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4.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5.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6.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charts/chart28.xml" ContentType="application/vnd.openxmlformats-officedocument.drawingml.chart+xml"/>
  <Override PartName="/ppt/theme/themeOverride3.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4.xml" ContentType="application/vnd.openxmlformats-officedocument.themeOverr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8"/>
  </p:notesMasterIdLst>
  <p:handoutMasterIdLst>
    <p:handoutMasterId r:id="rId69"/>
  </p:handoutMasterIdLst>
  <p:sldIdLst>
    <p:sldId id="356" r:id="rId2"/>
    <p:sldId id="399" r:id="rId3"/>
    <p:sldId id="442" r:id="rId4"/>
    <p:sldId id="418" r:id="rId5"/>
    <p:sldId id="421" r:id="rId6"/>
    <p:sldId id="419" r:id="rId7"/>
    <p:sldId id="400" r:id="rId8"/>
    <p:sldId id="468" r:id="rId9"/>
    <p:sldId id="259" r:id="rId10"/>
    <p:sldId id="260" r:id="rId11"/>
    <p:sldId id="262" r:id="rId12"/>
    <p:sldId id="266" r:id="rId13"/>
    <p:sldId id="333" r:id="rId14"/>
    <p:sldId id="271" r:id="rId15"/>
    <p:sldId id="341" r:id="rId16"/>
    <p:sldId id="390" r:id="rId17"/>
    <p:sldId id="359" r:id="rId18"/>
    <p:sldId id="286" r:id="rId19"/>
    <p:sldId id="338" r:id="rId20"/>
    <p:sldId id="358" r:id="rId21"/>
    <p:sldId id="357" r:id="rId22"/>
    <p:sldId id="283" r:id="rId23"/>
    <p:sldId id="324" r:id="rId24"/>
    <p:sldId id="282" r:id="rId25"/>
    <p:sldId id="285" r:id="rId26"/>
    <p:sldId id="344" r:id="rId27"/>
    <p:sldId id="406" r:id="rId28"/>
    <p:sldId id="470" r:id="rId29"/>
    <p:sldId id="411" r:id="rId30"/>
    <p:sldId id="471" r:id="rId31"/>
    <p:sldId id="464" r:id="rId32"/>
    <p:sldId id="435" r:id="rId33"/>
    <p:sldId id="401" r:id="rId34"/>
    <p:sldId id="407" r:id="rId35"/>
    <p:sldId id="409" r:id="rId36"/>
    <p:sldId id="413" r:id="rId37"/>
    <p:sldId id="436" r:id="rId38"/>
    <p:sldId id="412" r:id="rId39"/>
    <p:sldId id="410" r:id="rId40"/>
    <p:sldId id="414" r:id="rId41"/>
    <p:sldId id="437" r:id="rId42"/>
    <p:sldId id="416" r:id="rId43"/>
    <p:sldId id="417" r:id="rId44"/>
    <p:sldId id="438" r:id="rId45"/>
    <p:sldId id="455" r:id="rId46"/>
    <p:sldId id="408" r:id="rId47"/>
    <p:sldId id="439" r:id="rId48"/>
    <p:sldId id="440" r:id="rId49"/>
    <p:sldId id="441" r:id="rId50"/>
    <p:sldId id="479" r:id="rId51"/>
    <p:sldId id="478" r:id="rId52"/>
    <p:sldId id="477" r:id="rId53"/>
    <p:sldId id="476" r:id="rId54"/>
    <p:sldId id="405" r:id="rId55"/>
    <p:sldId id="475" r:id="rId56"/>
    <p:sldId id="474" r:id="rId57"/>
    <p:sldId id="473" r:id="rId58"/>
    <p:sldId id="472" r:id="rId59"/>
    <p:sldId id="480" r:id="rId60"/>
    <p:sldId id="481" r:id="rId61"/>
    <p:sldId id="403" r:id="rId62"/>
    <p:sldId id="443" r:id="rId63"/>
    <p:sldId id="444" r:id="rId64"/>
    <p:sldId id="445" r:id="rId65"/>
    <p:sldId id="446" r:id="rId66"/>
    <p:sldId id="371" r:id="rId67"/>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植　勇輝" initials="大植　勇輝" lastIdx="1" clrIdx="0">
    <p:extLst>
      <p:ext uri="{19B8F6BF-5375-455C-9EA6-DF929625EA0E}">
        <p15:presenceInfo xmlns:p15="http://schemas.microsoft.com/office/powerpoint/2012/main" userId="S::OueY@lan.pref.osaka.jp::63542293-8e31-4210-943c-0643624706a5" providerId="AD"/>
      </p:ext>
    </p:extLst>
  </p:cmAuthor>
  <p:cmAuthor id="2" name="田中　祥太" initials="田中　祥太" lastIdx="11" clrIdx="1">
    <p:extLst>
      <p:ext uri="{19B8F6BF-5375-455C-9EA6-DF929625EA0E}">
        <p15:presenceInfo xmlns:p15="http://schemas.microsoft.com/office/powerpoint/2012/main" userId="S::TanakaSho@lan.pref.osaka.jp::df3c76d1-7084-4b80-ab21-4b384fda8858" providerId="AD"/>
      </p:ext>
    </p:extLst>
  </p:cmAuthor>
  <p:cmAuthor id="3" name="長谷川　諒" initials="長谷川　諒" lastIdx="5" clrIdx="2">
    <p:extLst>
      <p:ext uri="{19B8F6BF-5375-455C-9EA6-DF929625EA0E}">
        <p15:presenceInfo xmlns:p15="http://schemas.microsoft.com/office/powerpoint/2012/main" userId="S::HasegawaR@lan.pref.osaka.jp::f37ed619-e3d5-4d06-a686-e4e3b7cbb869" providerId="AD"/>
      </p:ext>
    </p:extLst>
  </p:cmAuthor>
  <p:cmAuthor id="4" name="周藤　英" initials="周藤　英" lastIdx="3" clrIdx="3">
    <p:extLst>
      <p:ext uri="{19B8F6BF-5375-455C-9EA6-DF929625EA0E}">
        <p15:presenceInfo xmlns:p15="http://schemas.microsoft.com/office/powerpoint/2012/main" userId="S::SutoA@lan.pref.osaka.jp::3c51e293-03c4-4571-abf3-d884ff255c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FFCC00"/>
    <a:srgbClr val="FFFF00"/>
    <a:srgbClr val="B8E34D"/>
    <a:srgbClr val="FAFA96"/>
    <a:srgbClr val="FAFA64"/>
    <a:srgbClr val="5B9BD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1023" autoAdjust="0"/>
  </p:normalViewPr>
  <p:slideViewPr>
    <p:cSldViewPr snapToGrid="0">
      <p:cViewPr varScale="1">
        <p:scale>
          <a:sx n="97" d="100"/>
          <a:sy n="97" d="100"/>
        </p:scale>
        <p:origin x="91" y="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1_&#22320;&#22495;&#12398;&#26410;&#26469;&#20104;&#28204;\&#12304;&#25913;&#20462;&#20316;&#26989;&#29992;&#12305;&#12304;2020&#24180;&#29256;&#12305;&#22320;&#22495;&#12398;&#26410;&#26469;&#20104;&#28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2PC005\Desktop\&#22320;&#21306;&#21029;&#24180;&#40802;&#38542;&#23652;&#21029;&#20154;&#21475;.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2PC005\Downloads\060104_&#30010;&#26449;&#12398;&#23558;&#26469;&#12398;&#12354;&#12426;&#26041;_&#12464;&#12521;&#12501;&#29992;&#12487;&#12540;&#12479;.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R2PC005\Desktop\&#22823;&#38442;&#24220;&#21193;&#24375;&#20250;\&#38598;&#33853;&#38306;&#20418;\&#38306;&#20418;&#36039;&#26009;\060104_&#30010;&#26449;&#12398;&#23558;&#26469;&#12398;&#12354;&#12426;&#26041;_&#12464;&#12521;&#12501;&#29992;&#12487;&#12540;&#12479;%20(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R2PC005\Desktop\060104_&#30010;&#26449;&#12398;&#23558;&#26469;&#12398;&#12354;&#12426;&#26041;_&#12464;&#12521;&#12501;&#29992;&#12487;&#12540;&#12479;%20(1).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R2PC005\Desktop\&#22823;&#38442;&#24220;&#21193;&#24375;&#20250;\&#38598;&#33853;&#38306;&#20418;\&#38306;&#20418;&#36039;&#26009;\060104_&#30010;&#26449;&#12398;&#23558;&#26469;&#12398;&#12354;&#12426;&#26041;_&#12464;&#12521;&#12501;&#29992;&#12487;&#12540;&#12479;%20(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1.xlsx"/><Relationship Id="rId1" Type="http://schemas.openxmlformats.org/officeDocument/2006/relationships/themeOverride" Target="../theme/themeOverride2.xml"/></Relationships>
</file>

<file path=ppt/charts/_rels/chart28.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8.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1_&#22320;&#22495;&#12398;&#26410;&#26469;&#20104;&#28204;\&#34892;&#25919;&#32887;&#21729;&#25968;&#35336;&#31639;&#29992;&#65288;R5.1.1&#65289;.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3_&#33021;&#21218;\05_&#22577;&#21578;&#26360;\01_&#20840;&#20307;&#12539;&#22320;&#22495;&#12398;&#26410;&#26469;&#20104;&#28204;\&#12304;&#33021;&#21218;&#30010;&#21521;&#12369;&#65306;2020&#24180;&#29256;&#12305;&#22320;&#22495;&#12398;&#26410;&#26469;&#20104;&#2820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8888763643696"/>
          <c:y val="0.1258649420448941"/>
          <c:w val="0.81100068695806349"/>
          <c:h val="0.68369019800236042"/>
        </c:manualLayout>
      </c:layout>
      <c:barChart>
        <c:barDir val="col"/>
        <c:grouping val="stacked"/>
        <c:varyColors val="0"/>
        <c:ser>
          <c:idx val="0"/>
          <c:order val="0"/>
          <c:tx>
            <c:strRef>
              <c:f>総人口推移!$B$6</c:f>
              <c:strCache>
                <c:ptCount val="1"/>
                <c:pt idx="0">
                  <c:v>能勢町</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総人口推移!$C$5:$I$5</c:f>
              <c:strCache>
                <c:ptCount val="7"/>
                <c:pt idx="0">
                  <c:v>2020年</c:v>
                </c:pt>
                <c:pt idx="1">
                  <c:v>2025年</c:v>
                </c:pt>
                <c:pt idx="2">
                  <c:v>2030年</c:v>
                </c:pt>
                <c:pt idx="3">
                  <c:v>2035年</c:v>
                </c:pt>
                <c:pt idx="4">
                  <c:v>2040年</c:v>
                </c:pt>
                <c:pt idx="5">
                  <c:v>2045年</c:v>
                </c:pt>
                <c:pt idx="6">
                  <c:v>2050年</c:v>
                </c:pt>
              </c:strCache>
            </c:strRef>
          </c:cat>
          <c:val>
            <c:numRef>
              <c:f>総人口推移!$C$6:$I$6</c:f>
              <c:numCache>
                <c:formatCode>General</c:formatCode>
                <c:ptCount val="7"/>
                <c:pt idx="0">
                  <c:v>9079</c:v>
                </c:pt>
                <c:pt idx="1">
                  <c:v>8166</c:v>
                </c:pt>
                <c:pt idx="2">
                  <c:v>7276</c:v>
                </c:pt>
                <c:pt idx="3">
                  <c:v>6374</c:v>
                </c:pt>
                <c:pt idx="4">
                  <c:v>5477</c:v>
                </c:pt>
                <c:pt idx="5">
                  <c:v>4626</c:v>
                </c:pt>
                <c:pt idx="6">
                  <c:v>3838</c:v>
                </c:pt>
              </c:numCache>
            </c:numRef>
          </c:val>
          <c:extLst>
            <c:ext xmlns:c16="http://schemas.microsoft.com/office/drawing/2014/chart" uri="{C3380CC4-5D6E-409C-BE32-E72D297353CC}">
              <c16:uniqueId val="{00000000-AB00-45F4-A1BB-EFB0DADE4C07}"/>
            </c:ext>
          </c:extLst>
        </c:ser>
        <c:dLbls>
          <c:showLegendKey val="0"/>
          <c:showVal val="1"/>
          <c:showCatName val="0"/>
          <c:showSerName val="0"/>
          <c:showPercent val="0"/>
          <c:showBubbleSize val="0"/>
        </c:dLbls>
        <c:gapWidth val="50"/>
        <c:overlap val="100"/>
        <c:axId val="2072015488"/>
        <c:axId val="2072020480"/>
        <c:extLst>
          <c:ext xmlns:c15="http://schemas.microsoft.com/office/drawing/2012/chart" uri="{02D57815-91ED-43cb-92C2-25804820EDAC}">
            <c15:filteredBarSeries>
              <c15:ser>
                <c:idx val="1"/>
                <c:order val="1"/>
                <c:tx>
                  <c:strRef>
                    <c:extLst>
                      <c:ext uri="{02D57815-91ED-43cb-92C2-25804820EDAC}">
                        <c15:formulaRef>
                          <c15:sqref>総人口推移!$B$7</c15:sqref>
                        </c15:formulaRef>
                      </c:ext>
                    </c:extLst>
                    <c:strCache>
                      <c:ptCount val="1"/>
                      <c:pt idx="0">
                        <c:v>#N/A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総人口推移!$C$7:$I$7</c15:sqref>
                        </c15:formulaRef>
                      </c:ext>
                    </c:extLst>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AB00-45F4-A1BB-EFB0DADE4C0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総人口推移!$B$8</c15:sqref>
                        </c15:formulaRef>
                      </c:ext>
                    </c:extLst>
                    <c:strCache>
                      <c:ptCount val="1"/>
                      <c:pt idx="0">
                        <c:v>#N/A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総人口推移!$C$8:$I$8</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2-AB00-45F4-A1BB-EFB0DADE4C0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総人口推移!$B$9</c15:sqref>
                        </c15:formulaRef>
                      </c:ext>
                    </c:extLst>
                    <c:strCache>
                      <c:ptCount val="1"/>
                      <c:pt idx="0">
                        <c:v>#N/A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総人口推移!$C$9:$I$9</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3-AB00-45F4-A1BB-EFB0DADE4C0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総人口推移!$B$10</c15:sqref>
                        </c15:formulaRef>
                      </c:ext>
                    </c:extLst>
                    <c:strCache>
                      <c:ptCount val="1"/>
                      <c:pt idx="0">
                        <c:v>#N/A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総人口推移!$C$10:$I$10</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4-AB00-45F4-A1BB-EFB0DADE4C07}"/>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総人口推移!$B$11</c15:sqref>
                        </c15:formulaRef>
                      </c:ext>
                    </c:extLst>
                    <c:strCache>
                      <c:ptCount val="1"/>
                      <c:pt idx="0">
                        <c:v>#N/A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総人口推移!$C$11:$I$11</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5-AB00-45F4-A1BB-EFB0DADE4C0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総人口推移!$B$12</c15:sqref>
                        </c15:formulaRef>
                      </c:ext>
                    </c:extLst>
                    <c:strCache>
                      <c:ptCount val="1"/>
                      <c:pt idx="0">
                        <c:v>#N/A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総人口推移!$C$12:$I$12</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6-AB00-45F4-A1BB-EFB0DADE4C0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総人口推移!$B$13</c15:sqref>
                        </c15:formulaRef>
                      </c:ext>
                    </c:extLst>
                    <c:strCache>
                      <c:ptCount val="1"/>
                      <c:pt idx="0">
                        <c:v>#N/A</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総人口推移!$C$13:$I$13</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7-AB00-45F4-A1BB-EFB0DADE4C07}"/>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総人口推移!$B$14</c15:sqref>
                        </c15:formulaRef>
                      </c:ext>
                    </c:extLst>
                    <c:strCache>
                      <c:ptCount val="1"/>
                      <c:pt idx="0">
                        <c:v>#N/A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総人口推移!$C$14:$I$14</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8-AB00-45F4-A1BB-EFB0DADE4C07}"/>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総人口推移!$B$15</c15:sqref>
                        </c15:formulaRef>
                      </c:ext>
                    </c:extLst>
                    <c:strCache>
                      <c:ptCount val="1"/>
                      <c:pt idx="0">
                        <c:v>#N/A</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総人口推移!$C$15:$I$15</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9-AB00-45F4-A1BB-EFB0DADE4C07}"/>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総人口推移!$B$16</c15:sqref>
                        </c15:formulaRef>
                      </c:ext>
                    </c:extLst>
                    <c:strCache>
                      <c:ptCount val="1"/>
                      <c:pt idx="0">
                        <c:v>#N/A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総人口推移!$C$16:$I$16</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A-AB00-45F4-A1BB-EFB0DADE4C07}"/>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総人口推移!$B$17</c15:sqref>
                        </c15:formulaRef>
                      </c:ext>
                    </c:extLst>
                    <c:strCache>
                      <c:ptCount val="1"/>
                      <c:pt idx="0">
                        <c:v>#N/A</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総人口推移!$C$17:$I$17</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B-AB00-45F4-A1BB-EFB0DADE4C07}"/>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総人口推移!$B$18</c15:sqref>
                        </c15:formulaRef>
                      </c:ext>
                    </c:extLst>
                    <c:strCache>
                      <c:ptCount val="1"/>
                      <c:pt idx="0">
                        <c:v>#N/A</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総人口推移!$C$18:$I$18</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C-AB00-45F4-A1BB-EFB0DADE4C07}"/>
                  </c:ext>
                </c:extLst>
              </c15:ser>
            </c15:filteredBarSeries>
          </c:ext>
        </c:extLst>
      </c:barChart>
      <c:lineChart>
        <c:grouping val="standard"/>
        <c:varyColors val="0"/>
        <c:dLbls>
          <c:showLegendKey val="0"/>
          <c:showVal val="1"/>
          <c:showCatName val="0"/>
          <c:showSerName val="0"/>
          <c:showPercent val="0"/>
          <c:showBubbleSize val="0"/>
        </c:dLbls>
        <c:marker val="1"/>
        <c:smooth val="0"/>
        <c:axId val="2072015488"/>
        <c:axId val="2072020480"/>
        <c:extLst>
          <c:ext xmlns:c15="http://schemas.microsoft.com/office/drawing/2012/chart" uri="{02D57815-91ED-43cb-92C2-25804820EDAC}">
            <c15:filteredLineSeries>
              <c15:ser>
                <c:idx val="13"/>
                <c:order val="13"/>
                <c:tx>
                  <c:strRef>
                    <c:extLst>
                      <c:ext uri="{02D57815-91ED-43cb-92C2-25804820EDAC}">
                        <c15:formulaRef>
                          <c15:sqref>総人口推移!$B$19</c15:sqref>
                        </c15:formulaRef>
                      </c:ext>
                    </c:extLst>
                    <c:strCache>
                      <c:ptCount val="1"/>
                      <c:pt idx="0">
                        <c:v>合計</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総人口推移!$C$5:$I$5</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総人口推移!$C$19:$I$19</c15:sqref>
                        </c15:formulaRef>
                      </c:ext>
                    </c:extLst>
                    <c:numCache>
                      <c:formatCode>General</c:formatCode>
                      <c:ptCount val="7"/>
                      <c:pt idx="0">
                        <c:v>9079</c:v>
                      </c:pt>
                      <c:pt idx="1">
                        <c:v>8166</c:v>
                      </c:pt>
                      <c:pt idx="2">
                        <c:v>7276</c:v>
                      </c:pt>
                      <c:pt idx="3">
                        <c:v>6374</c:v>
                      </c:pt>
                      <c:pt idx="4">
                        <c:v>5477</c:v>
                      </c:pt>
                      <c:pt idx="5">
                        <c:v>4626</c:v>
                      </c:pt>
                      <c:pt idx="6">
                        <c:v>3838</c:v>
                      </c:pt>
                    </c:numCache>
                  </c:numRef>
                </c:val>
                <c:smooth val="0"/>
                <c:extLst>
                  <c:ext xmlns:c16="http://schemas.microsoft.com/office/drawing/2014/chart" uri="{C3380CC4-5D6E-409C-BE32-E72D297353CC}">
                    <c16:uniqueId val="{0000000D-AB00-45F4-A1BB-EFB0DADE4C07}"/>
                  </c:ext>
                </c:extLst>
              </c15:ser>
            </c15:filteredLineSeries>
          </c:ext>
        </c:extLst>
      </c:lineChart>
      <c:catAx>
        <c:axId val="2072015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72020480"/>
        <c:crosses val="autoZero"/>
        <c:auto val="1"/>
        <c:lblAlgn val="ctr"/>
        <c:lblOffset val="100"/>
        <c:noMultiLvlLbl val="0"/>
      </c:catAx>
      <c:valAx>
        <c:axId val="2072020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（単位：人）</a:t>
                </a:r>
                <a:endParaRPr lang="ja-JP"/>
              </a:p>
            </c:rich>
          </c:tx>
          <c:layout>
            <c:manualLayout>
              <c:xMode val="edge"/>
              <c:yMode val="edge"/>
              <c:x val="2.4554932186817792E-2"/>
              <c:y val="2.2899252266666385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72015488"/>
        <c:crosses val="autoZero"/>
        <c:crossBetween val="between"/>
      </c:valAx>
      <c:spPr>
        <a:noFill/>
        <a:ln>
          <a:noFill/>
        </a:ln>
        <a:effectLst/>
      </c:spPr>
    </c:plotArea>
    <c:plotVisOnly val="1"/>
    <c:dispBlanksAs val="zero"/>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69732587774353E-2"/>
          <c:y val="0.1115277449466627"/>
          <c:w val="0.9073192209669444"/>
          <c:h val="0.73948260859351467"/>
        </c:manualLayout>
      </c:layout>
      <c:barChart>
        <c:barDir val="col"/>
        <c:grouping val="clustered"/>
        <c:varyColors val="0"/>
        <c:ser>
          <c:idx val="5"/>
          <c:order val="5"/>
          <c:tx>
            <c:strRef>
              <c:f>避難行動要支援者数!$M$44</c:f>
              <c:strCache>
                <c:ptCount val="1"/>
                <c:pt idx="0">
                  <c:v>避難行動要支援者数（合計）</c:v>
                </c:pt>
              </c:strCache>
            </c:strRef>
          </c:tx>
          <c:spPr>
            <a:solidFill>
              <a:schemeClr val="accent6"/>
            </a:solidFill>
            <a:ln>
              <a:noFill/>
            </a:ln>
            <a:effectLst/>
          </c:spPr>
          <c:invertIfNegative val="0"/>
          <c:dLbls>
            <c:dLbl>
              <c:idx val="0"/>
              <c:layout>
                <c:manualLayout>
                  <c:x val="-1.2077294685990338E-3"/>
                  <c:y val="-2.4605625824476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F6-4F84-AE00-51A8CC999E05}"/>
                </c:ext>
              </c:extLst>
            </c:dLbl>
            <c:dLbl>
              <c:idx val="1"/>
              <c:layout>
                <c:manualLayout>
                  <c:x val="0"/>
                  <c:y val="-2.7681329052535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F6-4F84-AE00-51A8CC999E05}"/>
                </c:ext>
              </c:extLst>
            </c:dLbl>
            <c:dLbl>
              <c:idx val="2"/>
              <c:layout>
                <c:manualLayout>
                  <c:x val="0"/>
                  <c:y val="-4.6135548420892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F6-4F84-AE00-51A8CC999E05}"/>
                </c:ext>
              </c:extLst>
            </c:dLbl>
            <c:dLbl>
              <c:idx val="4"/>
              <c:layout>
                <c:manualLayout>
                  <c:x val="-8.856580457753038E-17"/>
                  <c:y val="-4.6135548420892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F6-4F84-AE00-51A8CC999E05}"/>
                </c:ext>
              </c:extLst>
            </c:dLbl>
            <c:dLbl>
              <c:idx val="5"/>
              <c:layout>
                <c:manualLayout>
                  <c:x val="-8.856580457753038E-17"/>
                  <c:y val="-2.1529922596416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F6-4F84-AE00-51A8CC999E05}"/>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避難行動要支援者数!$O$38:$U$38</c:f>
              <c:strCache>
                <c:ptCount val="7"/>
                <c:pt idx="0">
                  <c:v>2020年</c:v>
                </c:pt>
                <c:pt idx="1">
                  <c:v>2025年</c:v>
                </c:pt>
                <c:pt idx="2">
                  <c:v>2030年</c:v>
                </c:pt>
                <c:pt idx="3">
                  <c:v>2035年</c:v>
                </c:pt>
                <c:pt idx="4">
                  <c:v>2040年</c:v>
                </c:pt>
                <c:pt idx="5">
                  <c:v>2045年</c:v>
                </c:pt>
                <c:pt idx="6">
                  <c:v>2050年</c:v>
                </c:pt>
              </c:strCache>
              <c:extLst/>
            </c:strRef>
          </c:cat>
          <c:val>
            <c:numRef>
              <c:f>避難行動要支援者数!$O$44:$U$44</c:f>
              <c:numCache>
                <c:formatCode>0</c:formatCode>
                <c:ptCount val="7"/>
                <c:pt idx="0">
                  <c:v>678</c:v>
                </c:pt>
                <c:pt idx="1">
                  <c:v>768.05957417550894</c:v>
                </c:pt>
                <c:pt idx="2">
                  <c:v>747.04022005532374</c:v>
                </c:pt>
                <c:pt idx="3">
                  <c:v>715.74276139778806</c:v>
                </c:pt>
                <c:pt idx="4">
                  <c:v>656.68189730483982</c:v>
                </c:pt>
                <c:pt idx="5">
                  <c:v>577.31377107842673</c:v>
                </c:pt>
                <c:pt idx="6">
                  <c:v>495.40362571239274</c:v>
                </c:pt>
              </c:numCache>
              <c:extLst/>
            </c:numRef>
          </c:val>
          <c:extLst>
            <c:ext xmlns:c16="http://schemas.microsoft.com/office/drawing/2014/chart" uri="{C3380CC4-5D6E-409C-BE32-E72D297353CC}">
              <c16:uniqueId val="{00000000-3AF6-4F84-AE00-51A8CC999E05}"/>
            </c:ext>
          </c:extLst>
        </c:ser>
        <c:dLbls>
          <c:showLegendKey val="0"/>
          <c:showVal val="1"/>
          <c:showCatName val="0"/>
          <c:showSerName val="0"/>
          <c:showPercent val="0"/>
          <c:showBubbleSize val="0"/>
        </c:dLbls>
        <c:gapWidth val="150"/>
        <c:axId val="1973780560"/>
        <c:axId val="1973780976"/>
        <c:extLst>
          <c:ext xmlns:c15="http://schemas.microsoft.com/office/drawing/2012/chart" uri="{02D57815-91ED-43cb-92C2-25804820EDAC}">
            <c15:filteredBarSeries>
              <c15:ser>
                <c:idx val="1"/>
                <c:order val="1"/>
                <c:tx>
                  <c:strRef>
                    <c:extLst>
                      <c:ext uri="{02D57815-91ED-43cb-92C2-25804820EDAC}">
                        <c15:formulaRef>
                          <c15:sqref>避難行動要支援者数!$M$40</c15:sqref>
                        </c15:formulaRef>
                      </c:ext>
                    </c:extLst>
                    <c:strCache>
                      <c:ptCount val="1"/>
                      <c:pt idx="0">
                        <c:v>高齢人口</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避難行動要支援者数!$O$38:$U$38</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避難行動要支援者数!$O$40:$U$40</c15:sqref>
                        </c15:formulaRef>
                      </c:ext>
                    </c:extLst>
                    <c:numCache>
                      <c:formatCode>General</c:formatCode>
                      <c:ptCount val="7"/>
                      <c:pt idx="0">
                        <c:v>3767</c:v>
                      </c:pt>
                      <c:pt idx="1">
                        <c:v>3915</c:v>
                      </c:pt>
                      <c:pt idx="2">
                        <c:v>3860</c:v>
                      </c:pt>
                      <c:pt idx="3">
                        <c:v>3745</c:v>
                      </c:pt>
                      <c:pt idx="4">
                        <c:v>3465</c:v>
                      </c:pt>
                      <c:pt idx="5">
                        <c:v>3061</c:v>
                      </c:pt>
                      <c:pt idx="6">
                        <c:v>2637</c:v>
                      </c:pt>
                    </c:numCache>
                  </c:numRef>
                </c:val>
                <c:extLst>
                  <c:ext xmlns:c16="http://schemas.microsoft.com/office/drawing/2014/chart" uri="{C3380CC4-5D6E-409C-BE32-E72D297353CC}">
                    <c16:uniqueId val="{00000002-3AF6-4F84-AE00-51A8CC999E0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避難行動要支援者数!$M$41</c15:sqref>
                        </c15:formulaRef>
                      </c:ext>
                    </c:extLst>
                    <c:strCache>
                      <c:ptCount val="1"/>
                      <c:pt idx="0">
                        <c:v>非高齢人口</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避難行動要支援者数!$O$38:$U$38</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避難行動要支援者数!$O$41:$U$41</c15:sqref>
                        </c15:formulaRef>
                      </c:ext>
                    </c:extLst>
                    <c:numCache>
                      <c:formatCode>General</c:formatCode>
                      <c:ptCount val="7"/>
                      <c:pt idx="0">
                        <c:v>5312</c:v>
                      </c:pt>
                      <c:pt idx="1">
                        <c:v>4251</c:v>
                      </c:pt>
                      <c:pt idx="2">
                        <c:v>3416</c:v>
                      </c:pt>
                      <c:pt idx="3">
                        <c:v>2629</c:v>
                      </c:pt>
                      <c:pt idx="4">
                        <c:v>2012</c:v>
                      </c:pt>
                      <c:pt idx="5">
                        <c:v>1565</c:v>
                      </c:pt>
                      <c:pt idx="6">
                        <c:v>1201</c:v>
                      </c:pt>
                    </c:numCache>
                  </c:numRef>
                </c:val>
                <c:extLst xmlns:c15="http://schemas.microsoft.com/office/drawing/2012/chart">
                  <c:ext xmlns:c16="http://schemas.microsoft.com/office/drawing/2014/chart" uri="{C3380CC4-5D6E-409C-BE32-E72D297353CC}">
                    <c16:uniqueId val="{00000003-3AF6-4F84-AE00-51A8CC999E0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避難行動要支援者数!$M$42</c15:sqref>
                        </c15:formulaRef>
                      </c:ext>
                    </c:extLst>
                    <c:strCache>
                      <c:ptCount val="1"/>
                      <c:pt idx="0">
                        <c:v>避難行動要支援者数（65歳以上）</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避難行動要支援者数!$O$38:$U$38</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避難行動要支援者数!$O$42:$U$42</c15:sqref>
                        </c15:formulaRef>
                      </c:ext>
                    </c:extLst>
                    <c:numCache>
                      <c:formatCode>0</c:formatCode>
                      <c:ptCount val="7"/>
                      <c:pt idx="0">
                        <c:v>626</c:v>
                      </c:pt>
                      <c:pt idx="1">
                        <c:v>711.97075675914095</c:v>
                      </c:pt>
                      <c:pt idx="2">
                        <c:v>701.96861330530885</c:v>
                      </c:pt>
                      <c:pt idx="3">
                        <c:v>681.05504062911439</c:v>
                      </c:pt>
                      <c:pt idx="4">
                        <c:v>630.13503759142361</c:v>
                      </c:pt>
                      <c:pt idx="5">
                        <c:v>556.66474749418398</c:v>
                      </c:pt>
                      <c:pt idx="6">
                        <c:v>479.55731432282369</c:v>
                      </c:pt>
                    </c:numCache>
                  </c:numRef>
                </c:val>
                <c:extLst xmlns:c15="http://schemas.microsoft.com/office/drawing/2012/chart">
                  <c:ext xmlns:c16="http://schemas.microsoft.com/office/drawing/2014/chart" uri="{C3380CC4-5D6E-409C-BE32-E72D297353CC}">
                    <c16:uniqueId val="{00000004-3AF6-4F84-AE00-51A8CC999E0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避難行動要支援者数!$M$43</c15:sqref>
                        </c15:formulaRef>
                      </c:ext>
                    </c:extLst>
                    <c:strCache>
                      <c:ptCount val="1"/>
                      <c:pt idx="0">
                        <c:v>避難行動要支援者数（65歳未満）</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避難行動要支援者数!$O$38:$U$38</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避難行動要支援者数!$O$43:$U$43</c15:sqref>
                        </c15:formulaRef>
                      </c:ext>
                    </c:extLst>
                    <c:numCache>
                      <c:formatCode>0</c:formatCode>
                      <c:ptCount val="7"/>
                      <c:pt idx="0">
                        <c:v>52</c:v>
                      </c:pt>
                      <c:pt idx="1">
                        <c:v>56.08881741636803</c:v>
                      </c:pt>
                      <c:pt idx="2">
                        <c:v>45.071606750014865</c:v>
                      </c:pt>
                      <c:pt idx="3">
                        <c:v>34.687720768673621</c:v>
                      </c:pt>
                      <c:pt idx="4">
                        <c:v>26.54685971341625</c:v>
                      </c:pt>
                      <c:pt idx="5">
                        <c:v>20.649023584242759</c:v>
                      </c:pt>
                      <c:pt idx="6">
                        <c:v>15.846311389569044</c:v>
                      </c:pt>
                    </c:numCache>
                  </c:numRef>
                </c:val>
                <c:extLst xmlns:c15="http://schemas.microsoft.com/office/drawing/2012/chart">
                  <c:ext xmlns:c16="http://schemas.microsoft.com/office/drawing/2014/chart" uri="{C3380CC4-5D6E-409C-BE32-E72D297353CC}">
                    <c16:uniqueId val="{00000005-3AF6-4F84-AE00-51A8CC999E05}"/>
                  </c:ext>
                </c:extLst>
              </c15:ser>
            </c15:filteredBarSeries>
          </c:ext>
        </c:extLst>
      </c:barChart>
      <c:lineChart>
        <c:grouping val="standard"/>
        <c:varyColors val="0"/>
        <c:dLbls>
          <c:showLegendKey val="0"/>
          <c:showVal val="0"/>
          <c:showCatName val="0"/>
          <c:showSerName val="0"/>
          <c:showPercent val="0"/>
          <c:showBubbleSize val="0"/>
        </c:dLbls>
        <c:marker val="1"/>
        <c:smooth val="0"/>
        <c:axId val="1973780560"/>
        <c:axId val="1973780976"/>
        <c:extLst>
          <c:ext xmlns:c15="http://schemas.microsoft.com/office/drawing/2012/chart" uri="{02D57815-91ED-43cb-92C2-25804820EDAC}">
            <c15:filteredLineSeries>
              <c15:ser>
                <c:idx val="0"/>
                <c:order val="0"/>
                <c:tx>
                  <c:strRef>
                    <c:extLst>
                      <c:ext uri="{02D57815-91ED-43cb-92C2-25804820EDAC}">
                        <c15:formulaRef>
                          <c15:sqref>避難行動要支援者数!$M$39</c15:sqref>
                        </c15:formulaRef>
                      </c:ext>
                    </c:extLst>
                    <c:strCache>
                      <c:ptCount val="1"/>
                      <c:pt idx="0">
                        <c:v>人口総数</c:v>
                      </c:pt>
                    </c:strCache>
                  </c:strRef>
                </c:tx>
                <c:spPr>
                  <a:ln w="28575" cap="rnd">
                    <a:solidFill>
                      <a:schemeClr val="accent1"/>
                    </a:solidFill>
                    <a:round/>
                  </a:ln>
                  <a:effectLst/>
                </c:spPr>
                <c:marker>
                  <c:symbol val="none"/>
                </c:marker>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避難行動要支援者数!$O$38:$U$38</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避難行動要支援者数!$O$39:$U$39</c15:sqref>
                        </c15:formulaRef>
                      </c:ext>
                    </c:extLst>
                    <c:numCache>
                      <c:formatCode>General</c:formatCode>
                      <c:ptCount val="7"/>
                      <c:pt idx="0">
                        <c:v>9079</c:v>
                      </c:pt>
                      <c:pt idx="1">
                        <c:v>8166</c:v>
                      </c:pt>
                      <c:pt idx="2">
                        <c:v>7276</c:v>
                      </c:pt>
                      <c:pt idx="3">
                        <c:v>6374</c:v>
                      </c:pt>
                      <c:pt idx="4">
                        <c:v>5477</c:v>
                      </c:pt>
                      <c:pt idx="5">
                        <c:v>4626</c:v>
                      </c:pt>
                      <c:pt idx="6">
                        <c:v>3838</c:v>
                      </c:pt>
                    </c:numCache>
                  </c:numRef>
                </c:val>
                <c:smooth val="0"/>
                <c:extLst>
                  <c:ext xmlns:c16="http://schemas.microsoft.com/office/drawing/2014/chart" uri="{C3380CC4-5D6E-409C-BE32-E72D297353CC}">
                    <c16:uniqueId val="{00000001-3AF6-4F84-AE00-51A8CC999E05}"/>
                  </c:ext>
                </c:extLst>
              </c15:ser>
            </c15:filteredLineSeries>
          </c:ext>
        </c:extLst>
      </c:lineChart>
      <c:catAx>
        <c:axId val="197378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73780976"/>
        <c:crosses val="autoZero"/>
        <c:auto val="1"/>
        <c:lblAlgn val="ctr"/>
        <c:lblOffset val="100"/>
        <c:noMultiLvlLbl val="0"/>
      </c:catAx>
      <c:valAx>
        <c:axId val="1973780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（単位：人）</a:t>
                </a:r>
                <a:endParaRPr lang="ja-JP"/>
              </a:p>
            </c:rich>
          </c:tx>
          <c:layout>
            <c:manualLayout>
              <c:xMode val="edge"/>
              <c:yMode val="edge"/>
              <c:x val="1.6E-2"/>
              <c:y val="2.4481823114487249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73780560"/>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27589486096832E-2"/>
          <c:y val="0.14342921593467428"/>
          <c:w val="0.90094050743657039"/>
          <c:h val="0.68990002764280767"/>
        </c:manualLayout>
      </c:layout>
      <c:barChart>
        <c:barDir val="col"/>
        <c:grouping val="stacked"/>
        <c:varyColors val="0"/>
        <c:ser>
          <c:idx val="3"/>
          <c:order val="3"/>
          <c:tx>
            <c:strRef>
              <c:f>'救急搬送者数（70歳区切り）'!$P$97</c:f>
              <c:strCache>
                <c:ptCount val="1"/>
                <c:pt idx="0">
                  <c:v>高齢搬送者数（70歳以上）</c:v>
                </c:pt>
              </c:strCache>
            </c:strRef>
          </c:tx>
          <c:spPr>
            <a:solidFill>
              <a:srgbClr val="0070C0"/>
            </a:solid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'救急搬送者数（70歳区切り）'!$R$93:$X$93</c:f>
              <c:strCache>
                <c:ptCount val="7"/>
                <c:pt idx="0">
                  <c:v>2020年</c:v>
                </c:pt>
                <c:pt idx="1">
                  <c:v>2025年</c:v>
                </c:pt>
                <c:pt idx="2">
                  <c:v>2030年</c:v>
                </c:pt>
                <c:pt idx="3">
                  <c:v>2035年</c:v>
                </c:pt>
                <c:pt idx="4">
                  <c:v>2040年</c:v>
                </c:pt>
                <c:pt idx="5">
                  <c:v>2045年</c:v>
                </c:pt>
                <c:pt idx="6">
                  <c:v>2050年</c:v>
                </c:pt>
              </c:strCache>
              <c:extLst/>
            </c:strRef>
          </c:cat>
          <c:val>
            <c:numRef>
              <c:f>'救急搬送者数（70歳区切り）'!$R$97:$X$97</c:f>
              <c:numCache>
                <c:formatCode>#</c:formatCode>
                <c:ptCount val="7"/>
                <c:pt idx="0">
                  <c:v>341</c:v>
                </c:pt>
                <c:pt idx="1">
                  <c:v>375.48515814688676</c:v>
                </c:pt>
                <c:pt idx="2">
                  <c:v>381.15422413882499</c:v>
                </c:pt>
                <c:pt idx="3">
                  <c:v>368.60990790134468</c:v>
                </c:pt>
                <c:pt idx="4">
                  <c:v>352.44703890305271</c:v>
                </c:pt>
                <c:pt idx="5">
                  <c:v>322.17181413759539</c:v>
                </c:pt>
                <c:pt idx="6">
                  <c:v>279.35227313465782</c:v>
                </c:pt>
              </c:numCache>
              <c:extLst/>
            </c:numRef>
          </c:val>
          <c:extLst>
            <c:ext xmlns:c16="http://schemas.microsoft.com/office/drawing/2014/chart" uri="{C3380CC4-5D6E-409C-BE32-E72D297353CC}">
              <c16:uniqueId val="{00000000-1F19-48B4-8F04-9ABFFE394062}"/>
            </c:ext>
          </c:extLst>
        </c:ser>
        <c:ser>
          <c:idx val="4"/>
          <c:order val="4"/>
          <c:tx>
            <c:strRef>
              <c:f>'救急搬送者数（70歳区切り）'!$P$98</c:f>
              <c:strCache>
                <c:ptCount val="1"/>
                <c:pt idx="0">
                  <c:v>非高齢搬送者数（70歳未満）</c:v>
                </c:pt>
              </c:strCache>
            </c:strRef>
          </c:tx>
          <c:spPr>
            <a:pattFill prst="pct10">
              <a:fgClr>
                <a:schemeClr val="accent1"/>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'救急搬送者数（70歳区切り）'!$R$93:$X$93</c:f>
              <c:strCache>
                <c:ptCount val="7"/>
                <c:pt idx="0">
                  <c:v>2020年</c:v>
                </c:pt>
                <c:pt idx="1">
                  <c:v>2025年</c:v>
                </c:pt>
                <c:pt idx="2">
                  <c:v>2030年</c:v>
                </c:pt>
                <c:pt idx="3">
                  <c:v>2035年</c:v>
                </c:pt>
                <c:pt idx="4">
                  <c:v>2040年</c:v>
                </c:pt>
                <c:pt idx="5">
                  <c:v>2045年</c:v>
                </c:pt>
                <c:pt idx="6">
                  <c:v>2050年</c:v>
                </c:pt>
              </c:strCache>
              <c:extLst/>
            </c:strRef>
          </c:cat>
          <c:val>
            <c:numRef>
              <c:f>'救急搬送者数（70歳区切り）'!$R$98:$X$98</c:f>
              <c:numCache>
                <c:formatCode>#</c:formatCode>
                <c:ptCount val="7"/>
                <c:pt idx="0">
                  <c:v>217</c:v>
                </c:pt>
                <c:pt idx="1">
                  <c:v>195.55456830403131</c:v>
                </c:pt>
                <c:pt idx="2">
                  <c:v>159.29202516117016</c:v>
                </c:pt>
                <c:pt idx="3">
                  <c:v>128.40887742584124</c:v>
                </c:pt>
                <c:pt idx="4">
                  <c:v>98.880253713991678</c:v>
                </c:pt>
                <c:pt idx="5">
                  <c:v>75.659841882917306</c:v>
                </c:pt>
                <c:pt idx="6">
                  <c:v>58.902444678158645</c:v>
                </c:pt>
              </c:numCache>
              <c:extLst/>
            </c:numRef>
          </c:val>
          <c:extLst>
            <c:ext xmlns:c16="http://schemas.microsoft.com/office/drawing/2014/chart" uri="{C3380CC4-5D6E-409C-BE32-E72D297353CC}">
              <c16:uniqueId val="{00000001-1F19-48B4-8F04-9ABFFE394062}"/>
            </c:ext>
          </c:extLst>
        </c:ser>
        <c:dLbls>
          <c:showLegendKey val="0"/>
          <c:showVal val="0"/>
          <c:showCatName val="0"/>
          <c:showSerName val="0"/>
          <c:showPercent val="0"/>
          <c:showBubbleSize val="0"/>
        </c:dLbls>
        <c:gapWidth val="119"/>
        <c:overlap val="100"/>
        <c:axId val="1770791456"/>
        <c:axId val="1770799776"/>
        <c:extLst>
          <c:ext xmlns:c15="http://schemas.microsoft.com/office/drawing/2012/chart" uri="{02D57815-91ED-43cb-92C2-25804820EDAC}">
            <c15:filteredBarSeries>
              <c15:ser>
                <c:idx val="0"/>
                <c:order val="0"/>
                <c:tx>
                  <c:strRef>
                    <c:extLst>
                      <c:ext uri="{02D57815-91ED-43cb-92C2-25804820EDAC}">
                        <c15:formulaRef>
                          <c15:sqref>'救急搬送者数（70歳区切り）'!$P$94</c15:sqref>
                        </c15:formulaRef>
                      </c:ext>
                    </c:extLst>
                    <c:strCache>
                      <c:ptCount val="1"/>
                      <c:pt idx="0">
                        <c:v>総人口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'救急搬送者数（70歳区切り）'!$R$93:$X$93</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'救急搬送者数（70歳区切り）'!$R$94:$X$94</c15:sqref>
                        </c15:formulaRef>
                      </c:ext>
                    </c:extLst>
                    <c:numCache>
                      <c:formatCode>#</c:formatCode>
                      <c:ptCount val="7"/>
                      <c:pt idx="0">
                        <c:v>9079</c:v>
                      </c:pt>
                      <c:pt idx="1">
                        <c:v>8166</c:v>
                      </c:pt>
                      <c:pt idx="2">
                        <c:v>7276</c:v>
                      </c:pt>
                      <c:pt idx="3">
                        <c:v>6374</c:v>
                      </c:pt>
                      <c:pt idx="4">
                        <c:v>5477</c:v>
                      </c:pt>
                      <c:pt idx="5">
                        <c:v>4626</c:v>
                      </c:pt>
                      <c:pt idx="6">
                        <c:v>3838</c:v>
                      </c:pt>
                    </c:numCache>
                  </c:numRef>
                </c:val>
                <c:extLst>
                  <c:ext xmlns:c16="http://schemas.microsoft.com/office/drawing/2014/chart" uri="{C3380CC4-5D6E-409C-BE32-E72D297353CC}">
                    <c16:uniqueId val="{00000003-1F19-48B4-8F04-9ABFFE39406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'救急搬送者数（70歳区切り）'!$P$95</c15:sqref>
                        </c15:formulaRef>
                      </c:ext>
                    </c:extLst>
                    <c:strCache>
                      <c:ptCount val="1"/>
                      <c:pt idx="0">
                        <c:v>高齢人口</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'救急搬送者数（70歳区切り）'!$R$93:$X$93</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'救急搬送者数（70歳区切り）'!$R$95:$X$95</c15:sqref>
                        </c15:formulaRef>
                      </c:ext>
                    </c:extLst>
                    <c:numCache>
                      <c:formatCode>#</c:formatCode>
                      <c:ptCount val="7"/>
                      <c:pt idx="0">
                        <c:v>2815</c:v>
                      </c:pt>
                      <c:pt idx="1">
                        <c:v>3113</c:v>
                      </c:pt>
                      <c:pt idx="2">
                        <c:v>3160</c:v>
                      </c:pt>
                      <c:pt idx="3">
                        <c:v>3056</c:v>
                      </c:pt>
                      <c:pt idx="4">
                        <c:v>2922</c:v>
                      </c:pt>
                      <c:pt idx="5">
                        <c:v>2671</c:v>
                      </c:pt>
                      <c:pt idx="6">
                        <c:v>2316</c:v>
                      </c:pt>
                    </c:numCache>
                  </c:numRef>
                </c:val>
                <c:extLst xmlns:c15="http://schemas.microsoft.com/office/drawing/2012/chart">
                  <c:ext xmlns:c16="http://schemas.microsoft.com/office/drawing/2014/chart" uri="{C3380CC4-5D6E-409C-BE32-E72D297353CC}">
                    <c16:uniqueId val="{00000004-1F19-48B4-8F04-9ABFFE39406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'救急搬送者数（70歳区切り）'!$P$96</c15:sqref>
                        </c15:formulaRef>
                      </c:ext>
                    </c:extLst>
                    <c:strCache>
                      <c:ptCount val="1"/>
                      <c:pt idx="0">
                        <c:v>非高齢人口</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'救急搬送者数（70歳区切り）'!$R$93:$X$93</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'救急搬送者数（70歳区切り）'!$R$96:$X$96</c15:sqref>
                        </c15:formulaRef>
                      </c:ext>
                    </c:extLst>
                    <c:numCache>
                      <c:formatCode>#</c:formatCode>
                      <c:ptCount val="7"/>
                      <c:pt idx="0">
                        <c:v>6264</c:v>
                      </c:pt>
                      <c:pt idx="1">
                        <c:v>5053</c:v>
                      </c:pt>
                      <c:pt idx="2">
                        <c:v>4116</c:v>
                      </c:pt>
                      <c:pt idx="3">
                        <c:v>3318</c:v>
                      </c:pt>
                      <c:pt idx="4">
                        <c:v>2555</c:v>
                      </c:pt>
                      <c:pt idx="5">
                        <c:v>1955</c:v>
                      </c:pt>
                      <c:pt idx="6">
                        <c:v>1522</c:v>
                      </c:pt>
                    </c:numCache>
                  </c:numRef>
                </c:val>
                <c:extLst xmlns:c15="http://schemas.microsoft.com/office/drawing/2012/chart">
                  <c:ext xmlns:c16="http://schemas.microsoft.com/office/drawing/2014/chart" uri="{C3380CC4-5D6E-409C-BE32-E72D297353CC}">
                    <c16:uniqueId val="{00000005-1F19-48B4-8F04-9ABFFE394062}"/>
                  </c:ext>
                </c:extLst>
              </c15:ser>
            </c15:filteredBarSeries>
          </c:ext>
        </c:extLst>
      </c:barChart>
      <c:lineChart>
        <c:grouping val="standard"/>
        <c:varyColors val="0"/>
        <c:ser>
          <c:idx val="5"/>
          <c:order val="5"/>
          <c:tx>
            <c:strRef>
              <c:f>'救急搬送者数（70歳区切り）'!$P$99</c:f>
              <c:strCache>
                <c:ptCount val="1"/>
                <c:pt idx="0">
                  <c:v>搬送者数合計</c:v>
                </c:pt>
              </c:strCache>
            </c:strRef>
          </c:tx>
          <c:spPr>
            <a:ln w="28575" cap="rnd">
              <a:solidFill>
                <a:schemeClr val="accent1">
                  <a:alpha val="0"/>
                </a:schemeClr>
              </a:solidFill>
              <a:round/>
            </a:ln>
            <a:effectLst/>
          </c:spPr>
          <c:marker>
            <c:symbol val="none"/>
          </c:marker>
          <c:dLbls>
            <c:dLbl>
              <c:idx val="0"/>
              <c:layout>
                <c:manualLayout>
                  <c:x val="-2.2657004830917874E-2"/>
                  <c:y val="-2.0972894471588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19-48B4-8F04-9ABFFE394062}"/>
                </c:ext>
              </c:extLst>
            </c:dLbl>
            <c:dLbl>
              <c:idx val="1"/>
              <c:layout>
                <c:manualLayout>
                  <c:x val="-2.1950530640191715E-2"/>
                  <c:y val="-6.6898940759739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19-48B4-8F04-9ABFFE394062}"/>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'救急搬送者数（70歳区切り）'!$R$93:$X$93</c:f>
              <c:strCache>
                <c:ptCount val="7"/>
                <c:pt idx="0">
                  <c:v>2020年</c:v>
                </c:pt>
                <c:pt idx="1">
                  <c:v>2025年</c:v>
                </c:pt>
                <c:pt idx="2">
                  <c:v>2030年</c:v>
                </c:pt>
                <c:pt idx="3">
                  <c:v>2035年</c:v>
                </c:pt>
                <c:pt idx="4">
                  <c:v>2040年</c:v>
                </c:pt>
                <c:pt idx="5">
                  <c:v>2045年</c:v>
                </c:pt>
                <c:pt idx="6">
                  <c:v>2050年</c:v>
                </c:pt>
              </c:strCache>
              <c:extLst/>
            </c:strRef>
          </c:cat>
          <c:val>
            <c:numRef>
              <c:f>'救急搬送者数（70歳区切り）'!$R$99:$X$99</c:f>
              <c:numCache>
                <c:formatCode>#</c:formatCode>
                <c:ptCount val="7"/>
                <c:pt idx="0">
                  <c:v>558</c:v>
                </c:pt>
                <c:pt idx="1">
                  <c:v>571.03972645091812</c:v>
                </c:pt>
                <c:pt idx="2">
                  <c:v>540.44624929999509</c:v>
                </c:pt>
                <c:pt idx="3">
                  <c:v>497.01878532718592</c:v>
                </c:pt>
                <c:pt idx="4">
                  <c:v>451.32729261704441</c:v>
                </c:pt>
                <c:pt idx="5">
                  <c:v>397.8316560205127</c:v>
                </c:pt>
                <c:pt idx="6">
                  <c:v>338.25471781281647</c:v>
                </c:pt>
              </c:numCache>
              <c:extLst/>
            </c:numRef>
          </c:val>
          <c:smooth val="0"/>
          <c:extLst>
            <c:ext xmlns:c16="http://schemas.microsoft.com/office/drawing/2014/chart" uri="{C3380CC4-5D6E-409C-BE32-E72D297353CC}">
              <c16:uniqueId val="{00000002-1F19-48B4-8F04-9ABFFE394062}"/>
            </c:ext>
          </c:extLst>
        </c:ser>
        <c:dLbls>
          <c:showLegendKey val="0"/>
          <c:showVal val="1"/>
          <c:showCatName val="0"/>
          <c:showSerName val="0"/>
          <c:showPercent val="0"/>
          <c:showBubbleSize val="0"/>
        </c:dLbls>
        <c:marker val="1"/>
        <c:smooth val="0"/>
        <c:axId val="1770791456"/>
        <c:axId val="1770799776"/>
      </c:lineChart>
      <c:catAx>
        <c:axId val="17707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70799776"/>
        <c:crosses val="autoZero"/>
        <c:auto val="1"/>
        <c:lblAlgn val="ctr"/>
        <c:lblOffset val="100"/>
        <c:noMultiLvlLbl val="0"/>
      </c:catAx>
      <c:valAx>
        <c:axId val="177079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（単位：人）</a:t>
                </a:r>
                <a:endParaRPr lang="ja-JP"/>
              </a:p>
            </c:rich>
          </c:tx>
          <c:layout>
            <c:manualLayout>
              <c:xMode val="edge"/>
              <c:yMode val="edge"/>
              <c:x val="2.5683242703065625E-2"/>
              <c:y val="4.532563079556592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7079145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6986451942084"/>
          <c:y val="8.2789490210359279E-2"/>
          <c:w val="0.85341309165504697"/>
          <c:h val="0.77569083946772888"/>
        </c:manualLayout>
      </c:layout>
      <c:barChart>
        <c:barDir val="col"/>
        <c:grouping val="stacked"/>
        <c:varyColors val="0"/>
        <c:ser>
          <c:idx val="0"/>
          <c:order val="0"/>
          <c:tx>
            <c:strRef>
              <c:f>'ごみ発生量 (2)'!$S$105</c:f>
              <c:strCache>
                <c:ptCount val="1"/>
                <c:pt idx="0">
                  <c:v>生活系ごみ</c:v>
                </c:pt>
              </c:strCache>
            </c:strRef>
          </c:tx>
          <c:spPr>
            <a:solidFill>
              <a:schemeClr val="accent1"/>
            </a:solidFill>
            <a:ln>
              <a:solidFill>
                <a:schemeClr val="tx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 (2)'!$U$104:$AA$104</c:f>
              <c:strCache>
                <c:ptCount val="7"/>
                <c:pt idx="0">
                  <c:v>2020年</c:v>
                </c:pt>
                <c:pt idx="1">
                  <c:v>2025年</c:v>
                </c:pt>
                <c:pt idx="2">
                  <c:v>2030年</c:v>
                </c:pt>
                <c:pt idx="3">
                  <c:v>2035年</c:v>
                </c:pt>
                <c:pt idx="4">
                  <c:v>2040年</c:v>
                </c:pt>
                <c:pt idx="5">
                  <c:v>2045年</c:v>
                </c:pt>
                <c:pt idx="6">
                  <c:v>2050年</c:v>
                </c:pt>
              </c:strCache>
              <c:extLst/>
            </c:strRef>
          </c:cat>
          <c:val>
            <c:numRef>
              <c:f>'ごみ発生量 (2)'!$U$105:$AA$105</c:f>
              <c:numCache>
                <c:formatCode>0</c:formatCode>
                <c:ptCount val="7"/>
                <c:pt idx="0">
                  <c:v>1930</c:v>
                </c:pt>
                <c:pt idx="1">
                  <c:v>1708.8545098666441</c:v>
                </c:pt>
                <c:pt idx="2">
                  <c:v>1522.6090391611197</c:v>
                </c:pt>
                <c:pt idx="3">
                  <c:v>1333.8523935696778</c:v>
                </c:pt>
                <c:pt idx="4">
                  <c:v>1146.1420708473684</c:v>
                </c:pt>
                <c:pt idx="5">
                  <c:v>968.05791852107461</c:v>
                </c:pt>
                <c:pt idx="6">
                  <c:v>803.15743434584624</c:v>
                </c:pt>
              </c:numCache>
              <c:extLst/>
            </c:numRef>
          </c:val>
          <c:extLst>
            <c:ext xmlns:c16="http://schemas.microsoft.com/office/drawing/2014/chart" uri="{C3380CC4-5D6E-409C-BE32-E72D297353CC}">
              <c16:uniqueId val="{00000000-5D0F-492C-B663-BA22F7D4E8F1}"/>
            </c:ext>
          </c:extLst>
        </c:ser>
        <c:ser>
          <c:idx val="1"/>
          <c:order val="1"/>
          <c:tx>
            <c:strRef>
              <c:f>'ごみ発生量 (2)'!$S$106</c:f>
              <c:strCache>
                <c:ptCount val="1"/>
                <c:pt idx="0">
                  <c:v>事業系ごみ</c:v>
                </c:pt>
              </c:strCache>
            </c:strRef>
          </c:tx>
          <c:spPr>
            <a:pattFill prst="pct20">
              <a:fgClr>
                <a:schemeClr val="accent1"/>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 (2)'!$U$104:$AA$104</c:f>
              <c:strCache>
                <c:ptCount val="7"/>
                <c:pt idx="0">
                  <c:v>2020年</c:v>
                </c:pt>
                <c:pt idx="1">
                  <c:v>2025年</c:v>
                </c:pt>
                <c:pt idx="2">
                  <c:v>2030年</c:v>
                </c:pt>
                <c:pt idx="3">
                  <c:v>2035年</c:v>
                </c:pt>
                <c:pt idx="4">
                  <c:v>2040年</c:v>
                </c:pt>
                <c:pt idx="5">
                  <c:v>2045年</c:v>
                </c:pt>
                <c:pt idx="6">
                  <c:v>2050年</c:v>
                </c:pt>
              </c:strCache>
              <c:extLst/>
            </c:strRef>
          </c:cat>
          <c:val>
            <c:numRef>
              <c:f>'ごみ発生量 (2)'!$U$106:$AA$106</c:f>
              <c:numCache>
                <c:formatCode>0</c:formatCode>
                <c:ptCount val="7"/>
                <c:pt idx="0">
                  <c:v>1303</c:v>
                </c:pt>
                <c:pt idx="1">
                  <c:v>1122.103676111027</c:v>
                </c:pt>
                <c:pt idx="2">
                  <c:v>999.80729211166204</c:v>
                </c:pt>
                <c:pt idx="3">
                  <c:v>875.86196810331694</c:v>
                </c:pt>
                <c:pt idx="4">
                  <c:v>752.60370243204682</c:v>
                </c:pt>
                <c:pt idx="5">
                  <c:v>635.66637346186758</c:v>
                </c:pt>
                <c:pt idx="6">
                  <c:v>527.38597953883436</c:v>
                </c:pt>
              </c:numCache>
              <c:extLst/>
            </c:numRef>
          </c:val>
          <c:extLst>
            <c:ext xmlns:c16="http://schemas.microsoft.com/office/drawing/2014/chart" uri="{C3380CC4-5D6E-409C-BE32-E72D297353CC}">
              <c16:uniqueId val="{00000001-5D0F-492C-B663-BA22F7D4E8F1}"/>
            </c:ext>
          </c:extLst>
        </c:ser>
        <c:ser>
          <c:idx val="2"/>
          <c:order val="2"/>
          <c:tx>
            <c:strRef>
              <c:f>'ごみ発生量 (2)'!$S$107</c:f>
              <c:strCache>
                <c:ptCount val="1"/>
                <c:pt idx="0">
                  <c:v>その他</c:v>
                </c:pt>
              </c:strCache>
            </c:strRef>
          </c:tx>
          <c:spPr>
            <a:pattFill prst="pct50">
              <a:fgClr>
                <a:schemeClr val="accent2"/>
              </a:fgClr>
              <a:bgClr>
                <a:schemeClr val="bg1"/>
              </a:bgClr>
            </a:pattFill>
            <a:ln>
              <a:solidFill>
                <a:schemeClr val="tx1"/>
              </a:solidFill>
            </a:ln>
            <a:effectLst/>
          </c:spPr>
          <c:invertIfNegative val="0"/>
          <c:dLbls>
            <c:dLbl>
              <c:idx val="0"/>
              <c:layout>
                <c:manualLayout>
                  <c:x val="6.15755995207427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0F-492C-B663-BA22F7D4E8F1}"/>
                </c:ext>
              </c:extLst>
            </c:dLbl>
            <c:dLbl>
              <c:idx val="1"/>
              <c:layout>
                <c:manualLayout>
                  <c:x val="5.7953505431287265E-2"/>
                  <c:y val="-2.94952640360302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0F-492C-B663-BA22F7D4E8F1}"/>
                </c:ext>
              </c:extLst>
            </c:dLbl>
            <c:dLbl>
              <c:idx val="2"/>
              <c:layout>
                <c:manualLayout>
                  <c:x val="5.79535054312873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0F-492C-B663-BA22F7D4E8F1}"/>
                </c:ext>
              </c:extLst>
            </c:dLbl>
            <c:dLbl>
              <c:idx val="3"/>
              <c:layout>
                <c:manualLayout>
                  <c:x val="5.9160870127772457E-2"/>
                  <c:y val="8.84857921080892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0F-492C-B663-BA22F7D4E8F1}"/>
                </c:ext>
              </c:extLst>
            </c:dLbl>
            <c:dLbl>
              <c:idx val="4"/>
              <c:layout>
                <c:manualLayout>
                  <c:x val="6.5197693610198129E-2"/>
                  <c:y val="2.3596211228823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0F-492C-B663-BA22F7D4E8F1}"/>
                </c:ext>
              </c:extLst>
            </c:dLbl>
            <c:dLbl>
              <c:idx val="5"/>
              <c:layout>
                <c:manualLayout>
                  <c:x val="6.0368234824257613E-2"/>
                  <c:y val="-1.081480521299155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0F-492C-B663-BA22F7D4E8F1}"/>
                </c:ext>
              </c:extLst>
            </c:dLbl>
            <c:dLbl>
              <c:idx val="6"/>
              <c:layout>
                <c:manualLayout>
                  <c:x val="5.0709317252376394E-2"/>
                  <c:y val="2.3596211228823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0F-492C-B663-BA22F7D4E8F1}"/>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 (2)'!$U$104:$AA$104</c:f>
              <c:strCache>
                <c:ptCount val="7"/>
                <c:pt idx="0">
                  <c:v>2020年</c:v>
                </c:pt>
                <c:pt idx="1">
                  <c:v>2025年</c:v>
                </c:pt>
                <c:pt idx="2">
                  <c:v>2030年</c:v>
                </c:pt>
                <c:pt idx="3">
                  <c:v>2035年</c:v>
                </c:pt>
                <c:pt idx="4">
                  <c:v>2040年</c:v>
                </c:pt>
                <c:pt idx="5">
                  <c:v>2045年</c:v>
                </c:pt>
                <c:pt idx="6">
                  <c:v>2050年</c:v>
                </c:pt>
              </c:strCache>
              <c:extLst/>
            </c:strRef>
          </c:cat>
          <c:val>
            <c:numRef>
              <c:f>'ごみ発生量 (2)'!$U$107:$AA$107</c:f>
              <c:numCache>
                <c:formatCode>0</c:formatCode>
                <c:ptCount val="7"/>
                <c:pt idx="0">
                  <c:v>151</c:v>
                </c:pt>
                <c:pt idx="1">
                  <c:v>156.72657533226578</c:v>
                </c:pt>
                <c:pt idx="2">
                  <c:v>139.64518272318955</c:v>
                </c:pt>
                <c:pt idx="3">
                  <c:v>122.33347920253027</c:v>
                </c:pt>
                <c:pt idx="4">
                  <c:v>105.11773856169725</c:v>
                </c:pt>
                <c:pt idx="5">
                  <c:v>88.784856415265921</c:v>
                </c:pt>
                <c:pt idx="6">
                  <c:v>73.661106554645627</c:v>
                </c:pt>
              </c:numCache>
              <c:extLst/>
            </c:numRef>
          </c:val>
          <c:extLst>
            <c:ext xmlns:c16="http://schemas.microsoft.com/office/drawing/2014/chart" uri="{C3380CC4-5D6E-409C-BE32-E72D297353CC}">
              <c16:uniqueId val="{00000002-5D0F-492C-B663-BA22F7D4E8F1}"/>
            </c:ext>
          </c:extLst>
        </c:ser>
        <c:dLbls>
          <c:showLegendKey val="0"/>
          <c:showVal val="1"/>
          <c:showCatName val="0"/>
          <c:showSerName val="0"/>
          <c:showPercent val="0"/>
          <c:showBubbleSize val="0"/>
        </c:dLbls>
        <c:gapWidth val="70"/>
        <c:overlap val="100"/>
        <c:axId val="1933063536"/>
        <c:axId val="1933064368"/>
      </c:barChart>
      <c:lineChart>
        <c:grouping val="standard"/>
        <c:varyColors val="0"/>
        <c:ser>
          <c:idx val="3"/>
          <c:order val="3"/>
          <c:tx>
            <c:strRef>
              <c:f>'ごみ発生量 (2)'!$S$108</c:f>
              <c:strCache>
                <c:ptCount val="1"/>
                <c:pt idx="0">
                  <c:v>ごみ発生量</c:v>
                </c:pt>
              </c:strCache>
            </c:strRef>
          </c:tx>
          <c:spPr>
            <a:ln w="28575" cap="rnd">
              <a:solidFill>
                <a:schemeClr val="accent1">
                  <a:alpha val="0"/>
                </a:schemeClr>
              </a:solidFill>
              <a:round/>
            </a:ln>
            <a:effectLst/>
          </c:spPr>
          <c:marker>
            <c:symbol val="none"/>
          </c:marker>
          <c:dLbls>
            <c:dLbl>
              <c:idx val="3"/>
              <c:layout>
                <c:manualLayout>
                  <c:x val="-2.1328144897453383E-2"/>
                  <c:y val="-7.6245257533136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A5-42BF-A2A9-ED44F07E7460}"/>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 (2)'!$U$104:$AA$104</c:f>
              <c:strCache>
                <c:ptCount val="7"/>
                <c:pt idx="0">
                  <c:v>2020年</c:v>
                </c:pt>
                <c:pt idx="1">
                  <c:v>2025年</c:v>
                </c:pt>
                <c:pt idx="2">
                  <c:v>2030年</c:v>
                </c:pt>
                <c:pt idx="3">
                  <c:v>2035年</c:v>
                </c:pt>
                <c:pt idx="4">
                  <c:v>2040年</c:v>
                </c:pt>
                <c:pt idx="5">
                  <c:v>2045年</c:v>
                </c:pt>
                <c:pt idx="6">
                  <c:v>2050年</c:v>
                </c:pt>
              </c:strCache>
              <c:extLst/>
            </c:strRef>
          </c:cat>
          <c:val>
            <c:numRef>
              <c:f>'ごみ発生量 (2)'!$U$108:$AA$108</c:f>
              <c:numCache>
                <c:formatCode>0</c:formatCode>
                <c:ptCount val="7"/>
                <c:pt idx="0">
                  <c:v>3384</c:v>
                </c:pt>
                <c:pt idx="1">
                  <c:v>2987.6847613099371</c:v>
                </c:pt>
                <c:pt idx="2">
                  <c:v>2662.0615139959714</c:v>
                </c:pt>
                <c:pt idx="3">
                  <c:v>2332.0478408755253</c:v>
                </c:pt>
                <c:pt idx="4">
                  <c:v>2003.8635118411125</c:v>
                </c:pt>
                <c:pt idx="5">
                  <c:v>1692.5091483982083</c:v>
                </c:pt>
                <c:pt idx="6">
                  <c:v>1404.2045204393264</c:v>
                </c:pt>
              </c:numCache>
              <c:extLst/>
            </c:numRef>
          </c:val>
          <c:smooth val="0"/>
          <c:extLst>
            <c:ext xmlns:c16="http://schemas.microsoft.com/office/drawing/2014/chart" uri="{C3380CC4-5D6E-409C-BE32-E72D297353CC}">
              <c16:uniqueId val="{00000003-5D0F-492C-B663-BA22F7D4E8F1}"/>
            </c:ext>
          </c:extLst>
        </c:ser>
        <c:dLbls>
          <c:showLegendKey val="0"/>
          <c:showVal val="1"/>
          <c:showCatName val="0"/>
          <c:showSerName val="0"/>
          <c:showPercent val="0"/>
          <c:showBubbleSize val="0"/>
        </c:dLbls>
        <c:marker val="1"/>
        <c:smooth val="0"/>
        <c:axId val="1933063536"/>
        <c:axId val="1933064368"/>
      </c:lineChart>
      <c:catAx>
        <c:axId val="19330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4368"/>
        <c:crosses val="autoZero"/>
        <c:auto val="1"/>
        <c:lblAlgn val="ctr"/>
        <c:lblOffset val="100"/>
        <c:noMultiLvlLbl val="0"/>
      </c:catAx>
      <c:valAx>
        <c:axId val="1933064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（単位：トン）</a:t>
                </a:r>
              </a:p>
            </c:rich>
          </c:tx>
          <c:layout>
            <c:manualLayout>
              <c:xMode val="edge"/>
              <c:yMode val="edge"/>
              <c:x val="9.6099575074174541E-3"/>
              <c:y val="3.4624574952688239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33063536"/>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altLang="ja-JP" sz="1050" b="1" dirty="0">
                <a:latin typeface="BIZ UDPゴシック" panose="020B0400000000000000" pitchFamily="50" charset="-128"/>
                <a:ea typeface="BIZ UDPゴシック" panose="020B0400000000000000" pitchFamily="50" charset="-128"/>
              </a:rPr>
              <a:t>2023</a:t>
            </a:r>
            <a:r>
              <a:rPr lang="ja-JP" altLang="en-US" sz="1050" b="1" dirty="0">
                <a:latin typeface="BIZ UDPゴシック" panose="020B0400000000000000" pitchFamily="50" charset="-128"/>
                <a:ea typeface="BIZ UDPゴシック" panose="020B0400000000000000" pitchFamily="50" charset="-128"/>
              </a:rPr>
              <a:t>年　計　</a:t>
            </a:r>
            <a:r>
              <a:rPr lang="en-US" altLang="ja-JP" sz="1050" b="1" dirty="0">
                <a:latin typeface="BIZ UDPゴシック" panose="020B0400000000000000" pitchFamily="50" charset="-128"/>
                <a:ea typeface="BIZ UDPゴシック" panose="020B0400000000000000" pitchFamily="50" charset="-128"/>
              </a:rPr>
              <a:t>113</a:t>
            </a:r>
          </a:p>
        </c:rich>
      </c:tx>
      <c:layout>
        <c:manualLayout>
          <c:xMode val="edge"/>
          <c:yMode val="edge"/>
          <c:x val="0.53162402467899061"/>
          <c:y val="5.1393286048657727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562074035075075"/>
          <c:y val="0.14363608180901694"/>
          <c:w val="0.83459033962843987"/>
          <c:h val="0.69993266996102177"/>
        </c:manualLayout>
      </c:layout>
      <c:barChart>
        <c:barDir val="bar"/>
        <c:grouping val="clustered"/>
        <c:varyColors val="0"/>
        <c:ser>
          <c:idx val="0"/>
          <c:order val="0"/>
          <c:tx>
            <c:strRef>
              <c:f>Sheet1!$B$1</c:f>
              <c:strCache>
                <c:ptCount val="1"/>
                <c:pt idx="0">
                  <c:v>職員数</c:v>
                </c:pt>
              </c:strCache>
            </c:strRef>
          </c:tx>
          <c:spPr>
            <a:solidFill>
              <a:schemeClr val="accent1"/>
            </a:solidFill>
            <a:ln>
              <a:noFill/>
            </a:ln>
            <a:effectLst/>
          </c:spPr>
          <c:invertIfNegative val="0"/>
          <c:cat>
            <c:strRef>
              <c:f>Sheet1!$A$2:$A$10</c:f>
              <c:strCache>
                <c:ptCount val="9"/>
                <c:pt idx="0">
                  <c:v>21～25歳</c:v>
                </c:pt>
                <c:pt idx="1">
                  <c:v>26～30歳</c:v>
                </c:pt>
                <c:pt idx="2">
                  <c:v>31～35歳</c:v>
                </c:pt>
                <c:pt idx="3">
                  <c:v>36～40歳</c:v>
                </c:pt>
                <c:pt idx="4">
                  <c:v>41～45歳</c:v>
                </c:pt>
                <c:pt idx="5">
                  <c:v>46～50歳</c:v>
                </c:pt>
                <c:pt idx="6">
                  <c:v>51～55歳</c:v>
                </c:pt>
                <c:pt idx="7">
                  <c:v>56～60歳</c:v>
                </c:pt>
                <c:pt idx="8">
                  <c:v>61～65歳</c:v>
                </c:pt>
              </c:strCache>
            </c:strRef>
          </c:cat>
          <c:val>
            <c:numRef>
              <c:f>Sheet1!$B$2:$B$10</c:f>
              <c:numCache>
                <c:formatCode>General</c:formatCode>
                <c:ptCount val="9"/>
                <c:pt idx="0">
                  <c:v>3</c:v>
                </c:pt>
                <c:pt idx="1">
                  <c:v>15</c:v>
                </c:pt>
                <c:pt idx="2">
                  <c:v>21</c:v>
                </c:pt>
                <c:pt idx="3">
                  <c:v>11</c:v>
                </c:pt>
                <c:pt idx="4">
                  <c:v>8</c:v>
                </c:pt>
                <c:pt idx="5">
                  <c:v>21</c:v>
                </c:pt>
                <c:pt idx="6">
                  <c:v>22</c:v>
                </c:pt>
                <c:pt idx="7">
                  <c:v>9</c:v>
                </c:pt>
                <c:pt idx="8">
                  <c:v>3</c:v>
                </c:pt>
              </c:numCache>
            </c:numRef>
          </c:val>
          <c:extLst>
            <c:ext xmlns:c16="http://schemas.microsoft.com/office/drawing/2014/chart" uri="{C3380CC4-5D6E-409C-BE32-E72D297353CC}">
              <c16:uniqueId val="{00000000-90B4-4EAE-AAFA-470A2BCF902E}"/>
            </c:ext>
          </c:extLst>
        </c:ser>
        <c:dLbls>
          <c:showLegendKey val="0"/>
          <c:showVal val="0"/>
          <c:showCatName val="0"/>
          <c:showSerName val="0"/>
          <c:showPercent val="0"/>
          <c:showBubbleSize val="0"/>
        </c:dLbls>
        <c:gapWidth val="219"/>
        <c:axId val="1250829824"/>
        <c:axId val="1250843968"/>
      </c:barChart>
      <c:catAx>
        <c:axId val="125082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0843968"/>
        <c:crosses val="autoZero"/>
        <c:auto val="1"/>
        <c:lblAlgn val="ctr"/>
        <c:lblOffset val="100"/>
        <c:noMultiLvlLbl val="0"/>
      </c:catAx>
      <c:valAx>
        <c:axId val="1250843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082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altLang="ja-JP" sz="1050" b="1" dirty="0">
                <a:latin typeface="BIZ UDPゴシック" panose="020B0400000000000000" pitchFamily="50" charset="-128"/>
                <a:ea typeface="BIZ UDPゴシック" panose="020B0400000000000000" pitchFamily="50" charset="-128"/>
              </a:rPr>
              <a:t>2033</a:t>
            </a:r>
            <a:r>
              <a:rPr lang="ja-JP" altLang="en-US" sz="1050" b="1" dirty="0">
                <a:latin typeface="BIZ UDPゴシック" panose="020B0400000000000000" pitchFamily="50" charset="-128"/>
                <a:ea typeface="BIZ UDPゴシック" panose="020B0400000000000000" pitchFamily="50" charset="-128"/>
              </a:rPr>
              <a:t>年　計　</a:t>
            </a:r>
            <a:r>
              <a:rPr lang="en-US" altLang="ja-JP" sz="1050" b="1" dirty="0">
                <a:latin typeface="BIZ UDPゴシック" panose="020B0400000000000000" pitchFamily="50" charset="-128"/>
                <a:ea typeface="BIZ UDPゴシック" panose="020B0400000000000000" pitchFamily="50" charset="-128"/>
              </a:rPr>
              <a:t>112</a:t>
            </a:r>
          </a:p>
        </c:rich>
      </c:tx>
      <c:layout>
        <c:manualLayout>
          <c:xMode val="edge"/>
          <c:yMode val="edge"/>
          <c:x val="0.43051187993728979"/>
          <c:y val="4.4209450631349075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562074035075075"/>
          <c:y val="0.14363608180901694"/>
          <c:w val="0.83459033962843987"/>
          <c:h val="0.70394097222222218"/>
        </c:manualLayout>
      </c:layout>
      <c:barChart>
        <c:barDir val="bar"/>
        <c:grouping val="clustered"/>
        <c:varyColors val="0"/>
        <c:ser>
          <c:idx val="0"/>
          <c:order val="0"/>
          <c:tx>
            <c:strRef>
              <c:f>Sheet1!$B$1</c:f>
              <c:strCache>
                <c:ptCount val="1"/>
                <c:pt idx="0">
                  <c:v>職員数</c:v>
                </c:pt>
              </c:strCache>
            </c:strRef>
          </c:tx>
          <c:spPr>
            <a:solidFill>
              <a:schemeClr val="accent1"/>
            </a:solidFill>
            <a:ln>
              <a:noFill/>
            </a:ln>
            <a:effectLst/>
          </c:spPr>
          <c:invertIfNegative val="0"/>
          <c:cat>
            <c:strRef>
              <c:f>Sheet1!$A$2:$A$10</c:f>
              <c:strCache>
                <c:ptCount val="9"/>
                <c:pt idx="0">
                  <c:v>21～25歳</c:v>
                </c:pt>
                <c:pt idx="1">
                  <c:v>26～30歳</c:v>
                </c:pt>
                <c:pt idx="2">
                  <c:v>31～35歳</c:v>
                </c:pt>
                <c:pt idx="3">
                  <c:v>36～40歳</c:v>
                </c:pt>
                <c:pt idx="4">
                  <c:v>41～45歳</c:v>
                </c:pt>
                <c:pt idx="5">
                  <c:v>46～50歳</c:v>
                </c:pt>
                <c:pt idx="6">
                  <c:v>51～55歳</c:v>
                </c:pt>
                <c:pt idx="7">
                  <c:v>56～60歳</c:v>
                </c:pt>
                <c:pt idx="8">
                  <c:v>61～65歳</c:v>
                </c:pt>
              </c:strCache>
            </c:strRef>
          </c:cat>
          <c:val>
            <c:numRef>
              <c:f>Sheet1!$B$2:$B$10</c:f>
              <c:numCache>
                <c:formatCode>General</c:formatCode>
                <c:ptCount val="9"/>
                <c:pt idx="0">
                  <c:v>5</c:v>
                </c:pt>
                <c:pt idx="1">
                  <c:v>10</c:v>
                </c:pt>
                <c:pt idx="2">
                  <c:v>10</c:v>
                </c:pt>
                <c:pt idx="3">
                  <c:v>14</c:v>
                </c:pt>
                <c:pt idx="4">
                  <c:v>14</c:v>
                </c:pt>
                <c:pt idx="5">
                  <c:v>8</c:v>
                </c:pt>
                <c:pt idx="6">
                  <c:v>8</c:v>
                </c:pt>
                <c:pt idx="7">
                  <c:v>21</c:v>
                </c:pt>
                <c:pt idx="8">
                  <c:v>22</c:v>
                </c:pt>
              </c:numCache>
            </c:numRef>
          </c:val>
          <c:extLst>
            <c:ext xmlns:c16="http://schemas.microsoft.com/office/drawing/2014/chart" uri="{C3380CC4-5D6E-409C-BE32-E72D297353CC}">
              <c16:uniqueId val="{00000000-FF0D-48D2-A23C-6E5AA34189EC}"/>
            </c:ext>
          </c:extLst>
        </c:ser>
        <c:dLbls>
          <c:showLegendKey val="0"/>
          <c:showVal val="0"/>
          <c:showCatName val="0"/>
          <c:showSerName val="0"/>
          <c:showPercent val="0"/>
          <c:showBubbleSize val="0"/>
        </c:dLbls>
        <c:gapWidth val="219"/>
        <c:axId val="1250829824"/>
        <c:axId val="1250843968"/>
      </c:barChart>
      <c:catAx>
        <c:axId val="125082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0843968"/>
        <c:crosses val="autoZero"/>
        <c:auto val="1"/>
        <c:lblAlgn val="ctr"/>
        <c:lblOffset val="100"/>
        <c:noMultiLvlLbl val="0"/>
      </c:catAx>
      <c:valAx>
        <c:axId val="1250843968"/>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082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altLang="ja-JP" sz="1050" b="1" dirty="0">
                <a:latin typeface="BIZ UDPゴシック" panose="020B0400000000000000" pitchFamily="50" charset="-128"/>
                <a:ea typeface="BIZ UDPゴシック" panose="020B0400000000000000" pitchFamily="50" charset="-128"/>
              </a:rPr>
              <a:t>2050</a:t>
            </a:r>
            <a:r>
              <a:rPr lang="ja-JP" altLang="en-US" sz="1050" b="1" dirty="0">
                <a:latin typeface="BIZ UDPゴシック" panose="020B0400000000000000" pitchFamily="50" charset="-128"/>
                <a:ea typeface="BIZ UDPゴシック" panose="020B0400000000000000" pitchFamily="50" charset="-128"/>
              </a:rPr>
              <a:t>年　計　</a:t>
            </a:r>
            <a:r>
              <a:rPr lang="en-US" altLang="ja-JP" sz="1050" b="1">
                <a:latin typeface="BIZ UDPゴシック" panose="020B0400000000000000" pitchFamily="50" charset="-128"/>
                <a:ea typeface="BIZ UDPゴシック" panose="020B0400000000000000" pitchFamily="50" charset="-128"/>
              </a:rPr>
              <a:t>94</a:t>
            </a:r>
            <a:endParaRPr lang="en-US" altLang="ja-JP" sz="1050" b="1" dirty="0">
              <a:latin typeface="BIZ UDPゴシック" panose="020B0400000000000000" pitchFamily="50" charset="-128"/>
              <a:ea typeface="BIZ UDPゴシック" panose="020B0400000000000000" pitchFamily="50" charset="-128"/>
            </a:endParaRPr>
          </a:p>
        </c:rich>
      </c:tx>
      <c:layout>
        <c:manualLayout>
          <c:xMode val="edge"/>
          <c:yMode val="edge"/>
          <c:x val="0.4008744527274879"/>
          <c:y val="5.0074358436425652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7838125665601704"/>
          <c:y val="0.14819679247506357"/>
          <c:w val="0.83459033962843987"/>
          <c:h val="0.70394097222222218"/>
        </c:manualLayout>
      </c:layout>
      <c:barChart>
        <c:barDir val="bar"/>
        <c:grouping val="clustered"/>
        <c:varyColors val="0"/>
        <c:ser>
          <c:idx val="0"/>
          <c:order val="0"/>
          <c:tx>
            <c:strRef>
              <c:f>Sheet1!$B$1</c:f>
              <c:strCache>
                <c:ptCount val="1"/>
                <c:pt idx="0">
                  <c:v>職員数</c:v>
                </c:pt>
              </c:strCache>
            </c:strRef>
          </c:tx>
          <c:spPr>
            <a:solidFill>
              <a:schemeClr val="accent1"/>
            </a:solidFill>
            <a:ln>
              <a:noFill/>
            </a:ln>
            <a:effectLst/>
          </c:spPr>
          <c:invertIfNegative val="0"/>
          <c:cat>
            <c:strRef>
              <c:f>Sheet1!$A$2:$A$10</c:f>
              <c:strCache>
                <c:ptCount val="9"/>
                <c:pt idx="0">
                  <c:v>21～25歳</c:v>
                </c:pt>
                <c:pt idx="1">
                  <c:v>26～30歳</c:v>
                </c:pt>
                <c:pt idx="2">
                  <c:v>31～35歳</c:v>
                </c:pt>
                <c:pt idx="3">
                  <c:v>36～40歳</c:v>
                </c:pt>
                <c:pt idx="4">
                  <c:v>41～45歳</c:v>
                </c:pt>
                <c:pt idx="5">
                  <c:v>46～50歳</c:v>
                </c:pt>
                <c:pt idx="6">
                  <c:v>51～55歳</c:v>
                </c:pt>
                <c:pt idx="7">
                  <c:v>56～60歳</c:v>
                </c:pt>
                <c:pt idx="8">
                  <c:v>61～65歳</c:v>
                </c:pt>
              </c:strCache>
            </c:strRef>
          </c:cat>
          <c:val>
            <c:numRef>
              <c:f>Sheet1!$B$2:$B$10</c:f>
              <c:numCache>
                <c:formatCode>0</c:formatCode>
                <c:ptCount val="9"/>
                <c:pt idx="0">
                  <c:v>6</c:v>
                </c:pt>
                <c:pt idx="1">
                  <c:v>10</c:v>
                </c:pt>
                <c:pt idx="2">
                  <c:v>13</c:v>
                </c:pt>
                <c:pt idx="3">
                  <c:v>12</c:v>
                </c:pt>
                <c:pt idx="4">
                  <c:v>11</c:v>
                </c:pt>
                <c:pt idx="5">
                  <c:v>8</c:v>
                </c:pt>
                <c:pt idx="6">
                  <c:v>13</c:v>
                </c:pt>
                <c:pt idx="7">
                  <c:v>8</c:v>
                </c:pt>
                <c:pt idx="8">
                  <c:v>13</c:v>
                </c:pt>
              </c:numCache>
            </c:numRef>
          </c:val>
          <c:extLst>
            <c:ext xmlns:c16="http://schemas.microsoft.com/office/drawing/2014/chart" uri="{C3380CC4-5D6E-409C-BE32-E72D297353CC}">
              <c16:uniqueId val="{00000000-7E54-4C77-B768-F75328F6752E}"/>
            </c:ext>
          </c:extLst>
        </c:ser>
        <c:dLbls>
          <c:showLegendKey val="0"/>
          <c:showVal val="0"/>
          <c:showCatName val="0"/>
          <c:showSerName val="0"/>
          <c:showPercent val="0"/>
          <c:showBubbleSize val="0"/>
        </c:dLbls>
        <c:gapWidth val="219"/>
        <c:axId val="1250829824"/>
        <c:axId val="1250843968"/>
      </c:barChart>
      <c:catAx>
        <c:axId val="125082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0843968"/>
        <c:crosses val="autoZero"/>
        <c:auto val="1"/>
        <c:lblAlgn val="ctr"/>
        <c:lblOffset val="100"/>
        <c:noMultiLvlLbl val="0"/>
      </c:catAx>
      <c:valAx>
        <c:axId val="1250843968"/>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082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latin typeface="BIZ UDPゴシック" panose="020B0400000000000000" pitchFamily="50" charset="-128"/>
                <a:ea typeface="BIZ UDPゴシック" panose="020B0400000000000000" pitchFamily="50" charset="-128"/>
              </a:rPr>
              <a:t>インフラ施設（町道等）整備</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stacked"/>
        <c:varyColors val="0"/>
        <c:ser>
          <c:idx val="0"/>
          <c:order val="0"/>
          <c:tx>
            <c:strRef>
              <c:f>道路・橋梁等!$A$4</c:f>
              <c:strCache>
                <c:ptCount val="1"/>
                <c:pt idx="0">
                  <c:v>町道長寿命化（舗装）</c:v>
                </c:pt>
              </c:strCache>
            </c:strRef>
          </c:tx>
          <c:spPr>
            <a:solidFill>
              <a:schemeClr val="accent1"/>
            </a:solidFill>
            <a:ln>
              <a:noFill/>
            </a:ln>
            <a:effectLst/>
          </c:spPr>
          <c:invertIfNegative val="0"/>
          <c:cat>
            <c:strRef>
              <c:f>道路・橋梁等!$B$2:$F$2</c:f>
              <c:strCache>
                <c:ptCount val="5"/>
                <c:pt idx="0">
                  <c:v>H30</c:v>
                </c:pt>
                <c:pt idx="1">
                  <c:v>R1</c:v>
                </c:pt>
                <c:pt idx="2">
                  <c:v>R2</c:v>
                </c:pt>
                <c:pt idx="3">
                  <c:v>R3</c:v>
                </c:pt>
                <c:pt idx="4">
                  <c:v>R4</c:v>
                </c:pt>
              </c:strCache>
            </c:strRef>
          </c:cat>
          <c:val>
            <c:numRef>
              <c:f>道路・橋梁等!$B$4:$F$4</c:f>
              <c:numCache>
                <c:formatCode>#,##0_);[Red]\(#,##0\)</c:formatCode>
                <c:ptCount val="5"/>
                <c:pt idx="0">
                  <c:v>7516</c:v>
                </c:pt>
                <c:pt idx="1">
                  <c:v>9012</c:v>
                </c:pt>
                <c:pt idx="2">
                  <c:v>8885</c:v>
                </c:pt>
                <c:pt idx="3">
                  <c:v>8863</c:v>
                </c:pt>
                <c:pt idx="4">
                  <c:v>8799</c:v>
                </c:pt>
              </c:numCache>
            </c:numRef>
          </c:val>
          <c:extLst>
            <c:ext xmlns:c16="http://schemas.microsoft.com/office/drawing/2014/chart" uri="{C3380CC4-5D6E-409C-BE32-E72D297353CC}">
              <c16:uniqueId val="{00000000-9012-4AB6-990B-7ABA7B132707}"/>
            </c:ext>
          </c:extLst>
        </c:ser>
        <c:ser>
          <c:idx val="1"/>
          <c:order val="1"/>
          <c:tx>
            <c:strRef>
              <c:f>道路・橋梁等!$A$5</c:f>
              <c:strCache>
                <c:ptCount val="1"/>
                <c:pt idx="0">
                  <c:v>橋梁長寿命化</c:v>
                </c:pt>
              </c:strCache>
            </c:strRef>
          </c:tx>
          <c:spPr>
            <a:solidFill>
              <a:schemeClr val="accent2"/>
            </a:solidFill>
            <a:ln>
              <a:noFill/>
            </a:ln>
            <a:effectLst/>
          </c:spPr>
          <c:invertIfNegative val="0"/>
          <c:cat>
            <c:strRef>
              <c:f>道路・橋梁等!$B$2:$F$2</c:f>
              <c:strCache>
                <c:ptCount val="5"/>
                <c:pt idx="0">
                  <c:v>H30</c:v>
                </c:pt>
                <c:pt idx="1">
                  <c:v>R1</c:v>
                </c:pt>
                <c:pt idx="2">
                  <c:v>R2</c:v>
                </c:pt>
                <c:pt idx="3">
                  <c:v>R3</c:v>
                </c:pt>
                <c:pt idx="4">
                  <c:v>R4</c:v>
                </c:pt>
              </c:strCache>
            </c:strRef>
          </c:cat>
          <c:val>
            <c:numRef>
              <c:f>道路・橋梁等!$B$5:$F$5</c:f>
              <c:numCache>
                <c:formatCode>#,##0_);[Red]\(#,##0\)</c:formatCode>
                <c:ptCount val="5"/>
                <c:pt idx="0">
                  <c:v>24287</c:v>
                </c:pt>
                <c:pt idx="1">
                  <c:v>28749</c:v>
                </c:pt>
                <c:pt idx="2">
                  <c:v>19427</c:v>
                </c:pt>
                <c:pt idx="3">
                  <c:v>35554</c:v>
                </c:pt>
                <c:pt idx="4">
                  <c:v>38092</c:v>
                </c:pt>
              </c:numCache>
            </c:numRef>
          </c:val>
          <c:extLst>
            <c:ext xmlns:c16="http://schemas.microsoft.com/office/drawing/2014/chart" uri="{C3380CC4-5D6E-409C-BE32-E72D297353CC}">
              <c16:uniqueId val="{00000001-9012-4AB6-990B-7ABA7B132707}"/>
            </c:ext>
          </c:extLst>
        </c:ser>
        <c:ser>
          <c:idx val="2"/>
          <c:order val="2"/>
          <c:tx>
            <c:strRef>
              <c:f>道路・橋梁等!$A$6</c:f>
              <c:strCache>
                <c:ptCount val="1"/>
                <c:pt idx="0">
                  <c:v>道路維持・整備</c:v>
                </c:pt>
              </c:strCache>
            </c:strRef>
          </c:tx>
          <c:spPr>
            <a:solidFill>
              <a:schemeClr val="accent3"/>
            </a:solidFill>
            <a:ln>
              <a:noFill/>
            </a:ln>
            <a:effectLst/>
          </c:spPr>
          <c:invertIfNegative val="0"/>
          <c:cat>
            <c:strRef>
              <c:f>道路・橋梁等!$B$2:$F$2</c:f>
              <c:strCache>
                <c:ptCount val="5"/>
                <c:pt idx="0">
                  <c:v>H30</c:v>
                </c:pt>
                <c:pt idx="1">
                  <c:v>R1</c:v>
                </c:pt>
                <c:pt idx="2">
                  <c:v>R2</c:v>
                </c:pt>
                <c:pt idx="3">
                  <c:v>R3</c:v>
                </c:pt>
                <c:pt idx="4">
                  <c:v>R4</c:v>
                </c:pt>
              </c:strCache>
            </c:strRef>
          </c:cat>
          <c:val>
            <c:numRef>
              <c:f>道路・橋梁等!$B$6:$F$6</c:f>
              <c:numCache>
                <c:formatCode>#,##0_);[Red]\(#,##0\)</c:formatCode>
                <c:ptCount val="5"/>
                <c:pt idx="0">
                  <c:v>20674</c:v>
                </c:pt>
                <c:pt idx="1">
                  <c:v>28749</c:v>
                </c:pt>
                <c:pt idx="2">
                  <c:v>39113</c:v>
                </c:pt>
                <c:pt idx="3">
                  <c:v>21655</c:v>
                </c:pt>
                <c:pt idx="4">
                  <c:v>28158</c:v>
                </c:pt>
              </c:numCache>
            </c:numRef>
          </c:val>
          <c:extLst>
            <c:ext xmlns:c16="http://schemas.microsoft.com/office/drawing/2014/chart" uri="{C3380CC4-5D6E-409C-BE32-E72D297353CC}">
              <c16:uniqueId val="{00000002-9012-4AB6-990B-7ABA7B132707}"/>
            </c:ext>
          </c:extLst>
        </c:ser>
        <c:ser>
          <c:idx val="3"/>
          <c:order val="3"/>
          <c:tx>
            <c:strRef>
              <c:f>道路・橋梁等!$A$7</c:f>
              <c:strCache>
                <c:ptCount val="1"/>
                <c:pt idx="0">
                  <c:v>河川整備</c:v>
                </c:pt>
              </c:strCache>
            </c:strRef>
          </c:tx>
          <c:spPr>
            <a:solidFill>
              <a:schemeClr val="accent4"/>
            </a:solidFill>
            <a:ln>
              <a:noFill/>
            </a:ln>
            <a:effectLst/>
          </c:spPr>
          <c:invertIfNegative val="0"/>
          <c:cat>
            <c:strRef>
              <c:f>道路・橋梁等!$B$2:$F$2</c:f>
              <c:strCache>
                <c:ptCount val="5"/>
                <c:pt idx="0">
                  <c:v>H30</c:v>
                </c:pt>
                <c:pt idx="1">
                  <c:v>R1</c:v>
                </c:pt>
                <c:pt idx="2">
                  <c:v>R2</c:v>
                </c:pt>
                <c:pt idx="3">
                  <c:v>R3</c:v>
                </c:pt>
                <c:pt idx="4">
                  <c:v>R4</c:v>
                </c:pt>
              </c:strCache>
            </c:strRef>
          </c:cat>
          <c:val>
            <c:numRef>
              <c:f>道路・橋梁等!$B$7:$F$7</c:f>
              <c:numCache>
                <c:formatCode>#,##0_);[Red]\(#,##0\)</c:formatCode>
                <c:ptCount val="5"/>
                <c:pt idx="0">
                  <c:v>1217</c:v>
                </c:pt>
                <c:pt idx="1">
                  <c:v>15866</c:v>
                </c:pt>
                <c:pt idx="2">
                  <c:v>8161</c:v>
                </c:pt>
                <c:pt idx="3">
                  <c:v>7593</c:v>
                </c:pt>
                <c:pt idx="4">
                  <c:v>8637</c:v>
                </c:pt>
              </c:numCache>
            </c:numRef>
          </c:val>
          <c:extLst>
            <c:ext xmlns:c16="http://schemas.microsoft.com/office/drawing/2014/chart" uri="{C3380CC4-5D6E-409C-BE32-E72D297353CC}">
              <c16:uniqueId val="{00000003-9012-4AB6-990B-7ABA7B132707}"/>
            </c:ext>
          </c:extLst>
        </c:ser>
        <c:dLbls>
          <c:showLegendKey val="0"/>
          <c:showVal val="0"/>
          <c:showCatName val="0"/>
          <c:showSerName val="0"/>
          <c:showPercent val="0"/>
          <c:showBubbleSize val="0"/>
        </c:dLbls>
        <c:gapWidth val="150"/>
        <c:overlap val="100"/>
        <c:axId val="648322303"/>
        <c:axId val="648313151"/>
      </c:barChart>
      <c:catAx>
        <c:axId val="64832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8313151"/>
        <c:crosses val="autoZero"/>
        <c:auto val="1"/>
        <c:lblAlgn val="ctr"/>
        <c:lblOffset val="100"/>
        <c:noMultiLvlLbl val="0"/>
      </c:catAx>
      <c:valAx>
        <c:axId val="64831315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8322303"/>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Entry>
      <c:legendEntry>
        <c:idx val="3"/>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altLang="ja-JP" sz="1100" dirty="0">
                <a:latin typeface="BIZ UDPゴシック" panose="020B0400000000000000" pitchFamily="50" charset="-128"/>
                <a:ea typeface="BIZ UDPゴシック" panose="020B0400000000000000" pitchFamily="50" charset="-128"/>
              </a:rPr>
              <a:t>H30</a:t>
            </a:r>
            <a:r>
              <a:rPr lang="ja-JP" altLang="en-US" sz="1100" dirty="0">
                <a:latin typeface="BIZ UDPゴシック" panose="020B0400000000000000" pitchFamily="50" charset="-128"/>
                <a:ea typeface="BIZ UDPゴシック" panose="020B0400000000000000" pitchFamily="50" charset="-128"/>
              </a:rPr>
              <a:t>年 災害復旧（公共土木施設）</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clustered"/>
        <c:varyColors val="0"/>
        <c:ser>
          <c:idx val="0"/>
          <c:order val="0"/>
          <c:tx>
            <c:strRef>
              <c:f>道路・橋梁等!$A$3</c:f>
              <c:strCache>
                <c:ptCount val="1"/>
                <c:pt idx="0">
                  <c:v>H30年 災害復旧（公共土木施設）</c:v>
                </c:pt>
              </c:strCache>
            </c:strRef>
          </c:tx>
          <c:spPr>
            <a:solidFill>
              <a:schemeClr val="accent1"/>
            </a:solidFill>
            <a:ln>
              <a:noFill/>
            </a:ln>
            <a:effectLst/>
          </c:spPr>
          <c:invertIfNegative val="0"/>
          <c:cat>
            <c:strRef>
              <c:f>道路・橋梁等!$B$2:$D$2</c:f>
              <c:strCache>
                <c:ptCount val="3"/>
                <c:pt idx="0">
                  <c:v>H30</c:v>
                </c:pt>
                <c:pt idx="1">
                  <c:v>R1</c:v>
                </c:pt>
                <c:pt idx="2">
                  <c:v>R2</c:v>
                </c:pt>
              </c:strCache>
            </c:strRef>
          </c:cat>
          <c:val>
            <c:numRef>
              <c:f>道路・橋梁等!$B$3:$D$3</c:f>
              <c:numCache>
                <c:formatCode>#,##0_);[Red]\(#,##0\)</c:formatCode>
                <c:ptCount val="3"/>
                <c:pt idx="0">
                  <c:v>235902</c:v>
                </c:pt>
                <c:pt idx="1">
                  <c:v>342850</c:v>
                </c:pt>
                <c:pt idx="2">
                  <c:v>60808</c:v>
                </c:pt>
              </c:numCache>
            </c:numRef>
          </c:val>
          <c:extLst>
            <c:ext xmlns:c16="http://schemas.microsoft.com/office/drawing/2014/chart" uri="{C3380CC4-5D6E-409C-BE32-E72D297353CC}">
              <c16:uniqueId val="{00000000-83DB-45AC-A373-889938A2CD86}"/>
            </c:ext>
          </c:extLst>
        </c:ser>
        <c:dLbls>
          <c:showLegendKey val="0"/>
          <c:showVal val="0"/>
          <c:showCatName val="0"/>
          <c:showSerName val="0"/>
          <c:showPercent val="0"/>
          <c:showBubbleSize val="0"/>
        </c:dLbls>
        <c:gapWidth val="219"/>
        <c:overlap val="-27"/>
        <c:axId val="141595887"/>
        <c:axId val="141594223"/>
      </c:barChart>
      <c:catAx>
        <c:axId val="141595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1594223"/>
        <c:crosses val="autoZero"/>
        <c:auto val="1"/>
        <c:lblAlgn val="ctr"/>
        <c:lblOffset val="100"/>
        <c:noMultiLvlLbl val="0"/>
      </c:catAx>
      <c:valAx>
        <c:axId val="14159422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1595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latin typeface="BIZ UDPゴシック" panose="020B0400000000000000" pitchFamily="50" charset="-128"/>
                <a:ea typeface="BIZ UDPゴシック" panose="020B0400000000000000" pitchFamily="50" charset="-128"/>
              </a:rPr>
              <a:t>町道等原材料支給・除草業務</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clustered"/>
        <c:varyColors val="0"/>
        <c:ser>
          <c:idx val="0"/>
          <c:order val="0"/>
          <c:tx>
            <c:strRef>
              <c:f>原材料・除草!$A$3</c:f>
              <c:strCache>
                <c:ptCount val="1"/>
                <c:pt idx="0">
                  <c:v>町道等維持　原材料支給</c:v>
                </c:pt>
              </c:strCache>
            </c:strRef>
          </c:tx>
          <c:spPr>
            <a:solidFill>
              <a:schemeClr val="accent1"/>
            </a:solidFill>
            <a:ln>
              <a:noFill/>
            </a:ln>
            <a:effectLst/>
          </c:spPr>
          <c:invertIfNegative val="0"/>
          <c:cat>
            <c:strRef>
              <c:f>原材料・除草!$B$2:$F$2</c:f>
              <c:strCache>
                <c:ptCount val="5"/>
                <c:pt idx="0">
                  <c:v>H30</c:v>
                </c:pt>
                <c:pt idx="1">
                  <c:v>R1</c:v>
                </c:pt>
                <c:pt idx="2">
                  <c:v>R2</c:v>
                </c:pt>
                <c:pt idx="3">
                  <c:v>R3</c:v>
                </c:pt>
                <c:pt idx="4">
                  <c:v>R4</c:v>
                </c:pt>
              </c:strCache>
            </c:strRef>
          </c:cat>
          <c:val>
            <c:numRef>
              <c:f>原材料・除草!$B$3:$F$3</c:f>
              <c:numCache>
                <c:formatCode>#,##0_);[Red]\(#,##0\)</c:formatCode>
                <c:ptCount val="5"/>
                <c:pt idx="0">
                  <c:v>5997</c:v>
                </c:pt>
                <c:pt idx="1">
                  <c:v>3123</c:v>
                </c:pt>
                <c:pt idx="2">
                  <c:v>2847</c:v>
                </c:pt>
                <c:pt idx="3">
                  <c:v>3212</c:v>
                </c:pt>
                <c:pt idx="4">
                  <c:v>3953</c:v>
                </c:pt>
              </c:numCache>
            </c:numRef>
          </c:val>
          <c:extLst>
            <c:ext xmlns:c16="http://schemas.microsoft.com/office/drawing/2014/chart" uri="{C3380CC4-5D6E-409C-BE32-E72D297353CC}">
              <c16:uniqueId val="{00000000-3FD0-43EC-9F09-1DCF88C188D6}"/>
            </c:ext>
          </c:extLst>
        </c:ser>
        <c:ser>
          <c:idx val="1"/>
          <c:order val="1"/>
          <c:tx>
            <c:strRef>
              <c:f>原材料・除草!$A$4</c:f>
              <c:strCache>
                <c:ptCount val="1"/>
                <c:pt idx="0">
                  <c:v>町道等除草作業報償</c:v>
                </c:pt>
              </c:strCache>
            </c:strRef>
          </c:tx>
          <c:spPr>
            <a:solidFill>
              <a:schemeClr val="accent2"/>
            </a:solidFill>
            <a:ln>
              <a:noFill/>
            </a:ln>
            <a:effectLst/>
          </c:spPr>
          <c:invertIfNegative val="0"/>
          <c:cat>
            <c:strRef>
              <c:f>原材料・除草!$B$2:$F$2</c:f>
              <c:strCache>
                <c:ptCount val="5"/>
                <c:pt idx="0">
                  <c:v>H30</c:v>
                </c:pt>
                <c:pt idx="1">
                  <c:v>R1</c:v>
                </c:pt>
                <c:pt idx="2">
                  <c:v>R2</c:v>
                </c:pt>
                <c:pt idx="3">
                  <c:v>R3</c:v>
                </c:pt>
                <c:pt idx="4">
                  <c:v>R4</c:v>
                </c:pt>
              </c:strCache>
            </c:strRef>
          </c:cat>
          <c:val>
            <c:numRef>
              <c:f>原材料・除草!$B$4:$F$4</c:f>
              <c:numCache>
                <c:formatCode>#,##0_);[Red]\(#,##0\)</c:formatCode>
                <c:ptCount val="5"/>
                <c:pt idx="0">
                  <c:v>2620</c:v>
                </c:pt>
                <c:pt idx="1">
                  <c:v>2821</c:v>
                </c:pt>
                <c:pt idx="2">
                  <c:v>2766</c:v>
                </c:pt>
                <c:pt idx="3">
                  <c:v>2450</c:v>
                </c:pt>
                <c:pt idx="4">
                  <c:v>2523</c:v>
                </c:pt>
              </c:numCache>
            </c:numRef>
          </c:val>
          <c:extLst>
            <c:ext xmlns:c16="http://schemas.microsoft.com/office/drawing/2014/chart" uri="{C3380CC4-5D6E-409C-BE32-E72D297353CC}">
              <c16:uniqueId val="{00000001-3FD0-43EC-9F09-1DCF88C188D6}"/>
            </c:ext>
          </c:extLst>
        </c:ser>
        <c:ser>
          <c:idx val="2"/>
          <c:order val="2"/>
          <c:tx>
            <c:strRef>
              <c:f>原材料・除草!$A$5</c:f>
              <c:strCache>
                <c:ptCount val="1"/>
                <c:pt idx="0">
                  <c:v>町道等除草作業委託料</c:v>
                </c:pt>
              </c:strCache>
            </c:strRef>
          </c:tx>
          <c:spPr>
            <a:solidFill>
              <a:schemeClr val="accent3"/>
            </a:solidFill>
            <a:ln>
              <a:noFill/>
            </a:ln>
            <a:effectLst/>
          </c:spPr>
          <c:invertIfNegative val="0"/>
          <c:cat>
            <c:strRef>
              <c:f>原材料・除草!$B$2:$F$2</c:f>
              <c:strCache>
                <c:ptCount val="5"/>
                <c:pt idx="0">
                  <c:v>H30</c:v>
                </c:pt>
                <c:pt idx="1">
                  <c:v>R1</c:v>
                </c:pt>
                <c:pt idx="2">
                  <c:v>R2</c:v>
                </c:pt>
                <c:pt idx="3">
                  <c:v>R3</c:v>
                </c:pt>
                <c:pt idx="4">
                  <c:v>R4</c:v>
                </c:pt>
              </c:strCache>
            </c:strRef>
          </c:cat>
          <c:val>
            <c:numRef>
              <c:f>原材料・除草!$B$5:$F$5</c:f>
              <c:numCache>
                <c:formatCode>#,##0_);[Red]\(#,##0\)</c:formatCode>
                <c:ptCount val="5"/>
                <c:pt idx="0">
                  <c:v>3266</c:v>
                </c:pt>
                <c:pt idx="1">
                  <c:v>4846</c:v>
                </c:pt>
                <c:pt idx="2">
                  <c:v>4649</c:v>
                </c:pt>
                <c:pt idx="3">
                  <c:v>5019</c:v>
                </c:pt>
                <c:pt idx="4">
                  <c:v>4931</c:v>
                </c:pt>
              </c:numCache>
            </c:numRef>
          </c:val>
          <c:extLst>
            <c:ext xmlns:c16="http://schemas.microsoft.com/office/drawing/2014/chart" uri="{C3380CC4-5D6E-409C-BE32-E72D297353CC}">
              <c16:uniqueId val="{00000002-3FD0-43EC-9F09-1DCF88C188D6}"/>
            </c:ext>
          </c:extLst>
        </c:ser>
        <c:dLbls>
          <c:showLegendKey val="0"/>
          <c:showVal val="0"/>
          <c:showCatName val="0"/>
          <c:showSerName val="0"/>
          <c:showPercent val="0"/>
          <c:showBubbleSize val="0"/>
        </c:dLbls>
        <c:gapWidth val="219"/>
        <c:overlap val="-27"/>
        <c:axId val="466620783"/>
        <c:axId val="466621615"/>
      </c:barChart>
      <c:catAx>
        <c:axId val="46662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6621615"/>
        <c:crosses val="autoZero"/>
        <c:auto val="1"/>
        <c:lblAlgn val="ctr"/>
        <c:lblOffset val="100"/>
        <c:noMultiLvlLbl val="0"/>
      </c:catAx>
      <c:valAx>
        <c:axId val="46662161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662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latin typeface="BIZ UDPゴシック" panose="020B0400000000000000" pitchFamily="50" charset="-128"/>
                <a:ea typeface="BIZ UDPゴシック" panose="020B0400000000000000" pitchFamily="50" charset="-128"/>
              </a:rPr>
              <a:t>下水道 インフラ施設（管渠除く）修繕費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clustered"/>
        <c:varyColors val="0"/>
        <c:ser>
          <c:idx val="0"/>
          <c:order val="0"/>
          <c:tx>
            <c:strRef>
              <c:f>'下水道 修繕費'!$A$3</c:f>
              <c:strCache>
                <c:ptCount val="1"/>
                <c:pt idx="0">
                  <c:v>下水道 インフラ施設（管渠除く）修繕費</c:v>
                </c:pt>
              </c:strCache>
            </c:strRef>
          </c:tx>
          <c:spPr>
            <a:solidFill>
              <a:schemeClr val="accent1"/>
            </a:solidFill>
            <a:ln>
              <a:noFill/>
            </a:ln>
            <a:effectLst/>
          </c:spPr>
          <c:invertIfNegative val="0"/>
          <c:cat>
            <c:strRef>
              <c:f>'下水道 修繕費'!$B$2:$F$2</c:f>
              <c:strCache>
                <c:ptCount val="5"/>
                <c:pt idx="0">
                  <c:v>H30</c:v>
                </c:pt>
                <c:pt idx="1">
                  <c:v>R1</c:v>
                </c:pt>
                <c:pt idx="2">
                  <c:v>R2</c:v>
                </c:pt>
                <c:pt idx="3">
                  <c:v>R3</c:v>
                </c:pt>
                <c:pt idx="4">
                  <c:v>R4</c:v>
                </c:pt>
              </c:strCache>
            </c:strRef>
          </c:cat>
          <c:val>
            <c:numRef>
              <c:f>'下水道 修繕費'!$B$3:$F$3</c:f>
              <c:numCache>
                <c:formatCode>#,##0_);[Red]\(#,##0\)</c:formatCode>
                <c:ptCount val="5"/>
                <c:pt idx="0">
                  <c:v>10943</c:v>
                </c:pt>
                <c:pt idx="1">
                  <c:v>37671</c:v>
                </c:pt>
                <c:pt idx="2">
                  <c:v>5293</c:v>
                </c:pt>
                <c:pt idx="3">
                  <c:v>6805</c:v>
                </c:pt>
                <c:pt idx="4">
                  <c:v>8785</c:v>
                </c:pt>
              </c:numCache>
            </c:numRef>
          </c:val>
          <c:extLst>
            <c:ext xmlns:c16="http://schemas.microsoft.com/office/drawing/2014/chart" uri="{C3380CC4-5D6E-409C-BE32-E72D297353CC}">
              <c16:uniqueId val="{00000000-94B1-49AE-9C65-0F1B11981BB5}"/>
            </c:ext>
          </c:extLst>
        </c:ser>
        <c:dLbls>
          <c:showLegendKey val="0"/>
          <c:showVal val="0"/>
          <c:showCatName val="0"/>
          <c:showSerName val="0"/>
          <c:showPercent val="0"/>
          <c:showBubbleSize val="0"/>
        </c:dLbls>
        <c:gapWidth val="219"/>
        <c:overlap val="-27"/>
        <c:axId val="845707503"/>
        <c:axId val="845709583"/>
      </c:barChart>
      <c:catAx>
        <c:axId val="84570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5709583"/>
        <c:crosses val="autoZero"/>
        <c:auto val="1"/>
        <c:lblAlgn val="ctr"/>
        <c:lblOffset val="100"/>
        <c:noMultiLvlLbl val="0"/>
      </c:catAx>
      <c:valAx>
        <c:axId val="84570958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5707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dirty="0"/>
              <a:t>人口ピラミッド（</a:t>
            </a:r>
            <a:r>
              <a:rPr lang="en-US" dirty="0"/>
              <a:t>2020</a:t>
            </a:r>
            <a:r>
              <a:rPr lang="ja-JP" dirty="0"/>
              <a: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bar"/>
        <c:grouping val="clustered"/>
        <c:varyColors val="0"/>
        <c:ser>
          <c:idx val="26"/>
          <c:order val="26"/>
          <c:tx>
            <c:strRef>
              <c:f>'人口ピラミッド(2020)'!$E$37</c:f>
              <c:strCache>
                <c:ptCount val="1"/>
                <c:pt idx="0">
                  <c:v>男性</c:v>
                </c:pt>
              </c:strCache>
            </c:strRef>
          </c:tx>
          <c:spPr>
            <a:pattFill prst="pct25">
              <a:fgClr>
                <a:srgbClr val="0070C0"/>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'人口ピラミッド(2020)'!$F$37:$X$37</c:f>
              <c:numCache>
                <c:formatCode>General</c:formatCode>
                <c:ptCount val="19"/>
                <c:pt idx="0">
                  <c:v>65</c:v>
                </c:pt>
                <c:pt idx="1">
                  <c:v>96</c:v>
                </c:pt>
                <c:pt idx="2">
                  <c:v>134</c:v>
                </c:pt>
                <c:pt idx="3">
                  <c:v>158</c:v>
                </c:pt>
                <c:pt idx="4">
                  <c:v>132</c:v>
                </c:pt>
                <c:pt idx="5">
                  <c:v>139</c:v>
                </c:pt>
                <c:pt idx="6">
                  <c:v>146</c:v>
                </c:pt>
                <c:pt idx="7">
                  <c:v>158</c:v>
                </c:pt>
                <c:pt idx="8">
                  <c:v>218</c:v>
                </c:pt>
                <c:pt idx="9">
                  <c:v>264</c:v>
                </c:pt>
                <c:pt idx="10">
                  <c:v>303</c:v>
                </c:pt>
                <c:pt idx="11">
                  <c:v>355</c:v>
                </c:pt>
                <c:pt idx="12">
                  <c:v>372</c:v>
                </c:pt>
                <c:pt idx="13">
                  <c:v>483</c:v>
                </c:pt>
                <c:pt idx="14">
                  <c:v>549</c:v>
                </c:pt>
                <c:pt idx="15">
                  <c:v>326</c:v>
                </c:pt>
                <c:pt idx="16">
                  <c:v>222</c:v>
                </c:pt>
                <c:pt idx="17">
                  <c:v>106</c:v>
                </c:pt>
                <c:pt idx="18">
                  <c:v>54</c:v>
                </c:pt>
              </c:numCache>
              <c:extLst/>
            </c:numRef>
          </c:val>
          <c:extLst>
            <c:ext xmlns:c16="http://schemas.microsoft.com/office/drawing/2014/chart" uri="{C3380CC4-5D6E-409C-BE32-E72D297353CC}">
              <c16:uniqueId val="{00000000-2F95-45F3-BEA2-74B161684C20}"/>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'人口ピラミッド(2020)'!$E$11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'人口ピラミッド(2020)'!$F$11:$X$11</c15:sqref>
                        </c15:formulaRef>
                      </c:ext>
                    </c:extLst>
                    <c:numCache>
                      <c:formatCode>General</c:formatCode>
                      <c:ptCount val="19"/>
                      <c:pt idx="0">
                        <c:v>65</c:v>
                      </c:pt>
                      <c:pt idx="1">
                        <c:v>96</c:v>
                      </c:pt>
                      <c:pt idx="2">
                        <c:v>134</c:v>
                      </c:pt>
                      <c:pt idx="3">
                        <c:v>158</c:v>
                      </c:pt>
                      <c:pt idx="4">
                        <c:v>132</c:v>
                      </c:pt>
                      <c:pt idx="5">
                        <c:v>139</c:v>
                      </c:pt>
                      <c:pt idx="6">
                        <c:v>146</c:v>
                      </c:pt>
                      <c:pt idx="7">
                        <c:v>158</c:v>
                      </c:pt>
                      <c:pt idx="8">
                        <c:v>218</c:v>
                      </c:pt>
                      <c:pt idx="9">
                        <c:v>264</c:v>
                      </c:pt>
                      <c:pt idx="10">
                        <c:v>303</c:v>
                      </c:pt>
                      <c:pt idx="11">
                        <c:v>355</c:v>
                      </c:pt>
                      <c:pt idx="12">
                        <c:v>372</c:v>
                      </c:pt>
                      <c:pt idx="13">
                        <c:v>483</c:v>
                      </c:pt>
                      <c:pt idx="14">
                        <c:v>549</c:v>
                      </c:pt>
                      <c:pt idx="15">
                        <c:v>326</c:v>
                      </c:pt>
                      <c:pt idx="16">
                        <c:v>222</c:v>
                      </c:pt>
                      <c:pt idx="17">
                        <c:v>106</c:v>
                      </c:pt>
                      <c:pt idx="18">
                        <c:v>54</c:v>
                      </c:pt>
                    </c:numCache>
                  </c:numRef>
                </c:val>
                <c:extLst>
                  <c:ext xmlns:c16="http://schemas.microsoft.com/office/drawing/2014/chart" uri="{C3380CC4-5D6E-409C-BE32-E72D297353CC}">
                    <c16:uniqueId val="{00000002-2F95-45F3-BEA2-74B161684C2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'人口ピラミッド(2020)'!$E$12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'人口ピラミッド(2020)'!$F$12:$X$12</c15:sqref>
                        </c15:formulaRef>
                      </c:ext>
                    </c:extLst>
                    <c:numCache>
                      <c:formatCode>General</c:formatCode>
                      <c:ptCount val="19"/>
                      <c:pt idx="0">
                        <c:v>80</c:v>
                      </c:pt>
                      <c:pt idx="1">
                        <c:v>106</c:v>
                      </c:pt>
                      <c:pt idx="2">
                        <c:v>125</c:v>
                      </c:pt>
                      <c:pt idx="3">
                        <c:v>144</c:v>
                      </c:pt>
                      <c:pt idx="4">
                        <c:v>150</c:v>
                      </c:pt>
                      <c:pt idx="5">
                        <c:v>134</c:v>
                      </c:pt>
                      <c:pt idx="6">
                        <c:v>131</c:v>
                      </c:pt>
                      <c:pt idx="7">
                        <c:v>167</c:v>
                      </c:pt>
                      <c:pt idx="8">
                        <c:v>189</c:v>
                      </c:pt>
                      <c:pt idx="9">
                        <c:v>291</c:v>
                      </c:pt>
                      <c:pt idx="10">
                        <c:v>359</c:v>
                      </c:pt>
                      <c:pt idx="11">
                        <c:v>341</c:v>
                      </c:pt>
                      <c:pt idx="12">
                        <c:v>428</c:v>
                      </c:pt>
                      <c:pt idx="13">
                        <c:v>469</c:v>
                      </c:pt>
                      <c:pt idx="14">
                        <c:v>550</c:v>
                      </c:pt>
                      <c:pt idx="15">
                        <c:v>374</c:v>
                      </c:pt>
                      <c:pt idx="16">
                        <c:v>273</c:v>
                      </c:pt>
                      <c:pt idx="17">
                        <c:v>213</c:v>
                      </c:pt>
                      <c:pt idx="18">
                        <c:v>148</c:v>
                      </c:pt>
                    </c:numCache>
                  </c:numRef>
                </c:val>
                <c:extLst xmlns:c15="http://schemas.microsoft.com/office/drawing/2012/chart">
                  <c:ext xmlns:c16="http://schemas.microsoft.com/office/drawing/2014/chart" uri="{C3380CC4-5D6E-409C-BE32-E72D297353CC}">
                    <c16:uniqueId val="{00000003-2F95-45F3-BEA2-74B161684C2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'人口ピラミッド(2020)'!$E$13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'人口ピラミッド(2020)'!$F$13:$X$13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2F95-45F3-BEA2-74B161684C2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'人口ピラミッド(2020)'!$E$14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'人口ピラミッド(2020)'!$F$14:$X$14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2F95-45F3-BEA2-74B161684C2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'人口ピラミッド(2020)'!$E$15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'人口ピラミッド(2020)'!$F$15:$X$15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2F95-45F3-BEA2-74B161684C2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'人口ピラミッド(2020)'!$E$16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'人口ピラミッド(2020)'!$F$16:$X$16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2F95-45F3-BEA2-74B161684C2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'人口ピラミッド(2020)'!$E$17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'人口ピラミッド(2020)'!$F$17:$X$17</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2F95-45F3-BEA2-74B161684C2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'人口ピラミッド(2020)'!$E$18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'人口ピラミッド(2020)'!$F$18:$X$18</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2F95-45F3-BEA2-74B161684C2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'人口ピラミッド(2020)'!$E$19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'人口ピラミッド(2020)'!$F$19:$X$19</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2F95-45F3-BEA2-74B161684C2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'人口ピラミッド(2020)'!$E$20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'人口ピラミッド(2020)'!$F$20:$X$20</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2F95-45F3-BEA2-74B161684C2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'人口ピラミッド(2020)'!$E$21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'人口ピラミッド(2020)'!$F$21:$X$21</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2F95-45F3-BEA2-74B161684C2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'人口ピラミッド(2020)'!$E$22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'人口ピラミッド(2020)'!$F$22:$X$22</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2F95-45F3-BEA2-74B161684C2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'人口ピラミッド(2020)'!$E$23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'人口ピラミッド(2020)'!$F$23:$X$23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2F95-45F3-BEA2-74B161684C2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'人口ピラミッド(2020)'!$E$24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'人口ピラミッド(2020)'!$F$24:$X$24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2F95-45F3-BEA2-74B161684C2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'人口ピラミッド(2020)'!$E$25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'人口ピラミッド(2020)'!$F$25:$X$25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2F95-45F3-BEA2-74B161684C2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'人口ピラミッド(2020)'!$E$26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'人口ピラミッド(2020)'!$F$26:$X$26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2F95-45F3-BEA2-74B161684C2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'人口ピラミッド(2020)'!$E$27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'人口ピラミッド(2020)'!$F$27:$X$27</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2F95-45F3-BEA2-74B161684C2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'人口ピラミッド(2020)'!$E$28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'人口ピラミッド(2020)'!$F$28:$X$28</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2F95-45F3-BEA2-74B161684C20}"/>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'人口ピラミッド(2020)'!$E$29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'人口ピラミッド(2020)'!$F$29:$X$29</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2F95-45F3-BEA2-74B161684C20}"/>
                  </c:ext>
                </c:extLst>
              </c15:ser>
            </c15:filteredBarSeries>
          </c:ext>
        </c:extLst>
      </c:barChart>
      <c:barChart>
        <c:barDir val="bar"/>
        <c:grouping val="clustered"/>
        <c:varyColors val="0"/>
        <c:ser>
          <c:idx val="27"/>
          <c:order val="27"/>
          <c:tx>
            <c:strRef>
              <c:f>'人口ピラミッド(2020)'!$E$38</c:f>
              <c:strCache>
                <c:ptCount val="1"/>
                <c:pt idx="0">
                  <c:v>女性</c:v>
                </c:pt>
              </c:strCache>
            </c:strRef>
          </c:tx>
          <c:spPr>
            <a:solidFill>
              <a:srgbClr val="FF0000"/>
            </a:solid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'人口ピラミッド(2020)'!$F$38:$X$38</c:f>
              <c:numCache>
                <c:formatCode>General</c:formatCode>
                <c:ptCount val="19"/>
                <c:pt idx="0">
                  <c:v>80</c:v>
                </c:pt>
                <c:pt idx="1">
                  <c:v>106</c:v>
                </c:pt>
                <c:pt idx="2">
                  <c:v>125</c:v>
                </c:pt>
                <c:pt idx="3">
                  <c:v>144</c:v>
                </c:pt>
                <c:pt idx="4">
                  <c:v>150</c:v>
                </c:pt>
                <c:pt idx="5">
                  <c:v>134</c:v>
                </c:pt>
                <c:pt idx="6">
                  <c:v>131</c:v>
                </c:pt>
                <c:pt idx="7">
                  <c:v>167</c:v>
                </c:pt>
                <c:pt idx="8">
                  <c:v>189</c:v>
                </c:pt>
                <c:pt idx="9">
                  <c:v>291</c:v>
                </c:pt>
                <c:pt idx="10">
                  <c:v>359</c:v>
                </c:pt>
                <c:pt idx="11">
                  <c:v>341</c:v>
                </c:pt>
                <c:pt idx="12">
                  <c:v>428</c:v>
                </c:pt>
                <c:pt idx="13">
                  <c:v>469</c:v>
                </c:pt>
                <c:pt idx="14">
                  <c:v>550</c:v>
                </c:pt>
                <c:pt idx="15">
                  <c:v>374</c:v>
                </c:pt>
                <c:pt idx="16">
                  <c:v>273</c:v>
                </c:pt>
                <c:pt idx="17">
                  <c:v>213</c:v>
                </c:pt>
                <c:pt idx="18">
                  <c:v>148</c:v>
                </c:pt>
              </c:numCache>
              <c:extLst/>
            </c:numRef>
          </c:val>
          <c:extLst>
            <c:ext xmlns:c16="http://schemas.microsoft.com/office/drawing/2014/chart" uri="{C3380CC4-5D6E-409C-BE32-E72D297353CC}">
              <c16:uniqueId val="{00000001-2F95-45F3-BEA2-74B161684C20}"/>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'人口ピラミッド(2020)'!$E$30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'人口ピラミッド(2020)'!$F$30:$X$30</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2F95-45F3-BEA2-74B161684C20}"/>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'人口ピラミッド(2020)'!$E$31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'人口ピラミッド(2020)'!$F$31:$X$31</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2F95-45F3-BEA2-74B161684C20}"/>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'人口ピラミッド(2020)'!$E$32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'人口ピラミッド(2020)'!$F$32:$X$32</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2F95-45F3-BEA2-74B161684C20}"/>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'人口ピラミッド(2020)'!$E$33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'人口ピラミッド(2020)'!$F$33:$X$33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2F95-45F3-BEA2-74B161684C20}"/>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'人口ピラミッド(2020)'!$E$34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'人口ピラミッド(2020)'!$F$34:$X$34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2F95-45F3-BEA2-74B161684C20}"/>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'人口ピラミッド(2020)'!$E$35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'人口ピラミッド(2020)'!$F$35:$X$35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2F95-45F3-BEA2-74B161684C20}"/>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'人口ピラミッド(2020)'!$E$36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'人口ピラミッド(2020)'!$F$36:$X$36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2F95-45F3-BEA2-74B161684C20}"/>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700"/>
          <c:min val="-1000"/>
        </c:scaling>
        <c:delete val="1"/>
        <c:axPos val="b"/>
        <c:numFmt formatCode="#,##0;" sourceLinked="0"/>
        <c:majorTickMark val="none"/>
        <c:minorTickMark val="none"/>
        <c:tickLblPos val="nextTo"/>
        <c:crossAx val="792123039"/>
        <c:crosses val="autoZero"/>
        <c:crossBetween val="between"/>
        <c:majorUnit val="100"/>
      </c:valAx>
      <c:valAx>
        <c:axId val="622549087"/>
        <c:scaling>
          <c:orientation val="minMax"/>
          <c:max val="700"/>
          <c:min val="-1000"/>
        </c:scaling>
        <c:delete val="1"/>
        <c:axPos val="t"/>
        <c:numFmt formatCode="#,##0;" sourceLinked="0"/>
        <c:majorTickMark val="out"/>
        <c:minorTickMark val="none"/>
        <c:tickLblPos val="nextTo"/>
        <c:crossAx val="622548671"/>
        <c:crosses val="max"/>
        <c:crossBetween val="between"/>
        <c:majorUnit val="100"/>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latin typeface="BIZ UDPゴシック" panose="020B0400000000000000" pitchFamily="50" charset="-128"/>
                <a:ea typeface="BIZ UDPゴシック" panose="020B0400000000000000" pitchFamily="50" charset="-128"/>
              </a:rPr>
              <a:t>し尿処理施設 修繕費（実績・見込）</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clustered"/>
        <c:varyColors val="0"/>
        <c:ser>
          <c:idx val="0"/>
          <c:order val="0"/>
          <c:tx>
            <c:strRef>
              <c:f>'し尿処理施設 修繕費'!$A$24</c:f>
              <c:strCache>
                <c:ptCount val="1"/>
                <c:pt idx="0">
                  <c:v>汚水処理施設共同整備事業 未実施</c:v>
                </c:pt>
              </c:strCache>
            </c:strRef>
          </c:tx>
          <c:spPr>
            <a:solidFill>
              <a:schemeClr val="accent1"/>
            </a:solidFill>
            <a:ln>
              <a:noFill/>
            </a:ln>
            <a:effectLst/>
          </c:spPr>
          <c:invertIfNegative val="0"/>
          <c:cat>
            <c:strRef>
              <c:f>'し尿処理施設 修繕費'!$B$23:$M$23</c:f>
              <c:strCache>
                <c:ptCount val="12"/>
                <c:pt idx="0">
                  <c:v>H30</c:v>
                </c:pt>
                <c:pt idx="1">
                  <c:v>R1</c:v>
                </c:pt>
                <c:pt idx="2">
                  <c:v>R2</c:v>
                </c:pt>
                <c:pt idx="3">
                  <c:v>R3</c:v>
                </c:pt>
                <c:pt idx="4">
                  <c:v>R4</c:v>
                </c:pt>
                <c:pt idx="5">
                  <c:v>R5</c:v>
                </c:pt>
                <c:pt idx="6">
                  <c:v>R6</c:v>
                </c:pt>
                <c:pt idx="7">
                  <c:v>R7</c:v>
                </c:pt>
                <c:pt idx="8">
                  <c:v>R8</c:v>
                </c:pt>
                <c:pt idx="9">
                  <c:v>R9</c:v>
                </c:pt>
                <c:pt idx="10">
                  <c:v>R10</c:v>
                </c:pt>
                <c:pt idx="11">
                  <c:v>R11</c:v>
                </c:pt>
              </c:strCache>
            </c:strRef>
          </c:cat>
          <c:val>
            <c:numRef>
              <c:f>'し尿処理施設 修繕費'!$B$24:$M$24</c:f>
              <c:numCache>
                <c:formatCode>#,##0;"△ "#,##0</c:formatCode>
                <c:ptCount val="12"/>
                <c:pt idx="0">
                  <c:v>14742</c:v>
                </c:pt>
                <c:pt idx="1">
                  <c:v>12539</c:v>
                </c:pt>
                <c:pt idx="2">
                  <c:v>15046</c:v>
                </c:pt>
                <c:pt idx="3">
                  <c:v>13924</c:v>
                </c:pt>
                <c:pt idx="4">
                  <c:v>11398</c:v>
                </c:pt>
                <c:pt idx="5">
                  <c:v>10748</c:v>
                </c:pt>
                <c:pt idx="6">
                  <c:v>10748</c:v>
                </c:pt>
                <c:pt idx="7">
                  <c:v>30342</c:v>
                </c:pt>
                <c:pt idx="8">
                  <c:v>57781</c:v>
                </c:pt>
                <c:pt idx="9">
                  <c:v>40561</c:v>
                </c:pt>
                <c:pt idx="10">
                  <c:v>34547</c:v>
                </c:pt>
                <c:pt idx="11">
                  <c:v>31357</c:v>
                </c:pt>
              </c:numCache>
            </c:numRef>
          </c:val>
          <c:extLst>
            <c:ext xmlns:c16="http://schemas.microsoft.com/office/drawing/2014/chart" uri="{C3380CC4-5D6E-409C-BE32-E72D297353CC}">
              <c16:uniqueId val="{00000000-6E24-468D-A474-866933736D18}"/>
            </c:ext>
          </c:extLst>
        </c:ser>
        <c:ser>
          <c:idx val="1"/>
          <c:order val="1"/>
          <c:tx>
            <c:strRef>
              <c:f>'し尿処理施設 修繕費'!$A$25</c:f>
              <c:strCache>
                <c:ptCount val="1"/>
                <c:pt idx="0">
                  <c:v>汚水処理施設共同整備事業 実施</c:v>
                </c:pt>
              </c:strCache>
            </c:strRef>
          </c:tx>
          <c:spPr>
            <a:solidFill>
              <a:schemeClr val="accent2"/>
            </a:solidFill>
            <a:ln>
              <a:noFill/>
            </a:ln>
            <a:effectLst/>
          </c:spPr>
          <c:invertIfNegative val="0"/>
          <c:cat>
            <c:strRef>
              <c:f>'し尿処理施設 修繕費'!$B$23:$M$23</c:f>
              <c:strCache>
                <c:ptCount val="12"/>
                <c:pt idx="0">
                  <c:v>H30</c:v>
                </c:pt>
                <c:pt idx="1">
                  <c:v>R1</c:v>
                </c:pt>
                <c:pt idx="2">
                  <c:v>R2</c:v>
                </c:pt>
                <c:pt idx="3">
                  <c:v>R3</c:v>
                </c:pt>
                <c:pt idx="4">
                  <c:v>R4</c:v>
                </c:pt>
                <c:pt idx="5">
                  <c:v>R5</c:v>
                </c:pt>
                <c:pt idx="6">
                  <c:v>R6</c:v>
                </c:pt>
                <c:pt idx="7">
                  <c:v>R7</c:v>
                </c:pt>
                <c:pt idx="8">
                  <c:v>R8</c:v>
                </c:pt>
                <c:pt idx="9">
                  <c:v>R9</c:v>
                </c:pt>
                <c:pt idx="10">
                  <c:v>R10</c:v>
                </c:pt>
                <c:pt idx="11">
                  <c:v>R11</c:v>
                </c:pt>
              </c:strCache>
            </c:strRef>
          </c:cat>
          <c:val>
            <c:numRef>
              <c:f>'し尿処理施設 修繕費'!$B$25:$M$25</c:f>
              <c:numCache>
                <c:formatCode>General</c:formatCode>
                <c:ptCount val="12"/>
                <c:pt idx="7" formatCode="#,##0;&quot;△ &quot;#,##0">
                  <c:v>5555</c:v>
                </c:pt>
                <c:pt idx="8" formatCode="#,##0;&quot;△ &quot;#,##0">
                  <c:v>14731</c:v>
                </c:pt>
                <c:pt idx="9" formatCode="#,##0;&quot;△ &quot;#,##0">
                  <c:v>16501</c:v>
                </c:pt>
                <c:pt idx="10" formatCode="#,##0;&quot;△ &quot;#,##0">
                  <c:v>11329</c:v>
                </c:pt>
                <c:pt idx="11" formatCode="#,##0;&quot;△ &quot;#,##0">
                  <c:v>13423</c:v>
                </c:pt>
              </c:numCache>
            </c:numRef>
          </c:val>
          <c:extLst>
            <c:ext xmlns:c16="http://schemas.microsoft.com/office/drawing/2014/chart" uri="{C3380CC4-5D6E-409C-BE32-E72D297353CC}">
              <c16:uniqueId val="{00000001-6E24-468D-A474-866933736D18}"/>
            </c:ext>
          </c:extLst>
        </c:ser>
        <c:dLbls>
          <c:showLegendKey val="0"/>
          <c:showVal val="0"/>
          <c:showCatName val="0"/>
          <c:showSerName val="0"/>
          <c:showPercent val="0"/>
          <c:showBubbleSize val="0"/>
        </c:dLbls>
        <c:gapWidth val="219"/>
        <c:overlap val="-27"/>
        <c:axId val="1758394383"/>
        <c:axId val="1758398959"/>
      </c:barChart>
      <c:catAx>
        <c:axId val="175839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58398959"/>
        <c:crosses val="autoZero"/>
        <c:auto val="1"/>
        <c:lblAlgn val="ctr"/>
        <c:lblOffset val="100"/>
        <c:noMultiLvlLbl val="0"/>
      </c:catAx>
      <c:valAx>
        <c:axId val="1758398959"/>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5839438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7.6593993226535081E-2"/>
          <c:y val="0.8923333034661235"/>
          <c:w val="0.89999995346616568"/>
          <c:h val="7.677237902056904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600" dirty="0"/>
              <a:t>年齢別人口の推移</a:t>
            </a:r>
            <a:r>
              <a:rPr lang="ja-JP" altLang="en-US" sz="1600" dirty="0"/>
              <a:t>／予測</a:t>
            </a:r>
            <a:endParaRPr lang="en-US" altLang="ja-JP"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7.9919967758862231E-2"/>
          <c:y val="0.11802158514904379"/>
          <c:w val="0.82125349430366534"/>
          <c:h val="0.67855671748333479"/>
        </c:manualLayout>
      </c:layout>
      <c:barChart>
        <c:barDir val="col"/>
        <c:grouping val="clustered"/>
        <c:varyColors val="0"/>
        <c:ser>
          <c:idx val="0"/>
          <c:order val="0"/>
          <c:tx>
            <c:strRef>
              <c:f>Sheet2!$L$29</c:f>
              <c:strCache>
                <c:ptCount val="1"/>
                <c:pt idx="0">
                  <c:v>総人口</c:v>
                </c:pt>
              </c:strCache>
            </c:strRef>
          </c:tx>
          <c:spPr>
            <a:pattFill prst="pct30">
              <a:fgClr>
                <a:schemeClr val="accent1"/>
              </a:fgClr>
              <a:bgClr>
                <a:schemeClr val="bg1"/>
              </a:bgClr>
            </a:patt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Sheet2!$M$28:$R$28</c:f>
              <c:strCache>
                <c:ptCount val="6"/>
                <c:pt idx="0">
                  <c:v>2000年
（平成12年）</c:v>
                </c:pt>
                <c:pt idx="1">
                  <c:v>2010年
（平成22年）</c:v>
                </c:pt>
                <c:pt idx="2">
                  <c:v>2020年
（令和2年）</c:v>
                </c:pt>
                <c:pt idx="3">
                  <c:v>2030年</c:v>
                </c:pt>
                <c:pt idx="4">
                  <c:v>2040年</c:v>
                </c:pt>
                <c:pt idx="5">
                  <c:v>2050年</c:v>
                </c:pt>
              </c:strCache>
            </c:strRef>
          </c:cat>
          <c:val>
            <c:numRef>
              <c:f>Sheet2!$M$29:$R$29</c:f>
              <c:numCache>
                <c:formatCode>General</c:formatCode>
                <c:ptCount val="6"/>
                <c:pt idx="0">
                  <c:v>14183</c:v>
                </c:pt>
                <c:pt idx="1">
                  <c:v>11649</c:v>
                </c:pt>
                <c:pt idx="2">
                  <c:v>9079</c:v>
                </c:pt>
                <c:pt idx="3">
                  <c:v>7276</c:v>
                </c:pt>
                <c:pt idx="4">
                  <c:v>5477</c:v>
                </c:pt>
                <c:pt idx="5">
                  <c:v>3838</c:v>
                </c:pt>
              </c:numCache>
            </c:numRef>
          </c:val>
          <c:extLst>
            <c:ext xmlns:c16="http://schemas.microsoft.com/office/drawing/2014/chart" uri="{C3380CC4-5D6E-409C-BE32-E72D297353CC}">
              <c16:uniqueId val="{00000000-91CD-4B7C-94D4-22E3A1695884}"/>
            </c:ext>
          </c:extLst>
        </c:ser>
        <c:ser>
          <c:idx val="1"/>
          <c:order val="1"/>
          <c:tx>
            <c:strRef>
              <c:f>Sheet2!$L$30</c:f>
              <c:strCache>
                <c:ptCount val="1"/>
                <c:pt idx="0">
                  <c:v>0～14歳</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effectLst>
                      <a:glow rad="38100">
                        <a:schemeClr val="bg1"/>
                      </a:glow>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Sheet2!$M$28:$R$28</c:f>
              <c:strCache>
                <c:ptCount val="6"/>
                <c:pt idx="0">
                  <c:v>2000年
（平成12年）</c:v>
                </c:pt>
                <c:pt idx="1">
                  <c:v>2010年
（平成22年）</c:v>
                </c:pt>
                <c:pt idx="2">
                  <c:v>2020年
（令和2年）</c:v>
                </c:pt>
                <c:pt idx="3">
                  <c:v>2030年</c:v>
                </c:pt>
                <c:pt idx="4">
                  <c:v>2040年</c:v>
                </c:pt>
                <c:pt idx="5">
                  <c:v>2050年</c:v>
                </c:pt>
              </c:strCache>
            </c:strRef>
          </c:cat>
          <c:val>
            <c:numRef>
              <c:f>Sheet2!$M$30:$R$30</c:f>
              <c:numCache>
                <c:formatCode>General</c:formatCode>
                <c:ptCount val="6"/>
                <c:pt idx="0">
                  <c:v>2492</c:v>
                </c:pt>
                <c:pt idx="1">
                  <c:v>1194</c:v>
                </c:pt>
                <c:pt idx="2">
                  <c:v>613</c:v>
                </c:pt>
                <c:pt idx="3">
                  <c:v>348</c:v>
                </c:pt>
                <c:pt idx="4">
                  <c:v>199</c:v>
                </c:pt>
                <c:pt idx="5">
                  <c:v>113</c:v>
                </c:pt>
              </c:numCache>
            </c:numRef>
          </c:val>
          <c:extLst>
            <c:ext xmlns:c16="http://schemas.microsoft.com/office/drawing/2014/chart" uri="{C3380CC4-5D6E-409C-BE32-E72D297353CC}">
              <c16:uniqueId val="{00000001-91CD-4B7C-94D4-22E3A1695884}"/>
            </c:ext>
          </c:extLst>
        </c:ser>
        <c:ser>
          <c:idx val="2"/>
          <c:order val="2"/>
          <c:tx>
            <c:strRef>
              <c:f>Sheet2!$L$31</c:f>
              <c:strCache>
                <c:ptCount val="1"/>
                <c:pt idx="0">
                  <c:v>15～64歳</c:v>
                </c:pt>
              </c:strCache>
            </c:strRef>
          </c:tx>
          <c:spPr>
            <a:pattFill prst="pct10">
              <a:fgClr>
                <a:schemeClr val="accent1"/>
              </a:fgClr>
              <a:bgClr>
                <a:schemeClr val="bg1"/>
              </a:bgClr>
            </a:pattFill>
            <a:ln>
              <a:solidFill>
                <a:schemeClr val="accent1">
                  <a:lumMod val="75000"/>
                </a:schemeClr>
              </a:solidFill>
            </a:ln>
            <a:effectLst/>
          </c:spPr>
          <c:invertIfNegative val="0"/>
          <c:dLbls>
            <c:spPr>
              <a:noFill/>
              <a:ln>
                <a:noFill/>
              </a:ln>
              <a:effectLst/>
            </c:spPr>
            <c:txPr>
              <a:bodyPr rot="0" spcFirstLastPara="1" vertOverflow="ellipsis" vert="horz" wrap="square" anchor="ctr" anchorCtr="0"/>
              <a:lstStyle/>
              <a:p>
                <a:pPr algn="ctr">
                  <a:defRPr lang="ja-JP" altLang="en-US" sz="900" b="1" i="0" u="none" strike="noStrike" kern="1200" baseline="0">
                    <a:solidFill>
                      <a:prstClr val="black">
                        <a:lumMod val="75000"/>
                        <a:lumOff val="25000"/>
                      </a:prstClr>
                    </a:solidFill>
                    <a:effectLst>
                      <a:glow rad="38100">
                        <a:prstClr val="white"/>
                      </a:glow>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Sheet2!$M$28:$R$28</c:f>
              <c:strCache>
                <c:ptCount val="6"/>
                <c:pt idx="0">
                  <c:v>2000年
（平成12年）</c:v>
                </c:pt>
                <c:pt idx="1">
                  <c:v>2010年
（平成22年）</c:v>
                </c:pt>
                <c:pt idx="2">
                  <c:v>2020年
（令和2年）</c:v>
                </c:pt>
                <c:pt idx="3">
                  <c:v>2030年</c:v>
                </c:pt>
                <c:pt idx="4">
                  <c:v>2040年</c:v>
                </c:pt>
                <c:pt idx="5">
                  <c:v>2050年</c:v>
                </c:pt>
              </c:strCache>
            </c:strRef>
          </c:cat>
          <c:val>
            <c:numRef>
              <c:f>Sheet2!$M$31:$R$31</c:f>
              <c:numCache>
                <c:formatCode>General</c:formatCode>
                <c:ptCount val="6"/>
                <c:pt idx="0">
                  <c:v>8991</c:v>
                </c:pt>
                <c:pt idx="1">
                  <c:v>7271</c:v>
                </c:pt>
                <c:pt idx="2">
                  <c:v>4644</c:v>
                </c:pt>
                <c:pt idx="3">
                  <c:v>3068</c:v>
                </c:pt>
                <c:pt idx="4">
                  <c:v>1813</c:v>
                </c:pt>
                <c:pt idx="5">
                  <c:v>1088</c:v>
                </c:pt>
              </c:numCache>
            </c:numRef>
          </c:val>
          <c:extLst>
            <c:ext xmlns:c16="http://schemas.microsoft.com/office/drawing/2014/chart" uri="{C3380CC4-5D6E-409C-BE32-E72D297353CC}">
              <c16:uniqueId val="{00000002-91CD-4B7C-94D4-22E3A1695884}"/>
            </c:ext>
          </c:extLst>
        </c:ser>
        <c:ser>
          <c:idx val="3"/>
          <c:order val="3"/>
          <c:tx>
            <c:strRef>
              <c:f>Sheet2!$L$32</c:f>
              <c:strCache>
                <c:ptCount val="1"/>
                <c:pt idx="0">
                  <c:v>65歳以上</c:v>
                </c:pt>
              </c:strCache>
            </c:strRef>
          </c:tx>
          <c:spPr>
            <a:solidFill>
              <a:schemeClr val="accent4"/>
            </a:solidFill>
            <a:ln>
              <a:solidFill>
                <a:schemeClr val="tx1"/>
              </a:solidFill>
            </a:ln>
            <a:effectLst/>
          </c:spPr>
          <c:invertIfNegative val="0"/>
          <c:dLbls>
            <c:dLbl>
              <c:idx val="3"/>
              <c:spPr>
                <a:noFill/>
                <a:ln>
                  <a:noFill/>
                </a:ln>
                <a:effectLst/>
              </c:spPr>
              <c:txPr>
                <a:bodyPr rot="0" spcFirstLastPara="1" vertOverflow="ellipsis" vert="horz" wrap="square" anchor="ctr" anchorCtr="1"/>
                <a:lstStyle/>
                <a:p>
                  <a:pPr>
                    <a:defRPr lang="ja-JP" altLang="en-US" sz="900" b="1" i="0" u="none" strike="noStrike" kern="1200" baseline="0">
                      <a:solidFill>
                        <a:srgbClr val="FF0000"/>
                      </a:solidFill>
                      <a:effectLst>
                        <a:glow rad="38100">
                          <a:prstClr val="white"/>
                        </a:glow>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ED6D-4B4A-9D3D-4BA9B876B0CF}"/>
                </c:ext>
              </c:extLst>
            </c:dLbl>
            <c:dLbl>
              <c:idx val="5"/>
              <c:spPr>
                <a:noFill/>
                <a:ln>
                  <a:noFill/>
                </a:ln>
                <a:effectLst/>
              </c:spPr>
              <c:txPr>
                <a:bodyPr rot="0" spcFirstLastPara="1" vertOverflow="ellipsis" vert="horz" wrap="square" anchor="ctr" anchorCtr="1"/>
                <a:lstStyle/>
                <a:p>
                  <a:pPr>
                    <a:defRPr lang="ja-JP" altLang="en-US" sz="900" b="1" i="0" u="none" strike="noStrike" kern="1200" baseline="0">
                      <a:solidFill>
                        <a:srgbClr val="FF0000"/>
                      </a:solidFill>
                      <a:effectLst>
                        <a:glow rad="38100">
                          <a:prstClr val="white"/>
                        </a:glow>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ED6D-4B4A-9D3D-4BA9B876B0CF}"/>
                </c:ext>
              </c:extLst>
            </c:dLbl>
            <c:spPr>
              <a:noFill/>
              <a:ln>
                <a:noFill/>
              </a:ln>
              <a:effectLst/>
            </c:spPr>
            <c:txPr>
              <a:bodyPr rot="0" spcFirstLastPara="1" vertOverflow="ellipsis" vert="horz" wrap="square" anchor="ctr" anchorCtr="1"/>
              <a:lstStyle/>
              <a:p>
                <a:pPr>
                  <a:defRPr lang="ja-JP" altLang="en-US" sz="900" b="1" i="0" u="none" strike="noStrike" kern="1200" baseline="0">
                    <a:solidFill>
                      <a:prstClr val="black">
                        <a:lumMod val="75000"/>
                        <a:lumOff val="25000"/>
                      </a:prstClr>
                    </a:solidFill>
                    <a:effectLst>
                      <a:glow rad="38100">
                        <a:prstClr val="white"/>
                      </a:glow>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Sheet2!$M$28:$R$28</c:f>
              <c:strCache>
                <c:ptCount val="6"/>
                <c:pt idx="0">
                  <c:v>2000年
（平成12年）</c:v>
                </c:pt>
                <c:pt idx="1">
                  <c:v>2010年
（平成22年）</c:v>
                </c:pt>
                <c:pt idx="2">
                  <c:v>2020年
（令和2年）</c:v>
                </c:pt>
                <c:pt idx="3">
                  <c:v>2030年</c:v>
                </c:pt>
                <c:pt idx="4">
                  <c:v>2040年</c:v>
                </c:pt>
                <c:pt idx="5">
                  <c:v>2050年</c:v>
                </c:pt>
              </c:strCache>
            </c:strRef>
          </c:cat>
          <c:val>
            <c:numRef>
              <c:f>Sheet2!$M$32:$R$32</c:f>
              <c:numCache>
                <c:formatCode>General</c:formatCode>
                <c:ptCount val="6"/>
                <c:pt idx="0">
                  <c:v>2700</c:v>
                </c:pt>
                <c:pt idx="1">
                  <c:v>3184</c:v>
                </c:pt>
                <c:pt idx="2">
                  <c:v>3822</c:v>
                </c:pt>
                <c:pt idx="3">
                  <c:v>3860</c:v>
                </c:pt>
                <c:pt idx="4">
                  <c:v>3465</c:v>
                </c:pt>
                <c:pt idx="5">
                  <c:v>2637</c:v>
                </c:pt>
              </c:numCache>
            </c:numRef>
          </c:val>
          <c:extLst>
            <c:ext xmlns:c16="http://schemas.microsoft.com/office/drawing/2014/chart" uri="{C3380CC4-5D6E-409C-BE32-E72D297353CC}">
              <c16:uniqueId val="{00000003-91CD-4B7C-94D4-22E3A1695884}"/>
            </c:ext>
          </c:extLst>
        </c:ser>
        <c:dLbls>
          <c:showLegendKey val="0"/>
          <c:showVal val="0"/>
          <c:showCatName val="0"/>
          <c:showSerName val="0"/>
          <c:showPercent val="0"/>
          <c:showBubbleSize val="0"/>
        </c:dLbls>
        <c:gapWidth val="123"/>
        <c:overlap val="31"/>
        <c:axId val="1406006960"/>
        <c:axId val="1546885552"/>
      </c:barChart>
      <c:lineChart>
        <c:grouping val="standard"/>
        <c:varyColors val="0"/>
        <c:ser>
          <c:idx val="4"/>
          <c:order val="4"/>
          <c:tx>
            <c:strRef>
              <c:f>Sheet2!$L$33</c:f>
              <c:strCache>
                <c:ptCount val="1"/>
                <c:pt idx="0">
                  <c:v>高齢化率</c:v>
                </c:pt>
              </c:strCache>
            </c:strRef>
          </c:tx>
          <c:spPr>
            <a:ln w="28575" cap="rnd">
              <a:solidFill>
                <a:srgbClr val="FF0000"/>
              </a:solidFill>
              <a:round/>
            </a:ln>
            <a:effectLst/>
          </c:spPr>
          <c:marker>
            <c:symbol val="triangle"/>
            <c:size val="7"/>
            <c:spPr>
              <a:solidFill>
                <a:srgbClr val="FF0000"/>
              </a:solidFill>
              <a:ln w="9525">
                <a:noFill/>
              </a:ln>
              <a:effectLst/>
            </c:spPr>
          </c:marker>
          <c:dLbls>
            <c:spPr>
              <a:solidFill>
                <a:schemeClr val="accent2">
                  <a:lumMod val="20000"/>
                  <a:lumOff val="80000"/>
                </a:schemeClr>
              </a:solidFill>
              <a:ln>
                <a:solidFill>
                  <a:srgbClr val="FF0000"/>
                </a:solid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Sheet2!$M$28:$R$28</c:f>
              <c:strCache>
                <c:ptCount val="6"/>
                <c:pt idx="0">
                  <c:v>2000年
（平成12年）</c:v>
                </c:pt>
                <c:pt idx="1">
                  <c:v>2010年
（平成22年）</c:v>
                </c:pt>
                <c:pt idx="2">
                  <c:v>2020年
（令和2年）</c:v>
                </c:pt>
                <c:pt idx="3">
                  <c:v>2030年</c:v>
                </c:pt>
                <c:pt idx="4">
                  <c:v>2040年</c:v>
                </c:pt>
                <c:pt idx="5">
                  <c:v>2050年</c:v>
                </c:pt>
              </c:strCache>
            </c:strRef>
          </c:cat>
          <c:val>
            <c:numRef>
              <c:f>Sheet2!$M$33:$R$33</c:f>
              <c:numCache>
                <c:formatCode>General</c:formatCode>
                <c:ptCount val="6"/>
                <c:pt idx="0">
                  <c:v>19</c:v>
                </c:pt>
                <c:pt idx="1">
                  <c:v>27.3</c:v>
                </c:pt>
                <c:pt idx="2">
                  <c:v>42.1</c:v>
                </c:pt>
                <c:pt idx="3">
                  <c:v>53.1</c:v>
                </c:pt>
                <c:pt idx="4">
                  <c:v>63.3</c:v>
                </c:pt>
                <c:pt idx="5">
                  <c:v>68.7</c:v>
                </c:pt>
              </c:numCache>
            </c:numRef>
          </c:val>
          <c:smooth val="1"/>
          <c:extLst>
            <c:ext xmlns:c16="http://schemas.microsoft.com/office/drawing/2014/chart" uri="{C3380CC4-5D6E-409C-BE32-E72D297353CC}">
              <c16:uniqueId val="{00000004-91CD-4B7C-94D4-22E3A1695884}"/>
            </c:ext>
          </c:extLst>
        </c:ser>
        <c:dLbls>
          <c:showLegendKey val="0"/>
          <c:showVal val="0"/>
          <c:showCatName val="0"/>
          <c:showSerName val="0"/>
          <c:showPercent val="0"/>
          <c:showBubbleSize val="0"/>
        </c:dLbls>
        <c:marker val="1"/>
        <c:smooth val="0"/>
        <c:axId val="1663451344"/>
        <c:axId val="1563209104"/>
      </c:lineChart>
      <c:catAx>
        <c:axId val="140600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546885552"/>
        <c:crosses val="autoZero"/>
        <c:auto val="1"/>
        <c:lblAlgn val="ctr"/>
        <c:lblOffset val="100"/>
        <c:noMultiLvlLbl val="0"/>
      </c:catAx>
      <c:valAx>
        <c:axId val="154688555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06006960"/>
        <c:crosses val="autoZero"/>
        <c:crossBetween val="between"/>
      </c:valAx>
      <c:valAx>
        <c:axId val="1563209104"/>
        <c:scaling>
          <c:orientation val="minMax"/>
        </c:scaling>
        <c:delete val="0"/>
        <c:axPos val="r"/>
        <c:numFmt formatCode="#,##0.0_);[Red]\(#,##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663451344"/>
        <c:crosses val="max"/>
        <c:crossBetween val="between"/>
      </c:valAx>
      <c:catAx>
        <c:axId val="1663451344"/>
        <c:scaling>
          <c:orientation val="minMax"/>
        </c:scaling>
        <c:delete val="1"/>
        <c:axPos val="b"/>
        <c:numFmt formatCode="General" sourceLinked="1"/>
        <c:majorTickMark val="out"/>
        <c:minorTickMark val="none"/>
        <c:tickLblPos val="nextTo"/>
        <c:crossAx val="1563209104"/>
        <c:crossesAt val="0"/>
        <c:auto val="1"/>
        <c:lblAlgn val="ctr"/>
        <c:lblOffset val="100"/>
        <c:noMultiLvlLbl val="0"/>
      </c:catAx>
      <c:spPr>
        <a:noFill/>
        <a:ln>
          <a:noFill/>
        </a:ln>
        <a:effectLst/>
      </c:spPr>
    </c:plotArea>
    <c:legend>
      <c:legendPos val="b"/>
      <c:layout>
        <c:manualLayout>
          <c:xMode val="edge"/>
          <c:yMode val="edge"/>
          <c:x val="0.24828015964166114"/>
          <c:y val="0.89069125477417166"/>
          <c:w val="0.56860739856936615"/>
          <c:h val="5.1792241849672085E-2"/>
        </c:manualLayout>
      </c:layout>
      <c:overlay val="0"/>
      <c:spPr>
        <a:noFill/>
        <a:ln>
          <a:solidFill>
            <a:schemeClr val="tx1">
              <a:lumMod val="65000"/>
              <a:lumOff val="35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bg1"/>
    </a:solidFill>
    <a:ln w="9525" cap="flat" cmpd="sng" algn="ctr">
      <a:solidFill>
        <a:schemeClr val="tx1">
          <a:lumMod val="65000"/>
          <a:lumOff val="35000"/>
        </a:schemeClr>
      </a:solid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農家戸数の推移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stacked"/>
        <c:varyColors val="0"/>
        <c:ser>
          <c:idx val="0"/>
          <c:order val="0"/>
          <c:tx>
            <c:strRef>
              <c:f>農家戸数!$A$3</c:f>
              <c:strCache>
                <c:ptCount val="1"/>
                <c:pt idx="0">
                  <c:v>主業(個人)</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0"/>
              <a:lstStyle/>
              <a:p>
                <a:pPr algn="ctr">
                  <a:defRPr lang="ja-JP" altLang="en-US" sz="900" b="1" i="0" u="none" strike="noStrike" kern="1200" baseline="0">
                    <a:solidFill>
                      <a:prstClr val="black"/>
                    </a:solidFill>
                    <a:effectLst>
                      <a:glow rad="63500">
                        <a:prstClr val="white"/>
                      </a:glow>
                    </a:effectLst>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農家戸数!$B$2:$G$2</c:f>
              <c:strCache>
                <c:ptCount val="6"/>
                <c:pt idx="0">
                  <c:v>平成7年
(1995年)</c:v>
                </c:pt>
                <c:pt idx="1">
                  <c:v>平成12年
(2000年)</c:v>
                </c:pt>
                <c:pt idx="2">
                  <c:v>平成17年
(2005年)</c:v>
                </c:pt>
                <c:pt idx="3">
                  <c:v>平成22年
(2010年)</c:v>
                </c:pt>
                <c:pt idx="4">
                  <c:v>平成27年
(2015年)</c:v>
                </c:pt>
                <c:pt idx="5">
                  <c:v>令和2年
(2020年)</c:v>
                </c:pt>
              </c:strCache>
            </c:strRef>
          </c:cat>
          <c:val>
            <c:numRef>
              <c:f>農家戸数!$B$3:$G$3</c:f>
              <c:numCache>
                <c:formatCode>#,##0_);[Red]\(#,##0\)</c:formatCode>
                <c:ptCount val="6"/>
                <c:pt idx="0">
                  <c:v>50</c:v>
                </c:pt>
                <c:pt idx="1">
                  <c:v>50</c:v>
                </c:pt>
                <c:pt idx="2">
                  <c:v>72</c:v>
                </c:pt>
                <c:pt idx="3">
                  <c:v>66</c:v>
                </c:pt>
                <c:pt idx="4">
                  <c:v>68</c:v>
                </c:pt>
                <c:pt idx="5">
                  <c:v>42</c:v>
                </c:pt>
              </c:numCache>
            </c:numRef>
          </c:val>
          <c:extLst>
            <c:ext xmlns:c16="http://schemas.microsoft.com/office/drawing/2014/chart" uri="{C3380CC4-5D6E-409C-BE32-E72D297353CC}">
              <c16:uniqueId val="{00000000-75C4-4087-A4F7-EB4770302857}"/>
            </c:ext>
          </c:extLst>
        </c:ser>
        <c:ser>
          <c:idx val="1"/>
          <c:order val="1"/>
          <c:tx>
            <c:strRef>
              <c:f>農家戸数!$A$4</c:f>
              <c:strCache>
                <c:ptCount val="1"/>
                <c:pt idx="0">
                  <c:v>準主業(個人)</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altLang="en-US" sz="900" b="1" i="0" u="none" strike="noStrike" kern="1200" baseline="0">
                    <a:solidFill>
                      <a:prstClr val="black"/>
                    </a:solidFill>
                    <a:effectLst>
                      <a:glow rad="63500">
                        <a:prstClr val="white"/>
                      </a:glow>
                    </a:effectLst>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農家戸数!$B$2:$G$2</c:f>
              <c:strCache>
                <c:ptCount val="6"/>
                <c:pt idx="0">
                  <c:v>平成7年
(1995年)</c:v>
                </c:pt>
                <c:pt idx="1">
                  <c:v>平成12年
(2000年)</c:v>
                </c:pt>
                <c:pt idx="2">
                  <c:v>平成17年
(2005年)</c:v>
                </c:pt>
                <c:pt idx="3">
                  <c:v>平成22年
(2010年)</c:v>
                </c:pt>
                <c:pt idx="4">
                  <c:v>平成27年
(2015年)</c:v>
                </c:pt>
                <c:pt idx="5">
                  <c:v>令和2年
(2020年)</c:v>
                </c:pt>
              </c:strCache>
            </c:strRef>
          </c:cat>
          <c:val>
            <c:numRef>
              <c:f>農家戸数!$B$4:$G$4</c:f>
              <c:numCache>
                <c:formatCode>#,##0_);[Red]\(#,##0\)</c:formatCode>
                <c:ptCount val="6"/>
                <c:pt idx="0">
                  <c:v>270</c:v>
                </c:pt>
                <c:pt idx="1">
                  <c:v>312</c:v>
                </c:pt>
                <c:pt idx="2">
                  <c:v>206</c:v>
                </c:pt>
                <c:pt idx="3">
                  <c:v>214</c:v>
                </c:pt>
                <c:pt idx="4">
                  <c:v>150</c:v>
                </c:pt>
                <c:pt idx="5">
                  <c:v>85</c:v>
                </c:pt>
              </c:numCache>
            </c:numRef>
          </c:val>
          <c:extLst>
            <c:ext xmlns:c16="http://schemas.microsoft.com/office/drawing/2014/chart" uri="{C3380CC4-5D6E-409C-BE32-E72D297353CC}">
              <c16:uniqueId val="{00000001-75C4-4087-A4F7-EB4770302857}"/>
            </c:ext>
          </c:extLst>
        </c:ser>
        <c:ser>
          <c:idx val="2"/>
          <c:order val="2"/>
          <c:tx>
            <c:strRef>
              <c:f>農家戸数!$A$5</c:f>
              <c:strCache>
                <c:ptCount val="1"/>
                <c:pt idx="0">
                  <c:v>副業的(個人)</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0"/>
              <a:lstStyle/>
              <a:p>
                <a:pPr algn="ctr">
                  <a:defRPr lang="ja-JP" altLang="en-US" sz="900" b="1" i="0" u="none" strike="noStrike" kern="1200" baseline="0">
                    <a:solidFill>
                      <a:prstClr val="black"/>
                    </a:solidFill>
                    <a:effectLst>
                      <a:glow rad="63500">
                        <a:prstClr val="white"/>
                      </a:glow>
                    </a:effectLst>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農家戸数!$B$2:$G$2</c:f>
              <c:strCache>
                <c:ptCount val="6"/>
                <c:pt idx="0">
                  <c:v>平成7年
(1995年)</c:v>
                </c:pt>
                <c:pt idx="1">
                  <c:v>平成12年
(2000年)</c:v>
                </c:pt>
                <c:pt idx="2">
                  <c:v>平成17年
(2005年)</c:v>
                </c:pt>
                <c:pt idx="3">
                  <c:v>平成22年
(2010年)</c:v>
                </c:pt>
                <c:pt idx="4">
                  <c:v>平成27年
(2015年)</c:v>
                </c:pt>
                <c:pt idx="5">
                  <c:v>令和2年
(2020年)</c:v>
                </c:pt>
              </c:strCache>
            </c:strRef>
          </c:cat>
          <c:val>
            <c:numRef>
              <c:f>農家戸数!$B$5:$G$5</c:f>
              <c:numCache>
                <c:formatCode>#,##0_);[Red]\(#,##0\)</c:formatCode>
                <c:ptCount val="6"/>
                <c:pt idx="0">
                  <c:v>713</c:v>
                </c:pt>
                <c:pt idx="1">
                  <c:v>588</c:v>
                </c:pt>
                <c:pt idx="2">
                  <c:v>540</c:v>
                </c:pt>
                <c:pt idx="3">
                  <c:v>495</c:v>
                </c:pt>
                <c:pt idx="4">
                  <c:v>507</c:v>
                </c:pt>
                <c:pt idx="5">
                  <c:v>447</c:v>
                </c:pt>
              </c:numCache>
            </c:numRef>
          </c:val>
          <c:extLst>
            <c:ext xmlns:c16="http://schemas.microsoft.com/office/drawing/2014/chart" uri="{C3380CC4-5D6E-409C-BE32-E72D297353CC}">
              <c16:uniqueId val="{00000002-75C4-4087-A4F7-EB4770302857}"/>
            </c:ext>
          </c:extLst>
        </c:ser>
        <c:dLbls>
          <c:showLegendKey val="0"/>
          <c:showVal val="0"/>
          <c:showCatName val="0"/>
          <c:showSerName val="0"/>
          <c:showPercent val="0"/>
          <c:showBubbleSize val="0"/>
        </c:dLbls>
        <c:gapWidth val="150"/>
        <c:overlap val="100"/>
        <c:axId val="1445221583"/>
        <c:axId val="1445209935"/>
      </c:barChart>
      <c:catAx>
        <c:axId val="1445221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45209935"/>
        <c:crosses val="autoZero"/>
        <c:auto val="1"/>
        <c:lblAlgn val="ctr"/>
        <c:lblOffset val="100"/>
        <c:noMultiLvlLbl val="0"/>
      </c:catAx>
      <c:valAx>
        <c:axId val="1445209935"/>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445221583"/>
        <c:crosses val="autoZero"/>
        <c:crossBetween val="between"/>
      </c:valAx>
      <c:spPr>
        <a:noFill/>
        <a:ln>
          <a:noFill/>
        </a:ln>
        <a:effectLst/>
      </c:spPr>
    </c:plotArea>
    <c:legend>
      <c:legendPos val="b"/>
      <c:layout>
        <c:manualLayout>
          <c:xMode val="edge"/>
          <c:yMode val="edge"/>
          <c:x val="0.18271642127956278"/>
          <c:y val="0.92008254258114397"/>
          <c:w val="0.52968496409348087"/>
          <c:h val="5.6985618848165651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lumMod val="50000"/>
          <a:lumOff val="50000"/>
        </a:schemeClr>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1696581966372"/>
          <c:y val="0.13759107283118008"/>
          <c:w val="0.80825445339934265"/>
          <c:h val="0.64803439174935074"/>
        </c:manualLayout>
      </c:layout>
      <c:barChart>
        <c:barDir val="col"/>
        <c:grouping val="clustered"/>
        <c:varyColors val="0"/>
        <c:ser>
          <c:idx val="1"/>
          <c:order val="0"/>
          <c:tx>
            <c:strRef>
              <c:f>耕作放棄地!$C$2</c:f>
              <c:strCache>
                <c:ptCount val="1"/>
                <c:pt idx="0">
                  <c:v>耕作放棄地</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effectLst>
                      <a:glow rad="63500">
                        <a:schemeClr val="bg1"/>
                      </a:glow>
                    </a:effectLst>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耕作放棄地!$A$3:$A$7</c:f>
              <c:strCache>
                <c:ptCount val="5"/>
                <c:pt idx="0">
                  <c:v>平成7年
(1995年)</c:v>
                </c:pt>
                <c:pt idx="1">
                  <c:v>平成12年
(2000年)</c:v>
                </c:pt>
                <c:pt idx="2">
                  <c:v>平成17年
(2005年)</c:v>
                </c:pt>
                <c:pt idx="3">
                  <c:v>平成22年
(2010年)</c:v>
                </c:pt>
                <c:pt idx="4">
                  <c:v>平成27年
(2015年)</c:v>
                </c:pt>
              </c:strCache>
            </c:strRef>
          </c:cat>
          <c:val>
            <c:numRef>
              <c:f>耕作放棄地!$C$3:$C$7</c:f>
              <c:numCache>
                <c:formatCode>#,##0_);[Red]\(#,##0\)</c:formatCode>
                <c:ptCount val="5"/>
                <c:pt idx="0">
                  <c:v>217</c:v>
                </c:pt>
                <c:pt idx="1">
                  <c:v>2504</c:v>
                </c:pt>
                <c:pt idx="2">
                  <c:v>2155</c:v>
                </c:pt>
                <c:pt idx="3">
                  <c:v>1933</c:v>
                </c:pt>
                <c:pt idx="4">
                  <c:v>2551</c:v>
                </c:pt>
              </c:numCache>
            </c:numRef>
          </c:val>
          <c:extLst>
            <c:ext xmlns:c16="http://schemas.microsoft.com/office/drawing/2014/chart" uri="{C3380CC4-5D6E-409C-BE32-E72D297353CC}">
              <c16:uniqueId val="{00000000-0794-405D-AEA9-323317FF4E45}"/>
            </c:ext>
          </c:extLst>
        </c:ser>
        <c:dLbls>
          <c:showLegendKey val="0"/>
          <c:showVal val="0"/>
          <c:showCatName val="0"/>
          <c:showSerName val="0"/>
          <c:showPercent val="0"/>
          <c:showBubbleSize val="0"/>
        </c:dLbls>
        <c:gapWidth val="219"/>
        <c:axId val="2047892847"/>
        <c:axId val="2047889519"/>
      </c:barChart>
      <c:catAx>
        <c:axId val="204789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47889519"/>
        <c:crosses val="autoZero"/>
        <c:auto val="1"/>
        <c:lblAlgn val="ctr"/>
        <c:lblOffset val="100"/>
        <c:noMultiLvlLbl val="0"/>
      </c:catAx>
      <c:valAx>
        <c:axId val="2047889519"/>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47892847"/>
        <c:crosses val="autoZero"/>
        <c:crossBetween val="between"/>
      </c:valAx>
      <c:spPr>
        <a:noFill/>
        <a:ln>
          <a:noFill/>
        </a:ln>
        <a:effectLst/>
      </c:spPr>
    </c:plotArea>
    <c:legend>
      <c:legendPos val="b"/>
      <c:overlay val="0"/>
      <c:spPr>
        <a:noFill/>
        <a:ln>
          <a:solidFill>
            <a:schemeClr val="tx1">
              <a:lumMod val="50000"/>
              <a:lumOff val="50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50000"/>
          <a:lumOff val="50000"/>
        </a:schemeClr>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lumMod val="75000"/>
                    <a:lumOff val="25000"/>
                  </a:prstClr>
                </a:solidFill>
                <a:latin typeface="BIZ UDPゴシック" panose="020B0400000000000000" pitchFamily="50" charset="-128"/>
                <a:ea typeface="BIZ UDPゴシック" panose="020B0400000000000000" pitchFamily="50" charset="-128"/>
                <a:cs typeface="+mn-cs"/>
              </a:defRPr>
            </a:pPr>
            <a:r>
              <a:rPr lang="ja-JP" altLang="ja-JP" sz="1400" b="1" i="0" baseline="0" dirty="0">
                <a:effectLst/>
                <a:latin typeface="BIZ UDPゴシック" panose="020B0400000000000000" pitchFamily="50" charset="-128"/>
                <a:ea typeface="BIZ UDPゴシック" panose="020B0400000000000000" pitchFamily="50" charset="-128"/>
              </a:rPr>
              <a:t>農業経営体の年代別割合</a:t>
            </a:r>
            <a:endParaRPr lang="ja-JP" altLang="ja-JP" sz="1400" b="1" dirty="0">
              <a:effectLst/>
              <a:latin typeface="BIZ UDPゴシック" panose="020B0400000000000000" pitchFamily="50" charset="-128"/>
              <a:ea typeface="BIZ UDPゴシック" panose="020B0400000000000000" pitchFamily="50" charset="-128"/>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lumMod val="75000"/>
                  <a:lumOff val="25000"/>
                </a:prst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7.544243894989841E-2"/>
          <c:y val="0.17353821005991668"/>
          <c:w val="0.61517563108343187"/>
          <c:h val="0.76977538644155985"/>
        </c:manualLayout>
      </c:layout>
      <c:pieChart>
        <c:varyColors val="1"/>
        <c:ser>
          <c:idx val="0"/>
          <c:order val="0"/>
          <c:tx>
            <c:strRef>
              <c:f>経営主の年代!$B$15</c:f>
              <c:strCache>
                <c:ptCount val="1"/>
                <c:pt idx="0">
                  <c:v>経営体数</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4C7-453A-86F8-9593382875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4C7-453A-86F8-9593382875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4C7-453A-86F8-9593382875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4C7-453A-86F8-9593382875D3}"/>
              </c:ext>
            </c:extLst>
          </c:dPt>
          <c:dPt>
            <c:idx val="4"/>
            <c:bubble3D val="0"/>
            <c:spPr>
              <a:solidFill>
                <a:schemeClr val="accent5"/>
              </a:solidFill>
              <a:ln w="28575">
                <a:solidFill>
                  <a:srgbClr val="FF0000"/>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4C7-453A-86F8-9593382875D3}"/>
              </c:ext>
            </c:extLst>
          </c:dPt>
          <c:dLbls>
            <c:dLbl>
              <c:idx val="4"/>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9-D4C7-453A-86F8-9593382875D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経営主の年代!$A$16:$A$20</c:f>
              <c:strCache>
                <c:ptCount val="5"/>
                <c:pt idx="0">
                  <c:v>20代</c:v>
                </c:pt>
                <c:pt idx="1">
                  <c:v>30代</c:v>
                </c:pt>
                <c:pt idx="2">
                  <c:v>40代</c:v>
                </c:pt>
                <c:pt idx="3">
                  <c:v>50代</c:v>
                </c:pt>
                <c:pt idx="4">
                  <c:v>60代以上</c:v>
                </c:pt>
              </c:strCache>
            </c:strRef>
          </c:cat>
          <c:val>
            <c:numRef>
              <c:f>経営主の年代!$B$16:$B$20</c:f>
              <c:numCache>
                <c:formatCode>0.0</c:formatCode>
                <c:ptCount val="5"/>
                <c:pt idx="0">
                  <c:v>0.7</c:v>
                </c:pt>
                <c:pt idx="1">
                  <c:v>0.8</c:v>
                </c:pt>
                <c:pt idx="2">
                  <c:v>5</c:v>
                </c:pt>
                <c:pt idx="3">
                  <c:v>11.7</c:v>
                </c:pt>
                <c:pt idx="4" formatCode="0.0_ ">
                  <c:v>81.800000000000011</c:v>
                </c:pt>
              </c:numCache>
            </c:numRef>
          </c:val>
          <c:extLst>
            <c:ext xmlns:c16="http://schemas.microsoft.com/office/drawing/2014/chart" uri="{C3380CC4-5D6E-409C-BE32-E72D297353CC}">
              <c16:uniqueId val="{0000000A-D4C7-453A-86F8-9593382875D3}"/>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7060731406110983"/>
          <c:y val="0.17648698707299842"/>
          <c:w val="0.19609700321986606"/>
          <c:h val="0.69034201701651043"/>
        </c:manualLayout>
      </c:layout>
      <c:overlay val="0"/>
      <c:spPr>
        <a:solidFill>
          <a:schemeClr val="lt1">
            <a:lumMod val="95000"/>
            <a:alpha val="39000"/>
          </a:schemeClr>
        </a:solidFill>
        <a:ln>
          <a:solidFill>
            <a:schemeClr val="bg1">
              <a:lumMod val="75000"/>
            </a:schemeClr>
          </a:solid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1304133858267"/>
          <c:y val="4.161593486417927E-2"/>
          <c:w val="0.76396489501312337"/>
          <c:h val="0.74782069022549202"/>
        </c:manualLayout>
      </c:layout>
      <c:pieChart>
        <c:varyColors val="1"/>
        <c:ser>
          <c:idx val="0"/>
          <c:order val="0"/>
          <c:tx>
            <c:strRef>
              <c:f>後継者の有無!$B$10</c:f>
              <c:strCache>
                <c:ptCount val="1"/>
                <c:pt idx="0">
                  <c:v>農家戸数</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77E-4C92-9220-70C15724CD34}"/>
              </c:ext>
            </c:extLst>
          </c:dPt>
          <c:dPt>
            <c:idx val="1"/>
            <c:bubble3D val="0"/>
            <c:spPr>
              <a:solidFill>
                <a:schemeClr val="accent2"/>
              </a:solidFill>
              <a:ln w="19050">
                <a:solidFill>
                  <a:srgbClr val="FF0000"/>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77E-4C92-9220-70C15724CD34}"/>
              </c:ext>
            </c:extLst>
          </c:dPt>
          <c:dLbls>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0"/>
              <c:showCatName val="0"/>
              <c:showSerName val="0"/>
              <c:showPercent val="1"/>
              <c:showBubbleSize val="0"/>
              <c:extLst>
                <c:ext xmlns:c16="http://schemas.microsoft.com/office/drawing/2014/chart" uri="{C3380CC4-5D6E-409C-BE32-E72D297353CC}">
                  <c16:uniqueId val="{00000003-E77E-4C92-9220-70C15724CD3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後継者の有無!$A$11:$A$12</c:f>
              <c:strCache>
                <c:ptCount val="2"/>
                <c:pt idx="0">
                  <c:v>有</c:v>
                </c:pt>
                <c:pt idx="1">
                  <c:v>無</c:v>
                </c:pt>
              </c:strCache>
            </c:strRef>
          </c:cat>
          <c:val>
            <c:numRef>
              <c:f>後継者の有無!$B$11:$B$12</c:f>
              <c:numCache>
                <c:formatCode>#,##0_);[Red]\(#,##0\)</c:formatCode>
                <c:ptCount val="2"/>
                <c:pt idx="0">
                  <c:v>120</c:v>
                </c:pt>
                <c:pt idx="1">
                  <c:v>461</c:v>
                </c:pt>
              </c:numCache>
            </c:numRef>
          </c:val>
          <c:extLst>
            <c:ext xmlns:c16="http://schemas.microsoft.com/office/drawing/2014/chart" uri="{C3380CC4-5D6E-409C-BE32-E72D297353CC}">
              <c16:uniqueId val="{00000004-E77E-4C92-9220-70C15724CD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30187253937007874"/>
          <c:y val="0.87641150828107606"/>
          <c:w val="0.44328166010498676"/>
          <c:h val="9.8721377929949783E-2"/>
        </c:manualLayout>
      </c:layout>
      <c:overlay val="0"/>
      <c:spPr>
        <a:solidFill>
          <a:schemeClr val="lt1">
            <a:lumMod val="95000"/>
            <a:alpha val="39000"/>
          </a:schemeClr>
        </a:solidFill>
        <a:ln>
          <a:solidFill>
            <a:schemeClr val="tx1">
              <a:lumMod val="50000"/>
              <a:lumOff val="50000"/>
            </a:schemeClr>
          </a:solid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3804133858267"/>
          <c:y val="4.1615934864179277E-2"/>
          <c:w val="0.78479822834645674"/>
          <c:h val="0.76821377086928722"/>
        </c:manualLayout>
      </c:layout>
      <c:pieChart>
        <c:varyColors val="1"/>
        <c:ser>
          <c:idx val="0"/>
          <c:order val="0"/>
          <c:tx>
            <c:strRef>
              <c:f>後継者の有無!$B$17</c:f>
              <c:strCache>
                <c:ptCount val="1"/>
                <c:pt idx="0">
                  <c:v>農家戸数</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944-4A6D-BFD2-2F28440176DE}"/>
              </c:ext>
            </c:extLst>
          </c:dPt>
          <c:dPt>
            <c:idx val="1"/>
            <c:bubble3D val="0"/>
            <c:spPr>
              <a:solidFill>
                <a:schemeClr val="accent2"/>
              </a:solidFill>
              <a:ln w="19050">
                <a:solidFill>
                  <a:srgbClr val="FF0000"/>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944-4A6D-BFD2-2F28440176DE}"/>
              </c:ext>
            </c:extLst>
          </c:dPt>
          <c:dLbls>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0"/>
              <c:showCatName val="0"/>
              <c:showSerName val="0"/>
              <c:showPercent val="1"/>
              <c:showBubbleSize val="0"/>
              <c:extLst>
                <c:ext xmlns:c16="http://schemas.microsoft.com/office/drawing/2014/chart" uri="{C3380CC4-5D6E-409C-BE32-E72D297353CC}">
                  <c16:uniqueId val="{00000003-1944-4A6D-BFD2-2F28440176D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後継者の有無!$A$18:$A$19</c:f>
              <c:strCache>
                <c:ptCount val="2"/>
                <c:pt idx="0">
                  <c:v>有</c:v>
                </c:pt>
                <c:pt idx="1">
                  <c:v>無</c:v>
                </c:pt>
              </c:strCache>
            </c:strRef>
          </c:cat>
          <c:val>
            <c:numRef>
              <c:f>後継者の有無!$B$18:$B$19</c:f>
              <c:numCache>
                <c:formatCode>#,##0_);[Red]\(#,##0\)</c:formatCode>
                <c:ptCount val="2"/>
                <c:pt idx="0">
                  <c:v>702</c:v>
                </c:pt>
                <c:pt idx="1">
                  <c:v>331</c:v>
                </c:pt>
              </c:numCache>
            </c:numRef>
          </c:val>
          <c:extLst>
            <c:ext xmlns:c16="http://schemas.microsoft.com/office/drawing/2014/chart" uri="{C3380CC4-5D6E-409C-BE32-E72D297353CC}">
              <c16:uniqueId val="{00000004-1944-4A6D-BFD2-2F28440176D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28103920603674543"/>
          <c:y val="0.87131323812012729"/>
          <c:w val="0.43807332677165356"/>
          <c:h val="9.8721377929949783E-2"/>
        </c:manualLayout>
      </c:layout>
      <c:overlay val="0"/>
      <c:spPr>
        <a:solidFill>
          <a:schemeClr val="lt1">
            <a:lumMod val="95000"/>
            <a:alpha val="39000"/>
          </a:schemeClr>
        </a:solidFill>
        <a:ln>
          <a:solidFill>
            <a:schemeClr val="tx1">
              <a:lumMod val="50000"/>
              <a:lumOff val="50000"/>
            </a:schemeClr>
          </a:solid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200" b="0" i="0" u="none" strike="noStrike" kern="1200" baseline="0" dirty="0">
                <a:solidFill>
                  <a:schemeClr val="tx1">
                    <a:lumMod val="65000"/>
                    <a:lumOff val="35000"/>
                  </a:schemeClr>
                </a:solidFill>
                <a:latin typeface="BIZ UDPゴシック" panose="020B0400000000000000" pitchFamily="50" charset="-128"/>
                <a:ea typeface="BIZ UDPゴシック" panose="020B0400000000000000" pitchFamily="50" charset="-128"/>
                <a:cs typeface="+mn-cs"/>
              </a:rPr>
              <a:t>男女別</a:t>
            </a:r>
            <a:r>
              <a:rPr lang="en-US" sz="1200" b="0" i="0" u="none" strike="noStrike" kern="1200" baseline="0" dirty="0" err="1">
                <a:solidFill>
                  <a:schemeClr val="tx1">
                    <a:lumMod val="65000"/>
                    <a:lumOff val="35000"/>
                  </a:schemeClr>
                </a:solidFill>
                <a:latin typeface="BIZ UDPゴシック" panose="020B0400000000000000" pitchFamily="50" charset="-128"/>
                <a:ea typeface="BIZ UDPゴシック" panose="020B0400000000000000" pitchFamily="50" charset="-128"/>
                <a:cs typeface="+mn-cs"/>
              </a:rPr>
              <a:t>高齢者数</a:t>
            </a:r>
            <a:r>
              <a:rPr lang="ja-JP" altLang="en-US" sz="1200" b="0" i="0" u="none" strike="noStrike" kern="1200" baseline="0" dirty="0">
                <a:solidFill>
                  <a:schemeClr val="tx1">
                    <a:lumMod val="65000"/>
                    <a:lumOff val="35000"/>
                  </a:schemeClr>
                </a:solidFill>
                <a:latin typeface="BIZ UDPゴシック" panose="020B0400000000000000" pitchFamily="50" charset="-128"/>
                <a:ea typeface="BIZ UDPゴシック" panose="020B0400000000000000" pitchFamily="50" charset="-128"/>
                <a:cs typeface="+mn-cs"/>
              </a:rPr>
              <a:t>と</a:t>
            </a:r>
            <a:r>
              <a:rPr lang="en-US" sz="1200" b="0" i="0" u="none" strike="noStrike" kern="1200" baseline="0" dirty="0" err="1">
                <a:solidFill>
                  <a:schemeClr val="tx1">
                    <a:lumMod val="65000"/>
                    <a:lumOff val="35000"/>
                  </a:schemeClr>
                </a:solidFill>
                <a:latin typeface="BIZ UDPゴシック" panose="020B0400000000000000" pitchFamily="50" charset="-128"/>
                <a:ea typeface="BIZ UDPゴシック" panose="020B0400000000000000" pitchFamily="50" charset="-128"/>
                <a:cs typeface="+mn-cs"/>
              </a:rPr>
              <a:t>要介護（要支援）認定率</a:t>
            </a:r>
            <a:endParaRPr lang="en-US" sz="1200" b="0" i="0" u="none" strike="noStrike" kern="1200" baseline="0" dirty="0">
              <a:solidFill>
                <a:schemeClr val="tx1">
                  <a:lumMod val="65000"/>
                  <a:lumOff val="35000"/>
                </a:schemeClr>
              </a:solidFill>
              <a:latin typeface="BIZ UDPゴシック" panose="020B0400000000000000" pitchFamily="50" charset="-128"/>
              <a:ea typeface="BIZ UDPゴシック" panose="020B0400000000000000" pitchFamily="50" charset="-128"/>
              <a:cs typeface="+mn-cs"/>
            </a:endParaRPr>
          </a:p>
        </c:rich>
      </c:tx>
      <c:layout>
        <c:manualLayout>
          <c:xMode val="edge"/>
          <c:yMode val="edge"/>
          <c:x val="0.17693220540183513"/>
          <c:y val="2.8860919832796709E-2"/>
        </c:manualLayout>
      </c:layout>
      <c:overlay val="0"/>
    </c:title>
    <c:autoTitleDeleted val="0"/>
    <c:plotArea>
      <c:layout>
        <c:manualLayout>
          <c:layoutTarget val="inner"/>
          <c:xMode val="edge"/>
          <c:yMode val="edge"/>
          <c:x val="9.345670115801441E-2"/>
          <c:y val="0.20410375358299282"/>
          <c:w val="0.78739820233500013"/>
          <c:h val="0.48847343902881235"/>
        </c:manualLayout>
      </c:layout>
      <c:barChart>
        <c:barDir val="col"/>
        <c:grouping val="clustered"/>
        <c:varyColors val="0"/>
        <c:ser>
          <c:idx val="0"/>
          <c:order val="0"/>
          <c:tx>
            <c:v>高齢者数</c:v>
          </c:tx>
          <c:spPr>
            <a:solidFill>
              <a:srgbClr val="4472C4">
                <a:lumMod val="60000"/>
                <a:lumOff val="40000"/>
              </a:srgbClr>
            </a:solidFill>
          </c:spPr>
          <c:invertIfNegative val="0"/>
          <c:cat>
            <c:strRef>
              <c:f>('0209'!$D$10:$D$15,'0209'!$D$20:$D$25)</c:f>
              <c:strCache>
                <c:ptCount val="12"/>
                <c:pt idx="0">
                  <c:v>男　65～69</c:v>
                </c:pt>
                <c:pt idx="1">
                  <c:v>男　70～74</c:v>
                </c:pt>
                <c:pt idx="2">
                  <c:v>男　75～79</c:v>
                </c:pt>
                <c:pt idx="3">
                  <c:v>男　80～84</c:v>
                </c:pt>
                <c:pt idx="4">
                  <c:v>男　85～89</c:v>
                </c:pt>
                <c:pt idx="5">
                  <c:v>男　90～</c:v>
                </c:pt>
                <c:pt idx="6">
                  <c:v>女　65～69</c:v>
                </c:pt>
                <c:pt idx="7">
                  <c:v>女　70～74</c:v>
                </c:pt>
                <c:pt idx="8">
                  <c:v>女　75～79</c:v>
                </c:pt>
                <c:pt idx="9">
                  <c:v>女　80～84</c:v>
                </c:pt>
                <c:pt idx="10">
                  <c:v>女　85～89</c:v>
                </c:pt>
                <c:pt idx="11">
                  <c:v>女　90～</c:v>
                </c:pt>
              </c:strCache>
            </c:strRef>
          </c:cat>
          <c:val>
            <c:numRef>
              <c:f>('0209'!$R$10:$R$15,'0209'!$R$20:$R$25)</c:f>
              <c:numCache>
                <c:formatCode>#,##0_ </c:formatCode>
                <c:ptCount val="12"/>
                <c:pt idx="0">
                  <c:v>447</c:v>
                </c:pt>
                <c:pt idx="1">
                  <c:v>570</c:v>
                </c:pt>
                <c:pt idx="2">
                  <c:v>373</c:v>
                </c:pt>
                <c:pt idx="3">
                  <c:v>236</c:v>
                </c:pt>
                <c:pt idx="4">
                  <c:v>134</c:v>
                </c:pt>
                <c:pt idx="5">
                  <c:v>68</c:v>
                </c:pt>
                <c:pt idx="6">
                  <c:v>430</c:v>
                </c:pt>
                <c:pt idx="7">
                  <c:v>571</c:v>
                </c:pt>
                <c:pt idx="8">
                  <c:v>403</c:v>
                </c:pt>
                <c:pt idx="9">
                  <c:v>318</c:v>
                </c:pt>
                <c:pt idx="10">
                  <c:v>216</c:v>
                </c:pt>
                <c:pt idx="11">
                  <c:v>219</c:v>
                </c:pt>
              </c:numCache>
            </c:numRef>
          </c:val>
          <c:extLst>
            <c:ext xmlns:c16="http://schemas.microsoft.com/office/drawing/2014/chart" uri="{C3380CC4-5D6E-409C-BE32-E72D297353CC}">
              <c16:uniqueId val="{00000000-BAD6-4D0A-AD96-5AD4539A3B47}"/>
            </c:ext>
          </c:extLst>
        </c:ser>
        <c:ser>
          <c:idx val="1"/>
          <c:order val="1"/>
          <c:tx>
            <c:v>認定者数</c:v>
          </c:tx>
          <c:spPr>
            <a:solidFill>
              <a:srgbClr val="ED7D31">
                <a:lumMod val="60000"/>
                <a:lumOff val="40000"/>
              </a:srgbClr>
            </a:solidFill>
          </c:spPr>
          <c:invertIfNegative val="0"/>
          <c:cat>
            <c:strRef>
              <c:f>('0209'!$D$10:$D$15,'0209'!$D$20:$D$25)</c:f>
              <c:strCache>
                <c:ptCount val="12"/>
                <c:pt idx="0">
                  <c:v>男　65～69</c:v>
                </c:pt>
                <c:pt idx="1">
                  <c:v>男　70～74</c:v>
                </c:pt>
                <c:pt idx="2">
                  <c:v>男　75～79</c:v>
                </c:pt>
                <c:pt idx="3">
                  <c:v>男　80～84</c:v>
                </c:pt>
                <c:pt idx="4">
                  <c:v>男　85～89</c:v>
                </c:pt>
                <c:pt idx="5">
                  <c:v>男　90～</c:v>
                </c:pt>
                <c:pt idx="6">
                  <c:v>女　65～69</c:v>
                </c:pt>
                <c:pt idx="7">
                  <c:v>女　70～74</c:v>
                </c:pt>
                <c:pt idx="8">
                  <c:v>女　75～79</c:v>
                </c:pt>
                <c:pt idx="9">
                  <c:v>女　80～84</c:v>
                </c:pt>
                <c:pt idx="10">
                  <c:v>女　85～89</c:v>
                </c:pt>
                <c:pt idx="11">
                  <c:v>女　90～</c:v>
                </c:pt>
              </c:strCache>
            </c:strRef>
          </c:cat>
          <c:val>
            <c:numRef>
              <c:f>('0209'!$Q$10:$Q$15,'0209'!$Q$20:$Q$25)</c:f>
              <c:numCache>
                <c:formatCode>#,##0_ </c:formatCode>
                <c:ptCount val="12"/>
                <c:pt idx="0">
                  <c:v>12</c:v>
                </c:pt>
                <c:pt idx="1">
                  <c:v>23</c:v>
                </c:pt>
                <c:pt idx="2">
                  <c:v>44</c:v>
                </c:pt>
                <c:pt idx="3">
                  <c:v>55</c:v>
                </c:pt>
                <c:pt idx="4">
                  <c:v>59</c:v>
                </c:pt>
                <c:pt idx="5">
                  <c:v>30</c:v>
                </c:pt>
                <c:pt idx="6">
                  <c:v>11</c:v>
                </c:pt>
                <c:pt idx="7">
                  <c:v>28</c:v>
                </c:pt>
                <c:pt idx="8">
                  <c:v>45</c:v>
                </c:pt>
                <c:pt idx="9">
                  <c:v>91</c:v>
                </c:pt>
                <c:pt idx="10">
                  <c:v>125</c:v>
                </c:pt>
                <c:pt idx="11">
                  <c:v>177</c:v>
                </c:pt>
              </c:numCache>
            </c:numRef>
          </c:val>
          <c:extLst>
            <c:ext xmlns:c16="http://schemas.microsoft.com/office/drawing/2014/chart" uri="{C3380CC4-5D6E-409C-BE32-E72D297353CC}">
              <c16:uniqueId val="{00000001-BAD6-4D0A-AD96-5AD4539A3B47}"/>
            </c:ext>
          </c:extLst>
        </c:ser>
        <c:dLbls>
          <c:showLegendKey val="0"/>
          <c:showVal val="0"/>
          <c:showCatName val="0"/>
          <c:showSerName val="0"/>
          <c:showPercent val="0"/>
          <c:showBubbleSize val="0"/>
        </c:dLbls>
        <c:gapWidth val="150"/>
        <c:axId val="109093632"/>
        <c:axId val="109095168"/>
      </c:barChart>
      <c:lineChart>
        <c:grouping val="standard"/>
        <c:varyColors val="0"/>
        <c:ser>
          <c:idx val="2"/>
          <c:order val="2"/>
          <c:tx>
            <c:v>認定率</c:v>
          </c:tx>
          <c:spPr>
            <a:ln>
              <a:solidFill>
                <a:schemeClr val="accent3">
                  <a:lumMod val="50000"/>
                </a:schemeClr>
              </a:solidFill>
            </a:ln>
          </c:spPr>
          <c:marker>
            <c:spPr>
              <a:solidFill>
                <a:schemeClr val="accent3">
                  <a:lumMod val="50000"/>
                </a:schemeClr>
              </a:solidFill>
            </c:spPr>
          </c:marker>
          <c:dPt>
            <c:idx val="6"/>
            <c:bubble3D val="0"/>
            <c:spPr>
              <a:ln>
                <a:noFill/>
              </a:ln>
            </c:spPr>
            <c:extLst>
              <c:ext xmlns:c16="http://schemas.microsoft.com/office/drawing/2014/chart" uri="{C3380CC4-5D6E-409C-BE32-E72D297353CC}">
                <c16:uniqueId val="{00000003-BAD6-4D0A-AD96-5AD4539A3B47}"/>
              </c:ext>
            </c:extLst>
          </c:dPt>
          <c:dLbls>
            <c:dLbl>
              <c:idx val="2"/>
              <c:tx>
                <c:rich>
                  <a:bodyPr wrap="square" lIns="38100" tIns="19050" rIns="38100" bIns="19050" anchor="ctr">
                    <a:spAutoFit/>
                  </a:bodyPr>
                  <a:lstStyle/>
                  <a:p>
                    <a:pPr>
                      <a:defRPr sz="800">
                        <a:solidFill>
                          <a:srgbClr val="FF0000"/>
                        </a:solidFill>
                      </a:defRPr>
                    </a:pPr>
                    <a:fld id="{7A72DBD4-CC08-480F-8263-9914B5081C14}" type="VALUE">
                      <a:rPr lang="en-US" altLang="ja-JP">
                        <a:solidFill>
                          <a:schemeClr val="tx1"/>
                        </a:solidFill>
                      </a:rPr>
                      <a:pPr>
                        <a:defRPr sz="800">
                          <a:solidFill>
                            <a:srgbClr val="FF0000"/>
                          </a:solidFill>
                        </a:defRPr>
                      </a:pPr>
                      <a:t>[値]</a:t>
                    </a:fld>
                    <a:endParaRPr lang="ja-JP" altLang="en-US"/>
                  </a:p>
                </c:rich>
              </c:tx>
              <c:spPr>
                <a:solidFill>
                  <a:sysClr val="window" lastClr="FFFFFF"/>
                </a:solidFill>
                <a:ln>
                  <a:solidFill>
                    <a:sysClr val="windowText" lastClr="000000">
                      <a:lumMod val="50000"/>
                      <a:lumOff val="50000"/>
                    </a:sysClr>
                  </a:solid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AD6-4D0A-AD96-5AD4539A3B47}"/>
                </c:ext>
              </c:extLst>
            </c:dLbl>
            <c:dLbl>
              <c:idx val="3"/>
              <c:spPr>
                <a:solidFill>
                  <a:sysClr val="window" lastClr="FFFFFF"/>
                </a:solidFill>
                <a:ln>
                  <a:solidFill>
                    <a:sysClr val="windowText" lastClr="000000">
                      <a:lumMod val="50000"/>
                      <a:lumOff val="50000"/>
                    </a:sysClr>
                  </a:solidFill>
                </a:ln>
                <a:effectLst/>
              </c:spPr>
              <c:txPr>
                <a:bodyPr wrap="square" lIns="38100" tIns="19050" rIns="38100" bIns="19050" anchor="ctr">
                  <a:spAutoFit/>
                </a:bodyPr>
                <a:lstStyle/>
                <a:p>
                  <a:pPr>
                    <a:defRPr sz="800">
                      <a:solidFill>
                        <a:srgbClr val="FF0000"/>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B-BAD6-4D0A-AD96-5AD4539A3B47}"/>
                </c:ext>
              </c:extLst>
            </c:dLbl>
            <c:dLbl>
              <c:idx val="4"/>
              <c:layout>
                <c:manualLayout>
                  <c:x val="-7.4558306306909627E-2"/>
                  <c:y val="-3.4606597672291371E-2"/>
                </c:manualLayout>
              </c:layout>
              <c:spPr>
                <a:solidFill>
                  <a:sysClr val="window" lastClr="FFFFFF"/>
                </a:solidFill>
                <a:ln>
                  <a:solidFill>
                    <a:sysClr val="windowText" lastClr="000000">
                      <a:lumMod val="50000"/>
                      <a:lumOff val="50000"/>
                    </a:sysClr>
                  </a:solidFill>
                </a:ln>
                <a:effectLst/>
              </c:spPr>
              <c:txPr>
                <a:bodyPr wrap="square" lIns="38100" tIns="19050" rIns="38100" bIns="19050" anchor="ctr">
                  <a:spAutoFit/>
                </a:bodyPr>
                <a:lstStyle/>
                <a:p>
                  <a:pPr>
                    <a:defRPr sz="80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D6-4D0A-AD96-5AD4539A3B47}"/>
                </c:ext>
              </c:extLst>
            </c:dLbl>
            <c:dLbl>
              <c:idx val="5"/>
              <c:spPr>
                <a:solidFill>
                  <a:sysClr val="window" lastClr="FFFFFF"/>
                </a:solidFill>
                <a:ln>
                  <a:solidFill>
                    <a:sysClr val="windowText" lastClr="000000">
                      <a:lumMod val="50000"/>
                      <a:lumOff val="50000"/>
                    </a:sysClr>
                  </a:solidFill>
                </a:ln>
                <a:effectLst/>
              </c:spPr>
              <c:txPr>
                <a:bodyPr wrap="square" lIns="38100" tIns="19050" rIns="38100" bIns="19050" anchor="ctr">
                  <a:spAutoFit/>
                </a:bodyPr>
                <a:lstStyle/>
                <a:p>
                  <a:pPr>
                    <a:defRPr sz="800">
                      <a:solidFill>
                        <a:srgbClr val="FF0000"/>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6-BAD6-4D0A-AD96-5AD4539A3B47}"/>
                </c:ext>
              </c:extLst>
            </c:dLbl>
            <c:dLbl>
              <c:idx val="8"/>
              <c:tx>
                <c:rich>
                  <a:bodyPr wrap="square" lIns="38100" tIns="19050" rIns="38100" bIns="19050" anchor="ctr">
                    <a:spAutoFit/>
                  </a:bodyPr>
                  <a:lstStyle/>
                  <a:p>
                    <a:pPr>
                      <a:defRPr sz="800">
                        <a:solidFill>
                          <a:srgbClr val="FF0000"/>
                        </a:solidFill>
                      </a:defRPr>
                    </a:pPr>
                    <a:fld id="{0CF64FA8-A76D-41AD-AF8D-DBF846E6C86A}" type="VALUE">
                      <a:rPr lang="en-US" altLang="ja-JP">
                        <a:solidFill>
                          <a:schemeClr val="tx1"/>
                        </a:solidFill>
                      </a:rPr>
                      <a:pPr>
                        <a:defRPr sz="800">
                          <a:solidFill>
                            <a:srgbClr val="FF0000"/>
                          </a:solidFill>
                        </a:defRPr>
                      </a:pPr>
                      <a:t>[値]</a:t>
                    </a:fld>
                    <a:endParaRPr lang="ja-JP" altLang="en-US"/>
                  </a:p>
                </c:rich>
              </c:tx>
              <c:spPr>
                <a:solidFill>
                  <a:sysClr val="window" lastClr="FFFFFF"/>
                </a:solidFill>
                <a:ln>
                  <a:solidFill>
                    <a:sysClr val="windowText" lastClr="000000">
                      <a:lumMod val="50000"/>
                      <a:lumOff val="50000"/>
                    </a:sysClr>
                  </a:solid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AD6-4D0A-AD96-5AD4539A3B47}"/>
                </c:ext>
              </c:extLst>
            </c:dLbl>
            <c:dLbl>
              <c:idx val="9"/>
              <c:spPr>
                <a:solidFill>
                  <a:sysClr val="window" lastClr="FFFFFF"/>
                </a:solidFill>
                <a:ln>
                  <a:solidFill>
                    <a:sysClr val="windowText" lastClr="000000">
                      <a:lumMod val="50000"/>
                      <a:lumOff val="50000"/>
                    </a:sysClr>
                  </a:solidFill>
                </a:ln>
                <a:effectLst/>
              </c:spPr>
              <c:txPr>
                <a:bodyPr wrap="square" lIns="38100" tIns="19050" rIns="38100" bIns="19050" anchor="ctr">
                  <a:spAutoFit/>
                </a:bodyPr>
                <a:lstStyle/>
                <a:p>
                  <a:pPr>
                    <a:defRPr sz="800">
                      <a:solidFill>
                        <a:srgbClr val="FF0000"/>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A-BAD6-4D0A-AD96-5AD4539A3B47}"/>
                </c:ext>
              </c:extLst>
            </c:dLbl>
            <c:dLbl>
              <c:idx val="10"/>
              <c:spPr>
                <a:solidFill>
                  <a:sysClr val="window" lastClr="FFFFFF"/>
                </a:solidFill>
                <a:ln>
                  <a:solidFill>
                    <a:sysClr val="windowText" lastClr="000000">
                      <a:lumMod val="50000"/>
                      <a:lumOff val="50000"/>
                    </a:sysClr>
                  </a:solidFill>
                </a:ln>
                <a:effectLst/>
              </c:spPr>
              <c:txPr>
                <a:bodyPr wrap="square" lIns="38100" tIns="19050" rIns="38100" bIns="19050" anchor="ctr">
                  <a:spAutoFit/>
                </a:bodyPr>
                <a:lstStyle/>
                <a:p>
                  <a:pPr>
                    <a:defRPr sz="800">
                      <a:solidFill>
                        <a:srgbClr val="FF0000"/>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7-BAD6-4D0A-AD96-5AD4539A3B47}"/>
                </c:ext>
              </c:extLst>
            </c:dLbl>
            <c:dLbl>
              <c:idx val="11"/>
              <c:spPr>
                <a:solidFill>
                  <a:sysClr val="window" lastClr="FFFFFF"/>
                </a:solidFill>
                <a:ln>
                  <a:solidFill>
                    <a:sysClr val="windowText" lastClr="000000">
                      <a:lumMod val="50000"/>
                      <a:lumOff val="50000"/>
                    </a:sysClr>
                  </a:solidFill>
                </a:ln>
                <a:effectLst/>
              </c:spPr>
              <c:txPr>
                <a:bodyPr wrap="square" lIns="38100" tIns="19050" rIns="38100" bIns="19050" anchor="ctr">
                  <a:spAutoFit/>
                </a:bodyPr>
                <a:lstStyle/>
                <a:p>
                  <a:pPr>
                    <a:defRPr sz="800">
                      <a:solidFill>
                        <a:srgbClr val="FF0000"/>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8-BAD6-4D0A-AD96-5AD4539A3B47}"/>
                </c:ext>
              </c:extLst>
            </c:dLbl>
            <c:spPr>
              <a:solidFill>
                <a:sysClr val="window" lastClr="FFFFFF"/>
              </a:solidFill>
              <a:ln>
                <a:solidFill>
                  <a:sysClr val="windowText" lastClr="000000">
                    <a:lumMod val="50000"/>
                    <a:lumOff val="50000"/>
                  </a:sysClr>
                </a:solidFill>
              </a:ln>
              <a:effectLst/>
            </c:spPr>
            <c:txPr>
              <a:bodyPr wrap="square" lIns="38100" tIns="19050" rIns="38100" bIns="19050" anchor="ctr">
                <a:spAutoFit/>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('0209'!$D$10:$D$15,'0209'!$D$20:$D$25)</c:f>
              <c:strCache>
                <c:ptCount val="12"/>
                <c:pt idx="0">
                  <c:v>男　65～69</c:v>
                </c:pt>
                <c:pt idx="1">
                  <c:v>男　70～74</c:v>
                </c:pt>
                <c:pt idx="2">
                  <c:v>男　75～79</c:v>
                </c:pt>
                <c:pt idx="3">
                  <c:v>男　80～84</c:v>
                </c:pt>
                <c:pt idx="4">
                  <c:v>男　85～89</c:v>
                </c:pt>
                <c:pt idx="5">
                  <c:v>男　90～</c:v>
                </c:pt>
                <c:pt idx="6">
                  <c:v>女　65～69</c:v>
                </c:pt>
                <c:pt idx="7">
                  <c:v>女　70～74</c:v>
                </c:pt>
                <c:pt idx="8">
                  <c:v>女　75～79</c:v>
                </c:pt>
                <c:pt idx="9">
                  <c:v>女　80～84</c:v>
                </c:pt>
                <c:pt idx="10">
                  <c:v>女　85～89</c:v>
                </c:pt>
                <c:pt idx="11">
                  <c:v>女　90～</c:v>
                </c:pt>
              </c:strCache>
            </c:strRef>
          </c:cat>
          <c:val>
            <c:numRef>
              <c:f>('0209'!$S$10:$S$15,'0209'!$S$20:$S$25)</c:f>
              <c:numCache>
                <c:formatCode>0.0%</c:formatCode>
                <c:ptCount val="12"/>
                <c:pt idx="0">
                  <c:v>2.6845637583892617E-2</c:v>
                </c:pt>
                <c:pt idx="1">
                  <c:v>4.0350877192982457E-2</c:v>
                </c:pt>
                <c:pt idx="2">
                  <c:v>0.11796246648793565</c:v>
                </c:pt>
                <c:pt idx="3">
                  <c:v>0.23305084745762711</c:v>
                </c:pt>
                <c:pt idx="4">
                  <c:v>0.44029850746268656</c:v>
                </c:pt>
                <c:pt idx="5">
                  <c:v>0.44117647058823528</c:v>
                </c:pt>
                <c:pt idx="6">
                  <c:v>2.5581395348837209E-2</c:v>
                </c:pt>
                <c:pt idx="7">
                  <c:v>4.9036777583187391E-2</c:v>
                </c:pt>
                <c:pt idx="8">
                  <c:v>0.11166253101736973</c:v>
                </c:pt>
                <c:pt idx="9">
                  <c:v>0.28616352201257861</c:v>
                </c:pt>
                <c:pt idx="10">
                  <c:v>0.57870370370370372</c:v>
                </c:pt>
                <c:pt idx="11">
                  <c:v>0.80821917808219179</c:v>
                </c:pt>
              </c:numCache>
            </c:numRef>
          </c:val>
          <c:smooth val="0"/>
          <c:extLst>
            <c:ext xmlns:c16="http://schemas.microsoft.com/office/drawing/2014/chart" uri="{C3380CC4-5D6E-409C-BE32-E72D297353CC}">
              <c16:uniqueId val="{00000004-BAD6-4D0A-AD96-5AD4539A3B47}"/>
            </c:ext>
          </c:extLst>
        </c:ser>
        <c:dLbls>
          <c:showLegendKey val="0"/>
          <c:showVal val="0"/>
          <c:showCatName val="0"/>
          <c:showSerName val="0"/>
          <c:showPercent val="0"/>
          <c:showBubbleSize val="0"/>
        </c:dLbls>
        <c:marker val="1"/>
        <c:smooth val="0"/>
        <c:axId val="109098880"/>
        <c:axId val="109097344"/>
      </c:lineChart>
      <c:catAx>
        <c:axId val="109093632"/>
        <c:scaling>
          <c:orientation val="minMax"/>
        </c:scaling>
        <c:delete val="0"/>
        <c:axPos val="b"/>
        <c:numFmt formatCode="General" sourceLinked="0"/>
        <c:majorTickMark val="none"/>
        <c:minorTickMark val="none"/>
        <c:tickLblPos val="nextTo"/>
        <c:crossAx val="109095168"/>
        <c:crosses val="autoZero"/>
        <c:auto val="1"/>
        <c:lblAlgn val="ctr"/>
        <c:lblOffset val="100"/>
        <c:noMultiLvlLbl val="0"/>
      </c:catAx>
      <c:valAx>
        <c:axId val="109095168"/>
        <c:scaling>
          <c:orientation val="minMax"/>
          <c:max val="600"/>
          <c:min val="0"/>
        </c:scaling>
        <c:delete val="0"/>
        <c:axPos val="l"/>
        <c:majorGridlines>
          <c:spPr>
            <a:ln w="3175">
              <a:prstDash val="sysDot"/>
            </a:ln>
          </c:spPr>
        </c:majorGridlines>
        <c:title>
          <c:tx>
            <c:rich>
              <a:bodyPr rot="0" vert="horz"/>
              <a:lstStyle/>
              <a:p>
                <a:pPr>
                  <a:defRPr b="0"/>
                </a:pPr>
                <a:r>
                  <a:rPr lang="ja-JP" b="0" dirty="0"/>
                  <a:t>（</a:t>
                </a:r>
                <a:r>
                  <a:rPr lang="ja-JP" altLang="en-US" b="0" dirty="0"/>
                  <a:t>単位：</a:t>
                </a:r>
                <a:r>
                  <a:rPr lang="ja-JP" b="0" dirty="0"/>
                  <a:t>人）</a:t>
                </a:r>
              </a:p>
            </c:rich>
          </c:tx>
          <c:layout>
            <c:manualLayout>
              <c:xMode val="edge"/>
              <c:yMode val="edge"/>
              <c:x val="1.5723329066937772E-2"/>
              <c:y val="9.7792741564514854E-2"/>
            </c:manualLayout>
          </c:layout>
          <c:overlay val="0"/>
        </c:title>
        <c:numFmt formatCode="#,##0_ " sourceLinked="1"/>
        <c:majorTickMark val="none"/>
        <c:minorTickMark val="none"/>
        <c:tickLblPos val="nextTo"/>
        <c:spPr>
          <a:ln w="9525">
            <a:prstDash val="solid"/>
          </a:ln>
        </c:spPr>
        <c:txPr>
          <a:bodyPr/>
          <a:lstStyle/>
          <a:p>
            <a:pPr>
              <a:defRPr sz="900"/>
            </a:pPr>
            <a:endParaRPr lang="ja-JP"/>
          </a:p>
        </c:txPr>
        <c:crossAx val="109093632"/>
        <c:crosses val="autoZero"/>
        <c:crossBetween val="between"/>
      </c:valAx>
      <c:valAx>
        <c:axId val="109097344"/>
        <c:scaling>
          <c:orientation val="minMax"/>
          <c:max val="1"/>
        </c:scaling>
        <c:delete val="0"/>
        <c:axPos val="r"/>
        <c:numFmt formatCode="0%" sourceLinked="0"/>
        <c:majorTickMark val="in"/>
        <c:minorTickMark val="none"/>
        <c:tickLblPos val="nextTo"/>
        <c:txPr>
          <a:bodyPr/>
          <a:lstStyle/>
          <a:p>
            <a:pPr>
              <a:defRPr sz="900"/>
            </a:pPr>
            <a:endParaRPr lang="ja-JP"/>
          </a:p>
        </c:txPr>
        <c:crossAx val="109098880"/>
        <c:crosses val="max"/>
        <c:crossBetween val="between"/>
      </c:valAx>
      <c:catAx>
        <c:axId val="109098880"/>
        <c:scaling>
          <c:orientation val="minMax"/>
        </c:scaling>
        <c:delete val="1"/>
        <c:axPos val="b"/>
        <c:numFmt formatCode="General" sourceLinked="1"/>
        <c:majorTickMark val="out"/>
        <c:minorTickMark val="none"/>
        <c:tickLblPos val="nextTo"/>
        <c:crossAx val="109097344"/>
        <c:crosses val="autoZero"/>
        <c:auto val="1"/>
        <c:lblAlgn val="ctr"/>
        <c:lblOffset val="100"/>
        <c:noMultiLvlLbl val="0"/>
      </c:catAx>
    </c:plotArea>
    <c:legend>
      <c:legendPos val="b"/>
      <c:layout>
        <c:manualLayout>
          <c:xMode val="edge"/>
          <c:yMode val="edge"/>
          <c:x val="0.20083822497652468"/>
          <c:y val="0.91211722099105608"/>
          <c:w val="0.51210891217457688"/>
          <c:h val="6.1340237852287045E-2"/>
        </c:manualLayout>
      </c:layout>
      <c:overlay val="0"/>
      <c:spPr>
        <a:ln>
          <a:solidFill>
            <a:sysClr val="windowText" lastClr="000000">
              <a:lumMod val="50000"/>
              <a:lumOff val="50000"/>
            </a:sysClr>
          </a:solidFill>
        </a:ln>
      </c:spPr>
    </c:legend>
    <c:plotVisOnly val="1"/>
    <c:dispBlanksAs val="gap"/>
    <c:showDLblsOverMax val="0"/>
  </c:chart>
  <c:spPr>
    <a:ln>
      <a:solidFill>
        <a:sysClr val="windowText" lastClr="000000">
          <a:lumMod val="50000"/>
          <a:lumOff val="50000"/>
        </a:sysClr>
      </a:solidFill>
    </a:ln>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ja-JP" altLang="en-US" sz="1400" b="0" i="0" u="none" strike="noStrike" kern="1200" baseline="0" dirty="0" smtClean="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400" b="0" i="0" u="none" strike="noStrike" kern="1200" baseline="0" dirty="0">
                <a:solidFill>
                  <a:schemeClr val="tx1">
                    <a:lumMod val="65000"/>
                    <a:lumOff val="35000"/>
                  </a:schemeClr>
                </a:solidFill>
                <a:latin typeface="BIZ UDPゴシック" panose="020B0400000000000000" pitchFamily="50" charset="-128"/>
                <a:ea typeface="BIZ UDPゴシック" panose="020B0400000000000000" pitchFamily="50" charset="-128"/>
                <a:cs typeface="+mn-cs"/>
              </a:rPr>
              <a:t>家族構成の変化</a:t>
            </a:r>
          </a:p>
        </c:rich>
      </c:tx>
      <c:layout>
        <c:manualLayout>
          <c:xMode val="edge"/>
          <c:yMode val="edge"/>
          <c:x val="0.35672326588728964"/>
          <c:y val="3.9888892351804525E-2"/>
        </c:manualLayout>
      </c:layout>
      <c:overlay val="0"/>
      <c:spPr>
        <a:noFill/>
        <a:ln>
          <a:noFill/>
        </a:ln>
        <a:effectLst/>
      </c:spPr>
    </c:title>
    <c:autoTitleDeleted val="0"/>
    <c:plotArea>
      <c:layout>
        <c:manualLayout>
          <c:layoutTarget val="inner"/>
          <c:xMode val="edge"/>
          <c:yMode val="edge"/>
          <c:x val="0.13706824693618361"/>
          <c:y val="0.26089290080984279"/>
          <c:w val="0.82594771803878753"/>
          <c:h val="0.50313520394708455"/>
        </c:manualLayout>
      </c:layout>
      <c:barChart>
        <c:barDir val="bar"/>
        <c:grouping val="percentStacked"/>
        <c:varyColors val="0"/>
        <c:ser>
          <c:idx val="0"/>
          <c:order val="0"/>
          <c:tx>
            <c:strRef>
              <c:f>経年変化!$B$106</c:f>
              <c:strCache>
                <c:ptCount val="1"/>
                <c:pt idx="0">
                  <c:v>1人暮らし</c:v>
                </c:pt>
              </c:strCache>
            </c:strRef>
          </c:tx>
          <c:spPr>
            <a:solidFill>
              <a:srgbClr val="ED7D31">
                <a:lumMod val="40000"/>
                <a:lumOff val="60000"/>
              </a:srgbClr>
            </a:solidFill>
            <a:ln>
              <a:solidFill>
                <a:schemeClr val="bg1"/>
              </a:solidFill>
            </a:ln>
            <a:effectLst/>
          </c:spPr>
          <c:invertIfNegative val="0"/>
          <c:dLbls>
            <c:spPr>
              <a:solidFill>
                <a:schemeClr val="bg1"/>
              </a:solidFill>
              <a:ln>
                <a:noFill/>
              </a:ln>
              <a:effectLst/>
            </c:spPr>
            <c:txPr>
              <a:bodyPr rot="0" spcFirstLastPara="1" vertOverflow="ellipsis" vert="horz" wrap="square" lIns="0" tIns="0" rIns="0" bIns="0" anchor="ctr" anchorCtr="1">
                <a:spAutoFit/>
              </a:bodyPr>
              <a:lstStyle/>
              <a:p>
                <a:pPr>
                  <a:defRPr sz="1100" b="1" i="0" u="none" strike="noStrike" kern="1200" baseline="0">
                    <a:solidFill>
                      <a:srgbClr val="FF0000"/>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経年変化!$C$104:$E$105</c:f>
              <c:multiLvlStrCache>
                <c:ptCount val="3"/>
                <c:lvl>
                  <c:pt idx="0">
                    <c:v>第7期/H.29</c:v>
                  </c:pt>
                  <c:pt idx="1">
                    <c:v>第8期/R.2</c:v>
                  </c:pt>
                  <c:pt idx="2">
                    <c:v>第9期/R.5</c:v>
                  </c:pt>
                </c:lvl>
                <c:lvl>
                  <c:pt idx="0">
                    <c:v>(N=2,344)</c:v>
                  </c:pt>
                  <c:pt idx="1">
                    <c:v>(N=2,620)</c:v>
                  </c:pt>
                  <c:pt idx="2">
                    <c:v>(N=2,618)</c:v>
                  </c:pt>
                </c:lvl>
              </c:multiLvlStrCache>
            </c:multiLvlStrRef>
          </c:cat>
          <c:val>
            <c:numRef>
              <c:f>経年変化!$C$106:$E$106</c:f>
              <c:numCache>
                <c:formatCode>0.0%</c:formatCode>
                <c:ptCount val="3"/>
                <c:pt idx="0">
                  <c:v>0.13225255972696245</c:v>
                </c:pt>
                <c:pt idx="1">
                  <c:v>0.13931297709923665</c:v>
                </c:pt>
                <c:pt idx="2">
                  <c:v>0.16042780748663102</c:v>
                </c:pt>
              </c:numCache>
            </c:numRef>
          </c:val>
          <c:extLst>
            <c:ext xmlns:c16="http://schemas.microsoft.com/office/drawing/2014/chart" uri="{C3380CC4-5D6E-409C-BE32-E72D297353CC}">
              <c16:uniqueId val="{00000000-B4BF-4909-87EA-ED0F970191EF}"/>
            </c:ext>
          </c:extLst>
        </c:ser>
        <c:ser>
          <c:idx val="1"/>
          <c:order val="1"/>
          <c:tx>
            <c:strRef>
              <c:f>経年変化!$B$107</c:f>
              <c:strCache>
                <c:ptCount val="1"/>
                <c:pt idx="0">
                  <c:v>夫婦2人暮らし(配偶者65歳以上)</c:v>
                </c:pt>
              </c:strCache>
            </c:strRef>
          </c:tx>
          <c:spPr>
            <a:solidFill>
              <a:srgbClr val="4472C4">
                <a:lumMod val="40000"/>
                <a:lumOff val="60000"/>
              </a:srgbClr>
            </a:solidFill>
            <a:ln>
              <a:solidFill>
                <a:schemeClr val="bg1"/>
              </a:solidFill>
            </a:ln>
            <a:effectLst/>
          </c:spPr>
          <c:invertIfNegative val="0"/>
          <c:dLbls>
            <c:spPr>
              <a:no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経年変化!$C$104:$E$105</c:f>
              <c:multiLvlStrCache>
                <c:ptCount val="3"/>
                <c:lvl>
                  <c:pt idx="0">
                    <c:v>第7期/H.29</c:v>
                  </c:pt>
                  <c:pt idx="1">
                    <c:v>第8期/R.2</c:v>
                  </c:pt>
                  <c:pt idx="2">
                    <c:v>第9期/R.5</c:v>
                  </c:pt>
                </c:lvl>
                <c:lvl>
                  <c:pt idx="0">
                    <c:v>(N=2,344)</c:v>
                  </c:pt>
                  <c:pt idx="1">
                    <c:v>(N=2,620)</c:v>
                  </c:pt>
                  <c:pt idx="2">
                    <c:v>(N=2,618)</c:v>
                  </c:pt>
                </c:lvl>
              </c:multiLvlStrCache>
            </c:multiLvlStrRef>
          </c:cat>
          <c:val>
            <c:numRef>
              <c:f>経年変化!$C$107:$E$107</c:f>
              <c:numCache>
                <c:formatCode>0.0%</c:formatCode>
                <c:ptCount val="3"/>
                <c:pt idx="0">
                  <c:v>0.41723549488054607</c:v>
                </c:pt>
                <c:pt idx="1">
                  <c:v>0.43549618320610689</c:v>
                </c:pt>
                <c:pt idx="2">
                  <c:v>0.42933537051184112</c:v>
                </c:pt>
              </c:numCache>
            </c:numRef>
          </c:val>
          <c:extLst>
            <c:ext xmlns:c16="http://schemas.microsoft.com/office/drawing/2014/chart" uri="{C3380CC4-5D6E-409C-BE32-E72D297353CC}">
              <c16:uniqueId val="{00000001-B4BF-4909-87EA-ED0F970191EF}"/>
            </c:ext>
          </c:extLst>
        </c:ser>
        <c:ser>
          <c:idx val="2"/>
          <c:order val="2"/>
          <c:tx>
            <c:strRef>
              <c:f>経年変化!$B$108</c:f>
              <c:strCache>
                <c:ptCount val="1"/>
                <c:pt idx="0">
                  <c:v>夫婦2人暮らし(配偶者64歳以下)</c:v>
                </c:pt>
              </c:strCache>
            </c:strRef>
          </c:tx>
          <c:spPr>
            <a:solidFill>
              <a:srgbClr val="FFC000"/>
            </a:solidFill>
            <a:ln>
              <a:solidFill>
                <a:schemeClr val="bg1"/>
              </a:solidFill>
            </a:ln>
            <a:effectLst/>
          </c:spPr>
          <c:invertIfNegative val="0"/>
          <c:dLbls>
            <c:spPr>
              <a:no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経年変化!$C$104:$E$105</c:f>
              <c:multiLvlStrCache>
                <c:ptCount val="3"/>
                <c:lvl>
                  <c:pt idx="0">
                    <c:v>第7期/H.29</c:v>
                  </c:pt>
                  <c:pt idx="1">
                    <c:v>第8期/R.2</c:v>
                  </c:pt>
                  <c:pt idx="2">
                    <c:v>第9期/R.5</c:v>
                  </c:pt>
                </c:lvl>
                <c:lvl>
                  <c:pt idx="0">
                    <c:v>(N=2,344)</c:v>
                  </c:pt>
                  <c:pt idx="1">
                    <c:v>(N=2,620)</c:v>
                  </c:pt>
                  <c:pt idx="2">
                    <c:v>(N=2,618)</c:v>
                  </c:pt>
                </c:lvl>
              </c:multiLvlStrCache>
            </c:multiLvlStrRef>
          </c:cat>
          <c:val>
            <c:numRef>
              <c:f>経年変化!$C$108:$E$108</c:f>
              <c:numCache>
                <c:formatCode>0.0%</c:formatCode>
                <c:ptCount val="3"/>
                <c:pt idx="0">
                  <c:v>5.4607508532423209E-2</c:v>
                </c:pt>
                <c:pt idx="1">
                  <c:v>5.8778625954198471E-2</c:v>
                </c:pt>
                <c:pt idx="2">
                  <c:v>4.3162719633307867E-2</c:v>
                </c:pt>
              </c:numCache>
            </c:numRef>
          </c:val>
          <c:extLst>
            <c:ext xmlns:c16="http://schemas.microsoft.com/office/drawing/2014/chart" uri="{C3380CC4-5D6E-409C-BE32-E72D297353CC}">
              <c16:uniqueId val="{00000002-B4BF-4909-87EA-ED0F970191EF}"/>
            </c:ext>
          </c:extLst>
        </c:ser>
        <c:ser>
          <c:idx val="3"/>
          <c:order val="3"/>
          <c:tx>
            <c:strRef>
              <c:f>経年変化!$B$109</c:f>
              <c:strCache>
                <c:ptCount val="1"/>
                <c:pt idx="0">
                  <c:v>息子・娘との2世帯</c:v>
                </c:pt>
              </c:strCache>
            </c:strRef>
          </c:tx>
          <c:spPr>
            <a:solidFill>
              <a:srgbClr val="70AD47">
                <a:lumMod val="60000"/>
                <a:lumOff val="40000"/>
              </a:srgbClr>
            </a:solidFill>
            <a:ln>
              <a:solidFill>
                <a:schemeClr val="bg1"/>
              </a:solidFill>
            </a:ln>
            <a:effectLst/>
          </c:spPr>
          <c:invertIfNegative val="0"/>
          <c:dLbls>
            <c:spPr>
              <a:no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経年変化!$C$104:$E$105</c:f>
              <c:multiLvlStrCache>
                <c:ptCount val="3"/>
                <c:lvl>
                  <c:pt idx="0">
                    <c:v>第7期/H.29</c:v>
                  </c:pt>
                  <c:pt idx="1">
                    <c:v>第8期/R.2</c:v>
                  </c:pt>
                  <c:pt idx="2">
                    <c:v>第9期/R.5</c:v>
                  </c:pt>
                </c:lvl>
                <c:lvl>
                  <c:pt idx="0">
                    <c:v>(N=2,344)</c:v>
                  </c:pt>
                  <c:pt idx="1">
                    <c:v>(N=2,620)</c:v>
                  </c:pt>
                  <c:pt idx="2">
                    <c:v>(N=2,618)</c:v>
                  </c:pt>
                </c:lvl>
              </c:multiLvlStrCache>
            </c:multiLvlStrRef>
          </c:cat>
          <c:val>
            <c:numRef>
              <c:f>経年変化!$C$109:$E$109</c:f>
              <c:numCache>
                <c:formatCode>0.0%</c:formatCode>
                <c:ptCount val="3"/>
                <c:pt idx="0">
                  <c:v>0.18515358361774745</c:v>
                </c:pt>
                <c:pt idx="1">
                  <c:v>0.1717557251908397</c:v>
                </c:pt>
                <c:pt idx="2">
                  <c:v>0.18716577540106952</c:v>
                </c:pt>
              </c:numCache>
            </c:numRef>
          </c:val>
          <c:extLst>
            <c:ext xmlns:c16="http://schemas.microsoft.com/office/drawing/2014/chart" uri="{C3380CC4-5D6E-409C-BE32-E72D297353CC}">
              <c16:uniqueId val="{00000003-B4BF-4909-87EA-ED0F970191EF}"/>
            </c:ext>
          </c:extLst>
        </c:ser>
        <c:ser>
          <c:idx val="4"/>
          <c:order val="4"/>
          <c:tx>
            <c:strRef>
              <c:f>経年変化!$B$110</c:f>
              <c:strCache>
                <c:ptCount val="1"/>
                <c:pt idx="0">
                  <c:v>その他</c:v>
                </c:pt>
              </c:strCache>
            </c:strRef>
          </c:tx>
          <c:spPr>
            <a:solidFill>
              <a:schemeClr val="dk1">
                <a:tint val="30000"/>
              </a:schemeClr>
            </a:solidFill>
            <a:ln>
              <a:solidFill>
                <a:schemeClr val="bg1"/>
              </a:solidFill>
            </a:ln>
            <a:effectLst/>
          </c:spPr>
          <c:invertIfNegative val="0"/>
          <c:dLbls>
            <c:spPr>
              <a:no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経年変化!$C$104:$E$105</c:f>
              <c:multiLvlStrCache>
                <c:ptCount val="3"/>
                <c:lvl>
                  <c:pt idx="0">
                    <c:v>第7期/H.29</c:v>
                  </c:pt>
                  <c:pt idx="1">
                    <c:v>第8期/R.2</c:v>
                  </c:pt>
                  <c:pt idx="2">
                    <c:v>第9期/R.5</c:v>
                  </c:pt>
                </c:lvl>
                <c:lvl>
                  <c:pt idx="0">
                    <c:v>(N=2,344)</c:v>
                  </c:pt>
                  <c:pt idx="1">
                    <c:v>(N=2,620)</c:v>
                  </c:pt>
                  <c:pt idx="2">
                    <c:v>(N=2,618)</c:v>
                  </c:pt>
                </c:lvl>
              </c:multiLvlStrCache>
            </c:multiLvlStrRef>
          </c:cat>
          <c:val>
            <c:numRef>
              <c:f>経年変化!$C$110:$E$110</c:f>
              <c:numCache>
                <c:formatCode>0.0%</c:formatCode>
                <c:ptCount val="3"/>
                <c:pt idx="0">
                  <c:v>0.17107508532423207</c:v>
                </c:pt>
                <c:pt idx="1">
                  <c:v>0.18244274809160305</c:v>
                </c:pt>
                <c:pt idx="2">
                  <c:v>0.16310160427807488</c:v>
                </c:pt>
              </c:numCache>
            </c:numRef>
          </c:val>
          <c:extLst>
            <c:ext xmlns:c16="http://schemas.microsoft.com/office/drawing/2014/chart" uri="{C3380CC4-5D6E-409C-BE32-E72D297353CC}">
              <c16:uniqueId val="{00000004-B4BF-4909-87EA-ED0F970191EF}"/>
            </c:ext>
          </c:extLst>
        </c:ser>
        <c:ser>
          <c:idx val="5"/>
          <c:order val="5"/>
          <c:tx>
            <c:strRef>
              <c:f>経年変化!$B$111</c:f>
              <c:strCache>
                <c:ptCount val="1"/>
                <c:pt idx="0">
                  <c:v>無回答</c:v>
                </c:pt>
              </c:strCache>
            </c:strRef>
          </c:tx>
          <c:spPr>
            <a:solidFill>
              <a:srgbClr val="FFC000">
                <a:lumMod val="40000"/>
                <a:lumOff val="60000"/>
              </a:srgbClr>
            </a:solidFill>
            <a:ln>
              <a:solidFill>
                <a:schemeClr val="bg1"/>
              </a:solidFill>
            </a:ln>
            <a:effectLst/>
          </c:spPr>
          <c:invertIfNegative val="0"/>
          <c:dLbls>
            <c:spPr>
              <a:no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経年変化!$C$104:$E$105</c:f>
              <c:multiLvlStrCache>
                <c:ptCount val="3"/>
                <c:lvl>
                  <c:pt idx="0">
                    <c:v>第7期/H.29</c:v>
                  </c:pt>
                  <c:pt idx="1">
                    <c:v>第8期/R.2</c:v>
                  </c:pt>
                  <c:pt idx="2">
                    <c:v>第9期/R.5</c:v>
                  </c:pt>
                </c:lvl>
                <c:lvl>
                  <c:pt idx="0">
                    <c:v>(N=2,344)</c:v>
                  </c:pt>
                  <c:pt idx="1">
                    <c:v>(N=2,620)</c:v>
                  </c:pt>
                  <c:pt idx="2">
                    <c:v>(N=2,618)</c:v>
                  </c:pt>
                </c:lvl>
              </c:multiLvlStrCache>
            </c:multiLvlStrRef>
          </c:cat>
          <c:val>
            <c:numRef>
              <c:f>経年変化!$C$111:$E$111</c:f>
              <c:numCache>
                <c:formatCode>0.0%</c:formatCode>
                <c:ptCount val="3"/>
                <c:pt idx="0">
                  <c:v>3.9675767918088738E-2</c:v>
                </c:pt>
                <c:pt idx="1">
                  <c:v>1.2213740458015267E-2</c:v>
                </c:pt>
                <c:pt idx="2">
                  <c:v>1.680672268907563E-2</c:v>
                </c:pt>
              </c:numCache>
            </c:numRef>
          </c:val>
          <c:extLst>
            <c:ext xmlns:c16="http://schemas.microsoft.com/office/drawing/2014/chart" uri="{C3380CC4-5D6E-409C-BE32-E72D297353CC}">
              <c16:uniqueId val="{00000005-B4BF-4909-87EA-ED0F970191EF}"/>
            </c:ext>
          </c:extLst>
        </c:ser>
        <c:dLbls>
          <c:dLblPos val="ctr"/>
          <c:showLegendKey val="0"/>
          <c:showVal val="1"/>
          <c:showCatName val="0"/>
          <c:showSerName val="0"/>
          <c:showPercent val="0"/>
          <c:showBubbleSize val="0"/>
        </c:dLbls>
        <c:gapWidth val="50"/>
        <c:overlap val="100"/>
        <c:axId val="1053996000"/>
        <c:axId val="1053987840"/>
      </c:barChart>
      <c:catAx>
        <c:axId val="1053996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053987840"/>
        <c:crosses val="autoZero"/>
        <c:auto val="1"/>
        <c:lblAlgn val="ctr"/>
        <c:lblOffset val="100"/>
        <c:noMultiLvlLbl val="1"/>
      </c:catAx>
      <c:valAx>
        <c:axId val="10539878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053996000"/>
        <c:crosses val="autoZero"/>
        <c:crossBetween val="between"/>
      </c:valAx>
      <c:spPr>
        <a:noFill/>
        <a:ln>
          <a:noFill/>
        </a:ln>
        <a:effectLst/>
      </c:spPr>
    </c:plotArea>
    <c:legend>
      <c:legendPos val="b"/>
      <c:layout>
        <c:manualLayout>
          <c:xMode val="edge"/>
          <c:yMode val="edge"/>
          <c:x val="0.1063897763578275"/>
          <c:y val="0.78591754834002181"/>
          <c:w val="0.78722044728434504"/>
          <c:h val="0.1921926304268515"/>
        </c:manualLayout>
      </c:layout>
      <c:overlay val="0"/>
      <c:spPr>
        <a:noFill/>
        <a:ln>
          <a:solidFill>
            <a:sysClr val="windowText" lastClr="000000">
              <a:lumMod val="50000"/>
              <a:lumOff val="50000"/>
            </a:sysClr>
          </a:solidFill>
        </a:ln>
        <a:effectLst/>
      </c:spPr>
      <c:txPr>
        <a:bodyPr rot="0" spcFirstLastPara="1" vertOverflow="ellipsis" vert="horz" wrap="square" anchor="ctr" anchorCtr="1"/>
        <a:lstStyle/>
        <a:p>
          <a:pPr>
            <a:defRPr sz="10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lumMod val="50000"/>
          <a:lumOff val="50000"/>
        </a:sysClr>
      </a:solidFill>
      <a:round/>
    </a:ln>
    <a:effectLst/>
  </c:spPr>
  <c:txPr>
    <a:bodyPr/>
    <a:lstStyle/>
    <a:p>
      <a:pPr>
        <a:defRPr sz="800">
          <a:solidFill>
            <a:schemeClr val="tx1"/>
          </a:solidFill>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600" dirty="0">
                <a:latin typeface="BIZ UDPゴシック" panose="020B0400000000000000" pitchFamily="50" charset="-128"/>
                <a:ea typeface="BIZ UDPゴシック" panose="020B0400000000000000" pitchFamily="50" charset="-128"/>
              </a:rPr>
              <a:t>（問）有事の際に１人で避難ができますか</a:t>
            </a:r>
            <a:endParaRPr lang="en-US" altLang="ja-JP" sz="1600" dirty="0">
              <a:latin typeface="BIZ UDPゴシック" panose="020B0400000000000000" pitchFamily="50" charset="-128"/>
              <a:ea typeface="BIZ UDPゴシック" panose="020B0400000000000000" pitchFamily="50" charset="-128"/>
            </a:endParaRPr>
          </a:p>
        </c:rich>
      </c:tx>
      <c:layout>
        <c:manualLayout>
          <c:xMode val="edge"/>
          <c:yMode val="edge"/>
          <c:x val="4.2987845413197202E-2"/>
          <c:y val="5.96010080935890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7.3227418438923345E-2"/>
          <c:y val="0.20837102587149758"/>
          <c:w val="0.83909697781108361"/>
          <c:h val="0.42479119243952773"/>
        </c:manualLayout>
      </c:layout>
      <c:barChart>
        <c:barDir val="bar"/>
        <c:grouping val="stacked"/>
        <c:varyColors val="0"/>
        <c:ser>
          <c:idx val="1"/>
          <c:order val="1"/>
          <c:tx>
            <c:strRef>
              <c:f>Sheet1!$A$5</c:f>
              <c:strCache>
                <c:ptCount val="1"/>
                <c:pt idx="0">
                  <c:v>できる</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0.0%</c:formatCode>
                <c:ptCount val="1"/>
                <c:pt idx="0">
                  <c:v>0.76900000000000002</c:v>
                </c:pt>
              </c:numCache>
            </c:numRef>
          </c:val>
          <c:extLst>
            <c:ext xmlns:c16="http://schemas.microsoft.com/office/drawing/2014/chart" uri="{C3380CC4-5D6E-409C-BE32-E72D297353CC}">
              <c16:uniqueId val="{00000000-FE4F-43D5-A4EF-55C81DF571A6}"/>
            </c:ext>
          </c:extLst>
        </c:ser>
        <c:ser>
          <c:idx val="2"/>
          <c:order val="2"/>
          <c:tx>
            <c:strRef>
              <c:f>Sheet1!$A$6</c:f>
              <c:strCache>
                <c:ptCount val="1"/>
                <c:pt idx="0">
                  <c:v>できない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0.0%</c:formatCode>
                <c:ptCount val="1"/>
                <c:pt idx="0">
                  <c:v>0.151</c:v>
                </c:pt>
              </c:numCache>
            </c:numRef>
          </c:val>
          <c:extLst>
            <c:ext xmlns:c16="http://schemas.microsoft.com/office/drawing/2014/chart" uri="{C3380CC4-5D6E-409C-BE32-E72D297353CC}">
              <c16:uniqueId val="{00000001-FE4F-43D5-A4EF-55C81DF571A6}"/>
            </c:ext>
          </c:extLst>
        </c:ser>
        <c:ser>
          <c:idx val="3"/>
          <c:order val="3"/>
          <c:tx>
            <c:strRef>
              <c:f>Sheet1!$A$7</c:f>
              <c:strCache>
                <c:ptCount val="1"/>
                <c:pt idx="0">
                  <c:v>その他</c:v>
                </c:pt>
              </c:strCache>
            </c:strRef>
          </c:tx>
          <c:spPr>
            <a:solidFill>
              <a:schemeClr val="accent4"/>
            </a:solidFill>
            <a:ln>
              <a:noFill/>
            </a:ln>
            <a:effectLst/>
          </c:spPr>
          <c:invertIfNegative val="0"/>
          <c:dLbls>
            <c:dLbl>
              <c:idx val="0"/>
              <c:layout>
                <c:manualLayout>
                  <c:x val="-8.7160201563587902E-3"/>
                  <c:y val="-0.16107208396192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4F-43D5-A4EF-55C81DF571A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0.0%</c:formatCode>
                <c:ptCount val="1"/>
                <c:pt idx="0">
                  <c:v>3.5999999999999997E-2</c:v>
                </c:pt>
              </c:numCache>
            </c:numRef>
          </c:val>
          <c:extLst>
            <c:ext xmlns:c16="http://schemas.microsoft.com/office/drawing/2014/chart" uri="{C3380CC4-5D6E-409C-BE32-E72D297353CC}">
              <c16:uniqueId val="{00000003-FE4F-43D5-A4EF-55C81DF571A6}"/>
            </c:ext>
          </c:extLst>
        </c:ser>
        <c:ser>
          <c:idx val="4"/>
          <c:order val="4"/>
          <c:tx>
            <c:strRef>
              <c:f>Sheet1!$A$8</c:f>
              <c:strCache>
                <c:ptCount val="1"/>
                <c:pt idx="0">
                  <c:v>無回答</c:v>
                </c:pt>
              </c:strCache>
            </c:strRef>
          </c:tx>
          <c:spPr>
            <a:solidFill>
              <a:schemeClr val="accent5"/>
            </a:solidFill>
            <a:ln>
              <a:noFill/>
            </a:ln>
            <a:effectLst/>
          </c:spPr>
          <c:invertIfNegative val="0"/>
          <c:dLbls>
            <c:dLbl>
              <c:idx val="0"/>
              <c:layout>
                <c:manualLayout>
                  <c:x val="-1.7073196339408278E-2"/>
                  <c:y val="0.1549486243035936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840242089525906"/>
                      <c:h val="7.4455396465272355E-2"/>
                    </c:manualLayout>
                  </c15:layout>
                </c:ext>
                <c:ext xmlns:c16="http://schemas.microsoft.com/office/drawing/2014/chart" uri="{C3380CC4-5D6E-409C-BE32-E72D297353CC}">
                  <c16:uniqueId val="{00000004-FE4F-43D5-A4EF-55C81DF571A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c:f>
              <c:numCache>
                <c:formatCode>0.0%</c:formatCode>
                <c:ptCount val="1"/>
                <c:pt idx="0">
                  <c:v>4.3999999999999997E-2</c:v>
                </c:pt>
              </c:numCache>
            </c:numRef>
          </c:val>
          <c:extLst>
            <c:ext xmlns:c16="http://schemas.microsoft.com/office/drawing/2014/chart" uri="{C3380CC4-5D6E-409C-BE32-E72D297353CC}">
              <c16:uniqueId val="{00000005-FE4F-43D5-A4EF-55C81DF571A6}"/>
            </c:ext>
          </c:extLst>
        </c:ser>
        <c:dLbls>
          <c:dLblPos val="ctr"/>
          <c:showLegendKey val="0"/>
          <c:showVal val="1"/>
          <c:showCatName val="0"/>
          <c:showSerName val="0"/>
          <c:showPercent val="0"/>
          <c:showBubbleSize val="0"/>
        </c:dLbls>
        <c:gapWidth val="150"/>
        <c:overlap val="100"/>
        <c:axId val="557297199"/>
        <c:axId val="557291791"/>
        <c:extLst>
          <c:ext xmlns:c15="http://schemas.microsoft.com/office/drawing/2012/chart" uri="{02D57815-91ED-43cb-92C2-25804820EDAC}">
            <c15:filteredBarSeries>
              <c15:ser>
                <c:idx val="0"/>
                <c:order val="0"/>
                <c:tx>
                  <c:strRef>
                    <c:extLst>
                      <c:ext uri="{02D57815-91ED-43cb-92C2-25804820EDAC}">
                        <c15:formulaRef>
                          <c15:sqref>Sheet1!$A$4</c15:sqref>
                        </c15:formulaRef>
                      </c:ext>
                    </c:extLst>
                    <c:strCache>
                      <c:ptCount val="1"/>
                      <c:pt idx="0">
                        <c:v>風水害や地震などが起こった時、あなたは一人で避難できますか。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Sheet1!$B$4</c15:sqref>
                        </c15:formulaRef>
                      </c:ext>
                    </c:extLst>
                    <c:numCache>
                      <c:formatCode>General</c:formatCode>
                      <c:ptCount val="1"/>
                    </c:numCache>
                  </c:numRef>
                </c:val>
                <c:extLst>
                  <c:ext xmlns:c16="http://schemas.microsoft.com/office/drawing/2014/chart" uri="{C3380CC4-5D6E-409C-BE32-E72D297353CC}">
                    <c16:uniqueId val="{00000006-FE4F-43D5-A4EF-55C81DF571A6}"/>
                  </c:ext>
                </c:extLst>
              </c15:ser>
            </c15:filteredBarSeries>
          </c:ext>
        </c:extLst>
      </c:barChart>
      <c:catAx>
        <c:axId val="557297199"/>
        <c:scaling>
          <c:orientation val="minMax"/>
        </c:scaling>
        <c:delete val="1"/>
        <c:axPos val="l"/>
        <c:numFmt formatCode="General" sourceLinked="1"/>
        <c:majorTickMark val="none"/>
        <c:minorTickMark val="none"/>
        <c:tickLblPos val="nextTo"/>
        <c:crossAx val="557291791"/>
        <c:crosses val="autoZero"/>
        <c:auto val="1"/>
        <c:lblAlgn val="ctr"/>
        <c:lblOffset val="100"/>
        <c:noMultiLvlLbl val="0"/>
      </c:catAx>
      <c:valAx>
        <c:axId val="557291791"/>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557297199"/>
        <c:crosses val="autoZero"/>
        <c:crossBetween val="between"/>
      </c:valAx>
      <c:spPr>
        <a:noFill/>
        <a:ln>
          <a:noFill/>
        </a:ln>
        <a:effectLst/>
      </c:spPr>
    </c:plotArea>
    <c:legend>
      <c:legendPos val="b"/>
      <c:layout>
        <c:manualLayout>
          <c:xMode val="edge"/>
          <c:yMode val="edge"/>
          <c:x val="0.21244188827989308"/>
          <c:y val="0.7975321763534271"/>
          <c:w val="0.53204756482413496"/>
          <c:h val="0.13411866823733645"/>
        </c:manualLayout>
      </c:layout>
      <c:overlay val="0"/>
      <c:spPr>
        <a:noFill/>
        <a:ln>
          <a:solidFill>
            <a:sysClr val="window" lastClr="FFFFFF">
              <a:lumMod val="75000"/>
            </a:sys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solidFill>
        <a:sysClr val="window" lastClr="FFFFFF">
          <a:lumMod val="75000"/>
        </a:sysClr>
      </a:solid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dirty="0"/>
              <a:t>人口ピラミッド（</a:t>
            </a:r>
            <a:r>
              <a:rPr lang="en-US" dirty="0"/>
              <a:t>2050</a:t>
            </a:r>
            <a:r>
              <a:rPr lang="ja-JP" dirty="0"/>
              <a: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bar"/>
        <c:grouping val="clustered"/>
        <c:varyColors val="0"/>
        <c:ser>
          <c:idx val="26"/>
          <c:order val="26"/>
          <c:tx>
            <c:strRef>
              <c:f>'人口ピラミッド(2050)'!$E$37</c:f>
              <c:strCache>
                <c:ptCount val="1"/>
                <c:pt idx="0">
                  <c:v>男性</c:v>
                </c:pt>
              </c:strCache>
            </c:strRef>
          </c:tx>
          <c:spPr>
            <a:pattFill prst="pct25">
              <a:fgClr>
                <a:srgbClr val="0070C0"/>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'人口ピラミッド(2050)'!$F$10:$X$10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'人口ピラミッド(2050)'!$F$37:$X$37</c:f>
              <c:numCache>
                <c:formatCode>General</c:formatCode>
                <c:ptCount val="19"/>
                <c:pt idx="0">
                  <c:v>13</c:v>
                </c:pt>
                <c:pt idx="1">
                  <c:v>19</c:v>
                </c:pt>
                <c:pt idx="2">
                  <c:v>27</c:v>
                </c:pt>
                <c:pt idx="3">
                  <c:v>31</c:v>
                </c:pt>
                <c:pt idx="4">
                  <c:v>25</c:v>
                </c:pt>
                <c:pt idx="5">
                  <c:v>24</c:v>
                </c:pt>
                <c:pt idx="6">
                  <c:v>24</c:v>
                </c:pt>
                <c:pt idx="7">
                  <c:v>30</c:v>
                </c:pt>
                <c:pt idx="8">
                  <c:v>40</c:v>
                </c:pt>
                <c:pt idx="9">
                  <c:v>57</c:v>
                </c:pt>
                <c:pt idx="10">
                  <c:v>71</c:v>
                </c:pt>
                <c:pt idx="11">
                  <c:v>105</c:v>
                </c:pt>
                <c:pt idx="12">
                  <c:v>131</c:v>
                </c:pt>
                <c:pt idx="13">
                  <c:v>154</c:v>
                </c:pt>
                <c:pt idx="14">
                  <c:v>200</c:v>
                </c:pt>
                <c:pt idx="15">
                  <c:v>223</c:v>
                </c:pt>
                <c:pt idx="16">
                  <c:v>230</c:v>
                </c:pt>
                <c:pt idx="17">
                  <c:v>183</c:v>
                </c:pt>
                <c:pt idx="18">
                  <c:v>163</c:v>
                </c:pt>
              </c:numCache>
              <c:extLst/>
            </c:numRef>
          </c:val>
          <c:extLst>
            <c:ext xmlns:c16="http://schemas.microsoft.com/office/drawing/2014/chart" uri="{C3380CC4-5D6E-409C-BE32-E72D297353CC}">
              <c16:uniqueId val="{00000000-E000-496F-A7F0-CE333C07F883}"/>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'人口ピラミッド(2050)'!$E$11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'人口ピラミッド(2050)'!$F$11:$X$11</c15:sqref>
                        </c15:formulaRef>
                      </c:ext>
                    </c:extLst>
                    <c:numCache>
                      <c:formatCode>General</c:formatCode>
                      <c:ptCount val="19"/>
                      <c:pt idx="0">
                        <c:v>13</c:v>
                      </c:pt>
                      <c:pt idx="1">
                        <c:v>19</c:v>
                      </c:pt>
                      <c:pt idx="2">
                        <c:v>27</c:v>
                      </c:pt>
                      <c:pt idx="3">
                        <c:v>31</c:v>
                      </c:pt>
                      <c:pt idx="4">
                        <c:v>25</c:v>
                      </c:pt>
                      <c:pt idx="5">
                        <c:v>24</c:v>
                      </c:pt>
                      <c:pt idx="6">
                        <c:v>24</c:v>
                      </c:pt>
                      <c:pt idx="7">
                        <c:v>30</c:v>
                      </c:pt>
                      <c:pt idx="8">
                        <c:v>40</c:v>
                      </c:pt>
                      <c:pt idx="9">
                        <c:v>57</c:v>
                      </c:pt>
                      <c:pt idx="10">
                        <c:v>71</c:v>
                      </c:pt>
                      <c:pt idx="11">
                        <c:v>105</c:v>
                      </c:pt>
                      <c:pt idx="12">
                        <c:v>131</c:v>
                      </c:pt>
                      <c:pt idx="13">
                        <c:v>154</c:v>
                      </c:pt>
                      <c:pt idx="14">
                        <c:v>200</c:v>
                      </c:pt>
                      <c:pt idx="15">
                        <c:v>223</c:v>
                      </c:pt>
                      <c:pt idx="16">
                        <c:v>230</c:v>
                      </c:pt>
                      <c:pt idx="17">
                        <c:v>183</c:v>
                      </c:pt>
                      <c:pt idx="18">
                        <c:v>163</c:v>
                      </c:pt>
                    </c:numCache>
                  </c:numRef>
                </c:val>
                <c:extLst>
                  <c:ext xmlns:c16="http://schemas.microsoft.com/office/drawing/2014/chart" uri="{C3380CC4-5D6E-409C-BE32-E72D297353CC}">
                    <c16:uniqueId val="{00000002-E000-496F-A7F0-CE333C07F88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'人口ピラミッド(2050)'!$E$12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'人口ピラミッド(2050)'!$F$12:$X$12</c15:sqref>
                        </c15:formulaRef>
                      </c:ext>
                    </c:extLst>
                    <c:numCache>
                      <c:formatCode>General</c:formatCode>
                      <c:ptCount val="19"/>
                      <c:pt idx="0">
                        <c:v>12</c:v>
                      </c:pt>
                      <c:pt idx="1">
                        <c:v>17</c:v>
                      </c:pt>
                      <c:pt idx="2">
                        <c:v>25</c:v>
                      </c:pt>
                      <c:pt idx="3">
                        <c:v>29</c:v>
                      </c:pt>
                      <c:pt idx="4">
                        <c:v>26</c:v>
                      </c:pt>
                      <c:pt idx="5">
                        <c:v>21</c:v>
                      </c:pt>
                      <c:pt idx="6">
                        <c:v>28</c:v>
                      </c:pt>
                      <c:pt idx="7">
                        <c:v>34</c:v>
                      </c:pt>
                      <c:pt idx="8">
                        <c:v>40</c:v>
                      </c:pt>
                      <c:pt idx="9">
                        <c:v>54</c:v>
                      </c:pt>
                      <c:pt idx="10">
                        <c:v>76</c:v>
                      </c:pt>
                      <c:pt idx="11">
                        <c:v>110</c:v>
                      </c:pt>
                      <c:pt idx="12">
                        <c:v>132</c:v>
                      </c:pt>
                      <c:pt idx="13">
                        <c:v>167</c:v>
                      </c:pt>
                      <c:pt idx="14">
                        <c:v>177</c:v>
                      </c:pt>
                      <c:pt idx="15">
                        <c:v>256</c:v>
                      </c:pt>
                      <c:pt idx="16">
                        <c:v>303</c:v>
                      </c:pt>
                      <c:pt idx="17">
                        <c:v>230</c:v>
                      </c:pt>
                      <c:pt idx="18">
                        <c:v>351</c:v>
                      </c:pt>
                    </c:numCache>
                  </c:numRef>
                </c:val>
                <c:extLst xmlns:c15="http://schemas.microsoft.com/office/drawing/2012/chart">
                  <c:ext xmlns:c16="http://schemas.microsoft.com/office/drawing/2014/chart" uri="{C3380CC4-5D6E-409C-BE32-E72D297353CC}">
                    <c16:uniqueId val="{00000003-E000-496F-A7F0-CE333C07F88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'人口ピラミッド(2050)'!$E$13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'人口ピラミッド(2050)'!$F$13:$X$13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E000-496F-A7F0-CE333C07F88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'人口ピラミッド(2050)'!$E$14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'人口ピラミッド(2050)'!$F$14:$X$14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E000-496F-A7F0-CE333C07F88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'人口ピラミッド(2050)'!$E$15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'人口ピラミッド(2050)'!$F$15:$X$15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E000-496F-A7F0-CE333C07F88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'人口ピラミッド(2050)'!$E$16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'人口ピラミッド(2050)'!$F$16:$X$16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E000-496F-A7F0-CE333C07F88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'人口ピラミッド(2050)'!$E$17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'人口ピラミッド(2050)'!$F$17:$X$17</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E000-496F-A7F0-CE333C07F88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'人口ピラミッド(2050)'!$E$18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'人口ピラミッド(2050)'!$F$18:$X$18</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E000-496F-A7F0-CE333C07F88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'人口ピラミッド(2050)'!$E$19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'人口ピラミッド(2050)'!$F$19:$X$19</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E000-496F-A7F0-CE333C07F88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'人口ピラミッド(2050)'!$E$20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'人口ピラミッド(2050)'!$F$20:$X$20</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E000-496F-A7F0-CE333C07F88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'人口ピラミッド(2050)'!$E$21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'人口ピラミッド(2050)'!$F$21:$X$21</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E000-496F-A7F0-CE333C07F88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'人口ピラミッド(2050)'!$E$22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'人口ピラミッド(2050)'!$F$22:$X$22</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E000-496F-A7F0-CE333C07F88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'人口ピラミッド(2050)'!$E$23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'人口ピラミッド(2050)'!$F$23:$X$23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E000-496F-A7F0-CE333C07F883}"/>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'人口ピラミッド(2050)'!$E$24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'人口ピラミッド(2050)'!$F$24:$X$24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E000-496F-A7F0-CE333C07F883}"/>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'人口ピラミッド(2050)'!$E$25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'人口ピラミッド(2050)'!$F$25:$X$25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E000-496F-A7F0-CE333C07F883}"/>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'人口ピラミッド(2050)'!$E$26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'人口ピラミッド(2050)'!$F$26:$X$26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E000-496F-A7F0-CE333C07F883}"/>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'人口ピラミッド(2050)'!$E$27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'人口ピラミッド(2050)'!$F$27:$X$27</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E000-496F-A7F0-CE333C07F883}"/>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'人口ピラミッド(2050)'!$E$28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'人口ピラミッド(2050)'!$F$28:$X$28</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E000-496F-A7F0-CE333C07F883}"/>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'人口ピラミッド(2050)'!$E$29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'人口ピラミッド(2050)'!$F$29:$X$29</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E000-496F-A7F0-CE333C07F883}"/>
                  </c:ext>
                </c:extLst>
              </c15:ser>
            </c15:filteredBarSeries>
          </c:ext>
        </c:extLst>
      </c:barChart>
      <c:barChart>
        <c:barDir val="bar"/>
        <c:grouping val="clustered"/>
        <c:varyColors val="0"/>
        <c:ser>
          <c:idx val="27"/>
          <c:order val="27"/>
          <c:tx>
            <c:strRef>
              <c:f>'人口ピラミッド(2050)'!$E$38</c:f>
              <c:strCache>
                <c:ptCount val="1"/>
                <c:pt idx="0">
                  <c:v>女性</c:v>
                </c:pt>
              </c:strCache>
            </c:strRef>
          </c:tx>
          <c:spPr>
            <a:solidFill>
              <a:srgbClr val="FF0000"/>
            </a:solid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'人口ピラミッド(2050)'!$F$10:$X$10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'人口ピラミッド(2050)'!$F$38:$X$38</c:f>
              <c:numCache>
                <c:formatCode>General</c:formatCode>
                <c:ptCount val="19"/>
                <c:pt idx="0">
                  <c:v>12</c:v>
                </c:pt>
                <c:pt idx="1">
                  <c:v>17</c:v>
                </c:pt>
                <c:pt idx="2">
                  <c:v>25</c:v>
                </c:pt>
                <c:pt idx="3">
                  <c:v>29</c:v>
                </c:pt>
                <c:pt idx="4">
                  <c:v>26</c:v>
                </c:pt>
                <c:pt idx="5">
                  <c:v>21</c:v>
                </c:pt>
                <c:pt idx="6">
                  <c:v>28</c:v>
                </c:pt>
                <c:pt idx="7">
                  <c:v>34</c:v>
                </c:pt>
                <c:pt idx="8">
                  <c:v>40</c:v>
                </c:pt>
                <c:pt idx="9">
                  <c:v>54</c:v>
                </c:pt>
                <c:pt idx="10">
                  <c:v>76</c:v>
                </c:pt>
                <c:pt idx="11">
                  <c:v>110</c:v>
                </c:pt>
                <c:pt idx="12">
                  <c:v>132</c:v>
                </c:pt>
                <c:pt idx="13">
                  <c:v>167</c:v>
                </c:pt>
                <c:pt idx="14">
                  <c:v>177</c:v>
                </c:pt>
                <c:pt idx="15">
                  <c:v>256</c:v>
                </c:pt>
                <c:pt idx="16">
                  <c:v>303</c:v>
                </c:pt>
                <c:pt idx="17">
                  <c:v>230</c:v>
                </c:pt>
                <c:pt idx="18">
                  <c:v>351</c:v>
                </c:pt>
              </c:numCache>
              <c:extLst/>
            </c:numRef>
          </c:val>
          <c:extLst>
            <c:ext xmlns:c16="http://schemas.microsoft.com/office/drawing/2014/chart" uri="{C3380CC4-5D6E-409C-BE32-E72D297353CC}">
              <c16:uniqueId val="{00000001-E000-496F-A7F0-CE333C07F883}"/>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'人口ピラミッド(2050)'!$E$30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'人口ピラミッド(2050)'!$F$30:$X$30</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E000-496F-A7F0-CE333C07F883}"/>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'人口ピラミッド(2050)'!$E$31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'人口ピラミッド(2050)'!$F$31:$X$31</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E000-496F-A7F0-CE333C07F883}"/>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'人口ピラミッド(2050)'!$E$32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'人口ピラミッド(2050)'!$F$32:$X$32</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E000-496F-A7F0-CE333C07F883}"/>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'人口ピラミッド(2050)'!$E$33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'人口ピラミッド(2050)'!$F$33:$X$33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E000-496F-A7F0-CE333C07F883}"/>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'人口ピラミッド(2050)'!$E$34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'人口ピラミッド(2050)'!$F$34:$X$34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E000-496F-A7F0-CE333C07F883}"/>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'人口ピラミッド(2050)'!$E$35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'人口ピラミッド(2050)'!$F$35:$X$35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E000-496F-A7F0-CE333C07F883}"/>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'人口ピラミッド(2050)'!$E$36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'人口ピラミッド(2050)'!$F$10:$X$10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'人口ピラミッド(2050)'!$F$36:$X$36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E000-496F-A7F0-CE333C07F883}"/>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700"/>
          <c:min val="-1000"/>
        </c:scaling>
        <c:delete val="1"/>
        <c:axPos val="b"/>
        <c:numFmt formatCode="#,##0;" sourceLinked="0"/>
        <c:majorTickMark val="none"/>
        <c:minorTickMark val="none"/>
        <c:tickLblPos val="nextTo"/>
        <c:crossAx val="792123039"/>
        <c:crosses val="autoZero"/>
        <c:crossBetween val="between"/>
        <c:majorUnit val="100"/>
      </c:valAx>
      <c:valAx>
        <c:axId val="622549087"/>
        <c:scaling>
          <c:orientation val="minMax"/>
          <c:max val="700"/>
          <c:min val="-1000"/>
        </c:scaling>
        <c:delete val="1"/>
        <c:axPos val="t"/>
        <c:numFmt formatCode="#,##0;" sourceLinked="0"/>
        <c:majorTickMark val="out"/>
        <c:minorTickMark val="none"/>
        <c:tickLblPos val="nextTo"/>
        <c:crossAx val="622548671"/>
        <c:crosses val="max"/>
        <c:crossBetween val="between"/>
        <c:majorUnit val="100"/>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67362531932353"/>
          <c:y val="0.19385619562247641"/>
          <c:w val="0.67165645842725208"/>
          <c:h val="0.77883629057329629"/>
        </c:manualLayout>
      </c:layout>
      <c:barChart>
        <c:barDir val="bar"/>
        <c:grouping val="clustered"/>
        <c:varyColors val="0"/>
        <c:ser>
          <c:idx val="0"/>
          <c:order val="0"/>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5-4FB4-9345-01A9B5BDDF2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D5-4FB4-9345-01A9B5BDDF2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D5-4FB4-9345-01A9B5BDDF2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D5-4FB4-9345-01A9B5BDDF2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5-4FB4-9345-01A9B5BDDF2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D5-4FB4-9345-01A9B5BDDF2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D5-4FB4-9345-01A9B5BDDF2A}"/>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D5-4FB4-9345-01A9B5BDDF2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D5-4FB4-9345-01A9B5BDDF2A}"/>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D5-4FB4-9345-01A9B5BDDF2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D5-4FB4-9345-01A9B5BDDF2A}"/>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D5-4FB4-9345-01A9B5BDDF2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家族・親戚</c:v>
                </c:pt>
                <c:pt idx="1">
                  <c:v>隣近所</c:v>
                </c:pt>
                <c:pt idx="2">
                  <c:v>消防団</c:v>
                </c:pt>
                <c:pt idx="3">
                  <c:v>区・自治会の人</c:v>
                </c:pt>
                <c:pt idx="4">
                  <c:v>友人</c:v>
                </c:pt>
                <c:pt idx="5">
                  <c:v>民生委員・児童委員</c:v>
                </c:pt>
                <c:pt idx="6">
                  <c:v>ヘルパーなど介護職員</c:v>
                </c:pt>
                <c:pt idx="7">
                  <c:v>老人会・老人クラブ</c:v>
                </c:pt>
                <c:pt idx="8">
                  <c:v>行政の職員</c:v>
                </c:pt>
                <c:pt idx="9">
                  <c:v>医療機関の関係者</c:v>
                </c:pt>
                <c:pt idx="10">
                  <c:v>その他</c:v>
                </c:pt>
                <c:pt idx="11">
                  <c:v>いない</c:v>
                </c:pt>
              </c:strCache>
            </c:strRef>
          </c:cat>
          <c:val>
            <c:numRef>
              <c:f>Sheet1!$B$5:$B$16</c:f>
              <c:numCache>
                <c:formatCode>0.0%</c:formatCode>
                <c:ptCount val="12"/>
                <c:pt idx="0">
                  <c:v>0.73299999999999998</c:v>
                </c:pt>
                <c:pt idx="1">
                  <c:v>0.253</c:v>
                </c:pt>
                <c:pt idx="2">
                  <c:v>0.24</c:v>
                </c:pt>
                <c:pt idx="3">
                  <c:v>0.16</c:v>
                </c:pt>
                <c:pt idx="4">
                  <c:v>0.107</c:v>
                </c:pt>
                <c:pt idx="5">
                  <c:v>5.2999999999999999E-2</c:v>
                </c:pt>
                <c:pt idx="6">
                  <c:v>0.04</c:v>
                </c:pt>
                <c:pt idx="7">
                  <c:v>2.7E-2</c:v>
                </c:pt>
                <c:pt idx="8">
                  <c:v>2.7E-2</c:v>
                </c:pt>
                <c:pt idx="9">
                  <c:v>2.7E-2</c:v>
                </c:pt>
                <c:pt idx="10">
                  <c:v>0.04</c:v>
                </c:pt>
                <c:pt idx="11">
                  <c:v>9.2999999999999999E-2</c:v>
                </c:pt>
              </c:numCache>
            </c:numRef>
          </c:val>
          <c:extLst>
            <c:ext xmlns:c16="http://schemas.microsoft.com/office/drawing/2014/chart" uri="{C3380CC4-5D6E-409C-BE32-E72D297353CC}">
              <c16:uniqueId val="{0000000C-A8D5-4FB4-9345-01A9B5BDDF2A}"/>
            </c:ext>
          </c:extLst>
        </c:ser>
        <c:dLbls>
          <c:showLegendKey val="0"/>
          <c:showVal val="0"/>
          <c:showCatName val="0"/>
          <c:showSerName val="0"/>
          <c:showPercent val="0"/>
          <c:showBubbleSize val="0"/>
        </c:dLbls>
        <c:gapWidth val="182"/>
        <c:axId val="1742489072"/>
        <c:axId val="1742490736"/>
      </c:barChart>
      <c:catAx>
        <c:axId val="1742489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42490736"/>
        <c:crosses val="autoZero"/>
        <c:auto val="1"/>
        <c:lblAlgn val="ctr"/>
        <c:lblOffset val="100"/>
        <c:noMultiLvlLbl val="0"/>
      </c:catAx>
      <c:valAx>
        <c:axId val="1742490736"/>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42489072"/>
        <c:crosses val="autoZero"/>
        <c:crossBetween val="between"/>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50000"/>
          <a:lumOff val="50000"/>
        </a:schemeClr>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cs typeface="+mn-cs"/>
              </a:rPr>
              <a:t>歳入（地方税）の推移</a:t>
            </a:r>
          </a:p>
        </c:rich>
      </c:tx>
      <c:overlay val="0"/>
      <c:spPr>
        <a:noFill/>
        <a:ln>
          <a:noFill/>
        </a:ln>
        <a:effectLst/>
      </c:spPr>
      <c:txPr>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468347351467431"/>
          <c:y val="0.25608745098235153"/>
          <c:w val="0.83258925375805293"/>
          <c:h val="0.47461843774609713"/>
        </c:manualLayout>
      </c:layout>
      <c:barChart>
        <c:barDir val="col"/>
        <c:grouping val="stacked"/>
        <c:varyColors val="0"/>
        <c:ser>
          <c:idx val="0"/>
          <c:order val="0"/>
          <c:tx>
            <c:strRef>
              <c:f>Sheet1!$B$1</c:f>
              <c:strCache>
                <c:ptCount val="1"/>
                <c:pt idx="0">
                  <c:v>個人住民税</c:v>
                </c:pt>
              </c:strCache>
            </c:strRef>
          </c:tx>
          <c:spPr>
            <a:solidFill>
              <a:schemeClr val="accent1"/>
            </a:solidFill>
            <a:ln>
              <a:noFill/>
            </a:ln>
            <a:effectLst/>
          </c:spPr>
          <c:invertIfNegative val="0"/>
          <c:cat>
            <c:strRef>
              <c:f>Sheet1!$A$2:$A$10</c:f>
              <c:strCache>
                <c:ptCount val="9"/>
                <c:pt idx="0">
                  <c:v>H2</c:v>
                </c:pt>
                <c:pt idx="1">
                  <c:v>H7</c:v>
                </c:pt>
                <c:pt idx="2">
                  <c:v>H12</c:v>
                </c:pt>
                <c:pt idx="3">
                  <c:v>H17</c:v>
                </c:pt>
                <c:pt idx="4">
                  <c:v>H22</c:v>
                </c:pt>
                <c:pt idx="5">
                  <c:v>H27</c:v>
                </c:pt>
                <c:pt idx="6">
                  <c:v>R2</c:v>
                </c:pt>
                <c:pt idx="7">
                  <c:v>R3</c:v>
                </c:pt>
                <c:pt idx="8">
                  <c:v>R4</c:v>
                </c:pt>
              </c:strCache>
            </c:strRef>
          </c:cat>
          <c:val>
            <c:numRef>
              <c:f>Sheet1!$B$2:$B$10</c:f>
              <c:numCache>
                <c:formatCode>General</c:formatCode>
                <c:ptCount val="9"/>
                <c:pt idx="0">
                  <c:v>438347</c:v>
                </c:pt>
                <c:pt idx="1">
                  <c:v>561352</c:v>
                </c:pt>
                <c:pt idx="2">
                  <c:v>546372</c:v>
                </c:pt>
                <c:pt idx="3">
                  <c:v>435552</c:v>
                </c:pt>
                <c:pt idx="4">
                  <c:v>498043</c:v>
                </c:pt>
                <c:pt idx="5">
                  <c:v>427081</c:v>
                </c:pt>
                <c:pt idx="6">
                  <c:v>398919</c:v>
                </c:pt>
                <c:pt idx="7">
                  <c:v>381238</c:v>
                </c:pt>
                <c:pt idx="8">
                  <c:v>370474</c:v>
                </c:pt>
              </c:numCache>
            </c:numRef>
          </c:val>
          <c:extLst>
            <c:ext xmlns:c16="http://schemas.microsoft.com/office/drawing/2014/chart" uri="{C3380CC4-5D6E-409C-BE32-E72D297353CC}">
              <c16:uniqueId val="{00000000-5A87-47D7-BFA3-DF49B3F89575}"/>
            </c:ext>
          </c:extLst>
        </c:ser>
        <c:ser>
          <c:idx val="1"/>
          <c:order val="1"/>
          <c:tx>
            <c:strRef>
              <c:f>Sheet1!$C$1</c:f>
              <c:strCache>
                <c:ptCount val="1"/>
                <c:pt idx="0">
                  <c:v>固定資産税</c:v>
                </c:pt>
              </c:strCache>
            </c:strRef>
          </c:tx>
          <c:spPr>
            <a:solidFill>
              <a:schemeClr val="accent2"/>
            </a:solidFill>
            <a:ln>
              <a:noFill/>
            </a:ln>
            <a:effectLst/>
          </c:spPr>
          <c:invertIfNegative val="0"/>
          <c:cat>
            <c:strRef>
              <c:f>Sheet1!$A$2:$A$10</c:f>
              <c:strCache>
                <c:ptCount val="9"/>
                <c:pt idx="0">
                  <c:v>H2</c:v>
                </c:pt>
                <c:pt idx="1">
                  <c:v>H7</c:v>
                </c:pt>
                <c:pt idx="2">
                  <c:v>H12</c:v>
                </c:pt>
                <c:pt idx="3">
                  <c:v>H17</c:v>
                </c:pt>
                <c:pt idx="4">
                  <c:v>H22</c:v>
                </c:pt>
                <c:pt idx="5">
                  <c:v>H27</c:v>
                </c:pt>
                <c:pt idx="6">
                  <c:v>R2</c:v>
                </c:pt>
                <c:pt idx="7">
                  <c:v>R3</c:v>
                </c:pt>
                <c:pt idx="8">
                  <c:v>R4</c:v>
                </c:pt>
              </c:strCache>
            </c:strRef>
          </c:cat>
          <c:val>
            <c:numRef>
              <c:f>Sheet1!$C$2:$C$10</c:f>
              <c:numCache>
                <c:formatCode>General</c:formatCode>
                <c:ptCount val="9"/>
                <c:pt idx="0">
                  <c:v>301777</c:v>
                </c:pt>
                <c:pt idx="1">
                  <c:v>500514</c:v>
                </c:pt>
                <c:pt idx="2">
                  <c:v>625239</c:v>
                </c:pt>
                <c:pt idx="3">
                  <c:v>779492</c:v>
                </c:pt>
                <c:pt idx="4">
                  <c:v>708829</c:v>
                </c:pt>
                <c:pt idx="5">
                  <c:v>649085</c:v>
                </c:pt>
                <c:pt idx="6">
                  <c:v>599036</c:v>
                </c:pt>
                <c:pt idx="7">
                  <c:v>551075</c:v>
                </c:pt>
                <c:pt idx="8">
                  <c:v>555665</c:v>
                </c:pt>
              </c:numCache>
            </c:numRef>
          </c:val>
          <c:extLst>
            <c:ext xmlns:c16="http://schemas.microsoft.com/office/drawing/2014/chart" uri="{C3380CC4-5D6E-409C-BE32-E72D297353CC}">
              <c16:uniqueId val="{00000001-5A87-47D7-BFA3-DF49B3F89575}"/>
            </c:ext>
          </c:extLst>
        </c:ser>
        <c:ser>
          <c:idx val="2"/>
          <c:order val="2"/>
          <c:tx>
            <c:strRef>
              <c:f>Sheet1!$D$1</c:f>
              <c:strCache>
                <c:ptCount val="1"/>
                <c:pt idx="0">
                  <c:v>法人住民税</c:v>
                </c:pt>
              </c:strCache>
            </c:strRef>
          </c:tx>
          <c:spPr>
            <a:solidFill>
              <a:schemeClr val="accent3"/>
            </a:solidFill>
            <a:ln>
              <a:noFill/>
            </a:ln>
            <a:effectLst/>
          </c:spPr>
          <c:invertIfNegative val="0"/>
          <c:cat>
            <c:strRef>
              <c:f>Sheet1!$A$2:$A$10</c:f>
              <c:strCache>
                <c:ptCount val="9"/>
                <c:pt idx="0">
                  <c:v>H2</c:v>
                </c:pt>
                <c:pt idx="1">
                  <c:v>H7</c:v>
                </c:pt>
                <c:pt idx="2">
                  <c:v>H12</c:v>
                </c:pt>
                <c:pt idx="3">
                  <c:v>H17</c:v>
                </c:pt>
                <c:pt idx="4">
                  <c:v>H22</c:v>
                </c:pt>
                <c:pt idx="5">
                  <c:v>H27</c:v>
                </c:pt>
                <c:pt idx="6">
                  <c:v>R2</c:v>
                </c:pt>
                <c:pt idx="7">
                  <c:v>R3</c:v>
                </c:pt>
                <c:pt idx="8">
                  <c:v>R4</c:v>
                </c:pt>
              </c:strCache>
            </c:strRef>
          </c:cat>
          <c:val>
            <c:numRef>
              <c:f>Sheet1!$D$2:$D$10</c:f>
              <c:numCache>
                <c:formatCode>General</c:formatCode>
                <c:ptCount val="9"/>
                <c:pt idx="0">
                  <c:v>49171</c:v>
                </c:pt>
                <c:pt idx="1">
                  <c:v>33958</c:v>
                </c:pt>
                <c:pt idx="2">
                  <c:v>43340</c:v>
                </c:pt>
                <c:pt idx="3">
                  <c:v>66603</c:v>
                </c:pt>
                <c:pt idx="4">
                  <c:v>40981</c:v>
                </c:pt>
                <c:pt idx="5">
                  <c:v>41276</c:v>
                </c:pt>
                <c:pt idx="6">
                  <c:v>43440</c:v>
                </c:pt>
                <c:pt idx="7">
                  <c:v>42296</c:v>
                </c:pt>
                <c:pt idx="8">
                  <c:v>40819</c:v>
                </c:pt>
              </c:numCache>
            </c:numRef>
          </c:val>
          <c:extLst>
            <c:ext xmlns:c16="http://schemas.microsoft.com/office/drawing/2014/chart" uri="{C3380CC4-5D6E-409C-BE32-E72D297353CC}">
              <c16:uniqueId val="{00000002-5A87-47D7-BFA3-DF49B3F89575}"/>
            </c:ext>
          </c:extLst>
        </c:ser>
        <c:ser>
          <c:idx val="3"/>
          <c:order val="3"/>
          <c:tx>
            <c:strRef>
              <c:f>Sheet1!$E$1</c:f>
              <c:strCache>
                <c:ptCount val="1"/>
                <c:pt idx="0">
                  <c:v>その他</c:v>
                </c:pt>
              </c:strCache>
            </c:strRef>
          </c:tx>
          <c:spPr>
            <a:solidFill>
              <a:schemeClr val="accent4"/>
            </a:solidFill>
            <a:ln>
              <a:noFill/>
            </a:ln>
            <a:effectLst/>
          </c:spPr>
          <c:invertIfNegative val="0"/>
          <c:cat>
            <c:strRef>
              <c:f>Sheet1!$A$2:$A$10</c:f>
              <c:strCache>
                <c:ptCount val="9"/>
                <c:pt idx="0">
                  <c:v>H2</c:v>
                </c:pt>
                <c:pt idx="1">
                  <c:v>H7</c:v>
                </c:pt>
                <c:pt idx="2">
                  <c:v>H12</c:v>
                </c:pt>
                <c:pt idx="3">
                  <c:v>H17</c:v>
                </c:pt>
                <c:pt idx="4">
                  <c:v>H22</c:v>
                </c:pt>
                <c:pt idx="5">
                  <c:v>H27</c:v>
                </c:pt>
                <c:pt idx="6">
                  <c:v>R2</c:v>
                </c:pt>
                <c:pt idx="7">
                  <c:v>R3</c:v>
                </c:pt>
                <c:pt idx="8">
                  <c:v>R4</c:v>
                </c:pt>
              </c:strCache>
            </c:strRef>
          </c:cat>
          <c:val>
            <c:numRef>
              <c:f>Sheet1!$E$2:$E$10</c:f>
              <c:numCache>
                <c:formatCode>General</c:formatCode>
                <c:ptCount val="9"/>
                <c:pt idx="0">
                  <c:v>89472</c:v>
                </c:pt>
                <c:pt idx="1">
                  <c:v>67049</c:v>
                </c:pt>
                <c:pt idx="2">
                  <c:v>87691</c:v>
                </c:pt>
                <c:pt idx="3">
                  <c:v>75898</c:v>
                </c:pt>
                <c:pt idx="4">
                  <c:v>83451</c:v>
                </c:pt>
                <c:pt idx="5">
                  <c:v>94946</c:v>
                </c:pt>
                <c:pt idx="6">
                  <c:v>97447</c:v>
                </c:pt>
                <c:pt idx="7">
                  <c:v>100162</c:v>
                </c:pt>
                <c:pt idx="8">
                  <c:v>105112</c:v>
                </c:pt>
              </c:numCache>
            </c:numRef>
          </c:val>
          <c:extLst>
            <c:ext xmlns:c16="http://schemas.microsoft.com/office/drawing/2014/chart" uri="{C3380CC4-5D6E-409C-BE32-E72D297353CC}">
              <c16:uniqueId val="{00000004-5A87-47D7-BFA3-DF49B3F89575}"/>
            </c:ext>
          </c:extLst>
        </c:ser>
        <c:dLbls>
          <c:showLegendKey val="0"/>
          <c:showVal val="0"/>
          <c:showCatName val="0"/>
          <c:showSerName val="0"/>
          <c:showPercent val="0"/>
          <c:showBubbleSize val="0"/>
        </c:dLbls>
        <c:gapWidth val="150"/>
        <c:overlap val="100"/>
        <c:axId val="1262256815"/>
        <c:axId val="1262263471"/>
      </c:barChart>
      <c:catAx>
        <c:axId val="126225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63471"/>
        <c:crosses val="autoZero"/>
        <c:auto val="1"/>
        <c:lblAlgn val="ctr"/>
        <c:lblOffset val="100"/>
        <c:noMultiLvlLbl val="0"/>
      </c:catAx>
      <c:valAx>
        <c:axId val="126226347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56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r>
              <a:rPr kumimoji="1" lang="ja-JP" altLang="en-US" sz="1600" b="0" i="0" u="none" strike="noStrike" kern="1200" spc="0" baseline="0" dirty="0">
                <a:solidFill>
                  <a:schemeClr val="tx1"/>
                </a:solidFill>
                <a:latin typeface="BIZ UDPゴシック" panose="020B0400000000000000" pitchFamily="50" charset="-128"/>
                <a:ea typeface="BIZ UDPゴシック" panose="020B0400000000000000" pitchFamily="50" charset="-128"/>
                <a:cs typeface="+mn-cs"/>
              </a:rPr>
              <a:t>ふるさと納税受入額</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139892022252191"/>
          <c:y val="0.26988257835756524"/>
          <c:w val="0.81385379476666586"/>
          <c:h val="0.58142820378860272"/>
        </c:manualLayout>
      </c:layout>
      <c:barChart>
        <c:barDir val="col"/>
        <c:grouping val="stacked"/>
        <c:varyColors val="0"/>
        <c:ser>
          <c:idx val="0"/>
          <c:order val="0"/>
          <c:tx>
            <c:strRef>
              <c:f>Sheet1!$B$1</c:f>
              <c:strCache>
                <c:ptCount val="1"/>
                <c:pt idx="0">
                  <c:v>金額（千円）</c:v>
                </c:pt>
              </c:strCache>
            </c:strRef>
          </c:tx>
          <c:spPr>
            <a:solidFill>
              <a:schemeClr val="accent1"/>
            </a:solidFill>
            <a:ln>
              <a:noFill/>
            </a:ln>
            <a:effectLst/>
          </c:spPr>
          <c:invertIfNegative val="0"/>
          <c:cat>
            <c:strRef>
              <c:f>Sheet1!$A$2:$A$10</c:f>
              <c:strCache>
                <c:ptCount val="9"/>
                <c:pt idx="0">
                  <c:v>H26</c:v>
                </c:pt>
                <c:pt idx="1">
                  <c:v>H27</c:v>
                </c:pt>
                <c:pt idx="2">
                  <c:v>H28</c:v>
                </c:pt>
                <c:pt idx="3">
                  <c:v>H29</c:v>
                </c:pt>
                <c:pt idx="4">
                  <c:v>H30</c:v>
                </c:pt>
                <c:pt idx="5">
                  <c:v>R1</c:v>
                </c:pt>
                <c:pt idx="6">
                  <c:v>R2</c:v>
                </c:pt>
                <c:pt idx="7">
                  <c:v>R3</c:v>
                </c:pt>
                <c:pt idx="8">
                  <c:v>R4</c:v>
                </c:pt>
              </c:strCache>
            </c:strRef>
          </c:cat>
          <c:val>
            <c:numRef>
              <c:f>Sheet1!$B$2:$B$10</c:f>
              <c:numCache>
                <c:formatCode>General</c:formatCode>
                <c:ptCount val="9"/>
                <c:pt idx="0">
                  <c:v>55</c:v>
                </c:pt>
                <c:pt idx="1">
                  <c:v>846</c:v>
                </c:pt>
                <c:pt idx="2">
                  <c:v>2850</c:v>
                </c:pt>
                <c:pt idx="3">
                  <c:v>3990</c:v>
                </c:pt>
                <c:pt idx="4">
                  <c:v>7160</c:v>
                </c:pt>
                <c:pt idx="5">
                  <c:v>9595</c:v>
                </c:pt>
                <c:pt idx="6">
                  <c:v>12175</c:v>
                </c:pt>
                <c:pt idx="7">
                  <c:v>16535</c:v>
                </c:pt>
                <c:pt idx="8">
                  <c:v>37294</c:v>
                </c:pt>
              </c:numCache>
            </c:numRef>
          </c:val>
          <c:extLst>
            <c:ext xmlns:c16="http://schemas.microsoft.com/office/drawing/2014/chart" uri="{C3380CC4-5D6E-409C-BE32-E72D297353CC}">
              <c16:uniqueId val="{00000000-0F58-4444-8FDF-F1D91A217F83}"/>
            </c:ext>
          </c:extLst>
        </c:ser>
        <c:dLbls>
          <c:showLegendKey val="0"/>
          <c:showVal val="0"/>
          <c:showCatName val="0"/>
          <c:showSerName val="0"/>
          <c:showPercent val="0"/>
          <c:showBubbleSize val="0"/>
        </c:dLbls>
        <c:gapWidth val="150"/>
        <c:overlap val="100"/>
        <c:axId val="1240901039"/>
        <c:axId val="1240898543"/>
      </c:barChart>
      <c:catAx>
        <c:axId val="124090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40898543"/>
        <c:crosses val="autoZero"/>
        <c:auto val="1"/>
        <c:lblAlgn val="ctr"/>
        <c:lblOffset val="100"/>
        <c:noMultiLvlLbl val="0"/>
      </c:catAx>
      <c:valAx>
        <c:axId val="1240898543"/>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40901039"/>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cs typeface="+mn-cs"/>
              </a:rPr>
              <a:t>農家戸数及び耕地面積の推移</a:t>
            </a:r>
          </a:p>
        </c:rich>
      </c:tx>
      <c:layout>
        <c:manualLayout>
          <c:xMode val="edge"/>
          <c:yMode val="edge"/>
          <c:x val="0.17089966146391242"/>
          <c:y val="1.9391983734557288E-2"/>
        </c:manualLayout>
      </c:layout>
      <c:overlay val="0"/>
      <c:spPr>
        <a:noFill/>
        <a:ln>
          <a:noFill/>
        </a:ln>
        <a:effectLst/>
      </c:spPr>
      <c:txPr>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468347351467431"/>
          <c:y val="0.25608745098235153"/>
          <c:w val="0.83258925375805293"/>
          <c:h val="0.47461843774609713"/>
        </c:manualLayout>
      </c:layout>
      <c:barChart>
        <c:barDir val="col"/>
        <c:grouping val="stacked"/>
        <c:varyColors val="0"/>
        <c:ser>
          <c:idx val="0"/>
          <c:order val="0"/>
          <c:tx>
            <c:strRef>
              <c:f>Sheet1!$B$1</c:f>
              <c:strCache>
                <c:ptCount val="1"/>
                <c:pt idx="0">
                  <c:v>主業農家</c:v>
                </c:pt>
              </c:strCache>
            </c:strRef>
          </c:tx>
          <c:spPr>
            <a:solidFill>
              <a:schemeClr val="accent1"/>
            </a:solidFill>
            <a:ln>
              <a:noFill/>
            </a:ln>
            <a:effectLst/>
          </c:spPr>
          <c:invertIfNegative val="0"/>
          <c:cat>
            <c:strRef>
              <c:f>Sheet1!$A$2:$A$7</c:f>
              <c:strCache>
                <c:ptCount val="6"/>
                <c:pt idx="0">
                  <c:v>H7</c:v>
                </c:pt>
                <c:pt idx="1">
                  <c:v>H12</c:v>
                </c:pt>
                <c:pt idx="2">
                  <c:v>H17</c:v>
                </c:pt>
                <c:pt idx="3">
                  <c:v>H22</c:v>
                </c:pt>
                <c:pt idx="4">
                  <c:v>H27</c:v>
                </c:pt>
                <c:pt idx="5">
                  <c:v>R2</c:v>
                </c:pt>
              </c:strCache>
            </c:strRef>
          </c:cat>
          <c:val>
            <c:numRef>
              <c:f>Sheet1!$B$2:$B$7</c:f>
              <c:numCache>
                <c:formatCode>General</c:formatCode>
                <c:ptCount val="6"/>
                <c:pt idx="0">
                  <c:v>50</c:v>
                </c:pt>
                <c:pt idx="1">
                  <c:v>50</c:v>
                </c:pt>
                <c:pt idx="2">
                  <c:v>72</c:v>
                </c:pt>
                <c:pt idx="3">
                  <c:v>66</c:v>
                </c:pt>
                <c:pt idx="4">
                  <c:v>68</c:v>
                </c:pt>
                <c:pt idx="5">
                  <c:v>42</c:v>
                </c:pt>
              </c:numCache>
            </c:numRef>
          </c:val>
          <c:extLst>
            <c:ext xmlns:c16="http://schemas.microsoft.com/office/drawing/2014/chart" uri="{C3380CC4-5D6E-409C-BE32-E72D297353CC}">
              <c16:uniqueId val="{00000000-0FDD-4726-AC00-B38BA3FEF3F8}"/>
            </c:ext>
          </c:extLst>
        </c:ser>
        <c:ser>
          <c:idx val="1"/>
          <c:order val="1"/>
          <c:tx>
            <c:strRef>
              <c:f>Sheet1!$C$1</c:f>
              <c:strCache>
                <c:ptCount val="1"/>
                <c:pt idx="0">
                  <c:v>準主業農家</c:v>
                </c:pt>
              </c:strCache>
            </c:strRef>
          </c:tx>
          <c:spPr>
            <a:solidFill>
              <a:schemeClr val="accent2"/>
            </a:solidFill>
            <a:ln>
              <a:noFill/>
            </a:ln>
            <a:effectLst/>
          </c:spPr>
          <c:invertIfNegative val="0"/>
          <c:cat>
            <c:strRef>
              <c:f>Sheet1!$A$2:$A$7</c:f>
              <c:strCache>
                <c:ptCount val="6"/>
                <c:pt idx="0">
                  <c:v>H7</c:v>
                </c:pt>
                <c:pt idx="1">
                  <c:v>H12</c:v>
                </c:pt>
                <c:pt idx="2">
                  <c:v>H17</c:v>
                </c:pt>
                <c:pt idx="3">
                  <c:v>H22</c:v>
                </c:pt>
                <c:pt idx="4">
                  <c:v>H27</c:v>
                </c:pt>
                <c:pt idx="5">
                  <c:v>R2</c:v>
                </c:pt>
              </c:strCache>
            </c:strRef>
          </c:cat>
          <c:val>
            <c:numRef>
              <c:f>Sheet1!$C$2:$C$7</c:f>
              <c:numCache>
                <c:formatCode>General</c:formatCode>
                <c:ptCount val="6"/>
                <c:pt idx="0">
                  <c:v>270</c:v>
                </c:pt>
                <c:pt idx="1">
                  <c:v>312</c:v>
                </c:pt>
                <c:pt idx="2">
                  <c:v>206</c:v>
                </c:pt>
                <c:pt idx="3">
                  <c:v>214</c:v>
                </c:pt>
                <c:pt idx="4">
                  <c:v>150</c:v>
                </c:pt>
                <c:pt idx="5">
                  <c:v>85</c:v>
                </c:pt>
              </c:numCache>
            </c:numRef>
          </c:val>
          <c:extLst>
            <c:ext xmlns:c16="http://schemas.microsoft.com/office/drawing/2014/chart" uri="{C3380CC4-5D6E-409C-BE32-E72D297353CC}">
              <c16:uniqueId val="{00000001-0FDD-4726-AC00-B38BA3FEF3F8}"/>
            </c:ext>
          </c:extLst>
        </c:ser>
        <c:ser>
          <c:idx val="2"/>
          <c:order val="2"/>
          <c:tx>
            <c:strRef>
              <c:f>Sheet1!$D$1</c:f>
              <c:strCache>
                <c:ptCount val="1"/>
                <c:pt idx="0">
                  <c:v>副業的農家</c:v>
                </c:pt>
              </c:strCache>
            </c:strRef>
          </c:tx>
          <c:spPr>
            <a:solidFill>
              <a:schemeClr val="accent3"/>
            </a:solidFill>
            <a:ln>
              <a:noFill/>
            </a:ln>
            <a:effectLst/>
          </c:spPr>
          <c:invertIfNegative val="0"/>
          <c:cat>
            <c:strRef>
              <c:f>Sheet1!$A$2:$A$7</c:f>
              <c:strCache>
                <c:ptCount val="6"/>
                <c:pt idx="0">
                  <c:v>H7</c:v>
                </c:pt>
                <c:pt idx="1">
                  <c:v>H12</c:v>
                </c:pt>
                <c:pt idx="2">
                  <c:v>H17</c:v>
                </c:pt>
                <c:pt idx="3">
                  <c:v>H22</c:v>
                </c:pt>
                <c:pt idx="4">
                  <c:v>H27</c:v>
                </c:pt>
                <c:pt idx="5">
                  <c:v>R2</c:v>
                </c:pt>
              </c:strCache>
            </c:strRef>
          </c:cat>
          <c:val>
            <c:numRef>
              <c:f>Sheet1!$D$2:$D$7</c:f>
              <c:numCache>
                <c:formatCode>General</c:formatCode>
                <c:ptCount val="6"/>
                <c:pt idx="0">
                  <c:v>713</c:v>
                </c:pt>
                <c:pt idx="1">
                  <c:v>588</c:v>
                </c:pt>
                <c:pt idx="2">
                  <c:v>540</c:v>
                </c:pt>
                <c:pt idx="3">
                  <c:v>495</c:v>
                </c:pt>
                <c:pt idx="4">
                  <c:v>507</c:v>
                </c:pt>
                <c:pt idx="5">
                  <c:v>447</c:v>
                </c:pt>
              </c:numCache>
            </c:numRef>
          </c:val>
          <c:extLst>
            <c:ext xmlns:c16="http://schemas.microsoft.com/office/drawing/2014/chart" uri="{C3380CC4-5D6E-409C-BE32-E72D297353CC}">
              <c16:uniqueId val="{00000000-5BAB-4DCE-84C1-F33A2B2E1FCD}"/>
            </c:ext>
          </c:extLst>
        </c:ser>
        <c:dLbls>
          <c:showLegendKey val="0"/>
          <c:showVal val="0"/>
          <c:showCatName val="0"/>
          <c:showSerName val="0"/>
          <c:showPercent val="0"/>
          <c:showBubbleSize val="0"/>
        </c:dLbls>
        <c:gapWidth val="150"/>
        <c:overlap val="100"/>
        <c:axId val="1262256815"/>
        <c:axId val="1262263471"/>
      </c:barChart>
      <c:lineChart>
        <c:grouping val="standard"/>
        <c:varyColors val="0"/>
        <c:ser>
          <c:idx val="3"/>
          <c:order val="3"/>
          <c:tx>
            <c:strRef>
              <c:f>Sheet1!$E$1</c:f>
              <c:strCache>
                <c:ptCount val="1"/>
                <c:pt idx="0">
                  <c:v>耕地面積(ha)</c:v>
                </c:pt>
              </c:strCache>
            </c:strRef>
          </c:tx>
          <c:spPr>
            <a:ln w="28575" cap="rnd">
              <a:solidFill>
                <a:schemeClr val="accent4"/>
              </a:solidFill>
              <a:round/>
            </a:ln>
            <a:effectLst/>
          </c:spPr>
          <c:marker>
            <c:symbol val="none"/>
          </c:marker>
          <c:cat>
            <c:strRef>
              <c:f>Sheet1!$A$2:$A$7</c:f>
              <c:strCache>
                <c:ptCount val="6"/>
                <c:pt idx="0">
                  <c:v>H7</c:v>
                </c:pt>
                <c:pt idx="1">
                  <c:v>H12</c:v>
                </c:pt>
                <c:pt idx="2">
                  <c:v>H17</c:v>
                </c:pt>
                <c:pt idx="3">
                  <c:v>H22</c:v>
                </c:pt>
                <c:pt idx="4">
                  <c:v>H27</c:v>
                </c:pt>
                <c:pt idx="5">
                  <c:v>R2</c:v>
                </c:pt>
              </c:strCache>
            </c:strRef>
          </c:cat>
          <c:val>
            <c:numRef>
              <c:f>Sheet1!$E$2:$E$7</c:f>
              <c:numCache>
                <c:formatCode>General</c:formatCode>
                <c:ptCount val="6"/>
                <c:pt idx="0">
                  <c:v>1180</c:v>
                </c:pt>
                <c:pt idx="1">
                  <c:v>1120</c:v>
                </c:pt>
                <c:pt idx="2">
                  <c:v>1110</c:v>
                </c:pt>
                <c:pt idx="3">
                  <c:v>1090</c:v>
                </c:pt>
                <c:pt idx="4">
                  <c:v>1040</c:v>
                </c:pt>
                <c:pt idx="5">
                  <c:v>1020</c:v>
                </c:pt>
              </c:numCache>
            </c:numRef>
          </c:val>
          <c:smooth val="0"/>
          <c:extLst>
            <c:ext xmlns:c16="http://schemas.microsoft.com/office/drawing/2014/chart" uri="{C3380CC4-5D6E-409C-BE32-E72D297353CC}">
              <c16:uniqueId val="{00000001-A3C7-47A7-A6D2-CEF28BDEB452}"/>
            </c:ext>
          </c:extLst>
        </c:ser>
        <c:dLbls>
          <c:showLegendKey val="0"/>
          <c:showVal val="0"/>
          <c:showCatName val="0"/>
          <c:showSerName val="0"/>
          <c:showPercent val="0"/>
          <c:showBubbleSize val="0"/>
        </c:dLbls>
        <c:marker val="1"/>
        <c:smooth val="0"/>
        <c:axId val="547085519"/>
        <c:axId val="547076783"/>
      </c:lineChart>
      <c:catAx>
        <c:axId val="126225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63471"/>
        <c:crosses val="autoZero"/>
        <c:auto val="1"/>
        <c:lblAlgn val="ctr"/>
        <c:lblOffset val="100"/>
        <c:noMultiLvlLbl val="0"/>
      </c:catAx>
      <c:valAx>
        <c:axId val="126226347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56815"/>
        <c:crosses val="autoZero"/>
        <c:crossBetween val="between"/>
      </c:valAx>
      <c:valAx>
        <c:axId val="547076783"/>
        <c:scaling>
          <c:orientation val="minMax"/>
        </c:scaling>
        <c:delete val="0"/>
        <c:axPos val="r"/>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47085519"/>
        <c:crosses val="max"/>
        <c:crossBetween val="between"/>
      </c:valAx>
      <c:catAx>
        <c:axId val="547085519"/>
        <c:scaling>
          <c:orientation val="minMax"/>
        </c:scaling>
        <c:delete val="1"/>
        <c:axPos val="b"/>
        <c:numFmt formatCode="General" sourceLinked="1"/>
        <c:majorTickMark val="out"/>
        <c:minorTickMark val="none"/>
        <c:tickLblPos val="nextTo"/>
        <c:crossAx val="547076783"/>
        <c:crosses val="autoZero"/>
        <c:auto val="1"/>
        <c:lblAlgn val="ctr"/>
        <c:lblOffset val="100"/>
        <c:noMultiLvlLbl val="0"/>
      </c:catAx>
      <c:spPr>
        <a:noFill/>
        <a:ln>
          <a:noFill/>
        </a:ln>
        <a:effectLst/>
      </c:spPr>
    </c:plotArea>
    <c:legend>
      <c:legendPos val="b"/>
      <c:layout>
        <c:manualLayout>
          <c:xMode val="edge"/>
          <c:yMode val="edge"/>
          <c:x val="9.0440229062276306E-2"/>
          <c:y val="0.80519424518915561"/>
          <c:w val="0.7907104509663565"/>
          <c:h val="0.19245165686666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cs typeface="+mn-cs"/>
              </a:rPr>
              <a:t>能勢町・観光物産センターにおける農作物の売上額</a:t>
            </a:r>
          </a:p>
        </c:rich>
      </c:tx>
      <c:layout>
        <c:manualLayout>
          <c:xMode val="edge"/>
          <c:yMode val="edge"/>
          <c:x val="0.1539346134887698"/>
          <c:y val="2.1423925839685217E-2"/>
        </c:manualLayout>
      </c:layout>
      <c:overlay val="0"/>
      <c:spPr>
        <a:noFill/>
        <a:ln>
          <a:noFill/>
        </a:ln>
        <a:effectLst/>
      </c:spPr>
      <c:txPr>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468347351467431"/>
          <c:y val="0.25608745098235153"/>
          <c:w val="0.83258925375805293"/>
          <c:h val="0.47461843774609713"/>
        </c:manualLayout>
      </c:layout>
      <c:barChart>
        <c:barDir val="col"/>
        <c:grouping val="stacked"/>
        <c:varyColors val="0"/>
        <c:ser>
          <c:idx val="0"/>
          <c:order val="0"/>
          <c:tx>
            <c:strRef>
              <c:f>Sheet1!$B$1</c:f>
              <c:strCache>
                <c:ptCount val="1"/>
                <c:pt idx="0">
                  <c:v>売上額（百万円）</c:v>
                </c:pt>
              </c:strCache>
            </c:strRef>
          </c:tx>
          <c:spPr>
            <a:solidFill>
              <a:schemeClr val="accent1"/>
            </a:solidFill>
            <a:ln>
              <a:noFill/>
            </a:ln>
            <a:effectLst/>
          </c:spPr>
          <c:invertIfNegative val="0"/>
          <c:cat>
            <c:strRef>
              <c:f>Sheet1!$A$2:$A$9</c:f>
              <c:strCache>
                <c:ptCount val="8"/>
                <c:pt idx="0">
                  <c:v>H26</c:v>
                </c:pt>
                <c:pt idx="1">
                  <c:v>H27</c:v>
                </c:pt>
                <c:pt idx="2">
                  <c:v>H28</c:v>
                </c:pt>
                <c:pt idx="3">
                  <c:v>H29</c:v>
                </c:pt>
                <c:pt idx="4">
                  <c:v>H30</c:v>
                </c:pt>
                <c:pt idx="5">
                  <c:v>R1</c:v>
                </c:pt>
                <c:pt idx="6">
                  <c:v>R2</c:v>
                </c:pt>
                <c:pt idx="7">
                  <c:v>R3</c:v>
                </c:pt>
              </c:strCache>
            </c:strRef>
          </c:cat>
          <c:val>
            <c:numRef>
              <c:f>Sheet1!$B$2:$B$9</c:f>
              <c:numCache>
                <c:formatCode>General</c:formatCode>
                <c:ptCount val="8"/>
                <c:pt idx="0">
                  <c:v>292</c:v>
                </c:pt>
                <c:pt idx="1">
                  <c:v>285</c:v>
                </c:pt>
                <c:pt idx="2">
                  <c:v>276</c:v>
                </c:pt>
                <c:pt idx="3">
                  <c:v>274</c:v>
                </c:pt>
                <c:pt idx="4">
                  <c:v>235</c:v>
                </c:pt>
                <c:pt idx="5">
                  <c:v>271</c:v>
                </c:pt>
                <c:pt idx="6">
                  <c:v>263</c:v>
                </c:pt>
                <c:pt idx="7">
                  <c:v>259</c:v>
                </c:pt>
              </c:numCache>
            </c:numRef>
          </c:val>
          <c:extLst>
            <c:ext xmlns:c16="http://schemas.microsoft.com/office/drawing/2014/chart" uri="{C3380CC4-5D6E-409C-BE32-E72D297353CC}">
              <c16:uniqueId val="{00000000-F227-43AA-9B3C-A561FA977408}"/>
            </c:ext>
          </c:extLst>
        </c:ser>
        <c:dLbls>
          <c:showLegendKey val="0"/>
          <c:showVal val="0"/>
          <c:showCatName val="0"/>
          <c:showSerName val="0"/>
          <c:showPercent val="0"/>
          <c:showBubbleSize val="0"/>
        </c:dLbls>
        <c:gapWidth val="150"/>
        <c:overlap val="100"/>
        <c:axId val="1262256815"/>
        <c:axId val="1262263471"/>
      </c:barChart>
      <c:catAx>
        <c:axId val="126225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63471"/>
        <c:crosses val="autoZero"/>
        <c:auto val="1"/>
        <c:lblAlgn val="ctr"/>
        <c:lblOffset val="100"/>
        <c:noMultiLvlLbl val="0"/>
      </c:catAx>
      <c:valAx>
        <c:axId val="1262263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56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cs typeface="+mn-cs"/>
              </a:rPr>
              <a:t>栗の経営体数及び栽培面積</a:t>
            </a:r>
          </a:p>
        </c:rich>
      </c:tx>
      <c:layout>
        <c:manualLayout>
          <c:xMode val="edge"/>
          <c:yMode val="edge"/>
          <c:x val="0.18732968405713404"/>
          <c:y val="3.1186163229586859E-2"/>
        </c:manualLayout>
      </c:layout>
      <c:overlay val="0"/>
      <c:spPr>
        <a:noFill/>
        <a:ln>
          <a:noFill/>
        </a:ln>
        <a:effectLst/>
      </c:spPr>
      <c:txPr>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468347351467431"/>
          <c:y val="0.25608745098235153"/>
          <c:w val="0.83258925375805293"/>
          <c:h val="0.47461843774609713"/>
        </c:manualLayout>
      </c:layout>
      <c:barChart>
        <c:barDir val="col"/>
        <c:grouping val="clustered"/>
        <c:varyColors val="0"/>
        <c:ser>
          <c:idx val="0"/>
          <c:order val="0"/>
          <c:tx>
            <c:strRef>
              <c:f>Sheet1!$B$1</c:f>
              <c:strCache>
                <c:ptCount val="1"/>
                <c:pt idx="0">
                  <c:v>栽培経営体数</c:v>
                </c:pt>
              </c:strCache>
            </c:strRef>
          </c:tx>
          <c:spPr>
            <a:solidFill>
              <a:schemeClr val="accent1"/>
            </a:solidFill>
            <a:ln>
              <a:noFill/>
            </a:ln>
            <a:effectLst/>
          </c:spPr>
          <c:invertIfNegative val="0"/>
          <c:cat>
            <c:strRef>
              <c:f>Sheet1!$A$2:$A$7</c:f>
              <c:strCache>
                <c:ptCount val="6"/>
                <c:pt idx="0">
                  <c:v>H7</c:v>
                </c:pt>
                <c:pt idx="1">
                  <c:v>H12</c:v>
                </c:pt>
                <c:pt idx="2">
                  <c:v>H17</c:v>
                </c:pt>
                <c:pt idx="3">
                  <c:v>H22</c:v>
                </c:pt>
                <c:pt idx="4">
                  <c:v>H27</c:v>
                </c:pt>
                <c:pt idx="5">
                  <c:v>R2</c:v>
                </c:pt>
              </c:strCache>
            </c:strRef>
          </c:cat>
          <c:val>
            <c:numRef>
              <c:f>Sheet1!$B$2:$B$7</c:f>
              <c:numCache>
                <c:formatCode>General</c:formatCode>
                <c:ptCount val="6"/>
                <c:pt idx="0">
                  <c:v>433</c:v>
                </c:pt>
                <c:pt idx="1">
                  <c:v>221</c:v>
                </c:pt>
                <c:pt idx="2">
                  <c:v>151</c:v>
                </c:pt>
                <c:pt idx="3">
                  <c:v>144</c:v>
                </c:pt>
                <c:pt idx="4">
                  <c:v>174</c:v>
                </c:pt>
                <c:pt idx="5">
                  <c:v>77</c:v>
                </c:pt>
              </c:numCache>
            </c:numRef>
          </c:val>
          <c:extLst>
            <c:ext xmlns:c16="http://schemas.microsoft.com/office/drawing/2014/chart" uri="{C3380CC4-5D6E-409C-BE32-E72D297353CC}">
              <c16:uniqueId val="{00000000-5518-49AF-B6B7-8CFCAC7F8F08}"/>
            </c:ext>
          </c:extLst>
        </c:ser>
        <c:dLbls>
          <c:showLegendKey val="0"/>
          <c:showVal val="0"/>
          <c:showCatName val="0"/>
          <c:showSerName val="0"/>
          <c:showPercent val="0"/>
          <c:showBubbleSize val="0"/>
        </c:dLbls>
        <c:gapWidth val="150"/>
        <c:axId val="1262256815"/>
        <c:axId val="1262263471"/>
      </c:barChart>
      <c:lineChart>
        <c:grouping val="standard"/>
        <c:varyColors val="0"/>
        <c:ser>
          <c:idx val="1"/>
          <c:order val="1"/>
          <c:tx>
            <c:strRef>
              <c:f>Sheet1!$C$1</c:f>
              <c:strCache>
                <c:ptCount val="1"/>
                <c:pt idx="0">
                  <c:v>栽培面積(ha)</c:v>
                </c:pt>
              </c:strCache>
            </c:strRef>
          </c:tx>
          <c:spPr>
            <a:ln w="28575" cap="rnd">
              <a:solidFill>
                <a:schemeClr val="accent2"/>
              </a:solidFill>
              <a:round/>
            </a:ln>
            <a:effectLst/>
          </c:spPr>
          <c:marker>
            <c:symbol val="none"/>
          </c:marker>
          <c:cat>
            <c:strRef>
              <c:f>Sheet1!$A$2:$A$7</c:f>
              <c:strCache>
                <c:ptCount val="6"/>
                <c:pt idx="0">
                  <c:v>H7</c:v>
                </c:pt>
                <c:pt idx="1">
                  <c:v>H12</c:v>
                </c:pt>
                <c:pt idx="2">
                  <c:v>H17</c:v>
                </c:pt>
                <c:pt idx="3">
                  <c:v>H22</c:v>
                </c:pt>
                <c:pt idx="4">
                  <c:v>H27</c:v>
                </c:pt>
                <c:pt idx="5">
                  <c:v>R2</c:v>
                </c:pt>
              </c:strCache>
            </c:strRef>
          </c:cat>
          <c:val>
            <c:numRef>
              <c:f>Sheet1!$C$2:$C$7</c:f>
              <c:numCache>
                <c:formatCode>General</c:formatCode>
                <c:ptCount val="6"/>
                <c:pt idx="0">
                  <c:v>103</c:v>
                </c:pt>
                <c:pt idx="1">
                  <c:v>55</c:v>
                </c:pt>
                <c:pt idx="2">
                  <c:v>40</c:v>
                </c:pt>
                <c:pt idx="3">
                  <c:v>46</c:v>
                </c:pt>
                <c:pt idx="4">
                  <c:v>52</c:v>
                </c:pt>
                <c:pt idx="5">
                  <c:v>25</c:v>
                </c:pt>
              </c:numCache>
            </c:numRef>
          </c:val>
          <c:smooth val="0"/>
          <c:extLst>
            <c:ext xmlns:c16="http://schemas.microsoft.com/office/drawing/2014/chart" uri="{C3380CC4-5D6E-409C-BE32-E72D297353CC}">
              <c16:uniqueId val="{00000001-5518-49AF-B6B7-8CFCAC7F8F08}"/>
            </c:ext>
          </c:extLst>
        </c:ser>
        <c:dLbls>
          <c:showLegendKey val="0"/>
          <c:showVal val="0"/>
          <c:showCatName val="0"/>
          <c:showSerName val="0"/>
          <c:showPercent val="0"/>
          <c:showBubbleSize val="0"/>
        </c:dLbls>
        <c:marker val="1"/>
        <c:smooth val="0"/>
        <c:axId val="2014835887"/>
        <c:axId val="2014834223"/>
      </c:lineChart>
      <c:catAx>
        <c:axId val="126225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63471"/>
        <c:crosses val="autoZero"/>
        <c:auto val="1"/>
        <c:lblAlgn val="ctr"/>
        <c:lblOffset val="100"/>
        <c:noMultiLvlLbl val="0"/>
      </c:catAx>
      <c:valAx>
        <c:axId val="1262263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56815"/>
        <c:crosses val="autoZero"/>
        <c:crossBetween val="between"/>
      </c:valAx>
      <c:valAx>
        <c:axId val="201483422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14835887"/>
        <c:crosses val="max"/>
        <c:crossBetween val="between"/>
      </c:valAx>
      <c:catAx>
        <c:axId val="2014835887"/>
        <c:scaling>
          <c:orientation val="minMax"/>
        </c:scaling>
        <c:delete val="1"/>
        <c:axPos val="b"/>
        <c:numFmt formatCode="General" sourceLinked="1"/>
        <c:majorTickMark val="out"/>
        <c:minorTickMark val="none"/>
        <c:tickLblPos val="nextTo"/>
        <c:crossAx val="2014834223"/>
        <c:crosses val="autoZero"/>
        <c:auto val="1"/>
        <c:lblAlgn val="ctr"/>
        <c:lblOffset val="100"/>
        <c:noMultiLvlLbl val="0"/>
      </c:catAx>
      <c:spPr>
        <a:noFill/>
        <a:ln>
          <a:noFill/>
        </a:ln>
        <a:effectLst/>
      </c:spPr>
    </c:plotArea>
    <c:legend>
      <c:legendPos val="b"/>
      <c:layout>
        <c:manualLayout>
          <c:xMode val="edge"/>
          <c:yMode val="edge"/>
          <c:x val="9.0440229062276306E-2"/>
          <c:y val="0.80519424518915561"/>
          <c:w val="0.73732042114675866"/>
          <c:h val="8.0451782081948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r>
              <a:rPr kumimoji="1" lang="ja-JP" altLang="en-US" sz="1400" kern="1200" dirty="0">
                <a:solidFill>
                  <a:schemeClr val="tx1"/>
                </a:solidFill>
                <a:latin typeface="BIZ UDPゴシック" panose="020B0400000000000000" pitchFamily="50" charset="-128"/>
                <a:ea typeface="BIZ UDPゴシック" panose="020B0400000000000000" pitchFamily="50" charset="-128"/>
                <a:cs typeface="+mn-cs"/>
              </a:rPr>
              <a:t>森林環境譲与税　受入額及び基金残高の推移</a:t>
            </a:r>
          </a:p>
        </c:rich>
      </c:tx>
      <c:overlay val="0"/>
      <c:spPr>
        <a:noFill/>
        <a:ln>
          <a:noFill/>
        </a:ln>
        <a:effectLst/>
      </c:spPr>
      <c:txPr>
        <a:bodyPr rot="0" spcFirstLastPara="1" vertOverflow="ellipsis" vert="horz" wrap="square" anchor="ctr" anchorCtr="1"/>
        <a:lstStyle/>
        <a:p>
          <a:pPr marL="0" algn="l" defTabSz="457200" rtl="0" eaLnBrk="1" latinLnBrk="0" hangingPunct="1">
            <a:defRPr kumimoji="1" lang="ja-JP" altLang="en-US" sz="1600" b="0" i="0" u="none" strike="noStrike" kern="1200" spc="0" baseline="0" dirty="0" smtClean="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4468347351467431"/>
          <c:y val="0.25608745098235153"/>
          <c:w val="0.83258925375805293"/>
          <c:h val="0.47461843774609713"/>
        </c:manualLayout>
      </c:layout>
      <c:barChart>
        <c:barDir val="col"/>
        <c:grouping val="clustered"/>
        <c:varyColors val="0"/>
        <c:ser>
          <c:idx val="0"/>
          <c:order val="0"/>
          <c:tx>
            <c:strRef>
              <c:f>Sheet1!$B$1</c:f>
              <c:strCache>
                <c:ptCount val="1"/>
                <c:pt idx="0">
                  <c:v>受入額（千円）</c:v>
                </c:pt>
              </c:strCache>
            </c:strRef>
          </c:tx>
          <c:spPr>
            <a:solidFill>
              <a:schemeClr val="accent1"/>
            </a:solidFill>
            <a:ln>
              <a:noFill/>
            </a:ln>
            <a:effectLst/>
          </c:spPr>
          <c:invertIfNegative val="0"/>
          <c:cat>
            <c:strRef>
              <c:f>Sheet1!$A$2:$A$5</c:f>
              <c:strCache>
                <c:ptCount val="4"/>
                <c:pt idx="0">
                  <c:v>R1</c:v>
                </c:pt>
                <c:pt idx="1">
                  <c:v>R2</c:v>
                </c:pt>
                <c:pt idx="2">
                  <c:v>R3</c:v>
                </c:pt>
                <c:pt idx="3">
                  <c:v>R4</c:v>
                </c:pt>
              </c:strCache>
            </c:strRef>
          </c:cat>
          <c:val>
            <c:numRef>
              <c:f>Sheet1!$B$2:$B$5</c:f>
              <c:numCache>
                <c:formatCode>General</c:formatCode>
                <c:ptCount val="4"/>
                <c:pt idx="0">
                  <c:v>4814</c:v>
                </c:pt>
                <c:pt idx="1">
                  <c:v>10230</c:v>
                </c:pt>
                <c:pt idx="2">
                  <c:v>10248</c:v>
                </c:pt>
                <c:pt idx="3">
                  <c:v>12470</c:v>
                </c:pt>
              </c:numCache>
            </c:numRef>
          </c:val>
          <c:extLst>
            <c:ext xmlns:c16="http://schemas.microsoft.com/office/drawing/2014/chart" uri="{C3380CC4-5D6E-409C-BE32-E72D297353CC}">
              <c16:uniqueId val="{00000000-5A87-47D7-BFA3-DF49B3F89575}"/>
            </c:ext>
          </c:extLst>
        </c:ser>
        <c:dLbls>
          <c:showLegendKey val="0"/>
          <c:showVal val="0"/>
          <c:showCatName val="0"/>
          <c:showSerName val="0"/>
          <c:showPercent val="0"/>
          <c:showBubbleSize val="0"/>
        </c:dLbls>
        <c:gapWidth val="150"/>
        <c:axId val="1262256815"/>
        <c:axId val="1262263471"/>
      </c:barChart>
      <c:lineChart>
        <c:grouping val="standard"/>
        <c:varyColors val="0"/>
        <c:ser>
          <c:idx val="1"/>
          <c:order val="1"/>
          <c:tx>
            <c:strRef>
              <c:f>Sheet1!$C$1</c:f>
              <c:strCache>
                <c:ptCount val="1"/>
                <c:pt idx="0">
                  <c:v>基金残高（千円）</c:v>
                </c:pt>
              </c:strCache>
            </c:strRef>
          </c:tx>
          <c:spPr>
            <a:ln w="28575" cap="rnd">
              <a:solidFill>
                <a:schemeClr val="accent2"/>
              </a:solidFill>
              <a:round/>
            </a:ln>
            <a:effectLst/>
          </c:spPr>
          <c:marker>
            <c:symbol val="none"/>
          </c:marker>
          <c:cat>
            <c:strRef>
              <c:f>Sheet1!$A$2:$A$5</c:f>
              <c:strCache>
                <c:ptCount val="4"/>
                <c:pt idx="0">
                  <c:v>R1</c:v>
                </c:pt>
                <c:pt idx="1">
                  <c:v>R2</c:v>
                </c:pt>
                <c:pt idx="2">
                  <c:v>R3</c:v>
                </c:pt>
                <c:pt idx="3">
                  <c:v>R4</c:v>
                </c:pt>
              </c:strCache>
            </c:strRef>
          </c:cat>
          <c:val>
            <c:numRef>
              <c:f>Sheet1!$C$2:$C$5</c:f>
              <c:numCache>
                <c:formatCode>General</c:formatCode>
                <c:ptCount val="4"/>
                <c:pt idx="0">
                  <c:v>4814</c:v>
                </c:pt>
                <c:pt idx="1">
                  <c:v>13591</c:v>
                </c:pt>
                <c:pt idx="2">
                  <c:v>22588</c:v>
                </c:pt>
                <c:pt idx="3">
                  <c:v>27388</c:v>
                </c:pt>
              </c:numCache>
            </c:numRef>
          </c:val>
          <c:smooth val="0"/>
          <c:extLst>
            <c:ext xmlns:c16="http://schemas.microsoft.com/office/drawing/2014/chart" uri="{C3380CC4-5D6E-409C-BE32-E72D297353CC}">
              <c16:uniqueId val="{00000001-F181-42C5-AE37-18067AD41C14}"/>
            </c:ext>
          </c:extLst>
        </c:ser>
        <c:dLbls>
          <c:showLegendKey val="0"/>
          <c:showVal val="0"/>
          <c:showCatName val="0"/>
          <c:showSerName val="0"/>
          <c:showPercent val="0"/>
          <c:showBubbleSize val="0"/>
        </c:dLbls>
        <c:marker val="1"/>
        <c:smooth val="0"/>
        <c:axId val="1262256815"/>
        <c:axId val="1262263471"/>
      </c:lineChart>
      <c:catAx>
        <c:axId val="126225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63471"/>
        <c:crosses val="autoZero"/>
        <c:auto val="1"/>
        <c:lblAlgn val="ctr"/>
        <c:lblOffset val="100"/>
        <c:noMultiLvlLbl val="0"/>
      </c:catAx>
      <c:valAx>
        <c:axId val="126226347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62256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b="0" dirty="0">
                <a:latin typeface="BIZ UDPゴシック" panose="020B0400000000000000" pitchFamily="50" charset="-128"/>
                <a:ea typeface="BIZ UDPゴシック" panose="020B0400000000000000" pitchFamily="50" charset="-128"/>
              </a:rPr>
              <a:t>能勢町の土地利用</a:t>
            </a:r>
            <a:r>
              <a:rPr lang="ja-JP" altLang="en-US" sz="1600" b="0" dirty="0">
                <a:latin typeface="BIZ UDPゴシック" panose="020B0400000000000000" pitchFamily="50" charset="-128"/>
                <a:ea typeface="BIZ UDPゴシック" panose="020B0400000000000000" pitchFamily="50" charset="-128"/>
              </a:rPr>
              <a:t>状況</a:t>
            </a:r>
            <a:r>
              <a:rPr lang="ja-JP" altLang="en-US" sz="1200" b="0" dirty="0">
                <a:latin typeface="BIZ UDPゴシック" panose="020B0400000000000000" pitchFamily="50" charset="-128"/>
                <a:ea typeface="BIZ UDPゴシック" panose="020B0400000000000000" pitchFamily="50" charset="-128"/>
              </a:rPr>
              <a:t>（</a:t>
            </a:r>
            <a:r>
              <a:rPr lang="en-US" altLang="ja-JP" sz="1200" b="0" dirty="0">
                <a:latin typeface="BIZ UDPゴシック" panose="020B0400000000000000" pitchFamily="50" charset="-128"/>
                <a:ea typeface="BIZ UDPゴシック" panose="020B0400000000000000" pitchFamily="50" charset="-128"/>
              </a:rPr>
              <a:t>98.75</a:t>
            </a:r>
            <a:r>
              <a:rPr lang="ja-JP" altLang="en-US" sz="1200" b="0" dirty="0">
                <a:latin typeface="BIZ UDPゴシック" panose="020B0400000000000000" pitchFamily="50" charset="-128"/>
                <a:ea typeface="BIZ UDPゴシック" panose="020B0400000000000000" pitchFamily="50" charset="-128"/>
              </a:rPr>
              <a:t>㎢）</a:t>
            </a:r>
            <a:endParaRPr lang="ja-JP" sz="1600" b="0" dirty="0">
              <a:latin typeface="BIZ UDPゴシック" panose="020B0400000000000000" pitchFamily="50" charset="-128"/>
              <a:ea typeface="BIZ UDPゴシック" panose="020B0400000000000000" pitchFamily="50" charset="-128"/>
            </a:endParaRPr>
          </a:p>
        </c:rich>
      </c:tx>
      <c:layout>
        <c:manualLayout>
          <c:xMode val="edge"/>
          <c:yMode val="edge"/>
          <c:x val="2.9528213571166362E-2"/>
          <c:y val="2.251125175808720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6308151936770846"/>
          <c:y val="0.26948417721518986"/>
          <c:w val="0.47928197052735394"/>
          <c:h val="0.5549982419127989"/>
        </c:manualLayout>
      </c:layout>
      <c:pieChart>
        <c:varyColors val="1"/>
        <c:ser>
          <c:idx val="0"/>
          <c:order val="0"/>
          <c:tx>
            <c:strRef>
              <c:f>Sheet1!$B$1</c:f>
              <c:strCache>
                <c:ptCount val="1"/>
                <c:pt idx="0">
                  <c:v>面積（k㎡）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C44E-4317-BDD9-B683D9E86F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C44E-4317-BDD9-B683D9E86F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44E-4317-BDD9-B683D9E86F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C44E-4317-BDD9-B683D9E86F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C44E-4317-BDD9-B683D9E86F98}"/>
              </c:ext>
            </c:extLst>
          </c:dPt>
          <c:dLbls>
            <c:dLbl>
              <c:idx val="0"/>
              <c:layout>
                <c:manualLayout>
                  <c:x val="-4.097087077941184E-2"/>
                  <c:y val="0.1136557665260196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44E-4317-BDD9-B683D9E86F98}"/>
                </c:ext>
              </c:extLst>
            </c:dLbl>
            <c:dLbl>
              <c:idx val="1"/>
              <c:layout>
                <c:manualLayout>
                  <c:x val="-3.8988051769491369E-2"/>
                  <c:y val="2.27331223628691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44E-4317-BDD9-B683D9E86F98}"/>
                </c:ext>
              </c:extLst>
            </c:dLbl>
            <c:dLbl>
              <c:idx val="2"/>
              <c:layout>
                <c:manualLayout>
                  <c:x val="2.8558059400154842E-3"/>
                  <c:y val="4.746378340365681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44E-4317-BDD9-B683D9E86F98}"/>
                </c:ext>
              </c:extLst>
            </c:dLbl>
            <c:dLbl>
              <c:idx val="3"/>
              <c:layout>
                <c:manualLayout>
                  <c:x val="3.8433287553392641E-2"/>
                  <c:y val="-0.1762823488045007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44E-4317-BDD9-B683D9E86F98}"/>
                </c:ext>
              </c:extLst>
            </c:dLbl>
            <c:dLbl>
              <c:idx val="4"/>
              <c:layout>
                <c:manualLayout>
                  <c:x val="4.8682913231779326E-2"/>
                  <c:y val="0.10297116736990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44E-4317-BDD9-B683D9E86F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田</c:v>
                </c:pt>
                <c:pt idx="1">
                  <c:v>畑</c:v>
                </c:pt>
                <c:pt idx="2">
                  <c:v>宅地</c:v>
                </c:pt>
                <c:pt idx="3">
                  <c:v>森林</c:v>
                </c:pt>
                <c:pt idx="4">
                  <c:v>その他</c:v>
                </c:pt>
              </c:strCache>
            </c:strRef>
          </c:cat>
          <c:val>
            <c:numRef>
              <c:f>Sheet1!$B$2:$B$6</c:f>
              <c:numCache>
                <c:formatCode>0.00;"△ "0.00</c:formatCode>
                <c:ptCount val="5"/>
                <c:pt idx="0">
                  <c:v>8.5299999999999994</c:v>
                </c:pt>
                <c:pt idx="1">
                  <c:v>0.6</c:v>
                </c:pt>
                <c:pt idx="2">
                  <c:v>2.21</c:v>
                </c:pt>
                <c:pt idx="3">
                  <c:v>77.400000000000006</c:v>
                </c:pt>
                <c:pt idx="4">
                  <c:v>10.01</c:v>
                </c:pt>
              </c:numCache>
            </c:numRef>
          </c:val>
          <c:extLst>
            <c:ext xmlns:c16="http://schemas.microsoft.com/office/drawing/2014/chart" uri="{C3380CC4-5D6E-409C-BE32-E72D297353CC}">
              <c16:uniqueId val="{00000000-C44E-4317-BDD9-B683D9E86F9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31974606111446E-2"/>
          <c:y val="0.10977013977964969"/>
          <c:w val="0.83684784160220604"/>
          <c:h val="0.76267236009420769"/>
        </c:manualLayout>
      </c:layout>
      <c:barChart>
        <c:barDir val="col"/>
        <c:grouping val="clustered"/>
        <c:varyColors val="0"/>
        <c:ser>
          <c:idx val="0"/>
          <c:order val="0"/>
          <c:tx>
            <c:strRef>
              <c:f>高齢化率・後期高齢化率!$N$4</c:f>
              <c:strCache>
                <c:ptCount val="1"/>
                <c:pt idx="0">
                  <c:v>人口総数(人)</c:v>
                </c:pt>
              </c:strCache>
            </c:strRef>
          </c:tx>
          <c:spPr>
            <a:pattFill prst="pct20">
              <a:fgClr>
                <a:schemeClr val="accent1"/>
              </a:fgClr>
              <a:bgClr>
                <a:schemeClr val="bg1"/>
              </a:bgClr>
            </a:pattFill>
            <a:ln>
              <a:solidFill>
                <a:schemeClr val="tx1"/>
              </a:solidFill>
            </a:ln>
            <a:effectLst/>
          </c:spPr>
          <c:invertIfNegative val="0"/>
          <c:dLbls>
            <c:dLbl>
              <c:idx val="2"/>
              <c:layout>
                <c:manualLayout>
                  <c:x val="0"/>
                  <c:y val="1.337803211254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62B-4ED3-8577-DE56F2D24AB4}"/>
                </c:ext>
              </c:extLst>
            </c:dLbl>
            <c:dLbl>
              <c:idx val="3"/>
              <c:layout>
                <c:manualLayout>
                  <c:x val="2.4154587074956533E-3"/>
                  <c:y val="1.337803211254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62B-4ED3-8577-DE56F2D24AB4}"/>
                </c:ext>
              </c:extLst>
            </c:dLbl>
            <c:dLbl>
              <c:idx val="4"/>
              <c:layout>
                <c:manualLayout>
                  <c:x val="-1.2077293537478267E-3"/>
                  <c:y val="-3.6789588309496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2B-4ED3-8577-DE56F2D24AB4}"/>
                </c:ext>
              </c:extLst>
            </c:dLbl>
            <c:dLbl>
              <c:idx val="5"/>
              <c:layout>
                <c:manualLayout>
                  <c:x val="-1.2077293537479153E-3"/>
                  <c:y val="-1.337803211254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62B-4ED3-8577-DE56F2D24AB4}"/>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7"/>
                <c:pt idx="0">
                  <c:v>2020年</c:v>
                </c:pt>
                <c:pt idx="1">
                  <c:v>2025年</c:v>
                </c:pt>
                <c:pt idx="2">
                  <c:v>2030年</c:v>
                </c:pt>
                <c:pt idx="3">
                  <c:v>2035年</c:v>
                </c:pt>
                <c:pt idx="4">
                  <c:v>2040年</c:v>
                </c:pt>
                <c:pt idx="5">
                  <c:v>2045年</c:v>
                </c:pt>
                <c:pt idx="6">
                  <c:v>2050年</c:v>
                </c:pt>
              </c:strCache>
            </c:strRef>
          </c:cat>
          <c:val>
            <c:numRef>
              <c:f>高齢化率・後期高齢化率!$O$4:$U$4</c:f>
              <c:numCache>
                <c:formatCode>General</c:formatCode>
                <c:ptCount val="7"/>
                <c:pt idx="0">
                  <c:v>9079</c:v>
                </c:pt>
                <c:pt idx="1">
                  <c:v>8166</c:v>
                </c:pt>
                <c:pt idx="2">
                  <c:v>7276</c:v>
                </c:pt>
                <c:pt idx="3">
                  <c:v>6374</c:v>
                </c:pt>
                <c:pt idx="4">
                  <c:v>5477</c:v>
                </c:pt>
                <c:pt idx="5">
                  <c:v>4626</c:v>
                </c:pt>
                <c:pt idx="6">
                  <c:v>3838</c:v>
                </c:pt>
              </c:numCache>
            </c:numRef>
          </c:val>
          <c:extLst>
            <c:ext xmlns:c16="http://schemas.microsoft.com/office/drawing/2014/chart" uri="{C3380CC4-5D6E-409C-BE32-E72D297353CC}">
              <c16:uniqueId val="{00000000-962B-4ED3-8577-DE56F2D24AB4}"/>
            </c:ext>
          </c:extLst>
        </c:ser>
        <c:ser>
          <c:idx val="1"/>
          <c:order val="1"/>
          <c:tx>
            <c:strRef>
              <c:f>高齢化率・後期高齢化率!$N$5</c:f>
              <c:strCache>
                <c:ptCount val="1"/>
                <c:pt idx="0">
                  <c:v>65歳以上(人)</c:v>
                </c:pt>
              </c:strCache>
            </c:strRef>
          </c:tx>
          <c:spPr>
            <a:pattFill prst="dkHorz">
              <a:fgClr>
                <a:srgbClr val="FFC000"/>
              </a:fgClr>
              <a:bgClr>
                <a:schemeClr val="bg1"/>
              </a:bgClr>
            </a:pattFill>
            <a:ln>
              <a:solidFill>
                <a:schemeClr val="tx1"/>
              </a:solidFill>
            </a:ln>
            <a:effectLst/>
          </c:spPr>
          <c:invertIfNegative val="0"/>
          <c:dLbls>
            <c:dLbl>
              <c:idx val="1"/>
              <c:layout>
                <c:manualLayout>
                  <c:x val="-4.4282898077602911E-17"/>
                  <c:y val="0.136121476745135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2B-4ED3-8577-DE56F2D24AB4}"/>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7"/>
                <c:pt idx="0">
                  <c:v>2020年</c:v>
                </c:pt>
                <c:pt idx="1">
                  <c:v>2025年</c:v>
                </c:pt>
                <c:pt idx="2">
                  <c:v>2030年</c:v>
                </c:pt>
                <c:pt idx="3">
                  <c:v>2035年</c:v>
                </c:pt>
                <c:pt idx="4">
                  <c:v>2040年</c:v>
                </c:pt>
                <c:pt idx="5">
                  <c:v>2045年</c:v>
                </c:pt>
                <c:pt idx="6">
                  <c:v>2050年</c:v>
                </c:pt>
              </c:strCache>
            </c:strRef>
          </c:cat>
          <c:val>
            <c:numRef>
              <c:f>高齢化率・後期高齢化率!$O$5:$U$5</c:f>
              <c:numCache>
                <c:formatCode>General</c:formatCode>
                <c:ptCount val="7"/>
                <c:pt idx="0">
                  <c:v>3767</c:v>
                </c:pt>
                <c:pt idx="1">
                  <c:v>3915</c:v>
                </c:pt>
                <c:pt idx="2">
                  <c:v>3860</c:v>
                </c:pt>
                <c:pt idx="3">
                  <c:v>3745</c:v>
                </c:pt>
                <c:pt idx="4">
                  <c:v>3465</c:v>
                </c:pt>
                <c:pt idx="5">
                  <c:v>3061</c:v>
                </c:pt>
                <c:pt idx="6">
                  <c:v>2637</c:v>
                </c:pt>
              </c:numCache>
            </c:numRef>
          </c:val>
          <c:extLst>
            <c:ext xmlns:c16="http://schemas.microsoft.com/office/drawing/2014/chart" uri="{C3380CC4-5D6E-409C-BE32-E72D297353CC}">
              <c16:uniqueId val="{00000001-962B-4ED3-8577-DE56F2D24AB4}"/>
            </c:ext>
          </c:extLst>
        </c:ser>
        <c:ser>
          <c:idx val="2"/>
          <c:order val="2"/>
          <c:tx>
            <c:strRef>
              <c:f>高齢化率・後期高齢化率!$N$6</c:f>
              <c:strCache>
                <c:ptCount val="1"/>
                <c:pt idx="0">
                  <c:v>75歳以上(人)</c:v>
                </c:pt>
              </c:strCache>
            </c:strRef>
          </c:tx>
          <c:spPr>
            <a:solidFill>
              <a:schemeClr val="accent3"/>
            </a:solid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7"/>
                <c:pt idx="0">
                  <c:v>2020年</c:v>
                </c:pt>
                <c:pt idx="1">
                  <c:v>2025年</c:v>
                </c:pt>
                <c:pt idx="2">
                  <c:v>2030年</c:v>
                </c:pt>
                <c:pt idx="3">
                  <c:v>2035年</c:v>
                </c:pt>
                <c:pt idx="4">
                  <c:v>2040年</c:v>
                </c:pt>
                <c:pt idx="5">
                  <c:v>2045年</c:v>
                </c:pt>
                <c:pt idx="6">
                  <c:v>2050年</c:v>
                </c:pt>
              </c:strCache>
            </c:strRef>
          </c:cat>
          <c:val>
            <c:numRef>
              <c:f>高齢化率・後期高齢化率!$O$6:$U$6</c:f>
              <c:numCache>
                <c:formatCode>General</c:formatCode>
                <c:ptCount val="7"/>
                <c:pt idx="0">
                  <c:v>1716</c:v>
                </c:pt>
                <c:pt idx="1">
                  <c:v>2190</c:v>
                </c:pt>
                <c:pt idx="2">
                  <c:v>2395</c:v>
                </c:pt>
                <c:pt idx="3">
                  <c:v>2384</c:v>
                </c:pt>
                <c:pt idx="4">
                  <c:v>2256</c:v>
                </c:pt>
                <c:pt idx="5">
                  <c:v>2146</c:v>
                </c:pt>
                <c:pt idx="6">
                  <c:v>1939</c:v>
                </c:pt>
              </c:numCache>
            </c:numRef>
          </c:val>
          <c:extLst>
            <c:ext xmlns:c16="http://schemas.microsoft.com/office/drawing/2014/chart" uri="{C3380CC4-5D6E-409C-BE32-E72D297353CC}">
              <c16:uniqueId val="{00000002-962B-4ED3-8577-DE56F2D24AB4}"/>
            </c:ext>
          </c:extLst>
        </c:ser>
        <c:dLbls>
          <c:showLegendKey val="0"/>
          <c:showVal val="1"/>
          <c:showCatName val="0"/>
          <c:showSerName val="0"/>
          <c:showPercent val="0"/>
          <c:showBubbleSize val="0"/>
        </c:dLbls>
        <c:gapWidth val="60"/>
        <c:overlap val="50"/>
        <c:axId val="2022394687"/>
        <c:axId val="2022386367"/>
      </c:barChart>
      <c:lineChart>
        <c:grouping val="standard"/>
        <c:varyColors val="0"/>
        <c:ser>
          <c:idx val="3"/>
          <c:order val="3"/>
          <c:tx>
            <c:strRef>
              <c:f>高齢化率・後期高齢化率!$N$7</c:f>
              <c:strCache>
                <c:ptCount val="1"/>
                <c:pt idx="0">
                  <c:v>高齢化率(％)</c:v>
                </c:pt>
              </c:strCache>
            </c:strRef>
          </c:tx>
          <c:spPr>
            <a:ln w="28575" cap="rnd">
              <a:solidFill>
                <a:schemeClr val="accent4"/>
              </a:solidFill>
              <a:round/>
            </a:ln>
            <a:effectLst/>
          </c:spPr>
          <c:marker>
            <c:symbol val="square"/>
            <c:size val="10"/>
            <c:spPr>
              <a:solidFill>
                <a:schemeClr val="accent4"/>
              </a:solidFill>
              <a:ln w="9525">
                <a:solidFill>
                  <a:schemeClr val="tx1"/>
                </a:solidFill>
              </a:ln>
              <a:effectLst/>
            </c:spPr>
          </c:marker>
          <c:dLbls>
            <c:dLbl>
              <c:idx val="0"/>
              <c:layout>
                <c:manualLayout>
                  <c:x val="3.6231880612434581E-3"/>
                  <c:y val="-8.6957208731536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2B-4ED3-8577-DE56F2D24AB4}"/>
                </c:ext>
              </c:extLst>
            </c:dLbl>
            <c:dLbl>
              <c:idx val="1"/>
              <c:layout>
                <c:manualLayout>
                  <c:x val="3.6231880612434802E-3"/>
                  <c:y val="-0.11371327295662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2B-4ED3-8577-DE56F2D24AB4}"/>
                </c:ext>
              </c:extLst>
            </c:dLbl>
            <c:dLbl>
              <c:idx val="2"/>
              <c:layout>
                <c:manualLayout>
                  <c:x val="7.2463761224868719E-3"/>
                  <c:y val="-6.6890160562720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2B-4ED3-8577-DE56F2D24AB4}"/>
                </c:ext>
              </c:extLst>
            </c:dLbl>
            <c:dLbl>
              <c:idx val="3"/>
              <c:layout>
                <c:manualLayout>
                  <c:x val="3.6231880612433913E-3"/>
                  <c:y val="-9.6990732815944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2B-4ED3-8577-DE56F2D24AB4}"/>
                </c:ext>
              </c:extLst>
            </c:dLbl>
            <c:dLbl>
              <c:idx val="4"/>
              <c:layout>
                <c:manualLayout>
                  <c:x val="7.2463761224868719E-3"/>
                  <c:y val="-0.10367974887221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2B-4ED3-8577-DE56F2D24AB4}"/>
                </c:ext>
              </c:extLst>
            </c:dLbl>
            <c:dLbl>
              <c:idx val="5"/>
              <c:layout>
                <c:manualLayout>
                  <c:x val="-8.8565796155205822E-17"/>
                  <c:y val="-7.6923684647128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62B-4ED3-8577-DE56F2D24AB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7"/>
                <c:pt idx="0">
                  <c:v>2020年</c:v>
                </c:pt>
                <c:pt idx="1">
                  <c:v>2025年</c:v>
                </c:pt>
                <c:pt idx="2">
                  <c:v>2030年</c:v>
                </c:pt>
                <c:pt idx="3">
                  <c:v>2035年</c:v>
                </c:pt>
                <c:pt idx="4">
                  <c:v>2040年</c:v>
                </c:pt>
                <c:pt idx="5">
                  <c:v>2045年</c:v>
                </c:pt>
                <c:pt idx="6">
                  <c:v>2050年</c:v>
                </c:pt>
              </c:strCache>
            </c:strRef>
          </c:cat>
          <c:val>
            <c:numRef>
              <c:f>高齢化率・後期高齢化率!$O$7:$U$7</c:f>
              <c:numCache>
                <c:formatCode>0.0%</c:formatCode>
                <c:ptCount val="7"/>
                <c:pt idx="0">
                  <c:v>0.41491353673312037</c:v>
                </c:pt>
                <c:pt idx="1">
                  <c:v>0.47942689199118294</c:v>
                </c:pt>
                <c:pt idx="2">
                  <c:v>0.53051126992853215</c:v>
                </c:pt>
                <c:pt idx="3">
                  <c:v>0.58754314402259178</c:v>
                </c:pt>
                <c:pt idx="4">
                  <c:v>0.63264560890998722</c:v>
                </c:pt>
                <c:pt idx="5">
                  <c:v>0.66169476869865973</c:v>
                </c:pt>
                <c:pt idx="6">
                  <c:v>0.68707660239708179</c:v>
                </c:pt>
              </c:numCache>
            </c:numRef>
          </c:val>
          <c:smooth val="0"/>
          <c:extLst>
            <c:ext xmlns:c16="http://schemas.microsoft.com/office/drawing/2014/chart" uri="{C3380CC4-5D6E-409C-BE32-E72D297353CC}">
              <c16:uniqueId val="{00000003-962B-4ED3-8577-DE56F2D24AB4}"/>
            </c:ext>
          </c:extLst>
        </c:ser>
        <c:ser>
          <c:idx val="4"/>
          <c:order val="4"/>
          <c:tx>
            <c:strRef>
              <c:f>高齢化率・後期高齢化率!$N$8</c:f>
              <c:strCache>
                <c:ptCount val="1"/>
                <c:pt idx="0">
                  <c:v>後期高齢化率(％)</c:v>
                </c:pt>
              </c:strCache>
            </c:strRef>
          </c:tx>
          <c:spPr>
            <a:ln w="28575" cap="rnd">
              <a:solidFill>
                <a:schemeClr val="accent5"/>
              </a:solidFill>
              <a:round/>
            </a:ln>
            <a:effectLst/>
          </c:spPr>
          <c:marker>
            <c:symbol val="circle"/>
            <c:size val="10"/>
            <c:spPr>
              <a:solidFill>
                <a:schemeClr val="accent5"/>
              </a:solidFill>
              <a:ln w="9525">
                <a:solidFill>
                  <a:schemeClr val="tx1"/>
                </a:solidFill>
              </a:ln>
              <a:effectLst/>
            </c:spPr>
          </c:marker>
          <c:dLbls>
            <c:dLbl>
              <c:idx val="0"/>
              <c:layout>
                <c:manualLayout>
                  <c:x val="1.6908210952469572E-2"/>
                  <c:y val="1.0033524084408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62B-4ED3-8577-DE56F2D24AB4}"/>
                </c:ext>
              </c:extLst>
            </c:dLbl>
            <c:dLbl>
              <c:idx val="1"/>
              <c:layout>
                <c:manualLayout>
                  <c:x val="9.6618348299826132E-3"/>
                  <c:y val="-9.6990732815944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62B-4ED3-8577-DE56F2D24AB4}"/>
                </c:ext>
              </c:extLst>
            </c:dLbl>
            <c:dLbl>
              <c:idx val="2"/>
              <c:layout>
                <c:manualLayout>
                  <c:x val="9.6618348299825248E-3"/>
                  <c:y val="-0.10033524084408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62B-4ED3-8577-DE56F2D24AB4}"/>
                </c:ext>
              </c:extLst>
            </c:dLbl>
            <c:dLbl>
              <c:idx val="3"/>
              <c:layout>
                <c:manualLayout>
                  <c:x val="8.4541054762347859E-3"/>
                  <c:y val="-7.0234668590856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62B-4ED3-8577-DE56F2D24AB4}"/>
                </c:ext>
              </c:extLst>
            </c:dLbl>
            <c:dLbl>
              <c:idx val="4"/>
              <c:layout>
                <c:manualLayout>
                  <c:x val="7.2463761224868719E-3"/>
                  <c:y val="-9.0301716759672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62B-4ED3-8577-DE56F2D24AB4}"/>
                </c:ext>
              </c:extLst>
            </c:dLbl>
            <c:dLbl>
              <c:idx val="5"/>
              <c:layout>
                <c:manualLayout>
                  <c:x val="2.4154587074956533E-3"/>
                  <c:y val="-0.130435813097304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62B-4ED3-8577-DE56F2D24AB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7"/>
                <c:pt idx="0">
                  <c:v>2020年</c:v>
                </c:pt>
                <c:pt idx="1">
                  <c:v>2025年</c:v>
                </c:pt>
                <c:pt idx="2">
                  <c:v>2030年</c:v>
                </c:pt>
                <c:pt idx="3">
                  <c:v>2035年</c:v>
                </c:pt>
                <c:pt idx="4">
                  <c:v>2040年</c:v>
                </c:pt>
                <c:pt idx="5">
                  <c:v>2045年</c:v>
                </c:pt>
                <c:pt idx="6">
                  <c:v>2050年</c:v>
                </c:pt>
              </c:strCache>
            </c:strRef>
          </c:cat>
          <c:val>
            <c:numRef>
              <c:f>高齢化率・後期高齢化率!$O$8:$U$8</c:f>
              <c:numCache>
                <c:formatCode>0.0%</c:formatCode>
                <c:ptCount val="7"/>
                <c:pt idx="0">
                  <c:v>0.1890075999559423</c:v>
                </c:pt>
                <c:pt idx="1">
                  <c:v>0.26818515797207937</c:v>
                </c:pt>
                <c:pt idx="2">
                  <c:v>0.32916437603078613</c:v>
                </c:pt>
                <c:pt idx="3">
                  <c:v>0.37401945403200504</c:v>
                </c:pt>
                <c:pt idx="4">
                  <c:v>0.4119043271864159</c:v>
                </c:pt>
                <c:pt idx="5">
                  <c:v>0.4638996973627324</c:v>
                </c:pt>
                <c:pt idx="6">
                  <c:v>0.50521104742053158</c:v>
                </c:pt>
              </c:numCache>
            </c:numRef>
          </c:val>
          <c:smooth val="0"/>
          <c:extLst>
            <c:ext xmlns:c16="http://schemas.microsoft.com/office/drawing/2014/chart" uri="{C3380CC4-5D6E-409C-BE32-E72D297353CC}">
              <c16:uniqueId val="{00000004-962B-4ED3-8577-DE56F2D24AB4}"/>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a:t>
                </a:r>
                <a:r>
                  <a:rPr lang="ja-JP"/>
                  <a:t>人</a:t>
                </a:r>
                <a:r>
                  <a:rPr lang="ja-JP" altLang="en-US"/>
                  <a:t>）</a:t>
                </a:r>
                <a:endParaRPr lang="ja-JP"/>
              </a:p>
            </c:rich>
          </c:tx>
          <c:layout>
            <c:manualLayout>
              <c:xMode val="edge"/>
              <c:yMode val="edge"/>
              <c:x val="2.7977052377752904E-2"/>
              <c:y val="3.1336100854398752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valAx>
      <c:valAx>
        <c:axId val="2022386783"/>
        <c:scaling>
          <c:orientation val="minMax"/>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a:t>
                </a:r>
                <a:endParaRPr lang="ja-JP"/>
              </a:p>
            </c:rich>
          </c:tx>
          <c:layout>
            <c:manualLayout>
              <c:xMode val="edge"/>
              <c:yMode val="edge"/>
              <c:x val="0.91755896786118074"/>
              <c:y val="3.9956863746849709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53267870710428E-2"/>
          <c:y val="9.858060509805229E-2"/>
          <c:w val="0.91603490748353233"/>
          <c:h val="0.75595723378562096"/>
        </c:manualLayout>
      </c:layout>
      <c:lineChart>
        <c:grouping val="standard"/>
        <c:varyColors val="0"/>
        <c:ser>
          <c:idx val="5"/>
          <c:order val="5"/>
          <c:tx>
            <c:strRef>
              <c:f>児童・生徒数!$C$78</c:f>
              <c:strCache>
                <c:ptCount val="1"/>
                <c:pt idx="0">
                  <c:v>0～5歳（未就学児童数）</c:v>
                </c:pt>
              </c:strCache>
            </c:strRef>
          </c:tx>
          <c:spPr>
            <a:ln w="28575" cap="rnd">
              <a:solidFill>
                <a:schemeClr val="accent6"/>
              </a:solidFill>
              <a:round/>
            </a:ln>
            <a:effectLst/>
          </c:spPr>
          <c:marker>
            <c:symbol val="circle"/>
            <c:size val="9"/>
            <c:spPr>
              <a:solidFill>
                <a:schemeClr val="accent6"/>
              </a:solidFill>
              <a:ln w="9525">
                <a:solidFill>
                  <a:schemeClr val="tx1"/>
                </a:solidFill>
              </a:ln>
              <a:effectLst/>
            </c:spPr>
          </c:marker>
          <c:dLbls>
            <c:dLbl>
              <c:idx val="0"/>
              <c:layout>
                <c:manualLayout>
                  <c:x val="-3.5828598308396339E-2"/>
                  <c:y val="-7.9277680079863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23-4F50-9DA9-5C223F61D5C8}"/>
                </c:ext>
              </c:extLst>
            </c:dLbl>
            <c:dLbl>
              <c:idx val="1"/>
              <c:layout>
                <c:manualLayout>
                  <c:x val="-4.9109611232333539E-2"/>
                  <c:y val="2.271699604627641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0606697965618813E-2"/>
                      <c:h val="4.5433992092553048E-2"/>
                    </c:manualLayout>
                  </c15:layout>
                </c:ext>
                <c:ext xmlns:c16="http://schemas.microsoft.com/office/drawing/2014/chart" uri="{C3380CC4-5D6E-409C-BE32-E72D297353CC}">
                  <c16:uniqueId val="{0000000B-E323-4F50-9DA9-5C223F61D5C8}"/>
                </c:ext>
              </c:extLst>
            </c:dLbl>
            <c:dLbl>
              <c:idx val="3"/>
              <c:layout>
                <c:manualLayout>
                  <c:x val="-1.0673104931600407E-2"/>
                  <c:y val="8.4531951274239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23-4F50-9DA9-5C223F61D5C8}"/>
                </c:ext>
              </c:extLst>
            </c:dLbl>
            <c:dLbl>
              <c:idx val="4"/>
              <c:layout>
                <c:manualLayout>
                  <c:x val="-5.2399632808988426E-3"/>
                  <c:y val="7.0623586347948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323-4F50-9DA9-5C223F61D5C8}"/>
                </c:ext>
              </c:extLst>
            </c:dLbl>
            <c:dLbl>
              <c:idx val="5"/>
              <c:layout>
                <c:manualLayout>
                  <c:x val="-2.2644174569360541E-2"/>
                  <c:y val="6.7532838586549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323-4F50-9DA9-5C223F61D5C8}"/>
                </c:ext>
              </c:extLst>
            </c:dLbl>
            <c:dLbl>
              <c:idx val="6"/>
              <c:layout>
                <c:manualLayout>
                  <c:x val="-1.6607350513025469E-2"/>
                  <c:y val="4.5897604256762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323-4F50-9DA9-5C223F61D5C8}"/>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児童・生徒数!$E$72:$K$72</c:f>
              <c:strCache>
                <c:ptCount val="7"/>
                <c:pt idx="0">
                  <c:v>2020年</c:v>
                </c:pt>
                <c:pt idx="1">
                  <c:v>2025年</c:v>
                </c:pt>
                <c:pt idx="2">
                  <c:v>2030年</c:v>
                </c:pt>
                <c:pt idx="3">
                  <c:v>2035年</c:v>
                </c:pt>
                <c:pt idx="4">
                  <c:v>2040年</c:v>
                </c:pt>
                <c:pt idx="5">
                  <c:v>2045年</c:v>
                </c:pt>
                <c:pt idx="6">
                  <c:v>2050年</c:v>
                </c:pt>
              </c:strCache>
              <c:extLst/>
            </c:strRef>
          </c:cat>
          <c:val>
            <c:numRef>
              <c:f>児童・生徒数!$E$78:$K$78</c:f>
              <c:numCache>
                <c:formatCode>0</c:formatCode>
                <c:ptCount val="7"/>
                <c:pt idx="0" formatCode="General">
                  <c:v>179</c:v>
                </c:pt>
                <c:pt idx="1">
                  <c:v>123.11592734076558</c:v>
                </c:pt>
                <c:pt idx="2">
                  <c:v>93.167849068371396</c:v>
                </c:pt>
                <c:pt idx="3">
                  <c:v>73.3527714976222</c:v>
                </c:pt>
                <c:pt idx="4">
                  <c:v>55.491463319560303</c:v>
                </c:pt>
                <c:pt idx="5">
                  <c:v>40.789116706946288</c:v>
                </c:pt>
                <c:pt idx="6">
                  <c:v>30.722616356123801</c:v>
                </c:pt>
              </c:numCache>
              <c:extLst/>
            </c:numRef>
          </c:val>
          <c:smooth val="0"/>
          <c:extLst>
            <c:ext xmlns:c16="http://schemas.microsoft.com/office/drawing/2014/chart" uri="{C3380CC4-5D6E-409C-BE32-E72D297353CC}">
              <c16:uniqueId val="{00000000-E323-4F50-9DA9-5C223F61D5C8}"/>
            </c:ext>
          </c:extLst>
        </c:ser>
        <c:ser>
          <c:idx val="6"/>
          <c:order val="6"/>
          <c:tx>
            <c:strRef>
              <c:f>児童・生徒数!$C$79</c:f>
              <c:strCache>
                <c:ptCount val="1"/>
                <c:pt idx="0">
                  <c:v>6～11歳（小学校児童数）</c:v>
                </c:pt>
              </c:strCache>
            </c:strRef>
          </c:tx>
          <c:spPr>
            <a:ln w="28575" cap="rnd">
              <a:solidFill>
                <a:schemeClr val="accent1">
                  <a:lumMod val="60000"/>
                </a:schemeClr>
              </a:solidFill>
              <a:round/>
            </a:ln>
            <a:effectLst/>
          </c:spPr>
          <c:marker>
            <c:symbol val="square"/>
            <c:size val="9"/>
            <c:spPr>
              <a:solidFill>
                <a:schemeClr val="accent1">
                  <a:lumMod val="60000"/>
                </a:schemeClr>
              </a:solidFill>
              <a:ln w="9525">
                <a:solidFill>
                  <a:schemeClr val="tx1"/>
                </a:solidFill>
              </a:ln>
              <a:effectLst/>
            </c:spPr>
          </c:marker>
          <c:dLbls>
            <c:dLbl>
              <c:idx val="4"/>
              <c:layout>
                <c:manualLayout>
                  <c:x val="-1.9728341016103015E-2"/>
                  <c:y val="-7.3714334109346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323-4F50-9DA9-5C223F61D5C8}"/>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児童・生徒数!$E$72:$K$72</c:f>
              <c:strCache>
                <c:ptCount val="7"/>
                <c:pt idx="0">
                  <c:v>2020年</c:v>
                </c:pt>
                <c:pt idx="1">
                  <c:v>2025年</c:v>
                </c:pt>
                <c:pt idx="2">
                  <c:v>2030年</c:v>
                </c:pt>
                <c:pt idx="3">
                  <c:v>2035年</c:v>
                </c:pt>
                <c:pt idx="4">
                  <c:v>2040年</c:v>
                </c:pt>
                <c:pt idx="5">
                  <c:v>2045年</c:v>
                </c:pt>
                <c:pt idx="6">
                  <c:v>2050年</c:v>
                </c:pt>
              </c:strCache>
              <c:extLst/>
            </c:strRef>
          </c:cat>
          <c:val>
            <c:numRef>
              <c:f>児童・生徒数!$E$79:$K$79</c:f>
              <c:numCache>
                <c:formatCode>0</c:formatCode>
                <c:ptCount val="7"/>
                <c:pt idx="0" formatCode="General">
                  <c:v>255</c:v>
                </c:pt>
                <c:pt idx="1">
                  <c:v>204.63734734354358</c:v>
                </c:pt>
                <c:pt idx="2">
                  <c:v>145.56488138849699</c:v>
                </c:pt>
                <c:pt idx="3">
                  <c:v>108.02567857048304</c:v>
                </c:pt>
                <c:pt idx="4">
                  <c:v>84.87731887680809</c:v>
                </c:pt>
                <c:pt idx="5">
                  <c:v>64.572414585619484</c:v>
                </c:pt>
                <c:pt idx="6">
                  <c:v>47.631664032639343</c:v>
                </c:pt>
              </c:numCache>
              <c:extLst/>
            </c:numRef>
          </c:val>
          <c:smooth val="0"/>
          <c:extLst>
            <c:ext xmlns:c16="http://schemas.microsoft.com/office/drawing/2014/chart" uri="{C3380CC4-5D6E-409C-BE32-E72D297353CC}">
              <c16:uniqueId val="{00000001-E323-4F50-9DA9-5C223F61D5C8}"/>
            </c:ext>
          </c:extLst>
        </c:ser>
        <c:ser>
          <c:idx val="7"/>
          <c:order val="7"/>
          <c:tx>
            <c:strRef>
              <c:f>児童・生徒数!$C$80</c:f>
              <c:strCache>
                <c:ptCount val="1"/>
                <c:pt idx="0">
                  <c:v>12～14歳（中学校生徒数）</c:v>
                </c:pt>
              </c:strCache>
            </c:strRef>
          </c:tx>
          <c:spPr>
            <a:ln w="28575" cap="rnd">
              <a:solidFill>
                <a:schemeClr val="accent2">
                  <a:lumMod val="60000"/>
                </a:schemeClr>
              </a:solidFill>
              <a:round/>
            </a:ln>
            <a:effectLst/>
          </c:spPr>
          <c:marker>
            <c:symbol val="triangle"/>
            <c:size val="9"/>
            <c:spPr>
              <a:solidFill>
                <a:schemeClr val="accent2">
                  <a:lumMod val="60000"/>
                </a:schemeClr>
              </a:solidFill>
              <a:ln w="9525">
                <a:solidFill>
                  <a:schemeClr val="tx1"/>
                </a:solidFill>
              </a:ln>
              <a:effectLst/>
            </c:spPr>
          </c:marker>
          <c:dLbls>
            <c:dLbl>
              <c:idx val="0"/>
              <c:layout>
                <c:manualLayout>
                  <c:x val="-2.7377044629527239E-2"/>
                  <c:y val="0.11018515769384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23-4F50-9DA9-5C223F61D5C8}"/>
                </c:ext>
              </c:extLst>
            </c:dLbl>
            <c:dLbl>
              <c:idx val="3"/>
              <c:layout>
                <c:manualLayout>
                  <c:x val="3.8152728036037653E-3"/>
                  <c:y val="-2.889849156907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23-4F50-9DA9-5C223F61D5C8}"/>
                </c:ext>
              </c:extLst>
            </c:dLbl>
            <c:dLbl>
              <c:idx val="4"/>
              <c:layout>
                <c:manualLayout>
                  <c:x val="-4.7497731675244258E-2"/>
                  <c:y val="-4.5897604256762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323-4F50-9DA9-5C223F61D5C8}"/>
                </c:ext>
              </c:extLst>
            </c:dLbl>
            <c:dLbl>
              <c:idx val="5"/>
              <c:layout>
                <c:manualLayout>
                  <c:x val="-7.8889216768186804E-2"/>
                  <c:y val="-4.5897604256762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23-4F50-9DA9-5C223F61D5C8}"/>
                </c:ext>
              </c:extLst>
            </c:dLbl>
            <c:dLbl>
              <c:idx val="6"/>
              <c:layout>
                <c:manualLayout>
                  <c:x val="1.8907332944441267E-2"/>
                  <c:y val="9.73585544840411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323-4F50-9DA9-5C223F61D5C8}"/>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児童・生徒数!$E$72:$K$72</c:f>
              <c:strCache>
                <c:ptCount val="7"/>
                <c:pt idx="0">
                  <c:v>2020年</c:v>
                </c:pt>
                <c:pt idx="1">
                  <c:v>2025年</c:v>
                </c:pt>
                <c:pt idx="2">
                  <c:v>2030年</c:v>
                </c:pt>
                <c:pt idx="3">
                  <c:v>2035年</c:v>
                </c:pt>
                <c:pt idx="4">
                  <c:v>2040年</c:v>
                </c:pt>
                <c:pt idx="5">
                  <c:v>2045年</c:v>
                </c:pt>
                <c:pt idx="6">
                  <c:v>2050年</c:v>
                </c:pt>
              </c:strCache>
              <c:extLst/>
            </c:strRef>
          </c:cat>
          <c:val>
            <c:numRef>
              <c:f>児童・生徒数!$E$80:$K$80</c:f>
              <c:numCache>
                <c:formatCode>0</c:formatCode>
                <c:ptCount val="7"/>
                <c:pt idx="0" formatCode="General">
                  <c:v>172</c:v>
                </c:pt>
                <c:pt idx="1">
                  <c:v>143.24672531569084</c:v>
                </c:pt>
                <c:pt idx="2">
                  <c:v>109.26726954313162</c:v>
                </c:pt>
                <c:pt idx="3">
                  <c:v>74.621549931894762</c:v>
                </c:pt>
                <c:pt idx="4">
                  <c:v>58.6312178036316</c:v>
                </c:pt>
                <c:pt idx="5">
                  <c:v>46.638468707434228</c:v>
                </c:pt>
                <c:pt idx="6">
                  <c:v>34.645719611236856</c:v>
                </c:pt>
              </c:numCache>
              <c:extLst/>
            </c:numRef>
          </c:val>
          <c:smooth val="0"/>
          <c:extLst>
            <c:ext xmlns:c16="http://schemas.microsoft.com/office/drawing/2014/chart" uri="{C3380CC4-5D6E-409C-BE32-E72D297353CC}">
              <c16:uniqueId val="{00000002-E323-4F50-9DA9-5C223F61D5C8}"/>
            </c:ext>
          </c:extLst>
        </c:ser>
        <c:dLbls>
          <c:dLblPos val="t"/>
          <c:showLegendKey val="0"/>
          <c:showVal val="1"/>
          <c:showCatName val="0"/>
          <c:showSerName val="0"/>
          <c:showPercent val="0"/>
          <c:showBubbleSize val="0"/>
        </c:dLbls>
        <c:marker val="1"/>
        <c:smooth val="0"/>
        <c:axId val="1251442287"/>
        <c:axId val="1251444367"/>
        <c:extLst>
          <c:ext xmlns:c15="http://schemas.microsoft.com/office/drawing/2012/chart" uri="{02D57815-91ED-43cb-92C2-25804820EDAC}">
            <c15:filteredLineSeries>
              <c15:ser>
                <c:idx val="0"/>
                <c:order val="0"/>
                <c:tx>
                  <c:strRef>
                    <c:extLst>
                      <c:ext uri="{02D57815-91ED-43cb-92C2-25804820EDAC}">
                        <c15:formulaRef>
                          <c15:sqref>児童・生徒数!$C$73</c15:sqref>
                        </c15:formulaRef>
                      </c:ext>
                    </c:extLst>
                    <c:strCache>
                      <c:ptCount val="1"/>
                      <c:pt idx="0">
                        <c:v>0～4歳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児童・生徒数!$E$72:$K$72</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児童・生徒数!$E$73:$K$73</c15:sqref>
                        </c15:formulaRef>
                      </c:ext>
                    </c:extLst>
                    <c:numCache>
                      <c:formatCode>General</c:formatCode>
                      <c:ptCount val="7"/>
                      <c:pt idx="0">
                        <c:v>146</c:v>
                      </c:pt>
                      <c:pt idx="1">
                        <c:v>98</c:v>
                      </c:pt>
                      <c:pt idx="2">
                        <c:v>76</c:v>
                      </c:pt>
                      <c:pt idx="3">
                        <c:v>60</c:v>
                      </c:pt>
                      <c:pt idx="4">
                        <c:v>45</c:v>
                      </c:pt>
                      <c:pt idx="5">
                        <c:v>33</c:v>
                      </c:pt>
                      <c:pt idx="6">
                        <c:v>25</c:v>
                      </c:pt>
                    </c:numCache>
                  </c:numRef>
                </c:val>
                <c:smooth val="0"/>
                <c:extLst>
                  <c:ext xmlns:c16="http://schemas.microsoft.com/office/drawing/2014/chart" uri="{C3380CC4-5D6E-409C-BE32-E72D297353CC}">
                    <c16:uniqueId val="{00000003-E323-4F50-9DA9-5C223F61D5C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児童・生徒数!$C$74</c15:sqref>
                        </c15:formulaRef>
                      </c:ext>
                    </c:extLst>
                    <c:strCache>
                      <c:ptCount val="1"/>
                      <c:pt idx="0">
                        <c:v>5～9歳</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児童・生徒数!$E$72:$K$72</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児童・生徒数!$E$74:$K$74</c15:sqref>
                        </c15:formulaRef>
                      </c:ext>
                    </c:extLst>
                    <c:numCache>
                      <c:formatCode>General</c:formatCode>
                      <c:ptCount val="7"/>
                      <c:pt idx="0">
                        <c:v>207</c:v>
                      </c:pt>
                      <c:pt idx="1">
                        <c:v>158</c:v>
                      </c:pt>
                      <c:pt idx="2">
                        <c:v>108</c:v>
                      </c:pt>
                      <c:pt idx="3">
                        <c:v>84</c:v>
                      </c:pt>
                      <c:pt idx="4">
                        <c:v>66</c:v>
                      </c:pt>
                      <c:pt idx="5">
                        <c:v>49</c:v>
                      </c:pt>
                      <c:pt idx="6">
                        <c:v>36</c:v>
                      </c:pt>
                    </c:numCache>
                  </c:numRef>
                </c:val>
                <c:smooth val="0"/>
                <c:extLst xmlns:c15="http://schemas.microsoft.com/office/drawing/2012/chart">
                  <c:ext xmlns:c16="http://schemas.microsoft.com/office/drawing/2014/chart" uri="{C3380CC4-5D6E-409C-BE32-E72D297353CC}">
                    <c16:uniqueId val="{00000004-E323-4F50-9DA9-5C223F61D5C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児童・生徒数!$C$75</c15:sqref>
                        </c15:formulaRef>
                      </c:ext>
                    </c:extLst>
                    <c:strCache>
                      <c:ptCount val="1"/>
                      <c:pt idx="0">
                        <c:v>10～14歳</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児童・生徒数!$E$72:$K$72</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児童・生徒数!$E$75:$K$75</c15:sqref>
                        </c15:formulaRef>
                      </c:ext>
                    </c:extLst>
                    <c:numCache>
                      <c:formatCode>General</c:formatCode>
                      <c:ptCount val="7"/>
                      <c:pt idx="0">
                        <c:v>260</c:v>
                      </c:pt>
                      <c:pt idx="1">
                        <c:v>215</c:v>
                      </c:pt>
                      <c:pt idx="2">
                        <c:v>164</c:v>
                      </c:pt>
                      <c:pt idx="3">
                        <c:v>112</c:v>
                      </c:pt>
                      <c:pt idx="4">
                        <c:v>88</c:v>
                      </c:pt>
                      <c:pt idx="5">
                        <c:v>70</c:v>
                      </c:pt>
                      <c:pt idx="6">
                        <c:v>52</c:v>
                      </c:pt>
                    </c:numCache>
                  </c:numRef>
                </c:val>
                <c:smooth val="0"/>
                <c:extLst xmlns:c15="http://schemas.microsoft.com/office/drawing/2012/chart">
                  <c:ext xmlns:c16="http://schemas.microsoft.com/office/drawing/2014/chart" uri="{C3380CC4-5D6E-409C-BE32-E72D297353CC}">
                    <c16:uniqueId val="{00000005-E323-4F50-9DA9-5C223F61D5C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児童・生徒数!$C$76</c15:sqref>
                        </c15:formulaRef>
                      </c:ext>
                    </c:extLst>
                    <c:strCache>
                      <c:ptCount val="1"/>
                      <c:pt idx="0">
                        <c:v>5歳児数</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児童・生徒数!$E$72:$K$72</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児童・生徒数!$E$76:$K$76</c15:sqref>
                        </c15:formulaRef>
                      </c:ext>
                    </c:extLst>
                    <c:numCache>
                      <c:formatCode>0</c:formatCode>
                      <c:ptCount val="7"/>
                      <c:pt idx="0" formatCode="General">
                        <c:v>34</c:v>
                      </c:pt>
                      <c:pt idx="1">
                        <c:v>25.115927340765573</c:v>
                      </c:pt>
                      <c:pt idx="2" formatCode="General">
                        <c:v>17.167849068371403</c:v>
                      </c:pt>
                      <c:pt idx="3" formatCode="General">
                        <c:v>13.352771497622204</c:v>
                      </c:pt>
                      <c:pt idx="4" formatCode="General">
                        <c:v>10.491463319560303</c:v>
                      </c:pt>
                      <c:pt idx="5">
                        <c:v>7.7891167069462854</c:v>
                      </c:pt>
                      <c:pt idx="6">
                        <c:v>5.722616356123801</c:v>
                      </c:pt>
                    </c:numCache>
                  </c:numRef>
                </c:val>
                <c:smooth val="0"/>
                <c:extLst xmlns:c15="http://schemas.microsoft.com/office/drawing/2012/chart">
                  <c:ext xmlns:c16="http://schemas.microsoft.com/office/drawing/2014/chart" uri="{C3380CC4-5D6E-409C-BE32-E72D297353CC}">
                    <c16:uniqueId val="{00000006-E323-4F50-9DA9-5C223F61D5C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児童・生徒数!$C$77</c15:sqref>
                        </c15:formulaRef>
                      </c:ext>
                    </c:extLst>
                    <c:strCache>
                      <c:ptCount val="1"/>
                      <c:pt idx="0">
                        <c:v>10,11歳児数</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児童・生徒数!$E$72:$K$72</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児童・生徒数!$E$77:$K$77</c15:sqref>
                        </c15:formulaRef>
                      </c:ext>
                    </c:extLst>
                    <c:numCache>
                      <c:formatCode>General</c:formatCode>
                      <c:ptCount val="7"/>
                      <c:pt idx="0">
                        <c:v>87</c:v>
                      </c:pt>
                      <c:pt idx="1">
                        <c:v>71.753274684309162</c:v>
                      </c:pt>
                      <c:pt idx="2">
                        <c:v>54.732730456868389</c:v>
                      </c:pt>
                      <c:pt idx="3">
                        <c:v>37.378450068105238</c:v>
                      </c:pt>
                      <c:pt idx="4">
                        <c:v>29.368782196368404</c:v>
                      </c:pt>
                      <c:pt idx="5">
                        <c:v>23.361531292565775</c:v>
                      </c:pt>
                      <c:pt idx="6" formatCode="0">
                        <c:v>17.354280388763147</c:v>
                      </c:pt>
                    </c:numCache>
                  </c:numRef>
                </c:val>
                <c:smooth val="0"/>
                <c:extLst xmlns:c15="http://schemas.microsoft.com/office/drawing/2012/chart">
                  <c:ext xmlns:c16="http://schemas.microsoft.com/office/drawing/2014/chart" uri="{C3380CC4-5D6E-409C-BE32-E72D297353CC}">
                    <c16:uniqueId val="{00000007-E323-4F50-9DA9-5C223F61D5C8}"/>
                  </c:ext>
                </c:extLst>
              </c15:ser>
            </c15:filteredLineSeries>
          </c:ext>
        </c:extLst>
      </c:lineChart>
      <c:catAx>
        <c:axId val="125144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4367"/>
        <c:crosses val="autoZero"/>
        <c:auto val="1"/>
        <c:lblAlgn val="ctr"/>
        <c:lblOffset val="100"/>
        <c:noMultiLvlLbl val="0"/>
      </c:catAx>
      <c:valAx>
        <c:axId val="1251444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（単位：人）</a:t>
                </a:r>
                <a:endParaRPr lang="ja-JP"/>
              </a:p>
            </c:rich>
          </c:tx>
          <c:layout>
            <c:manualLayout>
              <c:xMode val="edge"/>
              <c:yMode val="edge"/>
              <c:x val="1.6795865633074936E-2"/>
              <c:y val="3.007750873151795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51442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50332581439823E-2"/>
          <c:y val="8.7673953407713986E-2"/>
          <c:w val="0.85215819291539308"/>
          <c:h val="0.7566521749215489"/>
        </c:manualLayout>
      </c:layout>
      <c:barChart>
        <c:barDir val="col"/>
        <c:grouping val="clustered"/>
        <c:varyColors val="0"/>
        <c:ser>
          <c:idx val="0"/>
          <c:order val="0"/>
          <c:tx>
            <c:strRef>
              <c:f>'計算用 (2)'!$C$33</c:f>
              <c:strCache>
                <c:ptCount val="1"/>
                <c:pt idx="0">
                  <c:v>行政職員数（人）</c:v>
                </c:pt>
              </c:strCache>
            </c:strRef>
          </c:tx>
          <c:spPr>
            <a:solidFill>
              <a:schemeClr val="accent1">
                <a:lumMod val="60000"/>
                <a:lumOff val="40000"/>
              </a:schemeClr>
            </a:solidFill>
            <a:ln>
              <a:noFill/>
            </a:ln>
            <a:effectLst/>
          </c:spPr>
          <c:invertIfNegative val="0"/>
          <c:dLbls>
            <c:dLbl>
              <c:idx val="0"/>
              <c:layout>
                <c:manualLayout>
                  <c:x val="0"/>
                  <c:y val="1.4027832545234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6-49A0-B72E-11B14146CBF0}"/>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'計算用 (2)'!$B$34:$B$35</c:f>
              <c:strCache>
                <c:ptCount val="2"/>
                <c:pt idx="0">
                  <c:v>2023年</c:v>
                </c:pt>
                <c:pt idx="1">
                  <c:v>2050年</c:v>
                </c:pt>
              </c:strCache>
            </c:strRef>
          </c:cat>
          <c:val>
            <c:numRef>
              <c:f>'計算用 (2)'!$C$34:$C$35</c:f>
              <c:numCache>
                <c:formatCode>0</c:formatCode>
                <c:ptCount val="2"/>
                <c:pt idx="0" formatCode="General">
                  <c:v>76</c:v>
                </c:pt>
                <c:pt idx="1">
                  <c:v>63.415959865966158</c:v>
                </c:pt>
              </c:numCache>
            </c:numRef>
          </c:val>
          <c:extLst>
            <c:ext xmlns:c16="http://schemas.microsoft.com/office/drawing/2014/chart" uri="{C3380CC4-5D6E-409C-BE32-E72D297353CC}">
              <c16:uniqueId val="{00000000-74A6-49A0-B72E-11B14146CBF0}"/>
            </c:ext>
          </c:extLst>
        </c:ser>
        <c:dLbls>
          <c:showLegendKey val="0"/>
          <c:showVal val="1"/>
          <c:showCatName val="0"/>
          <c:showSerName val="0"/>
          <c:showPercent val="0"/>
          <c:showBubbleSize val="0"/>
        </c:dLbls>
        <c:gapWidth val="219"/>
        <c:overlap val="-27"/>
        <c:axId val="1774396848"/>
        <c:axId val="1774397264"/>
      </c:barChart>
      <c:lineChart>
        <c:grouping val="standard"/>
        <c:varyColors val="0"/>
        <c:ser>
          <c:idx val="1"/>
          <c:order val="1"/>
          <c:tx>
            <c:strRef>
              <c:f>'計算用 (2)'!$D$33</c:f>
              <c:strCache>
                <c:ptCount val="1"/>
                <c:pt idx="0">
                  <c:v>人口100人当たりの職員数</c:v>
                </c:pt>
              </c:strCache>
            </c:strRef>
          </c:tx>
          <c:spPr>
            <a:ln w="28575" cap="rnd">
              <a:solidFill>
                <a:schemeClr val="accent2"/>
              </a:solidFill>
              <a:round/>
            </a:ln>
            <a:effectLst/>
          </c:spPr>
          <c:marker>
            <c:symbol val="square"/>
            <c:size val="9"/>
            <c:spPr>
              <a:solidFill>
                <a:schemeClr val="accent2"/>
              </a:solidFill>
              <a:ln w="9525">
                <a:solidFill>
                  <a:schemeClr val="tx1"/>
                </a:solidFill>
              </a:ln>
              <a:effectLst/>
            </c:spPr>
          </c:marker>
          <c:dLbls>
            <c:dLbl>
              <c:idx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3-74A6-49A0-B72E-11B14146CBF0}"/>
                </c:ext>
              </c:extLst>
            </c:dLbl>
            <c:dLbl>
              <c:idx val="1"/>
              <c:layout>
                <c:manualLayout>
                  <c:x val="-2.6151519325868487E-2"/>
                  <c:y val="-4.1557453915256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8B-43A4-82A5-536989060D93}"/>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'計算用 (2)'!$B$34:$B$35</c:f>
              <c:strCache>
                <c:ptCount val="2"/>
                <c:pt idx="0">
                  <c:v>2023年</c:v>
                </c:pt>
                <c:pt idx="1">
                  <c:v>2050年</c:v>
                </c:pt>
              </c:strCache>
            </c:strRef>
          </c:cat>
          <c:val>
            <c:numRef>
              <c:f>'計算用 (2)'!$D$34:$D$35</c:f>
              <c:numCache>
                <c:formatCode>0.00</c:formatCode>
                <c:ptCount val="2"/>
                <c:pt idx="0">
                  <c:v>0.82011438437466277</c:v>
                </c:pt>
                <c:pt idx="1">
                  <c:v>1.6523178704003687</c:v>
                </c:pt>
              </c:numCache>
            </c:numRef>
          </c:val>
          <c:smooth val="0"/>
          <c:extLst>
            <c:ext xmlns:c16="http://schemas.microsoft.com/office/drawing/2014/chart" uri="{C3380CC4-5D6E-409C-BE32-E72D297353CC}">
              <c16:uniqueId val="{00000001-74A6-49A0-B72E-11B14146CBF0}"/>
            </c:ext>
          </c:extLst>
        </c:ser>
        <c:dLbls>
          <c:showLegendKey val="0"/>
          <c:showVal val="1"/>
          <c:showCatName val="0"/>
          <c:showSerName val="0"/>
          <c:showPercent val="0"/>
          <c:showBubbleSize val="0"/>
        </c:dLbls>
        <c:marker val="1"/>
        <c:smooth val="0"/>
        <c:axId val="1925856640"/>
        <c:axId val="1925855392"/>
      </c:lineChart>
      <c:catAx>
        <c:axId val="177439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74397264"/>
        <c:crosses val="autoZero"/>
        <c:auto val="1"/>
        <c:lblAlgn val="ctr"/>
        <c:lblOffset val="100"/>
        <c:noMultiLvlLbl val="0"/>
      </c:catAx>
      <c:valAx>
        <c:axId val="17743972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dirty="0"/>
                  <a:t>行政職員数</a:t>
                </a:r>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74396848"/>
        <c:crosses val="autoZero"/>
        <c:crossBetween val="between"/>
      </c:valAx>
      <c:valAx>
        <c:axId val="1925855392"/>
        <c:scaling>
          <c:orientation val="minMax"/>
        </c:scaling>
        <c:delete val="0"/>
        <c:axPos val="r"/>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dirty="0"/>
                  <a:t>人口</a:t>
                </a:r>
                <a:r>
                  <a:rPr lang="ja-JP" altLang="en-US" dirty="0"/>
                  <a:t>１００</a:t>
                </a:r>
                <a:r>
                  <a:rPr lang="ja-JP" dirty="0"/>
                  <a:t>人当たりの職員</a:t>
                </a:r>
                <a:r>
                  <a:rPr lang="ja-JP" altLang="en-US" dirty="0"/>
                  <a:t>数</a:t>
                </a:r>
                <a:endParaRPr lang="ja-JP" dirty="0"/>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25856640"/>
        <c:crosses val="max"/>
        <c:crossBetween val="between"/>
      </c:valAx>
      <c:catAx>
        <c:axId val="1925856640"/>
        <c:scaling>
          <c:orientation val="minMax"/>
        </c:scaling>
        <c:delete val="1"/>
        <c:axPos val="b"/>
        <c:numFmt formatCode="General" sourceLinked="1"/>
        <c:majorTickMark val="out"/>
        <c:minorTickMark val="none"/>
        <c:tickLblPos val="nextTo"/>
        <c:crossAx val="19258553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49768142719271E-2"/>
          <c:y val="4.9493590817757609E-2"/>
          <c:w val="0.84836871485106868"/>
          <c:h val="0.7870310224053324"/>
        </c:manualLayout>
      </c:layout>
      <c:barChart>
        <c:barDir val="col"/>
        <c:grouping val="stacked"/>
        <c:varyColors val="0"/>
        <c:ser>
          <c:idx val="6"/>
          <c:order val="6"/>
          <c:tx>
            <c:strRef>
              <c:f>医療・介護需要!$I$124</c:f>
              <c:strCache>
                <c:ptCount val="1"/>
                <c:pt idx="0">
                  <c:v>0～14歳</c:v>
                </c:pt>
              </c:strCache>
            </c:strRef>
          </c:tx>
          <c:spPr>
            <a:pattFill prst="lgCheck">
              <a:fgClr>
                <a:schemeClr val="bg2">
                  <a:lumMod val="75000"/>
                </a:schemeClr>
              </a:fgClr>
              <a:bgClr>
                <a:schemeClr val="bg1"/>
              </a:bgClr>
            </a:pattFill>
            <a:ln>
              <a:solidFill>
                <a:schemeClr val="tx1"/>
              </a:solidFill>
            </a:ln>
            <a:effectLst/>
          </c:spPr>
          <c:invertIfNegative val="0"/>
          <c:dLbls>
            <c:dLbl>
              <c:idx val="0"/>
              <c:layout>
                <c:manualLayout>
                  <c:x val="6.6435159712121286E-2"/>
                  <c:y val="-2.6940137741176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AD3-4B13-A2DF-223D2DFD74D9}"/>
                </c:ext>
              </c:extLst>
            </c:dLbl>
            <c:dLbl>
              <c:idx val="1"/>
              <c:layout>
                <c:manualLayout>
                  <c:x val="6.5227247717355399E-2"/>
                  <c:y val="-2.6940137741176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AD3-4B13-A2DF-223D2DFD74D9}"/>
                </c:ext>
              </c:extLst>
            </c:dLbl>
            <c:dLbl>
              <c:idx val="2"/>
              <c:layout>
                <c:manualLayout>
                  <c:x val="6.6435159712121286E-2"/>
                  <c:y val="-3.5920183654902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AD3-4B13-A2DF-223D2DFD74D9}"/>
                </c:ext>
              </c:extLst>
            </c:dLbl>
            <c:dLbl>
              <c:idx val="3"/>
              <c:layout>
                <c:manualLayout>
                  <c:x val="6.1603511733057829E-2"/>
                  <c:y val="-3.2926835016993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AD3-4B13-A2DF-223D2DFD74D9}"/>
                </c:ext>
              </c:extLst>
            </c:dLbl>
            <c:dLbl>
              <c:idx val="4"/>
              <c:layout>
                <c:manualLayout>
                  <c:x val="6.6435159712121286E-2"/>
                  <c:y val="-2.9933486379085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AD3-4B13-A2DF-223D2DFD74D9}"/>
                </c:ext>
              </c:extLst>
            </c:dLbl>
            <c:dLbl>
              <c:idx val="5"/>
              <c:layout>
                <c:manualLayout>
                  <c:x val="6.2811423727823668E-2"/>
                  <c:y val="-3.8913532292810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AD3-4B13-A2DF-223D2DFD74D9}"/>
                </c:ext>
              </c:extLst>
            </c:dLbl>
            <c:dLbl>
              <c:idx val="6"/>
              <c:layout>
                <c:manualLayout>
                  <c:x val="6.5227247717355261E-2"/>
                  <c:y val="-4.4900229568627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AD3-4B13-A2DF-223D2DFD74D9}"/>
                </c:ext>
              </c:extLst>
            </c:dLbl>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strRef>
          </c:cat>
          <c:val>
            <c:numRef>
              <c:f>医療・介護需要!$I$125:$I$131</c:f>
              <c:numCache>
                <c:formatCode>General</c:formatCode>
                <c:ptCount val="7"/>
                <c:pt idx="0">
                  <c:v>363.59999999999997</c:v>
                </c:pt>
                <c:pt idx="1">
                  <c:v>282.59999999999997</c:v>
                </c:pt>
                <c:pt idx="2">
                  <c:v>208.79999999999998</c:v>
                </c:pt>
                <c:pt idx="3">
                  <c:v>153.6</c:v>
                </c:pt>
                <c:pt idx="4">
                  <c:v>119.39999999999999</c:v>
                </c:pt>
                <c:pt idx="5">
                  <c:v>91.2</c:v>
                </c:pt>
                <c:pt idx="6">
                  <c:v>67.8</c:v>
                </c:pt>
              </c:numCache>
            </c:numRef>
          </c:val>
          <c:extLst>
            <c:ext xmlns:c16="http://schemas.microsoft.com/office/drawing/2014/chart" uri="{C3380CC4-5D6E-409C-BE32-E72D297353CC}">
              <c16:uniqueId val="{00000000-FAD3-4B13-A2DF-223D2DFD74D9}"/>
            </c:ext>
          </c:extLst>
        </c:ser>
        <c:ser>
          <c:idx val="7"/>
          <c:order val="7"/>
          <c:tx>
            <c:strRef>
              <c:f>医療・介護需要!$J$124</c:f>
              <c:strCache>
                <c:ptCount val="1"/>
                <c:pt idx="0">
                  <c:v>15～39歳</c:v>
                </c:pt>
              </c:strCache>
            </c:strRef>
          </c:tx>
          <c:spPr>
            <a:pattFill prst="dkVert">
              <a:fgClr>
                <a:srgbClr val="00B0F0"/>
              </a:fgClr>
              <a:bgClr>
                <a:schemeClr val="bg1"/>
              </a:bgClr>
            </a:pattFill>
            <a:ln>
              <a:solidFill>
                <a:schemeClr val="tx1"/>
              </a:solidFill>
            </a:ln>
            <a:effectLst/>
          </c:spPr>
          <c:invertIfNegative val="0"/>
          <c:dLbls>
            <c:dLbl>
              <c:idx val="0"/>
              <c:layout>
                <c:manualLayout>
                  <c:x val="6.5227247717355441E-2"/>
                  <c:y val="-8.6807110499347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AD3-4B13-A2DF-223D2DFD74D9}"/>
                </c:ext>
              </c:extLst>
            </c:dLbl>
            <c:dLbl>
              <c:idx val="1"/>
              <c:layout>
                <c:manualLayout>
                  <c:x val="6.8850983701652921E-2"/>
                  <c:y val="-9.5787156413072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AD3-4B13-A2DF-223D2DFD74D9}"/>
                </c:ext>
              </c:extLst>
            </c:dLbl>
            <c:dLbl>
              <c:idx val="2"/>
              <c:layout>
                <c:manualLayout>
                  <c:x val="6.4019335722589596E-2"/>
                  <c:y val="-9.8780505050981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AD3-4B13-A2DF-223D2DFD74D9}"/>
                </c:ext>
              </c:extLst>
            </c:dLbl>
            <c:dLbl>
              <c:idx val="3"/>
              <c:layout>
                <c:manualLayout>
                  <c:x val="6.160351173305792E-2"/>
                  <c:y val="-0.107760550964706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AD3-4B13-A2DF-223D2DFD74D9}"/>
                </c:ext>
              </c:extLst>
            </c:dLbl>
            <c:dLbl>
              <c:idx val="4"/>
              <c:layout>
                <c:manualLayout>
                  <c:x val="6.5227247717355441E-2"/>
                  <c:y val="-0.107760550964706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AD3-4B13-A2DF-223D2DFD74D9}"/>
                </c:ext>
              </c:extLst>
            </c:dLbl>
            <c:dLbl>
              <c:idx val="5"/>
              <c:layout>
                <c:manualLayout>
                  <c:x val="6.0395599738291984E-2"/>
                  <c:y val="-0.11075389960261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AD3-4B13-A2DF-223D2DFD74D9}"/>
                </c:ext>
              </c:extLst>
            </c:dLbl>
            <c:dLbl>
              <c:idx val="6"/>
              <c:layout>
                <c:manualLayout>
                  <c:x val="7.2474719685950484E-2"/>
                  <c:y val="-0.194567661464053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AD3-4B13-A2DF-223D2DFD74D9}"/>
                </c:ext>
              </c:extLst>
            </c:dLbl>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strRef>
          </c:cat>
          <c:val>
            <c:numRef>
              <c:f>医療・介護需要!$J$125:$J$131</c:f>
              <c:numCache>
                <c:formatCode>General</c:formatCode>
                <c:ptCount val="7"/>
                <c:pt idx="0">
                  <c:v>583.6</c:v>
                </c:pt>
                <c:pt idx="1">
                  <c:v>446.8</c:v>
                </c:pt>
                <c:pt idx="2">
                  <c:v>339.6</c:v>
                </c:pt>
                <c:pt idx="3">
                  <c:v>252.8</c:v>
                </c:pt>
                <c:pt idx="4">
                  <c:v>186.8</c:v>
                </c:pt>
                <c:pt idx="5">
                  <c:v>140.80000000000001</c:v>
                </c:pt>
                <c:pt idx="6">
                  <c:v>108.80000000000001</c:v>
                </c:pt>
              </c:numCache>
            </c:numRef>
          </c:val>
          <c:extLst>
            <c:ext xmlns:c16="http://schemas.microsoft.com/office/drawing/2014/chart" uri="{C3380CC4-5D6E-409C-BE32-E72D297353CC}">
              <c16:uniqueId val="{00000001-FAD3-4B13-A2DF-223D2DFD74D9}"/>
            </c:ext>
          </c:extLst>
        </c:ser>
        <c:ser>
          <c:idx val="8"/>
          <c:order val="8"/>
          <c:tx>
            <c:strRef>
              <c:f>医療・介護需要!$K$124</c:f>
              <c:strCache>
                <c:ptCount val="1"/>
                <c:pt idx="0">
                  <c:v>40～64歳</c:v>
                </c:pt>
              </c:strCache>
            </c:strRef>
          </c:tx>
          <c:spPr>
            <a:solidFill>
              <a:srgbClr val="FFFF00"/>
            </a:solidFill>
            <a:ln>
              <a:solidFill>
                <a:schemeClr val="tx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strRef>
          </c:cat>
          <c:val>
            <c:numRef>
              <c:f>医療・介護需要!$K$125:$K$131</c:f>
              <c:numCache>
                <c:formatCode>General</c:formatCode>
                <c:ptCount val="7"/>
                <c:pt idx="0">
                  <c:v>3120</c:v>
                </c:pt>
                <c:pt idx="1">
                  <c:v>2663</c:v>
                </c:pt>
                <c:pt idx="2">
                  <c:v>2219</c:v>
                </c:pt>
                <c:pt idx="3">
                  <c:v>1741</c:v>
                </c:pt>
                <c:pt idx="4">
                  <c:v>1346</c:v>
                </c:pt>
                <c:pt idx="5">
                  <c:v>1061</c:v>
                </c:pt>
                <c:pt idx="6">
                  <c:v>816</c:v>
                </c:pt>
              </c:numCache>
            </c:numRef>
          </c:val>
          <c:extLst>
            <c:ext xmlns:c16="http://schemas.microsoft.com/office/drawing/2014/chart" uri="{C3380CC4-5D6E-409C-BE32-E72D297353CC}">
              <c16:uniqueId val="{00000002-FAD3-4B13-A2DF-223D2DFD74D9}"/>
            </c:ext>
          </c:extLst>
        </c:ser>
        <c:ser>
          <c:idx val="9"/>
          <c:order val="9"/>
          <c:tx>
            <c:strRef>
              <c:f>医療・介護需要!$L$124</c:f>
              <c:strCache>
                <c:ptCount val="1"/>
                <c:pt idx="0">
                  <c:v>65～74歳</c:v>
                </c:pt>
              </c:strCache>
            </c:strRef>
          </c:tx>
          <c:spPr>
            <a:pattFill prst="pct30">
              <a:fgClr>
                <a:schemeClr val="accent2">
                  <a:lumMod val="40000"/>
                  <a:lumOff val="60000"/>
                </a:schemeClr>
              </a:fgClr>
              <a:bgClr>
                <a:schemeClr val="bg1"/>
              </a:bgClr>
            </a:pattFill>
            <a:ln>
              <a:solidFill>
                <a:schemeClr val="tx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strRef>
          </c:cat>
          <c:val>
            <c:numRef>
              <c:f>医療・介護需要!$L$125:$L$131</c:f>
              <c:numCache>
                <c:formatCode>General</c:formatCode>
                <c:ptCount val="7"/>
                <c:pt idx="0">
                  <c:v>4717.2999999999993</c:v>
                </c:pt>
                <c:pt idx="1">
                  <c:v>3967.4999999999995</c:v>
                </c:pt>
                <c:pt idx="2">
                  <c:v>3369.4999999999995</c:v>
                </c:pt>
                <c:pt idx="3">
                  <c:v>3130.2999999999997</c:v>
                </c:pt>
                <c:pt idx="4">
                  <c:v>2780.7</c:v>
                </c:pt>
                <c:pt idx="5">
                  <c:v>2104.5</c:v>
                </c:pt>
                <c:pt idx="6">
                  <c:v>1605.3999999999999</c:v>
                </c:pt>
              </c:numCache>
            </c:numRef>
          </c:val>
          <c:extLst>
            <c:ext xmlns:c16="http://schemas.microsoft.com/office/drawing/2014/chart" uri="{C3380CC4-5D6E-409C-BE32-E72D297353CC}">
              <c16:uniqueId val="{00000003-FAD3-4B13-A2DF-223D2DFD74D9}"/>
            </c:ext>
          </c:extLst>
        </c:ser>
        <c:ser>
          <c:idx val="10"/>
          <c:order val="10"/>
          <c:tx>
            <c:strRef>
              <c:f>医療・介護需要!$M$124</c:f>
              <c:strCache>
                <c:ptCount val="1"/>
                <c:pt idx="0">
                  <c:v>75歳以上</c:v>
                </c:pt>
              </c:strCache>
            </c:strRef>
          </c:tx>
          <c:spPr>
            <a:pattFill prst="narHorz">
              <a:fgClr>
                <a:schemeClr val="accent6">
                  <a:lumMod val="60000"/>
                  <a:lumOff val="40000"/>
                </a:schemeClr>
              </a:fgClr>
              <a:bgClr>
                <a:schemeClr val="bg1"/>
              </a:bgClr>
            </a:pattFill>
            <a:ln>
              <a:solidFill>
                <a:schemeClr val="tx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strRef>
          </c:cat>
          <c:val>
            <c:numRef>
              <c:f>医療・介護需要!$M$125:$M$131</c:f>
              <c:numCache>
                <c:formatCode>General</c:formatCode>
                <c:ptCount val="7"/>
                <c:pt idx="0">
                  <c:v>6692.4</c:v>
                </c:pt>
                <c:pt idx="1">
                  <c:v>8541</c:v>
                </c:pt>
                <c:pt idx="2">
                  <c:v>9340.5</c:v>
                </c:pt>
                <c:pt idx="3">
                  <c:v>9297.6</c:v>
                </c:pt>
                <c:pt idx="4">
                  <c:v>8798.4</c:v>
                </c:pt>
                <c:pt idx="5">
                  <c:v>8369.4</c:v>
                </c:pt>
                <c:pt idx="6">
                  <c:v>7562.0999999999995</c:v>
                </c:pt>
              </c:numCache>
            </c:numRef>
          </c:val>
          <c:extLst>
            <c:ext xmlns:c16="http://schemas.microsoft.com/office/drawing/2014/chart" uri="{C3380CC4-5D6E-409C-BE32-E72D297353CC}">
              <c16:uniqueId val="{00000004-FAD3-4B13-A2DF-223D2DFD74D9}"/>
            </c:ext>
          </c:extLst>
        </c:ser>
        <c:dLbls>
          <c:showLegendKey val="0"/>
          <c:showVal val="1"/>
          <c:showCatName val="0"/>
          <c:showSerName val="0"/>
          <c:showPercent val="0"/>
          <c:showBubbleSize val="0"/>
        </c:dLbls>
        <c:gapWidth val="100"/>
        <c:overlap val="100"/>
        <c:axId val="874045440"/>
        <c:axId val="874051264"/>
        <c:extLst>
          <c:ext xmlns:c15="http://schemas.microsoft.com/office/drawing/2012/chart" uri="{02D57815-91ED-43cb-92C2-25804820EDAC}">
            <c15:filteredBarSeries>
              <c15:ser>
                <c:idx val="0"/>
                <c:order val="0"/>
                <c:tx>
                  <c:strRef>
                    <c:extLst>
                      <c:ext uri="{02D57815-91ED-43cb-92C2-25804820EDAC}">
                        <c15:formulaRef>
                          <c15:sqref>医療・介護需要!$C$124</c15:sqref>
                        </c15:formulaRef>
                      </c:ext>
                    </c:extLst>
                    <c:strCache>
                      <c:ptCount val="1"/>
                      <c:pt idx="0">
                        <c:v>人口総数(人)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医療・介護需要!$C$125:$C$131</c15:sqref>
                        </c15:formulaRef>
                      </c:ext>
                    </c:extLst>
                    <c:numCache>
                      <c:formatCode>General</c:formatCode>
                      <c:ptCount val="7"/>
                      <c:pt idx="0">
                        <c:v>9079</c:v>
                      </c:pt>
                      <c:pt idx="1">
                        <c:v>8166</c:v>
                      </c:pt>
                      <c:pt idx="2">
                        <c:v>7276</c:v>
                      </c:pt>
                      <c:pt idx="3">
                        <c:v>6374</c:v>
                      </c:pt>
                      <c:pt idx="4">
                        <c:v>5477</c:v>
                      </c:pt>
                      <c:pt idx="5">
                        <c:v>4626</c:v>
                      </c:pt>
                      <c:pt idx="6">
                        <c:v>3838</c:v>
                      </c:pt>
                    </c:numCache>
                  </c:numRef>
                </c:val>
                <c:extLst>
                  <c:ext xmlns:c16="http://schemas.microsoft.com/office/drawing/2014/chart" uri="{C3380CC4-5D6E-409C-BE32-E72D297353CC}">
                    <c16:uniqueId val="{00000006-FAD3-4B13-A2DF-223D2DFD74D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医療・介護需要!$D$124</c15:sqref>
                        </c15:formulaRef>
                      </c:ext>
                    </c:extLst>
                    <c:strCache>
                      <c:ptCount val="1"/>
                      <c:pt idx="0">
                        <c:v>0～14歳(人)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医療・介護需要!$D$125:$D$131</c15:sqref>
                        </c15:formulaRef>
                      </c:ext>
                    </c:extLst>
                    <c:numCache>
                      <c:formatCode>General</c:formatCode>
                      <c:ptCount val="7"/>
                      <c:pt idx="0">
                        <c:v>606</c:v>
                      </c:pt>
                      <c:pt idx="1">
                        <c:v>471</c:v>
                      </c:pt>
                      <c:pt idx="2">
                        <c:v>348</c:v>
                      </c:pt>
                      <c:pt idx="3">
                        <c:v>256</c:v>
                      </c:pt>
                      <c:pt idx="4">
                        <c:v>199</c:v>
                      </c:pt>
                      <c:pt idx="5">
                        <c:v>152</c:v>
                      </c:pt>
                      <c:pt idx="6">
                        <c:v>113</c:v>
                      </c:pt>
                    </c:numCache>
                  </c:numRef>
                </c:val>
                <c:extLst xmlns:c15="http://schemas.microsoft.com/office/drawing/2012/chart">
                  <c:ext xmlns:c16="http://schemas.microsoft.com/office/drawing/2014/chart" uri="{C3380CC4-5D6E-409C-BE32-E72D297353CC}">
                    <c16:uniqueId val="{00000007-FAD3-4B13-A2DF-223D2DFD74D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医療・介護需要!$E$124</c15:sqref>
                        </c15:formulaRef>
                      </c:ext>
                    </c:extLst>
                    <c:strCache>
                      <c:ptCount val="1"/>
                      <c:pt idx="0">
                        <c:v>15～39歳(人)</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医療・介護需要!$E$125:$E$131</c15:sqref>
                        </c15:formulaRef>
                      </c:ext>
                    </c:extLst>
                    <c:numCache>
                      <c:formatCode>General</c:formatCode>
                      <c:ptCount val="7"/>
                      <c:pt idx="0">
                        <c:v>1459</c:v>
                      </c:pt>
                      <c:pt idx="1">
                        <c:v>1117</c:v>
                      </c:pt>
                      <c:pt idx="2">
                        <c:v>849</c:v>
                      </c:pt>
                      <c:pt idx="3">
                        <c:v>632</c:v>
                      </c:pt>
                      <c:pt idx="4">
                        <c:v>467</c:v>
                      </c:pt>
                      <c:pt idx="5">
                        <c:v>352</c:v>
                      </c:pt>
                      <c:pt idx="6">
                        <c:v>272</c:v>
                      </c:pt>
                    </c:numCache>
                  </c:numRef>
                </c:val>
                <c:extLst xmlns:c15="http://schemas.microsoft.com/office/drawing/2012/chart">
                  <c:ext xmlns:c16="http://schemas.microsoft.com/office/drawing/2014/chart" uri="{C3380CC4-5D6E-409C-BE32-E72D297353CC}">
                    <c16:uniqueId val="{00000008-FAD3-4B13-A2DF-223D2DFD74D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医療・介護需要!$F$124</c15:sqref>
                        </c15:formulaRef>
                      </c:ext>
                    </c:extLst>
                    <c:strCache>
                      <c:ptCount val="1"/>
                      <c:pt idx="0">
                        <c:v>40～64歳(人)</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医療・介護需要!$F$125:$F$131</c15:sqref>
                        </c15:formulaRef>
                      </c:ext>
                    </c:extLst>
                    <c:numCache>
                      <c:formatCode>General</c:formatCode>
                      <c:ptCount val="7"/>
                      <c:pt idx="0">
                        <c:v>3120</c:v>
                      </c:pt>
                      <c:pt idx="1">
                        <c:v>2663</c:v>
                      </c:pt>
                      <c:pt idx="2">
                        <c:v>2219</c:v>
                      </c:pt>
                      <c:pt idx="3">
                        <c:v>1741</c:v>
                      </c:pt>
                      <c:pt idx="4">
                        <c:v>1346</c:v>
                      </c:pt>
                      <c:pt idx="5">
                        <c:v>1061</c:v>
                      </c:pt>
                      <c:pt idx="6">
                        <c:v>816</c:v>
                      </c:pt>
                    </c:numCache>
                  </c:numRef>
                </c:val>
                <c:extLst xmlns:c15="http://schemas.microsoft.com/office/drawing/2012/chart">
                  <c:ext xmlns:c16="http://schemas.microsoft.com/office/drawing/2014/chart" uri="{C3380CC4-5D6E-409C-BE32-E72D297353CC}">
                    <c16:uniqueId val="{00000009-FAD3-4B13-A2DF-223D2DFD74D9}"/>
                  </c:ext>
                </c:extLst>
              </c15:ser>
            </c15:filteredBarSeries>
          </c:ext>
        </c:extLst>
      </c:barChart>
      <c:lineChart>
        <c:grouping val="standard"/>
        <c:varyColors val="0"/>
        <c:dLbls>
          <c:showLegendKey val="0"/>
          <c:showVal val="1"/>
          <c:showCatName val="0"/>
          <c:showSerName val="0"/>
          <c:showPercent val="0"/>
          <c:showBubbleSize val="0"/>
        </c:dLbls>
        <c:marker val="1"/>
        <c:smooth val="0"/>
        <c:axId val="874045440"/>
        <c:axId val="874051264"/>
        <c:extLst>
          <c:ext xmlns:c15="http://schemas.microsoft.com/office/drawing/2012/chart" uri="{02D57815-91ED-43cb-92C2-25804820EDAC}">
            <c15:filteredLineSeries>
              <c15:ser>
                <c:idx val="14"/>
                <c:order val="14"/>
                <c:tx>
                  <c:strRef>
                    <c:extLst>
                      <c:ext uri="{02D57815-91ED-43cb-92C2-25804820EDAC}">
                        <c15:formulaRef>
                          <c15:sqref>医療・介護需要!$Q$124</c15:sqref>
                        </c15:formulaRef>
                      </c:ext>
                    </c:extLst>
                    <c:strCache>
                      <c:ptCount val="1"/>
                      <c:pt idx="0">
                        <c:v>医療需要 </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医療・介護需要!$Q$125:$Q$131</c15:sqref>
                        </c15:formulaRef>
                      </c:ext>
                    </c:extLst>
                    <c:numCache>
                      <c:formatCode>General</c:formatCode>
                      <c:ptCount val="7"/>
                      <c:pt idx="0">
                        <c:v>15476.9</c:v>
                      </c:pt>
                      <c:pt idx="1">
                        <c:v>15900.9</c:v>
                      </c:pt>
                      <c:pt idx="2">
                        <c:v>15477.4</c:v>
                      </c:pt>
                      <c:pt idx="3">
                        <c:v>14575.3</c:v>
                      </c:pt>
                      <c:pt idx="4">
                        <c:v>13231.3</c:v>
                      </c:pt>
                      <c:pt idx="5">
                        <c:v>11766.9</c:v>
                      </c:pt>
                      <c:pt idx="6">
                        <c:v>10160.099999999999</c:v>
                      </c:pt>
                    </c:numCache>
                  </c:numRef>
                </c:val>
                <c:smooth val="0"/>
                <c:extLst>
                  <c:ext xmlns:c16="http://schemas.microsoft.com/office/drawing/2014/chart" uri="{C3380CC4-5D6E-409C-BE32-E72D297353CC}">
                    <c16:uniqueId val="{0000000F-FAD3-4B13-A2DF-223D2DFD74D9}"/>
                  </c:ext>
                </c:extLst>
              </c15:ser>
            </c15:filteredLineSeries>
          </c:ext>
        </c:extLst>
      </c:lineChart>
      <c:lineChart>
        <c:grouping val="standard"/>
        <c:varyColors val="0"/>
        <c:ser>
          <c:idx val="15"/>
          <c:order val="15"/>
          <c:tx>
            <c:strRef>
              <c:f>医療・介護需要!$R$124</c:f>
              <c:strCache>
                <c:ptCount val="1"/>
                <c:pt idx="0">
                  <c:v>医療指数</c:v>
                </c:pt>
              </c:strCache>
            </c:strRef>
          </c:tx>
          <c:spPr>
            <a:ln w="28575" cap="rnd">
              <a:solidFill>
                <a:schemeClr val="accent4">
                  <a:lumMod val="80000"/>
                  <a:lumOff val="20000"/>
                </a:schemeClr>
              </a:solidFill>
              <a:round/>
            </a:ln>
            <a:effectLst/>
          </c:spPr>
          <c:marker>
            <c:symbol val="square"/>
            <c:size val="10"/>
            <c:spPr>
              <a:solidFill>
                <a:schemeClr val="accent4">
                  <a:lumMod val="80000"/>
                  <a:lumOff val="20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strRef>
          </c:cat>
          <c:val>
            <c:numRef>
              <c:f>医療・介護需要!$R$125:$R$131</c:f>
              <c:numCache>
                <c:formatCode>0</c:formatCode>
                <c:ptCount val="7"/>
                <c:pt idx="0" formatCode="General">
                  <c:v>100</c:v>
                </c:pt>
                <c:pt idx="1">
                  <c:v>102.73956670909548</c:v>
                </c:pt>
                <c:pt idx="2">
                  <c:v>100.00323062111922</c:v>
                </c:pt>
                <c:pt idx="3">
                  <c:v>94.174543997829019</c:v>
                </c:pt>
                <c:pt idx="4">
                  <c:v>85.49063442937539</c:v>
                </c:pt>
                <c:pt idx="5">
                  <c:v>76.02879129541445</c:v>
                </c:pt>
                <c:pt idx="6">
                  <c:v>65.646867266700681</c:v>
                </c:pt>
              </c:numCache>
            </c:numRef>
          </c:val>
          <c:smooth val="0"/>
          <c:extLst>
            <c:ext xmlns:c16="http://schemas.microsoft.com/office/drawing/2014/chart" uri="{C3380CC4-5D6E-409C-BE32-E72D297353CC}">
              <c16:uniqueId val="{00000005-FAD3-4B13-A2DF-223D2DFD74D9}"/>
            </c:ext>
          </c:extLst>
        </c:ser>
        <c:dLbls>
          <c:showLegendKey val="0"/>
          <c:showVal val="1"/>
          <c:showCatName val="0"/>
          <c:showSerName val="0"/>
          <c:showPercent val="0"/>
          <c:showBubbleSize val="0"/>
        </c:dLbls>
        <c:marker val="1"/>
        <c:smooth val="0"/>
        <c:axId val="874052096"/>
        <c:axId val="874058336"/>
        <c:extLst>
          <c:ext xmlns:c15="http://schemas.microsoft.com/office/drawing/2012/chart" uri="{02D57815-91ED-43cb-92C2-25804820EDAC}">
            <c15:filteredLineSeries>
              <c15:ser>
                <c:idx val="4"/>
                <c:order val="4"/>
                <c:tx>
                  <c:strRef>
                    <c:extLst>
                      <c:ext uri="{02D57815-91ED-43cb-92C2-25804820EDAC}">
                        <c15:formulaRef>
                          <c15:sqref>医療・介護需要!$G$124</c15:sqref>
                        </c15:formulaRef>
                      </c:ext>
                    </c:extLst>
                    <c:strCache>
                      <c:ptCount val="1"/>
                      <c:pt idx="0">
                        <c:v>65～74歳(人)</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医療・介護需要!$G$125:$G$131</c15:sqref>
                        </c15:formulaRef>
                      </c:ext>
                    </c:extLst>
                    <c:numCache>
                      <c:formatCode>General</c:formatCode>
                      <c:ptCount val="7"/>
                      <c:pt idx="0">
                        <c:v>2051</c:v>
                      </c:pt>
                      <c:pt idx="1">
                        <c:v>1725</c:v>
                      </c:pt>
                      <c:pt idx="2">
                        <c:v>1465</c:v>
                      </c:pt>
                      <c:pt idx="3">
                        <c:v>1361</c:v>
                      </c:pt>
                      <c:pt idx="4">
                        <c:v>1209</c:v>
                      </c:pt>
                      <c:pt idx="5">
                        <c:v>915</c:v>
                      </c:pt>
                      <c:pt idx="6">
                        <c:v>698</c:v>
                      </c:pt>
                    </c:numCache>
                  </c:numRef>
                </c:val>
                <c:smooth val="0"/>
                <c:extLst>
                  <c:ext xmlns:c16="http://schemas.microsoft.com/office/drawing/2014/chart" uri="{C3380CC4-5D6E-409C-BE32-E72D297353CC}">
                    <c16:uniqueId val="{0000000A-FAD3-4B13-A2DF-223D2DFD74D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医療・介護需要!$H$124</c15:sqref>
                        </c15:formulaRef>
                      </c:ext>
                    </c:extLst>
                    <c:strCache>
                      <c:ptCount val="1"/>
                      <c:pt idx="0">
                        <c:v>75歳以上(人)</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医療・介護需要!$H$125:$H$131</c15:sqref>
                        </c15:formulaRef>
                      </c:ext>
                    </c:extLst>
                    <c:numCache>
                      <c:formatCode>General</c:formatCode>
                      <c:ptCount val="7"/>
                      <c:pt idx="0">
                        <c:v>1716</c:v>
                      </c:pt>
                      <c:pt idx="1">
                        <c:v>2190</c:v>
                      </c:pt>
                      <c:pt idx="2">
                        <c:v>2395</c:v>
                      </c:pt>
                      <c:pt idx="3">
                        <c:v>2384</c:v>
                      </c:pt>
                      <c:pt idx="4">
                        <c:v>2256</c:v>
                      </c:pt>
                      <c:pt idx="5">
                        <c:v>2146</c:v>
                      </c:pt>
                      <c:pt idx="6">
                        <c:v>1939</c:v>
                      </c:pt>
                    </c:numCache>
                  </c:numRef>
                </c:val>
                <c:smooth val="0"/>
                <c:extLst xmlns:c15="http://schemas.microsoft.com/office/drawing/2012/chart">
                  <c:ext xmlns:c16="http://schemas.microsoft.com/office/drawing/2014/chart" uri="{C3380CC4-5D6E-409C-BE32-E72D297353CC}">
                    <c16:uniqueId val="{0000000B-FAD3-4B13-A2DF-223D2DFD74D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医療・介護需要!$N$124</c15:sqref>
                        </c15:formulaRef>
                      </c:ext>
                    </c:extLst>
                    <c:strCache>
                      <c:ptCount val="1"/>
                      <c:pt idx="0">
                        <c:v>40～64歳</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医療・介護需要!$N$125:$N$131</c15:sqref>
                        </c15:formulaRef>
                      </c:ext>
                    </c:extLst>
                    <c:numCache>
                      <c:formatCode>General</c:formatCode>
                      <c:ptCount val="7"/>
                      <c:pt idx="0">
                        <c:v>3120</c:v>
                      </c:pt>
                      <c:pt idx="1">
                        <c:v>2663</c:v>
                      </c:pt>
                      <c:pt idx="2">
                        <c:v>2219</c:v>
                      </c:pt>
                      <c:pt idx="3">
                        <c:v>1741</c:v>
                      </c:pt>
                      <c:pt idx="4">
                        <c:v>1346</c:v>
                      </c:pt>
                      <c:pt idx="5">
                        <c:v>1061</c:v>
                      </c:pt>
                      <c:pt idx="6">
                        <c:v>816</c:v>
                      </c:pt>
                    </c:numCache>
                  </c:numRef>
                </c:val>
                <c:smooth val="0"/>
                <c:extLst xmlns:c15="http://schemas.microsoft.com/office/drawing/2012/chart">
                  <c:ext xmlns:c16="http://schemas.microsoft.com/office/drawing/2014/chart" uri="{C3380CC4-5D6E-409C-BE32-E72D297353CC}">
                    <c16:uniqueId val="{0000000C-FAD3-4B13-A2DF-223D2DFD74D9}"/>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医療・介護需要!$O$124</c15:sqref>
                        </c15:formulaRef>
                      </c:ext>
                    </c:extLst>
                    <c:strCache>
                      <c:ptCount val="1"/>
                      <c:pt idx="0">
                        <c:v>65～74歳</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医療・介護需要!$O$125:$O$131</c15:sqref>
                        </c15:formulaRef>
                      </c:ext>
                    </c:extLst>
                    <c:numCache>
                      <c:formatCode>General</c:formatCode>
                      <c:ptCount val="7"/>
                      <c:pt idx="0">
                        <c:v>19894.699999999997</c:v>
                      </c:pt>
                      <c:pt idx="1">
                        <c:v>16732.5</c:v>
                      </c:pt>
                      <c:pt idx="2">
                        <c:v>14210.499999999998</c:v>
                      </c:pt>
                      <c:pt idx="3">
                        <c:v>13201.699999999999</c:v>
                      </c:pt>
                      <c:pt idx="4">
                        <c:v>11727.3</c:v>
                      </c:pt>
                      <c:pt idx="5">
                        <c:v>8875.5</c:v>
                      </c:pt>
                      <c:pt idx="6">
                        <c:v>6770.5999999999995</c:v>
                      </c:pt>
                    </c:numCache>
                  </c:numRef>
                </c:val>
                <c:smooth val="0"/>
                <c:extLst xmlns:c15="http://schemas.microsoft.com/office/drawing/2012/chart">
                  <c:ext xmlns:c16="http://schemas.microsoft.com/office/drawing/2014/chart" uri="{C3380CC4-5D6E-409C-BE32-E72D297353CC}">
                    <c16:uniqueId val="{0000000D-FAD3-4B13-A2DF-223D2DFD74D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医療・介護需要!$P$124</c15:sqref>
                        </c15:formulaRef>
                      </c:ext>
                    </c:extLst>
                    <c:strCache>
                      <c:ptCount val="1"/>
                      <c:pt idx="0">
                        <c:v>75歳以上</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医療・介護需要!$P$125:$P$131</c15:sqref>
                        </c15:formulaRef>
                      </c:ext>
                    </c:extLst>
                    <c:numCache>
                      <c:formatCode>General</c:formatCode>
                      <c:ptCount val="7"/>
                      <c:pt idx="0">
                        <c:v>149806.79999999999</c:v>
                      </c:pt>
                      <c:pt idx="1">
                        <c:v>191187</c:v>
                      </c:pt>
                      <c:pt idx="2">
                        <c:v>209083.5</c:v>
                      </c:pt>
                      <c:pt idx="3">
                        <c:v>208123.19999999998</c:v>
                      </c:pt>
                      <c:pt idx="4">
                        <c:v>196948.8</c:v>
                      </c:pt>
                      <c:pt idx="5">
                        <c:v>187345.8</c:v>
                      </c:pt>
                      <c:pt idx="6">
                        <c:v>169274.69999999998</c:v>
                      </c:pt>
                    </c:numCache>
                  </c:numRef>
                </c:val>
                <c:smooth val="0"/>
                <c:extLst xmlns:c15="http://schemas.microsoft.com/office/drawing/2012/chart">
                  <c:ext xmlns:c16="http://schemas.microsoft.com/office/drawing/2014/chart" uri="{C3380CC4-5D6E-409C-BE32-E72D297353CC}">
                    <c16:uniqueId val="{0000000E-FAD3-4B13-A2DF-223D2DFD74D9}"/>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医療・介護需要!$S$124</c15:sqref>
                        </c15:formulaRef>
                      </c:ext>
                    </c:extLst>
                    <c:strCache>
                      <c:ptCount val="1"/>
                      <c:pt idx="0">
                        <c:v>介護需要</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医療・介護需要!$S$125:$S$131</c15:sqref>
                        </c15:formulaRef>
                      </c:ext>
                    </c:extLst>
                    <c:numCache>
                      <c:formatCode>General</c:formatCode>
                      <c:ptCount val="7"/>
                      <c:pt idx="0">
                        <c:v>172821.5</c:v>
                      </c:pt>
                      <c:pt idx="1">
                        <c:v>210582.5</c:v>
                      </c:pt>
                      <c:pt idx="2">
                        <c:v>225513</c:v>
                      </c:pt>
                      <c:pt idx="3">
                        <c:v>223065.9</c:v>
                      </c:pt>
                      <c:pt idx="4">
                        <c:v>210022.09999999998</c:v>
                      </c:pt>
                      <c:pt idx="5">
                        <c:v>197282.3</c:v>
                      </c:pt>
                      <c:pt idx="6">
                        <c:v>176861.3</c:v>
                      </c:pt>
                    </c:numCache>
                  </c:numRef>
                </c:val>
                <c:smooth val="0"/>
                <c:extLst xmlns:c15="http://schemas.microsoft.com/office/drawing/2012/chart">
                  <c:ext xmlns:c16="http://schemas.microsoft.com/office/drawing/2014/chart" uri="{C3380CC4-5D6E-409C-BE32-E72D297353CC}">
                    <c16:uniqueId val="{00000010-FAD3-4B13-A2DF-223D2DFD74D9}"/>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医療・介護需要!$T$124</c15:sqref>
                        </c15:formulaRef>
                      </c:ext>
                    </c:extLst>
                    <c:strCache>
                      <c:ptCount val="1"/>
                      <c:pt idx="0">
                        <c:v>介護指数</c:v>
                      </c:pt>
                    </c:strCache>
                  </c:strRef>
                </c:tx>
                <c:spPr>
                  <a:ln w="28575" cap="rnd">
                    <a:solidFill>
                      <a:schemeClr val="accent6">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医療・介護需要!$T$125:$T$131</c15:sqref>
                        </c15:formulaRef>
                      </c:ext>
                    </c:extLst>
                    <c:numCache>
                      <c:formatCode>0</c:formatCode>
                      <c:ptCount val="7"/>
                      <c:pt idx="0" formatCode="General">
                        <c:v>100</c:v>
                      </c:pt>
                      <c:pt idx="1">
                        <c:v>121.84971198606655</c:v>
                      </c:pt>
                      <c:pt idx="2">
                        <c:v>130.48897272619436</c:v>
                      </c:pt>
                      <c:pt idx="3">
                        <c:v>129.07300306964123</c:v>
                      </c:pt>
                      <c:pt idx="4">
                        <c:v>121.52544677600876</c:v>
                      </c:pt>
                      <c:pt idx="5">
                        <c:v>114.15379452209361</c:v>
                      </c:pt>
                      <c:pt idx="6">
                        <c:v>102.3375563804272</c:v>
                      </c:pt>
                    </c:numCache>
                  </c:numRef>
                </c:val>
                <c:smooth val="0"/>
                <c:extLst xmlns:c15="http://schemas.microsoft.com/office/drawing/2012/chart">
                  <c:ext xmlns:c16="http://schemas.microsoft.com/office/drawing/2014/chart" uri="{C3380CC4-5D6E-409C-BE32-E72D297353CC}">
                    <c16:uniqueId val="{00000011-FAD3-4B13-A2DF-223D2DFD74D9}"/>
                  </c:ext>
                </c:extLst>
              </c15:ser>
            </c15:filteredLineSeries>
          </c:ext>
        </c:extLst>
      </c:lineChart>
      <c:catAx>
        <c:axId val="87404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51264"/>
        <c:crosses val="autoZero"/>
        <c:auto val="1"/>
        <c:lblAlgn val="ctr"/>
        <c:lblOffset val="100"/>
        <c:noMultiLvlLbl val="0"/>
      </c:catAx>
      <c:valAx>
        <c:axId val="87405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医療需要</a:t>
                </a:r>
                <a:endParaRPr lang="ja-JP"/>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45440"/>
        <c:crosses val="autoZero"/>
        <c:crossBetween val="between"/>
      </c:valAx>
      <c:valAx>
        <c:axId val="874058336"/>
        <c:scaling>
          <c:orientation val="minMax"/>
        </c:scaling>
        <c:delete val="0"/>
        <c:axPos val="r"/>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医療指数</a:t>
                </a:r>
                <a:endParaRPr lang="ja-JP"/>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52096"/>
        <c:crosses val="max"/>
        <c:crossBetween val="between"/>
      </c:valAx>
      <c:catAx>
        <c:axId val="874052096"/>
        <c:scaling>
          <c:orientation val="minMax"/>
        </c:scaling>
        <c:delete val="1"/>
        <c:axPos val="b"/>
        <c:numFmt formatCode="General" sourceLinked="1"/>
        <c:majorTickMark val="out"/>
        <c:minorTickMark val="none"/>
        <c:tickLblPos val="nextTo"/>
        <c:crossAx val="874058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1"/>
          <c:order val="11"/>
          <c:tx>
            <c:strRef>
              <c:f>医療・介護需要!$N$124</c:f>
              <c:strCache>
                <c:ptCount val="1"/>
                <c:pt idx="0">
                  <c:v>40～64歳</c:v>
                </c:pt>
              </c:strCache>
              <c:extLst xmlns:c15="http://schemas.microsoft.com/office/drawing/2012/chart"/>
            </c:strRef>
          </c:tx>
          <c:spPr>
            <a:solidFill>
              <a:srgbClr val="00B0F0"/>
            </a:solidFill>
            <a:ln>
              <a:solidFill>
                <a:sysClr val="windowText" lastClr="000000"/>
              </a:solidFill>
            </a:ln>
            <a:effectLst/>
          </c:spPr>
          <c:invertIfNegative val="0"/>
          <c:dLbls>
            <c:dLbl>
              <c:idx val="0"/>
              <c:layout>
                <c:manualLayout>
                  <c:x val="6.0368234824257613E-2"/>
                  <c:y val="-4.0840327641413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F6C-4C69-BFB0-E58B8AB51112}"/>
                </c:ext>
              </c:extLst>
            </c:dLbl>
            <c:dLbl>
              <c:idx val="1"/>
              <c:layout>
                <c:manualLayout>
                  <c:x val="5.9160870127772457E-2"/>
                  <c:y val="-4.3757493901514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F6C-4C69-BFB0-E58B8AB51112}"/>
                </c:ext>
              </c:extLst>
            </c:dLbl>
            <c:dLbl>
              <c:idx val="2"/>
              <c:layout>
                <c:manualLayout>
                  <c:x val="5.7953505431287217E-2"/>
                  <c:y val="-4.6674660161615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F6C-4C69-BFB0-E58B8AB51112}"/>
                </c:ext>
              </c:extLst>
            </c:dLbl>
            <c:dLbl>
              <c:idx val="3"/>
              <c:layout>
                <c:manualLayout>
                  <c:x val="5.7953505431287217E-2"/>
                  <c:y val="-4.3757493901514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F6C-4C69-BFB0-E58B8AB51112}"/>
                </c:ext>
              </c:extLst>
            </c:dLbl>
            <c:dLbl>
              <c:idx val="4"/>
              <c:layout>
                <c:manualLayout>
                  <c:x val="5.7953505431287217E-2"/>
                  <c:y val="-5.5426158941918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F6C-4C69-BFB0-E58B8AB51112}"/>
                </c:ext>
              </c:extLst>
            </c:dLbl>
            <c:dLbl>
              <c:idx val="5"/>
              <c:layout>
                <c:manualLayout>
                  <c:x val="5.6746140734802157E-2"/>
                  <c:y val="-5.5426158941918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F6C-4C69-BFB0-E58B8AB51112}"/>
                </c:ext>
              </c:extLst>
            </c:dLbl>
            <c:dLbl>
              <c:idx val="6"/>
              <c:layout>
                <c:manualLayout>
                  <c:x val="5.4331411341831851E-2"/>
                  <c:y val="-5.5426158941918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F6C-4C69-BFB0-E58B8AB51112}"/>
                </c:ext>
              </c:extLst>
            </c:dLbl>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extLst xmlns:c15="http://schemas.microsoft.com/office/drawing/2012/chart"/>
            </c:strRef>
          </c:cat>
          <c:val>
            <c:numRef>
              <c:f>医療・介護需要!$N$125:$N$131</c:f>
              <c:numCache>
                <c:formatCode>General</c:formatCode>
                <c:ptCount val="7"/>
                <c:pt idx="0">
                  <c:v>3120</c:v>
                </c:pt>
                <c:pt idx="1">
                  <c:v>2663</c:v>
                </c:pt>
                <c:pt idx="2">
                  <c:v>2219</c:v>
                </c:pt>
                <c:pt idx="3">
                  <c:v>1741</c:v>
                </c:pt>
                <c:pt idx="4">
                  <c:v>1346</c:v>
                </c:pt>
                <c:pt idx="5">
                  <c:v>1061</c:v>
                </c:pt>
                <c:pt idx="6">
                  <c:v>816</c:v>
                </c:pt>
              </c:numCache>
              <c:extLst xmlns:c15="http://schemas.microsoft.com/office/drawing/2012/chart"/>
            </c:numRef>
          </c:val>
          <c:extLst>
            <c:ext xmlns:c16="http://schemas.microsoft.com/office/drawing/2014/chart" uri="{C3380CC4-5D6E-409C-BE32-E72D297353CC}">
              <c16:uniqueId val="{00000000-1F6C-4C69-BFB0-E58B8AB51112}"/>
            </c:ext>
          </c:extLst>
        </c:ser>
        <c:ser>
          <c:idx val="12"/>
          <c:order val="12"/>
          <c:tx>
            <c:strRef>
              <c:f>医療・介護需要!$O$124</c:f>
              <c:strCache>
                <c:ptCount val="1"/>
                <c:pt idx="0">
                  <c:v>65～74歳</c:v>
                </c:pt>
              </c:strCache>
              <c:extLst xmlns:c15="http://schemas.microsoft.com/office/drawing/2012/chart"/>
            </c:strRef>
          </c:tx>
          <c:spPr>
            <a:pattFill prst="ltDnDiag">
              <a:fgClr>
                <a:srgbClr val="00B050"/>
              </a:fgClr>
              <a:bgClr>
                <a:sysClr val="window" lastClr="FFFFFF"/>
              </a:bgClr>
            </a:pattFill>
            <a:ln>
              <a:solidFill>
                <a:sysClr val="windowText" lastClr="000000"/>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extLst xmlns:c15="http://schemas.microsoft.com/office/drawing/2012/chart"/>
            </c:strRef>
          </c:cat>
          <c:val>
            <c:numRef>
              <c:f>医療・介護需要!$O$125:$O$131</c:f>
              <c:numCache>
                <c:formatCode>General</c:formatCode>
                <c:ptCount val="7"/>
                <c:pt idx="0">
                  <c:v>19894.699999999997</c:v>
                </c:pt>
                <c:pt idx="1">
                  <c:v>16732.5</c:v>
                </c:pt>
                <c:pt idx="2">
                  <c:v>14210.499999999998</c:v>
                </c:pt>
                <c:pt idx="3">
                  <c:v>13201.699999999999</c:v>
                </c:pt>
                <c:pt idx="4">
                  <c:v>11727.3</c:v>
                </c:pt>
                <c:pt idx="5">
                  <c:v>8875.5</c:v>
                </c:pt>
                <c:pt idx="6">
                  <c:v>6770.5999999999995</c:v>
                </c:pt>
              </c:numCache>
              <c:extLst xmlns:c15="http://schemas.microsoft.com/office/drawing/2012/chart"/>
            </c:numRef>
          </c:val>
          <c:extLst>
            <c:ext xmlns:c16="http://schemas.microsoft.com/office/drawing/2014/chart" uri="{C3380CC4-5D6E-409C-BE32-E72D297353CC}">
              <c16:uniqueId val="{00000001-1F6C-4C69-BFB0-E58B8AB51112}"/>
            </c:ext>
          </c:extLst>
        </c:ser>
        <c:ser>
          <c:idx val="13"/>
          <c:order val="13"/>
          <c:tx>
            <c:strRef>
              <c:f>医療・介護需要!$P$124</c:f>
              <c:strCache>
                <c:ptCount val="1"/>
                <c:pt idx="0">
                  <c:v>75歳以上</c:v>
                </c:pt>
              </c:strCache>
              <c:extLst xmlns:c15="http://schemas.microsoft.com/office/drawing/2012/chart"/>
            </c:strRef>
          </c:tx>
          <c:spPr>
            <a:pattFill prst="pct25">
              <a:fgClr>
                <a:srgbClr val="ED7D31">
                  <a:lumMod val="60000"/>
                  <a:lumOff val="40000"/>
                </a:srgbClr>
              </a:fgClr>
              <a:bgClr>
                <a:sysClr val="window" lastClr="FFFFFF"/>
              </a:bgClr>
            </a:pattFill>
            <a:ln>
              <a:solidFill>
                <a:sysClr val="windowText" lastClr="000000"/>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extLst xmlns:c15="http://schemas.microsoft.com/office/drawing/2012/chart"/>
            </c:strRef>
          </c:cat>
          <c:val>
            <c:numRef>
              <c:f>医療・介護需要!$P$125:$P$131</c:f>
              <c:numCache>
                <c:formatCode>General</c:formatCode>
                <c:ptCount val="7"/>
                <c:pt idx="0">
                  <c:v>149806.79999999999</c:v>
                </c:pt>
                <c:pt idx="1">
                  <c:v>191187</c:v>
                </c:pt>
                <c:pt idx="2">
                  <c:v>209083.5</c:v>
                </c:pt>
                <c:pt idx="3">
                  <c:v>208123.19999999998</c:v>
                </c:pt>
                <c:pt idx="4">
                  <c:v>196948.8</c:v>
                </c:pt>
                <c:pt idx="5">
                  <c:v>187345.8</c:v>
                </c:pt>
                <c:pt idx="6">
                  <c:v>169274.69999999998</c:v>
                </c:pt>
              </c:numCache>
              <c:extLst xmlns:c15="http://schemas.microsoft.com/office/drawing/2012/chart"/>
            </c:numRef>
          </c:val>
          <c:extLst>
            <c:ext xmlns:c16="http://schemas.microsoft.com/office/drawing/2014/chart" uri="{C3380CC4-5D6E-409C-BE32-E72D297353CC}">
              <c16:uniqueId val="{00000002-1F6C-4C69-BFB0-E58B8AB51112}"/>
            </c:ext>
          </c:extLst>
        </c:ser>
        <c:dLbls>
          <c:showLegendKey val="0"/>
          <c:showVal val="0"/>
          <c:showCatName val="0"/>
          <c:showSerName val="0"/>
          <c:showPercent val="0"/>
          <c:showBubbleSize val="0"/>
        </c:dLbls>
        <c:gapWidth val="80"/>
        <c:overlap val="100"/>
        <c:axId val="874045440"/>
        <c:axId val="874051264"/>
        <c:extLst>
          <c:ext xmlns:c15="http://schemas.microsoft.com/office/drawing/2012/chart" uri="{02D57815-91ED-43cb-92C2-25804820EDAC}">
            <c15:filteredBarSeries>
              <c15:ser>
                <c:idx val="0"/>
                <c:order val="0"/>
                <c:tx>
                  <c:strRef>
                    <c:extLst>
                      <c:ext uri="{02D57815-91ED-43cb-92C2-25804820EDAC}">
                        <c15:formulaRef>
                          <c15:sqref>医療・介護需要!$C$124</c15:sqref>
                        </c15:formulaRef>
                      </c:ext>
                    </c:extLst>
                    <c:strCache>
                      <c:ptCount val="1"/>
                      <c:pt idx="0">
                        <c:v>人口総数(人)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医療・介護需要!$C$125:$C$131</c15:sqref>
                        </c15:formulaRef>
                      </c:ext>
                    </c:extLst>
                    <c:numCache>
                      <c:formatCode>General</c:formatCode>
                      <c:ptCount val="7"/>
                      <c:pt idx="0">
                        <c:v>9079</c:v>
                      </c:pt>
                      <c:pt idx="1">
                        <c:v>8166</c:v>
                      </c:pt>
                      <c:pt idx="2">
                        <c:v>7276</c:v>
                      </c:pt>
                      <c:pt idx="3">
                        <c:v>6374</c:v>
                      </c:pt>
                      <c:pt idx="4">
                        <c:v>5477</c:v>
                      </c:pt>
                      <c:pt idx="5">
                        <c:v>4626</c:v>
                      </c:pt>
                      <c:pt idx="6">
                        <c:v>3838</c:v>
                      </c:pt>
                    </c:numCache>
                  </c:numRef>
                </c:val>
                <c:extLst>
                  <c:ext xmlns:c16="http://schemas.microsoft.com/office/drawing/2014/chart" uri="{C3380CC4-5D6E-409C-BE32-E72D297353CC}">
                    <c16:uniqueId val="{00000004-1F6C-4C69-BFB0-E58B8AB5111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医療・介護需要!$D$124</c15:sqref>
                        </c15:formulaRef>
                      </c:ext>
                    </c:extLst>
                    <c:strCache>
                      <c:ptCount val="1"/>
                      <c:pt idx="0">
                        <c:v>0～14歳(人)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医療・介護需要!$D$125:$D$131</c15:sqref>
                        </c15:formulaRef>
                      </c:ext>
                    </c:extLst>
                    <c:numCache>
                      <c:formatCode>General</c:formatCode>
                      <c:ptCount val="7"/>
                      <c:pt idx="0">
                        <c:v>606</c:v>
                      </c:pt>
                      <c:pt idx="1">
                        <c:v>471</c:v>
                      </c:pt>
                      <c:pt idx="2">
                        <c:v>348</c:v>
                      </c:pt>
                      <c:pt idx="3">
                        <c:v>256</c:v>
                      </c:pt>
                      <c:pt idx="4">
                        <c:v>199</c:v>
                      </c:pt>
                      <c:pt idx="5">
                        <c:v>152</c:v>
                      </c:pt>
                      <c:pt idx="6">
                        <c:v>113</c:v>
                      </c:pt>
                    </c:numCache>
                  </c:numRef>
                </c:val>
                <c:extLst xmlns:c15="http://schemas.microsoft.com/office/drawing/2012/chart">
                  <c:ext xmlns:c16="http://schemas.microsoft.com/office/drawing/2014/chart" uri="{C3380CC4-5D6E-409C-BE32-E72D297353CC}">
                    <c16:uniqueId val="{00000005-1F6C-4C69-BFB0-E58B8AB5111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医療・介護需要!$E$124</c15:sqref>
                        </c15:formulaRef>
                      </c:ext>
                    </c:extLst>
                    <c:strCache>
                      <c:ptCount val="1"/>
                      <c:pt idx="0">
                        <c:v>15～39歳(人)</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医療・介護需要!$E$125:$E$131</c15:sqref>
                        </c15:formulaRef>
                      </c:ext>
                    </c:extLst>
                    <c:numCache>
                      <c:formatCode>General</c:formatCode>
                      <c:ptCount val="7"/>
                      <c:pt idx="0">
                        <c:v>1459</c:v>
                      </c:pt>
                      <c:pt idx="1">
                        <c:v>1117</c:v>
                      </c:pt>
                      <c:pt idx="2">
                        <c:v>849</c:v>
                      </c:pt>
                      <c:pt idx="3">
                        <c:v>632</c:v>
                      </c:pt>
                      <c:pt idx="4">
                        <c:v>467</c:v>
                      </c:pt>
                      <c:pt idx="5">
                        <c:v>352</c:v>
                      </c:pt>
                      <c:pt idx="6">
                        <c:v>272</c:v>
                      </c:pt>
                    </c:numCache>
                  </c:numRef>
                </c:val>
                <c:extLst xmlns:c15="http://schemas.microsoft.com/office/drawing/2012/chart">
                  <c:ext xmlns:c16="http://schemas.microsoft.com/office/drawing/2014/chart" uri="{C3380CC4-5D6E-409C-BE32-E72D297353CC}">
                    <c16:uniqueId val="{00000006-1F6C-4C69-BFB0-E58B8AB5111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医療・介護需要!$F$124</c15:sqref>
                        </c15:formulaRef>
                      </c:ext>
                    </c:extLst>
                    <c:strCache>
                      <c:ptCount val="1"/>
                      <c:pt idx="0">
                        <c:v>40～64歳(人)</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医療・介護需要!$F$125:$F$131</c15:sqref>
                        </c15:formulaRef>
                      </c:ext>
                    </c:extLst>
                    <c:numCache>
                      <c:formatCode>General</c:formatCode>
                      <c:ptCount val="7"/>
                      <c:pt idx="0">
                        <c:v>3120</c:v>
                      </c:pt>
                      <c:pt idx="1">
                        <c:v>2663</c:v>
                      </c:pt>
                      <c:pt idx="2">
                        <c:v>2219</c:v>
                      </c:pt>
                      <c:pt idx="3">
                        <c:v>1741</c:v>
                      </c:pt>
                      <c:pt idx="4">
                        <c:v>1346</c:v>
                      </c:pt>
                      <c:pt idx="5">
                        <c:v>1061</c:v>
                      </c:pt>
                      <c:pt idx="6">
                        <c:v>816</c:v>
                      </c:pt>
                    </c:numCache>
                  </c:numRef>
                </c:val>
                <c:extLst xmlns:c15="http://schemas.microsoft.com/office/drawing/2012/chart">
                  <c:ext xmlns:c16="http://schemas.microsoft.com/office/drawing/2014/chart" uri="{C3380CC4-5D6E-409C-BE32-E72D297353CC}">
                    <c16:uniqueId val="{00000007-1F6C-4C69-BFB0-E58B8AB5111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医療・介護需要!$I$124</c15:sqref>
                        </c15:formulaRef>
                      </c:ext>
                    </c:extLst>
                    <c:strCache>
                      <c:ptCount val="1"/>
                      <c:pt idx="0">
                        <c:v>0～14歳</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医療・介護需要!$I$125:$I$131</c15:sqref>
                        </c15:formulaRef>
                      </c:ext>
                    </c:extLst>
                    <c:numCache>
                      <c:formatCode>General</c:formatCode>
                      <c:ptCount val="7"/>
                      <c:pt idx="0">
                        <c:v>363.59999999999997</c:v>
                      </c:pt>
                      <c:pt idx="1">
                        <c:v>282.59999999999997</c:v>
                      </c:pt>
                      <c:pt idx="2">
                        <c:v>208.79999999999998</c:v>
                      </c:pt>
                      <c:pt idx="3">
                        <c:v>153.6</c:v>
                      </c:pt>
                      <c:pt idx="4">
                        <c:v>119.39999999999999</c:v>
                      </c:pt>
                      <c:pt idx="5">
                        <c:v>91.2</c:v>
                      </c:pt>
                      <c:pt idx="6">
                        <c:v>67.8</c:v>
                      </c:pt>
                    </c:numCache>
                  </c:numRef>
                </c:val>
                <c:extLst xmlns:c15="http://schemas.microsoft.com/office/drawing/2012/chart">
                  <c:ext xmlns:c16="http://schemas.microsoft.com/office/drawing/2014/chart" uri="{C3380CC4-5D6E-409C-BE32-E72D297353CC}">
                    <c16:uniqueId val="{0000000A-1F6C-4C69-BFB0-E58B8AB5111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医療・介護需要!$J$124</c15:sqref>
                        </c15:formulaRef>
                      </c:ext>
                    </c:extLst>
                    <c:strCache>
                      <c:ptCount val="1"/>
                      <c:pt idx="0">
                        <c:v>15～39歳</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医療・介護需要!$J$125:$J$131</c15:sqref>
                        </c15:formulaRef>
                      </c:ext>
                    </c:extLst>
                    <c:numCache>
                      <c:formatCode>General</c:formatCode>
                      <c:ptCount val="7"/>
                      <c:pt idx="0">
                        <c:v>583.6</c:v>
                      </c:pt>
                      <c:pt idx="1">
                        <c:v>446.8</c:v>
                      </c:pt>
                      <c:pt idx="2">
                        <c:v>339.6</c:v>
                      </c:pt>
                      <c:pt idx="3">
                        <c:v>252.8</c:v>
                      </c:pt>
                      <c:pt idx="4">
                        <c:v>186.8</c:v>
                      </c:pt>
                      <c:pt idx="5">
                        <c:v>140.80000000000001</c:v>
                      </c:pt>
                      <c:pt idx="6">
                        <c:v>108.80000000000001</c:v>
                      </c:pt>
                    </c:numCache>
                  </c:numRef>
                </c:val>
                <c:extLst xmlns:c15="http://schemas.microsoft.com/office/drawing/2012/chart">
                  <c:ext xmlns:c16="http://schemas.microsoft.com/office/drawing/2014/chart" uri="{C3380CC4-5D6E-409C-BE32-E72D297353CC}">
                    <c16:uniqueId val="{0000000B-1F6C-4C69-BFB0-E58B8AB5111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医療・介護需要!$K$124</c15:sqref>
                        </c15:formulaRef>
                      </c:ext>
                    </c:extLst>
                    <c:strCache>
                      <c:ptCount val="1"/>
                      <c:pt idx="0">
                        <c:v>40～64歳</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医療・介護需要!$K$125:$K$131</c15:sqref>
                        </c15:formulaRef>
                      </c:ext>
                    </c:extLst>
                    <c:numCache>
                      <c:formatCode>General</c:formatCode>
                      <c:ptCount val="7"/>
                      <c:pt idx="0">
                        <c:v>3120</c:v>
                      </c:pt>
                      <c:pt idx="1">
                        <c:v>2663</c:v>
                      </c:pt>
                      <c:pt idx="2">
                        <c:v>2219</c:v>
                      </c:pt>
                      <c:pt idx="3">
                        <c:v>1741</c:v>
                      </c:pt>
                      <c:pt idx="4">
                        <c:v>1346</c:v>
                      </c:pt>
                      <c:pt idx="5">
                        <c:v>1061</c:v>
                      </c:pt>
                      <c:pt idx="6">
                        <c:v>816</c:v>
                      </c:pt>
                    </c:numCache>
                  </c:numRef>
                </c:val>
                <c:extLst xmlns:c15="http://schemas.microsoft.com/office/drawing/2012/chart">
                  <c:ext xmlns:c16="http://schemas.microsoft.com/office/drawing/2014/chart" uri="{C3380CC4-5D6E-409C-BE32-E72D297353CC}">
                    <c16:uniqueId val="{0000000C-1F6C-4C69-BFB0-E58B8AB5111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医療・介護需要!$L$124</c15:sqref>
                        </c15:formulaRef>
                      </c:ext>
                    </c:extLst>
                    <c:strCache>
                      <c:ptCount val="1"/>
                      <c:pt idx="0">
                        <c:v>65～74歳</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医療・介護需要!$L$125:$L$131</c15:sqref>
                        </c15:formulaRef>
                      </c:ext>
                    </c:extLst>
                    <c:numCache>
                      <c:formatCode>General</c:formatCode>
                      <c:ptCount val="7"/>
                      <c:pt idx="0">
                        <c:v>4717.2999999999993</c:v>
                      </c:pt>
                      <c:pt idx="1">
                        <c:v>3967.4999999999995</c:v>
                      </c:pt>
                      <c:pt idx="2">
                        <c:v>3369.4999999999995</c:v>
                      </c:pt>
                      <c:pt idx="3">
                        <c:v>3130.2999999999997</c:v>
                      </c:pt>
                      <c:pt idx="4">
                        <c:v>2780.7</c:v>
                      </c:pt>
                      <c:pt idx="5">
                        <c:v>2104.5</c:v>
                      </c:pt>
                      <c:pt idx="6">
                        <c:v>1605.3999999999999</c:v>
                      </c:pt>
                    </c:numCache>
                  </c:numRef>
                </c:val>
                <c:extLst xmlns:c15="http://schemas.microsoft.com/office/drawing/2012/chart">
                  <c:ext xmlns:c16="http://schemas.microsoft.com/office/drawing/2014/chart" uri="{C3380CC4-5D6E-409C-BE32-E72D297353CC}">
                    <c16:uniqueId val="{0000000D-1F6C-4C69-BFB0-E58B8AB5111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医療・介護需要!$M$124</c15:sqref>
                        </c15:formulaRef>
                      </c:ext>
                    </c:extLst>
                    <c:strCache>
                      <c:ptCount val="1"/>
                      <c:pt idx="0">
                        <c:v>75歳以上</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医療・介護需要!$M$125:$M$131</c15:sqref>
                        </c15:formulaRef>
                      </c:ext>
                    </c:extLst>
                    <c:numCache>
                      <c:formatCode>General</c:formatCode>
                      <c:ptCount val="7"/>
                      <c:pt idx="0">
                        <c:v>6692.4</c:v>
                      </c:pt>
                      <c:pt idx="1">
                        <c:v>8541</c:v>
                      </c:pt>
                      <c:pt idx="2">
                        <c:v>9340.5</c:v>
                      </c:pt>
                      <c:pt idx="3">
                        <c:v>9297.6</c:v>
                      </c:pt>
                      <c:pt idx="4">
                        <c:v>8798.4</c:v>
                      </c:pt>
                      <c:pt idx="5">
                        <c:v>8369.4</c:v>
                      </c:pt>
                      <c:pt idx="6">
                        <c:v>7562.0999999999995</c:v>
                      </c:pt>
                    </c:numCache>
                  </c:numRef>
                </c:val>
                <c:extLst xmlns:c15="http://schemas.microsoft.com/office/drawing/2012/chart">
                  <c:ext xmlns:c16="http://schemas.microsoft.com/office/drawing/2014/chart" uri="{C3380CC4-5D6E-409C-BE32-E72D297353CC}">
                    <c16:uniqueId val="{0000000E-1F6C-4C69-BFB0-E58B8AB51112}"/>
                  </c:ext>
                </c:extLst>
              </c15:ser>
            </c15:filteredBarSeries>
          </c:ext>
        </c:extLst>
      </c:barChart>
      <c:lineChart>
        <c:grouping val="standard"/>
        <c:varyColors val="0"/>
        <c:dLbls>
          <c:showLegendKey val="0"/>
          <c:showVal val="0"/>
          <c:showCatName val="0"/>
          <c:showSerName val="0"/>
          <c:showPercent val="0"/>
          <c:showBubbleSize val="0"/>
        </c:dLbls>
        <c:marker val="1"/>
        <c:smooth val="0"/>
        <c:axId val="874045440"/>
        <c:axId val="874051264"/>
        <c:extLst>
          <c:ext xmlns:c15="http://schemas.microsoft.com/office/drawing/2012/chart" uri="{02D57815-91ED-43cb-92C2-25804820EDAC}">
            <c15:filteredLineSeries>
              <c15:ser>
                <c:idx val="14"/>
                <c:order val="14"/>
                <c:tx>
                  <c:strRef>
                    <c:extLst>
                      <c:ext uri="{02D57815-91ED-43cb-92C2-25804820EDAC}">
                        <c15:formulaRef>
                          <c15:sqref>医療・介護需要!$Q$124</c15:sqref>
                        </c15:formulaRef>
                      </c:ext>
                    </c:extLst>
                    <c:strCache>
                      <c:ptCount val="1"/>
                      <c:pt idx="0">
                        <c:v>医療需要 </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医療・介護需要!$Q$125:$Q$131</c15:sqref>
                        </c15:formulaRef>
                      </c:ext>
                    </c:extLst>
                    <c:numCache>
                      <c:formatCode>General</c:formatCode>
                      <c:ptCount val="7"/>
                      <c:pt idx="0">
                        <c:v>15476.9</c:v>
                      </c:pt>
                      <c:pt idx="1">
                        <c:v>15900.9</c:v>
                      </c:pt>
                      <c:pt idx="2">
                        <c:v>15477.4</c:v>
                      </c:pt>
                      <c:pt idx="3">
                        <c:v>14575.3</c:v>
                      </c:pt>
                      <c:pt idx="4">
                        <c:v>13231.3</c:v>
                      </c:pt>
                      <c:pt idx="5">
                        <c:v>11766.9</c:v>
                      </c:pt>
                      <c:pt idx="6">
                        <c:v>10160.099999999999</c:v>
                      </c:pt>
                    </c:numCache>
                  </c:numRef>
                </c:val>
                <c:smooth val="0"/>
                <c:extLst>
                  <c:ext xmlns:c16="http://schemas.microsoft.com/office/drawing/2014/chart" uri="{C3380CC4-5D6E-409C-BE32-E72D297353CC}">
                    <c16:uniqueId val="{0000000F-1F6C-4C69-BFB0-E58B8AB51112}"/>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医療・介護需要!$S$124</c15:sqref>
                        </c15:formulaRef>
                      </c:ext>
                    </c:extLst>
                    <c:strCache>
                      <c:ptCount val="1"/>
                      <c:pt idx="0">
                        <c:v>介護需要</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医療・介護需要!$S$125:$S$131</c15:sqref>
                        </c15:formulaRef>
                      </c:ext>
                    </c:extLst>
                    <c:numCache>
                      <c:formatCode>General</c:formatCode>
                      <c:ptCount val="7"/>
                      <c:pt idx="0">
                        <c:v>172821.5</c:v>
                      </c:pt>
                      <c:pt idx="1">
                        <c:v>210582.5</c:v>
                      </c:pt>
                      <c:pt idx="2">
                        <c:v>225513</c:v>
                      </c:pt>
                      <c:pt idx="3">
                        <c:v>223065.9</c:v>
                      </c:pt>
                      <c:pt idx="4">
                        <c:v>210022.09999999998</c:v>
                      </c:pt>
                      <c:pt idx="5">
                        <c:v>197282.3</c:v>
                      </c:pt>
                      <c:pt idx="6">
                        <c:v>176861.3</c:v>
                      </c:pt>
                    </c:numCache>
                  </c:numRef>
                </c:val>
                <c:smooth val="0"/>
                <c:extLst xmlns:c15="http://schemas.microsoft.com/office/drawing/2012/chart">
                  <c:ext xmlns:c16="http://schemas.microsoft.com/office/drawing/2014/chart" uri="{C3380CC4-5D6E-409C-BE32-E72D297353CC}">
                    <c16:uniqueId val="{00000011-1F6C-4C69-BFB0-E58B8AB51112}"/>
                  </c:ext>
                </c:extLst>
              </c15:ser>
            </c15:filteredLineSeries>
          </c:ext>
        </c:extLst>
      </c:lineChart>
      <c:lineChart>
        <c:grouping val="standard"/>
        <c:varyColors val="0"/>
        <c:ser>
          <c:idx val="17"/>
          <c:order val="17"/>
          <c:tx>
            <c:strRef>
              <c:f>医療・介護需要!$T$124</c:f>
              <c:strCache>
                <c:ptCount val="1"/>
                <c:pt idx="0">
                  <c:v>介護指数</c:v>
                </c:pt>
              </c:strCache>
              <c:extLst xmlns:c15="http://schemas.microsoft.com/office/drawing/2012/chart"/>
            </c:strRef>
          </c:tx>
          <c:spPr>
            <a:ln w="28575" cap="rnd">
              <a:solidFill>
                <a:schemeClr val="accent6">
                  <a:lumMod val="80000"/>
                  <a:lumOff val="20000"/>
                </a:schemeClr>
              </a:solidFill>
              <a:round/>
            </a:ln>
            <a:effectLst/>
          </c:spPr>
          <c:marker>
            <c:symbol val="triangle"/>
            <c:size val="10"/>
            <c:spPr>
              <a:solidFill>
                <a:schemeClr val="accent6">
                  <a:lumMod val="80000"/>
                  <a:lumOff val="20000"/>
                </a:schemeClr>
              </a:solidFill>
              <a:ln w="9525">
                <a:solidFill>
                  <a:sysClr val="windowText" lastClr="000000"/>
                </a:solidFill>
              </a:ln>
              <a:effectLst/>
            </c:spPr>
          </c:marker>
          <c:dLbls>
            <c:dLbl>
              <c:idx val="2"/>
              <c:layout>
                <c:manualLayout>
                  <c:x val="-2.496231263387369E-2"/>
                  <c:y val="-2.727550453194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F6C-4C69-BFB0-E58B8AB51112}"/>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7"/>
                <c:pt idx="0">
                  <c:v>2020年</c:v>
                </c:pt>
                <c:pt idx="1">
                  <c:v>2025年</c:v>
                </c:pt>
                <c:pt idx="2">
                  <c:v>2030年</c:v>
                </c:pt>
                <c:pt idx="3">
                  <c:v>2035年</c:v>
                </c:pt>
                <c:pt idx="4">
                  <c:v>2040年</c:v>
                </c:pt>
                <c:pt idx="5">
                  <c:v>2045年</c:v>
                </c:pt>
                <c:pt idx="6">
                  <c:v>2050年</c:v>
                </c:pt>
              </c:strCache>
              <c:extLst xmlns:c15="http://schemas.microsoft.com/office/drawing/2012/chart"/>
            </c:strRef>
          </c:cat>
          <c:val>
            <c:numRef>
              <c:f>医療・介護需要!$T$125:$T$131</c:f>
              <c:numCache>
                <c:formatCode>0</c:formatCode>
                <c:ptCount val="7"/>
                <c:pt idx="0" formatCode="General">
                  <c:v>100</c:v>
                </c:pt>
                <c:pt idx="1">
                  <c:v>121.84971198606655</c:v>
                </c:pt>
                <c:pt idx="2">
                  <c:v>130.48897272619436</c:v>
                </c:pt>
                <c:pt idx="3">
                  <c:v>129.07300306964123</c:v>
                </c:pt>
                <c:pt idx="4">
                  <c:v>121.52544677600876</c:v>
                </c:pt>
                <c:pt idx="5">
                  <c:v>114.15379452209361</c:v>
                </c:pt>
                <c:pt idx="6">
                  <c:v>102.3375563804272</c:v>
                </c:pt>
              </c:numCache>
              <c:extLst xmlns:c15="http://schemas.microsoft.com/office/drawing/2012/chart"/>
            </c:numRef>
          </c:val>
          <c:smooth val="0"/>
          <c:extLst>
            <c:ext xmlns:c16="http://schemas.microsoft.com/office/drawing/2014/chart" uri="{C3380CC4-5D6E-409C-BE32-E72D297353CC}">
              <c16:uniqueId val="{00000003-1F6C-4C69-BFB0-E58B8AB51112}"/>
            </c:ext>
          </c:extLst>
        </c:ser>
        <c:dLbls>
          <c:showLegendKey val="0"/>
          <c:showVal val="1"/>
          <c:showCatName val="0"/>
          <c:showSerName val="0"/>
          <c:showPercent val="0"/>
          <c:showBubbleSize val="0"/>
        </c:dLbls>
        <c:marker val="1"/>
        <c:smooth val="0"/>
        <c:axId val="874052096"/>
        <c:axId val="874058336"/>
        <c:extLst>
          <c:ext xmlns:c15="http://schemas.microsoft.com/office/drawing/2012/chart" uri="{02D57815-91ED-43cb-92C2-25804820EDAC}">
            <c15:filteredLineSeries>
              <c15:ser>
                <c:idx val="4"/>
                <c:order val="4"/>
                <c:tx>
                  <c:strRef>
                    <c:extLst>
                      <c:ext uri="{02D57815-91ED-43cb-92C2-25804820EDAC}">
                        <c15:formulaRef>
                          <c15:sqref>医療・介護需要!$G$124</c15:sqref>
                        </c15:formulaRef>
                      </c:ext>
                    </c:extLst>
                    <c:strCache>
                      <c:ptCount val="1"/>
                      <c:pt idx="0">
                        <c:v>65～74歳(人)</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医療・介護需要!$G$125:$G$131</c15:sqref>
                        </c15:formulaRef>
                      </c:ext>
                    </c:extLst>
                    <c:numCache>
                      <c:formatCode>General</c:formatCode>
                      <c:ptCount val="7"/>
                      <c:pt idx="0">
                        <c:v>2051</c:v>
                      </c:pt>
                      <c:pt idx="1">
                        <c:v>1725</c:v>
                      </c:pt>
                      <c:pt idx="2">
                        <c:v>1465</c:v>
                      </c:pt>
                      <c:pt idx="3">
                        <c:v>1361</c:v>
                      </c:pt>
                      <c:pt idx="4">
                        <c:v>1209</c:v>
                      </c:pt>
                      <c:pt idx="5">
                        <c:v>915</c:v>
                      </c:pt>
                      <c:pt idx="6">
                        <c:v>698</c:v>
                      </c:pt>
                    </c:numCache>
                  </c:numRef>
                </c:val>
                <c:smooth val="0"/>
                <c:extLst>
                  <c:ext xmlns:c16="http://schemas.microsoft.com/office/drawing/2014/chart" uri="{C3380CC4-5D6E-409C-BE32-E72D297353CC}">
                    <c16:uniqueId val="{00000008-1F6C-4C69-BFB0-E58B8AB5111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医療・介護需要!$H$124</c15:sqref>
                        </c15:formulaRef>
                      </c:ext>
                    </c:extLst>
                    <c:strCache>
                      <c:ptCount val="1"/>
                      <c:pt idx="0">
                        <c:v>75歳以上(人)</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医療・介護需要!$H$125:$H$131</c15:sqref>
                        </c15:formulaRef>
                      </c:ext>
                    </c:extLst>
                    <c:numCache>
                      <c:formatCode>General</c:formatCode>
                      <c:ptCount val="7"/>
                      <c:pt idx="0">
                        <c:v>1716</c:v>
                      </c:pt>
                      <c:pt idx="1">
                        <c:v>2190</c:v>
                      </c:pt>
                      <c:pt idx="2">
                        <c:v>2395</c:v>
                      </c:pt>
                      <c:pt idx="3">
                        <c:v>2384</c:v>
                      </c:pt>
                      <c:pt idx="4">
                        <c:v>2256</c:v>
                      </c:pt>
                      <c:pt idx="5">
                        <c:v>2146</c:v>
                      </c:pt>
                      <c:pt idx="6">
                        <c:v>1939</c:v>
                      </c:pt>
                    </c:numCache>
                  </c:numRef>
                </c:val>
                <c:smooth val="0"/>
                <c:extLst xmlns:c15="http://schemas.microsoft.com/office/drawing/2012/chart">
                  <c:ext xmlns:c16="http://schemas.microsoft.com/office/drawing/2014/chart" uri="{C3380CC4-5D6E-409C-BE32-E72D297353CC}">
                    <c16:uniqueId val="{00000009-1F6C-4C69-BFB0-E58B8AB51112}"/>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医療・介護需要!$R$124</c15:sqref>
                        </c15:formulaRef>
                      </c:ext>
                    </c:extLst>
                    <c:strCache>
                      <c:ptCount val="1"/>
                      <c:pt idx="0">
                        <c:v>医療指数</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7"/>
                      <c:pt idx="0">
                        <c:v>2020年</c:v>
                      </c:pt>
                      <c:pt idx="1">
                        <c:v>2025年</c:v>
                      </c:pt>
                      <c:pt idx="2">
                        <c:v>2030年</c:v>
                      </c:pt>
                      <c:pt idx="3">
                        <c:v>2035年</c:v>
                      </c:pt>
                      <c:pt idx="4">
                        <c:v>2040年</c:v>
                      </c:pt>
                      <c:pt idx="5">
                        <c:v>2045年</c:v>
                      </c:pt>
                      <c:pt idx="6">
                        <c:v>2050年</c:v>
                      </c:pt>
                    </c:strCache>
                  </c:strRef>
                </c:cat>
                <c:val>
                  <c:numRef>
                    <c:extLst xmlns:c15="http://schemas.microsoft.com/office/drawing/2012/chart">
                      <c:ext xmlns:c15="http://schemas.microsoft.com/office/drawing/2012/chart" uri="{02D57815-91ED-43cb-92C2-25804820EDAC}">
                        <c15:formulaRef>
                          <c15:sqref>医療・介護需要!$R$125:$R$131</c15:sqref>
                        </c15:formulaRef>
                      </c:ext>
                    </c:extLst>
                    <c:numCache>
                      <c:formatCode>0</c:formatCode>
                      <c:ptCount val="7"/>
                      <c:pt idx="0" formatCode="General">
                        <c:v>100</c:v>
                      </c:pt>
                      <c:pt idx="1">
                        <c:v>102.73956670909548</c:v>
                      </c:pt>
                      <c:pt idx="2">
                        <c:v>100.00323062111922</c:v>
                      </c:pt>
                      <c:pt idx="3">
                        <c:v>94.174543997829019</c:v>
                      </c:pt>
                      <c:pt idx="4">
                        <c:v>85.49063442937539</c:v>
                      </c:pt>
                      <c:pt idx="5">
                        <c:v>76.02879129541445</c:v>
                      </c:pt>
                      <c:pt idx="6">
                        <c:v>65.646867266700681</c:v>
                      </c:pt>
                    </c:numCache>
                  </c:numRef>
                </c:val>
                <c:smooth val="0"/>
                <c:extLst xmlns:c15="http://schemas.microsoft.com/office/drawing/2012/chart">
                  <c:ext xmlns:c16="http://schemas.microsoft.com/office/drawing/2014/chart" uri="{C3380CC4-5D6E-409C-BE32-E72D297353CC}">
                    <c16:uniqueId val="{00000010-1F6C-4C69-BFB0-E58B8AB51112}"/>
                  </c:ext>
                </c:extLst>
              </c15:ser>
            </c15:filteredLineSeries>
          </c:ext>
        </c:extLst>
      </c:lineChart>
      <c:catAx>
        <c:axId val="87404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51264"/>
        <c:crosses val="autoZero"/>
        <c:auto val="1"/>
        <c:lblAlgn val="ctr"/>
        <c:lblOffset val="100"/>
        <c:noMultiLvlLbl val="0"/>
      </c:catAx>
      <c:valAx>
        <c:axId val="87405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介護需要</a:t>
                </a:r>
                <a:endParaRPr lang="ja-JP"/>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45440"/>
        <c:crosses val="autoZero"/>
        <c:crossBetween val="between"/>
      </c:valAx>
      <c:valAx>
        <c:axId val="874058336"/>
        <c:scaling>
          <c:orientation val="minMax"/>
        </c:scaling>
        <c:delete val="0"/>
        <c:axPos val="r"/>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介護指数</a:t>
                </a:r>
                <a:endParaRPr lang="ja-JP"/>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52096"/>
        <c:crosses val="max"/>
        <c:crossBetween val="between"/>
      </c:valAx>
      <c:catAx>
        <c:axId val="874052096"/>
        <c:scaling>
          <c:orientation val="minMax"/>
        </c:scaling>
        <c:delete val="1"/>
        <c:axPos val="b"/>
        <c:numFmt formatCode="General" sourceLinked="1"/>
        <c:majorTickMark val="out"/>
        <c:minorTickMark val="none"/>
        <c:tickLblPos val="nextTo"/>
        <c:crossAx val="874058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7077521542942E-2"/>
          <c:y val="0.15568010648655345"/>
          <c:w val="0.90606672467654625"/>
          <c:h val="0.7165750553841358"/>
        </c:manualLayout>
      </c:layout>
      <c:barChart>
        <c:barDir val="col"/>
        <c:grouping val="clustered"/>
        <c:varyColors val="0"/>
        <c:ser>
          <c:idx val="1"/>
          <c:order val="1"/>
          <c:tx>
            <c:strRef>
              <c:f>認知症有病者数!$B$56</c:f>
              <c:strCache>
                <c:ptCount val="1"/>
                <c:pt idx="0">
                  <c:v>認知症有病者数</c:v>
                </c:pt>
              </c:strCache>
            </c:strRef>
          </c:tx>
          <c:spPr>
            <a:solidFill>
              <a:schemeClr val="accent2"/>
            </a:solidFill>
            <a:ln>
              <a:noFill/>
            </a:ln>
            <a:effectLst/>
          </c:spPr>
          <c:invertIfNegative val="0"/>
          <c:dLbls>
            <c:dLbl>
              <c:idx val="3"/>
              <c:layout>
                <c:manualLayout>
                  <c:x val="0"/>
                  <c:y val="-2.81445224923489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38-4FD2-9636-E2F6F50E712B}"/>
                </c:ext>
              </c:extLst>
            </c:dLbl>
            <c:dLbl>
              <c:idx val="5"/>
              <c:layout>
                <c:manualLayout>
                  <c:x val="0"/>
                  <c:y val="6.2543383316330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38-4FD2-9636-E2F6F50E712B}"/>
                </c:ext>
              </c:extLst>
            </c:dLbl>
            <c:dLbl>
              <c:idx val="6"/>
              <c:layout>
                <c:manualLayout>
                  <c:x val="0"/>
                  <c:y val="-3.75260299897985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38-4FD2-9636-E2F6F50E712B}"/>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認知症有病者数!$D$54:$J$54</c:f>
              <c:strCache>
                <c:ptCount val="7"/>
                <c:pt idx="0">
                  <c:v>2020年</c:v>
                </c:pt>
                <c:pt idx="1">
                  <c:v>2025年</c:v>
                </c:pt>
                <c:pt idx="2">
                  <c:v>2030年</c:v>
                </c:pt>
                <c:pt idx="3">
                  <c:v>2035年</c:v>
                </c:pt>
                <c:pt idx="4">
                  <c:v>2040年</c:v>
                </c:pt>
                <c:pt idx="5">
                  <c:v>2045年</c:v>
                </c:pt>
                <c:pt idx="6">
                  <c:v>2050年</c:v>
                </c:pt>
              </c:strCache>
              <c:extLst/>
            </c:strRef>
          </c:cat>
          <c:val>
            <c:numRef>
              <c:f>認知症有病者数!$D$56:$J$56</c:f>
              <c:numCache>
                <c:formatCode>0</c:formatCode>
                <c:ptCount val="7"/>
                <c:pt idx="0">
                  <c:v>629.08900000000006</c:v>
                </c:pt>
                <c:pt idx="1">
                  <c:v>724.27499999999998</c:v>
                </c:pt>
                <c:pt idx="2">
                  <c:v>779.72</c:v>
                </c:pt>
                <c:pt idx="3">
                  <c:v>765.85250000000008</c:v>
                </c:pt>
                <c:pt idx="4">
                  <c:v>717.255</c:v>
                </c:pt>
                <c:pt idx="5">
                  <c:v>639.74900000000002</c:v>
                </c:pt>
                <c:pt idx="6">
                  <c:v>556.40699999999993</c:v>
                </c:pt>
              </c:numCache>
              <c:extLst/>
            </c:numRef>
          </c:val>
          <c:extLst>
            <c:ext xmlns:c16="http://schemas.microsoft.com/office/drawing/2014/chart" uri="{C3380CC4-5D6E-409C-BE32-E72D297353CC}">
              <c16:uniqueId val="{00000000-7638-4FD2-9636-E2F6F50E712B}"/>
            </c:ext>
          </c:extLst>
        </c:ser>
        <c:dLbls>
          <c:dLblPos val="outEnd"/>
          <c:showLegendKey val="0"/>
          <c:showVal val="1"/>
          <c:showCatName val="0"/>
          <c:showSerName val="0"/>
          <c:showPercent val="0"/>
          <c:showBubbleSize val="0"/>
        </c:dLbls>
        <c:gapWidth val="150"/>
        <c:axId val="2774944"/>
        <c:axId val="2775360"/>
        <c:extLst>
          <c:ext xmlns:c15="http://schemas.microsoft.com/office/drawing/2012/chart" uri="{02D57815-91ED-43cb-92C2-25804820EDAC}">
            <c15:filteredBarSeries>
              <c15:ser>
                <c:idx val="0"/>
                <c:order val="0"/>
                <c:tx>
                  <c:strRef>
                    <c:extLst>
                      <c:ext uri="{02D57815-91ED-43cb-92C2-25804820EDAC}">
                        <c15:formulaRef>
                          <c15:sqref>認知症有病者数!$B$55</c15:sqref>
                        </c15:formulaRef>
                      </c:ext>
                    </c:extLst>
                    <c:strCache>
                      <c:ptCount val="1"/>
                      <c:pt idx="0">
                        <c:v>人口総数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認知症有病者数!$D$54:$J$54</c15:sqref>
                        </c15:formulaRef>
                      </c:ext>
                    </c:extLst>
                    <c:strCache>
                      <c:ptCount val="7"/>
                      <c:pt idx="0">
                        <c:v>2020年</c:v>
                      </c:pt>
                      <c:pt idx="1">
                        <c:v>2025年</c:v>
                      </c:pt>
                      <c:pt idx="2">
                        <c:v>2030年</c:v>
                      </c:pt>
                      <c:pt idx="3">
                        <c:v>2035年</c:v>
                      </c:pt>
                      <c:pt idx="4">
                        <c:v>2040年</c:v>
                      </c:pt>
                      <c:pt idx="5">
                        <c:v>2045年</c:v>
                      </c:pt>
                      <c:pt idx="6">
                        <c:v>2050年</c:v>
                      </c:pt>
                    </c:strCache>
                  </c:strRef>
                </c:cat>
                <c:val>
                  <c:numRef>
                    <c:extLst>
                      <c:ext uri="{02D57815-91ED-43cb-92C2-25804820EDAC}">
                        <c15:formulaRef>
                          <c15:sqref>認知症有病者数!$D$55:$J$55</c15:sqref>
                        </c15:formulaRef>
                      </c:ext>
                    </c:extLst>
                    <c:numCache>
                      <c:formatCode>0</c:formatCode>
                      <c:ptCount val="7"/>
                      <c:pt idx="0">
                        <c:v>3767</c:v>
                      </c:pt>
                      <c:pt idx="1">
                        <c:v>3915</c:v>
                      </c:pt>
                      <c:pt idx="2">
                        <c:v>3860</c:v>
                      </c:pt>
                      <c:pt idx="3">
                        <c:v>3745</c:v>
                      </c:pt>
                      <c:pt idx="4">
                        <c:v>3465</c:v>
                      </c:pt>
                      <c:pt idx="5">
                        <c:v>3061</c:v>
                      </c:pt>
                      <c:pt idx="6">
                        <c:v>2637</c:v>
                      </c:pt>
                    </c:numCache>
                  </c:numRef>
                </c:val>
                <c:extLst>
                  <c:ext xmlns:c16="http://schemas.microsoft.com/office/drawing/2014/chart" uri="{C3380CC4-5D6E-409C-BE32-E72D297353CC}">
                    <c16:uniqueId val="{00000001-7638-4FD2-9636-E2F6F50E712B}"/>
                  </c:ext>
                </c:extLst>
              </c15:ser>
            </c15:filteredBarSeries>
          </c:ext>
        </c:extLst>
      </c:barChart>
      <c:catAx>
        <c:axId val="277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775360"/>
        <c:crosses val="autoZero"/>
        <c:auto val="1"/>
        <c:lblAlgn val="ctr"/>
        <c:lblOffset val="100"/>
        <c:noMultiLvlLbl val="0"/>
      </c:catAx>
      <c:valAx>
        <c:axId val="2775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（単位：人）</a:t>
                </a:r>
                <a:endParaRPr lang="ja-JP"/>
              </a:p>
            </c:rich>
          </c:tx>
          <c:layout>
            <c:manualLayout>
              <c:xMode val="edge"/>
              <c:yMode val="edge"/>
              <c:x val="2.7346183103151681E-2"/>
              <c:y val="4.724378117115953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774944"/>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C2CA5-E28F-4A25-9906-F4C5BA097C0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kumimoji="1" lang="ja-JP" altLang="en-US"/>
        </a:p>
      </dgm:t>
    </dgm:pt>
    <dgm:pt modelId="{A915EBBC-6313-4F51-B19A-07BBE859170C}">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町長</a:t>
          </a:r>
        </a:p>
      </dgm:t>
    </dgm:pt>
    <dgm:pt modelId="{F08CE257-8231-42D5-A4B6-87F28FF12B44}" type="parTrans" cxnId="{B285212D-EAA2-4FAD-AF48-84B55D4DA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F3E1C6A-3145-48A5-BA84-39EA957CB890}" type="sibTrans" cxnId="{B285212D-EAA2-4FAD-AF48-84B55D4DA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FAFF6BA-35BE-4E16-A888-50DB42FC3C15}" type="asst">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副町長</a:t>
          </a:r>
        </a:p>
      </dgm:t>
    </dgm:pt>
    <dgm:pt modelId="{24DFB17A-B70A-48DE-B2CC-B29B567DBE5D}" type="parTrans" cxnId="{16DF21E2-09EB-4C0F-A463-3F5A5706FE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B10F8D85-3E4E-4262-9C6F-F7CD7924344E}" type="sibTrans" cxnId="{16DF21E2-09EB-4C0F-A463-3F5A5706FE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BF3CA6A9-F6EC-4E90-B89C-71241A8C1B4F}">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総務部</a:t>
          </a:r>
        </a:p>
      </dgm:t>
    </dgm:pt>
    <dgm:pt modelId="{F05A37F1-76C5-4CC8-B9FA-E7E813EAE16A}" type="parTrans" cxnId="{5CAE834B-BF00-4351-8EAC-60355F8799EA}">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E62336C-9446-4C1C-B3D5-DCFDED8BC57B}" type="sibTrans" cxnId="{5CAE834B-BF00-4351-8EAC-60355F8799EA}">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3146CC5-09D6-4A0C-A9CF-EA8C5DEBE5C6}">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福祉部</a:t>
          </a:r>
        </a:p>
      </dgm:t>
    </dgm:pt>
    <dgm:pt modelId="{06974110-7549-4439-8F3F-57073CCDED3B}" type="parTrans" cxnId="{76DD04F3-5B8C-4284-9850-1247685F2BCA}">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BEF6F88-30BC-468A-A965-0181C069E3FF}" type="sibTrans" cxnId="{76DD04F3-5B8C-4284-9850-1247685F2BCA}">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EC181F3-A06A-47F9-9E19-634ED4369986}">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産業建設部</a:t>
          </a:r>
        </a:p>
      </dgm:t>
    </dgm:pt>
    <dgm:pt modelId="{5DB0DE2C-CC22-4C22-8E12-B623F5A401E4}" type="parTrans" cxnId="{4642116F-28AB-446D-BD9D-718F7AF13B6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895F5F1-02A4-44A1-9DD4-8C233AE197B4}" type="sibTrans" cxnId="{4642116F-28AB-446D-BD9D-718F7AF13B6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BCFFDBB-4DFD-4D39-A75F-F41F68729802}">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教育委員会</a:t>
          </a:r>
        </a:p>
      </dgm:t>
    </dgm:pt>
    <dgm:pt modelId="{49AE6FFC-32D5-4023-93F6-72F5AD4277EB}" type="parTrans" cxnId="{20992258-7B1C-4847-808C-C4953B6CD4D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7E351AA-061C-4F01-ABA2-33F1C0D11B6C}" type="sibTrans" cxnId="{20992258-7B1C-4847-808C-C4953B6CD4D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A78A78D-687D-402A-86BD-FE006B626A61}">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議会事務局</a:t>
          </a:r>
        </a:p>
      </dgm:t>
    </dgm:pt>
    <dgm:pt modelId="{F2B39FEA-198F-4A14-BF49-440569899BB1}" type="parTrans" cxnId="{2DD691FD-5C7C-405A-8FD7-6D4E7494165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92EF975-7647-452C-BD4D-0CCE75282F3A}" type="sibTrans" cxnId="{2DD691FD-5C7C-405A-8FD7-6D4E7494165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B306DEF0-8223-494C-98BC-A00BFEF97164}">
      <dgm:prSet/>
      <dgm:spPr/>
      <dgm:t>
        <a:bodyPr/>
        <a:lstStyle/>
        <a:p>
          <a:r>
            <a:rPr kumimoji="1" lang="ja-JP" altLang="en-US" dirty="0">
              <a:latin typeface="BIZ UDPゴシック" panose="020B0400000000000000" pitchFamily="50" charset="-128"/>
              <a:ea typeface="BIZ UDPゴシック" panose="020B0400000000000000" pitchFamily="50" charset="-128"/>
            </a:rPr>
            <a:t>総務課</a:t>
          </a:r>
        </a:p>
      </dgm:t>
    </dgm:pt>
    <dgm:pt modelId="{856FE7E8-0D5D-4B42-842B-5F03560C1DDE}" type="parTrans" cxnId="{CF7C874D-7004-4407-B31C-E4DB34100670}">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E08CE6F-6146-4492-B78B-40AA794A343F}" type="sibTrans" cxnId="{CF7C874D-7004-4407-B31C-E4DB34100670}">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4F5179F-DBDC-49BB-B9E4-B933149D7360}">
      <dgm:prSet/>
      <dgm:spPr/>
      <dgm:t>
        <a:bodyPr/>
        <a:lstStyle/>
        <a:p>
          <a:r>
            <a:rPr kumimoji="1" lang="ja-JP" altLang="en-US" dirty="0">
              <a:latin typeface="BIZ UDPゴシック" panose="020B0400000000000000" pitchFamily="50" charset="-128"/>
              <a:ea typeface="BIZ UDPゴシック" panose="020B0400000000000000" pitchFamily="50" charset="-128"/>
            </a:rPr>
            <a:t>理財課</a:t>
          </a:r>
        </a:p>
      </dgm:t>
    </dgm:pt>
    <dgm:pt modelId="{D4FBC821-BA6A-42B4-B22A-CAEC97BCB2CB}" type="parTrans" cxnId="{04BA0448-43C1-4D6F-900A-BABF83C4B96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C38232B-6A79-4673-A7B3-A20DE1A0B7F1}" type="sibTrans" cxnId="{04BA0448-43C1-4D6F-900A-BABF83C4B96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880646F-647E-420C-9AC4-477A3A7E7DE8}">
      <dgm:prSet/>
      <dgm:spPr/>
      <dgm:t>
        <a:bodyPr/>
        <a:lstStyle/>
        <a:p>
          <a:r>
            <a:rPr kumimoji="1" lang="ja-JP" altLang="en-US" dirty="0">
              <a:latin typeface="BIZ UDPゴシック" panose="020B0400000000000000" pitchFamily="50" charset="-128"/>
              <a:ea typeface="BIZ UDPゴシック" panose="020B0400000000000000" pitchFamily="50" charset="-128"/>
            </a:rPr>
            <a:t>住民課</a:t>
          </a:r>
        </a:p>
      </dgm:t>
    </dgm:pt>
    <dgm:pt modelId="{D74323AE-5D14-42E2-8346-584F10F9ED38}" type="parTrans" cxnId="{B578F8AE-B652-4906-A1AC-EF3021543D8E}">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C5DFAE1-31CB-4F33-AF7F-294748662D96}" type="sibTrans" cxnId="{B578F8AE-B652-4906-A1AC-EF3021543D8E}">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5E8F324D-BE52-451D-B58F-9E51AA3CEEDA}">
      <dgm:prSet/>
      <dgm:spPr/>
      <dgm:t>
        <a:bodyPr/>
        <a:lstStyle/>
        <a:p>
          <a:r>
            <a:rPr kumimoji="1" lang="ja-JP" altLang="en-US" dirty="0">
              <a:latin typeface="BIZ UDPゴシック" panose="020B0400000000000000" pitchFamily="50" charset="-128"/>
              <a:ea typeface="BIZ UDPゴシック" panose="020B0400000000000000" pitchFamily="50" charset="-128"/>
            </a:rPr>
            <a:t>福祉課</a:t>
          </a:r>
        </a:p>
      </dgm:t>
    </dgm:pt>
    <dgm:pt modelId="{4C7C61C5-E8CF-45C5-8091-8DF5436049A2}" type="parTrans" cxnId="{84DA88E1-EB06-46E8-9E98-A20F8BD67E5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03DB90F-3829-4023-95FE-C6EE1E25BC62}" type="sibTrans" cxnId="{84DA88E1-EB06-46E8-9E98-A20F8BD67E5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EE4264A7-C7F7-4BDF-A745-9CD6A34ED685}">
      <dgm:prSet/>
      <dgm:spPr/>
      <dgm:t>
        <a:bodyPr/>
        <a:lstStyle/>
        <a:p>
          <a:r>
            <a:rPr kumimoji="1" lang="ja-JP" altLang="en-US" dirty="0">
              <a:latin typeface="BIZ UDPゴシック" panose="020B0400000000000000" pitchFamily="50" charset="-128"/>
              <a:ea typeface="BIZ UDPゴシック" panose="020B0400000000000000" pitchFamily="50" charset="-128"/>
            </a:rPr>
            <a:t>健康づくり課</a:t>
          </a:r>
        </a:p>
      </dgm:t>
    </dgm:pt>
    <dgm:pt modelId="{0DE81E22-A9A4-4954-8432-FCB62A523C79}" type="parTrans" cxnId="{37A13CC2-01FD-435B-9289-302E0342A2C5}">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FD8AC37F-E641-4B17-824E-A57AD2628BF7}" type="sibTrans" cxnId="{37A13CC2-01FD-435B-9289-302E0342A2C5}">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213BA618-7856-4C84-A629-A06979CB2BB3}">
      <dgm:prSet/>
      <dgm:spPr/>
      <dgm:t>
        <a:bodyPr/>
        <a:lstStyle/>
        <a:p>
          <a:r>
            <a:rPr kumimoji="1" lang="ja-JP" altLang="en-US" dirty="0">
              <a:latin typeface="BIZ UDPゴシック" panose="020B0400000000000000" pitchFamily="50" charset="-128"/>
              <a:ea typeface="BIZ UDPゴシック" panose="020B0400000000000000" pitchFamily="50" charset="-128"/>
            </a:rPr>
            <a:t>地域振興課</a:t>
          </a:r>
        </a:p>
      </dgm:t>
    </dgm:pt>
    <dgm:pt modelId="{4B71E7A4-2B0D-4A83-860D-673526D5CA03}" type="parTrans" cxnId="{AF84BCD4-6D9D-4583-867F-CDE3217E430A}">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B7F78E5-6711-4B6E-B3DD-8E32B6EE5688}" type="sibTrans" cxnId="{AF84BCD4-6D9D-4583-867F-CDE3217E430A}">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C9C2FCA-1DE9-4091-A2C9-AEA2E2AF0C5A}">
      <dgm:prSet/>
      <dgm:spPr/>
      <dgm:t>
        <a:bodyPr/>
        <a:lstStyle/>
        <a:p>
          <a:r>
            <a:rPr kumimoji="1" lang="ja-JP" altLang="en-US" dirty="0">
              <a:latin typeface="BIZ UDPゴシック" panose="020B0400000000000000" pitchFamily="50" charset="-128"/>
              <a:ea typeface="BIZ UDPゴシック" panose="020B0400000000000000" pitchFamily="50" charset="-128"/>
            </a:rPr>
            <a:t>地域整備課</a:t>
          </a:r>
        </a:p>
      </dgm:t>
    </dgm:pt>
    <dgm:pt modelId="{90DE450A-0C79-4519-9A51-865F38D41B02}" type="parTrans" cxnId="{DF752507-214C-4B7B-8090-D65E554878C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67F4DDA-83C5-4B9F-A1DC-FB80FC1859E6}" type="sibTrans" cxnId="{DF752507-214C-4B7B-8090-D65E554878C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BF4AFA2-0640-4B02-AA80-39A47777E6DD}">
      <dgm:prSet/>
      <dgm:spPr/>
      <dgm:t>
        <a:bodyPr/>
        <a:lstStyle/>
        <a:p>
          <a:r>
            <a:rPr kumimoji="1" lang="ja-JP" altLang="en-US" dirty="0">
              <a:latin typeface="BIZ UDPゴシック" panose="020B0400000000000000" pitchFamily="50" charset="-128"/>
              <a:ea typeface="BIZ UDPゴシック" panose="020B0400000000000000" pitchFamily="50" charset="-128"/>
            </a:rPr>
            <a:t>学校教育総務課</a:t>
          </a:r>
        </a:p>
      </dgm:t>
    </dgm:pt>
    <dgm:pt modelId="{936F1623-EFDA-4881-B658-EC6CC68C9765}" type="parTrans" cxnId="{03FCD9FD-819F-4F6C-AAC5-C71BB6B3B54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6319DED-8C09-49AD-BA7E-8ED493534877}" type="sibTrans" cxnId="{03FCD9FD-819F-4F6C-AAC5-C71BB6B3B54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26F73C77-7E81-47E4-8587-FDE1883C17F9}">
      <dgm:prSet/>
      <dgm:spPr/>
      <dgm:t>
        <a:bodyPr/>
        <a:lstStyle/>
        <a:p>
          <a:r>
            <a:rPr kumimoji="1" lang="ja-JP" altLang="en-US" dirty="0">
              <a:latin typeface="BIZ UDPゴシック" panose="020B0400000000000000" pitchFamily="50" charset="-128"/>
              <a:ea typeface="BIZ UDPゴシック" panose="020B0400000000000000" pitchFamily="50" charset="-128"/>
            </a:rPr>
            <a:t>生涯学習課</a:t>
          </a:r>
        </a:p>
      </dgm:t>
    </dgm:pt>
    <dgm:pt modelId="{05B49993-6DEF-445E-B25A-EE3B52830668}" type="parTrans" cxnId="{4F529093-21EE-4955-8ED4-1192101EBF8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2C615154-E20D-46AC-850E-3CC6B6089532}" type="sibTrans" cxnId="{4F529093-21EE-4955-8ED4-1192101EBF8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014D77A9-EB39-4CAD-B0A1-41C9D985057B}" type="pres">
      <dgm:prSet presAssocID="{EC9C2CA5-E28F-4A25-9906-F4C5BA097C04}" presName="hierChild1" presStyleCnt="0">
        <dgm:presLayoutVars>
          <dgm:orgChart val="1"/>
          <dgm:chPref val="1"/>
          <dgm:dir/>
          <dgm:animOne val="branch"/>
          <dgm:animLvl val="lvl"/>
          <dgm:resizeHandles/>
        </dgm:presLayoutVars>
      </dgm:prSet>
      <dgm:spPr/>
    </dgm:pt>
    <dgm:pt modelId="{AC264541-5D6F-43F8-9267-249317239DC9}" type="pres">
      <dgm:prSet presAssocID="{A915EBBC-6313-4F51-B19A-07BBE859170C}" presName="hierRoot1" presStyleCnt="0">
        <dgm:presLayoutVars>
          <dgm:hierBranch val="init"/>
        </dgm:presLayoutVars>
      </dgm:prSet>
      <dgm:spPr/>
    </dgm:pt>
    <dgm:pt modelId="{E99C875E-1E62-448D-94EB-3BEF60BE8C01}" type="pres">
      <dgm:prSet presAssocID="{A915EBBC-6313-4F51-B19A-07BBE859170C}" presName="rootComposite1" presStyleCnt="0"/>
      <dgm:spPr/>
    </dgm:pt>
    <dgm:pt modelId="{1ACA5A51-2D51-405E-B737-7796E12F41B8}" type="pres">
      <dgm:prSet presAssocID="{A915EBBC-6313-4F51-B19A-07BBE859170C}" presName="rootText1" presStyleLbl="node0" presStyleIdx="0" presStyleCnt="3" custLinFactNeighborX="2239" custLinFactNeighborY="21786">
        <dgm:presLayoutVars>
          <dgm:chPref val="3"/>
        </dgm:presLayoutVars>
      </dgm:prSet>
      <dgm:spPr/>
    </dgm:pt>
    <dgm:pt modelId="{38E34767-58AB-4D76-A609-B81CB5A5A0D4}" type="pres">
      <dgm:prSet presAssocID="{A915EBBC-6313-4F51-B19A-07BBE859170C}" presName="rootConnector1" presStyleLbl="node1" presStyleIdx="0" presStyleCnt="0"/>
      <dgm:spPr/>
    </dgm:pt>
    <dgm:pt modelId="{6DFDD724-1995-473F-BE67-8F3DC861E354}" type="pres">
      <dgm:prSet presAssocID="{A915EBBC-6313-4F51-B19A-07BBE859170C}" presName="hierChild2" presStyleCnt="0"/>
      <dgm:spPr/>
    </dgm:pt>
    <dgm:pt modelId="{94192476-1106-4DF7-A497-7F6F696F960D}" type="pres">
      <dgm:prSet presAssocID="{F05A37F1-76C5-4CC8-B9FA-E7E813EAE16A}" presName="Name64" presStyleLbl="parChTrans1D2" presStyleIdx="0" presStyleCnt="6"/>
      <dgm:spPr/>
    </dgm:pt>
    <dgm:pt modelId="{AA0FCD07-B8C9-4E99-BADD-EBBA161583B6}" type="pres">
      <dgm:prSet presAssocID="{BF3CA6A9-F6EC-4E90-B89C-71241A8C1B4F}" presName="hierRoot2" presStyleCnt="0">
        <dgm:presLayoutVars>
          <dgm:hierBranch val="init"/>
        </dgm:presLayoutVars>
      </dgm:prSet>
      <dgm:spPr/>
    </dgm:pt>
    <dgm:pt modelId="{C1AD8674-F9A0-4B80-BA2F-320499791817}" type="pres">
      <dgm:prSet presAssocID="{BF3CA6A9-F6EC-4E90-B89C-71241A8C1B4F}" presName="rootComposite" presStyleCnt="0"/>
      <dgm:spPr/>
    </dgm:pt>
    <dgm:pt modelId="{D665D50D-6155-4149-AC18-61B4818F3C1A}" type="pres">
      <dgm:prSet presAssocID="{BF3CA6A9-F6EC-4E90-B89C-71241A8C1B4F}" presName="rootText" presStyleLbl="node2" presStyleIdx="0" presStyleCnt="5">
        <dgm:presLayoutVars>
          <dgm:chPref val="3"/>
        </dgm:presLayoutVars>
      </dgm:prSet>
      <dgm:spPr/>
    </dgm:pt>
    <dgm:pt modelId="{1E10FE64-C9D8-4905-8363-0760DDE51A6D}" type="pres">
      <dgm:prSet presAssocID="{BF3CA6A9-F6EC-4E90-B89C-71241A8C1B4F}" presName="rootConnector" presStyleLbl="node2" presStyleIdx="0" presStyleCnt="5"/>
      <dgm:spPr/>
    </dgm:pt>
    <dgm:pt modelId="{ACFE5300-8BF9-4DF4-9E52-06766DA77448}" type="pres">
      <dgm:prSet presAssocID="{BF3CA6A9-F6EC-4E90-B89C-71241A8C1B4F}" presName="hierChild4" presStyleCnt="0"/>
      <dgm:spPr/>
    </dgm:pt>
    <dgm:pt modelId="{2086578D-60A8-4091-9098-4DFE5B1C9E5D}" type="pres">
      <dgm:prSet presAssocID="{856FE7E8-0D5D-4B42-842B-5F03560C1DDE}" presName="Name64" presStyleLbl="parChTrans1D3" presStyleIdx="0" presStyleCnt="7"/>
      <dgm:spPr/>
    </dgm:pt>
    <dgm:pt modelId="{5DE60AA8-4556-4087-B69A-DC49D94E6B40}" type="pres">
      <dgm:prSet presAssocID="{B306DEF0-8223-494C-98BC-A00BFEF97164}" presName="hierRoot2" presStyleCnt="0">
        <dgm:presLayoutVars>
          <dgm:hierBranch val="init"/>
        </dgm:presLayoutVars>
      </dgm:prSet>
      <dgm:spPr/>
    </dgm:pt>
    <dgm:pt modelId="{73C4B893-CFF0-4DD9-90CC-325DF8A4BD16}" type="pres">
      <dgm:prSet presAssocID="{B306DEF0-8223-494C-98BC-A00BFEF97164}" presName="rootComposite" presStyleCnt="0"/>
      <dgm:spPr/>
    </dgm:pt>
    <dgm:pt modelId="{E98CDC2B-358F-4E00-B7E6-94CD648C7E6C}" type="pres">
      <dgm:prSet presAssocID="{B306DEF0-8223-494C-98BC-A00BFEF97164}" presName="rootText" presStyleLbl="node3" presStyleIdx="0" presStyleCnt="7">
        <dgm:presLayoutVars>
          <dgm:chPref val="3"/>
        </dgm:presLayoutVars>
      </dgm:prSet>
      <dgm:spPr/>
    </dgm:pt>
    <dgm:pt modelId="{57E067C7-3E9B-40AE-86F0-EC307C26D6AE}" type="pres">
      <dgm:prSet presAssocID="{B306DEF0-8223-494C-98BC-A00BFEF97164}" presName="rootConnector" presStyleLbl="node3" presStyleIdx="0" presStyleCnt="7"/>
      <dgm:spPr/>
    </dgm:pt>
    <dgm:pt modelId="{9784AF4C-C2EE-4E53-8347-C24DC46B5D7C}" type="pres">
      <dgm:prSet presAssocID="{B306DEF0-8223-494C-98BC-A00BFEF97164}" presName="hierChild4" presStyleCnt="0"/>
      <dgm:spPr/>
    </dgm:pt>
    <dgm:pt modelId="{80CCBDB2-ABFF-4388-9871-A7D033065757}" type="pres">
      <dgm:prSet presAssocID="{B306DEF0-8223-494C-98BC-A00BFEF97164}" presName="hierChild5" presStyleCnt="0"/>
      <dgm:spPr/>
    </dgm:pt>
    <dgm:pt modelId="{35D0DE02-1C3D-42BB-9B03-65AA87AD412F}" type="pres">
      <dgm:prSet presAssocID="{D4FBC821-BA6A-42B4-B22A-CAEC97BCB2CB}" presName="Name64" presStyleLbl="parChTrans1D3" presStyleIdx="1" presStyleCnt="7"/>
      <dgm:spPr/>
    </dgm:pt>
    <dgm:pt modelId="{835F16BC-3D9F-4A8F-B181-8605F6A5531C}" type="pres">
      <dgm:prSet presAssocID="{44F5179F-DBDC-49BB-B9E4-B933149D7360}" presName="hierRoot2" presStyleCnt="0">
        <dgm:presLayoutVars>
          <dgm:hierBranch val="init"/>
        </dgm:presLayoutVars>
      </dgm:prSet>
      <dgm:spPr/>
    </dgm:pt>
    <dgm:pt modelId="{CB3B5599-27D4-4563-8D0A-DA5E19D18B7A}" type="pres">
      <dgm:prSet presAssocID="{44F5179F-DBDC-49BB-B9E4-B933149D7360}" presName="rootComposite" presStyleCnt="0"/>
      <dgm:spPr/>
    </dgm:pt>
    <dgm:pt modelId="{4B57DD51-A402-4F7A-9B9A-3BBA6263D8AE}" type="pres">
      <dgm:prSet presAssocID="{44F5179F-DBDC-49BB-B9E4-B933149D7360}" presName="rootText" presStyleLbl="node3" presStyleIdx="1" presStyleCnt="7">
        <dgm:presLayoutVars>
          <dgm:chPref val="3"/>
        </dgm:presLayoutVars>
      </dgm:prSet>
      <dgm:spPr/>
    </dgm:pt>
    <dgm:pt modelId="{A47CC386-7741-483C-BEA7-4411893A9BEF}" type="pres">
      <dgm:prSet presAssocID="{44F5179F-DBDC-49BB-B9E4-B933149D7360}" presName="rootConnector" presStyleLbl="node3" presStyleIdx="1" presStyleCnt="7"/>
      <dgm:spPr/>
    </dgm:pt>
    <dgm:pt modelId="{9C73CC55-B980-41B1-B611-9471AA9E2832}" type="pres">
      <dgm:prSet presAssocID="{44F5179F-DBDC-49BB-B9E4-B933149D7360}" presName="hierChild4" presStyleCnt="0"/>
      <dgm:spPr/>
    </dgm:pt>
    <dgm:pt modelId="{D0331A59-DAB7-4D84-BDDB-8F7D621006F4}" type="pres">
      <dgm:prSet presAssocID="{44F5179F-DBDC-49BB-B9E4-B933149D7360}" presName="hierChild5" presStyleCnt="0"/>
      <dgm:spPr/>
    </dgm:pt>
    <dgm:pt modelId="{3E8B6829-E374-4CFC-85CE-E8D3A945FBE2}" type="pres">
      <dgm:prSet presAssocID="{D74323AE-5D14-42E2-8346-584F10F9ED38}" presName="Name64" presStyleLbl="parChTrans1D3" presStyleIdx="2" presStyleCnt="7"/>
      <dgm:spPr/>
    </dgm:pt>
    <dgm:pt modelId="{3C1C3DAC-9F31-4A87-A94A-877598914030}" type="pres">
      <dgm:prSet presAssocID="{D880646F-647E-420C-9AC4-477A3A7E7DE8}" presName="hierRoot2" presStyleCnt="0">
        <dgm:presLayoutVars>
          <dgm:hierBranch val="init"/>
        </dgm:presLayoutVars>
      </dgm:prSet>
      <dgm:spPr/>
    </dgm:pt>
    <dgm:pt modelId="{7C17BCA1-ACF8-43E9-968B-49C9060D68E8}" type="pres">
      <dgm:prSet presAssocID="{D880646F-647E-420C-9AC4-477A3A7E7DE8}" presName="rootComposite" presStyleCnt="0"/>
      <dgm:spPr/>
    </dgm:pt>
    <dgm:pt modelId="{722E96CC-5DDA-45F7-B1EA-F0157B829AE5}" type="pres">
      <dgm:prSet presAssocID="{D880646F-647E-420C-9AC4-477A3A7E7DE8}" presName="rootText" presStyleLbl="node3" presStyleIdx="2" presStyleCnt="7">
        <dgm:presLayoutVars>
          <dgm:chPref val="3"/>
        </dgm:presLayoutVars>
      </dgm:prSet>
      <dgm:spPr/>
    </dgm:pt>
    <dgm:pt modelId="{B5DE3643-8D00-4C9B-B037-E56901C132B6}" type="pres">
      <dgm:prSet presAssocID="{D880646F-647E-420C-9AC4-477A3A7E7DE8}" presName="rootConnector" presStyleLbl="node3" presStyleIdx="2" presStyleCnt="7"/>
      <dgm:spPr/>
    </dgm:pt>
    <dgm:pt modelId="{8349BC57-6F63-4556-BED3-2B5D88D71C83}" type="pres">
      <dgm:prSet presAssocID="{D880646F-647E-420C-9AC4-477A3A7E7DE8}" presName="hierChild4" presStyleCnt="0"/>
      <dgm:spPr/>
    </dgm:pt>
    <dgm:pt modelId="{F27F1BB6-A71D-4B9E-8034-7CCD83D25460}" type="pres">
      <dgm:prSet presAssocID="{D880646F-647E-420C-9AC4-477A3A7E7DE8}" presName="hierChild5" presStyleCnt="0"/>
      <dgm:spPr/>
    </dgm:pt>
    <dgm:pt modelId="{3291A162-76B3-491E-B5BF-3B0EDE50109D}" type="pres">
      <dgm:prSet presAssocID="{BF3CA6A9-F6EC-4E90-B89C-71241A8C1B4F}" presName="hierChild5" presStyleCnt="0"/>
      <dgm:spPr/>
    </dgm:pt>
    <dgm:pt modelId="{917077F9-FCD4-4FF9-AD87-4781E472D6F6}" type="pres">
      <dgm:prSet presAssocID="{06974110-7549-4439-8F3F-57073CCDED3B}" presName="Name64" presStyleLbl="parChTrans1D2" presStyleIdx="1" presStyleCnt="6"/>
      <dgm:spPr/>
    </dgm:pt>
    <dgm:pt modelId="{20C481C6-94B9-4678-9FDF-BBF7A8EAF207}" type="pres">
      <dgm:prSet presAssocID="{A3146CC5-09D6-4A0C-A9CF-EA8C5DEBE5C6}" presName="hierRoot2" presStyleCnt="0">
        <dgm:presLayoutVars>
          <dgm:hierBranch val="init"/>
        </dgm:presLayoutVars>
      </dgm:prSet>
      <dgm:spPr/>
    </dgm:pt>
    <dgm:pt modelId="{C1C6D2FB-CC20-4718-B11B-7E0E6E42D94A}" type="pres">
      <dgm:prSet presAssocID="{A3146CC5-09D6-4A0C-A9CF-EA8C5DEBE5C6}" presName="rootComposite" presStyleCnt="0"/>
      <dgm:spPr/>
    </dgm:pt>
    <dgm:pt modelId="{EBD79562-7FB2-4513-8DC8-CCFBEA7D1609}" type="pres">
      <dgm:prSet presAssocID="{A3146CC5-09D6-4A0C-A9CF-EA8C5DEBE5C6}" presName="rootText" presStyleLbl="node2" presStyleIdx="1" presStyleCnt="5" custLinFactNeighborY="-12965">
        <dgm:presLayoutVars>
          <dgm:chPref val="3"/>
        </dgm:presLayoutVars>
      </dgm:prSet>
      <dgm:spPr/>
    </dgm:pt>
    <dgm:pt modelId="{1453A2F6-FC18-4D1D-9710-4D1B79D69C02}" type="pres">
      <dgm:prSet presAssocID="{A3146CC5-09D6-4A0C-A9CF-EA8C5DEBE5C6}" presName="rootConnector" presStyleLbl="node2" presStyleIdx="1" presStyleCnt="5"/>
      <dgm:spPr/>
    </dgm:pt>
    <dgm:pt modelId="{3DA4BE44-C4BF-41EF-ADAA-8A03DC69EC84}" type="pres">
      <dgm:prSet presAssocID="{A3146CC5-09D6-4A0C-A9CF-EA8C5DEBE5C6}" presName="hierChild4" presStyleCnt="0"/>
      <dgm:spPr/>
    </dgm:pt>
    <dgm:pt modelId="{CA420936-85A4-4C7A-ACF6-E0A6D56D2CE8}" type="pres">
      <dgm:prSet presAssocID="{4C7C61C5-E8CF-45C5-8091-8DF5436049A2}" presName="Name64" presStyleLbl="parChTrans1D3" presStyleIdx="3" presStyleCnt="7"/>
      <dgm:spPr/>
    </dgm:pt>
    <dgm:pt modelId="{83C80319-59E8-4B5E-B7CF-E3F6513487F7}" type="pres">
      <dgm:prSet presAssocID="{5E8F324D-BE52-451D-B58F-9E51AA3CEEDA}" presName="hierRoot2" presStyleCnt="0">
        <dgm:presLayoutVars>
          <dgm:hierBranch val="init"/>
        </dgm:presLayoutVars>
      </dgm:prSet>
      <dgm:spPr/>
    </dgm:pt>
    <dgm:pt modelId="{8D877DB5-1E0B-4FD0-A76B-FE4B00F86D84}" type="pres">
      <dgm:prSet presAssocID="{5E8F324D-BE52-451D-B58F-9E51AA3CEEDA}" presName="rootComposite" presStyleCnt="0"/>
      <dgm:spPr/>
    </dgm:pt>
    <dgm:pt modelId="{12908911-D934-46B7-9598-CE5967B8F60C}" type="pres">
      <dgm:prSet presAssocID="{5E8F324D-BE52-451D-B58F-9E51AA3CEEDA}" presName="rootText" presStyleLbl="node3" presStyleIdx="3" presStyleCnt="7">
        <dgm:presLayoutVars>
          <dgm:chPref val="3"/>
        </dgm:presLayoutVars>
      </dgm:prSet>
      <dgm:spPr/>
    </dgm:pt>
    <dgm:pt modelId="{BA29CA3D-C2E5-4D13-B7B4-19E39B677254}" type="pres">
      <dgm:prSet presAssocID="{5E8F324D-BE52-451D-B58F-9E51AA3CEEDA}" presName="rootConnector" presStyleLbl="node3" presStyleIdx="3" presStyleCnt="7"/>
      <dgm:spPr/>
    </dgm:pt>
    <dgm:pt modelId="{B04DFD1E-21B1-4927-875B-0E68EEF92BF0}" type="pres">
      <dgm:prSet presAssocID="{5E8F324D-BE52-451D-B58F-9E51AA3CEEDA}" presName="hierChild4" presStyleCnt="0"/>
      <dgm:spPr/>
    </dgm:pt>
    <dgm:pt modelId="{863B4FC9-D372-435B-9EC3-18BA66418AF4}" type="pres">
      <dgm:prSet presAssocID="{5E8F324D-BE52-451D-B58F-9E51AA3CEEDA}" presName="hierChild5" presStyleCnt="0"/>
      <dgm:spPr/>
    </dgm:pt>
    <dgm:pt modelId="{B1912E97-0BC2-4398-8F78-FEE59A2D7A1E}" type="pres">
      <dgm:prSet presAssocID="{0DE81E22-A9A4-4954-8432-FCB62A523C79}" presName="Name64" presStyleLbl="parChTrans1D3" presStyleIdx="4" presStyleCnt="7"/>
      <dgm:spPr/>
    </dgm:pt>
    <dgm:pt modelId="{189D31BE-8506-4752-849C-E1CF9305FE78}" type="pres">
      <dgm:prSet presAssocID="{EE4264A7-C7F7-4BDF-A745-9CD6A34ED685}" presName="hierRoot2" presStyleCnt="0">
        <dgm:presLayoutVars>
          <dgm:hierBranch val="init"/>
        </dgm:presLayoutVars>
      </dgm:prSet>
      <dgm:spPr/>
    </dgm:pt>
    <dgm:pt modelId="{F09A49D1-F6CD-4E16-81E0-45862E9ACF8F}" type="pres">
      <dgm:prSet presAssocID="{EE4264A7-C7F7-4BDF-A745-9CD6A34ED685}" presName="rootComposite" presStyleCnt="0"/>
      <dgm:spPr/>
    </dgm:pt>
    <dgm:pt modelId="{F6224B95-54F6-4339-9335-CEBC96CBAF56}" type="pres">
      <dgm:prSet presAssocID="{EE4264A7-C7F7-4BDF-A745-9CD6A34ED685}" presName="rootText" presStyleLbl="node3" presStyleIdx="4" presStyleCnt="7">
        <dgm:presLayoutVars>
          <dgm:chPref val="3"/>
        </dgm:presLayoutVars>
      </dgm:prSet>
      <dgm:spPr/>
    </dgm:pt>
    <dgm:pt modelId="{ECF41BE4-883C-4906-A5FD-244FDE659F26}" type="pres">
      <dgm:prSet presAssocID="{EE4264A7-C7F7-4BDF-A745-9CD6A34ED685}" presName="rootConnector" presStyleLbl="node3" presStyleIdx="4" presStyleCnt="7"/>
      <dgm:spPr/>
    </dgm:pt>
    <dgm:pt modelId="{E8F948D0-5880-4A3E-9651-29C12F4CFC02}" type="pres">
      <dgm:prSet presAssocID="{EE4264A7-C7F7-4BDF-A745-9CD6A34ED685}" presName="hierChild4" presStyleCnt="0"/>
      <dgm:spPr/>
    </dgm:pt>
    <dgm:pt modelId="{2D6181A7-9BAD-4B3D-9CEA-2AA3E1B2D4A6}" type="pres">
      <dgm:prSet presAssocID="{EE4264A7-C7F7-4BDF-A745-9CD6A34ED685}" presName="hierChild5" presStyleCnt="0"/>
      <dgm:spPr/>
    </dgm:pt>
    <dgm:pt modelId="{233984B9-93D7-488C-B7A6-2EF2ADC67A4C}" type="pres">
      <dgm:prSet presAssocID="{A3146CC5-09D6-4A0C-A9CF-EA8C5DEBE5C6}" presName="hierChild5" presStyleCnt="0"/>
      <dgm:spPr/>
    </dgm:pt>
    <dgm:pt modelId="{CD0C304D-16A3-4A44-87E8-8A2C8AC2944F}" type="pres">
      <dgm:prSet presAssocID="{5DB0DE2C-CC22-4C22-8E12-B623F5A401E4}" presName="Name64" presStyleLbl="parChTrans1D2" presStyleIdx="2" presStyleCnt="6"/>
      <dgm:spPr/>
    </dgm:pt>
    <dgm:pt modelId="{9B31D40F-A807-4BE1-8F2B-D83920B41BF0}" type="pres">
      <dgm:prSet presAssocID="{CEC181F3-A06A-47F9-9E19-634ED4369986}" presName="hierRoot2" presStyleCnt="0">
        <dgm:presLayoutVars>
          <dgm:hierBranch val="init"/>
        </dgm:presLayoutVars>
      </dgm:prSet>
      <dgm:spPr/>
    </dgm:pt>
    <dgm:pt modelId="{1DD774EC-93F2-413B-AB4F-CB0A1188C1EC}" type="pres">
      <dgm:prSet presAssocID="{CEC181F3-A06A-47F9-9E19-634ED4369986}" presName="rootComposite" presStyleCnt="0"/>
      <dgm:spPr/>
    </dgm:pt>
    <dgm:pt modelId="{D143D866-B81B-4D70-8827-15648011FD40}" type="pres">
      <dgm:prSet presAssocID="{CEC181F3-A06A-47F9-9E19-634ED4369986}" presName="rootText" presStyleLbl="node2" presStyleIdx="2" presStyleCnt="5">
        <dgm:presLayoutVars>
          <dgm:chPref val="3"/>
        </dgm:presLayoutVars>
      </dgm:prSet>
      <dgm:spPr/>
    </dgm:pt>
    <dgm:pt modelId="{0B838AEC-CF7D-4FBA-BF19-F2B31FD1B5E7}" type="pres">
      <dgm:prSet presAssocID="{CEC181F3-A06A-47F9-9E19-634ED4369986}" presName="rootConnector" presStyleLbl="node2" presStyleIdx="2" presStyleCnt="5"/>
      <dgm:spPr/>
    </dgm:pt>
    <dgm:pt modelId="{72C2C8C5-7CF2-42E8-8E95-6C28154CC5D6}" type="pres">
      <dgm:prSet presAssocID="{CEC181F3-A06A-47F9-9E19-634ED4369986}" presName="hierChild4" presStyleCnt="0"/>
      <dgm:spPr/>
    </dgm:pt>
    <dgm:pt modelId="{F6A130AF-3E18-45A5-8AC3-06F214BA8C20}" type="pres">
      <dgm:prSet presAssocID="{4B71E7A4-2B0D-4A83-860D-673526D5CA03}" presName="Name64" presStyleLbl="parChTrans1D3" presStyleIdx="5" presStyleCnt="7"/>
      <dgm:spPr/>
    </dgm:pt>
    <dgm:pt modelId="{D3CE38D7-9A82-4561-BAB1-411E81BE5F96}" type="pres">
      <dgm:prSet presAssocID="{213BA618-7856-4C84-A629-A06979CB2BB3}" presName="hierRoot2" presStyleCnt="0">
        <dgm:presLayoutVars>
          <dgm:hierBranch val="init"/>
        </dgm:presLayoutVars>
      </dgm:prSet>
      <dgm:spPr/>
    </dgm:pt>
    <dgm:pt modelId="{820D5299-1A35-4D1D-8CE8-C84714E95981}" type="pres">
      <dgm:prSet presAssocID="{213BA618-7856-4C84-A629-A06979CB2BB3}" presName="rootComposite" presStyleCnt="0"/>
      <dgm:spPr/>
    </dgm:pt>
    <dgm:pt modelId="{4BA7B9BB-5A97-45BE-B28E-38542C44E5A7}" type="pres">
      <dgm:prSet presAssocID="{213BA618-7856-4C84-A629-A06979CB2BB3}" presName="rootText" presStyleLbl="node3" presStyleIdx="5" presStyleCnt="7">
        <dgm:presLayoutVars>
          <dgm:chPref val="3"/>
        </dgm:presLayoutVars>
      </dgm:prSet>
      <dgm:spPr/>
    </dgm:pt>
    <dgm:pt modelId="{5C0EEAC3-511D-42BD-8D08-9452221FE786}" type="pres">
      <dgm:prSet presAssocID="{213BA618-7856-4C84-A629-A06979CB2BB3}" presName="rootConnector" presStyleLbl="node3" presStyleIdx="5" presStyleCnt="7"/>
      <dgm:spPr/>
    </dgm:pt>
    <dgm:pt modelId="{AEA51F0E-1ABF-4440-B33C-9FD16457FA80}" type="pres">
      <dgm:prSet presAssocID="{213BA618-7856-4C84-A629-A06979CB2BB3}" presName="hierChild4" presStyleCnt="0"/>
      <dgm:spPr/>
    </dgm:pt>
    <dgm:pt modelId="{D55E5F16-58D5-4F51-8806-1D2645991BE9}" type="pres">
      <dgm:prSet presAssocID="{213BA618-7856-4C84-A629-A06979CB2BB3}" presName="hierChild5" presStyleCnt="0"/>
      <dgm:spPr/>
    </dgm:pt>
    <dgm:pt modelId="{27012E7A-2306-472C-A0AE-4B81FF19387E}" type="pres">
      <dgm:prSet presAssocID="{90DE450A-0C79-4519-9A51-865F38D41B02}" presName="Name64" presStyleLbl="parChTrans1D3" presStyleIdx="6" presStyleCnt="7"/>
      <dgm:spPr/>
    </dgm:pt>
    <dgm:pt modelId="{E19A0473-47A5-4827-880E-9557E38919BA}" type="pres">
      <dgm:prSet presAssocID="{AC9C2FCA-1DE9-4091-A2C9-AEA2E2AF0C5A}" presName="hierRoot2" presStyleCnt="0">
        <dgm:presLayoutVars>
          <dgm:hierBranch val="init"/>
        </dgm:presLayoutVars>
      </dgm:prSet>
      <dgm:spPr/>
    </dgm:pt>
    <dgm:pt modelId="{2BF162F6-E67D-4F5E-BF11-FE66C0480A22}" type="pres">
      <dgm:prSet presAssocID="{AC9C2FCA-1DE9-4091-A2C9-AEA2E2AF0C5A}" presName="rootComposite" presStyleCnt="0"/>
      <dgm:spPr/>
    </dgm:pt>
    <dgm:pt modelId="{4020CF8B-9E73-437B-94D1-A85D7E92F430}" type="pres">
      <dgm:prSet presAssocID="{AC9C2FCA-1DE9-4091-A2C9-AEA2E2AF0C5A}" presName="rootText" presStyleLbl="node3" presStyleIdx="6" presStyleCnt="7">
        <dgm:presLayoutVars>
          <dgm:chPref val="3"/>
        </dgm:presLayoutVars>
      </dgm:prSet>
      <dgm:spPr/>
    </dgm:pt>
    <dgm:pt modelId="{3CC2D0C3-CADE-4A1B-86D3-2CC29763DC2A}" type="pres">
      <dgm:prSet presAssocID="{AC9C2FCA-1DE9-4091-A2C9-AEA2E2AF0C5A}" presName="rootConnector" presStyleLbl="node3" presStyleIdx="6" presStyleCnt="7"/>
      <dgm:spPr/>
    </dgm:pt>
    <dgm:pt modelId="{B4B7E3E4-6C42-4336-9BA1-2C29C57129FF}" type="pres">
      <dgm:prSet presAssocID="{AC9C2FCA-1DE9-4091-A2C9-AEA2E2AF0C5A}" presName="hierChild4" presStyleCnt="0"/>
      <dgm:spPr/>
    </dgm:pt>
    <dgm:pt modelId="{F5F3C073-BDB4-44F0-8048-EC4D20916D1F}" type="pres">
      <dgm:prSet presAssocID="{AC9C2FCA-1DE9-4091-A2C9-AEA2E2AF0C5A}" presName="hierChild5" presStyleCnt="0"/>
      <dgm:spPr/>
    </dgm:pt>
    <dgm:pt modelId="{BEA60601-EEE8-42A4-8F64-DC452CCB25FC}" type="pres">
      <dgm:prSet presAssocID="{CEC181F3-A06A-47F9-9E19-634ED4369986}" presName="hierChild5" presStyleCnt="0"/>
      <dgm:spPr/>
    </dgm:pt>
    <dgm:pt modelId="{F38F678B-E7E7-400C-A142-6541B2FE005A}" type="pres">
      <dgm:prSet presAssocID="{A915EBBC-6313-4F51-B19A-07BBE859170C}" presName="hierChild3" presStyleCnt="0"/>
      <dgm:spPr/>
    </dgm:pt>
    <dgm:pt modelId="{318FD5B8-1E29-4CDF-996F-906DD29BC24D}" type="pres">
      <dgm:prSet presAssocID="{24DFB17A-B70A-48DE-B2CC-B29B567DBE5D}" presName="Name115" presStyleLbl="parChTrans1D2" presStyleIdx="3" presStyleCnt="6"/>
      <dgm:spPr/>
    </dgm:pt>
    <dgm:pt modelId="{3E25FB7A-FF63-4C68-9F3B-A39745768BB1}" type="pres">
      <dgm:prSet presAssocID="{1FAFF6BA-35BE-4E16-A888-50DB42FC3C15}" presName="hierRoot3" presStyleCnt="0">
        <dgm:presLayoutVars>
          <dgm:hierBranch val="init"/>
        </dgm:presLayoutVars>
      </dgm:prSet>
      <dgm:spPr/>
    </dgm:pt>
    <dgm:pt modelId="{096C09C7-CAA5-4C38-A1EC-FB7F360D91AC}" type="pres">
      <dgm:prSet presAssocID="{1FAFF6BA-35BE-4E16-A888-50DB42FC3C15}" presName="rootComposite3" presStyleCnt="0"/>
      <dgm:spPr/>
    </dgm:pt>
    <dgm:pt modelId="{8738C1B9-99AB-4A61-ADB7-DC76D2A116C9}" type="pres">
      <dgm:prSet presAssocID="{1FAFF6BA-35BE-4E16-A888-50DB42FC3C15}" presName="rootText3" presStyleLbl="asst1" presStyleIdx="0" presStyleCnt="1" custLinFactNeighborX="-5641" custLinFactNeighborY="-9965">
        <dgm:presLayoutVars>
          <dgm:chPref val="3"/>
        </dgm:presLayoutVars>
      </dgm:prSet>
      <dgm:spPr/>
    </dgm:pt>
    <dgm:pt modelId="{3F0ED314-0A92-46B0-8E71-ACC8CE579592}" type="pres">
      <dgm:prSet presAssocID="{1FAFF6BA-35BE-4E16-A888-50DB42FC3C15}" presName="rootConnector3" presStyleLbl="asst1" presStyleIdx="0" presStyleCnt="1"/>
      <dgm:spPr/>
    </dgm:pt>
    <dgm:pt modelId="{3E2E3E60-51FF-49B0-B64E-DC85A23C7431}" type="pres">
      <dgm:prSet presAssocID="{1FAFF6BA-35BE-4E16-A888-50DB42FC3C15}" presName="hierChild6" presStyleCnt="0"/>
      <dgm:spPr/>
    </dgm:pt>
    <dgm:pt modelId="{6D9A2950-8756-449F-8C5F-DB316FA17C87}" type="pres">
      <dgm:prSet presAssocID="{1FAFF6BA-35BE-4E16-A888-50DB42FC3C15}" presName="hierChild7" presStyleCnt="0"/>
      <dgm:spPr/>
    </dgm:pt>
    <dgm:pt modelId="{F983D31E-9E8E-4B6A-8CCA-02B230EA271F}" type="pres">
      <dgm:prSet presAssocID="{DBCFFDBB-4DFD-4D39-A75F-F41F68729802}" presName="hierRoot1" presStyleCnt="0">
        <dgm:presLayoutVars>
          <dgm:hierBranch val="init"/>
        </dgm:presLayoutVars>
      </dgm:prSet>
      <dgm:spPr/>
    </dgm:pt>
    <dgm:pt modelId="{586340DB-12A6-4DF0-BA30-9030F715A883}" type="pres">
      <dgm:prSet presAssocID="{DBCFFDBB-4DFD-4D39-A75F-F41F68729802}" presName="rootComposite1" presStyleCnt="0"/>
      <dgm:spPr/>
    </dgm:pt>
    <dgm:pt modelId="{8A7495B6-E017-4129-AE75-4B6DB492AB27}" type="pres">
      <dgm:prSet presAssocID="{DBCFFDBB-4DFD-4D39-A75F-F41F68729802}" presName="rootText1" presStyleLbl="node0" presStyleIdx="1" presStyleCnt="3" custLinFactY="42694" custLinFactNeighborX="3391" custLinFactNeighborY="100000">
        <dgm:presLayoutVars>
          <dgm:chPref val="3"/>
        </dgm:presLayoutVars>
      </dgm:prSet>
      <dgm:spPr/>
    </dgm:pt>
    <dgm:pt modelId="{37B5A20F-7A58-484A-ADDD-D6E2051E156E}" type="pres">
      <dgm:prSet presAssocID="{DBCFFDBB-4DFD-4D39-A75F-F41F68729802}" presName="rootConnector1" presStyleLbl="node1" presStyleIdx="0" presStyleCnt="0"/>
      <dgm:spPr/>
    </dgm:pt>
    <dgm:pt modelId="{A685FC2B-ECE7-4FC0-891D-CA5AC9CFD7A2}" type="pres">
      <dgm:prSet presAssocID="{DBCFFDBB-4DFD-4D39-A75F-F41F68729802}" presName="hierChild2" presStyleCnt="0"/>
      <dgm:spPr/>
    </dgm:pt>
    <dgm:pt modelId="{FB2D39A1-1820-4DFD-9E36-CC899FD297FD}" type="pres">
      <dgm:prSet presAssocID="{936F1623-EFDA-4881-B658-EC6CC68C9765}" presName="Name64" presStyleLbl="parChTrans1D2" presStyleIdx="4" presStyleCnt="6"/>
      <dgm:spPr/>
    </dgm:pt>
    <dgm:pt modelId="{7A6216A6-C962-4622-983E-27E425113EA3}" type="pres">
      <dgm:prSet presAssocID="{1BF4AFA2-0640-4B02-AA80-39A47777E6DD}" presName="hierRoot2" presStyleCnt="0">
        <dgm:presLayoutVars>
          <dgm:hierBranch val="init"/>
        </dgm:presLayoutVars>
      </dgm:prSet>
      <dgm:spPr/>
    </dgm:pt>
    <dgm:pt modelId="{7D90F35A-1BB0-47E5-B6B9-4EEBDF1F6C00}" type="pres">
      <dgm:prSet presAssocID="{1BF4AFA2-0640-4B02-AA80-39A47777E6DD}" presName="rootComposite" presStyleCnt="0"/>
      <dgm:spPr/>
    </dgm:pt>
    <dgm:pt modelId="{230D5079-EAB0-4B36-AC98-B2B14D8440AD}" type="pres">
      <dgm:prSet presAssocID="{1BF4AFA2-0640-4B02-AA80-39A47777E6DD}" presName="rootText" presStyleLbl="node2" presStyleIdx="3" presStyleCnt="5" custLinFactY="52708" custLinFactNeighborX="-2291" custLinFactNeighborY="100000">
        <dgm:presLayoutVars>
          <dgm:chPref val="3"/>
        </dgm:presLayoutVars>
      </dgm:prSet>
      <dgm:spPr/>
    </dgm:pt>
    <dgm:pt modelId="{BABD0E99-1387-4A3E-B529-337AD9A05E25}" type="pres">
      <dgm:prSet presAssocID="{1BF4AFA2-0640-4B02-AA80-39A47777E6DD}" presName="rootConnector" presStyleLbl="node2" presStyleIdx="3" presStyleCnt="5"/>
      <dgm:spPr/>
    </dgm:pt>
    <dgm:pt modelId="{DFA276C5-1494-4275-93CA-C7656BE1EFB3}" type="pres">
      <dgm:prSet presAssocID="{1BF4AFA2-0640-4B02-AA80-39A47777E6DD}" presName="hierChild4" presStyleCnt="0"/>
      <dgm:spPr/>
    </dgm:pt>
    <dgm:pt modelId="{DB931DAF-0A8E-47D9-8D14-DEDFB0D5AB1B}" type="pres">
      <dgm:prSet presAssocID="{1BF4AFA2-0640-4B02-AA80-39A47777E6DD}" presName="hierChild5" presStyleCnt="0"/>
      <dgm:spPr/>
    </dgm:pt>
    <dgm:pt modelId="{63FE4190-D37C-40D6-BC25-EFD5761AF357}" type="pres">
      <dgm:prSet presAssocID="{05B49993-6DEF-445E-B25A-EE3B52830668}" presName="Name64" presStyleLbl="parChTrans1D2" presStyleIdx="5" presStyleCnt="6"/>
      <dgm:spPr/>
    </dgm:pt>
    <dgm:pt modelId="{CC5BA561-A57B-4290-B0BA-FEB3CBC1AD92}" type="pres">
      <dgm:prSet presAssocID="{26F73C77-7E81-47E4-8587-FDE1883C17F9}" presName="hierRoot2" presStyleCnt="0">
        <dgm:presLayoutVars>
          <dgm:hierBranch val="init"/>
        </dgm:presLayoutVars>
      </dgm:prSet>
      <dgm:spPr/>
    </dgm:pt>
    <dgm:pt modelId="{93941918-78DD-4B7C-A4E9-C584D0F07682}" type="pres">
      <dgm:prSet presAssocID="{26F73C77-7E81-47E4-8587-FDE1883C17F9}" presName="rootComposite" presStyleCnt="0"/>
      <dgm:spPr/>
    </dgm:pt>
    <dgm:pt modelId="{0DF3DF11-4022-431F-A055-7AE71B2E7A71}" type="pres">
      <dgm:prSet presAssocID="{26F73C77-7E81-47E4-8587-FDE1883C17F9}" presName="rootText" presStyleLbl="node2" presStyleIdx="4" presStyleCnt="5" custLinFactY="34653" custLinFactNeighborX="-2209" custLinFactNeighborY="100000">
        <dgm:presLayoutVars>
          <dgm:chPref val="3"/>
        </dgm:presLayoutVars>
      </dgm:prSet>
      <dgm:spPr/>
    </dgm:pt>
    <dgm:pt modelId="{6BEBFBC6-4181-422A-9FB8-4600115A025E}" type="pres">
      <dgm:prSet presAssocID="{26F73C77-7E81-47E4-8587-FDE1883C17F9}" presName="rootConnector" presStyleLbl="node2" presStyleIdx="4" presStyleCnt="5"/>
      <dgm:spPr/>
    </dgm:pt>
    <dgm:pt modelId="{2160EC92-3C33-4B21-98F4-37E01C13DC61}" type="pres">
      <dgm:prSet presAssocID="{26F73C77-7E81-47E4-8587-FDE1883C17F9}" presName="hierChild4" presStyleCnt="0"/>
      <dgm:spPr/>
    </dgm:pt>
    <dgm:pt modelId="{96B404A5-B037-45C7-95E4-76E7FE7952CB}" type="pres">
      <dgm:prSet presAssocID="{26F73C77-7E81-47E4-8587-FDE1883C17F9}" presName="hierChild5" presStyleCnt="0"/>
      <dgm:spPr/>
    </dgm:pt>
    <dgm:pt modelId="{94D92249-F43E-4B28-B173-E775B9B21DBA}" type="pres">
      <dgm:prSet presAssocID="{DBCFFDBB-4DFD-4D39-A75F-F41F68729802}" presName="hierChild3" presStyleCnt="0"/>
      <dgm:spPr/>
    </dgm:pt>
    <dgm:pt modelId="{91201022-C3CE-40C8-9B04-B649EEC8EFBB}" type="pres">
      <dgm:prSet presAssocID="{4A78A78D-687D-402A-86BD-FE006B626A61}" presName="hierRoot1" presStyleCnt="0">
        <dgm:presLayoutVars>
          <dgm:hierBranch val="init"/>
        </dgm:presLayoutVars>
      </dgm:prSet>
      <dgm:spPr/>
    </dgm:pt>
    <dgm:pt modelId="{D2B8995E-5F39-4989-8A54-268FF1BA1DFC}" type="pres">
      <dgm:prSet presAssocID="{4A78A78D-687D-402A-86BD-FE006B626A61}" presName="rootComposite1" presStyleCnt="0"/>
      <dgm:spPr/>
    </dgm:pt>
    <dgm:pt modelId="{573F9AD2-E054-457D-AC82-6695C73A3E3E}" type="pres">
      <dgm:prSet presAssocID="{4A78A78D-687D-402A-86BD-FE006B626A61}" presName="rootText1" presStyleLbl="node0" presStyleIdx="2" presStyleCnt="3" custLinFactY="91665" custLinFactNeighborX="4155" custLinFactNeighborY="100000">
        <dgm:presLayoutVars>
          <dgm:chPref val="3"/>
        </dgm:presLayoutVars>
      </dgm:prSet>
      <dgm:spPr/>
    </dgm:pt>
    <dgm:pt modelId="{DAEDC793-2AD5-48A2-A6CB-C51B10A4275B}" type="pres">
      <dgm:prSet presAssocID="{4A78A78D-687D-402A-86BD-FE006B626A61}" presName="rootConnector1" presStyleLbl="node1" presStyleIdx="0" presStyleCnt="0"/>
      <dgm:spPr/>
    </dgm:pt>
    <dgm:pt modelId="{96330C9A-69D8-44DF-BBB7-226B65CE1607}" type="pres">
      <dgm:prSet presAssocID="{4A78A78D-687D-402A-86BD-FE006B626A61}" presName="hierChild2" presStyleCnt="0"/>
      <dgm:spPr/>
    </dgm:pt>
    <dgm:pt modelId="{398C3CD1-8C10-440E-925C-7CF1A753B0B4}" type="pres">
      <dgm:prSet presAssocID="{4A78A78D-687D-402A-86BD-FE006B626A61}" presName="hierChild3" presStyleCnt="0"/>
      <dgm:spPr/>
    </dgm:pt>
  </dgm:ptLst>
  <dgm:cxnLst>
    <dgm:cxn modelId="{13573304-37C8-45C4-AB73-6E12E4A5EECB}" type="presOf" srcId="{BF3CA6A9-F6EC-4E90-B89C-71241A8C1B4F}" destId="{D665D50D-6155-4149-AC18-61B4818F3C1A}" srcOrd="0" destOrd="0" presId="urn:microsoft.com/office/officeart/2009/3/layout/HorizontalOrganizationChart"/>
    <dgm:cxn modelId="{D4475005-72A8-459D-99A6-017D10B12464}" type="presOf" srcId="{44F5179F-DBDC-49BB-B9E4-B933149D7360}" destId="{A47CC386-7741-483C-BEA7-4411893A9BEF}" srcOrd="1" destOrd="0" presId="urn:microsoft.com/office/officeart/2009/3/layout/HorizontalOrganizationChart"/>
    <dgm:cxn modelId="{DF752507-214C-4B7B-8090-D65E554878C8}" srcId="{CEC181F3-A06A-47F9-9E19-634ED4369986}" destId="{AC9C2FCA-1DE9-4091-A2C9-AEA2E2AF0C5A}" srcOrd="1" destOrd="0" parTransId="{90DE450A-0C79-4519-9A51-865F38D41B02}" sibTransId="{167F4DDA-83C5-4B9F-A1DC-FB80FC1859E6}"/>
    <dgm:cxn modelId="{586AF408-4D41-4D41-81AC-AC9CF14C7A45}" type="presOf" srcId="{4C7C61C5-E8CF-45C5-8091-8DF5436049A2}" destId="{CA420936-85A4-4C7A-ACF6-E0A6D56D2CE8}" srcOrd="0" destOrd="0" presId="urn:microsoft.com/office/officeart/2009/3/layout/HorizontalOrganizationChart"/>
    <dgm:cxn modelId="{3584BB10-FED1-4C9F-8354-95274B1CBB54}" type="presOf" srcId="{AC9C2FCA-1DE9-4091-A2C9-AEA2E2AF0C5A}" destId="{3CC2D0C3-CADE-4A1B-86D3-2CC29763DC2A}" srcOrd="1" destOrd="0" presId="urn:microsoft.com/office/officeart/2009/3/layout/HorizontalOrganizationChart"/>
    <dgm:cxn modelId="{7DF59514-63B8-4CA6-A96B-2CBA2962FE5D}" type="presOf" srcId="{1BF4AFA2-0640-4B02-AA80-39A47777E6DD}" destId="{BABD0E99-1387-4A3E-B529-337AD9A05E25}" srcOrd="1" destOrd="0" presId="urn:microsoft.com/office/officeart/2009/3/layout/HorizontalOrganizationChart"/>
    <dgm:cxn modelId="{3C63F321-D66C-4E8C-8551-B479BBF20397}" type="presOf" srcId="{AC9C2FCA-1DE9-4091-A2C9-AEA2E2AF0C5A}" destId="{4020CF8B-9E73-437B-94D1-A85D7E92F430}" srcOrd="0" destOrd="0" presId="urn:microsoft.com/office/officeart/2009/3/layout/HorizontalOrganizationChart"/>
    <dgm:cxn modelId="{83519323-3EBD-4BFF-B1EA-F3F0998EBB82}" type="presOf" srcId="{D74323AE-5D14-42E2-8346-584F10F9ED38}" destId="{3E8B6829-E374-4CFC-85CE-E8D3A945FBE2}" srcOrd="0" destOrd="0" presId="urn:microsoft.com/office/officeart/2009/3/layout/HorizontalOrganizationChart"/>
    <dgm:cxn modelId="{5F6BDB24-F222-4CF4-93DA-29D6F9CE4D58}" type="presOf" srcId="{24DFB17A-B70A-48DE-B2CC-B29B567DBE5D}" destId="{318FD5B8-1E29-4CDF-996F-906DD29BC24D}" srcOrd="0" destOrd="0" presId="urn:microsoft.com/office/officeart/2009/3/layout/HorizontalOrganizationChart"/>
    <dgm:cxn modelId="{B285212D-EAA2-4FAD-AF48-84B55D4DAC62}" srcId="{EC9C2CA5-E28F-4A25-9906-F4C5BA097C04}" destId="{A915EBBC-6313-4F51-B19A-07BBE859170C}" srcOrd="0" destOrd="0" parTransId="{F08CE257-8231-42D5-A4B6-87F28FF12B44}" sibTransId="{1F3E1C6A-3145-48A5-BA84-39EA957CB890}"/>
    <dgm:cxn modelId="{F704722F-655E-4E77-96EA-186A628AFB4B}" type="presOf" srcId="{856FE7E8-0D5D-4B42-842B-5F03560C1DDE}" destId="{2086578D-60A8-4091-9098-4DFE5B1C9E5D}" srcOrd="0" destOrd="0" presId="urn:microsoft.com/office/officeart/2009/3/layout/HorizontalOrganizationChart"/>
    <dgm:cxn modelId="{63CB753D-7C69-4A8D-8179-161606093C90}" type="presOf" srcId="{26F73C77-7E81-47E4-8587-FDE1883C17F9}" destId="{6BEBFBC6-4181-422A-9FB8-4600115A025E}" srcOrd="1" destOrd="0" presId="urn:microsoft.com/office/officeart/2009/3/layout/HorizontalOrganizationChart"/>
    <dgm:cxn modelId="{729BFF3E-B2D5-4293-AF68-DA09306E2E4C}" type="presOf" srcId="{EE4264A7-C7F7-4BDF-A745-9CD6A34ED685}" destId="{ECF41BE4-883C-4906-A5FD-244FDE659F26}" srcOrd="1" destOrd="0" presId="urn:microsoft.com/office/officeart/2009/3/layout/HorizontalOrganizationChart"/>
    <dgm:cxn modelId="{5411C13F-9055-4D44-B5EF-4055C327A1A9}" type="presOf" srcId="{213BA618-7856-4C84-A629-A06979CB2BB3}" destId="{4BA7B9BB-5A97-45BE-B28E-38542C44E5A7}" srcOrd="0" destOrd="0" presId="urn:microsoft.com/office/officeart/2009/3/layout/HorizontalOrganizationChart"/>
    <dgm:cxn modelId="{0BD17F5B-8A1B-49D3-8895-3E6F555BE775}" type="presOf" srcId="{5E8F324D-BE52-451D-B58F-9E51AA3CEEDA}" destId="{12908911-D934-46B7-9598-CE5967B8F60C}" srcOrd="0" destOrd="0" presId="urn:microsoft.com/office/officeart/2009/3/layout/HorizontalOrganizationChart"/>
    <dgm:cxn modelId="{01C22941-E9A5-4D75-B6B5-D3B1F3AD5DEF}" type="presOf" srcId="{44F5179F-DBDC-49BB-B9E4-B933149D7360}" destId="{4B57DD51-A402-4F7A-9B9A-3BBA6263D8AE}" srcOrd="0" destOrd="0" presId="urn:microsoft.com/office/officeart/2009/3/layout/HorizontalOrganizationChart"/>
    <dgm:cxn modelId="{6E9E8064-0686-45B2-8419-713A61C96B88}" type="presOf" srcId="{4A78A78D-687D-402A-86BD-FE006B626A61}" destId="{DAEDC793-2AD5-48A2-A6CB-C51B10A4275B}" srcOrd="1" destOrd="0" presId="urn:microsoft.com/office/officeart/2009/3/layout/HorizontalOrganizationChart"/>
    <dgm:cxn modelId="{04BA0448-43C1-4D6F-900A-BABF83C4B966}" srcId="{BF3CA6A9-F6EC-4E90-B89C-71241A8C1B4F}" destId="{44F5179F-DBDC-49BB-B9E4-B933149D7360}" srcOrd="1" destOrd="0" parTransId="{D4FBC821-BA6A-42B4-B22A-CAEC97BCB2CB}" sibTransId="{DC38232B-6A79-4673-A7B3-A20DE1A0B7F1}"/>
    <dgm:cxn modelId="{03CA1448-473B-4C67-A317-6D77AD00D92F}" type="presOf" srcId="{213BA618-7856-4C84-A629-A06979CB2BB3}" destId="{5C0EEAC3-511D-42BD-8D08-9452221FE786}" srcOrd="1" destOrd="0" presId="urn:microsoft.com/office/officeart/2009/3/layout/HorizontalOrganizationChart"/>
    <dgm:cxn modelId="{45858148-5B29-4CD1-B821-8BF9A21B872D}" type="presOf" srcId="{90DE450A-0C79-4519-9A51-865F38D41B02}" destId="{27012E7A-2306-472C-A0AE-4B81FF19387E}" srcOrd="0" destOrd="0" presId="urn:microsoft.com/office/officeart/2009/3/layout/HorizontalOrganizationChart"/>
    <dgm:cxn modelId="{BE373749-02B6-4998-B14E-77AE2254EF5C}" type="presOf" srcId="{D880646F-647E-420C-9AC4-477A3A7E7DE8}" destId="{B5DE3643-8D00-4C9B-B037-E56901C132B6}" srcOrd="1" destOrd="0" presId="urn:microsoft.com/office/officeart/2009/3/layout/HorizontalOrganizationChart"/>
    <dgm:cxn modelId="{5CAE834B-BF00-4351-8EAC-60355F8799EA}" srcId="{A915EBBC-6313-4F51-B19A-07BBE859170C}" destId="{BF3CA6A9-F6EC-4E90-B89C-71241A8C1B4F}" srcOrd="1" destOrd="0" parTransId="{F05A37F1-76C5-4CC8-B9FA-E7E813EAE16A}" sibTransId="{4E62336C-9446-4C1C-B3D5-DCFDED8BC57B}"/>
    <dgm:cxn modelId="{CF7C874D-7004-4407-B31C-E4DB34100670}" srcId="{BF3CA6A9-F6EC-4E90-B89C-71241A8C1B4F}" destId="{B306DEF0-8223-494C-98BC-A00BFEF97164}" srcOrd="0" destOrd="0" parTransId="{856FE7E8-0D5D-4B42-842B-5F03560C1DDE}" sibTransId="{8E08CE6F-6146-4492-B78B-40AA794A343F}"/>
    <dgm:cxn modelId="{82C95E4E-B4C0-43D4-80E8-328B3E3EB450}" type="presOf" srcId="{5DB0DE2C-CC22-4C22-8E12-B623F5A401E4}" destId="{CD0C304D-16A3-4A44-87E8-8A2C8AC2944F}" srcOrd="0" destOrd="0" presId="urn:microsoft.com/office/officeart/2009/3/layout/HorizontalOrganizationChart"/>
    <dgm:cxn modelId="{4642116F-28AB-446D-BD9D-718F7AF13B66}" srcId="{A915EBBC-6313-4F51-B19A-07BBE859170C}" destId="{CEC181F3-A06A-47F9-9E19-634ED4369986}" srcOrd="3" destOrd="0" parTransId="{5DB0DE2C-CC22-4C22-8E12-B623F5A401E4}" sibTransId="{3895F5F1-02A4-44A1-9DD4-8C233AE197B4}"/>
    <dgm:cxn modelId="{70229654-2634-408B-96B2-CE66678DA254}" type="presOf" srcId="{D4FBC821-BA6A-42B4-B22A-CAEC97BCB2CB}" destId="{35D0DE02-1C3D-42BB-9B03-65AA87AD412F}" srcOrd="0" destOrd="0" presId="urn:microsoft.com/office/officeart/2009/3/layout/HorizontalOrganizationChart"/>
    <dgm:cxn modelId="{7884C954-8A5C-432C-8458-02680ABDE2FD}" type="presOf" srcId="{EC9C2CA5-E28F-4A25-9906-F4C5BA097C04}" destId="{014D77A9-EB39-4CAD-B0A1-41C9D985057B}" srcOrd="0" destOrd="0" presId="urn:microsoft.com/office/officeart/2009/3/layout/HorizontalOrganizationChart"/>
    <dgm:cxn modelId="{20992258-7B1C-4847-808C-C4953B6CD4D8}" srcId="{EC9C2CA5-E28F-4A25-9906-F4C5BA097C04}" destId="{DBCFFDBB-4DFD-4D39-A75F-F41F68729802}" srcOrd="1" destOrd="0" parTransId="{49AE6FFC-32D5-4023-93F6-72F5AD4277EB}" sibTransId="{97E351AA-061C-4F01-ABA2-33F1C0D11B6C}"/>
    <dgm:cxn modelId="{CF7C3258-FD96-4E75-97C8-DF187563347B}" type="presOf" srcId="{4A78A78D-687D-402A-86BD-FE006B626A61}" destId="{573F9AD2-E054-457D-AC82-6695C73A3E3E}" srcOrd="0" destOrd="0" presId="urn:microsoft.com/office/officeart/2009/3/layout/HorizontalOrganizationChart"/>
    <dgm:cxn modelId="{F7B54B59-7EBE-4105-8426-F57432CE4953}" type="presOf" srcId="{0DE81E22-A9A4-4954-8432-FCB62A523C79}" destId="{B1912E97-0BC2-4398-8F78-FEE59A2D7A1E}" srcOrd="0" destOrd="0" presId="urn:microsoft.com/office/officeart/2009/3/layout/HorizontalOrganizationChart"/>
    <dgm:cxn modelId="{577D4B81-24FF-42CC-B85B-38EE1956B6F9}" type="presOf" srcId="{B306DEF0-8223-494C-98BC-A00BFEF97164}" destId="{E98CDC2B-358F-4E00-B7E6-94CD648C7E6C}" srcOrd="0" destOrd="0" presId="urn:microsoft.com/office/officeart/2009/3/layout/HorizontalOrganizationChart"/>
    <dgm:cxn modelId="{D200E884-82C2-4694-B624-C41D943CE47C}" type="presOf" srcId="{06974110-7549-4439-8F3F-57073CCDED3B}" destId="{917077F9-FCD4-4FF9-AD87-4781E472D6F6}" srcOrd="0" destOrd="0" presId="urn:microsoft.com/office/officeart/2009/3/layout/HorizontalOrganizationChart"/>
    <dgm:cxn modelId="{D3933A89-2424-407B-B939-98273491CC42}" type="presOf" srcId="{B306DEF0-8223-494C-98BC-A00BFEF97164}" destId="{57E067C7-3E9B-40AE-86F0-EC307C26D6AE}" srcOrd="1" destOrd="0" presId="urn:microsoft.com/office/officeart/2009/3/layout/HorizontalOrganizationChart"/>
    <dgm:cxn modelId="{B6ECA58D-CA82-4C42-914C-B476D68C759C}" type="presOf" srcId="{936F1623-EFDA-4881-B658-EC6CC68C9765}" destId="{FB2D39A1-1820-4DFD-9E36-CC899FD297FD}" srcOrd="0" destOrd="0" presId="urn:microsoft.com/office/officeart/2009/3/layout/HorizontalOrganizationChart"/>
    <dgm:cxn modelId="{4F529093-21EE-4955-8ED4-1192101EBF8D}" srcId="{DBCFFDBB-4DFD-4D39-A75F-F41F68729802}" destId="{26F73C77-7E81-47E4-8587-FDE1883C17F9}" srcOrd="1" destOrd="0" parTransId="{05B49993-6DEF-445E-B25A-EE3B52830668}" sibTransId="{2C615154-E20D-46AC-850E-3CC6B6089532}"/>
    <dgm:cxn modelId="{89854595-B0F1-498F-923F-2CD8F0CD4C53}" type="presOf" srcId="{A915EBBC-6313-4F51-B19A-07BBE859170C}" destId="{1ACA5A51-2D51-405E-B737-7796E12F41B8}" srcOrd="0" destOrd="0" presId="urn:microsoft.com/office/officeart/2009/3/layout/HorizontalOrganizationChart"/>
    <dgm:cxn modelId="{1F0AC796-00CF-49D7-817B-53BABCFB9B99}" type="presOf" srcId="{1FAFF6BA-35BE-4E16-A888-50DB42FC3C15}" destId="{3F0ED314-0A92-46B0-8E71-ACC8CE579592}" srcOrd="1" destOrd="0" presId="urn:microsoft.com/office/officeart/2009/3/layout/HorizontalOrganizationChart"/>
    <dgm:cxn modelId="{B578F8AE-B652-4906-A1AC-EF3021543D8E}" srcId="{BF3CA6A9-F6EC-4E90-B89C-71241A8C1B4F}" destId="{D880646F-647E-420C-9AC4-477A3A7E7DE8}" srcOrd="2" destOrd="0" parTransId="{D74323AE-5D14-42E2-8346-584F10F9ED38}" sibTransId="{7C5DFAE1-31CB-4F33-AF7F-294748662D96}"/>
    <dgm:cxn modelId="{3C56F9AE-93C1-4B02-BAC2-8B61E5855BE7}" type="presOf" srcId="{EE4264A7-C7F7-4BDF-A745-9CD6A34ED685}" destId="{F6224B95-54F6-4339-9335-CEBC96CBAF56}" srcOrd="0" destOrd="0" presId="urn:microsoft.com/office/officeart/2009/3/layout/HorizontalOrganizationChart"/>
    <dgm:cxn modelId="{572852B1-9D7E-4508-82A6-C890BA8AEDF9}" type="presOf" srcId="{DBCFFDBB-4DFD-4D39-A75F-F41F68729802}" destId="{37B5A20F-7A58-484A-ADDD-D6E2051E156E}" srcOrd="1" destOrd="0" presId="urn:microsoft.com/office/officeart/2009/3/layout/HorizontalOrganizationChart"/>
    <dgm:cxn modelId="{77F48FC1-FBA0-422A-9745-9148A005F1BB}" type="presOf" srcId="{F05A37F1-76C5-4CC8-B9FA-E7E813EAE16A}" destId="{94192476-1106-4DF7-A497-7F6F696F960D}" srcOrd="0" destOrd="0" presId="urn:microsoft.com/office/officeart/2009/3/layout/HorizontalOrganizationChart"/>
    <dgm:cxn modelId="{37A13CC2-01FD-435B-9289-302E0342A2C5}" srcId="{A3146CC5-09D6-4A0C-A9CF-EA8C5DEBE5C6}" destId="{EE4264A7-C7F7-4BDF-A745-9CD6A34ED685}" srcOrd="1" destOrd="0" parTransId="{0DE81E22-A9A4-4954-8432-FCB62A523C79}" sibTransId="{FD8AC37F-E641-4B17-824E-A57AD2628BF7}"/>
    <dgm:cxn modelId="{80B4E0C3-FA73-4C72-81D6-C0ED531B8A29}" type="presOf" srcId="{DBCFFDBB-4DFD-4D39-A75F-F41F68729802}" destId="{8A7495B6-E017-4129-AE75-4B6DB492AB27}" srcOrd="0" destOrd="0" presId="urn:microsoft.com/office/officeart/2009/3/layout/HorizontalOrganizationChart"/>
    <dgm:cxn modelId="{84013AC4-8187-42DE-9F87-E16B0945BB5A}" type="presOf" srcId="{BF3CA6A9-F6EC-4E90-B89C-71241A8C1B4F}" destId="{1E10FE64-C9D8-4905-8363-0760DDE51A6D}" srcOrd="1" destOrd="0" presId="urn:microsoft.com/office/officeart/2009/3/layout/HorizontalOrganizationChart"/>
    <dgm:cxn modelId="{17FA45C4-DF61-4222-B438-DD77E68534DE}" type="presOf" srcId="{05B49993-6DEF-445E-B25A-EE3B52830668}" destId="{63FE4190-D37C-40D6-BC25-EFD5761AF357}" srcOrd="0" destOrd="0" presId="urn:microsoft.com/office/officeart/2009/3/layout/HorizontalOrganizationChart"/>
    <dgm:cxn modelId="{249DE9C5-4BC6-4531-8A05-6A178E50FEB4}" type="presOf" srcId="{CEC181F3-A06A-47F9-9E19-634ED4369986}" destId="{D143D866-B81B-4D70-8827-15648011FD40}" srcOrd="0" destOrd="0" presId="urn:microsoft.com/office/officeart/2009/3/layout/HorizontalOrganizationChart"/>
    <dgm:cxn modelId="{AF84BCD4-6D9D-4583-867F-CDE3217E430A}" srcId="{CEC181F3-A06A-47F9-9E19-634ED4369986}" destId="{213BA618-7856-4C84-A629-A06979CB2BB3}" srcOrd="0" destOrd="0" parTransId="{4B71E7A4-2B0D-4A83-860D-673526D5CA03}" sibTransId="{DB7F78E5-6711-4B6E-B3DD-8E32B6EE5688}"/>
    <dgm:cxn modelId="{C944ABD5-BE86-40BC-8EFC-C992EA0DC206}" type="presOf" srcId="{CEC181F3-A06A-47F9-9E19-634ED4369986}" destId="{0B838AEC-CF7D-4FBA-BF19-F2B31FD1B5E7}" srcOrd="1" destOrd="0" presId="urn:microsoft.com/office/officeart/2009/3/layout/HorizontalOrganizationChart"/>
    <dgm:cxn modelId="{AC19DFD7-21A2-4395-880F-13FD84F87E22}" type="presOf" srcId="{4B71E7A4-2B0D-4A83-860D-673526D5CA03}" destId="{F6A130AF-3E18-45A5-8AC3-06F214BA8C20}" srcOrd="0" destOrd="0" presId="urn:microsoft.com/office/officeart/2009/3/layout/HorizontalOrganizationChart"/>
    <dgm:cxn modelId="{87A079DC-847D-4FBC-8636-6A02EAA66877}" type="presOf" srcId="{26F73C77-7E81-47E4-8587-FDE1883C17F9}" destId="{0DF3DF11-4022-431F-A055-7AE71B2E7A71}" srcOrd="0" destOrd="0" presId="urn:microsoft.com/office/officeart/2009/3/layout/HorizontalOrganizationChart"/>
    <dgm:cxn modelId="{84DA88E1-EB06-46E8-9E98-A20F8BD67E5F}" srcId="{A3146CC5-09D6-4A0C-A9CF-EA8C5DEBE5C6}" destId="{5E8F324D-BE52-451D-B58F-9E51AA3CEEDA}" srcOrd="0" destOrd="0" parTransId="{4C7C61C5-E8CF-45C5-8091-8DF5436049A2}" sibTransId="{703DB90F-3829-4023-95FE-C6EE1E25BC62}"/>
    <dgm:cxn modelId="{16DF21E2-09EB-4C0F-A463-3F5A5706FE58}" srcId="{A915EBBC-6313-4F51-B19A-07BBE859170C}" destId="{1FAFF6BA-35BE-4E16-A888-50DB42FC3C15}" srcOrd="0" destOrd="0" parTransId="{24DFB17A-B70A-48DE-B2CC-B29B567DBE5D}" sibTransId="{B10F8D85-3E4E-4262-9C6F-F7CD7924344E}"/>
    <dgm:cxn modelId="{BAC708E3-182F-4DFB-AC02-122BC5A2A64D}" type="presOf" srcId="{D880646F-647E-420C-9AC4-477A3A7E7DE8}" destId="{722E96CC-5DDA-45F7-B1EA-F0157B829AE5}" srcOrd="0" destOrd="0" presId="urn:microsoft.com/office/officeart/2009/3/layout/HorizontalOrganizationChart"/>
    <dgm:cxn modelId="{B0F7AFE6-8F81-4D9F-A7AB-5C23C3F8116F}" type="presOf" srcId="{1BF4AFA2-0640-4B02-AA80-39A47777E6DD}" destId="{230D5079-EAB0-4B36-AC98-B2B14D8440AD}" srcOrd="0" destOrd="0" presId="urn:microsoft.com/office/officeart/2009/3/layout/HorizontalOrganizationChart"/>
    <dgm:cxn modelId="{557E1EE8-AEF5-43B8-93D4-CF7132284FB2}" type="presOf" srcId="{A3146CC5-09D6-4A0C-A9CF-EA8C5DEBE5C6}" destId="{1453A2F6-FC18-4D1D-9710-4D1B79D69C02}" srcOrd="1" destOrd="0" presId="urn:microsoft.com/office/officeart/2009/3/layout/HorizontalOrganizationChart"/>
    <dgm:cxn modelId="{E702BDF1-0509-4B97-9E8E-B0F72297B6FB}" type="presOf" srcId="{A3146CC5-09D6-4A0C-A9CF-EA8C5DEBE5C6}" destId="{EBD79562-7FB2-4513-8DC8-CCFBEA7D1609}" srcOrd="0" destOrd="0" presId="urn:microsoft.com/office/officeart/2009/3/layout/HorizontalOrganizationChart"/>
    <dgm:cxn modelId="{76DD04F3-5B8C-4284-9850-1247685F2BCA}" srcId="{A915EBBC-6313-4F51-B19A-07BBE859170C}" destId="{A3146CC5-09D6-4A0C-A9CF-EA8C5DEBE5C6}" srcOrd="2" destOrd="0" parTransId="{06974110-7549-4439-8F3F-57073CCDED3B}" sibTransId="{1BEF6F88-30BC-468A-A965-0181C069E3FF}"/>
    <dgm:cxn modelId="{5C9289F6-FBCC-49E3-89CC-AE174614E3B9}" type="presOf" srcId="{1FAFF6BA-35BE-4E16-A888-50DB42FC3C15}" destId="{8738C1B9-99AB-4A61-ADB7-DC76D2A116C9}" srcOrd="0" destOrd="0" presId="urn:microsoft.com/office/officeart/2009/3/layout/HorizontalOrganizationChart"/>
    <dgm:cxn modelId="{2F0CFBFB-5F03-4230-8ED6-091C96F249C0}" type="presOf" srcId="{A915EBBC-6313-4F51-B19A-07BBE859170C}" destId="{38E34767-58AB-4D76-A609-B81CB5A5A0D4}" srcOrd="1" destOrd="0" presId="urn:microsoft.com/office/officeart/2009/3/layout/HorizontalOrganizationChart"/>
    <dgm:cxn modelId="{2DD691FD-5C7C-405A-8FD7-6D4E7494165C}" srcId="{EC9C2CA5-E28F-4A25-9906-F4C5BA097C04}" destId="{4A78A78D-687D-402A-86BD-FE006B626A61}" srcOrd="2" destOrd="0" parTransId="{F2B39FEA-198F-4A14-BF49-440569899BB1}" sibTransId="{692EF975-7647-452C-BD4D-0CCE75282F3A}"/>
    <dgm:cxn modelId="{03FCD9FD-819F-4F6C-AAC5-C71BB6B3B54B}" srcId="{DBCFFDBB-4DFD-4D39-A75F-F41F68729802}" destId="{1BF4AFA2-0640-4B02-AA80-39A47777E6DD}" srcOrd="0" destOrd="0" parTransId="{936F1623-EFDA-4881-B658-EC6CC68C9765}" sibTransId="{86319DED-8C09-49AD-BA7E-8ED493534877}"/>
    <dgm:cxn modelId="{0CA09BFF-83C5-438A-80F7-596AEB16539B}" type="presOf" srcId="{5E8F324D-BE52-451D-B58F-9E51AA3CEEDA}" destId="{BA29CA3D-C2E5-4D13-B7B4-19E39B677254}" srcOrd="1" destOrd="0" presId="urn:microsoft.com/office/officeart/2009/3/layout/HorizontalOrganizationChart"/>
    <dgm:cxn modelId="{C38F1B2E-C317-47FB-9159-C3A36B723D79}" type="presParOf" srcId="{014D77A9-EB39-4CAD-B0A1-41C9D985057B}" destId="{AC264541-5D6F-43F8-9267-249317239DC9}" srcOrd="0" destOrd="0" presId="urn:microsoft.com/office/officeart/2009/3/layout/HorizontalOrganizationChart"/>
    <dgm:cxn modelId="{8FF6038F-C251-4E03-AC65-0D13143671B3}" type="presParOf" srcId="{AC264541-5D6F-43F8-9267-249317239DC9}" destId="{E99C875E-1E62-448D-94EB-3BEF60BE8C01}" srcOrd="0" destOrd="0" presId="urn:microsoft.com/office/officeart/2009/3/layout/HorizontalOrganizationChart"/>
    <dgm:cxn modelId="{D4D60443-A829-4AEA-88B3-2DCFB7B8CF4E}" type="presParOf" srcId="{E99C875E-1E62-448D-94EB-3BEF60BE8C01}" destId="{1ACA5A51-2D51-405E-B737-7796E12F41B8}" srcOrd="0" destOrd="0" presId="urn:microsoft.com/office/officeart/2009/3/layout/HorizontalOrganizationChart"/>
    <dgm:cxn modelId="{6C638A29-5190-4C13-AA0C-088F0F626229}" type="presParOf" srcId="{E99C875E-1E62-448D-94EB-3BEF60BE8C01}" destId="{38E34767-58AB-4D76-A609-B81CB5A5A0D4}" srcOrd="1" destOrd="0" presId="urn:microsoft.com/office/officeart/2009/3/layout/HorizontalOrganizationChart"/>
    <dgm:cxn modelId="{1C868D18-B907-4F6D-81C1-9D52C5BD751D}" type="presParOf" srcId="{AC264541-5D6F-43F8-9267-249317239DC9}" destId="{6DFDD724-1995-473F-BE67-8F3DC861E354}" srcOrd="1" destOrd="0" presId="urn:microsoft.com/office/officeart/2009/3/layout/HorizontalOrganizationChart"/>
    <dgm:cxn modelId="{FE1333D8-6A8E-46C3-862D-3CF6A5DCE16C}" type="presParOf" srcId="{6DFDD724-1995-473F-BE67-8F3DC861E354}" destId="{94192476-1106-4DF7-A497-7F6F696F960D}" srcOrd="0" destOrd="0" presId="urn:microsoft.com/office/officeart/2009/3/layout/HorizontalOrganizationChart"/>
    <dgm:cxn modelId="{F3D93BBB-55A5-4C3F-AF65-E083081FBD39}" type="presParOf" srcId="{6DFDD724-1995-473F-BE67-8F3DC861E354}" destId="{AA0FCD07-B8C9-4E99-BADD-EBBA161583B6}" srcOrd="1" destOrd="0" presId="urn:microsoft.com/office/officeart/2009/3/layout/HorizontalOrganizationChart"/>
    <dgm:cxn modelId="{2BCBD45A-BF87-4984-9653-9FEB14C71A10}" type="presParOf" srcId="{AA0FCD07-B8C9-4E99-BADD-EBBA161583B6}" destId="{C1AD8674-F9A0-4B80-BA2F-320499791817}" srcOrd="0" destOrd="0" presId="urn:microsoft.com/office/officeart/2009/3/layout/HorizontalOrganizationChart"/>
    <dgm:cxn modelId="{A4624264-1580-4E56-BE91-F343BF39E1C2}" type="presParOf" srcId="{C1AD8674-F9A0-4B80-BA2F-320499791817}" destId="{D665D50D-6155-4149-AC18-61B4818F3C1A}" srcOrd="0" destOrd="0" presId="urn:microsoft.com/office/officeart/2009/3/layout/HorizontalOrganizationChart"/>
    <dgm:cxn modelId="{DDFE68F4-CF0F-465D-B16D-7CEE2E2068E0}" type="presParOf" srcId="{C1AD8674-F9A0-4B80-BA2F-320499791817}" destId="{1E10FE64-C9D8-4905-8363-0760DDE51A6D}" srcOrd="1" destOrd="0" presId="urn:microsoft.com/office/officeart/2009/3/layout/HorizontalOrganizationChart"/>
    <dgm:cxn modelId="{4865003D-0ACC-4DF5-BBD7-7F46BF3009D7}" type="presParOf" srcId="{AA0FCD07-B8C9-4E99-BADD-EBBA161583B6}" destId="{ACFE5300-8BF9-4DF4-9E52-06766DA77448}" srcOrd="1" destOrd="0" presId="urn:microsoft.com/office/officeart/2009/3/layout/HorizontalOrganizationChart"/>
    <dgm:cxn modelId="{FD6BDB81-887A-4835-8DEB-B72F8BBC970C}" type="presParOf" srcId="{ACFE5300-8BF9-4DF4-9E52-06766DA77448}" destId="{2086578D-60A8-4091-9098-4DFE5B1C9E5D}" srcOrd="0" destOrd="0" presId="urn:microsoft.com/office/officeart/2009/3/layout/HorizontalOrganizationChart"/>
    <dgm:cxn modelId="{755B75B7-9F40-4395-8678-D745CF3043E7}" type="presParOf" srcId="{ACFE5300-8BF9-4DF4-9E52-06766DA77448}" destId="{5DE60AA8-4556-4087-B69A-DC49D94E6B40}" srcOrd="1" destOrd="0" presId="urn:microsoft.com/office/officeart/2009/3/layout/HorizontalOrganizationChart"/>
    <dgm:cxn modelId="{3FF67399-94A8-4481-8974-4B06A7BF6877}" type="presParOf" srcId="{5DE60AA8-4556-4087-B69A-DC49D94E6B40}" destId="{73C4B893-CFF0-4DD9-90CC-325DF8A4BD16}" srcOrd="0" destOrd="0" presId="urn:microsoft.com/office/officeart/2009/3/layout/HorizontalOrganizationChart"/>
    <dgm:cxn modelId="{CD441896-C919-4287-AD9B-9FBF1ACB5B65}" type="presParOf" srcId="{73C4B893-CFF0-4DD9-90CC-325DF8A4BD16}" destId="{E98CDC2B-358F-4E00-B7E6-94CD648C7E6C}" srcOrd="0" destOrd="0" presId="urn:microsoft.com/office/officeart/2009/3/layout/HorizontalOrganizationChart"/>
    <dgm:cxn modelId="{F12DC00B-A107-49C0-A118-192D2145337D}" type="presParOf" srcId="{73C4B893-CFF0-4DD9-90CC-325DF8A4BD16}" destId="{57E067C7-3E9B-40AE-86F0-EC307C26D6AE}" srcOrd="1" destOrd="0" presId="urn:microsoft.com/office/officeart/2009/3/layout/HorizontalOrganizationChart"/>
    <dgm:cxn modelId="{553442B8-5FC5-4BA6-9E11-8AC307AB4EA1}" type="presParOf" srcId="{5DE60AA8-4556-4087-B69A-DC49D94E6B40}" destId="{9784AF4C-C2EE-4E53-8347-C24DC46B5D7C}" srcOrd="1" destOrd="0" presId="urn:microsoft.com/office/officeart/2009/3/layout/HorizontalOrganizationChart"/>
    <dgm:cxn modelId="{9C6D6C2A-9E2D-4F7C-B5DF-DF89425BD83F}" type="presParOf" srcId="{5DE60AA8-4556-4087-B69A-DC49D94E6B40}" destId="{80CCBDB2-ABFF-4388-9871-A7D033065757}" srcOrd="2" destOrd="0" presId="urn:microsoft.com/office/officeart/2009/3/layout/HorizontalOrganizationChart"/>
    <dgm:cxn modelId="{914166C8-9AC3-4F2C-BF0A-753583860BD7}" type="presParOf" srcId="{ACFE5300-8BF9-4DF4-9E52-06766DA77448}" destId="{35D0DE02-1C3D-42BB-9B03-65AA87AD412F}" srcOrd="2" destOrd="0" presId="urn:microsoft.com/office/officeart/2009/3/layout/HorizontalOrganizationChart"/>
    <dgm:cxn modelId="{3698BF22-85B7-41E8-A451-2B8C59FD2FC0}" type="presParOf" srcId="{ACFE5300-8BF9-4DF4-9E52-06766DA77448}" destId="{835F16BC-3D9F-4A8F-B181-8605F6A5531C}" srcOrd="3" destOrd="0" presId="urn:microsoft.com/office/officeart/2009/3/layout/HorizontalOrganizationChart"/>
    <dgm:cxn modelId="{8FECDB5F-86A5-4AB1-B655-203E5279834C}" type="presParOf" srcId="{835F16BC-3D9F-4A8F-B181-8605F6A5531C}" destId="{CB3B5599-27D4-4563-8D0A-DA5E19D18B7A}" srcOrd="0" destOrd="0" presId="urn:microsoft.com/office/officeart/2009/3/layout/HorizontalOrganizationChart"/>
    <dgm:cxn modelId="{FD457A80-C44B-45AD-8DF2-2E2C7AE48A86}" type="presParOf" srcId="{CB3B5599-27D4-4563-8D0A-DA5E19D18B7A}" destId="{4B57DD51-A402-4F7A-9B9A-3BBA6263D8AE}" srcOrd="0" destOrd="0" presId="urn:microsoft.com/office/officeart/2009/3/layout/HorizontalOrganizationChart"/>
    <dgm:cxn modelId="{DD9C2DE7-14A8-43DE-B42E-26AD75862699}" type="presParOf" srcId="{CB3B5599-27D4-4563-8D0A-DA5E19D18B7A}" destId="{A47CC386-7741-483C-BEA7-4411893A9BEF}" srcOrd="1" destOrd="0" presId="urn:microsoft.com/office/officeart/2009/3/layout/HorizontalOrganizationChart"/>
    <dgm:cxn modelId="{15560300-6627-4067-95FE-F9B33517CC90}" type="presParOf" srcId="{835F16BC-3D9F-4A8F-B181-8605F6A5531C}" destId="{9C73CC55-B980-41B1-B611-9471AA9E2832}" srcOrd="1" destOrd="0" presId="urn:microsoft.com/office/officeart/2009/3/layout/HorizontalOrganizationChart"/>
    <dgm:cxn modelId="{68B3D57F-5110-41D3-8F28-D10F9FDD5577}" type="presParOf" srcId="{835F16BC-3D9F-4A8F-B181-8605F6A5531C}" destId="{D0331A59-DAB7-4D84-BDDB-8F7D621006F4}" srcOrd="2" destOrd="0" presId="urn:microsoft.com/office/officeart/2009/3/layout/HorizontalOrganizationChart"/>
    <dgm:cxn modelId="{1CAD66F8-3E51-4D6C-A867-BA038C20C2AE}" type="presParOf" srcId="{ACFE5300-8BF9-4DF4-9E52-06766DA77448}" destId="{3E8B6829-E374-4CFC-85CE-E8D3A945FBE2}" srcOrd="4" destOrd="0" presId="urn:microsoft.com/office/officeart/2009/3/layout/HorizontalOrganizationChart"/>
    <dgm:cxn modelId="{FC5C1971-7E61-4B23-B668-B4037A92B6DD}" type="presParOf" srcId="{ACFE5300-8BF9-4DF4-9E52-06766DA77448}" destId="{3C1C3DAC-9F31-4A87-A94A-877598914030}" srcOrd="5" destOrd="0" presId="urn:microsoft.com/office/officeart/2009/3/layout/HorizontalOrganizationChart"/>
    <dgm:cxn modelId="{052460C9-5EAF-4D50-859E-F2E61FEB59BC}" type="presParOf" srcId="{3C1C3DAC-9F31-4A87-A94A-877598914030}" destId="{7C17BCA1-ACF8-43E9-968B-49C9060D68E8}" srcOrd="0" destOrd="0" presId="urn:microsoft.com/office/officeart/2009/3/layout/HorizontalOrganizationChart"/>
    <dgm:cxn modelId="{0147C675-FE65-4ACA-9DBF-4FFC5C6DA045}" type="presParOf" srcId="{7C17BCA1-ACF8-43E9-968B-49C9060D68E8}" destId="{722E96CC-5DDA-45F7-B1EA-F0157B829AE5}" srcOrd="0" destOrd="0" presId="urn:microsoft.com/office/officeart/2009/3/layout/HorizontalOrganizationChart"/>
    <dgm:cxn modelId="{C3CB1DF2-03B6-42BD-9970-7F3089D22515}" type="presParOf" srcId="{7C17BCA1-ACF8-43E9-968B-49C9060D68E8}" destId="{B5DE3643-8D00-4C9B-B037-E56901C132B6}" srcOrd="1" destOrd="0" presId="urn:microsoft.com/office/officeart/2009/3/layout/HorizontalOrganizationChart"/>
    <dgm:cxn modelId="{C8DFDE4E-9CFA-43A6-BC24-0F2E79A00491}" type="presParOf" srcId="{3C1C3DAC-9F31-4A87-A94A-877598914030}" destId="{8349BC57-6F63-4556-BED3-2B5D88D71C83}" srcOrd="1" destOrd="0" presId="urn:microsoft.com/office/officeart/2009/3/layout/HorizontalOrganizationChart"/>
    <dgm:cxn modelId="{B0AB2A70-580C-48EA-8BED-2DF8AB2A373B}" type="presParOf" srcId="{3C1C3DAC-9F31-4A87-A94A-877598914030}" destId="{F27F1BB6-A71D-4B9E-8034-7CCD83D25460}" srcOrd="2" destOrd="0" presId="urn:microsoft.com/office/officeart/2009/3/layout/HorizontalOrganizationChart"/>
    <dgm:cxn modelId="{90F9BE69-FFFE-4FA8-91C9-98C278D216ED}" type="presParOf" srcId="{AA0FCD07-B8C9-4E99-BADD-EBBA161583B6}" destId="{3291A162-76B3-491E-B5BF-3B0EDE50109D}" srcOrd="2" destOrd="0" presId="urn:microsoft.com/office/officeart/2009/3/layout/HorizontalOrganizationChart"/>
    <dgm:cxn modelId="{C07B2AA4-4810-4D3D-A6A1-466C767A3E7E}" type="presParOf" srcId="{6DFDD724-1995-473F-BE67-8F3DC861E354}" destId="{917077F9-FCD4-4FF9-AD87-4781E472D6F6}" srcOrd="2" destOrd="0" presId="urn:microsoft.com/office/officeart/2009/3/layout/HorizontalOrganizationChart"/>
    <dgm:cxn modelId="{6FCA9949-DD66-4830-881B-F6956276DBC4}" type="presParOf" srcId="{6DFDD724-1995-473F-BE67-8F3DC861E354}" destId="{20C481C6-94B9-4678-9FDF-BBF7A8EAF207}" srcOrd="3" destOrd="0" presId="urn:microsoft.com/office/officeart/2009/3/layout/HorizontalOrganizationChart"/>
    <dgm:cxn modelId="{EF7546F9-C681-405F-80C5-977B2850581C}" type="presParOf" srcId="{20C481C6-94B9-4678-9FDF-BBF7A8EAF207}" destId="{C1C6D2FB-CC20-4718-B11B-7E0E6E42D94A}" srcOrd="0" destOrd="0" presId="urn:microsoft.com/office/officeart/2009/3/layout/HorizontalOrganizationChart"/>
    <dgm:cxn modelId="{B66DA2A8-DA3E-4D62-BFE0-142450128715}" type="presParOf" srcId="{C1C6D2FB-CC20-4718-B11B-7E0E6E42D94A}" destId="{EBD79562-7FB2-4513-8DC8-CCFBEA7D1609}" srcOrd="0" destOrd="0" presId="urn:microsoft.com/office/officeart/2009/3/layout/HorizontalOrganizationChart"/>
    <dgm:cxn modelId="{25D7DA6C-7FA7-4CBC-95D0-03A161D6E70E}" type="presParOf" srcId="{C1C6D2FB-CC20-4718-B11B-7E0E6E42D94A}" destId="{1453A2F6-FC18-4D1D-9710-4D1B79D69C02}" srcOrd="1" destOrd="0" presId="urn:microsoft.com/office/officeart/2009/3/layout/HorizontalOrganizationChart"/>
    <dgm:cxn modelId="{7DD39D63-E9BC-4F73-BA11-7F226B80F13D}" type="presParOf" srcId="{20C481C6-94B9-4678-9FDF-BBF7A8EAF207}" destId="{3DA4BE44-C4BF-41EF-ADAA-8A03DC69EC84}" srcOrd="1" destOrd="0" presId="urn:microsoft.com/office/officeart/2009/3/layout/HorizontalOrganizationChart"/>
    <dgm:cxn modelId="{BE873A4D-6534-41F3-8EEA-895C21365FB2}" type="presParOf" srcId="{3DA4BE44-C4BF-41EF-ADAA-8A03DC69EC84}" destId="{CA420936-85A4-4C7A-ACF6-E0A6D56D2CE8}" srcOrd="0" destOrd="0" presId="urn:microsoft.com/office/officeart/2009/3/layout/HorizontalOrganizationChart"/>
    <dgm:cxn modelId="{AA7A10A1-B7C4-43E3-A1E7-619567CC76C6}" type="presParOf" srcId="{3DA4BE44-C4BF-41EF-ADAA-8A03DC69EC84}" destId="{83C80319-59E8-4B5E-B7CF-E3F6513487F7}" srcOrd="1" destOrd="0" presId="urn:microsoft.com/office/officeart/2009/3/layout/HorizontalOrganizationChart"/>
    <dgm:cxn modelId="{C097633A-6E8C-437F-A4B9-42F55E2E1CE1}" type="presParOf" srcId="{83C80319-59E8-4B5E-B7CF-E3F6513487F7}" destId="{8D877DB5-1E0B-4FD0-A76B-FE4B00F86D84}" srcOrd="0" destOrd="0" presId="urn:microsoft.com/office/officeart/2009/3/layout/HorizontalOrganizationChart"/>
    <dgm:cxn modelId="{56A05BC7-D8EC-4983-A5DB-86CFA975AE50}" type="presParOf" srcId="{8D877DB5-1E0B-4FD0-A76B-FE4B00F86D84}" destId="{12908911-D934-46B7-9598-CE5967B8F60C}" srcOrd="0" destOrd="0" presId="urn:microsoft.com/office/officeart/2009/3/layout/HorizontalOrganizationChart"/>
    <dgm:cxn modelId="{C20B28DE-D997-472B-83D7-E8DDCE7BD89A}" type="presParOf" srcId="{8D877DB5-1E0B-4FD0-A76B-FE4B00F86D84}" destId="{BA29CA3D-C2E5-4D13-B7B4-19E39B677254}" srcOrd="1" destOrd="0" presId="urn:microsoft.com/office/officeart/2009/3/layout/HorizontalOrganizationChart"/>
    <dgm:cxn modelId="{85B80777-3B70-413F-94D1-D79435FCFBC0}" type="presParOf" srcId="{83C80319-59E8-4B5E-B7CF-E3F6513487F7}" destId="{B04DFD1E-21B1-4927-875B-0E68EEF92BF0}" srcOrd="1" destOrd="0" presId="urn:microsoft.com/office/officeart/2009/3/layout/HorizontalOrganizationChart"/>
    <dgm:cxn modelId="{06D4975F-D5E0-4DB0-9B1C-7DEFA91C00A7}" type="presParOf" srcId="{83C80319-59E8-4B5E-B7CF-E3F6513487F7}" destId="{863B4FC9-D372-435B-9EC3-18BA66418AF4}" srcOrd="2" destOrd="0" presId="urn:microsoft.com/office/officeart/2009/3/layout/HorizontalOrganizationChart"/>
    <dgm:cxn modelId="{6B3D88B2-5B8D-42E7-AE7A-BE1D585B9389}" type="presParOf" srcId="{3DA4BE44-C4BF-41EF-ADAA-8A03DC69EC84}" destId="{B1912E97-0BC2-4398-8F78-FEE59A2D7A1E}" srcOrd="2" destOrd="0" presId="urn:microsoft.com/office/officeart/2009/3/layout/HorizontalOrganizationChart"/>
    <dgm:cxn modelId="{E7C2BEF0-F75A-4533-87FB-B90F04C38520}" type="presParOf" srcId="{3DA4BE44-C4BF-41EF-ADAA-8A03DC69EC84}" destId="{189D31BE-8506-4752-849C-E1CF9305FE78}" srcOrd="3" destOrd="0" presId="urn:microsoft.com/office/officeart/2009/3/layout/HorizontalOrganizationChart"/>
    <dgm:cxn modelId="{0BEDA50E-9A00-4F3B-8E01-BADDA434D49A}" type="presParOf" srcId="{189D31BE-8506-4752-849C-E1CF9305FE78}" destId="{F09A49D1-F6CD-4E16-81E0-45862E9ACF8F}" srcOrd="0" destOrd="0" presId="urn:microsoft.com/office/officeart/2009/3/layout/HorizontalOrganizationChart"/>
    <dgm:cxn modelId="{2FEE0450-365E-4E2B-9E17-FF08353FAF68}" type="presParOf" srcId="{F09A49D1-F6CD-4E16-81E0-45862E9ACF8F}" destId="{F6224B95-54F6-4339-9335-CEBC96CBAF56}" srcOrd="0" destOrd="0" presId="urn:microsoft.com/office/officeart/2009/3/layout/HorizontalOrganizationChart"/>
    <dgm:cxn modelId="{A7F3A503-6A2D-49CC-853F-E18F05B7121C}" type="presParOf" srcId="{F09A49D1-F6CD-4E16-81E0-45862E9ACF8F}" destId="{ECF41BE4-883C-4906-A5FD-244FDE659F26}" srcOrd="1" destOrd="0" presId="urn:microsoft.com/office/officeart/2009/3/layout/HorizontalOrganizationChart"/>
    <dgm:cxn modelId="{759DDD24-D4A7-4EDA-87C1-90B5B735774E}" type="presParOf" srcId="{189D31BE-8506-4752-849C-E1CF9305FE78}" destId="{E8F948D0-5880-4A3E-9651-29C12F4CFC02}" srcOrd="1" destOrd="0" presId="urn:microsoft.com/office/officeart/2009/3/layout/HorizontalOrganizationChart"/>
    <dgm:cxn modelId="{97784CD3-D84E-4E4F-A6CE-AFBA3E4D2552}" type="presParOf" srcId="{189D31BE-8506-4752-849C-E1CF9305FE78}" destId="{2D6181A7-9BAD-4B3D-9CEA-2AA3E1B2D4A6}" srcOrd="2" destOrd="0" presId="urn:microsoft.com/office/officeart/2009/3/layout/HorizontalOrganizationChart"/>
    <dgm:cxn modelId="{9242DFA8-A70D-482D-912D-D0AD84D8E853}" type="presParOf" srcId="{20C481C6-94B9-4678-9FDF-BBF7A8EAF207}" destId="{233984B9-93D7-488C-B7A6-2EF2ADC67A4C}" srcOrd="2" destOrd="0" presId="urn:microsoft.com/office/officeart/2009/3/layout/HorizontalOrganizationChart"/>
    <dgm:cxn modelId="{6312468C-FECD-4207-9F05-A7FD489EA313}" type="presParOf" srcId="{6DFDD724-1995-473F-BE67-8F3DC861E354}" destId="{CD0C304D-16A3-4A44-87E8-8A2C8AC2944F}" srcOrd="4" destOrd="0" presId="urn:microsoft.com/office/officeart/2009/3/layout/HorizontalOrganizationChart"/>
    <dgm:cxn modelId="{5223CFB0-107A-4D4D-AAD8-17A231E75E9A}" type="presParOf" srcId="{6DFDD724-1995-473F-BE67-8F3DC861E354}" destId="{9B31D40F-A807-4BE1-8F2B-D83920B41BF0}" srcOrd="5" destOrd="0" presId="urn:microsoft.com/office/officeart/2009/3/layout/HorizontalOrganizationChart"/>
    <dgm:cxn modelId="{B4E5914A-19C1-497C-9FC6-1B2765FF82E6}" type="presParOf" srcId="{9B31D40F-A807-4BE1-8F2B-D83920B41BF0}" destId="{1DD774EC-93F2-413B-AB4F-CB0A1188C1EC}" srcOrd="0" destOrd="0" presId="urn:microsoft.com/office/officeart/2009/3/layout/HorizontalOrganizationChart"/>
    <dgm:cxn modelId="{DFA81A38-A969-4071-8244-0ACCA9B85D8A}" type="presParOf" srcId="{1DD774EC-93F2-413B-AB4F-CB0A1188C1EC}" destId="{D143D866-B81B-4D70-8827-15648011FD40}" srcOrd="0" destOrd="0" presId="urn:microsoft.com/office/officeart/2009/3/layout/HorizontalOrganizationChart"/>
    <dgm:cxn modelId="{C278130D-8EC3-4EA7-8457-40CB0B718494}" type="presParOf" srcId="{1DD774EC-93F2-413B-AB4F-CB0A1188C1EC}" destId="{0B838AEC-CF7D-4FBA-BF19-F2B31FD1B5E7}" srcOrd="1" destOrd="0" presId="urn:microsoft.com/office/officeart/2009/3/layout/HorizontalOrganizationChart"/>
    <dgm:cxn modelId="{7E00CFE9-0584-47CB-9CF6-A9828D38D2BC}" type="presParOf" srcId="{9B31D40F-A807-4BE1-8F2B-D83920B41BF0}" destId="{72C2C8C5-7CF2-42E8-8E95-6C28154CC5D6}" srcOrd="1" destOrd="0" presId="urn:microsoft.com/office/officeart/2009/3/layout/HorizontalOrganizationChart"/>
    <dgm:cxn modelId="{027A9784-357A-4DE1-B4C9-189468334980}" type="presParOf" srcId="{72C2C8C5-7CF2-42E8-8E95-6C28154CC5D6}" destId="{F6A130AF-3E18-45A5-8AC3-06F214BA8C20}" srcOrd="0" destOrd="0" presId="urn:microsoft.com/office/officeart/2009/3/layout/HorizontalOrganizationChart"/>
    <dgm:cxn modelId="{054BE125-5DE2-43CB-990E-D0D4AB055DE2}" type="presParOf" srcId="{72C2C8C5-7CF2-42E8-8E95-6C28154CC5D6}" destId="{D3CE38D7-9A82-4561-BAB1-411E81BE5F96}" srcOrd="1" destOrd="0" presId="urn:microsoft.com/office/officeart/2009/3/layout/HorizontalOrganizationChart"/>
    <dgm:cxn modelId="{87052E87-57CC-421F-8A57-BA95AA5D3307}" type="presParOf" srcId="{D3CE38D7-9A82-4561-BAB1-411E81BE5F96}" destId="{820D5299-1A35-4D1D-8CE8-C84714E95981}" srcOrd="0" destOrd="0" presId="urn:microsoft.com/office/officeart/2009/3/layout/HorizontalOrganizationChart"/>
    <dgm:cxn modelId="{59A18F36-A980-4320-8532-4A70C497E90D}" type="presParOf" srcId="{820D5299-1A35-4D1D-8CE8-C84714E95981}" destId="{4BA7B9BB-5A97-45BE-B28E-38542C44E5A7}" srcOrd="0" destOrd="0" presId="urn:microsoft.com/office/officeart/2009/3/layout/HorizontalOrganizationChart"/>
    <dgm:cxn modelId="{7995B802-1C3E-466C-BB76-7C4AB115C7AD}" type="presParOf" srcId="{820D5299-1A35-4D1D-8CE8-C84714E95981}" destId="{5C0EEAC3-511D-42BD-8D08-9452221FE786}" srcOrd="1" destOrd="0" presId="urn:microsoft.com/office/officeart/2009/3/layout/HorizontalOrganizationChart"/>
    <dgm:cxn modelId="{B7BC5AD3-7713-4062-8A7B-E37B3FF48F2C}" type="presParOf" srcId="{D3CE38D7-9A82-4561-BAB1-411E81BE5F96}" destId="{AEA51F0E-1ABF-4440-B33C-9FD16457FA80}" srcOrd="1" destOrd="0" presId="urn:microsoft.com/office/officeart/2009/3/layout/HorizontalOrganizationChart"/>
    <dgm:cxn modelId="{79129FAB-F737-4F4A-86CF-3E2D974EA1C0}" type="presParOf" srcId="{D3CE38D7-9A82-4561-BAB1-411E81BE5F96}" destId="{D55E5F16-58D5-4F51-8806-1D2645991BE9}" srcOrd="2" destOrd="0" presId="urn:microsoft.com/office/officeart/2009/3/layout/HorizontalOrganizationChart"/>
    <dgm:cxn modelId="{8246EBE5-FC07-4D24-8B4A-3471FE088796}" type="presParOf" srcId="{72C2C8C5-7CF2-42E8-8E95-6C28154CC5D6}" destId="{27012E7A-2306-472C-A0AE-4B81FF19387E}" srcOrd="2" destOrd="0" presId="urn:microsoft.com/office/officeart/2009/3/layout/HorizontalOrganizationChart"/>
    <dgm:cxn modelId="{0D3D8DB2-0EDA-4E52-97C5-B077076290D9}" type="presParOf" srcId="{72C2C8C5-7CF2-42E8-8E95-6C28154CC5D6}" destId="{E19A0473-47A5-4827-880E-9557E38919BA}" srcOrd="3" destOrd="0" presId="urn:microsoft.com/office/officeart/2009/3/layout/HorizontalOrganizationChart"/>
    <dgm:cxn modelId="{639455C2-1CEF-4FD5-93AD-A07CD79122E0}" type="presParOf" srcId="{E19A0473-47A5-4827-880E-9557E38919BA}" destId="{2BF162F6-E67D-4F5E-BF11-FE66C0480A22}" srcOrd="0" destOrd="0" presId="urn:microsoft.com/office/officeart/2009/3/layout/HorizontalOrganizationChart"/>
    <dgm:cxn modelId="{7187566D-92D5-45DF-B1AA-CCA0FF6442DD}" type="presParOf" srcId="{2BF162F6-E67D-4F5E-BF11-FE66C0480A22}" destId="{4020CF8B-9E73-437B-94D1-A85D7E92F430}" srcOrd="0" destOrd="0" presId="urn:microsoft.com/office/officeart/2009/3/layout/HorizontalOrganizationChart"/>
    <dgm:cxn modelId="{77B8151F-1355-482F-91FD-4E2B14E9C981}" type="presParOf" srcId="{2BF162F6-E67D-4F5E-BF11-FE66C0480A22}" destId="{3CC2D0C3-CADE-4A1B-86D3-2CC29763DC2A}" srcOrd="1" destOrd="0" presId="urn:microsoft.com/office/officeart/2009/3/layout/HorizontalOrganizationChart"/>
    <dgm:cxn modelId="{C32F942E-0FA5-4F43-B885-44B4C51C3CF4}" type="presParOf" srcId="{E19A0473-47A5-4827-880E-9557E38919BA}" destId="{B4B7E3E4-6C42-4336-9BA1-2C29C57129FF}" srcOrd="1" destOrd="0" presId="urn:microsoft.com/office/officeart/2009/3/layout/HorizontalOrganizationChart"/>
    <dgm:cxn modelId="{7EBAEED4-3CEF-4319-B19B-8925397FFE0A}" type="presParOf" srcId="{E19A0473-47A5-4827-880E-9557E38919BA}" destId="{F5F3C073-BDB4-44F0-8048-EC4D20916D1F}" srcOrd="2" destOrd="0" presId="urn:microsoft.com/office/officeart/2009/3/layout/HorizontalOrganizationChart"/>
    <dgm:cxn modelId="{01E6E3C3-1143-444F-8968-281950E7FD5D}" type="presParOf" srcId="{9B31D40F-A807-4BE1-8F2B-D83920B41BF0}" destId="{BEA60601-EEE8-42A4-8F64-DC452CCB25FC}" srcOrd="2" destOrd="0" presId="urn:microsoft.com/office/officeart/2009/3/layout/HorizontalOrganizationChart"/>
    <dgm:cxn modelId="{4B6B5571-3865-46F5-8DEC-C2D8BB88FC7F}" type="presParOf" srcId="{AC264541-5D6F-43F8-9267-249317239DC9}" destId="{F38F678B-E7E7-400C-A142-6541B2FE005A}" srcOrd="2" destOrd="0" presId="urn:microsoft.com/office/officeart/2009/3/layout/HorizontalOrganizationChart"/>
    <dgm:cxn modelId="{E66037F3-50E5-4D3B-8213-BC55CC71D7CF}" type="presParOf" srcId="{F38F678B-E7E7-400C-A142-6541B2FE005A}" destId="{318FD5B8-1E29-4CDF-996F-906DD29BC24D}" srcOrd="0" destOrd="0" presId="urn:microsoft.com/office/officeart/2009/3/layout/HorizontalOrganizationChart"/>
    <dgm:cxn modelId="{E075D187-7B4B-4FA5-9AB5-D865B29D2DED}" type="presParOf" srcId="{F38F678B-E7E7-400C-A142-6541B2FE005A}" destId="{3E25FB7A-FF63-4C68-9F3B-A39745768BB1}" srcOrd="1" destOrd="0" presId="urn:microsoft.com/office/officeart/2009/3/layout/HorizontalOrganizationChart"/>
    <dgm:cxn modelId="{8FBF32AD-52C0-4085-837D-7C6A6822C041}" type="presParOf" srcId="{3E25FB7A-FF63-4C68-9F3B-A39745768BB1}" destId="{096C09C7-CAA5-4C38-A1EC-FB7F360D91AC}" srcOrd="0" destOrd="0" presId="urn:microsoft.com/office/officeart/2009/3/layout/HorizontalOrganizationChart"/>
    <dgm:cxn modelId="{F77C7FDA-DAE6-475A-B838-C489DB84266B}" type="presParOf" srcId="{096C09C7-CAA5-4C38-A1EC-FB7F360D91AC}" destId="{8738C1B9-99AB-4A61-ADB7-DC76D2A116C9}" srcOrd="0" destOrd="0" presId="urn:microsoft.com/office/officeart/2009/3/layout/HorizontalOrganizationChart"/>
    <dgm:cxn modelId="{9ED2F416-A24F-47C9-B92D-562C3D343A12}" type="presParOf" srcId="{096C09C7-CAA5-4C38-A1EC-FB7F360D91AC}" destId="{3F0ED314-0A92-46B0-8E71-ACC8CE579592}" srcOrd="1" destOrd="0" presId="urn:microsoft.com/office/officeart/2009/3/layout/HorizontalOrganizationChart"/>
    <dgm:cxn modelId="{E0EE38A8-AF73-4262-A701-717C2E07EE63}" type="presParOf" srcId="{3E25FB7A-FF63-4C68-9F3B-A39745768BB1}" destId="{3E2E3E60-51FF-49B0-B64E-DC85A23C7431}" srcOrd="1" destOrd="0" presId="urn:microsoft.com/office/officeart/2009/3/layout/HorizontalOrganizationChart"/>
    <dgm:cxn modelId="{143F97A5-78CB-4B1D-8649-F280D90C1A22}" type="presParOf" srcId="{3E25FB7A-FF63-4C68-9F3B-A39745768BB1}" destId="{6D9A2950-8756-449F-8C5F-DB316FA17C87}" srcOrd="2" destOrd="0" presId="urn:microsoft.com/office/officeart/2009/3/layout/HorizontalOrganizationChart"/>
    <dgm:cxn modelId="{D741782C-945A-4DE8-95E6-D694EC728441}" type="presParOf" srcId="{014D77A9-EB39-4CAD-B0A1-41C9D985057B}" destId="{F983D31E-9E8E-4B6A-8CCA-02B230EA271F}" srcOrd="1" destOrd="0" presId="urn:microsoft.com/office/officeart/2009/3/layout/HorizontalOrganizationChart"/>
    <dgm:cxn modelId="{B618678E-A0C7-40E6-96D8-16959F431352}" type="presParOf" srcId="{F983D31E-9E8E-4B6A-8CCA-02B230EA271F}" destId="{586340DB-12A6-4DF0-BA30-9030F715A883}" srcOrd="0" destOrd="0" presId="urn:microsoft.com/office/officeart/2009/3/layout/HorizontalOrganizationChart"/>
    <dgm:cxn modelId="{1088BFB7-2302-44C3-84A3-A790A274BF06}" type="presParOf" srcId="{586340DB-12A6-4DF0-BA30-9030F715A883}" destId="{8A7495B6-E017-4129-AE75-4B6DB492AB27}" srcOrd="0" destOrd="0" presId="urn:microsoft.com/office/officeart/2009/3/layout/HorizontalOrganizationChart"/>
    <dgm:cxn modelId="{68166103-297B-43C2-BF70-3C87E3633DED}" type="presParOf" srcId="{586340DB-12A6-4DF0-BA30-9030F715A883}" destId="{37B5A20F-7A58-484A-ADDD-D6E2051E156E}" srcOrd="1" destOrd="0" presId="urn:microsoft.com/office/officeart/2009/3/layout/HorizontalOrganizationChart"/>
    <dgm:cxn modelId="{289EFAE9-B8F8-47EA-872A-A0CE52083F76}" type="presParOf" srcId="{F983D31E-9E8E-4B6A-8CCA-02B230EA271F}" destId="{A685FC2B-ECE7-4FC0-891D-CA5AC9CFD7A2}" srcOrd="1" destOrd="0" presId="urn:microsoft.com/office/officeart/2009/3/layout/HorizontalOrganizationChart"/>
    <dgm:cxn modelId="{8F9A1E92-D227-4FDE-BB05-A036C9E26AD4}" type="presParOf" srcId="{A685FC2B-ECE7-4FC0-891D-CA5AC9CFD7A2}" destId="{FB2D39A1-1820-4DFD-9E36-CC899FD297FD}" srcOrd="0" destOrd="0" presId="urn:microsoft.com/office/officeart/2009/3/layout/HorizontalOrganizationChart"/>
    <dgm:cxn modelId="{E4B21DF9-022E-410E-AB25-B02206B2C85E}" type="presParOf" srcId="{A685FC2B-ECE7-4FC0-891D-CA5AC9CFD7A2}" destId="{7A6216A6-C962-4622-983E-27E425113EA3}" srcOrd="1" destOrd="0" presId="urn:microsoft.com/office/officeart/2009/3/layout/HorizontalOrganizationChart"/>
    <dgm:cxn modelId="{ACFB33E7-1CC2-4C06-9BD3-7A8F522F204A}" type="presParOf" srcId="{7A6216A6-C962-4622-983E-27E425113EA3}" destId="{7D90F35A-1BB0-47E5-B6B9-4EEBDF1F6C00}" srcOrd="0" destOrd="0" presId="urn:microsoft.com/office/officeart/2009/3/layout/HorizontalOrganizationChart"/>
    <dgm:cxn modelId="{1BD6A642-61CA-4608-88BF-FE490E69B312}" type="presParOf" srcId="{7D90F35A-1BB0-47E5-B6B9-4EEBDF1F6C00}" destId="{230D5079-EAB0-4B36-AC98-B2B14D8440AD}" srcOrd="0" destOrd="0" presId="urn:microsoft.com/office/officeart/2009/3/layout/HorizontalOrganizationChart"/>
    <dgm:cxn modelId="{FAEE627D-A4AE-42AE-99CD-69CA16458177}" type="presParOf" srcId="{7D90F35A-1BB0-47E5-B6B9-4EEBDF1F6C00}" destId="{BABD0E99-1387-4A3E-B529-337AD9A05E25}" srcOrd="1" destOrd="0" presId="urn:microsoft.com/office/officeart/2009/3/layout/HorizontalOrganizationChart"/>
    <dgm:cxn modelId="{250A2CD1-A9E9-41E6-A494-20AA010074BA}" type="presParOf" srcId="{7A6216A6-C962-4622-983E-27E425113EA3}" destId="{DFA276C5-1494-4275-93CA-C7656BE1EFB3}" srcOrd="1" destOrd="0" presId="urn:microsoft.com/office/officeart/2009/3/layout/HorizontalOrganizationChart"/>
    <dgm:cxn modelId="{68D04C4C-7783-4383-848D-0FB3B24510C6}" type="presParOf" srcId="{7A6216A6-C962-4622-983E-27E425113EA3}" destId="{DB931DAF-0A8E-47D9-8D14-DEDFB0D5AB1B}" srcOrd="2" destOrd="0" presId="urn:microsoft.com/office/officeart/2009/3/layout/HorizontalOrganizationChart"/>
    <dgm:cxn modelId="{373AB76F-6045-435A-B2BB-F61761DE670A}" type="presParOf" srcId="{A685FC2B-ECE7-4FC0-891D-CA5AC9CFD7A2}" destId="{63FE4190-D37C-40D6-BC25-EFD5761AF357}" srcOrd="2" destOrd="0" presId="urn:microsoft.com/office/officeart/2009/3/layout/HorizontalOrganizationChart"/>
    <dgm:cxn modelId="{8D5DA879-ECEB-472C-8078-51BC32F1E2F3}" type="presParOf" srcId="{A685FC2B-ECE7-4FC0-891D-CA5AC9CFD7A2}" destId="{CC5BA561-A57B-4290-B0BA-FEB3CBC1AD92}" srcOrd="3" destOrd="0" presId="urn:microsoft.com/office/officeart/2009/3/layout/HorizontalOrganizationChart"/>
    <dgm:cxn modelId="{320439E9-B4C8-4930-8E1B-1D0070063B7B}" type="presParOf" srcId="{CC5BA561-A57B-4290-B0BA-FEB3CBC1AD92}" destId="{93941918-78DD-4B7C-A4E9-C584D0F07682}" srcOrd="0" destOrd="0" presId="urn:microsoft.com/office/officeart/2009/3/layout/HorizontalOrganizationChart"/>
    <dgm:cxn modelId="{E893FF94-3AC4-46EC-AE75-0F1E31CD9C43}" type="presParOf" srcId="{93941918-78DD-4B7C-A4E9-C584D0F07682}" destId="{0DF3DF11-4022-431F-A055-7AE71B2E7A71}" srcOrd="0" destOrd="0" presId="urn:microsoft.com/office/officeart/2009/3/layout/HorizontalOrganizationChart"/>
    <dgm:cxn modelId="{EB3AAA61-1F1A-49DC-9710-8A1CC8D5DB17}" type="presParOf" srcId="{93941918-78DD-4B7C-A4E9-C584D0F07682}" destId="{6BEBFBC6-4181-422A-9FB8-4600115A025E}" srcOrd="1" destOrd="0" presId="urn:microsoft.com/office/officeart/2009/3/layout/HorizontalOrganizationChart"/>
    <dgm:cxn modelId="{1ACEB14A-1FCB-4666-8435-E8EF00DCC43A}" type="presParOf" srcId="{CC5BA561-A57B-4290-B0BA-FEB3CBC1AD92}" destId="{2160EC92-3C33-4B21-98F4-37E01C13DC61}" srcOrd="1" destOrd="0" presId="urn:microsoft.com/office/officeart/2009/3/layout/HorizontalOrganizationChart"/>
    <dgm:cxn modelId="{EC039291-E266-4C0B-B153-EF264737A9D4}" type="presParOf" srcId="{CC5BA561-A57B-4290-B0BA-FEB3CBC1AD92}" destId="{96B404A5-B037-45C7-95E4-76E7FE7952CB}" srcOrd="2" destOrd="0" presId="urn:microsoft.com/office/officeart/2009/3/layout/HorizontalOrganizationChart"/>
    <dgm:cxn modelId="{033FF869-4410-4425-9DAC-DD50CBC65118}" type="presParOf" srcId="{F983D31E-9E8E-4B6A-8CCA-02B230EA271F}" destId="{94D92249-F43E-4B28-B173-E775B9B21DBA}" srcOrd="2" destOrd="0" presId="urn:microsoft.com/office/officeart/2009/3/layout/HorizontalOrganizationChart"/>
    <dgm:cxn modelId="{9318C7FD-CBC2-42A0-BBD9-A4E93F5924F4}" type="presParOf" srcId="{014D77A9-EB39-4CAD-B0A1-41C9D985057B}" destId="{91201022-C3CE-40C8-9B04-B649EEC8EFBB}" srcOrd="2" destOrd="0" presId="urn:microsoft.com/office/officeart/2009/3/layout/HorizontalOrganizationChart"/>
    <dgm:cxn modelId="{76D73BD9-18A3-46CB-A33F-0558AF35EB44}" type="presParOf" srcId="{91201022-C3CE-40C8-9B04-B649EEC8EFBB}" destId="{D2B8995E-5F39-4989-8A54-268FF1BA1DFC}" srcOrd="0" destOrd="0" presId="urn:microsoft.com/office/officeart/2009/3/layout/HorizontalOrganizationChart"/>
    <dgm:cxn modelId="{ACFE9CE2-9840-45BF-81E7-BAA4D4616652}" type="presParOf" srcId="{D2B8995E-5F39-4989-8A54-268FF1BA1DFC}" destId="{573F9AD2-E054-457D-AC82-6695C73A3E3E}" srcOrd="0" destOrd="0" presId="urn:microsoft.com/office/officeart/2009/3/layout/HorizontalOrganizationChart"/>
    <dgm:cxn modelId="{8A618402-B32C-42DC-943C-FE7D756D6DFC}" type="presParOf" srcId="{D2B8995E-5F39-4989-8A54-268FF1BA1DFC}" destId="{DAEDC793-2AD5-48A2-A6CB-C51B10A4275B}" srcOrd="1" destOrd="0" presId="urn:microsoft.com/office/officeart/2009/3/layout/HorizontalOrganizationChart"/>
    <dgm:cxn modelId="{EE390FBD-82AD-4202-9577-9D559C456F6F}" type="presParOf" srcId="{91201022-C3CE-40C8-9B04-B649EEC8EFBB}" destId="{96330C9A-69D8-44DF-BBB7-226B65CE1607}" srcOrd="1" destOrd="0" presId="urn:microsoft.com/office/officeart/2009/3/layout/HorizontalOrganizationChart"/>
    <dgm:cxn modelId="{E2EE4ABD-C96D-4E09-B9E0-C5771D126682}" type="presParOf" srcId="{91201022-C3CE-40C8-9B04-B649EEC8EFBB}" destId="{398C3CD1-8C10-440E-925C-7CF1A753B0B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A8558-E152-4380-9E9C-65ACC21ADA4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kumimoji="1" lang="ja-JP" altLang="en-US"/>
        </a:p>
      </dgm:t>
    </dgm:pt>
    <dgm:pt modelId="{42489106-7F08-4A50-A8F8-75B0DE75B643}">
      <dgm:prSet phldrT="[テキスト]"/>
      <dgm:spPr/>
      <dgm:t>
        <a:bodyPr/>
        <a:lstStyle/>
        <a:p>
          <a:r>
            <a:rPr kumimoji="1" lang="ja-JP" altLang="en-US" dirty="0"/>
            <a:t>能勢町民有林 </a:t>
          </a:r>
          <a:r>
            <a:rPr kumimoji="1" lang="en-US" altLang="ja-JP" dirty="0"/>
            <a:t>7,720ha</a:t>
          </a:r>
          <a:endParaRPr kumimoji="1" lang="ja-JP" altLang="en-US" dirty="0"/>
        </a:p>
      </dgm:t>
    </dgm:pt>
    <dgm:pt modelId="{29017DAE-F879-4D97-850B-3B03CE1F0D99}" type="parTrans" cxnId="{3863EF8C-AB5C-4B6F-9432-CE68AE8EF5A3}">
      <dgm:prSet/>
      <dgm:spPr/>
      <dgm:t>
        <a:bodyPr/>
        <a:lstStyle/>
        <a:p>
          <a:endParaRPr kumimoji="1" lang="ja-JP" altLang="en-US"/>
        </a:p>
      </dgm:t>
    </dgm:pt>
    <dgm:pt modelId="{30A0748F-0254-451E-81AC-9EECA26F21AB}" type="sibTrans" cxnId="{3863EF8C-AB5C-4B6F-9432-CE68AE8EF5A3}">
      <dgm:prSet/>
      <dgm:spPr/>
      <dgm:t>
        <a:bodyPr/>
        <a:lstStyle/>
        <a:p>
          <a:endParaRPr kumimoji="1" lang="ja-JP" altLang="en-US"/>
        </a:p>
      </dgm:t>
    </dgm:pt>
    <dgm:pt modelId="{19A54F74-E765-49EC-8FCB-DE33F5FCCA7D}">
      <dgm:prSet phldrT="[テキスト]"/>
      <dgm:spPr/>
      <dgm:t>
        <a:bodyPr/>
        <a:lstStyle/>
        <a:p>
          <a:r>
            <a:rPr kumimoji="1" lang="ja-JP" altLang="en-US" dirty="0"/>
            <a:t>森林施業推進林 </a:t>
          </a:r>
          <a:r>
            <a:rPr kumimoji="1" lang="en-US" altLang="ja-JP" dirty="0"/>
            <a:t>2,245ha</a:t>
          </a:r>
          <a:endParaRPr kumimoji="1" lang="ja-JP" altLang="en-US" dirty="0"/>
        </a:p>
      </dgm:t>
    </dgm:pt>
    <dgm:pt modelId="{0710C800-0AD3-49AA-9E9F-79236871F8EC}" type="parTrans" cxnId="{C4052A30-4F75-43D6-8E92-0CED9FB0B88C}">
      <dgm:prSet/>
      <dgm:spPr/>
      <dgm:t>
        <a:bodyPr/>
        <a:lstStyle/>
        <a:p>
          <a:endParaRPr kumimoji="1" lang="ja-JP" altLang="en-US"/>
        </a:p>
      </dgm:t>
    </dgm:pt>
    <dgm:pt modelId="{899E8E1D-28D9-4A49-9548-18F26040078E}" type="sibTrans" cxnId="{C4052A30-4F75-43D6-8E92-0CED9FB0B88C}">
      <dgm:prSet/>
      <dgm:spPr/>
      <dgm:t>
        <a:bodyPr/>
        <a:lstStyle/>
        <a:p>
          <a:endParaRPr kumimoji="1" lang="ja-JP" altLang="en-US"/>
        </a:p>
      </dgm:t>
    </dgm:pt>
    <dgm:pt modelId="{78770973-18D1-46B2-AF36-45F6434FDE97}">
      <dgm:prSet phldrT="[テキスト]"/>
      <dgm:spPr/>
      <dgm:t>
        <a:bodyPr/>
        <a:lstStyle/>
        <a:p>
          <a:r>
            <a:rPr kumimoji="1" lang="ja-JP" altLang="en-US" dirty="0"/>
            <a:t>人工林（スギ・ヒノキ林相）</a:t>
          </a:r>
          <a:r>
            <a:rPr kumimoji="1" lang="en-US" altLang="ja-JP" dirty="0"/>
            <a:t>797ha</a:t>
          </a:r>
          <a:endParaRPr kumimoji="1" lang="ja-JP" altLang="en-US" dirty="0"/>
        </a:p>
      </dgm:t>
    </dgm:pt>
    <dgm:pt modelId="{80C71B63-CF18-4891-A436-5F4FA4E5BE77}" type="parTrans" cxnId="{6C00D989-96DA-4530-AEA2-96C34776D2A9}">
      <dgm:prSet/>
      <dgm:spPr/>
      <dgm:t>
        <a:bodyPr/>
        <a:lstStyle/>
        <a:p>
          <a:endParaRPr kumimoji="1" lang="ja-JP" altLang="en-US"/>
        </a:p>
      </dgm:t>
    </dgm:pt>
    <dgm:pt modelId="{4F1CDAAB-90BC-47CD-9610-C0044E33F620}" type="sibTrans" cxnId="{6C00D989-96DA-4530-AEA2-96C34776D2A9}">
      <dgm:prSet/>
      <dgm:spPr/>
      <dgm:t>
        <a:bodyPr/>
        <a:lstStyle/>
        <a:p>
          <a:endParaRPr kumimoji="1" lang="ja-JP" altLang="en-US"/>
        </a:p>
      </dgm:t>
    </dgm:pt>
    <dgm:pt modelId="{8175F10A-B93A-41EF-B65E-9BE4077DA0C4}">
      <dgm:prSet phldrT="[テキスト]"/>
      <dgm:spPr/>
      <dgm:t>
        <a:bodyPr/>
        <a:lstStyle/>
        <a:p>
          <a:r>
            <a:rPr kumimoji="1" lang="ja-JP" altLang="en-US" dirty="0"/>
            <a:t>広葉樹林（広葉樹林相）</a:t>
          </a:r>
          <a:r>
            <a:rPr kumimoji="1" lang="en-US" altLang="ja-JP" dirty="0"/>
            <a:t>1,302ha</a:t>
          </a:r>
          <a:endParaRPr kumimoji="1" lang="ja-JP" altLang="en-US" dirty="0"/>
        </a:p>
      </dgm:t>
    </dgm:pt>
    <dgm:pt modelId="{CE97A6BF-BD43-4C27-B4F5-1D513AD586CA}" type="parTrans" cxnId="{2E0C8155-8AEA-41CD-A4AB-FC1CD30B59E7}">
      <dgm:prSet/>
      <dgm:spPr/>
      <dgm:t>
        <a:bodyPr/>
        <a:lstStyle/>
        <a:p>
          <a:endParaRPr kumimoji="1" lang="ja-JP" altLang="en-US"/>
        </a:p>
      </dgm:t>
    </dgm:pt>
    <dgm:pt modelId="{9F7F3B2D-07B5-46E5-8377-B1AB80CC23BD}" type="sibTrans" cxnId="{2E0C8155-8AEA-41CD-A4AB-FC1CD30B59E7}">
      <dgm:prSet/>
      <dgm:spPr/>
      <dgm:t>
        <a:bodyPr/>
        <a:lstStyle/>
        <a:p>
          <a:endParaRPr kumimoji="1" lang="ja-JP" altLang="en-US"/>
        </a:p>
      </dgm:t>
    </dgm:pt>
    <dgm:pt modelId="{2E9A1A10-9FE0-4692-AF2F-E6B5672027FC}" type="pres">
      <dgm:prSet presAssocID="{80DA8558-E152-4380-9E9C-65ACC21ADA47}" presName="mainComposite" presStyleCnt="0">
        <dgm:presLayoutVars>
          <dgm:chPref val="1"/>
          <dgm:dir/>
          <dgm:animOne val="branch"/>
          <dgm:animLvl val="lvl"/>
          <dgm:resizeHandles val="exact"/>
        </dgm:presLayoutVars>
      </dgm:prSet>
      <dgm:spPr/>
    </dgm:pt>
    <dgm:pt modelId="{47E46CCE-58AF-4097-B85E-AA36B6B34033}" type="pres">
      <dgm:prSet presAssocID="{80DA8558-E152-4380-9E9C-65ACC21ADA47}" presName="hierFlow" presStyleCnt="0"/>
      <dgm:spPr/>
    </dgm:pt>
    <dgm:pt modelId="{55D26605-7F76-4CF7-A778-3A5052C251EE}" type="pres">
      <dgm:prSet presAssocID="{80DA8558-E152-4380-9E9C-65ACC21ADA47}" presName="hierChild1" presStyleCnt="0">
        <dgm:presLayoutVars>
          <dgm:chPref val="1"/>
          <dgm:animOne val="branch"/>
          <dgm:animLvl val="lvl"/>
        </dgm:presLayoutVars>
      </dgm:prSet>
      <dgm:spPr/>
    </dgm:pt>
    <dgm:pt modelId="{01B529EB-073B-46FE-8CC6-FDD4D3B77088}" type="pres">
      <dgm:prSet presAssocID="{42489106-7F08-4A50-A8F8-75B0DE75B643}" presName="Name14" presStyleCnt="0"/>
      <dgm:spPr/>
    </dgm:pt>
    <dgm:pt modelId="{E11E26CF-30CC-41D3-B44C-A7BF314310AA}" type="pres">
      <dgm:prSet presAssocID="{42489106-7F08-4A50-A8F8-75B0DE75B643}" presName="level1Shape" presStyleLbl="node0" presStyleIdx="0" presStyleCnt="1">
        <dgm:presLayoutVars>
          <dgm:chPref val="3"/>
        </dgm:presLayoutVars>
      </dgm:prSet>
      <dgm:spPr/>
    </dgm:pt>
    <dgm:pt modelId="{AFAAABC2-D072-4B6F-9E8B-87F268AF6522}" type="pres">
      <dgm:prSet presAssocID="{42489106-7F08-4A50-A8F8-75B0DE75B643}" presName="hierChild2" presStyleCnt="0"/>
      <dgm:spPr/>
    </dgm:pt>
    <dgm:pt modelId="{A37E13FC-582F-4525-B1E7-65905FD2B1A5}" type="pres">
      <dgm:prSet presAssocID="{0710C800-0AD3-49AA-9E9F-79236871F8EC}" presName="Name19" presStyleLbl="parChTrans1D2" presStyleIdx="0" presStyleCnt="1"/>
      <dgm:spPr/>
    </dgm:pt>
    <dgm:pt modelId="{862B685D-B336-4D1C-91DF-CD396EA3A476}" type="pres">
      <dgm:prSet presAssocID="{19A54F74-E765-49EC-8FCB-DE33F5FCCA7D}" presName="Name21" presStyleCnt="0"/>
      <dgm:spPr/>
    </dgm:pt>
    <dgm:pt modelId="{0BAB54E7-1E85-447D-82E4-6422089D02C0}" type="pres">
      <dgm:prSet presAssocID="{19A54F74-E765-49EC-8FCB-DE33F5FCCA7D}" presName="level2Shape" presStyleLbl="node2" presStyleIdx="0" presStyleCnt="1"/>
      <dgm:spPr/>
    </dgm:pt>
    <dgm:pt modelId="{B1954B1E-9F65-43BB-8F0D-5A3223AE20A5}" type="pres">
      <dgm:prSet presAssocID="{19A54F74-E765-49EC-8FCB-DE33F5FCCA7D}" presName="hierChild3" presStyleCnt="0"/>
      <dgm:spPr/>
    </dgm:pt>
    <dgm:pt modelId="{C8DCD3AC-F631-40F2-ADAF-A84AFD113D82}" type="pres">
      <dgm:prSet presAssocID="{80C71B63-CF18-4891-A436-5F4FA4E5BE77}" presName="Name19" presStyleLbl="parChTrans1D3" presStyleIdx="0" presStyleCnt="2"/>
      <dgm:spPr/>
    </dgm:pt>
    <dgm:pt modelId="{A9902FE0-2E4A-4FFD-93DA-AD6D62D179BE}" type="pres">
      <dgm:prSet presAssocID="{78770973-18D1-46B2-AF36-45F6434FDE97}" presName="Name21" presStyleCnt="0"/>
      <dgm:spPr/>
    </dgm:pt>
    <dgm:pt modelId="{D2FE68DD-940A-4BCD-8B06-274991331078}" type="pres">
      <dgm:prSet presAssocID="{78770973-18D1-46B2-AF36-45F6434FDE97}" presName="level2Shape" presStyleLbl="node3" presStyleIdx="0" presStyleCnt="2"/>
      <dgm:spPr/>
    </dgm:pt>
    <dgm:pt modelId="{905D124D-C0AD-4E20-9A9B-21414A6D0AE7}" type="pres">
      <dgm:prSet presAssocID="{78770973-18D1-46B2-AF36-45F6434FDE97}" presName="hierChild3" presStyleCnt="0"/>
      <dgm:spPr/>
    </dgm:pt>
    <dgm:pt modelId="{4D360AEA-85DA-43DC-884B-19B2772B6EC2}" type="pres">
      <dgm:prSet presAssocID="{CE97A6BF-BD43-4C27-B4F5-1D513AD586CA}" presName="Name19" presStyleLbl="parChTrans1D3" presStyleIdx="1" presStyleCnt="2"/>
      <dgm:spPr/>
    </dgm:pt>
    <dgm:pt modelId="{878CCE39-2734-4E3F-AD89-EA8BE47E5C79}" type="pres">
      <dgm:prSet presAssocID="{8175F10A-B93A-41EF-B65E-9BE4077DA0C4}" presName="Name21" presStyleCnt="0"/>
      <dgm:spPr/>
    </dgm:pt>
    <dgm:pt modelId="{55B5A84E-2B6D-40A1-B881-29DC1FE390E1}" type="pres">
      <dgm:prSet presAssocID="{8175F10A-B93A-41EF-B65E-9BE4077DA0C4}" presName="level2Shape" presStyleLbl="node3" presStyleIdx="1" presStyleCnt="2"/>
      <dgm:spPr/>
    </dgm:pt>
    <dgm:pt modelId="{9C7E208B-8E8B-44C2-9AEA-31D41AEB2984}" type="pres">
      <dgm:prSet presAssocID="{8175F10A-B93A-41EF-B65E-9BE4077DA0C4}" presName="hierChild3" presStyleCnt="0"/>
      <dgm:spPr/>
    </dgm:pt>
    <dgm:pt modelId="{FDA2E990-EEF1-4487-9E49-E585FDDDE145}" type="pres">
      <dgm:prSet presAssocID="{80DA8558-E152-4380-9E9C-65ACC21ADA47}" presName="bgShapesFlow" presStyleCnt="0"/>
      <dgm:spPr/>
    </dgm:pt>
  </dgm:ptLst>
  <dgm:cxnLst>
    <dgm:cxn modelId="{14B5E316-DA9A-419A-B467-BBFF80CD9CC7}" type="presOf" srcId="{8175F10A-B93A-41EF-B65E-9BE4077DA0C4}" destId="{55B5A84E-2B6D-40A1-B881-29DC1FE390E1}" srcOrd="0" destOrd="0" presId="urn:microsoft.com/office/officeart/2005/8/layout/hierarchy6"/>
    <dgm:cxn modelId="{5B57D821-7CEC-4935-B97F-84B5DACEE509}" type="presOf" srcId="{80C71B63-CF18-4891-A436-5F4FA4E5BE77}" destId="{C8DCD3AC-F631-40F2-ADAF-A84AFD113D82}" srcOrd="0" destOrd="0" presId="urn:microsoft.com/office/officeart/2005/8/layout/hierarchy6"/>
    <dgm:cxn modelId="{C4052A30-4F75-43D6-8E92-0CED9FB0B88C}" srcId="{42489106-7F08-4A50-A8F8-75B0DE75B643}" destId="{19A54F74-E765-49EC-8FCB-DE33F5FCCA7D}" srcOrd="0" destOrd="0" parTransId="{0710C800-0AD3-49AA-9E9F-79236871F8EC}" sibTransId="{899E8E1D-28D9-4A49-9548-18F26040078E}"/>
    <dgm:cxn modelId="{97E5FE4C-7220-4E2B-BF6F-82A6DC8044BB}" type="presOf" srcId="{CE97A6BF-BD43-4C27-B4F5-1D513AD586CA}" destId="{4D360AEA-85DA-43DC-884B-19B2772B6EC2}" srcOrd="0" destOrd="0" presId="urn:microsoft.com/office/officeart/2005/8/layout/hierarchy6"/>
    <dgm:cxn modelId="{C5F1AC52-108E-44DD-BD84-F5888A7CD3E4}" type="presOf" srcId="{42489106-7F08-4A50-A8F8-75B0DE75B643}" destId="{E11E26CF-30CC-41D3-B44C-A7BF314310AA}" srcOrd="0" destOrd="0" presId="urn:microsoft.com/office/officeart/2005/8/layout/hierarchy6"/>
    <dgm:cxn modelId="{01B1C352-EF38-411C-B983-62EDCF642BA9}" type="presOf" srcId="{80DA8558-E152-4380-9E9C-65ACC21ADA47}" destId="{2E9A1A10-9FE0-4692-AF2F-E6B5672027FC}" srcOrd="0" destOrd="0" presId="urn:microsoft.com/office/officeart/2005/8/layout/hierarchy6"/>
    <dgm:cxn modelId="{2E0C8155-8AEA-41CD-A4AB-FC1CD30B59E7}" srcId="{19A54F74-E765-49EC-8FCB-DE33F5FCCA7D}" destId="{8175F10A-B93A-41EF-B65E-9BE4077DA0C4}" srcOrd="1" destOrd="0" parTransId="{CE97A6BF-BD43-4C27-B4F5-1D513AD586CA}" sibTransId="{9F7F3B2D-07B5-46E5-8377-B1AB80CC23BD}"/>
    <dgm:cxn modelId="{F5A9A688-46CC-498F-B8E7-2FD88B3DBE29}" type="presOf" srcId="{19A54F74-E765-49EC-8FCB-DE33F5FCCA7D}" destId="{0BAB54E7-1E85-447D-82E4-6422089D02C0}" srcOrd="0" destOrd="0" presId="urn:microsoft.com/office/officeart/2005/8/layout/hierarchy6"/>
    <dgm:cxn modelId="{6C00D989-96DA-4530-AEA2-96C34776D2A9}" srcId="{19A54F74-E765-49EC-8FCB-DE33F5FCCA7D}" destId="{78770973-18D1-46B2-AF36-45F6434FDE97}" srcOrd="0" destOrd="0" parTransId="{80C71B63-CF18-4891-A436-5F4FA4E5BE77}" sibTransId="{4F1CDAAB-90BC-47CD-9610-C0044E33F620}"/>
    <dgm:cxn modelId="{BA90308C-0C3F-4EA2-89E2-2BDFB81E8B81}" type="presOf" srcId="{0710C800-0AD3-49AA-9E9F-79236871F8EC}" destId="{A37E13FC-582F-4525-B1E7-65905FD2B1A5}" srcOrd="0" destOrd="0" presId="urn:microsoft.com/office/officeart/2005/8/layout/hierarchy6"/>
    <dgm:cxn modelId="{3863EF8C-AB5C-4B6F-9432-CE68AE8EF5A3}" srcId="{80DA8558-E152-4380-9E9C-65ACC21ADA47}" destId="{42489106-7F08-4A50-A8F8-75B0DE75B643}" srcOrd="0" destOrd="0" parTransId="{29017DAE-F879-4D97-850B-3B03CE1F0D99}" sibTransId="{30A0748F-0254-451E-81AC-9EECA26F21AB}"/>
    <dgm:cxn modelId="{B2405CD0-2BE7-42E0-A1A2-FE9E312F9539}" type="presOf" srcId="{78770973-18D1-46B2-AF36-45F6434FDE97}" destId="{D2FE68DD-940A-4BCD-8B06-274991331078}" srcOrd="0" destOrd="0" presId="urn:microsoft.com/office/officeart/2005/8/layout/hierarchy6"/>
    <dgm:cxn modelId="{F33DDE7B-A431-468F-99F4-77A8AF340216}" type="presParOf" srcId="{2E9A1A10-9FE0-4692-AF2F-E6B5672027FC}" destId="{47E46CCE-58AF-4097-B85E-AA36B6B34033}" srcOrd="0" destOrd="0" presId="urn:microsoft.com/office/officeart/2005/8/layout/hierarchy6"/>
    <dgm:cxn modelId="{97057E2B-92B8-4A9E-8017-E23F324AAD6B}" type="presParOf" srcId="{47E46CCE-58AF-4097-B85E-AA36B6B34033}" destId="{55D26605-7F76-4CF7-A778-3A5052C251EE}" srcOrd="0" destOrd="0" presId="urn:microsoft.com/office/officeart/2005/8/layout/hierarchy6"/>
    <dgm:cxn modelId="{05E1FD24-023D-48BF-9674-DA9571C7A29D}" type="presParOf" srcId="{55D26605-7F76-4CF7-A778-3A5052C251EE}" destId="{01B529EB-073B-46FE-8CC6-FDD4D3B77088}" srcOrd="0" destOrd="0" presId="urn:microsoft.com/office/officeart/2005/8/layout/hierarchy6"/>
    <dgm:cxn modelId="{FFAF24C3-E9A5-42A7-8720-4805DBA053F7}" type="presParOf" srcId="{01B529EB-073B-46FE-8CC6-FDD4D3B77088}" destId="{E11E26CF-30CC-41D3-B44C-A7BF314310AA}" srcOrd="0" destOrd="0" presId="urn:microsoft.com/office/officeart/2005/8/layout/hierarchy6"/>
    <dgm:cxn modelId="{7ADF89F6-301A-4D80-A4B7-EEEFDC757EA7}" type="presParOf" srcId="{01B529EB-073B-46FE-8CC6-FDD4D3B77088}" destId="{AFAAABC2-D072-4B6F-9E8B-87F268AF6522}" srcOrd="1" destOrd="0" presId="urn:microsoft.com/office/officeart/2005/8/layout/hierarchy6"/>
    <dgm:cxn modelId="{2DC249F7-BE8D-4321-8261-44A75BBB0391}" type="presParOf" srcId="{AFAAABC2-D072-4B6F-9E8B-87F268AF6522}" destId="{A37E13FC-582F-4525-B1E7-65905FD2B1A5}" srcOrd="0" destOrd="0" presId="urn:microsoft.com/office/officeart/2005/8/layout/hierarchy6"/>
    <dgm:cxn modelId="{77CC938F-A55B-4ABF-A558-1739256135F4}" type="presParOf" srcId="{AFAAABC2-D072-4B6F-9E8B-87F268AF6522}" destId="{862B685D-B336-4D1C-91DF-CD396EA3A476}" srcOrd="1" destOrd="0" presId="urn:microsoft.com/office/officeart/2005/8/layout/hierarchy6"/>
    <dgm:cxn modelId="{BE03F443-B74F-48D2-8A92-09F94412BE3F}" type="presParOf" srcId="{862B685D-B336-4D1C-91DF-CD396EA3A476}" destId="{0BAB54E7-1E85-447D-82E4-6422089D02C0}" srcOrd="0" destOrd="0" presId="urn:microsoft.com/office/officeart/2005/8/layout/hierarchy6"/>
    <dgm:cxn modelId="{BC57AB2A-F88B-4376-8F33-0A32F5AAA754}" type="presParOf" srcId="{862B685D-B336-4D1C-91DF-CD396EA3A476}" destId="{B1954B1E-9F65-43BB-8F0D-5A3223AE20A5}" srcOrd="1" destOrd="0" presId="urn:microsoft.com/office/officeart/2005/8/layout/hierarchy6"/>
    <dgm:cxn modelId="{6B2D1E65-67CF-4BE5-86B4-ADFDC14CFB2F}" type="presParOf" srcId="{B1954B1E-9F65-43BB-8F0D-5A3223AE20A5}" destId="{C8DCD3AC-F631-40F2-ADAF-A84AFD113D82}" srcOrd="0" destOrd="0" presId="urn:microsoft.com/office/officeart/2005/8/layout/hierarchy6"/>
    <dgm:cxn modelId="{737A94F3-6FAC-48D1-BC3F-59D9BBE4BC2D}" type="presParOf" srcId="{B1954B1E-9F65-43BB-8F0D-5A3223AE20A5}" destId="{A9902FE0-2E4A-4FFD-93DA-AD6D62D179BE}" srcOrd="1" destOrd="0" presId="urn:microsoft.com/office/officeart/2005/8/layout/hierarchy6"/>
    <dgm:cxn modelId="{3A26FAD3-B33A-4497-8424-A5542F531047}" type="presParOf" srcId="{A9902FE0-2E4A-4FFD-93DA-AD6D62D179BE}" destId="{D2FE68DD-940A-4BCD-8B06-274991331078}" srcOrd="0" destOrd="0" presId="urn:microsoft.com/office/officeart/2005/8/layout/hierarchy6"/>
    <dgm:cxn modelId="{5F94B5E1-E326-4A75-927D-DB0E8B22E69F}" type="presParOf" srcId="{A9902FE0-2E4A-4FFD-93DA-AD6D62D179BE}" destId="{905D124D-C0AD-4E20-9A9B-21414A6D0AE7}" srcOrd="1" destOrd="0" presId="urn:microsoft.com/office/officeart/2005/8/layout/hierarchy6"/>
    <dgm:cxn modelId="{7B7C249E-551D-4EC8-A2F1-894DDB0F3625}" type="presParOf" srcId="{B1954B1E-9F65-43BB-8F0D-5A3223AE20A5}" destId="{4D360AEA-85DA-43DC-884B-19B2772B6EC2}" srcOrd="2" destOrd="0" presId="urn:microsoft.com/office/officeart/2005/8/layout/hierarchy6"/>
    <dgm:cxn modelId="{A8426A57-7A7A-468B-9F60-598CDE820199}" type="presParOf" srcId="{B1954B1E-9F65-43BB-8F0D-5A3223AE20A5}" destId="{878CCE39-2734-4E3F-AD89-EA8BE47E5C79}" srcOrd="3" destOrd="0" presId="urn:microsoft.com/office/officeart/2005/8/layout/hierarchy6"/>
    <dgm:cxn modelId="{D9479388-A8BC-4449-B012-F22DF2B4E282}" type="presParOf" srcId="{878CCE39-2734-4E3F-AD89-EA8BE47E5C79}" destId="{55B5A84E-2B6D-40A1-B881-29DC1FE390E1}" srcOrd="0" destOrd="0" presId="urn:microsoft.com/office/officeart/2005/8/layout/hierarchy6"/>
    <dgm:cxn modelId="{5ACB83AB-2AB0-4D13-8BF5-751FAF47DC87}" type="presParOf" srcId="{878CCE39-2734-4E3F-AD89-EA8BE47E5C79}" destId="{9C7E208B-8E8B-44C2-9AEA-31D41AEB2984}" srcOrd="1" destOrd="0" presId="urn:microsoft.com/office/officeart/2005/8/layout/hierarchy6"/>
    <dgm:cxn modelId="{5704D85C-A618-40E4-A5F7-74CF1F4DD434}" type="presParOf" srcId="{2E9A1A10-9FE0-4692-AF2F-E6B5672027FC}" destId="{FDA2E990-EEF1-4487-9E49-E585FDDDE14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4190-D37C-40D6-BC25-EFD5761AF357}">
      <dsp:nvSpPr>
        <dsp:cNvPr id="0" name=""/>
        <dsp:cNvSpPr/>
      </dsp:nvSpPr>
      <dsp:spPr>
        <a:xfrm>
          <a:off x="914104" y="2465094"/>
          <a:ext cx="127175" cy="168220"/>
        </a:xfrm>
        <a:custGeom>
          <a:avLst/>
          <a:gdLst/>
          <a:ahLst/>
          <a:cxnLst/>
          <a:rect l="0" t="0" r="0" b="0"/>
          <a:pathLst>
            <a:path>
              <a:moveTo>
                <a:pt x="0" y="0"/>
              </a:moveTo>
              <a:lnTo>
                <a:pt x="38859" y="0"/>
              </a:lnTo>
              <a:lnTo>
                <a:pt x="38859" y="168220"/>
              </a:lnTo>
              <a:lnTo>
                <a:pt x="127175" y="1682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2D39A1-1820-4DFD-9E36-CC899FD297FD}">
      <dsp:nvSpPr>
        <dsp:cNvPr id="0" name=""/>
        <dsp:cNvSpPr/>
      </dsp:nvSpPr>
      <dsp:spPr>
        <a:xfrm>
          <a:off x="914104" y="2302188"/>
          <a:ext cx="126451" cy="162906"/>
        </a:xfrm>
        <a:custGeom>
          <a:avLst/>
          <a:gdLst/>
          <a:ahLst/>
          <a:cxnLst/>
          <a:rect l="0" t="0" r="0" b="0"/>
          <a:pathLst>
            <a:path>
              <a:moveTo>
                <a:pt x="0" y="162906"/>
              </a:moveTo>
              <a:lnTo>
                <a:pt x="38135" y="162906"/>
              </a:lnTo>
              <a:lnTo>
                <a:pt x="38135" y="0"/>
              </a:lnTo>
              <a:lnTo>
                <a:pt x="1264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FD5B8-1E29-4CDF-996F-906DD29BC24D}">
      <dsp:nvSpPr>
        <dsp:cNvPr id="0" name=""/>
        <dsp:cNvSpPr/>
      </dsp:nvSpPr>
      <dsp:spPr>
        <a:xfrm>
          <a:off x="903930" y="1618926"/>
          <a:ext cx="548621" cy="140723"/>
        </a:xfrm>
        <a:custGeom>
          <a:avLst/>
          <a:gdLst/>
          <a:ahLst/>
          <a:cxnLst/>
          <a:rect l="0" t="0" r="0" b="0"/>
          <a:pathLst>
            <a:path>
              <a:moveTo>
                <a:pt x="0" y="140723"/>
              </a:moveTo>
              <a:lnTo>
                <a:pt x="548621" y="140723"/>
              </a:lnTo>
              <a:lnTo>
                <a:pt x="5486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012E7A-2306-472C-A0AE-4B81FF19387E}">
      <dsp:nvSpPr>
        <dsp:cNvPr id="0" name=""/>
        <dsp:cNvSpPr/>
      </dsp:nvSpPr>
      <dsp:spPr>
        <a:xfrm>
          <a:off x="3003750" y="2555427"/>
          <a:ext cx="176632" cy="189880"/>
        </a:xfrm>
        <a:custGeom>
          <a:avLst/>
          <a:gdLst/>
          <a:ahLst/>
          <a:cxnLst/>
          <a:rect l="0" t="0" r="0" b="0"/>
          <a:pathLst>
            <a:path>
              <a:moveTo>
                <a:pt x="0" y="0"/>
              </a:moveTo>
              <a:lnTo>
                <a:pt x="88316" y="0"/>
              </a:lnTo>
              <a:lnTo>
                <a:pt x="88316" y="189880"/>
              </a:lnTo>
              <a:lnTo>
                <a:pt x="176632" y="1898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A130AF-3E18-45A5-8AC3-06F214BA8C20}">
      <dsp:nvSpPr>
        <dsp:cNvPr id="0" name=""/>
        <dsp:cNvSpPr/>
      </dsp:nvSpPr>
      <dsp:spPr>
        <a:xfrm>
          <a:off x="3003750" y="2365547"/>
          <a:ext cx="176632" cy="189880"/>
        </a:xfrm>
        <a:custGeom>
          <a:avLst/>
          <a:gdLst/>
          <a:ahLst/>
          <a:cxnLst/>
          <a:rect l="0" t="0" r="0" b="0"/>
          <a:pathLst>
            <a:path>
              <a:moveTo>
                <a:pt x="0" y="189880"/>
              </a:moveTo>
              <a:lnTo>
                <a:pt x="88316" y="189880"/>
              </a:lnTo>
              <a:lnTo>
                <a:pt x="88316" y="0"/>
              </a:lnTo>
              <a:lnTo>
                <a:pt x="17663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0C304D-16A3-4A44-87E8-8A2C8AC2944F}">
      <dsp:nvSpPr>
        <dsp:cNvPr id="0" name=""/>
        <dsp:cNvSpPr/>
      </dsp:nvSpPr>
      <dsp:spPr>
        <a:xfrm>
          <a:off x="903930" y="1759650"/>
          <a:ext cx="1216655" cy="795777"/>
        </a:xfrm>
        <a:custGeom>
          <a:avLst/>
          <a:gdLst/>
          <a:ahLst/>
          <a:cxnLst/>
          <a:rect l="0" t="0" r="0" b="0"/>
          <a:pathLst>
            <a:path>
              <a:moveTo>
                <a:pt x="0" y="0"/>
              </a:moveTo>
              <a:lnTo>
                <a:pt x="1128339" y="0"/>
              </a:lnTo>
              <a:lnTo>
                <a:pt x="1128339" y="795777"/>
              </a:lnTo>
              <a:lnTo>
                <a:pt x="1216655" y="7957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12E97-0BC2-4398-8F78-FEE59A2D7A1E}">
      <dsp:nvSpPr>
        <dsp:cNvPr id="0" name=""/>
        <dsp:cNvSpPr/>
      </dsp:nvSpPr>
      <dsp:spPr>
        <a:xfrm>
          <a:off x="3003750" y="1760983"/>
          <a:ext cx="176632" cy="224803"/>
        </a:xfrm>
        <a:custGeom>
          <a:avLst/>
          <a:gdLst/>
          <a:ahLst/>
          <a:cxnLst/>
          <a:rect l="0" t="0" r="0" b="0"/>
          <a:pathLst>
            <a:path>
              <a:moveTo>
                <a:pt x="0" y="0"/>
              </a:moveTo>
              <a:lnTo>
                <a:pt x="88316" y="0"/>
              </a:lnTo>
              <a:lnTo>
                <a:pt x="88316" y="224803"/>
              </a:lnTo>
              <a:lnTo>
                <a:pt x="176632" y="2248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420936-85A4-4C7A-ACF6-E0A6D56D2CE8}">
      <dsp:nvSpPr>
        <dsp:cNvPr id="0" name=""/>
        <dsp:cNvSpPr/>
      </dsp:nvSpPr>
      <dsp:spPr>
        <a:xfrm>
          <a:off x="3003750" y="1606025"/>
          <a:ext cx="176632" cy="154957"/>
        </a:xfrm>
        <a:custGeom>
          <a:avLst/>
          <a:gdLst/>
          <a:ahLst/>
          <a:cxnLst/>
          <a:rect l="0" t="0" r="0" b="0"/>
          <a:pathLst>
            <a:path>
              <a:moveTo>
                <a:pt x="0" y="154957"/>
              </a:moveTo>
              <a:lnTo>
                <a:pt x="88316" y="154957"/>
              </a:lnTo>
              <a:lnTo>
                <a:pt x="88316" y="0"/>
              </a:lnTo>
              <a:lnTo>
                <a:pt x="17663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077F9-FCD4-4FF9-AD87-4781E472D6F6}">
      <dsp:nvSpPr>
        <dsp:cNvPr id="0" name=""/>
        <dsp:cNvSpPr/>
      </dsp:nvSpPr>
      <dsp:spPr>
        <a:xfrm>
          <a:off x="903930" y="1713930"/>
          <a:ext cx="1216655" cy="91440"/>
        </a:xfrm>
        <a:custGeom>
          <a:avLst/>
          <a:gdLst/>
          <a:ahLst/>
          <a:cxnLst/>
          <a:rect l="0" t="0" r="0" b="0"/>
          <a:pathLst>
            <a:path>
              <a:moveTo>
                <a:pt x="0" y="45720"/>
              </a:moveTo>
              <a:lnTo>
                <a:pt x="1128339" y="45720"/>
              </a:lnTo>
              <a:lnTo>
                <a:pt x="1128339" y="47053"/>
              </a:lnTo>
              <a:lnTo>
                <a:pt x="1216655" y="470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B6829-E374-4CFC-85CE-E8D3A945FBE2}">
      <dsp:nvSpPr>
        <dsp:cNvPr id="0" name=""/>
        <dsp:cNvSpPr/>
      </dsp:nvSpPr>
      <dsp:spPr>
        <a:xfrm>
          <a:off x="3003750" y="846504"/>
          <a:ext cx="176632" cy="379760"/>
        </a:xfrm>
        <a:custGeom>
          <a:avLst/>
          <a:gdLst/>
          <a:ahLst/>
          <a:cxnLst/>
          <a:rect l="0" t="0" r="0" b="0"/>
          <a:pathLst>
            <a:path>
              <a:moveTo>
                <a:pt x="0" y="0"/>
              </a:moveTo>
              <a:lnTo>
                <a:pt x="88316" y="0"/>
              </a:lnTo>
              <a:lnTo>
                <a:pt x="88316" y="379760"/>
              </a:lnTo>
              <a:lnTo>
                <a:pt x="176632" y="3797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D0DE02-1C3D-42BB-9B03-65AA87AD412F}">
      <dsp:nvSpPr>
        <dsp:cNvPr id="0" name=""/>
        <dsp:cNvSpPr/>
      </dsp:nvSpPr>
      <dsp:spPr>
        <a:xfrm>
          <a:off x="3003750" y="800784"/>
          <a:ext cx="176632" cy="91440"/>
        </a:xfrm>
        <a:custGeom>
          <a:avLst/>
          <a:gdLst/>
          <a:ahLst/>
          <a:cxnLst/>
          <a:rect l="0" t="0" r="0" b="0"/>
          <a:pathLst>
            <a:path>
              <a:moveTo>
                <a:pt x="0" y="45720"/>
              </a:moveTo>
              <a:lnTo>
                <a:pt x="176632"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86578D-60A8-4091-9098-4DFE5B1C9E5D}">
      <dsp:nvSpPr>
        <dsp:cNvPr id="0" name=""/>
        <dsp:cNvSpPr/>
      </dsp:nvSpPr>
      <dsp:spPr>
        <a:xfrm>
          <a:off x="3003750" y="466744"/>
          <a:ext cx="176632" cy="379760"/>
        </a:xfrm>
        <a:custGeom>
          <a:avLst/>
          <a:gdLst/>
          <a:ahLst/>
          <a:cxnLst/>
          <a:rect l="0" t="0" r="0" b="0"/>
          <a:pathLst>
            <a:path>
              <a:moveTo>
                <a:pt x="0" y="379760"/>
              </a:moveTo>
              <a:lnTo>
                <a:pt x="88316" y="379760"/>
              </a:lnTo>
              <a:lnTo>
                <a:pt x="88316" y="0"/>
              </a:lnTo>
              <a:lnTo>
                <a:pt x="17663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192476-1106-4DF7-A497-7F6F696F960D}">
      <dsp:nvSpPr>
        <dsp:cNvPr id="0" name=""/>
        <dsp:cNvSpPr/>
      </dsp:nvSpPr>
      <dsp:spPr>
        <a:xfrm>
          <a:off x="903930" y="846504"/>
          <a:ext cx="1216655" cy="913145"/>
        </a:xfrm>
        <a:custGeom>
          <a:avLst/>
          <a:gdLst/>
          <a:ahLst/>
          <a:cxnLst/>
          <a:rect l="0" t="0" r="0" b="0"/>
          <a:pathLst>
            <a:path>
              <a:moveTo>
                <a:pt x="0" y="913145"/>
              </a:moveTo>
              <a:lnTo>
                <a:pt x="1128339" y="913145"/>
              </a:lnTo>
              <a:lnTo>
                <a:pt x="1128339" y="0"/>
              </a:lnTo>
              <a:lnTo>
                <a:pt x="121665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CA5A51-2D51-405E-B737-7796E12F41B8}">
      <dsp:nvSpPr>
        <dsp:cNvPr id="0" name=""/>
        <dsp:cNvSpPr/>
      </dsp:nvSpPr>
      <dsp:spPr>
        <a:xfrm>
          <a:off x="20766" y="1624967"/>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町長</a:t>
          </a:r>
        </a:p>
      </dsp:txBody>
      <dsp:txXfrm>
        <a:off x="20766" y="1624967"/>
        <a:ext cx="883164" cy="269365"/>
      </dsp:txXfrm>
    </dsp:sp>
    <dsp:sp modelId="{D665D50D-6155-4149-AC18-61B4818F3C1A}">
      <dsp:nvSpPr>
        <dsp:cNvPr id="0" name=""/>
        <dsp:cNvSpPr/>
      </dsp:nvSpPr>
      <dsp:spPr>
        <a:xfrm>
          <a:off x="2120586" y="711822"/>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総務部</a:t>
          </a:r>
        </a:p>
      </dsp:txBody>
      <dsp:txXfrm>
        <a:off x="2120586" y="711822"/>
        <a:ext cx="883164" cy="269365"/>
      </dsp:txXfrm>
    </dsp:sp>
    <dsp:sp modelId="{E98CDC2B-358F-4E00-B7E6-94CD648C7E6C}">
      <dsp:nvSpPr>
        <dsp:cNvPr id="0" name=""/>
        <dsp:cNvSpPr/>
      </dsp:nvSpPr>
      <dsp:spPr>
        <a:xfrm>
          <a:off x="3180383" y="332061"/>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総務課</a:t>
          </a:r>
        </a:p>
      </dsp:txBody>
      <dsp:txXfrm>
        <a:off x="3180383" y="332061"/>
        <a:ext cx="883164" cy="269365"/>
      </dsp:txXfrm>
    </dsp:sp>
    <dsp:sp modelId="{4B57DD51-A402-4F7A-9B9A-3BBA6263D8AE}">
      <dsp:nvSpPr>
        <dsp:cNvPr id="0" name=""/>
        <dsp:cNvSpPr/>
      </dsp:nvSpPr>
      <dsp:spPr>
        <a:xfrm>
          <a:off x="3180383" y="711822"/>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理財課</a:t>
          </a:r>
        </a:p>
      </dsp:txBody>
      <dsp:txXfrm>
        <a:off x="3180383" y="711822"/>
        <a:ext cx="883164" cy="269365"/>
      </dsp:txXfrm>
    </dsp:sp>
    <dsp:sp modelId="{722E96CC-5DDA-45F7-B1EA-F0157B829AE5}">
      <dsp:nvSpPr>
        <dsp:cNvPr id="0" name=""/>
        <dsp:cNvSpPr/>
      </dsp:nvSpPr>
      <dsp:spPr>
        <a:xfrm>
          <a:off x="3180383" y="1091582"/>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住民課</a:t>
          </a:r>
        </a:p>
      </dsp:txBody>
      <dsp:txXfrm>
        <a:off x="3180383" y="1091582"/>
        <a:ext cx="883164" cy="269365"/>
      </dsp:txXfrm>
    </dsp:sp>
    <dsp:sp modelId="{EBD79562-7FB2-4513-8DC8-CCFBEA7D1609}">
      <dsp:nvSpPr>
        <dsp:cNvPr id="0" name=""/>
        <dsp:cNvSpPr/>
      </dsp:nvSpPr>
      <dsp:spPr>
        <a:xfrm>
          <a:off x="2120586" y="1626300"/>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福祉部</a:t>
          </a:r>
        </a:p>
      </dsp:txBody>
      <dsp:txXfrm>
        <a:off x="2120586" y="1626300"/>
        <a:ext cx="883164" cy="269365"/>
      </dsp:txXfrm>
    </dsp:sp>
    <dsp:sp modelId="{12908911-D934-46B7-9598-CE5967B8F60C}">
      <dsp:nvSpPr>
        <dsp:cNvPr id="0" name=""/>
        <dsp:cNvSpPr/>
      </dsp:nvSpPr>
      <dsp:spPr>
        <a:xfrm>
          <a:off x="3180383" y="1471343"/>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福祉課</a:t>
          </a:r>
        </a:p>
      </dsp:txBody>
      <dsp:txXfrm>
        <a:off x="3180383" y="1471343"/>
        <a:ext cx="883164" cy="269365"/>
      </dsp:txXfrm>
    </dsp:sp>
    <dsp:sp modelId="{F6224B95-54F6-4339-9335-CEBC96CBAF56}">
      <dsp:nvSpPr>
        <dsp:cNvPr id="0" name=""/>
        <dsp:cNvSpPr/>
      </dsp:nvSpPr>
      <dsp:spPr>
        <a:xfrm>
          <a:off x="3180383" y="1851104"/>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健康づくり課</a:t>
          </a:r>
        </a:p>
      </dsp:txBody>
      <dsp:txXfrm>
        <a:off x="3180383" y="1851104"/>
        <a:ext cx="883164" cy="269365"/>
      </dsp:txXfrm>
    </dsp:sp>
    <dsp:sp modelId="{D143D866-B81B-4D70-8827-15648011FD40}">
      <dsp:nvSpPr>
        <dsp:cNvPr id="0" name=""/>
        <dsp:cNvSpPr/>
      </dsp:nvSpPr>
      <dsp:spPr>
        <a:xfrm>
          <a:off x="2120586" y="2420744"/>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産業建設部</a:t>
          </a:r>
        </a:p>
      </dsp:txBody>
      <dsp:txXfrm>
        <a:off x="2120586" y="2420744"/>
        <a:ext cx="883164" cy="269365"/>
      </dsp:txXfrm>
    </dsp:sp>
    <dsp:sp modelId="{4BA7B9BB-5A97-45BE-B28E-38542C44E5A7}">
      <dsp:nvSpPr>
        <dsp:cNvPr id="0" name=""/>
        <dsp:cNvSpPr/>
      </dsp:nvSpPr>
      <dsp:spPr>
        <a:xfrm>
          <a:off x="3180383" y="2230864"/>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地域振興課</a:t>
          </a:r>
        </a:p>
      </dsp:txBody>
      <dsp:txXfrm>
        <a:off x="3180383" y="2230864"/>
        <a:ext cx="883164" cy="269365"/>
      </dsp:txXfrm>
    </dsp:sp>
    <dsp:sp modelId="{4020CF8B-9E73-437B-94D1-A85D7E92F430}">
      <dsp:nvSpPr>
        <dsp:cNvPr id="0" name=""/>
        <dsp:cNvSpPr/>
      </dsp:nvSpPr>
      <dsp:spPr>
        <a:xfrm>
          <a:off x="3180383" y="2610625"/>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地域整備課</a:t>
          </a:r>
        </a:p>
      </dsp:txBody>
      <dsp:txXfrm>
        <a:off x="3180383" y="2610625"/>
        <a:ext cx="883164" cy="269365"/>
      </dsp:txXfrm>
    </dsp:sp>
    <dsp:sp modelId="{8738C1B9-99AB-4A61-ADB7-DC76D2A116C9}">
      <dsp:nvSpPr>
        <dsp:cNvPr id="0" name=""/>
        <dsp:cNvSpPr/>
      </dsp:nvSpPr>
      <dsp:spPr>
        <a:xfrm>
          <a:off x="1010970" y="1349561"/>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副町長</a:t>
          </a:r>
        </a:p>
      </dsp:txBody>
      <dsp:txXfrm>
        <a:off x="1010970" y="1349561"/>
        <a:ext cx="883164" cy="269365"/>
      </dsp:txXfrm>
    </dsp:sp>
    <dsp:sp modelId="{8A7495B6-E017-4129-AE75-4B6DB492AB27}">
      <dsp:nvSpPr>
        <dsp:cNvPr id="0" name=""/>
        <dsp:cNvSpPr/>
      </dsp:nvSpPr>
      <dsp:spPr>
        <a:xfrm>
          <a:off x="30940" y="2330412"/>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教育委員会</a:t>
          </a:r>
        </a:p>
      </dsp:txBody>
      <dsp:txXfrm>
        <a:off x="30940" y="2330412"/>
        <a:ext cx="883164" cy="269365"/>
      </dsp:txXfrm>
    </dsp:sp>
    <dsp:sp modelId="{230D5079-EAB0-4B36-AC98-B2B14D8440AD}">
      <dsp:nvSpPr>
        <dsp:cNvPr id="0" name=""/>
        <dsp:cNvSpPr/>
      </dsp:nvSpPr>
      <dsp:spPr>
        <a:xfrm>
          <a:off x="1040556" y="2167505"/>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学校教育総務課</a:t>
          </a:r>
        </a:p>
      </dsp:txBody>
      <dsp:txXfrm>
        <a:off x="1040556" y="2167505"/>
        <a:ext cx="883164" cy="269365"/>
      </dsp:txXfrm>
    </dsp:sp>
    <dsp:sp modelId="{0DF3DF11-4022-431F-A055-7AE71B2E7A71}">
      <dsp:nvSpPr>
        <dsp:cNvPr id="0" name=""/>
        <dsp:cNvSpPr/>
      </dsp:nvSpPr>
      <dsp:spPr>
        <a:xfrm>
          <a:off x="1041280" y="2498632"/>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生涯学習課</a:t>
          </a:r>
        </a:p>
      </dsp:txBody>
      <dsp:txXfrm>
        <a:off x="1041280" y="2498632"/>
        <a:ext cx="883164" cy="269365"/>
      </dsp:txXfrm>
    </dsp:sp>
    <dsp:sp modelId="{573F9AD2-E054-457D-AC82-6695C73A3E3E}">
      <dsp:nvSpPr>
        <dsp:cNvPr id="0" name=""/>
        <dsp:cNvSpPr/>
      </dsp:nvSpPr>
      <dsp:spPr>
        <a:xfrm>
          <a:off x="37687" y="2842083"/>
          <a:ext cx="883164" cy="269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latin typeface="BIZ UDPゴシック" panose="020B0400000000000000" pitchFamily="50" charset="-128"/>
              <a:ea typeface="BIZ UDPゴシック" panose="020B0400000000000000" pitchFamily="50" charset="-128"/>
            </a:rPr>
            <a:t>議会事務局</a:t>
          </a:r>
        </a:p>
      </dsp:txBody>
      <dsp:txXfrm>
        <a:off x="37687" y="2842083"/>
        <a:ext cx="883164" cy="269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E26CF-30CC-41D3-B44C-A7BF314310AA}">
      <dsp:nvSpPr>
        <dsp:cNvPr id="0" name=""/>
        <dsp:cNvSpPr/>
      </dsp:nvSpPr>
      <dsp:spPr>
        <a:xfrm>
          <a:off x="951310" y="809"/>
          <a:ext cx="728416" cy="4856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t>能勢町民有林 </a:t>
          </a:r>
          <a:r>
            <a:rPr kumimoji="1" lang="en-US" altLang="ja-JP" sz="700" kern="1200" dirty="0"/>
            <a:t>7,720ha</a:t>
          </a:r>
          <a:endParaRPr kumimoji="1" lang="ja-JP" altLang="en-US" sz="700" kern="1200" dirty="0"/>
        </a:p>
      </dsp:txBody>
      <dsp:txXfrm>
        <a:off x="965533" y="15032"/>
        <a:ext cx="699970" cy="457165"/>
      </dsp:txXfrm>
    </dsp:sp>
    <dsp:sp modelId="{A37E13FC-582F-4525-B1E7-65905FD2B1A5}">
      <dsp:nvSpPr>
        <dsp:cNvPr id="0" name=""/>
        <dsp:cNvSpPr/>
      </dsp:nvSpPr>
      <dsp:spPr>
        <a:xfrm>
          <a:off x="1269798" y="486421"/>
          <a:ext cx="91440" cy="194244"/>
        </a:xfrm>
        <a:custGeom>
          <a:avLst/>
          <a:gdLst/>
          <a:ahLst/>
          <a:cxnLst/>
          <a:rect l="0" t="0" r="0" b="0"/>
          <a:pathLst>
            <a:path>
              <a:moveTo>
                <a:pt x="45720" y="0"/>
              </a:moveTo>
              <a:lnTo>
                <a:pt x="45720" y="194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B54E7-1E85-447D-82E4-6422089D02C0}">
      <dsp:nvSpPr>
        <dsp:cNvPr id="0" name=""/>
        <dsp:cNvSpPr/>
      </dsp:nvSpPr>
      <dsp:spPr>
        <a:xfrm>
          <a:off x="951310" y="680665"/>
          <a:ext cx="728416" cy="4856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t>森林施業推進林 </a:t>
          </a:r>
          <a:r>
            <a:rPr kumimoji="1" lang="en-US" altLang="ja-JP" sz="700" kern="1200" dirty="0"/>
            <a:t>2,245ha</a:t>
          </a:r>
          <a:endParaRPr kumimoji="1" lang="ja-JP" altLang="en-US" sz="700" kern="1200" dirty="0"/>
        </a:p>
      </dsp:txBody>
      <dsp:txXfrm>
        <a:off x="965533" y="694888"/>
        <a:ext cx="699970" cy="457165"/>
      </dsp:txXfrm>
    </dsp:sp>
    <dsp:sp modelId="{C8DCD3AC-F631-40F2-ADAF-A84AFD113D82}">
      <dsp:nvSpPr>
        <dsp:cNvPr id="0" name=""/>
        <dsp:cNvSpPr/>
      </dsp:nvSpPr>
      <dsp:spPr>
        <a:xfrm>
          <a:off x="842047" y="1166277"/>
          <a:ext cx="473471" cy="194244"/>
        </a:xfrm>
        <a:custGeom>
          <a:avLst/>
          <a:gdLst/>
          <a:ahLst/>
          <a:cxnLst/>
          <a:rect l="0" t="0" r="0" b="0"/>
          <a:pathLst>
            <a:path>
              <a:moveTo>
                <a:pt x="473471" y="0"/>
              </a:moveTo>
              <a:lnTo>
                <a:pt x="473471" y="97122"/>
              </a:lnTo>
              <a:lnTo>
                <a:pt x="0" y="97122"/>
              </a:lnTo>
              <a:lnTo>
                <a:pt x="0" y="1942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FE68DD-940A-4BCD-8B06-274991331078}">
      <dsp:nvSpPr>
        <dsp:cNvPr id="0" name=""/>
        <dsp:cNvSpPr/>
      </dsp:nvSpPr>
      <dsp:spPr>
        <a:xfrm>
          <a:off x="477838" y="1360521"/>
          <a:ext cx="728416" cy="4856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t>人工林（スギ・ヒノキ林相）</a:t>
          </a:r>
          <a:r>
            <a:rPr kumimoji="1" lang="en-US" altLang="ja-JP" sz="700" kern="1200" dirty="0"/>
            <a:t>797ha</a:t>
          </a:r>
          <a:endParaRPr kumimoji="1" lang="ja-JP" altLang="en-US" sz="700" kern="1200" dirty="0"/>
        </a:p>
      </dsp:txBody>
      <dsp:txXfrm>
        <a:off x="492061" y="1374744"/>
        <a:ext cx="699970" cy="457165"/>
      </dsp:txXfrm>
    </dsp:sp>
    <dsp:sp modelId="{4D360AEA-85DA-43DC-884B-19B2772B6EC2}">
      <dsp:nvSpPr>
        <dsp:cNvPr id="0" name=""/>
        <dsp:cNvSpPr/>
      </dsp:nvSpPr>
      <dsp:spPr>
        <a:xfrm>
          <a:off x="1315518" y="1166277"/>
          <a:ext cx="473471" cy="194244"/>
        </a:xfrm>
        <a:custGeom>
          <a:avLst/>
          <a:gdLst/>
          <a:ahLst/>
          <a:cxnLst/>
          <a:rect l="0" t="0" r="0" b="0"/>
          <a:pathLst>
            <a:path>
              <a:moveTo>
                <a:pt x="0" y="0"/>
              </a:moveTo>
              <a:lnTo>
                <a:pt x="0" y="97122"/>
              </a:lnTo>
              <a:lnTo>
                <a:pt x="473471" y="97122"/>
              </a:lnTo>
              <a:lnTo>
                <a:pt x="473471" y="1942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5A84E-2B6D-40A1-B881-29DC1FE390E1}">
      <dsp:nvSpPr>
        <dsp:cNvPr id="0" name=""/>
        <dsp:cNvSpPr/>
      </dsp:nvSpPr>
      <dsp:spPr>
        <a:xfrm>
          <a:off x="1424781" y="1360521"/>
          <a:ext cx="728416" cy="4856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t>広葉樹林（広葉樹林相）</a:t>
          </a:r>
          <a:r>
            <a:rPr kumimoji="1" lang="en-US" altLang="ja-JP" sz="700" kern="1200" dirty="0"/>
            <a:t>1,302ha</a:t>
          </a:r>
          <a:endParaRPr kumimoji="1" lang="ja-JP" altLang="en-US" sz="700" kern="1200" dirty="0"/>
        </a:p>
      </dsp:txBody>
      <dsp:txXfrm>
        <a:off x="1439004" y="1374744"/>
        <a:ext cx="699970" cy="45716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cdr:x>
      <cdr:y>0</cdr:y>
    </cdr:from>
    <cdr:to>
      <cdr:x>0.07709</cdr:x>
      <cdr:y>0.06781</cdr:y>
    </cdr:to>
    <cdr:sp macro="" textlink="">
      <cdr:nvSpPr>
        <cdr:cNvPr id="2" name="四角形: 角を丸くする 1">
          <a:extLst xmlns:a="http://schemas.openxmlformats.org/drawingml/2006/main">
            <a:ext uri="{FF2B5EF4-FFF2-40B4-BE49-F238E27FC236}">
              <a16:creationId xmlns:a16="http://schemas.microsoft.com/office/drawing/2014/main" id="{EB0EC4F9-EFB2-4E35-8364-9C9D31E221A2}"/>
            </a:ext>
          </a:extLst>
        </cdr:cNvPr>
        <cdr:cNvSpPr/>
      </cdr:nvSpPr>
      <cdr:spPr>
        <a:xfrm xmlns:a="http://schemas.openxmlformats.org/drawingml/2006/main">
          <a:off x="0" y="0"/>
          <a:ext cx="810886" cy="245581"/>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（単位：人）</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0.08796</cdr:y>
    </cdr:from>
    <cdr:to>
      <cdr:x>0.23125</cdr:x>
      <cdr:y>0.16537</cdr:y>
    </cdr:to>
    <cdr:sp macro="" textlink="">
      <cdr:nvSpPr>
        <cdr:cNvPr id="2" name="テキスト ボックス 4">
          <a:extLst xmlns:a="http://schemas.openxmlformats.org/drawingml/2006/main">
            <a:ext uri="{FF2B5EF4-FFF2-40B4-BE49-F238E27FC236}">
              <a16:creationId xmlns:a16="http://schemas.microsoft.com/office/drawing/2014/main" id="{2DFF639F-DE11-46D7-9C46-E534647C6683}"/>
            </a:ext>
          </a:extLst>
        </cdr:cNvPr>
        <cdr:cNvSpPr txBox="1"/>
      </cdr:nvSpPr>
      <cdr:spPr>
        <a:xfrm xmlns:a="http://schemas.openxmlformats.org/drawingml/2006/main">
          <a:off x="0" y="244811"/>
          <a:ext cx="1005339"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（単位：千円）</a:t>
          </a:r>
        </a:p>
      </cdr:txBody>
    </cdr:sp>
  </cdr:relSizeAnchor>
  <cdr:relSizeAnchor xmlns:cdr="http://schemas.openxmlformats.org/drawingml/2006/chartDrawing">
    <cdr:from>
      <cdr:x>0.76875</cdr:x>
      <cdr:y>0.11133</cdr:y>
    </cdr:from>
    <cdr:to>
      <cdr:x>1</cdr:x>
      <cdr:y>0.18874</cdr:y>
    </cdr:to>
    <cdr:sp macro="" textlink="">
      <cdr:nvSpPr>
        <cdr:cNvPr id="3" name="テキスト ボックス 4">
          <a:extLst xmlns:a="http://schemas.openxmlformats.org/drawingml/2006/main">
            <a:ext uri="{FF2B5EF4-FFF2-40B4-BE49-F238E27FC236}">
              <a16:creationId xmlns:a16="http://schemas.microsoft.com/office/drawing/2014/main" id="{E507F8C4-37BA-43C6-BE6E-CCFB4F9EEF11}"/>
            </a:ext>
          </a:extLst>
        </cdr:cNvPr>
        <cdr:cNvSpPr txBox="1"/>
      </cdr:nvSpPr>
      <cdr:spPr>
        <a:xfrm xmlns:a="http://schemas.openxmlformats.org/drawingml/2006/main">
          <a:off x="3342072" y="309865"/>
          <a:ext cx="1005339"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kumimoji="1" lang="ja-JP" altLang="en-US" sz="800" dirty="0">
              <a:latin typeface="BIZ UDPゴシック" panose="020B0400000000000000" pitchFamily="50" charset="-128"/>
              <a:ea typeface="BIZ UDPゴシック" panose="020B0400000000000000" pitchFamily="50" charset="-128"/>
            </a:rPr>
            <a:t>出典：決算書</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0.13518</cdr:y>
    </cdr:from>
    <cdr:to>
      <cdr:x>0.36101</cdr:x>
      <cdr:y>0.2255</cdr:y>
    </cdr:to>
    <cdr:sp macro="" textlink="">
      <cdr:nvSpPr>
        <cdr:cNvPr id="2" name="テキスト ボックス 4">
          <a:extLst xmlns:a="http://schemas.openxmlformats.org/drawingml/2006/main">
            <a:ext uri="{FF2B5EF4-FFF2-40B4-BE49-F238E27FC236}">
              <a16:creationId xmlns:a16="http://schemas.microsoft.com/office/drawing/2014/main" id="{A576C31A-6E40-4100-AA7D-969E5445948B}"/>
            </a:ext>
          </a:extLst>
        </cdr:cNvPr>
        <cdr:cNvSpPr txBox="1"/>
      </cdr:nvSpPr>
      <cdr:spPr>
        <a:xfrm xmlns:a="http://schemas.openxmlformats.org/drawingml/2006/main">
          <a:off x="-9144001" y="276404"/>
          <a:ext cx="1010631" cy="18466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600" dirty="0">
              <a:latin typeface="BIZ UDPゴシック" panose="020B0400000000000000" pitchFamily="50" charset="-128"/>
              <a:ea typeface="BIZ UDPゴシック" panose="020B0400000000000000" pitchFamily="50" charset="-128"/>
            </a:rPr>
            <a:t>（単位：千円）</a:t>
          </a:r>
        </a:p>
      </cdr:txBody>
    </cdr:sp>
  </cdr:relSizeAnchor>
  <cdr:relSizeAnchor xmlns:cdr="http://schemas.openxmlformats.org/drawingml/2006/chartDrawing">
    <cdr:from>
      <cdr:x>0.63899</cdr:x>
      <cdr:y>0.12509</cdr:y>
    </cdr:from>
    <cdr:to>
      <cdr:x>1</cdr:x>
      <cdr:y>0.21541</cdr:y>
    </cdr:to>
    <cdr:sp macro="" textlink="">
      <cdr:nvSpPr>
        <cdr:cNvPr id="3" name="テキスト ボックス 4">
          <a:extLst xmlns:a="http://schemas.openxmlformats.org/drawingml/2006/main">
            <a:ext uri="{FF2B5EF4-FFF2-40B4-BE49-F238E27FC236}">
              <a16:creationId xmlns:a16="http://schemas.microsoft.com/office/drawing/2014/main" id="{0685694B-F07C-4FA7-A1C0-12176375B4AD}"/>
            </a:ext>
          </a:extLst>
        </cdr:cNvPr>
        <cdr:cNvSpPr txBox="1"/>
      </cdr:nvSpPr>
      <cdr:spPr>
        <a:xfrm xmlns:a="http://schemas.openxmlformats.org/drawingml/2006/main">
          <a:off x="1788808" y="255775"/>
          <a:ext cx="1010631" cy="18466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kumimoji="1" lang="ja-JP" altLang="en-US" sz="600" dirty="0">
              <a:latin typeface="BIZ UDPゴシック" panose="020B0400000000000000" pitchFamily="50" charset="-128"/>
              <a:ea typeface="BIZ UDPゴシック" panose="020B0400000000000000" pitchFamily="50" charset="-128"/>
            </a:rPr>
            <a:t>（出典：決算書）</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0.08145</cdr:y>
    </cdr:from>
    <cdr:to>
      <cdr:x>0.21989</cdr:x>
      <cdr:y>0.15998</cdr:y>
    </cdr:to>
    <cdr:sp macro="" textlink="">
      <cdr:nvSpPr>
        <cdr:cNvPr id="3" name="テキスト ボックス 4">
          <a:extLst xmlns:a="http://schemas.openxmlformats.org/drawingml/2006/main">
            <a:ext uri="{FF2B5EF4-FFF2-40B4-BE49-F238E27FC236}">
              <a16:creationId xmlns:a16="http://schemas.microsoft.com/office/drawing/2014/main" id="{4891ECF0-947D-450D-838E-7AA58DBACFEE}"/>
            </a:ext>
          </a:extLst>
        </cdr:cNvPr>
        <cdr:cNvSpPr txBox="1"/>
      </cdr:nvSpPr>
      <cdr:spPr>
        <a:xfrm xmlns:a="http://schemas.openxmlformats.org/drawingml/2006/main">
          <a:off x="-6412830" y="223422"/>
          <a:ext cx="1005339"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（単位：千円）</a:t>
          </a:r>
        </a:p>
      </cdr:txBody>
    </cdr:sp>
  </cdr:relSizeAnchor>
  <cdr:relSizeAnchor xmlns:cdr="http://schemas.openxmlformats.org/drawingml/2006/chartDrawing">
    <cdr:from>
      <cdr:x>0.78011</cdr:x>
      <cdr:y>0.11816</cdr:y>
    </cdr:from>
    <cdr:to>
      <cdr:x>1</cdr:x>
      <cdr:y>0.19669</cdr:y>
    </cdr:to>
    <cdr:sp macro="" textlink="">
      <cdr:nvSpPr>
        <cdr:cNvPr id="4" name="テキスト ボックス 4">
          <a:extLst xmlns:a="http://schemas.openxmlformats.org/drawingml/2006/main">
            <a:ext uri="{FF2B5EF4-FFF2-40B4-BE49-F238E27FC236}">
              <a16:creationId xmlns:a16="http://schemas.microsoft.com/office/drawing/2014/main" id="{FA3506D8-6624-409E-8CAD-214910665B84}"/>
            </a:ext>
          </a:extLst>
        </cdr:cNvPr>
        <cdr:cNvSpPr txBox="1"/>
      </cdr:nvSpPr>
      <cdr:spPr>
        <a:xfrm xmlns:a="http://schemas.openxmlformats.org/drawingml/2006/main">
          <a:off x="3566661" y="324126"/>
          <a:ext cx="1005339"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kumimoji="1" lang="ja-JP" altLang="en-US" sz="800" dirty="0">
              <a:latin typeface="BIZ UDPゴシック" panose="020B0400000000000000" pitchFamily="50" charset="-128"/>
              <a:ea typeface="BIZ UDPゴシック" panose="020B0400000000000000" pitchFamily="50" charset="-128"/>
            </a:rPr>
            <a:t>出典：決算書</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0.09144</cdr:y>
    </cdr:from>
    <cdr:to>
      <cdr:x>0.23125</cdr:x>
      <cdr:y>0.16998</cdr:y>
    </cdr:to>
    <cdr:sp macro="" textlink="">
      <cdr:nvSpPr>
        <cdr:cNvPr id="2" name="テキスト ボックス 4">
          <a:extLst xmlns:a="http://schemas.openxmlformats.org/drawingml/2006/main">
            <a:ext uri="{FF2B5EF4-FFF2-40B4-BE49-F238E27FC236}">
              <a16:creationId xmlns:a16="http://schemas.microsoft.com/office/drawing/2014/main" id="{D346A949-4E6A-4F9D-B60A-170AC5945AC8}"/>
            </a:ext>
          </a:extLst>
        </cdr:cNvPr>
        <cdr:cNvSpPr txBox="1"/>
      </cdr:nvSpPr>
      <cdr:spPr>
        <a:xfrm xmlns:a="http://schemas.openxmlformats.org/drawingml/2006/main">
          <a:off x="0" y="250838"/>
          <a:ext cx="1057275"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（単位：千円）</a:t>
          </a:r>
        </a:p>
      </cdr:txBody>
    </cdr:sp>
  </cdr:relSizeAnchor>
  <cdr:relSizeAnchor xmlns:cdr="http://schemas.openxmlformats.org/drawingml/2006/chartDrawing">
    <cdr:from>
      <cdr:x>0.76486</cdr:x>
      <cdr:y>0.10689</cdr:y>
    </cdr:from>
    <cdr:to>
      <cdr:x>1</cdr:x>
      <cdr:y>0.19552</cdr:y>
    </cdr:to>
    <cdr:sp macro="" textlink="">
      <cdr:nvSpPr>
        <cdr:cNvPr id="3" name="テキスト ボックス 4">
          <a:extLst xmlns:a="http://schemas.openxmlformats.org/drawingml/2006/main">
            <a:ext uri="{FF2B5EF4-FFF2-40B4-BE49-F238E27FC236}">
              <a16:creationId xmlns:a16="http://schemas.microsoft.com/office/drawing/2014/main" id="{681EDDC5-3400-48AA-B547-4C7188825D57}"/>
            </a:ext>
          </a:extLst>
        </cdr:cNvPr>
        <cdr:cNvSpPr txBox="1"/>
      </cdr:nvSpPr>
      <cdr:spPr>
        <a:xfrm xmlns:a="http://schemas.openxmlformats.org/drawingml/2006/main">
          <a:off x="3287317" y="263651"/>
          <a:ext cx="1010631" cy="21858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kumimoji="1" lang="ja-JP" altLang="en-US" sz="800" dirty="0">
              <a:latin typeface="BIZ UDPゴシック" panose="020B0400000000000000" pitchFamily="50" charset="-128"/>
              <a:ea typeface="BIZ UDPゴシック" panose="020B0400000000000000" pitchFamily="50" charset="-128"/>
            </a:rPr>
            <a:t>出典：決算書</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0.10529</cdr:y>
    </cdr:from>
    <cdr:to>
      <cdr:x>0.23125</cdr:x>
      <cdr:y>0.18383</cdr:y>
    </cdr:to>
    <cdr:sp macro="" textlink="">
      <cdr:nvSpPr>
        <cdr:cNvPr id="2" name="テキスト ボックス 4">
          <a:extLst xmlns:a="http://schemas.openxmlformats.org/drawingml/2006/main">
            <a:ext uri="{FF2B5EF4-FFF2-40B4-BE49-F238E27FC236}">
              <a16:creationId xmlns:a16="http://schemas.microsoft.com/office/drawing/2014/main" id="{711104AA-8DF7-48EF-B0B1-305673CF5CCB}"/>
            </a:ext>
          </a:extLst>
        </cdr:cNvPr>
        <cdr:cNvSpPr txBox="1"/>
      </cdr:nvSpPr>
      <cdr:spPr>
        <a:xfrm xmlns:a="http://schemas.openxmlformats.org/drawingml/2006/main">
          <a:off x="0" y="259692"/>
          <a:ext cx="993900" cy="19371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latin typeface="BIZ UDPゴシック" panose="020B0400000000000000" pitchFamily="50" charset="-128"/>
              <a:ea typeface="BIZ UDPゴシック" panose="020B0400000000000000" pitchFamily="50" charset="-128"/>
            </a:rPr>
            <a:t>（単位：千円）</a:t>
          </a:r>
        </a:p>
      </cdr:txBody>
    </cdr:sp>
  </cdr:relSizeAnchor>
  <cdr:relSizeAnchor xmlns:cdr="http://schemas.openxmlformats.org/drawingml/2006/chartDrawing">
    <cdr:from>
      <cdr:x>0.76486</cdr:x>
      <cdr:y>0.10172</cdr:y>
    </cdr:from>
    <cdr:to>
      <cdr:x>1</cdr:x>
      <cdr:y>0.18907</cdr:y>
    </cdr:to>
    <cdr:sp macro="" textlink="">
      <cdr:nvSpPr>
        <cdr:cNvPr id="3" name="テキスト ボックス 4">
          <a:extLst xmlns:a="http://schemas.openxmlformats.org/drawingml/2006/main">
            <a:ext uri="{FF2B5EF4-FFF2-40B4-BE49-F238E27FC236}">
              <a16:creationId xmlns:a16="http://schemas.microsoft.com/office/drawing/2014/main" id="{719FD40B-87AF-4110-8FA6-A92DBC2E827A}"/>
            </a:ext>
          </a:extLst>
        </cdr:cNvPr>
        <cdr:cNvSpPr txBox="1"/>
      </cdr:nvSpPr>
      <cdr:spPr>
        <a:xfrm xmlns:a="http://schemas.openxmlformats.org/drawingml/2006/main">
          <a:off x="3287329" y="250890"/>
          <a:ext cx="1010619"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kumimoji="1" lang="ja-JP" altLang="en-US" sz="800" dirty="0">
              <a:latin typeface="BIZ UDPゴシック" panose="020B0400000000000000" pitchFamily="50" charset="-128"/>
              <a:ea typeface="BIZ UDPゴシック" panose="020B0400000000000000" pitchFamily="50" charset="-128"/>
            </a:rPr>
            <a:t>出典：決算書等</a:t>
          </a:r>
        </a:p>
      </cdr:txBody>
    </cdr:sp>
  </cdr:relSizeAnchor>
</c:userShapes>
</file>

<file path=ppt/drawings/drawing7.xml><?xml version="1.0" encoding="utf-8"?>
<c:userShapes xmlns:c="http://schemas.openxmlformats.org/drawingml/2006/chart">
  <cdr:relSizeAnchor xmlns:cdr="http://schemas.openxmlformats.org/drawingml/2006/chartDrawing">
    <cdr:from>
      <cdr:x>0.64178</cdr:x>
      <cdr:y>0.92914</cdr:y>
    </cdr:from>
    <cdr:to>
      <cdr:x>1</cdr:x>
      <cdr:y>0.98356</cdr:y>
    </cdr:to>
    <cdr:sp macro="" textlink="">
      <cdr:nvSpPr>
        <cdr:cNvPr id="2" name="テキスト ボックス 1"/>
        <cdr:cNvSpPr txBox="1"/>
      </cdr:nvSpPr>
      <cdr:spPr>
        <a:xfrm xmlns:a="http://schemas.openxmlformats.org/drawingml/2006/main">
          <a:off x="3373570" y="4500884"/>
          <a:ext cx="1883014" cy="263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800" dirty="0">
              <a:latin typeface="BIZ UDゴシック" panose="020B0400000000000000" pitchFamily="49" charset="-128"/>
              <a:ea typeface="BIZ UDゴシック" panose="020B0400000000000000" pitchFamily="49" charset="-128"/>
            </a:rPr>
            <a:t>※ </a:t>
          </a:r>
          <a:r>
            <a:rPr lang="ja-JP" altLang="en-US" sz="800" dirty="0">
              <a:latin typeface="BIZ UDゴシック" panose="020B0400000000000000" pitchFamily="49" charset="-128"/>
              <a:ea typeface="BIZ UDゴシック" panose="020B0400000000000000" pitchFamily="49" charset="-128"/>
            </a:rPr>
            <a:t>令和５年９月末時点</a:t>
          </a:r>
        </a:p>
      </cdr:txBody>
    </cdr:sp>
  </cdr:relSizeAnchor>
</c:userShapes>
</file>

<file path=ppt/drawings/drawing8.xml><?xml version="1.0" encoding="utf-8"?>
<c:userShapes xmlns:c="http://schemas.openxmlformats.org/drawingml/2006/chart">
  <cdr:relSizeAnchor xmlns:cdr="http://schemas.openxmlformats.org/drawingml/2006/chartDrawing">
    <cdr:from>
      <cdr:x>0.29042</cdr:x>
      <cdr:y>0.15495</cdr:y>
    </cdr:from>
    <cdr:to>
      <cdr:x>1</cdr:x>
      <cdr:y>0.23611</cdr:y>
    </cdr:to>
    <cdr:sp macro="" textlink="">
      <cdr:nvSpPr>
        <cdr:cNvPr id="2" name="テキスト ボックス 14">
          <a:extLst xmlns:a="http://schemas.openxmlformats.org/drawingml/2006/main">
            <a:ext uri="{FF2B5EF4-FFF2-40B4-BE49-F238E27FC236}">
              <a16:creationId xmlns:a16="http://schemas.microsoft.com/office/drawing/2014/main" id="{3332024C-6333-475F-B0A0-073E416C9FF8}"/>
            </a:ext>
          </a:extLst>
        </cdr:cNvPr>
        <cdr:cNvSpPr txBox="1"/>
      </cdr:nvSpPr>
      <cdr:spPr>
        <a:xfrm xmlns:a="http://schemas.openxmlformats.org/drawingml/2006/main">
          <a:off x="956433" y="440670"/>
          <a:ext cx="2336858"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kumimoji="1" lang="ja-JP" altLang="en-US" sz="900" dirty="0">
              <a:latin typeface="BIZ UDPゴシック" panose="020B0400000000000000" pitchFamily="50" charset="-128"/>
              <a:ea typeface="BIZ UDPゴシック" panose="020B0400000000000000" pitchFamily="50" charset="-128"/>
            </a:rPr>
            <a:t>出典：農林業センサス等</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90569"/>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018" y="0"/>
            <a:ext cx="2880308" cy="490569"/>
          </a:xfrm>
          <a:prstGeom prst="rect">
            <a:avLst/>
          </a:prstGeom>
        </p:spPr>
        <p:txBody>
          <a:bodyPr vert="horz" lIns="89675" tIns="44838" rIns="89675" bIns="44838" rtlCol="0"/>
          <a:lstStyle>
            <a:lvl1pPr algn="r">
              <a:defRPr sz="1200"/>
            </a:lvl1pPr>
          </a:lstStyle>
          <a:p>
            <a:fld id="{52226BC0-283B-418F-84E9-3F3D80AE069A}" type="datetimeFigureOut">
              <a:rPr kumimoji="1" lang="ja-JP" altLang="en-US" smtClean="0"/>
              <a:t>2024/9/4</a:t>
            </a:fld>
            <a:endParaRPr kumimoji="1" lang="ja-JP" altLang="en-US"/>
          </a:p>
        </p:txBody>
      </p:sp>
      <p:sp>
        <p:nvSpPr>
          <p:cNvPr id="4" name="フッター プレースホルダー 3"/>
          <p:cNvSpPr>
            <a:spLocks noGrp="1"/>
          </p:cNvSpPr>
          <p:nvPr>
            <p:ph type="ftr" sz="quarter" idx="2"/>
          </p:nvPr>
        </p:nvSpPr>
        <p:spPr>
          <a:xfrm>
            <a:off x="0" y="9286846"/>
            <a:ext cx="2880308" cy="490568"/>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018" y="9286846"/>
            <a:ext cx="2880308" cy="490568"/>
          </a:xfrm>
          <a:prstGeom prst="rect">
            <a:avLst/>
          </a:prstGeom>
        </p:spPr>
        <p:txBody>
          <a:bodyPr vert="horz" lIns="89675" tIns="44838" rIns="89675" bIns="44838" rtlCol="0" anchor="b"/>
          <a:lstStyle>
            <a:lvl1pPr algn="r">
              <a:defRPr sz="1200"/>
            </a:lvl1pPr>
          </a:lstStyle>
          <a:p>
            <a:fld id="{ABDDDF84-BAB9-4DFF-9B0D-B0BFA0D848D0}" type="slidenum">
              <a:rPr kumimoji="1" lang="ja-JP" altLang="en-US" smtClean="0"/>
              <a:t>‹#›</a:t>
            </a:fld>
            <a:endParaRPr kumimoji="1" lang="ja-JP" altLang="en-US"/>
          </a:p>
        </p:txBody>
      </p:sp>
    </p:spTree>
    <p:extLst>
      <p:ext uri="{BB962C8B-B14F-4D97-AF65-F5344CB8AC3E}">
        <p14:creationId xmlns:p14="http://schemas.microsoft.com/office/powerpoint/2010/main" val="40538913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024D5E8F-0A97-436E-9F00-F3DFB675D86B}" type="datetimeFigureOut">
              <a:rPr kumimoji="1" lang="ja-JP" altLang="en-US" smtClean="0"/>
              <a:t>2024/9/4</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86215586-515F-4769-B518-401B915E8AE3}" type="slidenum">
              <a:rPr kumimoji="1" lang="ja-JP" altLang="en-US" smtClean="0"/>
              <a:t>‹#›</a:t>
            </a:fld>
            <a:endParaRPr kumimoji="1" lang="ja-JP" altLang="en-US"/>
          </a:p>
        </p:txBody>
      </p:sp>
    </p:spTree>
    <p:extLst>
      <p:ext uri="{BB962C8B-B14F-4D97-AF65-F5344CB8AC3E}">
        <p14:creationId xmlns:p14="http://schemas.microsoft.com/office/powerpoint/2010/main" val="612603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9615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3926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7994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5821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D0E5F7-E781-40E6-A4E4-FB028A63E5D5}" type="datetime1">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118683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CBDBB89-A5E3-4D9A-A3D3-72BB7813B741}" type="datetime1">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1429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0DF8A1-4BA9-4A74-A6D7-614549B63C3C}" type="datetime1">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4096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0D9FB4-DCA9-4844-9AEC-FBB1704948E6}" type="datetime1">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9516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CFD1C8-1B0D-43A2-A4F8-90CB6CC38E21}" type="datetime1">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71554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DC812F5-C45C-4331-B4FE-193DD2D1746D}" type="datetime1">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76102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CC7AC8-7F90-4801-B66A-20AF63627084}" type="datetime1">
              <a:rPr kumimoji="1" lang="ja-JP" altLang="en-US" smtClean="0"/>
              <a:t>2024/9/4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66341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CCC536-4D27-4347-A31D-18B667D9E561}" type="datetime1">
              <a:rPr kumimoji="1" lang="ja-JP" altLang="en-US" smtClean="0"/>
              <a:t>2024/9/4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18482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6F732-DE5F-4747-97D6-6B2BAB084B51}" type="datetime1">
              <a:rPr kumimoji="1" lang="ja-JP" altLang="en-US" smtClean="0"/>
              <a:t>2024/9/4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47761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542C67-4149-4DF2-AE0F-272D3EEF3BC8}" type="datetime1">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113524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71AEE0-4EE5-4C83-9CCD-625E1238D88E}" type="datetime1">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64414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B7842-6E93-449E-93BC-455C167A1F10}" type="datetime1">
              <a:rPr kumimoji="1" lang="ja-JP" altLang="en-US" smtClean="0"/>
              <a:t>2024/9/4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2464015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3.e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1.xlsx"/><Relationship Id="rId13" Type="http://schemas.openxmlformats.org/officeDocument/2006/relationships/image" Target="../media/image19.emf"/><Relationship Id="rId3" Type="http://schemas.openxmlformats.org/officeDocument/2006/relationships/notesSlide" Target="../notesSlides/notesSlide1.xml"/><Relationship Id="rId7" Type="http://schemas.openxmlformats.org/officeDocument/2006/relationships/image" Target="../media/image16.emf"/><Relationship Id="rId12"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xlsx"/><Relationship Id="rId11" Type="http://schemas.openxmlformats.org/officeDocument/2006/relationships/image" Target="../media/image18.emf"/><Relationship Id="rId5" Type="http://schemas.openxmlformats.org/officeDocument/2006/relationships/image" Target="../media/image21.png"/><Relationship Id="rId10" Type="http://schemas.openxmlformats.org/officeDocument/2006/relationships/package" Target="../embeddings/Microsoft_Excel_Worksheet2.xlsx"/><Relationship Id="rId4" Type="http://schemas.openxmlformats.org/officeDocument/2006/relationships/image" Target="../media/image20.png"/><Relationship Id="rId9"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2.xml"/><Relationship Id="rId7" Type="http://schemas.openxmlformats.org/officeDocument/2006/relationships/package" Target="../embeddings/Microsoft_Excel_Worksheet5.xlsx"/><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emf"/><Relationship Id="rId11" Type="http://schemas.openxmlformats.org/officeDocument/2006/relationships/package" Target="../embeddings/Microsoft_Excel_Worksheet7.xlsx"/><Relationship Id="rId5" Type="http://schemas.openxmlformats.org/officeDocument/2006/relationships/package" Target="../embeddings/Microsoft_Excel_Worksheet4.xlsx"/><Relationship Id="rId10" Type="http://schemas.openxmlformats.org/officeDocument/2006/relationships/image" Target="../media/image24.emf"/><Relationship Id="rId4" Type="http://schemas.openxmlformats.org/officeDocument/2006/relationships/image" Target="../media/image20.png"/><Relationship Id="rId9"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3.xml"/><Relationship Id="rId7" Type="http://schemas.openxmlformats.org/officeDocument/2006/relationships/package" Target="../embeddings/Microsoft_Excel_Worksheet9.xlsx"/><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png"/><Relationship Id="rId11" Type="http://schemas.openxmlformats.org/officeDocument/2006/relationships/package" Target="../embeddings/Microsoft_Excel_Worksheet11.xlsx"/><Relationship Id="rId5" Type="http://schemas.openxmlformats.org/officeDocument/2006/relationships/image" Target="../media/image26.emf"/><Relationship Id="rId10" Type="http://schemas.openxmlformats.org/officeDocument/2006/relationships/image" Target="../media/image28.emf"/><Relationship Id="rId4" Type="http://schemas.openxmlformats.org/officeDocument/2006/relationships/package" Target="../embeddings/Microsoft_Excel_Worksheet8.xlsx"/><Relationship Id="rId9" Type="http://schemas.openxmlformats.org/officeDocument/2006/relationships/package" Target="../embeddings/Microsoft_Excel_Worksheet10.xlsx"/></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5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64.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6A18A43-4ECD-4629-B32F-EFD995C19077}"/>
              </a:ext>
            </a:extLst>
          </p:cNvPr>
          <p:cNvSpPr/>
          <p:nvPr/>
        </p:nvSpPr>
        <p:spPr>
          <a:xfrm>
            <a:off x="7254485" y="2420240"/>
            <a:ext cx="4597302" cy="4103031"/>
          </a:xfrm>
          <a:prstGeom prst="rect">
            <a:avLst/>
          </a:prstGeom>
          <a:solidFill>
            <a:srgbClr val="00B0F0"/>
          </a:solidFill>
          <a:ln>
            <a:solidFill>
              <a:srgbClr val="00B0F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76DFA00-1B69-4DC6-A4CA-2A0BEA791525}"/>
              </a:ext>
            </a:extLst>
          </p:cNvPr>
          <p:cNvSpPr/>
          <p:nvPr/>
        </p:nvSpPr>
        <p:spPr>
          <a:xfrm>
            <a:off x="337539" y="371132"/>
            <a:ext cx="4602651" cy="1980000"/>
          </a:xfrm>
          <a:prstGeom prst="rect">
            <a:avLst/>
          </a:prstGeom>
          <a:solidFill>
            <a:schemeClr val="accent4">
              <a:lumMod val="60000"/>
              <a:lumOff val="40000"/>
            </a:schemeClr>
          </a:solidFill>
          <a:ln>
            <a:solidFill>
              <a:schemeClr val="accent4">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94C7F4CB-5A02-41FA-81B5-0557057EA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21138" y="2580773"/>
            <a:ext cx="4248756" cy="3781964"/>
          </a:xfrm>
          <a:prstGeom prst="rect">
            <a:avLst/>
          </a:prstGeom>
          <a:effectLst>
            <a:softEdge rad="63500"/>
          </a:effectLst>
        </p:spPr>
      </p:pic>
      <p:sp>
        <p:nvSpPr>
          <p:cNvPr id="4" name="テキスト プレースホルダー 3">
            <a:extLst>
              <a:ext uri="{FF2B5EF4-FFF2-40B4-BE49-F238E27FC236}">
                <a16:creationId xmlns:a16="http://schemas.microsoft.com/office/drawing/2014/main" id="{F8497D8F-2C96-49B2-9E95-E5787CE962B6}"/>
              </a:ext>
            </a:extLst>
          </p:cNvPr>
          <p:cNvSpPr>
            <a:spLocks noGrp="1"/>
          </p:cNvSpPr>
          <p:nvPr>
            <p:ph type="body" sz="half" idx="2"/>
          </p:nvPr>
        </p:nvSpPr>
        <p:spPr>
          <a:xfrm>
            <a:off x="551362" y="1798313"/>
            <a:ext cx="3932237" cy="487091"/>
          </a:xfrm>
        </p:spPr>
        <p:txBody>
          <a:bodyPr anchor="ctr"/>
          <a:lstStyle/>
          <a:p>
            <a:pPr algn="ctr"/>
            <a:r>
              <a:rPr lang="ja-JP" altLang="en-US" b="1" dirty="0">
                <a:latin typeface="BIZ UDPゴシック" panose="020B0400000000000000" pitchFamily="50" charset="-128"/>
                <a:ea typeface="BIZ UDPゴシック" panose="020B0400000000000000" pitchFamily="50" charset="-128"/>
              </a:rPr>
              <a:t>令和６年３月　能勢</a:t>
            </a:r>
            <a:r>
              <a:rPr lang="zh-TW" altLang="en-US" b="1" dirty="0">
                <a:latin typeface="BIZ UDPゴシック" panose="020B0400000000000000" pitchFamily="50" charset="-128"/>
                <a:ea typeface="BIZ UDPゴシック" panose="020B0400000000000000" pitchFamily="50" charset="-128"/>
              </a:rPr>
              <a:t>町</a:t>
            </a:r>
            <a:r>
              <a:rPr lang="en-US" altLang="zh-TW" b="1" dirty="0">
                <a:latin typeface="BIZ UDPゴシック" panose="020B0400000000000000" pitchFamily="50" charset="-128"/>
                <a:ea typeface="BIZ UDPゴシック" panose="020B0400000000000000" pitchFamily="50" charset="-128"/>
              </a:rPr>
              <a:t>/</a:t>
            </a:r>
            <a:r>
              <a:rPr lang="zh-TW" altLang="en-US" b="1" dirty="0">
                <a:latin typeface="BIZ UDPゴシック" panose="020B0400000000000000" pitchFamily="50" charset="-128"/>
                <a:ea typeface="BIZ UDPゴシック" panose="020B0400000000000000" pitchFamily="50" charset="-128"/>
              </a:rPr>
              <a:t>大阪府</a:t>
            </a:r>
            <a:endParaRPr kumimoji="1" lang="ja-JP" altLang="en-US" b="1"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D5D48DDE-6C5E-40FE-9614-D1BA469D8F54}"/>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9547959" y="331225"/>
            <a:ext cx="2303653" cy="1980000"/>
          </a:xfrm>
          <a:prstGeom prst="rect">
            <a:avLst/>
          </a:prstGeom>
          <a:effectLst>
            <a:softEdge rad="127000"/>
          </a:effectLst>
        </p:spPr>
      </p:pic>
      <p:sp>
        <p:nvSpPr>
          <p:cNvPr id="16" name="テキスト プレースホルダー 3">
            <a:extLst>
              <a:ext uri="{FF2B5EF4-FFF2-40B4-BE49-F238E27FC236}">
                <a16:creationId xmlns:a16="http://schemas.microsoft.com/office/drawing/2014/main" id="{368D8F47-D004-4BD5-B30B-4F774F94D035}"/>
              </a:ext>
            </a:extLst>
          </p:cNvPr>
          <p:cNvSpPr txBox="1">
            <a:spLocks/>
          </p:cNvSpPr>
          <p:nvPr/>
        </p:nvSpPr>
        <p:spPr>
          <a:xfrm>
            <a:off x="408787" y="296268"/>
            <a:ext cx="4460153" cy="175045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9pPr>
          </a:lstStyle>
          <a:p>
            <a:pPr algn="ctr"/>
            <a:r>
              <a:rPr lang="ja-JP" altLang="en-US" sz="1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町村の将来のあり方に関する勉強会</a:t>
            </a:r>
            <a:r>
              <a:rPr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en-US" altLang="ja-JP"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2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「能勢町　将来課題の対応方策の検討」</a:t>
            </a:r>
            <a:endParaRPr lang="en-US" altLang="ja-JP" sz="2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～課題認識編～</a:t>
            </a:r>
            <a:endParaRPr lang="en-US" altLang="ja-JP"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15BA5F62-5C61-4283-BBF8-4F9749A34EF4}"/>
              </a:ext>
            </a:extLst>
          </p:cNvPr>
          <p:cNvPicPr preferRelativeResize="0">
            <a:picLocks/>
          </p:cNvPicPr>
          <p:nvPr/>
        </p:nvPicPr>
        <p:blipFill>
          <a:blip r:embed="rId4">
            <a:extLst>
              <a:ext uri="{28A0092B-C50C-407E-A947-70E740481C1C}">
                <a14:useLocalDpi xmlns:a14="http://schemas.microsoft.com/office/drawing/2010/main" val="0"/>
              </a:ext>
            </a:extLst>
          </a:blip>
          <a:srcRect/>
          <a:stretch/>
        </p:blipFill>
        <p:spPr>
          <a:xfrm>
            <a:off x="4950657" y="2419046"/>
            <a:ext cx="2303653" cy="1980000"/>
          </a:xfrm>
          <a:prstGeom prst="rect">
            <a:avLst/>
          </a:prstGeom>
          <a:effectLst>
            <a:softEdge rad="127000"/>
          </a:effectLst>
        </p:spPr>
      </p:pic>
      <p:pic>
        <p:nvPicPr>
          <p:cNvPr id="5" name="図 4">
            <a:extLst>
              <a:ext uri="{FF2B5EF4-FFF2-40B4-BE49-F238E27FC236}">
                <a16:creationId xmlns:a16="http://schemas.microsoft.com/office/drawing/2014/main" id="{090DB1CF-DB6F-45D5-8937-7112699E17C0}"/>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2646657" y="2419046"/>
            <a:ext cx="2303653" cy="1980000"/>
          </a:xfrm>
          <a:prstGeom prst="rect">
            <a:avLst/>
          </a:prstGeom>
          <a:effectLst>
            <a:softEdge rad="127000"/>
          </a:effectLst>
        </p:spPr>
      </p:pic>
      <p:pic>
        <p:nvPicPr>
          <p:cNvPr id="6" name="図 5">
            <a:extLst>
              <a:ext uri="{FF2B5EF4-FFF2-40B4-BE49-F238E27FC236}">
                <a16:creationId xmlns:a16="http://schemas.microsoft.com/office/drawing/2014/main" id="{9F1C95C1-0E1E-4CDA-8CAF-D0C19163E78A}"/>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340387" y="4506868"/>
            <a:ext cx="2303653" cy="1980000"/>
          </a:xfrm>
          <a:prstGeom prst="rect">
            <a:avLst/>
          </a:prstGeom>
          <a:effectLst>
            <a:softEdge rad="127000"/>
          </a:effectLst>
        </p:spPr>
      </p:pic>
      <p:pic>
        <p:nvPicPr>
          <p:cNvPr id="11" name="図 10">
            <a:extLst>
              <a:ext uri="{FF2B5EF4-FFF2-40B4-BE49-F238E27FC236}">
                <a16:creationId xmlns:a16="http://schemas.microsoft.com/office/drawing/2014/main" id="{0E635655-9073-4019-B37D-B9EBE73E5E9F}"/>
              </a:ext>
            </a:extLst>
          </p:cNvPr>
          <p:cNvPicPr preferRelativeResize="0">
            <a:picLocks/>
          </p:cNvPicPr>
          <p:nvPr/>
        </p:nvPicPr>
        <p:blipFill>
          <a:blip r:embed="rId7">
            <a:extLst>
              <a:ext uri="{28A0092B-C50C-407E-A947-70E740481C1C}">
                <a14:useLocalDpi xmlns:a14="http://schemas.microsoft.com/office/drawing/2010/main" val="0"/>
              </a:ext>
            </a:extLst>
          </a:blip>
          <a:srcRect/>
          <a:stretch/>
        </p:blipFill>
        <p:spPr>
          <a:xfrm>
            <a:off x="2649148" y="4506867"/>
            <a:ext cx="2294134" cy="1980000"/>
          </a:xfrm>
          <a:prstGeom prst="rect">
            <a:avLst/>
          </a:prstGeom>
          <a:effectLst>
            <a:softEdge rad="127000"/>
          </a:effectLst>
        </p:spPr>
      </p:pic>
      <p:pic>
        <p:nvPicPr>
          <p:cNvPr id="13" name="図 12">
            <a:extLst>
              <a:ext uri="{FF2B5EF4-FFF2-40B4-BE49-F238E27FC236}">
                <a16:creationId xmlns:a16="http://schemas.microsoft.com/office/drawing/2014/main" id="{4E8530F4-D4AD-4AFC-A082-844EA682976A}"/>
              </a:ext>
            </a:extLst>
          </p:cNvPr>
          <p:cNvPicPr preferRelativeResize="0">
            <a:picLocks/>
          </p:cNvPicPr>
          <p:nvPr/>
        </p:nvPicPr>
        <p:blipFill>
          <a:blip r:embed="rId8">
            <a:extLst>
              <a:ext uri="{28A0092B-C50C-407E-A947-70E740481C1C}">
                <a14:useLocalDpi xmlns:a14="http://schemas.microsoft.com/office/drawing/2010/main" val="0"/>
              </a:ext>
            </a:extLst>
          </a:blip>
          <a:srcRect/>
          <a:stretch/>
        </p:blipFill>
        <p:spPr>
          <a:xfrm>
            <a:off x="340387" y="2419045"/>
            <a:ext cx="2303653" cy="1980000"/>
          </a:xfrm>
          <a:prstGeom prst="rect">
            <a:avLst/>
          </a:prstGeom>
          <a:effectLst>
            <a:softEdge rad="127000"/>
          </a:effectLst>
        </p:spPr>
      </p:pic>
      <p:pic>
        <p:nvPicPr>
          <p:cNvPr id="15" name="図 14">
            <a:extLst>
              <a:ext uri="{FF2B5EF4-FFF2-40B4-BE49-F238E27FC236}">
                <a16:creationId xmlns:a16="http://schemas.microsoft.com/office/drawing/2014/main" id="{8805505B-DD56-409D-9F50-CBE1BABEDFDB}"/>
              </a:ext>
            </a:extLst>
          </p:cNvPr>
          <p:cNvPicPr preferRelativeResize="0">
            <a:picLocks/>
          </p:cNvPicPr>
          <p:nvPr/>
        </p:nvPicPr>
        <p:blipFill>
          <a:blip r:embed="rId9">
            <a:extLst>
              <a:ext uri="{28A0092B-C50C-407E-A947-70E740481C1C}">
                <a14:useLocalDpi xmlns:a14="http://schemas.microsoft.com/office/drawing/2010/main" val="0"/>
              </a:ext>
            </a:extLst>
          </a:blip>
          <a:srcRect/>
          <a:stretch/>
        </p:blipFill>
        <p:spPr>
          <a:xfrm>
            <a:off x="7249308" y="331225"/>
            <a:ext cx="2303653" cy="1980000"/>
          </a:xfrm>
          <a:prstGeom prst="rect">
            <a:avLst/>
          </a:prstGeom>
          <a:effectLst>
            <a:softEdge rad="127000"/>
          </a:effectLst>
        </p:spPr>
      </p:pic>
      <p:pic>
        <p:nvPicPr>
          <p:cNvPr id="17" name="図 16">
            <a:extLst>
              <a:ext uri="{FF2B5EF4-FFF2-40B4-BE49-F238E27FC236}">
                <a16:creationId xmlns:a16="http://schemas.microsoft.com/office/drawing/2014/main" id="{E0243B69-3800-4773-B003-B9F61F4D4A12}"/>
              </a:ext>
            </a:extLst>
          </p:cNvPr>
          <p:cNvPicPr preferRelativeResize="0">
            <a:picLocks/>
          </p:cNvPicPr>
          <p:nvPr/>
        </p:nvPicPr>
        <p:blipFill>
          <a:blip r:embed="rId10">
            <a:extLst>
              <a:ext uri="{28A0092B-C50C-407E-A947-70E740481C1C}">
                <a14:useLocalDpi xmlns:a14="http://schemas.microsoft.com/office/drawing/2010/main" val="0"/>
              </a:ext>
            </a:extLst>
          </a:blip>
          <a:srcRect/>
          <a:stretch/>
        </p:blipFill>
        <p:spPr>
          <a:xfrm>
            <a:off x="4950657" y="331225"/>
            <a:ext cx="2303653" cy="1980000"/>
          </a:xfrm>
          <a:prstGeom prst="rect">
            <a:avLst/>
          </a:prstGeom>
          <a:effectLst>
            <a:softEdge rad="127000"/>
          </a:effectLst>
        </p:spPr>
      </p:pic>
      <p:sp>
        <p:nvSpPr>
          <p:cNvPr id="24" name="四角形: 角を丸くする 23">
            <a:extLst>
              <a:ext uri="{FF2B5EF4-FFF2-40B4-BE49-F238E27FC236}">
                <a16:creationId xmlns:a16="http://schemas.microsoft.com/office/drawing/2014/main" id="{E69736A7-28BA-476D-909B-5F3E0147CD80}"/>
              </a:ext>
            </a:extLst>
          </p:cNvPr>
          <p:cNvSpPr/>
          <p:nvPr/>
        </p:nvSpPr>
        <p:spPr>
          <a:xfrm>
            <a:off x="5123623" y="4638848"/>
            <a:ext cx="1951240" cy="176195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6E33BF7-7220-423B-B5C8-A12194CF42F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236242" y="4830788"/>
            <a:ext cx="1719514" cy="1330011"/>
          </a:xfrm>
          <a:prstGeom prst="rect">
            <a:avLst/>
          </a:prstGeom>
        </p:spPr>
      </p:pic>
    </p:spTree>
    <p:extLst>
      <p:ext uri="{BB962C8B-B14F-4D97-AF65-F5344CB8AC3E}">
        <p14:creationId xmlns:p14="http://schemas.microsoft.com/office/powerpoint/2010/main" val="378027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657179E-7B71-4E5A-8BC3-4EACAC37FCDB}"/>
              </a:ext>
            </a:extLst>
          </p:cNvPr>
          <p:cNvSpPr/>
          <p:nvPr/>
        </p:nvSpPr>
        <p:spPr>
          <a:xfrm>
            <a:off x="2636609" y="319087"/>
            <a:ext cx="8715601"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636611" y="493736"/>
            <a:ext cx="8717188" cy="829345"/>
          </a:xfrm>
        </p:spPr>
        <p:txBody>
          <a:bodyPr anchor="ctr">
            <a:normAutofit fontScale="90000"/>
          </a:bodyPr>
          <a:lstStyle/>
          <a:p>
            <a:pPr algn="ctr"/>
            <a:r>
              <a:rPr lang="en-US" altLang="ja-JP" sz="2900" b="1" dirty="0">
                <a:latin typeface="BIZ UDPゴシック" panose="020B0400000000000000" pitchFamily="50" charset="-128"/>
                <a:ea typeface="BIZ UDPゴシック" panose="020B0400000000000000" pitchFamily="50" charset="-128"/>
              </a:rPr>
              <a:t>【</a:t>
            </a:r>
            <a:r>
              <a:rPr lang="ja-JP" altLang="en-US" sz="2900" b="1" dirty="0">
                <a:latin typeface="BIZ UDPゴシック" panose="020B0400000000000000" pitchFamily="50" charset="-128"/>
                <a:ea typeface="BIZ UDPゴシック" panose="020B0400000000000000" pitchFamily="50" charset="-128"/>
              </a:rPr>
              <a:t>人口</a:t>
            </a:r>
            <a:r>
              <a:rPr lang="en-US" altLang="ja-JP" sz="2900" b="1" dirty="0">
                <a:latin typeface="BIZ UDPゴシック" panose="020B0400000000000000" pitchFamily="50" charset="-128"/>
                <a:ea typeface="BIZ UDPゴシック" panose="020B0400000000000000" pitchFamily="50" charset="-128"/>
              </a:rPr>
              <a:t>】</a:t>
            </a:r>
            <a:r>
              <a:rPr kumimoji="1" lang="ja-JP" altLang="en-US" sz="2900" b="1" dirty="0">
                <a:latin typeface="BIZ UDPゴシック" panose="020B0400000000000000" pitchFamily="50" charset="-128"/>
                <a:ea typeface="BIZ UDPゴシック" panose="020B0400000000000000" pitchFamily="50" charset="-128"/>
              </a:rPr>
              <a:t>将来推計人口</a:t>
            </a:r>
            <a:br>
              <a:rPr lang="ja-JP" altLang="en-US" b="1" dirty="0">
                <a:latin typeface="BIZ UDPゴシック" panose="020B0400000000000000" pitchFamily="50" charset="-128"/>
                <a:ea typeface="BIZ UDPゴシック" panose="020B0400000000000000" pitchFamily="50" charset="-128"/>
              </a:rPr>
            </a:br>
            <a:br>
              <a:rPr lang="en-US" altLang="ja-JP" sz="1300" b="1" dirty="0">
                <a:latin typeface="BIZ UDPゴシック" panose="020B0400000000000000" pitchFamily="50" charset="-128"/>
                <a:ea typeface="BIZ UDPゴシック" panose="020B0400000000000000" pitchFamily="50" charset="-128"/>
              </a:rPr>
            </a:br>
            <a:r>
              <a:rPr lang="ja-JP" altLang="en-US" sz="1300" b="1" dirty="0">
                <a:latin typeface="BIZ UDPゴシック" panose="020B0400000000000000" pitchFamily="50" charset="-128"/>
                <a:ea typeface="BIZ UDPゴシック" panose="020B0400000000000000" pitchFamily="50" charset="-128"/>
              </a:rPr>
              <a:t>出典：総務省「国勢調査」</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国立社会保障・人口問題研究所「日本の地域別将来推計人口（令和５年推計）」を基に作成</a:t>
            </a:r>
            <a:br>
              <a:rPr lang="en-US" altLang="ja-JP" sz="1300" b="1" dirty="0">
                <a:latin typeface="BIZ UDPゴシック" panose="020B0400000000000000" pitchFamily="50" charset="-128"/>
                <a:ea typeface="BIZ UDPゴシック" panose="020B0400000000000000" pitchFamily="50" charset="-128"/>
              </a:rPr>
            </a:br>
            <a:endParaRPr kumimoji="1" lang="ja-JP" altLang="en-US" sz="1300" b="1" dirty="0">
              <a:latin typeface="BIZ UDPゴシック" panose="020B0400000000000000" pitchFamily="50" charset="-128"/>
              <a:ea typeface="BIZ UDP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301104883"/>
              </p:ext>
            </p:extLst>
          </p:nvPr>
        </p:nvGraphicFramePr>
        <p:xfrm>
          <a:off x="877708" y="1617468"/>
          <a:ext cx="10515600" cy="403106"/>
        </p:xfrm>
        <a:graphic>
          <a:graphicData uri="http://schemas.openxmlformats.org/drawingml/2006/table">
            <a:tbl>
              <a:tblPr firstRow="1" bandRow="1">
                <a:tableStyleId>{D7AC3CCA-C797-4891-BE02-D94E43425B78}</a:tableStyleId>
              </a:tblPr>
              <a:tblGrid>
                <a:gridCol w="1806304">
                  <a:extLst>
                    <a:ext uri="{9D8B030D-6E8A-4147-A177-3AD203B41FA5}">
                      <a16:colId xmlns:a16="http://schemas.microsoft.com/office/drawing/2014/main" val="1353972321"/>
                    </a:ext>
                  </a:extLst>
                </a:gridCol>
                <a:gridCol w="8709296">
                  <a:extLst>
                    <a:ext uri="{9D8B030D-6E8A-4147-A177-3AD203B41FA5}">
                      <a16:colId xmlns:a16="http://schemas.microsoft.com/office/drawing/2014/main" val="2015220188"/>
                    </a:ext>
                  </a:extLst>
                </a:gridCol>
              </a:tblGrid>
              <a:tr h="403106">
                <a:tc>
                  <a:txBody>
                    <a:bodyPr/>
                    <a:lstStyle/>
                    <a:p>
                      <a:pPr algn="ctr"/>
                      <a:r>
                        <a:rPr kumimoji="1" lang="ja-JP" altLang="en-US" sz="1400" dirty="0">
                          <a:latin typeface="BIZ UDPゴシック" panose="020B0400000000000000" pitchFamily="50" charset="-128"/>
                          <a:ea typeface="BIZ UDPゴシック" panose="020B0400000000000000" pitchFamily="50" charset="-128"/>
                        </a:rPr>
                        <a:t>推計結果の概要</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400" dirty="0">
                          <a:latin typeface="BIZ UDPゴシック" panose="020B0400000000000000" pitchFamily="50" charset="-128"/>
                          <a:ea typeface="BIZ UDPゴシック" panose="020B0400000000000000" pitchFamily="50" charset="-128"/>
                        </a:rPr>
                        <a:t>総人口は</a:t>
                      </a:r>
                      <a:r>
                        <a:rPr kumimoji="1" lang="en-US" altLang="ja-JP" sz="1400" dirty="0">
                          <a:latin typeface="BIZ UDPゴシック" panose="020B0400000000000000" pitchFamily="50" charset="-128"/>
                          <a:ea typeface="BIZ UDPゴシック" panose="020B0400000000000000" pitchFamily="50" charset="-128"/>
                        </a:rPr>
                        <a:t>2020</a:t>
                      </a:r>
                      <a:r>
                        <a:rPr kumimoji="1" lang="ja-JP" altLang="en-US" sz="1400" dirty="0">
                          <a:latin typeface="BIZ UDPゴシック" panose="020B0400000000000000" pitchFamily="50" charset="-128"/>
                          <a:ea typeface="BIZ UDPゴシック" panose="020B0400000000000000" pitchFamily="50" charset="-128"/>
                        </a:rPr>
                        <a:t>年から</a:t>
                      </a:r>
                      <a:r>
                        <a:rPr kumimoji="1" lang="en-US" altLang="ja-JP" sz="1400" dirty="0">
                          <a:latin typeface="BIZ UDPゴシック" panose="020B0400000000000000" pitchFamily="50" charset="-128"/>
                          <a:ea typeface="BIZ UDPゴシック" panose="020B0400000000000000" pitchFamily="50" charset="-128"/>
                        </a:rPr>
                        <a:t>2050</a:t>
                      </a:r>
                      <a:r>
                        <a:rPr kumimoji="1" lang="ja-JP" altLang="en-US" sz="1400" dirty="0">
                          <a:latin typeface="BIZ UDPゴシック" panose="020B0400000000000000" pitchFamily="50" charset="-128"/>
                          <a:ea typeface="BIZ UDPゴシック" panose="020B0400000000000000" pitchFamily="50" charset="-128"/>
                        </a:rPr>
                        <a:t>年にかけ、</a:t>
                      </a:r>
                      <a:r>
                        <a:rPr kumimoji="1" lang="en-US" altLang="ja-JP" sz="1400" dirty="0">
                          <a:latin typeface="BIZ UDPゴシック" panose="020B0400000000000000" pitchFamily="50" charset="-128"/>
                          <a:ea typeface="BIZ UDPゴシック" panose="020B0400000000000000" pitchFamily="50" charset="-128"/>
                        </a:rPr>
                        <a:t>5,241</a:t>
                      </a:r>
                      <a:r>
                        <a:rPr kumimoji="1" lang="ja-JP" altLang="en-US" sz="1400" dirty="0">
                          <a:latin typeface="BIZ UDPゴシック" panose="020B0400000000000000" pitchFamily="50" charset="-128"/>
                          <a:ea typeface="BIZ UDPゴシック" panose="020B0400000000000000" pitchFamily="50" charset="-128"/>
                        </a:rPr>
                        <a:t>人減少（▲</a:t>
                      </a:r>
                      <a:r>
                        <a:rPr kumimoji="1" lang="en-US" altLang="ja-JP" sz="1400" dirty="0">
                          <a:latin typeface="BIZ UDPゴシック" panose="020B0400000000000000" pitchFamily="50" charset="-128"/>
                          <a:ea typeface="BIZ UDPゴシック" panose="020B0400000000000000" pitchFamily="50" charset="-128"/>
                        </a:rPr>
                        <a:t>57.7%</a:t>
                      </a:r>
                      <a:r>
                        <a:rPr kumimoji="1" lang="ja-JP" altLang="en-US" sz="1400" dirty="0">
                          <a:latin typeface="BIZ UDPゴシック" panose="020B0400000000000000" pitchFamily="50" charset="-128"/>
                          <a:ea typeface="BIZ UDPゴシック" panose="020B0400000000000000" pitchFamily="50" charset="-128"/>
                        </a:rPr>
                        <a:t>）する見通し。</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22276707"/>
                  </a:ext>
                </a:extLst>
              </a:tr>
            </a:tbl>
          </a:graphicData>
        </a:graphic>
      </p:graphicFrame>
      <p:sp>
        <p:nvSpPr>
          <p:cNvPr id="7" name="四角形: 角を丸くする 6">
            <a:extLst>
              <a:ext uri="{FF2B5EF4-FFF2-40B4-BE49-F238E27FC236}">
                <a16:creationId xmlns:a16="http://schemas.microsoft.com/office/drawing/2014/main" id="{F3612957-CAF2-4BEC-B1AA-8FD7BCE92C23}"/>
              </a:ext>
            </a:extLst>
          </p:cNvPr>
          <p:cNvSpPr/>
          <p:nvPr/>
        </p:nvSpPr>
        <p:spPr>
          <a:xfrm>
            <a:off x="836611" y="319737"/>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600" b="1" dirty="0">
                <a:solidFill>
                  <a:prstClr val="black"/>
                </a:solidFill>
                <a:latin typeface="BIZ UDPゴシック" panose="020B0400000000000000" pitchFamily="50" charset="-128"/>
                <a:ea typeface="BIZ UDPゴシック" panose="020B0400000000000000" pitchFamily="50" charset="-128"/>
                <a:cs typeface="+mj-cs"/>
              </a:rPr>
              <a:t>No.</a:t>
            </a:r>
            <a:r>
              <a:rPr kumimoji="1" lang="ja-JP" altLang="en-US" sz="2600" b="1" dirty="0">
                <a:solidFill>
                  <a:prstClr val="black"/>
                </a:solidFill>
                <a:latin typeface="BIZ UDPゴシック" panose="020B0400000000000000" pitchFamily="50" charset="-128"/>
                <a:ea typeface="BIZ UDPゴシック" panose="020B0400000000000000" pitchFamily="50" charset="-128"/>
                <a:cs typeface="+mj-cs"/>
              </a:rPr>
              <a:t>１－１</a:t>
            </a: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10" name="グラフ 9">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4168463608"/>
              </p:ext>
            </p:extLst>
          </p:nvPr>
        </p:nvGraphicFramePr>
        <p:xfrm>
          <a:off x="107146" y="2132426"/>
          <a:ext cx="11245064" cy="4112071"/>
        </p:xfrm>
        <a:graphic>
          <a:graphicData uri="http://schemas.openxmlformats.org/drawingml/2006/chart">
            <c:chart xmlns:c="http://schemas.openxmlformats.org/drawingml/2006/chart" xmlns:r="http://schemas.openxmlformats.org/officeDocument/2006/relationships" r:id="rId2"/>
          </a:graphicData>
        </a:graphic>
      </p:graphicFrame>
      <p:sp>
        <p:nvSpPr>
          <p:cNvPr id="6" name="スライド番号プレースホルダー 5">
            <a:extLst>
              <a:ext uri="{FF2B5EF4-FFF2-40B4-BE49-F238E27FC236}">
                <a16:creationId xmlns:a16="http://schemas.microsoft.com/office/drawing/2014/main" id="{42641928-6B8C-4BFD-A2D2-0DD6760E2ECE}"/>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10</a:t>
            </a:fld>
            <a:endParaRPr kumimoji="1" lang="ja-JP" altLang="en-US" dirty="0"/>
          </a:p>
        </p:txBody>
      </p:sp>
    </p:spTree>
    <p:extLst>
      <p:ext uri="{BB962C8B-B14F-4D97-AF65-F5344CB8AC3E}">
        <p14:creationId xmlns:p14="http://schemas.microsoft.com/office/powerpoint/2010/main" val="111433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E56BE0D1-D507-4638-A288-9AC0A85A4926}"/>
              </a:ext>
            </a:extLst>
          </p:cNvPr>
          <p:cNvSpPr/>
          <p:nvPr/>
        </p:nvSpPr>
        <p:spPr>
          <a:xfrm>
            <a:off x="2636613" y="351151"/>
            <a:ext cx="8695987"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636613" y="424493"/>
            <a:ext cx="8706208" cy="934658"/>
          </a:xfrm>
        </p:spPr>
        <p:txBody>
          <a:bodyP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人口</a:t>
            </a: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人口ピラミッド変化</a:t>
            </a:r>
            <a:br>
              <a:rPr lang="ja-JP" altLang="en-US" sz="4000" b="1" dirty="0">
                <a:solidFill>
                  <a:prstClr val="black"/>
                </a:solidFill>
                <a:latin typeface="BIZ UDPゴシック" panose="020B0400000000000000" pitchFamily="50" charset="-128"/>
                <a:ea typeface="BIZ UDPゴシック" panose="020B0400000000000000" pitchFamily="50" charset="-128"/>
              </a:rPr>
            </a:br>
            <a:br>
              <a:rPr lang="en-US" altLang="ja-JP" sz="13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出典：総務省「国勢調査」</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国立社会保障・人口問題研究所「日本の地域別将来推計人口（令和５年推計）」を基に作成</a:t>
            </a:r>
            <a:br>
              <a:rPr lang="en-US" altLang="ja-JP" sz="1300" b="1"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sp>
        <p:nvSpPr>
          <p:cNvPr id="5" name="テキスト プレースホルダー 4"/>
          <p:cNvSpPr>
            <a:spLocks noGrp="1"/>
          </p:cNvSpPr>
          <p:nvPr>
            <p:ph type="body" sz="quarter" idx="3"/>
          </p:nvPr>
        </p:nvSpPr>
        <p:spPr>
          <a:xfrm>
            <a:off x="5268037" y="3702157"/>
            <a:ext cx="1705970" cy="914400"/>
          </a:xfrm>
        </p:spPr>
        <p:txBody>
          <a:bodyPr anchor="ctr"/>
          <a:lstStyle/>
          <a:p>
            <a:pPr algn="ctr"/>
            <a:r>
              <a:rPr kumimoji="1" lang="ja-JP" altLang="en-US" dirty="0"/>
              <a:t>　</a:t>
            </a:r>
          </a:p>
        </p:txBody>
      </p:sp>
      <p:sp>
        <p:nvSpPr>
          <p:cNvPr id="10" name="右矢印 9"/>
          <p:cNvSpPr/>
          <p:nvPr/>
        </p:nvSpPr>
        <p:spPr>
          <a:xfrm>
            <a:off x="6121022" y="3155843"/>
            <a:ext cx="614362" cy="241204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836296846"/>
              </p:ext>
            </p:extLst>
          </p:nvPr>
        </p:nvGraphicFramePr>
        <p:xfrm>
          <a:off x="838200" y="1508539"/>
          <a:ext cx="10515600" cy="622550"/>
        </p:xfrm>
        <a:graphic>
          <a:graphicData uri="http://schemas.openxmlformats.org/drawingml/2006/table">
            <a:tbl>
              <a:tblPr firstRow="1" bandRow="1">
                <a:tableStyleId>{D7AC3CCA-C797-4891-BE02-D94E43425B78}</a:tableStyleId>
              </a:tblPr>
              <a:tblGrid>
                <a:gridCol w="1785846">
                  <a:extLst>
                    <a:ext uri="{9D8B030D-6E8A-4147-A177-3AD203B41FA5}">
                      <a16:colId xmlns:a16="http://schemas.microsoft.com/office/drawing/2014/main" val="1826061169"/>
                    </a:ext>
                  </a:extLst>
                </a:gridCol>
                <a:gridCol w="8729754">
                  <a:extLst>
                    <a:ext uri="{9D8B030D-6E8A-4147-A177-3AD203B41FA5}">
                      <a16:colId xmlns:a16="http://schemas.microsoft.com/office/drawing/2014/main" val="451550830"/>
                    </a:ext>
                  </a:extLst>
                </a:gridCol>
              </a:tblGrid>
              <a:tr h="622550">
                <a:tc>
                  <a:txBody>
                    <a:bodyPr/>
                    <a:lstStyle/>
                    <a:p>
                      <a:pPr algn="ctr"/>
                      <a:r>
                        <a:rPr kumimoji="1" lang="ja-JP" altLang="en-US" sz="1600"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年少人口（</a:t>
                      </a:r>
                      <a:r>
                        <a:rPr kumimoji="1" lang="en-US" altLang="ja-JP"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0</a:t>
                      </a:r>
                      <a:r>
                        <a:rPr kumimoji="1" lang="ja-JP" altLang="en-US"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14</a:t>
                      </a:r>
                      <a:r>
                        <a:rPr kumimoji="1" lang="ja-JP" altLang="en-US"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歳）や生産年齢人口（</a:t>
                      </a:r>
                      <a:r>
                        <a:rPr kumimoji="1" lang="en-US" altLang="ja-JP"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15</a:t>
                      </a:r>
                      <a:r>
                        <a:rPr kumimoji="1" lang="ja-JP" altLang="en-US"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64</a:t>
                      </a:r>
                      <a:r>
                        <a:rPr kumimoji="1" lang="ja-JP" altLang="en-US"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歳）が大幅に減少し、第</a:t>
                      </a:r>
                      <a:r>
                        <a:rPr kumimoji="1" lang="en-US" altLang="ja-JP"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2</a:t>
                      </a:r>
                      <a:r>
                        <a:rPr kumimoji="1" lang="ja-JP" altLang="en-US"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次ベビーブーム世代（</a:t>
                      </a:r>
                      <a:r>
                        <a:rPr kumimoji="1" lang="en-US" altLang="ja-JP"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1971</a:t>
                      </a:r>
                      <a:r>
                        <a:rPr kumimoji="1" lang="ja-JP" altLang="en-US"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1974</a:t>
                      </a:r>
                      <a:r>
                        <a:rPr kumimoji="1" lang="ja-JP" altLang="en-US" sz="14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年生まれ）の方が後期高齢者となる等により、ピラミッドの形は逆三角形へと変化する見込み。</a:t>
                      </a:r>
                    </a:p>
                  </a:txBody>
                  <a:tcPr anchor="ctr"/>
                </a:tc>
                <a:extLst>
                  <a:ext uri="{0D108BD9-81ED-4DB2-BD59-A6C34878D82A}">
                    <a16:rowId xmlns:a16="http://schemas.microsoft.com/office/drawing/2014/main" val="1937452023"/>
                  </a:ext>
                </a:extLst>
              </a:tr>
            </a:tbl>
          </a:graphicData>
        </a:graphic>
      </p:graphicFrame>
      <p:sp>
        <p:nvSpPr>
          <p:cNvPr id="8" name="四角形: 角を丸くする 7">
            <a:extLst>
              <a:ext uri="{FF2B5EF4-FFF2-40B4-BE49-F238E27FC236}">
                <a16:creationId xmlns:a16="http://schemas.microsoft.com/office/drawing/2014/main" id="{709E06F7-5434-4D7D-AFA4-B45C67A0BDE5}"/>
              </a:ext>
            </a:extLst>
          </p:cNvPr>
          <p:cNvSpPr/>
          <p:nvPr/>
        </p:nvSpPr>
        <p:spPr>
          <a:xfrm>
            <a:off x="836613" y="351151"/>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No.</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１－２</a:t>
            </a:r>
            <a:endParaRPr kumimoji="1" lang="ja-JP" altLang="en-US" dirty="0"/>
          </a:p>
        </p:txBody>
      </p:sp>
      <p:sp>
        <p:nvSpPr>
          <p:cNvPr id="7" name="スライド番号プレースホルダー 6">
            <a:extLst>
              <a:ext uri="{FF2B5EF4-FFF2-40B4-BE49-F238E27FC236}">
                <a16:creationId xmlns:a16="http://schemas.microsoft.com/office/drawing/2014/main" id="{11012E1A-E2FE-4D93-B214-27C65C47889F}"/>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11</a:t>
            </a:fld>
            <a:endParaRPr kumimoji="1" lang="ja-JP" altLang="en-US" dirty="0"/>
          </a:p>
        </p:txBody>
      </p:sp>
      <p:graphicFrame>
        <p:nvGraphicFramePr>
          <p:cNvPr id="15" name="コンテンツ プレースホルダー 14">
            <a:extLst>
              <a:ext uri="{FF2B5EF4-FFF2-40B4-BE49-F238E27FC236}">
                <a16:creationId xmlns:a16="http://schemas.microsoft.com/office/drawing/2014/main" id="{00000000-0008-0000-0200-000002000000}"/>
              </a:ext>
            </a:extLst>
          </p:cNvPr>
          <p:cNvGraphicFramePr>
            <a:graphicFrameLocks noGrp="1"/>
          </p:cNvGraphicFramePr>
          <p:nvPr>
            <p:ph sz="half" idx="2"/>
            <p:extLst>
              <p:ext uri="{D42A27DB-BD31-4B8C-83A1-F6EECF244321}">
                <p14:modId xmlns:p14="http://schemas.microsoft.com/office/powerpoint/2010/main" val="3500560179"/>
              </p:ext>
            </p:extLst>
          </p:nvPr>
        </p:nvGraphicFramePr>
        <p:xfrm>
          <a:off x="457200" y="2505074"/>
          <a:ext cx="5540375" cy="4001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コンテンツ プレースホルダー 16">
            <a:extLst>
              <a:ext uri="{FF2B5EF4-FFF2-40B4-BE49-F238E27FC236}">
                <a16:creationId xmlns:a16="http://schemas.microsoft.com/office/drawing/2014/main" id="{00000000-0008-0000-0300-000002000000}"/>
              </a:ext>
            </a:extLst>
          </p:cNvPr>
          <p:cNvGraphicFramePr>
            <a:graphicFrameLocks noGrp="1"/>
          </p:cNvGraphicFramePr>
          <p:nvPr>
            <p:ph sz="quarter" idx="4"/>
            <p:extLst>
              <p:ext uri="{D42A27DB-BD31-4B8C-83A1-F6EECF244321}">
                <p14:modId xmlns:p14="http://schemas.microsoft.com/office/powerpoint/2010/main" val="3103103426"/>
              </p:ext>
            </p:extLst>
          </p:nvPr>
        </p:nvGraphicFramePr>
        <p:xfrm>
          <a:off x="6172199" y="2505075"/>
          <a:ext cx="5540375" cy="4001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008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3165E63-8170-420D-9D24-FE9E49DDC245}"/>
              </a:ext>
            </a:extLst>
          </p:cNvPr>
          <p:cNvSpPr/>
          <p:nvPr/>
        </p:nvSpPr>
        <p:spPr>
          <a:xfrm>
            <a:off x="2671760" y="350795"/>
            <a:ext cx="8715603"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671763" y="457200"/>
            <a:ext cx="8680449" cy="900277"/>
          </a:xfrm>
        </p:spPr>
        <p:txBody>
          <a:bodyPr anchor="ctr">
            <a:normAutofit fontScale="90000"/>
          </a:bodyPr>
          <a:lstStyle/>
          <a:p>
            <a:pPr algn="ctr"/>
            <a:r>
              <a:rPr kumimoji="1" lang="en-US" altLang="ja-JP" sz="2900" b="1" dirty="0">
                <a:latin typeface="BIZ UDPゴシック" panose="020B0400000000000000" pitchFamily="50" charset="-128"/>
                <a:ea typeface="BIZ UDPゴシック" panose="020B0400000000000000" pitchFamily="50" charset="-128"/>
              </a:rPr>
              <a:t>【</a:t>
            </a:r>
            <a:r>
              <a:rPr kumimoji="1" lang="ja-JP" altLang="en-US" sz="2900" b="1" dirty="0">
                <a:latin typeface="BIZ UDPゴシック" panose="020B0400000000000000" pitchFamily="50" charset="-128"/>
                <a:ea typeface="BIZ UDPゴシック" panose="020B0400000000000000" pitchFamily="50" charset="-128"/>
              </a:rPr>
              <a:t>人口</a:t>
            </a:r>
            <a:r>
              <a:rPr kumimoji="1" lang="en-US" altLang="ja-JP" sz="2900" b="1" dirty="0">
                <a:latin typeface="BIZ UDPゴシック" panose="020B0400000000000000" pitchFamily="50" charset="-128"/>
                <a:ea typeface="BIZ UDPゴシック" panose="020B0400000000000000" pitchFamily="50" charset="-128"/>
              </a:rPr>
              <a:t>】 </a:t>
            </a:r>
            <a:r>
              <a:rPr kumimoji="1" lang="ja-JP" altLang="en-US" sz="2900" b="1" dirty="0">
                <a:latin typeface="BIZ UDPゴシック" panose="020B0400000000000000" pitchFamily="50" charset="-128"/>
                <a:ea typeface="BIZ UDPゴシック" panose="020B0400000000000000" pitchFamily="50" charset="-128"/>
              </a:rPr>
              <a:t>高齢化率・後期高齢化率</a:t>
            </a:r>
            <a:br>
              <a:rPr lang="ja-JP" altLang="en-US" b="1" dirty="0">
                <a:latin typeface="BIZ UDPゴシック" panose="020B0400000000000000" pitchFamily="50" charset="-128"/>
                <a:ea typeface="BIZ UDPゴシック" panose="020B0400000000000000" pitchFamily="50" charset="-128"/>
              </a:rPr>
            </a:br>
            <a:br>
              <a:rPr lang="en-US" altLang="ja-JP" sz="1300" b="1" dirty="0">
                <a:latin typeface="BIZ UDPゴシック" panose="020B0400000000000000" pitchFamily="50" charset="-128"/>
                <a:ea typeface="BIZ UDPゴシック" panose="020B0400000000000000" pitchFamily="50" charset="-128"/>
              </a:rPr>
            </a:br>
            <a:r>
              <a:rPr lang="ja-JP" altLang="en-US" sz="1300" b="1" dirty="0">
                <a:latin typeface="BIZ UDPゴシック" panose="020B0400000000000000" pitchFamily="50" charset="-128"/>
                <a:ea typeface="BIZ UDPゴシック" panose="020B0400000000000000" pitchFamily="50" charset="-128"/>
              </a:rPr>
              <a:t>出典：総務省「国勢調査」</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国立社会保障・人口問題研究所「日本の地域別将来推計人口（令和５年推計）」を基に作成</a:t>
            </a:r>
            <a:br>
              <a:rPr lang="en-US" altLang="ja-JP" sz="1300" b="1" dirty="0">
                <a:latin typeface="BIZ UDPゴシック" panose="020B0400000000000000" pitchFamily="50" charset="-128"/>
                <a:ea typeface="BIZ UDPゴシック" panose="020B0400000000000000" pitchFamily="50" charset="-128"/>
              </a:rPr>
            </a:br>
            <a:endParaRPr kumimoji="1" lang="ja-JP" altLang="en-US" sz="1300" b="1" dirty="0">
              <a:latin typeface="BIZ UDPゴシック" panose="020B0400000000000000" pitchFamily="50" charset="-128"/>
              <a:ea typeface="BIZ UDP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20698743"/>
              </p:ext>
            </p:extLst>
          </p:nvPr>
        </p:nvGraphicFramePr>
        <p:xfrm>
          <a:off x="839788" y="1584251"/>
          <a:ext cx="10512424" cy="793823"/>
        </p:xfrm>
        <a:graphic>
          <a:graphicData uri="http://schemas.openxmlformats.org/drawingml/2006/table">
            <a:tbl>
              <a:tblPr firstRow="1" bandRow="1">
                <a:tableStyleId>{D7AC3CCA-C797-4891-BE02-D94E43425B78}</a:tableStyleId>
              </a:tblPr>
              <a:tblGrid>
                <a:gridCol w="1855171">
                  <a:extLst>
                    <a:ext uri="{9D8B030D-6E8A-4147-A177-3AD203B41FA5}">
                      <a16:colId xmlns:a16="http://schemas.microsoft.com/office/drawing/2014/main" val="1353972321"/>
                    </a:ext>
                  </a:extLst>
                </a:gridCol>
                <a:gridCol w="8657253">
                  <a:extLst>
                    <a:ext uri="{9D8B030D-6E8A-4147-A177-3AD203B41FA5}">
                      <a16:colId xmlns:a16="http://schemas.microsoft.com/office/drawing/2014/main" val="2015220188"/>
                    </a:ext>
                  </a:extLst>
                </a:gridCol>
              </a:tblGrid>
              <a:tr h="793823">
                <a:tc>
                  <a:txBody>
                    <a:bodyPr/>
                    <a:lstStyle/>
                    <a:p>
                      <a:pPr algn="ctr"/>
                      <a:r>
                        <a:rPr kumimoji="1" lang="ja-JP" altLang="en-US" sz="1600"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1400" dirty="0">
                          <a:latin typeface="BIZ UDPゴシック" panose="020B0400000000000000" pitchFamily="50" charset="-128"/>
                          <a:ea typeface="BIZ UDPゴシック" panose="020B0400000000000000" pitchFamily="50" charset="-128"/>
                        </a:rPr>
                        <a:t>2050</a:t>
                      </a:r>
                      <a:r>
                        <a:rPr kumimoji="1" lang="ja-JP" altLang="en-US" sz="1400" dirty="0">
                          <a:latin typeface="BIZ UDPゴシック" panose="020B0400000000000000" pitchFamily="50" charset="-128"/>
                          <a:ea typeface="BIZ UDPゴシック" panose="020B0400000000000000" pitchFamily="50" charset="-128"/>
                        </a:rPr>
                        <a:t>年にかけて高齢者人口は減少するものの、総人口の減少ペースがより速いことから、高齢化率は２</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ポイント、後期高齢化率は</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１</a:t>
                      </a:r>
                      <a:r>
                        <a:rPr kumimoji="1" lang="en-US" altLang="ja-JP" sz="1400" dirty="0">
                          <a:latin typeface="BIZ UDPゴシック" panose="020B0400000000000000" pitchFamily="50" charset="-128"/>
                          <a:ea typeface="BIZ UDPゴシック" panose="020B0400000000000000" pitchFamily="50" charset="-128"/>
                        </a:rPr>
                        <a:t>.6</a:t>
                      </a:r>
                      <a:r>
                        <a:rPr kumimoji="1" lang="ja-JP" altLang="en-US" sz="1400" dirty="0">
                          <a:latin typeface="BIZ UDPゴシック" panose="020B0400000000000000" pitchFamily="50" charset="-128"/>
                          <a:ea typeface="BIZ UDPゴシック" panose="020B0400000000000000" pitchFamily="50" charset="-128"/>
                        </a:rPr>
                        <a:t>ポイント上昇する。</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22276707"/>
                  </a:ext>
                </a:extLst>
              </a:tr>
            </a:tbl>
          </a:graphicData>
        </a:graphic>
      </p:graphicFrame>
      <p:sp>
        <p:nvSpPr>
          <p:cNvPr id="8" name="四角形: 角を丸くする 7">
            <a:extLst>
              <a:ext uri="{FF2B5EF4-FFF2-40B4-BE49-F238E27FC236}">
                <a16:creationId xmlns:a16="http://schemas.microsoft.com/office/drawing/2014/main" id="{E14EB4DA-F3F0-43B0-BCF0-B8A4DFF0E396}"/>
              </a:ext>
            </a:extLst>
          </p:cNvPr>
          <p:cNvSpPr/>
          <p:nvPr/>
        </p:nvSpPr>
        <p:spPr>
          <a:xfrm>
            <a:off x="839787" y="350795"/>
            <a:ext cx="1831973" cy="1006682"/>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１－３</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2968957E-11D9-4AF5-91AD-659DAB537A33}"/>
              </a:ext>
            </a:extLst>
          </p:cNvPr>
          <p:cNvSpPr>
            <a:spLocks noGrp="1"/>
          </p:cNvSpPr>
          <p:nvPr>
            <p:ph type="sldNum" sz="quarter" idx="12"/>
          </p:nvPr>
        </p:nvSpPr>
        <p:spPr>
          <a:xfrm>
            <a:off x="9448800" y="6492815"/>
            <a:ext cx="2743200" cy="365125"/>
          </a:xfrm>
        </p:spPr>
        <p:txBody>
          <a:bodyPr/>
          <a:lstStyle/>
          <a:p>
            <a:fld id="{E0D7D6FF-D22E-4D28-8EB2-E6EE71FBA953}" type="slidenum">
              <a:rPr kumimoji="1" lang="ja-JP" altLang="en-US" smtClean="0"/>
              <a:t>12</a:t>
            </a:fld>
            <a:endParaRPr kumimoji="1" lang="ja-JP" altLang="en-US"/>
          </a:p>
        </p:txBody>
      </p:sp>
      <p:graphicFrame>
        <p:nvGraphicFramePr>
          <p:cNvPr id="12" name="コンテンツ プレースホルダー 11">
            <a:extLst>
              <a:ext uri="{FF2B5EF4-FFF2-40B4-BE49-F238E27FC236}">
                <a16:creationId xmlns:a16="http://schemas.microsoft.com/office/drawing/2014/main" id="{00000000-0008-0000-0500-000002000000}"/>
              </a:ext>
            </a:extLst>
          </p:cNvPr>
          <p:cNvGraphicFramePr>
            <a:graphicFrameLocks noGrp="1"/>
          </p:cNvGraphicFramePr>
          <p:nvPr>
            <p:ph idx="1"/>
            <p:extLst>
              <p:ext uri="{D42A27DB-BD31-4B8C-83A1-F6EECF244321}">
                <p14:modId xmlns:p14="http://schemas.microsoft.com/office/powerpoint/2010/main" val="3418708789"/>
              </p:ext>
            </p:extLst>
          </p:nvPr>
        </p:nvGraphicFramePr>
        <p:xfrm>
          <a:off x="839787" y="2603530"/>
          <a:ext cx="10515601" cy="3797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98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0251B80-861F-438A-8C82-B7AFC4A4F1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7085" y="2233914"/>
            <a:ext cx="3778303" cy="3620547"/>
          </a:xfrm>
          <a:prstGeom prst="rect">
            <a:avLst/>
          </a:prstGeom>
          <a:ln>
            <a:solidFill>
              <a:schemeClr val="tx1"/>
            </a:solidFill>
          </a:ln>
        </p:spPr>
      </p:pic>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3702513667"/>
              </p:ext>
            </p:extLst>
          </p:nvPr>
        </p:nvGraphicFramePr>
        <p:xfrm>
          <a:off x="836612" y="1480728"/>
          <a:ext cx="10515601" cy="554491"/>
        </p:xfrm>
        <a:graphic>
          <a:graphicData uri="http://schemas.openxmlformats.org/drawingml/2006/table">
            <a:tbl>
              <a:tblPr firstRow="1" bandRow="1">
                <a:tableStyleId>{D7AC3CCA-C797-4891-BE02-D94E43425B78}</a:tableStyleId>
              </a:tblPr>
              <a:tblGrid>
                <a:gridCol w="1802085">
                  <a:extLst>
                    <a:ext uri="{9D8B030D-6E8A-4147-A177-3AD203B41FA5}">
                      <a16:colId xmlns:a16="http://schemas.microsoft.com/office/drawing/2014/main" val="166254429"/>
                    </a:ext>
                  </a:extLst>
                </a:gridCol>
                <a:gridCol w="8713516">
                  <a:extLst>
                    <a:ext uri="{9D8B030D-6E8A-4147-A177-3AD203B41FA5}">
                      <a16:colId xmlns:a16="http://schemas.microsoft.com/office/drawing/2014/main" val="1243960979"/>
                    </a:ext>
                  </a:extLst>
                </a:gridCol>
              </a:tblGrid>
              <a:tr h="554491">
                <a:tc>
                  <a:txBody>
                    <a:bodyPr/>
                    <a:lstStyle/>
                    <a:p>
                      <a:pPr algn="ctr"/>
                      <a:r>
                        <a:rPr kumimoji="1" lang="ja-JP" altLang="en-US" sz="1400" dirty="0">
                          <a:latin typeface="BIZ UDPゴシック" panose="020B0400000000000000" pitchFamily="50" charset="-128"/>
                          <a:ea typeface="BIZ UDPゴシック" panose="020B0400000000000000" pitchFamily="50" charset="-128"/>
                        </a:rPr>
                        <a:t>推計結果の概要</a:t>
                      </a:r>
                    </a:p>
                  </a:txBody>
                  <a:tcPr anchor="ctr"/>
                </a:tc>
                <a:tc>
                  <a:txBody>
                    <a:bodyPr/>
                    <a:lstStyle/>
                    <a:p>
                      <a:pPr algn="l"/>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年から</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年にかけ、ごく一部の地域を除き、町全域において人口密度が低下する。</a:t>
                      </a:r>
                      <a:endParaRPr kumimoji="1" lang="en-US" altLang="ja-JP"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93541749"/>
                  </a:ext>
                </a:extLst>
              </a:tr>
            </a:tbl>
          </a:graphicData>
        </a:graphic>
      </p:graphicFrame>
      <p:sp>
        <p:nvSpPr>
          <p:cNvPr id="7" name="右矢印 6"/>
          <p:cNvSpPr/>
          <p:nvPr/>
        </p:nvSpPr>
        <p:spPr>
          <a:xfrm>
            <a:off x="4646723" y="4968941"/>
            <a:ext cx="2898194" cy="885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30</a:t>
            </a:r>
            <a:r>
              <a:rPr kumimoji="1" lang="ja-JP" altLang="en-US"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年後</a:t>
            </a:r>
          </a:p>
        </p:txBody>
      </p:sp>
      <p:graphicFrame>
        <p:nvGraphicFramePr>
          <p:cNvPr id="12" name="コンテンツ プレースホルダー 10"/>
          <p:cNvGraphicFramePr>
            <a:graphicFrameLocks/>
          </p:cNvGraphicFramePr>
          <p:nvPr>
            <p:extLst>
              <p:ext uri="{D42A27DB-BD31-4B8C-83A1-F6EECF244321}">
                <p14:modId xmlns:p14="http://schemas.microsoft.com/office/powerpoint/2010/main" val="13100550"/>
              </p:ext>
            </p:extLst>
          </p:nvPr>
        </p:nvGraphicFramePr>
        <p:xfrm>
          <a:off x="4624634" y="2215944"/>
          <a:ext cx="2930183" cy="1021080"/>
        </p:xfrm>
        <a:graphic>
          <a:graphicData uri="http://schemas.openxmlformats.org/drawingml/2006/table">
            <a:tbl>
              <a:tblPr firstRow="1" bandRow="1">
                <a:tableStyleId>{0660B408-B3CF-4A94-85FC-2B1E0A45F4A2}</a:tableStyleId>
              </a:tblPr>
              <a:tblGrid>
                <a:gridCol w="2930183">
                  <a:extLst>
                    <a:ext uri="{9D8B030D-6E8A-4147-A177-3AD203B41FA5}">
                      <a16:colId xmlns:a16="http://schemas.microsoft.com/office/drawing/2014/main" val="166254429"/>
                    </a:ext>
                  </a:extLst>
                </a:gridCol>
              </a:tblGrid>
              <a:tr h="224684">
                <a:tc>
                  <a:txBody>
                    <a:bodyPr/>
                    <a:lstStyle/>
                    <a:p>
                      <a:pPr algn="l"/>
                      <a:r>
                        <a:rPr kumimoji="1" lang="ja-JP" altLang="en-US" sz="1100" b="1" dirty="0">
                          <a:latin typeface="BIZ UDPゴシック" panose="020B0400000000000000" pitchFamily="50" charset="-128"/>
                          <a:ea typeface="BIZ UDPゴシック" panose="020B0400000000000000" pitchFamily="50" charset="-128"/>
                        </a:rPr>
                        <a:t>地域別人口密度とは</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93541749"/>
                  </a:ext>
                </a:extLst>
              </a:tr>
              <a:tr h="660836">
                <a:tc>
                  <a:txBody>
                    <a:bodyPr/>
                    <a:lstStyle/>
                    <a:p>
                      <a:pPr algn="l"/>
                      <a:r>
                        <a:rPr kumimoji="1" lang="ja-JP" altLang="en-US" sz="11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ワークシートの１セルを</a:t>
                      </a:r>
                      <a:r>
                        <a:rPr kumimoji="1" lang="en-US" altLang="ja-JP" sz="11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100m×100m</a:t>
                      </a:r>
                      <a:r>
                        <a:rPr kumimoji="1" lang="ja-JP" altLang="en-US" sz="11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の正方形のメッシュに見立て、メッシュ毎の人口予測値に応じてセルを塗りつぶして、地域別人口密度を表示している。</a:t>
                      </a:r>
                      <a:endParaRPr kumimoji="1" lang="ja-JP" altLang="en-US" sz="11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27711540"/>
                  </a:ext>
                </a:extLst>
              </a:tr>
            </a:tbl>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449130420"/>
              </p:ext>
            </p:extLst>
          </p:nvPr>
        </p:nvGraphicFramePr>
        <p:xfrm>
          <a:off x="10551804" y="2344068"/>
          <a:ext cx="695325" cy="247650"/>
        </p:xfrm>
        <a:graphic>
          <a:graphicData uri="http://schemas.openxmlformats.org/presentationml/2006/ole">
            <mc:AlternateContent xmlns:mc="http://schemas.openxmlformats.org/markup-compatibility/2006">
              <mc:Choice xmlns:v="urn:schemas-microsoft-com:vml" Requires="v">
                <p:oleObj spid="_x0000_s31105" name="ワークシート" r:id="rId4" imgW="695189" imgH="247736" progId="Excel.Sheet.12">
                  <p:embed/>
                </p:oleObj>
              </mc:Choice>
              <mc:Fallback>
                <p:oleObj name="ワークシート" r:id="rId4" imgW="695189" imgH="247736" progId="Excel.Sheet.12">
                  <p:embed/>
                  <p:pic>
                    <p:nvPicPr>
                      <p:cNvPr id="10" name="オブジェクト 9"/>
                      <p:cNvPicPr/>
                      <p:nvPr/>
                    </p:nvPicPr>
                    <p:blipFill>
                      <a:blip r:embed="rId5"/>
                      <a:stretch>
                        <a:fillRect/>
                      </a:stretch>
                    </p:blipFill>
                    <p:spPr>
                      <a:xfrm>
                        <a:off x="10551804" y="2344068"/>
                        <a:ext cx="695325" cy="247650"/>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3CA10974-DF42-4009-8CDE-E7F23D1ABA13}"/>
              </a:ext>
            </a:extLst>
          </p:cNvPr>
          <p:cNvPicPr preferRelativeResize="0">
            <a:picLocks/>
          </p:cNvPicPr>
          <p:nvPr/>
        </p:nvPicPr>
        <p:blipFill>
          <a:blip r:embed="rId6" cstate="email">
            <a:extLst>
              <a:ext uri="{28A0092B-C50C-407E-A947-70E740481C1C}">
                <a14:useLocalDpi xmlns:a14="http://schemas.microsoft.com/office/drawing/2010/main"/>
              </a:ext>
            </a:extLst>
          </a:blip>
          <a:stretch>
            <a:fillRect/>
          </a:stretch>
        </p:blipFill>
        <p:spPr>
          <a:xfrm>
            <a:off x="836612" y="2232861"/>
            <a:ext cx="3780000" cy="3621600"/>
          </a:xfrm>
          <a:prstGeom prst="rect">
            <a:avLst/>
          </a:prstGeom>
          <a:ln>
            <a:solidFill>
              <a:schemeClr val="tx1"/>
            </a:solidFill>
          </a:ln>
        </p:spPr>
      </p:pic>
      <p:graphicFrame>
        <p:nvGraphicFramePr>
          <p:cNvPr id="9" name="オブジェクト 8"/>
          <p:cNvGraphicFramePr>
            <a:graphicFrameLocks noChangeAspect="1"/>
          </p:cNvGraphicFramePr>
          <p:nvPr>
            <p:extLst>
              <p:ext uri="{D42A27DB-BD31-4B8C-83A1-F6EECF244321}">
                <p14:modId xmlns:p14="http://schemas.microsoft.com/office/powerpoint/2010/main" val="278205044"/>
              </p:ext>
            </p:extLst>
          </p:nvPr>
        </p:nvGraphicFramePr>
        <p:xfrm>
          <a:off x="3802091" y="2344068"/>
          <a:ext cx="695325" cy="247650"/>
        </p:xfrm>
        <a:graphic>
          <a:graphicData uri="http://schemas.openxmlformats.org/presentationml/2006/ole">
            <mc:AlternateContent xmlns:mc="http://schemas.openxmlformats.org/markup-compatibility/2006">
              <mc:Choice xmlns:v="urn:schemas-microsoft-com:vml" Requires="v">
                <p:oleObj spid="_x0000_s31106" name="ワークシート" r:id="rId7" imgW="695189" imgH="247736" progId="Excel.Sheet.12">
                  <p:embed/>
                </p:oleObj>
              </mc:Choice>
              <mc:Fallback>
                <p:oleObj name="ワークシート" r:id="rId7" imgW="695189" imgH="247736" progId="Excel.Sheet.12">
                  <p:embed/>
                  <p:pic>
                    <p:nvPicPr>
                      <p:cNvPr id="9" name="オブジェクト 8"/>
                      <p:cNvPicPr/>
                      <p:nvPr/>
                    </p:nvPicPr>
                    <p:blipFill>
                      <a:blip r:embed="rId8"/>
                      <a:stretch>
                        <a:fillRect/>
                      </a:stretch>
                    </p:blipFill>
                    <p:spPr>
                      <a:xfrm>
                        <a:off x="3802091" y="2344068"/>
                        <a:ext cx="695325" cy="247650"/>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CCF80671-EE24-40B6-83DE-87A21AD95BA1}"/>
              </a:ext>
            </a:extLst>
          </p:cNvPr>
          <p:cNvPicPr>
            <a:picLocks noChangeAspect="1"/>
          </p:cNvPicPr>
          <p:nvPr/>
        </p:nvPicPr>
        <p:blipFill>
          <a:blip r:embed="rId9"/>
          <a:stretch>
            <a:fillRect/>
          </a:stretch>
        </p:blipFill>
        <p:spPr>
          <a:xfrm>
            <a:off x="3802091" y="5936033"/>
            <a:ext cx="4819650" cy="495300"/>
          </a:xfrm>
          <a:prstGeom prst="rect">
            <a:avLst/>
          </a:prstGeom>
        </p:spPr>
      </p:pic>
      <p:sp>
        <p:nvSpPr>
          <p:cNvPr id="17" name="四角形: 角を丸くする 16">
            <a:extLst>
              <a:ext uri="{FF2B5EF4-FFF2-40B4-BE49-F238E27FC236}">
                <a16:creationId xmlns:a16="http://schemas.microsoft.com/office/drawing/2014/main" id="{499CC2DB-0073-4C60-AC25-C568CF4950A9}"/>
              </a:ext>
            </a:extLst>
          </p:cNvPr>
          <p:cNvSpPr/>
          <p:nvPr/>
        </p:nvSpPr>
        <p:spPr>
          <a:xfrm>
            <a:off x="2633884" y="390751"/>
            <a:ext cx="8718328"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8F4FBE10-6EEF-47A8-A24B-DEBF6FAE16B4}"/>
              </a:ext>
            </a:extLst>
          </p:cNvPr>
          <p:cNvSpPr/>
          <p:nvPr/>
        </p:nvSpPr>
        <p:spPr>
          <a:xfrm>
            <a:off x="836612" y="391157"/>
            <a:ext cx="1797272"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No.1</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4</a:t>
            </a:r>
            <a:endParaRPr kumimoji="1" lang="ja-JP" altLang="en-US" dirty="0"/>
          </a:p>
        </p:txBody>
      </p:sp>
      <p:sp>
        <p:nvSpPr>
          <p:cNvPr id="2" name="タイトル 1"/>
          <p:cNvSpPr>
            <a:spLocks noGrp="1"/>
          </p:cNvSpPr>
          <p:nvPr>
            <p:ph type="title"/>
          </p:nvPr>
        </p:nvSpPr>
        <p:spPr>
          <a:xfrm>
            <a:off x="2633884" y="922282"/>
            <a:ext cx="8715152" cy="339355"/>
          </a:xfrm>
        </p:spPr>
        <p:txBody>
          <a:bodyP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人口</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地域別人口密度</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200" b="1" dirty="0">
                <a:solidFill>
                  <a:prstClr val="black"/>
                </a:solidFill>
                <a:latin typeface="BIZ UDPゴシック" panose="020B0400000000000000" pitchFamily="50" charset="-128"/>
                <a:ea typeface="BIZ UDPゴシック" panose="020B0400000000000000" pitchFamily="50" charset="-128"/>
              </a:rPr>
            </a:br>
            <a:r>
              <a:rPr lang="ja-JP" altLang="en-US" sz="1200" b="1" dirty="0">
                <a:solidFill>
                  <a:prstClr val="black"/>
                </a:solidFill>
                <a:latin typeface="BIZ UDPゴシック" panose="020B0400000000000000" pitchFamily="50" charset="-128"/>
                <a:ea typeface="BIZ UDPゴシック" panose="020B0400000000000000" pitchFamily="50" charset="-128"/>
              </a:rPr>
              <a:t>出典：総務省「国勢調査」</a:t>
            </a:r>
            <a:r>
              <a:rPr lang="en-US" altLang="ja-JP" sz="1200" b="1" dirty="0">
                <a:solidFill>
                  <a:prstClr val="black"/>
                </a:solidFill>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国立社会保障・人口問題研究所「日本の地域別将来推計人口（平成</a:t>
            </a:r>
            <a:r>
              <a:rPr lang="en-US" altLang="ja-JP" sz="1200" b="1" dirty="0">
                <a:solidFill>
                  <a:prstClr val="black"/>
                </a:solidFill>
                <a:latin typeface="BIZ UDPゴシック" panose="020B0400000000000000" pitchFamily="50" charset="-128"/>
                <a:ea typeface="BIZ UDPゴシック" panose="020B0400000000000000" pitchFamily="50" charset="-128"/>
              </a:rPr>
              <a:t>30</a:t>
            </a:r>
            <a:r>
              <a:rPr lang="ja-JP" altLang="en-US" sz="1200" b="1" dirty="0">
                <a:solidFill>
                  <a:prstClr val="black"/>
                </a:solidFill>
                <a:latin typeface="BIZ UDPゴシック" panose="020B0400000000000000" pitchFamily="50" charset="-128"/>
                <a:ea typeface="BIZ UDPゴシック" panose="020B0400000000000000" pitchFamily="50" charset="-128"/>
              </a:rPr>
              <a:t>年推計） 」を基に作成</a:t>
            </a:r>
            <a:br>
              <a:rPr lang="en-US" altLang="ja-JP" sz="1200" b="1" dirty="0">
                <a:solidFill>
                  <a:prstClr val="black"/>
                </a:solidFill>
                <a:latin typeface="BIZ UDPゴシック" panose="020B0400000000000000" pitchFamily="50" charset="-128"/>
                <a:ea typeface="BIZ UDPゴシック" panose="020B0400000000000000" pitchFamily="50" charset="-128"/>
              </a:rPr>
            </a:br>
            <a:br>
              <a:rPr lang="ja-JP" altLang="en-US" sz="1200" b="1" dirty="0">
                <a:solidFill>
                  <a:prstClr val="black"/>
                </a:solidFill>
                <a:latin typeface="BIZ UDPゴシック" panose="020B0400000000000000" pitchFamily="50" charset="-128"/>
                <a:ea typeface="BIZ UDPゴシック" panose="020B0400000000000000" pitchFamily="50" charset="-128"/>
              </a:rPr>
            </a:br>
            <a:br>
              <a:rPr lang="en-US" altLang="ja-JP" sz="1200" b="1" dirty="0">
                <a:solidFill>
                  <a:prstClr val="black"/>
                </a:solidFill>
                <a:latin typeface="BIZ UDPゴシック" panose="020B0400000000000000" pitchFamily="50" charset="-128"/>
                <a:ea typeface="BIZ UDPゴシック" panose="020B0400000000000000" pitchFamily="50" charset="-128"/>
              </a:rPr>
            </a:b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8213B8E-4237-4D67-873A-69681BA52772}"/>
              </a:ext>
            </a:extLst>
          </p:cNvPr>
          <p:cNvSpPr txBox="1"/>
          <p:nvPr/>
        </p:nvSpPr>
        <p:spPr>
          <a:xfrm>
            <a:off x="5484431" y="3286838"/>
            <a:ext cx="1210588" cy="338554"/>
          </a:xfrm>
          <a:prstGeom prst="rect">
            <a:avLst/>
          </a:prstGeom>
          <a:noFill/>
          <a:ln>
            <a:solidFill>
              <a:schemeClr val="tx1"/>
            </a:solidFill>
          </a:ln>
        </p:spPr>
        <p:txBody>
          <a:bodyPr wrap="non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能勢町役場</a:t>
            </a:r>
          </a:p>
        </p:txBody>
      </p:sp>
      <p:sp>
        <p:nvSpPr>
          <p:cNvPr id="15" name="テキスト ボックス 14">
            <a:extLst>
              <a:ext uri="{FF2B5EF4-FFF2-40B4-BE49-F238E27FC236}">
                <a16:creationId xmlns:a16="http://schemas.microsoft.com/office/drawing/2014/main" id="{5690681A-CDF6-4280-9F3C-71190B3CB874}"/>
              </a:ext>
            </a:extLst>
          </p:cNvPr>
          <p:cNvSpPr txBox="1"/>
          <p:nvPr/>
        </p:nvSpPr>
        <p:spPr>
          <a:xfrm>
            <a:off x="4846345" y="4063575"/>
            <a:ext cx="2501006" cy="338554"/>
          </a:xfrm>
          <a:prstGeom prst="rect">
            <a:avLst/>
          </a:prstGeom>
          <a:noFill/>
          <a:ln>
            <a:solidFill>
              <a:schemeClr val="tx1"/>
            </a:solidFill>
          </a:ln>
        </p:spPr>
        <p:txBody>
          <a:bodyPr wrap="none" rtlCol="0">
            <a:spAutoFit/>
          </a:bodyPr>
          <a:lstStyle/>
          <a:p>
            <a:pPr algn="ctr"/>
            <a:r>
              <a:rPr lang="ja-JP" altLang="en-US" sz="1600" b="1" dirty="0">
                <a:latin typeface="BIZ UDPゴシック" panose="020B0400000000000000" pitchFamily="50" charset="-128"/>
                <a:ea typeface="BIZ UDPゴシック" panose="020B0400000000000000" pitchFamily="50" charset="-128"/>
              </a:rPr>
              <a:t>能勢町</a:t>
            </a:r>
            <a:r>
              <a:rPr lang="en-US" altLang="ja-JP" sz="1600" b="1" dirty="0">
                <a:latin typeface="BIZ UDPゴシック" panose="020B0400000000000000" pitchFamily="50" charset="-128"/>
                <a:ea typeface="BIZ UDPゴシック" panose="020B0400000000000000" pitchFamily="50" charset="-128"/>
              </a:rPr>
              <a:t>B&amp;G</a:t>
            </a:r>
            <a:r>
              <a:rPr lang="ja-JP" altLang="en-US" sz="1600" b="1" dirty="0">
                <a:latin typeface="BIZ UDPゴシック" panose="020B0400000000000000" pitchFamily="50" charset="-128"/>
                <a:ea typeface="BIZ UDPゴシック" panose="020B0400000000000000" pitchFamily="50" charset="-128"/>
              </a:rPr>
              <a:t>海洋センター</a:t>
            </a:r>
            <a:endParaRPr lang="en-US" altLang="ja-JP" sz="16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33BE9F5-19FC-471F-AC5F-0951B76E32E7}"/>
              </a:ext>
            </a:extLst>
          </p:cNvPr>
          <p:cNvSpPr txBox="1"/>
          <p:nvPr/>
        </p:nvSpPr>
        <p:spPr>
          <a:xfrm>
            <a:off x="5324131" y="3675207"/>
            <a:ext cx="1531188" cy="338554"/>
          </a:xfrm>
          <a:prstGeom prst="rect">
            <a:avLst/>
          </a:prstGeom>
          <a:no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淨るりシアター</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CA24F24B-FF39-4DB6-93D8-9056CB9D18F7}"/>
              </a:ext>
            </a:extLst>
          </p:cNvPr>
          <p:cNvSpPr txBox="1"/>
          <p:nvPr/>
        </p:nvSpPr>
        <p:spPr>
          <a:xfrm>
            <a:off x="4783828" y="4451943"/>
            <a:ext cx="2626040" cy="338554"/>
          </a:xfrm>
          <a:prstGeom prst="rect">
            <a:avLst/>
          </a:prstGeom>
          <a:noFill/>
          <a:ln>
            <a:solidFill>
              <a:schemeClr val="tx1"/>
            </a:solidFill>
          </a:ln>
        </p:spPr>
        <p:txBody>
          <a:bodyPr wrap="none" rtlCol="0">
            <a:spAutoFit/>
          </a:bodyPr>
          <a:lstStyle/>
          <a:p>
            <a:pPr algn="ctr"/>
            <a:r>
              <a:rPr lang="ja-JP" altLang="en-US" sz="1600" b="1" i="0" dirty="0">
                <a:solidFill>
                  <a:srgbClr val="000000"/>
                </a:solidFill>
                <a:effectLst/>
                <a:latin typeface="BIZ UDPゴシック" panose="020B0400000000000000" pitchFamily="50" charset="-128"/>
                <a:ea typeface="BIZ UDPゴシック" panose="020B0400000000000000" pitchFamily="50" charset="-128"/>
              </a:rPr>
              <a:t>能勢町立能勢ささゆり学園</a:t>
            </a:r>
          </a:p>
        </p:txBody>
      </p:sp>
      <p:cxnSp>
        <p:nvCxnSpPr>
          <p:cNvPr id="6" name="直線コネクタ 5">
            <a:extLst>
              <a:ext uri="{FF2B5EF4-FFF2-40B4-BE49-F238E27FC236}">
                <a16:creationId xmlns:a16="http://schemas.microsoft.com/office/drawing/2014/main" id="{084B5392-1C6D-4CA9-B3BD-AD2A1DA0A133}"/>
              </a:ext>
            </a:extLst>
          </p:cNvPr>
          <p:cNvCxnSpPr>
            <a:cxnSpLocks/>
            <a:stCxn id="4" idx="1"/>
          </p:cNvCxnSpPr>
          <p:nvPr/>
        </p:nvCxnSpPr>
        <p:spPr>
          <a:xfrm flipH="1">
            <a:off x="2753474" y="3456115"/>
            <a:ext cx="2730957" cy="1033692"/>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2ED58375-7665-4FA7-ACEB-D5483270E50A}"/>
              </a:ext>
            </a:extLst>
          </p:cNvPr>
          <p:cNvCxnSpPr>
            <a:cxnSpLocks/>
            <a:endCxn id="19" idx="1"/>
          </p:cNvCxnSpPr>
          <p:nvPr/>
        </p:nvCxnSpPr>
        <p:spPr>
          <a:xfrm flipV="1">
            <a:off x="2753474" y="3844484"/>
            <a:ext cx="2570657" cy="665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E7A5C94-3F44-44B4-8146-2CAADEFC544E}"/>
              </a:ext>
            </a:extLst>
          </p:cNvPr>
          <p:cNvCxnSpPr>
            <a:cxnSpLocks/>
            <a:endCxn id="15" idx="1"/>
          </p:cNvCxnSpPr>
          <p:nvPr/>
        </p:nvCxnSpPr>
        <p:spPr>
          <a:xfrm flipV="1">
            <a:off x="2936912" y="4232852"/>
            <a:ext cx="1909433" cy="422787"/>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FBA3FE99-5248-4ADC-BE2C-8E6AA8E1B358}"/>
              </a:ext>
            </a:extLst>
          </p:cNvPr>
          <p:cNvCxnSpPr>
            <a:cxnSpLocks/>
            <a:endCxn id="20" idx="1"/>
          </p:cNvCxnSpPr>
          <p:nvPr/>
        </p:nvCxnSpPr>
        <p:spPr>
          <a:xfrm flipV="1">
            <a:off x="2467303" y="4621220"/>
            <a:ext cx="2316525" cy="439511"/>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89060539-FF6F-45EC-BFD0-8031524920B0}"/>
              </a:ext>
            </a:extLst>
          </p:cNvPr>
          <p:cNvCxnSpPr>
            <a:cxnSpLocks/>
            <a:stCxn id="20" idx="3"/>
          </p:cNvCxnSpPr>
          <p:nvPr/>
        </p:nvCxnSpPr>
        <p:spPr>
          <a:xfrm>
            <a:off x="7409868" y="4621220"/>
            <a:ext cx="1845220" cy="448056"/>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DE1155C6-54FF-42B6-9633-919FE7D56051}"/>
              </a:ext>
            </a:extLst>
          </p:cNvPr>
          <p:cNvCxnSpPr>
            <a:cxnSpLocks/>
            <a:stCxn id="15" idx="3"/>
          </p:cNvCxnSpPr>
          <p:nvPr/>
        </p:nvCxnSpPr>
        <p:spPr>
          <a:xfrm>
            <a:off x="7347351" y="4232852"/>
            <a:ext cx="2315471" cy="419734"/>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379BD28C-1661-4E35-B5F7-B4EB054F162B}"/>
              </a:ext>
            </a:extLst>
          </p:cNvPr>
          <p:cNvCxnSpPr>
            <a:cxnSpLocks/>
            <a:stCxn id="19" idx="3"/>
          </p:cNvCxnSpPr>
          <p:nvPr/>
        </p:nvCxnSpPr>
        <p:spPr>
          <a:xfrm>
            <a:off x="6855319" y="3844484"/>
            <a:ext cx="2668825" cy="655597"/>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69E51B31-ADB4-4601-82C8-A640CA158516}"/>
              </a:ext>
            </a:extLst>
          </p:cNvPr>
          <p:cNvCxnSpPr>
            <a:cxnSpLocks/>
            <a:stCxn id="4" idx="3"/>
          </p:cNvCxnSpPr>
          <p:nvPr/>
        </p:nvCxnSpPr>
        <p:spPr>
          <a:xfrm>
            <a:off x="6695019" y="3456115"/>
            <a:ext cx="2788028" cy="1013143"/>
          </a:xfrm>
          <a:prstGeom prst="line">
            <a:avLst/>
          </a:prstGeom>
        </p:spPr>
        <p:style>
          <a:lnRef idx="1">
            <a:schemeClr val="dk1"/>
          </a:lnRef>
          <a:fillRef idx="0">
            <a:schemeClr val="dk1"/>
          </a:fillRef>
          <a:effectRef idx="0">
            <a:schemeClr val="dk1"/>
          </a:effectRef>
          <a:fontRef idx="minor">
            <a:schemeClr val="tx1"/>
          </a:fontRef>
        </p:style>
      </p:cxnSp>
      <p:sp>
        <p:nvSpPr>
          <p:cNvPr id="14" name="スライド番号プレースホルダー 13">
            <a:extLst>
              <a:ext uri="{FF2B5EF4-FFF2-40B4-BE49-F238E27FC236}">
                <a16:creationId xmlns:a16="http://schemas.microsoft.com/office/drawing/2014/main" id="{12C0ADEC-1858-4C9D-B67C-6A8FD8AB01A6}"/>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13</a:t>
            </a:fld>
            <a:endParaRPr kumimoji="1" lang="ja-JP" altLang="en-US"/>
          </a:p>
        </p:txBody>
      </p:sp>
      <p:sp>
        <p:nvSpPr>
          <p:cNvPr id="3" name="テキスト ボックス 2">
            <a:extLst>
              <a:ext uri="{FF2B5EF4-FFF2-40B4-BE49-F238E27FC236}">
                <a16:creationId xmlns:a16="http://schemas.microsoft.com/office/drawing/2014/main" id="{A5B97F0F-B5F2-4E57-BEA7-233F38CACB17}"/>
              </a:ext>
            </a:extLst>
          </p:cNvPr>
          <p:cNvSpPr txBox="1"/>
          <p:nvPr/>
        </p:nvSpPr>
        <p:spPr>
          <a:xfrm>
            <a:off x="6800936" y="6453983"/>
            <a:ext cx="4554452" cy="230832"/>
          </a:xfrm>
          <a:prstGeom prst="rect">
            <a:avLst/>
          </a:prstGeom>
          <a:noFill/>
        </p:spPr>
        <p:txBody>
          <a:bodyPr wrap="none" rtlCol="0">
            <a:spAutoFit/>
          </a:bodyPr>
          <a:lstStyle/>
          <a:p>
            <a:pPr algn="ctr"/>
            <a:r>
              <a:rPr lang="en-US" altLang="ja-JP" sz="900" dirty="0">
                <a:solidFill>
                  <a:prstClr val="black"/>
                </a:solidFill>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国土技術政策総合研究所「将来人口・世帯予測ツール </a:t>
            </a:r>
            <a:r>
              <a:rPr lang="en-US" altLang="ja-JP" sz="900" dirty="0">
                <a:solidFill>
                  <a:prstClr val="black"/>
                </a:solidFill>
                <a:latin typeface="BIZ UDPゴシック" panose="020B0400000000000000" pitchFamily="50" charset="-128"/>
                <a:ea typeface="BIZ UDPゴシック" panose="020B0400000000000000" pitchFamily="50" charset="-128"/>
              </a:rPr>
              <a:t>V2</a:t>
            </a:r>
            <a:r>
              <a:rPr lang="ja-JP" altLang="en-US" sz="900" dirty="0">
                <a:solidFill>
                  <a:prstClr val="black"/>
                </a:solidFill>
                <a:latin typeface="BIZ UDPゴシック" panose="020B0400000000000000" pitchFamily="50" charset="-128"/>
                <a:ea typeface="BIZ UDPゴシック" panose="020B0400000000000000" pitchFamily="50" charset="-128"/>
              </a:rPr>
              <a:t>（</a:t>
            </a:r>
            <a:r>
              <a:rPr lang="en-US" altLang="ja-JP" sz="900" dirty="0">
                <a:solidFill>
                  <a:prstClr val="black"/>
                </a:solidFill>
                <a:latin typeface="BIZ UDPゴシック" panose="020B0400000000000000" pitchFamily="50" charset="-128"/>
                <a:ea typeface="BIZ UDPゴシック" panose="020B0400000000000000" pitchFamily="50" charset="-128"/>
              </a:rPr>
              <a:t>H27 </a:t>
            </a:r>
            <a:r>
              <a:rPr lang="ja-JP" altLang="en-US" sz="900" dirty="0">
                <a:solidFill>
                  <a:prstClr val="black"/>
                </a:solidFill>
                <a:latin typeface="BIZ UDPゴシック" panose="020B0400000000000000" pitchFamily="50" charset="-128"/>
                <a:ea typeface="BIZ UDPゴシック" panose="020B0400000000000000" pitchFamily="50" charset="-128"/>
              </a:rPr>
              <a:t>国調対応版）」を使用</a:t>
            </a:r>
            <a:endParaRPr kumimoji="1" lang="ja-JP" altLang="en-US" sz="900" dirty="0"/>
          </a:p>
        </p:txBody>
      </p:sp>
    </p:spTree>
    <p:extLst>
      <p:ext uri="{BB962C8B-B14F-4D97-AF65-F5344CB8AC3E}">
        <p14:creationId xmlns:p14="http://schemas.microsoft.com/office/powerpoint/2010/main" val="297707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26B5AF06-AB2C-4703-B269-390FD91387C5}"/>
              </a:ext>
            </a:extLst>
          </p:cNvPr>
          <p:cNvSpPr/>
          <p:nvPr/>
        </p:nvSpPr>
        <p:spPr>
          <a:xfrm>
            <a:off x="2636612" y="314743"/>
            <a:ext cx="8717187" cy="1008001"/>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71750" y="457199"/>
            <a:ext cx="8783637" cy="814220"/>
          </a:xfrm>
        </p:spPr>
        <p:txBody>
          <a:bodyPr anchor="ct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人口</a:t>
            </a: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 未就学児・小中学校児童・生徒数</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3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出典：総務省「国勢調査」</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国立社会保障・人口問題研究所「日本の地域別将来推計人口（令和５年推計）」を基に作成</a:t>
            </a:r>
            <a:br>
              <a:rPr lang="en-US" altLang="ja-JP" sz="1300" b="1"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428212445"/>
              </p:ext>
            </p:extLst>
          </p:nvPr>
        </p:nvGraphicFramePr>
        <p:xfrm>
          <a:off x="838199" y="1465197"/>
          <a:ext cx="10515600" cy="684113"/>
        </p:xfrm>
        <a:graphic>
          <a:graphicData uri="http://schemas.openxmlformats.org/drawingml/2006/table">
            <a:tbl>
              <a:tblPr firstRow="1" bandRow="1">
                <a:tableStyleId>{D7AC3CCA-C797-4891-BE02-D94E43425B78}</a:tableStyleId>
              </a:tblPr>
              <a:tblGrid>
                <a:gridCol w="1804989">
                  <a:extLst>
                    <a:ext uri="{9D8B030D-6E8A-4147-A177-3AD203B41FA5}">
                      <a16:colId xmlns:a16="http://schemas.microsoft.com/office/drawing/2014/main" val="1089213300"/>
                    </a:ext>
                  </a:extLst>
                </a:gridCol>
                <a:gridCol w="8710611">
                  <a:extLst>
                    <a:ext uri="{9D8B030D-6E8A-4147-A177-3AD203B41FA5}">
                      <a16:colId xmlns:a16="http://schemas.microsoft.com/office/drawing/2014/main" val="1339082338"/>
                    </a:ext>
                  </a:extLst>
                </a:gridCol>
              </a:tblGrid>
              <a:tr h="684113">
                <a:tc>
                  <a:txBody>
                    <a:bodyPr/>
                    <a:lstStyle/>
                    <a:p>
                      <a:pPr algn="ctr"/>
                      <a:r>
                        <a:rPr kumimoji="1" lang="ja-JP" altLang="en-US" sz="1600"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未就学児数は１４</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8</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人の減少（▲８２．７％）、小学校児童数は２</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07</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人の減少（▲８１．</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％）、中学校生徒数は１３</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7</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人の減少（▲</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79.7</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％）が見込まれる。</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53811104"/>
                  </a:ext>
                </a:extLst>
              </a:tr>
            </a:tbl>
          </a:graphicData>
        </a:graphic>
      </p:graphicFrame>
      <p:sp>
        <p:nvSpPr>
          <p:cNvPr id="8" name="四角形: 角を丸くする 7">
            <a:extLst>
              <a:ext uri="{FF2B5EF4-FFF2-40B4-BE49-F238E27FC236}">
                <a16:creationId xmlns:a16="http://schemas.microsoft.com/office/drawing/2014/main" id="{F10F0272-00AD-4CB5-AC12-603D300ADF30}"/>
              </a:ext>
            </a:extLst>
          </p:cNvPr>
          <p:cNvSpPr/>
          <p:nvPr/>
        </p:nvSpPr>
        <p:spPr>
          <a:xfrm>
            <a:off x="836612" y="314742"/>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p>
        </p:txBody>
      </p:sp>
      <p:sp>
        <p:nvSpPr>
          <p:cNvPr id="5" name="スライド番号プレースホルダー 4">
            <a:extLst>
              <a:ext uri="{FF2B5EF4-FFF2-40B4-BE49-F238E27FC236}">
                <a16:creationId xmlns:a16="http://schemas.microsoft.com/office/drawing/2014/main" id="{C7AB4288-6F4E-468E-AF3B-C7195D1451CD}"/>
              </a:ext>
            </a:extLst>
          </p:cNvPr>
          <p:cNvSpPr>
            <a:spLocks noGrp="1"/>
          </p:cNvSpPr>
          <p:nvPr>
            <p:ph type="sldNum" sz="quarter" idx="12"/>
          </p:nvPr>
        </p:nvSpPr>
        <p:spPr>
          <a:xfrm>
            <a:off x="9448800" y="6499121"/>
            <a:ext cx="2743200" cy="365125"/>
          </a:xfrm>
        </p:spPr>
        <p:txBody>
          <a:bodyPr/>
          <a:lstStyle/>
          <a:p>
            <a:fld id="{E0D7D6FF-D22E-4D28-8EB2-E6EE71FBA953}" type="slidenum">
              <a:rPr kumimoji="1" lang="ja-JP" altLang="en-US" smtClean="0"/>
              <a:t>14</a:t>
            </a:fld>
            <a:endParaRPr kumimoji="1" lang="ja-JP" altLang="en-US"/>
          </a:p>
        </p:txBody>
      </p:sp>
      <p:graphicFrame>
        <p:nvGraphicFramePr>
          <p:cNvPr id="10" name="コンテンツ プレースホルダー 9">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92245930"/>
              </p:ext>
            </p:extLst>
          </p:nvPr>
        </p:nvGraphicFramePr>
        <p:xfrm>
          <a:off x="836612" y="2291763"/>
          <a:ext cx="10518776" cy="410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44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9BE39732-864E-4DB6-9214-6EBADDE368A7}"/>
              </a:ext>
            </a:extLst>
          </p:cNvPr>
          <p:cNvSpPr/>
          <p:nvPr/>
        </p:nvSpPr>
        <p:spPr>
          <a:xfrm>
            <a:off x="2636612" y="314743"/>
            <a:ext cx="8717187" cy="1008001"/>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A09891D-3D4A-4057-A08F-B2CC69D58E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4682" y="2097317"/>
            <a:ext cx="3590855" cy="3383573"/>
          </a:xfrm>
          <a:prstGeom prst="rect">
            <a:avLst/>
          </a:prstGeom>
        </p:spPr>
      </p:pic>
      <p:pic>
        <p:nvPicPr>
          <p:cNvPr id="7" name="図 6">
            <a:extLst>
              <a:ext uri="{FF2B5EF4-FFF2-40B4-BE49-F238E27FC236}">
                <a16:creationId xmlns:a16="http://schemas.microsoft.com/office/drawing/2014/main" id="{BD6AA328-8A7B-45FB-824A-19867AF235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719" y="2097317"/>
            <a:ext cx="3589051" cy="3383265"/>
          </a:xfrm>
          <a:prstGeom prst="rect">
            <a:avLst/>
          </a:prstGeom>
        </p:spPr>
      </p:pic>
      <p:sp>
        <p:nvSpPr>
          <p:cNvPr id="5" name="タイトル 4"/>
          <p:cNvSpPr>
            <a:spLocks noGrp="1"/>
          </p:cNvSpPr>
          <p:nvPr>
            <p:ph type="title"/>
          </p:nvPr>
        </p:nvSpPr>
        <p:spPr>
          <a:xfrm>
            <a:off x="2636612" y="400526"/>
            <a:ext cx="8717188" cy="922215"/>
          </a:xfrm>
        </p:spPr>
        <p:txBody>
          <a:bodyPr>
            <a:normAutofit/>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施設</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インフラ</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公共施設の基本情報（体育館）</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200" b="1" dirty="0">
                <a:solidFill>
                  <a:prstClr val="black"/>
                </a:solidFill>
                <a:latin typeface="BIZ UDPゴシック" panose="020B0400000000000000" pitchFamily="50" charset="-128"/>
                <a:ea typeface="BIZ UDPゴシック" panose="020B0400000000000000" pitchFamily="50" charset="-128"/>
              </a:rPr>
            </a:br>
            <a:r>
              <a:rPr lang="ja-JP" altLang="en-US" sz="1400" b="1" dirty="0">
                <a:solidFill>
                  <a:prstClr val="black"/>
                </a:solidFill>
                <a:latin typeface="BIZ UDPゴシック" panose="020B0400000000000000" pitchFamily="50" charset="-128"/>
                <a:ea typeface="BIZ UDPゴシック" panose="020B0400000000000000" pitchFamily="50" charset="-128"/>
              </a:rPr>
              <a:t>出典：能勢町公共施設総合管理計画を基に作成</a:t>
            </a:r>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92" name="表 91"/>
          <p:cNvGraphicFramePr>
            <a:graphicFrameLocks noGrp="1"/>
          </p:cNvGraphicFramePr>
          <p:nvPr>
            <p:extLst>
              <p:ext uri="{D42A27DB-BD31-4B8C-83A1-F6EECF244321}">
                <p14:modId xmlns:p14="http://schemas.microsoft.com/office/powerpoint/2010/main" val="2387663825"/>
              </p:ext>
            </p:extLst>
          </p:nvPr>
        </p:nvGraphicFramePr>
        <p:xfrm>
          <a:off x="836612" y="1413459"/>
          <a:ext cx="10515600" cy="434176"/>
        </p:xfrm>
        <a:graphic>
          <a:graphicData uri="http://schemas.openxmlformats.org/drawingml/2006/table">
            <a:tbl>
              <a:tblPr firstRow="1" bandRow="1">
                <a:tableStyleId>{D7AC3CCA-C797-4891-BE02-D94E43425B78}</a:tableStyleId>
              </a:tblPr>
              <a:tblGrid>
                <a:gridCol w="1788347">
                  <a:extLst>
                    <a:ext uri="{9D8B030D-6E8A-4147-A177-3AD203B41FA5}">
                      <a16:colId xmlns:a16="http://schemas.microsoft.com/office/drawing/2014/main" val="4028201220"/>
                    </a:ext>
                  </a:extLst>
                </a:gridCol>
                <a:gridCol w="8727253">
                  <a:extLst>
                    <a:ext uri="{9D8B030D-6E8A-4147-A177-3AD203B41FA5}">
                      <a16:colId xmlns:a16="http://schemas.microsoft.com/office/drawing/2014/main" val="1955081926"/>
                    </a:ext>
                  </a:extLst>
                </a:gridCol>
              </a:tblGrid>
              <a:tr h="43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推計結果の概要</a:t>
                      </a:r>
                    </a:p>
                  </a:txBody>
                  <a:tcPr anchor="ctr"/>
                </a:tc>
                <a:tc>
                  <a:txBody>
                    <a:bodyPr/>
                    <a:lstStyle/>
                    <a:p>
                      <a:pPr algn="l"/>
                      <a:r>
                        <a:rPr kumimoji="1" lang="ja-JP" altLang="en-US" sz="1400" dirty="0">
                          <a:solidFill>
                            <a:schemeClr val="tx1"/>
                          </a:solidFill>
                          <a:latin typeface="BIZ UDPゴシック" panose="020B0400000000000000" pitchFamily="50" charset="-128"/>
                          <a:ea typeface="BIZ UDPゴシック" panose="020B0400000000000000" pitchFamily="50" charset="-128"/>
                        </a:rPr>
                        <a:t>体育館は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2050</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年には築約</a:t>
                      </a:r>
                      <a:r>
                        <a:rPr kumimoji="1" lang="en-US" altLang="ja-JP" sz="1400" dirty="0">
                          <a:solidFill>
                            <a:schemeClr val="tx1"/>
                          </a:solidFill>
                          <a:latin typeface="BIZ UDPゴシック" panose="020B0400000000000000" pitchFamily="50" charset="-128"/>
                          <a:ea typeface="BIZ UDPゴシック" panose="020B0400000000000000" pitchFamily="50" charset="-128"/>
                        </a:rPr>
                        <a:t>60</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年に達し、老朽化が深刻化する見込み。</a:t>
                      </a:r>
                    </a:p>
                  </a:txBody>
                  <a:tcPr anchor="ctr"/>
                </a:tc>
                <a:extLst>
                  <a:ext uri="{0D108BD9-81ED-4DB2-BD59-A6C34878D82A}">
                    <a16:rowId xmlns:a16="http://schemas.microsoft.com/office/drawing/2014/main" val="1338750617"/>
                  </a:ext>
                </a:extLst>
              </a:tr>
            </a:tbl>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301980968"/>
              </p:ext>
            </p:extLst>
          </p:nvPr>
        </p:nvGraphicFramePr>
        <p:xfrm>
          <a:off x="1555750" y="2006600"/>
          <a:ext cx="677863" cy="236538"/>
        </p:xfrm>
        <a:graphic>
          <a:graphicData uri="http://schemas.openxmlformats.org/presentationml/2006/ole">
            <mc:AlternateContent xmlns:mc="http://schemas.openxmlformats.org/markup-compatibility/2006">
              <mc:Choice xmlns:v="urn:schemas-microsoft-com:vml" Requires="v">
                <p:oleObj spid="_x0000_s28556" name="Worksheet" r:id="rId6" imgW="678087" imgH="236043" progId="Excel.Sheet.12">
                  <p:embed/>
                </p:oleObj>
              </mc:Choice>
              <mc:Fallback>
                <p:oleObj name="Worksheet" r:id="rId6" imgW="678087" imgH="236043" progId="Excel.Sheet.12">
                  <p:embed/>
                  <p:pic>
                    <p:nvPicPr>
                      <p:cNvPr id="40" name="オブジェクト 39"/>
                      <p:cNvPicPr/>
                      <p:nvPr/>
                    </p:nvPicPr>
                    <p:blipFill>
                      <a:blip r:embed="rId7"/>
                      <a:stretch>
                        <a:fillRect/>
                      </a:stretch>
                    </p:blipFill>
                    <p:spPr>
                      <a:xfrm>
                        <a:off x="1555750" y="2006600"/>
                        <a:ext cx="677863" cy="236538"/>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2820438631"/>
              </p:ext>
            </p:extLst>
          </p:nvPr>
        </p:nvGraphicFramePr>
        <p:xfrm>
          <a:off x="9304338" y="2006600"/>
          <a:ext cx="677862" cy="236538"/>
        </p:xfrm>
        <a:graphic>
          <a:graphicData uri="http://schemas.openxmlformats.org/presentationml/2006/ole">
            <mc:AlternateContent xmlns:mc="http://schemas.openxmlformats.org/markup-compatibility/2006">
              <mc:Choice xmlns:v="urn:schemas-microsoft-com:vml" Requires="v">
                <p:oleObj spid="_x0000_s28557" name="Worksheet" r:id="rId8" imgW="678087" imgH="236043" progId="Excel.Sheet.12">
                  <p:embed/>
                </p:oleObj>
              </mc:Choice>
              <mc:Fallback>
                <p:oleObj name="Worksheet" r:id="rId8" imgW="678087" imgH="236043" progId="Excel.Sheet.12">
                  <p:embed/>
                  <p:pic>
                    <p:nvPicPr>
                      <p:cNvPr id="41" name="オブジェクト 40"/>
                      <p:cNvPicPr/>
                      <p:nvPr/>
                    </p:nvPicPr>
                    <p:blipFill>
                      <a:blip r:embed="rId9"/>
                      <a:stretch>
                        <a:fillRect/>
                      </a:stretch>
                    </p:blipFill>
                    <p:spPr>
                      <a:xfrm>
                        <a:off x="9304338" y="2006600"/>
                        <a:ext cx="677862" cy="236538"/>
                      </a:xfrm>
                      <a:prstGeom prst="rect">
                        <a:avLst/>
                      </a:prstGeom>
                    </p:spPr>
                  </p:pic>
                </p:oleObj>
              </mc:Fallback>
            </mc:AlternateContent>
          </a:graphicData>
        </a:graphic>
      </p:graphicFrame>
      <p:sp>
        <p:nvSpPr>
          <p:cNvPr id="34" name="テキスト ボックス 33">
            <a:extLst>
              <a:ext uri="{FF2B5EF4-FFF2-40B4-BE49-F238E27FC236}">
                <a16:creationId xmlns:a16="http://schemas.microsoft.com/office/drawing/2014/main" id="{E22ECD00-7495-AC1A-36C8-EA53EF1E000C}"/>
              </a:ext>
            </a:extLst>
          </p:cNvPr>
          <p:cNvSpPr txBox="1"/>
          <p:nvPr/>
        </p:nvSpPr>
        <p:spPr>
          <a:xfrm>
            <a:off x="4202914" y="3022284"/>
            <a:ext cx="3783322"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能勢町</a:t>
            </a:r>
            <a:r>
              <a:rPr lang="en-US" altLang="ja-JP" sz="2400" b="1" dirty="0">
                <a:latin typeface="BIZ UDPゴシック" panose="020B0400000000000000" pitchFamily="50" charset="-128"/>
                <a:ea typeface="BIZ UDPゴシック" panose="020B0400000000000000" pitchFamily="50" charset="-128"/>
              </a:rPr>
              <a:t>B&amp;G</a:t>
            </a:r>
            <a:r>
              <a:rPr lang="ja-JP" altLang="en-US" sz="2400" b="1" dirty="0">
                <a:latin typeface="BIZ UDPゴシック" panose="020B0400000000000000" pitchFamily="50" charset="-128"/>
                <a:ea typeface="BIZ UDPゴシック" panose="020B0400000000000000" pitchFamily="50" charset="-128"/>
              </a:rPr>
              <a:t>海洋センター</a:t>
            </a:r>
            <a:endParaRPr lang="en-US" altLang="ja-JP" sz="2400" b="1" dirty="0">
              <a:latin typeface="BIZ UDPゴシック" panose="020B0400000000000000" pitchFamily="50" charset="-128"/>
              <a:ea typeface="BIZ UDPゴシック" panose="020B0400000000000000" pitchFamily="50" charset="-128"/>
            </a:endParaRPr>
          </a:p>
        </p:txBody>
      </p:sp>
      <p:sp>
        <p:nvSpPr>
          <p:cNvPr id="25" name="二等辺三角形 24">
            <a:extLst>
              <a:ext uri="{FF2B5EF4-FFF2-40B4-BE49-F238E27FC236}">
                <a16:creationId xmlns:a16="http://schemas.microsoft.com/office/drawing/2014/main" id="{EC16B024-5D06-4AA5-B191-C0BBE5F2BAC8}"/>
              </a:ext>
            </a:extLst>
          </p:cNvPr>
          <p:cNvSpPr/>
          <p:nvPr/>
        </p:nvSpPr>
        <p:spPr>
          <a:xfrm>
            <a:off x="2251435" y="4196501"/>
            <a:ext cx="271795" cy="247908"/>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66FFCC"/>
              </a:solidFill>
            </a:endParaRPr>
          </a:p>
        </p:txBody>
      </p:sp>
      <p:sp>
        <p:nvSpPr>
          <p:cNvPr id="31" name="楕円 30">
            <a:extLst>
              <a:ext uri="{FF2B5EF4-FFF2-40B4-BE49-F238E27FC236}">
                <a16:creationId xmlns:a16="http://schemas.microsoft.com/office/drawing/2014/main" id="{D1D315FF-4BE0-4705-AFC1-C56C04877329}"/>
              </a:ext>
            </a:extLst>
          </p:cNvPr>
          <p:cNvSpPr/>
          <p:nvPr/>
        </p:nvSpPr>
        <p:spPr>
          <a:xfrm>
            <a:off x="10000283" y="4185914"/>
            <a:ext cx="258826" cy="26908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32" name="直線コネクタ 31">
            <a:extLst>
              <a:ext uri="{FF2B5EF4-FFF2-40B4-BE49-F238E27FC236}">
                <a16:creationId xmlns:a16="http://schemas.microsoft.com/office/drawing/2014/main" id="{67C99D67-AC20-44C9-BD32-FCF59DD072AB}"/>
              </a:ext>
            </a:extLst>
          </p:cNvPr>
          <p:cNvCxnSpPr>
            <a:cxnSpLocks/>
            <a:stCxn id="34" idx="3"/>
            <a:endCxn id="31" idx="2"/>
          </p:cNvCxnSpPr>
          <p:nvPr/>
        </p:nvCxnSpPr>
        <p:spPr>
          <a:xfrm>
            <a:off x="7986236" y="3253117"/>
            <a:ext cx="2014047" cy="106733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7AA55CA-EFDD-4A07-80BA-273C1C1A9682}"/>
              </a:ext>
            </a:extLst>
          </p:cNvPr>
          <p:cNvCxnSpPr>
            <a:cxnSpLocks/>
            <a:endCxn id="34" idx="1"/>
          </p:cNvCxnSpPr>
          <p:nvPr/>
        </p:nvCxnSpPr>
        <p:spPr>
          <a:xfrm flipV="1">
            <a:off x="2483427" y="3253117"/>
            <a:ext cx="1719487" cy="9796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オブジェクト 1">
            <a:extLst>
              <a:ext uri="{FF2B5EF4-FFF2-40B4-BE49-F238E27FC236}">
                <a16:creationId xmlns:a16="http://schemas.microsoft.com/office/drawing/2014/main" id="{9A92F86C-D32E-4B1E-B790-D455EDB667FC}"/>
              </a:ext>
            </a:extLst>
          </p:cNvPr>
          <p:cNvGraphicFramePr>
            <a:graphicFrameLocks noChangeAspect="1"/>
          </p:cNvGraphicFramePr>
          <p:nvPr>
            <p:extLst>
              <p:ext uri="{D42A27DB-BD31-4B8C-83A1-F6EECF244321}">
                <p14:modId xmlns:p14="http://schemas.microsoft.com/office/powerpoint/2010/main" val="3721095231"/>
              </p:ext>
            </p:extLst>
          </p:nvPr>
        </p:nvGraphicFramePr>
        <p:xfrm>
          <a:off x="3229433" y="5635702"/>
          <a:ext cx="5953325" cy="327025"/>
        </p:xfrm>
        <a:graphic>
          <a:graphicData uri="http://schemas.openxmlformats.org/presentationml/2006/ole">
            <mc:AlternateContent xmlns:mc="http://schemas.openxmlformats.org/markup-compatibility/2006">
              <mc:Choice xmlns:v="urn:schemas-microsoft-com:vml" Requires="v">
                <p:oleObj spid="_x0000_s28558" name="Worksheet" r:id="rId10" imgW="6812253" imgH="327483" progId="Excel.Sheet.12">
                  <p:embed/>
                </p:oleObj>
              </mc:Choice>
              <mc:Fallback>
                <p:oleObj name="Worksheet" r:id="rId10" imgW="6812253" imgH="327483" progId="Excel.Sheet.12">
                  <p:embed/>
                  <p:pic>
                    <p:nvPicPr>
                      <p:cNvPr id="2" name="オブジェクト 1">
                        <a:extLst>
                          <a:ext uri="{FF2B5EF4-FFF2-40B4-BE49-F238E27FC236}">
                            <a16:creationId xmlns:a16="http://schemas.microsoft.com/office/drawing/2014/main" id="{9A92F86C-D32E-4B1E-B790-D455EDB667FC}"/>
                          </a:ext>
                        </a:extLst>
                      </p:cNvPr>
                      <p:cNvPicPr/>
                      <p:nvPr/>
                    </p:nvPicPr>
                    <p:blipFill>
                      <a:blip r:embed="rId11"/>
                      <a:stretch>
                        <a:fillRect/>
                      </a:stretch>
                    </p:blipFill>
                    <p:spPr>
                      <a:xfrm>
                        <a:off x="3229433" y="5635702"/>
                        <a:ext cx="5953325" cy="327025"/>
                      </a:xfrm>
                      <a:prstGeom prst="rect">
                        <a:avLst/>
                      </a:prstGeom>
                    </p:spPr>
                  </p:pic>
                </p:oleObj>
              </mc:Fallback>
            </mc:AlternateContent>
          </a:graphicData>
        </a:graphic>
      </p:graphicFrame>
      <p:graphicFrame>
        <p:nvGraphicFramePr>
          <p:cNvPr id="3" name="オブジェクト 2">
            <a:extLst>
              <a:ext uri="{FF2B5EF4-FFF2-40B4-BE49-F238E27FC236}">
                <a16:creationId xmlns:a16="http://schemas.microsoft.com/office/drawing/2014/main" id="{3147DA75-6DB9-4E79-BECD-BEE71FB8324F}"/>
              </a:ext>
            </a:extLst>
          </p:cNvPr>
          <p:cNvGraphicFramePr>
            <a:graphicFrameLocks noChangeAspect="1"/>
          </p:cNvGraphicFramePr>
          <p:nvPr>
            <p:extLst>
              <p:ext uri="{D42A27DB-BD31-4B8C-83A1-F6EECF244321}">
                <p14:modId xmlns:p14="http://schemas.microsoft.com/office/powerpoint/2010/main" val="2496286518"/>
              </p:ext>
            </p:extLst>
          </p:nvPr>
        </p:nvGraphicFramePr>
        <p:xfrm>
          <a:off x="4672924" y="4048429"/>
          <a:ext cx="2971800" cy="885825"/>
        </p:xfrm>
        <a:graphic>
          <a:graphicData uri="http://schemas.openxmlformats.org/presentationml/2006/ole">
            <mc:AlternateContent xmlns:mc="http://schemas.openxmlformats.org/markup-compatibility/2006">
              <mc:Choice xmlns:v="urn:schemas-microsoft-com:vml" Requires="v">
                <p:oleObj spid="_x0000_s28559" name="Worksheet" r:id="rId12" imgW="2971880" imgH="922055" progId="Excel.Sheet.12">
                  <p:embed/>
                </p:oleObj>
              </mc:Choice>
              <mc:Fallback>
                <p:oleObj name="Worksheet" r:id="rId12" imgW="2971880" imgH="922055" progId="Excel.Sheet.12">
                  <p:embed/>
                  <p:pic>
                    <p:nvPicPr>
                      <p:cNvPr id="3" name="オブジェクト 2">
                        <a:extLst>
                          <a:ext uri="{FF2B5EF4-FFF2-40B4-BE49-F238E27FC236}">
                            <a16:creationId xmlns:a16="http://schemas.microsoft.com/office/drawing/2014/main" id="{3147DA75-6DB9-4E79-BECD-BEE71FB8324F}"/>
                          </a:ext>
                        </a:extLst>
                      </p:cNvPr>
                      <p:cNvPicPr/>
                      <p:nvPr/>
                    </p:nvPicPr>
                    <p:blipFill>
                      <a:blip r:embed="rId13"/>
                      <a:stretch>
                        <a:fillRect/>
                      </a:stretch>
                    </p:blipFill>
                    <p:spPr>
                      <a:xfrm>
                        <a:off x="4672924" y="4048429"/>
                        <a:ext cx="2971800" cy="885825"/>
                      </a:xfrm>
                      <a:prstGeom prst="rect">
                        <a:avLst/>
                      </a:prstGeom>
                    </p:spPr>
                  </p:pic>
                </p:oleObj>
              </mc:Fallback>
            </mc:AlternateContent>
          </a:graphicData>
        </a:graphic>
      </p:graphicFrame>
      <p:sp>
        <p:nvSpPr>
          <p:cNvPr id="17" name="四角形: 角を丸くする 16">
            <a:extLst>
              <a:ext uri="{FF2B5EF4-FFF2-40B4-BE49-F238E27FC236}">
                <a16:creationId xmlns:a16="http://schemas.microsoft.com/office/drawing/2014/main" id="{6463F0F9-3207-4207-AE0C-43604ADACCD1}"/>
              </a:ext>
            </a:extLst>
          </p:cNvPr>
          <p:cNvSpPr/>
          <p:nvPr/>
        </p:nvSpPr>
        <p:spPr>
          <a:xfrm>
            <a:off x="836612" y="314742"/>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2600" b="1" dirty="0">
                <a:solidFill>
                  <a:prstClr val="black"/>
                </a:solidFill>
                <a:latin typeface="BIZ UDPゴシック" panose="020B0400000000000000" pitchFamily="50" charset="-128"/>
                <a:ea typeface="BIZ UDPゴシック" panose="020B0400000000000000" pitchFamily="50" charset="-128"/>
              </a:rPr>
              <a:t>２</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600" b="1" dirty="0">
                <a:solidFill>
                  <a:prstClr val="black"/>
                </a:solidFill>
                <a:latin typeface="BIZ UDPゴシック" panose="020B0400000000000000" pitchFamily="50" charset="-128"/>
                <a:ea typeface="BIZ UDPゴシック" panose="020B0400000000000000" pitchFamily="50" charset="-128"/>
              </a:rPr>
              <a:t>１</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780F016C-6158-4A68-BC27-4C6336503C34}"/>
              </a:ext>
            </a:extLst>
          </p:cNvPr>
          <p:cNvSpPr>
            <a:spLocks noGrp="1"/>
          </p:cNvSpPr>
          <p:nvPr>
            <p:ph type="sldNum" sz="quarter" idx="12"/>
          </p:nvPr>
        </p:nvSpPr>
        <p:spPr>
          <a:xfrm>
            <a:off x="9448800" y="6490869"/>
            <a:ext cx="2743200" cy="365125"/>
          </a:xfrm>
        </p:spPr>
        <p:txBody>
          <a:bodyPr/>
          <a:lstStyle/>
          <a:p>
            <a:fld id="{E0D7D6FF-D22E-4D28-8EB2-E6EE71FBA953}" type="slidenum">
              <a:rPr kumimoji="1" lang="ja-JP" altLang="en-US" smtClean="0"/>
              <a:t>15</a:t>
            </a:fld>
            <a:endParaRPr kumimoji="1" lang="ja-JP" altLang="en-US"/>
          </a:p>
        </p:txBody>
      </p:sp>
    </p:spTree>
    <p:extLst>
      <p:ext uri="{BB962C8B-B14F-4D97-AF65-F5344CB8AC3E}">
        <p14:creationId xmlns:p14="http://schemas.microsoft.com/office/powerpoint/2010/main" val="317527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78F00C7B-31EF-4B53-B953-D926604A6282}"/>
              </a:ext>
            </a:extLst>
          </p:cNvPr>
          <p:cNvSpPr/>
          <p:nvPr/>
        </p:nvSpPr>
        <p:spPr>
          <a:xfrm>
            <a:off x="2636612" y="314743"/>
            <a:ext cx="8717187" cy="1008001"/>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E86EC41A-E2FB-44CF-9E7F-8E8A3631F7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9474" y="2141498"/>
            <a:ext cx="4052486" cy="3818556"/>
          </a:xfrm>
          <a:prstGeom prst="rect">
            <a:avLst/>
          </a:prstGeom>
        </p:spPr>
      </p:pic>
      <p:pic>
        <p:nvPicPr>
          <p:cNvPr id="6" name="図 5">
            <a:extLst>
              <a:ext uri="{FF2B5EF4-FFF2-40B4-BE49-F238E27FC236}">
                <a16:creationId xmlns:a16="http://schemas.microsoft.com/office/drawing/2014/main" id="{57BE56A4-4250-4627-8A31-56091448FF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040" y="2075502"/>
            <a:ext cx="4052486" cy="3818556"/>
          </a:xfrm>
          <a:prstGeom prst="rect">
            <a:avLst/>
          </a:prstGeom>
        </p:spPr>
      </p:pic>
      <p:sp>
        <p:nvSpPr>
          <p:cNvPr id="5" name="タイトル 4"/>
          <p:cNvSpPr>
            <a:spLocks noGrp="1"/>
          </p:cNvSpPr>
          <p:nvPr>
            <p:ph type="title"/>
          </p:nvPr>
        </p:nvSpPr>
        <p:spPr>
          <a:xfrm>
            <a:off x="2636612" y="400526"/>
            <a:ext cx="8717188" cy="922215"/>
          </a:xfrm>
        </p:spPr>
        <p:txBody>
          <a:bodyPr>
            <a:normAutofit/>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施設</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インフラ</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公共施設の基本情報（文化ホール）</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200" b="1" dirty="0">
                <a:solidFill>
                  <a:prstClr val="black"/>
                </a:solidFill>
                <a:latin typeface="BIZ UDPゴシック" panose="020B0400000000000000" pitchFamily="50" charset="-128"/>
                <a:ea typeface="BIZ UDPゴシック" panose="020B0400000000000000" pitchFamily="50" charset="-128"/>
              </a:rPr>
            </a:br>
            <a:r>
              <a:rPr lang="ja-JP" altLang="en-US" sz="1400" b="1" dirty="0">
                <a:solidFill>
                  <a:prstClr val="black"/>
                </a:solidFill>
                <a:latin typeface="BIZ UDPゴシック" panose="020B0400000000000000" pitchFamily="50" charset="-128"/>
                <a:ea typeface="BIZ UDPゴシック" panose="020B0400000000000000" pitchFamily="50" charset="-128"/>
              </a:rPr>
              <a:t>出典：能勢町公共施設総合管理計画を基に作成</a:t>
            </a:r>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92" name="表 91"/>
          <p:cNvGraphicFramePr>
            <a:graphicFrameLocks noGrp="1"/>
          </p:cNvGraphicFramePr>
          <p:nvPr>
            <p:extLst>
              <p:ext uri="{D42A27DB-BD31-4B8C-83A1-F6EECF244321}">
                <p14:modId xmlns:p14="http://schemas.microsoft.com/office/powerpoint/2010/main" val="2311739696"/>
              </p:ext>
            </p:extLst>
          </p:nvPr>
        </p:nvGraphicFramePr>
        <p:xfrm>
          <a:off x="836611" y="1437558"/>
          <a:ext cx="10515601" cy="434176"/>
        </p:xfrm>
        <a:graphic>
          <a:graphicData uri="http://schemas.openxmlformats.org/drawingml/2006/table">
            <a:tbl>
              <a:tblPr firstRow="1" bandRow="1">
                <a:tableStyleId>{D7AC3CCA-C797-4891-BE02-D94E43425B78}</a:tableStyleId>
              </a:tblPr>
              <a:tblGrid>
                <a:gridCol w="1780465">
                  <a:extLst>
                    <a:ext uri="{9D8B030D-6E8A-4147-A177-3AD203B41FA5}">
                      <a16:colId xmlns:a16="http://schemas.microsoft.com/office/drawing/2014/main" val="4028201220"/>
                    </a:ext>
                  </a:extLst>
                </a:gridCol>
                <a:gridCol w="8735136">
                  <a:extLst>
                    <a:ext uri="{9D8B030D-6E8A-4147-A177-3AD203B41FA5}">
                      <a16:colId xmlns:a16="http://schemas.microsoft.com/office/drawing/2014/main" val="1955081926"/>
                    </a:ext>
                  </a:extLst>
                </a:gridCol>
              </a:tblGrid>
              <a:tr h="43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推計結果の概要</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BIZ UDPゴシック" panose="020B0400000000000000" pitchFamily="50" charset="-128"/>
                          <a:ea typeface="BIZ UDPゴシック" panose="020B0400000000000000" pitchFamily="50" charset="-128"/>
                        </a:rPr>
                        <a:t>1992</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年竣工の文化ホール「淨るりシアター」は、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2050</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年には築約</a:t>
                      </a:r>
                      <a:r>
                        <a:rPr kumimoji="1" lang="en-US" altLang="ja-JP" sz="1400" dirty="0">
                          <a:solidFill>
                            <a:schemeClr val="tx1"/>
                          </a:solidFill>
                          <a:latin typeface="BIZ UDPゴシック" panose="020B0400000000000000" pitchFamily="50" charset="-128"/>
                          <a:ea typeface="BIZ UDPゴシック" panose="020B0400000000000000" pitchFamily="50" charset="-128"/>
                        </a:rPr>
                        <a:t>60</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年に達する。</a:t>
                      </a:r>
                    </a:p>
                  </a:txBody>
                  <a:tcPr anchor="ctr"/>
                </a:tc>
                <a:extLst>
                  <a:ext uri="{0D108BD9-81ED-4DB2-BD59-A6C34878D82A}">
                    <a16:rowId xmlns:a16="http://schemas.microsoft.com/office/drawing/2014/main" val="1338750617"/>
                  </a:ext>
                </a:extLst>
              </a:tr>
            </a:tbl>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392438967"/>
              </p:ext>
            </p:extLst>
          </p:nvPr>
        </p:nvGraphicFramePr>
        <p:xfrm>
          <a:off x="1489007" y="2006600"/>
          <a:ext cx="677863" cy="236538"/>
        </p:xfrm>
        <a:graphic>
          <a:graphicData uri="http://schemas.openxmlformats.org/presentationml/2006/ole">
            <mc:AlternateContent xmlns:mc="http://schemas.openxmlformats.org/markup-compatibility/2006">
              <mc:Choice xmlns:v="urn:schemas-microsoft-com:vml" Requires="v">
                <p:oleObj spid="_x0000_s30610" name="Worksheet" r:id="rId5" imgW="678087" imgH="236043" progId="Excel.Sheet.12">
                  <p:embed/>
                </p:oleObj>
              </mc:Choice>
              <mc:Fallback>
                <p:oleObj name="Worksheet" r:id="rId5" imgW="678087" imgH="236043" progId="Excel.Sheet.12">
                  <p:embed/>
                  <p:pic>
                    <p:nvPicPr>
                      <p:cNvPr id="40" name="オブジェクト 39"/>
                      <p:cNvPicPr/>
                      <p:nvPr/>
                    </p:nvPicPr>
                    <p:blipFill>
                      <a:blip r:embed="rId6"/>
                      <a:stretch>
                        <a:fillRect/>
                      </a:stretch>
                    </p:blipFill>
                    <p:spPr>
                      <a:xfrm>
                        <a:off x="1489007" y="2006600"/>
                        <a:ext cx="677863" cy="236538"/>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4068396992"/>
              </p:ext>
            </p:extLst>
          </p:nvPr>
        </p:nvGraphicFramePr>
        <p:xfrm>
          <a:off x="9115738" y="2006600"/>
          <a:ext cx="677862" cy="236538"/>
        </p:xfrm>
        <a:graphic>
          <a:graphicData uri="http://schemas.openxmlformats.org/presentationml/2006/ole">
            <mc:AlternateContent xmlns:mc="http://schemas.openxmlformats.org/markup-compatibility/2006">
              <mc:Choice xmlns:v="urn:schemas-microsoft-com:vml" Requires="v">
                <p:oleObj spid="_x0000_s30611" name="Worksheet" r:id="rId7" imgW="678087" imgH="236043" progId="Excel.Sheet.12">
                  <p:embed/>
                </p:oleObj>
              </mc:Choice>
              <mc:Fallback>
                <p:oleObj name="Worksheet" r:id="rId7" imgW="678087" imgH="236043" progId="Excel.Sheet.12">
                  <p:embed/>
                  <p:pic>
                    <p:nvPicPr>
                      <p:cNvPr id="41" name="オブジェクト 40"/>
                      <p:cNvPicPr/>
                      <p:nvPr/>
                    </p:nvPicPr>
                    <p:blipFill>
                      <a:blip r:embed="rId8"/>
                      <a:stretch>
                        <a:fillRect/>
                      </a:stretch>
                    </p:blipFill>
                    <p:spPr>
                      <a:xfrm>
                        <a:off x="9115738" y="2006600"/>
                        <a:ext cx="677862" cy="236538"/>
                      </a:xfrm>
                      <a:prstGeom prst="rect">
                        <a:avLst/>
                      </a:prstGeom>
                    </p:spPr>
                  </p:pic>
                </p:oleObj>
              </mc:Fallback>
            </mc:AlternateContent>
          </a:graphicData>
        </a:graphic>
      </p:graphicFrame>
      <p:sp>
        <p:nvSpPr>
          <p:cNvPr id="34" name="テキスト ボックス 33">
            <a:extLst>
              <a:ext uri="{FF2B5EF4-FFF2-40B4-BE49-F238E27FC236}">
                <a16:creationId xmlns:a16="http://schemas.microsoft.com/office/drawing/2014/main" id="{E22ECD00-7495-AC1A-36C8-EA53EF1E000C}"/>
              </a:ext>
            </a:extLst>
          </p:cNvPr>
          <p:cNvSpPr txBox="1"/>
          <p:nvPr/>
        </p:nvSpPr>
        <p:spPr>
          <a:xfrm>
            <a:off x="4772795" y="2776413"/>
            <a:ext cx="26435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淨るりシアター</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楕円 24">
            <a:extLst>
              <a:ext uri="{FF2B5EF4-FFF2-40B4-BE49-F238E27FC236}">
                <a16:creationId xmlns:a16="http://schemas.microsoft.com/office/drawing/2014/main" id="{EC16B024-5D06-4AA5-B191-C0BBE5F2BAC8}"/>
              </a:ext>
            </a:extLst>
          </p:cNvPr>
          <p:cNvSpPr/>
          <p:nvPr/>
        </p:nvSpPr>
        <p:spPr>
          <a:xfrm>
            <a:off x="9793600" y="4402673"/>
            <a:ext cx="271795" cy="247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66FFCC"/>
              </a:solidFill>
              <a:effectLst/>
              <a:uLnTx/>
              <a:uFillTx/>
              <a:latin typeface="游ゴシック" panose="020F0502020204030204"/>
              <a:ea typeface="游ゴシック" panose="020B0400000000000000" pitchFamily="50" charset="-128"/>
              <a:cs typeface="+mn-cs"/>
            </a:endParaRPr>
          </a:p>
        </p:txBody>
      </p:sp>
      <p:cxnSp>
        <p:nvCxnSpPr>
          <p:cNvPr id="32" name="直線コネクタ 31">
            <a:extLst>
              <a:ext uri="{FF2B5EF4-FFF2-40B4-BE49-F238E27FC236}">
                <a16:creationId xmlns:a16="http://schemas.microsoft.com/office/drawing/2014/main" id="{67C99D67-AC20-44C9-BD32-FCF59DD072AB}"/>
              </a:ext>
            </a:extLst>
          </p:cNvPr>
          <p:cNvCxnSpPr>
            <a:cxnSpLocks/>
            <a:endCxn id="25" idx="1"/>
          </p:cNvCxnSpPr>
          <p:nvPr/>
        </p:nvCxnSpPr>
        <p:spPr>
          <a:xfrm>
            <a:off x="7448380" y="3007245"/>
            <a:ext cx="2385023" cy="1431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7AA55CA-EFDD-4A07-80BA-273C1C1A9682}"/>
              </a:ext>
            </a:extLst>
          </p:cNvPr>
          <p:cNvCxnSpPr>
            <a:cxnSpLocks/>
            <a:endCxn id="34" idx="1"/>
          </p:cNvCxnSpPr>
          <p:nvPr/>
        </p:nvCxnSpPr>
        <p:spPr>
          <a:xfrm flipV="1">
            <a:off x="2387792" y="3007246"/>
            <a:ext cx="2385003" cy="141366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オブジェクト 2">
            <a:extLst>
              <a:ext uri="{FF2B5EF4-FFF2-40B4-BE49-F238E27FC236}">
                <a16:creationId xmlns:a16="http://schemas.microsoft.com/office/drawing/2014/main" id="{3147DA75-6DB9-4E79-BECD-BEE71FB8324F}"/>
              </a:ext>
            </a:extLst>
          </p:cNvPr>
          <p:cNvGraphicFramePr>
            <a:graphicFrameLocks noChangeAspect="1"/>
          </p:cNvGraphicFramePr>
          <p:nvPr>
            <p:extLst>
              <p:ext uri="{D42A27DB-BD31-4B8C-83A1-F6EECF244321}">
                <p14:modId xmlns:p14="http://schemas.microsoft.com/office/powerpoint/2010/main" val="2993306978"/>
              </p:ext>
            </p:extLst>
          </p:nvPr>
        </p:nvGraphicFramePr>
        <p:xfrm>
          <a:off x="4845050" y="4308475"/>
          <a:ext cx="2493963" cy="1100138"/>
        </p:xfrm>
        <a:graphic>
          <a:graphicData uri="http://schemas.openxmlformats.org/presentationml/2006/ole">
            <mc:AlternateContent xmlns:mc="http://schemas.openxmlformats.org/markup-compatibility/2006">
              <mc:Choice xmlns:v="urn:schemas-microsoft-com:vml" Requires="v">
                <p:oleObj spid="_x0000_s30612" name="Worksheet" r:id="rId9" imgW="2006704" imgH="920635" progId="Excel.Sheet.12">
                  <p:embed/>
                </p:oleObj>
              </mc:Choice>
              <mc:Fallback>
                <p:oleObj name="Worksheet" r:id="rId9" imgW="2006704" imgH="920635" progId="Excel.Sheet.12">
                  <p:embed/>
                  <p:pic>
                    <p:nvPicPr>
                      <p:cNvPr id="3" name="オブジェクト 2">
                        <a:extLst>
                          <a:ext uri="{FF2B5EF4-FFF2-40B4-BE49-F238E27FC236}">
                            <a16:creationId xmlns:a16="http://schemas.microsoft.com/office/drawing/2014/main" id="{3147DA75-6DB9-4E79-BECD-BEE71FB8324F}"/>
                          </a:ext>
                        </a:extLst>
                      </p:cNvPr>
                      <p:cNvPicPr/>
                      <p:nvPr/>
                    </p:nvPicPr>
                    <p:blipFill>
                      <a:blip r:embed="rId10"/>
                      <a:stretch>
                        <a:fillRect/>
                      </a:stretch>
                    </p:blipFill>
                    <p:spPr>
                      <a:xfrm>
                        <a:off x="4845050" y="4308475"/>
                        <a:ext cx="2493963" cy="1100138"/>
                      </a:xfrm>
                      <a:prstGeom prst="rect">
                        <a:avLst/>
                      </a:prstGeom>
                    </p:spPr>
                  </p:pic>
                </p:oleObj>
              </mc:Fallback>
            </mc:AlternateContent>
          </a:graphicData>
        </a:graphic>
      </p:graphicFrame>
      <p:graphicFrame>
        <p:nvGraphicFramePr>
          <p:cNvPr id="16" name="オブジェクト 15">
            <a:extLst>
              <a:ext uri="{FF2B5EF4-FFF2-40B4-BE49-F238E27FC236}">
                <a16:creationId xmlns:a16="http://schemas.microsoft.com/office/drawing/2014/main" id="{CC8B34AD-D626-47AB-8446-FDDC80319671}"/>
              </a:ext>
            </a:extLst>
          </p:cNvPr>
          <p:cNvGraphicFramePr>
            <a:graphicFrameLocks noChangeAspect="1"/>
          </p:cNvGraphicFramePr>
          <p:nvPr>
            <p:extLst>
              <p:ext uri="{D42A27DB-BD31-4B8C-83A1-F6EECF244321}">
                <p14:modId xmlns:p14="http://schemas.microsoft.com/office/powerpoint/2010/main" val="3807229304"/>
              </p:ext>
            </p:extLst>
          </p:nvPr>
        </p:nvGraphicFramePr>
        <p:xfrm>
          <a:off x="3287308" y="5948141"/>
          <a:ext cx="5743032" cy="293621"/>
        </p:xfrm>
        <a:graphic>
          <a:graphicData uri="http://schemas.openxmlformats.org/presentationml/2006/ole">
            <mc:AlternateContent xmlns:mc="http://schemas.openxmlformats.org/markup-compatibility/2006">
              <mc:Choice xmlns:v="urn:schemas-microsoft-com:vml" Requires="v">
                <p:oleObj spid="_x0000_s30613" name="Worksheet" r:id="rId11" imgW="6812253" imgH="327483" progId="Excel.Sheet.12">
                  <p:embed/>
                </p:oleObj>
              </mc:Choice>
              <mc:Fallback>
                <p:oleObj name="Worksheet" r:id="rId11" imgW="6812253" imgH="327483" progId="Excel.Sheet.12">
                  <p:embed/>
                  <p:pic>
                    <p:nvPicPr>
                      <p:cNvPr id="3" name="オブジェクト 2">
                        <a:extLst>
                          <a:ext uri="{FF2B5EF4-FFF2-40B4-BE49-F238E27FC236}">
                            <a16:creationId xmlns:a16="http://schemas.microsoft.com/office/drawing/2014/main" id="{1C026179-DD3B-4731-A2C4-2AE05DF63F02}"/>
                          </a:ext>
                        </a:extLst>
                      </p:cNvPr>
                      <p:cNvPicPr/>
                      <p:nvPr/>
                    </p:nvPicPr>
                    <p:blipFill>
                      <a:blip r:embed="rId12"/>
                      <a:stretch>
                        <a:fillRect/>
                      </a:stretch>
                    </p:blipFill>
                    <p:spPr>
                      <a:xfrm>
                        <a:off x="3287308" y="5948141"/>
                        <a:ext cx="5743032" cy="293621"/>
                      </a:xfrm>
                      <a:prstGeom prst="rect">
                        <a:avLst/>
                      </a:prstGeom>
                    </p:spPr>
                  </p:pic>
                </p:oleObj>
              </mc:Fallback>
            </mc:AlternateContent>
          </a:graphicData>
        </a:graphic>
      </p:graphicFrame>
      <p:sp>
        <p:nvSpPr>
          <p:cNvPr id="17" name="二等辺三角形 16">
            <a:extLst>
              <a:ext uri="{FF2B5EF4-FFF2-40B4-BE49-F238E27FC236}">
                <a16:creationId xmlns:a16="http://schemas.microsoft.com/office/drawing/2014/main" id="{2BCFDDD7-A557-4112-9498-CEF9B87883D7}"/>
              </a:ext>
            </a:extLst>
          </p:cNvPr>
          <p:cNvSpPr/>
          <p:nvPr/>
        </p:nvSpPr>
        <p:spPr>
          <a:xfrm>
            <a:off x="2160385" y="4296952"/>
            <a:ext cx="271795" cy="247908"/>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66FFCC"/>
              </a:solidFill>
            </a:endParaRPr>
          </a:p>
        </p:txBody>
      </p:sp>
      <p:sp>
        <p:nvSpPr>
          <p:cNvPr id="19" name="四角形: 角を丸くする 18">
            <a:extLst>
              <a:ext uri="{FF2B5EF4-FFF2-40B4-BE49-F238E27FC236}">
                <a16:creationId xmlns:a16="http://schemas.microsoft.com/office/drawing/2014/main" id="{DBDBB248-6185-4A81-909E-0E03B8B8F0F8}"/>
              </a:ext>
            </a:extLst>
          </p:cNvPr>
          <p:cNvSpPr/>
          <p:nvPr/>
        </p:nvSpPr>
        <p:spPr>
          <a:xfrm>
            <a:off x="836612" y="314742"/>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2600" b="1" dirty="0">
                <a:solidFill>
                  <a:prstClr val="black"/>
                </a:solidFill>
                <a:latin typeface="BIZ UDPゴシック" panose="020B0400000000000000" pitchFamily="50" charset="-128"/>
                <a:ea typeface="BIZ UDPゴシック" panose="020B0400000000000000" pitchFamily="50" charset="-128"/>
              </a:rPr>
              <a:t>２</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600" b="1" dirty="0">
                <a:solidFill>
                  <a:prstClr val="black"/>
                </a:solidFill>
                <a:latin typeface="BIZ UDPゴシック" panose="020B0400000000000000" pitchFamily="50" charset="-128"/>
                <a:ea typeface="BIZ UDPゴシック" panose="020B0400000000000000" pitchFamily="50" charset="-128"/>
              </a:rPr>
              <a:t>２</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6">
            <a:extLst>
              <a:ext uri="{FF2B5EF4-FFF2-40B4-BE49-F238E27FC236}">
                <a16:creationId xmlns:a16="http://schemas.microsoft.com/office/drawing/2014/main" id="{0E3039E1-20D0-4486-8249-58EAD0F44C51}"/>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16</a:t>
            </a:fld>
            <a:endParaRPr kumimoji="1" lang="ja-JP" altLang="en-US"/>
          </a:p>
        </p:txBody>
      </p:sp>
    </p:spTree>
    <p:extLst>
      <p:ext uri="{BB962C8B-B14F-4D97-AF65-F5344CB8AC3E}">
        <p14:creationId xmlns:p14="http://schemas.microsoft.com/office/powerpoint/2010/main" val="1282913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63CADC96-1B69-42F4-BF1E-E9D3D7BA2918}"/>
              </a:ext>
            </a:extLst>
          </p:cNvPr>
          <p:cNvSpPr/>
          <p:nvPr/>
        </p:nvSpPr>
        <p:spPr>
          <a:xfrm>
            <a:off x="2636612" y="314743"/>
            <a:ext cx="8717187" cy="1008001"/>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a:extLst>
              <a:ext uri="{FF2B5EF4-FFF2-40B4-BE49-F238E27FC236}">
                <a16:creationId xmlns:a16="http://schemas.microsoft.com/office/drawing/2014/main" id="{7DB60451-3C3B-4A85-ABAE-11FCCE05194C}"/>
              </a:ext>
            </a:extLst>
          </p:cNvPr>
          <p:cNvGraphicFramePr>
            <a:graphicFrameLocks noChangeAspect="1"/>
          </p:cNvGraphicFramePr>
          <p:nvPr>
            <p:extLst>
              <p:ext uri="{D42A27DB-BD31-4B8C-83A1-F6EECF244321}">
                <p14:modId xmlns:p14="http://schemas.microsoft.com/office/powerpoint/2010/main" val="3955034367"/>
              </p:ext>
            </p:extLst>
          </p:nvPr>
        </p:nvGraphicFramePr>
        <p:xfrm>
          <a:off x="4554538" y="4071938"/>
          <a:ext cx="3074987" cy="1027112"/>
        </p:xfrm>
        <a:graphic>
          <a:graphicData uri="http://schemas.openxmlformats.org/presentationml/2006/ole">
            <mc:AlternateContent xmlns:mc="http://schemas.openxmlformats.org/markup-compatibility/2006">
              <mc:Choice xmlns:v="urn:schemas-microsoft-com:vml" Requires="v">
                <p:oleObj spid="_x0000_s29602" name="Worksheet" r:id="rId4" imgW="2889172" imgH="920635" progId="Excel.Sheet.12">
                  <p:embed/>
                </p:oleObj>
              </mc:Choice>
              <mc:Fallback>
                <p:oleObj name="Worksheet" r:id="rId4" imgW="2889172" imgH="920635" progId="Excel.Sheet.12">
                  <p:embed/>
                  <p:pic>
                    <p:nvPicPr>
                      <p:cNvPr id="4" name="オブジェクト 3">
                        <a:extLst>
                          <a:ext uri="{FF2B5EF4-FFF2-40B4-BE49-F238E27FC236}">
                            <a16:creationId xmlns:a16="http://schemas.microsoft.com/office/drawing/2014/main" id="{7DB60451-3C3B-4A85-ABAE-11FCCE05194C}"/>
                          </a:ext>
                        </a:extLst>
                      </p:cNvPr>
                      <p:cNvPicPr/>
                      <p:nvPr/>
                    </p:nvPicPr>
                    <p:blipFill>
                      <a:blip r:embed="rId5"/>
                      <a:stretch>
                        <a:fillRect/>
                      </a:stretch>
                    </p:blipFill>
                    <p:spPr>
                      <a:xfrm>
                        <a:off x="4554538" y="4071938"/>
                        <a:ext cx="3074987" cy="1027112"/>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484DE1C3-816D-4FE1-934B-BDEFD173C4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3349" y="1985697"/>
            <a:ext cx="4054191" cy="3822523"/>
          </a:xfrm>
          <a:prstGeom prst="rect">
            <a:avLst/>
          </a:prstGeom>
        </p:spPr>
      </p:pic>
      <p:pic>
        <p:nvPicPr>
          <p:cNvPr id="2" name="図 1">
            <a:extLst>
              <a:ext uri="{FF2B5EF4-FFF2-40B4-BE49-F238E27FC236}">
                <a16:creationId xmlns:a16="http://schemas.microsoft.com/office/drawing/2014/main" id="{146D0C66-86D4-4C44-9D9A-A3A18E9979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4460" y="2011115"/>
            <a:ext cx="4054191" cy="3822523"/>
          </a:xfrm>
          <a:prstGeom prst="rect">
            <a:avLst/>
          </a:prstGeom>
        </p:spPr>
      </p:pic>
      <p:sp>
        <p:nvSpPr>
          <p:cNvPr id="5" name="タイトル 4"/>
          <p:cNvSpPr>
            <a:spLocks noGrp="1"/>
          </p:cNvSpPr>
          <p:nvPr>
            <p:ph type="title"/>
          </p:nvPr>
        </p:nvSpPr>
        <p:spPr>
          <a:xfrm>
            <a:off x="2636612" y="433670"/>
            <a:ext cx="8717188" cy="793493"/>
          </a:xfrm>
        </p:spPr>
        <p:txBody>
          <a:bodyP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施設</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インフラ</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公共施設の基本情報（学校）</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200" b="1" dirty="0">
                <a:solidFill>
                  <a:prstClr val="black"/>
                </a:solidFill>
                <a:latin typeface="BIZ UDPゴシック" panose="020B0400000000000000" pitchFamily="50" charset="-128"/>
                <a:ea typeface="BIZ UDPゴシック" panose="020B0400000000000000" pitchFamily="50" charset="-128"/>
              </a:rPr>
            </a:br>
            <a:r>
              <a:rPr lang="ja-JP" altLang="en-US" sz="1600" b="1" dirty="0">
                <a:solidFill>
                  <a:prstClr val="black"/>
                </a:solidFill>
                <a:latin typeface="BIZ UDPゴシック" panose="020B0400000000000000" pitchFamily="50" charset="-128"/>
                <a:ea typeface="BIZ UDPゴシック" panose="020B0400000000000000" pitchFamily="50" charset="-128"/>
              </a:rPr>
              <a:t>出典：能勢町公共施設総合管理計画を基に作成</a:t>
            </a:r>
            <a:endParaRPr kumimoji="1" lang="ja-JP" altLang="en-US" sz="1600" dirty="0">
              <a:latin typeface="BIZ UDPゴシック" panose="020B0400000000000000" pitchFamily="50" charset="-128"/>
              <a:ea typeface="BIZ UDPゴシック" panose="020B0400000000000000" pitchFamily="50" charset="-128"/>
            </a:endParaRPr>
          </a:p>
        </p:txBody>
      </p:sp>
      <p:graphicFrame>
        <p:nvGraphicFramePr>
          <p:cNvPr id="92" name="表 91"/>
          <p:cNvGraphicFramePr>
            <a:graphicFrameLocks noGrp="1"/>
          </p:cNvGraphicFramePr>
          <p:nvPr>
            <p:extLst>
              <p:ext uri="{D42A27DB-BD31-4B8C-83A1-F6EECF244321}">
                <p14:modId xmlns:p14="http://schemas.microsoft.com/office/powerpoint/2010/main" val="1300082644"/>
              </p:ext>
            </p:extLst>
          </p:nvPr>
        </p:nvGraphicFramePr>
        <p:xfrm>
          <a:off x="836612" y="1391311"/>
          <a:ext cx="10517187" cy="304800"/>
        </p:xfrm>
        <a:graphic>
          <a:graphicData uri="http://schemas.openxmlformats.org/drawingml/2006/table">
            <a:tbl>
              <a:tblPr firstRow="1" bandRow="1">
                <a:tableStyleId>{D7AC3CCA-C797-4891-BE02-D94E43425B78}</a:tableStyleId>
              </a:tblPr>
              <a:tblGrid>
                <a:gridCol w="1780464">
                  <a:extLst>
                    <a:ext uri="{9D8B030D-6E8A-4147-A177-3AD203B41FA5}">
                      <a16:colId xmlns:a16="http://schemas.microsoft.com/office/drawing/2014/main" val="4028201220"/>
                    </a:ext>
                  </a:extLst>
                </a:gridCol>
                <a:gridCol w="8736723">
                  <a:extLst>
                    <a:ext uri="{9D8B030D-6E8A-4147-A177-3AD203B41FA5}">
                      <a16:colId xmlns:a16="http://schemas.microsoft.com/office/drawing/2014/main" val="1955081926"/>
                    </a:ext>
                  </a:extLst>
                </a:gridCol>
              </a:tblGrid>
              <a:tr h="252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推計結果の概要</a:t>
                      </a:r>
                    </a:p>
                  </a:txBody>
                  <a:tcPr anchor="ctr"/>
                </a:tc>
                <a:tc>
                  <a:txBody>
                    <a:bodyPr/>
                    <a:lstStyle/>
                    <a:p>
                      <a:pPr algn="l"/>
                      <a:r>
                        <a:rPr kumimoji="1" lang="en-US" altLang="ja-JP" sz="1400" dirty="0">
                          <a:solidFill>
                            <a:schemeClr val="tx1"/>
                          </a:solidFill>
                          <a:latin typeface="BIZ UDPゴシック" panose="020B0400000000000000" pitchFamily="50" charset="-128"/>
                          <a:ea typeface="BIZ UDPゴシック" panose="020B0400000000000000" pitchFamily="50" charset="-128"/>
                        </a:rPr>
                        <a:t>20</a:t>
                      </a:r>
                      <a:r>
                        <a:rPr kumimoji="1" lang="ja-JP" altLang="en-US" sz="1400" dirty="0">
                          <a:solidFill>
                            <a:schemeClr val="tx1"/>
                          </a:solidFill>
                          <a:latin typeface="BIZ UDPゴシック" panose="020B0400000000000000" pitchFamily="50" charset="-128"/>
                          <a:ea typeface="BIZ UDPゴシック" panose="020B0400000000000000" pitchFamily="50" charset="-128"/>
                        </a:rPr>
                        <a:t>２４年時点で築</a:t>
                      </a:r>
                      <a:r>
                        <a:rPr kumimoji="1" lang="en-US" altLang="ja-JP" sz="1400" dirty="0">
                          <a:solidFill>
                            <a:schemeClr val="tx1"/>
                          </a:solidFill>
                          <a:latin typeface="BIZ UDPゴシック" panose="020B0400000000000000" pitchFamily="50" charset="-128"/>
                          <a:ea typeface="BIZ UDPゴシック" panose="020B0400000000000000" pitchFamily="50" charset="-128"/>
                        </a:rPr>
                        <a:t>9</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年であり、</a:t>
                      </a:r>
                      <a:r>
                        <a:rPr kumimoji="1" lang="en-US" altLang="ja-JP" sz="1400" dirty="0">
                          <a:solidFill>
                            <a:schemeClr val="tx1"/>
                          </a:solidFill>
                          <a:latin typeface="BIZ UDPゴシック" panose="020B0400000000000000" pitchFamily="50" charset="-128"/>
                          <a:ea typeface="BIZ UDPゴシック" panose="020B0400000000000000" pitchFamily="50" charset="-128"/>
                        </a:rPr>
                        <a:t>20</a:t>
                      </a:r>
                      <a:r>
                        <a:rPr kumimoji="1" lang="ja-JP" altLang="en-US" sz="1400" dirty="0">
                          <a:solidFill>
                            <a:schemeClr val="tx1"/>
                          </a:solidFill>
                          <a:latin typeface="BIZ UDPゴシック" panose="020B0400000000000000" pitchFamily="50" charset="-128"/>
                          <a:ea typeface="BIZ UDPゴシック" panose="020B0400000000000000" pitchFamily="50" charset="-128"/>
                        </a:rPr>
                        <a:t>５</a:t>
                      </a:r>
                      <a:r>
                        <a:rPr kumimoji="1" lang="en-US" altLang="ja-JP" sz="1400" dirty="0">
                          <a:solidFill>
                            <a:schemeClr val="tx1"/>
                          </a:solidFill>
                          <a:latin typeface="BIZ UDPゴシック" panose="020B0400000000000000" pitchFamily="50" charset="-128"/>
                          <a:ea typeface="BIZ UDPゴシック" panose="020B0400000000000000" pitchFamily="50" charset="-128"/>
                        </a:rPr>
                        <a:t>0</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年には築３５年となる。</a:t>
                      </a:r>
                    </a:p>
                  </a:txBody>
                  <a:tcPr anchor="ctr"/>
                </a:tc>
                <a:extLst>
                  <a:ext uri="{0D108BD9-81ED-4DB2-BD59-A6C34878D82A}">
                    <a16:rowId xmlns:a16="http://schemas.microsoft.com/office/drawing/2014/main" val="1338750617"/>
                  </a:ext>
                </a:extLst>
              </a:tr>
            </a:tbl>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2009042237"/>
              </p:ext>
            </p:extLst>
          </p:nvPr>
        </p:nvGraphicFramePr>
        <p:xfrm>
          <a:off x="1868488" y="1984375"/>
          <a:ext cx="677862" cy="236538"/>
        </p:xfrm>
        <a:graphic>
          <a:graphicData uri="http://schemas.openxmlformats.org/presentationml/2006/ole">
            <mc:AlternateContent xmlns:mc="http://schemas.openxmlformats.org/markup-compatibility/2006">
              <mc:Choice xmlns:v="urn:schemas-microsoft-com:vml" Requires="v">
                <p:oleObj spid="_x0000_s29603" name="Worksheet" r:id="rId7" imgW="678087" imgH="236043" progId="Excel.Sheet.12">
                  <p:embed/>
                </p:oleObj>
              </mc:Choice>
              <mc:Fallback>
                <p:oleObj name="Worksheet" r:id="rId7" imgW="678087" imgH="236043" progId="Excel.Sheet.12">
                  <p:embed/>
                  <p:pic>
                    <p:nvPicPr>
                      <p:cNvPr id="40" name="オブジェクト 39"/>
                      <p:cNvPicPr/>
                      <p:nvPr/>
                    </p:nvPicPr>
                    <p:blipFill>
                      <a:blip r:embed="rId8"/>
                      <a:stretch>
                        <a:fillRect/>
                      </a:stretch>
                    </p:blipFill>
                    <p:spPr>
                      <a:xfrm>
                        <a:off x="1868488" y="1984375"/>
                        <a:ext cx="677862" cy="236538"/>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99847487"/>
              </p:ext>
            </p:extLst>
          </p:nvPr>
        </p:nvGraphicFramePr>
        <p:xfrm>
          <a:off x="9255125" y="2005013"/>
          <a:ext cx="677863" cy="236537"/>
        </p:xfrm>
        <a:graphic>
          <a:graphicData uri="http://schemas.openxmlformats.org/presentationml/2006/ole">
            <mc:AlternateContent xmlns:mc="http://schemas.openxmlformats.org/markup-compatibility/2006">
              <mc:Choice xmlns:v="urn:schemas-microsoft-com:vml" Requires="v">
                <p:oleObj spid="_x0000_s29604" name="Worksheet" r:id="rId9" imgW="678087" imgH="236043" progId="Excel.Sheet.12">
                  <p:embed/>
                </p:oleObj>
              </mc:Choice>
              <mc:Fallback>
                <p:oleObj name="Worksheet" r:id="rId9" imgW="678087" imgH="236043" progId="Excel.Sheet.12">
                  <p:embed/>
                  <p:pic>
                    <p:nvPicPr>
                      <p:cNvPr id="41" name="オブジェクト 40"/>
                      <p:cNvPicPr/>
                      <p:nvPr/>
                    </p:nvPicPr>
                    <p:blipFill>
                      <a:blip r:embed="rId10"/>
                      <a:stretch>
                        <a:fillRect/>
                      </a:stretch>
                    </p:blipFill>
                    <p:spPr>
                      <a:xfrm>
                        <a:off x="9255125" y="2005013"/>
                        <a:ext cx="677863" cy="236537"/>
                      </a:xfrm>
                      <a:prstGeom prst="rect">
                        <a:avLst/>
                      </a:prstGeom>
                    </p:spPr>
                  </p:pic>
                </p:oleObj>
              </mc:Fallback>
            </mc:AlternateContent>
          </a:graphicData>
        </a:graphic>
      </p:graphicFrame>
      <p:cxnSp>
        <p:nvCxnSpPr>
          <p:cNvPr id="66" name="直線コネクタ 65">
            <a:extLst>
              <a:ext uri="{FF2B5EF4-FFF2-40B4-BE49-F238E27FC236}">
                <a16:creationId xmlns:a16="http://schemas.microsoft.com/office/drawing/2014/main" id="{A40D610C-B07B-4C76-8E94-43BDE5738AA4}"/>
              </a:ext>
            </a:extLst>
          </p:cNvPr>
          <p:cNvCxnSpPr>
            <a:cxnSpLocks/>
            <a:stCxn id="21" idx="1"/>
          </p:cNvCxnSpPr>
          <p:nvPr/>
        </p:nvCxnSpPr>
        <p:spPr>
          <a:xfrm flipH="1">
            <a:off x="2302651" y="3367599"/>
            <a:ext cx="1844528" cy="153825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0F870D56-B3D7-457D-8936-8885C0B58E2E}"/>
              </a:ext>
            </a:extLst>
          </p:cNvPr>
          <p:cNvCxnSpPr>
            <a:cxnSpLocks/>
            <a:endCxn id="21" idx="3"/>
          </p:cNvCxnSpPr>
          <p:nvPr/>
        </p:nvCxnSpPr>
        <p:spPr>
          <a:xfrm flipH="1" flipV="1">
            <a:off x="8044821" y="3367599"/>
            <a:ext cx="1349232" cy="154214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オブジェクト 2">
            <a:extLst>
              <a:ext uri="{FF2B5EF4-FFF2-40B4-BE49-F238E27FC236}">
                <a16:creationId xmlns:a16="http://schemas.microsoft.com/office/drawing/2014/main" id="{1C026179-DD3B-4731-A2C4-2AE05DF63F02}"/>
              </a:ext>
            </a:extLst>
          </p:cNvPr>
          <p:cNvGraphicFramePr>
            <a:graphicFrameLocks noChangeAspect="1"/>
          </p:cNvGraphicFramePr>
          <p:nvPr>
            <p:extLst>
              <p:ext uri="{D42A27DB-BD31-4B8C-83A1-F6EECF244321}">
                <p14:modId xmlns:p14="http://schemas.microsoft.com/office/powerpoint/2010/main" val="2124451002"/>
              </p:ext>
            </p:extLst>
          </p:nvPr>
        </p:nvGraphicFramePr>
        <p:xfrm>
          <a:off x="2847333" y="5972367"/>
          <a:ext cx="8628705" cy="394335"/>
        </p:xfrm>
        <a:graphic>
          <a:graphicData uri="http://schemas.openxmlformats.org/presentationml/2006/ole">
            <mc:AlternateContent xmlns:mc="http://schemas.openxmlformats.org/markup-compatibility/2006">
              <mc:Choice xmlns:v="urn:schemas-microsoft-com:vml" Requires="v">
                <p:oleObj spid="_x0000_s29605" name="Worksheet" r:id="rId11" imgW="7836056" imgH="336665" progId="Excel.Sheet.12">
                  <p:embed/>
                </p:oleObj>
              </mc:Choice>
              <mc:Fallback>
                <p:oleObj name="Worksheet" r:id="rId11" imgW="7836056" imgH="336665" progId="Excel.Sheet.12">
                  <p:embed/>
                  <p:pic>
                    <p:nvPicPr>
                      <p:cNvPr id="3" name="オブジェクト 2">
                        <a:extLst>
                          <a:ext uri="{FF2B5EF4-FFF2-40B4-BE49-F238E27FC236}">
                            <a16:creationId xmlns:a16="http://schemas.microsoft.com/office/drawing/2014/main" id="{1C026179-DD3B-4731-A2C4-2AE05DF63F02}"/>
                          </a:ext>
                        </a:extLst>
                      </p:cNvPr>
                      <p:cNvPicPr/>
                      <p:nvPr/>
                    </p:nvPicPr>
                    <p:blipFill>
                      <a:blip r:embed="rId12"/>
                      <a:stretch>
                        <a:fillRect/>
                      </a:stretch>
                    </p:blipFill>
                    <p:spPr>
                      <a:xfrm>
                        <a:off x="2847333" y="5972367"/>
                        <a:ext cx="8628705" cy="394335"/>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CF570848-6A98-4361-91EB-198A266437A5}"/>
              </a:ext>
            </a:extLst>
          </p:cNvPr>
          <p:cNvSpPr txBox="1"/>
          <p:nvPr/>
        </p:nvSpPr>
        <p:spPr>
          <a:xfrm>
            <a:off x="4147179" y="3136766"/>
            <a:ext cx="3897642" cy="461665"/>
          </a:xfrm>
          <a:prstGeom prst="rect">
            <a:avLst/>
          </a:prstGeom>
          <a:noFill/>
        </p:spPr>
        <p:txBody>
          <a:bodyPr wrap="square">
            <a:spAutoFit/>
          </a:bodyPr>
          <a:lstStyle/>
          <a:p>
            <a:pPr algn="ctr"/>
            <a:r>
              <a:rPr lang="ja-JP" altLang="en-US" sz="2400" b="1" i="0" dirty="0">
                <a:solidFill>
                  <a:srgbClr val="000000"/>
                </a:solidFill>
                <a:effectLst/>
                <a:latin typeface="BIZ UDPゴシック" panose="020B0400000000000000" pitchFamily="50" charset="-128"/>
                <a:ea typeface="BIZ UDPゴシック" panose="020B0400000000000000" pitchFamily="50" charset="-128"/>
              </a:rPr>
              <a:t>能勢町立能勢ささゆり学園</a:t>
            </a:r>
          </a:p>
        </p:txBody>
      </p:sp>
      <p:sp>
        <p:nvSpPr>
          <p:cNvPr id="16" name="二等辺三角形 15">
            <a:extLst>
              <a:ext uri="{FF2B5EF4-FFF2-40B4-BE49-F238E27FC236}">
                <a16:creationId xmlns:a16="http://schemas.microsoft.com/office/drawing/2014/main" id="{DE73A2B9-685E-4C87-851C-503C40424A05}"/>
              </a:ext>
            </a:extLst>
          </p:cNvPr>
          <p:cNvSpPr/>
          <p:nvPr/>
        </p:nvSpPr>
        <p:spPr>
          <a:xfrm>
            <a:off x="9331979" y="4729607"/>
            <a:ext cx="271795" cy="247908"/>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66FFCC"/>
              </a:solidFill>
            </a:endParaRPr>
          </a:p>
        </p:txBody>
      </p:sp>
      <p:sp>
        <p:nvSpPr>
          <p:cNvPr id="17" name="十字形 16">
            <a:extLst>
              <a:ext uri="{FF2B5EF4-FFF2-40B4-BE49-F238E27FC236}">
                <a16:creationId xmlns:a16="http://schemas.microsoft.com/office/drawing/2014/main" id="{FD490554-8987-4303-9AB5-F743D39474CB}"/>
              </a:ext>
            </a:extLst>
          </p:cNvPr>
          <p:cNvSpPr/>
          <p:nvPr/>
        </p:nvSpPr>
        <p:spPr>
          <a:xfrm>
            <a:off x="2101945" y="4743365"/>
            <a:ext cx="269638" cy="30178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四角形: 角を丸くする 18">
            <a:extLst>
              <a:ext uri="{FF2B5EF4-FFF2-40B4-BE49-F238E27FC236}">
                <a16:creationId xmlns:a16="http://schemas.microsoft.com/office/drawing/2014/main" id="{0D099955-47B0-4040-AC41-ED6BEDB0F2EE}"/>
              </a:ext>
            </a:extLst>
          </p:cNvPr>
          <p:cNvSpPr/>
          <p:nvPr/>
        </p:nvSpPr>
        <p:spPr>
          <a:xfrm>
            <a:off x="836612" y="314742"/>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2600" b="1" dirty="0">
                <a:solidFill>
                  <a:prstClr val="black"/>
                </a:solidFill>
                <a:latin typeface="BIZ UDPゴシック" panose="020B0400000000000000" pitchFamily="50" charset="-128"/>
                <a:ea typeface="BIZ UDPゴシック" panose="020B0400000000000000" pitchFamily="50" charset="-128"/>
              </a:rPr>
              <a:t>２</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600" b="1" dirty="0">
                <a:solidFill>
                  <a:prstClr val="black"/>
                </a:solidFill>
                <a:latin typeface="BIZ UDPゴシック" panose="020B0400000000000000" pitchFamily="50" charset="-128"/>
                <a:ea typeface="BIZ UDPゴシック" panose="020B0400000000000000" pitchFamily="50" charset="-128"/>
              </a:rPr>
              <a:t>３</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C12F8E6F-F4FB-4DC7-BEE9-61275FD4A08A}"/>
              </a:ext>
            </a:extLst>
          </p:cNvPr>
          <p:cNvSpPr>
            <a:spLocks noGrp="1"/>
          </p:cNvSpPr>
          <p:nvPr>
            <p:ph type="sldNum" sz="quarter" idx="12"/>
          </p:nvPr>
        </p:nvSpPr>
        <p:spPr>
          <a:xfrm>
            <a:off x="9467876" y="6498974"/>
            <a:ext cx="2743200" cy="365125"/>
          </a:xfrm>
        </p:spPr>
        <p:txBody>
          <a:bodyPr/>
          <a:lstStyle/>
          <a:p>
            <a:fld id="{E0D7D6FF-D22E-4D28-8EB2-E6EE71FBA953}" type="slidenum">
              <a:rPr kumimoji="1" lang="ja-JP" altLang="en-US" smtClean="0"/>
              <a:t>17</a:t>
            </a:fld>
            <a:endParaRPr kumimoji="1" lang="ja-JP" altLang="en-US"/>
          </a:p>
        </p:txBody>
      </p:sp>
    </p:spTree>
    <p:extLst>
      <p:ext uri="{BB962C8B-B14F-4D97-AF65-F5344CB8AC3E}">
        <p14:creationId xmlns:p14="http://schemas.microsoft.com/office/powerpoint/2010/main" val="118738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A81C394B-EBB9-4DD6-9694-5175DA3273EA}"/>
              </a:ext>
            </a:extLst>
          </p:cNvPr>
          <p:cNvSpPr/>
          <p:nvPr/>
        </p:nvSpPr>
        <p:spPr>
          <a:xfrm>
            <a:off x="836613" y="1536251"/>
            <a:ext cx="10515599" cy="48983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8"/>
          <p:cNvSpPr>
            <a:spLocks noGrp="1"/>
          </p:cNvSpPr>
          <p:nvPr>
            <p:ph type="body" sz="half" idx="2"/>
          </p:nvPr>
        </p:nvSpPr>
        <p:spPr>
          <a:xfrm>
            <a:off x="838200" y="1536252"/>
            <a:ext cx="10515599" cy="489834"/>
          </a:xfrm>
          <a:solidFill>
            <a:schemeClr val="accent6">
              <a:lumMod val="40000"/>
              <a:lumOff val="60000"/>
            </a:schemeClr>
          </a:solidFill>
          <a:ln>
            <a:solidFill>
              <a:schemeClr val="accent6"/>
            </a:solidFill>
          </a:ln>
        </p:spPr>
        <p:txBody>
          <a:bodyPr>
            <a:normAutofit/>
          </a:bodyPr>
          <a:lstStyle/>
          <a:p>
            <a:r>
              <a:rPr lang="en-US" altLang="ja-JP" sz="1400" b="1" dirty="0">
                <a:latin typeface="BIZ UDPゴシック" panose="020B0400000000000000" pitchFamily="50" charset="-128"/>
                <a:ea typeface="BIZ UDPゴシック" panose="020B0400000000000000" pitchFamily="50" charset="-128"/>
              </a:rPr>
              <a:t>2023</a:t>
            </a:r>
            <a:r>
              <a:rPr lang="ja-JP" altLang="en-US" sz="1400" b="1" dirty="0">
                <a:latin typeface="BIZ UDPゴシック" panose="020B0400000000000000" pitchFamily="50" charset="-128"/>
                <a:ea typeface="BIZ UDPゴシック" panose="020B0400000000000000" pitchFamily="50" charset="-128"/>
              </a:rPr>
              <a:t>年の能勢町の行政職員数と</a:t>
            </a:r>
            <a:r>
              <a:rPr lang="en-US" altLang="ja-JP" sz="1400" b="1" dirty="0">
                <a:latin typeface="BIZ UDPゴシック" panose="020B0400000000000000" pitchFamily="50" charset="-128"/>
                <a:ea typeface="BIZ UDPゴシック" panose="020B0400000000000000" pitchFamily="50" charset="-128"/>
              </a:rPr>
              <a:t>2050</a:t>
            </a:r>
            <a:r>
              <a:rPr lang="ja-JP" altLang="en-US" sz="1400" b="1" dirty="0">
                <a:latin typeface="BIZ UDPゴシック" panose="020B0400000000000000" pitchFamily="50" charset="-128"/>
                <a:ea typeface="BIZ UDPゴシック" panose="020B0400000000000000" pitchFamily="50" charset="-128"/>
              </a:rPr>
              <a:t>年の行政職員数を比較する（一般行政部門）。なお、</a:t>
            </a:r>
            <a:r>
              <a:rPr lang="en-US" altLang="ja-JP" sz="1400" b="1" dirty="0">
                <a:latin typeface="BIZ UDPゴシック" panose="020B0400000000000000" pitchFamily="50" charset="-128"/>
                <a:ea typeface="BIZ UDPゴシック" panose="020B0400000000000000" pitchFamily="50" charset="-128"/>
              </a:rPr>
              <a:t>2050</a:t>
            </a:r>
            <a:r>
              <a:rPr lang="ja-JP" altLang="en-US" sz="1400" b="1" dirty="0">
                <a:latin typeface="BIZ UDPゴシック" panose="020B0400000000000000" pitchFamily="50" charset="-128"/>
                <a:ea typeface="BIZ UDPゴシック" panose="020B0400000000000000" pitchFamily="50" charset="-128"/>
              </a:rPr>
              <a:t>年の職員数は</a:t>
            </a:r>
            <a:r>
              <a:rPr lang="en-US" altLang="ja-JP" sz="1400" b="1" dirty="0">
                <a:latin typeface="BIZ UDPゴシック" panose="020B0400000000000000" pitchFamily="50" charset="-128"/>
                <a:ea typeface="BIZ UDPゴシック" panose="020B0400000000000000" pitchFamily="50" charset="-128"/>
              </a:rPr>
              <a:t>2023</a:t>
            </a:r>
            <a:r>
              <a:rPr lang="ja-JP" altLang="en-US" sz="1400" b="1" dirty="0">
                <a:latin typeface="BIZ UDPゴシック" panose="020B0400000000000000" pitchFamily="50" charset="-128"/>
                <a:ea typeface="BIZ UDPゴシック" panose="020B0400000000000000" pitchFamily="50" charset="-128"/>
              </a:rPr>
              <a:t>年時点で、</a:t>
            </a:r>
            <a:r>
              <a:rPr lang="en-US" altLang="ja-JP" sz="1400" b="1" dirty="0">
                <a:latin typeface="BIZ UDPゴシック" panose="020B0400000000000000" pitchFamily="50" charset="-128"/>
                <a:ea typeface="BIZ UDPゴシック" panose="020B0400000000000000" pitchFamily="50" charset="-128"/>
              </a:rPr>
              <a:t>2050</a:t>
            </a:r>
            <a:r>
              <a:rPr lang="ja-JP" altLang="en-US" sz="1400" b="1" dirty="0">
                <a:latin typeface="BIZ UDPゴシック" panose="020B0400000000000000" pitchFamily="50" charset="-128"/>
                <a:ea typeface="BIZ UDPゴシック" panose="020B0400000000000000" pitchFamily="50" charset="-128"/>
              </a:rPr>
              <a:t>年の能勢町の人口推計及び人口密度に近い人口数と人口密度を有する他団体の職員人口割合の平均値を使用し算出する。</a:t>
            </a:r>
          </a:p>
          <a:p>
            <a:endParaRPr kumimoji="1" lang="ja-JP" altLang="en-US" dirty="0"/>
          </a:p>
        </p:txBody>
      </p:sp>
      <p:sp>
        <p:nvSpPr>
          <p:cNvPr id="11" name="四角形: 角を丸くする 10">
            <a:extLst>
              <a:ext uri="{FF2B5EF4-FFF2-40B4-BE49-F238E27FC236}">
                <a16:creationId xmlns:a16="http://schemas.microsoft.com/office/drawing/2014/main" id="{A40BBBB0-DFE4-4ADF-A9EB-A25FF7DC7BC7}"/>
              </a:ext>
            </a:extLst>
          </p:cNvPr>
          <p:cNvSpPr/>
          <p:nvPr/>
        </p:nvSpPr>
        <p:spPr>
          <a:xfrm>
            <a:off x="2636611" y="400050"/>
            <a:ext cx="8717188" cy="1019449"/>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2704011" y="400049"/>
            <a:ext cx="8773756" cy="1019450"/>
          </a:xfrm>
        </p:spPr>
        <p:txBody>
          <a:bodyP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行政</a:t>
            </a: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 行政職員数比較</a:t>
            </a:r>
            <a:br>
              <a:rPr lang="en-US" altLang="ja-JP" sz="11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出典：総務省「住民基本台帳に基づく人口、人口動態及び世帯数」</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国立社会保障・人口問題研究所「日本の地域別将来推計人口</a:t>
            </a:r>
            <a:br>
              <a:rPr lang="en-US" altLang="ja-JP" sz="13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（令和５年推計）」</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総務省「令和</a:t>
            </a:r>
            <a:r>
              <a:rPr lang="en-US" altLang="ja-JP" sz="1300" b="1" dirty="0">
                <a:solidFill>
                  <a:prstClr val="black"/>
                </a:solidFill>
                <a:latin typeface="BIZ UDPゴシック" panose="020B0400000000000000" pitchFamily="50" charset="-128"/>
                <a:ea typeface="BIZ UDPゴシック" panose="020B0400000000000000" pitchFamily="50" charset="-128"/>
              </a:rPr>
              <a:t>4</a:t>
            </a:r>
            <a:r>
              <a:rPr lang="ja-JP" altLang="en-US" sz="1300" b="1" dirty="0">
                <a:solidFill>
                  <a:prstClr val="black"/>
                </a:solidFill>
                <a:latin typeface="BIZ UDPゴシック" panose="020B0400000000000000" pitchFamily="50" charset="-128"/>
                <a:ea typeface="BIZ UDPゴシック" panose="020B0400000000000000" pitchFamily="50" charset="-128"/>
              </a:rPr>
              <a:t>年度地方公共団体定員管理調査」</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大阪府「令和５年度市町村ハンドブック」を基に作成</a:t>
            </a:r>
            <a:endParaRPr kumimoji="1" lang="ja-JP" altLang="en-US" sz="1100" dirty="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290274998"/>
              </p:ext>
            </p:extLst>
          </p:nvPr>
        </p:nvGraphicFramePr>
        <p:xfrm>
          <a:off x="836611" y="2261523"/>
          <a:ext cx="10515600" cy="489835"/>
        </p:xfrm>
        <a:graphic>
          <a:graphicData uri="http://schemas.openxmlformats.org/drawingml/2006/table">
            <a:tbl>
              <a:tblPr firstRow="1" bandRow="1">
                <a:tableStyleId>{D7AC3CCA-C797-4891-BE02-D94E43425B78}</a:tableStyleId>
              </a:tblPr>
              <a:tblGrid>
                <a:gridCol w="1798910">
                  <a:extLst>
                    <a:ext uri="{9D8B030D-6E8A-4147-A177-3AD203B41FA5}">
                      <a16:colId xmlns:a16="http://schemas.microsoft.com/office/drawing/2014/main" val="2072484748"/>
                    </a:ext>
                  </a:extLst>
                </a:gridCol>
                <a:gridCol w="8716690">
                  <a:extLst>
                    <a:ext uri="{9D8B030D-6E8A-4147-A177-3AD203B41FA5}">
                      <a16:colId xmlns:a16="http://schemas.microsoft.com/office/drawing/2014/main" val="3551324559"/>
                    </a:ext>
                  </a:extLst>
                </a:gridCol>
              </a:tblGrid>
              <a:tr h="489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推計結果の概要</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tc>
                <a:tc>
                  <a:txBody>
                    <a:bodyPr/>
                    <a:lstStyle/>
                    <a:p>
                      <a:r>
                        <a:rPr kumimoji="1" lang="ja-JP" altLang="en-US" sz="1400" b="1" dirty="0">
                          <a:latin typeface="BIZ UDPゴシック" panose="020B0400000000000000" pitchFamily="50" charset="-128"/>
                          <a:ea typeface="BIZ UDPゴシック" panose="020B0400000000000000" pitchFamily="50" charset="-128"/>
                        </a:rPr>
                        <a:t>人口減少に伴い行政職員数は減少。人口</a:t>
                      </a:r>
                      <a:r>
                        <a:rPr kumimoji="1" lang="en-US" altLang="ja-JP" sz="1400" b="1" dirty="0">
                          <a:latin typeface="BIZ UDPゴシック" panose="020B0400000000000000" pitchFamily="50" charset="-128"/>
                          <a:ea typeface="BIZ UDPゴシック" panose="020B0400000000000000" pitchFamily="50" charset="-128"/>
                        </a:rPr>
                        <a:t>100</a:t>
                      </a:r>
                      <a:r>
                        <a:rPr kumimoji="1" lang="ja-JP" altLang="en-US" sz="1400" b="1" dirty="0">
                          <a:latin typeface="BIZ UDPゴシック" panose="020B0400000000000000" pitchFamily="50" charset="-128"/>
                          <a:ea typeface="BIZ UDPゴシック" panose="020B0400000000000000" pitchFamily="50" charset="-128"/>
                        </a:rPr>
                        <a:t>人当たりの負担も増加。</a:t>
                      </a:r>
                    </a:p>
                  </a:txBody>
                  <a:tcPr anchor="ctr"/>
                </a:tc>
                <a:extLst>
                  <a:ext uri="{0D108BD9-81ED-4DB2-BD59-A6C34878D82A}">
                    <a16:rowId xmlns:a16="http://schemas.microsoft.com/office/drawing/2014/main" val="3552228845"/>
                  </a:ext>
                </a:extLst>
              </a:tr>
            </a:tbl>
          </a:graphicData>
        </a:graphic>
      </p:graphicFrame>
      <p:sp>
        <p:nvSpPr>
          <p:cNvPr id="12" name="四角形: 角を丸くする 11">
            <a:extLst>
              <a:ext uri="{FF2B5EF4-FFF2-40B4-BE49-F238E27FC236}">
                <a16:creationId xmlns:a16="http://schemas.microsoft.com/office/drawing/2014/main" id="{8E5A2C90-7CB5-4BB7-A581-1ABA731DC19C}"/>
              </a:ext>
            </a:extLst>
          </p:cNvPr>
          <p:cNvSpPr/>
          <p:nvPr/>
        </p:nvSpPr>
        <p:spPr>
          <a:xfrm>
            <a:off x="836611" y="400050"/>
            <a:ext cx="1800000" cy="1019449"/>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No.3</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4" name="コンテンツ プレースホルダー 13">
            <a:extLst>
              <a:ext uri="{FF2B5EF4-FFF2-40B4-BE49-F238E27FC236}">
                <a16:creationId xmlns:a16="http://schemas.microsoft.com/office/drawing/2014/main" id="{D122B817-C6CD-48BB-B131-197BF373EB8E}"/>
              </a:ext>
            </a:extLst>
          </p:cNvPr>
          <p:cNvGraphicFramePr>
            <a:graphicFrameLocks noGrp="1"/>
          </p:cNvGraphicFramePr>
          <p:nvPr>
            <p:ph idx="1"/>
            <p:extLst>
              <p:ext uri="{D42A27DB-BD31-4B8C-83A1-F6EECF244321}">
                <p14:modId xmlns:p14="http://schemas.microsoft.com/office/powerpoint/2010/main" val="3706997385"/>
              </p:ext>
            </p:extLst>
          </p:nvPr>
        </p:nvGraphicFramePr>
        <p:xfrm>
          <a:off x="836611" y="2868109"/>
          <a:ext cx="10518777" cy="3621372"/>
        </p:xfrm>
        <a:graphic>
          <a:graphicData uri="http://schemas.openxmlformats.org/drawingml/2006/chart">
            <c:chart xmlns:c="http://schemas.openxmlformats.org/drawingml/2006/chart" xmlns:r="http://schemas.openxmlformats.org/officeDocument/2006/relationships" r:id="rId2"/>
          </a:graphicData>
        </a:graphic>
      </p:graphicFrame>
      <p:sp>
        <p:nvSpPr>
          <p:cNvPr id="6" name="スライド番号プレースホルダー 5">
            <a:extLst>
              <a:ext uri="{FF2B5EF4-FFF2-40B4-BE49-F238E27FC236}">
                <a16:creationId xmlns:a16="http://schemas.microsoft.com/office/drawing/2014/main" id="{5C0DD20F-D488-4567-9787-1E0D0A46B7D6}"/>
              </a:ext>
            </a:extLst>
          </p:cNvPr>
          <p:cNvSpPr>
            <a:spLocks noGrp="1"/>
          </p:cNvSpPr>
          <p:nvPr>
            <p:ph type="sldNum" sz="quarter" idx="12"/>
          </p:nvPr>
        </p:nvSpPr>
        <p:spPr>
          <a:xfrm>
            <a:off x="9448800" y="6489481"/>
            <a:ext cx="2743200" cy="365125"/>
          </a:xfrm>
        </p:spPr>
        <p:txBody>
          <a:bodyPr/>
          <a:lstStyle/>
          <a:p>
            <a:fld id="{E0D7D6FF-D22E-4D28-8EB2-E6EE71FBA953}" type="slidenum">
              <a:rPr kumimoji="1" lang="ja-JP" altLang="en-US" smtClean="0"/>
              <a:t>18</a:t>
            </a:fld>
            <a:endParaRPr kumimoji="1" lang="ja-JP" altLang="en-US"/>
          </a:p>
        </p:txBody>
      </p:sp>
    </p:spTree>
    <p:extLst>
      <p:ext uri="{BB962C8B-B14F-4D97-AF65-F5344CB8AC3E}">
        <p14:creationId xmlns:p14="http://schemas.microsoft.com/office/powerpoint/2010/main" val="336360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9AB9BBB-0B87-4807-915E-6E5AFAFC6FAF}"/>
              </a:ext>
            </a:extLst>
          </p:cNvPr>
          <p:cNvSpPr/>
          <p:nvPr/>
        </p:nvSpPr>
        <p:spPr>
          <a:xfrm>
            <a:off x="2636611" y="400050"/>
            <a:ext cx="8717188"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2860158" y="501650"/>
            <a:ext cx="8495230" cy="717408"/>
          </a:xfrm>
        </p:spPr>
        <p:txBody>
          <a:bodyPr anchor="ctr">
            <a:normAutofit fontScale="90000"/>
          </a:bodyPr>
          <a:lstStyle/>
          <a:p>
            <a:pPr algn="ctr">
              <a:lnSpc>
                <a:spcPct val="150000"/>
              </a:lnSpc>
              <a:spcBef>
                <a:spcPts val="0"/>
              </a:spcBef>
            </a:pPr>
            <a:r>
              <a:rPr lang="en-US" altLang="ja-JP"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ゴシック" panose="020B0400000000000000" pitchFamily="49" charset="-128"/>
                <a:ea typeface="BIZ UDゴシック" panose="020B0400000000000000" pitchFamily="49" charset="-128"/>
              </a:rPr>
              <a:t>医療・福祉</a:t>
            </a:r>
            <a:r>
              <a:rPr lang="en-US" altLang="ja-JP"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ゴシック" panose="020B0400000000000000" pitchFamily="49" charset="-128"/>
                <a:ea typeface="BIZ UDゴシック" panose="020B0400000000000000" pitchFamily="49" charset="-128"/>
              </a:rPr>
              <a:t> 医療・介護需要</a:t>
            </a:r>
            <a:br>
              <a:rPr lang="ja-JP" altLang="en-US" b="1" dirty="0">
                <a:solidFill>
                  <a:prstClr val="black"/>
                </a:solidFill>
                <a:latin typeface="BIZ UDゴシック" panose="020B0400000000000000" pitchFamily="49" charset="-128"/>
                <a:ea typeface="BIZ UDゴシック" panose="020B0400000000000000" pitchFamily="49" charset="-128"/>
              </a:rPr>
            </a:br>
            <a:r>
              <a:rPr lang="ja-JP" altLang="en-US" sz="1300" b="1" dirty="0">
                <a:solidFill>
                  <a:prstClr val="black"/>
                </a:solidFill>
                <a:latin typeface="BIZ UDゴシック" panose="020B0400000000000000" pitchFamily="49" charset="-128"/>
                <a:ea typeface="BIZ UDゴシック" panose="020B0400000000000000" pitchFamily="49" charset="-128"/>
              </a:rPr>
              <a:t>出典：総務省「国勢調査」</a:t>
            </a:r>
            <a:r>
              <a:rPr lang="en-US" altLang="ja-JP" sz="1300" b="1" dirty="0">
                <a:solidFill>
                  <a:prstClr val="black"/>
                </a:solidFill>
                <a:latin typeface="BIZ UDゴシック" panose="020B0400000000000000" pitchFamily="49" charset="-128"/>
                <a:ea typeface="BIZ UDゴシック" panose="020B0400000000000000" pitchFamily="49" charset="-128"/>
              </a:rPr>
              <a:t>,</a:t>
            </a:r>
            <a:r>
              <a:rPr lang="ja-JP" altLang="en-US" sz="1300" b="1" dirty="0">
                <a:solidFill>
                  <a:prstClr val="black"/>
                </a:solidFill>
                <a:latin typeface="BIZ UDゴシック" panose="020B0400000000000000" pitchFamily="49" charset="-128"/>
                <a:ea typeface="BIZ UDゴシック" panose="020B0400000000000000" pitchFamily="49" charset="-128"/>
              </a:rPr>
              <a:t>国立社会保障・人口問題研究所「日本の地域別将来推計人口（令和５年推計）」を基に作成</a:t>
            </a:r>
            <a:br>
              <a:rPr lang="en-US" altLang="ja-JP" sz="1800" b="1" dirty="0">
                <a:solidFill>
                  <a:prstClr val="black"/>
                </a:solidFill>
                <a:latin typeface="BIZ UDゴシック" panose="020B0400000000000000" pitchFamily="49" charset="-128"/>
                <a:ea typeface="BIZ UDゴシック" panose="020B0400000000000000" pitchFamily="49" charset="-128"/>
              </a:rPr>
            </a:br>
            <a:r>
              <a:rPr lang="ja-JP" altLang="en-US" sz="1300" b="1" dirty="0">
                <a:solidFill>
                  <a:prstClr val="black"/>
                </a:solidFill>
                <a:latin typeface="BIZ UDゴシック" panose="020B0400000000000000" pitchFamily="49" charset="-128"/>
                <a:ea typeface="BIZ UDゴシック" panose="020B0400000000000000" pitchFamily="49" charset="-128"/>
              </a:rPr>
              <a:t>指数計算式：日本医師会「地域医療情報システム」記載の式を利用</a:t>
            </a:r>
            <a:endParaRPr kumimoji="1" lang="ja-JP" altLang="en-US" sz="1300" dirty="0">
              <a:latin typeface="BIZ UDゴシック" panose="020B0400000000000000" pitchFamily="49" charset="-128"/>
              <a:ea typeface="BIZ UDゴシック" panose="020B0400000000000000" pitchFamily="49" charset="-128"/>
            </a:endParaRPr>
          </a:p>
        </p:txBody>
      </p:sp>
      <p:sp>
        <p:nvSpPr>
          <p:cNvPr id="4" name="テキスト プレースホルダー 3"/>
          <p:cNvSpPr>
            <a:spLocks noGrp="1"/>
          </p:cNvSpPr>
          <p:nvPr>
            <p:ph type="body" sz="half" idx="2"/>
          </p:nvPr>
        </p:nvSpPr>
        <p:spPr>
          <a:xfrm>
            <a:off x="836611" y="2085834"/>
            <a:ext cx="11039956" cy="4635642"/>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　本項目では能勢町</a:t>
            </a:r>
            <a:r>
              <a:rPr lang="ja-JP" altLang="en-US" sz="2400" dirty="0">
                <a:latin typeface="BIZ UDPゴシック" panose="020B0400000000000000" pitchFamily="50" charset="-128"/>
                <a:ea typeface="BIZ UDPゴシック" panose="020B0400000000000000" pitchFamily="50" charset="-128"/>
              </a:rPr>
              <a:t>における医療介護需要の予測について掲載しています。</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医療介護需要の指数は</a:t>
            </a:r>
            <a:r>
              <a:rPr lang="en-US" altLang="ja-JP" sz="2400" dirty="0">
                <a:latin typeface="BIZ UDPゴシック" panose="020B0400000000000000" pitchFamily="50" charset="-128"/>
                <a:ea typeface="BIZ UDPゴシック" panose="020B0400000000000000" pitchFamily="50" charset="-128"/>
              </a:rPr>
              <a:t>2020</a:t>
            </a:r>
            <a:r>
              <a:rPr lang="ja-JP" altLang="en-US" sz="2400" dirty="0">
                <a:latin typeface="BIZ UDPゴシック" panose="020B0400000000000000" pitchFamily="50" charset="-128"/>
                <a:ea typeface="BIZ UDPゴシック" panose="020B0400000000000000" pitchFamily="50" charset="-128"/>
              </a:rPr>
              <a:t>年の国勢調査に基づく需要量＝</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として指数化しているもので、日本医師会が提示している計算式と各年齢層の人口数を用いて算出しています。</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算出方法は以下の通りです。</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・各年の医療需要量＝～</a:t>
            </a:r>
            <a:r>
              <a:rPr lang="en-US" altLang="ja-JP" sz="2400" dirty="0">
                <a:latin typeface="BIZ UDPゴシック" panose="020B0400000000000000" pitchFamily="50" charset="-128"/>
                <a:ea typeface="BIZ UDPゴシック" panose="020B0400000000000000" pitchFamily="50" charset="-128"/>
              </a:rPr>
              <a:t>14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×0.6</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15</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39</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×0.4</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40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64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×1.0</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×2.3</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×3.9</a:t>
            </a:r>
          </a:p>
          <a:p>
            <a:r>
              <a:rPr lang="ja-JP" altLang="en-US" sz="2400" dirty="0">
                <a:latin typeface="BIZ UDPゴシック" panose="020B0400000000000000" pitchFamily="50" charset="-128"/>
                <a:ea typeface="BIZ UDPゴシック" panose="020B0400000000000000" pitchFamily="50" charset="-128"/>
              </a:rPr>
              <a:t>　・各年の介護需要量＝</a:t>
            </a:r>
            <a:r>
              <a:rPr lang="en-US" altLang="ja-JP" sz="2400" dirty="0">
                <a:latin typeface="BIZ UDPゴシック" panose="020B0400000000000000" pitchFamily="50" charset="-128"/>
                <a:ea typeface="BIZ UDPゴシック" panose="020B0400000000000000" pitchFamily="50" charset="-128"/>
              </a:rPr>
              <a:t>40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64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×1.0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×9.7</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×87.3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533F3934-EE00-4444-8EE7-7E60AB2CA4F7}"/>
              </a:ext>
            </a:extLst>
          </p:cNvPr>
          <p:cNvSpPr/>
          <p:nvPr/>
        </p:nvSpPr>
        <p:spPr>
          <a:xfrm>
            <a:off x="836611" y="400051"/>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en-US" altLang="ja-JP" sz="2600" b="1" dirty="0">
                <a:solidFill>
                  <a:prstClr val="black"/>
                </a:solidFill>
                <a:latin typeface="BIZ UDPゴシック" panose="020B0400000000000000" pitchFamily="50" charset="-128"/>
                <a:ea typeface="BIZ UDPゴシック" panose="020B0400000000000000" pitchFamily="50" charset="-128"/>
              </a:rPr>
              <a:t>4</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945F58E6-7D7F-4569-BE7D-F49F0585B598}"/>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19</a:t>
            </a:fld>
            <a:endParaRPr kumimoji="1" lang="ja-JP" altLang="en-US"/>
          </a:p>
        </p:txBody>
      </p:sp>
    </p:spTree>
    <p:extLst>
      <p:ext uri="{BB962C8B-B14F-4D97-AF65-F5344CB8AC3E}">
        <p14:creationId xmlns:p14="http://schemas.microsoft.com/office/powerpoint/2010/main" val="14834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6BF4C3-1DCE-4C5A-B017-B966AC5CA4B2}"/>
              </a:ext>
            </a:extLst>
          </p:cNvPr>
          <p:cNvSpPr>
            <a:spLocks noGrp="1"/>
          </p:cNvSpPr>
          <p:nvPr>
            <p:ph type="title"/>
          </p:nvPr>
        </p:nvSpPr>
        <p:spPr>
          <a:xfrm>
            <a:off x="0" y="1"/>
            <a:ext cx="12192000" cy="590249"/>
          </a:xfrm>
          <a:solidFill>
            <a:schemeClr val="accent2"/>
          </a:solidFill>
        </p:spPr>
        <p:txBody>
          <a:bodyPr>
            <a:normAutofit/>
          </a:bodyPr>
          <a:lstStyle/>
          <a:p>
            <a:r>
              <a:rPr lang="ja-JP" altLang="en-US" sz="3600" dirty="0">
                <a:latin typeface="BIZ UDPゴシック" panose="020B0400000000000000" pitchFamily="50" charset="-128"/>
                <a:ea typeface="BIZ UDPゴシック" panose="020B0400000000000000" pitchFamily="50" charset="-128"/>
              </a:rPr>
              <a:t>　はじめに</a:t>
            </a:r>
          </a:p>
        </p:txBody>
      </p:sp>
      <p:sp>
        <p:nvSpPr>
          <p:cNvPr id="4" name="テキスト ボックス 3">
            <a:extLst>
              <a:ext uri="{FF2B5EF4-FFF2-40B4-BE49-F238E27FC236}">
                <a16:creationId xmlns:a16="http://schemas.microsoft.com/office/drawing/2014/main" id="{3367B090-3377-4319-86E2-CE8C7C9EC96A}"/>
              </a:ext>
            </a:extLst>
          </p:cNvPr>
          <p:cNvSpPr txBox="1"/>
          <p:nvPr/>
        </p:nvSpPr>
        <p:spPr>
          <a:xfrm>
            <a:off x="208908" y="657590"/>
            <a:ext cx="11801582" cy="5940088"/>
          </a:xfrm>
          <a:prstGeom prst="rect">
            <a:avLst/>
          </a:prstGeom>
          <a:noFill/>
          <a:ln w="28575">
            <a:solidFill>
              <a:schemeClr val="accent2"/>
            </a:solidFill>
          </a:ln>
        </p:spPr>
        <p:txBody>
          <a:bodyPr wrap="square" rtlCol="0" anchor="ctr">
            <a:spAutoFit/>
          </a:bodyPr>
          <a:lstStyle/>
          <a:p>
            <a:endParaRPr kumimoji="1" lang="en-US" altLang="ja-JP"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急激な人口変動の中で、町村が将来にわたって持続的かつ安定的に住民サービスを提供できるよう、</a:t>
            </a:r>
            <a:endParaRPr kumimoji="1"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課題分析や対応方策の検討を行うために、令和２年度に府と１０町村で「町村の将来のあり方に関する</a:t>
            </a:r>
            <a:endParaRPr kumimoji="1" lang="en-US" altLang="ja-JP" sz="1900" dirty="0">
              <a:latin typeface="BIZ UDPゴシック" panose="020B0400000000000000" pitchFamily="50" charset="-128"/>
              <a:ea typeface="BIZ UDPゴシック" panose="020B0400000000000000" pitchFamily="50" charset="-128"/>
            </a:endParaRPr>
          </a:p>
          <a:p>
            <a:r>
              <a:rPr lang="en-US" altLang="ja-JP" sz="1900" dirty="0">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勉強会」を設置。</a:t>
            </a:r>
            <a:endParaRPr kumimoji="1" lang="en-US" altLang="ja-JP" sz="1900" dirty="0">
              <a:latin typeface="BIZ UDPゴシック" panose="020B0400000000000000" pitchFamily="50" charset="-128"/>
              <a:ea typeface="BIZ UDPゴシック" panose="020B0400000000000000" pitchFamily="50" charset="-128"/>
            </a:endParaRPr>
          </a:p>
          <a:p>
            <a:endParaRPr kumimoji="1" lang="en-US" altLang="ja-JP" sz="1900" dirty="0">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dirty="0">
                <a:latin typeface="BIZ UDPゴシック" panose="020B0400000000000000" pitchFamily="50" charset="-128"/>
                <a:ea typeface="BIZ UDPゴシック" panose="020B0400000000000000" pitchFamily="50" charset="-128"/>
              </a:rPr>
              <a:t>府は、</a:t>
            </a:r>
            <a:r>
              <a:rPr kumimoji="1" lang="ja-JP" altLang="en-US" sz="1900" dirty="0">
                <a:latin typeface="BIZ UDPゴシック" panose="020B0400000000000000" pitchFamily="50" charset="-128"/>
                <a:ea typeface="BIZ UDPゴシック" panose="020B0400000000000000" pitchFamily="50" charset="-128"/>
              </a:rPr>
              <a:t>これまでに、町村ごとの「中長期財政シミュレーション」を作成し、それを踏まえて、今後の対応方策等</a:t>
            </a:r>
            <a:endParaRPr kumimoji="1" lang="en-US" altLang="ja-JP" sz="1900" dirty="0">
              <a:latin typeface="BIZ UDPゴシック" panose="020B0400000000000000" pitchFamily="50" charset="-128"/>
              <a:ea typeface="BIZ UDPゴシック" panose="020B0400000000000000" pitchFamily="50" charset="-128"/>
            </a:endParaRPr>
          </a:p>
          <a:p>
            <a:r>
              <a:rPr kumimoji="1" lang="ja-JP" altLang="en-US" sz="1900" dirty="0">
                <a:latin typeface="BIZ UDPゴシック" panose="020B0400000000000000" pitchFamily="50" charset="-128"/>
                <a:ea typeface="BIZ UDPゴシック" panose="020B0400000000000000" pitchFamily="50" charset="-128"/>
              </a:rPr>
              <a:t>　　 について、府と各町村の首長や議会との間で意見交換を実施。</a:t>
            </a:r>
            <a:endParaRPr kumimoji="1"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能勢町においても、令和２年度から毎年</a:t>
            </a:r>
            <a:r>
              <a:rPr kumimoji="1" lang="ja-JP" altLang="en-US" sz="1900" dirty="0">
                <a:latin typeface="BIZ UDPゴシック" panose="020B0400000000000000" pitchFamily="50" charset="-128"/>
                <a:ea typeface="BIZ UDPゴシック" panose="020B0400000000000000" pitchFamily="50" charset="-128"/>
              </a:rPr>
              <a:t>「中長期財政シミュレーション」を作成し、公表してきた</a:t>
            </a:r>
            <a:r>
              <a:rPr lang="ja-JP" altLang="en-US" sz="1900" dirty="0">
                <a:latin typeface="BIZ UDPゴシック" panose="020B0400000000000000" pitchFamily="50" charset="-128"/>
                <a:ea typeface="BIZ UDPゴシック" panose="020B0400000000000000" pitchFamily="50" charset="-128"/>
              </a:rPr>
              <a:t>。</a:t>
            </a:r>
            <a:endParaRPr lang="en-US" altLang="ja-JP" sz="1900" dirty="0">
              <a:latin typeface="BIZ UDPゴシック" panose="020B0400000000000000" pitchFamily="50" charset="-128"/>
              <a:ea typeface="BIZ UDPゴシック" panose="020B0400000000000000" pitchFamily="50" charset="-128"/>
            </a:endParaRPr>
          </a:p>
          <a:p>
            <a:endParaRPr kumimoji="1" lang="en-US" altLang="ja-JP"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また能勢町では、社会が大きな転換期を迎える中で、将来にわたってまちの魅力を維持・向上し、</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一人ひとりが大切にされ、人々が健康でいきいきと人生を謳歌することのできるまちづくりを目指すため、</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令和</a:t>
            </a:r>
            <a:r>
              <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年７月に、</a:t>
            </a:r>
            <a:r>
              <a:rPr lang="zh-TW"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第</a:t>
            </a:r>
            <a:r>
              <a:rPr lang="en-US" altLang="zh-TW"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zh-TW"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次能勢町総合計画</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を策定した。</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能勢町では本計画に基づき、</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人・地域・地球の健康を守り縁をつなぐ </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開かれたまち能勢」の実現に向け</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取組を進めているところ。</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令和５年度からは、</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能勢町</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と府</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が共同で、人口推計をベースに様々な分野の将来課題をデータで見通す</a:t>
            </a:r>
            <a:br>
              <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「地域の未来予測」を作成</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するとともに、</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能勢</a:t>
            </a:r>
            <a:r>
              <a:rPr lang="ja-JP"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町における具体的な行政課題</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について検討してきたところ</a:t>
            </a:r>
            <a:br>
              <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であり、その成果をここにとりまとめた。</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今後は各課題への対応方策を具体的に検討していく。</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803C84E0-78CC-431A-B61E-066E10E071D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a:t>
            </a:fld>
            <a:endParaRPr kumimoji="1" lang="ja-JP" altLang="en-US" dirty="0"/>
          </a:p>
        </p:txBody>
      </p:sp>
    </p:spTree>
    <p:extLst>
      <p:ext uri="{BB962C8B-B14F-4D97-AF65-F5344CB8AC3E}">
        <p14:creationId xmlns:p14="http://schemas.microsoft.com/office/powerpoint/2010/main" val="177079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164936E-D5B2-430A-8ABA-AE2E3F0DB91E}"/>
              </a:ext>
            </a:extLst>
          </p:cNvPr>
          <p:cNvSpPr/>
          <p:nvPr/>
        </p:nvSpPr>
        <p:spPr>
          <a:xfrm>
            <a:off x="2636611" y="400050"/>
            <a:ext cx="8717188"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E689264C-7E10-4D20-805A-2AA24F4DA69E}"/>
              </a:ext>
            </a:extLst>
          </p:cNvPr>
          <p:cNvSpPr/>
          <p:nvPr/>
        </p:nvSpPr>
        <p:spPr>
          <a:xfrm>
            <a:off x="836611" y="400051"/>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No.4</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タイトル 1"/>
          <p:cNvSpPr>
            <a:spLocks noGrp="1"/>
          </p:cNvSpPr>
          <p:nvPr>
            <p:ph type="title"/>
          </p:nvPr>
        </p:nvSpPr>
        <p:spPr>
          <a:xfrm>
            <a:off x="2636610" y="585788"/>
            <a:ext cx="8718777" cy="542926"/>
          </a:xfrm>
        </p:spPr>
        <p:txBody>
          <a:bodyPr>
            <a:normAutofit fontScale="90000"/>
          </a:bodyPr>
          <a:lstStyle/>
          <a:p>
            <a:pPr algn="ctr">
              <a:lnSpc>
                <a:spcPct val="150000"/>
              </a:lnSpc>
            </a:pPr>
            <a:r>
              <a:rPr lang="en-US" altLang="ja-JP"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ゴシック" panose="020B0400000000000000" pitchFamily="49" charset="-128"/>
                <a:ea typeface="BIZ UDゴシック" panose="020B0400000000000000" pitchFamily="49" charset="-128"/>
              </a:rPr>
              <a:t>医療・福祉</a:t>
            </a:r>
            <a:r>
              <a:rPr lang="en-US" altLang="ja-JP" sz="2900" b="1" dirty="0">
                <a:solidFill>
                  <a:prstClr val="black"/>
                </a:solidFill>
                <a:latin typeface="BIZ UDゴシック" panose="020B0400000000000000" pitchFamily="49" charset="-128"/>
                <a:ea typeface="BIZ UDゴシック" panose="020B0400000000000000" pitchFamily="49" charset="-128"/>
              </a:rPr>
              <a:t>】 </a:t>
            </a:r>
            <a:r>
              <a:rPr lang="ja-JP" altLang="en-US" sz="2900" b="1" dirty="0">
                <a:solidFill>
                  <a:prstClr val="black"/>
                </a:solidFill>
                <a:latin typeface="BIZ UDゴシック" panose="020B0400000000000000" pitchFamily="49" charset="-128"/>
                <a:ea typeface="BIZ UDゴシック" panose="020B0400000000000000" pitchFamily="49" charset="-128"/>
              </a:rPr>
              <a:t>医療・介護需要（医療需要）</a:t>
            </a:r>
            <a:br>
              <a:rPr lang="ja-JP" altLang="en-US" sz="2900" b="1" dirty="0">
                <a:solidFill>
                  <a:prstClr val="black"/>
                </a:solidFill>
                <a:latin typeface="BIZ UDゴシック" panose="020B0400000000000000" pitchFamily="49" charset="-128"/>
                <a:ea typeface="BIZ UDゴシック" panose="020B0400000000000000" pitchFamily="49" charset="-128"/>
              </a:rPr>
            </a:br>
            <a:r>
              <a:rPr lang="ja-JP" altLang="en-US" sz="1300" b="1" dirty="0">
                <a:solidFill>
                  <a:prstClr val="black"/>
                </a:solidFill>
                <a:latin typeface="BIZ UDゴシック" panose="020B0400000000000000" pitchFamily="49" charset="-128"/>
                <a:ea typeface="BIZ UDゴシック" panose="020B0400000000000000" pitchFamily="49" charset="-128"/>
              </a:rPr>
              <a:t>出典：総務省「国勢調査」</a:t>
            </a:r>
            <a:r>
              <a:rPr lang="en-US" altLang="ja-JP" sz="1300" b="1" dirty="0">
                <a:solidFill>
                  <a:prstClr val="black"/>
                </a:solidFill>
                <a:latin typeface="BIZ UDゴシック" panose="020B0400000000000000" pitchFamily="49" charset="-128"/>
                <a:ea typeface="BIZ UDゴシック" panose="020B0400000000000000" pitchFamily="49" charset="-128"/>
              </a:rPr>
              <a:t>,</a:t>
            </a:r>
            <a:r>
              <a:rPr lang="ja-JP" altLang="en-US" sz="1300" b="1" dirty="0">
                <a:solidFill>
                  <a:prstClr val="black"/>
                </a:solidFill>
                <a:latin typeface="BIZ UDゴシック" panose="020B0400000000000000" pitchFamily="49" charset="-128"/>
                <a:ea typeface="BIZ UDゴシック" panose="020B0400000000000000" pitchFamily="49" charset="-128"/>
              </a:rPr>
              <a:t>国立社会保障・人口問題研究所「日本の地域別将来推計人口（令和５年推計）」を基に作成</a:t>
            </a:r>
            <a:br>
              <a:rPr lang="en-US" altLang="ja-JP" sz="1300" b="1" dirty="0">
                <a:solidFill>
                  <a:prstClr val="black"/>
                </a:solidFill>
                <a:latin typeface="BIZ UDゴシック" panose="020B0400000000000000" pitchFamily="49" charset="-128"/>
                <a:ea typeface="BIZ UDゴシック" panose="020B0400000000000000" pitchFamily="49" charset="-128"/>
              </a:rPr>
            </a:br>
            <a:r>
              <a:rPr lang="ja-JP" altLang="en-US" sz="1300" b="1" dirty="0">
                <a:solidFill>
                  <a:prstClr val="black"/>
                </a:solidFill>
                <a:latin typeface="BIZ UDゴシック" panose="020B0400000000000000" pitchFamily="49" charset="-128"/>
                <a:ea typeface="BIZ UDゴシック" panose="020B0400000000000000" pitchFamily="49" charset="-128"/>
              </a:rPr>
              <a:t>指数計算式：日本医師会「地域医療情報システム」記載の式を利用</a:t>
            </a:r>
            <a:endParaRPr kumimoji="1" lang="ja-JP" altLang="en-US" sz="1300" dirty="0"/>
          </a:p>
        </p:txBody>
      </p:sp>
      <p:graphicFrame>
        <p:nvGraphicFramePr>
          <p:cNvPr id="11" name="表 10"/>
          <p:cNvGraphicFramePr>
            <a:graphicFrameLocks noGrp="1"/>
          </p:cNvGraphicFramePr>
          <p:nvPr>
            <p:extLst>
              <p:ext uri="{D42A27DB-BD31-4B8C-83A1-F6EECF244321}">
                <p14:modId xmlns:p14="http://schemas.microsoft.com/office/powerpoint/2010/main" val="1797287676"/>
              </p:ext>
            </p:extLst>
          </p:nvPr>
        </p:nvGraphicFramePr>
        <p:xfrm>
          <a:off x="839785" y="1502229"/>
          <a:ext cx="10515602" cy="618802"/>
        </p:xfrm>
        <a:graphic>
          <a:graphicData uri="http://schemas.openxmlformats.org/drawingml/2006/table">
            <a:tbl>
              <a:tblPr firstRow="1" bandRow="1">
                <a:tableStyleId>{D7AC3CCA-C797-4891-BE02-D94E43425B78}</a:tableStyleId>
              </a:tblPr>
              <a:tblGrid>
                <a:gridCol w="1803403">
                  <a:extLst>
                    <a:ext uri="{9D8B030D-6E8A-4147-A177-3AD203B41FA5}">
                      <a16:colId xmlns:a16="http://schemas.microsoft.com/office/drawing/2014/main" val="4140079408"/>
                    </a:ext>
                  </a:extLst>
                </a:gridCol>
                <a:gridCol w="8712199">
                  <a:extLst>
                    <a:ext uri="{9D8B030D-6E8A-4147-A177-3AD203B41FA5}">
                      <a16:colId xmlns:a16="http://schemas.microsoft.com/office/drawing/2014/main" val="609557959"/>
                    </a:ext>
                  </a:extLst>
                </a:gridCol>
              </a:tblGrid>
              <a:tr h="618802">
                <a:tc>
                  <a:txBody>
                    <a:bodyPr/>
                    <a:lstStyle/>
                    <a:p>
                      <a:pPr algn="ctr"/>
                      <a:r>
                        <a:rPr kumimoji="1" lang="ja-JP" altLang="en-US" sz="1600" dirty="0">
                          <a:latin typeface="BIZ UDゴシック" panose="020B0400000000000000" pitchFamily="49" charset="-128"/>
                          <a:ea typeface="BIZ UDゴシック" panose="020B0400000000000000" pitchFamily="49" charset="-128"/>
                        </a:rPr>
                        <a:t>推計結果の概要</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高齢化率の上昇により</a:t>
                      </a:r>
                      <a:r>
                        <a:rPr kumimoji="1" lang="en-US" altLang="ja-JP" sz="1400" dirty="0">
                          <a:latin typeface="BIZ UDPゴシック" panose="020B0400000000000000" pitchFamily="50" charset="-128"/>
                          <a:ea typeface="BIZ UDPゴシック" panose="020B0400000000000000" pitchFamily="50" charset="-128"/>
                        </a:rPr>
                        <a:t>2025</a:t>
                      </a:r>
                      <a:r>
                        <a:rPr kumimoji="1" lang="ja-JP" altLang="en-US" sz="1400" dirty="0">
                          <a:latin typeface="BIZ UDゴシック" panose="020B0400000000000000" pitchFamily="49" charset="-128"/>
                          <a:ea typeface="BIZ UDゴシック" panose="020B0400000000000000" pitchFamily="49" charset="-128"/>
                        </a:rPr>
                        <a:t>年頃にかけて医療需要は増大し、高い水準で推移。</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その後は人口減少により需要は低下傾向も、後期高齢化率が高まることで緩慢な減少に留まる。</a:t>
                      </a:r>
                      <a:endParaRPr kumimoji="1" lang="ja-JP" altLang="en-US" sz="1400" b="1" dirty="0">
                        <a:solidFill>
                          <a:schemeClr val="tx1"/>
                        </a:solidFill>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786812793"/>
                  </a:ext>
                </a:extLst>
              </a:tr>
            </a:tbl>
          </a:graphicData>
        </a:graphic>
      </p:graphicFrame>
      <p:sp>
        <p:nvSpPr>
          <p:cNvPr id="5" name="スライド番号プレースホルダー 4">
            <a:extLst>
              <a:ext uri="{FF2B5EF4-FFF2-40B4-BE49-F238E27FC236}">
                <a16:creationId xmlns:a16="http://schemas.microsoft.com/office/drawing/2014/main" id="{9E18C479-2F90-40CF-8306-B3E66E5D0DAC}"/>
              </a:ext>
            </a:extLst>
          </p:cNvPr>
          <p:cNvSpPr>
            <a:spLocks noGrp="1"/>
          </p:cNvSpPr>
          <p:nvPr>
            <p:ph type="sldNum" sz="quarter" idx="12"/>
          </p:nvPr>
        </p:nvSpPr>
        <p:spPr>
          <a:xfrm>
            <a:off x="9448800" y="6494263"/>
            <a:ext cx="2743200" cy="365125"/>
          </a:xfrm>
        </p:spPr>
        <p:txBody>
          <a:bodyPr/>
          <a:lstStyle/>
          <a:p>
            <a:fld id="{E0D7D6FF-D22E-4D28-8EB2-E6EE71FBA953}" type="slidenum">
              <a:rPr kumimoji="1" lang="ja-JP" altLang="en-US" smtClean="0"/>
              <a:t>20</a:t>
            </a:fld>
            <a:endParaRPr kumimoji="1" lang="ja-JP" altLang="en-US"/>
          </a:p>
        </p:txBody>
      </p:sp>
      <p:graphicFrame>
        <p:nvGraphicFramePr>
          <p:cNvPr id="13" name="コンテンツ プレースホルダー 12">
            <a:extLst>
              <a:ext uri="{FF2B5EF4-FFF2-40B4-BE49-F238E27FC236}">
                <a16:creationId xmlns:a16="http://schemas.microsoft.com/office/drawing/2014/main" id="{00000000-0008-0000-0C00-000003000000}"/>
              </a:ext>
            </a:extLst>
          </p:cNvPr>
          <p:cNvGraphicFramePr>
            <a:graphicFrameLocks noGrp="1"/>
          </p:cNvGraphicFramePr>
          <p:nvPr>
            <p:ph sz="half" idx="2"/>
            <p:extLst>
              <p:ext uri="{D42A27DB-BD31-4B8C-83A1-F6EECF244321}">
                <p14:modId xmlns:p14="http://schemas.microsoft.com/office/powerpoint/2010/main" val="2796787001"/>
              </p:ext>
            </p:extLst>
          </p:nvPr>
        </p:nvGraphicFramePr>
        <p:xfrm>
          <a:off x="839788" y="2215209"/>
          <a:ext cx="10514011" cy="4242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660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164936E-D5B2-430A-8ABA-AE2E3F0DB91E}"/>
              </a:ext>
            </a:extLst>
          </p:cNvPr>
          <p:cNvSpPr/>
          <p:nvPr/>
        </p:nvSpPr>
        <p:spPr>
          <a:xfrm>
            <a:off x="2636611" y="400050"/>
            <a:ext cx="8717188"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E689264C-7E10-4D20-805A-2AA24F4DA69E}"/>
              </a:ext>
            </a:extLst>
          </p:cNvPr>
          <p:cNvSpPr/>
          <p:nvPr/>
        </p:nvSpPr>
        <p:spPr>
          <a:xfrm>
            <a:off x="836611" y="400051"/>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No.4</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タイトル 1"/>
          <p:cNvSpPr>
            <a:spLocks noGrp="1"/>
          </p:cNvSpPr>
          <p:nvPr>
            <p:ph type="title"/>
          </p:nvPr>
        </p:nvSpPr>
        <p:spPr>
          <a:xfrm>
            <a:off x="2636610" y="585788"/>
            <a:ext cx="8718777" cy="542926"/>
          </a:xfrm>
        </p:spPr>
        <p:txBody>
          <a:bodyPr>
            <a:normAutofit fontScale="90000"/>
          </a:bodyPr>
          <a:lstStyle/>
          <a:p>
            <a:pPr algn="ctr">
              <a:lnSpc>
                <a:spcPct val="150000"/>
              </a:lnSpc>
            </a:pPr>
            <a:r>
              <a:rPr lang="en-US" altLang="ja-JP"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ゴシック" panose="020B0400000000000000" pitchFamily="49" charset="-128"/>
                <a:ea typeface="BIZ UDゴシック" panose="020B0400000000000000" pitchFamily="49" charset="-128"/>
              </a:rPr>
              <a:t>医療・福祉</a:t>
            </a:r>
            <a:r>
              <a:rPr lang="en-US" altLang="ja-JP" sz="2900" b="1" dirty="0">
                <a:solidFill>
                  <a:prstClr val="black"/>
                </a:solidFill>
                <a:latin typeface="BIZ UDゴシック" panose="020B0400000000000000" pitchFamily="49" charset="-128"/>
                <a:ea typeface="BIZ UDゴシック" panose="020B0400000000000000" pitchFamily="49" charset="-128"/>
              </a:rPr>
              <a:t>】 </a:t>
            </a:r>
            <a:r>
              <a:rPr lang="ja-JP" altLang="en-US" sz="2900" b="1" dirty="0">
                <a:solidFill>
                  <a:prstClr val="black"/>
                </a:solidFill>
                <a:latin typeface="BIZ UDゴシック" panose="020B0400000000000000" pitchFamily="49" charset="-128"/>
                <a:ea typeface="BIZ UDゴシック" panose="020B0400000000000000" pitchFamily="49" charset="-128"/>
              </a:rPr>
              <a:t>医療・介護需要（介護需要）</a:t>
            </a:r>
            <a:br>
              <a:rPr lang="ja-JP" altLang="en-US" sz="2900" b="1" dirty="0">
                <a:solidFill>
                  <a:prstClr val="black"/>
                </a:solidFill>
                <a:latin typeface="BIZ UDゴシック" panose="020B0400000000000000" pitchFamily="49" charset="-128"/>
                <a:ea typeface="BIZ UDゴシック" panose="020B0400000000000000" pitchFamily="49" charset="-128"/>
              </a:rPr>
            </a:br>
            <a:r>
              <a:rPr lang="ja-JP" altLang="en-US" sz="1300" b="1" dirty="0">
                <a:solidFill>
                  <a:prstClr val="black"/>
                </a:solidFill>
                <a:latin typeface="BIZ UDゴシック" panose="020B0400000000000000" pitchFamily="49" charset="-128"/>
                <a:ea typeface="BIZ UDゴシック" panose="020B0400000000000000" pitchFamily="49" charset="-128"/>
              </a:rPr>
              <a:t>出典：総務省「国勢調査」</a:t>
            </a:r>
            <a:r>
              <a:rPr lang="en-US" altLang="ja-JP" sz="1300" b="1" dirty="0">
                <a:solidFill>
                  <a:prstClr val="black"/>
                </a:solidFill>
                <a:latin typeface="BIZ UDゴシック" panose="020B0400000000000000" pitchFamily="49" charset="-128"/>
                <a:ea typeface="BIZ UDゴシック" panose="020B0400000000000000" pitchFamily="49" charset="-128"/>
              </a:rPr>
              <a:t>,</a:t>
            </a:r>
            <a:r>
              <a:rPr lang="ja-JP" altLang="en-US" sz="1300" b="1" dirty="0">
                <a:solidFill>
                  <a:prstClr val="black"/>
                </a:solidFill>
                <a:latin typeface="BIZ UDゴシック" panose="020B0400000000000000" pitchFamily="49" charset="-128"/>
                <a:ea typeface="BIZ UDゴシック" panose="020B0400000000000000" pitchFamily="49" charset="-128"/>
              </a:rPr>
              <a:t>国立社会保障・人口問題研究所「日本の地域別将来推計人口（令和５年推計）」を基に作成</a:t>
            </a:r>
            <a:br>
              <a:rPr lang="en-US" altLang="ja-JP" sz="1300" b="1" dirty="0">
                <a:solidFill>
                  <a:prstClr val="black"/>
                </a:solidFill>
                <a:latin typeface="BIZ UDゴシック" panose="020B0400000000000000" pitchFamily="49" charset="-128"/>
                <a:ea typeface="BIZ UDゴシック" panose="020B0400000000000000" pitchFamily="49" charset="-128"/>
              </a:rPr>
            </a:br>
            <a:r>
              <a:rPr lang="ja-JP" altLang="en-US" sz="1300" b="1" dirty="0">
                <a:solidFill>
                  <a:prstClr val="black"/>
                </a:solidFill>
                <a:latin typeface="BIZ UDゴシック" panose="020B0400000000000000" pitchFamily="49" charset="-128"/>
                <a:ea typeface="BIZ UDゴシック" panose="020B0400000000000000" pitchFamily="49" charset="-128"/>
              </a:rPr>
              <a:t>指数計算式：日本医師会「地域医療情報システム」記載の式を利用</a:t>
            </a:r>
            <a:endParaRPr kumimoji="1" lang="ja-JP" altLang="en-US" sz="1300" dirty="0"/>
          </a:p>
        </p:txBody>
      </p:sp>
      <p:graphicFrame>
        <p:nvGraphicFramePr>
          <p:cNvPr id="11" name="表 10"/>
          <p:cNvGraphicFramePr>
            <a:graphicFrameLocks noGrp="1"/>
          </p:cNvGraphicFramePr>
          <p:nvPr>
            <p:extLst>
              <p:ext uri="{D42A27DB-BD31-4B8C-83A1-F6EECF244321}">
                <p14:modId xmlns:p14="http://schemas.microsoft.com/office/powerpoint/2010/main" val="1619935264"/>
              </p:ext>
            </p:extLst>
          </p:nvPr>
        </p:nvGraphicFramePr>
        <p:xfrm>
          <a:off x="839785" y="1502230"/>
          <a:ext cx="10515602" cy="542926"/>
        </p:xfrm>
        <a:graphic>
          <a:graphicData uri="http://schemas.openxmlformats.org/drawingml/2006/table">
            <a:tbl>
              <a:tblPr firstRow="1" bandRow="1">
                <a:tableStyleId>{D7AC3CCA-C797-4891-BE02-D94E43425B78}</a:tableStyleId>
              </a:tblPr>
              <a:tblGrid>
                <a:gridCol w="1803403">
                  <a:extLst>
                    <a:ext uri="{9D8B030D-6E8A-4147-A177-3AD203B41FA5}">
                      <a16:colId xmlns:a16="http://schemas.microsoft.com/office/drawing/2014/main" val="4140079408"/>
                    </a:ext>
                  </a:extLst>
                </a:gridCol>
                <a:gridCol w="8712199">
                  <a:extLst>
                    <a:ext uri="{9D8B030D-6E8A-4147-A177-3AD203B41FA5}">
                      <a16:colId xmlns:a16="http://schemas.microsoft.com/office/drawing/2014/main" val="609557959"/>
                    </a:ext>
                  </a:extLst>
                </a:gridCol>
              </a:tblGrid>
              <a:tr h="542926">
                <a:tc>
                  <a:txBody>
                    <a:bodyPr/>
                    <a:lstStyle/>
                    <a:p>
                      <a:pPr algn="ctr"/>
                      <a:r>
                        <a:rPr kumimoji="1" lang="ja-JP" altLang="en-US" sz="1600" dirty="0">
                          <a:latin typeface="BIZ UDゴシック" panose="020B0400000000000000" pitchFamily="49" charset="-128"/>
                          <a:ea typeface="BIZ UDゴシック" panose="020B0400000000000000" pitchFamily="49" charset="-128"/>
                        </a:rPr>
                        <a:t>推計結果の概要</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後期高齢者人口が増加する</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2035</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ja-JP" altLang="en-US" sz="1400" dirty="0">
                          <a:latin typeface="BIZ UDゴシック" panose="020B0400000000000000" pitchFamily="49" charset="-128"/>
                          <a:ea typeface="BIZ UDゴシック" panose="020B0400000000000000" pitchFamily="49" charset="-128"/>
                        </a:rPr>
                        <a:t>頃にかけて介護需要は拡大。</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以後も後期高齢化率の高さから、需要は高止まりする見込み。</a:t>
                      </a:r>
                      <a:endParaRPr kumimoji="1" lang="ja-JP" altLang="en-US" sz="1400" b="1" dirty="0">
                        <a:solidFill>
                          <a:schemeClr val="tx1"/>
                        </a:solidFill>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786812793"/>
                  </a:ext>
                </a:extLst>
              </a:tr>
            </a:tbl>
          </a:graphicData>
        </a:graphic>
      </p:graphicFrame>
      <p:sp>
        <p:nvSpPr>
          <p:cNvPr id="5" name="スライド番号プレースホルダー 4">
            <a:extLst>
              <a:ext uri="{FF2B5EF4-FFF2-40B4-BE49-F238E27FC236}">
                <a16:creationId xmlns:a16="http://schemas.microsoft.com/office/drawing/2014/main" id="{BB936832-1E9C-4BE5-9963-6321AA904E33}"/>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21</a:t>
            </a:fld>
            <a:endParaRPr kumimoji="1" lang="ja-JP" altLang="en-US"/>
          </a:p>
        </p:txBody>
      </p:sp>
      <p:graphicFrame>
        <p:nvGraphicFramePr>
          <p:cNvPr id="13" name="コンテンツ プレースホルダー 12">
            <a:extLst>
              <a:ext uri="{FF2B5EF4-FFF2-40B4-BE49-F238E27FC236}">
                <a16:creationId xmlns:a16="http://schemas.microsoft.com/office/drawing/2014/main" id="{00000000-0008-0000-0C00-000005000000}"/>
              </a:ext>
            </a:extLst>
          </p:cNvPr>
          <p:cNvGraphicFramePr>
            <a:graphicFrameLocks noGrp="1"/>
          </p:cNvGraphicFramePr>
          <p:nvPr>
            <p:ph sz="quarter" idx="4"/>
            <p:extLst>
              <p:ext uri="{D42A27DB-BD31-4B8C-83A1-F6EECF244321}">
                <p14:modId xmlns:p14="http://schemas.microsoft.com/office/powerpoint/2010/main" val="2029919069"/>
              </p:ext>
            </p:extLst>
          </p:nvPr>
        </p:nvGraphicFramePr>
        <p:xfrm>
          <a:off x="836611" y="2139335"/>
          <a:ext cx="10518777" cy="4353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566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DE55EA46-9770-47E5-9235-A2607B665953}"/>
              </a:ext>
            </a:extLst>
          </p:cNvPr>
          <p:cNvSpPr/>
          <p:nvPr/>
        </p:nvSpPr>
        <p:spPr>
          <a:xfrm>
            <a:off x="2636611" y="400050"/>
            <a:ext cx="8717188"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2628900" y="528638"/>
            <a:ext cx="8726488" cy="890978"/>
          </a:xfrm>
        </p:spPr>
        <p:txBody>
          <a:bodyPr anchor="ct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医療</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福祉</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認知症有病者数</a:t>
            </a:r>
            <a:br>
              <a:rPr lang="ja-JP" altLang="en-US"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出典：総務省「国勢調査」</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国立社会保障・人口問題研究所「日本の地域別将来推計人口（令和５年推計）」</a:t>
            </a:r>
            <a:r>
              <a:rPr lang="en-US" altLang="ja-JP" sz="1300" b="1" dirty="0">
                <a:solidFill>
                  <a:prstClr val="black"/>
                </a:solidFill>
                <a:latin typeface="BIZ UDPゴシック" panose="020B0400000000000000" pitchFamily="50" charset="-128"/>
                <a:ea typeface="BIZ UDPゴシック" panose="020B0400000000000000" pitchFamily="50" charset="-128"/>
              </a:rPr>
              <a:t>,</a:t>
            </a:r>
            <a:br>
              <a:rPr lang="ja-JP" altLang="en-US" sz="13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厚生労働省「認知症の人の将来推計について」を基に作成</a:t>
            </a:r>
            <a:br>
              <a:rPr lang="en-US" altLang="ja-JP" sz="1300" b="1"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630385973"/>
              </p:ext>
            </p:extLst>
          </p:nvPr>
        </p:nvGraphicFramePr>
        <p:xfrm>
          <a:off x="836611" y="1609329"/>
          <a:ext cx="10414318" cy="597725"/>
        </p:xfrm>
        <a:graphic>
          <a:graphicData uri="http://schemas.openxmlformats.org/drawingml/2006/table">
            <a:tbl>
              <a:tblPr firstRow="1" bandRow="1">
                <a:tableStyleId>{D7AC3CCA-C797-4891-BE02-D94E43425B78}</a:tableStyleId>
              </a:tblPr>
              <a:tblGrid>
                <a:gridCol w="1789022">
                  <a:extLst>
                    <a:ext uri="{9D8B030D-6E8A-4147-A177-3AD203B41FA5}">
                      <a16:colId xmlns:a16="http://schemas.microsoft.com/office/drawing/2014/main" val="416476667"/>
                    </a:ext>
                  </a:extLst>
                </a:gridCol>
                <a:gridCol w="8625296">
                  <a:extLst>
                    <a:ext uri="{9D8B030D-6E8A-4147-A177-3AD203B41FA5}">
                      <a16:colId xmlns:a16="http://schemas.microsoft.com/office/drawing/2014/main" val="1240248981"/>
                    </a:ext>
                  </a:extLst>
                </a:gridCol>
              </a:tblGrid>
              <a:tr h="597725">
                <a:tc>
                  <a:txBody>
                    <a:bodyPr/>
                    <a:lstStyle/>
                    <a:p>
                      <a:pPr algn="ctr"/>
                      <a:r>
                        <a:rPr kumimoji="1" lang="ja-JP" altLang="en-US" sz="1600"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認知症有病者数は</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年頃まで増加し、以後十数年間も高い水準で推移する見込み。</a:t>
                      </a:r>
                    </a:p>
                  </a:txBody>
                  <a:tcPr anchor="ctr"/>
                </a:tc>
                <a:extLst>
                  <a:ext uri="{0D108BD9-81ED-4DB2-BD59-A6C34878D82A}">
                    <a16:rowId xmlns:a16="http://schemas.microsoft.com/office/drawing/2014/main" val="2664830262"/>
                  </a:ext>
                </a:extLst>
              </a:tr>
            </a:tbl>
          </a:graphicData>
        </a:graphic>
      </p:graphicFrame>
      <p:sp>
        <p:nvSpPr>
          <p:cNvPr id="10" name="四角形: 角を丸くする 9">
            <a:extLst>
              <a:ext uri="{FF2B5EF4-FFF2-40B4-BE49-F238E27FC236}">
                <a16:creationId xmlns:a16="http://schemas.microsoft.com/office/drawing/2014/main" id="{97C84248-E24F-4D5E-9750-86C9CF6F1B1E}"/>
              </a:ext>
            </a:extLst>
          </p:cNvPr>
          <p:cNvSpPr/>
          <p:nvPr/>
        </p:nvSpPr>
        <p:spPr>
          <a:xfrm>
            <a:off x="836611" y="400051"/>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No.4</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A8D99FF1-69FA-4CD6-A72A-AA615F57936F}"/>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22</a:t>
            </a:fld>
            <a:endParaRPr kumimoji="1" lang="ja-JP" altLang="en-US"/>
          </a:p>
        </p:txBody>
      </p:sp>
      <p:graphicFrame>
        <p:nvGraphicFramePr>
          <p:cNvPr id="11" name="コンテンツ プレースホルダー 10">
            <a:extLst>
              <a:ext uri="{FF2B5EF4-FFF2-40B4-BE49-F238E27FC236}">
                <a16:creationId xmlns:a16="http://schemas.microsoft.com/office/drawing/2014/main" id="{00000000-0008-0000-0D00-000002000000}"/>
              </a:ext>
            </a:extLst>
          </p:cNvPr>
          <p:cNvGraphicFramePr>
            <a:graphicFrameLocks noGrp="1"/>
          </p:cNvGraphicFramePr>
          <p:nvPr>
            <p:ph idx="1"/>
            <p:extLst>
              <p:ext uri="{D42A27DB-BD31-4B8C-83A1-F6EECF244321}">
                <p14:modId xmlns:p14="http://schemas.microsoft.com/office/powerpoint/2010/main" val="3264866821"/>
              </p:ext>
            </p:extLst>
          </p:nvPr>
        </p:nvGraphicFramePr>
        <p:xfrm>
          <a:off x="836612" y="2396767"/>
          <a:ext cx="10414318" cy="4061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993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CF9267F1-3A9B-428A-9906-9FE91B9FD481}"/>
              </a:ext>
            </a:extLst>
          </p:cNvPr>
          <p:cNvSpPr/>
          <p:nvPr/>
        </p:nvSpPr>
        <p:spPr>
          <a:xfrm>
            <a:off x="2635024" y="261269"/>
            <a:ext cx="8717188"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2635024" y="261269"/>
            <a:ext cx="8720364" cy="992919"/>
          </a:xfrm>
        </p:spPr>
        <p:txBody>
          <a:bodyPr anchor="ctr">
            <a:normAutofit/>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防災</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消防</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避難行動要支援者数</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3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出張：総務省「国勢調査」</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国立社会保障・人口問題研究所「日本の地域別将来推計人口（令和５年推計）」を基に作成</a:t>
            </a: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263909389"/>
              </p:ext>
            </p:extLst>
          </p:nvPr>
        </p:nvGraphicFramePr>
        <p:xfrm>
          <a:off x="838200" y="1489753"/>
          <a:ext cx="10515600" cy="652865"/>
        </p:xfrm>
        <a:graphic>
          <a:graphicData uri="http://schemas.openxmlformats.org/drawingml/2006/table">
            <a:tbl>
              <a:tblPr firstRow="1" bandRow="1">
                <a:tableStyleId>{D7AC3CCA-C797-4891-BE02-D94E43425B78}</a:tableStyleId>
              </a:tblPr>
              <a:tblGrid>
                <a:gridCol w="1788268">
                  <a:extLst>
                    <a:ext uri="{9D8B030D-6E8A-4147-A177-3AD203B41FA5}">
                      <a16:colId xmlns:a16="http://schemas.microsoft.com/office/drawing/2014/main" val="2935962803"/>
                    </a:ext>
                  </a:extLst>
                </a:gridCol>
                <a:gridCol w="8727332">
                  <a:extLst>
                    <a:ext uri="{9D8B030D-6E8A-4147-A177-3AD203B41FA5}">
                      <a16:colId xmlns:a16="http://schemas.microsoft.com/office/drawing/2014/main" val="133637105"/>
                    </a:ext>
                  </a:extLst>
                </a:gridCol>
              </a:tblGrid>
              <a:tr h="652865">
                <a:tc>
                  <a:txBody>
                    <a:bodyPr/>
                    <a:lstStyle/>
                    <a:p>
                      <a:pPr algn="ctr"/>
                      <a:r>
                        <a:rPr kumimoji="1" lang="ja-JP" altLang="en-US" sz="1400" dirty="0">
                          <a:latin typeface="BIZ UDPゴシック" panose="020B0400000000000000" pitchFamily="50" charset="-128"/>
                          <a:ea typeface="BIZ UDPゴシック" panose="020B0400000000000000" pitchFamily="50" charset="-128"/>
                        </a:rPr>
                        <a:t>推計結果の概要</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避難行動要支援者数</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年頃まで増加し、以後十数年間も高い水準で推移する見込み。</a:t>
                      </a:r>
                    </a:p>
                  </a:txBody>
                  <a:tcPr anchor="ctr"/>
                </a:tc>
                <a:extLst>
                  <a:ext uri="{0D108BD9-81ED-4DB2-BD59-A6C34878D82A}">
                    <a16:rowId xmlns:a16="http://schemas.microsoft.com/office/drawing/2014/main" val="2536586906"/>
                  </a:ext>
                </a:extLst>
              </a:tr>
            </a:tbl>
          </a:graphicData>
        </a:graphic>
      </p:graphicFrame>
      <p:sp>
        <p:nvSpPr>
          <p:cNvPr id="8" name="四角形: 角を丸くする 7">
            <a:extLst>
              <a:ext uri="{FF2B5EF4-FFF2-40B4-BE49-F238E27FC236}">
                <a16:creationId xmlns:a16="http://schemas.microsoft.com/office/drawing/2014/main" id="{6484C404-2A23-49B5-BF08-BCAD9522FE33}"/>
              </a:ext>
            </a:extLst>
          </p:cNvPr>
          <p:cNvSpPr/>
          <p:nvPr/>
        </p:nvSpPr>
        <p:spPr>
          <a:xfrm>
            <a:off x="836612" y="246189"/>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５－１</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E6FDF999-CA42-44CE-BFBB-7E4E1F4ECD37}"/>
              </a:ext>
            </a:extLst>
          </p:cNvPr>
          <p:cNvSpPr>
            <a:spLocks noGrp="1"/>
          </p:cNvSpPr>
          <p:nvPr>
            <p:ph type="sldNum" sz="quarter" idx="12"/>
          </p:nvPr>
        </p:nvSpPr>
        <p:spPr>
          <a:xfrm>
            <a:off x="9448800" y="6490868"/>
            <a:ext cx="2743200" cy="365125"/>
          </a:xfrm>
        </p:spPr>
        <p:txBody>
          <a:bodyPr/>
          <a:lstStyle/>
          <a:p>
            <a:fld id="{E0D7D6FF-D22E-4D28-8EB2-E6EE71FBA953}" type="slidenum">
              <a:rPr kumimoji="1" lang="ja-JP" altLang="en-US" smtClean="0"/>
              <a:t>23</a:t>
            </a:fld>
            <a:endParaRPr kumimoji="1" lang="ja-JP" altLang="en-US"/>
          </a:p>
        </p:txBody>
      </p:sp>
      <p:graphicFrame>
        <p:nvGraphicFramePr>
          <p:cNvPr id="10" name="グラフ 9">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89759562"/>
              </p:ext>
            </p:extLst>
          </p:nvPr>
        </p:nvGraphicFramePr>
        <p:xfrm>
          <a:off x="836612" y="2378181"/>
          <a:ext cx="10515600" cy="4129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866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FB6508CE-245D-48C3-9E1D-3B319C9F79D9}"/>
              </a:ext>
            </a:extLst>
          </p:cNvPr>
          <p:cNvSpPr/>
          <p:nvPr/>
        </p:nvSpPr>
        <p:spPr>
          <a:xfrm>
            <a:off x="2635024" y="261269"/>
            <a:ext cx="8717188" cy="1008000"/>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2635024" y="261269"/>
            <a:ext cx="8720364" cy="976069"/>
          </a:xfrm>
        </p:spPr>
        <p:txBody>
          <a:bodyPr>
            <a:normAutofit/>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防災</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消防</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救急搬送人員数</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3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出典：総務省「国勢調査」</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 国立社会保障・人口問題研究所「日本の地域別将来推計人口（令和５年推計）」を基に作成</a:t>
            </a: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325013784"/>
              </p:ext>
            </p:extLst>
          </p:nvPr>
        </p:nvGraphicFramePr>
        <p:xfrm>
          <a:off x="838200" y="1388817"/>
          <a:ext cx="10515600" cy="780138"/>
        </p:xfrm>
        <a:graphic>
          <a:graphicData uri="http://schemas.openxmlformats.org/drawingml/2006/table">
            <a:tbl>
              <a:tblPr firstRow="1" bandRow="1">
                <a:tableStyleId>{D7AC3CCA-C797-4891-BE02-D94E43425B78}</a:tableStyleId>
              </a:tblPr>
              <a:tblGrid>
                <a:gridCol w="1797996">
                  <a:extLst>
                    <a:ext uri="{9D8B030D-6E8A-4147-A177-3AD203B41FA5}">
                      <a16:colId xmlns:a16="http://schemas.microsoft.com/office/drawing/2014/main" val="1364947981"/>
                    </a:ext>
                  </a:extLst>
                </a:gridCol>
                <a:gridCol w="8717604">
                  <a:extLst>
                    <a:ext uri="{9D8B030D-6E8A-4147-A177-3AD203B41FA5}">
                      <a16:colId xmlns:a16="http://schemas.microsoft.com/office/drawing/2014/main" val="3459801079"/>
                    </a:ext>
                  </a:extLst>
                </a:gridCol>
              </a:tblGrid>
              <a:tr h="780138">
                <a:tc>
                  <a:txBody>
                    <a:bodyPr/>
                    <a:lstStyle/>
                    <a:p>
                      <a:pPr algn="ctr"/>
                      <a:r>
                        <a:rPr kumimoji="1" lang="ja-JP" altLang="en-US" sz="1400" dirty="0">
                          <a:latin typeface="BIZ UDPゴシック" panose="020B0400000000000000" pitchFamily="50" charset="-128"/>
                          <a:ea typeface="BIZ UDPゴシック" panose="020B0400000000000000" pitchFamily="50" charset="-128"/>
                        </a:rPr>
                        <a:t>推計結果の概要</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1400" b="1" dirty="0">
                          <a:solidFill>
                            <a:schemeClr val="tx1"/>
                          </a:solidFill>
                          <a:latin typeface="BIZ UDPゴシック" panose="020B0400000000000000" pitchFamily="50" charset="-128"/>
                          <a:ea typeface="BIZ UDPゴシック" panose="020B0400000000000000" pitchFamily="50" charset="-128"/>
                        </a:rPr>
                        <a:t>70</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歳以上人口が増加する２０３０年頃まで、当年齢層の救急搬送人員数が増加。</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その後は人口減少により全体は減少するも、７０歳以上は高い水準で推移。</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620012150"/>
                  </a:ext>
                </a:extLst>
              </a:tr>
            </a:tbl>
          </a:graphicData>
        </a:graphic>
      </p:graphicFrame>
      <p:sp>
        <p:nvSpPr>
          <p:cNvPr id="6" name="四角形: 角を丸くする 5">
            <a:extLst>
              <a:ext uri="{FF2B5EF4-FFF2-40B4-BE49-F238E27FC236}">
                <a16:creationId xmlns:a16="http://schemas.microsoft.com/office/drawing/2014/main" id="{045BAA9D-88A4-417C-B3D3-E0049283B79A}"/>
              </a:ext>
            </a:extLst>
          </p:cNvPr>
          <p:cNvSpPr/>
          <p:nvPr/>
        </p:nvSpPr>
        <p:spPr>
          <a:xfrm>
            <a:off x="836612" y="246189"/>
            <a:ext cx="1800000" cy="1008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５－２</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F71069CF-A2BC-435F-9718-14BE01C6B68C}"/>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24</a:t>
            </a:fld>
            <a:endParaRPr kumimoji="1" lang="ja-JP" altLang="en-US"/>
          </a:p>
        </p:txBody>
      </p:sp>
      <p:graphicFrame>
        <p:nvGraphicFramePr>
          <p:cNvPr id="9" name="グラフ 8">
            <a:extLst>
              <a:ext uri="{FF2B5EF4-FFF2-40B4-BE49-F238E27FC236}">
                <a16:creationId xmlns:a16="http://schemas.microsoft.com/office/drawing/2014/main" id="{0316FE93-9550-41E1-9BF1-EDBDA1D59532}"/>
              </a:ext>
            </a:extLst>
          </p:cNvPr>
          <p:cNvGraphicFramePr>
            <a:graphicFrameLocks/>
          </p:cNvGraphicFramePr>
          <p:nvPr>
            <p:extLst>
              <p:ext uri="{D42A27DB-BD31-4B8C-83A1-F6EECF244321}">
                <p14:modId xmlns:p14="http://schemas.microsoft.com/office/powerpoint/2010/main" val="1555648160"/>
              </p:ext>
            </p:extLst>
          </p:nvPr>
        </p:nvGraphicFramePr>
        <p:xfrm>
          <a:off x="836612" y="2320434"/>
          <a:ext cx="10515600" cy="4147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802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9C4D86F2-CB77-46CD-9C00-392A2BEA079A}"/>
              </a:ext>
            </a:extLst>
          </p:cNvPr>
          <p:cNvSpPr/>
          <p:nvPr/>
        </p:nvSpPr>
        <p:spPr>
          <a:xfrm>
            <a:off x="2636611" y="266003"/>
            <a:ext cx="8717188" cy="1142047"/>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2574811" y="374769"/>
            <a:ext cx="8840787" cy="1008000"/>
          </a:xfrm>
        </p:spPr>
        <p:txBody>
          <a:bodyPr anchor="ct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衛生</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ごみ発生量</a:t>
            </a:r>
            <a:br>
              <a:rPr lang="ja-JP" altLang="en-US" sz="32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出典：総務省「国勢調査」</a:t>
            </a:r>
            <a:r>
              <a:rPr lang="en-US" altLang="ja-JP" sz="1300" b="1" dirty="0">
                <a:solidFill>
                  <a:prstClr val="black"/>
                </a:solidFill>
                <a:latin typeface="BIZ UDPゴシック" panose="020B0400000000000000" pitchFamily="50" charset="-128"/>
                <a:ea typeface="BIZ UDPゴシック" panose="020B0400000000000000" pitchFamily="50" charset="-128"/>
              </a:rPr>
              <a:t>,</a:t>
            </a:r>
            <a:r>
              <a:rPr lang="ja-JP" altLang="en-US" sz="1300" b="1" dirty="0">
                <a:solidFill>
                  <a:prstClr val="black"/>
                </a:solidFill>
                <a:latin typeface="BIZ UDPゴシック" panose="020B0400000000000000" pitchFamily="50" charset="-128"/>
                <a:ea typeface="BIZ UDPゴシック" panose="020B0400000000000000" pitchFamily="50" charset="-128"/>
              </a:rPr>
              <a:t>国立社会保障・人口問題研究所「日本の地域別将来推計人口（令和５年推計）」</a:t>
            </a:r>
            <a:r>
              <a:rPr lang="en-US" altLang="ja-JP" sz="1300" b="1" dirty="0">
                <a:solidFill>
                  <a:prstClr val="black"/>
                </a:solidFill>
                <a:latin typeface="BIZ UDPゴシック" panose="020B0400000000000000" pitchFamily="50" charset="-128"/>
                <a:ea typeface="BIZ UDPゴシック" panose="020B0400000000000000" pitchFamily="50" charset="-128"/>
              </a:rPr>
              <a:t>,</a:t>
            </a:r>
            <a:br>
              <a:rPr lang="en-US" altLang="ja-JP" sz="1300" b="1" dirty="0">
                <a:solidFill>
                  <a:prstClr val="black"/>
                </a:solidFill>
                <a:latin typeface="BIZ UDPゴシック" panose="020B0400000000000000" pitchFamily="50" charset="-128"/>
                <a:ea typeface="BIZ UDPゴシック" panose="020B0400000000000000" pitchFamily="50" charset="-128"/>
              </a:rPr>
            </a:br>
            <a:r>
              <a:rPr lang="ja-JP" altLang="en-US" sz="1300" b="1" dirty="0">
                <a:solidFill>
                  <a:prstClr val="black"/>
                </a:solidFill>
                <a:latin typeface="BIZ UDPゴシック" panose="020B0400000000000000" pitchFamily="50" charset="-128"/>
                <a:ea typeface="BIZ UDPゴシック" panose="020B0400000000000000" pitchFamily="50" charset="-128"/>
              </a:rPr>
              <a:t>環境省「ごみ処理の概要」を基に作成</a:t>
            </a:r>
            <a:br>
              <a:rPr lang="en-US" altLang="ja-JP" sz="1300" b="1"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583369628"/>
              </p:ext>
            </p:extLst>
          </p:nvPr>
        </p:nvGraphicFramePr>
        <p:xfrm>
          <a:off x="838200" y="1473902"/>
          <a:ext cx="10515600" cy="637702"/>
        </p:xfrm>
        <a:graphic>
          <a:graphicData uri="http://schemas.openxmlformats.org/drawingml/2006/table">
            <a:tbl>
              <a:tblPr firstRow="1" bandRow="1">
                <a:tableStyleId>{D7AC3CCA-C797-4891-BE02-D94E43425B78}</a:tableStyleId>
              </a:tblPr>
              <a:tblGrid>
                <a:gridCol w="1804988">
                  <a:extLst>
                    <a:ext uri="{9D8B030D-6E8A-4147-A177-3AD203B41FA5}">
                      <a16:colId xmlns:a16="http://schemas.microsoft.com/office/drawing/2014/main" val="3462440431"/>
                    </a:ext>
                  </a:extLst>
                </a:gridCol>
                <a:gridCol w="8710612">
                  <a:extLst>
                    <a:ext uri="{9D8B030D-6E8A-4147-A177-3AD203B41FA5}">
                      <a16:colId xmlns:a16="http://schemas.microsoft.com/office/drawing/2014/main" val="1024971362"/>
                    </a:ext>
                  </a:extLst>
                </a:gridCol>
              </a:tblGrid>
              <a:tr h="637702">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推計結果の概要</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lang="ja-JP" altLang="en-US" sz="1400" b="1" i="0" u="none" strike="noStrike" baseline="0" dirty="0">
                          <a:solidFill>
                            <a:srgbClr val="000000"/>
                          </a:solidFill>
                          <a:latin typeface="BIZ UDPゴシック" panose="020B0400000000000000" pitchFamily="50" charset="-128"/>
                          <a:ea typeface="BIZ UDPゴシック" panose="020B0400000000000000" pitchFamily="50" charset="-128"/>
                        </a:rPr>
                        <a:t>人口減少により、ごみ発生量は一貫して減少見込み。	</a:t>
                      </a:r>
                    </a:p>
                  </a:txBody>
                  <a:tcPr anchor="ctr"/>
                </a:tc>
                <a:extLst>
                  <a:ext uri="{0D108BD9-81ED-4DB2-BD59-A6C34878D82A}">
                    <a16:rowId xmlns:a16="http://schemas.microsoft.com/office/drawing/2014/main" val="1062008710"/>
                  </a:ext>
                </a:extLst>
              </a:tr>
            </a:tbl>
          </a:graphicData>
        </a:graphic>
      </p:graphicFrame>
      <p:sp>
        <p:nvSpPr>
          <p:cNvPr id="10" name="四角形: 角を丸くする 9">
            <a:extLst>
              <a:ext uri="{FF2B5EF4-FFF2-40B4-BE49-F238E27FC236}">
                <a16:creationId xmlns:a16="http://schemas.microsoft.com/office/drawing/2014/main" id="{FF007EA7-6781-4847-A088-FD18913D7E8D}"/>
              </a:ext>
            </a:extLst>
          </p:cNvPr>
          <p:cNvSpPr/>
          <p:nvPr/>
        </p:nvSpPr>
        <p:spPr>
          <a:xfrm>
            <a:off x="836611" y="266003"/>
            <a:ext cx="1800000" cy="1142048"/>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６－１</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2" name="コンテンツ プレースホルダー 11">
            <a:extLst>
              <a:ext uri="{FF2B5EF4-FFF2-40B4-BE49-F238E27FC236}">
                <a16:creationId xmlns:a16="http://schemas.microsoft.com/office/drawing/2014/main" id="{3CF2855A-500A-4589-A549-B5D46039BF88}"/>
              </a:ext>
            </a:extLst>
          </p:cNvPr>
          <p:cNvGraphicFramePr>
            <a:graphicFrameLocks noGrp="1"/>
          </p:cNvGraphicFramePr>
          <p:nvPr>
            <p:ph idx="1"/>
            <p:extLst>
              <p:ext uri="{D42A27DB-BD31-4B8C-83A1-F6EECF244321}">
                <p14:modId xmlns:p14="http://schemas.microsoft.com/office/powerpoint/2010/main" val="3990549848"/>
              </p:ext>
            </p:extLst>
          </p:nvPr>
        </p:nvGraphicFramePr>
        <p:xfrm>
          <a:off x="836611" y="2177455"/>
          <a:ext cx="10518777" cy="4305776"/>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a:extLst>
              <a:ext uri="{FF2B5EF4-FFF2-40B4-BE49-F238E27FC236}">
                <a16:creationId xmlns:a16="http://schemas.microsoft.com/office/drawing/2014/main" id="{B0B54D2E-AA63-4F5B-86EB-88EE1C7E8F65}"/>
              </a:ext>
            </a:extLst>
          </p:cNvPr>
          <p:cNvSpPr>
            <a:spLocks noGrp="1"/>
          </p:cNvSpPr>
          <p:nvPr>
            <p:ph type="sldNum" sz="quarter" idx="12"/>
          </p:nvPr>
        </p:nvSpPr>
        <p:spPr>
          <a:xfrm>
            <a:off x="9448800" y="6491114"/>
            <a:ext cx="2743200" cy="365125"/>
          </a:xfrm>
        </p:spPr>
        <p:txBody>
          <a:bodyPr/>
          <a:lstStyle/>
          <a:p>
            <a:fld id="{E0D7D6FF-D22E-4D28-8EB2-E6EE71FBA953}" type="slidenum">
              <a:rPr kumimoji="1" lang="ja-JP" altLang="en-US" smtClean="0"/>
              <a:t>25</a:t>
            </a:fld>
            <a:endParaRPr kumimoji="1" lang="ja-JP" altLang="en-US" dirty="0"/>
          </a:p>
        </p:txBody>
      </p:sp>
    </p:spTree>
    <p:extLst>
      <p:ext uri="{BB962C8B-B14F-4D97-AF65-F5344CB8AC3E}">
        <p14:creationId xmlns:p14="http://schemas.microsoft.com/office/powerpoint/2010/main" val="391496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66912" y="5645150"/>
            <a:ext cx="8258176" cy="631825"/>
          </a:xfrm>
        </p:spPr>
        <p:txBody>
          <a:bodyPr anchor="ctr">
            <a:normAutofit/>
          </a:bodyPr>
          <a:lstStyle/>
          <a:p>
            <a:r>
              <a:rPr lang="ja-JP" altLang="en-US" sz="2800" dirty="0">
                <a:latin typeface="BIZ UDPゴシック" panose="020B0400000000000000" pitchFamily="50" charset="-128"/>
                <a:ea typeface="BIZ UDPゴシック" panose="020B0400000000000000" pitchFamily="50" charset="-128"/>
              </a:rPr>
              <a:t>専門人材の確保・組織の維持（適正規模）について</a:t>
            </a: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449572" y="1261974"/>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役場組織の機能強化</a:t>
            </a:r>
            <a:br>
              <a:rPr lang="en-US" altLang="ja-JP" sz="6100" dirty="0">
                <a:latin typeface="BIZ UDPゴシック" panose="020B0400000000000000" pitchFamily="50" charset="-128"/>
                <a:ea typeface="BIZ UDPゴシック" panose="020B0400000000000000" pitchFamily="50" charset="-128"/>
              </a:rPr>
            </a:br>
            <a:endParaRPr lang="en-US" altLang="ja-JP" sz="6100" dirty="0">
              <a:latin typeface="BIZ UDPゴシック" panose="020B0400000000000000" pitchFamily="50" charset="-128"/>
              <a:ea typeface="BIZ UDPゴシック" panose="020B0400000000000000" pitchFamily="50" charset="-128"/>
            </a:endParaRPr>
          </a:p>
          <a:p>
            <a:r>
              <a:rPr lang="ja-JP" altLang="en-US" sz="7100" dirty="0">
                <a:latin typeface="BIZ UDPゴシック" panose="020B0400000000000000" pitchFamily="50" charset="-128"/>
                <a:ea typeface="BIZ UDPゴシック" panose="020B0400000000000000" pitchFamily="50" charset="-128"/>
              </a:rPr>
              <a:t>～課題認識～</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個別課題の深堀①</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2B20241-960B-4C48-B570-9C3CED5C0FA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26</a:t>
            </a:fld>
            <a:endParaRPr kumimoji="1" lang="ja-JP" altLang="en-US"/>
          </a:p>
        </p:txBody>
      </p:sp>
    </p:spTree>
    <p:extLst>
      <p:ext uri="{BB962C8B-B14F-4D97-AF65-F5344CB8AC3E}">
        <p14:creationId xmlns:p14="http://schemas.microsoft.com/office/powerpoint/2010/main" val="2014730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課題</a:t>
            </a:r>
            <a:r>
              <a:rPr kumimoji="1"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専門人材の確保</a:t>
            </a:r>
            <a:r>
              <a:rPr kumimoji="1" lang="ja-JP" altLang="en-US" sz="3600" dirty="0">
                <a:latin typeface="BIZ UDPゴシック" panose="020B0400000000000000" pitchFamily="50" charset="-128"/>
                <a:ea typeface="BIZ UDPゴシック" panose="020B0400000000000000" pitchFamily="50" charset="-128"/>
              </a:rPr>
              <a:t>について</a:t>
            </a:r>
          </a:p>
        </p:txBody>
      </p:sp>
      <p:sp>
        <p:nvSpPr>
          <p:cNvPr id="3" name="コンテンツ プレースホルダー 2">
            <a:extLst>
              <a:ext uri="{FF2B5EF4-FFF2-40B4-BE49-F238E27FC236}">
                <a16:creationId xmlns:a16="http://schemas.microsoft.com/office/drawing/2014/main" id="{2C5AA3A2-9000-A385-423B-48586BB6AF61}"/>
              </a:ext>
            </a:extLst>
          </p:cNvPr>
          <p:cNvSpPr>
            <a:spLocks noGrp="1"/>
          </p:cNvSpPr>
          <p:nvPr>
            <p:ph idx="1"/>
          </p:nvPr>
        </p:nvSpPr>
        <p:spPr>
          <a:xfrm>
            <a:off x="562302" y="1607820"/>
            <a:ext cx="11285484" cy="4563471"/>
          </a:xfrm>
        </p:spPr>
        <p:txBody>
          <a:bodyPr>
            <a:normAutofit lnSpcReduction="10000"/>
          </a:bodyPr>
          <a:lstStyle/>
          <a:p>
            <a:pPr marL="0" indent="0">
              <a:buNone/>
            </a:pPr>
            <a:r>
              <a:rPr lang="ja-JP" altLang="en-US" dirty="0">
                <a:latin typeface="BIZ UDPゴシック" panose="020B0400000000000000" pitchFamily="50" charset="-128"/>
                <a:ea typeface="BIZ UDPゴシック" panose="020B0400000000000000" pitchFamily="50" charset="-128"/>
              </a:rPr>
              <a:t>・全職種の職員数及び年齢構成について</a:t>
            </a:r>
            <a:endParaRPr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・専門職員の職員数及び年齢構成について</a:t>
            </a:r>
            <a:endParaRPr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・役場組織の適正規模について</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・採用試験の実施状況について</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役場組織の機能強化にかかる課題のまとめ</a:t>
            </a:r>
            <a:endParaRPr lang="en-US" altLang="ja-JP" sz="2800" dirty="0">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79327E9B-6883-4C76-8A6B-7A1D1BB3ED8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27</a:t>
            </a:fld>
            <a:endParaRPr kumimoji="1" lang="ja-JP" altLang="en-US"/>
          </a:p>
        </p:txBody>
      </p:sp>
    </p:spTree>
    <p:extLst>
      <p:ext uri="{BB962C8B-B14F-4D97-AF65-F5344CB8AC3E}">
        <p14:creationId xmlns:p14="http://schemas.microsoft.com/office/powerpoint/2010/main" val="4178270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1E177A4-0B65-4BAD-B855-D5FCC815587D}"/>
              </a:ext>
            </a:extLst>
          </p:cNvPr>
          <p:cNvSpPr txBox="1">
            <a:spLocks/>
          </p:cNvSpPr>
          <p:nvPr/>
        </p:nvSpPr>
        <p:spPr>
          <a:xfrm>
            <a:off x="88380" y="64215"/>
            <a:ext cx="12015240" cy="577300"/>
          </a:xfrm>
          <a:prstGeom prst="rect">
            <a:avLst/>
          </a:prstGeom>
        </p:spPr>
        <p:txBody>
          <a:bodyP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900" dirty="0">
                <a:latin typeface="BIZ UDPゴシック" panose="020B0400000000000000" pitchFamily="50" charset="-128"/>
                <a:ea typeface="BIZ UDPゴシック" panose="020B0400000000000000" pitchFamily="50" charset="-128"/>
              </a:rPr>
              <a:t>全職種の職員数及び年齢構成について</a:t>
            </a:r>
            <a:endParaRPr lang="en-US" altLang="ja-JP" sz="2900" dirty="0">
              <a:latin typeface="BIZ UDPゴシック" panose="020B0400000000000000" pitchFamily="50" charset="-128"/>
              <a:ea typeface="BIZ UDPゴシック" panose="020B0400000000000000" pitchFamily="50" charset="-128"/>
            </a:endParaRPr>
          </a:p>
          <a:p>
            <a:pPr algn="r">
              <a:spcBef>
                <a:spcPts val="600"/>
              </a:spcBef>
            </a:pP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出典：「能勢町職員の給与・定員管理等の状況（</a:t>
            </a:r>
            <a:r>
              <a:rPr lang="en-US" altLang="ja-JP" sz="800" dirty="0">
                <a:latin typeface="BIZ UDPゴシック" panose="020B0400000000000000" pitchFamily="50" charset="-128"/>
                <a:ea typeface="BIZ UDPゴシック" panose="020B0400000000000000" pitchFamily="50" charset="-128"/>
              </a:rPr>
              <a:t>R4</a:t>
            </a:r>
            <a:r>
              <a:rPr lang="ja-JP" altLang="en-US" sz="800" dirty="0">
                <a:latin typeface="BIZ UDPゴシック" panose="020B0400000000000000" pitchFamily="50" charset="-128"/>
                <a:ea typeface="BIZ UDPゴシック" panose="020B0400000000000000" pitchFamily="50" charset="-128"/>
              </a:rPr>
              <a:t>）」等を基に推計</a:t>
            </a:r>
            <a:endParaRPr lang="en-US" altLang="ja-JP" sz="800" dirty="0">
              <a:latin typeface="BIZ UDPゴシック" panose="020B0400000000000000" pitchFamily="50" charset="-128"/>
              <a:ea typeface="BIZ UDPゴシック" panose="020B0400000000000000" pitchFamily="50" charset="-128"/>
            </a:endParaRPr>
          </a:p>
          <a:p>
            <a:pPr algn="ctr"/>
            <a:endParaRPr lang="ja-JP" altLang="en-US" sz="2800" dirty="0">
              <a:latin typeface="BIZ UDPゴシック" panose="020B0400000000000000" pitchFamily="50" charset="-128"/>
              <a:ea typeface="BIZ UDPゴシック" panose="020B0400000000000000" pitchFamily="50" charset="-128"/>
            </a:endParaRPr>
          </a:p>
        </p:txBody>
      </p:sp>
      <p:graphicFrame>
        <p:nvGraphicFramePr>
          <p:cNvPr id="17" name="表 16">
            <a:extLst>
              <a:ext uri="{FF2B5EF4-FFF2-40B4-BE49-F238E27FC236}">
                <a16:creationId xmlns:a16="http://schemas.microsoft.com/office/drawing/2014/main" id="{0D5A815E-B66F-4EB5-A43E-40EDB2335E4C}"/>
              </a:ext>
            </a:extLst>
          </p:cNvPr>
          <p:cNvGraphicFramePr>
            <a:graphicFrameLocks noGrp="1"/>
          </p:cNvGraphicFramePr>
          <p:nvPr/>
        </p:nvGraphicFramePr>
        <p:xfrm>
          <a:off x="311402" y="4751637"/>
          <a:ext cx="3340508" cy="1920240"/>
        </p:xfrm>
        <a:graphic>
          <a:graphicData uri="http://schemas.openxmlformats.org/drawingml/2006/table">
            <a:tbl>
              <a:tblPr firstRow="1" bandRow="1">
                <a:tableStyleId>{5C22544A-7EE6-4342-B048-85BDC9FD1C3A}</a:tableStyleId>
              </a:tblPr>
              <a:tblGrid>
                <a:gridCol w="502472">
                  <a:extLst>
                    <a:ext uri="{9D8B030D-6E8A-4147-A177-3AD203B41FA5}">
                      <a16:colId xmlns:a16="http://schemas.microsoft.com/office/drawing/2014/main" val="132017434"/>
                    </a:ext>
                  </a:extLst>
                </a:gridCol>
                <a:gridCol w="567987">
                  <a:extLst>
                    <a:ext uri="{9D8B030D-6E8A-4147-A177-3AD203B41FA5}">
                      <a16:colId xmlns:a16="http://schemas.microsoft.com/office/drawing/2014/main" val="1554143852"/>
                    </a:ext>
                  </a:extLst>
                </a:gridCol>
                <a:gridCol w="455198">
                  <a:extLst>
                    <a:ext uri="{9D8B030D-6E8A-4147-A177-3AD203B41FA5}">
                      <a16:colId xmlns:a16="http://schemas.microsoft.com/office/drawing/2014/main" val="1077649954"/>
                    </a:ext>
                  </a:extLst>
                </a:gridCol>
                <a:gridCol w="455198">
                  <a:extLst>
                    <a:ext uri="{9D8B030D-6E8A-4147-A177-3AD203B41FA5}">
                      <a16:colId xmlns:a16="http://schemas.microsoft.com/office/drawing/2014/main" val="3951923620"/>
                    </a:ext>
                  </a:extLst>
                </a:gridCol>
                <a:gridCol w="455198">
                  <a:extLst>
                    <a:ext uri="{9D8B030D-6E8A-4147-A177-3AD203B41FA5}">
                      <a16:colId xmlns:a16="http://schemas.microsoft.com/office/drawing/2014/main" val="245375913"/>
                    </a:ext>
                  </a:extLst>
                </a:gridCol>
                <a:gridCol w="449257">
                  <a:extLst>
                    <a:ext uri="{9D8B030D-6E8A-4147-A177-3AD203B41FA5}">
                      <a16:colId xmlns:a16="http://schemas.microsoft.com/office/drawing/2014/main" val="3994070770"/>
                    </a:ext>
                  </a:extLst>
                </a:gridCol>
                <a:gridCol w="455198">
                  <a:extLst>
                    <a:ext uri="{9D8B030D-6E8A-4147-A177-3AD203B41FA5}">
                      <a16:colId xmlns:a16="http://schemas.microsoft.com/office/drawing/2014/main" val="3373143294"/>
                    </a:ext>
                  </a:extLst>
                </a:gridCol>
              </a:tblGrid>
              <a:tr h="157061">
                <a:tc rowSpan="2">
                  <a:txBody>
                    <a:bodyPr/>
                    <a:lstStyle/>
                    <a:p>
                      <a:pPr algn="ctr"/>
                      <a:r>
                        <a:rPr kumimoji="1" lang="ja-JP" altLang="en-US" sz="800" dirty="0">
                          <a:latin typeface="BIZ UDPゴシック" panose="020B0400000000000000" pitchFamily="50" charset="-128"/>
                          <a:ea typeface="BIZ UDPゴシック" panose="020B0400000000000000" pitchFamily="50" charset="-128"/>
                        </a:rPr>
                        <a:t>職階</a:t>
                      </a:r>
                    </a:p>
                  </a:txBody>
                  <a:tcPr/>
                </a:tc>
                <a:tc rowSpan="2">
                  <a:txBody>
                    <a:bodyPr/>
                    <a:lstStyle/>
                    <a:p>
                      <a:pPr algn="ctr"/>
                      <a:r>
                        <a:rPr kumimoji="1" lang="ja-JP" altLang="en-US" sz="800" dirty="0">
                          <a:latin typeface="BIZ UDPゴシック" panose="020B0400000000000000" pitchFamily="50" charset="-128"/>
                          <a:ea typeface="BIZ UDPゴシック" panose="020B0400000000000000" pitchFamily="50" charset="-128"/>
                        </a:rPr>
                        <a:t>職員数</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600" dirty="0">
                          <a:latin typeface="BIZ UDPゴシック" panose="020B0400000000000000" pitchFamily="50" charset="-128"/>
                          <a:ea typeface="BIZ UDPゴシック" panose="020B0400000000000000" pitchFamily="50" charset="-128"/>
                        </a:rPr>
                        <a:t>(R5.4.1)</a:t>
                      </a:r>
                      <a:endParaRPr kumimoji="1" lang="ja-JP" altLang="en-US" sz="600" dirty="0">
                        <a:latin typeface="BIZ UDPゴシック" panose="020B0400000000000000" pitchFamily="50" charset="-128"/>
                        <a:ea typeface="BIZ UDPゴシック" panose="020B0400000000000000" pitchFamily="50" charset="-128"/>
                      </a:endParaRPr>
                    </a:p>
                  </a:txBody>
                  <a:tcPr/>
                </a:tc>
                <a:tc gridSpan="5">
                  <a:txBody>
                    <a:bodyPr/>
                    <a:lstStyle/>
                    <a:p>
                      <a:pPr algn="ctr"/>
                      <a:r>
                        <a:rPr kumimoji="1" lang="ja-JP" altLang="en-US" sz="800" dirty="0">
                          <a:latin typeface="BIZ UDPゴシック" panose="020B0400000000000000" pitchFamily="50" charset="-128"/>
                          <a:ea typeface="BIZ UDPゴシック" panose="020B0400000000000000" pitchFamily="50" charset="-128"/>
                        </a:rPr>
                        <a:t>職員の年齢構成</a:t>
                      </a: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5705164"/>
                  </a:ext>
                </a:extLst>
              </a:tr>
              <a:tr h="157061">
                <a:tc vMerge="1">
                  <a:txBody>
                    <a:bodyPr/>
                    <a:lstStyle/>
                    <a:p>
                      <a:r>
                        <a:rPr kumimoji="1" lang="ja-JP" altLang="en-US" dirty="0">
                          <a:latin typeface="BIZ UDPゴシック" panose="020B0400000000000000" pitchFamily="50" charset="-128"/>
                          <a:ea typeface="BIZ UDPゴシック" panose="020B0400000000000000" pitchFamily="50" charset="-128"/>
                        </a:rPr>
                        <a:t>能勢町</a:t>
                      </a:r>
                    </a:p>
                  </a:txBody>
                  <a:tcPr/>
                </a:tc>
                <a:tc vMerge="1">
                  <a:txBody>
                    <a:bodyPr/>
                    <a:lstStyle/>
                    <a:p>
                      <a:r>
                        <a:rPr kumimoji="1" lang="ja-JP" altLang="en-US" dirty="0">
                          <a:latin typeface="BIZ UDPゴシック" panose="020B0400000000000000" pitchFamily="50" charset="-128"/>
                          <a:ea typeface="BIZ UDPゴシック" panose="020B0400000000000000" pitchFamily="50" charset="-128"/>
                        </a:rPr>
                        <a:t>職員数</a:t>
                      </a:r>
                    </a:p>
                  </a:txBody>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20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30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40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50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60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extLst>
                  <a:ext uri="{0D108BD9-81ED-4DB2-BD59-A6C34878D82A}">
                    <a16:rowId xmlns:a16="http://schemas.microsoft.com/office/drawing/2014/main" val="1877264673"/>
                  </a:ext>
                </a:extLst>
              </a:tr>
              <a:tr h="157061">
                <a:tc>
                  <a:txBody>
                    <a:bodyPr/>
                    <a:lstStyle/>
                    <a:p>
                      <a:r>
                        <a:rPr kumimoji="1" lang="ja-JP" altLang="en-US" sz="800" dirty="0">
                          <a:latin typeface="BIZ UDPゴシック" panose="020B0400000000000000" pitchFamily="50" charset="-128"/>
                          <a:ea typeface="BIZ UDPゴシック" panose="020B0400000000000000" pitchFamily="50" charset="-128"/>
                        </a:rPr>
                        <a:t>部長級</a:t>
                      </a: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4</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53514213"/>
                  </a:ext>
                </a:extLst>
              </a:tr>
              <a:tr h="157061">
                <a:tc>
                  <a:txBody>
                    <a:bodyPr/>
                    <a:lstStyle/>
                    <a:p>
                      <a:r>
                        <a:rPr kumimoji="1" lang="ja-JP" altLang="en-US" sz="800" dirty="0">
                          <a:latin typeface="BIZ UDPゴシック" panose="020B0400000000000000" pitchFamily="50" charset="-128"/>
                          <a:ea typeface="BIZ UDPゴシック" panose="020B0400000000000000" pitchFamily="50" charset="-128"/>
                        </a:rPr>
                        <a:t>課長級</a:t>
                      </a: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13</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239138"/>
                  </a:ext>
                </a:extLst>
              </a:tr>
              <a:tr h="157061">
                <a:tc>
                  <a:txBody>
                    <a:bodyPr/>
                    <a:lstStyle/>
                    <a:p>
                      <a:r>
                        <a:rPr kumimoji="1" lang="ja-JP" altLang="en-US" sz="800" dirty="0">
                          <a:latin typeface="BIZ UDPゴシック" panose="020B0400000000000000" pitchFamily="50" charset="-128"/>
                          <a:ea typeface="BIZ UDPゴシック" panose="020B0400000000000000" pitchFamily="50" charset="-128"/>
                        </a:rPr>
                        <a:t>参事級</a:t>
                      </a:r>
                      <a:endParaRPr kumimoji="1" lang="en-US" altLang="ja-JP"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7</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72791132"/>
                  </a:ext>
                </a:extLst>
              </a:tr>
              <a:tr h="157061">
                <a:tc>
                  <a:txBody>
                    <a:bodyPr/>
                    <a:lstStyle/>
                    <a:p>
                      <a:r>
                        <a:rPr kumimoji="1" lang="ja-JP" altLang="en-US" sz="800" dirty="0">
                          <a:latin typeface="BIZ UDPゴシック" panose="020B0400000000000000" pitchFamily="50" charset="-128"/>
                          <a:ea typeface="BIZ UDPゴシック" panose="020B0400000000000000" pitchFamily="50" charset="-128"/>
                        </a:rPr>
                        <a:t>係長級</a:t>
                      </a: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24</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9</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08862459"/>
                  </a:ext>
                </a:extLst>
              </a:tr>
              <a:tr h="157061">
                <a:tc>
                  <a:txBody>
                    <a:bodyPr/>
                    <a:lstStyle/>
                    <a:p>
                      <a:r>
                        <a:rPr kumimoji="1" lang="ja-JP" altLang="en-US" sz="800" dirty="0">
                          <a:latin typeface="BIZ UDPゴシック" panose="020B0400000000000000" pitchFamily="50" charset="-128"/>
                          <a:ea typeface="BIZ UDPゴシック" panose="020B0400000000000000" pitchFamily="50" charset="-128"/>
                        </a:rPr>
                        <a:t>主任</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54765239"/>
                  </a:ext>
                </a:extLst>
              </a:tr>
              <a:tr h="157061">
                <a:tc>
                  <a:txBody>
                    <a:bodyPr/>
                    <a:lstStyle/>
                    <a:p>
                      <a:r>
                        <a:rPr kumimoji="1" lang="ja-JP" altLang="en-US" sz="800" dirty="0">
                          <a:latin typeface="BIZ UDPゴシック" panose="020B0400000000000000" pitchFamily="50" charset="-128"/>
                          <a:ea typeface="BIZ UDPゴシック" panose="020B0400000000000000" pitchFamily="50" charset="-128"/>
                        </a:rPr>
                        <a:t>主事</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61</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15</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29</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8</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8</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83037977"/>
                  </a:ext>
                </a:extLst>
              </a:tr>
              <a:tr h="157061">
                <a:tc>
                  <a:txBody>
                    <a:bodyPr/>
                    <a:lstStyle/>
                    <a:p>
                      <a:r>
                        <a:rPr kumimoji="1" lang="ja-JP" altLang="en-US" sz="800" dirty="0">
                          <a:latin typeface="BIZ UDPゴシック" panose="020B0400000000000000" pitchFamily="50" charset="-128"/>
                          <a:ea typeface="BIZ UDPゴシック" panose="020B0400000000000000" pitchFamily="50" charset="-128"/>
                        </a:rPr>
                        <a:t>計</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113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15</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37</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39706459"/>
                  </a:ext>
                </a:extLst>
              </a:tr>
            </a:tbl>
          </a:graphicData>
        </a:graphic>
      </p:graphicFrame>
      <p:graphicFrame>
        <p:nvGraphicFramePr>
          <p:cNvPr id="16" name="表 15">
            <a:extLst>
              <a:ext uri="{FF2B5EF4-FFF2-40B4-BE49-F238E27FC236}">
                <a16:creationId xmlns:a16="http://schemas.microsoft.com/office/drawing/2014/main" id="{4744C074-4746-468C-A1C5-52BB0A218F8E}"/>
              </a:ext>
            </a:extLst>
          </p:cNvPr>
          <p:cNvGraphicFramePr>
            <a:graphicFrameLocks noGrp="1"/>
          </p:cNvGraphicFramePr>
          <p:nvPr/>
        </p:nvGraphicFramePr>
        <p:xfrm>
          <a:off x="4134541" y="4756541"/>
          <a:ext cx="3467156" cy="1920240"/>
        </p:xfrm>
        <a:graphic>
          <a:graphicData uri="http://schemas.openxmlformats.org/drawingml/2006/table">
            <a:tbl>
              <a:tblPr firstRow="1" bandRow="1">
                <a:tableStyleId>{5C22544A-7EE6-4342-B048-85BDC9FD1C3A}</a:tableStyleId>
              </a:tblPr>
              <a:tblGrid>
                <a:gridCol w="601654">
                  <a:extLst>
                    <a:ext uri="{9D8B030D-6E8A-4147-A177-3AD203B41FA5}">
                      <a16:colId xmlns:a16="http://schemas.microsoft.com/office/drawing/2014/main" val="132017434"/>
                    </a:ext>
                  </a:extLst>
                </a:gridCol>
                <a:gridCol w="610577">
                  <a:extLst>
                    <a:ext uri="{9D8B030D-6E8A-4147-A177-3AD203B41FA5}">
                      <a16:colId xmlns:a16="http://schemas.microsoft.com/office/drawing/2014/main" val="1554143852"/>
                    </a:ext>
                  </a:extLst>
                </a:gridCol>
                <a:gridCol w="475409">
                  <a:extLst>
                    <a:ext uri="{9D8B030D-6E8A-4147-A177-3AD203B41FA5}">
                      <a16:colId xmlns:a16="http://schemas.microsoft.com/office/drawing/2014/main" val="1077649954"/>
                    </a:ext>
                  </a:extLst>
                </a:gridCol>
                <a:gridCol w="444879">
                  <a:extLst>
                    <a:ext uri="{9D8B030D-6E8A-4147-A177-3AD203B41FA5}">
                      <a16:colId xmlns:a16="http://schemas.microsoft.com/office/drawing/2014/main" val="3951923620"/>
                    </a:ext>
                  </a:extLst>
                </a:gridCol>
                <a:gridCol w="444879">
                  <a:extLst>
                    <a:ext uri="{9D8B030D-6E8A-4147-A177-3AD203B41FA5}">
                      <a16:colId xmlns:a16="http://schemas.microsoft.com/office/drawing/2014/main" val="245375913"/>
                    </a:ext>
                  </a:extLst>
                </a:gridCol>
                <a:gridCol w="444879">
                  <a:extLst>
                    <a:ext uri="{9D8B030D-6E8A-4147-A177-3AD203B41FA5}">
                      <a16:colId xmlns:a16="http://schemas.microsoft.com/office/drawing/2014/main" val="3994070770"/>
                    </a:ext>
                  </a:extLst>
                </a:gridCol>
                <a:gridCol w="444879">
                  <a:extLst>
                    <a:ext uri="{9D8B030D-6E8A-4147-A177-3AD203B41FA5}">
                      <a16:colId xmlns:a16="http://schemas.microsoft.com/office/drawing/2014/main" val="3373143294"/>
                    </a:ext>
                  </a:extLst>
                </a:gridCol>
              </a:tblGrid>
              <a:tr h="199027">
                <a:tc rowSpan="2">
                  <a:txBody>
                    <a:bodyPr/>
                    <a:lstStyle/>
                    <a:p>
                      <a:pPr algn="ctr"/>
                      <a:r>
                        <a:rPr kumimoji="1" lang="ja-JP" altLang="en-US" sz="800" dirty="0">
                          <a:latin typeface="BIZ UDPゴシック" panose="020B0400000000000000" pitchFamily="50" charset="-128"/>
                          <a:ea typeface="BIZ UDPゴシック" panose="020B0400000000000000" pitchFamily="50" charset="-128"/>
                        </a:rPr>
                        <a:t>職階</a:t>
                      </a:r>
                    </a:p>
                  </a:txBody>
                  <a:tcPr/>
                </a:tc>
                <a:tc rowSpan="2">
                  <a:txBody>
                    <a:bodyPr/>
                    <a:lstStyle/>
                    <a:p>
                      <a:pPr algn="ctr"/>
                      <a:r>
                        <a:rPr kumimoji="1" lang="ja-JP" altLang="en-US" sz="900" dirty="0">
                          <a:latin typeface="BIZ UDPゴシック" panose="020B0400000000000000" pitchFamily="50" charset="-128"/>
                          <a:ea typeface="BIZ UDPゴシック" panose="020B0400000000000000" pitchFamily="50" charset="-128"/>
                        </a:rPr>
                        <a:t>職員数</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600" dirty="0">
                          <a:latin typeface="BIZ UDPゴシック" panose="020B0400000000000000" pitchFamily="50" charset="-128"/>
                          <a:ea typeface="BIZ UDPゴシック" panose="020B0400000000000000" pitchFamily="50" charset="-128"/>
                        </a:rPr>
                        <a:t>(R15.4.1)</a:t>
                      </a:r>
                      <a:endParaRPr kumimoji="1" lang="ja-JP" altLang="en-US" sz="600" dirty="0">
                        <a:latin typeface="BIZ UDPゴシック" panose="020B0400000000000000" pitchFamily="50" charset="-128"/>
                        <a:ea typeface="BIZ UDPゴシック" panose="020B0400000000000000" pitchFamily="50" charset="-128"/>
                      </a:endParaRPr>
                    </a:p>
                  </a:txBody>
                  <a:tcPr/>
                </a:tc>
                <a:tc gridSpan="5">
                  <a:txBody>
                    <a:bodyPr/>
                    <a:lstStyle/>
                    <a:p>
                      <a:pPr algn="ctr"/>
                      <a:r>
                        <a:rPr kumimoji="1" lang="ja-JP" altLang="en-US" sz="800" dirty="0">
                          <a:latin typeface="BIZ UDPゴシック" panose="020B0400000000000000" pitchFamily="50" charset="-128"/>
                          <a:ea typeface="BIZ UDPゴシック" panose="020B0400000000000000" pitchFamily="50" charset="-128"/>
                        </a:rPr>
                        <a:t>職員の年齢構成</a:t>
                      </a: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5705164"/>
                  </a:ext>
                </a:extLst>
              </a:tr>
              <a:tr h="199027">
                <a:tc vMerge="1">
                  <a:txBody>
                    <a:bodyPr/>
                    <a:lstStyle/>
                    <a:p>
                      <a:r>
                        <a:rPr kumimoji="1" lang="ja-JP" altLang="en-US" dirty="0">
                          <a:latin typeface="BIZ UDPゴシック" panose="020B0400000000000000" pitchFamily="50" charset="-128"/>
                          <a:ea typeface="BIZ UDPゴシック" panose="020B0400000000000000" pitchFamily="50" charset="-128"/>
                        </a:rPr>
                        <a:t>能勢町</a:t>
                      </a:r>
                    </a:p>
                  </a:txBody>
                  <a:tcPr/>
                </a:tc>
                <a:tc vMerge="1">
                  <a:txBody>
                    <a:bodyPr/>
                    <a:lstStyle/>
                    <a:p>
                      <a:r>
                        <a:rPr kumimoji="1" lang="ja-JP" altLang="en-US" dirty="0">
                          <a:latin typeface="BIZ UDPゴシック" panose="020B0400000000000000" pitchFamily="50" charset="-128"/>
                          <a:ea typeface="BIZ UDPゴシック" panose="020B0400000000000000" pitchFamily="50" charset="-128"/>
                        </a:rPr>
                        <a:t>職員数</a:t>
                      </a:r>
                    </a:p>
                  </a:txBody>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20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30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40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50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60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extLst>
                  <a:ext uri="{0D108BD9-81ED-4DB2-BD59-A6C34878D82A}">
                    <a16:rowId xmlns:a16="http://schemas.microsoft.com/office/drawing/2014/main" val="1877264673"/>
                  </a:ext>
                </a:extLst>
              </a:tr>
              <a:tr h="199027">
                <a:tc>
                  <a:txBody>
                    <a:bodyPr/>
                    <a:lstStyle/>
                    <a:p>
                      <a:r>
                        <a:rPr kumimoji="1" lang="ja-JP" altLang="en-US" sz="800" dirty="0">
                          <a:latin typeface="BIZ UDPゴシック" panose="020B0400000000000000" pitchFamily="50" charset="-128"/>
                          <a:ea typeface="BIZ UDPゴシック" panose="020B0400000000000000" pitchFamily="50" charset="-128"/>
                        </a:rPr>
                        <a:t>部長級</a:t>
                      </a: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4</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53514213"/>
                  </a:ext>
                </a:extLst>
              </a:tr>
              <a:tr h="199027">
                <a:tc>
                  <a:txBody>
                    <a:bodyPr/>
                    <a:lstStyle/>
                    <a:p>
                      <a:r>
                        <a:rPr kumimoji="1" lang="ja-JP" altLang="en-US" sz="800" dirty="0">
                          <a:latin typeface="BIZ UDPゴシック" panose="020B0400000000000000" pitchFamily="50" charset="-128"/>
                          <a:ea typeface="BIZ UDPゴシック" panose="020B0400000000000000" pitchFamily="50" charset="-128"/>
                        </a:rPr>
                        <a:t>課長級</a:t>
                      </a: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13</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239138"/>
                  </a:ext>
                </a:extLst>
              </a:tr>
              <a:tr h="199027">
                <a:tc>
                  <a:txBody>
                    <a:bodyPr/>
                    <a:lstStyle/>
                    <a:p>
                      <a:r>
                        <a:rPr kumimoji="1" lang="ja-JP" altLang="en-US" sz="800" dirty="0">
                          <a:latin typeface="BIZ UDPゴシック" panose="020B0400000000000000" pitchFamily="50" charset="-128"/>
                          <a:ea typeface="BIZ UDPゴシック" panose="020B0400000000000000" pitchFamily="50" charset="-128"/>
                        </a:rPr>
                        <a:t>参事級</a:t>
                      </a:r>
                      <a:endParaRPr kumimoji="1" lang="en-US" altLang="ja-JP"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5</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72791132"/>
                  </a:ext>
                </a:extLst>
              </a:tr>
              <a:tr h="199027">
                <a:tc>
                  <a:txBody>
                    <a:bodyPr/>
                    <a:lstStyle/>
                    <a:p>
                      <a:r>
                        <a:rPr kumimoji="1" lang="ja-JP" altLang="en-US" sz="800" dirty="0">
                          <a:latin typeface="BIZ UDPゴシック" panose="020B0400000000000000" pitchFamily="50" charset="-128"/>
                          <a:ea typeface="BIZ UDPゴシック" panose="020B0400000000000000" pitchFamily="50" charset="-128"/>
                        </a:rPr>
                        <a:t>係長級</a:t>
                      </a:r>
                    </a:p>
                  </a:txBody>
                  <a:tcPr/>
                </a:tc>
                <a:tc>
                  <a:txBody>
                    <a:bodyPr/>
                    <a:lstStyle/>
                    <a:p>
                      <a:pPr algn="r"/>
                      <a:r>
                        <a:rPr kumimoji="1" lang="en-US" altLang="ja-JP" sz="800" dirty="0">
                          <a:solidFill>
                            <a:srgbClr val="FF0000"/>
                          </a:solidFill>
                          <a:latin typeface="BIZ UDPゴシック" panose="020B0400000000000000" pitchFamily="50" charset="-128"/>
                          <a:ea typeface="BIZ UDPゴシック" panose="020B0400000000000000" pitchFamily="50" charset="-128"/>
                        </a:rPr>
                        <a:t>48</a:t>
                      </a:r>
                      <a:endParaRPr kumimoji="1" lang="ja-JP" altLang="en-US" sz="800"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28</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08862459"/>
                  </a:ext>
                </a:extLst>
              </a:tr>
              <a:tr h="199027">
                <a:tc>
                  <a:txBody>
                    <a:bodyPr/>
                    <a:lstStyle/>
                    <a:p>
                      <a:r>
                        <a:rPr kumimoji="1" lang="ja-JP" altLang="en-US" sz="800" dirty="0">
                          <a:latin typeface="BIZ UDPゴシック" panose="020B0400000000000000" pitchFamily="50" charset="-128"/>
                          <a:ea typeface="BIZ UDPゴシック" panose="020B0400000000000000" pitchFamily="50" charset="-128"/>
                        </a:rPr>
                        <a:t>主任</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54765239"/>
                  </a:ext>
                </a:extLst>
              </a:tr>
              <a:tr h="199027">
                <a:tc>
                  <a:txBody>
                    <a:bodyPr/>
                    <a:lstStyle/>
                    <a:p>
                      <a:r>
                        <a:rPr kumimoji="1" lang="ja-JP" altLang="en-US" sz="800" dirty="0">
                          <a:latin typeface="BIZ UDPゴシック" panose="020B0400000000000000" pitchFamily="50" charset="-128"/>
                          <a:ea typeface="BIZ UDPゴシック" panose="020B0400000000000000" pitchFamily="50" charset="-128"/>
                        </a:rPr>
                        <a:t>主事</a:t>
                      </a:r>
                    </a:p>
                  </a:txBody>
                  <a:tcPr/>
                </a:tc>
                <a:tc>
                  <a:txBody>
                    <a:bodyPr/>
                    <a:lstStyle/>
                    <a:p>
                      <a:pPr algn="r"/>
                      <a:r>
                        <a:rPr kumimoji="1" lang="en-US" altLang="ja-JP" sz="800" dirty="0">
                          <a:solidFill>
                            <a:srgbClr val="FF0000"/>
                          </a:solidFill>
                          <a:latin typeface="BIZ UDPゴシック" panose="020B0400000000000000" pitchFamily="50" charset="-128"/>
                          <a:ea typeface="BIZ UDPゴシック" panose="020B0400000000000000" pitchFamily="50" charset="-128"/>
                        </a:rPr>
                        <a:t>38</a:t>
                      </a:r>
                      <a:endParaRPr kumimoji="1" lang="ja-JP" altLang="en-US" sz="800"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20</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0</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83037977"/>
                  </a:ext>
                </a:extLst>
              </a:tr>
              <a:tr h="199027">
                <a:tc>
                  <a:txBody>
                    <a:bodyPr/>
                    <a:lstStyle/>
                    <a:p>
                      <a:r>
                        <a:rPr kumimoji="1" lang="ja-JP" altLang="en-US" sz="800" dirty="0">
                          <a:latin typeface="BIZ UDPゴシック" panose="020B0400000000000000" pitchFamily="50" charset="-128"/>
                          <a:ea typeface="BIZ UDPゴシック" panose="020B0400000000000000" pitchFamily="50" charset="-128"/>
                        </a:rPr>
                        <a:t>計</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112</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28</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899012310"/>
                  </a:ext>
                </a:extLst>
              </a:tr>
            </a:tbl>
          </a:graphicData>
        </a:graphic>
      </p:graphicFrame>
      <p:graphicFrame>
        <p:nvGraphicFramePr>
          <p:cNvPr id="20" name="表 19">
            <a:extLst>
              <a:ext uri="{FF2B5EF4-FFF2-40B4-BE49-F238E27FC236}">
                <a16:creationId xmlns:a16="http://schemas.microsoft.com/office/drawing/2014/main" id="{6996064B-A870-4FA4-9B09-48373E05EBCE}"/>
              </a:ext>
            </a:extLst>
          </p:cNvPr>
          <p:cNvGraphicFramePr>
            <a:graphicFrameLocks noGrp="1"/>
          </p:cNvGraphicFramePr>
          <p:nvPr/>
        </p:nvGraphicFramePr>
        <p:xfrm>
          <a:off x="8188534" y="4751871"/>
          <a:ext cx="3380399" cy="1920240"/>
        </p:xfrm>
        <a:graphic>
          <a:graphicData uri="http://schemas.openxmlformats.org/drawingml/2006/table">
            <a:tbl>
              <a:tblPr firstRow="1" bandRow="1">
                <a:tableStyleId>{5C22544A-7EE6-4342-B048-85BDC9FD1C3A}</a:tableStyleId>
              </a:tblPr>
              <a:tblGrid>
                <a:gridCol w="503177">
                  <a:extLst>
                    <a:ext uri="{9D8B030D-6E8A-4147-A177-3AD203B41FA5}">
                      <a16:colId xmlns:a16="http://schemas.microsoft.com/office/drawing/2014/main" val="132017434"/>
                    </a:ext>
                  </a:extLst>
                </a:gridCol>
                <a:gridCol w="606016">
                  <a:extLst>
                    <a:ext uri="{9D8B030D-6E8A-4147-A177-3AD203B41FA5}">
                      <a16:colId xmlns:a16="http://schemas.microsoft.com/office/drawing/2014/main" val="1554143852"/>
                    </a:ext>
                  </a:extLst>
                </a:gridCol>
                <a:gridCol w="455430">
                  <a:extLst>
                    <a:ext uri="{9D8B030D-6E8A-4147-A177-3AD203B41FA5}">
                      <a16:colId xmlns:a16="http://schemas.microsoft.com/office/drawing/2014/main" val="1077649954"/>
                    </a:ext>
                  </a:extLst>
                </a:gridCol>
                <a:gridCol w="455430">
                  <a:extLst>
                    <a:ext uri="{9D8B030D-6E8A-4147-A177-3AD203B41FA5}">
                      <a16:colId xmlns:a16="http://schemas.microsoft.com/office/drawing/2014/main" val="3951923620"/>
                    </a:ext>
                  </a:extLst>
                </a:gridCol>
                <a:gridCol w="455430">
                  <a:extLst>
                    <a:ext uri="{9D8B030D-6E8A-4147-A177-3AD203B41FA5}">
                      <a16:colId xmlns:a16="http://schemas.microsoft.com/office/drawing/2014/main" val="245375913"/>
                    </a:ext>
                  </a:extLst>
                </a:gridCol>
                <a:gridCol w="449486">
                  <a:extLst>
                    <a:ext uri="{9D8B030D-6E8A-4147-A177-3AD203B41FA5}">
                      <a16:colId xmlns:a16="http://schemas.microsoft.com/office/drawing/2014/main" val="3994070770"/>
                    </a:ext>
                  </a:extLst>
                </a:gridCol>
                <a:gridCol w="455430">
                  <a:extLst>
                    <a:ext uri="{9D8B030D-6E8A-4147-A177-3AD203B41FA5}">
                      <a16:colId xmlns:a16="http://schemas.microsoft.com/office/drawing/2014/main" val="3373143294"/>
                    </a:ext>
                  </a:extLst>
                </a:gridCol>
              </a:tblGrid>
              <a:tr h="182443">
                <a:tc rowSpan="2">
                  <a:txBody>
                    <a:bodyPr/>
                    <a:lstStyle/>
                    <a:p>
                      <a:pPr algn="ctr"/>
                      <a:r>
                        <a:rPr kumimoji="1" lang="ja-JP" altLang="en-US" sz="800" dirty="0">
                          <a:latin typeface="BIZ UDPゴシック" panose="020B0400000000000000" pitchFamily="50" charset="-128"/>
                          <a:ea typeface="BIZ UDPゴシック" panose="020B0400000000000000" pitchFamily="50" charset="-128"/>
                        </a:rPr>
                        <a:t>職階</a:t>
                      </a:r>
                    </a:p>
                  </a:txBody>
                  <a:tcPr/>
                </a:tc>
                <a:tc rowSpan="2">
                  <a:txBody>
                    <a:bodyPr/>
                    <a:lstStyle/>
                    <a:p>
                      <a:pPr algn="ctr"/>
                      <a:r>
                        <a:rPr kumimoji="1" lang="ja-JP" altLang="en-US" sz="900" dirty="0">
                          <a:latin typeface="BIZ UDPゴシック" panose="020B0400000000000000" pitchFamily="50" charset="-128"/>
                          <a:ea typeface="BIZ UDPゴシック" panose="020B0400000000000000" pitchFamily="50" charset="-128"/>
                        </a:rPr>
                        <a:t>職員数</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700" dirty="0">
                          <a:latin typeface="BIZ UDPゴシック" panose="020B0400000000000000" pitchFamily="50" charset="-128"/>
                          <a:ea typeface="BIZ UDPゴシック" panose="020B0400000000000000" pitchFamily="50" charset="-128"/>
                        </a:rPr>
                        <a:t>(</a:t>
                      </a:r>
                      <a:r>
                        <a:rPr kumimoji="1" lang="en-US" altLang="ja-JP" sz="600" dirty="0">
                          <a:latin typeface="BIZ UDPゴシック" panose="020B0400000000000000" pitchFamily="50" charset="-128"/>
                          <a:ea typeface="BIZ UDPゴシック" panose="020B0400000000000000" pitchFamily="50" charset="-128"/>
                        </a:rPr>
                        <a:t>R27.4.1)</a:t>
                      </a:r>
                      <a:endParaRPr kumimoji="1" lang="ja-JP" altLang="en-US" sz="700" dirty="0">
                        <a:latin typeface="BIZ UDPゴシック" panose="020B0400000000000000" pitchFamily="50" charset="-128"/>
                        <a:ea typeface="BIZ UDPゴシック" panose="020B0400000000000000" pitchFamily="50" charset="-128"/>
                      </a:endParaRPr>
                    </a:p>
                  </a:txBody>
                  <a:tcPr/>
                </a:tc>
                <a:tc gridSpan="5">
                  <a:txBody>
                    <a:bodyPr/>
                    <a:lstStyle/>
                    <a:p>
                      <a:pPr algn="ctr"/>
                      <a:r>
                        <a:rPr kumimoji="1" lang="ja-JP" altLang="en-US" sz="800" dirty="0">
                          <a:latin typeface="BIZ UDPゴシック" panose="020B0400000000000000" pitchFamily="50" charset="-128"/>
                          <a:ea typeface="BIZ UDPゴシック" panose="020B0400000000000000" pitchFamily="50" charset="-128"/>
                        </a:rPr>
                        <a:t>職員の年齢構成</a:t>
                      </a: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5705164"/>
                  </a:ext>
                </a:extLst>
              </a:tr>
              <a:tr h="188695">
                <a:tc vMerge="1">
                  <a:txBody>
                    <a:bodyPr/>
                    <a:lstStyle/>
                    <a:p>
                      <a:r>
                        <a:rPr kumimoji="1" lang="ja-JP" altLang="en-US" dirty="0">
                          <a:latin typeface="BIZ UDPゴシック" panose="020B0400000000000000" pitchFamily="50" charset="-128"/>
                          <a:ea typeface="BIZ UDPゴシック" panose="020B0400000000000000" pitchFamily="50" charset="-128"/>
                        </a:rPr>
                        <a:t>能勢町</a:t>
                      </a:r>
                    </a:p>
                  </a:txBody>
                  <a:tcPr/>
                </a:tc>
                <a:tc vMerge="1">
                  <a:txBody>
                    <a:bodyPr/>
                    <a:lstStyle/>
                    <a:p>
                      <a:r>
                        <a:rPr kumimoji="1" lang="ja-JP" altLang="en-US" dirty="0">
                          <a:latin typeface="BIZ UDPゴシック" panose="020B0400000000000000" pitchFamily="50" charset="-128"/>
                          <a:ea typeface="BIZ UDPゴシック" panose="020B0400000000000000" pitchFamily="50" charset="-128"/>
                        </a:rPr>
                        <a:t>職員数</a:t>
                      </a:r>
                    </a:p>
                  </a:txBody>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20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30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40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50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r>
                        <a:rPr kumimoji="1" lang="en-US" altLang="ja-JP" sz="800" dirty="0">
                          <a:solidFill>
                            <a:schemeClr val="bg1"/>
                          </a:solidFill>
                          <a:latin typeface="BIZ UDPゴシック" panose="020B0400000000000000" pitchFamily="50" charset="-128"/>
                          <a:ea typeface="BIZ UDPゴシック" panose="020B0400000000000000" pitchFamily="50" charset="-128"/>
                        </a:rPr>
                        <a:t>60</a:t>
                      </a:r>
                      <a:r>
                        <a:rPr kumimoji="1" lang="ja-JP" altLang="en-US" sz="8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extLst>
                  <a:ext uri="{0D108BD9-81ED-4DB2-BD59-A6C34878D82A}">
                    <a16:rowId xmlns:a16="http://schemas.microsoft.com/office/drawing/2014/main" val="1877264673"/>
                  </a:ext>
                </a:extLst>
              </a:tr>
              <a:tr h="182443">
                <a:tc>
                  <a:txBody>
                    <a:bodyPr/>
                    <a:lstStyle/>
                    <a:p>
                      <a:r>
                        <a:rPr kumimoji="1" lang="ja-JP" altLang="en-US" sz="800" dirty="0">
                          <a:latin typeface="BIZ UDPゴシック" panose="020B0400000000000000" pitchFamily="50" charset="-128"/>
                          <a:ea typeface="BIZ UDPゴシック" panose="020B0400000000000000" pitchFamily="50" charset="-128"/>
                        </a:rPr>
                        <a:t>部長級</a:t>
                      </a: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4</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53514213"/>
                  </a:ext>
                </a:extLst>
              </a:tr>
              <a:tr h="182443">
                <a:tc>
                  <a:txBody>
                    <a:bodyPr/>
                    <a:lstStyle/>
                    <a:p>
                      <a:r>
                        <a:rPr kumimoji="1" lang="ja-JP" altLang="en-US" sz="800" dirty="0">
                          <a:latin typeface="BIZ UDPゴシック" panose="020B0400000000000000" pitchFamily="50" charset="-128"/>
                          <a:ea typeface="BIZ UDPゴシック" panose="020B0400000000000000" pitchFamily="50" charset="-128"/>
                        </a:rPr>
                        <a:t>課長級</a:t>
                      </a: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12</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9</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239138"/>
                  </a:ext>
                </a:extLst>
              </a:tr>
              <a:tr h="182443">
                <a:tc>
                  <a:txBody>
                    <a:bodyPr/>
                    <a:lstStyle/>
                    <a:p>
                      <a:r>
                        <a:rPr kumimoji="1" lang="ja-JP" altLang="en-US" sz="800" dirty="0">
                          <a:latin typeface="BIZ UDPゴシック" panose="020B0400000000000000" pitchFamily="50" charset="-128"/>
                          <a:ea typeface="BIZ UDPゴシック" panose="020B0400000000000000" pitchFamily="50" charset="-128"/>
                        </a:rPr>
                        <a:t>参事級</a:t>
                      </a:r>
                      <a:endParaRPr kumimoji="1" lang="en-US" altLang="ja-JP"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5</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ja-JP" altLang="en-US" sz="800" dirty="0">
                          <a:latin typeface="BIZ UDPゴシック" panose="020B0400000000000000" pitchFamily="50" charset="-128"/>
                          <a:ea typeface="BIZ UDPゴシック" panose="020B0400000000000000" pitchFamily="50" charset="-128"/>
                        </a:rPr>
                        <a:t>０</a:t>
                      </a:r>
                    </a:p>
                  </a:txBody>
                  <a:tcPr/>
                </a:tc>
                <a:extLst>
                  <a:ext uri="{0D108BD9-81ED-4DB2-BD59-A6C34878D82A}">
                    <a16:rowId xmlns:a16="http://schemas.microsoft.com/office/drawing/2014/main" val="2472791132"/>
                  </a:ext>
                </a:extLst>
              </a:tr>
              <a:tr h="182443">
                <a:tc>
                  <a:txBody>
                    <a:bodyPr/>
                    <a:lstStyle/>
                    <a:p>
                      <a:r>
                        <a:rPr kumimoji="1" lang="ja-JP" altLang="en-US" sz="800" dirty="0">
                          <a:latin typeface="BIZ UDPゴシック" panose="020B0400000000000000" pitchFamily="50" charset="-128"/>
                          <a:ea typeface="BIZ UDPゴシック" panose="020B0400000000000000" pitchFamily="50" charset="-128"/>
                        </a:rPr>
                        <a:t>係長級</a:t>
                      </a: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33</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9</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15</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08862459"/>
                  </a:ext>
                </a:extLst>
              </a:tr>
              <a:tr h="182443">
                <a:tc>
                  <a:txBody>
                    <a:bodyPr/>
                    <a:lstStyle/>
                    <a:p>
                      <a:r>
                        <a:rPr kumimoji="1" lang="ja-JP" altLang="en-US" sz="800" dirty="0">
                          <a:latin typeface="BIZ UDPゴシック" panose="020B0400000000000000" pitchFamily="50" charset="-128"/>
                          <a:ea typeface="BIZ UDPゴシック" panose="020B0400000000000000" pitchFamily="50" charset="-128"/>
                        </a:rPr>
                        <a:t>主任</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54765239"/>
                  </a:ext>
                </a:extLst>
              </a:tr>
              <a:tr h="182443">
                <a:tc>
                  <a:txBody>
                    <a:bodyPr/>
                    <a:lstStyle/>
                    <a:p>
                      <a:r>
                        <a:rPr kumimoji="1" lang="ja-JP" altLang="en-US" sz="800" dirty="0">
                          <a:latin typeface="BIZ UDPゴシック" panose="020B0400000000000000" pitchFamily="50" charset="-128"/>
                          <a:ea typeface="BIZ UDPゴシック" panose="020B0400000000000000" pitchFamily="50" charset="-128"/>
                        </a:rPr>
                        <a:t>主事</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37</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0</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83037977"/>
                  </a:ext>
                </a:extLst>
              </a:tr>
              <a:tr h="124492">
                <a:tc>
                  <a:txBody>
                    <a:bodyPr/>
                    <a:lstStyle/>
                    <a:p>
                      <a:r>
                        <a:rPr kumimoji="1" lang="ja-JP" altLang="en-US" sz="800" dirty="0">
                          <a:latin typeface="BIZ UDPゴシック" panose="020B0400000000000000" pitchFamily="50" charset="-128"/>
                          <a:ea typeface="BIZ UDPゴシック" panose="020B0400000000000000" pitchFamily="50" charset="-128"/>
                        </a:rPr>
                        <a:t>計</a:t>
                      </a: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94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14</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25</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19</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21</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15</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41858188"/>
                  </a:ext>
                </a:extLst>
              </a:tr>
            </a:tbl>
          </a:graphicData>
        </a:graphic>
      </p:graphicFrame>
      <p:sp>
        <p:nvSpPr>
          <p:cNvPr id="3" name="テキスト ボックス 2">
            <a:extLst>
              <a:ext uri="{FF2B5EF4-FFF2-40B4-BE49-F238E27FC236}">
                <a16:creationId xmlns:a16="http://schemas.microsoft.com/office/drawing/2014/main" id="{B3DE76BC-01C7-42F4-B7F5-E721C1217E1F}"/>
              </a:ext>
            </a:extLst>
          </p:cNvPr>
          <p:cNvSpPr txBox="1"/>
          <p:nvPr/>
        </p:nvSpPr>
        <p:spPr>
          <a:xfrm>
            <a:off x="88380" y="4490404"/>
            <a:ext cx="3084023" cy="261610"/>
          </a:xfrm>
          <a:prstGeom prst="rect">
            <a:avLst/>
          </a:prstGeom>
          <a:noFill/>
        </p:spPr>
        <p:txBody>
          <a:bodyPr wrap="square" rtlCol="0">
            <a:spAutoFit/>
          </a:bodyPr>
          <a:lstStyle/>
          <a:p>
            <a:r>
              <a:rPr kumimoji="1" lang="ja-JP" altLang="en-US" sz="11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職階別・年代別職員数</a:t>
            </a:r>
          </a:p>
        </p:txBody>
      </p:sp>
      <p:sp>
        <p:nvSpPr>
          <p:cNvPr id="10" name="テキスト ボックス 9">
            <a:extLst>
              <a:ext uri="{FF2B5EF4-FFF2-40B4-BE49-F238E27FC236}">
                <a16:creationId xmlns:a16="http://schemas.microsoft.com/office/drawing/2014/main" id="{CFEF3610-86DD-44FC-9E3B-EA43A26F3755}"/>
              </a:ext>
            </a:extLst>
          </p:cNvPr>
          <p:cNvSpPr txBox="1"/>
          <p:nvPr/>
        </p:nvSpPr>
        <p:spPr>
          <a:xfrm>
            <a:off x="3045599" y="4543012"/>
            <a:ext cx="699372"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（単位：人）</a:t>
            </a:r>
          </a:p>
        </p:txBody>
      </p:sp>
      <p:sp>
        <p:nvSpPr>
          <p:cNvPr id="13" name="正方形/長方形 12">
            <a:extLst>
              <a:ext uri="{FF2B5EF4-FFF2-40B4-BE49-F238E27FC236}">
                <a16:creationId xmlns:a16="http://schemas.microsoft.com/office/drawing/2014/main" id="{67DA08B5-43DA-43E9-86B5-366BF9F5E490}"/>
              </a:ext>
            </a:extLst>
          </p:cNvPr>
          <p:cNvSpPr/>
          <p:nvPr/>
        </p:nvSpPr>
        <p:spPr>
          <a:xfrm>
            <a:off x="88380" y="598684"/>
            <a:ext cx="12015240" cy="16186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能勢町役場における組織・人材の課題を把握するため、現状分析及び将来推計</a:t>
            </a: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2033</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a:t>
            </a:r>
            <a:r>
              <a:rPr kumimoji="1" lang="en-US" altLang="ja-JP" sz="1000" dirty="0">
                <a:solidFill>
                  <a:schemeClr val="tx1"/>
                </a:solidFill>
                <a:latin typeface="BIZ UDPゴシック" panose="020B0400000000000000" pitchFamily="50" charset="-128"/>
                <a:ea typeface="BIZ UDPゴシック" panose="020B0400000000000000" pitchFamily="50" charset="-128"/>
              </a:rPr>
              <a:t>2050</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を実施</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（推計方法：①在職中の職員の年齢を当該年にスライド　②近年の中途退職者数</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（年平均</a:t>
            </a:r>
            <a:r>
              <a:rPr kumimoji="1" lang="en-US" altLang="ja-JP" sz="1000" dirty="0">
                <a:solidFill>
                  <a:schemeClr val="tx1"/>
                </a:solidFill>
                <a:latin typeface="BIZ UDPゴシック" panose="020B0400000000000000" pitchFamily="50" charset="-128"/>
                <a:ea typeface="BIZ UDPゴシック" panose="020B0400000000000000" pitchFamily="50" charset="-128"/>
              </a:rPr>
              <a:t>3.8</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r>
              <a:rPr kumimoji="1" lang="ja-JP" altLang="en-US" sz="1100" dirty="0">
                <a:solidFill>
                  <a:schemeClr val="tx1"/>
                </a:solidFill>
                <a:latin typeface="BIZ UDPゴシック" panose="020B0400000000000000" pitchFamily="50" charset="-128"/>
                <a:ea typeface="BIZ UDPゴシック" panose="020B0400000000000000" pitchFamily="50" charset="-128"/>
              </a:rPr>
              <a:t>及び新規採用数</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（年平均</a:t>
            </a:r>
            <a:r>
              <a:rPr kumimoji="1" lang="en-US" altLang="ja-JP" sz="1000" dirty="0">
                <a:solidFill>
                  <a:schemeClr val="tx1"/>
                </a:solidFill>
                <a:latin typeface="BIZ UDPゴシック" panose="020B0400000000000000" pitchFamily="50" charset="-128"/>
                <a:ea typeface="BIZ UDPゴシック" panose="020B0400000000000000" pitchFamily="50" charset="-128"/>
              </a:rPr>
              <a:t>5.1</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を用いつつ、退職状況調査等を活用して偏りが生じないように増減）</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1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分析結果</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現在、</a:t>
            </a:r>
            <a:r>
              <a:rPr kumimoji="1" lang="en-US" altLang="ja-JP" sz="1100" dirty="0">
                <a:solidFill>
                  <a:schemeClr val="tx1"/>
                </a:solidFill>
                <a:latin typeface="BIZ UDPゴシック" panose="020B0400000000000000" pitchFamily="50" charset="-128"/>
                <a:ea typeface="BIZ UDPゴシック" panose="020B0400000000000000" pitchFamily="50" charset="-128"/>
              </a:rPr>
              <a:t>50</a:t>
            </a:r>
            <a:r>
              <a:rPr kumimoji="1" lang="ja-JP" altLang="en-US" sz="1100" dirty="0">
                <a:solidFill>
                  <a:schemeClr val="tx1"/>
                </a:solidFill>
                <a:latin typeface="BIZ UDPゴシック" panose="020B0400000000000000" pitchFamily="50" charset="-128"/>
                <a:ea typeface="BIZ UDPゴシック" panose="020B0400000000000000" pitchFamily="50" charset="-128"/>
              </a:rPr>
              <a:t>歳・</a:t>
            </a:r>
            <a:r>
              <a:rPr kumimoji="1" lang="en-US" altLang="ja-JP" sz="1100" dirty="0">
                <a:solidFill>
                  <a:schemeClr val="tx1"/>
                </a:solidFill>
                <a:latin typeface="BIZ UDPゴシック" panose="020B0400000000000000" pitchFamily="50" charset="-128"/>
                <a:ea typeface="BIZ UDPゴシック" panose="020B0400000000000000" pitchFamily="50" charset="-128"/>
              </a:rPr>
              <a:t>35</a:t>
            </a:r>
            <a:r>
              <a:rPr kumimoji="1" lang="ja-JP" altLang="en-US" sz="1100" dirty="0">
                <a:solidFill>
                  <a:schemeClr val="tx1"/>
                </a:solidFill>
                <a:latin typeface="BIZ UDPゴシック" panose="020B0400000000000000" pitchFamily="50" charset="-128"/>
                <a:ea typeface="BIZ UDPゴシック" panose="020B0400000000000000" pitchFamily="50" charset="-128"/>
              </a:rPr>
              <a:t>歳前後の職員が多く、年齢構成に偏りがある。</a:t>
            </a:r>
            <a:r>
              <a:rPr kumimoji="1" lang="en-US" altLang="ja-JP" sz="1100" dirty="0">
                <a:solidFill>
                  <a:schemeClr val="tx1"/>
                </a:solidFill>
                <a:latin typeface="BIZ UDPゴシック" panose="020B0400000000000000" pitchFamily="50" charset="-128"/>
                <a:ea typeface="BIZ UDPゴシック" panose="020B0400000000000000" pitchFamily="50" charset="-128"/>
              </a:rPr>
              <a:t>2033</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年には、</a:t>
            </a:r>
            <a:r>
              <a:rPr kumimoji="1" lang="en-US" altLang="ja-JP" sz="1100" dirty="0">
                <a:solidFill>
                  <a:schemeClr val="tx1"/>
                </a:solidFill>
                <a:latin typeface="BIZ UDPゴシック" panose="020B0400000000000000" pitchFamily="50" charset="-128"/>
                <a:ea typeface="BIZ UDPゴシック" panose="020B0400000000000000" pitchFamily="50" charset="-128"/>
              </a:rPr>
              <a:t>56</a:t>
            </a:r>
            <a:r>
              <a:rPr kumimoji="1" lang="ja-JP" altLang="en-US" sz="1100" dirty="0">
                <a:solidFill>
                  <a:schemeClr val="tx1"/>
                </a:solidFill>
                <a:latin typeface="BIZ UDPゴシック" panose="020B0400000000000000" pitchFamily="50" charset="-128"/>
                <a:ea typeface="BIZ UDPゴシック" panose="020B0400000000000000" pitchFamily="50" charset="-128"/>
              </a:rPr>
              <a:t>歳以上が全体の約半数を占める。今後、計画的な採用を実施することで、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2050</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年には偏りは概ね是正される。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定年延長及び役職定年導入の影響もあり、現在の管理職ポスト数と職階別割合を維持した場合、</a:t>
            </a:r>
            <a:r>
              <a:rPr kumimoji="1" lang="en-US" altLang="ja-JP" sz="1100" dirty="0">
                <a:solidFill>
                  <a:schemeClr val="tx1"/>
                </a:solidFill>
                <a:latin typeface="BIZ UDPゴシック" panose="020B0400000000000000" pitchFamily="50" charset="-128"/>
                <a:ea typeface="BIZ UDPゴシック" panose="020B0400000000000000" pitchFamily="50" charset="-128"/>
              </a:rPr>
              <a:t>2033</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年には係長級職員数が現在の２倍に達する一方、主事級職員数が概ね半減する。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また、</a:t>
            </a:r>
            <a:r>
              <a:rPr kumimoji="1" lang="en-US" altLang="ja-JP" sz="1100" dirty="0">
                <a:solidFill>
                  <a:schemeClr val="tx1"/>
                </a:solidFill>
                <a:latin typeface="BIZ UDPゴシック" panose="020B0400000000000000" pitchFamily="50" charset="-128"/>
                <a:ea typeface="BIZ UDPゴシック" panose="020B0400000000000000" pitchFamily="50" charset="-128"/>
              </a:rPr>
              <a:t>2050</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年には人口減少に対応した職員総数の減少により、現在の職階別割合を維持した場合、管理職は３人</a:t>
            </a: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12.5</a:t>
            </a: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、非管理職は</a:t>
            </a:r>
            <a:r>
              <a:rPr kumimoji="1" lang="en-US" altLang="ja-JP" sz="1100" dirty="0">
                <a:solidFill>
                  <a:schemeClr val="tx1"/>
                </a:solidFill>
                <a:latin typeface="BIZ UDPゴシック" panose="020B0400000000000000" pitchFamily="50" charset="-128"/>
                <a:ea typeface="BIZ UDPゴシック" panose="020B0400000000000000" pitchFamily="50" charset="-128"/>
              </a:rPr>
              <a:t>16</a:t>
            </a:r>
            <a:r>
              <a:rPr kumimoji="1" lang="ja-JP" altLang="en-US" sz="1100" dirty="0">
                <a:solidFill>
                  <a:schemeClr val="tx1"/>
                </a:solidFill>
                <a:latin typeface="BIZ UDPゴシック" panose="020B0400000000000000" pitchFamily="50" charset="-128"/>
                <a:ea typeface="BIZ UDPゴシック" panose="020B0400000000000000" pitchFamily="50" charset="-128"/>
              </a:rPr>
              <a:t>人</a:t>
            </a: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18.0</a:t>
            </a: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減少する。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1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課題</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・年齢構成の偏りによる職階構成及びキャリアパスの弊害への対応　　・計画的な採用　　・将来の職階構成等を見据えた人材育成　　・その他（事務の効率化・勧奨退職及び役降り後の処遇の検討）</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C8408936-BCA3-4069-B0EA-890D5137F656}"/>
              </a:ext>
            </a:extLst>
          </p:cNvPr>
          <p:cNvSpPr txBox="1"/>
          <p:nvPr/>
        </p:nvSpPr>
        <p:spPr>
          <a:xfrm>
            <a:off x="6991272" y="4558142"/>
            <a:ext cx="699372"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（単位：人）</a:t>
            </a:r>
          </a:p>
        </p:txBody>
      </p:sp>
      <p:sp>
        <p:nvSpPr>
          <p:cNvPr id="28" name="テキスト ボックス 27">
            <a:extLst>
              <a:ext uri="{FF2B5EF4-FFF2-40B4-BE49-F238E27FC236}">
                <a16:creationId xmlns:a16="http://schemas.microsoft.com/office/drawing/2014/main" id="{58EDFF96-3DDC-47E9-BC1D-9A7CB7717804}"/>
              </a:ext>
            </a:extLst>
          </p:cNvPr>
          <p:cNvSpPr txBox="1"/>
          <p:nvPr/>
        </p:nvSpPr>
        <p:spPr>
          <a:xfrm>
            <a:off x="11008145" y="4568076"/>
            <a:ext cx="699372"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（単位：人）</a:t>
            </a:r>
          </a:p>
        </p:txBody>
      </p:sp>
      <p:grpSp>
        <p:nvGrpSpPr>
          <p:cNvPr id="14" name="グループ化 13">
            <a:extLst>
              <a:ext uri="{FF2B5EF4-FFF2-40B4-BE49-F238E27FC236}">
                <a16:creationId xmlns:a16="http://schemas.microsoft.com/office/drawing/2014/main" id="{230B6F0D-2EE3-49B0-8587-557524D11DCF}"/>
              </a:ext>
            </a:extLst>
          </p:cNvPr>
          <p:cNvGrpSpPr/>
          <p:nvPr/>
        </p:nvGrpSpPr>
        <p:grpSpPr>
          <a:xfrm>
            <a:off x="109997" y="2256987"/>
            <a:ext cx="11407854" cy="2488208"/>
            <a:chOff x="109997" y="1664282"/>
            <a:chExt cx="11407854" cy="2377095"/>
          </a:xfrm>
        </p:grpSpPr>
        <p:graphicFrame>
          <p:nvGraphicFramePr>
            <p:cNvPr id="6" name="グラフ 5">
              <a:extLst>
                <a:ext uri="{FF2B5EF4-FFF2-40B4-BE49-F238E27FC236}">
                  <a16:creationId xmlns:a16="http://schemas.microsoft.com/office/drawing/2014/main" id="{58A098B6-F8B2-407E-936D-B173B760E1B8}"/>
                </a:ext>
              </a:extLst>
            </p:cNvPr>
            <p:cNvGraphicFramePr/>
            <p:nvPr>
              <p:extLst>
                <p:ext uri="{D42A27DB-BD31-4B8C-83A1-F6EECF244321}">
                  <p14:modId xmlns:p14="http://schemas.microsoft.com/office/powerpoint/2010/main" val="347398467"/>
                </p:ext>
              </p:extLst>
            </p:nvPr>
          </p:nvGraphicFramePr>
          <p:xfrm>
            <a:off x="187721" y="1668304"/>
            <a:ext cx="3380041" cy="2373073"/>
          </p:xfrm>
          <a:graphic>
            <a:graphicData uri="http://schemas.openxmlformats.org/drawingml/2006/chart">
              <c:chart xmlns:c="http://schemas.openxmlformats.org/drawingml/2006/chart" xmlns:r="http://schemas.openxmlformats.org/officeDocument/2006/relationships" r:id="rId2"/>
            </a:graphicData>
          </a:graphic>
        </p:graphicFrame>
        <p:sp>
          <p:nvSpPr>
            <p:cNvPr id="4" name="矢印: 右 3">
              <a:extLst>
                <a:ext uri="{FF2B5EF4-FFF2-40B4-BE49-F238E27FC236}">
                  <a16:creationId xmlns:a16="http://schemas.microsoft.com/office/drawing/2014/main" id="{E084CF93-52CD-4D17-85A1-3AD0D717E1C3}"/>
                </a:ext>
              </a:extLst>
            </p:cNvPr>
            <p:cNvSpPr/>
            <p:nvPr/>
          </p:nvSpPr>
          <p:spPr>
            <a:xfrm>
              <a:off x="3626358" y="2459663"/>
              <a:ext cx="468000" cy="39653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8" name="グラフ 7">
              <a:extLst>
                <a:ext uri="{FF2B5EF4-FFF2-40B4-BE49-F238E27FC236}">
                  <a16:creationId xmlns:a16="http://schemas.microsoft.com/office/drawing/2014/main" id="{7D1FF6E9-E36D-47A0-AB53-B9444E16C6F3}"/>
                </a:ext>
              </a:extLst>
            </p:cNvPr>
            <p:cNvGraphicFramePr/>
            <p:nvPr>
              <p:extLst>
                <p:ext uri="{D42A27DB-BD31-4B8C-83A1-F6EECF244321}">
                  <p14:modId xmlns:p14="http://schemas.microsoft.com/office/powerpoint/2010/main" val="2924075022"/>
                </p:ext>
              </p:extLst>
            </p:nvPr>
          </p:nvGraphicFramePr>
          <p:xfrm>
            <a:off x="4158526" y="1664282"/>
            <a:ext cx="3284950" cy="2367388"/>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0161182A-63A9-4E13-BE84-22CD22E50E87}"/>
                </a:ext>
              </a:extLst>
            </p:cNvPr>
            <p:cNvSpPr txBox="1"/>
            <p:nvPr/>
          </p:nvSpPr>
          <p:spPr>
            <a:xfrm>
              <a:off x="3472537" y="2825191"/>
              <a:ext cx="699371"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年後</a:t>
              </a:r>
            </a:p>
          </p:txBody>
        </p:sp>
        <p:graphicFrame>
          <p:nvGraphicFramePr>
            <p:cNvPr id="9" name="グラフ 8">
              <a:extLst>
                <a:ext uri="{FF2B5EF4-FFF2-40B4-BE49-F238E27FC236}">
                  <a16:creationId xmlns:a16="http://schemas.microsoft.com/office/drawing/2014/main" id="{69AE06DE-3FC8-4995-A1A3-3053E0B5E3A2}"/>
                </a:ext>
              </a:extLst>
            </p:cNvPr>
            <p:cNvGraphicFramePr/>
            <p:nvPr>
              <p:extLst>
                <p:ext uri="{D42A27DB-BD31-4B8C-83A1-F6EECF244321}">
                  <p14:modId xmlns:p14="http://schemas.microsoft.com/office/powerpoint/2010/main" val="4215226448"/>
                </p:ext>
              </p:extLst>
            </p:nvPr>
          </p:nvGraphicFramePr>
          <p:xfrm>
            <a:off x="8137451" y="1671146"/>
            <a:ext cx="3380400" cy="2367389"/>
          </p:xfrm>
          <a:graphic>
            <a:graphicData uri="http://schemas.openxmlformats.org/drawingml/2006/chart">
              <c:chart xmlns:c="http://schemas.openxmlformats.org/drawingml/2006/chart" xmlns:r="http://schemas.openxmlformats.org/officeDocument/2006/relationships" r:id="rId4"/>
            </a:graphicData>
          </a:graphic>
        </p:graphicFrame>
        <p:sp>
          <p:nvSpPr>
            <p:cNvPr id="11" name="矢印: 右 10">
              <a:extLst>
                <a:ext uri="{FF2B5EF4-FFF2-40B4-BE49-F238E27FC236}">
                  <a16:creationId xmlns:a16="http://schemas.microsoft.com/office/drawing/2014/main" id="{B896241F-00C9-4B42-B193-44F73B5B247F}"/>
                </a:ext>
              </a:extLst>
            </p:cNvPr>
            <p:cNvSpPr/>
            <p:nvPr/>
          </p:nvSpPr>
          <p:spPr>
            <a:xfrm>
              <a:off x="7636879" y="2406988"/>
              <a:ext cx="468000" cy="39653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9667347-A59F-4FA2-841D-43DBDED5FD54}"/>
                </a:ext>
              </a:extLst>
            </p:cNvPr>
            <p:cNvSpPr txBox="1"/>
            <p:nvPr/>
          </p:nvSpPr>
          <p:spPr>
            <a:xfrm>
              <a:off x="7500487" y="2817081"/>
              <a:ext cx="881149"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17</a:t>
              </a:r>
              <a:r>
                <a:rPr kumimoji="1" lang="ja-JP" altLang="en-US" sz="1200" dirty="0">
                  <a:latin typeface="BIZ UDPゴシック" panose="020B0400000000000000" pitchFamily="50" charset="-128"/>
                  <a:ea typeface="BIZ UDPゴシック" panose="020B0400000000000000" pitchFamily="50" charset="-128"/>
                </a:rPr>
                <a:t>年後</a:t>
              </a:r>
            </a:p>
          </p:txBody>
        </p:sp>
        <p:sp>
          <p:nvSpPr>
            <p:cNvPr id="15" name="テキスト ボックス 14">
              <a:extLst>
                <a:ext uri="{FF2B5EF4-FFF2-40B4-BE49-F238E27FC236}">
                  <a16:creationId xmlns:a16="http://schemas.microsoft.com/office/drawing/2014/main" id="{9322FA7E-124F-467C-99C2-083DA6D36E2F}"/>
                </a:ext>
              </a:extLst>
            </p:cNvPr>
            <p:cNvSpPr txBox="1"/>
            <p:nvPr/>
          </p:nvSpPr>
          <p:spPr>
            <a:xfrm>
              <a:off x="109997" y="1745515"/>
              <a:ext cx="1537500" cy="261960"/>
            </a:xfrm>
            <a:prstGeom prst="rect">
              <a:avLst/>
            </a:prstGeom>
            <a:noFill/>
          </p:spPr>
          <p:txBody>
            <a:bodyPr wrap="square" rtlCol="0">
              <a:spAutoFit/>
            </a:bodyPr>
            <a:lstStyle/>
            <a:p>
              <a:r>
                <a:rPr kumimoji="1" lang="ja-JP" altLang="en-US" sz="11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年齢階級別職員数</a:t>
              </a:r>
            </a:p>
          </p:txBody>
        </p:sp>
        <p:sp>
          <p:nvSpPr>
            <p:cNvPr id="21" name="テキスト ボックス 20">
              <a:extLst>
                <a:ext uri="{FF2B5EF4-FFF2-40B4-BE49-F238E27FC236}">
                  <a16:creationId xmlns:a16="http://schemas.microsoft.com/office/drawing/2014/main" id="{1AD75AA9-2DFE-4D20-BC59-D7779F82A76C}"/>
                </a:ext>
              </a:extLst>
            </p:cNvPr>
            <p:cNvSpPr txBox="1"/>
            <p:nvPr/>
          </p:nvSpPr>
          <p:spPr>
            <a:xfrm>
              <a:off x="3110828" y="1800070"/>
              <a:ext cx="456934" cy="215733"/>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（人）</a:t>
              </a:r>
            </a:p>
          </p:txBody>
        </p:sp>
        <p:sp>
          <p:nvSpPr>
            <p:cNvPr id="29" name="テキスト ボックス 28">
              <a:extLst>
                <a:ext uri="{FF2B5EF4-FFF2-40B4-BE49-F238E27FC236}">
                  <a16:creationId xmlns:a16="http://schemas.microsoft.com/office/drawing/2014/main" id="{53963024-E9BB-4F34-AC66-535E6F9757D9}"/>
                </a:ext>
              </a:extLst>
            </p:cNvPr>
            <p:cNvSpPr txBox="1"/>
            <p:nvPr/>
          </p:nvSpPr>
          <p:spPr>
            <a:xfrm>
              <a:off x="6721044" y="1777383"/>
              <a:ext cx="786600"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（人）</a:t>
              </a:r>
            </a:p>
          </p:txBody>
        </p:sp>
        <p:sp>
          <p:nvSpPr>
            <p:cNvPr id="30" name="テキスト ボックス 29">
              <a:extLst>
                <a:ext uri="{FF2B5EF4-FFF2-40B4-BE49-F238E27FC236}">
                  <a16:creationId xmlns:a16="http://schemas.microsoft.com/office/drawing/2014/main" id="{6C9A8EEC-A302-4A39-A4EF-64092D201619}"/>
                </a:ext>
              </a:extLst>
            </p:cNvPr>
            <p:cNvSpPr txBox="1"/>
            <p:nvPr/>
          </p:nvSpPr>
          <p:spPr>
            <a:xfrm>
              <a:off x="10571231" y="1784714"/>
              <a:ext cx="786600"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（人）</a:t>
              </a:r>
            </a:p>
          </p:txBody>
        </p:sp>
      </p:grpSp>
      <p:sp>
        <p:nvSpPr>
          <p:cNvPr id="39" name="右中かっこ 38">
            <a:extLst>
              <a:ext uri="{FF2B5EF4-FFF2-40B4-BE49-F238E27FC236}">
                <a16:creationId xmlns:a16="http://schemas.microsoft.com/office/drawing/2014/main" id="{A0ADA569-6397-45B8-8258-A5E893208F6F}"/>
              </a:ext>
            </a:extLst>
          </p:cNvPr>
          <p:cNvSpPr/>
          <p:nvPr/>
        </p:nvSpPr>
        <p:spPr>
          <a:xfrm>
            <a:off x="7623311" y="5840392"/>
            <a:ext cx="134666" cy="5833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右中かっこ 39">
            <a:extLst>
              <a:ext uri="{FF2B5EF4-FFF2-40B4-BE49-F238E27FC236}">
                <a16:creationId xmlns:a16="http://schemas.microsoft.com/office/drawing/2014/main" id="{64B56F2B-73AF-4D88-9034-165D1FAF96DE}"/>
              </a:ext>
            </a:extLst>
          </p:cNvPr>
          <p:cNvSpPr/>
          <p:nvPr/>
        </p:nvSpPr>
        <p:spPr>
          <a:xfrm>
            <a:off x="11568898" y="5840392"/>
            <a:ext cx="134666" cy="5833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AABD86A8-0FAB-4345-8567-E3D111F0EE2D}"/>
              </a:ext>
            </a:extLst>
          </p:cNvPr>
          <p:cNvSpPr txBox="1"/>
          <p:nvPr/>
        </p:nvSpPr>
        <p:spPr>
          <a:xfrm>
            <a:off x="7782977" y="5818941"/>
            <a:ext cx="369332" cy="664103"/>
          </a:xfrm>
          <a:prstGeom prst="rect">
            <a:avLst/>
          </a:prstGeom>
          <a:noFill/>
        </p:spPr>
        <p:txBody>
          <a:bodyPr vert="eaVert"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役職定年後は</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係長級に仮置き</a:t>
            </a:r>
            <a:endParaRPr kumimoji="1" lang="en-US" altLang="ja-JP" sz="6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81BE89E6-7C2B-433A-9626-21E579EEF8A7}"/>
              </a:ext>
            </a:extLst>
          </p:cNvPr>
          <p:cNvSpPr txBox="1"/>
          <p:nvPr/>
        </p:nvSpPr>
        <p:spPr>
          <a:xfrm>
            <a:off x="11703564" y="5996444"/>
            <a:ext cx="276999" cy="271219"/>
          </a:xfrm>
          <a:prstGeom prst="rect">
            <a:avLst/>
          </a:prstGeom>
          <a:noFill/>
        </p:spPr>
        <p:txBody>
          <a:bodyPr vert="eaVert"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同左</a:t>
            </a:r>
          </a:p>
        </p:txBody>
      </p:sp>
      <p:sp>
        <p:nvSpPr>
          <p:cNvPr id="18" name="スライド番号プレースホルダー 17">
            <a:extLst>
              <a:ext uri="{FF2B5EF4-FFF2-40B4-BE49-F238E27FC236}">
                <a16:creationId xmlns:a16="http://schemas.microsoft.com/office/drawing/2014/main" id="{4F861085-EE28-42D2-B7BA-A93EA320ECC3}"/>
              </a:ext>
            </a:extLst>
          </p:cNvPr>
          <p:cNvSpPr>
            <a:spLocks noGrp="1"/>
          </p:cNvSpPr>
          <p:nvPr>
            <p:ph type="sldNum" sz="quarter" idx="12"/>
          </p:nvPr>
        </p:nvSpPr>
        <p:spPr>
          <a:xfrm>
            <a:off x="9448800" y="6500758"/>
            <a:ext cx="2743200" cy="365125"/>
          </a:xfrm>
        </p:spPr>
        <p:txBody>
          <a:bodyPr/>
          <a:lstStyle/>
          <a:p>
            <a:fld id="{E0D7D6FF-D22E-4D28-8EB2-E6EE71FBA953}" type="slidenum">
              <a:rPr kumimoji="1" lang="ja-JP" altLang="en-US" smtClean="0"/>
              <a:t>28</a:t>
            </a:fld>
            <a:endParaRPr kumimoji="1" lang="ja-JP" altLang="en-US" dirty="0"/>
          </a:p>
        </p:txBody>
      </p:sp>
    </p:spTree>
    <p:extLst>
      <p:ext uri="{BB962C8B-B14F-4D97-AF65-F5344CB8AC3E}">
        <p14:creationId xmlns:p14="http://schemas.microsoft.com/office/powerpoint/2010/main" val="219818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4B9F2A57-54F6-46C3-9F74-8058EB725EF5}"/>
              </a:ext>
            </a:extLst>
          </p:cNvPr>
          <p:cNvGraphicFramePr>
            <a:graphicFrameLocks noGrp="1"/>
          </p:cNvGraphicFramePr>
          <p:nvPr>
            <p:extLst>
              <p:ext uri="{D42A27DB-BD31-4B8C-83A1-F6EECF244321}">
                <p14:modId xmlns:p14="http://schemas.microsoft.com/office/powerpoint/2010/main" val="3531662021"/>
              </p:ext>
            </p:extLst>
          </p:nvPr>
        </p:nvGraphicFramePr>
        <p:xfrm>
          <a:off x="1762118" y="3274144"/>
          <a:ext cx="8667751" cy="3294462"/>
        </p:xfrm>
        <a:graphic>
          <a:graphicData uri="http://schemas.openxmlformats.org/drawingml/2006/table">
            <a:tbl>
              <a:tblPr firstRow="1" bandRow="1">
                <a:tableStyleId>{5C22544A-7EE6-4342-B048-85BDC9FD1C3A}</a:tableStyleId>
              </a:tblPr>
              <a:tblGrid>
                <a:gridCol w="1543051">
                  <a:extLst>
                    <a:ext uri="{9D8B030D-6E8A-4147-A177-3AD203B41FA5}">
                      <a16:colId xmlns:a16="http://schemas.microsoft.com/office/drawing/2014/main" val="132017434"/>
                    </a:ext>
                  </a:extLst>
                </a:gridCol>
                <a:gridCol w="1104900">
                  <a:extLst>
                    <a:ext uri="{9D8B030D-6E8A-4147-A177-3AD203B41FA5}">
                      <a16:colId xmlns:a16="http://schemas.microsoft.com/office/drawing/2014/main" val="1554143852"/>
                    </a:ext>
                  </a:extLst>
                </a:gridCol>
                <a:gridCol w="949871">
                  <a:extLst>
                    <a:ext uri="{9D8B030D-6E8A-4147-A177-3AD203B41FA5}">
                      <a16:colId xmlns:a16="http://schemas.microsoft.com/office/drawing/2014/main" val="1077649954"/>
                    </a:ext>
                  </a:extLst>
                </a:gridCol>
                <a:gridCol w="982494">
                  <a:extLst>
                    <a:ext uri="{9D8B030D-6E8A-4147-A177-3AD203B41FA5}">
                      <a16:colId xmlns:a16="http://schemas.microsoft.com/office/drawing/2014/main" val="3951923620"/>
                    </a:ext>
                  </a:extLst>
                </a:gridCol>
                <a:gridCol w="894945">
                  <a:extLst>
                    <a:ext uri="{9D8B030D-6E8A-4147-A177-3AD203B41FA5}">
                      <a16:colId xmlns:a16="http://schemas.microsoft.com/office/drawing/2014/main" val="245375913"/>
                    </a:ext>
                  </a:extLst>
                </a:gridCol>
                <a:gridCol w="992221">
                  <a:extLst>
                    <a:ext uri="{9D8B030D-6E8A-4147-A177-3AD203B41FA5}">
                      <a16:colId xmlns:a16="http://schemas.microsoft.com/office/drawing/2014/main" val="3994070770"/>
                    </a:ext>
                  </a:extLst>
                </a:gridCol>
                <a:gridCol w="1000119">
                  <a:extLst>
                    <a:ext uri="{9D8B030D-6E8A-4147-A177-3AD203B41FA5}">
                      <a16:colId xmlns:a16="http://schemas.microsoft.com/office/drawing/2014/main" val="3373143294"/>
                    </a:ext>
                  </a:extLst>
                </a:gridCol>
                <a:gridCol w="1200150">
                  <a:extLst>
                    <a:ext uri="{9D8B030D-6E8A-4147-A177-3AD203B41FA5}">
                      <a16:colId xmlns:a16="http://schemas.microsoft.com/office/drawing/2014/main" val="3656240790"/>
                    </a:ext>
                  </a:extLst>
                </a:gridCol>
              </a:tblGrid>
              <a:tr h="395195">
                <a:tc rowSpan="2">
                  <a:txBody>
                    <a:bodyPr/>
                    <a:lstStyle/>
                    <a:p>
                      <a:r>
                        <a:rPr kumimoji="1" lang="ja-JP" altLang="en-US" sz="1400" dirty="0">
                          <a:latin typeface="BIZ UDPゴシック" panose="020B0400000000000000" pitchFamily="50" charset="-128"/>
                          <a:ea typeface="BIZ UDPゴシック" panose="020B0400000000000000" pitchFamily="50" charset="-128"/>
                        </a:rPr>
                        <a:t>職種</a:t>
                      </a:r>
                    </a:p>
                  </a:txBody>
                  <a:tcPr/>
                </a:tc>
                <a:tc rowSpan="2">
                  <a:txBody>
                    <a:bodyPr/>
                    <a:lstStyle/>
                    <a:p>
                      <a:pPr algn="ctr"/>
                      <a:r>
                        <a:rPr kumimoji="1" lang="ja-JP" altLang="en-US" sz="1400" dirty="0">
                          <a:latin typeface="BIZ UDPゴシック" panose="020B0400000000000000" pitchFamily="50" charset="-128"/>
                          <a:ea typeface="BIZ UDPゴシック" panose="020B0400000000000000" pitchFamily="50" charset="-128"/>
                        </a:rPr>
                        <a:t>職員数</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en-US" altLang="ja-JP" sz="1400" dirty="0">
                          <a:latin typeface="BIZ UDPゴシック" panose="020B0400000000000000" pitchFamily="50" charset="-128"/>
                          <a:ea typeface="BIZ UDPゴシック" panose="020B0400000000000000" pitchFamily="50" charset="-128"/>
                        </a:rPr>
                        <a:t>(R5.4.1)</a:t>
                      </a:r>
                      <a:endParaRPr kumimoji="1" lang="ja-JP" altLang="en-US" sz="1400" dirty="0">
                        <a:latin typeface="BIZ UDPゴシック" panose="020B0400000000000000" pitchFamily="50" charset="-128"/>
                        <a:ea typeface="BIZ UDPゴシック" panose="020B0400000000000000" pitchFamily="50" charset="-128"/>
                      </a:endParaRPr>
                    </a:p>
                  </a:txBody>
                  <a:tcPr/>
                </a:tc>
                <a:tc gridSpan="5">
                  <a:txBody>
                    <a:bodyPr/>
                    <a:lstStyle/>
                    <a:p>
                      <a:pPr algn="ctr"/>
                      <a:r>
                        <a:rPr kumimoji="1" lang="ja-JP" altLang="en-US" sz="1400" dirty="0">
                          <a:latin typeface="BIZ UDPゴシック" panose="020B0400000000000000" pitchFamily="50" charset="-128"/>
                          <a:ea typeface="BIZ UDPゴシック" panose="020B0400000000000000" pitchFamily="50" charset="-128"/>
                        </a:rPr>
                        <a:t>職員の年齢構成</a:t>
                      </a:r>
                    </a:p>
                  </a:txBody>
                  <a:tcPr anchor="ctr" anchorCtr="1"/>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tc>
                <a:tc rowSpan="2">
                  <a:txBody>
                    <a:bodyPr/>
                    <a:lstStyle/>
                    <a:p>
                      <a:pPr algn="ctr"/>
                      <a:r>
                        <a:rPr kumimoji="1" lang="ja-JP" altLang="en-US" sz="1400" dirty="0">
                          <a:latin typeface="BIZ UDPゴシック" panose="020B0400000000000000" pitchFamily="50" charset="-128"/>
                          <a:ea typeface="BIZ UDPゴシック" panose="020B0400000000000000" pitchFamily="50" charset="-128"/>
                        </a:rPr>
                        <a:t>退職者</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R</a:t>
                      </a:r>
                      <a:r>
                        <a:rPr kumimoji="1" lang="ja-JP" altLang="en-US" sz="1400" dirty="0">
                          <a:latin typeface="BIZ UDPゴシック" panose="020B0400000000000000" pitchFamily="50" charset="-128"/>
                          <a:ea typeface="BIZ UDPゴシック" panose="020B0400000000000000" pitchFamily="50" charset="-128"/>
                        </a:rPr>
                        <a:t>１～</a:t>
                      </a:r>
                      <a:r>
                        <a:rPr kumimoji="1" lang="en-US" altLang="ja-JP" sz="1400" dirty="0">
                          <a:latin typeface="BIZ UDPゴシック" panose="020B0400000000000000" pitchFamily="50" charset="-128"/>
                          <a:ea typeface="BIZ UDPゴシック" panose="020B0400000000000000" pitchFamily="50" charset="-128"/>
                        </a:rPr>
                        <a:t>R4</a:t>
                      </a:r>
                      <a:r>
                        <a:rPr kumimoji="1" lang="ja-JP" altLang="en-US" sz="140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2755705164"/>
                  </a:ext>
                </a:extLst>
              </a:tr>
              <a:tr h="357581">
                <a:tc vMerge="1">
                  <a:txBody>
                    <a:bodyPr/>
                    <a:lstStyle/>
                    <a:p>
                      <a:r>
                        <a:rPr kumimoji="1" lang="ja-JP" altLang="en-US" dirty="0">
                          <a:latin typeface="BIZ UDPゴシック" panose="020B0400000000000000" pitchFamily="50" charset="-128"/>
                          <a:ea typeface="BIZ UDPゴシック" panose="020B0400000000000000" pitchFamily="50" charset="-128"/>
                        </a:rPr>
                        <a:t>能勢町</a:t>
                      </a:r>
                    </a:p>
                  </a:txBody>
                  <a:tcPr/>
                </a:tc>
                <a:tc vMerge="1">
                  <a:txBody>
                    <a:bodyPr/>
                    <a:lstStyle/>
                    <a:p>
                      <a:r>
                        <a:rPr kumimoji="1" lang="ja-JP" altLang="en-US" dirty="0">
                          <a:latin typeface="BIZ UDPゴシック" panose="020B0400000000000000" pitchFamily="50" charset="-128"/>
                          <a:ea typeface="BIZ UDPゴシック" panose="020B0400000000000000" pitchFamily="50" charset="-128"/>
                        </a:rPr>
                        <a:t>職員数</a:t>
                      </a:r>
                    </a:p>
                  </a:txBody>
                  <a:tcPr/>
                </a:tc>
                <a:tc>
                  <a:txBody>
                    <a:bodyPr/>
                    <a:lstStyle/>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20</a:t>
                      </a:r>
                      <a:r>
                        <a:rPr kumimoji="1" lang="ja-JP" altLang="en-US" sz="14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30</a:t>
                      </a:r>
                      <a:r>
                        <a:rPr kumimoji="1" lang="ja-JP" altLang="en-US" sz="14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40</a:t>
                      </a:r>
                      <a:r>
                        <a:rPr kumimoji="1" lang="ja-JP" altLang="en-US" sz="14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50</a:t>
                      </a:r>
                      <a:r>
                        <a:rPr kumimoji="1" lang="ja-JP" altLang="en-US" sz="14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a:txBody>
                    <a:bodyPr/>
                    <a:lstStyle/>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60</a:t>
                      </a:r>
                      <a:r>
                        <a:rPr kumimoji="1" lang="ja-JP" altLang="en-US" sz="1400" dirty="0">
                          <a:solidFill>
                            <a:schemeClr val="bg1"/>
                          </a:solidFill>
                          <a:latin typeface="BIZ UDPゴシック" panose="020B0400000000000000" pitchFamily="50" charset="-128"/>
                          <a:ea typeface="BIZ UDPゴシック" panose="020B0400000000000000" pitchFamily="50" charset="-128"/>
                        </a:rPr>
                        <a:t>代</a:t>
                      </a:r>
                    </a:p>
                  </a:txBody>
                  <a:tcPr>
                    <a:solidFill>
                      <a:schemeClr val="accent1"/>
                    </a:solidFill>
                  </a:tcPr>
                </a:tc>
                <a:tc vMerge="1">
                  <a:txBody>
                    <a:bodyPr/>
                    <a:lstStyle/>
                    <a:p>
                      <a:r>
                        <a:rPr kumimoji="1" lang="ja-JP" altLang="en-US" dirty="0">
                          <a:latin typeface="BIZ UDPゴシック" panose="020B0400000000000000" pitchFamily="50" charset="-128"/>
                          <a:ea typeface="BIZ UDPゴシック" panose="020B0400000000000000" pitchFamily="50" charset="-128"/>
                        </a:rPr>
                        <a:t>退職者（</a:t>
                      </a:r>
                      <a:r>
                        <a:rPr kumimoji="1" lang="en-US" altLang="ja-JP" dirty="0">
                          <a:latin typeface="BIZ UDPゴシック" panose="020B0400000000000000" pitchFamily="50" charset="-128"/>
                          <a:ea typeface="BIZ UDPゴシック" panose="020B0400000000000000" pitchFamily="50" charset="-128"/>
                        </a:rPr>
                        <a:t>R2</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R4</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877264673"/>
                  </a:ext>
                </a:extLst>
              </a:tr>
              <a:tr h="432378">
                <a:tc>
                  <a:txBody>
                    <a:bodyPr/>
                    <a:lstStyle/>
                    <a:p>
                      <a:r>
                        <a:rPr kumimoji="1" lang="ja-JP" altLang="en-US" sz="1400" dirty="0">
                          <a:latin typeface="BIZ UDPゴシック" panose="020B0400000000000000" pitchFamily="50" charset="-128"/>
                          <a:ea typeface="BIZ UDPゴシック" panose="020B0400000000000000" pitchFamily="50" charset="-128"/>
                        </a:rPr>
                        <a:t>保健師</a:t>
                      </a: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6</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3</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3</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ja-JP" altLang="en-US" sz="1400" dirty="0">
                          <a:solidFill>
                            <a:schemeClr val="tx1"/>
                          </a:solidFill>
                          <a:latin typeface="BIZ UDPゴシック" panose="020B0400000000000000" pitchFamily="50" charset="-128"/>
                          <a:ea typeface="BIZ UDPゴシック" panose="020B0400000000000000" pitchFamily="50" charset="-128"/>
                        </a:rPr>
                        <a:t>１</a:t>
                      </a:r>
                    </a:p>
                  </a:txBody>
                  <a:tcPr/>
                </a:tc>
                <a:extLst>
                  <a:ext uri="{0D108BD9-81ED-4DB2-BD59-A6C34878D82A}">
                    <a16:rowId xmlns:a16="http://schemas.microsoft.com/office/drawing/2014/main" val="2453514213"/>
                  </a:ext>
                </a:extLst>
              </a:tr>
              <a:tr h="432378">
                <a:tc>
                  <a:txBody>
                    <a:bodyPr/>
                    <a:lstStyle/>
                    <a:p>
                      <a:r>
                        <a:rPr kumimoji="1" lang="ja-JP" altLang="en-US" sz="1400" dirty="0">
                          <a:latin typeface="BIZ UDPゴシック" panose="020B0400000000000000" pitchFamily="50" charset="-128"/>
                          <a:ea typeface="BIZ UDPゴシック" panose="020B0400000000000000" pitchFamily="50" charset="-128"/>
                        </a:rPr>
                        <a:t>管理栄養士</a:t>
                      </a:r>
                    </a:p>
                  </a:txBody>
                  <a:tcPr/>
                </a:tc>
                <a:tc>
                  <a:txBody>
                    <a:bodyPr/>
                    <a:lstStyle/>
                    <a:p>
                      <a:pPr algn="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1</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ja-JP" altLang="en-US" sz="1400" dirty="0">
                          <a:solidFill>
                            <a:schemeClr val="tx1"/>
                          </a:solidFill>
                          <a:latin typeface="BIZ UDPゴシック" panose="020B0400000000000000" pitchFamily="50" charset="-128"/>
                          <a:ea typeface="BIZ UDPゴシック" panose="020B0400000000000000" pitchFamily="50" charset="-128"/>
                        </a:rPr>
                        <a:t>１</a:t>
                      </a:r>
                    </a:p>
                  </a:txBody>
                  <a:tcPr/>
                </a:tc>
                <a:extLst>
                  <a:ext uri="{0D108BD9-81ED-4DB2-BD59-A6C34878D82A}">
                    <a16:rowId xmlns:a16="http://schemas.microsoft.com/office/drawing/2014/main" val="39239138"/>
                  </a:ext>
                </a:extLst>
              </a:tr>
              <a:tr h="432378">
                <a:tc>
                  <a:txBody>
                    <a:bodyPr/>
                    <a:lstStyle/>
                    <a:p>
                      <a:r>
                        <a:rPr kumimoji="1" lang="ja-JP" altLang="en-US" sz="1400" dirty="0">
                          <a:latin typeface="BIZ UDPゴシック" panose="020B0400000000000000" pitchFamily="50" charset="-128"/>
                          <a:ea typeface="BIZ UDPゴシック" panose="020B0400000000000000" pitchFamily="50" charset="-128"/>
                        </a:rPr>
                        <a:t>介護支援専門員</a:t>
                      </a:r>
                      <a:endParaRPr kumimoji="1" lang="en-US" altLang="ja-JP"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ja-JP" altLang="en-US" sz="1400" dirty="0">
                          <a:solidFill>
                            <a:schemeClr val="tx1"/>
                          </a:solidFill>
                          <a:latin typeface="BIZ UDPゴシック" panose="020B0400000000000000" pitchFamily="50" charset="-128"/>
                          <a:ea typeface="BIZ UDPゴシック" panose="020B0400000000000000" pitchFamily="50" charset="-128"/>
                        </a:rPr>
                        <a:t>１</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1</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72791132"/>
                  </a:ext>
                </a:extLst>
              </a:tr>
              <a:tr h="379796">
                <a:tc>
                  <a:txBody>
                    <a:bodyPr/>
                    <a:lstStyle/>
                    <a:p>
                      <a:r>
                        <a:rPr kumimoji="1" lang="ja-JP" altLang="en-US" sz="1400" dirty="0">
                          <a:latin typeface="BIZ UDPゴシック" panose="020B0400000000000000" pitchFamily="50" charset="-128"/>
                          <a:ea typeface="BIZ UDPゴシック" panose="020B0400000000000000" pitchFamily="50" charset="-128"/>
                        </a:rPr>
                        <a:t>社会福祉士</a:t>
                      </a: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3</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3</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08862459"/>
                  </a:ext>
                </a:extLst>
              </a:tr>
              <a:tr h="432378">
                <a:tc>
                  <a:txBody>
                    <a:bodyPr/>
                    <a:lstStyle/>
                    <a:p>
                      <a:r>
                        <a:rPr kumimoji="1" lang="ja-JP" altLang="en-US" sz="1400" dirty="0">
                          <a:latin typeface="BIZ UDPゴシック" panose="020B0400000000000000" pitchFamily="50" charset="-128"/>
                          <a:ea typeface="BIZ UDPゴシック" panose="020B0400000000000000" pitchFamily="50" charset="-128"/>
                        </a:rPr>
                        <a:t>保育士</a:t>
                      </a: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9</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1</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3</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4</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1</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solidFill>
                            <a:schemeClr val="tx1"/>
                          </a:solidFill>
                          <a:latin typeface="BIZ UDPゴシック" panose="020B0400000000000000" pitchFamily="50" charset="-128"/>
                          <a:ea typeface="BIZ UDPゴシック" panose="020B0400000000000000" pitchFamily="50" charset="-128"/>
                        </a:rPr>
                        <a:t>5</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54765239"/>
                  </a:ext>
                </a:extLst>
              </a:tr>
              <a:tr h="432378">
                <a:tc>
                  <a:txBody>
                    <a:bodyPr/>
                    <a:lstStyle/>
                    <a:p>
                      <a:r>
                        <a:rPr kumimoji="1" lang="ja-JP" altLang="en-US" sz="1400" dirty="0">
                          <a:latin typeface="BIZ UDPゴシック" panose="020B0400000000000000" pitchFamily="50" charset="-128"/>
                          <a:ea typeface="BIZ UDPゴシック" panose="020B0400000000000000" pitchFamily="50" charset="-128"/>
                        </a:rPr>
                        <a:t>土木技師</a:t>
                      </a: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5</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1</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2</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2</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400" dirty="0">
                          <a:latin typeface="BIZ UDPゴシック" panose="020B0400000000000000" pitchFamily="50" charset="-128"/>
                          <a:ea typeface="BIZ UDPゴシック" panose="020B0400000000000000" pitchFamily="50" charset="-128"/>
                        </a:rPr>
                        <a:t>0</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83037977"/>
                  </a:ext>
                </a:extLst>
              </a:tr>
            </a:tbl>
          </a:graphicData>
        </a:graphic>
      </p:graphicFrame>
      <p:sp>
        <p:nvSpPr>
          <p:cNvPr id="6" name="タイトル 1">
            <a:extLst>
              <a:ext uri="{FF2B5EF4-FFF2-40B4-BE49-F238E27FC236}">
                <a16:creationId xmlns:a16="http://schemas.microsoft.com/office/drawing/2014/main" id="{6885D339-D97B-4A86-B4B8-400AE7E5A8A1}"/>
              </a:ext>
            </a:extLst>
          </p:cNvPr>
          <p:cNvSpPr txBox="1">
            <a:spLocks/>
          </p:cNvSpPr>
          <p:nvPr/>
        </p:nvSpPr>
        <p:spPr>
          <a:xfrm>
            <a:off x="838200" y="289393"/>
            <a:ext cx="10515600" cy="565196"/>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BIZ UDPゴシック" panose="020B0400000000000000" pitchFamily="50" charset="-128"/>
                <a:ea typeface="BIZ UDPゴシック" panose="020B0400000000000000" pitchFamily="50" charset="-128"/>
              </a:rPr>
              <a:t>専門</a:t>
            </a:r>
            <a:r>
              <a:rPr lang="ja-JP" altLang="en-US" sz="2700" dirty="0">
                <a:latin typeface="BIZ UDPゴシック" panose="020B0400000000000000" pitchFamily="50" charset="-128"/>
                <a:ea typeface="BIZ UDPゴシック" panose="020B0400000000000000" pitchFamily="50" charset="-128"/>
              </a:rPr>
              <a:t>職員</a:t>
            </a:r>
            <a:r>
              <a:rPr lang="ja-JP" altLang="en-US" sz="2800" dirty="0">
                <a:latin typeface="BIZ UDPゴシック" panose="020B0400000000000000" pitchFamily="50" charset="-128"/>
                <a:ea typeface="BIZ UDPゴシック" panose="020B0400000000000000" pitchFamily="50" charset="-128"/>
              </a:rPr>
              <a:t>の職員数及び年齢構成について</a:t>
            </a:r>
            <a:endParaRPr lang="en-US" altLang="ja-JP" sz="28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B30BB03E-6496-439C-92E8-488086266673}"/>
              </a:ext>
            </a:extLst>
          </p:cNvPr>
          <p:cNvSpPr/>
          <p:nvPr/>
        </p:nvSpPr>
        <p:spPr>
          <a:xfrm>
            <a:off x="1697353" y="929640"/>
            <a:ext cx="8667751" cy="18562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現状</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72000">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・「保健師」、「社会福祉士」は職員の年齢構成に偏り　（保健師：</a:t>
            </a:r>
            <a:r>
              <a:rPr kumimoji="1" lang="en-US" altLang="ja-JP" sz="1200" dirty="0">
                <a:solidFill>
                  <a:schemeClr val="tx1"/>
                </a:solidFill>
                <a:latin typeface="BIZ UDPゴシック" panose="020B0400000000000000" pitchFamily="50" charset="-128"/>
                <a:ea typeface="BIZ UDPゴシック" panose="020B0400000000000000" pitchFamily="50" charset="-128"/>
              </a:rPr>
              <a:t>20</a:t>
            </a:r>
            <a:r>
              <a:rPr kumimoji="1" lang="ja-JP" altLang="en-US" sz="1200" dirty="0">
                <a:solidFill>
                  <a:schemeClr val="tx1"/>
                </a:solidFill>
                <a:latin typeface="BIZ UDPゴシック" panose="020B0400000000000000" pitchFamily="50" charset="-128"/>
                <a:ea typeface="BIZ UDPゴシック" panose="020B0400000000000000" pitchFamily="50" charset="-128"/>
              </a:rPr>
              <a:t>代　３人、</a:t>
            </a:r>
            <a:r>
              <a:rPr kumimoji="1" lang="en-US" altLang="ja-JP" sz="1200" dirty="0">
                <a:solidFill>
                  <a:schemeClr val="tx1"/>
                </a:solidFill>
                <a:latin typeface="BIZ UDPゴシック" panose="020B0400000000000000" pitchFamily="50" charset="-128"/>
                <a:ea typeface="BIZ UDPゴシック" panose="020B0400000000000000" pitchFamily="50" charset="-128"/>
              </a:rPr>
              <a:t>40</a:t>
            </a:r>
            <a:r>
              <a:rPr kumimoji="1" lang="ja-JP" altLang="en-US" sz="1200" dirty="0">
                <a:solidFill>
                  <a:schemeClr val="tx1"/>
                </a:solidFill>
                <a:latin typeface="BIZ UDPゴシック" panose="020B0400000000000000" pitchFamily="50" charset="-128"/>
                <a:ea typeface="BIZ UDPゴシック" panose="020B0400000000000000" pitchFamily="50" charset="-128"/>
              </a:rPr>
              <a:t>代　３人    　社会福祉士：</a:t>
            </a:r>
            <a:r>
              <a:rPr kumimoji="1" lang="en-US" altLang="ja-JP" sz="1200"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dirty="0">
                <a:solidFill>
                  <a:schemeClr val="tx1"/>
                </a:solidFill>
                <a:latin typeface="BIZ UDPゴシック" panose="020B0400000000000000" pitchFamily="50" charset="-128"/>
                <a:ea typeface="BIZ UDPゴシック" panose="020B0400000000000000" pitchFamily="50" charset="-128"/>
              </a:rPr>
              <a:t>代　３人）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72000">
              <a:lnSpc>
                <a:spcPts val="18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・「管理栄養士」、「介護支援専門員」の配置数は１人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8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課題</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72000">
              <a:lnSpc>
                <a:spcPts val="19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・専門職の先輩職員による人材育成とノウハウの継承　（年齢構成に偏りがある職種や配置が少数の職種で特に困難）</a:t>
            </a:r>
            <a:endParaRPr kumimoji="1" lang="en-US" altLang="ja-JP"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72000">
              <a:lnSpc>
                <a:spcPts val="19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・中途退職者が出た場合に専門的な業務の継続に支障が生じない体制の構築　（特に１人配置の職種）</a:t>
            </a:r>
            <a:endParaRPr kumimoji="1" lang="en-US" altLang="ja-JP"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E2084EE7-284E-452A-BD0D-91C7C45DE088}"/>
              </a:ext>
            </a:extLst>
          </p:cNvPr>
          <p:cNvSpPr txBox="1"/>
          <p:nvPr/>
        </p:nvSpPr>
        <p:spPr>
          <a:xfrm>
            <a:off x="9584198" y="3022420"/>
            <a:ext cx="1066799"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（単位：人）</a:t>
            </a:r>
          </a:p>
        </p:txBody>
      </p:sp>
      <p:sp>
        <p:nvSpPr>
          <p:cNvPr id="5" name="テキスト ボックス 4">
            <a:extLst>
              <a:ext uri="{FF2B5EF4-FFF2-40B4-BE49-F238E27FC236}">
                <a16:creationId xmlns:a16="http://schemas.microsoft.com/office/drawing/2014/main" id="{90E61D9E-03FA-40FF-B698-BD8AAEF0CBD3}"/>
              </a:ext>
            </a:extLst>
          </p:cNvPr>
          <p:cNvSpPr txBox="1"/>
          <p:nvPr/>
        </p:nvSpPr>
        <p:spPr>
          <a:xfrm>
            <a:off x="1668170" y="2935969"/>
            <a:ext cx="4695825" cy="307777"/>
          </a:xfrm>
          <a:prstGeom prst="rect">
            <a:avLst/>
          </a:prstGeom>
          <a:noFill/>
        </p:spPr>
        <p:txBody>
          <a:bodyPr wrap="square" rtlCol="0">
            <a:spAutoFit/>
          </a:bodyPr>
          <a:lstStyle/>
          <a:p>
            <a:r>
              <a:rPr lang="ja-JP" altLang="en-US" sz="1400" dirty="0">
                <a:solidFill>
                  <a:schemeClr val="accent2"/>
                </a:solidFill>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専門職員の職員数及び年齢構成</a:t>
            </a:r>
            <a:endParaRPr lang="en-US" altLang="ja-JP" sz="1400" dirty="0">
              <a:latin typeface="BIZ UDPゴシック" panose="020B0400000000000000" pitchFamily="50" charset="-128"/>
              <a:ea typeface="BIZ UDP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125B60F8-B8FA-4A48-8F0C-0ED71717FE96}"/>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29</a:t>
            </a:fld>
            <a:endParaRPr kumimoji="1" lang="ja-JP" altLang="en-US" dirty="0"/>
          </a:p>
        </p:txBody>
      </p:sp>
    </p:spTree>
    <p:extLst>
      <p:ext uri="{BB962C8B-B14F-4D97-AF65-F5344CB8AC3E}">
        <p14:creationId xmlns:p14="http://schemas.microsoft.com/office/powerpoint/2010/main" val="105265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6BF4C3-1DCE-4C5A-B017-B966AC5CA4B2}"/>
              </a:ext>
            </a:extLst>
          </p:cNvPr>
          <p:cNvSpPr>
            <a:spLocks noGrp="1"/>
          </p:cNvSpPr>
          <p:nvPr>
            <p:ph type="title"/>
          </p:nvPr>
        </p:nvSpPr>
        <p:spPr>
          <a:xfrm>
            <a:off x="0" y="1"/>
            <a:ext cx="12192000" cy="722333"/>
          </a:xfrm>
          <a:solidFill>
            <a:schemeClr val="accent2"/>
          </a:solidFill>
        </p:spPr>
        <p:txBody>
          <a:bodyPr>
            <a:normAutofit/>
          </a:bodyPr>
          <a:lstStyle/>
          <a:p>
            <a:r>
              <a:rPr lang="ja-JP" altLang="en-US" sz="3600" dirty="0">
                <a:latin typeface="BIZ UDPゴシック" panose="020B0400000000000000" pitchFamily="50" charset="-128"/>
                <a:ea typeface="BIZ UDPゴシック" panose="020B0400000000000000" pitchFamily="50" charset="-128"/>
              </a:rPr>
              <a:t>　目次</a:t>
            </a:r>
          </a:p>
        </p:txBody>
      </p:sp>
      <p:grpSp>
        <p:nvGrpSpPr>
          <p:cNvPr id="20" name="グループ化 19">
            <a:extLst>
              <a:ext uri="{FF2B5EF4-FFF2-40B4-BE49-F238E27FC236}">
                <a16:creationId xmlns:a16="http://schemas.microsoft.com/office/drawing/2014/main" id="{4FA26E84-94F9-4684-83BF-811B9F1B57D9}"/>
              </a:ext>
            </a:extLst>
          </p:cNvPr>
          <p:cNvGrpSpPr/>
          <p:nvPr/>
        </p:nvGrpSpPr>
        <p:grpSpPr>
          <a:xfrm>
            <a:off x="1165606" y="1779930"/>
            <a:ext cx="10088545" cy="907156"/>
            <a:chOff x="1376624" y="1434403"/>
            <a:chExt cx="9438752" cy="753626"/>
          </a:xfrm>
        </p:grpSpPr>
        <p:sp>
          <p:nvSpPr>
            <p:cNvPr id="12" name="フローチャート: 処理 11">
              <a:extLst>
                <a:ext uri="{FF2B5EF4-FFF2-40B4-BE49-F238E27FC236}">
                  <a16:creationId xmlns:a16="http://schemas.microsoft.com/office/drawing/2014/main" id="{2EEF22B6-3E3E-4F65-80F0-B5EFB0ADCF9F}"/>
                </a:ext>
              </a:extLst>
            </p:cNvPr>
            <p:cNvSpPr/>
            <p:nvPr/>
          </p:nvSpPr>
          <p:spPr>
            <a:xfrm>
              <a:off x="1376624" y="1434403"/>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２</a:t>
              </a:r>
            </a:p>
          </p:txBody>
        </p:sp>
        <p:sp>
          <p:nvSpPr>
            <p:cNvPr id="16" name="テキスト ボックス 15">
              <a:extLst>
                <a:ext uri="{FF2B5EF4-FFF2-40B4-BE49-F238E27FC236}">
                  <a16:creationId xmlns:a16="http://schemas.microsoft.com/office/drawing/2014/main" id="{BB8FF11D-7855-4FCB-8C06-6724137E63CD}"/>
                </a:ext>
              </a:extLst>
            </p:cNvPr>
            <p:cNvSpPr txBox="1"/>
            <p:nvPr/>
          </p:nvSpPr>
          <p:spPr>
            <a:xfrm>
              <a:off x="1929284" y="1434403"/>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grpSp>
        <p:nvGrpSpPr>
          <p:cNvPr id="22" name="グループ化 21">
            <a:extLst>
              <a:ext uri="{FF2B5EF4-FFF2-40B4-BE49-F238E27FC236}">
                <a16:creationId xmlns:a16="http://schemas.microsoft.com/office/drawing/2014/main" id="{5F01E66F-5631-4941-A005-0ADCBE47BAAE}"/>
              </a:ext>
            </a:extLst>
          </p:cNvPr>
          <p:cNvGrpSpPr/>
          <p:nvPr/>
        </p:nvGrpSpPr>
        <p:grpSpPr>
          <a:xfrm>
            <a:off x="1165606" y="3636083"/>
            <a:ext cx="10088544" cy="841977"/>
            <a:chOff x="1376624" y="3505131"/>
            <a:chExt cx="9438752" cy="753626"/>
          </a:xfrm>
        </p:grpSpPr>
        <p:sp>
          <p:nvSpPr>
            <p:cNvPr id="14" name="フローチャート: 処理 13">
              <a:extLst>
                <a:ext uri="{FF2B5EF4-FFF2-40B4-BE49-F238E27FC236}">
                  <a16:creationId xmlns:a16="http://schemas.microsoft.com/office/drawing/2014/main" id="{FF8BC90D-89DC-4C31-BCFB-A92FB21A4F16}"/>
                </a:ext>
              </a:extLst>
            </p:cNvPr>
            <p:cNvSpPr/>
            <p:nvPr/>
          </p:nvSpPr>
          <p:spPr>
            <a:xfrm>
              <a:off x="1376624" y="3505131"/>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４</a:t>
              </a:r>
            </a:p>
          </p:txBody>
        </p:sp>
        <p:sp>
          <p:nvSpPr>
            <p:cNvPr id="18" name="テキスト ボックス 17">
              <a:extLst>
                <a:ext uri="{FF2B5EF4-FFF2-40B4-BE49-F238E27FC236}">
                  <a16:creationId xmlns:a16="http://schemas.microsoft.com/office/drawing/2014/main" id="{63974D8A-14E3-4A24-8FCE-300402772B36}"/>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24" name="テキスト ボックス 23">
            <a:extLst>
              <a:ext uri="{FF2B5EF4-FFF2-40B4-BE49-F238E27FC236}">
                <a16:creationId xmlns:a16="http://schemas.microsoft.com/office/drawing/2014/main" id="{10704A15-CBC0-4727-93DA-999D3F124D80}"/>
              </a:ext>
            </a:extLst>
          </p:cNvPr>
          <p:cNvSpPr txBox="1"/>
          <p:nvPr/>
        </p:nvSpPr>
        <p:spPr>
          <a:xfrm>
            <a:off x="1921744" y="2069403"/>
            <a:ext cx="8819941"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能勢町　地域の未来予測・・・・・・・・・・・・・・・・・・・・・・・・・・・・・・・・・・・・・・・・・・・・・・・・・・・・</a:t>
            </a:r>
            <a:r>
              <a:rPr kumimoji="1" lang="en-US" altLang="ja-JP" sz="1400" dirty="0">
                <a:latin typeface="BIZ UDPゴシック" panose="020B0400000000000000" pitchFamily="50" charset="-128"/>
                <a:ea typeface="BIZ UDPゴシック" panose="020B0400000000000000" pitchFamily="50" charset="-128"/>
              </a:rPr>
              <a:t>P.</a:t>
            </a:r>
            <a:r>
              <a:rPr kumimoji="1" lang="ja-JP" altLang="en-US" sz="1400" dirty="0">
                <a:latin typeface="BIZ UDPゴシック" panose="020B0400000000000000" pitchFamily="50" charset="-128"/>
                <a:ea typeface="BIZ UDPゴシック" panose="020B0400000000000000" pitchFamily="50" charset="-128"/>
              </a:rPr>
              <a:t>７</a:t>
            </a:r>
            <a:endParaRPr kumimoji="1" lang="en-US" altLang="ja-JP" sz="1400" dirty="0">
              <a:latin typeface="BIZ UDPゴシック" panose="020B0400000000000000" pitchFamily="50" charset="-128"/>
              <a:ea typeface="BIZ UDPゴシック" panose="020B0400000000000000" pitchFamily="50" charset="-128"/>
            </a:endParaRPr>
          </a:p>
        </p:txBody>
      </p:sp>
      <p:grpSp>
        <p:nvGrpSpPr>
          <p:cNvPr id="30" name="グループ化 29">
            <a:extLst>
              <a:ext uri="{FF2B5EF4-FFF2-40B4-BE49-F238E27FC236}">
                <a16:creationId xmlns:a16="http://schemas.microsoft.com/office/drawing/2014/main" id="{42014C7D-A99E-4516-9797-EA36BA660479}"/>
              </a:ext>
            </a:extLst>
          </p:cNvPr>
          <p:cNvGrpSpPr/>
          <p:nvPr/>
        </p:nvGrpSpPr>
        <p:grpSpPr>
          <a:xfrm>
            <a:off x="1165606" y="2741101"/>
            <a:ext cx="10088544" cy="997200"/>
            <a:chOff x="1165607" y="2527286"/>
            <a:chExt cx="10088544" cy="1208577"/>
          </a:xfrm>
        </p:grpSpPr>
        <p:grpSp>
          <p:nvGrpSpPr>
            <p:cNvPr id="21" name="グループ化 20">
              <a:extLst>
                <a:ext uri="{FF2B5EF4-FFF2-40B4-BE49-F238E27FC236}">
                  <a16:creationId xmlns:a16="http://schemas.microsoft.com/office/drawing/2014/main" id="{B617E401-A36D-4B14-956C-88F06A88BD62}"/>
                </a:ext>
              </a:extLst>
            </p:cNvPr>
            <p:cNvGrpSpPr/>
            <p:nvPr/>
          </p:nvGrpSpPr>
          <p:grpSpPr>
            <a:xfrm>
              <a:off x="1165607" y="2527286"/>
              <a:ext cx="10088544" cy="1020452"/>
              <a:chOff x="1376624" y="2438712"/>
              <a:chExt cx="9438752" cy="753626"/>
            </a:xfrm>
          </p:grpSpPr>
          <p:sp>
            <p:nvSpPr>
              <p:cNvPr id="13" name="フローチャート: 処理 12">
                <a:extLst>
                  <a:ext uri="{FF2B5EF4-FFF2-40B4-BE49-F238E27FC236}">
                    <a16:creationId xmlns:a16="http://schemas.microsoft.com/office/drawing/2014/main" id="{644C47BC-B83E-426A-8793-9B32F596A900}"/>
                  </a:ext>
                </a:extLst>
              </p:cNvPr>
              <p:cNvSpPr/>
              <p:nvPr/>
            </p:nvSpPr>
            <p:spPr>
              <a:xfrm>
                <a:off x="1376624" y="2438712"/>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３</a:t>
                </a:r>
              </a:p>
            </p:txBody>
          </p:sp>
          <p:sp>
            <p:nvSpPr>
              <p:cNvPr id="17" name="テキスト ボックス 16">
                <a:extLst>
                  <a:ext uri="{FF2B5EF4-FFF2-40B4-BE49-F238E27FC236}">
                    <a16:creationId xmlns:a16="http://schemas.microsoft.com/office/drawing/2014/main" id="{9559CBDF-3AE4-4A6A-B386-EB09E1DA0C01}"/>
                  </a:ext>
                </a:extLst>
              </p:cNvPr>
              <p:cNvSpPr txBox="1"/>
              <p:nvPr/>
            </p:nvSpPr>
            <p:spPr>
              <a:xfrm>
                <a:off x="1929284" y="2438712"/>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25" name="テキスト ボックス 24">
              <a:extLst>
                <a:ext uri="{FF2B5EF4-FFF2-40B4-BE49-F238E27FC236}">
                  <a16:creationId xmlns:a16="http://schemas.microsoft.com/office/drawing/2014/main" id="{8C9145FB-D743-40AB-8995-0B7C0D5315C0}"/>
                </a:ext>
              </a:extLst>
            </p:cNvPr>
            <p:cNvSpPr txBox="1"/>
            <p:nvPr/>
          </p:nvSpPr>
          <p:spPr>
            <a:xfrm>
              <a:off x="1921747" y="2579513"/>
              <a:ext cx="9104645" cy="115635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個別課題の深堀①・・・・・・・・・・・・・・・・・・・・・・・・・・・・・・・・・・・・・・・・・・・・・・・・・・・・・・・・・</a:t>
              </a:r>
              <a:r>
                <a:rPr lang="en-US" altLang="ja-JP" sz="1400" dirty="0">
                  <a:latin typeface="BIZ UDPゴシック" panose="020B0400000000000000" pitchFamily="50" charset="-128"/>
                  <a:ea typeface="BIZ UDPゴシック" panose="020B0400000000000000" pitchFamily="50" charset="-128"/>
                </a:rPr>
                <a:t>P.26</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役場組織の機能強化　～課題認識～</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専門人材の確保・組織の維持（適正規模）について</a:t>
              </a:r>
            </a:p>
            <a:p>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751845BD-12C7-4A13-BB12-AE3780411056}"/>
              </a:ext>
            </a:extLst>
          </p:cNvPr>
          <p:cNvGrpSpPr/>
          <p:nvPr/>
        </p:nvGrpSpPr>
        <p:grpSpPr>
          <a:xfrm>
            <a:off x="1165606" y="4527300"/>
            <a:ext cx="10088544" cy="841977"/>
            <a:chOff x="1376624" y="3505131"/>
            <a:chExt cx="9438752" cy="753626"/>
          </a:xfrm>
        </p:grpSpPr>
        <p:sp>
          <p:nvSpPr>
            <p:cNvPr id="27" name="フローチャート: 処理 26">
              <a:extLst>
                <a:ext uri="{FF2B5EF4-FFF2-40B4-BE49-F238E27FC236}">
                  <a16:creationId xmlns:a16="http://schemas.microsoft.com/office/drawing/2014/main" id="{4EC461D2-D779-41EA-9DFA-D18EB053EA3A}"/>
                </a:ext>
              </a:extLst>
            </p:cNvPr>
            <p:cNvSpPr/>
            <p:nvPr/>
          </p:nvSpPr>
          <p:spPr>
            <a:xfrm>
              <a:off x="1376624" y="3505131"/>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2000" dirty="0">
                  <a:solidFill>
                    <a:schemeClr val="bg1"/>
                  </a:solidFill>
                  <a:latin typeface="BIZ UDPゴシック" panose="020B0400000000000000" pitchFamily="50" charset="-128"/>
                  <a:ea typeface="BIZ UDPゴシック" panose="020B0400000000000000" pitchFamily="50" charset="-128"/>
                </a:rPr>
                <a:t>５</a:t>
              </a:r>
              <a:endPar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45F7635C-BAE6-4817-B61F-0490270257A4}"/>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29" name="テキスト ボックス 28">
            <a:extLst>
              <a:ext uri="{FF2B5EF4-FFF2-40B4-BE49-F238E27FC236}">
                <a16:creationId xmlns:a16="http://schemas.microsoft.com/office/drawing/2014/main" id="{C7275E19-2C94-4B9E-8FE2-6DDF5222055D}"/>
              </a:ext>
            </a:extLst>
          </p:cNvPr>
          <p:cNvSpPr txBox="1"/>
          <p:nvPr/>
        </p:nvSpPr>
        <p:spPr>
          <a:xfrm>
            <a:off x="1921744" y="3683200"/>
            <a:ext cx="9104645" cy="95410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個別課題の深堀②・・・・・・・・・・・・・・・・・・・・・・・・・・・・・・・・・・・・・・・・・・・・・・・・・・・・・・・・・</a:t>
            </a:r>
            <a:r>
              <a:rPr lang="en-US" altLang="ja-JP" sz="1400" dirty="0">
                <a:latin typeface="BIZ UDPゴシック" panose="020B0400000000000000" pitchFamily="50" charset="-128"/>
                <a:ea typeface="BIZ UDPゴシック" panose="020B0400000000000000" pitchFamily="50" charset="-128"/>
              </a:rPr>
              <a:t>P.33</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公共施設等の最適配置　～課題認識～</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公共施設の最適配置・インフラ施設の維持更新について</a:t>
            </a:r>
          </a:p>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1144D49D-979A-482D-A39A-A0C1710C40D8}"/>
              </a:ext>
            </a:extLst>
          </p:cNvPr>
          <p:cNvGrpSpPr/>
          <p:nvPr/>
        </p:nvGrpSpPr>
        <p:grpSpPr>
          <a:xfrm>
            <a:off x="1165606" y="5444306"/>
            <a:ext cx="10088544" cy="823444"/>
            <a:chOff x="1376624" y="3505131"/>
            <a:chExt cx="9438752" cy="753626"/>
          </a:xfrm>
        </p:grpSpPr>
        <p:sp>
          <p:nvSpPr>
            <p:cNvPr id="32" name="フローチャート: 処理 31">
              <a:extLst>
                <a:ext uri="{FF2B5EF4-FFF2-40B4-BE49-F238E27FC236}">
                  <a16:creationId xmlns:a16="http://schemas.microsoft.com/office/drawing/2014/main" id="{CCA36A54-3098-47B3-9B7A-F85B83AB0A2E}"/>
                </a:ext>
              </a:extLst>
            </p:cNvPr>
            <p:cNvSpPr/>
            <p:nvPr/>
          </p:nvSpPr>
          <p:spPr>
            <a:xfrm>
              <a:off x="1376624" y="3505131"/>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６</a:t>
              </a:r>
            </a:p>
          </p:txBody>
        </p:sp>
        <p:sp>
          <p:nvSpPr>
            <p:cNvPr id="33" name="テキスト ボックス 32">
              <a:extLst>
                <a:ext uri="{FF2B5EF4-FFF2-40B4-BE49-F238E27FC236}">
                  <a16:creationId xmlns:a16="http://schemas.microsoft.com/office/drawing/2014/main" id="{9A148B39-BB98-4383-A08C-B37C63CBB535}"/>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34" name="テキスト ボックス 33">
            <a:extLst>
              <a:ext uri="{FF2B5EF4-FFF2-40B4-BE49-F238E27FC236}">
                <a16:creationId xmlns:a16="http://schemas.microsoft.com/office/drawing/2014/main" id="{920D00A7-743E-405A-B7F2-3821A35C6789}"/>
              </a:ext>
            </a:extLst>
          </p:cNvPr>
          <p:cNvSpPr txBox="1"/>
          <p:nvPr/>
        </p:nvSpPr>
        <p:spPr>
          <a:xfrm>
            <a:off x="1921745" y="4598852"/>
            <a:ext cx="9104645" cy="95410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個別課題の深堀③・・・・・・・・・・・・・・・・・・・・・・・・・・・・・・・・・・・・・・・・・・・・・・・・・・・・・・・・・</a:t>
            </a:r>
            <a:r>
              <a:rPr lang="en-US" altLang="ja-JP" sz="1400" dirty="0">
                <a:latin typeface="BIZ UDPゴシック" panose="020B0400000000000000" pitchFamily="50" charset="-128"/>
                <a:ea typeface="BIZ UDPゴシック" panose="020B0400000000000000" pitchFamily="50" charset="-128"/>
              </a:rPr>
              <a:t>P.50</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集落機能の維持・発展　～課題認識～</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農空間の保全、</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生活扶助機能の維持</a:t>
            </a:r>
            <a:r>
              <a:rPr lang="ja-JP" altLang="en-US" sz="1400" dirty="0">
                <a:latin typeface="BIZ UDPゴシック" panose="020B0400000000000000" pitchFamily="50" charset="-128"/>
                <a:ea typeface="BIZ UDPゴシック" panose="020B0400000000000000" pitchFamily="50" charset="-128"/>
              </a:rPr>
              <a:t>について</a:t>
            </a:r>
          </a:p>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AF9F184-951D-474C-9AE6-CFB745856F0B}"/>
              </a:ext>
            </a:extLst>
          </p:cNvPr>
          <p:cNvSpPr txBox="1"/>
          <p:nvPr/>
        </p:nvSpPr>
        <p:spPr>
          <a:xfrm>
            <a:off x="1921745" y="5512295"/>
            <a:ext cx="9104645" cy="95410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個別課題の深堀④・・・・・・・・・・・・・・・・・・・・・・・・・・・・・・・・・・・・・・・・・・・・・・・・・・・・・・・・・</a:t>
            </a:r>
            <a:r>
              <a:rPr lang="en-US" altLang="ja-JP" sz="1400" dirty="0">
                <a:latin typeface="BIZ UDPゴシック" panose="020B0400000000000000" pitchFamily="50" charset="-128"/>
                <a:ea typeface="BIZ UDPゴシック" panose="020B0400000000000000" pitchFamily="50" charset="-128"/>
              </a:rPr>
              <a:t>P.61</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財源と資源　～課題認識～</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財源の状況と資源の活用について</a:t>
            </a:r>
          </a:p>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36" name="グループ化 35">
            <a:extLst>
              <a:ext uri="{FF2B5EF4-FFF2-40B4-BE49-F238E27FC236}">
                <a16:creationId xmlns:a16="http://schemas.microsoft.com/office/drawing/2014/main" id="{FEF36EBF-1DE2-4242-B4BB-76657F600E71}"/>
              </a:ext>
            </a:extLst>
          </p:cNvPr>
          <p:cNvGrpSpPr/>
          <p:nvPr/>
        </p:nvGrpSpPr>
        <p:grpSpPr>
          <a:xfrm>
            <a:off x="1165606" y="6339256"/>
            <a:ext cx="10088544" cy="445640"/>
            <a:chOff x="1376624" y="3505131"/>
            <a:chExt cx="9438752" cy="753626"/>
          </a:xfrm>
        </p:grpSpPr>
        <p:sp>
          <p:nvSpPr>
            <p:cNvPr id="37" name="フローチャート: 処理 36">
              <a:extLst>
                <a:ext uri="{FF2B5EF4-FFF2-40B4-BE49-F238E27FC236}">
                  <a16:creationId xmlns:a16="http://schemas.microsoft.com/office/drawing/2014/main" id="{27F73207-C60F-4B5E-9507-9D6E680F6E40}"/>
                </a:ext>
              </a:extLst>
            </p:cNvPr>
            <p:cNvSpPr/>
            <p:nvPr/>
          </p:nvSpPr>
          <p:spPr>
            <a:xfrm>
              <a:off x="1376624" y="3505131"/>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2000" dirty="0">
                  <a:solidFill>
                    <a:schemeClr val="bg1"/>
                  </a:solidFill>
                  <a:latin typeface="BIZ UDPゴシック" panose="020B0400000000000000" pitchFamily="50" charset="-128"/>
                  <a:ea typeface="BIZ UDPゴシック" panose="020B0400000000000000" pitchFamily="50" charset="-128"/>
                </a:rPr>
                <a:t>７</a:t>
              </a:r>
              <a:endPar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0978744A-2E55-49E7-9485-4B6B68ECDC90}"/>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39" name="テキスト ボックス 38">
            <a:extLst>
              <a:ext uri="{FF2B5EF4-FFF2-40B4-BE49-F238E27FC236}">
                <a16:creationId xmlns:a16="http://schemas.microsoft.com/office/drawing/2014/main" id="{BC87338F-88D1-41AD-8113-8509A54C6B9E}"/>
              </a:ext>
            </a:extLst>
          </p:cNvPr>
          <p:cNvSpPr txBox="1"/>
          <p:nvPr/>
        </p:nvSpPr>
        <p:spPr>
          <a:xfrm>
            <a:off x="1938370" y="6382853"/>
            <a:ext cx="9104645"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まとめ・・・・・・・・・・・・・・・・・・・・・・・・・・・・・・・・・・・・・・・・・・・・・・・・・・・・・・・・・・・・・・・・・・・</a:t>
            </a:r>
            <a:r>
              <a:rPr lang="en-US" altLang="ja-JP" sz="1400" dirty="0">
                <a:latin typeface="BIZ UDPゴシック" panose="020B0400000000000000" pitchFamily="50" charset="-128"/>
                <a:ea typeface="BIZ UDPゴシック" panose="020B0400000000000000" pitchFamily="50" charset="-128"/>
              </a:rPr>
              <a:t>P.66</a:t>
            </a:r>
            <a:r>
              <a:rPr lang="ja-JP" altLang="en-US" sz="1400" dirty="0">
                <a:latin typeface="BIZ UDPゴシック" panose="020B0400000000000000" pitchFamily="50" charset="-128"/>
                <a:ea typeface="BIZ UDPゴシック" panose="020B0400000000000000" pitchFamily="50" charset="-128"/>
              </a:rPr>
              <a:t>　</a:t>
            </a:r>
          </a:p>
          <a:p>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1F66D4C9-DC1E-F017-6C48-64CCB31D350E}"/>
              </a:ext>
            </a:extLst>
          </p:cNvPr>
          <p:cNvGrpSpPr/>
          <p:nvPr/>
        </p:nvGrpSpPr>
        <p:grpSpPr>
          <a:xfrm>
            <a:off x="1165606" y="847713"/>
            <a:ext cx="10088544" cy="841977"/>
            <a:chOff x="1376624" y="3505131"/>
            <a:chExt cx="9438752" cy="753626"/>
          </a:xfrm>
        </p:grpSpPr>
        <p:sp>
          <p:nvSpPr>
            <p:cNvPr id="4" name="フローチャート: 処理 3">
              <a:extLst>
                <a:ext uri="{FF2B5EF4-FFF2-40B4-BE49-F238E27FC236}">
                  <a16:creationId xmlns:a16="http://schemas.microsoft.com/office/drawing/2014/main" id="{2E10EC10-3890-41CE-4187-5AFE1239242E}"/>
                </a:ext>
              </a:extLst>
            </p:cNvPr>
            <p:cNvSpPr/>
            <p:nvPr/>
          </p:nvSpPr>
          <p:spPr>
            <a:xfrm>
              <a:off x="1376624" y="3505131"/>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2000" dirty="0">
                  <a:solidFill>
                    <a:schemeClr val="bg1"/>
                  </a:solidFill>
                  <a:latin typeface="BIZ UDPゴシック" panose="020B0400000000000000" pitchFamily="50" charset="-128"/>
                  <a:ea typeface="BIZ UDPゴシック" panose="020B0400000000000000" pitchFamily="50" charset="-128"/>
                </a:rPr>
                <a:t>１</a:t>
              </a:r>
              <a:endPar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7B9A3B8D-E70A-969E-BA2E-72D5E73D0109}"/>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6" name="テキスト ボックス 5">
            <a:extLst>
              <a:ext uri="{FF2B5EF4-FFF2-40B4-BE49-F238E27FC236}">
                <a16:creationId xmlns:a16="http://schemas.microsoft.com/office/drawing/2014/main" id="{B80C279C-D4CC-C19B-9907-3738067B3889}"/>
              </a:ext>
            </a:extLst>
          </p:cNvPr>
          <p:cNvSpPr txBox="1"/>
          <p:nvPr/>
        </p:nvSpPr>
        <p:spPr>
          <a:xfrm>
            <a:off x="1921744" y="909267"/>
            <a:ext cx="9104645" cy="73866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広域連携の取組状況（府内</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町村・豊能地域）・・・・・・・・・・・・・・・・・・・・・・・・・・・・・・・・・・</a:t>
            </a:r>
            <a:r>
              <a:rPr lang="en-US" altLang="ja-JP" sz="1400" dirty="0">
                <a:latin typeface="BIZ UDPゴシック" panose="020B0400000000000000" pitchFamily="50" charset="-128"/>
                <a:ea typeface="BIZ UDPゴシック" panose="020B0400000000000000" pitchFamily="50" charset="-128"/>
              </a:rPr>
              <a:t>P.</a:t>
            </a:r>
            <a:r>
              <a:rPr lang="ja-JP" altLang="en-US" sz="1400" dirty="0">
                <a:latin typeface="BIZ UDPゴシック" panose="020B0400000000000000" pitchFamily="50" charset="-128"/>
                <a:ea typeface="BIZ UDPゴシック" panose="020B0400000000000000" pitchFamily="50" charset="-128"/>
              </a:rPr>
              <a:t>４　</a:t>
            </a:r>
            <a:endParaRPr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能勢町の特性・・・・・・・・・・・・・・・・・・・・・・・・・・・・・・・・・・・・・・・・・・・・・・・・・・・・・・・・・・・・・・</a:t>
            </a:r>
            <a:r>
              <a:rPr lang="en-US" altLang="ja-JP" sz="1400" dirty="0">
                <a:latin typeface="BIZ UDPゴシック" panose="020B0400000000000000" pitchFamily="50" charset="-128"/>
                <a:ea typeface="BIZ UDPゴシック" panose="020B0400000000000000" pitchFamily="50" charset="-128"/>
              </a:rPr>
              <a:t>P.</a:t>
            </a:r>
            <a:r>
              <a:rPr lang="ja-JP" altLang="en-US" sz="1400" dirty="0">
                <a:latin typeface="BIZ UDPゴシック" panose="020B0400000000000000" pitchFamily="50" charset="-128"/>
                <a:ea typeface="BIZ UDPゴシック" panose="020B0400000000000000" pitchFamily="50" charset="-128"/>
              </a:rPr>
              <a:t>６</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0ECE9755-49A6-4E2D-8881-B9952842E846}"/>
              </a:ext>
            </a:extLst>
          </p:cNvPr>
          <p:cNvSpPr>
            <a:spLocks noGrp="1"/>
          </p:cNvSpPr>
          <p:nvPr>
            <p:ph type="sldNum" sz="quarter" idx="12"/>
          </p:nvPr>
        </p:nvSpPr>
        <p:spPr>
          <a:xfrm>
            <a:off x="9448800" y="6496125"/>
            <a:ext cx="2743200" cy="365125"/>
          </a:xfrm>
        </p:spPr>
        <p:txBody>
          <a:bodyPr/>
          <a:lstStyle/>
          <a:p>
            <a:fld id="{E0D7D6FF-D22E-4D28-8EB2-E6EE71FBA953}" type="slidenum">
              <a:rPr kumimoji="1" lang="ja-JP" altLang="en-US" smtClean="0"/>
              <a:t>3</a:t>
            </a:fld>
            <a:endParaRPr kumimoji="1" lang="ja-JP" altLang="en-US" dirty="0"/>
          </a:p>
        </p:txBody>
      </p:sp>
    </p:spTree>
    <p:extLst>
      <p:ext uri="{BB962C8B-B14F-4D97-AF65-F5344CB8AC3E}">
        <p14:creationId xmlns:p14="http://schemas.microsoft.com/office/powerpoint/2010/main" val="3031010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a:extLst>
              <a:ext uri="{FF2B5EF4-FFF2-40B4-BE49-F238E27FC236}">
                <a16:creationId xmlns:a16="http://schemas.microsoft.com/office/drawing/2014/main" id="{65E215FA-5BF3-4C9F-BB9B-22BAA2ECC28C}"/>
              </a:ext>
            </a:extLst>
          </p:cNvPr>
          <p:cNvGraphicFramePr/>
          <p:nvPr/>
        </p:nvGraphicFramePr>
        <p:xfrm>
          <a:off x="1293779" y="3378845"/>
          <a:ext cx="4064540" cy="3212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3C97C324-66AC-4D22-9236-45CD3800F6AA}"/>
              </a:ext>
            </a:extLst>
          </p:cNvPr>
          <p:cNvSpPr txBox="1">
            <a:spLocks/>
          </p:cNvSpPr>
          <p:nvPr/>
        </p:nvSpPr>
        <p:spPr>
          <a:xfrm>
            <a:off x="758536" y="109808"/>
            <a:ext cx="10674927" cy="509732"/>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600" dirty="0">
                <a:latin typeface="BIZ UDPゴシック" panose="020B0400000000000000" pitchFamily="50" charset="-128"/>
                <a:ea typeface="BIZ UDPゴシック" panose="020B0400000000000000" pitchFamily="50" charset="-128"/>
              </a:rPr>
              <a:t>役場組織の適正規模について</a:t>
            </a:r>
            <a:endParaRPr lang="en-US" altLang="ja-JP" sz="2600"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EA756B53-34DB-4EB5-B152-94FE2E4BF872}"/>
              </a:ext>
            </a:extLst>
          </p:cNvPr>
          <p:cNvSpPr/>
          <p:nvPr/>
        </p:nvSpPr>
        <p:spPr>
          <a:xfrm>
            <a:off x="1293779" y="3668129"/>
            <a:ext cx="1291244" cy="774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管理職数</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R5.4.1</a:t>
            </a:r>
            <a:r>
              <a:rPr kumimoji="1" lang="ja-JP" altLang="en-US" sz="800" dirty="0">
                <a:latin typeface="BIZ UDPゴシック" panose="020B0400000000000000" pitchFamily="50" charset="-128"/>
                <a:ea typeface="BIZ UDPゴシック" panose="020B0400000000000000" pitchFamily="50" charset="-128"/>
              </a:rPr>
              <a:t>）</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部長級：  ４人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課長級：</a:t>
            </a:r>
            <a:r>
              <a:rPr kumimoji="1" lang="en-US" altLang="ja-JP" sz="1100" dirty="0">
                <a:latin typeface="BIZ UDPゴシック" panose="020B0400000000000000" pitchFamily="50" charset="-128"/>
                <a:ea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rPr>
              <a:t>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参事級：  ７人</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C5D8ADD-5C00-4EA2-A756-43526873FCF3}"/>
              </a:ext>
            </a:extLst>
          </p:cNvPr>
          <p:cNvSpPr/>
          <p:nvPr/>
        </p:nvSpPr>
        <p:spPr>
          <a:xfrm>
            <a:off x="1138740" y="548640"/>
            <a:ext cx="9581141" cy="2540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分析</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・現在の機構は町長部局３部７課、教育委員会及び議会事務局という構成で、管理職は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r>
              <a:rPr kumimoji="1" lang="ja-JP" altLang="en-US" sz="12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・地域の未来予測によると、</a:t>
            </a:r>
            <a:r>
              <a:rPr kumimoji="1" lang="en-US" altLang="ja-JP" sz="1200" dirty="0">
                <a:solidFill>
                  <a:schemeClr val="tx1"/>
                </a:solidFill>
                <a:latin typeface="BIZ UDPゴシック" panose="020B0400000000000000" pitchFamily="50" charset="-128"/>
                <a:ea typeface="BIZ UDPゴシック" panose="020B0400000000000000" pitchFamily="50" charset="-128"/>
              </a:rPr>
              <a:t>2050</a:t>
            </a:r>
            <a:r>
              <a:rPr kumimoji="1" lang="ja-JP" altLang="en-US" sz="1200" dirty="0">
                <a:solidFill>
                  <a:schemeClr val="tx1"/>
                </a:solidFill>
                <a:latin typeface="BIZ UDPゴシック" panose="020B0400000000000000" pitchFamily="50" charset="-128"/>
                <a:ea typeface="BIZ UDPゴシック" panose="020B0400000000000000" pitchFamily="50" charset="-128"/>
              </a:rPr>
              <a:t>年に想定される行政職員数は</a:t>
            </a:r>
            <a:r>
              <a:rPr kumimoji="1" lang="en-US" altLang="ja-JP" sz="1200" dirty="0">
                <a:solidFill>
                  <a:schemeClr val="tx1"/>
                </a:solidFill>
                <a:latin typeface="BIZ UDPゴシック" panose="020B0400000000000000" pitchFamily="50" charset="-128"/>
                <a:ea typeface="BIZ UDPゴシック" panose="020B0400000000000000" pitchFamily="50" charset="-128"/>
              </a:rPr>
              <a:t>63</a:t>
            </a:r>
            <a:r>
              <a:rPr kumimoji="1" lang="ja-JP" altLang="en-US" sz="1200" dirty="0">
                <a:solidFill>
                  <a:schemeClr val="tx1"/>
                </a:solidFill>
                <a:latin typeface="BIZ UDPゴシック" panose="020B0400000000000000" pitchFamily="50" charset="-128"/>
                <a:ea typeface="BIZ UDPゴシック" panose="020B0400000000000000" pitchFamily="50" charset="-128"/>
              </a:rPr>
              <a:t>人で、</a:t>
            </a:r>
            <a:r>
              <a:rPr kumimoji="1" lang="en-US" altLang="ja-JP" sz="1200" dirty="0">
                <a:solidFill>
                  <a:schemeClr val="tx1"/>
                </a:solidFill>
                <a:latin typeface="BIZ UDPゴシック" panose="020B0400000000000000" pitchFamily="50" charset="-128"/>
                <a:ea typeface="BIZ UDPゴシック" panose="020B0400000000000000" pitchFamily="50" charset="-128"/>
              </a:rPr>
              <a:t>2023</a:t>
            </a:r>
            <a:r>
              <a:rPr kumimoji="1" lang="ja-JP" altLang="en-US" sz="1200" dirty="0">
                <a:solidFill>
                  <a:schemeClr val="tx1"/>
                </a:solidFill>
                <a:latin typeface="BIZ UDPゴシック" panose="020B0400000000000000" pitchFamily="50" charset="-128"/>
                <a:ea typeface="BIZ UDPゴシック" panose="020B0400000000000000" pitchFamily="50" charset="-128"/>
              </a:rPr>
              <a:t>年の</a:t>
            </a:r>
            <a:r>
              <a:rPr kumimoji="1" lang="en-US" altLang="ja-JP" sz="1200" dirty="0">
                <a:solidFill>
                  <a:schemeClr val="tx1"/>
                </a:solidFill>
                <a:latin typeface="BIZ UDPゴシック" panose="020B0400000000000000" pitchFamily="50" charset="-128"/>
                <a:ea typeface="BIZ UDPゴシック" panose="020B0400000000000000" pitchFamily="50" charset="-128"/>
              </a:rPr>
              <a:t>76</a:t>
            </a:r>
            <a:r>
              <a:rPr kumimoji="1" lang="ja-JP" altLang="en-US" sz="1200" dirty="0">
                <a:solidFill>
                  <a:schemeClr val="tx1"/>
                </a:solidFill>
                <a:latin typeface="BIZ UDPゴシック" panose="020B0400000000000000" pitchFamily="50" charset="-128"/>
                <a:ea typeface="BIZ UDPゴシック" panose="020B0400000000000000" pitchFamily="50" charset="-128"/>
              </a:rPr>
              <a:t>人から大幅に減少</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・人口百人当たり職員数は現在の</a:t>
            </a:r>
            <a:r>
              <a:rPr kumimoji="1" lang="en-US" altLang="ja-JP" sz="1200" dirty="0">
                <a:solidFill>
                  <a:schemeClr val="tx1"/>
                </a:solidFill>
                <a:latin typeface="BIZ UDPゴシック" panose="020B0400000000000000" pitchFamily="50" charset="-128"/>
                <a:ea typeface="BIZ UDPゴシック" panose="020B0400000000000000" pitchFamily="50" charset="-128"/>
              </a:rPr>
              <a:t>0.82</a:t>
            </a:r>
            <a:r>
              <a:rPr kumimoji="1" lang="ja-JP" altLang="en-US" sz="1200" dirty="0">
                <a:solidFill>
                  <a:schemeClr val="tx1"/>
                </a:solidFill>
                <a:latin typeface="BIZ UDPゴシック" panose="020B0400000000000000" pitchFamily="50" charset="-128"/>
                <a:ea typeface="BIZ UDPゴシック" panose="020B0400000000000000" pitchFamily="50" charset="-128"/>
              </a:rPr>
              <a:t>人から１．</a:t>
            </a:r>
            <a:r>
              <a:rPr kumimoji="1" lang="en-US" altLang="ja-JP" sz="1200" dirty="0">
                <a:solidFill>
                  <a:schemeClr val="tx1"/>
                </a:solidFill>
                <a:latin typeface="BIZ UDPゴシック" panose="020B0400000000000000" pitchFamily="50" charset="-128"/>
                <a:ea typeface="BIZ UDPゴシック" panose="020B0400000000000000" pitchFamily="50" charset="-128"/>
              </a:rPr>
              <a:t>65</a:t>
            </a:r>
            <a:r>
              <a:rPr kumimoji="1" lang="ja-JP" altLang="en-US" sz="1200" dirty="0">
                <a:solidFill>
                  <a:schemeClr val="tx1"/>
                </a:solidFill>
                <a:latin typeface="BIZ UDPゴシック" panose="020B0400000000000000" pitchFamily="50" charset="-128"/>
                <a:ea typeface="BIZ UDPゴシック" panose="020B0400000000000000" pitchFamily="50" charset="-128"/>
              </a:rPr>
              <a:t>人に増加</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72000">
              <a:spcBef>
                <a:spcPts val="500"/>
              </a:spcBef>
            </a:pPr>
            <a:r>
              <a:rPr kumimoji="1" lang="ja-JP" altLang="en-US" sz="1100" dirty="0">
                <a:solidFill>
                  <a:schemeClr val="tx1"/>
                </a:solidFill>
                <a:latin typeface="BIZ UDPゴシック" panose="020B0400000000000000" pitchFamily="50" charset="-128"/>
                <a:ea typeface="BIZ UDPゴシック" panose="020B0400000000000000" pitchFamily="50" charset="-128"/>
              </a:rPr>
              <a:t>　　（再掲）年齢階級別及び職階・年代別職員数の分析結果</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2033</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年には係長級職員数が現在の２倍に達する一方、主事級職員が概ね半減</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2050</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年には管理職は３人（▲</a:t>
            </a:r>
            <a:r>
              <a:rPr kumimoji="1" lang="en-US" altLang="ja-JP" sz="1100" dirty="0">
                <a:solidFill>
                  <a:schemeClr val="tx1"/>
                </a:solidFill>
                <a:latin typeface="BIZ UDPゴシック" panose="020B0400000000000000" pitchFamily="50" charset="-128"/>
                <a:ea typeface="BIZ UDPゴシック" panose="020B0400000000000000" pitchFamily="50" charset="-128"/>
              </a:rPr>
              <a:t>12.5</a:t>
            </a:r>
            <a:r>
              <a:rPr kumimoji="1" lang="ja-JP" altLang="en-US" sz="1100" dirty="0">
                <a:solidFill>
                  <a:schemeClr val="tx1"/>
                </a:solidFill>
                <a:latin typeface="BIZ UDPゴシック" panose="020B0400000000000000" pitchFamily="50" charset="-128"/>
                <a:ea typeface="BIZ UDPゴシック" panose="020B0400000000000000" pitchFamily="50" charset="-128"/>
              </a:rPr>
              <a:t>％）、非管理職は</a:t>
            </a:r>
            <a:r>
              <a:rPr kumimoji="1" lang="en-US" altLang="ja-JP" sz="1100" dirty="0">
                <a:solidFill>
                  <a:schemeClr val="tx1"/>
                </a:solidFill>
                <a:latin typeface="BIZ UDPゴシック" panose="020B0400000000000000" pitchFamily="50" charset="-128"/>
                <a:ea typeface="BIZ UDPゴシック" panose="020B0400000000000000" pitchFamily="50" charset="-128"/>
              </a:rPr>
              <a:t>16</a:t>
            </a:r>
            <a:r>
              <a:rPr kumimoji="1" lang="ja-JP" altLang="en-US" sz="1100" dirty="0">
                <a:solidFill>
                  <a:schemeClr val="tx1"/>
                </a:solidFill>
                <a:latin typeface="BIZ UDPゴシック" panose="020B0400000000000000" pitchFamily="50" charset="-128"/>
                <a:ea typeface="BIZ UDPゴシック" panose="020B0400000000000000" pitchFamily="50" charset="-128"/>
              </a:rPr>
              <a:t>人（▲</a:t>
            </a:r>
            <a:r>
              <a:rPr kumimoji="1" lang="en-US" altLang="ja-JP" sz="1100" dirty="0">
                <a:solidFill>
                  <a:schemeClr val="tx1"/>
                </a:solidFill>
                <a:latin typeface="BIZ UDPゴシック" panose="020B0400000000000000" pitchFamily="50" charset="-128"/>
                <a:ea typeface="BIZ UDPゴシック" panose="020B0400000000000000" pitchFamily="50" charset="-128"/>
              </a:rPr>
              <a:t>18.0</a:t>
            </a:r>
            <a:r>
              <a:rPr kumimoji="1" lang="ja-JP" altLang="en-US" sz="1100" dirty="0">
                <a:solidFill>
                  <a:schemeClr val="tx1"/>
                </a:solidFill>
                <a:latin typeface="BIZ UDPゴシック" panose="020B0400000000000000" pitchFamily="50" charset="-128"/>
                <a:ea typeface="BIZ UDPゴシック" panose="020B0400000000000000" pitchFamily="50" charset="-128"/>
              </a:rPr>
              <a:t>％）減少</a:t>
            </a:r>
          </a:p>
          <a:p>
            <a:pPr marL="72000"/>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課題</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・将来にわたり必要な部課数及び管理職ポスト数の検討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必要数</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・将来の職員数、年齢及び職階構成を踏まえた組織規模の検討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充足可能数</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・人員不足への対応策（業務の効率化・アウトソーシング）の検討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必要数－充足可能数＝対応すべき人員不足</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p>
        </p:txBody>
      </p:sp>
      <p:sp>
        <p:nvSpPr>
          <p:cNvPr id="3" name="テキスト ボックス 2">
            <a:extLst>
              <a:ext uri="{FF2B5EF4-FFF2-40B4-BE49-F238E27FC236}">
                <a16:creationId xmlns:a16="http://schemas.microsoft.com/office/drawing/2014/main" id="{93DDC44D-FDB0-4987-8D90-E540078ADE37}"/>
              </a:ext>
            </a:extLst>
          </p:cNvPr>
          <p:cNvSpPr txBox="1"/>
          <p:nvPr/>
        </p:nvSpPr>
        <p:spPr>
          <a:xfrm>
            <a:off x="1138740" y="3224956"/>
            <a:ext cx="3253740" cy="307777"/>
          </a:xfrm>
          <a:prstGeom prst="rect">
            <a:avLst/>
          </a:prstGeom>
          <a:noFill/>
        </p:spPr>
        <p:txBody>
          <a:bodyPr wrap="square" rtlCol="0">
            <a:spAutoFit/>
          </a:bodyPr>
          <a:lstStyle/>
          <a:p>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組織機構及び管理職数</a:t>
            </a:r>
          </a:p>
        </p:txBody>
      </p:sp>
      <p:sp>
        <p:nvSpPr>
          <p:cNvPr id="13" name="テキスト ボックス 12">
            <a:extLst>
              <a:ext uri="{FF2B5EF4-FFF2-40B4-BE49-F238E27FC236}">
                <a16:creationId xmlns:a16="http://schemas.microsoft.com/office/drawing/2014/main" id="{1B0DC30E-B8E0-41E1-A7CB-F61B181187BF}"/>
              </a:ext>
            </a:extLst>
          </p:cNvPr>
          <p:cNvSpPr txBox="1"/>
          <p:nvPr/>
        </p:nvSpPr>
        <p:spPr>
          <a:xfrm>
            <a:off x="5632315" y="3210883"/>
            <a:ext cx="3444240" cy="307777"/>
          </a:xfrm>
          <a:prstGeom prst="rect">
            <a:avLst/>
          </a:prstGeom>
          <a:noFill/>
        </p:spPr>
        <p:txBody>
          <a:bodyPr wrap="square" rtlCol="0">
            <a:spAutoFit/>
          </a:bodyPr>
          <a:lstStyle/>
          <a:p>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行政職員数の未来予測（再掲）</a:t>
            </a:r>
          </a:p>
        </p:txBody>
      </p:sp>
      <p:sp>
        <p:nvSpPr>
          <p:cNvPr id="7" name="大かっこ 6">
            <a:extLst>
              <a:ext uri="{FF2B5EF4-FFF2-40B4-BE49-F238E27FC236}">
                <a16:creationId xmlns:a16="http://schemas.microsoft.com/office/drawing/2014/main" id="{992B857B-6858-4F75-96C0-957C319A342C}"/>
              </a:ext>
            </a:extLst>
          </p:cNvPr>
          <p:cNvSpPr/>
          <p:nvPr/>
        </p:nvSpPr>
        <p:spPr>
          <a:xfrm>
            <a:off x="1379220" y="1471094"/>
            <a:ext cx="5257800" cy="57912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スライド番号プレースホルダー 9">
            <a:extLst>
              <a:ext uri="{FF2B5EF4-FFF2-40B4-BE49-F238E27FC236}">
                <a16:creationId xmlns:a16="http://schemas.microsoft.com/office/drawing/2014/main" id="{CFC61727-B09D-4D97-A64D-A5B3B1D61F0F}"/>
              </a:ext>
            </a:extLst>
          </p:cNvPr>
          <p:cNvSpPr>
            <a:spLocks noGrp="1"/>
          </p:cNvSpPr>
          <p:nvPr>
            <p:ph type="sldNum" sz="quarter" idx="12"/>
          </p:nvPr>
        </p:nvSpPr>
        <p:spPr>
          <a:xfrm>
            <a:off x="9440917" y="6494665"/>
            <a:ext cx="2743200" cy="365125"/>
          </a:xfrm>
        </p:spPr>
        <p:txBody>
          <a:bodyPr/>
          <a:lstStyle/>
          <a:p>
            <a:fld id="{E0D7D6FF-D22E-4D28-8EB2-E6EE71FBA953}" type="slidenum">
              <a:rPr kumimoji="1" lang="ja-JP" altLang="en-US" smtClean="0"/>
              <a:t>30</a:t>
            </a:fld>
            <a:endParaRPr kumimoji="1" lang="ja-JP" altLang="en-US" dirty="0"/>
          </a:p>
        </p:txBody>
      </p:sp>
      <p:pic>
        <p:nvPicPr>
          <p:cNvPr id="2" name="図 1">
            <a:extLst>
              <a:ext uri="{FF2B5EF4-FFF2-40B4-BE49-F238E27FC236}">
                <a16:creationId xmlns:a16="http://schemas.microsoft.com/office/drawing/2014/main" id="{C4427D44-0790-49E3-B06B-8B2320F0D4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32315" y="3518659"/>
            <a:ext cx="5087565" cy="3072237"/>
          </a:xfrm>
          <a:prstGeom prst="rect">
            <a:avLst/>
          </a:prstGeom>
          <a:ln>
            <a:solidFill>
              <a:schemeClr val="tx1"/>
            </a:solidFill>
          </a:ln>
        </p:spPr>
      </p:pic>
    </p:spTree>
    <p:extLst>
      <p:ext uri="{BB962C8B-B14F-4D97-AF65-F5344CB8AC3E}">
        <p14:creationId xmlns:p14="http://schemas.microsoft.com/office/powerpoint/2010/main" val="3572523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63CE48A-B5B6-4F1A-B47E-454E7C476406}"/>
              </a:ext>
            </a:extLst>
          </p:cNvPr>
          <p:cNvSpPr txBox="1">
            <a:spLocks/>
          </p:cNvSpPr>
          <p:nvPr/>
        </p:nvSpPr>
        <p:spPr>
          <a:xfrm>
            <a:off x="3330941" y="82510"/>
            <a:ext cx="5530115" cy="45367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600" dirty="0">
                <a:latin typeface="BIZ UDPゴシック" panose="020B0400000000000000" pitchFamily="50" charset="-128"/>
                <a:ea typeface="BIZ UDPゴシック" panose="020B0400000000000000" pitchFamily="50" charset="-128"/>
              </a:rPr>
              <a:t>採用試験の実施状況について</a:t>
            </a:r>
            <a:endParaRPr lang="en-US" altLang="ja-JP" sz="2600" dirty="0">
              <a:latin typeface="BIZ UDPゴシック" panose="020B0400000000000000" pitchFamily="50" charset="-128"/>
              <a:ea typeface="BIZ UDPゴシック" panose="020B0400000000000000" pitchFamily="50" charset="-128"/>
            </a:endParaRPr>
          </a:p>
          <a:p>
            <a:pPr algn="ctr"/>
            <a:endParaRPr lang="ja-JP" altLang="en-US" sz="26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35F32DA6-72DB-4A5C-B01C-708516763F7D}"/>
              </a:ext>
            </a:extLst>
          </p:cNvPr>
          <p:cNvSpPr/>
          <p:nvPr/>
        </p:nvSpPr>
        <p:spPr>
          <a:xfrm>
            <a:off x="1809749" y="548499"/>
            <a:ext cx="8572500" cy="1505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現状</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・専門職で受験者数が不足傾向</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・全職種で入庁辞退により採用予定数を確保できなかった年度あり</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・一部の専門職で募集がない年度あり　</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課題</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72000"/>
            <a:r>
              <a:rPr kumimoji="1" lang="ja-JP" altLang="en-US" sz="1200" dirty="0">
                <a:solidFill>
                  <a:schemeClr val="tx1"/>
                </a:solidFill>
                <a:latin typeface="BIZ UDPゴシック" panose="020B0400000000000000" pitchFamily="50" charset="-128"/>
                <a:ea typeface="BIZ UDPゴシック" panose="020B0400000000000000" pitchFamily="50" charset="-128"/>
              </a:rPr>
              <a:t>・受験者数の増加　・入庁辞退の防止　・年度別採用数の平準化</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（年齢構成の均衡、受験者の志望先の検討材料にもなる）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9BD40A4-70B9-4245-8DF0-86AEF09E696F}"/>
              </a:ext>
            </a:extLst>
          </p:cNvPr>
          <p:cNvSpPr txBox="1"/>
          <p:nvPr/>
        </p:nvSpPr>
        <p:spPr>
          <a:xfrm>
            <a:off x="1813560" y="2068218"/>
            <a:ext cx="3418830" cy="307777"/>
          </a:xfrm>
          <a:prstGeom prst="rect">
            <a:avLst/>
          </a:prstGeom>
          <a:noFill/>
        </p:spPr>
        <p:txBody>
          <a:bodyPr wrap="square" rtlCol="0">
            <a:spAutoFit/>
          </a:bodyPr>
          <a:lstStyle/>
          <a:p>
            <a:r>
              <a:rPr kumimoji="1" lang="ja-JP" altLang="en-US" sz="14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近年の採用試験結果</a:t>
            </a:r>
          </a:p>
        </p:txBody>
      </p:sp>
      <p:sp>
        <p:nvSpPr>
          <p:cNvPr id="8" name="テキスト ボックス 7">
            <a:extLst>
              <a:ext uri="{FF2B5EF4-FFF2-40B4-BE49-F238E27FC236}">
                <a16:creationId xmlns:a16="http://schemas.microsoft.com/office/drawing/2014/main" id="{D1D8FFEF-180A-472B-BCB1-CB7D8ACB99B3}"/>
              </a:ext>
            </a:extLst>
          </p:cNvPr>
          <p:cNvSpPr txBox="1"/>
          <p:nvPr/>
        </p:nvSpPr>
        <p:spPr>
          <a:xfrm>
            <a:off x="9614535" y="2129774"/>
            <a:ext cx="1116330" cy="246221"/>
          </a:xfrm>
          <a:prstGeom prst="rect">
            <a:avLst/>
          </a:prstGeom>
          <a:noFill/>
        </p:spPr>
        <p:txBody>
          <a:bodyPr wrap="squar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単位：人）</a:t>
            </a:r>
            <a:endParaRPr kumimoji="1" lang="en-US" altLang="ja-JP" sz="10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36A89F0F-50AD-46DD-8CF2-5F2958E42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2620" y="2344671"/>
            <a:ext cx="8465820" cy="4376804"/>
          </a:xfrm>
          <a:prstGeom prst="rect">
            <a:avLst/>
          </a:prstGeom>
        </p:spPr>
      </p:pic>
      <p:sp>
        <p:nvSpPr>
          <p:cNvPr id="9" name="スライド番号プレースホルダー 8">
            <a:extLst>
              <a:ext uri="{FF2B5EF4-FFF2-40B4-BE49-F238E27FC236}">
                <a16:creationId xmlns:a16="http://schemas.microsoft.com/office/drawing/2014/main" id="{6B0D0CB7-4B1D-4C82-B5A7-84B235715F4D}"/>
              </a:ext>
            </a:extLst>
          </p:cNvPr>
          <p:cNvSpPr>
            <a:spLocks noGrp="1"/>
          </p:cNvSpPr>
          <p:nvPr>
            <p:ph type="sldNum" sz="quarter" idx="12"/>
          </p:nvPr>
        </p:nvSpPr>
        <p:spPr>
          <a:xfrm>
            <a:off x="9448800" y="6500758"/>
            <a:ext cx="2743200" cy="365125"/>
          </a:xfrm>
        </p:spPr>
        <p:txBody>
          <a:bodyPr/>
          <a:lstStyle/>
          <a:p>
            <a:fld id="{E0D7D6FF-D22E-4D28-8EB2-E6EE71FBA953}" type="slidenum">
              <a:rPr kumimoji="1" lang="ja-JP" altLang="en-US" smtClean="0"/>
              <a:t>31</a:t>
            </a:fld>
            <a:endParaRPr kumimoji="1" lang="ja-JP" altLang="en-US" dirty="0"/>
          </a:p>
        </p:txBody>
      </p:sp>
    </p:spTree>
    <p:extLst>
      <p:ext uri="{BB962C8B-B14F-4D97-AF65-F5344CB8AC3E}">
        <p14:creationId xmlns:p14="http://schemas.microsoft.com/office/powerpoint/2010/main" val="311176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0C32F0A-95BB-2EF6-777E-82EFCBA0C74F}"/>
              </a:ext>
            </a:extLst>
          </p:cNvPr>
          <p:cNvSpPr txBox="1"/>
          <p:nvPr/>
        </p:nvSpPr>
        <p:spPr>
          <a:xfrm>
            <a:off x="1586167" y="708660"/>
            <a:ext cx="9019665" cy="5078313"/>
          </a:xfrm>
          <a:prstGeom prst="rect">
            <a:avLst/>
          </a:prstGeom>
          <a:noFill/>
          <a:ln w="19050">
            <a:solidFill>
              <a:schemeClr val="tx1"/>
            </a:solidFill>
            <a:prstDash val="sysDash"/>
          </a:ln>
        </p:spPr>
        <p:txBody>
          <a:bodyPr wrap="square" rtlCol="0">
            <a:spAutoFit/>
          </a:bodyPr>
          <a:lstStyle/>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全職種の職員数及び年齢構成について</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・年齢階級の偏りからくる職階構成及びキャリアパスにおける弊害への対応</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・計画的な採用の実施　　</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・将来の職階構成等を見据えた人材育成</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専門職員の職員数及び年齢構成について</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・専門職の先輩職員による人材育成とノウハウの継承</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・中途退職者が出た場合に専門的な業務の継続に支障が生じない体制の構築</a:t>
            </a: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役場組織の適正規模について</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rPr>
              <a:t>　・将来にわたり必要な部課数及び管理職ポスト数の検討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必要数</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　・将来の職員数、年齢及び職階構成を踏まえた組織規模の検討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充足可能数</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　・人員不足への対応策（業務の効率化・アウトソーシング）の検討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必要数－充足可能数＝対応すべき人員不足</a:t>
            </a:r>
            <a:r>
              <a:rPr kumimoji="1" lang="en-US" altLang="ja-JP" sz="1400" dirty="0">
                <a:latin typeface="BIZ UDPゴシック" panose="020B0400000000000000" pitchFamily="50" charset="-128"/>
                <a:ea typeface="BIZ UDPゴシック" panose="020B0400000000000000" pitchFamily="50" charset="-128"/>
              </a:rPr>
              <a:t>】</a:t>
            </a: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採用試験の実施状況</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・受験者数の増加　　・入庁辞退の防止　　・年度別採用数の平準化</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改訂後の「能勢町定員適正化計画</a:t>
            </a:r>
            <a:r>
              <a:rPr kumimoji="1" lang="ja-JP" altLang="en-US" sz="900" dirty="0">
                <a:latin typeface="BIZ UDPゴシック" panose="020B0400000000000000" pitchFamily="50" charset="-128"/>
                <a:ea typeface="BIZ UDPゴシック" panose="020B0400000000000000" pitchFamily="50" charset="-128"/>
              </a:rPr>
              <a:t>（令和６年度～１５年度）</a:t>
            </a:r>
            <a:r>
              <a:rPr kumimoji="1" lang="ja-JP" altLang="en-US" sz="1400" dirty="0">
                <a:latin typeface="BIZ UDPゴシック" panose="020B0400000000000000" pitchFamily="50" charset="-128"/>
                <a:ea typeface="BIZ UDPゴシック" panose="020B0400000000000000" pitchFamily="50" charset="-128"/>
              </a:rPr>
              <a:t>」に示された考え方を踏まえ、縮小する財政規模と多様化する行政需要に対応可能な行財政運営を行うため、事務事業の合理化、組織機構の簡素・合理化、民間委託等の検討を進めるとともに、</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採用試験受験者数の確保や入庁辞退の防止、庁内外における研修など、専門人材を含めた職員の採用・育成にかかる取組を強化</a:t>
            </a:r>
            <a:r>
              <a:rPr kumimoji="1" lang="ja-JP" altLang="en-US" sz="1400" dirty="0">
                <a:latin typeface="BIZ UDPゴシック" panose="020B0400000000000000" pitchFamily="50" charset="-128"/>
                <a:ea typeface="BIZ UDPゴシック" panose="020B0400000000000000" pitchFamily="50" charset="-128"/>
              </a:rPr>
              <a:t>し、組織のスリム化と機能の維持・強化の両立を図ることが必要。</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B8E0BA8C-C91E-42F6-BF1F-5443812F97D0}"/>
              </a:ext>
            </a:extLst>
          </p:cNvPr>
          <p:cNvSpPr txBox="1">
            <a:spLocks/>
          </p:cNvSpPr>
          <p:nvPr/>
        </p:nvSpPr>
        <p:spPr>
          <a:xfrm>
            <a:off x="726768" y="182926"/>
            <a:ext cx="10515600" cy="640034"/>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BIZ UDPゴシック" panose="020B0400000000000000" pitchFamily="50" charset="-128"/>
                <a:ea typeface="BIZ UDPゴシック" panose="020B0400000000000000" pitchFamily="50" charset="-128"/>
              </a:rPr>
              <a:t>役場組織の機能強化にかかる課題のまとめ</a:t>
            </a:r>
            <a:endParaRPr lang="en-US" altLang="ja-JP" sz="2800" dirty="0">
              <a:latin typeface="BIZ UDPゴシック" panose="020B0400000000000000" pitchFamily="50" charset="-128"/>
              <a:ea typeface="BIZ UDPゴシック" panose="020B0400000000000000" pitchFamily="50" charset="-128"/>
            </a:endParaRPr>
          </a:p>
        </p:txBody>
      </p:sp>
      <p:sp>
        <p:nvSpPr>
          <p:cNvPr id="2" name="二等辺三角形 1">
            <a:extLst>
              <a:ext uri="{FF2B5EF4-FFF2-40B4-BE49-F238E27FC236}">
                <a16:creationId xmlns:a16="http://schemas.microsoft.com/office/drawing/2014/main" id="{86F01E7C-3A2D-4700-BC4E-CE942FB4E5BD}"/>
              </a:ext>
            </a:extLst>
          </p:cNvPr>
          <p:cNvSpPr/>
          <p:nvPr/>
        </p:nvSpPr>
        <p:spPr>
          <a:xfrm rot="10800000">
            <a:off x="4147069" y="4512821"/>
            <a:ext cx="3674998" cy="223738"/>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FA87ED97-F126-45E0-B892-10F749573118}"/>
              </a:ext>
            </a:extLst>
          </p:cNvPr>
          <p:cNvSpPr>
            <a:spLocks noGrp="1"/>
          </p:cNvSpPr>
          <p:nvPr>
            <p:ph type="sldNum" sz="quarter" idx="12"/>
          </p:nvPr>
        </p:nvSpPr>
        <p:spPr>
          <a:xfrm>
            <a:off x="9440917" y="6480182"/>
            <a:ext cx="2743200" cy="365125"/>
          </a:xfrm>
        </p:spPr>
        <p:txBody>
          <a:bodyPr/>
          <a:lstStyle/>
          <a:p>
            <a:fld id="{E0D7D6FF-D22E-4D28-8EB2-E6EE71FBA953}" type="slidenum">
              <a:rPr kumimoji="1" lang="ja-JP" altLang="en-US" smtClean="0"/>
              <a:t>32</a:t>
            </a:fld>
            <a:endParaRPr kumimoji="1" lang="ja-JP" altLang="en-US"/>
          </a:p>
        </p:txBody>
      </p:sp>
    </p:spTree>
    <p:extLst>
      <p:ext uri="{BB962C8B-B14F-4D97-AF65-F5344CB8AC3E}">
        <p14:creationId xmlns:p14="http://schemas.microsoft.com/office/powerpoint/2010/main" val="730473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66912" y="5645150"/>
            <a:ext cx="8258176" cy="631825"/>
          </a:xfrm>
        </p:spPr>
        <p:txBody>
          <a:bodyPr anchor="ctr">
            <a:normAutofit fontScale="92500"/>
          </a:bodyPr>
          <a:lstStyle/>
          <a:p>
            <a:r>
              <a:rPr lang="ja-JP" altLang="en-US" sz="2800" dirty="0">
                <a:latin typeface="BIZ UDPゴシック" panose="020B0400000000000000" pitchFamily="50" charset="-128"/>
                <a:ea typeface="BIZ UDPゴシック" panose="020B0400000000000000" pitchFamily="50" charset="-128"/>
              </a:rPr>
              <a:t>公共施設の最適配置・インフラ施設の維持更新について</a:t>
            </a: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449572" y="1261974"/>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公共施設等の最適配置</a:t>
            </a:r>
            <a:br>
              <a:rPr lang="en-US" altLang="ja-JP" sz="6100" dirty="0">
                <a:latin typeface="BIZ UDPゴシック" panose="020B0400000000000000" pitchFamily="50" charset="-128"/>
                <a:ea typeface="BIZ UDPゴシック" panose="020B0400000000000000" pitchFamily="50" charset="-128"/>
              </a:rPr>
            </a:br>
            <a:endParaRPr lang="en-US" altLang="ja-JP" sz="6100" dirty="0">
              <a:latin typeface="BIZ UDPゴシック" panose="020B0400000000000000" pitchFamily="50" charset="-128"/>
              <a:ea typeface="BIZ UDPゴシック" panose="020B0400000000000000" pitchFamily="50" charset="-128"/>
            </a:endParaRPr>
          </a:p>
          <a:p>
            <a:r>
              <a:rPr lang="ja-JP" altLang="en-US" sz="7100" dirty="0">
                <a:latin typeface="BIZ UDPゴシック" panose="020B0400000000000000" pitchFamily="50" charset="-128"/>
                <a:ea typeface="BIZ UDPゴシック" panose="020B0400000000000000" pitchFamily="50" charset="-128"/>
              </a:rPr>
              <a:t>～課題認識～</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個別課題の深堀②</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26FC1CAB-5B17-4697-86DB-48F90167E8AA}"/>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33</a:t>
            </a:fld>
            <a:endParaRPr kumimoji="1" lang="ja-JP" altLang="en-US"/>
          </a:p>
        </p:txBody>
      </p:sp>
    </p:spTree>
    <p:extLst>
      <p:ext uri="{BB962C8B-B14F-4D97-AF65-F5344CB8AC3E}">
        <p14:creationId xmlns:p14="http://schemas.microsoft.com/office/powerpoint/2010/main" val="1948611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課題</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公共施設・インフラについて</a:t>
            </a:r>
          </a:p>
        </p:txBody>
      </p:sp>
      <p:sp>
        <p:nvSpPr>
          <p:cNvPr id="3" name="コンテンツ プレースホルダー 2">
            <a:extLst>
              <a:ext uri="{FF2B5EF4-FFF2-40B4-BE49-F238E27FC236}">
                <a16:creationId xmlns:a16="http://schemas.microsoft.com/office/drawing/2014/main" id="{2C5AA3A2-9000-A385-423B-48586BB6AF61}"/>
              </a:ext>
            </a:extLst>
          </p:cNvPr>
          <p:cNvSpPr>
            <a:spLocks noGrp="1"/>
          </p:cNvSpPr>
          <p:nvPr>
            <p:ph idx="1"/>
          </p:nvPr>
        </p:nvSpPr>
        <p:spPr>
          <a:xfrm>
            <a:off x="1669166" y="1897539"/>
            <a:ext cx="9684634" cy="4251960"/>
          </a:xfrm>
        </p:spPr>
        <p:txBody>
          <a:bodyPr>
            <a:normAutofit/>
          </a:bodyPr>
          <a:lstStyle/>
          <a:p>
            <a:pPr marL="0" indent="0">
              <a:buNone/>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公共施設（建物）</a:t>
            </a:r>
            <a:r>
              <a:rPr lang="en-US" altLang="ja-JP" dirty="0">
                <a:latin typeface="BIZ UDPゴシック" panose="020B0400000000000000" pitchFamily="50" charset="-128"/>
                <a:ea typeface="BIZ UDPゴシック" panose="020B0400000000000000" pitchFamily="50" charset="-128"/>
              </a:rPr>
              <a:t>】</a:t>
            </a:r>
          </a:p>
          <a:p>
            <a:pPr marL="0" indent="0">
              <a:buNone/>
            </a:pP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B&amp;G</a:t>
            </a:r>
            <a:r>
              <a:rPr lang="ja-JP" altLang="en-US" dirty="0">
                <a:latin typeface="BIZ UDPゴシック" panose="020B0400000000000000" pitchFamily="50" charset="-128"/>
                <a:ea typeface="BIZ UDPゴシック" panose="020B0400000000000000" pitchFamily="50" charset="-128"/>
              </a:rPr>
              <a:t>海洋センター</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・淨るりシアター</a:t>
            </a:r>
            <a:endParaRPr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能勢ささゆり学園</a:t>
            </a:r>
            <a:endParaRPr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インフラ施設</a:t>
            </a:r>
            <a:r>
              <a:rPr lang="en-US" altLang="ja-JP" dirty="0">
                <a:latin typeface="BIZ UDPゴシック" panose="020B0400000000000000" pitchFamily="50" charset="-128"/>
                <a:ea typeface="BIZ UDPゴシック" panose="020B0400000000000000" pitchFamily="50" charset="-128"/>
              </a:rPr>
              <a:t>】</a:t>
            </a:r>
          </a:p>
          <a:p>
            <a:pPr marL="0" indent="0">
              <a:buNone/>
            </a:pPr>
            <a:r>
              <a:rPr kumimoji="1" lang="ja-JP" altLang="en-US" dirty="0">
                <a:latin typeface="BIZ UDPゴシック" panose="020B0400000000000000" pitchFamily="50" charset="-128"/>
                <a:ea typeface="BIZ UDPゴシック" panose="020B0400000000000000" pitchFamily="50" charset="-128"/>
              </a:rPr>
              <a:t>・ 道路・橋梁</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汚水処理施設</a:t>
            </a:r>
            <a:endParaRPr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AF537314-2D6F-4F9A-BE9D-19D6CC263967}"/>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34</a:t>
            </a:fld>
            <a:endParaRPr kumimoji="1" lang="ja-JP" altLang="en-US"/>
          </a:p>
        </p:txBody>
      </p:sp>
    </p:spTree>
    <p:extLst>
      <p:ext uri="{BB962C8B-B14F-4D97-AF65-F5344CB8AC3E}">
        <p14:creationId xmlns:p14="http://schemas.microsoft.com/office/powerpoint/2010/main" val="3253275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85800" y="147093"/>
            <a:ext cx="10515600" cy="1325563"/>
          </a:xfrm>
        </p:spPr>
        <p:txBody>
          <a:bodyPr>
            <a:normAutofit/>
          </a:bodyPr>
          <a:lstStyle/>
          <a:p>
            <a:pPr algn="ctr"/>
            <a:r>
              <a:rPr lang="en-US" altLang="ja-JP" sz="3200" dirty="0">
                <a:latin typeface="BIZ UDPゴシック" panose="020B0400000000000000" pitchFamily="50" charset="-128"/>
                <a:ea typeface="BIZ UDPゴシック" panose="020B0400000000000000" pitchFamily="50" charset="-128"/>
              </a:rPr>
              <a:t>B&amp;G</a:t>
            </a:r>
            <a:r>
              <a:rPr lang="ja-JP" altLang="en-US" sz="3200" dirty="0">
                <a:latin typeface="BIZ UDPゴシック" panose="020B0400000000000000" pitchFamily="50" charset="-128"/>
                <a:ea typeface="BIZ UDPゴシック" panose="020B0400000000000000" pitchFamily="50" charset="-128"/>
              </a:rPr>
              <a:t>海洋センター</a:t>
            </a:r>
            <a:r>
              <a:rPr kumimoji="1" lang="ja-JP" altLang="en-US" sz="3200" dirty="0">
                <a:latin typeface="BIZ UDPゴシック" panose="020B0400000000000000" pitchFamily="50" charset="-128"/>
                <a:ea typeface="BIZ UDPゴシック" panose="020B0400000000000000" pitchFamily="50" charset="-128"/>
              </a:rPr>
              <a:t>について</a:t>
            </a:r>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166307" y="1542171"/>
            <a:ext cx="10684764" cy="2816156"/>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◆基本情報</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体育館・プール・トレーニングルーム・多目的広場・キッズ広場</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ミーティングルーム・プール（休止中）</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a:p>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a:t>
            </a:r>
            <a:endParaRPr lang="en-US" altLang="ja-JP" sz="1700" dirty="0">
              <a:latin typeface="BIZ UDPゴシック" panose="020B0400000000000000" pitchFamily="50" charset="-128"/>
              <a:ea typeface="BIZ UDPゴシック" panose="020B0400000000000000" pitchFamily="50" charset="-128"/>
            </a:endParaRPr>
          </a:p>
          <a:p>
            <a:endParaRPr lang="en-US" altLang="ja-JP" sz="1700" dirty="0">
              <a:latin typeface="BIZ UDPゴシック" panose="020B0400000000000000" pitchFamily="50" charset="-128"/>
              <a:ea typeface="BIZ UDPゴシック" panose="020B0400000000000000" pitchFamily="50" charset="-128"/>
            </a:endParaRPr>
          </a:p>
        </p:txBody>
      </p:sp>
      <p:graphicFrame>
        <p:nvGraphicFramePr>
          <p:cNvPr id="22" name="コンテンツ プレースホルダー 21">
            <a:extLst>
              <a:ext uri="{FF2B5EF4-FFF2-40B4-BE49-F238E27FC236}">
                <a16:creationId xmlns:a16="http://schemas.microsoft.com/office/drawing/2014/main" id="{A75D4A35-2089-40CD-A67B-EA14E9B29F0A}"/>
              </a:ext>
            </a:extLst>
          </p:cNvPr>
          <p:cNvGraphicFramePr>
            <a:graphicFrameLocks noGrp="1"/>
          </p:cNvGraphicFramePr>
          <p:nvPr>
            <p:ph idx="1"/>
          </p:nvPr>
        </p:nvGraphicFramePr>
        <p:xfrm>
          <a:off x="526688" y="2605655"/>
          <a:ext cx="7424282" cy="725830"/>
        </p:xfrm>
        <a:graphic>
          <a:graphicData uri="http://schemas.openxmlformats.org/drawingml/2006/table">
            <a:tbl>
              <a:tblPr/>
              <a:tblGrid>
                <a:gridCol w="508727">
                  <a:extLst>
                    <a:ext uri="{9D8B030D-6E8A-4147-A177-3AD203B41FA5}">
                      <a16:colId xmlns:a16="http://schemas.microsoft.com/office/drawing/2014/main" val="1580119058"/>
                    </a:ext>
                  </a:extLst>
                </a:gridCol>
                <a:gridCol w="498641">
                  <a:extLst>
                    <a:ext uri="{9D8B030D-6E8A-4147-A177-3AD203B41FA5}">
                      <a16:colId xmlns:a16="http://schemas.microsoft.com/office/drawing/2014/main" val="3620024430"/>
                    </a:ext>
                  </a:extLst>
                </a:gridCol>
                <a:gridCol w="621170">
                  <a:extLst>
                    <a:ext uri="{9D8B030D-6E8A-4147-A177-3AD203B41FA5}">
                      <a16:colId xmlns:a16="http://schemas.microsoft.com/office/drawing/2014/main" val="2626222464"/>
                    </a:ext>
                  </a:extLst>
                </a:gridCol>
                <a:gridCol w="661068">
                  <a:extLst>
                    <a:ext uri="{9D8B030D-6E8A-4147-A177-3AD203B41FA5}">
                      <a16:colId xmlns:a16="http://schemas.microsoft.com/office/drawing/2014/main" val="2299268407"/>
                    </a:ext>
                  </a:extLst>
                </a:gridCol>
                <a:gridCol w="610216">
                  <a:extLst>
                    <a:ext uri="{9D8B030D-6E8A-4147-A177-3AD203B41FA5}">
                      <a16:colId xmlns:a16="http://schemas.microsoft.com/office/drawing/2014/main" val="1955937949"/>
                    </a:ext>
                  </a:extLst>
                </a:gridCol>
                <a:gridCol w="966176">
                  <a:extLst>
                    <a:ext uri="{9D8B030D-6E8A-4147-A177-3AD203B41FA5}">
                      <a16:colId xmlns:a16="http://schemas.microsoft.com/office/drawing/2014/main" val="1870216413"/>
                    </a:ext>
                  </a:extLst>
                </a:gridCol>
                <a:gridCol w="1127206">
                  <a:extLst>
                    <a:ext uri="{9D8B030D-6E8A-4147-A177-3AD203B41FA5}">
                      <a16:colId xmlns:a16="http://schemas.microsoft.com/office/drawing/2014/main" val="1575921122"/>
                    </a:ext>
                  </a:extLst>
                </a:gridCol>
                <a:gridCol w="1215539">
                  <a:extLst>
                    <a:ext uri="{9D8B030D-6E8A-4147-A177-3AD203B41FA5}">
                      <a16:colId xmlns:a16="http://schemas.microsoft.com/office/drawing/2014/main" val="1231032241"/>
                    </a:ext>
                  </a:extLst>
                </a:gridCol>
                <a:gridCol w="1215539">
                  <a:extLst>
                    <a:ext uri="{9D8B030D-6E8A-4147-A177-3AD203B41FA5}">
                      <a16:colId xmlns:a16="http://schemas.microsoft.com/office/drawing/2014/main" val="4191948715"/>
                    </a:ext>
                  </a:extLst>
                </a:gridCol>
              </a:tblGrid>
              <a:tr h="386799">
                <a:tc>
                  <a:txBody>
                    <a:bodyPr/>
                    <a:lstStyle/>
                    <a:p>
                      <a:pPr algn="ctr" fontAlgn="ct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建築年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延床面積</a:t>
                      </a:r>
                      <a:b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耐用年数</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構造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年間運営費</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年間維持補修費</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想定建替費用</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年間借地料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44175565"/>
                  </a:ext>
                </a:extLst>
              </a:tr>
              <a:tr h="339031">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体育館</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RC</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13,000</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4,719</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596,925</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1,934</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2683"/>
                  </a:ext>
                </a:extLst>
              </a:tr>
            </a:tbl>
          </a:graphicData>
        </a:graphic>
      </p:graphicFrame>
      <p:sp>
        <p:nvSpPr>
          <p:cNvPr id="26" name="テキスト ボックス 25">
            <a:extLst>
              <a:ext uri="{FF2B5EF4-FFF2-40B4-BE49-F238E27FC236}">
                <a16:creationId xmlns:a16="http://schemas.microsoft.com/office/drawing/2014/main" id="{1C9FE849-F6C0-45BE-A52B-E40F20264415}"/>
              </a:ext>
            </a:extLst>
          </p:cNvPr>
          <p:cNvSpPr txBox="1"/>
          <p:nvPr/>
        </p:nvSpPr>
        <p:spPr>
          <a:xfrm>
            <a:off x="166307" y="4838942"/>
            <a:ext cx="10684764" cy="130805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◆利用者の状況（のべ）</a:t>
            </a:r>
            <a:endParaRPr lang="en-US" altLang="ja-JP"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・令和元年度は、 町内で</a:t>
            </a:r>
            <a:r>
              <a:rPr lang="en-US" altLang="ja-JP" sz="1700" dirty="0">
                <a:latin typeface="BIZ UDPゴシック" panose="020B0400000000000000" pitchFamily="50" charset="-128"/>
                <a:ea typeface="BIZ UDPゴシック" panose="020B0400000000000000" pitchFamily="50" charset="-128"/>
              </a:rPr>
              <a:t>1.5</a:t>
            </a:r>
            <a:r>
              <a:rPr lang="ja-JP" altLang="en-US" sz="1700" dirty="0">
                <a:latin typeface="BIZ UDPゴシック" panose="020B0400000000000000" pitchFamily="50" charset="-128"/>
                <a:ea typeface="BIZ UDPゴシック" panose="020B0400000000000000" pitchFamily="50" charset="-128"/>
              </a:rPr>
              <a:t>万人、町外から</a:t>
            </a:r>
            <a:r>
              <a:rPr lang="en-US" altLang="ja-JP" sz="1700" dirty="0">
                <a:latin typeface="BIZ UDPゴシック" panose="020B0400000000000000" pitchFamily="50" charset="-128"/>
                <a:ea typeface="BIZ UDPゴシック" panose="020B0400000000000000" pitchFamily="50" charset="-128"/>
              </a:rPr>
              <a:t>1.2</a:t>
            </a:r>
            <a:r>
              <a:rPr lang="ja-JP" altLang="en-US" sz="1700" dirty="0">
                <a:latin typeface="BIZ UDPゴシック" panose="020B0400000000000000" pitchFamily="50" charset="-128"/>
                <a:ea typeface="BIZ UDPゴシック" panose="020B0400000000000000" pitchFamily="50" charset="-128"/>
              </a:rPr>
              <a:t>万人が利用。</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・令和２・３年度は、新型コロナウイルス感染症拡大の影響により大きく減少。</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・令和</a:t>
            </a:r>
            <a:r>
              <a:rPr lang="en-US" altLang="ja-JP" sz="1700" dirty="0">
                <a:latin typeface="BIZ UDPゴシック" panose="020B0400000000000000" pitchFamily="50" charset="-128"/>
                <a:ea typeface="BIZ UDPゴシック" panose="020B0400000000000000" pitchFamily="50" charset="-128"/>
              </a:rPr>
              <a:t>4</a:t>
            </a:r>
            <a:r>
              <a:rPr lang="ja-JP" altLang="en-US" sz="1700" dirty="0">
                <a:latin typeface="BIZ UDPゴシック" panose="020B0400000000000000" pitchFamily="50" charset="-128"/>
                <a:ea typeface="BIZ UDPゴシック" panose="020B0400000000000000" pitchFamily="50" charset="-128"/>
              </a:rPr>
              <a:t>年度以降は回復傾向にあるが、コロナ禍前の７割程度に留まる見通し。</a:t>
            </a:r>
            <a:endParaRPr lang="en-US" altLang="ja-JP" sz="1700" dirty="0">
              <a:latin typeface="BIZ UDPゴシック" panose="020B0400000000000000" pitchFamily="50" charset="-128"/>
              <a:ea typeface="BIZ UDPゴシック" panose="020B0400000000000000" pitchFamily="50" charset="-128"/>
            </a:endParaRPr>
          </a:p>
        </p:txBody>
      </p:sp>
      <p:graphicFrame>
        <p:nvGraphicFramePr>
          <p:cNvPr id="13" name="コンテンツ プレースホルダー 21">
            <a:extLst>
              <a:ext uri="{FF2B5EF4-FFF2-40B4-BE49-F238E27FC236}">
                <a16:creationId xmlns:a16="http://schemas.microsoft.com/office/drawing/2014/main" id="{E99E059C-44C2-4460-9171-D57733AC5DD3}"/>
              </a:ext>
            </a:extLst>
          </p:cNvPr>
          <p:cNvGraphicFramePr>
            <a:graphicFrameLocks/>
          </p:cNvGraphicFramePr>
          <p:nvPr>
            <p:extLst>
              <p:ext uri="{D42A27DB-BD31-4B8C-83A1-F6EECF244321}">
                <p14:modId xmlns:p14="http://schemas.microsoft.com/office/powerpoint/2010/main" val="2390609207"/>
              </p:ext>
            </p:extLst>
          </p:nvPr>
        </p:nvGraphicFramePr>
        <p:xfrm>
          <a:off x="526688" y="3440389"/>
          <a:ext cx="6500836" cy="643455"/>
        </p:xfrm>
        <a:graphic>
          <a:graphicData uri="http://schemas.openxmlformats.org/drawingml/2006/table">
            <a:tbl>
              <a:tblPr/>
              <a:tblGrid>
                <a:gridCol w="993709">
                  <a:extLst>
                    <a:ext uri="{9D8B030D-6E8A-4147-A177-3AD203B41FA5}">
                      <a16:colId xmlns:a16="http://schemas.microsoft.com/office/drawing/2014/main" val="1580119058"/>
                    </a:ext>
                  </a:extLst>
                </a:gridCol>
                <a:gridCol w="678273">
                  <a:extLst>
                    <a:ext uri="{9D8B030D-6E8A-4147-A177-3AD203B41FA5}">
                      <a16:colId xmlns:a16="http://schemas.microsoft.com/office/drawing/2014/main" val="3136552238"/>
                    </a:ext>
                  </a:extLst>
                </a:gridCol>
                <a:gridCol w="1036924">
                  <a:extLst>
                    <a:ext uri="{9D8B030D-6E8A-4147-A177-3AD203B41FA5}">
                      <a16:colId xmlns:a16="http://schemas.microsoft.com/office/drawing/2014/main" val="2626222464"/>
                    </a:ext>
                  </a:extLst>
                </a:gridCol>
                <a:gridCol w="894721">
                  <a:extLst>
                    <a:ext uri="{9D8B030D-6E8A-4147-A177-3AD203B41FA5}">
                      <a16:colId xmlns:a16="http://schemas.microsoft.com/office/drawing/2014/main" val="644550595"/>
                    </a:ext>
                  </a:extLst>
                </a:gridCol>
                <a:gridCol w="585523">
                  <a:extLst>
                    <a:ext uri="{9D8B030D-6E8A-4147-A177-3AD203B41FA5}">
                      <a16:colId xmlns:a16="http://schemas.microsoft.com/office/drawing/2014/main" val="3481793809"/>
                    </a:ext>
                  </a:extLst>
                </a:gridCol>
                <a:gridCol w="1253447">
                  <a:extLst>
                    <a:ext uri="{9D8B030D-6E8A-4147-A177-3AD203B41FA5}">
                      <a16:colId xmlns:a16="http://schemas.microsoft.com/office/drawing/2014/main" val="3047408965"/>
                    </a:ext>
                  </a:extLst>
                </a:gridCol>
                <a:gridCol w="1058239">
                  <a:extLst>
                    <a:ext uri="{9D8B030D-6E8A-4147-A177-3AD203B41FA5}">
                      <a16:colId xmlns:a16="http://schemas.microsoft.com/office/drawing/2014/main" val="4276343404"/>
                    </a:ext>
                  </a:extLst>
                </a:gridCol>
              </a:tblGrid>
              <a:tr h="414413">
                <a:tc>
                  <a:txBody>
                    <a:bodyPr/>
                    <a:lstStyle/>
                    <a:p>
                      <a:pPr algn="ctr" fontAlgn="ct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建築年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延床面積</a:t>
                      </a:r>
                      <a:b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耐用年数</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構造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年間維持補修費</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想定建替費用</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44175565"/>
                  </a:ext>
                </a:extLst>
              </a:tr>
              <a:tr h="229042">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プール（休止中</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１９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S</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2683"/>
                  </a:ext>
                </a:extLst>
              </a:tr>
            </a:tbl>
          </a:graphicData>
        </a:graphic>
      </p:graphicFrame>
      <p:pic>
        <p:nvPicPr>
          <p:cNvPr id="3" name="図 2">
            <a:extLst>
              <a:ext uri="{FF2B5EF4-FFF2-40B4-BE49-F238E27FC236}">
                <a16:creationId xmlns:a16="http://schemas.microsoft.com/office/drawing/2014/main" id="{68A22606-8BF1-4AAC-B34E-287CC2A6F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0970" y="4388301"/>
            <a:ext cx="4241030" cy="2209332"/>
          </a:xfrm>
          <a:prstGeom prst="rect">
            <a:avLst/>
          </a:prstGeom>
        </p:spPr>
      </p:pic>
      <p:sp>
        <p:nvSpPr>
          <p:cNvPr id="6" name="AutoShape 4">
            <a:extLst>
              <a:ext uri="{FF2B5EF4-FFF2-40B4-BE49-F238E27FC236}">
                <a16:creationId xmlns:a16="http://schemas.microsoft.com/office/drawing/2014/main" id="{8268217B-F606-4752-A044-41F0F217B9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6" name="Picture 2">
            <a:extLst>
              <a:ext uri="{FF2B5EF4-FFF2-40B4-BE49-F238E27FC236}">
                <a16:creationId xmlns:a16="http://schemas.microsoft.com/office/drawing/2014/main" id="{9A133B3F-546D-4189-9969-1D75DBC9FE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6680" y="1195114"/>
            <a:ext cx="3076575" cy="1905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DC437C6E-D1E1-4BF6-8D41-C64344143BEC}"/>
              </a:ext>
            </a:extLst>
          </p:cNvPr>
          <p:cNvSpPr txBox="1"/>
          <p:nvPr/>
        </p:nvSpPr>
        <p:spPr>
          <a:xfrm>
            <a:off x="526688" y="4192748"/>
            <a:ext cx="4270313" cy="353943"/>
          </a:xfrm>
          <a:prstGeom prst="rect">
            <a:avLst/>
          </a:prstGeom>
          <a:noFill/>
        </p:spPr>
        <p:txBody>
          <a:bodyPr wrap="square">
            <a:spAutoFit/>
          </a:bodyPr>
          <a:lstStyle/>
          <a:p>
            <a:r>
              <a:rPr lang="ja-JP" altLang="en-US" sz="1700" b="0" i="0" dirty="0">
                <a:effectLst/>
                <a:latin typeface="BIZ UDPゴシック" panose="020B0400000000000000" pitchFamily="50" charset="-128"/>
                <a:ea typeface="BIZ UDPゴシック" panose="020B0400000000000000" pitchFamily="50" charset="-128"/>
              </a:rPr>
              <a:t>・平成</a:t>
            </a:r>
            <a:r>
              <a:rPr lang="en-US" altLang="ja-JP" sz="1700" b="0" i="0" dirty="0">
                <a:effectLst/>
                <a:latin typeface="BIZ UDPゴシック" panose="020B0400000000000000" pitchFamily="50" charset="-128"/>
                <a:ea typeface="BIZ UDPゴシック" panose="020B0400000000000000" pitchFamily="50" charset="-128"/>
              </a:rPr>
              <a:t>28</a:t>
            </a:r>
            <a:r>
              <a:rPr lang="ja-JP" altLang="en-US" sz="1700" b="0" i="0" dirty="0">
                <a:effectLst/>
                <a:latin typeface="BIZ UDPゴシック" panose="020B0400000000000000" pitchFamily="50" charset="-128"/>
                <a:ea typeface="BIZ UDPゴシック" panose="020B0400000000000000" pitchFamily="50" charset="-128"/>
              </a:rPr>
              <a:t>年より指定管理委託による運営。</a:t>
            </a:r>
            <a:endParaRPr lang="en-US" altLang="ja-JP" sz="1700" b="0" i="0" dirty="0">
              <a:effectLst/>
              <a:latin typeface="BIZ UDPゴシック" panose="020B0400000000000000" pitchFamily="50" charset="-128"/>
              <a:ea typeface="BIZ UDPゴシック" panose="020B0400000000000000" pitchFamily="50" charset="-128"/>
            </a:endParaRPr>
          </a:p>
        </p:txBody>
      </p:sp>
      <p:pic>
        <p:nvPicPr>
          <p:cNvPr id="1030" name="Picture 6">
            <a:extLst>
              <a:ext uri="{FF2B5EF4-FFF2-40B4-BE49-F238E27FC236}">
                <a16:creationId xmlns:a16="http://schemas.microsoft.com/office/drawing/2014/main" id="{DA5AC1CE-30C7-4C39-A33F-35D3C7D995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2514" y="2573077"/>
            <a:ext cx="2883179" cy="1785250"/>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a:extLst>
              <a:ext uri="{FF2B5EF4-FFF2-40B4-BE49-F238E27FC236}">
                <a16:creationId xmlns:a16="http://schemas.microsoft.com/office/drawing/2014/main" id="{D96D40FF-7A63-49EB-8FC6-7240A56B01E1}"/>
              </a:ext>
            </a:extLst>
          </p:cNvPr>
          <p:cNvSpPr>
            <a:spLocks noGrp="1"/>
          </p:cNvSpPr>
          <p:nvPr>
            <p:ph type="sldNum" sz="quarter" idx="12"/>
          </p:nvPr>
        </p:nvSpPr>
        <p:spPr>
          <a:xfrm>
            <a:off x="9437555" y="6501110"/>
            <a:ext cx="2743200" cy="365125"/>
          </a:xfrm>
        </p:spPr>
        <p:txBody>
          <a:bodyPr/>
          <a:lstStyle/>
          <a:p>
            <a:fld id="{E0D7D6FF-D22E-4D28-8EB2-E6EE71FBA953}" type="slidenum">
              <a:rPr kumimoji="1" lang="ja-JP" altLang="en-US" smtClean="0"/>
              <a:t>35</a:t>
            </a:fld>
            <a:endParaRPr kumimoji="1" lang="ja-JP" altLang="en-US"/>
          </a:p>
        </p:txBody>
      </p:sp>
    </p:spTree>
    <p:extLst>
      <p:ext uri="{BB962C8B-B14F-4D97-AF65-F5344CB8AC3E}">
        <p14:creationId xmlns:p14="http://schemas.microsoft.com/office/powerpoint/2010/main" val="3353054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1045170" y="-163185"/>
            <a:ext cx="10515600" cy="1325563"/>
          </a:xfrm>
        </p:spPr>
        <p:txBody>
          <a:bodyPr>
            <a:normAutofit/>
          </a:bodyPr>
          <a:lstStyle/>
          <a:p>
            <a:pPr algn="ctr"/>
            <a:r>
              <a:rPr lang="en-US" altLang="ja-JP" sz="3200" dirty="0">
                <a:latin typeface="BIZ UDPゴシック" panose="020B0400000000000000" pitchFamily="50" charset="-128"/>
                <a:ea typeface="BIZ UDPゴシック" panose="020B0400000000000000" pitchFamily="50" charset="-128"/>
              </a:rPr>
              <a:t>B&amp;G</a:t>
            </a:r>
            <a:r>
              <a:rPr lang="ja-JP" altLang="en-US" sz="3200" dirty="0">
                <a:latin typeface="BIZ UDPゴシック" panose="020B0400000000000000" pitchFamily="50" charset="-128"/>
                <a:ea typeface="BIZ UDPゴシック" panose="020B0400000000000000" pitchFamily="50" charset="-128"/>
              </a:rPr>
              <a:t>海洋センター</a:t>
            </a:r>
            <a:r>
              <a:rPr kumimoji="1" lang="ja-JP" altLang="en-US" sz="3200" dirty="0">
                <a:latin typeface="BIZ UDPゴシック" panose="020B0400000000000000" pitchFamily="50" charset="-128"/>
                <a:ea typeface="BIZ UDPゴシック" panose="020B0400000000000000" pitchFamily="50" charset="-128"/>
              </a:rPr>
              <a:t>の老朽・劣化状況</a:t>
            </a:r>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233931" y="835192"/>
            <a:ext cx="10684764" cy="116955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◆老朽化状況</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lang="ja-JP" altLang="en-US" sz="1700" dirty="0">
                <a:latin typeface="BIZ UDPゴシック" panose="020B0400000000000000" pitchFamily="50" charset="-128"/>
                <a:ea typeface="BIZ UDPゴシック" panose="020B0400000000000000" pitchFamily="50" charset="-128"/>
              </a:rPr>
              <a:t>・建物は竣工から</a:t>
            </a:r>
            <a:r>
              <a:rPr lang="en-US" altLang="ja-JP" sz="1700" dirty="0">
                <a:latin typeface="BIZ UDPゴシック" panose="020B0400000000000000" pitchFamily="50" charset="-128"/>
                <a:ea typeface="BIZ UDPゴシック" panose="020B0400000000000000" pitchFamily="50" charset="-128"/>
              </a:rPr>
              <a:t>30</a:t>
            </a:r>
            <a:r>
              <a:rPr lang="ja-JP" altLang="en-US" sz="1700" dirty="0">
                <a:latin typeface="BIZ UDPゴシック" panose="020B0400000000000000" pitchFamily="50" charset="-128"/>
                <a:ea typeface="BIZ UDPゴシック" panose="020B0400000000000000" pitchFamily="50" charset="-128"/>
              </a:rPr>
              <a:t>年以上が経過し、老朽化が進む。</a:t>
            </a:r>
            <a:endParaRPr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・屋根の雨漏り、外壁のクラック、給排水設備の劣化による施設内漏水が発生。</a:t>
            </a:r>
            <a:endParaRPr kumimoji="1"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・プールは設備劣化のため</a:t>
            </a:r>
            <a:r>
              <a:rPr kumimoji="1" lang="en-US" altLang="ja-JP" sz="1700" dirty="0">
                <a:latin typeface="BIZ UDPゴシック" panose="020B0400000000000000" pitchFamily="50" charset="-128"/>
                <a:ea typeface="BIZ UDPゴシック" panose="020B0400000000000000" pitchFamily="50" charset="-128"/>
              </a:rPr>
              <a:t>2008</a:t>
            </a:r>
            <a:r>
              <a:rPr kumimoji="1" lang="ja-JP" altLang="en-US" sz="1700" dirty="0">
                <a:latin typeface="BIZ UDPゴシック" panose="020B0400000000000000" pitchFamily="50" charset="-128"/>
                <a:ea typeface="BIZ UDPゴシック" panose="020B0400000000000000" pitchFamily="50" charset="-128"/>
              </a:rPr>
              <a:t>年から休止</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※2016</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年の間は、指定管理者により再開）</a:t>
            </a:r>
          </a:p>
        </p:txBody>
      </p:sp>
      <p:pic>
        <p:nvPicPr>
          <p:cNvPr id="10" name="図 9">
            <a:extLst>
              <a:ext uri="{FF2B5EF4-FFF2-40B4-BE49-F238E27FC236}">
                <a16:creationId xmlns:a16="http://schemas.microsoft.com/office/drawing/2014/main" id="{E4BE9B37-B3B4-4D3F-85B2-71101BF925C3}"/>
              </a:ext>
            </a:extLst>
          </p:cNvPr>
          <p:cNvPicPr>
            <a:picLocks noChangeAspect="1"/>
          </p:cNvPicPr>
          <p:nvPr/>
        </p:nvPicPr>
        <p:blipFill>
          <a:blip r:embed="rId2">
            <a:extLst>
              <a:ext uri="{28A0092B-C50C-407E-A947-70E740481C1C}">
                <a14:useLocalDpi xmlns:a14="http://schemas.microsoft.com/office/drawing/2010/main" val="0"/>
              </a:ext>
            </a:extLst>
          </a:blip>
          <a:srcRect t="62" b="62"/>
          <a:stretch/>
        </p:blipFill>
        <p:spPr>
          <a:xfrm>
            <a:off x="7832964" y="2625688"/>
            <a:ext cx="4231273" cy="3426517"/>
          </a:xfrm>
          <a:prstGeom prst="rect">
            <a:avLst/>
          </a:prstGeom>
        </p:spPr>
      </p:pic>
      <p:pic>
        <p:nvPicPr>
          <p:cNvPr id="18" name="図 17">
            <a:extLst>
              <a:ext uri="{FF2B5EF4-FFF2-40B4-BE49-F238E27FC236}">
                <a16:creationId xmlns:a16="http://schemas.microsoft.com/office/drawing/2014/main" id="{C407FCFE-7B1C-4D4B-98B3-2C4F9D4B8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439538" y="4932689"/>
            <a:ext cx="2180962" cy="1676197"/>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FF2A14EA-73D2-4C40-A69B-31B567752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66791" y="5300045"/>
            <a:ext cx="2589197" cy="1058358"/>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a:extLst>
              <a:ext uri="{FF2B5EF4-FFF2-40B4-BE49-F238E27FC236}">
                <a16:creationId xmlns:a16="http://schemas.microsoft.com/office/drawing/2014/main" id="{AA72FAFF-F6ED-46F8-8787-BAF0BF5FE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160785" y="4932970"/>
            <a:ext cx="2180962" cy="1676197"/>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17">
            <a:extLst>
              <a:ext uri="{FF2B5EF4-FFF2-40B4-BE49-F238E27FC236}">
                <a16:creationId xmlns:a16="http://schemas.microsoft.com/office/drawing/2014/main" id="{7F33532D-3884-429E-8308-4A81576DCF05}"/>
              </a:ext>
            </a:extLst>
          </p:cNvPr>
          <p:cNvSpPr txBox="1"/>
          <p:nvPr/>
        </p:nvSpPr>
        <p:spPr>
          <a:xfrm>
            <a:off x="9150303" y="6009329"/>
            <a:ext cx="2109469" cy="69570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kumimoji="1" lang="ja-JP" altLang="en-US" sz="900" dirty="0"/>
              <a:t>プールとの仕切り擁壁の沈下</a:t>
            </a:r>
          </a:p>
          <a:p>
            <a:pPr>
              <a:lnSpc>
                <a:spcPct val="150000"/>
              </a:lnSpc>
            </a:pPr>
            <a:r>
              <a:rPr kumimoji="1" lang="ja-JP" altLang="en-US" sz="900" dirty="0"/>
              <a:t>階段踊り場の窓が開閉不可</a:t>
            </a:r>
            <a:endParaRPr kumimoji="1" lang="en-US" altLang="ja-JP" sz="900" dirty="0"/>
          </a:p>
          <a:p>
            <a:pPr>
              <a:lnSpc>
                <a:spcPct val="150000"/>
              </a:lnSpc>
            </a:pPr>
            <a:r>
              <a:rPr kumimoji="1" lang="ja-JP" altLang="en-US" sz="900" dirty="0"/>
              <a:t>その他、建具の不具合箇所多数あり</a:t>
            </a:r>
            <a:endParaRPr kumimoji="1" lang="ja-JP" altLang="en-US" sz="1200" dirty="0"/>
          </a:p>
        </p:txBody>
      </p:sp>
      <p:grpSp>
        <p:nvGrpSpPr>
          <p:cNvPr id="12" name="グループ化 11">
            <a:extLst>
              <a:ext uri="{FF2B5EF4-FFF2-40B4-BE49-F238E27FC236}">
                <a16:creationId xmlns:a16="http://schemas.microsoft.com/office/drawing/2014/main" id="{86C4E1FB-32DE-4033-9D49-69DACB72A1E2}"/>
              </a:ext>
            </a:extLst>
          </p:cNvPr>
          <p:cNvGrpSpPr/>
          <p:nvPr/>
        </p:nvGrpSpPr>
        <p:grpSpPr>
          <a:xfrm>
            <a:off x="5819561" y="2254765"/>
            <a:ext cx="1879358" cy="2496544"/>
            <a:chOff x="2929461" y="2577342"/>
            <a:chExt cx="1879358" cy="2496544"/>
          </a:xfrm>
        </p:grpSpPr>
        <p:pic>
          <p:nvPicPr>
            <p:cNvPr id="9" name="図 8">
              <a:extLst>
                <a:ext uri="{FF2B5EF4-FFF2-40B4-BE49-F238E27FC236}">
                  <a16:creationId xmlns:a16="http://schemas.microsoft.com/office/drawing/2014/main" id="{006CC0CB-6110-4DDC-9DB9-26574E673F4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29461" y="2577342"/>
              <a:ext cx="1763710" cy="2138023"/>
            </a:xfrm>
            <a:prstGeom prst="rect">
              <a:avLst/>
            </a:prstGeom>
          </p:spPr>
        </p:pic>
        <p:sp>
          <p:nvSpPr>
            <p:cNvPr id="25" name="テキスト ボックス 7">
              <a:extLst>
                <a:ext uri="{FF2B5EF4-FFF2-40B4-BE49-F238E27FC236}">
                  <a16:creationId xmlns:a16="http://schemas.microsoft.com/office/drawing/2014/main" id="{1C255B9A-AFAD-49DE-BF82-CAACB916E87C}"/>
                </a:ext>
              </a:extLst>
            </p:cNvPr>
            <p:cNvSpPr txBox="1"/>
            <p:nvPr/>
          </p:nvSpPr>
          <p:spPr>
            <a:xfrm>
              <a:off x="3190391" y="4666494"/>
              <a:ext cx="1618428" cy="27159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a:t>ロビー自動販売機前</a:t>
              </a:r>
              <a:endParaRPr kumimoji="1" lang="ja-JP" altLang="en-US" sz="800" dirty="0"/>
            </a:p>
          </p:txBody>
        </p:sp>
        <p:sp>
          <p:nvSpPr>
            <p:cNvPr id="27" name="テキスト ボックス 8">
              <a:extLst>
                <a:ext uri="{FF2B5EF4-FFF2-40B4-BE49-F238E27FC236}">
                  <a16:creationId xmlns:a16="http://schemas.microsoft.com/office/drawing/2014/main" id="{4D864F83-DDF3-4D93-84C6-9294F20BA1CD}"/>
                </a:ext>
              </a:extLst>
            </p:cNvPr>
            <p:cNvSpPr txBox="1"/>
            <p:nvPr/>
          </p:nvSpPr>
          <p:spPr>
            <a:xfrm>
              <a:off x="3190391" y="4802291"/>
              <a:ext cx="1257771" cy="27159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a:t>幅約</a:t>
              </a:r>
              <a:r>
                <a:rPr kumimoji="1" lang="en-US" altLang="ja-JP" sz="900" dirty="0"/>
                <a:t>3</a:t>
              </a:r>
              <a:r>
                <a:rPr kumimoji="1" lang="ja-JP" altLang="en-US" sz="900" dirty="0"/>
                <a:t>㎜のクラック</a:t>
              </a:r>
            </a:p>
          </p:txBody>
        </p:sp>
      </p:grpSp>
      <p:sp>
        <p:nvSpPr>
          <p:cNvPr id="29" name="テキスト ボックス 8">
            <a:extLst>
              <a:ext uri="{FF2B5EF4-FFF2-40B4-BE49-F238E27FC236}">
                <a16:creationId xmlns:a16="http://schemas.microsoft.com/office/drawing/2014/main" id="{58DED25B-1218-4C78-BF54-9DA7B7FFF734}"/>
              </a:ext>
            </a:extLst>
          </p:cNvPr>
          <p:cNvSpPr txBox="1"/>
          <p:nvPr/>
        </p:nvSpPr>
        <p:spPr>
          <a:xfrm>
            <a:off x="1285875" y="6444052"/>
            <a:ext cx="1585425" cy="23138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a:t>雨漏りが発生する屋根</a:t>
            </a:r>
          </a:p>
        </p:txBody>
      </p:sp>
      <p:grpSp>
        <p:nvGrpSpPr>
          <p:cNvPr id="17" name="グループ化 16">
            <a:extLst>
              <a:ext uri="{FF2B5EF4-FFF2-40B4-BE49-F238E27FC236}">
                <a16:creationId xmlns:a16="http://schemas.microsoft.com/office/drawing/2014/main" id="{2CB635C2-9FFB-42AD-8091-1B204D410989}"/>
              </a:ext>
            </a:extLst>
          </p:cNvPr>
          <p:cNvGrpSpPr/>
          <p:nvPr/>
        </p:nvGrpSpPr>
        <p:grpSpPr>
          <a:xfrm>
            <a:off x="376035" y="2499884"/>
            <a:ext cx="5311199" cy="2154397"/>
            <a:chOff x="488884" y="2360880"/>
            <a:chExt cx="5311199" cy="2154397"/>
          </a:xfrm>
        </p:grpSpPr>
        <p:grpSp>
          <p:nvGrpSpPr>
            <p:cNvPr id="11" name="グループ化 10">
              <a:extLst>
                <a:ext uri="{FF2B5EF4-FFF2-40B4-BE49-F238E27FC236}">
                  <a16:creationId xmlns:a16="http://schemas.microsoft.com/office/drawing/2014/main" id="{063B46FE-35FD-4050-8BC5-43032187B06E}"/>
                </a:ext>
              </a:extLst>
            </p:cNvPr>
            <p:cNvGrpSpPr/>
            <p:nvPr/>
          </p:nvGrpSpPr>
          <p:grpSpPr>
            <a:xfrm>
              <a:off x="488884" y="2360880"/>
              <a:ext cx="3822459" cy="2154397"/>
              <a:chOff x="129550" y="2577342"/>
              <a:chExt cx="3822459" cy="2154397"/>
            </a:xfrm>
          </p:grpSpPr>
          <p:pic>
            <p:nvPicPr>
              <p:cNvPr id="8" name="図 7">
                <a:extLst>
                  <a:ext uri="{FF2B5EF4-FFF2-40B4-BE49-F238E27FC236}">
                    <a16:creationId xmlns:a16="http://schemas.microsoft.com/office/drawing/2014/main" id="{5E7AAE5F-16EF-48B0-A990-FE5673D34908}"/>
                  </a:ext>
                </a:extLst>
              </p:cNvPr>
              <p:cNvPicPr>
                <a:picLocks noChangeAspect="1"/>
              </p:cNvPicPr>
              <p:nvPr/>
            </p:nvPicPr>
            <p:blipFill>
              <a:blip r:embed="rId7">
                <a:extLst>
                  <a:ext uri="{28A0092B-C50C-407E-A947-70E740481C1C}">
                    <a14:useLocalDpi xmlns:a14="http://schemas.microsoft.com/office/drawing/2010/main" val="0"/>
                  </a:ext>
                </a:extLst>
              </a:blip>
              <a:srcRect l="22" r="22"/>
              <a:stretch/>
            </p:blipFill>
            <p:spPr>
              <a:xfrm>
                <a:off x="129550" y="2577342"/>
                <a:ext cx="2685670" cy="1892860"/>
              </a:xfrm>
              <a:prstGeom prst="rect">
                <a:avLst/>
              </a:prstGeom>
            </p:spPr>
          </p:pic>
          <p:sp>
            <p:nvSpPr>
              <p:cNvPr id="24" name="テキスト ボックス 17">
                <a:extLst>
                  <a:ext uri="{FF2B5EF4-FFF2-40B4-BE49-F238E27FC236}">
                    <a16:creationId xmlns:a16="http://schemas.microsoft.com/office/drawing/2014/main" id="{F041A0D5-7E14-486F-834F-AC0DDDF877DC}"/>
                  </a:ext>
                </a:extLst>
              </p:cNvPr>
              <p:cNvSpPr txBox="1"/>
              <p:nvPr/>
            </p:nvSpPr>
            <p:spPr>
              <a:xfrm>
                <a:off x="1842540" y="4451534"/>
                <a:ext cx="2109469" cy="28020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kumimoji="1" lang="ja-JP" altLang="en-US" sz="900" dirty="0"/>
                  <a:t>玄関右側壁面にクラック</a:t>
                </a:r>
                <a:r>
                  <a:rPr kumimoji="1" lang="en-US" altLang="ja-JP" sz="900" dirty="0"/>
                  <a:t>(</a:t>
                </a:r>
                <a:r>
                  <a:rPr kumimoji="1" lang="ja-JP" altLang="en-US" sz="900" dirty="0"/>
                  <a:t>複数個所</a:t>
                </a:r>
                <a:r>
                  <a:rPr kumimoji="1" lang="en-US" altLang="ja-JP" sz="900" dirty="0"/>
                  <a:t>)</a:t>
                </a:r>
                <a:endParaRPr kumimoji="1" lang="ja-JP" altLang="en-US" sz="1200" dirty="0"/>
              </a:p>
            </p:txBody>
          </p:sp>
        </p:grpSp>
        <p:pic>
          <p:nvPicPr>
            <p:cNvPr id="16" name="図 15">
              <a:extLst>
                <a:ext uri="{FF2B5EF4-FFF2-40B4-BE49-F238E27FC236}">
                  <a16:creationId xmlns:a16="http://schemas.microsoft.com/office/drawing/2014/main" id="{DD07A1FE-29A1-4FA4-B9FD-4EEDA336AF08}"/>
                </a:ext>
              </a:extLst>
            </p:cNvPr>
            <p:cNvPicPr>
              <a:picLocks noChangeAspect="1"/>
            </p:cNvPicPr>
            <p:nvPr/>
          </p:nvPicPr>
          <p:blipFill>
            <a:blip r:embed="rId8">
              <a:extLst>
                <a:ext uri="{28A0092B-C50C-407E-A947-70E740481C1C}">
                  <a14:useLocalDpi xmlns:a14="http://schemas.microsoft.com/office/drawing/2010/main" val="0"/>
                </a:ext>
              </a:extLst>
            </a:blip>
            <a:srcRect l="94" r="94"/>
            <a:stretch/>
          </p:blipFill>
          <p:spPr>
            <a:xfrm>
              <a:off x="3316077" y="2474639"/>
              <a:ext cx="2484006" cy="1726841"/>
            </a:xfrm>
            <a:prstGeom prst="rect">
              <a:avLst/>
            </a:prstGeom>
          </p:spPr>
        </p:pic>
      </p:grpSp>
      <p:sp>
        <p:nvSpPr>
          <p:cNvPr id="31" name="四角形: 角を丸くする 30">
            <a:extLst>
              <a:ext uri="{FF2B5EF4-FFF2-40B4-BE49-F238E27FC236}">
                <a16:creationId xmlns:a16="http://schemas.microsoft.com/office/drawing/2014/main" id="{5E7C6E13-1671-466F-86A1-54DAC56A2770}"/>
              </a:ext>
            </a:extLst>
          </p:cNvPr>
          <p:cNvSpPr/>
          <p:nvPr/>
        </p:nvSpPr>
        <p:spPr>
          <a:xfrm>
            <a:off x="143933" y="4719235"/>
            <a:ext cx="7617066" cy="20710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0CC8663C-64CD-430F-AB27-74D10F9FD649}"/>
              </a:ext>
            </a:extLst>
          </p:cNvPr>
          <p:cNvSpPr/>
          <p:nvPr/>
        </p:nvSpPr>
        <p:spPr>
          <a:xfrm>
            <a:off x="7814416" y="2004743"/>
            <a:ext cx="4318000" cy="4700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119C4812-6263-49D9-8BF0-D4C60E7CF163}"/>
              </a:ext>
            </a:extLst>
          </p:cNvPr>
          <p:cNvSpPr/>
          <p:nvPr/>
        </p:nvSpPr>
        <p:spPr>
          <a:xfrm>
            <a:off x="135467" y="2138765"/>
            <a:ext cx="7617066" cy="25263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5EBF0877-28AF-4FE6-BFA1-99213D7332BF}"/>
              </a:ext>
            </a:extLst>
          </p:cNvPr>
          <p:cNvSpPr/>
          <p:nvPr/>
        </p:nvSpPr>
        <p:spPr>
          <a:xfrm>
            <a:off x="73583" y="2078755"/>
            <a:ext cx="4405949" cy="4207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本体（体育館・トレーニングルーム等）</a:t>
            </a:r>
          </a:p>
        </p:txBody>
      </p:sp>
      <p:sp>
        <p:nvSpPr>
          <p:cNvPr id="39" name="四角形: 角を丸くする 38">
            <a:extLst>
              <a:ext uri="{FF2B5EF4-FFF2-40B4-BE49-F238E27FC236}">
                <a16:creationId xmlns:a16="http://schemas.microsoft.com/office/drawing/2014/main" id="{5C9E3F56-FD04-4ECF-A9BE-C0964B7E5AAF}"/>
              </a:ext>
            </a:extLst>
          </p:cNvPr>
          <p:cNvSpPr/>
          <p:nvPr/>
        </p:nvSpPr>
        <p:spPr>
          <a:xfrm>
            <a:off x="96941" y="4704874"/>
            <a:ext cx="1212291" cy="4207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屋根</a:t>
            </a:r>
          </a:p>
        </p:txBody>
      </p:sp>
      <p:sp>
        <p:nvSpPr>
          <p:cNvPr id="40" name="四角形: 角を丸くする 39">
            <a:extLst>
              <a:ext uri="{FF2B5EF4-FFF2-40B4-BE49-F238E27FC236}">
                <a16:creationId xmlns:a16="http://schemas.microsoft.com/office/drawing/2014/main" id="{06FA294B-B283-4F66-8419-20E9CEE24545}"/>
              </a:ext>
            </a:extLst>
          </p:cNvPr>
          <p:cNvSpPr/>
          <p:nvPr/>
        </p:nvSpPr>
        <p:spPr>
          <a:xfrm>
            <a:off x="7842523" y="1965441"/>
            <a:ext cx="1328885" cy="4207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プール</a:t>
            </a:r>
          </a:p>
        </p:txBody>
      </p:sp>
      <p:sp>
        <p:nvSpPr>
          <p:cNvPr id="5" name="スライド番号プレースホルダー 4">
            <a:extLst>
              <a:ext uri="{FF2B5EF4-FFF2-40B4-BE49-F238E27FC236}">
                <a16:creationId xmlns:a16="http://schemas.microsoft.com/office/drawing/2014/main" id="{87E6984C-E5B9-4AA5-B972-06E21EF8ECF7}"/>
              </a:ext>
            </a:extLst>
          </p:cNvPr>
          <p:cNvSpPr>
            <a:spLocks noGrp="1"/>
          </p:cNvSpPr>
          <p:nvPr>
            <p:ph type="sldNum" sz="quarter" idx="12"/>
          </p:nvPr>
        </p:nvSpPr>
        <p:spPr>
          <a:xfrm>
            <a:off x="9440983" y="6490824"/>
            <a:ext cx="2743200" cy="365125"/>
          </a:xfrm>
        </p:spPr>
        <p:txBody>
          <a:bodyPr/>
          <a:lstStyle/>
          <a:p>
            <a:fld id="{E0D7D6FF-D22E-4D28-8EB2-E6EE71FBA953}" type="slidenum">
              <a:rPr kumimoji="1" lang="ja-JP" altLang="en-US" smtClean="0"/>
              <a:t>36</a:t>
            </a:fld>
            <a:endParaRPr kumimoji="1" lang="ja-JP" altLang="en-US" dirty="0"/>
          </a:p>
        </p:txBody>
      </p:sp>
    </p:spTree>
    <p:extLst>
      <p:ext uri="{BB962C8B-B14F-4D97-AF65-F5344CB8AC3E}">
        <p14:creationId xmlns:p14="http://schemas.microsoft.com/office/powerpoint/2010/main" val="3470764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1250653" y="-23516"/>
            <a:ext cx="10515600" cy="1325563"/>
          </a:xfrm>
        </p:spPr>
        <p:txBody>
          <a:bodyPr>
            <a:normAutofit/>
          </a:bodyPr>
          <a:lstStyle/>
          <a:p>
            <a:pPr algn="ctr"/>
            <a:r>
              <a:rPr lang="en-US" altLang="ja-JP" sz="3200" dirty="0">
                <a:latin typeface="BIZ UDPゴシック" panose="020B0400000000000000" pitchFamily="50" charset="-128"/>
                <a:ea typeface="BIZ UDPゴシック" panose="020B0400000000000000" pitchFamily="50" charset="-128"/>
              </a:rPr>
              <a:t>B&amp;G</a:t>
            </a:r>
            <a:r>
              <a:rPr lang="ja-JP" altLang="en-US" sz="3200" dirty="0">
                <a:latin typeface="BIZ UDPゴシック" panose="020B0400000000000000" pitchFamily="50" charset="-128"/>
                <a:ea typeface="BIZ UDPゴシック" panose="020B0400000000000000" pitchFamily="50" charset="-128"/>
              </a:rPr>
              <a:t>海洋センターが抱える課題</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665445" y="1302047"/>
            <a:ext cx="10684764" cy="92333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◆老朽化</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・財政的な課題から竣工後３０年間大規模改修が実施できず、施設の劣化状況は深刻。</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・プールは劣化により使用を休止してから、１０年以上が経過。</a:t>
            </a:r>
            <a:endParaRPr kumimoji="1" lang="en-US" altLang="ja-JP"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89C4E4F1-26AB-40F0-AC65-60E8F5192BA8}"/>
              </a:ext>
            </a:extLst>
          </p:cNvPr>
          <p:cNvSpPr txBox="1"/>
          <p:nvPr/>
        </p:nvSpPr>
        <p:spPr>
          <a:xfrm>
            <a:off x="665445" y="2340028"/>
            <a:ext cx="10684764"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◆利用状況</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・利用者数はコロナ禍前の水準を回復せず、特に町内住民の利用はコロナ禍前の半分程度に留まる。</a:t>
            </a:r>
            <a:endParaRPr kumimoji="1" lang="en-US" altLang="ja-JP"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16A85DD3-BA1A-4D02-B8AD-4800F387265E}"/>
              </a:ext>
            </a:extLst>
          </p:cNvPr>
          <p:cNvSpPr txBox="1"/>
          <p:nvPr/>
        </p:nvSpPr>
        <p:spPr>
          <a:xfrm>
            <a:off x="665445" y="3123373"/>
            <a:ext cx="11324498" cy="92333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◆財政負担</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・年間所要経費は、</a:t>
            </a:r>
            <a:r>
              <a:rPr kumimoji="1" lang="en-US" altLang="ja-JP" dirty="0">
                <a:latin typeface="BIZ UDPゴシック" panose="020B0400000000000000" pitchFamily="50" charset="-128"/>
                <a:ea typeface="BIZ UDPゴシック" panose="020B0400000000000000" pitchFamily="50" charset="-128"/>
              </a:rPr>
              <a:t>200</a:t>
            </a:r>
            <a:r>
              <a:rPr kumimoji="1" lang="ja-JP" altLang="en-US" dirty="0">
                <a:latin typeface="BIZ UDPゴシック" panose="020B0400000000000000" pitchFamily="50" charset="-128"/>
                <a:ea typeface="BIZ UDPゴシック" panose="020B0400000000000000" pitchFamily="50" charset="-128"/>
              </a:rPr>
              <a:t>万円弱の借地料を含め、</a:t>
            </a:r>
            <a:r>
              <a:rPr kumimoji="1" lang="en-US" altLang="ja-JP" dirty="0">
                <a:latin typeface="BIZ UDPゴシック" panose="020B0400000000000000" pitchFamily="50" charset="-128"/>
                <a:ea typeface="BIZ UDPゴシック" panose="020B0400000000000000" pitchFamily="50" charset="-128"/>
              </a:rPr>
              <a:t>2,000</a:t>
            </a:r>
            <a:r>
              <a:rPr kumimoji="1" lang="ja-JP" altLang="en-US" dirty="0">
                <a:latin typeface="BIZ UDPゴシック" panose="020B0400000000000000" pitchFamily="50" charset="-128"/>
                <a:ea typeface="BIZ UDPゴシック" panose="020B0400000000000000" pitchFamily="50" charset="-128"/>
              </a:rPr>
              <a:t>万円近くに上る。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・将来的に、仮に建替えるとなれば、プールを除く本体だけでも</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億円近い経費が必要となる。</a:t>
            </a:r>
            <a:endParaRPr kumimoji="1" lang="en-US" altLang="ja-JP"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330498EC-DC45-4A7E-8E3C-6D9387615353}"/>
              </a:ext>
            </a:extLst>
          </p:cNvPr>
          <p:cNvSpPr/>
          <p:nvPr/>
        </p:nvSpPr>
        <p:spPr>
          <a:xfrm>
            <a:off x="794345" y="5236907"/>
            <a:ext cx="10971907" cy="1544038"/>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・コロナ禍からの利用者数の回復は緩慢な状況にあり、人口減少や施設の劣化状況、アクセス性から、</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今後もこの傾向は継続する見込み。</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・人口増加期にあった竣工当時（</a:t>
            </a:r>
            <a:r>
              <a:rPr lang="en-US" altLang="ja-JP" dirty="0">
                <a:solidFill>
                  <a:schemeClr val="tx1"/>
                </a:solidFill>
                <a:latin typeface="BIZ UDPゴシック" panose="020B0400000000000000" pitchFamily="50" charset="-128"/>
                <a:ea typeface="BIZ UDPゴシック" panose="020B0400000000000000" pitchFamily="50" charset="-128"/>
              </a:rPr>
              <a:t>1993</a:t>
            </a:r>
            <a:r>
              <a:rPr lang="ja-JP" altLang="en-US" dirty="0">
                <a:solidFill>
                  <a:schemeClr val="tx1"/>
                </a:solidFill>
                <a:latin typeface="BIZ UDPゴシック" panose="020B0400000000000000" pitchFamily="50" charset="-128"/>
                <a:ea typeface="BIZ UDPゴシック" panose="020B0400000000000000" pitchFamily="50" charset="-128"/>
              </a:rPr>
              <a:t>年）から、住民ニーズは変化している可能性があり、プールも</a:t>
            </a:r>
            <a:r>
              <a:rPr lang="en-US" altLang="ja-JP" dirty="0">
                <a:solidFill>
                  <a:schemeClr val="tx1"/>
                </a:solidFill>
                <a:latin typeface="BIZ UDPゴシック" panose="020B0400000000000000" pitchFamily="50" charset="-128"/>
                <a:ea typeface="BIZ UDPゴシック" panose="020B0400000000000000" pitchFamily="50" charset="-128"/>
              </a:rPr>
              <a:t>20</a:t>
            </a:r>
            <a:r>
              <a:rPr lang="ja-JP" altLang="en-US" dirty="0">
                <a:solidFill>
                  <a:schemeClr val="tx1"/>
                </a:solidFill>
                <a:latin typeface="BIZ UDPゴシック" panose="020B0400000000000000" pitchFamily="50" charset="-128"/>
                <a:ea typeface="BIZ UDPゴシック" panose="020B0400000000000000" pitchFamily="50" charset="-128"/>
              </a:rPr>
              <a:t>０８年</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に休止して</a:t>
            </a:r>
            <a:r>
              <a:rPr lang="en-US" altLang="ja-JP" dirty="0">
                <a:solidFill>
                  <a:schemeClr val="tx1"/>
                </a:solidFill>
                <a:latin typeface="BIZ UDPゴシック" panose="020B0400000000000000" pitchFamily="50" charset="-128"/>
                <a:ea typeface="BIZ UDPゴシック" panose="020B0400000000000000" pitchFamily="50" charset="-128"/>
              </a:rPr>
              <a:t>10</a:t>
            </a:r>
            <a:r>
              <a:rPr lang="ja-JP" altLang="en-US" dirty="0">
                <a:solidFill>
                  <a:schemeClr val="tx1"/>
                </a:solidFill>
                <a:latin typeface="BIZ UDPゴシック" panose="020B0400000000000000" pitchFamily="50" charset="-128"/>
                <a:ea typeface="BIZ UDPゴシック" panose="020B0400000000000000" pitchFamily="50" charset="-128"/>
              </a:rPr>
              <a:t>年以上が経過しているなど、施設を改修する上で取捨選択が必要となる。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6A105D34-84AC-4B4F-9FEE-E4B48AA771FE}"/>
              </a:ext>
            </a:extLst>
          </p:cNvPr>
          <p:cNvSpPr/>
          <p:nvPr/>
        </p:nvSpPr>
        <p:spPr>
          <a:xfrm>
            <a:off x="794345" y="4977500"/>
            <a:ext cx="1157745" cy="331325"/>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BA5DEDB-1777-44BF-A00A-7054A07F9A8E}"/>
              </a:ext>
            </a:extLst>
          </p:cNvPr>
          <p:cNvSpPr txBox="1"/>
          <p:nvPr/>
        </p:nvSpPr>
        <p:spPr>
          <a:xfrm>
            <a:off x="665445" y="4152977"/>
            <a:ext cx="11324498"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◆アクセス難</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a:t>
            </a:r>
            <a:r>
              <a:rPr lang="ja-JP" altLang="en-US" sz="1800" dirty="0">
                <a:solidFill>
                  <a:schemeClr val="tx1"/>
                </a:solidFill>
                <a:latin typeface="BIZ UDPゴシック" panose="020B0400000000000000" pitchFamily="50" charset="-128"/>
                <a:ea typeface="BIZ UDPゴシック" panose="020B0400000000000000" pitchFamily="50" charset="-128"/>
              </a:rPr>
              <a:t>・最寄りのバス停から徒歩</a:t>
            </a:r>
            <a:r>
              <a:rPr lang="en-US" altLang="ja-JP" sz="1800" dirty="0">
                <a:solidFill>
                  <a:schemeClr val="tx1"/>
                </a:solidFill>
                <a:latin typeface="BIZ UDPゴシック" panose="020B0400000000000000" pitchFamily="50" charset="-128"/>
                <a:ea typeface="BIZ UDPゴシック" panose="020B0400000000000000" pitchFamily="50" charset="-128"/>
              </a:rPr>
              <a:t>20</a:t>
            </a:r>
            <a:r>
              <a:rPr lang="ja-JP" altLang="en-US" sz="1800" dirty="0">
                <a:solidFill>
                  <a:schemeClr val="tx1"/>
                </a:solidFill>
                <a:latin typeface="BIZ UDPゴシック" panose="020B0400000000000000" pitchFamily="50" charset="-128"/>
                <a:ea typeface="BIZ UDPゴシック" panose="020B0400000000000000" pitchFamily="50" charset="-128"/>
              </a:rPr>
              <a:t>～</a:t>
            </a:r>
            <a:r>
              <a:rPr lang="en-US" altLang="ja-JP" sz="1800" dirty="0">
                <a:solidFill>
                  <a:schemeClr val="tx1"/>
                </a:solidFill>
                <a:latin typeface="BIZ UDPゴシック" panose="020B0400000000000000" pitchFamily="50" charset="-128"/>
                <a:ea typeface="BIZ UDPゴシック" panose="020B0400000000000000" pitchFamily="50" charset="-128"/>
              </a:rPr>
              <a:t>30</a:t>
            </a:r>
            <a:r>
              <a:rPr lang="ja-JP" altLang="en-US" sz="1800" dirty="0">
                <a:solidFill>
                  <a:schemeClr val="tx1"/>
                </a:solidFill>
                <a:latin typeface="BIZ UDPゴシック" panose="020B0400000000000000" pitchFamily="50" charset="-128"/>
                <a:ea typeface="BIZ UDPゴシック" panose="020B0400000000000000" pitchFamily="50" charset="-128"/>
              </a:rPr>
              <a:t>分程度であり、バス本数も少ないことからアクセスにも課題。</a:t>
            </a:r>
            <a:endParaRPr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3D937C9-DB48-4AC4-B543-F3B817F9A2C5}"/>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37</a:t>
            </a:fld>
            <a:endParaRPr kumimoji="1" lang="ja-JP" altLang="en-US" dirty="0"/>
          </a:p>
        </p:txBody>
      </p:sp>
    </p:spTree>
    <p:extLst>
      <p:ext uri="{BB962C8B-B14F-4D97-AF65-F5344CB8AC3E}">
        <p14:creationId xmlns:p14="http://schemas.microsoft.com/office/powerpoint/2010/main" val="570173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322942" y="255895"/>
            <a:ext cx="10515600" cy="1325563"/>
          </a:xfrm>
        </p:spPr>
        <p:txBody>
          <a:bodyPr>
            <a:normAutofit/>
          </a:bodyPr>
          <a:lstStyle/>
          <a:p>
            <a:pPr algn="ctr"/>
            <a:r>
              <a:rPr lang="ja-JP" altLang="en-US" sz="3200" dirty="0">
                <a:latin typeface="BIZ UDPゴシック" panose="020B0400000000000000" pitchFamily="50" charset="-128"/>
                <a:ea typeface="BIZ UDPゴシック" panose="020B0400000000000000" pitchFamily="50" charset="-128"/>
              </a:rPr>
              <a:t>淨るりシアター</a:t>
            </a:r>
            <a:r>
              <a:rPr kumimoji="1" lang="ja-JP" altLang="en-US" sz="3200" dirty="0">
                <a:latin typeface="BIZ UDPゴシック" panose="020B0400000000000000" pitchFamily="50" charset="-128"/>
                <a:ea typeface="BIZ UDPゴシック" panose="020B0400000000000000" pitchFamily="50" charset="-128"/>
              </a:rPr>
              <a:t>について</a:t>
            </a:r>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175713" y="1447483"/>
            <a:ext cx="7611230"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◆基本情報</a:t>
            </a:r>
            <a:endParaRPr kumimoji="1" lang="en-US" altLang="ja-JP" dirty="0">
              <a:latin typeface="BIZ UDPゴシック" panose="020B0400000000000000" pitchFamily="50" charset="-128"/>
              <a:ea typeface="BIZ UDPゴシック" panose="020B0400000000000000" pitchFamily="50" charset="-128"/>
            </a:endParaRPr>
          </a:p>
        </p:txBody>
      </p:sp>
      <p:graphicFrame>
        <p:nvGraphicFramePr>
          <p:cNvPr id="22" name="コンテンツ プレースホルダー 21">
            <a:extLst>
              <a:ext uri="{FF2B5EF4-FFF2-40B4-BE49-F238E27FC236}">
                <a16:creationId xmlns:a16="http://schemas.microsoft.com/office/drawing/2014/main" id="{A75D4A35-2089-40CD-A67B-EA14E9B29F0A}"/>
              </a:ext>
            </a:extLst>
          </p:cNvPr>
          <p:cNvGraphicFramePr>
            <a:graphicFrameLocks noGrp="1"/>
          </p:cNvGraphicFramePr>
          <p:nvPr>
            <p:ph idx="1"/>
            <p:extLst>
              <p:ext uri="{D42A27DB-BD31-4B8C-83A1-F6EECF244321}">
                <p14:modId xmlns:p14="http://schemas.microsoft.com/office/powerpoint/2010/main" val="3009133527"/>
              </p:ext>
            </p:extLst>
          </p:nvPr>
        </p:nvGraphicFramePr>
        <p:xfrm>
          <a:off x="453778" y="2524618"/>
          <a:ext cx="7497193" cy="785795"/>
        </p:xfrm>
        <a:graphic>
          <a:graphicData uri="http://schemas.openxmlformats.org/drawingml/2006/table">
            <a:tbl>
              <a:tblPr/>
              <a:tblGrid>
                <a:gridCol w="635283">
                  <a:extLst>
                    <a:ext uri="{9D8B030D-6E8A-4147-A177-3AD203B41FA5}">
                      <a16:colId xmlns:a16="http://schemas.microsoft.com/office/drawing/2014/main" val="1580119058"/>
                    </a:ext>
                  </a:extLst>
                </a:gridCol>
                <a:gridCol w="513708">
                  <a:extLst>
                    <a:ext uri="{9D8B030D-6E8A-4147-A177-3AD203B41FA5}">
                      <a16:colId xmlns:a16="http://schemas.microsoft.com/office/drawing/2014/main" val="3620024430"/>
                    </a:ext>
                  </a:extLst>
                </a:gridCol>
                <a:gridCol w="945222">
                  <a:extLst>
                    <a:ext uri="{9D8B030D-6E8A-4147-A177-3AD203B41FA5}">
                      <a16:colId xmlns:a16="http://schemas.microsoft.com/office/drawing/2014/main" val="2626222464"/>
                    </a:ext>
                  </a:extLst>
                </a:gridCol>
                <a:gridCol w="774394">
                  <a:extLst>
                    <a:ext uri="{9D8B030D-6E8A-4147-A177-3AD203B41FA5}">
                      <a16:colId xmlns:a16="http://schemas.microsoft.com/office/drawing/2014/main" val="2299268407"/>
                    </a:ext>
                  </a:extLst>
                </a:gridCol>
                <a:gridCol w="896440">
                  <a:extLst>
                    <a:ext uri="{9D8B030D-6E8A-4147-A177-3AD203B41FA5}">
                      <a16:colId xmlns:a16="http://schemas.microsoft.com/office/drawing/2014/main" val="1955937949"/>
                    </a:ext>
                  </a:extLst>
                </a:gridCol>
                <a:gridCol w="1149551">
                  <a:extLst>
                    <a:ext uri="{9D8B030D-6E8A-4147-A177-3AD203B41FA5}">
                      <a16:colId xmlns:a16="http://schemas.microsoft.com/office/drawing/2014/main" val="1870216413"/>
                    </a:ext>
                  </a:extLst>
                </a:gridCol>
                <a:gridCol w="1318294">
                  <a:extLst>
                    <a:ext uri="{9D8B030D-6E8A-4147-A177-3AD203B41FA5}">
                      <a16:colId xmlns:a16="http://schemas.microsoft.com/office/drawing/2014/main" val="1575921122"/>
                    </a:ext>
                  </a:extLst>
                </a:gridCol>
                <a:gridCol w="1264301">
                  <a:extLst>
                    <a:ext uri="{9D8B030D-6E8A-4147-A177-3AD203B41FA5}">
                      <a16:colId xmlns:a16="http://schemas.microsoft.com/office/drawing/2014/main" val="1231032241"/>
                    </a:ext>
                  </a:extLst>
                </a:gridCol>
              </a:tblGrid>
              <a:tr h="416535">
                <a:tc>
                  <a:txBody>
                    <a:bodyPr/>
                    <a:lstStyle/>
                    <a:p>
                      <a:pPr algn="ctr" fontAlgn="ct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建築年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延床面積</a:t>
                      </a:r>
                      <a:b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耐用年数</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構造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年間運営費</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年間維持補修費</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想定建替費用</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44175565"/>
                  </a:ext>
                </a:extLst>
              </a:tr>
              <a:tr h="369260">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文化会館</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3,230.74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SRC</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、軽量</a:t>
                      </a:r>
                      <a:r>
                        <a:rPr 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S</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70,000</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7,660</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1,439,085</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2683"/>
                  </a:ext>
                </a:extLst>
              </a:tr>
            </a:tbl>
          </a:graphicData>
        </a:graphic>
      </p:graphicFrame>
      <p:sp>
        <p:nvSpPr>
          <p:cNvPr id="26" name="テキスト ボックス 25">
            <a:extLst>
              <a:ext uri="{FF2B5EF4-FFF2-40B4-BE49-F238E27FC236}">
                <a16:creationId xmlns:a16="http://schemas.microsoft.com/office/drawing/2014/main" id="{1C9FE849-F6C0-45BE-A52B-E40F20264415}"/>
              </a:ext>
            </a:extLst>
          </p:cNvPr>
          <p:cNvSpPr txBox="1"/>
          <p:nvPr/>
        </p:nvSpPr>
        <p:spPr>
          <a:xfrm>
            <a:off x="175713" y="5324705"/>
            <a:ext cx="10684764" cy="130805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◆利用者の状況（のべ）</a:t>
            </a:r>
            <a:endParaRPr lang="en-US" altLang="ja-JP"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・令和元年度は、 ３</a:t>
            </a:r>
            <a:r>
              <a:rPr lang="en-US" altLang="ja-JP" sz="1700" dirty="0">
                <a:latin typeface="BIZ UDPゴシック" panose="020B0400000000000000" pitchFamily="50" charset="-128"/>
                <a:ea typeface="BIZ UDPゴシック" panose="020B0400000000000000" pitchFamily="50" charset="-128"/>
              </a:rPr>
              <a:t>.2</a:t>
            </a:r>
            <a:r>
              <a:rPr lang="ja-JP" altLang="en-US" sz="1700" dirty="0">
                <a:latin typeface="BIZ UDPゴシック" panose="020B0400000000000000" pitchFamily="50" charset="-128"/>
                <a:ea typeface="BIZ UDPゴシック" panose="020B0400000000000000" pitchFamily="50" charset="-128"/>
              </a:rPr>
              <a:t>万人を超える利用者数。</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・コロナ禍は利用者数が減少したものの、足元は回復傾向。</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・令和５年度以降はコロナ禍前の水準を回復する見通し。</a:t>
            </a:r>
            <a:endParaRPr lang="en-US" altLang="ja-JP" sz="1700" dirty="0">
              <a:latin typeface="BIZ UDPゴシック" panose="020B0400000000000000" pitchFamily="50" charset="-128"/>
              <a:ea typeface="BIZ UDPゴシック" panose="020B0400000000000000" pitchFamily="50" charset="-128"/>
            </a:endParaRPr>
          </a:p>
        </p:txBody>
      </p:sp>
      <p:sp>
        <p:nvSpPr>
          <p:cNvPr id="6" name="AutoShape 4">
            <a:extLst>
              <a:ext uri="{FF2B5EF4-FFF2-40B4-BE49-F238E27FC236}">
                <a16:creationId xmlns:a16="http://schemas.microsoft.com/office/drawing/2014/main" id="{8268217B-F606-4752-A044-41F0F217B9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 name="図 8">
            <a:extLst>
              <a:ext uri="{FF2B5EF4-FFF2-40B4-BE49-F238E27FC236}">
                <a16:creationId xmlns:a16="http://schemas.microsoft.com/office/drawing/2014/main" id="{2A5F44C9-B330-47FB-B735-4E4CE6FD17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6598" y="264174"/>
            <a:ext cx="3721624" cy="2490625"/>
          </a:xfrm>
          <a:prstGeom prst="rect">
            <a:avLst/>
          </a:prstGeom>
        </p:spPr>
      </p:pic>
      <p:sp>
        <p:nvSpPr>
          <p:cNvPr id="17" name="テキスト ボックス 16">
            <a:extLst>
              <a:ext uri="{FF2B5EF4-FFF2-40B4-BE49-F238E27FC236}">
                <a16:creationId xmlns:a16="http://schemas.microsoft.com/office/drawing/2014/main" id="{136BB97C-F4B0-43FC-9C04-8E1296250939}"/>
              </a:ext>
            </a:extLst>
          </p:cNvPr>
          <p:cNvSpPr txBox="1"/>
          <p:nvPr/>
        </p:nvSpPr>
        <p:spPr>
          <a:xfrm>
            <a:off x="476348" y="1877356"/>
            <a:ext cx="7167624" cy="615553"/>
          </a:xfrm>
          <a:prstGeom prst="rect">
            <a:avLst/>
          </a:prstGeom>
          <a:noFill/>
        </p:spPr>
        <p:txBody>
          <a:bodyPr wrap="square">
            <a:spAutoFit/>
          </a:bodyPr>
          <a:lstStyle/>
          <a:p>
            <a:r>
              <a:rPr lang="ja-JP" altLang="en-US" sz="1700" b="0" i="0" dirty="0">
                <a:effectLst/>
                <a:latin typeface="BIZ UDPゴシック" panose="020B0400000000000000" pitchFamily="50" charset="-128"/>
                <a:ea typeface="BIZ UDPゴシック" panose="020B0400000000000000" pitchFamily="50" charset="-128"/>
              </a:rPr>
              <a:t>伝統芸能「能勢の浄瑠璃」を次代に継承する文化創造の拠点施設として、多様な芸術文化を通じ、心の豊かさや地域力の向上に資する創造活動を実施。</a:t>
            </a:r>
            <a:endParaRPr lang="en-US" altLang="ja-JP" sz="1700" b="0" i="0" dirty="0">
              <a:effectLst/>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F1EBA29B-3DF8-472C-9FCF-06F0191F0EDB}"/>
              </a:ext>
            </a:extLst>
          </p:cNvPr>
          <p:cNvSpPr txBox="1"/>
          <p:nvPr/>
        </p:nvSpPr>
        <p:spPr>
          <a:xfrm>
            <a:off x="476348" y="3362616"/>
            <a:ext cx="4270313" cy="353943"/>
          </a:xfrm>
          <a:prstGeom prst="rect">
            <a:avLst/>
          </a:prstGeom>
          <a:noFill/>
        </p:spPr>
        <p:txBody>
          <a:bodyPr wrap="square">
            <a:spAutoFit/>
          </a:bodyPr>
          <a:lstStyle/>
          <a:p>
            <a:r>
              <a:rPr lang="ja-JP" altLang="en-US" sz="1700" b="0" i="0" dirty="0">
                <a:effectLst/>
                <a:latin typeface="BIZ UDPゴシック" panose="020B0400000000000000" pitchFamily="50" charset="-128"/>
                <a:ea typeface="BIZ UDPゴシック" panose="020B0400000000000000" pitchFamily="50" charset="-128"/>
              </a:rPr>
              <a:t>・年間収入：</a:t>
            </a:r>
            <a:r>
              <a:rPr lang="en-US" altLang="ja-JP" sz="1700" b="0" i="0" dirty="0">
                <a:effectLst/>
                <a:latin typeface="BIZ UDPゴシック" panose="020B0400000000000000" pitchFamily="50" charset="-128"/>
                <a:ea typeface="BIZ UDPゴシック" panose="020B0400000000000000" pitchFamily="50" charset="-128"/>
              </a:rPr>
              <a:t>13,000</a:t>
            </a:r>
            <a:r>
              <a:rPr lang="ja-JP" altLang="en-US" sz="1700" b="0" i="0" dirty="0">
                <a:effectLst/>
                <a:latin typeface="BIZ UDPゴシック" panose="020B0400000000000000" pitchFamily="50" charset="-128"/>
                <a:ea typeface="BIZ UDPゴシック" panose="020B0400000000000000" pitchFamily="50" charset="-128"/>
              </a:rPr>
              <a:t>～</a:t>
            </a:r>
            <a:r>
              <a:rPr lang="en-US" altLang="ja-JP" sz="1700" b="0" i="0" dirty="0">
                <a:effectLst/>
                <a:latin typeface="BIZ UDPゴシック" panose="020B0400000000000000" pitchFamily="50" charset="-128"/>
                <a:ea typeface="BIZ UDPゴシック" panose="020B0400000000000000" pitchFamily="50" charset="-128"/>
              </a:rPr>
              <a:t>15,000</a:t>
            </a:r>
            <a:r>
              <a:rPr lang="ja-JP" altLang="en-US" sz="1700" b="0" i="0" dirty="0">
                <a:effectLst/>
                <a:latin typeface="BIZ UDPゴシック" panose="020B0400000000000000" pitchFamily="50" charset="-128"/>
                <a:ea typeface="BIZ UDPゴシック" panose="020B0400000000000000" pitchFamily="50" charset="-128"/>
              </a:rPr>
              <a:t>千円。</a:t>
            </a:r>
            <a:endParaRPr lang="en-US" altLang="ja-JP" sz="1700" b="0" i="0" dirty="0">
              <a:effectLst/>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CB30E888-62A1-4765-B712-A24053D80092}"/>
              </a:ext>
            </a:extLst>
          </p:cNvPr>
          <p:cNvSpPr txBox="1"/>
          <p:nvPr/>
        </p:nvSpPr>
        <p:spPr>
          <a:xfrm>
            <a:off x="175713" y="3902208"/>
            <a:ext cx="7775257" cy="156966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◆施設・設備の状況</a:t>
            </a:r>
            <a:endParaRPr kumimoji="1" lang="en-US" altLang="ja-JP"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・建物は竣工から３０年強が経過しているが、これまで舞台装置の改修や外壁の</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大規模改修等を実施しており、長寿命化を行っている。</a:t>
            </a:r>
            <a:endParaRPr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・舞台照明を</a:t>
            </a:r>
            <a:r>
              <a:rPr kumimoji="1" lang="en-US" altLang="ja-JP" sz="1700" dirty="0">
                <a:latin typeface="BIZ UDPゴシック" panose="020B0400000000000000" pitchFamily="50" charset="-128"/>
                <a:ea typeface="BIZ UDPゴシック" panose="020B0400000000000000" pitchFamily="50" charset="-128"/>
              </a:rPr>
              <a:t>LED</a:t>
            </a:r>
            <a:r>
              <a:rPr kumimoji="1" lang="ja-JP" altLang="en-US" sz="1700" dirty="0">
                <a:latin typeface="BIZ UDPゴシック" panose="020B0400000000000000" pitchFamily="50" charset="-128"/>
                <a:ea typeface="BIZ UDPゴシック" panose="020B0400000000000000" pitchFamily="50" charset="-128"/>
              </a:rPr>
              <a:t>に改修するなど、省エネルギー化も推進中。</a:t>
            </a:r>
            <a:endParaRPr kumimoji="1" lang="en-US" altLang="ja-JP" sz="1700" dirty="0">
              <a:latin typeface="BIZ UDPゴシック" panose="020B0400000000000000" pitchFamily="50" charset="-128"/>
              <a:ea typeface="BIZ UDPゴシック" panose="020B0400000000000000" pitchFamily="50" charset="-128"/>
            </a:endParaRPr>
          </a:p>
          <a:p>
            <a:endParaRPr kumimoji="1" lang="ja-JP" altLang="en-US" sz="1700"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37AE6949-0F33-4CA8-A8F9-AD4BA64BE6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7909" y="2247693"/>
            <a:ext cx="2897311" cy="1928374"/>
          </a:xfrm>
          <a:prstGeom prst="rect">
            <a:avLst/>
          </a:prstGeom>
        </p:spPr>
      </p:pic>
      <p:pic>
        <p:nvPicPr>
          <p:cNvPr id="3" name="図 2">
            <a:extLst>
              <a:ext uri="{FF2B5EF4-FFF2-40B4-BE49-F238E27FC236}">
                <a16:creationId xmlns:a16="http://schemas.microsoft.com/office/drawing/2014/main" id="{D6E8E4D8-5916-41BE-8ACF-6D2D62AF21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2125" y="4300028"/>
            <a:ext cx="3546097" cy="2182214"/>
          </a:xfrm>
          <a:prstGeom prst="rect">
            <a:avLst/>
          </a:prstGeom>
        </p:spPr>
      </p:pic>
      <p:sp>
        <p:nvSpPr>
          <p:cNvPr id="7" name="スライド番号プレースホルダー 6">
            <a:extLst>
              <a:ext uri="{FF2B5EF4-FFF2-40B4-BE49-F238E27FC236}">
                <a16:creationId xmlns:a16="http://schemas.microsoft.com/office/drawing/2014/main" id="{1A64043F-1040-4B4F-B539-100D3FB749F6}"/>
              </a:ext>
            </a:extLst>
          </p:cNvPr>
          <p:cNvSpPr>
            <a:spLocks noGrp="1"/>
          </p:cNvSpPr>
          <p:nvPr>
            <p:ph type="sldNum" sz="quarter" idx="12"/>
          </p:nvPr>
        </p:nvSpPr>
        <p:spPr>
          <a:xfrm>
            <a:off x="9448800" y="6482242"/>
            <a:ext cx="2743200" cy="365125"/>
          </a:xfrm>
        </p:spPr>
        <p:txBody>
          <a:bodyPr/>
          <a:lstStyle/>
          <a:p>
            <a:fld id="{E0D7D6FF-D22E-4D28-8EB2-E6EE71FBA953}" type="slidenum">
              <a:rPr kumimoji="1" lang="ja-JP" altLang="en-US" smtClean="0"/>
              <a:t>38</a:t>
            </a:fld>
            <a:endParaRPr kumimoji="1" lang="ja-JP" altLang="en-US" dirty="0"/>
          </a:p>
        </p:txBody>
      </p:sp>
    </p:spTree>
    <p:extLst>
      <p:ext uri="{BB962C8B-B14F-4D97-AF65-F5344CB8AC3E}">
        <p14:creationId xmlns:p14="http://schemas.microsoft.com/office/powerpoint/2010/main" val="4073097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22267"/>
            <a:ext cx="10515600" cy="1325563"/>
          </a:xfrm>
        </p:spPr>
        <p:txBody>
          <a:bodyPr>
            <a:normAutofit/>
          </a:bodyPr>
          <a:lstStyle/>
          <a:p>
            <a:pPr algn="ctr"/>
            <a:r>
              <a:rPr lang="ja-JP" altLang="en-US" sz="3200" dirty="0">
                <a:latin typeface="BIZ UDPゴシック" panose="020B0400000000000000" pitchFamily="50" charset="-128"/>
                <a:ea typeface="BIZ UDPゴシック" panose="020B0400000000000000" pitchFamily="50" charset="-128"/>
              </a:rPr>
              <a:t>淨るりシアター</a:t>
            </a:r>
            <a:r>
              <a:rPr kumimoji="1" lang="ja-JP" altLang="en-US" sz="3200" dirty="0">
                <a:latin typeface="BIZ UDPゴシック" panose="020B0400000000000000" pitchFamily="50" charset="-128"/>
                <a:ea typeface="BIZ UDPゴシック" panose="020B0400000000000000" pitchFamily="50" charset="-128"/>
              </a:rPr>
              <a:t>の運営体制</a:t>
            </a:r>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1035315" y="1514265"/>
            <a:ext cx="10684764" cy="115416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◆運営体制・業務内容ついて</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・淨るりシアターの運営は、町の直営で実施。</a:t>
            </a:r>
            <a:endParaRPr kumimoji="1"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・スタッフの体制は以下のとおり</a:t>
            </a:r>
            <a:endParaRPr kumimoji="1" lang="en-US" altLang="ja-JP" sz="1700" dirty="0">
              <a:latin typeface="BIZ UDPゴシック" panose="020B0400000000000000" pitchFamily="50" charset="-128"/>
              <a:ea typeface="BIZ UDPゴシック" panose="020B0400000000000000" pitchFamily="50" charset="-128"/>
            </a:endParaRPr>
          </a:p>
          <a:p>
            <a:endParaRPr kumimoji="1" lang="ja-JP" altLang="en-US" sz="17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264A560C-FEEE-4615-9B11-D0AD1C218722}"/>
              </a:ext>
            </a:extLst>
          </p:cNvPr>
          <p:cNvSpPr txBox="1"/>
          <p:nvPr/>
        </p:nvSpPr>
        <p:spPr>
          <a:xfrm>
            <a:off x="1035314" y="4575759"/>
            <a:ext cx="10881879" cy="167738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◆運営の持続可能性</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・伝統文化への深い理解と情熱、公演団体との関係性や業界人脈など、ベテラン人材の専門性に支えられている</a:t>
            </a:r>
            <a:endParaRPr kumimoji="1"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運営体制。</a:t>
            </a:r>
            <a:endParaRPr kumimoji="1"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・週６日稼働・夜間業務もあるシアターの運営に人材が不足。</a:t>
            </a:r>
            <a:endParaRPr kumimoji="1"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・町職員全体としても人材が不足状況にあることから、次世代人材の育成にもハードルがある。</a:t>
            </a:r>
            <a:endParaRPr kumimoji="1" lang="en-US" altLang="ja-JP" sz="1700" dirty="0">
              <a:latin typeface="BIZ UDPゴシック" panose="020B0400000000000000" pitchFamily="50" charset="-128"/>
              <a:ea typeface="BIZ UDPゴシック" panose="020B0400000000000000" pitchFamily="50" charset="-128"/>
            </a:endParaRPr>
          </a:p>
          <a:p>
            <a:endParaRPr kumimoji="1" lang="ja-JP" altLang="en-US" sz="1700" dirty="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40E6B622-7985-4F6E-89A1-A87E727683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4798" y="2463425"/>
            <a:ext cx="6091081" cy="1646238"/>
          </a:xfrm>
          <a:prstGeom prst="rect">
            <a:avLst/>
          </a:prstGeom>
        </p:spPr>
      </p:pic>
      <p:pic>
        <p:nvPicPr>
          <p:cNvPr id="44" name="図 43">
            <a:extLst>
              <a:ext uri="{FF2B5EF4-FFF2-40B4-BE49-F238E27FC236}">
                <a16:creationId xmlns:a16="http://schemas.microsoft.com/office/drawing/2014/main" id="{35AB8774-E582-43E8-BA52-A9136F042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500" y="1980361"/>
            <a:ext cx="4360694" cy="2129302"/>
          </a:xfrm>
          <a:prstGeom prst="rect">
            <a:avLst/>
          </a:prstGeom>
        </p:spPr>
      </p:pic>
      <p:sp>
        <p:nvSpPr>
          <p:cNvPr id="4" name="スライド番号プレースホルダー 3">
            <a:extLst>
              <a:ext uri="{FF2B5EF4-FFF2-40B4-BE49-F238E27FC236}">
                <a16:creationId xmlns:a16="http://schemas.microsoft.com/office/drawing/2014/main" id="{87C1D696-4795-46AB-8B16-124758004306}"/>
              </a:ext>
            </a:extLst>
          </p:cNvPr>
          <p:cNvSpPr>
            <a:spLocks noGrp="1"/>
          </p:cNvSpPr>
          <p:nvPr>
            <p:ph type="sldNum" sz="quarter" idx="12"/>
          </p:nvPr>
        </p:nvSpPr>
        <p:spPr>
          <a:xfrm>
            <a:off x="9445583" y="6483970"/>
            <a:ext cx="2743200" cy="365125"/>
          </a:xfrm>
        </p:spPr>
        <p:txBody>
          <a:bodyPr/>
          <a:lstStyle/>
          <a:p>
            <a:fld id="{E0D7D6FF-D22E-4D28-8EB2-E6EE71FBA953}" type="slidenum">
              <a:rPr kumimoji="1" lang="ja-JP" altLang="en-US" smtClean="0"/>
              <a:t>39</a:t>
            </a:fld>
            <a:endParaRPr kumimoji="1" lang="ja-JP" altLang="en-US" dirty="0"/>
          </a:p>
        </p:txBody>
      </p:sp>
    </p:spTree>
    <p:extLst>
      <p:ext uri="{BB962C8B-B14F-4D97-AF65-F5344CB8AC3E}">
        <p14:creationId xmlns:p14="http://schemas.microsoft.com/office/powerpoint/2010/main" val="275580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D943DE-EE86-9731-11D9-8EBE4FA20CC3}"/>
              </a:ext>
            </a:extLst>
          </p:cNvPr>
          <p:cNvSpPr txBox="1"/>
          <p:nvPr/>
        </p:nvSpPr>
        <p:spPr>
          <a:xfrm>
            <a:off x="0" y="0"/>
            <a:ext cx="12188952" cy="461665"/>
          </a:xfrm>
          <a:prstGeom prst="rect">
            <a:avLst/>
          </a:prstGeom>
          <a:solidFill>
            <a:schemeClr val="accent2">
              <a:lumMod val="75000"/>
            </a:schemeClr>
          </a:solid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広域連携の取組状況（府内１０町村）</a:t>
            </a:r>
          </a:p>
        </p:txBody>
      </p:sp>
      <p:graphicFrame>
        <p:nvGraphicFramePr>
          <p:cNvPr id="12" name="表 11">
            <a:extLst>
              <a:ext uri="{FF2B5EF4-FFF2-40B4-BE49-F238E27FC236}">
                <a16:creationId xmlns:a16="http://schemas.microsoft.com/office/drawing/2014/main" id="{0455AFBE-ECD7-5927-57E8-C36B6EA87BFA}"/>
              </a:ext>
            </a:extLst>
          </p:cNvPr>
          <p:cNvGraphicFramePr>
            <a:graphicFrameLocks noGrp="1"/>
          </p:cNvGraphicFramePr>
          <p:nvPr>
            <p:extLst>
              <p:ext uri="{D42A27DB-BD31-4B8C-83A1-F6EECF244321}">
                <p14:modId xmlns:p14="http://schemas.microsoft.com/office/powerpoint/2010/main" val="2735129026"/>
              </p:ext>
            </p:extLst>
          </p:nvPr>
        </p:nvGraphicFramePr>
        <p:xfrm>
          <a:off x="66851" y="503266"/>
          <a:ext cx="11876907" cy="6293458"/>
        </p:xfrm>
        <a:graphic>
          <a:graphicData uri="http://schemas.openxmlformats.org/drawingml/2006/table">
            <a:tbl>
              <a:tblPr firstRow="1" bandRow="1">
                <a:tableStyleId>{21E4AEA4-8DFA-4A89-87EB-49C32662AFE0}</a:tableStyleId>
              </a:tblPr>
              <a:tblGrid>
                <a:gridCol w="983158">
                  <a:extLst>
                    <a:ext uri="{9D8B030D-6E8A-4147-A177-3AD203B41FA5}">
                      <a16:colId xmlns:a16="http://schemas.microsoft.com/office/drawing/2014/main" val="3164408231"/>
                    </a:ext>
                  </a:extLst>
                </a:gridCol>
                <a:gridCol w="1048701">
                  <a:extLst>
                    <a:ext uri="{9D8B030D-6E8A-4147-A177-3AD203B41FA5}">
                      <a16:colId xmlns:a16="http://schemas.microsoft.com/office/drawing/2014/main" val="1788653758"/>
                    </a:ext>
                  </a:extLst>
                </a:gridCol>
                <a:gridCol w="1022484">
                  <a:extLst>
                    <a:ext uri="{9D8B030D-6E8A-4147-A177-3AD203B41FA5}">
                      <a16:colId xmlns:a16="http://schemas.microsoft.com/office/drawing/2014/main" val="2811575869"/>
                    </a:ext>
                  </a:extLst>
                </a:gridCol>
                <a:gridCol w="1022484">
                  <a:extLst>
                    <a:ext uri="{9D8B030D-6E8A-4147-A177-3AD203B41FA5}">
                      <a16:colId xmlns:a16="http://schemas.microsoft.com/office/drawing/2014/main" val="1471222512"/>
                    </a:ext>
                  </a:extLst>
                </a:gridCol>
                <a:gridCol w="1022484">
                  <a:extLst>
                    <a:ext uri="{9D8B030D-6E8A-4147-A177-3AD203B41FA5}">
                      <a16:colId xmlns:a16="http://schemas.microsoft.com/office/drawing/2014/main" val="3853551721"/>
                    </a:ext>
                  </a:extLst>
                </a:gridCol>
                <a:gridCol w="1164918">
                  <a:extLst>
                    <a:ext uri="{9D8B030D-6E8A-4147-A177-3AD203B41FA5}">
                      <a16:colId xmlns:a16="http://schemas.microsoft.com/office/drawing/2014/main" val="2805201509"/>
                    </a:ext>
                  </a:extLst>
                </a:gridCol>
                <a:gridCol w="1094784">
                  <a:extLst>
                    <a:ext uri="{9D8B030D-6E8A-4147-A177-3AD203B41FA5}">
                      <a16:colId xmlns:a16="http://schemas.microsoft.com/office/drawing/2014/main" val="968396327"/>
                    </a:ext>
                  </a:extLst>
                </a:gridCol>
                <a:gridCol w="991373">
                  <a:extLst>
                    <a:ext uri="{9D8B030D-6E8A-4147-A177-3AD203B41FA5}">
                      <a16:colId xmlns:a16="http://schemas.microsoft.com/office/drawing/2014/main" val="400800014"/>
                    </a:ext>
                  </a:extLst>
                </a:gridCol>
                <a:gridCol w="1018094">
                  <a:extLst>
                    <a:ext uri="{9D8B030D-6E8A-4147-A177-3AD203B41FA5}">
                      <a16:colId xmlns:a16="http://schemas.microsoft.com/office/drawing/2014/main" val="652775044"/>
                    </a:ext>
                  </a:extLst>
                </a:gridCol>
                <a:gridCol w="1206737">
                  <a:extLst>
                    <a:ext uri="{9D8B030D-6E8A-4147-A177-3AD203B41FA5}">
                      <a16:colId xmlns:a16="http://schemas.microsoft.com/office/drawing/2014/main" val="1744389673"/>
                    </a:ext>
                  </a:extLst>
                </a:gridCol>
                <a:gridCol w="1301690">
                  <a:extLst>
                    <a:ext uri="{9D8B030D-6E8A-4147-A177-3AD203B41FA5}">
                      <a16:colId xmlns:a16="http://schemas.microsoft.com/office/drawing/2014/main" val="1887057917"/>
                    </a:ext>
                  </a:extLst>
                </a:gridCol>
              </a:tblGrid>
              <a:tr h="291740">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島本町</a:t>
                      </a: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豊能町</a:t>
                      </a: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能勢町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忠岡町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熊取町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田尻町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岬町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太子町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河南町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千早赤阪村</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47022767"/>
                  </a:ext>
                </a:extLst>
              </a:tr>
              <a:tr h="903118">
                <a:tc>
                  <a:txBody>
                    <a:bodyPr/>
                    <a:lstStyle/>
                    <a:p>
                      <a:r>
                        <a:rPr kumimoji="1" lang="ja-JP" altLang="en-US" sz="1200" b="1" dirty="0">
                          <a:latin typeface="BIZ UDPゴシック" panose="020B0400000000000000" pitchFamily="50" charset="-128"/>
                          <a:ea typeface="BIZ UDPゴシック" panose="020B0400000000000000" pitchFamily="50" charset="-128"/>
                        </a:rPr>
                        <a:t>消防</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指令センター共同（高槻市）を予定</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委託</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（箕面市）</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委託</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（豊中市）</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指令センター共同</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（岸和田市）</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gridSpan="3">
                  <a:txBody>
                    <a:bodyPr/>
                    <a:lstStyle/>
                    <a:p>
                      <a:pPr algn="l"/>
                      <a:r>
                        <a:rPr kumimoji="1" lang="ja-JP" altLang="en-US" sz="1050">
                          <a:latin typeface="BIZ UDPゴシック" panose="020B0400000000000000" pitchFamily="50" charset="-128"/>
                          <a:ea typeface="BIZ UDPゴシック" panose="020B0400000000000000" pitchFamily="50" charset="-128"/>
                        </a:rPr>
                        <a:t>泉州南消防組合</a:t>
                      </a:r>
                      <a:endParaRPr kumimoji="1" lang="en-US" altLang="ja-JP" sz="1050">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a:latin typeface="BIZ UDPゴシック" panose="020B0400000000000000" pitchFamily="50" charset="-128"/>
                        <a:ea typeface="BIZ UDPゴシック" panose="020B0400000000000000" pitchFamily="50" charset="-128"/>
                      </a:endParaRPr>
                    </a:p>
                  </a:txBody>
                  <a:tcPr marR="36000"/>
                </a:tc>
                <a:tc gridSpan="3">
                  <a:txBody>
                    <a:bodyPr/>
                    <a:lstStyle/>
                    <a:p>
                      <a:pPr algn="l"/>
                      <a:r>
                        <a:rPr kumimoji="1" lang="zh-TW" altLang="en-US" sz="1050" dirty="0">
                          <a:solidFill>
                            <a:schemeClr val="tx1"/>
                          </a:solidFill>
                          <a:latin typeface="BIZ UDPゴシック" panose="020B0400000000000000" pitchFamily="50" charset="-128"/>
                          <a:ea typeface="BIZ UDPゴシック" panose="020B0400000000000000" pitchFamily="50" charset="-128"/>
                        </a:rPr>
                        <a:t>大阪南消防組合（</a:t>
                      </a:r>
                      <a:r>
                        <a:rPr kumimoji="1" lang="en-US" altLang="zh-TW" sz="1050" dirty="0">
                          <a:solidFill>
                            <a:schemeClr val="tx1"/>
                          </a:solidFill>
                          <a:latin typeface="BIZ UDPゴシック" panose="020B0400000000000000" pitchFamily="50" charset="-128"/>
                          <a:ea typeface="BIZ UDPゴシック" panose="020B0400000000000000" pitchFamily="50" charset="-128"/>
                        </a:rPr>
                        <a:t>R6</a:t>
                      </a:r>
                      <a:r>
                        <a:rPr kumimoji="1" lang="zh-TW" altLang="en-US" sz="1050" dirty="0">
                          <a:solidFill>
                            <a:schemeClr val="tx1"/>
                          </a:solidFill>
                          <a:latin typeface="BIZ UDPゴシック" panose="020B0400000000000000" pitchFamily="50" charset="-128"/>
                          <a:ea typeface="BIZ UDPゴシック" panose="020B0400000000000000" pitchFamily="50" charset="-128"/>
                        </a:rPr>
                        <a:t>運用開始予定）</a:t>
                      </a:r>
                    </a:p>
                  </a:txBody>
                  <a:tcPr marR="36000"/>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4062737597"/>
                  </a:ext>
                </a:extLst>
              </a:tr>
              <a:tr h="663496">
                <a:tc>
                  <a:txBody>
                    <a:bodyPr/>
                    <a:lstStyle/>
                    <a:p>
                      <a:r>
                        <a:rPr kumimoji="1" lang="ja-JP" altLang="en-US" sz="1200" b="1">
                          <a:latin typeface="BIZ UDPゴシック" panose="020B0400000000000000" pitchFamily="50" charset="-128"/>
                          <a:ea typeface="BIZ UDPゴシック" panose="020B0400000000000000" pitchFamily="50" charset="-128"/>
                        </a:rPr>
                        <a:t>水道</a:t>
                      </a:r>
                      <a:endParaRPr kumimoji="1" lang="en-US" altLang="ja-JP" sz="1200" b="1">
                        <a:latin typeface="BIZ UDPゴシック" panose="020B0400000000000000" pitchFamily="50" charset="-128"/>
                        <a:ea typeface="BIZ UDPゴシック" panose="020B0400000000000000" pitchFamily="50" charset="-128"/>
                      </a:endParaRPr>
                    </a:p>
                    <a:p>
                      <a:r>
                        <a:rPr kumimoji="1" lang="ja-JP" altLang="en-US" sz="1200" b="1">
                          <a:latin typeface="BIZ UDPゴシック" panose="020B0400000000000000" pitchFamily="50" charset="-128"/>
                          <a:ea typeface="BIZ UDPゴシック" panose="020B0400000000000000" pitchFamily="50" charset="-128"/>
                        </a:rPr>
                        <a:t>（企業団統合）</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H31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R6</a:t>
                      </a:r>
                      <a:r>
                        <a:rPr kumimoji="1" lang="ja-JP" altLang="en-US" sz="1050">
                          <a:latin typeface="BIZ UDPゴシック" panose="020B0400000000000000" pitchFamily="50" charset="-128"/>
                          <a:ea typeface="BIZ UDPゴシック" panose="020B0400000000000000" pitchFamily="50" charset="-128"/>
                        </a:rPr>
                        <a:t>予定</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H31</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R3</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H31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H31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H29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R3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H29</a:t>
                      </a:r>
                    </a:p>
                  </a:txBody>
                  <a:tcPr/>
                </a:tc>
                <a:extLst>
                  <a:ext uri="{0D108BD9-81ED-4DB2-BD59-A6C34878D82A}">
                    <a16:rowId xmlns:a16="http://schemas.microsoft.com/office/drawing/2014/main" val="2329686945"/>
                  </a:ext>
                </a:extLst>
              </a:tr>
              <a:tr h="592407">
                <a:tc>
                  <a:txBody>
                    <a:bodyPr/>
                    <a:lstStyle/>
                    <a:p>
                      <a:r>
                        <a:rPr kumimoji="1" lang="ja-JP" altLang="en-US" sz="1200" b="1" dirty="0">
                          <a:latin typeface="BIZ UDPゴシック" panose="020B0400000000000000" pitchFamily="50" charset="-128"/>
                          <a:ea typeface="BIZ UDPゴシック" panose="020B0400000000000000" pitchFamily="50" charset="-128"/>
                        </a:rPr>
                        <a:t>下水</a:t>
                      </a:r>
                      <a:endParaRPr kumimoji="1" lang="en-US" altLang="ja-JP"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05789235"/>
                  </a:ext>
                </a:extLst>
              </a:tr>
              <a:tr h="291740">
                <a:tc>
                  <a:txBody>
                    <a:bodyPr/>
                    <a:lstStyle/>
                    <a:p>
                      <a:r>
                        <a:rPr kumimoji="1" lang="ja-JP" altLang="en-US" sz="1200" b="1">
                          <a:latin typeface="BIZ UDPゴシック" panose="020B0400000000000000" pitchFamily="50" charset="-128"/>
                          <a:ea typeface="BIZ UDPゴシック" panose="020B0400000000000000" pitchFamily="50" charset="-128"/>
                        </a:rPr>
                        <a:t>火葬場</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err="1">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BIZ UDPゴシック" panose="020B0400000000000000" pitchFamily="50" charset="-128"/>
                          <a:ea typeface="BIZ UDPゴシック" panose="020B0400000000000000" pitchFamily="50" charset="-128"/>
                        </a:rPr>
                        <a:t>ー</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a:solidFill>
                            <a:schemeClr val="tx1"/>
                          </a:solidFill>
                          <a:latin typeface="BIZ UDPゴシック" panose="020B0400000000000000" pitchFamily="50" charset="-128"/>
                          <a:ea typeface="BIZ UDPゴシック" panose="020B0400000000000000" pitchFamily="50" charset="-128"/>
                        </a:rPr>
                        <a:t>ー</a:t>
                      </a:r>
                    </a:p>
                  </a:txBody>
                  <a:tcPr/>
                </a:tc>
                <a:extLst>
                  <a:ext uri="{0D108BD9-81ED-4DB2-BD59-A6C34878D82A}">
                    <a16:rowId xmlns:a16="http://schemas.microsoft.com/office/drawing/2014/main" val="2071600719"/>
                  </a:ext>
                </a:extLst>
              </a:tr>
              <a:tr h="758281">
                <a:tc>
                  <a:txBody>
                    <a:bodyPr/>
                    <a:lstStyle/>
                    <a:p>
                      <a:r>
                        <a:rPr kumimoji="1" lang="ja-JP" altLang="en-US" sz="1200" b="1">
                          <a:latin typeface="BIZ UDPゴシック" panose="020B0400000000000000" pitchFamily="50" charset="-128"/>
                          <a:ea typeface="BIZ UDPゴシック" panose="020B0400000000000000" pitchFamily="50" charset="-128"/>
                        </a:rPr>
                        <a:t>ごみ処理</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txBody>
                  <a:tcPr/>
                </a:tc>
                <a:tc gridSpan="2">
                  <a:txBody>
                    <a:bodyPr/>
                    <a:lstStyle/>
                    <a:p>
                      <a:pPr algn="l"/>
                      <a:r>
                        <a:rPr kumimoji="1" lang="ja-JP" altLang="en-US" sz="1050">
                          <a:latin typeface="BIZ UDPゴシック" panose="020B0400000000000000" pitchFamily="50" charset="-128"/>
                          <a:ea typeface="BIZ UDPゴシック" panose="020B0400000000000000" pitchFamily="50" charset="-128"/>
                        </a:rPr>
                        <a:t>猪名川上流広域ごみ処理施設組合</a:t>
                      </a:r>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p>
                      <a:pPr algn="l"/>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泉佐野市田尻町清掃施設組合と協議中</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a:latin typeface="BIZ UDPゴシック" panose="020B0400000000000000" pitchFamily="50" charset="-128"/>
                          <a:ea typeface="BIZ UDPゴシック" panose="020B0400000000000000" pitchFamily="50" charset="-128"/>
                        </a:rPr>
                        <a:t>泉佐野市田尻町清掃施設組合</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p>
                  </a:txBody>
                  <a:tcPr/>
                </a:tc>
                <a:tc gridSpan="3">
                  <a:txBody>
                    <a:bodyPr/>
                    <a:lstStyle/>
                    <a:p>
                      <a:pPr algn="l"/>
                      <a:r>
                        <a:rPr kumimoji="1" lang="zh-TW" altLang="en-US" sz="1050" dirty="0">
                          <a:solidFill>
                            <a:schemeClr val="tx1"/>
                          </a:solidFill>
                          <a:latin typeface="BIZ UDPゴシック" panose="020B0400000000000000" pitchFamily="50" charset="-128"/>
                          <a:ea typeface="BIZ UDPゴシック" panose="020B0400000000000000" pitchFamily="50" charset="-128"/>
                        </a:rPr>
                        <a:t>南河内環境事業組合</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2186330"/>
                  </a:ext>
                </a:extLst>
              </a:tr>
              <a:tr h="758281">
                <a:tc>
                  <a:txBody>
                    <a:bodyPr/>
                    <a:lstStyle/>
                    <a:p>
                      <a:r>
                        <a:rPr kumimoji="1" lang="ja-JP" altLang="en-US" sz="1200" b="1">
                          <a:latin typeface="BIZ UDPゴシック" panose="020B0400000000000000" pitchFamily="50" charset="-128"/>
                          <a:ea typeface="BIZ UDPゴシック" panose="020B0400000000000000" pitchFamily="50" charset="-128"/>
                        </a:rPr>
                        <a:t>し尿</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委託</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（高槻市）</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単独</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dirty="0">
                          <a:solidFill>
                            <a:schemeClr val="dk1"/>
                          </a:solidFill>
                          <a:latin typeface="BIZ UDPゴシック" panose="020B0400000000000000" pitchFamily="50" charset="-128"/>
                          <a:ea typeface="BIZ UDPゴシック" panose="020B0400000000000000" pitchFamily="50" charset="-128"/>
                        </a:rPr>
                        <a:t>単独</a:t>
                      </a:r>
                      <a:endPar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委託</a:t>
                      </a:r>
                      <a:endParaRPr kumimoji="1" lang="en-US" altLang="ja-JP" sz="1050" kern="1200">
                        <a:solidFill>
                          <a:schemeClr val="dk1"/>
                        </a:solidFill>
                        <a:latin typeface="BIZ UDPゴシック" panose="020B0400000000000000" pitchFamily="50" charset="-128"/>
                        <a:ea typeface="BIZ UDPゴシック" panose="020B0400000000000000" pitchFamily="50" charset="-128"/>
                      </a:endParaRPr>
                    </a:p>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（泉北環境整備施設組合）</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委託</a:t>
                      </a:r>
                      <a:endParaRPr kumimoji="1" lang="en-US" altLang="ja-JP" sz="1050" kern="1200">
                        <a:solidFill>
                          <a:schemeClr val="dk1"/>
                        </a:solidFill>
                        <a:latin typeface="BIZ UDPゴシック" panose="020B0400000000000000" pitchFamily="50" charset="-128"/>
                        <a:ea typeface="BIZ UDPゴシック" panose="020B0400000000000000" pitchFamily="50" charset="-128"/>
                      </a:endParaRPr>
                    </a:p>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（泉佐野市田尻町清掃施設組合）</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zh-TW" altLang="en-US" sz="1050" kern="1200">
                          <a:solidFill>
                            <a:schemeClr val="dk1"/>
                          </a:solidFill>
                          <a:latin typeface="BIZ UDPゴシック" panose="020B0400000000000000" pitchFamily="50" charset="-128"/>
                          <a:ea typeface="BIZ UDPゴシック" panose="020B0400000000000000" pitchFamily="50" charset="-128"/>
                        </a:rPr>
                        <a:t>泉佐野市田尻町清掃施設組合</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単独</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gridSpan="3">
                  <a:txBody>
                    <a:bodyPr/>
                    <a:lstStyle/>
                    <a:p>
                      <a:pPr marL="0" algn="l" defTabSz="914400" rtl="0" eaLnBrk="1" latinLnBrk="0" hangingPunct="1"/>
                      <a:r>
                        <a:rPr kumimoji="1" lang="zh-TW" altLang="en-US" sz="1050" kern="1200" dirty="0">
                          <a:solidFill>
                            <a:schemeClr val="tx1"/>
                          </a:solidFill>
                          <a:latin typeface="BIZ UDPゴシック" panose="020B0400000000000000" pitchFamily="50" charset="-128"/>
                          <a:ea typeface="BIZ UDPゴシック" panose="020B0400000000000000" pitchFamily="50" charset="-128"/>
                        </a:rPr>
                        <a:t>南河内環境事業組合</a:t>
                      </a:r>
                      <a:endParaRPr kumimoji="1" lang="zh-TW" altLang="en-US" sz="1050" kern="1200" dirty="0">
                        <a:solidFill>
                          <a:schemeClr val="tx1"/>
                        </a:solidFill>
                        <a:latin typeface="BIZ UDPゴシック" panose="020B0400000000000000" pitchFamily="50" charset="-128"/>
                        <a:ea typeface="BIZ UDPゴシック" panose="020B0400000000000000" pitchFamily="50" charset="-128"/>
                        <a:cs typeface="+mn-cs"/>
                      </a:endParaRPr>
                    </a:p>
                  </a:txBody>
                  <a:tcPr/>
                </a:tc>
                <a:tc hMerge="1">
                  <a:txBody>
                    <a:bodyPr/>
                    <a:lstStyle/>
                    <a:p>
                      <a:pPr marL="0" algn="l" defTabSz="914400" rtl="0" eaLnBrk="1" latinLnBrk="0" hangingPunct="1"/>
                      <a:endParaRPr kumimoji="1" lang="zh-TW" altLang="en-US" sz="1000" kern="1200">
                        <a:solidFill>
                          <a:schemeClr val="dk1"/>
                        </a:solidFill>
                        <a:latin typeface="BIZ UDPゴシック" panose="020B0400000000000000" pitchFamily="50" charset="-128"/>
                        <a:ea typeface="BIZ UDPゴシック" panose="020B0400000000000000" pitchFamily="50" charset="-128"/>
                        <a:cs typeface="+mn-cs"/>
                      </a:endParaRPr>
                    </a:p>
                  </a:txBody>
                  <a:tcPr/>
                </a:tc>
                <a:tc hMerge="1">
                  <a:txBody>
                    <a:bodyPr/>
                    <a:lstStyle/>
                    <a:p>
                      <a:pPr marL="0" algn="l" defTabSz="914400" rtl="0" eaLnBrk="1" latinLnBrk="0" hangingPunct="1"/>
                      <a:endParaRPr kumimoji="1" lang="zh-TW" altLang="en-US" sz="1000" kern="1200">
                        <a:solidFill>
                          <a:schemeClr val="dk1"/>
                        </a:solidFill>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971991542"/>
                  </a:ext>
                </a:extLst>
              </a:tr>
              <a:tr h="592407">
                <a:tc>
                  <a:txBody>
                    <a:bodyPr/>
                    <a:lstStyle/>
                    <a:p>
                      <a:r>
                        <a:rPr kumimoji="1" lang="ja-JP" altLang="en-US" sz="1200" b="1">
                          <a:latin typeface="BIZ UDPゴシック" panose="020B0400000000000000" pitchFamily="50" charset="-128"/>
                          <a:ea typeface="BIZ UDPゴシック" panose="020B0400000000000000" pitchFamily="50" charset="-128"/>
                        </a:rPr>
                        <a:t>小児診療</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dirty="0">
                          <a:latin typeface="BIZ UDPゴシック" panose="020B0400000000000000" pitchFamily="50" charset="-128"/>
                          <a:ea typeface="BIZ UDPゴシック" panose="020B0400000000000000" pitchFamily="50" charset="-128"/>
                        </a:rPr>
                        <a:t>高槻島本夜間休日応急診療所</a:t>
                      </a:r>
                    </a:p>
                  </a:txBody>
                  <a:tcPr/>
                </a:tc>
                <a:tc gridSpan="2">
                  <a:txBody>
                    <a:bodyPr/>
                    <a:lstStyle/>
                    <a:p>
                      <a:pPr algn="l"/>
                      <a:r>
                        <a:rPr kumimoji="1" lang="ja-JP" altLang="en-US" sz="1050" dirty="0">
                          <a:latin typeface="BIZ UDPゴシック" panose="020B0400000000000000" pitchFamily="50" charset="-128"/>
                          <a:ea typeface="BIZ UDPゴシック" panose="020B0400000000000000" pitchFamily="50" charset="-128"/>
                        </a:rPr>
                        <a:t>豊能広域こども急病</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センター</a:t>
                      </a:r>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泉北小児初期救急</a:t>
                      </a:r>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a:latin typeface="BIZ UDPゴシック" panose="020B0400000000000000" pitchFamily="50" charset="-128"/>
                          <a:ea typeface="BIZ UDPゴシック" panose="020B0400000000000000" pitchFamily="50" charset="-128"/>
                        </a:rPr>
                        <a:t>泉州南部初期急病センター</a:t>
                      </a:r>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南河内南部広域小児急病診療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592407">
                <a:tc>
                  <a:txBody>
                    <a:bodyPr/>
                    <a:lstStyle/>
                    <a:p>
                      <a:r>
                        <a:rPr kumimoji="1" lang="ja-JP" altLang="en-US" sz="1200" b="1">
                          <a:latin typeface="BIZ UDPゴシック" panose="020B0400000000000000" pitchFamily="50" charset="-128"/>
                          <a:ea typeface="BIZ UDPゴシック" panose="020B0400000000000000" pitchFamily="50" charset="-128"/>
                        </a:rPr>
                        <a:t>休日診療</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dirty="0">
                          <a:latin typeface="BIZ UDPゴシック" panose="020B0400000000000000" pitchFamily="50" charset="-128"/>
                          <a:ea typeface="BIZ UDPゴシック" panose="020B0400000000000000" pitchFamily="50" charset="-128"/>
                        </a:rPr>
                        <a:t>高槻島本夜間休日応急診療所</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委託</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（池田市）</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a:latin typeface="BIZ UDPゴシック" panose="020B0400000000000000" pitchFamily="50" charset="-128"/>
                          <a:ea typeface="BIZ UDPゴシック" panose="020B0400000000000000" pitchFamily="50" charset="-128"/>
                        </a:rPr>
                        <a:t>泉州南部初期急病センター</a:t>
                      </a:r>
                    </a:p>
                  </a:txBody>
                  <a:tcPr/>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2863875342"/>
                  </a:ext>
                </a:extLst>
              </a:tr>
              <a:tr h="473925">
                <a:tc>
                  <a:txBody>
                    <a:bodyPr/>
                    <a:lstStyle/>
                    <a:p>
                      <a:r>
                        <a:rPr kumimoji="1" lang="ja-JP" altLang="en-US" sz="1200" b="1">
                          <a:latin typeface="BIZ UDPゴシック" panose="020B0400000000000000" pitchFamily="50" charset="-128"/>
                          <a:ea typeface="BIZ UDPゴシック" panose="020B0400000000000000" pitchFamily="50" charset="-128"/>
                        </a:rPr>
                        <a:t>教職員</a:t>
                      </a:r>
                      <a:endParaRPr kumimoji="1" lang="en-US" altLang="ja-JP" sz="1200" b="1">
                        <a:latin typeface="BIZ UDPゴシック" panose="020B0400000000000000" pitchFamily="50" charset="-128"/>
                        <a:ea typeface="BIZ UDPゴシック" panose="020B0400000000000000" pitchFamily="50" charset="-128"/>
                      </a:endParaRPr>
                    </a:p>
                    <a:p>
                      <a:r>
                        <a:rPr kumimoji="1" lang="ja-JP" altLang="en-US" sz="1200" b="1">
                          <a:latin typeface="BIZ UDPゴシック" panose="020B0400000000000000" pitchFamily="50" charset="-128"/>
                          <a:ea typeface="BIZ UDPゴシック" panose="020B0400000000000000" pitchFamily="50" charset="-128"/>
                        </a:rPr>
                        <a:t>人事</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a:t>
                      </a:r>
                      <a:endParaRPr kumimoji="1" lang="ja-JP" altLang="en-US" sz="1050">
                        <a:latin typeface="BIZ UDPゴシック" panose="020B0400000000000000" pitchFamily="50" charset="-128"/>
                        <a:ea typeface="BIZ UDPゴシック" panose="020B0400000000000000" pitchFamily="50" charset="-128"/>
                      </a:endParaRPr>
                    </a:p>
                  </a:txBody>
                  <a:tcPr/>
                </a:tc>
                <a:tc gridSpan="2">
                  <a:txBody>
                    <a:bodyPr/>
                    <a:lstStyle/>
                    <a:p>
                      <a:pPr algn="l"/>
                      <a:r>
                        <a:rPr kumimoji="1" lang="ja-JP" altLang="en-US" sz="1050" dirty="0">
                          <a:latin typeface="BIZ UDPゴシック" panose="020B0400000000000000" pitchFamily="50" charset="-128"/>
                          <a:ea typeface="BIZ UDPゴシック" panose="020B0400000000000000" pitchFamily="50" charset="-128"/>
                        </a:rPr>
                        <a:t>大阪府</a:t>
                      </a:r>
                      <a:r>
                        <a:rPr kumimoji="1" lang="zh-TW" altLang="en-US" sz="1050" dirty="0">
                          <a:latin typeface="BIZ UDPゴシック" panose="020B0400000000000000" pitchFamily="50" charset="-128"/>
                          <a:ea typeface="BIZ UDPゴシック" panose="020B0400000000000000" pitchFamily="50" charset="-128"/>
                        </a:rPr>
                        <a:t>豊能地区</a:t>
                      </a:r>
                      <a:r>
                        <a:rPr kumimoji="1" lang="ja-JP" altLang="en-US" sz="1050" dirty="0">
                          <a:latin typeface="BIZ UDPゴシック" panose="020B0400000000000000" pitchFamily="50" charset="-128"/>
                          <a:ea typeface="BIZ UDPゴシック" panose="020B0400000000000000" pitchFamily="50" charset="-128"/>
                        </a:rPr>
                        <a:t>教職員</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人事</a:t>
                      </a:r>
                      <a:r>
                        <a:rPr kumimoji="1" lang="zh-TW" altLang="en-US" sz="1050" dirty="0">
                          <a:latin typeface="BIZ UDPゴシック" panose="020B0400000000000000" pitchFamily="50" charset="-128"/>
                          <a:ea typeface="BIZ UDPゴシック" panose="020B0400000000000000" pitchFamily="50" charset="-128"/>
                        </a:rPr>
                        <a:t>協議会</a:t>
                      </a:r>
                      <a:endParaRPr kumimoji="1" lang="zh-CN"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zh-CN" altLang="en-US" sz="10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96207474"/>
                  </a:ext>
                </a:extLst>
              </a:tr>
              <a:tr h="375656">
                <a:tc>
                  <a:txBody>
                    <a:bodyPr/>
                    <a:lstStyle/>
                    <a:p>
                      <a:r>
                        <a:rPr kumimoji="1" lang="ja-JP" altLang="en-US" sz="1200" b="1">
                          <a:latin typeface="BIZ UDPゴシック" panose="020B0400000000000000" pitchFamily="50" charset="-128"/>
                          <a:ea typeface="BIZ UDPゴシック" panose="020B0400000000000000" pitchFamily="50" charset="-128"/>
                        </a:rPr>
                        <a:t>給食</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8029025"/>
                  </a:ext>
                </a:extLst>
              </a:tr>
            </a:tbl>
          </a:graphicData>
        </a:graphic>
      </p:graphicFrame>
      <p:sp>
        <p:nvSpPr>
          <p:cNvPr id="7" name="正方形/長方形 6">
            <a:extLst>
              <a:ext uri="{FF2B5EF4-FFF2-40B4-BE49-F238E27FC236}">
                <a16:creationId xmlns:a16="http://schemas.microsoft.com/office/drawing/2014/main" id="{969F61E6-ABAD-46E7-8652-0C72180D9062}"/>
              </a:ext>
            </a:extLst>
          </p:cNvPr>
          <p:cNvSpPr/>
          <p:nvPr/>
        </p:nvSpPr>
        <p:spPr>
          <a:xfrm>
            <a:off x="8521931" y="2610196"/>
            <a:ext cx="3100647" cy="29604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富田林市、太子町、河南町、千早赤阪村において</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dirty="0">
                <a:solidFill>
                  <a:schemeClr val="tx1"/>
                </a:solidFill>
                <a:latin typeface="BIZ UDゴシック" panose="020B0400000000000000" pitchFamily="49" charset="-128"/>
                <a:ea typeface="BIZ UDゴシック" panose="020B0400000000000000" pitchFamily="49" charset="-128"/>
              </a:rPr>
              <a:t>　一部業務の連携協定を締結</a:t>
            </a:r>
          </a:p>
        </p:txBody>
      </p:sp>
      <p:sp>
        <p:nvSpPr>
          <p:cNvPr id="3" name="四角形: 角を丸くする 2">
            <a:extLst>
              <a:ext uri="{FF2B5EF4-FFF2-40B4-BE49-F238E27FC236}">
                <a16:creationId xmlns:a16="http://schemas.microsoft.com/office/drawing/2014/main" id="{DD434F25-3DBF-4861-AB4A-0D6545C3DB59}"/>
              </a:ext>
            </a:extLst>
          </p:cNvPr>
          <p:cNvSpPr/>
          <p:nvPr/>
        </p:nvSpPr>
        <p:spPr>
          <a:xfrm>
            <a:off x="3194570" y="489096"/>
            <a:ext cx="893852" cy="32199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78BD244B-349A-4ECB-BAD5-D67931DB45CA}"/>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4</a:t>
            </a:fld>
            <a:endParaRPr kumimoji="1" lang="ja-JP" altLang="en-US" dirty="0"/>
          </a:p>
        </p:txBody>
      </p:sp>
    </p:spTree>
    <p:extLst>
      <p:ext uri="{BB962C8B-B14F-4D97-AF65-F5344CB8AC3E}">
        <p14:creationId xmlns:p14="http://schemas.microsoft.com/office/powerpoint/2010/main" val="1153275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1250652" y="501624"/>
            <a:ext cx="10515600" cy="1325563"/>
          </a:xfrm>
        </p:spPr>
        <p:txBody>
          <a:bodyPr>
            <a:normAutofit/>
          </a:bodyPr>
          <a:lstStyle/>
          <a:p>
            <a:pPr algn="ctr"/>
            <a:r>
              <a:rPr lang="ja-JP" altLang="en-US" sz="3200" dirty="0">
                <a:latin typeface="BIZ UDPゴシック" panose="020B0400000000000000" pitchFamily="50" charset="-128"/>
                <a:ea typeface="BIZ UDPゴシック" panose="020B0400000000000000" pitchFamily="50" charset="-128"/>
              </a:rPr>
              <a:t>淨るりシアターが抱える課題</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610046" y="1677849"/>
            <a:ext cx="10971907" cy="2031325"/>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◆継続的な運営体制の確保</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・淨るりシアターは町のシンボルとして、伝統芸能</a:t>
            </a:r>
            <a:r>
              <a:rPr lang="ja-JP" altLang="en-US" sz="1800" b="0" i="0" dirty="0">
                <a:effectLst/>
                <a:latin typeface="BIZ UDPゴシック" panose="020B0400000000000000" pitchFamily="50" charset="-128"/>
                <a:ea typeface="BIZ UDPゴシック" panose="020B0400000000000000" pitchFamily="50" charset="-128"/>
              </a:rPr>
              <a:t>「能勢の浄瑠璃」</a:t>
            </a:r>
            <a:r>
              <a:rPr kumimoji="1" lang="ja-JP" altLang="en-US" dirty="0">
                <a:latin typeface="BIZ UDPゴシック" panose="020B0400000000000000" pitchFamily="50" charset="-128"/>
                <a:ea typeface="BIZ UDPゴシック" panose="020B0400000000000000" pitchFamily="50" charset="-128"/>
              </a:rPr>
              <a:t>を継承していく大切な役割を担っており、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貴重な町外からの集客施設になっている。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・業務の特殊性から、限られた人材による運営となっており、週６日・夜間稼働もあるなど、運営体制に</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ゆとりはない。</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・専門的な知見・ノウハウ・人脈を引き継ぎ、次代を担える人材の育成は、町全体の職員も不足状況にある中</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で、一朝一夕にはいかない状況にある。</a:t>
            </a:r>
            <a:endParaRPr kumimoji="1" lang="en-US" altLang="ja-JP"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2F62955-273D-40CD-8022-30BF1FF439B5}"/>
              </a:ext>
            </a:extLst>
          </p:cNvPr>
          <p:cNvGrpSpPr/>
          <p:nvPr/>
        </p:nvGrpSpPr>
        <p:grpSpPr>
          <a:xfrm>
            <a:off x="794345" y="4027807"/>
            <a:ext cx="10971907" cy="2250445"/>
            <a:chOff x="794345" y="4559174"/>
            <a:chExt cx="10971907" cy="2250445"/>
          </a:xfrm>
        </p:grpSpPr>
        <p:sp>
          <p:nvSpPr>
            <p:cNvPr id="30" name="正方形/長方形 29">
              <a:extLst>
                <a:ext uri="{FF2B5EF4-FFF2-40B4-BE49-F238E27FC236}">
                  <a16:creationId xmlns:a16="http://schemas.microsoft.com/office/drawing/2014/main" id="{330498EC-DC45-4A7E-8E3C-6D9387615353}"/>
                </a:ext>
              </a:extLst>
            </p:cNvPr>
            <p:cNvSpPr/>
            <p:nvPr/>
          </p:nvSpPr>
          <p:spPr>
            <a:xfrm>
              <a:off x="794345" y="4890499"/>
              <a:ext cx="10971907" cy="191912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・淨るりシアターは、これまで町直営による運営を行い、地域の文化活動の中心としての役割を担ってきたが、</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運営の持続性確保が困難な状況にある。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・今後も淨るりシアターが町のシンボルとしての役割を果たしていくには、伝統芸能を守りながらも、</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外国人観光客を含めた集客や、デジタル技術の活用など、新しい取組が必要になると思われる。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・これらの課題に対応するには、ノウハウを持つ民間事業者との連携など今後の運営のあり方を検討する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必要がある。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6A105D34-84AC-4B4F-9FEE-E4B48AA771FE}"/>
                </a:ext>
              </a:extLst>
            </p:cNvPr>
            <p:cNvSpPr/>
            <p:nvPr/>
          </p:nvSpPr>
          <p:spPr>
            <a:xfrm>
              <a:off x="794345" y="4559174"/>
              <a:ext cx="1157745" cy="331325"/>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sp>
        <p:nvSpPr>
          <p:cNvPr id="5" name="スライド番号プレースホルダー 4">
            <a:extLst>
              <a:ext uri="{FF2B5EF4-FFF2-40B4-BE49-F238E27FC236}">
                <a16:creationId xmlns:a16="http://schemas.microsoft.com/office/drawing/2014/main" id="{D1FF1529-8ADD-4599-92DD-D9559A7A8B87}"/>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40</a:t>
            </a:fld>
            <a:endParaRPr kumimoji="1" lang="ja-JP" altLang="en-US" dirty="0"/>
          </a:p>
        </p:txBody>
      </p:sp>
    </p:spTree>
    <p:extLst>
      <p:ext uri="{BB962C8B-B14F-4D97-AF65-F5344CB8AC3E}">
        <p14:creationId xmlns:p14="http://schemas.microsoft.com/office/powerpoint/2010/main" val="3392296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85800" y="-9469"/>
            <a:ext cx="10515600" cy="1325563"/>
          </a:xfrm>
        </p:spPr>
        <p:txBody>
          <a:bodyPr>
            <a:normAutofit/>
          </a:bodyPr>
          <a:lstStyle/>
          <a:p>
            <a:pPr algn="ctr"/>
            <a:r>
              <a:rPr kumimoji="1" lang="ja-JP" altLang="en-US" sz="3200" dirty="0">
                <a:latin typeface="BIZ UDPゴシック" panose="020B0400000000000000" pitchFamily="50" charset="-128"/>
                <a:ea typeface="BIZ UDPゴシック" panose="020B0400000000000000" pitchFamily="50" charset="-128"/>
              </a:rPr>
              <a:t>能勢ささゆり学園について</a:t>
            </a:r>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166306" y="1179569"/>
            <a:ext cx="10684764" cy="2816156"/>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◆基本情報</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平成</a:t>
            </a:r>
            <a:r>
              <a:rPr kumimoji="1" lang="en-US" altLang="ja-JP" dirty="0">
                <a:latin typeface="BIZ UDPゴシック" panose="020B0400000000000000" pitchFamily="50" charset="-128"/>
                <a:ea typeface="BIZ UDPゴシック" panose="020B0400000000000000" pitchFamily="50" charset="-128"/>
              </a:rPr>
              <a:t>28</a:t>
            </a:r>
            <a:r>
              <a:rPr kumimoji="1" lang="ja-JP" altLang="en-US" dirty="0">
                <a:latin typeface="BIZ UDPゴシック" panose="020B0400000000000000" pitchFamily="50" charset="-128"/>
                <a:ea typeface="BIZ UDPゴシック" panose="020B0400000000000000" pitchFamily="50" charset="-128"/>
              </a:rPr>
              <a:t>年４月、町内全６小学校</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歌垣、東郷、田尻、久佐々、天王、岐尼</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全２中学校</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西，東</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を再編整備し、施設一体型小中学校として</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「能勢ささゆり学園」を開校。町唯一の義務教育学校。</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a:p>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a:t>
            </a:r>
            <a:endParaRPr lang="en-US" altLang="ja-JP" sz="1700" dirty="0">
              <a:latin typeface="BIZ UDPゴシック" panose="020B0400000000000000" pitchFamily="50" charset="-128"/>
              <a:ea typeface="BIZ UDPゴシック" panose="020B0400000000000000" pitchFamily="50" charset="-128"/>
            </a:endParaRPr>
          </a:p>
          <a:p>
            <a:endParaRPr lang="en-US" altLang="ja-JP" sz="1700" dirty="0">
              <a:latin typeface="BIZ UDPゴシック" panose="020B0400000000000000" pitchFamily="50" charset="-128"/>
              <a:ea typeface="BIZ UDPゴシック" panose="020B0400000000000000" pitchFamily="50" charset="-128"/>
            </a:endParaRPr>
          </a:p>
        </p:txBody>
      </p:sp>
      <p:graphicFrame>
        <p:nvGraphicFramePr>
          <p:cNvPr id="22" name="コンテンツ プレースホルダー 21">
            <a:extLst>
              <a:ext uri="{FF2B5EF4-FFF2-40B4-BE49-F238E27FC236}">
                <a16:creationId xmlns:a16="http://schemas.microsoft.com/office/drawing/2014/main" id="{A75D4A35-2089-40CD-A67B-EA14E9B29F0A}"/>
              </a:ext>
            </a:extLst>
          </p:cNvPr>
          <p:cNvGraphicFramePr>
            <a:graphicFrameLocks noGrp="1"/>
          </p:cNvGraphicFramePr>
          <p:nvPr>
            <p:ph idx="1"/>
          </p:nvPr>
        </p:nvGraphicFramePr>
        <p:xfrm>
          <a:off x="685800" y="2703848"/>
          <a:ext cx="8124152" cy="741731"/>
        </p:xfrm>
        <a:graphic>
          <a:graphicData uri="http://schemas.openxmlformats.org/drawingml/2006/table">
            <a:tbl>
              <a:tblPr/>
              <a:tblGrid>
                <a:gridCol w="788350">
                  <a:extLst>
                    <a:ext uri="{9D8B030D-6E8A-4147-A177-3AD203B41FA5}">
                      <a16:colId xmlns:a16="http://schemas.microsoft.com/office/drawing/2014/main" val="1580119058"/>
                    </a:ext>
                  </a:extLst>
                </a:gridCol>
                <a:gridCol w="772719">
                  <a:extLst>
                    <a:ext uri="{9D8B030D-6E8A-4147-A177-3AD203B41FA5}">
                      <a16:colId xmlns:a16="http://schemas.microsoft.com/office/drawing/2014/main" val="3620024430"/>
                    </a:ext>
                  </a:extLst>
                </a:gridCol>
                <a:gridCol w="1125449">
                  <a:extLst>
                    <a:ext uri="{9D8B030D-6E8A-4147-A177-3AD203B41FA5}">
                      <a16:colId xmlns:a16="http://schemas.microsoft.com/office/drawing/2014/main" val="2626222464"/>
                    </a:ext>
                  </a:extLst>
                </a:gridCol>
                <a:gridCol w="861574">
                  <a:extLst>
                    <a:ext uri="{9D8B030D-6E8A-4147-A177-3AD203B41FA5}">
                      <a16:colId xmlns:a16="http://schemas.microsoft.com/office/drawing/2014/main" val="2299268407"/>
                    </a:ext>
                  </a:extLst>
                </a:gridCol>
                <a:gridCol w="1082848">
                  <a:extLst>
                    <a:ext uri="{9D8B030D-6E8A-4147-A177-3AD203B41FA5}">
                      <a16:colId xmlns:a16="http://schemas.microsoft.com/office/drawing/2014/main" val="1955937949"/>
                    </a:ext>
                  </a:extLst>
                </a:gridCol>
                <a:gridCol w="1609550">
                  <a:extLst>
                    <a:ext uri="{9D8B030D-6E8A-4147-A177-3AD203B41FA5}">
                      <a16:colId xmlns:a16="http://schemas.microsoft.com/office/drawing/2014/main" val="1575921122"/>
                    </a:ext>
                  </a:extLst>
                </a:gridCol>
                <a:gridCol w="1883662">
                  <a:extLst>
                    <a:ext uri="{9D8B030D-6E8A-4147-A177-3AD203B41FA5}">
                      <a16:colId xmlns:a16="http://schemas.microsoft.com/office/drawing/2014/main" val="1231032241"/>
                    </a:ext>
                  </a:extLst>
                </a:gridCol>
              </a:tblGrid>
              <a:tr h="402857">
                <a:tc>
                  <a:txBody>
                    <a:bodyPr/>
                    <a:lstStyle/>
                    <a:p>
                      <a:pPr algn="ctr" fontAlgn="ct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建築年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延床面積</a:t>
                      </a:r>
                      <a:b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耐用年数</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構造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年間維持補修費</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想定建替費用</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44175565"/>
                  </a:ext>
                </a:extLst>
              </a:tr>
              <a:tr h="338874">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学校</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13,198.1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RC</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S</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、軽量</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S</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29,000</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2,557,389</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2683"/>
                  </a:ext>
                </a:extLst>
              </a:tr>
            </a:tbl>
          </a:graphicData>
        </a:graphic>
      </p:graphicFrame>
      <p:sp>
        <p:nvSpPr>
          <p:cNvPr id="26" name="テキスト ボックス 25">
            <a:extLst>
              <a:ext uri="{FF2B5EF4-FFF2-40B4-BE49-F238E27FC236}">
                <a16:creationId xmlns:a16="http://schemas.microsoft.com/office/drawing/2014/main" id="{1C9FE849-F6C0-45BE-A52B-E40F20264415}"/>
              </a:ext>
            </a:extLst>
          </p:cNvPr>
          <p:cNvSpPr txBox="1"/>
          <p:nvPr/>
        </p:nvSpPr>
        <p:spPr>
          <a:xfrm>
            <a:off x="247901" y="3650636"/>
            <a:ext cx="381786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◆児童・生徒数（人）　令和４年度</a:t>
            </a:r>
            <a:endParaRPr lang="en-US" altLang="ja-JP" dirty="0">
              <a:latin typeface="BIZ UDPゴシック" panose="020B0400000000000000" pitchFamily="50" charset="-128"/>
              <a:ea typeface="BIZ UDPゴシック" panose="020B0400000000000000" pitchFamily="50" charset="-128"/>
            </a:endParaRPr>
          </a:p>
        </p:txBody>
      </p:sp>
      <p:sp>
        <p:nvSpPr>
          <p:cNvPr id="6" name="AutoShape 4">
            <a:extLst>
              <a:ext uri="{FF2B5EF4-FFF2-40B4-BE49-F238E27FC236}">
                <a16:creationId xmlns:a16="http://schemas.microsoft.com/office/drawing/2014/main" id="{8268217B-F606-4752-A044-41F0F217B9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a:extLst>
              <a:ext uri="{FF2B5EF4-FFF2-40B4-BE49-F238E27FC236}">
                <a16:creationId xmlns:a16="http://schemas.microsoft.com/office/drawing/2014/main" id="{EFE5FA46-3A34-43D4-A9B5-0EBA3140B0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58053" y="1149955"/>
            <a:ext cx="2997651" cy="2245859"/>
          </a:xfrm>
          <a:prstGeom prst="rect">
            <a:avLst/>
          </a:prstGeom>
        </p:spPr>
      </p:pic>
      <p:grpSp>
        <p:nvGrpSpPr>
          <p:cNvPr id="3" name="グループ化 2">
            <a:extLst>
              <a:ext uri="{FF2B5EF4-FFF2-40B4-BE49-F238E27FC236}">
                <a16:creationId xmlns:a16="http://schemas.microsoft.com/office/drawing/2014/main" id="{6066A37B-2810-4DB1-8FD9-270C6AE04C72}"/>
              </a:ext>
            </a:extLst>
          </p:cNvPr>
          <p:cNvGrpSpPr/>
          <p:nvPr/>
        </p:nvGrpSpPr>
        <p:grpSpPr>
          <a:xfrm>
            <a:off x="489858" y="4275913"/>
            <a:ext cx="4453000" cy="1402518"/>
            <a:chOff x="685800" y="4577405"/>
            <a:chExt cx="5933033" cy="1206151"/>
          </a:xfrm>
        </p:grpSpPr>
        <p:graphicFrame>
          <p:nvGraphicFramePr>
            <p:cNvPr id="14" name="コンテンツ プレースホルダー 21">
              <a:extLst>
                <a:ext uri="{FF2B5EF4-FFF2-40B4-BE49-F238E27FC236}">
                  <a16:creationId xmlns:a16="http://schemas.microsoft.com/office/drawing/2014/main" id="{E58E08D8-6C29-487A-9427-5E81B82DA3CF}"/>
                </a:ext>
              </a:extLst>
            </p:cNvPr>
            <p:cNvGraphicFramePr>
              <a:graphicFrameLocks/>
            </p:cNvGraphicFramePr>
            <p:nvPr/>
          </p:nvGraphicFramePr>
          <p:xfrm>
            <a:off x="685800" y="4577405"/>
            <a:ext cx="5933033" cy="520125"/>
          </p:xfrm>
          <a:graphic>
            <a:graphicData uri="http://schemas.openxmlformats.org/drawingml/2006/table">
              <a:tbl>
                <a:tblPr/>
                <a:tblGrid>
                  <a:gridCol w="556625">
                    <a:extLst>
                      <a:ext uri="{9D8B030D-6E8A-4147-A177-3AD203B41FA5}">
                        <a16:colId xmlns:a16="http://schemas.microsoft.com/office/drawing/2014/main" val="1580119058"/>
                      </a:ext>
                    </a:extLst>
                  </a:gridCol>
                  <a:gridCol w="556625">
                    <a:extLst>
                      <a:ext uri="{9D8B030D-6E8A-4147-A177-3AD203B41FA5}">
                        <a16:colId xmlns:a16="http://schemas.microsoft.com/office/drawing/2014/main" val="3620024430"/>
                      </a:ext>
                    </a:extLst>
                  </a:gridCol>
                  <a:gridCol w="556625">
                    <a:extLst>
                      <a:ext uri="{9D8B030D-6E8A-4147-A177-3AD203B41FA5}">
                        <a16:colId xmlns:a16="http://schemas.microsoft.com/office/drawing/2014/main" val="2626222464"/>
                      </a:ext>
                    </a:extLst>
                  </a:gridCol>
                  <a:gridCol w="556625">
                    <a:extLst>
                      <a:ext uri="{9D8B030D-6E8A-4147-A177-3AD203B41FA5}">
                        <a16:colId xmlns:a16="http://schemas.microsoft.com/office/drawing/2014/main" val="2299268407"/>
                      </a:ext>
                    </a:extLst>
                  </a:gridCol>
                  <a:gridCol w="556625">
                    <a:extLst>
                      <a:ext uri="{9D8B030D-6E8A-4147-A177-3AD203B41FA5}">
                        <a16:colId xmlns:a16="http://schemas.microsoft.com/office/drawing/2014/main" val="1955937949"/>
                      </a:ext>
                    </a:extLst>
                  </a:gridCol>
                  <a:gridCol w="556625">
                    <a:extLst>
                      <a:ext uri="{9D8B030D-6E8A-4147-A177-3AD203B41FA5}">
                        <a16:colId xmlns:a16="http://schemas.microsoft.com/office/drawing/2014/main" val="1575921122"/>
                      </a:ext>
                    </a:extLst>
                  </a:gridCol>
                  <a:gridCol w="556625">
                    <a:extLst>
                      <a:ext uri="{9D8B030D-6E8A-4147-A177-3AD203B41FA5}">
                        <a16:colId xmlns:a16="http://schemas.microsoft.com/office/drawing/2014/main" val="1231032241"/>
                      </a:ext>
                    </a:extLst>
                  </a:gridCol>
                  <a:gridCol w="556625">
                    <a:extLst>
                      <a:ext uri="{9D8B030D-6E8A-4147-A177-3AD203B41FA5}">
                        <a16:colId xmlns:a16="http://schemas.microsoft.com/office/drawing/2014/main" val="1709739734"/>
                      </a:ext>
                    </a:extLst>
                  </a:gridCol>
                </a:tblGrid>
                <a:tr h="264237">
                  <a:tc>
                    <a:txBody>
                      <a:bodyPr/>
                      <a:lstStyle/>
                      <a:p>
                        <a:pPr algn="ctr" fontAlgn="ct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１学年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２学年</a:t>
                        </a: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３学年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４学年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５学年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６学年</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44175565"/>
                    </a:ext>
                  </a:extLst>
                </a:tr>
                <a:tr h="340567">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前期</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３８</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４１</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３８</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４５</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４２</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５３</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２５７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2683"/>
                    </a:ext>
                  </a:extLst>
                </a:tr>
              </a:tbl>
            </a:graphicData>
          </a:graphic>
        </p:graphicFrame>
        <p:graphicFrame>
          <p:nvGraphicFramePr>
            <p:cNvPr id="15" name="コンテンツ プレースホルダー 21">
              <a:extLst>
                <a:ext uri="{FF2B5EF4-FFF2-40B4-BE49-F238E27FC236}">
                  <a16:creationId xmlns:a16="http://schemas.microsoft.com/office/drawing/2014/main" id="{50C4A34F-D01D-4776-A440-358688B8AC9C}"/>
                </a:ext>
              </a:extLst>
            </p:cNvPr>
            <p:cNvGraphicFramePr>
              <a:graphicFrameLocks/>
            </p:cNvGraphicFramePr>
            <p:nvPr/>
          </p:nvGraphicFramePr>
          <p:xfrm>
            <a:off x="685801" y="5336191"/>
            <a:ext cx="3712962" cy="447365"/>
          </p:xfrm>
          <a:graphic>
            <a:graphicData uri="http://schemas.openxmlformats.org/drawingml/2006/table">
              <a:tbl>
                <a:tblPr/>
                <a:tblGrid>
                  <a:gridCol w="557348">
                    <a:extLst>
                      <a:ext uri="{9D8B030D-6E8A-4147-A177-3AD203B41FA5}">
                        <a16:colId xmlns:a16="http://schemas.microsoft.com/office/drawing/2014/main" val="1580119058"/>
                      </a:ext>
                    </a:extLst>
                  </a:gridCol>
                  <a:gridCol w="557348">
                    <a:extLst>
                      <a:ext uri="{9D8B030D-6E8A-4147-A177-3AD203B41FA5}">
                        <a16:colId xmlns:a16="http://schemas.microsoft.com/office/drawing/2014/main" val="3620024430"/>
                      </a:ext>
                    </a:extLst>
                  </a:gridCol>
                  <a:gridCol w="557348">
                    <a:extLst>
                      <a:ext uri="{9D8B030D-6E8A-4147-A177-3AD203B41FA5}">
                        <a16:colId xmlns:a16="http://schemas.microsoft.com/office/drawing/2014/main" val="2626222464"/>
                      </a:ext>
                    </a:extLst>
                  </a:gridCol>
                  <a:gridCol w="557348">
                    <a:extLst>
                      <a:ext uri="{9D8B030D-6E8A-4147-A177-3AD203B41FA5}">
                        <a16:colId xmlns:a16="http://schemas.microsoft.com/office/drawing/2014/main" val="2299268407"/>
                      </a:ext>
                    </a:extLst>
                  </a:gridCol>
                  <a:gridCol w="557348">
                    <a:extLst>
                      <a:ext uri="{9D8B030D-6E8A-4147-A177-3AD203B41FA5}">
                        <a16:colId xmlns:a16="http://schemas.microsoft.com/office/drawing/2014/main" val="712789378"/>
                      </a:ext>
                    </a:extLst>
                  </a:gridCol>
                </a:tblGrid>
                <a:tr h="237400">
                  <a:tc>
                    <a:txBody>
                      <a:bodyPr/>
                      <a:lstStyle/>
                      <a:p>
                        <a:pPr algn="ctr" fontAlgn="ct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１学年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２学年</a:t>
                        </a: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３学年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44175565"/>
                    </a:ext>
                  </a:extLst>
                </a:tr>
                <a:tr h="282798">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後期</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４４</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５９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５５</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１５８</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2683"/>
                    </a:ext>
                  </a:extLst>
                </a:tr>
              </a:tbl>
            </a:graphicData>
          </a:graphic>
        </p:graphicFrame>
      </p:grpSp>
      <p:sp>
        <p:nvSpPr>
          <p:cNvPr id="12" name="テキスト ボックス 11">
            <a:extLst>
              <a:ext uri="{FF2B5EF4-FFF2-40B4-BE49-F238E27FC236}">
                <a16:creationId xmlns:a16="http://schemas.microsoft.com/office/drawing/2014/main" id="{F1060376-1A08-4863-BFBE-C2B0532785F9}"/>
              </a:ext>
            </a:extLst>
          </p:cNvPr>
          <p:cNvSpPr txBox="1"/>
          <p:nvPr/>
        </p:nvSpPr>
        <p:spPr>
          <a:xfrm>
            <a:off x="5170400" y="3650636"/>
            <a:ext cx="6289812"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◆今後の児童・生徒数見込み　（地域の未来予測　再掲）</a:t>
            </a:r>
            <a:endParaRPr lang="en-US" altLang="ja-JP"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E8018E4-5952-4A88-BFD5-7B44F3193054}"/>
              </a:ext>
            </a:extLst>
          </p:cNvPr>
          <p:cNvSpPr txBox="1"/>
          <p:nvPr/>
        </p:nvSpPr>
        <p:spPr>
          <a:xfrm>
            <a:off x="8336402" y="4325501"/>
            <a:ext cx="3634505" cy="1015663"/>
          </a:xfrm>
          <a:prstGeom prst="rect">
            <a:avLst/>
          </a:prstGeom>
          <a:solidFill>
            <a:schemeClr val="bg1"/>
          </a:solid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国立社会保障・人口問題研究所（令和５年推計）</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を基に作成</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2050</a:t>
            </a:r>
            <a:r>
              <a:rPr kumimoji="1" lang="ja-JP" altLang="en-US" sz="1200" dirty="0">
                <a:latin typeface="BIZ UDPゴシック" panose="020B0400000000000000" pitchFamily="50" charset="-128"/>
                <a:ea typeface="BIZ UDPゴシック" panose="020B0400000000000000" pitchFamily="50" charset="-128"/>
              </a:rPr>
              <a:t>年時点２０２０年比</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・６－１１歳人口　：▲</a:t>
            </a:r>
            <a:r>
              <a:rPr kumimoji="1" lang="en-US" altLang="ja-JP" sz="1200" dirty="0">
                <a:latin typeface="BIZ UDPゴシック" panose="020B0400000000000000" pitchFamily="50" charset="-128"/>
                <a:ea typeface="BIZ UDPゴシック" panose="020B0400000000000000" pitchFamily="50" charset="-128"/>
              </a:rPr>
              <a:t>81.2</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・１２－１４歳人口：▲</a:t>
            </a:r>
            <a:r>
              <a:rPr kumimoji="1" lang="en-US" altLang="ja-JP" sz="1200" dirty="0">
                <a:latin typeface="BIZ UDPゴシック" panose="020B0400000000000000" pitchFamily="50" charset="-128"/>
                <a:ea typeface="BIZ UDPゴシック" panose="020B0400000000000000" pitchFamily="50" charset="-128"/>
              </a:rPr>
              <a:t>79.7%</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C6FCA3F3-1795-4063-9058-F9D24FCCA042}"/>
              </a:ext>
            </a:extLst>
          </p:cNvPr>
          <p:cNvSpPr>
            <a:spLocks noGrp="1"/>
          </p:cNvSpPr>
          <p:nvPr>
            <p:ph type="sldNum" sz="quarter" idx="12"/>
          </p:nvPr>
        </p:nvSpPr>
        <p:spPr>
          <a:xfrm>
            <a:off x="9447326" y="6484992"/>
            <a:ext cx="2743200" cy="365125"/>
          </a:xfrm>
        </p:spPr>
        <p:txBody>
          <a:bodyPr/>
          <a:lstStyle/>
          <a:p>
            <a:fld id="{E0D7D6FF-D22E-4D28-8EB2-E6EE71FBA953}" type="slidenum">
              <a:rPr kumimoji="1" lang="ja-JP" altLang="en-US" smtClean="0"/>
              <a:t>41</a:t>
            </a:fld>
            <a:endParaRPr kumimoji="1" lang="ja-JP" altLang="en-US" dirty="0"/>
          </a:p>
        </p:txBody>
      </p:sp>
      <p:pic>
        <p:nvPicPr>
          <p:cNvPr id="4" name="図 3">
            <a:extLst>
              <a:ext uri="{FF2B5EF4-FFF2-40B4-BE49-F238E27FC236}">
                <a16:creationId xmlns:a16="http://schemas.microsoft.com/office/drawing/2014/main" id="{2892F0F1-53DE-4691-95B3-0CF6A59B73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0400" y="4051422"/>
            <a:ext cx="6414446" cy="2504830"/>
          </a:xfrm>
          <a:prstGeom prst="rect">
            <a:avLst/>
          </a:prstGeom>
        </p:spPr>
      </p:pic>
    </p:spTree>
    <p:extLst>
      <p:ext uri="{BB962C8B-B14F-4D97-AF65-F5344CB8AC3E}">
        <p14:creationId xmlns:p14="http://schemas.microsoft.com/office/powerpoint/2010/main" val="3333679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565079" y="393497"/>
            <a:ext cx="11352115" cy="1325563"/>
          </a:xfrm>
        </p:spPr>
        <p:txBody>
          <a:bodyPr>
            <a:normAutofit/>
          </a:bodyPr>
          <a:lstStyle/>
          <a:p>
            <a:pPr algn="ctr"/>
            <a:r>
              <a:rPr kumimoji="1" lang="ja-JP" altLang="en-US" sz="3200" dirty="0">
                <a:latin typeface="BIZ UDPゴシック" panose="020B0400000000000000" pitchFamily="50" charset="-128"/>
                <a:ea typeface="BIZ UDPゴシック" panose="020B0400000000000000" pitchFamily="50" charset="-128"/>
              </a:rPr>
              <a:t>能勢ささゆり学園の学級数について</a:t>
            </a:r>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1232430" y="1777544"/>
            <a:ext cx="10684764" cy="89255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◆学級数の見込み</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・能勢町では、現在は普通学級数が１学年につき２学級だが、児童・生徒数の減少に伴い、</a:t>
            </a:r>
            <a:endParaRPr kumimoji="1"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今後学級数の減少が見込まれている。</a:t>
            </a:r>
          </a:p>
        </p:txBody>
      </p:sp>
      <p:pic>
        <p:nvPicPr>
          <p:cNvPr id="5" name="図 4">
            <a:extLst>
              <a:ext uri="{FF2B5EF4-FFF2-40B4-BE49-F238E27FC236}">
                <a16:creationId xmlns:a16="http://schemas.microsoft.com/office/drawing/2014/main" id="{9A3A8000-532C-4EDB-B29D-F05D9C3D64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5449" y="2798844"/>
            <a:ext cx="3562350" cy="1384300"/>
          </a:xfrm>
          <a:prstGeom prst="rect">
            <a:avLst/>
          </a:prstGeom>
        </p:spPr>
      </p:pic>
      <p:pic>
        <p:nvPicPr>
          <p:cNvPr id="7" name="図 6">
            <a:extLst>
              <a:ext uri="{FF2B5EF4-FFF2-40B4-BE49-F238E27FC236}">
                <a16:creationId xmlns:a16="http://schemas.microsoft.com/office/drawing/2014/main" id="{D81FA90E-511E-410E-9BBC-FC932CE0C3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6275" y="2723933"/>
            <a:ext cx="3562350" cy="2070100"/>
          </a:xfrm>
          <a:prstGeom prst="rect">
            <a:avLst/>
          </a:prstGeom>
          <a:effectLst>
            <a:glow rad="127000">
              <a:schemeClr val="bg1"/>
            </a:glow>
          </a:effectLst>
        </p:spPr>
      </p:pic>
      <p:sp>
        <p:nvSpPr>
          <p:cNvPr id="13" name="テキスト ボックス 12">
            <a:extLst>
              <a:ext uri="{FF2B5EF4-FFF2-40B4-BE49-F238E27FC236}">
                <a16:creationId xmlns:a16="http://schemas.microsoft.com/office/drawing/2014/main" id="{B7936EFB-E4EA-4E98-8A07-FF30DB3E82BF}"/>
              </a:ext>
            </a:extLst>
          </p:cNvPr>
          <p:cNvSpPr txBox="1"/>
          <p:nvPr/>
        </p:nvSpPr>
        <p:spPr>
          <a:xfrm>
            <a:off x="1561009" y="4355698"/>
            <a:ext cx="3646791" cy="461665"/>
          </a:xfrm>
          <a:prstGeom prst="rect">
            <a:avLst/>
          </a:prstGeom>
          <a:noFill/>
        </p:spPr>
        <p:txBody>
          <a:bodyPr wrap="square">
            <a:spAutoFit/>
          </a:bodyPr>
          <a:lstStyle/>
          <a:p>
            <a:r>
              <a:rPr lang="en-US" altLang="ja-JP" sz="800" dirty="0"/>
              <a:t>※</a:t>
            </a:r>
            <a:r>
              <a:rPr lang="ja-JP" altLang="en-US" sz="800" dirty="0"/>
              <a:t>通級指導室（前期</a:t>
            </a:r>
            <a:r>
              <a:rPr lang="en-US" altLang="ja-JP" sz="800" dirty="0"/>
              <a:t>1</a:t>
            </a:r>
            <a:r>
              <a:rPr lang="ja-JP" altLang="en-US" sz="800" dirty="0"/>
              <a:t>、後期</a:t>
            </a:r>
            <a:r>
              <a:rPr lang="en-US" altLang="ja-JP" sz="800" dirty="0"/>
              <a:t>1</a:t>
            </a:r>
            <a:r>
              <a:rPr lang="ja-JP" altLang="en-US" sz="800" dirty="0"/>
              <a:t>）及び不登校児童生徒用教室（前期</a:t>
            </a:r>
            <a:r>
              <a:rPr lang="en-US" altLang="ja-JP" sz="800" dirty="0"/>
              <a:t>1</a:t>
            </a:r>
            <a:r>
              <a:rPr lang="ja-JP" altLang="en-US" sz="800" dirty="0"/>
              <a:t>、後期</a:t>
            </a:r>
            <a:r>
              <a:rPr lang="en-US" altLang="ja-JP" sz="800" dirty="0"/>
              <a:t>1</a:t>
            </a:r>
            <a:r>
              <a:rPr lang="ja-JP" altLang="en-US" sz="800" dirty="0"/>
              <a:t>）は、本来、普通教室を使用するべきところ不足するため、校務員室や旧児童会室で代用している。</a:t>
            </a:r>
          </a:p>
        </p:txBody>
      </p:sp>
      <p:sp>
        <p:nvSpPr>
          <p:cNvPr id="9" name="矢印: 右 8">
            <a:extLst>
              <a:ext uri="{FF2B5EF4-FFF2-40B4-BE49-F238E27FC236}">
                <a16:creationId xmlns:a16="http://schemas.microsoft.com/office/drawing/2014/main" id="{5B101530-0EE5-4474-A25C-D33D2B5897EB}"/>
              </a:ext>
            </a:extLst>
          </p:cNvPr>
          <p:cNvSpPr/>
          <p:nvPr/>
        </p:nvSpPr>
        <p:spPr>
          <a:xfrm>
            <a:off x="5627167" y="3504102"/>
            <a:ext cx="739740" cy="5607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6219EAE4-9C28-4B0A-90C2-CE8D7DDC236F}"/>
              </a:ext>
            </a:extLst>
          </p:cNvPr>
          <p:cNvSpPr/>
          <p:nvPr/>
        </p:nvSpPr>
        <p:spPr>
          <a:xfrm>
            <a:off x="1363894" y="5143846"/>
            <a:ext cx="739740" cy="5607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28944A8-581B-4EB9-B149-9C18C45EBEC5}"/>
              </a:ext>
            </a:extLst>
          </p:cNvPr>
          <p:cNvSpPr txBox="1"/>
          <p:nvPr/>
        </p:nvSpPr>
        <p:spPr>
          <a:xfrm>
            <a:off x="2193653" y="5051530"/>
            <a:ext cx="9356769" cy="877163"/>
          </a:xfrm>
          <a:prstGeom prst="rect">
            <a:avLst/>
          </a:prstGeom>
          <a:noFill/>
        </p:spPr>
        <p:txBody>
          <a:bodyPr wrap="square">
            <a:spAutoFit/>
          </a:bodyPr>
          <a:lstStyle/>
          <a:p>
            <a:r>
              <a:rPr lang="ja-JP" altLang="en-US" sz="1700" dirty="0"/>
              <a:t>当面の間は、本来普通教室を使用する通級指導室や不登校児童生徒用教室に充当するため、実質的には空き教室は生じない。</a:t>
            </a:r>
            <a:endParaRPr lang="en-US" altLang="ja-JP" sz="1700" dirty="0"/>
          </a:p>
          <a:p>
            <a:r>
              <a:rPr lang="ja-JP" altLang="en-US" sz="1700" b="1" u="sng" dirty="0"/>
              <a:t>しかし、児童・生徒数の減少により、将来的な１学年１普通学級体制は確実とみられる。</a:t>
            </a:r>
            <a:endParaRPr lang="en-US" altLang="ja-JP" sz="1700" b="1" u="sng" dirty="0"/>
          </a:p>
        </p:txBody>
      </p:sp>
      <p:sp>
        <p:nvSpPr>
          <p:cNvPr id="4" name="スライド番号プレースホルダー 3">
            <a:extLst>
              <a:ext uri="{FF2B5EF4-FFF2-40B4-BE49-F238E27FC236}">
                <a16:creationId xmlns:a16="http://schemas.microsoft.com/office/drawing/2014/main" id="{7C6C4B5C-2E41-484C-8463-F9F6B081A63D}"/>
              </a:ext>
            </a:extLst>
          </p:cNvPr>
          <p:cNvSpPr>
            <a:spLocks noGrp="1"/>
          </p:cNvSpPr>
          <p:nvPr>
            <p:ph type="sldNum" sz="quarter" idx="12"/>
          </p:nvPr>
        </p:nvSpPr>
        <p:spPr>
          <a:xfrm>
            <a:off x="9458309" y="6484992"/>
            <a:ext cx="2743200" cy="365125"/>
          </a:xfrm>
        </p:spPr>
        <p:txBody>
          <a:bodyPr/>
          <a:lstStyle/>
          <a:p>
            <a:fld id="{E0D7D6FF-D22E-4D28-8EB2-E6EE71FBA953}" type="slidenum">
              <a:rPr kumimoji="1" lang="ja-JP" altLang="en-US" smtClean="0"/>
              <a:t>42</a:t>
            </a:fld>
            <a:endParaRPr kumimoji="1" lang="ja-JP" altLang="en-US" dirty="0"/>
          </a:p>
        </p:txBody>
      </p:sp>
    </p:spTree>
    <p:extLst>
      <p:ext uri="{BB962C8B-B14F-4D97-AF65-F5344CB8AC3E}">
        <p14:creationId xmlns:p14="http://schemas.microsoft.com/office/powerpoint/2010/main" val="1298062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585627" y="372840"/>
            <a:ext cx="11352115" cy="1325563"/>
          </a:xfrm>
        </p:spPr>
        <p:txBody>
          <a:bodyPr>
            <a:normAutofit/>
          </a:bodyPr>
          <a:lstStyle/>
          <a:p>
            <a:pPr algn="ctr"/>
            <a:r>
              <a:rPr kumimoji="1" lang="ja-JP" altLang="en-US" sz="3200" dirty="0">
                <a:latin typeface="BIZ UDPゴシック" panose="020B0400000000000000" pitchFamily="50" charset="-128"/>
                <a:ea typeface="BIZ UDPゴシック" panose="020B0400000000000000" pitchFamily="50" charset="-128"/>
              </a:rPr>
              <a:t>能勢ささゆり学園の学級数について</a:t>
            </a:r>
          </a:p>
        </p:txBody>
      </p:sp>
      <p:sp>
        <p:nvSpPr>
          <p:cNvPr id="43" name="テキスト ボックス 42">
            <a:extLst>
              <a:ext uri="{FF2B5EF4-FFF2-40B4-BE49-F238E27FC236}">
                <a16:creationId xmlns:a16="http://schemas.microsoft.com/office/drawing/2014/main" id="{264A560C-FEEE-4615-9B11-D0AD1C218722}"/>
              </a:ext>
            </a:extLst>
          </p:cNvPr>
          <p:cNvSpPr txBox="1"/>
          <p:nvPr/>
        </p:nvSpPr>
        <p:spPr>
          <a:xfrm>
            <a:off x="780033" y="1694317"/>
            <a:ext cx="10162494" cy="115416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◆学級数の減少による空き教室の増について</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・１学級あたり教室スペースは、６４㎡のため、将来的に、全学年が１学級となった場合、９学年分である</a:t>
            </a:r>
            <a:endParaRPr kumimoji="1"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合計</a:t>
            </a:r>
            <a:r>
              <a:rPr kumimoji="1" lang="en-US" altLang="ja-JP" sz="1700" dirty="0">
                <a:latin typeface="BIZ UDPゴシック" panose="020B0400000000000000" pitchFamily="50" charset="-128"/>
                <a:ea typeface="BIZ UDPゴシック" panose="020B0400000000000000" pitchFamily="50" charset="-128"/>
              </a:rPr>
              <a:t>576</a:t>
            </a:r>
            <a:r>
              <a:rPr kumimoji="1" lang="ja-JP" altLang="en-US" sz="1700" dirty="0">
                <a:latin typeface="BIZ UDPゴシック" panose="020B0400000000000000" pitchFamily="50" charset="-128"/>
                <a:ea typeface="BIZ UDPゴシック" panose="020B0400000000000000" pitchFamily="50" charset="-128"/>
              </a:rPr>
              <a:t>㎡のスペースの発生が見込まれる。</a:t>
            </a:r>
            <a:endParaRPr kumimoji="1" lang="en-US" altLang="ja-JP" sz="1700" dirty="0">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・これは校舎棟普通教室区分面積</a:t>
            </a:r>
            <a:r>
              <a:rPr kumimoji="1" lang="en-US" altLang="ja-JP" sz="1700" dirty="0">
                <a:latin typeface="BIZ UDPゴシック" panose="020B0400000000000000" pitchFamily="50" charset="-128"/>
                <a:ea typeface="BIZ UDPゴシック" panose="020B0400000000000000" pitchFamily="50" charset="-128"/>
              </a:rPr>
              <a:t>1835.2</a:t>
            </a:r>
            <a:r>
              <a:rPr kumimoji="1" lang="ja-JP" altLang="en-US" sz="1700" dirty="0">
                <a:latin typeface="BIZ UDPゴシック" panose="020B0400000000000000" pitchFamily="50" charset="-128"/>
                <a:ea typeface="BIZ UDPゴシック" panose="020B0400000000000000" pitchFamily="50" charset="-128"/>
              </a:rPr>
              <a:t>㎡の約３割に相当。</a:t>
            </a:r>
            <a:endParaRPr kumimoji="1" lang="en-US" altLang="ja-JP" sz="1700" dirty="0">
              <a:latin typeface="BIZ UDPゴシック" panose="020B0400000000000000" pitchFamily="50" charset="-128"/>
              <a:ea typeface="BIZ UDPゴシック" panose="020B0400000000000000" pitchFamily="50" charset="-128"/>
            </a:endParaRPr>
          </a:p>
        </p:txBody>
      </p:sp>
      <p:pic>
        <p:nvPicPr>
          <p:cNvPr id="8" name="コンテンツ プレースホルダー 6">
            <a:extLst>
              <a:ext uri="{FF2B5EF4-FFF2-40B4-BE49-F238E27FC236}">
                <a16:creationId xmlns:a16="http://schemas.microsoft.com/office/drawing/2014/main" id="{CB971A44-C6AD-40D4-8CBE-EF51675A5B0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80033" y="3352801"/>
            <a:ext cx="4990673" cy="2469577"/>
          </a:xfrm>
          <a:prstGeom prst="rect">
            <a:avLst/>
          </a:prstGeom>
          <a:ln>
            <a:solidFill>
              <a:schemeClr val="accent1">
                <a:shade val="50000"/>
              </a:schemeClr>
            </a:solidFill>
          </a:ln>
        </p:spPr>
      </p:pic>
      <p:pic>
        <p:nvPicPr>
          <p:cNvPr id="9" name="図 8">
            <a:extLst>
              <a:ext uri="{FF2B5EF4-FFF2-40B4-BE49-F238E27FC236}">
                <a16:creationId xmlns:a16="http://schemas.microsoft.com/office/drawing/2014/main" id="{C9AE08C3-B3DF-42CD-903A-8424B1802B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67757" y="3352801"/>
            <a:ext cx="5175174" cy="2469577"/>
          </a:xfrm>
          <a:prstGeom prst="rect">
            <a:avLst/>
          </a:prstGeom>
          <a:ln>
            <a:solidFill>
              <a:schemeClr val="accent1">
                <a:shade val="50000"/>
              </a:schemeClr>
            </a:solidFill>
          </a:ln>
        </p:spPr>
      </p:pic>
      <p:sp>
        <p:nvSpPr>
          <p:cNvPr id="10" name="正方形/長方形 9">
            <a:extLst>
              <a:ext uri="{FF2B5EF4-FFF2-40B4-BE49-F238E27FC236}">
                <a16:creationId xmlns:a16="http://schemas.microsoft.com/office/drawing/2014/main" id="{AD349D56-FE61-410A-8C6A-A3604860F9C8}"/>
              </a:ext>
            </a:extLst>
          </p:cNvPr>
          <p:cNvSpPr/>
          <p:nvPr/>
        </p:nvSpPr>
        <p:spPr>
          <a:xfrm>
            <a:off x="3746698" y="4897932"/>
            <a:ext cx="1849348" cy="205483"/>
          </a:xfrm>
          <a:prstGeom prst="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8A31558-0B10-4DD0-B594-1F51A390C769}"/>
              </a:ext>
            </a:extLst>
          </p:cNvPr>
          <p:cNvSpPr/>
          <p:nvPr/>
        </p:nvSpPr>
        <p:spPr>
          <a:xfrm>
            <a:off x="1003497" y="5409561"/>
            <a:ext cx="2360243" cy="203525"/>
          </a:xfrm>
          <a:prstGeom prst="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7047FE5-BDD0-47D9-B877-5D15D54F9773}"/>
              </a:ext>
            </a:extLst>
          </p:cNvPr>
          <p:cNvSpPr/>
          <p:nvPr/>
        </p:nvSpPr>
        <p:spPr>
          <a:xfrm>
            <a:off x="7319653" y="5431333"/>
            <a:ext cx="738808" cy="203525"/>
          </a:xfrm>
          <a:prstGeom prst="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48F8C9D-F6B5-45B0-B500-BE5C479B682A}"/>
              </a:ext>
            </a:extLst>
          </p:cNvPr>
          <p:cNvSpPr/>
          <p:nvPr/>
        </p:nvSpPr>
        <p:spPr>
          <a:xfrm>
            <a:off x="9714509" y="4897932"/>
            <a:ext cx="1468151" cy="205483"/>
          </a:xfrm>
          <a:prstGeom prst="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E46512DF-0F9B-4683-B66B-F554711B8286}"/>
              </a:ext>
            </a:extLst>
          </p:cNvPr>
          <p:cNvGrpSpPr/>
          <p:nvPr/>
        </p:nvGrpSpPr>
        <p:grpSpPr>
          <a:xfrm>
            <a:off x="1700644" y="6135303"/>
            <a:ext cx="9356769" cy="504063"/>
            <a:chOff x="1744186" y="6007688"/>
            <a:chExt cx="9356769" cy="504063"/>
          </a:xfrm>
        </p:grpSpPr>
        <p:sp>
          <p:nvSpPr>
            <p:cNvPr id="24" name="テキスト ボックス 23">
              <a:extLst>
                <a:ext uri="{FF2B5EF4-FFF2-40B4-BE49-F238E27FC236}">
                  <a16:creationId xmlns:a16="http://schemas.microsoft.com/office/drawing/2014/main" id="{9E5707EA-7718-4809-B19C-5D23E0506775}"/>
                </a:ext>
              </a:extLst>
            </p:cNvPr>
            <p:cNvSpPr txBox="1"/>
            <p:nvPr/>
          </p:nvSpPr>
          <p:spPr>
            <a:xfrm>
              <a:off x="1744186" y="6157808"/>
              <a:ext cx="9356769" cy="353943"/>
            </a:xfrm>
            <a:prstGeom prst="rect">
              <a:avLst/>
            </a:prstGeom>
            <a:noFill/>
          </p:spPr>
          <p:txBody>
            <a:bodyPr wrap="square">
              <a:spAutoFit/>
            </a:bodyPr>
            <a:lstStyle/>
            <a:p>
              <a:r>
                <a:rPr lang="ja-JP" altLang="en-US" sz="1700" b="1" u="sng" dirty="0"/>
                <a:t>現在主に教室として使用している　　　　部分の約３割がスペースとして発生する見込み。</a:t>
              </a:r>
              <a:endParaRPr lang="en-US" altLang="ja-JP" sz="1700" b="1" u="sng" dirty="0"/>
            </a:p>
          </p:txBody>
        </p:sp>
        <p:sp>
          <p:nvSpPr>
            <p:cNvPr id="23" name="正方形/長方形 22">
              <a:extLst>
                <a:ext uri="{FF2B5EF4-FFF2-40B4-BE49-F238E27FC236}">
                  <a16:creationId xmlns:a16="http://schemas.microsoft.com/office/drawing/2014/main" id="{78533078-6C34-48FB-B2DF-0C5905E4ECAF}"/>
                </a:ext>
              </a:extLst>
            </p:cNvPr>
            <p:cNvSpPr/>
            <p:nvPr/>
          </p:nvSpPr>
          <p:spPr>
            <a:xfrm>
              <a:off x="5252629" y="6007688"/>
              <a:ext cx="513640" cy="391886"/>
            </a:xfrm>
            <a:prstGeom prst="rect">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矢印: 右 26">
            <a:extLst>
              <a:ext uri="{FF2B5EF4-FFF2-40B4-BE49-F238E27FC236}">
                <a16:creationId xmlns:a16="http://schemas.microsoft.com/office/drawing/2014/main" id="{763259FB-39B6-4BBB-8F26-7E669410EB32}"/>
              </a:ext>
            </a:extLst>
          </p:cNvPr>
          <p:cNvSpPr/>
          <p:nvPr/>
        </p:nvSpPr>
        <p:spPr>
          <a:xfrm>
            <a:off x="780033" y="6078609"/>
            <a:ext cx="739740" cy="5607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E6A2473-1857-471D-8F30-7CFDB8B03661}"/>
              </a:ext>
            </a:extLst>
          </p:cNvPr>
          <p:cNvSpPr>
            <a:spLocks noGrp="1"/>
          </p:cNvSpPr>
          <p:nvPr>
            <p:ph type="sldNum" sz="quarter" idx="12"/>
          </p:nvPr>
        </p:nvSpPr>
        <p:spPr>
          <a:xfrm>
            <a:off x="9448800" y="6485160"/>
            <a:ext cx="2743200" cy="365125"/>
          </a:xfrm>
        </p:spPr>
        <p:txBody>
          <a:bodyPr/>
          <a:lstStyle/>
          <a:p>
            <a:fld id="{E0D7D6FF-D22E-4D28-8EB2-E6EE71FBA953}" type="slidenum">
              <a:rPr kumimoji="1" lang="ja-JP" altLang="en-US" smtClean="0"/>
              <a:t>43</a:t>
            </a:fld>
            <a:endParaRPr kumimoji="1" lang="ja-JP" altLang="en-US"/>
          </a:p>
        </p:txBody>
      </p:sp>
    </p:spTree>
    <p:extLst>
      <p:ext uri="{BB962C8B-B14F-4D97-AF65-F5344CB8AC3E}">
        <p14:creationId xmlns:p14="http://schemas.microsoft.com/office/powerpoint/2010/main" val="2068824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77502937-C3D5-4300-9027-FB510EC68B1D}"/>
              </a:ext>
            </a:extLst>
          </p:cNvPr>
          <p:cNvSpPr txBox="1">
            <a:spLocks/>
          </p:cNvSpPr>
          <p:nvPr/>
        </p:nvSpPr>
        <p:spPr>
          <a:xfrm>
            <a:off x="596494" y="475946"/>
            <a:ext cx="113521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latin typeface="BIZ UDPゴシック" panose="020B0400000000000000" pitchFamily="50" charset="-128"/>
                <a:ea typeface="BIZ UDPゴシック" panose="020B0400000000000000" pitchFamily="50" charset="-128"/>
              </a:rPr>
              <a:t>能勢ささゆり学園の学級数について</a:t>
            </a:r>
          </a:p>
        </p:txBody>
      </p:sp>
      <p:sp>
        <p:nvSpPr>
          <p:cNvPr id="8" name="正方形/長方形 7">
            <a:extLst>
              <a:ext uri="{FF2B5EF4-FFF2-40B4-BE49-F238E27FC236}">
                <a16:creationId xmlns:a16="http://schemas.microsoft.com/office/drawing/2014/main" id="{7F9B01F7-2C2C-401C-A8F7-306C2C27D269}"/>
              </a:ext>
            </a:extLst>
          </p:cNvPr>
          <p:cNvSpPr/>
          <p:nvPr/>
        </p:nvSpPr>
        <p:spPr>
          <a:xfrm>
            <a:off x="921633" y="1746875"/>
            <a:ext cx="10971907" cy="191912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BIZ UDPゴシック" panose="020B0400000000000000" pitchFamily="50" charset="-128"/>
                <a:ea typeface="BIZ UDPゴシック" panose="020B0400000000000000" pitchFamily="50" charset="-128"/>
              </a:rPr>
              <a:t>◆空き教室（余裕教室）の活用について</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dirty="0">
                <a:solidFill>
                  <a:schemeClr val="tx1"/>
                </a:solidFill>
                <a:latin typeface="BIZ UDPゴシック" panose="020B0400000000000000" pitchFamily="50" charset="-128"/>
                <a:ea typeface="BIZ UDPゴシック" panose="020B0400000000000000" pitchFamily="50" charset="-128"/>
              </a:rPr>
              <a:t>　 能勢ささゆり学園は、コミュニティ・スクール（</a:t>
            </a:r>
            <a:r>
              <a:rPr kumimoji="1" lang="en-US" altLang="ja-JP" sz="1800" dirty="0">
                <a:solidFill>
                  <a:schemeClr val="tx1"/>
                </a:solidFill>
                <a:latin typeface="BIZ UDPゴシック" panose="020B0400000000000000" pitchFamily="50" charset="-128"/>
                <a:ea typeface="BIZ UDPゴシック" panose="020B0400000000000000" pitchFamily="50" charset="-128"/>
              </a:rPr>
              <a:t>※</a:t>
            </a:r>
            <a:r>
              <a:rPr kumimoji="1" lang="ja-JP" altLang="en-US" sz="1800" dirty="0">
                <a:solidFill>
                  <a:schemeClr val="tx1"/>
                </a:solidFill>
                <a:latin typeface="BIZ UDPゴシック" panose="020B0400000000000000" pitchFamily="50" charset="-128"/>
                <a:ea typeface="BIZ UDPゴシック" panose="020B0400000000000000" pitchFamily="50" charset="-128"/>
              </a:rPr>
              <a:t>）であることから、コミュニティ活動の場としての利用や、</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sz="1800" dirty="0">
                <a:solidFill>
                  <a:schemeClr val="tx1"/>
                </a:solidFill>
                <a:latin typeface="BIZ UDPゴシック" panose="020B0400000000000000" pitchFamily="50" charset="-128"/>
                <a:ea typeface="BIZ UDPゴシック" panose="020B0400000000000000" pitchFamily="50" charset="-128"/>
              </a:rPr>
              <a:t>学社連携の観点から社会教育施設（放課後活動の拠点等）としての活用について、今後検討が必要。</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54C95DA-1101-454B-AEB6-374A4B12FFA1}"/>
              </a:ext>
            </a:extLst>
          </p:cNvPr>
          <p:cNvSpPr txBox="1"/>
          <p:nvPr/>
        </p:nvSpPr>
        <p:spPr>
          <a:xfrm>
            <a:off x="1221814" y="2740562"/>
            <a:ext cx="10322485" cy="738664"/>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コミュニティ・スクール</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地方教育行政の組織及び運営に関する法律第</a:t>
            </a:r>
            <a:r>
              <a:rPr kumimoji="1" lang="en-US" altLang="ja-JP" sz="1050" dirty="0">
                <a:latin typeface="BIZ UDPゴシック" panose="020B0400000000000000" pitchFamily="50" charset="-128"/>
                <a:ea typeface="BIZ UDPゴシック" panose="020B0400000000000000" pitchFamily="50" charset="-128"/>
              </a:rPr>
              <a:t>47</a:t>
            </a:r>
            <a:r>
              <a:rPr kumimoji="1" lang="ja-JP" altLang="en-US" sz="1050" dirty="0">
                <a:latin typeface="BIZ UDPゴシック" panose="020B0400000000000000" pitchFamily="50" charset="-128"/>
                <a:ea typeface="BIZ UDPゴシック" panose="020B0400000000000000" pitchFamily="50" charset="-128"/>
              </a:rPr>
              <a:t>条の</a:t>
            </a:r>
            <a:r>
              <a:rPr kumimoji="1" lang="en-US" altLang="ja-JP" sz="1050" dirty="0">
                <a:latin typeface="BIZ UDPゴシック" panose="020B0400000000000000" pitchFamily="50" charset="-128"/>
                <a:ea typeface="BIZ UDPゴシック" panose="020B0400000000000000" pitchFamily="50" charset="-128"/>
              </a:rPr>
              <a:t>5 </a:t>
            </a:r>
            <a:r>
              <a:rPr kumimoji="1" lang="ja-JP" altLang="en-US" sz="1050" dirty="0">
                <a:latin typeface="BIZ UDPゴシック" panose="020B0400000000000000" pitchFamily="50" charset="-128"/>
                <a:ea typeface="BIZ UDPゴシック" panose="020B0400000000000000" pitchFamily="50" charset="-128"/>
              </a:rPr>
              <a:t>に基づいて教育委員会が学校に設置する「学校運営協議会」を置く学校。学校と地域住民等が力を合わせて</a:t>
            </a:r>
            <a:br>
              <a:rPr kumimoji="1" lang="en-US" altLang="ja-JP" sz="1050" dirty="0">
                <a:latin typeface="BIZ UDPゴシック" panose="020B0400000000000000" pitchFamily="50" charset="-128"/>
                <a:ea typeface="BIZ UDPゴシック" panose="020B0400000000000000" pitchFamily="50" charset="-128"/>
              </a:rPr>
            </a:br>
            <a:r>
              <a:rPr kumimoji="1" lang="ja-JP" altLang="en-US" sz="1050" dirty="0">
                <a:latin typeface="BIZ UDPゴシック" panose="020B0400000000000000" pitchFamily="50" charset="-128"/>
                <a:ea typeface="BIZ UDPゴシック" panose="020B0400000000000000" pitchFamily="50" charset="-128"/>
              </a:rPr>
              <a:t>　学校の運営に取り組むことが可能となる「地域とともにある学校」への転換を図るための有効な仕組み。</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コミュニティ・スクールでは、学校運営に地域の声を積極的に生かし、地域と一体となって特色ある学校づくりを進めていくことができるとされている。</a:t>
            </a:r>
          </a:p>
        </p:txBody>
      </p:sp>
      <p:sp>
        <p:nvSpPr>
          <p:cNvPr id="9" name="テキスト ボックス 8">
            <a:extLst>
              <a:ext uri="{FF2B5EF4-FFF2-40B4-BE49-F238E27FC236}">
                <a16:creationId xmlns:a16="http://schemas.microsoft.com/office/drawing/2014/main" id="{65CCC3E7-F165-482D-AE0C-ED649F2EEE76}"/>
              </a:ext>
            </a:extLst>
          </p:cNvPr>
          <p:cNvSpPr txBox="1"/>
          <p:nvPr/>
        </p:nvSpPr>
        <p:spPr>
          <a:xfrm>
            <a:off x="596494" y="4251552"/>
            <a:ext cx="3725135" cy="1754326"/>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◆余裕教室の活用の促進</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・文部科学省は、公立小中学校等</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に多数存在する余裕教室数の</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活用を促進している。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・多数の事例があり、活用に</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向けた国の補助制度もある。</a:t>
            </a:r>
            <a:endParaRPr kumimoji="1" lang="en-US" altLang="ja-JP"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4268D649-415D-4A04-A62D-E623F54AF5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9804" y="3952197"/>
            <a:ext cx="1802747" cy="2532973"/>
          </a:xfrm>
          <a:prstGeom prst="rect">
            <a:avLst/>
          </a:prstGeom>
        </p:spPr>
      </p:pic>
      <p:pic>
        <p:nvPicPr>
          <p:cNvPr id="10" name="図 9">
            <a:extLst>
              <a:ext uri="{FF2B5EF4-FFF2-40B4-BE49-F238E27FC236}">
                <a16:creationId xmlns:a16="http://schemas.microsoft.com/office/drawing/2014/main" id="{2C82C1D1-3507-4E52-A67E-4A59527DFD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3497" y="4073679"/>
            <a:ext cx="5047739" cy="1609154"/>
          </a:xfrm>
          <a:prstGeom prst="rect">
            <a:avLst/>
          </a:prstGeom>
        </p:spPr>
      </p:pic>
      <p:sp>
        <p:nvSpPr>
          <p:cNvPr id="18" name="テキスト ボックス 17">
            <a:extLst>
              <a:ext uri="{FF2B5EF4-FFF2-40B4-BE49-F238E27FC236}">
                <a16:creationId xmlns:a16="http://schemas.microsoft.com/office/drawing/2014/main" id="{FDB8B51F-5857-466C-855E-3483C6870C3F}"/>
              </a:ext>
            </a:extLst>
          </p:cNvPr>
          <p:cNvSpPr txBox="1"/>
          <p:nvPr/>
        </p:nvSpPr>
        <p:spPr>
          <a:xfrm>
            <a:off x="6788586" y="5898156"/>
            <a:ext cx="5485954" cy="3847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出典：文部科学省ホームページから抜粋</a:t>
            </a:r>
            <a:r>
              <a:rPr kumimoji="1" lang="en-US" altLang="ja-JP" sz="900" dirty="0">
                <a:latin typeface="BIZ UDPゴシック" panose="020B0400000000000000" pitchFamily="50" charset="-128"/>
                <a:ea typeface="BIZ UDPゴシック" panose="020B0400000000000000" pitchFamily="50" charset="-128"/>
              </a:rPr>
              <a:t>https://www.mext.go.jp/a_menu/shotou/zyosei/yoyuu.htm</a:t>
            </a:r>
          </a:p>
        </p:txBody>
      </p:sp>
      <p:sp>
        <p:nvSpPr>
          <p:cNvPr id="3" name="スライド番号プレースホルダー 2">
            <a:extLst>
              <a:ext uri="{FF2B5EF4-FFF2-40B4-BE49-F238E27FC236}">
                <a16:creationId xmlns:a16="http://schemas.microsoft.com/office/drawing/2014/main" id="{C370CCC5-6358-4EC0-8E3C-CDE744ED004C}"/>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44</a:t>
            </a:fld>
            <a:endParaRPr kumimoji="1" lang="ja-JP" altLang="en-US"/>
          </a:p>
        </p:txBody>
      </p:sp>
    </p:spTree>
    <p:extLst>
      <p:ext uri="{BB962C8B-B14F-4D97-AF65-F5344CB8AC3E}">
        <p14:creationId xmlns:p14="http://schemas.microsoft.com/office/powerpoint/2010/main" val="1907651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516648"/>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公共</a:t>
            </a:r>
            <a:r>
              <a:rPr kumimoji="1" lang="ja-JP" altLang="en-US" sz="3600" dirty="0">
                <a:latin typeface="BIZ UDPゴシック" panose="020B0400000000000000" pitchFamily="50" charset="-128"/>
                <a:ea typeface="BIZ UDPゴシック" panose="020B0400000000000000" pitchFamily="50" charset="-128"/>
              </a:rPr>
              <a:t>施設（建物）　課題まとめ</a:t>
            </a:r>
            <a:r>
              <a:rPr kumimoji="1" lang="en-US" altLang="ja-JP" sz="3600" dirty="0">
                <a:latin typeface="BIZ UDPゴシック" panose="020B0400000000000000" pitchFamily="50" charset="-128"/>
                <a:ea typeface="BIZ UDPゴシック" panose="020B0400000000000000" pitchFamily="50" charset="-128"/>
              </a:rPr>
              <a:t>】</a:t>
            </a:r>
            <a:br>
              <a:rPr kumimoji="1"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EC22F43A-1788-48EC-A7C1-792A42AD1D8B}"/>
              </a:ext>
            </a:extLst>
          </p:cNvPr>
          <p:cNvSpPr txBox="1">
            <a:spLocks/>
          </p:cNvSpPr>
          <p:nvPr/>
        </p:nvSpPr>
        <p:spPr>
          <a:xfrm>
            <a:off x="709863" y="1554163"/>
            <a:ext cx="10772274" cy="4563979"/>
          </a:xfrm>
          <a:prstGeom prst="rect">
            <a:avLst/>
          </a:prstGeom>
          <a:solidFill>
            <a:schemeClr val="accent2">
              <a:lumMod val="40000"/>
              <a:lumOff val="60000"/>
            </a:schemeClr>
          </a:solidFill>
          <a:ln>
            <a:solidFill>
              <a:schemeClr val="accent2"/>
            </a:solidFill>
          </a:ln>
        </p:spPr>
        <p:txBody>
          <a:bodyPr vert="horz" lIns="360000" tIns="360000" rIns="360000" bIns="360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 B&amp;G</a:t>
            </a:r>
            <a:r>
              <a:rPr lang="ja-JP" altLang="en-US" sz="2000" dirty="0">
                <a:latin typeface="BIZ UDPゴシック" panose="020B0400000000000000" pitchFamily="50" charset="-128"/>
                <a:ea typeface="BIZ UDPゴシック" panose="020B0400000000000000" pitchFamily="50" charset="-128"/>
              </a:rPr>
              <a:t>海洋センターは、コロナ禍からの利用者数の回復は緩慢な状況にあり、人口減少や施設の劣化状況、アクセス性から、今後もこの傾向は継続する見込み。</a:t>
            </a:r>
          </a:p>
          <a:p>
            <a:pPr marL="0" indent="0">
              <a:buNone/>
            </a:pPr>
            <a:r>
              <a:rPr lang="ja-JP" altLang="en-US" sz="2000" dirty="0">
                <a:latin typeface="BIZ UDPゴシック" panose="020B0400000000000000" pitchFamily="50" charset="-128"/>
                <a:ea typeface="BIZ UDPゴシック" panose="020B0400000000000000" pitchFamily="50" charset="-128"/>
              </a:rPr>
              <a:t>・人口増加期にあった竣工当時（</a:t>
            </a:r>
            <a:r>
              <a:rPr lang="en-US" altLang="ja-JP" sz="2000" dirty="0">
                <a:latin typeface="BIZ UDPゴシック" panose="020B0400000000000000" pitchFamily="50" charset="-128"/>
                <a:ea typeface="BIZ UDPゴシック" panose="020B0400000000000000" pitchFamily="50" charset="-128"/>
              </a:rPr>
              <a:t>1993</a:t>
            </a:r>
            <a:r>
              <a:rPr lang="ja-JP" altLang="en-US" sz="2000" dirty="0">
                <a:latin typeface="BIZ UDPゴシック" panose="020B0400000000000000" pitchFamily="50" charset="-128"/>
                <a:ea typeface="BIZ UDPゴシック" panose="020B0400000000000000" pitchFamily="50" charset="-128"/>
              </a:rPr>
              <a:t>年）から、住民ニーズは変化している可能性があり、プールも</a:t>
            </a:r>
            <a:r>
              <a:rPr lang="en-US" altLang="ja-JP" sz="2000" dirty="0">
                <a:latin typeface="BIZ UDPゴシック" panose="020B0400000000000000" pitchFamily="50" charset="-128"/>
                <a:ea typeface="BIZ UDPゴシック" panose="020B0400000000000000" pitchFamily="50" charset="-128"/>
              </a:rPr>
              <a:t>20</a:t>
            </a:r>
            <a:r>
              <a:rPr lang="ja-JP" altLang="en-US" sz="2000" dirty="0">
                <a:latin typeface="BIZ UDPゴシック" panose="020B0400000000000000" pitchFamily="50" charset="-128"/>
                <a:ea typeface="BIZ UDPゴシック" panose="020B0400000000000000" pitchFamily="50" charset="-128"/>
              </a:rPr>
              <a:t>０８年に休止して</a:t>
            </a:r>
            <a:r>
              <a:rPr lang="en-US" altLang="ja-JP" sz="2000" dirty="0">
                <a:latin typeface="BIZ UDPゴシック" panose="020B0400000000000000" pitchFamily="50" charset="-128"/>
                <a:ea typeface="BIZ UDPゴシック" panose="020B0400000000000000" pitchFamily="50" charset="-128"/>
              </a:rPr>
              <a:t>10</a:t>
            </a:r>
            <a:r>
              <a:rPr lang="ja-JP" altLang="en-US" sz="2000" dirty="0">
                <a:latin typeface="BIZ UDPゴシック" panose="020B0400000000000000" pitchFamily="50" charset="-128"/>
                <a:ea typeface="BIZ UDPゴシック" panose="020B0400000000000000" pitchFamily="50" charset="-128"/>
              </a:rPr>
              <a:t>年以上が経過しているなど、施設を改修する上で取捨選択が必要となる。</a:t>
            </a:r>
          </a:p>
          <a:p>
            <a:pPr marL="0" indent="0">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・淨るりシアターは、これまで町直営による運営を行い、地域の文化活動の中心としての役割を担ってきたが、運営の持続性確保が困難な状況にある。</a:t>
            </a:r>
          </a:p>
          <a:p>
            <a:pPr marL="0" indent="0">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今後も淨るりシアターが町のシンボルとしての役割を果たしていくには、伝統芸能を守りながらも、外国人観光客を含めた集客や、デジタル技術の活用など、新しい取組が必要になり、ノウハウを持つ民間事業者との連携など、今後の運営のあり方を検討する必要がある。</a:t>
            </a:r>
            <a:endParaRPr lang="en-US" altLang="ja-JP" sz="20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・能勢ささゆり学園において今後想定される空き教室の増に対し、コミュニティ活動や社会教育施設としての活用について、検討が必要。</a:t>
            </a:r>
          </a:p>
        </p:txBody>
      </p:sp>
      <p:sp>
        <p:nvSpPr>
          <p:cNvPr id="5" name="スライド番号プレースホルダー 4">
            <a:extLst>
              <a:ext uri="{FF2B5EF4-FFF2-40B4-BE49-F238E27FC236}">
                <a16:creationId xmlns:a16="http://schemas.microsoft.com/office/drawing/2014/main" id="{81FECA45-5215-4240-A978-0B12BCF0FED8}"/>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45</a:t>
            </a:fld>
            <a:endParaRPr kumimoji="1" lang="ja-JP" altLang="en-US" dirty="0"/>
          </a:p>
        </p:txBody>
      </p:sp>
    </p:spTree>
    <p:extLst>
      <p:ext uri="{BB962C8B-B14F-4D97-AF65-F5344CB8AC3E}">
        <p14:creationId xmlns:p14="http://schemas.microsoft.com/office/powerpoint/2010/main" val="2157445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能勢町が管理するインフラ施設について</a:t>
            </a:r>
            <a:br>
              <a:rPr kumimoji="1"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3DA13C5-7266-4BB1-B41A-410B8E6AF706}"/>
              </a:ext>
            </a:extLst>
          </p:cNvPr>
          <p:cNvSpPr txBox="1">
            <a:spLocks/>
          </p:cNvSpPr>
          <p:nvPr/>
        </p:nvSpPr>
        <p:spPr>
          <a:xfrm>
            <a:off x="635000" y="4329933"/>
            <a:ext cx="11252201" cy="23049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・町道延長：</a:t>
            </a:r>
            <a:r>
              <a:rPr lang="en-US" altLang="ja-JP" dirty="0">
                <a:latin typeface="BIZ UDPゴシック" panose="020B0400000000000000" pitchFamily="50" charset="-128"/>
                <a:ea typeface="BIZ UDPゴシック" panose="020B0400000000000000" pitchFamily="50" charset="-128"/>
              </a:rPr>
              <a:t>233km</a:t>
            </a: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・橋梁：</a:t>
            </a:r>
            <a:r>
              <a:rPr lang="en-US" altLang="ja-JP" dirty="0">
                <a:latin typeface="BIZ UDPゴシック" panose="020B0400000000000000" pitchFamily="50" charset="-128"/>
                <a:ea typeface="BIZ UDPゴシック" panose="020B0400000000000000" pitchFamily="50" charset="-128"/>
              </a:rPr>
              <a:t>230</a:t>
            </a:r>
            <a:r>
              <a:rPr lang="ja-JP" altLang="en-US" dirty="0">
                <a:latin typeface="BIZ UDPゴシック" panose="020B0400000000000000" pitchFamily="50" charset="-128"/>
                <a:ea typeface="BIZ UDPゴシック" panose="020B0400000000000000" pitchFamily="50" charset="-128"/>
              </a:rPr>
              <a:t>橋</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・法定外公共物：里道・水路の管理</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・下水道処理施設：能勢浄化センター、杉原浄化センター、天王浄化センター</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・下水道管路延長：公共 </a:t>
            </a:r>
            <a:r>
              <a:rPr lang="en-US" altLang="ja-JP" dirty="0">
                <a:latin typeface="BIZ UDPゴシック" panose="020B0400000000000000" pitchFamily="50" charset="-128"/>
                <a:ea typeface="BIZ UDPゴシック" panose="020B0400000000000000" pitchFamily="50" charset="-128"/>
              </a:rPr>
              <a:t>47.7km</a:t>
            </a:r>
            <a:r>
              <a:rPr lang="ja-JP" altLang="en-US" dirty="0">
                <a:latin typeface="BIZ UDPゴシック" panose="020B0400000000000000" pitchFamily="50" charset="-128"/>
                <a:ea typeface="BIZ UDPゴシック" panose="020B0400000000000000" pitchFamily="50" charset="-128"/>
              </a:rPr>
              <a:t>、農集排・杉原地区 </a:t>
            </a:r>
            <a:r>
              <a:rPr lang="en-US" altLang="ja-JP" dirty="0">
                <a:latin typeface="BIZ UDPゴシック" panose="020B0400000000000000" pitchFamily="50" charset="-128"/>
                <a:ea typeface="BIZ UDPゴシック" panose="020B0400000000000000" pitchFamily="50" charset="-128"/>
              </a:rPr>
              <a:t>1.5km</a:t>
            </a:r>
            <a:r>
              <a:rPr lang="ja-JP" altLang="en-US" dirty="0">
                <a:latin typeface="BIZ UDPゴシック" panose="020B0400000000000000" pitchFamily="50" charset="-128"/>
                <a:ea typeface="BIZ UDPゴシック" panose="020B0400000000000000" pitchFamily="50" charset="-128"/>
              </a:rPr>
              <a:t>、農集排・天王地区 </a:t>
            </a:r>
            <a:r>
              <a:rPr lang="en-US" altLang="ja-JP" dirty="0">
                <a:latin typeface="BIZ UDPゴシック" panose="020B0400000000000000" pitchFamily="50" charset="-128"/>
                <a:ea typeface="BIZ UDPゴシック" panose="020B0400000000000000" pitchFamily="50" charset="-128"/>
              </a:rPr>
              <a:t>2.8km</a:t>
            </a: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・し尿処理施設：汚泥再生処理センターにリニューアル（令和</a:t>
            </a:r>
            <a:r>
              <a:rPr lang="en-US" altLang="ja-JP" dirty="0">
                <a:latin typeface="BIZ UDPゴシック" panose="020B0400000000000000" pitchFamily="50" charset="-128"/>
                <a:ea typeface="BIZ UDPゴシック" panose="020B0400000000000000" pitchFamily="50" charset="-128"/>
              </a:rPr>
              <a:t>8</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月完成予定）</a:t>
            </a:r>
            <a:endParaRPr lang="en-US" altLang="ja-JP"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C69545BB-7E91-4952-B594-884E36819A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94855" y="1385579"/>
            <a:ext cx="3732129" cy="2284976"/>
          </a:xfrm>
          <a:prstGeom prst="rect">
            <a:avLst/>
          </a:prstGeom>
          <a:ln>
            <a:noFill/>
          </a:ln>
          <a:effectLst>
            <a:softEdge rad="112500"/>
          </a:effectLst>
        </p:spPr>
      </p:pic>
      <p:pic>
        <p:nvPicPr>
          <p:cNvPr id="7" name="図 6">
            <a:extLst>
              <a:ext uri="{FF2B5EF4-FFF2-40B4-BE49-F238E27FC236}">
                <a16:creationId xmlns:a16="http://schemas.microsoft.com/office/drawing/2014/main" id="{0DD4EE53-956B-4AC0-A244-27BF2E55FE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10600" y="1358866"/>
            <a:ext cx="3073217" cy="2302534"/>
          </a:xfrm>
          <a:prstGeom prst="rect">
            <a:avLst/>
          </a:prstGeom>
          <a:ln>
            <a:noFill/>
          </a:ln>
          <a:effectLst>
            <a:softEdge rad="112500"/>
          </a:effectLst>
        </p:spPr>
      </p:pic>
      <p:pic>
        <p:nvPicPr>
          <p:cNvPr id="16" name="図 15" descr="平通阪井峠線（擁壁）">
            <a:extLst>
              <a:ext uri="{FF2B5EF4-FFF2-40B4-BE49-F238E27FC236}">
                <a16:creationId xmlns:a16="http://schemas.microsoft.com/office/drawing/2014/main" id="{FE480C0B-AD40-4C9A-84E2-8D4F2054CD44}"/>
              </a:ext>
              <a:ext uri="{C183D7F6-B498-43B3-948B-1728B52AA6E4}">
                <adec:decorative xmlns:adec="http://schemas.microsoft.com/office/drawing/2017/decorative" val="0"/>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41640" y="1785883"/>
            <a:ext cx="2304913" cy="1448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図 16">
            <a:extLst>
              <a:ext uri="{FF2B5EF4-FFF2-40B4-BE49-F238E27FC236}">
                <a16:creationId xmlns:a16="http://schemas.microsoft.com/office/drawing/2014/main" id="{F67EA703-53E9-47DF-8DA0-BFF6929D67FE}"/>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2188310" y="1766737"/>
            <a:ext cx="2304914" cy="1448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テキスト ボックス 7">
            <a:extLst>
              <a:ext uri="{FF2B5EF4-FFF2-40B4-BE49-F238E27FC236}">
                <a16:creationId xmlns:a16="http://schemas.microsoft.com/office/drawing/2014/main" id="{B26A5823-232E-4AE1-B5C8-74C28CCF4479}"/>
              </a:ext>
            </a:extLst>
          </p:cNvPr>
          <p:cNvSpPr txBox="1"/>
          <p:nvPr/>
        </p:nvSpPr>
        <p:spPr>
          <a:xfrm>
            <a:off x="1058779" y="3729790"/>
            <a:ext cx="1467068" cy="246221"/>
          </a:xfrm>
          <a:prstGeom prst="rect">
            <a:avLst/>
          </a:prstGeom>
          <a:noFill/>
        </p:spPr>
        <p:txBody>
          <a:bodyPr wrap="none" rtlCol="0">
            <a:spAutoFit/>
          </a:bodyPr>
          <a:lstStyle/>
          <a:p>
            <a:r>
              <a:rPr kumimoji="1" lang="ja-JP" altLang="en-US" sz="1000" dirty="0"/>
              <a:t>平通阪井峠線（擁壁）</a:t>
            </a:r>
            <a:endParaRPr kumimoji="1" lang="ja-JP" altLang="en-US" dirty="0"/>
          </a:p>
        </p:txBody>
      </p:sp>
      <p:sp>
        <p:nvSpPr>
          <p:cNvPr id="20" name="テキスト ボックス 19">
            <a:extLst>
              <a:ext uri="{FF2B5EF4-FFF2-40B4-BE49-F238E27FC236}">
                <a16:creationId xmlns:a16="http://schemas.microsoft.com/office/drawing/2014/main" id="{C81CB1EA-99EA-4603-A608-E1E2B50E554D}"/>
              </a:ext>
            </a:extLst>
          </p:cNvPr>
          <p:cNvSpPr txBox="1"/>
          <p:nvPr/>
        </p:nvSpPr>
        <p:spPr>
          <a:xfrm>
            <a:off x="2799593" y="3729789"/>
            <a:ext cx="1082348" cy="246221"/>
          </a:xfrm>
          <a:prstGeom prst="rect">
            <a:avLst/>
          </a:prstGeom>
          <a:noFill/>
        </p:spPr>
        <p:txBody>
          <a:bodyPr wrap="none" rtlCol="0">
            <a:spAutoFit/>
          </a:bodyPr>
          <a:lstStyle/>
          <a:p>
            <a:r>
              <a:rPr kumimoji="1" lang="ja-JP" altLang="en-US" sz="1000" dirty="0"/>
              <a:t>平野線（橋梁）</a:t>
            </a:r>
            <a:endParaRPr kumimoji="1" lang="ja-JP" altLang="en-US" dirty="0"/>
          </a:p>
        </p:txBody>
      </p:sp>
      <p:sp>
        <p:nvSpPr>
          <p:cNvPr id="21" name="テキスト ボックス 20">
            <a:extLst>
              <a:ext uri="{FF2B5EF4-FFF2-40B4-BE49-F238E27FC236}">
                <a16:creationId xmlns:a16="http://schemas.microsoft.com/office/drawing/2014/main" id="{9735A181-7021-4304-A569-53F9D68B78C4}"/>
              </a:ext>
            </a:extLst>
          </p:cNvPr>
          <p:cNvSpPr txBox="1"/>
          <p:nvPr/>
        </p:nvSpPr>
        <p:spPr>
          <a:xfrm>
            <a:off x="5655805" y="3751146"/>
            <a:ext cx="1210588" cy="246221"/>
          </a:xfrm>
          <a:prstGeom prst="rect">
            <a:avLst/>
          </a:prstGeom>
          <a:noFill/>
        </p:spPr>
        <p:txBody>
          <a:bodyPr wrap="none" rtlCol="0">
            <a:spAutoFit/>
          </a:bodyPr>
          <a:lstStyle/>
          <a:p>
            <a:r>
              <a:rPr kumimoji="1" lang="ja-JP" altLang="en-US" sz="1000" dirty="0"/>
              <a:t>能勢浄化センター</a:t>
            </a:r>
            <a:endParaRPr kumimoji="1" lang="ja-JP" altLang="en-US" dirty="0"/>
          </a:p>
        </p:txBody>
      </p:sp>
      <p:sp>
        <p:nvSpPr>
          <p:cNvPr id="22" name="テキスト ボックス 21">
            <a:extLst>
              <a:ext uri="{FF2B5EF4-FFF2-40B4-BE49-F238E27FC236}">
                <a16:creationId xmlns:a16="http://schemas.microsoft.com/office/drawing/2014/main" id="{3249E7A9-A98A-4680-A7D1-8D06AD8C4941}"/>
              </a:ext>
            </a:extLst>
          </p:cNvPr>
          <p:cNvSpPr txBox="1"/>
          <p:nvPr/>
        </p:nvSpPr>
        <p:spPr>
          <a:xfrm>
            <a:off x="9670154" y="3748935"/>
            <a:ext cx="954107" cy="246221"/>
          </a:xfrm>
          <a:prstGeom prst="rect">
            <a:avLst/>
          </a:prstGeom>
          <a:noFill/>
        </p:spPr>
        <p:txBody>
          <a:bodyPr wrap="none" rtlCol="0">
            <a:spAutoFit/>
          </a:bodyPr>
          <a:lstStyle/>
          <a:p>
            <a:r>
              <a:rPr kumimoji="1" lang="ja-JP" altLang="en-US" sz="1000" dirty="0"/>
              <a:t>し尿処理施設</a:t>
            </a:r>
            <a:endParaRPr kumimoji="1" lang="ja-JP" altLang="en-US" dirty="0"/>
          </a:p>
        </p:txBody>
      </p:sp>
      <p:sp>
        <p:nvSpPr>
          <p:cNvPr id="6" name="スライド番号プレースホルダー 5">
            <a:extLst>
              <a:ext uri="{FF2B5EF4-FFF2-40B4-BE49-F238E27FC236}">
                <a16:creationId xmlns:a16="http://schemas.microsoft.com/office/drawing/2014/main" id="{DE662C32-EA24-4DCB-A097-3E6A14C47CD0}"/>
              </a:ext>
            </a:extLst>
          </p:cNvPr>
          <p:cNvSpPr>
            <a:spLocks noGrp="1"/>
          </p:cNvSpPr>
          <p:nvPr>
            <p:ph type="sldNum" sz="quarter" idx="12"/>
          </p:nvPr>
        </p:nvSpPr>
        <p:spPr>
          <a:xfrm>
            <a:off x="9440918" y="6492875"/>
            <a:ext cx="2743200" cy="365125"/>
          </a:xfrm>
        </p:spPr>
        <p:txBody>
          <a:bodyPr/>
          <a:lstStyle/>
          <a:p>
            <a:fld id="{E0D7D6FF-D22E-4D28-8EB2-E6EE71FBA953}" type="slidenum">
              <a:rPr kumimoji="1" lang="ja-JP" altLang="en-US" smtClean="0"/>
              <a:t>46</a:t>
            </a:fld>
            <a:endParaRPr kumimoji="1" lang="ja-JP" altLang="en-US" dirty="0"/>
          </a:p>
        </p:txBody>
      </p:sp>
    </p:spTree>
    <p:extLst>
      <p:ext uri="{BB962C8B-B14F-4D97-AF65-F5344CB8AC3E}">
        <p14:creationId xmlns:p14="http://schemas.microsoft.com/office/powerpoint/2010/main" val="889461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174625"/>
            <a:ext cx="10515600"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道路・橋梁等について</a:t>
            </a:r>
            <a:br>
              <a:rPr kumimoji="1"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3DA13C5-7266-4BB1-B41A-410B8E6AF706}"/>
              </a:ext>
            </a:extLst>
          </p:cNvPr>
          <p:cNvSpPr txBox="1">
            <a:spLocks/>
          </p:cNvSpPr>
          <p:nvPr/>
        </p:nvSpPr>
        <p:spPr>
          <a:xfrm>
            <a:off x="514061" y="4341859"/>
            <a:ext cx="8573792" cy="2035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・町道等のインフラ施設については、個別施設計画に基づき長寿命化を図るとともに道路</a:t>
            </a:r>
            <a:br>
              <a:rPr lang="en-US" altLang="ja-JP" sz="1600" dirty="0">
                <a:latin typeface="BIZ UDPゴシック" panose="020B0400000000000000" pitchFamily="50" charset="-128"/>
                <a:ea typeface="BIZ UDPゴシック" panose="020B0400000000000000" pitchFamily="50" charset="-128"/>
              </a:rPr>
            </a:b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パトロールによる維持工事により適正管理に努めている。しかしながら有形固定資産</a:t>
            </a:r>
            <a:br>
              <a:rPr lang="en-US" altLang="ja-JP" sz="1600" dirty="0">
                <a:latin typeface="BIZ UDPゴシック" panose="020B0400000000000000" pitchFamily="50" charset="-128"/>
                <a:ea typeface="BIZ UDPゴシック" panose="020B0400000000000000" pitchFamily="50" charset="-128"/>
              </a:rPr>
            </a:b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減価償却率（</a:t>
            </a:r>
            <a:r>
              <a:rPr lang="en-US" altLang="ja-JP" sz="1600" dirty="0">
                <a:latin typeface="BIZ UDPゴシック" panose="020B0400000000000000" pitchFamily="50" charset="-128"/>
                <a:ea typeface="BIZ UDPゴシック" panose="020B0400000000000000" pitchFamily="50" charset="-128"/>
              </a:rPr>
              <a:t>R3</a:t>
            </a:r>
            <a:r>
              <a:rPr lang="ja-JP" altLang="en-US" sz="1600" dirty="0">
                <a:latin typeface="BIZ UDPゴシック" panose="020B0400000000000000" pitchFamily="50" charset="-128"/>
                <a:ea typeface="BIZ UDPゴシック" panose="020B0400000000000000" pitchFamily="50" charset="-128"/>
              </a:rPr>
              <a:t>）は、全国平均を上回る道路</a:t>
            </a:r>
            <a:r>
              <a:rPr lang="en-US" altLang="ja-JP" sz="1600" dirty="0">
                <a:latin typeface="BIZ UDPゴシック" panose="020B0400000000000000" pitchFamily="50" charset="-128"/>
                <a:ea typeface="BIZ UDPゴシック" panose="020B0400000000000000" pitchFamily="50" charset="-128"/>
              </a:rPr>
              <a:t>67.2</a:t>
            </a:r>
            <a:r>
              <a:rPr lang="ja-JP" altLang="en-US" sz="1600" dirty="0">
                <a:latin typeface="BIZ UDPゴシック" panose="020B0400000000000000" pitchFamily="50" charset="-128"/>
                <a:ea typeface="BIZ UDPゴシック" panose="020B0400000000000000" pitchFamily="50" charset="-128"/>
              </a:rPr>
              <a:t>％、橋梁</a:t>
            </a:r>
            <a:r>
              <a:rPr lang="en-US" altLang="ja-JP" sz="1600" dirty="0">
                <a:latin typeface="BIZ UDPゴシック" panose="020B0400000000000000" pitchFamily="50" charset="-128"/>
                <a:ea typeface="BIZ UDPゴシック" panose="020B0400000000000000" pitchFamily="50" charset="-128"/>
              </a:rPr>
              <a:t>71.2</a:t>
            </a:r>
            <a:r>
              <a:rPr lang="ja-JP" altLang="en-US" sz="1600" dirty="0">
                <a:latin typeface="BIZ UDPゴシック" panose="020B0400000000000000" pitchFamily="50" charset="-128"/>
                <a:ea typeface="BIZ UDPゴシック" panose="020B0400000000000000" pitchFamily="50" charset="-128"/>
              </a:rPr>
              <a:t>％である。</a:t>
            </a:r>
            <a:endParaRPr lang="en-US" altLang="ja-JP" sz="16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・地域との協働による町道等の維持管理については、人口減少、高齢化に伴い原材料支給、</a:t>
            </a:r>
            <a:br>
              <a:rPr lang="en-US" altLang="ja-JP" sz="1600" dirty="0">
                <a:latin typeface="BIZ UDPゴシック" panose="020B0400000000000000" pitchFamily="50" charset="-128"/>
                <a:ea typeface="BIZ UDPゴシック" panose="020B0400000000000000" pitchFamily="50" charset="-128"/>
              </a:rPr>
            </a:b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除草作業報償が減少し、町発注の除草作業委託料が増加傾向。</a:t>
            </a:r>
            <a:endParaRPr lang="en-US" altLang="ja-JP" sz="16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・大きな被害をもたらした平成</a:t>
            </a:r>
            <a:r>
              <a:rPr lang="en-US" altLang="ja-JP" sz="1600" dirty="0">
                <a:latin typeface="BIZ UDPゴシック" panose="020B0400000000000000" pitchFamily="50" charset="-128"/>
                <a:ea typeface="BIZ UDPゴシック" panose="020B0400000000000000" pitchFamily="50" charset="-128"/>
              </a:rPr>
              <a:t>30</a:t>
            </a:r>
            <a:r>
              <a:rPr lang="ja-JP" altLang="en-US" sz="1600" dirty="0">
                <a:latin typeface="BIZ UDPゴシック" panose="020B0400000000000000" pitchFamily="50" charset="-128"/>
                <a:ea typeface="BIZ UDPゴシック" panose="020B0400000000000000" pitchFamily="50" charset="-128"/>
              </a:rPr>
              <a:t>年度の豪雨災害に伴う災害復旧事業費は、公共土木施設のみ</a:t>
            </a:r>
            <a:br>
              <a:rPr lang="en-US" altLang="ja-JP" sz="1600" dirty="0">
                <a:latin typeface="BIZ UDPゴシック" panose="020B0400000000000000" pitchFamily="50" charset="-128"/>
                <a:ea typeface="BIZ UDPゴシック" panose="020B0400000000000000" pitchFamily="50" charset="-128"/>
              </a:rPr>
            </a:b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で</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億円を超過し、事業完了まで</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か年を要した。</a:t>
            </a:r>
          </a:p>
        </p:txBody>
      </p:sp>
      <p:graphicFrame>
        <p:nvGraphicFramePr>
          <p:cNvPr id="14" name="グラフ 13">
            <a:extLst>
              <a:ext uri="{FF2B5EF4-FFF2-40B4-BE49-F238E27FC236}">
                <a16:creationId xmlns:a16="http://schemas.microsoft.com/office/drawing/2014/main" id="{AD95509B-A93A-4032-896A-BBD4EE5865F4}"/>
              </a:ext>
            </a:extLst>
          </p:cNvPr>
          <p:cNvGraphicFramePr>
            <a:graphicFrameLocks/>
          </p:cNvGraphicFramePr>
          <p:nvPr/>
        </p:nvGraphicFramePr>
        <p:xfrm>
          <a:off x="1327482" y="1111111"/>
          <a:ext cx="4596065" cy="27832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a:extLst>
              <a:ext uri="{FF2B5EF4-FFF2-40B4-BE49-F238E27FC236}">
                <a16:creationId xmlns:a16="http://schemas.microsoft.com/office/drawing/2014/main" id="{CD8AF140-5FF9-4320-A280-6F58CC51334E}"/>
              </a:ext>
            </a:extLst>
          </p:cNvPr>
          <p:cNvGraphicFramePr>
            <a:graphicFrameLocks/>
          </p:cNvGraphicFramePr>
          <p:nvPr/>
        </p:nvGraphicFramePr>
        <p:xfrm>
          <a:off x="9200241" y="4152720"/>
          <a:ext cx="2743200" cy="2044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3D692C50-2CE1-4C64-907B-EB4E050737BD}"/>
              </a:ext>
            </a:extLst>
          </p:cNvPr>
          <p:cNvGraphicFramePr>
            <a:graphicFrameLocks/>
          </p:cNvGraphicFramePr>
          <p:nvPr/>
        </p:nvGraphicFramePr>
        <p:xfrm>
          <a:off x="6412829" y="1111111"/>
          <a:ext cx="4596065" cy="2783207"/>
        </p:xfrm>
        <a:graphic>
          <a:graphicData uri="http://schemas.openxmlformats.org/drawingml/2006/chart">
            <c:chart xmlns:c="http://schemas.openxmlformats.org/drawingml/2006/chart" xmlns:r="http://schemas.openxmlformats.org/officeDocument/2006/relationships" r:id="rId4"/>
          </a:graphicData>
        </a:graphic>
      </p:graphicFrame>
      <p:sp>
        <p:nvSpPr>
          <p:cNvPr id="5" name="スライド番号プレースホルダー 4">
            <a:extLst>
              <a:ext uri="{FF2B5EF4-FFF2-40B4-BE49-F238E27FC236}">
                <a16:creationId xmlns:a16="http://schemas.microsoft.com/office/drawing/2014/main" id="{6883D129-3EF1-4E0A-81A8-6F456A607BF3}"/>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47</a:t>
            </a:fld>
            <a:endParaRPr kumimoji="1" lang="ja-JP" altLang="en-US" dirty="0"/>
          </a:p>
        </p:txBody>
      </p:sp>
    </p:spTree>
    <p:extLst>
      <p:ext uri="{BB962C8B-B14F-4D97-AF65-F5344CB8AC3E}">
        <p14:creationId xmlns:p14="http://schemas.microsoft.com/office/powerpoint/2010/main" val="74422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生活排水処理施設について</a:t>
            </a:r>
            <a:br>
              <a:rPr kumimoji="1"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3DA13C5-7266-4BB1-B41A-410B8E6AF706}"/>
              </a:ext>
            </a:extLst>
          </p:cNvPr>
          <p:cNvSpPr txBox="1">
            <a:spLocks/>
          </p:cNvSpPr>
          <p:nvPr/>
        </p:nvSpPr>
        <p:spPr>
          <a:xfrm>
            <a:off x="634998" y="4434339"/>
            <a:ext cx="11086433" cy="1781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・し尿処理施設（供用開始</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年目）については、設備更新時期を迎えていたこと、また下水道施設との一体的な運用を図る</a:t>
            </a:r>
            <a:br>
              <a:rPr lang="en-US" altLang="ja-JP" sz="1600" dirty="0">
                <a:latin typeface="BIZ UDPゴシック" panose="020B0400000000000000" pitchFamily="50" charset="-128"/>
                <a:ea typeface="BIZ UDPゴシック" panose="020B0400000000000000" pitchFamily="50" charset="-128"/>
              </a:rPr>
            </a:b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ため、汚水処理施設共同化事業を実施することとし、今後見込まれる維持管理経費等を圧縮。</a:t>
            </a:r>
            <a:endParaRPr lang="en-US" altLang="ja-JP" sz="16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・公共下水道については、平成</a:t>
            </a:r>
            <a:r>
              <a:rPr lang="en-US" altLang="ja-JP" sz="1600" dirty="0">
                <a:latin typeface="BIZ UDPゴシック" panose="020B0400000000000000" pitchFamily="50" charset="-128"/>
                <a:ea typeface="BIZ UDPゴシック" panose="020B0400000000000000" pitchFamily="50" charset="-128"/>
              </a:rPr>
              <a:t>14</a:t>
            </a:r>
            <a:r>
              <a:rPr lang="ja-JP" altLang="en-US" sz="1600" dirty="0">
                <a:latin typeface="BIZ UDPゴシック" panose="020B0400000000000000" pitchFamily="50" charset="-128"/>
                <a:ea typeface="BIZ UDPゴシック" panose="020B0400000000000000" pitchFamily="50" charset="-128"/>
              </a:rPr>
              <a:t>年に供用開始し、今後、本格的に設備更新時期を迎える。有形固定資産減価償却率（</a:t>
            </a:r>
            <a:r>
              <a:rPr lang="en-US" altLang="ja-JP" sz="1600" dirty="0">
                <a:latin typeface="BIZ UDPゴシック" panose="020B0400000000000000" pitchFamily="50" charset="-128"/>
                <a:ea typeface="BIZ UDPゴシック" panose="020B0400000000000000" pitchFamily="50" charset="-128"/>
              </a:rPr>
              <a:t>R</a:t>
            </a:r>
            <a:r>
              <a:rPr lang="ja-JP" altLang="en-US" sz="1600" dirty="0">
                <a:latin typeface="BIZ UDPゴシック" panose="020B0400000000000000" pitchFamily="50" charset="-128"/>
                <a:ea typeface="BIZ UDPゴシック" panose="020B0400000000000000" pitchFamily="50" charset="-128"/>
              </a:rPr>
              <a:t>３）は、</a:t>
            </a:r>
            <a:br>
              <a:rPr lang="en-US" altLang="ja-JP" sz="1600" dirty="0">
                <a:latin typeface="BIZ UDPゴシック" panose="020B0400000000000000" pitchFamily="50" charset="-128"/>
                <a:ea typeface="BIZ UDPゴシック" panose="020B0400000000000000" pitchFamily="50" charset="-128"/>
              </a:rPr>
            </a:b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下水道 </a:t>
            </a:r>
            <a:r>
              <a:rPr lang="en-US" altLang="ja-JP" sz="1600" dirty="0">
                <a:latin typeface="BIZ UDPゴシック" panose="020B0400000000000000" pitchFamily="50" charset="-128"/>
                <a:ea typeface="BIZ UDPゴシック" panose="020B0400000000000000" pitchFamily="50" charset="-128"/>
              </a:rPr>
              <a:t>53.7</a:t>
            </a:r>
            <a:r>
              <a:rPr lang="ja-JP" altLang="en-US" sz="1600" dirty="0">
                <a:latin typeface="BIZ UDPゴシック" panose="020B0400000000000000" pitchFamily="50" charset="-128"/>
                <a:ea typeface="BIZ UDPゴシック" panose="020B0400000000000000" pitchFamily="50" charset="-128"/>
              </a:rPr>
              <a:t>％、農業集落排水事業 </a:t>
            </a:r>
            <a:r>
              <a:rPr lang="en-US" altLang="ja-JP" sz="1600" dirty="0">
                <a:latin typeface="BIZ UDPゴシック" panose="020B0400000000000000" pitchFamily="50" charset="-128"/>
                <a:ea typeface="BIZ UDPゴシック" panose="020B0400000000000000" pitchFamily="50" charset="-128"/>
              </a:rPr>
              <a:t>63.3</a:t>
            </a:r>
            <a:r>
              <a:rPr lang="ja-JP" altLang="en-US" sz="1600" dirty="0">
                <a:latin typeface="BIZ UDPゴシック" panose="020B0400000000000000" pitchFamily="50" charset="-128"/>
                <a:ea typeface="BIZ UDPゴシック" panose="020B0400000000000000" pitchFamily="50" charset="-128"/>
              </a:rPr>
              <a:t>％である。</a:t>
            </a:r>
            <a:endParaRPr lang="en-US" altLang="ja-JP" sz="16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・下水道事業について、令和</a:t>
            </a:r>
            <a:r>
              <a:rPr lang="en-US" altLang="ja-JP" sz="1600" dirty="0">
                <a:latin typeface="BIZ UDPゴシック" panose="020B0400000000000000" pitchFamily="50" charset="-128"/>
                <a:ea typeface="BIZ UDPゴシック" panose="020B0400000000000000" pitchFamily="50" charset="-128"/>
              </a:rPr>
              <a:t>5</a:t>
            </a:r>
            <a:r>
              <a:rPr lang="ja-JP" altLang="en-US" sz="1600" dirty="0">
                <a:latin typeface="BIZ UDPゴシック" panose="020B0400000000000000" pitchFamily="50" charset="-128"/>
                <a:ea typeface="BIZ UDPゴシック" panose="020B0400000000000000" pitchFamily="50" charset="-128"/>
              </a:rPr>
              <a:t>年度より企業会計を適用し、計画的な経営基盤の強化や適切な料金算定に取り組んでいる。</a:t>
            </a:r>
            <a:endParaRPr lang="ja-JP" altLang="en-US" sz="1600" dirty="0">
              <a:highlight>
                <a:srgbClr val="FFFF00"/>
              </a:highlight>
              <a:latin typeface="BIZ UDPゴシック" panose="020B0400000000000000" pitchFamily="50" charset="-128"/>
              <a:ea typeface="BIZ UDPゴシック" panose="020B0400000000000000" pitchFamily="50" charset="-128"/>
            </a:endParaRPr>
          </a:p>
        </p:txBody>
      </p:sp>
      <p:graphicFrame>
        <p:nvGraphicFramePr>
          <p:cNvPr id="13" name="グラフ 12">
            <a:extLst>
              <a:ext uri="{FF2B5EF4-FFF2-40B4-BE49-F238E27FC236}">
                <a16:creationId xmlns:a16="http://schemas.microsoft.com/office/drawing/2014/main" id="{16F691EA-3C20-4596-B9DE-8D819388DA2F}"/>
              </a:ext>
            </a:extLst>
          </p:cNvPr>
          <p:cNvGraphicFramePr>
            <a:graphicFrameLocks/>
          </p:cNvGraphicFramePr>
          <p:nvPr/>
        </p:nvGraphicFramePr>
        <p:xfrm>
          <a:off x="7423484" y="1225164"/>
          <a:ext cx="4297948" cy="2466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a:extLst>
              <a:ext uri="{FF2B5EF4-FFF2-40B4-BE49-F238E27FC236}">
                <a16:creationId xmlns:a16="http://schemas.microsoft.com/office/drawing/2014/main" id="{B443DA93-0AE0-45F2-9AEA-CACE34396562}"/>
              </a:ext>
            </a:extLst>
          </p:cNvPr>
          <p:cNvGraphicFramePr>
            <a:graphicFrameLocks/>
          </p:cNvGraphicFramePr>
          <p:nvPr/>
        </p:nvGraphicFramePr>
        <p:xfrm>
          <a:off x="634999" y="1225166"/>
          <a:ext cx="4297948" cy="2466473"/>
        </p:xfrm>
        <a:graphic>
          <a:graphicData uri="http://schemas.openxmlformats.org/drawingml/2006/chart">
            <c:chart xmlns:c="http://schemas.openxmlformats.org/drawingml/2006/chart" xmlns:r="http://schemas.openxmlformats.org/officeDocument/2006/relationships" r:id="rId3"/>
          </a:graphicData>
        </a:graphic>
      </p:graphicFrame>
      <p:sp>
        <p:nvSpPr>
          <p:cNvPr id="12" name="吹き出し: 線 11">
            <a:extLst>
              <a:ext uri="{FF2B5EF4-FFF2-40B4-BE49-F238E27FC236}">
                <a16:creationId xmlns:a16="http://schemas.microsoft.com/office/drawing/2014/main" id="{A1A3700F-2378-474E-99B2-8A502F6C2F48}"/>
              </a:ext>
            </a:extLst>
          </p:cNvPr>
          <p:cNvSpPr/>
          <p:nvPr/>
        </p:nvSpPr>
        <p:spPr>
          <a:xfrm>
            <a:off x="5155533" y="1646751"/>
            <a:ext cx="2045365" cy="1623301"/>
          </a:xfrm>
          <a:prstGeom prst="borderCallout1">
            <a:avLst>
              <a:gd name="adj1" fmla="val 18750"/>
              <a:gd name="adj2" fmla="val -8333"/>
              <a:gd name="adj3" fmla="val 118429"/>
              <a:gd name="adj4" fmla="val -17193"/>
            </a:avLst>
          </a:prstGeom>
          <a:solidFill>
            <a:srgbClr val="92D050">
              <a:alpha val="56000"/>
            </a:srgb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汚水処理施設共同整備事業</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し尿処理施設の処理施設を下水道放流方式に改造し、下水道施設「能勢浄化センター」に生活排水処理を一元化する。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事業費：</a:t>
            </a:r>
            <a:r>
              <a:rPr kumimoji="1" lang="en-US" altLang="ja-JP" sz="1100" dirty="0">
                <a:latin typeface="BIZ UDPゴシック" panose="020B0400000000000000" pitchFamily="50" charset="-128"/>
                <a:ea typeface="BIZ UDPゴシック" panose="020B0400000000000000" pitchFamily="50" charset="-128"/>
              </a:rPr>
              <a:t>3.6</a:t>
            </a:r>
            <a:r>
              <a:rPr kumimoji="1" lang="ja-JP" altLang="en-US" sz="1100" dirty="0">
                <a:latin typeface="BIZ UDPゴシック" panose="020B0400000000000000" pitchFamily="50" charset="-128"/>
                <a:ea typeface="BIZ UDPゴシック" panose="020B0400000000000000" pitchFamily="50" charset="-128"/>
              </a:rPr>
              <a:t>億円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期　間：</a:t>
            </a:r>
            <a:r>
              <a:rPr kumimoji="1" lang="en-US" altLang="ja-JP" sz="1100" dirty="0">
                <a:latin typeface="BIZ UDPゴシック" panose="020B0400000000000000" pitchFamily="50" charset="-128"/>
                <a:ea typeface="BIZ UDPゴシック" panose="020B0400000000000000" pitchFamily="50" charset="-128"/>
              </a:rPr>
              <a:t>R5</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R7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15BFBFA8-55B7-4583-B3EE-C5079B7E774E}"/>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48</a:t>
            </a:fld>
            <a:endParaRPr kumimoji="1" lang="ja-JP" altLang="en-US"/>
          </a:p>
        </p:txBody>
      </p:sp>
    </p:spTree>
    <p:extLst>
      <p:ext uri="{BB962C8B-B14F-4D97-AF65-F5344CB8AC3E}">
        <p14:creationId xmlns:p14="http://schemas.microsoft.com/office/powerpoint/2010/main" val="578265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416059"/>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インフラ施設　課題まとめ</a:t>
            </a:r>
            <a:r>
              <a:rPr kumimoji="1" lang="en-US" altLang="ja-JP" sz="3600" dirty="0">
                <a:latin typeface="BIZ UDPゴシック" panose="020B0400000000000000" pitchFamily="50" charset="-128"/>
                <a:ea typeface="BIZ UDPゴシック" panose="020B0400000000000000" pitchFamily="50" charset="-128"/>
              </a:rPr>
              <a:t>】</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B193CE48-E0D2-456A-9342-41EF671A8C23}"/>
              </a:ext>
            </a:extLst>
          </p:cNvPr>
          <p:cNvSpPr txBox="1">
            <a:spLocks/>
          </p:cNvSpPr>
          <p:nvPr/>
        </p:nvSpPr>
        <p:spPr>
          <a:xfrm>
            <a:off x="731876" y="2079505"/>
            <a:ext cx="11080898" cy="2922504"/>
          </a:xfrm>
          <a:prstGeom prst="rect">
            <a:avLst/>
          </a:prstGeom>
          <a:solidFill>
            <a:schemeClr val="accent2">
              <a:lumMod val="40000"/>
              <a:lumOff val="60000"/>
            </a:schemeClr>
          </a:solidFill>
          <a:ln>
            <a:solidFill>
              <a:schemeClr val="accent2"/>
            </a:solidFill>
          </a:ln>
        </p:spPr>
        <p:txBody>
          <a:bodyPr vert="horz" wrap="square" lIns="360000" tIns="360000" rIns="360000" bIns="360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BIZ UDPゴシック" panose="020B0400000000000000" pitchFamily="50" charset="-128"/>
                <a:ea typeface="BIZ UDPゴシック" panose="020B0400000000000000" pitchFamily="50" charset="-128"/>
              </a:rPr>
              <a:t>・今後、管理すべき町道をはじめとするインフラ施設の総量は変わらない中、</a:t>
            </a:r>
            <a:br>
              <a:rPr lang="ja-JP" altLang="en-US"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 人口減少等を踏まえ、これまで有機的に機能してきた地域との協働による維持管理の仕組み</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 （地域住民と行政との協力関係のもとに実施してきた維持管理）を見直さなければならない。</a:t>
            </a:r>
            <a:endParaRPr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・下水道施設については、し尿処理施設と共同化することにより効率化は図れたものの、</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 今後の施設更新を見据え、長期的かつ広域的な視点で生活排水処理を検討する必要がある。</a:t>
            </a:r>
          </a:p>
          <a:p>
            <a:pPr marL="0" indent="0">
              <a:buNone/>
            </a:pPr>
            <a:r>
              <a:rPr lang="ja-JP" altLang="en-US" sz="2000" dirty="0">
                <a:latin typeface="BIZ UDPゴシック" panose="020B0400000000000000" pitchFamily="50" charset="-128"/>
                <a:ea typeface="BIZ UDPゴシック" panose="020B0400000000000000" pitchFamily="50" charset="-128"/>
              </a:rPr>
              <a:t>・下水道事業の企業会計適用のメリットを活かすため、経営戦略の策定、料金回収率の向上、</a:t>
            </a:r>
            <a:br>
              <a:rPr lang="en-US" altLang="ja-JP" sz="2000" dirty="0">
                <a:latin typeface="BIZ UDPゴシック" panose="020B0400000000000000" pitchFamily="50" charset="-128"/>
                <a:ea typeface="BIZ UDPゴシック" panose="020B0400000000000000" pitchFamily="50" charset="-128"/>
              </a:rPr>
            </a:b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施設の長寿命化等の取組は必須。</a:t>
            </a:r>
          </a:p>
        </p:txBody>
      </p:sp>
      <p:sp>
        <p:nvSpPr>
          <p:cNvPr id="6" name="スライド番号プレースホルダー 5">
            <a:extLst>
              <a:ext uri="{FF2B5EF4-FFF2-40B4-BE49-F238E27FC236}">
                <a16:creationId xmlns:a16="http://schemas.microsoft.com/office/drawing/2014/main" id="{A00CFF28-7D84-4A3A-A08E-B703393A28B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49</a:t>
            </a:fld>
            <a:endParaRPr kumimoji="1" lang="ja-JP" altLang="en-US"/>
          </a:p>
        </p:txBody>
      </p:sp>
    </p:spTree>
    <p:extLst>
      <p:ext uri="{BB962C8B-B14F-4D97-AF65-F5344CB8AC3E}">
        <p14:creationId xmlns:p14="http://schemas.microsoft.com/office/powerpoint/2010/main" val="326997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256784789"/>
              </p:ext>
            </p:extLst>
          </p:nvPr>
        </p:nvGraphicFramePr>
        <p:xfrm>
          <a:off x="144319" y="779403"/>
          <a:ext cx="11903362" cy="5451552"/>
        </p:xfrm>
        <a:graphic>
          <a:graphicData uri="http://schemas.openxmlformats.org/drawingml/2006/table">
            <a:tbl>
              <a:tblPr firstRow="1" bandRow="1">
                <a:tableStyleId>{21E4AEA4-8DFA-4A89-87EB-49C32662AFE0}</a:tableStyleId>
              </a:tblPr>
              <a:tblGrid>
                <a:gridCol w="2738440">
                  <a:extLst>
                    <a:ext uri="{9D8B030D-6E8A-4147-A177-3AD203B41FA5}">
                      <a16:colId xmlns:a16="http://schemas.microsoft.com/office/drawing/2014/main" val="3164408231"/>
                    </a:ext>
                  </a:extLst>
                </a:gridCol>
                <a:gridCol w="3054974">
                  <a:extLst>
                    <a:ext uri="{9D8B030D-6E8A-4147-A177-3AD203B41FA5}">
                      <a16:colId xmlns:a16="http://schemas.microsoft.com/office/drawing/2014/main" val="3413701883"/>
                    </a:ext>
                  </a:extLst>
                </a:gridCol>
                <a:gridCol w="3054974">
                  <a:extLst>
                    <a:ext uri="{9D8B030D-6E8A-4147-A177-3AD203B41FA5}">
                      <a16:colId xmlns:a16="http://schemas.microsoft.com/office/drawing/2014/main" val="3040609558"/>
                    </a:ext>
                  </a:extLst>
                </a:gridCol>
                <a:gridCol w="3054974">
                  <a:extLst>
                    <a:ext uri="{9D8B030D-6E8A-4147-A177-3AD203B41FA5}">
                      <a16:colId xmlns:a16="http://schemas.microsoft.com/office/drawing/2014/main" val="293393177"/>
                    </a:ext>
                  </a:extLst>
                </a:gridCol>
              </a:tblGrid>
              <a:tr h="342484">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t>豊中市</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t>池田市</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t>箕面市</a:t>
                      </a:r>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47022767"/>
                  </a:ext>
                </a:extLst>
              </a:tr>
              <a:tr h="825389">
                <a:tc>
                  <a:txBody>
                    <a:bodyPr/>
                    <a:lstStyle/>
                    <a:p>
                      <a:r>
                        <a:rPr kumimoji="1" lang="ja-JP" altLang="en-US" sz="1600" b="1" dirty="0"/>
                        <a:t>消防</a:t>
                      </a:r>
                      <a:endParaRPr kumimoji="1" lang="ja-JP" altLang="en-US" sz="16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能勢町から受託</a:t>
                      </a:r>
                      <a:endParaRPr kumimoji="1" lang="en-US" altLang="ja-JP" sz="1600" dirty="0">
                        <a:latin typeface="BIZ UDPゴシック" panose="020B0400000000000000" pitchFamily="50" charset="-128"/>
                        <a:ea typeface="BIZ UDPゴシック" panose="020B0400000000000000" pitchFamily="50" charset="-128"/>
                      </a:endParaRPr>
                    </a:p>
                  </a:txBody>
                  <a:tcPr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BIZ UDPゴシック" panose="020B0400000000000000" pitchFamily="50" charset="-128"/>
                        <a:ea typeface="BIZ UDPゴシック" panose="020B0400000000000000" pitchFamily="50" charset="-128"/>
                      </a:endParaRPr>
                    </a:p>
                  </a:txBody>
                  <a:tcPr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豊能町から受託</a:t>
                      </a:r>
                      <a:endParaRPr kumimoji="1" lang="en-US" altLang="ja-JP" sz="1600" dirty="0">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4062737597"/>
                  </a:ext>
                </a:extLst>
              </a:tr>
              <a:tr h="489580">
                <a:tc>
                  <a:txBody>
                    <a:bodyPr/>
                    <a:lstStyle/>
                    <a:p>
                      <a:r>
                        <a:rPr kumimoji="1" lang="ja-JP" altLang="en-US" sz="1600" b="1" dirty="0"/>
                        <a:t>水道</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29686945"/>
                  </a:ext>
                </a:extLst>
              </a:tr>
              <a:tr h="465832">
                <a:tc>
                  <a:txBody>
                    <a:bodyPr/>
                    <a:lstStyle/>
                    <a:p>
                      <a:r>
                        <a:rPr kumimoji="1" lang="ja-JP" altLang="en-US" sz="1600" b="1" dirty="0"/>
                        <a:t>下水</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05789235"/>
                  </a:ext>
                </a:extLst>
              </a:tr>
              <a:tr h="419422">
                <a:tc>
                  <a:txBody>
                    <a:bodyPr/>
                    <a:lstStyle/>
                    <a:p>
                      <a:r>
                        <a:rPr kumimoji="1" lang="ja-JP" altLang="en-US" sz="1600" b="1" dirty="0"/>
                        <a:t>火葬場</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71600719"/>
                  </a:ext>
                </a:extLst>
              </a:tr>
              <a:tr h="569406">
                <a:tc>
                  <a:txBody>
                    <a:bodyPr/>
                    <a:lstStyle/>
                    <a:p>
                      <a:r>
                        <a:rPr kumimoji="1" lang="ja-JP" altLang="en-US" sz="1600" b="1" dirty="0"/>
                        <a:t>ごみ処理</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豊中市伊丹市クリーンランド</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2186330"/>
                  </a:ext>
                </a:extLst>
              </a:tr>
              <a:tr h="440893">
                <a:tc>
                  <a:txBody>
                    <a:bodyPr/>
                    <a:lstStyle/>
                    <a:p>
                      <a:r>
                        <a:rPr kumimoji="1" lang="ja-JP" altLang="en-US" sz="1600" b="1" dirty="0"/>
                        <a:t>し尿</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ー</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71991542"/>
                  </a:ext>
                </a:extLst>
              </a:tr>
              <a:tr h="450493">
                <a:tc>
                  <a:txBody>
                    <a:bodyPr/>
                    <a:lstStyle/>
                    <a:p>
                      <a:r>
                        <a:rPr kumimoji="1" lang="ja-JP" altLang="en-US" sz="1600" b="1"/>
                        <a:t>小児診療</a:t>
                      </a:r>
                      <a:endParaRPr kumimoji="1" lang="en-US" altLang="ja-JP" sz="1600" b="1">
                        <a:latin typeface="BIZ UDPゴシック" panose="020B0400000000000000" pitchFamily="50" charset="-128"/>
                        <a:ea typeface="BIZ UDPゴシック" panose="020B0400000000000000" pitchFamily="50" charset="-128"/>
                      </a:endParaRPr>
                    </a:p>
                  </a:txBody>
                  <a:tcPr/>
                </a:tc>
                <a:tc gridSpan="3">
                  <a:txBody>
                    <a:bodyPr/>
                    <a:lstStyle/>
                    <a:p>
                      <a:pPr algn="ctr"/>
                      <a:r>
                        <a:rPr kumimoji="1" lang="ja-JP" altLang="en-US" sz="1600" dirty="0">
                          <a:latin typeface="BIZ UDPゴシック" panose="020B0400000000000000" pitchFamily="50" charset="-128"/>
                          <a:ea typeface="BIZ UDPゴシック" panose="020B0400000000000000" pitchFamily="50" charset="-128"/>
                        </a:rPr>
                        <a:t>豊能広域こども急病センター</a:t>
                      </a:r>
                      <a:endParaRPr kumimoji="1" lang="en-US" altLang="ja-JP" sz="16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460138">
                <a:tc>
                  <a:txBody>
                    <a:bodyPr/>
                    <a:lstStyle/>
                    <a:p>
                      <a:r>
                        <a:rPr kumimoji="1" lang="ja-JP" altLang="en-US" sz="1600" b="1" dirty="0"/>
                        <a:t>休日診療</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63875342"/>
                  </a:ext>
                </a:extLst>
              </a:tr>
              <a:tr h="447850">
                <a:tc>
                  <a:txBody>
                    <a:bodyPr/>
                    <a:lstStyle/>
                    <a:p>
                      <a:r>
                        <a:rPr kumimoji="1" lang="ja-JP" altLang="en-US" sz="1600" b="1" dirty="0"/>
                        <a:t>教職員人事</a:t>
                      </a:r>
                      <a:endParaRPr kumimoji="1" lang="ja-JP" altLang="en-US" sz="1600" b="1" dirty="0">
                        <a:latin typeface="BIZ UDPゴシック" panose="020B0400000000000000" pitchFamily="50" charset="-128"/>
                        <a:ea typeface="BIZ UDPゴシック" panose="020B0400000000000000" pitchFamily="50" charset="-128"/>
                      </a:endParaRPr>
                    </a:p>
                  </a:txBody>
                  <a:tcPr/>
                </a:tc>
                <a:tc gridSpan="3">
                  <a:txBody>
                    <a:bodyPr/>
                    <a:lstStyle/>
                    <a:p>
                      <a:pPr algn="ctr"/>
                      <a:r>
                        <a:rPr kumimoji="1" lang="ja-JP" altLang="en-US" sz="1600" dirty="0">
                          <a:latin typeface="BIZ UDPゴシック" panose="020B0400000000000000" pitchFamily="50" charset="-128"/>
                          <a:ea typeface="BIZ UDPゴシック" panose="020B0400000000000000" pitchFamily="50" charset="-128"/>
                        </a:rPr>
                        <a:t>大阪府</a:t>
                      </a:r>
                      <a:r>
                        <a:rPr kumimoji="1" lang="zh-TW" altLang="en-US" sz="1600" dirty="0">
                          <a:latin typeface="BIZ UDPゴシック" panose="020B0400000000000000" pitchFamily="50" charset="-128"/>
                          <a:ea typeface="BIZ UDPゴシック" panose="020B0400000000000000" pitchFamily="50" charset="-128"/>
                        </a:rPr>
                        <a:t>豊能地区</a:t>
                      </a:r>
                      <a:r>
                        <a:rPr kumimoji="1" lang="ja-JP" altLang="en-US" sz="1600" dirty="0">
                          <a:latin typeface="BIZ UDPゴシック" panose="020B0400000000000000" pitchFamily="50" charset="-128"/>
                          <a:ea typeface="BIZ UDPゴシック" panose="020B0400000000000000" pitchFamily="50" charset="-128"/>
                        </a:rPr>
                        <a:t>教職員人事</a:t>
                      </a:r>
                      <a:r>
                        <a:rPr kumimoji="1" lang="zh-TW" altLang="en-US" sz="1600" dirty="0">
                          <a:latin typeface="BIZ UDPゴシック" panose="020B0400000000000000" pitchFamily="50" charset="-128"/>
                          <a:ea typeface="BIZ UDPゴシック" panose="020B0400000000000000" pitchFamily="50" charset="-128"/>
                        </a:rPr>
                        <a:t>協議会</a:t>
                      </a:r>
                      <a:endParaRPr kumimoji="1" lang="zh-CN" altLang="en-US" sz="160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zh-CN" altLang="en-US" sz="160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zh-CN" altLang="en-US"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96207474"/>
                  </a:ext>
                </a:extLst>
              </a:tr>
              <a:tr h="540065">
                <a:tc>
                  <a:txBody>
                    <a:bodyPr/>
                    <a:lstStyle/>
                    <a:p>
                      <a:r>
                        <a:rPr kumimoji="1" lang="ja-JP" altLang="en-US" sz="1600" b="1" dirty="0"/>
                        <a:t>給食</a:t>
                      </a:r>
                      <a:endParaRPr kumimoji="1" lang="ja-JP" altLang="en-US"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単独</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8029025"/>
                  </a:ext>
                </a:extLst>
              </a:tr>
            </a:tbl>
          </a:graphicData>
        </a:graphic>
      </p:graphicFrame>
      <p:sp>
        <p:nvSpPr>
          <p:cNvPr id="11" name="テキスト ボックス 10">
            <a:extLst>
              <a:ext uri="{FF2B5EF4-FFF2-40B4-BE49-F238E27FC236}">
                <a16:creationId xmlns:a16="http://schemas.microsoft.com/office/drawing/2014/main" id="{F71E69D0-F424-4BC2-9B85-2D1155A7E510}"/>
              </a:ext>
            </a:extLst>
          </p:cNvPr>
          <p:cNvSpPr txBox="1"/>
          <p:nvPr/>
        </p:nvSpPr>
        <p:spPr>
          <a:xfrm>
            <a:off x="0" y="0"/>
            <a:ext cx="12188952" cy="461665"/>
          </a:xfrm>
          <a:prstGeom prst="rect">
            <a:avLst/>
          </a:prstGeom>
          <a:solidFill>
            <a:schemeClr val="accent2">
              <a:lumMod val="75000"/>
            </a:schemeClr>
          </a:solid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広域連携の取組状況（豊能地域）</a:t>
            </a:r>
          </a:p>
        </p:txBody>
      </p:sp>
      <p:sp>
        <p:nvSpPr>
          <p:cNvPr id="2" name="四角形: 角を丸くする 1">
            <a:extLst>
              <a:ext uri="{FF2B5EF4-FFF2-40B4-BE49-F238E27FC236}">
                <a16:creationId xmlns:a16="http://schemas.microsoft.com/office/drawing/2014/main" id="{518D7E28-72C6-4728-8AF6-64D66BAF66B4}"/>
              </a:ext>
            </a:extLst>
          </p:cNvPr>
          <p:cNvSpPr/>
          <p:nvPr/>
        </p:nvSpPr>
        <p:spPr>
          <a:xfrm>
            <a:off x="3338624" y="1562986"/>
            <a:ext cx="8155172" cy="265813"/>
          </a:xfrm>
          <a:prstGeom prst="roundRect">
            <a:avLst/>
          </a:prstGeom>
          <a:solidFill>
            <a:schemeClr val="accent2">
              <a:tint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豊中市・吹田市・池田市・箕面市・摂津市消防通信指令事務協議会（指令センター共同）</a:t>
            </a:r>
          </a:p>
        </p:txBody>
      </p:sp>
      <p:sp>
        <p:nvSpPr>
          <p:cNvPr id="3" name="スライド番号プレースホルダー 2">
            <a:extLst>
              <a:ext uri="{FF2B5EF4-FFF2-40B4-BE49-F238E27FC236}">
                <a16:creationId xmlns:a16="http://schemas.microsoft.com/office/drawing/2014/main" id="{B1565D8B-6E8D-4A83-82F6-1237191377C4}"/>
              </a:ext>
            </a:extLst>
          </p:cNvPr>
          <p:cNvSpPr>
            <a:spLocks noGrp="1"/>
          </p:cNvSpPr>
          <p:nvPr>
            <p:ph type="sldNum" sz="quarter" idx="12"/>
          </p:nvPr>
        </p:nvSpPr>
        <p:spPr>
          <a:xfrm>
            <a:off x="9445752" y="6492875"/>
            <a:ext cx="2743200" cy="365125"/>
          </a:xfrm>
        </p:spPr>
        <p:txBody>
          <a:bodyPr/>
          <a:lstStyle/>
          <a:p>
            <a:fld id="{E0D7D6FF-D22E-4D28-8EB2-E6EE71FBA953}" type="slidenum">
              <a:rPr kumimoji="1" lang="ja-JP" altLang="en-US" smtClean="0"/>
              <a:t>5</a:t>
            </a:fld>
            <a:endParaRPr kumimoji="1" lang="ja-JP" altLang="en-US" dirty="0"/>
          </a:p>
        </p:txBody>
      </p:sp>
    </p:spTree>
    <p:extLst>
      <p:ext uri="{BB962C8B-B14F-4D97-AF65-F5344CB8AC3E}">
        <p14:creationId xmlns:p14="http://schemas.microsoft.com/office/powerpoint/2010/main" val="3328620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57386" y="5596026"/>
            <a:ext cx="8767763" cy="631825"/>
          </a:xfrm>
        </p:spPr>
        <p:txBody>
          <a:bodyPr anchor="ctr">
            <a:normAutofit/>
          </a:bodyPr>
          <a:lstStyle/>
          <a:p>
            <a:r>
              <a:rPr lang="ja-JP" altLang="en-US" sz="2800" dirty="0">
                <a:latin typeface="BIZ UDPゴシック" panose="020B0400000000000000" pitchFamily="50" charset="-128"/>
                <a:ea typeface="BIZ UDPゴシック" panose="020B0400000000000000" pitchFamily="50" charset="-128"/>
              </a:rPr>
              <a:t>農空間の保全、</a:t>
            </a:r>
            <a:r>
              <a:rPr lang="ja-JP" altLang="en-US" sz="2800" dirty="0">
                <a:latin typeface="BIZ UDPゴシック" panose="020B0400000000000000" pitchFamily="50" charset="-128"/>
                <a:ea typeface="BIZ UDPゴシック" panose="020B0400000000000000" pitchFamily="50" charset="-128"/>
                <a:cs typeface="メイリオ" panose="020B0604030504040204" pitchFamily="50" charset="-128"/>
              </a:rPr>
              <a:t>生活扶助機能の維持</a:t>
            </a:r>
            <a:r>
              <a:rPr lang="ja-JP" altLang="en-US" sz="2800" dirty="0">
                <a:latin typeface="BIZ UDPゴシック" panose="020B0400000000000000" pitchFamily="50" charset="-128"/>
                <a:ea typeface="BIZ UDPゴシック" panose="020B0400000000000000" pitchFamily="50" charset="-128"/>
              </a:rPr>
              <a:t>について</a:t>
            </a: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449572" y="1261974"/>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集落機能の維持・発展</a:t>
            </a:r>
            <a:br>
              <a:rPr lang="en-US" altLang="ja-JP" sz="6100" dirty="0">
                <a:latin typeface="BIZ UDPゴシック" panose="020B0400000000000000" pitchFamily="50" charset="-128"/>
                <a:ea typeface="BIZ UDPゴシック" panose="020B0400000000000000" pitchFamily="50" charset="-128"/>
              </a:rPr>
            </a:br>
            <a:endParaRPr lang="en-US" altLang="ja-JP" sz="6100" dirty="0">
              <a:latin typeface="BIZ UDPゴシック" panose="020B0400000000000000" pitchFamily="50" charset="-128"/>
              <a:ea typeface="BIZ UDPゴシック" panose="020B0400000000000000" pitchFamily="50" charset="-128"/>
            </a:endParaRPr>
          </a:p>
          <a:p>
            <a:r>
              <a:rPr lang="ja-JP" altLang="en-US" sz="7100" dirty="0">
                <a:latin typeface="BIZ UDPゴシック" panose="020B0400000000000000" pitchFamily="50" charset="-128"/>
                <a:ea typeface="BIZ UDPゴシック" panose="020B0400000000000000" pitchFamily="50" charset="-128"/>
              </a:rPr>
              <a:t>～課題認識～</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個別課題の深堀③</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3F524729-09B1-427C-844A-CFD8BB836A3F}"/>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50</a:t>
            </a:fld>
            <a:endParaRPr kumimoji="1" lang="ja-JP" altLang="en-US" dirty="0"/>
          </a:p>
        </p:txBody>
      </p:sp>
    </p:spTree>
    <p:extLst>
      <p:ext uri="{BB962C8B-B14F-4D97-AF65-F5344CB8AC3E}">
        <p14:creationId xmlns:p14="http://schemas.microsoft.com/office/powerpoint/2010/main" val="1454397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52EAE00-1292-4EC8-9B65-87398883136D}"/>
              </a:ext>
            </a:extLst>
          </p:cNvPr>
          <p:cNvSpPr>
            <a:spLocks noGrp="1"/>
          </p:cNvSpPr>
          <p:nvPr>
            <p:ph type="title"/>
          </p:nvPr>
        </p:nvSpPr>
        <p:spPr>
          <a:xfrm>
            <a:off x="150322" y="61024"/>
            <a:ext cx="10515600" cy="919644"/>
          </a:xfrm>
        </p:spPr>
        <p:txBody>
          <a:bodyPr>
            <a:normAutofit/>
          </a:bodyPr>
          <a:lstStyle/>
          <a:p>
            <a:pPr>
              <a:spcBef>
                <a:spcPts val="600"/>
              </a:spcBef>
            </a:pP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総論</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集落の機能について</a:t>
            </a:r>
            <a:endParaRPr lang="ja-JP" altLang="en-US" sz="2800" u="sng" dirty="0">
              <a:solidFill>
                <a:srgbClr val="FF0000"/>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54313181-6CD5-4255-95AE-E69ECA4B0D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29589" y="3292855"/>
            <a:ext cx="2341655" cy="3122207"/>
          </a:xfrm>
          <a:prstGeom prst="rect">
            <a:avLst/>
          </a:prstGeom>
        </p:spPr>
      </p:pic>
      <p:pic>
        <p:nvPicPr>
          <p:cNvPr id="7" name="図 6">
            <a:extLst>
              <a:ext uri="{FF2B5EF4-FFF2-40B4-BE49-F238E27FC236}">
                <a16:creationId xmlns:a16="http://schemas.microsoft.com/office/drawing/2014/main" id="{8D571C5E-4143-4012-91DD-BC8CC7E3F3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26905" y="3303898"/>
            <a:ext cx="2174200" cy="1449466"/>
          </a:xfrm>
          <a:prstGeom prst="rect">
            <a:avLst/>
          </a:prstGeom>
        </p:spPr>
      </p:pic>
      <p:sp>
        <p:nvSpPr>
          <p:cNvPr id="8" name="コンテンツ プレースホルダー 2">
            <a:extLst>
              <a:ext uri="{FF2B5EF4-FFF2-40B4-BE49-F238E27FC236}">
                <a16:creationId xmlns:a16="http://schemas.microsoft.com/office/drawing/2014/main" id="{8C49A59A-B3A8-45C1-A4B6-11C3F3613291}"/>
              </a:ext>
            </a:extLst>
          </p:cNvPr>
          <p:cNvSpPr>
            <a:spLocks noGrp="1"/>
          </p:cNvSpPr>
          <p:nvPr>
            <p:ph idx="1"/>
          </p:nvPr>
        </p:nvSpPr>
        <p:spPr>
          <a:xfrm>
            <a:off x="341723" y="1073630"/>
            <a:ext cx="11285484" cy="1879295"/>
          </a:xfrm>
        </p:spPr>
        <p:txBody>
          <a:bodyPr>
            <a:normAutofit/>
          </a:bodyPr>
          <a:lstStyle/>
          <a:p>
            <a:pPr marL="0" indent="0">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本町は</a:t>
            </a:r>
            <a:r>
              <a:rPr lang="en-US" altLang="ja-JP" sz="1800" dirty="0">
                <a:latin typeface="BIZ UDPゴシック" panose="020B0400000000000000" pitchFamily="50" charset="-128"/>
                <a:ea typeface="BIZ UDPゴシック" panose="020B0400000000000000" pitchFamily="50" charset="-128"/>
              </a:rPr>
              <a:t>44</a:t>
            </a:r>
            <a:r>
              <a:rPr lang="ja-JP" altLang="ja-JP" sz="1800" dirty="0">
                <a:latin typeface="BIZ UDPゴシック" panose="020B0400000000000000" pitchFamily="50" charset="-128"/>
                <a:ea typeface="BIZ UDPゴシック" panose="020B0400000000000000" pitchFamily="50" charset="-128"/>
              </a:rPr>
              <a:t>の集落で構成され、各集落には区長をリーダーとする自治組織や消防団・体育連盟などが組織され、住民の高い自治意識と自立心によって、豊かなソーシャルキャピタルが育まれてきた。</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一方で、</a:t>
            </a:r>
            <a:r>
              <a:rPr lang="ja-JP" altLang="en-US" sz="1800" dirty="0">
                <a:latin typeface="BIZ UDPゴシック" panose="020B0400000000000000" pitchFamily="50" charset="-128"/>
                <a:ea typeface="BIZ UDPゴシック" panose="020B0400000000000000" pitchFamily="50" charset="-128"/>
              </a:rPr>
              <a:t>近年は</a:t>
            </a:r>
            <a:r>
              <a:rPr lang="ja-JP" altLang="ja-JP" sz="1800" dirty="0">
                <a:latin typeface="BIZ UDPゴシック" panose="020B0400000000000000" pitchFamily="50" charset="-128"/>
                <a:ea typeface="BIZ UDPゴシック" panose="020B0400000000000000" pitchFamily="50" charset="-128"/>
              </a:rPr>
              <a:t>生産年齢人口の減少・高齢化等により、集落運営の担い手が減少するとともに、高齢者福祉など今日的な地域課題が増加しており、従来の仕組みだけでは集落運営が立ち行かなくなりつつある。</a:t>
            </a:r>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こうした中で、地域における各種自治組織間の連携や再編による組織力の強化、更には地域内外から多様な人材が集うことができる開かれた地域づくりの仕組みを作っていくことが大切になっている。</a:t>
            </a:r>
          </a:p>
          <a:p>
            <a:pPr marL="0" indent="0">
              <a:lnSpc>
                <a:spcPct val="120000"/>
              </a:lnSpc>
              <a:spcBef>
                <a:spcPts val="0"/>
              </a:spcBef>
              <a:buNone/>
            </a:pPr>
            <a:endParaRPr lang="en-US" altLang="ja-JP" sz="20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C8463C70-E100-4F18-BB46-6D0D96A04FC7}"/>
              </a:ext>
            </a:extLst>
          </p:cNvPr>
          <p:cNvSpPr/>
          <p:nvPr/>
        </p:nvSpPr>
        <p:spPr>
          <a:xfrm>
            <a:off x="244065" y="3181628"/>
            <a:ext cx="9729537" cy="3218702"/>
          </a:xfrm>
          <a:prstGeom prst="rect">
            <a:avLst/>
          </a:prstGeom>
        </p:spPr>
        <p:txBody>
          <a:bodyPr wrap="square">
            <a:spAutoFit/>
          </a:bodyPr>
          <a:lstStyle/>
          <a:p>
            <a:pPr>
              <a:lnSpc>
                <a:spcPct val="120000"/>
              </a:lnSpc>
            </a:pP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集落の機能とは</a:t>
            </a:r>
            <a:r>
              <a:rPr lang="en-US" altLang="ja-JP" sz="2000" b="1" dirty="0">
                <a:latin typeface="BIZ UDPゴシック" panose="020B0400000000000000" pitchFamily="50" charset="-128"/>
                <a:ea typeface="BIZ UDPゴシック" panose="020B0400000000000000" pitchFamily="50" charset="-128"/>
              </a:rPr>
              <a:t>】 </a:t>
            </a:r>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総務省</a:t>
            </a:r>
            <a:r>
              <a:rPr lang="en-US" altLang="ja-JP" sz="1100" b="1" dirty="0">
                <a:latin typeface="BIZ UDPゴシック" panose="020B0400000000000000" pitchFamily="50" charset="-128"/>
                <a:ea typeface="BIZ UDPゴシック" panose="020B0400000000000000" pitchFamily="50" charset="-128"/>
              </a:rPr>
              <a:t>HP</a:t>
            </a:r>
            <a:r>
              <a:rPr lang="ja-JP" altLang="en-US" sz="1100" b="1" dirty="0">
                <a:latin typeface="BIZ UDPゴシック" panose="020B0400000000000000" pitchFamily="50" charset="-128"/>
                <a:ea typeface="BIZ UDPゴシック" panose="020B0400000000000000" pitchFamily="50" charset="-128"/>
              </a:rPr>
              <a:t>より）</a:t>
            </a:r>
            <a:endParaRPr lang="en-US" altLang="ja-JP" sz="1100" b="1" dirty="0">
              <a:latin typeface="BIZ UDPゴシック" panose="020B0400000000000000" pitchFamily="50" charset="-128"/>
              <a:ea typeface="BIZ UDPゴシック" panose="020B0400000000000000" pitchFamily="50" charset="-128"/>
            </a:endParaRPr>
          </a:p>
          <a:p>
            <a:pPr>
              <a:lnSpc>
                <a:spcPct val="120000"/>
              </a:lnSpc>
            </a:pPr>
            <a:r>
              <a:rPr lang="ja-JP" altLang="en-US" b="1" u="sng" dirty="0">
                <a:latin typeface="BIZ UDPゴシック" panose="020B0400000000000000" pitchFamily="50" charset="-128"/>
                <a:ea typeface="BIZ UDPゴシック" panose="020B0400000000000000" pitchFamily="50" charset="-128"/>
              </a:rPr>
              <a:t>・生活扶助機能</a:t>
            </a:r>
            <a:endParaRPr lang="en-US" altLang="ja-JP" b="1" u="sng" dirty="0">
              <a:latin typeface="BIZ UDPゴシック" panose="020B0400000000000000" pitchFamily="50" charset="-128"/>
              <a:ea typeface="BIZ UDPゴシック" panose="020B0400000000000000" pitchFamily="50" charset="-128"/>
            </a:endParaRPr>
          </a:p>
          <a:p>
            <a:pPr>
              <a:lnSpc>
                <a:spcPct val="120000"/>
              </a:lnSpc>
            </a:pPr>
            <a:r>
              <a:rPr lang="ja-JP" altLang="en-US" sz="1600" dirty="0">
                <a:latin typeface="BIZ UDPゴシック" panose="020B0400000000000000" pitchFamily="50" charset="-128"/>
                <a:ea typeface="BIZ UDPゴシック" panose="020B0400000000000000" pitchFamily="50" charset="-128"/>
              </a:rPr>
              <a:t>　　地域住民同士が相互に扶助し合いながら生活</a:t>
            </a:r>
            <a:endParaRPr lang="en-US" altLang="ja-JP" sz="1600" dirty="0">
              <a:latin typeface="BIZ UDPゴシック" panose="020B0400000000000000" pitchFamily="50" charset="-128"/>
              <a:ea typeface="BIZ UDPゴシック" panose="020B0400000000000000" pitchFamily="50" charset="-128"/>
            </a:endParaRPr>
          </a:p>
          <a:p>
            <a:pPr>
              <a:lnSpc>
                <a:spcPct val="120000"/>
              </a:lnSpc>
            </a:pPr>
            <a:r>
              <a:rPr lang="ja-JP" altLang="en-US" sz="1600" dirty="0">
                <a:latin typeface="BIZ UDPゴシック" panose="020B0400000000000000" pitchFamily="50" charset="-128"/>
                <a:ea typeface="BIZ UDPゴシック" panose="020B0400000000000000" pitchFamily="50" charset="-128"/>
              </a:rPr>
              <a:t>　　の維持・向上を図る機能（例：冠婚葬祭など）</a:t>
            </a:r>
            <a:endParaRPr lang="en-US" altLang="ja-JP" sz="1600" dirty="0">
              <a:latin typeface="BIZ UDPゴシック" panose="020B0400000000000000" pitchFamily="50" charset="-128"/>
              <a:ea typeface="BIZ UDPゴシック" panose="020B0400000000000000" pitchFamily="50" charset="-128"/>
            </a:endParaRPr>
          </a:p>
          <a:p>
            <a:pPr>
              <a:lnSpc>
                <a:spcPct val="120000"/>
              </a:lnSpc>
            </a:pPr>
            <a:r>
              <a:rPr lang="ja-JP" altLang="en-US" b="1" u="sng" dirty="0">
                <a:latin typeface="BIZ UDPゴシック" panose="020B0400000000000000" pitchFamily="50" charset="-128"/>
                <a:ea typeface="BIZ UDPゴシック" panose="020B0400000000000000" pitchFamily="50" charset="-128"/>
              </a:rPr>
              <a:t>・生産補完機能</a:t>
            </a:r>
            <a:endParaRPr lang="en-US" altLang="ja-JP" b="1" u="sng" dirty="0">
              <a:latin typeface="BIZ UDPゴシック" panose="020B0400000000000000" pitchFamily="50" charset="-128"/>
              <a:ea typeface="BIZ UDPゴシック" panose="020B0400000000000000" pitchFamily="50" charset="-128"/>
            </a:endParaRPr>
          </a:p>
          <a:p>
            <a:pPr>
              <a:lnSpc>
                <a:spcPct val="120000"/>
              </a:lnSpc>
            </a:pPr>
            <a:r>
              <a:rPr lang="ja-JP" altLang="en-US" sz="1600" dirty="0">
                <a:latin typeface="BIZ UDPゴシック" panose="020B0400000000000000" pitchFamily="50" charset="-128"/>
                <a:ea typeface="BIZ UDPゴシック" panose="020B0400000000000000" pitchFamily="50" charset="-128"/>
              </a:rPr>
              <a:t>　　農林漁業等の地域の生産活動の維持・向上</a:t>
            </a:r>
            <a:endParaRPr lang="en-US" altLang="ja-JP" sz="1600" dirty="0">
              <a:latin typeface="BIZ UDPゴシック" panose="020B0400000000000000" pitchFamily="50" charset="-128"/>
              <a:ea typeface="BIZ UDPゴシック" panose="020B0400000000000000" pitchFamily="50" charset="-128"/>
            </a:endParaRPr>
          </a:p>
          <a:p>
            <a:pPr>
              <a:lnSpc>
                <a:spcPct val="120000"/>
              </a:lnSpc>
            </a:pPr>
            <a:r>
              <a:rPr lang="ja-JP" altLang="en-US" sz="1600" dirty="0">
                <a:latin typeface="BIZ UDPゴシック" panose="020B0400000000000000" pitchFamily="50" charset="-128"/>
                <a:ea typeface="BIZ UDPゴシック" panose="020B0400000000000000" pitchFamily="50" charset="-128"/>
              </a:rPr>
              <a:t>　　を図る機能（例：草刈り、道普請など）</a:t>
            </a:r>
            <a:endParaRPr lang="en-US" altLang="ja-JP" sz="1600" dirty="0">
              <a:latin typeface="BIZ UDPゴシック" panose="020B0400000000000000" pitchFamily="50" charset="-128"/>
              <a:ea typeface="BIZ UDPゴシック" panose="020B0400000000000000" pitchFamily="50" charset="-128"/>
            </a:endParaRPr>
          </a:p>
          <a:p>
            <a:pPr>
              <a:lnSpc>
                <a:spcPct val="120000"/>
              </a:lnSpc>
            </a:pPr>
            <a:r>
              <a:rPr lang="ja-JP" altLang="en-US" b="1" u="sng" dirty="0">
                <a:latin typeface="BIZ UDPゴシック" panose="020B0400000000000000" pitchFamily="50" charset="-128"/>
                <a:ea typeface="BIZ UDPゴシック" panose="020B0400000000000000" pitchFamily="50" charset="-128"/>
              </a:rPr>
              <a:t>・資源管理機能</a:t>
            </a:r>
            <a:endParaRPr lang="en-US" altLang="ja-JP" b="1" u="sng" dirty="0">
              <a:latin typeface="BIZ UDPゴシック" panose="020B0400000000000000" pitchFamily="50" charset="-128"/>
              <a:ea typeface="BIZ UDPゴシック" panose="020B0400000000000000" pitchFamily="50" charset="-128"/>
            </a:endParaRPr>
          </a:p>
          <a:p>
            <a:pPr>
              <a:lnSpc>
                <a:spcPct val="120000"/>
              </a:lnSpc>
            </a:pPr>
            <a:r>
              <a:rPr lang="ja-JP" altLang="en-US" sz="1600" dirty="0">
                <a:latin typeface="BIZ UDPゴシック" panose="020B0400000000000000" pitchFamily="50" charset="-128"/>
                <a:ea typeface="BIZ UDPゴシック" panose="020B0400000000000000" pitchFamily="50" charset="-128"/>
              </a:rPr>
              <a:t>　　農林地や地域固有の資源、文化等の地域資</a:t>
            </a:r>
            <a:endParaRPr lang="en-US" altLang="ja-JP" sz="1600" dirty="0">
              <a:latin typeface="BIZ UDPゴシック" panose="020B0400000000000000" pitchFamily="50" charset="-128"/>
              <a:ea typeface="BIZ UDPゴシック" panose="020B0400000000000000" pitchFamily="50" charset="-128"/>
            </a:endParaRPr>
          </a:p>
          <a:p>
            <a:pPr>
              <a:lnSpc>
                <a:spcPct val="120000"/>
              </a:lnSpc>
            </a:pPr>
            <a:r>
              <a:rPr lang="ja-JP" altLang="en-US" sz="1600" dirty="0">
                <a:latin typeface="BIZ UDPゴシック" panose="020B0400000000000000" pitchFamily="50" charset="-128"/>
                <a:ea typeface="BIZ UDPゴシック" panose="020B0400000000000000" pitchFamily="50" charset="-128"/>
              </a:rPr>
              <a:t>　　源を維持・管理する機能</a:t>
            </a:r>
            <a:endParaRPr lang="en-US" altLang="ja-JP" sz="1600"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AD8452C2-B73C-442F-AFEF-2EB476C8F782}"/>
              </a:ext>
            </a:extLst>
          </p:cNvPr>
          <p:cNvSpPr/>
          <p:nvPr/>
        </p:nvSpPr>
        <p:spPr>
          <a:xfrm>
            <a:off x="244065" y="920429"/>
            <a:ext cx="11480800" cy="2107998"/>
          </a:xfrm>
          <a:prstGeom prst="roundRect">
            <a:avLst>
              <a:gd name="adj" fmla="val 12289"/>
            </a:avLst>
          </a:prstGeom>
          <a:noFill/>
          <a:ln w="50800" cap="rnd">
            <a:solidFill>
              <a:schemeClr val="bg1">
                <a:lumMod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D362F22F-3437-4498-AE05-DB9636CE66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26903" y="5167460"/>
            <a:ext cx="2174202" cy="1449468"/>
          </a:xfrm>
          <a:prstGeom prst="rect">
            <a:avLst/>
          </a:prstGeom>
        </p:spPr>
      </p:pic>
      <p:pic>
        <p:nvPicPr>
          <p:cNvPr id="13" name="図 12">
            <a:extLst>
              <a:ext uri="{FF2B5EF4-FFF2-40B4-BE49-F238E27FC236}">
                <a16:creationId xmlns:a16="http://schemas.microsoft.com/office/drawing/2014/main" id="{3C7B1F04-7D41-491F-B8DA-943B73185D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24693" y="5171414"/>
            <a:ext cx="2181308" cy="1441560"/>
          </a:xfrm>
          <a:prstGeom prst="rect">
            <a:avLst/>
          </a:prstGeom>
        </p:spPr>
      </p:pic>
      <p:pic>
        <p:nvPicPr>
          <p:cNvPr id="14" name="図 13">
            <a:extLst>
              <a:ext uri="{FF2B5EF4-FFF2-40B4-BE49-F238E27FC236}">
                <a16:creationId xmlns:a16="http://schemas.microsoft.com/office/drawing/2014/main" id="{CC66B06F-55AD-4338-A5FD-46521EF0056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63314" y="3303394"/>
            <a:ext cx="1926265" cy="1449467"/>
          </a:xfrm>
          <a:prstGeom prst="rect">
            <a:avLst/>
          </a:prstGeom>
        </p:spPr>
      </p:pic>
      <p:sp>
        <p:nvSpPr>
          <p:cNvPr id="15" name="テキスト ボックス 14">
            <a:extLst>
              <a:ext uri="{FF2B5EF4-FFF2-40B4-BE49-F238E27FC236}">
                <a16:creationId xmlns:a16="http://schemas.microsoft.com/office/drawing/2014/main" id="{AB08E806-40A3-42D5-9B1D-550A873533B2}"/>
              </a:ext>
            </a:extLst>
          </p:cNvPr>
          <p:cNvSpPr txBox="1"/>
          <p:nvPr/>
        </p:nvSpPr>
        <p:spPr>
          <a:xfrm>
            <a:off x="5067530" y="4766000"/>
            <a:ext cx="1933575"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消防団による規律訓練</a:t>
            </a:r>
          </a:p>
        </p:txBody>
      </p:sp>
      <p:sp>
        <p:nvSpPr>
          <p:cNvPr id="16" name="テキスト ボックス 15">
            <a:extLst>
              <a:ext uri="{FF2B5EF4-FFF2-40B4-BE49-F238E27FC236}">
                <a16:creationId xmlns:a16="http://schemas.microsoft.com/office/drawing/2014/main" id="{EA01B9A6-BD38-4518-B09E-8FCD990B85B3}"/>
              </a:ext>
            </a:extLst>
          </p:cNvPr>
          <p:cNvSpPr txBox="1"/>
          <p:nvPr/>
        </p:nvSpPr>
        <p:spPr>
          <a:xfrm>
            <a:off x="5108833" y="6624865"/>
            <a:ext cx="1933575"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伝統文化 能勢の浄</a:t>
            </a:r>
            <a:r>
              <a:rPr kumimoji="1" lang="ja-JP" altLang="en-US" sz="1200" b="1" dirty="0" err="1">
                <a:latin typeface="BIZ UDゴシック" panose="020B0400000000000000" pitchFamily="49" charset="-128"/>
                <a:ea typeface="BIZ UDゴシック" panose="020B0400000000000000" pitchFamily="49" charset="-128"/>
              </a:rPr>
              <a:t>るり</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902408E8-1D84-43C6-A055-4CBF3002AE5C}"/>
              </a:ext>
            </a:extLst>
          </p:cNvPr>
          <p:cNvSpPr txBox="1"/>
          <p:nvPr/>
        </p:nvSpPr>
        <p:spPr>
          <a:xfrm>
            <a:off x="7461356" y="4766000"/>
            <a:ext cx="1933575"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能勢町原産の銀寄栗</a:t>
            </a:r>
          </a:p>
        </p:txBody>
      </p:sp>
      <p:sp>
        <p:nvSpPr>
          <p:cNvPr id="18" name="テキスト ボックス 17">
            <a:extLst>
              <a:ext uri="{FF2B5EF4-FFF2-40B4-BE49-F238E27FC236}">
                <a16:creationId xmlns:a16="http://schemas.microsoft.com/office/drawing/2014/main" id="{57E6A806-5553-4076-9C29-094FBC6A9D30}"/>
              </a:ext>
            </a:extLst>
          </p:cNvPr>
          <p:cNvSpPr txBox="1"/>
          <p:nvPr/>
        </p:nvSpPr>
        <p:spPr>
          <a:xfrm>
            <a:off x="7472426" y="6619213"/>
            <a:ext cx="1933575"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地域の</a:t>
            </a:r>
            <a:r>
              <a:rPr kumimoji="1" lang="ja-JP" altLang="en-US" sz="1200" b="1" dirty="0" err="1">
                <a:latin typeface="BIZ UDゴシック" panose="020B0400000000000000" pitchFamily="49" charset="-128"/>
                <a:ea typeface="BIZ UDゴシック" panose="020B0400000000000000" pitchFamily="49" charset="-128"/>
              </a:rPr>
              <a:t>だんじり</a:t>
            </a:r>
            <a:r>
              <a:rPr kumimoji="1" lang="ja-JP" altLang="en-US" sz="1200" b="1" dirty="0">
                <a:latin typeface="BIZ UDゴシック" panose="020B0400000000000000" pitchFamily="49" charset="-128"/>
                <a:ea typeface="BIZ UDゴシック" panose="020B0400000000000000" pitchFamily="49" charset="-128"/>
              </a:rPr>
              <a:t>祭り</a:t>
            </a:r>
          </a:p>
        </p:txBody>
      </p:sp>
      <p:sp>
        <p:nvSpPr>
          <p:cNvPr id="19" name="テキスト ボックス 18">
            <a:extLst>
              <a:ext uri="{FF2B5EF4-FFF2-40B4-BE49-F238E27FC236}">
                <a16:creationId xmlns:a16="http://schemas.microsoft.com/office/drawing/2014/main" id="{5B26D6E6-E118-4E7F-A599-D524EAEA15B3}"/>
              </a:ext>
            </a:extLst>
          </p:cNvPr>
          <p:cNvSpPr txBox="1"/>
          <p:nvPr/>
        </p:nvSpPr>
        <p:spPr>
          <a:xfrm>
            <a:off x="10222419" y="6425601"/>
            <a:ext cx="1933575"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管理された里山</a:t>
            </a:r>
          </a:p>
        </p:txBody>
      </p:sp>
      <p:sp>
        <p:nvSpPr>
          <p:cNvPr id="3" name="スライド番号プレースホルダー 2">
            <a:extLst>
              <a:ext uri="{FF2B5EF4-FFF2-40B4-BE49-F238E27FC236}">
                <a16:creationId xmlns:a16="http://schemas.microsoft.com/office/drawing/2014/main" id="{038DBC3B-00E5-44A4-A096-4E12EFBDE8B7}"/>
              </a:ext>
            </a:extLst>
          </p:cNvPr>
          <p:cNvSpPr>
            <a:spLocks noGrp="1"/>
          </p:cNvSpPr>
          <p:nvPr>
            <p:ph type="sldNum" sz="quarter" idx="12"/>
          </p:nvPr>
        </p:nvSpPr>
        <p:spPr>
          <a:xfrm>
            <a:off x="9441414" y="6490564"/>
            <a:ext cx="2743200" cy="365125"/>
          </a:xfrm>
        </p:spPr>
        <p:txBody>
          <a:bodyPr/>
          <a:lstStyle/>
          <a:p>
            <a:fld id="{E0D7D6FF-D22E-4D28-8EB2-E6EE71FBA953}" type="slidenum">
              <a:rPr kumimoji="1" lang="ja-JP" altLang="en-US" smtClean="0"/>
              <a:t>51</a:t>
            </a:fld>
            <a:endParaRPr kumimoji="1" lang="ja-JP" altLang="en-US" dirty="0"/>
          </a:p>
        </p:txBody>
      </p:sp>
    </p:spTree>
    <p:extLst>
      <p:ext uri="{BB962C8B-B14F-4D97-AF65-F5344CB8AC3E}">
        <p14:creationId xmlns:p14="http://schemas.microsoft.com/office/powerpoint/2010/main" val="214290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72F11ADC-70FA-4921-9383-D10B0EB01147}"/>
              </a:ext>
            </a:extLst>
          </p:cNvPr>
          <p:cNvGraphicFramePr>
            <a:graphicFrameLocks/>
          </p:cNvGraphicFramePr>
          <p:nvPr/>
        </p:nvGraphicFramePr>
        <p:xfrm>
          <a:off x="1228725" y="1929468"/>
          <a:ext cx="9660185" cy="4545786"/>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C3478D71-9697-4412-A61D-DD238D4D0EBD}"/>
              </a:ext>
            </a:extLst>
          </p:cNvPr>
          <p:cNvSpPr txBox="1"/>
          <p:nvPr/>
        </p:nvSpPr>
        <p:spPr>
          <a:xfrm>
            <a:off x="10454760" y="2210513"/>
            <a:ext cx="369332" cy="2428875"/>
          </a:xfrm>
          <a:prstGeom prst="rect">
            <a:avLst/>
          </a:prstGeom>
          <a:noFill/>
        </p:spPr>
        <p:txBody>
          <a:bodyPr vert="eaVert" wrap="square" rtlCol="0">
            <a:spAutoFit/>
          </a:bodyPr>
          <a:lstStyle/>
          <a:p>
            <a:r>
              <a:rPr kumimoji="1" lang="ja-JP" altLang="en-US" sz="1200" dirty="0">
                <a:solidFill>
                  <a:schemeClr val="tx1">
                    <a:lumMod val="50000"/>
                    <a:lumOff val="50000"/>
                  </a:schemeClr>
                </a:solidFill>
                <a:latin typeface="BIZ UDPゴシック" panose="020B0400000000000000" pitchFamily="50" charset="-128"/>
                <a:ea typeface="BIZ UDPゴシック" panose="020B0400000000000000" pitchFamily="50" charset="-128"/>
              </a:rPr>
              <a:t>高齢化率（％）</a:t>
            </a:r>
          </a:p>
        </p:txBody>
      </p:sp>
      <p:sp>
        <p:nvSpPr>
          <p:cNvPr id="9" name="テキスト ボックス 8">
            <a:extLst>
              <a:ext uri="{FF2B5EF4-FFF2-40B4-BE49-F238E27FC236}">
                <a16:creationId xmlns:a16="http://schemas.microsoft.com/office/drawing/2014/main" id="{C9F002AE-D2B8-437A-9B04-6A7EA6AB522C}"/>
              </a:ext>
            </a:extLst>
          </p:cNvPr>
          <p:cNvSpPr txBox="1"/>
          <p:nvPr/>
        </p:nvSpPr>
        <p:spPr>
          <a:xfrm>
            <a:off x="4535749" y="6215215"/>
            <a:ext cx="6367999" cy="246221"/>
          </a:xfrm>
          <a:prstGeom prst="rect">
            <a:avLst/>
          </a:prstGeom>
          <a:noFill/>
        </p:spPr>
        <p:txBody>
          <a:bodyPr wrap="square" rtlCol="0">
            <a:spAutoFit/>
          </a:bodyPr>
          <a:lstStyle/>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a:t>
            </a:r>
            <a:r>
              <a:rPr lang="ja-JP" altLang="en-US" sz="1000" dirty="0">
                <a:latin typeface="BIZ UDPゴシック" panose="020B0400000000000000" pitchFamily="50" charset="-128"/>
                <a:ea typeface="BIZ UDPゴシック" panose="020B0400000000000000" pitchFamily="50" charset="-128"/>
              </a:rPr>
              <a:t>出典：総務省「国勢調査」</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国立社会保障・人口問題研究所「日本の地域別将来推計人口」）</a:t>
            </a:r>
            <a:endParaRPr kumimoji="1" lang="ja-JP" altLang="en-US" sz="1000" dirty="0"/>
          </a:p>
        </p:txBody>
      </p:sp>
      <p:cxnSp>
        <p:nvCxnSpPr>
          <p:cNvPr id="11" name="直線コネクタ 10">
            <a:extLst>
              <a:ext uri="{FF2B5EF4-FFF2-40B4-BE49-F238E27FC236}">
                <a16:creationId xmlns:a16="http://schemas.microsoft.com/office/drawing/2014/main" id="{FD9D86A1-5349-4C4E-8E04-44A6C048A471}"/>
              </a:ext>
            </a:extLst>
          </p:cNvPr>
          <p:cNvCxnSpPr>
            <a:cxnSpLocks/>
          </p:cNvCxnSpPr>
          <p:nvPr/>
        </p:nvCxnSpPr>
        <p:spPr>
          <a:xfrm>
            <a:off x="5981700" y="2381249"/>
            <a:ext cx="0" cy="3238501"/>
          </a:xfrm>
          <a:prstGeom prst="line">
            <a:avLst/>
          </a:prstGeom>
          <a:ln w="63500" cap="rnd">
            <a:solidFill>
              <a:schemeClr val="tx1">
                <a:lumMod val="65000"/>
                <a:lumOff val="3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4" name="二等辺三角形 13">
            <a:extLst>
              <a:ext uri="{FF2B5EF4-FFF2-40B4-BE49-F238E27FC236}">
                <a16:creationId xmlns:a16="http://schemas.microsoft.com/office/drawing/2014/main" id="{DA5226BD-4C95-4AC2-9883-F8D2E5A86B32}"/>
              </a:ext>
            </a:extLst>
          </p:cNvPr>
          <p:cNvSpPr/>
          <p:nvPr/>
        </p:nvSpPr>
        <p:spPr>
          <a:xfrm rot="16200000">
            <a:off x="5429253" y="2497395"/>
            <a:ext cx="528635" cy="29634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a:extLst>
              <a:ext uri="{FF2B5EF4-FFF2-40B4-BE49-F238E27FC236}">
                <a16:creationId xmlns:a16="http://schemas.microsoft.com/office/drawing/2014/main" id="{8E29A827-FB73-4873-B1FB-A1C9348A412E}"/>
              </a:ext>
            </a:extLst>
          </p:cNvPr>
          <p:cNvSpPr/>
          <p:nvPr/>
        </p:nvSpPr>
        <p:spPr>
          <a:xfrm rot="5400000">
            <a:off x="6006438" y="2497395"/>
            <a:ext cx="528635" cy="29634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190C365-3A8E-4D62-8478-EDBBA2AC61D7}"/>
              </a:ext>
            </a:extLst>
          </p:cNvPr>
          <p:cNvSpPr/>
          <p:nvPr/>
        </p:nvSpPr>
        <p:spPr>
          <a:xfrm>
            <a:off x="4535749" y="2443813"/>
            <a:ext cx="981075" cy="403506"/>
          </a:xfrm>
          <a:prstGeom prst="roundRect">
            <a:avLst>
              <a:gd name="adj" fmla="val 4639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実績値</a:t>
            </a:r>
          </a:p>
        </p:txBody>
      </p:sp>
      <p:sp>
        <p:nvSpPr>
          <p:cNvPr id="18" name="四角形: 角を丸くする 17">
            <a:extLst>
              <a:ext uri="{FF2B5EF4-FFF2-40B4-BE49-F238E27FC236}">
                <a16:creationId xmlns:a16="http://schemas.microsoft.com/office/drawing/2014/main" id="{A0F265F4-003F-4FCC-9C81-F1CFC66C25A8}"/>
              </a:ext>
            </a:extLst>
          </p:cNvPr>
          <p:cNvSpPr/>
          <p:nvPr/>
        </p:nvSpPr>
        <p:spPr>
          <a:xfrm>
            <a:off x="6444064" y="2443813"/>
            <a:ext cx="981075" cy="403506"/>
          </a:xfrm>
          <a:prstGeom prst="roundRect">
            <a:avLst>
              <a:gd name="adj" fmla="val 4639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予測値</a:t>
            </a:r>
          </a:p>
        </p:txBody>
      </p:sp>
      <p:sp>
        <p:nvSpPr>
          <p:cNvPr id="19" name="タイトル 1">
            <a:extLst>
              <a:ext uri="{FF2B5EF4-FFF2-40B4-BE49-F238E27FC236}">
                <a16:creationId xmlns:a16="http://schemas.microsoft.com/office/drawing/2014/main" id="{6AE1A439-75BD-4177-80B0-FC9FAA3EBDA1}"/>
              </a:ext>
            </a:extLst>
          </p:cNvPr>
          <p:cNvSpPr>
            <a:spLocks noGrp="1"/>
          </p:cNvSpPr>
          <p:nvPr>
            <p:ph type="title"/>
          </p:nvPr>
        </p:nvSpPr>
        <p:spPr>
          <a:xfrm>
            <a:off x="150322" y="61024"/>
            <a:ext cx="10515600" cy="919644"/>
          </a:xfrm>
        </p:spPr>
        <p:txBody>
          <a:bodyPr>
            <a:normAutofit/>
          </a:bodyPr>
          <a:lstStyle/>
          <a:p>
            <a:pPr>
              <a:spcBef>
                <a:spcPts val="600"/>
              </a:spcBef>
            </a:pP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総論</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集落の機能について</a:t>
            </a:r>
            <a:endParaRPr lang="ja-JP" altLang="en-US" sz="2800" u="sng" dirty="0">
              <a:solidFill>
                <a:srgbClr val="FF0000"/>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E14DA3F-EAD6-477C-9A8C-180A91B745C6}"/>
              </a:ext>
            </a:extLst>
          </p:cNvPr>
          <p:cNvSpPr/>
          <p:nvPr/>
        </p:nvSpPr>
        <p:spPr>
          <a:xfrm>
            <a:off x="1121584" y="1121803"/>
            <a:ext cx="10644960" cy="1641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90488"/>
            <a:r>
              <a:rPr kumimoji="1" lang="ja-JP" altLang="en-US" sz="1800" dirty="0">
                <a:solidFill>
                  <a:schemeClr val="tx1"/>
                </a:solidFill>
                <a:latin typeface="BIZ UDPゴシック" panose="020B0400000000000000" pitchFamily="50" charset="-128"/>
                <a:ea typeface="BIZ UDPゴシック" panose="020B0400000000000000" pitchFamily="50" charset="-128"/>
              </a:rPr>
              <a:t>▶本町の総人口は、平成１２（</a:t>
            </a:r>
            <a:r>
              <a:rPr kumimoji="1" lang="en-US" altLang="ja-JP" sz="1800" dirty="0">
                <a:solidFill>
                  <a:schemeClr val="tx1"/>
                </a:solidFill>
                <a:latin typeface="BIZ UDPゴシック" panose="020B0400000000000000" pitchFamily="50" charset="-128"/>
                <a:ea typeface="BIZ UDPゴシック" panose="020B0400000000000000" pitchFamily="50" charset="-128"/>
              </a:rPr>
              <a:t>2000</a:t>
            </a:r>
            <a:r>
              <a:rPr kumimoji="1" lang="ja-JP" altLang="en-US" sz="1800" dirty="0">
                <a:solidFill>
                  <a:schemeClr val="tx1"/>
                </a:solidFill>
                <a:latin typeface="BIZ UDPゴシック" panose="020B0400000000000000" pitchFamily="50" charset="-128"/>
                <a:ea typeface="BIZ UDPゴシック" panose="020B0400000000000000" pitchFamily="50" charset="-128"/>
              </a:rPr>
              <a:t>）年をピークとして減少に転じている。</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pPr indent="90488"/>
            <a:r>
              <a:rPr kumimoji="1" lang="ja-JP" altLang="en-US" sz="1800" dirty="0">
                <a:solidFill>
                  <a:schemeClr val="tx1"/>
                </a:solidFill>
                <a:latin typeface="BIZ UDPゴシック" panose="020B0400000000000000" pitchFamily="50" charset="-128"/>
                <a:ea typeface="BIZ UDPゴシック" panose="020B0400000000000000" pitchFamily="50" charset="-128"/>
              </a:rPr>
              <a:t>▶</a:t>
            </a:r>
            <a:r>
              <a:rPr kumimoji="1" lang="en-US" altLang="ja-JP" sz="1800" dirty="0">
                <a:solidFill>
                  <a:schemeClr val="tx1"/>
                </a:solidFill>
                <a:latin typeface="BIZ UDPゴシック" panose="020B0400000000000000" pitchFamily="50" charset="-128"/>
                <a:ea typeface="BIZ UDPゴシック" panose="020B0400000000000000" pitchFamily="50" charset="-128"/>
              </a:rPr>
              <a:t>2030</a:t>
            </a:r>
            <a:r>
              <a:rPr kumimoji="1" lang="ja-JP" altLang="en-US" sz="1800" dirty="0">
                <a:solidFill>
                  <a:schemeClr val="tx1"/>
                </a:solidFill>
                <a:latin typeface="BIZ UDPゴシック" panose="020B0400000000000000" pitchFamily="50" charset="-128"/>
                <a:ea typeface="BIZ UDPゴシック" panose="020B0400000000000000" pitchFamily="50" charset="-128"/>
              </a:rPr>
              <a:t>年に総人口の</a:t>
            </a:r>
            <a:r>
              <a:rPr kumimoji="1" lang="ja-JP" altLang="en-US" sz="1800" b="1" u="sng" dirty="0">
                <a:solidFill>
                  <a:schemeClr val="tx1"/>
                </a:solidFill>
                <a:latin typeface="BIZ UDPゴシック" panose="020B0400000000000000" pitchFamily="50" charset="-128"/>
                <a:ea typeface="BIZ UDPゴシック" panose="020B0400000000000000" pitchFamily="50" charset="-128"/>
              </a:rPr>
              <a:t>半数以上</a:t>
            </a:r>
            <a:r>
              <a:rPr kumimoji="1" lang="ja-JP" altLang="en-US" sz="1800" dirty="0">
                <a:solidFill>
                  <a:schemeClr val="tx1"/>
                </a:solidFill>
                <a:latin typeface="BIZ UDPゴシック" panose="020B0400000000000000" pitchFamily="50" charset="-128"/>
                <a:ea typeface="BIZ UDPゴシック" panose="020B0400000000000000" pitchFamily="50" charset="-128"/>
              </a:rPr>
              <a:t>、</a:t>
            </a:r>
            <a:r>
              <a:rPr kumimoji="1" lang="en-US" altLang="ja-JP" sz="1800" dirty="0">
                <a:solidFill>
                  <a:schemeClr val="tx1"/>
                </a:solidFill>
                <a:latin typeface="BIZ UDPゴシック" panose="020B0400000000000000" pitchFamily="50" charset="-128"/>
                <a:ea typeface="BIZ UDPゴシック" panose="020B0400000000000000" pitchFamily="50" charset="-128"/>
              </a:rPr>
              <a:t>2050</a:t>
            </a:r>
            <a:r>
              <a:rPr kumimoji="1" lang="ja-JP" altLang="en-US" sz="1800" dirty="0">
                <a:solidFill>
                  <a:schemeClr val="tx1"/>
                </a:solidFill>
                <a:latin typeface="BIZ UDPゴシック" panose="020B0400000000000000" pitchFamily="50" charset="-128"/>
                <a:ea typeface="BIZ UDPゴシック" panose="020B0400000000000000" pitchFamily="50" charset="-128"/>
              </a:rPr>
              <a:t>年には</a:t>
            </a:r>
            <a:r>
              <a:rPr kumimoji="1" lang="ja-JP" altLang="en-US" sz="1800" b="1" u="sng" dirty="0">
                <a:solidFill>
                  <a:schemeClr val="tx1"/>
                </a:solidFill>
                <a:latin typeface="BIZ UDPゴシック" panose="020B0400000000000000" pitchFamily="50" charset="-128"/>
                <a:ea typeface="BIZ UDPゴシック" panose="020B0400000000000000" pitchFamily="50" charset="-128"/>
              </a:rPr>
              <a:t>総人口の</a:t>
            </a:r>
            <a:r>
              <a:rPr kumimoji="1" lang="en-US" altLang="ja-JP" sz="1800" b="1" u="sng" dirty="0">
                <a:solidFill>
                  <a:schemeClr val="tx1"/>
                </a:solidFill>
                <a:latin typeface="BIZ UDPゴシック" panose="020B0400000000000000" pitchFamily="50" charset="-128"/>
                <a:ea typeface="BIZ UDPゴシック" panose="020B0400000000000000" pitchFamily="50" charset="-128"/>
              </a:rPr>
              <a:t>2/3</a:t>
            </a:r>
            <a:r>
              <a:rPr kumimoji="1" lang="ja-JP" altLang="en-US" sz="1800" b="1" u="sng" dirty="0">
                <a:solidFill>
                  <a:schemeClr val="tx1"/>
                </a:solidFill>
                <a:latin typeface="BIZ UDPゴシック" panose="020B0400000000000000" pitchFamily="50" charset="-128"/>
                <a:ea typeface="BIZ UDPゴシック" panose="020B0400000000000000" pitchFamily="50" charset="-128"/>
              </a:rPr>
              <a:t>以上が高齢者になる</a:t>
            </a:r>
            <a:r>
              <a:rPr kumimoji="1" lang="ja-JP" altLang="en-US" sz="1800" dirty="0">
                <a:solidFill>
                  <a:schemeClr val="tx1"/>
                </a:solidFill>
                <a:latin typeface="BIZ UDPゴシック" panose="020B0400000000000000" pitchFamily="50" charset="-128"/>
                <a:ea typeface="BIZ UDPゴシック" panose="020B0400000000000000" pitchFamily="50" charset="-128"/>
              </a:rPr>
              <a:t>と予測される。</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6E53E2F8-C1C7-4D89-A3D7-D248397E329B}"/>
              </a:ext>
            </a:extLst>
          </p:cNvPr>
          <p:cNvSpPr txBox="1"/>
          <p:nvPr/>
        </p:nvSpPr>
        <p:spPr>
          <a:xfrm>
            <a:off x="1367908" y="1998302"/>
            <a:ext cx="3008561" cy="246221"/>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（単位：人）</a:t>
            </a:r>
          </a:p>
        </p:txBody>
      </p:sp>
      <p:sp>
        <p:nvSpPr>
          <p:cNvPr id="22" name="正方形/長方形 21">
            <a:extLst>
              <a:ext uri="{FF2B5EF4-FFF2-40B4-BE49-F238E27FC236}">
                <a16:creationId xmlns:a16="http://schemas.microsoft.com/office/drawing/2014/main" id="{C4560A57-5C7E-4046-8EDF-9DE4F1A33248}"/>
              </a:ext>
            </a:extLst>
          </p:cNvPr>
          <p:cNvSpPr/>
          <p:nvPr/>
        </p:nvSpPr>
        <p:spPr>
          <a:xfrm>
            <a:off x="9378767" y="4793927"/>
            <a:ext cx="429402" cy="220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F02280E-46D0-4744-BE0E-8D07CE17824C}"/>
              </a:ext>
            </a:extLst>
          </p:cNvPr>
          <p:cNvSpPr/>
          <p:nvPr/>
        </p:nvSpPr>
        <p:spPr>
          <a:xfrm>
            <a:off x="6728289" y="4541339"/>
            <a:ext cx="429402" cy="220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折線 2">
            <a:extLst>
              <a:ext uri="{FF2B5EF4-FFF2-40B4-BE49-F238E27FC236}">
                <a16:creationId xmlns:a16="http://schemas.microsoft.com/office/drawing/2014/main" id="{0C8CEF71-F361-4550-8E36-B6064E2D014C}"/>
              </a:ext>
            </a:extLst>
          </p:cNvPr>
          <p:cNvSpPr/>
          <p:nvPr/>
        </p:nvSpPr>
        <p:spPr>
          <a:xfrm>
            <a:off x="7379280" y="3740263"/>
            <a:ext cx="947953" cy="441003"/>
          </a:xfrm>
          <a:prstGeom prst="borderCallout2">
            <a:avLst>
              <a:gd name="adj1" fmla="val 18750"/>
              <a:gd name="adj2" fmla="val -1253"/>
              <a:gd name="adj3" fmla="val 18750"/>
              <a:gd name="adj4" fmla="val -16667"/>
              <a:gd name="adj5" fmla="val 177177"/>
              <a:gd name="adj6" fmla="val -44012"/>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BIZ UDPゴシック" panose="020B0400000000000000" pitchFamily="50" charset="-128"/>
                <a:ea typeface="BIZ UDPゴシック" panose="020B0400000000000000" pitchFamily="50" charset="-128"/>
              </a:rPr>
              <a:t>総人口の</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半数以上</a:t>
            </a:r>
          </a:p>
        </p:txBody>
      </p:sp>
      <p:sp>
        <p:nvSpPr>
          <p:cNvPr id="25" name="吹き出し: 折線 24">
            <a:extLst>
              <a:ext uri="{FF2B5EF4-FFF2-40B4-BE49-F238E27FC236}">
                <a16:creationId xmlns:a16="http://schemas.microsoft.com/office/drawing/2014/main" id="{7A98F76F-560E-4C65-A1E7-6DAB7DF179F1}"/>
              </a:ext>
            </a:extLst>
          </p:cNvPr>
          <p:cNvSpPr/>
          <p:nvPr/>
        </p:nvSpPr>
        <p:spPr>
          <a:xfrm flipH="1">
            <a:off x="8394215" y="4039929"/>
            <a:ext cx="884555" cy="441003"/>
          </a:xfrm>
          <a:prstGeom prst="borderCallout2">
            <a:avLst>
              <a:gd name="adj1" fmla="val 18750"/>
              <a:gd name="adj2" fmla="val -1253"/>
              <a:gd name="adj3" fmla="val 18750"/>
              <a:gd name="adj4" fmla="val -16667"/>
              <a:gd name="adj5" fmla="val 165763"/>
              <a:gd name="adj6" fmla="val -35042"/>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BIZ UDPゴシック" panose="020B0400000000000000" pitchFamily="50" charset="-128"/>
                <a:ea typeface="BIZ UDPゴシック" panose="020B0400000000000000" pitchFamily="50" charset="-128"/>
              </a:rPr>
              <a:t>総人口の</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dirty="0">
                <a:latin typeface="BIZ UDPゴシック" panose="020B0400000000000000" pitchFamily="50" charset="-128"/>
                <a:ea typeface="BIZ UDPゴシック" panose="020B0400000000000000" pitchFamily="50" charset="-128"/>
              </a:rPr>
              <a:t>2/3</a:t>
            </a:r>
            <a:r>
              <a:rPr kumimoji="1" lang="ja-JP" altLang="en-US" sz="1200" dirty="0">
                <a:latin typeface="BIZ UDPゴシック" panose="020B0400000000000000" pitchFamily="50" charset="-128"/>
                <a:ea typeface="BIZ UDPゴシック" panose="020B0400000000000000" pitchFamily="50" charset="-128"/>
              </a:rPr>
              <a:t>以上</a:t>
            </a:r>
          </a:p>
        </p:txBody>
      </p:sp>
      <p:sp>
        <p:nvSpPr>
          <p:cNvPr id="6" name="スライド番号プレースホルダー 5">
            <a:extLst>
              <a:ext uri="{FF2B5EF4-FFF2-40B4-BE49-F238E27FC236}">
                <a16:creationId xmlns:a16="http://schemas.microsoft.com/office/drawing/2014/main" id="{8A20DF03-E8D1-480F-89E9-8C2A0009440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52</a:t>
            </a:fld>
            <a:endParaRPr kumimoji="1" lang="ja-JP" altLang="en-US" dirty="0"/>
          </a:p>
        </p:txBody>
      </p:sp>
    </p:spTree>
    <p:extLst>
      <p:ext uri="{BB962C8B-B14F-4D97-AF65-F5344CB8AC3E}">
        <p14:creationId xmlns:p14="http://schemas.microsoft.com/office/powerpoint/2010/main" val="2754895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2AE430E2-FD1A-422C-8B18-1F4AE432C034}"/>
              </a:ext>
            </a:extLst>
          </p:cNvPr>
          <p:cNvSpPr txBox="1">
            <a:spLocks/>
          </p:cNvSpPr>
          <p:nvPr/>
        </p:nvSpPr>
        <p:spPr>
          <a:xfrm>
            <a:off x="365492" y="275480"/>
            <a:ext cx="10620007" cy="719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課題①</a:t>
            </a:r>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rPr>
              <a:t>農空間の保全</a:t>
            </a:r>
            <a:endPar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3077B819-E364-4B80-9388-D3DB21C82AF2}"/>
              </a:ext>
            </a:extLst>
          </p:cNvPr>
          <p:cNvSpPr/>
          <p:nvPr/>
        </p:nvSpPr>
        <p:spPr>
          <a:xfrm>
            <a:off x="708840" y="1244710"/>
            <a:ext cx="10644960" cy="175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90488">
              <a:lnSpc>
                <a:spcPts val="2600"/>
              </a:lnSpc>
            </a:pPr>
            <a:r>
              <a:rPr kumimoji="1" lang="ja-JP" altLang="en-US" sz="1800" dirty="0">
                <a:solidFill>
                  <a:schemeClr val="tx1"/>
                </a:solidFill>
                <a:latin typeface="BIZ UDPゴシック" panose="020B0400000000000000" pitchFamily="50" charset="-128"/>
                <a:ea typeface="BIZ UDPゴシック" panose="020B0400000000000000" pitchFamily="50" charset="-128"/>
              </a:rPr>
              <a:t>  能勢町の地理的状況は、町域の約</a:t>
            </a:r>
            <a:r>
              <a:rPr kumimoji="1" lang="en-US" altLang="ja-JP" sz="1800" dirty="0">
                <a:solidFill>
                  <a:schemeClr val="tx1"/>
                </a:solidFill>
                <a:latin typeface="BIZ UDPゴシック" panose="020B0400000000000000" pitchFamily="50" charset="-128"/>
                <a:ea typeface="BIZ UDPゴシック" panose="020B0400000000000000" pitchFamily="50" charset="-128"/>
              </a:rPr>
              <a:t>80</a:t>
            </a:r>
            <a:r>
              <a:rPr kumimoji="1" lang="ja-JP" altLang="en-US" sz="1800" dirty="0">
                <a:solidFill>
                  <a:schemeClr val="tx1"/>
                </a:solidFill>
                <a:latin typeface="BIZ UDPゴシック" panose="020B0400000000000000" pitchFamily="50" charset="-128"/>
                <a:ea typeface="BIZ UDPゴシック" panose="020B0400000000000000" pitchFamily="50" charset="-128"/>
              </a:rPr>
              <a:t>％が森林、約</a:t>
            </a: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r>
              <a:rPr kumimoji="1" lang="ja-JP" altLang="en-US" sz="1800" dirty="0">
                <a:solidFill>
                  <a:schemeClr val="tx1"/>
                </a:solidFill>
                <a:latin typeface="BIZ UDPゴシック" panose="020B0400000000000000" pitchFamily="50" charset="-128"/>
                <a:ea typeface="BIZ UDPゴシック" panose="020B0400000000000000" pitchFamily="50" charset="-128"/>
              </a:rPr>
              <a:t>％が農地となっており、残りの約</a:t>
            </a: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r>
              <a:rPr kumimoji="1" lang="ja-JP" altLang="en-US" sz="1800" dirty="0">
                <a:solidFill>
                  <a:schemeClr val="tx1"/>
                </a:solidFill>
                <a:latin typeface="BIZ UDPゴシック" panose="020B0400000000000000" pitchFamily="50" charset="-128"/>
                <a:ea typeface="BIZ UDPゴシック" panose="020B0400000000000000" pitchFamily="50" charset="-128"/>
              </a:rPr>
              <a:t>％に集落が点在している。</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pPr algn="l">
              <a:lnSpc>
                <a:spcPts val="2600"/>
              </a:lnSpc>
            </a:pPr>
            <a:r>
              <a:rPr kumimoji="1" lang="ja-JP" altLang="en-US" sz="1800" dirty="0">
                <a:solidFill>
                  <a:schemeClr val="tx1"/>
                </a:solidFill>
                <a:latin typeface="BIZ UDPゴシック" panose="020B0400000000000000" pitchFamily="50" charset="-128"/>
                <a:ea typeface="BIZ UDPゴシック" panose="020B0400000000000000" pitchFamily="50" charset="-128"/>
              </a:rPr>
              <a:t>   農空間の保全には、耕作を継続することはもとより、農道や水路等の農業用施設を維持するために</a:t>
            </a:r>
            <a:r>
              <a:rPr kumimoji="1" lang="ja-JP" altLang="en-US" sz="1800" b="1" u="sng" dirty="0">
                <a:solidFill>
                  <a:schemeClr val="tx1"/>
                </a:solidFill>
                <a:latin typeface="BIZ UDPゴシック" panose="020B0400000000000000" pitchFamily="50" charset="-128"/>
                <a:ea typeface="BIZ UDPゴシック" panose="020B0400000000000000" pitchFamily="50" charset="-128"/>
              </a:rPr>
              <a:t>地域による面的な整備や管理が重要な役割を担っている</a:t>
            </a:r>
            <a:r>
              <a:rPr kumimoji="1" lang="ja-JP" altLang="en-US" sz="1800" dirty="0">
                <a:solidFill>
                  <a:schemeClr val="tx1"/>
                </a:solidFill>
                <a:latin typeface="BIZ UDPゴシック" panose="020B0400000000000000" pitchFamily="50" charset="-128"/>
                <a:ea typeface="BIZ UDPゴシック" panose="020B0400000000000000" pitchFamily="50" charset="-128"/>
              </a:rPr>
              <a:t>が、近年、人口や</a:t>
            </a:r>
            <a:r>
              <a:rPr lang="ja-JP" altLang="en-US" sz="1800" dirty="0">
                <a:solidFill>
                  <a:schemeClr val="tx1"/>
                </a:solidFill>
                <a:latin typeface="BIZ UDPゴシック" panose="020B0400000000000000" pitchFamily="50" charset="-128"/>
                <a:ea typeface="BIZ UDPゴシック" panose="020B0400000000000000" pitchFamily="50" charset="-128"/>
              </a:rPr>
              <a:t>農家戸数の減少に伴い、適切な維持管理が難しい状況にある。</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6E8098DD-6365-4AB5-9474-58977DFC1623}"/>
              </a:ext>
            </a:extLst>
          </p:cNvPr>
          <p:cNvGraphicFramePr>
            <a:graphicFrameLocks/>
          </p:cNvGraphicFramePr>
          <p:nvPr/>
        </p:nvGraphicFramePr>
        <p:xfrm>
          <a:off x="708840" y="3033459"/>
          <a:ext cx="5085706" cy="3322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688654AD-F479-4F84-9E6E-4E30D3CF6A89}"/>
              </a:ext>
            </a:extLst>
          </p:cNvPr>
          <p:cNvGraphicFramePr>
            <a:graphicFrameLocks/>
          </p:cNvGraphicFramePr>
          <p:nvPr/>
        </p:nvGraphicFramePr>
        <p:xfrm>
          <a:off x="6190890" y="3033460"/>
          <a:ext cx="5162910" cy="3322890"/>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7BBE900F-7234-4AC6-9EC8-6CB4BD3B8E63}"/>
              </a:ext>
            </a:extLst>
          </p:cNvPr>
          <p:cNvSpPr txBox="1"/>
          <p:nvPr/>
        </p:nvSpPr>
        <p:spPr>
          <a:xfrm>
            <a:off x="8046818" y="3062133"/>
            <a:ext cx="3008561" cy="307777"/>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lang="ja-JP" altLang="en-US" sz="1400" dirty="0"/>
              <a:t>耕作放棄地の推移</a:t>
            </a:r>
            <a:endParaRPr kumimoji="1" lang="ja-JP" altLang="en-US" sz="1600" dirty="0"/>
          </a:p>
        </p:txBody>
      </p:sp>
      <p:sp>
        <p:nvSpPr>
          <p:cNvPr id="13" name="テキスト ボックス 12">
            <a:extLst>
              <a:ext uri="{FF2B5EF4-FFF2-40B4-BE49-F238E27FC236}">
                <a16:creationId xmlns:a16="http://schemas.microsoft.com/office/drawing/2014/main" id="{1BAE936C-7AE6-4625-9786-ECC993603F21}"/>
              </a:ext>
            </a:extLst>
          </p:cNvPr>
          <p:cNvSpPr txBox="1"/>
          <p:nvPr/>
        </p:nvSpPr>
        <p:spPr>
          <a:xfrm>
            <a:off x="708840" y="3182779"/>
            <a:ext cx="3008561" cy="246221"/>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（単位：戸）</a:t>
            </a:r>
          </a:p>
        </p:txBody>
      </p:sp>
      <p:sp>
        <p:nvSpPr>
          <p:cNvPr id="15" name="テキスト ボックス 14">
            <a:extLst>
              <a:ext uri="{FF2B5EF4-FFF2-40B4-BE49-F238E27FC236}">
                <a16:creationId xmlns:a16="http://schemas.microsoft.com/office/drawing/2014/main" id="{D7BDDEF1-F0D4-40C8-8779-01168B71BBC0}"/>
              </a:ext>
            </a:extLst>
          </p:cNvPr>
          <p:cNvSpPr txBox="1"/>
          <p:nvPr/>
        </p:nvSpPr>
        <p:spPr>
          <a:xfrm>
            <a:off x="6162315" y="3197074"/>
            <a:ext cx="1151856" cy="246221"/>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（単位：</a:t>
            </a:r>
            <a:r>
              <a:rPr kumimoji="1" lang="en-US" altLang="ja-JP" sz="1000" dirty="0"/>
              <a:t>a</a:t>
            </a:r>
            <a:r>
              <a:rPr kumimoji="1" lang="ja-JP" altLang="en-US" sz="1000" dirty="0"/>
              <a:t>）</a:t>
            </a:r>
          </a:p>
        </p:txBody>
      </p:sp>
      <p:sp>
        <p:nvSpPr>
          <p:cNvPr id="11" name="正方形/長方形 10">
            <a:extLst>
              <a:ext uri="{FF2B5EF4-FFF2-40B4-BE49-F238E27FC236}">
                <a16:creationId xmlns:a16="http://schemas.microsoft.com/office/drawing/2014/main" id="{8637AB56-1C4D-485F-9584-8FDA2C60773A}"/>
              </a:ext>
            </a:extLst>
          </p:cNvPr>
          <p:cNvSpPr/>
          <p:nvPr/>
        </p:nvSpPr>
        <p:spPr>
          <a:xfrm>
            <a:off x="9369021" y="6054494"/>
            <a:ext cx="2013354" cy="31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dirty="0">
                <a:solidFill>
                  <a:schemeClr val="tx1">
                    <a:lumMod val="65000"/>
                    <a:lumOff val="35000"/>
                  </a:schemeClr>
                </a:solidFill>
                <a:latin typeface="BIZ UDPゴシック" panose="020B0400000000000000" pitchFamily="50" charset="-128"/>
                <a:ea typeface="BIZ UDPゴシック" panose="020B0400000000000000" pitchFamily="50" charset="-128"/>
              </a:rPr>
              <a:t>（出典：</a:t>
            </a:r>
            <a:r>
              <a:rPr kumimoji="1" lang="ja-JP" altLang="en-US" sz="1000" dirty="0">
                <a:solidFill>
                  <a:schemeClr val="tx1">
                    <a:lumMod val="65000"/>
                    <a:lumOff val="35000"/>
                  </a:schemeClr>
                </a:solidFill>
                <a:latin typeface="BIZ UDPゴシック" panose="020B0400000000000000" pitchFamily="50" charset="-128"/>
                <a:ea typeface="BIZ UDPゴシック" panose="020B0400000000000000" pitchFamily="50" charset="-128"/>
              </a:rPr>
              <a:t>農林業センサス）</a:t>
            </a:r>
          </a:p>
        </p:txBody>
      </p:sp>
      <p:sp>
        <p:nvSpPr>
          <p:cNvPr id="16" name="正方形/長方形 15">
            <a:extLst>
              <a:ext uri="{FF2B5EF4-FFF2-40B4-BE49-F238E27FC236}">
                <a16:creationId xmlns:a16="http://schemas.microsoft.com/office/drawing/2014/main" id="{F752F6CE-3783-4F6E-9E23-2F72CF869FB5}"/>
              </a:ext>
            </a:extLst>
          </p:cNvPr>
          <p:cNvSpPr/>
          <p:nvPr/>
        </p:nvSpPr>
        <p:spPr>
          <a:xfrm>
            <a:off x="3795480" y="6025918"/>
            <a:ext cx="2013354" cy="31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dirty="0">
                <a:solidFill>
                  <a:schemeClr val="tx1">
                    <a:lumMod val="65000"/>
                    <a:lumOff val="35000"/>
                  </a:schemeClr>
                </a:solidFill>
                <a:latin typeface="BIZ UDPゴシック" panose="020B0400000000000000" pitchFamily="50" charset="-128"/>
                <a:ea typeface="BIZ UDPゴシック" panose="020B0400000000000000" pitchFamily="50" charset="-128"/>
              </a:rPr>
              <a:t>（出典：</a:t>
            </a:r>
            <a:r>
              <a:rPr kumimoji="1" lang="ja-JP" altLang="en-US" sz="1000" dirty="0">
                <a:solidFill>
                  <a:schemeClr val="tx1">
                    <a:lumMod val="65000"/>
                    <a:lumOff val="35000"/>
                  </a:schemeClr>
                </a:solidFill>
                <a:latin typeface="BIZ UDPゴシック" panose="020B0400000000000000" pitchFamily="50" charset="-128"/>
                <a:ea typeface="BIZ UDPゴシック" panose="020B0400000000000000" pitchFamily="50" charset="-128"/>
              </a:rPr>
              <a:t>農林業センサス）</a:t>
            </a:r>
          </a:p>
        </p:txBody>
      </p:sp>
      <p:sp>
        <p:nvSpPr>
          <p:cNvPr id="3" name="スライド番号プレースホルダー 2">
            <a:extLst>
              <a:ext uri="{FF2B5EF4-FFF2-40B4-BE49-F238E27FC236}">
                <a16:creationId xmlns:a16="http://schemas.microsoft.com/office/drawing/2014/main" id="{79F6AE3A-0762-46BC-8A69-FA2EADE5C27F}"/>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53</a:t>
            </a:fld>
            <a:endParaRPr kumimoji="1" lang="ja-JP" altLang="en-US" dirty="0"/>
          </a:p>
        </p:txBody>
      </p:sp>
    </p:spTree>
    <p:extLst>
      <p:ext uri="{BB962C8B-B14F-4D97-AF65-F5344CB8AC3E}">
        <p14:creationId xmlns:p14="http://schemas.microsoft.com/office/powerpoint/2010/main" val="863659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2AE430E2-FD1A-422C-8B18-1F4AE432C034}"/>
              </a:ext>
            </a:extLst>
          </p:cNvPr>
          <p:cNvSpPr txBox="1">
            <a:spLocks/>
          </p:cNvSpPr>
          <p:nvPr/>
        </p:nvSpPr>
        <p:spPr>
          <a:xfrm>
            <a:off x="365492" y="275480"/>
            <a:ext cx="10620007" cy="719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課題①</a:t>
            </a:r>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rPr>
              <a:t>農空間の保全</a:t>
            </a:r>
            <a:endPar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3077B819-E364-4B80-9388-D3DB21C82AF2}"/>
              </a:ext>
            </a:extLst>
          </p:cNvPr>
          <p:cNvSpPr/>
          <p:nvPr/>
        </p:nvSpPr>
        <p:spPr>
          <a:xfrm>
            <a:off x="708840" y="1143000"/>
            <a:ext cx="10276659" cy="1738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kumimoji="1" lang="ja-JP" altLang="en-US" sz="1800" dirty="0">
                <a:solidFill>
                  <a:schemeClr val="tx1"/>
                </a:solidFill>
                <a:latin typeface="BIZ UDPゴシック" panose="020B0400000000000000" pitchFamily="50" charset="-128"/>
                <a:ea typeface="BIZ UDPゴシック" panose="020B0400000000000000" pitchFamily="50" charset="-128"/>
              </a:rPr>
              <a:t>   令和</a:t>
            </a:r>
            <a:r>
              <a:rPr kumimoji="1" lang="en-US" altLang="ja-JP" sz="1800" dirty="0">
                <a:solidFill>
                  <a:schemeClr val="tx1"/>
                </a:solidFill>
                <a:latin typeface="BIZ UDPゴシック" panose="020B0400000000000000" pitchFamily="50" charset="-128"/>
                <a:ea typeface="BIZ UDPゴシック" panose="020B0400000000000000" pitchFamily="50" charset="-128"/>
              </a:rPr>
              <a:t>2(2020)</a:t>
            </a:r>
            <a:r>
              <a:rPr kumimoji="1" lang="ja-JP" altLang="en-US" sz="1800" dirty="0">
                <a:solidFill>
                  <a:schemeClr val="tx1"/>
                </a:solidFill>
                <a:latin typeface="BIZ UDPゴシック" panose="020B0400000000000000" pitchFamily="50" charset="-128"/>
                <a:ea typeface="BIZ UDPゴシック" panose="020B0400000000000000" pitchFamily="50" charset="-128"/>
              </a:rPr>
              <a:t>年の農林業センサスによると、農業経営体の経営主は</a:t>
            </a:r>
            <a:r>
              <a:rPr kumimoji="1" lang="en-US" altLang="ja-JP" sz="1800" dirty="0">
                <a:solidFill>
                  <a:schemeClr val="tx1"/>
                </a:solidFill>
                <a:latin typeface="BIZ UDPゴシック" panose="020B0400000000000000" pitchFamily="50" charset="-128"/>
                <a:ea typeface="BIZ UDPゴシック" panose="020B0400000000000000" pitchFamily="50" charset="-128"/>
              </a:rPr>
              <a:t>60</a:t>
            </a:r>
            <a:r>
              <a:rPr kumimoji="1" lang="ja-JP" altLang="en-US" sz="1800" dirty="0">
                <a:solidFill>
                  <a:schemeClr val="tx1"/>
                </a:solidFill>
                <a:latin typeface="BIZ UDPゴシック" panose="020B0400000000000000" pitchFamily="50" charset="-128"/>
                <a:ea typeface="BIZ UDPゴシック" panose="020B0400000000000000" pitchFamily="50" charset="-128"/>
              </a:rPr>
              <a:t>代が約</a:t>
            </a:r>
            <a:r>
              <a:rPr kumimoji="1" lang="en-US" altLang="ja-JP" sz="1800" dirty="0">
                <a:solidFill>
                  <a:schemeClr val="tx1"/>
                </a:solidFill>
                <a:latin typeface="BIZ UDPゴシック" panose="020B0400000000000000" pitchFamily="50" charset="-128"/>
                <a:ea typeface="BIZ UDPゴシック" panose="020B0400000000000000" pitchFamily="50" charset="-128"/>
              </a:rPr>
              <a:t>34</a:t>
            </a:r>
            <a:r>
              <a:rPr kumimoji="1" lang="ja-JP" altLang="en-US" sz="1800" dirty="0">
                <a:solidFill>
                  <a:schemeClr val="tx1"/>
                </a:solidFill>
                <a:latin typeface="BIZ UDPゴシック" panose="020B0400000000000000" pitchFamily="50" charset="-128"/>
                <a:ea typeface="BIZ UDPゴシック" panose="020B0400000000000000" pitchFamily="50" charset="-128"/>
              </a:rPr>
              <a:t>％、</a:t>
            </a:r>
            <a:r>
              <a:rPr kumimoji="1" lang="en-US" altLang="ja-JP" sz="1800" dirty="0">
                <a:solidFill>
                  <a:schemeClr val="tx1"/>
                </a:solidFill>
                <a:latin typeface="BIZ UDPゴシック" panose="020B0400000000000000" pitchFamily="50" charset="-128"/>
                <a:ea typeface="BIZ UDPゴシック" panose="020B0400000000000000" pitchFamily="50" charset="-128"/>
              </a:rPr>
              <a:t>70</a:t>
            </a:r>
            <a:r>
              <a:rPr kumimoji="1" lang="ja-JP" altLang="en-US" sz="1800" dirty="0">
                <a:solidFill>
                  <a:schemeClr val="tx1"/>
                </a:solidFill>
                <a:latin typeface="BIZ UDPゴシック" panose="020B0400000000000000" pitchFamily="50" charset="-128"/>
                <a:ea typeface="BIZ UDPゴシック" panose="020B0400000000000000" pitchFamily="50" charset="-128"/>
              </a:rPr>
              <a:t>代が約</a:t>
            </a:r>
            <a:r>
              <a:rPr kumimoji="1" lang="en-US" altLang="ja-JP" sz="1800" dirty="0">
                <a:solidFill>
                  <a:schemeClr val="tx1"/>
                </a:solidFill>
                <a:latin typeface="BIZ UDPゴシック" panose="020B0400000000000000" pitchFamily="50" charset="-128"/>
                <a:ea typeface="BIZ UDPゴシック" panose="020B0400000000000000" pitchFamily="50" charset="-128"/>
              </a:rPr>
              <a:t>36</a:t>
            </a:r>
            <a:r>
              <a:rPr kumimoji="1" lang="ja-JP" altLang="en-US" sz="1800" dirty="0">
                <a:solidFill>
                  <a:schemeClr val="tx1"/>
                </a:solidFill>
                <a:latin typeface="BIZ UDPゴシック" panose="020B0400000000000000" pitchFamily="50" charset="-128"/>
                <a:ea typeface="BIZ UDPゴシック" panose="020B0400000000000000" pitchFamily="50" charset="-128"/>
              </a:rPr>
              <a:t>％、</a:t>
            </a:r>
            <a:r>
              <a:rPr kumimoji="1" lang="en-US" altLang="ja-JP" sz="1800" dirty="0">
                <a:solidFill>
                  <a:schemeClr val="tx1"/>
                </a:solidFill>
                <a:latin typeface="BIZ UDPゴシック" panose="020B0400000000000000" pitchFamily="50" charset="-128"/>
                <a:ea typeface="BIZ UDPゴシック" panose="020B0400000000000000" pitchFamily="50" charset="-128"/>
              </a:rPr>
              <a:t>80</a:t>
            </a:r>
            <a:r>
              <a:rPr kumimoji="1" lang="ja-JP" altLang="en-US" sz="1800" dirty="0">
                <a:solidFill>
                  <a:schemeClr val="tx1"/>
                </a:solidFill>
                <a:latin typeface="BIZ UDPゴシック" panose="020B0400000000000000" pitchFamily="50" charset="-128"/>
                <a:ea typeface="BIZ UDPゴシック" panose="020B0400000000000000" pitchFamily="50" charset="-128"/>
              </a:rPr>
              <a:t>代以上が約</a:t>
            </a: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r>
              <a:rPr kumimoji="1" lang="ja-JP" altLang="en-US" sz="1800" dirty="0">
                <a:solidFill>
                  <a:schemeClr val="tx1"/>
                </a:solidFill>
                <a:latin typeface="BIZ UDPゴシック" panose="020B0400000000000000" pitchFamily="50" charset="-128"/>
                <a:ea typeface="BIZ UDPゴシック" panose="020B0400000000000000" pitchFamily="50" charset="-128"/>
              </a:rPr>
              <a:t>％となっている。</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800" dirty="0">
                <a:solidFill>
                  <a:schemeClr val="tx1"/>
                </a:solidFill>
                <a:latin typeface="BIZ UDPゴシック" panose="020B0400000000000000" pitchFamily="50" charset="-128"/>
                <a:ea typeface="BIZ UDPゴシック" panose="020B0400000000000000" pitchFamily="50" charset="-128"/>
              </a:rPr>
              <a:t>   全体の</a:t>
            </a:r>
            <a:r>
              <a:rPr kumimoji="1" lang="ja-JP" altLang="en-US" sz="1800" b="1" u="sng" dirty="0">
                <a:solidFill>
                  <a:schemeClr val="tx1"/>
                </a:solidFill>
                <a:latin typeface="BIZ UDPゴシック" panose="020B0400000000000000" pitchFamily="50" charset="-128"/>
                <a:ea typeface="BIZ UDPゴシック" panose="020B0400000000000000" pitchFamily="50" charset="-128"/>
              </a:rPr>
              <a:t>約</a:t>
            </a:r>
            <a:r>
              <a:rPr kumimoji="1" lang="en-US" altLang="ja-JP" sz="1800" b="1" u="sng" dirty="0">
                <a:solidFill>
                  <a:schemeClr val="tx1"/>
                </a:solidFill>
                <a:latin typeface="BIZ UDPゴシック" panose="020B0400000000000000" pitchFamily="50" charset="-128"/>
                <a:ea typeface="BIZ UDPゴシック" panose="020B0400000000000000" pitchFamily="50" charset="-128"/>
              </a:rPr>
              <a:t>82</a:t>
            </a:r>
            <a:r>
              <a:rPr kumimoji="1" lang="ja-JP" altLang="en-US" sz="1800" b="1" u="sng" dirty="0">
                <a:solidFill>
                  <a:schemeClr val="tx1"/>
                </a:solidFill>
                <a:latin typeface="BIZ UDPゴシック" panose="020B0400000000000000" pitchFamily="50" charset="-128"/>
                <a:ea typeface="BIZ UDPゴシック" panose="020B0400000000000000" pitchFamily="50" charset="-128"/>
              </a:rPr>
              <a:t>％が</a:t>
            </a:r>
            <a:r>
              <a:rPr kumimoji="1" lang="en-US" altLang="ja-JP" sz="1800" b="1" u="sng" dirty="0">
                <a:solidFill>
                  <a:schemeClr val="tx1"/>
                </a:solidFill>
                <a:latin typeface="BIZ UDPゴシック" panose="020B0400000000000000" pitchFamily="50" charset="-128"/>
                <a:ea typeface="BIZ UDPゴシック" panose="020B0400000000000000" pitchFamily="50" charset="-128"/>
              </a:rPr>
              <a:t>60</a:t>
            </a:r>
            <a:r>
              <a:rPr kumimoji="1" lang="ja-JP" altLang="en-US" sz="1800" b="1" u="sng" dirty="0">
                <a:solidFill>
                  <a:schemeClr val="tx1"/>
                </a:solidFill>
                <a:latin typeface="BIZ UDPゴシック" panose="020B0400000000000000" pitchFamily="50" charset="-128"/>
                <a:ea typeface="BIZ UDPゴシック" panose="020B0400000000000000" pitchFamily="50" charset="-128"/>
              </a:rPr>
              <a:t>代以上</a:t>
            </a:r>
            <a:r>
              <a:rPr kumimoji="1" lang="ja-JP" altLang="en-US" sz="1800" dirty="0">
                <a:solidFill>
                  <a:schemeClr val="tx1"/>
                </a:solidFill>
                <a:latin typeface="BIZ UDPゴシック" panose="020B0400000000000000" pitchFamily="50" charset="-128"/>
                <a:ea typeface="BIZ UDPゴシック" panose="020B0400000000000000" pitchFamily="50" charset="-128"/>
              </a:rPr>
              <a:t>となっており、農業の担い手の高齢化が進んでいる。</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7" name="表 16">
            <a:extLst>
              <a:ext uri="{FF2B5EF4-FFF2-40B4-BE49-F238E27FC236}">
                <a16:creationId xmlns:a16="http://schemas.microsoft.com/office/drawing/2014/main" id="{A5FE8463-924E-4737-8420-BE9493BE61A5}"/>
              </a:ext>
            </a:extLst>
          </p:cNvPr>
          <p:cNvGraphicFramePr>
            <a:graphicFrameLocks noGrp="1"/>
          </p:cNvGraphicFramePr>
          <p:nvPr/>
        </p:nvGraphicFramePr>
        <p:xfrm>
          <a:off x="1789722" y="2390881"/>
          <a:ext cx="3126228" cy="3451572"/>
        </p:xfrm>
        <a:graphic>
          <a:graphicData uri="http://schemas.openxmlformats.org/drawingml/2006/table">
            <a:tbl>
              <a:tblPr firstRow="1" bandRow="1">
                <a:tableStyleId>{5C22544A-7EE6-4342-B048-85BDC9FD1C3A}</a:tableStyleId>
              </a:tblPr>
              <a:tblGrid>
                <a:gridCol w="1042076">
                  <a:extLst>
                    <a:ext uri="{9D8B030D-6E8A-4147-A177-3AD203B41FA5}">
                      <a16:colId xmlns:a16="http://schemas.microsoft.com/office/drawing/2014/main" val="2107090840"/>
                    </a:ext>
                  </a:extLst>
                </a:gridCol>
                <a:gridCol w="1042076">
                  <a:extLst>
                    <a:ext uri="{9D8B030D-6E8A-4147-A177-3AD203B41FA5}">
                      <a16:colId xmlns:a16="http://schemas.microsoft.com/office/drawing/2014/main" val="1736975352"/>
                    </a:ext>
                  </a:extLst>
                </a:gridCol>
                <a:gridCol w="1042076">
                  <a:extLst>
                    <a:ext uri="{9D8B030D-6E8A-4147-A177-3AD203B41FA5}">
                      <a16:colId xmlns:a16="http://schemas.microsoft.com/office/drawing/2014/main" val="3629759552"/>
                    </a:ext>
                  </a:extLst>
                </a:gridCol>
              </a:tblGrid>
              <a:tr h="383508">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年代</a:t>
                      </a:r>
                    </a:p>
                  </a:txBody>
                  <a:tcPr anchor="ctr"/>
                </a:tc>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経営体数</a:t>
                      </a:r>
                    </a:p>
                  </a:txBody>
                  <a:tcPr anchor="ctr"/>
                </a:tc>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（割合）</a:t>
                      </a:r>
                    </a:p>
                  </a:txBody>
                  <a:tcPr anchor="ctr"/>
                </a:tc>
                <a:extLst>
                  <a:ext uri="{0D108BD9-81ED-4DB2-BD59-A6C34878D82A}">
                    <a16:rowId xmlns:a16="http://schemas.microsoft.com/office/drawing/2014/main" val="148828894"/>
                  </a:ext>
                </a:extLst>
              </a:tr>
              <a:tr h="383508">
                <a:tc>
                  <a:txBody>
                    <a:bodyPr/>
                    <a:lstStyle/>
                    <a:p>
                      <a:pPr algn="ct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20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代</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4</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0.7</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3501389679"/>
                  </a:ext>
                </a:extLst>
              </a:tr>
              <a:tr h="383508">
                <a:tc>
                  <a:txBody>
                    <a:bodyPr/>
                    <a:lstStyle/>
                    <a:p>
                      <a:pPr algn="ct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30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代</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5</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p>
                  </a:txBody>
                  <a:tcPr anchor="ctr"/>
                </a:tc>
                <a:tc>
                  <a:txBody>
                    <a:bodyPr/>
                    <a:lstStyle/>
                    <a:p>
                      <a:pPr algn="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0.8</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277579541"/>
                  </a:ext>
                </a:extLst>
              </a:tr>
              <a:tr h="383508">
                <a:tc>
                  <a:txBody>
                    <a:bodyPr/>
                    <a:lstStyle/>
                    <a:p>
                      <a:pPr algn="ct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40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代</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29</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5.0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4029588003"/>
                  </a:ext>
                </a:extLst>
              </a:tr>
              <a:tr h="383508">
                <a:tc>
                  <a:txBody>
                    <a:bodyPr/>
                    <a:lstStyle/>
                    <a:p>
                      <a:pPr algn="ct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50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代</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68</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11.7</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1423858142"/>
                  </a:ext>
                </a:extLst>
              </a:tr>
              <a:tr h="383508">
                <a:tc>
                  <a:txBody>
                    <a:bodyPr/>
                    <a:lstStyle/>
                    <a:p>
                      <a:pPr algn="ct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60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代</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198</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34.1</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344253270"/>
                  </a:ext>
                </a:extLst>
              </a:tr>
              <a:tr h="383508">
                <a:tc>
                  <a:txBody>
                    <a:bodyPr/>
                    <a:lstStyle/>
                    <a:p>
                      <a:pPr algn="ct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70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代</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209</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36.0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2180428241"/>
                  </a:ext>
                </a:extLst>
              </a:tr>
              <a:tr h="383508">
                <a:tc>
                  <a:txBody>
                    <a:bodyPr/>
                    <a:lstStyle/>
                    <a:p>
                      <a:pPr algn="ct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80</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代以上</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68</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11.7</a:t>
                      </a: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2605223098"/>
                  </a:ext>
                </a:extLst>
              </a:tr>
              <a:tr h="383508">
                <a:tc>
                  <a:txBody>
                    <a:bodyPr/>
                    <a:lstStyle/>
                    <a:p>
                      <a:pPr algn="ct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合計</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581</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tc>
                  <a:txBody>
                    <a:bodyPr/>
                    <a:lstStyle/>
                    <a:p>
                      <a:pPr algn="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97767182"/>
                  </a:ext>
                </a:extLst>
              </a:tr>
            </a:tbl>
          </a:graphicData>
        </a:graphic>
      </p:graphicFrame>
      <p:sp>
        <p:nvSpPr>
          <p:cNvPr id="18" name="テキスト ボックス 17">
            <a:extLst>
              <a:ext uri="{FF2B5EF4-FFF2-40B4-BE49-F238E27FC236}">
                <a16:creationId xmlns:a16="http://schemas.microsoft.com/office/drawing/2014/main" id="{017027B5-46A3-4861-B274-A5C8D2C9A240}"/>
              </a:ext>
            </a:extLst>
          </p:cNvPr>
          <p:cNvSpPr txBox="1"/>
          <p:nvPr/>
        </p:nvSpPr>
        <p:spPr>
          <a:xfrm>
            <a:off x="2683470" y="5842453"/>
            <a:ext cx="2324101" cy="400110"/>
          </a:xfrm>
          <a:prstGeom prst="rect">
            <a:avLst/>
          </a:prstGeom>
          <a:noFill/>
        </p:spPr>
        <p:txBody>
          <a:bodyPr wrap="square" rtlCol="0">
            <a:spAutoFit/>
          </a:bodyPr>
          <a:lstStyle/>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（出典：令和２年 農林業センサス）</a:t>
            </a:r>
            <a:endParaRPr kumimoji="1" lang="en-US" altLang="ja-JP" sz="1000" dirty="0"/>
          </a:p>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endParaRPr kumimoji="1" lang="ja-JP" altLang="en-US" sz="1000" dirty="0"/>
          </a:p>
        </p:txBody>
      </p:sp>
      <p:graphicFrame>
        <p:nvGraphicFramePr>
          <p:cNvPr id="11" name="グラフ 10">
            <a:extLst>
              <a:ext uri="{FF2B5EF4-FFF2-40B4-BE49-F238E27FC236}">
                <a16:creationId xmlns:a16="http://schemas.microsoft.com/office/drawing/2014/main" id="{304BE394-1029-4483-A3A9-6FC1288EDEF1}"/>
              </a:ext>
            </a:extLst>
          </p:cNvPr>
          <p:cNvGraphicFramePr>
            <a:graphicFrameLocks/>
          </p:cNvGraphicFramePr>
          <p:nvPr/>
        </p:nvGraphicFramePr>
        <p:xfrm>
          <a:off x="5147328" y="2390881"/>
          <a:ext cx="4819648" cy="3851682"/>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a:extLst>
              <a:ext uri="{FF2B5EF4-FFF2-40B4-BE49-F238E27FC236}">
                <a16:creationId xmlns:a16="http://schemas.microsoft.com/office/drawing/2014/main" id="{D9572B55-37F4-4B7F-A59D-E6573ADAE9FB}"/>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54</a:t>
            </a:fld>
            <a:endParaRPr kumimoji="1" lang="ja-JP" altLang="en-US" dirty="0"/>
          </a:p>
        </p:txBody>
      </p:sp>
    </p:spTree>
    <p:extLst>
      <p:ext uri="{BB962C8B-B14F-4D97-AF65-F5344CB8AC3E}">
        <p14:creationId xmlns:p14="http://schemas.microsoft.com/office/powerpoint/2010/main" val="2147874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2AE430E2-FD1A-422C-8B18-1F4AE432C034}"/>
              </a:ext>
            </a:extLst>
          </p:cNvPr>
          <p:cNvSpPr txBox="1">
            <a:spLocks/>
          </p:cNvSpPr>
          <p:nvPr/>
        </p:nvSpPr>
        <p:spPr>
          <a:xfrm>
            <a:off x="365492" y="275480"/>
            <a:ext cx="10620007" cy="719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課題①</a:t>
            </a:r>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rPr>
              <a:t>農空間の保全</a:t>
            </a:r>
            <a:endPar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3077B819-E364-4B80-9388-D3DB21C82AF2}"/>
              </a:ext>
            </a:extLst>
          </p:cNvPr>
          <p:cNvSpPr/>
          <p:nvPr/>
        </p:nvSpPr>
        <p:spPr>
          <a:xfrm>
            <a:off x="727890" y="1390650"/>
            <a:ext cx="10276659" cy="1738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2500"/>
              </a:lnSpc>
            </a:pPr>
            <a:r>
              <a:rPr lang="ja-JP" altLang="en-US" sz="1800" dirty="0">
                <a:solidFill>
                  <a:schemeClr val="tx1"/>
                </a:solidFill>
                <a:latin typeface="BIZ UDPゴシック" panose="020B0400000000000000" pitchFamily="50" charset="-128"/>
                <a:ea typeface="BIZ UDPゴシック" panose="020B0400000000000000" pitchFamily="50" charset="-128"/>
              </a:rPr>
              <a:t>   また、</a:t>
            </a:r>
            <a:r>
              <a:rPr kumimoji="1" lang="ja-JP" altLang="en-US" sz="18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800" dirty="0">
                <a:solidFill>
                  <a:schemeClr val="tx1"/>
                </a:solidFill>
                <a:latin typeface="BIZ UDPゴシック" panose="020B0400000000000000" pitchFamily="50" charset="-128"/>
                <a:ea typeface="BIZ UDPゴシック" panose="020B0400000000000000" pitchFamily="50" charset="-128"/>
              </a:rPr>
              <a:t>2(2020)</a:t>
            </a:r>
            <a:r>
              <a:rPr kumimoji="1" lang="ja-JP" altLang="en-US" sz="1800" dirty="0">
                <a:solidFill>
                  <a:schemeClr val="tx1"/>
                </a:solidFill>
                <a:latin typeface="BIZ UDPゴシック" panose="020B0400000000000000" pitchFamily="50" charset="-128"/>
                <a:ea typeface="BIZ UDPゴシック" panose="020B0400000000000000" pitchFamily="50" charset="-128"/>
              </a:rPr>
              <a:t>年の農林業センサスにおける</a:t>
            </a:r>
            <a:r>
              <a:rPr lang="ja-JP" altLang="en-US" sz="1800" dirty="0">
                <a:solidFill>
                  <a:schemeClr val="tx1"/>
                </a:solidFill>
                <a:latin typeface="BIZ UDPゴシック" panose="020B0400000000000000" pitchFamily="50" charset="-128"/>
                <a:ea typeface="BIZ UDPゴシック" panose="020B0400000000000000" pitchFamily="50" charset="-128"/>
              </a:rPr>
              <a:t>農業経営体</a:t>
            </a:r>
            <a:r>
              <a:rPr lang="en-US" altLang="ja-JP" sz="1800" dirty="0">
                <a:solidFill>
                  <a:schemeClr val="tx1"/>
                </a:solidFill>
                <a:latin typeface="BIZ UDPゴシック" panose="020B0400000000000000" pitchFamily="50" charset="-128"/>
                <a:ea typeface="BIZ UDPゴシック" panose="020B0400000000000000" pitchFamily="50" charset="-128"/>
              </a:rPr>
              <a:t>(</a:t>
            </a:r>
            <a:r>
              <a:rPr lang="ja-JP" altLang="en-US" sz="1800" dirty="0">
                <a:solidFill>
                  <a:schemeClr val="tx1"/>
                </a:solidFill>
                <a:latin typeface="BIZ UDPゴシック" panose="020B0400000000000000" pitchFamily="50" charset="-128"/>
                <a:ea typeface="BIZ UDPゴシック" panose="020B0400000000000000" pitchFamily="50" charset="-128"/>
              </a:rPr>
              <a:t>個人</a:t>
            </a:r>
            <a:r>
              <a:rPr lang="en-US" altLang="ja-JP" sz="1800" dirty="0">
                <a:solidFill>
                  <a:schemeClr val="tx1"/>
                </a:solidFill>
                <a:latin typeface="BIZ UDPゴシック" panose="020B0400000000000000" pitchFamily="50" charset="-128"/>
                <a:ea typeface="BIZ UDPゴシック" panose="020B0400000000000000" pitchFamily="50" charset="-128"/>
              </a:rPr>
              <a:t>)</a:t>
            </a:r>
            <a:r>
              <a:rPr lang="ja-JP" altLang="en-US" sz="1800" dirty="0">
                <a:solidFill>
                  <a:schemeClr val="tx1"/>
                </a:solidFill>
                <a:latin typeface="BIZ UDPゴシック" panose="020B0400000000000000" pitchFamily="50" charset="-128"/>
                <a:ea typeface="BIZ UDPゴシック" panose="020B0400000000000000" pitchFamily="50" charset="-128"/>
              </a:rPr>
              <a:t>のうち</a:t>
            </a:r>
            <a:r>
              <a:rPr lang="en-US" altLang="ja-JP" sz="1800" b="1" u="sng" dirty="0">
                <a:solidFill>
                  <a:schemeClr val="tx1"/>
                </a:solidFill>
                <a:latin typeface="BIZ UDPゴシック" panose="020B0400000000000000" pitchFamily="50" charset="-128"/>
                <a:ea typeface="BIZ UDPゴシック" panose="020B0400000000000000" pitchFamily="50" charset="-128"/>
              </a:rPr>
              <a:t>79</a:t>
            </a:r>
            <a:r>
              <a:rPr lang="ja-JP" altLang="en-US" sz="1800" b="1" u="sng" dirty="0">
                <a:solidFill>
                  <a:schemeClr val="tx1"/>
                </a:solidFill>
                <a:latin typeface="BIZ UDPゴシック" panose="020B0400000000000000" pitchFamily="50" charset="-128"/>
                <a:ea typeface="BIZ UDPゴシック" panose="020B0400000000000000" pitchFamily="50" charset="-128"/>
              </a:rPr>
              <a:t>％は後継者がいない</a:t>
            </a:r>
            <a:r>
              <a:rPr lang="ja-JP" altLang="en-US" sz="1800" dirty="0">
                <a:solidFill>
                  <a:schemeClr val="tx1"/>
                </a:solidFill>
                <a:latin typeface="BIZ UDPゴシック" panose="020B0400000000000000" pitchFamily="50" charset="-128"/>
                <a:ea typeface="BIZ UDPゴシック" panose="020B0400000000000000" pitchFamily="50" charset="-128"/>
              </a:rPr>
              <a:t>と回答している。</a:t>
            </a:r>
            <a:endParaRPr lang="en-US" altLang="ja-JP" sz="1800" dirty="0">
              <a:solidFill>
                <a:schemeClr val="tx1"/>
              </a:solidFill>
              <a:latin typeface="BIZ UDPゴシック" panose="020B0400000000000000" pitchFamily="50" charset="-128"/>
              <a:ea typeface="BIZ UDPゴシック" panose="020B0400000000000000" pitchFamily="50" charset="-128"/>
            </a:endParaRPr>
          </a:p>
          <a:p>
            <a:pPr>
              <a:lnSpc>
                <a:spcPts val="2500"/>
              </a:lnSpc>
            </a:pPr>
            <a:r>
              <a:rPr lang="ja-JP" altLang="en-US" sz="1800" dirty="0">
                <a:solidFill>
                  <a:schemeClr val="tx1"/>
                </a:solidFill>
                <a:latin typeface="BIZ UDPゴシック" panose="020B0400000000000000" pitchFamily="50" charset="-128"/>
                <a:ea typeface="BIZ UDPゴシック" panose="020B0400000000000000" pitchFamily="50" charset="-128"/>
              </a:rPr>
              <a:t>   平成７（</a:t>
            </a:r>
            <a:r>
              <a:rPr lang="en-US" altLang="ja-JP" sz="1800" dirty="0">
                <a:solidFill>
                  <a:schemeClr val="tx1"/>
                </a:solidFill>
                <a:latin typeface="BIZ UDPゴシック" panose="020B0400000000000000" pitchFamily="50" charset="-128"/>
                <a:ea typeface="BIZ UDPゴシック" panose="020B0400000000000000" pitchFamily="50" charset="-128"/>
              </a:rPr>
              <a:t>1995</a:t>
            </a:r>
            <a:r>
              <a:rPr lang="ja-JP" altLang="en-US" sz="1800" dirty="0">
                <a:solidFill>
                  <a:schemeClr val="tx1"/>
                </a:solidFill>
                <a:latin typeface="BIZ UDPゴシック" panose="020B0400000000000000" pitchFamily="50" charset="-128"/>
                <a:ea typeface="BIZ UDPゴシック" panose="020B0400000000000000" pitchFamily="50" charset="-128"/>
              </a:rPr>
              <a:t>）年の</a:t>
            </a:r>
            <a:r>
              <a:rPr kumimoji="1" lang="ja-JP" altLang="en-US" sz="1800" dirty="0">
                <a:solidFill>
                  <a:schemeClr val="tx1"/>
                </a:solidFill>
                <a:latin typeface="BIZ UDPゴシック" panose="020B0400000000000000" pitchFamily="50" charset="-128"/>
                <a:ea typeface="BIZ UDPゴシック" panose="020B0400000000000000" pitchFamily="50" charset="-128"/>
              </a:rPr>
              <a:t>農林業センサスと比較すると</a:t>
            </a:r>
            <a:r>
              <a:rPr kumimoji="1" lang="en-US" altLang="ja-JP" sz="1800" dirty="0">
                <a:solidFill>
                  <a:schemeClr val="tx1"/>
                </a:solidFill>
                <a:latin typeface="BIZ UDPゴシック" panose="020B0400000000000000" pitchFamily="50" charset="-128"/>
                <a:ea typeface="BIZ UDPゴシック" panose="020B0400000000000000" pitchFamily="50" charset="-128"/>
              </a:rPr>
              <a:t>47</a:t>
            </a:r>
            <a:r>
              <a:rPr kumimoji="1" lang="ja-JP" altLang="en-US" sz="1800" dirty="0">
                <a:solidFill>
                  <a:schemeClr val="tx1"/>
                </a:solidFill>
                <a:latin typeface="BIZ UDPゴシック" panose="020B0400000000000000" pitchFamily="50" charset="-128"/>
                <a:ea typeface="BIZ UDPゴシック" panose="020B0400000000000000" pitchFamily="50" charset="-128"/>
              </a:rPr>
              <a:t>ポイント上昇しており、後継者の不足が農家戸数の減少に影響していると推測される。</a:t>
            </a:r>
          </a:p>
        </p:txBody>
      </p:sp>
      <p:graphicFrame>
        <p:nvGraphicFramePr>
          <p:cNvPr id="8" name="表 7">
            <a:extLst>
              <a:ext uri="{FF2B5EF4-FFF2-40B4-BE49-F238E27FC236}">
                <a16:creationId xmlns:a16="http://schemas.microsoft.com/office/drawing/2014/main" id="{8378E4F7-BF23-4E97-916E-5EAC3A5958D9}"/>
              </a:ext>
            </a:extLst>
          </p:cNvPr>
          <p:cNvGraphicFramePr>
            <a:graphicFrameLocks noGrp="1"/>
          </p:cNvGraphicFramePr>
          <p:nvPr>
            <p:extLst>
              <p:ext uri="{D42A27DB-BD31-4B8C-83A1-F6EECF244321}">
                <p14:modId xmlns:p14="http://schemas.microsoft.com/office/powerpoint/2010/main" val="3926572143"/>
              </p:ext>
            </p:extLst>
          </p:nvPr>
        </p:nvGraphicFramePr>
        <p:xfrm>
          <a:off x="708840" y="3262059"/>
          <a:ext cx="2215335" cy="1668684"/>
        </p:xfrm>
        <a:graphic>
          <a:graphicData uri="http://schemas.openxmlformats.org/drawingml/2006/table">
            <a:tbl>
              <a:tblPr firstRow="1" bandRow="1">
                <a:tableStyleId>{5C22544A-7EE6-4342-B048-85BDC9FD1C3A}</a:tableStyleId>
              </a:tblPr>
              <a:tblGrid>
                <a:gridCol w="1063192">
                  <a:extLst>
                    <a:ext uri="{9D8B030D-6E8A-4147-A177-3AD203B41FA5}">
                      <a16:colId xmlns:a16="http://schemas.microsoft.com/office/drawing/2014/main" val="2107090840"/>
                    </a:ext>
                  </a:extLst>
                </a:gridCol>
                <a:gridCol w="1152143">
                  <a:extLst>
                    <a:ext uri="{9D8B030D-6E8A-4147-A177-3AD203B41FA5}">
                      <a16:colId xmlns:a16="http://schemas.microsoft.com/office/drawing/2014/main" val="1736975352"/>
                    </a:ext>
                  </a:extLst>
                </a:gridCol>
              </a:tblGrid>
              <a:tr h="383508">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後継者の有無</a:t>
                      </a:r>
                      <a:endParaRPr kumimoji="1" lang="en-US" altLang="ja-JP" sz="1400" b="0" dirty="0">
                        <a:solidFill>
                          <a:schemeClr val="bg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農家戸数</a:t>
                      </a:r>
                    </a:p>
                  </a:txBody>
                  <a:tcPr anchor="ctr"/>
                </a:tc>
                <a:extLst>
                  <a:ext uri="{0D108BD9-81ED-4DB2-BD59-A6C34878D82A}">
                    <a16:rowId xmlns:a16="http://schemas.microsoft.com/office/drawing/2014/main" val="148828894"/>
                  </a:ext>
                </a:extLst>
              </a:tr>
              <a:tr h="383508">
                <a:tc>
                  <a:txBody>
                    <a:bodyPr/>
                    <a:lstStyle/>
                    <a:p>
                      <a:pPr algn="ct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有</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702</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501389679"/>
                  </a:ext>
                </a:extLst>
              </a:tr>
              <a:tr h="383508">
                <a:tc>
                  <a:txBody>
                    <a:bodyPr/>
                    <a:lstStyle/>
                    <a:p>
                      <a:pPr algn="ct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無</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331</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29588003"/>
                  </a:ext>
                </a:extLst>
              </a:tr>
              <a:tr h="383508">
                <a:tc>
                  <a:txBody>
                    <a:bodyPr/>
                    <a:lstStyle/>
                    <a:p>
                      <a:pPr algn="ct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合計</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1033</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97767182"/>
                  </a:ext>
                </a:extLst>
              </a:tr>
            </a:tbl>
          </a:graphicData>
        </a:graphic>
      </p:graphicFrame>
      <p:graphicFrame>
        <p:nvGraphicFramePr>
          <p:cNvPr id="9" name="表 8">
            <a:extLst>
              <a:ext uri="{FF2B5EF4-FFF2-40B4-BE49-F238E27FC236}">
                <a16:creationId xmlns:a16="http://schemas.microsoft.com/office/drawing/2014/main" id="{0D43D80A-88A8-483F-BB66-0CE1CACB1A82}"/>
              </a:ext>
            </a:extLst>
          </p:cNvPr>
          <p:cNvGraphicFramePr>
            <a:graphicFrameLocks noGrp="1"/>
          </p:cNvGraphicFramePr>
          <p:nvPr>
            <p:extLst>
              <p:ext uri="{D42A27DB-BD31-4B8C-83A1-F6EECF244321}">
                <p14:modId xmlns:p14="http://schemas.microsoft.com/office/powerpoint/2010/main" val="838101968"/>
              </p:ext>
            </p:extLst>
          </p:nvPr>
        </p:nvGraphicFramePr>
        <p:xfrm>
          <a:off x="6470242" y="3262059"/>
          <a:ext cx="2215335" cy="1668684"/>
        </p:xfrm>
        <a:graphic>
          <a:graphicData uri="http://schemas.openxmlformats.org/drawingml/2006/table">
            <a:tbl>
              <a:tblPr firstRow="1" bandRow="1">
                <a:tableStyleId>{5C22544A-7EE6-4342-B048-85BDC9FD1C3A}</a:tableStyleId>
              </a:tblPr>
              <a:tblGrid>
                <a:gridCol w="1063192">
                  <a:extLst>
                    <a:ext uri="{9D8B030D-6E8A-4147-A177-3AD203B41FA5}">
                      <a16:colId xmlns:a16="http://schemas.microsoft.com/office/drawing/2014/main" val="2107090840"/>
                    </a:ext>
                  </a:extLst>
                </a:gridCol>
                <a:gridCol w="1152143">
                  <a:extLst>
                    <a:ext uri="{9D8B030D-6E8A-4147-A177-3AD203B41FA5}">
                      <a16:colId xmlns:a16="http://schemas.microsoft.com/office/drawing/2014/main" val="1736975352"/>
                    </a:ext>
                  </a:extLst>
                </a:gridCol>
              </a:tblGrid>
              <a:tr h="383508">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後継者の有無</a:t>
                      </a:r>
                      <a:endParaRPr kumimoji="1" lang="en-US" altLang="ja-JP" sz="1400" b="0" dirty="0">
                        <a:solidFill>
                          <a:schemeClr val="bg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0" dirty="0">
                          <a:solidFill>
                            <a:schemeClr val="bg1"/>
                          </a:solidFill>
                          <a:latin typeface="BIZ UDPゴシック" panose="020B0400000000000000" pitchFamily="50" charset="-128"/>
                          <a:ea typeface="BIZ UDPゴシック" panose="020B0400000000000000" pitchFamily="50" charset="-128"/>
                        </a:rPr>
                        <a:t>農家戸数</a:t>
                      </a:r>
                    </a:p>
                  </a:txBody>
                  <a:tcPr anchor="ctr"/>
                </a:tc>
                <a:extLst>
                  <a:ext uri="{0D108BD9-81ED-4DB2-BD59-A6C34878D82A}">
                    <a16:rowId xmlns:a16="http://schemas.microsoft.com/office/drawing/2014/main" val="148828894"/>
                  </a:ext>
                </a:extLst>
              </a:tr>
              <a:tr h="383508">
                <a:tc>
                  <a:txBody>
                    <a:bodyPr/>
                    <a:lstStyle/>
                    <a:p>
                      <a:pPr algn="ct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有</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120</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501389679"/>
                  </a:ext>
                </a:extLst>
              </a:tr>
              <a:tr h="383508">
                <a:tc>
                  <a:txBody>
                    <a:bodyPr/>
                    <a:lstStyle/>
                    <a:p>
                      <a:pPr algn="ct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無</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461</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29588003"/>
                  </a:ext>
                </a:extLst>
              </a:tr>
              <a:tr h="383508">
                <a:tc>
                  <a:txBody>
                    <a:bodyPr/>
                    <a:lstStyle/>
                    <a:p>
                      <a:pPr algn="ctr"/>
                      <a:r>
                        <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合計</a:t>
                      </a:r>
                    </a:p>
                  </a:txBody>
                  <a:tcPr anchor="ctr"/>
                </a:tc>
                <a:tc>
                  <a:txBody>
                    <a:bodyPr/>
                    <a:lstStyle/>
                    <a:p>
                      <a:pPr algn="r"/>
                      <a:r>
                        <a:rPr kumimoji="1" lang="en-US" altLang="ja-JP" sz="1400" b="0" dirty="0">
                          <a:solidFill>
                            <a:schemeClr val="tx1">
                              <a:lumMod val="75000"/>
                              <a:lumOff val="25000"/>
                            </a:schemeClr>
                          </a:solidFill>
                          <a:latin typeface="BIZ UDPゴシック" panose="020B0400000000000000" pitchFamily="50" charset="-128"/>
                          <a:ea typeface="BIZ UDPゴシック" panose="020B0400000000000000" pitchFamily="50" charset="-128"/>
                        </a:rPr>
                        <a:t>581</a:t>
                      </a:r>
                      <a:endParaRPr kumimoji="1" lang="ja-JP" altLang="en-US" sz="1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97767182"/>
                  </a:ext>
                </a:extLst>
              </a:tr>
            </a:tbl>
          </a:graphicData>
        </a:graphic>
      </p:graphicFrame>
      <p:graphicFrame>
        <p:nvGraphicFramePr>
          <p:cNvPr id="14" name="グラフ 13">
            <a:extLst>
              <a:ext uri="{FF2B5EF4-FFF2-40B4-BE49-F238E27FC236}">
                <a16:creationId xmlns:a16="http://schemas.microsoft.com/office/drawing/2014/main" id="{A2D864EB-6E0C-4E61-9A53-C0BF4E81B7E0}"/>
              </a:ext>
            </a:extLst>
          </p:cNvPr>
          <p:cNvGraphicFramePr>
            <a:graphicFrameLocks/>
          </p:cNvGraphicFramePr>
          <p:nvPr/>
        </p:nvGraphicFramePr>
        <p:xfrm>
          <a:off x="8693966" y="3273856"/>
          <a:ext cx="2438400" cy="2491041"/>
        </p:xfrm>
        <a:graphic>
          <a:graphicData uri="http://schemas.openxmlformats.org/drawingml/2006/chart">
            <c:chart xmlns:c="http://schemas.openxmlformats.org/drawingml/2006/chart" xmlns:r="http://schemas.openxmlformats.org/officeDocument/2006/relationships" r:id="rId2"/>
          </a:graphicData>
        </a:graphic>
      </p:graphicFrame>
      <p:sp>
        <p:nvSpPr>
          <p:cNvPr id="2" name="二等辺三角形 1">
            <a:extLst>
              <a:ext uri="{FF2B5EF4-FFF2-40B4-BE49-F238E27FC236}">
                <a16:creationId xmlns:a16="http://schemas.microsoft.com/office/drawing/2014/main" id="{188A2D92-B13C-429C-83AB-58DCDE10201E}"/>
              </a:ext>
            </a:extLst>
          </p:cNvPr>
          <p:cNvSpPr/>
          <p:nvPr/>
        </p:nvSpPr>
        <p:spPr>
          <a:xfrm rot="5400000">
            <a:off x="5198985" y="4067435"/>
            <a:ext cx="1524701" cy="57168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A72F322-74A6-486A-9CA7-10DFA91A0296}"/>
              </a:ext>
            </a:extLst>
          </p:cNvPr>
          <p:cNvSpPr txBox="1"/>
          <p:nvPr/>
        </p:nvSpPr>
        <p:spPr>
          <a:xfrm>
            <a:off x="629319" y="2897132"/>
            <a:ext cx="3008561" cy="307777"/>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lang="ja-JP" altLang="en-US" sz="1400" dirty="0"/>
              <a:t>■平成７年 調査（後継者の有無）</a:t>
            </a:r>
            <a:endParaRPr kumimoji="1" lang="ja-JP" altLang="en-US" sz="1600" dirty="0"/>
          </a:p>
        </p:txBody>
      </p:sp>
      <p:sp>
        <p:nvSpPr>
          <p:cNvPr id="17" name="テキスト ボックス 16">
            <a:extLst>
              <a:ext uri="{FF2B5EF4-FFF2-40B4-BE49-F238E27FC236}">
                <a16:creationId xmlns:a16="http://schemas.microsoft.com/office/drawing/2014/main" id="{4D0F04F5-1F09-41F4-A5ED-7246CC35F17F}"/>
              </a:ext>
            </a:extLst>
          </p:cNvPr>
          <p:cNvSpPr txBox="1"/>
          <p:nvPr/>
        </p:nvSpPr>
        <p:spPr>
          <a:xfrm>
            <a:off x="6363369" y="2911419"/>
            <a:ext cx="3008561" cy="307777"/>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lang="ja-JP" altLang="en-US" sz="1400" dirty="0"/>
              <a:t>■令和</a:t>
            </a:r>
            <a:r>
              <a:rPr lang="en-US" altLang="ja-JP" sz="1400" dirty="0"/>
              <a:t>2</a:t>
            </a:r>
            <a:r>
              <a:rPr lang="ja-JP" altLang="en-US" sz="1400" dirty="0"/>
              <a:t>年 調査（後継者の有無）</a:t>
            </a:r>
            <a:endParaRPr kumimoji="1" lang="ja-JP" altLang="en-US" sz="1600" dirty="0"/>
          </a:p>
        </p:txBody>
      </p:sp>
      <p:sp>
        <p:nvSpPr>
          <p:cNvPr id="19" name="テキスト ボックス 18">
            <a:extLst>
              <a:ext uri="{FF2B5EF4-FFF2-40B4-BE49-F238E27FC236}">
                <a16:creationId xmlns:a16="http://schemas.microsoft.com/office/drawing/2014/main" id="{0FD46BFE-4E19-4E28-820B-0DBBE4C1D1CF}"/>
              </a:ext>
            </a:extLst>
          </p:cNvPr>
          <p:cNvSpPr txBox="1"/>
          <p:nvPr/>
        </p:nvSpPr>
        <p:spPr>
          <a:xfrm>
            <a:off x="8820149" y="5781675"/>
            <a:ext cx="2324101" cy="400110"/>
          </a:xfrm>
          <a:prstGeom prst="rect">
            <a:avLst/>
          </a:prstGeom>
          <a:noFill/>
        </p:spPr>
        <p:txBody>
          <a:bodyPr wrap="square" rtlCol="0">
            <a:spAutoFit/>
          </a:bodyPr>
          <a:lstStyle/>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（出典：令和２年 農林業センサス）</a:t>
            </a:r>
            <a:endParaRPr kumimoji="1" lang="en-US" altLang="ja-JP" sz="1000" dirty="0"/>
          </a:p>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endParaRPr kumimoji="1" lang="ja-JP" altLang="en-US" sz="1000" dirty="0"/>
          </a:p>
        </p:txBody>
      </p:sp>
      <p:sp>
        <p:nvSpPr>
          <p:cNvPr id="20" name="テキスト ボックス 19">
            <a:extLst>
              <a:ext uri="{FF2B5EF4-FFF2-40B4-BE49-F238E27FC236}">
                <a16:creationId xmlns:a16="http://schemas.microsoft.com/office/drawing/2014/main" id="{E682488D-1348-454F-B804-8D3C557D31FF}"/>
              </a:ext>
            </a:extLst>
          </p:cNvPr>
          <p:cNvSpPr txBox="1"/>
          <p:nvPr/>
        </p:nvSpPr>
        <p:spPr>
          <a:xfrm>
            <a:off x="3065341" y="5760353"/>
            <a:ext cx="2324101" cy="400110"/>
          </a:xfrm>
          <a:prstGeom prst="rect">
            <a:avLst/>
          </a:prstGeom>
          <a:noFill/>
        </p:spPr>
        <p:txBody>
          <a:bodyPr wrap="square" rtlCol="0">
            <a:spAutoFit/>
          </a:bodyPr>
          <a:lstStyle/>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（出典：平成</a:t>
            </a:r>
            <a:r>
              <a:rPr kumimoji="1" lang="en-US" altLang="ja-JP" sz="1000" dirty="0"/>
              <a:t>7</a:t>
            </a:r>
            <a:r>
              <a:rPr kumimoji="1" lang="ja-JP" altLang="en-US" sz="1000" dirty="0"/>
              <a:t>年 農林業センサス）</a:t>
            </a:r>
            <a:endParaRPr kumimoji="1" lang="en-US" altLang="ja-JP" sz="1000" dirty="0"/>
          </a:p>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endParaRPr kumimoji="1" lang="ja-JP" altLang="en-US" sz="1000" dirty="0"/>
          </a:p>
        </p:txBody>
      </p:sp>
      <p:graphicFrame>
        <p:nvGraphicFramePr>
          <p:cNvPr id="18" name="グラフ 17">
            <a:extLst>
              <a:ext uri="{FF2B5EF4-FFF2-40B4-BE49-F238E27FC236}">
                <a16:creationId xmlns:a16="http://schemas.microsoft.com/office/drawing/2014/main" id="{EDA1D97C-778F-483A-996D-89E1BE1F458E}"/>
              </a:ext>
            </a:extLst>
          </p:cNvPr>
          <p:cNvGraphicFramePr>
            <a:graphicFrameLocks/>
          </p:cNvGraphicFramePr>
          <p:nvPr/>
        </p:nvGraphicFramePr>
        <p:xfrm>
          <a:off x="2924175" y="3271584"/>
          <a:ext cx="2438400" cy="2491041"/>
        </p:xfrm>
        <a:graphic>
          <a:graphicData uri="http://schemas.openxmlformats.org/drawingml/2006/chart">
            <c:chart xmlns:c="http://schemas.openxmlformats.org/drawingml/2006/chart" xmlns:r="http://schemas.openxmlformats.org/officeDocument/2006/relationships" r:id="rId3"/>
          </a:graphicData>
        </a:graphic>
      </p:graphicFrame>
      <p:sp>
        <p:nvSpPr>
          <p:cNvPr id="7" name="スライド番号プレースホルダー 6">
            <a:extLst>
              <a:ext uri="{FF2B5EF4-FFF2-40B4-BE49-F238E27FC236}">
                <a16:creationId xmlns:a16="http://schemas.microsoft.com/office/drawing/2014/main" id="{907DE35B-BD68-448F-BA92-EEF441338117}"/>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55</a:t>
            </a:fld>
            <a:endParaRPr kumimoji="1" lang="ja-JP" altLang="en-US" dirty="0"/>
          </a:p>
        </p:txBody>
      </p:sp>
    </p:spTree>
    <p:extLst>
      <p:ext uri="{BB962C8B-B14F-4D97-AF65-F5344CB8AC3E}">
        <p14:creationId xmlns:p14="http://schemas.microsoft.com/office/powerpoint/2010/main" val="1160174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9F30087-D266-4B82-92B8-043DF2E8A959}"/>
              </a:ext>
            </a:extLst>
          </p:cNvPr>
          <p:cNvSpPr txBox="1">
            <a:spLocks/>
          </p:cNvSpPr>
          <p:nvPr/>
        </p:nvSpPr>
        <p:spPr>
          <a:xfrm>
            <a:off x="365492" y="275480"/>
            <a:ext cx="10620007" cy="719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課題②</a:t>
            </a:r>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生活扶助機能の維持</a:t>
            </a:r>
          </a:p>
        </p:txBody>
      </p:sp>
      <p:graphicFrame>
        <p:nvGraphicFramePr>
          <p:cNvPr id="8" name="グラフ 7">
            <a:extLst>
              <a:ext uri="{FF2B5EF4-FFF2-40B4-BE49-F238E27FC236}">
                <a16:creationId xmlns:a16="http://schemas.microsoft.com/office/drawing/2014/main" id="{96183001-17D4-4D9D-BA09-5C9FC345F6DD}"/>
              </a:ext>
            </a:extLst>
          </p:cNvPr>
          <p:cNvGraphicFramePr>
            <a:graphicFrameLocks/>
          </p:cNvGraphicFramePr>
          <p:nvPr/>
        </p:nvGraphicFramePr>
        <p:xfrm>
          <a:off x="597749" y="2914649"/>
          <a:ext cx="5256584" cy="3336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1DD92C51-6610-47D4-AC73-FFE8FDA6D629}"/>
              </a:ext>
            </a:extLst>
          </p:cNvPr>
          <p:cNvGraphicFramePr/>
          <p:nvPr/>
        </p:nvGraphicFramePr>
        <p:xfrm>
          <a:off x="5944772" y="2914650"/>
          <a:ext cx="5837654" cy="3336944"/>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3F56CA6D-3998-40FE-B28A-6BB28E416DEE}"/>
              </a:ext>
            </a:extLst>
          </p:cNvPr>
          <p:cNvSpPr txBox="1"/>
          <p:nvPr/>
        </p:nvSpPr>
        <p:spPr>
          <a:xfrm>
            <a:off x="584451" y="1521150"/>
            <a:ext cx="11245599" cy="1042465"/>
          </a:xfrm>
          <a:prstGeom prst="rect">
            <a:avLst/>
          </a:prstGeom>
          <a:noFill/>
        </p:spPr>
        <p:txBody>
          <a:bodyPr wrap="square" rtlCol="0">
            <a:spAutoFit/>
          </a:bodyPr>
          <a:lstStyle/>
          <a:p>
            <a:pPr>
              <a:lnSpc>
                <a:spcPts val="2600"/>
              </a:lnSpc>
            </a:pP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▶介護保険要介護認定率は、男女ともに</a:t>
            </a:r>
            <a:r>
              <a:rPr lang="en-US" altLang="ja-JP" b="1" u="sng" dirty="0">
                <a:latin typeface="BIZ UDPゴシック" panose="020B0400000000000000" pitchFamily="50" charset="-128"/>
                <a:ea typeface="BIZ UDPゴシック" panose="020B0400000000000000" pitchFamily="50" charset="-128"/>
                <a:cs typeface="Meiryo UI" panose="020B0604030504040204" pitchFamily="50" charset="-128"/>
              </a:rPr>
              <a:t>80</a:t>
            </a:r>
            <a:r>
              <a:rPr lang="ja-JP" altLang="en-US" b="1" u="sng" dirty="0">
                <a:latin typeface="BIZ UDPゴシック" panose="020B0400000000000000" pitchFamily="50" charset="-128"/>
                <a:ea typeface="BIZ UDPゴシック" panose="020B0400000000000000" pitchFamily="50" charset="-128"/>
                <a:cs typeface="Meiryo UI" panose="020B0604030504040204" pitchFamily="50" charset="-128"/>
              </a:rPr>
              <a:t>歳を超えると大幅に増加</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している。</a:t>
            </a:r>
            <a:endParaRPr lang="en-US" altLang="ja-JP" dirty="0">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2600"/>
              </a:lnSpc>
            </a:pP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dirty="0">
                <a:latin typeface="BIZ UDPゴシック" panose="020B0400000000000000" pitchFamily="50" charset="-128"/>
                <a:ea typeface="BIZ UDPゴシック" panose="020B0400000000000000" pitchFamily="50" charset="-128"/>
                <a:cs typeface="Meiryo UI" panose="020B0604030504040204" pitchFamily="50" charset="-128"/>
              </a:rPr>
              <a:t>65</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歳以上の高齢者を対象とした日常生活圏域ニーズ調査によると、１人暮らし高齢者世帯の割合が増加傾向</a:t>
            </a:r>
            <a:endParaRPr lang="en-US" altLang="ja-JP" dirty="0">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2600"/>
              </a:lnSpc>
            </a:pP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  にあり、今後は</a:t>
            </a:r>
            <a:r>
              <a:rPr lang="ja-JP" altLang="en-US" b="1" u="sng" dirty="0">
                <a:latin typeface="BIZ UDPゴシック" panose="020B0400000000000000" pitchFamily="50" charset="-128"/>
                <a:ea typeface="BIZ UDPゴシック" panose="020B0400000000000000" pitchFamily="50" charset="-128"/>
                <a:cs typeface="Meiryo UI" panose="020B0604030504040204" pitchFamily="50" charset="-128"/>
              </a:rPr>
              <a:t>家族力による介護も期待できなくなる可能性がある</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41DBA025-305E-4515-8555-D29BFF5318E8}"/>
              </a:ext>
            </a:extLst>
          </p:cNvPr>
          <p:cNvSpPr txBox="1"/>
          <p:nvPr/>
        </p:nvSpPr>
        <p:spPr>
          <a:xfrm>
            <a:off x="3077620" y="6222039"/>
            <a:ext cx="2867152" cy="400110"/>
          </a:xfrm>
          <a:prstGeom prst="rect">
            <a:avLst/>
          </a:prstGeom>
          <a:noFill/>
        </p:spPr>
        <p:txBody>
          <a:bodyPr wrap="square" rtlCol="0">
            <a:spAutoFit/>
          </a:bodyPr>
          <a:lstStyle/>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（介護保険事業状況報告</a:t>
            </a:r>
            <a:r>
              <a:rPr kumimoji="1" lang="en-US" altLang="ja-JP" sz="1000" dirty="0"/>
              <a:t>【</a:t>
            </a:r>
            <a:r>
              <a:rPr kumimoji="1" lang="ja-JP" altLang="en-US" sz="1000" dirty="0"/>
              <a:t>月報</a:t>
            </a:r>
            <a:r>
              <a:rPr kumimoji="1" lang="en-US" altLang="ja-JP" sz="1000" dirty="0"/>
              <a:t>】</a:t>
            </a:r>
            <a:r>
              <a:rPr kumimoji="1" lang="ja-JP" altLang="en-US" sz="1000" dirty="0"/>
              <a:t>より町作成）</a:t>
            </a:r>
            <a:endParaRPr kumimoji="1" lang="en-US" altLang="ja-JP" sz="1000" dirty="0"/>
          </a:p>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endParaRPr kumimoji="1" lang="ja-JP" altLang="en-US" sz="1000" dirty="0"/>
          </a:p>
        </p:txBody>
      </p:sp>
      <p:sp>
        <p:nvSpPr>
          <p:cNvPr id="9" name="テキスト ボックス 8">
            <a:extLst>
              <a:ext uri="{FF2B5EF4-FFF2-40B4-BE49-F238E27FC236}">
                <a16:creationId xmlns:a16="http://schemas.microsoft.com/office/drawing/2014/main" id="{176AA4C0-78D9-4DF7-BC02-2B7CC74BAA52}"/>
              </a:ext>
            </a:extLst>
          </p:cNvPr>
          <p:cNvSpPr txBox="1"/>
          <p:nvPr/>
        </p:nvSpPr>
        <p:spPr>
          <a:xfrm>
            <a:off x="9058843" y="6233722"/>
            <a:ext cx="2814022" cy="400110"/>
          </a:xfrm>
          <a:prstGeom prst="rect">
            <a:avLst/>
          </a:prstGeom>
          <a:noFill/>
        </p:spPr>
        <p:txBody>
          <a:bodyPr wrap="square" rtlCol="0">
            <a:spAutoFit/>
          </a:bodyPr>
          <a:lstStyle/>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（出典：介護予防・日常生活圏域ニーズ調査）</a:t>
            </a:r>
            <a:endParaRPr kumimoji="1" lang="en-US" altLang="ja-JP" sz="1000" dirty="0"/>
          </a:p>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endParaRPr kumimoji="1" lang="ja-JP" altLang="en-US" sz="1000" dirty="0"/>
          </a:p>
        </p:txBody>
      </p:sp>
      <p:sp>
        <p:nvSpPr>
          <p:cNvPr id="3" name="スライド番号プレースホルダー 2">
            <a:extLst>
              <a:ext uri="{FF2B5EF4-FFF2-40B4-BE49-F238E27FC236}">
                <a16:creationId xmlns:a16="http://schemas.microsoft.com/office/drawing/2014/main" id="{A9FEF1E5-3F45-4002-A369-49682F2A73A7}"/>
              </a:ext>
            </a:extLst>
          </p:cNvPr>
          <p:cNvSpPr>
            <a:spLocks noGrp="1"/>
          </p:cNvSpPr>
          <p:nvPr>
            <p:ph type="sldNum" sz="quarter" idx="12"/>
          </p:nvPr>
        </p:nvSpPr>
        <p:spPr>
          <a:xfrm>
            <a:off x="9438947" y="6492875"/>
            <a:ext cx="2743200" cy="365125"/>
          </a:xfrm>
        </p:spPr>
        <p:txBody>
          <a:bodyPr/>
          <a:lstStyle/>
          <a:p>
            <a:fld id="{E0D7D6FF-D22E-4D28-8EB2-E6EE71FBA953}" type="slidenum">
              <a:rPr kumimoji="1" lang="ja-JP" altLang="en-US" smtClean="0"/>
              <a:t>56</a:t>
            </a:fld>
            <a:endParaRPr kumimoji="1" lang="ja-JP" altLang="en-US" dirty="0"/>
          </a:p>
        </p:txBody>
      </p:sp>
    </p:spTree>
    <p:extLst>
      <p:ext uri="{BB962C8B-B14F-4D97-AF65-F5344CB8AC3E}">
        <p14:creationId xmlns:p14="http://schemas.microsoft.com/office/powerpoint/2010/main" val="2494677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A2E9402-13DE-4021-A329-A29B77AC038B}"/>
              </a:ext>
            </a:extLst>
          </p:cNvPr>
          <p:cNvSpPr txBox="1">
            <a:spLocks/>
          </p:cNvSpPr>
          <p:nvPr/>
        </p:nvSpPr>
        <p:spPr>
          <a:xfrm>
            <a:off x="365492" y="275480"/>
            <a:ext cx="10620007" cy="719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課題②</a:t>
            </a:r>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生活扶助機能の維持</a:t>
            </a:r>
          </a:p>
        </p:txBody>
      </p:sp>
      <p:sp>
        <p:nvSpPr>
          <p:cNvPr id="7" name="テキスト ボックス 6">
            <a:extLst>
              <a:ext uri="{FF2B5EF4-FFF2-40B4-BE49-F238E27FC236}">
                <a16:creationId xmlns:a16="http://schemas.microsoft.com/office/drawing/2014/main" id="{A84FD361-97BF-4DB5-B296-1F150E4A96F9}"/>
              </a:ext>
            </a:extLst>
          </p:cNvPr>
          <p:cNvSpPr txBox="1"/>
          <p:nvPr/>
        </p:nvSpPr>
        <p:spPr>
          <a:xfrm>
            <a:off x="601846" y="1202243"/>
            <a:ext cx="10988307" cy="2104294"/>
          </a:xfrm>
          <a:prstGeom prst="rect">
            <a:avLst/>
          </a:prstGeom>
          <a:noFill/>
        </p:spPr>
        <p:txBody>
          <a:bodyPr wrap="square" rtlCol="0">
            <a:spAutoFit/>
          </a:bodyPr>
          <a:lstStyle/>
          <a:p>
            <a:pPr>
              <a:lnSpc>
                <a:spcPts val="2600"/>
              </a:lnSpc>
            </a:pP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  第４次地域福祉計画（計画期間：</a:t>
            </a:r>
            <a:r>
              <a:rPr lang="en-US" altLang="ja-JP" dirty="0">
                <a:latin typeface="BIZ UDPゴシック" panose="020B0400000000000000" pitchFamily="50" charset="-128"/>
                <a:ea typeface="BIZ UDPゴシック" panose="020B0400000000000000" pitchFamily="50" charset="-128"/>
                <a:cs typeface="Meiryo UI" panose="020B0604030504040204" pitchFamily="50" charset="-128"/>
              </a:rPr>
              <a:t>R3</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dirty="0">
                <a:latin typeface="BIZ UDPゴシック" panose="020B0400000000000000" pitchFamily="50" charset="-128"/>
                <a:ea typeface="BIZ UDPゴシック" panose="020B0400000000000000" pitchFamily="50" charset="-128"/>
                <a:cs typeface="Meiryo UI" panose="020B0604030504040204" pitchFamily="50" charset="-128"/>
              </a:rPr>
              <a:t>R7</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）の策定時に実施したアンケート調査結果によると、風水害や地震などの災害が起こったときに１人で避難が「できる」と回答された方が</a:t>
            </a:r>
            <a:r>
              <a:rPr lang="en-US" altLang="ja-JP" dirty="0">
                <a:latin typeface="BIZ UDPゴシック" panose="020B0400000000000000" pitchFamily="50" charset="-128"/>
                <a:ea typeface="BIZ UDPゴシック" panose="020B0400000000000000" pitchFamily="50" charset="-128"/>
                <a:cs typeface="Meiryo UI" panose="020B0604030504040204" pitchFamily="50" charset="-128"/>
              </a:rPr>
              <a:t>70</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％以上を占める一方で、</a:t>
            </a:r>
            <a:r>
              <a:rPr lang="ja-JP" altLang="en-US" b="1" u="sng" dirty="0">
                <a:latin typeface="BIZ UDPゴシック" panose="020B0400000000000000" pitchFamily="50" charset="-128"/>
                <a:ea typeface="BIZ UDPゴシック" panose="020B0400000000000000" pitchFamily="50" charset="-128"/>
                <a:cs typeface="Meiryo UI" panose="020B0604030504040204" pitchFamily="50" charset="-128"/>
              </a:rPr>
              <a:t>１人では避難ができないと回答された方が約</a:t>
            </a:r>
            <a:r>
              <a:rPr lang="en-US" altLang="ja-JP" b="1" u="sng" dirty="0">
                <a:latin typeface="BIZ UDPゴシック" panose="020B0400000000000000" pitchFamily="50" charset="-128"/>
                <a:ea typeface="BIZ UDPゴシック" panose="020B0400000000000000" pitchFamily="50" charset="-128"/>
                <a:cs typeface="Meiryo UI" panose="020B0604030504040204" pitchFamily="50" charset="-128"/>
              </a:rPr>
              <a:t>15</a:t>
            </a:r>
            <a:r>
              <a:rPr lang="ja-JP" altLang="en-US" b="1" u="sng" dirty="0">
                <a:latin typeface="BIZ UDPゴシック" panose="020B0400000000000000" pitchFamily="50" charset="-128"/>
                <a:ea typeface="BIZ UDPゴシック" panose="020B0400000000000000" pitchFamily="50" charset="-128"/>
                <a:cs typeface="Meiryo UI" panose="020B0604030504040204" pitchFamily="50" charset="-128"/>
              </a:rPr>
              <a:t>％を占めている</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dirty="0">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2600"/>
              </a:lnSpc>
            </a:pPr>
            <a:r>
              <a:rPr kumimoji="1" lang="ja-JP" altLang="en-US" dirty="0">
                <a:latin typeface="BIZ UDPゴシック" panose="020B0400000000000000" pitchFamily="50" charset="-128"/>
                <a:ea typeface="BIZ UDPゴシック" panose="020B0400000000000000" pitchFamily="50" charset="-128"/>
              </a:rPr>
              <a:t>  令和</a:t>
            </a:r>
            <a:r>
              <a:rPr kumimoji="1" lang="en-US" altLang="ja-JP" dirty="0">
                <a:latin typeface="BIZ UDPゴシック" panose="020B0400000000000000" pitchFamily="50" charset="-128"/>
                <a:ea typeface="BIZ UDPゴシック" panose="020B0400000000000000" pitchFamily="50" charset="-128"/>
              </a:rPr>
              <a:t>2(2020)</a:t>
            </a:r>
            <a:r>
              <a:rPr kumimoji="1" lang="ja-JP" altLang="en-US" dirty="0">
                <a:latin typeface="BIZ UDPゴシック" panose="020B0400000000000000" pitchFamily="50" charset="-128"/>
                <a:ea typeface="BIZ UDPゴシック" panose="020B0400000000000000" pitchFamily="50" charset="-128"/>
              </a:rPr>
              <a:t>年の高齢化率は約</a:t>
            </a:r>
            <a:r>
              <a:rPr kumimoji="1" lang="en-US" altLang="ja-JP" dirty="0">
                <a:latin typeface="BIZ UDPゴシック" panose="020B0400000000000000" pitchFamily="50" charset="-128"/>
                <a:ea typeface="BIZ UDPゴシック" panose="020B0400000000000000" pitchFamily="50" charset="-128"/>
              </a:rPr>
              <a:t>42</a:t>
            </a:r>
            <a:r>
              <a:rPr kumimoji="1" lang="ja-JP" altLang="en-US" dirty="0">
                <a:latin typeface="BIZ UDPゴシック" panose="020B0400000000000000" pitchFamily="50" charset="-128"/>
                <a:ea typeface="BIZ UDPゴシック" panose="020B0400000000000000" pitchFamily="50" charset="-128"/>
              </a:rPr>
              <a:t>％となっており、</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大規模災害により町内全域で避難が必要となった場合、</a:t>
            </a:r>
            <a:r>
              <a:rPr lang="ja-JP" altLang="en-US" b="1" u="sng" dirty="0">
                <a:latin typeface="BIZ UDPゴシック" panose="020B0400000000000000" pitchFamily="50" charset="-128"/>
                <a:ea typeface="BIZ UDPゴシック" panose="020B0400000000000000" pitchFamily="50" charset="-128"/>
                <a:cs typeface="Meiryo UI" panose="020B0604030504040204" pitchFamily="50" charset="-128"/>
              </a:rPr>
              <a:t>避難に支援を要する方が多数にのぼる可能性</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がある。</a:t>
            </a:r>
            <a:endParaRPr lang="en-US" altLang="ja-JP" dirty="0">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50000"/>
              </a:lnSpc>
            </a:pPr>
            <a:endParaRPr lang="en-US" altLang="ja-JP"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8" name="グラフ 7">
            <a:extLst>
              <a:ext uri="{FF2B5EF4-FFF2-40B4-BE49-F238E27FC236}">
                <a16:creationId xmlns:a16="http://schemas.microsoft.com/office/drawing/2014/main" id="{4BE10DF2-F350-4E70-80B7-25592F647811}"/>
              </a:ext>
            </a:extLst>
          </p:cNvPr>
          <p:cNvGraphicFramePr>
            <a:graphicFrameLocks/>
          </p:cNvGraphicFramePr>
          <p:nvPr/>
        </p:nvGraphicFramePr>
        <p:xfrm>
          <a:off x="695326" y="3457443"/>
          <a:ext cx="7115174" cy="27322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表 11">
            <a:extLst>
              <a:ext uri="{FF2B5EF4-FFF2-40B4-BE49-F238E27FC236}">
                <a16:creationId xmlns:a16="http://schemas.microsoft.com/office/drawing/2014/main" id="{4A9C27EE-1B16-49FA-8717-AE830FC38936}"/>
              </a:ext>
            </a:extLst>
          </p:cNvPr>
          <p:cNvGraphicFramePr>
            <a:graphicFrameLocks noGrp="1"/>
          </p:cNvGraphicFramePr>
          <p:nvPr/>
        </p:nvGraphicFramePr>
        <p:xfrm>
          <a:off x="8070850" y="3457442"/>
          <a:ext cx="3425824" cy="2732288"/>
        </p:xfrm>
        <a:graphic>
          <a:graphicData uri="http://schemas.openxmlformats.org/drawingml/2006/table">
            <a:tbl>
              <a:tblPr firstRow="1" bandRow="1">
                <a:tableStyleId>{8799B23B-EC83-4686-B30A-512413B5E67A}</a:tableStyleId>
              </a:tblPr>
              <a:tblGrid>
                <a:gridCol w="1168400">
                  <a:extLst>
                    <a:ext uri="{9D8B030D-6E8A-4147-A177-3AD203B41FA5}">
                      <a16:colId xmlns:a16="http://schemas.microsoft.com/office/drawing/2014/main" val="3311688420"/>
                    </a:ext>
                  </a:extLst>
                </a:gridCol>
                <a:gridCol w="2257424">
                  <a:extLst>
                    <a:ext uri="{9D8B030D-6E8A-4147-A177-3AD203B41FA5}">
                      <a16:colId xmlns:a16="http://schemas.microsoft.com/office/drawing/2014/main" val="1541109996"/>
                    </a:ext>
                  </a:extLst>
                </a:gridCol>
              </a:tblGrid>
              <a:tr h="569096">
                <a:tc>
                  <a:txBody>
                    <a:bodyPr/>
                    <a:lstStyle/>
                    <a:p>
                      <a:r>
                        <a:rPr kumimoji="1" lang="ja-JP" altLang="en-US" sz="1400" b="0" dirty="0">
                          <a:latin typeface="BIZ UDPゴシック" panose="020B0400000000000000" pitchFamily="50" charset="-128"/>
                          <a:ea typeface="BIZ UDPゴシック" panose="020B0400000000000000" pitchFamily="50" charset="-128"/>
                        </a:rPr>
                        <a:t>実施時期</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400" b="0" dirty="0">
                          <a:latin typeface="BIZ UDPゴシック" panose="020B0400000000000000" pitchFamily="50" charset="-128"/>
                          <a:ea typeface="BIZ UDPゴシック" panose="020B0400000000000000" pitchFamily="50" charset="-128"/>
                        </a:rPr>
                        <a:t>令和２年度</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84549955"/>
                  </a:ext>
                </a:extLst>
              </a:tr>
              <a:tr h="569096">
                <a:tc>
                  <a:txBody>
                    <a:bodyPr/>
                    <a:lstStyle/>
                    <a:p>
                      <a:r>
                        <a:rPr kumimoji="1" lang="ja-JP" altLang="en-US" sz="1400" b="0" dirty="0">
                          <a:latin typeface="BIZ UDPゴシック" panose="020B0400000000000000" pitchFamily="50" charset="-128"/>
                          <a:ea typeface="BIZ UDPゴシック" panose="020B0400000000000000" pitchFamily="50" charset="-128"/>
                        </a:rPr>
                        <a:t>調査対象</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1400" b="0" dirty="0">
                          <a:latin typeface="BIZ UDPゴシック" panose="020B0400000000000000" pitchFamily="50" charset="-128"/>
                          <a:ea typeface="BIZ UDPゴシック" panose="020B0400000000000000" pitchFamily="50" charset="-128"/>
                        </a:rPr>
                        <a:t>20</a:t>
                      </a:r>
                      <a:r>
                        <a:rPr kumimoji="1" lang="ja-JP" altLang="en-US" sz="1400" b="0" dirty="0">
                          <a:latin typeface="BIZ UDPゴシック" panose="020B0400000000000000" pitchFamily="50" charset="-128"/>
                          <a:ea typeface="BIZ UDPゴシック" panose="020B0400000000000000" pitchFamily="50" charset="-128"/>
                        </a:rPr>
                        <a:t>歳以上の町内住民</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69312240"/>
                  </a:ext>
                </a:extLst>
              </a:tr>
              <a:tr h="569096">
                <a:tc>
                  <a:txBody>
                    <a:bodyPr/>
                    <a:lstStyle/>
                    <a:p>
                      <a:r>
                        <a:rPr kumimoji="1" lang="ja-JP" altLang="en-US" sz="1400" b="0" dirty="0">
                          <a:latin typeface="BIZ UDPゴシック" panose="020B0400000000000000" pitchFamily="50" charset="-128"/>
                          <a:ea typeface="BIZ UDPゴシック" panose="020B0400000000000000" pitchFamily="50" charset="-128"/>
                        </a:rPr>
                        <a:t>調査方法</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400" b="0" dirty="0">
                          <a:latin typeface="BIZ UDPゴシック" panose="020B0400000000000000" pitchFamily="50" charset="-128"/>
                          <a:ea typeface="BIZ UDPゴシック" panose="020B0400000000000000" pitchFamily="50" charset="-128"/>
                        </a:rPr>
                        <a:t>住基台帳から無作為抽出</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50259838"/>
                  </a:ext>
                </a:extLst>
              </a:tr>
              <a:tr h="512500">
                <a:tc>
                  <a:txBody>
                    <a:bodyPr/>
                    <a:lstStyle/>
                    <a:p>
                      <a:r>
                        <a:rPr kumimoji="1" lang="ja-JP" altLang="en-US" sz="1400" b="0" dirty="0">
                          <a:latin typeface="BIZ UDPゴシック" panose="020B0400000000000000" pitchFamily="50" charset="-128"/>
                          <a:ea typeface="BIZ UDPゴシック" panose="020B0400000000000000" pitchFamily="50" charset="-128"/>
                        </a:rPr>
                        <a:t>調査規模</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1400" b="0" dirty="0">
                          <a:latin typeface="BIZ UDPゴシック" panose="020B0400000000000000" pitchFamily="50" charset="-128"/>
                          <a:ea typeface="BIZ UDPゴシック" panose="020B0400000000000000" pitchFamily="50" charset="-128"/>
                        </a:rPr>
                        <a:t>1,000</a:t>
                      </a:r>
                      <a:r>
                        <a:rPr kumimoji="1" lang="ja-JP" altLang="en-US" sz="1400" b="0" dirty="0">
                          <a:latin typeface="BIZ UDPゴシック" panose="020B0400000000000000" pitchFamily="50" charset="-128"/>
                          <a:ea typeface="BIZ UDPゴシック" panose="020B0400000000000000" pitchFamily="50" charset="-128"/>
                        </a:rPr>
                        <a:t>部配布</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26082325"/>
                  </a:ext>
                </a:extLst>
              </a:tr>
              <a:tr h="512500">
                <a:tc>
                  <a:txBody>
                    <a:bodyPr/>
                    <a:lstStyle/>
                    <a:p>
                      <a:r>
                        <a:rPr kumimoji="1" lang="ja-JP" altLang="en-US" sz="1400" b="0" dirty="0">
                          <a:latin typeface="BIZ UDPゴシック" panose="020B0400000000000000" pitchFamily="50" charset="-128"/>
                          <a:ea typeface="BIZ UDPゴシック" panose="020B0400000000000000" pitchFamily="50" charset="-128"/>
                        </a:rPr>
                        <a:t>回収</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1400" b="0" dirty="0">
                          <a:latin typeface="BIZ UDPゴシック" panose="020B0400000000000000" pitchFamily="50" charset="-128"/>
                          <a:ea typeface="BIZ UDPゴシック" panose="020B0400000000000000" pitchFamily="50" charset="-128"/>
                        </a:rPr>
                        <a:t>498</a:t>
                      </a:r>
                      <a:r>
                        <a:rPr kumimoji="1" lang="ja-JP" altLang="en-US" sz="1400" b="0" dirty="0">
                          <a:latin typeface="BIZ UDPゴシック" panose="020B0400000000000000" pitchFamily="50" charset="-128"/>
                          <a:ea typeface="BIZ UDPゴシック" panose="020B0400000000000000" pitchFamily="50" charset="-128"/>
                        </a:rPr>
                        <a:t>部（</a:t>
                      </a:r>
                      <a:r>
                        <a:rPr kumimoji="1" lang="en-US" altLang="ja-JP" sz="1400" b="0" dirty="0">
                          <a:latin typeface="BIZ UDPゴシック" panose="020B0400000000000000" pitchFamily="50" charset="-128"/>
                          <a:ea typeface="BIZ UDPゴシック" panose="020B0400000000000000" pitchFamily="50" charset="-128"/>
                        </a:rPr>
                        <a:t>49.8</a:t>
                      </a:r>
                      <a:r>
                        <a:rPr kumimoji="1" lang="ja-JP" altLang="en-US" sz="1400" b="0" dirty="0">
                          <a:latin typeface="BIZ UDPゴシック" panose="020B0400000000000000" pitchFamily="50" charset="-128"/>
                          <a:ea typeface="BIZ UDPゴシック" panose="020B0400000000000000" pitchFamily="50" charset="-128"/>
                        </a:rPr>
                        <a:t>％）</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38718896"/>
                  </a:ext>
                </a:extLst>
              </a:tr>
            </a:tbl>
          </a:graphicData>
        </a:graphic>
      </p:graphicFrame>
      <p:sp>
        <p:nvSpPr>
          <p:cNvPr id="13" name="テキスト ボックス 12">
            <a:extLst>
              <a:ext uri="{FF2B5EF4-FFF2-40B4-BE49-F238E27FC236}">
                <a16:creationId xmlns:a16="http://schemas.microsoft.com/office/drawing/2014/main" id="{A536A085-76D2-4833-BC1A-27D95DA5B3B6}"/>
              </a:ext>
            </a:extLst>
          </p:cNvPr>
          <p:cNvSpPr txBox="1"/>
          <p:nvPr/>
        </p:nvSpPr>
        <p:spPr>
          <a:xfrm>
            <a:off x="8001000" y="3092781"/>
            <a:ext cx="2562225" cy="307777"/>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lang="en-US" altLang="ja-JP" dirty="0"/>
              <a:t>【</a:t>
            </a:r>
            <a:r>
              <a:rPr lang="ja-JP" altLang="en-US" dirty="0"/>
              <a:t>アンケート概要</a:t>
            </a:r>
            <a:r>
              <a:rPr lang="en-US" altLang="ja-JP" dirty="0"/>
              <a:t>】</a:t>
            </a:r>
            <a:endParaRPr kumimoji="1" lang="ja-JP" altLang="en-US" dirty="0"/>
          </a:p>
        </p:txBody>
      </p:sp>
      <p:sp>
        <p:nvSpPr>
          <p:cNvPr id="9" name="テキスト ボックス 8">
            <a:extLst>
              <a:ext uri="{FF2B5EF4-FFF2-40B4-BE49-F238E27FC236}">
                <a16:creationId xmlns:a16="http://schemas.microsoft.com/office/drawing/2014/main" id="{2CDF6735-D48A-428E-B8A6-8C72D710C5B4}"/>
              </a:ext>
            </a:extLst>
          </p:cNvPr>
          <p:cNvSpPr txBox="1"/>
          <p:nvPr/>
        </p:nvSpPr>
        <p:spPr>
          <a:xfrm>
            <a:off x="4252913" y="6190474"/>
            <a:ext cx="3606800" cy="400110"/>
          </a:xfrm>
          <a:prstGeom prst="rect">
            <a:avLst/>
          </a:prstGeom>
          <a:noFill/>
        </p:spPr>
        <p:txBody>
          <a:bodyPr wrap="square" rtlCol="0">
            <a:spAutoFit/>
          </a:bodyPr>
          <a:lstStyle/>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（出典：第４次地域福祉計画策定時における住民アンケート）</a:t>
            </a:r>
            <a:endParaRPr kumimoji="1" lang="en-US" altLang="ja-JP" sz="1000" dirty="0"/>
          </a:p>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endParaRPr kumimoji="1" lang="ja-JP" altLang="en-US" sz="1000" dirty="0"/>
          </a:p>
        </p:txBody>
      </p:sp>
      <p:sp>
        <p:nvSpPr>
          <p:cNvPr id="3" name="スライド番号プレースホルダー 2">
            <a:extLst>
              <a:ext uri="{FF2B5EF4-FFF2-40B4-BE49-F238E27FC236}">
                <a16:creationId xmlns:a16="http://schemas.microsoft.com/office/drawing/2014/main" id="{F5AB4D48-D4BA-4455-81D9-92C3318B22E2}"/>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57</a:t>
            </a:fld>
            <a:endParaRPr kumimoji="1" lang="ja-JP" altLang="en-US"/>
          </a:p>
        </p:txBody>
      </p:sp>
    </p:spTree>
    <p:extLst>
      <p:ext uri="{BB962C8B-B14F-4D97-AF65-F5344CB8AC3E}">
        <p14:creationId xmlns:p14="http://schemas.microsoft.com/office/powerpoint/2010/main" val="1497414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A2E9402-13DE-4021-A329-A29B77AC038B}"/>
              </a:ext>
            </a:extLst>
          </p:cNvPr>
          <p:cNvSpPr txBox="1">
            <a:spLocks/>
          </p:cNvSpPr>
          <p:nvPr/>
        </p:nvSpPr>
        <p:spPr>
          <a:xfrm>
            <a:off x="365492" y="275480"/>
            <a:ext cx="10620007" cy="719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課題②</a:t>
            </a:r>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生活扶助機能の維持</a:t>
            </a:r>
          </a:p>
        </p:txBody>
      </p:sp>
      <p:graphicFrame>
        <p:nvGraphicFramePr>
          <p:cNvPr id="10" name="グラフ 9">
            <a:extLst>
              <a:ext uri="{FF2B5EF4-FFF2-40B4-BE49-F238E27FC236}">
                <a16:creationId xmlns:a16="http://schemas.microsoft.com/office/drawing/2014/main" id="{415463FF-FB84-4BBA-9CBD-5F5494829D46}"/>
              </a:ext>
            </a:extLst>
          </p:cNvPr>
          <p:cNvGraphicFramePr>
            <a:graphicFrameLocks/>
          </p:cNvGraphicFramePr>
          <p:nvPr/>
        </p:nvGraphicFramePr>
        <p:xfrm>
          <a:off x="6096000" y="1631167"/>
          <a:ext cx="5536704" cy="4523205"/>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a:extLst>
              <a:ext uri="{FF2B5EF4-FFF2-40B4-BE49-F238E27FC236}">
                <a16:creationId xmlns:a16="http://schemas.microsoft.com/office/drawing/2014/main" id="{E8B220DA-C014-4662-AD4A-514C66CDC412}"/>
              </a:ext>
            </a:extLst>
          </p:cNvPr>
          <p:cNvSpPr txBox="1"/>
          <p:nvPr/>
        </p:nvSpPr>
        <p:spPr>
          <a:xfrm>
            <a:off x="6402139" y="1752600"/>
            <a:ext cx="4924425" cy="769441"/>
          </a:xfrm>
          <a:prstGeom prst="rect">
            <a:avLst/>
          </a:prstGeom>
          <a:noFill/>
        </p:spPr>
        <p:txBody>
          <a:bodyPr wrap="square" rtlCol="0">
            <a:spAutoFit/>
          </a:bodyPr>
          <a:lstStyle/>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lang="en-US" altLang="ja-JP" sz="1200" dirty="0"/>
              <a:t>※</a:t>
            </a:r>
            <a:r>
              <a:rPr lang="ja-JP" altLang="ja-JP" sz="1200" dirty="0"/>
              <a:t>「</a:t>
            </a:r>
            <a:r>
              <a:rPr lang="ja-JP" altLang="en-US" sz="1200" dirty="0"/>
              <a:t>１人で避難が</a:t>
            </a:r>
            <a:r>
              <a:rPr lang="ja-JP" altLang="ja-JP" sz="1200" dirty="0"/>
              <a:t>できない」と回答</a:t>
            </a:r>
            <a:r>
              <a:rPr lang="ja-JP" altLang="en-US" sz="1200" dirty="0"/>
              <a:t>された方</a:t>
            </a:r>
            <a:endParaRPr lang="en-US" altLang="ja-JP" sz="1200" dirty="0"/>
          </a:p>
          <a:p>
            <a:pP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lang="ja-JP" altLang="en-US" dirty="0"/>
              <a:t>（問）</a:t>
            </a:r>
            <a:r>
              <a:rPr lang="ja-JP" altLang="ja-JP" dirty="0"/>
              <a:t>その際、誰が避難を手助けしてくれますか</a:t>
            </a:r>
          </a:p>
          <a:p>
            <a:endParaRPr kumimoji="1" lang="ja-JP" altLang="en-US" dirty="0"/>
          </a:p>
        </p:txBody>
      </p:sp>
      <p:sp>
        <p:nvSpPr>
          <p:cNvPr id="3" name="四角形: 角を丸くする 2">
            <a:extLst>
              <a:ext uri="{FF2B5EF4-FFF2-40B4-BE49-F238E27FC236}">
                <a16:creationId xmlns:a16="http://schemas.microsoft.com/office/drawing/2014/main" id="{44DFD26B-85B1-46B9-AA92-1159690B08E9}"/>
              </a:ext>
            </a:extLst>
          </p:cNvPr>
          <p:cNvSpPr/>
          <p:nvPr/>
        </p:nvSpPr>
        <p:spPr>
          <a:xfrm>
            <a:off x="6505575" y="2814201"/>
            <a:ext cx="2743200" cy="871538"/>
          </a:xfrm>
          <a:prstGeom prst="roundRect">
            <a:avLst>
              <a:gd name="adj" fmla="val 1170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形 8">
            <a:extLst>
              <a:ext uri="{FF2B5EF4-FFF2-40B4-BE49-F238E27FC236}">
                <a16:creationId xmlns:a16="http://schemas.microsoft.com/office/drawing/2014/main" id="{C7DCB2E2-A809-4EEC-B6EA-171C2401FD50}"/>
              </a:ext>
            </a:extLst>
          </p:cNvPr>
          <p:cNvSpPr/>
          <p:nvPr/>
        </p:nvSpPr>
        <p:spPr>
          <a:xfrm rot="18040597" flipH="1">
            <a:off x="3585489" y="3102742"/>
            <a:ext cx="2770758" cy="1801723"/>
          </a:xfrm>
          <a:prstGeom prst="swooshArrow">
            <a:avLst>
              <a:gd name="adj1" fmla="val 25000"/>
              <a:gd name="adj2" fmla="val 2500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7" name="テキスト ボックス 6">
            <a:extLst>
              <a:ext uri="{FF2B5EF4-FFF2-40B4-BE49-F238E27FC236}">
                <a16:creationId xmlns:a16="http://schemas.microsoft.com/office/drawing/2014/main" id="{A84FD361-97BF-4DB5-B296-1F150E4A96F9}"/>
              </a:ext>
            </a:extLst>
          </p:cNvPr>
          <p:cNvSpPr txBox="1"/>
          <p:nvPr/>
        </p:nvSpPr>
        <p:spPr>
          <a:xfrm>
            <a:off x="401151" y="1545442"/>
            <a:ext cx="5541779" cy="2930161"/>
          </a:xfrm>
          <a:prstGeom prst="rect">
            <a:avLst/>
          </a:prstGeom>
          <a:noFill/>
        </p:spPr>
        <p:txBody>
          <a:bodyPr wrap="square" rtlCol="0">
            <a:spAutoFit/>
          </a:bodyPr>
          <a:lstStyle/>
          <a:p>
            <a:pPr>
              <a:lnSpc>
                <a:spcPct val="150000"/>
              </a:lnSpc>
            </a:pP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  また、「１人で避難ができない」と回答された方について、避難を手助けしてくれる人は「家族・親戚」が</a:t>
            </a:r>
            <a:r>
              <a:rPr lang="en-US" altLang="ja-JP" dirty="0">
                <a:latin typeface="BIZ UDPゴシック" panose="020B0400000000000000" pitchFamily="50" charset="-128"/>
                <a:ea typeface="BIZ UDPゴシック" panose="020B0400000000000000" pitchFamily="50" charset="-128"/>
                <a:cs typeface="Meiryo UI" panose="020B0604030504040204" pitchFamily="50" charset="-128"/>
              </a:rPr>
              <a:t>70</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％以上を占めて最も多く、次いで「隣近所（</a:t>
            </a:r>
            <a:r>
              <a:rPr lang="en-US" altLang="ja-JP" dirty="0">
                <a:latin typeface="BIZ UDPゴシック" panose="020B0400000000000000" pitchFamily="50" charset="-128"/>
                <a:ea typeface="BIZ UDPゴシック" panose="020B0400000000000000" pitchFamily="50" charset="-128"/>
                <a:cs typeface="Meiryo UI" panose="020B0604030504040204" pitchFamily="50" charset="-128"/>
              </a:rPr>
              <a:t>25.3</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％）」「消防団（</a:t>
            </a:r>
            <a:r>
              <a:rPr lang="en-US" altLang="ja-JP" dirty="0">
                <a:latin typeface="BIZ UDPゴシック" panose="020B0400000000000000" pitchFamily="50" charset="-128"/>
                <a:ea typeface="BIZ UDPゴシック" panose="020B0400000000000000" pitchFamily="50" charset="-128"/>
                <a:cs typeface="Meiryo UI" panose="020B0604030504040204" pitchFamily="50" charset="-128"/>
              </a:rPr>
              <a:t>24.0</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％）」「区・自治会の人（</a:t>
            </a:r>
            <a:r>
              <a:rPr lang="en-US" altLang="ja-JP" dirty="0">
                <a:latin typeface="BIZ UDPゴシック" panose="020B0400000000000000" pitchFamily="50" charset="-128"/>
                <a:ea typeface="BIZ UDPゴシック" panose="020B0400000000000000" pitchFamily="50" charset="-128"/>
                <a:cs typeface="Meiryo UI" panose="020B0604030504040204" pitchFamily="50" charset="-128"/>
              </a:rPr>
              <a:t>16.0</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％）」となっており、家族・親戚以外では、</a:t>
            </a:r>
            <a:r>
              <a:rPr lang="ja-JP" altLang="en-US" b="1" u="sng" dirty="0">
                <a:latin typeface="BIZ UDPゴシック" panose="020B0400000000000000" pitchFamily="50" charset="-128"/>
                <a:ea typeface="BIZ UDPゴシック" panose="020B0400000000000000" pitchFamily="50" charset="-128"/>
                <a:cs typeface="Meiryo UI" panose="020B0604030504040204" pitchFamily="50" charset="-128"/>
              </a:rPr>
              <a:t>地域内における支援が大きな比重を占めている</a:t>
            </a:r>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50000"/>
              </a:lnSpc>
            </a:pPr>
            <a:endParaRPr lang="en-US" altLang="ja-JP"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四角形: 角を丸くする 7">
            <a:extLst>
              <a:ext uri="{FF2B5EF4-FFF2-40B4-BE49-F238E27FC236}">
                <a16:creationId xmlns:a16="http://schemas.microsoft.com/office/drawing/2014/main" id="{2C9E3753-61E0-402D-A834-A47CADA57EB3}"/>
              </a:ext>
            </a:extLst>
          </p:cNvPr>
          <p:cNvSpPr/>
          <p:nvPr/>
        </p:nvSpPr>
        <p:spPr>
          <a:xfrm>
            <a:off x="1967127" y="5010225"/>
            <a:ext cx="2479038" cy="1144147"/>
          </a:xfrm>
          <a:prstGeom prst="roundRect">
            <a:avLst/>
          </a:prstGeom>
          <a:solidFill>
            <a:schemeClr val="bg1">
              <a:lumMod val="85000"/>
            </a:schemeClr>
          </a:solidFill>
          <a:ln w="60325" cap="rnd">
            <a:solidFill>
              <a:schemeClr val="tx1">
                <a:lumMod val="50000"/>
                <a:lumOff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地域の支援を必要としている割合が高い</a:t>
            </a:r>
          </a:p>
        </p:txBody>
      </p:sp>
      <p:sp>
        <p:nvSpPr>
          <p:cNvPr id="11" name="テキスト ボックス 10">
            <a:extLst>
              <a:ext uri="{FF2B5EF4-FFF2-40B4-BE49-F238E27FC236}">
                <a16:creationId xmlns:a16="http://schemas.microsoft.com/office/drawing/2014/main" id="{7B1C5975-4F5A-417A-96E5-33D87C56D457}"/>
              </a:ext>
            </a:extLst>
          </p:cNvPr>
          <p:cNvSpPr txBox="1"/>
          <p:nvPr/>
        </p:nvSpPr>
        <p:spPr>
          <a:xfrm>
            <a:off x="8078600" y="6143785"/>
            <a:ext cx="3614898" cy="246221"/>
          </a:xfrm>
          <a:prstGeom prst="rect">
            <a:avLst/>
          </a:prstGeom>
          <a:noFill/>
        </p:spPr>
        <p:txBody>
          <a:bodyPr wrap="square" rtlCol="0">
            <a:spAutoFit/>
          </a:bodyPr>
          <a:lstStyle/>
          <a:p>
            <a:pPr algn="r">
              <a:defRPr sz="1400" b="0" i="0" u="none" strike="noStrike" kern="1200" spc="0" baseline="0">
                <a:solidFill>
                  <a:prstClr val="black">
                    <a:lumMod val="65000"/>
                    <a:lumOff val="35000"/>
                  </a:prstClr>
                </a:solidFill>
                <a:latin typeface="BIZ UDPゴシック" panose="020B0400000000000000" pitchFamily="50" charset="-128"/>
                <a:ea typeface="BIZ UDPゴシック" panose="020B0400000000000000" pitchFamily="50" charset="-128"/>
                <a:cs typeface="+mn-cs"/>
              </a:defRPr>
            </a:pPr>
            <a:r>
              <a:rPr kumimoji="1" lang="ja-JP" altLang="en-US" sz="1000" dirty="0"/>
              <a:t>（出典：第４次地域福祉計画策定時における住民アンケート）</a:t>
            </a:r>
            <a:endParaRPr kumimoji="1" lang="en-US" altLang="ja-JP" sz="1000" dirty="0"/>
          </a:p>
        </p:txBody>
      </p:sp>
      <p:sp>
        <p:nvSpPr>
          <p:cNvPr id="12" name="スライド番号プレースホルダー 11">
            <a:extLst>
              <a:ext uri="{FF2B5EF4-FFF2-40B4-BE49-F238E27FC236}">
                <a16:creationId xmlns:a16="http://schemas.microsoft.com/office/drawing/2014/main" id="{BDBED9CD-8558-4813-8538-5B849F0E013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58</a:t>
            </a:fld>
            <a:endParaRPr kumimoji="1" lang="ja-JP" altLang="en-US" dirty="0"/>
          </a:p>
        </p:txBody>
      </p:sp>
    </p:spTree>
    <p:extLst>
      <p:ext uri="{BB962C8B-B14F-4D97-AF65-F5344CB8AC3E}">
        <p14:creationId xmlns:p14="http://schemas.microsoft.com/office/powerpoint/2010/main" val="3694494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7032D832-8F0E-4172-BEC5-367D08AC7D11}"/>
              </a:ext>
            </a:extLst>
          </p:cNvPr>
          <p:cNvSpPr>
            <a:spLocks noGrp="1"/>
          </p:cNvSpPr>
          <p:nvPr>
            <p:ph idx="1"/>
          </p:nvPr>
        </p:nvSpPr>
        <p:spPr>
          <a:xfrm>
            <a:off x="587830" y="1558925"/>
            <a:ext cx="6281056" cy="4292146"/>
          </a:xfrm>
        </p:spPr>
        <p:txBody>
          <a:bodyPr>
            <a:normAutofit/>
          </a:bodyPr>
          <a:lstStyle/>
          <a:p>
            <a:pPr marL="0" lvl="0" indent="0" defTabSz="457200">
              <a:lnSpc>
                <a:spcPct val="150000"/>
              </a:lnSpc>
              <a:spcBef>
                <a:spcPts val="0"/>
              </a:spcBef>
              <a:buNone/>
            </a:pPr>
            <a:r>
              <a:rPr kumimoji="0" lang="ja-JP" altLang="en-US"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en-US" altLang="ja-JP"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能勢町地域防災計画</a:t>
            </a:r>
            <a:r>
              <a:rPr kumimoji="0" lang="en-US" altLang="ja-JP"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では、災害などに備えて高齢者や障がいのある方など自力で避難所まで行けない方（避難行動要支援者）の名簿をあらかじめ避難支援関係団体（地元地区、消防団など）に配付して情報を共有することにより、要支援者と支援者とが日頃から顔の見える関係を築き、地域が一体となって支援することとしている。</a:t>
            </a:r>
            <a:endParaRPr kumimoji="0" lang="en-US" altLang="ja-JP"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lvl="0" indent="0" defTabSz="457200">
              <a:lnSpc>
                <a:spcPct val="150000"/>
              </a:lnSpc>
              <a:spcBef>
                <a:spcPts val="0"/>
              </a:spcBef>
              <a:buNone/>
            </a:pPr>
            <a:r>
              <a:rPr kumimoji="0" lang="ja-JP" altLang="en-US"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人口減少・高齢化が進んでいくことにより、支援体制の維持が課題となってきている。</a:t>
            </a:r>
            <a:endParaRPr kumimoji="0" lang="en-US" altLang="ja-JP"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lvl="0" indent="0" defTabSz="457200">
              <a:lnSpc>
                <a:spcPct val="150000"/>
              </a:lnSpc>
              <a:spcBef>
                <a:spcPts val="600"/>
              </a:spcBef>
              <a:buNone/>
            </a:pPr>
            <a:r>
              <a:rPr kumimoji="0" lang="en-US" altLang="ja-JP"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要支援者数名簿への登録者数：</a:t>
            </a:r>
            <a:r>
              <a:rPr kumimoji="0" lang="en-US" altLang="ja-JP"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678</a:t>
            </a:r>
            <a:r>
              <a:rPr kumimoji="0" lang="ja-JP" altLang="en-US"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名（人口の約</a:t>
            </a:r>
            <a:r>
              <a:rPr kumimoji="0" lang="en-US" altLang="ja-JP"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7.3</a:t>
            </a:r>
            <a:r>
              <a:rPr kumimoji="0" lang="ja-JP" altLang="en-US"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0" lvl="0" indent="0" defTabSz="457200">
              <a:lnSpc>
                <a:spcPct val="150000"/>
              </a:lnSpc>
              <a:spcBef>
                <a:spcPts val="0"/>
              </a:spcBef>
              <a:buNone/>
            </a:pPr>
            <a:endParaRPr kumimoji="0" lang="en-US" altLang="ja-JP" sz="18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buNone/>
            </a:pPr>
            <a:endParaRPr kumimoji="1" lang="ja-JP" altLang="en-US"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E8CF6AE3-6246-44A4-9EF7-8FFFD9952297}"/>
              </a:ext>
            </a:extLst>
          </p:cNvPr>
          <p:cNvGrpSpPr/>
          <p:nvPr/>
        </p:nvGrpSpPr>
        <p:grpSpPr>
          <a:xfrm>
            <a:off x="7228113" y="1701800"/>
            <a:ext cx="4376057" cy="4292145"/>
            <a:chOff x="7228113" y="1825625"/>
            <a:chExt cx="4376057" cy="3932918"/>
          </a:xfrm>
        </p:grpSpPr>
        <p:sp>
          <p:nvSpPr>
            <p:cNvPr id="7" name="コンテンツ プレースホルダー 2">
              <a:extLst>
                <a:ext uri="{FF2B5EF4-FFF2-40B4-BE49-F238E27FC236}">
                  <a16:creationId xmlns:a16="http://schemas.microsoft.com/office/drawing/2014/main" id="{E98D06EB-4E4C-46CF-ADEF-627841AFE58F}"/>
                </a:ext>
              </a:extLst>
            </p:cNvPr>
            <p:cNvSpPr txBox="1">
              <a:spLocks/>
            </p:cNvSpPr>
            <p:nvPr/>
          </p:nvSpPr>
          <p:spPr>
            <a:xfrm>
              <a:off x="7228113" y="1825625"/>
              <a:ext cx="4376057" cy="3932918"/>
            </a:xfrm>
            <a:prstGeom prst="rect">
              <a:avLst/>
            </a:prstGeom>
            <a:ln w="12700">
              <a:solidFill>
                <a:schemeClr val="tx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spcAft>
                  <a:spcPts val="0"/>
                </a:spcAft>
                <a:buNone/>
              </a:pPr>
              <a:r>
                <a:rPr lang="ja-JP" altLang="en-US" sz="1600" kern="100" dirty="0">
                  <a:solidFill>
                    <a:schemeClr val="tx1">
                      <a:lumMod val="65000"/>
                      <a:lumOff val="3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kern="100" dirty="0">
                  <a:solidFill>
                    <a:schemeClr val="tx1">
                      <a:lumMod val="65000"/>
                      <a:lumOff val="3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災害発生⇒</a:t>
              </a:r>
              <a:r>
                <a:rPr lang="ja-JP" altLang="ja-JP" sz="1600" b="1" kern="100" dirty="0">
                  <a:solidFill>
                    <a:schemeClr val="tx1">
                      <a:lumMod val="65000"/>
                      <a:lumOff val="3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警報レベル３（高齢者等避難</a:t>
              </a:r>
              <a:r>
                <a:rPr lang="ja-JP" altLang="ja-JP" sz="1800" b="1" kern="100" dirty="0">
                  <a:solidFill>
                    <a:schemeClr val="tx1">
                      <a:lumMod val="65000"/>
                      <a:lumOff val="3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ja-JP" sz="1400" kern="100" dirty="0">
                <a:solidFill>
                  <a:schemeClr val="tx1">
                    <a:lumMod val="65000"/>
                    <a:lumOff val="3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defTabSz="457200">
                <a:lnSpc>
                  <a:spcPct val="150000"/>
                </a:lnSpc>
                <a:spcBef>
                  <a:spcPts val="0"/>
                </a:spcBef>
                <a:buFont typeface="Arial" panose="020B0604020202020204" pitchFamily="34" charset="0"/>
                <a:buNone/>
              </a:pPr>
              <a:endParaRPr lang="ja-JP" altLang="en-US"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7D5CC3C0-C397-4A4F-890E-CB33E117E695}"/>
                </a:ext>
              </a:extLst>
            </p:cNvPr>
            <p:cNvSpPr/>
            <p:nvPr/>
          </p:nvSpPr>
          <p:spPr>
            <a:xfrm>
              <a:off x="8362948" y="4793866"/>
              <a:ext cx="2294161" cy="752763"/>
            </a:xfrm>
            <a:prstGeom prst="roundRect">
              <a:avLst>
                <a:gd name="adj" fmla="val 50000"/>
              </a:avLst>
            </a:prstGeom>
            <a:solidFill>
              <a:schemeClr val="accent2">
                <a:lumMod val="20000"/>
                <a:lumOff val="8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避難行動要支援者</a:t>
              </a:r>
            </a:p>
          </p:txBody>
        </p:sp>
        <p:sp>
          <p:nvSpPr>
            <p:cNvPr id="9" name="四角形: 角を丸くする 8">
              <a:extLst>
                <a:ext uri="{FF2B5EF4-FFF2-40B4-BE49-F238E27FC236}">
                  <a16:creationId xmlns:a16="http://schemas.microsoft.com/office/drawing/2014/main" id="{3BF8B71F-87A1-45DC-8165-D68AAC8F6B16}"/>
                </a:ext>
              </a:extLst>
            </p:cNvPr>
            <p:cNvSpPr/>
            <p:nvPr/>
          </p:nvSpPr>
          <p:spPr>
            <a:xfrm>
              <a:off x="7353298" y="2279399"/>
              <a:ext cx="4125685" cy="1882775"/>
            </a:xfrm>
            <a:prstGeom prst="roundRect">
              <a:avLst>
                <a:gd name="adj" fmla="val 27329"/>
              </a:avLst>
            </a:prstGeom>
            <a:noFill/>
            <a:ln w="63500" cap="rnd">
              <a:solidFill>
                <a:schemeClr val="tx1">
                  <a:lumMod val="75000"/>
                  <a:lumOff val="2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kumimoji="1"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避難支援関係団体</a:t>
              </a:r>
            </a:p>
          </p:txBody>
        </p:sp>
        <p:sp>
          <p:nvSpPr>
            <p:cNvPr id="10" name="四角形: 角を丸くする 9">
              <a:extLst>
                <a:ext uri="{FF2B5EF4-FFF2-40B4-BE49-F238E27FC236}">
                  <a16:creationId xmlns:a16="http://schemas.microsoft.com/office/drawing/2014/main" id="{89F10BFA-F0D3-459E-A930-089E90BDDC4F}"/>
                </a:ext>
              </a:extLst>
            </p:cNvPr>
            <p:cNvSpPr/>
            <p:nvPr/>
          </p:nvSpPr>
          <p:spPr>
            <a:xfrm>
              <a:off x="7617275" y="2991066"/>
              <a:ext cx="1798865" cy="1023257"/>
            </a:xfrm>
            <a:prstGeom prst="roundRect">
              <a:avLst>
                <a:gd name="adj" fmla="val 50000"/>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避難支援</a:t>
              </a:r>
              <a:endParaRPr kumimoji="1"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lumMod val="65000"/>
                      <a:lumOff val="35000"/>
                    </a:schemeClr>
                  </a:solidFill>
                  <a:latin typeface="BIZ UDPゴシック" panose="020B0400000000000000" pitchFamily="50" charset="-128"/>
                  <a:ea typeface="BIZ UDPゴシック" panose="020B0400000000000000" pitchFamily="50" charset="-128"/>
                </a:rPr>
                <a:t>避難所など安全な場所に一緒に避難する。</a:t>
              </a:r>
              <a:endParaRPr kumimoji="1" lang="en-US" altLang="ja-JP" sz="11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499CEBCA-D1F9-4F43-8E22-B15E7B13969A}"/>
                </a:ext>
              </a:extLst>
            </p:cNvPr>
            <p:cNvSpPr/>
            <p:nvPr/>
          </p:nvSpPr>
          <p:spPr>
            <a:xfrm>
              <a:off x="9510029" y="2991066"/>
              <a:ext cx="1798865" cy="1023257"/>
            </a:xfrm>
            <a:prstGeom prst="roundRect">
              <a:avLst>
                <a:gd name="adj" fmla="val 50000"/>
              </a:avLst>
            </a:prstGeom>
            <a:solidFill>
              <a:schemeClr val="bg1">
                <a:lumMod val="6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安否確認</a:t>
              </a:r>
              <a:endParaRPr kumimoji="1"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lumMod val="65000"/>
                      <a:lumOff val="35000"/>
                    </a:schemeClr>
                  </a:solidFill>
                  <a:latin typeface="BIZ UDPゴシック" panose="020B0400000000000000" pitchFamily="50" charset="-128"/>
                  <a:ea typeface="BIZ UDPゴシック" panose="020B0400000000000000" pitchFamily="50" charset="-128"/>
                </a:rPr>
                <a:t>要支援者の家庭を訪問して被害状況確認</a:t>
              </a:r>
              <a:endParaRPr kumimoji="1" lang="en-US" altLang="ja-JP" sz="11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grpSp>
      <p:sp>
        <p:nvSpPr>
          <p:cNvPr id="13" name="タイトル 1">
            <a:extLst>
              <a:ext uri="{FF2B5EF4-FFF2-40B4-BE49-F238E27FC236}">
                <a16:creationId xmlns:a16="http://schemas.microsoft.com/office/drawing/2014/main" id="{E818353E-60F1-4397-AA16-E5397000A7B5}"/>
              </a:ext>
            </a:extLst>
          </p:cNvPr>
          <p:cNvSpPr txBox="1">
            <a:spLocks/>
          </p:cNvSpPr>
          <p:nvPr/>
        </p:nvSpPr>
        <p:spPr>
          <a:xfrm>
            <a:off x="365492" y="275480"/>
            <a:ext cx="10620007" cy="719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課題②</a:t>
            </a:r>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生活扶助機能の維持</a:t>
            </a:r>
          </a:p>
        </p:txBody>
      </p:sp>
      <p:sp>
        <p:nvSpPr>
          <p:cNvPr id="14" name="二等辺三角形 13">
            <a:extLst>
              <a:ext uri="{FF2B5EF4-FFF2-40B4-BE49-F238E27FC236}">
                <a16:creationId xmlns:a16="http://schemas.microsoft.com/office/drawing/2014/main" id="{57CBD454-18F5-4E40-84F2-7D1F6112B7D4}"/>
              </a:ext>
            </a:extLst>
          </p:cNvPr>
          <p:cNvSpPr/>
          <p:nvPr/>
        </p:nvSpPr>
        <p:spPr>
          <a:xfrm rot="10800000">
            <a:off x="8747677" y="4454519"/>
            <a:ext cx="1524701" cy="4263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B48E3679-7F80-4721-82B4-2E07CD79431F}"/>
              </a:ext>
            </a:extLst>
          </p:cNvPr>
          <p:cNvSpPr>
            <a:spLocks noGrp="1"/>
          </p:cNvSpPr>
          <p:nvPr>
            <p:ph type="sldNum" sz="quarter" idx="12"/>
          </p:nvPr>
        </p:nvSpPr>
        <p:spPr>
          <a:xfrm>
            <a:off x="9422085" y="6489166"/>
            <a:ext cx="2743200" cy="365125"/>
          </a:xfrm>
        </p:spPr>
        <p:txBody>
          <a:bodyPr/>
          <a:lstStyle/>
          <a:p>
            <a:fld id="{E0D7D6FF-D22E-4D28-8EB2-E6EE71FBA953}" type="slidenum">
              <a:rPr kumimoji="1" lang="ja-JP" altLang="en-US" smtClean="0"/>
              <a:t>59</a:t>
            </a:fld>
            <a:endParaRPr kumimoji="1" lang="ja-JP" altLang="en-US" dirty="0"/>
          </a:p>
        </p:txBody>
      </p:sp>
    </p:spTree>
    <p:extLst>
      <p:ext uri="{BB962C8B-B14F-4D97-AF65-F5344CB8AC3E}">
        <p14:creationId xmlns:p14="http://schemas.microsoft.com/office/powerpoint/2010/main" val="375786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2B58C584-7D6D-4DCF-0C52-341647B51A3A}"/>
              </a:ext>
            </a:extLst>
          </p:cNvPr>
          <p:cNvGraphicFramePr>
            <a:graphicFrameLocks noGrp="1"/>
          </p:cNvGraphicFramePr>
          <p:nvPr>
            <p:extLst>
              <p:ext uri="{D42A27DB-BD31-4B8C-83A1-F6EECF244321}">
                <p14:modId xmlns:p14="http://schemas.microsoft.com/office/powerpoint/2010/main" val="353175769"/>
              </p:ext>
            </p:extLst>
          </p:nvPr>
        </p:nvGraphicFramePr>
        <p:xfrm>
          <a:off x="141402" y="528724"/>
          <a:ext cx="11726943" cy="6078590"/>
        </p:xfrm>
        <a:graphic>
          <a:graphicData uri="http://schemas.openxmlformats.org/drawingml/2006/table">
            <a:tbl>
              <a:tblPr firstRow="1" bandRow="1">
                <a:tableStyleId>{8A107856-5554-42FB-B03E-39F5DBC370BA}</a:tableStyleId>
              </a:tblPr>
              <a:tblGrid>
                <a:gridCol w="2841018">
                  <a:extLst>
                    <a:ext uri="{9D8B030D-6E8A-4147-A177-3AD203B41FA5}">
                      <a16:colId xmlns:a16="http://schemas.microsoft.com/office/drawing/2014/main" val="2629743547"/>
                    </a:ext>
                  </a:extLst>
                </a:gridCol>
                <a:gridCol w="8885925">
                  <a:extLst>
                    <a:ext uri="{9D8B030D-6E8A-4147-A177-3AD203B41FA5}">
                      <a16:colId xmlns:a16="http://schemas.microsoft.com/office/drawing/2014/main" val="2158786142"/>
                    </a:ext>
                  </a:extLst>
                </a:gridCol>
              </a:tblGrid>
              <a:tr h="806897">
                <a:tc>
                  <a:txBody>
                    <a:bodyPr/>
                    <a:lstStyle/>
                    <a:p>
                      <a:r>
                        <a:rPr kumimoji="1" lang="ja-JP" altLang="en-US" sz="1600" b="1" dirty="0">
                          <a:latin typeface="BIZ UDPゴシック" panose="020B0400000000000000" pitchFamily="50" charset="-128"/>
                          <a:ea typeface="BIZ UDPゴシック" panose="020B0400000000000000" pitchFamily="50" charset="-128"/>
                        </a:rPr>
                        <a:t>沿革</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BIZ UDPゴシック" panose="020B0400000000000000" pitchFamily="50" charset="-128"/>
                          <a:ea typeface="BIZ UDPゴシック" panose="020B0400000000000000" pitchFamily="50" charset="-128"/>
                        </a:rPr>
                        <a:t>１９５６（昭</a:t>
                      </a:r>
                      <a:r>
                        <a:rPr kumimoji="1" lang="en-US" altLang="ja-JP" sz="1600" b="0" dirty="0">
                          <a:latin typeface="BIZ UDPゴシック" panose="020B0400000000000000" pitchFamily="50" charset="-128"/>
                          <a:ea typeface="BIZ UDPゴシック" panose="020B0400000000000000" pitchFamily="50" charset="-128"/>
                        </a:rPr>
                        <a:t>31</a:t>
                      </a:r>
                      <a:r>
                        <a:rPr kumimoji="1" lang="ja-JP" altLang="en-US" sz="1600" b="0" dirty="0">
                          <a:latin typeface="BIZ UDPゴシック" panose="020B0400000000000000" pitchFamily="50" charset="-128"/>
                          <a:ea typeface="BIZ UDPゴシック" panose="020B0400000000000000" pitchFamily="50" charset="-128"/>
                        </a:rPr>
                        <a:t>）．</a:t>
                      </a:r>
                      <a:r>
                        <a:rPr kumimoji="1" lang="en-US" altLang="ja-JP" sz="1600" b="0" dirty="0">
                          <a:latin typeface="BIZ UDPゴシック" panose="020B0400000000000000" pitchFamily="50" charset="-128"/>
                          <a:ea typeface="BIZ UDPゴシック" panose="020B0400000000000000" pitchFamily="50" charset="-128"/>
                        </a:rPr>
                        <a:t>9 </a:t>
                      </a:r>
                      <a:r>
                        <a:rPr kumimoji="1" lang="ja-JP" altLang="en-US" sz="1600" b="0" dirty="0">
                          <a:latin typeface="BIZ UDPゴシック" panose="020B0400000000000000" pitchFamily="50" charset="-128"/>
                          <a:ea typeface="BIZ UDPゴシック" panose="020B0400000000000000" pitchFamily="50" charset="-128"/>
                        </a:rPr>
                        <a:t>合併・町制施行</a:t>
                      </a:r>
                      <a:endParaRPr kumimoji="1" lang="en-US" altLang="ja-JP" sz="16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BIZ UDPゴシック" panose="020B0400000000000000" pitchFamily="50" charset="-128"/>
                          <a:ea typeface="BIZ UDPゴシック" panose="020B0400000000000000" pitchFamily="50" charset="-128"/>
                        </a:rPr>
                        <a:t>（西能勢村・歌垣村・田尻村）</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BIZ UDPゴシック" panose="020B0400000000000000" pitchFamily="50" charset="-128"/>
                          <a:ea typeface="BIZ UDPゴシック" panose="020B0400000000000000" pitchFamily="50" charset="-128"/>
                        </a:rPr>
                        <a:t>１９５９（昭</a:t>
                      </a:r>
                      <a:r>
                        <a:rPr kumimoji="1" lang="en-US" altLang="ja-JP" sz="1600" b="0" dirty="0">
                          <a:latin typeface="BIZ UDPゴシック" panose="020B0400000000000000" pitchFamily="50" charset="-128"/>
                          <a:ea typeface="BIZ UDPゴシック" panose="020B0400000000000000" pitchFamily="50" charset="-128"/>
                        </a:rPr>
                        <a:t>34</a:t>
                      </a:r>
                      <a:r>
                        <a:rPr kumimoji="1" lang="ja-JP" altLang="en-US" sz="1600" b="0" dirty="0">
                          <a:latin typeface="BIZ UDPゴシック" panose="020B0400000000000000" pitchFamily="50" charset="-128"/>
                          <a:ea typeface="BIZ UDPゴシック" panose="020B0400000000000000" pitchFamily="50" charset="-128"/>
                        </a:rPr>
                        <a:t>）．</a:t>
                      </a:r>
                      <a:r>
                        <a:rPr kumimoji="1" lang="en-US" altLang="ja-JP" sz="1600" b="0" dirty="0">
                          <a:latin typeface="BIZ UDPゴシック" panose="020B0400000000000000" pitchFamily="50" charset="-128"/>
                          <a:ea typeface="BIZ UDPゴシック" panose="020B0400000000000000" pitchFamily="50" charset="-128"/>
                        </a:rPr>
                        <a:t>5 </a:t>
                      </a:r>
                      <a:r>
                        <a:rPr kumimoji="1" lang="ja-JP" altLang="en-US" sz="1600" b="0" dirty="0">
                          <a:latin typeface="BIZ UDPゴシック" panose="020B0400000000000000" pitchFamily="50" charset="-128"/>
                          <a:ea typeface="BIZ UDPゴシック" panose="020B0400000000000000" pitchFamily="50" charset="-128"/>
                        </a:rPr>
                        <a:t>編入（東郷村）</a:t>
                      </a:r>
                      <a:endParaRPr kumimoji="1" lang="en-US" altLang="ja-JP"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61482322"/>
                  </a:ext>
                </a:extLst>
              </a:tr>
              <a:tr h="595467">
                <a:tc>
                  <a:txBody>
                    <a:bodyPr/>
                    <a:lstStyle/>
                    <a:p>
                      <a:r>
                        <a:rPr kumimoji="1" lang="ja-JP" altLang="en-US" sz="1600" b="1" dirty="0">
                          <a:latin typeface="BIZ UDPゴシック" panose="020B0400000000000000" pitchFamily="50" charset="-128"/>
                          <a:ea typeface="BIZ UDPゴシック" panose="020B0400000000000000" pitchFamily="50" charset="-128"/>
                        </a:rPr>
                        <a:t>行政区域面積</a:t>
                      </a:r>
                      <a:endParaRPr kumimoji="1" lang="en-US" altLang="ja-JP" sz="1600" b="1" dirty="0">
                        <a:latin typeface="BIZ UDPゴシック" panose="020B0400000000000000" pitchFamily="50" charset="-128"/>
                        <a:ea typeface="BIZ UDPゴシック" panose="020B0400000000000000" pitchFamily="50" charset="-128"/>
                      </a:endParaRPr>
                    </a:p>
                    <a:p>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3.3.31)</a:t>
                      </a:r>
                      <a:endParaRPr kumimoji="1" lang="ja-JP" altLang="en-US" sz="16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Pゴシック" panose="020B0400000000000000" pitchFamily="50" charset="-128"/>
                          <a:ea typeface="BIZ UDPゴシック" panose="020B0400000000000000" pitchFamily="50" charset="-128"/>
                        </a:rPr>
                        <a:t>98.75㎢</a:t>
                      </a:r>
                    </a:p>
                  </a:txBody>
                  <a:tcPr/>
                </a:tc>
                <a:extLst>
                  <a:ext uri="{0D108BD9-81ED-4DB2-BD59-A6C34878D82A}">
                    <a16:rowId xmlns:a16="http://schemas.microsoft.com/office/drawing/2014/main" val="4237779553"/>
                  </a:ext>
                </a:extLst>
              </a:tr>
              <a:tr h="595467">
                <a:tc>
                  <a:txBody>
                    <a:bodyPr/>
                    <a:lstStyle/>
                    <a:p>
                      <a:r>
                        <a:rPr kumimoji="1" lang="ja-JP" altLang="en-US" sz="1600" b="1" dirty="0">
                          <a:latin typeface="BIZ UDPゴシック" panose="020B0400000000000000" pitchFamily="50" charset="-128"/>
                          <a:ea typeface="BIZ UDPゴシック" panose="020B0400000000000000" pitchFamily="50" charset="-128"/>
                        </a:rPr>
                        <a:t>人口</a:t>
                      </a:r>
                      <a:endParaRPr kumimoji="1" lang="en-US" altLang="ja-JP" sz="1600" b="1" dirty="0">
                        <a:latin typeface="BIZ UDPゴシック" panose="020B0400000000000000" pitchFamily="50" charset="-128"/>
                        <a:ea typeface="BIZ UDPゴシック" panose="020B0400000000000000" pitchFamily="50" charset="-128"/>
                      </a:endParaRPr>
                    </a:p>
                    <a:p>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２０２０国調</a:t>
                      </a:r>
                      <a:r>
                        <a:rPr kumimoji="1" lang="en-US" altLang="ja-JP" sz="1600" b="0" dirty="0">
                          <a:latin typeface="BIZ UDPゴシック" panose="020B0400000000000000" pitchFamily="50" charset="-128"/>
                          <a:ea typeface="BIZ UDPゴシック" panose="020B0400000000000000" pitchFamily="50" charset="-128"/>
                        </a:rPr>
                        <a:t>)</a:t>
                      </a:r>
                      <a:endParaRPr kumimoji="1" lang="ja-JP" altLang="en-US" sz="16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600" dirty="0">
                          <a:latin typeface="BIZ UDPゴシック" panose="020B0400000000000000" pitchFamily="50" charset="-128"/>
                          <a:ea typeface="BIZ UDPゴシック" panose="020B0400000000000000" pitchFamily="50" charset="-128"/>
                        </a:rPr>
                        <a:t>9,079</a:t>
                      </a:r>
                      <a:r>
                        <a:rPr kumimoji="1" lang="ja-JP" altLang="en-US" sz="1600" dirty="0">
                          <a:latin typeface="BIZ UDPゴシック" panose="020B0400000000000000" pitchFamily="50" charset="-128"/>
                          <a:ea typeface="BIZ UDPゴシック" panose="020B0400000000000000" pitchFamily="50" charset="-128"/>
                        </a:rPr>
                        <a:t>人</a:t>
                      </a:r>
                    </a:p>
                  </a:txBody>
                  <a:tcPr/>
                </a:tc>
                <a:extLst>
                  <a:ext uri="{0D108BD9-81ED-4DB2-BD59-A6C34878D82A}">
                    <a16:rowId xmlns:a16="http://schemas.microsoft.com/office/drawing/2014/main" val="3153290061"/>
                  </a:ext>
                </a:extLst>
              </a:tr>
              <a:tr h="641000">
                <a:tc>
                  <a:txBody>
                    <a:bodyPr/>
                    <a:lstStyle/>
                    <a:p>
                      <a:r>
                        <a:rPr kumimoji="1" lang="ja-JP" altLang="en-US" sz="1600" b="1" dirty="0">
                          <a:latin typeface="BIZ UDPゴシック" panose="020B0400000000000000" pitchFamily="50" charset="-128"/>
                          <a:ea typeface="BIZ UDPゴシック" panose="020B0400000000000000" pitchFamily="50" charset="-128"/>
                        </a:rPr>
                        <a:t>人口の推移</a:t>
                      </a:r>
                      <a:endParaRPr kumimoji="1" lang="en-US" altLang="ja-JP" sz="1600" b="1" dirty="0">
                        <a:latin typeface="BIZ UDPゴシック" panose="020B0400000000000000" pitchFamily="50" charset="-128"/>
                        <a:ea typeface="BIZ UDPゴシック" panose="020B0400000000000000" pitchFamily="50" charset="-128"/>
                      </a:endParaRPr>
                    </a:p>
                    <a:p>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国調・社人研</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zh-TW" sz="1600" dirty="0">
                          <a:latin typeface="BIZ UDPゴシック" panose="020B0400000000000000" pitchFamily="50" charset="-128"/>
                          <a:ea typeface="BIZ UDPゴシック" panose="020B0400000000000000" pitchFamily="50" charset="-128"/>
                        </a:rPr>
                        <a:t>20</a:t>
                      </a:r>
                      <a:r>
                        <a:rPr kumimoji="1" lang="en-US" altLang="ja-JP" sz="1600" dirty="0">
                          <a:latin typeface="BIZ UDPゴシック" panose="020B0400000000000000" pitchFamily="50" charset="-128"/>
                          <a:ea typeface="BIZ UDPゴシック" panose="020B0400000000000000" pitchFamily="50" charset="-128"/>
                        </a:rPr>
                        <a:t>20</a:t>
                      </a:r>
                      <a:r>
                        <a:rPr kumimoji="1" lang="zh-TW" altLang="en-US" sz="1600" dirty="0">
                          <a:latin typeface="BIZ UDPゴシック" panose="020B0400000000000000" pitchFamily="50" charset="-128"/>
                          <a:ea typeface="BIZ UDPゴシック" panose="020B0400000000000000" pitchFamily="50" charset="-128"/>
                        </a:rPr>
                        <a:t>年　 </a:t>
                      </a:r>
                      <a:r>
                        <a:rPr kumimoji="1" lang="en-US" altLang="ja-JP" sz="1600" dirty="0">
                          <a:latin typeface="BIZ UDPゴシック" panose="020B0400000000000000" pitchFamily="50" charset="-128"/>
                          <a:ea typeface="BIZ UDPゴシック" panose="020B0400000000000000" pitchFamily="50" charset="-128"/>
                        </a:rPr>
                        <a:t>9,079</a:t>
                      </a:r>
                      <a:r>
                        <a:rPr kumimoji="1" lang="zh-TW" altLang="en-US" sz="1600" dirty="0">
                          <a:latin typeface="BIZ UDPゴシック" panose="020B0400000000000000" pitchFamily="50" charset="-128"/>
                          <a:ea typeface="BIZ UDPゴシック" panose="020B0400000000000000" pitchFamily="50" charset="-128"/>
                        </a:rPr>
                        <a:t>人</a:t>
                      </a:r>
                    </a:p>
                    <a:p>
                      <a:pPr algn="l"/>
                      <a:r>
                        <a:rPr kumimoji="1" lang="en-US" altLang="zh-TW" sz="1600" dirty="0">
                          <a:latin typeface="BIZ UDPゴシック" panose="020B0400000000000000" pitchFamily="50" charset="-128"/>
                          <a:ea typeface="BIZ UDPゴシック" panose="020B0400000000000000" pitchFamily="50" charset="-128"/>
                        </a:rPr>
                        <a:t>2050</a:t>
                      </a:r>
                      <a:r>
                        <a:rPr kumimoji="1" lang="zh-TW" altLang="en-US" sz="1600" dirty="0">
                          <a:latin typeface="BIZ UDPゴシック" panose="020B0400000000000000" pitchFamily="50" charset="-128"/>
                          <a:ea typeface="BIZ UDPゴシック" panose="020B0400000000000000" pitchFamily="50" charset="-128"/>
                        </a:rPr>
                        <a:t>年　 </a:t>
                      </a:r>
                      <a:r>
                        <a:rPr kumimoji="1" lang="en-US" altLang="zh-TW" sz="1600" dirty="0">
                          <a:latin typeface="BIZ UDPゴシック" panose="020B0400000000000000" pitchFamily="50" charset="-128"/>
                          <a:ea typeface="BIZ UDPゴシック" panose="020B0400000000000000" pitchFamily="50" charset="-128"/>
                        </a:rPr>
                        <a:t>3,838</a:t>
                      </a:r>
                      <a:r>
                        <a:rPr kumimoji="1" lang="zh-TW" altLang="en-US" sz="1600" dirty="0">
                          <a:latin typeface="BIZ UDPゴシック" panose="020B0400000000000000" pitchFamily="50" charset="-128"/>
                          <a:ea typeface="BIZ UDPゴシック" panose="020B0400000000000000" pitchFamily="50" charset="-128"/>
                        </a:rPr>
                        <a:t>人</a:t>
                      </a:r>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60669901"/>
                  </a:ext>
                </a:extLst>
              </a:tr>
              <a:tr h="595467">
                <a:tc>
                  <a:txBody>
                    <a:bodyPr/>
                    <a:lstStyle/>
                    <a:p>
                      <a:r>
                        <a:rPr kumimoji="1" lang="ja-JP" altLang="en-US" sz="1600" b="1" dirty="0">
                          <a:latin typeface="BIZ UDPゴシック" panose="020B0400000000000000" pitchFamily="50" charset="-128"/>
                          <a:ea typeface="BIZ UDPゴシック" panose="020B0400000000000000" pitchFamily="50" charset="-128"/>
                        </a:rPr>
                        <a:t>産業構造</a:t>
                      </a:r>
                      <a:endParaRPr kumimoji="1" lang="en-US" altLang="ja-JP" sz="1600" b="1" dirty="0">
                        <a:latin typeface="BIZ UDPゴシック" panose="020B0400000000000000" pitchFamily="50" charset="-128"/>
                        <a:ea typeface="BIZ UDPゴシック" panose="020B0400000000000000" pitchFamily="50" charset="-128"/>
                      </a:endParaRPr>
                    </a:p>
                    <a:p>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０国調</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第一次　第二次　　第三次</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en-US" altLang="ja-JP" sz="1600" dirty="0">
                          <a:latin typeface="BIZ UDPゴシック" panose="020B0400000000000000" pitchFamily="50" charset="-128"/>
                          <a:ea typeface="BIZ UDPゴシック" panose="020B0400000000000000" pitchFamily="50" charset="-128"/>
                        </a:rPr>
                        <a:t>10.6</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aseline="0" dirty="0">
                          <a:latin typeface="BIZ UDPゴシック" panose="020B0400000000000000" pitchFamily="50" charset="-128"/>
                          <a:ea typeface="BIZ UDPゴシック" panose="020B0400000000000000" pitchFamily="50" charset="-128"/>
                        </a:rPr>
                        <a:t>２</a:t>
                      </a:r>
                      <a:r>
                        <a:rPr kumimoji="1" lang="en-US" altLang="ja-JP" sz="1600" baseline="0" dirty="0">
                          <a:latin typeface="BIZ UDPゴシック" panose="020B0400000000000000" pitchFamily="50" charset="-128"/>
                          <a:ea typeface="BIZ UDPゴシック" panose="020B0400000000000000" pitchFamily="50" charset="-128"/>
                        </a:rPr>
                        <a:t>0.</a:t>
                      </a:r>
                      <a:r>
                        <a:rPr kumimoji="1" lang="ja-JP" altLang="en-US" sz="1600" baseline="0" dirty="0">
                          <a:latin typeface="BIZ UDPゴシック" panose="020B0400000000000000" pitchFamily="50" charset="-128"/>
                          <a:ea typeface="BIZ UDPゴシック" panose="020B0400000000000000" pitchFamily="50" charset="-128"/>
                        </a:rPr>
                        <a:t>３</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69.1</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508031704"/>
                  </a:ext>
                </a:extLst>
              </a:tr>
              <a:tr h="431408">
                <a:tc>
                  <a:txBody>
                    <a:bodyPr/>
                    <a:lstStyle/>
                    <a:p>
                      <a:r>
                        <a:rPr kumimoji="1" lang="ja-JP" altLang="en-US" sz="1600" b="1" dirty="0">
                          <a:latin typeface="BIZ UDPゴシック" panose="020B0400000000000000" pitchFamily="50" charset="-128"/>
                          <a:ea typeface="BIZ UDPゴシック" panose="020B0400000000000000" pitchFamily="50" charset="-128"/>
                        </a:rPr>
                        <a:t>小・中学校（</a:t>
                      </a:r>
                      <a:r>
                        <a:rPr kumimoji="1" lang="zh-TW" altLang="en-US" sz="1600" b="1" dirty="0">
                          <a:latin typeface="BIZ UDPゴシック" panose="020B0400000000000000" pitchFamily="50" charset="-128"/>
                          <a:ea typeface="BIZ UDPゴシック" panose="020B0400000000000000" pitchFamily="50" charset="-128"/>
                        </a:rPr>
                        <a:t>義務教育学校</a:t>
                      </a:r>
                      <a:r>
                        <a:rPr kumimoji="1" lang="ja-JP" altLang="en-US" sz="1600" b="1" dirty="0">
                          <a:latin typeface="BIZ UDPゴシック" panose="020B0400000000000000" pitchFamily="50" charset="-128"/>
                          <a:ea typeface="BIZ UDPゴシック" panose="020B0400000000000000" pitchFamily="50" charset="-128"/>
                        </a:rPr>
                        <a:t>）</a:t>
                      </a:r>
                      <a:endParaRPr kumimoji="1" lang="en-US" altLang="ja-JP"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a:t>
                      </a:r>
                      <a:r>
                        <a:rPr kumimoji="1" lang="zh-CN" altLang="en-US" sz="1600" dirty="0">
                          <a:latin typeface="BIZ UDPゴシック" panose="020B0400000000000000" pitchFamily="50" charset="-128"/>
                          <a:ea typeface="BIZ UDPゴシック" panose="020B0400000000000000" pitchFamily="50" charset="-128"/>
                        </a:rPr>
                        <a:t>町立</a:t>
                      </a:r>
                      <a:r>
                        <a:rPr kumimoji="1" lang="ja-JP" altLang="en-US" sz="1600" dirty="0">
                          <a:latin typeface="BIZ UDPゴシック" panose="020B0400000000000000" pitchFamily="50" charset="-128"/>
                          <a:ea typeface="BIZ UDPゴシック" panose="020B0400000000000000" pitchFamily="50" charset="-128"/>
                        </a:rPr>
                        <a:t>）能勢ささゆり学園</a:t>
                      </a:r>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42753109"/>
                  </a:ext>
                </a:extLst>
              </a:tr>
              <a:tr h="389810">
                <a:tc>
                  <a:txBody>
                    <a:bodyPr/>
                    <a:lstStyle/>
                    <a:p>
                      <a:r>
                        <a:rPr kumimoji="1" lang="ja-JP" altLang="en-US" sz="1600" b="1" dirty="0">
                          <a:latin typeface="BIZ UDPゴシック" panose="020B0400000000000000" pitchFamily="50" charset="-128"/>
                          <a:ea typeface="BIZ UDPゴシック" panose="020B0400000000000000" pitchFamily="50" charset="-128"/>
                        </a:rPr>
                        <a:t>高校</a:t>
                      </a:r>
                    </a:p>
                  </a:txBody>
                  <a:tcPr/>
                </a:tc>
                <a:tc>
                  <a:txBody>
                    <a:bodyPr/>
                    <a:lstStyle/>
                    <a:p>
                      <a:pPr algn="l"/>
                      <a:r>
                        <a:rPr kumimoji="1" lang="zh-TW" altLang="en-US" sz="1600" dirty="0">
                          <a:latin typeface="BIZ UDPゴシック" panose="020B0400000000000000" pitchFamily="50" charset="-128"/>
                          <a:ea typeface="BIZ UDPゴシック" panose="020B0400000000000000" pitchFamily="50" charset="-128"/>
                        </a:rPr>
                        <a:t>府立豊中</a:t>
                      </a:r>
                      <a:r>
                        <a:rPr kumimoji="1" lang="ja-JP" altLang="en-US" sz="1600" dirty="0">
                          <a:latin typeface="BIZ UDPゴシック" panose="020B0400000000000000" pitchFamily="50" charset="-128"/>
                          <a:ea typeface="BIZ UDPゴシック" panose="020B0400000000000000" pitchFamily="50" charset="-128"/>
                        </a:rPr>
                        <a:t>高校</a:t>
                      </a:r>
                      <a:r>
                        <a:rPr kumimoji="1" lang="zh-TW" altLang="en-US" sz="1600" dirty="0">
                          <a:latin typeface="BIZ UDPゴシック" panose="020B0400000000000000" pitchFamily="50" charset="-128"/>
                          <a:ea typeface="BIZ UDPゴシック" panose="020B0400000000000000" pitchFamily="50" charset="-128"/>
                        </a:rPr>
                        <a:t>能勢分校</a:t>
                      </a:r>
                      <a:endParaRPr kumimoji="1" lang="zh-CN"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03012229"/>
                  </a:ext>
                </a:extLst>
              </a:tr>
              <a:tr h="595467">
                <a:tc>
                  <a:txBody>
                    <a:bodyPr/>
                    <a:lstStyle/>
                    <a:p>
                      <a:r>
                        <a:rPr kumimoji="1" lang="ja-JP" altLang="en-US" sz="1600" b="1" dirty="0">
                          <a:latin typeface="BIZ UDPゴシック" panose="020B0400000000000000" pitchFamily="50" charset="-128"/>
                          <a:ea typeface="BIZ UDPゴシック" panose="020B0400000000000000" pitchFamily="50" charset="-128"/>
                        </a:rPr>
                        <a:t>大学</a:t>
                      </a:r>
                    </a:p>
                  </a:txBody>
                  <a:tcPr/>
                </a:tc>
                <a:tc>
                  <a:txBody>
                    <a:bodyPr/>
                    <a:lstStyle/>
                    <a:p>
                      <a:pPr algn="l"/>
                      <a:r>
                        <a:rPr kumimoji="1" lang="ja-JP" altLang="en-US" sz="1600" dirty="0" err="1">
                          <a:latin typeface="BIZ UDPゴシック" panose="020B0400000000000000" pitchFamily="50" charset="-128"/>
                          <a:ea typeface="BIZ UDPゴシック" panose="020B0400000000000000" pitchFamily="50" charset="-128"/>
                        </a:rPr>
                        <a:t>ー</a:t>
                      </a:r>
                      <a:endParaRPr kumimoji="1" lang="zh-CN"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630427296"/>
                  </a:ext>
                </a:extLst>
              </a:tr>
              <a:tr h="344744">
                <a:tc>
                  <a:txBody>
                    <a:bodyPr/>
                    <a:lstStyle/>
                    <a:p>
                      <a:r>
                        <a:rPr kumimoji="1" lang="ja-JP" altLang="en-US" sz="1600" b="1" dirty="0">
                          <a:latin typeface="BIZ UDPゴシック" panose="020B0400000000000000" pitchFamily="50" charset="-128"/>
                          <a:ea typeface="BIZ UDPゴシック" panose="020B0400000000000000" pitchFamily="50" charset="-128"/>
                        </a:rPr>
                        <a:t>鉄道駅</a:t>
                      </a:r>
                      <a:r>
                        <a:rPr kumimoji="1" lang="en-US" altLang="ja-JP" sz="1600" b="1" dirty="0">
                          <a:latin typeface="BIZ UDPゴシック" panose="020B0400000000000000" pitchFamily="50" charset="-128"/>
                          <a:ea typeface="BIZ UDPゴシック" panose="020B0400000000000000" pitchFamily="50" charset="-128"/>
                        </a:rPr>
                        <a:t>(※)</a:t>
                      </a:r>
                      <a:endParaRPr kumimoji="1" lang="ja-JP" altLang="en-US" sz="16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山下駅</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兵庫県川西市</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kumimoji="1" lang="zh-TW" altLang="en-US" sz="1600" dirty="0">
                          <a:latin typeface="BIZ UDPゴシック" panose="020B0400000000000000" pitchFamily="50" charset="-128"/>
                          <a:ea typeface="BIZ UDPゴシック" panose="020B0400000000000000" pitchFamily="50" charset="-128"/>
                        </a:rPr>
                        <a:t>妙見口駅（大阪府豊能町）</a:t>
                      </a:r>
                      <a:endParaRPr kumimoji="1" lang="zh-CN"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80106925"/>
                  </a:ext>
                </a:extLst>
              </a:tr>
              <a:tr h="1045978">
                <a:tc>
                  <a:txBody>
                    <a:bodyPr/>
                    <a:lstStyle/>
                    <a:p>
                      <a:r>
                        <a:rPr kumimoji="1" lang="ja-JP" altLang="en-US" sz="1600" b="1" dirty="0">
                          <a:latin typeface="BIZ UDPゴシック" panose="020B0400000000000000" pitchFamily="50" charset="-128"/>
                          <a:ea typeface="BIZ UDPゴシック" panose="020B0400000000000000" pitchFamily="50" charset="-128"/>
                        </a:rPr>
                        <a:t>特徴</a:t>
                      </a:r>
                    </a:p>
                  </a:txBody>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町の四方を深山、剣尾山、妙見山、三草山、歌垣山などの山々が囲み、特別天然記念物のオオサンショウウオなど希少な生き物が見られる。</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三白（米、寒天、高野豆腐）・三黒（栗、炭、牛）などの生産地で知られ、特に能勢栗が食の魅力として代表的。</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500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600m</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ほどの山地が連なり、町域の約</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割が山林に占められ、自然が豊か。</a:t>
                      </a:r>
                    </a:p>
                  </a:txBody>
                  <a:tcPr/>
                </a:tc>
                <a:extLst>
                  <a:ext uri="{0D108BD9-81ED-4DB2-BD59-A6C34878D82A}">
                    <a16:rowId xmlns:a16="http://schemas.microsoft.com/office/drawing/2014/main" val="300025089"/>
                  </a:ext>
                </a:extLst>
              </a:tr>
            </a:tbl>
          </a:graphicData>
        </a:graphic>
      </p:graphicFrame>
      <p:sp>
        <p:nvSpPr>
          <p:cNvPr id="8" name="テキスト ボックス 7">
            <a:extLst>
              <a:ext uri="{FF2B5EF4-FFF2-40B4-BE49-F238E27FC236}">
                <a16:creationId xmlns:a16="http://schemas.microsoft.com/office/drawing/2014/main" id="{41BDC2AD-6F8A-1E44-AF2B-BAA71B4CDB10}"/>
              </a:ext>
            </a:extLst>
          </p:cNvPr>
          <p:cNvSpPr txBox="1"/>
          <p:nvPr/>
        </p:nvSpPr>
        <p:spPr>
          <a:xfrm>
            <a:off x="3048" y="0"/>
            <a:ext cx="12188952" cy="461665"/>
          </a:xfrm>
          <a:prstGeom prst="rect">
            <a:avLst/>
          </a:prstGeom>
          <a:solidFill>
            <a:schemeClr val="accent2">
              <a:lumMod val="75000"/>
            </a:schemeClr>
          </a:solid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能勢町の特性</a:t>
            </a:r>
          </a:p>
        </p:txBody>
      </p:sp>
      <p:sp>
        <p:nvSpPr>
          <p:cNvPr id="3" name="スライド番号プレースホルダー 2">
            <a:extLst>
              <a:ext uri="{FF2B5EF4-FFF2-40B4-BE49-F238E27FC236}">
                <a16:creationId xmlns:a16="http://schemas.microsoft.com/office/drawing/2014/main" id="{E85D156E-E5F7-4A8F-BE10-624601CD9094}"/>
              </a:ext>
            </a:extLst>
          </p:cNvPr>
          <p:cNvSpPr>
            <a:spLocks noGrp="1"/>
          </p:cNvSpPr>
          <p:nvPr>
            <p:ph type="sldNum" sz="quarter" idx="12"/>
          </p:nvPr>
        </p:nvSpPr>
        <p:spPr>
          <a:xfrm>
            <a:off x="9448800" y="6491810"/>
            <a:ext cx="2743200" cy="365125"/>
          </a:xfrm>
        </p:spPr>
        <p:txBody>
          <a:bodyPr/>
          <a:lstStyle/>
          <a:p>
            <a:fld id="{E0D7D6FF-D22E-4D28-8EB2-E6EE71FBA953}" type="slidenum">
              <a:rPr kumimoji="1" lang="ja-JP" altLang="en-US" smtClean="0"/>
              <a:t>6</a:t>
            </a:fld>
            <a:endParaRPr kumimoji="1" lang="ja-JP" altLang="en-US" dirty="0"/>
          </a:p>
        </p:txBody>
      </p:sp>
    </p:spTree>
    <p:extLst>
      <p:ext uri="{BB962C8B-B14F-4D97-AF65-F5344CB8AC3E}">
        <p14:creationId xmlns:p14="http://schemas.microsoft.com/office/powerpoint/2010/main" val="3885913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C28FE9A-13AE-434A-AE65-FCAAFED29D42}"/>
              </a:ext>
            </a:extLst>
          </p:cNvPr>
          <p:cNvSpPr>
            <a:spLocks noGrp="1"/>
          </p:cNvSpPr>
          <p:nvPr>
            <p:ph idx="1"/>
          </p:nvPr>
        </p:nvSpPr>
        <p:spPr>
          <a:xfrm>
            <a:off x="838200" y="1661020"/>
            <a:ext cx="10515600" cy="3968255"/>
          </a:xfrm>
          <a:solidFill>
            <a:schemeClr val="accent2">
              <a:lumMod val="40000"/>
              <a:lumOff val="60000"/>
            </a:schemeClr>
          </a:solidFill>
          <a:ln>
            <a:solidFill>
              <a:schemeClr val="bg1">
                <a:lumMod val="65000"/>
              </a:schemeClr>
            </a:solidFill>
          </a:ln>
        </p:spPr>
        <p:txBody>
          <a:bodyPr>
            <a:noAutofit/>
          </a:bodyPr>
          <a:lstStyle/>
          <a:p>
            <a:pPr>
              <a:lnSpc>
                <a:spcPct val="150000"/>
              </a:lnSpc>
            </a:pPr>
            <a:r>
              <a:rPr lang="ja-JP" altLang="en-US" sz="2100" dirty="0">
                <a:latin typeface="BIZ UDPゴシック" panose="020B0400000000000000" pitchFamily="50" charset="-128"/>
                <a:ea typeface="BIZ UDPゴシック" panose="020B0400000000000000" pitchFamily="50" charset="-128"/>
              </a:rPr>
              <a:t>人口減少及び高齢化による集落機能の低下（</a:t>
            </a:r>
            <a:r>
              <a:rPr lang="ja-JP" altLang="en-US" sz="2100" dirty="0">
                <a:latin typeface="BIZ UDPゴシック" panose="020B0400000000000000" pitchFamily="50" charset="-128"/>
                <a:ea typeface="BIZ UDPゴシック" panose="020B0400000000000000" pitchFamily="50" charset="-128"/>
                <a:cs typeface="Meiryo UI" panose="020B0604030504040204" pitchFamily="50" charset="-128"/>
              </a:rPr>
              <a:t>地域活動への参加者の減少、地域のつながりの希薄化、地域の見守り体制の弱体化）</a:t>
            </a:r>
            <a:r>
              <a:rPr lang="ja-JP" altLang="en-US" sz="2100" dirty="0">
                <a:latin typeface="BIZ UDPゴシック" panose="020B0400000000000000" pitchFamily="50" charset="-128"/>
                <a:ea typeface="BIZ UDPゴシック" panose="020B0400000000000000" pitchFamily="50" charset="-128"/>
              </a:rPr>
              <a:t>。</a:t>
            </a:r>
            <a:endParaRPr lang="en-US" altLang="ja-JP" sz="2100" dirty="0">
              <a:latin typeface="BIZ UDPゴシック" panose="020B0400000000000000" pitchFamily="50" charset="-128"/>
              <a:ea typeface="BIZ UDPゴシック" panose="020B0400000000000000" pitchFamily="50" charset="-128"/>
            </a:endParaRPr>
          </a:p>
          <a:p>
            <a:pPr>
              <a:lnSpc>
                <a:spcPct val="150000"/>
              </a:lnSpc>
            </a:pPr>
            <a:r>
              <a:rPr lang="ja-JP" altLang="en-US" sz="2100" dirty="0">
                <a:latin typeface="BIZ UDPゴシック" panose="020B0400000000000000" pitchFamily="50" charset="-128"/>
                <a:ea typeface="BIZ UDPゴシック" panose="020B0400000000000000" pitchFamily="50" charset="-128"/>
              </a:rPr>
              <a:t>農空間の適切な保全。</a:t>
            </a:r>
            <a:endParaRPr lang="en-US" altLang="ja-JP" sz="2100" dirty="0">
              <a:latin typeface="BIZ UDPゴシック" panose="020B0400000000000000" pitchFamily="50" charset="-128"/>
              <a:ea typeface="BIZ UDPゴシック" panose="020B0400000000000000" pitchFamily="50" charset="-128"/>
            </a:endParaRPr>
          </a:p>
          <a:p>
            <a:pPr>
              <a:lnSpc>
                <a:spcPct val="150000"/>
              </a:lnSpc>
            </a:pPr>
            <a:r>
              <a:rPr lang="ja-JP" altLang="en-US" sz="2100" dirty="0">
                <a:latin typeface="BIZ UDPゴシック" panose="020B0400000000000000" pitchFamily="50" charset="-128"/>
                <a:ea typeface="BIZ UDPゴシック" panose="020B0400000000000000" pitchFamily="50" charset="-128"/>
              </a:rPr>
              <a:t>農業者の高齢化や後継者不足による農家戸数や担い手の減少。</a:t>
            </a:r>
            <a:endParaRPr lang="en-US" altLang="ja-JP" sz="2100" dirty="0">
              <a:latin typeface="BIZ UDPゴシック" panose="020B0400000000000000" pitchFamily="50" charset="-128"/>
              <a:ea typeface="BIZ UDPゴシック" panose="020B0400000000000000" pitchFamily="50" charset="-128"/>
            </a:endParaRPr>
          </a:p>
          <a:p>
            <a:pPr>
              <a:lnSpc>
                <a:spcPct val="150000"/>
              </a:lnSpc>
            </a:pPr>
            <a:r>
              <a:rPr lang="ja-JP" altLang="en-US" sz="2100" dirty="0">
                <a:latin typeface="BIZ UDPゴシック" panose="020B0400000000000000" pitchFamily="50" charset="-128"/>
                <a:ea typeface="BIZ UDPゴシック" panose="020B0400000000000000" pitchFamily="50" charset="-128"/>
                <a:cs typeface="Meiryo UI" panose="020B0604030504040204" pitchFamily="50" charset="-128"/>
              </a:rPr>
              <a:t>医療、介護、福祉サービス従事者の不足。</a:t>
            </a:r>
            <a:endParaRPr lang="en-US" altLang="ja-JP" sz="2100" dirty="0">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50000"/>
              </a:lnSpc>
            </a:pPr>
            <a:r>
              <a:rPr lang="ja-JP" altLang="en-US" sz="2100" dirty="0">
                <a:latin typeface="BIZ UDPゴシック" panose="020B0400000000000000" pitchFamily="50" charset="-128"/>
                <a:ea typeface="BIZ UDPゴシック" panose="020B0400000000000000" pitchFamily="50" charset="-128"/>
                <a:cs typeface="Meiryo UI" panose="020B0604030504040204" pitchFamily="50" charset="-128"/>
              </a:rPr>
              <a:t>災害時、地域が一体となった要支援者に対する支援体制の維持。</a:t>
            </a:r>
            <a:endParaRPr lang="en-US" altLang="ja-JP" sz="2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タイトル 1">
            <a:extLst>
              <a:ext uri="{FF2B5EF4-FFF2-40B4-BE49-F238E27FC236}">
                <a16:creationId xmlns:a16="http://schemas.microsoft.com/office/drawing/2014/main" id="{51034284-E5EF-4CCF-9803-7FC446020BC9}"/>
              </a:ext>
            </a:extLst>
          </p:cNvPr>
          <p:cNvSpPr txBox="1">
            <a:spLocks/>
          </p:cNvSpPr>
          <p:nvPr/>
        </p:nvSpPr>
        <p:spPr>
          <a:xfrm>
            <a:off x="375017" y="437405"/>
            <a:ext cx="10620007" cy="719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rPr>
              <a:t>集落機能の維持・発展にかかる課題</a:t>
            </a:r>
            <a:r>
              <a:rPr lang="en-US" altLang="ja-JP" sz="36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ja-JP" altLang="en-US" sz="36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78B9D431-BA2F-4F43-9C36-41E39B5C2EF0}"/>
              </a:ext>
            </a:extLst>
          </p:cNvPr>
          <p:cNvSpPr>
            <a:spLocks noGrp="1"/>
          </p:cNvSpPr>
          <p:nvPr>
            <p:ph type="sldNum" sz="quarter" idx="12"/>
          </p:nvPr>
        </p:nvSpPr>
        <p:spPr>
          <a:xfrm>
            <a:off x="9448800" y="6489022"/>
            <a:ext cx="2743200" cy="365125"/>
          </a:xfrm>
        </p:spPr>
        <p:txBody>
          <a:bodyPr/>
          <a:lstStyle/>
          <a:p>
            <a:fld id="{E0D7D6FF-D22E-4D28-8EB2-E6EE71FBA953}" type="slidenum">
              <a:rPr kumimoji="1" lang="ja-JP" altLang="en-US" smtClean="0"/>
              <a:t>60</a:t>
            </a:fld>
            <a:endParaRPr kumimoji="1" lang="ja-JP" altLang="en-US" dirty="0"/>
          </a:p>
        </p:txBody>
      </p:sp>
    </p:spTree>
    <p:extLst>
      <p:ext uri="{BB962C8B-B14F-4D97-AF65-F5344CB8AC3E}">
        <p14:creationId xmlns:p14="http://schemas.microsoft.com/office/powerpoint/2010/main" val="956319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66912" y="5645150"/>
            <a:ext cx="8258176" cy="631825"/>
          </a:xfrm>
        </p:spPr>
        <p:txBody>
          <a:bodyPr anchor="ctr">
            <a:normAutofit/>
          </a:bodyPr>
          <a:lstStyle/>
          <a:p>
            <a:r>
              <a:rPr lang="ja-JP" altLang="en-US" sz="2800" dirty="0">
                <a:latin typeface="BIZ UDPゴシック" panose="020B0400000000000000" pitchFamily="50" charset="-128"/>
                <a:ea typeface="BIZ UDPゴシック" panose="020B0400000000000000" pitchFamily="50" charset="-128"/>
              </a:rPr>
              <a:t>財源の状況と資源の活用について</a:t>
            </a: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449572" y="1261974"/>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財源と資源</a:t>
            </a:r>
            <a:br>
              <a:rPr lang="en-US" altLang="ja-JP" sz="6100" dirty="0">
                <a:latin typeface="BIZ UDPゴシック" panose="020B0400000000000000" pitchFamily="50" charset="-128"/>
                <a:ea typeface="BIZ UDPゴシック" panose="020B0400000000000000" pitchFamily="50" charset="-128"/>
              </a:rPr>
            </a:br>
            <a:endParaRPr lang="en-US" altLang="ja-JP" sz="6100" dirty="0">
              <a:latin typeface="BIZ UDPゴシック" panose="020B0400000000000000" pitchFamily="50" charset="-128"/>
              <a:ea typeface="BIZ UDPゴシック" panose="020B0400000000000000" pitchFamily="50" charset="-128"/>
            </a:endParaRPr>
          </a:p>
          <a:p>
            <a:r>
              <a:rPr lang="ja-JP" altLang="en-US" sz="7100" dirty="0">
                <a:latin typeface="BIZ UDPゴシック" panose="020B0400000000000000" pitchFamily="50" charset="-128"/>
                <a:ea typeface="BIZ UDPゴシック" panose="020B0400000000000000" pitchFamily="50" charset="-128"/>
              </a:rPr>
              <a:t>～課題認識～</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個別課題の深堀④</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8A5AF9B-EE2D-47B3-8B43-862BF70DDF1D}"/>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61</a:t>
            </a:fld>
            <a:endParaRPr kumimoji="1" lang="ja-JP" altLang="en-US"/>
          </a:p>
        </p:txBody>
      </p:sp>
    </p:spTree>
    <p:extLst>
      <p:ext uri="{BB962C8B-B14F-4D97-AF65-F5344CB8AC3E}">
        <p14:creationId xmlns:p14="http://schemas.microsoft.com/office/powerpoint/2010/main" val="3536219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課題</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能勢町の税収等の状況について</a:t>
            </a:r>
            <a:br>
              <a:rPr kumimoji="1"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3DA13C5-7266-4BB1-B41A-410B8E6AF706}"/>
              </a:ext>
            </a:extLst>
          </p:cNvPr>
          <p:cNvSpPr txBox="1">
            <a:spLocks/>
          </p:cNvSpPr>
          <p:nvPr/>
        </p:nvSpPr>
        <p:spPr>
          <a:xfrm>
            <a:off x="635000" y="4523896"/>
            <a:ext cx="11252201" cy="196897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・地方税は平成</a:t>
            </a:r>
            <a:r>
              <a:rPr lang="en-US" altLang="ja-JP" dirty="0">
                <a:latin typeface="BIZ UDPゴシック" panose="020B0400000000000000" pitchFamily="50" charset="-128"/>
                <a:ea typeface="BIZ UDPゴシック" panose="020B0400000000000000" pitchFamily="50" charset="-128"/>
              </a:rPr>
              <a:t>19</a:t>
            </a:r>
            <a:r>
              <a:rPr lang="ja-JP" altLang="en-US" dirty="0">
                <a:latin typeface="BIZ UDPゴシック" panose="020B0400000000000000" pitchFamily="50" charset="-128"/>
                <a:ea typeface="BIZ UDPゴシック" panose="020B0400000000000000" pitchFamily="50" charset="-128"/>
              </a:rPr>
              <a:t>年の</a:t>
            </a:r>
            <a:r>
              <a:rPr lang="en-US" altLang="ja-JP" dirty="0">
                <a:latin typeface="BIZ UDPゴシック" panose="020B0400000000000000" pitchFamily="50" charset="-128"/>
                <a:ea typeface="BIZ UDPゴシック" panose="020B0400000000000000" pitchFamily="50" charset="-128"/>
              </a:rPr>
              <a:t>14.8</a:t>
            </a:r>
            <a:r>
              <a:rPr lang="ja-JP" altLang="en-US" dirty="0">
                <a:latin typeface="BIZ UDPゴシック" panose="020B0400000000000000" pitchFamily="50" charset="-128"/>
                <a:ea typeface="BIZ UDPゴシック" panose="020B0400000000000000" pitchFamily="50" charset="-128"/>
              </a:rPr>
              <a:t>億円をピークに減少傾向であり、令和４年度決算ではピーク時より</a:t>
            </a:r>
            <a:r>
              <a:rPr lang="en-US" altLang="ja-JP" dirty="0">
                <a:latin typeface="BIZ UDPゴシック" panose="020B0400000000000000" pitchFamily="50" charset="-128"/>
                <a:ea typeface="BIZ UDPゴシック" panose="020B0400000000000000" pitchFamily="50" charset="-128"/>
              </a:rPr>
              <a:t>27.8</a:t>
            </a:r>
            <a:r>
              <a:rPr lang="ja-JP" altLang="en-US" dirty="0">
                <a:latin typeface="BIZ UDPゴシック" panose="020B0400000000000000" pitchFamily="50" charset="-128"/>
                <a:ea typeface="BIZ UDPゴシック" panose="020B0400000000000000" pitchFamily="50" charset="-128"/>
              </a:rPr>
              <a:t>％減少。今後、人口減少に伴い、さらなる減収のおそれ。</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 ふるさと納税による寄附金額は増加傾向ではあるが、自主財源の充実が図れる水準には至っていない。</a:t>
            </a:r>
            <a:r>
              <a:rPr lang="en-US" altLang="ja-JP" sz="2800" dirty="0">
                <a:latin typeface="BIZ UDPゴシック" panose="020B0400000000000000" pitchFamily="50" charset="-128"/>
                <a:ea typeface="BIZ UDPゴシック" panose="020B0400000000000000" pitchFamily="50" charset="-128"/>
              </a:rPr>
              <a:t> </a:t>
            </a:r>
            <a:r>
              <a:rPr lang="en-US" altLang="ja-JP" sz="1900" dirty="0">
                <a:latin typeface="BIZ UDPゴシック" panose="020B0400000000000000" pitchFamily="50" charset="-128"/>
                <a:ea typeface="BIZ UDPゴシック" panose="020B0400000000000000" pitchFamily="50" charset="-128"/>
              </a:rPr>
              <a:t>※R4</a:t>
            </a:r>
            <a:r>
              <a:rPr lang="ja-JP" altLang="en-US" sz="1900" dirty="0">
                <a:latin typeface="BIZ UDPゴシック" panose="020B0400000000000000" pitchFamily="50" charset="-128"/>
                <a:ea typeface="BIZ UDPゴシック" panose="020B0400000000000000" pitchFamily="50" charset="-128"/>
              </a:rPr>
              <a:t>府内町村平均受入額：</a:t>
            </a:r>
            <a:r>
              <a:rPr lang="en-US" altLang="ja-JP" sz="1900" dirty="0">
                <a:latin typeface="BIZ UDPゴシック" panose="020B0400000000000000" pitchFamily="50" charset="-128"/>
                <a:ea typeface="BIZ UDPゴシック" panose="020B0400000000000000" pitchFamily="50" charset="-128"/>
              </a:rPr>
              <a:t>2.34</a:t>
            </a:r>
            <a:r>
              <a:rPr lang="ja-JP" altLang="en-US" sz="1900" dirty="0">
                <a:latin typeface="BIZ UDPゴシック" panose="020B0400000000000000" pitchFamily="50" charset="-128"/>
                <a:ea typeface="BIZ UDPゴシック" panose="020B0400000000000000" pitchFamily="50" charset="-128"/>
              </a:rPr>
              <a:t>億円</a:t>
            </a:r>
            <a:endParaRPr lang="en-US" altLang="ja-JP"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EA8CAB6E-470F-4912-A1DD-A486A4E23CC0}"/>
              </a:ext>
            </a:extLst>
          </p:cNvPr>
          <p:cNvGrpSpPr/>
          <p:nvPr/>
        </p:nvGrpSpPr>
        <p:grpSpPr>
          <a:xfrm>
            <a:off x="838200" y="1286905"/>
            <a:ext cx="6275269" cy="2601869"/>
            <a:chOff x="596900" y="1576388"/>
            <a:chExt cx="6511792" cy="2601869"/>
          </a:xfrm>
        </p:grpSpPr>
        <p:graphicFrame>
          <p:nvGraphicFramePr>
            <p:cNvPr id="9" name="グラフ 8">
              <a:extLst>
                <a:ext uri="{FF2B5EF4-FFF2-40B4-BE49-F238E27FC236}">
                  <a16:creationId xmlns:a16="http://schemas.microsoft.com/office/drawing/2014/main" id="{38E2CEFC-9342-44D4-8AB5-D271EC23DD98}"/>
                </a:ext>
              </a:extLst>
            </p:cNvPr>
            <p:cNvGraphicFramePr/>
            <p:nvPr>
              <p:extLst>
                <p:ext uri="{D42A27DB-BD31-4B8C-83A1-F6EECF244321}">
                  <p14:modId xmlns:p14="http://schemas.microsoft.com/office/powerpoint/2010/main" val="3542127679"/>
                </p:ext>
              </p:extLst>
            </p:nvPr>
          </p:nvGraphicFramePr>
          <p:xfrm>
            <a:off x="596900" y="1576388"/>
            <a:ext cx="5338036" cy="2601869"/>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a:extLst>
                <a:ext uri="{FF2B5EF4-FFF2-40B4-BE49-F238E27FC236}">
                  <a16:creationId xmlns:a16="http://schemas.microsoft.com/office/drawing/2014/main" id="{84EF6462-5752-4480-885A-B17F9CF9E98A}"/>
                </a:ext>
              </a:extLst>
            </p:cNvPr>
            <p:cNvSpPr txBox="1"/>
            <p:nvPr/>
          </p:nvSpPr>
          <p:spPr>
            <a:xfrm>
              <a:off x="4860792" y="1935994"/>
              <a:ext cx="224790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出典：決算統計</a:t>
              </a:r>
              <a:endParaRPr kumimoji="1" lang="ja-JP" altLang="en-US" sz="1100" dirty="0"/>
            </a:p>
          </p:txBody>
        </p:sp>
      </p:grpSp>
      <p:graphicFrame>
        <p:nvGraphicFramePr>
          <p:cNvPr id="18" name="グラフ 17">
            <a:extLst>
              <a:ext uri="{FF2B5EF4-FFF2-40B4-BE49-F238E27FC236}">
                <a16:creationId xmlns:a16="http://schemas.microsoft.com/office/drawing/2014/main" id="{B9833998-3C41-459F-B918-09F5AA9D1227}"/>
              </a:ext>
            </a:extLst>
          </p:cNvPr>
          <p:cNvGraphicFramePr/>
          <p:nvPr/>
        </p:nvGraphicFramePr>
        <p:xfrm>
          <a:off x="6459766" y="1286905"/>
          <a:ext cx="4894034" cy="2601869"/>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a:extLst>
              <a:ext uri="{FF2B5EF4-FFF2-40B4-BE49-F238E27FC236}">
                <a16:creationId xmlns:a16="http://schemas.microsoft.com/office/drawing/2014/main" id="{793A12CC-1BC4-4376-9229-79EABC3E2F43}"/>
              </a:ext>
            </a:extLst>
          </p:cNvPr>
          <p:cNvSpPr txBox="1"/>
          <p:nvPr/>
        </p:nvSpPr>
        <p:spPr>
          <a:xfrm>
            <a:off x="10409311" y="1646943"/>
            <a:ext cx="224790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出典：決算書</a:t>
            </a:r>
            <a:endParaRPr kumimoji="1" lang="ja-JP" altLang="en-US" sz="1100" dirty="0"/>
          </a:p>
        </p:txBody>
      </p:sp>
      <p:sp>
        <p:nvSpPr>
          <p:cNvPr id="11" name="テキスト ボックス 10">
            <a:extLst>
              <a:ext uri="{FF2B5EF4-FFF2-40B4-BE49-F238E27FC236}">
                <a16:creationId xmlns:a16="http://schemas.microsoft.com/office/drawing/2014/main" id="{5C7666F0-9327-4C8A-8983-6535F0707416}"/>
              </a:ext>
            </a:extLst>
          </p:cNvPr>
          <p:cNvSpPr txBox="1"/>
          <p:nvPr/>
        </p:nvSpPr>
        <p:spPr>
          <a:xfrm>
            <a:off x="6459766" y="1603197"/>
            <a:ext cx="224790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（単位：千円）</a:t>
            </a:r>
            <a:endParaRPr kumimoji="1" lang="ja-JP" altLang="en-US" sz="1100" dirty="0"/>
          </a:p>
        </p:txBody>
      </p:sp>
      <p:sp>
        <p:nvSpPr>
          <p:cNvPr id="12" name="テキスト ボックス 11">
            <a:extLst>
              <a:ext uri="{FF2B5EF4-FFF2-40B4-BE49-F238E27FC236}">
                <a16:creationId xmlns:a16="http://schemas.microsoft.com/office/drawing/2014/main" id="{2C61065D-ED1B-4162-B132-757B1C50E8AB}"/>
              </a:ext>
            </a:extLst>
          </p:cNvPr>
          <p:cNvSpPr txBox="1"/>
          <p:nvPr/>
        </p:nvSpPr>
        <p:spPr>
          <a:xfrm>
            <a:off x="790202" y="1559883"/>
            <a:ext cx="224790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（単位：千円）</a:t>
            </a:r>
            <a:endParaRPr kumimoji="1" lang="ja-JP" altLang="en-US" sz="1100" dirty="0"/>
          </a:p>
        </p:txBody>
      </p:sp>
      <p:sp>
        <p:nvSpPr>
          <p:cNvPr id="5" name="スライド番号プレースホルダー 4">
            <a:extLst>
              <a:ext uri="{FF2B5EF4-FFF2-40B4-BE49-F238E27FC236}">
                <a16:creationId xmlns:a16="http://schemas.microsoft.com/office/drawing/2014/main" id="{314AC20F-DA34-420F-BC55-5E70B6C9139A}"/>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62</a:t>
            </a:fld>
            <a:endParaRPr kumimoji="1" lang="ja-JP" altLang="en-US"/>
          </a:p>
        </p:txBody>
      </p:sp>
    </p:spTree>
    <p:extLst>
      <p:ext uri="{BB962C8B-B14F-4D97-AF65-F5344CB8AC3E}">
        <p14:creationId xmlns:p14="http://schemas.microsoft.com/office/powerpoint/2010/main" val="455997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課題</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農業資源の状況について</a:t>
            </a:r>
            <a:br>
              <a:rPr kumimoji="1"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3DA13C5-7266-4BB1-B41A-410B8E6AF706}"/>
              </a:ext>
            </a:extLst>
          </p:cNvPr>
          <p:cNvSpPr txBox="1">
            <a:spLocks/>
          </p:cNvSpPr>
          <p:nvPr/>
        </p:nvSpPr>
        <p:spPr>
          <a:xfrm>
            <a:off x="635091" y="4381526"/>
            <a:ext cx="11252201" cy="23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・ライフスタイルの変化等により、離農が進み、農業の担い手不足が深刻。　町内の耕地面積は減少傾向。</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畑作中心の新規就農者にとっては、「道の駅・能勢町観光物産センター」は、主な販路とはなっておらず、町内の農産物販売金額は、横ばいである中、栗の栽培面積は減少傾向であり、賑わい低下への懸念がある。</a:t>
            </a:r>
          </a:p>
        </p:txBody>
      </p:sp>
      <p:sp>
        <p:nvSpPr>
          <p:cNvPr id="13" name="テキスト ボックス 12">
            <a:extLst>
              <a:ext uri="{FF2B5EF4-FFF2-40B4-BE49-F238E27FC236}">
                <a16:creationId xmlns:a16="http://schemas.microsoft.com/office/drawing/2014/main" id="{84EF6462-5752-4480-885A-B17F9CF9E98A}"/>
              </a:ext>
            </a:extLst>
          </p:cNvPr>
          <p:cNvSpPr txBox="1"/>
          <p:nvPr/>
        </p:nvSpPr>
        <p:spPr>
          <a:xfrm>
            <a:off x="2668093" y="1428279"/>
            <a:ext cx="193555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出典：農林業センサス</a:t>
            </a:r>
            <a:endParaRPr kumimoji="1" lang="ja-JP" altLang="en-US" sz="1100" dirty="0"/>
          </a:p>
        </p:txBody>
      </p:sp>
      <p:graphicFrame>
        <p:nvGraphicFramePr>
          <p:cNvPr id="12" name="グラフ 11">
            <a:extLst>
              <a:ext uri="{FF2B5EF4-FFF2-40B4-BE49-F238E27FC236}">
                <a16:creationId xmlns:a16="http://schemas.microsoft.com/office/drawing/2014/main" id="{428E6733-0277-4603-940A-080202D4A309}"/>
              </a:ext>
            </a:extLst>
          </p:cNvPr>
          <p:cNvGraphicFramePr/>
          <p:nvPr>
            <p:extLst>
              <p:ext uri="{D42A27DB-BD31-4B8C-83A1-F6EECF244321}">
                <p14:modId xmlns:p14="http://schemas.microsoft.com/office/powerpoint/2010/main" val="2148892515"/>
              </p:ext>
            </p:extLst>
          </p:nvPr>
        </p:nvGraphicFramePr>
        <p:xfrm>
          <a:off x="261802" y="1140784"/>
          <a:ext cx="3864876" cy="3230407"/>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a:extLst>
              <a:ext uri="{FF2B5EF4-FFF2-40B4-BE49-F238E27FC236}">
                <a16:creationId xmlns:a16="http://schemas.microsoft.com/office/drawing/2014/main" id="{29BD7D20-84F8-43CC-B7AA-FDBC939D814B}"/>
              </a:ext>
            </a:extLst>
          </p:cNvPr>
          <p:cNvGrpSpPr/>
          <p:nvPr/>
        </p:nvGrpSpPr>
        <p:grpSpPr>
          <a:xfrm>
            <a:off x="4190926" y="1151119"/>
            <a:ext cx="4264071" cy="3230407"/>
            <a:chOff x="4161416" y="1284171"/>
            <a:chExt cx="4888705" cy="2601869"/>
          </a:xfrm>
        </p:grpSpPr>
        <p:graphicFrame>
          <p:nvGraphicFramePr>
            <p:cNvPr id="6" name="グラフ 5">
              <a:extLst>
                <a:ext uri="{FF2B5EF4-FFF2-40B4-BE49-F238E27FC236}">
                  <a16:creationId xmlns:a16="http://schemas.microsoft.com/office/drawing/2014/main" id="{B2ADCA95-78C5-1A39-40C6-7D3183527C4A}"/>
                </a:ext>
              </a:extLst>
            </p:cNvPr>
            <p:cNvGraphicFramePr/>
            <p:nvPr>
              <p:extLst>
                <p:ext uri="{D42A27DB-BD31-4B8C-83A1-F6EECF244321}">
                  <p14:modId xmlns:p14="http://schemas.microsoft.com/office/powerpoint/2010/main" val="1924380607"/>
                </p:ext>
              </p:extLst>
            </p:nvPr>
          </p:nvGraphicFramePr>
          <p:xfrm>
            <a:off x="4161416" y="1284171"/>
            <a:ext cx="4470401" cy="2601869"/>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BBA6DEF4-CC0B-4038-8481-7A64EA3D5043}"/>
                </a:ext>
              </a:extLst>
            </p:cNvPr>
            <p:cNvSpPr txBox="1"/>
            <p:nvPr/>
          </p:nvSpPr>
          <p:spPr>
            <a:xfrm>
              <a:off x="6811321" y="1553555"/>
              <a:ext cx="2238800" cy="173525"/>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出典：㈲能勢物産センター決算書</a:t>
              </a:r>
              <a:endParaRPr kumimoji="1" lang="ja-JP" altLang="en-US" sz="800" dirty="0"/>
            </a:p>
          </p:txBody>
        </p:sp>
      </p:grpSp>
      <p:graphicFrame>
        <p:nvGraphicFramePr>
          <p:cNvPr id="16" name="グラフ 15">
            <a:extLst>
              <a:ext uri="{FF2B5EF4-FFF2-40B4-BE49-F238E27FC236}">
                <a16:creationId xmlns:a16="http://schemas.microsoft.com/office/drawing/2014/main" id="{99B3CA56-E42F-4407-8AEE-BABEF62C27F3}"/>
              </a:ext>
            </a:extLst>
          </p:cNvPr>
          <p:cNvGraphicFramePr/>
          <p:nvPr>
            <p:extLst>
              <p:ext uri="{D42A27DB-BD31-4B8C-83A1-F6EECF244321}">
                <p14:modId xmlns:p14="http://schemas.microsoft.com/office/powerpoint/2010/main" val="988761972"/>
              </p:ext>
            </p:extLst>
          </p:nvPr>
        </p:nvGraphicFramePr>
        <p:xfrm>
          <a:off x="8218637" y="1151119"/>
          <a:ext cx="3864876" cy="3230407"/>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id="{E334A075-BBF2-4A07-9893-DE05D7A0BBCD}"/>
              </a:ext>
            </a:extLst>
          </p:cNvPr>
          <p:cNvSpPr txBox="1"/>
          <p:nvPr/>
        </p:nvSpPr>
        <p:spPr>
          <a:xfrm>
            <a:off x="10610928" y="1470806"/>
            <a:ext cx="195274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出典：農林業センサス</a:t>
            </a:r>
            <a:endParaRPr kumimoji="1" lang="ja-JP" altLang="en-US" sz="1100" dirty="0"/>
          </a:p>
        </p:txBody>
      </p:sp>
      <p:sp>
        <p:nvSpPr>
          <p:cNvPr id="7" name="テキスト ボックス 6">
            <a:extLst>
              <a:ext uri="{FF2B5EF4-FFF2-40B4-BE49-F238E27FC236}">
                <a16:creationId xmlns:a16="http://schemas.microsoft.com/office/drawing/2014/main" id="{5E1D6A6D-6532-4496-90C3-42F5828994F7}"/>
              </a:ext>
            </a:extLst>
          </p:cNvPr>
          <p:cNvSpPr txBox="1"/>
          <p:nvPr/>
        </p:nvSpPr>
        <p:spPr>
          <a:xfrm>
            <a:off x="172615" y="1701723"/>
            <a:ext cx="811061"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（単位：戸）</a:t>
            </a:r>
            <a:endParaRPr kumimoji="1"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A5DC539-8A4F-4174-9051-A4A59E0EF2F4}"/>
              </a:ext>
            </a:extLst>
          </p:cNvPr>
          <p:cNvSpPr txBox="1"/>
          <p:nvPr/>
        </p:nvSpPr>
        <p:spPr>
          <a:xfrm>
            <a:off x="4111118" y="1736324"/>
            <a:ext cx="851580"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（単位：百万円）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211E28F-101C-4AD2-9A6A-B539F583C473}"/>
              </a:ext>
            </a:extLst>
          </p:cNvPr>
          <p:cNvSpPr txBox="1"/>
          <p:nvPr/>
        </p:nvSpPr>
        <p:spPr>
          <a:xfrm>
            <a:off x="3532910" y="1736325"/>
            <a:ext cx="682662"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（単位：</a:t>
            </a:r>
            <a:r>
              <a:rPr kumimoji="1" lang="en-US" altLang="ja-JP" sz="800" dirty="0">
                <a:latin typeface="BIZ UDPゴシック" panose="020B0400000000000000" pitchFamily="50" charset="-128"/>
                <a:ea typeface="BIZ UDPゴシック" panose="020B0400000000000000" pitchFamily="50" charset="-128"/>
              </a:rPr>
              <a:t>ha</a:t>
            </a:r>
            <a:r>
              <a:rPr kumimoji="1" lang="ja-JP" altLang="en-US" sz="8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D8BDA89-7E81-4003-8E3A-1994B487BFB2}"/>
              </a:ext>
            </a:extLst>
          </p:cNvPr>
          <p:cNvSpPr txBox="1"/>
          <p:nvPr/>
        </p:nvSpPr>
        <p:spPr>
          <a:xfrm>
            <a:off x="11497216" y="1728012"/>
            <a:ext cx="781298"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（単位：</a:t>
            </a:r>
            <a:r>
              <a:rPr kumimoji="1" lang="en-US" altLang="ja-JP" sz="800" dirty="0">
                <a:latin typeface="BIZ UDPゴシック" panose="020B0400000000000000" pitchFamily="50" charset="-128"/>
                <a:ea typeface="BIZ UDPゴシック" panose="020B0400000000000000" pitchFamily="50" charset="-128"/>
              </a:rPr>
              <a:t>ha</a:t>
            </a:r>
            <a:r>
              <a:rPr kumimoji="1" lang="ja-JP" altLang="en-US" sz="8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13FCAD0-0B18-408E-80EF-26CDBD9A734C}"/>
              </a:ext>
            </a:extLst>
          </p:cNvPr>
          <p:cNvSpPr txBox="1"/>
          <p:nvPr/>
        </p:nvSpPr>
        <p:spPr>
          <a:xfrm>
            <a:off x="8136696" y="1718663"/>
            <a:ext cx="89992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（単位：経営体）</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D194672F-141F-4F5B-B109-058FDE5FD985}"/>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63</a:t>
            </a:fld>
            <a:endParaRPr kumimoji="1" lang="ja-JP" altLang="en-US" dirty="0"/>
          </a:p>
        </p:txBody>
      </p:sp>
    </p:spTree>
    <p:extLst>
      <p:ext uri="{BB962C8B-B14F-4D97-AF65-F5344CB8AC3E}">
        <p14:creationId xmlns:p14="http://schemas.microsoft.com/office/powerpoint/2010/main" val="3310890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課題</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森林資源の状況について</a:t>
            </a:r>
            <a:br>
              <a:rPr kumimoji="1"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23DA13C5-7266-4BB1-B41A-410B8E6AF706}"/>
              </a:ext>
            </a:extLst>
          </p:cNvPr>
          <p:cNvSpPr txBox="1">
            <a:spLocks/>
          </p:cNvSpPr>
          <p:nvPr/>
        </p:nvSpPr>
        <p:spPr>
          <a:xfrm>
            <a:off x="634999" y="4411464"/>
            <a:ext cx="11252201" cy="21484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・ライフスタイルの変化による里山の荒廃や、未整備の人工林の増加など、森林資源が活用されず、むしろ住環境への悪影響が懸念される状況。</a:t>
            </a:r>
            <a:endParaRPr lang="en-US" altLang="ja-JP" sz="20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・森林機能別ゾーニングにより人工林整備区域内、広葉樹再生区域内の優先（最優先）エリアを抽出している。</a:t>
            </a:r>
            <a:endParaRPr lang="en-US" altLang="ja-JP" sz="20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森林環境譲与税は、客観的な譲与基準（私有林人口林面積、人口、林業就業者数）により譲与されるが、既存の事業には活用できない。森林環境譲与税基金を効果的に活用する新たな事業構築が求められている。</a:t>
            </a:r>
          </a:p>
        </p:txBody>
      </p:sp>
      <p:graphicFrame>
        <p:nvGraphicFramePr>
          <p:cNvPr id="9" name="グラフ 8">
            <a:extLst>
              <a:ext uri="{FF2B5EF4-FFF2-40B4-BE49-F238E27FC236}">
                <a16:creationId xmlns:a16="http://schemas.microsoft.com/office/drawing/2014/main" id="{38E2CEFC-9342-44D4-8AB5-D271EC23DD98}"/>
              </a:ext>
            </a:extLst>
          </p:cNvPr>
          <p:cNvGraphicFramePr/>
          <p:nvPr/>
        </p:nvGraphicFramePr>
        <p:xfrm>
          <a:off x="7449240" y="1205855"/>
          <a:ext cx="3904560" cy="2832368"/>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a:extLst>
              <a:ext uri="{FF2B5EF4-FFF2-40B4-BE49-F238E27FC236}">
                <a16:creationId xmlns:a16="http://schemas.microsoft.com/office/drawing/2014/main" id="{3332024C-6333-475F-B0A0-073E416C9FF8}"/>
              </a:ext>
            </a:extLst>
          </p:cNvPr>
          <p:cNvSpPr txBox="1"/>
          <p:nvPr/>
        </p:nvSpPr>
        <p:spPr>
          <a:xfrm>
            <a:off x="9087933" y="1579097"/>
            <a:ext cx="2336858" cy="230832"/>
          </a:xfrm>
          <a:prstGeom prst="rect">
            <a:avLst/>
          </a:prstGeom>
          <a:noFill/>
        </p:spPr>
        <p:txBody>
          <a:bodyPr wrap="square" rtlCol="0">
            <a:spAutoFit/>
          </a:bodyPr>
          <a:lstStyle/>
          <a:p>
            <a:pPr algn="r"/>
            <a:r>
              <a:rPr kumimoji="1" lang="ja-JP" altLang="en-US" sz="900" dirty="0">
                <a:latin typeface="BIZ UDPゴシック" panose="020B0400000000000000" pitchFamily="50" charset="-128"/>
                <a:ea typeface="BIZ UDPゴシック" panose="020B0400000000000000" pitchFamily="50" charset="-128"/>
              </a:rPr>
              <a:t>出典：決算書</a:t>
            </a:r>
          </a:p>
        </p:txBody>
      </p:sp>
      <p:grpSp>
        <p:nvGrpSpPr>
          <p:cNvPr id="8" name="グループ化 7">
            <a:extLst>
              <a:ext uri="{FF2B5EF4-FFF2-40B4-BE49-F238E27FC236}">
                <a16:creationId xmlns:a16="http://schemas.microsoft.com/office/drawing/2014/main" id="{5228CD15-0CC3-5403-E2F3-A93D8FF79D8B}"/>
              </a:ext>
            </a:extLst>
          </p:cNvPr>
          <p:cNvGrpSpPr/>
          <p:nvPr/>
        </p:nvGrpSpPr>
        <p:grpSpPr>
          <a:xfrm>
            <a:off x="3910264" y="1205855"/>
            <a:ext cx="3293291" cy="2832368"/>
            <a:chOff x="906779" y="1267053"/>
            <a:chExt cx="4236721" cy="2832368"/>
          </a:xfrm>
        </p:grpSpPr>
        <p:grpSp>
          <p:nvGrpSpPr>
            <p:cNvPr id="6" name="グループ化 5">
              <a:extLst>
                <a:ext uri="{FF2B5EF4-FFF2-40B4-BE49-F238E27FC236}">
                  <a16:creationId xmlns:a16="http://schemas.microsoft.com/office/drawing/2014/main" id="{0E34C170-2FB8-4067-1831-651563045904}"/>
                </a:ext>
              </a:extLst>
            </p:cNvPr>
            <p:cNvGrpSpPr/>
            <p:nvPr/>
          </p:nvGrpSpPr>
          <p:grpSpPr>
            <a:xfrm>
              <a:off x="906779" y="1267053"/>
              <a:ext cx="4236721" cy="2832368"/>
              <a:chOff x="922019" y="1206232"/>
              <a:chExt cx="4842148" cy="2832368"/>
            </a:xfrm>
          </p:grpSpPr>
          <p:sp>
            <p:nvSpPr>
              <p:cNvPr id="5" name="正方形/長方形 4">
                <a:extLst>
                  <a:ext uri="{FF2B5EF4-FFF2-40B4-BE49-F238E27FC236}">
                    <a16:creationId xmlns:a16="http://schemas.microsoft.com/office/drawing/2014/main" id="{CC31154E-9D5F-AD37-9FA4-2D4B9754D2F1}"/>
                  </a:ext>
                </a:extLst>
              </p:cNvPr>
              <p:cNvSpPr/>
              <p:nvPr/>
            </p:nvSpPr>
            <p:spPr>
              <a:xfrm>
                <a:off x="922019" y="1206232"/>
                <a:ext cx="4842148" cy="28323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 name="図表 2">
                <a:extLst>
                  <a:ext uri="{FF2B5EF4-FFF2-40B4-BE49-F238E27FC236}">
                    <a16:creationId xmlns:a16="http://schemas.microsoft.com/office/drawing/2014/main" id="{C8FB7652-E98A-4E50-A3AB-F9C8D8411009}"/>
                  </a:ext>
                </a:extLst>
              </p:cNvPr>
              <p:cNvGraphicFramePr/>
              <p:nvPr/>
            </p:nvGraphicFramePr>
            <p:xfrm>
              <a:off x="1566294" y="1582434"/>
              <a:ext cx="3868431" cy="1846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7" name="テキスト ボックス 6">
              <a:extLst>
                <a:ext uri="{FF2B5EF4-FFF2-40B4-BE49-F238E27FC236}">
                  <a16:creationId xmlns:a16="http://schemas.microsoft.com/office/drawing/2014/main" id="{76D907CB-2D3E-BEFD-491F-D7254C4320F3}"/>
                </a:ext>
              </a:extLst>
            </p:cNvPr>
            <p:cNvSpPr txBox="1"/>
            <p:nvPr/>
          </p:nvSpPr>
          <p:spPr>
            <a:xfrm>
              <a:off x="975360" y="1267053"/>
              <a:ext cx="2180405"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森林機能別ゾーニング</a:t>
              </a:r>
            </a:p>
          </p:txBody>
        </p:sp>
      </p:grpSp>
      <p:graphicFrame>
        <p:nvGraphicFramePr>
          <p:cNvPr id="14" name="グラフ 13">
            <a:extLst>
              <a:ext uri="{FF2B5EF4-FFF2-40B4-BE49-F238E27FC236}">
                <a16:creationId xmlns:a16="http://schemas.microsoft.com/office/drawing/2014/main" id="{2E6414D4-1557-43B3-825F-4F3C5BA04692}"/>
              </a:ext>
            </a:extLst>
          </p:cNvPr>
          <p:cNvGraphicFramePr/>
          <p:nvPr/>
        </p:nvGraphicFramePr>
        <p:xfrm>
          <a:off x="545982" y="1194223"/>
          <a:ext cx="3293291" cy="2844000"/>
        </p:xfrm>
        <a:graphic>
          <a:graphicData uri="http://schemas.openxmlformats.org/drawingml/2006/chart">
            <c:chart xmlns:c="http://schemas.openxmlformats.org/drawingml/2006/chart" xmlns:r="http://schemas.openxmlformats.org/officeDocument/2006/relationships" r:id="rId8"/>
          </a:graphicData>
        </a:graphic>
      </p:graphicFrame>
      <p:sp>
        <p:nvSpPr>
          <p:cNvPr id="11" name="四角形: 角を丸くする 10">
            <a:extLst>
              <a:ext uri="{FF2B5EF4-FFF2-40B4-BE49-F238E27FC236}">
                <a16:creationId xmlns:a16="http://schemas.microsoft.com/office/drawing/2014/main" id="{B19C066C-409A-49DB-9036-780F434B0B85}"/>
              </a:ext>
            </a:extLst>
          </p:cNvPr>
          <p:cNvSpPr/>
          <p:nvPr/>
        </p:nvSpPr>
        <p:spPr>
          <a:xfrm>
            <a:off x="4559967" y="2899611"/>
            <a:ext cx="2104303" cy="567037"/>
          </a:xfrm>
          <a:prstGeom prst="roundRect">
            <a:avLst/>
          </a:prstGeom>
          <a:noFill/>
          <a:ln w="2540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D7C30A8-76D9-4766-861F-320FB3E88283}"/>
              </a:ext>
            </a:extLst>
          </p:cNvPr>
          <p:cNvSpPr txBox="1"/>
          <p:nvPr/>
        </p:nvSpPr>
        <p:spPr>
          <a:xfrm>
            <a:off x="4463717" y="3455938"/>
            <a:ext cx="2358188" cy="523220"/>
          </a:xfrm>
          <a:prstGeom prst="rect">
            <a:avLst/>
          </a:prstGeom>
          <a:noFill/>
        </p:spPr>
        <p:txBody>
          <a:bodyPr wrap="square" rtlCol="0">
            <a:spAutoFit/>
          </a:bodyPr>
          <a:lstStyle/>
          <a:p>
            <a:r>
              <a:rPr kumimoji="1" lang="ja-JP" altLang="en-US" sz="1400" b="1" dirty="0">
                <a:solidFill>
                  <a:srgbClr val="00B050"/>
                </a:solidFill>
                <a:latin typeface="BIZ UDPゴシック" panose="020B0400000000000000" pitchFamily="50" charset="-128"/>
                <a:ea typeface="BIZ UDPゴシック" panose="020B0400000000000000" pitchFamily="50" charset="-128"/>
              </a:rPr>
              <a:t>人工林整備区域及び広葉樹林再生区域</a:t>
            </a:r>
          </a:p>
        </p:txBody>
      </p:sp>
      <p:sp>
        <p:nvSpPr>
          <p:cNvPr id="13" name="スライド番号プレースホルダー 12">
            <a:extLst>
              <a:ext uri="{FF2B5EF4-FFF2-40B4-BE49-F238E27FC236}">
                <a16:creationId xmlns:a16="http://schemas.microsoft.com/office/drawing/2014/main" id="{BD4BE03D-B733-4243-861D-06DAE013EAD9}"/>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64</a:t>
            </a:fld>
            <a:endParaRPr kumimoji="1" lang="ja-JP" altLang="en-US" dirty="0"/>
          </a:p>
        </p:txBody>
      </p:sp>
    </p:spTree>
    <p:extLst>
      <p:ext uri="{BB962C8B-B14F-4D97-AF65-F5344CB8AC3E}">
        <p14:creationId xmlns:p14="http://schemas.microsoft.com/office/powerpoint/2010/main" val="3656606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課題</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まとめ</a:t>
            </a:r>
            <a:br>
              <a:rPr kumimoji="1"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EC22F43A-1788-48EC-A7C1-792A42AD1D8B}"/>
              </a:ext>
            </a:extLst>
          </p:cNvPr>
          <p:cNvSpPr txBox="1">
            <a:spLocks/>
          </p:cNvSpPr>
          <p:nvPr/>
        </p:nvSpPr>
        <p:spPr>
          <a:xfrm>
            <a:off x="469899" y="1502636"/>
            <a:ext cx="11252201" cy="1792358"/>
          </a:xfrm>
          <a:prstGeom prst="rect">
            <a:avLst/>
          </a:prstGeom>
          <a:ln>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・地方税収が減少傾向である中、今後、持続的かつ安定的な住民サービスの提供のためには、ふるさと納税をはじめとした自主財源の確保が必要。</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・また、農業や森林など能勢町が有する資源を有効活用・再生を図ることにより、域内経済の活性化と地域間交流の促進をめざすことが必要。</a:t>
            </a:r>
            <a:endParaRPr lang="en-US" altLang="ja-JP"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38BB56E-A01A-4F45-9427-C3A37941D3C0}"/>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65</a:t>
            </a:fld>
            <a:endParaRPr kumimoji="1" lang="ja-JP" altLang="en-US" dirty="0"/>
          </a:p>
        </p:txBody>
      </p:sp>
    </p:spTree>
    <p:extLst>
      <p:ext uri="{BB962C8B-B14F-4D97-AF65-F5344CB8AC3E}">
        <p14:creationId xmlns:p14="http://schemas.microsoft.com/office/powerpoint/2010/main" val="474437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124649"/>
            <a:ext cx="10853928" cy="632883"/>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まとめ</a:t>
            </a:r>
          </a:p>
        </p:txBody>
      </p:sp>
      <p:grpSp>
        <p:nvGrpSpPr>
          <p:cNvPr id="6" name="グループ化 5">
            <a:extLst>
              <a:ext uri="{FF2B5EF4-FFF2-40B4-BE49-F238E27FC236}">
                <a16:creationId xmlns:a16="http://schemas.microsoft.com/office/drawing/2014/main" id="{AB75C217-D744-434C-99DA-9769F8E8D1D4}"/>
              </a:ext>
            </a:extLst>
          </p:cNvPr>
          <p:cNvGrpSpPr/>
          <p:nvPr/>
        </p:nvGrpSpPr>
        <p:grpSpPr>
          <a:xfrm>
            <a:off x="433555" y="4212808"/>
            <a:ext cx="11278676" cy="2551531"/>
            <a:chOff x="147151" y="4870945"/>
            <a:chExt cx="9628649" cy="2601661"/>
          </a:xfrm>
        </p:grpSpPr>
        <p:sp>
          <p:nvSpPr>
            <p:cNvPr id="13" name="角丸四角形 7">
              <a:extLst>
                <a:ext uri="{FF2B5EF4-FFF2-40B4-BE49-F238E27FC236}">
                  <a16:creationId xmlns:a16="http://schemas.microsoft.com/office/drawing/2014/main" id="{62D738AF-E7DB-47D3-94A0-48D47B9B83BD}"/>
                </a:ext>
              </a:extLst>
            </p:cNvPr>
            <p:cNvSpPr/>
            <p:nvPr/>
          </p:nvSpPr>
          <p:spPr>
            <a:xfrm>
              <a:off x="147151" y="5362905"/>
              <a:ext cx="9628649" cy="2109701"/>
            </a:xfrm>
            <a:prstGeom prst="roundRect">
              <a:avLst>
                <a:gd name="adj" fmla="val 0"/>
              </a:avLst>
            </a:prstGeom>
            <a:solidFill>
              <a:schemeClr val="accent4">
                <a:lumMod val="20000"/>
                <a:lumOff val="80000"/>
              </a:schemeClr>
            </a:solidFill>
            <a:ln w="635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4" name="テキスト ボックス 13">
              <a:extLst>
                <a:ext uri="{FF2B5EF4-FFF2-40B4-BE49-F238E27FC236}">
                  <a16:creationId xmlns:a16="http://schemas.microsoft.com/office/drawing/2014/main" id="{15D9DAC2-D3DF-4646-8B62-756CEE15708E}"/>
                </a:ext>
              </a:extLst>
            </p:cNvPr>
            <p:cNvSpPr txBox="1"/>
            <p:nvPr/>
          </p:nvSpPr>
          <p:spPr>
            <a:xfrm>
              <a:off x="165393" y="5546929"/>
              <a:ext cx="9610407" cy="1737275"/>
            </a:xfrm>
            <a:prstGeom prst="rect">
              <a:avLst/>
            </a:prstGeom>
            <a:noFill/>
          </p:spPr>
          <p:txBody>
            <a:bodyPr wrap="square" rtlCol="0">
              <a:spAutoFit/>
            </a:bodyPr>
            <a:lstStyle/>
            <a:p>
              <a:pPr>
                <a:lnSpc>
                  <a:spcPts val="2600"/>
                </a:lnSpc>
              </a:pPr>
              <a:r>
                <a:rPr kumimoji="1" lang="ja-JP" altLang="en-US" sz="1500" b="1" dirty="0">
                  <a:solidFill>
                    <a:srgbClr val="FF0000"/>
                  </a:solidFill>
                  <a:latin typeface="BIZ UDPゴシック" panose="020B0400000000000000" pitchFamily="50" charset="-128"/>
                  <a:ea typeface="BIZ UDPゴシック" panose="020B0400000000000000" pitchFamily="50" charset="-128"/>
                </a:rPr>
                <a:t>● 人材、財源等の資源が限られる中、加速して進む人口減少や人口構成の変化による新たな課題の顕在化や、多様化する住民ニーズ</a:t>
              </a:r>
              <a:br>
                <a:rPr kumimoji="1" lang="en-US" altLang="ja-JP" sz="1500" b="1" dirty="0">
                  <a:solidFill>
                    <a:srgbClr val="FF0000"/>
                  </a:solidFill>
                  <a:latin typeface="BIZ UDPゴシック" panose="020B0400000000000000" pitchFamily="50" charset="-128"/>
                  <a:ea typeface="BIZ UDPゴシック" panose="020B0400000000000000" pitchFamily="50" charset="-128"/>
                </a:rPr>
              </a:br>
              <a:r>
                <a:rPr kumimoji="1" lang="en-US" altLang="ja-JP" sz="15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に対応していく必要がある。</a:t>
              </a:r>
              <a:endParaRPr kumimoji="1" lang="en-US" altLang="ja-JP" sz="1500" b="1" dirty="0">
                <a:solidFill>
                  <a:srgbClr val="FF0000"/>
                </a:solidFill>
                <a:latin typeface="BIZ UDPゴシック" panose="020B0400000000000000" pitchFamily="50" charset="-128"/>
                <a:ea typeface="BIZ UDPゴシック" panose="020B0400000000000000" pitchFamily="50" charset="-128"/>
              </a:endParaRPr>
            </a:p>
            <a:p>
              <a:pPr>
                <a:lnSpc>
                  <a:spcPts val="2600"/>
                </a:lnSpc>
              </a:pPr>
              <a:r>
                <a:rPr kumimoji="1" lang="ja-JP" altLang="en-US" sz="1500" b="1" dirty="0">
                  <a:solidFill>
                    <a:srgbClr val="FF0000"/>
                  </a:solidFill>
                  <a:latin typeface="BIZ UDPゴシック" panose="020B0400000000000000" pitchFamily="50" charset="-128"/>
                  <a:ea typeface="BIZ UDPゴシック" panose="020B0400000000000000" pitchFamily="50" charset="-128"/>
                </a:rPr>
                <a:t>● 令和６年度は、今回認識した課題を踏まえ、町村が将来にわたって持続的かつ安定的に住民サービスを提供していくため、</a:t>
              </a:r>
              <a:endParaRPr kumimoji="1" lang="en-US" altLang="ja-JP" sz="1500" b="1" dirty="0">
                <a:solidFill>
                  <a:srgbClr val="FF0000"/>
                </a:solidFill>
                <a:latin typeface="BIZ UDPゴシック" panose="020B0400000000000000" pitchFamily="50" charset="-128"/>
                <a:ea typeface="BIZ UDPゴシック" panose="020B0400000000000000" pitchFamily="50" charset="-128"/>
              </a:endParaRPr>
            </a:p>
            <a:p>
              <a:pPr>
                <a:lnSpc>
                  <a:spcPts val="2600"/>
                </a:lnSpc>
              </a:pPr>
              <a:r>
                <a:rPr kumimoji="1" lang="en-US" altLang="ja-JP" sz="15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500" b="1" dirty="0">
                  <a:solidFill>
                    <a:srgbClr val="FF0000"/>
                  </a:solidFill>
                  <a:latin typeface="BIZ UDPゴシック" panose="020B0400000000000000" pitchFamily="50" charset="-128"/>
                  <a:ea typeface="BIZ UDPゴシック" panose="020B0400000000000000" pitchFamily="50" charset="-128"/>
                </a:rPr>
                <a:t>行財政改革や公民連携、近隣市町とのさらなる広域連携など、対応方策を検討していく。　</a:t>
              </a:r>
              <a:endParaRPr kumimoji="1" lang="en-US" altLang="ja-JP" sz="1500" b="1" dirty="0">
                <a:solidFill>
                  <a:srgbClr val="FF0000"/>
                </a:solidFill>
                <a:latin typeface="BIZ UDPゴシック" panose="020B0400000000000000" pitchFamily="50" charset="-128"/>
                <a:ea typeface="BIZ UDPゴシック" panose="020B0400000000000000" pitchFamily="50" charset="-128"/>
              </a:endParaRPr>
            </a:p>
            <a:p>
              <a:pPr>
                <a:lnSpc>
                  <a:spcPts val="2600"/>
                </a:lnSpc>
              </a:pPr>
              <a:r>
                <a:rPr kumimoji="1" lang="ja-JP" altLang="en-US" sz="1500" b="1" dirty="0">
                  <a:solidFill>
                    <a:srgbClr val="FF0000"/>
                  </a:solidFill>
                  <a:latin typeface="BIZ UDPゴシック" panose="020B0400000000000000" pitchFamily="50" charset="-128"/>
                  <a:ea typeface="BIZ UDPゴシック" panose="020B0400000000000000" pitchFamily="50" charset="-128"/>
                </a:rPr>
                <a:t>● あわせて、地域の未来予測なども活用し、議会や住民と課題を共有しながら、将来のあり方に関するオープンな議論を行っていく。</a:t>
              </a:r>
              <a:endParaRPr kumimoji="1" lang="en-US" altLang="ja-JP" sz="1500" b="1" dirty="0">
                <a:solidFill>
                  <a:srgbClr val="FF0000"/>
                </a:solidFill>
                <a:latin typeface="BIZ UDPゴシック" panose="020B0400000000000000" pitchFamily="50" charset="-128"/>
                <a:ea typeface="BIZ UDPゴシック" panose="020B0400000000000000" pitchFamily="50" charset="-128"/>
              </a:endParaRPr>
            </a:p>
          </p:txBody>
        </p:sp>
        <p:sp>
          <p:nvSpPr>
            <p:cNvPr id="16" name="矢印: 下 1">
              <a:extLst>
                <a:ext uri="{FF2B5EF4-FFF2-40B4-BE49-F238E27FC236}">
                  <a16:creationId xmlns:a16="http://schemas.microsoft.com/office/drawing/2014/main" id="{205E3467-2A91-437D-9FAA-6C89A23429E3}"/>
                </a:ext>
              </a:extLst>
            </p:cNvPr>
            <p:cNvSpPr/>
            <p:nvPr/>
          </p:nvSpPr>
          <p:spPr>
            <a:xfrm>
              <a:off x="3717317" y="4870945"/>
              <a:ext cx="2421259" cy="405948"/>
            </a:xfrm>
            <a:prstGeom prst="downArrow">
              <a:avLst>
                <a:gd name="adj1" fmla="val 50000"/>
                <a:gd name="adj2" fmla="val 63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BE37BD49-7A76-4F1C-8023-8DC140B6E3EB}"/>
              </a:ext>
            </a:extLst>
          </p:cNvPr>
          <p:cNvGrpSpPr/>
          <p:nvPr/>
        </p:nvGrpSpPr>
        <p:grpSpPr>
          <a:xfrm>
            <a:off x="580799" y="380881"/>
            <a:ext cx="11131432" cy="3735804"/>
            <a:chOff x="889367" y="2961673"/>
            <a:chExt cx="10410221" cy="1251183"/>
          </a:xfrm>
        </p:grpSpPr>
        <p:sp>
          <p:nvSpPr>
            <p:cNvPr id="32" name="正方形/長方形 31">
              <a:extLst>
                <a:ext uri="{FF2B5EF4-FFF2-40B4-BE49-F238E27FC236}">
                  <a16:creationId xmlns:a16="http://schemas.microsoft.com/office/drawing/2014/main" id="{DB45953C-E79D-4322-B95F-81C5082CEE91}"/>
                </a:ext>
              </a:extLst>
            </p:cNvPr>
            <p:cNvSpPr/>
            <p:nvPr/>
          </p:nvSpPr>
          <p:spPr>
            <a:xfrm>
              <a:off x="889367" y="2961673"/>
              <a:ext cx="10410221" cy="1251183"/>
            </a:xfrm>
            <a:prstGeom prst="rect">
              <a:avLst/>
            </a:prstGeom>
            <a:noFill/>
            <a:ln w="19050" cmpd="thickThi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85F8BE3-5210-4063-AF7A-F2E7A1046F2A}"/>
                </a:ext>
              </a:extLst>
            </p:cNvPr>
            <p:cNvSpPr/>
            <p:nvPr/>
          </p:nvSpPr>
          <p:spPr>
            <a:xfrm>
              <a:off x="3045269" y="2997054"/>
              <a:ext cx="8177739" cy="484109"/>
            </a:xfrm>
            <a:prstGeom prst="rect">
              <a:avLst/>
            </a:prstGeom>
            <a:ln>
              <a:solidFill>
                <a:schemeClr val="accent1"/>
              </a:solidFill>
            </a:ln>
          </p:spPr>
          <p:txBody>
            <a:bodyPr wrap="square">
              <a:spAutoFit/>
            </a:bodyPr>
            <a:lstStyle/>
            <a:p>
              <a:pPr>
                <a:lnSpc>
                  <a:spcPts val="1800"/>
                </a:lnSpc>
                <a:spcAft>
                  <a:spcPts val="600"/>
                </a:spcAft>
              </a:pPr>
              <a:r>
                <a:rPr kumimoji="1" lang="ja-JP" altLang="en-US" sz="1400" dirty="0">
                  <a:latin typeface="BIZ UDPゴシック" panose="020B0400000000000000" pitchFamily="50" charset="-128"/>
                  <a:ea typeface="BIZ UDPゴシック" panose="020B0400000000000000" pitchFamily="50" charset="-128"/>
                </a:rPr>
                <a:t>・人口減少が継続し、</a:t>
              </a:r>
              <a:r>
                <a:rPr kumimoji="1" lang="en-US" altLang="ja-JP" sz="1400" dirty="0">
                  <a:latin typeface="BIZ UDPゴシック" panose="020B0400000000000000" pitchFamily="50" charset="-128"/>
                  <a:ea typeface="BIZ UDPゴシック" panose="020B0400000000000000" pitchFamily="50" charset="-128"/>
                </a:rPr>
                <a:t>2050</a:t>
              </a:r>
              <a:r>
                <a:rPr kumimoji="1" lang="ja-JP" altLang="en-US" sz="1400" dirty="0">
                  <a:latin typeface="BIZ UDPゴシック" panose="020B0400000000000000" pitchFamily="50" charset="-128"/>
                  <a:ea typeface="BIZ UDPゴシック" panose="020B0400000000000000" pitchFamily="50" charset="-128"/>
                </a:rPr>
                <a:t>年には３</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８３８人となり、２０</a:t>
              </a:r>
              <a:r>
                <a:rPr kumimoji="1" lang="en-US" altLang="ja-JP" sz="1400" dirty="0">
                  <a:latin typeface="BIZ UDPゴシック" panose="020B0400000000000000" pitchFamily="50" charset="-128"/>
                  <a:ea typeface="BIZ UDPゴシック" panose="020B0400000000000000" pitchFamily="50" charset="-128"/>
                </a:rPr>
                <a:t>20</a:t>
              </a:r>
              <a:r>
                <a:rPr kumimoji="1" lang="ja-JP" altLang="en-US" sz="1400" dirty="0">
                  <a:latin typeface="BIZ UDPゴシック" panose="020B0400000000000000" pitchFamily="50" charset="-128"/>
                  <a:ea typeface="BIZ UDPゴシック" panose="020B0400000000000000" pitchFamily="50" charset="-128"/>
                </a:rPr>
                <a:t>年比４２．３％になる。</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spcAft>
                  <a:spcPts val="600"/>
                </a:spcAft>
              </a:pPr>
              <a:r>
                <a:rPr lang="ja-JP" altLang="en-US" sz="1400" dirty="0">
                  <a:latin typeface="BIZ UDPゴシック" panose="020B0400000000000000" pitchFamily="50" charset="-128"/>
                  <a:ea typeface="BIZ UDPゴシック" panose="020B0400000000000000" pitchFamily="50" charset="-128"/>
                </a:rPr>
                <a:t>・高齢化率は上昇傾向で</a:t>
              </a:r>
              <a:r>
                <a:rPr lang="en-US" altLang="ja-JP" sz="1400" dirty="0">
                  <a:latin typeface="BIZ UDPゴシック" panose="020B0400000000000000" pitchFamily="50" charset="-128"/>
                  <a:ea typeface="BIZ UDPゴシック" panose="020B0400000000000000" pitchFamily="50" charset="-128"/>
                </a:rPr>
                <a:t>2050</a:t>
              </a:r>
              <a:r>
                <a:rPr lang="ja-JP" altLang="en-US" sz="1400" dirty="0">
                  <a:latin typeface="BIZ UDPゴシック" panose="020B0400000000000000" pitchFamily="50" charset="-128"/>
                  <a:ea typeface="BIZ UDPゴシック" panose="020B0400000000000000" pitchFamily="50" charset="-128"/>
                </a:rPr>
                <a:t>年には</a:t>
              </a:r>
              <a:r>
                <a:rPr lang="en-US" altLang="ja-JP" sz="1400" dirty="0">
                  <a:latin typeface="BIZ UDPゴシック" panose="020B0400000000000000" pitchFamily="50" charset="-128"/>
                  <a:ea typeface="BIZ UDPゴシック" panose="020B0400000000000000" pitchFamily="50" charset="-128"/>
                </a:rPr>
                <a:t>68.7%</a:t>
              </a:r>
              <a:r>
                <a:rPr lang="ja-JP" altLang="en-US" sz="1400" dirty="0">
                  <a:latin typeface="BIZ UDPゴシック" panose="020B0400000000000000" pitchFamily="50" charset="-128"/>
                  <a:ea typeface="BIZ UDPゴシック" panose="020B0400000000000000" pitchFamily="50" charset="-128"/>
                </a:rPr>
                <a:t>となり、</a:t>
              </a:r>
              <a:r>
                <a:rPr lang="en-US" altLang="ja-JP" sz="1400" dirty="0">
                  <a:latin typeface="BIZ UDPゴシック" panose="020B0400000000000000" pitchFamily="50" charset="-128"/>
                  <a:ea typeface="BIZ UDPゴシック" panose="020B0400000000000000" pitchFamily="50" charset="-128"/>
                </a:rPr>
                <a:t>2020</a:t>
              </a:r>
              <a:r>
                <a:rPr lang="ja-JP" altLang="en-US" sz="1400" dirty="0">
                  <a:latin typeface="BIZ UDPゴシック" panose="020B0400000000000000" pitchFamily="50" charset="-128"/>
                  <a:ea typeface="BIZ UDPゴシック" panose="020B0400000000000000" pitchFamily="50" charset="-128"/>
                </a:rPr>
                <a:t>年から</a:t>
              </a:r>
              <a:r>
                <a:rPr lang="en-US" altLang="ja-JP" sz="1400">
                  <a:latin typeface="BIZ UDPゴシック" panose="020B0400000000000000" pitchFamily="50" charset="-128"/>
                  <a:ea typeface="BIZ UDPゴシック" panose="020B0400000000000000" pitchFamily="50" charset="-128"/>
                </a:rPr>
                <a:t>27.2</a:t>
              </a:r>
              <a:r>
                <a:rPr lang="ja-JP" altLang="en-US" sz="1400">
                  <a:latin typeface="BIZ UDPゴシック" panose="020B0400000000000000" pitchFamily="50" charset="-128"/>
                  <a:ea typeface="BIZ UDPゴシック" panose="020B0400000000000000" pitchFamily="50" charset="-128"/>
                </a:rPr>
                <a:t>ポイント</a:t>
              </a:r>
              <a:r>
                <a:rPr lang="ja-JP" altLang="en-US" sz="1400" dirty="0">
                  <a:latin typeface="BIZ UDPゴシック" panose="020B0400000000000000" pitchFamily="50" charset="-128"/>
                  <a:ea typeface="BIZ UDPゴシック" panose="020B0400000000000000" pitchFamily="50" charset="-128"/>
                </a:rPr>
                <a:t>上昇する。</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spcAft>
                  <a:spcPts val="600"/>
                </a:spcAft>
              </a:pP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 2050</a:t>
              </a:r>
              <a:r>
                <a:rPr lang="ja-JP" altLang="en-US" sz="1400" dirty="0">
                  <a:latin typeface="BIZ UDPゴシック" panose="020B0400000000000000" pitchFamily="50" charset="-128"/>
                  <a:ea typeface="BIZ UDPゴシック" panose="020B0400000000000000" pitchFamily="50" charset="-128"/>
                </a:rPr>
                <a:t>年の未就学児・小学校児童数は、２０２０年比で２割程度になる見込み</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spcAft>
                  <a:spcPts val="600"/>
                </a:spcAft>
              </a:pPr>
              <a:r>
                <a:rPr lang="ja-JP" altLang="en-US" sz="1400" dirty="0">
                  <a:latin typeface="BIZ UDPゴシック" panose="020B0400000000000000" pitchFamily="50" charset="-128"/>
                  <a:ea typeface="BIZ UDPゴシック" panose="020B0400000000000000" pitchFamily="50" charset="-128"/>
                </a:rPr>
                <a:t>・推計期間の後半では高齢者人口も減少するが、後期高齢化率の上昇が加速することから、介護需要、</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認知症有病者数、避難行動要支援者数、救急搬送人員数等が高水準で推移。介護等の担い手不足が深刻化。　</a:t>
              </a:r>
              <a:endParaRPr kumimoji="1" lang="en-US" altLang="ja-JP" sz="1400" dirty="0">
                <a:latin typeface="BIZ UDPゴシック" panose="020B0400000000000000" pitchFamily="50" charset="-128"/>
                <a:ea typeface="BIZ UDPゴシック" panose="020B0400000000000000" pitchFamily="50" charset="-128"/>
              </a:endParaRPr>
            </a:p>
          </p:txBody>
        </p:sp>
      </p:grpSp>
      <p:sp>
        <p:nvSpPr>
          <p:cNvPr id="41" name="正方形/長方形 40">
            <a:extLst>
              <a:ext uri="{FF2B5EF4-FFF2-40B4-BE49-F238E27FC236}">
                <a16:creationId xmlns:a16="http://schemas.microsoft.com/office/drawing/2014/main" id="{1A61C478-43B7-472C-AF2E-36D2B9BCC920}"/>
              </a:ext>
            </a:extLst>
          </p:cNvPr>
          <p:cNvSpPr/>
          <p:nvPr/>
        </p:nvSpPr>
        <p:spPr>
          <a:xfrm>
            <a:off x="2886315" y="1991864"/>
            <a:ext cx="8825915" cy="2061013"/>
          </a:xfrm>
          <a:prstGeom prst="rect">
            <a:avLst/>
          </a:prstGeom>
          <a:ln>
            <a:solidFill>
              <a:schemeClr val="accent1"/>
            </a:solidFill>
          </a:ln>
        </p:spPr>
        <p:txBody>
          <a:bodyPr wrap="square">
            <a:spAutoFit/>
          </a:bodyPr>
          <a:lstStyle/>
          <a:p>
            <a:pPr>
              <a:lnSpc>
                <a:spcPts val="1800"/>
              </a:lnSpc>
              <a:spcAft>
                <a:spcPts val="600"/>
              </a:spcAft>
            </a:pPr>
            <a:r>
              <a:rPr kumimoji="1" lang="ja-JP" altLang="en-US" sz="1400" dirty="0">
                <a:latin typeface="BIZ UDPゴシック" panose="020B0400000000000000" pitchFamily="50" charset="-128"/>
                <a:ea typeface="BIZ UDPゴシック" panose="020B0400000000000000" pitchFamily="50" charset="-128"/>
              </a:rPr>
              <a:t>・役場組織の機能強化：専門人材を含めた職員の採用・育成にかかる取組や組織のスリム化と機能の維持・強化の</a:t>
            </a:r>
            <a:br>
              <a:rPr kumimoji="1" lang="en-US" altLang="ja-JP" sz="1400" dirty="0">
                <a:latin typeface="BIZ UDPゴシック" panose="020B0400000000000000" pitchFamily="50" charset="-128"/>
                <a:ea typeface="BIZ UDPゴシック" panose="020B0400000000000000" pitchFamily="50" charset="-128"/>
              </a:rPr>
            </a:b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両立を図る取組が必要。</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spcAft>
                <a:spcPts val="600"/>
              </a:spcAft>
            </a:pPr>
            <a:r>
              <a:rPr kumimoji="1" lang="ja-JP" altLang="en-US" sz="1400" dirty="0">
                <a:latin typeface="BIZ UDPゴシック" panose="020B0400000000000000" pitchFamily="50" charset="-128"/>
                <a:ea typeface="BIZ UDPゴシック" panose="020B0400000000000000" pitchFamily="50" charset="-128"/>
              </a:rPr>
              <a:t>・公共施設の最適配置：施設の老朽化や運営体制の維持に加え、インフラ施設はより広域的・長期的視点で</a:t>
            </a:r>
            <a:br>
              <a:rPr kumimoji="1" lang="en-US" altLang="ja-JP" sz="1400" dirty="0">
                <a:latin typeface="BIZ UDPゴシック" panose="020B0400000000000000" pitchFamily="50" charset="-128"/>
                <a:ea typeface="BIZ UDPゴシック" panose="020B0400000000000000" pitchFamily="50" charset="-128"/>
              </a:rPr>
            </a:b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管理の仕組みを見直す必要。</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a:latin typeface="BIZ UDPゴシック" panose="020B0400000000000000" pitchFamily="50" charset="-128"/>
                <a:ea typeface="BIZ UDPゴシック" panose="020B0400000000000000" pitchFamily="50" charset="-128"/>
              </a:rPr>
              <a:t>・集落機能の維持・発展：農空間や生活扶助機能の維持のため、地域のつながりの維持・強化を図る取組が必要。</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pPr>
            <a:endParaRPr kumimoji="1" lang="en-US" altLang="ja-JP" sz="800" dirty="0">
              <a:latin typeface="BIZ UDPゴシック" panose="020B0400000000000000" pitchFamily="50" charset="-128"/>
              <a:ea typeface="BIZ UDPゴシック" panose="020B0400000000000000" pitchFamily="50" charset="-128"/>
            </a:endParaRPr>
          </a:p>
          <a:p>
            <a:pPr>
              <a:lnSpc>
                <a:spcPts val="1800"/>
              </a:lnSpc>
              <a:spcAft>
                <a:spcPts val="600"/>
              </a:spcAft>
            </a:pPr>
            <a:r>
              <a:rPr kumimoji="1" lang="ja-JP" altLang="en-US" sz="1400" dirty="0">
                <a:latin typeface="BIZ UDPゴシック" panose="020B0400000000000000" pitchFamily="50" charset="-128"/>
                <a:ea typeface="BIZ UDPゴシック" panose="020B0400000000000000" pitchFamily="50" charset="-128"/>
              </a:rPr>
              <a:t>・財源と資源：持続的かつ安定的な住民サービスの提供のための自主財源の確保や農業・森林などの資源の</a:t>
            </a:r>
            <a:br>
              <a:rPr kumimoji="1" lang="en-US" altLang="ja-JP" sz="1400" dirty="0">
                <a:latin typeface="BIZ UDPゴシック" panose="020B0400000000000000" pitchFamily="50" charset="-128"/>
                <a:ea typeface="BIZ UDPゴシック" panose="020B0400000000000000" pitchFamily="50" charset="-128"/>
              </a:rPr>
            </a:br>
            <a:r>
              <a:rPr kumimoji="1" lang="ja-JP" altLang="en-US" sz="1400" dirty="0">
                <a:latin typeface="BIZ UDPゴシック" panose="020B0400000000000000" pitchFamily="50" charset="-128"/>
                <a:ea typeface="BIZ UDPゴシック" panose="020B0400000000000000" pitchFamily="50" charset="-128"/>
              </a:rPr>
              <a:t>　　　　　　　　　有効活用・再生を図ることにより、域内経済の活性化と地域間交流の促進をめざすことが必要。 </a:t>
            </a:r>
            <a:r>
              <a:rPr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D275E570-961B-4AC5-B43C-EFA95AD6C5A7}"/>
              </a:ext>
            </a:extLst>
          </p:cNvPr>
          <p:cNvSpPr/>
          <p:nvPr/>
        </p:nvSpPr>
        <p:spPr>
          <a:xfrm>
            <a:off x="669036" y="895100"/>
            <a:ext cx="2129044" cy="906401"/>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地域の未来予測</a:t>
            </a:r>
            <a:endParaRPr kumimoji="1" lang="ja-JP" altLang="en-US" b="1" dirty="0"/>
          </a:p>
        </p:txBody>
      </p:sp>
      <p:sp>
        <p:nvSpPr>
          <p:cNvPr id="42" name="四角形: 角を丸くする 41">
            <a:extLst>
              <a:ext uri="{FF2B5EF4-FFF2-40B4-BE49-F238E27FC236}">
                <a16:creationId xmlns:a16="http://schemas.microsoft.com/office/drawing/2014/main" id="{B787B0EE-8CD5-47F9-A796-AD82B958A9E7}"/>
              </a:ext>
            </a:extLst>
          </p:cNvPr>
          <p:cNvSpPr/>
          <p:nvPr/>
        </p:nvSpPr>
        <p:spPr>
          <a:xfrm>
            <a:off x="669036" y="2523094"/>
            <a:ext cx="2129043" cy="767719"/>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個別の課題認識</a:t>
            </a:r>
            <a:endParaRPr kumimoji="1" lang="ja-JP" altLang="en-US" b="1" dirty="0"/>
          </a:p>
        </p:txBody>
      </p:sp>
      <p:sp>
        <p:nvSpPr>
          <p:cNvPr id="5" name="スライド番号プレースホルダー 4">
            <a:extLst>
              <a:ext uri="{FF2B5EF4-FFF2-40B4-BE49-F238E27FC236}">
                <a16:creationId xmlns:a16="http://schemas.microsoft.com/office/drawing/2014/main" id="{182912CB-D308-4BA4-9384-44A2B270053D}"/>
              </a:ext>
            </a:extLst>
          </p:cNvPr>
          <p:cNvSpPr>
            <a:spLocks noGrp="1"/>
          </p:cNvSpPr>
          <p:nvPr>
            <p:ph type="sldNum" sz="quarter" idx="12"/>
          </p:nvPr>
        </p:nvSpPr>
        <p:spPr>
          <a:xfrm>
            <a:off x="9448800" y="6482493"/>
            <a:ext cx="2743200" cy="365125"/>
          </a:xfrm>
        </p:spPr>
        <p:txBody>
          <a:bodyPr/>
          <a:lstStyle/>
          <a:p>
            <a:fld id="{E0D7D6FF-D22E-4D28-8EB2-E6EE71FBA953}" type="slidenum">
              <a:rPr kumimoji="1" lang="ja-JP" altLang="en-US" smtClean="0"/>
              <a:t>66</a:t>
            </a:fld>
            <a:endParaRPr kumimoji="1" lang="ja-JP" altLang="en-US" dirty="0"/>
          </a:p>
        </p:txBody>
      </p:sp>
    </p:spTree>
    <p:extLst>
      <p:ext uri="{BB962C8B-B14F-4D97-AF65-F5344CB8AC3E}">
        <p14:creationId xmlns:p14="http://schemas.microsoft.com/office/powerpoint/2010/main" val="68415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524000" y="1620749"/>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能勢町　地域の未来予測</a:t>
            </a:r>
            <a:endParaRPr lang="ja-JP" altLang="en-US" sz="71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6FE6DD0-4C24-4962-AFA9-54416813D6FF}"/>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7</a:t>
            </a:fld>
            <a:endParaRPr kumimoji="1" lang="ja-JP" altLang="en-US"/>
          </a:p>
        </p:txBody>
      </p:sp>
    </p:spTree>
    <p:extLst>
      <p:ext uri="{BB962C8B-B14F-4D97-AF65-F5344CB8AC3E}">
        <p14:creationId xmlns:p14="http://schemas.microsoft.com/office/powerpoint/2010/main" val="188783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99FD6B3-C03F-480D-B12A-7B82D7FFCCEF}"/>
              </a:ext>
            </a:extLst>
          </p:cNvPr>
          <p:cNvSpPr>
            <a:spLocks noGrp="1"/>
          </p:cNvSpPr>
          <p:nvPr>
            <p:ph type="title"/>
          </p:nvPr>
        </p:nvSpPr>
        <p:spPr/>
        <p:txBody>
          <a:bodyPr>
            <a:normAutofit/>
          </a:bodyPr>
          <a:lstStyle/>
          <a:p>
            <a:r>
              <a:rPr lang="ja-JP" altLang="en-US" sz="3200" dirty="0">
                <a:latin typeface="BIZ UDPゴシック" panose="020B0400000000000000" pitchFamily="50" charset="-128"/>
                <a:ea typeface="BIZ UDPゴシック" panose="020B0400000000000000" pitchFamily="50" charset="-128"/>
              </a:rPr>
              <a:t>地域の未来予測とは</a:t>
            </a:r>
          </a:p>
        </p:txBody>
      </p:sp>
      <p:sp>
        <p:nvSpPr>
          <p:cNvPr id="24" name="テキスト ボックス 23">
            <a:extLst>
              <a:ext uri="{FF2B5EF4-FFF2-40B4-BE49-F238E27FC236}">
                <a16:creationId xmlns:a16="http://schemas.microsoft.com/office/drawing/2014/main" id="{52128696-19C4-43BD-A0EE-7946721D5A89}"/>
              </a:ext>
            </a:extLst>
          </p:cNvPr>
          <p:cNvSpPr txBox="1"/>
          <p:nvPr/>
        </p:nvSpPr>
        <p:spPr>
          <a:xfrm>
            <a:off x="476837" y="5019496"/>
            <a:ext cx="11477297" cy="1200329"/>
          </a:xfrm>
          <a:prstGeom prst="rect">
            <a:avLst/>
          </a:prstGeom>
          <a:noFill/>
        </p:spPr>
        <p:txBody>
          <a:bodyPr wrap="square">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分野</a:t>
            </a:r>
            <a:r>
              <a:rPr lang="en-US" altLang="ja-JP" dirty="0">
                <a:latin typeface="BIZ UDPゴシック" panose="020B0400000000000000" pitchFamily="50" charset="-128"/>
                <a:ea typeface="BIZ UDPゴシック" panose="020B0400000000000000" pitchFamily="50" charset="-128"/>
              </a:rPr>
              <a:t>】 </a:t>
            </a:r>
          </a:p>
          <a:p>
            <a:r>
              <a:rPr lang="ja-JP" altLang="en-US" dirty="0">
                <a:latin typeface="BIZ UDPゴシック" panose="020B0400000000000000" pitchFamily="50" charset="-128"/>
                <a:ea typeface="BIZ UDPゴシック" panose="020B0400000000000000" pitchFamily="50" charset="-128"/>
              </a:rPr>
              <a:t>　◎　人口や人口構造の変化及び施設・インフラの老朽化等の影響を大きく受ける分野のうち、人口等を基礎と</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して長期見通しの推計が可能な分野であって、 施設・インフラをはじめとしたサービス提供体制の見通しに</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長期的な視点での検討が必要な分野（医療・福祉、防災・消防、衛生など）</a:t>
            </a:r>
          </a:p>
        </p:txBody>
      </p:sp>
      <p:sp>
        <p:nvSpPr>
          <p:cNvPr id="16" name="四角形: 角を丸くする 15">
            <a:extLst>
              <a:ext uri="{FF2B5EF4-FFF2-40B4-BE49-F238E27FC236}">
                <a16:creationId xmlns:a16="http://schemas.microsoft.com/office/drawing/2014/main" id="{A161E74F-D8ED-4B2A-A22F-1073ED1036E5}"/>
              </a:ext>
            </a:extLst>
          </p:cNvPr>
          <p:cNvSpPr/>
          <p:nvPr/>
        </p:nvSpPr>
        <p:spPr>
          <a:xfrm>
            <a:off x="476837" y="1794229"/>
            <a:ext cx="11406352" cy="2817372"/>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59E5250-7107-4CCE-97AA-658EC50E19E6}"/>
              </a:ext>
            </a:extLst>
          </p:cNvPr>
          <p:cNvSpPr txBox="1"/>
          <p:nvPr/>
        </p:nvSpPr>
        <p:spPr>
          <a:xfrm>
            <a:off x="669036" y="1843003"/>
            <a:ext cx="10915992" cy="707886"/>
          </a:xfrm>
          <a:prstGeom prst="rect">
            <a:avLst/>
          </a:prstGeom>
          <a:noFill/>
        </p:spPr>
        <p:txBody>
          <a:bodyPr wrap="square" rtlCol="0">
            <a:spAutoFit/>
          </a:bodyPr>
          <a:lstStyle/>
          <a:p>
            <a:r>
              <a:rPr lang="ja-JP" altLang="en-US" sz="2000" dirty="0">
                <a:latin typeface="BIZ UDPゴシック" panose="020B0400000000000000" pitchFamily="50" charset="-128"/>
                <a:ea typeface="BIZ UDPゴシック" panose="020B0400000000000000" pitchFamily="50" charset="-128"/>
              </a:rPr>
              <a:t>〇　「目指す未来像」の議論の材料となる重要な将来推計のデータを、客観的かつ長期的な視点で</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整理したもので、以下の要件を満たしたもの</a:t>
            </a:r>
            <a:endParaRPr lang="en-US" altLang="ja-JP" sz="20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7847DAC-ABB7-4B62-9A39-F2E7B397E42C}"/>
              </a:ext>
            </a:extLst>
          </p:cNvPr>
          <p:cNvSpPr txBox="1"/>
          <p:nvPr/>
        </p:nvSpPr>
        <p:spPr>
          <a:xfrm>
            <a:off x="669036" y="2606873"/>
            <a:ext cx="10962290" cy="1815882"/>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①　それぞれの地域における行政需要や経営資源に関する長期的な（概ね</a:t>
            </a:r>
            <a:r>
              <a:rPr kumimoji="1" lang="en-US" altLang="ja-JP" sz="1600" dirty="0">
                <a:latin typeface="BIZ UDPゴシック" panose="020B0400000000000000" pitchFamily="50" charset="-128"/>
                <a:ea typeface="BIZ UDPゴシック" panose="020B0400000000000000" pitchFamily="50" charset="-128"/>
              </a:rPr>
              <a:t>15</a:t>
            </a:r>
            <a:r>
              <a:rPr kumimoji="1" lang="ja-JP" altLang="en-US" sz="1600" dirty="0">
                <a:latin typeface="BIZ UDPゴシック" panose="020B0400000000000000" pitchFamily="50" charset="-128"/>
                <a:ea typeface="BIZ UDPゴシック" panose="020B0400000000000000" pitchFamily="50" charset="-128"/>
              </a:rPr>
              <a:t>年から</a:t>
            </a:r>
            <a:r>
              <a:rPr kumimoji="1" lang="en-US" altLang="ja-JP" sz="1600" dirty="0">
                <a:latin typeface="BIZ UDPゴシック" panose="020B0400000000000000" pitchFamily="50" charset="-128"/>
                <a:ea typeface="BIZ UDPゴシック" panose="020B0400000000000000" pitchFamily="50" charset="-128"/>
              </a:rPr>
              <a:t>30</a:t>
            </a:r>
            <a:r>
              <a:rPr kumimoji="1" lang="ja-JP" altLang="en-US" sz="1600" dirty="0">
                <a:latin typeface="BIZ UDPゴシック" panose="020B0400000000000000" pitchFamily="50" charset="-128"/>
                <a:ea typeface="BIZ UDPゴシック" panose="020B0400000000000000" pitchFamily="50" charset="-128"/>
              </a:rPr>
              <a:t>年先までの）変化・課題の見通しを、</a:t>
            </a:r>
            <a:endParaRPr kumimoji="1" lang="en-US" altLang="ja-JP" sz="1600" dirty="0">
              <a:latin typeface="BIZ UDPゴシック" panose="020B0400000000000000" pitchFamily="50" charset="-128"/>
              <a:ea typeface="BIZ UDPゴシック" panose="020B0400000000000000" pitchFamily="50" charset="-128"/>
            </a:endParaRPr>
          </a:p>
          <a:p>
            <a:r>
              <a:rPr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客観的なデータを基にして整理したものであること。</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②　分野横断的な指標として、各分野の推計の前提となる人口や人口構造の変化及び施設・インフラの老朽化等に関して</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長期的な将来推計を行ったものであること。</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③　②を踏まえて複数の分野についての長期的な変化・課題の見通しを整理したものであること。</a:t>
            </a:r>
          </a:p>
        </p:txBody>
      </p:sp>
      <p:sp>
        <p:nvSpPr>
          <p:cNvPr id="3" name="スライド番号プレースホルダー 2">
            <a:extLst>
              <a:ext uri="{FF2B5EF4-FFF2-40B4-BE49-F238E27FC236}">
                <a16:creationId xmlns:a16="http://schemas.microsoft.com/office/drawing/2014/main" id="{ACCEAC99-1ACA-4FB7-AEE8-DD518F466845}"/>
              </a:ext>
            </a:extLst>
          </p:cNvPr>
          <p:cNvSpPr>
            <a:spLocks noGrp="1"/>
          </p:cNvSpPr>
          <p:nvPr>
            <p:ph type="sldNum" sz="quarter" idx="12"/>
          </p:nvPr>
        </p:nvSpPr>
        <p:spPr>
          <a:xfrm>
            <a:off x="9448800" y="6492875"/>
            <a:ext cx="2743200" cy="365125"/>
          </a:xfrm>
        </p:spPr>
        <p:txBody>
          <a:bodyPr/>
          <a:lstStyle/>
          <a:p>
            <a:fld id="{E0D7D6FF-D22E-4D28-8EB2-E6EE71FBA953}" type="slidenum">
              <a:rPr kumimoji="1" lang="ja-JP" altLang="en-US" smtClean="0"/>
              <a:t>8</a:t>
            </a:fld>
            <a:endParaRPr kumimoji="1" lang="ja-JP" altLang="en-US"/>
          </a:p>
        </p:txBody>
      </p:sp>
    </p:spTree>
    <p:extLst>
      <p:ext uri="{BB962C8B-B14F-4D97-AF65-F5344CB8AC3E}">
        <p14:creationId xmlns:p14="http://schemas.microsoft.com/office/powerpoint/2010/main" val="426796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95184"/>
          </a:xfrm>
        </p:spPr>
        <p:txBody>
          <a:bodyPr>
            <a:noAutofit/>
          </a:bodyPr>
          <a:lstStyle/>
          <a:p>
            <a:r>
              <a:rPr lang="ja-JP" altLang="en-US" sz="3200" b="1" dirty="0">
                <a:latin typeface="BIZ UDPゴシック" panose="020B0400000000000000" pitchFamily="50" charset="-128"/>
                <a:ea typeface="BIZ UDPゴシック" panose="020B0400000000000000" pitchFamily="50" charset="-128"/>
              </a:rPr>
              <a:t>推計した分野</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838200" y="1460311"/>
            <a:ext cx="10515600" cy="1393878"/>
          </a:xfrm>
        </p:spPr>
        <p:txBody>
          <a:bodyPr>
            <a:normAutofit/>
          </a:bodyPr>
          <a:lstStyle/>
          <a:p>
            <a:pPr marL="0" indent="0">
              <a:buNone/>
            </a:pPr>
            <a:endParaRPr lang="en-US" altLang="ja-JP" sz="1400" dirty="0"/>
          </a:p>
          <a:p>
            <a:pPr marL="0" indent="0">
              <a:buNone/>
            </a:pPr>
            <a:r>
              <a:rPr lang="ja-JP" altLang="en-US" sz="1400" dirty="0">
                <a:latin typeface="BIZ UDPゴシック" panose="020B0400000000000000" pitchFamily="50" charset="-128"/>
                <a:ea typeface="BIZ UDPゴシック" panose="020B0400000000000000" pitchFamily="50" charset="-128"/>
              </a:rPr>
              <a:t>　推計のベースとなる人口については、国立社会保障・人口問題研究所による「日本の地域別将来推計人口（令和</a:t>
            </a:r>
            <a:r>
              <a:rPr lang="en-US" altLang="ja-JP" sz="1400" dirty="0">
                <a:latin typeface="BIZ UDPゴシック" panose="020B0400000000000000" pitchFamily="50" charset="-128"/>
                <a:ea typeface="BIZ UDPゴシック" panose="020B0400000000000000" pitchFamily="50" charset="-128"/>
              </a:rPr>
              <a:t>5</a:t>
            </a:r>
            <a:r>
              <a:rPr lang="ja-JP" altLang="en-US" sz="1400" dirty="0">
                <a:latin typeface="BIZ UDPゴシック" panose="020B0400000000000000" pitchFamily="50" charset="-128"/>
                <a:ea typeface="BIZ UDPゴシック" panose="020B0400000000000000" pitchFamily="50" charset="-128"/>
              </a:rPr>
              <a:t>年推計）」の推計値を用いています。</a:t>
            </a:r>
            <a:endParaRPr lang="en-US" altLang="ja-JP" sz="1400" dirty="0">
              <a:latin typeface="BIZ UDPゴシック" panose="020B0400000000000000" pitchFamily="50" charset="-128"/>
              <a:ea typeface="BIZ UDPゴシック" panose="020B0400000000000000" pitchFamily="50" charset="-128"/>
            </a:endParaRPr>
          </a:p>
          <a:p>
            <a:pPr marL="0" indent="0">
              <a:buNone/>
            </a:pPr>
            <a:endParaRPr lang="en-US" altLang="ja-JP" sz="1400" dirty="0"/>
          </a:p>
          <a:p>
            <a:pPr marL="0" indent="0">
              <a:buNone/>
            </a:pPr>
            <a:endParaRPr lang="en-US" altLang="ja-JP" sz="1400" dirty="0"/>
          </a:p>
          <a:p>
            <a:pPr marL="0" indent="0">
              <a:buNone/>
            </a:pP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1010428988"/>
              </p:ext>
            </p:extLst>
          </p:nvPr>
        </p:nvGraphicFramePr>
        <p:xfrm>
          <a:off x="838200" y="2854188"/>
          <a:ext cx="5141492" cy="2988151"/>
        </p:xfrm>
        <a:graphic>
          <a:graphicData uri="http://schemas.openxmlformats.org/drawingml/2006/table">
            <a:tbl>
              <a:tblPr firstRow="1" bandRow="1">
                <a:tableStyleId>{5C22544A-7EE6-4342-B048-85BDC9FD1C3A}</a:tableStyleId>
              </a:tblPr>
              <a:tblGrid>
                <a:gridCol w="1544051">
                  <a:extLst>
                    <a:ext uri="{9D8B030D-6E8A-4147-A177-3AD203B41FA5}">
                      <a16:colId xmlns:a16="http://schemas.microsoft.com/office/drawing/2014/main" val="1032311696"/>
                    </a:ext>
                  </a:extLst>
                </a:gridCol>
                <a:gridCol w="625642">
                  <a:extLst>
                    <a:ext uri="{9D8B030D-6E8A-4147-A177-3AD203B41FA5}">
                      <a16:colId xmlns:a16="http://schemas.microsoft.com/office/drawing/2014/main" val="2431522680"/>
                    </a:ext>
                  </a:extLst>
                </a:gridCol>
                <a:gridCol w="2971799">
                  <a:extLst>
                    <a:ext uri="{9D8B030D-6E8A-4147-A177-3AD203B41FA5}">
                      <a16:colId xmlns:a16="http://schemas.microsoft.com/office/drawing/2014/main" val="805776643"/>
                    </a:ext>
                  </a:extLst>
                </a:gridCol>
              </a:tblGrid>
              <a:tr h="328711">
                <a:tc>
                  <a:txBody>
                    <a:bodyPr/>
                    <a:lstStyle/>
                    <a:p>
                      <a:pPr algn="ctr"/>
                      <a:r>
                        <a:rPr kumimoji="1" lang="ja-JP" altLang="en-US" sz="1200" dirty="0">
                          <a:latin typeface="BIZ UDPゴシック" panose="020B0400000000000000" pitchFamily="50" charset="-128"/>
                          <a:ea typeface="BIZ UDPゴシック" panose="020B0400000000000000" pitchFamily="50" charset="-128"/>
                        </a:rPr>
                        <a:t>分野</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No.</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指標</a:t>
                      </a:r>
                    </a:p>
                  </a:txBody>
                  <a:tcPr/>
                </a:tc>
                <a:extLst>
                  <a:ext uri="{0D108BD9-81ED-4DB2-BD59-A6C34878D82A}">
                    <a16:rowId xmlns:a16="http://schemas.microsoft.com/office/drawing/2014/main" val="99609600"/>
                  </a:ext>
                </a:extLst>
              </a:tr>
              <a:tr h="332081">
                <a:tc>
                  <a:txBody>
                    <a:bodyPr/>
                    <a:lstStyle/>
                    <a:p>
                      <a:pPr algn="ctr"/>
                      <a:r>
                        <a:rPr kumimoji="1" lang="ja-JP" altLang="en-US" sz="1200" dirty="0">
                          <a:latin typeface="BIZ UDPゴシック" panose="020B0400000000000000" pitchFamily="50" charset="-128"/>
                          <a:ea typeface="BIZ UDPゴシック" panose="020B0400000000000000" pitchFamily="50" charset="-128"/>
                        </a:rPr>
                        <a:t>人口</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1-1</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将来推計人口</a:t>
                      </a:r>
                    </a:p>
                  </a:txBody>
                  <a:tcPr/>
                </a:tc>
                <a:extLst>
                  <a:ext uri="{0D108BD9-81ED-4DB2-BD59-A6C34878D82A}">
                    <a16:rowId xmlns:a16="http://schemas.microsoft.com/office/drawing/2014/main" val="2525843019"/>
                  </a:ext>
                </a:extLst>
              </a:tr>
              <a:tr h="332081">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1-2</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人口ピラミッド変化</a:t>
                      </a:r>
                      <a:endParaRPr kumimoji="1" lang="en-US" altLang="ja-JP"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18998408"/>
                  </a:ext>
                </a:extLst>
              </a:tr>
              <a:tr h="332081">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1-3</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高齢化率・後期高齢化率</a:t>
                      </a:r>
                    </a:p>
                  </a:txBody>
                  <a:tcPr/>
                </a:tc>
                <a:extLst>
                  <a:ext uri="{0D108BD9-81ED-4DB2-BD59-A6C34878D82A}">
                    <a16:rowId xmlns:a16="http://schemas.microsoft.com/office/drawing/2014/main" val="693721762"/>
                  </a:ext>
                </a:extLst>
              </a:tr>
              <a:tr h="332081">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1-4</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地域別人口密度</a:t>
                      </a:r>
                    </a:p>
                  </a:txBody>
                  <a:tcPr/>
                </a:tc>
                <a:extLst>
                  <a:ext uri="{0D108BD9-81ED-4DB2-BD59-A6C34878D82A}">
                    <a16:rowId xmlns:a16="http://schemas.microsoft.com/office/drawing/2014/main" val="4120227452"/>
                  </a:ext>
                </a:extLst>
              </a:tr>
              <a:tr h="338179">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1-5</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未就学児・小中学校児童・生徒数</a:t>
                      </a:r>
                    </a:p>
                  </a:txBody>
                  <a:tcPr/>
                </a:tc>
                <a:extLst>
                  <a:ext uri="{0D108BD9-81ED-4DB2-BD59-A6C34878D82A}">
                    <a16:rowId xmlns:a16="http://schemas.microsoft.com/office/drawing/2014/main" val="20672359"/>
                  </a:ext>
                </a:extLst>
              </a:tr>
              <a:tr h="332081">
                <a:tc>
                  <a:txBody>
                    <a:bodyPr/>
                    <a:lstStyle/>
                    <a:p>
                      <a:pPr algn="ctr"/>
                      <a:r>
                        <a:rPr kumimoji="1" lang="ja-JP" altLang="en-US" sz="1200" dirty="0">
                          <a:latin typeface="BIZ UDPゴシック" panose="020B0400000000000000" pitchFamily="50" charset="-128"/>
                          <a:ea typeface="BIZ UDPゴシック" panose="020B0400000000000000" pitchFamily="50" charset="-128"/>
                        </a:rPr>
                        <a:t>施設・インフラ</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2-1</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公共施設の基本情報（体育館）</a:t>
                      </a:r>
                    </a:p>
                  </a:txBody>
                  <a:tcPr/>
                </a:tc>
                <a:extLst>
                  <a:ext uri="{0D108BD9-81ED-4DB2-BD59-A6C34878D82A}">
                    <a16:rowId xmlns:a16="http://schemas.microsoft.com/office/drawing/2014/main" val="2109561385"/>
                  </a:ext>
                </a:extLst>
              </a:tr>
              <a:tr h="378765">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2-2</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公共施設の基本情報（文化ホール）</a:t>
                      </a:r>
                    </a:p>
                  </a:txBody>
                  <a:tcPr/>
                </a:tc>
                <a:extLst>
                  <a:ext uri="{0D108BD9-81ED-4DB2-BD59-A6C34878D82A}">
                    <a16:rowId xmlns:a16="http://schemas.microsoft.com/office/drawing/2014/main" val="2048764612"/>
                  </a:ext>
                </a:extLst>
              </a:tr>
              <a:tr h="282091">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2-3</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公共施設の基本情報（学校）</a:t>
                      </a:r>
                    </a:p>
                  </a:txBody>
                  <a:tcPr/>
                </a:tc>
                <a:extLst>
                  <a:ext uri="{0D108BD9-81ED-4DB2-BD59-A6C34878D82A}">
                    <a16:rowId xmlns:a16="http://schemas.microsoft.com/office/drawing/2014/main" val="215302635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43206769"/>
              </p:ext>
            </p:extLst>
          </p:nvPr>
        </p:nvGraphicFramePr>
        <p:xfrm>
          <a:off x="6212308" y="2854452"/>
          <a:ext cx="5141492" cy="2409792"/>
        </p:xfrm>
        <a:graphic>
          <a:graphicData uri="http://schemas.openxmlformats.org/drawingml/2006/table">
            <a:tbl>
              <a:tblPr firstRow="1" bandRow="1">
                <a:tableStyleId>{5C22544A-7EE6-4342-B048-85BDC9FD1C3A}</a:tableStyleId>
              </a:tblPr>
              <a:tblGrid>
                <a:gridCol w="1581998">
                  <a:extLst>
                    <a:ext uri="{9D8B030D-6E8A-4147-A177-3AD203B41FA5}">
                      <a16:colId xmlns:a16="http://schemas.microsoft.com/office/drawing/2014/main" val="1709059566"/>
                    </a:ext>
                  </a:extLst>
                </a:gridCol>
                <a:gridCol w="623828">
                  <a:extLst>
                    <a:ext uri="{9D8B030D-6E8A-4147-A177-3AD203B41FA5}">
                      <a16:colId xmlns:a16="http://schemas.microsoft.com/office/drawing/2014/main" val="1853167300"/>
                    </a:ext>
                  </a:extLst>
                </a:gridCol>
                <a:gridCol w="2935666">
                  <a:extLst>
                    <a:ext uri="{9D8B030D-6E8A-4147-A177-3AD203B41FA5}">
                      <a16:colId xmlns:a16="http://schemas.microsoft.com/office/drawing/2014/main" val="4253502143"/>
                    </a:ext>
                  </a:extLst>
                </a:gridCol>
              </a:tblGrid>
              <a:tr h="344256">
                <a:tc>
                  <a:txBody>
                    <a:bodyPr/>
                    <a:lstStyle/>
                    <a:p>
                      <a:pPr algn="ctr"/>
                      <a:r>
                        <a:rPr kumimoji="1" lang="ja-JP" altLang="en-US" sz="1200" dirty="0">
                          <a:latin typeface="BIZ UDPゴシック" panose="020B0400000000000000" pitchFamily="50" charset="-128"/>
                          <a:ea typeface="BIZ UDPゴシック" panose="020B0400000000000000" pitchFamily="50" charset="-128"/>
                        </a:rPr>
                        <a:t>分野</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No.</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指標</a:t>
                      </a:r>
                    </a:p>
                  </a:txBody>
                  <a:tcPr/>
                </a:tc>
                <a:extLst>
                  <a:ext uri="{0D108BD9-81ED-4DB2-BD59-A6C34878D82A}">
                    <a16:rowId xmlns:a16="http://schemas.microsoft.com/office/drawing/2014/main" val="1813341850"/>
                  </a:ext>
                </a:extLst>
              </a:tr>
              <a:tr h="344256">
                <a:tc>
                  <a:txBody>
                    <a:bodyPr/>
                    <a:lstStyle/>
                    <a:p>
                      <a:pPr algn="ctr"/>
                      <a:r>
                        <a:rPr kumimoji="1" lang="ja-JP" altLang="en-US" sz="1200" dirty="0">
                          <a:latin typeface="BIZ UDPゴシック" panose="020B0400000000000000" pitchFamily="50" charset="-128"/>
                          <a:ea typeface="BIZ UDPゴシック" panose="020B0400000000000000" pitchFamily="50" charset="-128"/>
                        </a:rPr>
                        <a:t>行政</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3-1</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行政職員数比較</a:t>
                      </a:r>
                      <a:endParaRPr kumimoji="1"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035010960"/>
                  </a:ext>
                </a:extLst>
              </a:tr>
              <a:tr h="344256">
                <a:tc>
                  <a:txBody>
                    <a:bodyPr/>
                    <a:lstStyle/>
                    <a:p>
                      <a:pPr algn="ctr"/>
                      <a:r>
                        <a:rPr kumimoji="1" lang="ja-JP" altLang="en-US" sz="1200" dirty="0">
                          <a:latin typeface="BIZ UDPゴシック" panose="020B0400000000000000" pitchFamily="50" charset="-128"/>
                          <a:ea typeface="BIZ UDPゴシック" panose="020B0400000000000000" pitchFamily="50" charset="-128"/>
                        </a:rPr>
                        <a:t>医療・福祉</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4-1</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医療・介護需要</a:t>
                      </a:r>
                      <a:endParaRPr kumimoji="1"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44228740"/>
                  </a:ext>
                </a:extLst>
              </a:tr>
              <a:tr h="344256">
                <a:tc>
                  <a:txBody>
                    <a:bodyPr/>
                    <a:lstStyle/>
                    <a:p>
                      <a:pPr algn="ctr"/>
                      <a:endParaRPr kumimoji="1" lang="ja-JP" altLang="en-US" sz="120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4-2</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認知症有病者数</a:t>
                      </a:r>
                    </a:p>
                  </a:txBody>
                  <a:tcPr anchor="ctr"/>
                </a:tc>
                <a:extLst>
                  <a:ext uri="{0D108BD9-81ED-4DB2-BD59-A6C34878D82A}">
                    <a16:rowId xmlns:a16="http://schemas.microsoft.com/office/drawing/2014/main" val="245811310"/>
                  </a:ext>
                </a:extLst>
              </a:tr>
              <a:tr h="344256">
                <a:tc>
                  <a:txBody>
                    <a:bodyPr/>
                    <a:lstStyle/>
                    <a:p>
                      <a:pPr algn="ctr"/>
                      <a:r>
                        <a:rPr kumimoji="1" lang="ja-JP" altLang="en-US" sz="1200" dirty="0">
                          <a:latin typeface="BIZ UDPゴシック" panose="020B0400000000000000" pitchFamily="50" charset="-128"/>
                          <a:ea typeface="BIZ UDPゴシック" panose="020B0400000000000000" pitchFamily="50" charset="-128"/>
                        </a:rPr>
                        <a:t>防災・消防</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5-1</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避難行動要支援者数</a:t>
                      </a:r>
                    </a:p>
                  </a:txBody>
                  <a:tcPr anchor="ctr"/>
                </a:tc>
                <a:extLst>
                  <a:ext uri="{0D108BD9-81ED-4DB2-BD59-A6C34878D82A}">
                    <a16:rowId xmlns:a16="http://schemas.microsoft.com/office/drawing/2014/main" val="3061119989"/>
                  </a:ext>
                </a:extLst>
              </a:tr>
              <a:tr h="344256">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5-2</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救急搬送人員数</a:t>
                      </a:r>
                    </a:p>
                  </a:txBody>
                  <a:tcPr anchor="ctr"/>
                </a:tc>
                <a:extLst>
                  <a:ext uri="{0D108BD9-81ED-4DB2-BD59-A6C34878D82A}">
                    <a16:rowId xmlns:a16="http://schemas.microsoft.com/office/drawing/2014/main" val="2655969192"/>
                  </a:ext>
                </a:extLst>
              </a:tr>
              <a:tr h="344256">
                <a:tc>
                  <a:txBody>
                    <a:bodyPr/>
                    <a:lstStyle/>
                    <a:p>
                      <a:pPr algn="ctr"/>
                      <a:r>
                        <a:rPr kumimoji="1" lang="ja-JP" altLang="en-US" sz="1200" dirty="0">
                          <a:latin typeface="BIZ UDPゴシック" panose="020B0400000000000000" pitchFamily="50" charset="-128"/>
                          <a:ea typeface="BIZ UDPゴシック" panose="020B0400000000000000" pitchFamily="50" charset="-128"/>
                        </a:rPr>
                        <a:t>衛生</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6-1</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ごみ発生量</a:t>
                      </a:r>
                    </a:p>
                  </a:txBody>
                  <a:tcPr anchor="ctr"/>
                </a:tc>
                <a:extLst>
                  <a:ext uri="{0D108BD9-81ED-4DB2-BD59-A6C34878D82A}">
                    <a16:rowId xmlns:a16="http://schemas.microsoft.com/office/drawing/2014/main" val="720378411"/>
                  </a:ext>
                </a:extLst>
              </a:tr>
            </a:tbl>
          </a:graphicData>
        </a:graphic>
      </p:graphicFrame>
      <p:cxnSp>
        <p:nvCxnSpPr>
          <p:cNvPr id="8" name="直線コネクタ 7">
            <a:extLst>
              <a:ext uri="{FF2B5EF4-FFF2-40B4-BE49-F238E27FC236}">
                <a16:creationId xmlns:a16="http://schemas.microsoft.com/office/drawing/2014/main" id="{F2F81F16-D993-4E31-A4F1-45C2623E9181}"/>
              </a:ext>
            </a:extLst>
          </p:cNvPr>
          <p:cNvCxnSpPr>
            <a:cxnSpLocks/>
          </p:cNvCxnSpPr>
          <p:nvPr/>
        </p:nvCxnSpPr>
        <p:spPr>
          <a:xfrm>
            <a:off x="838200" y="1460048"/>
            <a:ext cx="1051560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7584924A-A421-4B46-BBF3-2D450E9C7950}"/>
              </a:ext>
            </a:extLst>
          </p:cNvPr>
          <p:cNvSpPr>
            <a:spLocks noGrp="1"/>
          </p:cNvSpPr>
          <p:nvPr>
            <p:ph type="sldNum" sz="quarter" idx="12"/>
          </p:nvPr>
        </p:nvSpPr>
        <p:spPr>
          <a:xfrm>
            <a:off x="9448800" y="6492874"/>
            <a:ext cx="2743200" cy="365125"/>
          </a:xfrm>
        </p:spPr>
        <p:txBody>
          <a:bodyPr/>
          <a:lstStyle/>
          <a:p>
            <a:fld id="{E0D7D6FF-D22E-4D28-8EB2-E6EE71FBA953}" type="slidenum">
              <a:rPr kumimoji="1" lang="ja-JP" altLang="en-US" smtClean="0"/>
              <a:t>9</a:t>
            </a:fld>
            <a:endParaRPr kumimoji="1" lang="ja-JP" altLang="en-US"/>
          </a:p>
        </p:txBody>
      </p:sp>
    </p:spTree>
    <p:extLst>
      <p:ext uri="{BB962C8B-B14F-4D97-AF65-F5344CB8AC3E}">
        <p14:creationId xmlns:p14="http://schemas.microsoft.com/office/powerpoint/2010/main" val="2518825239"/>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RC">
    <a:majorFont>
      <a:latin typeface="BIZ UDPゴシック"/>
      <a:ea typeface="BIZ UDPゴシック"/>
      <a:cs typeface=""/>
    </a:majorFont>
    <a:minorFont>
      <a:latin typeface="BIZ UDP明朝 Medium"/>
      <a:ea typeface="BIZ UDP明朝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8222</TotalTime>
  <Words>10743</Words>
  <Application>Microsoft Office PowerPoint</Application>
  <PresentationFormat>ワイド画面</PresentationFormat>
  <Paragraphs>1311</Paragraphs>
  <Slides>66</Slides>
  <Notes>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2</vt:i4>
      </vt:variant>
      <vt:variant>
        <vt:lpstr>スライド タイトル</vt:lpstr>
      </vt:variant>
      <vt:variant>
        <vt:i4>66</vt:i4>
      </vt:variant>
    </vt:vector>
  </HeadingPairs>
  <TitlesOfParts>
    <vt:vector size="75" baseType="lpstr">
      <vt:lpstr>BIZ UDPゴシック</vt:lpstr>
      <vt:lpstr>BIZ UDゴシック</vt:lpstr>
      <vt:lpstr>游ゴシック</vt:lpstr>
      <vt:lpstr>Arial</vt:lpstr>
      <vt:lpstr>Calibri</vt:lpstr>
      <vt:lpstr>Calibri Light</vt:lpstr>
      <vt:lpstr>Office Theme</vt:lpstr>
      <vt:lpstr>ワークシート</vt:lpstr>
      <vt:lpstr>Worksheet</vt:lpstr>
      <vt:lpstr>PowerPoint プレゼンテーション</vt:lpstr>
      <vt:lpstr>　はじめに</vt:lpstr>
      <vt:lpstr>　目次</vt:lpstr>
      <vt:lpstr>PowerPoint プレゼンテーション</vt:lpstr>
      <vt:lpstr>PowerPoint プレゼンテーション</vt:lpstr>
      <vt:lpstr>PowerPoint プレゼンテーション</vt:lpstr>
      <vt:lpstr>PowerPoint プレゼンテーション</vt:lpstr>
      <vt:lpstr>地域の未来予測とは</vt:lpstr>
      <vt:lpstr>推計した分野</vt:lpstr>
      <vt:lpstr>【人口】将来推計人口  出典：総務省「国勢調査」,国立社会保障・人口問題研究所「日本の地域別将来推計人口（令和５年推計）」を基に作成 </vt:lpstr>
      <vt:lpstr>【人口】人口ピラミッド変化  出典：総務省「国勢調査」,国立社会保障・人口問題研究所「日本の地域別将来推計人口（令和５年推計）」を基に作成 </vt:lpstr>
      <vt:lpstr>【人口】 高齢化率・後期高齢化率  出典：総務省「国勢調査」,国立社会保障・人口問題研究所「日本の地域別将来推計人口（令和５年推計）」を基に作成 </vt:lpstr>
      <vt:lpstr>【人口】 地域別人口密度  出典：総務省「国勢調査」,国立社会保障・人口問題研究所「日本の地域別将来推計人口（平成30年推計） 」を基に作成   </vt:lpstr>
      <vt:lpstr>【人口】 未就学児・小中学校児童・生徒数  出典：総務省「国勢調査」,国立社会保障・人口問題研究所「日本の地域別将来推計人口（令和５年推計）」を基に作成 </vt:lpstr>
      <vt:lpstr>【施設・インフラ】 公共施設の基本情報（体育館）  出典：能勢町公共施設総合管理計画を基に作成</vt:lpstr>
      <vt:lpstr>【施設・インフラ】 公共施設の基本情報（文化ホール）  出典：能勢町公共施設総合管理計画を基に作成</vt:lpstr>
      <vt:lpstr>【施設・インフラ】 公共施設の基本情報（学校）  出典：能勢町公共施設総合管理計画を基に作成</vt:lpstr>
      <vt:lpstr>【行政】 行政職員数比較 出典：総務省「住民基本台帳に基づく人口、人口動態及び世帯数」,国立社会保障・人口問題研究所「日本の地域別将来推計人口 （令和５年推計）」,総務省「令和4年度地方公共団体定員管理調査」,大阪府「令和５年度市町村ハンドブック」を基に作成</vt:lpstr>
      <vt:lpstr>【医療・福祉】 医療・介護需要 出典：総務省「国勢調査」,国立社会保障・人口問題研究所「日本の地域別将来推計人口（令和５年推計）」を基に作成 指数計算式：日本医師会「地域医療情報システム」記載の式を利用</vt:lpstr>
      <vt:lpstr>【医療・福祉】 医療・介護需要（医療需要） 出典：総務省「国勢調査」,国立社会保障・人口問題研究所「日本の地域別将来推計人口（令和５年推計）」を基に作成 指数計算式：日本医師会「地域医療情報システム」記載の式を利用</vt:lpstr>
      <vt:lpstr>【医療・福祉】 医療・介護需要（介護需要） 出典：総務省「国勢調査」,国立社会保障・人口問題研究所「日本の地域別将来推計人口（令和５年推計）」を基に作成 指数計算式：日本医師会「地域医療情報システム」記載の式を利用</vt:lpstr>
      <vt:lpstr>【医療・福祉】 認知症有病者数 出典：総務省「国勢調査」,国立社会保障・人口問題研究所「日本の地域別将来推計人口（令和５年推計）」, 厚生労働省「認知症の人の将来推計について」を基に作成 </vt:lpstr>
      <vt:lpstr>【防災・消防】 避難行動要支援者数  出張：総務省「国勢調査」,国立社会保障・人口問題研究所「日本の地域別将来推計人口（令和５年推計）」を基に作成</vt:lpstr>
      <vt:lpstr>【防災・消防】 救急搬送人員数  出典：総務省「国勢調査」, 国立社会保障・人口問題研究所「日本の地域別将来推計人口（令和５年推計）」を基に作成</vt:lpstr>
      <vt:lpstr>【衛生】  ごみ発生量 出典：総務省「国勢調査」,国立社会保障・人口問題研究所「日本の地域別将来推計人口（令和５年推計）」, 環境省「ごみ処理の概要」を基に作成 </vt:lpstr>
      <vt:lpstr>PowerPoint プレゼンテーション</vt:lpstr>
      <vt:lpstr>【課題】専門人材の確保について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【課題】　公共施設・インフラについて</vt:lpstr>
      <vt:lpstr>B&amp;G海洋センターについて</vt:lpstr>
      <vt:lpstr>B&amp;G海洋センターの老朽・劣化状況</vt:lpstr>
      <vt:lpstr>B&amp;G海洋センターが抱える課題</vt:lpstr>
      <vt:lpstr>淨るりシアターについて</vt:lpstr>
      <vt:lpstr>淨るりシアターの運営体制</vt:lpstr>
      <vt:lpstr>淨るりシアターが抱える課題</vt:lpstr>
      <vt:lpstr>能勢ささゆり学園について</vt:lpstr>
      <vt:lpstr>能勢ささゆり学園の学級数について</vt:lpstr>
      <vt:lpstr>能勢ささゆり学園の学級数について</vt:lpstr>
      <vt:lpstr>PowerPoint プレゼンテーション</vt:lpstr>
      <vt:lpstr>【公共施設（建物）　課題まとめ】 </vt:lpstr>
      <vt:lpstr>能勢町が管理するインフラ施設について </vt:lpstr>
      <vt:lpstr>道路・橋梁等について </vt:lpstr>
      <vt:lpstr>生活排水処理施設について </vt:lpstr>
      <vt:lpstr>【インフラ施設　課題まとめ】</vt:lpstr>
      <vt:lpstr>PowerPoint プレゼンテーション</vt:lpstr>
      <vt:lpstr>【総論】集落の機能について</vt:lpstr>
      <vt:lpstr>【総論】集落の機能について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【課題】能勢町の税収等の状況について </vt:lpstr>
      <vt:lpstr>【課題】農業資源の状況について </vt:lpstr>
      <vt:lpstr>【課題】森林資源の状況について </vt:lpstr>
      <vt:lpstr>【課題】まとめ </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福田　修平</cp:lastModifiedBy>
  <cp:revision>739</cp:revision>
  <cp:lastPrinted>2024-03-08T01:15:48Z</cp:lastPrinted>
  <dcterms:created xsi:type="dcterms:W3CDTF">2023-04-12T07:22:27Z</dcterms:created>
  <dcterms:modified xsi:type="dcterms:W3CDTF">2024-09-04T06:46:58Z</dcterms:modified>
</cp:coreProperties>
</file>