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3"/>
  </p:notesMasterIdLst>
  <p:sldIdLst>
    <p:sldId id="272" r:id="rId2"/>
  </p:sldIdLst>
  <p:sldSz cx="9906000" cy="6858000" type="A4"/>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CC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32" autoAdjust="0"/>
    <p:restoredTop sz="94660"/>
  </p:normalViewPr>
  <p:slideViewPr>
    <p:cSldViewPr snapToGrid="0">
      <p:cViewPr varScale="1">
        <p:scale>
          <a:sx n="113" d="100"/>
          <a:sy n="113" d="100"/>
        </p:scale>
        <p:origin x="1146"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5448" cy="497918"/>
          </a:xfrm>
          <a:prstGeom prst="rect">
            <a:avLst/>
          </a:prstGeom>
        </p:spPr>
        <p:txBody>
          <a:bodyPr vert="horz" lIns="91321" tIns="45661" rIns="91321" bIns="45661"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643" y="0"/>
            <a:ext cx="2945448" cy="497918"/>
          </a:xfrm>
          <a:prstGeom prst="rect">
            <a:avLst/>
          </a:prstGeom>
        </p:spPr>
        <p:txBody>
          <a:bodyPr vert="horz" lIns="91321" tIns="45661" rIns="91321" bIns="45661" rtlCol="0"/>
          <a:lstStyle>
            <a:lvl1pPr algn="r">
              <a:defRPr sz="1200"/>
            </a:lvl1pPr>
          </a:lstStyle>
          <a:p>
            <a:fld id="{E816C438-73F3-49B5-A9B2-718D3637C497}" type="datetimeFigureOut">
              <a:rPr kumimoji="1" lang="ja-JP" altLang="en-US" smtClean="0"/>
              <a:t>2025/11/28</a:t>
            </a:fld>
            <a:endParaRPr kumimoji="1" lang="ja-JP" altLang="en-US"/>
          </a:p>
        </p:txBody>
      </p:sp>
      <p:sp>
        <p:nvSpPr>
          <p:cNvPr id="4" name="スライド イメージ プレースホルダー 3"/>
          <p:cNvSpPr>
            <a:spLocks noGrp="1" noRot="1" noChangeAspect="1"/>
          </p:cNvSpPr>
          <p:nvPr>
            <p:ph type="sldImg" idx="2"/>
          </p:nvPr>
        </p:nvSpPr>
        <p:spPr>
          <a:xfrm>
            <a:off x="979488" y="1241425"/>
            <a:ext cx="4838700" cy="3351213"/>
          </a:xfrm>
          <a:prstGeom prst="rect">
            <a:avLst/>
          </a:prstGeom>
          <a:noFill/>
          <a:ln w="12700">
            <a:solidFill>
              <a:prstClr val="black"/>
            </a:solidFill>
          </a:ln>
        </p:spPr>
        <p:txBody>
          <a:bodyPr vert="horz" lIns="91321" tIns="45661" rIns="91321" bIns="45661" rtlCol="0" anchor="ctr"/>
          <a:lstStyle/>
          <a:p>
            <a:endParaRPr lang="ja-JP" altLang="en-US"/>
          </a:p>
        </p:txBody>
      </p:sp>
      <p:sp>
        <p:nvSpPr>
          <p:cNvPr id="5" name="ノート プレースホルダー 4"/>
          <p:cNvSpPr>
            <a:spLocks noGrp="1"/>
          </p:cNvSpPr>
          <p:nvPr>
            <p:ph type="body" sz="quarter" idx="3"/>
          </p:nvPr>
        </p:nvSpPr>
        <p:spPr>
          <a:xfrm>
            <a:off x="680085" y="4777790"/>
            <a:ext cx="5437506" cy="3908812"/>
          </a:xfrm>
          <a:prstGeom prst="rect">
            <a:avLst/>
          </a:prstGeom>
        </p:spPr>
        <p:txBody>
          <a:bodyPr vert="horz" lIns="91321" tIns="45661" rIns="91321" bIns="45661"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30308"/>
            <a:ext cx="2945448" cy="497918"/>
          </a:xfrm>
          <a:prstGeom prst="rect">
            <a:avLst/>
          </a:prstGeom>
        </p:spPr>
        <p:txBody>
          <a:bodyPr vert="horz" lIns="91321" tIns="45661" rIns="91321" bIns="45661"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643" y="9430308"/>
            <a:ext cx="2945448" cy="497918"/>
          </a:xfrm>
          <a:prstGeom prst="rect">
            <a:avLst/>
          </a:prstGeom>
        </p:spPr>
        <p:txBody>
          <a:bodyPr vert="horz" lIns="91321" tIns="45661" rIns="91321" bIns="45661" rtlCol="0" anchor="b"/>
          <a:lstStyle>
            <a:lvl1pPr algn="r">
              <a:defRPr sz="1200"/>
            </a:lvl1pPr>
          </a:lstStyle>
          <a:p>
            <a:fld id="{C51AC0C0-167F-4C7B-8078-99626BDC5BD6}" type="slidenum">
              <a:rPr kumimoji="1" lang="ja-JP" altLang="en-US" smtClean="0"/>
              <a:t>‹#›</a:t>
            </a:fld>
            <a:endParaRPr kumimoji="1" lang="ja-JP" altLang="en-US"/>
          </a:p>
        </p:txBody>
      </p:sp>
    </p:spTree>
    <p:extLst>
      <p:ext uri="{BB962C8B-B14F-4D97-AF65-F5344CB8AC3E}">
        <p14:creationId xmlns:p14="http://schemas.microsoft.com/office/powerpoint/2010/main" val="385598955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508723F2-4A1A-4739-8F5F-6B7EFCADCBF5}" type="datetimeFigureOut">
              <a:rPr kumimoji="1" lang="ja-JP" altLang="en-US" smtClean="0"/>
              <a:t>2025/11/28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130B75D-5396-48D4-B664-B344DB55FCF7}" type="slidenum">
              <a:rPr kumimoji="1" lang="ja-JP" altLang="en-US" smtClean="0"/>
              <a:t>‹#›</a:t>
            </a:fld>
            <a:endParaRPr kumimoji="1" lang="ja-JP" altLang="en-US"/>
          </a:p>
        </p:txBody>
      </p:sp>
    </p:spTree>
    <p:extLst>
      <p:ext uri="{BB962C8B-B14F-4D97-AF65-F5344CB8AC3E}">
        <p14:creationId xmlns:p14="http://schemas.microsoft.com/office/powerpoint/2010/main" val="34858732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08723F2-4A1A-4739-8F5F-6B7EFCADCBF5}" type="datetimeFigureOut">
              <a:rPr kumimoji="1" lang="ja-JP" altLang="en-US" smtClean="0"/>
              <a:t>2025/11/28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130B75D-5396-48D4-B664-B344DB55FCF7}" type="slidenum">
              <a:rPr kumimoji="1" lang="ja-JP" altLang="en-US" smtClean="0"/>
              <a:t>‹#›</a:t>
            </a:fld>
            <a:endParaRPr kumimoji="1" lang="ja-JP" altLang="en-US"/>
          </a:p>
        </p:txBody>
      </p:sp>
    </p:spTree>
    <p:extLst>
      <p:ext uri="{BB962C8B-B14F-4D97-AF65-F5344CB8AC3E}">
        <p14:creationId xmlns:p14="http://schemas.microsoft.com/office/powerpoint/2010/main" val="7426763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08723F2-4A1A-4739-8F5F-6B7EFCADCBF5}" type="datetimeFigureOut">
              <a:rPr kumimoji="1" lang="ja-JP" altLang="en-US" smtClean="0"/>
              <a:t>2025/11/28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130B75D-5396-48D4-B664-B344DB55FCF7}" type="slidenum">
              <a:rPr kumimoji="1" lang="ja-JP" altLang="en-US" smtClean="0"/>
              <a:t>‹#›</a:t>
            </a:fld>
            <a:endParaRPr kumimoji="1" lang="ja-JP" altLang="en-US"/>
          </a:p>
        </p:txBody>
      </p:sp>
    </p:spTree>
    <p:extLst>
      <p:ext uri="{BB962C8B-B14F-4D97-AF65-F5344CB8AC3E}">
        <p14:creationId xmlns:p14="http://schemas.microsoft.com/office/powerpoint/2010/main" val="37463729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08723F2-4A1A-4739-8F5F-6B7EFCADCBF5}" type="datetimeFigureOut">
              <a:rPr kumimoji="1" lang="ja-JP" altLang="en-US" smtClean="0"/>
              <a:t>2025/11/28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130B75D-5396-48D4-B664-B344DB55FCF7}" type="slidenum">
              <a:rPr kumimoji="1" lang="ja-JP" altLang="en-US" smtClean="0"/>
              <a:t>‹#›</a:t>
            </a:fld>
            <a:endParaRPr kumimoji="1" lang="ja-JP" altLang="en-US"/>
          </a:p>
        </p:txBody>
      </p:sp>
    </p:spTree>
    <p:extLst>
      <p:ext uri="{BB962C8B-B14F-4D97-AF65-F5344CB8AC3E}">
        <p14:creationId xmlns:p14="http://schemas.microsoft.com/office/powerpoint/2010/main" val="4710972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08723F2-4A1A-4739-8F5F-6B7EFCADCBF5}" type="datetimeFigureOut">
              <a:rPr kumimoji="1" lang="ja-JP" altLang="en-US" smtClean="0"/>
              <a:t>2025/11/28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130B75D-5396-48D4-B664-B344DB55FCF7}" type="slidenum">
              <a:rPr kumimoji="1" lang="ja-JP" altLang="en-US" smtClean="0"/>
              <a:t>‹#›</a:t>
            </a:fld>
            <a:endParaRPr kumimoji="1" lang="ja-JP" altLang="en-US"/>
          </a:p>
        </p:txBody>
      </p:sp>
    </p:spTree>
    <p:extLst>
      <p:ext uri="{BB962C8B-B14F-4D97-AF65-F5344CB8AC3E}">
        <p14:creationId xmlns:p14="http://schemas.microsoft.com/office/powerpoint/2010/main" val="38480651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508723F2-4A1A-4739-8F5F-6B7EFCADCBF5}" type="datetimeFigureOut">
              <a:rPr kumimoji="1" lang="ja-JP" altLang="en-US" smtClean="0"/>
              <a:t>2025/11/28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130B75D-5396-48D4-B664-B344DB55FCF7}" type="slidenum">
              <a:rPr kumimoji="1" lang="ja-JP" altLang="en-US" smtClean="0"/>
              <a:t>‹#›</a:t>
            </a:fld>
            <a:endParaRPr kumimoji="1" lang="ja-JP" altLang="en-US"/>
          </a:p>
        </p:txBody>
      </p:sp>
    </p:spTree>
    <p:extLst>
      <p:ext uri="{BB962C8B-B14F-4D97-AF65-F5344CB8AC3E}">
        <p14:creationId xmlns:p14="http://schemas.microsoft.com/office/powerpoint/2010/main" val="31510522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508723F2-4A1A-4739-8F5F-6B7EFCADCBF5}" type="datetimeFigureOut">
              <a:rPr kumimoji="1" lang="ja-JP" altLang="en-US" smtClean="0"/>
              <a:t>2025/11/28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E130B75D-5396-48D4-B664-B344DB55FCF7}" type="slidenum">
              <a:rPr kumimoji="1" lang="ja-JP" altLang="en-US" smtClean="0"/>
              <a:t>‹#›</a:t>
            </a:fld>
            <a:endParaRPr kumimoji="1" lang="ja-JP" altLang="en-US"/>
          </a:p>
        </p:txBody>
      </p:sp>
    </p:spTree>
    <p:extLst>
      <p:ext uri="{BB962C8B-B14F-4D97-AF65-F5344CB8AC3E}">
        <p14:creationId xmlns:p14="http://schemas.microsoft.com/office/powerpoint/2010/main" val="36008471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508723F2-4A1A-4739-8F5F-6B7EFCADCBF5}" type="datetimeFigureOut">
              <a:rPr kumimoji="1" lang="ja-JP" altLang="en-US" smtClean="0"/>
              <a:t>2025/11/28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E130B75D-5396-48D4-B664-B344DB55FCF7}" type="slidenum">
              <a:rPr kumimoji="1" lang="ja-JP" altLang="en-US" smtClean="0"/>
              <a:t>‹#›</a:t>
            </a:fld>
            <a:endParaRPr kumimoji="1" lang="ja-JP" altLang="en-US"/>
          </a:p>
        </p:txBody>
      </p:sp>
    </p:spTree>
    <p:extLst>
      <p:ext uri="{BB962C8B-B14F-4D97-AF65-F5344CB8AC3E}">
        <p14:creationId xmlns:p14="http://schemas.microsoft.com/office/powerpoint/2010/main" val="6036541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8723F2-4A1A-4739-8F5F-6B7EFCADCBF5}" type="datetimeFigureOut">
              <a:rPr kumimoji="1" lang="ja-JP" altLang="en-US" smtClean="0"/>
              <a:t>2025/11/28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E130B75D-5396-48D4-B664-B344DB55FCF7}" type="slidenum">
              <a:rPr kumimoji="1" lang="ja-JP" altLang="en-US" smtClean="0"/>
              <a:t>‹#›</a:t>
            </a:fld>
            <a:endParaRPr kumimoji="1" lang="ja-JP" altLang="en-US"/>
          </a:p>
        </p:txBody>
      </p:sp>
    </p:spTree>
    <p:extLst>
      <p:ext uri="{BB962C8B-B14F-4D97-AF65-F5344CB8AC3E}">
        <p14:creationId xmlns:p14="http://schemas.microsoft.com/office/powerpoint/2010/main" val="4375374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08723F2-4A1A-4739-8F5F-6B7EFCADCBF5}" type="datetimeFigureOut">
              <a:rPr kumimoji="1" lang="ja-JP" altLang="en-US" smtClean="0"/>
              <a:t>2025/11/28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130B75D-5396-48D4-B664-B344DB55FCF7}" type="slidenum">
              <a:rPr kumimoji="1" lang="ja-JP" altLang="en-US" smtClean="0"/>
              <a:t>‹#›</a:t>
            </a:fld>
            <a:endParaRPr kumimoji="1" lang="ja-JP" altLang="en-US"/>
          </a:p>
        </p:txBody>
      </p:sp>
    </p:spTree>
    <p:extLst>
      <p:ext uri="{BB962C8B-B14F-4D97-AF65-F5344CB8AC3E}">
        <p14:creationId xmlns:p14="http://schemas.microsoft.com/office/powerpoint/2010/main" val="8638836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08723F2-4A1A-4739-8F5F-6B7EFCADCBF5}" type="datetimeFigureOut">
              <a:rPr kumimoji="1" lang="ja-JP" altLang="en-US" smtClean="0"/>
              <a:t>2025/11/28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130B75D-5396-48D4-B664-B344DB55FCF7}" type="slidenum">
              <a:rPr kumimoji="1" lang="ja-JP" altLang="en-US" smtClean="0"/>
              <a:t>‹#›</a:t>
            </a:fld>
            <a:endParaRPr kumimoji="1" lang="ja-JP" altLang="en-US"/>
          </a:p>
        </p:txBody>
      </p:sp>
    </p:spTree>
    <p:extLst>
      <p:ext uri="{BB962C8B-B14F-4D97-AF65-F5344CB8AC3E}">
        <p14:creationId xmlns:p14="http://schemas.microsoft.com/office/powerpoint/2010/main" val="25764973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8723F2-4A1A-4739-8F5F-6B7EFCADCBF5}" type="datetimeFigureOut">
              <a:rPr kumimoji="1" lang="ja-JP" altLang="en-US" smtClean="0"/>
              <a:t>2025/11/28</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130B75D-5396-48D4-B664-B344DB55FCF7}" type="slidenum">
              <a:rPr kumimoji="1" lang="ja-JP" altLang="en-US" smtClean="0"/>
              <a:t>‹#›</a:t>
            </a:fld>
            <a:endParaRPr kumimoji="1" lang="ja-JP" altLang="en-US"/>
          </a:p>
        </p:txBody>
      </p:sp>
    </p:spTree>
    <p:extLst>
      <p:ext uri="{BB962C8B-B14F-4D97-AF65-F5344CB8AC3E}">
        <p14:creationId xmlns:p14="http://schemas.microsoft.com/office/powerpoint/2010/main" val="240764410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id="{39F82B96-9D8D-4145-B2F9-1568E68B01BB}"/>
              </a:ext>
            </a:extLst>
          </p:cNvPr>
          <p:cNvSpPr/>
          <p:nvPr/>
        </p:nvSpPr>
        <p:spPr>
          <a:xfrm>
            <a:off x="0" y="0"/>
            <a:ext cx="9936000" cy="36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メイリオ" panose="020B0604030504040204" pitchFamily="50" charset="-128"/>
              <a:ea typeface="メイリオ" panose="020B0604030504040204" pitchFamily="50" charset="-128"/>
            </a:endParaRPr>
          </a:p>
        </p:txBody>
      </p:sp>
      <p:sp>
        <p:nvSpPr>
          <p:cNvPr id="9" name="タイトル 1">
            <a:extLst>
              <a:ext uri="{FF2B5EF4-FFF2-40B4-BE49-F238E27FC236}">
                <a16:creationId xmlns:a16="http://schemas.microsoft.com/office/drawing/2014/main" id="{0C953646-5944-4650-A64B-A999454CA4FB}"/>
              </a:ext>
            </a:extLst>
          </p:cNvPr>
          <p:cNvSpPr txBox="1">
            <a:spLocks/>
          </p:cNvSpPr>
          <p:nvPr/>
        </p:nvSpPr>
        <p:spPr>
          <a:xfrm>
            <a:off x="-1" y="66846"/>
            <a:ext cx="9936000" cy="32400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lang="zh-TW" altLang="en-US" sz="1600" b="1" dirty="0">
                <a:solidFill>
                  <a:schemeClr val="bg1"/>
                </a:solidFill>
                <a:latin typeface="メイリオ" panose="020B0604030504040204" pitchFamily="50" charset="-128"/>
                <a:ea typeface="メイリオ" panose="020B0604030504040204" pitchFamily="50" charset="-128"/>
              </a:rPr>
              <a:t>市町村施設整備資金貸付金</a:t>
            </a:r>
            <a:r>
              <a:rPr lang="ja-JP" altLang="en-US" sz="1600" b="1" dirty="0">
                <a:solidFill>
                  <a:schemeClr val="bg1"/>
                </a:solidFill>
                <a:latin typeface="メイリオ" panose="020B0604030504040204" pitchFamily="50" charset="-128"/>
                <a:ea typeface="メイリオ" panose="020B0604030504040204" pitchFamily="50" charset="-128"/>
              </a:rPr>
              <a:t>（府貸）特別枠について</a:t>
            </a:r>
          </a:p>
        </p:txBody>
      </p:sp>
      <p:graphicFrame>
        <p:nvGraphicFramePr>
          <p:cNvPr id="10" name="表 5">
            <a:extLst>
              <a:ext uri="{FF2B5EF4-FFF2-40B4-BE49-F238E27FC236}">
                <a16:creationId xmlns:a16="http://schemas.microsoft.com/office/drawing/2014/main" id="{D30FA9BD-921C-4B8C-9C42-7C5169D70CE5}"/>
              </a:ext>
            </a:extLst>
          </p:cNvPr>
          <p:cNvGraphicFramePr>
            <a:graphicFrameLocks noGrp="1"/>
          </p:cNvGraphicFramePr>
          <p:nvPr>
            <p:extLst>
              <p:ext uri="{D42A27DB-BD31-4B8C-83A1-F6EECF244321}">
                <p14:modId xmlns:p14="http://schemas.microsoft.com/office/powerpoint/2010/main" val="1485719654"/>
              </p:ext>
            </p:extLst>
          </p:nvPr>
        </p:nvGraphicFramePr>
        <p:xfrm>
          <a:off x="273000" y="4002239"/>
          <a:ext cx="9360000" cy="2478720"/>
        </p:xfrm>
        <a:graphic>
          <a:graphicData uri="http://schemas.openxmlformats.org/drawingml/2006/table">
            <a:tbl>
              <a:tblPr firstRow="1" bandRow="1">
                <a:tableStyleId>{7DF18680-E054-41AD-8BC1-D1AEF772440D}</a:tableStyleId>
              </a:tblPr>
              <a:tblGrid>
                <a:gridCol w="1080000">
                  <a:extLst>
                    <a:ext uri="{9D8B030D-6E8A-4147-A177-3AD203B41FA5}">
                      <a16:colId xmlns:a16="http://schemas.microsoft.com/office/drawing/2014/main" val="309476877"/>
                    </a:ext>
                  </a:extLst>
                </a:gridCol>
                <a:gridCol w="4140000">
                  <a:extLst>
                    <a:ext uri="{9D8B030D-6E8A-4147-A177-3AD203B41FA5}">
                      <a16:colId xmlns:a16="http://schemas.microsoft.com/office/drawing/2014/main" val="1253097593"/>
                    </a:ext>
                  </a:extLst>
                </a:gridCol>
                <a:gridCol w="4140000">
                  <a:extLst>
                    <a:ext uri="{9D8B030D-6E8A-4147-A177-3AD203B41FA5}">
                      <a16:colId xmlns:a16="http://schemas.microsoft.com/office/drawing/2014/main" val="3281930507"/>
                    </a:ext>
                  </a:extLst>
                </a:gridCol>
              </a:tblGrid>
              <a:tr h="324000">
                <a:tc>
                  <a:txBody>
                    <a:bodyPr/>
                    <a:lstStyle/>
                    <a:p>
                      <a:pPr>
                        <a:lnSpc>
                          <a:spcPct val="100000"/>
                        </a:lnSpc>
                      </a:pPr>
                      <a:endParaRPr kumimoji="1" lang="ja-JP" altLang="en-US" sz="1200" dirty="0">
                        <a:latin typeface="メイリオ" panose="020B0604030504040204" pitchFamily="50" charset="-128"/>
                        <a:ea typeface="メイリオ" panose="020B0604030504040204" pitchFamily="50" charset="-128"/>
                      </a:endParaRPr>
                    </a:p>
                  </a:txBody>
                  <a:tcPr marT="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algn="ctr">
                        <a:lnSpc>
                          <a:spcPct val="100000"/>
                        </a:lnSpc>
                      </a:pPr>
                      <a:r>
                        <a:rPr kumimoji="1" lang="ja-JP" altLang="en-US" sz="1200" dirty="0">
                          <a:latin typeface="メイリオ" panose="020B0604030504040204" pitchFamily="50" charset="-128"/>
                          <a:ea typeface="メイリオ" panose="020B0604030504040204" pitchFamily="50" charset="-128"/>
                        </a:rPr>
                        <a:t>通常枠</a:t>
                      </a:r>
                    </a:p>
                  </a:txBody>
                  <a:tcPr marT="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algn="ctr">
                        <a:lnSpc>
                          <a:spcPct val="100000"/>
                        </a:lnSpc>
                      </a:pPr>
                      <a:r>
                        <a:rPr kumimoji="1" lang="ja-JP" altLang="en-US" sz="1200" dirty="0">
                          <a:latin typeface="メイリオ" panose="020B0604030504040204" pitchFamily="50" charset="-128"/>
                          <a:ea typeface="メイリオ" panose="020B0604030504040204" pitchFamily="50" charset="-128"/>
                        </a:rPr>
                        <a:t>特別枠</a:t>
                      </a:r>
                    </a:p>
                  </a:txBody>
                  <a:tcPr marT="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extLst>
                  <a:ext uri="{0D108BD9-81ED-4DB2-BD59-A6C34878D82A}">
                    <a16:rowId xmlns:a16="http://schemas.microsoft.com/office/drawing/2014/main" val="488409214"/>
                  </a:ext>
                </a:extLst>
              </a:tr>
              <a:tr h="324000">
                <a:tc>
                  <a:txBody>
                    <a:bodyPr/>
                    <a:lstStyle/>
                    <a:p>
                      <a:pPr algn="ctr">
                        <a:lnSpc>
                          <a:spcPct val="100000"/>
                        </a:lnSpc>
                      </a:pPr>
                      <a:r>
                        <a:rPr kumimoji="1" lang="ja-JP" altLang="en-US" sz="1400" dirty="0">
                          <a:solidFill>
                            <a:schemeClr val="tx1"/>
                          </a:solidFill>
                          <a:latin typeface="メイリオ" panose="020B0604030504040204" pitchFamily="50" charset="-128"/>
                          <a:ea typeface="メイリオ" panose="020B0604030504040204" pitchFamily="50" charset="-128"/>
                        </a:rPr>
                        <a:t>事業目的</a:t>
                      </a:r>
                    </a:p>
                  </a:txBody>
                  <a:tcPr marT="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pPr>
                      <a:r>
                        <a:rPr kumimoji="1" lang="ja-JP" altLang="en-US" sz="1400" dirty="0">
                          <a:solidFill>
                            <a:schemeClr val="tx1"/>
                          </a:solidFill>
                          <a:latin typeface="メイリオ" panose="020B0604030504040204" pitchFamily="50" charset="-128"/>
                          <a:ea typeface="メイリオ" panose="020B0604030504040204" pitchFamily="50" charset="-128"/>
                        </a:rPr>
                        <a:t>公共施設の整備等の促進</a:t>
                      </a:r>
                    </a:p>
                  </a:txBody>
                  <a:tcPr marT="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pPr>
                      <a:r>
                        <a:rPr kumimoji="1" lang="ja-JP" altLang="en-US" sz="1400" dirty="0">
                          <a:solidFill>
                            <a:schemeClr val="tx1"/>
                          </a:solidFill>
                          <a:latin typeface="メイリオ" panose="020B0604030504040204" pitchFamily="50" charset="-128"/>
                          <a:ea typeface="メイリオ" panose="020B0604030504040204" pitchFamily="50" charset="-128"/>
                        </a:rPr>
                        <a:t>同左</a:t>
                      </a:r>
                    </a:p>
                  </a:txBody>
                  <a:tcPr marT="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40450819"/>
                  </a:ext>
                </a:extLst>
              </a:tr>
              <a:tr h="324000">
                <a:tc>
                  <a:txBody>
                    <a:bodyPr/>
                    <a:lstStyle/>
                    <a:p>
                      <a:pPr algn="ctr">
                        <a:lnSpc>
                          <a:spcPct val="100000"/>
                        </a:lnSpc>
                      </a:pPr>
                      <a:r>
                        <a:rPr kumimoji="1" lang="en-US" altLang="ja-JP" sz="1400" dirty="0">
                          <a:solidFill>
                            <a:schemeClr val="tx1"/>
                          </a:solidFill>
                          <a:latin typeface="メイリオ" panose="020B0604030504040204" pitchFamily="50" charset="-128"/>
                          <a:ea typeface="メイリオ" panose="020B0604030504040204" pitchFamily="50" charset="-128"/>
                        </a:rPr>
                        <a:t>R7</a:t>
                      </a:r>
                      <a:r>
                        <a:rPr kumimoji="1" lang="ja-JP" altLang="en-US" sz="1400" dirty="0">
                          <a:solidFill>
                            <a:schemeClr val="tx1"/>
                          </a:solidFill>
                          <a:latin typeface="メイリオ" panose="020B0604030504040204" pitchFamily="50" charset="-128"/>
                          <a:ea typeface="メイリオ" panose="020B0604030504040204" pitchFamily="50" charset="-128"/>
                        </a:rPr>
                        <a:t>予算額</a:t>
                      </a:r>
                    </a:p>
                  </a:txBody>
                  <a:tcPr marT="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pPr>
                      <a:r>
                        <a:rPr kumimoji="1" lang="en-US" altLang="ja-JP" sz="1400" dirty="0">
                          <a:solidFill>
                            <a:schemeClr val="tx1"/>
                          </a:solidFill>
                          <a:latin typeface="メイリオ" panose="020B0604030504040204" pitchFamily="50" charset="-128"/>
                          <a:ea typeface="メイリオ" panose="020B0604030504040204" pitchFamily="50" charset="-128"/>
                        </a:rPr>
                        <a:t>20</a:t>
                      </a:r>
                      <a:r>
                        <a:rPr kumimoji="1" lang="ja-JP" altLang="en-US" sz="1400" dirty="0">
                          <a:solidFill>
                            <a:schemeClr val="tx1"/>
                          </a:solidFill>
                          <a:latin typeface="メイリオ" panose="020B0604030504040204" pitchFamily="50" charset="-128"/>
                          <a:ea typeface="メイリオ" panose="020B0604030504040204" pitchFamily="50" charset="-128"/>
                        </a:rPr>
                        <a:t>億円</a:t>
                      </a:r>
                    </a:p>
                  </a:txBody>
                  <a:tcPr marT="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pPr>
                      <a:r>
                        <a:rPr kumimoji="1" lang="ja-JP" altLang="en-US" sz="1400" dirty="0">
                          <a:solidFill>
                            <a:schemeClr val="tx1"/>
                          </a:solidFill>
                          <a:latin typeface="メイリオ" panose="020B0604030504040204" pitchFamily="50" charset="-128"/>
                          <a:ea typeface="メイリオ" panose="020B0604030504040204" pitchFamily="50" charset="-128"/>
                        </a:rPr>
                        <a:t>５億円</a:t>
                      </a:r>
                    </a:p>
                  </a:txBody>
                  <a:tcPr marT="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38654058"/>
                  </a:ext>
                </a:extLst>
              </a:tr>
              <a:tr h="504000">
                <a:tc>
                  <a:txBody>
                    <a:bodyPr/>
                    <a:lstStyle/>
                    <a:p>
                      <a:pPr algn="ctr">
                        <a:lnSpc>
                          <a:spcPct val="100000"/>
                        </a:lnSpc>
                      </a:pPr>
                      <a:r>
                        <a:rPr kumimoji="1" lang="ja-JP" altLang="en-US" sz="1400" dirty="0">
                          <a:solidFill>
                            <a:schemeClr val="tx1"/>
                          </a:solidFill>
                          <a:latin typeface="メイリオ" panose="020B0604030504040204" pitchFamily="50" charset="-128"/>
                          <a:ea typeface="メイリオ" panose="020B0604030504040204" pitchFamily="50" charset="-128"/>
                        </a:rPr>
                        <a:t>対象事業</a:t>
                      </a:r>
                      <a:endParaRPr kumimoji="1" lang="en-US" altLang="ja-JP" sz="1400" dirty="0">
                        <a:solidFill>
                          <a:schemeClr val="tx1"/>
                        </a:solidFill>
                        <a:latin typeface="メイリオ" panose="020B0604030504040204" pitchFamily="50" charset="-128"/>
                        <a:ea typeface="メイリオ" panose="020B0604030504040204" pitchFamily="50" charset="-128"/>
                      </a:endParaRPr>
                    </a:p>
                  </a:txBody>
                  <a:tcPr marT="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pPr>
                      <a:r>
                        <a:rPr lang="ja-JP" altLang="en-US" sz="1400" dirty="0">
                          <a:solidFill>
                            <a:schemeClr val="tx1"/>
                          </a:solidFill>
                          <a:latin typeface="メイリオ" panose="020B0604030504040204" pitchFamily="50" charset="-128"/>
                          <a:ea typeface="メイリオ" panose="020B0604030504040204" pitchFamily="50" charset="-128"/>
                        </a:rPr>
                        <a:t>公共施設等の整備・改修・建替え</a:t>
                      </a:r>
                      <a:endParaRPr lang="en-US" altLang="ja-JP" sz="1400" dirty="0">
                        <a:solidFill>
                          <a:schemeClr val="tx1"/>
                        </a:solidFill>
                        <a:latin typeface="メイリオ" panose="020B0604030504040204" pitchFamily="50" charset="-128"/>
                        <a:ea typeface="メイリオ" panose="020B0604030504040204" pitchFamily="50" charset="-128"/>
                      </a:endParaRPr>
                    </a:p>
                  </a:txBody>
                  <a:tcPr marT="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pPr>
                      <a:r>
                        <a:rPr kumimoji="1" lang="ja-JP" altLang="en-US" sz="1400" u="sng" dirty="0">
                          <a:solidFill>
                            <a:schemeClr val="tx1"/>
                          </a:solidFill>
                          <a:latin typeface="メイリオ" panose="020B0604030504040204" pitchFamily="50" charset="-128"/>
                          <a:ea typeface="メイリオ" panose="020B0604030504040204" pitchFamily="50" charset="-128"/>
                        </a:rPr>
                        <a:t>公共施設の再編</a:t>
                      </a:r>
                      <a:endParaRPr kumimoji="1" lang="en-US" altLang="ja-JP" sz="1400" u="sng" dirty="0">
                        <a:solidFill>
                          <a:schemeClr val="tx1"/>
                        </a:solidFill>
                        <a:latin typeface="メイリオ" panose="020B0604030504040204" pitchFamily="50" charset="-128"/>
                        <a:ea typeface="メイリオ" panose="020B0604030504040204" pitchFamily="50" charset="-128"/>
                      </a:endParaRPr>
                    </a:p>
                    <a:p>
                      <a:pPr algn="ctr">
                        <a:lnSpc>
                          <a:spcPct val="100000"/>
                        </a:lnSpc>
                      </a:pPr>
                      <a:r>
                        <a:rPr kumimoji="1" lang="ja-JP" altLang="en-US" sz="1400" u="sng" dirty="0">
                          <a:solidFill>
                            <a:schemeClr val="tx1"/>
                          </a:solidFill>
                          <a:latin typeface="メイリオ" panose="020B0604030504040204" pitchFamily="50" charset="-128"/>
                          <a:ea typeface="メイリオ" panose="020B0604030504040204" pitchFamily="50" charset="-128"/>
                        </a:rPr>
                        <a:t>（面積減を伴う建替え・除却）</a:t>
                      </a:r>
                    </a:p>
                  </a:txBody>
                  <a:tcPr marT="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96749364"/>
                  </a:ext>
                </a:extLst>
              </a:tr>
              <a:tr h="324000">
                <a:tc>
                  <a:txBody>
                    <a:bodyPr/>
                    <a:lstStyle/>
                    <a:p>
                      <a:pPr algn="ctr">
                        <a:lnSpc>
                          <a:spcPct val="100000"/>
                        </a:lnSpc>
                      </a:pPr>
                      <a:r>
                        <a:rPr kumimoji="1" lang="ja-JP" altLang="en-US" sz="1400" dirty="0">
                          <a:solidFill>
                            <a:schemeClr val="tx1"/>
                          </a:solidFill>
                          <a:latin typeface="メイリオ" panose="020B0604030504040204" pitchFamily="50" charset="-128"/>
                          <a:ea typeface="メイリオ" panose="020B0604030504040204" pitchFamily="50" charset="-128"/>
                        </a:rPr>
                        <a:t>対象費用</a:t>
                      </a:r>
                      <a:endParaRPr kumimoji="1" lang="en-US" altLang="ja-JP" sz="1400" dirty="0">
                        <a:solidFill>
                          <a:schemeClr val="tx1"/>
                        </a:solidFill>
                        <a:latin typeface="メイリオ" panose="020B0604030504040204" pitchFamily="50" charset="-128"/>
                        <a:ea typeface="メイリオ" panose="020B0604030504040204" pitchFamily="50" charset="-128"/>
                      </a:endParaRPr>
                    </a:p>
                  </a:txBody>
                  <a:tcPr marT="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pPr>
                      <a:r>
                        <a:rPr lang="ja-JP" altLang="en-US" sz="1400" dirty="0">
                          <a:solidFill>
                            <a:schemeClr val="tx1"/>
                          </a:solidFill>
                          <a:latin typeface="メイリオ" panose="020B0604030504040204" pitchFamily="50" charset="-128"/>
                          <a:ea typeface="メイリオ" panose="020B0604030504040204" pitchFamily="50" charset="-128"/>
                        </a:rPr>
                        <a:t>事業費の全額（地方債及び一般財源部分）</a:t>
                      </a:r>
                      <a:endParaRPr lang="en-US" altLang="ja-JP" sz="1400" dirty="0">
                        <a:solidFill>
                          <a:schemeClr val="tx1"/>
                        </a:solidFill>
                        <a:latin typeface="メイリオ" panose="020B0604030504040204" pitchFamily="50" charset="-128"/>
                        <a:ea typeface="メイリオ" panose="020B0604030504040204" pitchFamily="50" charset="-128"/>
                      </a:endParaRPr>
                    </a:p>
                  </a:txBody>
                  <a:tcPr marT="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pPr>
                      <a:r>
                        <a:rPr kumimoji="1" lang="ja-JP" altLang="en-US" sz="1400" u="sng" dirty="0">
                          <a:solidFill>
                            <a:schemeClr val="tx1"/>
                          </a:solidFill>
                          <a:latin typeface="メイリオ" panose="020B0604030504040204" pitchFamily="50" charset="-128"/>
                          <a:ea typeface="メイリオ" panose="020B0604030504040204" pitchFamily="50" charset="-128"/>
                        </a:rPr>
                        <a:t>同左</a:t>
                      </a:r>
                    </a:p>
                  </a:txBody>
                  <a:tcPr marT="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14914367"/>
                  </a:ext>
                </a:extLst>
              </a:tr>
              <a:tr h="324000">
                <a:tc>
                  <a:txBody>
                    <a:bodyPr/>
                    <a:lstStyle/>
                    <a:p>
                      <a:pPr algn="ctr">
                        <a:lnSpc>
                          <a:spcPct val="100000"/>
                        </a:lnSpc>
                      </a:pPr>
                      <a:r>
                        <a:rPr kumimoji="1" lang="ja-JP" altLang="en-US" sz="1400" dirty="0">
                          <a:latin typeface="メイリオ" panose="020B0604030504040204" pitchFamily="50" charset="-128"/>
                          <a:ea typeface="メイリオ" panose="020B0604030504040204" pitchFamily="50" charset="-128"/>
                        </a:rPr>
                        <a:t>対象団体</a:t>
                      </a:r>
                      <a:endParaRPr kumimoji="1" lang="en-US" altLang="ja-JP" sz="1400" dirty="0">
                        <a:latin typeface="メイリオ" panose="020B0604030504040204" pitchFamily="50" charset="-128"/>
                        <a:ea typeface="メイリオ" panose="020B0604030504040204" pitchFamily="50" charset="-128"/>
                      </a:endParaRPr>
                    </a:p>
                  </a:txBody>
                  <a:tcPr marT="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0000"/>
                        </a:lnSpc>
                      </a:pPr>
                      <a:r>
                        <a:rPr lang="ja-JP" altLang="en-US" sz="1400" dirty="0">
                          <a:latin typeface="メイリオ" panose="020B0604030504040204" pitchFamily="50" charset="-128"/>
                          <a:ea typeface="メイリオ" panose="020B0604030504040204" pitchFamily="50" charset="-128"/>
                        </a:rPr>
                        <a:t>府内市町村等</a:t>
                      </a:r>
                      <a:endParaRPr lang="en-US" altLang="ja-JP" sz="1400" dirty="0">
                        <a:latin typeface="メイリオ" panose="020B0604030504040204" pitchFamily="50" charset="-128"/>
                        <a:ea typeface="メイリオ" panose="020B0604030504040204" pitchFamily="50" charset="-128"/>
                      </a:endParaRPr>
                    </a:p>
                  </a:txBody>
                  <a:tcPr marT="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0000"/>
                        </a:lnSpc>
                      </a:pPr>
                      <a:r>
                        <a:rPr kumimoji="1" lang="ja-JP" altLang="en-US" sz="1400" u="sng" dirty="0">
                          <a:latin typeface="メイリオ" panose="020B0604030504040204" pitchFamily="50" charset="-128"/>
                          <a:ea typeface="メイリオ" panose="020B0604030504040204" pitchFamily="50" charset="-128"/>
                        </a:rPr>
                        <a:t>公共施設再編計画</a:t>
                      </a:r>
                      <a:r>
                        <a:rPr kumimoji="1" lang="en-US" altLang="ja-JP" sz="1000" u="sng" dirty="0">
                          <a:latin typeface="メイリオ" panose="020B0604030504040204" pitchFamily="50" charset="-128"/>
                          <a:ea typeface="メイリオ" panose="020B0604030504040204" pitchFamily="50" charset="-128"/>
                        </a:rPr>
                        <a:t>※</a:t>
                      </a:r>
                      <a:r>
                        <a:rPr kumimoji="1" lang="ja-JP" altLang="en-US" sz="1400" u="sng" dirty="0">
                          <a:latin typeface="メイリオ" panose="020B0604030504040204" pitchFamily="50" charset="-128"/>
                          <a:ea typeface="メイリオ" panose="020B0604030504040204" pitchFamily="50" charset="-128"/>
                        </a:rPr>
                        <a:t>を策定している</a:t>
                      </a:r>
                      <a:r>
                        <a:rPr kumimoji="1" lang="ja-JP" altLang="en-US" sz="1400" dirty="0">
                          <a:latin typeface="メイリオ" panose="020B0604030504040204" pitchFamily="50" charset="-128"/>
                          <a:ea typeface="メイリオ" panose="020B0604030504040204" pitchFamily="50" charset="-128"/>
                        </a:rPr>
                        <a:t>府内市町村等</a:t>
                      </a:r>
                      <a:endParaRPr kumimoji="1" lang="en-US" altLang="ja-JP" sz="1400" dirty="0">
                        <a:latin typeface="メイリオ" panose="020B0604030504040204" pitchFamily="50" charset="-128"/>
                        <a:ea typeface="メイリオ" panose="020B0604030504040204" pitchFamily="50" charset="-128"/>
                      </a:endParaRPr>
                    </a:p>
                  </a:txBody>
                  <a:tcPr marT="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43357422"/>
                  </a:ext>
                </a:extLst>
              </a:tr>
              <a:tr h="324000">
                <a:tc>
                  <a:txBody>
                    <a:bodyPr/>
                    <a:lstStyle/>
                    <a:p>
                      <a:pPr algn="ctr">
                        <a:lnSpc>
                          <a:spcPct val="100000"/>
                        </a:lnSpc>
                      </a:pPr>
                      <a:r>
                        <a:rPr kumimoji="1" lang="ja-JP" altLang="en-US" sz="1400" dirty="0">
                          <a:latin typeface="メイリオ" panose="020B0604030504040204" pitchFamily="50" charset="-128"/>
                          <a:ea typeface="メイリオ" panose="020B0604030504040204" pitchFamily="50" charset="-128"/>
                        </a:rPr>
                        <a:t>貸付金利</a:t>
                      </a:r>
                    </a:p>
                  </a:txBody>
                  <a:tcPr marT="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0000"/>
                        </a:lnSpc>
                      </a:pPr>
                      <a:r>
                        <a:rPr lang="zh-TW" altLang="en-US" sz="1400" dirty="0">
                          <a:latin typeface="メイリオ" panose="020B0604030504040204" pitchFamily="50" charset="-128"/>
                          <a:ea typeface="メイリオ" panose="020B0604030504040204" pitchFamily="50" charset="-128"/>
                        </a:rPr>
                        <a:t>財政融資資金貸付金利</a:t>
                      </a:r>
                      <a:r>
                        <a:rPr lang="ja-JP" altLang="en-US" sz="1400" dirty="0">
                          <a:latin typeface="メイリオ" panose="020B0604030504040204" pitchFamily="50" charset="-128"/>
                          <a:ea typeface="メイリオ" panose="020B0604030504040204" pitchFamily="50" charset="-128"/>
                        </a:rPr>
                        <a:t>と同等</a:t>
                      </a:r>
                      <a:endParaRPr lang="en-US" altLang="ja-JP" sz="1400" dirty="0">
                        <a:latin typeface="メイリオ" panose="020B0604030504040204" pitchFamily="50" charset="-128"/>
                        <a:ea typeface="メイリオ" panose="020B0604030504040204" pitchFamily="50" charset="-128"/>
                      </a:endParaRPr>
                    </a:p>
                  </a:txBody>
                  <a:tcPr marT="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zh-TW" altLang="en-US" sz="1400" dirty="0">
                          <a:latin typeface="メイリオ" panose="020B0604030504040204" pitchFamily="50" charset="-128"/>
                          <a:ea typeface="メイリオ" panose="020B0604030504040204" pitchFamily="50" charset="-128"/>
                        </a:rPr>
                        <a:t>財政融資資金貸付金利</a:t>
                      </a:r>
                      <a:r>
                        <a:rPr kumimoji="1" lang="ja-JP" altLang="en-US" sz="1400" dirty="0">
                          <a:latin typeface="メイリオ" panose="020B0604030504040204" pitchFamily="50" charset="-128"/>
                          <a:ea typeface="メイリオ" panose="020B0604030504040204" pitchFamily="50" charset="-128"/>
                        </a:rPr>
                        <a:t>の</a:t>
                      </a:r>
                      <a:r>
                        <a:rPr kumimoji="1" lang="ja-JP" altLang="en-US" sz="1400" u="sng" dirty="0">
                          <a:latin typeface="メイリオ" panose="020B0604030504040204" pitchFamily="50" charset="-128"/>
                          <a:ea typeface="メイリオ" panose="020B0604030504040204" pitchFamily="50" charset="-128"/>
                        </a:rPr>
                        <a:t>半分に減免</a:t>
                      </a:r>
                      <a:endParaRPr kumimoji="1" lang="en-US" altLang="ja-JP" sz="1400" u="sng" dirty="0">
                        <a:latin typeface="メイリオ" panose="020B0604030504040204" pitchFamily="50" charset="-128"/>
                        <a:ea typeface="メイリオ" panose="020B0604030504040204" pitchFamily="50" charset="-128"/>
                      </a:endParaRPr>
                    </a:p>
                  </a:txBody>
                  <a:tcPr marT="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14746855"/>
                  </a:ext>
                </a:extLst>
              </a:tr>
            </a:tbl>
          </a:graphicData>
        </a:graphic>
      </p:graphicFrame>
      <p:sp>
        <p:nvSpPr>
          <p:cNvPr id="13" name="テキスト ボックス 12">
            <a:extLst>
              <a:ext uri="{FF2B5EF4-FFF2-40B4-BE49-F238E27FC236}">
                <a16:creationId xmlns:a16="http://schemas.microsoft.com/office/drawing/2014/main" id="{8F804DC0-7DA8-45D9-AF26-F7732B2C14EE}"/>
              </a:ext>
            </a:extLst>
          </p:cNvPr>
          <p:cNvSpPr txBox="1"/>
          <p:nvPr/>
        </p:nvSpPr>
        <p:spPr>
          <a:xfrm>
            <a:off x="39328" y="3691197"/>
            <a:ext cx="4913672" cy="307777"/>
          </a:xfrm>
          <a:prstGeom prst="rect">
            <a:avLst/>
          </a:prstGeom>
          <a:noFill/>
        </p:spPr>
        <p:txBody>
          <a:bodyPr wrap="square" rtlCol="0">
            <a:spAutoFit/>
          </a:bodyPr>
          <a:lstStyle/>
          <a:p>
            <a:r>
              <a:rPr kumimoji="1" lang="ja-JP" altLang="en-US" sz="1400" b="1" dirty="0">
                <a:latin typeface="メイリオ" panose="020B0604030504040204" pitchFamily="50" charset="-128"/>
                <a:ea typeface="メイリオ" panose="020B0604030504040204" pitchFamily="50" charset="-128"/>
              </a:rPr>
              <a:t>府貸特別枠の概要（通常枠との比較）</a:t>
            </a:r>
          </a:p>
        </p:txBody>
      </p:sp>
      <p:sp>
        <p:nvSpPr>
          <p:cNvPr id="20" name="テキスト ボックス 19">
            <a:extLst>
              <a:ext uri="{FF2B5EF4-FFF2-40B4-BE49-F238E27FC236}">
                <a16:creationId xmlns:a16="http://schemas.microsoft.com/office/drawing/2014/main" id="{60C16702-51AE-49D8-A77E-C303AD83342C}"/>
              </a:ext>
            </a:extLst>
          </p:cNvPr>
          <p:cNvSpPr txBox="1"/>
          <p:nvPr/>
        </p:nvSpPr>
        <p:spPr>
          <a:xfrm>
            <a:off x="39328" y="1704830"/>
            <a:ext cx="5904000" cy="307777"/>
          </a:xfrm>
          <a:prstGeom prst="rect">
            <a:avLst/>
          </a:prstGeom>
          <a:noFill/>
        </p:spPr>
        <p:txBody>
          <a:bodyPr wrap="square" rtlCol="0">
            <a:spAutoFit/>
          </a:bodyPr>
          <a:lstStyle/>
          <a:p>
            <a:r>
              <a:rPr lang="ja-JP" altLang="en-US" sz="1400" b="1" dirty="0">
                <a:latin typeface="メイリオ" panose="020B0604030504040204" pitchFamily="50" charset="-128"/>
                <a:ea typeface="メイリオ" panose="020B0604030504040204" pitchFamily="50" charset="-128"/>
              </a:rPr>
              <a:t>公共施設の最適配置推進に向けたインセンティブ</a:t>
            </a:r>
            <a:r>
              <a:rPr kumimoji="1" lang="ja-JP" altLang="en-US" sz="1400" b="1" dirty="0">
                <a:latin typeface="メイリオ" panose="020B0604030504040204" pitchFamily="50" charset="-128"/>
                <a:ea typeface="メイリオ" panose="020B0604030504040204" pitchFamily="50" charset="-128"/>
              </a:rPr>
              <a:t>の必要性</a:t>
            </a:r>
          </a:p>
        </p:txBody>
      </p:sp>
      <p:sp>
        <p:nvSpPr>
          <p:cNvPr id="21" name="テキスト ボックス 20">
            <a:extLst>
              <a:ext uri="{FF2B5EF4-FFF2-40B4-BE49-F238E27FC236}">
                <a16:creationId xmlns:a16="http://schemas.microsoft.com/office/drawing/2014/main" id="{5D9E1D8D-538A-42C0-9D21-D08AC5C7B1B3}"/>
              </a:ext>
            </a:extLst>
          </p:cNvPr>
          <p:cNvSpPr txBox="1"/>
          <p:nvPr/>
        </p:nvSpPr>
        <p:spPr>
          <a:xfrm>
            <a:off x="186812" y="916719"/>
            <a:ext cx="9756000" cy="617477"/>
          </a:xfrm>
          <a:prstGeom prst="rect">
            <a:avLst/>
          </a:prstGeom>
          <a:noFill/>
        </p:spPr>
        <p:txBody>
          <a:bodyPr wrap="square" rtlCol="0">
            <a:spAutoFit/>
          </a:bodyPr>
          <a:lstStyle>
            <a:defPPr>
              <a:defRPr lang="en-US"/>
            </a:defPPr>
            <a:lvl1pPr>
              <a:lnSpc>
                <a:spcPts val="2100"/>
              </a:lnSpc>
              <a:defRPr kumimoji="1" sz="1400">
                <a:latin typeface="メイリオ" panose="020B0604030504040204" pitchFamily="50" charset="-128"/>
                <a:ea typeface="メイリオ" panose="020B0604030504040204" pitchFamily="50" charset="-128"/>
              </a:defRPr>
            </a:lvl1pPr>
          </a:lstStyle>
          <a:p>
            <a:r>
              <a:rPr lang="ja-JP" altLang="en-US" dirty="0"/>
              <a:t>○公共施設再編に係る計画の策定支援や公共施設の適正配置に向けた計画的な取組を支援</a:t>
            </a:r>
            <a:r>
              <a:rPr lang="ja-JP" altLang="en-US" sz="1050" dirty="0"/>
              <a:t>（公共施設再編計画の策定）</a:t>
            </a:r>
            <a:endParaRPr lang="en-US" altLang="ja-JP" dirty="0"/>
          </a:p>
          <a:p>
            <a:r>
              <a:rPr lang="ja-JP" altLang="en-US" dirty="0"/>
              <a:t>○府貸を活用して市町村の財政負担の平準化や軽減を図り、公共施設の最適配置に向けた取組を支援</a:t>
            </a:r>
          </a:p>
        </p:txBody>
      </p:sp>
      <p:sp>
        <p:nvSpPr>
          <p:cNvPr id="22" name="テキスト ボックス 21">
            <a:extLst>
              <a:ext uri="{FF2B5EF4-FFF2-40B4-BE49-F238E27FC236}">
                <a16:creationId xmlns:a16="http://schemas.microsoft.com/office/drawing/2014/main" id="{B340E7DD-6BFB-43A8-A49A-FB75E11D91A6}"/>
              </a:ext>
            </a:extLst>
          </p:cNvPr>
          <p:cNvSpPr txBox="1"/>
          <p:nvPr/>
        </p:nvSpPr>
        <p:spPr>
          <a:xfrm>
            <a:off x="39327" y="608942"/>
            <a:ext cx="7493155" cy="307777"/>
          </a:xfrm>
          <a:prstGeom prst="rect">
            <a:avLst/>
          </a:prstGeom>
          <a:noFill/>
        </p:spPr>
        <p:txBody>
          <a:bodyPr wrap="square" rtlCol="0">
            <a:spAutoFit/>
          </a:bodyPr>
          <a:lstStyle/>
          <a:p>
            <a:r>
              <a:rPr kumimoji="1" lang="ja-JP" altLang="en-US" sz="1400" b="1" dirty="0">
                <a:latin typeface="メイリオ" panose="020B0604030504040204" pitchFamily="50" charset="-128"/>
                <a:ea typeface="メイリオ" panose="020B0604030504040204" pitchFamily="50" charset="-128"/>
              </a:rPr>
              <a:t>「基礎自治機能充実強化基本方針」</a:t>
            </a:r>
            <a:r>
              <a:rPr kumimoji="1" lang="ja-JP" altLang="en-US" sz="1100" b="1" dirty="0">
                <a:latin typeface="メイリオ" panose="020B0604030504040204" pitchFamily="50" charset="-128"/>
                <a:ea typeface="メイリオ" panose="020B0604030504040204" pitchFamily="50" charset="-128"/>
              </a:rPr>
              <a:t>（</a:t>
            </a:r>
            <a:r>
              <a:rPr kumimoji="1" lang="en-US" altLang="ja-JP" sz="1100" b="1" dirty="0">
                <a:latin typeface="メイリオ" panose="020B0604030504040204" pitchFamily="50" charset="-128"/>
                <a:ea typeface="メイリオ" panose="020B0604030504040204" pitchFamily="50" charset="-128"/>
              </a:rPr>
              <a:t>R7.3</a:t>
            </a:r>
            <a:r>
              <a:rPr kumimoji="1" lang="ja-JP" altLang="en-US" sz="1100" b="1" dirty="0">
                <a:latin typeface="メイリオ" panose="020B0604030504040204" pitchFamily="50" charset="-128"/>
                <a:ea typeface="メイリオ" panose="020B0604030504040204" pitchFamily="50" charset="-128"/>
              </a:rPr>
              <a:t>月）</a:t>
            </a:r>
            <a:r>
              <a:rPr kumimoji="1" lang="ja-JP" altLang="en-US" sz="1400" b="1" dirty="0">
                <a:latin typeface="メイリオ" panose="020B0604030504040204" pitchFamily="50" charset="-128"/>
                <a:ea typeface="メイリオ" panose="020B0604030504040204" pitchFamily="50" charset="-128"/>
              </a:rPr>
              <a:t>における位置づけ</a:t>
            </a:r>
            <a:r>
              <a:rPr kumimoji="1" lang="ja-JP" altLang="en-US" sz="1200" b="1" dirty="0">
                <a:latin typeface="メイリオ" panose="020B0604030504040204" pitchFamily="50" charset="-128"/>
                <a:ea typeface="メイリオ" panose="020B0604030504040204" pitchFamily="50" charset="-128"/>
              </a:rPr>
              <a:t>（公共施設の最適配置）</a:t>
            </a:r>
            <a:endParaRPr kumimoji="1" lang="ja-JP" altLang="en-US" sz="1400" b="1" dirty="0">
              <a:latin typeface="メイリオ" panose="020B0604030504040204" pitchFamily="50" charset="-128"/>
              <a:ea typeface="メイリオ" panose="020B0604030504040204" pitchFamily="50" charset="-128"/>
            </a:endParaRPr>
          </a:p>
        </p:txBody>
      </p:sp>
      <p:sp>
        <p:nvSpPr>
          <p:cNvPr id="14" name="テキスト ボックス 13">
            <a:extLst>
              <a:ext uri="{FF2B5EF4-FFF2-40B4-BE49-F238E27FC236}">
                <a16:creationId xmlns:a16="http://schemas.microsoft.com/office/drawing/2014/main" id="{BA149198-D33D-4C5C-8674-A5EA247CE4E7}"/>
              </a:ext>
            </a:extLst>
          </p:cNvPr>
          <p:cNvSpPr txBox="1"/>
          <p:nvPr/>
        </p:nvSpPr>
        <p:spPr>
          <a:xfrm>
            <a:off x="186812" y="1949924"/>
            <a:ext cx="9720000" cy="1592744"/>
          </a:xfrm>
          <a:prstGeom prst="rect">
            <a:avLst/>
          </a:prstGeom>
          <a:noFill/>
        </p:spPr>
        <p:txBody>
          <a:bodyPr wrap="square" rtlCol="0">
            <a:spAutoFit/>
          </a:bodyPr>
          <a:lstStyle>
            <a:defPPr>
              <a:defRPr lang="en-US"/>
            </a:defPPr>
            <a:lvl1pPr>
              <a:defRPr kumimoji="1" sz="1400">
                <a:latin typeface="メイリオ" panose="020B0604030504040204" pitchFamily="50" charset="-128"/>
                <a:ea typeface="メイリオ" panose="020B0604030504040204" pitchFamily="50" charset="-128"/>
              </a:defRPr>
            </a:lvl1pPr>
          </a:lstStyle>
          <a:p>
            <a:pPr>
              <a:lnSpc>
                <a:spcPts val="2100"/>
              </a:lnSpc>
            </a:pPr>
            <a:r>
              <a:rPr lang="ja-JP" altLang="en-US" dirty="0"/>
              <a:t>○市町村調査</a:t>
            </a:r>
            <a:r>
              <a:rPr lang="ja-JP" altLang="en-US" sz="1000" dirty="0"/>
              <a:t>（</a:t>
            </a:r>
            <a:r>
              <a:rPr lang="en-US" altLang="ja-JP" sz="1000" dirty="0"/>
              <a:t>R6.6</a:t>
            </a:r>
            <a:r>
              <a:rPr lang="ja-JP" altLang="en-US" sz="1000" dirty="0"/>
              <a:t>月）</a:t>
            </a:r>
            <a:r>
              <a:rPr lang="ja-JP" altLang="en-US" dirty="0"/>
              <a:t>から、公共施設の最適配置に関して</a:t>
            </a:r>
            <a:r>
              <a:rPr lang="ja-JP" altLang="en-US" u="sng" dirty="0"/>
              <a:t>「建替えや除却に伴う財政負担」に課題</a:t>
            </a:r>
            <a:r>
              <a:rPr lang="ja-JP" altLang="en-US" dirty="0"/>
              <a:t>があることが判明</a:t>
            </a:r>
            <a:endParaRPr lang="en-US" altLang="ja-JP" dirty="0"/>
          </a:p>
          <a:p>
            <a:pPr>
              <a:lnSpc>
                <a:spcPts val="2100"/>
              </a:lnSpc>
              <a:spcBef>
                <a:spcPts val="1200"/>
              </a:spcBef>
            </a:pPr>
            <a:r>
              <a:rPr lang="ja-JP" altLang="en-US" dirty="0"/>
              <a:t>○従来の府貸</a:t>
            </a:r>
            <a:r>
              <a:rPr lang="ja-JP" altLang="en-US" sz="1000" dirty="0"/>
              <a:t>（</a:t>
            </a:r>
            <a:r>
              <a:rPr lang="en-US" altLang="ja-JP" sz="1000" dirty="0"/>
              <a:t>20</a:t>
            </a:r>
            <a:r>
              <a:rPr lang="ja-JP" altLang="en-US" sz="1000" dirty="0"/>
              <a:t>億円）</a:t>
            </a:r>
            <a:r>
              <a:rPr lang="ja-JP" altLang="en-US" dirty="0"/>
              <a:t>の大半は大規模改修や更新に活用されており、公共施設の建替えや除却へ充当する余裕がない</a:t>
            </a:r>
            <a:endParaRPr lang="en-US" altLang="ja-JP" dirty="0"/>
          </a:p>
          <a:p>
            <a:pPr>
              <a:lnSpc>
                <a:spcPts val="2100"/>
              </a:lnSpc>
            </a:pPr>
            <a:endParaRPr lang="en-US" altLang="ja-JP" b="1" dirty="0">
              <a:solidFill>
                <a:srgbClr val="FF0000"/>
              </a:solidFill>
            </a:endParaRPr>
          </a:p>
          <a:p>
            <a:pPr>
              <a:lnSpc>
                <a:spcPts val="2100"/>
              </a:lnSpc>
            </a:pPr>
            <a:r>
              <a:rPr lang="ja-JP" altLang="en-US" sz="1600" b="1" dirty="0">
                <a:solidFill>
                  <a:srgbClr val="0070C0"/>
                </a:solidFill>
              </a:rPr>
              <a:t>➡市町村等の公共施設の最適配置や老朽化対策を推進し、維持管理コスト等による市町村財政への影響</a:t>
            </a:r>
            <a:endParaRPr lang="en-US" altLang="ja-JP" sz="1600" b="1" dirty="0">
              <a:solidFill>
                <a:srgbClr val="0070C0"/>
              </a:solidFill>
            </a:endParaRPr>
          </a:p>
          <a:p>
            <a:pPr>
              <a:lnSpc>
                <a:spcPts val="2100"/>
              </a:lnSpc>
            </a:pPr>
            <a:r>
              <a:rPr lang="ja-JP" altLang="en-US" sz="1600" b="1" dirty="0">
                <a:solidFill>
                  <a:srgbClr val="0070C0"/>
                </a:solidFill>
              </a:rPr>
              <a:t>　を軽減するため、公共施設の再編</a:t>
            </a:r>
            <a:r>
              <a:rPr lang="ja-JP" altLang="en-US" sz="1200" b="1" dirty="0">
                <a:solidFill>
                  <a:srgbClr val="0070C0"/>
                </a:solidFill>
              </a:rPr>
              <a:t>（面積減を伴う建替えや除却）</a:t>
            </a:r>
            <a:r>
              <a:rPr lang="ja-JP" altLang="en-US" sz="1600" b="1" dirty="0">
                <a:solidFill>
                  <a:srgbClr val="0070C0"/>
                </a:solidFill>
              </a:rPr>
              <a:t>を対象とする「府貸特別枠」を創設（</a:t>
            </a:r>
            <a:r>
              <a:rPr lang="en-US" altLang="ja-JP" sz="1600" b="1" dirty="0">
                <a:solidFill>
                  <a:srgbClr val="0070C0"/>
                </a:solidFill>
              </a:rPr>
              <a:t>R7</a:t>
            </a:r>
            <a:r>
              <a:rPr lang="ja-JP" altLang="en-US" sz="1600" b="1" dirty="0">
                <a:solidFill>
                  <a:srgbClr val="0070C0"/>
                </a:solidFill>
              </a:rPr>
              <a:t>）</a:t>
            </a:r>
            <a:endParaRPr lang="en-US" altLang="ja-JP" sz="1600" b="1" dirty="0">
              <a:solidFill>
                <a:srgbClr val="0070C0"/>
              </a:solidFill>
            </a:endParaRPr>
          </a:p>
        </p:txBody>
      </p:sp>
      <p:sp>
        <p:nvSpPr>
          <p:cNvPr id="2" name="四角形: 角を丸くする 1">
            <a:extLst>
              <a:ext uri="{FF2B5EF4-FFF2-40B4-BE49-F238E27FC236}">
                <a16:creationId xmlns:a16="http://schemas.microsoft.com/office/drawing/2014/main" id="{44F66E83-B7E8-4A63-931F-AF68435352B3}"/>
              </a:ext>
            </a:extLst>
          </p:cNvPr>
          <p:cNvSpPr/>
          <p:nvPr/>
        </p:nvSpPr>
        <p:spPr>
          <a:xfrm>
            <a:off x="109710" y="2873754"/>
            <a:ext cx="9720000" cy="648000"/>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a:extLst>
              <a:ext uri="{FF2B5EF4-FFF2-40B4-BE49-F238E27FC236}">
                <a16:creationId xmlns:a16="http://schemas.microsoft.com/office/drawing/2014/main" id="{A9BF8CB1-3C63-4CBE-B1A7-14AB083892A0}"/>
              </a:ext>
            </a:extLst>
          </p:cNvPr>
          <p:cNvSpPr txBox="1"/>
          <p:nvPr/>
        </p:nvSpPr>
        <p:spPr>
          <a:xfrm>
            <a:off x="5096678" y="2192640"/>
            <a:ext cx="4979835" cy="230832"/>
          </a:xfrm>
          <a:prstGeom prst="rect">
            <a:avLst/>
          </a:prstGeom>
          <a:noFill/>
        </p:spPr>
        <p:txBody>
          <a:bodyPr wrap="square" rtlCol="0">
            <a:spAutoFit/>
          </a:bodyPr>
          <a:lstStyle/>
          <a:p>
            <a:r>
              <a:rPr kumimoji="1" lang="en-US" altLang="ja-JP" sz="900" dirty="0">
                <a:latin typeface="メイリオ" panose="020B0604030504040204" pitchFamily="50" charset="-128"/>
                <a:ea typeface="メイリオ" panose="020B0604030504040204" pitchFamily="50" charset="-128"/>
              </a:rPr>
              <a:t>※</a:t>
            </a:r>
            <a:r>
              <a:rPr kumimoji="1" lang="ja-JP" altLang="en-US" sz="900" dirty="0">
                <a:latin typeface="メイリオ" panose="020B0604030504040204" pitchFamily="50" charset="-128"/>
                <a:ea typeface="メイリオ" panose="020B0604030504040204" pitchFamily="50" charset="-128"/>
              </a:rPr>
              <a:t>地方債の活用にあたり、一般財源負担が大きく、公的資金の措置がない　等</a:t>
            </a:r>
          </a:p>
        </p:txBody>
      </p:sp>
      <p:sp>
        <p:nvSpPr>
          <p:cNvPr id="4" name="テキスト ボックス 3">
            <a:extLst>
              <a:ext uri="{FF2B5EF4-FFF2-40B4-BE49-F238E27FC236}">
                <a16:creationId xmlns:a16="http://schemas.microsoft.com/office/drawing/2014/main" id="{5E316598-8ACA-45E4-A6B8-95838A8F79E5}"/>
              </a:ext>
            </a:extLst>
          </p:cNvPr>
          <p:cNvSpPr txBox="1"/>
          <p:nvPr/>
        </p:nvSpPr>
        <p:spPr>
          <a:xfrm>
            <a:off x="5104897" y="6478815"/>
            <a:ext cx="4644000" cy="360000"/>
          </a:xfrm>
          <a:prstGeom prst="rect">
            <a:avLst/>
          </a:prstGeom>
          <a:noFill/>
        </p:spPr>
        <p:txBody>
          <a:bodyPr wrap="square" rtlCol="0">
            <a:spAutoFit/>
          </a:bodyPr>
          <a:lstStyle/>
          <a:p>
            <a:r>
              <a:rPr kumimoji="1" lang="en-US" altLang="ja-JP" sz="1000" dirty="0">
                <a:latin typeface="メイリオ" panose="020B0604030504040204" pitchFamily="50" charset="-128"/>
                <a:ea typeface="メイリオ" panose="020B0604030504040204" pitchFamily="50" charset="-128"/>
              </a:rPr>
              <a:t>※</a:t>
            </a:r>
            <a:r>
              <a:rPr kumimoji="1" lang="ja-JP" altLang="en-US" sz="1000" dirty="0">
                <a:latin typeface="メイリオ" panose="020B0604030504040204" pitchFamily="50" charset="-128"/>
                <a:ea typeface="メイリオ" panose="020B0604030504040204" pitchFamily="50" charset="-128"/>
              </a:rPr>
              <a:t>公共施設再編計画：集約化や広域での共同利用等による将来的な公共施設の</a:t>
            </a:r>
            <a:endParaRPr kumimoji="1" lang="en-US" altLang="ja-JP" sz="1000" dirty="0">
              <a:latin typeface="メイリオ" panose="020B0604030504040204" pitchFamily="50" charset="-128"/>
              <a:ea typeface="メイリオ" panose="020B0604030504040204" pitchFamily="50" charset="-128"/>
            </a:endParaRPr>
          </a:p>
          <a:p>
            <a:r>
              <a:rPr kumimoji="1" lang="ja-JP" altLang="en-US" sz="1000" dirty="0">
                <a:latin typeface="メイリオ" panose="020B0604030504040204" pitchFamily="50" charset="-128"/>
                <a:ea typeface="メイリオ" panose="020B0604030504040204" pitchFamily="50" charset="-128"/>
              </a:rPr>
              <a:t>　　　　　　　　　　最適配置や総量縮減を目的とした府独自の計画</a:t>
            </a:r>
          </a:p>
        </p:txBody>
      </p:sp>
    </p:spTree>
    <p:extLst>
      <p:ext uri="{BB962C8B-B14F-4D97-AF65-F5344CB8AC3E}">
        <p14:creationId xmlns:p14="http://schemas.microsoft.com/office/powerpoint/2010/main" val="1420018244"/>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389</Words>
  <Application>Microsoft Office PowerPoint</Application>
  <PresentationFormat>A4 210 x 297 mm</PresentationFormat>
  <Paragraphs>35</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メイリオ</vt:lpstr>
      <vt:lpstr>游ゴシック</vt:lpstr>
      <vt:lpstr>Arial</vt:lpstr>
      <vt:lpstr>Calibri</vt:lpstr>
      <vt:lpstr>Calibri Light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2025-11-28T02:19:28Z</dcterms:created>
  <dcterms:modified xsi:type="dcterms:W3CDTF">2025-11-28T02:20:38Z</dcterms:modified>
</cp:coreProperties>
</file>