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645275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29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643" y="62"/>
      </p:cViewPr>
      <p:guideLst>
        <p:guide orient="horz" pos="2251"/>
        <p:guide pos="3120"/>
        <p:guide orient="horz" pos="29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63B2B-4351-416B-967B-5DB35F10826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5675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528" y="4705380"/>
            <a:ext cx="5316220" cy="3849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118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DBFD8-10A6-472E-A043-9BBFABE39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6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0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15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1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19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4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4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E442-1030-4F23-BACB-74D3657BE625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6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670207" y="1855226"/>
            <a:ext cx="8820000" cy="1368000"/>
          </a:xfrm>
          <a:prstGeom prst="roundRect">
            <a:avLst>
              <a:gd name="adj" fmla="val 12839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90267" y="1959516"/>
            <a:ext cx="8316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-12162"/>
            <a:ext cx="9936000" cy="43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大阪府市町村施設整備資金貸付金（府貸）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77421" y="526615"/>
            <a:ext cx="1707650" cy="428602"/>
            <a:chOff x="218364" y="805219"/>
            <a:chExt cx="2101723" cy="527510"/>
          </a:xfrm>
        </p:grpSpPr>
        <p:sp>
          <p:nvSpPr>
            <p:cNvPr id="3" name="正方形/長方形 2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 flipH="1">
              <a:off x="341192" y="840286"/>
              <a:ext cx="19788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事業概要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88508" y="952099"/>
            <a:ext cx="9717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○市町村等に対し府が独自に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貸付けを行うことで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、公共施設・インフラ等の整備促進を図る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○貸付けの対象となるのは整備費の全額（地方債部分、一般財源部分とも）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○銀行等と比べ低利な貸付けにより、市町村等の財政負担の平準化や軽減を図る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11436"/>
              </p:ext>
            </p:extLst>
          </p:nvPr>
        </p:nvGraphicFramePr>
        <p:xfrm>
          <a:off x="374371" y="3836742"/>
          <a:ext cx="5364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63364994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54470553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予算額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98535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対象団体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府内市町村（政令市除く）、一部事務組合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425783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貸付利率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貸付日現在の財政融資資金と同率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5212693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対象事業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公共施設等の整備・除却、公的団体による施設整備への補助　等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216642058"/>
                  </a:ext>
                </a:extLst>
              </a:tr>
            </a:tbl>
          </a:graphicData>
        </a:graphic>
      </p:graphicFrame>
      <p:grpSp>
        <p:nvGrpSpPr>
          <p:cNvPr id="60" name="グループ化 59"/>
          <p:cNvGrpSpPr/>
          <p:nvPr/>
        </p:nvGrpSpPr>
        <p:grpSpPr>
          <a:xfrm>
            <a:off x="374371" y="5671614"/>
            <a:ext cx="4953000" cy="1027161"/>
            <a:chOff x="4953000" y="4070316"/>
            <a:chExt cx="4953000" cy="1094613"/>
          </a:xfrm>
        </p:grpSpPr>
        <p:sp>
          <p:nvSpPr>
            <p:cNvPr id="50" name="テキスト ボックス 49"/>
            <p:cNvSpPr txBox="1"/>
            <p:nvPr/>
          </p:nvSpPr>
          <p:spPr>
            <a:xfrm flipH="1">
              <a:off x="5545311" y="4583268"/>
              <a:ext cx="862890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～１月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 flipH="1">
              <a:off x="7496704" y="4583268"/>
              <a:ext cx="826191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３月中旬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 flipH="1">
              <a:off x="8861839" y="4583575"/>
              <a:ext cx="752151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５月末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 flipH="1">
              <a:off x="5472756" y="4922976"/>
              <a:ext cx="1008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希望額等調査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 flipH="1">
              <a:off x="7534997" y="4934744"/>
              <a:ext cx="756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決定通知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 flipH="1">
              <a:off x="8961238" y="4932202"/>
              <a:ext cx="468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貸付</a:t>
              </a:r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>
              <a:off x="4953000" y="4833938"/>
              <a:ext cx="4953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右中かっこ 55"/>
            <p:cNvSpPr/>
            <p:nvPr/>
          </p:nvSpPr>
          <p:spPr>
            <a:xfrm rot="16200000">
              <a:off x="6847948" y="3539096"/>
              <a:ext cx="230185" cy="1830594"/>
            </a:xfrm>
            <a:prstGeom prst="rightBrac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右中かっこ 57"/>
            <p:cNvSpPr/>
            <p:nvPr/>
          </p:nvSpPr>
          <p:spPr>
            <a:xfrm rot="16200000">
              <a:off x="8471786" y="3794113"/>
              <a:ext cx="230185" cy="1332611"/>
            </a:xfrm>
            <a:prstGeom prst="rightBrac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 flipH="1">
              <a:off x="6514300" y="4070316"/>
              <a:ext cx="891348" cy="278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金額等調整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 flipH="1">
              <a:off x="8143138" y="4078433"/>
              <a:ext cx="891349" cy="278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貸付手続き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 flipH="1">
            <a:off x="3185866" y="2759921"/>
            <a:ext cx="1872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将来の金利負担を軽減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1015637" y="2042059"/>
            <a:ext cx="7920000" cy="504000"/>
            <a:chOff x="966150" y="2641223"/>
            <a:chExt cx="6336000" cy="589687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966150" y="2641223"/>
              <a:ext cx="6336000" cy="589687"/>
              <a:chOff x="966150" y="4791722"/>
              <a:chExt cx="6336000" cy="589687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966150" y="4791722"/>
                <a:ext cx="6336000" cy="58968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5718150" y="4791722"/>
                <a:ext cx="1584000" cy="58968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2946742" y="2684970"/>
              <a:ext cx="1036800" cy="5054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地方債　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（本債分）　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983141" y="2684970"/>
              <a:ext cx="1036800" cy="5054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一般財源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（充当残）</a:t>
              </a: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 flipH="1">
            <a:off x="7004889" y="2759921"/>
            <a:ext cx="1872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一般財源の負担を平準化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93149" y="3805060"/>
            <a:ext cx="39592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モデルケース（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施設整備事業）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借入額：１億円（期間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年、据置１年）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flipV="1">
            <a:off x="3700005" y="2600528"/>
            <a:ext cx="900000" cy="108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/>
          <p:cNvSpPr/>
          <p:nvPr/>
        </p:nvSpPr>
        <p:spPr>
          <a:xfrm flipV="1">
            <a:off x="7502964" y="2600528"/>
            <a:ext cx="900000" cy="108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116866" y="4261687"/>
            <a:ext cx="349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年間）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の財政効果</a:t>
            </a:r>
            <a:r>
              <a:rPr kumimoji="1" lang="en-US" altLang="ja-JP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!!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94913"/>
              </p:ext>
            </p:extLst>
          </p:nvPr>
        </p:nvGraphicFramePr>
        <p:xfrm>
          <a:off x="6360747" y="4721903"/>
          <a:ext cx="2988000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2936416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341056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6528392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利息総額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7995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銀行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1.4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853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4443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0.5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302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31023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8337467" y="5503700"/>
            <a:ext cx="11963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（利率は仮定値）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770453" y="5827736"/>
            <a:ext cx="4104000" cy="972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59667" y="5871156"/>
            <a:ext cx="4277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大阪府総務部市町村局行政課財政グループ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06-6944-9112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 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shichoson-g24@sbox.pref.osaka.lg.jp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177420" y="3408620"/>
            <a:ext cx="2504819" cy="736378"/>
            <a:chOff x="218364" y="805219"/>
            <a:chExt cx="2101723" cy="906311"/>
          </a:xfrm>
        </p:grpSpPr>
        <p:sp>
          <p:nvSpPr>
            <p:cNvPr id="47" name="正方形/長方形 46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 flipH="1">
              <a:off x="341192" y="840286"/>
              <a:ext cx="1978895" cy="871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条件等（通常枠）</a:t>
              </a: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77421" y="5251839"/>
            <a:ext cx="1707650" cy="397824"/>
            <a:chOff x="218364" y="805219"/>
            <a:chExt cx="2101723" cy="489629"/>
          </a:xfrm>
        </p:grpSpPr>
        <p:sp>
          <p:nvSpPr>
            <p:cNvPr id="59" name="正方形/長方形 58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 flipH="1">
              <a:off x="341192" y="840286"/>
              <a:ext cx="1978895" cy="454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スケジュール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5892399" y="3633768"/>
            <a:ext cx="3960000" cy="2088000"/>
          </a:xfrm>
          <a:prstGeom prst="roundRect">
            <a:avLst>
              <a:gd name="adj" fmla="val 5719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68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267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2024-03-27T02:20:53Z</dcterms:created>
  <dcterms:modified xsi:type="dcterms:W3CDTF">2025-03-26T07:26:01Z</dcterms:modified>
</cp:coreProperties>
</file>