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68" saveSubsetFonts="1">
  <p:sldMasterIdLst>
    <p:sldMasterId id="2147483648" r:id="rId1"/>
  </p:sldMasterIdLst>
  <p:notesMasterIdLst>
    <p:notesMasterId r:id="rId5"/>
  </p:notesMasterIdLst>
  <p:sldIdLst>
    <p:sldId id="477" r:id="rId2"/>
    <p:sldId id="478" r:id="rId3"/>
    <p:sldId id="479" r:id="rId4"/>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1" autoAdjust="0"/>
    <p:restoredTop sz="94322" autoAdjust="0"/>
  </p:normalViewPr>
  <p:slideViewPr>
    <p:cSldViewPr>
      <p:cViewPr>
        <p:scale>
          <a:sx n="75" d="100"/>
          <a:sy n="75" d="100"/>
        </p:scale>
        <p:origin x="1074" y="5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5" tIns="45714" rIns="91425" bIns="45714" rtlCol="0"/>
          <a:lstStyle>
            <a:lvl1pPr algn="r">
              <a:defRPr sz="1200"/>
            </a:lvl1pPr>
          </a:lstStyle>
          <a:p>
            <a:fld id="{01682D40-B29B-4A7C-B3F7-054C095BC2E2}" type="datetimeFigureOut">
              <a:rPr kumimoji="1" lang="ja-JP" altLang="en-US" smtClean="0"/>
              <a:t>2020/11/17</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25" tIns="45714" rIns="91425"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3"/>
            <a:ext cx="2949575" cy="498475"/>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8475"/>
          </a:xfrm>
          <a:prstGeom prst="rect">
            <a:avLst/>
          </a:prstGeom>
        </p:spPr>
        <p:txBody>
          <a:bodyPr vert="horz" lIns="91425" tIns="45714" rIns="91425" bIns="45714" rtlCol="0" anchor="b"/>
          <a:lstStyle>
            <a:lvl1pPr algn="r">
              <a:defRPr sz="1200"/>
            </a:lvl1pPr>
          </a:lstStyle>
          <a:p>
            <a:fld id="{681EA2E2-F980-4CE5-8FE2-AFF44BCBC8B5}" type="slidenum">
              <a:rPr kumimoji="1" lang="ja-JP" altLang="en-US" smtClean="0"/>
              <a:t>‹#›</a:t>
            </a:fld>
            <a:endParaRPr kumimoji="1" lang="ja-JP" altLang="en-US"/>
          </a:p>
        </p:txBody>
      </p:sp>
    </p:spTree>
    <p:extLst>
      <p:ext uri="{BB962C8B-B14F-4D97-AF65-F5344CB8AC3E}">
        <p14:creationId xmlns:p14="http://schemas.microsoft.com/office/powerpoint/2010/main" val="36081898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補足説明をこちらに記入（表向きに出さないもの）</a:t>
            </a:r>
            <a:endParaRPr kumimoji="1" lang="ja-JP" altLang="en-US" dirty="0"/>
          </a:p>
        </p:txBody>
      </p:sp>
      <p:sp>
        <p:nvSpPr>
          <p:cNvPr id="4" name="スライド番号プレースホルダー 3"/>
          <p:cNvSpPr>
            <a:spLocks noGrp="1"/>
          </p:cNvSpPr>
          <p:nvPr>
            <p:ph type="sldNum" sz="quarter" idx="10"/>
          </p:nvPr>
        </p:nvSpPr>
        <p:spPr/>
        <p:txBody>
          <a:bodyPr/>
          <a:lstStyle/>
          <a:p>
            <a:fld id="{477FF180-3FB5-4F8E-84CD-12541D56CE40}" type="slidenum">
              <a:rPr kumimoji="1" lang="ja-JP" altLang="en-US" smtClean="0"/>
              <a:t>68</a:t>
            </a:fld>
            <a:endParaRPr kumimoji="1" lang="ja-JP" altLang="en-US"/>
          </a:p>
        </p:txBody>
      </p:sp>
    </p:spTree>
    <p:extLst>
      <p:ext uri="{BB962C8B-B14F-4D97-AF65-F5344CB8AC3E}">
        <p14:creationId xmlns:p14="http://schemas.microsoft.com/office/powerpoint/2010/main" val="49932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補足説明をこちらに記入（表向きに出さないもの）</a:t>
            </a:r>
            <a:endParaRPr kumimoji="1" lang="ja-JP" altLang="en-US" dirty="0"/>
          </a:p>
        </p:txBody>
      </p:sp>
      <p:sp>
        <p:nvSpPr>
          <p:cNvPr id="4" name="スライド番号プレースホルダー 3"/>
          <p:cNvSpPr>
            <a:spLocks noGrp="1"/>
          </p:cNvSpPr>
          <p:nvPr>
            <p:ph type="sldNum" sz="quarter" idx="10"/>
          </p:nvPr>
        </p:nvSpPr>
        <p:spPr/>
        <p:txBody>
          <a:bodyPr/>
          <a:lstStyle/>
          <a:p>
            <a:fld id="{477FF180-3FB5-4F8E-84CD-12541D56CE40}" type="slidenum">
              <a:rPr kumimoji="1" lang="ja-JP" altLang="en-US" smtClean="0"/>
              <a:t>69</a:t>
            </a:fld>
            <a:endParaRPr kumimoji="1" lang="ja-JP" altLang="en-US"/>
          </a:p>
        </p:txBody>
      </p:sp>
    </p:spTree>
    <p:extLst>
      <p:ext uri="{BB962C8B-B14F-4D97-AF65-F5344CB8AC3E}">
        <p14:creationId xmlns:p14="http://schemas.microsoft.com/office/powerpoint/2010/main" val="239240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BF017B2-3E0C-4445-AFB8-EC91727A3429}" type="datetime1">
              <a:rPr kumimoji="1" lang="ja-JP" altLang="en-US" smtClean="0"/>
              <a:t>2020/11/17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594600" y="6486526"/>
            <a:ext cx="2311400" cy="365125"/>
          </a:xfrm>
        </p:spPr>
        <p:txBody>
          <a:bodyPr/>
          <a:lstStyle>
            <a:lvl1pPr>
              <a:defRPr>
                <a:solidFill>
                  <a:schemeClr val="tx1"/>
                </a:solidFill>
              </a:defRPr>
            </a:lvl1pPr>
          </a:lstStyle>
          <a:p>
            <a:fld id="{BB9231F5-CC56-497A-A386-7B8232C12A76}" type="slidenum">
              <a:rPr lang="ja-JP" altLang="en-US" smtClean="0"/>
              <a:pPr/>
              <a:t>‹#›</a:t>
            </a:fld>
            <a:endParaRPr lang="ja-JP" altLang="en-US"/>
          </a:p>
        </p:txBody>
      </p:sp>
    </p:spTree>
    <p:extLst>
      <p:ext uri="{BB962C8B-B14F-4D97-AF65-F5344CB8AC3E}">
        <p14:creationId xmlns:p14="http://schemas.microsoft.com/office/powerpoint/2010/main" val="8549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6AF6D07-6AB3-4253-BC35-A617842606D5}" type="datetime1">
              <a:rPr kumimoji="1" lang="ja-JP" altLang="en-US" smtClean="0"/>
              <a:t>2020/11/17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11338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210ABD1-9F8C-421A-9B9E-B46823B50961}" type="datetime1">
              <a:rPr kumimoji="1" lang="ja-JP" altLang="en-US" smtClean="0"/>
              <a:t>2020/11/17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1733854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851E448-DDA8-494F-A105-B8A6C66BA2FE}" type="datetime1">
              <a:rPr kumimoji="1" lang="ja-JP" altLang="en-US" smtClean="0"/>
              <a:t>2020/11/17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29180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333"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1F0361C-715C-4DE0-8F77-AE33187ABA62}" type="datetime1">
              <a:rPr kumimoji="1" lang="ja-JP" altLang="en-US" smtClean="0"/>
              <a:t>2020/11/17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54080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ECF3881-AE52-4EA2-A88C-E57BCA31545C}" type="datetime1">
              <a:rPr kumimoji="1" lang="ja-JP" altLang="en-US" smtClean="0"/>
              <a:t>2020/11/17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1049885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498D4EB-8BE4-45E4-9208-00B4FBEC35FF}" type="datetime1">
              <a:rPr kumimoji="1" lang="ja-JP" altLang="en-US" smtClean="0"/>
              <a:t>2020/11/17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241244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047F4EF-3BA6-4E61-B78A-7CC5202A87B4}" type="datetime1">
              <a:rPr kumimoji="1" lang="ja-JP" altLang="en-US" smtClean="0"/>
              <a:t>2020/11/17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121550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6D1D495-FF33-4DD4-9307-83C341BDF299}" type="datetime1">
              <a:rPr kumimoji="1" lang="ja-JP" altLang="en-US" smtClean="0"/>
              <a:t>2020/11/17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70478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167"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13BF0F0-0ABE-4121-B948-4593C94ADE51}" type="datetime1">
              <a:rPr kumimoji="1" lang="ja-JP" altLang="en-US" smtClean="0"/>
              <a:t>2020/11/17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45544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67"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6BE80F4-F973-4714-A7D8-02AEB1D52556}" type="datetime1">
              <a:rPr kumimoji="1" lang="ja-JP" altLang="en-US" smtClean="0"/>
              <a:t>2020/11/17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978803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81B0D32D-C454-45BF-A0F4-9E9DDC2B2175}" type="datetime1">
              <a:rPr kumimoji="1" lang="ja-JP" altLang="en-US" smtClean="0"/>
              <a:t>2020/11/17</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460157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09220" y="413220"/>
            <a:ext cx="9695180" cy="627912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9" name="正方形/長方形 8"/>
          <p:cNvSpPr/>
          <p:nvPr/>
        </p:nvSpPr>
        <p:spPr>
          <a:xfrm>
            <a:off x="106045" y="410045"/>
            <a:ext cx="9697194" cy="29238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ja-JP" altLang="en-US" sz="1300" dirty="0" smtClean="0">
                <a:solidFill>
                  <a:schemeClr val="tx1"/>
                </a:solidFill>
                <a:latin typeface="Meiryo UI" panose="020B0604030504040204" pitchFamily="50" charset="-128"/>
                <a:ea typeface="Meiryo UI" panose="020B0604030504040204" pitchFamily="50" charset="-128"/>
              </a:rPr>
              <a:t>（１）新技術等の活用</a:t>
            </a:r>
            <a:endParaRPr lang="ja-JP" altLang="en-US" sz="1300" dirty="0">
              <a:solidFill>
                <a:schemeClr val="tx1"/>
              </a:solidFill>
              <a:latin typeface="Meiryo UI" panose="020B0604030504040204" pitchFamily="50" charset="-128"/>
              <a:ea typeface="Meiryo UI" panose="020B0604030504040204" pitchFamily="50" charset="-128"/>
            </a:endParaRPr>
          </a:p>
        </p:txBody>
      </p:sp>
      <p:sp>
        <p:nvSpPr>
          <p:cNvPr id="23" name="サブタイトル 2"/>
          <p:cNvSpPr txBox="1"/>
          <p:nvPr/>
        </p:nvSpPr>
        <p:spPr>
          <a:xfrm>
            <a:off x="0" y="0"/>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a:lstStyle>
          <a:p>
            <a:pPr marL="0" indent="0">
              <a:buNone/>
            </a:pPr>
            <a:r>
              <a:rPr lang="ja-JP" altLang="en-US" sz="1800" b="1" dirty="0">
                <a:latin typeface="HG丸ｺﾞｼｯｸM-PRO" panose="020F0400000000000000" pitchFamily="50" charset="-128"/>
                <a:ea typeface="HG丸ｺﾞｼｯｸM-PRO" panose="020F0400000000000000" pitchFamily="50" charset="-128"/>
                <a:cs typeface="Meiryo UI" panose="020B0604030504040204" pitchFamily="50" charset="-128"/>
              </a:rPr>
              <a:t>４．計画の推進に向けて</a:t>
            </a:r>
            <a:endParaRPr lang="en-US" altLang="ja-JP" sz="1800" b="1" dirty="0">
              <a:latin typeface="HG丸ｺﾞｼｯｸM-PRO" panose="020F0400000000000000" pitchFamily="50" charset="-128"/>
              <a:ea typeface="HG丸ｺﾞｼｯｸM-PRO" panose="020F0400000000000000" pitchFamily="50" charset="-128"/>
              <a:cs typeface="Meiryo UI" panose="020B0604030504040204" pitchFamily="50" charset="-128"/>
            </a:endParaRPr>
          </a:p>
        </p:txBody>
      </p:sp>
      <p:sp>
        <p:nvSpPr>
          <p:cNvPr id="12" name="テキストボックス 11"/>
          <p:cNvSpPr txBox="1"/>
          <p:nvPr/>
        </p:nvSpPr>
        <p:spPr>
          <a:xfrm>
            <a:off x="155405" y="1813772"/>
            <a:ext cx="1670148" cy="276999"/>
          </a:xfrm>
          <a:prstGeom prst="rect">
            <a:avLst/>
          </a:prstGeom>
          <a:noFill/>
        </p:spPr>
        <p:txBody>
          <a:bodyPr wrap="square" rtlCol="0">
            <a:spAutoFit/>
          </a:bodyPr>
          <a:lstStyle/>
          <a:p>
            <a:r>
              <a:rPr lang="ja-JP" altLang="en-US" sz="1200" dirty="0"/>
              <a:t>【取組</a:t>
            </a:r>
            <a:r>
              <a:rPr lang="ja-JP" altLang="en-US" sz="1200" dirty="0" smtClean="0"/>
              <a:t>事例】</a:t>
            </a:r>
            <a:endParaRPr lang="ja-JP" altLang="en-US" sz="1200" dirty="0"/>
          </a:p>
        </p:txBody>
      </p:sp>
      <p:sp>
        <p:nvSpPr>
          <p:cNvPr id="4" name="テキスト ボックス 3"/>
          <p:cNvSpPr txBox="1"/>
          <p:nvPr/>
        </p:nvSpPr>
        <p:spPr>
          <a:xfrm>
            <a:off x="131018" y="717331"/>
            <a:ext cx="9651583"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◎スマートシティ等の新たな潮流への対応や</a:t>
            </a:r>
            <a:r>
              <a:rPr lang="ja-JP" altLang="en-US" sz="1200" dirty="0" smtClean="0">
                <a:latin typeface="Meiryo UI" panose="020B0604030504040204" pitchFamily="50" charset="-128"/>
                <a:ea typeface="Meiryo UI" panose="020B0604030504040204" pitchFamily="50" charset="-128"/>
              </a:rPr>
              <a:t>建設事業・維持管理などのインフラ施策</a:t>
            </a:r>
            <a:r>
              <a:rPr kumimoji="1" lang="ja-JP" altLang="en-US" sz="1200" dirty="0" smtClean="0">
                <a:latin typeface="Meiryo UI" panose="020B0604030504040204" pitchFamily="50" charset="-128"/>
                <a:ea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rPr>
              <a:t>課題解決や効率化に活かす</a:t>
            </a:r>
            <a:r>
              <a:rPr kumimoji="1" lang="ja-JP" altLang="en-US" sz="1200" dirty="0" smtClean="0">
                <a:latin typeface="Meiryo UI" panose="020B0604030504040204" pitchFamily="50" charset="-128"/>
                <a:ea typeface="Meiryo UI" panose="020B0604030504040204" pitchFamily="50" charset="-128"/>
              </a:rPr>
              <a:t>ため、新技術等の活用の取組</a:t>
            </a:r>
            <a:r>
              <a:rPr lang="ja-JP" altLang="en-US" sz="1200" dirty="0" smtClean="0">
                <a:latin typeface="Meiryo UI" panose="020B0604030504040204" pitchFamily="50" charset="-128"/>
                <a:ea typeface="Meiryo UI" panose="020B0604030504040204" pitchFamily="50" charset="-128"/>
              </a:rPr>
              <a:t>を推進します</a:t>
            </a:r>
            <a:endParaRPr kumimoji="1" lang="en-US" altLang="ja-JP" sz="1200" dirty="0" smtClean="0">
              <a:latin typeface="Meiryo UI" panose="020B0604030504040204" pitchFamily="50" charset="-128"/>
              <a:ea typeface="Meiryo UI" panose="020B0604030504040204" pitchFamily="50" charset="-128"/>
            </a:endParaRPr>
          </a:p>
        </p:txBody>
      </p:sp>
      <p:graphicFrame>
        <p:nvGraphicFramePr>
          <p:cNvPr id="13" name="表 12"/>
          <p:cNvGraphicFramePr/>
          <p:nvPr>
            <p:extLst/>
          </p:nvPr>
        </p:nvGraphicFramePr>
        <p:xfrm>
          <a:off x="227224" y="2067565"/>
          <a:ext cx="4655533" cy="4509489"/>
        </p:xfrm>
        <a:graphic>
          <a:graphicData uri="http://schemas.openxmlformats.org/drawingml/2006/table">
            <a:tbl>
              <a:tblPr firstRow="1" bandRow="1">
                <a:tableStyleId>{5C22544A-7EE6-4342-B048-85BDC9FD1C3A}</a:tableStyleId>
              </a:tblPr>
              <a:tblGrid>
                <a:gridCol w="4655533">
                  <a:extLst>
                    <a:ext uri="{9D8B030D-6E8A-4147-A177-3AD203B41FA5}">
                      <a16:colId xmlns:a16="http://schemas.microsoft.com/office/drawing/2014/main" val="20000"/>
                    </a:ext>
                  </a:extLst>
                </a:gridCol>
              </a:tblGrid>
              <a:tr h="281524">
                <a:tc>
                  <a:txBody>
                    <a:bodyPr/>
                    <a:lstStyle/>
                    <a:p>
                      <a:pPr algn="ctr">
                        <a:buNone/>
                      </a:pPr>
                      <a:r>
                        <a:rPr lang="ja-JP" altLang="en-US" sz="1200" dirty="0" smtClean="0">
                          <a:solidFill>
                            <a:schemeClr val="tx1"/>
                          </a:solidFill>
                          <a:sym typeface="+mn-ea"/>
                        </a:rPr>
                        <a:t>計画における活用</a:t>
                      </a:r>
                      <a:endParaRPr lang="ja-JP" altLang="en-US" sz="1200" dirty="0">
                        <a:solidFill>
                          <a:schemeClr val="tx1"/>
                        </a:solidFill>
                        <a:sym typeface="+mn-ea"/>
                      </a:endParaRPr>
                    </a:p>
                  </a:txBody>
                  <a:tcPr/>
                </a:tc>
                <a:extLst>
                  <a:ext uri="{0D108BD9-81ED-4DB2-BD59-A6C34878D82A}">
                    <a16:rowId xmlns:a16="http://schemas.microsoft.com/office/drawing/2014/main" val="10000"/>
                  </a:ext>
                </a:extLst>
              </a:tr>
              <a:tr h="4227965">
                <a:tc>
                  <a:txBody>
                    <a:bodyPr/>
                    <a:lstStyle/>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marL="0" marR="0" lvl="0" indent="0" algn="l" defTabSz="990570" rtl="0" eaLnBrk="1" fontAlgn="auto" latinLnBrk="0" hangingPunct="1">
                        <a:lnSpc>
                          <a:spcPct val="100000"/>
                        </a:lnSpc>
                        <a:spcBef>
                          <a:spcPts val="0"/>
                        </a:spcBef>
                        <a:spcAft>
                          <a:spcPts val="0"/>
                        </a:spcAft>
                        <a:buClrTx/>
                        <a:buSzTx/>
                        <a:buFontTx/>
                        <a:buNone/>
                        <a:tabLst/>
                        <a:defRPr/>
                      </a:pPr>
                      <a:r>
                        <a:rPr lang="ja-JP" altLang="en-US" sz="1000" dirty="0" smtClean="0"/>
                        <a:t>　　　</a:t>
                      </a:r>
                      <a:endParaRPr lang="ja-JP" altLang="en-US" sz="1000" dirty="0">
                        <a:sym typeface="+mn-ea"/>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30" name="テキスト ボックス 29"/>
          <p:cNvSpPr txBox="1"/>
          <p:nvPr/>
        </p:nvSpPr>
        <p:spPr>
          <a:xfrm>
            <a:off x="501861" y="1010754"/>
            <a:ext cx="8784976" cy="754053"/>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72000">
              <a:lnSpc>
                <a:spcPts val="1200"/>
              </a:lnSpc>
            </a:pP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新技術等の活用　基本方針</a:t>
            </a:r>
            <a:r>
              <a:rPr lang="en-US" altLang="ja-JP" sz="1100" dirty="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marL="357505" indent="-171450">
              <a:buFont typeface="Wingdings" panose="05000000000000000000" charset="0"/>
              <a:buChar char="p"/>
            </a:pPr>
            <a:r>
              <a:rPr lang="ja-JP" altLang="en-US" sz="1100" dirty="0" smtClean="0">
                <a:latin typeface="Meiryo UI" panose="020B0604030504040204" pitchFamily="50" charset="-128"/>
                <a:ea typeface="Meiryo UI" panose="020B0604030504040204" pitchFamily="50" charset="-128"/>
              </a:rPr>
              <a:t>ニーズ・シーズのマッチングを図り、施策の中に</a:t>
            </a:r>
            <a:r>
              <a:rPr lang="en-US" altLang="ja-JP" sz="1100" dirty="0" smtClean="0">
                <a:latin typeface="Meiryo UI" panose="020B0604030504040204" pitchFamily="50" charset="-128"/>
                <a:ea typeface="Meiryo UI" panose="020B0604030504040204" pitchFamily="50" charset="-128"/>
              </a:rPr>
              <a:t>ICT</a:t>
            </a:r>
            <a:r>
              <a:rPr lang="ja-JP" altLang="en-US" sz="1100" dirty="0" smtClean="0">
                <a:latin typeface="Meiryo UI" panose="020B0604030504040204" pitchFamily="50" charset="-128"/>
                <a:ea typeface="Meiryo UI" panose="020B0604030504040204" pitchFamily="50" charset="-128"/>
              </a:rPr>
              <a:t>、センシング、ビックデータ・</a:t>
            </a:r>
            <a:r>
              <a:rPr lang="en-US" altLang="ja-JP" sz="1100" dirty="0" smtClean="0">
                <a:latin typeface="Meiryo UI" panose="020B0604030504040204" pitchFamily="50" charset="-128"/>
                <a:ea typeface="Meiryo UI" panose="020B0604030504040204" pitchFamily="50" charset="-128"/>
              </a:rPr>
              <a:t>AI</a:t>
            </a:r>
            <a:r>
              <a:rPr lang="ja-JP" altLang="en-US" sz="1100" dirty="0" smtClean="0">
                <a:latin typeface="Meiryo UI" panose="020B0604030504040204" pitchFamily="50" charset="-128"/>
                <a:ea typeface="Meiryo UI" panose="020B0604030504040204" pitchFamily="50" charset="-128"/>
              </a:rPr>
              <a:t>などを積極的に取り入れます</a:t>
            </a:r>
          </a:p>
          <a:p>
            <a:pPr marL="357505" indent="-171450">
              <a:buFont typeface="Wingdings" panose="05000000000000000000" charset="0"/>
              <a:buChar char="p"/>
            </a:pPr>
            <a:r>
              <a:rPr lang="ja-JP" altLang="en-US" sz="1100" dirty="0" smtClean="0">
                <a:latin typeface="Meiryo UI" panose="020B0604030504040204" pitchFamily="50" charset="-128"/>
                <a:ea typeface="Meiryo UI" panose="020B0604030504040204" pitchFamily="50" charset="-128"/>
              </a:rPr>
              <a:t>産官学連携により、大阪府が管理する施設における実証フィールドの提供などにより、社会実装のための取組を蓄積します</a:t>
            </a:r>
            <a:endParaRPr lang="en-US" altLang="ja-JP" sz="1100" dirty="0" smtClean="0">
              <a:latin typeface="Meiryo UI" panose="020B0604030504040204" pitchFamily="50" charset="-128"/>
              <a:ea typeface="Meiryo UI" panose="020B0604030504040204" pitchFamily="50" charset="-128"/>
            </a:endParaRPr>
          </a:p>
          <a:p>
            <a:pPr marL="357505" indent="-171450">
              <a:buFont typeface="Wingdings" panose="05000000000000000000" charset="0"/>
              <a:buChar char="p"/>
            </a:pPr>
            <a:r>
              <a:rPr lang="ja-JP" altLang="en-US" sz="1100" dirty="0">
                <a:latin typeface="Meiryo UI" panose="020B0604030504040204" pitchFamily="50" charset="-128"/>
                <a:ea typeface="Meiryo UI" panose="020B0604030504040204" pitchFamily="50" charset="-128"/>
              </a:rPr>
              <a:t>デジタル・トランスフォーメーションの加速化に向けた</a:t>
            </a:r>
            <a:r>
              <a:rPr lang="ja-JP" altLang="en-US" sz="1100" dirty="0" smtClean="0">
                <a:latin typeface="Meiryo UI" panose="020B0604030504040204" pitchFamily="50" charset="-128"/>
                <a:ea typeface="Meiryo UI" panose="020B0604030504040204" pitchFamily="50" charset="-128"/>
              </a:rPr>
              <a:t>取組を進めます</a:t>
            </a:r>
            <a:r>
              <a:rPr lang="ja-JP" altLang="en-US" sz="1100" dirty="0">
                <a:latin typeface="Meiryo UI" panose="020B0604030504040204" pitchFamily="50" charset="-128"/>
                <a:ea typeface="Meiryo UI" panose="020B0604030504040204" pitchFamily="50" charset="-128"/>
              </a:rPr>
              <a:t>　（テレワーク等の</a:t>
            </a:r>
            <a:r>
              <a:rPr lang="en-US" altLang="ja-JP" sz="1100" dirty="0">
                <a:latin typeface="Meiryo UI" panose="020B0604030504040204" pitchFamily="50" charset="-128"/>
                <a:ea typeface="Meiryo UI" panose="020B0604030504040204" pitchFamily="50" charset="-128"/>
              </a:rPr>
              <a:t>ICT</a:t>
            </a:r>
            <a:r>
              <a:rPr lang="ja-JP" altLang="en-US" sz="1100" dirty="0">
                <a:latin typeface="Meiryo UI" panose="020B0604030504040204" pitchFamily="50" charset="-128"/>
                <a:ea typeface="Meiryo UI" panose="020B0604030504040204" pitchFamily="50" charset="-128"/>
              </a:rPr>
              <a:t>等を活用したリモート化、デジタル化の推進など</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graphicFrame>
        <p:nvGraphicFramePr>
          <p:cNvPr id="29" name="表 28"/>
          <p:cNvGraphicFramePr/>
          <p:nvPr>
            <p:extLst/>
          </p:nvPr>
        </p:nvGraphicFramePr>
        <p:xfrm>
          <a:off x="5003994" y="2064456"/>
          <a:ext cx="4679169" cy="4512598"/>
        </p:xfrm>
        <a:graphic>
          <a:graphicData uri="http://schemas.openxmlformats.org/drawingml/2006/table">
            <a:tbl>
              <a:tblPr firstRow="1" bandRow="1">
                <a:tableStyleId>{5C22544A-7EE6-4342-B048-85BDC9FD1C3A}</a:tableStyleId>
              </a:tblPr>
              <a:tblGrid>
                <a:gridCol w="4679169">
                  <a:extLst>
                    <a:ext uri="{9D8B030D-6E8A-4147-A177-3AD203B41FA5}">
                      <a16:colId xmlns:a16="http://schemas.microsoft.com/office/drawing/2014/main" val="20000"/>
                    </a:ext>
                  </a:extLst>
                </a:gridCol>
              </a:tblGrid>
              <a:tr h="281718">
                <a:tc>
                  <a:txBody>
                    <a:bodyPr/>
                    <a:lstStyle/>
                    <a:p>
                      <a:pPr algn="ctr">
                        <a:buNone/>
                      </a:pPr>
                      <a:r>
                        <a:rPr lang="ja-JP" altLang="en-US" sz="1200" dirty="0" smtClean="0">
                          <a:solidFill>
                            <a:prstClr val="black"/>
                          </a:solidFill>
                          <a:latin typeface="+mj-ea"/>
                          <a:ea typeface="+mj-ea"/>
                          <a:sym typeface="+mn-ea"/>
                        </a:rPr>
                        <a:t>施工における活用</a:t>
                      </a:r>
                      <a:endParaRPr lang="ja-JP" altLang="en-US" sz="1200" dirty="0">
                        <a:sym typeface="+mn-ea"/>
                      </a:endParaRPr>
                    </a:p>
                  </a:txBody>
                  <a:tcPr/>
                </a:tc>
                <a:extLst>
                  <a:ext uri="{0D108BD9-81ED-4DB2-BD59-A6C34878D82A}">
                    <a16:rowId xmlns:a16="http://schemas.microsoft.com/office/drawing/2014/main" val="10000"/>
                  </a:ext>
                </a:extLst>
              </a:tr>
              <a:tr h="4230880">
                <a:tc>
                  <a:txBody>
                    <a:bodyPr/>
                    <a:lstStyle/>
                    <a:p>
                      <a:pPr marL="171450" indent="-171450">
                        <a:lnSpc>
                          <a:spcPct val="100000"/>
                        </a:lnSpc>
                        <a:buFont typeface="Wingdings" panose="05000000000000000000" pitchFamily="2" charset="2"/>
                        <a:buChar char="l"/>
                      </a:pPr>
                      <a:r>
                        <a:rPr lang="ja-JP" altLang="en-US" sz="1100" dirty="0" smtClean="0">
                          <a:solidFill>
                            <a:prstClr val="black"/>
                          </a:solidFill>
                          <a:latin typeface="Meiryo UI" panose="020B0604030504040204" pitchFamily="50" charset="-128"/>
                          <a:ea typeface="Meiryo UI" panose="020B0604030504040204" pitchFamily="50" charset="-128"/>
                          <a:sym typeface="+mn-ea"/>
                        </a:rPr>
                        <a:t>建設・保全に係る担い手不足や維持管理・更新費の増大などが今後、懸念される中で、新技術の導入により、</a:t>
                      </a:r>
                      <a:r>
                        <a:rPr lang="ja-JP" altLang="en-US" sz="1100" dirty="0">
                          <a:latin typeface="Meiryo UI" panose="020B0604030504040204" pitchFamily="50" charset="-128"/>
                          <a:ea typeface="Meiryo UI" panose="020B0604030504040204" pitchFamily="50" charset="-128"/>
                          <a:sym typeface="+mn-ea"/>
                        </a:rPr>
                        <a:t>コスト縮減や作業</a:t>
                      </a:r>
                      <a:r>
                        <a:rPr lang="ja-JP" altLang="en-US" sz="1100" dirty="0" smtClean="0">
                          <a:latin typeface="Meiryo UI" panose="020B0604030504040204" pitchFamily="50" charset="-128"/>
                          <a:ea typeface="Meiryo UI" panose="020B0604030504040204" pitchFamily="50" charset="-128"/>
                          <a:sym typeface="+mn-ea"/>
                        </a:rPr>
                        <a:t>の効率化・</a:t>
                      </a:r>
                      <a:r>
                        <a:rPr lang="ja-JP" altLang="en-US" sz="1100" dirty="0" smtClean="0">
                          <a:solidFill>
                            <a:prstClr val="black"/>
                          </a:solidFill>
                          <a:latin typeface="Meiryo UI" panose="020B0604030504040204" pitchFamily="50" charset="-128"/>
                          <a:ea typeface="Meiryo UI" panose="020B0604030504040204" pitchFamily="50" charset="-128"/>
                          <a:sym typeface="+mn-ea"/>
                        </a:rPr>
                        <a:t>高度化が求められています。</a:t>
                      </a:r>
                      <a:endParaRPr lang="en-US" altLang="ja-JP" sz="1100" dirty="0" smtClean="0">
                        <a:solidFill>
                          <a:prstClr val="black"/>
                        </a:solidFill>
                        <a:latin typeface="Meiryo UI" panose="020B0604030504040204" pitchFamily="50" charset="-128"/>
                        <a:ea typeface="Meiryo UI" panose="020B0604030504040204" pitchFamily="50" charset="-128"/>
                        <a:sym typeface="+mn-ea"/>
                      </a:endParaRPr>
                    </a:p>
                    <a:p>
                      <a:pPr marL="171450" indent="-171450">
                        <a:lnSpc>
                          <a:spcPct val="100000"/>
                        </a:lnSpc>
                        <a:buFont typeface="Wingdings" panose="05000000000000000000" pitchFamily="2" charset="2"/>
                        <a:buChar char="l"/>
                      </a:pPr>
                      <a:r>
                        <a:rPr lang="ja-JP" altLang="en-US" sz="1100" dirty="0" smtClean="0">
                          <a:solidFill>
                            <a:prstClr val="black"/>
                          </a:solidFill>
                          <a:latin typeface="Meiryo UI" panose="020B0604030504040204" pitchFamily="50" charset="-128"/>
                          <a:ea typeface="Meiryo UI" panose="020B0604030504040204" pitchFamily="50" charset="-128"/>
                          <a:sym typeface="+mn-ea"/>
                        </a:rPr>
                        <a:t>５</a:t>
                      </a:r>
                      <a:r>
                        <a:rPr lang="en-US" altLang="ja-JP" sz="1100" dirty="0" smtClean="0">
                          <a:solidFill>
                            <a:prstClr val="black"/>
                          </a:solidFill>
                          <a:latin typeface="Meiryo UI" panose="020B0604030504040204" pitchFamily="50" charset="-128"/>
                          <a:ea typeface="Meiryo UI" panose="020B0604030504040204" pitchFamily="50" charset="-128"/>
                          <a:sym typeface="+mn-ea"/>
                        </a:rPr>
                        <a:t>G</a:t>
                      </a:r>
                      <a:r>
                        <a:rPr lang="ja-JP" altLang="en-US" sz="1100" dirty="0" smtClean="0">
                          <a:solidFill>
                            <a:prstClr val="black"/>
                          </a:solidFill>
                          <a:latin typeface="Meiryo UI" panose="020B0604030504040204" pitchFamily="50" charset="-128"/>
                          <a:ea typeface="Meiryo UI" panose="020B0604030504040204" pitchFamily="50" charset="-128"/>
                          <a:sym typeface="+mn-ea"/>
                        </a:rPr>
                        <a:t>通信が運用化され、今後、高速通信による機器の活用が考えられます。</a:t>
                      </a:r>
                      <a:endParaRPr lang="en-US" altLang="ja-JP" sz="1100" dirty="0" smtClean="0">
                        <a:solidFill>
                          <a:prstClr val="black"/>
                        </a:solidFill>
                        <a:latin typeface="Meiryo UI" panose="020B0604030504040204" pitchFamily="50" charset="-128"/>
                        <a:ea typeface="Meiryo UI" panose="020B0604030504040204" pitchFamily="50" charset="-128"/>
                        <a:sym typeface="+mn-ea"/>
                      </a:endParaRPr>
                    </a:p>
                    <a:p>
                      <a:pPr marL="171450" indent="-171450">
                        <a:lnSpc>
                          <a:spcPct val="100000"/>
                        </a:lnSpc>
                        <a:buFont typeface="Wingdings" panose="05000000000000000000" pitchFamily="2" charset="2"/>
                        <a:buChar char="l"/>
                      </a:pPr>
                      <a:r>
                        <a:rPr lang="ja-JP" altLang="en-US" sz="1100" dirty="0" smtClean="0">
                          <a:solidFill>
                            <a:prstClr val="black"/>
                          </a:solidFill>
                          <a:latin typeface="Meiryo UI" panose="020B0604030504040204" pitchFamily="50" charset="-128"/>
                          <a:ea typeface="Meiryo UI" panose="020B0604030504040204" pitchFamily="50" charset="-128"/>
                          <a:sym typeface="+mn-ea"/>
                        </a:rPr>
                        <a:t>建設現場の生産性の向上を図るため、</a:t>
                      </a:r>
                      <a:r>
                        <a:rPr lang="ja-JP" altLang="en-US" sz="1100" dirty="0" smtClean="0">
                          <a:effectLst/>
                          <a:latin typeface="Meiryo UI" panose="020B0604030504040204" pitchFamily="50" charset="-128"/>
                          <a:ea typeface="Meiryo UI" panose="020B0604030504040204" pitchFamily="50" charset="-128"/>
                        </a:rPr>
                        <a:t>起工測量から</a:t>
                      </a:r>
                      <a:r>
                        <a:rPr lang="en-US" altLang="ja-JP" sz="1100" dirty="0" smtClean="0">
                          <a:effectLst/>
                          <a:latin typeface="Meiryo UI" panose="020B0604030504040204" pitchFamily="50" charset="-128"/>
                          <a:ea typeface="Meiryo UI" panose="020B0604030504040204" pitchFamily="50" charset="-128"/>
                        </a:rPr>
                        <a:t>3</a:t>
                      </a:r>
                      <a:r>
                        <a:rPr lang="ja-JP" altLang="en-US" sz="1100" dirty="0" smtClean="0">
                          <a:effectLst/>
                          <a:latin typeface="Meiryo UI" panose="020B0604030504040204" pitchFamily="50" charset="-128"/>
                          <a:ea typeface="Meiryo UI" panose="020B0604030504040204" pitchFamily="50" charset="-128"/>
                        </a:rPr>
                        <a:t>次元設計データ作成、</a:t>
                      </a:r>
                      <a:r>
                        <a:rPr lang="en-US" altLang="ja-JP" sz="1100" dirty="0" smtClean="0">
                          <a:effectLst/>
                          <a:latin typeface="Meiryo UI" panose="020B0604030504040204" pitchFamily="50" charset="-128"/>
                          <a:ea typeface="Meiryo UI" panose="020B0604030504040204" pitchFamily="50" charset="-128"/>
                        </a:rPr>
                        <a:t>ICT</a:t>
                      </a:r>
                      <a:r>
                        <a:rPr lang="ja-JP" altLang="en-US" sz="1100" dirty="0" smtClean="0">
                          <a:effectLst/>
                          <a:latin typeface="Meiryo UI" panose="020B0604030504040204" pitchFamily="50" charset="-128"/>
                          <a:ea typeface="Meiryo UI" panose="020B0604030504040204" pitchFamily="50" charset="-128"/>
                        </a:rPr>
                        <a:t>建設機械による施工、施工管理・検査までの一連のプロセスにおいて「</a:t>
                      </a:r>
                      <a:r>
                        <a:rPr lang="en-US" altLang="ja-JP" sz="1100" dirty="0" smtClean="0">
                          <a:effectLst/>
                          <a:latin typeface="Meiryo UI" panose="020B0604030504040204" pitchFamily="50" charset="-128"/>
                          <a:ea typeface="Meiryo UI" panose="020B0604030504040204" pitchFamily="50" charset="-128"/>
                        </a:rPr>
                        <a:t>ICT</a:t>
                      </a:r>
                      <a:r>
                        <a:rPr lang="ja-JP" altLang="en-US" sz="1100" dirty="0" smtClean="0">
                          <a:effectLst/>
                          <a:latin typeface="Meiryo UI" panose="020B0604030504040204" pitchFamily="50" charset="-128"/>
                          <a:ea typeface="Meiryo UI" panose="020B0604030504040204" pitchFamily="50" charset="-128"/>
                        </a:rPr>
                        <a:t>活用工事」の推進に取り組みます。</a:t>
                      </a:r>
                      <a:endParaRPr lang="en-US" altLang="ja-JP" sz="1100" dirty="0" smtClean="0">
                        <a:solidFill>
                          <a:prstClr val="black"/>
                        </a:solidFill>
                        <a:latin typeface="Meiryo UI" panose="020B0604030504040204" pitchFamily="50" charset="-128"/>
                        <a:ea typeface="Meiryo UI" panose="020B0604030504040204" pitchFamily="50" charset="-128"/>
                        <a:sym typeface="+mn-ea"/>
                      </a:endParaRPr>
                    </a:p>
                    <a:p>
                      <a:pPr marL="107950" indent="107950">
                        <a:lnSpc>
                          <a:spcPct val="100000"/>
                        </a:lnSpc>
                      </a:pPr>
                      <a:endParaRPr lang="en-US" altLang="ja-JP" sz="1100" dirty="0">
                        <a:solidFill>
                          <a:prstClr val="black"/>
                        </a:solidFill>
                        <a:latin typeface="Meiryo UI" panose="020B0604030504040204" pitchFamily="50" charset="-128"/>
                        <a:ea typeface="Meiryo UI" panose="020B0604030504040204" pitchFamily="50" charset="-128"/>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marL="0" marR="0" lvl="0" indent="0" algn="l" defTabSz="990570" rtl="0" eaLnBrk="1" fontAlgn="auto" latinLnBrk="0" hangingPunct="1">
                        <a:lnSpc>
                          <a:spcPct val="100000"/>
                        </a:lnSpc>
                        <a:spcBef>
                          <a:spcPts val="0"/>
                        </a:spcBef>
                        <a:spcAft>
                          <a:spcPts val="0"/>
                        </a:spcAft>
                        <a:buClrTx/>
                        <a:buSzTx/>
                        <a:buFontTx/>
                        <a:buNone/>
                        <a:tabLst/>
                        <a:defRPr/>
                      </a:pPr>
                      <a:r>
                        <a:rPr lang="ja-JP" altLang="en-US" sz="1000" dirty="0" smtClean="0"/>
                        <a:t>　　　</a:t>
                      </a:r>
                      <a:endParaRPr lang="ja-JP" altLang="en-US" sz="1000" dirty="0">
                        <a:sym typeface="+mn-ea"/>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31" name="テキスト ボックス 30"/>
          <p:cNvSpPr txBox="1"/>
          <p:nvPr/>
        </p:nvSpPr>
        <p:spPr>
          <a:xfrm>
            <a:off x="238407" y="2385513"/>
            <a:ext cx="1311385" cy="276999"/>
          </a:xfrm>
          <a:prstGeom prst="rect">
            <a:avLst/>
          </a:prstGeom>
          <a:noFill/>
        </p:spPr>
        <p:txBody>
          <a:bodyPr wrap="none" rtlCol="0">
            <a:spAutoFit/>
          </a:bodyPr>
          <a:lstStyle/>
          <a:p>
            <a:r>
              <a:rPr lang="ja-JP" altLang="en-US" sz="1200" b="1" u="sng" dirty="0" smtClean="0"/>
              <a:t>🔴　</a:t>
            </a:r>
            <a:r>
              <a:rPr lang="en-US" altLang="ja-JP" sz="1200" b="1" u="sng" dirty="0" smtClean="0"/>
              <a:t>ETC2.0</a:t>
            </a:r>
            <a:r>
              <a:rPr lang="ja-JP" altLang="en-US" sz="1200" b="1" u="sng" dirty="0" smtClean="0"/>
              <a:t>の活用</a:t>
            </a:r>
            <a:endParaRPr kumimoji="1" lang="ja-JP" altLang="en-US" sz="1200" b="1" u="sng" dirty="0"/>
          </a:p>
        </p:txBody>
      </p:sp>
      <p:sp>
        <p:nvSpPr>
          <p:cNvPr id="32" name="正方形/長方形 31"/>
          <p:cNvSpPr/>
          <p:nvPr/>
        </p:nvSpPr>
        <p:spPr>
          <a:xfrm>
            <a:off x="301242" y="2584988"/>
            <a:ext cx="4666710" cy="430887"/>
          </a:xfrm>
          <a:prstGeom prst="rect">
            <a:avLst/>
          </a:prstGeom>
        </p:spPr>
        <p:txBody>
          <a:bodyPr wrap="square">
            <a:spAutoFit/>
          </a:bodyPr>
          <a:lstStyle/>
          <a:p>
            <a:pPr marL="171450" lvl="0" indent="-171450">
              <a:buFont typeface="Wingdings" panose="05000000000000000000" pitchFamily="2" charset="2"/>
              <a:buChar char="l"/>
            </a:pPr>
            <a:r>
              <a:rPr lang="ja-JP" altLang="en-US" sz="1100" dirty="0" smtClean="0">
                <a:solidFill>
                  <a:prstClr val="black"/>
                </a:solidFill>
                <a:latin typeface="Meiryo UI" panose="020B0604030504040204" pitchFamily="50" charset="-128"/>
                <a:ea typeface="Meiryo UI" panose="020B0604030504040204" pitchFamily="50" charset="-128"/>
              </a:rPr>
              <a:t>　慢性的</a:t>
            </a:r>
            <a:r>
              <a:rPr lang="ja-JP" altLang="en-US" sz="1100" dirty="0">
                <a:solidFill>
                  <a:prstClr val="black"/>
                </a:solidFill>
                <a:latin typeface="Meiryo UI" panose="020B0604030504040204" pitchFamily="50" charset="-128"/>
                <a:ea typeface="Meiryo UI" panose="020B0604030504040204" pitchFamily="50" charset="-128"/>
              </a:rPr>
              <a:t>な交通渋滞の緩和に向け、</a:t>
            </a:r>
            <a:r>
              <a:rPr lang="en-US" altLang="ja-JP" sz="1100" dirty="0">
                <a:solidFill>
                  <a:prstClr val="black"/>
                </a:solidFill>
                <a:latin typeface="Meiryo UI" panose="020B0604030504040204" pitchFamily="50" charset="-128"/>
                <a:ea typeface="Meiryo UI" panose="020B0604030504040204" pitchFamily="50" charset="-128"/>
              </a:rPr>
              <a:t>ETC2.0</a:t>
            </a:r>
            <a:r>
              <a:rPr lang="ja-JP" altLang="en-US" sz="1100" dirty="0">
                <a:solidFill>
                  <a:prstClr val="black"/>
                </a:solidFill>
                <a:latin typeface="Meiryo UI" panose="020B0604030504040204" pitchFamily="50" charset="-128"/>
                <a:ea typeface="Meiryo UI" panose="020B0604030504040204" pitchFamily="50" charset="-128"/>
              </a:rPr>
              <a:t>を活用</a:t>
            </a:r>
            <a:r>
              <a:rPr lang="ja-JP" altLang="en-US" sz="1100" dirty="0" smtClean="0">
                <a:solidFill>
                  <a:prstClr val="black"/>
                </a:solidFill>
                <a:latin typeface="Meiryo UI" panose="020B0604030504040204" pitchFamily="50" charset="-128"/>
                <a:ea typeface="Meiryo UI" panose="020B0604030504040204" pitchFamily="50" charset="-128"/>
              </a:rPr>
              <a:t>した走行経路・</a:t>
            </a:r>
            <a:r>
              <a:rPr lang="en-US" altLang="ja-JP" sz="1100" dirty="0" smtClean="0">
                <a:solidFill>
                  <a:prstClr val="black"/>
                </a:solidFill>
                <a:latin typeface="Meiryo UI" panose="020B0604030504040204" pitchFamily="50" charset="-128"/>
                <a:ea typeface="Meiryo UI" panose="020B0604030504040204" pitchFamily="50" charset="-128"/>
              </a:rPr>
              <a:t>OD</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起終点</a:t>
            </a:r>
            <a:r>
              <a:rPr lang="ja-JP" altLang="en-US" sz="1100" dirty="0" smtClean="0">
                <a:latin typeface="Meiryo UI" panose="020B0604030504040204" pitchFamily="50" charset="-128"/>
                <a:ea typeface="Meiryo UI" panose="020B0604030504040204" pitchFamily="50" charset="-128"/>
              </a:rPr>
              <a:t>）分析などにより効果的な道路整備に向けて取り組みます。</a:t>
            </a:r>
            <a:endParaRPr lang="ja-JP" altLang="en-US" sz="11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241255" y="4442547"/>
            <a:ext cx="2670924" cy="276999"/>
          </a:xfrm>
          <a:prstGeom prst="rect">
            <a:avLst/>
          </a:prstGeom>
          <a:noFill/>
        </p:spPr>
        <p:txBody>
          <a:bodyPr wrap="none" rtlCol="0">
            <a:spAutoFit/>
          </a:bodyPr>
          <a:lstStyle/>
          <a:p>
            <a:r>
              <a:rPr lang="ja-JP" altLang="en-US" sz="1200" b="1" u="sng" dirty="0" smtClean="0"/>
              <a:t>🔴　渋滞のシミュレーション（動的解析）</a:t>
            </a:r>
            <a:endParaRPr kumimoji="1" lang="ja-JP" altLang="en-US" sz="1200" b="1" u="sng" dirty="0"/>
          </a:p>
        </p:txBody>
      </p:sp>
      <p:sp>
        <p:nvSpPr>
          <p:cNvPr id="39" name="正方形/長方形 38"/>
          <p:cNvSpPr/>
          <p:nvPr/>
        </p:nvSpPr>
        <p:spPr>
          <a:xfrm>
            <a:off x="312905" y="4616665"/>
            <a:ext cx="4521261" cy="430887"/>
          </a:xfrm>
          <a:prstGeom prst="rect">
            <a:avLst/>
          </a:prstGeom>
        </p:spPr>
        <p:txBody>
          <a:bodyPr wrap="square">
            <a:spAutoFit/>
          </a:bodyPr>
          <a:lstStyle/>
          <a:p>
            <a:pPr marL="171450" indent="-171450">
              <a:buFont typeface="Wingdings" panose="05000000000000000000" pitchFamily="2" charset="2"/>
              <a:buChar char="l"/>
            </a:pPr>
            <a:r>
              <a:rPr lang="ja-JP" altLang="en-US" sz="1100" dirty="0" smtClean="0">
                <a:solidFill>
                  <a:prstClr val="black"/>
                </a:solidFill>
                <a:latin typeface="Meiryo UI" panose="020B0604030504040204" pitchFamily="50" charset="-128"/>
                <a:ea typeface="Meiryo UI" panose="020B0604030504040204" pitchFamily="50" charset="-128"/>
              </a:rPr>
              <a:t>　現況</a:t>
            </a:r>
            <a:r>
              <a:rPr lang="ja-JP" altLang="en-US" sz="1100" dirty="0">
                <a:solidFill>
                  <a:prstClr val="black"/>
                </a:solidFill>
                <a:latin typeface="Meiryo UI" panose="020B0604030504040204" pitchFamily="50" charset="-128"/>
                <a:ea typeface="Meiryo UI" panose="020B0604030504040204" pitchFamily="50" charset="-128"/>
              </a:rPr>
              <a:t>及び対策案シミュレーションモデルの構築・比較による対策方針検討や対策による渋滞緩和等の効果</a:t>
            </a:r>
            <a:r>
              <a:rPr lang="ja-JP" altLang="en-US" sz="1100" dirty="0" smtClean="0">
                <a:solidFill>
                  <a:prstClr val="black"/>
                </a:solidFill>
                <a:latin typeface="Meiryo UI" panose="020B0604030504040204" pitchFamily="50" charset="-128"/>
                <a:ea typeface="Meiryo UI" panose="020B0604030504040204" pitchFamily="50" charset="-128"/>
              </a:rPr>
              <a:t>検証を実施します。</a:t>
            </a:r>
            <a:endParaRPr lang="ja-JP" altLang="en-US" sz="1100" dirty="0">
              <a:solidFill>
                <a:prstClr val="black"/>
              </a:solidFill>
              <a:latin typeface="Meiryo UI" panose="020B0604030504040204" pitchFamily="50" charset="-128"/>
              <a:ea typeface="Meiryo UI" panose="020B0604030504040204" pitchFamily="50" charset="-128"/>
            </a:endParaRPr>
          </a:p>
        </p:txBody>
      </p:sp>
      <p:grpSp>
        <p:nvGrpSpPr>
          <p:cNvPr id="41" name="グループ化 40"/>
          <p:cNvGrpSpPr/>
          <p:nvPr/>
        </p:nvGrpSpPr>
        <p:grpSpPr>
          <a:xfrm>
            <a:off x="770175" y="5034485"/>
            <a:ext cx="2636569" cy="1484127"/>
            <a:chOff x="745443" y="4584366"/>
            <a:chExt cx="3315734" cy="1864190"/>
          </a:xfrm>
        </p:grpSpPr>
        <p:pic>
          <p:nvPicPr>
            <p:cNvPr id="42" name="図 41"/>
            <p:cNvPicPr>
              <a:picLocks noChangeAspect="1"/>
            </p:cNvPicPr>
            <p:nvPr/>
          </p:nvPicPr>
          <p:blipFill>
            <a:blip r:embed="rId3"/>
            <a:stretch>
              <a:fillRect/>
            </a:stretch>
          </p:blipFill>
          <p:spPr>
            <a:xfrm>
              <a:off x="745443" y="4584366"/>
              <a:ext cx="3315734" cy="1864190"/>
            </a:xfrm>
            <a:prstGeom prst="rect">
              <a:avLst/>
            </a:prstGeom>
          </p:spPr>
        </p:pic>
        <p:cxnSp>
          <p:nvCxnSpPr>
            <p:cNvPr id="43" name="直線矢印コネクタ 42"/>
            <p:cNvCxnSpPr/>
            <p:nvPr/>
          </p:nvCxnSpPr>
          <p:spPr>
            <a:xfrm>
              <a:off x="2072680" y="5038572"/>
              <a:ext cx="144016" cy="1229304"/>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4" name="正方形/長方形 43"/>
          <p:cNvSpPr/>
          <p:nvPr/>
        </p:nvSpPr>
        <p:spPr>
          <a:xfrm>
            <a:off x="3268149" y="6253585"/>
            <a:ext cx="1617818" cy="261610"/>
          </a:xfrm>
          <a:prstGeom prst="rect">
            <a:avLst/>
          </a:prstGeom>
        </p:spPr>
        <p:txBody>
          <a:bodyPr wrap="square">
            <a:spAutoFit/>
          </a:bodyPr>
          <a:lstStyle/>
          <a:p>
            <a:r>
              <a:rPr lang="ja-JP" altLang="en-US" sz="11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n-ea"/>
              </a:rPr>
              <a:t>現況シミュレーションモデル</a:t>
            </a:r>
            <a:endParaRPr lang="ja-JP" altLang="en-US" sz="900" dirty="0">
              <a:solidFill>
                <a:prstClr val="black"/>
              </a:solidFill>
              <a:latin typeface="+mn-ea"/>
            </a:endParaRPr>
          </a:p>
        </p:txBody>
      </p:sp>
      <p:pic>
        <p:nvPicPr>
          <p:cNvPr id="3" name="図 2"/>
          <p:cNvPicPr>
            <a:picLocks noChangeAspect="1"/>
          </p:cNvPicPr>
          <p:nvPr/>
        </p:nvPicPr>
        <p:blipFill>
          <a:blip r:embed="rId4"/>
          <a:stretch>
            <a:fillRect/>
          </a:stretch>
        </p:blipFill>
        <p:spPr>
          <a:xfrm>
            <a:off x="5337826" y="3654533"/>
            <a:ext cx="3988628" cy="2759904"/>
          </a:xfrm>
          <a:prstGeom prst="rect">
            <a:avLst/>
          </a:prstGeom>
        </p:spPr>
      </p:pic>
      <p:sp>
        <p:nvSpPr>
          <p:cNvPr id="28" name="テキスト ボックス 27"/>
          <p:cNvSpPr txBox="1"/>
          <p:nvPr/>
        </p:nvSpPr>
        <p:spPr>
          <a:xfrm>
            <a:off x="6083662" y="6290968"/>
            <a:ext cx="2666181" cy="276999"/>
          </a:xfrm>
          <a:prstGeom prst="rect">
            <a:avLst/>
          </a:prstGeom>
          <a:noFill/>
        </p:spPr>
        <p:txBody>
          <a:bodyPr wrap="square" lIns="0" tIns="0" rIns="0" bIns="0" rtlCol="0">
            <a:spAutoFit/>
          </a:bodyPr>
          <a:lstStyle/>
          <a:p>
            <a:pPr lvl="0" defTabSz="990570">
              <a:defRPr/>
            </a:pPr>
            <a:r>
              <a:rPr lang="ja-JP" altLang="en-US" dirty="0"/>
              <a:t>　</a:t>
            </a:r>
            <a:r>
              <a:rPr lang="ja-JP" altLang="en-US" sz="800" dirty="0" smtClean="0">
                <a:latin typeface="Meiryo UI" panose="020B0604030504040204" pitchFamily="50" charset="-128"/>
                <a:ea typeface="Meiryo UI" panose="020B0604030504040204" pitchFamily="50" charset="-128"/>
              </a:rPr>
              <a:t>出典：</a:t>
            </a:r>
            <a:r>
              <a:rPr lang="en-US" altLang="ja-JP" sz="800" dirty="0" err="1" smtClean="0">
                <a:latin typeface="Meiryo UI" panose="020B0604030504040204" pitchFamily="50" charset="-128"/>
                <a:ea typeface="Meiryo UI" panose="020B0604030504040204" pitchFamily="50" charset="-128"/>
              </a:rPr>
              <a:t>i</a:t>
            </a:r>
            <a:r>
              <a:rPr lang="en-US" altLang="ja-JP" sz="800" dirty="0" smtClean="0">
                <a:latin typeface="Meiryo UI" panose="020B0604030504040204" pitchFamily="50" charset="-128"/>
                <a:ea typeface="Meiryo UI" panose="020B0604030504040204" pitchFamily="50" charset="-128"/>
              </a:rPr>
              <a:t>-construction</a:t>
            </a:r>
            <a:r>
              <a:rPr lang="ja-JP" altLang="en-US" sz="800" dirty="0" smtClean="0">
                <a:latin typeface="Meiryo UI" panose="020B0604030504040204" pitchFamily="50" charset="-128"/>
                <a:ea typeface="Meiryo UI" panose="020B0604030504040204" pitchFamily="50" charset="-128"/>
              </a:rPr>
              <a:t>委員会資料（国土交通省）</a:t>
            </a:r>
            <a:endParaRPr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616850" y="6609901"/>
            <a:ext cx="2311400" cy="365125"/>
          </a:xfrm>
        </p:spPr>
        <p:txBody>
          <a:bodyPr/>
          <a:lstStyle/>
          <a:p>
            <a:fld id="{BB9231F5-CC56-497A-A386-7B8232C12A76}" type="slidenum">
              <a:rPr lang="ja-JP" altLang="en-US" smtClean="0"/>
              <a:pPr/>
              <a:t>68</a:t>
            </a:fld>
            <a:endParaRPr lang="ja-JP" altLang="en-US" dirty="0"/>
          </a:p>
        </p:txBody>
      </p:sp>
      <p:pic>
        <p:nvPicPr>
          <p:cNvPr id="7" name="図 6"/>
          <p:cNvPicPr>
            <a:picLocks noChangeAspect="1"/>
          </p:cNvPicPr>
          <p:nvPr/>
        </p:nvPicPr>
        <p:blipFill>
          <a:blip r:embed="rId5"/>
          <a:stretch>
            <a:fillRect/>
          </a:stretch>
        </p:blipFill>
        <p:spPr>
          <a:xfrm>
            <a:off x="573565" y="2984032"/>
            <a:ext cx="4122063" cy="1429890"/>
          </a:xfrm>
          <a:prstGeom prst="rect">
            <a:avLst/>
          </a:prstGeom>
        </p:spPr>
      </p:pic>
    </p:spTree>
    <p:extLst>
      <p:ext uri="{BB962C8B-B14F-4D97-AF65-F5344CB8AC3E}">
        <p14:creationId xmlns:p14="http://schemas.microsoft.com/office/powerpoint/2010/main" val="2957676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09220" y="413220"/>
            <a:ext cx="9695180" cy="627912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9" name="正方形/長方形 8"/>
          <p:cNvSpPr/>
          <p:nvPr/>
        </p:nvSpPr>
        <p:spPr>
          <a:xfrm>
            <a:off x="106045" y="410045"/>
            <a:ext cx="9702000" cy="29238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ja-JP" altLang="en-US" sz="1300" dirty="0" smtClean="0">
                <a:solidFill>
                  <a:schemeClr val="tx1"/>
                </a:solidFill>
                <a:latin typeface="Meiryo UI" panose="020B0604030504040204" pitchFamily="50" charset="-128"/>
                <a:ea typeface="Meiryo UI" panose="020B0604030504040204" pitchFamily="50" charset="-128"/>
              </a:rPr>
              <a:t>（１）新技術等の活用</a:t>
            </a:r>
            <a:endParaRPr lang="ja-JP" altLang="en-US" sz="1300" dirty="0">
              <a:solidFill>
                <a:schemeClr val="tx1"/>
              </a:solidFill>
              <a:latin typeface="Meiryo UI" panose="020B0604030504040204" pitchFamily="50" charset="-128"/>
              <a:ea typeface="Meiryo UI" panose="020B0604030504040204" pitchFamily="50" charset="-128"/>
            </a:endParaRPr>
          </a:p>
        </p:txBody>
      </p:sp>
      <p:sp>
        <p:nvSpPr>
          <p:cNvPr id="23" name="サブタイトル 2"/>
          <p:cNvSpPr txBox="1"/>
          <p:nvPr/>
        </p:nvSpPr>
        <p:spPr>
          <a:xfrm>
            <a:off x="0" y="0"/>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a:lstStyle>
          <a:p>
            <a:pPr marL="0" indent="0">
              <a:buNone/>
            </a:pPr>
            <a:r>
              <a:rPr lang="ja-JP" altLang="en-US" sz="1800" b="1" dirty="0">
                <a:latin typeface="HG丸ｺﾞｼｯｸM-PRO" panose="020F0400000000000000" pitchFamily="50" charset="-128"/>
                <a:ea typeface="HG丸ｺﾞｼｯｸM-PRO" panose="020F0400000000000000" pitchFamily="50" charset="-128"/>
                <a:cs typeface="Meiryo UI" panose="020B0604030504040204" pitchFamily="50" charset="-128"/>
              </a:rPr>
              <a:t>４．計画の推進に向けて</a:t>
            </a:r>
            <a:endParaRPr lang="en-US" altLang="ja-JP" sz="1800" b="1" dirty="0">
              <a:latin typeface="HG丸ｺﾞｼｯｸM-PRO" panose="020F0400000000000000" pitchFamily="50" charset="-128"/>
              <a:ea typeface="HG丸ｺﾞｼｯｸM-PRO" panose="020F0400000000000000" pitchFamily="50" charset="-128"/>
              <a:cs typeface="Meiryo UI" panose="020B0604030504040204" pitchFamily="50" charset="-128"/>
            </a:endParaRPr>
          </a:p>
        </p:txBody>
      </p:sp>
      <p:sp>
        <p:nvSpPr>
          <p:cNvPr id="12" name="テキストボックス 11"/>
          <p:cNvSpPr txBox="1"/>
          <p:nvPr/>
        </p:nvSpPr>
        <p:spPr>
          <a:xfrm>
            <a:off x="146427" y="724900"/>
            <a:ext cx="2214285" cy="276999"/>
          </a:xfrm>
          <a:prstGeom prst="rect">
            <a:avLst/>
          </a:prstGeom>
          <a:noFill/>
        </p:spPr>
        <p:txBody>
          <a:bodyPr wrap="square" rtlCol="0">
            <a:spAutoFit/>
          </a:bodyPr>
          <a:lstStyle/>
          <a:p>
            <a:r>
              <a:rPr lang="ja-JP" altLang="en-US" sz="1200" dirty="0"/>
              <a:t>【取組</a:t>
            </a:r>
            <a:r>
              <a:rPr lang="ja-JP" altLang="en-US" sz="1200" dirty="0" smtClean="0"/>
              <a:t>事例】</a:t>
            </a:r>
            <a:endParaRPr lang="ja-JP" altLang="en-US" sz="1200" dirty="0"/>
          </a:p>
        </p:txBody>
      </p:sp>
      <p:graphicFrame>
        <p:nvGraphicFramePr>
          <p:cNvPr id="13" name="表 12"/>
          <p:cNvGraphicFramePr/>
          <p:nvPr>
            <p:extLst/>
          </p:nvPr>
        </p:nvGraphicFramePr>
        <p:xfrm>
          <a:off x="5161483" y="1001899"/>
          <a:ext cx="4529839" cy="5617841"/>
        </p:xfrm>
        <a:graphic>
          <a:graphicData uri="http://schemas.openxmlformats.org/drawingml/2006/table">
            <a:tbl>
              <a:tblPr firstRow="1" bandRow="1">
                <a:tableStyleId>{5C22544A-7EE6-4342-B048-85BDC9FD1C3A}</a:tableStyleId>
              </a:tblPr>
              <a:tblGrid>
                <a:gridCol w="4529839">
                  <a:extLst>
                    <a:ext uri="{9D8B030D-6E8A-4147-A177-3AD203B41FA5}">
                      <a16:colId xmlns:a16="http://schemas.microsoft.com/office/drawing/2014/main" val="219886549"/>
                    </a:ext>
                  </a:extLst>
                </a:gridCol>
              </a:tblGrid>
              <a:tr h="301165">
                <a:tc>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lang="ja-JP" altLang="en-US" sz="1000" spc="-150" dirty="0" smtClean="0">
                          <a:solidFill>
                            <a:schemeClr val="tx1"/>
                          </a:solidFill>
                          <a:latin typeface="+mj-ea"/>
                          <a:ea typeface="+mj-ea"/>
                          <a:sym typeface="+mn-ea"/>
                        </a:rPr>
                        <a:t>　</a:t>
                      </a:r>
                      <a:r>
                        <a:rPr lang="ja-JP" altLang="en-US" sz="1200" spc="0" dirty="0" smtClean="0">
                          <a:solidFill>
                            <a:schemeClr val="tx1"/>
                          </a:solidFill>
                          <a:latin typeface="+mj-ea"/>
                          <a:ea typeface="+mj-ea"/>
                          <a:sym typeface="+mn-ea"/>
                        </a:rPr>
                        <a:t>データの活用</a:t>
                      </a:r>
                    </a:p>
                  </a:txBody>
                  <a:tcPr/>
                </a:tc>
                <a:extLst>
                  <a:ext uri="{0D108BD9-81ED-4DB2-BD59-A6C34878D82A}">
                    <a16:rowId xmlns:a16="http://schemas.microsoft.com/office/drawing/2014/main" val="10000"/>
                  </a:ext>
                </a:extLst>
              </a:tr>
              <a:tr h="5316676">
                <a:tc>
                  <a:txBody>
                    <a:bodyPr/>
                    <a:lstStyle/>
                    <a:p>
                      <a:pPr marL="0" lvl="0" indent="0">
                        <a:lnSpc>
                          <a:spcPct val="120000"/>
                        </a:lnSpc>
                        <a:spcAft>
                          <a:spcPts val="0"/>
                        </a:spcAft>
                      </a:pPr>
                      <a:r>
                        <a:rPr kumimoji="1" lang="ja-JP" altLang="en-US" sz="1200" b="0" u="sng" kern="1200" spc="0" dirty="0" smtClean="0">
                          <a:solidFill>
                            <a:schemeClr val="tx1"/>
                          </a:solidFill>
                          <a:latin typeface="+mj-ea"/>
                          <a:ea typeface="+mj-ea"/>
                          <a:cs typeface="+mn-cs"/>
                          <a:sym typeface="+mn-ea"/>
                        </a:rPr>
                        <a:t>●</a:t>
                      </a:r>
                      <a:r>
                        <a:rPr kumimoji="1" lang="ja-JP" altLang="en-US" sz="1200" b="1" u="sng" kern="1200" spc="0" dirty="0" smtClean="0">
                          <a:solidFill>
                            <a:schemeClr val="tx1"/>
                          </a:solidFill>
                          <a:latin typeface="+mj-ea"/>
                          <a:ea typeface="+mj-ea"/>
                          <a:cs typeface="+mn-cs"/>
                          <a:sym typeface="+mn-ea"/>
                        </a:rPr>
                        <a:t>土地や建物に関するデータ（都市計画基礎調査）の利活用</a:t>
                      </a:r>
                      <a:endParaRPr lang="en-US" altLang="ja-JP" sz="1200" u="sng" dirty="0" smtClean="0">
                        <a:solidFill>
                          <a:schemeClr val="tx1"/>
                        </a:solidFill>
                        <a:latin typeface="+mj-ea"/>
                        <a:ea typeface="+mj-ea"/>
                        <a:sym typeface="+mn-ea"/>
                      </a:endParaRPr>
                    </a:p>
                    <a:p>
                      <a:pPr marL="288000" lvl="0" indent="-180000">
                        <a:lnSpc>
                          <a:spcPct val="120000"/>
                        </a:lnSpc>
                        <a:buFont typeface="Wingdings" panose="05000000000000000000" pitchFamily="2" charset="2"/>
                        <a:buChar char="l"/>
                      </a:pPr>
                      <a:r>
                        <a:rPr lang="ja-JP" altLang="en-US" sz="1100" dirty="0" smtClean="0">
                          <a:solidFill>
                            <a:schemeClr val="tx1"/>
                          </a:solidFill>
                          <a:latin typeface="Meiryo UI" panose="020B0604030504040204" pitchFamily="50" charset="-128"/>
                          <a:ea typeface="Meiryo UI" panose="020B0604030504040204" pitchFamily="50" charset="-128"/>
                          <a:sym typeface="+mn-ea"/>
                        </a:rPr>
                        <a:t>国では、都市計画基礎調査のオープンデータ化をはじめ、官民データの活用により都市の現状・課題を多面的・多角的に分析し、目指すべき都市像を明確化、それに向けた施策の評価を行うことを推進しています。</a:t>
                      </a:r>
                      <a:endParaRPr lang="en-US" altLang="ja-JP" sz="1100" dirty="0" smtClean="0">
                        <a:solidFill>
                          <a:schemeClr val="tx1"/>
                        </a:solidFill>
                        <a:latin typeface="Meiryo UI" panose="020B0604030504040204" pitchFamily="50" charset="-128"/>
                        <a:ea typeface="Meiryo UI" panose="020B0604030504040204" pitchFamily="50" charset="-128"/>
                        <a:sym typeface="+mn-ea"/>
                      </a:endParaRPr>
                    </a:p>
                    <a:p>
                      <a:pPr marL="288000" lvl="0" indent="-180000">
                        <a:lnSpc>
                          <a:spcPct val="120000"/>
                        </a:lnSpc>
                        <a:buFont typeface="Wingdings" panose="05000000000000000000" pitchFamily="2" charset="2"/>
                        <a:buChar char="l"/>
                      </a:pPr>
                      <a:r>
                        <a:rPr lang="ja-JP" altLang="en-US" sz="1100" dirty="0" smtClean="0">
                          <a:solidFill>
                            <a:schemeClr val="tx1"/>
                          </a:solidFill>
                          <a:latin typeface="Meiryo UI" panose="020B0604030504040204" pitchFamily="50" charset="-128"/>
                          <a:ea typeface="Meiryo UI" panose="020B0604030504040204" pitchFamily="50" charset="-128"/>
                          <a:sym typeface="+mn-ea"/>
                        </a:rPr>
                        <a:t>まちづくりの政策課題解決に活用するため、本府においても、都市計画基礎調査のオープン化をはじめ、官民データの利活用に取り組みます。</a:t>
                      </a:r>
                      <a:endParaRPr lang="en-US" altLang="ja-JP" sz="1100" dirty="0" smtClean="0">
                        <a:solidFill>
                          <a:schemeClr val="tx1"/>
                        </a:solidFill>
                        <a:latin typeface="Meiryo UI" panose="020B0604030504040204" pitchFamily="50" charset="-128"/>
                        <a:ea typeface="Meiryo UI" panose="020B0604030504040204" pitchFamily="50" charset="-128"/>
                        <a:sym typeface="+mn-ea"/>
                      </a:endParaRPr>
                    </a:p>
                    <a:p>
                      <a:pPr marL="288000" lvl="0" indent="-180000">
                        <a:lnSpc>
                          <a:spcPct val="120000"/>
                        </a:lnSpc>
                        <a:buFont typeface="Wingdings" panose="05000000000000000000" pitchFamily="2" charset="2"/>
                        <a:buChar char="l"/>
                      </a:pPr>
                      <a:r>
                        <a:rPr lang="ja-JP" altLang="en-US" sz="1100" dirty="0" smtClean="0">
                          <a:solidFill>
                            <a:schemeClr val="tx1"/>
                          </a:solidFill>
                          <a:latin typeface="Meiryo UI" panose="020B0604030504040204" pitchFamily="50" charset="-128"/>
                          <a:ea typeface="Meiryo UI" panose="020B0604030504040204" pitchFamily="50" charset="-128"/>
                          <a:sym typeface="+mn-ea"/>
                        </a:rPr>
                        <a:t>例えば、大学等と連携し、都市計画基礎調査データの可視化や他のデータと重ね合わせて分析する等の利活用策の充実に取り組みます。</a:t>
                      </a:r>
                      <a:endParaRPr lang="en-US" altLang="ja-JP" sz="1100" dirty="0" smtClean="0">
                        <a:solidFill>
                          <a:schemeClr val="tx1"/>
                        </a:solidFill>
                        <a:latin typeface="Meiryo UI" panose="020B0604030504040204" pitchFamily="50" charset="-128"/>
                        <a:ea typeface="Meiryo UI" panose="020B0604030504040204" pitchFamily="50" charset="-128"/>
                        <a:sym typeface="+mn-ea"/>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16" name="テキスト ボックス 15"/>
          <p:cNvSpPr txBox="1"/>
          <p:nvPr/>
        </p:nvSpPr>
        <p:spPr>
          <a:xfrm>
            <a:off x="5303751" y="2996668"/>
            <a:ext cx="2719316" cy="153888"/>
          </a:xfrm>
          <a:prstGeom prst="rect">
            <a:avLst/>
          </a:prstGeom>
          <a:noFill/>
        </p:spPr>
        <p:txBody>
          <a:bodyPr wrap="square" lIns="0" tIns="0" rIns="0" bIns="0" rtlCol="0">
            <a:spAutoFit/>
          </a:bodyPr>
          <a:lstStyle/>
          <a:p>
            <a:pPr lvl="0"/>
            <a:r>
              <a:rPr lang="ja-JP" altLang="en-US" sz="1000" b="1" dirty="0" smtClean="0">
                <a:solidFill>
                  <a:schemeClr val="tx1"/>
                </a:solidFill>
                <a:latin typeface="+mj-ea"/>
                <a:ea typeface="+mj-ea"/>
              </a:rPr>
              <a:t>都市計画基礎 調査データの利活用策</a:t>
            </a:r>
            <a:r>
              <a:rPr lang="ja-JP" altLang="en-US" sz="1000" b="1" dirty="0" smtClean="0">
                <a:solidFill>
                  <a:schemeClr val="tx1"/>
                </a:solidFill>
                <a:latin typeface="Meiryo UI" panose="020B0604030504040204" pitchFamily="50" charset="-128"/>
                <a:ea typeface="Meiryo UI" panose="020B0604030504040204" pitchFamily="50" charset="-128"/>
              </a:rPr>
              <a:t>                                                                                                            </a:t>
            </a:r>
          </a:p>
        </p:txBody>
      </p:sp>
      <p:graphicFrame>
        <p:nvGraphicFramePr>
          <p:cNvPr id="32" name="表 31"/>
          <p:cNvGraphicFramePr/>
          <p:nvPr>
            <p:extLst/>
          </p:nvPr>
        </p:nvGraphicFramePr>
        <p:xfrm>
          <a:off x="248578" y="1001899"/>
          <a:ext cx="4848437" cy="5592084"/>
        </p:xfrm>
        <a:graphic>
          <a:graphicData uri="http://schemas.openxmlformats.org/drawingml/2006/table">
            <a:tbl>
              <a:tblPr firstRow="1" bandRow="1">
                <a:tableStyleId>{5C22544A-7EE6-4342-B048-85BDC9FD1C3A}</a:tableStyleId>
              </a:tblPr>
              <a:tblGrid>
                <a:gridCol w="4848437">
                  <a:extLst>
                    <a:ext uri="{9D8B030D-6E8A-4147-A177-3AD203B41FA5}">
                      <a16:colId xmlns:a16="http://schemas.microsoft.com/office/drawing/2014/main" val="20000"/>
                    </a:ext>
                  </a:extLst>
                </a:gridCol>
              </a:tblGrid>
              <a:tr h="308730">
                <a:tc>
                  <a:txBody>
                    <a:bodyPr/>
                    <a:lstStyle/>
                    <a:p>
                      <a:pPr algn="ctr">
                        <a:buNone/>
                      </a:pPr>
                      <a:r>
                        <a:rPr lang="ja-JP" altLang="en-US" sz="1000" dirty="0" smtClean="0">
                          <a:solidFill>
                            <a:schemeClr val="tx1"/>
                          </a:solidFill>
                          <a:latin typeface="Meiryo UI" panose="020B0604030504040204" pitchFamily="50" charset="-128"/>
                          <a:ea typeface="Meiryo UI" panose="020B0604030504040204" pitchFamily="50" charset="-128"/>
                          <a:sym typeface="+mn-ea"/>
                        </a:rPr>
                        <a:t>　</a:t>
                      </a:r>
                      <a:r>
                        <a:rPr lang="ja-JP" altLang="en-US" sz="1200" dirty="0" smtClean="0">
                          <a:solidFill>
                            <a:schemeClr val="tx1"/>
                          </a:solidFill>
                          <a:latin typeface="+mj-ea"/>
                          <a:ea typeface="+mj-ea"/>
                          <a:sym typeface="+mn-ea"/>
                        </a:rPr>
                        <a:t>維持管理での活用</a:t>
                      </a:r>
                    </a:p>
                  </a:txBody>
                  <a:tcPr/>
                </a:tc>
                <a:extLst>
                  <a:ext uri="{0D108BD9-81ED-4DB2-BD59-A6C34878D82A}">
                    <a16:rowId xmlns:a16="http://schemas.microsoft.com/office/drawing/2014/main" val="10000"/>
                  </a:ext>
                </a:extLst>
              </a:tr>
              <a:tr h="5283354">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1000" dirty="0" smtClean="0">
                        <a:latin typeface="Meiryo UI" panose="020B0604030504040204" pitchFamily="50" charset="-128"/>
                        <a:ea typeface="Meiryo UI" panose="020B0604030504040204"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r>
                        <a:rPr lang="ja-JP" altLang="en-US" sz="1000" dirty="0" smtClean="0">
                          <a:latin typeface="Meiryo UI" panose="020B0604030504040204" pitchFamily="50" charset="-128"/>
                          <a:ea typeface="Meiryo UI" panose="020B0604030504040204" pitchFamily="50" charset="-128"/>
                        </a:rPr>
                        <a:t>　</a:t>
                      </a:r>
                      <a:endParaRPr lang="en-US" altLang="ja-JP" sz="1000" dirty="0" smtClean="0">
                        <a:latin typeface="Meiryo UI" panose="020B0604030504040204" pitchFamily="50" charset="-128"/>
                        <a:ea typeface="Meiryo UI" panose="020B0604030504040204"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1000" dirty="0" smtClean="0">
                        <a:latin typeface="Meiryo UI" panose="020B0604030504040204" pitchFamily="50" charset="-128"/>
                        <a:ea typeface="Meiryo UI" panose="020B0604030504040204"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1000" dirty="0" smtClean="0">
                        <a:latin typeface="Meiryo UI" panose="020B0604030504040204" pitchFamily="50" charset="-128"/>
                        <a:ea typeface="Meiryo UI" panose="020B0604030504040204"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900" dirty="0" smtClean="0">
                        <a:latin typeface="Meiryo UI" panose="020B0604030504040204" pitchFamily="50" charset="-128"/>
                        <a:ea typeface="Meiryo UI" panose="020B0604030504040204"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900" dirty="0" smtClean="0">
                        <a:latin typeface="Meiryo UI" panose="020B0604030504040204" pitchFamily="50" charset="-128"/>
                        <a:ea typeface="Meiryo UI" panose="020B0604030504040204"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900" dirty="0" smtClean="0">
                        <a:latin typeface="Meiryo UI" panose="020B0604030504040204" pitchFamily="50" charset="-128"/>
                        <a:ea typeface="Meiryo UI" panose="020B0604030504040204"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900" dirty="0" smtClean="0"/>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1000" dirty="0" smtClean="0"/>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1000" dirty="0" smtClean="0"/>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1000" dirty="0" smtClean="0"/>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1000" dirty="0" smtClean="0"/>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1000" dirty="0" smtClean="0"/>
                    </a:p>
                    <a:p>
                      <a:pPr marL="0" marR="0" lvl="0" indent="0" algn="l" defTabSz="990570" rtl="0" eaLnBrk="1" fontAlgn="auto" latinLnBrk="0" hangingPunct="1">
                        <a:lnSpc>
                          <a:spcPct val="100000"/>
                        </a:lnSpc>
                        <a:spcBef>
                          <a:spcPts val="0"/>
                        </a:spcBef>
                        <a:spcAft>
                          <a:spcPts val="0"/>
                        </a:spcAft>
                        <a:buClrTx/>
                        <a:buSzTx/>
                        <a:buFontTx/>
                        <a:buNone/>
                        <a:tabLst/>
                        <a:defRPr/>
                      </a:pPr>
                      <a:r>
                        <a:rPr lang="ja-JP" altLang="en-US" sz="1000" dirty="0" smtClean="0"/>
                        <a:t>　</a:t>
                      </a:r>
                      <a:endParaRPr lang="en-US" altLang="ja-JP" sz="800" dirty="0" smtClean="0">
                        <a:latin typeface="Meiryo UI" panose="020B0604030504040204" pitchFamily="50" charset="-128"/>
                        <a:ea typeface="Meiryo UI" panose="020B0604030504040204"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endParaRPr lang="ja-JP" altLang="en-US" sz="800" dirty="0" smtClean="0">
                        <a:latin typeface="Meiryo UI" panose="020B0604030504040204" pitchFamily="50" charset="-128"/>
                        <a:ea typeface="Meiryo UI" panose="020B0604030504040204" pitchFamily="50" charset="-128"/>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3" name="テキスト ボックス 2"/>
          <p:cNvSpPr txBox="1"/>
          <p:nvPr/>
        </p:nvSpPr>
        <p:spPr>
          <a:xfrm>
            <a:off x="222844" y="1296482"/>
            <a:ext cx="4833234" cy="1735860"/>
          </a:xfrm>
          <a:prstGeom prst="rect">
            <a:avLst/>
          </a:prstGeom>
          <a:noFill/>
        </p:spPr>
        <p:txBody>
          <a:bodyPr wrap="square" rtlCol="0">
            <a:spAutoFit/>
          </a:bodyPr>
          <a:lstStyle/>
          <a:p>
            <a:pPr>
              <a:lnSpc>
                <a:spcPct val="120000"/>
              </a:lnSpc>
            </a:pPr>
            <a:r>
              <a:rPr lang="ja-JP" altLang="en-US" sz="1200" b="1" u="sng" dirty="0"/>
              <a:t>🔴　点検等業務への活用</a:t>
            </a:r>
          </a:p>
          <a:p>
            <a:pPr marL="288000" indent="-180000">
              <a:lnSpc>
                <a:spcPct val="120000"/>
              </a:lnSpc>
              <a:buFont typeface="Wingdings" panose="05000000000000000000" pitchFamily="2" charset="2"/>
              <a:buChar char="l"/>
            </a:pPr>
            <a:r>
              <a:rPr lang="ja-JP" altLang="en-US" sz="1100" dirty="0" smtClean="0">
                <a:latin typeface="Meiryo UI" panose="020B0604030504040204" pitchFamily="50" charset="-128"/>
                <a:ea typeface="Meiryo UI" panose="020B0604030504040204" pitchFamily="50" charset="-128"/>
              </a:rPr>
              <a:t>ドローンや地中レーダ探査システムなどの計測・モニタリング技術を用い、近接　目視によらない点検・診断により、業務プロセスの効率化を図ることができます。</a:t>
            </a:r>
            <a:endParaRPr lang="en-US" altLang="ja-JP" sz="1100" dirty="0" smtClean="0">
              <a:latin typeface="Meiryo UI" panose="020B0604030504040204" pitchFamily="50" charset="-128"/>
              <a:ea typeface="Meiryo UI" panose="020B0604030504040204" pitchFamily="50" charset="-128"/>
            </a:endParaRPr>
          </a:p>
          <a:p>
            <a:pPr marL="288000" indent="-180000">
              <a:lnSpc>
                <a:spcPct val="120000"/>
              </a:lnSpc>
              <a:buFont typeface="Wingdings" panose="05000000000000000000" pitchFamily="2" charset="2"/>
              <a:buChar char="l"/>
            </a:pPr>
            <a:r>
              <a:rPr lang="ja-JP" altLang="en-US" sz="1100" dirty="0" smtClean="0">
                <a:latin typeface="Meiryo UI" panose="020B0604030504040204" pitchFamily="50" charset="-128"/>
                <a:ea typeface="Meiryo UI" panose="020B0604030504040204" pitchFamily="50" charset="-128"/>
              </a:rPr>
              <a:t>例えば、ドローンに関しては、出先事務所に配備しており、マニュアルや管理運用要領を策定し、許可が必要な市街地部での運用に向けて、職員による操縦者　養成研修を実施しています。配備したドローンにより山間部の道路法面や災害時の被災状況の把握などで効果を発揮しています。</a:t>
            </a:r>
            <a:endParaRPr lang="en-US" altLang="ja-JP" sz="1100" dirty="0" smtClean="0">
              <a:latin typeface="Meiryo UI" panose="020B0604030504040204" pitchFamily="50" charset="-128"/>
              <a:ea typeface="Meiryo UI" panose="020B0604030504040204" pitchFamily="50" charset="-128"/>
            </a:endParaRPr>
          </a:p>
          <a:p>
            <a:pPr marL="288000" indent="-180000">
              <a:lnSpc>
                <a:spcPct val="120000"/>
              </a:lnSpc>
              <a:buFont typeface="Wingdings" panose="05000000000000000000" pitchFamily="2" charset="2"/>
              <a:buChar char="l"/>
            </a:pPr>
            <a:r>
              <a:rPr lang="ja-JP" altLang="en-US" sz="1100" dirty="0" smtClean="0">
                <a:latin typeface="Meiryo UI" panose="020B0604030504040204" pitchFamily="50" charset="-128"/>
                <a:ea typeface="Meiryo UI" panose="020B0604030504040204" pitchFamily="50" charset="-128"/>
              </a:rPr>
              <a:t>今後、実績の蓄積や課題の抽出など行い、さらなる活用法を検討します。</a:t>
            </a:r>
            <a:endParaRPr lang="en-US" altLang="ja-JP" sz="1100" dirty="0" smtClean="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246564" y="5665011"/>
            <a:ext cx="4667992" cy="886397"/>
          </a:xfrm>
          <a:prstGeom prst="rect">
            <a:avLst/>
          </a:prstGeom>
          <a:noFill/>
        </p:spPr>
        <p:txBody>
          <a:bodyPr wrap="square" rtlCol="0">
            <a:spAutoFit/>
          </a:bodyPr>
          <a:lstStyle/>
          <a:p>
            <a:r>
              <a:rPr lang="ja-JP" altLang="en-US" sz="1200" b="1" u="sng" dirty="0"/>
              <a:t>🔴　</a:t>
            </a:r>
            <a:r>
              <a:rPr lang="en-US" altLang="ja-JP" sz="1200" b="1" u="sng" dirty="0">
                <a:latin typeface="+mj-ea"/>
              </a:rPr>
              <a:t>SNS</a:t>
            </a:r>
            <a:r>
              <a:rPr lang="ja-JP" altLang="en-US" sz="1200" b="1" u="sng" dirty="0">
                <a:latin typeface="+mj-ea"/>
              </a:rPr>
              <a:t>を活用した維持管理の検討</a:t>
            </a:r>
          </a:p>
          <a:p>
            <a:pPr marL="288000" indent="-180000">
              <a:lnSpc>
                <a:spcPct val="120000"/>
              </a:lnSpc>
              <a:buFont typeface="Wingdings" panose="05000000000000000000" pitchFamily="2" charset="2"/>
              <a:buChar char="l"/>
            </a:pPr>
            <a:r>
              <a:rPr lang="ja-JP" altLang="en-US" sz="1100" dirty="0" smtClean="0">
                <a:latin typeface="Meiryo UI" panose="020B0604030504040204" pitchFamily="50" charset="-128"/>
                <a:ea typeface="Meiryo UI" panose="020B0604030504040204" pitchFamily="50" charset="-128"/>
              </a:rPr>
              <a:t>スマートフォン等のカメラ機能や</a:t>
            </a:r>
            <a:r>
              <a:rPr lang="en-US" altLang="ja-JP" sz="1100" dirty="0" smtClean="0">
                <a:latin typeface="Meiryo UI" panose="020B0604030504040204" pitchFamily="50" charset="-128"/>
                <a:ea typeface="Meiryo UI" panose="020B0604030504040204" pitchFamily="50" charset="-128"/>
              </a:rPr>
              <a:t>GPS</a:t>
            </a:r>
            <a:r>
              <a:rPr lang="ja-JP" altLang="en-US" sz="1100" dirty="0" smtClean="0">
                <a:latin typeface="Meiryo UI" panose="020B0604030504040204" pitchFamily="50" charset="-128"/>
                <a:ea typeface="Meiryo UI" panose="020B0604030504040204" pitchFamily="50" charset="-128"/>
              </a:rPr>
              <a:t>機能などにより、都市基盤施設の不具合情報を的確に収集が図れるもので、他自治体で運用しており、本府においても今後、費用面や運用体制など含め検討します。</a:t>
            </a:r>
            <a:endParaRPr lang="en-US" altLang="ja-JP" sz="11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616850" y="6606953"/>
            <a:ext cx="2311400" cy="365125"/>
          </a:xfrm>
        </p:spPr>
        <p:txBody>
          <a:bodyPr/>
          <a:lstStyle/>
          <a:p>
            <a:fld id="{BB9231F5-CC56-497A-A386-7B8232C12A76}" type="slidenum">
              <a:rPr lang="ja-JP" altLang="en-US" smtClean="0"/>
              <a:pPr/>
              <a:t>69</a:t>
            </a:fld>
            <a:endParaRPr lang="ja-JP" altLang="en-US" dirty="0"/>
          </a:p>
        </p:txBody>
      </p:sp>
      <p:grpSp>
        <p:nvGrpSpPr>
          <p:cNvPr id="5" name="グループ化 4"/>
          <p:cNvGrpSpPr/>
          <p:nvPr/>
        </p:nvGrpSpPr>
        <p:grpSpPr>
          <a:xfrm>
            <a:off x="465949" y="3073612"/>
            <a:ext cx="4471738" cy="1380196"/>
            <a:chOff x="487927" y="2993424"/>
            <a:chExt cx="4471738" cy="1380196"/>
          </a:xfrm>
        </p:grpSpPr>
        <p:pic>
          <p:nvPicPr>
            <p:cNvPr id="36" name="図 35"/>
            <p:cNvPicPr>
              <a:picLocks noChangeAspect="1"/>
            </p:cNvPicPr>
            <p:nvPr/>
          </p:nvPicPr>
          <p:blipFill>
            <a:blip r:embed="rId3"/>
            <a:stretch>
              <a:fillRect/>
            </a:stretch>
          </p:blipFill>
          <p:spPr>
            <a:xfrm>
              <a:off x="3371613" y="3015128"/>
              <a:ext cx="1588052" cy="1162681"/>
            </a:xfrm>
            <a:prstGeom prst="rect">
              <a:avLst/>
            </a:prstGeom>
            <a:ln>
              <a:solidFill>
                <a:schemeClr val="tx1"/>
              </a:solidFill>
            </a:ln>
          </p:spPr>
        </p:pic>
        <p:pic>
          <p:nvPicPr>
            <p:cNvPr id="28" name="図 2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927" y="3015128"/>
              <a:ext cx="1508769" cy="1270394"/>
            </a:xfrm>
            <a:prstGeom prst="rect">
              <a:avLst/>
            </a:prstGeom>
            <a:noFill/>
            <a:ln>
              <a:solidFill>
                <a:schemeClr val="tx1"/>
              </a:solidFill>
            </a:ln>
          </p:spPr>
        </p:pic>
        <p:pic>
          <p:nvPicPr>
            <p:cNvPr id="29" name="図 2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4798" y="2997613"/>
              <a:ext cx="1249588" cy="1023577"/>
            </a:xfrm>
            <a:prstGeom prst="rect">
              <a:avLst/>
            </a:prstGeom>
            <a:noFill/>
            <a:ln>
              <a:noFill/>
            </a:ln>
          </p:spPr>
        </p:pic>
        <p:sp>
          <p:nvSpPr>
            <p:cNvPr id="7" name="テキスト ボックス 6"/>
            <p:cNvSpPr txBox="1"/>
            <p:nvPr/>
          </p:nvSpPr>
          <p:spPr>
            <a:xfrm>
              <a:off x="1994937" y="3987456"/>
              <a:ext cx="1320374" cy="369332"/>
            </a:xfrm>
            <a:prstGeom prst="rect">
              <a:avLst/>
            </a:prstGeom>
            <a:noFill/>
          </p:spPr>
          <p:txBody>
            <a:bodyPr wrap="square" rtlCol="0">
              <a:spAutoFit/>
            </a:bodyPr>
            <a:lstStyle/>
            <a:p>
              <a:r>
                <a:rPr kumimoji="1" lang="ja-JP" altLang="en-US" sz="900" dirty="0" smtClean="0"/>
                <a:t>ドローンによる災害時の被災状況撮影</a:t>
              </a:r>
              <a:endParaRPr kumimoji="1" lang="ja-JP" altLang="en-US" sz="900" dirty="0"/>
            </a:p>
          </p:txBody>
        </p:sp>
        <p:sp>
          <p:nvSpPr>
            <p:cNvPr id="33" name="テキスト ボックス 32"/>
            <p:cNvSpPr txBox="1"/>
            <p:nvPr/>
          </p:nvSpPr>
          <p:spPr>
            <a:xfrm>
              <a:off x="3651487" y="4142788"/>
              <a:ext cx="1032278" cy="230832"/>
            </a:xfrm>
            <a:prstGeom prst="rect">
              <a:avLst/>
            </a:prstGeom>
            <a:noFill/>
          </p:spPr>
          <p:txBody>
            <a:bodyPr wrap="square" rtlCol="0">
              <a:spAutoFit/>
            </a:bodyPr>
            <a:lstStyle/>
            <a:p>
              <a:r>
                <a:rPr lang="ja-JP" altLang="en-US" sz="900" dirty="0" smtClean="0"/>
                <a:t>地中レーダ探査</a:t>
              </a:r>
              <a:endParaRPr kumimoji="1" lang="ja-JP" altLang="en-US" sz="900" dirty="0"/>
            </a:p>
          </p:txBody>
        </p:sp>
        <p:sp>
          <p:nvSpPr>
            <p:cNvPr id="34" name="テキスト ボックス 33"/>
            <p:cNvSpPr txBox="1"/>
            <p:nvPr/>
          </p:nvSpPr>
          <p:spPr>
            <a:xfrm>
              <a:off x="506801" y="2993424"/>
              <a:ext cx="1592046" cy="230832"/>
            </a:xfrm>
            <a:prstGeom prst="rect">
              <a:avLst/>
            </a:prstGeom>
            <a:noFill/>
          </p:spPr>
          <p:txBody>
            <a:bodyPr wrap="square" rtlCol="0">
              <a:spAutoFit/>
            </a:bodyPr>
            <a:lstStyle/>
            <a:p>
              <a:r>
                <a:rPr kumimoji="1" lang="ja-JP" altLang="en-US" sz="900" b="1" dirty="0" smtClean="0">
                  <a:solidFill>
                    <a:schemeClr val="bg1"/>
                  </a:solidFill>
                </a:rPr>
                <a:t>ドローンから見た被災状況</a:t>
              </a:r>
              <a:endParaRPr kumimoji="1" lang="ja-JP" altLang="en-US" sz="900" b="1" dirty="0">
                <a:solidFill>
                  <a:schemeClr val="bg1"/>
                </a:solidFill>
              </a:endParaRPr>
            </a:p>
          </p:txBody>
        </p:sp>
      </p:grpSp>
      <p:pic>
        <p:nvPicPr>
          <p:cNvPr id="39" name="図 38"/>
          <p:cNvPicPr>
            <a:picLocks noChangeAspect="1"/>
          </p:cNvPicPr>
          <p:nvPr/>
        </p:nvPicPr>
        <p:blipFill rotWithShape="1">
          <a:blip r:embed="rId6">
            <a:extLst>
              <a:ext uri="{BEBA8EAE-BF5A-486C-A8C5-ECC9F3942E4B}">
                <a14:imgProps xmlns:a14="http://schemas.microsoft.com/office/drawing/2010/main">
                  <a14:imgLayer r:embed="rId7">
                    <a14:imgEffect>
                      <a14:sharpenSoften amount="15000"/>
                    </a14:imgEffect>
                    <a14:imgEffect>
                      <a14:brightnessContrast bright="-8000" contrast="10000"/>
                    </a14:imgEffect>
                  </a14:imgLayer>
                </a14:imgProps>
              </a:ext>
            </a:extLst>
          </a:blip>
          <a:srcRect l="19538" t="27307" r="38678" b="15961"/>
          <a:stretch>
            <a:fillRect/>
          </a:stretch>
        </p:blipFill>
        <p:spPr>
          <a:xfrm>
            <a:off x="5443770" y="3175098"/>
            <a:ext cx="3954205" cy="2885178"/>
          </a:xfrm>
          <a:prstGeom prst="rect">
            <a:avLst/>
          </a:prstGeom>
          <a:ln>
            <a:solidFill>
              <a:schemeClr val="tx1"/>
            </a:solidFill>
          </a:ln>
        </p:spPr>
      </p:pic>
      <p:grpSp>
        <p:nvGrpSpPr>
          <p:cNvPr id="42" name="グループ化 41"/>
          <p:cNvGrpSpPr/>
          <p:nvPr/>
        </p:nvGrpSpPr>
        <p:grpSpPr>
          <a:xfrm>
            <a:off x="8321153" y="4966350"/>
            <a:ext cx="1066243" cy="766906"/>
            <a:chOff x="8684445" y="4751133"/>
            <a:chExt cx="1066243" cy="766906"/>
          </a:xfrm>
        </p:grpSpPr>
        <p:sp>
          <p:nvSpPr>
            <p:cNvPr id="44" name="正方形/長方形 43"/>
            <p:cNvSpPr/>
            <p:nvPr/>
          </p:nvSpPr>
          <p:spPr>
            <a:xfrm>
              <a:off x="8684445" y="4751133"/>
              <a:ext cx="1066243" cy="766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r>
                <a:rPr kumimoji="1" lang="ja-JP" altLang="en-US" sz="800" dirty="0" smtClean="0">
                  <a:solidFill>
                    <a:schemeClr val="tx1"/>
                  </a:solidFill>
                </a:rPr>
                <a:t>商業用地の割合（％）</a:t>
              </a:r>
              <a:endParaRPr kumimoji="1" lang="en-US" altLang="ja-JP" sz="800" dirty="0" smtClean="0">
                <a:solidFill>
                  <a:schemeClr val="tx1"/>
                </a:solidFill>
              </a:endParaRPr>
            </a:p>
            <a:p>
              <a:r>
                <a:rPr lang="en-US" altLang="ja-JP" sz="800" dirty="0" smtClean="0">
                  <a:solidFill>
                    <a:schemeClr val="tx1"/>
                  </a:solidFill>
                </a:rPr>
                <a:t>                 0.0</a:t>
              </a:r>
              <a:r>
                <a:rPr lang="ja-JP" altLang="en-US" sz="800" dirty="0" smtClean="0">
                  <a:solidFill>
                    <a:schemeClr val="tx1"/>
                  </a:solidFill>
                </a:rPr>
                <a:t> </a:t>
              </a:r>
              <a:r>
                <a:rPr lang="en-US" altLang="ja-JP" sz="800" dirty="0" smtClean="0">
                  <a:solidFill>
                    <a:schemeClr val="tx1"/>
                  </a:solidFill>
                </a:rPr>
                <a:t>– 10.0</a:t>
              </a:r>
            </a:p>
            <a:p>
              <a:r>
                <a:rPr lang="ja-JP" altLang="en-US" sz="800" dirty="0" smtClean="0">
                  <a:solidFill>
                    <a:schemeClr val="tx1"/>
                  </a:solidFill>
                </a:rPr>
                <a:t>　　　　　</a:t>
              </a:r>
              <a:r>
                <a:rPr lang="en-US" altLang="ja-JP" sz="800" dirty="0" smtClean="0">
                  <a:solidFill>
                    <a:schemeClr val="tx1"/>
                  </a:solidFill>
                </a:rPr>
                <a:t>10.0 – 20.0</a:t>
              </a:r>
            </a:p>
            <a:p>
              <a:r>
                <a:rPr lang="en-US" altLang="ja-JP" sz="800" dirty="0">
                  <a:solidFill>
                    <a:schemeClr val="tx1"/>
                  </a:solidFill>
                </a:rPr>
                <a:t> </a:t>
              </a:r>
              <a:r>
                <a:rPr lang="en-US" altLang="ja-JP" sz="800" dirty="0" smtClean="0">
                  <a:solidFill>
                    <a:schemeClr val="tx1"/>
                  </a:solidFill>
                </a:rPr>
                <a:t>              20.0 – 30.0</a:t>
              </a:r>
            </a:p>
            <a:p>
              <a:r>
                <a:rPr lang="en-US" altLang="ja-JP" sz="800" dirty="0">
                  <a:solidFill>
                    <a:schemeClr val="tx1"/>
                  </a:solidFill>
                </a:rPr>
                <a:t> </a:t>
              </a:r>
              <a:r>
                <a:rPr lang="en-US" altLang="ja-JP" sz="800" dirty="0" smtClean="0">
                  <a:solidFill>
                    <a:schemeClr val="tx1"/>
                  </a:solidFill>
                </a:rPr>
                <a:t>              30.0 – 40.0</a:t>
              </a:r>
              <a:endParaRPr kumimoji="1" lang="ja-JP" altLang="en-US" sz="800" dirty="0">
                <a:solidFill>
                  <a:schemeClr val="tx1"/>
                </a:solidFill>
              </a:endParaRPr>
            </a:p>
          </p:txBody>
        </p:sp>
        <p:sp>
          <p:nvSpPr>
            <p:cNvPr id="45" name="正方形/長方形 44"/>
            <p:cNvSpPr/>
            <p:nvPr/>
          </p:nvSpPr>
          <p:spPr>
            <a:xfrm>
              <a:off x="8769424" y="4928453"/>
              <a:ext cx="126000" cy="9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8769424" y="5048092"/>
              <a:ext cx="126000" cy="90000"/>
            </a:xfrm>
            <a:prstGeom prst="rect">
              <a:avLst/>
            </a:prstGeom>
            <a:solidFill>
              <a:srgbClr val="FFCC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8769424" y="5166115"/>
              <a:ext cx="126000" cy="90000"/>
            </a:xfrm>
            <a:prstGeom prst="rect">
              <a:avLst/>
            </a:prstGeom>
            <a:solidFill>
              <a:srgbClr val="FF7C8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8769424" y="5282307"/>
              <a:ext cx="126000" cy="90000"/>
            </a:xfrm>
            <a:prstGeom prst="rect">
              <a:avLst/>
            </a:prstGeom>
            <a:solidFill>
              <a:srgbClr val="FF00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テキスト ボックス 42"/>
          <p:cNvSpPr txBox="1"/>
          <p:nvPr/>
        </p:nvSpPr>
        <p:spPr>
          <a:xfrm>
            <a:off x="5454067" y="3186127"/>
            <a:ext cx="2307245" cy="179536"/>
          </a:xfrm>
          <a:prstGeom prst="rect">
            <a:avLst/>
          </a:prstGeom>
          <a:solidFill>
            <a:schemeClr val="bg1"/>
          </a:solidFill>
        </p:spPr>
        <p:txBody>
          <a:bodyPr wrap="square" lIns="0" tIns="0" rIns="0" bIns="0" rtlCol="0">
            <a:spAutoFit/>
          </a:bodyPr>
          <a:lstStyle/>
          <a:p>
            <a:pPr marL="186055" lvl="0">
              <a:lnSpc>
                <a:spcPts val="1400"/>
              </a:lnSpc>
            </a:pPr>
            <a:r>
              <a:rPr lang="ja-JP" altLang="en-US" sz="1000" dirty="0">
                <a:latin typeface="Meiryo UI" panose="020B0604030504040204" pitchFamily="50" charset="-128"/>
                <a:ea typeface="Meiryo UI" panose="020B0604030504040204" pitchFamily="50" charset="-128"/>
              </a:rPr>
              <a:t>駅周辺の商業施設の集積状況を可視化 </a:t>
            </a:r>
            <a:endParaRPr lang="ja-JP" altLang="en-US" sz="1000" dirty="0" smtClean="0">
              <a:solidFill>
                <a:schemeClr val="tx1"/>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49730" y="4439356"/>
            <a:ext cx="3227330" cy="1089529"/>
          </a:xfrm>
          <a:prstGeom prst="rect">
            <a:avLst/>
          </a:prstGeom>
          <a:noFill/>
        </p:spPr>
        <p:txBody>
          <a:bodyPr wrap="square" rtlCol="0">
            <a:spAutoFit/>
          </a:bodyPr>
          <a:lstStyle/>
          <a:p>
            <a:r>
              <a:rPr lang="ja-JP" altLang="en-US" sz="1200" b="1" u="sng" dirty="0"/>
              <a:t>🔴　</a:t>
            </a:r>
            <a:r>
              <a:rPr lang="ja-JP" altLang="en-US" sz="1200" b="1" u="sng" dirty="0" smtClean="0">
                <a:latin typeface="+mj-ea"/>
              </a:rPr>
              <a:t>水位観測への</a:t>
            </a:r>
            <a:r>
              <a:rPr lang="en-US" altLang="ja-JP" sz="1200" b="1" u="sng" dirty="0" smtClean="0">
                <a:latin typeface="+mj-ea"/>
              </a:rPr>
              <a:t>ICT</a:t>
            </a:r>
            <a:r>
              <a:rPr lang="ja-JP" altLang="en-US" sz="1200" b="1" u="sng" dirty="0" smtClean="0">
                <a:latin typeface="+mj-ea"/>
              </a:rPr>
              <a:t>の活用</a:t>
            </a:r>
            <a:endParaRPr lang="ja-JP" altLang="en-US" sz="1200" b="1" u="sng" dirty="0">
              <a:latin typeface="+mj-ea"/>
            </a:endParaRPr>
          </a:p>
          <a:p>
            <a:pPr marL="288000" indent="-180000">
              <a:lnSpc>
                <a:spcPct val="120000"/>
              </a:lnSpc>
              <a:buFont typeface="Wingdings" panose="05000000000000000000" pitchFamily="2" charset="2"/>
              <a:buChar char="l"/>
            </a:pPr>
            <a:r>
              <a:rPr lang="ja-JP" altLang="en-US" sz="1100" dirty="0" smtClean="0">
                <a:latin typeface="Meiryo UI" panose="020B0604030504040204" pitchFamily="50" charset="-128"/>
                <a:ea typeface="Meiryo UI" panose="020B0604030504040204" pitchFamily="50" charset="-128"/>
              </a:rPr>
              <a:t>河川カメラにより取得した画像を解析し、リアルタイムで流量等把握することによる洪水予測の高度化や観測業務の省力化を目的として実証実験を　実施しています。</a:t>
            </a:r>
            <a:endParaRPr lang="en-US" altLang="ja-JP" sz="1100" dirty="0" smtClean="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8"/>
          <a:stretch>
            <a:fillRect/>
          </a:stretch>
        </p:blipFill>
        <p:spPr>
          <a:xfrm>
            <a:off x="3541528" y="4517488"/>
            <a:ext cx="1325482" cy="1147523"/>
          </a:xfrm>
          <a:prstGeom prst="rect">
            <a:avLst/>
          </a:prstGeom>
        </p:spPr>
      </p:pic>
      <p:sp>
        <p:nvSpPr>
          <p:cNvPr id="30" name="テキスト ボックス 29"/>
          <p:cNvSpPr txBox="1"/>
          <p:nvPr/>
        </p:nvSpPr>
        <p:spPr>
          <a:xfrm>
            <a:off x="5443856" y="6112178"/>
            <a:ext cx="4004284" cy="400110"/>
          </a:xfrm>
          <a:prstGeom prst="rect">
            <a:avLst/>
          </a:prstGeom>
          <a:noFill/>
          <a:ln w="6350">
            <a:solidFill>
              <a:schemeClr val="tx1"/>
            </a:solidFill>
            <a:prstDash val="dash"/>
          </a:ln>
        </p:spPr>
        <p:txBody>
          <a:bodyPr wrap="square" rtlCol="0">
            <a:spAutoFit/>
          </a:bodyPr>
          <a:lstStyle/>
          <a:p>
            <a:r>
              <a:rPr lang="ja-JP" altLang="en-US" sz="1000" dirty="0">
                <a:solidFill>
                  <a:srgbClr val="FF0000"/>
                </a:solidFill>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住宅、商業施設等の集積状況から鉄道沿線をはじめとする広域的な都市構造の状況を把握し、コンパクトなまちづくりの検討に</a:t>
            </a:r>
            <a:r>
              <a:rPr lang="ja-JP" altLang="en-US" sz="1000" smtClean="0">
                <a:latin typeface="Meiryo UI" panose="020B0604030504040204" pitchFamily="50" charset="-128"/>
                <a:ea typeface="Meiryo UI" panose="020B0604030504040204" pitchFamily="50" charset="-128"/>
              </a:rPr>
              <a:t>利活用</a:t>
            </a:r>
            <a:endParaRPr lang="en-US" altLang="ja-JP" sz="10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23362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サブタイトル 2"/>
          <p:cNvSpPr txBox="1">
            <a:spLocks/>
          </p:cNvSpPr>
          <p:nvPr/>
        </p:nvSpPr>
        <p:spPr>
          <a:xfrm>
            <a:off x="0" y="0"/>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４．計画の推進に向けて</a:t>
            </a:r>
            <a:endParaRPr lang="en-US" altLang="ja-JP" sz="1800" b="1"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8" name="テキスト ボックス 7"/>
          <p:cNvSpPr txBox="1"/>
          <p:nvPr/>
        </p:nvSpPr>
        <p:spPr>
          <a:xfrm>
            <a:off x="95251" y="825983"/>
            <a:ext cx="4975511" cy="3757952"/>
          </a:xfrm>
          <a:prstGeom prst="rect">
            <a:avLst/>
          </a:prstGeom>
          <a:noFill/>
          <a:ln w="6350">
            <a:noFill/>
          </a:ln>
        </p:spPr>
        <p:txBody>
          <a:bodyPr wrap="square" rtlCol="0">
            <a:spAutoFit/>
          </a:bodyPr>
          <a:lstStyle/>
          <a:p>
            <a:pPr marL="207450" indent="-171450">
              <a:buFont typeface="Wingdings" panose="05000000000000000000" pitchFamily="2" charset="2"/>
              <a:buChar char="ü"/>
            </a:pPr>
            <a:r>
              <a:rPr kumimoji="1" lang="ja-JP" altLang="en-US" sz="1200" dirty="0" smtClean="0">
                <a:latin typeface="Meiryo UI" panose="020B0604030504040204" pitchFamily="50" charset="-128"/>
                <a:ea typeface="Meiryo UI" panose="020B0604030504040204" pitchFamily="50" charset="-128"/>
              </a:rPr>
              <a:t>大阪・関西の成長と府民の安全・安心の確保に向けては、都市基盤施設をしっかりと整備していくとともに、受け継いだインフラを守り、活かしていく必要があり、このためには、これまで蓄積された技術的ノウハウを先輩から後輩へと　受け継ぐなど、土木技術力の強化のための人材育成が重要です。</a:t>
            </a:r>
            <a:endParaRPr kumimoji="1" lang="en-US" altLang="ja-JP" sz="1200" dirty="0" smtClean="0">
              <a:latin typeface="Meiryo UI" panose="020B0604030504040204" pitchFamily="50" charset="-128"/>
              <a:ea typeface="Meiryo UI" panose="020B0604030504040204" pitchFamily="50" charset="-128"/>
            </a:endParaRPr>
          </a:p>
          <a:p>
            <a:pPr marL="207450" indent="-171450">
              <a:spcBef>
                <a:spcPts val="600"/>
              </a:spcBef>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rPr>
              <a:t>このため、若手職員への</a:t>
            </a:r>
            <a:r>
              <a:rPr lang="en-US" altLang="ja-JP" sz="1200" dirty="0" smtClean="0">
                <a:latin typeface="Meiryo UI" panose="020B0604030504040204" pitchFamily="50" charset="-128"/>
                <a:ea typeface="Meiryo UI" panose="020B0604030504040204" pitchFamily="50" charset="-128"/>
              </a:rPr>
              <a:t>OJT</a:t>
            </a:r>
            <a:r>
              <a:rPr lang="ja-JP" altLang="en-US" sz="1200" dirty="0" smtClean="0">
                <a:latin typeface="Meiryo UI" panose="020B0604030504040204" pitchFamily="50" charset="-128"/>
                <a:ea typeface="Meiryo UI" panose="020B0604030504040204" pitchFamily="50" charset="-128"/>
              </a:rPr>
              <a:t>による指導・育成や職場での</a:t>
            </a:r>
            <a:r>
              <a:rPr lang="en-US" altLang="ja-JP" sz="1200" dirty="0" smtClean="0">
                <a:latin typeface="Meiryo UI" panose="020B0604030504040204" pitchFamily="50" charset="-128"/>
                <a:ea typeface="Meiryo UI" panose="020B0604030504040204" pitchFamily="50" charset="-128"/>
              </a:rPr>
              <a:t>OJT</a:t>
            </a:r>
            <a:r>
              <a:rPr lang="ja-JP" altLang="en-US" sz="1200" dirty="0" smtClean="0">
                <a:latin typeface="Meiryo UI" panose="020B0604030504040204" pitchFamily="50" charset="-128"/>
                <a:ea typeface="Meiryo UI" panose="020B0604030504040204" pitchFamily="50" charset="-128"/>
              </a:rPr>
              <a:t>を補完する　技術研修を計画的に実施しています。</a:t>
            </a:r>
            <a:endParaRPr lang="en-US" altLang="ja-JP" sz="1200" dirty="0" smtClean="0">
              <a:latin typeface="Meiryo UI" panose="020B0604030504040204" pitchFamily="50" charset="-128"/>
              <a:ea typeface="Meiryo UI" panose="020B0604030504040204" pitchFamily="50" charset="-128"/>
            </a:endParaRPr>
          </a:p>
          <a:p>
            <a:pPr marL="207450" indent="-171450">
              <a:spcBef>
                <a:spcPts val="600"/>
              </a:spcBef>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rPr>
              <a:t>また、</a:t>
            </a:r>
            <a:r>
              <a:rPr lang="ja-JP" altLang="en-US" sz="1200" dirty="0">
                <a:latin typeface="Meiryo UI" panose="020B0604030504040204" pitchFamily="50" charset="-128"/>
                <a:ea typeface="Meiryo UI" panose="020B0604030504040204" pitchFamily="50" charset="-128"/>
              </a:rPr>
              <a:t>ベテラン職員による技術指導チームの配置、</a:t>
            </a:r>
            <a:r>
              <a:rPr lang="ja-JP" altLang="en-US" sz="1200" dirty="0" smtClean="0">
                <a:latin typeface="Meiryo UI" panose="020B0604030504040204" pitchFamily="50" charset="-128"/>
                <a:ea typeface="Meiryo UI" panose="020B0604030504040204" pitchFamily="50" charset="-128"/>
              </a:rPr>
              <a:t>外部機関と連携した勉強会の開催、職員の自己</a:t>
            </a:r>
            <a:r>
              <a:rPr lang="ja-JP" altLang="en-US" sz="1200" dirty="0">
                <a:latin typeface="Meiryo UI" panose="020B0604030504040204" pitchFamily="50" charset="-128"/>
                <a:ea typeface="Meiryo UI" panose="020B0604030504040204" pitchFamily="50" charset="-128"/>
              </a:rPr>
              <a:t>研鑽</a:t>
            </a:r>
            <a:r>
              <a:rPr lang="ja-JP" altLang="en-US" sz="1200" dirty="0" smtClean="0">
                <a:latin typeface="Meiryo UI" panose="020B0604030504040204" pitchFamily="50" charset="-128"/>
                <a:ea typeface="Meiryo UI" panose="020B0604030504040204" pitchFamily="50" charset="-128"/>
              </a:rPr>
              <a:t>の支援など</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引き続き、様々な手法による技術力の強化に向けた取組を行い、来たるべきベテラン職員の一斉退職に備えていきます。</a:t>
            </a:r>
            <a:endParaRPr lang="en-US" altLang="ja-JP" sz="1200" dirty="0">
              <a:latin typeface="Meiryo UI" panose="020B0604030504040204" pitchFamily="50" charset="-128"/>
              <a:ea typeface="Meiryo UI" panose="020B0604030504040204" pitchFamily="50" charset="-128"/>
            </a:endParaRPr>
          </a:p>
          <a:p>
            <a:pPr marL="207450" indent="-171450">
              <a:spcBef>
                <a:spcPts val="600"/>
              </a:spcBef>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rPr>
              <a:t>都市</a:t>
            </a:r>
            <a:r>
              <a:rPr lang="ja-JP" altLang="en-US" sz="1200" dirty="0">
                <a:latin typeface="Meiryo UI" panose="020B0604030504040204" pitchFamily="50" charset="-128"/>
                <a:ea typeface="Meiryo UI" panose="020B0604030504040204" pitchFamily="50" charset="-128"/>
              </a:rPr>
              <a:t>基盤施設の整備・維持管理等に関する課題の</a:t>
            </a:r>
            <a:r>
              <a:rPr lang="ja-JP" altLang="en-US" sz="1200" dirty="0" smtClean="0">
                <a:latin typeface="Meiryo UI" panose="020B0604030504040204" pitchFamily="50" charset="-128"/>
                <a:ea typeface="Meiryo UI" panose="020B0604030504040204" pitchFamily="50" charset="-128"/>
              </a:rPr>
              <a:t>技術相談</a:t>
            </a:r>
            <a:r>
              <a:rPr lang="ja-JP" altLang="en-US" sz="1200" dirty="0">
                <a:latin typeface="Meiryo UI" panose="020B0604030504040204" pitchFamily="50" charset="-128"/>
                <a:ea typeface="Meiryo UI" panose="020B0604030504040204" pitchFamily="50" charset="-128"/>
              </a:rPr>
              <a:t>や調査研究等の相互協力を目的とした土木系</a:t>
            </a:r>
            <a:r>
              <a:rPr lang="ja-JP" altLang="en-US" sz="1200" dirty="0" smtClean="0">
                <a:latin typeface="Meiryo UI" panose="020B0604030504040204" pitchFamily="50" charset="-128"/>
                <a:ea typeface="Meiryo UI" panose="020B0604030504040204" pitchFamily="50" charset="-128"/>
              </a:rPr>
              <a:t>大学と</a:t>
            </a:r>
            <a:r>
              <a:rPr lang="ja-JP" altLang="en-US" sz="1200" dirty="0">
                <a:latin typeface="Meiryo UI" panose="020B0604030504040204" pitchFamily="50" charset="-128"/>
                <a:ea typeface="Meiryo UI" panose="020B0604030504040204" pitchFamily="50" charset="-128"/>
              </a:rPr>
              <a:t>の技術連携や情報共有に</a:t>
            </a:r>
            <a:r>
              <a:rPr lang="ja-JP" altLang="en-US" sz="1200" dirty="0" smtClean="0">
                <a:latin typeface="Meiryo UI" panose="020B0604030504040204" pitchFamily="50" charset="-128"/>
                <a:ea typeface="Meiryo UI" panose="020B0604030504040204" pitchFamily="50" charset="-128"/>
              </a:rPr>
              <a:t>も　　　積極的</a:t>
            </a:r>
            <a:r>
              <a:rPr lang="ja-JP" altLang="en-US" sz="1200" dirty="0">
                <a:latin typeface="Meiryo UI" panose="020B0604030504040204" pitchFamily="50" charset="-128"/>
                <a:ea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rPr>
              <a:t>取り組んでいます。また</a:t>
            </a:r>
            <a:r>
              <a:rPr lang="ja-JP" altLang="en-US" sz="1200" dirty="0">
                <a:latin typeface="Meiryo UI" panose="020B0604030504040204" pitchFamily="50" charset="-128"/>
                <a:ea typeface="Meiryo UI" panose="020B0604030504040204" pitchFamily="50" charset="-128"/>
              </a:rPr>
              <a:t>、大学と情報共有や</a:t>
            </a:r>
            <a:r>
              <a:rPr lang="ja-JP" altLang="en-US" sz="1200" dirty="0" smtClean="0">
                <a:latin typeface="Meiryo UI" panose="020B0604030504040204" pitchFamily="50" charset="-128"/>
                <a:ea typeface="Meiryo UI" panose="020B0604030504040204" pitchFamily="50" charset="-128"/>
              </a:rPr>
              <a:t>フィールドの</a:t>
            </a:r>
            <a:r>
              <a:rPr lang="ja-JP" altLang="en-US" sz="1200" dirty="0">
                <a:latin typeface="Meiryo UI" panose="020B0604030504040204" pitchFamily="50" charset="-128"/>
                <a:ea typeface="Meiryo UI" panose="020B0604030504040204" pitchFamily="50" charset="-128"/>
              </a:rPr>
              <a:t>提供</a:t>
            </a:r>
            <a:r>
              <a:rPr lang="ja-JP" altLang="en-US" sz="1200" dirty="0" smtClean="0">
                <a:latin typeface="Meiryo UI" panose="020B0604030504040204" pitchFamily="50" charset="-128"/>
                <a:ea typeface="Meiryo UI" panose="020B0604030504040204" pitchFamily="50" charset="-128"/>
              </a:rPr>
              <a:t>、　　共同</a:t>
            </a:r>
            <a:r>
              <a:rPr lang="ja-JP" altLang="en-US" sz="1200" dirty="0">
                <a:latin typeface="Meiryo UI" panose="020B0604030504040204" pitchFamily="50" charset="-128"/>
                <a:ea typeface="Meiryo UI" panose="020B0604030504040204" pitchFamily="50" charset="-128"/>
              </a:rPr>
              <a:t>研究等の技術連携にも参画するなど、</a:t>
            </a:r>
            <a:r>
              <a:rPr lang="ja-JP" altLang="en-US" sz="1200" dirty="0" smtClean="0">
                <a:latin typeface="Meiryo UI" panose="020B0604030504040204" pitchFamily="50" charset="-128"/>
                <a:ea typeface="Meiryo UI" panose="020B0604030504040204" pitchFamily="50" charset="-128"/>
              </a:rPr>
              <a:t>業務</a:t>
            </a:r>
            <a:r>
              <a:rPr lang="ja-JP" altLang="en-US" sz="1200" dirty="0">
                <a:latin typeface="Meiryo UI" panose="020B0604030504040204" pitchFamily="50" charset="-128"/>
                <a:ea typeface="Meiryo UI" panose="020B0604030504040204" pitchFamily="50" charset="-128"/>
              </a:rPr>
              <a:t>を通じて、技術力の向上を図ります</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207450" indent="-171450">
              <a:spcBef>
                <a:spcPts val="600"/>
              </a:spcBef>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rPr>
              <a:t>働き方改革の一環として、リモートワーク</a:t>
            </a:r>
            <a:r>
              <a:rPr lang="ja-JP" altLang="en-US" sz="1200" dirty="0">
                <a:latin typeface="Meiryo UI" panose="020B0604030504040204" pitchFamily="50" charset="-128"/>
                <a:ea typeface="Meiryo UI" panose="020B0604030504040204" pitchFamily="50" charset="-128"/>
              </a:rPr>
              <a:t>／テレワーク</a:t>
            </a:r>
            <a:r>
              <a:rPr lang="ja-JP" altLang="en-US" sz="1200" dirty="0" smtClean="0">
                <a:latin typeface="Meiryo UI" panose="020B0604030504040204" pitchFamily="50" charset="-128"/>
                <a:ea typeface="Meiryo UI" panose="020B0604030504040204" pitchFamily="50" charset="-128"/>
              </a:rPr>
              <a:t>での業務遂行スキルの　向上や、</a:t>
            </a:r>
            <a:r>
              <a:rPr lang="en-US" altLang="ja-JP" sz="1200" dirty="0" smtClean="0">
                <a:latin typeface="Meiryo UI" panose="020B0604030504040204" pitchFamily="50" charset="-128"/>
                <a:ea typeface="Meiryo UI" panose="020B0604030504040204" pitchFamily="50" charset="-128"/>
              </a:rPr>
              <a:t>e</a:t>
            </a:r>
            <a:r>
              <a:rPr lang="ja-JP" altLang="en-US" sz="1200" dirty="0" smtClean="0">
                <a:latin typeface="Meiryo UI" panose="020B0604030504040204" pitchFamily="50" charset="-128"/>
                <a:ea typeface="Meiryo UI" panose="020B0604030504040204" pitchFamily="50" charset="-128"/>
              </a:rPr>
              <a:t>ラーニング</a:t>
            </a:r>
            <a:r>
              <a:rPr lang="ja-JP" altLang="en-US" sz="1200" dirty="0">
                <a:latin typeface="Meiryo UI" panose="020B0604030504040204" pitchFamily="50" charset="-128"/>
                <a:ea typeface="Meiryo UI" panose="020B0604030504040204" pitchFamily="50" charset="-128"/>
              </a:rPr>
              <a:t>、動画視聴、</a:t>
            </a:r>
            <a:r>
              <a:rPr lang="en-US" altLang="ja-JP" sz="1200" dirty="0">
                <a:latin typeface="Meiryo UI" panose="020B0604030504040204" pitchFamily="50" charset="-128"/>
                <a:ea typeface="Meiryo UI" panose="020B0604030504040204" pitchFamily="50" charset="-128"/>
              </a:rPr>
              <a:t>WEB</a:t>
            </a:r>
            <a:r>
              <a:rPr lang="ja-JP" altLang="en-US" sz="1200" dirty="0">
                <a:latin typeface="Meiryo UI" panose="020B0604030504040204" pitchFamily="50" charset="-128"/>
                <a:ea typeface="Meiryo UI" panose="020B0604030504040204" pitchFamily="50" charset="-128"/>
              </a:rPr>
              <a:t>会議システムを用いて</a:t>
            </a:r>
            <a:r>
              <a:rPr lang="ja-JP" altLang="en-US" sz="1200" dirty="0" smtClean="0">
                <a:latin typeface="Meiryo UI" panose="020B0604030504040204" pitchFamily="50" charset="-128"/>
                <a:ea typeface="Meiryo UI" panose="020B0604030504040204" pitchFamily="50" charset="-128"/>
              </a:rPr>
              <a:t>研修等を　　　</a:t>
            </a:r>
            <a:r>
              <a:rPr lang="ja-JP" altLang="en-US" sz="1200" dirty="0">
                <a:latin typeface="Meiryo UI" panose="020B0604030504040204" pitchFamily="50" charset="-128"/>
                <a:ea typeface="Meiryo UI" panose="020B0604030504040204" pitchFamily="50" charset="-128"/>
              </a:rPr>
              <a:t>行</a:t>
            </a:r>
            <a:r>
              <a:rPr lang="ja-JP" altLang="en-US" sz="1200" dirty="0" smtClean="0">
                <a:latin typeface="Meiryo UI" panose="020B0604030504040204" pitchFamily="50" charset="-128"/>
                <a:ea typeface="Meiryo UI" panose="020B0604030504040204" pitchFamily="50" charset="-128"/>
              </a:rPr>
              <a:t>います。</a:t>
            </a:r>
            <a:endParaRPr lang="ja-JP" altLang="en-US" sz="1200" dirty="0">
              <a:latin typeface="Meiryo UI" panose="020B0604030504040204" pitchFamily="50" charset="-128"/>
              <a:ea typeface="Meiryo UI" panose="020B0604030504040204" pitchFamily="50" charset="-128"/>
            </a:endParaRPr>
          </a:p>
        </p:txBody>
      </p:sp>
      <p:sp>
        <p:nvSpPr>
          <p:cNvPr id="9" name="正方形/長方形 8"/>
          <p:cNvSpPr/>
          <p:nvPr/>
        </p:nvSpPr>
        <p:spPr>
          <a:xfrm>
            <a:off x="5206032" y="513490"/>
            <a:ext cx="4564800" cy="272758"/>
          </a:xfrm>
          <a:prstGeom prst="rect">
            <a:avLst/>
          </a:prstGeom>
          <a:ln/>
        </p:spPr>
        <p:style>
          <a:lnRef idx="1">
            <a:schemeClr val="accent6"/>
          </a:lnRef>
          <a:fillRef idx="2">
            <a:schemeClr val="accent6"/>
          </a:fillRef>
          <a:effectRef idx="1">
            <a:schemeClr val="accent6"/>
          </a:effectRef>
          <a:fontRef idx="minor">
            <a:schemeClr val="dk1"/>
          </a:fontRef>
        </p:style>
        <p:txBody>
          <a:bodyPr wrap="square" lIns="72000" tIns="36000" rIns="72000" bIns="36000" anchor="ctr">
            <a:spAutoFit/>
          </a:bodyPr>
          <a:lstStyle/>
          <a:p>
            <a:r>
              <a:rPr lang="ja-JP" altLang="en-US" sz="1300" dirty="0" smtClean="0">
                <a:solidFill>
                  <a:schemeClr val="tx1"/>
                </a:solidFill>
                <a:latin typeface="Meiryo UI" panose="020B0604030504040204" pitchFamily="50" charset="-128"/>
                <a:ea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rPr>
              <a:t>３</a:t>
            </a:r>
            <a:r>
              <a:rPr lang="ja-JP" altLang="en-US" sz="1300" dirty="0" smtClean="0">
                <a:solidFill>
                  <a:schemeClr val="tx1"/>
                </a:solidFill>
                <a:latin typeface="Meiryo UI" panose="020B0604030504040204" pitchFamily="50" charset="-128"/>
                <a:ea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rPr>
              <a:t>効果的</a:t>
            </a:r>
            <a:r>
              <a:rPr lang="ja-JP" altLang="en-US" sz="1300" dirty="0" smtClean="0">
                <a:solidFill>
                  <a:schemeClr val="tx1"/>
                </a:solidFill>
                <a:latin typeface="Meiryo UI" panose="020B0604030504040204" pitchFamily="50" charset="-128"/>
                <a:ea typeface="Meiryo UI" panose="020B0604030504040204" pitchFamily="50" charset="-128"/>
              </a:rPr>
              <a:t>な</a:t>
            </a:r>
            <a:r>
              <a:rPr lang="ja-JP" altLang="en-US" sz="1300" dirty="0" smtClean="0">
                <a:latin typeface="Meiryo UI" panose="020B0604030504040204" pitchFamily="50" charset="-128"/>
                <a:ea typeface="Meiryo UI" panose="020B0604030504040204" pitchFamily="50" charset="-128"/>
              </a:rPr>
              <a:t>用地取得の推進</a:t>
            </a:r>
            <a:endParaRPr lang="ja-JP" altLang="en-US" sz="1300" dirty="0">
              <a:latin typeface="Meiryo UI" panose="020B0604030504040204" pitchFamily="50" charset="-128"/>
              <a:ea typeface="Meiryo UI" panose="020B0604030504040204" pitchFamily="50" charset="-128"/>
            </a:endParaRPr>
          </a:p>
        </p:txBody>
      </p:sp>
      <p:sp>
        <p:nvSpPr>
          <p:cNvPr id="10" name="正方形/長方形 9"/>
          <p:cNvSpPr/>
          <p:nvPr/>
        </p:nvSpPr>
        <p:spPr>
          <a:xfrm>
            <a:off x="91379" y="522012"/>
            <a:ext cx="4978800" cy="272758"/>
          </a:xfrm>
          <a:prstGeom prst="rect">
            <a:avLst/>
          </a:prstGeom>
          <a:ln/>
        </p:spPr>
        <p:style>
          <a:lnRef idx="1">
            <a:schemeClr val="accent6"/>
          </a:lnRef>
          <a:fillRef idx="2">
            <a:schemeClr val="accent6"/>
          </a:fillRef>
          <a:effectRef idx="1">
            <a:schemeClr val="accent6"/>
          </a:effectRef>
          <a:fontRef idx="minor">
            <a:schemeClr val="dk1"/>
          </a:fontRef>
        </p:style>
        <p:txBody>
          <a:bodyPr wrap="square" lIns="72000" tIns="36000" rIns="72000" bIns="36000" anchor="ctr">
            <a:spAutoFit/>
          </a:bodyPr>
          <a:lstStyle/>
          <a:p>
            <a:r>
              <a:rPr lang="ja-JP" altLang="en-US" sz="1300" dirty="0" smtClean="0">
                <a:solidFill>
                  <a:schemeClr val="tx1"/>
                </a:solidFill>
                <a:latin typeface="Meiryo UI" panose="020B0604030504040204" pitchFamily="50" charset="-128"/>
                <a:ea typeface="Meiryo UI" panose="020B0604030504040204" pitchFamily="50" charset="-128"/>
              </a:rPr>
              <a:t>（２）</a:t>
            </a:r>
            <a:r>
              <a:rPr lang="ja-JP" altLang="en-US" sz="1300" smtClean="0">
                <a:solidFill>
                  <a:schemeClr val="tx1"/>
                </a:solidFill>
                <a:latin typeface="Meiryo UI" panose="020B0604030504040204" pitchFamily="50" charset="-128"/>
                <a:ea typeface="Meiryo UI" panose="020B0604030504040204" pitchFamily="50" charset="-128"/>
              </a:rPr>
              <a:t>人材育成・技術力の</a:t>
            </a:r>
            <a:r>
              <a:rPr lang="ja-JP" altLang="en-US" sz="1300">
                <a:solidFill>
                  <a:schemeClr val="tx1"/>
                </a:solidFill>
                <a:latin typeface="Meiryo UI" panose="020B0604030504040204" pitchFamily="50" charset="-128"/>
                <a:ea typeface="Meiryo UI" panose="020B0604030504040204" pitchFamily="50" charset="-128"/>
              </a:rPr>
              <a:t>向上</a:t>
            </a:r>
            <a:endParaRPr lang="ja-JP" altLang="en-US" sz="1300" dirty="0">
              <a:solidFill>
                <a:schemeClr val="tx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7632699" y="6606132"/>
            <a:ext cx="2311400" cy="365125"/>
          </a:xfrm>
        </p:spPr>
        <p:txBody>
          <a:bodyPr/>
          <a:lstStyle/>
          <a:p>
            <a:fld id="{2CE5328B-EF3B-4A0B-AA66-51A579960F19}" type="slidenum">
              <a:rPr kumimoji="1" lang="ja-JP" altLang="en-US" smtClean="0"/>
              <a:t>70</a:t>
            </a:fld>
            <a:endParaRPr kumimoji="1" lang="ja-JP" altLang="en-US" dirty="0"/>
          </a:p>
        </p:txBody>
      </p:sp>
      <p:sp>
        <p:nvSpPr>
          <p:cNvPr id="12" name="正方形/長方形 11"/>
          <p:cNvSpPr/>
          <p:nvPr/>
        </p:nvSpPr>
        <p:spPr>
          <a:xfrm>
            <a:off x="88997" y="519266"/>
            <a:ext cx="4981765" cy="6120000"/>
          </a:xfrm>
          <a:prstGeom prst="rect">
            <a:avLst/>
          </a:prstGeom>
          <a:no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201853" y="512793"/>
            <a:ext cx="4568683" cy="6126473"/>
          </a:xfrm>
          <a:prstGeom prst="rect">
            <a:avLst/>
          </a:prstGeom>
          <a:no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17"/>
          <p:cNvSpPr txBox="1">
            <a:spLocks noChangeArrowheads="1"/>
          </p:cNvSpPr>
          <p:nvPr/>
        </p:nvSpPr>
        <p:spPr bwMode="auto">
          <a:xfrm>
            <a:off x="1374667" y="4559722"/>
            <a:ext cx="2616721" cy="190660"/>
          </a:xfrm>
          <a:prstGeom prst="rect">
            <a:avLst/>
          </a:prstGeom>
          <a:noFill/>
          <a:ln>
            <a:noFill/>
          </a:ln>
          <a:extLst/>
        </p:spPr>
        <p:txBody>
          <a:bodyPr rot="0" vert="horz" wrap="square" lIns="74295" tIns="8890" rIns="74295" bIns="8890" anchor="t" anchorCtr="0" upright="1">
            <a:noAutofit/>
          </a:bodyPr>
          <a:lstStyle/>
          <a:p>
            <a:pPr algn="just">
              <a:spcAft>
                <a:spcPts val="0"/>
              </a:spcAft>
            </a:pPr>
            <a:r>
              <a:rPr lang="en-US" altLang="ja-JP" sz="1050" kern="100" dirty="0" smtClean="0">
                <a:latin typeface="+mj-ea"/>
                <a:ea typeface="+mj-ea"/>
                <a:cs typeface="メイリオ" panose="020B0604030504040204" pitchFamily="50" charset="-128"/>
              </a:rPr>
              <a:t>【</a:t>
            </a:r>
            <a:r>
              <a:rPr lang="ja-JP" altLang="en-US" sz="1050" kern="100" dirty="0" smtClean="0">
                <a:latin typeface="+mj-ea"/>
                <a:ea typeface="+mj-ea"/>
                <a:cs typeface="メイリオ" panose="020B0604030504040204" pitchFamily="50" charset="-128"/>
              </a:rPr>
              <a:t>技術系職員スキルアップイメージ</a:t>
            </a:r>
            <a:r>
              <a:rPr lang="en-US" altLang="ja-JP" sz="1050" kern="100" dirty="0" smtClean="0">
                <a:latin typeface="+mj-ea"/>
                <a:ea typeface="+mj-ea"/>
                <a:cs typeface="メイリオ" panose="020B0604030504040204" pitchFamily="50" charset="-128"/>
              </a:rPr>
              <a:t>】</a:t>
            </a:r>
            <a:endParaRPr lang="ja-JP" sz="1050" kern="100" dirty="0">
              <a:effectLst/>
              <a:latin typeface="+mj-ea"/>
              <a:ea typeface="+mj-ea"/>
              <a:cs typeface="Times New Roman" panose="02020603050405020304" pitchFamily="18" charset="0"/>
            </a:endParaRPr>
          </a:p>
        </p:txBody>
      </p:sp>
      <p:sp>
        <p:nvSpPr>
          <p:cNvPr id="29" name="テキスト ボックス 28"/>
          <p:cNvSpPr txBox="1"/>
          <p:nvPr/>
        </p:nvSpPr>
        <p:spPr>
          <a:xfrm>
            <a:off x="5204692" y="828794"/>
            <a:ext cx="4521827" cy="4154984"/>
          </a:xfrm>
          <a:prstGeom prst="rect">
            <a:avLst/>
          </a:prstGeom>
          <a:noFill/>
          <a:ln w="6350">
            <a:noFill/>
          </a:ln>
        </p:spPr>
        <p:txBody>
          <a:bodyPr wrap="square" rtlCol="0">
            <a:spAutoFit/>
          </a:bodyPr>
          <a:lstStyle/>
          <a:p>
            <a:pPr marL="207450" indent="-171450">
              <a:lnSpc>
                <a:spcPct val="150000"/>
              </a:lnSpc>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rPr>
              <a:t>計画</a:t>
            </a:r>
            <a:r>
              <a:rPr lang="ja-JP" altLang="en-US" sz="1200" dirty="0">
                <a:latin typeface="Meiryo UI" panose="020B0604030504040204" pitchFamily="50" charset="-128"/>
                <a:ea typeface="Meiryo UI" panose="020B0604030504040204" pitchFamily="50" charset="-128"/>
              </a:rPr>
              <a:t>の着実な推進には、前計画と同規模の</a:t>
            </a:r>
            <a:r>
              <a:rPr lang="ja-JP" altLang="en-US" sz="1200" dirty="0" smtClean="0">
                <a:latin typeface="Meiryo UI" panose="020B0604030504040204" pitchFamily="50" charset="-128"/>
                <a:ea typeface="Meiryo UI" panose="020B0604030504040204" pitchFamily="50" charset="-128"/>
              </a:rPr>
              <a:t>用地</a:t>
            </a:r>
            <a:r>
              <a:rPr lang="ja-JP" altLang="en-US" sz="1200" dirty="0">
                <a:latin typeface="Meiryo UI" panose="020B0604030504040204" pitchFamily="50" charset="-128"/>
                <a:ea typeface="Meiryo UI" panose="020B0604030504040204" pitchFamily="50" charset="-128"/>
              </a:rPr>
              <a:t>取得</a:t>
            </a:r>
            <a:r>
              <a:rPr lang="ja-JP" altLang="en-US" sz="1200" dirty="0" smtClean="0">
                <a:latin typeface="Meiryo UI" panose="020B0604030504040204" pitchFamily="50" charset="-128"/>
                <a:ea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rPr>
              <a:t>進めて</a:t>
            </a:r>
            <a:r>
              <a:rPr lang="ja-JP" altLang="en-US" sz="1200" dirty="0" smtClean="0">
                <a:latin typeface="Meiryo UI" panose="020B0604030504040204" pitchFamily="50" charset="-128"/>
                <a:ea typeface="Meiryo UI" panose="020B0604030504040204" pitchFamily="50" charset="-128"/>
              </a:rPr>
              <a:t>いく　必要</a:t>
            </a:r>
            <a:r>
              <a:rPr lang="ja-JP" altLang="en-US" sz="1200" dirty="0">
                <a:latin typeface="Meiryo UI" panose="020B0604030504040204" pitchFamily="50" charset="-128"/>
                <a:ea typeface="Meiryo UI" panose="020B0604030504040204" pitchFamily="50" charset="-128"/>
              </a:rPr>
              <a:t>がありますが、近年の権利意識の</a:t>
            </a:r>
            <a:r>
              <a:rPr lang="ja-JP" altLang="en-US" sz="1200" dirty="0" smtClean="0">
                <a:latin typeface="Meiryo UI" panose="020B0604030504040204" pitchFamily="50" charset="-128"/>
                <a:ea typeface="Meiryo UI" panose="020B0604030504040204" pitchFamily="50" charset="-128"/>
              </a:rPr>
              <a:t>高まりや、権利形態の多様化に伴いひとつの</a:t>
            </a:r>
            <a:r>
              <a:rPr lang="ja-JP" altLang="en-US" sz="1200" dirty="0">
                <a:latin typeface="Meiryo UI" panose="020B0604030504040204" pitchFamily="50" charset="-128"/>
                <a:ea typeface="Meiryo UI" panose="020B0604030504040204" pitchFamily="50" charset="-128"/>
              </a:rPr>
              <a:t>取得予定地</a:t>
            </a:r>
            <a:r>
              <a:rPr lang="ja-JP" altLang="en-US" sz="1200" dirty="0" smtClean="0">
                <a:latin typeface="Meiryo UI" panose="020B0604030504040204" pitchFamily="50" charset="-128"/>
                <a:ea typeface="Meiryo UI" panose="020B0604030504040204" pitchFamily="50" charset="-128"/>
              </a:rPr>
              <a:t>でも</a:t>
            </a:r>
            <a:r>
              <a:rPr lang="ja-JP" altLang="en-US" sz="1200" dirty="0">
                <a:latin typeface="Meiryo UI" panose="020B0604030504040204" pitchFamily="50" charset="-128"/>
                <a:ea typeface="Meiryo UI" panose="020B0604030504040204" pitchFamily="50" charset="-128"/>
              </a:rPr>
              <a:t>複数の権利者との交渉が必要なケースが多くなるなど、難易度の高い案件が増加しています。そのような状況下においても、</a:t>
            </a:r>
            <a:r>
              <a:rPr lang="ja-JP" altLang="en-US" sz="1200" dirty="0" smtClean="0">
                <a:latin typeface="Meiryo UI" panose="020B0604030504040204" pitchFamily="50" charset="-128"/>
                <a:ea typeface="Meiryo UI" panose="020B0604030504040204" pitchFamily="50" charset="-128"/>
              </a:rPr>
              <a:t>用地</a:t>
            </a:r>
            <a:r>
              <a:rPr lang="ja-JP" altLang="en-US" sz="1200" dirty="0">
                <a:latin typeface="Meiryo UI" panose="020B0604030504040204" pitchFamily="50" charset="-128"/>
                <a:ea typeface="Meiryo UI" panose="020B0604030504040204" pitchFamily="50" charset="-128"/>
              </a:rPr>
              <a:t>取得</a:t>
            </a:r>
            <a:r>
              <a:rPr lang="ja-JP" altLang="en-US" sz="1200" dirty="0" smtClean="0">
                <a:latin typeface="Meiryo UI" panose="020B0604030504040204" pitchFamily="50" charset="-128"/>
                <a:ea typeface="Meiryo UI" panose="020B0604030504040204" pitchFamily="50" charset="-128"/>
              </a:rPr>
              <a:t>が</a:t>
            </a:r>
            <a:r>
              <a:rPr lang="ja-JP" altLang="en-US" sz="1200" dirty="0">
                <a:latin typeface="Meiryo UI" panose="020B0604030504040204" pitchFamily="50" charset="-128"/>
                <a:ea typeface="Meiryo UI" panose="020B0604030504040204" pitchFamily="50" charset="-128"/>
              </a:rPr>
              <a:t>難航し事業期間が長期化することがないよう</a:t>
            </a:r>
            <a:r>
              <a:rPr lang="ja-JP" altLang="en-US" sz="1200" dirty="0" smtClean="0">
                <a:latin typeface="Meiryo UI" panose="020B0604030504040204" pitchFamily="50" charset="-128"/>
                <a:ea typeface="Meiryo UI" panose="020B0604030504040204" pitchFamily="50" charset="-128"/>
              </a:rPr>
              <a:t>、事業に対する十分な理解を得ながら、</a:t>
            </a:r>
            <a:r>
              <a:rPr lang="ja-JP" altLang="en-US" sz="1200" dirty="0">
                <a:latin typeface="Meiryo UI" panose="020B0604030504040204" pitchFamily="50" charset="-128"/>
                <a:ea typeface="Meiryo UI" panose="020B0604030504040204" pitchFamily="50" charset="-128"/>
              </a:rPr>
              <a:t>効果</a:t>
            </a:r>
            <a:r>
              <a:rPr lang="ja-JP" altLang="en-US" sz="1200" dirty="0" smtClean="0">
                <a:latin typeface="Meiryo UI" panose="020B0604030504040204" pitchFamily="50" charset="-128"/>
                <a:ea typeface="Meiryo UI" panose="020B0604030504040204" pitchFamily="50" charset="-128"/>
              </a:rPr>
              <a:t>的な用地取得を行うことが必要</a:t>
            </a:r>
            <a:r>
              <a:rPr lang="ja-JP" altLang="en-US" sz="1200" dirty="0">
                <a:latin typeface="Meiryo UI" panose="020B0604030504040204" pitchFamily="50" charset="-128"/>
                <a:ea typeface="Meiryo UI" panose="020B0604030504040204" pitchFamily="50" charset="-128"/>
              </a:rPr>
              <a:t>不可欠です</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180000" indent="-144000"/>
            <a:endParaRPr kumimoji="1" lang="en-US" altLang="ja-JP" sz="600" dirty="0" smtClean="0">
              <a:latin typeface="Meiryo UI" panose="020B0604030504040204" pitchFamily="50" charset="-128"/>
              <a:ea typeface="Meiryo UI" panose="020B0604030504040204" pitchFamily="50" charset="-128"/>
            </a:endParaRPr>
          </a:p>
          <a:p>
            <a:pPr marL="207450" indent="-171450">
              <a:lnSpc>
                <a:spcPct val="150000"/>
              </a:lnSpc>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rPr>
              <a:t>しかし、本府の体制だけでは効果的な用地取得が困難であることから、用地取得の専門機関である大阪府土地開発公社を活用し、　　　難易度の高い路線</a:t>
            </a:r>
            <a:r>
              <a:rPr lang="ja-JP" altLang="en-US" sz="1200" dirty="0">
                <a:latin typeface="Meiryo UI" panose="020B0604030504040204" pitchFamily="50" charset="-128"/>
                <a:ea typeface="Meiryo UI" panose="020B0604030504040204" pitchFamily="50" charset="-128"/>
              </a:rPr>
              <a:t>や</a:t>
            </a:r>
            <a:r>
              <a:rPr lang="ja-JP" altLang="en-US" sz="1200" dirty="0" smtClean="0">
                <a:latin typeface="Meiryo UI" panose="020B0604030504040204" pitchFamily="50" charset="-128"/>
                <a:ea typeface="Meiryo UI" panose="020B0604030504040204" pitchFamily="50" charset="-128"/>
              </a:rPr>
              <a:t>事業規模の大きな路線等の用地取得を役割分担することで、着実な用地取得に努めます。</a:t>
            </a:r>
            <a:endParaRPr lang="en-US" altLang="ja-JP" sz="1200" dirty="0" smtClean="0">
              <a:latin typeface="Meiryo UI" panose="020B0604030504040204" pitchFamily="50" charset="-128"/>
              <a:ea typeface="Meiryo UI" panose="020B0604030504040204" pitchFamily="50" charset="-128"/>
            </a:endParaRPr>
          </a:p>
          <a:p>
            <a:pPr marL="180000" indent="-144000"/>
            <a:endParaRPr lang="ja-JP" altLang="en-US" sz="600" dirty="0" smtClean="0">
              <a:latin typeface="Meiryo UI" panose="020B0604030504040204" pitchFamily="50" charset="-128"/>
              <a:ea typeface="Meiryo UI" panose="020B0604030504040204" pitchFamily="50" charset="-128"/>
            </a:endParaRPr>
          </a:p>
          <a:p>
            <a:pPr marL="207450" indent="-171450">
              <a:lnSpc>
                <a:spcPct val="150000"/>
              </a:lnSpc>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rPr>
              <a:t>また</a:t>
            </a:r>
            <a:r>
              <a:rPr lang="ja-JP" altLang="en-US" sz="1200" dirty="0">
                <a:latin typeface="Meiryo UI" panose="020B0604030504040204" pitchFamily="50" charset="-128"/>
                <a:ea typeface="Meiryo UI" panose="020B0604030504040204" pitchFamily="50" charset="-128"/>
              </a:rPr>
              <a:t>、用地取得には専門性が求められることから</a:t>
            </a:r>
            <a:r>
              <a:rPr lang="ja-JP" altLang="en-US" sz="1200" dirty="0" smtClean="0">
                <a:latin typeface="Meiryo UI" panose="020B0604030504040204" pitchFamily="50" charset="-128"/>
                <a:ea typeface="Meiryo UI" panose="020B0604030504040204" pitchFamily="50" charset="-128"/>
              </a:rPr>
              <a:t>、研修による育成、実務</a:t>
            </a:r>
            <a:r>
              <a:rPr lang="ja-JP" altLang="en-US" sz="1200" dirty="0">
                <a:latin typeface="Meiryo UI" panose="020B0604030504040204" pitchFamily="50" charset="-128"/>
                <a:ea typeface="Meiryo UI" panose="020B0604030504040204" pitchFamily="50" charset="-128"/>
              </a:rPr>
              <a:t>を通じた</a:t>
            </a:r>
            <a:r>
              <a:rPr lang="ja-JP" altLang="en-US" sz="1200" dirty="0" smtClean="0">
                <a:latin typeface="Meiryo UI" panose="020B0604030504040204" pitchFamily="50" charset="-128"/>
                <a:ea typeface="Meiryo UI" panose="020B0604030504040204" pitchFamily="50" charset="-128"/>
              </a:rPr>
              <a:t>経験の蓄積など</a:t>
            </a:r>
            <a:r>
              <a:rPr lang="ja-JP" altLang="en-US" sz="1200" dirty="0">
                <a:latin typeface="Meiryo UI" panose="020B0604030504040204" pitchFamily="50" charset="-128"/>
                <a:ea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rPr>
              <a:t>より、</a:t>
            </a:r>
            <a:r>
              <a:rPr lang="ja-JP" altLang="en-US" sz="1200" dirty="0">
                <a:latin typeface="Meiryo UI" panose="020B0604030504040204" pitchFamily="50" charset="-128"/>
                <a:ea typeface="Meiryo UI" panose="020B0604030504040204" pitchFamily="50" charset="-128"/>
              </a:rPr>
              <a:t>用地取得のノウハウの伝承などにも引き続き</a:t>
            </a:r>
            <a:r>
              <a:rPr lang="ja-JP" altLang="en-US" sz="1200" dirty="0" smtClean="0">
                <a:latin typeface="Meiryo UI" panose="020B0604030504040204" pitchFamily="50" charset="-128"/>
                <a:ea typeface="Meiryo UI" panose="020B0604030504040204" pitchFamily="50" charset="-128"/>
              </a:rPr>
              <a:t>努めます。</a:t>
            </a:r>
            <a:endParaRPr lang="en-US" altLang="ja-JP" sz="1200" dirty="0" smtClean="0">
              <a:latin typeface="Meiryo UI" panose="020B0604030504040204" pitchFamily="50" charset="-128"/>
              <a:ea typeface="Meiryo UI" panose="020B0604030504040204" pitchFamily="50" charset="-128"/>
            </a:endParaRPr>
          </a:p>
        </p:txBody>
      </p:sp>
      <p:grpSp>
        <p:nvGrpSpPr>
          <p:cNvPr id="68" name="グループ化 67"/>
          <p:cNvGrpSpPr/>
          <p:nvPr/>
        </p:nvGrpSpPr>
        <p:grpSpPr>
          <a:xfrm>
            <a:off x="255219" y="4820035"/>
            <a:ext cx="4649320" cy="1610831"/>
            <a:chOff x="255219" y="4820035"/>
            <a:chExt cx="4649320" cy="1610831"/>
          </a:xfrm>
        </p:grpSpPr>
        <p:grpSp>
          <p:nvGrpSpPr>
            <p:cNvPr id="69" name="グループ化 68"/>
            <p:cNvGrpSpPr/>
            <p:nvPr/>
          </p:nvGrpSpPr>
          <p:grpSpPr>
            <a:xfrm>
              <a:off x="255219" y="4820035"/>
              <a:ext cx="4649320" cy="1610831"/>
              <a:chOff x="323528" y="3861048"/>
              <a:chExt cx="8568952" cy="2571711"/>
            </a:xfrm>
          </p:grpSpPr>
          <p:sp>
            <p:nvSpPr>
              <p:cNvPr id="71" name="正方形/長方形 70"/>
              <p:cNvSpPr/>
              <p:nvPr/>
            </p:nvSpPr>
            <p:spPr>
              <a:xfrm>
                <a:off x="327202" y="3861048"/>
                <a:ext cx="4123452" cy="396044"/>
              </a:xfrm>
              <a:prstGeom prst="rect">
                <a:avLst/>
              </a:prstGeom>
              <a:solidFill>
                <a:sysClr val="window" lastClr="FFFFFF"/>
              </a:solidFill>
              <a:ln w="25400" cap="flat" cmpd="sng" algn="ctr">
                <a:solidFill>
                  <a:srgbClr val="C0504D"/>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技術系職員に求められるスキル</a:t>
                </a:r>
              </a:p>
            </p:txBody>
          </p:sp>
          <p:sp>
            <p:nvSpPr>
              <p:cNvPr id="72" name="正方形/長方形 71"/>
              <p:cNvSpPr/>
              <p:nvPr/>
            </p:nvSpPr>
            <p:spPr>
              <a:xfrm>
                <a:off x="323528" y="4331230"/>
                <a:ext cx="942809" cy="713691"/>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技術系</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職員</a:t>
                </a:r>
              </a:p>
            </p:txBody>
          </p:sp>
          <p:sp>
            <p:nvSpPr>
              <p:cNvPr id="73" name="正方形/長方形 72"/>
              <p:cNvSpPr/>
              <p:nvPr/>
            </p:nvSpPr>
            <p:spPr>
              <a:xfrm>
                <a:off x="323528" y="5393597"/>
                <a:ext cx="946372" cy="1039162"/>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府職員</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共通</a:t>
                </a:r>
              </a:p>
            </p:txBody>
          </p:sp>
          <p:sp>
            <p:nvSpPr>
              <p:cNvPr id="74" name="加算記号 12"/>
              <p:cNvSpPr/>
              <p:nvPr/>
            </p:nvSpPr>
            <p:spPr>
              <a:xfrm>
                <a:off x="673156" y="5064314"/>
                <a:ext cx="339090" cy="288325"/>
              </a:xfrm>
              <a:prstGeom prst="mathPlus">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5" name="正方形/長方形 74"/>
              <p:cNvSpPr/>
              <p:nvPr/>
            </p:nvSpPr>
            <p:spPr>
              <a:xfrm>
                <a:off x="1393236" y="4331230"/>
                <a:ext cx="3089548" cy="35791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職種に応じた技術スキル</a:t>
                </a:r>
              </a:p>
            </p:txBody>
          </p:sp>
          <p:sp>
            <p:nvSpPr>
              <p:cNvPr id="76" name="正方形/長方形 75"/>
              <p:cNvSpPr/>
              <p:nvPr/>
            </p:nvSpPr>
            <p:spPr>
              <a:xfrm>
                <a:off x="1393236" y="4692659"/>
                <a:ext cx="3089548" cy="371948"/>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事業分野に応じた固有</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ts val="1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スキル</a:t>
                </a:r>
              </a:p>
            </p:txBody>
          </p:sp>
          <p:sp>
            <p:nvSpPr>
              <p:cNvPr id="77" name="正方形/長方形 76"/>
              <p:cNvSpPr/>
              <p:nvPr/>
            </p:nvSpPr>
            <p:spPr>
              <a:xfrm>
                <a:off x="1404933" y="6072719"/>
                <a:ext cx="3089548" cy="347717"/>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社会人としてのモラル</a:t>
                </a:r>
              </a:p>
            </p:txBody>
          </p:sp>
          <p:sp>
            <p:nvSpPr>
              <p:cNvPr id="78" name="正方形/長方形 77"/>
              <p:cNvSpPr/>
              <p:nvPr/>
            </p:nvSpPr>
            <p:spPr>
              <a:xfrm>
                <a:off x="1404933" y="5722598"/>
                <a:ext cx="3089548" cy="350121"/>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公務員としてのモラル</a:t>
                </a:r>
              </a:p>
            </p:txBody>
          </p:sp>
          <p:sp>
            <p:nvSpPr>
              <p:cNvPr id="79" name="正方形/長方形 78"/>
              <p:cNvSpPr/>
              <p:nvPr/>
            </p:nvSpPr>
            <p:spPr>
              <a:xfrm>
                <a:off x="1410444" y="5393597"/>
                <a:ext cx="3089548" cy="319082"/>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行政職としてのスキル</a:t>
                </a:r>
              </a:p>
            </p:txBody>
          </p:sp>
          <p:sp>
            <p:nvSpPr>
              <p:cNvPr id="80" name="正方形/長方形 79"/>
              <p:cNvSpPr/>
              <p:nvPr/>
            </p:nvSpPr>
            <p:spPr>
              <a:xfrm>
                <a:off x="5075012" y="3861048"/>
                <a:ext cx="3817468" cy="396044"/>
              </a:xfrm>
              <a:prstGeom prst="rect">
                <a:avLst/>
              </a:prstGeom>
              <a:solidFill>
                <a:sysClr val="window" lastClr="FFFFFF"/>
              </a:solidFill>
              <a:ln w="25400" cap="flat" cmpd="sng" algn="ctr">
                <a:solidFill>
                  <a:srgbClr val="9BBB59"/>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スキルアップの手段</a:t>
                </a:r>
              </a:p>
            </p:txBody>
          </p:sp>
          <p:sp>
            <p:nvSpPr>
              <p:cNvPr id="81" name="正方形/長方形 80"/>
              <p:cNvSpPr/>
              <p:nvPr/>
            </p:nvSpPr>
            <p:spPr>
              <a:xfrm>
                <a:off x="5056532" y="4343136"/>
                <a:ext cx="844423" cy="1729584"/>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職場</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err="1"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での</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ＯＪＴ</a:t>
                </a:r>
              </a:p>
            </p:txBody>
          </p:sp>
          <p:sp>
            <p:nvSpPr>
              <p:cNvPr id="82" name="正方形/長方形 81"/>
              <p:cNvSpPr/>
              <p:nvPr/>
            </p:nvSpPr>
            <p:spPr>
              <a:xfrm>
                <a:off x="5905174" y="5393252"/>
                <a:ext cx="776250" cy="1039162"/>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kern="0" noProof="0" dirty="0">
                    <a:solidFill>
                      <a:prstClr val="white"/>
                    </a:solidFill>
                    <a:latin typeface="HGSｺﾞｼｯｸM" panose="020B0600000000000000" pitchFamily="50" charset="-128"/>
                    <a:ea typeface="HGSｺﾞｼｯｸM" panose="020B0600000000000000" pitchFamily="50" charset="-128"/>
                  </a:rPr>
                  <a:t>全体</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rPr>
                  <a:t>研修</a:t>
                </a:r>
              </a:p>
            </p:txBody>
          </p:sp>
          <p:sp>
            <p:nvSpPr>
              <p:cNvPr id="83" name="正方形/長方形 82"/>
              <p:cNvSpPr/>
              <p:nvPr/>
            </p:nvSpPr>
            <p:spPr>
              <a:xfrm>
                <a:off x="6691095" y="4343132"/>
                <a:ext cx="591774" cy="1729583"/>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部</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局</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研</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修</a:t>
                </a:r>
              </a:p>
            </p:txBody>
          </p:sp>
          <p:sp>
            <p:nvSpPr>
              <p:cNvPr id="84" name="正方形/長方形 83"/>
              <p:cNvSpPr/>
              <p:nvPr/>
            </p:nvSpPr>
            <p:spPr>
              <a:xfrm>
                <a:off x="7292207" y="4331230"/>
                <a:ext cx="515519" cy="1391367"/>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職</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場</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研</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修</a:t>
                </a:r>
              </a:p>
            </p:txBody>
          </p:sp>
          <p:sp>
            <p:nvSpPr>
              <p:cNvPr id="85" name="正方形/長方形 84"/>
              <p:cNvSpPr/>
              <p:nvPr/>
            </p:nvSpPr>
            <p:spPr>
              <a:xfrm>
                <a:off x="7821770" y="4331230"/>
                <a:ext cx="538607" cy="785821"/>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自己研鑽</a:t>
                </a:r>
              </a:p>
            </p:txBody>
          </p:sp>
          <p:sp>
            <p:nvSpPr>
              <p:cNvPr id="86" name="山形 85"/>
              <p:cNvSpPr/>
              <p:nvPr/>
            </p:nvSpPr>
            <p:spPr>
              <a:xfrm>
                <a:off x="4618616" y="4443371"/>
                <a:ext cx="358996" cy="533801"/>
              </a:xfrm>
              <a:prstGeom prst="chevron">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smtClean="0">
                  <a:ln>
                    <a:noFill/>
                  </a:ln>
                  <a:solidFill>
                    <a:prstClr val="black"/>
                  </a:solidFill>
                  <a:effectLst/>
                  <a:uLnTx/>
                  <a:uFillTx/>
                  <a:latin typeface="Calibri"/>
                  <a:ea typeface="ＭＳ Ｐゴシック"/>
                  <a:cs typeface="+mn-cs"/>
                </a:endParaRPr>
              </a:p>
            </p:txBody>
          </p:sp>
          <p:sp>
            <p:nvSpPr>
              <p:cNvPr id="87" name="山形 86"/>
              <p:cNvSpPr/>
              <p:nvPr/>
            </p:nvSpPr>
            <p:spPr>
              <a:xfrm>
                <a:off x="4645052" y="5579570"/>
                <a:ext cx="358996" cy="493149"/>
              </a:xfrm>
              <a:prstGeom prst="chevron">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smtClean="0">
                  <a:ln>
                    <a:noFill/>
                  </a:ln>
                  <a:solidFill>
                    <a:prstClr val="black"/>
                  </a:solidFill>
                  <a:effectLst/>
                  <a:uLnTx/>
                  <a:uFillTx/>
                  <a:latin typeface="Calibri"/>
                  <a:ea typeface="ＭＳ Ｐゴシック"/>
                  <a:cs typeface="+mn-cs"/>
                </a:endParaRPr>
              </a:p>
            </p:txBody>
          </p:sp>
        </p:grpSp>
        <p:sp>
          <p:nvSpPr>
            <p:cNvPr id="70" name="正方形/長方形 69"/>
            <p:cNvSpPr/>
            <p:nvPr/>
          </p:nvSpPr>
          <p:spPr>
            <a:xfrm>
              <a:off x="4626044" y="5114540"/>
              <a:ext cx="278495" cy="1316109"/>
            </a:xfrm>
            <a:prstGeom prst="rect">
              <a:avLst/>
            </a:prstGeom>
            <a:gradFill rotWithShape="1">
              <a:gsLst>
                <a:gs pos="0">
                  <a:srgbClr val="E206D2"/>
                </a:gs>
                <a:gs pos="80000">
                  <a:srgbClr val="F923EA"/>
                </a:gs>
                <a:gs pos="100000">
                  <a:srgbClr val="FB69F1"/>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kern="0" dirty="0">
                  <a:solidFill>
                    <a:prstClr val="white"/>
                  </a:solidFill>
                  <a:latin typeface="HGSｺﾞｼｯｸM" panose="020B0600000000000000" pitchFamily="50" charset="-128"/>
                  <a:ea typeface="HGSｺﾞｼｯｸM" panose="020B0600000000000000" pitchFamily="50" charset="-128"/>
                </a:rPr>
                <a:t> </a:t>
              </a:r>
              <a:r>
                <a:rPr kumimoji="0" lang="ja-JP" altLang="en-US" sz="10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テレワーク／</a:t>
              </a:r>
              <a:endParaRPr kumimoji="0" lang="en-US" altLang="ja-JP" sz="10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 リモートワーク研修</a:t>
              </a:r>
              <a:r>
                <a:rPr kumimoji="0" lang="ja-JP" altLang="en-US" sz="105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　</a:t>
              </a:r>
            </a:p>
          </p:txBody>
        </p:sp>
      </p:grpSp>
    </p:spTree>
    <p:extLst>
      <p:ext uri="{BB962C8B-B14F-4D97-AF65-F5344CB8AC3E}">
        <p14:creationId xmlns:p14="http://schemas.microsoft.com/office/powerpoint/2010/main" val="3361800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14734</TotalTime>
  <Words>1480</Words>
  <Application>Microsoft Office PowerPoint</Application>
  <PresentationFormat>A4 210 x 297 mm</PresentationFormat>
  <Paragraphs>135</Paragraphs>
  <Slides>3</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vt:i4>
      </vt:variant>
    </vt:vector>
  </HeadingPairs>
  <TitlesOfParts>
    <vt:vector size="14" baseType="lpstr">
      <vt:lpstr>HGSｺﾞｼｯｸM</vt:lpstr>
      <vt:lpstr>HG丸ｺﾞｼｯｸM-PRO</vt:lpstr>
      <vt:lpstr>Meiryo UI</vt:lpstr>
      <vt:lpstr>ＭＳ Ｐゴシック</vt:lpstr>
      <vt:lpstr>メイリオ</vt:lpstr>
      <vt:lpstr>游ゴシック</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浅野　統弘</cp:lastModifiedBy>
  <cp:revision>972</cp:revision>
  <cp:lastPrinted>2020-09-18T00:57:18Z</cp:lastPrinted>
  <dcterms:created xsi:type="dcterms:W3CDTF">2018-08-31T02:58:46Z</dcterms:created>
  <dcterms:modified xsi:type="dcterms:W3CDTF">2020-11-17T09:24:42Z</dcterms:modified>
</cp:coreProperties>
</file>