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3"/>
  </p:notesMasterIdLst>
  <p:sldIdLst>
    <p:sldId id="257" r:id="rId2"/>
  </p:sldIdLst>
  <p:sldSz cx="12801600" cy="9601200" type="A3"/>
  <p:notesSz cx="6646863" cy="97774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丸毛　篤也" initials="丸毛　篤也" lastIdx="1" clrIdx="0">
    <p:extLst>
      <p:ext uri="{19B8F6BF-5375-455C-9EA6-DF929625EA0E}">
        <p15:presenceInfo xmlns:p15="http://schemas.microsoft.com/office/powerpoint/2012/main" userId="S-1-5-21-161959346-1900351369-444732941-1734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CCFF"/>
    <a:srgbClr val="3399FF"/>
    <a:srgbClr val="4472C4"/>
    <a:srgbClr val="CCEC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434" autoAdjust="0"/>
  </p:normalViewPr>
  <p:slideViewPr>
    <p:cSldViewPr snapToGrid="0">
      <p:cViewPr varScale="1">
        <p:scale>
          <a:sx n="50" d="100"/>
          <a:sy n="50" d="100"/>
        </p:scale>
        <p:origin x="1320" y="6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101" cy="490354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765214" y="2"/>
            <a:ext cx="2880101" cy="490354"/>
          </a:xfrm>
          <a:prstGeom prst="rect">
            <a:avLst/>
          </a:prstGeom>
        </p:spPr>
        <p:txBody>
          <a:bodyPr vert="horz" lIns="89668" tIns="44835" rIns="89668" bIns="44835" rtlCol="0"/>
          <a:lstStyle>
            <a:lvl1pPr algn="r">
              <a:defRPr sz="1200"/>
            </a:lvl1pPr>
          </a:lstStyle>
          <a:p>
            <a:fld id="{A5986842-DC6F-4483-AFF6-FD7BE914D022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23950" y="1222375"/>
            <a:ext cx="4398963" cy="33004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668" tIns="44835" rIns="89668" bIns="44835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64997" y="4705216"/>
            <a:ext cx="5316870" cy="3849436"/>
          </a:xfrm>
          <a:prstGeom prst="rect">
            <a:avLst/>
          </a:prstGeom>
        </p:spPr>
        <p:txBody>
          <a:bodyPr vert="horz" lIns="89668" tIns="44835" rIns="89668" bIns="44835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287059"/>
            <a:ext cx="2880101" cy="490354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765214" y="9287059"/>
            <a:ext cx="2880101" cy="490354"/>
          </a:xfrm>
          <a:prstGeom prst="rect">
            <a:avLst/>
          </a:prstGeom>
        </p:spPr>
        <p:txBody>
          <a:bodyPr vert="horz" lIns="89668" tIns="44835" rIns="89668" bIns="44835" rtlCol="0" anchor="b"/>
          <a:lstStyle>
            <a:lvl1pPr algn="r">
              <a:defRPr sz="1200"/>
            </a:lvl1pPr>
          </a:lstStyle>
          <a:p>
            <a:fld id="{FF3AACB7-6944-4594-98B4-D160E39CBE4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82643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kumimoji="1" sz="168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3AACB7-6944-4594-98B4-D160E39CBE4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63535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60120" y="1571308"/>
            <a:ext cx="10881360" cy="3342640"/>
          </a:xfrm>
        </p:spPr>
        <p:txBody>
          <a:bodyPr anchor="b"/>
          <a:lstStyle>
            <a:lvl1pPr algn="ctr"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5042853"/>
            <a:ext cx="9601200" cy="2318067"/>
          </a:xfrm>
        </p:spPr>
        <p:txBody>
          <a:bodyPr/>
          <a:lstStyle>
            <a:lvl1pPr marL="0" indent="0" algn="ctr">
              <a:buNone/>
              <a:defRPr sz="3360"/>
            </a:lvl1pPr>
            <a:lvl2pPr marL="640080" indent="0" algn="ctr">
              <a:buNone/>
              <a:defRPr sz="2800"/>
            </a:lvl2pPr>
            <a:lvl3pPr marL="1280160" indent="0" algn="ctr">
              <a:buNone/>
              <a:defRPr sz="2520"/>
            </a:lvl3pPr>
            <a:lvl4pPr marL="1920240" indent="0" algn="ctr">
              <a:buNone/>
              <a:defRPr sz="2240"/>
            </a:lvl4pPr>
            <a:lvl5pPr marL="2560320" indent="0" algn="ctr">
              <a:buNone/>
              <a:defRPr sz="2240"/>
            </a:lvl5pPr>
            <a:lvl6pPr marL="3200400" indent="0" algn="ctr">
              <a:buNone/>
              <a:defRPr sz="2240"/>
            </a:lvl6pPr>
            <a:lvl7pPr marL="3840480" indent="0" algn="ctr">
              <a:buNone/>
              <a:defRPr sz="2240"/>
            </a:lvl7pPr>
            <a:lvl8pPr marL="4480560" indent="0" algn="ctr">
              <a:buNone/>
              <a:defRPr sz="2240"/>
            </a:lvl8pPr>
            <a:lvl9pPr marL="5120640" indent="0" algn="ctr">
              <a:buNone/>
              <a:defRPr sz="224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4037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427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1146" y="511175"/>
            <a:ext cx="2760345" cy="8136573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80111" y="511175"/>
            <a:ext cx="8121015" cy="8136573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14241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4483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3443" y="2393635"/>
            <a:ext cx="11041380" cy="3993832"/>
          </a:xfrm>
        </p:spPr>
        <p:txBody>
          <a:bodyPr anchor="b"/>
          <a:lstStyle>
            <a:lvl1pPr>
              <a:defRPr sz="84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3443" y="6425250"/>
            <a:ext cx="11041380" cy="2100262"/>
          </a:xfrm>
        </p:spPr>
        <p:txBody>
          <a:bodyPr/>
          <a:lstStyle>
            <a:lvl1pPr marL="0" indent="0">
              <a:buNone/>
              <a:defRPr sz="3360">
                <a:solidFill>
                  <a:schemeClr val="tx1"/>
                </a:solidFill>
              </a:defRPr>
            </a:lvl1pPr>
            <a:lvl2pPr marL="64008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52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2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6976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801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80810" y="2555875"/>
            <a:ext cx="5440680" cy="609187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3813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7" y="511177"/>
            <a:ext cx="11041380" cy="1855788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1779" y="2353628"/>
            <a:ext cx="5415676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1779" y="3507105"/>
            <a:ext cx="5415676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80811" y="2353628"/>
            <a:ext cx="5442347" cy="1153477"/>
          </a:xfrm>
        </p:spPr>
        <p:txBody>
          <a:bodyPr anchor="b"/>
          <a:lstStyle>
            <a:lvl1pPr marL="0" indent="0">
              <a:buNone/>
              <a:defRPr sz="336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20" b="1"/>
            </a:lvl3pPr>
            <a:lvl4pPr marL="1920240" indent="0">
              <a:buNone/>
              <a:defRPr sz="2240" b="1"/>
            </a:lvl4pPr>
            <a:lvl5pPr marL="2560320" indent="0">
              <a:buNone/>
              <a:defRPr sz="2240" b="1"/>
            </a:lvl5pPr>
            <a:lvl6pPr marL="3200400" indent="0">
              <a:buNone/>
              <a:defRPr sz="2240" b="1"/>
            </a:lvl6pPr>
            <a:lvl7pPr marL="3840480" indent="0">
              <a:buNone/>
              <a:defRPr sz="2240" b="1"/>
            </a:lvl7pPr>
            <a:lvl8pPr marL="4480560" indent="0">
              <a:buNone/>
              <a:defRPr sz="2240" b="1"/>
            </a:lvl8pPr>
            <a:lvl9pPr marL="5120640" indent="0">
              <a:buNone/>
              <a:defRPr sz="224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80811" y="3507105"/>
            <a:ext cx="5442347" cy="5158423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193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72770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9713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42347" y="1382397"/>
            <a:ext cx="6480810" cy="6823075"/>
          </a:xfrm>
        </p:spPr>
        <p:txBody>
          <a:bodyPr/>
          <a:lstStyle>
            <a:lvl1pPr>
              <a:defRPr sz="4480"/>
            </a:lvl1pPr>
            <a:lvl2pPr>
              <a:defRPr sz="3920"/>
            </a:lvl2pPr>
            <a:lvl3pPr>
              <a:defRPr sz="336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94918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1778" y="640080"/>
            <a:ext cx="4128849" cy="2240280"/>
          </a:xfrm>
        </p:spPr>
        <p:txBody>
          <a:bodyPr anchor="b"/>
          <a:lstStyle>
            <a:lvl1pPr>
              <a:defRPr sz="448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42347" y="1382397"/>
            <a:ext cx="6480810" cy="6823075"/>
          </a:xfrm>
        </p:spPr>
        <p:txBody>
          <a:bodyPr anchor="t"/>
          <a:lstStyle>
            <a:lvl1pPr marL="0" indent="0">
              <a:buNone/>
              <a:defRPr sz="4480"/>
            </a:lvl1pPr>
            <a:lvl2pPr marL="640080" indent="0">
              <a:buNone/>
              <a:defRPr sz="3920"/>
            </a:lvl2pPr>
            <a:lvl3pPr marL="1280160" indent="0">
              <a:buNone/>
              <a:defRPr sz="336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1778" y="2880360"/>
            <a:ext cx="4128849" cy="5336223"/>
          </a:xfrm>
        </p:spPr>
        <p:txBody>
          <a:bodyPr/>
          <a:lstStyle>
            <a:lvl1pPr marL="0" indent="0">
              <a:buNone/>
              <a:defRPr sz="2240"/>
            </a:lvl1pPr>
            <a:lvl2pPr marL="640080" indent="0">
              <a:buNone/>
              <a:defRPr sz="1960"/>
            </a:lvl2pPr>
            <a:lvl3pPr marL="1280160" indent="0">
              <a:buNone/>
              <a:defRPr sz="1680"/>
            </a:lvl3pPr>
            <a:lvl4pPr marL="1920240" indent="0">
              <a:buNone/>
              <a:defRPr sz="1400"/>
            </a:lvl4pPr>
            <a:lvl5pPr marL="2560320" indent="0">
              <a:buNone/>
              <a:defRPr sz="1400"/>
            </a:lvl5pPr>
            <a:lvl6pPr marL="3200400" indent="0">
              <a:buNone/>
              <a:defRPr sz="1400"/>
            </a:lvl6pPr>
            <a:lvl7pPr marL="3840480" indent="0">
              <a:buNone/>
              <a:defRPr sz="1400"/>
            </a:lvl7pPr>
            <a:lvl8pPr marL="4480560" indent="0">
              <a:buNone/>
              <a:defRPr sz="1400"/>
            </a:lvl8pPr>
            <a:lvl9pPr marL="512064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5846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0110" y="511177"/>
            <a:ext cx="11041380" cy="18557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0110" y="2555875"/>
            <a:ext cx="11041380" cy="6091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11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77C4C-93A5-42B6-87EB-F579E5029F27}" type="datetimeFigureOut">
              <a:rPr kumimoji="1" lang="ja-JP" altLang="en-US" smtClean="0"/>
              <a:t>2019/10/29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40530" y="8898892"/>
            <a:ext cx="432054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41130" y="8898892"/>
            <a:ext cx="2880360" cy="511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BA22B3-04DC-4324-89D8-7117C2BFDAB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9686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iming>
    <p:tnLst>
      <p:par>
        <p:cTn id="1" dur="indefinite" restart="never" nodeType="tmRoot"/>
      </p:par>
    </p:tnLst>
  </p:timing>
  <p:txStyles>
    <p:titleStyle>
      <a:lvl1pPr algn="l" defTabSz="1280160" rtl="0" eaLnBrk="1" latinLnBrk="0" hangingPunct="1">
        <a:lnSpc>
          <a:spcPct val="90000"/>
        </a:lnSpc>
        <a:spcBef>
          <a:spcPct val="0"/>
        </a:spcBef>
        <a:buNone/>
        <a:defRPr kumimoji="1" sz="61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1280160" rtl="0" eaLnBrk="1" latinLnBrk="0" hangingPunct="1">
        <a:lnSpc>
          <a:spcPct val="90000"/>
        </a:lnSpc>
        <a:spcBef>
          <a:spcPts val="1400"/>
        </a:spcBef>
        <a:buFont typeface="Arial" panose="020B0604020202020204" pitchFamily="34" charset="0"/>
        <a:buChar char="•"/>
        <a:defRPr kumimoji="1" sz="3920" kern="1200">
          <a:solidFill>
            <a:schemeClr val="tx1"/>
          </a:solidFill>
          <a:latin typeface="+mn-lt"/>
          <a:ea typeface="+mn-ea"/>
          <a:cs typeface="+mn-cs"/>
        </a:defRPr>
      </a:lvl1pPr>
      <a:lvl2pPr marL="9601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336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5.emf"/><Relationship Id="rId12" Type="http://schemas.openxmlformats.org/officeDocument/2006/relationships/image" Target="../media/image10.jpe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10" Type="http://schemas.openxmlformats.org/officeDocument/2006/relationships/image" Target="../media/image8.jpeg"/><Relationship Id="rId4" Type="http://schemas.openxmlformats.org/officeDocument/2006/relationships/image" Target="../media/image2.pn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角丸四角形 16"/>
          <p:cNvSpPr/>
          <p:nvPr/>
        </p:nvSpPr>
        <p:spPr>
          <a:xfrm>
            <a:off x="59717" y="3359517"/>
            <a:ext cx="6228000" cy="6120000"/>
          </a:xfrm>
          <a:prstGeom prst="roundRect">
            <a:avLst>
              <a:gd name="adj" fmla="val 2995"/>
            </a:avLst>
          </a:prstGeom>
          <a:gradFill>
            <a:gsLst>
              <a:gs pos="0">
                <a:schemeClr val="accent6">
                  <a:tint val="66000"/>
                  <a:satMod val="160000"/>
                </a:schemeClr>
              </a:gs>
              <a:gs pos="50000">
                <a:schemeClr val="accent6">
                  <a:tint val="44500"/>
                  <a:satMod val="160000"/>
                </a:schemeClr>
              </a:gs>
              <a:gs pos="100000">
                <a:schemeClr val="accent6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5" name="正方形/長方形 4"/>
          <p:cNvSpPr/>
          <p:nvPr/>
        </p:nvSpPr>
        <p:spPr>
          <a:xfrm>
            <a:off x="0" y="1"/>
            <a:ext cx="12801600" cy="558943"/>
          </a:xfrm>
          <a:prstGeom prst="rect">
            <a:avLst/>
          </a:prstGeom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96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大阪府自転車活用推進計画</a:t>
            </a:r>
            <a:r>
              <a:rPr lang="ja-JP" altLang="en-US" sz="1960" b="1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（案）概要</a:t>
            </a:r>
            <a:endParaRPr lang="en-US" altLang="ja-JP" sz="1960" b="1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" name="角丸四角形 11"/>
          <p:cNvSpPr/>
          <p:nvPr/>
        </p:nvSpPr>
        <p:spPr>
          <a:xfrm>
            <a:off x="144000" y="1272377"/>
            <a:ext cx="6120000" cy="684000"/>
          </a:xfrm>
          <a:prstGeom prst="roundRect">
            <a:avLst>
              <a:gd name="adj" fmla="val 945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本計画</a:t>
            </a:r>
            <a:r>
              <a:rPr lang="ja-JP" altLang="en-US" sz="126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は自転車活用に関する施策の総合的かつ計画的な推進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及び</a:t>
            </a:r>
            <a:r>
              <a:rPr lang="en-US" altLang="ja-JP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2025</a:t>
            </a:r>
            <a:r>
              <a:rPr lang="ja-JP" altLang="en-US" sz="126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年大阪・関西万博の開催決定等を踏まえ、大阪府の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自転車政策</a:t>
            </a:r>
            <a:r>
              <a:rPr lang="ja-JP" altLang="en-US" sz="126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に関する最上位計画として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位置付ける</a:t>
            </a:r>
            <a:endParaRPr lang="en-US" altLang="ja-JP" sz="126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>
            <a:off x="6354487" y="576041"/>
            <a:ext cx="6444000" cy="258532"/>
            <a:chOff x="4607671" y="464336"/>
            <a:chExt cx="4536000" cy="184665"/>
          </a:xfrm>
        </p:grpSpPr>
        <p:sp>
          <p:nvSpPr>
            <p:cNvPr id="74" name="正方形/長方形 73"/>
            <p:cNvSpPr/>
            <p:nvPr/>
          </p:nvSpPr>
          <p:spPr>
            <a:xfrm>
              <a:off x="4607671" y="468480"/>
              <a:ext cx="4536000" cy="180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4608930" y="464336"/>
              <a:ext cx="4099130" cy="184665"/>
            </a:xfrm>
            <a:prstGeom prst="rect">
              <a:avLst/>
            </a:prstGeom>
            <a:noFill/>
          </p:spPr>
          <p:txBody>
            <a:bodyPr wrap="square" tIns="0" bIns="0" rtlCol="0" anchor="ctr" anchorCtr="0">
              <a:spAutoFit/>
            </a:bodyPr>
            <a:lstStyle/>
            <a:p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２．目標</a:t>
              </a:r>
              <a:r>
                <a:rPr lang="ja-JP" altLang="en-US" sz="168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及び実施すべき施策</a:t>
              </a:r>
            </a:p>
          </p:txBody>
        </p:sp>
      </p:grpSp>
      <p:pic>
        <p:nvPicPr>
          <p:cNvPr id="19" name="図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2982" y="-5071"/>
            <a:ext cx="561205" cy="561205"/>
          </a:xfrm>
          <a:prstGeom prst="rect">
            <a:avLst/>
          </a:prstGeom>
        </p:spPr>
      </p:pic>
      <p:pic>
        <p:nvPicPr>
          <p:cNvPr id="20" name="図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9597" y="2751"/>
            <a:ext cx="553384" cy="553384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4187" y="2"/>
            <a:ext cx="556133" cy="556133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08875" y="1"/>
            <a:ext cx="1063420" cy="559153"/>
          </a:xfrm>
          <a:prstGeom prst="rect">
            <a:avLst/>
          </a:prstGeom>
        </p:spPr>
      </p:pic>
      <p:grpSp>
        <p:nvGrpSpPr>
          <p:cNvPr id="3" name="グループ化 2"/>
          <p:cNvGrpSpPr/>
          <p:nvPr/>
        </p:nvGrpSpPr>
        <p:grpSpPr>
          <a:xfrm>
            <a:off x="-14573" y="543878"/>
            <a:ext cx="6282871" cy="350865"/>
            <a:chOff x="-10410" y="431616"/>
            <a:chExt cx="4487765" cy="250618"/>
          </a:xfrm>
        </p:grpSpPr>
        <p:sp>
          <p:nvSpPr>
            <p:cNvPr id="9" name="正方形/長方形 8"/>
            <p:cNvSpPr/>
            <p:nvPr/>
          </p:nvSpPr>
          <p:spPr>
            <a:xfrm>
              <a:off x="-10410" y="464942"/>
              <a:ext cx="4487765" cy="180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88" name="テキスト ボックス 87"/>
            <p:cNvSpPr txBox="1"/>
            <p:nvPr/>
          </p:nvSpPr>
          <p:spPr>
            <a:xfrm>
              <a:off x="0" y="431616"/>
              <a:ext cx="3955312" cy="250618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１．総論</a:t>
              </a:r>
              <a:endParaRPr lang="ja-JP" altLang="en-US" sz="168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26" name="角丸四角形 125"/>
          <p:cNvSpPr/>
          <p:nvPr/>
        </p:nvSpPr>
        <p:spPr>
          <a:xfrm>
            <a:off x="6357222" y="863913"/>
            <a:ext cx="6372000" cy="1620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1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市町村計画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の策定促進、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自転車通行空間の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計画的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2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違法駐車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取締りの推進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3.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生活道路における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通過交通の抑制</a:t>
            </a:r>
            <a:endParaRPr lang="ja-JP" altLang="en-US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7" name="角丸四角形 126"/>
          <p:cNvSpPr/>
          <p:nvPr/>
        </p:nvSpPr>
        <p:spPr>
          <a:xfrm>
            <a:off x="6357222" y="5819364"/>
            <a:ext cx="6372000" cy="1764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pPr>
              <a:lnSpc>
                <a:spcPts val="1300"/>
              </a:lnSpc>
            </a:pP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3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8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安全意識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向上の広報啓発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活動、取締りの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重点実施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9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学校における交通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安全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教室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の開催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自転車の安全性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関する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品質基準の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広報啓発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11.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災害時の自転車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活用推進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12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通行空間の計画的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再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endParaRPr lang="ja-JP" altLang="en-US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8" name="角丸四角形 127"/>
          <p:cNvSpPr/>
          <p:nvPr/>
        </p:nvSpPr>
        <p:spPr>
          <a:xfrm>
            <a:off x="6357222" y="4166529"/>
            <a:ext cx="6372000" cy="1584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7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広域的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な自転車通行環境の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充実、市町村・地域団体に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よるサイクルルート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整備の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支援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29" name="角丸四角形 128"/>
          <p:cNvSpPr/>
          <p:nvPr/>
        </p:nvSpPr>
        <p:spPr>
          <a:xfrm>
            <a:off x="6357222" y="2530703"/>
            <a:ext cx="6372000" cy="1584000"/>
          </a:xfrm>
          <a:prstGeom prst="roundRect">
            <a:avLst>
              <a:gd name="adj" fmla="val 416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rIns="100800" rtlCol="0" anchor="t"/>
          <a:lstStyle/>
          <a:p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4.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大会誘致等によるサイクル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スポーツ振興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の推進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5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自転車を利用した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健康</a:t>
            </a:r>
            <a:endParaRPr lang="en-US" altLang="ja-JP" sz="1260" dirty="0" smtClean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  </a:t>
            </a:r>
            <a:r>
              <a:rPr lang="ja-JP" altLang="en-US" sz="1260" dirty="0" err="1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づ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く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りに関する広報啓発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00"/>
              </a:lnSpc>
            </a:pPr>
            <a:r>
              <a:rPr lang="en-US" altLang="ja-JP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6</a:t>
            </a:r>
            <a:r>
              <a:rPr lang="en-US" altLang="ja-JP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.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自転車通勤の促進</a:t>
            </a:r>
          </a:p>
        </p:txBody>
      </p:sp>
      <p:sp>
        <p:nvSpPr>
          <p:cNvPr id="130" name="角丸四角形 129"/>
          <p:cNvSpPr/>
          <p:nvPr/>
        </p:nvSpPr>
        <p:spPr>
          <a:xfrm>
            <a:off x="6357222" y="864497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5040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目標１：自転車交通の役割拡大による良好な都市環境の形成</a:t>
            </a:r>
          </a:p>
        </p:txBody>
      </p:sp>
      <p:sp>
        <p:nvSpPr>
          <p:cNvPr id="131" name="角丸四角形 130"/>
          <p:cNvSpPr/>
          <p:nvPr/>
        </p:nvSpPr>
        <p:spPr>
          <a:xfrm>
            <a:off x="6357222" y="2528087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目標２</a:t>
            </a:r>
            <a:r>
              <a:rPr lang="en-US" altLang="ja-JP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: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サイクルスポーツの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振興等に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よる活力ある健康長寿社会の実現</a:t>
            </a:r>
          </a:p>
        </p:txBody>
      </p:sp>
      <p:sp>
        <p:nvSpPr>
          <p:cNvPr id="132" name="角丸四角形 131"/>
          <p:cNvSpPr/>
          <p:nvPr/>
        </p:nvSpPr>
        <p:spPr>
          <a:xfrm>
            <a:off x="6357222" y="4142066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目標３：観光振興に資するサイクルツーリズムの促進</a:t>
            </a:r>
          </a:p>
        </p:txBody>
      </p:sp>
      <p:sp>
        <p:nvSpPr>
          <p:cNvPr id="133" name="角丸四角形 132"/>
          <p:cNvSpPr/>
          <p:nvPr/>
        </p:nvSpPr>
        <p:spPr>
          <a:xfrm>
            <a:off x="6359294" y="5781078"/>
            <a:ext cx="6386400" cy="252000"/>
          </a:xfrm>
          <a:prstGeom prst="roundRect">
            <a:avLst/>
          </a:prstGeom>
          <a:solidFill>
            <a:srgbClr val="4472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0800" tIns="0" rIns="0" bIns="0" rtlCol="0" anchor="ctr"/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目標４：自転車事故のない安全で安心な社会の実現</a:t>
            </a:r>
          </a:p>
        </p:txBody>
      </p:sp>
      <p:pic>
        <p:nvPicPr>
          <p:cNvPr id="134" name="図 133" title="整備事例（自転車専用通行帯）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163" r="15200" b="-1744"/>
          <a:stretch/>
        </p:blipFill>
        <p:spPr bwMode="auto">
          <a:xfrm>
            <a:off x="8656282" y="1139590"/>
            <a:ext cx="1870178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図 134" title="整備事例（車道混在）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t="12825" r="22802" b="-619"/>
          <a:stretch/>
        </p:blipFill>
        <p:spPr bwMode="auto">
          <a:xfrm>
            <a:off x="10626021" y="1141874"/>
            <a:ext cx="1855783" cy="136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図 142" descr="aisatu2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1" t="8145" r="15786" b="11557"/>
          <a:stretch/>
        </p:blipFill>
        <p:spPr bwMode="auto">
          <a:xfrm>
            <a:off x="8627435" y="6071009"/>
            <a:ext cx="1919957" cy="1440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4" name="図 143" descr="kyousitu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40" t="5393" r="8674" b="22626"/>
          <a:stretch/>
        </p:blipFill>
        <p:spPr bwMode="auto">
          <a:xfrm>
            <a:off x="10700975" y="6078842"/>
            <a:ext cx="1932186" cy="141752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3" name="テキスト ボックス 62"/>
          <p:cNvSpPr txBox="1"/>
          <p:nvPr/>
        </p:nvSpPr>
        <p:spPr>
          <a:xfrm>
            <a:off x="4612" y="876492"/>
            <a:ext cx="2642937" cy="288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</a:t>
            </a:r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）計画の位置付け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65" name="角丸四角形 64"/>
          <p:cNvSpPr/>
          <p:nvPr/>
        </p:nvSpPr>
        <p:spPr>
          <a:xfrm>
            <a:off x="6522585" y="8126718"/>
            <a:ext cx="6098400" cy="432000"/>
          </a:xfrm>
          <a:prstGeom prst="roundRect">
            <a:avLst>
              <a:gd name="adj" fmla="val 463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0" rIns="50400" bIns="0" rtlCol="0" anchor="ctr"/>
          <a:lstStyle/>
          <a:p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府自転車活用推進委員会の関係部局が緊密に連携して施策を推進</a:t>
            </a:r>
          </a:p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国、公共交通事業者、府民の相互連携を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促進</a:t>
            </a:r>
            <a:endParaRPr lang="ja-JP" altLang="en-US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49" name="図 4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77100" y="169"/>
            <a:ext cx="772387" cy="568973"/>
          </a:xfrm>
          <a:prstGeom prst="rect">
            <a:avLst/>
          </a:prstGeom>
          <a:ln w="12700">
            <a:noFill/>
          </a:ln>
        </p:spPr>
      </p:pic>
      <p:grpSp>
        <p:nvGrpSpPr>
          <p:cNvPr id="13" name="グループ化 12"/>
          <p:cNvGrpSpPr>
            <a:grpSpLocks noChangeAspect="1"/>
          </p:cNvGrpSpPr>
          <p:nvPr/>
        </p:nvGrpSpPr>
        <p:grpSpPr>
          <a:xfrm>
            <a:off x="29464" y="3623271"/>
            <a:ext cx="1049625" cy="864000"/>
            <a:chOff x="-4630" y="4510446"/>
            <a:chExt cx="648000" cy="533400"/>
          </a:xfrm>
        </p:grpSpPr>
        <p:sp>
          <p:nvSpPr>
            <p:cNvPr id="66" name="楕円 65"/>
            <p:cNvSpPr/>
            <p:nvPr/>
          </p:nvSpPr>
          <p:spPr>
            <a:xfrm>
              <a:off x="62217" y="4510446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68" name="正方形/長方形 67"/>
            <p:cNvSpPr>
              <a:spLocks/>
            </p:cNvSpPr>
            <p:nvPr/>
          </p:nvSpPr>
          <p:spPr>
            <a:xfrm>
              <a:off x="-4630" y="4673354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都市環境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10" name="グループ化 9"/>
          <p:cNvGrpSpPr>
            <a:grpSpLocks noChangeAspect="1"/>
          </p:cNvGrpSpPr>
          <p:nvPr/>
        </p:nvGrpSpPr>
        <p:grpSpPr>
          <a:xfrm>
            <a:off x="2964197" y="3629155"/>
            <a:ext cx="1049630" cy="864000"/>
            <a:chOff x="1269452" y="4554492"/>
            <a:chExt cx="648000" cy="533400"/>
          </a:xfrm>
        </p:grpSpPr>
        <p:sp>
          <p:nvSpPr>
            <p:cNvPr id="61" name="楕円 60"/>
            <p:cNvSpPr/>
            <p:nvPr/>
          </p:nvSpPr>
          <p:spPr>
            <a:xfrm>
              <a:off x="1325442" y="4554492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69" name="正方形/長方形 68"/>
            <p:cNvSpPr>
              <a:spLocks/>
            </p:cNvSpPr>
            <p:nvPr/>
          </p:nvSpPr>
          <p:spPr>
            <a:xfrm>
              <a:off x="1269452" y="4711420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健康増進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8" name="グループ化 7"/>
          <p:cNvGrpSpPr>
            <a:grpSpLocks noChangeAspect="1"/>
          </p:cNvGrpSpPr>
          <p:nvPr/>
        </p:nvGrpSpPr>
        <p:grpSpPr>
          <a:xfrm>
            <a:off x="2988000" y="4897184"/>
            <a:ext cx="1049630" cy="864000"/>
            <a:chOff x="1373820" y="5098329"/>
            <a:chExt cx="648000" cy="533400"/>
          </a:xfrm>
        </p:grpSpPr>
        <p:sp>
          <p:nvSpPr>
            <p:cNvPr id="67" name="楕円 66"/>
            <p:cNvSpPr/>
            <p:nvPr/>
          </p:nvSpPr>
          <p:spPr>
            <a:xfrm>
              <a:off x="1416425" y="5098329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70" name="正方形/長方形 69"/>
            <p:cNvSpPr>
              <a:spLocks/>
            </p:cNvSpPr>
            <p:nvPr/>
          </p:nvSpPr>
          <p:spPr>
            <a:xfrm>
              <a:off x="1373820" y="5255475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安全・安心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grpSp>
        <p:nvGrpSpPr>
          <p:cNvPr id="7" name="グループ化 6"/>
          <p:cNvGrpSpPr>
            <a:grpSpLocks noChangeAspect="1"/>
          </p:cNvGrpSpPr>
          <p:nvPr/>
        </p:nvGrpSpPr>
        <p:grpSpPr>
          <a:xfrm>
            <a:off x="8200" y="4897184"/>
            <a:ext cx="1047815" cy="862508"/>
            <a:chOff x="-46412" y="5098329"/>
            <a:chExt cx="648000" cy="533400"/>
          </a:xfrm>
        </p:grpSpPr>
        <p:sp>
          <p:nvSpPr>
            <p:cNvPr id="62" name="楕円 61"/>
            <p:cNvSpPr/>
            <p:nvPr/>
          </p:nvSpPr>
          <p:spPr>
            <a:xfrm>
              <a:off x="18784" y="5098329"/>
              <a:ext cx="533400" cy="533400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75" name="正方形/長方形 74"/>
            <p:cNvSpPr>
              <a:spLocks/>
            </p:cNvSpPr>
            <p:nvPr/>
          </p:nvSpPr>
          <p:spPr>
            <a:xfrm>
              <a:off x="-46412" y="5255488"/>
              <a:ext cx="648000" cy="207584"/>
            </a:xfrm>
            <a:prstGeom prst="rect">
              <a:avLst/>
            </a:prstGeom>
            <a:noFill/>
            <a:ln w="12700" cap="flat" cmpd="sng" algn="ctr">
              <a:noFill/>
              <a:prstDash val="solid"/>
            </a:ln>
            <a:effectLst/>
          </p:spPr>
          <p:txBody>
            <a:bodyPr wrap="square" lIns="0" tIns="47891" rIns="0" bIns="47891" rtlCol="0" anchor="t" anchorCtr="0">
              <a:spAutoFit/>
            </a:bodyPr>
            <a:lstStyle/>
            <a:p>
              <a:pPr algn="ctr" defTabSz="957835">
                <a:tabLst>
                  <a:tab pos="868276" algn="l"/>
                  <a:tab pos="1140280" algn="l"/>
                </a:tabLst>
                <a:defRPr/>
              </a:pPr>
              <a:r>
                <a:rPr kumimoji="0" lang="ja-JP" altLang="en-US" sz="1260" kern="0" dirty="0">
                  <a:solidFill>
                    <a:prstClr val="black"/>
                  </a:solidFill>
                  <a:latin typeface="ＭＳ Ｐゴシック" panose="020B0600070205080204" pitchFamily="50" charset="-128"/>
                  <a:ea typeface="ＭＳ Ｐゴシック" panose="020B0600070205080204" pitchFamily="50" charset="-128"/>
                  <a:cs typeface="Meiryo UI" panose="020B0604030504040204" pitchFamily="50" charset="-128"/>
                </a:rPr>
                <a:t>観光振興</a:t>
              </a:r>
              <a:endParaRPr kumimoji="0" lang="en-US" altLang="ja-JP" sz="1260" kern="0" dirty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endParaRPr>
            </a:p>
          </p:txBody>
        </p:sp>
      </p:grpSp>
      <p:sp>
        <p:nvSpPr>
          <p:cNvPr id="77" name="正方形/長方形 76"/>
          <p:cNvSpPr/>
          <p:nvPr/>
        </p:nvSpPr>
        <p:spPr>
          <a:xfrm>
            <a:off x="9736338" y="1185433"/>
            <a:ext cx="1692000" cy="14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自転車通行</a:t>
            </a:r>
            <a:r>
              <a:rPr kumimoji="0" lang="ja-JP" altLang="en-US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空間      整備</a:t>
            </a: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事例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0" name="正方形/長方形 79"/>
          <p:cNvSpPr/>
          <p:nvPr/>
        </p:nvSpPr>
        <p:spPr>
          <a:xfrm>
            <a:off x="9512158" y="7321163"/>
            <a:ext cx="2124000" cy="14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「自転車マナーアップイベント</a:t>
            </a:r>
            <a:r>
              <a:rPr kumimoji="0" lang="ja-JP" altLang="en-US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」    開催</a:t>
            </a: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状況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5" name="図 84"/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0368" y="4426200"/>
            <a:ext cx="1836000" cy="1296000"/>
          </a:xfrm>
          <a:prstGeom prst="rect">
            <a:avLst/>
          </a:prstGeom>
        </p:spPr>
      </p:pic>
      <p:sp>
        <p:nvSpPr>
          <p:cNvPr id="84" name="テキスト ボックス 83"/>
          <p:cNvSpPr txBox="1"/>
          <p:nvPr/>
        </p:nvSpPr>
        <p:spPr>
          <a:xfrm>
            <a:off x="11352" y="2059336"/>
            <a:ext cx="2642937" cy="288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（２）計画期間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87" name="角丸四角形 86"/>
          <p:cNvSpPr/>
          <p:nvPr/>
        </p:nvSpPr>
        <p:spPr>
          <a:xfrm>
            <a:off x="144000" y="2426293"/>
            <a:ext cx="6156000" cy="468000"/>
          </a:xfrm>
          <a:prstGeom prst="roundRect">
            <a:avLst>
              <a:gd name="adj" fmla="val 9459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36000" bIns="0" rtlCol="0" anchor="ctr"/>
          <a:lstStyle/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本計画と関連を有する「大阪府自転車通行空間１０か年整備計画」などとの整合を図り</a:t>
            </a:r>
            <a:r>
              <a:rPr lang="en-US" altLang="ja-JP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2025</a:t>
            </a:r>
            <a:r>
              <a:rPr lang="ja-JP" altLang="en-US" sz="126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年度までを計画期間とする</a:t>
            </a:r>
            <a:endParaRPr lang="en-US" altLang="ja-JP" sz="126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0" name="テキスト ボックス 89"/>
          <p:cNvSpPr txBox="1"/>
          <p:nvPr/>
        </p:nvSpPr>
        <p:spPr>
          <a:xfrm>
            <a:off x="13623" y="3007792"/>
            <a:ext cx="2808000" cy="288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（３）自転車を巡る現状及び課題</a:t>
            </a:r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1" name="角丸四角形 90"/>
          <p:cNvSpPr/>
          <p:nvPr/>
        </p:nvSpPr>
        <p:spPr>
          <a:xfrm>
            <a:off x="972000" y="3523243"/>
            <a:ext cx="2088000" cy="1080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・移動手段の</a:t>
            </a: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３割が自動車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（自転車は約２割）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・自動車の１人利用が約８割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Co2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排出の約３割が自動車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・自動車による移動回数のうち、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約４割が５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km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以内 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(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三大都市圏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)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4" name="角丸四角形 93"/>
          <p:cNvSpPr/>
          <p:nvPr/>
        </p:nvSpPr>
        <p:spPr>
          <a:xfrm>
            <a:off x="3882275" y="3516738"/>
            <a:ext cx="2405442" cy="1116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・積極的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にスポーツを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する子としない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子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の二極化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が顕著であることから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en-US" altLang="ja-JP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 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を活かし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身近でスポーツの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楽しさ等を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味わえる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環境づくりが重要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・自転車の運動効果としてメンタルヘル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スの改善が期待され、労働生産性向上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に寄与する可能性あり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5" name="角丸四角形 94"/>
          <p:cNvSpPr/>
          <p:nvPr/>
        </p:nvSpPr>
        <p:spPr>
          <a:xfrm>
            <a:off x="972000" y="4839720"/>
            <a:ext cx="2016000" cy="972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・訪日外国人も含めた旅行者全般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のニーズが「モノ消費」から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「コト消費」へ変化し、自転車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を活用した観光地域づくりが有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望視されているものの、その環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境は必ずしも十分とは言えない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96" name="角丸四角形 95"/>
          <p:cNvSpPr/>
          <p:nvPr/>
        </p:nvSpPr>
        <p:spPr>
          <a:xfrm>
            <a:off x="3905233" y="4825184"/>
            <a:ext cx="2304000" cy="972000"/>
          </a:xfrm>
          <a:prstGeom prst="roundRect">
            <a:avLst>
              <a:gd name="adj" fmla="val 9459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・自転車事故件数は減少傾向にあるも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のの、全国に占める割合や事故全体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に占める割合は高い水準</a:t>
            </a:r>
            <a:endParaRPr lang="en-US" altLang="ja-JP" sz="1000" dirty="0" smtClean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200"/>
              </a:lnSpc>
            </a:pP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en-US" altLang="ja-JP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H27</a:t>
            </a:r>
            <a:r>
              <a:rPr lang="ja-JP" altLang="en-US" sz="1000" dirty="0" smtClean="0">
                <a:solidFill>
                  <a:prstClr val="black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自転車事故死者数は全国最多</a:t>
            </a:r>
            <a:endParaRPr lang="en-US" altLang="ja-JP" sz="1000" dirty="0">
              <a:solidFill>
                <a:prstClr val="black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grpSp>
        <p:nvGrpSpPr>
          <p:cNvPr id="101" name="グループ化 100"/>
          <p:cNvGrpSpPr/>
          <p:nvPr/>
        </p:nvGrpSpPr>
        <p:grpSpPr>
          <a:xfrm>
            <a:off x="6336430" y="7590728"/>
            <a:ext cx="6461570" cy="350865"/>
            <a:chOff x="-1" y="421867"/>
            <a:chExt cx="4615406" cy="250618"/>
          </a:xfrm>
        </p:grpSpPr>
        <p:sp>
          <p:nvSpPr>
            <p:cNvPr id="102" name="正方形/長方形 101"/>
            <p:cNvSpPr/>
            <p:nvPr/>
          </p:nvSpPr>
          <p:spPr>
            <a:xfrm>
              <a:off x="12549" y="464942"/>
              <a:ext cx="4602856" cy="180000"/>
            </a:xfrm>
            <a:prstGeom prst="rect">
              <a:avLst/>
            </a:prstGeom>
            <a:solidFill>
              <a:srgbClr val="99C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3528"/>
            </a:p>
          </p:txBody>
        </p:sp>
        <p:sp>
          <p:nvSpPr>
            <p:cNvPr id="103" name="テキスト ボックス 102"/>
            <p:cNvSpPr txBox="1"/>
            <p:nvPr/>
          </p:nvSpPr>
          <p:spPr>
            <a:xfrm>
              <a:off x="-1" y="421867"/>
              <a:ext cx="4160571" cy="2506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３．</a:t>
              </a:r>
              <a:r>
                <a:rPr lang="ja-JP" altLang="en-US" sz="168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施策推進に必要な</a:t>
              </a:r>
              <a:r>
                <a:rPr lang="ja-JP" altLang="en-US" sz="168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事項</a:t>
              </a:r>
              <a:endParaRPr lang="ja-JP" altLang="en-US" sz="168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</p:grpSp>
      <p:sp>
        <p:nvSpPr>
          <p:cNvPr id="107" name="角丸四角形 106"/>
          <p:cNvSpPr/>
          <p:nvPr/>
        </p:nvSpPr>
        <p:spPr>
          <a:xfrm>
            <a:off x="6520377" y="8803739"/>
            <a:ext cx="6098400" cy="432000"/>
          </a:xfrm>
          <a:prstGeom prst="roundRect">
            <a:avLst>
              <a:gd name="adj" fmla="val 4632"/>
            </a:avLst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400" tIns="0" rIns="50400" bIns="0" rtlCol="0" anchor="ctr"/>
          <a:lstStyle/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取組状況の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フォローアップを行い、施策の効果に関する評価を実施</a:t>
            </a:r>
            <a:endParaRPr lang="en-US" altLang="ja-JP" sz="126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lnSpc>
                <a:spcPts val="1540"/>
              </a:lnSpc>
            </a:pP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・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社会情勢の変化</a:t>
            </a:r>
            <a:r>
              <a:rPr lang="ja-JP" altLang="en-US" sz="1260" dirty="0" smtClean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等も勘案しながら、必要に</a:t>
            </a:r>
            <a:r>
              <a:rPr lang="ja-JP" altLang="en-US" sz="1260" dirty="0">
                <a:solidFill>
                  <a:schemeClr val="tx1"/>
                </a:solidFill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応じて見直し</a:t>
            </a:r>
            <a:endParaRPr lang="ja-JP" altLang="en-US" sz="1400" dirty="0">
              <a:solidFill>
                <a:schemeClr val="tx1"/>
              </a:solidFill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8" name="テキスト ボックス 107"/>
          <p:cNvSpPr txBox="1"/>
          <p:nvPr/>
        </p:nvSpPr>
        <p:spPr>
          <a:xfrm>
            <a:off x="6376065" y="7860565"/>
            <a:ext cx="2642937" cy="252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（１）関係者の連携・協力</a:t>
            </a:r>
          </a:p>
          <a:p>
            <a:endParaRPr lang="ja-JP" altLang="en-US" sz="1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09" name="テキスト ボックス 108"/>
          <p:cNvSpPr txBox="1"/>
          <p:nvPr/>
        </p:nvSpPr>
        <p:spPr>
          <a:xfrm>
            <a:off x="6369323" y="8538051"/>
            <a:ext cx="3276000" cy="25200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ja-JP" altLang="en-US" sz="14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</a:t>
            </a:r>
            <a:r>
              <a: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２）計画のフォローアップと見直し</a:t>
            </a:r>
          </a:p>
        </p:txBody>
      </p:sp>
      <p:sp>
        <p:nvSpPr>
          <p:cNvPr id="83" name="正方形/長方形 82"/>
          <p:cNvSpPr/>
          <p:nvPr/>
        </p:nvSpPr>
        <p:spPr>
          <a:xfrm>
            <a:off x="9083383" y="5444649"/>
            <a:ext cx="1152000" cy="252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北河内サイクルライン</a:t>
            </a:r>
            <a:r>
              <a:rPr kumimoji="0" lang="en-US" altLang="ja-JP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/>
            </a:r>
            <a:br>
              <a:rPr kumimoji="0" lang="en-US" altLang="ja-JP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</a:b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（北河内自転車道線）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82" name="正方形/長方形 81"/>
          <p:cNvSpPr/>
          <p:nvPr/>
        </p:nvSpPr>
        <p:spPr>
          <a:xfrm>
            <a:off x="6339539" y="9291387"/>
            <a:ext cx="6444000" cy="252000"/>
          </a:xfrm>
          <a:prstGeom prst="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3528"/>
          </a:p>
        </p:txBody>
      </p:sp>
      <p:sp>
        <p:nvSpPr>
          <p:cNvPr id="86" name="テキスト ボックス 85"/>
          <p:cNvSpPr txBox="1"/>
          <p:nvPr/>
        </p:nvSpPr>
        <p:spPr>
          <a:xfrm>
            <a:off x="6354487" y="9270001"/>
            <a:ext cx="5679449" cy="251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（参考資料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）大阪府自転車通行空間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10</a:t>
            </a:r>
            <a:r>
              <a:rPr lang="ja-JP" altLang="en-US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か年整備計画（案）</a:t>
            </a:r>
            <a:r>
              <a:rPr lang="en-US" altLang="ja-JP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【H31.3</a:t>
            </a:r>
            <a:r>
              <a:rPr lang="ja-JP" altLang="en-US" sz="12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策定</a:t>
            </a:r>
            <a:r>
              <a:rPr lang="en-US" altLang="ja-JP" sz="12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】</a:t>
            </a:r>
          </a:p>
          <a:p>
            <a:endParaRPr lang="ja-JP" altLang="en-US" sz="168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118" name="正方形/長方形 117"/>
          <p:cNvSpPr/>
          <p:nvPr/>
        </p:nvSpPr>
        <p:spPr>
          <a:xfrm>
            <a:off x="102369" y="6011982"/>
            <a:ext cx="6138000" cy="334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1" name="テキスト ボックス 120"/>
          <p:cNvSpPr txBox="1"/>
          <p:nvPr/>
        </p:nvSpPr>
        <p:spPr>
          <a:xfrm>
            <a:off x="145376" y="6044304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府内の自転車関連事故件数及び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自転車事故死者数の推移</a:t>
            </a:r>
            <a:endParaRPr kumimoji="1" lang="ja-JP" altLang="en-US" sz="1000" dirty="0"/>
          </a:p>
        </p:txBody>
      </p:sp>
      <p:sp>
        <p:nvSpPr>
          <p:cNvPr id="122" name="テキスト ボックス 121"/>
          <p:cNvSpPr txBox="1"/>
          <p:nvPr/>
        </p:nvSpPr>
        <p:spPr>
          <a:xfrm>
            <a:off x="259252" y="9012271"/>
            <a:ext cx="5904000" cy="226591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en-US" altLang="ja-JP" sz="1000" dirty="0" smtClean="0">
                <a:latin typeface="YuGothic-Light"/>
              </a:rPr>
              <a:t>※</a:t>
            </a:r>
            <a:r>
              <a:rPr lang="ja-JP" altLang="en-US" sz="1000" dirty="0" smtClean="0">
                <a:latin typeface="YuGothic-Light"/>
              </a:rPr>
              <a:t>出典</a:t>
            </a:r>
            <a:r>
              <a:rPr lang="ja-JP" altLang="en-US" sz="1000" dirty="0">
                <a:latin typeface="YuGothic-Light"/>
              </a:rPr>
              <a:t>：「大阪の交通白書</a:t>
            </a:r>
            <a:r>
              <a:rPr lang="ja-JP" altLang="en-US" sz="1000" dirty="0" smtClean="0">
                <a:latin typeface="YuGothic-Light"/>
              </a:rPr>
              <a:t>」、政府</a:t>
            </a:r>
            <a:r>
              <a:rPr lang="ja-JP" altLang="en-US" sz="1000" dirty="0">
                <a:latin typeface="YuGothic-Light"/>
              </a:rPr>
              <a:t>統計「道路の交通に関する統計 </a:t>
            </a:r>
            <a:r>
              <a:rPr lang="en-US" altLang="ja-JP" sz="1000" dirty="0">
                <a:latin typeface="YuGothic-Light"/>
              </a:rPr>
              <a:t>/ </a:t>
            </a:r>
            <a:r>
              <a:rPr lang="ja-JP" altLang="en-US" sz="1000" dirty="0">
                <a:latin typeface="YuGothic-Light"/>
              </a:rPr>
              <a:t>交通事故の発生状況」より作成</a:t>
            </a:r>
            <a:endParaRPr kumimoji="1" lang="ja-JP" altLang="en-US" sz="1000" dirty="0"/>
          </a:p>
        </p:txBody>
      </p:sp>
      <p:sp>
        <p:nvSpPr>
          <p:cNvPr id="124" name="テキスト ボックス 123"/>
          <p:cNvSpPr txBox="1"/>
          <p:nvPr/>
        </p:nvSpPr>
        <p:spPr>
          <a:xfrm>
            <a:off x="2166793" y="6040852"/>
            <a:ext cx="198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府内の自転車関連事故</a:t>
            </a:r>
            <a:r>
              <a:rPr kumimoji="1" lang="ja-JP" altLang="en-US" sz="1000" dirty="0" smtClean="0"/>
              <a:t>件数の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全国に占める割合の推移</a:t>
            </a:r>
            <a:endParaRPr kumimoji="1" lang="ja-JP" altLang="en-US" sz="1000" dirty="0"/>
          </a:p>
        </p:txBody>
      </p:sp>
      <p:sp>
        <p:nvSpPr>
          <p:cNvPr id="125" name="テキスト ボックス 124"/>
          <p:cNvSpPr txBox="1"/>
          <p:nvPr/>
        </p:nvSpPr>
        <p:spPr>
          <a:xfrm>
            <a:off x="4189841" y="6044304"/>
            <a:ext cx="2088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 smtClean="0"/>
              <a:t>府内の自転車関連事故件数の</a:t>
            </a:r>
            <a:endParaRPr kumimoji="1" lang="en-US" altLang="ja-JP" sz="1000" dirty="0" smtClean="0"/>
          </a:p>
          <a:p>
            <a:r>
              <a:rPr kumimoji="1" lang="ja-JP" altLang="en-US" sz="1000" dirty="0" smtClean="0"/>
              <a:t>交通事故全体に占める割合の推移</a:t>
            </a:r>
            <a:endParaRPr kumimoji="1" lang="ja-JP" altLang="en-US" sz="1000" dirty="0"/>
          </a:p>
        </p:txBody>
      </p:sp>
      <p:pic>
        <p:nvPicPr>
          <p:cNvPr id="138" name="図 137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7" t="8329" r="24617" b="18147"/>
          <a:stretch/>
        </p:blipFill>
        <p:spPr bwMode="auto">
          <a:xfrm>
            <a:off x="8654902" y="2817628"/>
            <a:ext cx="1846170" cy="12812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6" name="正方形/長方形 75"/>
          <p:cNvSpPr>
            <a:spLocks noChangeAspect="1"/>
          </p:cNvSpPr>
          <p:nvPr/>
        </p:nvSpPr>
        <p:spPr>
          <a:xfrm>
            <a:off x="8671777" y="3965619"/>
            <a:ext cx="1764000" cy="14244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写真提供：公益財団法人日本自転車競技連盟 </a:t>
            </a:r>
            <a:r>
              <a:rPr kumimoji="0" lang="en-US" altLang="ja-JP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(JCF)</a:t>
            </a: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139" name="図 138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9" t="850" r="9836" b="29550"/>
          <a:stretch/>
        </p:blipFill>
        <p:spPr bwMode="auto">
          <a:xfrm>
            <a:off x="10600654" y="2818800"/>
            <a:ext cx="2031278" cy="1281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8" name="正方形/長方形 77"/>
          <p:cNvSpPr/>
          <p:nvPr/>
        </p:nvSpPr>
        <p:spPr>
          <a:xfrm>
            <a:off x="9785111" y="2823973"/>
            <a:ext cx="1872000" cy="144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大泉緑地　</a:t>
            </a:r>
            <a:r>
              <a:rPr kumimoji="0" lang="en-US" altLang="ja-JP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2018</a:t>
            </a:r>
            <a:r>
              <a:rPr kumimoji="0" lang="ja-JP" altLang="en-US" sz="840" kern="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　大阪</a:t>
            </a: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ＢＭＸ国際開催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sp>
        <p:nvSpPr>
          <p:cNvPr id="141" name="正方形/長方形 140"/>
          <p:cNvSpPr>
            <a:spLocks noChangeAspect="1"/>
          </p:cNvSpPr>
          <p:nvPr/>
        </p:nvSpPr>
        <p:spPr>
          <a:xfrm>
            <a:off x="10705148" y="3972086"/>
            <a:ext cx="1764000" cy="142444"/>
          </a:xfrm>
          <a:prstGeom prst="rect">
            <a:avLst/>
          </a:prstGeom>
        </p:spPr>
        <p:txBody>
          <a:bodyPr wrap="square" lIns="0" tIns="36000" rIns="0" bIns="36000" anchor="ctr" anchorCtr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写真提供：公益財団法人日本自転車競技連盟 </a:t>
            </a:r>
            <a:r>
              <a:rPr kumimoji="0" lang="en-US" altLang="ja-JP" sz="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>
                  <a:glow rad="63500">
                    <a:sysClr val="window" lastClr="FFFFFF"/>
                  </a:glow>
                </a:effectLst>
                <a:uLnTx/>
                <a:uFillTx/>
                <a:latin typeface="ＭＳ Ｐゴシック" panose="020B060007020508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(JCF)</a:t>
            </a:r>
            <a:endParaRPr kumimoji="0" lang="ja-JP" altLang="en-US" sz="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ＭＳ Ｐゴシック" panose="020B0600070205080204" pitchFamily="50" charset="-128"/>
            </a:endParaRPr>
          </a:p>
        </p:txBody>
      </p:sp>
      <p:pic>
        <p:nvPicPr>
          <p:cNvPr id="24" name="図 2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5375" y="6480000"/>
            <a:ext cx="2014848" cy="2376000"/>
          </a:xfrm>
          <a:prstGeom prst="rect">
            <a:avLst/>
          </a:prstGeom>
          <a:ln w="6350">
            <a:solidFill>
              <a:schemeClr val="tx2"/>
            </a:solidFill>
          </a:ln>
        </p:spPr>
      </p:pic>
      <p:pic>
        <p:nvPicPr>
          <p:cNvPr id="89" name="図 88"/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707" y="4406835"/>
            <a:ext cx="1756410" cy="1296000"/>
          </a:xfrm>
          <a:prstGeom prst="rect">
            <a:avLst/>
          </a:prstGeom>
        </p:spPr>
      </p:pic>
      <p:sp>
        <p:nvSpPr>
          <p:cNvPr id="79" name="正方形/長方形 78"/>
          <p:cNvSpPr/>
          <p:nvPr/>
        </p:nvSpPr>
        <p:spPr>
          <a:xfrm>
            <a:off x="10948309" y="5436558"/>
            <a:ext cx="1296000" cy="241331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</a:ln>
          <a:effectLst/>
        </p:spPr>
        <p:txBody>
          <a:bodyPr lIns="36000" tIns="0" rIns="36000" bIns="0" rtlCol="0" anchor="t" anchorCtr="0"/>
          <a:lstStyle/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広域サイクルルート形成</a:t>
            </a:r>
            <a:endParaRPr kumimoji="0" lang="en-US" altLang="ja-JP" sz="84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  <a:p>
            <a:pPr algn="ctr" defTabSz="957835">
              <a:tabLst>
                <a:tab pos="868276" algn="l"/>
                <a:tab pos="1140280" algn="l"/>
              </a:tabLst>
              <a:defRPr/>
            </a:pPr>
            <a:r>
              <a:rPr kumimoji="0" lang="ja-JP" altLang="en-US" sz="840" kern="0" dirty="0">
                <a:latin typeface="ＭＳ Ｐゴシック" panose="020B0600070205080204" pitchFamily="50" charset="-128"/>
                <a:ea typeface="ＭＳ Ｐゴシック" panose="020B0600070205080204" pitchFamily="50" charset="-128"/>
                <a:cs typeface="Meiryo UI" panose="020B0604030504040204" pitchFamily="50" charset="-128"/>
              </a:rPr>
              <a:t>に向けた社会実験</a:t>
            </a:r>
            <a:endParaRPr kumimoji="0" lang="en-US" altLang="ja-JP" sz="560" kern="0" dirty="0">
              <a:latin typeface="ＭＳ Ｐゴシック" panose="020B0600070205080204" pitchFamily="50" charset="-128"/>
              <a:ea typeface="ＭＳ Ｐゴシック" panose="020B0600070205080204" pitchFamily="50" charset="-128"/>
              <a:cs typeface="Meiryo UI" panose="020B0604030504040204" pitchFamily="50" charset="-128"/>
            </a:endParaRPr>
          </a:p>
        </p:txBody>
      </p:sp>
      <p:pic>
        <p:nvPicPr>
          <p:cNvPr id="81" name="図 8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203901" y="6478525"/>
            <a:ext cx="1993932" cy="2376000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</p:pic>
      <p:pic>
        <p:nvPicPr>
          <p:cNvPr id="92" name="図 9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248959" y="6480000"/>
            <a:ext cx="1934889" cy="2376000"/>
          </a:xfrm>
          <a:prstGeom prst="rect">
            <a:avLst/>
          </a:prstGeom>
          <a:ln w="63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0980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1949</TotalTime>
  <Words>580</Words>
  <Application>Microsoft Office PowerPoint</Application>
  <PresentationFormat>A3 297x420 mm</PresentationFormat>
  <Paragraphs>90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10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2" baseType="lpstr">
      <vt:lpstr>Meiryo UI</vt:lpstr>
      <vt:lpstr>ＭＳ Ｐゴシック</vt:lpstr>
      <vt:lpstr>ＭＳ ゴシック</vt:lpstr>
      <vt:lpstr>YuGothic-Light</vt:lpstr>
      <vt:lpstr>游ゴシック</vt:lpstr>
      <vt:lpstr>游ゴシック Light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丸毛　篤也</dc:creator>
  <cp:lastModifiedBy>稲山　喜与一</cp:lastModifiedBy>
  <cp:revision>197</cp:revision>
  <cp:lastPrinted>2019-10-29T04:32:10Z</cp:lastPrinted>
  <dcterms:created xsi:type="dcterms:W3CDTF">2019-07-25T00:46:55Z</dcterms:created>
  <dcterms:modified xsi:type="dcterms:W3CDTF">2019-10-29T04:32:59Z</dcterms:modified>
</cp:coreProperties>
</file>