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80" r:id="rId1"/>
  </p:sldMasterIdLst>
  <p:notesMasterIdLst>
    <p:notesMasterId r:id="rId4"/>
  </p:notesMasterIdLst>
  <p:sldIdLst>
    <p:sldId id="256" r:id="rId2"/>
    <p:sldId id="257" r:id="rId3"/>
  </p:sldIdLst>
  <p:sldSz cx="13500100" cy="9539288"/>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088" autoAdjust="0"/>
    <p:restoredTop sz="95896" autoAdjust="0"/>
  </p:normalViewPr>
  <p:slideViewPr>
    <p:cSldViewPr snapToGrid="0">
      <p:cViewPr varScale="1">
        <p:scale>
          <a:sx n="91" d="100"/>
          <a:sy n="91" d="100"/>
        </p:scale>
        <p:origin x="1296" y="84"/>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678" cy="498559"/>
          </a:xfrm>
          <a:prstGeom prst="rect">
            <a:avLst/>
          </a:prstGeom>
        </p:spPr>
        <p:txBody>
          <a:bodyPr vert="horz" lIns="62983" tIns="31491" rIns="62983" bIns="31491"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50" y="2"/>
            <a:ext cx="2950765" cy="498559"/>
          </a:xfrm>
          <a:prstGeom prst="rect">
            <a:avLst/>
          </a:prstGeom>
        </p:spPr>
        <p:txBody>
          <a:bodyPr vert="horz" lIns="62983" tIns="31491" rIns="62983" bIns="31491" rtlCol="0"/>
          <a:lstStyle>
            <a:lvl1pPr algn="r">
              <a:defRPr sz="800"/>
            </a:lvl1pPr>
          </a:lstStyle>
          <a:p>
            <a:fld id="{000F81F7-9FB9-4A89-99F2-700974BF36A7}" type="datetimeFigureOut">
              <a:rPr kumimoji="1" lang="ja-JP" altLang="en-US" smtClean="0"/>
              <a:t>2025/10/30</a:t>
            </a:fld>
            <a:endParaRPr kumimoji="1" lang="ja-JP" altLang="en-US"/>
          </a:p>
        </p:txBody>
      </p:sp>
      <p:sp>
        <p:nvSpPr>
          <p:cNvPr id="4" name="スライド イメージ プレースホルダー 3"/>
          <p:cNvSpPr>
            <a:spLocks noGrp="1" noRot="1" noChangeAspect="1"/>
          </p:cNvSpPr>
          <p:nvPr>
            <p:ph type="sldImg" idx="2"/>
          </p:nvPr>
        </p:nvSpPr>
        <p:spPr>
          <a:xfrm>
            <a:off x="1028700" y="1241425"/>
            <a:ext cx="4749800" cy="3355975"/>
          </a:xfrm>
          <a:prstGeom prst="rect">
            <a:avLst/>
          </a:prstGeom>
          <a:noFill/>
          <a:ln w="12700">
            <a:solidFill>
              <a:prstClr val="black"/>
            </a:solidFill>
          </a:ln>
        </p:spPr>
        <p:txBody>
          <a:bodyPr vert="horz" lIns="62983" tIns="31491" rIns="62983" bIns="31491" rtlCol="0" anchor="ctr"/>
          <a:lstStyle/>
          <a:p>
            <a:endParaRPr lang="ja-JP" altLang="en-US"/>
          </a:p>
        </p:txBody>
      </p:sp>
      <p:sp>
        <p:nvSpPr>
          <p:cNvPr id="5" name="ノート プレースホルダー 4"/>
          <p:cNvSpPr>
            <a:spLocks noGrp="1"/>
          </p:cNvSpPr>
          <p:nvPr>
            <p:ph type="body" sz="quarter" idx="3"/>
          </p:nvPr>
        </p:nvSpPr>
        <p:spPr>
          <a:xfrm>
            <a:off x="680613" y="4783534"/>
            <a:ext cx="5445978" cy="3913800"/>
          </a:xfrm>
          <a:prstGeom prst="rect">
            <a:avLst/>
          </a:prstGeom>
        </p:spPr>
        <p:txBody>
          <a:bodyPr vert="horz" lIns="62983" tIns="31491" rIns="62983" bIns="314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81"/>
            <a:ext cx="2949678" cy="498559"/>
          </a:xfrm>
          <a:prstGeom prst="rect">
            <a:avLst/>
          </a:prstGeom>
        </p:spPr>
        <p:txBody>
          <a:bodyPr vert="horz" lIns="62983" tIns="31491" rIns="62983" bIns="31491"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50" y="9440781"/>
            <a:ext cx="2950765" cy="498559"/>
          </a:xfrm>
          <a:prstGeom prst="rect">
            <a:avLst/>
          </a:prstGeom>
        </p:spPr>
        <p:txBody>
          <a:bodyPr vert="horz" lIns="62983" tIns="31491" rIns="62983" bIns="31491" rtlCol="0" anchor="b"/>
          <a:lstStyle>
            <a:lvl1pPr algn="r">
              <a:defRPr sz="800"/>
            </a:lvl1pPr>
          </a:lstStyle>
          <a:p>
            <a:fld id="{DACC1D66-9324-49F0-A9E1-85E5933CE96F}" type="slidenum">
              <a:rPr kumimoji="1" lang="ja-JP" altLang="en-US" smtClean="0"/>
              <a:t>‹#›</a:t>
            </a:fld>
            <a:endParaRPr kumimoji="1" lang="ja-JP" altLang="en-US"/>
          </a:p>
        </p:txBody>
      </p:sp>
    </p:spTree>
    <p:extLst>
      <p:ext uri="{BB962C8B-B14F-4D97-AF65-F5344CB8AC3E}">
        <p14:creationId xmlns:p14="http://schemas.microsoft.com/office/powerpoint/2010/main" val="2009411298"/>
      </p:ext>
    </p:extLst>
  </p:cSld>
  <p:clrMap bg1="lt1" tx1="dk1" bg2="lt2" tx2="dk2" accent1="accent1" accent2="accent2" accent3="accent3" accent4="accent4" accent5="accent5" accent6="accent6" hlink="hlink" folHlink="folHlink"/>
  <p:notesStyle>
    <a:lvl1pPr marL="0" algn="l" defTabSz="1248446" rtl="0" eaLnBrk="1" latinLnBrk="0" hangingPunct="1">
      <a:defRPr kumimoji="1" sz="1638" kern="1200">
        <a:solidFill>
          <a:schemeClr val="tx1"/>
        </a:solidFill>
        <a:latin typeface="+mn-lt"/>
        <a:ea typeface="+mn-ea"/>
        <a:cs typeface="+mn-cs"/>
      </a:defRPr>
    </a:lvl1pPr>
    <a:lvl2pPr marL="624223" algn="l" defTabSz="1248446" rtl="0" eaLnBrk="1" latinLnBrk="0" hangingPunct="1">
      <a:defRPr kumimoji="1" sz="1638" kern="1200">
        <a:solidFill>
          <a:schemeClr val="tx1"/>
        </a:solidFill>
        <a:latin typeface="+mn-lt"/>
        <a:ea typeface="+mn-ea"/>
        <a:cs typeface="+mn-cs"/>
      </a:defRPr>
    </a:lvl2pPr>
    <a:lvl3pPr marL="1248446" algn="l" defTabSz="1248446" rtl="0" eaLnBrk="1" latinLnBrk="0" hangingPunct="1">
      <a:defRPr kumimoji="1" sz="1638" kern="1200">
        <a:solidFill>
          <a:schemeClr val="tx1"/>
        </a:solidFill>
        <a:latin typeface="+mn-lt"/>
        <a:ea typeface="+mn-ea"/>
        <a:cs typeface="+mn-cs"/>
      </a:defRPr>
    </a:lvl3pPr>
    <a:lvl4pPr marL="1872669" algn="l" defTabSz="1248446" rtl="0" eaLnBrk="1" latinLnBrk="0" hangingPunct="1">
      <a:defRPr kumimoji="1" sz="1638" kern="1200">
        <a:solidFill>
          <a:schemeClr val="tx1"/>
        </a:solidFill>
        <a:latin typeface="+mn-lt"/>
        <a:ea typeface="+mn-ea"/>
        <a:cs typeface="+mn-cs"/>
      </a:defRPr>
    </a:lvl4pPr>
    <a:lvl5pPr marL="2496891" algn="l" defTabSz="1248446" rtl="0" eaLnBrk="1" latinLnBrk="0" hangingPunct="1">
      <a:defRPr kumimoji="1" sz="1638" kern="1200">
        <a:solidFill>
          <a:schemeClr val="tx1"/>
        </a:solidFill>
        <a:latin typeface="+mn-lt"/>
        <a:ea typeface="+mn-ea"/>
        <a:cs typeface="+mn-cs"/>
      </a:defRPr>
    </a:lvl5pPr>
    <a:lvl6pPr marL="3121115" algn="l" defTabSz="1248446" rtl="0" eaLnBrk="1" latinLnBrk="0" hangingPunct="1">
      <a:defRPr kumimoji="1" sz="1638" kern="1200">
        <a:solidFill>
          <a:schemeClr val="tx1"/>
        </a:solidFill>
        <a:latin typeface="+mn-lt"/>
        <a:ea typeface="+mn-ea"/>
        <a:cs typeface="+mn-cs"/>
      </a:defRPr>
    </a:lvl6pPr>
    <a:lvl7pPr marL="3745338" algn="l" defTabSz="1248446" rtl="0" eaLnBrk="1" latinLnBrk="0" hangingPunct="1">
      <a:defRPr kumimoji="1" sz="1638" kern="1200">
        <a:solidFill>
          <a:schemeClr val="tx1"/>
        </a:solidFill>
        <a:latin typeface="+mn-lt"/>
        <a:ea typeface="+mn-ea"/>
        <a:cs typeface="+mn-cs"/>
      </a:defRPr>
    </a:lvl7pPr>
    <a:lvl8pPr marL="4369560" algn="l" defTabSz="1248446" rtl="0" eaLnBrk="1" latinLnBrk="0" hangingPunct="1">
      <a:defRPr kumimoji="1" sz="1638" kern="1200">
        <a:solidFill>
          <a:schemeClr val="tx1"/>
        </a:solidFill>
        <a:latin typeface="+mn-lt"/>
        <a:ea typeface="+mn-ea"/>
        <a:cs typeface="+mn-cs"/>
      </a:defRPr>
    </a:lvl8pPr>
    <a:lvl9pPr marL="4993784" algn="l" defTabSz="1248446" rtl="0" eaLnBrk="1" latinLnBrk="0" hangingPunct="1">
      <a:defRPr kumimoji="1" sz="163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ACC1D66-9324-49F0-A9E1-85E5933CE96F}" type="slidenum">
              <a:rPr kumimoji="1" lang="ja-JP" altLang="en-US" smtClean="0"/>
              <a:t>1</a:t>
            </a:fld>
            <a:endParaRPr kumimoji="1" lang="ja-JP" altLang="en-US"/>
          </a:p>
        </p:txBody>
      </p:sp>
    </p:spTree>
    <p:extLst>
      <p:ext uri="{BB962C8B-B14F-4D97-AF65-F5344CB8AC3E}">
        <p14:creationId xmlns:p14="http://schemas.microsoft.com/office/powerpoint/2010/main" val="3308648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012508" y="1561176"/>
            <a:ext cx="11475085" cy="3321085"/>
          </a:xfrm>
        </p:spPr>
        <p:txBody>
          <a:bodyPr anchor="b"/>
          <a:lstStyle>
            <a:lvl1pPr algn="ctr">
              <a:defRPr sz="8346"/>
            </a:lvl1pPr>
          </a:lstStyle>
          <a:p>
            <a:r>
              <a:rPr lang="ja-JP" altLang="en-US"/>
              <a:t>マスター タイトルの書式設定</a:t>
            </a:r>
            <a:endParaRPr lang="en-US" dirty="0"/>
          </a:p>
        </p:txBody>
      </p:sp>
      <p:sp>
        <p:nvSpPr>
          <p:cNvPr id="3" name="Subtitle 2"/>
          <p:cNvSpPr>
            <a:spLocks noGrp="1"/>
          </p:cNvSpPr>
          <p:nvPr>
            <p:ph type="subTitle" idx="1"/>
          </p:nvPr>
        </p:nvSpPr>
        <p:spPr>
          <a:xfrm>
            <a:off x="1687513" y="5010335"/>
            <a:ext cx="10125075" cy="2303119"/>
          </a:xfrm>
        </p:spPr>
        <p:txBody>
          <a:bodyPr/>
          <a:lstStyle>
            <a:lvl1pPr marL="0" indent="0" algn="ctr">
              <a:buNone/>
              <a:defRPr sz="3338"/>
            </a:lvl1pPr>
            <a:lvl2pPr marL="635965" indent="0" algn="ctr">
              <a:buNone/>
              <a:defRPr sz="2782"/>
            </a:lvl2pPr>
            <a:lvl3pPr marL="1271930" indent="0" algn="ctr">
              <a:buNone/>
              <a:defRPr sz="2504"/>
            </a:lvl3pPr>
            <a:lvl4pPr marL="1907896" indent="0" algn="ctr">
              <a:buNone/>
              <a:defRPr sz="2226"/>
            </a:lvl4pPr>
            <a:lvl5pPr marL="2543861" indent="0" algn="ctr">
              <a:buNone/>
              <a:defRPr sz="2226"/>
            </a:lvl5pPr>
            <a:lvl6pPr marL="3179826" indent="0" algn="ctr">
              <a:buNone/>
              <a:defRPr sz="2226"/>
            </a:lvl6pPr>
            <a:lvl7pPr marL="3815791" indent="0" algn="ctr">
              <a:buNone/>
              <a:defRPr sz="2226"/>
            </a:lvl7pPr>
            <a:lvl8pPr marL="4451756" indent="0" algn="ctr">
              <a:buNone/>
              <a:defRPr sz="2226"/>
            </a:lvl8pPr>
            <a:lvl9pPr marL="5087722" indent="0" algn="ctr">
              <a:buNone/>
              <a:defRPr sz="222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3895613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569333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61010" y="507879"/>
            <a:ext cx="2910959" cy="808410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928133" y="507879"/>
            <a:ext cx="8564126" cy="808410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411671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4007180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921101" y="2378200"/>
            <a:ext cx="11643836" cy="3968078"/>
          </a:xfrm>
        </p:spPr>
        <p:txBody>
          <a:bodyPr anchor="b"/>
          <a:lstStyle>
            <a:lvl1pPr>
              <a:defRPr sz="834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21101" y="6383818"/>
            <a:ext cx="11643836" cy="2086719"/>
          </a:xfrm>
        </p:spPr>
        <p:txBody>
          <a:bodyPr/>
          <a:lstStyle>
            <a:lvl1pPr marL="0" indent="0">
              <a:buNone/>
              <a:defRPr sz="3338">
                <a:solidFill>
                  <a:schemeClr val="tx1"/>
                </a:solidFill>
              </a:defRPr>
            </a:lvl1pPr>
            <a:lvl2pPr marL="635965" indent="0">
              <a:buNone/>
              <a:defRPr sz="2782">
                <a:solidFill>
                  <a:schemeClr val="tx1">
                    <a:tint val="75000"/>
                  </a:schemeClr>
                </a:solidFill>
              </a:defRPr>
            </a:lvl2pPr>
            <a:lvl3pPr marL="1271930" indent="0">
              <a:buNone/>
              <a:defRPr sz="2504">
                <a:solidFill>
                  <a:schemeClr val="tx1">
                    <a:tint val="75000"/>
                  </a:schemeClr>
                </a:solidFill>
              </a:defRPr>
            </a:lvl3pPr>
            <a:lvl4pPr marL="1907896" indent="0">
              <a:buNone/>
              <a:defRPr sz="2226">
                <a:solidFill>
                  <a:schemeClr val="tx1">
                    <a:tint val="75000"/>
                  </a:schemeClr>
                </a:solidFill>
              </a:defRPr>
            </a:lvl4pPr>
            <a:lvl5pPr marL="2543861" indent="0">
              <a:buNone/>
              <a:defRPr sz="2226">
                <a:solidFill>
                  <a:schemeClr val="tx1">
                    <a:tint val="75000"/>
                  </a:schemeClr>
                </a:solidFill>
              </a:defRPr>
            </a:lvl5pPr>
            <a:lvl6pPr marL="3179826" indent="0">
              <a:buNone/>
              <a:defRPr sz="2226">
                <a:solidFill>
                  <a:schemeClr val="tx1">
                    <a:tint val="75000"/>
                  </a:schemeClr>
                </a:solidFill>
              </a:defRPr>
            </a:lvl6pPr>
            <a:lvl7pPr marL="3815791" indent="0">
              <a:buNone/>
              <a:defRPr sz="2226">
                <a:solidFill>
                  <a:schemeClr val="tx1">
                    <a:tint val="75000"/>
                  </a:schemeClr>
                </a:solidFill>
              </a:defRPr>
            </a:lvl7pPr>
            <a:lvl8pPr marL="4451756" indent="0">
              <a:buNone/>
              <a:defRPr sz="2226">
                <a:solidFill>
                  <a:schemeClr val="tx1">
                    <a:tint val="75000"/>
                  </a:schemeClr>
                </a:solidFill>
              </a:defRPr>
            </a:lvl8pPr>
            <a:lvl9pPr marL="5087722" indent="0">
              <a:buNone/>
              <a:defRPr sz="222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1596817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928132" y="2539394"/>
            <a:ext cx="5737543" cy="605259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834425" y="2539394"/>
            <a:ext cx="5737543" cy="605259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3389162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929890" y="507881"/>
            <a:ext cx="11643836" cy="184382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929892" y="2338451"/>
            <a:ext cx="5711174" cy="1146039"/>
          </a:xfrm>
        </p:spPr>
        <p:txBody>
          <a:bodyPr anchor="b"/>
          <a:lstStyle>
            <a:lvl1pPr marL="0" indent="0">
              <a:buNone/>
              <a:defRPr sz="3338" b="1"/>
            </a:lvl1pPr>
            <a:lvl2pPr marL="635965" indent="0">
              <a:buNone/>
              <a:defRPr sz="2782" b="1"/>
            </a:lvl2pPr>
            <a:lvl3pPr marL="1271930" indent="0">
              <a:buNone/>
              <a:defRPr sz="2504" b="1"/>
            </a:lvl3pPr>
            <a:lvl4pPr marL="1907896" indent="0">
              <a:buNone/>
              <a:defRPr sz="2226" b="1"/>
            </a:lvl4pPr>
            <a:lvl5pPr marL="2543861" indent="0">
              <a:buNone/>
              <a:defRPr sz="2226" b="1"/>
            </a:lvl5pPr>
            <a:lvl6pPr marL="3179826" indent="0">
              <a:buNone/>
              <a:defRPr sz="2226" b="1"/>
            </a:lvl6pPr>
            <a:lvl7pPr marL="3815791" indent="0">
              <a:buNone/>
              <a:defRPr sz="2226" b="1"/>
            </a:lvl7pPr>
            <a:lvl8pPr marL="4451756" indent="0">
              <a:buNone/>
              <a:defRPr sz="2226" b="1"/>
            </a:lvl8pPr>
            <a:lvl9pPr marL="5087722" indent="0">
              <a:buNone/>
              <a:defRPr sz="2226" b="1"/>
            </a:lvl9pPr>
          </a:lstStyle>
          <a:p>
            <a:pPr lvl="0"/>
            <a:r>
              <a:rPr lang="ja-JP" altLang="en-US"/>
              <a:t>マスター テキストの書式設定</a:t>
            </a:r>
          </a:p>
        </p:txBody>
      </p:sp>
      <p:sp>
        <p:nvSpPr>
          <p:cNvPr id="4" name="Content Placeholder 3"/>
          <p:cNvSpPr>
            <a:spLocks noGrp="1"/>
          </p:cNvSpPr>
          <p:nvPr>
            <p:ph sz="half" idx="2"/>
          </p:nvPr>
        </p:nvSpPr>
        <p:spPr>
          <a:xfrm>
            <a:off x="929892" y="3484490"/>
            <a:ext cx="5711174" cy="51251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834426" y="2338451"/>
            <a:ext cx="5739301" cy="1146039"/>
          </a:xfrm>
        </p:spPr>
        <p:txBody>
          <a:bodyPr anchor="b"/>
          <a:lstStyle>
            <a:lvl1pPr marL="0" indent="0">
              <a:buNone/>
              <a:defRPr sz="3338" b="1"/>
            </a:lvl1pPr>
            <a:lvl2pPr marL="635965" indent="0">
              <a:buNone/>
              <a:defRPr sz="2782" b="1"/>
            </a:lvl2pPr>
            <a:lvl3pPr marL="1271930" indent="0">
              <a:buNone/>
              <a:defRPr sz="2504" b="1"/>
            </a:lvl3pPr>
            <a:lvl4pPr marL="1907896" indent="0">
              <a:buNone/>
              <a:defRPr sz="2226" b="1"/>
            </a:lvl4pPr>
            <a:lvl5pPr marL="2543861" indent="0">
              <a:buNone/>
              <a:defRPr sz="2226" b="1"/>
            </a:lvl5pPr>
            <a:lvl6pPr marL="3179826" indent="0">
              <a:buNone/>
              <a:defRPr sz="2226" b="1"/>
            </a:lvl6pPr>
            <a:lvl7pPr marL="3815791" indent="0">
              <a:buNone/>
              <a:defRPr sz="2226" b="1"/>
            </a:lvl7pPr>
            <a:lvl8pPr marL="4451756" indent="0">
              <a:buNone/>
              <a:defRPr sz="2226" b="1"/>
            </a:lvl8pPr>
            <a:lvl9pPr marL="5087722" indent="0">
              <a:buNone/>
              <a:defRPr sz="2226" b="1"/>
            </a:lvl9pPr>
          </a:lstStyle>
          <a:p>
            <a:pPr lvl="0"/>
            <a:r>
              <a:rPr lang="ja-JP" altLang="en-US"/>
              <a:t>マスター テキストの書式設定</a:t>
            </a:r>
          </a:p>
        </p:txBody>
      </p:sp>
      <p:sp>
        <p:nvSpPr>
          <p:cNvPr id="6" name="Content Placeholder 5"/>
          <p:cNvSpPr>
            <a:spLocks noGrp="1"/>
          </p:cNvSpPr>
          <p:nvPr>
            <p:ph sz="quarter" idx="4"/>
          </p:nvPr>
        </p:nvSpPr>
        <p:spPr>
          <a:xfrm>
            <a:off x="6834426" y="3484490"/>
            <a:ext cx="5739301" cy="51251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278559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3276613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208336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929890" y="635952"/>
            <a:ext cx="4354134" cy="2225834"/>
          </a:xfrm>
        </p:spPr>
        <p:txBody>
          <a:bodyPr anchor="b"/>
          <a:lstStyle>
            <a:lvl1pPr>
              <a:defRPr sz="4451"/>
            </a:lvl1pPr>
          </a:lstStyle>
          <a:p>
            <a:r>
              <a:rPr lang="ja-JP" altLang="en-US"/>
              <a:t>マスター タイトルの書式設定</a:t>
            </a:r>
            <a:endParaRPr lang="en-US" dirty="0"/>
          </a:p>
        </p:txBody>
      </p:sp>
      <p:sp>
        <p:nvSpPr>
          <p:cNvPr id="3" name="Content Placeholder 2"/>
          <p:cNvSpPr>
            <a:spLocks noGrp="1"/>
          </p:cNvSpPr>
          <p:nvPr>
            <p:ph idx="1"/>
          </p:nvPr>
        </p:nvSpPr>
        <p:spPr>
          <a:xfrm>
            <a:off x="5739301" y="1373483"/>
            <a:ext cx="6834426" cy="6779077"/>
          </a:xfrm>
        </p:spPr>
        <p:txBody>
          <a:bodyPr/>
          <a:lstStyle>
            <a:lvl1pPr>
              <a:defRPr sz="4451"/>
            </a:lvl1pPr>
            <a:lvl2pPr>
              <a:defRPr sz="3895"/>
            </a:lvl2pPr>
            <a:lvl3pPr>
              <a:defRPr sz="3338"/>
            </a:lvl3pPr>
            <a:lvl4pPr>
              <a:defRPr sz="2782"/>
            </a:lvl4pPr>
            <a:lvl5pPr>
              <a:defRPr sz="2782"/>
            </a:lvl5pPr>
            <a:lvl6pPr>
              <a:defRPr sz="2782"/>
            </a:lvl6pPr>
            <a:lvl7pPr>
              <a:defRPr sz="2782"/>
            </a:lvl7pPr>
            <a:lvl8pPr>
              <a:defRPr sz="2782"/>
            </a:lvl8pPr>
            <a:lvl9pPr>
              <a:defRPr sz="278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29890" y="2861787"/>
            <a:ext cx="4354134" cy="5301813"/>
          </a:xfrm>
        </p:spPr>
        <p:txBody>
          <a:bodyPr/>
          <a:lstStyle>
            <a:lvl1pPr marL="0" indent="0">
              <a:buNone/>
              <a:defRPr sz="2226"/>
            </a:lvl1pPr>
            <a:lvl2pPr marL="635965" indent="0">
              <a:buNone/>
              <a:defRPr sz="1947"/>
            </a:lvl2pPr>
            <a:lvl3pPr marL="1271930" indent="0">
              <a:buNone/>
              <a:defRPr sz="1669"/>
            </a:lvl3pPr>
            <a:lvl4pPr marL="1907896" indent="0">
              <a:buNone/>
              <a:defRPr sz="1391"/>
            </a:lvl4pPr>
            <a:lvl5pPr marL="2543861" indent="0">
              <a:buNone/>
              <a:defRPr sz="1391"/>
            </a:lvl5pPr>
            <a:lvl6pPr marL="3179826" indent="0">
              <a:buNone/>
              <a:defRPr sz="1391"/>
            </a:lvl6pPr>
            <a:lvl7pPr marL="3815791" indent="0">
              <a:buNone/>
              <a:defRPr sz="1391"/>
            </a:lvl7pPr>
            <a:lvl8pPr marL="4451756" indent="0">
              <a:buNone/>
              <a:defRPr sz="1391"/>
            </a:lvl8pPr>
            <a:lvl9pPr marL="5087722" indent="0">
              <a:buNone/>
              <a:defRPr sz="13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4234309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929890" y="635952"/>
            <a:ext cx="4354134" cy="2225834"/>
          </a:xfrm>
        </p:spPr>
        <p:txBody>
          <a:bodyPr anchor="b"/>
          <a:lstStyle>
            <a:lvl1pPr>
              <a:defRPr sz="445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739301" y="1373483"/>
            <a:ext cx="6834426" cy="6779077"/>
          </a:xfrm>
        </p:spPr>
        <p:txBody>
          <a:bodyPr anchor="t"/>
          <a:lstStyle>
            <a:lvl1pPr marL="0" indent="0">
              <a:buNone/>
              <a:defRPr sz="4451"/>
            </a:lvl1pPr>
            <a:lvl2pPr marL="635965" indent="0">
              <a:buNone/>
              <a:defRPr sz="3895"/>
            </a:lvl2pPr>
            <a:lvl3pPr marL="1271930" indent="0">
              <a:buNone/>
              <a:defRPr sz="3338"/>
            </a:lvl3pPr>
            <a:lvl4pPr marL="1907896" indent="0">
              <a:buNone/>
              <a:defRPr sz="2782"/>
            </a:lvl4pPr>
            <a:lvl5pPr marL="2543861" indent="0">
              <a:buNone/>
              <a:defRPr sz="2782"/>
            </a:lvl5pPr>
            <a:lvl6pPr marL="3179826" indent="0">
              <a:buNone/>
              <a:defRPr sz="2782"/>
            </a:lvl6pPr>
            <a:lvl7pPr marL="3815791" indent="0">
              <a:buNone/>
              <a:defRPr sz="2782"/>
            </a:lvl7pPr>
            <a:lvl8pPr marL="4451756" indent="0">
              <a:buNone/>
              <a:defRPr sz="2782"/>
            </a:lvl8pPr>
            <a:lvl9pPr marL="5087722" indent="0">
              <a:buNone/>
              <a:defRPr sz="2782"/>
            </a:lvl9pPr>
          </a:lstStyle>
          <a:p>
            <a:r>
              <a:rPr lang="ja-JP" altLang="en-US"/>
              <a:t>図を追加</a:t>
            </a:r>
            <a:endParaRPr lang="en-US" dirty="0"/>
          </a:p>
        </p:txBody>
      </p:sp>
      <p:sp>
        <p:nvSpPr>
          <p:cNvPr id="4" name="Text Placeholder 3"/>
          <p:cNvSpPr>
            <a:spLocks noGrp="1"/>
          </p:cNvSpPr>
          <p:nvPr>
            <p:ph type="body" sz="half" idx="2"/>
          </p:nvPr>
        </p:nvSpPr>
        <p:spPr>
          <a:xfrm>
            <a:off x="929890" y="2861787"/>
            <a:ext cx="4354134" cy="5301813"/>
          </a:xfrm>
        </p:spPr>
        <p:txBody>
          <a:bodyPr/>
          <a:lstStyle>
            <a:lvl1pPr marL="0" indent="0">
              <a:buNone/>
              <a:defRPr sz="2226"/>
            </a:lvl1pPr>
            <a:lvl2pPr marL="635965" indent="0">
              <a:buNone/>
              <a:defRPr sz="1947"/>
            </a:lvl2pPr>
            <a:lvl3pPr marL="1271930" indent="0">
              <a:buNone/>
              <a:defRPr sz="1669"/>
            </a:lvl3pPr>
            <a:lvl4pPr marL="1907896" indent="0">
              <a:buNone/>
              <a:defRPr sz="1391"/>
            </a:lvl4pPr>
            <a:lvl5pPr marL="2543861" indent="0">
              <a:buNone/>
              <a:defRPr sz="1391"/>
            </a:lvl5pPr>
            <a:lvl6pPr marL="3179826" indent="0">
              <a:buNone/>
              <a:defRPr sz="1391"/>
            </a:lvl6pPr>
            <a:lvl7pPr marL="3815791" indent="0">
              <a:buNone/>
              <a:defRPr sz="1391"/>
            </a:lvl7pPr>
            <a:lvl8pPr marL="4451756" indent="0">
              <a:buNone/>
              <a:defRPr sz="1391"/>
            </a:lvl8pPr>
            <a:lvl9pPr marL="5087722" indent="0">
              <a:buNone/>
              <a:defRPr sz="13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F6D53A-B474-487A-8C0B-87BFFE69AED3}" type="datetimeFigureOut">
              <a:rPr kumimoji="1" lang="ja-JP" altLang="en-US" smtClean="0"/>
              <a:t>2025/10/30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421852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28132" y="507881"/>
            <a:ext cx="11643836" cy="184382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28132" y="2539394"/>
            <a:ext cx="11643836" cy="605259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28132" y="8841509"/>
            <a:ext cx="3037523" cy="507879"/>
          </a:xfrm>
          <a:prstGeom prst="rect">
            <a:avLst/>
          </a:prstGeom>
        </p:spPr>
        <p:txBody>
          <a:bodyPr vert="horz" lIns="91440" tIns="45720" rIns="91440" bIns="45720" rtlCol="0" anchor="ctr"/>
          <a:lstStyle>
            <a:lvl1pPr algn="l">
              <a:defRPr sz="1669">
                <a:solidFill>
                  <a:schemeClr val="tx1">
                    <a:tint val="75000"/>
                  </a:schemeClr>
                </a:solidFill>
              </a:defRPr>
            </a:lvl1pPr>
          </a:lstStyle>
          <a:p>
            <a:fld id="{25F6D53A-B474-487A-8C0B-87BFFE69AED3}" type="datetimeFigureOut">
              <a:rPr kumimoji="1" lang="ja-JP" altLang="en-US" smtClean="0"/>
              <a:t>2025/10/30</a:t>
            </a:fld>
            <a:endParaRPr kumimoji="1" lang="ja-JP" altLang="en-US"/>
          </a:p>
        </p:txBody>
      </p:sp>
      <p:sp>
        <p:nvSpPr>
          <p:cNvPr id="5" name="Footer Placeholder 4"/>
          <p:cNvSpPr>
            <a:spLocks noGrp="1"/>
          </p:cNvSpPr>
          <p:nvPr>
            <p:ph type="ftr" sz="quarter" idx="3"/>
          </p:nvPr>
        </p:nvSpPr>
        <p:spPr>
          <a:xfrm>
            <a:off x="4471908" y="8841509"/>
            <a:ext cx="4556284" cy="507879"/>
          </a:xfrm>
          <a:prstGeom prst="rect">
            <a:avLst/>
          </a:prstGeom>
        </p:spPr>
        <p:txBody>
          <a:bodyPr vert="horz" lIns="91440" tIns="45720" rIns="91440" bIns="45720" rtlCol="0" anchor="ctr"/>
          <a:lstStyle>
            <a:lvl1pPr algn="ctr">
              <a:defRPr sz="1669">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534445" y="8841509"/>
            <a:ext cx="3037523" cy="507879"/>
          </a:xfrm>
          <a:prstGeom prst="rect">
            <a:avLst/>
          </a:prstGeom>
        </p:spPr>
        <p:txBody>
          <a:bodyPr vert="horz" lIns="91440" tIns="45720" rIns="91440" bIns="45720" rtlCol="0" anchor="ctr"/>
          <a:lstStyle>
            <a:lvl1pPr algn="r">
              <a:defRPr sz="1669">
                <a:solidFill>
                  <a:schemeClr val="tx1">
                    <a:tint val="75000"/>
                  </a:schemeClr>
                </a:solidFill>
              </a:defRPr>
            </a:lvl1pPr>
          </a:lstStyle>
          <a:p>
            <a:fld id="{7887D1CB-256F-483E-A5C0-6B0828FE30D5}" type="slidenum">
              <a:rPr kumimoji="1" lang="ja-JP" altLang="en-US" smtClean="0"/>
              <a:t>‹#›</a:t>
            </a:fld>
            <a:endParaRPr kumimoji="1" lang="ja-JP" altLang="en-US"/>
          </a:p>
        </p:txBody>
      </p:sp>
    </p:spTree>
    <p:extLst>
      <p:ext uri="{BB962C8B-B14F-4D97-AF65-F5344CB8AC3E}">
        <p14:creationId xmlns:p14="http://schemas.microsoft.com/office/powerpoint/2010/main" val="321810131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1271930" rtl="0" eaLnBrk="1" latinLnBrk="0" hangingPunct="1">
        <a:lnSpc>
          <a:spcPct val="90000"/>
        </a:lnSpc>
        <a:spcBef>
          <a:spcPct val="0"/>
        </a:spcBef>
        <a:buNone/>
        <a:defRPr kumimoji="1" sz="6120" kern="1200">
          <a:solidFill>
            <a:schemeClr val="tx1"/>
          </a:solidFill>
          <a:latin typeface="+mj-lt"/>
          <a:ea typeface="+mj-ea"/>
          <a:cs typeface="+mj-cs"/>
        </a:defRPr>
      </a:lvl1pPr>
    </p:titleStyle>
    <p:bodyStyle>
      <a:lvl1pPr marL="317983" indent="-317983" algn="l" defTabSz="1271930" rtl="0" eaLnBrk="1" latinLnBrk="0" hangingPunct="1">
        <a:lnSpc>
          <a:spcPct val="90000"/>
        </a:lnSpc>
        <a:spcBef>
          <a:spcPts val="1391"/>
        </a:spcBef>
        <a:buFont typeface="Arial" panose="020B0604020202020204" pitchFamily="34" charset="0"/>
        <a:buChar char="•"/>
        <a:defRPr kumimoji="1" sz="3895" kern="1200">
          <a:solidFill>
            <a:schemeClr val="tx1"/>
          </a:solidFill>
          <a:latin typeface="+mn-lt"/>
          <a:ea typeface="+mn-ea"/>
          <a:cs typeface="+mn-cs"/>
        </a:defRPr>
      </a:lvl1pPr>
      <a:lvl2pPr marL="953948" indent="-317983" algn="l" defTabSz="1271930" rtl="0" eaLnBrk="1" latinLnBrk="0" hangingPunct="1">
        <a:lnSpc>
          <a:spcPct val="90000"/>
        </a:lnSpc>
        <a:spcBef>
          <a:spcPts val="696"/>
        </a:spcBef>
        <a:buFont typeface="Arial" panose="020B0604020202020204" pitchFamily="34" charset="0"/>
        <a:buChar char="•"/>
        <a:defRPr kumimoji="1" sz="3338" kern="1200">
          <a:solidFill>
            <a:schemeClr val="tx1"/>
          </a:solidFill>
          <a:latin typeface="+mn-lt"/>
          <a:ea typeface="+mn-ea"/>
          <a:cs typeface="+mn-cs"/>
        </a:defRPr>
      </a:lvl2pPr>
      <a:lvl3pPr marL="1589913" indent="-317983" algn="l" defTabSz="1271930" rtl="0" eaLnBrk="1" latinLnBrk="0" hangingPunct="1">
        <a:lnSpc>
          <a:spcPct val="90000"/>
        </a:lnSpc>
        <a:spcBef>
          <a:spcPts val="696"/>
        </a:spcBef>
        <a:buFont typeface="Arial" panose="020B0604020202020204" pitchFamily="34" charset="0"/>
        <a:buChar char="•"/>
        <a:defRPr kumimoji="1" sz="2782" kern="1200">
          <a:solidFill>
            <a:schemeClr val="tx1"/>
          </a:solidFill>
          <a:latin typeface="+mn-lt"/>
          <a:ea typeface="+mn-ea"/>
          <a:cs typeface="+mn-cs"/>
        </a:defRPr>
      </a:lvl3pPr>
      <a:lvl4pPr marL="2225878"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4pPr>
      <a:lvl5pPr marL="2861843"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5pPr>
      <a:lvl6pPr marL="3497809"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6pPr>
      <a:lvl7pPr marL="4133774"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7pPr>
      <a:lvl8pPr marL="4769739"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8pPr>
      <a:lvl9pPr marL="5405704" indent="-317983" algn="l" defTabSz="1271930" rtl="0" eaLnBrk="1" latinLnBrk="0" hangingPunct="1">
        <a:lnSpc>
          <a:spcPct val="90000"/>
        </a:lnSpc>
        <a:spcBef>
          <a:spcPts val="696"/>
        </a:spcBef>
        <a:buFont typeface="Arial" panose="020B0604020202020204" pitchFamily="34" charset="0"/>
        <a:buChar char="•"/>
        <a:defRPr kumimoji="1" sz="2504" kern="1200">
          <a:solidFill>
            <a:schemeClr val="tx1"/>
          </a:solidFill>
          <a:latin typeface="+mn-lt"/>
          <a:ea typeface="+mn-ea"/>
          <a:cs typeface="+mn-cs"/>
        </a:defRPr>
      </a:lvl9pPr>
    </p:bodyStyle>
    <p:otherStyle>
      <a:defPPr>
        <a:defRPr lang="en-US"/>
      </a:defPPr>
      <a:lvl1pPr marL="0" algn="l" defTabSz="1271930" rtl="0" eaLnBrk="1" latinLnBrk="0" hangingPunct="1">
        <a:defRPr kumimoji="1" sz="2504" kern="1200">
          <a:solidFill>
            <a:schemeClr val="tx1"/>
          </a:solidFill>
          <a:latin typeface="+mn-lt"/>
          <a:ea typeface="+mn-ea"/>
          <a:cs typeface="+mn-cs"/>
        </a:defRPr>
      </a:lvl1pPr>
      <a:lvl2pPr marL="635965" algn="l" defTabSz="1271930" rtl="0" eaLnBrk="1" latinLnBrk="0" hangingPunct="1">
        <a:defRPr kumimoji="1" sz="2504" kern="1200">
          <a:solidFill>
            <a:schemeClr val="tx1"/>
          </a:solidFill>
          <a:latin typeface="+mn-lt"/>
          <a:ea typeface="+mn-ea"/>
          <a:cs typeface="+mn-cs"/>
        </a:defRPr>
      </a:lvl2pPr>
      <a:lvl3pPr marL="1271930" algn="l" defTabSz="1271930" rtl="0" eaLnBrk="1" latinLnBrk="0" hangingPunct="1">
        <a:defRPr kumimoji="1" sz="2504" kern="1200">
          <a:solidFill>
            <a:schemeClr val="tx1"/>
          </a:solidFill>
          <a:latin typeface="+mn-lt"/>
          <a:ea typeface="+mn-ea"/>
          <a:cs typeface="+mn-cs"/>
        </a:defRPr>
      </a:lvl3pPr>
      <a:lvl4pPr marL="1907896" algn="l" defTabSz="1271930" rtl="0" eaLnBrk="1" latinLnBrk="0" hangingPunct="1">
        <a:defRPr kumimoji="1" sz="2504" kern="1200">
          <a:solidFill>
            <a:schemeClr val="tx1"/>
          </a:solidFill>
          <a:latin typeface="+mn-lt"/>
          <a:ea typeface="+mn-ea"/>
          <a:cs typeface="+mn-cs"/>
        </a:defRPr>
      </a:lvl4pPr>
      <a:lvl5pPr marL="2543861" algn="l" defTabSz="1271930" rtl="0" eaLnBrk="1" latinLnBrk="0" hangingPunct="1">
        <a:defRPr kumimoji="1" sz="2504" kern="1200">
          <a:solidFill>
            <a:schemeClr val="tx1"/>
          </a:solidFill>
          <a:latin typeface="+mn-lt"/>
          <a:ea typeface="+mn-ea"/>
          <a:cs typeface="+mn-cs"/>
        </a:defRPr>
      </a:lvl5pPr>
      <a:lvl6pPr marL="3179826" algn="l" defTabSz="1271930" rtl="0" eaLnBrk="1" latinLnBrk="0" hangingPunct="1">
        <a:defRPr kumimoji="1" sz="2504" kern="1200">
          <a:solidFill>
            <a:schemeClr val="tx1"/>
          </a:solidFill>
          <a:latin typeface="+mn-lt"/>
          <a:ea typeface="+mn-ea"/>
          <a:cs typeface="+mn-cs"/>
        </a:defRPr>
      </a:lvl6pPr>
      <a:lvl7pPr marL="3815791" algn="l" defTabSz="1271930" rtl="0" eaLnBrk="1" latinLnBrk="0" hangingPunct="1">
        <a:defRPr kumimoji="1" sz="2504" kern="1200">
          <a:solidFill>
            <a:schemeClr val="tx1"/>
          </a:solidFill>
          <a:latin typeface="+mn-lt"/>
          <a:ea typeface="+mn-ea"/>
          <a:cs typeface="+mn-cs"/>
        </a:defRPr>
      </a:lvl7pPr>
      <a:lvl8pPr marL="4451756" algn="l" defTabSz="1271930" rtl="0" eaLnBrk="1" latinLnBrk="0" hangingPunct="1">
        <a:defRPr kumimoji="1" sz="2504" kern="1200">
          <a:solidFill>
            <a:schemeClr val="tx1"/>
          </a:solidFill>
          <a:latin typeface="+mn-lt"/>
          <a:ea typeface="+mn-ea"/>
          <a:cs typeface="+mn-cs"/>
        </a:defRPr>
      </a:lvl8pPr>
      <a:lvl9pPr marL="5087722" algn="l" defTabSz="1271930" rtl="0" eaLnBrk="1" latinLnBrk="0" hangingPunct="1">
        <a:defRPr kumimoji="1" sz="250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2.emf"/><Relationship Id="rId13" Type="http://schemas.openxmlformats.org/officeDocument/2006/relationships/image" Target="../media/image17.emf"/><Relationship Id="rId3" Type="http://schemas.openxmlformats.org/officeDocument/2006/relationships/image" Target="../media/image7.emf"/><Relationship Id="rId7" Type="http://schemas.openxmlformats.org/officeDocument/2006/relationships/image" Target="../media/image11.emf"/><Relationship Id="rId12" Type="http://schemas.openxmlformats.org/officeDocument/2006/relationships/image" Target="../media/image16.emf"/><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image" Target="../media/image10.emf"/><Relationship Id="rId11" Type="http://schemas.openxmlformats.org/officeDocument/2006/relationships/image" Target="../media/image15.emf"/><Relationship Id="rId5" Type="http://schemas.openxmlformats.org/officeDocument/2006/relationships/image" Target="../media/image9.emf"/><Relationship Id="rId15" Type="http://schemas.openxmlformats.org/officeDocument/2006/relationships/image" Target="../media/image19.emf"/><Relationship Id="rId10" Type="http://schemas.openxmlformats.org/officeDocument/2006/relationships/image" Target="../media/image14.emf"/><Relationship Id="rId4" Type="http://schemas.openxmlformats.org/officeDocument/2006/relationships/image" Target="../media/image8.emf"/><Relationship Id="rId9" Type="http://schemas.openxmlformats.org/officeDocument/2006/relationships/image" Target="../media/image13.emf"/><Relationship Id="rId14"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4EEE20AA-51FA-47ED-BD34-D42E24235D86}"/>
              </a:ext>
            </a:extLst>
          </p:cNvPr>
          <p:cNvPicPr>
            <a:picLocks noChangeAspect="1"/>
          </p:cNvPicPr>
          <p:nvPr/>
        </p:nvPicPr>
        <p:blipFill>
          <a:blip r:embed="rId3"/>
          <a:stretch>
            <a:fillRect/>
          </a:stretch>
        </p:blipFill>
        <p:spPr>
          <a:xfrm>
            <a:off x="12125235" y="1817297"/>
            <a:ext cx="1021432" cy="1429088"/>
          </a:xfrm>
          <a:prstGeom prst="rect">
            <a:avLst/>
          </a:prstGeom>
        </p:spPr>
      </p:pic>
      <p:graphicFrame>
        <p:nvGraphicFramePr>
          <p:cNvPr id="6" name="表 5"/>
          <p:cNvGraphicFramePr>
            <a:graphicFrameLocks noGrp="1"/>
          </p:cNvGraphicFramePr>
          <p:nvPr>
            <p:extLst>
              <p:ext uri="{D42A27DB-BD31-4B8C-83A1-F6EECF244321}">
                <p14:modId xmlns:p14="http://schemas.microsoft.com/office/powerpoint/2010/main" val="2705427686"/>
              </p:ext>
            </p:extLst>
          </p:nvPr>
        </p:nvGraphicFramePr>
        <p:xfrm>
          <a:off x="200101" y="4765075"/>
          <a:ext cx="3642406" cy="1080000"/>
        </p:xfrm>
        <a:graphic>
          <a:graphicData uri="http://schemas.openxmlformats.org/drawingml/2006/table">
            <a:tbl>
              <a:tblPr firstRow="1" firstCol="1" bandRow="1">
                <a:tableStyleId>{5C22544A-7EE6-4342-B048-85BDC9FD1C3A}</a:tableStyleId>
              </a:tblPr>
              <a:tblGrid>
                <a:gridCol w="1008000">
                  <a:extLst>
                    <a:ext uri="{9D8B030D-6E8A-4147-A177-3AD203B41FA5}">
                      <a16:colId xmlns:a16="http://schemas.microsoft.com/office/drawing/2014/main" val="834593361"/>
                    </a:ext>
                  </a:extLst>
                </a:gridCol>
                <a:gridCol w="312183">
                  <a:extLst>
                    <a:ext uri="{9D8B030D-6E8A-4147-A177-3AD203B41FA5}">
                      <a16:colId xmlns:a16="http://schemas.microsoft.com/office/drawing/2014/main" val="842381662"/>
                    </a:ext>
                  </a:extLst>
                </a:gridCol>
                <a:gridCol w="329965">
                  <a:extLst>
                    <a:ext uri="{9D8B030D-6E8A-4147-A177-3AD203B41FA5}">
                      <a16:colId xmlns:a16="http://schemas.microsoft.com/office/drawing/2014/main" val="60604621"/>
                    </a:ext>
                  </a:extLst>
                </a:gridCol>
                <a:gridCol w="329965">
                  <a:extLst>
                    <a:ext uri="{9D8B030D-6E8A-4147-A177-3AD203B41FA5}">
                      <a16:colId xmlns:a16="http://schemas.microsoft.com/office/drawing/2014/main" val="3473038528"/>
                    </a:ext>
                  </a:extLst>
                </a:gridCol>
                <a:gridCol w="312213">
                  <a:extLst>
                    <a:ext uri="{9D8B030D-6E8A-4147-A177-3AD203B41FA5}">
                      <a16:colId xmlns:a16="http://schemas.microsoft.com/office/drawing/2014/main" val="357404387"/>
                    </a:ext>
                  </a:extLst>
                </a:gridCol>
                <a:gridCol w="314325">
                  <a:extLst>
                    <a:ext uri="{9D8B030D-6E8A-4147-A177-3AD203B41FA5}">
                      <a16:colId xmlns:a16="http://schemas.microsoft.com/office/drawing/2014/main" val="2807683457"/>
                    </a:ext>
                  </a:extLst>
                </a:gridCol>
                <a:gridCol w="523875">
                  <a:extLst>
                    <a:ext uri="{9D8B030D-6E8A-4147-A177-3AD203B41FA5}">
                      <a16:colId xmlns:a16="http://schemas.microsoft.com/office/drawing/2014/main" val="2733157932"/>
                    </a:ext>
                  </a:extLst>
                </a:gridCol>
                <a:gridCol w="511880">
                  <a:extLst>
                    <a:ext uri="{9D8B030D-6E8A-4147-A177-3AD203B41FA5}">
                      <a16:colId xmlns:a16="http://schemas.microsoft.com/office/drawing/2014/main" val="603246889"/>
                    </a:ext>
                  </a:extLst>
                </a:gridCol>
              </a:tblGrid>
              <a:tr h="360000">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一般廃棄物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rPr>
                        <a:t>2019</a:t>
                      </a: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2020</a:t>
                      </a:r>
                      <a:endParaRPr lang="ja-JP" sz="900" b="0" kern="10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2021</a:t>
                      </a: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2022</a:t>
                      </a:r>
                    </a:p>
                    <a:p>
                      <a:pPr algn="ctr">
                        <a:spcAft>
                          <a:spcPts val="0"/>
                        </a:spcAft>
                      </a:pP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2023</a:t>
                      </a:r>
                    </a:p>
                    <a:p>
                      <a:pPr algn="ctr">
                        <a:spcAft>
                          <a:spcPts val="0"/>
                        </a:spcAft>
                      </a:pP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2024</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速報値</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2025</a:t>
                      </a: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目標</a:t>
                      </a: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値</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4964" marR="24964"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8031957"/>
                  </a:ext>
                </a:extLst>
              </a:tr>
              <a:tr h="360000">
                <a:tc>
                  <a:txBody>
                    <a:bodyPr/>
                    <a:lstStyle/>
                    <a:p>
                      <a:pPr algn="l">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容器包装プラ排出量</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万トン</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25</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1106012"/>
                  </a:ext>
                </a:extLst>
              </a:tr>
              <a:tr h="360000">
                <a:tc>
                  <a:txBody>
                    <a:bodyPr/>
                    <a:lstStyle/>
                    <a:p>
                      <a:pPr algn="l">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容器包装プラ再生利用率</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50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6291" marR="9629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8535183"/>
                  </a:ext>
                </a:extLst>
              </a:tr>
            </a:tbl>
          </a:graphicData>
        </a:graphic>
      </p:graphicFrame>
      <p:sp>
        <p:nvSpPr>
          <p:cNvPr id="10" name="角丸四角形 9"/>
          <p:cNvSpPr/>
          <p:nvPr/>
        </p:nvSpPr>
        <p:spPr>
          <a:xfrm>
            <a:off x="135781" y="367730"/>
            <a:ext cx="13202848" cy="396316"/>
          </a:xfrm>
          <a:prstGeom prst="roundRect">
            <a:avLst/>
          </a:prstGeom>
          <a:ln w="19050">
            <a:solidFill>
              <a:srgbClr val="002060"/>
            </a:solidFill>
          </a:ln>
          <a:effectLst/>
        </p:spPr>
        <p:style>
          <a:lnRef idx="1">
            <a:schemeClr val="accent1"/>
          </a:lnRef>
          <a:fillRef idx="2">
            <a:schemeClr val="accent1"/>
          </a:fillRef>
          <a:effectRef idx="1">
            <a:schemeClr val="accent1"/>
          </a:effectRef>
          <a:fontRef idx="minor">
            <a:schemeClr val="dk1"/>
          </a:fontRef>
        </p:style>
        <p:txBody>
          <a:bodyPr rot="0" spcFirstLastPara="0" vert="horz" wrap="square" lIns="50948" tIns="50948" rIns="50948" bIns="50948" numCol="1" spcCol="0" rtlCol="0" fromWordArt="0" anchor="ctr" anchorCtr="0" forceAA="0" compatLnSpc="1">
            <a:prstTxWarp prst="textNoShape">
              <a:avLst/>
            </a:prstTxWarp>
            <a:noAutofit/>
          </a:bodyPr>
          <a:lstStyle/>
          <a:p>
            <a:pPr algn="ctr"/>
            <a:r>
              <a:rPr lang="ja-JP" altLang="en-US" sz="16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「大阪府循環型社会推進計画」</a:t>
            </a:r>
            <a:r>
              <a:rPr lang="ja-JP" altLang="en-US"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（計画期間：</a:t>
            </a:r>
            <a:r>
              <a:rPr lang="en-US" altLang="ja-JP"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2021</a:t>
            </a:r>
            <a:r>
              <a:rPr lang="ja-JP" altLang="en-US"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年度～</a:t>
            </a:r>
            <a:r>
              <a:rPr lang="en-US" altLang="ja-JP"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2025</a:t>
            </a:r>
            <a:r>
              <a:rPr lang="ja-JP" altLang="en-US" sz="1200" b="1" kern="0" spc="36" dirty="0">
                <a:latin typeface="ＭＳ ゴシック" panose="020B0609070205080204" pitchFamily="49" charset="-128"/>
                <a:ea typeface="ＭＳ ゴシック" panose="020B0609070205080204" pitchFamily="49" charset="-128"/>
                <a:cs typeface="Times New Roman" panose="02020603050405020304" pitchFamily="18" charset="0"/>
              </a:rPr>
              <a:t>年度）　</a:t>
            </a:r>
            <a:r>
              <a:rPr lang="ja-JP" altLang="en-US" sz="1600" b="1" kern="0" spc="36"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進捗状況（</a:t>
            </a:r>
            <a:r>
              <a:rPr lang="en-US" altLang="ja-JP" sz="1600" b="1" kern="0" spc="36"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2024</a:t>
            </a:r>
            <a:r>
              <a:rPr lang="ja-JP" altLang="en-US" sz="1600" b="1" kern="0" spc="36"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altLang="en-US" sz="16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aphicFrame>
        <p:nvGraphicFramePr>
          <p:cNvPr id="13" name="表 12"/>
          <p:cNvGraphicFramePr>
            <a:graphicFrameLocks noGrp="1"/>
          </p:cNvGraphicFramePr>
          <p:nvPr>
            <p:extLst>
              <p:ext uri="{D42A27DB-BD31-4B8C-83A1-F6EECF244321}">
                <p14:modId xmlns:p14="http://schemas.microsoft.com/office/powerpoint/2010/main" val="2859074586"/>
              </p:ext>
            </p:extLst>
          </p:nvPr>
        </p:nvGraphicFramePr>
        <p:xfrm>
          <a:off x="228676" y="3067782"/>
          <a:ext cx="6200699" cy="1620000"/>
        </p:xfrm>
        <a:graphic>
          <a:graphicData uri="http://schemas.openxmlformats.org/drawingml/2006/table">
            <a:tbl>
              <a:tblPr firstRow="1" firstCol="1" bandRow="1">
                <a:tableStyleId>{5C22544A-7EE6-4342-B048-85BDC9FD1C3A}</a:tableStyleId>
              </a:tblPr>
              <a:tblGrid>
                <a:gridCol w="1227351">
                  <a:extLst>
                    <a:ext uri="{9D8B030D-6E8A-4147-A177-3AD203B41FA5}">
                      <a16:colId xmlns:a16="http://schemas.microsoft.com/office/drawing/2014/main" val="1415580148"/>
                    </a:ext>
                  </a:extLst>
                </a:gridCol>
                <a:gridCol w="525723">
                  <a:extLst>
                    <a:ext uri="{9D8B030D-6E8A-4147-A177-3AD203B41FA5}">
                      <a16:colId xmlns:a16="http://schemas.microsoft.com/office/drawing/2014/main" val="4258268378"/>
                    </a:ext>
                  </a:extLst>
                </a:gridCol>
                <a:gridCol w="525723">
                  <a:extLst>
                    <a:ext uri="{9D8B030D-6E8A-4147-A177-3AD203B41FA5}">
                      <a16:colId xmlns:a16="http://schemas.microsoft.com/office/drawing/2014/main" val="3932182453"/>
                    </a:ext>
                  </a:extLst>
                </a:gridCol>
                <a:gridCol w="525723">
                  <a:extLst>
                    <a:ext uri="{9D8B030D-6E8A-4147-A177-3AD203B41FA5}">
                      <a16:colId xmlns:a16="http://schemas.microsoft.com/office/drawing/2014/main" val="4173345124"/>
                    </a:ext>
                  </a:extLst>
                </a:gridCol>
                <a:gridCol w="525723">
                  <a:extLst>
                    <a:ext uri="{9D8B030D-6E8A-4147-A177-3AD203B41FA5}">
                      <a16:colId xmlns:a16="http://schemas.microsoft.com/office/drawing/2014/main" val="4177839221"/>
                    </a:ext>
                  </a:extLst>
                </a:gridCol>
                <a:gridCol w="558579">
                  <a:extLst>
                    <a:ext uri="{9D8B030D-6E8A-4147-A177-3AD203B41FA5}">
                      <a16:colId xmlns:a16="http://schemas.microsoft.com/office/drawing/2014/main" val="2876574276"/>
                    </a:ext>
                  </a:extLst>
                </a:gridCol>
                <a:gridCol w="558579">
                  <a:extLst>
                    <a:ext uri="{9D8B030D-6E8A-4147-A177-3AD203B41FA5}">
                      <a16:colId xmlns:a16="http://schemas.microsoft.com/office/drawing/2014/main" val="1958413227"/>
                    </a:ext>
                  </a:extLst>
                </a:gridCol>
                <a:gridCol w="558579">
                  <a:extLst>
                    <a:ext uri="{9D8B030D-6E8A-4147-A177-3AD203B41FA5}">
                      <a16:colId xmlns:a16="http://schemas.microsoft.com/office/drawing/2014/main" val="76678999"/>
                    </a:ext>
                  </a:extLst>
                </a:gridCol>
                <a:gridCol w="525723">
                  <a:extLst>
                    <a:ext uri="{9D8B030D-6E8A-4147-A177-3AD203B41FA5}">
                      <a16:colId xmlns:a16="http://schemas.microsoft.com/office/drawing/2014/main" val="2179867767"/>
                    </a:ext>
                  </a:extLst>
                </a:gridCol>
                <a:gridCol w="668996">
                  <a:extLst>
                    <a:ext uri="{9D8B030D-6E8A-4147-A177-3AD203B41FA5}">
                      <a16:colId xmlns:a16="http://schemas.microsoft.com/office/drawing/2014/main" val="2486181976"/>
                    </a:ext>
                  </a:extLst>
                </a:gridCol>
              </a:tblGrid>
              <a:tr h="288000">
                <a:tc rowSpan="2">
                  <a:txBody>
                    <a:bodyPr/>
                    <a:lstStyle/>
                    <a:p>
                      <a:pPr algn="ctr">
                        <a:spcAft>
                          <a:spcPts val="0"/>
                        </a:spcAft>
                      </a:pPr>
                      <a:r>
                        <a:rPr lang="en-US" sz="900" b="0" kern="100" dirty="0">
                          <a:solidFill>
                            <a:schemeClr val="tx1"/>
                          </a:solidFill>
                          <a:effectLst/>
                          <a:latin typeface="ＭＳ ゴシック" panose="020B0609070205080204" pitchFamily="49" charset="-128"/>
                          <a:ea typeface="ＭＳ ゴシック" panose="020B0609070205080204" pitchFamily="49" charset="-128"/>
                        </a:rPr>
                        <a:t> </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gridSpan="7">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一般廃棄物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317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産業廃棄物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458012621"/>
                  </a:ext>
                </a:extLst>
              </a:tr>
              <a:tr h="324000">
                <a:tc vMerge="1">
                  <a:txBody>
                    <a:bodyPr/>
                    <a:lstStyle/>
                    <a:p>
                      <a:endParaRPr kumimoji="1" lang="ja-JP" altLang="en-US"/>
                    </a:p>
                  </a:txBody>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rPr>
                        <a:t>2019</a:t>
                      </a:r>
                    </a:p>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2020</a:t>
                      </a:r>
                    </a:p>
                    <a:p>
                      <a:pPr algn="ctr">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2021</a:t>
                      </a:r>
                    </a:p>
                    <a:p>
                      <a:pPr algn="ctr">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2022</a:t>
                      </a: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2023</a:t>
                      </a:r>
                    </a:p>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2024</a:t>
                      </a:r>
                      <a:r>
                        <a:rPr lang="ja-JP" altLang="en-US"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速報値</a:t>
                      </a:r>
                      <a:endParaRPr 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2025</a:t>
                      </a: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800" b="0" kern="0" dirty="0">
                          <a:solidFill>
                            <a:schemeClr val="tx1"/>
                          </a:solidFill>
                          <a:effectLst/>
                          <a:latin typeface="ＭＳ ゴシック" panose="020B0609070205080204" pitchFamily="49" charset="-128"/>
                          <a:ea typeface="ＭＳ ゴシック" panose="020B0609070205080204" pitchFamily="49" charset="-128"/>
                        </a:rPr>
                        <a:t>目標</a:t>
                      </a:r>
                      <a:r>
                        <a:rPr lang="ja-JP" altLang="en-US" sz="800" b="0" kern="0" dirty="0">
                          <a:solidFill>
                            <a:schemeClr val="tx1"/>
                          </a:solidFill>
                          <a:effectLst/>
                          <a:latin typeface="ＭＳ ゴシック" panose="020B0609070205080204" pitchFamily="49" charset="-128"/>
                          <a:ea typeface="ＭＳ ゴシック" panose="020B0609070205080204" pitchFamily="49" charset="-128"/>
                        </a:rPr>
                        <a:t>値</a:t>
                      </a:r>
                      <a:endParaRPr 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2019</a:t>
                      </a:r>
                    </a:p>
                    <a:p>
                      <a:pPr algn="ctr">
                        <a:spcAft>
                          <a:spcPts val="0"/>
                        </a:spcAft>
                      </a:pP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2025</a:t>
                      </a:r>
                      <a:r>
                        <a:rPr lang="ja-JP"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800" b="0" kern="0" dirty="0">
                          <a:solidFill>
                            <a:schemeClr val="tx1"/>
                          </a:solidFill>
                          <a:effectLst/>
                          <a:latin typeface="ＭＳ ゴシック" panose="020B0609070205080204" pitchFamily="49" charset="-128"/>
                          <a:ea typeface="ＭＳ ゴシック" panose="020B0609070205080204" pitchFamily="49" charset="-128"/>
                        </a:rPr>
                        <a:t>目標</a:t>
                      </a:r>
                      <a:r>
                        <a:rPr lang="ja-JP" altLang="en-US" sz="800" b="0" kern="0" dirty="0">
                          <a:solidFill>
                            <a:schemeClr val="tx1"/>
                          </a:solidFill>
                          <a:effectLst/>
                          <a:latin typeface="ＭＳ ゴシック" panose="020B0609070205080204" pitchFamily="49" charset="-128"/>
                          <a:ea typeface="ＭＳ ゴシック" panose="020B0609070205080204" pitchFamily="49" charset="-128"/>
                        </a:rPr>
                        <a:t>値</a:t>
                      </a:r>
                      <a:endParaRPr 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38338449"/>
                  </a:ext>
                </a:extLst>
              </a:tr>
              <a:tr h="216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排出量</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万トン</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308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295</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293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289</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282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277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276</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1,357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1,368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0508322"/>
                  </a:ext>
                </a:extLst>
              </a:tr>
              <a:tr h="216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再生利用率</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13.3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13.0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12.6</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12.4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17.7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32.4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33.2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9571655"/>
                  </a:ext>
                </a:extLst>
              </a:tr>
              <a:tr h="216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最終処分量</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万トン</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37</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35</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31</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33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10549"/>
                  </a:ext>
                </a:extLst>
              </a:tr>
              <a:tr h="360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１人１日当たり</a:t>
                      </a:r>
                      <a:r>
                        <a:rPr lang="ja-JP" sz="900" b="0" kern="0" spc="-10" dirty="0">
                          <a:solidFill>
                            <a:schemeClr val="tx1"/>
                          </a:solidFill>
                          <a:effectLst/>
                          <a:latin typeface="ＭＳ ゴシック" panose="020B0609070205080204" pitchFamily="49" charset="-128"/>
                          <a:ea typeface="ＭＳ ゴシック" panose="020B0609070205080204" pitchFamily="49" charset="-128"/>
                        </a:rPr>
                        <a:t>生活系</a:t>
                      </a:r>
                      <a:endParaRPr lang="en-US" altLang="ja-JP" sz="900" b="0" kern="0" spc="-10" dirty="0">
                        <a:solidFill>
                          <a:schemeClr val="tx1"/>
                        </a:solidFill>
                        <a:effectLst/>
                        <a:latin typeface="ＭＳ ゴシック" panose="020B0609070205080204" pitchFamily="49" charset="-128"/>
                        <a:ea typeface="ＭＳ ゴシック" panose="020B0609070205080204" pitchFamily="49" charset="-128"/>
                      </a:endParaRPr>
                    </a:p>
                    <a:p>
                      <a:pPr algn="ctr">
                        <a:lnSpc>
                          <a:spcPts val="1200"/>
                        </a:lnSpc>
                        <a:spcAft>
                          <a:spcPts val="0"/>
                        </a:spcAft>
                      </a:pPr>
                      <a:r>
                        <a:rPr lang="ja-JP" sz="900" b="0" kern="0" spc="-10" dirty="0">
                          <a:solidFill>
                            <a:schemeClr val="tx1"/>
                          </a:solidFill>
                          <a:effectLst/>
                          <a:latin typeface="ＭＳ ゴシック" panose="020B0609070205080204" pitchFamily="49" charset="-128"/>
                          <a:ea typeface="ＭＳ ゴシック" panose="020B0609070205080204" pitchFamily="49" charset="-128"/>
                        </a:rPr>
                        <a:t>ごみ排出量</a:t>
                      </a:r>
                      <a:r>
                        <a:rPr lang="en-US" sz="900" b="0" kern="0" dirty="0">
                          <a:solidFill>
                            <a:schemeClr val="tx1"/>
                          </a:solidFill>
                          <a:effectLst/>
                          <a:latin typeface="ＭＳ ゴシック" panose="020B0609070205080204" pitchFamily="49" charset="-128"/>
                          <a:ea typeface="ＭＳ ゴシック" panose="020B0609070205080204" pitchFamily="49" charset="-128"/>
                        </a:rPr>
                        <a:t>(g/</a:t>
                      </a:r>
                      <a:r>
                        <a:rPr lang="ja-JP" sz="900" b="0" kern="0" dirty="0">
                          <a:solidFill>
                            <a:schemeClr val="tx1"/>
                          </a:solidFill>
                          <a:effectLst/>
                          <a:latin typeface="ＭＳ ゴシック" panose="020B0609070205080204" pitchFamily="49" charset="-128"/>
                          <a:ea typeface="ＭＳ ゴシック" panose="020B0609070205080204" pitchFamily="49" charset="-128"/>
                        </a:rPr>
                        <a:t>人・日</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449</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453</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445</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428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412</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400</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1322952"/>
                  </a:ext>
                </a:extLst>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3811559016"/>
              </p:ext>
            </p:extLst>
          </p:nvPr>
        </p:nvGraphicFramePr>
        <p:xfrm>
          <a:off x="171450" y="6626170"/>
          <a:ext cx="6434526" cy="708025"/>
        </p:xfrm>
        <a:graphic>
          <a:graphicData uri="http://schemas.openxmlformats.org/drawingml/2006/table">
            <a:tbl>
              <a:tblPr firstRow="1" firstCol="1" bandRow="1">
                <a:tableStyleId>{5C22544A-7EE6-4342-B048-85BDC9FD1C3A}</a:tableStyleId>
              </a:tblPr>
              <a:tblGrid>
                <a:gridCol w="757319">
                  <a:extLst>
                    <a:ext uri="{9D8B030D-6E8A-4147-A177-3AD203B41FA5}">
                      <a16:colId xmlns:a16="http://schemas.microsoft.com/office/drawing/2014/main" val="3773509220"/>
                    </a:ext>
                  </a:extLst>
                </a:gridCol>
                <a:gridCol w="2419302">
                  <a:extLst>
                    <a:ext uri="{9D8B030D-6E8A-4147-A177-3AD203B41FA5}">
                      <a16:colId xmlns:a16="http://schemas.microsoft.com/office/drawing/2014/main" val="454789397"/>
                    </a:ext>
                  </a:extLst>
                </a:gridCol>
                <a:gridCol w="560989">
                  <a:extLst>
                    <a:ext uri="{9D8B030D-6E8A-4147-A177-3AD203B41FA5}">
                      <a16:colId xmlns:a16="http://schemas.microsoft.com/office/drawing/2014/main" val="1504522912"/>
                    </a:ext>
                  </a:extLst>
                </a:gridCol>
                <a:gridCol w="441960">
                  <a:extLst>
                    <a:ext uri="{9D8B030D-6E8A-4147-A177-3AD203B41FA5}">
                      <a16:colId xmlns:a16="http://schemas.microsoft.com/office/drawing/2014/main" val="3650131290"/>
                    </a:ext>
                  </a:extLst>
                </a:gridCol>
                <a:gridCol w="472440">
                  <a:extLst>
                    <a:ext uri="{9D8B030D-6E8A-4147-A177-3AD203B41FA5}">
                      <a16:colId xmlns:a16="http://schemas.microsoft.com/office/drawing/2014/main" val="776676489"/>
                    </a:ext>
                  </a:extLst>
                </a:gridCol>
                <a:gridCol w="541020">
                  <a:extLst>
                    <a:ext uri="{9D8B030D-6E8A-4147-A177-3AD203B41FA5}">
                      <a16:colId xmlns:a16="http://schemas.microsoft.com/office/drawing/2014/main" val="1430509199"/>
                    </a:ext>
                  </a:extLst>
                </a:gridCol>
                <a:gridCol w="548640">
                  <a:extLst>
                    <a:ext uri="{9D8B030D-6E8A-4147-A177-3AD203B41FA5}">
                      <a16:colId xmlns:a16="http://schemas.microsoft.com/office/drawing/2014/main" val="63848173"/>
                    </a:ext>
                  </a:extLst>
                </a:gridCol>
                <a:gridCol w="692856">
                  <a:extLst>
                    <a:ext uri="{9D8B030D-6E8A-4147-A177-3AD203B41FA5}">
                      <a16:colId xmlns:a16="http://schemas.microsoft.com/office/drawing/2014/main" val="3678740188"/>
                    </a:ext>
                  </a:extLst>
                </a:gridCol>
              </a:tblGrid>
              <a:tr h="276025">
                <a:tc gridSpan="2">
                  <a:txBody>
                    <a:bodyPr/>
                    <a:lstStyle/>
                    <a:p>
                      <a:pPr algn="just">
                        <a:spcAft>
                          <a:spcPts val="0"/>
                        </a:spcAft>
                      </a:pPr>
                      <a:r>
                        <a:rPr lang="en-US" sz="850" b="0" kern="0" dirty="0">
                          <a:solidFill>
                            <a:schemeClr val="tx1"/>
                          </a:solidFill>
                          <a:effectLst/>
                          <a:latin typeface="ＭＳ ゴシック" panose="020B0609070205080204" pitchFamily="49" charset="-128"/>
                          <a:ea typeface="ＭＳ ゴシック" panose="020B0609070205080204" pitchFamily="49" charset="-128"/>
                        </a:rPr>
                        <a:t> </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hMerge="1">
                  <a:txBody>
                    <a:bodyPr/>
                    <a:lstStyle/>
                    <a:p>
                      <a:pPr algn="just">
                        <a:spcAft>
                          <a:spcPts val="0"/>
                        </a:spcAft>
                      </a:pP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2019</a:t>
                      </a:r>
                    </a:p>
                    <a:p>
                      <a:pPr algn="ctr">
                        <a:lnSpc>
                          <a:spcPts val="1000"/>
                        </a:lnSpc>
                        <a:spcAft>
                          <a:spcPts val="0"/>
                        </a:spcAft>
                      </a:pPr>
                      <a:r>
                        <a:rPr lang="ja-JP" sz="85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2020</a:t>
                      </a:r>
                    </a:p>
                    <a:p>
                      <a:pPr algn="ctr">
                        <a:lnSpc>
                          <a:spcPts val="1000"/>
                        </a:lnSpc>
                        <a:spcAft>
                          <a:spcPts val="0"/>
                        </a:spcAft>
                      </a:pPr>
                      <a:r>
                        <a:rPr lang="ja-JP" sz="85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2021</a:t>
                      </a:r>
                    </a:p>
                    <a:p>
                      <a:pPr algn="ctr">
                        <a:lnSpc>
                          <a:spcPts val="1000"/>
                        </a:lnSpc>
                        <a:spcAft>
                          <a:spcPts val="0"/>
                        </a:spcAft>
                      </a:pPr>
                      <a:r>
                        <a:rPr lang="ja-JP" sz="850" b="0" kern="0" dirty="0">
                          <a:solidFill>
                            <a:schemeClr val="tx1"/>
                          </a:solidFill>
                          <a:effectLst/>
                          <a:latin typeface="ＭＳ ゴシック" panose="020B0609070205080204" pitchFamily="49" charset="-128"/>
                          <a:ea typeface="ＭＳ ゴシック" panose="020B0609070205080204" pitchFamily="49" charset="-128"/>
                        </a:rPr>
                        <a:t>年度</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2022</a:t>
                      </a:r>
                    </a:p>
                    <a:p>
                      <a:pPr algn="ctr">
                        <a:lnSpc>
                          <a:spcPts val="10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2023</a:t>
                      </a:r>
                    </a:p>
                    <a:p>
                      <a:pPr algn="ctr">
                        <a:lnSpc>
                          <a:spcPts val="10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2024</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lnSpc>
                          <a:spcPts val="10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速報値</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683211942"/>
                  </a:ext>
                </a:extLst>
              </a:tr>
              <a:tr h="216000">
                <a:tc rowSpan="2">
                  <a:txBody>
                    <a:bodyPr/>
                    <a:lstStyle/>
                    <a:p>
                      <a:pPr algn="ctr">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一般廃棄物</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sz="850" b="0" kern="0" dirty="0">
                          <a:solidFill>
                            <a:schemeClr val="tx1"/>
                          </a:solidFill>
                          <a:effectLst/>
                          <a:latin typeface="ＭＳ ゴシック" panose="020B0609070205080204" pitchFamily="49" charset="-128"/>
                          <a:ea typeface="ＭＳ ゴシック" panose="020B0609070205080204" pitchFamily="49" charset="-128"/>
                        </a:rPr>
                        <a:t>１人１日当たり事業系ごみ排出量</a:t>
                      </a:r>
                      <a:r>
                        <a:rPr lang="en-US" sz="850" b="0" kern="0" dirty="0">
                          <a:solidFill>
                            <a:schemeClr val="tx1"/>
                          </a:solidFill>
                          <a:effectLst/>
                          <a:latin typeface="ＭＳ ゴシック" panose="020B0609070205080204" pitchFamily="49" charset="-128"/>
                          <a:ea typeface="ＭＳ ゴシック" panose="020B0609070205080204" pitchFamily="49" charset="-128"/>
                        </a:rPr>
                        <a:t>(g/</a:t>
                      </a:r>
                      <a:r>
                        <a:rPr lang="ja-JP" sz="850" b="0" kern="0" dirty="0">
                          <a:solidFill>
                            <a:schemeClr val="tx1"/>
                          </a:solidFill>
                          <a:effectLst/>
                          <a:latin typeface="ＭＳ ゴシック" panose="020B0609070205080204" pitchFamily="49" charset="-128"/>
                          <a:ea typeface="ＭＳ ゴシック" panose="020B0609070205080204" pitchFamily="49" charset="-128"/>
                        </a:rPr>
                        <a:t>人・日</a:t>
                      </a:r>
                      <a:r>
                        <a:rPr lang="en-US" sz="850" b="0" kern="0" dirty="0">
                          <a:solidFill>
                            <a:schemeClr val="tx1"/>
                          </a:solidFill>
                          <a:effectLst/>
                          <a:latin typeface="ＭＳ ゴシック" panose="020B0609070205080204" pitchFamily="49" charset="-128"/>
                          <a:ea typeface="ＭＳ ゴシック" panose="020B0609070205080204" pitchFamily="49" charset="-128"/>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sz="850" b="0" kern="0" dirty="0">
                          <a:solidFill>
                            <a:schemeClr val="tx1"/>
                          </a:solidFill>
                          <a:effectLst/>
                          <a:latin typeface="ＭＳ ゴシック" panose="020B0609070205080204" pitchFamily="49" charset="-128"/>
                          <a:ea typeface="ＭＳ ゴシック" panose="020B0609070205080204" pitchFamily="49" charset="-128"/>
                        </a:rPr>
                        <a:t>389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sz="850" b="0" kern="0" dirty="0">
                          <a:solidFill>
                            <a:schemeClr val="tx1"/>
                          </a:solidFill>
                          <a:effectLst/>
                          <a:latin typeface="ＭＳ ゴシック" panose="020B0609070205080204" pitchFamily="49" charset="-128"/>
                          <a:ea typeface="ＭＳ ゴシック" panose="020B0609070205080204" pitchFamily="49" charset="-128"/>
                        </a:rPr>
                        <a:t>349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sz="850" b="0" kern="0" dirty="0">
                          <a:solidFill>
                            <a:schemeClr val="tx1"/>
                          </a:solidFill>
                          <a:effectLst/>
                          <a:latin typeface="ＭＳ ゴシック" panose="020B0609070205080204" pitchFamily="49" charset="-128"/>
                          <a:ea typeface="ＭＳ ゴシック" panose="020B0609070205080204" pitchFamily="49" charset="-128"/>
                        </a:rPr>
                        <a:t>354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364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366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368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929931596"/>
                  </a:ext>
                </a:extLst>
              </a:tr>
              <a:tr h="216000">
                <a:tc vMerge="1">
                  <a:txBody>
                    <a:bodyPr/>
                    <a:lstStyle/>
                    <a:p>
                      <a:endParaRPr kumimoji="1" lang="ja-JP" altLang="en-US"/>
                    </a:p>
                  </a:txBody>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事業系資源化物を含めた再生利用率</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en-US" altLang="ja-JP" sz="850" b="0" kern="0" baseline="0" dirty="0">
                          <a:solidFill>
                            <a:schemeClr val="tx1"/>
                          </a:solidFill>
                          <a:effectLst/>
                          <a:latin typeface="ＭＳ ゴシック" panose="020B0609070205080204" pitchFamily="49" charset="-128"/>
                          <a:ea typeface="ＭＳ ゴシック" panose="020B0609070205080204" pitchFamily="49" charset="-128"/>
                          <a:cs typeface="+mn-cs"/>
                        </a:rPr>
                        <a:t>20.7</a:t>
                      </a:r>
                      <a:endParaRPr lang="ja-JP" altLang="ja-JP" sz="7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kumimoji="1" lang="en-US" altLang="ja-JP" sz="850" b="0" kern="0" baseline="0" dirty="0">
                          <a:solidFill>
                            <a:schemeClr val="tx1"/>
                          </a:solidFill>
                          <a:effectLst/>
                          <a:latin typeface="ＭＳ ゴシック" panose="020B0609070205080204" pitchFamily="49" charset="-128"/>
                          <a:ea typeface="ＭＳ ゴシック" panose="020B0609070205080204" pitchFamily="49" charset="-128"/>
                          <a:cs typeface="+mn-cs"/>
                        </a:rPr>
                        <a:t>22.0</a:t>
                      </a:r>
                      <a:endParaRPr kumimoji="1" lang="ja-JP" altLang="ja-JP" sz="850" b="0" kern="0" baseline="0" dirty="0">
                        <a:solidFill>
                          <a:schemeClr val="tx1"/>
                        </a:solidFill>
                        <a:effectLst/>
                        <a:latin typeface="ＭＳ ゴシック" panose="020B0609070205080204" pitchFamily="49" charset="-128"/>
                        <a:ea typeface="ＭＳ ゴシック" panose="020B0609070205080204" pitchFamily="49" charset="-128"/>
                        <a:cs typeface="+mn-cs"/>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21.4</a:t>
                      </a:r>
                      <a:endParaRPr lang="ja-JP" altLang="ja-JP" sz="8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 </a:t>
                      </a:r>
                      <a:r>
                        <a:rPr lang="en-US" altLang="ja-JP" sz="800" b="0" kern="0" baseline="30000" dirty="0">
                          <a:solidFill>
                            <a:schemeClr val="tx1"/>
                          </a:solidFill>
                          <a:effectLst/>
                          <a:latin typeface="ＭＳ ゴシック" panose="020B0609070205080204" pitchFamily="49" charset="-128"/>
                          <a:ea typeface="ＭＳ ゴシック" panose="020B0609070205080204" pitchFamily="49" charset="-128"/>
                        </a:rPr>
                        <a:t>(</a:t>
                      </a:r>
                      <a:r>
                        <a:rPr lang="ja-JP" altLang="en-US" sz="800" b="0" kern="0" baseline="30000" dirty="0">
                          <a:solidFill>
                            <a:schemeClr val="tx1"/>
                          </a:solidFill>
                          <a:effectLst/>
                          <a:latin typeface="ＭＳ ゴシック" panose="020B0609070205080204" pitchFamily="49" charset="-128"/>
                          <a:ea typeface="ＭＳ ゴシック" panose="020B0609070205080204" pitchFamily="49" charset="-128"/>
                        </a:rPr>
                        <a:t>注</a:t>
                      </a:r>
                      <a:r>
                        <a:rPr lang="en-US" altLang="ja-JP" sz="800" b="0" kern="0" baseline="30000" dirty="0">
                          <a:solidFill>
                            <a:schemeClr val="tx1"/>
                          </a:solidFill>
                          <a:effectLst/>
                          <a:latin typeface="ＭＳ ゴシック" panose="020B0609070205080204" pitchFamily="49" charset="-128"/>
                          <a:ea typeface="ＭＳ ゴシック" panose="020B0609070205080204" pitchFamily="49" charset="-128"/>
                        </a:rPr>
                        <a:t>2)</a:t>
                      </a:r>
                      <a:endParaRPr lang="ja-JP" altLang="ja-JP" sz="8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 </a:t>
                      </a:r>
                      <a:r>
                        <a:rPr lang="en-US" altLang="ja-JP" sz="800" b="0" kern="0" baseline="30000" dirty="0">
                          <a:solidFill>
                            <a:schemeClr val="tx1"/>
                          </a:solidFill>
                          <a:effectLst/>
                          <a:latin typeface="ＭＳ ゴシック" panose="020B0609070205080204" pitchFamily="49" charset="-128"/>
                          <a:ea typeface="ＭＳ ゴシック" panose="020B0609070205080204" pitchFamily="49" charset="-128"/>
                        </a:rPr>
                        <a:t>(</a:t>
                      </a:r>
                      <a:r>
                        <a:rPr lang="ja-JP" altLang="en-US" sz="800" b="0" kern="0" baseline="30000" dirty="0">
                          <a:solidFill>
                            <a:schemeClr val="tx1"/>
                          </a:solidFill>
                          <a:effectLst/>
                          <a:latin typeface="ＭＳ ゴシック" panose="020B0609070205080204" pitchFamily="49" charset="-128"/>
                          <a:ea typeface="ＭＳ ゴシック" panose="020B0609070205080204" pitchFamily="49" charset="-128"/>
                        </a:rPr>
                        <a:t>注</a:t>
                      </a:r>
                      <a:r>
                        <a:rPr lang="en-US" altLang="ja-JP" sz="800" b="0" kern="0" baseline="30000" dirty="0">
                          <a:solidFill>
                            <a:schemeClr val="tx1"/>
                          </a:solidFill>
                          <a:effectLst/>
                          <a:latin typeface="ＭＳ ゴシック" panose="020B0609070205080204" pitchFamily="49" charset="-128"/>
                          <a:ea typeface="ＭＳ ゴシック" panose="020B0609070205080204" pitchFamily="49" charset="-128"/>
                        </a:rPr>
                        <a:t>2)</a:t>
                      </a:r>
                      <a:endParaRPr lang="ja-JP" altLang="ja-JP" sz="8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829702656"/>
                  </a:ext>
                </a:extLst>
              </a:tr>
            </a:tbl>
          </a:graphicData>
        </a:graphic>
      </p:graphicFrame>
      <p:sp>
        <p:nvSpPr>
          <p:cNvPr id="2" name="テキスト ボックス 1"/>
          <p:cNvSpPr txBox="1"/>
          <p:nvPr/>
        </p:nvSpPr>
        <p:spPr>
          <a:xfrm>
            <a:off x="135781" y="872864"/>
            <a:ext cx="13202848" cy="451662"/>
          </a:xfrm>
          <a:prstGeom prst="rect">
            <a:avLst/>
          </a:prstGeom>
          <a:noFill/>
          <a:ln>
            <a:solidFill>
              <a:schemeClr val="tx1"/>
            </a:solidFill>
            <a:prstDash val="dash"/>
            <a:miter lim="800000"/>
          </a:ln>
        </p:spPr>
        <p:txBody>
          <a:bodyPr wrap="square" rtlCol="0">
            <a:spAutoFit/>
          </a:bodyPr>
          <a:lstStyle/>
          <a:p>
            <a:pPr>
              <a:lnSpc>
                <a:spcPts val="1500"/>
              </a:lnSpc>
            </a:pPr>
            <a:r>
              <a:rPr kumimoji="1" lang="ja-JP" altLang="en-US" sz="1050" dirty="0">
                <a:latin typeface="ＭＳ 明朝" panose="02020609040205080304" pitchFamily="17" charset="-128"/>
                <a:ea typeface="ＭＳ 明朝" panose="02020609040205080304" pitchFamily="17" charset="-128"/>
              </a:rPr>
              <a:t>　大阪府では、府民、事業者、行政の各主体が連携・協働し循環型社会を構築するため、</a:t>
            </a:r>
            <a:r>
              <a:rPr kumimoji="1" lang="en-US" altLang="ja-JP" sz="1050" dirty="0">
                <a:latin typeface="ＭＳ 明朝" panose="02020609040205080304" pitchFamily="17" charset="-128"/>
                <a:ea typeface="ＭＳ 明朝" panose="02020609040205080304" pitchFamily="17" charset="-128"/>
              </a:rPr>
              <a:t>2021</a:t>
            </a:r>
            <a:r>
              <a:rPr kumimoji="1" lang="ja-JP" altLang="en-US" sz="1050" dirty="0">
                <a:latin typeface="ＭＳ 明朝" panose="02020609040205080304" pitchFamily="17" charset="-128"/>
                <a:ea typeface="ＭＳ 明朝" panose="02020609040205080304" pitchFamily="17" charset="-128"/>
              </a:rPr>
              <a:t>年３月に「大阪府循環型社会推進計画」を策定しました。このたび、</a:t>
            </a:r>
            <a:r>
              <a:rPr kumimoji="1" lang="en-US" altLang="ja-JP" sz="1050" dirty="0">
                <a:latin typeface="ＭＳ 明朝" panose="02020609040205080304" pitchFamily="17" charset="-128"/>
                <a:ea typeface="ＭＳ 明朝" panose="02020609040205080304" pitchFamily="17" charset="-128"/>
              </a:rPr>
              <a:t>2024</a:t>
            </a:r>
            <a:r>
              <a:rPr kumimoji="1" lang="ja-JP" altLang="en-US" sz="1050" dirty="0">
                <a:latin typeface="ＭＳ 明朝" panose="02020609040205080304" pitchFamily="17" charset="-128"/>
                <a:ea typeface="ＭＳ 明朝" panose="02020609040205080304" pitchFamily="17" charset="-128"/>
              </a:rPr>
              <a:t>年度における各目標の進捗状況及び主な施策の実施状況を取りまとめましたのでお知らせします。</a:t>
            </a:r>
          </a:p>
        </p:txBody>
      </p:sp>
      <p:sp>
        <p:nvSpPr>
          <p:cNvPr id="19" name="テキスト ボックス 18"/>
          <p:cNvSpPr txBox="1"/>
          <p:nvPr/>
        </p:nvSpPr>
        <p:spPr>
          <a:xfrm>
            <a:off x="10534596" y="100228"/>
            <a:ext cx="2854493" cy="230832"/>
          </a:xfrm>
          <a:prstGeom prst="rect">
            <a:avLst/>
          </a:prstGeom>
          <a:noFill/>
          <a:ln>
            <a:noFill/>
            <a:prstDash val="dash"/>
            <a:miter lim="800000"/>
          </a:ln>
        </p:spPr>
        <p:txBody>
          <a:bodyPr wrap="square" rtlCol="0">
            <a:spAutoFit/>
          </a:bodyPr>
          <a:lstStyle/>
          <a:p>
            <a:pPr algn="r"/>
            <a:r>
              <a:rPr kumimoji="1" lang="ja-JP" altLang="en-US" sz="900" dirty="0">
                <a:latin typeface="ＭＳ ゴシック" panose="020B0609070205080204" pitchFamily="49" charset="-128"/>
                <a:ea typeface="ＭＳ ゴシック" panose="020B0609070205080204" pitchFamily="49" charset="-128"/>
              </a:rPr>
              <a:t>大阪府循環型社会推進室　令和７年</a:t>
            </a:r>
            <a:r>
              <a:rPr kumimoji="1" lang="en-US" altLang="ja-JP" sz="900" dirty="0">
                <a:latin typeface="ＭＳ ゴシック" panose="020B0609070205080204" pitchFamily="49" charset="-128"/>
                <a:ea typeface="ＭＳ ゴシック" panose="020B0609070205080204" pitchFamily="49" charset="-128"/>
              </a:rPr>
              <a:t>10</a:t>
            </a:r>
            <a:r>
              <a:rPr kumimoji="1" lang="ja-JP" altLang="en-US" sz="900" dirty="0">
                <a:latin typeface="ＭＳ ゴシック" panose="020B0609070205080204" pitchFamily="49" charset="-128"/>
                <a:ea typeface="ＭＳ ゴシック" panose="020B0609070205080204" pitchFamily="49" charset="-128"/>
              </a:rPr>
              <a:t>月</a:t>
            </a:r>
          </a:p>
        </p:txBody>
      </p:sp>
      <p:sp>
        <p:nvSpPr>
          <p:cNvPr id="21" name="テキスト ボックス 20"/>
          <p:cNvSpPr txBox="1"/>
          <p:nvPr/>
        </p:nvSpPr>
        <p:spPr>
          <a:xfrm>
            <a:off x="189493" y="1903614"/>
            <a:ext cx="6389107" cy="1112099"/>
          </a:xfrm>
          <a:prstGeom prst="rect">
            <a:avLst/>
          </a:prstGeom>
          <a:noFill/>
          <a:ln>
            <a:noFill/>
            <a:prstDash val="dash"/>
            <a:miter lim="800000"/>
          </a:ln>
        </p:spPr>
        <p:txBody>
          <a:bodyPr wrap="square" rtlCol="0">
            <a:spAutoFit/>
          </a:bodyPr>
          <a:lstStyle>
            <a:defPPr>
              <a:defRPr lang="en-US"/>
            </a:defPPr>
            <a:lvl1pPr>
              <a:defRPr kumimoji="1" sz="1100">
                <a:latin typeface="ＭＳ 明朝" panose="02020609040205080304" pitchFamily="17" charset="-128"/>
                <a:ea typeface="ＭＳ 明朝" panose="02020609040205080304" pitchFamily="17" charset="-128"/>
              </a:defRPr>
            </a:lvl1pPr>
          </a:lstStyle>
          <a:p>
            <a:pPr>
              <a:lnSpc>
                <a:spcPts val="1300"/>
              </a:lnSpc>
              <a:spcAft>
                <a:spcPts val="300"/>
              </a:spcAft>
            </a:pP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１</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 目標項目の進捗状況</a:t>
            </a:r>
          </a:p>
          <a:p>
            <a:pPr algn="just">
              <a:lnSpc>
                <a:spcPts val="1300"/>
              </a:lnSpc>
            </a:pPr>
            <a:r>
              <a:rPr lang="ja-JP" altLang="en-US" sz="1050" dirty="0"/>
              <a:t>　本計画では、廃棄物処理法に基づく基本方針を踏まえた４つの目標項目に加え、国の「プラスチック資源循環戦略」</a:t>
            </a:r>
            <a:r>
              <a:rPr lang="en-US" altLang="ja-JP" sz="1050" dirty="0"/>
              <a:t>(2019</a:t>
            </a:r>
            <a:r>
              <a:rPr lang="ja-JP" altLang="en-US" sz="1050" dirty="0"/>
              <a:t>年５月</a:t>
            </a:r>
            <a:r>
              <a:rPr lang="en-US" altLang="ja-JP" sz="1050" dirty="0"/>
              <a:t>) </a:t>
            </a:r>
            <a:r>
              <a:rPr lang="ja-JP" altLang="en-US" sz="1050" dirty="0"/>
              <a:t>等を踏まえ、プラスチックごみに関する４つの目標項目を設定しています。</a:t>
            </a:r>
            <a:endParaRPr lang="en-US" altLang="ja-JP" sz="1050" dirty="0"/>
          </a:p>
          <a:p>
            <a:pPr algn="just">
              <a:lnSpc>
                <a:spcPts val="1300"/>
              </a:lnSpc>
            </a:pPr>
            <a:r>
              <a:rPr lang="ja-JP" altLang="en-US" sz="1050" dirty="0"/>
              <a:t>　一般廃棄物の「排出量」、「最終処分量」「１人１日当たり生活系ごみ排出量」は減少、「再生利用率」は低下しており、引き続き、府民、事業者、行政が連携し、さらなるごみの削減やリサイクルの取組が必要です。</a:t>
            </a:r>
          </a:p>
        </p:txBody>
      </p:sp>
      <p:sp>
        <p:nvSpPr>
          <p:cNvPr id="23" name="テキスト ボックス 22"/>
          <p:cNvSpPr txBox="1"/>
          <p:nvPr/>
        </p:nvSpPr>
        <p:spPr>
          <a:xfrm>
            <a:off x="189493" y="5847966"/>
            <a:ext cx="6389107" cy="630942"/>
          </a:xfrm>
          <a:prstGeom prst="rect">
            <a:avLst/>
          </a:prstGeom>
          <a:noFill/>
          <a:ln>
            <a:noFill/>
            <a:prstDash val="dash"/>
            <a:miter lim="800000"/>
          </a:ln>
        </p:spPr>
        <p:txBody>
          <a:bodyPr wrap="square" rtlCol="0">
            <a:spAutoFit/>
          </a:bodyPr>
          <a:lstStyle>
            <a:defPPr>
              <a:defRPr lang="en-US"/>
            </a:defPPr>
            <a:lvl1pPr>
              <a:defRPr kumimoji="1" sz="1100" b="1">
                <a:latin typeface="ＭＳ 明朝" panose="02020609040205080304" pitchFamily="17" charset="-128"/>
                <a:ea typeface="ＭＳ 明朝" panose="02020609040205080304" pitchFamily="17" charset="-128"/>
              </a:defRPr>
            </a:lvl1pPr>
          </a:lstStyle>
          <a:p>
            <a:pPr algn="just">
              <a:lnSpc>
                <a:spcPts val="1300"/>
              </a:lnSpc>
              <a:spcAft>
                <a:spcPts val="300"/>
              </a:spcAft>
            </a:pPr>
            <a:r>
              <a:rPr lang="en-US" altLang="ja-JP" b="0" dirty="0">
                <a:latin typeface="ＭＳ ゴシック" panose="020B0609070205080204" pitchFamily="49" charset="-128"/>
                <a:ea typeface="ＭＳ ゴシック" panose="020B0609070205080204" pitchFamily="49" charset="-128"/>
              </a:rPr>
              <a:t>(</a:t>
            </a:r>
            <a:r>
              <a:rPr lang="ja-JP" altLang="en-US" b="0" dirty="0">
                <a:latin typeface="ＭＳ ゴシック" panose="020B0609070205080204" pitchFamily="49" charset="-128"/>
                <a:ea typeface="ＭＳ ゴシック" panose="020B0609070205080204" pitchFamily="49" charset="-128"/>
              </a:rPr>
              <a:t>２</a:t>
            </a:r>
            <a:r>
              <a:rPr lang="en-US" altLang="ja-JP" b="0" dirty="0">
                <a:latin typeface="ＭＳ ゴシック" panose="020B0609070205080204" pitchFamily="49" charset="-128"/>
                <a:ea typeface="ＭＳ ゴシック" panose="020B0609070205080204" pitchFamily="49" charset="-128"/>
              </a:rPr>
              <a:t>)</a:t>
            </a:r>
            <a:r>
              <a:rPr lang="ja-JP" altLang="en-US" b="0" dirty="0">
                <a:latin typeface="ＭＳ ゴシック" panose="020B0609070205080204" pitchFamily="49" charset="-128"/>
                <a:ea typeface="ＭＳ ゴシック" panose="020B0609070205080204" pitchFamily="49" charset="-128"/>
              </a:rPr>
              <a:t> 進行管理指標の状況</a:t>
            </a:r>
          </a:p>
          <a:p>
            <a:pPr algn="just">
              <a:lnSpc>
                <a:spcPts val="1300"/>
              </a:lnSpc>
            </a:pPr>
            <a:r>
              <a:rPr lang="ja-JP" altLang="en-US" sz="1050" b="0" dirty="0"/>
              <a:t>　本計画では、施策の実施効果を継続的に把握するため、目標項目に加えて以下の進行管理指標を設定し、計画の進行管理を行っています。</a:t>
            </a:r>
          </a:p>
        </p:txBody>
      </p:sp>
      <p:sp>
        <p:nvSpPr>
          <p:cNvPr id="24" name="テキスト ボックス 23"/>
          <p:cNvSpPr txBox="1"/>
          <p:nvPr/>
        </p:nvSpPr>
        <p:spPr>
          <a:xfrm>
            <a:off x="169378" y="8852329"/>
            <a:ext cx="6436598" cy="461217"/>
          </a:xfrm>
          <a:prstGeom prst="rect">
            <a:avLst/>
          </a:prstGeom>
          <a:noFill/>
          <a:ln>
            <a:noFill/>
            <a:prstDash val="dash"/>
            <a:miter lim="800000"/>
          </a:ln>
        </p:spPr>
        <p:txBody>
          <a:bodyPr wrap="square" rtlCol="0">
            <a:spAutoFit/>
          </a:bodyPr>
          <a:lstStyle>
            <a:defPPr>
              <a:defRPr lang="en-US"/>
            </a:defPPr>
            <a:lvl1pPr>
              <a:defRPr kumimoji="1" sz="1100" b="0">
                <a:latin typeface="ＭＳ 明朝" panose="02020609040205080304" pitchFamily="17" charset="-128"/>
                <a:ea typeface="ＭＳ 明朝" panose="02020609040205080304" pitchFamily="17" charset="-128"/>
              </a:defRPr>
            </a:lvl1pPr>
          </a:lstStyle>
          <a:p>
            <a:pPr algn="just">
              <a:lnSpc>
                <a:spcPts val="1000"/>
              </a:lnSpc>
            </a:pPr>
            <a:r>
              <a:rPr lang="en-US" altLang="ja-JP" sz="750" dirty="0"/>
              <a:t>(</a:t>
            </a:r>
            <a:r>
              <a:rPr lang="ja-JP" altLang="en-US" sz="750" dirty="0"/>
              <a:t>注</a:t>
            </a:r>
            <a:r>
              <a:rPr lang="en-US" altLang="ja-JP" sz="750" dirty="0"/>
              <a:t>1) </a:t>
            </a:r>
            <a:r>
              <a:rPr lang="ja-JP" altLang="en-US" sz="750" dirty="0"/>
              <a:t>産業廃棄物は、概ね５年に１回の調査により把握しているため、</a:t>
            </a:r>
            <a:r>
              <a:rPr lang="en-US" altLang="ja-JP" sz="750" dirty="0"/>
              <a:t>2019</a:t>
            </a:r>
            <a:r>
              <a:rPr lang="ja-JP" altLang="en-US" sz="750" dirty="0"/>
              <a:t>年度実績値のみ記載。</a:t>
            </a:r>
            <a:endParaRPr lang="en-US" altLang="ja-JP" sz="750" dirty="0"/>
          </a:p>
          <a:p>
            <a:pPr algn="just">
              <a:lnSpc>
                <a:spcPts val="1000"/>
              </a:lnSpc>
            </a:pPr>
            <a:r>
              <a:rPr lang="en-US" altLang="ja-JP" sz="750" dirty="0"/>
              <a:t>(</a:t>
            </a:r>
            <a:r>
              <a:rPr lang="ja-JP" altLang="en-US" sz="750" dirty="0"/>
              <a:t>注</a:t>
            </a:r>
            <a:r>
              <a:rPr lang="en-US" altLang="ja-JP" sz="750" dirty="0"/>
              <a:t>2) </a:t>
            </a:r>
            <a:r>
              <a:rPr lang="ja-JP" altLang="en-US" sz="750" dirty="0"/>
              <a:t>一般廃棄物の「事業系資源化物を含めた再生利用率」の</a:t>
            </a:r>
            <a:r>
              <a:rPr lang="en-US" altLang="ja-JP" sz="750" dirty="0"/>
              <a:t>2023</a:t>
            </a:r>
            <a:r>
              <a:rPr lang="ja-JP" altLang="en-US" sz="750" dirty="0"/>
              <a:t>年度値は、</a:t>
            </a:r>
            <a:r>
              <a:rPr lang="en-US" altLang="ja-JP" sz="750" dirty="0"/>
              <a:t>2026</a:t>
            </a:r>
            <a:r>
              <a:rPr lang="ja-JP" altLang="en-US" sz="750" dirty="0"/>
              <a:t>年３月以降に判明予定。</a:t>
            </a:r>
            <a:endParaRPr lang="en-US" altLang="ja-JP" sz="750" dirty="0"/>
          </a:p>
          <a:p>
            <a:pPr algn="just">
              <a:lnSpc>
                <a:spcPts val="1000"/>
              </a:lnSpc>
            </a:pPr>
            <a:r>
              <a:rPr lang="en-US" altLang="ja-JP" sz="750" dirty="0"/>
              <a:t>(</a:t>
            </a:r>
            <a:r>
              <a:rPr lang="ja-JP" altLang="en-US" sz="750" dirty="0"/>
              <a:t>注</a:t>
            </a:r>
            <a:r>
              <a:rPr lang="en-US" altLang="ja-JP" sz="750" dirty="0"/>
              <a:t>3) </a:t>
            </a:r>
            <a:r>
              <a:rPr lang="ja-JP" altLang="en-US" sz="750" dirty="0"/>
              <a:t>プラスチックごみは一般廃棄物のみの値を記載。ただし、</a:t>
            </a:r>
            <a:r>
              <a:rPr lang="en-US" altLang="ja-JP" sz="750" dirty="0"/>
              <a:t>2019</a:t>
            </a:r>
            <a:r>
              <a:rPr lang="ja-JP" altLang="en-US" sz="750" dirty="0"/>
              <a:t>年度の（）内は産業廃棄物を含めた値。　　 </a:t>
            </a:r>
          </a:p>
        </p:txBody>
      </p:sp>
      <p:sp>
        <p:nvSpPr>
          <p:cNvPr id="5" name="角丸四角形 4"/>
          <p:cNvSpPr/>
          <p:nvPr/>
        </p:nvSpPr>
        <p:spPr>
          <a:xfrm>
            <a:off x="135781" y="1637570"/>
            <a:ext cx="6498356" cy="7708415"/>
          </a:xfrm>
          <a:prstGeom prst="roundRect">
            <a:avLst>
              <a:gd name="adj" fmla="val 161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32343" y="1461160"/>
            <a:ext cx="1656000" cy="360000"/>
          </a:xfrm>
          <a:prstGeom prst="rect">
            <a:avLst/>
          </a:prstGeom>
          <a:solidFill>
            <a:schemeClr val="tx1">
              <a:lumMod val="65000"/>
              <a:lumOff val="35000"/>
            </a:schemeClr>
          </a:solidFill>
          <a:ln w="6350">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129406" tIns="64704" rIns="129406" bIns="64704" numCol="1" spcCol="0" rtlCol="0" fromWordArt="0" anchor="ctr" anchorCtr="0" forceAA="0" compatLnSpc="1">
            <a:prstTxWarp prst="textNoShape">
              <a:avLst/>
            </a:prstTxWarp>
            <a:noAutofit/>
          </a:bodyPr>
          <a:lstStyle/>
          <a:p>
            <a:pPr algn="ctr"/>
            <a:r>
              <a:rPr lang="ja-JP" altLang="en-US" sz="1200" b="1" kern="0" dirty="0">
                <a:solidFill>
                  <a:srgbClr val="FFFFFF"/>
                </a:solidFill>
                <a:ea typeface="ＭＳ ゴシック" panose="020B0609070205080204" pitchFamily="49" charset="-128"/>
                <a:cs typeface="ＭＳ Ｐゴシック" panose="020B0600070205080204" pitchFamily="50" charset="-128"/>
              </a:rPr>
              <a:t>１．計画の進捗状況</a:t>
            </a:r>
            <a:endParaRPr lang="ja-JP" altLang="en-US" sz="1200" kern="100" dirty="0">
              <a:ea typeface="ＭＳ 明朝" panose="02020609040205080304" pitchFamily="17" charset="-128"/>
              <a:cs typeface="Times New Roman" panose="02020603050405020304" pitchFamily="18" charset="0"/>
            </a:endParaRPr>
          </a:p>
        </p:txBody>
      </p:sp>
      <p:graphicFrame>
        <p:nvGraphicFramePr>
          <p:cNvPr id="36" name="表 35"/>
          <p:cNvGraphicFramePr>
            <a:graphicFrameLocks noGrp="1"/>
          </p:cNvGraphicFramePr>
          <p:nvPr>
            <p:extLst>
              <p:ext uri="{D42A27DB-BD31-4B8C-83A1-F6EECF244321}">
                <p14:modId xmlns:p14="http://schemas.microsoft.com/office/powerpoint/2010/main" val="132587695"/>
              </p:ext>
            </p:extLst>
          </p:nvPr>
        </p:nvGraphicFramePr>
        <p:xfrm>
          <a:off x="171450" y="7769816"/>
          <a:ext cx="6435091" cy="1080000"/>
        </p:xfrm>
        <a:graphic>
          <a:graphicData uri="http://schemas.openxmlformats.org/drawingml/2006/table">
            <a:tbl>
              <a:tblPr firstRow="1" firstCol="1" bandRow="1">
                <a:tableStyleId>{5C22544A-7EE6-4342-B048-85BDC9FD1C3A}</a:tableStyleId>
              </a:tblPr>
              <a:tblGrid>
                <a:gridCol w="757385">
                  <a:extLst>
                    <a:ext uri="{9D8B030D-6E8A-4147-A177-3AD203B41FA5}">
                      <a16:colId xmlns:a16="http://schemas.microsoft.com/office/drawing/2014/main" val="3773509220"/>
                    </a:ext>
                  </a:extLst>
                </a:gridCol>
                <a:gridCol w="2419511">
                  <a:extLst>
                    <a:ext uri="{9D8B030D-6E8A-4147-A177-3AD203B41FA5}">
                      <a16:colId xmlns:a16="http://schemas.microsoft.com/office/drawing/2014/main" val="4117035137"/>
                    </a:ext>
                  </a:extLst>
                </a:gridCol>
                <a:gridCol w="560714">
                  <a:extLst>
                    <a:ext uri="{9D8B030D-6E8A-4147-A177-3AD203B41FA5}">
                      <a16:colId xmlns:a16="http://schemas.microsoft.com/office/drawing/2014/main" val="1504522912"/>
                    </a:ext>
                  </a:extLst>
                </a:gridCol>
                <a:gridCol w="441960">
                  <a:extLst>
                    <a:ext uri="{9D8B030D-6E8A-4147-A177-3AD203B41FA5}">
                      <a16:colId xmlns:a16="http://schemas.microsoft.com/office/drawing/2014/main" val="3650131290"/>
                    </a:ext>
                  </a:extLst>
                </a:gridCol>
                <a:gridCol w="472440">
                  <a:extLst>
                    <a:ext uri="{9D8B030D-6E8A-4147-A177-3AD203B41FA5}">
                      <a16:colId xmlns:a16="http://schemas.microsoft.com/office/drawing/2014/main" val="776676489"/>
                    </a:ext>
                  </a:extLst>
                </a:gridCol>
                <a:gridCol w="541020">
                  <a:extLst>
                    <a:ext uri="{9D8B030D-6E8A-4147-A177-3AD203B41FA5}">
                      <a16:colId xmlns:a16="http://schemas.microsoft.com/office/drawing/2014/main" val="3207394967"/>
                    </a:ext>
                  </a:extLst>
                </a:gridCol>
                <a:gridCol w="548640">
                  <a:extLst>
                    <a:ext uri="{9D8B030D-6E8A-4147-A177-3AD203B41FA5}">
                      <a16:colId xmlns:a16="http://schemas.microsoft.com/office/drawing/2014/main" val="370294036"/>
                    </a:ext>
                  </a:extLst>
                </a:gridCol>
                <a:gridCol w="693421">
                  <a:extLst>
                    <a:ext uri="{9D8B030D-6E8A-4147-A177-3AD203B41FA5}">
                      <a16:colId xmlns:a16="http://schemas.microsoft.com/office/drawing/2014/main" val="471272268"/>
                    </a:ext>
                  </a:extLst>
                </a:gridCol>
              </a:tblGrid>
              <a:tr h="216000">
                <a:tc rowSpan="5">
                  <a:txBody>
                    <a:bodyPr/>
                    <a:lstStyle/>
                    <a:p>
                      <a:pPr algn="ctr">
                        <a:lnSpc>
                          <a:spcPts val="12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ﾌﾟﾗｽﾁｯｸ</a:t>
                      </a:r>
                      <a:endPar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lnSpc>
                          <a:spcPts val="1200"/>
                        </a:lnSpc>
                        <a:spcAft>
                          <a:spcPts val="0"/>
                        </a:spcAft>
                      </a:pPr>
                      <a:r>
                        <a:rPr kumimoji="1"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ごみ</a:t>
                      </a:r>
                      <a:r>
                        <a:rPr lang="en-US"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注</a:t>
                      </a:r>
                      <a:r>
                        <a:rPr lang="en-US"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a:t>
                      </a:r>
                      <a:endParaRPr 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排出量</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万トン</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48(76)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98456517"/>
                  </a:ext>
                </a:extLst>
              </a:tr>
              <a:tr h="216000">
                <a:tc vMerge="1">
                  <a:txBody>
                    <a:bodyPr/>
                    <a:lstStyle/>
                    <a:p>
                      <a:pPr algn="just">
                        <a:spcAft>
                          <a:spcPts val="0"/>
                        </a:spcAft>
                      </a:pP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再生利用量</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万トン</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6.5(22)</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6.7</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6.5</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101239149"/>
                  </a:ext>
                </a:extLst>
              </a:tr>
              <a:tr h="216000">
                <a:tc vMerge="1">
                  <a:txBody>
                    <a:bodyPr/>
                    <a:lstStyle/>
                    <a:p>
                      <a:endParaRPr kumimoji="1" lang="ja-JP" altLang="en-US"/>
                    </a:p>
                  </a:txBody>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最終処分量（万トン）</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 (6)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69211518"/>
                  </a:ext>
                </a:extLst>
              </a:tr>
              <a:tr h="216000">
                <a:tc vMerge="1">
                  <a:txBody>
                    <a:bodyPr/>
                    <a:lstStyle/>
                    <a:p>
                      <a:pPr algn="just">
                        <a:spcAft>
                          <a:spcPts val="0"/>
                        </a:spcAft>
                      </a:pP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単純焼却量</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万トン</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baseline="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.25(3)</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0.28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0.28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0.52</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0.06</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0.08</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945300946"/>
                  </a:ext>
                </a:extLst>
              </a:tr>
              <a:tr h="216000">
                <a:tc vMerge="1">
                  <a:txBody>
                    <a:bodyPr/>
                    <a:lstStyle/>
                    <a:p>
                      <a:pPr algn="just">
                        <a:spcAft>
                          <a:spcPts val="0"/>
                        </a:spcAft>
                      </a:pP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生活系焼却ごみのプラスチック混入率</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15.9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16.4</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16.7</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15.9</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16.3</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0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16.3</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779684296"/>
                  </a:ext>
                </a:extLst>
              </a:tr>
            </a:tbl>
          </a:graphicData>
        </a:graphic>
      </p:graphicFrame>
      <p:graphicFrame>
        <p:nvGraphicFramePr>
          <p:cNvPr id="32" name="表 31"/>
          <p:cNvGraphicFramePr>
            <a:graphicFrameLocks noGrp="1"/>
          </p:cNvGraphicFramePr>
          <p:nvPr>
            <p:extLst>
              <p:ext uri="{D42A27DB-BD31-4B8C-83A1-F6EECF244321}">
                <p14:modId xmlns:p14="http://schemas.microsoft.com/office/powerpoint/2010/main" val="2185880755"/>
              </p:ext>
            </p:extLst>
          </p:nvPr>
        </p:nvGraphicFramePr>
        <p:xfrm>
          <a:off x="171449" y="7334454"/>
          <a:ext cx="6434525" cy="432000"/>
        </p:xfrm>
        <a:graphic>
          <a:graphicData uri="http://schemas.openxmlformats.org/drawingml/2006/table">
            <a:tbl>
              <a:tblPr firstRow="1" firstCol="1" bandRow="1">
                <a:tableStyleId>{5C22544A-7EE6-4342-B048-85BDC9FD1C3A}</a:tableStyleId>
              </a:tblPr>
              <a:tblGrid>
                <a:gridCol w="757319">
                  <a:extLst>
                    <a:ext uri="{9D8B030D-6E8A-4147-A177-3AD203B41FA5}">
                      <a16:colId xmlns:a16="http://schemas.microsoft.com/office/drawing/2014/main" val="3773509220"/>
                    </a:ext>
                  </a:extLst>
                </a:gridCol>
                <a:gridCol w="2419300">
                  <a:extLst>
                    <a:ext uri="{9D8B030D-6E8A-4147-A177-3AD203B41FA5}">
                      <a16:colId xmlns:a16="http://schemas.microsoft.com/office/drawing/2014/main" val="454789397"/>
                    </a:ext>
                  </a:extLst>
                </a:gridCol>
                <a:gridCol w="560992">
                  <a:extLst>
                    <a:ext uri="{9D8B030D-6E8A-4147-A177-3AD203B41FA5}">
                      <a16:colId xmlns:a16="http://schemas.microsoft.com/office/drawing/2014/main" val="1504522912"/>
                    </a:ext>
                  </a:extLst>
                </a:gridCol>
                <a:gridCol w="441960">
                  <a:extLst>
                    <a:ext uri="{9D8B030D-6E8A-4147-A177-3AD203B41FA5}">
                      <a16:colId xmlns:a16="http://schemas.microsoft.com/office/drawing/2014/main" val="3650131290"/>
                    </a:ext>
                  </a:extLst>
                </a:gridCol>
                <a:gridCol w="472440">
                  <a:extLst>
                    <a:ext uri="{9D8B030D-6E8A-4147-A177-3AD203B41FA5}">
                      <a16:colId xmlns:a16="http://schemas.microsoft.com/office/drawing/2014/main" val="776676489"/>
                    </a:ext>
                  </a:extLst>
                </a:gridCol>
                <a:gridCol w="541020">
                  <a:extLst>
                    <a:ext uri="{9D8B030D-6E8A-4147-A177-3AD203B41FA5}">
                      <a16:colId xmlns:a16="http://schemas.microsoft.com/office/drawing/2014/main" val="2374479539"/>
                    </a:ext>
                  </a:extLst>
                </a:gridCol>
                <a:gridCol w="548640">
                  <a:extLst>
                    <a:ext uri="{9D8B030D-6E8A-4147-A177-3AD203B41FA5}">
                      <a16:colId xmlns:a16="http://schemas.microsoft.com/office/drawing/2014/main" val="3390092296"/>
                    </a:ext>
                  </a:extLst>
                </a:gridCol>
                <a:gridCol w="692854">
                  <a:extLst>
                    <a:ext uri="{9D8B030D-6E8A-4147-A177-3AD203B41FA5}">
                      <a16:colId xmlns:a16="http://schemas.microsoft.com/office/drawing/2014/main" val="2280519111"/>
                    </a:ext>
                  </a:extLst>
                </a:gridCol>
              </a:tblGrid>
              <a:tr h="216000">
                <a:tc rowSpan="2">
                  <a:txBody>
                    <a:bodyPr/>
                    <a:lstStyle/>
                    <a:p>
                      <a:pPr algn="ctr">
                        <a:lnSpc>
                          <a:spcPts val="1200"/>
                        </a:lnSpc>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産業廃棄物</a:t>
                      </a:r>
                      <a:r>
                        <a:rPr lang="en-US"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注</a:t>
                      </a:r>
                      <a:r>
                        <a:rPr lang="en-US"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a:t>
                      </a:r>
                      <a:endParaRPr 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850" b="0" kern="0" dirty="0">
                          <a:solidFill>
                            <a:schemeClr val="tx1"/>
                          </a:solidFill>
                          <a:effectLst/>
                          <a:latin typeface="ＭＳ ゴシック" panose="020B0609070205080204" pitchFamily="49" charset="-128"/>
                          <a:ea typeface="ＭＳ ゴシック" panose="020B0609070205080204" pitchFamily="49" charset="-128"/>
                        </a:rPr>
                        <a:t>排出量から減量化量を除いた再生利用率</a:t>
                      </a: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a:t>
                      </a:r>
                      <a:r>
                        <a:rPr lang="ja-JP" altLang="en-US" sz="85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850" b="0" kern="0" dirty="0">
                          <a:solidFill>
                            <a:schemeClr val="tx1"/>
                          </a:solidFill>
                          <a:effectLst/>
                          <a:latin typeface="ＭＳ ゴシック" panose="020B0609070205080204" pitchFamily="49" charset="-128"/>
                          <a:ea typeface="ＭＳ ゴシック" panose="020B0609070205080204" pitchFamily="49" charset="-128"/>
                        </a:rPr>
                        <a:t>)</a:t>
                      </a: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0" dirty="0">
                          <a:solidFill>
                            <a:schemeClr val="tx1"/>
                          </a:solidFill>
                          <a:effectLst/>
                          <a:latin typeface="ＭＳ ゴシック" panose="020B0609070205080204" pitchFamily="49" charset="-128"/>
                          <a:ea typeface="ＭＳ ゴシック" panose="020B0609070205080204" pitchFamily="49" charset="-128"/>
                          <a:cs typeface="+mn-cs"/>
                        </a:rPr>
                        <a:t>91.7</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929931596"/>
                  </a:ext>
                </a:extLst>
              </a:tr>
              <a:tr h="216000">
                <a:tc vMerge="1">
                  <a:txBody>
                    <a:bodyPr/>
                    <a:lstStyle/>
                    <a:p>
                      <a:endParaRPr kumimoji="1" lang="ja-JP" altLang="en-US"/>
                    </a:p>
                  </a:txBody>
                  <a:tcPr/>
                </a:tc>
                <a:tc>
                  <a:txBody>
                    <a:bodyPr/>
                    <a:lstStyle/>
                    <a:p>
                      <a:pPr algn="just">
                        <a:spcAft>
                          <a:spcPts val="0"/>
                        </a:spcAft>
                      </a:pP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排出量から減量化量を除いた最終処分率</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400"/>
                        </a:lnSpc>
                        <a:spcAft>
                          <a:spcPts val="0"/>
                        </a:spcAft>
                      </a:pPr>
                      <a:r>
                        <a:rPr lang="en-US" alt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8.2</a:t>
                      </a: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1271930" rtl="0" eaLnBrk="1" fontAlgn="auto" latinLnBrk="0" hangingPunct="1">
                        <a:lnSpc>
                          <a:spcPts val="1400"/>
                        </a:lnSpc>
                        <a:spcBef>
                          <a:spcPts val="0"/>
                        </a:spcBef>
                        <a:spcAft>
                          <a:spcPts val="0"/>
                        </a:spcAft>
                        <a:buClrTx/>
                        <a:buSzTx/>
                        <a:buFontTx/>
                        <a:buNone/>
                        <a:tabLst/>
                        <a:defRPr/>
                      </a:pPr>
                      <a:r>
                        <a:rPr lang="ja-JP" altLang="ja-JP" sz="850" b="0" kern="0" dirty="0">
                          <a:solidFill>
                            <a:schemeClr val="tx1"/>
                          </a:solidFill>
                          <a:effectLst/>
                          <a:latin typeface="ＭＳ ゴシック" panose="020B0609070205080204" pitchFamily="49" charset="-128"/>
                          <a:ea typeface="ＭＳ ゴシック" panose="020B0609070205080204" pitchFamily="49" charset="-128"/>
                        </a:rPr>
                        <a:t>―</a:t>
                      </a:r>
                      <a:endParaRPr lang="ja-JP" altLang="ja-JP" sz="85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829702656"/>
                  </a:ext>
                </a:extLst>
              </a:tr>
            </a:tbl>
          </a:graphicData>
        </a:graphic>
      </p:graphicFrame>
      <p:graphicFrame>
        <p:nvGraphicFramePr>
          <p:cNvPr id="44" name="表 43">
            <a:extLst>
              <a:ext uri="{FF2B5EF4-FFF2-40B4-BE49-F238E27FC236}">
                <a16:creationId xmlns:a16="http://schemas.microsoft.com/office/drawing/2014/main" id="{F84DB2A7-EFDF-450D-9C47-96450C389303}"/>
              </a:ext>
            </a:extLst>
          </p:cNvPr>
          <p:cNvGraphicFramePr>
            <a:graphicFrameLocks noGrp="1"/>
          </p:cNvGraphicFramePr>
          <p:nvPr>
            <p:extLst>
              <p:ext uri="{D42A27DB-BD31-4B8C-83A1-F6EECF244321}">
                <p14:modId xmlns:p14="http://schemas.microsoft.com/office/powerpoint/2010/main" val="2327370284"/>
              </p:ext>
            </p:extLst>
          </p:nvPr>
        </p:nvGraphicFramePr>
        <p:xfrm>
          <a:off x="3876675" y="4765075"/>
          <a:ext cx="2700000" cy="1080000"/>
        </p:xfrm>
        <a:graphic>
          <a:graphicData uri="http://schemas.openxmlformats.org/drawingml/2006/table">
            <a:tbl>
              <a:tblPr firstRow="1" firstCol="1" bandRow="1">
                <a:tableStyleId>{5C22544A-7EE6-4342-B048-85BDC9FD1C3A}</a:tableStyleId>
              </a:tblPr>
              <a:tblGrid>
                <a:gridCol w="1611796">
                  <a:extLst>
                    <a:ext uri="{9D8B030D-6E8A-4147-A177-3AD203B41FA5}">
                      <a16:colId xmlns:a16="http://schemas.microsoft.com/office/drawing/2014/main" val="2958539398"/>
                    </a:ext>
                  </a:extLst>
                </a:gridCol>
                <a:gridCol w="431730">
                  <a:extLst>
                    <a:ext uri="{9D8B030D-6E8A-4147-A177-3AD203B41FA5}">
                      <a16:colId xmlns:a16="http://schemas.microsoft.com/office/drawing/2014/main" val="1038249879"/>
                    </a:ext>
                  </a:extLst>
                </a:gridCol>
                <a:gridCol w="656474">
                  <a:extLst>
                    <a:ext uri="{9D8B030D-6E8A-4147-A177-3AD203B41FA5}">
                      <a16:colId xmlns:a16="http://schemas.microsoft.com/office/drawing/2014/main" val="3381667820"/>
                    </a:ext>
                  </a:extLst>
                </a:gridCol>
              </a:tblGrid>
              <a:tr h="360000">
                <a:tc>
                  <a:txBody>
                    <a:bodyPr/>
                    <a:lstStyle/>
                    <a:p>
                      <a:pPr algn="ctr">
                        <a:lnSpc>
                          <a:spcPts val="1200"/>
                        </a:lnSpc>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一般廃棄物及び</a:t>
                      </a:r>
                      <a:endParaRPr lang="ja-JP" sz="900" b="0" kern="100" dirty="0">
                        <a:solidFill>
                          <a:schemeClr val="tx1"/>
                        </a:solidFill>
                        <a:effectLst/>
                        <a:latin typeface="ＭＳ ゴシック" panose="020B0609070205080204" pitchFamily="49" charset="-128"/>
                        <a:ea typeface="ＭＳ ゴシック" panose="020B0609070205080204" pitchFamily="49" charset="-128"/>
                      </a:endParaRPr>
                    </a:p>
                    <a:p>
                      <a:pPr algn="ctr">
                        <a:lnSpc>
                          <a:spcPts val="1200"/>
                        </a:lnSpc>
                        <a:spcAft>
                          <a:spcPts val="0"/>
                        </a:spcAf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  </a:t>
                      </a:r>
                      <a:r>
                        <a:rPr lang="ja-JP" sz="900" b="0" kern="0" dirty="0">
                          <a:solidFill>
                            <a:schemeClr val="tx1"/>
                          </a:solidFill>
                          <a:effectLst/>
                          <a:latin typeface="ＭＳ ゴシック" panose="020B0609070205080204" pitchFamily="49" charset="-128"/>
                          <a:ea typeface="ＭＳ ゴシック" panose="020B0609070205080204" pitchFamily="49" charset="-128"/>
                        </a:rPr>
                        <a:t>産業</a:t>
                      </a: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廃棄物</a:t>
                      </a:r>
                      <a:r>
                        <a:rPr lang="ja-JP" sz="900" b="0" kern="0" dirty="0">
                          <a:solidFill>
                            <a:schemeClr val="tx1"/>
                          </a:solidFill>
                          <a:effectLst/>
                          <a:latin typeface="ＭＳ ゴシック" panose="020B0609070205080204" pitchFamily="49" charset="-128"/>
                          <a:ea typeface="ＭＳ ゴシック" panose="020B0609070205080204" pitchFamily="49" charset="-128"/>
                        </a:rPr>
                        <a:t>の合計</a:t>
                      </a:r>
                      <a:r>
                        <a:rPr lang="en-US" altLang="ja-JP" sz="700" b="0" kern="0" baseline="30000" dirty="0">
                          <a:solidFill>
                            <a:schemeClr val="tx1"/>
                          </a:solidFill>
                          <a:effectLst/>
                          <a:latin typeface="ＭＳ ゴシック" panose="020B0609070205080204" pitchFamily="49" charset="-128"/>
                          <a:ea typeface="ＭＳ ゴシック" panose="020B0609070205080204" pitchFamily="49" charset="-128"/>
                        </a:rPr>
                        <a:t>(</a:t>
                      </a:r>
                      <a:r>
                        <a:rPr lang="ja-JP" altLang="en-US" sz="700" b="0" kern="0" baseline="30000" dirty="0">
                          <a:solidFill>
                            <a:schemeClr val="tx1"/>
                          </a:solidFill>
                          <a:effectLst/>
                          <a:latin typeface="ＭＳ ゴシック" panose="020B0609070205080204" pitchFamily="49" charset="-128"/>
                          <a:ea typeface="ＭＳ ゴシック" panose="020B0609070205080204" pitchFamily="49" charset="-128"/>
                        </a:rPr>
                        <a:t>注</a:t>
                      </a:r>
                      <a:r>
                        <a:rPr lang="en-US" altLang="ja-JP" sz="700" b="0" kern="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7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rPr>
                        <a:t>2019</a:t>
                      </a:r>
                      <a:endParaRPr lang="ja-JP" sz="900" b="0" kern="100" dirty="0">
                        <a:solidFill>
                          <a:schemeClr val="tx1"/>
                        </a:solidFill>
                        <a:effectLst/>
                        <a:latin typeface="ＭＳ ゴシック" panose="020B0609070205080204" pitchFamily="49" charset="-128"/>
                        <a:ea typeface="ＭＳ ゴシック" panose="020B0609070205080204" pitchFamily="49" charset="-128"/>
                      </a:endParaRPr>
                    </a:p>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年度</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indent="0" algn="ctr">
                        <a:spcAft>
                          <a:spcPts val="0"/>
                        </a:spcAft>
                        <a:tabLst/>
                      </a:pP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2025</a:t>
                      </a:r>
                      <a:r>
                        <a:rPr lang="ja-JP" altLang="en-US" sz="900" b="0" kern="0" dirty="0">
                          <a:solidFill>
                            <a:schemeClr val="tx1"/>
                          </a:solidFill>
                          <a:effectLst/>
                          <a:latin typeface="ＭＳ ゴシック" panose="020B0609070205080204" pitchFamily="49" charset="-128"/>
                          <a:ea typeface="ＭＳ ゴシック" panose="020B0609070205080204" pitchFamily="49" charset="-128"/>
                        </a:rPr>
                        <a:t>年度</a:t>
                      </a:r>
                      <a:endParaRPr lang="en-US" altLang="ja-JP" sz="900" b="0" kern="0" dirty="0">
                        <a:solidFill>
                          <a:schemeClr val="tx1"/>
                        </a:solidFill>
                        <a:effectLst/>
                        <a:latin typeface="ＭＳ ゴシック" panose="020B0609070205080204" pitchFamily="49" charset="-128"/>
                        <a:ea typeface="ＭＳ ゴシック" panose="020B0609070205080204" pitchFamily="49" charset="-128"/>
                      </a:endParaRPr>
                    </a:p>
                    <a:p>
                      <a:pPr marL="0" indent="0" algn="ctr">
                        <a:spcAft>
                          <a:spcPts val="0"/>
                        </a:spcAft>
                        <a:tabLst/>
                      </a:pPr>
                      <a:r>
                        <a:rPr lang="ja-JP" sz="800" b="0" kern="0" dirty="0">
                          <a:solidFill>
                            <a:schemeClr val="tx1"/>
                          </a:solidFill>
                          <a:effectLst/>
                          <a:latin typeface="ＭＳ ゴシック" panose="020B0609070205080204" pitchFamily="49" charset="-128"/>
                          <a:ea typeface="ＭＳ ゴシック" panose="020B0609070205080204" pitchFamily="49" charset="-128"/>
                        </a:rPr>
                        <a:t>目標</a:t>
                      </a:r>
                      <a:r>
                        <a:rPr lang="ja-JP" altLang="en-US" sz="800" b="0" kern="0" dirty="0">
                          <a:solidFill>
                            <a:schemeClr val="tx1"/>
                          </a:solidFill>
                          <a:effectLst/>
                          <a:latin typeface="ＭＳ ゴシック" panose="020B0609070205080204" pitchFamily="49" charset="-128"/>
                          <a:ea typeface="ＭＳ ゴシック" panose="020B0609070205080204" pitchFamily="49" charset="-128"/>
                        </a:rPr>
                        <a:t>値</a:t>
                      </a:r>
                      <a:endParaRPr lang="ja-JP" sz="8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22846218"/>
                  </a:ext>
                </a:extLst>
              </a:tr>
              <a:tr h="360000">
                <a:tc>
                  <a:txBody>
                    <a:bodyPr/>
                    <a:lstStyle/>
                    <a:p>
                      <a:pPr algn="l">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プラスチック焼却量</a:t>
                      </a: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万トン</a:t>
                      </a: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36</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9818493"/>
                  </a:ext>
                </a:extLst>
              </a:tr>
              <a:tr h="360000">
                <a:tc>
                  <a:txBody>
                    <a:bodyPr/>
                    <a:lstStyle/>
                    <a:p>
                      <a:pPr algn="l">
                        <a:spcAft>
                          <a:spcPts val="0"/>
                        </a:spcAft>
                      </a:pPr>
                      <a:r>
                        <a:rPr lang="ja-JP" sz="900" b="0" kern="0" dirty="0">
                          <a:solidFill>
                            <a:schemeClr val="tx1"/>
                          </a:solidFill>
                          <a:effectLst/>
                          <a:latin typeface="ＭＳ ゴシック" panose="020B0609070205080204" pitchFamily="49" charset="-128"/>
                          <a:ea typeface="ＭＳ ゴシック" panose="020B0609070205080204" pitchFamily="49" charset="-128"/>
                        </a:rPr>
                        <a:t>プラスチック有効利用</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r>
                        <a:rPr lang="ja-JP" sz="900" b="0" kern="0" dirty="0">
                          <a:solidFill>
                            <a:schemeClr val="tx1"/>
                          </a:solidFill>
                          <a:effectLst/>
                          <a:latin typeface="ＭＳ ゴシック" panose="020B0609070205080204" pitchFamily="49" charset="-128"/>
                          <a:ea typeface="ＭＳ ゴシック" panose="020B0609070205080204" pitchFamily="49" charset="-128"/>
                        </a:rPr>
                        <a:t>％</a:t>
                      </a:r>
                      <a:r>
                        <a:rPr lang="en-US" altLang="ja-JP" sz="900" b="0" kern="0" dirty="0">
                          <a:solidFill>
                            <a:schemeClr val="tx1"/>
                          </a:solidFill>
                          <a:effectLst/>
                          <a:latin typeface="ＭＳ ゴシック" panose="020B0609070205080204" pitchFamily="49" charset="-128"/>
                          <a:ea typeface="ＭＳ ゴシック" panose="020B0609070205080204" pitchFamily="49" charset="-128"/>
                        </a:rPr>
                        <a:t>)</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25163" marR="25163"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88</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b="0" kern="0" dirty="0">
                          <a:solidFill>
                            <a:schemeClr val="tx1"/>
                          </a:solidFill>
                          <a:effectLst/>
                          <a:latin typeface="ＭＳ ゴシック" panose="020B0609070205080204" pitchFamily="49" charset="-128"/>
                          <a:ea typeface="ＭＳ ゴシック" panose="020B0609070205080204" pitchFamily="49" charset="-128"/>
                        </a:rPr>
                        <a:t>94</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7055" marR="9705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1330602"/>
                  </a:ext>
                </a:extLst>
              </a:tr>
            </a:tbl>
          </a:graphicData>
        </a:graphic>
      </p:graphicFrame>
      <p:sp>
        <p:nvSpPr>
          <p:cNvPr id="39" name="テキスト ボックス 258">
            <a:extLst>
              <a:ext uri="{FF2B5EF4-FFF2-40B4-BE49-F238E27FC236}">
                <a16:creationId xmlns:a16="http://schemas.microsoft.com/office/drawing/2014/main" id="{C6FF63E4-1D39-4F2D-9E15-2CF797C9585C}"/>
              </a:ext>
            </a:extLst>
          </p:cNvPr>
          <p:cNvSpPr txBox="1"/>
          <p:nvPr/>
        </p:nvSpPr>
        <p:spPr>
          <a:xfrm>
            <a:off x="12007377" y="3246385"/>
            <a:ext cx="1308100" cy="35770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spAutoFit/>
          </a:bodyPr>
          <a:lstStyle/>
          <a:p>
            <a:pPr algn="ctr">
              <a:lnSpc>
                <a:spcPts val="1100"/>
              </a:lnSpc>
              <a:spcAft>
                <a:spcPts val="0"/>
              </a:spcAft>
            </a:pPr>
            <a:r>
              <a:rPr lang="ja-JP" altLang="en-US" sz="850" kern="100" dirty="0">
                <a:solidFill>
                  <a:schemeClr val="tx1"/>
                </a:solidFill>
                <a:effectLst/>
                <a:ea typeface="ＭＳ ゴシック" panose="020B0609070205080204" pitchFamily="49" charset="-128"/>
                <a:cs typeface="Times New Roman" panose="02020603050405020304" pitchFamily="18" charset="0"/>
              </a:rPr>
              <a:t>「</a:t>
            </a:r>
            <a:r>
              <a:rPr lang="ja-JP" sz="850" kern="100" dirty="0">
                <a:solidFill>
                  <a:schemeClr val="tx1"/>
                </a:solidFill>
                <a:effectLst/>
                <a:ea typeface="ＭＳ ゴシック" panose="020B0609070205080204" pitchFamily="49" charset="-128"/>
                <a:cs typeface="Times New Roman" panose="02020603050405020304" pitchFamily="18" charset="0"/>
              </a:rPr>
              <a:t>おおさか３</a:t>
            </a:r>
            <a:r>
              <a:rPr lang="ja-JP" altLang="en-US" sz="850" kern="100" dirty="0">
                <a:solidFill>
                  <a:schemeClr val="tx1"/>
                </a:solidFill>
                <a:ea typeface="ＭＳ ゴシック" panose="020B0609070205080204" pitchFamily="49" charset="-128"/>
                <a:cs typeface="Times New Roman" panose="02020603050405020304" pitchFamily="18" charset="0"/>
              </a:rPr>
              <a:t>Ｒ</a:t>
            </a:r>
            <a:r>
              <a:rPr lang="ja-JP" sz="850" kern="100" dirty="0">
                <a:solidFill>
                  <a:schemeClr val="tx1"/>
                </a:solidFill>
                <a:effectLst/>
                <a:ea typeface="ＭＳ ゴシック" panose="020B0609070205080204" pitchFamily="49" charset="-128"/>
                <a:cs typeface="Times New Roman" panose="02020603050405020304" pitchFamily="18" charset="0"/>
              </a:rPr>
              <a:t>キャンペーン</a:t>
            </a:r>
            <a:r>
              <a:rPr lang="ja-JP" altLang="en-US" sz="850" kern="100" dirty="0">
                <a:solidFill>
                  <a:schemeClr val="tx1"/>
                </a:solidFill>
                <a:effectLst/>
                <a:ea typeface="ＭＳ ゴシック" panose="020B0609070205080204" pitchFamily="49" charset="-128"/>
                <a:cs typeface="Times New Roman" panose="02020603050405020304" pitchFamily="18" charset="0"/>
              </a:rPr>
              <a:t>」</a:t>
            </a:r>
            <a:r>
              <a:rPr lang="ja-JP" sz="850" kern="100" dirty="0">
                <a:solidFill>
                  <a:schemeClr val="tx1"/>
                </a:solidFill>
                <a:effectLst/>
                <a:ea typeface="ＭＳ ゴシック" panose="020B0609070205080204" pitchFamily="49" charset="-128"/>
                <a:cs typeface="Times New Roman" panose="02020603050405020304" pitchFamily="18" charset="0"/>
              </a:rPr>
              <a:t>ポスター</a:t>
            </a:r>
            <a:endParaRPr lang="ja-JP" sz="850" kern="100" dirty="0">
              <a:solidFill>
                <a:schemeClr val="tx1"/>
              </a:solidFill>
              <a:effectLst/>
              <a:ea typeface="ＭＳ 明朝" panose="02020609040205080304" pitchFamily="17" charset="-128"/>
              <a:cs typeface="Times New Roman" panose="02020603050405020304" pitchFamily="18" charset="0"/>
            </a:endParaRPr>
          </a:p>
        </p:txBody>
      </p:sp>
      <p:sp>
        <p:nvSpPr>
          <p:cNvPr id="41" name="テキスト ボックス 19">
            <a:extLst>
              <a:ext uri="{FF2B5EF4-FFF2-40B4-BE49-F238E27FC236}">
                <a16:creationId xmlns:a16="http://schemas.microsoft.com/office/drawing/2014/main" id="{D851DAAC-A45E-4701-BBE6-12A77A0888DB}"/>
              </a:ext>
            </a:extLst>
          </p:cNvPr>
          <p:cNvSpPr txBox="1"/>
          <p:nvPr/>
        </p:nvSpPr>
        <p:spPr>
          <a:xfrm>
            <a:off x="11865533" y="9025525"/>
            <a:ext cx="1402080" cy="21344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noAutofit/>
          </a:bodyPr>
          <a:lstStyle/>
          <a:p>
            <a:pPr algn="ctr">
              <a:lnSpc>
                <a:spcPts val="1100"/>
              </a:lnSpc>
              <a:spcAft>
                <a:spcPts val="0"/>
              </a:spcAft>
            </a:pPr>
            <a:r>
              <a:rPr lang="ja-JP" altLang="en-US"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Osaka</a:t>
            </a:r>
            <a:r>
              <a:rPr lang="ja-JP" altLang="en-US"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ほかさんマップ」</a:t>
            </a:r>
            <a:endParaRPr lang="en-US" altLang="ja-JP"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lnSpc>
                <a:spcPts val="1100"/>
              </a:lnSpc>
              <a:spcAft>
                <a:spcPts val="0"/>
              </a:spcAft>
            </a:pPr>
            <a:r>
              <a:rPr lang="ja-JP" altLang="en-US" sz="850" kern="100" dirty="0">
                <a:latin typeface="ＭＳ ゴシック" panose="020B0609070205080204" pitchFamily="49" charset="-128"/>
                <a:ea typeface="ＭＳ ゴシック" panose="020B0609070205080204" pitchFamily="49" charset="-128"/>
                <a:cs typeface="Times New Roman" panose="02020603050405020304" pitchFamily="18" charset="0"/>
              </a:rPr>
              <a:t>リーフレット</a:t>
            </a:r>
            <a:endParaRPr lang="ja-JP" sz="8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47" name="テキスト ボックス 20">
            <a:extLst>
              <a:ext uri="{FF2B5EF4-FFF2-40B4-BE49-F238E27FC236}">
                <a16:creationId xmlns:a16="http://schemas.microsoft.com/office/drawing/2014/main" id="{A14FE444-EC14-44BE-B723-AFAF9DC3D361}"/>
              </a:ext>
            </a:extLst>
          </p:cNvPr>
          <p:cNvSpPr txBox="1"/>
          <p:nvPr/>
        </p:nvSpPr>
        <p:spPr>
          <a:xfrm>
            <a:off x="11861814" y="7365195"/>
            <a:ext cx="1376828" cy="35483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spAutoFit/>
          </a:bodyPr>
          <a:lstStyle/>
          <a:p>
            <a:pPr algn="just">
              <a:lnSpc>
                <a:spcPts val="1100"/>
              </a:lnSpc>
              <a:spcAft>
                <a:spcPts val="0"/>
              </a:spcAft>
            </a:pPr>
            <a:r>
              <a:rPr lang="ja-JP" sz="850" kern="100" dirty="0">
                <a:solidFill>
                  <a:schemeClr val="tx1"/>
                </a:solidFill>
                <a:effectLst/>
                <a:ea typeface="ＭＳ ゴシック" panose="020B0609070205080204" pitchFamily="49" charset="-128"/>
                <a:cs typeface="Times New Roman" panose="02020603050405020304" pitchFamily="18" charset="0"/>
              </a:rPr>
              <a:t>「おおさかマイボトルパートナーズ」ロゴマーク</a:t>
            </a:r>
            <a:endParaRPr lang="ja-JP" sz="850" kern="100" dirty="0">
              <a:solidFill>
                <a:schemeClr val="tx1"/>
              </a:solidFill>
              <a:effectLst/>
              <a:ea typeface="ＭＳ 明朝" panose="02020609040205080304" pitchFamily="17" charset="-128"/>
              <a:cs typeface="Times New Roman" panose="02020603050405020304" pitchFamily="18" charset="0"/>
            </a:endParaRPr>
          </a:p>
        </p:txBody>
      </p:sp>
      <p:sp>
        <p:nvSpPr>
          <p:cNvPr id="48" name="角丸四角形 37">
            <a:extLst>
              <a:ext uri="{FF2B5EF4-FFF2-40B4-BE49-F238E27FC236}">
                <a16:creationId xmlns:a16="http://schemas.microsoft.com/office/drawing/2014/main" id="{78BBEB4A-44CC-470C-8451-E581D3CACA62}"/>
              </a:ext>
            </a:extLst>
          </p:cNvPr>
          <p:cNvSpPr/>
          <p:nvPr/>
        </p:nvSpPr>
        <p:spPr>
          <a:xfrm>
            <a:off x="6786629" y="1637570"/>
            <a:ext cx="6552000" cy="7708415"/>
          </a:xfrm>
          <a:prstGeom prst="roundRect">
            <a:avLst>
              <a:gd name="adj" fmla="val 161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2246A88D-83BF-4BC2-8CBB-D40F2F60326C}"/>
              </a:ext>
            </a:extLst>
          </p:cNvPr>
          <p:cNvSpPr/>
          <p:nvPr/>
        </p:nvSpPr>
        <p:spPr>
          <a:xfrm>
            <a:off x="6786629" y="1461160"/>
            <a:ext cx="1949408" cy="360000"/>
          </a:xfrm>
          <a:prstGeom prst="rect">
            <a:avLst/>
          </a:prstGeom>
          <a:solidFill>
            <a:schemeClr val="tx1">
              <a:lumMod val="65000"/>
              <a:lumOff val="35000"/>
            </a:schemeClr>
          </a:solidFill>
          <a:ln w="6350">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129406" tIns="64704" rIns="129406" bIns="64704" numCol="1" spcCol="0" rtlCol="0" fromWordArt="0" anchor="ctr" anchorCtr="0" forceAA="0" compatLnSpc="1">
            <a:prstTxWarp prst="textNoShape">
              <a:avLst/>
            </a:prstTxWarp>
            <a:noAutofit/>
          </a:bodyPr>
          <a:lstStyle/>
          <a:p>
            <a:pPr algn="ctr"/>
            <a:r>
              <a:rPr lang="ja-JP" altLang="en-US" sz="1200" b="1" kern="0" dirty="0">
                <a:solidFill>
                  <a:srgbClr val="FFFFFF"/>
                </a:solidFill>
                <a:ea typeface="ＭＳ ゴシック" panose="020B0609070205080204" pitchFamily="49" charset="-128"/>
                <a:cs typeface="ＭＳ Ｐゴシック" panose="020B0600070205080204" pitchFamily="50" charset="-128"/>
              </a:rPr>
              <a:t>２．主な施策の実施状況</a:t>
            </a:r>
            <a:endParaRPr lang="ja-JP" altLang="en-US" sz="1200" kern="100" dirty="0">
              <a:ea typeface="ＭＳ 明朝" panose="02020609040205080304" pitchFamily="17" charset="-128"/>
              <a:cs typeface="Times New Roman" panose="02020603050405020304" pitchFamily="18" charset="0"/>
            </a:endParaRPr>
          </a:p>
        </p:txBody>
      </p:sp>
      <p:pic>
        <p:nvPicPr>
          <p:cNvPr id="50" name="図 49">
            <a:extLst>
              <a:ext uri="{FF2B5EF4-FFF2-40B4-BE49-F238E27FC236}">
                <a16:creationId xmlns:a16="http://schemas.microsoft.com/office/drawing/2014/main" id="{271EFCDE-9697-4493-B3FF-CC4F0D34918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165240" y="7743094"/>
            <a:ext cx="900935" cy="1257776"/>
          </a:xfrm>
          <a:prstGeom prst="rect">
            <a:avLst/>
          </a:prstGeom>
          <a:noFill/>
          <a:ln w="9525">
            <a:solidFill>
              <a:srgbClr val="BFBFBF"/>
            </a:solidFill>
            <a:miter lim="800000"/>
            <a:headEnd/>
            <a:tailEnd/>
          </a:ln>
          <a:effectLst/>
        </p:spPr>
      </p:pic>
      <p:sp>
        <p:nvSpPr>
          <p:cNvPr id="51" name="テキスト ボックス 50">
            <a:extLst>
              <a:ext uri="{FF2B5EF4-FFF2-40B4-BE49-F238E27FC236}">
                <a16:creationId xmlns:a16="http://schemas.microsoft.com/office/drawing/2014/main" id="{D63E4B43-54A6-4CB5-A91E-334BEB08FB9E}"/>
              </a:ext>
            </a:extLst>
          </p:cNvPr>
          <p:cNvSpPr txBox="1"/>
          <p:nvPr/>
        </p:nvSpPr>
        <p:spPr>
          <a:xfrm>
            <a:off x="6798477" y="6986659"/>
            <a:ext cx="5025316" cy="2298321"/>
          </a:xfrm>
          <a:prstGeom prst="rect">
            <a:avLst/>
          </a:prstGeom>
          <a:solidFill>
            <a:schemeClr val="bg1"/>
          </a:solidFill>
          <a:ln>
            <a:noFill/>
            <a:prstDash val="dash"/>
            <a:miter lim="800000"/>
          </a:ln>
        </p:spPr>
        <p:txBody>
          <a:bodyPr wrap="square" rtlCol="0">
            <a:spAutoFit/>
          </a:bodyPr>
          <a:lstStyle>
            <a:defPPr>
              <a:defRPr lang="en-US"/>
            </a:defPPr>
            <a:lvl1pPr>
              <a:defRPr kumimoji="1" sz="1100">
                <a:latin typeface="ＭＳ 明朝" panose="02020609040205080304" pitchFamily="17" charset="-128"/>
                <a:ea typeface="ＭＳ 明朝" panose="02020609040205080304" pitchFamily="17" charset="-128"/>
              </a:defRPr>
            </a:lvl1pPr>
          </a:lstStyle>
          <a:p>
            <a:pPr algn="just">
              <a:lnSpc>
                <a:spcPts val="1500"/>
              </a:lnSpc>
              <a:spcAft>
                <a:spcPts val="300"/>
              </a:spcAft>
            </a:pPr>
            <a:r>
              <a:rPr lang="ja-JP" altLang="en-US" dirty="0">
                <a:latin typeface="ＭＳ ゴシック" panose="020B0609070205080204" pitchFamily="49" charset="-128"/>
                <a:ea typeface="ＭＳ ゴシック" panose="020B0609070205080204" pitchFamily="49" charset="-128"/>
              </a:rPr>
              <a:t>（３）プラスチックごみ対策の推進</a:t>
            </a:r>
          </a:p>
          <a:p>
            <a:pPr marL="180000" indent="-108000" algn="just">
              <a:lnSpc>
                <a:spcPts val="1500"/>
              </a:lnSpc>
              <a:buFont typeface="Arial" panose="020B0604020202020204" pitchFamily="34" charset="0"/>
              <a:buChar char="•"/>
            </a:pPr>
            <a:r>
              <a:rPr lang="ja-JP" altLang="en-US" sz="1050" dirty="0"/>
              <a:t>事業者、</a:t>
            </a:r>
            <a:r>
              <a:rPr lang="en-US" altLang="ja-JP" sz="1050" dirty="0"/>
              <a:t>NPO</a:t>
            </a:r>
            <a:r>
              <a:rPr lang="ja-JP" altLang="en-US" sz="1050" dirty="0"/>
              <a:t>、市町村等で構成する「おおさかマイボトルパートナーズ」を運営し、マイボトルの利用啓発やマイボトルが利用できるスポットの普及（</a:t>
            </a:r>
            <a:r>
              <a:rPr lang="en-US" altLang="ja-JP" sz="1050" dirty="0"/>
              <a:t>5,357</a:t>
            </a:r>
            <a:r>
              <a:rPr lang="ja-JP" altLang="en-US" sz="1050" dirty="0"/>
              <a:t>箇所）に取り組みました。</a:t>
            </a:r>
          </a:p>
          <a:p>
            <a:pPr marL="180000" indent="-108000" algn="just">
              <a:lnSpc>
                <a:spcPts val="1500"/>
              </a:lnSpc>
              <a:spcBef>
                <a:spcPts val="300"/>
              </a:spcBef>
              <a:buFont typeface="Arial" panose="020B0604020202020204" pitchFamily="34" charset="0"/>
              <a:buChar char="•"/>
            </a:pPr>
            <a:r>
              <a:rPr lang="ja-JP" altLang="en-US" sz="1050" dirty="0"/>
              <a:t>マイ容器やマイボトルが利用できる店舗やサービス内容を検索できるウェブサイト「</a:t>
            </a:r>
            <a:r>
              <a:rPr lang="en-US" altLang="ja-JP" sz="1050" dirty="0"/>
              <a:t>Osaka</a:t>
            </a:r>
            <a:r>
              <a:rPr lang="ja-JP" altLang="en-US" sz="1050" dirty="0"/>
              <a:t>ほかさんマップ」を運用し</a:t>
            </a:r>
            <a:r>
              <a:rPr lang="en-US" altLang="ja-JP" sz="1050" dirty="0"/>
              <a:t>(</a:t>
            </a:r>
            <a:r>
              <a:rPr lang="ja-JP" altLang="ja-JP" sz="1050" dirty="0"/>
              <a:t>掲載店舗：</a:t>
            </a:r>
            <a:r>
              <a:rPr lang="en-US" altLang="ja-JP" sz="1050" dirty="0"/>
              <a:t>817</a:t>
            </a:r>
            <a:r>
              <a:rPr lang="ja-JP" altLang="en-US" sz="1050" dirty="0"/>
              <a:t>件</a:t>
            </a:r>
            <a:r>
              <a:rPr lang="en-US" altLang="ja-JP" sz="1050" dirty="0"/>
              <a:t>) </a:t>
            </a:r>
            <a:r>
              <a:rPr lang="ja-JP" altLang="en-US" sz="1050" dirty="0"/>
              <a:t>、イベント等において周知啓発を行いました。</a:t>
            </a:r>
            <a:endParaRPr lang="en-US" altLang="ja-JP" sz="1050" dirty="0"/>
          </a:p>
          <a:p>
            <a:pPr marL="180000" indent="-108000" algn="just">
              <a:lnSpc>
                <a:spcPts val="1500"/>
              </a:lnSpc>
              <a:spcBef>
                <a:spcPts val="300"/>
              </a:spcBef>
              <a:buFont typeface="Arial" panose="020B0604020202020204" pitchFamily="34" charset="0"/>
              <a:buChar char="•"/>
            </a:pPr>
            <a:r>
              <a:rPr lang="ja-JP" altLang="en-US" sz="1050" dirty="0"/>
              <a:t>有識者、事業者団体、市町村等で構成される「おおさかプラスチック対策推進プラットフォーム」にて、ビーズ製品からのプラスチック製ビーズの流出状況等に係る調査及び啓発ツール等の作成を行うとともに、プラスチックごみの排出抑制や流出対策等について意見交換を行いました。</a:t>
            </a:r>
          </a:p>
        </p:txBody>
      </p:sp>
      <p:sp>
        <p:nvSpPr>
          <p:cNvPr id="52" name="テキスト ボックス 258">
            <a:extLst>
              <a:ext uri="{FF2B5EF4-FFF2-40B4-BE49-F238E27FC236}">
                <a16:creationId xmlns:a16="http://schemas.microsoft.com/office/drawing/2014/main" id="{1AE884E8-D9DF-4FF1-993E-655D0462D357}"/>
              </a:ext>
            </a:extLst>
          </p:cNvPr>
          <p:cNvSpPr txBox="1"/>
          <p:nvPr/>
        </p:nvSpPr>
        <p:spPr>
          <a:xfrm>
            <a:off x="11887078" y="4406085"/>
            <a:ext cx="1520751" cy="2051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36000" rIns="36000" bIns="36000" numCol="1" spcCol="0" rtlCol="0" fromWordArt="0" anchor="t" anchorCtr="0" forceAA="0" compatLnSpc="1">
            <a:prstTxWarp prst="textNoShape">
              <a:avLst/>
            </a:prstTxWarp>
            <a:spAutoFit/>
          </a:bodyPr>
          <a:lstStyle/>
          <a:p>
            <a:pPr algn="ctr">
              <a:lnSpc>
                <a:spcPts val="1100"/>
              </a:lnSpc>
              <a:spcAft>
                <a:spcPts val="0"/>
              </a:spcAft>
            </a:pPr>
            <a:r>
              <a:rPr lang="ja-JP" altLang="en-US" sz="850" kern="100" dirty="0">
                <a:solidFill>
                  <a:schemeClr val="tx1"/>
                </a:solidFill>
                <a:ea typeface="ＭＳ ゴシック" panose="020B0609070205080204" pitchFamily="49" charset="-128"/>
                <a:cs typeface="Times New Roman" panose="02020603050405020304" pitchFamily="18" charset="0"/>
              </a:rPr>
              <a:t>災害廃棄物処理に係る研修</a:t>
            </a:r>
            <a:endParaRPr lang="ja-JP" sz="850" kern="100" dirty="0">
              <a:solidFill>
                <a:schemeClr val="tx1"/>
              </a:solidFill>
              <a:effectLst/>
              <a:ea typeface="ＭＳ 明朝" panose="02020609040205080304" pitchFamily="17" charset="-128"/>
              <a:cs typeface="Times New Roman" panose="02020603050405020304" pitchFamily="18" charset="0"/>
            </a:endParaRPr>
          </a:p>
        </p:txBody>
      </p:sp>
      <p:sp>
        <p:nvSpPr>
          <p:cNvPr id="53" name="テキスト ボックス 56">
            <a:extLst>
              <a:ext uri="{FF2B5EF4-FFF2-40B4-BE49-F238E27FC236}">
                <a16:creationId xmlns:a16="http://schemas.microsoft.com/office/drawing/2014/main" id="{B85290BA-70FE-4A95-A126-029B128F768C}"/>
              </a:ext>
            </a:extLst>
          </p:cNvPr>
          <p:cNvSpPr txBox="1">
            <a:spLocks/>
          </p:cNvSpPr>
          <p:nvPr/>
        </p:nvSpPr>
        <p:spPr>
          <a:xfrm>
            <a:off x="11684299" y="6115589"/>
            <a:ext cx="1744729" cy="29812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850" kern="100" dirty="0">
                <a:latin typeface="Century" panose="02040604050505020304" pitchFamily="18" charset="0"/>
                <a:ea typeface="ＭＳ ゴシック" panose="020B0609070205080204" pitchFamily="49" charset="-128"/>
                <a:cs typeface="Times New Roman" panose="02020603050405020304" pitchFamily="18" charset="0"/>
              </a:rPr>
              <a:t>解体工事現場指導</a:t>
            </a:r>
          </a:p>
          <a:p>
            <a:pPr algn="ctr">
              <a:spcAft>
                <a:spcPts val="0"/>
              </a:spcAft>
            </a:pPr>
            <a:r>
              <a:rPr lang="ja-JP" altLang="en-US" sz="850" kern="100" dirty="0">
                <a:latin typeface="Century" panose="02040604050505020304" pitchFamily="18" charset="0"/>
                <a:ea typeface="ＭＳ ゴシック" panose="020B0609070205080204" pitchFamily="49" charset="-128"/>
                <a:cs typeface="Times New Roman" panose="02020603050405020304" pitchFamily="18" charset="0"/>
              </a:rPr>
              <a:t>（建設リサイクルパトロール）</a:t>
            </a:r>
          </a:p>
        </p:txBody>
      </p:sp>
      <p:pic>
        <p:nvPicPr>
          <p:cNvPr id="56" name="図 55">
            <a:extLst>
              <a:ext uri="{FF2B5EF4-FFF2-40B4-BE49-F238E27FC236}">
                <a16:creationId xmlns:a16="http://schemas.microsoft.com/office/drawing/2014/main" id="{88FF4DE6-1F66-4BF4-A183-772ADAEAEA62}"/>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12096601" y="3579473"/>
            <a:ext cx="1121571" cy="841267"/>
          </a:xfrm>
          <a:prstGeom prst="rect">
            <a:avLst/>
          </a:prstGeom>
        </p:spPr>
      </p:pic>
      <p:pic>
        <p:nvPicPr>
          <p:cNvPr id="4" name="図 3">
            <a:extLst>
              <a:ext uri="{FF2B5EF4-FFF2-40B4-BE49-F238E27FC236}">
                <a16:creationId xmlns:a16="http://schemas.microsoft.com/office/drawing/2014/main" id="{F5F1AA0A-3004-45F1-8D10-13DFA531A010}"/>
              </a:ext>
            </a:extLst>
          </p:cNvPr>
          <p:cNvPicPr>
            <a:picLocks noChangeAspect="1"/>
          </p:cNvPicPr>
          <p:nvPr/>
        </p:nvPicPr>
        <p:blipFill>
          <a:blip r:embed="rId6"/>
          <a:stretch>
            <a:fillRect/>
          </a:stretch>
        </p:blipFill>
        <p:spPr>
          <a:xfrm>
            <a:off x="11984534" y="6683273"/>
            <a:ext cx="1221839" cy="688609"/>
          </a:xfrm>
          <a:prstGeom prst="rect">
            <a:avLst/>
          </a:prstGeom>
        </p:spPr>
      </p:pic>
      <p:pic>
        <p:nvPicPr>
          <p:cNvPr id="33" name="図 32">
            <a:extLst>
              <a:ext uri="{FF2B5EF4-FFF2-40B4-BE49-F238E27FC236}">
                <a16:creationId xmlns:a16="http://schemas.microsoft.com/office/drawing/2014/main" id="{37E506E6-E92A-43F6-A7FD-81095E13647A}"/>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926153" y="5083739"/>
            <a:ext cx="1292019" cy="1002695"/>
          </a:xfrm>
          <a:prstGeom prst="rect">
            <a:avLst/>
          </a:prstGeom>
        </p:spPr>
      </p:pic>
      <p:sp>
        <p:nvSpPr>
          <p:cNvPr id="34" name="テキスト ボックス 33">
            <a:extLst>
              <a:ext uri="{FF2B5EF4-FFF2-40B4-BE49-F238E27FC236}">
                <a16:creationId xmlns:a16="http://schemas.microsoft.com/office/drawing/2014/main" id="{84261830-F233-42A0-BE27-DCBD1FC428A7}"/>
              </a:ext>
            </a:extLst>
          </p:cNvPr>
          <p:cNvSpPr txBox="1"/>
          <p:nvPr/>
        </p:nvSpPr>
        <p:spPr>
          <a:xfrm>
            <a:off x="6798477" y="1841810"/>
            <a:ext cx="5157799" cy="2901051"/>
          </a:xfrm>
          <a:prstGeom prst="rect">
            <a:avLst/>
          </a:prstGeom>
          <a:noFill/>
          <a:ln>
            <a:noFill/>
            <a:prstDash val="dash"/>
            <a:miter lim="800000"/>
          </a:ln>
        </p:spPr>
        <p:txBody>
          <a:bodyPr wrap="square" rtlCol="0">
            <a:spAutoFit/>
          </a:bodyPr>
          <a:lstStyle>
            <a:defPPr>
              <a:defRPr lang="en-US"/>
            </a:defPPr>
            <a:lvl1pPr>
              <a:defRPr kumimoji="1" sz="1100">
                <a:latin typeface="ＭＳ 明朝" panose="02020609040205080304" pitchFamily="17" charset="-128"/>
                <a:ea typeface="ＭＳ 明朝" panose="02020609040205080304" pitchFamily="17" charset="-128"/>
              </a:defRPr>
            </a:lvl1pPr>
          </a:lstStyle>
          <a:p>
            <a:pPr algn="just">
              <a:lnSpc>
                <a:spcPts val="1500"/>
              </a:lnSpc>
              <a:spcAft>
                <a:spcPts val="300"/>
              </a:spcAft>
            </a:pPr>
            <a:r>
              <a:rPr lang="ja-JP" altLang="en-US" dirty="0">
                <a:latin typeface="ＭＳ ゴシック" panose="020B0609070205080204" pitchFamily="49" charset="-128"/>
                <a:ea typeface="ＭＳ ゴシック" panose="020B0609070205080204" pitchFamily="49" charset="-128"/>
              </a:rPr>
              <a:t>（１）一般廃棄物</a:t>
            </a:r>
          </a:p>
          <a:p>
            <a:pPr marL="216000" indent="-171450" algn="just">
              <a:lnSpc>
                <a:spcPts val="1500"/>
              </a:lnSpc>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リデュースとリユースの推進</a:t>
            </a:r>
          </a:p>
          <a:p>
            <a:pPr marL="252000" indent="-108000" algn="just">
              <a:lnSpc>
                <a:spcPts val="1500"/>
              </a:lnSpc>
              <a:buFont typeface="Arial" panose="020B0604020202020204" pitchFamily="34" charset="0"/>
              <a:buChar char="•"/>
            </a:pPr>
            <a:r>
              <a:rPr lang="ja-JP" altLang="en-US" sz="1050" dirty="0"/>
              <a:t>「おおさか３Ｒキャンペーン」を実施（９月～</a:t>
            </a:r>
            <a:r>
              <a:rPr lang="en-US" altLang="ja-JP" sz="1050" dirty="0"/>
              <a:t>12</a:t>
            </a:r>
            <a:r>
              <a:rPr lang="ja-JP" altLang="en-US" sz="1050" dirty="0"/>
              <a:t>月）し、スーパーや商店街等（</a:t>
            </a:r>
            <a:r>
              <a:rPr lang="en-US" altLang="ja-JP" sz="1050" dirty="0"/>
              <a:t>2,154</a:t>
            </a:r>
            <a:r>
              <a:rPr lang="ja-JP" altLang="en-US" sz="1050" dirty="0"/>
              <a:t>店舗参加）と連携して、ごみを出さないライフスタイルの促進など３Ｒに関する啓発を行いました。</a:t>
            </a:r>
          </a:p>
          <a:p>
            <a:pPr marL="216000" indent="-171450" algn="just">
              <a:lnSpc>
                <a:spcPts val="1500"/>
              </a:lnSpc>
              <a:spcBef>
                <a:spcPts val="400"/>
              </a:spcBef>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リサイクルの推進</a:t>
            </a:r>
            <a:endParaRPr lang="en-US" altLang="ja-JP" sz="1050" dirty="0">
              <a:latin typeface="ＭＳ ゴシック" panose="020B0609070205080204" pitchFamily="49" charset="-128"/>
              <a:ea typeface="ＭＳ ゴシック" panose="020B0609070205080204" pitchFamily="49" charset="-128"/>
            </a:endParaRPr>
          </a:p>
          <a:p>
            <a:pPr marL="252000" indent="-108000" algn="just">
              <a:lnSpc>
                <a:spcPts val="1500"/>
              </a:lnSpc>
              <a:buFont typeface="Arial" panose="020B0604020202020204" pitchFamily="34" charset="0"/>
              <a:buChar char="•"/>
            </a:pPr>
            <a:r>
              <a:rPr lang="ja-JP" altLang="en-US" sz="1050" dirty="0"/>
              <a:t>リサイクル製品認定制度を運用する（全認定製品</a:t>
            </a:r>
            <a:r>
              <a:rPr lang="en-US" altLang="ja-JP" sz="1050" dirty="0"/>
              <a:t>361</a:t>
            </a:r>
            <a:r>
              <a:rPr lang="ja-JP" altLang="en-US" sz="1050" dirty="0"/>
              <a:t>製品）とともに、イベント等においてリサイクル製品やごみの分別収集に関する周知啓発を実施しました。</a:t>
            </a:r>
            <a:endParaRPr lang="en-US" altLang="ja-JP" sz="1050" dirty="0"/>
          </a:p>
          <a:p>
            <a:pPr marL="216000" indent="-171450" algn="just">
              <a:lnSpc>
                <a:spcPts val="1500"/>
              </a:lnSpc>
              <a:spcBef>
                <a:spcPts val="400"/>
              </a:spcBef>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適正処理の推進</a:t>
            </a:r>
          </a:p>
          <a:p>
            <a:pPr marL="252000" indent="-108000" algn="just">
              <a:lnSpc>
                <a:spcPts val="1500"/>
              </a:lnSpc>
              <a:buFont typeface="Arial" panose="020B0604020202020204" pitchFamily="34" charset="0"/>
              <a:buChar char="•"/>
            </a:pPr>
            <a:r>
              <a:rPr lang="ja-JP" altLang="en-US" sz="1050" dirty="0"/>
              <a:t>一般廃棄物処理施設への立入検査等（９施設）を行い、廃棄物処理法に基づく維持管理の技術上の基準の遵守につき、指導・技術的助言を実施しました。</a:t>
            </a:r>
            <a:endParaRPr lang="en-US" altLang="ja-JP" sz="1050" dirty="0"/>
          </a:p>
          <a:p>
            <a:pPr marL="252000" indent="-108000" algn="just">
              <a:lnSpc>
                <a:spcPts val="1500"/>
              </a:lnSpc>
              <a:buFont typeface="Arial" panose="020B0604020202020204" pitchFamily="34" charset="0"/>
              <a:buChar char="•"/>
            </a:pPr>
            <a:r>
              <a:rPr lang="ja-JP" altLang="en-US" sz="1050" dirty="0"/>
              <a:t>環境省と連携し、市町村等を対象に災害廃棄物処理に係る研修等を実施し、市町村の災害廃棄物処理計画策定等（府内</a:t>
            </a:r>
            <a:r>
              <a:rPr lang="en-US" altLang="ja-JP" sz="1050" dirty="0"/>
              <a:t>39</a:t>
            </a:r>
            <a:r>
              <a:rPr lang="ja-JP" altLang="en-US" sz="1050" dirty="0"/>
              <a:t>市町が計画策定済）を支援しました。</a:t>
            </a:r>
          </a:p>
        </p:txBody>
      </p:sp>
      <p:sp>
        <p:nvSpPr>
          <p:cNvPr id="35" name="テキスト ボックス 34">
            <a:extLst>
              <a:ext uri="{FF2B5EF4-FFF2-40B4-BE49-F238E27FC236}">
                <a16:creationId xmlns:a16="http://schemas.microsoft.com/office/drawing/2014/main" id="{7CBAB7D5-13CA-4D27-8995-881AEEF90550}"/>
              </a:ext>
            </a:extLst>
          </p:cNvPr>
          <p:cNvSpPr txBox="1"/>
          <p:nvPr/>
        </p:nvSpPr>
        <p:spPr>
          <a:xfrm>
            <a:off x="6798477" y="4710613"/>
            <a:ext cx="5027477" cy="2349361"/>
          </a:xfrm>
          <a:prstGeom prst="rect">
            <a:avLst/>
          </a:prstGeom>
          <a:noFill/>
          <a:ln>
            <a:noFill/>
            <a:prstDash val="dash"/>
            <a:miter lim="800000"/>
          </a:ln>
        </p:spPr>
        <p:txBody>
          <a:bodyPr wrap="square" rtlCol="0">
            <a:spAutoFit/>
          </a:bodyPr>
          <a:lstStyle>
            <a:defPPr>
              <a:defRPr lang="en-US"/>
            </a:defPPr>
            <a:lvl1pPr>
              <a:defRPr kumimoji="1" sz="1100">
                <a:latin typeface="ＭＳ 明朝" panose="02020609040205080304" pitchFamily="17" charset="-128"/>
                <a:ea typeface="ＭＳ 明朝" panose="02020609040205080304" pitchFamily="17" charset="-128"/>
              </a:defRPr>
            </a:lvl1pPr>
          </a:lstStyle>
          <a:p>
            <a:pPr algn="just">
              <a:lnSpc>
                <a:spcPts val="1500"/>
              </a:lnSpc>
              <a:spcAft>
                <a:spcPts val="300"/>
              </a:spcAft>
            </a:pPr>
            <a:r>
              <a:rPr lang="ja-JP" altLang="en-US" dirty="0">
                <a:latin typeface="ＭＳ ゴシック" panose="020B0609070205080204" pitchFamily="49" charset="-128"/>
                <a:ea typeface="ＭＳ ゴシック" panose="020B0609070205080204" pitchFamily="49" charset="-128"/>
              </a:rPr>
              <a:t>（２）産業廃棄物</a:t>
            </a:r>
          </a:p>
          <a:p>
            <a:pPr marL="216000" indent="-171450" algn="just">
              <a:lnSpc>
                <a:spcPts val="1500"/>
              </a:lnSpc>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リデュースとリユースの推進</a:t>
            </a:r>
          </a:p>
          <a:p>
            <a:pPr marL="252000" indent="-108000" algn="just">
              <a:lnSpc>
                <a:spcPts val="1500"/>
              </a:lnSpc>
              <a:buFont typeface="Arial" panose="020B0604020202020204" pitchFamily="34" charset="0"/>
              <a:buChar char="•"/>
            </a:pPr>
            <a:r>
              <a:rPr lang="ja-JP" altLang="en-US" sz="1050" dirty="0"/>
              <a:t>事業者に排出抑制の指導を行うとともに、処理計画書（府域全体</a:t>
            </a:r>
            <a:r>
              <a:rPr lang="en-US" altLang="ja-JP" sz="1050" dirty="0"/>
              <a:t>939</a:t>
            </a:r>
            <a:r>
              <a:rPr lang="ja-JP" altLang="en-US" sz="1050" dirty="0"/>
              <a:t>件）　及び実施状況報告書</a:t>
            </a:r>
            <a:r>
              <a:rPr lang="en-US" altLang="ja-JP" sz="1050" dirty="0"/>
              <a:t>(</a:t>
            </a:r>
            <a:r>
              <a:rPr lang="ja-JP" altLang="en-US" sz="1050" dirty="0"/>
              <a:t>府域全体</a:t>
            </a:r>
            <a:r>
              <a:rPr lang="en-US" altLang="ja-JP" sz="1050" dirty="0"/>
              <a:t>978</a:t>
            </a:r>
            <a:r>
              <a:rPr lang="ja-JP" altLang="en-US" sz="1050" dirty="0"/>
              <a:t>件）を公表しました。</a:t>
            </a:r>
            <a:endParaRPr lang="en-US" altLang="ja-JP" sz="1050" dirty="0"/>
          </a:p>
          <a:p>
            <a:pPr marL="216000" indent="-171450" algn="just">
              <a:lnSpc>
                <a:spcPts val="1500"/>
              </a:lnSpc>
              <a:spcBef>
                <a:spcPts val="400"/>
              </a:spcBef>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リサイクルの推進</a:t>
            </a:r>
            <a:endParaRPr lang="en-US" altLang="ja-JP" sz="1050" dirty="0">
              <a:latin typeface="ＭＳ ゴシック" panose="020B0609070205080204" pitchFamily="49" charset="-128"/>
              <a:ea typeface="ＭＳ ゴシック" panose="020B0609070205080204" pitchFamily="49" charset="-128"/>
            </a:endParaRPr>
          </a:p>
          <a:p>
            <a:pPr marL="252000" indent="-108000" algn="just">
              <a:lnSpc>
                <a:spcPts val="1500"/>
              </a:lnSpc>
              <a:buFont typeface="Arial" panose="020B0604020202020204" pitchFamily="34" charset="0"/>
              <a:buChar char="•"/>
            </a:pPr>
            <a:r>
              <a:rPr lang="ja-JP" altLang="en-US" sz="1050" dirty="0"/>
              <a:t>建設業者向けの啓発リーフレットを配布するとともに、解体工事等の現場において適正な分別解体等の確認や指導等を行うため、パトロールを実施　（府域全体</a:t>
            </a:r>
            <a:r>
              <a:rPr lang="en-US" altLang="ja-JP" sz="1050" dirty="0"/>
              <a:t>150</a:t>
            </a:r>
            <a:r>
              <a:rPr lang="ja-JP" altLang="en-US" sz="1050" dirty="0"/>
              <a:t>箇所）しました。</a:t>
            </a:r>
            <a:endParaRPr lang="en-US" altLang="ja-JP" sz="1050" dirty="0"/>
          </a:p>
          <a:p>
            <a:pPr marL="216000" indent="-171450" algn="just">
              <a:lnSpc>
                <a:spcPts val="1500"/>
              </a:lnSpc>
              <a:spcBef>
                <a:spcPts val="400"/>
              </a:spcBef>
              <a:buFont typeface="ＭＳ 明朝" panose="02020609040205080304" pitchFamily="17" charset="-128"/>
              <a:buChar char="○"/>
            </a:pPr>
            <a:r>
              <a:rPr lang="ja-JP" altLang="en-US" sz="1050" dirty="0">
                <a:latin typeface="ＭＳ ゴシック" panose="020B0609070205080204" pitchFamily="49" charset="-128"/>
                <a:ea typeface="ＭＳ ゴシック" panose="020B0609070205080204" pitchFamily="49" charset="-128"/>
              </a:rPr>
              <a:t>適正処理の推進</a:t>
            </a:r>
          </a:p>
          <a:p>
            <a:pPr marL="252000" indent="-108000" algn="just">
              <a:lnSpc>
                <a:spcPts val="1500"/>
              </a:lnSpc>
              <a:buFont typeface="Arial" panose="020B0604020202020204" pitchFamily="34" charset="0"/>
              <a:buChar char="•"/>
            </a:pPr>
            <a:r>
              <a:rPr lang="ja-JP" altLang="en-US" sz="1050" dirty="0"/>
              <a:t>不適正処理の未然防止や早期発見に向けた監視を行うとともに、警察等と連携しながら適正処理の指導等（府域全体で</a:t>
            </a:r>
            <a:r>
              <a:rPr lang="en-US" altLang="ja-JP" sz="1050" dirty="0"/>
              <a:t>4,497</a:t>
            </a:r>
            <a:r>
              <a:rPr lang="ja-JP" altLang="en-US" sz="1050" dirty="0"/>
              <a:t>回）を実施しました。</a:t>
            </a:r>
          </a:p>
        </p:txBody>
      </p:sp>
    </p:spTree>
    <p:extLst>
      <p:ext uri="{BB962C8B-B14F-4D97-AF65-F5344CB8AC3E}">
        <p14:creationId xmlns:p14="http://schemas.microsoft.com/office/powerpoint/2010/main" val="298417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DE3FBCA0-4A20-462D-A588-23EEF287BD7F}"/>
              </a:ext>
            </a:extLst>
          </p:cNvPr>
          <p:cNvPicPr>
            <a:picLocks noChangeAspect="1"/>
          </p:cNvPicPr>
          <p:nvPr/>
        </p:nvPicPr>
        <p:blipFill>
          <a:blip r:embed="rId2"/>
          <a:stretch>
            <a:fillRect/>
          </a:stretch>
        </p:blipFill>
        <p:spPr>
          <a:xfrm>
            <a:off x="3761323" y="2921876"/>
            <a:ext cx="2577798" cy="1954924"/>
          </a:xfrm>
          <a:prstGeom prst="rect">
            <a:avLst/>
          </a:prstGeom>
        </p:spPr>
      </p:pic>
      <p:pic>
        <p:nvPicPr>
          <p:cNvPr id="114" name="図 113">
            <a:extLst>
              <a:ext uri="{FF2B5EF4-FFF2-40B4-BE49-F238E27FC236}">
                <a16:creationId xmlns:a16="http://schemas.microsoft.com/office/drawing/2014/main" id="{D6E06FF3-979E-43EB-9672-21846DB7E6E2}"/>
              </a:ext>
            </a:extLst>
          </p:cNvPr>
          <p:cNvPicPr>
            <a:picLocks noChangeAspect="1"/>
          </p:cNvPicPr>
          <p:nvPr/>
        </p:nvPicPr>
        <p:blipFill>
          <a:blip r:embed="rId3"/>
          <a:stretch>
            <a:fillRect/>
          </a:stretch>
        </p:blipFill>
        <p:spPr>
          <a:xfrm>
            <a:off x="10064864" y="7335401"/>
            <a:ext cx="2990419" cy="2005200"/>
          </a:xfrm>
          <a:prstGeom prst="rect">
            <a:avLst/>
          </a:prstGeom>
        </p:spPr>
      </p:pic>
      <p:pic>
        <p:nvPicPr>
          <p:cNvPr id="113" name="図 112">
            <a:extLst>
              <a:ext uri="{FF2B5EF4-FFF2-40B4-BE49-F238E27FC236}">
                <a16:creationId xmlns:a16="http://schemas.microsoft.com/office/drawing/2014/main" id="{103A8D3B-A774-4899-85F9-6D85DCD8555B}"/>
              </a:ext>
            </a:extLst>
          </p:cNvPr>
          <p:cNvPicPr>
            <a:picLocks noChangeAspect="1"/>
          </p:cNvPicPr>
          <p:nvPr/>
        </p:nvPicPr>
        <p:blipFill>
          <a:blip r:embed="rId4"/>
          <a:stretch>
            <a:fillRect/>
          </a:stretch>
        </p:blipFill>
        <p:spPr>
          <a:xfrm>
            <a:off x="7045124" y="7321160"/>
            <a:ext cx="2862000" cy="2034269"/>
          </a:xfrm>
          <a:prstGeom prst="rect">
            <a:avLst/>
          </a:prstGeom>
        </p:spPr>
      </p:pic>
      <p:pic>
        <p:nvPicPr>
          <p:cNvPr id="112" name="図 111">
            <a:extLst>
              <a:ext uri="{FF2B5EF4-FFF2-40B4-BE49-F238E27FC236}">
                <a16:creationId xmlns:a16="http://schemas.microsoft.com/office/drawing/2014/main" id="{69478F82-BFC5-4748-BB1D-E1EDC3EB0319}"/>
              </a:ext>
            </a:extLst>
          </p:cNvPr>
          <p:cNvPicPr>
            <a:picLocks noChangeAspect="1"/>
          </p:cNvPicPr>
          <p:nvPr/>
        </p:nvPicPr>
        <p:blipFill>
          <a:blip r:embed="rId5"/>
          <a:stretch>
            <a:fillRect/>
          </a:stretch>
        </p:blipFill>
        <p:spPr>
          <a:xfrm>
            <a:off x="10087295" y="5094250"/>
            <a:ext cx="2971800" cy="1969200"/>
          </a:xfrm>
          <a:prstGeom prst="rect">
            <a:avLst/>
          </a:prstGeom>
        </p:spPr>
      </p:pic>
      <p:pic>
        <p:nvPicPr>
          <p:cNvPr id="111" name="図 110">
            <a:extLst>
              <a:ext uri="{FF2B5EF4-FFF2-40B4-BE49-F238E27FC236}">
                <a16:creationId xmlns:a16="http://schemas.microsoft.com/office/drawing/2014/main" id="{1A1215AF-9E22-4200-ADB4-10A151DC218C}"/>
              </a:ext>
            </a:extLst>
          </p:cNvPr>
          <p:cNvPicPr>
            <a:picLocks noChangeAspect="1"/>
          </p:cNvPicPr>
          <p:nvPr/>
        </p:nvPicPr>
        <p:blipFill>
          <a:blip r:embed="rId6"/>
          <a:stretch>
            <a:fillRect/>
          </a:stretch>
        </p:blipFill>
        <p:spPr>
          <a:xfrm>
            <a:off x="7050050" y="5093877"/>
            <a:ext cx="2906573" cy="1969200"/>
          </a:xfrm>
          <a:prstGeom prst="rect">
            <a:avLst/>
          </a:prstGeom>
        </p:spPr>
      </p:pic>
      <p:pic>
        <p:nvPicPr>
          <p:cNvPr id="110" name="図 109">
            <a:extLst>
              <a:ext uri="{FF2B5EF4-FFF2-40B4-BE49-F238E27FC236}">
                <a16:creationId xmlns:a16="http://schemas.microsoft.com/office/drawing/2014/main" id="{C846DEFB-E5B7-42B5-966A-B71C06EF0674}"/>
              </a:ext>
            </a:extLst>
          </p:cNvPr>
          <p:cNvPicPr>
            <a:picLocks noChangeAspect="1"/>
          </p:cNvPicPr>
          <p:nvPr/>
        </p:nvPicPr>
        <p:blipFill>
          <a:blip r:embed="rId7"/>
          <a:stretch>
            <a:fillRect/>
          </a:stretch>
        </p:blipFill>
        <p:spPr>
          <a:xfrm>
            <a:off x="7040006" y="2951365"/>
            <a:ext cx="2894570" cy="1918800"/>
          </a:xfrm>
          <a:prstGeom prst="rect">
            <a:avLst/>
          </a:prstGeom>
        </p:spPr>
      </p:pic>
      <p:pic>
        <p:nvPicPr>
          <p:cNvPr id="109" name="図 108">
            <a:extLst>
              <a:ext uri="{FF2B5EF4-FFF2-40B4-BE49-F238E27FC236}">
                <a16:creationId xmlns:a16="http://schemas.microsoft.com/office/drawing/2014/main" id="{C2A4BEF3-0FB0-4960-9111-774FF103F582}"/>
              </a:ext>
            </a:extLst>
          </p:cNvPr>
          <p:cNvPicPr>
            <a:picLocks noChangeAspect="1"/>
          </p:cNvPicPr>
          <p:nvPr/>
        </p:nvPicPr>
        <p:blipFill>
          <a:blip r:embed="rId8"/>
          <a:stretch>
            <a:fillRect/>
          </a:stretch>
        </p:blipFill>
        <p:spPr>
          <a:xfrm>
            <a:off x="10100302" y="2953296"/>
            <a:ext cx="2971800" cy="1925111"/>
          </a:xfrm>
          <a:prstGeom prst="rect">
            <a:avLst/>
          </a:prstGeom>
        </p:spPr>
      </p:pic>
      <p:pic>
        <p:nvPicPr>
          <p:cNvPr id="106" name="図 105">
            <a:extLst>
              <a:ext uri="{FF2B5EF4-FFF2-40B4-BE49-F238E27FC236}">
                <a16:creationId xmlns:a16="http://schemas.microsoft.com/office/drawing/2014/main" id="{7F7B83F1-1DCF-4515-8750-CABC69F62A81}"/>
              </a:ext>
            </a:extLst>
          </p:cNvPr>
          <p:cNvPicPr>
            <a:picLocks noChangeAspect="1"/>
          </p:cNvPicPr>
          <p:nvPr/>
        </p:nvPicPr>
        <p:blipFill>
          <a:blip r:embed="rId9"/>
          <a:stretch>
            <a:fillRect/>
          </a:stretch>
        </p:blipFill>
        <p:spPr>
          <a:xfrm>
            <a:off x="10362444" y="502816"/>
            <a:ext cx="2701905" cy="1852759"/>
          </a:xfrm>
          <a:prstGeom prst="rect">
            <a:avLst/>
          </a:prstGeom>
        </p:spPr>
      </p:pic>
      <p:pic>
        <p:nvPicPr>
          <p:cNvPr id="104" name="図 103">
            <a:extLst>
              <a:ext uri="{FF2B5EF4-FFF2-40B4-BE49-F238E27FC236}">
                <a16:creationId xmlns:a16="http://schemas.microsoft.com/office/drawing/2014/main" id="{F9521590-827E-4513-8873-15DBAE3FD760}"/>
              </a:ext>
            </a:extLst>
          </p:cNvPr>
          <p:cNvPicPr>
            <a:picLocks noChangeAspect="1"/>
          </p:cNvPicPr>
          <p:nvPr/>
        </p:nvPicPr>
        <p:blipFill>
          <a:blip r:embed="rId10"/>
          <a:stretch>
            <a:fillRect/>
          </a:stretch>
        </p:blipFill>
        <p:spPr>
          <a:xfrm>
            <a:off x="7257186" y="496833"/>
            <a:ext cx="2669095" cy="1846800"/>
          </a:xfrm>
          <a:prstGeom prst="rect">
            <a:avLst/>
          </a:prstGeom>
        </p:spPr>
      </p:pic>
      <p:pic>
        <p:nvPicPr>
          <p:cNvPr id="97" name="図 96">
            <a:extLst>
              <a:ext uri="{FF2B5EF4-FFF2-40B4-BE49-F238E27FC236}">
                <a16:creationId xmlns:a16="http://schemas.microsoft.com/office/drawing/2014/main" id="{C376D73F-3BB7-4764-ACF6-FEA0403FFD86}"/>
              </a:ext>
            </a:extLst>
          </p:cNvPr>
          <p:cNvPicPr>
            <a:picLocks noChangeAspect="1"/>
          </p:cNvPicPr>
          <p:nvPr/>
        </p:nvPicPr>
        <p:blipFill>
          <a:blip r:embed="rId11"/>
          <a:stretch>
            <a:fillRect/>
          </a:stretch>
        </p:blipFill>
        <p:spPr>
          <a:xfrm>
            <a:off x="3521502" y="5084757"/>
            <a:ext cx="2850723" cy="1991778"/>
          </a:xfrm>
          <a:prstGeom prst="rect">
            <a:avLst/>
          </a:prstGeom>
        </p:spPr>
      </p:pic>
      <p:pic>
        <p:nvPicPr>
          <p:cNvPr id="95" name="図 94">
            <a:extLst>
              <a:ext uri="{FF2B5EF4-FFF2-40B4-BE49-F238E27FC236}">
                <a16:creationId xmlns:a16="http://schemas.microsoft.com/office/drawing/2014/main" id="{DCCB121C-0484-4542-896B-588DB04D194A}"/>
              </a:ext>
            </a:extLst>
          </p:cNvPr>
          <p:cNvPicPr>
            <a:picLocks noChangeAspect="1"/>
          </p:cNvPicPr>
          <p:nvPr/>
        </p:nvPicPr>
        <p:blipFill>
          <a:blip r:embed="rId12"/>
          <a:stretch>
            <a:fillRect/>
          </a:stretch>
        </p:blipFill>
        <p:spPr>
          <a:xfrm>
            <a:off x="707316" y="5109909"/>
            <a:ext cx="2612241" cy="1980000"/>
          </a:xfrm>
          <a:prstGeom prst="rect">
            <a:avLst/>
          </a:prstGeom>
        </p:spPr>
      </p:pic>
      <p:pic>
        <p:nvPicPr>
          <p:cNvPr id="85" name="図 84">
            <a:extLst>
              <a:ext uri="{FF2B5EF4-FFF2-40B4-BE49-F238E27FC236}">
                <a16:creationId xmlns:a16="http://schemas.microsoft.com/office/drawing/2014/main" id="{6B16AEA0-1F4C-4697-9DAB-AF2FB57B1C6D}"/>
              </a:ext>
            </a:extLst>
          </p:cNvPr>
          <p:cNvPicPr>
            <a:picLocks noChangeAspect="1"/>
          </p:cNvPicPr>
          <p:nvPr/>
        </p:nvPicPr>
        <p:blipFill>
          <a:blip r:embed="rId13"/>
          <a:stretch>
            <a:fillRect/>
          </a:stretch>
        </p:blipFill>
        <p:spPr>
          <a:xfrm>
            <a:off x="689457" y="2954781"/>
            <a:ext cx="2644709" cy="1911998"/>
          </a:xfrm>
          <a:prstGeom prst="rect">
            <a:avLst/>
          </a:prstGeom>
        </p:spPr>
      </p:pic>
      <p:pic>
        <p:nvPicPr>
          <p:cNvPr id="7" name="図 6"/>
          <p:cNvPicPr>
            <a:picLocks noChangeAspect="1"/>
          </p:cNvPicPr>
          <p:nvPr/>
        </p:nvPicPr>
        <p:blipFill>
          <a:blip r:embed="rId14"/>
          <a:stretch>
            <a:fillRect/>
          </a:stretch>
        </p:blipFill>
        <p:spPr>
          <a:xfrm>
            <a:off x="3778668" y="7369811"/>
            <a:ext cx="2844000" cy="1785325"/>
          </a:xfrm>
          <a:prstGeom prst="rect">
            <a:avLst/>
          </a:prstGeom>
        </p:spPr>
      </p:pic>
      <p:pic>
        <p:nvPicPr>
          <p:cNvPr id="3" name="図 2"/>
          <p:cNvPicPr>
            <a:picLocks noChangeAspect="1"/>
          </p:cNvPicPr>
          <p:nvPr/>
        </p:nvPicPr>
        <p:blipFill>
          <a:blip r:embed="rId15"/>
          <a:stretch>
            <a:fillRect/>
          </a:stretch>
        </p:blipFill>
        <p:spPr>
          <a:xfrm>
            <a:off x="665961" y="7328521"/>
            <a:ext cx="2844000" cy="1785325"/>
          </a:xfrm>
          <a:prstGeom prst="rect">
            <a:avLst/>
          </a:prstGeom>
        </p:spPr>
      </p:pic>
      <p:sp>
        <p:nvSpPr>
          <p:cNvPr id="50" name="テキスト ボックス 49"/>
          <p:cNvSpPr txBox="1"/>
          <p:nvPr/>
        </p:nvSpPr>
        <p:spPr>
          <a:xfrm>
            <a:off x="292319" y="2232956"/>
            <a:ext cx="6642893" cy="338554"/>
          </a:xfrm>
          <a:prstGeom prst="rect">
            <a:avLst/>
          </a:prstGeom>
          <a:noFill/>
          <a:ln>
            <a:noFill/>
            <a:prstDash val="dash"/>
            <a:miter lim="800000"/>
          </a:ln>
        </p:spPr>
        <p:txBody>
          <a:bodyPr wrap="square" rtlCol="0">
            <a:spAutoFit/>
          </a:bodyPr>
          <a:lstStyle/>
          <a:p>
            <a:r>
              <a:rPr kumimoji="1" lang="en-US" altLang="ja-JP" sz="800" dirty="0">
                <a:latin typeface="ＭＳ 明朝" panose="02020609040205080304" pitchFamily="17" charset="-128"/>
                <a:ea typeface="ＭＳ 明朝" panose="02020609040205080304" pitchFamily="17" charset="-128"/>
              </a:rPr>
              <a:t>※</a:t>
            </a:r>
            <a:r>
              <a:rPr kumimoji="1" lang="ja-JP" altLang="en-US" sz="800" dirty="0">
                <a:latin typeface="ＭＳ 明朝" panose="02020609040205080304" pitchFamily="17" charset="-128"/>
                <a:ea typeface="ＭＳ 明朝" panose="02020609040205080304" pitchFamily="17" charset="-128"/>
              </a:rPr>
              <a:t>１：産業廃棄物の項目は、概ね５年毎に調査を実施しています。</a:t>
            </a:r>
            <a:endParaRPr kumimoji="1" lang="en-US" altLang="ja-JP" sz="800" dirty="0">
              <a:latin typeface="ＭＳ 明朝" panose="02020609040205080304" pitchFamily="17" charset="-128"/>
              <a:ea typeface="ＭＳ 明朝" panose="02020609040205080304" pitchFamily="17" charset="-128"/>
            </a:endParaRPr>
          </a:p>
          <a:p>
            <a:r>
              <a:rPr kumimoji="1" lang="en-US" altLang="ja-JP" sz="800" dirty="0">
                <a:latin typeface="ＭＳ 明朝" panose="02020609040205080304" pitchFamily="17" charset="-128"/>
                <a:ea typeface="ＭＳ 明朝" panose="02020609040205080304" pitchFamily="17" charset="-128"/>
              </a:rPr>
              <a:t>※</a:t>
            </a:r>
            <a:r>
              <a:rPr kumimoji="1" lang="ja-JP" altLang="en-US" sz="800" dirty="0">
                <a:latin typeface="ＭＳ 明朝" panose="02020609040205080304" pitchFamily="17" charset="-128"/>
                <a:ea typeface="ＭＳ 明朝" panose="02020609040205080304" pitchFamily="17" charset="-128"/>
              </a:rPr>
              <a:t>２：プラスチックごみの焼却量及び有効利用率は、５年毎に実態調査を実施します。</a:t>
            </a:r>
            <a:endParaRPr kumimoji="1" lang="en-US" altLang="ja-JP" sz="800" dirty="0">
              <a:latin typeface="ＭＳ 明朝" panose="02020609040205080304" pitchFamily="17" charset="-128"/>
              <a:ea typeface="ＭＳ 明朝" panose="02020609040205080304" pitchFamily="17" charset="-128"/>
            </a:endParaRPr>
          </a:p>
        </p:txBody>
      </p:sp>
      <p:sp>
        <p:nvSpPr>
          <p:cNvPr id="4" name="テキスト ボックス 3"/>
          <p:cNvSpPr txBox="1"/>
          <p:nvPr/>
        </p:nvSpPr>
        <p:spPr>
          <a:xfrm>
            <a:off x="183806" y="109727"/>
            <a:ext cx="3640202" cy="276999"/>
          </a:xfrm>
          <a:prstGeom prst="rect">
            <a:avLst/>
          </a:prstGeom>
          <a:noFill/>
          <a:ln>
            <a:noFill/>
            <a:prstDash val="dash"/>
            <a:miter lim="800000"/>
          </a:ln>
        </p:spPr>
        <p:txBody>
          <a:bodyPr wrap="square" rtlCol="0">
            <a:spAutoFit/>
          </a:bodyPr>
          <a:lstStyle/>
          <a:p>
            <a:r>
              <a:rPr kumimoji="1" lang="ja-JP" altLang="en-US" sz="1200" b="1" dirty="0">
                <a:latin typeface="ＭＳ ゴシック" panose="020B0609070205080204" pitchFamily="49" charset="-128"/>
                <a:ea typeface="ＭＳ ゴシック" panose="020B0609070205080204" pitchFamily="49" charset="-128"/>
              </a:rPr>
              <a:t>（参考）目標項目及び進行管理指標の経年推移</a:t>
            </a:r>
          </a:p>
        </p:txBody>
      </p:sp>
      <p:sp>
        <p:nvSpPr>
          <p:cNvPr id="5" name="テキスト ボックス 4"/>
          <p:cNvSpPr txBox="1"/>
          <p:nvPr/>
        </p:nvSpPr>
        <p:spPr>
          <a:xfrm>
            <a:off x="183806" y="2723367"/>
            <a:ext cx="3577517" cy="261610"/>
          </a:xfrm>
          <a:prstGeom prst="rect">
            <a:avLst/>
          </a:prstGeom>
          <a:noFill/>
          <a:ln>
            <a:noFill/>
            <a:prstDash val="dash"/>
            <a:miter lim="800000"/>
          </a:ln>
        </p:spPr>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　■一般廃棄物　　</a:t>
            </a:r>
            <a:r>
              <a:rPr kumimoji="1" lang="en-US" altLang="ja-JP" sz="800" dirty="0">
                <a:latin typeface="ＭＳ 明朝" panose="02020609040205080304" pitchFamily="17" charset="-128"/>
                <a:ea typeface="ＭＳ 明朝" panose="02020609040205080304" pitchFamily="17" charset="-128"/>
              </a:rPr>
              <a:t>※2025</a:t>
            </a:r>
            <a:r>
              <a:rPr kumimoji="1" lang="ja-JP" altLang="en-US" sz="800" dirty="0">
                <a:latin typeface="ＭＳ 明朝" panose="02020609040205080304" pitchFamily="17" charset="-128"/>
                <a:ea typeface="ＭＳ 明朝" panose="02020609040205080304" pitchFamily="17" charset="-128"/>
              </a:rPr>
              <a:t>年度は目標値</a:t>
            </a:r>
          </a:p>
        </p:txBody>
      </p:sp>
      <p:sp>
        <p:nvSpPr>
          <p:cNvPr id="6" name="テキスト ボックス 5"/>
          <p:cNvSpPr txBox="1"/>
          <p:nvPr/>
        </p:nvSpPr>
        <p:spPr>
          <a:xfrm>
            <a:off x="183806" y="7114771"/>
            <a:ext cx="3749039" cy="261610"/>
          </a:xfrm>
          <a:prstGeom prst="rect">
            <a:avLst/>
          </a:prstGeom>
          <a:noFill/>
          <a:ln>
            <a:noFill/>
            <a:prstDash val="dash"/>
            <a:miter lim="800000"/>
          </a:ln>
        </p:spPr>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　■産業廃棄物　</a:t>
            </a:r>
            <a:r>
              <a:rPr kumimoji="1" lang="ja-JP" altLang="en-US" sz="800" dirty="0">
                <a:latin typeface="ＭＳ 明朝" panose="02020609040205080304" pitchFamily="17" charset="-128"/>
                <a:ea typeface="ＭＳ 明朝" panose="02020609040205080304" pitchFamily="17" charset="-128"/>
              </a:rPr>
              <a:t>　</a:t>
            </a:r>
            <a:r>
              <a:rPr kumimoji="1" lang="en-US" altLang="ja-JP" sz="800" dirty="0">
                <a:latin typeface="ＭＳ 明朝" panose="02020609040205080304" pitchFamily="17" charset="-128"/>
                <a:ea typeface="ＭＳ 明朝" panose="02020609040205080304" pitchFamily="17" charset="-128"/>
              </a:rPr>
              <a:t>※2025</a:t>
            </a:r>
            <a:r>
              <a:rPr kumimoji="1" lang="ja-JP" altLang="en-US" sz="800" dirty="0">
                <a:latin typeface="ＭＳ 明朝" panose="02020609040205080304" pitchFamily="17" charset="-128"/>
                <a:ea typeface="ＭＳ 明朝" panose="02020609040205080304" pitchFamily="17" charset="-128"/>
              </a:rPr>
              <a:t>年度は目標値</a:t>
            </a:r>
          </a:p>
        </p:txBody>
      </p:sp>
      <p:sp>
        <p:nvSpPr>
          <p:cNvPr id="35" name="テキスト ボックス 34"/>
          <p:cNvSpPr txBox="1"/>
          <p:nvPr/>
        </p:nvSpPr>
        <p:spPr>
          <a:xfrm>
            <a:off x="1457635" y="6897983"/>
            <a:ext cx="1453235"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図３：最終処分量</a:t>
            </a:r>
          </a:p>
        </p:txBody>
      </p:sp>
      <p:sp>
        <p:nvSpPr>
          <p:cNvPr id="36" name="テキスト ボックス 35"/>
          <p:cNvSpPr txBox="1"/>
          <p:nvPr/>
        </p:nvSpPr>
        <p:spPr>
          <a:xfrm>
            <a:off x="4561151" y="4682646"/>
            <a:ext cx="1453235"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図２：再生利用率</a:t>
            </a:r>
          </a:p>
        </p:txBody>
      </p:sp>
      <p:sp>
        <p:nvSpPr>
          <p:cNvPr id="37" name="テキスト ボックス 36"/>
          <p:cNvSpPr txBox="1"/>
          <p:nvPr/>
        </p:nvSpPr>
        <p:spPr>
          <a:xfrm>
            <a:off x="3813116" y="6897983"/>
            <a:ext cx="287603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図４：１人１日当たり生活系ごみ排出量</a:t>
            </a:r>
          </a:p>
        </p:txBody>
      </p:sp>
      <p:sp>
        <p:nvSpPr>
          <p:cNvPr id="38" name="テキスト ボックス 37"/>
          <p:cNvSpPr txBox="1"/>
          <p:nvPr/>
        </p:nvSpPr>
        <p:spPr>
          <a:xfrm>
            <a:off x="7471982" y="2209420"/>
            <a:ext cx="262832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図７：容器包装プラスチック排出量</a:t>
            </a:r>
          </a:p>
        </p:txBody>
      </p:sp>
      <p:sp>
        <p:nvSpPr>
          <p:cNvPr id="39" name="テキスト ボックス 38"/>
          <p:cNvSpPr txBox="1"/>
          <p:nvPr/>
        </p:nvSpPr>
        <p:spPr>
          <a:xfrm>
            <a:off x="10471451" y="2209420"/>
            <a:ext cx="282118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図８：容器包装プラスチック再生利用率</a:t>
            </a:r>
          </a:p>
        </p:txBody>
      </p:sp>
      <p:sp>
        <p:nvSpPr>
          <p:cNvPr id="40" name="テキスト ボックス 39"/>
          <p:cNvSpPr txBox="1"/>
          <p:nvPr/>
        </p:nvSpPr>
        <p:spPr>
          <a:xfrm>
            <a:off x="1107306" y="9055610"/>
            <a:ext cx="226143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図５：排出量、最終処分量等</a:t>
            </a:r>
          </a:p>
        </p:txBody>
      </p:sp>
      <p:sp>
        <p:nvSpPr>
          <p:cNvPr id="41" name="テキスト ボックス 40"/>
          <p:cNvSpPr txBox="1"/>
          <p:nvPr/>
        </p:nvSpPr>
        <p:spPr>
          <a:xfrm>
            <a:off x="4481729" y="9055610"/>
            <a:ext cx="1583760"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図６：再生利用率等</a:t>
            </a:r>
          </a:p>
        </p:txBody>
      </p:sp>
      <p:sp>
        <p:nvSpPr>
          <p:cNvPr id="42" name="テキスト ボックス 41"/>
          <p:cNvSpPr txBox="1"/>
          <p:nvPr/>
        </p:nvSpPr>
        <p:spPr>
          <a:xfrm>
            <a:off x="1018544" y="9229173"/>
            <a:ext cx="2581905" cy="215444"/>
          </a:xfrm>
          <a:prstGeom prst="rect">
            <a:avLst/>
          </a:prstGeom>
          <a:noFill/>
          <a:ln>
            <a:noFill/>
            <a:prstDash val="dash"/>
            <a:miter lim="800000"/>
          </a:ln>
        </p:spPr>
        <p:txBody>
          <a:bodyPr wrap="square" rtlCol="0">
            <a:spAutoFit/>
          </a:bodyPr>
          <a:lstStyle/>
          <a:p>
            <a:r>
              <a:rPr kumimoji="1" lang="ja-JP" altLang="en-US" sz="800" dirty="0">
                <a:latin typeface="ＭＳ 明朝" panose="02020609040205080304" pitchFamily="17" charset="-128"/>
                <a:ea typeface="ＭＳ 明朝" panose="02020609040205080304" pitchFamily="17" charset="-128"/>
              </a:rPr>
              <a:t>注）四捨五入のため合計が合わない場合があります。</a:t>
            </a:r>
          </a:p>
        </p:txBody>
      </p:sp>
      <p:sp>
        <p:nvSpPr>
          <p:cNvPr id="44" name="テキスト ボックス 43"/>
          <p:cNvSpPr txBox="1"/>
          <p:nvPr/>
        </p:nvSpPr>
        <p:spPr>
          <a:xfrm>
            <a:off x="7484404" y="4763926"/>
            <a:ext cx="2479925"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図９：１人１日当たり事業系ごみ排出量</a:t>
            </a:r>
          </a:p>
        </p:txBody>
      </p:sp>
      <p:sp>
        <p:nvSpPr>
          <p:cNvPr id="45" name="テキスト ボックス 44"/>
          <p:cNvSpPr txBox="1"/>
          <p:nvPr/>
        </p:nvSpPr>
        <p:spPr>
          <a:xfrm>
            <a:off x="7832818" y="6903063"/>
            <a:ext cx="1961063"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11</a:t>
            </a:r>
            <a:r>
              <a:rPr kumimoji="1" lang="ja-JP" altLang="en-US" sz="1000" dirty="0">
                <a:latin typeface="ＭＳ ゴシック" panose="020B0609070205080204" pitchFamily="49" charset="-128"/>
                <a:ea typeface="ＭＳ ゴシック" panose="020B0609070205080204" pitchFamily="49" charset="-128"/>
              </a:rPr>
              <a:t>：プラスチック排出量</a:t>
            </a:r>
          </a:p>
        </p:txBody>
      </p:sp>
      <p:sp>
        <p:nvSpPr>
          <p:cNvPr id="46" name="テキスト ボックス 45"/>
          <p:cNvSpPr txBox="1"/>
          <p:nvPr/>
        </p:nvSpPr>
        <p:spPr>
          <a:xfrm>
            <a:off x="7691981" y="9187328"/>
            <a:ext cx="2162658"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13</a:t>
            </a:r>
            <a:r>
              <a:rPr kumimoji="1" lang="ja-JP" altLang="en-US" sz="1000" dirty="0">
                <a:latin typeface="ＭＳ ゴシック" panose="020B0609070205080204" pitchFamily="49" charset="-128"/>
                <a:ea typeface="ＭＳ ゴシック" panose="020B0609070205080204" pitchFamily="49" charset="-128"/>
              </a:rPr>
              <a:t>：プラスチック単純焼却量</a:t>
            </a:r>
          </a:p>
        </p:txBody>
      </p:sp>
      <p:sp>
        <p:nvSpPr>
          <p:cNvPr id="47" name="テキスト ボックス 46"/>
          <p:cNvSpPr txBox="1"/>
          <p:nvPr/>
        </p:nvSpPr>
        <p:spPr>
          <a:xfrm>
            <a:off x="10808358" y="6903063"/>
            <a:ext cx="2229426"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12</a:t>
            </a:r>
            <a:r>
              <a:rPr kumimoji="1" lang="ja-JP" altLang="en-US" sz="1000" dirty="0">
                <a:latin typeface="ＭＳ ゴシック" panose="020B0609070205080204" pitchFamily="49" charset="-128"/>
                <a:ea typeface="ＭＳ ゴシック" panose="020B0609070205080204" pitchFamily="49" charset="-128"/>
              </a:rPr>
              <a:t>：プラスチック再生利用量</a:t>
            </a:r>
          </a:p>
        </p:txBody>
      </p:sp>
      <p:sp>
        <p:nvSpPr>
          <p:cNvPr id="48" name="テキスト ボックス 47"/>
          <p:cNvSpPr txBox="1"/>
          <p:nvPr/>
        </p:nvSpPr>
        <p:spPr>
          <a:xfrm>
            <a:off x="10355546" y="9187328"/>
            <a:ext cx="3052989"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14</a:t>
            </a:r>
            <a:r>
              <a:rPr kumimoji="1" lang="ja-JP" altLang="en-US" sz="1000" dirty="0">
                <a:latin typeface="ＭＳ ゴシック" panose="020B0609070205080204" pitchFamily="49" charset="-128"/>
                <a:ea typeface="ＭＳ ゴシック" panose="020B0609070205080204" pitchFamily="49" charset="-128"/>
              </a:rPr>
              <a:t>：生活系焼却ごみのプラスチック混入率</a:t>
            </a:r>
          </a:p>
        </p:txBody>
      </p:sp>
      <p:graphicFrame>
        <p:nvGraphicFramePr>
          <p:cNvPr id="49" name="表 48"/>
          <p:cNvGraphicFramePr>
            <a:graphicFrameLocks noGrp="1"/>
          </p:cNvGraphicFramePr>
          <p:nvPr>
            <p:extLst>
              <p:ext uri="{D42A27DB-BD31-4B8C-83A1-F6EECF244321}">
                <p14:modId xmlns:p14="http://schemas.microsoft.com/office/powerpoint/2010/main" val="2966615845"/>
              </p:ext>
            </p:extLst>
          </p:nvPr>
        </p:nvGraphicFramePr>
        <p:xfrm>
          <a:off x="383149" y="424138"/>
          <a:ext cx="6335151" cy="1817683"/>
        </p:xfrm>
        <a:graphic>
          <a:graphicData uri="http://schemas.openxmlformats.org/drawingml/2006/table">
            <a:tbl>
              <a:tblPr firstRow="1" firstCol="1" bandRow="1">
                <a:tableStyleId>{5C22544A-7EE6-4342-B048-85BDC9FD1C3A}</a:tableStyleId>
              </a:tblPr>
              <a:tblGrid>
                <a:gridCol w="1076081">
                  <a:extLst>
                    <a:ext uri="{9D8B030D-6E8A-4147-A177-3AD203B41FA5}">
                      <a16:colId xmlns:a16="http://schemas.microsoft.com/office/drawing/2014/main" val="4186608907"/>
                    </a:ext>
                  </a:extLst>
                </a:gridCol>
                <a:gridCol w="2350770">
                  <a:extLst>
                    <a:ext uri="{9D8B030D-6E8A-4147-A177-3AD203B41FA5}">
                      <a16:colId xmlns:a16="http://schemas.microsoft.com/office/drawing/2014/main" val="2746499724"/>
                    </a:ext>
                  </a:extLst>
                </a:gridCol>
                <a:gridCol w="2908300">
                  <a:extLst>
                    <a:ext uri="{9D8B030D-6E8A-4147-A177-3AD203B41FA5}">
                      <a16:colId xmlns:a16="http://schemas.microsoft.com/office/drawing/2014/main" val="1098712505"/>
                    </a:ext>
                  </a:extLst>
                </a:gridCol>
              </a:tblGrid>
              <a:tr h="188908">
                <a:tc>
                  <a:txBody>
                    <a:bodyPr/>
                    <a:lstStyle/>
                    <a:p>
                      <a:pPr algn="ctr">
                        <a:spcAft>
                          <a:spcPts val="0"/>
                        </a:spcAft>
                      </a:pPr>
                      <a:r>
                        <a:rPr lang="en-US" sz="900" b="0" kern="100" dirty="0">
                          <a:solidFill>
                            <a:schemeClr val="tx1"/>
                          </a:solidFill>
                          <a:effectLst/>
                          <a:latin typeface="ＭＳ ゴシック" panose="020B0609070205080204" pitchFamily="49" charset="-128"/>
                          <a:ea typeface="ＭＳ ゴシック" panose="020B0609070205080204" pitchFamily="49" charset="-128"/>
                        </a:rPr>
                        <a:t> </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目標項目</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進行管理</a:t>
                      </a:r>
                      <a:r>
                        <a:rPr lang="ja-JP" sz="900" b="0" kern="100" dirty="0">
                          <a:solidFill>
                            <a:schemeClr val="tx1"/>
                          </a:solidFill>
                          <a:effectLst/>
                          <a:latin typeface="ＭＳ ゴシック" panose="020B0609070205080204" pitchFamily="49" charset="-128"/>
                          <a:ea typeface="ＭＳ ゴシック" panose="020B0609070205080204" pitchFamily="49" charset="-128"/>
                        </a:rPr>
                        <a:t>指標</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9430912"/>
                  </a:ext>
                </a:extLst>
              </a:tr>
              <a:tr h="593725">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一般廃棄物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排出量</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再生利用率</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最終処分量</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１人１日当たりの生活系ごみ排出量</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09550" indent="-209550"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１人１日当たり事業系ごみ排出量</a:t>
                      </a:r>
                    </a:p>
                    <a:p>
                      <a:pPr marL="139700" indent="-139700"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事業系資源化物も含めた再生利用率</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2635815"/>
                  </a:ext>
                </a:extLst>
              </a:tr>
              <a:tr h="450850">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産業廃棄物</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排出量</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endParaRP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再生利用率</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endParaRP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最終処分量</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排出量から減量化量を除いた再生利用率</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endParaRP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排出量から減量化量を除いた最終処分率</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※1</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77956262"/>
                  </a:ext>
                </a:extLst>
              </a:tr>
              <a:tr h="584200">
                <a:tc>
                  <a:txBody>
                    <a:bodyPr/>
                    <a:lstStyle/>
                    <a:p>
                      <a:pPr algn="ctr">
                        <a:spcAft>
                          <a:spcPts val="0"/>
                        </a:spcAft>
                      </a:pPr>
                      <a:r>
                        <a:rPr lang="ja-JP" sz="900" b="0" kern="100" dirty="0">
                          <a:solidFill>
                            <a:schemeClr val="tx1"/>
                          </a:solidFill>
                          <a:effectLst/>
                          <a:latin typeface="ＭＳ ゴシック" panose="020B0609070205080204" pitchFamily="49" charset="-128"/>
                          <a:ea typeface="ＭＳ ゴシック" panose="020B0609070205080204" pitchFamily="49" charset="-128"/>
                        </a:rPr>
                        <a:t>プラスチックごみ</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容器包装プラスチック排出量</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容器包装プラスチック再生利用率</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プラスチック焼却量</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※2</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endParaRP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プラスチック有効利用率</a:t>
                      </a:r>
                      <a:r>
                        <a:rPr lang="en-US" altLang="ja-JP" sz="900" b="0" kern="100" baseline="30000" dirty="0">
                          <a:solidFill>
                            <a:schemeClr val="tx1"/>
                          </a:solidFill>
                          <a:effectLst/>
                          <a:latin typeface="ＭＳ ゴシック" panose="020B0609070205080204" pitchFamily="49" charset="-128"/>
                          <a:ea typeface="ＭＳ ゴシック" panose="020B0609070205080204" pitchFamily="49" charset="-128"/>
                        </a:rPr>
                        <a:t>※2</a:t>
                      </a:r>
                      <a:endParaRPr lang="ja-JP" sz="900" b="0" kern="100" baseline="300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indent="-209550"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プラスチック排出量</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再生利用量</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最終処分量</a:t>
                      </a: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endParaRPr lang="en-US" altLang="ja-JP" sz="900" b="0" kern="100" dirty="0">
                        <a:solidFill>
                          <a:schemeClr val="tx1"/>
                        </a:solidFill>
                        <a:effectLst/>
                        <a:latin typeface="ＭＳ ゴシック" panose="020B0609070205080204" pitchFamily="49" charset="-128"/>
                        <a:ea typeface="ＭＳ ゴシック" panose="020B0609070205080204" pitchFamily="49" charset="-128"/>
                      </a:endParaRPr>
                    </a:p>
                    <a:p>
                      <a:pPr marL="0" indent="-209550" algn="just">
                        <a:lnSpc>
                          <a:spcPts val="1100"/>
                        </a:lnSpc>
                        <a:spcAft>
                          <a:spcPts val="0"/>
                        </a:spcAft>
                      </a:pPr>
                      <a:r>
                        <a:rPr lang="en-US" altLang="ja-JP" sz="900" b="0" kern="100" dirty="0">
                          <a:solidFill>
                            <a:schemeClr val="tx1"/>
                          </a:solidFill>
                          <a:effectLst/>
                          <a:latin typeface="ＭＳ ゴシック" panose="020B0609070205080204" pitchFamily="49" charset="-128"/>
                          <a:ea typeface="ＭＳ ゴシック" panose="020B0609070205080204" pitchFamily="49" charset="-128"/>
                        </a:rPr>
                        <a:t>  </a:t>
                      </a:r>
                      <a:r>
                        <a:rPr lang="ja-JP" sz="900" b="0" kern="100" dirty="0">
                          <a:solidFill>
                            <a:schemeClr val="tx1"/>
                          </a:solidFill>
                          <a:effectLst/>
                          <a:latin typeface="ＭＳ ゴシック" panose="020B0609070205080204" pitchFamily="49" charset="-128"/>
                          <a:ea typeface="ＭＳ ゴシック" panose="020B0609070205080204" pitchFamily="49" charset="-128"/>
                        </a:rPr>
                        <a:t>単純焼却量</a:t>
                      </a:r>
                    </a:p>
                    <a:p>
                      <a:pPr algn="just">
                        <a:lnSpc>
                          <a:spcPts val="1100"/>
                        </a:lnSpc>
                        <a:spcAft>
                          <a:spcPts val="0"/>
                        </a:spcAft>
                      </a:pPr>
                      <a:r>
                        <a:rPr lang="ja-JP" altLang="en-US" sz="900" b="0" kern="100" dirty="0">
                          <a:solidFill>
                            <a:schemeClr val="tx1"/>
                          </a:solidFill>
                          <a:effectLst/>
                          <a:latin typeface="ＭＳ ゴシック" panose="020B0609070205080204" pitchFamily="49" charset="-128"/>
                          <a:ea typeface="ＭＳ ゴシック" panose="020B0609070205080204" pitchFamily="49" charset="-128"/>
                        </a:rPr>
                        <a:t>・</a:t>
                      </a:r>
                      <a:r>
                        <a:rPr lang="ja-JP" sz="900" b="0" kern="100" dirty="0">
                          <a:solidFill>
                            <a:schemeClr val="tx1"/>
                          </a:solidFill>
                          <a:effectLst/>
                          <a:latin typeface="ＭＳ ゴシック" panose="020B0609070205080204" pitchFamily="49" charset="-128"/>
                          <a:ea typeface="ＭＳ ゴシック" panose="020B0609070205080204" pitchFamily="49" charset="-128"/>
                        </a:rPr>
                        <a:t>生活系焼却ごみのプラスチック混入率</a:t>
                      </a:r>
                      <a:endParaRPr lang="ja-JP" sz="9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4507360"/>
                  </a:ext>
                </a:extLst>
              </a:tr>
            </a:tbl>
          </a:graphicData>
        </a:graphic>
      </p:graphicFrame>
      <p:sp>
        <p:nvSpPr>
          <p:cNvPr id="51" name="テキスト ボックス 50"/>
          <p:cNvSpPr txBox="1"/>
          <p:nvPr/>
        </p:nvSpPr>
        <p:spPr>
          <a:xfrm>
            <a:off x="7082472" y="276360"/>
            <a:ext cx="4074245" cy="261610"/>
          </a:xfrm>
          <a:prstGeom prst="rect">
            <a:avLst/>
          </a:prstGeom>
          <a:noFill/>
          <a:ln>
            <a:noFill/>
            <a:prstDash val="dash"/>
            <a:miter lim="800000"/>
          </a:ln>
        </p:spPr>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　■プラスチックごみ　　</a:t>
            </a:r>
            <a:r>
              <a:rPr kumimoji="1" lang="en-US" altLang="ja-JP" sz="800" dirty="0">
                <a:latin typeface="ＭＳ 明朝" panose="02020609040205080304" pitchFamily="17" charset="-128"/>
                <a:ea typeface="ＭＳ 明朝" panose="02020609040205080304" pitchFamily="17" charset="-128"/>
              </a:rPr>
              <a:t>※2025</a:t>
            </a:r>
            <a:r>
              <a:rPr kumimoji="1" lang="ja-JP" altLang="en-US" sz="800" dirty="0">
                <a:latin typeface="ＭＳ 明朝" panose="02020609040205080304" pitchFamily="17" charset="-128"/>
                <a:ea typeface="ＭＳ 明朝" panose="02020609040205080304" pitchFamily="17" charset="-128"/>
              </a:rPr>
              <a:t>年度は目標値</a:t>
            </a:r>
          </a:p>
        </p:txBody>
      </p:sp>
      <p:sp>
        <p:nvSpPr>
          <p:cNvPr id="52" name="テキスト ボックス 51"/>
          <p:cNvSpPr txBox="1"/>
          <p:nvPr/>
        </p:nvSpPr>
        <p:spPr>
          <a:xfrm>
            <a:off x="10503453" y="4763926"/>
            <a:ext cx="2757176"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a:t>
            </a:r>
            <a:r>
              <a:rPr kumimoji="1" lang="en-US" altLang="ja-JP" sz="1000" dirty="0">
                <a:latin typeface="ＭＳ ゴシック" panose="020B0609070205080204" pitchFamily="49" charset="-128"/>
                <a:ea typeface="ＭＳ ゴシック" panose="020B0609070205080204" pitchFamily="49" charset="-128"/>
              </a:rPr>
              <a:t>10</a:t>
            </a:r>
            <a:r>
              <a:rPr kumimoji="1" lang="ja-JP" altLang="en-US" sz="1000" dirty="0">
                <a:latin typeface="ＭＳ ゴシック" panose="020B0609070205080204" pitchFamily="49" charset="-128"/>
                <a:ea typeface="ＭＳ ゴシック" panose="020B0609070205080204" pitchFamily="49" charset="-128"/>
              </a:rPr>
              <a:t>：事業系資源化物も含めた再生利用率</a:t>
            </a:r>
          </a:p>
        </p:txBody>
      </p:sp>
      <p:grpSp>
        <p:nvGrpSpPr>
          <p:cNvPr id="22" name="グループ化 21"/>
          <p:cNvGrpSpPr/>
          <p:nvPr/>
        </p:nvGrpSpPr>
        <p:grpSpPr>
          <a:xfrm>
            <a:off x="7065998" y="2570967"/>
            <a:ext cx="5685067" cy="390334"/>
            <a:chOff x="6875498" y="2723367"/>
            <a:chExt cx="5685067" cy="390334"/>
          </a:xfrm>
        </p:grpSpPr>
        <p:sp>
          <p:nvSpPr>
            <p:cNvPr id="10" name="テキスト ボックス 9"/>
            <p:cNvSpPr txBox="1"/>
            <p:nvPr/>
          </p:nvSpPr>
          <p:spPr>
            <a:xfrm>
              <a:off x="6875498" y="2723367"/>
              <a:ext cx="5268658" cy="261610"/>
            </a:xfrm>
            <a:prstGeom prst="rect">
              <a:avLst/>
            </a:prstGeom>
            <a:noFill/>
            <a:ln>
              <a:noFill/>
              <a:prstDash val="dash"/>
              <a:miter lim="800000"/>
            </a:ln>
          </p:spPr>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　■進行管理指標　</a:t>
              </a:r>
              <a:r>
                <a:rPr kumimoji="1" lang="ja-JP" altLang="en-US" sz="1100" dirty="0">
                  <a:latin typeface="ＭＳ 明朝" panose="02020609040205080304" pitchFamily="17" charset="-128"/>
                  <a:ea typeface="ＭＳ 明朝" panose="02020609040205080304" pitchFamily="17" charset="-128"/>
                </a:rPr>
                <a:t>　</a:t>
              </a:r>
              <a:r>
                <a:rPr kumimoji="1" lang="en-US" altLang="ja-JP" sz="800" dirty="0">
                  <a:latin typeface="ＭＳ 明朝" panose="02020609040205080304" pitchFamily="17" charset="-128"/>
                  <a:ea typeface="ＭＳ 明朝" panose="02020609040205080304" pitchFamily="17" charset="-128"/>
                </a:rPr>
                <a:t>※</a:t>
              </a:r>
              <a:r>
                <a:rPr kumimoji="1" lang="ja-JP" altLang="en-US" sz="800" dirty="0">
                  <a:latin typeface="ＭＳ 明朝" panose="02020609040205080304" pitchFamily="17" charset="-128"/>
                  <a:ea typeface="ＭＳ 明朝" panose="02020609040205080304" pitchFamily="17" charset="-128"/>
                </a:rPr>
                <a:t>進行管理指標については目標値を設定していません。</a:t>
              </a:r>
            </a:p>
          </p:txBody>
        </p:sp>
        <p:sp>
          <p:nvSpPr>
            <p:cNvPr id="53" name="テキスト ボックス 52"/>
            <p:cNvSpPr txBox="1"/>
            <p:nvPr/>
          </p:nvSpPr>
          <p:spPr>
            <a:xfrm>
              <a:off x="8271766" y="2898257"/>
              <a:ext cx="4288799" cy="215444"/>
            </a:xfrm>
            <a:prstGeom prst="rect">
              <a:avLst/>
            </a:prstGeom>
            <a:noFill/>
            <a:ln>
              <a:noFill/>
              <a:prstDash val="dash"/>
              <a:miter lim="800000"/>
            </a:ln>
          </p:spPr>
          <p:txBody>
            <a:bodyPr wrap="square" rtlCol="0">
              <a:spAutoFit/>
            </a:bodyPr>
            <a:lstStyle/>
            <a:p>
              <a:r>
                <a:rPr kumimoji="1" lang="en-US" altLang="ja-JP" sz="800" dirty="0">
                  <a:latin typeface="ＭＳ 明朝" panose="02020609040205080304" pitchFamily="17" charset="-128"/>
                  <a:ea typeface="ＭＳ 明朝" panose="02020609040205080304" pitchFamily="17" charset="-128"/>
                </a:rPr>
                <a:t>※</a:t>
              </a:r>
              <a:r>
                <a:rPr kumimoji="1" lang="ja-JP" altLang="en-US" sz="800" dirty="0">
                  <a:latin typeface="ＭＳ 明朝" panose="02020609040205080304" pitchFamily="17" charset="-128"/>
                  <a:ea typeface="ＭＳ 明朝" panose="02020609040205080304" pitchFamily="17" charset="-128"/>
                </a:rPr>
                <a:t>プラスチックに関するグラフは一般廃棄物の値であり、産業廃棄物は含んでいません。</a:t>
              </a:r>
            </a:p>
          </p:txBody>
        </p:sp>
      </p:grpSp>
      <p:sp>
        <p:nvSpPr>
          <p:cNvPr id="34" name="テキスト ボックス 33"/>
          <p:cNvSpPr txBox="1"/>
          <p:nvPr/>
        </p:nvSpPr>
        <p:spPr>
          <a:xfrm>
            <a:off x="1443960" y="4682646"/>
            <a:ext cx="1453235" cy="246221"/>
          </a:xfrm>
          <a:prstGeom prst="rect">
            <a:avLst/>
          </a:prstGeom>
          <a:noFill/>
          <a:ln>
            <a:noFill/>
            <a:prstDash val="dash"/>
            <a:miter lim="800000"/>
          </a:ln>
        </p:spPr>
        <p:txBody>
          <a:bodyPr wrap="square" rtlCol="0">
            <a:spAutoFit/>
          </a:bodyPr>
          <a:lstStyle/>
          <a:p>
            <a:pPr algn="ctr"/>
            <a:r>
              <a:rPr kumimoji="1" lang="ja-JP" altLang="en-US" sz="1000" dirty="0">
                <a:latin typeface="ＭＳ ゴシック" panose="020B0609070205080204" pitchFamily="49" charset="-128"/>
                <a:ea typeface="ＭＳ ゴシック" panose="020B0609070205080204" pitchFamily="49" charset="-128"/>
              </a:rPr>
              <a:t>図１：排出量</a:t>
            </a:r>
          </a:p>
        </p:txBody>
      </p:sp>
      <p:sp>
        <p:nvSpPr>
          <p:cNvPr id="43" name="テキスト ボックス 42"/>
          <p:cNvSpPr txBox="1"/>
          <p:nvPr/>
        </p:nvSpPr>
        <p:spPr>
          <a:xfrm>
            <a:off x="968318" y="4859099"/>
            <a:ext cx="2582406" cy="215444"/>
          </a:xfrm>
          <a:prstGeom prst="rect">
            <a:avLst/>
          </a:prstGeom>
          <a:noFill/>
          <a:ln>
            <a:noFill/>
            <a:prstDash val="dash"/>
            <a:miter lim="800000"/>
          </a:ln>
        </p:spPr>
        <p:txBody>
          <a:bodyPr wrap="square" rtlCol="0">
            <a:spAutoFit/>
          </a:bodyPr>
          <a:lstStyle/>
          <a:p>
            <a:r>
              <a:rPr kumimoji="1" lang="ja-JP" altLang="en-US" sz="800" dirty="0">
                <a:latin typeface="ＭＳ 明朝" panose="02020609040205080304" pitchFamily="17" charset="-128"/>
                <a:ea typeface="ＭＳ 明朝" panose="02020609040205080304" pitchFamily="17" charset="-128"/>
              </a:rPr>
              <a:t>注）四捨五入のため合計が合わない場合があります。</a:t>
            </a:r>
          </a:p>
        </p:txBody>
      </p:sp>
    </p:spTree>
    <p:extLst>
      <p:ext uri="{BB962C8B-B14F-4D97-AF65-F5344CB8AC3E}">
        <p14:creationId xmlns:p14="http://schemas.microsoft.com/office/powerpoint/2010/main" val="278252191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1545</Words>
  <Application>Microsoft Office PowerPoint</Application>
  <PresentationFormat>ユーザー設定</PresentationFormat>
  <Paragraphs>273</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ゴシック</vt:lpstr>
      <vt:lpstr>ＭＳ 明朝</vt:lpstr>
      <vt:lpstr>游ゴシック</vt:lpstr>
      <vt:lpstr>Arial</vt:lpstr>
      <vt:lpstr>Calibri</vt:lpstr>
      <vt:lpstr>Calibri Light</vt:lpstr>
      <vt:lpstr>Century</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2025-10-30T06:06:08Z</dcterms:created>
  <dcterms:modified xsi:type="dcterms:W3CDTF">2025-10-30T06:06:16Z</dcterms:modified>
</cp:coreProperties>
</file>