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4"/>
  </p:notesMasterIdLst>
  <p:sldIdLst>
    <p:sldId id="256" r:id="rId2"/>
    <p:sldId id="257" r:id="rId3"/>
  </p:sldIdLst>
  <p:sldSz cx="13500100" cy="9539288"/>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20" autoAdjust="0"/>
    <p:restoredTop sz="95896" autoAdjust="0"/>
  </p:normalViewPr>
  <p:slideViewPr>
    <p:cSldViewPr snapToGrid="0">
      <p:cViewPr varScale="1">
        <p:scale>
          <a:sx n="72" d="100"/>
          <a:sy n="72" d="100"/>
        </p:scale>
        <p:origin x="1046" y="72"/>
      </p:cViewPr>
      <p:guideLst/>
    </p:cSldViewPr>
  </p:slideViewPr>
  <p:notesTextViewPr>
    <p:cViewPr>
      <p:scale>
        <a:sx n="150" d="100"/>
        <a:sy n="15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2949678" cy="498559"/>
          </a:xfrm>
          <a:prstGeom prst="rect">
            <a:avLst/>
          </a:prstGeom>
        </p:spPr>
        <p:txBody>
          <a:bodyPr vert="horz" lIns="62983" tIns="31491" rIns="62983" bIns="31491"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50" y="2"/>
            <a:ext cx="2950765" cy="498559"/>
          </a:xfrm>
          <a:prstGeom prst="rect">
            <a:avLst/>
          </a:prstGeom>
        </p:spPr>
        <p:txBody>
          <a:bodyPr vert="horz" lIns="62983" tIns="31491" rIns="62983" bIns="31491" rtlCol="0"/>
          <a:lstStyle>
            <a:lvl1pPr algn="r">
              <a:defRPr sz="800"/>
            </a:lvl1pPr>
          </a:lstStyle>
          <a:p>
            <a:fld id="{000F81F7-9FB9-4A89-99F2-700974BF36A7}" type="datetimeFigureOut">
              <a:rPr kumimoji="1" lang="ja-JP" altLang="en-US" smtClean="0"/>
              <a:t>2024/11/29</a:t>
            </a:fld>
            <a:endParaRPr kumimoji="1" lang="ja-JP" altLang="en-US"/>
          </a:p>
        </p:txBody>
      </p:sp>
      <p:sp>
        <p:nvSpPr>
          <p:cNvPr id="4" name="スライド イメージ プレースホルダー 3"/>
          <p:cNvSpPr>
            <a:spLocks noGrp="1" noRot="1" noChangeAspect="1"/>
          </p:cNvSpPr>
          <p:nvPr>
            <p:ph type="sldImg" idx="2"/>
          </p:nvPr>
        </p:nvSpPr>
        <p:spPr>
          <a:xfrm>
            <a:off x="1028700" y="1241425"/>
            <a:ext cx="4749800" cy="3355975"/>
          </a:xfrm>
          <a:prstGeom prst="rect">
            <a:avLst/>
          </a:prstGeom>
          <a:noFill/>
          <a:ln w="12700">
            <a:solidFill>
              <a:prstClr val="black"/>
            </a:solidFill>
          </a:ln>
        </p:spPr>
        <p:txBody>
          <a:bodyPr vert="horz" lIns="62983" tIns="31491" rIns="62983" bIns="31491" rtlCol="0" anchor="ctr"/>
          <a:lstStyle/>
          <a:p>
            <a:endParaRPr lang="ja-JP" altLang="en-US"/>
          </a:p>
        </p:txBody>
      </p:sp>
      <p:sp>
        <p:nvSpPr>
          <p:cNvPr id="5" name="ノート プレースホルダー 4"/>
          <p:cNvSpPr>
            <a:spLocks noGrp="1"/>
          </p:cNvSpPr>
          <p:nvPr>
            <p:ph type="body" sz="quarter" idx="3"/>
          </p:nvPr>
        </p:nvSpPr>
        <p:spPr>
          <a:xfrm>
            <a:off x="680613" y="4783534"/>
            <a:ext cx="5445978" cy="3913800"/>
          </a:xfrm>
          <a:prstGeom prst="rect">
            <a:avLst/>
          </a:prstGeom>
        </p:spPr>
        <p:txBody>
          <a:bodyPr vert="horz" lIns="62983" tIns="31491" rIns="62983" bIns="3149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781"/>
            <a:ext cx="2949678" cy="498559"/>
          </a:xfrm>
          <a:prstGeom prst="rect">
            <a:avLst/>
          </a:prstGeom>
        </p:spPr>
        <p:txBody>
          <a:bodyPr vert="horz" lIns="62983" tIns="31491" rIns="62983" bIns="31491"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50" y="9440781"/>
            <a:ext cx="2950765" cy="498559"/>
          </a:xfrm>
          <a:prstGeom prst="rect">
            <a:avLst/>
          </a:prstGeom>
        </p:spPr>
        <p:txBody>
          <a:bodyPr vert="horz" lIns="62983" tIns="31491" rIns="62983" bIns="31491" rtlCol="0" anchor="b"/>
          <a:lstStyle>
            <a:lvl1pPr algn="r">
              <a:defRPr sz="800"/>
            </a:lvl1pPr>
          </a:lstStyle>
          <a:p>
            <a:fld id="{DACC1D66-9324-49F0-A9E1-85E5933CE96F}" type="slidenum">
              <a:rPr kumimoji="1" lang="ja-JP" altLang="en-US" smtClean="0"/>
              <a:t>‹#›</a:t>
            </a:fld>
            <a:endParaRPr kumimoji="1" lang="ja-JP" altLang="en-US"/>
          </a:p>
        </p:txBody>
      </p:sp>
    </p:spTree>
    <p:extLst>
      <p:ext uri="{BB962C8B-B14F-4D97-AF65-F5344CB8AC3E}">
        <p14:creationId xmlns:p14="http://schemas.microsoft.com/office/powerpoint/2010/main" val="2009411298"/>
      </p:ext>
    </p:extLst>
  </p:cSld>
  <p:clrMap bg1="lt1" tx1="dk1" bg2="lt2" tx2="dk2" accent1="accent1" accent2="accent2" accent3="accent3" accent4="accent4" accent5="accent5" accent6="accent6" hlink="hlink" folHlink="folHlink"/>
  <p:notesStyle>
    <a:lvl1pPr marL="0" algn="l" defTabSz="1248446" rtl="0" eaLnBrk="1" latinLnBrk="0" hangingPunct="1">
      <a:defRPr kumimoji="1" sz="1638" kern="1200">
        <a:solidFill>
          <a:schemeClr val="tx1"/>
        </a:solidFill>
        <a:latin typeface="+mn-lt"/>
        <a:ea typeface="+mn-ea"/>
        <a:cs typeface="+mn-cs"/>
      </a:defRPr>
    </a:lvl1pPr>
    <a:lvl2pPr marL="624223" algn="l" defTabSz="1248446" rtl="0" eaLnBrk="1" latinLnBrk="0" hangingPunct="1">
      <a:defRPr kumimoji="1" sz="1638" kern="1200">
        <a:solidFill>
          <a:schemeClr val="tx1"/>
        </a:solidFill>
        <a:latin typeface="+mn-lt"/>
        <a:ea typeface="+mn-ea"/>
        <a:cs typeface="+mn-cs"/>
      </a:defRPr>
    </a:lvl2pPr>
    <a:lvl3pPr marL="1248446" algn="l" defTabSz="1248446" rtl="0" eaLnBrk="1" latinLnBrk="0" hangingPunct="1">
      <a:defRPr kumimoji="1" sz="1638" kern="1200">
        <a:solidFill>
          <a:schemeClr val="tx1"/>
        </a:solidFill>
        <a:latin typeface="+mn-lt"/>
        <a:ea typeface="+mn-ea"/>
        <a:cs typeface="+mn-cs"/>
      </a:defRPr>
    </a:lvl3pPr>
    <a:lvl4pPr marL="1872669" algn="l" defTabSz="1248446" rtl="0" eaLnBrk="1" latinLnBrk="0" hangingPunct="1">
      <a:defRPr kumimoji="1" sz="1638" kern="1200">
        <a:solidFill>
          <a:schemeClr val="tx1"/>
        </a:solidFill>
        <a:latin typeface="+mn-lt"/>
        <a:ea typeface="+mn-ea"/>
        <a:cs typeface="+mn-cs"/>
      </a:defRPr>
    </a:lvl4pPr>
    <a:lvl5pPr marL="2496891" algn="l" defTabSz="1248446" rtl="0" eaLnBrk="1" latinLnBrk="0" hangingPunct="1">
      <a:defRPr kumimoji="1" sz="1638" kern="1200">
        <a:solidFill>
          <a:schemeClr val="tx1"/>
        </a:solidFill>
        <a:latin typeface="+mn-lt"/>
        <a:ea typeface="+mn-ea"/>
        <a:cs typeface="+mn-cs"/>
      </a:defRPr>
    </a:lvl5pPr>
    <a:lvl6pPr marL="3121115" algn="l" defTabSz="1248446" rtl="0" eaLnBrk="1" latinLnBrk="0" hangingPunct="1">
      <a:defRPr kumimoji="1" sz="1638" kern="1200">
        <a:solidFill>
          <a:schemeClr val="tx1"/>
        </a:solidFill>
        <a:latin typeface="+mn-lt"/>
        <a:ea typeface="+mn-ea"/>
        <a:cs typeface="+mn-cs"/>
      </a:defRPr>
    </a:lvl6pPr>
    <a:lvl7pPr marL="3745338" algn="l" defTabSz="1248446" rtl="0" eaLnBrk="1" latinLnBrk="0" hangingPunct="1">
      <a:defRPr kumimoji="1" sz="1638" kern="1200">
        <a:solidFill>
          <a:schemeClr val="tx1"/>
        </a:solidFill>
        <a:latin typeface="+mn-lt"/>
        <a:ea typeface="+mn-ea"/>
        <a:cs typeface="+mn-cs"/>
      </a:defRPr>
    </a:lvl7pPr>
    <a:lvl8pPr marL="4369560" algn="l" defTabSz="1248446" rtl="0" eaLnBrk="1" latinLnBrk="0" hangingPunct="1">
      <a:defRPr kumimoji="1" sz="1638" kern="1200">
        <a:solidFill>
          <a:schemeClr val="tx1"/>
        </a:solidFill>
        <a:latin typeface="+mn-lt"/>
        <a:ea typeface="+mn-ea"/>
        <a:cs typeface="+mn-cs"/>
      </a:defRPr>
    </a:lvl8pPr>
    <a:lvl9pPr marL="4993784" algn="l" defTabSz="1248446" rtl="0" eaLnBrk="1" latinLnBrk="0" hangingPunct="1">
      <a:defRPr kumimoji="1" sz="163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ACC1D66-9324-49F0-A9E1-85E5933CE96F}" type="slidenum">
              <a:rPr kumimoji="1" lang="ja-JP" altLang="en-US" smtClean="0"/>
              <a:t>1</a:t>
            </a:fld>
            <a:endParaRPr kumimoji="1" lang="ja-JP" altLang="en-US"/>
          </a:p>
        </p:txBody>
      </p:sp>
    </p:spTree>
    <p:extLst>
      <p:ext uri="{BB962C8B-B14F-4D97-AF65-F5344CB8AC3E}">
        <p14:creationId xmlns:p14="http://schemas.microsoft.com/office/powerpoint/2010/main" val="33086489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012508" y="1561176"/>
            <a:ext cx="11475085" cy="3321085"/>
          </a:xfrm>
        </p:spPr>
        <p:txBody>
          <a:bodyPr anchor="b"/>
          <a:lstStyle>
            <a:lvl1pPr algn="ctr">
              <a:defRPr sz="8346"/>
            </a:lvl1pPr>
          </a:lstStyle>
          <a:p>
            <a:r>
              <a:rPr lang="ja-JP" altLang="en-US"/>
              <a:t>マスター タイトルの書式設定</a:t>
            </a:r>
            <a:endParaRPr lang="en-US" dirty="0"/>
          </a:p>
        </p:txBody>
      </p:sp>
      <p:sp>
        <p:nvSpPr>
          <p:cNvPr id="3" name="Subtitle 2"/>
          <p:cNvSpPr>
            <a:spLocks noGrp="1"/>
          </p:cNvSpPr>
          <p:nvPr>
            <p:ph type="subTitle" idx="1"/>
          </p:nvPr>
        </p:nvSpPr>
        <p:spPr>
          <a:xfrm>
            <a:off x="1687513" y="5010335"/>
            <a:ext cx="10125075" cy="2303119"/>
          </a:xfrm>
        </p:spPr>
        <p:txBody>
          <a:bodyPr/>
          <a:lstStyle>
            <a:lvl1pPr marL="0" indent="0" algn="ctr">
              <a:buNone/>
              <a:defRPr sz="3338"/>
            </a:lvl1pPr>
            <a:lvl2pPr marL="635965" indent="0" algn="ctr">
              <a:buNone/>
              <a:defRPr sz="2782"/>
            </a:lvl2pPr>
            <a:lvl3pPr marL="1271930" indent="0" algn="ctr">
              <a:buNone/>
              <a:defRPr sz="2504"/>
            </a:lvl3pPr>
            <a:lvl4pPr marL="1907896" indent="0" algn="ctr">
              <a:buNone/>
              <a:defRPr sz="2226"/>
            </a:lvl4pPr>
            <a:lvl5pPr marL="2543861" indent="0" algn="ctr">
              <a:buNone/>
              <a:defRPr sz="2226"/>
            </a:lvl5pPr>
            <a:lvl6pPr marL="3179826" indent="0" algn="ctr">
              <a:buNone/>
              <a:defRPr sz="2226"/>
            </a:lvl6pPr>
            <a:lvl7pPr marL="3815791" indent="0" algn="ctr">
              <a:buNone/>
              <a:defRPr sz="2226"/>
            </a:lvl7pPr>
            <a:lvl8pPr marL="4451756" indent="0" algn="ctr">
              <a:buNone/>
              <a:defRPr sz="2226"/>
            </a:lvl8pPr>
            <a:lvl9pPr marL="5087722" indent="0" algn="ctr">
              <a:buNone/>
              <a:defRPr sz="2226"/>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5F6D53A-B474-487A-8C0B-87BFFE69AED3}" type="datetimeFigureOut">
              <a:rPr kumimoji="1" lang="ja-JP" altLang="en-US" smtClean="0"/>
              <a:t>2024/11/29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887D1CB-256F-483E-A5C0-6B0828FE30D5}" type="slidenum">
              <a:rPr kumimoji="1" lang="ja-JP" altLang="en-US" smtClean="0"/>
              <a:t>‹#›</a:t>
            </a:fld>
            <a:endParaRPr kumimoji="1" lang="ja-JP" altLang="en-US"/>
          </a:p>
        </p:txBody>
      </p:sp>
    </p:spTree>
    <p:extLst>
      <p:ext uri="{BB962C8B-B14F-4D97-AF65-F5344CB8AC3E}">
        <p14:creationId xmlns:p14="http://schemas.microsoft.com/office/powerpoint/2010/main" val="3895613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5F6D53A-B474-487A-8C0B-87BFFE69AED3}" type="datetimeFigureOut">
              <a:rPr kumimoji="1" lang="ja-JP" altLang="en-US" smtClean="0"/>
              <a:t>2024/11/29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887D1CB-256F-483E-A5C0-6B0828FE30D5}" type="slidenum">
              <a:rPr kumimoji="1" lang="ja-JP" altLang="en-US" smtClean="0"/>
              <a:t>‹#›</a:t>
            </a:fld>
            <a:endParaRPr kumimoji="1" lang="ja-JP" altLang="en-US"/>
          </a:p>
        </p:txBody>
      </p:sp>
    </p:spTree>
    <p:extLst>
      <p:ext uri="{BB962C8B-B14F-4D97-AF65-F5344CB8AC3E}">
        <p14:creationId xmlns:p14="http://schemas.microsoft.com/office/powerpoint/2010/main" val="569333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661010" y="507879"/>
            <a:ext cx="2910959" cy="8084106"/>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928133" y="507879"/>
            <a:ext cx="8564126" cy="8084106"/>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5F6D53A-B474-487A-8C0B-87BFFE69AED3}" type="datetimeFigureOut">
              <a:rPr kumimoji="1" lang="ja-JP" altLang="en-US" smtClean="0"/>
              <a:t>2024/11/29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887D1CB-256F-483E-A5C0-6B0828FE30D5}" type="slidenum">
              <a:rPr kumimoji="1" lang="ja-JP" altLang="en-US" smtClean="0"/>
              <a:t>‹#›</a:t>
            </a:fld>
            <a:endParaRPr kumimoji="1" lang="ja-JP" altLang="en-US"/>
          </a:p>
        </p:txBody>
      </p:sp>
    </p:spTree>
    <p:extLst>
      <p:ext uri="{BB962C8B-B14F-4D97-AF65-F5344CB8AC3E}">
        <p14:creationId xmlns:p14="http://schemas.microsoft.com/office/powerpoint/2010/main" val="4116716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5F6D53A-B474-487A-8C0B-87BFFE69AED3}" type="datetimeFigureOut">
              <a:rPr kumimoji="1" lang="ja-JP" altLang="en-US" smtClean="0"/>
              <a:t>2024/11/29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887D1CB-256F-483E-A5C0-6B0828FE30D5}" type="slidenum">
              <a:rPr kumimoji="1" lang="ja-JP" altLang="en-US" smtClean="0"/>
              <a:t>‹#›</a:t>
            </a:fld>
            <a:endParaRPr kumimoji="1" lang="ja-JP" altLang="en-US"/>
          </a:p>
        </p:txBody>
      </p:sp>
    </p:spTree>
    <p:extLst>
      <p:ext uri="{BB962C8B-B14F-4D97-AF65-F5344CB8AC3E}">
        <p14:creationId xmlns:p14="http://schemas.microsoft.com/office/powerpoint/2010/main" val="4007180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21101" y="2378200"/>
            <a:ext cx="11643836" cy="3968078"/>
          </a:xfrm>
        </p:spPr>
        <p:txBody>
          <a:bodyPr anchor="b"/>
          <a:lstStyle>
            <a:lvl1pPr>
              <a:defRPr sz="8346"/>
            </a:lvl1pPr>
          </a:lstStyle>
          <a:p>
            <a:r>
              <a:rPr lang="ja-JP" altLang="en-US"/>
              <a:t>マスター タイトルの書式設定</a:t>
            </a:r>
            <a:endParaRPr lang="en-US" dirty="0"/>
          </a:p>
        </p:txBody>
      </p:sp>
      <p:sp>
        <p:nvSpPr>
          <p:cNvPr id="3" name="Text Placeholder 2"/>
          <p:cNvSpPr>
            <a:spLocks noGrp="1"/>
          </p:cNvSpPr>
          <p:nvPr>
            <p:ph type="body" idx="1"/>
          </p:nvPr>
        </p:nvSpPr>
        <p:spPr>
          <a:xfrm>
            <a:off x="921101" y="6383818"/>
            <a:ext cx="11643836" cy="2086719"/>
          </a:xfrm>
        </p:spPr>
        <p:txBody>
          <a:bodyPr/>
          <a:lstStyle>
            <a:lvl1pPr marL="0" indent="0">
              <a:buNone/>
              <a:defRPr sz="3338">
                <a:solidFill>
                  <a:schemeClr val="tx1"/>
                </a:solidFill>
              </a:defRPr>
            </a:lvl1pPr>
            <a:lvl2pPr marL="635965" indent="0">
              <a:buNone/>
              <a:defRPr sz="2782">
                <a:solidFill>
                  <a:schemeClr val="tx1">
                    <a:tint val="75000"/>
                  </a:schemeClr>
                </a:solidFill>
              </a:defRPr>
            </a:lvl2pPr>
            <a:lvl3pPr marL="1271930" indent="0">
              <a:buNone/>
              <a:defRPr sz="2504">
                <a:solidFill>
                  <a:schemeClr val="tx1">
                    <a:tint val="75000"/>
                  </a:schemeClr>
                </a:solidFill>
              </a:defRPr>
            </a:lvl3pPr>
            <a:lvl4pPr marL="1907896" indent="0">
              <a:buNone/>
              <a:defRPr sz="2226">
                <a:solidFill>
                  <a:schemeClr val="tx1">
                    <a:tint val="75000"/>
                  </a:schemeClr>
                </a:solidFill>
              </a:defRPr>
            </a:lvl4pPr>
            <a:lvl5pPr marL="2543861" indent="0">
              <a:buNone/>
              <a:defRPr sz="2226">
                <a:solidFill>
                  <a:schemeClr val="tx1">
                    <a:tint val="75000"/>
                  </a:schemeClr>
                </a:solidFill>
              </a:defRPr>
            </a:lvl5pPr>
            <a:lvl6pPr marL="3179826" indent="0">
              <a:buNone/>
              <a:defRPr sz="2226">
                <a:solidFill>
                  <a:schemeClr val="tx1">
                    <a:tint val="75000"/>
                  </a:schemeClr>
                </a:solidFill>
              </a:defRPr>
            </a:lvl6pPr>
            <a:lvl7pPr marL="3815791" indent="0">
              <a:buNone/>
              <a:defRPr sz="2226">
                <a:solidFill>
                  <a:schemeClr val="tx1">
                    <a:tint val="75000"/>
                  </a:schemeClr>
                </a:solidFill>
              </a:defRPr>
            </a:lvl7pPr>
            <a:lvl8pPr marL="4451756" indent="0">
              <a:buNone/>
              <a:defRPr sz="2226">
                <a:solidFill>
                  <a:schemeClr val="tx1">
                    <a:tint val="75000"/>
                  </a:schemeClr>
                </a:solidFill>
              </a:defRPr>
            </a:lvl8pPr>
            <a:lvl9pPr marL="5087722" indent="0">
              <a:buNone/>
              <a:defRPr sz="2226">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5F6D53A-B474-487A-8C0B-87BFFE69AED3}" type="datetimeFigureOut">
              <a:rPr kumimoji="1" lang="ja-JP" altLang="en-US" smtClean="0"/>
              <a:t>2024/11/29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887D1CB-256F-483E-A5C0-6B0828FE30D5}" type="slidenum">
              <a:rPr kumimoji="1" lang="ja-JP" altLang="en-US" smtClean="0"/>
              <a:t>‹#›</a:t>
            </a:fld>
            <a:endParaRPr kumimoji="1" lang="ja-JP" altLang="en-US"/>
          </a:p>
        </p:txBody>
      </p:sp>
    </p:spTree>
    <p:extLst>
      <p:ext uri="{BB962C8B-B14F-4D97-AF65-F5344CB8AC3E}">
        <p14:creationId xmlns:p14="http://schemas.microsoft.com/office/powerpoint/2010/main" val="1596817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928132" y="2539394"/>
            <a:ext cx="5737543" cy="605259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834425" y="2539394"/>
            <a:ext cx="5737543" cy="605259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5F6D53A-B474-487A-8C0B-87BFFE69AED3}" type="datetimeFigureOut">
              <a:rPr kumimoji="1" lang="ja-JP" altLang="en-US" smtClean="0"/>
              <a:t>2024/11/29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887D1CB-256F-483E-A5C0-6B0828FE30D5}" type="slidenum">
              <a:rPr kumimoji="1" lang="ja-JP" altLang="en-US" smtClean="0"/>
              <a:t>‹#›</a:t>
            </a:fld>
            <a:endParaRPr kumimoji="1" lang="ja-JP" altLang="en-US"/>
          </a:p>
        </p:txBody>
      </p:sp>
    </p:spTree>
    <p:extLst>
      <p:ext uri="{BB962C8B-B14F-4D97-AF65-F5344CB8AC3E}">
        <p14:creationId xmlns:p14="http://schemas.microsoft.com/office/powerpoint/2010/main" val="3389162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929890" y="507881"/>
            <a:ext cx="11643836" cy="1843821"/>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929892" y="2338451"/>
            <a:ext cx="5711174" cy="1146039"/>
          </a:xfrm>
        </p:spPr>
        <p:txBody>
          <a:bodyPr anchor="b"/>
          <a:lstStyle>
            <a:lvl1pPr marL="0" indent="0">
              <a:buNone/>
              <a:defRPr sz="3338" b="1"/>
            </a:lvl1pPr>
            <a:lvl2pPr marL="635965" indent="0">
              <a:buNone/>
              <a:defRPr sz="2782" b="1"/>
            </a:lvl2pPr>
            <a:lvl3pPr marL="1271930" indent="0">
              <a:buNone/>
              <a:defRPr sz="2504" b="1"/>
            </a:lvl3pPr>
            <a:lvl4pPr marL="1907896" indent="0">
              <a:buNone/>
              <a:defRPr sz="2226" b="1"/>
            </a:lvl4pPr>
            <a:lvl5pPr marL="2543861" indent="0">
              <a:buNone/>
              <a:defRPr sz="2226" b="1"/>
            </a:lvl5pPr>
            <a:lvl6pPr marL="3179826" indent="0">
              <a:buNone/>
              <a:defRPr sz="2226" b="1"/>
            </a:lvl6pPr>
            <a:lvl7pPr marL="3815791" indent="0">
              <a:buNone/>
              <a:defRPr sz="2226" b="1"/>
            </a:lvl7pPr>
            <a:lvl8pPr marL="4451756" indent="0">
              <a:buNone/>
              <a:defRPr sz="2226" b="1"/>
            </a:lvl8pPr>
            <a:lvl9pPr marL="5087722" indent="0">
              <a:buNone/>
              <a:defRPr sz="2226" b="1"/>
            </a:lvl9pPr>
          </a:lstStyle>
          <a:p>
            <a:pPr lvl="0"/>
            <a:r>
              <a:rPr lang="ja-JP" altLang="en-US"/>
              <a:t>マスター テキストの書式設定</a:t>
            </a:r>
          </a:p>
        </p:txBody>
      </p:sp>
      <p:sp>
        <p:nvSpPr>
          <p:cNvPr id="4" name="Content Placeholder 3"/>
          <p:cNvSpPr>
            <a:spLocks noGrp="1"/>
          </p:cNvSpPr>
          <p:nvPr>
            <p:ph sz="half" idx="2"/>
          </p:nvPr>
        </p:nvSpPr>
        <p:spPr>
          <a:xfrm>
            <a:off x="929892" y="3484490"/>
            <a:ext cx="5711174" cy="51251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834426" y="2338451"/>
            <a:ext cx="5739301" cy="1146039"/>
          </a:xfrm>
        </p:spPr>
        <p:txBody>
          <a:bodyPr anchor="b"/>
          <a:lstStyle>
            <a:lvl1pPr marL="0" indent="0">
              <a:buNone/>
              <a:defRPr sz="3338" b="1"/>
            </a:lvl1pPr>
            <a:lvl2pPr marL="635965" indent="0">
              <a:buNone/>
              <a:defRPr sz="2782" b="1"/>
            </a:lvl2pPr>
            <a:lvl3pPr marL="1271930" indent="0">
              <a:buNone/>
              <a:defRPr sz="2504" b="1"/>
            </a:lvl3pPr>
            <a:lvl4pPr marL="1907896" indent="0">
              <a:buNone/>
              <a:defRPr sz="2226" b="1"/>
            </a:lvl4pPr>
            <a:lvl5pPr marL="2543861" indent="0">
              <a:buNone/>
              <a:defRPr sz="2226" b="1"/>
            </a:lvl5pPr>
            <a:lvl6pPr marL="3179826" indent="0">
              <a:buNone/>
              <a:defRPr sz="2226" b="1"/>
            </a:lvl6pPr>
            <a:lvl7pPr marL="3815791" indent="0">
              <a:buNone/>
              <a:defRPr sz="2226" b="1"/>
            </a:lvl7pPr>
            <a:lvl8pPr marL="4451756" indent="0">
              <a:buNone/>
              <a:defRPr sz="2226" b="1"/>
            </a:lvl8pPr>
            <a:lvl9pPr marL="5087722" indent="0">
              <a:buNone/>
              <a:defRPr sz="2226" b="1"/>
            </a:lvl9pPr>
          </a:lstStyle>
          <a:p>
            <a:pPr lvl="0"/>
            <a:r>
              <a:rPr lang="ja-JP" altLang="en-US"/>
              <a:t>マスター テキストの書式設定</a:t>
            </a:r>
          </a:p>
        </p:txBody>
      </p:sp>
      <p:sp>
        <p:nvSpPr>
          <p:cNvPr id="6" name="Content Placeholder 5"/>
          <p:cNvSpPr>
            <a:spLocks noGrp="1"/>
          </p:cNvSpPr>
          <p:nvPr>
            <p:ph sz="quarter" idx="4"/>
          </p:nvPr>
        </p:nvSpPr>
        <p:spPr>
          <a:xfrm>
            <a:off x="6834426" y="3484490"/>
            <a:ext cx="5739301" cy="51251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5F6D53A-B474-487A-8C0B-87BFFE69AED3}" type="datetimeFigureOut">
              <a:rPr kumimoji="1" lang="ja-JP" altLang="en-US" smtClean="0"/>
              <a:t>2024/11/29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887D1CB-256F-483E-A5C0-6B0828FE30D5}" type="slidenum">
              <a:rPr kumimoji="1" lang="ja-JP" altLang="en-US" smtClean="0"/>
              <a:t>‹#›</a:t>
            </a:fld>
            <a:endParaRPr kumimoji="1" lang="ja-JP" altLang="en-US"/>
          </a:p>
        </p:txBody>
      </p:sp>
    </p:spTree>
    <p:extLst>
      <p:ext uri="{BB962C8B-B14F-4D97-AF65-F5344CB8AC3E}">
        <p14:creationId xmlns:p14="http://schemas.microsoft.com/office/powerpoint/2010/main" val="278559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5F6D53A-B474-487A-8C0B-87BFFE69AED3}" type="datetimeFigureOut">
              <a:rPr kumimoji="1" lang="ja-JP" altLang="en-US" smtClean="0"/>
              <a:t>2024/11/29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887D1CB-256F-483E-A5C0-6B0828FE30D5}" type="slidenum">
              <a:rPr kumimoji="1" lang="ja-JP" altLang="en-US" smtClean="0"/>
              <a:t>‹#›</a:t>
            </a:fld>
            <a:endParaRPr kumimoji="1" lang="ja-JP" altLang="en-US"/>
          </a:p>
        </p:txBody>
      </p:sp>
    </p:spTree>
    <p:extLst>
      <p:ext uri="{BB962C8B-B14F-4D97-AF65-F5344CB8AC3E}">
        <p14:creationId xmlns:p14="http://schemas.microsoft.com/office/powerpoint/2010/main" val="3276613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F6D53A-B474-487A-8C0B-87BFFE69AED3}" type="datetimeFigureOut">
              <a:rPr kumimoji="1" lang="ja-JP" altLang="en-US" smtClean="0"/>
              <a:t>2024/11/29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887D1CB-256F-483E-A5C0-6B0828FE30D5}" type="slidenum">
              <a:rPr kumimoji="1" lang="ja-JP" altLang="en-US" smtClean="0"/>
              <a:t>‹#›</a:t>
            </a:fld>
            <a:endParaRPr kumimoji="1" lang="ja-JP" altLang="en-US"/>
          </a:p>
        </p:txBody>
      </p:sp>
    </p:spTree>
    <p:extLst>
      <p:ext uri="{BB962C8B-B14F-4D97-AF65-F5344CB8AC3E}">
        <p14:creationId xmlns:p14="http://schemas.microsoft.com/office/powerpoint/2010/main" val="2083366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929890" y="635952"/>
            <a:ext cx="4354134" cy="2225834"/>
          </a:xfrm>
        </p:spPr>
        <p:txBody>
          <a:bodyPr anchor="b"/>
          <a:lstStyle>
            <a:lvl1pPr>
              <a:defRPr sz="4451"/>
            </a:lvl1pPr>
          </a:lstStyle>
          <a:p>
            <a:r>
              <a:rPr lang="ja-JP" altLang="en-US"/>
              <a:t>マスター タイトルの書式設定</a:t>
            </a:r>
            <a:endParaRPr lang="en-US" dirty="0"/>
          </a:p>
        </p:txBody>
      </p:sp>
      <p:sp>
        <p:nvSpPr>
          <p:cNvPr id="3" name="Content Placeholder 2"/>
          <p:cNvSpPr>
            <a:spLocks noGrp="1"/>
          </p:cNvSpPr>
          <p:nvPr>
            <p:ph idx="1"/>
          </p:nvPr>
        </p:nvSpPr>
        <p:spPr>
          <a:xfrm>
            <a:off x="5739301" y="1373483"/>
            <a:ext cx="6834426" cy="6779077"/>
          </a:xfrm>
        </p:spPr>
        <p:txBody>
          <a:bodyPr/>
          <a:lstStyle>
            <a:lvl1pPr>
              <a:defRPr sz="4451"/>
            </a:lvl1pPr>
            <a:lvl2pPr>
              <a:defRPr sz="3895"/>
            </a:lvl2pPr>
            <a:lvl3pPr>
              <a:defRPr sz="3338"/>
            </a:lvl3pPr>
            <a:lvl4pPr>
              <a:defRPr sz="2782"/>
            </a:lvl4pPr>
            <a:lvl5pPr>
              <a:defRPr sz="2782"/>
            </a:lvl5pPr>
            <a:lvl6pPr>
              <a:defRPr sz="2782"/>
            </a:lvl6pPr>
            <a:lvl7pPr>
              <a:defRPr sz="2782"/>
            </a:lvl7pPr>
            <a:lvl8pPr>
              <a:defRPr sz="2782"/>
            </a:lvl8pPr>
            <a:lvl9pPr>
              <a:defRPr sz="2782"/>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929890" y="2861787"/>
            <a:ext cx="4354134" cy="5301813"/>
          </a:xfrm>
        </p:spPr>
        <p:txBody>
          <a:bodyPr/>
          <a:lstStyle>
            <a:lvl1pPr marL="0" indent="0">
              <a:buNone/>
              <a:defRPr sz="2226"/>
            </a:lvl1pPr>
            <a:lvl2pPr marL="635965" indent="0">
              <a:buNone/>
              <a:defRPr sz="1947"/>
            </a:lvl2pPr>
            <a:lvl3pPr marL="1271930" indent="0">
              <a:buNone/>
              <a:defRPr sz="1669"/>
            </a:lvl3pPr>
            <a:lvl4pPr marL="1907896" indent="0">
              <a:buNone/>
              <a:defRPr sz="1391"/>
            </a:lvl4pPr>
            <a:lvl5pPr marL="2543861" indent="0">
              <a:buNone/>
              <a:defRPr sz="1391"/>
            </a:lvl5pPr>
            <a:lvl6pPr marL="3179826" indent="0">
              <a:buNone/>
              <a:defRPr sz="1391"/>
            </a:lvl6pPr>
            <a:lvl7pPr marL="3815791" indent="0">
              <a:buNone/>
              <a:defRPr sz="1391"/>
            </a:lvl7pPr>
            <a:lvl8pPr marL="4451756" indent="0">
              <a:buNone/>
              <a:defRPr sz="1391"/>
            </a:lvl8pPr>
            <a:lvl9pPr marL="5087722" indent="0">
              <a:buNone/>
              <a:defRPr sz="139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5F6D53A-B474-487A-8C0B-87BFFE69AED3}" type="datetimeFigureOut">
              <a:rPr kumimoji="1" lang="ja-JP" altLang="en-US" smtClean="0"/>
              <a:t>2024/11/29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887D1CB-256F-483E-A5C0-6B0828FE30D5}" type="slidenum">
              <a:rPr kumimoji="1" lang="ja-JP" altLang="en-US" smtClean="0"/>
              <a:t>‹#›</a:t>
            </a:fld>
            <a:endParaRPr kumimoji="1" lang="ja-JP" altLang="en-US"/>
          </a:p>
        </p:txBody>
      </p:sp>
    </p:spTree>
    <p:extLst>
      <p:ext uri="{BB962C8B-B14F-4D97-AF65-F5344CB8AC3E}">
        <p14:creationId xmlns:p14="http://schemas.microsoft.com/office/powerpoint/2010/main" val="4234309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929890" y="635952"/>
            <a:ext cx="4354134" cy="2225834"/>
          </a:xfrm>
        </p:spPr>
        <p:txBody>
          <a:bodyPr anchor="b"/>
          <a:lstStyle>
            <a:lvl1pPr>
              <a:defRPr sz="445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739301" y="1373483"/>
            <a:ext cx="6834426" cy="6779077"/>
          </a:xfrm>
        </p:spPr>
        <p:txBody>
          <a:bodyPr anchor="t"/>
          <a:lstStyle>
            <a:lvl1pPr marL="0" indent="0">
              <a:buNone/>
              <a:defRPr sz="4451"/>
            </a:lvl1pPr>
            <a:lvl2pPr marL="635965" indent="0">
              <a:buNone/>
              <a:defRPr sz="3895"/>
            </a:lvl2pPr>
            <a:lvl3pPr marL="1271930" indent="0">
              <a:buNone/>
              <a:defRPr sz="3338"/>
            </a:lvl3pPr>
            <a:lvl4pPr marL="1907896" indent="0">
              <a:buNone/>
              <a:defRPr sz="2782"/>
            </a:lvl4pPr>
            <a:lvl5pPr marL="2543861" indent="0">
              <a:buNone/>
              <a:defRPr sz="2782"/>
            </a:lvl5pPr>
            <a:lvl6pPr marL="3179826" indent="0">
              <a:buNone/>
              <a:defRPr sz="2782"/>
            </a:lvl6pPr>
            <a:lvl7pPr marL="3815791" indent="0">
              <a:buNone/>
              <a:defRPr sz="2782"/>
            </a:lvl7pPr>
            <a:lvl8pPr marL="4451756" indent="0">
              <a:buNone/>
              <a:defRPr sz="2782"/>
            </a:lvl8pPr>
            <a:lvl9pPr marL="5087722" indent="0">
              <a:buNone/>
              <a:defRPr sz="2782"/>
            </a:lvl9pPr>
          </a:lstStyle>
          <a:p>
            <a:r>
              <a:rPr lang="ja-JP" altLang="en-US"/>
              <a:t>図を追加</a:t>
            </a:r>
            <a:endParaRPr lang="en-US" dirty="0"/>
          </a:p>
        </p:txBody>
      </p:sp>
      <p:sp>
        <p:nvSpPr>
          <p:cNvPr id="4" name="Text Placeholder 3"/>
          <p:cNvSpPr>
            <a:spLocks noGrp="1"/>
          </p:cNvSpPr>
          <p:nvPr>
            <p:ph type="body" sz="half" idx="2"/>
          </p:nvPr>
        </p:nvSpPr>
        <p:spPr>
          <a:xfrm>
            <a:off x="929890" y="2861787"/>
            <a:ext cx="4354134" cy="5301813"/>
          </a:xfrm>
        </p:spPr>
        <p:txBody>
          <a:bodyPr/>
          <a:lstStyle>
            <a:lvl1pPr marL="0" indent="0">
              <a:buNone/>
              <a:defRPr sz="2226"/>
            </a:lvl1pPr>
            <a:lvl2pPr marL="635965" indent="0">
              <a:buNone/>
              <a:defRPr sz="1947"/>
            </a:lvl2pPr>
            <a:lvl3pPr marL="1271930" indent="0">
              <a:buNone/>
              <a:defRPr sz="1669"/>
            </a:lvl3pPr>
            <a:lvl4pPr marL="1907896" indent="0">
              <a:buNone/>
              <a:defRPr sz="1391"/>
            </a:lvl4pPr>
            <a:lvl5pPr marL="2543861" indent="0">
              <a:buNone/>
              <a:defRPr sz="1391"/>
            </a:lvl5pPr>
            <a:lvl6pPr marL="3179826" indent="0">
              <a:buNone/>
              <a:defRPr sz="1391"/>
            </a:lvl6pPr>
            <a:lvl7pPr marL="3815791" indent="0">
              <a:buNone/>
              <a:defRPr sz="1391"/>
            </a:lvl7pPr>
            <a:lvl8pPr marL="4451756" indent="0">
              <a:buNone/>
              <a:defRPr sz="1391"/>
            </a:lvl8pPr>
            <a:lvl9pPr marL="5087722" indent="0">
              <a:buNone/>
              <a:defRPr sz="139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5F6D53A-B474-487A-8C0B-87BFFE69AED3}" type="datetimeFigureOut">
              <a:rPr kumimoji="1" lang="ja-JP" altLang="en-US" smtClean="0"/>
              <a:t>2024/11/29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887D1CB-256F-483E-A5C0-6B0828FE30D5}" type="slidenum">
              <a:rPr kumimoji="1" lang="ja-JP" altLang="en-US" smtClean="0"/>
              <a:t>‹#›</a:t>
            </a:fld>
            <a:endParaRPr kumimoji="1" lang="ja-JP" altLang="en-US"/>
          </a:p>
        </p:txBody>
      </p:sp>
    </p:spTree>
    <p:extLst>
      <p:ext uri="{BB962C8B-B14F-4D97-AF65-F5344CB8AC3E}">
        <p14:creationId xmlns:p14="http://schemas.microsoft.com/office/powerpoint/2010/main" val="4218520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28132" y="507881"/>
            <a:ext cx="11643836" cy="1843821"/>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928132" y="2539394"/>
            <a:ext cx="11643836" cy="6052591"/>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928132" y="8841509"/>
            <a:ext cx="3037523" cy="507879"/>
          </a:xfrm>
          <a:prstGeom prst="rect">
            <a:avLst/>
          </a:prstGeom>
        </p:spPr>
        <p:txBody>
          <a:bodyPr vert="horz" lIns="91440" tIns="45720" rIns="91440" bIns="45720" rtlCol="0" anchor="ctr"/>
          <a:lstStyle>
            <a:lvl1pPr algn="l">
              <a:defRPr sz="1669">
                <a:solidFill>
                  <a:schemeClr val="tx1">
                    <a:tint val="75000"/>
                  </a:schemeClr>
                </a:solidFill>
              </a:defRPr>
            </a:lvl1pPr>
          </a:lstStyle>
          <a:p>
            <a:fld id="{25F6D53A-B474-487A-8C0B-87BFFE69AED3}" type="datetimeFigureOut">
              <a:rPr kumimoji="1" lang="ja-JP" altLang="en-US" smtClean="0"/>
              <a:t>2024/11/29</a:t>
            </a:fld>
            <a:endParaRPr kumimoji="1" lang="ja-JP" altLang="en-US"/>
          </a:p>
        </p:txBody>
      </p:sp>
      <p:sp>
        <p:nvSpPr>
          <p:cNvPr id="5" name="Footer Placeholder 4"/>
          <p:cNvSpPr>
            <a:spLocks noGrp="1"/>
          </p:cNvSpPr>
          <p:nvPr>
            <p:ph type="ftr" sz="quarter" idx="3"/>
          </p:nvPr>
        </p:nvSpPr>
        <p:spPr>
          <a:xfrm>
            <a:off x="4471908" y="8841509"/>
            <a:ext cx="4556284" cy="507879"/>
          </a:xfrm>
          <a:prstGeom prst="rect">
            <a:avLst/>
          </a:prstGeom>
        </p:spPr>
        <p:txBody>
          <a:bodyPr vert="horz" lIns="91440" tIns="45720" rIns="91440" bIns="45720" rtlCol="0" anchor="ctr"/>
          <a:lstStyle>
            <a:lvl1pPr algn="ctr">
              <a:defRPr sz="1669">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534445" y="8841509"/>
            <a:ext cx="3037523" cy="507879"/>
          </a:xfrm>
          <a:prstGeom prst="rect">
            <a:avLst/>
          </a:prstGeom>
        </p:spPr>
        <p:txBody>
          <a:bodyPr vert="horz" lIns="91440" tIns="45720" rIns="91440" bIns="45720" rtlCol="0" anchor="ctr"/>
          <a:lstStyle>
            <a:lvl1pPr algn="r">
              <a:defRPr sz="1669">
                <a:solidFill>
                  <a:schemeClr val="tx1">
                    <a:tint val="75000"/>
                  </a:schemeClr>
                </a:solidFill>
              </a:defRPr>
            </a:lvl1pPr>
          </a:lstStyle>
          <a:p>
            <a:fld id="{7887D1CB-256F-483E-A5C0-6B0828FE30D5}" type="slidenum">
              <a:rPr kumimoji="1" lang="ja-JP" altLang="en-US" smtClean="0"/>
              <a:t>‹#›</a:t>
            </a:fld>
            <a:endParaRPr kumimoji="1" lang="ja-JP" altLang="en-US"/>
          </a:p>
        </p:txBody>
      </p:sp>
    </p:spTree>
    <p:extLst>
      <p:ext uri="{BB962C8B-B14F-4D97-AF65-F5344CB8AC3E}">
        <p14:creationId xmlns:p14="http://schemas.microsoft.com/office/powerpoint/2010/main" val="3218101317"/>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1271930" rtl="0" eaLnBrk="1" latinLnBrk="0" hangingPunct="1">
        <a:lnSpc>
          <a:spcPct val="90000"/>
        </a:lnSpc>
        <a:spcBef>
          <a:spcPct val="0"/>
        </a:spcBef>
        <a:buNone/>
        <a:defRPr kumimoji="1" sz="6120" kern="1200">
          <a:solidFill>
            <a:schemeClr val="tx1"/>
          </a:solidFill>
          <a:latin typeface="+mj-lt"/>
          <a:ea typeface="+mj-ea"/>
          <a:cs typeface="+mj-cs"/>
        </a:defRPr>
      </a:lvl1pPr>
    </p:titleStyle>
    <p:bodyStyle>
      <a:lvl1pPr marL="317983" indent="-317983" algn="l" defTabSz="1271930" rtl="0" eaLnBrk="1" latinLnBrk="0" hangingPunct="1">
        <a:lnSpc>
          <a:spcPct val="90000"/>
        </a:lnSpc>
        <a:spcBef>
          <a:spcPts val="1391"/>
        </a:spcBef>
        <a:buFont typeface="Arial" panose="020B0604020202020204" pitchFamily="34" charset="0"/>
        <a:buChar char="•"/>
        <a:defRPr kumimoji="1" sz="3895" kern="1200">
          <a:solidFill>
            <a:schemeClr val="tx1"/>
          </a:solidFill>
          <a:latin typeface="+mn-lt"/>
          <a:ea typeface="+mn-ea"/>
          <a:cs typeface="+mn-cs"/>
        </a:defRPr>
      </a:lvl1pPr>
      <a:lvl2pPr marL="953948" indent="-317983" algn="l" defTabSz="1271930" rtl="0" eaLnBrk="1" latinLnBrk="0" hangingPunct="1">
        <a:lnSpc>
          <a:spcPct val="90000"/>
        </a:lnSpc>
        <a:spcBef>
          <a:spcPts val="696"/>
        </a:spcBef>
        <a:buFont typeface="Arial" panose="020B0604020202020204" pitchFamily="34" charset="0"/>
        <a:buChar char="•"/>
        <a:defRPr kumimoji="1" sz="3338" kern="1200">
          <a:solidFill>
            <a:schemeClr val="tx1"/>
          </a:solidFill>
          <a:latin typeface="+mn-lt"/>
          <a:ea typeface="+mn-ea"/>
          <a:cs typeface="+mn-cs"/>
        </a:defRPr>
      </a:lvl2pPr>
      <a:lvl3pPr marL="1589913" indent="-317983" algn="l" defTabSz="1271930" rtl="0" eaLnBrk="1" latinLnBrk="0" hangingPunct="1">
        <a:lnSpc>
          <a:spcPct val="90000"/>
        </a:lnSpc>
        <a:spcBef>
          <a:spcPts val="696"/>
        </a:spcBef>
        <a:buFont typeface="Arial" panose="020B0604020202020204" pitchFamily="34" charset="0"/>
        <a:buChar char="•"/>
        <a:defRPr kumimoji="1" sz="2782" kern="1200">
          <a:solidFill>
            <a:schemeClr val="tx1"/>
          </a:solidFill>
          <a:latin typeface="+mn-lt"/>
          <a:ea typeface="+mn-ea"/>
          <a:cs typeface="+mn-cs"/>
        </a:defRPr>
      </a:lvl3pPr>
      <a:lvl4pPr marL="2225878" indent="-317983" algn="l" defTabSz="1271930" rtl="0" eaLnBrk="1" latinLnBrk="0" hangingPunct="1">
        <a:lnSpc>
          <a:spcPct val="90000"/>
        </a:lnSpc>
        <a:spcBef>
          <a:spcPts val="696"/>
        </a:spcBef>
        <a:buFont typeface="Arial" panose="020B0604020202020204" pitchFamily="34" charset="0"/>
        <a:buChar char="•"/>
        <a:defRPr kumimoji="1" sz="2504" kern="1200">
          <a:solidFill>
            <a:schemeClr val="tx1"/>
          </a:solidFill>
          <a:latin typeface="+mn-lt"/>
          <a:ea typeface="+mn-ea"/>
          <a:cs typeface="+mn-cs"/>
        </a:defRPr>
      </a:lvl4pPr>
      <a:lvl5pPr marL="2861843" indent="-317983" algn="l" defTabSz="1271930" rtl="0" eaLnBrk="1" latinLnBrk="0" hangingPunct="1">
        <a:lnSpc>
          <a:spcPct val="90000"/>
        </a:lnSpc>
        <a:spcBef>
          <a:spcPts val="696"/>
        </a:spcBef>
        <a:buFont typeface="Arial" panose="020B0604020202020204" pitchFamily="34" charset="0"/>
        <a:buChar char="•"/>
        <a:defRPr kumimoji="1" sz="2504" kern="1200">
          <a:solidFill>
            <a:schemeClr val="tx1"/>
          </a:solidFill>
          <a:latin typeface="+mn-lt"/>
          <a:ea typeface="+mn-ea"/>
          <a:cs typeface="+mn-cs"/>
        </a:defRPr>
      </a:lvl5pPr>
      <a:lvl6pPr marL="3497809" indent="-317983" algn="l" defTabSz="1271930" rtl="0" eaLnBrk="1" latinLnBrk="0" hangingPunct="1">
        <a:lnSpc>
          <a:spcPct val="90000"/>
        </a:lnSpc>
        <a:spcBef>
          <a:spcPts val="696"/>
        </a:spcBef>
        <a:buFont typeface="Arial" panose="020B0604020202020204" pitchFamily="34" charset="0"/>
        <a:buChar char="•"/>
        <a:defRPr kumimoji="1" sz="2504" kern="1200">
          <a:solidFill>
            <a:schemeClr val="tx1"/>
          </a:solidFill>
          <a:latin typeface="+mn-lt"/>
          <a:ea typeface="+mn-ea"/>
          <a:cs typeface="+mn-cs"/>
        </a:defRPr>
      </a:lvl6pPr>
      <a:lvl7pPr marL="4133774" indent="-317983" algn="l" defTabSz="1271930" rtl="0" eaLnBrk="1" latinLnBrk="0" hangingPunct="1">
        <a:lnSpc>
          <a:spcPct val="90000"/>
        </a:lnSpc>
        <a:spcBef>
          <a:spcPts val="696"/>
        </a:spcBef>
        <a:buFont typeface="Arial" panose="020B0604020202020204" pitchFamily="34" charset="0"/>
        <a:buChar char="•"/>
        <a:defRPr kumimoji="1" sz="2504" kern="1200">
          <a:solidFill>
            <a:schemeClr val="tx1"/>
          </a:solidFill>
          <a:latin typeface="+mn-lt"/>
          <a:ea typeface="+mn-ea"/>
          <a:cs typeface="+mn-cs"/>
        </a:defRPr>
      </a:lvl7pPr>
      <a:lvl8pPr marL="4769739" indent="-317983" algn="l" defTabSz="1271930" rtl="0" eaLnBrk="1" latinLnBrk="0" hangingPunct="1">
        <a:lnSpc>
          <a:spcPct val="90000"/>
        </a:lnSpc>
        <a:spcBef>
          <a:spcPts val="696"/>
        </a:spcBef>
        <a:buFont typeface="Arial" panose="020B0604020202020204" pitchFamily="34" charset="0"/>
        <a:buChar char="•"/>
        <a:defRPr kumimoji="1" sz="2504" kern="1200">
          <a:solidFill>
            <a:schemeClr val="tx1"/>
          </a:solidFill>
          <a:latin typeface="+mn-lt"/>
          <a:ea typeface="+mn-ea"/>
          <a:cs typeface="+mn-cs"/>
        </a:defRPr>
      </a:lvl8pPr>
      <a:lvl9pPr marL="5405704" indent="-317983" algn="l" defTabSz="1271930" rtl="0" eaLnBrk="1" latinLnBrk="0" hangingPunct="1">
        <a:lnSpc>
          <a:spcPct val="90000"/>
        </a:lnSpc>
        <a:spcBef>
          <a:spcPts val="696"/>
        </a:spcBef>
        <a:buFont typeface="Arial" panose="020B0604020202020204" pitchFamily="34" charset="0"/>
        <a:buChar char="•"/>
        <a:defRPr kumimoji="1" sz="2504" kern="1200">
          <a:solidFill>
            <a:schemeClr val="tx1"/>
          </a:solidFill>
          <a:latin typeface="+mn-lt"/>
          <a:ea typeface="+mn-ea"/>
          <a:cs typeface="+mn-cs"/>
        </a:defRPr>
      </a:lvl9pPr>
    </p:bodyStyle>
    <p:otherStyle>
      <a:defPPr>
        <a:defRPr lang="en-US"/>
      </a:defPPr>
      <a:lvl1pPr marL="0" algn="l" defTabSz="1271930" rtl="0" eaLnBrk="1" latinLnBrk="0" hangingPunct="1">
        <a:defRPr kumimoji="1" sz="2504" kern="1200">
          <a:solidFill>
            <a:schemeClr val="tx1"/>
          </a:solidFill>
          <a:latin typeface="+mn-lt"/>
          <a:ea typeface="+mn-ea"/>
          <a:cs typeface="+mn-cs"/>
        </a:defRPr>
      </a:lvl1pPr>
      <a:lvl2pPr marL="635965" algn="l" defTabSz="1271930" rtl="0" eaLnBrk="1" latinLnBrk="0" hangingPunct="1">
        <a:defRPr kumimoji="1" sz="2504" kern="1200">
          <a:solidFill>
            <a:schemeClr val="tx1"/>
          </a:solidFill>
          <a:latin typeface="+mn-lt"/>
          <a:ea typeface="+mn-ea"/>
          <a:cs typeface="+mn-cs"/>
        </a:defRPr>
      </a:lvl2pPr>
      <a:lvl3pPr marL="1271930" algn="l" defTabSz="1271930" rtl="0" eaLnBrk="1" latinLnBrk="0" hangingPunct="1">
        <a:defRPr kumimoji="1" sz="2504" kern="1200">
          <a:solidFill>
            <a:schemeClr val="tx1"/>
          </a:solidFill>
          <a:latin typeface="+mn-lt"/>
          <a:ea typeface="+mn-ea"/>
          <a:cs typeface="+mn-cs"/>
        </a:defRPr>
      </a:lvl3pPr>
      <a:lvl4pPr marL="1907896" algn="l" defTabSz="1271930" rtl="0" eaLnBrk="1" latinLnBrk="0" hangingPunct="1">
        <a:defRPr kumimoji="1" sz="2504" kern="1200">
          <a:solidFill>
            <a:schemeClr val="tx1"/>
          </a:solidFill>
          <a:latin typeface="+mn-lt"/>
          <a:ea typeface="+mn-ea"/>
          <a:cs typeface="+mn-cs"/>
        </a:defRPr>
      </a:lvl4pPr>
      <a:lvl5pPr marL="2543861" algn="l" defTabSz="1271930" rtl="0" eaLnBrk="1" latinLnBrk="0" hangingPunct="1">
        <a:defRPr kumimoji="1" sz="2504" kern="1200">
          <a:solidFill>
            <a:schemeClr val="tx1"/>
          </a:solidFill>
          <a:latin typeface="+mn-lt"/>
          <a:ea typeface="+mn-ea"/>
          <a:cs typeface="+mn-cs"/>
        </a:defRPr>
      </a:lvl5pPr>
      <a:lvl6pPr marL="3179826" algn="l" defTabSz="1271930" rtl="0" eaLnBrk="1" latinLnBrk="0" hangingPunct="1">
        <a:defRPr kumimoji="1" sz="2504" kern="1200">
          <a:solidFill>
            <a:schemeClr val="tx1"/>
          </a:solidFill>
          <a:latin typeface="+mn-lt"/>
          <a:ea typeface="+mn-ea"/>
          <a:cs typeface="+mn-cs"/>
        </a:defRPr>
      </a:lvl6pPr>
      <a:lvl7pPr marL="3815791" algn="l" defTabSz="1271930" rtl="0" eaLnBrk="1" latinLnBrk="0" hangingPunct="1">
        <a:defRPr kumimoji="1" sz="2504" kern="1200">
          <a:solidFill>
            <a:schemeClr val="tx1"/>
          </a:solidFill>
          <a:latin typeface="+mn-lt"/>
          <a:ea typeface="+mn-ea"/>
          <a:cs typeface="+mn-cs"/>
        </a:defRPr>
      </a:lvl7pPr>
      <a:lvl8pPr marL="4451756" algn="l" defTabSz="1271930" rtl="0" eaLnBrk="1" latinLnBrk="0" hangingPunct="1">
        <a:defRPr kumimoji="1" sz="2504" kern="1200">
          <a:solidFill>
            <a:schemeClr val="tx1"/>
          </a:solidFill>
          <a:latin typeface="+mn-lt"/>
          <a:ea typeface="+mn-ea"/>
          <a:cs typeface="+mn-cs"/>
        </a:defRPr>
      </a:lvl8pPr>
      <a:lvl9pPr marL="5087722" algn="l" defTabSz="1271930" rtl="0" eaLnBrk="1" latinLnBrk="0" hangingPunct="1">
        <a:defRPr kumimoji="1" sz="250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12.emf"/><Relationship Id="rId13" Type="http://schemas.openxmlformats.org/officeDocument/2006/relationships/image" Target="../media/image17.emf"/><Relationship Id="rId3" Type="http://schemas.openxmlformats.org/officeDocument/2006/relationships/image" Target="../media/image7.emf"/><Relationship Id="rId7" Type="http://schemas.openxmlformats.org/officeDocument/2006/relationships/image" Target="../media/image11.emf"/><Relationship Id="rId12" Type="http://schemas.openxmlformats.org/officeDocument/2006/relationships/image" Target="../media/image16.emf"/><Relationship Id="rId2" Type="http://schemas.openxmlformats.org/officeDocument/2006/relationships/image" Target="../media/image6.emf"/><Relationship Id="rId1" Type="http://schemas.openxmlformats.org/officeDocument/2006/relationships/slideLayout" Target="../slideLayouts/slideLayout2.xml"/><Relationship Id="rId6" Type="http://schemas.openxmlformats.org/officeDocument/2006/relationships/image" Target="../media/image10.emf"/><Relationship Id="rId11" Type="http://schemas.openxmlformats.org/officeDocument/2006/relationships/image" Target="../media/image15.emf"/><Relationship Id="rId5" Type="http://schemas.openxmlformats.org/officeDocument/2006/relationships/image" Target="../media/image9.emf"/><Relationship Id="rId15" Type="http://schemas.openxmlformats.org/officeDocument/2006/relationships/image" Target="../media/image19.emf"/><Relationship Id="rId10" Type="http://schemas.openxmlformats.org/officeDocument/2006/relationships/image" Target="../media/image14.emf"/><Relationship Id="rId4" Type="http://schemas.openxmlformats.org/officeDocument/2006/relationships/image" Target="../media/image8.emf"/><Relationship Id="rId9" Type="http://schemas.openxmlformats.org/officeDocument/2006/relationships/image" Target="../media/image13.emf"/><Relationship Id="rId14" Type="http://schemas.openxmlformats.org/officeDocument/2006/relationships/image" Target="../media/image18.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3312402952"/>
              </p:ext>
            </p:extLst>
          </p:nvPr>
        </p:nvGraphicFramePr>
        <p:xfrm>
          <a:off x="228677" y="4765075"/>
          <a:ext cx="3472726" cy="1080000"/>
        </p:xfrm>
        <a:graphic>
          <a:graphicData uri="http://schemas.openxmlformats.org/drawingml/2006/table">
            <a:tbl>
              <a:tblPr firstRow="1" firstCol="1" bandRow="1">
                <a:tableStyleId>{5C22544A-7EE6-4342-B048-85BDC9FD1C3A}</a:tableStyleId>
              </a:tblPr>
              <a:tblGrid>
                <a:gridCol w="1008000">
                  <a:extLst>
                    <a:ext uri="{9D8B030D-6E8A-4147-A177-3AD203B41FA5}">
                      <a16:colId xmlns:a16="http://schemas.microsoft.com/office/drawing/2014/main" val="834593361"/>
                    </a:ext>
                  </a:extLst>
                </a:gridCol>
                <a:gridCol w="323429">
                  <a:extLst>
                    <a:ext uri="{9D8B030D-6E8A-4147-A177-3AD203B41FA5}">
                      <a16:colId xmlns:a16="http://schemas.microsoft.com/office/drawing/2014/main" val="842381662"/>
                    </a:ext>
                  </a:extLst>
                </a:gridCol>
                <a:gridCol w="346974">
                  <a:extLst>
                    <a:ext uri="{9D8B030D-6E8A-4147-A177-3AD203B41FA5}">
                      <a16:colId xmlns:a16="http://schemas.microsoft.com/office/drawing/2014/main" val="60604621"/>
                    </a:ext>
                  </a:extLst>
                </a:gridCol>
                <a:gridCol w="346974">
                  <a:extLst>
                    <a:ext uri="{9D8B030D-6E8A-4147-A177-3AD203B41FA5}">
                      <a16:colId xmlns:a16="http://schemas.microsoft.com/office/drawing/2014/main" val="3473038528"/>
                    </a:ext>
                  </a:extLst>
                </a:gridCol>
                <a:gridCol w="367349">
                  <a:extLst>
                    <a:ext uri="{9D8B030D-6E8A-4147-A177-3AD203B41FA5}">
                      <a16:colId xmlns:a16="http://schemas.microsoft.com/office/drawing/2014/main" val="357404387"/>
                    </a:ext>
                  </a:extLst>
                </a:gridCol>
                <a:gridCol w="540000">
                  <a:extLst>
                    <a:ext uri="{9D8B030D-6E8A-4147-A177-3AD203B41FA5}">
                      <a16:colId xmlns:a16="http://schemas.microsoft.com/office/drawing/2014/main" val="2807683457"/>
                    </a:ext>
                  </a:extLst>
                </a:gridCol>
                <a:gridCol w="540000">
                  <a:extLst>
                    <a:ext uri="{9D8B030D-6E8A-4147-A177-3AD203B41FA5}">
                      <a16:colId xmlns:a16="http://schemas.microsoft.com/office/drawing/2014/main" val="603246889"/>
                    </a:ext>
                  </a:extLst>
                </a:gridCol>
              </a:tblGrid>
              <a:tr h="360000">
                <a:tc>
                  <a:txBody>
                    <a:bodyPr/>
                    <a:lstStyle/>
                    <a:p>
                      <a:pPr algn="ctr">
                        <a:spcAft>
                          <a:spcPts val="0"/>
                        </a:spcAft>
                      </a:pPr>
                      <a:r>
                        <a:rPr lang="ja-JP" sz="900" b="0" kern="100" dirty="0">
                          <a:solidFill>
                            <a:schemeClr val="tx1"/>
                          </a:solidFill>
                          <a:effectLst/>
                          <a:latin typeface="ＭＳ ゴシック" panose="020B0609070205080204" pitchFamily="49" charset="-128"/>
                          <a:ea typeface="ＭＳ ゴシック" panose="020B0609070205080204" pitchFamily="49" charset="-128"/>
                        </a:rPr>
                        <a:t>一般廃棄物</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6291" marR="9629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altLang="ja-JP" sz="900" b="0" kern="100" dirty="0">
                          <a:solidFill>
                            <a:schemeClr val="tx1"/>
                          </a:solidFill>
                          <a:effectLst/>
                          <a:latin typeface="ＭＳ ゴシック" panose="020B0609070205080204" pitchFamily="49" charset="-128"/>
                          <a:ea typeface="ＭＳ ゴシック" panose="020B0609070205080204" pitchFamily="49" charset="-128"/>
                        </a:rPr>
                        <a:t>2019</a:t>
                      </a:r>
                    </a:p>
                    <a:p>
                      <a:pPr algn="ctr">
                        <a:spcAft>
                          <a:spcPts val="0"/>
                        </a:spcAft>
                      </a:pPr>
                      <a:r>
                        <a:rPr lang="ja-JP" altLang="en-US" sz="900" b="0" kern="100" dirty="0">
                          <a:solidFill>
                            <a:schemeClr val="tx1"/>
                          </a:solidFill>
                          <a:effectLst/>
                          <a:latin typeface="ＭＳ ゴシック" panose="020B0609070205080204" pitchFamily="49" charset="-128"/>
                          <a:ea typeface="ＭＳ ゴシック" panose="020B0609070205080204" pitchFamily="49" charset="-128"/>
                        </a:rPr>
                        <a:t>年度</a:t>
                      </a:r>
                      <a:endParaRPr lang="ja-JP" sz="900" b="0" kern="100" dirty="0">
                        <a:solidFill>
                          <a:schemeClr val="tx1"/>
                        </a:solidFill>
                        <a:effectLst/>
                        <a:latin typeface="ＭＳ ゴシック" panose="020B0609070205080204" pitchFamily="49" charset="-128"/>
                        <a:ea typeface="ＭＳ ゴシック" panose="020B0609070205080204" pitchFamily="49" charset="-128"/>
                      </a:endParaRPr>
                    </a:p>
                  </a:txBody>
                  <a:tcPr marL="24964" marR="2496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altLang="ja-JP" sz="900" b="0" kern="0" dirty="0">
                          <a:solidFill>
                            <a:schemeClr val="tx1"/>
                          </a:solidFill>
                          <a:effectLst/>
                          <a:latin typeface="ＭＳ ゴシック" panose="020B0609070205080204" pitchFamily="49" charset="-128"/>
                          <a:ea typeface="ＭＳ ゴシック" panose="020B0609070205080204" pitchFamily="49" charset="-128"/>
                        </a:rPr>
                        <a:t>2020</a:t>
                      </a:r>
                      <a:endParaRPr lang="ja-JP" sz="900" b="0" kern="100" dirty="0">
                        <a:solidFill>
                          <a:schemeClr val="tx1"/>
                        </a:solidFill>
                        <a:effectLst/>
                        <a:latin typeface="ＭＳ ゴシック" panose="020B0609070205080204" pitchFamily="49" charset="-128"/>
                        <a:ea typeface="ＭＳ ゴシック" panose="020B0609070205080204" pitchFamily="49" charset="-128"/>
                      </a:endParaRPr>
                    </a:p>
                    <a:p>
                      <a:pPr algn="ctr">
                        <a:spcAft>
                          <a:spcPts val="0"/>
                        </a:spcAft>
                      </a:pPr>
                      <a:r>
                        <a:rPr lang="ja-JP" sz="900" b="0" kern="0" dirty="0">
                          <a:solidFill>
                            <a:schemeClr val="tx1"/>
                          </a:solidFill>
                          <a:effectLst/>
                          <a:latin typeface="ＭＳ ゴシック" panose="020B0609070205080204" pitchFamily="49" charset="-128"/>
                          <a:ea typeface="ＭＳ ゴシック" panose="020B0609070205080204" pitchFamily="49" charset="-128"/>
                        </a:rPr>
                        <a:t>年度</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24964" marR="2496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alt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2021</a:t>
                      </a:r>
                    </a:p>
                    <a:p>
                      <a:pPr algn="ctr">
                        <a:spcAft>
                          <a:spcPts val="0"/>
                        </a:spcAft>
                      </a:pPr>
                      <a:r>
                        <a:rPr lang="ja-JP" altLang="en-US"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年度</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24964" marR="2496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altLang="ja-JP" sz="900" b="0" kern="0" dirty="0">
                          <a:solidFill>
                            <a:schemeClr val="tx1"/>
                          </a:solidFill>
                          <a:effectLst/>
                          <a:latin typeface="ＭＳ ゴシック" panose="020B0609070205080204" pitchFamily="49" charset="-128"/>
                          <a:ea typeface="ＭＳ ゴシック" panose="020B0609070205080204" pitchFamily="49" charset="-128"/>
                        </a:rPr>
                        <a:t>2022</a:t>
                      </a:r>
                    </a:p>
                    <a:p>
                      <a:pPr algn="ctr">
                        <a:spcAft>
                          <a:spcPts val="0"/>
                        </a:spcAft>
                      </a:pPr>
                      <a:r>
                        <a:rPr lang="ja-JP" altLang="en-US" sz="900" b="0" kern="0" dirty="0">
                          <a:solidFill>
                            <a:schemeClr val="tx1"/>
                          </a:solidFill>
                          <a:effectLst/>
                          <a:latin typeface="ＭＳ ゴシック" panose="020B0609070205080204" pitchFamily="49" charset="-128"/>
                          <a:ea typeface="ＭＳ ゴシック" panose="020B0609070205080204" pitchFamily="49" charset="-128"/>
                        </a:rPr>
                        <a:t>年度</a:t>
                      </a:r>
                      <a:endParaRPr lang="en-US" altLang="ja-JP" sz="900" b="0" kern="0" dirty="0">
                        <a:solidFill>
                          <a:schemeClr val="tx1"/>
                        </a:solidFill>
                        <a:effectLst/>
                        <a:latin typeface="ＭＳ ゴシック" panose="020B0609070205080204" pitchFamily="49" charset="-128"/>
                        <a:ea typeface="ＭＳ ゴシック" panose="020B0609070205080204" pitchFamily="49" charset="-128"/>
                      </a:endParaRPr>
                    </a:p>
                  </a:txBody>
                  <a:tcPr marL="24964" marR="2496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altLang="ja-JP" sz="900" b="0" kern="0" dirty="0">
                          <a:solidFill>
                            <a:schemeClr val="tx1"/>
                          </a:solidFill>
                          <a:effectLst/>
                          <a:latin typeface="ＭＳ ゴシック" panose="020B0609070205080204" pitchFamily="49" charset="-128"/>
                          <a:ea typeface="ＭＳ ゴシック" panose="020B0609070205080204" pitchFamily="49" charset="-128"/>
                        </a:rPr>
                        <a:t>2023</a:t>
                      </a:r>
                      <a:r>
                        <a:rPr lang="ja-JP" altLang="en-US" sz="900" b="0" kern="0" dirty="0">
                          <a:solidFill>
                            <a:schemeClr val="tx1"/>
                          </a:solidFill>
                          <a:effectLst/>
                          <a:latin typeface="ＭＳ ゴシック" panose="020B0609070205080204" pitchFamily="49" charset="-128"/>
                          <a:ea typeface="ＭＳ ゴシック" panose="020B0609070205080204" pitchFamily="49" charset="-128"/>
                        </a:rPr>
                        <a:t>年度</a:t>
                      </a:r>
                      <a:endParaRPr lang="en-US" altLang="ja-JP" sz="900" b="0" kern="0" dirty="0">
                        <a:solidFill>
                          <a:schemeClr val="tx1"/>
                        </a:solidFill>
                        <a:effectLst/>
                        <a:latin typeface="ＭＳ ゴシック" panose="020B0609070205080204" pitchFamily="49" charset="-128"/>
                        <a:ea typeface="ＭＳ ゴシック" panose="020B0609070205080204" pitchFamily="49" charset="-128"/>
                      </a:endParaRPr>
                    </a:p>
                    <a:p>
                      <a:pPr algn="ctr">
                        <a:spcAft>
                          <a:spcPts val="0"/>
                        </a:spcAft>
                      </a:pPr>
                      <a:r>
                        <a:rPr lang="ja-JP" altLang="en-US" sz="900" b="0" kern="0" dirty="0">
                          <a:solidFill>
                            <a:schemeClr val="tx1"/>
                          </a:solidFill>
                          <a:effectLst/>
                          <a:latin typeface="ＭＳ ゴシック" panose="020B0609070205080204" pitchFamily="49" charset="-128"/>
                          <a:ea typeface="ＭＳ ゴシック" panose="020B0609070205080204" pitchFamily="49" charset="-128"/>
                        </a:rPr>
                        <a:t>速報値</a:t>
                      </a:r>
                      <a:endParaRPr lang="en-US" altLang="ja-JP" sz="900" b="0" kern="0" dirty="0">
                        <a:solidFill>
                          <a:schemeClr val="tx1"/>
                        </a:solidFill>
                        <a:effectLst/>
                        <a:latin typeface="ＭＳ ゴシック" panose="020B0609070205080204" pitchFamily="49" charset="-128"/>
                        <a:ea typeface="ＭＳ ゴシック" panose="020B0609070205080204" pitchFamily="49" charset="-128"/>
                      </a:endParaRPr>
                    </a:p>
                  </a:txBody>
                  <a:tcPr marL="24964" marR="2496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altLang="ja-JP" sz="900" b="0" kern="0" dirty="0">
                          <a:solidFill>
                            <a:schemeClr val="tx1"/>
                          </a:solidFill>
                          <a:effectLst/>
                          <a:latin typeface="ＭＳ ゴシック" panose="020B0609070205080204" pitchFamily="49" charset="-128"/>
                          <a:ea typeface="ＭＳ ゴシック" panose="020B0609070205080204" pitchFamily="49" charset="-128"/>
                        </a:rPr>
                        <a:t>2025</a:t>
                      </a:r>
                      <a:r>
                        <a:rPr lang="ja-JP" altLang="en-US" sz="900" b="0" kern="0" dirty="0">
                          <a:solidFill>
                            <a:schemeClr val="tx1"/>
                          </a:solidFill>
                          <a:effectLst/>
                          <a:latin typeface="ＭＳ ゴシック" panose="020B0609070205080204" pitchFamily="49" charset="-128"/>
                          <a:ea typeface="ＭＳ ゴシック" panose="020B0609070205080204" pitchFamily="49" charset="-128"/>
                        </a:rPr>
                        <a:t>年度</a:t>
                      </a:r>
                      <a:endParaRPr lang="en-US" altLang="ja-JP" sz="900" b="0" kern="0" dirty="0">
                        <a:solidFill>
                          <a:schemeClr val="tx1"/>
                        </a:solidFill>
                        <a:effectLst/>
                        <a:latin typeface="ＭＳ ゴシック" panose="020B0609070205080204" pitchFamily="49" charset="-128"/>
                        <a:ea typeface="ＭＳ ゴシック" panose="020B0609070205080204" pitchFamily="49" charset="-128"/>
                      </a:endParaRPr>
                    </a:p>
                    <a:p>
                      <a:pPr algn="ctr">
                        <a:spcAft>
                          <a:spcPts val="0"/>
                        </a:spcAft>
                      </a:pPr>
                      <a:r>
                        <a:rPr lang="ja-JP" sz="900" b="0" kern="0" dirty="0">
                          <a:solidFill>
                            <a:schemeClr val="tx1"/>
                          </a:solidFill>
                          <a:effectLst/>
                          <a:latin typeface="ＭＳ ゴシック" panose="020B0609070205080204" pitchFamily="49" charset="-128"/>
                          <a:ea typeface="ＭＳ ゴシック" panose="020B0609070205080204" pitchFamily="49" charset="-128"/>
                        </a:rPr>
                        <a:t>目標</a:t>
                      </a:r>
                      <a:r>
                        <a:rPr lang="ja-JP" altLang="en-US" sz="900" b="0" kern="0" dirty="0">
                          <a:solidFill>
                            <a:schemeClr val="tx1"/>
                          </a:solidFill>
                          <a:effectLst/>
                          <a:latin typeface="ＭＳ ゴシック" panose="020B0609070205080204" pitchFamily="49" charset="-128"/>
                          <a:ea typeface="ＭＳ ゴシック" panose="020B0609070205080204" pitchFamily="49" charset="-128"/>
                        </a:rPr>
                        <a:t>値</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24964" marR="2496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08031957"/>
                  </a:ext>
                </a:extLst>
              </a:tr>
              <a:tr h="360000">
                <a:tc>
                  <a:txBody>
                    <a:bodyPr/>
                    <a:lstStyle/>
                    <a:p>
                      <a:pPr algn="l">
                        <a:lnSpc>
                          <a:spcPts val="1200"/>
                        </a:lnSpc>
                        <a:spcAft>
                          <a:spcPts val="0"/>
                        </a:spcAft>
                      </a:pPr>
                      <a:r>
                        <a:rPr lang="ja-JP" sz="900" b="0" kern="0" dirty="0">
                          <a:solidFill>
                            <a:schemeClr val="tx1"/>
                          </a:solidFill>
                          <a:effectLst/>
                          <a:latin typeface="ＭＳ ゴシック" panose="020B0609070205080204" pitchFamily="49" charset="-128"/>
                          <a:ea typeface="ＭＳ ゴシック" panose="020B0609070205080204" pitchFamily="49" charset="-128"/>
                        </a:rPr>
                        <a:t>容器包装プラ排出量</a:t>
                      </a:r>
                      <a:r>
                        <a:rPr lang="en-US" altLang="ja-JP" sz="900" b="0" kern="0" dirty="0">
                          <a:solidFill>
                            <a:schemeClr val="tx1"/>
                          </a:solidFill>
                          <a:effectLst/>
                          <a:latin typeface="ＭＳ ゴシック" panose="020B0609070205080204" pitchFamily="49" charset="-128"/>
                          <a:ea typeface="ＭＳ ゴシック" panose="020B0609070205080204" pitchFamily="49" charset="-128"/>
                        </a:rPr>
                        <a:t>(</a:t>
                      </a:r>
                      <a:r>
                        <a:rPr lang="ja-JP" sz="900" b="0" kern="0" dirty="0">
                          <a:solidFill>
                            <a:schemeClr val="tx1"/>
                          </a:solidFill>
                          <a:effectLst/>
                          <a:latin typeface="ＭＳ ゴシック" panose="020B0609070205080204" pitchFamily="49" charset="-128"/>
                          <a:ea typeface="ＭＳ ゴシック" panose="020B0609070205080204" pitchFamily="49" charset="-128"/>
                        </a:rPr>
                        <a:t>万トン</a:t>
                      </a:r>
                      <a:r>
                        <a:rPr lang="en-US" altLang="ja-JP" sz="900" b="0" kern="0" dirty="0">
                          <a:solidFill>
                            <a:schemeClr val="tx1"/>
                          </a:solidFill>
                          <a:effectLst/>
                          <a:latin typeface="ＭＳ ゴシック" panose="020B0609070205080204" pitchFamily="49" charset="-128"/>
                          <a:ea typeface="ＭＳ ゴシック" panose="020B0609070205080204" pitchFamily="49" charset="-128"/>
                        </a:rPr>
                        <a:t>)</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6291" marR="9629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b="0" kern="0" dirty="0">
                          <a:solidFill>
                            <a:schemeClr val="tx1"/>
                          </a:solidFill>
                          <a:effectLst/>
                          <a:latin typeface="ＭＳ ゴシック" panose="020B0609070205080204" pitchFamily="49" charset="-128"/>
                          <a:ea typeface="ＭＳ ゴシック" panose="020B0609070205080204" pitchFamily="49" charset="-128"/>
                        </a:rPr>
                        <a:t>24</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6291" marR="9629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b="0" kern="0" dirty="0">
                          <a:solidFill>
                            <a:schemeClr val="tx1"/>
                          </a:solidFill>
                          <a:effectLst/>
                          <a:latin typeface="ＭＳ ゴシック" panose="020B0609070205080204" pitchFamily="49" charset="-128"/>
                          <a:ea typeface="ＭＳ ゴシック" panose="020B0609070205080204" pitchFamily="49" charset="-128"/>
                        </a:rPr>
                        <a:t>23</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6291" marR="9629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alt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25</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6291" marR="9629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alt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21</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6291" marR="9629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alt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22</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6291" marR="9629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lnSpc>
                          <a:spcPts val="1200"/>
                        </a:lnSpc>
                        <a:spcAft>
                          <a:spcPts val="0"/>
                        </a:spcAft>
                      </a:pPr>
                      <a:r>
                        <a:rPr lang="en-US" sz="900" b="0" kern="0" dirty="0">
                          <a:solidFill>
                            <a:schemeClr val="tx1"/>
                          </a:solidFill>
                          <a:effectLst/>
                          <a:latin typeface="ＭＳ ゴシック" panose="020B0609070205080204" pitchFamily="49" charset="-128"/>
                          <a:ea typeface="ＭＳ ゴシック" panose="020B0609070205080204" pitchFamily="49" charset="-128"/>
                        </a:rPr>
                        <a:t>21</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6291" marR="9629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21106012"/>
                  </a:ext>
                </a:extLst>
              </a:tr>
              <a:tr h="360000">
                <a:tc>
                  <a:txBody>
                    <a:bodyPr/>
                    <a:lstStyle/>
                    <a:p>
                      <a:pPr algn="l">
                        <a:lnSpc>
                          <a:spcPts val="1200"/>
                        </a:lnSpc>
                        <a:spcAft>
                          <a:spcPts val="0"/>
                        </a:spcAft>
                      </a:pPr>
                      <a:r>
                        <a:rPr lang="ja-JP" sz="900" b="0" kern="0" dirty="0">
                          <a:solidFill>
                            <a:schemeClr val="tx1"/>
                          </a:solidFill>
                          <a:effectLst/>
                          <a:latin typeface="ＭＳ ゴシック" panose="020B0609070205080204" pitchFamily="49" charset="-128"/>
                          <a:ea typeface="ＭＳ ゴシック" panose="020B0609070205080204" pitchFamily="49" charset="-128"/>
                        </a:rPr>
                        <a:t>容器包装プラ再生利用率</a:t>
                      </a:r>
                      <a:r>
                        <a:rPr lang="en-US" altLang="ja-JP" sz="900" b="0" kern="0" dirty="0">
                          <a:solidFill>
                            <a:schemeClr val="tx1"/>
                          </a:solidFill>
                          <a:effectLst/>
                          <a:latin typeface="ＭＳ ゴシック" panose="020B0609070205080204" pitchFamily="49" charset="-128"/>
                          <a:ea typeface="ＭＳ ゴシック" panose="020B0609070205080204" pitchFamily="49" charset="-128"/>
                        </a:rPr>
                        <a:t>(</a:t>
                      </a:r>
                      <a:r>
                        <a:rPr lang="ja-JP" sz="900" b="0" kern="0" dirty="0">
                          <a:solidFill>
                            <a:schemeClr val="tx1"/>
                          </a:solidFill>
                          <a:effectLst/>
                          <a:latin typeface="ＭＳ ゴシック" panose="020B0609070205080204" pitchFamily="49" charset="-128"/>
                          <a:ea typeface="ＭＳ ゴシック" panose="020B0609070205080204" pitchFamily="49" charset="-128"/>
                        </a:rPr>
                        <a:t>％</a:t>
                      </a:r>
                      <a:r>
                        <a:rPr lang="en-US" altLang="ja-JP" sz="900" b="0" kern="0" dirty="0">
                          <a:solidFill>
                            <a:schemeClr val="tx1"/>
                          </a:solidFill>
                          <a:effectLst/>
                          <a:latin typeface="ＭＳ ゴシック" panose="020B0609070205080204" pitchFamily="49" charset="-128"/>
                          <a:ea typeface="ＭＳ ゴシック" panose="020B0609070205080204" pitchFamily="49" charset="-128"/>
                        </a:rPr>
                        <a:t>)</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6291" marR="9629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900" b="0" kern="0" dirty="0">
                          <a:solidFill>
                            <a:schemeClr val="tx1"/>
                          </a:solidFill>
                          <a:effectLst/>
                          <a:latin typeface="ＭＳ ゴシック" panose="020B0609070205080204" pitchFamily="49" charset="-128"/>
                          <a:ea typeface="ＭＳ ゴシック" panose="020B0609070205080204" pitchFamily="49" charset="-128"/>
                        </a:rPr>
                        <a:t>27</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6291" marR="9629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b="0" kern="0" dirty="0">
                          <a:solidFill>
                            <a:schemeClr val="tx1"/>
                          </a:solidFill>
                          <a:effectLst/>
                          <a:latin typeface="ＭＳ ゴシック" panose="020B0609070205080204" pitchFamily="49" charset="-128"/>
                          <a:ea typeface="ＭＳ ゴシック" panose="020B0609070205080204" pitchFamily="49" charset="-128"/>
                        </a:rPr>
                        <a:t>30</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6291" marR="9629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alt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28</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6291" marR="9629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alt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31</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6291" marR="9629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alt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29</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6291" marR="9629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900" b="0" kern="0" dirty="0">
                          <a:solidFill>
                            <a:schemeClr val="tx1"/>
                          </a:solidFill>
                          <a:effectLst/>
                          <a:latin typeface="ＭＳ ゴシック" panose="020B0609070205080204" pitchFamily="49" charset="-128"/>
                          <a:ea typeface="ＭＳ ゴシック" panose="020B0609070205080204" pitchFamily="49" charset="-128"/>
                        </a:rPr>
                        <a:t>50</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6291" marR="9629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8535183"/>
                  </a:ext>
                </a:extLst>
              </a:tr>
            </a:tbl>
          </a:graphicData>
        </a:graphic>
      </p:graphicFrame>
      <p:sp>
        <p:nvSpPr>
          <p:cNvPr id="10" name="角丸四角形 9"/>
          <p:cNvSpPr/>
          <p:nvPr/>
        </p:nvSpPr>
        <p:spPr>
          <a:xfrm>
            <a:off x="135781" y="367730"/>
            <a:ext cx="13202848" cy="396316"/>
          </a:xfrm>
          <a:prstGeom prst="roundRect">
            <a:avLst/>
          </a:prstGeom>
          <a:ln w="19050">
            <a:solidFill>
              <a:srgbClr val="002060"/>
            </a:solidFill>
          </a:ln>
          <a:effectLst/>
        </p:spPr>
        <p:style>
          <a:lnRef idx="1">
            <a:schemeClr val="accent1"/>
          </a:lnRef>
          <a:fillRef idx="2">
            <a:schemeClr val="accent1"/>
          </a:fillRef>
          <a:effectRef idx="1">
            <a:schemeClr val="accent1"/>
          </a:effectRef>
          <a:fontRef idx="minor">
            <a:schemeClr val="dk1"/>
          </a:fontRef>
        </p:style>
        <p:txBody>
          <a:bodyPr rot="0" spcFirstLastPara="0" vert="horz" wrap="square" lIns="50948" tIns="50948" rIns="50948" bIns="50948" numCol="1" spcCol="0" rtlCol="0" fromWordArt="0" anchor="ctr" anchorCtr="0" forceAA="0" compatLnSpc="1">
            <a:prstTxWarp prst="textNoShape">
              <a:avLst/>
            </a:prstTxWarp>
            <a:noAutofit/>
          </a:bodyPr>
          <a:lstStyle/>
          <a:p>
            <a:pPr algn="ctr"/>
            <a:r>
              <a:rPr lang="ja-JP" altLang="en-US" sz="1600" b="1" kern="0" spc="36" dirty="0">
                <a:latin typeface="ＭＳ ゴシック" panose="020B0609070205080204" pitchFamily="49" charset="-128"/>
                <a:ea typeface="ＭＳ ゴシック" panose="020B0609070205080204" pitchFamily="49" charset="-128"/>
                <a:cs typeface="Times New Roman" panose="02020603050405020304" pitchFamily="18" charset="0"/>
              </a:rPr>
              <a:t>「大阪府循環型社会推進計画」</a:t>
            </a:r>
            <a:r>
              <a:rPr lang="ja-JP" altLang="en-US" sz="1200" b="1" kern="0" spc="36" dirty="0">
                <a:latin typeface="ＭＳ ゴシック" panose="020B0609070205080204" pitchFamily="49" charset="-128"/>
                <a:ea typeface="ＭＳ ゴシック" panose="020B0609070205080204" pitchFamily="49" charset="-128"/>
                <a:cs typeface="Times New Roman" panose="02020603050405020304" pitchFamily="18" charset="0"/>
              </a:rPr>
              <a:t>（計画期間：</a:t>
            </a:r>
            <a:r>
              <a:rPr lang="en-US" altLang="ja-JP" sz="1200" b="1" kern="0" spc="36" dirty="0">
                <a:latin typeface="ＭＳ ゴシック" panose="020B0609070205080204" pitchFamily="49" charset="-128"/>
                <a:ea typeface="ＭＳ ゴシック" panose="020B0609070205080204" pitchFamily="49" charset="-128"/>
                <a:cs typeface="Times New Roman" panose="02020603050405020304" pitchFamily="18" charset="0"/>
              </a:rPr>
              <a:t>2021</a:t>
            </a:r>
            <a:r>
              <a:rPr lang="ja-JP" altLang="en-US" sz="1200" b="1" kern="0" spc="36" dirty="0">
                <a:latin typeface="ＭＳ ゴシック" panose="020B0609070205080204" pitchFamily="49" charset="-128"/>
                <a:ea typeface="ＭＳ ゴシック" panose="020B0609070205080204" pitchFamily="49" charset="-128"/>
                <a:cs typeface="Times New Roman" panose="02020603050405020304" pitchFamily="18" charset="0"/>
              </a:rPr>
              <a:t>年度～</a:t>
            </a:r>
            <a:r>
              <a:rPr lang="en-US" altLang="ja-JP" sz="1200" b="1" kern="0" spc="36" dirty="0">
                <a:latin typeface="ＭＳ ゴシック" panose="020B0609070205080204" pitchFamily="49" charset="-128"/>
                <a:ea typeface="ＭＳ ゴシック" panose="020B0609070205080204" pitchFamily="49" charset="-128"/>
                <a:cs typeface="Times New Roman" panose="02020603050405020304" pitchFamily="18" charset="0"/>
              </a:rPr>
              <a:t>2025</a:t>
            </a:r>
            <a:r>
              <a:rPr lang="ja-JP" altLang="en-US" sz="1200" b="1" kern="0" spc="36" dirty="0">
                <a:latin typeface="ＭＳ ゴシック" panose="020B0609070205080204" pitchFamily="49" charset="-128"/>
                <a:ea typeface="ＭＳ ゴシック" panose="020B0609070205080204" pitchFamily="49" charset="-128"/>
                <a:cs typeface="Times New Roman" panose="02020603050405020304" pitchFamily="18" charset="0"/>
              </a:rPr>
              <a:t>年度）　</a:t>
            </a:r>
            <a:r>
              <a:rPr lang="ja-JP" altLang="en-US" sz="1600" b="1" kern="0" spc="36"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進捗状況（</a:t>
            </a:r>
            <a:r>
              <a:rPr lang="en-US" altLang="ja-JP" sz="1600" b="1" kern="0" spc="36"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2023</a:t>
            </a:r>
            <a:r>
              <a:rPr lang="ja-JP" altLang="en-US" sz="1600" b="1" kern="0" spc="36"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年度）</a:t>
            </a:r>
            <a:endParaRPr lang="ja-JP" altLang="en-US" sz="16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endParaRPr>
          </a:p>
        </p:txBody>
      </p:sp>
      <p:graphicFrame>
        <p:nvGraphicFramePr>
          <p:cNvPr id="13" name="表 12"/>
          <p:cNvGraphicFramePr>
            <a:graphicFrameLocks noGrp="1"/>
          </p:cNvGraphicFramePr>
          <p:nvPr>
            <p:extLst>
              <p:ext uri="{D42A27DB-BD31-4B8C-83A1-F6EECF244321}">
                <p14:modId xmlns:p14="http://schemas.microsoft.com/office/powerpoint/2010/main" val="93621063"/>
              </p:ext>
            </p:extLst>
          </p:nvPr>
        </p:nvGraphicFramePr>
        <p:xfrm>
          <a:off x="228677" y="3067782"/>
          <a:ext cx="6299999" cy="1620000"/>
        </p:xfrm>
        <a:graphic>
          <a:graphicData uri="http://schemas.openxmlformats.org/drawingml/2006/table">
            <a:tbl>
              <a:tblPr firstRow="1" firstCol="1" bandRow="1">
                <a:tableStyleId>{5C22544A-7EE6-4342-B048-85BDC9FD1C3A}</a:tableStyleId>
              </a:tblPr>
              <a:tblGrid>
                <a:gridCol w="1381410">
                  <a:extLst>
                    <a:ext uri="{9D8B030D-6E8A-4147-A177-3AD203B41FA5}">
                      <a16:colId xmlns:a16="http://schemas.microsoft.com/office/drawing/2014/main" val="1415580148"/>
                    </a:ext>
                  </a:extLst>
                </a:gridCol>
                <a:gridCol w="591710">
                  <a:extLst>
                    <a:ext uri="{9D8B030D-6E8A-4147-A177-3AD203B41FA5}">
                      <a16:colId xmlns:a16="http://schemas.microsoft.com/office/drawing/2014/main" val="4258268378"/>
                    </a:ext>
                  </a:extLst>
                </a:gridCol>
                <a:gridCol w="591710">
                  <a:extLst>
                    <a:ext uri="{9D8B030D-6E8A-4147-A177-3AD203B41FA5}">
                      <a16:colId xmlns:a16="http://schemas.microsoft.com/office/drawing/2014/main" val="3932182453"/>
                    </a:ext>
                  </a:extLst>
                </a:gridCol>
                <a:gridCol w="591710">
                  <a:extLst>
                    <a:ext uri="{9D8B030D-6E8A-4147-A177-3AD203B41FA5}">
                      <a16:colId xmlns:a16="http://schemas.microsoft.com/office/drawing/2014/main" val="4173345124"/>
                    </a:ext>
                  </a:extLst>
                </a:gridCol>
                <a:gridCol w="591710">
                  <a:extLst>
                    <a:ext uri="{9D8B030D-6E8A-4147-A177-3AD203B41FA5}">
                      <a16:colId xmlns:a16="http://schemas.microsoft.com/office/drawing/2014/main" val="4177839221"/>
                    </a:ext>
                  </a:extLst>
                </a:gridCol>
                <a:gridCol w="628692">
                  <a:extLst>
                    <a:ext uri="{9D8B030D-6E8A-4147-A177-3AD203B41FA5}">
                      <a16:colId xmlns:a16="http://schemas.microsoft.com/office/drawing/2014/main" val="2876574276"/>
                    </a:ext>
                  </a:extLst>
                </a:gridCol>
                <a:gridCol w="628692">
                  <a:extLst>
                    <a:ext uri="{9D8B030D-6E8A-4147-A177-3AD203B41FA5}">
                      <a16:colId xmlns:a16="http://schemas.microsoft.com/office/drawing/2014/main" val="76678999"/>
                    </a:ext>
                  </a:extLst>
                </a:gridCol>
                <a:gridCol w="591710">
                  <a:extLst>
                    <a:ext uri="{9D8B030D-6E8A-4147-A177-3AD203B41FA5}">
                      <a16:colId xmlns:a16="http://schemas.microsoft.com/office/drawing/2014/main" val="2179867767"/>
                    </a:ext>
                  </a:extLst>
                </a:gridCol>
                <a:gridCol w="702655">
                  <a:extLst>
                    <a:ext uri="{9D8B030D-6E8A-4147-A177-3AD203B41FA5}">
                      <a16:colId xmlns:a16="http://schemas.microsoft.com/office/drawing/2014/main" val="2486181976"/>
                    </a:ext>
                  </a:extLst>
                </a:gridCol>
              </a:tblGrid>
              <a:tr h="288000">
                <a:tc rowSpan="2">
                  <a:txBody>
                    <a:bodyPr/>
                    <a:lstStyle/>
                    <a:p>
                      <a:pPr algn="ctr">
                        <a:spcAft>
                          <a:spcPts val="0"/>
                        </a:spcAft>
                      </a:pPr>
                      <a:r>
                        <a:rPr lang="en-US" sz="900" b="0" kern="100" dirty="0">
                          <a:solidFill>
                            <a:schemeClr val="tx1"/>
                          </a:solidFill>
                          <a:effectLst/>
                          <a:latin typeface="ＭＳ ゴシック" panose="020B0609070205080204" pitchFamily="49" charset="-128"/>
                          <a:ea typeface="ＭＳ ゴシック" panose="020B0609070205080204" pitchFamily="49" charset="-128"/>
                        </a:rPr>
                        <a:t> </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7055" marR="9705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gridSpan="6">
                  <a:txBody>
                    <a:bodyPr/>
                    <a:lstStyle/>
                    <a:p>
                      <a:pPr algn="ctr">
                        <a:spcAft>
                          <a:spcPts val="0"/>
                        </a:spcAft>
                      </a:pPr>
                      <a:r>
                        <a:rPr lang="ja-JP" sz="900" b="0" kern="100" dirty="0">
                          <a:solidFill>
                            <a:schemeClr val="tx1"/>
                          </a:solidFill>
                          <a:effectLst/>
                          <a:latin typeface="ＭＳ ゴシック" panose="020B0609070205080204" pitchFamily="49" charset="-128"/>
                          <a:ea typeface="ＭＳ ゴシック" panose="020B0609070205080204" pitchFamily="49" charset="-128"/>
                        </a:rPr>
                        <a:t>一般廃棄物</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7055" marR="9705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3175"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gridSpan="2">
                  <a:txBody>
                    <a:bodyPr/>
                    <a:lstStyle/>
                    <a:p>
                      <a:pPr algn="ctr">
                        <a:spcAft>
                          <a:spcPts val="0"/>
                        </a:spcAft>
                      </a:pPr>
                      <a:r>
                        <a:rPr lang="ja-JP" sz="900" b="0" kern="100" dirty="0">
                          <a:solidFill>
                            <a:schemeClr val="tx1"/>
                          </a:solidFill>
                          <a:effectLst/>
                          <a:latin typeface="ＭＳ ゴシック" panose="020B0609070205080204" pitchFamily="49" charset="-128"/>
                          <a:ea typeface="ＭＳ ゴシック" panose="020B0609070205080204" pitchFamily="49" charset="-128"/>
                        </a:rPr>
                        <a:t>産業廃棄物</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7055" marR="9705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3458012621"/>
                  </a:ext>
                </a:extLst>
              </a:tr>
              <a:tr h="324000">
                <a:tc vMerge="1">
                  <a:txBody>
                    <a:bodyPr/>
                    <a:lstStyle/>
                    <a:p>
                      <a:endParaRPr kumimoji="1" lang="ja-JP" altLang="en-US"/>
                    </a:p>
                  </a:txBody>
                  <a:tcPr/>
                </a:tc>
                <a:tc>
                  <a:txBody>
                    <a:bodyPr/>
                    <a:lstStyle/>
                    <a:p>
                      <a:pPr algn="ctr">
                        <a:spcAft>
                          <a:spcPts val="0"/>
                        </a:spcAft>
                      </a:pPr>
                      <a:r>
                        <a:rPr lang="en-US" altLang="ja-JP" sz="900" b="0" kern="100" dirty="0">
                          <a:solidFill>
                            <a:schemeClr val="tx1"/>
                          </a:solidFill>
                          <a:effectLst/>
                          <a:latin typeface="ＭＳ ゴシック" panose="020B0609070205080204" pitchFamily="49" charset="-128"/>
                          <a:ea typeface="ＭＳ ゴシック" panose="020B0609070205080204" pitchFamily="49" charset="-128"/>
                        </a:rPr>
                        <a:t>2019</a:t>
                      </a:r>
                    </a:p>
                    <a:p>
                      <a:pPr algn="ctr">
                        <a:spcAft>
                          <a:spcPts val="0"/>
                        </a:spcAft>
                      </a:pPr>
                      <a:r>
                        <a:rPr lang="ja-JP" sz="900" b="0" kern="100" dirty="0">
                          <a:solidFill>
                            <a:schemeClr val="tx1"/>
                          </a:solidFill>
                          <a:effectLst/>
                          <a:latin typeface="ＭＳ ゴシック" panose="020B0609070205080204" pitchFamily="49" charset="-128"/>
                          <a:ea typeface="ＭＳ ゴシック" panose="020B0609070205080204" pitchFamily="49" charset="-128"/>
                        </a:rPr>
                        <a:t>年度</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25163" marR="25163"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altLang="ja-JP" sz="900" b="0" kern="0" dirty="0">
                          <a:solidFill>
                            <a:schemeClr val="tx1"/>
                          </a:solidFill>
                          <a:effectLst/>
                          <a:latin typeface="ＭＳ ゴシック" panose="020B0609070205080204" pitchFamily="49" charset="-128"/>
                          <a:ea typeface="ＭＳ ゴシック" panose="020B0609070205080204" pitchFamily="49" charset="-128"/>
                        </a:rPr>
                        <a:t>2020</a:t>
                      </a:r>
                    </a:p>
                    <a:p>
                      <a:pPr algn="ctr">
                        <a:spcAft>
                          <a:spcPts val="0"/>
                        </a:spcAft>
                      </a:pPr>
                      <a:r>
                        <a:rPr lang="ja-JP" sz="900" b="0" kern="0" dirty="0">
                          <a:solidFill>
                            <a:schemeClr val="tx1"/>
                          </a:solidFill>
                          <a:effectLst/>
                          <a:latin typeface="ＭＳ ゴシック" panose="020B0609070205080204" pitchFamily="49" charset="-128"/>
                          <a:ea typeface="ＭＳ ゴシック" panose="020B0609070205080204" pitchFamily="49" charset="-128"/>
                        </a:rPr>
                        <a:t>年度</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25163" marR="25163"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altLang="ja-JP" sz="900" b="0" kern="0" dirty="0">
                          <a:solidFill>
                            <a:schemeClr val="tx1"/>
                          </a:solidFill>
                          <a:effectLst/>
                          <a:latin typeface="ＭＳ ゴシック" panose="020B0609070205080204" pitchFamily="49" charset="-128"/>
                          <a:ea typeface="ＭＳ ゴシック" panose="020B0609070205080204" pitchFamily="49" charset="-128"/>
                        </a:rPr>
                        <a:t>2021</a:t>
                      </a:r>
                    </a:p>
                    <a:p>
                      <a:pPr algn="ctr">
                        <a:spcAft>
                          <a:spcPts val="0"/>
                        </a:spcAft>
                      </a:pPr>
                      <a:r>
                        <a:rPr lang="ja-JP" sz="900" b="0" kern="0" dirty="0">
                          <a:solidFill>
                            <a:schemeClr val="tx1"/>
                          </a:solidFill>
                          <a:effectLst/>
                          <a:latin typeface="ＭＳ ゴシック" panose="020B0609070205080204" pitchFamily="49" charset="-128"/>
                          <a:ea typeface="ＭＳ ゴシック" panose="020B0609070205080204" pitchFamily="49" charset="-128"/>
                        </a:rPr>
                        <a:t>年度</a:t>
                      </a:r>
                      <a:endParaRPr lang="en-US" altLang="ja-JP" sz="900" b="0" kern="0" dirty="0">
                        <a:solidFill>
                          <a:schemeClr val="tx1"/>
                        </a:solidFill>
                        <a:effectLst/>
                        <a:latin typeface="ＭＳ ゴシック" panose="020B0609070205080204" pitchFamily="49" charset="-128"/>
                        <a:ea typeface="ＭＳ ゴシック" panose="020B0609070205080204" pitchFamily="49" charset="-128"/>
                      </a:endParaRPr>
                    </a:p>
                  </a:txBody>
                  <a:tcPr marL="97055" marR="9705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alt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2022</a:t>
                      </a:r>
                    </a:p>
                    <a:p>
                      <a:pPr algn="ctr">
                        <a:spcAft>
                          <a:spcPts val="0"/>
                        </a:spcAft>
                      </a:pPr>
                      <a:r>
                        <a:rPr lang="ja-JP" altLang="en-US"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年度</a:t>
                      </a:r>
                      <a:endParaRPr lang="en-US" alt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25163" marR="25163"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alt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2023</a:t>
                      </a:r>
                      <a:r>
                        <a:rPr lang="ja-JP" altLang="en-US"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年度</a:t>
                      </a:r>
                      <a:endParaRPr lang="en-US" alt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spcAft>
                          <a:spcPts val="0"/>
                        </a:spcAft>
                      </a:pPr>
                      <a:r>
                        <a:rPr lang="ja-JP" altLang="en-US" sz="8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速報値</a:t>
                      </a:r>
                      <a:endParaRPr lang="en-US" altLang="ja-JP" sz="8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25163" marR="25163"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algn="ctr">
                        <a:spcAft>
                          <a:spcPts val="0"/>
                        </a:spcAft>
                      </a:pPr>
                      <a:r>
                        <a:rPr lang="en-US" altLang="ja-JP" sz="900" b="0" kern="0" dirty="0">
                          <a:solidFill>
                            <a:schemeClr val="tx1"/>
                          </a:solidFill>
                          <a:effectLst/>
                          <a:latin typeface="ＭＳ ゴシック" panose="020B0609070205080204" pitchFamily="49" charset="-128"/>
                          <a:ea typeface="ＭＳ ゴシック" panose="020B0609070205080204" pitchFamily="49" charset="-128"/>
                        </a:rPr>
                        <a:t>2025</a:t>
                      </a:r>
                      <a:r>
                        <a:rPr lang="ja-JP" sz="900" b="0" kern="0" dirty="0">
                          <a:solidFill>
                            <a:schemeClr val="tx1"/>
                          </a:solidFill>
                          <a:effectLst/>
                          <a:latin typeface="ＭＳ ゴシック" panose="020B0609070205080204" pitchFamily="49" charset="-128"/>
                          <a:ea typeface="ＭＳ ゴシック" panose="020B0609070205080204" pitchFamily="49" charset="-128"/>
                        </a:rPr>
                        <a:t>年度</a:t>
                      </a:r>
                      <a:endParaRPr lang="en-US" altLang="ja-JP" sz="900" b="0" kern="0" dirty="0">
                        <a:solidFill>
                          <a:schemeClr val="tx1"/>
                        </a:solidFill>
                        <a:effectLst/>
                        <a:latin typeface="ＭＳ ゴシック" panose="020B0609070205080204" pitchFamily="49" charset="-128"/>
                        <a:ea typeface="ＭＳ ゴシック" panose="020B0609070205080204" pitchFamily="49" charset="-128"/>
                      </a:endParaRPr>
                    </a:p>
                    <a:p>
                      <a:pPr algn="ctr">
                        <a:spcAft>
                          <a:spcPts val="0"/>
                        </a:spcAft>
                      </a:pPr>
                      <a:r>
                        <a:rPr lang="ja-JP" sz="800" b="0" kern="0" dirty="0">
                          <a:solidFill>
                            <a:schemeClr val="tx1"/>
                          </a:solidFill>
                          <a:effectLst/>
                          <a:latin typeface="ＭＳ ゴシック" panose="020B0609070205080204" pitchFamily="49" charset="-128"/>
                          <a:ea typeface="ＭＳ ゴシック" panose="020B0609070205080204" pitchFamily="49" charset="-128"/>
                        </a:rPr>
                        <a:t>目標</a:t>
                      </a:r>
                      <a:r>
                        <a:rPr lang="ja-JP" altLang="en-US" sz="800" b="0" kern="0" dirty="0">
                          <a:solidFill>
                            <a:schemeClr val="tx1"/>
                          </a:solidFill>
                          <a:effectLst/>
                          <a:latin typeface="ＭＳ ゴシック" panose="020B0609070205080204" pitchFamily="49" charset="-128"/>
                          <a:ea typeface="ＭＳ ゴシック" panose="020B0609070205080204" pitchFamily="49" charset="-128"/>
                        </a:rPr>
                        <a:t>値</a:t>
                      </a:r>
                      <a:endParaRPr lang="ja-JP" sz="8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25163" marR="25163"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altLang="ja-JP" sz="900" b="0" kern="0" dirty="0">
                          <a:solidFill>
                            <a:schemeClr val="tx1"/>
                          </a:solidFill>
                          <a:effectLst/>
                          <a:latin typeface="ＭＳ ゴシック" panose="020B0609070205080204" pitchFamily="49" charset="-128"/>
                          <a:ea typeface="ＭＳ ゴシック" panose="020B0609070205080204" pitchFamily="49" charset="-128"/>
                        </a:rPr>
                        <a:t>2019</a:t>
                      </a:r>
                    </a:p>
                    <a:p>
                      <a:pPr algn="ctr">
                        <a:spcAft>
                          <a:spcPts val="0"/>
                        </a:spcAft>
                      </a:pPr>
                      <a:r>
                        <a:rPr lang="ja-JP" altLang="en-US" sz="900" b="0" kern="0" dirty="0">
                          <a:solidFill>
                            <a:schemeClr val="tx1"/>
                          </a:solidFill>
                          <a:effectLst/>
                          <a:latin typeface="ＭＳ ゴシック" panose="020B0609070205080204" pitchFamily="49" charset="-128"/>
                          <a:ea typeface="ＭＳ ゴシック" panose="020B0609070205080204" pitchFamily="49" charset="-128"/>
                        </a:rPr>
                        <a:t>年度</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7055" marR="9705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altLang="ja-JP" sz="900" b="0" kern="0" dirty="0">
                          <a:solidFill>
                            <a:schemeClr val="tx1"/>
                          </a:solidFill>
                          <a:effectLst/>
                          <a:latin typeface="ＭＳ ゴシック" panose="020B0609070205080204" pitchFamily="49" charset="-128"/>
                          <a:ea typeface="ＭＳ ゴシック" panose="020B0609070205080204" pitchFamily="49" charset="-128"/>
                        </a:rPr>
                        <a:t>2025</a:t>
                      </a:r>
                      <a:r>
                        <a:rPr lang="ja-JP" sz="900" b="0" kern="0" dirty="0">
                          <a:solidFill>
                            <a:schemeClr val="tx1"/>
                          </a:solidFill>
                          <a:effectLst/>
                          <a:latin typeface="ＭＳ ゴシック" panose="020B0609070205080204" pitchFamily="49" charset="-128"/>
                          <a:ea typeface="ＭＳ ゴシック" panose="020B0609070205080204" pitchFamily="49" charset="-128"/>
                        </a:rPr>
                        <a:t>年度</a:t>
                      </a:r>
                      <a:endParaRPr lang="en-US" altLang="ja-JP" sz="900" b="0" kern="0" dirty="0">
                        <a:solidFill>
                          <a:schemeClr val="tx1"/>
                        </a:solidFill>
                        <a:effectLst/>
                        <a:latin typeface="ＭＳ ゴシック" panose="020B0609070205080204" pitchFamily="49" charset="-128"/>
                        <a:ea typeface="ＭＳ ゴシック" panose="020B0609070205080204" pitchFamily="49" charset="-128"/>
                      </a:endParaRPr>
                    </a:p>
                    <a:p>
                      <a:pPr algn="ctr">
                        <a:spcAft>
                          <a:spcPts val="0"/>
                        </a:spcAft>
                      </a:pPr>
                      <a:r>
                        <a:rPr lang="ja-JP" sz="800" b="0" kern="0" dirty="0">
                          <a:solidFill>
                            <a:schemeClr val="tx1"/>
                          </a:solidFill>
                          <a:effectLst/>
                          <a:latin typeface="ＭＳ ゴシック" panose="020B0609070205080204" pitchFamily="49" charset="-128"/>
                          <a:ea typeface="ＭＳ ゴシック" panose="020B0609070205080204" pitchFamily="49" charset="-128"/>
                        </a:rPr>
                        <a:t>目標</a:t>
                      </a:r>
                      <a:r>
                        <a:rPr lang="ja-JP" altLang="en-US" sz="800" b="0" kern="0" dirty="0">
                          <a:solidFill>
                            <a:schemeClr val="tx1"/>
                          </a:solidFill>
                          <a:effectLst/>
                          <a:latin typeface="ＭＳ ゴシック" panose="020B0609070205080204" pitchFamily="49" charset="-128"/>
                          <a:ea typeface="ＭＳ ゴシック" panose="020B0609070205080204" pitchFamily="49" charset="-128"/>
                        </a:rPr>
                        <a:t>値</a:t>
                      </a:r>
                      <a:endParaRPr lang="ja-JP" sz="8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7055" marR="9705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8338449"/>
                  </a:ext>
                </a:extLst>
              </a:tr>
              <a:tr h="216000">
                <a:tc>
                  <a:txBody>
                    <a:bodyPr/>
                    <a:lstStyle/>
                    <a:p>
                      <a:pPr algn="ctr">
                        <a:lnSpc>
                          <a:spcPts val="1200"/>
                        </a:lnSpc>
                        <a:spcAft>
                          <a:spcPts val="0"/>
                        </a:spcAft>
                      </a:pPr>
                      <a:r>
                        <a:rPr lang="ja-JP" sz="900" b="0" kern="0" dirty="0">
                          <a:solidFill>
                            <a:schemeClr val="tx1"/>
                          </a:solidFill>
                          <a:effectLst/>
                          <a:latin typeface="ＭＳ ゴシック" panose="020B0609070205080204" pitchFamily="49" charset="-128"/>
                          <a:ea typeface="ＭＳ ゴシック" panose="020B0609070205080204" pitchFamily="49" charset="-128"/>
                        </a:rPr>
                        <a:t>排出量</a:t>
                      </a:r>
                      <a:r>
                        <a:rPr lang="en-US" altLang="ja-JP" sz="900" b="0" kern="0" dirty="0">
                          <a:solidFill>
                            <a:schemeClr val="tx1"/>
                          </a:solidFill>
                          <a:effectLst/>
                          <a:latin typeface="ＭＳ ゴシック" panose="020B0609070205080204" pitchFamily="49" charset="-128"/>
                          <a:ea typeface="ＭＳ ゴシック" panose="020B0609070205080204" pitchFamily="49" charset="-128"/>
                        </a:rPr>
                        <a:t>(</a:t>
                      </a:r>
                      <a:r>
                        <a:rPr lang="ja-JP" sz="900" b="0" kern="0" dirty="0">
                          <a:solidFill>
                            <a:schemeClr val="tx1"/>
                          </a:solidFill>
                          <a:effectLst/>
                          <a:latin typeface="ＭＳ ゴシック" panose="020B0609070205080204" pitchFamily="49" charset="-128"/>
                          <a:ea typeface="ＭＳ ゴシック" panose="020B0609070205080204" pitchFamily="49" charset="-128"/>
                        </a:rPr>
                        <a:t>万トン</a:t>
                      </a:r>
                      <a:r>
                        <a:rPr lang="en-US" altLang="ja-JP" sz="900" b="0" kern="0" dirty="0">
                          <a:solidFill>
                            <a:schemeClr val="tx1"/>
                          </a:solidFill>
                          <a:effectLst/>
                          <a:latin typeface="ＭＳ ゴシック" panose="020B0609070205080204" pitchFamily="49" charset="-128"/>
                          <a:ea typeface="ＭＳ ゴシック" panose="020B0609070205080204" pitchFamily="49" charset="-128"/>
                        </a:rPr>
                        <a:t>)</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7055" marR="9705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b="0" kern="0" dirty="0">
                          <a:solidFill>
                            <a:schemeClr val="tx1"/>
                          </a:solidFill>
                          <a:effectLst/>
                          <a:latin typeface="ＭＳ ゴシック" panose="020B0609070205080204" pitchFamily="49" charset="-128"/>
                          <a:ea typeface="ＭＳ ゴシック" panose="020B0609070205080204" pitchFamily="49" charset="-128"/>
                        </a:rPr>
                        <a:t>308</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7055" marR="9705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b="0" kern="0" dirty="0">
                          <a:solidFill>
                            <a:schemeClr val="tx1"/>
                          </a:solidFill>
                          <a:effectLst/>
                          <a:latin typeface="ＭＳ ゴシック" panose="020B0609070205080204" pitchFamily="49" charset="-128"/>
                          <a:ea typeface="ＭＳ ゴシック" panose="020B0609070205080204" pitchFamily="49" charset="-128"/>
                        </a:rPr>
                        <a:t>295</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7055" marR="9705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200"/>
                        </a:lnSpc>
                        <a:spcAft>
                          <a:spcPts val="0"/>
                        </a:spcAft>
                      </a:pPr>
                      <a:r>
                        <a:rPr lang="en-US" sz="900" b="0" kern="0" dirty="0">
                          <a:solidFill>
                            <a:schemeClr val="tx1"/>
                          </a:solidFill>
                          <a:effectLst/>
                          <a:latin typeface="ＭＳ ゴシック" panose="020B0609070205080204" pitchFamily="49" charset="-128"/>
                          <a:ea typeface="ＭＳ ゴシック" panose="020B0609070205080204" pitchFamily="49" charset="-128"/>
                        </a:rPr>
                        <a:t>293</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7055" marR="9705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200"/>
                        </a:lnSpc>
                        <a:spcAft>
                          <a:spcPts val="0"/>
                        </a:spcAft>
                      </a:pPr>
                      <a:r>
                        <a:rPr lang="en-US" alt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289</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7055" marR="9705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200"/>
                        </a:lnSpc>
                        <a:spcAft>
                          <a:spcPts val="0"/>
                        </a:spcAft>
                      </a:pPr>
                      <a:r>
                        <a:rPr lang="en-US" alt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282</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7055" marR="9705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algn="ctr">
                        <a:lnSpc>
                          <a:spcPts val="1200"/>
                        </a:lnSpc>
                        <a:spcAft>
                          <a:spcPts val="0"/>
                        </a:spcAft>
                      </a:pPr>
                      <a:r>
                        <a:rPr lang="en-US" sz="900" b="0" kern="0" dirty="0">
                          <a:solidFill>
                            <a:schemeClr val="tx1"/>
                          </a:solidFill>
                          <a:effectLst/>
                          <a:latin typeface="ＭＳ ゴシック" panose="020B0609070205080204" pitchFamily="49" charset="-128"/>
                          <a:ea typeface="ＭＳ ゴシック" panose="020B0609070205080204" pitchFamily="49" charset="-128"/>
                        </a:rPr>
                        <a:t>276</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7055" marR="9705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200"/>
                        </a:lnSpc>
                        <a:spcAft>
                          <a:spcPts val="0"/>
                        </a:spcAft>
                      </a:pPr>
                      <a:r>
                        <a:rPr lang="en-US" sz="900" b="0" kern="0" dirty="0">
                          <a:solidFill>
                            <a:schemeClr val="tx1"/>
                          </a:solidFill>
                          <a:effectLst/>
                          <a:latin typeface="ＭＳ ゴシック" panose="020B0609070205080204" pitchFamily="49" charset="-128"/>
                          <a:ea typeface="ＭＳ ゴシック" panose="020B0609070205080204" pitchFamily="49" charset="-128"/>
                        </a:rPr>
                        <a:t>1,357</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7055" marR="9705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b="0" kern="0" dirty="0">
                          <a:solidFill>
                            <a:schemeClr val="tx1"/>
                          </a:solidFill>
                          <a:effectLst/>
                          <a:latin typeface="ＭＳ ゴシック" panose="020B0609070205080204" pitchFamily="49" charset="-128"/>
                          <a:ea typeface="ＭＳ ゴシック" panose="020B0609070205080204" pitchFamily="49" charset="-128"/>
                        </a:rPr>
                        <a:t>1,368</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7055" marR="9705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0508322"/>
                  </a:ext>
                </a:extLst>
              </a:tr>
              <a:tr h="216000">
                <a:tc>
                  <a:txBody>
                    <a:bodyPr/>
                    <a:lstStyle/>
                    <a:p>
                      <a:pPr algn="ctr">
                        <a:lnSpc>
                          <a:spcPts val="1200"/>
                        </a:lnSpc>
                        <a:spcAft>
                          <a:spcPts val="0"/>
                        </a:spcAft>
                      </a:pPr>
                      <a:r>
                        <a:rPr lang="ja-JP" sz="900" b="0" kern="0" dirty="0">
                          <a:solidFill>
                            <a:schemeClr val="tx1"/>
                          </a:solidFill>
                          <a:effectLst/>
                          <a:latin typeface="ＭＳ ゴシック" panose="020B0609070205080204" pitchFamily="49" charset="-128"/>
                          <a:ea typeface="ＭＳ ゴシック" panose="020B0609070205080204" pitchFamily="49" charset="-128"/>
                        </a:rPr>
                        <a:t>再生利用率</a:t>
                      </a:r>
                      <a:r>
                        <a:rPr lang="en-US" altLang="ja-JP" sz="900" b="0" kern="0" dirty="0">
                          <a:solidFill>
                            <a:schemeClr val="tx1"/>
                          </a:solidFill>
                          <a:effectLst/>
                          <a:latin typeface="ＭＳ ゴシック" panose="020B0609070205080204" pitchFamily="49" charset="-128"/>
                          <a:ea typeface="ＭＳ ゴシック" panose="020B0609070205080204" pitchFamily="49" charset="-128"/>
                        </a:rPr>
                        <a:t>(</a:t>
                      </a:r>
                      <a:r>
                        <a:rPr lang="ja-JP" sz="900" b="0" kern="0" dirty="0">
                          <a:solidFill>
                            <a:schemeClr val="tx1"/>
                          </a:solidFill>
                          <a:effectLst/>
                          <a:latin typeface="ＭＳ ゴシック" panose="020B0609070205080204" pitchFamily="49" charset="-128"/>
                          <a:ea typeface="ＭＳ ゴシック" panose="020B0609070205080204" pitchFamily="49" charset="-128"/>
                        </a:rPr>
                        <a:t>％</a:t>
                      </a:r>
                      <a:r>
                        <a:rPr lang="en-US" altLang="ja-JP" sz="900" b="0" kern="0" dirty="0">
                          <a:solidFill>
                            <a:schemeClr val="tx1"/>
                          </a:solidFill>
                          <a:effectLst/>
                          <a:latin typeface="ＭＳ ゴシック" panose="020B0609070205080204" pitchFamily="49" charset="-128"/>
                          <a:ea typeface="ＭＳ ゴシック" panose="020B0609070205080204" pitchFamily="49" charset="-128"/>
                        </a:rPr>
                        <a:t>)</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7055" marR="9705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900" b="0" kern="0" dirty="0">
                          <a:solidFill>
                            <a:schemeClr val="tx1"/>
                          </a:solidFill>
                          <a:effectLst/>
                          <a:latin typeface="ＭＳ ゴシック" panose="020B0609070205080204" pitchFamily="49" charset="-128"/>
                          <a:ea typeface="ＭＳ ゴシック" panose="020B0609070205080204" pitchFamily="49" charset="-128"/>
                        </a:rPr>
                        <a:t>13.1</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7055" marR="9705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b="0" kern="0" dirty="0">
                          <a:solidFill>
                            <a:schemeClr val="tx1"/>
                          </a:solidFill>
                          <a:effectLst/>
                          <a:latin typeface="ＭＳ ゴシック" panose="020B0609070205080204" pitchFamily="49" charset="-128"/>
                          <a:ea typeface="ＭＳ ゴシック" panose="020B0609070205080204" pitchFamily="49" charset="-128"/>
                        </a:rPr>
                        <a:t>13.4</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7055" marR="9705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900" b="0" kern="0" dirty="0">
                          <a:solidFill>
                            <a:schemeClr val="tx1"/>
                          </a:solidFill>
                          <a:effectLst/>
                          <a:latin typeface="ＭＳ ゴシック" panose="020B0609070205080204" pitchFamily="49" charset="-128"/>
                          <a:ea typeface="ＭＳ ゴシック" panose="020B0609070205080204" pitchFamily="49" charset="-128"/>
                        </a:rPr>
                        <a:t>13.3</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7055" marR="9705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alt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13.0</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7055" marR="9705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alt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12.2</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7055" marR="9705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algn="ctr">
                        <a:spcAft>
                          <a:spcPts val="0"/>
                        </a:spcAft>
                      </a:pPr>
                      <a:r>
                        <a:rPr lang="en-US" sz="900" b="0" kern="0" dirty="0">
                          <a:solidFill>
                            <a:schemeClr val="tx1"/>
                          </a:solidFill>
                          <a:effectLst/>
                          <a:latin typeface="ＭＳ ゴシック" panose="020B0609070205080204" pitchFamily="49" charset="-128"/>
                          <a:ea typeface="ＭＳ ゴシック" panose="020B0609070205080204" pitchFamily="49" charset="-128"/>
                        </a:rPr>
                        <a:t>17.7</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7055" marR="9705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900" b="0" kern="0" dirty="0">
                          <a:solidFill>
                            <a:schemeClr val="tx1"/>
                          </a:solidFill>
                          <a:effectLst/>
                          <a:latin typeface="ＭＳ ゴシック" panose="020B0609070205080204" pitchFamily="49" charset="-128"/>
                          <a:ea typeface="ＭＳ ゴシック" panose="020B0609070205080204" pitchFamily="49" charset="-128"/>
                        </a:rPr>
                        <a:t>32.4</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7055" marR="9705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900" b="0" kern="0" dirty="0">
                          <a:solidFill>
                            <a:schemeClr val="tx1"/>
                          </a:solidFill>
                          <a:effectLst/>
                          <a:latin typeface="ＭＳ ゴシック" panose="020B0609070205080204" pitchFamily="49" charset="-128"/>
                          <a:ea typeface="ＭＳ ゴシック" panose="020B0609070205080204" pitchFamily="49" charset="-128"/>
                        </a:rPr>
                        <a:t>33.2</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7055" marR="9705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09571655"/>
                  </a:ext>
                </a:extLst>
              </a:tr>
              <a:tr h="216000">
                <a:tc>
                  <a:txBody>
                    <a:bodyPr/>
                    <a:lstStyle/>
                    <a:p>
                      <a:pPr algn="ctr">
                        <a:lnSpc>
                          <a:spcPts val="1200"/>
                        </a:lnSpc>
                        <a:spcAft>
                          <a:spcPts val="0"/>
                        </a:spcAft>
                      </a:pPr>
                      <a:r>
                        <a:rPr lang="ja-JP" sz="900" b="0" kern="0" dirty="0">
                          <a:solidFill>
                            <a:schemeClr val="tx1"/>
                          </a:solidFill>
                          <a:effectLst/>
                          <a:latin typeface="ＭＳ ゴシック" panose="020B0609070205080204" pitchFamily="49" charset="-128"/>
                          <a:ea typeface="ＭＳ ゴシック" panose="020B0609070205080204" pitchFamily="49" charset="-128"/>
                        </a:rPr>
                        <a:t>最終処分量</a:t>
                      </a:r>
                      <a:r>
                        <a:rPr lang="en-US" altLang="ja-JP" sz="900" b="0" kern="0" dirty="0">
                          <a:solidFill>
                            <a:schemeClr val="tx1"/>
                          </a:solidFill>
                          <a:effectLst/>
                          <a:latin typeface="ＭＳ ゴシック" panose="020B0609070205080204" pitchFamily="49" charset="-128"/>
                          <a:ea typeface="ＭＳ ゴシック" panose="020B0609070205080204" pitchFamily="49" charset="-128"/>
                        </a:rPr>
                        <a:t>(</a:t>
                      </a:r>
                      <a:r>
                        <a:rPr lang="ja-JP" sz="900" b="0" kern="0" dirty="0">
                          <a:solidFill>
                            <a:schemeClr val="tx1"/>
                          </a:solidFill>
                          <a:effectLst/>
                          <a:latin typeface="ＭＳ ゴシック" panose="020B0609070205080204" pitchFamily="49" charset="-128"/>
                          <a:ea typeface="ＭＳ ゴシック" panose="020B0609070205080204" pitchFamily="49" charset="-128"/>
                        </a:rPr>
                        <a:t>万トン</a:t>
                      </a:r>
                      <a:r>
                        <a:rPr lang="en-US" altLang="ja-JP" sz="900" b="0" kern="0" dirty="0">
                          <a:solidFill>
                            <a:schemeClr val="tx1"/>
                          </a:solidFill>
                          <a:effectLst/>
                          <a:latin typeface="ＭＳ ゴシック" panose="020B0609070205080204" pitchFamily="49" charset="-128"/>
                          <a:ea typeface="ＭＳ ゴシック" panose="020B0609070205080204" pitchFamily="49" charset="-128"/>
                        </a:rPr>
                        <a:t>)</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7055" marR="9705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900" b="0" kern="0" dirty="0">
                          <a:solidFill>
                            <a:schemeClr val="tx1"/>
                          </a:solidFill>
                          <a:effectLst/>
                          <a:latin typeface="ＭＳ ゴシック" panose="020B0609070205080204" pitchFamily="49" charset="-128"/>
                          <a:ea typeface="ＭＳ ゴシック" panose="020B0609070205080204" pitchFamily="49" charset="-128"/>
                        </a:rPr>
                        <a:t>37</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7055" marR="9705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b="0" kern="0" dirty="0">
                          <a:solidFill>
                            <a:schemeClr val="tx1"/>
                          </a:solidFill>
                          <a:effectLst/>
                          <a:latin typeface="ＭＳ ゴシック" panose="020B0609070205080204" pitchFamily="49" charset="-128"/>
                          <a:ea typeface="ＭＳ ゴシック" panose="020B0609070205080204" pitchFamily="49" charset="-128"/>
                        </a:rPr>
                        <a:t>35</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7055" marR="9705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900" b="0" kern="0" dirty="0">
                          <a:solidFill>
                            <a:schemeClr val="tx1"/>
                          </a:solidFill>
                          <a:effectLst/>
                          <a:latin typeface="ＭＳ ゴシック" panose="020B0609070205080204" pitchFamily="49" charset="-128"/>
                          <a:ea typeface="ＭＳ ゴシック" panose="020B0609070205080204" pitchFamily="49" charset="-128"/>
                        </a:rPr>
                        <a:t>34</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7055" marR="9705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alt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34</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7055" marR="9705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alt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32</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7055" marR="9705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algn="ctr">
                        <a:spcAft>
                          <a:spcPts val="0"/>
                        </a:spcAft>
                      </a:pPr>
                      <a:r>
                        <a:rPr lang="en-US" sz="900" b="0" kern="0" dirty="0">
                          <a:solidFill>
                            <a:schemeClr val="tx1"/>
                          </a:solidFill>
                          <a:effectLst/>
                          <a:latin typeface="ＭＳ ゴシック" panose="020B0609070205080204" pitchFamily="49" charset="-128"/>
                          <a:ea typeface="ＭＳ ゴシック" panose="020B0609070205080204" pitchFamily="49" charset="-128"/>
                        </a:rPr>
                        <a:t>31</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7055" marR="9705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900" b="0" kern="0" dirty="0">
                          <a:solidFill>
                            <a:schemeClr val="tx1"/>
                          </a:solidFill>
                          <a:effectLst/>
                          <a:latin typeface="ＭＳ ゴシック" panose="020B0609070205080204" pitchFamily="49" charset="-128"/>
                          <a:ea typeface="ＭＳ ゴシック" panose="020B0609070205080204" pitchFamily="49" charset="-128"/>
                        </a:rPr>
                        <a:t>40</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7055" marR="9705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900" b="0" kern="0" dirty="0">
                          <a:solidFill>
                            <a:schemeClr val="tx1"/>
                          </a:solidFill>
                          <a:effectLst/>
                          <a:latin typeface="ＭＳ ゴシック" panose="020B0609070205080204" pitchFamily="49" charset="-128"/>
                          <a:ea typeface="ＭＳ ゴシック" panose="020B0609070205080204" pitchFamily="49" charset="-128"/>
                        </a:rPr>
                        <a:t>33</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7055" marR="9705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2110549"/>
                  </a:ext>
                </a:extLst>
              </a:tr>
              <a:tr h="360000">
                <a:tc>
                  <a:txBody>
                    <a:bodyPr/>
                    <a:lstStyle/>
                    <a:p>
                      <a:pPr algn="ctr">
                        <a:lnSpc>
                          <a:spcPts val="1200"/>
                        </a:lnSpc>
                        <a:spcAft>
                          <a:spcPts val="0"/>
                        </a:spcAft>
                      </a:pPr>
                      <a:r>
                        <a:rPr lang="ja-JP" sz="900" b="0" kern="0" dirty="0">
                          <a:solidFill>
                            <a:schemeClr val="tx1"/>
                          </a:solidFill>
                          <a:effectLst/>
                          <a:latin typeface="ＭＳ ゴシック" panose="020B0609070205080204" pitchFamily="49" charset="-128"/>
                          <a:ea typeface="ＭＳ ゴシック" panose="020B0609070205080204" pitchFamily="49" charset="-128"/>
                        </a:rPr>
                        <a:t>１人１日当たり</a:t>
                      </a:r>
                      <a:r>
                        <a:rPr lang="ja-JP" sz="900" b="0" kern="0" spc="-10" dirty="0">
                          <a:solidFill>
                            <a:schemeClr val="tx1"/>
                          </a:solidFill>
                          <a:effectLst/>
                          <a:latin typeface="ＭＳ ゴシック" panose="020B0609070205080204" pitchFamily="49" charset="-128"/>
                          <a:ea typeface="ＭＳ ゴシック" panose="020B0609070205080204" pitchFamily="49" charset="-128"/>
                        </a:rPr>
                        <a:t>生活系</a:t>
                      </a:r>
                      <a:endParaRPr lang="en-US" altLang="ja-JP" sz="900" b="0" kern="0" spc="-10" dirty="0">
                        <a:solidFill>
                          <a:schemeClr val="tx1"/>
                        </a:solidFill>
                        <a:effectLst/>
                        <a:latin typeface="ＭＳ ゴシック" panose="020B0609070205080204" pitchFamily="49" charset="-128"/>
                        <a:ea typeface="ＭＳ ゴシック" panose="020B0609070205080204" pitchFamily="49" charset="-128"/>
                      </a:endParaRPr>
                    </a:p>
                    <a:p>
                      <a:pPr algn="ctr">
                        <a:lnSpc>
                          <a:spcPts val="1200"/>
                        </a:lnSpc>
                        <a:spcAft>
                          <a:spcPts val="0"/>
                        </a:spcAft>
                      </a:pPr>
                      <a:r>
                        <a:rPr lang="ja-JP" sz="900" b="0" kern="0" spc="-10" dirty="0">
                          <a:solidFill>
                            <a:schemeClr val="tx1"/>
                          </a:solidFill>
                          <a:effectLst/>
                          <a:latin typeface="ＭＳ ゴシック" panose="020B0609070205080204" pitchFamily="49" charset="-128"/>
                          <a:ea typeface="ＭＳ ゴシック" panose="020B0609070205080204" pitchFamily="49" charset="-128"/>
                        </a:rPr>
                        <a:t>ごみ排出量</a:t>
                      </a:r>
                      <a:r>
                        <a:rPr lang="en-US" sz="900" b="0" kern="0" dirty="0">
                          <a:solidFill>
                            <a:schemeClr val="tx1"/>
                          </a:solidFill>
                          <a:effectLst/>
                          <a:latin typeface="ＭＳ ゴシック" panose="020B0609070205080204" pitchFamily="49" charset="-128"/>
                          <a:ea typeface="ＭＳ ゴシック" panose="020B0609070205080204" pitchFamily="49" charset="-128"/>
                        </a:rPr>
                        <a:t>(g/</a:t>
                      </a:r>
                      <a:r>
                        <a:rPr lang="ja-JP" sz="900" b="0" kern="0" dirty="0">
                          <a:solidFill>
                            <a:schemeClr val="tx1"/>
                          </a:solidFill>
                          <a:effectLst/>
                          <a:latin typeface="ＭＳ ゴシック" panose="020B0609070205080204" pitchFamily="49" charset="-128"/>
                          <a:ea typeface="ＭＳ ゴシック" panose="020B0609070205080204" pitchFamily="49" charset="-128"/>
                        </a:rPr>
                        <a:t>人・日</a:t>
                      </a:r>
                      <a:r>
                        <a:rPr lang="en-US" altLang="ja-JP" sz="900" b="0" kern="0" dirty="0">
                          <a:solidFill>
                            <a:schemeClr val="tx1"/>
                          </a:solidFill>
                          <a:effectLst/>
                          <a:latin typeface="ＭＳ ゴシック" panose="020B0609070205080204" pitchFamily="49" charset="-128"/>
                          <a:ea typeface="ＭＳ ゴシック" panose="020B0609070205080204" pitchFamily="49" charset="-128"/>
                        </a:rPr>
                        <a:t>)</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25163" marR="25163"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b="0" kern="0" dirty="0">
                          <a:solidFill>
                            <a:schemeClr val="tx1"/>
                          </a:solidFill>
                          <a:effectLst/>
                          <a:latin typeface="ＭＳ ゴシック" panose="020B0609070205080204" pitchFamily="49" charset="-128"/>
                          <a:ea typeface="ＭＳ ゴシック" panose="020B0609070205080204" pitchFamily="49" charset="-128"/>
                        </a:rPr>
                        <a:t>449</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7055" marR="9705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b="0" kern="0" dirty="0">
                          <a:solidFill>
                            <a:schemeClr val="tx1"/>
                          </a:solidFill>
                          <a:effectLst/>
                          <a:latin typeface="ＭＳ ゴシック" panose="020B0609070205080204" pitchFamily="49" charset="-128"/>
                          <a:ea typeface="ＭＳ ゴシック" panose="020B0609070205080204" pitchFamily="49" charset="-128"/>
                        </a:rPr>
                        <a:t>453</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7055" marR="9705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200"/>
                        </a:lnSpc>
                        <a:spcAft>
                          <a:spcPts val="0"/>
                        </a:spcAft>
                      </a:pPr>
                      <a:r>
                        <a:rPr lang="en-US" sz="900" b="0" kern="0" dirty="0">
                          <a:solidFill>
                            <a:schemeClr val="tx1"/>
                          </a:solidFill>
                          <a:effectLst/>
                          <a:latin typeface="ＭＳ ゴシック" panose="020B0609070205080204" pitchFamily="49" charset="-128"/>
                          <a:ea typeface="ＭＳ ゴシック" panose="020B0609070205080204" pitchFamily="49" charset="-128"/>
                        </a:rPr>
                        <a:t>445</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7055" marR="9705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200"/>
                        </a:lnSpc>
                        <a:spcAft>
                          <a:spcPts val="0"/>
                        </a:spcAft>
                      </a:pPr>
                      <a:r>
                        <a:rPr lang="en-US" alt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428</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7055" marR="9705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200"/>
                        </a:lnSpc>
                        <a:spcAft>
                          <a:spcPts val="0"/>
                        </a:spcAft>
                      </a:pPr>
                      <a:r>
                        <a:rPr lang="en-US" alt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411</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7055" marR="9705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algn="ctr">
                        <a:lnSpc>
                          <a:spcPts val="1200"/>
                        </a:lnSpc>
                        <a:spcAft>
                          <a:spcPts val="0"/>
                        </a:spcAft>
                      </a:pPr>
                      <a:r>
                        <a:rPr lang="en-US" sz="900" b="0" kern="0" dirty="0">
                          <a:solidFill>
                            <a:schemeClr val="tx1"/>
                          </a:solidFill>
                          <a:effectLst/>
                          <a:latin typeface="ＭＳ ゴシック" panose="020B0609070205080204" pitchFamily="49" charset="-128"/>
                          <a:ea typeface="ＭＳ ゴシック" panose="020B0609070205080204" pitchFamily="49" charset="-128"/>
                        </a:rPr>
                        <a:t>400</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7055" marR="9705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200"/>
                        </a:lnSpc>
                        <a:spcAft>
                          <a:spcPts val="0"/>
                        </a:spcAft>
                      </a:pPr>
                      <a:r>
                        <a:rPr lang="ja-JP" sz="900" b="0" kern="0" dirty="0">
                          <a:solidFill>
                            <a:schemeClr val="tx1"/>
                          </a:solidFill>
                          <a:effectLst/>
                          <a:latin typeface="ＭＳ ゴシック" panose="020B0609070205080204" pitchFamily="49" charset="-128"/>
                          <a:ea typeface="ＭＳ ゴシック" panose="020B0609070205080204" pitchFamily="49" charset="-128"/>
                        </a:rPr>
                        <a:t>―</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7055" marR="9705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900" b="0" kern="0" dirty="0">
                          <a:solidFill>
                            <a:schemeClr val="tx1"/>
                          </a:solidFill>
                          <a:effectLst/>
                          <a:latin typeface="ＭＳ ゴシック" panose="020B0609070205080204" pitchFamily="49" charset="-128"/>
                          <a:ea typeface="ＭＳ ゴシック" panose="020B0609070205080204" pitchFamily="49" charset="-128"/>
                        </a:rPr>
                        <a:t>―</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7055" marR="9705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11322952"/>
                  </a:ext>
                </a:extLst>
              </a:tr>
            </a:tbl>
          </a:graphicData>
        </a:graphic>
      </p:graphicFrame>
      <p:graphicFrame>
        <p:nvGraphicFramePr>
          <p:cNvPr id="16" name="表 15"/>
          <p:cNvGraphicFramePr>
            <a:graphicFrameLocks noGrp="1"/>
          </p:cNvGraphicFramePr>
          <p:nvPr>
            <p:extLst>
              <p:ext uri="{D42A27DB-BD31-4B8C-83A1-F6EECF244321}">
                <p14:modId xmlns:p14="http://schemas.microsoft.com/office/powerpoint/2010/main" val="1513839036"/>
              </p:ext>
            </p:extLst>
          </p:nvPr>
        </p:nvGraphicFramePr>
        <p:xfrm>
          <a:off x="228677" y="6626170"/>
          <a:ext cx="6318000" cy="708025"/>
        </p:xfrm>
        <a:graphic>
          <a:graphicData uri="http://schemas.openxmlformats.org/drawingml/2006/table">
            <a:tbl>
              <a:tblPr firstRow="1" firstCol="1" bandRow="1">
                <a:tableStyleId>{5C22544A-7EE6-4342-B048-85BDC9FD1C3A}</a:tableStyleId>
              </a:tblPr>
              <a:tblGrid>
                <a:gridCol w="792000">
                  <a:extLst>
                    <a:ext uri="{9D8B030D-6E8A-4147-A177-3AD203B41FA5}">
                      <a16:colId xmlns:a16="http://schemas.microsoft.com/office/drawing/2014/main" val="3773509220"/>
                    </a:ext>
                  </a:extLst>
                </a:gridCol>
                <a:gridCol w="2376000">
                  <a:extLst>
                    <a:ext uri="{9D8B030D-6E8A-4147-A177-3AD203B41FA5}">
                      <a16:colId xmlns:a16="http://schemas.microsoft.com/office/drawing/2014/main" val="454789397"/>
                    </a:ext>
                  </a:extLst>
                </a:gridCol>
                <a:gridCol w="630000">
                  <a:extLst>
                    <a:ext uri="{9D8B030D-6E8A-4147-A177-3AD203B41FA5}">
                      <a16:colId xmlns:a16="http://schemas.microsoft.com/office/drawing/2014/main" val="1504522912"/>
                    </a:ext>
                  </a:extLst>
                </a:gridCol>
                <a:gridCol w="630000">
                  <a:extLst>
                    <a:ext uri="{9D8B030D-6E8A-4147-A177-3AD203B41FA5}">
                      <a16:colId xmlns:a16="http://schemas.microsoft.com/office/drawing/2014/main" val="3650131290"/>
                    </a:ext>
                  </a:extLst>
                </a:gridCol>
                <a:gridCol w="630000">
                  <a:extLst>
                    <a:ext uri="{9D8B030D-6E8A-4147-A177-3AD203B41FA5}">
                      <a16:colId xmlns:a16="http://schemas.microsoft.com/office/drawing/2014/main" val="776676489"/>
                    </a:ext>
                  </a:extLst>
                </a:gridCol>
                <a:gridCol w="630000">
                  <a:extLst>
                    <a:ext uri="{9D8B030D-6E8A-4147-A177-3AD203B41FA5}">
                      <a16:colId xmlns:a16="http://schemas.microsoft.com/office/drawing/2014/main" val="1430509199"/>
                    </a:ext>
                  </a:extLst>
                </a:gridCol>
                <a:gridCol w="630000">
                  <a:extLst>
                    <a:ext uri="{9D8B030D-6E8A-4147-A177-3AD203B41FA5}">
                      <a16:colId xmlns:a16="http://schemas.microsoft.com/office/drawing/2014/main" val="63848173"/>
                    </a:ext>
                  </a:extLst>
                </a:gridCol>
              </a:tblGrid>
              <a:tr h="276025">
                <a:tc gridSpan="2">
                  <a:txBody>
                    <a:bodyPr/>
                    <a:lstStyle/>
                    <a:p>
                      <a:pPr algn="just">
                        <a:spcAft>
                          <a:spcPts val="0"/>
                        </a:spcAft>
                      </a:pPr>
                      <a:r>
                        <a:rPr lang="en-US" sz="850" b="0" kern="0" dirty="0">
                          <a:solidFill>
                            <a:schemeClr val="tx1"/>
                          </a:solidFill>
                          <a:effectLst/>
                          <a:latin typeface="ＭＳ ゴシック" panose="020B0609070205080204" pitchFamily="49" charset="-128"/>
                          <a:ea typeface="ＭＳ ゴシック" panose="020B0609070205080204" pitchFamily="49" charset="-128"/>
                        </a:rPr>
                        <a:t> </a:t>
                      </a:r>
                      <a:endParaRPr 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pPr algn="just">
                        <a:spcAft>
                          <a:spcPts val="0"/>
                        </a:spcAft>
                      </a:pPr>
                      <a:endParaRPr lang="ja-JP" sz="10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000"/>
                        </a:lnSpc>
                        <a:spcAft>
                          <a:spcPts val="0"/>
                        </a:spcAft>
                      </a:pPr>
                      <a:r>
                        <a:rPr lang="en-US" altLang="ja-JP" sz="850" b="0" kern="0" dirty="0">
                          <a:solidFill>
                            <a:schemeClr val="tx1"/>
                          </a:solidFill>
                          <a:effectLst/>
                          <a:latin typeface="ＭＳ ゴシック" panose="020B0609070205080204" pitchFamily="49" charset="-128"/>
                          <a:ea typeface="ＭＳ ゴシック" panose="020B0609070205080204" pitchFamily="49" charset="-128"/>
                        </a:rPr>
                        <a:t>2019</a:t>
                      </a:r>
                      <a:r>
                        <a:rPr lang="ja-JP" sz="850" b="0" kern="0" dirty="0">
                          <a:solidFill>
                            <a:schemeClr val="tx1"/>
                          </a:solidFill>
                          <a:effectLst/>
                          <a:latin typeface="ＭＳ ゴシック" panose="020B0609070205080204" pitchFamily="49" charset="-128"/>
                          <a:ea typeface="ＭＳ ゴシック" panose="020B0609070205080204" pitchFamily="49" charset="-128"/>
                        </a:rPr>
                        <a:t>年度</a:t>
                      </a:r>
                      <a:endParaRPr 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000"/>
                        </a:lnSpc>
                        <a:spcAft>
                          <a:spcPts val="0"/>
                        </a:spcAft>
                      </a:pPr>
                      <a:r>
                        <a:rPr lang="en-US" altLang="ja-JP" sz="850" b="0" kern="0" dirty="0">
                          <a:solidFill>
                            <a:schemeClr val="tx1"/>
                          </a:solidFill>
                          <a:effectLst/>
                          <a:latin typeface="ＭＳ ゴシック" panose="020B0609070205080204" pitchFamily="49" charset="-128"/>
                          <a:ea typeface="ＭＳ ゴシック" panose="020B0609070205080204" pitchFamily="49" charset="-128"/>
                        </a:rPr>
                        <a:t>2020</a:t>
                      </a:r>
                      <a:r>
                        <a:rPr lang="ja-JP" sz="850" b="0" kern="0" dirty="0">
                          <a:solidFill>
                            <a:schemeClr val="tx1"/>
                          </a:solidFill>
                          <a:effectLst/>
                          <a:latin typeface="ＭＳ ゴシック" panose="020B0609070205080204" pitchFamily="49" charset="-128"/>
                          <a:ea typeface="ＭＳ ゴシック" panose="020B0609070205080204" pitchFamily="49" charset="-128"/>
                        </a:rPr>
                        <a:t>年度</a:t>
                      </a:r>
                      <a:endParaRPr 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000"/>
                        </a:lnSpc>
                        <a:spcAft>
                          <a:spcPts val="0"/>
                        </a:spcAft>
                      </a:pPr>
                      <a:r>
                        <a:rPr lang="en-US" altLang="ja-JP" sz="850" b="0" kern="0" dirty="0">
                          <a:solidFill>
                            <a:schemeClr val="tx1"/>
                          </a:solidFill>
                          <a:effectLst/>
                          <a:latin typeface="ＭＳ ゴシック" panose="020B0609070205080204" pitchFamily="49" charset="-128"/>
                          <a:ea typeface="ＭＳ ゴシック" panose="020B0609070205080204" pitchFamily="49" charset="-128"/>
                        </a:rPr>
                        <a:t>2021</a:t>
                      </a:r>
                      <a:r>
                        <a:rPr lang="ja-JP" sz="850" b="0" kern="0" dirty="0">
                          <a:solidFill>
                            <a:schemeClr val="tx1"/>
                          </a:solidFill>
                          <a:effectLst/>
                          <a:latin typeface="ＭＳ ゴシック" panose="020B0609070205080204" pitchFamily="49" charset="-128"/>
                          <a:ea typeface="ＭＳ ゴシック" panose="020B0609070205080204" pitchFamily="49" charset="-128"/>
                        </a:rPr>
                        <a:t>年度</a:t>
                      </a:r>
                      <a:endParaRPr 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000"/>
                        </a:lnSpc>
                        <a:spcAft>
                          <a:spcPts val="0"/>
                        </a:spcAft>
                      </a:pPr>
                      <a:r>
                        <a:rPr lang="en-US" alt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2022</a:t>
                      </a:r>
                      <a:r>
                        <a:rPr lang="ja-JP" altLang="en-US"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年度</a:t>
                      </a:r>
                      <a:endParaRPr lang="en-US" alt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000"/>
                        </a:lnSpc>
                        <a:spcAft>
                          <a:spcPts val="0"/>
                        </a:spcAft>
                      </a:pPr>
                      <a:r>
                        <a:rPr lang="en-US" alt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2023</a:t>
                      </a:r>
                      <a:r>
                        <a:rPr lang="ja-JP" altLang="en-US"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年度</a:t>
                      </a:r>
                      <a:endParaRPr lang="en-US" alt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lnSpc>
                          <a:spcPts val="1000"/>
                        </a:lnSpc>
                        <a:spcAft>
                          <a:spcPts val="0"/>
                        </a:spcAft>
                      </a:pPr>
                      <a:r>
                        <a:rPr lang="ja-JP" altLang="en-US" sz="8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速報値</a:t>
                      </a:r>
                      <a:endParaRPr lang="en-US" altLang="ja-JP" sz="8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683211942"/>
                  </a:ext>
                </a:extLst>
              </a:tr>
              <a:tr h="216000">
                <a:tc rowSpan="2">
                  <a:txBody>
                    <a:bodyPr/>
                    <a:lstStyle/>
                    <a:p>
                      <a:pPr algn="ctr">
                        <a:spcAft>
                          <a:spcPts val="0"/>
                        </a:spcAft>
                      </a:pPr>
                      <a:r>
                        <a:rPr lang="ja-JP" altLang="en-US"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一般廃棄物</a:t>
                      </a:r>
                      <a:endParaRPr 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just">
                        <a:spcAft>
                          <a:spcPts val="0"/>
                        </a:spcAft>
                      </a:pPr>
                      <a:r>
                        <a:rPr lang="ja-JP" sz="850" b="0" kern="0" dirty="0">
                          <a:solidFill>
                            <a:schemeClr val="tx1"/>
                          </a:solidFill>
                          <a:effectLst/>
                          <a:latin typeface="ＭＳ ゴシック" panose="020B0609070205080204" pitchFamily="49" charset="-128"/>
                          <a:ea typeface="ＭＳ ゴシック" panose="020B0609070205080204" pitchFamily="49" charset="-128"/>
                        </a:rPr>
                        <a:t>１人１日当たり事業系ごみ排出量</a:t>
                      </a:r>
                      <a:r>
                        <a:rPr lang="en-US" sz="850" b="0" kern="0" dirty="0">
                          <a:solidFill>
                            <a:schemeClr val="tx1"/>
                          </a:solidFill>
                          <a:effectLst/>
                          <a:latin typeface="ＭＳ ゴシック" panose="020B0609070205080204" pitchFamily="49" charset="-128"/>
                          <a:ea typeface="ＭＳ ゴシック" panose="020B0609070205080204" pitchFamily="49" charset="-128"/>
                        </a:rPr>
                        <a:t>(g/</a:t>
                      </a:r>
                      <a:r>
                        <a:rPr lang="ja-JP" sz="850" b="0" kern="0" dirty="0">
                          <a:solidFill>
                            <a:schemeClr val="tx1"/>
                          </a:solidFill>
                          <a:effectLst/>
                          <a:latin typeface="ＭＳ ゴシック" panose="020B0609070205080204" pitchFamily="49" charset="-128"/>
                          <a:ea typeface="ＭＳ ゴシック" panose="020B0609070205080204" pitchFamily="49" charset="-128"/>
                        </a:rPr>
                        <a:t>人・日</a:t>
                      </a:r>
                      <a:r>
                        <a:rPr lang="en-US" sz="850" b="0" kern="0" dirty="0">
                          <a:solidFill>
                            <a:schemeClr val="tx1"/>
                          </a:solidFill>
                          <a:effectLst/>
                          <a:latin typeface="ＭＳ ゴシック" panose="020B0609070205080204" pitchFamily="49" charset="-128"/>
                          <a:ea typeface="ＭＳ ゴシック" panose="020B0609070205080204" pitchFamily="49" charset="-128"/>
                        </a:rPr>
                        <a:t>)</a:t>
                      </a:r>
                      <a:endParaRPr 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400"/>
                        </a:lnSpc>
                        <a:spcAft>
                          <a:spcPts val="0"/>
                        </a:spcAft>
                      </a:pPr>
                      <a:r>
                        <a:rPr lang="en-US" sz="850" b="0" kern="0" dirty="0">
                          <a:solidFill>
                            <a:schemeClr val="tx1"/>
                          </a:solidFill>
                          <a:effectLst/>
                          <a:latin typeface="ＭＳ ゴシック" panose="020B0609070205080204" pitchFamily="49" charset="-128"/>
                          <a:ea typeface="ＭＳ ゴシック" panose="020B0609070205080204" pitchFamily="49" charset="-128"/>
                        </a:rPr>
                        <a:t>389</a:t>
                      </a:r>
                      <a:endParaRPr 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400"/>
                        </a:lnSpc>
                        <a:spcAft>
                          <a:spcPts val="0"/>
                        </a:spcAft>
                      </a:pPr>
                      <a:r>
                        <a:rPr lang="en-US" sz="850" b="0" kern="0" dirty="0">
                          <a:solidFill>
                            <a:schemeClr val="tx1"/>
                          </a:solidFill>
                          <a:effectLst/>
                          <a:latin typeface="ＭＳ ゴシック" panose="020B0609070205080204" pitchFamily="49" charset="-128"/>
                          <a:ea typeface="ＭＳ ゴシック" panose="020B0609070205080204" pitchFamily="49" charset="-128"/>
                        </a:rPr>
                        <a:t>349</a:t>
                      </a:r>
                      <a:endParaRPr 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400"/>
                        </a:lnSpc>
                        <a:spcAft>
                          <a:spcPts val="0"/>
                        </a:spcAft>
                      </a:pPr>
                      <a:r>
                        <a:rPr lang="en-US" sz="850" b="0" kern="0" dirty="0">
                          <a:solidFill>
                            <a:schemeClr val="tx1"/>
                          </a:solidFill>
                          <a:effectLst/>
                          <a:latin typeface="ＭＳ ゴシック" panose="020B0609070205080204" pitchFamily="49" charset="-128"/>
                          <a:ea typeface="ＭＳ ゴシック" panose="020B0609070205080204" pitchFamily="49" charset="-128"/>
                        </a:rPr>
                        <a:t>354</a:t>
                      </a:r>
                      <a:endParaRPr 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400"/>
                        </a:lnSpc>
                        <a:spcAft>
                          <a:spcPts val="0"/>
                        </a:spcAft>
                      </a:pPr>
                      <a:r>
                        <a:rPr lang="en-US" alt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364</a:t>
                      </a:r>
                      <a:endParaRPr 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400"/>
                        </a:lnSpc>
                        <a:spcAft>
                          <a:spcPts val="0"/>
                        </a:spcAft>
                      </a:pPr>
                      <a:r>
                        <a:rPr lang="en-US" alt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368</a:t>
                      </a:r>
                      <a:endParaRPr 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929931596"/>
                  </a:ext>
                </a:extLst>
              </a:tr>
              <a:tr h="216000">
                <a:tc vMerge="1">
                  <a:txBody>
                    <a:bodyPr/>
                    <a:lstStyle/>
                    <a:p>
                      <a:endParaRPr kumimoji="1" lang="ja-JP" altLang="en-US"/>
                    </a:p>
                  </a:txBody>
                  <a:tcPr/>
                </a:tc>
                <a:tc>
                  <a:txBody>
                    <a:bodyPr/>
                    <a:lstStyle/>
                    <a:p>
                      <a:pPr algn="just">
                        <a:spcAft>
                          <a:spcPts val="0"/>
                        </a:spcAft>
                      </a:pPr>
                      <a:r>
                        <a:rPr lang="ja-JP" altLang="en-US"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事業系資源化物を含めた再生利用率</a:t>
                      </a:r>
                      <a:r>
                        <a:rPr lang="en-US" alt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alt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400"/>
                        </a:lnSpc>
                        <a:spcAft>
                          <a:spcPts val="0"/>
                        </a:spcAft>
                      </a:pPr>
                      <a:r>
                        <a:rPr lang="en-US" alt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20.6</a:t>
                      </a:r>
                      <a:endParaRPr 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1271930" rtl="0" eaLnBrk="1" fontAlgn="auto" latinLnBrk="0" hangingPunct="1">
                        <a:lnSpc>
                          <a:spcPts val="1400"/>
                        </a:lnSpc>
                        <a:spcBef>
                          <a:spcPts val="0"/>
                        </a:spcBef>
                        <a:spcAft>
                          <a:spcPts val="0"/>
                        </a:spcAft>
                        <a:buClrTx/>
                        <a:buSzTx/>
                        <a:buFontTx/>
                        <a:buNone/>
                        <a:tabLst/>
                        <a:defRPr/>
                      </a:pPr>
                      <a:r>
                        <a:rPr lang="en-US" altLang="ja-JP" sz="850" b="0" kern="0" baseline="0" dirty="0">
                          <a:solidFill>
                            <a:schemeClr val="tx1"/>
                          </a:solidFill>
                          <a:effectLst/>
                          <a:latin typeface="ＭＳ ゴシック" panose="020B0609070205080204" pitchFamily="49" charset="-128"/>
                          <a:ea typeface="ＭＳ ゴシック" panose="020B0609070205080204" pitchFamily="49" charset="-128"/>
                          <a:cs typeface="+mn-cs"/>
                        </a:rPr>
                        <a:t>20.7</a:t>
                      </a:r>
                      <a:endParaRPr lang="ja-JP" altLang="ja-JP" sz="700" b="0" kern="100" baseline="300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1271930" rtl="0" eaLnBrk="1" fontAlgn="auto" latinLnBrk="0" hangingPunct="1">
                        <a:lnSpc>
                          <a:spcPts val="1400"/>
                        </a:lnSpc>
                        <a:spcBef>
                          <a:spcPts val="0"/>
                        </a:spcBef>
                        <a:spcAft>
                          <a:spcPts val="0"/>
                        </a:spcAft>
                        <a:buClrTx/>
                        <a:buSzTx/>
                        <a:buFontTx/>
                        <a:buNone/>
                        <a:tabLst/>
                        <a:defRPr/>
                      </a:pPr>
                      <a:r>
                        <a:rPr kumimoji="1" lang="en-US" altLang="ja-JP" sz="850" b="0" kern="0" baseline="0" dirty="0">
                          <a:solidFill>
                            <a:schemeClr val="tx1"/>
                          </a:solidFill>
                          <a:effectLst/>
                          <a:latin typeface="ＭＳ ゴシック" panose="020B0609070205080204" pitchFamily="49" charset="-128"/>
                          <a:ea typeface="ＭＳ ゴシック" panose="020B0609070205080204" pitchFamily="49" charset="-128"/>
                          <a:cs typeface="+mn-cs"/>
                        </a:rPr>
                        <a:t>22.0</a:t>
                      </a:r>
                      <a:endParaRPr kumimoji="1" lang="ja-JP" altLang="ja-JP" sz="850" b="0" kern="0" baseline="0" dirty="0">
                        <a:solidFill>
                          <a:schemeClr val="tx1"/>
                        </a:solidFill>
                        <a:effectLst/>
                        <a:latin typeface="ＭＳ ゴシック" panose="020B0609070205080204" pitchFamily="49" charset="-128"/>
                        <a:ea typeface="ＭＳ ゴシック" panose="020B0609070205080204" pitchFamily="49" charset="-128"/>
                        <a:cs typeface="+mn-cs"/>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1271930" rtl="0" eaLnBrk="1" fontAlgn="auto" latinLnBrk="0" hangingPunct="1">
                        <a:lnSpc>
                          <a:spcPts val="1400"/>
                        </a:lnSpc>
                        <a:spcBef>
                          <a:spcPts val="0"/>
                        </a:spcBef>
                        <a:spcAft>
                          <a:spcPts val="0"/>
                        </a:spcAft>
                        <a:buClrTx/>
                        <a:buSzTx/>
                        <a:buFontTx/>
                        <a:buNone/>
                        <a:tabLst/>
                        <a:defRPr/>
                      </a:pPr>
                      <a:r>
                        <a:rPr lang="ja-JP" altLang="ja-JP" sz="900" b="0" kern="0" dirty="0">
                          <a:solidFill>
                            <a:schemeClr val="tx1"/>
                          </a:solidFill>
                          <a:effectLst/>
                          <a:latin typeface="ＭＳ ゴシック" panose="020B0609070205080204" pitchFamily="49" charset="-128"/>
                          <a:ea typeface="ＭＳ ゴシック" panose="020B0609070205080204" pitchFamily="49" charset="-128"/>
                        </a:rPr>
                        <a:t>―</a:t>
                      </a:r>
                      <a:r>
                        <a:rPr lang="en-US" altLang="ja-JP" sz="900" b="0" kern="0" dirty="0">
                          <a:solidFill>
                            <a:schemeClr val="tx1"/>
                          </a:solidFill>
                          <a:effectLst/>
                          <a:latin typeface="ＭＳ ゴシック" panose="020B0609070205080204" pitchFamily="49" charset="-128"/>
                          <a:ea typeface="ＭＳ ゴシック" panose="020B0609070205080204" pitchFamily="49" charset="-128"/>
                        </a:rPr>
                        <a:t> </a:t>
                      </a:r>
                      <a:r>
                        <a:rPr lang="en-US" altLang="ja-JP" sz="800" b="0" kern="0" baseline="30000" dirty="0">
                          <a:solidFill>
                            <a:schemeClr val="tx1"/>
                          </a:solidFill>
                          <a:effectLst/>
                          <a:latin typeface="ＭＳ ゴシック" panose="020B0609070205080204" pitchFamily="49" charset="-128"/>
                          <a:ea typeface="ＭＳ ゴシック" panose="020B0609070205080204" pitchFamily="49" charset="-128"/>
                        </a:rPr>
                        <a:t>(</a:t>
                      </a:r>
                      <a:r>
                        <a:rPr lang="ja-JP" altLang="en-US" sz="800" b="0" kern="0" baseline="30000" dirty="0">
                          <a:solidFill>
                            <a:schemeClr val="tx1"/>
                          </a:solidFill>
                          <a:effectLst/>
                          <a:latin typeface="ＭＳ ゴシック" panose="020B0609070205080204" pitchFamily="49" charset="-128"/>
                          <a:ea typeface="ＭＳ ゴシック" panose="020B0609070205080204" pitchFamily="49" charset="-128"/>
                        </a:rPr>
                        <a:t>注</a:t>
                      </a:r>
                      <a:r>
                        <a:rPr lang="en-US" altLang="ja-JP" sz="800" b="0" kern="0" baseline="30000" dirty="0">
                          <a:solidFill>
                            <a:schemeClr val="tx1"/>
                          </a:solidFill>
                          <a:effectLst/>
                          <a:latin typeface="ＭＳ ゴシック" panose="020B0609070205080204" pitchFamily="49" charset="-128"/>
                          <a:ea typeface="ＭＳ ゴシック" panose="020B0609070205080204" pitchFamily="49" charset="-128"/>
                        </a:rPr>
                        <a:t>2)</a:t>
                      </a:r>
                      <a:endParaRPr lang="ja-JP" altLang="ja-JP" sz="800" b="0" kern="100" baseline="300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1271930" rtl="0" eaLnBrk="1" fontAlgn="auto" latinLnBrk="0" hangingPunct="1">
                        <a:lnSpc>
                          <a:spcPts val="1400"/>
                        </a:lnSpc>
                        <a:spcBef>
                          <a:spcPts val="0"/>
                        </a:spcBef>
                        <a:spcAft>
                          <a:spcPts val="0"/>
                        </a:spcAft>
                        <a:buClrTx/>
                        <a:buSzTx/>
                        <a:buFontTx/>
                        <a:buNone/>
                        <a:tabLst/>
                        <a:defRPr/>
                      </a:pPr>
                      <a:r>
                        <a:rPr lang="ja-JP" altLang="ja-JP" sz="900" b="0" kern="0" dirty="0">
                          <a:solidFill>
                            <a:schemeClr val="tx1"/>
                          </a:solidFill>
                          <a:effectLst/>
                          <a:latin typeface="ＭＳ ゴシック" panose="020B0609070205080204" pitchFamily="49" charset="-128"/>
                          <a:ea typeface="ＭＳ ゴシック" panose="020B0609070205080204" pitchFamily="49" charset="-128"/>
                        </a:rPr>
                        <a:t>―</a:t>
                      </a:r>
                      <a:r>
                        <a:rPr lang="en-US" altLang="ja-JP" sz="900" b="0" kern="0" dirty="0">
                          <a:solidFill>
                            <a:schemeClr val="tx1"/>
                          </a:solidFill>
                          <a:effectLst/>
                          <a:latin typeface="ＭＳ ゴシック" panose="020B0609070205080204" pitchFamily="49" charset="-128"/>
                          <a:ea typeface="ＭＳ ゴシック" panose="020B0609070205080204" pitchFamily="49" charset="-128"/>
                        </a:rPr>
                        <a:t> </a:t>
                      </a:r>
                      <a:r>
                        <a:rPr lang="en-US" altLang="ja-JP" sz="800" b="0" kern="0" baseline="30000" dirty="0">
                          <a:solidFill>
                            <a:schemeClr val="tx1"/>
                          </a:solidFill>
                          <a:effectLst/>
                          <a:latin typeface="ＭＳ ゴシック" panose="020B0609070205080204" pitchFamily="49" charset="-128"/>
                          <a:ea typeface="ＭＳ ゴシック" panose="020B0609070205080204" pitchFamily="49" charset="-128"/>
                        </a:rPr>
                        <a:t>(</a:t>
                      </a:r>
                      <a:r>
                        <a:rPr lang="ja-JP" altLang="en-US" sz="800" b="0" kern="0" baseline="30000" dirty="0">
                          <a:solidFill>
                            <a:schemeClr val="tx1"/>
                          </a:solidFill>
                          <a:effectLst/>
                          <a:latin typeface="ＭＳ ゴシック" panose="020B0609070205080204" pitchFamily="49" charset="-128"/>
                          <a:ea typeface="ＭＳ ゴシック" panose="020B0609070205080204" pitchFamily="49" charset="-128"/>
                        </a:rPr>
                        <a:t>注</a:t>
                      </a:r>
                      <a:r>
                        <a:rPr lang="en-US" altLang="ja-JP" sz="800" b="0" kern="0" baseline="30000" dirty="0">
                          <a:solidFill>
                            <a:schemeClr val="tx1"/>
                          </a:solidFill>
                          <a:effectLst/>
                          <a:latin typeface="ＭＳ ゴシック" panose="020B0609070205080204" pitchFamily="49" charset="-128"/>
                          <a:ea typeface="ＭＳ ゴシック" panose="020B0609070205080204" pitchFamily="49" charset="-128"/>
                        </a:rPr>
                        <a:t>2)</a:t>
                      </a:r>
                      <a:endParaRPr lang="ja-JP" altLang="ja-JP" sz="800" b="0" kern="100" baseline="300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829702656"/>
                  </a:ext>
                </a:extLst>
              </a:tr>
            </a:tbl>
          </a:graphicData>
        </a:graphic>
      </p:graphicFrame>
      <p:sp>
        <p:nvSpPr>
          <p:cNvPr id="2" name="テキスト ボックス 1"/>
          <p:cNvSpPr txBox="1"/>
          <p:nvPr/>
        </p:nvSpPr>
        <p:spPr>
          <a:xfrm>
            <a:off x="135781" y="872864"/>
            <a:ext cx="13202848" cy="451662"/>
          </a:xfrm>
          <a:prstGeom prst="rect">
            <a:avLst/>
          </a:prstGeom>
          <a:noFill/>
          <a:ln>
            <a:solidFill>
              <a:schemeClr val="tx1"/>
            </a:solidFill>
            <a:prstDash val="dash"/>
            <a:miter lim="800000"/>
          </a:ln>
        </p:spPr>
        <p:txBody>
          <a:bodyPr wrap="square" rtlCol="0">
            <a:spAutoFit/>
          </a:bodyPr>
          <a:lstStyle/>
          <a:p>
            <a:pPr>
              <a:lnSpc>
                <a:spcPts val="1500"/>
              </a:lnSpc>
            </a:pPr>
            <a:r>
              <a:rPr kumimoji="1" lang="ja-JP" altLang="en-US" sz="1050" dirty="0">
                <a:latin typeface="ＭＳ 明朝" panose="02020609040205080304" pitchFamily="17" charset="-128"/>
                <a:ea typeface="ＭＳ 明朝" panose="02020609040205080304" pitchFamily="17" charset="-128"/>
              </a:rPr>
              <a:t>　大阪府では、府民、事業者、行政の各主体が連携・協働し循環型社会を構築するため、</a:t>
            </a:r>
            <a:r>
              <a:rPr kumimoji="1" lang="en-US" altLang="ja-JP" sz="1050" dirty="0">
                <a:latin typeface="ＭＳ 明朝" panose="02020609040205080304" pitchFamily="17" charset="-128"/>
                <a:ea typeface="ＭＳ 明朝" panose="02020609040205080304" pitchFamily="17" charset="-128"/>
              </a:rPr>
              <a:t>2021</a:t>
            </a:r>
            <a:r>
              <a:rPr kumimoji="1" lang="ja-JP" altLang="en-US" sz="1050" dirty="0">
                <a:latin typeface="ＭＳ 明朝" panose="02020609040205080304" pitchFamily="17" charset="-128"/>
                <a:ea typeface="ＭＳ 明朝" panose="02020609040205080304" pitchFamily="17" charset="-128"/>
              </a:rPr>
              <a:t>年３月に「大阪府循環型社会推進計画」を策定しました。計画の進捗状況等を毎年公表することで各主体の取組を促進しています。このたび、</a:t>
            </a:r>
            <a:r>
              <a:rPr kumimoji="1" lang="en-US" altLang="ja-JP" sz="1050" dirty="0">
                <a:latin typeface="ＭＳ 明朝" panose="02020609040205080304" pitchFamily="17" charset="-128"/>
                <a:ea typeface="ＭＳ 明朝" panose="02020609040205080304" pitchFamily="17" charset="-128"/>
              </a:rPr>
              <a:t>2023</a:t>
            </a:r>
            <a:r>
              <a:rPr kumimoji="1" lang="ja-JP" altLang="en-US" sz="1050" dirty="0">
                <a:latin typeface="ＭＳ 明朝" panose="02020609040205080304" pitchFamily="17" charset="-128"/>
                <a:ea typeface="ＭＳ 明朝" panose="02020609040205080304" pitchFamily="17" charset="-128"/>
              </a:rPr>
              <a:t>年度における各目標の進捗状況及び主な施策の実施状況を取りまとめましたのでお知らせします。</a:t>
            </a:r>
          </a:p>
        </p:txBody>
      </p:sp>
      <p:sp>
        <p:nvSpPr>
          <p:cNvPr id="19" name="テキスト ボックス 18"/>
          <p:cNvSpPr txBox="1"/>
          <p:nvPr/>
        </p:nvSpPr>
        <p:spPr>
          <a:xfrm>
            <a:off x="10534596" y="100228"/>
            <a:ext cx="2854493" cy="230832"/>
          </a:xfrm>
          <a:prstGeom prst="rect">
            <a:avLst/>
          </a:prstGeom>
          <a:noFill/>
          <a:ln>
            <a:noFill/>
            <a:prstDash val="dash"/>
            <a:miter lim="800000"/>
          </a:ln>
        </p:spPr>
        <p:txBody>
          <a:bodyPr wrap="square" rtlCol="0">
            <a:spAutoFit/>
          </a:bodyPr>
          <a:lstStyle/>
          <a:p>
            <a:pPr algn="r"/>
            <a:r>
              <a:rPr kumimoji="1" lang="ja-JP" altLang="en-US" sz="900" dirty="0">
                <a:latin typeface="ＭＳ ゴシック" panose="020B0609070205080204" pitchFamily="49" charset="-128"/>
                <a:ea typeface="ＭＳ ゴシック" panose="020B0609070205080204" pitchFamily="49" charset="-128"/>
              </a:rPr>
              <a:t>大阪府循環型社会推進室　令和６年</a:t>
            </a:r>
            <a:r>
              <a:rPr kumimoji="1" lang="en-US" altLang="ja-JP" sz="900" dirty="0">
                <a:latin typeface="ＭＳ ゴシック" panose="020B0609070205080204" pitchFamily="49" charset="-128"/>
                <a:ea typeface="ＭＳ ゴシック" panose="020B0609070205080204" pitchFamily="49" charset="-128"/>
              </a:rPr>
              <a:t>11</a:t>
            </a:r>
            <a:r>
              <a:rPr kumimoji="1" lang="ja-JP" altLang="en-US" sz="900" dirty="0">
                <a:latin typeface="ＭＳ ゴシック" panose="020B0609070205080204" pitchFamily="49" charset="-128"/>
                <a:ea typeface="ＭＳ ゴシック" panose="020B0609070205080204" pitchFamily="49" charset="-128"/>
              </a:rPr>
              <a:t>月</a:t>
            </a:r>
          </a:p>
        </p:txBody>
      </p:sp>
      <p:sp>
        <p:nvSpPr>
          <p:cNvPr id="21" name="テキスト ボックス 20"/>
          <p:cNvSpPr txBox="1"/>
          <p:nvPr/>
        </p:nvSpPr>
        <p:spPr>
          <a:xfrm>
            <a:off x="189493" y="1903614"/>
            <a:ext cx="6389107" cy="1112099"/>
          </a:xfrm>
          <a:prstGeom prst="rect">
            <a:avLst/>
          </a:prstGeom>
          <a:noFill/>
          <a:ln>
            <a:noFill/>
            <a:prstDash val="dash"/>
            <a:miter lim="800000"/>
          </a:ln>
        </p:spPr>
        <p:txBody>
          <a:bodyPr wrap="square" rtlCol="0">
            <a:spAutoFit/>
          </a:bodyPr>
          <a:lstStyle>
            <a:defPPr>
              <a:defRPr lang="en-US"/>
            </a:defPPr>
            <a:lvl1pPr>
              <a:defRPr kumimoji="1" sz="1100">
                <a:latin typeface="ＭＳ 明朝" panose="02020609040205080304" pitchFamily="17" charset="-128"/>
                <a:ea typeface="ＭＳ 明朝" panose="02020609040205080304" pitchFamily="17" charset="-128"/>
              </a:defRPr>
            </a:lvl1pPr>
          </a:lstStyle>
          <a:p>
            <a:pPr>
              <a:lnSpc>
                <a:spcPts val="1300"/>
              </a:lnSpc>
              <a:spcAft>
                <a:spcPts val="300"/>
              </a:spcAft>
            </a:pP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１</a:t>
            </a: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 目標項目の進捗状況</a:t>
            </a:r>
          </a:p>
          <a:p>
            <a:pPr algn="just">
              <a:lnSpc>
                <a:spcPts val="1300"/>
              </a:lnSpc>
            </a:pPr>
            <a:r>
              <a:rPr lang="ja-JP" altLang="en-US" sz="1050" dirty="0"/>
              <a:t>　本計画では、廃棄物処理法に基づく基本方針を踏まえた４つの目標項目に加え、国の「プラスチック資源循環戦略」</a:t>
            </a:r>
            <a:r>
              <a:rPr lang="en-US" altLang="ja-JP" sz="1050" dirty="0"/>
              <a:t>(2019</a:t>
            </a:r>
            <a:r>
              <a:rPr lang="ja-JP" altLang="en-US" sz="1050" dirty="0"/>
              <a:t>年５月</a:t>
            </a:r>
            <a:r>
              <a:rPr lang="en-US" altLang="ja-JP" sz="1050" dirty="0"/>
              <a:t>) </a:t>
            </a:r>
            <a:r>
              <a:rPr lang="ja-JP" altLang="en-US" sz="1050" dirty="0"/>
              <a:t>等を踏まえ、プラスチックごみに関する４つの目標項目を設定しています。</a:t>
            </a:r>
            <a:endParaRPr lang="en-US" altLang="ja-JP" sz="1050" dirty="0"/>
          </a:p>
          <a:p>
            <a:pPr algn="just">
              <a:lnSpc>
                <a:spcPts val="1300"/>
              </a:lnSpc>
            </a:pPr>
            <a:r>
              <a:rPr lang="ja-JP" altLang="en-US" sz="1050" dirty="0"/>
              <a:t>　一般廃棄物の「排出量」、「最終処分量」「１人１日当たり生活系ごみ排出量」は減少、「再生利用率」は低下しており、引き続き、府民、事業者、行政が連携し、さらなるごみの削減やリサイクルの取組が必要です。</a:t>
            </a:r>
          </a:p>
        </p:txBody>
      </p:sp>
      <p:sp>
        <p:nvSpPr>
          <p:cNvPr id="23" name="テキスト ボックス 22"/>
          <p:cNvSpPr txBox="1"/>
          <p:nvPr/>
        </p:nvSpPr>
        <p:spPr>
          <a:xfrm>
            <a:off x="189493" y="5981316"/>
            <a:ext cx="6389107" cy="630942"/>
          </a:xfrm>
          <a:prstGeom prst="rect">
            <a:avLst/>
          </a:prstGeom>
          <a:noFill/>
          <a:ln>
            <a:noFill/>
            <a:prstDash val="dash"/>
            <a:miter lim="800000"/>
          </a:ln>
        </p:spPr>
        <p:txBody>
          <a:bodyPr wrap="square" rtlCol="0">
            <a:spAutoFit/>
          </a:bodyPr>
          <a:lstStyle>
            <a:defPPr>
              <a:defRPr lang="en-US"/>
            </a:defPPr>
            <a:lvl1pPr>
              <a:defRPr kumimoji="1" sz="1100" b="1">
                <a:latin typeface="ＭＳ 明朝" panose="02020609040205080304" pitchFamily="17" charset="-128"/>
                <a:ea typeface="ＭＳ 明朝" panose="02020609040205080304" pitchFamily="17" charset="-128"/>
              </a:defRPr>
            </a:lvl1pPr>
          </a:lstStyle>
          <a:p>
            <a:pPr algn="just">
              <a:lnSpc>
                <a:spcPts val="1300"/>
              </a:lnSpc>
              <a:spcAft>
                <a:spcPts val="300"/>
              </a:spcAft>
            </a:pPr>
            <a:r>
              <a:rPr lang="en-US" altLang="ja-JP" b="0" dirty="0">
                <a:latin typeface="ＭＳ ゴシック" panose="020B0609070205080204" pitchFamily="49" charset="-128"/>
                <a:ea typeface="ＭＳ ゴシック" panose="020B0609070205080204" pitchFamily="49" charset="-128"/>
              </a:rPr>
              <a:t>(</a:t>
            </a:r>
            <a:r>
              <a:rPr lang="ja-JP" altLang="en-US" b="0" dirty="0">
                <a:latin typeface="ＭＳ ゴシック" panose="020B0609070205080204" pitchFamily="49" charset="-128"/>
                <a:ea typeface="ＭＳ ゴシック" panose="020B0609070205080204" pitchFamily="49" charset="-128"/>
              </a:rPr>
              <a:t>２</a:t>
            </a:r>
            <a:r>
              <a:rPr lang="en-US" altLang="ja-JP" b="0" dirty="0">
                <a:latin typeface="ＭＳ ゴシック" panose="020B0609070205080204" pitchFamily="49" charset="-128"/>
                <a:ea typeface="ＭＳ ゴシック" panose="020B0609070205080204" pitchFamily="49" charset="-128"/>
              </a:rPr>
              <a:t>)</a:t>
            </a:r>
            <a:r>
              <a:rPr lang="ja-JP" altLang="en-US" b="0" dirty="0">
                <a:latin typeface="ＭＳ ゴシック" panose="020B0609070205080204" pitchFamily="49" charset="-128"/>
                <a:ea typeface="ＭＳ ゴシック" panose="020B0609070205080204" pitchFamily="49" charset="-128"/>
              </a:rPr>
              <a:t> 進行管理指標の状況</a:t>
            </a:r>
          </a:p>
          <a:p>
            <a:pPr algn="just">
              <a:lnSpc>
                <a:spcPts val="1300"/>
              </a:lnSpc>
            </a:pPr>
            <a:r>
              <a:rPr lang="ja-JP" altLang="en-US" sz="1050" b="0" dirty="0"/>
              <a:t>　本計画では、施策の実施効果を継続的に把握するため、目標項目に加えて以下の進行管理指標を設定し、計画の進行管理を行っています。</a:t>
            </a:r>
          </a:p>
        </p:txBody>
      </p:sp>
      <p:sp>
        <p:nvSpPr>
          <p:cNvPr id="24" name="テキスト ボックス 23"/>
          <p:cNvSpPr txBox="1"/>
          <p:nvPr/>
        </p:nvSpPr>
        <p:spPr>
          <a:xfrm>
            <a:off x="169378" y="8852329"/>
            <a:ext cx="6436598" cy="461217"/>
          </a:xfrm>
          <a:prstGeom prst="rect">
            <a:avLst/>
          </a:prstGeom>
          <a:noFill/>
          <a:ln>
            <a:noFill/>
            <a:prstDash val="dash"/>
            <a:miter lim="800000"/>
          </a:ln>
        </p:spPr>
        <p:txBody>
          <a:bodyPr wrap="square" rtlCol="0">
            <a:spAutoFit/>
          </a:bodyPr>
          <a:lstStyle>
            <a:defPPr>
              <a:defRPr lang="en-US"/>
            </a:defPPr>
            <a:lvl1pPr>
              <a:defRPr kumimoji="1" sz="1100" b="0">
                <a:latin typeface="ＭＳ 明朝" panose="02020609040205080304" pitchFamily="17" charset="-128"/>
                <a:ea typeface="ＭＳ 明朝" panose="02020609040205080304" pitchFamily="17" charset="-128"/>
              </a:defRPr>
            </a:lvl1pPr>
          </a:lstStyle>
          <a:p>
            <a:pPr algn="just">
              <a:lnSpc>
                <a:spcPts val="1000"/>
              </a:lnSpc>
            </a:pPr>
            <a:r>
              <a:rPr lang="en-US" altLang="ja-JP" sz="750" dirty="0"/>
              <a:t>(</a:t>
            </a:r>
            <a:r>
              <a:rPr lang="ja-JP" altLang="en-US" sz="750" dirty="0"/>
              <a:t>注</a:t>
            </a:r>
            <a:r>
              <a:rPr lang="en-US" altLang="ja-JP" sz="750" dirty="0"/>
              <a:t>1) </a:t>
            </a:r>
            <a:r>
              <a:rPr lang="ja-JP" altLang="en-US" sz="750" dirty="0"/>
              <a:t>産業廃棄物は、概ね５年に１回の調査により把握しているため、</a:t>
            </a:r>
            <a:r>
              <a:rPr lang="en-US" altLang="ja-JP" sz="750" dirty="0"/>
              <a:t>2019</a:t>
            </a:r>
            <a:r>
              <a:rPr lang="ja-JP" altLang="en-US" sz="750" dirty="0"/>
              <a:t>年度実績値のみ記載。</a:t>
            </a:r>
            <a:endParaRPr lang="en-US" altLang="ja-JP" sz="750" dirty="0"/>
          </a:p>
          <a:p>
            <a:pPr algn="just">
              <a:lnSpc>
                <a:spcPts val="1000"/>
              </a:lnSpc>
            </a:pPr>
            <a:r>
              <a:rPr lang="en-US" altLang="ja-JP" sz="750" dirty="0"/>
              <a:t>(</a:t>
            </a:r>
            <a:r>
              <a:rPr lang="ja-JP" altLang="en-US" sz="750" dirty="0"/>
              <a:t>注</a:t>
            </a:r>
            <a:r>
              <a:rPr lang="en-US" altLang="ja-JP" sz="750" dirty="0"/>
              <a:t>2) </a:t>
            </a:r>
            <a:r>
              <a:rPr lang="ja-JP" altLang="en-US" sz="750" dirty="0"/>
              <a:t>一般廃棄物の「事業系資源化物を含めた再生利用率」の</a:t>
            </a:r>
            <a:r>
              <a:rPr lang="en-US" altLang="ja-JP" sz="750" dirty="0"/>
              <a:t>2022</a:t>
            </a:r>
            <a:r>
              <a:rPr lang="ja-JP" altLang="en-US" sz="750" dirty="0"/>
              <a:t>年度値は、</a:t>
            </a:r>
            <a:r>
              <a:rPr lang="en-US" altLang="ja-JP" sz="750" dirty="0"/>
              <a:t>2025</a:t>
            </a:r>
            <a:r>
              <a:rPr lang="ja-JP" altLang="en-US" sz="750" dirty="0"/>
              <a:t>年３月以降に判明予定。</a:t>
            </a:r>
            <a:endParaRPr lang="en-US" altLang="ja-JP" sz="750" dirty="0"/>
          </a:p>
          <a:p>
            <a:pPr algn="just">
              <a:lnSpc>
                <a:spcPts val="1000"/>
              </a:lnSpc>
            </a:pPr>
            <a:r>
              <a:rPr lang="en-US" altLang="ja-JP" sz="750" dirty="0"/>
              <a:t>(</a:t>
            </a:r>
            <a:r>
              <a:rPr lang="ja-JP" altLang="en-US" sz="750" dirty="0"/>
              <a:t>注</a:t>
            </a:r>
            <a:r>
              <a:rPr lang="en-US" altLang="ja-JP" sz="750" dirty="0"/>
              <a:t>3) </a:t>
            </a:r>
            <a:r>
              <a:rPr lang="ja-JP" altLang="en-US" sz="750" dirty="0"/>
              <a:t>プラスチックごみは一般廃棄物のみの値を記載。ただし、</a:t>
            </a:r>
            <a:r>
              <a:rPr lang="en-US" altLang="ja-JP" sz="750" dirty="0"/>
              <a:t>2019</a:t>
            </a:r>
            <a:r>
              <a:rPr lang="ja-JP" altLang="en-US" sz="750" dirty="0"/>
              <a:t>年度の（）内は産業廃棄物を含めた値。　　 </a:t>
            </a:r>
          </a:p>
        </p:txBody>
      </p:sp>
      <p:sp>
        <p:nvSpPr>
          <p:cNvPr id="5" name="角丸四角形 4"/>
          <p:cNvSpPr/>
          <p:nvPr/>
        </p:nvSpPr>
        <p:spPr>
          <a:xfrm>
            <a:off x="135781" y="1637570"/>
            <a:ext cx="6498356" cy="7708415"/>
          </a:xfrm>
          <a:prstGeom prst="roundRect">
            <a:avLst>
              <a:gd name="adj" fmla="val 1618"/>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132343" y="1461160"/>
            <a:ext cx="1656000" cy="360000"/>
          </a:xfrm>
          <a:prstGeom prst="rect">
            <a:avLst/>
          </a:prstGeom>
          <a:solidFill>
            <a:schemeClr val="tx1">
              <a:lumMod val="65000"/>
              <a:lumOff val="35000"/>
            </a:schemeClr>
          </a:solidFill>
          <a:ln w="6350">
            <a:solidFill>
              <a:schemeClr val="tx1">
                <a:lumMod val="65000"/>
                <a:lumOff val="35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129406" tIns="64704" rIns="129406" bIns="64704" numCol="1" spcCol="0" rtlCol="0" fromWordArt="0" anchor="ctr" anchorCtr="0" forceAA="0" compatLnSpc="1">
            <a:prstTxWarp prst="textNoShape">
              <a:avLst/>
            </a:prstTxWarp>
            <a:noAutofit/>
          </a:bodyPr>
          <a:lstStyle/>
          <a:p>
            <a:pPr algn="ctr"/>
            <a:r>
              <a:rPr lang="ja-JP" altLang="en-US" sz="1200" b="1" kern="0" dirty="0">
                <a:solidFill>
                  <a:srgbClr val="FFFFFF"/>
                </a:solidFill>
                <a:ea typeface="ＭＳ ゴシック" panose="020B0609070205080204" pitchFamily="49" charset="-128"/>
                <a:cs typeface="ＭＳ Ｐゴシック" panose="020B0600070205080204" pitchFamily="50" charset="-128"/>
              </a:rPr>
              <a:t>１．計画の進捗状況</a:t>
            </a:r>
            <a:endParaRPr lang="ja-JP" altLang="en-US" sz="1200" kern="100" dirty="0">
              <a:ea typeface="ＭＳ 明朝" panose="02020609040205080304" pitchFamily="17" charset="-128"/>
              <a:cs typeface="Times New Roman" panose="02020603050405020304" pitchFamily="18" charset="0"/>
            </a:endParaRPr>
          </a:p>
        </p:txBody>
      </p:sp>
      <p:graphicFrame>
        <p:nvGraphicFramePr>
          <p:cNvPr id="36" name="表 35"/>
          <p:cNvGraphicFramePr>
            <a:graphicFrameLocks noGrp="1"/>
          </p:cNvGraphicFramePr>
          <p:nvPr>
            <p:extLst>
              <p:ext uri="{D42A27DB-BD31-4B8C-83A1-F6EECF244321}">
                <p14:modId xmlns:p14="http://schemas.microsoft.com/office/powerpoint/2010/main" val="3345905237"/>
              </p:ext>
            </p:extLst>
          </p:nvPr>
        </p:nvGraphicFramePr>
        <p:xfrm>
          <a:off x="228677" y="7769816"/>
          <a:ext cx="6318000" cy="1080000"/>
        </p:xfrm>
        <a:graphic>
          <a:graphicData uri="http://schemas.openxmlformats.org/drawingml/2006/table">
            <a:tbl>
              <a:tblPr firstRow="1" firstCol="1" bandRow="1">
                <a:tableStyleId>{5C22544A-7EE6-4342-B048-85BDC9FD1C3A}</a:tableStyleId>
              </a:tblPr>
              <a:tblGrid>
                <a:gridCol w="792000">
                  <a:extLst>
                    <a:ext uri="{9D8B030D-6E8A-4147-A177-3AD203B41FA5}">
                      <a16:colId xmlns:a16="http://schemas.microsoft.com/office/drawing/2014/main" val="3773509220"/>
                    </a:ext>
                  </a:extLst>
                </a:gridCol>
                <a:gridCol w="2376000">
                  <a:extLst>
                    <a:ext uri="{9D8B030D-6E8A-4147-A177-3AD203B41FA5}">
                      <a16:colId xmlns:a16="http://schemas.microsoft.com/office/drawing/2014/main" val="4117035137"/>
                    </a:ext>
                  </a:extLst>
                </a:gridCol>
                <a:gridCol w="630000">
                  <a:extLst>
                    <a:ext uri="{9D8B030D-6E8A-4147-A177-3AD203B41FA5}">
                      <a16:colId xmlns:a16="http://schemas.microsoft.com/office/drawing/2014/main" val="1504522912"/>
                    </a:ext>
                  </a:extLst>
                </a:gridCol>
                <a:gridCol w="630000">
                  <a:extLst>
                    <a:ext uri="{9D8B030D-6E8A-4147-A177-3AD203B41FA5}">
                      <a16:colId xmlns:a16="http://schemas.microsoft.com/office/drawing/2014/main" val="3650131290"/>
                    </a:ext>
                  </a:extLst>
                </a:gridCol>
                <a:gridCol w="630000">
                  <a:extLst>
                    <a:ext uri="{9D8B030D-6E8A-4147-A177-3AD203B41FA5}">
                      <a16:colId xmlns:a16="http://schemas.microsoft.com/office/drawing/2014/main" val="776676489"/>
                    </a:ext>
                  </a:extLst>
                </a:gridCol>
                <a:gridCol w="630000">
                  <a:extLst>
                    <a:ext uri="{9D8B030D-6E8A-4147-A177-3AD203B41FA5}">
                      <a16:colId xmlns:a16="http://schemas.microsoft.com/office/drawing/2014/main" val="3207394967"/>
                    </a:ext>
                  </a:extLst>
                </a:gridCol>
                <a:gridCol w="630000">
                  <a:extLst>
                    <a:ext uri="{9D8B030D-6E8A-4147-A177-3AD203B41FA5}">
                      <a16:colId xmlns:a16="http://schemas.microsoft.com/office/drawing/2014/main" val="370294036"/>
                    </a:ext>
                  </a:extLst>
                </a:gridCol>
              </a:tblGrid>
              <a:tr h="216000">
                <a:tc rowSpan="5">
                  <a:txBody>
                    <a:bodyPr/>
                    <a:lstStyle/>
                    <a:p>
                      <a:pPr algn="ctr">
                        <a:lnSpc>
                          <a:spcPts val="1200"/>
                        </a:lnSpc>
                        <a:spcAft>
                          <a:spcPts val="0"/>
                        </a:spcAft>
                      </a:pPr>
                      <a:r>
                        <a:rPr lang="ja-JP" altLang="en-US"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ﾌﾟﾗｽﾁｯｸ</a:t>
                      </a:r>
                      <a:r>
                        <a:rPr kumimoji="1" lang="ja-JP" altLang="en-US"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ごみ</a:t>
                      </a:r>
                      <a:r>
                        <a:rPr lang="en-US" altLang="ja-JP" sz="850" b="0" kern="100" baseline="300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850" b="0" kern="100" baseline="300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注</a:t>
                      </a:r>
                      <a:r>
                        <a:rPr lang="en-US" altLang="ja-JP" sz="850" b="0" kern="100" baseline="300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3)</a:t>
                      </a:r>
                      <a:endParaRPr lang="ja-JP" sz="850" b="0" kern="100" baseline="300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just">
                        <a:spcAft>
                          <a:spcPts val="0"/>
                        </a:spcAft>
                      </a:pPr>
                      <a:r>
                        <a:rPr lang="ja-JP" altLang="en-US"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排出量</a:t>
                      </a:r>
                      <a:r>
                        <a:rPr lang="en-US" alt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万トン</a:t>
                      </a:r>
                      <a:r>
                        <a:rPr lang="en-US" alt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000"/>
                        </a:lnSpc>
                        <a:spcAft>
                          <a:spcPts val="0"/>
                        </a:spcAft>
                      </a:pPr>
                      <a:r>
                        <a:rPr lang="en-US" alt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48(76)</a:t>
                      </a:r>
                      <a:endParaRPr 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000"/>
                        </a:lnSpc>
                        <a:spcAft>
                          <a:spcPts val="0"/>
                        </a:spcAft>
                      </a:pPr>
                      <a:r>
                        <a:rPr lang="en-US" alt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54</a:t>
                      </a:r>
                      <a:endParaRPr 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000"/>
                        </a:lnSpc>
                        <a:spcAft>
                          <a:spcPts val="0"/>
                        </a:spcAft>
                      </a:pPr>
                      <a:r>
                        <a:rPr lang="en-US" alt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44</a:t>
                      </a:r>
                      <a:endParaRPr 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000"/>
                        </a:lnSpc>
                        <a:spcAft>
                          <a:spcPts val="0"/>
                        </a:spcAft>
                      </a:pPr>
                      <a:r>
                        <a:rPr lang="en-US" alt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46</a:t>
                      </a:r>
                      <a:endParaRPr 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000"/>
                        </a:lnSpc>
                        <a:spcAft>
                          <a:spcPts val="0"/>
                        </a:spcAft>
                      </a:pPr>
                      <a:r>
                        <a:rPr lang="en-US" alt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43</a:t>
                      </a:r>
                      <a:endParaRPr 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998456517"/>
                  </a:ext>
                </a:extLst>
              </a:tr>
              <a:tr h="216000">
                <a:tc vMerge="1">
                  <a:txBody>
                    <a:bodyPr/>
                    <a:lstStyle/>
                    <a:p>
                      <a:pPr algn="just">
                        <a:spcAft>
                          <a:spcPts val="0"/>
                        </a:spcAft>
                      </a:pPr>
                      <a:endParaRPr 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just">
                        <a:spcAft>
                          <a:spcPts val="0"/>
                        </a:spcAft>
                      </a:pPr>
                      <a:r>
                        <a:rPr lang="ja-JP" altLang="en-US"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再生利用量</a:t>
                      </a:r>
                      <a:r>
                        <a:rPr lang="en-US" alt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万トン</a:t>
                      </a:r>
                      <a:r>
                        <a:rPr lang="en-US" alt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000"/>
                        </a:lnSpc>
                        <a:spcAft>
                          <a:spcPts val="0"/>
                        </a:spcAft>
                      </a:pPr>
                      <a:r>
                        <a:rPr lang="en-US" alt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6.5(22)</a:t>
                      </a:r>
                      <a:endParaRPr 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000"/>
                        </a:lnSpc>
                        <a:spcAft>
                          <a:spcPts val="0"/>
                        </a:spcAft>
                      </a:pPr>
                      <a:r>
                        <a:rPr lang="en-US" alt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6.8</a:t>
                      </a:r>
                      <a:endParaRPr 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000"/>
                        </a:lnSpc>
                        <a:spcAft>
                          <a:spcPts val="0"/>
                        </a:spcAft>
                      </a:pPr>
                      <a:r>
                        <a:rPr lang="en-US" alt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6.9</a:t>
                      </a:r>
                      <a:endParaRPr 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000"/>
                        </a:lnSpc>
                        <a:spcAft>
                          <a:spcPts val="0"/>
                        </a:spcAft>
                      </a:pPr>
                      <a:r>
                        <a:rPr lang="en-US" alt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6.7</a:t>
                      </a:r>
                      <a:endParaRPr 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000"/>
                        </a:lnSpc>
                        <a:spcAft>
                          <a:spcPts val="0"/>
                        </a:spcAft>
                      </a:pPr>
                      <a:r>
                        <a:rPr lang="en-US" alt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6.5</a:t>
                      </a:r>
                      <a:endParaRPr 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4101239149"/>
                  </a:ext>
                </a:extLst>
              </a:tr>
              <a:tr h="216000">
                <a:tc vMerge="1">
                  <a:txBody>
                    <a:bodyPr/>
                    <a:lstStyle/>
                    <a:p>
                      <a:endParaRPr kumimoji="1" lang="ja-JP" altLang="en-US"/>
                    </a:p>
                  </a:txBody>
                  <a:tcPr/>
                </a:tc>
                <a:tc>
                  <a:txBody>
                    <a:bodyPr/>
                    <a:lstStyle/>
                    <a:p>
                      <a:pPr algn="just">
                        <a:spcAft>
                          <a:spcPts val="0"/>
                        </a:spcAft>
                      </a:pPr>
                      <a:r>
                        <a:rPr lang="ja-JP" altLang="en-US"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最終処分量（万トン）</a:t>
                      </a:r>
                      <a:endParaRPr 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000"/>
                        </a:lnSpc>
                        <a:spcAft>
                          <a:spcPts val="0"/>
                        </a:spcAft>
                      </a:pPr>
                      <a:r>
                        <a:rPr lang="en-US" alt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0 (6)</a:t>
                      </a:r>
                      <a:endParaRPr 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000"/>
                        </a:lnSpc>
                        <a:spcAft>
                          <a:spcPts val="0"/>
                        </a:spcAft>
                      </a:pPr>
                      <a:r>
                        <a:rPr lang="en-US" alt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0</a:t>
                      </a:r>
                      <a:endParaRPr 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000"/>
                        </a:lnSpc>
                        <a:spcAft>
                          <a:spcPts val="0"/>
                        </a:spcAft>
                      </a:pPr>
                      <a:r>
                        <a:rPr lang="en-US" alt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0</a:t>
                      </a:r>
                      <a:endParaRPr 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000"/>
                        </a:lnSpc>
                        <a:spcAft>
                          <a:spcPts val="0"/>
                        </a:spcAft>
                      </a:pPr>
                      <a:r>
                        <a:rPr lang="en-US" alt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0</a:t>
                      </a:r>
                      <a:endParaRPr 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000"/>
                        </a:lnSpc>
                        <a:spcAft>
                          <a:spcPts val="0"/>
                        </a:spcAft>
                      </a:pPr>
                      <a:r>
                        <a:rPr lang="en-US" alt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0</a:t>
                      </a:r>
                      <a:endParaRPr 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769211518"/>
                  </a:ext>
                </a:extLst>
              </a:tr>
              <a:tr h="216000">
                <a:tc vMerge="1">
                  <a:txBody>
                    <a:bodyPr/>
                    <a:lstStyle/>
                    <a:p>
                      <a:pPr algn="just">
                        <a:spcAft>
                          <a:spcPts val="0"/>
                        </a:spcAft>
                      </a:pPr>
                      <a:endParaRPr 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just">
                        <a:spcAft>
                          <a:spcPts val="0"/>
                        </a:spcAft>
                      </a:pPr>
                      <a:r>
                        <a:rPr lang="ja-JP" altLang="en-US"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単純焼却量</a:t>
                      </a:r>
                      <a:r>
                        <a:rPr lang="en-US" alt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万トン</a:t>
                      </a:r>
                      <a:r>
                        <a:rPr lang="en-US" alt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000"/>
                        </a:lnSpc>
                        <a:spcAft>
                          <a:spcPts val="0"/>
                        </a:spcAft>
                      </a:pPr>
                      <a:r>
                        <a:rPr lang="en-US" altLang="ja-JP" sz="850" b="0" kern="100" baseline="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0</a:t>
                      </a:r>
                      <a:r>
                        <a:rPr lang="en-US" alt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.25(3)</a:t>
                      </a:r>
                      <a:endParaRPr 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000"/>
                        </a:lnSpc>
                        <a:spcAft>
                          <a:spcPts val="0"/>
                        </a:spcAft>
                      </a:pPr>
                      <a:r>
                        <a:rPr lang="en-US" alt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0.28</a:t>
                      </a:r>
                      <a:endParaRPr 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000"/>
                        </a:lnSpc>
                        <a:spcAft>
                          <a:spcPts val="0"/>
                        </a:spcAft>
                      </a:pPr>
                      <a:r>
                        <a:rPr lang="en-US" alt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0.28</a:t>
                      </a:r>
                      <a:endParaRPr 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000"/>
                        </a:lnSpc>
                        <a:spcAft>
                          <a:spcPts val="0"/>
                        </a:spcAft>
                      </a:pPr>
                      <a:r>
                        <a:rPr lang="en-US" alt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0.52</a:t>
                      </a:r>
                      <a:endParaRPr 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000"/>
                        </a:lnSpc>
                        <a:spcAft>
                          <a:spcPts val="0"/>
                        </a:spcAft>
                      </a:pPr>
                      <a:r>
                        <a:rPr lang="en-US" alt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0.48</a:t>
                      </a:r>
                      <a:endParaRPr 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945300946"/>
                  </a:ext>
                </a:extLst>
              </a:tr>
              <a:tr h="216000">
                <a:tc vMerge="1">
                  <a:txBody>
                    <a:bodyPr/>
                    <a:lstStyle/>
                    <a:p>
                      <a:pPr algn="just">
                        <a:spcAft>
                          <a:spcPts val="0"/>
                        </a:spcAft>
                      </a:pPr>
                      <a:endParaRPr 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just">
                        <a:spcAft>
                          <a:spcPts val="0"/>
                        </a:spcAft>
                      </a:pPr>
                      <a:r>
                        <a:rPr lang="ja-JP" altLang="en-US"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生活系焼却ごみのプラスチック混入率</a:t>
                      </a:r>
                      <a:r>
                        <a:rPr lang="en-US" alt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alt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000"/>
                        </a:lnSpc>
                        <a:spcAft>
                          <a:spcPts val="0"/>
                        </a:spcAft>
                      </a:pPr>
                      <a:r>
                        <a:rPr lang="en-US" alt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15.9</a:t>
                      </a:r>
                      <a:endParaRPr 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000"/>
                        </a:lnSpc>
                        <a:spcAft>
                          <a:spcPts val="0"/>
                        </a:spcAft>
                      </a:pPr>
                      <a:r>
                        <a:rPr lang="en-US" alt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16.4</a:t>
                      </a:r>
                      <a:endParaRPr 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000"/>
                        </a:lnSpc>
                        <a:spcAft>
                          <a:spcPts val="0"/>
                        </a:spcAft>
                      </a:pPr>
                      <a:r>
                        <a:rPr lang="en-US" alt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16.7</a:t>
                      </a:r>
                      <a:endParaRPr 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000"/>
                        </a:lnSpc>
                        <a:spcAft>
                          <a:spcPts val="0"/>
                        </a:spcAft>
                      </a:pPr>
                      <a:r>
                        <a:rPr lang="en-US" alt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15.9</a:t>
                      </a:r>
                      <a:endParaRPr 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000"/>
                        </a:lnSpc>
                        <a:spcAft>
                          <a:spcPts val="0"/>
                        </a:spcAft>
                      </a:pPr>
                      <a:r>
                        <a:rPr lang="en-US" alt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16.3</a:t>
                      </a:r>
                      <a:endParaRPr 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779684296"/>
                  </a:ext>
                </a:extLst>
              </a:tr>
            </a:tbl>
          </a:graphicData>
        </a:graphic>
      </p:graphicFrame>
      <p:graphicFrame>
        <p:nvGraphicFramePr>
          <p:cNvPr id="32" name="表 31"/>
          <p:cNvGraphicFramePr>
            <a:graphicFrameLocks noGrp="1"/>
          </p:cNvGraphicFramePr>
          <p:nvPr>
            <p:extLst>
              <p:ext uri="{D42A27DB-BD31-4B8C-83A1-F6EECF244321}">
                <p14:modId xmlns:p14="http://schemas.microsoft.com/office/powerpoint/2010/main" val="95381195"/>
              </p:ext>
            </p:extLst>
          </p:nvPr>
        </p:nvGraphicFramePr>
        <p:xfrm>
          <a:off x="228677" y="7334454"/>
          <a:ext cx="6318000" cy="432000"/>
        </p:xfrm>
        <a:graphic>
          <a:graphicData uri="http://schemas.openxmlformats.org/drawingml/2006/table">
            <a:tbl>
              <a:tblPr firstRow="1" firstCol="1" bandRow="1">
                <a:tableStyleId>{5C22544A-7EE6-4342-B048-85BDC9FD1C3A}</a:tableStyleId>
              </a:tblPr>
              <a:tblGrid>
                <a:gridCol w="792000">
                  <a:extLst>
                    <a:ext uri="{9D8B030D-6E8A-4147-A177-3AD203B41FA5}">
                      <a16:colId xmlns:a16="http://schemas.microsoft.com/office/drawing/2014/main" val="3773509220"/>
                    </a:ext>
                  </a:extLst>
                </a:gridCol>
                <a:gridCol w="2376000">
                  <a:extLst>
                    <a:ext uri="{9D8B030D-6E8A-4147-A177-3AD203B41FA5}">
                      <a16:colId xmlns:a16="http://schemas.microsoft.com/office/drawing/2014/main" val="454789397"/>
                    </a:ext>
                  </a:extLst>
                </a:gridCol>
                <a:gridCol w="630000">
                  <a:extLst>
                    <a:ext uri="{9D8B030D-6E8A-4147-A177-3AD203B41FA5}">
                      <a16:colId xmlns:a16="http://schemas.microsoft.com/office/drawing/2014/main" val="1504522912"/>
                    </a:ext>
                  </a:extLst>
                </a:gridCol>
                <a:gridCol w="630000">
                  <a:extLst>
                    <a:ext uri="{9D8B030D-6E8A-4147-A177-3AD203B41FA5}">
                      <a16:colId xmlns:a16="http://schemas.microsoft.com/office/drawing/2014/main" val="3650131290"/>
                    </a:ext>
                  </a:extLst>
                </a:gridCol>
                <a:gridCol w="630000">
                  <a:extLst>
                    <a:ext uri="{9D8B030D-6E8A-4147-A177-3AD203B41FA5}">
                      <a16:colId xmlns:a16="http://schemas.microsoft.com/office/drawing/2014/main" val="776676489"/>
                    </a:ext>
                  </a:extLst>
                </a:gridCol>
                <a:gridCol w="630000">
                  <a:extLst>
                    <a:ext uri="{9D8B030D-6E8A-4147-A177-3AD203B41FA5}">
                      <a16:colId xmlns:a16="http://schemas.microsoft.com/office/drawing/2014/main" val="2374479539"/>
                    </a:ext>
                  </a:extLst>
                </a:gridCol>
                <a:gridCol w="630000">
                  <a:extLst>
                    <a:ext uri="{9D8B030D-6E8A-4147-A177-3AD203B41FA5}">
                      <a16:colId xmlns:a16="http://schemas.microsoft.com/office/drawing/2014/main" val="3390092296"/>
                    </a:ext>
                  </a:extLst>
                </a:gridCol>
              </a:tblGrid>
              <a:tr h="216000">
                <a:tc rowSpan="2">
                  <a:txBody>
                    <a:bodyPr/>
                    <a:lstStyle/>
                    <a:p>
                      <a:pPr algn="ctr">
                        <a:lnSpc>
                          <a:spcPts val="1200"/>
                        </a:lnSpc>
                        <a:spcAft>
                          <a:spcPts val="0"/>
                        </a:spcAft>
                      </a:pPr>
                      <a:r>
                        <a:rPr lang="ja-JP" altLang="en-US"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産業廃棄物</a:t>
                      </a:r>
                      <a:r>
                        <a:rPr lang="en-US" altLang="ja-JP" sz="850" b="0" kern="100" baseline="300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850" b="0" kern="100" baseline="300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注</a:t>
                      </a:r>
                      <a:r>
                        <a:rPr lang="en-US" altLang="ja-JP" sz="850" b="0" kern="100" baseline="300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1)</a:t>
                      </a:r>
                      <a:endParaRPr lang="ja-JP" sz="850" b="0" kern="100" baseline="300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just">
                        <a:spcAft>
                          <a:spcPts val="0"/>
                        </a:spcAft>
                      </a:pPr>
                      <a:r>
                        <a:rPr lang="ja-JP" altLang="en-US" sz="850" b="0" kern="0" dirty="0">
                          <a:solidFill>
                            <a:schemeClr val="tx1"/>
                          </a:solidFill>
                          <a:effectLst/>
                          <a:latin typeface="ＭＳ ゴシック" panose="020B0609070205080204" pitchFamily="49" charset="-128"/>
                          <a:ea typeface="ＭＳ ゴシック" panose="020B0609070205080204" pitchFamily="49" charset="-128"/>
                        </a:rPr>
                        <a:t>排出量から減量化量を除いた再生利用率</a:t>
                      </a:r>
                      <a:r>
                        <a:rPr lang="en-US" altLang="ja-JP" sz="850" b="0" kern="0" dirty="0">
                          <a:solidFill>
                            <a:schemeClr val="tx1"/>
                          </a:solidFill>
                          <a:effectLst/>
                          <a:latin typeface="ＭＳ ゴシック" panose="020B0609070205080204" pitchFamily="49" charset="-128"/>
                          <a:ea typeface="ＭＳ ゴシック" panose="020B0609070205080204" pitchFamily="49" charset="-128"/>
                        </a:rPr>
                        <a:t>(</a:t>
                      </a:r>
                      <a:r>
                        <a:rPr lang="ja-JP" altLang="en-US" sz="850" b="0" kern="0" dirty="0">
                          <a:solidFill>
                            <a:schemeClr val="tx1"/>
                          </a:solidFill>
                          <a:effectLst/>
                          <a:latin typeface="ＭＳ ゴシック" panose="020B0609070205080204" pitchFamily="49" charset="-128"/>
                          <a:ea typeface="ＭＳ ゴシック" panose="020B0609070205080204" pitchFamily="49" charset="-128"/>
                        </a:rPr>
                        <a:t>％</a:t>
                      </a:r>
                      <a:r>
                        <a:rPr lang="en-US" altLang="ja-JP" sz="850" b="0" kern="0" dirty="0">
                          <a:solidFill>
                            <a:schemeClr val="tx1"/>
                          </a:solidFill>
                          <a:effectLst/>
                          <a:latin typeface="ＭＳ ゴシック" panose="020B0609070205080204" pitchFamily="49" charset="-128"/>
                          <a:ea typeface="ＭＳ ゴシック" panose="020B0609070205080204" pitchFamily="49" charset="-128"/>
                        </a:rPr>
                        <a:t>)</a:t>
                      </a: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400"/>
                        </a:lnSpc>
                        <a:spcAft>
                          <a:spcPts val="0"/>
                        </a:spcAft>
                      </a:pPr>
                      <a:r>
                        <a:rPr lang="en-US" altLang="ja-JP" sz="850" b="0" kern="0" dirty="0">
                          <a:solidFill>
                            <a:schemeClr val="tx1"/>
                          </a:solidFill>
                          <a:effectLst/>
                          <a:latin typeface="ＭＳ ゴシック" panose="020B0609070205080204" pitchFamily="49" charset="-128"/>
                          <a:ea typeface="ＭＳ ゴシック" panose="020B0609070205080204" pitchFamily="49" charset="-128"/>
                          <a:cs typeface="+mn-cs"/>
                        </a:rPr>
                        <a:t>91.7</a:t>
                      </a:r>
                      <a:endParaRPr 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1271930" rtl="0" eaLnBrk="1" fontAlgn="auto" latinLnBrk="0" hangingPunct="1">
                        <a:lnSpc>
                          <a:spcPts val="1400"/>
                        </a:lnSpc>
                        <a:spcBef>
                          <a:spcPts val="0"/>
                        </a:spcBef>
                        <a:spcAft>
                          <a:spcPts val="0"/>
                        </a:spcAft>
                        <a:buClrTx/>
                        <a:buSzTx/>
                        <a:buFontTx/>
                        <a:buNone/>
                        <a:tabLst/>
                        <a:defRPr/>
                      </a:pPr>
                      <a:r>
                        <a:rPr lang="ja-JP" altLang="ja-JP" sz="850" b="0" kern="0" dirty="0">
                          <a:solidFill>
                            <a:schemeClr val="tx1"/>
                          </a:solidFill>
                          <a:effectLst/>
                          <a:latin typeface="ＭＳ ゴシック" panose="020B0609070205080204" pitchFamily="49" charset="-128"/>
                          <a:ea typeface="ＭＳ ゴシック" panose="020B0609070205080204" pitchFamily="49" charset="-128"/>
                        </a:rPr>
                        <a:t>―</a:t>
                      </a:r>
                      <a:endParaRPr lang="ja-JP" altLang="ja-JP" sz="850" b="0" kern="100" baseline="300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1271930" rtl="0" eaLnBrk="1" fontAlgn="auto" latinLnBrk="0" hangingPunct="1">
                        <a:lnSpc>
                          <a:spcPts val="1400"/>
                        </a:lnSpc>
                        <a:spcBef>
                          <a:spcPts val="0"/>
                        </a:spcBef>
                        <a:spcAft>
                          <a:spcPts val="0"/>
                        </a:spcAft>
                        <a:buClrTx/>
                        <a:buSzTx/>
                        <a:buFontTx/>
                        <a:buNone/>
                        <a:tabLst/>
                        <a:defRPr/>
                      </a:pPr>
                      <a:r>
                        <a:rPr lang="ja-JP" altLang="ja-JP" sz="850" b="0" kern="0" dirty="0">
                          <a:solidFill>
                            <a:schemeClr val="tx1"/>
                          </a:solidFill>
                          <a:effectLst/>
                          <a:latin typeface="ＭＳ ゴシック" panose="020B0609070205080204" pitchFamily="49" charset="-128"/>
                          <a:ea typeface="ＭＳ ゴシック" panose="020B0609070205080204" pitchFamily="49" charset="-128"/>
                        </a:rPr>
                        <a:t>―</a:t>
                      </a:r>
                      <a:endParaRPr lang="ja-JP" altLang="ja-JP" sz="850" b="0" kern="100" baseline="300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1271930" rtl="0" eaLnBrk="1" fontAlgn="auto" latinLnBrk="0" hangingPunct="1">
                        <a:lnSpc>
                          <a:spcPts val="1400"/>
                        </a:lnSpc>
                        <a:spcBef>
                          <a:spcPts val="0"/>
                        </a:spcBef>
                        <a:spcAft>
                          <a:spcPts val="0"/>
                        </a:spcAft>
                        <a:buClrTx/>
                        <a:buSzTx/>
                        <a:buFontTx/>
                        <a:buNone/>
                        <a:tabLst/>
                        <a:defRPr/>
                      </a:pPr>
                      <a:r>
                        <a:rPr lang="ja-JP" altLang="ja-JP" sz="850" b="0" kern="0" dirty="0">
                          <a:solidFill>
                            <a:schemeClr val="tx1"/>
                          </a:solidFill>
                          <a:effectLst/>
                          <a:latin typeface="ＭＳ ゴシック" panose="020B0609070205080204" pitchFamily="49" charset="-128"/>
                          <a:ea typeface="ＭＳ ゴシック" panose="020B0609070205080204" pitchFamily="49" charset="-128"/>
                        </a:rPr>
                        <a:t>―</a:t>
                      </a:r>
                      <a:endParaRPr lang="ja-JP" altLang="ja-JP" sz="850" b="0" kern="100" baseline="300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1271930" rtl="0" eaLnBrk="1" fontAlgn="auto" latinLnBrk="0" hangingPunct="1">
                        <a:lnSpc>
                          <a:spcPts val="1400"/>
                        </a:lnSpc>
                        <a:spcBef>
                          <a:spcPts val="0"/>
                        </a:spcBef>
                        <a:spcAft>
                          <a:spcPts val="0"/>
                        </a:spcAft>
                        <a:buClrTx/>
                        <a:buSzTx/>
                        <a:buFontTx/>
                        <a:buNone/>
                        <a:tabLst/>
                        <a:defRPr/>
                      </a:pPr>
                      <a:r>
                        <a:rPr lang="ja-JP" altLang="ja-JP" sz="850" b="0" kern="0" dirty="0">
                          <a:solidFill>
                            <a:schemeClr val="tx1"/>
                          </a:solidFill>
                          <a:effectLst/>
                          <a:latin typeface="ＭＳ ゴシック" panose="020B0609070205080204" pitchFamily="49" charset="-128"/>
                          <a:ea typeface="ＭＳ ゴシック" panose="020B0609070205080204" pitchFamily="49" charset="-128"/>
                        </a:rPr>
                        <a:t>―</a:t>
                      </a:r>
                      <a:endParaRPr lang="ja-JP" altLang="ja-JP" sz="850" b="0" kern="100" baseline="300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929931596"/>
                  </a:ext>
                </a:extLst>
              </a:tr>
              <a:tr h="216000">
                <a:tc vMerge="1">
                  <a:txBody>
                    <a:bodyPr/>
                    <a:lstStyle/>
                    <a:p>
                      <a:endParaRPr kumimoji="1" lang="ja-JP" altLang="en-US"/>
                    </a:p>
                  </a:txBody>
                  <a:tcPr/>
                </a:tc>
                <a:tc>
                  <a:txBody>
                    <a:bodyPr/>
                    <a:lstStyle/>
                    <a:p>
                      <a:pPr algn="just">
                        <a:spcAft>
                          <a:spcPts val="0"/>
                        </a:spcAft>
                      </a:pPr>
                      <a:r>
                        <a:rPr lang="ja-JP" altLang="en-US"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排出量から減量化量を除いた最終処分率</a:t>
                      </a:r>
                      <a:r>
                        <a:rPr lang="en-US" alt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alt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400"/>
                        </a:lnSpc>
                        <a:spcAft>
                          <a:spcPts val="0"/>
                        </a:spcAft>
                      </a:pPr>
                      <a:r>
                        <a:rPr lang="en-US" alt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8.2</a:t>
                      </a:r>
                      <a:endParaRPr lang="ja-JP" sz="85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1271930" rtl="0" eaLnBrk="1" fontAlgn="auto" latinLnBrk="0" hangingPunct="1">
                        <a:lnSpc>
                          <a:spcPts val="1400"/>
                        </a:lnSpc>
                        <a:spcBef>
                          <a:spcPts val="0"/>
                        </a:spcBef>
                        <a:spcAft>
                          <a:spcPts val="0"/>
                        </a:spcAft>
                        <a:buClrTx/>
                        <a:buSzTx/>
                        <a:buFontTx/>
                        <a:buNone/>
                        <a:tabLst/>
                        <a:defRPr/>
                      </a:pPr>
                      <a:r>
                        <a:rPr lang="ja-JP" altLang="ja-JP" sz="850" b="0" kern="0" dirty="0">
                          <a:solidFill>
                            <a:schemeClr val="tx1"/>
                          </a:solidFill>
                          <a:effectLst/>
                          <a:latin typeface="ＭＳ ゴシック" panose="020B0609070205080204" pitchFamily="49" charset="-128"/>
                          <a:ea typeface="ＭＳ ゴシック" panose="020B0609070205080204" pitchFamily="49" charset="-128"/>
                        </a:rPr>
                        <a:t>―</a:t>
                      </a:r>
                      <a:endParaRPr lang="ja-JP" altLang="ja-JP" sz="850" b="0" kern="100" baseline="300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1271930" rtl="0" eaLnBrk="1" fontAlgn="auto" latinLnBrk="0" hangingPunct="1">
                        <a:lnSpc>
                          <a:spcPts val="1400"/>
                        </a:lnSpc>
                        <a:spcBef>
                          <a:spcPts val="0"/>
                        </a:spcBef>
                        <a:spcAft>
                          <a:spcPts val="0"/>
                        </a:spcAft>
                        <a:buClrTx/>
                        <a:buSzTx/>
                        <a:buFontTx/>
                        <a:buNone/>
                        <a:tabLst/>
                        <a:defRPr/>
                      </a:pPr>
                      <a:r>
                        <a:rPr lang="ja-JP" altLang="ja-JP" sz="850" b="0" kern="0" dirty="0">
                          <a:solidFill>
                            <a:schemeClr val="tx1"/>
                          </a:solidFill>
                          <a:effectLst/>
                          <a:latin typeface="ＭＳ ゴシック" panose="020B0609070205080204" pitchFamily="49" charset="-128"/>
                          <a:ea typeface="ＭＳ ゴシック" panose="020B0609070205080204" pitchFamily="49" charset="-128"/>
                        </a:rPr>
                        <a:t>―</a:t>
                      </a:r>
                      <a:endParaRPr lang="ja-JP" altLang="ja-JP" sz="850" b="0" kern="100" baseline="300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1271930" rtl="0" eaLnBrk="1" fontAlgn="auto" latinLnBrk="0" hangingPunct="1">
                        <a:lnSpc>
                          <a:spcPts val="1400"/>
                        </a:lnSpc>
                        <a:spcBef>
                          <a:spcPts val="0"/>
                        </a:spcBef>
                        <a:spcAft>
                          <a:spcPts val="0"/>
                        </a:spcAft>
                        <a:buClrTx/>
                        <a:buSzTx/>
                        <a:buFontTx/>
                        <a:buNone/>
                        <a:tabLst/>
                        <a:defRPr/>
                      </a:pPr>
                      <a:r>
                        <a:rPr lang="ja-JP" altLang="ja-JP" sz="850" b="0" kern="0" dirty="0">
                          <a:solidFill>
                            <a:schemeClr val="tx1"/>
                          </a:solidFill>
                          <a:effectLst/>
                          <a:latin typeface="ＭＳ ゴシック" panose="020B0609070205080204" pitchFamily="49" charset="-128"/>
                          <a:ea typeface="ＭＳ ゴシック" panose="020B0609070205080204" pitchFamily="49" charset="-128"/>
                        </a:rPr>
                        <a:t>―</a:t>
                      </a:r>
                      <a:endParaRPr lang="ja-JP" altLang="ja-JP" sz="850" b="0" kern="100" baseline="300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1271930" rtl="0" eaLnBrk="1" fontAlgn="auto" latinLnBrk="0" hangingPunct="1">
                        <a:lnSpc>
                          <a:spcPts val="1400"/>
                        </a:lnSpc>
                        <a:spcBef>
                          <a:spcPts val="0"/>
                        </a:spcBef>
                        <a:spcAft>
                          <a:spcPts val="0"/>
                        </a:spcAft>
                        <a:buClrTx/>
                        <a:buSzTx/>
                        <a:buFontTx/>
                        <a:buNone/>
                        <a:tabLst/>
                        <a:defRPr/>
                      </a:pPr>
                      <a:r>
                        <a:rPr lang="ja-JP" altLang="ja-JP" sz="850" b="0" kern="0" dirty="0">
                          <a:solidFill>
                            <a:schemeClr val="tx1"/>
                          </a:solidFill>
                          <a:effectLst/>
                          <a:latin typeface="ＭＳ ゴシック" panose="020B0609070205080204" pitchFamily="49" charset="-128"/>
                          <a:ea typeface="ＭＳ ゴシック" panose="020B0609070205080204" pitchFamily="49" charset="-128"/>
                        </a:rPr>
                        <a:t>―</a:t>
                      </a:r>
                      <a:endParaRPr lang="ja-JP" altLang="ja-JP" sz="850" b="0" kern="100" baseline="300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0971" marR="9097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829702656"/>
                  </a:ext>
                </a:extLst>
              </a:tr>
            </a:tbl>
          </a:graphicData>
        </a:graphic>
      </p:graphicFrame>
      <p:graphicFrame>
        <p:nvGraphicFramePr>
          <p:cNvPr id="44" name="表 43">
            <a:extLst>
              <a:ext uri="{FF2B5EF4-FFF2-40B4-BE49-F238E27FC236}">
                <a16:creationId xmlns:a16="http://schemas.microsoft.com/office/drawing/2014/main" id="{F84DB2A7-EFDF-450D-9C47-96450C389303}"/>
              </a:ext>
            </a:extLst>
          </p:cNvPr>
          <p:cNvGraphicFramePr>
            <a:graphicFrameLocks noGrp="1"/>
          </p:cNvGraphicFramePr>
          <p:nvPr>
            <p:extLst>
              <p:ext uri="{D42A27DB-BD31-4B8C-83A1-F6EECF244321}">
                <p14:modId xmlns:p14="http://schemas.microsoft.com/office/powerpoint/2010/main" val="732092948"/>
              </p:ext>
            </p:extLst>
          </p:nvPr>
        </p:nvGraphicFramePr>
        <p:xfrm>
          <a:off x="3792676" y="4765075"/>
          <a:ext cx="2736000" cy="1080000"/>
        </p:xfrm>
        <a:graphic>
          <a:graphicData uri="http://schemas.openxmlformats.org/drawingml/2006/table">
            <a:tbl>
              <a:tblPr firstRow="1" firstCol="1" bandRow="1">
                <a:tableStyleId>{5C22544A-7EE6-4342-B048-85BDC9FD1C3A}</a:tableStyleId>
              </a:tblPr>
              <a:tblGrid>
                <a:gridCol w="1548000">
                  <a:extLst>
                    <a:ext uri="{9D8B030D-6E8A-4147-A177-3AD203B41FA5}">
                      <a16:colId xmlns:a16="http://schemas.microsoft.com/office/drawing/2014/main" val="2958539398"/>
                    </a:ext>
                  </a:extLst>
                </a:gridCol>
                <a:gridCol w="504000">
                  <a:extLst>
                    <a:ext uri="{9D8B030D-6E8A-4147-A177-3AD203B41FA5}">
                      <a16:colId xmlns:a16="http://schemas.microsoft.com/office/drawing/2014/main" val="1038249879"/>
                    </a:ext>
                  </a:extLst>
                </a:gridCol>
                <a:gridCol w="684000">
                  <a:extLst>
                    <a:ext uri="{9D8B030D-6E8A-4147-A177-3AD203B41FA5}">
                      <a16:colId xmlns:a16="http://schemas.microsoft.com/office/drawing/2014/main" val="3381667820"/>
                    </a:ext>
                  </a:extLst>
                </a:gridCol>
              </a:tblGrid>
              <a:tr h="360000">
                <a:tc>
                  <a:txBody>
                    <a:bodyPr/>
                    <a:lstStyle/>
                    <a:p>
                      <a:pPr algn="ctr">
                        <a:lnSpc>
                          <a:spcPts val="1200"/>
                        </a:lnSpc>
                        <a:spcAft>
                          <a:spcPts val="0"/>
                        </a:spcAft>
                      </a:pPr>
                      <a:r>
                        <a:rPr lang="ja-JP" sz="900" b="0" kern="0" dirty="0">
                          <a:solidFill>
                            <a:schemeClr val="tx1"/>
                          </a:solidFill>
                          <a:effectLst/>
                          <a:latin typeface="ＭＳ ゴシック" panose="020B0609070205080204" pitchFamily="49" charset="-128"/>
                          <a:ea typeface="ＭＳ ゴシック" panose="020B0609070205080204" pitchFamily="49" charset="-128"/>
                        </a:rPr>
                        <a:t>一般廃棄物及び</a:t>
                      </a:r>
                      <a:endParaRPr lang="ja-JP" sz="900" b="0" kern="100" dirty="0">
                        <a:solidFill>
                          <a:schemeClr val="tx1"/>
                        </a:solidFill>
                        <a:effectLst/>
                        <a:latin typeface="ＭＳ ゴシック" panose="020B0609070205080204" pitchFamily="49" charset="-128"/>
                        <a:ea typeface="ＭＳ ゴシック" panose="020B0609070205080204" pitchFamily="49" charset="-128"/>
                      </a:endParaRPr>
                    </a:p>
                    <a:p>
                      <a:pPr algn="ctr">
                        <a:lnSpc>
                          <a:spcPts val="1200"/>
                        </a:lnSpc>
                        <a:spcAft>
                          <a:spcPts val="0"/>
                        </a:spcAft>
                      </a:pPr>
                      <a:r>
                        <a:rPr lang="en-US" altLang="ja-JP" sz="900" b="0" kern="0" dirty="0">
                          <a:solidFill>
                            <a:schemeClr val="tx1"/>
                          </a:solidFill>
                          <a:effectLst/>
                          <a:latin typeface="ＭＳ ゴシック" panose="020B0609070205080204" pitchFamily="49" charset="-128"/>
                          <a:ea typeface="ＭＳ ゴシック" panose="020B0609070205080204" pitchFamily="49" charset="-128"/>
                        </a:rPr>
                        <a:t>  </a:t>
                      </a:r>
                      <a:r>
                        <a:rPr lang="ja-JP" sz="900" b="0" kern="0" dirty="0">
                          <a:solidFill>
                            <a:schemeClr val="tx1"/>
                          </a:solidFill>
                          <a:effectLst/>
                          <a:latin typeface="ＭＳ ゴシック" panose="020B0609070205080204" pitchFamily="49" charset="-128"/>
                          <a:ea typeface="ＭＳ ゴシック" panose="020B0609070205080204" pitchFamily="49" charset="-128"/>
                        </a:rPr>
                        <a:t>産業</a:t>
                      </a:r>
                      <a:r>
                        <a:rPr lang="ja-JP" altLang="en-US" sz="900" b="0" kern="0" dirty="0">
                          <a:solidFill>
                            <a:schemeClr val="tx1"/>
                          </a:solidFill>
                          <a:effectLst/>
                          <a:latin typeface="ＭＳ ゴシック" panose="020B0609070205080204" pitchFamily="49" charset="-128"/>
                          <a:ea typeface="ＭＳ ゴシック" panose="020B0609070205080204" pitchFamily="49" charset="-128"/>
                        </a:rPr>
                        <a:t>廃棄物</a:t>
                      </a:r>
                      <a:r>
                        <a:rPr lang="ja-JP" sz="900" b="0" kern="0" dirty="0">
                          <a:solidFill>
                            <a:schemeClr val="tx1"/>
                          </a:solidFill>
                          <a:effectLst/>
                          <a:latin typeface="ＭＳ ゴシック" panose="020B0609070205080204" pitchFamily="49" charset="-128"/>
                          <a:ea typeface="ＭＳ ゴシック" panose="020B0609070205080204" pitchFamily="49" charset="-128"/>
                        </a:rPr>
                        <a:t>の合計</a:t>
                      </a:r>
                      <a:r>
                        <a:rPr lang="en-US" altLang="ja-JP" sz="700" b="0" kern="0" baseline="30000" dirty="0">
                          <a:solidFill>
                            <a:schemeClr val="tx1"/>
                          </a:solidFill>
                          <a:effectLst/>
                          <a:latin typeface="ＭＳ ゴシック" panose="020B0609070205080204" pitchFamily="49" charset="-128"/>
                          <a:ea typeface="ＭＳ ゴシック" panose="020B0609070205080204" pitchFamily="49" charset="-128"/>
                        </a:rPr>
                        <a:t>(</a:t>
                      </a:r>
                      <a:r>
                        <a:rPr lang="ja-JP" altLang="en-US" sz="700" b="0" kern="0" baseline="30000" dirty="0">
                          <a:solidFill>
                            <a:schemeClr val="tx1"/>
                          </a:solidFill>
                          <a:effectLst/>
                          <a:latin typeface="ＭＳ ゴシック" panose="020B0609070205080204" pitchFamily="49" charset="-128"/>
                          <a:ea typeface="ＭＳ ゴシック" panose="020B0609070205080204" pitchFamily="49" charset="-128"/>
                        </a:rPr>
                        <a:t>注</a:t>
                      </a:r>
                      <a:r>
                        <a:rPr lang="en-US" altLang="ja-JP" sz="700" b="0" kern="0" baseline="30000" dirty="0">
                          <a:solidFill>
                            <a:schemeClr val="tx1"/>
                          </a:solidFill>
                          <a:effectLst/>
                          <a:latin typeface="ＭＳ ゴシック" panose="020B0609070205080204" pitchFamily="49" charset="-128"/>
                          <a:ea typeface="ＭＳ ゴシック" panose="020B0609070205080204" pitchFamily="49" charset="-128"/>
                        </a:rPr>
                        <a:t>1)</a:t>
                      </a:r>
                      <a:endParaRPr lang="ja-JP" sz="700" b="0" kern="100" baseline="300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7055" marR="9705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altLang="ja-JP" sz="900" b="0" kern="100" dirty="0">
                          <a:solidFill>
                            <a:schemeClr val="tx1"/>
                          </a:solidFill>
                          <a:effectLst/>
                          <a:latin typeface="ＭＳ ゴシック" panose="020B0609070205080204" pitchFamily="49" charset="-128"/>
                          <a:ea typeface="ＭＳ ゴシック" panose="020B0609070205080204" pitchFamily="49" charset="-128"/>
                        </a:rPr>
                        <a:t>2019</a:t>
                      </a:r>
                      <a:endParaRPr lang="ja-JP" sz="900" b="0" kern="100" dirty="0">
                        <a:solidFill>
                          <a:schemeClr val="tx1"/>
                        </a:solidFill>
                        <a:effectLst/>
                        <a:latin typeface="ＭＳ ゴシック" panose="020B0609070205080204" pitchFamily="49" charset="-128"/>
                        <a:ea typeface="ＭＳ ゴシック" panose="020B0609070205080204" pitchFamily="49" charset="-128"/>
                      </a:endParaRPr>
                    </a:p>
                    <a:p>
                      <a:pPr algn="ctr">
                        <a:spcAft>
                          <a:spcPts val="0"/>
                        </a:spcAft>
                      </a:pPr>
                      <a:r>
                        <a:rPr lang="ja-JP" sz="900" b="0" kern="100" dirty="0">
                          <a:solidFill>
                            <a:schemeClr val="tx1"/>
                          </a:solidFill>
                          <a:effectLst/>
                          <a:latin typeface="ＭＳ ゴシック" panose="020B0609070205080204" pitchFamily="49" charset="-128"/>
                          <a:ea typeface="ＭＳ ゴシック" panose="020B0609070205080204" pitchFamily="49" charset="-128"/>
                        </a:rPr>
                        <a:t>年度</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7055" marR="9705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indent="0" algn="ctr">
                        <a:spcAft>
                          <a:spcPts val="0"/>
                        </a:spcAft>
                        <a:tabLst/>
                      </a:pPr>
                      <a:r>
                        <a:rPr lang="en-US" altLang="ja-JP" sz="900" b="0" kern="0" dirty="0">
                          <a:solidFill>
                            <a:schemeClr val="tx1"/>
                          </a:solidFill>
                          <a:effectLst/>
                          <a:latin typeface="ＭＳ ゴシック" panose="020B0609070205080204" pitchFamily="49" charset="-128"/>
                          <a:ea typeface="ＭＳ ゴシック" panose="020B0609070205080204" pitchFamily="49" charset="-128"/>
                        </a:rPr>
                        <a:t>2025</a:t>
                      </a:r>
                      <a:r>
                        <a:rPr lang="ja-JP" altLang="en-US" sz="900" b="0" kern="0" dirty="0">
                          <a:solidFill>
                            <a:schemeClr val="tx1"/>
                          </a:solidFill>
                          <a:effectLst/>
                          <a:latin typeface="ＭＳ ゴシック" panose="020B0609070205080204" pitchFamily="49" charset="-128"/>
                          <a:ea typeface="ＭＳ ゴシック" panose="020B0609070205080204" pitchFamily="49" charset="-128"/>
                        </a:rPr>
                        <a:t>年度</a:t>
                      </a:r>
                      <a:r>
                        <a:rPr lang="ja-JP" sz="800" b="0" kern="0" dirty="0">
                          <a:solidFill>
                            <a:schemeClr val="tx1"/>
                          </a:solidFill>
                          <a:effectLst/>
                          <a:latin typeface="ＭＳ ゴシック" panose="020B0609070205080204" pitchFamily="49" charset="-128"/>
                          <a:ea typeface="ＭＳ ゴシック" panose="020B0609070205080204" pitchFamily="49" charset="-128"/>
                        </a:rPr>
                        <a:t>目標</a:t>
                      </a:r>
                      <a:r>
                        <a:rPr lang="ja-JP" altLang="en-US" sz="800" b="0" kern="0" dirty="0">
                          <a:solidFill>
                            <a:schemeClr val="tx1"/>
                          </a:solidFill>
                          <a:effectLst/>
                          <a:latin typeface="ＭＳ ゴシック" panose="020B0609070205080204" pitchFamily="49" charset="-128"/>
                          <a:ea typeface="ＭＳ ゴシック" panose="020B0609070205080204" pitchFamily="49" charset="-128"/>
                        </a:rPr>
                        <a:t>値</a:t>
                      </a:r>
                      <a:endParaRPr lang="ja-JP" sz="8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7055" marR="9705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22846218"/>
                  </a:ext>
                </a:extLst>
              </a:tr>
              <a:tr h="360000">
                <a:tc>
                  <a:txBody>
                    <a:bodyPr/>
                    <a:lstStyle/>
                    <a:p>
                      <a:pPr algn="l">
                        <a:spcAft>
                          <a:spcPts val="0"/>
                        </a:spcAft>
                      </a:pPr>
                      <a:r>
                        <a:rPr lang="ja-JP" altLang="en-US"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プラスチック焼却量</a:t>
                      </a:r>
                      <a:r>
                        <a:rPr lang="en-US" alt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万トン</a:t>
                      </a:r>
                      <a:r>
                        <a:rPr lang="en-US" alt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25163" marR="25163"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alt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48</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7055" marR="9705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alt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36</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7055" marR="9705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69818493"/>
                  </a:ext>
                </a:extLst>
              </a:tr>
              <a:tr h="360000">
                <a:tc>
                  <a:txBody>
                    <a:bodyPr/>
                    <a:lstStyle/>
                    <a:p>
                      <a:pPr algn="l">
                        <a:spcAft>
                          <a:spcPts val="0"/>
                        </a:spcAft>
                      </a:pPr>
                      <a:r>
                        <a:rPr lang="ja-JP" sz="900" b="0" kern="0" dirty="0">
                          <a:solidFill>
                            <a:schemeClr val="tx1"/>
                          </a:solidFill>
                          <a:effectLst/>
                          <a:latin typeface="ＭＳ ゴシック" panose="020B0609070205080204" pitchFamily="49" charset="-128"/>
                          <a:ea typeface="ＭＳ ゴシック" panose="020B0609070205080204" pitchFamily="49" charset="-128"/>
                        </a:rPr>
                        <a:t>プラスチック有効利用</a:t>
                      </a:r>
                      <a:r>
                        <a:rPr lang="en-US" altLang="ja-JP" sz="900" b="0" kern="0" dirty="0">
                          <a:solidFill>
                            <a:schemeClr val="tx1"/>
                          </a:solidFill>
                          <a:effectLst/>
                          <a:latin typeface="ＭＳ ゴシック" panose="020B0609070205080204" pitchFamily="49" charset="-128"/>
                          <a:ea typeface="ＭＳ ゴシック" panose="020B0609070205080204" pitchFamily="49" charset="-128"/>
                        </a:rPr>
                        <a:t>(</a:t>
                      </a:r>
                      <a:r>
                        <a:rPr lang="ja-JP" sz="900" b="0" kern="0" dirty="0">
                          <a:solidFill>
                            <a:schemeClr val="tx1"/>
                          </a:solidFill>
                          <a:effectLst/>
                          <a:latin typeface="ＭＳ ゴシック" panose="020B0609070205080204" pitchFamily="49" charset="-128"/>
                          <a:ea typeface="ＭＳ ゴシック" panose="020B0609070205080204" pitchFamily="49" charset="-128"/>
                        </a:rPr>
                        <a:t>％</a:t>
                      </a:r>
                      <a:r>
                        <a:rPr lang="en-US" altLang="ja-JP" sz="900" b="0" kern="0" dirty="0">
                          <a:solidFill>
                            <a:schemeClr val="tx1"/>
                          </a:solidFill>
                          <a:effectLst/>
                          <a:latin typeface="ＭＳ ゴシック" panose="020B0609070205080204" pitchFamily="49" charset="-128"/>
                          <a:ea typeface="ＭＳ ゴシック" panose="020B0609070205080204" pitchFamily="49" charset="-128"/>
                        </a:rPr>
                        <a:t>)</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25163" marR="25163"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b="0" kern="0" dirty="0">
                          <a:solidFill>
                            <a:schemeClr val="tx1"/>
                          </a:solidFill>
                          <a:effectLst/>
                          <a:latin typeface="ＭＳ ゴシック" panose="020B0609070205080204" pitchFamily="49" charset="-128"/>
                          <a:ea typeface="ＭＳ ゴシック" panose="020B0609070205080204" pitchFamily="49" charset="-128"/>
                        </a:rPr>
                        <a:t>88</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7055" marR="9705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b="0" kern="0" dirty="0">
                          <a:solidFill>
                            <a:schemeClr val="tx1"/>
                          </a:solidFill>
                          <a:effectLst/>
                          <a:latin typeface="ＭＳ ゴシック" panose="020B0609070205080204" pitchFamily="49" charset="-128"/>
                          <a:ea typeface="ＭＳ ゴシック" panose="020B0609070205080204" pitchFamily="49" charset="-128"/>
                        </a:rPr>
                        <a:t>94</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97055" marR="9705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41330602"/>
                  </a:ext>
                </a:extLst>
              </a:tr>
            </a:tbl>
          </a:graphicData>
        </a:graphic>
      </p:graphicFrame>
      <p:sp>
        <p:nvSpPr>
          <p:cNvPr id="31" name="テキスト ボックス 30">
            <a:extLst>
              <a:ext uri="{FF2B5EF4-FFF2-40B4-BE49-F238E27FC236}">
                <a16:creationId xmlns:a16="http://schemas.microsoft.com/office/drawing/2014/main" id="{BC800054-12D1-43D8-BEBC-E3668240E775}"/>
              </a:ext>
            </a:extLst>
          </p:cNvPr>
          <p:cNvSpPr txBox="1"/>
          <p:nvPr/>
        </p:nvSpPr>
        <p:spPr>
          <a:xfrm>
            <a:off x="6798477" y="1841810"/>
            <a:ext cx="5157799" cy="2708690"/>
          </a:xfrm>
          <a:prstGeom prst="rect">
            <a:avLst/>
          </a:prstGeom>
          <a:noFill/>
          <a:ln>
            <a:noFill/>
            <a:prstDash val="dash"/>
            <a:miter lim="800000"/>
          </a:ln>
        </p:spPr>
        <p:txBody>
          <a:bodyPr wrap="square" rtlCol="0">
            <a:spAutoFit/>
          </a:bodyPr>
          <a:lstStyle>
            <a:defPPr>
              <a:defRPr lang="en-US"/>
            </a:defPPr>
            <a:lvl1pPr>
              <a:defRPr kumimoji="1" sz="1100">
                <a:latin typeface="ＭＳ 明朝" panose="02020609040205080304" pitchFamily="17" charset="-128"/>
                <a:ea typeface="ＭＳ 明朝" panose="02020609040205080304" pitchFamily="17" charset="-128"/>
              </a:defRPr>
            </a:lvl1pPr>
          </a:lstStyle>
          <a:p>
            <a:pPr algn="just">
              <a:lnSpc>
                <a:spcPts val="1500"/>
              </a:lnSpc>
              <a:spcAft>
                <a:spcPts val="300"/>
              </a:spcAft>
            </a:pPr>
            <a:r>
              <a:rPr lang="ja-JP" altLang="en-US" dirty="0">
                <a:latin typeface="ＭＳ ゴシック" panose="020B0609070205080204" pitchFamily="49" charset="-128"/>
                <a:ea typeface="ＭＳ ゴシック" panose="020B0609070205080204" pitchFamily="49" charset="-128"/>
              </a:rPr>
              <a:t>（１）一般廃棄物</a:t>
            </a:r>
          </a:p>
          <a:p>
            <a:pPr marL="216000" indent="-171450" algn="just">
              <a:lnSpc>
                <a:spcPts val="1500"/>
              </a:lnSpc>
              <a:buFont typeface="ＭＳ 明朝" panose="02020609040205080304" pitchFamily="17" charset="-128"/>
              <a:buChar char="○"/>
            </a:pPr>
            <a:r>
              <a:rPr lang="ja-JP" altLang="en-US" sz="1050" dirty="0">
                <a:latin typeface="ＭＳ ゴシック" panose="020B0609070205080204" pitchFamily="49" charset="-128"/>
                <a:ea typeface="ＭＳ ゴシック" panose="020B0609070205080204" pitchFamily="49" charset="-128"/>
              </a:rPr>
              <a:t>リデュースとリユースの推進</a:t>
            </a:r>
          </a:p>
          <a:p>
            <a:pPr marL="252000" indent="-108000" algn="just">
              <a:lnSpc>
                <a:spcPts val="1500"/>
              </a:lnSpc>
              <a:buFont typeface="Arial" panose="020B0604020202020204" pitchFamily="34" charset="0"/>
              <a:buChar char="•"/>
            </a:pPr>
            <a:r>
              <a:rPr lang="ja-JP" altLang="en-US" sz="1050" dirty="0"/>
              <a:t>「おおさか３Ｒキャンペーン」を実施（</a:t>
            </a:r>
            <a:r>
              <a:rPr lang="en-US" altLang="ja-JP" sz="1050" dirty="0"/>
              <a:t>10</a:t>
            </a:r>
            <a:r>
              <a:rPr lang="ja-JP" altLang="en-US" sz="1050" dirty="0"/>
              <a:t>月～</a:t>
            </a:r>
            <a:r>
              <a:rPr lang="en-US" altLang="ja-JP" sz="1050" dirty="0"/>
              <a:t>11</a:t>
            </a:r>
            <a:r>
              <a:rPr lang="ja-JP" altLang="en-US" sz="1050" dirty="0"/>
              <a:t>月）し、スーパーや商店街等（</a:t>
            </a:r>
            <a:r>
              <a:rPr lang="en-US" altLang="ja-JP" sz="1050" dirty="0"/>
              <a:t>1,992</a:t>
            </a:r>
            <a:r>
              <a:rPr lang="ja-JP" altLang="en-US" sz="1050" dirty="0"/>
              <a:t>店舗参加）と連携して、ごみを出さないライフスタイルの促進など３Ｒの取組を啓発しました。</a:t>
            </a:r>
          </a:p>
          <a:p>
            <a:pPr marL="216000" indent="-171450" algn="just">
              <a:lnSpc>
                <a:spcPts val="1500"/>
              </a:lnSpc>
              <a:spcBef>
                <a:spcPts val="400"/>
              </a:spcBef>
              <a:buFont typeface="ＭＳ 明朝" panose="02020609040205080304" pitchFamily="17" charset="-128"/>
              <a:buChar char="○"/>
            </a:pPr>
            <a:r>
              <a:rPr lang="ja-JP" altLang="en-US" sz="1050" dirty="0">
                <a:latin typeface="ＭＳ ゴシック" panose="020B0609070205080204" pitchFamily="49" charset="-128"/>
                <a:ea typeface="ＭＳ ゴシック" panose="020B0609070205080204" pitchFamily="49" charset="-128"/>
              </a:rPr>
              <a:t>リサイクルの推進</a:t>
            </a:r>
            <a:endParaRPr lang="en-US" altLang="ja-JP" sz="1050" dirty="0">
              <a:latin typeface="ＭＳ ゴシック" panose="020B0609070205080204" pitchFamily="49" charset="-128"/>
              <a:ea typeface="ＭＳ ゴシック" panose="020B0609070205080204" pitchFamily="49" charset="-128"/>
            </a:endParaRPr>
          </a:p>
          <a:p>
            <a:pPr marL="252000" indent="-108000" algn="just">
              <a:lnSpc>
                <a:spcPts val="1500"/>
              </a:lnSpc>
              <a:buFont typeface="Arial" panose="020B0604020202020204" pitchFamily="34" charset="0"/>
              <a:buChar char="•"/>
            </a:pPr>
            <a:r>
              <a:rPr lang="ja-JP" altLang="en-US" sz="1050" dirty="0"/>
              <a:t>リサイクル製品認定制度を運用する（全認定製品</a:t>
            </a:r>
            <a:r>
              <a:rPr lang="en-US" altLang="ja-JP" sz="1050" dirty="0"/>
              <a:t>345</a:t>
            </a:r>
            <a:r>
              <a:rPr lang="ja-JP" altLang="en-US" sz="1050" dirty="0"/>
              <a:t>製品）とともに、イベント等においてリサイクル製品やごみの分別収集の周知啓発を実施しました。</a:t>
            </a:r>
            <a:endParaRPr lang="en-US" altLang="ja-JP" sz="1050" dirty="0"/>
          </a:p>
          <a:p>
            <a:pPr marL="216000" indent="-171450" algn="just">
              <a:lnSpc>
                <a:spcPts val="1500"/>
              </a:lnSpc>
              <a:spcBef>
                <a:spcPts val="400"/>
              </a:spcBef>
              <a:buFont typeface="ＭＳ 明朝" panose="02020609040205080304" pitchFamily="17" charset="-128"/>
              <a:buChar char="○"/>
            </a:pPr>
            <a:r>
              <a:rPr lang="ja-JP" altLang="en-US" sz="1050" dirty="0">
                <a:latin typeface="ＭＳ ゴシック" panose="020B0609070205080204" pitchFamily="49" charset="-128"/>
                <a:ea typeface="ＭＳ ゴシック" panose="020B0609070205080204" pitchFamily="49" charset="-128"/>
              </a:rPr>
              <a:t>適正処理の推進</a:t>
            </a:r>
          </a:p>
          <a:p>
            <a:pPr marL="252000" indent="-108000" algn="just">
              <a:lnSpc>
                <a:spcPts val="1500"/>
              </a:lnSpc>
              <a:buFont typeface="Arial" panose="020B0604020202020204" pitchFamily="34" charset="0"/>
              <a:buChar char="•"/>
            </a:pPr>
            <a:r>
              <a:rPr lang="ja-JP" altLang="en-US" sz="1050" dirty="0"/>
              <a:t>一般廃棄物処理施設への立入検査等（８施設）を行い、廃棄物処理法に基づく維持管理の技術上の基準の遵守につき、指導・技術的助言を実施しました。</a:t>
            </a:r>
            <a:endParaRPr lang="en-US" altLang="ja-JP" sz="1050" dirty="0"/>
          </a:p>
          <a:p>
            <a:pPr marL="252000" indent="-108000" algn="just">
              <a:lnSpc>
                <a:spcPts val="1500"/>
              </a:lnSpc>
              <a:buFont typeface="Arial" panose="020B0604020202020204" pitchFamily="34" charset="0"/>
              <a:buChar char="•"/>
            </a:pPr>
            <a:r>
              <a:rPr lang="ja-JP" altLang="en-US" sz="1050" dirty="0"/>
              <a:t>環境省と連携し、市町村等を対象に災害廃棄物処理に係る研修等を実施し、市町村の災害廃棄物処理計画策定等（府内</a:t>
            </a:r>
            <a:r>
              <a:rPr lang="en-US" altLang="ja-JP" sz="1050" dirty="0"/>
              <a:t>34</a:t>
            </a:r>
            <a:r>
              <a:rPr lang="ja-JP" altLang="en-US" sz="1050" dirty="0"/>
              <a:t>市町が計画策定済）を支援しました。</a:t>
            </a:r>
          </a:p>
        </p:txBody>
      </p:sp>
      <p:sp>
        <p:nvSpPr>
          <p:cNvPr id="39" name="テキスト ボックス 258">
            <a:extLst>
              <a:ext uri="{FF2B5EF4-FFF2-40B4-BE49-F238E27FC236}">
                <a16:creationId xmlns:a16="http://schemas.microsoft.com/office/drawing/2014/main" id="{C6FF63E4-1D39-4F2D-9E15-2CF797C9585C}"/>
              </a:ext>
            </a:extLst>
          </p:cNvPr>
          <p:cNvSpPr txBox="1"/>
          <p:nvPr/>
        </p:nvSpPr>
        <p:spPr>
          <a:xfrm>
            <a:off x="12007377" y="3246385"/>
            <a:ext cx="1308100" cy="35770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36000" tIns="36000" rIns="36000" bIns="36000" numCol="1" spcCol="0" rtlCol="0" fromWordArt="0" anchor="t" anchorCtr="0" forceAA="0" compatLnSpc="1">
            <a:prstTxWarp prst="textNoShape">
              <a:avLst/>
            </a:prstTxWarp>
            <a:spAutoFit/>
          </a:bodyPr>
          <a:lstStyle/>
          <a:p>
            <a:pPr algn="ctr">
              <a:lnSpc>
                <a:spcPts val="1100"/>
              </a:lnSpc>
              <a:spcAft>
                <a:spcPts val="0"/>
              </a:spcAft>
            </a:pPr>
            <a:r>
              <a:rPr lang="ja-JP" altLang="en-US" sz="850" kern="100" dirty="0">
                <a:effectLst/>
                <a:ea typeface="ＭＳ ゴシック" panose="020B0609070205080204" pitchFamily="49" charset="-128"/>
                <a:cs typeface="Times New Roman" panose="02020603050405020304" pitchFamily="18" charset="0"/>
              </a:rPr>
              <a:t>「</a:t>
            </a:r>
            <a:r>
              <a:rPr lang="ja-JP" sz="850" kern="100" dirty="0">
                <a:effectLst/>
                <a:ea typeface="ＭＳ ゴシック" panose="020B0609070205080204" pitchFamily="49" charset="-128"/>
                <a:cs typeface="Times New Roman" panose="02020603050405020304" pitchFamily="18" charset="0"/>
              </a:rPr>
              <a:t>おおさか３</a:t>
            </a:r>
            <a:r>
              <a:rPr lang="ja-JP" altLang="en-US" sz="850" kern="100" dirty="0">
                <a:ea typeface="ＭＳ ゴシック" panose="020B0609070205080204" pitchFamily="49" charset="-128"/>
                <a:cs typeface="Times New Roman" panose="02020603050405020304" pitchFamily="18" charset="0"/>
              </a:rPr>
              <a:t>Ｒ</a:t>
            </a:r>
            <a:r>
              <a:rPr lang="ja-JP" sz="850" kern="100" dirty="0">
                <a:effectLst/>
                <a:ea typeface="ＭＳ ゴシック" panose="020B0609070205080204" pitchFamily="49" charset="-128"/>
                <a:cs typeface="Times New Roman" panose="02020603050405020304" pitchFamily="18" charset="0"/>
              </a:rPr>
              <a:t>キャンペーン</a:t>
            </a:r>
            <a:r>
              <a:rPr lang="ja-JP" altLang="en-US" sz="850" kern="100" dirty="0">
                <a:effectLst/>
                <a:ea typeface="ＭＳ ゴシック" panose="020B0609070205080204" pitchFamily="49" charset="-128"/>
                <a:cs typeface="Times New Roman" panose="02020603050405020304" pitchFamily="18" charset="0"/>
              </a:rPr>
              <a:t>」</a:t>
            </a:r>
            <a:r>
              <a:rPr lang="ja-JP" sz="850" kern="100" dirty="0">
                <a:effectLst/>
                <a:ea typeface="ＭＳ ゴシック" panose="020B0609070205080204" pitchFamily="49" charset="-128"/>
                <a:cs typeface="Times New Roman" panose="02020603050405020304" pitchFamily="18" charset="0"/>
              </a:rPr>
              <a:t>ポスター</a:t>
            </a:r>
            <a:endParaRPr lang="ja-JP" sz="850" kern="100" dirty="0">
              <a:effectLst/>
              <a:ea typeface="ＭＳ 明朝" panose="02020609040205080304" pitchFamily="17" charset="-128"/>
              <a:cs typeface="Times New Roman" panose="02020603050405020304" pitchFamily="18" charset="0"/>
            </a:endParaRPr>
          </a:p>
        </p:txBody>
      </p:sp>
      <p:sp>
        <p:nvSpPr>
          <p:cNvPr id="41" name="テキスト ボックス 19">
            <a:extLst>
              <a:ext uri="{FF2B5EF4-FFF2-40B4-BE49-F238E27FC236}">
                <a16:creationId xmlns:a16="http://schemas.microsoft.com/office/drawing/2014/main" id="{D851DAAC-A45E-4701-BBE6-12A77A0888DB}"/>
              </a:ext>
            </a:extLst>
          </p:cNvPr>
          <p:cNvSpPr txBox="1"/>
          <p:nvPr/>
        </p:nvSpPr>
        <p:spPr>
          <a:xfrm>
            <a:off x="11865533" y="9025525"/>
            <a:ext cx="1402080" cy="213441"/>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36000" tIns="36000" rIns="36000" bIns="36000" numCol="1" spcCol="0" rtlCol="0" fromWordArt="0" anchor="t" anchorCtr="0" forceAA="0" compatLnSpc="1">
            <a:prstTxWarp prst="textNoShape">
              <a:avLst/>
            </a:prstTxWarp>
            <a:noAutofit/>
          </a:bodyPr>
          <a:lstStyle/>
          <a:p>
            <a:pPr algn="ctr">
              <a:lnSpc>
                <a:spcPts val="1100"/>
              </a:lnSpc>
              <a:spcAft>
                <a:spcPts val="0"/>
              </a:spcAft>
            </a:pPr>
            <a:r>
              <a:rPr lang="ja-JP" altLang="en-US" sz="85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altLang="ja-JP" sz="85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Osaka</a:t>
            </a:r>
            <a:r>
              <a:rPr lang="ja-JP" altLang="en-US" sz="85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ほかさんマップ」</a:t>
            </a:r>
            <a:endParaRPr lang="en-US" altLang="ja-JP" sz="8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lnSpc>
                <a:spcPts val="1100"/>
              </a:lnSpc>
              <a:spcAft>
                <a:spcPts val="0"/>
              </a:spcAft>
            </a:pPr>
            <a:r>
              <a:rPr lang="ja-JP" altLang="en-US" sz="850" kern="100" dirty="0">
                <a:latin typeface="ＭＳ ゴシック" panose="020B0609070205080204" pitchFamily="49" charset="-128"/>
                <a:ea typeface="ＭＳ ゴシック" panose="020B0609070205080204" pitchFamily="49" charset="-128"/>
                <a:cs typeface="Times New Roman" panose="02020603050405020304" pitchFamily="18" charset="0"/>
              </a:rPr>
              <a:t>リーフレット</a:t>
            </a:r>
            <a:endParaRPr lang="ja-JP" sz="8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pic>
        <p:nvPicPr>
          <p:cNvPr id="46" name="図 45">
            <a:extLst>
              <a:ext uri="{FF2B5EF4-FFF2-40B4-BE49-F238E27FC236}">
                <a16:creationId xmlns:a16="http://schemas.microsoft.com/office/drawing/2014/main" id="{E74032BC-3503-48EC-92E1-7353D1C2B0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82373" y="6677535"/>
            <a:ext cx="1224000" cy="687660"/>
          </a:xfrm>
          <a:prstGeom prst="rect">
            <a:avLst/>
          </a:prstGeom>
        </p:spPr>
      </p:pic>
      <p:sp>
        <p:nvSpPr>
          <p:cNvPr id="47" name="テキスト ボックス 20">
            <a:extLst>
              <a:ext uri="{FF2B5EF4-FFF2-40B4-BE49-F238E27FC236}">
                <a16:creationId xmlns:a16="http://schemas.microsoft.com/office/drawing/2014/main" id="{A14FE444-EC14-44BE-B723-AFAF9DC3D361}"/>
              </a:ext>
            </a:extLst>
          </p:cNvPr>
          <p:cNvSpPr txBox="1"/>
          <p:nvPr/>
        </p:nvSpPr>
        <p:spPr>
          <a:xfrm>
            <a:off x="11861814" y="7365195"/>
            <a:ext cx="1376828" cy="354832"/>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36000" tIns="36000" rIns="36000" bIns="36000" numCol="1" spcCol="0" rtlCol="0" fromWordArt="0" anchor="t" anchorCtr="0" forceAA="0" compatLnSpc="1">
            <a:prstTxWarp prst="textNoShape">
              <a:avLst/>
            </a:prstTxWarp>
            <a:spAutoFit/>
          </a:bodyPr>
          <a:lstStyle/>
          <a:p>
            <a:pPr algn="just">
              <a:lnSpc>
                <a:spcPts val="1100"/>
              </a:lnSpc>
              <a:spcAft>
                <a:spcPts val="0"/>
              </a:spcAft>
            </a:pPr>
            <a:r>
              <a:rPr lang="ja-JP" sz="850" kern="100" dirty="0">
                <a:solidFill>
                  <a:schemeClr val="tx1"/>
                </a:solidFill>
                <a:effectLst/>
                <a:ea typeface="ＭＳ ゴシック" panose="020B0609070205080204" pitchFamily="49" charset="-128"/>
                <a:cs typeface="Times New Roman" panose="02020603050405020304" pitchFamily="18" charset="0"/>
              </a:rPr>
              <a:t>「おおさかマイボトルパートナーズ」ロゴマーク</a:t>
            </a:r>
            <a:endParaRPr lang="ja-JP" sz="850" kern="100" dirty="0">
              <a:solidFill>
                <a:schemeClr val="tx1"/>
              </a:solidFill>
              <a:effectLst/>
              <a:ea typeface="ＭＳ 明朝" panose="02020609040205080304" pitchFamily="17" charset="-128"/>
              <a:cs typeface="Times New Roman" panose="02020603050405020304" pitchFamily="18" charset="0"/>
            </a:endParaRPr>
          </a:p>
        </p:txBody>
      </p:sp>
      <p:sp>
        <p:nvSpPr>
          <p:cNvPr id="48" name="角丸四角形 37">
            <a:extLst>
              <a:ext uri="{FF2B5EF4-FFF2-40B4-BE49-F238E27FC236}">
                <a16:creationId xmlns:a16="http://schemas.microsoft.com/office/drawing/2014/main" id="{78BBEB4A-44CC-470C-8451-E581D3CACA62}"/>
              </a:ext>
            </a:extLst>
          </p:cNvPr>
          <p:cNvSpPr/>
          <p:nvPr/>
        </p:nvSpPr>
        <p:spPr>
          <a:xfrm>
            <a:off x="6786629" y="1637570"/>
            <a:ext cx="6552000" cy="7708415"/>
          </a:xfrm>
          <a:prstGeom prst="roundRect">
            <a:avLst>
              <a:gd name="adj" fmla="val 1618"/>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正方形/長方形 48">
            <a:extLst>
              <a:ext uri="{FF2B5EF4-FFF2-40B4-BE49-F238E27FC236}">
                <a16:creationId xmlns:a16="http://schemas.microsoft.com/office/drawing/2014/main" id="{2246A88D-83BF-4BC2-8CBB-D40F2F60326C}"/>
              </a:ext>
            </a:extLst>
          </p:cNvPr>
          <p:cNvSpPr/>
          <p:nvPr/>
        </p:nvSpPr>
        <p:spPr>
          <a:xfrm>
            <a:off x="6786629" y="1461160"/>
            <a:ext cx="1949408" cy="360000"/>
          </a:xfrm>
          <a:prstGeom prst="rect">
            <a:avLst/>
          </a:prstGeom>
          <a:solidFill>
            <a:schemeClr val="tx1">
              <a:lumMod val="65000"/>
              <a:lumOff val="35000"/>
            </a:schemeClr>
          </a:solidFill>
          <a:ln w="6350">
            <a:solidFill>
              <a:schemeClr val="tx1">
                <a:lumMod val="65000"/>
                <a:lumOff val="35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129406" tIns="64704" rIns="129406" bIns="64704" numCol="1" spcCol="0" rtlCol="0" fromWordArt="0" anchor="ctr" anchorCtr="0" forceAA="0" compatLnSpc="1">
            <a:prstTxWarp prst="textNoShape">
              <a:avLst/>
            </a:prstTxWarp>
            <a:noAutofit/>
          </a:bodyPr>
          <a:lstStyle/>
          <a:p>
            <a:pPr algn="ctr"/>
            <a:r>
              <a:rPr lang="ja-JP" altLang="en-US" sz="1200" b="1" kern="0" dirty="0">
                <a:solidFill>
                  <a:srgbClr val="FFFFFF"/>
                </a:solidFill>
                <a:ea typeface="ＭＳ ゴシック" panose="020B0609070205080204" pitchFamily="49" charset="-128"/>
                <a:cs typeface="ＭＳ Ｐゴシック" panose="020B0600070205080204" pitchFamily="50" charset="-128"/>
              </a:rPr>
              <a:t>２．主な施策の実施状況</a:t>
            </a:r>
            <a:endParaRPr lang="ja-JP" altLang="en-US" sz="1200" kern="100" dirty="0">
              <a:ea typeface="ＭＳ 明朝" panose="02020609040205080304" pitchFamily="17" charset="-128"/>
              <a:cs typeface="Times New Roman" panose="02020603050405020304" pitchFamily="18" charset="0"/>
            </a:endParaRPr>
          </a:p>
        </p:txBody>
      </p:sp>
      <p:pic>
        <p:nvPicPr>
          <p:cNvPr id="50" name="図 49">
            <a:extLst>
              <a:ext uri="{FF2B5EF4-FFF2-40B4-BE49-F238E27FC236}">
                <a16:creationId xmlns:a16="http://schemas.microsoft.com/office/drawing/2014/main" id="{271EFCDE-9697-4493-B3FF-CC4F0D349185}"/>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165240" y="7743094"/>
            <a:ext cx="900935" cy="1257776"/>
          </a:xfrm>
          <a:prstGeom prst="rect">
            <a:avLst/>
          </a:prstGeom>
          <a:noFill/>
          <a:ln w="9525">
            <a:solidFill>
              <a:srgbClr val="BFBFBF"/>
            </a:solidFill>
            <a:miter lim="800000"/>
            <a:headEnd/>
            <a:tailEnd/>
          </a:ln>
          <a:effectLst/>
        </p:spPr>
      </p:pic>
      <p:sp>
        <p:nvSpPr>
          <p:cNvPr id="51" name="テキスト ボックス 50">
            <a:extLst>
              <a:ext uri="{FF2B5EF4-FFF2-40B4-BE49-F238E27FC236}">
                <a16:creationId xmlns:a16="http://schemas.microsoft.com/office/drawing/2014/main" id="{D63E4B43-54A6-4CB5-A91E-334BEB08FB9E}"/>
              </a:ext>
            </a:extLst>
          </p:cNvPr>
          <p:cNvSpPr txBox="1"/>
          <p:nvPr/>
        </p:nvSpPr>
        <p:spPr>
          <a:xfrm>
            <a:off x="6798477" y="6986659"/>
            <a:ext cx="5025316" cy="2298321"/>
          </a:xfrm>
          <a:prstGeom prst="rect">
            <a:avLst/>
          </a:prstGeom>
          <a:solidFill>
            <a:schemeClr val="bg1"/>
          </a:solidFill>
          <a:ln>
            <a:noFill/>
            <a:prstDash val="dash"/>
            <a:miter lim="800000"/>
          </a:ln>
        </p:spPr>
        <p:txBody>
          <a:bodyPr wrap="square" rtlCol="0">
            <a:spAutoFit/>
          </a:bodyPr>
          <a:lstStyle>
            <a:defPPr>
              <a:defRPr lang="en-US"/>
            </a:defPPr>
            <a:lvl1pPr>
              <a:defRPr kumimoji="1" sz="1100">
                <a:latin typeface="ＭＳ 明朝" panose="02020609040205080304" pitchFamily="17" charset="-128"/>
                <a:ea typeface="ＭＳ 明朝" panose="02020609040205080304" pitchFamily="17" charset="-128"/>
              </a:defRPr>
            </a:lvl1pPr>
          </a:lstStyle>
          <a:p>
            <a:pPr algn="just">
              <a:lnSpc>
                <a:spcPts val="1500"/>
              </a:lnSpc>
              <a:spcAft>
                <a:spcPts val="300"/>
              </a:spcAft>
            </a:pPr>
            <a:r>
              <a:rPr lang="ja-JP" altLang="en-US" dirty="0">
                <a:latin typeface="ＭＳ ゴシック" panose="020B0609070205080204" pitchFamily="49" charset="-128"/>
                <a:ea typeface="ＭＳ ゴシック" panose="020B0609070205080204" pitchFamily="49" charset="-128"/>
              </a:rPr>
              <a:t>（３）プラスチックごみ対策の推進</a:t>
            </a:r>
          </a:p>
          <a:p>
            <a:pPr marL="180000" indent="-108000" algn="just">
              <a:lnSpc>
                <a:spcPts val="1500"/>
              </a:lnSpc>
              <a:buFont typeface="Arial" panose="020B0604020202020204" pitchFamily="34" charset="0"/>
              <a:buChar char="•"/>
            </a:pPr>
            <a:r>
              <a:rPr lang="ja-JP" altLang="en-US" sz="1050" dirty="0"/>
              <a:t>事業者、</a:t>
            </a:r>
            <a:r>
              <a:rPr lang="en-US" altLang="ja-JP" sz="1050" dirty="0"/>
              <a:t>NPO</a:t>
            </a:r>
            <a:r>
              <a:rPr lang="ja-JP" altLang="en-US" sz="1050" dirty="0"/>
              <a:t>、市町村等で構成する「おおさかマイボトルパートナーズ」を運営し、マイボトルの利用啓発やマイボトルが利用できるスポットの普及（</a:t>
            </a:r>
            <a:r>
              <a:rPr lang="en-US" altLang="ja-JP" sz="1050" dirty="0"/>
              <a:t>4,299</a:t>
            </a:r>
            <a:r>
              <a:rPr lang="ja-JP" altLang="en-US" sz="1050" dirty="0"/>
              <a:t>箇所）に取り組みました。</a:t>
            </a:r>
          </a:p>
          <a:p>
            <a:pPr marL="180000" indent="-108000" algn="just">
              <a:lnSpc>
                <a:spcPts val="1500"/>
              </a:lnSpc>
              <a:spcBef>
                <a:spcPts val="300"/>
              </a:spcBef>
              <a:buFont typeface="Arial" panose="020B0604020202020204" pitchFamily="34" charset="0"/>
              <a:buChar char="•"/>
            </a:pPr>
            <a:r>
              <a:rPr lang="ja-JP" altLang="en-US" sz="1050" dirty="0"/>
              <a:t>マイ容器やマイボトルが利用できる店舗やサービス内容を検索できるウェブサイト「</a:t>
            </a:r>
            <a:r>
              <a:rPr lang="en-US" altLang="ja-JP" sz="1050" dirty="0"/>
              <a:t>Osaka</a:t>
            </a:r>
            <a:r>
              <a:rPr lang="ja-JP" altLang="en-US" sz="1050" dirty="0"/>
              <a:t>ほかさんマップ」を運用し</a:t>
            </a:r>
            <a:r>
              <a:rPr lang="en-US" altLang="ja-JP" sz="1050" dirty="0"/>
              <a:t>(</a:t>
            </a:r>
            <a:r>
              <a:rPr lang="ja-JP" altLang="ja-JP" sz="1050" dirty="0"/>
              <a:t>掲載店舗：</a:t>
            </a:r>
            <a:r>
              <a:rPr lang="en-US" altLang="ja-JP" sz="1050" dirty="0"/>
              <a:t>777</a:t>
            </a:r>
            <a:r>
              <a:rPr lang="ja-JP" altLang="en-US" sz="1050" dirty="0"/>
              <a:t>件</a:t>
            </a:r>
            <a:r>
              <a:rPr lang="en-US" altLang="ja-JP" sz="1050" dirty="0"/>
              <a:t>) </a:t>
            </a:r>
            <a:r>
              <a:rPr lang="ja-JP" altLang="en-US" sz="1050" dirty="0"/>
              <a:t>、イベント等において周知啓発を行いました。</a:t>
            </a:r>
            <a:endParaRPr lang="en-US" altLang="ja-JP" sz="1050" dirty="0"/>
          </a:p>
          <a:p>
            <a:pPr marL="180000" indent="-108000" algn="just">
              <a:lnSpc>
                <a:spcPts val="1500"/>
              </a:lnSpc>
              <a:spcBef>
                <a:spcPts val="300"/>
              </a:spcBef>
              <a:buFont typeface="Arial" panose="020B0604020202020204" pitchFamily="34" charset="0"/>
              <a:buChar char="•"/>
            </a:pPr>
            <a:r>
              <a:rPr lang="ja-JP" altLang="en-US" sz="1050" dirty="0"/>
              <a:t>有識者、事業者団体、市町村等で構成される「おおさかプラスチック対策推進プラットフォーム」にて、プラスチック被覆肥料殻の流出実態把握及び流出対策設備の効果検証に係る実証実験を行うとともに、プラスチックごみの排出抑制や流出対策等について意見交換を行いました。</a:t>
            </a:r>
          </a:p>
        </p:txBody>
      </p:sp>
      <p:sp>
        <p:nvSpPr>
          <p:cNvPr id="52" name="テキスト ボックス 258">
            <a:extLst>
              <a:ext uri="{FF2B5EF4-FFF2-40B4-BE49-F238E27FC236}">
                <a16:creationId xmlns:a16="http://schemas.microsoft.com/office/drawing/2014/main" id="{1AE884E8-D9DF-4FF1-993E-655D0462D357}"/>
              </a:ext>
            </a:extLst>
          </p:cNvPr>
          <p:cNvSpPr txBox="1"/>
          <p:nvPr/>
        </p:nvSpPr>
        <p:spPr>
          <a:xfrm>
            <a:off x="11887078" y="4406085"/>
            <a:ext cx="1520751" cy="2051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36000" tIns="36000" rIns="36000" bIns="36000" numCol="1" spcCol="0" rtlCol="0" fromWordArt="0" anchor="t" anchorCtr="0" forceAA="0" compatLnSpc="1">
            <a:prstTxWarp prst="textNoShape">
              <a:avLst/>
            </a:prstTxWarp>
            <a:spAutoFit/>
          </a:bodyPr>
          <a:lstStyle/>
          <a:p>
            <a:pPr algn="ctr">
              <a:lnSpc>
                <a:spcPts val="1100"/>
              </a:lnSpc>
              <a:spcAft>
                <a:spcPts val="0"/>
              </a:spcAft>
            </a:pPr>
            <a:r>
              <a:rPr lang="ja-JP" altLang="en-US" sz="850" kern="100" dirty="0">
                <a:solidFill>
                  <a:schemeClr val="tx1"/>
                </a:solidFill>
                <a:ea typeface="ＭＳ ゴシック" panose="020B0609070205080204" pitchFamily="49" charset="-128"/>
                <a:cs typeface="Times New Roman" panose="02020603050405020304" pitchFamily="18" charset="0"/>
              </a:rPr>
              <a:t>災害廃棄物処理に係る研修</a:t>
            </a:r>
            <a:endParaRPr lang="ja-JP" sz="850" kern="100" dirty="0">
              <a:solidFill>
                <a:schemeClr val="tx1"/>
              </a:solidFill>
              <a:effectLst/>
              <a:ea typeface="ＭＳ 明朝" panose="02020609040205080304" pitchFamily="17" charset="-128"/>
              <a:cs typeface="Times New Roman" panose="02020603050405020304" pitchFamily="18" charset="0"/>
            </a:endParaRPr>
          </a:p>
        </p:txBody>
      </p:sp>
      <p:sp>
        <p:nvSpPr>
          <p:cNvPr id="53" name="テキスト ボックス 56">
            <a:extLst>
              <a:ext uri="{FF2B5EF4-FFF2-40B4-BE49-F238E27FC236}">
                <a16:creationId xmlns:a16="http://schemas.microsoft.com/office/drawing/2014/main" id="{B85290BA-70FE-4A95-A126-029B128F768C}"/>
              </a:ext>
            </a:extLst>
          </p:cNvPr>
          <p:cNvSpPr txBox="1">
            <a:spLocks/>
          </p:cNvSpPr>
          <p:nvPr/>
        </p:nvSpPr>
        <p:spPr>
          <a:xfrm>
            <a:off x="11684299" y="6115589"/>
            <a:ext cx="1744729" cy="298120"/>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altLang="en-US" sz="850" kern="100" dirty="0">
                <a:latin typeface="Century" panose="02040604050505020304" pitchFamily="18" charset="0"/>
                <a:ea typeface="ＭＳ ゴシック" panose="020B0609070205080204" pitchFamily="49" charset="-128"/>
                <a:cs typeface="Times New Roman" panose="02020603050405020304" pitchFamily="18" charset="0"/>
              </a:rPr>
              <a:t>解体工事現場指導</a:t>
            </a:r>
            <a:endParaRPr lang="en-US" altLang="ja-JP" sz="850" kern="100" dirty="0">
              <a:latin typeface="Century" panose="02040604050505020304" pitchFamily="18" charset="0"/>
              <a:ea typeface="ＭＳ ゴシック" panose="020B0609070205080204" pitchFamily="49" charset="-128"/>
              <a:cs typeface="Times New Roman" panose="02020603050405020304" pitchFamily="18" charset="0"/>
            </a:endParaRPr>
          </a:p>
          <a:p>
            <a:pPr algn="ctr">
              <a:spcAft>
                <a:spcPts val="0"/>
              </a:spcAft>
            </a:pPr>
            <a:r>
              <a:rPr lang="ja-JP" altLang="en-US" sz="800" kern="100" dirty="0">
                <a:latin typeface="Century" panose="02040604050505020304" pitchFamily="18" charset="0"/>
                <a:ea typeface="ＭＳ ゴシック" panose="020B0609070205080204" pitchFamily="49" charset="-128"/>
                <a:cs typeface="Times New Roman" panose="02020603050405020304" pitchFamily="18" charset="0"/>
              </a:rPr>
              <a:t>（建設リサイクルパトロール）</a:t>
            </a:r>
          </a:p>
        </p:txBody>
      </p:sp>
      <p:sp>
        <p:nvSpPr>
          <p:cNvPr id="54" name="テキスト ボックス 53">
            <a:extLst>
              <a:ext uri="{FF2B5EF4-FFF2-40B4-BE49-F238E27FC236}">
                <a16:creationId xmlns:a16="http://schemas.microsoft.com/office/drawing/2014/main" id="{3AADDBB6-6281-424C-AAFB-04CE8B8B0B96}"/>
              </a:ext>
            </a:extLst>
          </p:cNvPr>
          <p:cNvSpPr txBox="1"/>
          <p:nvPr/>
        </p:nvSpPr>
        <p:spPr>
          <a:xfrm>
            <a:off x="6798477" y="4595003"/>
            <a:ext cx="5027477" cy="2349361"/>
          </a:xfrm>
          <a:prstGeom prst="rect">
            <a:avLst/>
          </a:prstGeom>
          <a:noFill/>
          <a:ln>
            <a:noFill/>
            <a:prstDash val="dash"/>
            <a:miter lim="800000"/>
          </a:ln>
        </p:spPr>
        <p:txBody>
          <a:bodyPr wrap="square" rtlCol="0">
            <a:spAutoFit/>
          </a:bodyPr>
          <a:lstStyle>
            <a:defPPr>
              <a:defRPr lang="en-US"/>
            </a:defPPr>
            <a:lvl1pPr>
              <a:defRPr kumimoji="1" sz="1100">
                <a:latin typeface="ＭＳ 明朝" panose="02020609040205080304" pitchFamily="17" charset="-128"/>
                <a:ea typeface="ＭＳ 明朝" panose="02020609040205080304" pitchFamily="17" charset="-128"/>
              </a:defRPr>
            </a:lvl1pPr>
          </a:lstStyle>
          <a:p>
            <a:pPr algn="just">
              <a:lnSpc>
                <a:spcPts val="1500"/>
              </a:lnSpc>
              <a:spcAft>
                <a:spcPts val="300"/>
              </a:spcAft>
            </a:pPr>
            <a:r>
              <a:rPr lang="ja-JP" altLang="en-US" dirty="0">
                <a:latin typeface="ＭＳ ゴシック" panose="020B0609070205080204" pitchFamily="49" charset="-128"/>
                <a:ea typeface="ＭＳ ゴシック" panose="020B0609070205080204" pitchFamily="49" charset="-128"/>
              </a:rPr>
              <a:t>（２）産業廃棄物</a:t>
            </a:r>
          </a:p>
          <a:p>
            <a:pPr marL="216000" indent="-171450" algn="just">
              <a:lnSpc>
                <a:spcPts val="1500"/>
              </a:lnSpc>
              <a:buFont typeface="ＭＳ 明朝" panose="02020609040205080304" pitchFamily="17" charset="-128"/>
              <a:buChar char="○"/>
            </a:pPr>
            <a:r>
              <a:rPr lang="ja-JP" altLang="en-US" sz="1050" dirty="0">
                <a:latin typeface="ＭＳ ゴシック" panose="020B0609070205080204" pitchFamily="49" charset="-128"/>
                <a:ea typeface="ＭＳ ゴシック" panose="020B0609070205080204" pitchFamily="49" charset="-128"/>
              </a:rPr>
              <a:t>リデュースとリユースの推進</a:t>
            </a:r>
          </a:p>
          <a:p>
            <a:pPr marL="252000" indent="-108000" algn="just">
              <a:lnSpc>
                <a:spcPts val="1500"/>
              </a:lnSpc>
              <a:buFont typeface="Arial" panose="020B0604020202020204" pitchFamily="34" charset="0"/>
              <a:buChar char="•"/>
            </a:pPr>
            <a:r>
              <a:rPr lang="ja-JP" altLang="en-US" sz="1050" dirty="0"/>
              <a:t>事業者に排出抑制の指導を行うとともに、処理計画書（府域全体</a:t>
            </a:r>
            <a:r>
              <a:rPr lang="en-US" altLang="ja-JP" sz="1050" dirty="0"/>
              <a:t>966</a:t>
            </a:r>
            <a:r>
              <a:rPr lang="ja-JP" altLang="en-US" sz="1050" dirty="0"/>
              <a:t>件）　及び実施状況報告書</a:t>
            </a:r>
            <a:r>
              <a:rPr lang="en-US" altLang="ja-JP" sz="1050" dirty="0"/>
              <a:t>(</a:t>
            </a:r>
            <a:r>
              <a:rPr lang="ja-JP" altLang="en-US" sz="1050" dirty="0"/>
              <a:t>府域全体</a:t>
            </a:r>
            <a:r>
              <a:rPr lang="en-US" altLang="ja-JP" sz="1050" dirty="0"/>
              <a:t>950</a:t>
            </a:r>
            <a:r>
              <a:rPr lang="ja-JP" altLang="en-US" sz="1050" dirty="0"/>
              <a:t>件）を公表しました。</a:t>
            </a:r>
            <a:endParaRPr lang="en-US" altLang="ja-JP" sz="1050" dirty="0"/>
          </a:p>
          <a:p>
            <a:pPr marL="216000" indent="-171450" algn="just">
              <a:lnSpc>
                <a:spcPts val="1500"/>
              </a:lnSpc>
              <a:spcBef>
                <a:spcPts val="400"/>
              </a:spcBef>
              <a:buFont typeface="ＭＳ 明朝" panose="02020609040205080304" pitchFamily="17" charset="-128"/>
              <a:buChar char="○"/>
            </a:pPr>
            <a:r>
              <a:rPr lang="ja-JP" altLang="en-US" sz="1050" dirty="0">
                <a:latin typeface="ＭＳ ゴシック" panose="020B0609070205080204" pitchFamily="49" charset="-128"/>
                <a:ea typeface="ＭＳ ゴシック" panose="020B0609070205080204" pitchFamily="49" charset="-128"/>
              </a:rPr>
              <a:t>リサイクルの推進</a:t>
            </a:r>
            <a:endParaRPr lang="en-US" altLang="ja-JP" sz="1050" dirty="0">
              <a:latin typeface="ＭＳ ゴシック" panose="020B0609070205080204" pitchFamily="49" charset="-128"/>
              <a:ea typeface="ＭＳ ゴシック" panose="020B0609070205080204" pitchFamily="49" charset="-128"/>
            </a:endParaRPr>
          </a:p>
          <a:p>
            <a:pPr marL="252000" indent="-108000" algn="just">
              <a:lnSpc>
                <a:spcPts val="1500"/>
              </a:lnSpc>
              <a:buFont typeface="Arial" panose="020B0604020202020204" pitchFamily="34" charset="0"/>
              <a:buChar char="•"/>
            </a:pPr>
            <a:r>
              <a:rPr lang="ja-JP" altLang="en-US" sz="1050" dirty="0"/>
              <a:t>建設業者向けの啓発リーフレットを配布するとともに、解体工事等の現場において適正な分別解体等の確認や指導等を行うため、パトロールを実施　（府域全体</a:t>
            </a:r>
            <a:r>
              <a:rPr lang="en-US" altLang="ja-JP" sz="1050" dirty="0"/>
              <a:t>183</a:t>
            </a:r>
            <a:r>
              <a:rPr lang="ja-JP" altLang="en-US" sz="1050" dirty="0"/>
              <a:t>箇所）しました。</a:t>
            </a:r>
            <a:endParaRPr lang="en-US" altLang="ja-JP" sz="1050" dirty="0"/>
          </a:p>
          <a:p>
            <a:pPr marL="216000" indent="-171450" algn="just">
              <a:lnSpc>
                <a:spcPts val="1500"/>
              </a:lnSpc>
              <a:spcBef>
                <a:spcPts val="400"/>
              </a:spcBef>
              <a:buFont typeface="ＭＳ 明朝" panose="02020609040205080304" pitchFamily="17" charset="-128"/>
              <a:buChar char="○"/>
            </a:pPr>
            <a:r>
              <a:rPr lang="ja-JP" altLang="en-US" sz="1050" dirty="0">
                <a:latin typeface="ＭＳ ゴシック" panose="020B0609070205080204" pitchFamily="49" charset="-128"/>
                <a:ea typeface="ＭＳ ゴシック" panose="020B0609070205080204" pitchFamily="49" charset="-128"/>
              </a:rPr>
              <a:t>適正処理の推進</a:t>
            </a:r>
          </a:p>
          <a:p>
            <a:pPr marL="252000" indent="-108000" algn="just">
              <a:lnSpc>
                <a:spcPts val="1500"/>
              </a:lnSpc>
              <a:buFont typeface="Arial" panose="020B0604020202020204" pitchFamily="34" charset="0"/>
              <a:buChar char="•"/>
            </a:pPr>
            <a:r>
              <a:rPr lang="ja-JP" altLang="en-US" sz="1050" dirty="0"/>
              <a:t>不適正処理の未然防止や早期発見に向けた監視を行うとともに、警察等と連携しながら適正処理の指導等（府域全体で</a:t>
            </a:r>
            <a:r>
              <a:rPr lang="en-US" altLang="ja-JP" sz="1050" dirty="0"/>
              <a:t>4,545</a:t>
            </a:r>
            <a:r>
              <a:rPr lang="ja-JP" altLang="en-US" sz="1050" dirty="0"/>
              <a:t>回）を実施しました。</a:t>
            </a:r>
          </a:p>
        </p:txBody>
      </p:sp>
      <p:pic>
        <p:nvPicPr>
          <p:cNvPr id="55" name="図 54">
            <a:extLst>
              <a:ext uri="{FF2B5EF4-FFF2-40B4-BE49-F238E27FC236}">
                <a16:creationId xmlns:a16="http://schemas.microsoft.com/office/drawing/2014/main" id="{974C8EF9-814F-49C4-8469-910750109661}"/>
              </a:ext>
            </a:extLst>
          </p:cNvPr>
          <p:cNvPicPr/>
          <p:nvPr/>
        </p:nvPicPr>
        <p:blipFill>
          <a:blip r:embed="rId5" cstate="print">
            <a:extLst>
              <a:ext uri="{28A0092B-C50C-407E-A947-70E740481C1C}">
                <a14:useLocalDpi xmlns:a14="http://schemas.microsoft.com/office/drawing/2010/main" val="0"/>
              </a:ext>
            </a:extLst>
          </a:blip>
          <a:stretch>
            <a:fillRect/>
          </a:stretch>
        </p:blipFill>
        <p:spPr>
          <a:xfrm>
            <a:off x="12138316" y="1795648"/>
            <a:ext cx="1018273" cy="1476188"/>
          </a:xfrm>
          <a:prstGeom prst="rect">
            <a:avLst/>
          </a:prstGeom>
        </p:spPr>
      </p:pic>
      <p:pic>
        <p:nvPicPr>
          <p:cNvPr id="56" name="図 55">
            <a:extLst>
              <a:ext uri="{FF2B5EF4-FFF2-40B4-BE49-F238E27FC236}">
                <a16:creationId xmlns:a16="http://schemas.microsoft.com/office/drawing/2014/main" id="{88FF4DE6-1F66-4BF4-A183-772ADAEAEA62}"/>
              </a:ext>
            </a:extLst>
          </p:cNvPr>
          <p:cNvPicPr/>
          <p:nvPr/>
        </p:nvPicPr>
        <p:blipFill>
          <a:blip r:embed="rId6" cstate="print">
            <a:extLst>
              <a:ext uri="{28A0092B-C50C-407E-A947-70E740481C1C}">
                <a14:useLocalDpi xmlns:a14="http://schemas.microsoft.com/office/drawing/2010/main" val="0"/>
              </a:ext>
            </a:extLst>
          </a:blip>
          <a:stretch>
            <a:fillRect/>
          </a:stretch>
        </p:blipFill>
        <p:spPr>
          <a:xfrm>
            <a:off x="12096601" y="3579473"/>
            <a:ext cx="1121571" cy="841267"/>
          </a:xfrm>
          <a:prstGeom prst="rect">
            <a:avLst/>
          </a:prstGeom>
        </p:spPr>
      </p:pic>
      <p:pic>
        <p:nvPicPr>
          <p:cNvPr id="57" name="図 56">
            <a:extLst>
              <a:ext uri="{FF2B5EF4-FFF2-40B4-BE49-F238E27FC236}">
                <a16:creationId xmlns:a16="http://schemas.microsoft.com/office/drawing/2014/main" id="{16DB1E5A-C991-4EF6-9896-C40BA76E1F5B}"/>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31945" y="5089383"/>
            <a:ext cx="1419516" cy="1039560"/>
          </a:xfrm>
          <a:prstGeom prst="rect">
            <a:avLst/>
          </a:prstGeom>
        </p:spPr>
      </p:pic>
    </p:spTree>
    <p:extLst>
      <p:ext uri="{BB962C8B-B14F-4D97-AF65-F5344CB8AC3E}">
        <p14:creationId xmlns:p14="http://schemas.microsoft.com/office/powerpoint/2010/main" val="2984178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図 18">
            <a:extLst>
              <a:ext uri="{FF2B5EF4-FFF2-40B4-BE49-F238E27FC236}">
                <a16:creationId xmlns:a16="http://schemas.microsoft.com/office/drawing/2014/main" id="{BAF7E44D-A3B8-4381-89F7-B54D4F13A46E}"/>
              </a:ext>
            </a:extLst>
          </p:cNvPr>
          <p:cNvPicPr preferRelativeResize="0">
            <a:picLocks/>
          </p:cNvPicPr>
          <p:nvPr/>
        </p:nvPicPr>
        <p:blipFill>
          <a:blip r:embed="rId2"/>
          <a:stretch>
            <a:fillRect/>
          </a:stretch>
        </p:blipFill>
        <p:spPr>
          <a:xfrm>
            <a:off x="7045124" y="7326170"/>
            <a:ext cx="2862000" cy="2005200"/>
          </a:xfrm>
          <a:prstGeom prst="rect">
            <a:avLst/>
          </a:prstGeom>
        </p:spPr>
      </p:pic>
      <p:pic>
        <p:nvPicPr>
          <p:cNvPr id="17" name="図 16">
            <a:extLst>
              <a:ext uri="{FF2B5EF4-FFF2-40B4-BE49-F238E27FC236}">
                <a16:creationId xmlns:a16="http://schemas.microsoft.com/office/drawing/2014/main" id="{9792E19A-2F02-4ED2-B974-56A9A2607988}"/>
              </a:ext>
            </a:extLst>
          </p:cNvPr>
          <p:cNvPicPr>
            <a:picLocks/>
          </p:cNvPicPr>
          <p:nvPr/>
        </p:nvPicPr>
        <p:blipFill>
          <a:blip r:embed="rId3"/>
          <a:stretch>
            <a:fillRect/>
          </a:stretch>
        </p:blipFill>
        <p:spPr>
          <a:xfrm>
            <a:off x="10081683" y="7335401"/>
            <a:ext cx="2973600" cy="2005200"/>
          </a:xfrm>
          <a:prstGeom prst="rect">
            <a:avLst/>
          </a:prstGeom>
        </p:spPr>
      </p:pic>
      <p:pic>
        <p:nvPicPr>
          <p:cNvPr id="15" name="図 14">
            <a:extLst>
              <a:ext uri="{FF2B5EF4-FFF2-40B4-BE49-F238E27FC236}">
                <a16:creationId xmlns:a16="http://schemas.microsoft.com/office/drawing/2014/main" id="{5E6BD560-3722-4D5A-B20B-327B1557E43B}"/>
              </a:ext>
            </a:extLst>
          </p:cNvPr>
          <p:cNvPicPr preferRelativeResize="0">
            <a:picLocks/>
          </p:cNvPicPr>
          <p:nvPr/>
        </p:nvPicPr>
        <p:blipFill>
          <a:blip r:embed="rId4"/>
          <a:stretch>
            <a:fillRect/>
          </a:stretch>
        </p:blipFill>
        <p:spPr>
          <a:xfrm>
            <a:off x="10085495" y="5094250"/>
            <a:ext cx="2973600" cy="1969200"/>
          </a:xfrm>
          <a:prstGeom prst="rect">
            <a:avLst/>
          </a:prstGeom>
        </p:spPr>
      </p:pic>
      <p:pic>
        <p:nvPicPr>
          <p:cNvPr id="14" name="図 13">
            <a:extLst>
              <a:ext uri="{FF2B5EF4-FFF2-40B4-BE49-F238E27FC236}">
                <a16:creationId xmlns:a16="http://schemas.microsoft.com/office/drawing/2014/main" id="{D36346B4-C5A4-49BE-A75C-8DC70CD8FFAB}"/>
              </a:ext>
            </a:extLst>
          </p:cNvPr>
          <p:cNvPicPr>
            <a:picLocks/>
          </p:cNvPicPr>
          <p:nvPr/>
        </p:nvPicPr>
        <p:blipFill>
          <a:blip r:embed="rId5"/>
          <a:stretch>
            <a:fillRect/>
          </a:stretch>
        </p:blipFill>
        <p:spPr>
          <a:xfrm>
            <a:off x="7050050" y="5093877"/>
            <a:ext cx="2901600" cy="1969200"/>
          </a:xfrm>
          <a:prstGeom prst="rect">
            <a:avLst/>
          </a:prstGeom>
        </p:spPr>
      </p:pic>
      <p:pic>
        <p:nvPicPr>
          <p:cNvPr id="9" name="図 8">
            <a:extLst>
              <a:ext uri="{FF2B5EF4-FFF2-40B4-BE49-F238E27FC236}">
                <a16:creationId xmlns:a16="http://schemas.microsoft.com/office/drawing/2014/main" id="{CACBB282-95CF-4298-80A5-DF591F87466B}"/>
              </a:ext>
            </a:extLst>
          </p:cNvPr>
          <p:cNvPicPr preferRelativeResize="0">
            <a:picLocks/>
          </p:cNvPicPr>
          <p:nvPr/>
        </p:nvPicPr>
        <p:blipFill>
          <a:blip r:embed="rId6"/>
          <a:stretch>
            <a:fillRect/>
          </a:stretch>
        </p:blipFill>
        <p:spPr>
          <a:xfrm>
            <a:off x="7056557" y="2955523"/>
            <a:ext cx="2862000" cy="1915200"/>
          </a:xfrm>
          <a:prstGeom prst="rect">
            <a:avLst/>
          </a:prstGeom>
        </p:spPr>
      </p:pic>
      <p:pic>
        <p:nvPicPr>
          <p:cNvPr id="8" name="図 7">
            <a:extLst>
              <a:ext uri="{FF2B5EF4-FFF2-40B4-BE49-F238E27FC236}">
                <a16:creationId xmlns:a16="http://schemas.microsoft.com/office/drawing/2014/main" id="{ACA65351-41AF-4A4C-8CDE-71DAB78407A7}"/>
              </a:ext>
            </a:extLst>
          </p:cNvPr>
          <p:cNvPicPr preferRelativeResize="0">
            <a:picLocks/>
          </p:cNvPicPr>
          <p:nvPr/>
        </p:nvPicPr>
        <p:blipFill>
          <a:blip r:embed="rId7"/>
          <a:stretch>
            <a:fillRect/>
          </a:stretch>
        </p:blipFill>
        <p:spPr>
          <a:xfrm>
            <a:off x="10334114" y="498830"/>
            <a:ext cx="2710800" cy="1854000"/>
          </a:xfrm>
          <a:prstGeom prst="rect">
            <a:avLst/>
          </a:prstGeom>
        </p:spPr>
      </p:pic>
      <p:pic>
        <p:nvPicPr>
          <p:cNvPr id="2" name="図 1">
            <a:extLst>
              <a:ext uri="{FF2B5EF4-FFF2-40B4-BE49-F238E27FC236}">
                <a16:creationId xmlns:a16="http://schemas.microsoft.com/office/drawing/2014/main" id="{2B55977D-0657-471F-A964-BB054A295C04}"/>
              </a:ext>
            </a:extLst>
          </p:cNvPr>
          <p:cNvPicPr preferRelativeResize="0">
            <a:picLocks/>
          </p:cNvPicPr>
          <p:nvPr/>
        </p:nvPicPr>
        <p:blipFill>
          <a:blip r:embed="rId8"/>
          <a:stretch>
            <a:fillRect/>
          </a:stretch>
        </p:blipFill>
        <p:spPr>
          <a:xfrm>
            <a:off x="7257186" y="495484"/>
            <a:ext cx="2674800" cy="1846800"/>
          </a:xfrm>
          <a:prstGeom prst="rect">
            <a:avLst/>
          </a:prstGeom>
        </p:spPr>
      </p:pic>
      <p:pic>
        <p:nvPicPr>
          <p:cNvPr id="18" name="図 17">
            <a:extLst>
              <a:ext uri="{FF2B5EF4-FFF2-40B4-BE49-F238E27FC236}">
                <a16:creationId xmlns:a16="http://schemas.microsoft.com/office/drawing/2014/main" id="{5E9BA07C-B2B4-4893-A0C1-195A1DFD0082}"/>
              </a:ext>
            </a:extLst>
          </p:cNvPr>
          <p:cNvPicPr preferRelativeResize="0">
            <a:picLocks/>
          </p:cNvPicPr>
          <p:nvPr/>
        </p:nvPicPr>
        <p:blipFill>
          <a:blip r:embed="rId9"/>
          <a:stretch>
            <a:fillRect/>
          </a:stretch>
        </p:blipFill>
        <p:spPr>
          <a:xfrm>
            <a:off x="3454944" y="5114046"/>
            <a:ext cx="3006000" cy="1933200"/>
          </a:xfrm>
          <a:prstGeom prst="rect">
            <a:avLst/>
          </a:prstGeom>
        </p:spPr>
      </p:pic>
      <p:pic>
        <p:nvPicPr>
          <p:cNvPr id="13" name="図 12">
            <a:extLst>
              <a:ext uri="{FF2B5EF4-FFF2-40B4-BE49-F238E27FC236}">
                <a16:creationId xmlns:a16="http://schemas.microsoft.com/office/drawing/2014/main" id="{CC44214A-81D2-43F3-9C12-DEAA51B3FBC4}"/>
              </a:ext>
            </a:extLst>
          </p:cNvPr>
          <p:cNvPicPr preferRelativeResize="0">
            <a:picLocks/>
          </p:cNvPicPr>
          <p:nvPr/>
        </p:nvPicPr>
        <p:blipFill>
          <a:blip r:embed="rId10"/>
          <a:stretch>
            <a:fillRect/>
          </a:stretch>
        </p:blipFill>
        <p:spPr>
          <a:xfrm>
            <a:off x="670929" y="5091896"/>
            <a:ext cx="2649600" cy="1980000"/>
          </a:xfrm>
          <a:prstGeom prst="rect">
            <a:avLst/>
          </a:prstGeom>
        </p:spPr>
      </p:pic>
      <p:pic>
        <p:nvPicPr>
          <p:cNvPr id="12" name="図 11">
            <a:extLst>
              <a:ext uri="{FF2B5EF4-FFF2-40B4-BE49-F238E27FC236}">
                <a16:creationId xmlns:a16="http://schemas.microsoft.com/office/drawing/2014/main" id="{37C0273C-7FB7-4735-9990-B7D550E51EAC}"/>
              </a:ext>
            </a:extLst>
          </p:cNvPr>
          <p:cNvPicPr preferRelativeResize="0">
            <a:picLocks/>
          </p:cNvPicPr>
          <p:nvPr/>
        </p:nvPicPr>
        <p:blipFill>
          <a:blip r:embed="rId11"/>
          <a:stretch>
            <a:fillRect/>
          </a:stretch>
        </p:blipFill>
        <p:spPr>
          <a:xfrm>
            <a:off x="3718277" y="2948846"/>
            <a:ext cx="2750400" cy="1933200"/>
          </a:xfrm>
          <a:prstGeom prst="rect">
            <a:avLst/>
          </a:prstGeom>
        </p:spPr>
      </p:pic>
      <p:pic>
        <p:nvPicPr>
          <p:cNvPr id="11" name="図 10">
            <a:extLst>
              <a:ext uri="{FF2B5EF4-FFF2-40B4-BE49-F238E27FC236}">
                <a16:creationId xmlns:a16="http://schemas.microsoft.com/office/drawing/2014/main" id="{798118E4-ACD1-4D87-B8A9-10FFFDDBD3B4}"/>
              </a:ext>
            </a:extLst>
          </p:cNvPr>
          <p:cNvPicPr preferRelativeResize="0">
            <a:picLocks/>
          </p:cNvPicPr>
          <p:nvPr/>
        </p:nvPicPr>
        <p:blipFill>
          <a:blip r:embed="rId12"/>
          <a:stretch>
            <a:fillRect/>
          </a:stretch>
        </p:blipFill>
        <p:spPr>
          <a:xfrm>
            <a:off x="649819" y="2955564"/>
            <a:ext cx="2678400" cy="1922400"/>
          </a:xfrm>
          <a:prstGeom prst="rect">
            <a:avLst/>
          </a:prstGeom>
        </p:spPr>
      </p:pic>
      <p:pic>
        <p:nvPicPr>
          <p:cNvPr id="25" name="図 24">
            <a:extLst>
              <a:ext uri="{FF2B5EF4-FFF2-40B4-BE49-F238E27FC236}">
                <a16:creationId xmlns:a16="http://schemas.microsoft.com/office/drawing/2014/main" id="{9B0C64DB-CD45-4B1F-9BA3-E12B745B0099}"/>
              </a:ext>
            </a:extLst>
          </p:cNvPr>
          <p:cNvPicPr>
            <a:picLocks/>
          </p:cNvPicPr>
          <p:nvPr/>
        </p:nvPicPr>
        <p:blipFill>
          <a:blip r:embed="rId13"/>
          <a:stretch>
            <a:fillRect/>
          </a:stretch>
        </p:blipFill>
        <p:spPr>
          <a:xfrm>
            <a:off x="10077873" y="2961036"/>
            <a:ext cx="2974848" cy="1916125"/>
          </a:xfrm>
          <a:prstGeom prst="rect">
            <a:avLst/>
          </a:prstGeom>
        </p:spPr>
      </p:pic>
      <p:pic>
        <p:nvPicPr>
          <p:cNvPr id="7" name="図 6"/>
          <p:cNvPicPr>
            <a:picLocks noChangeAspect="1"/>
          </p:cNvPicPr>
          <p:nvPr/>
        </p:nvPicPr>
        <p:blipFill>
          <a:blip r:embed="rId14"/>
          <a:stretch>
            <a:fillRect/>
          </a:stretch>
        </p:blipFill>
        <p:spPr>
          <a:xfrm>
            <a:off x="3778668" y="7369811"/>
            <a:ext cx="2844000" cy="1785325"/>
          </a:xfrm>
          <a:prstGeom prst="rect">
            <a:avLst/>
          </a:prstGeom>
        </p:spPr>
      </p:pic>
      <p:pic>
        <p:nvPicPr>
          <p:cNvPr id="3" name="図 2"/>
          <p:cNvPicPr>
            <a:picLocks noChangeAspect="1"/>
          </p:cNvPicPr>
          <p:nvPr/>
        </p:nvPicPr>
        <p:blipFill>
          <a:blip r:embed="rId15"/>
          <a:stretch>
            <a:fillRect/>
          </a:stretch>
        </p:blipFill>
        <p:spPr>
          <a:xfrm>
            <a:off x="665961" y="7328521"/>
            <a:ext cx="2844000" cy="1785325"/>
          </a:xfrm>
          <a:prstGeom prst="rect">
            <a:avLst/>
          </a:prstGeom>
        </p:spPr>
      </p:pic>
      <p:sp>
        <p:nvSpPr>
          <p:cNvPr id="50" name="テキスト ボックス 49"/>
          <p:cNvSpPr txBox="1"/>
          <p:nvPr/>
        </p:nvSpPr>
        <p:spPr>
          <a:xfrm>
            <a:off x="292319" y="2232956"/>
            <a:ext cx="6642893" cy="338554"/>
          </a:xfrm>
          <a:prstGeom prst="rect">
            <a:avLst/>
          </a:prstGeom>
          <a:noFill/>
          <a:ln>
            <a:noFill/>
            <a:prstDash val="dash"/>
            <a:miter lim="800000"/>
          </a:ln>
        </p:spPr>
        <p:txBody>
          <a:bodyPr wrap="square" rtlCol="0">
            <a:spAutoFit/>
          </a:bodyPr>
          <a:lstStyle/>
          <a:p>
            <a:r>
              <a:rPr kumimoji="1" lang="en-US" altLang="ja-JP" sz="800" dirty="0">
                <a:latin typeface="ＭＳ 明朝" panose="02020609040205080304" pitchFamily="17" charset="-128"/>
                <a:ea typeface="ＭＳ 明朝" panose="02020609040205080304" pitchFamily="17" charset="-128"/>
              </a:rPr>
              <a:t>※</a:t>
            </a:r>
            <a:r>
              <a:rPr kumimoji="1" lang="ja-JP" altLang="en-US" sz="800" dirty="0">
                <a:latin typeface="ＭＳ 明朝" panose="02020609040205080304" pitchFamily="17" charset="-128"/>
                <a:ea typeface="ＭＳ 明朝" panose="02020609040205080304" pitchFamily="17" charset="-128"/>
              </a:rPr>
              <a:t>１：産業廃棄物の項目は、概ね５年毎に調査を実施しています。</a:t>
            </a:r>
            <a:endParaRPr kumimoji="1" lang="en-US" altLang="ja-JP" sz="800" dirty="0">
              <a:latin typeface="ＭＳ 明朝" panose="02020609040205080304" pitchFamily="17" charset="-128"/>
              <a:ea typeface="ＭＳ 明朝" panose="02020609040205080304" pitchFamily="17" charset="-128"/>
            </a:endParaRPr>
          </a:p>
          <a:p>
            <a:r>
              <a:rPr kumimoji="1" lang="en-US" altLang="ja-JP" sz="800" dirty="0">
                <a:latin typeface="ＭＳ 明朝" panose="02020609040205080304" pitchFamily="17" charset="-128"/>
                <a:ea typeface="ＭＳ 明朝" panose="02020609040205080304" pitchFamily="17" charset="-128"/>
              </a:rPr>
              <a:t>※</a:t>
            </a:r>
            <a:r>
              <a:rPr kumimoji="1" lang="ja-JP" altLang="en-US" sz="800" dirty="0">
                <a:latin typeface="ＭＳ 明朝" panose="02020609040205080304" pitchFamily="17" charset="-128"/>
                <a:ea typeface="ＭＳ 明朝" panose="02020609040205080304" pitchFamily="17" charset="-128"/>
              </a:rPr>
              <a:t>２：プラスチックごみの焼却量及び有効利用率は、５年毎に実態調査を実施します。</a:t>
            </a:r>
            <a:endParaRPr kumimoji="1" lang="en-US" altLang="ja-JP" sz="800" dirty="0">
              <a:latin typeface="ＭＳ 明朝" panose="02020609040205080304" pitchFamily="17" charset="-128"/>
              <a:ea typeface="ＭＳ 明朝" panose="02020609040205080304" pitchFamily="17" charset="-128"/>
            </a:endParaRPr>
          </a:p>
        </p:txBody>
      </p:sp>
      <p:sp>
        <p:nvSpPr>
          <p:cNvPr id="4" name="テキスト ボックス 3"/>
          <p:cNvSpPr txBox="1"/>
          <p:nvPr/>
        </p:nvSpPr>
        <p:spPr>
          <a:xfrm>
            <a:off x="183806" y="109727"/>
            <a:ext cx="3640202" cy="276999"/>
          </a:xfrm>
          <a:prstGeom prst="rect">
            <a:avLst/>
          </a:prstGeom>
          <a:noFill/>
          <a:ln>
            <a:noFill/>
            <a:prstDash val="dash"/>
            <a:miter lim="800000"/>
          </a:ln>
        </p:spPr>
        <p:txBody>
          <a:bodyPr wrap="square" rtlCol="0">
            <a:spAutoFit/>
          </a:bodyPr>
          <a:lstStyle/>
          <a:p>
            <a:r>
              <a:rPr kumimoji="1" lang="ja-JP" altLang="en-US" sz="1200" b="1" dirty="0">
                <a:latin typeface="ＭＳ ゴシック" panose="020B0609070205080204" pitchFamily="49" charset="-128"/>
                <a:ea typeface="ＭＳ ゴシック" panose="020B0609070205080204" pitchFamily="49" charset="-128"/>
              </a:rPr>
              <a:t>（参考）目標項目及び進行管理指標の経年推移</a:t>
            </a:r>
          </a:p>
        </p:txBody>
      </p:sp>
      <p:sp>
        <p:nvSpPr>
          <p:cNvPr id="5" name="テキスト ボックス 4"/>
          <p:cNvSpPr txBox="1"/>
          <p:nvPr/>
        </p:nvSpPr>
        <p:spPr>
          <a:xfrm>
            <a:off x="183806" y="2723367"/>
            <a:ext cx="3577517" cy="261610"/>
          </a:xfrm>
          <a:prstGeom prst="rect">
            <a:avLst/>
          </a:prstGeom>
          <a:noFill/>
          <a:ln>
            <a:noFill/>
            <a:prstDash val="dash"/>
            <a:miter lim="800000"/>
          </a:ln>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　■一般廃棄物　　</a:t>
            </a:r>
            <a:r>
              <a:rPr kumimoji="1" lang="en-US" altLang="ja-JP" sz="800" dirty="0">
                <a:latin typeface="ＭＳ 明朝" panose="02020609040205080304" pitchFamily="17" charset="-128"/>
                <a:ea typeface="ＭＳ 明朝" panose="02020609040205080304" pitchFamily="17" charset="-128"/>
              </a:rPr>
              <a:t>※2025</a:t>
            </a:r>
            <a:r>
              <a:rPr kumimoji="1" lang="ja-JP" altLang="en-US" sz="800" dirty="0">
                <a:latin typeface="ＭＳ 明朝" panose="02020609040205080304" pitchFamily="17" charset="-128"/>
                <a:ea typeface="ＭＳ 明朝" panose="02020609040205080304" pitchFamily="17" charset="-128"/>
              </a:rPr>
              <a:t>年度は目標値</a:t>
            </a:r>
          </a:p>
        </p:txBody>
      </p:sp>
      <p:sp>
        <p:nvSpPr>
          <p:cNvPr id="6" name="テキスト ボックス 5"/>
          <p:cNvSpPr txBox="1"/>
          <p:nvPr/>
        </p:nvSpPr>
        <p:spPr>
          <a:xfrm>
            <a:off x="183806" y="7114771"/>
            <a:ext cx="3749039" cy="261610"/>
          </a:xfrm>
          <a:prstGeom prst="rect">
            <a:avLst/>
          </a:prstGeom>
          <a:noFill/>
          <a:ln>
            <a:noFill/>
            <a:prstDash val="dash"/>
            <a:miter lim="800000"/>
          </a:ln>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　■産業廃棄物　</a:t>
            </a:r>
            <a:r>
              <a:rPr kumimoji="1" lang="ja-JP" altLang="en-US" sz="800" dirty="0">
                <a:latin typeface="ＭＳ 明朝" panose="02020609040205080304" pitchFamily="17" charset="-128"/>
                <a:ea typeface="ＭＳ 明朝" panose="02020609040205080304" pitchFamily="17" charset="-128"/>
              </a:rPr>
              <a:t>　</a:t>
            </a:r>
            <a:r>
              <a:rPr kumimoji="1" lang="en-US" altLang="ja-JP" sz="800" dirty="0">
                <a:latin typeface="ＭＳ 明朝" panose="02020609040205080304" pitchFamily="17" charset="-128"/>
                <a:ea typeface="ＭＳ 明朝" panose="02020609040205080304" pitchFamily="17" charset="-128"/>
              </a:rPr>
              <a:t>※2025</a:t>
            </a:r>
            <a:r>
              <a:rPr kumimoji="1" lang="ja-JP" altLang="en-US" sz="800" dirty="0">
                <a:latin typeface="ＭＳ 明朝" panose="02020609040205080304" pitchFamily="17" charset="-128"/>
                <a:ea typeface="ＭＳ 明朝" panose="02020609040205080304" pitchFamily="17" charset="-128"/>
              </a:rPr>
              <a:t>年度は目標値</a:t>
            </a:r>
          </a:p>
        </p:txBody>
      </p:sp>
      <p:sp>
        <p:nvSpPr>
          <p:cNvPr id="34" name="テキスト ボックス 33"/>
          <p:cNvSpPr txBox="1"/>
          <p:nvPr/>
        </p:nvSpPr>
        <p:spPr>
          <a:xfrm>
            <a:off x="1443960" y="4682646"/>
            <a:ext cx="1453235" cy="246221"/>
          </a:xfrm>
          <a:prstGeom prst="rect">
            <a:avLst/>
          </a:prstGeom>
          <a:noFill/>
          <a:ln>
            <a:noFill/>
            <a:prstDash val="dash"/>
            <a:miter lim="800000"/>
          </a:ln>
        </p:spPr>
        <p:txBody>
          <a:bodyPr wrap="square" rtlCol="0">
            <a:spAutoFit/>
          </a:bodyPr>
          <a:lstStyle/>
          <a:p>
            <a:pPr algn="ctr"/>
            <a:r>
              <a:rPr kumimoji="1" lang="ja-JP" altLang="en-US" sz="1000" dirty="0">
                <a:latin typeface="ＭＳ ゴシック" panose="020B0609070205080204" pitchFamily="49" charset="-128"/>
                <a:ea typeface="ＭＳ ゴシック" panose="020B0609070205080204" pitchFamily="49" charset="-128"/>
              </a:rPr>
              <a:t>図１：排出量</a:t>
            </a:r>
          </a:p>
        </p:txBody>
      </p:sp>
      <p:sp>
        <p:nvSpPr>
          <p:cNvPr id="35" name="テキスト ボックス 34"/>
          <p:cNvSpPr txBox="1"/>
          <p:nvPr/>
        </p:nvSpPr>
        <p:spPr>
          <a:xfrm>
            <a:off x="1457635" y="6897983"/>
            <a:ext cx="1453235" cy="246221"/>
          </a:xfrm>
          <a:prstGeom prst="rect">
            <a:avLst/>
          </a:prstGeom>
          <a:noFill/>
          <a:ln>
            <a:noFill/>
            <a:prstDash val="dash"/>
            <a:miter lim="800000"/>
          </a:ln>
        </p:spPr>
        <p:txBody>
          <a:bodyPr wrap="square" rtlCol="0">
            <a:spAutoFit/>
          </a:bodyPr>
          <a:lstStyle/>
          <a:p>
            <a:pPr algn="ctr"/>
            <a:r>
              <a:rPr kumimoji="1" lang="ja-JP" altLang="en-US" sz="1000" dirty="0">
                <a:latin typeface="ＭＳ ゴシック" panose="020B0609070205080204" pitchFamily="49" charset="-128"/>
                <a:ea typeface="ＭＳ ゴシック" panose="020B0609070205080204" pitchFamily="49" charset="-128"/>
              </a:rPr>
              <a:t>図３：最終処分量</a:t>
            </a:r>
          </a:p>
        </p:txBody>
      </p:sp>
      <p:sp>
        <p:nvSpPr>
          <p:cNvPr id="36" name="テキスト ボックス 35"/>
          <p:cNvSpPr txBox="1"/>
          <p:nvPr/>
        </p:nvSpPr>
        <p:spPr>
          <a:xfrm>
            <a:off x="4561151" y="4682646"/>
            <a:ext cx="1453235" cy="246221"/>
          </a:xfrm>
          <a:prstGeom prst="rect">
            <a:avLst/>
          </a:prstGeom>
          <a:noFill/>
          <a:ln>
            <a:noFill/>
            <a:prstDash val="dash"/>
            <a:miter lim="800000"/>
          </a:ln>
        </p:spPr>
        <p:txBody>
          <a:bodyPr wrap="square" rtlCol="0">
            <a:spAutoFit/>
          </a:bodyPr>
          <a:lstStyle/>
          <a:p>
            <a:pPr algn="ctr"/>
            <a:r>
              <a:rPr kumimoji="1" lang="ja-JP" altLang="en-US" sz="1000" dirty="0">
                <a:latin typeface="ＭＳ ゴシック" panose="020B0609070205080204" pitchFamily="49" charset="-128"/>
                <a:ea typeface="ＭＳ ゴシック" panose="020B0609070205080204" pitchFamily="49" charset="-128"/>
              </a:rPr>
              <a:t>図２：再生利用率</a:t>
            </a:r>
          </a:p>
        </p:txBody>
      </p:sp>
      <p:sp>
        <p:nvSpPr>
          <p:cNvPr id="37" name="テキスト ボックス 36"/>
          <p:cNvSpPr txBox="1"/>
          <p:nvPr/>
        </p:nvSpPr>
        <p:spPr>
          <a:xfrm>
            <a:off x="3813116" y="6897983"/>
            <a:ext cx="2876030" cy="246221"/>
          </a:xfrm>
          <a:prstGeom prst="rect">
            <a:avLst/>
          </a:prstGeom>
          <a:noFill/>
          <a:ln>
            <a:noFill/>
            <a:prstDash val="dash"/>
            <a:miter lim="800000"/>
          </a:ln>
        </p:spPr>
        <p:txBody>
          <a:bodyPr wrap="square" rtlCol="0">
            <a:spAutoFit/>
          </a:bodyPr>
          <a:lstStyle/>
          <a:p>
            <a:pPr algn="ctr"/>
            <a:r>
              <a:rPr kumimoji="1" lang="ja-JP" altLang="en-US" sz="1000" dirty="0">
                <a:latin typeface="ＭＳ ゴシック" panose="020B0609070205080204" pitchFamily="49" charset="-128"/>
                <a:ea typeface="ＭＳ ゴシック" panose="020B0609070205080204" pitchFamily="49" charset="-128"/>
              </a:rPr>
              <a:t>図４：１人１日当たり生活系ごみ排出量</a:t>
            </a:r>
          </a:p>
        </p:txBody>
      </p:sp>
      <p:sp>
        <p:nvSpPr>
          <p:cNvPr id="38" name="テキスト ボックス 37"/>
          <p:cNvSpPr txBox="1"/>
          <p:nvPr/>
        </p:nvSpPr>
        <p:spPr>
          <a:xfrm>
            <a:off x="7471982" y="2209420"/>
            <a:ext cx="2628320" cy="246221"/>
          </a:xfrm>
          <a:prstGeom prst="rect">
            <a:avLst/>
          </a:prstGeom>
          <a:noFill/>
          <a:ln>
            <a:noFill/>
            <a:prstDash val="dash"/>
            <a:miter lim="800000"/>
          </a:ln>
        </p:spPr>
        <p:txBody>
          <a:bodyPr wrap="square" rtlCol="0">
            <a:spAutoFit/>
          </a:bodyPr>
          <a:lstStyle/>
          <a:p>
            <a:pPr algn="ctr"/>
            <a:r>
              <a:rPr kumimoji="1" lang="ja-JP" altLang="en-US" sz="1000" dirty="0">
                <a:latin typeface="ＭＳ ゴシック" panose="020B0609070205080204" pitchFamily="49" charset="-128"/>
                <a:ea typeface="ＭＳ ゴシック" panose="020B0609070205080204" pitchFamily="49" charset="-128"/>
              </a:rPr>
              <a:t>図７：容器包装プラスチック排出量</a:t>
            </a:r>
          </a:p>
        </p:txBody>
      </p:sp>
      <p:sp>
        <p:nvSpPr>
          <p:cNvPr id="39" name="テキスト ボックス 38"/>
          <p:cNvSpPr txBox="1"/>
          <p:nvPr/>
        </p:nvSpPr>
        <p:spPr>
          <a:xfrm>
            <a:off x="10471451" y="2209420"/>
            <a:ext cx="2821180" cy="246221"/>
          </a:xfrm>
          <a:prstGeom prst="rect">
            <a:avLst/>
          </a:prstGeom>
          <a:noFill/>
          <a:ln>
            <a:noFill/>
            <a:prstDash val="dash"/>
            <a:miter lim="800000"/>
          </a:ln>
        </p:spPr>
        <p:txBody>
          <a:bodyPr wrap="square" rtlCol="0">
            <a:spAutoFit/>
          </a:bodyPr>
          <a:lstStyle/>
          <a:p>
            <a:pPr algn="ctr"/>
            <a:r>
              <a:rPr kumimoji="1" lang="ja-JP" altLang="en-US" sz="1000" dirty="0">
                <a:latin typeface="ＭＳ ゴシック" panose="020B0609070205080204" pitchFamily="49" charset="-128"/>
                <a:ea typeface="ＭＳ ゴシック" panose="020B0609070205080204" pitchFamily="49" charset="-128"/>
              </a:rPr>
              <a:t>図８：容器包装プラスチック再生利用率</a:t>
            </a:r>
          </a:p>
        </p:txBody>
      </p:sp>
      <p:sp>
        <p:nvSpPr>
          <p:cNvPr id="40" name="テキスト ボックス 39"/>
          <p:cNvSpPr txBox="1"/>
          <p:nvPr/>
        </p:nvSpPr>
        <p:spPr>
          <a:xfrm>
            <a:off x="1107306" y="9055610"/>
            <a:ext cx="2261430" cy="246221"/>
          </a:xfrm>
          <a:prstGeom prst="rect">
            <a:avLst/>
          </a:prstGeom>
          <a:noFill/>
          <a:ln>
            <a:noFill/>
            <a:prstDash val="dash"/>
            <a:miter lim="800000"/>
          </a:ln>
        </p:spPr>
        <p:txBody>
          <a:bodyPr wrap="square" rtlCol="0">
            <a:spAutoFit/>
          </a:bodyPr>
          <a:lstStyle/>
          <a:p>
            <a:pPr algn="ctr"/>
            <a:r>
              <a:rPr kumimoji="1" lang="ja-JP" altLang="en-US" sz="1000" dirty="0">
                <a:latin typeface="ＭＳ ゴシック" panose="020B0609070205080204" pitchFamily="49" charset="-128"/>
                <a:ea typeface="ＭＳ ゴシック" panose="020B0609070205080204" pitchFamily="49" charset="-128"/>
              </a:rPr>
              <a:t>図５：排出量、最終処分量等</a:t>
            </a:r>
          </a:p>
        </p:txBody>
      </p:sp>
      <p:sp>
        <p:nvSpPr>
          <p:cNvPr id="41" name="テキスト ボックス 40"/>
          <p:cNvSpPr txBox="1"/>
          <p:nvPr/>
        </p:nvSpPr>
        <p:spPr>
          <a:xfrm>
            <a:off x="4481729" y="9055610"/>
            <a:ext cx="1583760" cy="246221"/>
          </a:xfrm>
          <a:prstGeom prst="rect">
            <a:avLst/>
          </a:prstGeom>
          <a:noFill/>
          <a:ln>
            <a:noFill/>
            <a:prstDash val="dash"/>
            <a:miter lim="800000"/>
          </a:ln>
        </p:spPr>
        <p:txBody>
          <a:bodyPr wrap="square" rtlCol="0">
            <a:spAutoFit/>
          </a:bodyPr>
          <a:lstStyle/>
          <a:p>
            <a:pPr algn="ctr"/>
            <a:r>
              <a:rPr kumimoji="1" lang="ja-JP" altLang="en-US" sz="1000" dirty="0">
                <a:latin typeface="ＭＳ ゴシック" panose="020B0609070205080204" pitchFamily="49" charset="-128"/>
                <a:ea typeface="ＭＳ ゴシック" panose="020B0609070205080204" pitchFamily="49" charset="-128"/>
              </a:rPr>
              <a:t>図６：再生利用率等</a:t>
            </a:r>
          </a:p>
        </p:txBody>
      </p:sp>
      <p:sp>
        <p:nvSpPr>
          <p:cNvPr id="42" name="テキスト ボックス 41"/>
          <p:cNvSpPr txBox="1"/>
          <p:nvPr/>
        </p:nvSpPr>
        <p:spPr>
          <a:xfrm>
            <a:off x="1018544" y="9229173"/>
            <a:ext cx="2581905" cy="215444"/>
          </a:xfrm>
          <a:prstGeom prst="rect">
            <a:avLst/>
          </a:prstGeom>
          <a:noFill/>
          <a:ln>
            <a:noFill/>
            <a:prstDash val="dash"/>
            <a:miter lim="800000"/>
          </a:ln>
        </p:spPr>
        <p:txBody>
          <a:bodyPr wrap="square" rtlCol="0">
            <a:spAutoFit/>
          </a:bodyPr>
          <a:lstStyle/>
          <a:p>
            <a:r>
              <a:rPr kumimoji="1" lang="ja-JP" altLang="en-US" sz="800" dirty="0">
                <a:latin typeface="ＭＳ 明朝" panose="02020609040205080304" pitchFamily="17" charset="-128"/>
                <a:ea typeface="ＭＳ 明朝" panose="02020609040205080304" pitchFamily="17" charset="-128"/>
              </a:rPr>
              <a:t>注）四捨五入のため合計が合わない場合があります。</a:t>
            </a:r>
          </a:p>
        </p:txBody>
      </p:sp>
      <p:sp>
        <p:nvSpPr>
          <p:cNvPr id="43" name="テキスト ボックス 42"/>
          <p:cNvSpPr txBox="1"/>
          <p:nvPr/>
        </p:nvSpPr>
        <p:spPr>
          <a:xfrm>
            <a:off x="968318" y="4859099"/>
            <a:ext cx="2582406" cy="215444"/>
          </a:xfrm>
          <a:prstGeom prst="rect">
            <a:avLst/>
          </a:prstGeom>
          <a:noFill/>
          <a:ln>
            <a:noFill/>
            <a:prstDash val="dash"/>
            <a:miter lim="800000"/>
          </a:ln>
        </p:spPr>
        <p:txBody>
          <a:bodyPr wrap="square" rtlCol="0">
            <a:spAutoFit/>
          </a:bodyPr>
          <a:lstStyle/>
          <a:p>
            <a:r>
              <a:rPr kumimoji="1" lang="ja-JP" altLang="en-US" sz="800" dirty="0">
                <a:latin typeface="ＭＳ 明朝" panose="02020609040205080304" pitchFamily="17" charset="-128"/>
                <a:ea typeface="ＭＳ 明朝" panose="02020609040205080304" pitchFamily="17" charset="-128"/>
              </a:rPr>
              <a:t>注）四捨五入のため合計が合わない場合があります。</a:t>
            </a:r>
          </a:p>
        </p:txBody>
      </p:sp>
      <p:sp>
        <p:nvSpPr>
          <p:cNvPr id="44" name="テキスト ボックス 43"/>
          <p:cNvSpPr txBox="1"/>
          <p:nvPr/>
        </p:nvSpPr>
        <p:spPr>
          <a:xfrm>
            <a:off x="7484404" y="4763926"/>
            <a:ext cx="2479925" cy="246221"/>
          </a:xfrm>
          <a:prstGeom prst="rect">
            <a:avLst/>
          </a:prstGeom>
          <a:noFill/>
          <a:ln>
            <a:noFill/>
            <a:prstDash val="dash"/>
            <a:miter lim="800000"/>
          </a:ln>
        </p:spPr>
        <p:txBody>
          <a:bodyPr wrap="square" rtlCol="0">
            <a:spAutoFit/>
          </a:bodyPr>
          <a:lstStyle/>
          <a:p>
            <a:pPr algn="ctr"/>
            <a:r>
              <a:rPr kumimoji="1" lang="ja-JP" altLang="en-US" sz="1000" dirty="0">
                <a:latin typeface="ＭＳ ゴシック" panose="020B0609070205080204" pitchFamily="49" charset="-128"/>
                <a:ea typeface="ＭＳ ゴシック" panose="020B0609070205080204" pitchFamily="49" charset="-128"/>
              </a:rPr>
              <a:t>図９：１人１日当たり事業系ごみ排出量</a:t>
            </a:r>
          </a:p>
        </p:txBody>
      </p:sp>
      <p:sp>
        <p:nvSpPr>
          <p:cNvPr id="45" name="テキスト ボックス 44"/>
          <p:cNvSpPr txBox="1"/>
          <p:nvPr/>
        </p:nvSpPr>
        <p:spPr>
          <a:xfrm>
            <a:off x="7832818" y="6903063"/>
            <a:ext cx="1961063" cy="246221"/>
          </a:xfrm>
          <a:prstGeom prst="rect">
            <a:avLst/>
          </a:prstGeom>
          <a:noFill/>
          <a:ln>
            <a:noFill/>
            <a:prstDash val="dash"/>
            <a:miter lim="800000"/>
          </a:ln>
        </p:spPr>
        <p:txBody>
          <a:bodyPr wrap="square" rtlCol="0">
            <a:spAutoFit/>
          </a:bodyPr>
          <a:lstStyle/>
          <a:p>
            <a:pPr algn="ctr"/>
            <a:r>
              <a:rPr kumimoji="1" lang="ja-JP" altLang="en-US" sz="1000" dirty="0">
                <a:latin typeface="ＭＳ ゴシック" panose="020B0609070205080204" pitchFamily="49" charset="-128"/>
                <a:ea typeface="ＭＳ ゴシック" panose="020B0609070205080204" pitchFamily="49" charset="-128"/>
              </a:rPr>
              <a:t>図</a:t>
            </a:r>
            <a:r>
              <a:rPr kumimoji="1" lang="en-US" altLang="ja-JP" sz="1000" dirty="0">
                <a:latin typeface="ＭＳ ゴシック" panose="020B0609070205080204" pitchFamily="49" charset="-128"/>
                <a:ea typeface="ＭＳ ゴシック" panose="020B0609070205080204" pitchFamily="49" charset="-128"/>
              </a:rPr>
              <a:t>11</a:t>
            </a:r>
            <a:r>
              <a:rPr kumimoji="1" lang="ja-JP" altLang="en-US" sz="1000" dirty="0">
                <a:latin typeface="ＭＳ ゴシック" panose="020B0609070205080204" pitchFamily="49" charset="-128"/>
                <a:ea typeface="ＭＳ ゴシック" panose="020B0609070205080204" pitchFamily="49" charset="-128"/>
              </a:rPr>
              <a:t>：プラスチック排出量</a:t>
            </a:r>
          </a:p>
        </p:txBody>
      </p:sp>
      <p:sp>
        <p:nvSpPr>
          <p:cNvPr id="46" name="テキスト ボックス 45"/>
          <p:cNvSpPr txBox="1"/>
          <p:nvPr/>
        </p:nvSpPr>
        <p:spPr>
          <a:xfrm>
            <a:off x="7691981" y="9187328"/>
            <a:ext cx="2162658" cy="246221"/>
          </a:xfrm>
          <a:prstGeom prst="rect">
            <a:avLst/>
          </a:prstGeom>
          <a:noFill/>
          <a:ln>
            <a:noFill/>
            <a:prstDash val="dash"/>
            <a:miter lim="800000"/>
          </a:ln>
        </p:spPr>
        <p:txBody>
          <a:bodyPr wrap="square" rtlCol="0">
            <a:spAutoFit/>
          </a:bodyPr>
          <a:lstStyle/>
          <a:p>
            <a:pPr algn="ctr"/>
            <a:r>
              <a:rPr kumimoji="1" lang="ja-JP" altLang="en-US" sz="1000" dirty="0">
                <a:latin typeface="ＭＳ ゴシック" panose="020B0609070205080204" pitchFamily="49" charset="-128"/>
                <a:ea typeface="ＭＳ ゴシック" panose="020B0609070205080204" pitchFamily="49" charset="-128"/>
              </a:rPr>
              <a:t>図</a:t>
            </a:r>
            <a:r>
              <a:rPr kumimoji="1" lang="en-US" altLang="ja-JP" sz="1000" dirty="0">
                <a:latin typeface="ＭＳ ゴシック" panose="020B0609070205080204" pitchFamily="49" charset="-128"/>
                <a:ea typeface="ＭＳ ゴシック" panose="020B0609070205080204" pitchFamily="49" charset="-128"/>
              </a:rPr>
              <a:t>13</a:t>
            </a:r>
            <a:r>
              <a:rPr kumimoji="1" lang="ja-JP" altLang="en-US" sz="1000" dirty="0">
                <a:latin typeface="ＭＳ ゴシック" panose="020B0609070205080204" pitchFamily="49" charset="-128"/>
                <a:ea typeface="ＭＳ ゴシック" panose="020B0609070205080204" pitchFamily="49" charset="-128"/>
              </a:rPr>
              <a:t>：プラスチック単純焼却量</a:t>
            </a:r>
          </a:p>
        </p:txBody>
      </p:sp>
      <p:sp>
        <p:nvSpPr>
          <p:cNvPr id="47" name="テキスト ボックス 46"/>
          <p:cNvSpPr txBox="1"/>
          <p:nvPr/>
        </p:nvSpPr>
        <p:spPr>
          <a:xfrm>
            <a:off x="10808358" y="6903063"/>
            <a:ext cx="2229426" cy="246221"/>
          </a:xfrm>
          <a:prstGeom prst="rect">
            <a:avLst/>
          </a:prstGeom>
          <a:noFill/>
          <a:ln>
            <a:noFill/>
            <a:prstDash val="dash"/>
            <a:miter lim="800000"/>
          </a:ln>
        </p:spPr>
        <p:txBody>
          <a:bodyPr wrap="square" rtlCol="0">
            <a:spAutoFit/>
          </a:bodyPr>
          <a:lstStyle/>
          <a:p>
            <a:pPr algn="ctr"/>
            <a:r>
              <a:rPr kumimoji="1" lang="ja-JP" altLang="en-US" sz="1000" dirty="0">
                <a:latin typeface="ＭＳ ゴシック" panose="020B0609070205080204" pitchFamily="49" charset="-128"/>
                <a:ea typeface="ＭＳ ゴシック" panose="020B0609070205080204" pitchFamily="49" charset="-128"/>
              </a:rPr>
              <a:t>図</a:t>
            </a:r>
            <a:r>
              <a:rPr kumimoji="1" lang="en-US" altLang="ja-JP" sz="1000" dirty="0">
                <a:latin typeface="ＭＳ ゴシック" panose="020B0609070205080204" pitchFamily="49" charset="-128"/>
                <a:ea typeface="ＭＳ ゴシック" panose="020B0609070205080204" pitchFamily="49" charset="-128"/>
              </a:rPr>
              <a:t>12</a:t>
            </a:r>
            <a:r>
              <a:rPr kumimoji="1" lang="ja-JP" altLang="en-US" sz="1000" dirty="0">
                <a:latin typeface="ＭＳ ゴシック" panose="020B0609070205080204" pitchFamily="49" charset="-128"/>
                <a:ea typeface="ＭＳ ゴシック" panose="020B0609070205080204" pitchFamily="49" charset="-128"/>
              </a:rPr>
              <a:t>：プラスチック再生利用量</a:t>
            </a:r>
          </a:p>
        </p:txBody>
      </p:sp>
      <p:sp>
        <p:nvSpPr>
          <p:cNvPr id="48" name="テキスト ボックス 47"/>
          <p:cNvSpPr txBox="1"/>
          <p:nvPr/>
        </p:nvSpPr>
        <p:spPr>
          <a:xfrm>
            <a:off x="10355546" y="9187328"/>
            <a:ext cx="3052989" cy="246221"/>
          </a:xfrm>
          <a:prstGeom prst="rect">
            <a:avLst/>
          </a:prstGeom>
          <a:noFill/>
          <a:ln>
            <a:noFill/>
            <a:prstDash val="dash"/>
            <a:miter lim="800000"/>
          </a:ln>
        </p:spPr>
        <p:txBody>
          <a:bodyPr wrap="square" rtlCol="0">
            <a:spAutoFit/>
          </a:bodyPr>
          <a:lstStyle/>
          <a:p>
            <a:pPr algn="ctr"/>
            <a:r>
              <a:rPr kumimoji="1" lang="ja-JP" altLang="en-US" sz="1000" dirty="0">
                <a:latin typeface="ＭＳ ゴシック" panose="020B0609070205080204" pitchFamily="49" charset="-128"/>
                <a:ea typeface="ＭＳ ゴシック" panose="020B0609070205080204" pitchFamily="49" charset="-128"/>
              </a:rPr>
              <a:t>図</a:t>
            </a:r>
            <a:r>
              <a:rPr kumimoji="1" lang="en-US" altLang="ja-JP" sz="1000" dirty="0">
                <a:latin typeface="ＭＳ ゴシック" panose="020B0609070205080204" pitchFamily="49" charset="-128"/>
                <a:ea typeface="ＭＳ ゴシック" panose="020B0609070205080204" pitchFamily="49" charset="-128"/>
              </a:rPr>
              <a:t>14</a:t>
            </a:r>
            <a:r>
              <a:rPr kumimoji="1" lang="ja-JP" altLang="en-US" sz="1000" dirty="0">
                <a:latin typeface="ＭＳ ゴシック" panose="020B0609070205080204" pitchFamily="49" charset="-128"/>
                <a:ea typeface="ＭＳ ゴシック" panose="020B0609070205080204" pitchFamily="49" charset="-128"/>
              </a:rPr>
              <a:t>：生活系焼却ごみのプラスチック混入率</a:t>
            </a:r>
          </a:p>
        </p:txBody>
      </p:sp>
      <p:graphicFrame>
        <p:nvGraphicFramePr>
          <p:cNvPr id="49" name="表 48"/>
          <p:cNvGraphicFramePr>
            <a:graphicFrameLocks noGrp="1"/>
          </p:cNvGraphicFramePr>
          <p:nvPr>
            <p:extLst>
              <p:ext uri="{D42A27DB-BD31-4B8C-83A1-F6EECF244321}">
                <p14:modId xmlns:p14="http://schemas.microsoft.com/office/powerpoint/2010/main" val="2966615845"/>
              </p:ext>
            </p:extLst>
          </p:nvPr>
        </p:nvGraphicFramePr>
        <p:xfrm>
          <a:off x="383149" y="424138"/>
          <a:ext cx="6335151" cy="1817683"/>
        </p:xfrm>
        <a:graphic>
          <a:graphicData uri="http://schemas.openxmlformats.org/drawingml/2006/table">
            <a:tbl>
              <a:tblPr firstRow="1" firstCol="1" bandRow="1">
                <a:tableStyleId>{5C22544A-7EE6-4342-B048-85BDC9FD1C3A}</a:tableStyleId>
              </a:tblPr>
              <a:tblGrid>
                <a:gridCol w="1076081">
                  <a:extLst>
                    <a:ext uri="{9D8B030D-6E8A-4147-A177-3AD203B41FA5}">
                      <a16:colId xmlns:a16="http://schemas.microsoft.com/office/drawing/2014/main" val="4186608907"/>
                    </a:ext>
                  </a:extLst>
                </a:gridCol>
                <a:gridCol w="2350770">
                  <a:extLst>
                    <a:ext uri="{9D8B030D-6E8A-4147-A177-3AD203B41FA5}">
                      <a16:colId xmlns:a16="http://schemas.microsoft.com/office/drawing/2014/main" val="2746499724"/>
                    </a:ext>
                  </a:extLst>
                </a:gridCol>
                <a:gridCol w="2908300">
                  <a:extLst>
                    <a:ext uri="{9D8B030D-6E8A-4147-A177-3AD203B41FA5}">
                      <a16:colId xmlns:a16="http://schemas.microsoft.com/office/drawing/2014/main" val="1098712505"/>
                    </a:ext>
                  </a:extLst>
                </a:gridCol>
              </a:tblGrid>
              <a:tr h="188908">
                <a:tc>
                  <a:txBody>
                    <a:bodyPr/>
                    <a:lstStyle/>
                    <a:p>
                      <a:pPr algn="ctr">
                        <a:spcAft>
                          <a:spcPts val="0"/>
                        </a:spcAft>
                      </a:pPr>
                      <a:r>
                        <a:rPr lang="en-US" sz="900" b="0" kern="100" dirty="0">
                          <a:solidFill>
                            <a:schemeClr val="tx1"/>
                          </a:solidFill>
                          <a:effectLst/>
                          <a:latin typeface="ＭＳ ゴシック" panose="020B0609070205080204" pitchFamily="49" charset="-128"/>
                          <a:ea typeface="ＭＳ ゴシック" panose="020B0609070205080204" pitchFamily="49" charset="-128"/>
                        </a:rPr>
                        <a:t> </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ja-JP" sz="900" b="0" kern="100" dirty="0">
                          <a:solidFill>
                            <a:schemeClr val="tx1"/>
                          </a:solidFill>
                          <a:effectLst/>
                          <a:latin typeface="ＭＳ ゴシック" panose="020B0609070205080204" pitchFamily="49" charset="-128"/>
                          <a:ea typeface="ＭＳ ゴシック" panose="020B0609070205080204" pitchFamily="49" charset="-128"/>
                        </a:rPr>
                        <a:t>目標項目</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ja-JP" altLang="en-US" sz="900" b="0" kern="100" dirty="0">
                          <a:solidFill>
                            <a:schemeClr val="tx1"/>
                          </a:solidFill>
                          <a:effectLst/>
                          <a:latin typeface="ＭＳ ゴシック" panose="020B0609070205080204" pitchFamily="49" charset="-128"/>
                          <a:ea typeface="ＭＳ ゴシック" panose="020B0609070205080204" pitchFamily="49" charset="-128"/>
                        </a:rPr>
                        <a:t>進行管理</a:t>
                      </a:r>
                      <a:r>
                        <a:rPr lang="ja-JP" sz="900" b="0" kern="100" dirty="0">
                          <a:solidFill>
                            <a:schemeClr val="tx1"/>
                          </a:solidFill>
                          <a:effectLst/>
                          <a:latin typeface="ＭＳ ゴシック" panose="020B0609070205080204" pitchFamily="49" charset="-128"/>
                          <a:ea typeface="ＭＳ ゴシック" panose="020B0609070205080204" pitchFamily="49" charset="-128"/>
                        </a:rPr>
                        <a:t>指標</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69430912"/>
                  </a:ext>
                </a:extLst>
              </a:tr>
              <a:tr h="593725">
                <a:tc>
                  <a:txBody>
                    <a:bodyPr/>
                    <a:lstStyle/>
                    <a:p>
                      <a:pPr algn="ctr">
                        <a:spcAft>
                          <a:spcPts val="0"/>
                        </a:spcAft>
                      </a:pPr>
                      <a:r>
                        <a:rPr lang="ja-JP" sz="900" b="0" kern="100" dirty="0">
                          <a:solidFill>
                            <a:schemeClr val="tx1"/>
                          </a:solidFill>
                          <a:effectLst/>
                          <a:latin typeface="ＭＳ ゴシック" panose="020B0609070205080204" pitchFamily="49" charset="-128"/>
                          <a:ea typeface="ＭＳ ゴシック" panose="020B0609070205080204" pitchFamily="49" charset="-128"/>
                        </a:rPr>
                        <a:t>一般廃棄物</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just">
                        <a:lnSpc>
                          <a:spcPts val="1100"/>
                        </a:lnSpc>
                        <a:spcAft>
                          <a:spcPts val="0"/>
                        </a:spcAft>
                      </a:pPr>
                      <a:r>
                        <a:rPr lang="ja-JP" altLang="en-US" sz="900" b="0" kern="100" dirty="0">
                          <a:solidFill>
                            <a:schemeClr val="tx1"/>
                          </a:solidFill>
                          <a:effectLst/>
                          <a:latin typeface="ＭＳ ゴシック" panose="020B0609070205080204" pitchFamily="49" charset="-128"/>
                          <a:ea typeface="ＭＳ ゴシック" panose="020B0609070205080204" pitchFamily="49" charset="-128"/>
                        </a:rPr>
                        <a:t>・</a:t>
                      </a:r>
                      <a:r>
                        <a:rPr lang="ja-JP" sz="900" b="0" kern="100" dirty="0">
                          <a:solidFill>
                            <a:schemeClr val="tx1"/>
                          </a:solidFill>
                          <a:effectLst/>
                          <a:latin typeface="ＭＳ ゴシック" panose="020B0609070205080204" pitchFamily="49" charset="-128"/>
                          <a:ea typeface="ＭＳ ゴシック" panose="020B0609070205080204" pitchFamily="49" charset="-128"/>
                        </a:rPr>
                        <a:t>排出量</a:t>
                      </a:r>
                    </a:p>
                    <a:p>
                      <a:pPr algn="just">
                        <a:lnSpc>
                          <a:spcPts val="1100"/>
                        </a:lnSpc>
                        <a:spcAft>
                          <a:spcPts val="0"/>
                        </a:spcAft>
                      </a:pPr>
                      <a:r>
                        <a:rPr lang="ja-JP" altLang="en-US" sz="900" b="0" kern="100" dirty="0">
                          <a:solidFill>
                            <a:schemeClr val="tx1"/>
                          </a:solidFill>
                          <a:effectLst/>
                          <a:latin typeface="ＭＳ ゴシック" panose="020B0609070205080204" pitchFamily="49" charset="-128"/>
                          <a:ea typeface="ＭＳ ゴシック" panose="020B0609070205080204" pitchFamily="49" charset="-128"/>
                        </a:rPr>
                        <a:t>・</a:t>
                      </a:r>
                      <a:r>
                        <a:rPr lang="ja-JP" sz="900" b="0" kern="100" dirty="0">
                          <a:solidFill>
                            <a:schemeClr val="tx1"/>
                          </a:solidFill>
                          <a:effectLst/>
                          <a:latin typeface="ＭＳ ゴシック" panose="020B0609070205080204" pitchFamily="49" charset="-128"/>
                          <a:ea typeface="ＭＳ ゴシック" panose="020B0609070205080204" pitchFamily="49" charset="-128"/>
                        </a:rPr>
                        <a:t>再生利用率</a:t>
                      </a:r>
                    </a:p>
                    <a:p>
                      <a:pPr algn="just">
                        <a:lnSpc>
                          <a:spcPts val="1100"/>
                        </a:lnSpc>
                        <a:spcAft>
                          <a:spcPts val="0"/>
                        </a:spcAft>
                      </a:pPr>
                      <a:r>
                        <a:rPr lang="ja-JP" altLang="en-US" sz="900" b="0" kern="100" dirty="0">
                          <a:solidFill>
                            <a:schemeClr val="tx1"/>
                          </a:solidFill>
                          <a:effectLst/>
                          <a:latin typeface="ＭＳ ゴシック" panose="020B0609070205080204" pitchFamily="49" charset="-128"/>
                          <a:ea typeface="ＭＳ ゴシック" panose="020B0609070205080204" pitchFamily="49" charset="-128"/>
                        </a:rPr>
                        <a:t>・</a:t>
                      </a:r>
                      <a:r>
                        <a:rPr lang="ja-JP" sz="900" b="0" kern="100" dirty="0">
                          <a:solidFill>
                            <a:schemeClr val="tx1"/>
                          </a:solidFill>
                          <a:effectLst/>
                          <a:latin typeface="ＭＳ ゴシック" panose="020B0609070205080204" pitchFamily="49" charset="-128"/>
                          <a:ea typeface="ＭＳ ゴシック" panose="020B0609070205080204" pitchFamily="49" charset="-128"/>
                        </a:rPr>
                        <a:t>最終処分量</a:t>
                      </a:r>
                    </a:p>
                    <a:p>
                      <a:pPr algn="just">
                        <a:lnSpc>
                          <a:spcPts val="1100"/>
                        </a:lnSpc>
                        <a:spcAft>
                          <a:spcPts val="0"/>
                        </a:spcAft>
                      </a:pPr>
                      <a:r>
                        <a:rPr lang="ja-JP" altLang="en-US" sz="900" b="0" kern="100" dirty="0">
                          <a:solidFill>
                            <a:schemeClr val="tx1"/>
                          </a:solidFill>
                          <a:effectLst/>
                          <a:latin typeface="ＭＳ ゴシック" panose="020B0609070205080204" pitchFamily="49" charset="-128"/>
                          <a:ea typeface="ＭＳ ゴシック" panose="020B0609070205080204" pitchFamily="49" charset="-128"/>
                        </a:rPr>
                        <a:t>・</a:t>
                      </a:r>
                      <a:r>
                        <a:rPr lang="ja-JP" sz="900" b="0" kern="100" dirty="0">
                          <a:solidFill>
                            <a:schemeClr val="tx1"/>
                          </a:solidFill>
                          <a:effectLst/>
                          <a:latin typeface="ＭＳ ゴシック" panose="020B0609070205080204" pitchFamily="49" charset="-128"/>
                          <a:ea typeface="ＭＳ ゴシック" panose="020B0609070205080204" pitchFamily="49" charset="-128"/>
                        </a:rPr>
                        <a:t>１人１日当たりの生活系ごみ排出量</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209550" indent="-209550" algn="just">
                        <a:lnSpc>
                          <a:spcPts val="1100"/>
                        </a:lnSpc>
                        <a:spcAft>
                          <a:spcPts val="0"/>
                        </a:spcAft>
                      </a:pPr>
                      <a:r>
                        <a:rPr lang="ja-JP" altLang="en-US" sz="900" b="0" kern="100" dirty="0">
                          <a:solidFill>
                            <a:schemeClr val="tx1"/>
                          </a:solidFill>
                          <a:effectLst/>
                          <a:latin typeface="ＭＳ ゴシック" panose="020B0609070205080204" pitchFamily="49" charset="-128"/>
                          <a:ea typeface="ＭＳ ゴシック" panose="020B0609070205080204" pitchFamily="49" charset="-128"/>
                        </a:rPr>
                        <a:t>・</a:t>
                      </a:r>
                      <a:r>
                        <a:rPr lang="ja-JP" sz="900" b="0" kern="100" dirty="0">
                          <a:solidFill>
                            <a:schemeClr val="tx1"/>
                          </a:solidFill>
                          <a:effectLst/>
                          <a:latin typeface="ＭＳ ゴシック" panose="020B0609070205080204" pitchFamily="49" charset="-128"/>
                          <a:ea typeface="ＭＳ ゴシック" panose="020B0609070205080204" pitchFamily="49" charset="-128"/>
                        </a:rPr>
                        <a:t>１人１日当たり事業系ごみ排出量</a:t>
                      </a:r>
                    </a:p>
                    <a:p>
                      <a:pPr marL="139700" indent="-139700" algn="just">
                        <a:lnSpc>
                          <a:spcPts val="1100"/>
                        </a:lnSpc>
                        <a:spcAft>
                          <a:spcPts val="0"/>
                        </a:spcAft>
                      </a:pPr>
                      <a:r>
                        <a:rPr lang="ja-JP" altLang="en-US" sz="900" b="0" kern="100" dirty="0">
                          <a:solidFill>
                            <a:schemeClr val="tx1"/>
                          </a:solidFill>
                          <a:effectLst/>
                          <a:latin typeface="ＭＳ ゴシック" panose="020B0609070205080204" pitchFamily="49" charset="-128"/>
                          <a:ea typeface="ＭＳ ゴシック" panose="020B0609070205080204" pitchFamily="49" charset="-128"/>
                        </a:rPr>
                        <a:t>・</a:t>
                      </a:r>
                      <a:r>
                        <a:rPr lang="ja-JP" sz="900" b="0" kern="100" dirty="0">
                          <a:solidFill>
                            <a:schemeClr val="tx1"/>
                          </a:solidFill>
                          <a:effectLst/>
                          <a:latin typeface="ＭＳ ゴシック" panose="020B0609070205080204" pitchFamily="49" charset="-128"/>
                          <a:ea typeface="ＭＳ ゴシック" panose="020B0609070205080204" pitchFamily="49" charset="-128"/>
                        </a:rPr>
                        <a:t>事業系資源化物も含めた再生利用率</a:t>
                      </a:r>
                      <a:endParaRPr lang="ja-JP" sz="900" b="0" kern="100" baseline="300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62635815"/>
                  </a:ext>
                </a:extLst>
              </a:tr>
              <a:tr h="450850">
                <a:tc>
                  <a:txBody>
                    <a:bodyPr/>
                    <a:lstStyle/>
                    <a:p>
                      <a:pPr algn="ctr">
                        <a:spcAft>
                          <a:spcPts val="0"/>
                        </a:spcAft>
                      </a:pPr>
                      <a:r>
                        <a:rPr lang="ja-JP" sz="900" b="0" kern="100" dirty="0">
                          <a:solidFill>
                            <a:schemeClr val="tx1"/>
                          </a:solidFill>
                          <a:effectLst/>
                          <a:latin typeface="ＭＳ ゴシック" panose="020B0609070205080204" pitchFamily="49" charset="-128"/>
                          <a:ea typeface="ＭＳ ゴシック" panose="020B0609070205080204" pitchFamily="49" charset="-128"/>
                        </a:rPr>
                        <a:t>産業廃棄物</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just">
                        <a:lnSpc>
                          <a:spcPts val="1100"/>
                        </a:lnSpc>
                        <a:spcAft>
                          <a:spcPts val="0"/>
                        </a:spcAft>
                      </a:pPr>
                      <a:r>
                        <a:rPr lang="ja-JP" altLang="en-US" sz="900" b="0" kern="100" dirty="0">
                          <a:solidFill>
                            <a:schemeClr val="tx1"/>
                          </a:solidFill>
                          <a:effectLst/>
                          <a:latin typeface="ＭＳ ゴシック" panose="020B0609070205080204" pitchFamily="49" charset="-128"/>
                          <a:ea typeface="ＭＳ ゴシック" panose="020B0609070205080204" pitchFamily="49" charset="-128"/>
                        </a:rPr>
                        <a:t>・</a:t>
                      </a:r>
                      <a:r>
                        <a:rPr lang="ja-JP" sz="900" b="0" kern="100" dirty="0">
                          <a:solidFill>
                            <a:schemeClr val="tx1"/>
                          </a:solidFill>
                          <a:effectLst/>
                          <a:latin typeface="ＭＳ ゴシック" panose="020B0609070205080204" pitchFamily="49" charset="-128"/>
                          <a:ea typeface="ＭＳ ゴシック" panose="020B0609070205080204" pitchFamily="49" charset="-128"/>
                        </a:rPr>
                        <a:t>排出量</a:t>
                      </a:r>
                      <a:r>
                        <a:rPr lang="en-US" altLang="ja-JP" sz="900" b="0" kern="100" baseline="30000" dirty="0">
                          <a:solidFill>
                            <a:schemeClr val="tx1"/>
                          </a:solidFill>
                          <a:effectLst/>
                          <a:latin typeface="ＭＳ ゴシック" panose="020B0609070205080204" pitchFamily="49" charset="-128"/>
                          <a:ea typeface="ＭＳ ゴシック" panose="020B0609070205080204" pitchFamily="49" charset="-128"/>
                        </a:rPr>
                        <a:t>※1</a:t>
                      </a:r>
                      <a:endParaRPr lang="ja-JP" sz="900" b="0" kern="100" baseline="30000" dirty="0">
                        <a:solidFill>
                          <a:schemeClr val="tx1"/>
                        </a:solidFill>
                        <a:effectLst/>
                        <a:latin typeface="ＭＳ ゴシック" panose="020B0609070205080204" pitchFamily="49" charset="-128"/>
                        <a:ea typeface="ＭＳ ゴシック" panose="020B0609070205080204" pitchFamily="49" charset="-128"/>
                      </a:endParaRPr>
                    </a:p>
                    <a:p>
                      <a:pPr algn="just">
                        <a:lnSpc>
                          <a:spcPts val="1100"/>
                        </a:lnSpc>
                        <a:spcAft>
                          <a:spcPts val="0"/>
                        </a:spcAft>
                      </a:pPr>
                      <a:r>
                        <a:rPr lang="ja-JP" altLang="en-US" sz="900" b="0" kern="100" dirty="0">
                          <a:solidFill>
                            <a:schemeClr val="tx1"/>
                          </a:solidFill>
                          <a:effectLst/>
                          <a:latin typeface="ＭＳ ゴシック" panose="020B0609070205080204" pitchFamily="49" charset="-128"/>
                          <a:ea typeface="ＭＳ ゴシック" panose="020B0609070205080204" pitchFamily="49" charset="-128"/>
                        </a:rPr>
                        <a:t>・</a:t>
                      </a:r>
                      <a:r>
                        <a:rPr lang="ja-JP" sz="900" b="0" kern="100" dirty="0">
                          <a:solidFill>
                            <a:schemeClr val="tx1"/>
                          </a:solidFill>
                          <a:effectLst/>
                          <a:latin typeface="ＭＳ ゴシック" panose="020B0609070205080204" pitchFamily="49" charset="-128"/>
                          <a:ea typeface="ＭＳ ゴシック" panose="020B0609070205080204" pitchFamily="49" charset="-128"/>
                        </a:rPr>
                        <a:t>再生利用率</a:t>
                      </a:r>
                      <a:r>
                        <a:rPr lang="en-US" altLang="ja-JP" sz="900" b="0" kern="100" baseline="30000" dirty="0">
                          <a:solidFill>
                            <a:schemeClr val="tx1"/>
                          </a:solidFill>
                          <a:effectLst/>
                          <a:latin typeface="ＭＳ ゴシック" panose="020B0609070205080204" pitchFamily="49" charset="-128"/>
                          <a:ea typeface="ＭＳ ゴシック" panose="020B0609070205080204" pitchFamily="49" charset="-128"/>
                        </a:rPr>
                        <a:t>※1</a:t>
                      </a:r>
                      <a:endParaRPr lang="ja-JP" sz="900" b="0" kern="100" baseline="30000" dirty="0">
                        <a:solidFill>
                          <a:schemeClr val="tx1"/>
                        </a:solidFill>
                        <a:effectLst/>
                        <a:latin typeface="ＭＳ ゴシック" panose="020B0609070205080204" pitchFamily="49" charset="-128"/>
                        <a:ea typeface="ＭＳ ゴシック" panose="020B0609070205080204" pitchFamily="49" charset="-128"/>
                      </a:endParaRPr>
                    </a:p>
                    <a:p>
                      <a:pPr algn="just">
                        <a:lnSpc>
                          <a:spcPts val="1100"/>
                        </a:lnSpc>
                        <a:spcAft>
                          <a:spcPts val="0"/>
                        </a:spcAft>
                      </a:pPr>
                      <a:r>
                        <a:rPr lang="ja-JP" altLang="en-US" sz="900" b="0" kern="100" dirty="0">
                          <a:solidFill>
                            <a:schemeClr val="tx1"/>
                          </a:solidFill>
                          <a:effectLst/>
                          <a:latin typeface="ＭＳ ゴシック" panose="020B0609070205080204" pitchFamily="49" charset="-128"/>
                          <a:ea typeface="ＭＳ ゴシック" panose="020B0609070205080204" pitchFamily="49" charset="-128"/>
                        </a:rPr>
                        <a:t>・</a:t>
                      </a:r>
                      <a:r>
                        <a:rPr lang="ja-JP" sz="900" b="0" kern="100" dirty="0">
                          <a:solidFill>
                            <a:schemeClr val="tx1"/>
                          </a:solidFill>
                          <a:effectLst/>
                          <a:latin typeface="ＭＳ ゴシック" panose="020B0609070205080204" pitchFamily="49" charset="-128"/>
                          <a:ea typeface="ＭＳ ゴシック" panose="020B0609070205080204" pitchFamily="49" charset="-128"/>
                        </a:rPr>
                        <a:t>最終処分量</a:t>
                      </a:r>
                      <a:r>
                        <a:rPr lang="en-US" altLang="ja-JP" sz="900" b="0" kern="100" baseline="30000" dirty="0">
                          <a:solidFill>
                            <a:schemeClr val="tx1"/>
                          </a:solidFill>
                          <a:effectLst/>
                          <a:latin typeface="ＭＳ ゴシック" panose="020B0609070205080204" pitchFamily="49" charset="-128"/>
                          <a:ea typeface="ＭＳ ゴシック" panose="020B0609070205080204" pitchFamily="49" charset="-128"/>
                        </a:rPr>
                        <a:t>※1</a:t>
                      </a:r>
                      <a:endParaRPr lang="ja-JP" sz="900" b="0" kern="100" baseline="300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just">
                        <a:lnSpc>
                          <a:spcPts val="1100"/>
                        </a:lnSpc>
                        <a:spcAft>
                          <a:spcPts val="0"/>
                        </a:spcAft>
                      </a:pPr>
                      <a:r>
                        <a:rPr lang="ja-JP" altLang="en-US" sz="900" b="0" kern="100" dirty="0">
                          <a:solidFill>
                            <a:schemeClr val="tx1"/>
                          </a:solidFill>
                          <a:effectLst/>
                          <a:latin typeface="ＭＳ ゴシック" panose="020B0609070205080204" pitchFamily="49" charset="-128"/>
                          <a:ea typeface="ＭＳ ゴシック" panose="020B0609070205080204" pitchFamily="49" charset="-128"/>
                        </a:rPr>
                        <a:t>・</a:t>
                      </a:r>
                      <a:r>
                        <a:rPr lang="ja-JP" sz="900" b="0" kern="100" dirty="0">
                          <a:solidFill>
                            <a:schemeClr val="tx1"/>
                          </a:solidFill>
                          <a:effectLst/>
                          <a:latin typeface="ＭＳ ゴシック" panose="020B0609070205080204" pitchFamily="49" charset="-128"/>
                          <a:ea typeface="ＭＳ ゴシック" panose="020B0609070205080204" pitchFamily="49" charset="-128"/>
                        </a:rPr>
                        <a:t>排出量から減量化量を除いた再生利用率</a:t>
                      </a:r>
                      <a:r>
                        <a:rPr lang="en-US" altLang="ja-JP" sz="900" b="0" kern="100" baseline="30000" dirty="0">
                          <a:solidFill>
                            <a:schemeClr val="tx1"/>
                          </a:solidFill>
                          <a:effectLst/>
                          <a:latin typeface="ＭＳ ゴシック" panose="020B0609070205080204" pitchFamily="49" charset="-128"/>
                          <a:ea typeface="ＭＳ ゴシック" panose="020B0609070205080204" pitchFamily="49" charset="-128"/>
                        </a:rPr>
                        <a:t>※1</a:t>
                      </a:r>
                      <a:endParaRPr lang="ja-JP" sz="900" b="0" kern="100" baseline="30000" dirty="0">
                        <a:solidFill>
                          <a:schemeClr val="tx1"/>
                        </a:solidFill>
                        <a:effectLst/>
                        <a:latin typeface="ＭＳ ゴシック" panose="020B0609070205080204" pitchFamily="49" charset="-128"/>
                        <a:ea typeface="ＭＳ ゴシック" panose="020B0609070205080204" pitchFamily="49" charset="-128"/>
                      </a:endParaRPr>
                    </a:p>
                    <a:p>
                      <a:pPr algn="just">
                        <a:lnSpc>
                          <a:spcPts val="1100"/>
                        </a:lnSpc>
                        <a:spcAft>
                          <a:spcPts val="0"/>
                        </a:spcAft>
                      </a:pPr>
                      <a:r>
                        <a:rPr lang="ja-JP" altLang="en-US" sz="900" b="0" kern="100" dirty="0">
                          <a:solidFill>
                            <a:schemeClr val="tx1"/>
                          </a:solidFill>
                          <a:effectLst/>
                          <a:latin typeface="ＭＳ ゴシック" panose="020B0609070205080204" pitchFamily="49" charset="-128"/>
                          <a:ea typeface="ＭＳ ゴシック" panose="020B0609070205080204" pitchFamily="49" charset="-128"/>
                        </a:rPr>
                        <a:t>・</a:t>
                      </a:r>
                      <a:r>
                        <a:rPr lang="ja-JP" sz="900" b="0" kern="100" dirty="0">
                          <a:solidFill>
                            <a:schemeClr val="tx1"/>
                          </a:solidFill>
                          <a:effectLst/>
                          <a:latin typeface="ＭＳ ゴシック" panose="020B0609070205080204" pitchFamily="49" charset="-128"/>
                          <a:ea typeface="ＭＳ ゴシック" panose="020B0609070205080204" pitchFamily="49" charset="-128"/>
                        </a:rPr>
                        <a:t>排出量から減量化量を除いた最終処分率</a:t>
                      </a:r>
                      <a:r>
                        <a:rPr lang="en-US" altLang="ja-JP" sz="900" b="0" kern="100" baseline="30000" dirty="0">
                          <a:solidFill>
                            <a:schemeClr val="tx1"/>
                          </a:solidFill>
                          <a:effectLst/>
                          <a:latin typeface="ＭＳ ゴシック" panose="020B0609070205080204" pitchFamily="49" charset="-128"/>
                          <a:ea typeface="ＭＳ ゴシック" panose="020B0609070205080204" pitchFamily="49" charset="-128"/>
                        </a:rPr>
                        <a:t>※1</a:t>
                      </a:r>
                      <a:endParaRPr lang="ja-JP" sz="900" b="0" kern="100" baseline="300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77956262"/>
                  </a:ext>
                </a:extLst>
              </a:tr>
              <a:tr h="584200">
                <a:tc>
                  <a:txBody>
                    <a:bodyPr/>
                    <a:lstStyle/>
                    <a:p>
                      <a:pPr algn="ctr">
                        <a:spcAft>
                          <a:spcPts val="0"/>
                        </a:spcAft>
                      </a:pPr>
                      <a:r>
                        <a:rPr lang="ja-JP" sz="900" b="0" kern="100" dirty="0">
                          <a:solidFill>
                            <a:schemeClr val="tx1"/>
                          </a:solidFill>
                          <a:effectLst/>
                          <a:latin typeface="ＭＳ ゴシック" panose="020B0609070205080204" pitchFamily="49" charset="-128"/>
                          <a:ea typeface="ＭＳ ゴシック" panose="020B0609070205080204" pitchFamily="49" charset="-128"/>
                        </a:rPr>
                        <a:t>プラスチックごみ</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just">
                        <a:lnSpc>
                          <a:spcPts val="1100"/>
                        </a:lnSpc>
                        <a:spcAft>
                          <a:spcPts val="0"/>
                        </a:spcAft>
                      </a:pPr>
                      <a:r>
                        <a:rPr lang="ja-JP" altLang="en-US" sz="900" b="0" kern="100" dirty="0">
                          <a:solidFill>
                            <a:schemeClr val="tx1"/>
                          </a:solidFill>
                          <a:effectLst/>
                          <a:latin typeface="ＭＳ ゴシック" panose="020B0609070205080204" pitchFamily="49" charset="-128"/>
                          <a:ea typeface="ＭＳ ゴシック" panose="020B0609070205080204" pitchFamily="49" charset="-128"/>
                        </a:rPr>
                        <a:t>・</a:t>
                      </a:r>
                      <a:r>
                        <a:rPr lang="ja-JP" sz="900" b="0" kern="100" dirty="0">
                          <a:solidFill>
                            <a:schemeClr val="tx1"/>
                          </a:solidFill>
                          <a:effectLst/>
                          <a:latin typeface="ＭＳ ゴシック" panose="020B0609070205080204" pitchFamily="49" charset="-128"/>
                          <a:ea typeface="ＭＳ ゴシック" panose="020B0609070205080204" pitchFamily="49" charset="-128"/>
                        </a:rPr>
                        <a:t>容器包装プラスチック排出量</a:t>
                      </a:r>
                    </a:p>
                    <a:p>
                      <a:pPr algn="just">
                        <a:lnSpc>
                          <a:spcPts val="1100"/>
                        </a:lnSpc>
                        <a:spcAft>
                          <a:spcPts val="0"/>
                        </a:spcAft>
                      </a:pPr>
                      <a:r>
                        <a:rPr lang="ja-JP" altLang="en-US" sz="900" b="0" kern="100" dirty="0">
                          <a:solidFill>
                            <a:schemeClr val="tx1"/>
                          </a:solidFill>
                          <a:effectLst/>
                          <a:latin typeface="ＭＳ ゴシック" panose="020B0609070205080204" pitchFamily="49" charset="-128"/>
                          <a:ea typeface="ＭＳ ゴシック" panose="020B0609070205080204" pitchFamily="49" charset="-128"/>
                        </a:rPr>
                        <a:t>・</a:t>
                      </a:r>
                      <a:r>
                        <a:rPr lang="ja-JP" sz="900" b="0" kern="100" dirty="0">
                          <a:solidFill>
                            <a:schemeClr val="tx1"/>
                          </a:solidFill>
                          <a:effectLst/>
                          <a:latin typeface="ＭＳ ゴシック" panose="020B0609070205080204" pitchFamily="49" charset="-128"/>
                          <a:ea typeface="ＭＳ ゴシック" panose="020B0609070205080204" pitchFamily="49" charset="-128"/>
                        </a:rPr>
                        <a:t>容器包装プラスチック再生利用率</a:t>
                      </a:r>
                    </a:p>
                    <a:p>
                      <a:pPr algn="just">
                        <a:lnSpc>
                          <a:spcPts val="1100"/>
                        </a:lnSpc>
                        <a:spcAft>
                          <a:spcPts val="0"/>
                        </a:spcAft>
                      </a:pPr>
                      <a:r>
                        <a:rPr lang="ja-JP" altLang="en-US" sz="900" b="0" kern="100" dirty="0">
                          <a:solidFill>
                            <a:schemeClr val="tx1"/>
                          </a:solidFill>
                          <a:effectLst/>
                          <a:latin typeface="ＭＳ ゴシック" panose="020B0609070205080204" pitchFamily="49" charset="-128"/>
                          <a:ea typeface="ＭＳ ゴシック" panose="020B0609070205080204" pitchFamily="49" charset="-128"/>
                        </a:rPr>
                        <a:t>・</a:t>
                      </a:r>
                      <a:r>
                        <a:rPr lang="ja-JP" sz="900" b="0" kern="100" dirty="0">
                          <a:solidFill>
                            <a:schemeClr val="tx1"/>
                          </a:solidFill>
                          <a:effectLst/>
                          <a:latin typeface="ＭＳ ゴシック" panose="020B0609070205080204" pitchFamily="49" charset="-128"/>
                          <a:ea typeface="ＭＳ ゴシック" panose="020B0609070205080204" pitchFamily="49" charset="-128"/>
                        </a:rPr>
                        <a:t>プラスチック焼却量</a:t>
                      </a:r>
                      <a:r>
                        <a:rPr lang="en-US" altLang="ja-JP" sz="900" b="0" kern="100" baseline="30000" dirty="0">
                          <a:solidFill>
                            <a:schemeClr val="tx1"/>
                          </a:solidFill>
                          <a:effectLst/>
                          <a:latin typeface="ＭＳ ゴシック" panose="020B0609070205080204" pitchFamily="49" charset="-128"/>
                          <a:ea typeface="ＭＳ ゴシック" panose="020B0609070205080204" pitchFamily="49" charset="-128"/>
                        </a:rPr>
                        <a:t>※2</a:t>
                      </a:r>
                      <a:endParaRPr lang="ja-JP" sz="900" b="0" kern="100" baseline="30000" dirty="0">
                        <a:solidFill>
                          <a:schemeClr val="tx1"/>
                        </a:solidFill>
                        <a:effectLst/>
                        <a:latin typeface="ＭＳ ゴシック" panose="020B0609070205080204" pitchFamily="49" charset="-128"/>
                        <a:ea typeface="ＭＳ ゴシック" panose="020B0609070205080204" pitchFamily="49" charset="-128"/>
                      </a:endParaRPr>
                    </a:p>
                    <a:p>
                      <a:pPr algn="just">
                        <a:lnSpc>
                          <a:spcPts val="1100"/>
                        </a:lnSpc>
                        <a:spcAft>
                          <a:spcPts val="0"/>
                        </a:spcAft>
                      </a:pPr>
                      <a:r>
                        <a:rPr lang="ja-JP" altLang="en-US" sz="900" b="0" kern="100" dirty="0">
                          <a:solidFill>
                            <a:schemeClr val="tx1"/>
                          </a:solidFill>
                          <a:effectLst/>
                          <a:latin typeface="ＭＳ ゴシック" panose="020B0609070205080204" pitchFamily="49" charset="-128"/>
                          <a:ea typeface="ＭＳ ゴシック" panose="020B0609070205080204" pitchFamily="49" charset="-128"/>
                        </a:rPr>
                        <a:t>・</a:t>
                      </a:r>
                      <a:r>
                        <a:rPr lang="ja-JP" sz="900" b="0" kern="100" dirty="0">
                          <a:solidFill>
                            <a:schemeClr val="tx1"/>
                          </a:solidFill>
                          <a:effectLst/>
                          <a:latin typeface="ＭＳ ゴシック" panose="020B0609070205080204" pitchFamily="49" charset="-128"/>
                          <a:ea typeface="ＭＳ ゴシック" panose="020B0609070205080204" pitchFamily="49" charset="-128"/>
                        </a:rPr>
                        <a:t>プラスチック有効利用率</a:t>
                      </a:r>
                      <a:r>
                        <a:rPr lang="en-US" altLang="ja-JP" sz="900" b="0" kern="100" baseline="30000" dirty="0">
                          <a:solidFill>
                            <a:schemeClr val="tx1"/>
                          </a:solidFill>
                          <a:effectLst/>
                          <a:latin typeface="ＭＳ ゴシック" panose="020B0609070205080204" pitchFamily="49" charset="-128"/>
                          <a:ea typeface="ＭＳ ゴシック" panose="020B0609070205080204" pitchFamily="49" charset="-128"/>
                        </a:rPr>
                        <a:t>※2</a:t>
                      </a:r>
                      <a:endParaRPr lang="ja-JP" sz="900" b="0" kern="100" baseline="300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indent="-209550" algn="just">
                        <a:lnSpc>
                          <a:spcPts val="1100"/>
                        </a:lnSpc>
                        <a:spcAft>
                          <a:spcPts val="0"/>
                        </a:spcAft>
                      </a:pPr>
                      <a:r>
                        <a:rPr lang="ja-JP" altLang="en-US" sz="900" b="0" kern="100" dirty="0">
                          <a:solidFill>
                            <a:schemeClr val="tx1"/>
                          </a:solidFill>
                          <a:effectLst/>
                          <a:latin typeface="ＭＳ ゴシック" panose="020B0609070205080204" pitchFamily="49" charset="-128"/>
                          <a:ea typeface="ＭＳ ゴシック" panose="020B0609070205080204" pitchFamily="49" charset="-128"/>
                        </a:rPr>
                        <a:t>・</a:t>
                      </a:r>
                      <a:r>
                        <a:rPr lang="ja-JP" sz="900" b="0" kern="100" dirty="0">
                          <a:solidFill>
                            <a:schemeClr val="tx1"/>
                          </a:solidFill>
                          <a:effectLst/>
                          <a:latin typeface="ＭＳ ゴシック" panose="020B0609070205080204" pitchFamily="49" charset="-128"/>
                          <a:ea typeface="ＭＳ ゴシック" panose="020B0609070205080204" pitchFamily="49" charset="-128"/>
                        </a:rPr>
                        <a:t>プラスチック排出量</a:t>
                      </a:r>
                      <a:r>
                        <a:rPr lang="ja-JP" altLang="en-US" sz="900" b="0" kern="100" dirty="0">
                          <a:solidFill>
                            <a:schemeClr val="tx1"/>
                          </a:solidFill>
                          <a:effectLst/>
                          <a:latin typeface="ＭＳ ゴシック" panose="020B0609070205080204" pitchFamily="49" charset="-128"/>
                          <a:ea typeface="ＭＳ ゴシック" panose="020B0609070205080204" pitchFamily="49" charset="-128"/>
                        </a:rPr>
                        <a:t>、</a:t>
                      </a:r>
                      <a:r>
                        <a:rPr lang="ja-JP" sz="900" b="0" kern="100" dirty="0">
                          <a:solidFill>
                            <a:schemeClr val="tx1"/>
                          </a:solidFill>
                          <a:effectLst/>
                          <a:latin typeface="ＭＳ ゴシック" panose="020B0609070205080204" pitchFamily="49" charset="-128"/>
                          <a:ea typeface="ＭＳ ゴシック" panose="020B0609070205080204" pitchFamily="49" charset="-128"/>
                        </a:rPr>
                        <a:t>再生利用量</a:t>
                      </a:r>
                      <a:r>
                        <a:rPr lang="ja-JP" altLang="en-US" sz="900" b="0" kern="100" dirty="0">
                          <a:solidFill>
                            <a:schemeClr val="tx1"/>
                          </a:solidFill>
                          <a:effectLst/>
                          <a:latin typeface="ＭＳ ゴシック" panose="020B0609070205080204" pitchFamily="49" charset="-128"/>
                          <a:ea typeface="ＭＳ ゴシック" panose="020B0609070205080204" pitchFamily="49" charset="-128"/>
                        </a:rPr>
                        <a:t>、</a:t>
                      </a:r>
                      <a:r>
                        <a:rPr lang="ja-JP" sz="900" b="0" kern="100" dirty="0">
                          <a:solidFill>
                            <a:schemeClr val="tx1"/>
                          </a:solidFill>
                          <a:effectLst/>
                          <a:latin typeface="ＭＳ ゴシック" panose="020B0609070205080204" pitchFamily="49" charset="-128"/>
                          <a:ea typeface="ＭＳ ゴシック" panose="020B0609070205080204" pitchFamily="49" charset="-128"/>
                        </a:rPr>
                        <a:t>最終処分量</a:t>
                      </a:r>
                      <a:r>
                        <a:rPr lang="ja-JP" altLang="en-US" sz="900" b="0" kern="100" dirty="0">
                          <a:solidFill>
                            <a:schemeClr val="tx1"/>
                          </a:solidFill>
                          <a:effectLst/>
                          <a:latin typeface="ＭＳ ゴシック" panose="020B0609070205080204" pitchFamily="49" charset="-128"/>
                          <a:ea typeface="ＭＳ ゴシック" panose="020B0609070205080204" pitchFamily="49" charset="-128"/>
                        </a:rPr>
                        <a:t>、</a:t>
                      </a:r>
                      <a:endParaRPr lang="en-US" altLang="ja-JP" sz="900" b="0" kern="100" dirty="0">
                        <a:solidFill>
                          <a:schemeClr val="tx1"/>
                        </a:solidFill>
                        <a:effectLst/>
                        <a:latin typeface="ＭＳ ゴシック" panose="020B0609070205080204" pitchFamily="49" charset="-128"/>
                        <a:ea typeface="ＭＳ ゴシック" panose="020B0609070205080204" pitchFamily="49" charset="-128"/>
                      </a:endParaRPr>
                    </a:p>
                    <a:p>
                      <a:pPr marL="0" indent="-209550" algn="just">
                        <a:lnSpc>
                          <a:spcPts val="1100"/>
                        </a:lnSpc>
                        <a:spcAft>
                          <a:spcPts val="0"/>
                        </a:spcAft>
                      </a:pPr>
                      <a:r>
                        <a:rPr lang="en-US" altLang="ja-JP" sz="900" b="0" kern="100" dirty="0">
                          <a:solidFill>
                            <a:schemeClr val="tx1"/>
                          </a:solidFill>
                          <a:effectLst/>
                          <a:latin typeface="ＭＳ ゴシック" panose="020B0609070205080204" pitchFamily="49" charset="-128"/>
                          <a:ea typeface="ＭＳ ゴシック" panose="020B0609070205080204" pitchFamily="49" charset="-128"/>
                        </a:rPr>
                        <a:t>  </a:t>
                      </a:r>
                      <a:r>
                        <a:rPr lang="ja-JP" sz="900" b="0" kern="100" dirty="0">
                          <a:solidFill>
                            <a:schemeClr val="tx1"/>
                          </a:solidFill>
                          <a:effectLst/>
                          <a:latin typeface="ＭＳ ゴシック" panose="020B0609070205080204" pitchFamily="49" charset="-128"/>
                          <a:ea typeface="ＭＳ ゴシック" panose="020B0609070205080204" pitchFamily="49" charset="-128"/>
                        </a:rPr>
                        <a:t>単純焼却量</a:t>
                      </a:r>
                    </a:p>
                    <a:p>
                      <a:pPr algn="just">
                        <a:lnSpc>
                          <a:spcPts val="1100"/>
                        </a:lnSpc>
                        <a:spcAft>
                          <a:spcPts val="0"/>
                        </a:spcAft>
                      </a:pPr>
                      <a:r>
                        <a:rPr lang="ja-JP" altLang="en-US" sz="900" b="0" kern="100" dirty="0">
                          <a:solidFill>
                            <a:schemeClr val="tx1"/>
                          </a:solidFill>
                          <a:effectLst/>
                          <a:latin typeface="ＭＳ ゴシック" panose="020B0609070205080204" pitchFamily="49" charset="-128"/>
                          <a:ea typeface="ＭＳ ゴシック" panose="020B0609070205080204" pitchFamily="49" charset="-128"/>
                        </a:rPr>
                        <a:t>・</a:t>
                      </a:r>
                      <a:r>
                        <a:rPr lang="ja-JP" sz="900" b="0" kern="100" dirty="0">
                          <a:solidFill>
                            <a:schemeClr val="tx1"/>
                          </a:solidFill>
                          <a:effectLst/>
                          <a:latin typeface="ＭＳ ゴシック" panose="020B0609070205080204" pitchFamily="49" charset="-128"/>
                          <a:ea typeface="ＭＳ ゴシック" panose="020B0609070205080204" pitchFamily="49" charset="-128"/>
                        </a:rPr>
                        <a:t>生活系焼却ごみのプラスチック混入率</a:t>
                      </a:r>
                      <a:endParaRPr lang="ja-JP" sz="9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24507360"/>
                  </a:ext>
                </a:extLst>
              </a:tr>
            </a:tbl>
          </a:graphicData>
        </a:graphic>
      </p:graphicFrame>
      <p:sp>
        <p:nvSpPr>
          <p:cNvPr id="51" name="テキスト ボックス 50"/>
          <p:cNvSpPr txBox="1"/>
          <p:nvPr/>
        </p:nvSpPr>
        <p:spPr>
          <a:xfrm>
            <a:off x="7082472" y="276360"/>
            <a:ext cx="4074245" cy="261610"/>
          </a:xfrm>
          <a:prstGeom prst="rect">
            <a:avLst/>
          </a:prstGeom>
          <a:noFill/>
          <a:ln>
            <a:noFill/>
            <a:prstDash val="dash"/>
            <a:miter lim="800000"/>
          </a:ln>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　■プラスチックごみ　　</a:t>
            </a:r>
            <a:r>
              <a:rPr kumimoji="1" lang="en-US" altLang="ja-JP" sz="800" dirty="0">
                <a:latin typeface="ＭＳ 明朝" panose="02020609040205080304" pitchFamily="17" charset="-128"/>
                <a:ea typeface="ＭＳ 明朝" panose="02020609040205080304" pitchFamily="17" charset="-128"/>
              </a:rPr>
              <a:t>※2025</a:t>
            </a:r>
            <a:r>
              <a:rPr kumimoji="1" lang="ja-JP" altLang="en-US" sz="800" dirty="0">
                <a:latin typeface="ＭＳ 明朝" panose="02020609040205080304" pitchFamily="17" charset="-128"/>
                <a:ea typeface="ＭＳ 明朝" panose="02020609040205080304" pitchFamily="17" charset="-128"/>
              </a:rPr>
              <a:t>年度は目標値</a:t>
            </a:r>
          </a:p>
        </p:txBody>
      </p:sp>
      <p:sp>
        <p:nvSpPr>
          <p:cNvPr id="52" name="テキスト ボックス 51"/>
          <p:cNvSpPr txBox="1"/>
          <p:nvPr/>
        </p:nvSpPr>
        <p:spPr>
          <a:xfrm>
            <a:off x="10503453" y="4763926"/>
            <a:ext cx="2757176" cy="246221"/>
          </a:xfrm>
          <a:prstGeom prst="rect">
            <a:avLst/>
          </a:prstGeom>
          <a:noFill/>
          <a:ln>
            <a:noFill/>
            <a:prstDash val="dash"/>
            <a:miter lim="800000"/>
          </a:ln>
        </p:spPr>
        <p:txBody>
          <a:bodyPr wrap="square" rtlCol="0">
            <a:spAutoFit/>
          </a:bodyPr>
          <a:lstStyle/>
          <a:p>
            <a:pPr algn="ctr"/>
            <a:r>
              <a:rPr kumimoji="1" lang="ja-JP" altLang="en-US" sz="1000" dirty="0">
                <a:latin typeface="ＭＳ ゴシック" panose="020B0609070205080204" pitchFamily="49" charset="-128"/>
                <a:ea typeface="ＭＳ ゴシック" panose="020B0609070205080204" pitchFamily="49" charset="-128"/>
              </a:rPr>
              <a:t>図</a:t>
            </a:r>
            <a:r>
              <a:rPr kumimoji="1" lang="en-US" altLang="ja-JP" sz="1000" dirty="0">
                <a:latin typeface="ＭＳ ゴシック" panose="020B0609070205080204" pitchFamily="49" charset="-128"/>
                <a:ea typeface="ＭＳ ゴシック" panose="020B0609070205080204" pitchFamily="49" charset="-128"/>
              </a:rPr>
              <a:t>10</a:t>
            </a:r>
            <a:r>
              <a:rPr kumimoji="1" lang="ja-JP" altLang="en-US" sz="1000" dirty="0">
                <a:latin typeface="ＭＳ ゴシック" panose="020B0609070205080204" pitchFamily="49" charset="-128"/>
                <a:ea typeface="ＭＳ ゴシック" panose="020B0609070205080204" pitchFamily="49" charset="-128"/>
              </a:rPr>
              <a:t>：事業系資源化物も含めた再生利用率</a:t>
            </a:r>
          </a:p>
        </p:txBody>
      </p:sp>
      <p:grpSp>
        <p:nvGrpSpPr>
          <p:cNvPr id="22" name="グループ化 21"/>
          <p:cNvGrpSpPr/>
          <p:nvPr/>
        </p:nvGrpSpPr>
        <p:grpSpPr>
          <a:xfrm>
            <a:off x="7065998" y="2570967"/>
            <a:ext cx="5685067" cy="390334"/>
            <a:chOff x="6875498" y="2723367"/>
            <a:chExt cx="5685067" cy="390334"/>
          </a:xfrm>
        </p:grpSpPr>
        <p:sp>
          <p:nvSpPr>
            <p:cNvPr id="10" name="テキスト ボックス 9"/>
            <p:cNvSpPr txBox="1"/>
            <p:nvPr/>
          </p:nvSpPr>
          <p:spPr>
            <a:xfrm>
              <a:off x="6875498" y="2723367"/>
              <a:ext cx="5268658" cy="261610"/>
            </a:xfrm>
            <a:prstGeom prst="rect">
              <a:avLst/>
            </a:prstGeom>
            <a:noFill/>
            <a:ln>
              <a:noFill/>
              <a:prstDash val="dash"/>
              <a:miter lim="800000"/>
            </a:ln>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　■進行管理指標　</a:t>
              </a:r>
              <a:r>
                <a:rPr kumimoji="1" lang="ja-JP" altLang="en-US" sz="1100" dirty="0">
                  <a:latin typeface="ＭＳ 明朝" panose="02020609040205080304" pitchFamily="17" charset="-128"/>
                  <a:ea typeface="ＭＳ 明朝" panose="02020609040205080304" pitchFamily="17" charset="-128"/>
                </a:rPr>
                <a:t>　</a:t>
              </a:r>
              <a:r>
                <a:rPr kumimoji="1" lang="en-US" altLang="ja-JP" sz="800" dirty="0">
                  <a:latin typeface="ＭＳ 明朝" panose="02020609040205080304" pitchFamily="17" charset="-128"/>
                  <a:ea typeface="ＭＳ 明朝" panose="02020609040205080304" pitchFamily="17" charset="-128"/>
                </a:rPr>
                <a:t>※</a:t>
              </a:r>
              <a:r>
                <a:rPr kumimoji="1" lang="ja-JP" altLang="en-US" sz="800" dirty="0">
                  <a:latin typeface="ＭＳ 明朝" panose="02020609040205080304" pitchFamily="17" charset="-128"/>
                  <a:ea typeface="ＭＳ 明朝" panose="02020609040205080304" pitchFamily="17" charset="-128"/>
                </a:rPr>
                <a:t>進行管理指標については目標値を設定していません。</a:t>
              </a:r>
            </a:p>
          </p:txBody>
        </p:sp>
        <p:sp>
          <p:nvSpPr>
            <p:cNvPr id="53" name="テキスト ボックス 52"/>
            <p:cNvSpPr txBox="1"/>
            <p:nvPr/>
          </p:nvSpPr>
          <p:spPr>
            <a:xfrm>
              <a:off x="8271766" y="2898257"/>
              <a:ext cx="4288799" cy="215444"/>
            </a:xfrm>
            <a:prstGeom prst="rect">
              <a:avLst/>
            </a:prstGeom>
            <a:noFill/>
            <a:ln>
              <a:noFill/>
              <a:prstDash val="dash"/>
              <a:miter lim="800000"/>
            </a:ln>
          </p:spPr>
          <p:txBody>
            <a:bodyPr wrap="square" rtlCol="0">
              <a:spAutoFit/>
            </a:bodyPr>
            <a:lstStyle/>
            <a:p>
              <a:r>
                <a:rPr kumimoji="1" lang="en-US" altLang="ja-JP" sz="800" dirty="0">
                  <a:latin typeface="ＭＳ 明朝" panose="02020609040205080304" pitchFamily="17" charset="-128"/>
                  <a:ea typeface="ＭＳ 明朝" panose="02020609040205080304" pitchFamily="17" charset="-128"/>
                </a:rPr>
                <a:t>※</a:t>
              </a:r>
              <a:r>
                <a:rPr kumimoji="1" lang="ja-JP" altLang="en-US" sz="800" dirty="0">
                  <a:latin typeface="ＭＳ 明朝" panose="02020609040205080304" pitchFamily="17" charset="-128"/>
                  <a:ea typeface="ＭＳ 明朝" panose="02020609040205080304" pitchFamily="17" charset="-128"/>
                </a:rPr>
                <a:t>プラスチックに関するグラフは一般廃棄物の値であり、産業廃棄物は含んでいません。</a:t>
              </a:r>
            </a:p>
          </p:txBody>
        </p:sp>
      </p:grpSp>
    </p:spTree>
    <p:extLst>
      <p:ext uri="{BB962C8B-B14F-4D97-AF65-F5344CB8AC3E}">
        <p14:creationId xmlns:p14="http://schemas.microsoft.com/office/powerpoint/2010/main" val="278252191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1613</TotalTime>
  <Words>1546</Words>
  <Application>Microsoft Office PowerPoint</Application>
  <PresentationFormat>ユーザー設定</PresentationFormat>
  <Paragraphs>246</Paragraphs>
  <Slides>2</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ＭＳ ゴシック</vt:lpstr>
      <vt:lpstr>ＭＳ 明朝</vt:lpstr>
      <vt:lpstr>游ゴシック</vt:lpstr>
      <vt:lpstr>Arial</vt:lpstr>
      <vt:lpstr>Calibri</vt:lpstr>
      <vt:lpstr>Calibri Light</vt:lpstr>
      <vt:lpstr>Century</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貞永　新</dc:creator>
  <cp:lastModifiedBy>３Ｒ推進Ｇ</cp:lastModifiedBy>
  <cp:revision>184</cp:revision>
  <cp:lastPrinted>2023-10-20T09:30:17Z</cp:lastPrinted>
  <dcterms:created xsi:type="dcterms:W3CDTF">2022-12-22T05:55:46Z</dcterms:created>
  <dcterms:modified xsi:type="dcterms:W3CDTF">2024-11-29T01:38:59Z</dcterms:modified>
</cp:coreProperties>
</file>