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69" r:id="rId2"/>
  </p:sldIdLst>
  <p:sldSz cx="12801600" cy="9601200" type="A3"/>
  <p:notesSz cx="6797675" cy="99266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01"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84807"/>
    <a:srgbClr val="FDE6B9"/>
    <a:srgbClr val="339933"/>
    <a:srgbClr val="FDE0A5"/>
    <a:srgbClr val="00FF00"/>
    <a:srgbClr val="3AA43A"/>
    <a:srgbClr val="9BBB59"/>
    <a:srgbClr val="E2FDBD"/>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911" autoAdjust="0"/>
    <p:restoredTop sz="95796" autoAdjust="0"/>
  </p:normalViewPr>
  <p:slideViewPr>
    <p:cSldViewPr snapToGrid="0">
      <p:cViewPr varScale="1">
        <p:scale>
          <a:sx n="70" d="100"/>
          <a:sy n="70" d="100"/>
        </p:scale>
        <p:origin x="1498" y="53"/>
      </p:cViewPr>
      <p:guideLst>
        <p:guide orient="horz" pos="5201"/>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2945448" cy="496253"/>
          </a:xfrm>
          <a:prstGeom prst="rect">
            <a:avLst/>
          </a:prstGeom>
        </p:spPr>
        <p:txBody>
          <a:bodyPr vert="horz" lIns="91284" tIns="45642" rIns="91284" bIns="4564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8" y="0"/>
            <a:ext cx="2945448" cy="496253"/>
          </a:xfrm>
          <a:prstGeom prst="rect">
            <a:avLst/>
          </a:prstGeom>
        </p:spPr>
        <p:txBody>
          <a:bodyPr vert="horz" lIns="91284" tIns="45642" rIns="91284" bIns="45642" rtlCol="0"/>
          <a:lstStyle>
            <a:lvl1pPr algn="r">
              <a:defRPr sz="1200"/>
            </a:lvl1pPr>
          </a:lstStyle>
          <a:p>
            <a:fld id="{9EFDEC38-9E6E-4F38-A92F-57AC730FB332}"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284" tIns="45642" rIns="91284" bIns="45642" rtlCol="0" anchor="ctr"/>
          <a:lstStyle/>
          <a:p>
            <a:endParaRPr lang="ja-JP" altLang="en-US"/>
          </a:p>
        </p:txBody>
      </p:sp>
      <p:sp>
        <p:nvSpPr>
          <p:cNvPr id="5" name="ノート プレースホルダー 4"/>
          <p:cNvSpPr>
            <a:spLocks noGrp="1"/>
          </p:cNvSpPr>
          <p:nvPr>
            <p:ph type="body" sz="quarter" idx="3"/>
          </p:nvPr>
        </p:nvSpPr>
        <p:spPr>
          <a:xfrm>
            <a:off x="680090" y="4715192"/>
            <a:ext cx="5437506" cy="4466274"/>
          </a:xfrm>
          <a:prstGeom prst="rect">
            <a:avLst/>
          </a:prstGeom>
        </p:spPr>
        <p:txBody>
          <a:bodyPr vert="horz" lIns="91284" tIns="45642" rIns="91284" bIns="4564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428800"/>
            <a:ext cx="2945448" cy="496252"/>
          </a:xfrm>
          <a:prstGeom prst="rect">
            <a:avLst/>
          </a:prstGeom>
        </p:spPr>
        <p:txBody>
          <a:bodyPr vert="horz" lIns="91284" tIns="45642" rIns="91284" bIns="4564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8" y="9428800"/>
            <a:ext cx="2945448" cy="496252"/>
          </a:xfrm>
          <a:prstGeom prst="rect">
            <a:avLst/>
          </a:prstGeom>
        </p:spPr>
        <p:txBody>
          <a:bodyPr vert="horz" lIns="91284" tIns="45642" rIns="91284" bIns="45642"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2026/3/17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2026/3/17</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 name="表 59">
            <a:extLst>
              <a:ext uri="{FF2B5EF4-FFF2-40B4-BE49-F238E27FC236}">
                <a16:creationId xmlns:a16="http://schemas.microsoft.com/office/drawing/2014/main" id="{473FD638-E07B-473D-9B86-E06B58578A2D}"/>
              </a:ext>
            </a:extLst>
          </p:cNvPr>
          <p:cNvGraphicFramePr>
            <a:graphicFrameLocks noGrp="1"/>
          </p:cNvGraphicFramePr>
          <p:nvPr>
            <p:extLst>
              <p:ext uri="{D42A27DB-BD31-4B8C-83A1-F6EECF244321}">
                <p14:modId xmlns:p14="http://schemas.microsoft.com/office/powerpoint/2010/main" val="181286541"/>
              </p:ext>
            </p:extLst>
          </p:nvPr>
        </p:nvGraphicFramePr>
        <p:xfrm>
          <a:off x="6612245" y="5364544"/>
          <a:ext cx="6004280" cy="309924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609301752"/>
                    </a:ext>
                  </a:extLst>
                </a:gridCol>
                <a:gridCol w="1368000">
                  <a:extLst>
                    <a:ext uri="{9D8B030D-6E8A-4147-A177-3AD203B41FA5}">
                      <a16:colId xmlns:a16="http://schemas.microsoft.com/office/drawing/2014/main" val="3496566333"/>
                    </a:ext>
                  </a:extLst>
                </a:gridCol>
                <a:gridCol w="4428000">
                  <a:extLst>
                    <a:ext uri="{9D8B030D-6E8A-4147-A177-3AD203B41FA5}">
                      <a16:colId xmlns:a16="http://schemas.microsoft.com/office/drawing/2014/main" val="79181024"/>
                    </a:ext>
                  </a:extLst>
                </a:gridCol>
              </a:tblGrid>
              <a:tr h="0">
                <a:tc rowSpan="2">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柱①</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l">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動静脈連携の促進</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just">
                        <a:lnSpc>
                          <a:spcPts val="1300"/>
                        </a:lnSpc>
                      </a:pPr>
                      <a:r>
                        <a:rPr kumimoji="1" lang="ja-JP" altLang="en-US" sz="1050" dirty="0">
                          <a:solidFill>
                            <a:schemeClr val="tx1"/>
                          </a:solidFill>
                          <a:latin typeface="Meiryo UI" panose="020B0604030504040204" pitchFamily="50" charset="-128"/>
                          <a:ea typeface="Meiryo UI" panose="020B0604030504040204" pitchFamily="50" charset="-128"/>
                        </a:rPr>
                        <a:t>サーキュラーエコノミーに関する府内の状況を把握するとともに、排出者や再生材利用者等の交流機会を創出する。</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0232567"/>
                  </a:ext>
                </a:extLst>
              </a:tr>
              <a:tr h="0">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marL="0" indent="0" algn="l">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サステナブルファッション</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lgn="l">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の推進</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just">
                        <a:lnSpc>
                          <a:spcPts val="1300"/>
                        </a:lnSpc>
                      </a:pPr>
                      <a:r>
                        <a:rPr kumimoji="1" lang="ja-JP" altLang="en-US" sz="1050" dirty="0">
                          <a:solidFill>
                            <a:schemeClr val="tx1"/>
                          </a:solidFill>
                          <a:latin typeface="Meiryo UI" panose="020B0604030504040204" pitchFamily="50" charset="-128"/>
                          <a:ea typeface="Meiryo UI" panose="020B0604030504040204" pitchFamily="50" charset="-128"/>
                        </a:rPr>
                        <a:t>⾐類のライフサイクル全体に携わる関係者との共同により、サステナブルファッション・プラットフォーム協議会の取組を推進する。</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916638"/>
                  </a:ext>
                </a:extLst>
              </a:tr>
              <a:tr h="175662">
                <a:tc rowSpan="2">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柱②</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l">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ワンウェイプラスチックの排出抑制の推進</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just">
                        <a:lnSpc>
                          <a:spcPts val="1300"/>
                        </a:lnSpc>
                      </a:pPr>
                      <a:r>
                        <a:rPr kumimoji="1" lang="ja-JP" altLang="en-US" sz="1050" dirty="0">
                          <a:solidFill>
                            <a:schemeClr val="tx1"/>
                          </a:solidFill>
                          <a:latin typeface="Meiryo UI" panose="020B0604030504040204" pitchFamily="50" charset="-128"/>
                          <a:ea typeface="Meiryo UI" panose="020B0604030504040204" pitchFamily="50" charset="-128"/>
                        </a:rPr>
                        <a:t>「おおさかマイボトルパートナーズ」により、マイボトルの利用啓発・給水スポットの普及等を行う。</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9082934"/>
                  </a:ext>
                </a:extLst>
              </a:tr>
              <a:tr h="0">
                <a:tc vMerge="1">
                  <a:txBody>
                    <a:bodyPr/>
                    <a:lstStyle/>
                    <a:p>
                      <a:endParaRPr kumimoji="1" lang="ja-JP" altLang="en-US"/>
                    </a:p>
                  </a:txBody>
                  <a:tcPr/>
                </a:tc>
                <a:tc>
                  <a:txBody>
                    <a:bodyPr/>
                    <a:lstStyle/>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プラスチックごみの</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分別収集等の促進</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128016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市町村に対して、容器包装・製品プラスチックの分別収集や家庭由来のペットボトルの水平リサイクルに関する先進事例等の情報提供を行う。</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16127"/>
                  </a:ext>
                </a:extLst>
              </a:tr>
              <a:tr h="0">
                <a:tc rowSpan="2">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柱③</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l">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脱炭素に配慮した</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indent="0" algn="l">
                        <a:lnSpc>
                          <a:spcPts val="1300"/>
                        </a:lnSpc>
                      </a:pPr>
                      <a:r>
                        <a:rPr kumimoji="1" lang="ja-JP" altLang="en-US" sz="1050" b="0" dirty="0">
                          <a:solidFill>
                            <a:schemeClr val="tx1"/>
                          </a:solidFill>
                          <a:latin typeface="Meiryo UI" panose="020B0604030504040204" pitchFamily="50" charset="-128"/>
                          <a:ea typeface="Meiryo UI" panose="020B0604030504040204" pitchFamily="50" charset="-128"/>
                        </a:rPr>
                        <a:t>リサイクル製品の普及</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indent="0" algn="just">
                        <a:lnSpc>
                          <a:spcPts val="1300"/>
                        </a:lnSpc>
                      </a:pPr>
                      <a:r>
                        <a:rPr kumimoji="1" lang="ja-JP" altLang="en-US" sz="1050" dirty="0">
                          <a:solidFill>
                            <a:schemeClr val="tx1"/>
                          </a:solidFill>
                          <a:latin typeface="Meiryo UI" panose="020B0604030504040204" pitchFamily="50" charset="-128"/>
                          <a:ea typeface="Meiryo UI" panose="020B0604030504040204" pitchFamily="50" charset="-128"/>
                        </a:rPr>
                        <a:t>「大阪府リサイクル製品認定制度」において、カーボンフットプリントが算定された製品を認定することで、関連する製品の普及を推進する。</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8640444"/>
                  </a:ext>
                </a:extLst>
              </a:tr>
              <a:tr h="0">
                <a:tc vMerge="1">
                  <a:txBody>
                    <a:bodyPr/>
                    <a:lstStyle/>
                    <a:p>
                      <a:endParaRPr kumimoji="1" lang="ja-JP" altLang="en-US"/>
                    </a:p>
                  </a:txBody>
                  <a:tcPr/>
                </a:tc>
                <a:tc>
                  <a:txBody>
                    <a:bodyPr/>
                    <a:lstStyle/>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脱炭素社会に対応した</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資源循環の展開</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128016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排出事業者に対し、再資源化事業等高度化法により認定された</a:t>
                      </a:r>
                      <a:r>
                        <a:rPr kumimoji="1" lang="en-US" altLang="ja-JP" sz="1050" dirty="0">
                          <a:solidFill>
                            <a:schemeClr val="tx1"/>
                          </a:solidFill>
                          <a:latin typeface="Meiryo UI" panose="020B0604030504040204" pitchFamily="50" charset="-128"/>
                          <a:ea typeface="Meiryo UI" panose="020B0604030504040204" pitchFamily="50" charset="-128"/>
                        </a:rPr>
                        <a:t>CO</a:t>
                      </a:r>
                      <a:r>
                        <a:rPr kumimoji="1" lang="en-US" altLang="ja-JP" sz="1050" baseline="-2500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対策に取り組む処理業者の選択を促すような情報発信を行う。</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7112810"/>
                  </a:ext>
                </a:extLst>
              </a:tr>
              <a:tr h="0">
                <a:tc rowSpan="2">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柱④</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太陽光パネルのリサイクルの推進・適正処理</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marL="0" marR="0" lvl="0" indent="0" algn="just" defTabSz="128016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今後、顕著な増加が予想</a:t>
                      </a:r>
                      <a:r>
                        <a:rPr kumimoji="1" lang="ja-JP" altLang="en-US" sz="1050">
                          <a:solidFill>
                            <a:schemeClr val="tx1"/>
                          </a:solidFill>
                          <a:latin typeface="Meiryo UI" panose="020B0604030504040204" pitchFamily="50" charset="-128"/>
                          <a:ea typeface="Meiryo UI" panose="020B0604030504040204" pitchFamily="50" charset="-128"/>
                        </a:rPr>
                        <a:t>される使用済太陽光</a:t>
                      </a:r>
                      <a:r>
                        <a:rPr kumimoji="1" lang="ja-JP" altLang="en-US" sz="1050" dirty="0">
                          <a:solidFill>
                            <a:schemeClr val="tx1"/>
                          </a:solidFill>
                          <a:latin typeface="Meiryo UI" panose="020B0604030504040204" pitchFamily="50" charset="-128"/>
                          <a:ea typeface="Meiryo UI" panose="020B0604030504040204" pitchFamily="50" charset="-128"/>
                        </a:rPr>
                        <a:t>パネルについて、国が検討中の制度を踏まえ、適正にリサイクル・処理されるよう周知等を行う。</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0195159"/>
                  </a:ext>
                </a:extLst>
              </a:tr>
              <a:tr h="0">
                <a:tc vMerge="1">
                  <a:txBody>
                    <a:bodyPr/>
                    <a:lstStyle/>
                    <a:p>
                      <a:endParaRPr kumimoji="1" lang="ja-JP" altLang="en-US"/>
                    </a:p>
                  </a:txBody>
                  <a:tcPr/>
                </a:tc>
                <a:tc>
                  <a:txBody>
                    <a:bodyPr/>
                    <a:lstStyle/>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不適正処理の</a:t>
                      </a:r>
                      <a:endParaRPr kumimoji="1" lang="en-US" altLang="ja-JP" sz="1050" b="0" dirty="0">
                        <a:solidFill>
                          <a:schemeClr val="tx1"/>
                        </a:solidFill>
                        <a:latin typeface="Meiryo UI" panose="020B0604030504040204" pitchFamily="50" charset="-128"/>
                        <a:ea typeface="Meiryo UI" panose="020B0604030504040204" pitchFamily="50" charset="-128"/>
                      </a:endParaRPr>
                    </a:p>
                    <a:p>
                      <a:pPr marL="0" marR="0" lvl="0" indent="0" algn="l" defTabSz="1280160" rtl="0" eaLnBrk="1" fontAlgn="auto" latinLnBrk="0" hangingPunct="1">
                        <a:lnSpc>
                          <a:spcPts val="1300"/>
                        </a:lnSpc>
                        <a:spcBef>
                          <a:spcPts val="0"/>
                        </a:spcBef>
                        <a:spcAft>
                          <a:spcPts val="0"/>
                        </a:spcAft>
                        <a:buClrTx/>
                        <a:buSzTx/>
                        <a:buFontTx/>
                        <a:buNone/>
                        <a:tabLst/>
                        <a:defRPr/>
                      </a:pPr>
                      <a:r>
                        <a:rPr kumimoji="1" lang="ja-JP" altLang="en-US" sz="1050" b="0" dirty="0">
                          <a:solidFill>
                            <a:schemeClr val="tx1"/>
                          </a:solidFill>
                          <a:latin typeface="Meiryo UI" panose="020B0604030504040204" pitchFamily="50" charset="-128"/>
                          <a:ea typeface="Meiryo UI" panose="020B0604030504040204" pitchFamily="50" charset="-128"/>
                        </a:rPr>
                        <a:t>未然防止・早期発見</a:t>
                      </a:r>
                    </a:p>
                  </a:txBody>
                  <a:tcPr marL="54000" marR="54000" marT="36000" marB="3600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1280160" rtl="0" eaLnBrk="1" fontAlgn="auto" latinLnBrk="0" hangingPunct="1">
                        <a:lnSpc>
                          <a:spcPts val="13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遊休農地等における不適正処理の未然防止や早期発見・是正を図るため、</a:t>
                      </a:r>
                      <a:r>
                        <a:rPr kumimoji="1" lang="en-US" altLang="ja-JP" sz="1050" dirty="0">
                          <a:solidFill>
                            <a:schemeClr val="tx1"/>
                          </a:solidFill>
                          <a:latin typeface="Meiryo UI" panose="020B0604030504040204" pitchFamily="50" charset="-128"/>
                          <a:ea typeface="Meiryo UI" panose="020B0604030504040204" pitchFamily="50" charset="-128"/>
                        </a:rPr>
                        <a:t>JA</a:t>
                      </a:r>
                      <a:r>
                        <a:rPr kumimoji="1" lang="ja-JP" altLang="en-US" sz="1050" dirty="0">
                          <a:solidFill>
                            <a:schemeClr val="tx1"/>
                          </a:solidFill>
                          <a:latin typeface="Meiryo UI" panose="020B0604030504040204" pitchFamily="50" charset="-128"/>
                          <a:ea typeface="Meiryo UI" panose="020B0604030504040204" pitchFamily="50" charset="-128"/>
                        </a:rPr>
                        <a:t>等を通じた農家への警戒の呼びかけ、ドローンを活用した監視指導を実施する。</a:t>
                      </a:r>
                    </a:p>
                  </a:txBody>
                  <a:tcPr marL="61200" marR="61200" marT="36000" marB="3600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1277908"/>
                  </a:ext>
                </a:extLst>
              </a:tr>
            </a:tbl>
          </a:graphicData>
        </a:graphic>
      </p:graphicFrame>
      <p:sp>
        <p:nvSpPr>
          <p:cNvPr id="22" name="角丸四角形 74">
            <a:extLst>
              <a:ext uri="{FF2B5EF4-FFF2-40B4-BE49-F238E27FC236}">
                <a16:creationId xmlns:a16="http://schemas.microsoft.com/office/drawing/2014/main" id="{5764C531-4075-438E-81B2-D36F1A6E4678}"/>
              </a:ext>
            </a:extLst>
          </p:cNvPr>
          <p:cNvSpPr/>
          <p:nvPr/>
        </p:nvSpPr>
        <p:spPr>
          <a:xfrm>
            <a:off x="90256" y="2908610"/>
            <a:ext cx="6228000" cy="2833285"/>
          </a:xfrm>
          <a:prstGeom prst="roundRect">
            <a:avLst>
              <a:gd name="adj" fmla="val 0"/>
            </a:avLst>
          </a:prstGeom>
          <a:noFill/>
          <a:ln w="6350">
            <a:solidFill>
              <a:srgbClr val="984807"/>
            </a:solidFill>
          </a:ln>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89" name="テキスト ボックス 88">
            <a:extLst>
              <a:ext uri="{FF2B5EF4-FFF2-40B4-BE49-F238E27FC236}">
                <a16:creationId xmlns:a16="http://schemas.microsoft.com/office/drawing/2014/main" id="{6A6EC504-BD7A-453F-A735-567A03B69E0F}"/>
              </a:ext>
            </a:extLst>
          </p:cNvPr>
          <p:cNvSpPr txBox="1"/>
          <p:nvPr/>
        </p:nvSpPr>
        <p:spPr>
          <a:xfrm>
            <a:off x="147585" y="4876368"/>
            <a:ext cx="6012252" cy="819263"/>
          </a:xfrm>
          <a:prstGeom prst="rect">
            <a:avLst/>
          </a:prstGeom>
          <a:noFill/>
        </p:spPr>
        <p:txBody>
          <a:bodyPr wrap="square" lIns="36000" rIns="36000">
            <a:spAutoFit/>
          </a:bodyPr>
          <a:lstStyle/>
          <a:p>
            <a:pPr algn="just">
              <a:lnSpc>
                <a:spcPts val="1400"/>
              </a:lnSpc>
              <a:spcAft>
                <a:spcPts val="200"/>
              </a:spcAft>
            </a:pPr>
            <a:r>
              <a:rPr lang="ja-JP" altLang="en-US" sz="12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大阪・関西万博における資源循環の取組</a:t>
            </a:r>
            <a:endParaRPr lang="en-US" altLang="ja-JP" sz="800" b="1" dirty="0">
              <a:latin typeface="Meiryo UI" panose="020B0604030504040204" pitchFamily="50" charset="-128"/>
              <a:ea typeface="Meiryo UI" panose="020B0604030504040204" pitchFamily="50" charset="-128"/>
            </a:endParaRPr>
          </a:p>
          <a:p>
            <a:pPr marL="144000" indent="-108000" algn="just">
              <a:lnSpc>
                <a:spcPts val="1400"/>
              </a:lnSpc>
              <a:spcAft>
                <a:spcPts val="600"/>
              </a:spcAft>
              <a:buFont typeface="Wingdings" panose="05000000000000000000" pitchFamily="2" charset="2"/>
              <a:buChar char=""/>
            </a:pPr>
            <a:r>
              <a:rPr lang="ja-JP" altLang="en-US" sz="1100" dirty="0">
                <a:latin typeface="Meiryo UI" panose="020B0604030504040204" pitchFamily="50" charset="-128"/>
                <a:ea typeface="Meiryo UI" panose="020B0604030504040204" pitchFamily="50" charset="-128"/>
              </a:rPr>
              <a:t>持続可能な社会の実現をめざす取組の一環として「</a:t>
            </a:r>
            <a:r>
              <a:rPr lang="en-US" altLang="ja-JP" sz="1100" dirty="0">
                <a:latin typeface="Meiryo UI" panose="020B0604030504040204" pitchFamily="50" charset="-128"/>
                <a:ea typeface="Meiryo UI" panose="020B0604030504040204" pitchFamily="50" charset="-128"/>
              </a:rPr>
              <a:t>EXPO 2025 </a:t>
            </a:r>
            <a:r>
              <a:rPr lang="ja-JP" altLang="en-US" sz="1100" dirty="0">
                <a:latin typeface="Meiryo UI" panose="020B0604030504040204" pitchFamily="50" charset="-128"/>
                <a:ea typeface="Meiryo UI" panose="020B0604030504040204" pitchFamily="50" charset="-128"/>
              </a:rPr>
              <a:t>グリーンビジョン」を策定し、使い捨てプラスチックの利用削減、ごみの分別・回収の徹底、ペットボトルの水平リサイクルなど、万博会場内外において資源循環に関する先進的な取組を実施。</a:t>
            </a:r>
            <a:endParaRPr lang="en-US" altLang="ja-JP" sz="110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6ED950CC-7393-4D2A-A565-18C7FAA24EDE}"/>
              </a:ext>
            </a:extLst>
          </p:cNvPr>
          <p:cNvSpPr txBox="1"/>
          <p:nvPr/>
        </p:nvSpPr>
        <p:spPr>
          <a:xfrm>
            <a:off x="6435153" y="1223268"/>
            <a:ext cx="6212691" cy="1641778"/>
          </a:xfrm>
          <a:prstGeom prst="rect">
            <a:avLst/>
          </a:prstGeom>
          <a:noFill/>
        </p:spPr>
        <p:txBody>
          <a:bodyPr wrap="square" lIns="108000" tIns="72000" rIns="108000" bIns="72000" rtlCol="0">
            <a:spAutoFit/>
          </a:bodyPr>
          <a:lstStyle/>
          <a:p>
            <a:pPr marL="171450" indent="-171450" algn="just">
              <a:lnSpc>
                <a:spcPts val="1400"/>
              </a:lnSpc>
              <a:spcAft>
                <a:spcPts val="200"/>
              </a:spcAft>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全ての府民が持続可能なライフスタイルを実践するとともに、企業活動においても動脈産業と静脈産業の連携などにより資源循環型のビジネスモデルへの転換が進むことで、資源を効率的・循環的に有効利用する循環経済（サーキュラーエコノミー）へ移行し、資源消費を最小化し廃棄物の発生抑制や環境負荷の低減等が進んでいる。</a:t>
            </a:r>
            <a:endParaRPr kumimoji="1" lang="en-US" altLang="ja-JP" sz="1100" dirty="0">
              <a:latin typeface="Meiryo UI" panose="020B0604030504040204" pitchFamily="50" charset="-128"/>
              <a:ea typeface="Meiryo UI" panose="020B0604030504040204" pitchFamily="50" charset="-128"/>
            </a:endParaRPr>
          </a:p>
          <a:p>
            <a:pPr marL="171450" indent="-171450" algn="just">
              <a:lnSpc>
                <a:spcPts val="1400"/>
              </a:lnSpc>
              <a:spcAft>
                <a:spcPts val="200"/>
              </a:spcAft>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また、プラスチックごみの排出抑制や環境への流出削減の進展により「大阪ブルー・オーシャン・ビジョン」が達成されており、さらに、再資源化技術の高度化も進み、廃棄物分野における温室効果ガス排出量の実質ゼロが実現されている。</a:t>
            </a:r>
            <a:endParaRPr kumimoji="1" lang="en-US" altLang="ja-JP" sz="1100" dirty="0">
              <a:latin typeface="Meiryo UI" panose="020B0604030504040204" pitchFamily="50" charset="-128"/>
              <a:ea typeface="Meiryo UI" panose="020B0604030504040204" pitchFamily="50" charset="-128"/>
            </a:endParaRPr>
          </a:p>
          <a:p>
            <a:pPr marL="171450" indent="-171450" algn="just">
              <a:lnSpc>
                <a:spcPts val="1400"/>
              </a:lnSpc>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これらにより、気候変動への対応、ネイチャーポジティブが進み、持続可能な循環型社会が形成されている。</a:t>
            </a:r>
          </a:p>
        </p:txBody>
      </p:sp>
      <p:sp>
        <p:nvSpPr>
          <p:cNvPr id="21" name="角丸四角形 74">
            <a:extLst>
              <a:ext uri="{FF2B5EF4-FFF2-40B4-BE49-F238E27FC236}">
                <a16:creationId xmlns:a16="http://schemas.microsoft.com/office/drawing/2014/main" id="{3F88B2C3-3C5F-4BD3-A06B-1A1444AAD02C}"/>
              </a:ext>
            </a:extLst>
          </p:cNvPr>
          <p:cNvSpPr/>
          <p:nvPr/>
        </p:nvSpPr>
        <p:spPr>
          <a:xfrm>
            <a:off x="92274" y="614416"/>
            <a:ext cx="12615716" cy="2200240"/>
          </a:xfrm>
          <a:prstGeom prst="roundRect">
            <a:avLst>
              <a:gd name="adj" fmla="val 0"/>
            </a:avLst>
          </a:prstGeom>
          <a:noFill/>
          <a:ln w="6350">
            <a:solidFill>
              <a:srgbClr val="984807"/>
            </a:solidFill>
          </a:ln>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grpSp>
        <p:nvGrpSpPr>
          <p:cNvPr id="4" name="Group 40">
            <a:extLst>
              <a:ext uri="{FF2B5EF4-FFF2-40B4-BE49-F238E27FC236}">
                <a16:creationId xmlns:a16="http://schemas.microsoft.com/office/drawing/2014/main" id="{E80C168A-9E36-4D2C-88D7-6CFA95EA37FF}"/>
              </a:ext>
            </a:extLst>
          </p:cNvPr>
          <p:cNvGrpSpPr>
            <a:grpSpLocks/>
          </p:cNvGrpSpPr>
          <p:nvPr/>
        </p:nvGrpSpPr>
        <p:grpSpPr bwMode="auto">
          <a:xfrm>
            <a:off x="95079" y="54803"/>
            <a:ext cx="6432896" cy="475271"/>
            <a:chOff x="737" y="402"/>
            <a:chExt cx="15307" cy="904"/>
          </a:xfrm>
        </p:grpSpPr>
        <p:sp>
          <p:nvSpPr>
            <p:cNvPr id="5" name="Rectangle 30">
              <a:extLst>
                <a:ext uri="{FF2B5EF4-FFF2-40B4-BE49-F238E27FC236}">
                  <a16:creationId xmlns:a16="http://schemas.microsoft.com/office/drawing/2014/main" id="{2954444E-93E4-49C0-B07B-787025CBDDF9}"/>
                </a:ext>
              </a:extLst>
            </p:cNvPr>
            <p:cNvSpPr>
              <a:spLocks noChangeArrowheads="1"/>
            </p:cNvSpPr>
            <p:nvPr/>
          </p:nvSpPr>
          <p:spPr bwMode="auto">
            <a:xfrm>
              <a:off x="15207" y="405"/>
              <a:ext cx="825" cy="624"/>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 name="Rectangle 29">
              <a:extLst>
                <a:ext uri="{FF2B5EF4-FFF2-40B4-BE49-F238E27FC236}">
                  <a16:creationId xmlns:a16="http://schemas.microsoft.com/office/drawing/2014/main" id="{394BB4A0-86DE-459B-8792-BCB51A45DF0D}"/>
                </a:ext>
              </a:extLst>
            </p:cNvPr>
            <p:cNvSpPr>
              <a:spLocks noChangeArrowheads="1"/>
            </p:cNvSpPr>
            <p:nvPr/>
          </p:nvSpPr>
          <p:spPr bwMode="auto">
            <a:xfrm>
              <a:off x="737" y="402"/>
              <a:ext cx="15007" cy="684"/>
            </a:xfrm>
            <a:prstGeom prst="rect">
              <a:avLst/>
            </a:prstGeom>
            <a:solidFill>
              <a:srgbClr val="008000"/>
            </a:solidFill>
            <a:ln w="9525">
              <a:no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大阪府循環型社会推進計画の概要</a:t>
              </a:r>
              <a:endParaRPr lang="ja-JP" altLang="en-US" sz="1800" b="1" dirty="0">
                <a:solidFill>
                  <a:sysClr val="window" lastClr="FFFFFF"/>
                </a:solidFill>
                <a:latin typeface="Meiryo UI" panose="020B0604030504040204" pitchFamily="50" charset="-128"/>
                <a:ea typeface="Meiryo UI" panose="020B0604030504040204" pitchFamily="50" charset="-128"/>
              </a:endParaRPr>
            </a:p>
          </p:txBody>
        </p:sp>
        <p:sp>
          <p:nvSpPr>
            <p:cNvPr id="7" name="Rectangle 31">
              <a:extLst>
                <a:ext uri="{FF2B5EF4-FFF2-40B4-BE49-F238E27FC236}">
                  <a16:creationId xmlns:a16="http://schemas.microsoft.com/office/drawing/2014/main" id="{C5CB2211-3EBE-4A1E-A532-72D061F15E30}"/>
                </a:ext>
              </a:extLst>
            </p:cNvPr>
            <p:cNvSpPr>
              <a:spLocks noChangeArrowheads="1"/>
            </p:cNvSpPr>
            <p:nvPr/>
          </p:nvSpPr>
          <p:spPr bwMode="auto">
            <a:xfrm>
              <a:off x="737" y="1014"/>
              <a:ext cx="15004" cy="292"/>
            </a:xfrm>
            <a:prstGeom prst="rect">
              <a:avLst/>
            </a:prstGeom>
            <a:solidFill>
              <a:srgbClr val="00FF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8" name="Rectangle 32">
              <a:extLst>
                <a:ext uri="{FF2B5EF4-FFF2-40B4-BE49-F238E27FC236}">
                  <a16:creationId xmlns:a16="http://schemas.microsoft.com/office/drawing/2014/main" id="{C7F9D914-DD75-44C4-9AE7-2AB0CED83973}"/>
                </a:ext>
              </a:extLst>
            </p:cNvPr>
            <p:cNvSpPr>
              <a:spLocks noChangeArrowheads="1"/>
            </p:cNvSpPr>
            <p:nvPr/>
          </p:nvSpPr>
          <p:spPr bwMode="auto">
            <a:xfrm>
              <a:off x="15735" y="998"/>
              <a:ext cx="309" cy="305"/>
            </a:xfrm>
            <a:prstGeom prst="rect">
              <a:avLst/>
            </a:prstGeom>
            <a:solidFill>
              <a:srgbClr val="008000"/>
            </a:solidFill>
            <a:ln w="9525">
              <a:noFill/>
              <a:miter lim="800000"/>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0" name="角丸四角形 92">
            <a:extLst>
              <a:ext uri="{FF2B5EF4-FFF2-40B4-BE49-F238E27FC236}">
                <a16:creationId xmlns:a16="http://schemas.microsoft.com/office/drawing/2014/main" id="{BEC182A9-39FF-4C01-B46B-60848BDAC813}"/>
              </a:ext>
            </a:extLst>
          </p:cNvPr>
          <p:cNvSpPr/>
          <p:nvPr/>
        </p:nvSpPr>
        <p:spPr>
          <a:xfrm>
            <a:off x="92274" y="614415"/>
            <a:ext cx="2106096" cy="272758"/>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第１章　計画の基本的事項</a:t>
            </a:r>
          </a:p>
        </p:txBody>
      </p:sp>
      <p:sp>
        <p:nvSpPr>
          <p:cNvPr id="24" name="角丸四角形 74">
            <a:extLst>
              <a:ext uri="{FF2B5EF4-FFF2-40B4-BE49-F238E27FC236}">
                <a16:creationId xmlns:a16="http://schemas.microsoft.com/office/drawing/2014/main" id="{7088B681-C8E3-41D4-A74F-5578666AE109}"/>
              </a:ext>
            </a:extLst>
          </p:cNvPr>
          <p:cNvSpPr/>
          <p:nvPr/>
        </p:nvSpPr>
        <p:spPr>
          <a:xfrm>
            <a:off x="6494768" y="2885750"/>
            <a:ext cx="6228000" cy="5644563"/>
          </a:xfrm>
          <a:prstGeom prst="roundRect">
            <a:avLst>
              <a:gd name="adj" fmla="val 0"/>
            </a:avLst>
          </a:prstGeom>
          <a:noFill/>
          <a:ln w="6350">
            <a:solidFill>
              <a:srgbClr val="984807"/>
            </a:solidFill>
          </a:ln>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26" name="角丸四角形 74">
            <a:extLst>
              <a:ext uri="{FF2B5EF4-FFF2-40B4-BE49-F238E27FC236}">
                <a16:creationId xmlns:a16="http://schemas.microsoft.com/office/drawing/2014/main" id="{0AAC75AF-C825-480A-93F2-B3638FFA357E}"/>
              </a:ext>
            </a:extLst>
          </p:cNvPr>
          <p:cNvSpPr/>
          <p:nvPr/>
        </p:nvSpPr>
        <p:spPr>
          <a:xfrm>
            <a:off x="6494768" y="8592094"/>
            <a:ext cx="6228000" cy="930819"/>
          </a:xfrm>
          <a:prstGeom prst="roundRect">
            <a:avLst>
              <a:gd name="adj" fmla="val 0"/>
            </a:avLst>
          </a:prstGeom>
          <a:noFill/>
          <a:ln w="6350">
            <a:solidFill>
              <a:srgbClr val="984807"/>
            </a:solidFill>
          </a:ln>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27" name="角丸四角形 74">
            <a:extLst>
              <a:ext uri="{FF2B5EF4-FFF2-40B4-BE49-F238E27FC236}">
                <a16:creationId xmlns:a16="http://schemas.microsoft.com/office/drawing/2014/main" id="{BEA716B7-A6B1-4028-805A-8B215F4062E7}"/>
              </a:ext>
            </a:extLst>
          </p:cNvPr>
          <p:cNvSpPr/>
          <p:nvPr/>
        </p:nvSpPr>
        <p:spPr>
          <a:xfrm>
            <a:off x="90256" y="5849469"/>
            <a:ext cx="6228000" cy="3673445"/>
          </a:xfrm>
          <a:prstGeom prst="roundRect">
            <a:avLst>
              <a:gd name="adj" fmla="val 0"/>
            </a:avLst>
          </a:prstGeom>
          <a:noFill/>
          <a:ln w="6350">
            <a:solidFill>
              <a:srgbClr val="984807"/>
            </a:solidFill>
          </a:ln>
          <a:effectLst/>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29" name="角丸四角形 92">
            <a:extLst>
              <a:ext uri="{FF2B5EF4-FFF2-40B4-BE49-F238E27FC236}">
                <a16:creationId xmlns:a16="http://schemas.microsoft.com/office/drawing/2014/main" id="{8EACFBCC-C3EA-40AB-BAF5-9CF11C594CCB}"/>
              </a:ext>
            </a:extLst>
          </p:cNvPr>
          <p:cNvSpPr/>
          <p:nvPr/>
        </p:nvSpPr>
        <p:spPr>
          <a:xfrm>
            <a:off x="90256" y="5849469"/>
            <a:ext cx="1622720" cy="272758"/>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第３章　計画の目標</a:t>
            </a:r>
          </a:p>
        </p:txBody>
      </p:sp>
      <p:sp>
        <p:nvSpPr>
          <p:cNvPr id="30" name="角丸四角形 92">
            <a:extLst>
              <a:ext uri="{FF2B5EF4-FFF2-40B4-BE49-F238E27FC236}">
                <a16:creationId xmlns:a16="http://schemas.microsoft.com/office/drawing/2014/main" id="{4906B250-2249-435F-B83B-027D5BC9216D}"/>
              </a:ext>
            </a:extLst>
          </p:cNvPr>
          <p:cNvSpPr/>
          <p:nvPr/>
        </p:nvSpPr>
        <p:spPr>
          <a:xfrm>
            <a:off x="6494768" y="2893444"/>
            <a:ext cx="3102622" cy="272758"/>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第４章　目標達成に向けて講じる主な施策</a:t>
            </a:r>
          </a:p>
        </p:txBody>
      </p:sp>
      <p:sp>
        <p:nvSpPr>
          <p:cNvPr id="31" name="角丸四角形 92">
            <a:extLst>
              <a:ext uri="{FF2B5EF4-FFF2-40B4-BE49-F238E27FC236}">
                <a16:creationId xmlns:a16="http://schemas.microsoft.com/office/drawing/2014/main" id="{F0E40006-E3CA-453A-96DE-1B08C97EAD23}"/>
              </a:ext>
            </a:extLst>
          </p:cNvPr>
          <p:cNvSpPr/>
          <p:nvPr/>
        </p:nvSpPr>
        <p:spPr>
          <a:xfrm>
            <a:off x="6494769" y="8592094"/>
            <a:ext cx="1939582" cy="272758"/>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第５章　計画の進行管理</a:t>
            </a:r>
          </a:p>
        </p:txBody>
      </p:sp>
      <p:sp>
        <p:nvSpPr>
          <p:cNvPr id="33" name="テキスト ボックス 32">
            <a:extLst>
              <a:ext uri="{FF2B5EF4-FFF2-40B4-BE49-F238E27FC236}">
                <a16:creationId xmlns:a16="http://schemas.microsoft.com/office/drawing/2014/main" id="{352C97F9-986E-4B02-8034-B68548AE08DE}"/>
              </a:ext>
            </a:extLst>
          </p:cNvPr>
          <p:cNvSpPr txBox="1"/>
          <p:nvPr/>
        </p:nvSpPr>
        <p:spPr>
          <a:xfrm>
            <a:off x="913349" y="959349"/>
            <a:ext cx="5026099" cy="614079"/>
          </a:xfrm>
          <a:prstGeom prst="rect">
            <a:avLst/>
          </a:prstGeom>
          <a:noFill/>
        </p:spPr>
        <p:txBody>
          <a:bodyPr wrap="square" rtlCol="0">
            <a:spAutoFit/>
          </a:bodyPr>
          <a:lstStyle/>
          <a:p>
            <a:pPr algn="just">
              <a:lnSpc>
                <a:spcPts val="1400"/>
              </a:lnSpc>
            </a:pPr>
            <a:r>
              <a:rPr kumimoji="1" lang="ja-JP" altLang="en-US" sz="1100" dirty="0">
                <a:latin typeface="Meiryo UI" panose="020B0604030504040204" pitchFamily="50" charset="-128"/>
                <a:ea typeface="Meiryo UI" panose="020B0604030504040204" pitchFamily="50" charset="-128"/>
              </a:rPr>
              <a:t>「廃棄物の処理及び清掃に関する法律」に基づく都道府県廃棄物処理計画</a:t>
            </a:r>
            <a:endParaRPr kumimoji="1" lang="en-US" altLang="ja-JP" sz="1100" dirty="0">
              <a:latin typeface="Meiryo UI" panose="020B0604030504040204" pitchFamily="50" charset="-128"/>
              <a:ea typeface="Meiryo UI" panose="020B0604030504040204" pitchFamily="50" charset="-128"/>
            </a:endParaRPr>
          </a:p>
          <a:p>
            <a:pPr algn="just">
              <a:lnSpc>
                <a:spcPts val="14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大阪府環境総合計画」の資源循環分野の個別計画</a:t>
            </a:r>
            <a:endParaRPr lang="en-US" altLang="ja-JP" sz="1100" dirty="0">
              <a:latin typeface="Meiryo UI" panose="020B0604030504040204" pitchFamily="50" charset="-128"/>
              <a:ea typeface="Meiryo UI" panose="020B0604030504040204" pitchFamily="50" charset="-128"/>
            </a:endParaRPr>
          </a:p>
          <a:p>
            <a:pPr algn="just">
              <a:lnSpc>
                <a:spcPts val="1400"/>
              </a:lnSpc>
            </a:pPr>
            <a:r>
              <a:rPr kumimoji="1" lang="ja-JP" altLang="en-US" sz="1100" dirty="0">
                <a:latin typeface="Meiryo UI" panose="020B0604030504040204" pitchFamily="50" charset="-128"/>
                <a:ea typeface="Meiryo UI" panose="020B0604030504040204" pitchFamily="50" charset="-128"/>
              </a:rPr>
              <a:t>「大阪府循環型社会形成推進条例」に基づく施策の基本方針、各主体の行動指針</a:t>
            </a:r>
            <a:endParaRPr kumimoji="1" lang="en-US" altLang="ja-JP" sz="1100" dirty="0">
              <a:latin typeface="Meiryo UI" panose="020B0604030504040204" pitchFamily="50" charset="-128"/>
              <a:ea typeface="Meiryo UI" panose="020B0604030504040204" pitchFamily="50" charset="-128"/>
            </a:endParaRPr>
          </a:p>
        </p:txBody>
      </p:sp>
      <p:sp>
        <p:nvSpPr>
          <p:cNvPr id="37" name="角丸四角形 44">
            <a:extLst>
              <a:ext uri="{FF2B5EF4-FFF2-40B4-BE49-F238E27FC236}">
                <a16:creationId xmlns:a16="http://schemas.microsoft.com/office/drawing/2014/main" id="{EE8C2D26-9A00-4095-A933-31085D90F7DE}"/>
              </a:ext>
            </a:extLst>
          </p:cNvPr>
          <p:cNvSpPr/>
          <p:nvPr/>
        </p:nvSpPr>
        <p:spPr>
          <a:xfrm>
            <a:off x="160736" y="1000542"/>
            <a:ext cx="730261" cy="432000"/>
          </a:xfrm>
          <a:prstGeom prst="roundRect">
            <a:avLst>
              <a:gd name="adj" fmla="val 40306"/>
            </a:avLst>
          </a:prstGeom>
          <a:solidFill>
            <a:srgbClr val="339933">
              <a:alpha val="90000"/>
            </a:srgb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pPr algn="ctr"/>
            <a:r>
              <a:rPr lang="ja-JP" altLang="en-US" sz="1100" b="1" dirty="0">
                <a:latin typeface="Meiryo UI" panose="020B0604030504040204" pitchFamily="50" charset="-128"/>
                <a:ea typeface="Meiryo UI" panose="020B0604030504040204" pitchFamily="50" charset="-128"/>
              </a:rPr>
              <a:t>計画の</a:t>
            </a:r>
            <a:endParaRPr lang="en-US" altLang="ja-JP" sz="1100" b="1"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位置づけ</a:t>
            </a:r>
          </a:p>
        </p:txBody>
      </p:sp>
      <p:sp>
        <p:nvSpPr>
          <p:cNvPr id="39" name="角丸四角形 51">
            <a:extLst>
              <a:ext uri="{FF2B5EF4-FFF2-40B4-BE49-F238E27FC236}">
                <a16:creationId xmlns:a16="http://schemas.microsoft.com/office/drawing/2014/main" id="{18A304CD-C39D-46FB-91FE-9647A8CB1EC6}"/>
              </a:ext>
            </a:extLst>
          </p:cNvPr>
          <p:cNvSpPr/>
          <p:nvPr/>
        </p:nvSpPr>
        <p:spPr>
          <a:xfrm>
            <a:off x="6512772" y="686914"/>
            <a:ext cx="2786167" cy="288000"/>
          </a:xfrm>
          <a:prstGeom prst="roundRect">
            <a:avLst>
              <a:gd name="adj" fmla="val 50000"/>
            </a:avLst>
          </a:prstGeom>
          <a:solidFill>
            <a:srgbClr val="339933">
              <a:alpha val="90000"/>
            </a:srgb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pPr algn="ctr"/>
            <a:r>
              <a:rPr lang="en-US" altLang="ja-JP" sz="1100" b="1" dirty="0">
                <a:latin typeface="Meiryo UI" panose="020B0604030504040204" pitchFamily="50" charset="-128"/>
                <a:ea typeface="Meiryo UI" panose="020B0604030504040204" pitchFamily="50" charset="-128"/>
              </a:rPr>
              <a:t>2050</a:t>
            </a:r>
            <a:r>
              <a:rPr lang="ja-JP" altLang="en-US" sz="1100" b="1" dirty="0">
                <a:latin typeface="Meiryo UI" panose="020B0604030504040204" pitchFamily="50" charset="-128"/>
                <a:ea typeface="Meiryo UI" panose="020B0604030504040204" pitchFamily="50" charset="-128"/>
              </a:rPr>
              <a:t>年のめざすべき循環型社会の将来像</a:t>
            </a:r>
          </a:p>
        </p:txBody>
      </p:sp>
      <p:sp>
        <p:nvSpPr>
          <p:cNvPr id="44" name="テキスト ボックス 43">
            <a:extLst>
              <a:ext uri="{FF2B5EF4-FFF2-40B4-BE49-F238E27FC236}">
                <a16:creationId xmlns:a16="http://schemas.microsoft.com/office/drawing/2014/main" id="{5FC669FC-A8AE-4369-8A27-7A96D6896F7B}"/>
              </a:ext>
            </a:extLst>
          </p:cNvPr>
          <p:cNvSpPr txBox="1"/>
          <p:nvPr/>
        </p:nvSpPr>
        <p:spPr>
          <a:xfrm>
            <a:off x="7056120" y="997022"/>
            <a:ext cx="5026099" cy="276742"/>
          </a:xfrm>
          <a:prstGeom prst="rect">
            <a:avLst/>
          </a:prstGeom>
          <a:noFill/>
        </p:spPr>
        <p:txBody>
          <a:bodyPr wrap="square">
            <a:spAutoFit/>
          </a:bodyPr>
          <a:lstStyle/>
          <a:p>
            <a:pPr algn="ctr">
              <a:lnSpc>
                <a:spcPts val="1600"/>
              </a:lnSpc>
              <a:spcAft>
                <a:spcPts val="600"/>
              </a:spcAft>
            </a:pPr>
            <a:r>
              <a:rPr kumimoji="1" lang="ja-JP" altLang="en-US" sz="1200" b="1" dirty="0">
                <a:solidFill>
                  <a:srgbClr val="984807"/>
                </a:solidFill>
                <a:latin typeface="Meiryo UI" panose="020B0604030504040204" pitchFamily="50" charset="-128"/>
                <a:ea typeface="Meiryo UI" panose="020B0604030504040204" pitchFamily="50" charset="-128"/>
              </a:rPr>
              <a:t>大阪から世界へ、現在から未来へ　暮らしやすい循環型社会</a:t>
            </a:r>
            <a:endParaRPr kumimoji="1" lang="en-US" altLang="ja-JP" sz="1200" b="1" dirty="0">
              <a:solidFill>
                <a:srgbClr val="984807"/>
              </a:solidFill>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338ACD5D-B87C-4F41-8479-A89FE19A8E68}"/>
              </a:ext>
            </a:extLst>
          </p:cNvPr>
          <p:cNvPicPr>
            <a:picLocks noChangeAspect="1"/>
          </p:cNvPicPr>
          <p:nvPr/>
        </p:nvPicPr>
        <p:blipFill>
          <a:blip r:embed="rId2"/>
          <a:stretch>
            <a:fillRect/>
          </a:stretch>
        </p:blipFill>
        <p:spPr>
          <a:xfrm>
            <a:off x="3848643" y="1615567"/>
            <a:ext cx="2311194" cy="1162852"/>
          </a:xfrm>
          <a:prstGeom prst="rect">
            <a:avLst/>
          </a:prstGeom>
        </p:spPr>
      </p:pic>
      <p:sp>
        <p:nvSpPr>
          <p:cNvPr id="50" name="角丸四角形 44">
            <a:extLst>
              <a:ext uri="{FF2B5EF4-FFF2-40B4-BE49-F238E27FC236}">
                <a16:creationId xmlns:a16="http://schemas.microsoft.com/office/drawing/2014/main" id="{11562DE9-53F6-4854-939E-57A2E49FADBA}"/>
              </a:ext>
            </a:extLst>
          </p:cNvPr>
          <p:cNvSpPr/>
          <p:nvPr/>
        </p:nvSpPr>
        <p:spPr>
          <a:xfrm>
            <a:off x="160736" y="1597491"/>
            <a:ext cx="730261" cy="396000"/>
          </a:xfrm>
          <a:prstGeom prst="roundRect">
            <a:avLst>
              <a:gd name="adj" fmla="val 40268"/>
            </a:avLst>
          </a:prstGeom>
          <a:solidFill>
            <a:srgbClr val="339933">
              <a:alpha val="90000"/>
            </a:srgb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pPr algn="ctr"/>
            <a:r>
              <a:rPr lang="ja-JP" altLang="en-US" sz="1100" b="1" dirty="0">
                <a:latin typeface="Meiryo UI" panose="020B0604030504040204" pitchFamily="50" charset="-128"/>
                <a:ea typeface="Meiryo UI" panose="020B0604030504040204" pitchFamily="50" charset="-128"/>
              </a:rPr>
              <a:t>計画期間</a:t>
            </a:r>
            <a:endParaRPr lang="en-US" altLang="ja-JP" sz="1100" b="1" dirty="0">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A9CF91D3-76B0-463D-8ABC-56FBD5E0734D}"/>
              </a:ext>
            </a:extLst>
          </p:cNvPr>
          <p:cNvSpPr txBox="1"/>
          <p:nvPr/>
        </p:nvSpPr>
        <p:spPr>
          <a:xfrm>
            <a:off x="913349" y="1663179"/>
            <a:ext cx="2540091" cy="264624"/>
          </a:xfrm>
          <a:prstGeom prst="rect">
            <a:avLst/>
          </a:prstGeom>
          <a:noFill/>
        </p:spPr>
        <p:txBody>
          <a:bodyPr wrap="square" rtlCol="0">
            <a:spAutoFit/>
          </a:bodyPr>
          <a:lstStyle>
            <a:defPPr>
              <a:defRPr lang="ja-JP"/>
            </a:defPPr>
            <a:lvl1pPr>
              <a:lnSpc>
                <a:spcPts val="1500"/>
              </a:lnSpc>
              <a:defRPr sz="1100">
                <a:latin typeface="Meiryo UI" panose="020B0604030504040204" pitchFamily="50" charset="-128"/>
                <a:ea typeface="Meiryo UI" panose="020B0604030504040204" pitchFamily="50" charset="-128"/>
              </a:defRPr>
            </a:lvl1pPr>
          </a:lstStyle>
          <a:p>
            <a:pPr algn="just"/>
            <a:r>
              <a:rPr lang="en-US" altLang="ja-JP" dirty="0"/>
              <a:t>2026</a:t>
            </a:r>
            <a:r>
              <a:rPr lang="ja-JP" altLang="en-US" dirty="0"/>
              <a:t>年度から</a:t>
            </a:r>
            <a:r>
              <a:rPr lang="en-US" altLang="ja-JP" dirty="0"/>
              <a:t>2030</a:t>
            </a:r>
            <a:r>
              <a:rPr lang="ja-JP" altLang="en-US" dirty="0"/>
              <a:t>年度までの５年間</a:t>
            </a:r>
          </a:p>
        </p:txBody>
      </p:sp>
      <p:sp>
        <p:nvSpPr>
          <p:cNvPr id="53" name="角丸四角形 44">
            <a:extLst>
              <a:ext uri="{FF2B5EF4-FFF2-40B4-BE49-F238E27FC236}">
                <a16:creationId xmlns:a16="http://schemas.microsoft.com/office/drawing/2014/main" id="{1F663EEE-4247-450F-BE35-B245DE29F1DF}"/>
              </a:ext>
            </a:extLst>
          </p:cNvPr>
          <p:cNvSpPr/>
          <p:nvPr/>
        </p:nvSpPr>
        <p:spPr>
          <a:xfrm>
            <a:off x="160736" y="2219990"/>
            <a:ext cx="730261" cy="396000"/>
          </a:xfrm>
          <a:prstGeom prst="roundRect">
            <a:avLst>
              <a:gd name="adj" fmla="val 38814"/>
            </a:avLst>
          </a:prstGeom>
          <a:solidFill>
            <a:srgbClr val="339933">
              <a:alpha val="90000"/>
            </a:srgb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pPr algn="ctr"/>
            <a:r>
              <a:rPr lang="ja-JP" altLang="en-US" sz="1100" b="1" dirty="0">
                <a:latin typeface="Meiryo UI" panose="020B0604030504040204" pitchFamily="50" charset="-128"/>
                <a:ea typeface="Meiryo UI" panose="020B0604030504040204" pitchFamily="50" charset="-128"/>
              </a:rPr>
              <a:t>実施主体</a:t>
            </a:r>
            <a:endParaRPr lang="en-US" altLang="ja-JP" sz="1100" b="1"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A164749D-42D8-4214-8B0D-71A98A674692}"/>
              </a:ext>
            </a:extLst>
          </p:cNvPr>
          <p:cNvSpPr txBox="1"/>
          <p:nvPr/>
        </p:nvSpPr>
        <p:spPr>
          <a:xfrm>
            <a:off x="913349" y="2021183"/>
            <a:ext cx="2845915" cy="793615"/>
          </a:xfrm>
          <a:prstGeom prst="rect">
            <a:avLst/>
          </a:prstGeom>
          <a:noFill/>
        </p:spPr>
        <p:txBody>
          <a:bodyPr wrap="square">
            <a:spAutoFit/>
          </a:bodyPr>
          <a:lstStyle/>
          <a:p>
            <a:pPr algn="just">
              <a:lnSpc>
                <a:spcPts val="1400"/>
              </a:lnSpc>
            </a:pPr>
            <a:r>
              <a:rPr kumimoji="1" lang="ja-JP" altLang="en-US" sz="1100" b="0" dirty="0">
                <a:solidFill>
                  <a:schemeClr val="tx1"/>
                </a:solidFill>
                <a:latin typeface="Meiryo UI" panose="020B0604030504040204" pitchFamily="50" charset="-128"/>
                <a:ea typeface="Meiryo UI" panose="020B0604030504040204" pitchFamily="50" charset="-128"/>
              </a:rPr>
              <a:t>循環型社会の形成に向けて、府民、事業者、市町村、府の各主体が果たすべき役割を認識した上で、連携・協働し、ごみの減量化、資源の循環、適正処理に取り組んでいく。</a:t>
            </a:r>
            <a:endParaRPr kumimoji="1" lang="en-US" altLang="ja-JP" sz="1100" b="0" dirty="0">
              <a:solidFill>
                <a:schemeClr val="tx1"/>
              </a:solidFill>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B574C813-35A0-496D-85E8-25DAFA9B51A3}"/>
              </a:ext>
            </a:extLst>
          </p:cNvPr>
          <p:cNvSpPr txBox="1"/>
          <p:nvPr/>
        </p:nvSpPr>
        <p:spPr>
          <a:xfrm>
            <a:off x="8416097" y="8619459"/>
            <a:ext cx="4273605" cy="267124"/>
          </a:xfrm>
          <a:prstGeom prst="rect">
            <a:avLst/>
          </a:prstGeom>
          <a:noFill/>
        </p:spPr>
        <p:txBody>
          <a:bodyPr wrap="square" rtlCol="0">
            <a:spAutoFit/>
          </a:bodyPr>
          <a:lstStyle/>
          <a:p>
            <a:pPr marL="171450" indent="-171450" algn="just">
              <a:lnSpc>
                <a:spcPts val="1500"/>
              </a:lnSpc>
              <a:buFont typeface="Wingdings" panose="05000000000000000000" pitchFamily="2" charset="2"/>
              <a:buChar char="u"/>
            </a:pPr>
            <a:r>
              <a:rPr lang="ja-JP" altLang="en-US" sz="1100" dirty="0">
                <a:latin typeface="Meiryo UI" panose="020B0604030504040204" pitchFamily="50" charset="-128"/>
                <a:ea typeface="Meiryo UI" panose="020B0604030504040204" pitchFamily="50" charset="-128"/>
              </a:rPr>
              <a:t>目標項目及び参考指標の進捗状況を毎年度ホームページで公表する。</a:t>
            </a:r>
            <a:endParaRPr kumimoji="1" lang="en-US" altLang="ja-JP" sz="110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C5A5342E-6099-4B3C-8186-DF49A205CD14}"/>
              </a:ext>
            </a:extLst>
          </p:cNvPr>
          <p:cNvSpPr txBox="1"/>
          <p:nvPr/>
        </p:nvSpPr>
        <p:spPr>
          <a:xfrm>
            <a:off x="7450733" y="8909209"/>
            <a:ext cx="5110370" cy="614079"/>
          </a:xfrm>
          <a:prstGeom prst="rect">
            <a:avLst/>
          </a:prstGeom>
          <a:noFill/>
        </p:spPr>
        <p:txBody>
          <a:bodyPr wrap="square" rtlCol="0">
            <a:spAutoFit/>
          </a:bodyPr>
          <a:lstStyle/>
          <a:p>
            <a:pPr>
              <a:lnSpc>
                <a:spcPts val="1400"/>
              </a:lnSpc>
            </a:pPr>
            <a:r>
              <a:rPr kumimoji="1" lang="ja-JP" altLang="en-US" sz="1100" dirty="0">
                <a:latin typeface="Meiryo UI" panose="020B0604030504040204" pitchFamily="50" charset="-128"/>
                <a:ea typeface="Meiryo UI" panose="020B0604030504040204" pitchFamily="50" charset="-128"/>
              </a:rPr>
              <a:t>一般廃棄物  ： 再生利用率、</a:t>
            </a:r>
            <a:r>
              <a:rPr kumimoji="1" lang="zh-TW" altLang="en-US" sz="1100" dirty="0">
                <a:latin typeface="Meiryo UI" panose="020B0604030504040204" pitchFamily="50" charset="-128"/>
                <a:ea typeface="Meiryo UI" panose="020B0604030504040204" pitchFamily="50" charset="-128"/>
              </a:rPr>
              <a:t>事業系資源化量</a:t>
            </a:r>
            <a:endParaRPr lang="en-US" altLang="zh-TW" sz="1100" dirty="0">
              <a:latin typeface="Meiryo UI" panose="020B0604030504040204" pitchFamily="50" charset="-128"/>
              <a:ea typeface="Meiryo UI" panose="020B0604030504040204" pitchFamily="50" charset="-128"/>
            </a:endParaRPr>
          </a:p>
          <a:p>
            <a:pPr>
              <a:lnSpc>
                <a:spcPts val="1400"/>
              </a:lnSpc>
            </a:pPr>
            <a:r>
              <a:rPr kumimoji="1" lang="ja-JP" altLang="en-US" sz="1100" dirty="0">
                <a:latin typeface="Meiryo UI" panose="020B0604030504040204" pitchFamily="50" charset="-128"/>
                <a:ea typeface="Meiryo UI" panose="020B0604030504040204" pitchFamily="50" charset="-128"/>
              </a:rPr>
              <a:t>産業廃棄物  ： 排出量から減量化量を除いた再生利用率</a:t>
            </a:r>
            <a:endParaRPr kumimoji="1" lang="en-US" altLang="ja-JP" sz="1100" dirty="0">
              <a:latin typeface="Meiryo UI" panose="020B0604030504040204" pitchFamily="50" charset="-128"/>
              <a:ea typeface="Meiryo UI" panose="020B0604030504040204" pitchFamily="50" charset="-128"/>
            </a:endParaRPr>
          </a:p>
          <a:p>
            <a:pPr>
              <a:lnSpc>
                <a:spcPts val="1400"/>
              </a:lnSpc>
            </a:pPr>
            <a:r>
              <a:rPr kumimoji="1" lang="ja-JP" altLang="en-US" sz="1100" dirty="0">
                <a:latin typeface="Meiryo UI" panose="020B0604030504040204" pitchFamily="50" charset="-128"/>
                <a:ea typeface="Meiryo UI" panose="020B0604030504040204" pitchFamily="50" charset="-128"/>
              </a:rPr>
              <a:t>プラスチックごみ：分別回収量（一般廃棄物）、</a:t>
            </a:r>
            <a:r>
              <a:rPr lang="ja-JP" altLang="en-US" sz="1100" b="0" kern="100" dirty="0">
                <a:solidFill>
                  <a:schemeClr val="tx1"/>
                </a:solidFill>
                <a:effectLst/>
                <a:latin typeface="Meiryo UI" panose="020B0604030504040204" pitchFamily="50" charset="-128"/>
                <a:ea typeface="Meiryo UI" panose="020B0604030504040204" pitchFamily="50" charset="-128"/>
              </a:rPr>
              <a:t>焼却量（一般廃棄物・産業廃棄物）</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63" name="表 62">
            <a:extLst>
              <a:ext uri="{FF2B5EF4-FFF2-40B4-BE49-F238E27FC236}">
                <a16:creationId xmlns:a16="http://schemas.microsoft.com/office/drawing/2014/main" id="{BB19F187-0F01-43FA-96E2-68972C611655}"/>
              </a:ext>
            </a:extLst>
          </p:cNvPr>
          <p:cNvGraphicFramePr>
            <a:graphicFrameLocks noGrp="1"/>
          </p:cNvGraphicFramePr>
          <p:nvPr>
            <p:extLst>
              <p:ext uri="{D42A27DB-BD31-4B8C-83A1-F6EECF244321}">
                <p14:modId xmlns:p14="http://schemas.microsoft.com/office/powerpoint/2010/main" val="3412135975"/>
              </p:ext>
            </p:extLst>
          </p:nvPr>
        </p:nvGraphicFramePr>
        <p:xfrm>
          <a:off x="228378" y="6299105"/>
          <a:ext cx="5954082" cy="2805440"/>
        </p:xfrm>
        <a:graphic>
          <a:graphicData uri="http://schemas.openxmlformats.org/drawingml/2006/table">
            <a:tbl>
              <a:tblPr firstRow="1" firstCol="1" bandRow="1">
                <a:tableStyleId>{5C22544A-7EE6-4342-B048-85BDC9FD1C3A}</a:tableStyleId>
              </a:tblPr>
              <a:tblGrid>
                <a:gridCol w="287116">
                  <a:extLst>
                    <a:ext uri="{9D8B030D-6E8A-4147-A177-3AD203B41FA5}">
                      <a16:colId xmlns:a16="http://schemas.microsoft.com/office/drawing/2014/main" val="146940251"/>
                    </a:ext>
                  </a:extLst>
                </a:gridCol>
                <a:gridCol w="878966">
                  <a:extLst>
                    <a:ext uri="{9D8B030D-6E8A-4147-A177-3AD203B41FA5}">
                      <a16:colId xmlns:a16="http://schemas.microsoft.com/office/drawing/2014/main" val="1128321052"/>
                    </a:ext>
                  </a:extLst>
                </a:gridCol>
                <a:gridCol w="792000">
                  <a:extLst>
                    <a:ext uri="{9D8B030D-6E8A-4147-A177-3AD203B41FA5}">
                      <a16:colId xmlns:a16="http://schemas.microsoft.com/office/drawing/2014/main" val="2185456110"/>
                    </a:ext>
                  </a:extLst>
                </a:gridCol>
                <a:gridCol w="792000">
                  <a:extLst>
                    <a:ext uri="{9D8B030D-6E8A-4147-A177-3AD203B41FA5}">
                      <a16:colId xmlns:a16="http://schemas.microsoft.com/office/drawing/2014/main" val="3966532385"/>
                    </a:ext>
                  </a:extLst>
                </a:gridCol>
                <a:gridCol w="3204000">
                  <a:extLst>
                    <a:ext uri="{9D8B030D-6E8A-4147-A177-3AD203B41FA5}">
                      <a16:colId xmlns:a16="http://schemas.microsoft.com/office/drawing/2014/main" val="1214740528"/>
                    </a:ext>
                  </a:extLst>
                </a:gridCol>
              </a:tblGrid>
              <a:tr h="429440">
                <a:tc gridSpan="2">
                  <a:txBody>
                    <a:bodyPr/>
                    <a:lstStyle/>
                    <a:p>
                      <a:pPr marL="108000" lvl="0" indent="0" algn="l">
                        <a:lnSpc>
                          <a:spcPts val="1400"/>
                        </a:lnSpc>
                        <a:buFont typeface="Wingdings" panose="05000000000000000000" pitchFamily="2" charset="2"/>
                        <a:buNone/>
                        <a:tabLst>
                          <a:tab pos="5405755" algn="l"/>
                        </a:tabLst>
                      </a:pP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目標項目</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marL="108000" lvl="0" indent="0" algn="l">
                        <a:lnSpc>
                          <a:spcPts val="1400"/>
                        </a:lnSpc>
                        <a:buFont typeface="Wingdings" panose="05000000000000000000" pitchFamily="2" charset="2"/>
                        <a:buNone/>
                        <a:tabLst>
                          <a:tab pos="5405755" algn="l"/>
                        </a:tabLst>
                      </a:pPr>
                      <a:r>
                        <a:rPr lang="ja-JP" altLang="en-US"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rPr>
                        <a:t> 目標項目</a:t>
                      </a:r>
                      <a:endParaRPr lang="ja-JP" sz="1050" b="1" kern="100" dirty="0">
                        <a:solidFill>
                          <a:schemeClr val="bg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54000" marB="54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39933">
                        <a:alpha val="80000"/>
                      </a:srgbClr>
                    </a:solidFill>
                  </a:tcPr>
                </a:tc>
                <a:tc>
                  <a:txBody>
                    <a:bodyPr/>
                    <a:lstStyle/>
                    <a:p>
                      <a:pPr algn="ctr">
                        <a:lnSpc>
                          <a:spcPts val="1400"/>
                        </a:lnSpc>
                        <a:tabLst>
                          <a:tab pos="5405755" algn="l"/>
                        </a:tabLst>
                      </a:pPr>
                      <a:r>
                        <a:rPr lang="en-US" alt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tabLst>
                          <a:tab pos="5405755" algn="l"/>
                        </a:tabLst>
                      </a:pP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実績値</a:t>
                      </a:r>
                      <a:endParaRPr lang="ja-JP" sz="1100" b="1"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lnSpc>
                          <a:spcPts val="1400"/>
                        </a:lnSpc>
                        <a:tabLst>
                          <a:tab pos="5405755" algn="l"/>
                        </a:tabLst>
                      </a:pPr>
                      <a:r>
                        <a:rPr lang="en-US" alt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a:t>
                      </a:r>
                      <a:endParaRPr lang="en-US" alt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1400"/>
                        </a:lnSpc>
                        <a:tabLst>
                          <a:tab pos="5405755" algn="l"/>
                        </a:tabLst>
                      </a:pP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目標値</a:t>
                      </a:r>
                      <a:endParaRPr lang="en-US" alt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ts val="1400"/>
                        </a:lnSpc>
                        <a:spcBef>
                          <a:spcPts val="0"/>
                        </a:spcBef>
                        <a:spcAft>
                          <a:spcPts val="0"/>
                        </a:spcAft>
                        <a:buClrTx/>
                        <a:buSzTx/>
                        <a:buFontTx/>
                        <a:buNone/>
                        <a:tabLst>
                          <a:tab pos="5405755" algn="l"/>
                        </a:tabLst>
                        <a:defRPr/>
                      </a:pPr>
                      <a:r>
                        <a:rPr lang="ja-JP" altLang="en-US"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目標設定の考え方</a:t>
                      </a:r>
                      <a:endParaRPr lang="ja-JP" altLang="ja-JP" sz="11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5611974"/>
                  </a:ext>
                </a:extLst>
              </a:tr>
              <a:tr h="540000">
                <a:tc rowSpan="2">
                  <a:txBody>
                    <a:bodyPr/>
                    <a:lstStyle/>
                    <a:p>
                      <a:pPr marL="0" lvl="0" indent="0" algn="ctr">
                        <a:lnSpc>
                          <a:spcPts val="1300"/>
                        </a:lnSpc>
                        <a:buFont typeface="Wingdings" panose="05000000000000000000" pitchFamily="2" charset="2"/>
                        <a:buNone/>
                        <a:tabLst>
                          <a:tab pos="5405755" algn="l"/>
                        </a:tabLst>
                      </a:pPr>
                      <a:r>
                        <a:rPr lang="ja-JP" altLang="en-US" sz="1050" b="1" kern="100" dirty="0">
                          <a:solidFill>
                            <a:schemeClr val="tx1"/>
                          </a:solidFill>
                          <a:effectLst/>
                          <a:latin typeface="Meiryo UI" panose="020B0604030504040204" pitchFamily="50" charset="-128"/>
                          <a:ea typeface="Meiryo UI" panose="020B0604030504040204" pitchFamily="50" charset="-128"/>
                        </a:rPr>
                        <a:t>一般廃棄物</a:t>
                      </a:r>
                      <a:r>
                        <a:rPr lang="en-US" altLang="ja-JP" sz="1050" b="0" kern="100" baseline="30000" dirty="0">
                          <a:solidFill>
                            <a:schemeClr val="tx1"/>
                          </a:solidFill>
                          <a:effectLst/>
                          <a:latin typeface="Meiryo UI" panose="020B0604030504040204" pitchFamily="50" charset="-128"/>
                          <a:ea typeface="Meiryo UI" panose="020B0604030504040204" pitchFamily="50" charset="-128"/>
                        </a:rPr>
                        <a:t>※1</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ts val="1500"/>
                        </a:lnSpc>
                        <a:tabLst>
                          <a:tab pos="5405755" algn="l"/>
                        </a:tabLst>
                      </a:pPr>
                      <a:r>
                        <a:rPr lang="en-US" altLang="ja-JP" sz="1100" b="1" kern="100" dirty="0">
                          <a:solidFill>
                            <a:schemeClr val="tx1"/>
                          </a:solidFill>
                          <a:effectLst/>
                          <a:latin typeface="Meiryo UI" panose="020B0604030504040204" pitchFamily="50" charset="-128"/>
                          <a:ea typeface="Meiryo UI" panose="020B0604030504040204" pitchFamily="50" charset="-128"/>
                        </a:rPr>
                        <a:t> </a:t>
                      </a:r>
                      <a:r>
                        <a:rPr lang="ja-JP" altLang="ja-JP" sz="1100" b="1" kern="100" dirty="0">
                          <a:solidFill>
                            <a:schemeClr val="tx1"/>
                          </a:solidFill>
                          <a:effectLst/>
                          <a:latin typeface="Meiryo UI" panose="020B0604030504040204" pitchFamily="50" charset="-128"/>
                          <a:ea typeface="Meiryo UI" panose="020B0604030504040204" pitchFamily="50" charset="-128"/>
                        </a:rPr>
                        <a:t>排出量</a:t>
                      </a:r>
                      <a:endParaRPr lang="ja-JP" altLang="ja-JP" sz="1100" b="0" kern="100" baseline="300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tabLst>
                          <a:tab pos="5405755" algn="l"/>
                        </a:tabLst>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277.1</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tabLst>
                          <a:tab pos="5405755" algn="l"/>
                        </a:tabLst>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263.1</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just" defTabSz="1280160" rtl="0" eaLnBrk="1" fontAlgn="auto" latinLnBrk="0" hangingPunct="1">
                        <a:lnSpc>
                          <a:spcPts val="1500"/>
                        </a:lnSpc>
                        <a:spcBef>
                          <a:spcPts val="0"/>
                        </a:spcBef>
                        <a:spcAft>
                          <a:spcPts val="0"/>
                        </a:spcAft>
                        <a:buClrTx/>
                        <a:buSzTx/>
                        <a:buFontTx/>
                        <a:buNone/>
                        <a:tabLst>
                          <a:tab pos="5405755" algn="l"/>
                        </a:tabLst>
                        <a:defRPr/>
                      </a:pPr>
                      <a:r>
                        <a:rPr lang="ja-JP" altLang="en-US" sz="1100" b="0" kern="100" dirty="0">
                          <a:solidFill>
                            <a:schemeClr val="tx1"/>
                          </a:solidFill>
                          <a:effectLst/>
                          <a:latin typeface="Meiryo UI" panose="020B0604030504040204" pitchFamily="50" charset="-128"/>
                          <a:ea typeface="Meiryo UI" panose="020B0604030504040204" pitchFamily="50" charset="-128"/>
                        </a:rPr>
                        <a:t>単純将来推計</a:t>
                      </a:r>
                      <a:r>
                        <a:rPr lang="en-US" altLang="ja-JP" sz="1100" b="0" kern="100" baseline="30000" dirty="0">
                          <a:solidFill>
                            <a:schemeClr val="tx1"/>
                          </a:solidFill>
                          <a:effectLst/>
                          <a:latin typeface="Meiryo UI" panose="020B0604030504040204" pitchFamily="50" charset="-128"/>
                          <a:ea typeface="Meiryo UI" panose="020B0604030504040204" pitchFamily="50" charset="-128"/>
                        </a:rPr>
                        <a:t>※2</a:t>
                      </a:r>
                      <a:r>
                        <a:rPr lang="ja-JP" altLang="en-US" sz="1100" b="0" kern="100" dirty="0">
                          <a:solidFill>
                            <a:schemeClr val="tx1"/>
                          </a:solidFill>
                          <a:effectLst/>
                          <a:latin typeface="Meiryo UI" panose="020B0604030504040204" pitchFamily="50" charset="-128"/>
                          <a:ea typeface="Meiryo UI" panose="020B0604030504040204" pitchFamily="50" charset="-128"/>
                        </a:rPr>
                        <a:t>による減少に加え、ごみの減量化や再資源化等を推進することで、</a:t>
                      </a:r>
                      <a:r>
                        <a:rPr lang="en-US" altLang="ja-JP" sz="1100" b="0" kern="100" dirty="0">
                          <a:solidFill>
                            <a:schemeClr val="tx1"/>
                          </a:solidFill>
                          <a:effectLst/>
                          <a:latin typeface="Meiryo UI" panose="020B0604030504040204" pitchFamily="50" charset="-128"/>
                          <a:ea typeface="Meiryo UI" panose="020B0604030504040204" pitchFamily="50" charset="-128"/>
                        </a:rPr>
                        <a:t>2024</a:t>
                      </a:r>
                      <a:r>
                        <a:rPr lang="ja-JP" altLang="en-US" sz="1100" b="0" kern="100" dirty="0">
                          <a:solidFill>
                            <a:schemeClr val="tx1"/>
                          </a:solidFill>
                          <a:effectLst/>
                          <a:latin typeface="Meiryo UI" panose="020B0604030504040204" pitchFamily="50" charset="-128"/>
                          <a:ea typeface="Meiryo UI" panose="020B0604030504040204" pitchFamily="50" charset="-128"/>
                        </a:rPr>
                        <a:t>年度（基準年度）に対して、排出量は▲</a:t>
                      </a:r>
                      <a:r>
                        <a:rPr lang="en-US" altLang="ja-JP" sz="1100" b="0" kern="100" dirty="0">
                          <a:solidFill>
                            <a:schemeClr val="tx1"/>
                          </a:solidFill>
                          <a:effectLst/>
                          <a:latin typeface="Meiryo UI" panose="020B0604030504040204" pitchFamily="50" charset="-128"/>
                          <a:ea typeface="Meiryo UI" panose="020B0604030504040204" pitchFamily="50" charset="-128"/>
                        </a:rPr>
                        <a:t>5.0</a:t>
                      </a:r>
                      <a:r>
                        <a:rPr lang="ja-JP" altLang="en-US" sz="1100" b="0" kern="100" dirty="0">
                          <a:solidFill>
                            <a:schemeClr val="tx1"/>
                          </a:solidFill>
                          <a:effectLst/>
                          <a:latin typeface="Meiryo UI" panose="020B0604030504040204" pitchFamily="50" charset="-128"/>
                          <a:ea typeface="Meiryo UI" panose="020B0604030504040204" pitchFamily="50" charset="-128"/>
                        </a:rPr>
                        <a:t>％、最終処分量は</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4.9</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0" kern="100" dirty="0">
                          <a:solidFill>
                            <a:schemeClr val="tx1"/>
                          </a:solidFill>
                          <a:effectLst/>
                          <a:latin typeface="Meiryo UI" panose="020B0604030504040204" pitchFamily="50" charset="-128"/>
                          <a:ea typeface="Meiryo UI" panose="020B0604030504040204" pitchFamily="50" charset="-128"/>
                        </a:rPr>
                        <a:t>をめざす。</a:t>
                      </a: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0951480"/>
                  </a:ext>
                </a:extLst>
              </a:tr>
              <a:tr h="540000">
                <a:tc vMerge="1">
                  <a:txBody>
                    <a:bodyPr/>
                    <a:lstStyle/>
                    <a:p>
                      <a:pPr marL="108000" lvl="0" indent="-72000" algn="just">
                        <a:lnSpc>
                          <a:spcPts val="1400"/>
                        </a:lnSpc>
                        <a:buFont typeface="Wingdings" panose="05000000000000000000" pitchFamily="2" charset="2"/>
                        <a:buChar char=""/>
                        <a:tabLst>
                          <a:tab pos="5405755" algn="l"/>
                        </a:tabLst>
                      </a:pPr>
                      <a:endParaRPr lang="en-US" altLang="ja-JP" sz="1050" b="0" kern="100" dirty="0">
                        <a:solidFill>
                          <a:schemeClr val="tx1"/>
                        </a:solidFill>
                        <a:effectLst/>
                        <a:latin typeface="Meiryo UI" panose="020B0604030504040204" pitchFamily="50" charset="-128"/>
                        <a:ea typeface="Meiryo UI" panose="020B0604030504040204" pitchFamily="50" charset="-128"/>
                      </a:endParaRPr>
                    </a:p>
                  </a:txBody>
                  <a:tcPr marL="36000" marR="36000" marT="54000" marB="54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39933">
                        <a:alpha val="10000"/>
                      </a:srgbClr>
                    </a:solidFill>
                  </a:tcPr>
                </a:tc>
                <a:tc>
                  <a:txBody>
                    <a:bodyPr/>
                    <a:lstStyle/>
                    <a:p>
                      <a:pPr algn="just">
                        <a:lnSpc>
                          <a:spcPts val="1500"/>
                        </a:lnSpc>
                        <a:tabLst>
                          <a:tab pos="5405755" algn="l"/>
                        </a:tabLst>
                      </a:pPr>
                      <a:r>
                        <a:rPr lang="en-US" altLang="ja-JP" sz="1100" b="1" kern="100" dirty="0">
                          <a:solidFill>
                            <a:schemeClr val="tx1"/>
                          </a:solidFill>
                          <a:effectLst/>
                          <a:latin typeface="Meiryo UI" panose="020B0604030504040204" pitchFamily="50" charset="-128"/>
                          <a:ea typeface="Meiryo UI" panose="020B0604030504040204" pitchFamily="50" charset="-128"/>
                        </a:rPr>
                        <a:t> </a:t>
                      </a:r>
                      <a:r>
                        <a:rPr lang="ja-JP" altLang="ja-JP" sz="1100" b="1" kern="100" dirty="0">
                          <a:solidFill>
                            <a:schemeClr val="tx1"/>
                          </a:solidFill>
                          <a:effectLst/>
                          <a:latin typeface="Meiryo UI" panose="020B0604030504040204" pitchFamily="50" charset="-128"/>
                          <a:ea typeface="Meiryo UI" panose="020B0604030504040204" pitchFamily="50" charset="-128"/>
                        </a:rPr>
                        <a:t>最終処分量</a:t>
                      </a:r>
                      <a:endParaRPr lang="ja-JP" altLang="ja-JP" sz="1100" b="0" kern="100" baseline="300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tabLst>
                          <a:tab pos="5405755" algn="l"/>
                        </a:tabLst>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31.0</a:t>
                      </a:r>
                      <a:endParaRPr 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ts val="1500"/>
                        </a:lnSpc>
                        <a:tabLst>
                          <a:tab pos="5405755" algn="l"/>
                        </a:tabLst>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29.5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1280160" rtl="0" eaLnBrk="1" fontAlgn="auto" latinLnBrk="0" hangingPunct="1">
                        <a:lnSpc>
                          <a:spcPts val="1300"/>
                        </a:lnSpc>
                        <a:spcBef>
                          <a:spcPts val="0"/>
                        </a:spcBef>
                        <a:spcAft>
                          <a:spcPts val="0"/>
                        </a:spcAft>
                        <a:buClrTx/>
                        <a:buSzTx/>
                        <a:buFontTx/>
                        <a:buNone/>
                        <a:tabLst>
                          <a:tab pos="5405755" algn="l"/>
                        </a:tabLst>
                        <a:defRPr/>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単純将来推計</a:t>
                      </a:r>
                      <a:r>
                        <a:rPr lang="en-US" altLang="ja-JP" sz="1100" b="0" kern="100" baseline="300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による▲</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に加え、ごみの減量化と併せて、分別排出や再資源化等を推進することで、</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2024</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年度（基準年度）に対して▲</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4.9</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％をめざす。</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4589238"/>
                  </a:ext>
                </a:extLst>
              </a:tr>
              <a:tr h="648000">
                <a:tc rowSpan="2">
                  <a:txBody>
                    <a:bodyPr/>
                    <a:lstStyle/>
                    <a:p>
                      <a:pPr marL="0" lvl="0" indent="0" algn="ctr">
                        <a:lnSpc>
                          <a:spcPts val="1300"/>
                        </a:lnSpc>
                        <a:buFont typeface="Wingdings" panose="05000000000000000000" pitchFamily="2" charset="2"/>
                        <a:buNone/>
                        <a:tabLst>
                          <a:tab pos="5405755" algn="l"/>
                        </a:tabLst>
                      </a:pPr>
                      <a:r>
                        <a:rPr lang="ja-JP" altLang="en-US" sz="1050" b="1" kern="100" dirty="0">
                          <a:solidFill>
                            <a:schemeClr val="tx1"/>
                          </a:solidFill>
                          <a:effectLst/>
                          <a:latin typeface="Meiryo UI" panose="020B0604030504040204" pitchFamily="50" charset="-128"/>
                          <a:ea typeface="Meiryo UI" panose="020B0604030504040204" pitchFamily="50" charset="-128"/>
                        </a:rPr>
                        <a:t>産業廃棄物</a:t>
                      </a:r>
                      <a:endParaRPr lang="en-US" altLang="ja-JP" sz="1050" b="1" kern="100"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ts val="1500"/>
                        </a:lnSpc>
                        <a:tabLst>
                          <a:tab pos="5405755" algn="l"/>
                        </a:tabLst>
                      </a:pPr>
                      <a:r>
                        <a:rPr lang="en-US" altLang="ja-JP" sz="1100" b="1" kern="100" dirty="0">
                          <a:solidFill>
                            <a:schemeClr val="tx1"/>
                          </a:solidFill>
                          <a:effectLst/>
                          <a:latin typeface="Meiryo UI" panose="020B0604030504040204" pitchFamily="50" charset="-128"/>
                          <a:ea typeface="Meiryo UI" panose="020B0604030504040204" pitchFamily="50" charset="-128"/>
                        </a:rPr>
                        <a:t> </a:t>
                      </a:r>
                      <a:r>
                        <a:rPr lang="ja-JP" altLang="ja-JP" sz="1100" b="1" kern="100" dirty="0">
                          <a:solidFill>
                            <a:schemeClr val="tx1"/>
                          </a:solidFill>
                          <a:effectLst/>
                          <a:latin typeface="Meiryo UI" panose="020B0604030504040204" pitchFamily="50" charset="-128"/>
                          <a:ea typeface="Meiryo UI" panose="020B0604030504040204" pitchFamily="50" charset="-128"/>
                        </a:rPr>
                        <a:t>排出量</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ts val="1500"/>
                        </a:lnSpc>
                        <a:spcBef>
                          <a:spcPts val="0"/>
                        </a:spcBef>
                        <a:spcAft>
                          <a:spcPts val="0"/>
                        </a:spcAft>
                        <a:buClrTx/>
                        <a:buSzTx/>
                        <a:buFontTx/>
                        <a:buNone/>
                        <a:tabLst>
                          <a:tab pos="5405755" algn="l"/>
                        </a:tabLst>
                        <a:defRPr/>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1,336</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ts val="1500"/>
                        </a:lnSpc>
                        <a:spcBef>
                          <a:spcPts val="0"/>
                        </a:spcBef>
                        <a:spcAft>
                          <a:spcPts val="0"/>
                        </a:spcAft>
                        <a:buClrTx/>
                        <a:buSzTx/>
                        <a:buFontTx/>
                        <a:buNone/>
                        <a:tabLst>
                          <a:tab pos="5405755" algn="l"/>
                        </a:tabLst>
                        <a:defRPr/>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1,340</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just" defTabSz="1280160" rtl="0" eaLnBrk="1" fontAlgn="auto" latinLnBrk="0" hangingPunct="1">
                        <a:lnSpc>
                          <a:spcPts val="1500"/>
                        </a:lnSpc>
                        <a:spcBef>
                          <a:spcPts val="0"/>
                        </a:spcBef>
                        <a:spcAft>
                          <a:spcPts val="0"/>
                        </a:spcAft>
                        <a:buClrTx/>
                        <a:buSzTx/>
                        <a:buFontTx/>
                        <a:buNone/>
                        <a:tabLst>
                          <a:tab pos="5405755" algn="l"/>
                        </a:tabLst>
                        <a:defRPr/>
                      </a:pP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産業活動指標の推移を踏まえ、事業系廃プラスチック類の一般廃棄物からの分別排出による排出量の増加も見込んだ上で、最終処分量については、削減推移が緩やかになってきているなか、廃プラスチック類の再生利用や建設混合廃棄物の発生抑制などの対策を促進することにより、▲</a:t>
                      </a: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5.4</a:t>
                      </a:r>
                      <a:r>
                        <a:rPr lang="ja-JP" altLang="en-US"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％をめざす。</a:t>
                      </a:r>
                      <a:endPar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729896"/>
                  </a:ext>
                </a:extLst>
              </a:tr>
              <a:tr h="648000">
                <a:tc vMerge="1">
                  <a:txBody>
                    <a:bodyPr/>
                    <a:lstStyle/>
                    <a:p>
                      <a:pPr marL="108000" lvl="0" indent="-72000" algn="just">
                        <a:lnSpc>
                          <a:spcPts val="1400"/>
                        </a:lnSpc>
                        <a:buFont typeface="Wingdings" panose="05000000000000000000" pitchFamily="2" charset="2"/>
                        <a:buChar char=""/>
                        <a:tabLst>
                          <a:tab pos="5405755" algn="l"/>
                        </a:tabLst>
                      </a:pPr>
                      <a:endParaRPr lang="en-US" altLang="ja-JP" sz="1050" b="0" kern="100" dirty="0">
                        <a:solidFill>
                          <a:schemeClr val="tx1"/>
                        </a:solidFill>
                        <a:effectLst/>
                        <a:latin typeface="Meiryo UI" panose="020B0604030504040204" pitchFamily="50" charset="-128"/>
                        <a:ea typeface="Meiryo UI" panose="020B0604030504040204" pitchFamily="50" charset="-128"/>
                      </a:endParaRPr>
                    </a:p>
                  </a:txBody>
                  <a:tcPr marL="36000" marR="36000" marT="54000" marB="54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39933">
                        <a:alpha val="10000"/>
                      </a:srgbClr>
                    </a:solidFill>
                  </a:tcPr>
                </a:tc>
                <a:tc>
                  <a:txBody>
                    <a:bodyPr/>
                    <a:lstStyle/>
                    <a:p>
                      <a:pPr algn="just">
                        <a:lnSpc>
                          <a:spcPts val="1500"/>
                        </a:lnSpc>
                        <a:tabLst>
                          <a:tab pos="5405755" algn="l"/>
                        </a:tabLst>
                      </a:pPr>
                      <a:r>
                        <a:rPr lang="en-US" altLang="ja-JP" sz="1100" b="1" kern="100" dirty="0">
                          <a:solidFill>
                            <a:schemeClr val="tx1"/>
                          </a:solidFill>
                          <a:effectLst/>
                          <a:latin typeface="Meiryo UI" panose="020B0604030504040204" pitchFamily="50" charset="-128"/>
                          <a:ea typeface="Meiryo UI" panose="020B0604030504040204" pitchFamily="50" charset="-128"/>
                        </a:rPr>
                        <a:t> </a:t>
                      </a:r>
                      <a:r>
                        <a:rPr lang="ja-JP" altLang="ja-JP" sz="1100" b="1" kern="100" dirty="0">
                          <a:solidFill>
                            <a:schemeClr val="tx1"/>
                          </a:solidFill>
                          <a:effectLst/>
                          <a:latin typeface="Meiryo UI" panose="020B0604030504040204" pitchFamily="50" charset="-128"/>
                          <a:ea typeface="Meiryo UI" panose="020B0604030504040204" pitchFamily="50" charset="-128"/>
                        </a:rPr>
                        <a:t>最終処分量</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ts val="1500"/>
                        </a:lnSpc>
                        <a:spcBef>
                          <a:spcPts val="0"/>
                        </a:spcBef>
                        <a:spcAft>
                          <a:spcPts val="0"/>
                        </a:spcAft>
                        <a:buClrTx/>
                        <a:buSzTx/>
                        <a:buFontTx/>
                        <a:buNone/>
                        <a:tabLst>
                          <a:tab pos="5405755" algn="l"/>
                        </a:tabLst>
                        <a:defRPr/>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37</a:t>
                      </a:r>
                      <a:endParaRPr lang="ja-JP"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1280160" rtl="0" eaLnBrk="1" fontAlgn="auto" latinLnBrk="0" hangingPunct="1">
                        <a:lnSpc>
                          <a:spcPts val="1500"/>
                        </a:lnSpc>
                        <a:spcBef>
                          <a:spcPts val="0"/>
                        </a:spcBef>
                        <a:spcAft>
                          <a:spcPts val="0"/>
                        </a:spcAft>
                        <a:buClrTx/>
                        <a:buSzTx/>
                        <a:buFontTx/>
                        <a:buNone/>
                        <a:tabLst>
                          <a:tab pos="5405755" algn="l"/>
                        </a:tabLst>
                        <a:defRPr/>
                      </a:pPr>
                      <a:r>
                        <a:rPr lang="en-US" altLang="ja-JP" sz="11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35</a:t>
                      </a: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1280160" rtl="0" eaLnBrk="1" fontAlgn="auto" latinLnBrk="0" hangingPunct="1">
                        <a:lnSpc>
                          <a:spcPts val="1500"/>
                        </a:lnSpc>
                        <a:spcBef>
                          <a:spcPts val="0"/>
                        </a:spcBef>
                        <a:spcAft>
                          <a:spcPts val="0"/>
                        </a:spcAft>
                        <a:buClrTx/>
                        <a:buSzTx/>
                        <a:buFontTx/>
                        <a:buNone/>
                        <a:tabLst>
                          <a:tab pos="5405755" algn="l"/>
                        </a:tabLst>
                        <a:defRPr/>
                      </a:pPr>
                      <a:endParaRPr lang="en-US" altLang="ja-JP" sz="1050" b="0" kern="100" dirty="0">
                        <a:solidFill>
                          <a:schemeClr val="tx1"/>
                        </a:solidFill>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72000" marR="72000" marT="54000" marB="54000" anchor="ctr">
                    <a:lnL w="28575"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339933">
                        <a:alpha val="10000"/>
                      </a:srgbClr>
                    </a:solidFill>
                  </a:tcPr>
                </a:tc>
                <a:extLst>
                  <a:ext uri="{0D108BD9-81ED-4DB2-BD59-A6C34878D82A}">
                    <a16:rowId xmlns:a16="http://schemas.microsoft.com/office/drawing/2014/main" val="2236356090"/>
                  </a:ext>
                </a:extLst>
              </a:tr>
            </a:tbl>
          </a:graphicData>
        </a:graphic>
      </p:graphicFrame>
      <p:sp>
        <p:nvSpPr>
          <p:cNvPr id="65" name="テキスト ボックス 64">
            <a:extLst>
              <a:ext uri="{FF2B5EF4-FFF2-40B4-BE49-F238E27FC236}">
                <a16:creationId xmlns:a16="http://schemas.microsoft.com/office/drawing/2014/main" id="{030F03B4-AD43-489D-996C-8241FCD68D3D}"/>
              </a:ext>
            </a:extLst>
          </p:cNvPr>
          <p:cNvSpPr txBox="1"/>
          <p:nvPr/>
        </p:nvSpPr>
        <p:spPr>
          <a:xfrm>
            <a:off x="150319" y="9108462"/>
            <a:ext cx="6094569" cy="384529"/>
          </a:xfrm>
          <a:prstGeom prst="rect">
            <a:avLst/>
          </a:prstGeom>
          <a:noFill/>
        </p:spPr>
        <p:txBody>
          <a:bodyPr wrap="square" rtlCol="0">
            <a:spAutoFit/>
          </a:bodyPr>
          <a:lstStyle/>
          <a:p>
            <a:pPr algn="just">
              <a:lnSpc>
                <a:spcPts val="1200"/>
              </a:lnSpc>
            </a:pPr>
            <a:r>
              <a:rPr lang="en-US" altLang="ja-JP" sz="900" dirty="0">
                <a:latin typeface="Meiryo UI" panose="020B0604030504040204" pitchFamily="50" charset="-128"/>
                <a:ea typeface="Meiryo UI" panose="020B0604030504040204" pitchFamily="50" charset="-128"/>
              </a:rPr>
              <a:t>※1 </a:t>
            </a:r>
            <a:r>
              <a:rPr lang="ja-JP" altLang="en-US" sz="900" dirty="0">
                <a:latin typeface="Meiryo UI" panose="020B0604030504040204" pitchFamily="50" charset="-128"/>
                <a:ea typeface="Meiryo UI" panose="020B0604030504040204" pitchFamily="50" charset="-128"/>
              </a:rPr>
              <a:t>一般廃棄物</a:t>
            </a:r>
            <a:r>
              <a:rPr kumimoji="1" lang="ja-JP" altLang="en-US" sz="900" dirty="0">
                <a:latin typeface="Meiryo UI" panose="020B0604030504040204" pitchFamily="50" charset="-128"/>
                <a:ea typeface="Meiryo UI" panose="020B0604030504040204" pitchFamily="50" charset="-128"/>
              </a:rPr>
              <a:t>については「府民一人一日当たり」の目標を設定（排出量：</a:t>
            </a:r>
            <a:r>
              <a:rPr kumimoji="1" lang="en-US" altLang="ja-JP" sz="900" dirty="0">
                <a:latin typeface="Meiryo UI" panose="020B0604030504040204" pitchFamily="50" charset="-128"/>
                <a:ea typeface="Meiryo UI" panose="020B0604030504040204" pitchFamily="50" charset="-128"/>
              </a:rPr>
              <a:t>846g / </a:t>
            </a:r>
            <a:r>
              <a:rPr kumimoji="1" lang="ja-JP" altLang="en-US" sz="900" dirty="0">
                <a:latin typeface="Meiryo UI" panose="020B0604030504040204" pitchFamily="50" charset="-128"/>
                <a:ea typeface="Meiryo UI" panose="020B0604030504040204" pitchFamily="50" charset="-128"/>
              </a:rPr>
              <a:t>人・日、最終処分量：</a:t>
            </a:r>
            <a:r>
              <a:rPr lang="en-US" altLang="ja-JP" sz="900" dirty="0">
                <a:latin typeface="Meiryo UI" panose="020B0604030504040204" pitchFamily="50" charset="-128"/>
                <a:ea typeface="Meiryo UI" panose="020B0604030504040204" pitchFamily="50" charset="-128"/>
              </a:rPr>
              <a:t>95</a:t>
            </a:r>
            <a:r>
              <a:rPr kumimoji="1" lang="en-US" altLang="ja-JP" sz="900" dirty="0">
                <a:latin typeface="Meiryo UI" panose="020B0604030504040204" pitchFamily="50" charset="-128"/>
                <a:ea typeface="Meiryo UI" panose="020B0604030504040204" pitchFamily="50" charset="-128"/>
              </a:rPr>
              <a:t>g / </a:t>
            </a:r>
            <a:r>
              <a:rPr kumimoji="1" lang="ja-JP" altLang="en-US" sz="900" dirty="0">
                <a:latin typeface="Meiryo UI" panose="020B0604030504040204" pitchFamily="50" charset="-128"/>
                <a:ea typeface="Meiryo UI" panose="020B0604030504040204" pitchFamily="50" charset="-128"/>
              </a:rPr>
              <a:t>人・日）</a:t>
            </a:r>
            <a:endParaRPr lang="en-US" altLang="ja-JP" sz="900" dirty="0">
              <a:latin typeface="Meiryo UI" panose="020B0604030504040204" pitchFamily="50" charset="-128"/>
              <a:ea typeface="Meiryo UI" panose="020B0604030504040204" pitchFamily="50" charset="-128"/>
            </a:endParaRPr>
          </a:p>
          <a:p>
            <a:pPr algn="just">
              <a:lnSpc>
                <a:spcPts val="1200"/>
              </a:lnSpc>
            </a:pPr>
            <a:r>
              <a:rPr lang="en-US" altLang="ja-JP" sz="900" dirty="0">
                <a:latin typeface="Meiryo UI" panose="020B0604030504040204" pitchFamily="50" charset="-128"/>
                <a:ea typeface="Meiryo UI" panose="020B0604030504040204" pitchFamily="50" charset="-128"/>
              </a:rPr>
              <a:t>※2 </a:t>
            </a:r>
            <a:r>
              <a:rPr kumimoji="1" lang="ja-JP" altLang="en-US" sz="900" dirty="0">
                <a:latin typeface="Meiryo UI" panose="020B0604030504040204" pitchFamily="50" charset="-128"/>
                <a:ea typeface="Meiryo UI" panose="020B0604030504040204" pitchFamily="50" charset="-128"/>
              </a:rPr>
              <a:t>府内の人口及び従業員数の変化を踏まえた数値</a:t>
            </a:r>
            <a:endParaRPr kumimoji="1" lang="en-US" altLang="ja-JP" sz="900"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1FD66F19-81EC-41DC-A600-743E41D1A129}"/>
              </a:ext>
            </a:extLst>
          </p:cNvPr>
          <p:cNvSpPr txBox="1"/>
          <p:nvPr/>
        </p:nvSpPr>
        <p:spPr>
          <a:xfrm>
            <a:off x="5388864" y="6078891"/>
            <a:ext cx="883021" cy="230641"/>
          </a:xfrm>
          <a:prstGeom prst="rect">
            <a:avLst/>
          </a:prstGeom>
          <a:noFill/>
        </p:spPr>
        <p:txBody>
          <a:bodyPr wrap="square" rtlCol="0">
            <a:spAutoFit/>
          </a:bodyPr>
          <a:lstStyle/>
          <a:p>
            <a:pPr algn="ctr">
              <a:lnSpc>
                <a:spcPts val="1200"/>
              </a:lnSpc>
            </a:pPr>
            <a:r>
              <a:rPr lang="ja-JP" altLang="en-US" sz="900" dirty="0">
                <a:latin typeface="Meiryo UI" panose="020B0604030504040204" pitchFamily="50" charset="-128"/>
                <a:ea typeface="Meiryo UI" panose="020B0604030504040204" pitchFamily="50" charset="-128"/>
              </a:rPr>
              <a:t>単位：万トン</a:t>
            </a:r>
            <a:endParaRPr lang="en-US" altLang="ja-JP" sz="900" dirty="0">
              <a:latin typeface="Meiryo UI" panose="020B0604030504040204" pitchFamily="50" charset="-128"/>
              <a:ea typeface="Meiryo UI" panose="020B0604030504040204" pitchFamily="50" charset="-128"/>
            </a:endParaRPr>
          </a:p>
        </p:txBody>
      </p:sp>
      <p:sp>
        <p:nvSpPr>
          <p:cNvPr id="69" name="タイトル 1">
            <a:extLst>
              <a:ext uri="{FF2B5EF4-FFF2-40B4-BE49-F238E27FC236}">
                <a16:creationId xmlns:a16="http://schemas.microsoft.com/office/drawing/2014/main" id="{5172F1A0-443E-4766-8A9B-0ADF395DA5BB}"/>
              </a:ext>
            </a:extLst>
          </p:cNvPr>
          <p:cNvSpPr txBox="1">
            <a:spLocks/>
          </p:cNvSpPr>
          <p:nvPr/>
        </p:nvSpPr>
        <p:spPr>
          <a:xfrm>
            <a:off x="8070229" y="3595303"/>
            <a:ext cx="3038577" cy="307955"/>
          </a:xfrm>
          <a:prstGeom prst="rect">
            <a:avLst/>
          </a:prstGeom>
          <a:noFill/>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2pPr>
            <a:lvl3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3pPr>
            <a:lvl4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4pPr>
            <a:lvl5pPr algn="l" rtl="0" eaLnBrk="0" fontAlgn="base" hangingPunct="0">
              <a:spcBef>
                <a:spcPct val="0"/>
              </a:spcBef>
              <a:spcAft>
                <a:spcPct val="0"/>
              </a:spcAft>
              <a:defRPr kumimoji="1" sz="4400">
                <a:solidFill>
                  <a:schemeClr val="tx2"/>
                </a:solidFill>
                <a:latin typeface="Garamond" pitchFamily="18" charset="0"/>
                <a:ea typeface="ＭＳ Ｐゴシック" pitchFamily="50" charset="-128"/>
              </a:defRPr>
            </a:lvl5pPr>
            <a:lvl6pPr marL="457200" algn="l" rtl="0" fontAlgn="base">
              <a:spcBef>
                <a:spcPct val="0"/>
              </a:spcBef>
              <a:spcAft>
                <a:spcPct val="0"/>
              </a:spcAft>
              <a:defRPr kumimoji="1" sz="4400">
                <a:solidFill>
                  <a:schemeClr val="tx2"/>
                </a:solidFill>
                <a:latin typeface="Garamond" pitchFamily="18" charset="0"/>
                <a:ea typeface="ＭＳ Ｐゴシック" pitchFamily="50" charset="-128"/>
              </a:defRPr>
            </a:lvl6pPr>
            <a:lvl7pPr marL="914400" algn="l" rtl="0" fontAlgn="base">
              <a:spcBef>
                <a:spcPct val="0"/>
              </a:spcBef>
              <a:spcAft>
                <a:spcPct val="0"/>
              </a:spcAft>
              <a:defRPr kumimoji="1" sz="4400">
                <a:solidFill>
                  <a:schemeClr val="tx2"/>
                </a:solidFill>
                <a:latin typeface="Garamond" pitchFamily="18" charset="0"/>
                <a:ea typeface="ＭＳ Ｐゴシック" pitchFamily="50" charset="-128"/>
              </a:defRPr>
            </a:lvl7pPr>
            <a:lvl8pPr marL="1371600" algn="l" rtl="0" fontAlgn="base">
              <a:spcBef>
                <a:spcPct val="0"/>
              </a:spcBef>
              <a:spcAft>
                <a:spcPct val="0"/>
              </a:spcAft>
              <a:defRPr kumimoji="1" sz="4400">
                <a:solidFill>
                  <a:schemeClr val="tx2"/>
                </a:solidFill>
                <a:latin typeface="Garamond" pitchFamily="18" charset="0"/>
                <a:ea typeface="ＭＳ Ｐゴシック" pitchFamily="50" charset="-128"/>
              </a:defRPr>
            </a:lvl8pPr>
            <a:lvl9pPr marL="1828800" algn="l" rtl="0" fontAlgn="base">
              <a:spcBef>
                <a:spcPct val="0"/>
              </a:spcBef>
              <a:spcAft>
                <a:spcPct val="0"/>
              </a:spcAft>
              <a:defRPr kumimoji="1" sz="4400">
                <a:solidFill>
                  <a:schemeClr val="tx2"/>
                </a:solidFill>
                <a:latin typeface="Garamond" pitchFamily="18" charset="0"/>
                <a:ea typeface="ＭＳ Ｐゴシック" pitchFamily="50" charset="-128"/>
              </a:defRPr>
            </a:lvl9pPr>
          </a:lstStyle>
          <a:p>
            <a:pPr algn="ctr">
              <a:defRPr/>
            </a:pPr>
            <a:r>
              <a:rPr lang="en-US" altLang="ja-JP" sz="1200" b="1" kern="0" dirty="0">
                <a:solidFill>
                  <a:schemeClr val="tx1"/>
                </a:solidFill>
                <a:latin typeface="Meiryo UI" panose="020B0604030504040204" pitchFamily="50" charset="-128"/>
                <a:ea typeface="Meiryo UI" panose="020B0604030504040204" pitchFamily="50" charset="-128"/>
              </a:rPr>
              <a:t>【</a:t>
            </a:r>
            <a:r>
              <a:rPr lang="ja-JP" altLang="en-US" sz="1200" b="1" kern="0" dirty="0">
                <a:solidFill>
                  <a:schemeClr val="tx1"/>
                </a:solidFill>
                <a:latin typeface="Meiryo UI" panose="020B0604030504040204" pitchFamily="50" charset="-128"/>
                <a:ea typeface="Meiryo UI" panose="020B0604030504040204" pitchFamily="50" charset="-128"/>
              </a:rPr>
              <a:t>施策の４つの柱</a:t>
            </a:r>
            <a:r>
              <a:rPr lang="en-US" altLang="ja-JP" sz="1200" b="1" kern="0" dirty="0">
                <a:solidFill>
                  <a:schemeClr val="tx1"/>
                </a:solidFill>
                <a:latin typeface="Meiryo UI" panose="020B0604030504040204" pitchFamily="50" charset="-128"/>
                <a:ea typeface="Meiryo UI" panose="020B0604030504040204" pitchFamily="50" charset="-128"/>
              </a:rPr>
              <a:t>】</a:t>
            </a:r>
            <a:endParaRPr lang="ja-JP" altLang="en-US" sz="1200" b="1" kern="0" dirty="0">
              <a:solidFill>
                <a:schemeClr val="tx1"/>
              </a:solidFill>
              <a:latin typeface="Meiryo UI" panose="020B0604030504040204" pitchFamily="50" charset="-128"/>
              <a:ea typeface="Meiryo UI" panose="020B0604030504040204" pitchFamily="50" charset="-128"/>
            </a:endParaRPr>
          </a:p>
        </p:txBody>
      </p:sp>
      <p:sp>
        <p:nvSpPr>
          <p:cNvPr id="70" name="円: 塗りつぶしなし 69">
            <a:extLst>
              <a:ext uri="{FF2B5EF4-FFF2-40B4-BE49-F238E27FC236}">
                <a16:creationId xmlns:a16="http://schemas.microsoft.com/office/drawing/2014/main" id="{5D93F91F-B251-4709-9743-BC91F685F6C1}"/>
              </a:ext>
            </a:extLst>
          </p:cNvPr>
          <p:cNvSpPr/>
          <p:nvPr/>
        </p:nvSpPr>
        <p:spPr>
          <a:xfrm>
            <a:off x="7682464" y="3863724"/>
            <a:ext cx="3830362" cy="1263520"/>
          </a:xfrm>
          <a:prstGeom prst="donut">
            <a:avLst/>
          </a:prstGeom>
          <a:solidFill>
            <a:srgbClr val="3399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81185B21-E8D7-4AD6-8EA9-5A89E3E72446}"/>
              </a:ext>
            </a:extLst>
          </p:cNvPr>
          <p:cNvSpPr txBox="1"/>
          <p:nvPr/>
        </p:nvSpPr>
        <p:spPr>
          <a:xfrm>
            <a:off x="8355645" y="3954792"/>
            <a:ext cx="2448000" cy="259045"/>
          </a:xfrm>
          <a:prstGeom prst="rect">
            <a:avLst/>
          </a:prstGeom>
          <a:solidFill>
            <a:srgbClr val="FDE6B9"/>
          </a:solidFill>
          <a:ln>
            <a:noFill/>
          </a:ln>
        </p:spPr>
        <p:txBody>
          <a:bodyPr wrap="square" lIns="72000" rIns="72000" rtlCol="0" anchor="ctr">
            <a:spAutoFit/>
          </a:bodyPr>
          <a:lstStyle/>
          <a:p>
            <a:pPr algn="ctr">
              <a:lnSpc>
                <a:spcPts val="1300"/>
              </a:lnSpc>
              <a:spcBef>
                <a:spcPts val="600"/>
              </a:spcBef>
            </a:pPr>
            <a:r>
              <a:rPr kumimoji="1" lang="ja-JP" altLang="en-US" sz="1200" b="1" dirty="0">
                <a:latin typeface="Meiryo UI" panose="020B0604030504040204" pitchFamily="50" charset="-128"/>
                <a:ea typeface="Meiryo UI" panose="020B0604030504040204" pitchFamily="50" charset="-128"/>
              </a:rPr>
              <a:t>柱① サーキュラーエコノミーへの移行</a:t>
            </a:r>
            <a:endParaRPr kumimoji="1" lang="en-US" altLang="ja-JP" sz="1200" b="1" dirty="0">
              <a:latin typeface="Meiryo UI" panose="020B0604030504040204" pitchFamily="50" charset="-128"/>
              <a:ea typeface="Meiryo UI" panose="020B0604030504040204" pitchFamily="50" charset="-128"/>
            </a:endParaRPr>
          </a:p>
        </p:txBody>
      </p:sp>
      <p:sp>
        <p:nvSpPr>
          <p:cNvPr id="72" name="テキスト ボックス 71">
            <a:extLst>
              <a:ext uri="{FF2B5EF4-FFF2-40B4-BE49-F238E27FC236}">
                <a16:creationId xmlns:a16="http://schemas.microsoft.com/office/drawing/2014/main" id="{0C46DD9B-5E5F-4D08-A895-5A8876526E11}"/>
              </a:ext>
            </a:extLst>
          </p:cNvPr>
          <p:cNvSpPr txBox="1"/>
          <p:nvPr/>
        </p:nvSpPr>
        <p:spPr>
          <a:xfrm>
            <a:off x="6644942" y="4377403"/>
            <a:ext cx="2254958" cy="259045"/>
          </a:xfrm>
          <a:prstGeom prst="rect">
            <a:avLst/>
          </a:prstGeom>
          <a:solidFill>
            <a:srgbClr val="FDE6B9"/>
          </a:solidFill>
          <a:ln>
            <a:noFill/>
          </a:ln>
        </p:spPr>
        <p:txBody>
          <a:bodyPr wrap="none" lIns="72000" rIns="72000" rtlCol="0" anchor="ctr">
            <a:spAutoFit/>
          </a:bodyPr>
          <a:lstStyle/>
          <a:p>
            <a:pPr algn="ctr">
              <a:lnSpc>
                <a:spcPts val="1300"/>
              </a:lnSpc>
              <a:spcBef>
                <a:spcPts val="600"/>
              </a:spcBef>
            </a:pPr>
            <a:r>
              <a:rPr kumimoji="1" lang="ja-JP" altLang="en-US" sz="1200" b="1" dirty="0">
                <a:latin typeface="Meiryo UI" panose="020B0604030504040204" pitchFamily="50" charset="-128"/>
                <a:ea typeface="Meiryo UI" panose="020B0604030504040204" pitchFamily="50" charset="-128"/>
              </a:rPr>
              <a:t>柱② プラスチックごみ対策の推進</a:t>
            </a:r>
            <a:endParaRPr kumimoji="1" lang="en-US" altLang="ja-JP" sz="1200" b="1"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B32CFDE4-8B35-4854-B7E6-687D806B75B8}"/>
              </a:ext>
            </a:extLst>
          </p:cNvPr>
          <p:cNvSpPr txBox="1"/>
          <p:nvPr/>
        </p:nvSpPr>
        <p:spPr>
          <a:xfrm>
            <a:off x="8365805" y="4757176"/>
            <a:ext cx="2448000" cy="276999"/>
          </a:xfrm>
          <a:prstGeom prst="rect">
            <a:avLst/>
          </a:prstGeom>
          <a:solidFill>
            <a:srgbClr val="FDE6B9"/>
          </a:solidFill>
          <a:ln>
            <a:noFill/>
          </a:ln>
        </p:spPr>
        <p:txBody>
          <a:bodyPr wrap="square" lIns="72000" rIns="72000" rtlCol="0" anchor="ctr">
            <a:spAutoFit/>
          </a:bodyPr>
          <a:lstStyle/>
          <a:p>
            <a:pPr algn="ctr">
              <a:spcBef>
                <a:spcPts val="600"/>
              </a:spcBef>
            </a:pPr>
            <a:r>
              <a:rPr kumimoji="1" lang="ja-JP" altLang="en-US" sz="1200" b="1" dirty="0">
                <a:latin typeface="Meiryo UI" panose="020B0604030504040204" pitchFamily="50" charset="-128"/>
                <a:ea typeface="Meiryo UI" panose="020B0604030504040204" pitchFamily="50" charset="-128"/>
              </a:rPr>
              <a:t>柱④ 適正処理の推進</a:t>
            </a:r>
            <a:endParaRPr lang="en-US" altLang="ja-JP" sz="1200" b="1" dirty="0">
              <a:latin typeface="Meiryo UI" panose="020B0604030504040204" pitchFamily="50" charset="-128"/>
              <a:ea typeface="Meiryo UI" panose="020B0604030504040204" pitchFamily="50" charset="-128"/>
            </a:endParaRPr>
          </a:p>
        </p:txBody>
      </p:sp>
      <p:sp>
        <p:nvSpPr>
          <p:cNvPr id="74" name="テキスト ボックス 73">
            <a:extLst>
              <a:ext uri="{FF2B5EF4-FFF2-40B4-BE49-F238E27FC236}">
                <a16:creationId xmlns:a16="http://schemas.microsoft.com/office/drawing/2014/main" id="{34D02320-DFE0-4CAB-A085-83B57A44E0DF}"/>
              </a:ext>
            </a:extLst>
          </p:cNvPr>
          <p:cNvSpPr txBox="1"/>
          <p:nvPr/>
        </p:nvSpPr>
        <p:spPr>
          <a:xfrm>
            <a:off x="10264519" y="4291185"/>
            <a:ext cx="2268000" cy="384529"/>
          </a:xfrm>
          <a:prstGeom prst="rect">
            <a:avLst/>
          </a:prstGeom>
          <a:solidFill>
            <a:srgbClr val="FDE6B9"/>
          </a:solidFill>
          <a:ln>
            <a:noFill/>
          </a:ln>
        </p:spPr>
        <p:txBody>
          <a:bodyPr wrap="square" lIns="72000" rIns="72000" rtlCol="0" anchor="ctr">
            <a:spAutoFit/>
          </a:bodyPr>
          <a:lstStyle/>
          <a:p>
            <a:pPr algn="ctr">
              <a:lnSpc>
                <a:spcPts val="1200"/>
              </a:lnSpc>
            </a:pPr>
            <a:r>
              <a:rPr lang="ja-JP" altLang="en-US" sz="1200" b="1" dirty="0">
                <a:latin typeface="Meiryo UI" panose="020B0604030504040204" pitchFamily="50" charset="-128"/>
                <a:ea typeface="Meiryo UI" panose="020B0604030504040204" pitchFamily="50" charset="-128"/>
              </a:rPr>
              <a:t>柱③ カーボンニュートラルの推進</a:t>
            </a:r>
            <a:endParaRPr kumimoji="1" lang="en-US" altLang="ja-JP" sz="1200" b="1" dirty="0">
              <a:latin typeface="Meiryo UI" panose="020B0604030504040204" pitchFamily="50" charset="-128"/>
              <a:ea typeface="Meiryo UI" panose="020B0604030504040204" pitchFamily="50" charset="-128"/>
            </a:endParaRPr>
          </a:p>
          <a:p>
            <a:pPr algn="ctr">
              <a:lnSpc>
                <a:spcPts val="1200"/>
              </a:lnSpc>
            </a:pPr>
            <a:r>
              <a:rPr kumimoji="1" lang="ja-JP" altLang="en-US" sz="900" dirty="0">
                <a:latin typeface="Meiryo UI" panose="020B0604030504040204" pitchFamily="50" charset="-128"/>
                <a:ea typeface="Meiryo UI" panose="020B0604030504040204" pitchFamily="50" charset="-128"/>
              </a:rPr>
              <a:t>    （資源循環分野における脱炭素化</a:t>
            </a:r>
            <a:r>
              <a:rPr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7946C080-65B6-4D81-8FD2-CB11145BB6B9}"/>
              </a:ext>
            </a:extLst>
          </p:cNvPr>
          <p:cNvSpPr txBox="1"/>
          <p:nvPr/>
        </p:nvSpPr>
        <p:spPr>
          <a:xfrm>
            <a:off x="8698714" y="4242649"/>
            <a:ext cx="1797863" cy="523220"/>
          </a:xfrm>
          <a:prstGeom prst="rect">
            <a:avLst/>
          </a:prstGeom>
          <a:noFill/>
        </p:spPr>
        <p:txBody>
          <a:bodyPr wrap="square" rtlCol="0">
            <a:spAutoFit/>
          </a:bodyPr>
          <a:lstStyle/>
          <a:p>
            <a:pPr algn="ctr"/>
            <a:r>
              <a:rPr kumimoji="1" lang="ja-JP" altLang="en-US" sz="1400" b="1" dirty="0">
                <a:solidFill>
                  <a:srgbClr val="984807"/>
                </a:solidFill>
                <a:latin typeface="Meiryo UI" panose="020B0604030504040204" pitchFamily="50" charset="-128"/>
                <a:ea typeface="Meiryo UI" panose="020B0604030504040204" pitchFamily="50" charset="-128"/>
              </a:rPr>
              <a:t>循環型社会</a:t>
            </a:r>
            <a:endParaRPr kumimoji="1" lang="en-US" altLang="ja-JP" sz="1400" b="1" dirty="0">
              <a:solidFill>
                <a:srgbClr val="984807"/>
              </a:solidFill>
              <a:latin typeface="Meiryo UI" panose="020B0604030504040204" pitchFamily="50" charset="-128"/>
              <a:ea typeface="Meiryo UI" panose="020B0604030504040204" pitchFamily="50" charset="-128"/>
            </a:endParaRPr>
          </a:p>
          <a:p>
            <a:pPr algn="ctr"/>
            <a:r>
              <a:rPr kumimoji="1" lang="ja-JP" altLang="en-US" sz="1400" b="1" dirty="0">
                <a:solidFill>
                  <a:srgbClr val="984807"/>
                </a:solidFill>
                <a:latin typeface="Meiryo UI" panose="020B0604030504040204" pitchFamily="50" charset="-128"/>
                <a:ea typeface="Meiryo UI" panose="020B0604030504040204" pitchFamily="50" charset="-128"/>
              </a:rPr>
              <a:t>形成</a:t>
            </a:r>
          </a:p>
        </p:txBody>
      </p:sp>
      <p:sp>
        <p:nvSpPr>
          <p:cNvPr id="76" name="テキスト ボックス 75">
            <a:extLst>
              <a:ext uri="{FF2B5EF4-FFF2-40B4-BE49-F238E27FC236}">
                <a16:creationId xmlns:a16="http://schemas.microsoft.com/office/drawing/2014/main" id="{949FFCD1-FE46-4DF2-B7BF-ABEBC4D36360}"/>
              </a:ext>
            </a:extLst>
          </p:cNvPr>
          <p:cNvSpPr txBox="1"/>
          <p:nvPr/>
        </p:nvSpPr>
        <p:spPr>
          <a:xfrm>
            <a:off x="6522720" y="3175328"/>
            <a:ext cx="6146691" cy="434543"/>
          </a:xfrm>
          <a:prstGeom prst="rect">
            <a:avLst/>
          </a:prstGeom>
          <a:noFill/>
        </p:spPr>
        <p:txBody>
          <a:bodyPr wrap="square" rtlCol="0">
            <a:spAutoFit/>
          </a:bodyPr>
          <a:lstStyle/>
          <a:p>
            <a:pPr marL="171450" indent="-171450" algn="just">
              <a:lnSpc>
                <a:spcPts val="1400"/>
              </a:lnSpc>
              <a:buFont typeface="Wingdings" panose="05000000000000000000" pitchFamily="2" charset="2"/>
              <a:buChar char="u"/>
            </a:pPr>
            <a:r>
              <a:rPr kumimoji="1" lang="ja-JP" altLang="en-US" sz="1100" dirty="0">
                <a:latin typeface="Meiryo UI" panose="020B0604030504040204" pitchFamily="50" charset="-128"/>
                <a:ea typeface="Meiryo UI" panose="020B0604030504040204" pitchFamily="50" charset="-128"/>
              </a:rPr>
              <a:t>循環型社会の形成とともに、これを通じた持続可能な社会の実現をめざし、府が講じる施策について４つの柱を</a:t>
            </a:r>
            <a:r>
              <a:rPr lang="ja-JP" altLang="en-US" sz="1100" dirty="0">
                <a:latin typeface="Meiryo UI" panose="020B0604030504040204" pitchFamily="50" charset="-128"/>
                <a:ea typeface="Meiryo UI" panose="020B0604030504040204" pitchFamily="50" charset="-128"/>
              </a:rPr>
              <a:t>設定</a:t>
            </a:r>
            <a:r>
              <a:rPr kumimoji="1" lang="ja-JP" altLang="en-US" sz="1100" dirty="0">
                <a:latin typeface="Meiryo UI" panose="020B0604030504040204" pitchFamily="50" charset="-128"/>
                <a:ea typeface="Meiryo UI" panose="020B0604030504040204" pitchFamily="50" charset="-128"/>
              </a:rPr>
              <a:t>し、</a:t>
            </a:r>
            <a:r>
              <a:rPr lang="ja-JP" altLang="en-US" sz="1100" dirty="0">
                <a:latin typeface="Meiryo UI" panose="020B0604030504040204" pitchFamily="50" charset="-128"/>
                <a:ea typeface="Meiryo UI" panose="020B0604030504040204" pitchFamily="50" charset="-128"/>
              </a:rPr>
              <a:t>関係主体</a:t>
            </a:r>
            <a:r>
              <a:rPr kumimoji="1" lang="ja-JP" altLang="en-US" sz="1100" dirty="0">
                <a:latin typeface="Meiryo UI" panose="020B0604030504040204" pitchFamily="50" charset="-128"/>
                <a:ea typeface="Meiryo UI" panose="020B0604030504040204" pitchFamily="50" charset="-128"/>
              </a:rPr>
              <a:t>と連携して取組を進めていく。</a:t>
            </a:r>
            <a:endParaRPr kumimoji="1" lang="en-US" altLang="ja-JP" sz="1100" dirty="0">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DE818713-A359-42E3-A2CB-13B0821A13AF}"/>
              </a:ext>
            </a:extLst>
          </p:cNvPr>
          <p:cNvSpPr txBox="1"/>
          <p:nvPr/>
        </p:nvSpPr>
        <p:spPr>
          <a:xfrm>
            <a:off x="11318160" y="8798030"/>
            <a:ext cx="1412193" cy="239865"/>
          </a:xfrm>
          <a:prstGeom prst="rect">
            <a:avLst/>
          </a:prstGeom>
          <a:noFill/>
        </p:spPr>
        <p:txBody>
          <a:bodyPr wrap="square" lIns="36000" tIns="36000" rIns="36000" bIns="36000" rtlCol="0">
            <a:spAutoFit/>
          </a:bodyPr>
          <a:lstStyle/>
          <a:p>
            <a:pPr>
              <a:lnSpc>
                <a:spcPts val="1500"/>
              </a:lnSpc>
            </a:pP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産業廃棄物は目標年度</a:t>
            </a:r>
            <a:endParaRPr kumimoji="1" lang="en-US" altLang="ja-JP" sz="900" dirty="0">
              <a:latin typeface="Meiryo UI" panose="020B0604030504040204" pitchFamily="50" charset="-128"/>
              <a:ea typeface="Meiryo UI" panose="020B0604030504040204" pitchFamily="50" charset="-128"/>
            </a:endParaRPr>
          </a:p>
        </p:txBody>
      </p:sp>
      <p:sp>
        <p:nvSpPr>
          <p:cNvPr id="83" name="テキスト ボックス 82">
            <a:extLst>
              <a:ext uri="{FF2B5EF4-FFF2-40B4-BE49-F238E27FC236}">
                <a16:creationId xmlns:a16="http://schemas.microsoft.com/office/drawing/2014/main" id="{19937ED3-2467-4169-9531-E9C02780D005}"/>
              </a:ext>
            </a:extLst>
          </p:cNvPr>
          <p:cNvSpPr txBox="1"/>
          <p:nvPr/>
        </p:nvSpPr>
        <p:spPr>
          <a:xfrm>
            <a:off x="163967" y="3289701"/>
            <a:ext cx="3577009" cy="1511761"/>
          </a:xfrm>
          <a:prstGeom prst="rect">
            <a:avLst/>
          </a:prstGeom>
          <a:noFill/>
        </p:spPr>
        <p:txBody>
          <a:bodyPr wrap="square" lIns="36000" rIns="36000">
            <a:spAutoFit/>
          </a:bodyPr>
          <a:lstStyle/>
          <a:p>
            <a:pPr marL="144000" indent="-144000" algn="just">
              <a:lnSpc>
                <a:spcPts val="1400"/>
              </a:lnSpc>
              <a:spcAft>
                <a:spcPts val="200"/>
              </a:spcAft>
              <a:buFont typeface="Wingdings" panose="05000000000000000000" pitchFamily="2" charset="2"/>
              <a:buChar char="u"/>
            </a:pPr>
            <a:r>
              <a:rPr lang="zh-TW" altLang="en-US" sz="1100" b="1" dirty="0">
                <a:latin typeface="Meiryo UI" panose="020B0604030504040204" pitchFamily="50" charset="-128"/>
                <a:ea typeface="Meiryo UI" panose="020B0604030504040204" pitchFamily="50" charset="-128"/>
              </a:rPr>
              <a:t>第五次循環型社会形成推進基本計画</a:t>
            </a:r>
            <a:endParaRPr lang="en-US" altLang="ja-JP" sz="800" dirty="0">
              <a:latin typeface="Meiryo UI" panose="020B0604030504040204" pitchFamily="50" charset="-128"/>
              <a:ea typeface="Meiryo UI" panose="020B0604030504040204" pitchFamily="50" charset="-128"/>
            </a:endParaRPr>
          </a:p>
          <a:p>
            <a:pPr marL="144000" indent="-108000" algn="just">
              <a:lnSpc>
                <a:spcPts val="1400"/>
              </a:lnSpc>
              <a:spcAft>
                <a:spcPts val="1000"/>
              </a:spcAft>
              <a:buFont typeface="Wingdings" panose="05000000000000000000" pitchFamily="2" charset="2"/>
              <a:buChar char=""/>
            </a:pPr>
            <a:r>
              <a:rPr kumimoji="1" lang="ja-JP" altLang="en-US" sz="1100" dirty="0">
                <a:latin typeface="Meiryo UI" panose="020B0604030504040204" pitchFamily="50" charset="-128"/>
                <a:ea typeface="Meiryo UI" panose="020B0604030504040204" pitchFamily="50" charset="-128"/>
              </a:rPr>
              <a:t>循環型社会の形成に向けて、持続可能な形で資源を効率的・循環的に有効利用するサーキュラーエコノミーへの移行を推進。</a:t>
            </a:r>
            <a:endParaRPr kumimoji="1" lang="en-US" altLang="ja-JP" sz="1100" dirty="0">
              <a:latin typeface="Meiryo UI" panose="020B0604030504040204" pitchFamily="50" charset="-128"/>
              <a:ea typeface="Meiryo UI" panose="020B0604030504040204" pitchFamily="50" charset="-128"/>
            </a:endParaRPr>
          </a:p>
          <a:p>
            <a:pPr marL="171450" indent="-171450" algn="just">
              <a:lnSpc>
                <a:spcPts val="1400"/>
              </a:lnSpc>
              <a:spcAft>
                <a:spcPts val="200"/>
              </a:spcAft>
              <a:buFont typeface="Wingdings" panose="05000000000000000000" pitchFamily="2" charset="2"/>
              <a:buChar char="u"/>
            </a:pPr>
            <a:r>
              <a:rPr lang="ja-JP" altLang="en-US" sz="1100" b="1" dirty="0">
                <a:latin typeface="Meiryo UI" panose="020B0604030504040204" pitchFamily="50" charset="-128"/>
                <a:ea typeface="Meiryo UI" panose="020B0604030504040204" pitchFamily="50" charset="-128"/>
              </a:rPr>
              <a:t>再資源化事業等高度化法</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2025</a:t>
            </a:r>
            <a:r>
              <a:rPr lang="ja-JP" altLang="en-US" sz="800" dirty="0">
                <a:latin typeface="Meiryo UI" panose="020B0604030504040204" pitchFamily="50" charset="-128"/>
                <a:ea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rPr>
              <a:t>11</a:t>
            </a:r>
            <a:r>
              <a:rPr lang="ja-JP" altLang="en-US" sz="800" dirty="0">
                <a:latin typeface="Meiryo UI" panose="020B0604030504040204" pitchFamily="50" charset="-128"/>
                <a:ea typeface="Meiryo UI" panose="020B0604030504040204" pitchFamily="50" charset="-128"/>
              </a:rPr>
              <a:t>月施行）</a:t>
            </a:r>
            <a:endParaRPr lang="en-US" altLang="ja-JP" sz="800" dirty="0">
              <a:latin typeface="Meiryo UI" panose="020B0604030504040204" pitchFamily="50" charset="-128"/>
              <a:ea typeface="Meiryo UI" panose="020B0604030504040204" pitchFamily="50" charset="-128"/>
            </a:endParaRPr>
          </a:p>
          <a:p>
            <a:pPr marL="144000" indent="-108000" algn="just">
              <a:lnSpc>
                <a:spcPts val="1400"/>
              </a:lnSpc>
              <a:spcAft>
                <a:spcPts val="600"/>
              </a:spcAft>
              <a:buFont typeface="Wingdings" panose="05000000000000000000" pitchFamily="2" charset="2"/>
              <a:buChar char=""/>
            </a:pPr>
            <a:r>
              <a:rPr kumimoji="1" lang="ja-JP" altLang="en-US" sz="1100" dirty="0">
                <a:latin typeface="Meiryo UI" panose="020B0604030504040204" pitchFamily="50" charset="-128"/>
                <a:ea typeface="Meiryo UI" panose="020B0604030504040204" pitchFamily="50" charset="-128"/>
              </a:rPr>
              <a:t>製造事業者等が必要とする質と量の再生資源が確実に供給されるよう、再資源化事業等の高度化を促進。</a:t>
            </a:r>
            <a:endParaRPr lang="en-US" altLang="ja-JP" sz="1100" dirty="0">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2BB3FF9E-08F5-4BE4-B8AE-76DE55F6130A}"/>
              </a:ext>
            </a:extLst>
          </p:cNvPr>
          <p:cNvSpPr txBox="1"/>
          <p:nvPr/>
        </p:nvSpPr>
        <p:spPr>
          <a:xfrm>
            <a:off x="3914140" y="4727519"/>
            <a:ext cx="2473749" cy="381964"/>
          </a:xfrm>
          <a:prstGeom prst="rect">
            <a:avLst/>
          </a:prstGeom>
          <a:noFill/>
        </p:spPr>
        <p:txBody>
          <a:bodyPr wrap="square" rtlCol="0">
            <a:spAutoFit/>
          </a:bodyPr>
          <a:lstStyle/>
          <a:p>
            <a:pPr algn="ctr">
              <a:lnSpc>
                <a:spcPts val="1200"/>
              </a:lnSpc>
            </a:pPr>
            <a:r>
              <a:rPr kumimoji="1" lang="ja-JP" altLang="en-US" sz="1100" b="1" dirty="0">
                <a:latin typeface="Meiryo UI" panose="020B0604030504040204" pitchFamily="50" charset="-128"/>
                <a:ea typeface="Meiryo UI" panose="020B0604030504040204" pitchFamily="50" charset="-128"/>
              </a:rPr>
              <a:t>循環経済のイメージ</a:t>
            </a:r>
            <a:endParaRPr kumimoji="1" lang="en-US" altLang="ja-JP" sz="1100" b="1" dirty="0">
              <a:latin typeface="Meiryo UI" panose="020B0604030504040204" pitchFamily="50" charset="-128"/>
              <a:ea typeface="Meiryo UI" panose="020B0604030504040204" pitchFamily="50" charset="-128"/>
            </a:endParaRPr>
          </a:p>
          <a:p>
            <a:pPr algn="ctr">
              <a:lnSpc>
                <a:spcPts val="1200"/>
              </a:lnSpc>
            </a:pPr>
            <a:r>
              <a:rPr kumimoji="1" lang="ja-JP" altLang="en-US" sz="800" dirty="0">
                <a:latin typeface="Meiryo UI" panose="020B0604030504040204" pitchFamily="50" charset="-128"/>
                <a:ea typeface="Meiryo UI" panose="020B0604030504040204" pitchFamily="50" charset="-128"/>
              </a:rPr>
              <a:t>出典 </a:t>
            </a:r>
            <a:r>
              <a:rPr kumimoji="1" lang="zh-TW" altLang="en-US" sz="800" dirty="0">
                <a:latin typeface="Meiryo UI" panose="020B0604030504040204" pitchFamily="50" charset="-128"/>
                <a:ea typeface="Meiryo UI" panose="020B0604030504040204" pitchFamily="50" charset="-128"/>
              </a:rPr>
              <a:t>第五次循環型社会形成推進基本計画</a:t>
            </a:r>
            <a:r>
              <a:rPr kumimoji="1" lang="ja-JP" altLang="en-US" sz="800" dirty="0">
                <a:latin typeface="Meiryo UI" panose="020B0604030504040204" pitchFamily="50" charset="-128"/>
                <a:ea typeface="Meiryo UI" panose="020B0604030504040204" pitchFamily="50" charset="-128"/>
              </a:rPr>
              <a:t>（概要）</a:t>
            </a:r>
            <a:endParaRPr kumimoji="1" lang="en-US" altLang="ja-JP" sz="800" dirty="0">
              <a:latin typeface="Meiryo UI" panose="020B0604030504040204" pitchFamily="50" charset="-128"/>
              <a:ea typeface="Meiryo UI" panose="020B0604030504040204" pitchFamily="50" charset="-128"/>
            </a:endParaRPr>
          </a:p>
        </p:txBody>
      </p:sp>
      <p:sp>
        <p:nvSpPr>
          <p:cNvPr id="62" name="角丸四角形 44">
            <a:extLst>
              <a:ext uri="{FF2B5EF4-FFF2-40B4-BE49-F238E27FC236}">
                <a16:creationId xmlns:a16="http://schemas.microsoft.com/office/drawing/2014/main" id="{34A73BBD-3A02-432A-8E8B-5EF9FD958440}"/>
              </a:ext>
            </a:extLst>
          </p:cNvPr>
          <p:cNvSpPr/>
          <p:nvPr/>
        </p:nvSpPr>
        <p:spPr>
          <a:xfrm>
            <a:off x="6619121" y="8982248"/>
            <a:ext cx="730261" cy="468000"/>
          </a:xfrm>
          <a:prstGeom prst="roundRect">
            <a:avLst>
              <a:gd name="adj" fmla="val 31359"/>
            </a:avLst>
          </a:prstGeom>
          <a:solidFill>
            <a:srgbClr val="339933">
              <a:alpha val="90000"/>
            </a:srgb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pPr algn="ctr"/>
            <a:r>
              <a:rPr lang="ja-JP" altLang="en-US" sz="1100" b="1" dirty="0">
                <a:latin typeface="Meiryo UI" panose="020B0604030504040204" pitchFamily="50" charset="-128"/>
                <a:ea typeface="Meiryo UI" panose="020B0604030504040204" pitchFamily="50" charset="-128"/>
              </a:rPr>
              <a:t>参考指標</a:t>
            </a:r>
            <a:endParaRPr lang="en-US" altLang="ja-JP" sz="1100" b="1"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B8D7F0ED-54D4-4141-BBAD-BA4BD768ABA9}"/>
              </a:ext>
            </a:extLst>
          </p:cNvPr>
          <p:cNvSpPr txBox="1"/>
          <p:nvPr/>
        </p:nvSpPr>
        <p:spPr>
          <a:xfrm>
            <a:off x="6522720" y="5108674"/>
            <a:ext cx="2300236" cy="255006"/>
          </a:xfrm>
          <a:prstGeom prst="rect">
            <a:avLst/>
          </a:prstGeom>
          <a:noFill/>
        </p:spPr>
        <p:txBody>
          <a:bodyPr wrap="square" rtlCol="0">
            <a:spAutoFit/>
          </a:bodyPr>
          <a:lstStyle/>
          <a:p>
            <a:pPr marL="171450" indent="-171450" algn="just">
              <a:lnSpc>
                <a:spcPts val="1400"/>
              </a:lnSpc>
              <a:buFont typeface="Wingdings" panose="05000000000000000000" pitchFamily="2" charset="2"/>
              <a:buChar char="u"/>
            </a:pPr>
            <a:r>
              <a:rPr lang="ja-JP" altLang="en-US" sz="1100" b="1" dirty="0">
                <a:latin typeface="Meiryo UI" panose="020B0604030504040204" pitchFamily="50" charset="-128"/>
                <a:ea typeface="Meiryo UI" panose="020B0604030504040204" pitchFamily="50" charset="-128"/>
              </a:rPr>
              <a:t>講じる主な施策（一部抜粋）</a:t>
            </a:r>
            <a:endParaRPr kumimoji="1" lang="en-US" altLang="ja-JP" sz="1100" b="1"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0FD1361-38AA-4AF9-8BF9-54BADA7FB64A}"/>
              </a:ext>
            </a:extLst>
          </p:cNvPr>
          <p:cNvPicPr>
            <a:picLocks noChangeAspect="1"/>
          </p:cNvPicPr>
          <p:nvPr/>
        </p:nvPicPr>
        <p:blipFill>
          <a:blip r:embed="rId3"/>
          <a:stretch>
            <a:fillRect/>
          </a:stretch>
        </p:blipFill>
        <p:spPr>
          <a:xfrm>
            <a:off x="6869161" y="60910"/>
            <a:ext cx="4561102" cy="502224"/>
          </a:xfrm>
          <a:prstGeom prst="rect">
            <a:avLst/>
          </a:prstGeom>
        </p:spPr>
      </p:pic>
      <p:sp>
        <p:nvSpPr>
          <p:cNvPr id="54" name="テキスト ボックス 53">
            <a:extLst>
              <a:ext uri="{FF2B5EF4-FFF2-40B4-BE49-F238E27FC236}">
                <a16:creationId xmlns:a16="http://schemas.microsoft.com/office/drawing/2014/main" id="{B8CFB825-A395-447C-B58B-C3E213C36F6E}"/>
              </a:ext>
            </a:extLst>
          </p:cNvPr>
          <p:cNvSpPr txBox="1"/>
          <p:nvPr/>
        </p:nvSpPr>
        <p:spPr>
          <a:xfrm>
            <a:off x="4800859" y="4576147"/>
            <a:ext cx="684803" cy="215444"/>
          </a:xfrm>
          <a:prstGeom prst="rect">
            <a:avLst/>
          </a:prstGeom>
          <a:noFill/>
        </p:spPr>
        <p:txBody>
          <a:bodyPr wrap="none" rtlCol="0">
            <a:spAutoFit/>
          </a:bodyPr>
          <a:lstStyle/>
          <a:p>
            <a:r>
              <a:rPr lang="ja-JP" altLang="en-US" sz="800" spc="-20" dirty="0">
                <a:latin typeface="HGS創英角ｺﾞｼｯｸUB" panose="020B0900000000000000" pitchFamily="50" charset="-128"/>
                <a:ea typeface="HGS創英角ｺﾞｼｯｸUB" panose="020B0900000000000000" pitchFamily="50" charset="-128"/>
                <a:cs typeface="Arial" panose="020B0604020202020204" pitchFamily="34" charset="0"/>
              </a:rPr>
              <a:t>循環型社会</a:t>
            </a:r>
            <a:endParaRPr kumimoji="1" lang="ja-JP" altLang="en-US" sz="3600" spc="-20" dirty="0">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pic>
        <p:nvPicPr>
          <p:cNvPr id="9" name="図 8">
            <a:extLst>
              <a:ext uri="{FF2B5EF4-FFF2-40B4-BE49-F238E27FC236}">
                <a16:creationId xmlns:a16="http://schemas.microsoft.com/office/drawing/2014/main" id="{2F51EF9C-6D22-4774-9F03-249997BB1E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59581" y="2983237"/>
            <a:ext cx="2166561" cy="1626780"/>
          </a:xfrm>
          <a:prstGeom prst="rect">
            <a:avLst/>
          </a:prstGeom>
        </p:spPr>
      </p:pic>
      <p:sp>
        <p:nvSpPr>
          <p:cNvPr id="28" name="角丸四角形 92">
            <a:extLst>
              <a:ext uri="{FF2B5EF4-FFF2-40B4-BE49-F238E27FC236}">
                <a16:creationId xmlns:a16="http://schemas.microsoft.com/office/drawing/2014/main" id="{4862D4E8-B4D1-4708-A4E8-C375C6D33F1D}"/>
              </a:ext>
            </a:extLst>
          </p:cNvPr>
          <p:cNvSpPr/>
          <p:nvPr/>
        </p:nvSpPr>
        <p:spPr>
          <a:xfrm>
            <a:off x="90256" y="2916305"/>
            <a:ext cx="4237904" cy="272758"/>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36000" tIns="36000" rIns="36000" bIns="36000" rtlCol="0" anchor="ctr">
            <a:spAutoFit/>
          </a:bodyPr>
          <a:lstStyle/>
          <a:p>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第２章　資源循環分野における社会情勢の変化</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（主なもの）</a:t>
            </a:r>
          </a:p>
        </p:txBody>
      </p:sp>
      <p:sp>
        <p:nvSpPr>
          <p:cNvPr id="51" name="テキスト ボックス 50">
            <a:extLst>
              <a:ext uri="{FF2B5EF4-FFF2-40B4-BE49-F238E27FC236}">
                <a16:creationId xmlns:a16="http://schemas.microsoft.com/office/drawing/2014/main" id="{4580AE61-B898-46F7-B17D-FC1B6B4AB660}"/>
              </a:ext>
            </a:extLst>
          </p:cNvPr>
          <p:cNvSpPr txBox="1"/>
          <p:nvPr/>
        </p:nvSpPr>
        <p:spPr>
          <a:xfrm>
            <a:off x="4120541" y="4374892"/>
            <a:ext cx="2042867" cy="169277"/>
          </a:xfrm>
          <a:prstGeom prst="rect">
            <a:avLst/>
          </a:prstGeom>
          <a:noFill/>
        </p:spPr>
        <p:txBody>
          <a:bodyPr wrap="none" rtlCol="0">
            <a:spAutoFit/>
          </a:bodyPr>
          <a:lstStyle/>
          <a:p>
            <a:r>
              <a:rPr kumimoji="1" lang="ja-JP" altLang="en-US" sz="500" spc="-20" dirty="0">
                <a:latin typeface="HGS創英角ｺﾞｼｯｸUB" panose="020B0900000000000000" pitchFamily="50" charset="-128"/>
                <a:ea typeface="HGS創英角ｺﾞｼｯｸUB" panose="020B0900000000000000" pitchFamily="50" charset="-128"/>
                <a:cs typeface="Arial" panose="020B0604020202020204" pitchFamily="34" charset="0"/>
              </a:rPr>
              <a:t>天然資源の効率的な利用 ・ 廃棄物の発生抑制 ・ 環境負荷の低減等</a:t>
            </a:r>
            <a:endParaRPr kumimoji="1" lang="ja-JP" altLang="en-US" spc="-20" dirty="0">
              <a:latin typeface="HGS創英角ｺﾞｼｯｸUB" panose="020B0900000000000000" pitchFamily="50" charset="-128"/>
              <a:ea typeface="HGS創英角ｺﾞｼｯｸUB" panose="020B0900000000000000" pitchFamily="50" charset="-128"/>
              <a:cs typeface="Arial" panose="020B0604020202020204" pitchFamily="34" charset="0"/>
            </a:endParaRPr>
          </a:p>
        </p:txBody>
      </p:sp>
      <p:sp>
        <p:nvSpPr>
          <p:cNvPr id="3" name="テキスト ボックス 2">
            <a:extLst>
              <a:ext uri="{FF2B5EF4-FFF2-40B4-BE49-F238E27FC236}">
                <a16:creationId xmlns:a16="http://schemas.microsoft.com/office/drawing/2014/main" id="{3978CFFB-7A1B-4FB4-98AF-441B5AB6671F}"/>
              </a:ext>
            </a:extLst>
          </p:cNvPr>
          <p:cNvSpPr txBox="1"/>
          <p:nvPr/>
        </p:nvSpPr>
        <p:spPr>
          <a:xfrm>
            <a:off x="2481152" y="3319214"/>
            <a:ext cx="1622720"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2024</a:t>
            </a:r>
            <a:r>
              <a:rPr lang="ja-JP" altLang="en-US" sz="800" dirty="0">
                <a:latin typeface="Meiryo UI" panose="020B0604030504040204" pitchFamily="50" charset="-128"/>
                <a:ea typeface="Meiryo UI" panose="020B0604030504040204" pitchFamily="50" charset="-128"/>
              </a:rPr>
              <a:t>年８月閣議決定）</a:t>
            </a:r>
            <a:endParaRPr kumimoji="1" lang="ja-JP" altLang="en-US" sz="800" dirty="0"/>
          </a:p>
        </p:txBody>
      </p:sp>
    </p:spTree>
    <p:extLst>
      <p:ext uri="{BB962C8B-B14F-4D97-AF65-F5344CB8AC3E}">
        <p14:creationId xmlns:p14="http://schemas.microsoft.com/office/powerpoint/2010/main" val="40951796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1179</Words>
  <Application>Microsoft Office PowerPoint</Application>
  <PresentationFormat>A3 297x420 mm</PresentationFormat>
  <Paragraphs>97</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HGS創英角ｺﾞｼｯｸUB</vt:lpstr>
      <vt:lpstr>Meiryo UI</vt:lpstr>
      <vt:lpstr>Arial</vt:lpstr>
      <vt:lpstr>Calibri</vt:lpstr>
      <vt:lpstr>Wingdings</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2026-03-17T00:27:05Z</dcterms:modified>
</cp:coreProperties>
</file>