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996" r:id="rId3"/>
    <p:sldId id="997" r:id="rId4"/>
    <p:sldId id="994" r:id="rId5"/>
    <p:sldId id="995" r:id="rId6"/>
    <p:sldId id="1017" r:id="rId7"/>
    <p:sldId id="1028" r:id="rId8"/>
    <p:sldId id="1024" r:id="rId9"/>
    <p:sldId id="1027" r:id="rId10"/>
    <p:sldId id="263" r:id="rId11"/>
    <p:sldId id="1007" r:id="rId12"/>
    <p:sldId id="1002" r:id="rId13"/>
    <p:sldId id="1026" r:id="rId14"/>
    <p:sldId id="1020" r:id="rId15"/>
    <p:sldId id="260" r:id="rId16"/>
    <p:sldId id="258" r:id="rId17"/>
    <p:sldId id="1025" r:id="rId18"/>
    <p:sldId id="1018" r:id="rId19"/>
    <p:sldId id="1019" r:id="rId20"/>
    <p:sldId id="1022" r:id="rId21"/>
    <p:sldId id="1023" r:id="rId22"/>
    <p:sldId id="1004" r:id="rId23"/>
    <p:sldId id="1015" r:id="rId24"/>
    <p:sldId id="1014" r:id="rId25"/>
  </p:sldIdLst>
  <p:sldSz cx="12192000" cy="6858000"/>
  <p:notesSz cx="6646863" cy="97774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62014D-AB08-E547-9860-5E6D94FCB576}" name="荒田 祥司" initials="祥荒" userId="S::AE4197@oyo.co.jp::24867b54-3182-4ab3-9053-26dee7a2b3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8B84C2-CC88-40AA-BA2B-797A2245BFC5}" v="9" dt="2026-09-29T07:02:35.84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809" autoAdjust="0"/>
  </p:normalViewPr>
  <p:slideViewPr>
    <p:cSldViewPr snapToGrid="0">
      <p:cViewPr varScale="1">
        <p:scale>
          <a:sx n="74" d="100"/>
          <a:sy n="74" d="100"/>
        </p:scale>
        <p:origin x="3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荒田 祥司" userId="HhwcsAwuAd1YILRalh6CtLrP3ymaaqiWZwqac+lQFYU=" providerId="None" clId="Web-{D98B84C2-CC88-40AA-BA2B-797A2245BFC5}"/>
    <pc:docChg chg="modSld">
      <pc:chgData name="荒田 祥司" userId="HhwcsAwuAd1YILRalh6CtLrP3ymaaqiWZwqac+lQFYU=" providerId="None" clId="Web-{D98B84C2-CC88-40AA-BA2B-797A2245BFC5}" dt="2026-09-29T07:02:30.420" v="6"/>
      <pc:docMkLst>
        <pc:docMk/>
      </pc:docMkLst>
      <pc:sldChg chg="modSp">
        <pc:chgData name="荒田 祥司" userId="HhwcsAwuAd1YILRalh6CtLrP3ymaaqiWZwqac+lQFYU=" providerId="None" clId="Web-{D98B84C2-CC88-40AA-BA2B-797A2245BFC5}" dt="2026-09-29T07:02:30.420" v="6"/>
        <pc:sldMkLst>
          <pc:docMk/>
          <pc:sldMk cId="1887452882" sldId="260"/>
        </pc:sldMkLst>
        <pc:graphicFrameChg chg="mod modGraphic">
          <ac:chgData name="荒田 祥司" userId="HhwcsAwuAd1YILRalh6CtLrP3ymaaqiWZwqac+lQFYU=" providerId="None" clId="Web-{D98B84C2-CC88-40AA-BA2B-797A2245BFC5}" dt="2026-09-29T07:02:30.420" v="6"/>
          <ac:graphicFrameMkLst>
            <pc:docMk/>
            <pc:sldMk cId="1887452882" sldId="260"/>
            <ac:graphicFrameMk id="8" creationId="{CFAF180F-0FF7-41B6-BE4F-C1765F383A56}"/>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994796-FCEC-4B6E-9126-D4165CA4E3B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7261226-8479-494B-AC08-D102DCD72C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B15CDA4-4819-4C01-8A51-F49BE9031A46}"/>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E1F9A71B-AD9E-4633-8FC7-2AA2812DA2D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B88A09-9732-4A85-AA49-9F2BF81A5CF2}"/>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299907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5D7B7A-C63E-447E-A77D-CA6EEF5385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AE5AEAF-9BCA-46BA-BC4C-A4908AC5AC2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E5991F1-0757-48BC-93CD-625DFF88C93A}"/>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8552DFE2-AB6D-4F27-AEEC-80BFBF90B1F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C407781-8D47-4D7E-8B2E-6C727EC378F2}"/>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138765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E2B4C5-25FC-4CFB-942F-59749E48E5B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604A486-5A39-4C79-AFA3-2D3284E65A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FBB2D97-6092-4D4B-AB02-E4C7A67FCB6F}"/>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02FA5422-655B-4486-B16E-5F3555EA81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129FF2A-A616-4B60-B699-3E28AB77C307}"/>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3340585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1BF283-D488-408F-A778-61E7146A947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FAA50FB-7A72-48FE-8990-7020F1368D2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BE94B82-C39A-496F-903D-E19F66D75BB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2A3F5E1-6D0E-4D23-95E9-5355EE0E293F}"/>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6" name="フッター プレースホルダー 5">
            <a:extLst>
              <a:ext uri="{FF2B5EF4-FFF2-40B4-BE49-F238E27FC236}">
                <a16:creationId xmlns:a16="http://schemas.microsoft.com/office/drawing/2014/main" id="{5D84E743-F832-40CF-8BDA-362FCE0DDA6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1AD7A0D-4B5A-4B28-A29E-060FFA3A41C7}"/>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199299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B82368-B9D3-4D1D-AFA4-7B22278BAAD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07703C-3B2D-4FA2-99BA-531D059E81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04CF803-4C02-4C61-A78A-BDBC2B4E581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500B3ED-E2B1-42A0-AC0F-EA7D8DA4D0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2F00E44-2D9E-401B-B9F6-EA8715C66FE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094A15A-D918-45C6-B2C8-844ABB48C60B}"/>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8" name="フッター プレースホルダー 7">
            <a:extLst>
              <a:ext uri="{FF2B5EF4-FFF2-40B4-BE49-F238E27FC236}">
                <a16:creationId xmlns:a16="http://schemas.microsoft.com/office/drawing/2014/main" id="{CFF13288-352A-4281-8986-703EFDC7EA7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596D6A4-EABE-452D-A070-EC33C8707DF9}"/>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2813232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83F5C2-F1E1-4CA3-9BD3-969DC3AEEEF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DC22750-EDC6-4F22-B112-20F35C70148F}"/>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4" name="フッター プレースホルダー 3">
            <a:extLst>
              <a:ext uri="{FF2B5EF4-FFF2-40B4-BE49-F238E27FC236}">
                <a16:creationId xmlns:a16="http://schemas.microsoft.com/office/drawing/2014/main" id="{C5AF2D80-B0C2-4DA8-B2E7-7ECEF6FB2AD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4162570-CB73-4B11-99E7-4DC668EA28D4}"/>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3466670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BF91E0E-29FE-4B41-97CF-8F2FB1EFEDC8}"/>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3" name="フッター プレースホルダー 2">
            <a:extLst>
              <a:ext uri="{FF2B5EF4-FFF2-40B4-BE49-F238E27FC236}">
                <a16:creationId xmlns:a16="http://schemas.microsoft.com/office/drawing/2014/main" id="{1BB12C5F-51E0-419D-8D32-8B180F92293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A6C9553-0FE7-4E0E-A484-40AC5B30BCFC}"/>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206112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9E3E96-0E5D-4404-BF18-7CD6C7C0494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731DF95-12A6-47DF-BF01-05BFA0DBDF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9CE3F48-9000-4884-A88C-6B3E5B57E5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21EF0E-F52A-48DA-9654-B9325A80ED39}"/>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6" name="フッター プレースホルダー 5">
            <a:extLst>
              <a:ext uri="{FF2B5EF4-FFF2-40B4-BE49-F238E27FC236}">
                <a16:creationId xmlns:a16="http://schemas.microsoft.com/office/drawing/2014/main" id="{2C7290EC-B83F-4406-9284-144132CFCFA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79185F2-71F0-474E-87B4-9214C92AEEBD}"/>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348106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A7072E-E1C8-4A44-9124-7F7BD08CA6E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78D5AE0-9600-412A-A8EB-8B3DFD1F6F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A56346E-DA8E-41DE-94D0-34E9CAA3B2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5DADBE2-2809-49A8-85F8-71EAF7159010}"/>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6" name="フッター プレースホルダー 5">
            <a:extLst>
              <a:ext uri="{FF2B5EF4-FFF2-40B4-BE49-F238E27FC236}">
                <a16:creationId xmlns:a16="http://schemas.microsoft.com/office/drawing/2014/main" id="{2C8AC088-D73B-4B69-8F6D-FD022591488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54EA2FD-95D6-440A-BD17-71D412A7B417}"/>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1602020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59F199-8590-41BE-97C9-D8F4EE07CAA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96E7474-C1B9-40D0-BA34-C79039FCB64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347F40-FE3E-41D8-AB92-61FBEA919529}"/>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E889A0BE-D9D0-4E57-A46A-1D266EA5A40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B52ED3E-6702-4BE1-B29C-316491573596}"/>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1296460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8E5FCB2-1DFF-4F7B-8DDD-EEE2029E31E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C9962D2-BBDB-4D75-9B32-5817DB00942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9BFB5EC-F527-49D9-AD23-31F73F86128D}"/>
              </a:ext>
            </a:extLst>
          </p:cNvPr>
          <p:cNvSpPr>
            <a:spLocks noGrp="1"/>
          </p:cNvSpPr>
          <p:nvPr>
            <p:ph type="dt" sz="half" idx="10"/>
          </p:nvPr>
        </p:nvSpPr>
        <p:spPr/>
        <p:txBody>
          <a:bodyPr/>
          <a:lstStyle/>
          <a:p>
            <a:fld id="{C9BCAD33-3DB3-4D4E-8309-4406E08A1417}" type="datetimeFigureOut">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56ECDCAE-C1C5-4765-8733-349A8BDA67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D7CC3C6-CEEC-4FBA-92C6-E2A1AC510F31}"/>
              </a:ext>
            </a:extLst>
          </p:cNvPr>
          <p:cNvSpPr>
            <a:spLocks noGrp="1"/>
          </p:cNvSpPr>
          <p:nvPr>
            <p:ph type="sldNum" sz="quarter" idx="12"/>
          </p:nvPr>
        </p:nvSpPr>
        <p:spPr/>
        <p:txBody>
          <a:body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7132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E7746BE-B01B-482F-BC5A-F0FFAD0A8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5C56EB5-545F-4027-9853-6F1908D396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C4DE0DC-C073-4B3F-B73B-C3C0A2D42D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BCAD33-3DB3-4D4E-8309-4406E08A1417}" type="datetimeFigureOut">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A5B8E0A2-BA72-4870-B434-767A90603A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6D1ED05-83D2-4F8D-A45B-26276EAB52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A80C4-BD03-4C1F-8BB7-C7EA20EF0C3A}" type="slidenum">
              <a:rPr kumimoji="1" lang="ja-JP" altLang="en-US" smtClean="0"/>
              <a:t>‹#›</a:t>
            </a:fld>
            <a:endParaRPr kumimoji="1" lang="ja-JP" altLang="en-US"/>
          </a:p>
        </p:txBody>
      </p:sp>
    </p:spTree>
    <p:extLst>
      <p:ext uri="{BB962C8B-B14F-4D97-AF65-F5344CB8AC3E}">
        <p14:creationId xmlns:p14="http://schemas.microsoft.com/office/powerpoint/2010/main" val="3414391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svg"/><Relationship Id="rId7"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13.svg"/><Relationship Id="rId5" Type="http://schemas.openxmlformats.org/officeDocument/2006/relationships/image" Target="../media/image8.sv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emf"/><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A533C2BC-291F-475D-AACF-4518954B17D0}"/>
              </a:ext>
            </a:extLst>
          </p:cNvPr>
          <p:cNvSpPr txBox="1">
            <a:spLocks/>
          </p:cNvSpPr>
          <p:nvPr/>
        </p:nvSpPr>
        <p:spPr>
          <a:xfrm>
            <a:off x="0" y="1110937"/>
            <a:ext cx="11819766" cy="417412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400" dirty="0">
                <a:solidFill>
                  <a:srgbClr val="002060"/>
                </a:solidFill>
                <a:latin typeface="HGP創英角ｺﾞｼｯｸUB" panose="020B0900000000000000" pitchFamily="50" charset="-128"/>
                <a:ea typeface="HGP創英角ｺﾞｼｯｸUB" panose="020B0900000000000000" pitchFamily="50" charset="-128"/>
              </a:rPr>
              <a:t>大阪府石油コンビナート等特別防災区域に</a:t>
            </a:r>
            <a:endParaRPr lang="en-US" altLang="ja-JP" sz="4400" dirty="0">
              <a:solidFill>
                <a:srgbClr val="002060"/>
              </a:solidFill>
              <a:latin typeface="HGP創英角ｺﾞｼｯｸUB" panose="020B0900000000000000" pitchFamily="50" charset="-128"/>
              <a:ea typeface="HGP創英角ｺﾞｼｯｸUB" panose="020B0900000000000000" pitchFamily="50" charset="-128"/>
            </a:endParaRPr>
          </a:p>
          <a:p>
            <a:r>
              <a:rPr lang="ja-JP" altLang="en-US" sz="4400" dirty="0">
                <a:solidFill>
                  <a:srgbClr val="002060"/>
                </a:solidFill>
                <a:latin typeface="HGP創英角ｺﾞｼｯｸUB" panose="020B0900000000000000" pitchFamily="50" charset="-128"/>
                <a:ea typeface="HGP創英角ｺﾞｼｯｸUB" panose="020B0900000000000000" pitchFamily="50" charset="-128"/>
              </a:rPr>
              <a:t>おける災害想定について</a:t>
            </a:r>
            <a:endParaRPr lang="en-US" altLang="ja-JP" sz="4400" dirty="0">
              <a:solidFill>
                <a:srgbClr val="002060"/>
              </a:solidFill>
              <a:latin typeface="HGP創英角ｺﾞｼｯｸUB" panose="020B0900000000000000" pitchFamily="50" charset="-128"/>
              <a:ea typeface="HGP創英角ｺﾞｼｯｸUB" panose="020B0900000000000000" pitchFamily="50" charset="-128"/>
            </a:endParaRPr>
          </a:p>
          <a:p>
            <a:r>
              <a:rPr lang="ja-JP" altLang="en-US" sz="4400" dirty="0">
                <a:solidFill>
                  <a:srgbClr val="002060"/>
                </a:solidFill>
                <a:latin typeface="HGP創英角ｺﾞｼｯｸUB" panose="020B0900000000000000" pitchFamily="50" charset="-128"/>
                <a:ea typeface="HGP創英角ｺﾞｼｯｸUB" panose="020B0900000000000000" pitchFamily="50" charset="-128"/>
              </a:rPr>
              <a:t>（</a:t>
            </a:r>
            <a:r>
              <a:rPr lang="en-US" altLang="ja-JP" sz="4400" dirty="0">
                <a:solidFill>
                  <a:srgbClr val="002060"/>
                </a:solidFill>
                <a:latin typeface="HGP創英角ｺﾞｼｯｸUB" panose="020B0900000000000000" pitchFamily="50" charset="-128"/>
                <a:ea typeface="HGP創英角ｺﾞｼｯｸUB" panose="020B0900000000000000" pitchFamily="50" charset="-128"/>
              </a:rPr>
              <a:t>R8</a:t>
            </a:r>
            <a:r>
              <a:rPr lang="ja-JP" altLang="en-US" sz="4400" dirty="0">
                <a:solidFill>
                  <a:srgbClr val="002060"/>
                </a:solidFill>
                <a:latin typeface="HGP創英角ｺﾞｼｯｸUB" panose="020B0900000000000000" pitchFamily="50" charset="-128"/>
                <a:ea typeface="HGP創英角ｺﾞｼｯｸUB" panose="020B0900000000000000" pitchFamily="50" charset="-128"/>
              </a:rPr>
              <a:t>調査業務結果の概要）</a:t>
            </a:r>
            <a:endParaRPr lang="en-US" altLang="ja-JP" sz="4400" u="sng" dirty="0">
              <a:solidFill>
                <a:srgbClr val="002060"/>
              </a:solidFill>
              <a:latin typeface="HGP創英角ｺﾞｼｯｸUB" panose="020B0900000000000000" pitchFamily="50" charset="-128"/>
              <a:ea typeface="HGP創英角ｺﾞｼｯｸUB" panose="020B0900000000000000" pitchFamily="50" charset="-128"/>
            </a:endParaRPr>
          </a:p>
          <a:p>
            <a:endParaRPr lang="en-US" altLang="ja-JP" sz="4400" u="sng" dirty="0">
              <a:solidFill>
                <a:srgbClr val="002060"/>
              </a:solidFill>
              <a:latin typeface="HGP創英角ｺﾞｼｯｸUB" panose="020B0900000000000000" pitchFamily="50" charset="-128"/>
              <a:ea typeface="HGP創英角ｺﾞｼｯｸUB" panose="020B0900000000000000" pitchFamily="50" charset="-128"/>
            </a:endParaRPr>
          </a:p>
          <a:p>
            <a:endParaRPr lang="en-US" altLang="ja-JP" sz="4400" dirty="0">
              <a:solidFill>
                <a:srgbClr val="002060"/>
              </a:solidFill>
              <a:latin typeface="HGP創英角ｺﾞｼｯｸUB" panose="020B0900000000000000" pitchFamily="50" charset="-128"/>
              <a:ea typeface="HGP創英角ｺﾞｼｯｸUB" panose="020B0900000000000000" pitchFamily="50" charset="-128"/>
            </a:endParaRPr>
          </a:p>
          <a:p>
            <a:r>
              <a:rPr lang="ja-JP" altLang="en-US" sz="3200" dirty="0">
                <a:solidFill>
                  <a:srgbClr val="002060"/>
                </a:solidFill>
                <a:latin typeface="HGP創英角ｺﾞｼｯｸUB" panose="020B0900000000000000" pitchFamily="50" charset="-128"/>
                <a:ea typeface="HGP創英角ｺﾞｼｯｸUB" panose="020B0900000000000000" pitchFamily="50" charset="-128"/>
              </a:rPr>
              <a:t>大阪府石油コンビナート等防災本部</a:t>
            </a:r>
            <a:endParaRPr lang="en-US" altLang="ja-JP" sz="3200" u="sng" dirty="0">
              <a:solidFill>
                <a:srgbClr val="002060"/>
              </a:solidFill>
              <a:latin typeface="HGP創英角ｺﾞｼｯｸUB" panose="020B0900000000000000" pitchFamily="50" charset="-128"/>
              <a:ea typeface="HGP創英角ｺﾞｼｯｸUB" panose="020B0900000000000000" pitchFamily="50" charset="-128"/>
            </a:endParaRPr>
          </a:p>
        </p:txBody>
      </p:sp>
      <p:sp>
        <p:nvSpPr>
          <p:cNvPr id="10" name="正方形/長方形 9">
            <a:extLst>
              <a:ext uri="{FF2B5EF4-FFF2-40B4-BE49-F238E27FC236}">
                <a16:creationId xmlns:a16="http://schemas.microsoft.com/office/drawing/2014/main" id="{85695424-CBA7-4B94-B240-1887E5C40EFA}"/>
              </a:ext>
            </a:extLst>
          </p:cNvPr>
          <p:cNvSpPr/>
          <p:nvPr/>
        </p:nvSpPr>
        <p:spPr>
          <a:xfrm>
            <a:off x="10251347" y="563094"/>
            <a:ext cx="1093686" cy="510877"/>
          </a:xfrm>
          <a:prstGeom prst="rect">
            <a:avLst/>
          </a:prstGeom>
          <a:ln w="15875">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ja-JP" altLang="en-US" sz="1853" dirty="0">
                <a:solidFill>
                  <a:srgbClr val="002060"/>
                </a:solidFill>
                <a:effectLst>
                  <a:outerShdw blurRad="38100" dist="38100" dir="2700000" algn="tl">
                    <a:srgbClr val="000000">
                      <a:alpha val="43137"/>
                    </a:srgbClr>
                  </a:outerShdw>
                </a:effectLst>
                <a:latin typeface="ＭＳ ゴシック" pitchFamily="49" charset="-128"/>
                <a:ea typeface="ＭＳ ゴシック" pitchFamily="49" charset="-128"/>
              </a:rPr>
              <a:t>資料１</a:t>
            </a:r>
          </a:p>
        </p:txBody>
      </p:sp>
    </p:spTree>
    <p:extLst>
      <p:ext uri="{BB962C8B-B14F-4D97-AF65-F5344CB8AC3E}">
        <p14:creationId xmlns:p14="http://schemas.microsoft.com/office/powerpoint/2010/main" val="329591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表 61"/>
          <p:cNvGraphicFramePr>
            <a:graphicFrameLocks noGrp="1"/>
          </p:cNvGraphicFramePr>
          <p:nvPr/>
        </p:nvGraphicFramePr>
        <p:xfrm>
          <a:off x="1708814" y="842870"/>
          <a:ext cx="8497567" cy="3580561"/>
        </p:xfrm>
        <a:graphic>
          <a:graphicData uri="http://schemas.openxmlformats.org/drawingml/2006/table">
            <a:tbl>
              <a:tblPr firstRow="1" bandRow="1">
                <a:tableStyleId>{5940675A-B579-460E-94D1-54222C63F5DA}</a:tableStyleId>
              </a:tblPr>
              <a:tblGrid>
                <a:gridCol w="202074">
                  <a:extLst>
                    <a:ext uri="{9D8B030D-6E8A-4147-A177-3AD203B41FA5}">
                      <a16:colId xmlns:a16="http://schemas.microsoft.com/office/drawing/2014/main" val="293837133"/>
                    </a:ext>
                  </a:extLst>
                </a:gridCol>
                <a:gridCol w="208148">
                  <a:extLst>
                    <a:ext uri="{9D8B030D-6E8A-4147-A177-3AD203B41FA5}">
                      <a16:colId xmlns:a16="http://schemas.microsoft.com/office/drawing/2014/main" val="1173752671"/>
                    </a:ext>
                  </a:extLst>
                </a:gridCol>
                <a:gridCol w="225492">
                  <a:extLst>
                    <a:ext uri="{9D8B030D-6E8A-4147-A177-3AD203B41FA5}">
                      <a16:colId xmlns:a16="http://schemas.microsoft.com/office/drawing/2014/main" val="1929688273"/>
                    </a:ext>
                  </a:extLst>
                </a:gridCol>
                <a:gridCol w="209783">
                  <a:extLst>
                    <a:ext uri="{9D8B030D-6E8A-4147-A177-3AD203B41FA5}">
                      <a16:colId xmlns:a16="http://schemas.microsoft.com/office/drawing/2014/main" val="626443985"/>
                    </a:ext>
                  </a:extLst>
                </a:gridCol>
                <a:gridCol w="208018">
                  <a:extLst>
                    <a:ext uri="{9D8B030D-6E8A-4147-A177-3AD203B41FA5}">
                      <a16:colId xmlns:a16="http://schemas.microsoft.com/office/drawing/2014/main" val="3427227687"/>
                    </a:ext>
                  </a:extLst>
                </a:gridCol>
                <a:gridCol w="198685">
                  <a:extLst>
                    <a:ext uri="{9D8B030D-6E8A-4147-A177-3AD203B41FA5}">
                      <a16:colId xmlns:a16="http://schemas.microsoft.com/office/drawing/2014/main" val="3859675068"/>
                    </a:ext>
                  </a:extLst>
                </a:gridCol>
                <a:gridCol w="266988">
                  <a:extLst>
                    <a:ext uri="{9D8B030D-6E8A-4147-A177-3AD203B41FA5}">
                      <a16:colId xmlns:a16="http://schemas.microsoft.com/office/drawing/2014/main" val="1546936818"/>
                    </a:ext>
                  </a:extLst>
                </a:gridCol>
                <a:gridCol w="236693">
                  <a:extLst>
                    <a:ext uri="{9D8B030D-6E8A-4147-A177-3AD203B41FA5}">
                      <a16:colId xmlns:a16="http://schemas.microsoft.com/office/drawing/2014/main" val="3002880839"/>
                    </a:ext>
                  </a:extLst>
                </a:gridCol>
                <a:gridCol w="209747">
                  <a:extLst>
                    <a:ext uri="{9D8B030D-6E8A-4147-A177-3AD203B41FA5}">
                      <a16:colId xmlns:a16="http://schemas.microsoft.com/office/drawing/2014/main" val="1062226398"/>
                    </a:ext>
                  </a:extLst>
                </a:gridCol>
                <a:gridCol w="237714">
                  <a:extLst>
                    <a:ext uri="{9D8B030D-6E8A-4147-A177-3AD203B41FA5}">
                      <a16:colId xmlns:a16="http://schemas.microsoft.com/office/drawing/2014/main" val="101149811"/>
                    </a:ext>
                  </a:extLst>
                </a:gridCol>
                <a:gridCol w="230723">
                  <a:extLst>
                    <a:ext uri="{9D8B030D-6E8A-4147-A177-3AD203B41FA5}">
                      <a16:colId xmlns:a16="http://schemas.microsoft.com/office/drawing/2014/main" val="3334922739"/>
                    </a:ext>
                  </a:extLst>
                </a:gridCol>
                <a:gridCol w="191477">
                  <a:extLst>
                    <a:ext uri="{9D8B030D-6E8A-4147-A177-3AD203B41FA5}">
                      <a16:colId xmlns:a16="http://schemas.microsoft.com/office/drawing/2014/main" val="2398171201"/>
                    </a:ext>
                  </a:extLst>
                </a:gridCol>
                <a:gridCol w="219711">
                  <a:extLst>
                    <a:ext uri="{9D8B030D-6E8A-4147-A177-3AD203B41FA5}">
                      <a16:colId xmlns:a16="http://schemas.microsoft.com/office/drawing/2014/main" val="1006713694"/>
                    </a:ext>
                  </a:extLst>
                </a:gridCol>
                <a:gridCol w="231275">
                  <a:extLst>
                    <a:ext uri="{9D8B030D-6E8A-4147-A177-3AD203B41FA5}">
                      <a16:colId xmlns:a16="http://schemas.microsoft.com/office/drawing/2014/main" val="4248738280"/>
                    </a:ext>
                  </a:extLst>
                </a:gridCol>
                <a:gridCol w="248316">
                  <a:extLst>
                    <a:ext uri="{9D8B030D-6E8A-4147-A177-3AD203B41FA5}">
                      <a16:colId xmlns:a16="http://schemas.microsoft.com/office/drawing/2014/main" val="2358115433"/>
                    </a:ext>
                  </a:extLst>
                </a:gridCol>
                <a:gridCol w="242787">
                  <a:extLst>
                    <a:ext uri="{9D8B030D-6E8A-4147-A177-3AD203B41FA5}">
                      <a16:colId xmlns:a16="http://schemas.microsoft.com/office/drawing/2014/main" val="359914270"/>
                    </a:ext>
                  </a:extLst>
                </a:gridCol>
                <a:gridCol w="242787">
                  <a:extLst>
                    <a:ext uri="{9D8B030D-6E8A-4147-A177-3AD203B41FA5}">
                      <a16:colId xmlns:a16="http://schemas.microsoft.com/office/drawing/2014/main" val="313061408"/>
                    </a:ext>
                  </a:extLst>
                </a:gridCol>
                <a:gridCol w="229299">
                  <a:extLst>
                    <a:ext uri="{9D8B030D-6E8A-4147-A177-3AD203B41FA5}">
                      <a16:colId xmlns:a16="http://schemas.microsoft.com/office/drawing/2014/main" val="3403562771"/>
                    </a:ext>
                  </a:extLst>
                </a:gridCol>
                <a:gridCol w="254110">
                  <a:extLst>
                    <a:ext uri="{9D8B030D-6E8A-4147-A177-3AD203B41FA5}">
                      <a16:colId xmlns:a16="http://schemas.microsoft.com/office/drawing/2014/main" val="3343448371"/>
                    </a:ext>
                  </a:extLst>
                </a:gridCol>
                <a:gridCol w="223731">
                  <a:extLst>
                    <a:ext uri="{9D8B030D-6E8A-4147-A177-3AD203B41FA5}">
                      <a16:colId xmlns:a16="http://schemas.microsoft.com/office/drawing/2014/main" val="2081034226"/>
                    </a:ext>
                  </a:extLst>
                </a:gridCol>
                <a:gridCol w="398892">
                  <a:extLst>
                    <a:ext uri="{9D8B030D-6E8A-4147-A177-3AD203B41FA5}">
                      <a16:colId xmlns:a16="http://schemas.microsoft.com/office/drawing/2014/main" val="3223784631"/>
                    </a:ext>
                  </a:extLst>
                </a:gridCol>
                <a:gridCol w="249531">
                  <a:extLst>
                    <a:ext uri="{9D8B030D-6E8A-4147-A177-3AD203B41FA5}">
                      <a16:colId xmlns:a16="http://schemas.microsoft.com/office/drawing/2014/main" val="156458000"/>
                    </a:ext>
                  </a:extLst>
                </a:gridCol>
                <a:gridCol w="246417">
                  <a:extLst>
                    <a:ext uri="{9D8B030D-6E8A-4147-A177-3AD203B41FA5}">
                      <a16:colId xmlns:a16="http://schemas.microsoft.com/office/drawing/2014/main" val="3019153950"/>
                    </a:ext>
                  </a:extLst>
                </a:gridCol>
                <a:gridCol w="242837">
                  <a:extLst>
                    <a:ext uri="{9D8B030D-6E8A-4147-A177-3AD203B41FA5}">
                      <a16:colId xmlns:a16="http://schemas.microsoft.com/office/drawing/2014/main" val="1438731714"/>
                    </a:ext>
                  </a:extLst>
                </a:gridCol>
                <a:gridCol w="242837">
                  <a:extLst>
                    <a:ext uri="{9D8B030D-6E8A-4147-A177-3AD203B41FA5}">
                      <a16:colId xmlns:a16="http://schemas.microsoft.com/office/drawing/2014/main" val="1296128929"/>
                    </a:ext>
                  </a:extLst>
                </a:gridCol>
                <a:gridCol w="242837">
                  <a:extLst>
                    <a:ext uri="{9D8B030D-6E8A-4147-A177-3AD203B41FA5}">
                      <a16:colId xmlns:a16="http://schemas.microsoft.com/office/drawing/2014/main" val="42414944"/>
                    </a:ext>
                  </a:extLst>
                </a:gridCol>
                <a:gridCol w="217086">
                  <a:extLst>
                    <a:ext uri="{9D8B030D-6E8A-4147-A177-3AD203B41FA5}">
                      <a16:colId xmlns:a16="http://schemas.microsoft.com/office/drawing/2014/main" val="1062761481"/>
                    </a:ext>
                  </a:extLst>
                </a:gridCol>
                <a:gridCol w="216019">
                  <a:extLst>
                    <a:ext uri="{9D8B030D-6E8A-4147-A177-3AD203B41FA5}">
                      <a16:colId xmlns:a16="http://schemas.microsoft.com/office/drawing/2014/main" val="566086697"/>
                    </a:ext>
                  </a:extLst>
                </a:gridCol>
                <a:gridCol w="248022">
                  <a:extLst>
                    <a:ext uri="{9D8B030D-6E8A-4147-A177-3AD203B41FA5}">
                      <a16:colId xmlns:a16="http://schemas.microsoft.com/office/drawing/2014/main" val="1094061121"/>
                    </a:ext>
                  </a:extLst>
                </a:gridCol>
                <a:gridCol w="224020">
                  <a:extLst>
                    <a:ext uri="{9D8B030D-6E8A-4147-A177-3AD203B41FA5}">
                      <a16:colId xmlns:a16="http://schemas.microsoft.com/office/drawing/2014/main" val="490353156"/>
                    </a:ext>
                  </a:extLst>
                </a:gridCol>
                <a:gridCol w="272025">
                  <a:extLst>
                    <a:ext uri="{9D8B030D-6E8A-4147-A177-3AD203B41FA5}">
                      <a16:colId xmlns:a16="http://schemas.microsoft.com/office/drawing/2014/main" val="1163011465"/>
                    </a:ext>
                  </a:extLst>
                </a:gridCol>
                <a:gridCol w="272025">
                  <a:extLst>
                    <a:ext uri="{9D8B030D-6E8A-4147-A177-3AD203B41FA5}">
                      <a16:colId xmlns:a16="http://schemas.microsoft.com/office/drawing/2014/main" val="3264432259"/>
                    </a:ext>
                  </a:extLst>
                </a:gridCol>
                <a:gridCol w="248022">
                  <a:extLst>
                    <a:ext uri="{9D8B030D-6E8A-4147-A177-3AD203B41FA5}">
                      <a16:colId xmlns:a16="http://schemas.microsoft.com/office/drawing/2014/main" val="3093675871"/>
                    </a:ext>
                  </a:extLst>
                </a:gridCol>
                <a:gridCol w="232021">
                  <a:extLst>
                    <a:ext uri="{9D8B030D-6E8A-4147-A177-3AD203B41FA5}">
                      <a16:colId xmlns:a16="http://schemas.microsoft.com/office/drawing/2014/main" val="3254128686"/>
                    </a:ext>
                  </a:extLst>
                </a:gridCol>
                <a:gridCol w="216021">
                  <a:extLst>
                    <a:ext uri="{9D8B030D-6E8A-4147-A177-3AD203B41FA5}">
                      <a16:colId xmlns:a16="http://schemas.microsoft.com/office/drawing/2014/main" val="3072613501"/>
                    </a:ext>
                  </a:extLst>
                </a:gridCol>
                <a:gridCol w="211397">
                  <a:extLst>
                    <a:ext uri="{9D8B030D-6E8A-4147-A177-3AD203B41FA5}">
                      <a16:colId xmlns:a16="http://schemas.microsoft.com/office/drawing/2014/main" val="964324055"/>
                    </a:ext>
                  </a:extLst>
                </a:gridCol>
              </a:tblGrid>
              <a:tr h="537721">
                <a:tc gridSpan="12">
                  <a:txBody>
                    <a:bodyPr/>
                    <a:lstStyle/>
                    <a:p>
                      <a:pPr algn="ctr"/>
                      <a:r>
                        <a:rPr kumimoji="1" lang="en-US" altLang="ja-JP" sz="1500" b="0" dirty="0">
                          <a:latin typeface="UD デジタル 教科書体 NP-B" panose="02020700000000000000" pitchFamily="18" charset="-128"/>
                          <a:ea typeface="UD デジタル 教科書体 NP-B" panose="02020700000000000000" pitchFamily="18" charset="-128"/>
                        </a:rPr>
                        <a:t>R</a:t>
                      </a:r>
                      <a:r>
                        <a:rPr kumimoji="1" lang="ja-JP" altLang="en-US" sz="1500" b="0" dirty="0">
                          <a:latin typeface="UD デジタル 教科書体 NP-B" panose="02020700000000000000" pitchFamily="18" charset="-128"/>
                          <a:ea typeface="UD デジタル 教科書体 NP-B" panose="02020700000000000000" pitchFamily="18" charset="-128"/>
                        </a:rPr>
                        <a:t>７年度</a:t>
                      </a:r>
                    </a:p>
                  </a:txBody>
                  <a:tcPr marL="59100" marR="59100" marT="29551" marB="29551" anchor="ctr">
                    <a:no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lnL w="12700" cap="flat" cmpd="sng" algn="ctr">
                      <a:solidFill>
                        <a:schemeClr val="tx1"/>
                      </a:solidFill>
                      <a:prstDash val="sysDot"/>
                      <a:round/>
                      <a:headEnd type="none" w="med" len="med"/>
                      <a:tailEnd type="none" w="med" len="med"/>
                    </a:lnL>
                    <a:solidFill>
                      <a:schemeClr val="bg1">
                        <a:lumMod val="85000"/>
                      </a:schemeClr>
                    </a:solidFill>
                  </a:tcPr>
                </a:tc>
                <a:tc gridSpan="12">
                  <a:txBody>
                    <a:bodyPr/>
                    <a:lstStyle/>
                    <a:p>
                      <a:pPr algn="ctr"/>
                      <a:r>
                        <a:rPr kumimoji="1" lang="en-US" altLang="ja-JP" sz="1500" b="0" dirty="0">
                          <a:latin typeface="UD デジタル 教科書体 NP-B" panose="02020700000000000000" pitchFamily="18" charset="-128"/>
                          <a:ea typeface="UD デジタル 教科書体 NP-B" panose="02020700000000000000" pitchFamily="18" charset="-128"/>
                        </a:rPr>
                        <a:t>R</a:t>
                      </a:r>
                      <a:r>
                        <a:rPr kumimoji="1" lang="ja-JP" altLang="en-US" sz="1500" b="0" dirty="0">
                          <a:latin typeface="UD デジタル 教科書体 NP-B" panose="02020700000000000000" pitchFamily="18" charset="-128"/>
                          <a:ea typeface="UD デジタル 教科書体 NP-B" panose="02020700000000000000" pitchFamily="18" charset="-128"/>
                        </a:rPr>
                        <a:t>８年度</a:t>
                      </a:r>
                    </a:p>
                  </a:txBody>
                  <a:tcPr marL="59100" marR="59100" marT="29551" marB="29551" anchor="ctr">
                    <a:no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12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gridSpan="1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500" b="0" dirty="0">
                          <a:latin typeface="UD デジタル 教科書体 NP-B" panose="02020700000000000000" pitchFamily="18" charset="-128"/>
                          <a:ea typeface="UD デジタル 教科書体 NP-B" panose="02020700000000000000" pitchFamily="18" charset="-128"/>
                        </a:rPr>
                        <a:t>R</a:t>
                      </a:r>
                      <a:r>
                        <a:rPr kumimoji="1" lang="ja-JP" altLang="en-US" sz="1500" b="0" dirty="0">
                          <a:latin typeface="UD デジタル 教科書体 NP-B" panose="02020700000000000000" pitchFamily="18" charset="-128"/>
                          <a:ea typeface="UD デジタル 教科書体 NP-B" panose="02020700000000000000" pitchFamily="18" charset="-128"/>
                        </a:rPr>
                        <a:t>９年度</a:t>
                      </a:r>
                    </a:p>
                  </a:txBody>
                  <a:tcPr marL="59100" marR="59100" marT="29551" marB="29551"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tc hMerge="1">
                  <a:txBody>
                    <a:bodyPr/>
                    <a:lstStyle/>
                    <a:p>
                      <a:pPr marL="0" algn="dist" defTabSz="914400" rtl="0" eaLnBrk="1" latinLnBrk="0" hangingPunct="1"/>
                      <a:endParaRPr kumimoji="1" lang="ja-JP" altLang="en-US" sz="1050" b="0" kern="1200" dirty="0">
                        <a:solidFill>
                          <a:schemeClr val="tx1"/>
                        </a:solidFill>
                        <a:latin typeface="UD デジタル 教科書体 NP-B" panose="02020700000000000000" pitchFamily="18" charset="-128"/>
                        <a:ea typeface="UD デジタル 教科書体 NP-B" panose="02020700000000000000" pitchFamily="18" charset="-128"/>
                        <a:cs typeface="+mn-cs"/>
                      </a:endParaRPr>
                    </a:p>
                  </a:txBody>
                  <a:tcPr marL="74295" marR="74295" marT="37148" marB="37148" anchor="ctr">
                    <a:noFill/>
                  </a:tcPr>
                </a:tc>
                <a:extLst>
                  <a:ext uri="{0D108BD9-81ED-4DB2-BD59-A6C34878D82A}">
                    <a16:rowId xmlns:a16="http://schemas.microsoft.com/office/drawing/2014/main" val="4283655691"/>
                  </a:ext>
                </a:extLst>
              </a:tr>
              <a:tr h="499906">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第１</a:t>
                      </a:r>
                      <a:endParaRPr kumimoji="1" lang="en-US" altLang="ja-JP" sz="1000" dirty="0">
                        <a:latin typeface="UD デジタル 教科書体 NP-B" panose="02020700000000000000" pitchFamily="18" charset="-128"/>
                        <a:ea typeface="UD デジタル 教科書体 NP-B" panose="02020700000000000000" pitchFamily="18" charset="-128"/>
                      </a:endParaRPr>
                    </a:p>
                    <a:p>
                      <a:pPr algn="ctr"/>
                      <a:r>
                        <a:rPr kumimoji="1" lang="ja-JP" altLang="en-US" sz="1000" dirty="0">
                          <a:latin typeface="UD デジタル 教科書体 NP-B" panose="02020700000000000000" pitchFamily="18" charset="-128"/>
                          <a:ea typeface="UD デジタル 教科書体 NP-B" panose="02020700000000000000" pitchFamily="18" charset="-128"/>
                        </a:rPr>
                        <a:t>四半期</a:t>
                      </a:r>
                    </a:p>
                  </a:txBody>
                  <a:tcPr marL="59100" marR="59100" marT="29551" marB="29551" anchor="ctr">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５月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６月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第２</a:t>
                      </a:r>
                    </a:p>
                  </a:txBody>
                  <a:tcPr marL="59100" marR="59100" marT="29551" marB="295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８月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９月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第３</a:t>
                      </a:r>
                    </a:p>
                  </a:txBody>
                  <a:tcPr marL="59100" marR="59100" marT="29551" marB="295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pPr algn="ctr"/>
                      <a:r>
                        <a:rPr kumimoji="1" lang="en-US" altLang="ja-JP" sz="600" dirty="0">
                          <a:latin typeface="UD デジタル 教科書体 NP-B" panose="02020700000000000000" pitchFamily="18" charset="-128"/>
                          <a:ea typeface="UD デジタル 教科書体 NP-B" panose="02020700000000000000" pitchFamily="18" charset="-128"/>
                        </a:rPr>
                        <a:t>11</a:t>
                      </a:r>
                      <a:r>
                        <a:rPr kumimoji="1" lang="ja-JP" altLang="en-US" sz="600" dirty="0">
                          <a:latin typeface="UD デジタル 教科書体 NP-B" panose="02020700000000000000" pitchFamily="18" charset="-128"/>
                          <a:ea typeface="UD デジタル 教科書体 NP-B" panose="02020700000000000000" pitchFamily="18" charset="-128"/>
                        </a:rPr>
                        <a:t>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en-US" altLang="ja-JP" sz="600" dirty="0">
                          <a:latin typeface="UD デジタル 教科書体 NP-B" panose="02020700000000000000" pitchFamily="18" charset="-128"/>
                          <a:ea typeface="UD デジタル 教科書体 NP-B" panose="02020700000000000000" pitchFamily="18" charset="-128"/>
                        </a:rPr>
                        <a:t>12</a:t>
                      </a:r>
                    </a:p>
                    <a:p>
                      <a:pPr algn="ctr"/>
                      <a:r>
                        <a:rPr kumimoji="1" lang="ja-JP" altLang="en-US" sz="600" dirty="0">
                          <a:latin typeface="UD デジタル 教科書体 NP-B" panose="02020700000000000000" pitchFamily="18" charset="-128"/>
                          <a:ea typeface="UD デジタル 教科書体 NP-B" panose="02020700000000000000" pitchFamily="18" charset="-128"/>
                        </a:rPr>
                        <a:t>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第４</a:t>
                      </a:r>
                    </a:p>
                  </a:txBody>
                  <a:tcPr marL="59100" marR="59100" marT="29551" marB="29551" anchor="ctr">
                    <a:lnL w="12700" cap="flat" cmpd="sng" algn="ctr">
                      <a:solidFill>
                        <a:schemeClr val="tx1"/>
                      </a:solidFill>
                      <a:prstDash val="solid"/>
                      <a:round/>
                      <a:headEnd type="none" w="med" len="med"/>
                      <a:tailEnd type="none" w="med" len="med"/>
                    </a:lnL>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２月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３月</a:t>
                      </a:r>
                    </a:p>
                  </a:txBody>
                  <a:tcPr marL="74295" marR="74295" marT="37148" marB="37148" anchor="ctr">
                    <a:lnL w="12700" cap="flat" cmpd="sng" algn="ctr">
                      <a:solidFill>
                        <a:schemeClr val="tx1"/>
                      </a:solidFill>
                      <a:prstDash val="sysDot"/>
                      <a:round/>
                      <a:headEnd type="none" w="med" len="med"/>
                      <a:tailEnd type="none" w="med" len="med"/>
                    </a:lnL>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第１</a:t>
                      </a:r>
                    </a:p>
                  </a:txBody>
                  <a:tcPr marL="59100" marR="59100" marT="29551" marB="29551" anchor="ct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５月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６月</a:t>
                      </a:r>
                    </a:p>
                  </a:txBody>
                  <a:tcPr marL="74295" marR="74295" marT="37148" marB="37148" anchor="ctr">
                    <a:lnL w="12700" cap="flat" cmpd="sng" algn="ctr">
                      <a:solidFill>
                        <a:schemeClr val="tx1"/>
                      </a:solidFill>
                      <a:prstDash val="sysDot"/>
                      <a:round/>
                      <a:headEnd type="none" w="med" len="med"/>
                      <a:tailEnd type="none" w="med" len="med"/>
                    </a:lnL>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第２</a:t>
                      </a:r>
                    </a:p>
                  </a:txBody>
                  <a:tcPr marL="59100" marR="59100" marT="29551" marB="29551" anchor="ct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８月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９月</a:t>
                      </a:r>
                    </a:p>
                  </a:txBody>
                  <a:tcPr marL="74295" marR="74295" marT="37148" marB="37148" anchor="ctr">
                    <a:lnL w="12700" cap="flat" cmpd="sng" algn="ctr">
                      <a:solidFill>
                        <a:schemeClr val="tx1"/>
                      </a:solidFill>
                      <a:prstDash val="sysDot"/>
                      <a:round/>
                      <a:headEnd type="none" w="med" len="med"/>
                      <a:tailEnd type="none" w="med" len="med"/>
                    </a:lnL>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第３</a:t>
                      </a:r>
                    </a:p>
                  </a:txBody>
                  <a:tcPr marL="59100" marR="59100" marT="29551" marB="29551" anchor="ctr">
                    <a:solidFill>
                      <a:schemeClr val="bg1">
                        <a:lumMod val="85000"/>
                      </a:schemeClr>
                    </a:solidFill>
                  </a:tcPr>
                </a:tc>
                <a:tc hMerge="1">
                  <a:txBody>
                    <a:bodyPr/>
                    <a:lstStyle/>
                    <a:p>
                      <a:pPr algn="ctr"/>
                      <a:r>
                        <a:rPr kumimoji="1" lang="en-US" altLang="ja-JP" sz="600" dirty="0">
                          <a:latin typeface="UD デジタル 教科書体 NP-B" panose="02020700000000000000" pitchFamily="18" charset="-128"/>
                          <a:ea typeface="UD デジタル 教科書体 NP-B" panose="02020700000000000000" pitchFamily="18" charset="-128"/>
                        </a:rPr>
                        <a:t>11</a:t>
                      </a:r>
                      <a:r>
                        <a:rPr kumimoji="1" lang="ja-JP" altLang="en-US" sz="600" dirty="0">
                          <a:latin typeface="UD デジタル 教科書体 NP-B" panose="02020700000000000000" pitchFamily="18" charset="-128"/>
                          <a:ea typeface="UD デジタル 教科書体 NP-B" panose="02020700000000000000" pitchFamily="18" charset="-128"/>
                        </a:rPr>
                        <a:t>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en-US" altLang="ja-JP" sz="600" dirty="0">
                          <a:latin typeface="UD デジタル 教科書体 NP-B" panose="02020700000000000000" pitchFamily="18" charset="-128"/>
                          <a:ea typeface="UD デジタル 教科書体 NP-B" panose="02020700000000000000" pitchFamily="18" charset="-128"/>
                        </a:rPr>
                        <a:t>12</a:t>
                      </a:r>
                      <a:r>
                        <a:rPr kumimoji="1" lang="ja-JP" altLang="en-US" sz="600" dirty="0">
                          <a:latin typeface="UD デジタル 教科書体 NP-B" panose="02020700000000000000" pitchFamily="18" charset="-128"/>
                          <a:ea typeface="UD デジタル 教科書体 NP-B" panose="02020700000000000000" pitchFamily="18" charset="-128"/>
                        </a:rPr>
                        <a:t>月</a:t>
                      </a:r>
                    </a:p>
                  </a:txBody>
                  <a:tcPr marL="74295" marR="74295" marT="37148" marB="37148" anchor="ctr">
                    <a:lnL w="12700" cap="flat" cmpd="sng" algn="ctr">
                      <a:solidFill>
                        <a:schemeClr val="tx1"/>
                      </a:solidFill>
                      <a:prstDash val="sysDot"/>
                      <a:round/>
                      <a:headEnd type="none" w="med" len="med"/>
                      <a:tailEnd type="none" w="med" len="med"/>
                    </a:lnL>
                    <a:solidFill>
                      <a:schemeClr val="bg1">
                        <a:lumMod val="85000"/>
                      </a:schemeClr>
                    </a:solidFill>
                  </a:tcPr>
                </a:tc>
                <a:tc gridSpan="3">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第４</a:t>
                      </a:r>
                    </a:p>
                  </a:txBody>
                  <a:tcPr marL="59100" marR="59100" marT="29551" marB="29551" anchor="ct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２月</a:t>
                      </a:r>
                    </a:p>
                  </a:txBody>
                  <a:tcPr marL="74295" marR="74295" marT="37148" marB="3714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solidFill>
                      <a:schemeClr val="bg1">
                        <a:lumMod val="85000"/>
                      </a:schemeClr>
                    </a:solidFill>
                  </a:tcPr>
                </a:tc>
                <a:tc hMerge="1">
                  <a:txBody>
                    <a:bodyPr/>
                    <a:lstStyle/>
                    <a:p>
                      <a:pPr algn="ctr"/>
                      <a:r>
                        <a:rPr kumimoji="1" lang="ja-JP" altLang="en-US" sz="600" dirty="0">
                          <a:latin typeface="UD デジタル 教科書体 NP-B" panose="02020700000000000000" pitchFamily="18" charset="-128"/>
                          <a:ea typeface="UD デジタル 教科書体 NP-B" panose="02020700000000000000" pitchFamily="18" charset="-128"/>
                        </a:rPr>
                        <a:t>３月</a:t>
                      </a:r>
                    </a:p>
                  </a:txBody>
                  <a:tcPr marL="74295" marR="74295" marT="37148" marB="37148" anchor="ctr">
                    <a:lnL w="12700" cap="flat" cmpd="sng" algn="ctr">
                      <a:solidFill>
                        <a:schemeClr val="tx1"/>
                      </a:solidFill>
                      <a:prstDash val="sysDot"/>
                      <a:round/>
                      <a:headEnd type="none" w="med" len="med"/>
                      <a:tailEnd type="none" w="med" len="med"/>
                    </a:lnL>
                    <a:solidFill>
                      <a:schemeClr val="bg1">
                        <a:lumMod val="85000"/>
                      </a:schemeClr>
                    </a:solidFill>
                  </a:tcPr>
                </a:tc>
                <a:tc gridSpan="6">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上半期</a:t>
                      </a:r>
                    </a:p>
                  </a:txBody>
                  <a:tcPr marL="59100" marR="59100" marT="29551" marB="29551"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gridSpan="6">
                  <a:txBody>
                    <a:bodyPr/>
                    <a:lstStyle/>
                    <a:p>
                      <a:pPr algn="ctr"/>
                      <a:r>
                        <a:rPr kumimoji="1" lang="ja-JP" altLang="en-US" sz="1000" dirty="0">
                          <a:latin typeface="UD デジタル 教科書体 NP-B" panose="02020700000000000000" pitchFamily="18" charset="-128"/>
                          <a:ea typeface="UD デジタル 教科書体 NP-B" panose="02020700000000000000" pitchFamily="18" charset="-128"/>
                        </a:rPr>
                        <a:t>下半期</a:t>
                      </a:r>
                    </a:p>
                  </a:txBody>
                  <a:tcPr marL="59100" marR="59100" marT="29551" marB="29551"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tc hMerge="1">
                  <a:txBody>
                    <a:bodyPr/>
                    <a:lstStyle/>
                    <a:p>
                      <a:pPr algn="ctr"/>
                      <a:endParaRPr kumimoji="1" lang="ja-JP" altLang="en-US" sz="600" dirty="0">
                        <a:latin typeface="UD デジタル 教科書体 NP-B" panose="02020700000000000000" pitchFamily="18" charset="-128"/>
                        <a:ea typeface="UD デジタル 教科書体 NP-B" panose="02020700000000000000" pitchFamily="18" charset="-128"/>
                      </a:endParaRPr>
                    </a:p>
                  </a:txBody>
                  <a:tcPr marL="74295" marR="74295" marT="37148" marB="37148" anchor="ctr">
                    <a:solidFill>
                      <a:schemeClr val="bg1">
                        <a:lumMod val="85000"/>
                      </a:schemeClr>
                    </a:solidFill>
                  </a:tcPr>
                </a:tc>
                <a:extLst>
                  <a:ext uri="{0D108BD9-81ED-4DB2-BD59-A6C34878D82A}">
                    <a16:rowId xmlns:a16="http://schemas.microsoft.com/office/drawing/2014/main" val="3618920471"/>
                  </a:ext>
                </a:extLst>
              </a:tr>
              <a:tr h="2542934">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R7</a:t>
                      </a:r>
                      <a:r>
                        <a:rPr kumimoji="1" lang="ja-JP" altLang="en-US" sz="900" dirty="0">
                          <a:latin typeface="BIZ UDPゴシック" panose="020B0400000000000000" pitchFamily="50" charset="-128"/>
                          <a:ea typeface="BIZ UDPゴシック" panose="020B0400000000000000" pitchFamily="50" charset="-128"/>
                        </a:rPr>
                        <a:t>第１回部会</a:t>
                      </a:r>
                      <a:endParaRPr kumimoji="1" lang="en-US" altLang="ja-JP" sz="900" dirty="0">
                        <a:latin typeface="BIZ UDPゴシック" panose="020B0400000000000000" pitchFamily="50" charset="-128"/>
                        <a:ea typeface="BIZ UDPゴシック" panose="020B0400000000000000" pitchFamily="50" charset="-128"/>
                      </a:endParaRP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en-US" altLang="ja-JP" sz="900" dirty="0">
                        <a:latin typeface="BIZ UDPゴシック" panose="020B0400000000000000" pitchFamily="50" charset="-128"/>
                        <a:ea typeface="BIZ UDPゴシック" panose="020B0400000000000000" pitchFamily="50" charset="-128"/>
                      </a:endParaRP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solidFill>
                          <a:schemeClr val="bg1">
                            <a:lumMod val="75000"/>
                          </a:schemeClr>
                        </a:solidFill>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R w="12700" cap="flat" cmpd="sng" algn="ctr">
                      <a:solidFill>
                        <a:schemeClr val="bg1">
                          <a:lumMod val="75000"/>
                        </a:schemeClr>
                      </a:solidFill>
                      <a:prstDash val="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R8</a:t>
                      </a:r>
                      <a:r>
                        <a:rPr kumimoji="1" lang="ja-JP" altLang="en-US" sz="900" dirty="0">
                          <a:latin typeface="BIZ UDPゴシック" panose="020B0400000000000000" pitchFamily="50" charset="-128"/>
                          <a:ea typeface="BIZ UDPゴシック" panose="020B0400000000000000" pitchFamily="50" charset="-128"/>
                        </a:rPr>
                        <a:t>第１回部会</a:t>
                      </a: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R8</a:t>
                      </a:r>
                      <a:r>
                        <a:rPr kumimoji="1" lang="ja-JP" altLang="en-US" sz="900" dirty="0">
                          <a:latin typeface="BIZ UDPゴシック" panose="020B0400000000000000" pitchFamily="50" charset="-128"/>
                          <a:ea typeface="BIZ UDPゴシック" panose="020B0400000000000000" pitchFamily="50" charset="-128"/>
                        </a:rPr>
                        <a:t>第２回部会</a:t>
                      </a: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R8</a:t>
                      </a:r>
                      <a:r>
                        <a:rPr kumimoji="1" lang="ja-JP" altLang="en-US" sz="900" dirty="0">
                          <a:latin typeface="BIZ UDPゴシック" panose="020B0400000000000000" pitchFamily="50" charset="-128"/>
                          <a:ea typeface="BIZ UDPゴシック" panose="020B0400000000000000" pitchFamily="50" charset="-128"/>
                        </a:rPr>
                        <a:t>第３回部会</a:t>
                      </a: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tcPr>
                </a:tc>
                <a:tc>
                  <a:txBody>
                    <a:bodyPr/>
                    <a:lstStyle/>
                    <a:p>
                      <a:pPr algn="ctr"/>
                      <a:endParaRPr kumimoji="1" lang="en-US" altLang="ja-JP" sz="900" dirty="0">
                        <a:latin typeface="BIZ UDPゴシック" panose="020B0400000000000000" pitchFamily="50" charset="-128"/>
                        <a:ea typeface="BIZ UDPゴシック" panose="020B0400000000000000" pitchFamily="50" charset="-128"/>
                      </a:endParaRP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R9</a:t>
                      </a:r>
                      <a:r>
                        <a:rPr kumimoji="1" lang="ja-JP" altLang="en-US" sz="900" dirty="0">
                          <a:latin typeface="BIZ UDPゴシック" panose="020B0400000000000000" pitchFamily="50" charset="-128"/>
                          <a:ea typeface="BIZ UDPゴシック" panose="020B0400000000000000" pitchFamily="50" charset="-128"/>
                        </a:rPr>
                        <a:t>第１回部会</a:t>
                      </a: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endParaRPr kumimoji="1" lang="en-US" altLang="ja-JP"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r>
                        <a:rPr kumimoji="1" lang="ja-JP" altLang="en-US" sz="900" dirty="0">
                          <a:latin typeface="BIZ UDPゴシック" panose="020B0400000000000000" pitchFamily="50" charset="-128"/>
                          <a:ea typeface="BIZ UDPゴシック" panose="020B0400000000000000" pitchFamily="50" charset="-128"/>
                        </a:rPr>
                        <a:t>◆</a:t>
                      </a:r>
                      <a:endParaRPr kumimoji="1" lang="en-US" altLang="ja-JP" sz="900" dirty="0">
                        <a:latin typeface="BIZ UDPゴシック" panose="020B0400000000000000" pitchFamily="50" charset="-128"/>
                        <a:ea typeface="BIZ UDPゴシック" panose="020B0400000000000000" pitchFamily="50" charset="-128"/>
                      </a:endParaRPr>
                    </a:p>
                    <a:p>
                      <a:pPr algn="ctr"/>
                      <a:r>
                        <a:rPr kumimoji="1" lang="ja-JP" altLang="en-US" sz="900" dirty="0">
                          <a:latin typeface="BIZ UDPゴシック" panose="020B0400000000000000" pitchFamily="50" charset="-128"/>
                          <a:ea typeface="BIZ UDPゴシック" panose="020B0400000000000000" pitchFamily="50" charset="-128"/>
                        </a:rPr>
                        <a:t>石コン防災本部会議</a:t>
                      </a:r>
                      <a:endParaRPr kumimoji="1" lang="en-US" altLang="ja-JP" sz="900" dirty="0">
                        <a:latin typeface="BIZ UDPゴシック" panose="020B0400000000000000" pitchFamily="50" charset="-128"/>
                        <a:ea typeface="BIZ UDPゴシック" panose="020B0400000000000000" pitchFamily="50" charset="-128"/>
                      </a:endParaRPr>
                    </a:p>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bg1">
                          <a:lumMod val="75000"/>
                        </a:schemeClr>
                      </a:solidFill>
                      <a:prstDash val="dot"/>
                      <a:round/>
                      <a:headEnd type="none" w="med" len="med"/>
                      <a:tailEnd type="none" w="med" len="med"/>
                    </a:lnL>
                    <a:lnR w="12700" cap="flat" cmpd="sng" algn="ctr">
                      <a:solidFill>
                        <a:schemeClr val="tx1"/>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tx1"/>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endParaRPr kumimoji="1" lang="ja-JP" altLang="en-US" sz="9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bg1">
                          <a:lumMod val="75000"/>
                        </a:schemeClr>
                      </a:solidFill>
                      <a:prstDash val="dot"/>
                      <a:round/>
                      <a:headEnd type="none" w="med" len="med"/>
                      <a:tailEnd type="none" w="med" len="med"/>
                    </a:lnL>
                    <a:lnR w="12700" cap="flat" cmpd="sng" algn="ctr">
                      <a:solidFill>
                        <a:schemeClr val="bg1">
                          <a:lumMod val="75000"/>
                        </a:schemeClr>
                      </a:solidFill>
                      <a:prstDash val="dot"/>
                      <a:round/>
                      <a:headEnd type="none" w="med" len="med"/>
                      <a:tailEnd type="none" w="med" len="med"/>
                    </a:lnR>
                    <a:solidFill>
                      <a:schemeClr val="bg1"/>
                    </a:solidFill>
                  </a:tcPr>
                </a:tc>
                <a:tc>
                  <a:txBody>
                    <a:bodyPr/>
                    <a:lstStyle/>
                    <a:p>
                      <a:pPr algn="ctr"/>
                      <a:endParaRPr kumimoji="1" lang="ja-JP" altLang="en-US" sz="700" dirty="0">
                        <a:latin typeface="BIZ UDPゴシック" panose="020B0400000000000000" pitchFamily="50" charset="-128"/>
                        <a:ea typeface="BIZ UDPゴシック" panose="020B0400000000000000" pitchFamily="50" charset="-128"/>
                      </a:endParaRPr>
                    </a:p>
                  </a:txBody>
                  <a:tcPr marL="59100" marR="59100" marT="29551" marB="23268" anchor="ctr">
                    <a:lnL w="12700" cap="flat" cmpd="sng" algn="ctr">
                      <a:solidFill>
                        <a:schemeClr val="bg1">
                          <a:lumMod val="75000"/>
                        </a:schemeClr>
                      </a:solidFill>
                      <a:prstDash val="dot"/>
                      <a:round/>
                      <a:headEnd type="none" w="med" len="med"/>
                      <a:tailEnd type="none" w="med" len="med"/>
                    </a:lnL>
                    <a:solidFill>
                      <a:schemeClr val="bg1"/>
                    </a:solidFill>
                  </a:tcPr>
                </a:tc>
                <a:extLst>
                  <a:ext uri="{0D108BD9-81ED-4DB2-BD59-A6C34878D82A}">
                    <a16:rowId xmlns:a16="http://schemas.microsoft.com/office/drawing/2014/main" val="768177999"/>
                  </a:ext>
                </a:extLst>
              </a:tr>
            </a:tbl>
          </a:graphicData>
        </a:graphic>
      </p:graphicFrame>
      <p:sp>
        <p:nvSpPr>
          <p:cNvPr id="29" name="正方形/長方形 28">
            <a:extLst>
              <a:ext uri="{FF2B5EF4-FFF2-40B4-BE49-F238E27FC236}">
                <a16:creationId xmlns:a16="http://schemas.microsoft.com/office/drawing/2014/main" id="{5622FDA4-6C7E-4D10-8416-2DC81BF7433D}"/>
              </a:ext>
            </a:extLst>
          </p:cNvPr>
          <p:cNvSpPr/>
          <p:nvPr/>
        </p:nvSpPr>
        <p:spPr bwMode="gray">
          <a:xfrm>
            <a:off x="79337" y="42144"/>
            <a:ext cx="11987868" cy="524367"/>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latin typeface="ＭＳ ゴシック" panose="020B0609070205080204" pitchFamily="49" charset="-128"/>
                <a:ea typeface="ＭＳ ゴシック" panose="020B0609070205080204" pitchFamily="49" charset="-128"/>
              </a:rPr>
              <a:t>前回（</a:t>
            </a:r>
            <a:r>
              <a:rPr lang="en-US" altLang="ja-JP" sz="2400" b="1" dirty="0">
                <a:latin typeface="ＭＳ ゴシック" panose="020B0609070205080204" pitchFamily="49" charset="-128"/>
                <a:ea typeface="ＭＳ ゴシック" panose="020B0609070205080204" pitchFamily="49" charset="-128"/>
              </a:rPr>
              <a:t>R8</a:t>
            </a:r>
            <a:r>
              <a:rPr lang="ja-JP" altLang="en-US" sz="2400" b="1" dirty="0">
                <a:latin typeface="ＭＳ ゴシック" panose="020B0609070205080204" pitchFamily="49" charset="-128"/>
                <a:ea typeface="ＭＳ ゴシック" panose="020B0609070205080204" pitchFamily="49" charset="-128"/>
              </a:rPr>
              <a:t>年度第１回）概要　Ｒ８年度スケジュール　</a:t>
            </a:r>
          </a:p>
        </p:txBody>
      </p:sp>
      <p:grpSp>
        <p:nvGrpSpPr>
          <p:cNvPr id="3" name="グループ化 2">
            <a:extLst>
              <a:ext uri="{FF2B5EF4-FFF2-40B4-BE49-F238E27FC236}">
                <a16:creationId xmlns:a16="http://schemas.microsoft.com/office/drawing/2014/main" id="{38ABD66C-2045-4DD0-BDCC-D2228AD62916}"/>
              </a:ext>
            </a:extLst>
          </p:cNvPr>
          <p:cNvGrpSpPr/>
          <p:nvPr/>
        </p:nvGrpSpPr>
        <p:grpSpPr>
          <a:xfrm>
            <a:off x="2357130" y="3121276"/>
            <a:ext cx="7348167" cy="1147912"/>
            <a:chOff x="1395875" y="3740431"/>
            <a:chExt cx="9237363" cy="1443037"/>
          </a:xfrm>
        </p:grpSpPr>
        <p:cxnSp>
          <p:nvCxnSpPr>
            <p:cNvPr id="81" name="直線矢印コネクタ 80"/>
            <p:cNvCxnSpPr>
              <a:cxnSpLocks/>
            </p:cNvCxnSpPr>
            <p:nvPr/>
          </p:nvCxnSpPr>
          <p:spPr>
            <a:xfrm flipV="1">
              <a:off x="4467318" y="4792898"/>
              <a:ext cx="3200220" cy="67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8" name="テキスト ボックス 87"/>
            <p:cNvSpPr txBox="1"/>
            <p:nvPr/>
          </p:nvSpPr>
          <p:spPr>
            <a:xfrm>
              <a:off x="5398456" y="4860040"/>
              <a:ext cx="1392859" cy="289776"/>
            </a:xfrm>
            <a:prstGeom prst="rect">
              <a:avLst/>
            </a:prstGeom>
            <a:noFill/>
          </p:spPr>
          <p:txBody>
            <a:bodyPr wrap="none" rtlCol="0">
              <a:spAutoFit/>
            </a:bodyPr>
            <a:lstStyle/>
            <a:p>
              <a:r>
                <a:rPr lang="ja-JP" altLang="en-US" sz="898" b="1" dirty="0"/>
                <a:t>調査業務（委託）</a:t>
              </a:r>
              <a:endParaRPr lang="en-US" altLang="ja-JP" sz="898" b="1" dirty="0"/>
            </a:p>
          </p:txBody>
        </p:sp>
        <p:sp>
          <p:nvSpPr>
            <p:cNvPr id="93" name="星 5 92"/>
            <p:cNvSpPr/>
            <p:nvPr/>
          </p:nvSpPr>
          <p:spPr>
            <a:xfrm>
              <a:off x="9782066" y="4241943"/>
              <a:ext cx="144577" cy="12057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27"/>
            </a:p>
          </p:txBody>
        </p:sp>
        <p:sp>
          <p:nvSpPr>
            <p:cNvPr id="83" name="テキスト ボックス 82">
              <a:extLst>
                <a:ext uri="{FF2B5EF4-FFF2-40B4-BE49-F238E27FC236}">
                  <a16:creationId xmlns:a16="http://schemas.microsoft.com/office/drawing/2014/main" id="{565C97AC-F2DC-4E53-AC08-93BC2F27D59E}"/>
                </a:ext>
              </a:extLst>
            </p:cNvPr>
            <p:cNvSpPr txBox="1"/>
            <p:nvPr/>
          </p:nvSpPr>
          <p:spPr>
            <a:xfrm>
              <a:off x="9385469" y="4407575"/>
              <a:ext cx="1247769" cy="289776"/>
            </a:xfrm>
            <a:prstGeom prst="rect">
              <a:avLst/>
            </a:prstGeom>
            <a:noFill/>
          </p:spPr>
          <p:txBody>
            <a:bodyPr wrap="none" rtlCol="0">
              <a:spAutoFit/>
            </a:bodyPr>
            <a:lstStyle/>
            <a:p>
              <a:r>
                <a:rPr lang="ja-JP" altLang="en-US" sz="898" b="1" dirty="0"/>
                <a:t>石コン計画修正</a:t>
              </a:r>
              <a:endParaRPr lang="en-US" altLang="ja-JP" sz="898" b="1" dirty="0"/>
            </a:p>
          </p:txBody>
        </p:sp>
        <p:sp>
          <p:nvSpPr>
            <p:cNvPr id="84" name="テキスト ボックス 83">
              <a:extLst>
                <a:ext uri="{FF2B5EF4-FFF2-40B4-BE49-F238E27FC236}">
                  <a16:creationId xmlns:a16="http://schemas.microsoft.com/office/drawing/2014/main" id="{15C87934-7422-489B-9B8D-EB3718B51440}"/>
                </a:ext>
              </a:extLst>
            </p:cNvPr>
            <p:cNvSpPr txBox="1"/>
            <p:nvPr/>
          </p:nvSpPr>
          <p:spPr>
            <a:xfrm>
              <a:off x="3916403" y="4893692"/>
              <a:ext cx="812501" cy="289776"/>
            </a:xfrm>
            <a:prstGeom prst="rect">
              <a:avLst/>
            </a:prstGeom>
            <a:noFill/>
          </p:spPr>
          <p:txBody>
            <a:bodyPr wrap="none" rtlCol="0">
              <a:spAutoFit/>
            </a:bodyPr>
            <a:lstStyle/>
            <a:p>
              <a:r>
                <a:rPr lang="ja-JP" altLang="en-US" sz="898" b="1" dirty="0"/>
                <a:t>契約事務</a:t>
              </a:r>
            </a:p>
          </p:txBody>
        </p:sp>
        <p:cxnSp>
          <p:nvCxnSpPr>
            <p:cNvPr id="85" name="直線矢印コネクタ 84">
              <a:extLst>
                <a:ext uri="{FF2B5EF4-FFF2-40B4-BE49-F238E27FC236}">
                  <a16:creationId xmlns:a16="http://schemas.microsoft.com/office/drawing/2014/main" id="{22A79B71-916A-4E77-92EF-05BF1AFF26F5}"/>
                </a:ext>
              </a:extLst>
            </p:cNvPr>
            <p:cNvCxnSpPr>
              <a:cxnSpLocks/>
            </p:cNvCxnSpPr>
            <p:nvPr/>
          </p:nvCxnSpPr>
          <p:spPr>
            <a:xfrm>
              <a:off x="4114635" y="4792898"/>
              <a:ext cx="34846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2" name="テキスト ボックス 91">
              <a:extLst>
                <a:ext uri="{FF2B5EF4-FFF2-40B4-BE49-F238E27FC236}">
                  <a16:creationId xmlns:a16="http://schemas.microsoft.com/office/drawing/2014/main" id="{9D198C7E-012C-479A-9A60-9AB8EC5EB2C2}"/>
                </a:ext>
              </a:extLst>
            </p:cNvPr>
            <p:cNvSpPr txBox="1"/>
            <p:nvPr/>
          </p:nvSpPr>
          <p:spPr>
            <a:xfrm>
              <a:off x="2595108" y="4241942"/>
              <a:ext cx="1683037" cy="637185"/>
            </a:xfrm>
            <a:prstGeom prst="rect">
              <a:avLst/>
            </a:prstGeom>
            <a:noFill/>
          </p:spPr>
          <p:txBody>
            <a:bodyPr wrap="none" rtlCol="0">
              <a:spAutoFit/>
            </a:bodyPr>
            <a:lstStyle/>
            <a:p>
              <a:r>
                <a:rPr lang="ja-JP" altLang="en-US" sz="898" b="1" dirty="0"/>
                <a:t>大阪府に影響を及ぼす</a:t>
              </a:r>
              <a:endParaRPr lang="en-US" altLang="ja-JP" sz="898" b="1" dirty="0"/>
            </a:p>
            <a:p>
              <a:r>
                <a:rPr lang="ja-JP" altLang="en-US" sz="898" b="1" dirty="0"/>
                <a:t>地震・津波の被害想定</a:t>
              </a:r>
              <a:endParaRPr lang="en-US" altLang="ja-JP" sz="898" b="1" dirty="0"/>
            </a:p>
            <a:p>
              <a:r>
                <a:rPr lang="ja-JP" altLang="en-US" sz="898" b="1" dirty="0"/>
                <a:t>について整理</a:t>
              </a:r>
              <a:endParaRPr lang="en-US" altLang="ja-JP" sz="898" b="1" dirty="0"/>
            </a:p>
          </p:txBody>
        </p:sp>
        <p:sp>
          <p:nvSpPr>
            <p:cNvPr id="95" name="テキスト ボックス 94">
              <a:extLst>
                <a:ext uri="{FF2B5EF4-FFF2-40B4-BE49-F238E27FC236}">
                  <a16:creationId xmlns:a16="http://schemas.microsoft.com/office/drawing/2014/main" id="{B2817D4D-2096-4FFF-9909-85AC7D557668}"/>
                </a:ext>
              </a:extLst>
            </p:cNvPr>
            <p:cNvSpPr txBox="1"/>
            <p:nvPr/>
          </p:nvSpPr>
          <p:spPr>
            <a:xfrm>
              <a:off x="1395875" y="3747216"/>
              <a:ext cx="1812006" cy="810888"/>
            </a:xfrm>
            <a:prstGeom prst="rect">
              <a:avLst/>
            </a:prstGeom>
            <a:noFill/>
          </p:spPr>
          <p:txBody>
            <a:bodyPr wrap="none" rtlCol="0">
              <a:spAutoFit/>
            </a:bodyPr>
            <a:lstStyle/>
            <a:p>
              <a:r>
                <a:rPr lang="ja-JP" altLang="en-US" sz="795" dirty="0"/>
                <a:t>・</a:t>
              </a:r>
              <a:r>
                <a:rPr lang="ja-JP" altLang="en-US" sz="898" b="1" dirty="0"/>
                <a:t>ガイドライン取組状況</a:t>
              </a:r>
              <a:endParaRPr lang="en-US" altLang="ja-JP" sz="898" b="1" dirty="0"/>
            </a:p>
            <a:p>
              <a:r>
                <a:rPr lang="ja-JP" altLang="en-US" sz="898" b="1" dirty="0"/>
                <a:t>・国の見直し概要</a:t>
              </a:r>
              <a:endParaRPr lang="en-US" altLang="ja-JP" sz="898" b="1" dirty="0"/>
            </a:p>
            <a:p>
              <a:r>
                <a:rPr lang="ja-JP" altLang="en-US" sz="898" b="1" dirty="0"/>
                <a:t>・府の進め方</a:t>
              </a:r>
              <a:endParaRPr lang="en-US" altLang="ja-JP" sz="898" b="1" dirty="0"/>
            </a:p>
            <a:p>
              <a:r>
                <a:rPr lang="ja-JP" altLang="en-US" sz="898" b="1" dirty="0"/>
                <a:t>・調査業務の内容</a:t>
              </a:r>
              <a:endParaRPr lang="en-US" altLang="ja-JP" sz="898" b="1" dirty="0"/>
            </a:p>
          </p:txBody>
        </p:sp>
        <p:sp>
          <p:nvSpPr>
            <p:cNvPr id="99" name="テキスト ボックス 98">
              <a:extLst>
                <a:ext uri="{FF2B5EF4-FFF2-40B4-BE49-F238E27FC236}">
                  <a16:creationId xmlns:a16="http://schemas.microsoft.com/office/drawing/2014/main" id="{B62F34DC-A79B-46F2-BFEF-ADAB399CC3B1}"/>
                </a:ext>
              </a:extLst>
            </p:cNvPr>
            <p:cNvSpPr txBox="1"/>
            <p:nvPr/>
          </p:nvSpPr>
          <p:spPr>
            <a:xfrm>
              <a:off x="5816439" y="3740431"/>
              <a:ext cx="957590" cy="289776"/>
            </a:xfrm>
            <a:prstGeom prst="rect">
              <a:avLst/>
            </a:prstGeom>
            <a:noFill/>
          </p:spPr>
          <p:txBody>
            <a:bodyPr wrap="none" rtlCol="0">
              <a:spAutoFit/>
            </a:bodyPr>
            <a:lstStyle/>
            <a:p>
              <a:r>
                <a:rPr lang="ja-JP" altLang="en-US" sz="898" b="1" dirty="0"/>
                <a:t>・災害想定</a:t>
              </a:r>
              <a:endParaRPr lang="en-US" altLang="ja-JP" sz="898" b="1" dirty="0"/>
            </a:p>
          </p:txBody>
        </p:sp>
        <p:sp>
          <p:nvSpPr>
            <p:cNvPr id="33" name="テキスト ボックス 32">
              <a:extLst>
                <a:ext uri="{FF2B5EF4-FFF2-40B4-BE49-F238E27FC236}">
                  <a16:creationId xmlns:a16="http://schemas.microsoft.com/office/drawing/2014/main" id="{D629E7E1-5723-4B5D-A018-D9C9930A2E59}"/>
                </a:ext>
              </a:extLst>
            </p:cNvPr>
            <p:cNvSpPr txBox="1"/>
            <p:nvPr/>
          </p:nvSpPr>
          <p:spPr>
            <a:xfrm>
              <a:off x="8114853" y="3758113"/>
              <a:ext cx="1247769" cy="289776"/>
            </a:xfrm>
            <a:prstGeom prst="rect">
              <a:avLst/>
            </a:prstGeom>
            <a:noFill/>
          </p:spPr>
          <p:txBody>
            <a:bodyPr wrap="none" rtlCol="0">
              <a:spAutoFit/>
            </a:bodyPr>
            <a:lstStyle/>
            <a:p>
              <a:r>
                <a:rPr lang="ja-JP" altLang="en-US" sz="898" b="1" dirty="0"/>
                <a:t>・計画修正原案</a:t>
              </a:r>
              <a:endParaRPr lang="en-US" altLang="ja-JP" sz="898" b="1" dirty="0"/>
            </a:p>
          </p:txBody>
        </p:sp>
        <p:sp>
          <p:nvSpPr>
            <p:cNvPr id="35" name="テキスト ボックス 34">
              <a:extLst>
                <a:ext uri="{FF2B5EF4-FFF2-40B4-BE49-F238E27FC236}">
                  <a16:creationId xmlns:a16="http://schemas.microsoft.com/office/drawing/2014/main" id="{A7D8B081-9D2E-482E-9428-C4FF1860BA18}"/>
                </a:ext>
              </a:extLst>
            </p:cNvPr>
            <p:cNvSpPr txBox="1"/>
            <p:nvPr/>
          </p:nvSpPr>
          <p:spPr>
            <a:xfrm>
              <a:off x="9036655" y="4151379"/>
              <a:ext cx="812501" cy="289776"/>
            </a:xfrm>
            <a:prstGeom prst="rect">
              <a:avLst/>
            </a:prstGeom>
            <a:noFill/>
          </p:spPr>
          <p:txBody>
            <a:bodyPr wrap="none" rtlCol="0">
              <a:spAutoFit/>
            </a:bodyPr>
            <a:lstStyle/>
            <a:p>
              <a:r>
                <a:rPr lang="ja-JP" altLang="en-US" sz="898" b="1" dirty="0"/>
                <a:t>パブコメ</a:t>
              </a:r>
            </a:p>
          </p:txBody>
        </p:sp>
        <p:sp>
          <p:nvSpPr>
            <p:cNvPr id="36" name="テキスト ボックス 35">
              <a:extLst>
                <a:ext uri="{FF2B5EF4-FFF2-40B4-BE49-F238E27FC236}">
                  <a16:creationId xmlns:a16="http://schemas.microsoft.com/office/drawing/2014/main" id="{C9772BF9-284B-4189-A1B2-5AEAF8ADD52C}"/>
                </a:ext>
              </a:extLst>
            </p:cNvPr>
            <p:cNvSpPr txBox="1"/>
            <p:nvPr/>
          </p:nvSpPr>
          <p:spPr>
            <a:xfrm>
              <a:off x="4122168" y="3740432"/>
              <a:ext cx="1828127" cy="637185"/>
            </a:xfrm>
            <a:prstGeom prst="rect">
              <a:avLst/>
            </a:prstGeom>
            <a:noFill/>
          </p:spPr>
          <p:txBody>
            <a:bodyPr wrap="none" rtlCol="0">
              <a:spAutoFit/>
            </a:bodyPr>
            <a:lstStyle/>
            <a:p>
              <a:r>
                <a:rPr lang="ja-JP" altLang="en-US" sz="898" b="1" dirty="0"/>
                <a:t>・ガイドライン取組状況</a:t>
              </a:r>
              <a:endParaRPr lang="en-US" altLang="ja-JP" sz="898" b="1" dirty="0"/>
            </a:p>
            <a:p>
              <a:r>
                <a:rPr lang="ja-JP" altLang="en-US" sz="898" b="1" dirty="0"/>
                <a:t>・大阪府に影響を及ぼす</a:t>
              </a:r>
              <a:endParaRPr lang="en-US" altLang="ja-JP" sz="898" b="1" dirty="0"/>
            </a:p>
            <a:p>
              <a:r>
                <a:rPr lang="ja-JP" altLang="en-US" sz="898" b="1" dirty="0"/>
                <a:t>地震・津波について</a:t>
              </a:r>
              <a:endParaRPr lang="en-US" altLang="ja-JP" sz="898" b="1" dirty="0"/>
            </a:p>
          </p:txBody>
        </p:sp>
        <p:cxnSp>
          <p:nvCxnSpPr>
            <p:cNvPr id="7" name="直線矢印コネクタ 6">
              <a:extLst>
                <a:ext uri="{FF2B5EF4-FFF2-40B4-BE49-F238E27FC236}">
                  <a16:creationId xmlns:a16="http://schemas.microsoft.com/office/drawing/2014/main" id="{A40BCAC8-298E-4D18-B689-8325919224B7}"/>
                </a:ext>
              </a:extLst>
            </p:cNvPr>
            <p:cNvCxnSpPr>
              <a:cxnSpLocks/>
            </p:cNvCxnSpPr>
            <p:nvPr/>
          </p:nvCxnSpPr>
          <p:spPr>
            <a:xfrm flipV="1">
              <a:off x="9229655" y="4067154"/>
              <a:ext cx="311625" cy="498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D7C68E59-ECDD-43C6-93A9-6A7C059340E6}"/>
                </a:ext>
              </a:extLst>
            </p:cNvPr>
            <p:cNvSpPr txBox="1"/>
            <p:nvPr/>
          </p:nvSpPr>
          <p:spPr>
            <a:xfrm>
              <a:off x="6733783" y="3747216"/>
              <a:ext cx="1247769" cy="289776"/>
            </a:xfrm>
            <a:prstGeom prst="rect">
              <a:avLst/>
            </a:prstGeom>
            <a:noFill/>
          </p:spPr>
          <p:txBody>
            <a:bodyPr wrap="none" rtlCol="0">
              <a:spAutoFit/>
            </a:bodyPr>
            <a:lstStyle/>
            <a:p>
              <a:r>
                <a:rPr lang="ja-JP" altLang="en-US" sz="898" b="1" dirty="0"/>
                <a:t>・災害予防対策</a:t>
              </a:r>
              <a:endParaRPr lang="en-US" altLang="ja-JP" sz="898" b="1" dirty="0"/>
            </a:p>
          </p:txBody>
        </p:sp>
      </p:grpSp>
      <p:sp>
        <p:nvSpPr>
          <p:cNvPr id="2" name="スライド番号プレースホルダー 1">
            <a:extLst>
              <a:ext uri="{FF2B5EF4-FFF2-40B4-BE49-F238E27FC236}">
                <a16:creationId xmlns:a16="http://schemas.microsoft.com/office/drawing/2014/main" id="{F5D506BB-D5E5-499B-AA33-6EC11FF0DE4D}"/>
              </a:ext>
            </a:extLst>
          </p:cNvPr>
          <p:cNvSpPr>
            <a:spLocks noGrp="1"/>
          </p:cNvSpPr>
          <p:nvPr>
            <p:ph type="sldNum" sz="quarter" idx="12"/>
          </p:nvPr>
        </p:nvSpPr>
        <p:spPr>
          <a:xfrm>
            <a:off x="9512599" y="6401147"/>
            <a:ext cx="2182170" cy="290451"/>
          </a:xfrm>
        </p:spPr>
        <p:txBody>
          <a:bodyPr/>
          <a:lstStyle/>
          <a:p>
            <a:fld id="{1268E50D-B1EA-4F32-A6B8-292A72B352B7}" type="slidenum">
              <a:rPr kumimoji="1" lang="ja-JP" altLang="en-US" smtClean="0"/>
              <a:t>2</a:t>
            </a:fld>
            <a:endParaRPr kumimoji="1" lang="ja-JP" altLang="en-US" dirty="0"/>
          </a:p>
        </p:txBody>
      </p:sp>
      <p:sp>
        <p:nvSpPr>
          <p:cNvPr id="4" name="正方形/長方形 3">
            <a:extLst>
              <a:ext uri="{FF2B5EF4-FFF2-40B4-BE49-F238E27FC236}">
                <a16:creationId xmlns:a16="http://schemas.microsoft.com/office/drawing/2014/main" id="{BBA3B162-5C51-449E-A3F8-2E730003745F}"/>
              </a:ext>
            </a:extLst>
          </p:cNvPr>
          <p:cNvSpPr/>
          <p:nvPr/>
        </p:nvSpPr>
        <p:spPr>
          <a:xfrm>
            <a:off x="4293140" y="1330945"/>
            <a:ext cx="3160947" cy="3092486"/>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2227"/>
          </a:p>
        </p:txBody>
      </p:sp>
      <p:sp>
        <p:nvSpPr>
          <p:cNvPr id="24" name="コンテンツ プレースホルダー 2">
            <a:extLst>
              <a:ext uri="{FF2B5EF4-FFF2-40B4-BE49-F238E27FC236}">
                <a16:creationId xmlns:a16="http://schemas.microsoft.com/office/drawing/2014/main" id="{4F1FF44C-98BD-4AEE-B65B-34B468629538}"/>
              </a:ext>
            </a:extLst>
          </p:cNvPr>
          <p:cNvSpPr>
            <a:spLocks noGrp="1"/>
          </p:cNvSpPr>
          <p:nvPr>
            <p:ph idx="1"/>
          </p:nvPr>
        </p:nvSpPr>
        <p:spPr>
          <a:xfrm>
            <a:off x="218115" y="4573107"/>
            <a:ext cx="5234640" cy="2001616"/>
          </a:xfrm>
          <a:ln w="28575">
            <a:solidFill>
              <a:schemeClr val="tx1"/>
            </a:solidFill>
          </a:ln>
        </p:spPr>
        <p:txBody>
          <a:bodyPr>
            <a:noAutofit/>
          </a:bodyPr>
          <a:lstStyle/>
          <a:p>
            <a:pPr marL="0" indent="0">
              <a:buNone/>
            </a:pPr>
            <a:r>
              <a:rPr lang="ja-JP" altLang="en-US" sz="1200" b="1" u="sng" dirty="0">
                <a:highlight>
                  <a:srgbClr val="FFFF00"/>
                </a:highlight>
              </a:rPr>
              <a:t>■令和８年度の業務概要</a:t>
            </a:r>
            <a:endParaRPr lang="en-US" altLang="ja-JP" sz="1200" b="1" u="sng" dirty="0">
              <a:highlight>
                <a:srgbClr val="FFFF00"/>
              </a:highlight>
            </a:endParaRPr>
          </a:p>
          <a:p>
            <a:pPr marL="0" indent="0">
              <a:buNone/>
            </a:pPr>
            <a:r>
              <a:rPr lang="ja-JP" altLang="en-US" sz="1200" dirty="0"/>
              <a:t>○国の指針に基づく調査業務を委託にて実施（Ｒ８</a:t>
            </a:r>
            <a:r>
              <a:rPr lang="en-US" altLang="ja-JP" sz="1200" dirty="0"/>
              <a:t>.</a:t>
            </a:r>
            <a:r>
              <a:rPr lang="ja-JP" altLang="en-US" sz="1200" dirty="0"/>
              <a:t>４月～Ｒ９</a:t>
            </a:r>
            <a:r>
              <a:rPr lang="en-US" altLang="ja-JP" sz="1200" dirty="0"/>
              <a:t>.</a:t>
            </a:r>
            <a:r>
              <a:rPr lang="ja-JP" altLang="en-US" sz="1200" dirty="0"/>
              <a:t>３月）</a:t>
            </a:r>
            <a:endParaRPr lang="en-US" altLang="ja-JP" sz="1200" dirty="0"/>
          </a:p>
          <a:p>
            <a:pPr marL="0" indent="0">
              <a:buNone/>
            </a:pPr>
            <a:r>
              <a:rPr lang="ja-JP" altLang="en-US" sz="1200" dirty="0"/>
              <a:t>○計画修正に係る検討部会を３回開催予定</a:t>
            </a:r>
            <a:endParaRPr lang="en-US" altLang="ja-JP" sz="1200" dirty="0"/>
          </a:p>
          <a:p>
            <a:pPr marL="0" indent="0">
              <a:buNone/>
            </a:pPr>
            <a:r>
              <a:rPr lang="ja-JP" altLang="en-US" sz="1200" dirty="0"/>
              <a:t>　①</a:t>
            </a:r>
            <a:r>
              <a:rPr lang="en-US" altLang="ja-JP" sz="1200" dirty="0"/>
              <a:t>5/27</a:t>
            </a:r>
            <a:r>
              <a:rPr lang="ja-JP" altLang="en-US" sz="1200" dirty="0"/>
              <a:t>　大阪府に影響を及ぼす地震・津波について</a:t>
            </a:r>
            <a:endParaRPr lang="en-US" altLang="ja-JP" sz="1200" dirty="0"/>
          </a:p>
          <a:p>
            <a:pPr marL="0" indent="0">
              <a:buNone/>
            </a:pPr>
            <a:r>
              <a:rPr lang="ja-JP" altLang="en-US" sz="1200" b="1" dirty="0"/>
              <a:t>　</a:t>
            </a:r>
            <a:r>
              <a:rPr lang="ja-JP" altLang="en-US" sz="1200" b="1" dirty="0">
                <a:solidFill>
                  <a:srgbClr val="FF0000"/>
                </a:solidFill>
              </a:rPr>
              <a:t>②</a:t>
            </a:r>
            <a:r>
              <a:rPr lang="en-US" altLang="ja-JP" sz="1200" b="1" dirty="0">
                <a:solidFill>
                  <a:srgbClr val="FF0000"/>
                </a:solidFill>
              </a:rPr>
              <a:t>11/4</a:t>
            </a:r>
            <a:r>
              <a:rPr lang="ja-JP" altLang="en-US" sz="1200" b="1" dirty="0">
                <a:solidFill>
                  <a:srgbClr val="FF0000"/>
                </a:solidFill>
              </a:rPr>
              <a:t>　調査業務で作成した災害想定（案）について←今回</a:t>
            </a:r>
            <a:endParaRPr lang="en-US" altLang="ja-JP" sz="1200" b="1" dirty="0">
              <a:solidFill>
                <a:srgbClr val="FF0000"/>
              </a:solidFill>
            </a:endParaRPr>
          </a:p>
          <a:p>
            <a:pPr marL="0" indent="0">
              <a:buNone/>
            </a:pPr>
            <a:r>
              <a:rPr lang="ja-JP" altLang="en-US" sz="1200" dirty="0"/>
              <a:t>　③３月頃　調査業務で作成した災害予防対策（案）について</a:t>
            </a:r>
            <a:endParaRPr lang="en-US" altLang="ja-JP" sz="1200" dirty="0"/>
          </a:p>
          <a:p>
            <a:pPr marL="0" indent="0">
              <a:buNone/>
            </a:pPr>
            <a:r>
              <a:rPr lang="ja-JP" altLang="en-US" sz="1200" dirty="0"/>
              <a:t>○計画修正（案）の作成（３章「災害想定」、４章「災害予防対策」）</a:t>
            </a:r>
            <a:endParaRPr lang="en-US" altLang="ja-JP" sz="1200" dirty="0"/>
          </a:p>
        </p:txBody>
      </p:sp>
      <p:sp>
        <p:nvSpPr>
          <p:cNvPr id="25" name="コンテンツ プレースホルダー 2">
            <a:extLst>
              <a:ext uri="{FF2B5EF4-FFF2-40B4-BE49-F238E27FC236}">
                <a16:creationId xmlns:a16="http://schemas.microsoft.com/office/drawing/2014/main" id="{289C4D92-AFB8-42CA-A78F-2EC751AF77CF}"/>
              </a:ext>
            </a:extLst>
          </p:cNvPr>
          <p:cNvSpPr txBox="1">
            <a:spLocks/>
          </p:cNvSpPr>
          <p:nvPr/>
        </p:nvSpPr>
        <p:spPr>
          <a:xfrm>
            <a:off x="5631606" y="4574214"/>
            <a:ext cx="6342279" cy="2001616"/>
          </a:xfrm>
          <a:prstGeom prst="rect">
            <a:avLst/>
          </a:prstGeom>
          <a:ln w="28575">
            <a:solidFill>
              <a:schemeClr val="tx1"/>
            </a:solidFill>
          </a:ln>
        </p:spPr>
        <p:txBody>
          <a:bodyPr vert="horz" lIns="72739" tIns="36369" rIns="72739" bIns="36369"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200" b="1" dirty="0"/>
              <a:t>＜調査業務の概要＞</a:t>
            </a:r>
            <a:endParaRPr lang="en-US" altLang="ja-JP" sz="1200" b="1" dirty="0"/>
          </a:p>
          <a:p>
            <a:pPr marL="0" indent="0">
              <a:buNone/>
            </a:pPr>
            <a:r>
              <a:rPr lang="ja-JP" altLang="en-US" sz="1200" dirty="0"/>
              <a:t>○石コン区域にある貯蔵施設等に対して、国の指針に示す方法でシミュレーションを実施</a:t>
            </a:r>
            <a:endParaRPr lang="en-US" altLang="ja-JP" sz="1200" dirty="0"/>
          </a:p>
          <a:p>
            <a:pPr marL="0" indent="0">
              <a:buNone/>
            </a:pPr>
            <a:r>
              <a:rPr lang="ja-JP" altLang="en-US" sz="1200" dirty="0"/>
              <a:t>　⇒想定される災害（揺れによる漏えい・火災発生・火災拡大（爆発・延焼等））を抽出</a:t>
            </a:r>
            <a:endParaRPr lang="en-US" altLang="ja-JP" sz="1200" dirty="0"/>
          </a:p>
          <a:p>
            <a:pPr marL="0" indent="0">
              <a:buNone/>
            </a:pPr>
            <a:r>
              <a:rPr lang="ja-JP" altLang="en-US" sz="1200" dirty="0"/>
              <a:t>○施設データは令和７年度末時点でのデータを使用（事業者に照会・回答済（</a:t>
            </a:r>
            <a:r>
              <a:rPr lang="en-US" altLang="ja-JP" sz="1200" dirty="0"/>
              <a:t>R7</a:t>
            </a:r>
            <a:r>
              <a:rPr lang="ja-JP" altLang="en-US" sz="1200" dirty="0"/>
              <a:t>））</a:t>
            </a:r>
            <a:endParaRPr lang="en-US" altLang="ja-JP" sz="1200" dirty="0"/>
          </a:p>
          <a:p>
            <a:pPr marL="0" indent="0">
              <a:buNone/>
            </a:pPr>
            <a:r>
              <a:rPr lang="ja-JP" altLang="en-US" sz="1200" dirty="0"/>
              <a:t>○地震及び津波浸水深等のデータは、府が進めている被害想定調査業務から算出された</a:t>
            </a:r>
            <a:endParaRPr lang="en-US" altLang="ja-JP" sz="1200" dirty="0"/>
          </a:p>
          <a:p>
            <a:pPr marL="0" indent="0">
              <a:buNone/>
            </a:pPr>
            <a:r>
              <a:rPr lang="ja-JP" altLang="en-US" sz="1200" dirty="0"/>
              <a:t>　南トラ、直下型のデータを使用</a:t>
            </a:r>
            <a:endParaRPr lang="en-US" altLang="ja-JP" sz="1200" dirty="0"/>
          </a:p>
          <a:p>
            <a:pPr marL="0" indent="0">
              <a:buNone/>
            </a:pPr>
            <a:r>
              <a:rPr lang="ja-JP" altLang="en-US" sz="1200" b="1" dirty="0">
                <a:solidFill>
                  <a:srgbClr val="FF0000"/>
                </a:solidFill>
              </a:rPr>
              <a:t>　⇒地先で最大となるデータを委託業者にて選定し、シミュレーションを実施</a:t>
            </a:r>
            <a:endParaRPr lang="en-US" altLang="ja-JP" sz="1200" b="1" dirty="0">
              <a:solidFill>
                <a:srgbClr val="FF0000"/>
              </a:solidFill>
            </a:endParaRPr>
          </a:p>
        </p:txBody>
      </p:sp>
    </p:spTree>
    <p:extLst>
      <p:ext uri="{BB962C8B-B14F-4D97-AF65-F5344CB8AC3E}">
        <p14:creationId xmlns:p14="http://schemas.microsoft.com/office/powerpoint/2010/main" val="4159238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F1F5DA08-07EE-4E40-94F7-3477F0604EF2}"/>
              </a:ext>
            </a:extLst>
          </p:cNvPr>
          <p:cNvSpPr txBox="1"/>
          <p:nvPr/>
        </p:nvSpPr>
        <p:spPr>
          <a:xfrm>
            <a:off x="763394" y="1800459"/>
            <a:ext cx="10964411" cy="1107996"/>
          </a:xfrm>
          <a:prstGeom prst="rect">
            <a:avLst/>
          </a:prstGeom>
          <a:noFill/>
          <a:ln w="19050">
            <a:noFill/>
          </a:ln>
        </p:spPr>
        <p:txBody>
          <a:bodyPr wrap="square" rtlCol="0">
            <a:spAutoFit/>
          </a:bodyPr>
          <a:lstStyle/>
          <a:p>
            <a:r>
              <a:rPr kumimoji="1" lang="en-US" altLang="ja-JP" b="1" dirty="0"/>
              <a:t>【</a:t>
            </a:r>
            <a:r>
              <a:rPr kumimoji="1" lang="ja-JP" altLang="en-US" b="1" dirty="0"/>
              <a:t>直下型地震</a:t>
            </a:r>
            <a:r>
              <a:rPr kumimoji="1" lang="en-US" altLang="ja-JP" b="1" dirty="0"/>
              <a:t>】</a:t>
            </a:r>
          </a:p>
          <a:p>
            <a:r>
              <a:rPr lang="ja-JP" altLang="en-US" dirty="0"/>
              <a:t>　○</a:t>
            </a:r>
            <a:r>
              <a:rPr lang="en-US" altLang="ja-JP" dirty="0"/>
              <a:t>H19</a:t>
            </a:r>
            <a:r>
              <a:rPr lang="ja-JP" altLang="en-US" dirty="0"/>
              <a:t>想定及び最新の活断層調査を踏まえ大阪府に特に影響のある４断層を抽出</a:t>
            </a:r>
            <a:endParaRPr lang="en-US" altLang="ja-JP" dirty="0"/>
          </a:p>
          <a:p>
            <a:r>
              <a:rPr kumimoji="1" lang="ja-JP" altLang="en-US" dirty="0"/>
              <a:t>　　</a:t>
            </a:r>
            <a:r>
              <a:rPr kumimoji="1" lang="ja-JP" altLang="en-US" b="1" u="sng" dirty="0"/>
              <a:t>上町断層帯</a:t>
            </a:r>
            <a:r>
              <a:rPr lang="en-US" altLang="ja-JP" b="1" u="sng" baseline="30000" dirty="0"/>
              <a:t>※</a:t>
            </a:r>
            <a:r>
              <a:rPr kumimoji="1" lang="ja-JP" altLang="en-US" b="1" u="sng" dirty="0"/>
              <a:t>（北側・南側）</a:t>
            </a:r>
            <a:r>
              <a:rPr kumimoji="1" lang="ja-JP" altLang="en-US" dirty="0"/>
              <a:t>・生駒断層帯・有馬高槻断層帯・</a:t>
            </a:r>
            <a:r>
              <a:rPr kumimoji="1" lang="ja-JP" altLang="en-US" b="1" u="sng" dirty="0"/>
              <a:t>中央構造線断層帯</a:t>
            </a:r>
            <a:endParaRPr kumimoji="1" lang="en-US" altLang="ja-JP" b="1" u="sng" dirty="0"/>
          </a:p>
          <a:p>
            <a:r>
              <a:rPr lang="ja-JP" altLang="en-US" sz="1200" dirty="0"/>
              <a:t>　　　　</a:t>
            </a:r>
            <a:r>
              <a:rPr lang="en-US" altLang="ja-JP" sz="1200" dirty="0"/>
              <a:t>※2020</a:t>
            </a:r>
            <a:r>
              <a:rPr lang="ja-JP" altLang="en-US" sz="1200" dirty="0"/>
              <a:t>年に国土地理院の活断層図で示された大阪湾南東岸断層を反映</a:t>
            </a:r>
            <a:endParaRPr lang="en-US" altLang="ja-JP" sz="1200" dirty="0"/>
          </a:p>
        </p:txBody>
      </p:sp>
      <p:sp>
        <p:nvSpPr>
          <p:cNvPr id="7" name="テキスト ボックス 6">
            <a:extLst>
              <a:ext uri="{FF2B5EF4-FFF2-40B4-BE49-F238E27FC236}">
                <a16:creationId xmlns:a16="http://schemas.microsoft.com/office/drawing/2014/main" id="{062F2F47-E064-4536-8910-03D1D5FED83A}"/>
              </a:ext>
            </a:extLst>
          </p:cNvPr>
          <p:cNvSpPr txBox="1"/>
          <p:nvPr/>
        </p:nvSpPr>
        <p:spPr>
          <a:xfrm>
            <a:off x="763393" y="2911852"/>
            <a:ext cx="10964411" cy="923330"/>
          </a:xfrm>
          <a:prstGeom prst="rect">
            <a:avLst/>
          </a:prstGeom>
          <a:noFill/>
          <a:ln w="19050">
            <a:noFill/>
          </a:ln>
        </p:spPr>
        <p:txBody>
          <a:bodyPr wrap="square" rtlCol="0">
            <a:spAutoFit/>
          </a:bodyPr>
          <a:lstStyle/>
          <a:p>
            <a:r>
              <a:rPr kumimoji="1" lang="en-US" altLang="ja-JP" b="1" dirty="0"/>
              <a:t>【</a:t>
            </a:r>
            <a:r>
              <a:rPr lang="ja-JP" altLang="en-US" b="1" dirty="0"/>
              <a:t>海溝型</a:t>
            </a:r>
            <a:r>
              <a:rPr kumimoji="1" lang="ja-JP" altLang="en-US" b="1" dirty="0"/>
              <a:t>地震</a:t>
            </a:r>
            <a:r>
              <a:rPr kumimoji="1" lang="en-US" altLang="ja-JP" b="1" dirty="0"/>
              <a:t>】</a:t>
            </a:r>
          </a:p>
          <a:p>
            <a:r>
              <a:rPr lang="ja-JP" altLang="en-US" dirty="0"/>
              <a:t>　○</a:t>
            </a:r>
            <a:r>
              <a:rPr lang="en-US" altLang="ja-JP" dirty="0"/>
              <a:t>R7</a:t>
            </a:r>
            <a:r>
              <a:rPr lang="ja-JP" altLang="en-US" dirty="0"/>
              <a:t>に公表された内閣府想定の南海トラフ巨大地震の震度を採用（国との整合を重視）</a:t>
            </a:r>
            <a:endParaRPr lang="en-US" altLang="ja-JP" dirty="0"/>
          </a:p>
          <a:p>
            <a:r>
              <a:rPr lang="ja-JP" altLang="en-US" dirty="0"/>
              <a:t>　　「基本・東側・西側・</a:t>
            </a:r>
            <a:r>
              <a:rPr lang="ja-JP" altLang="en-US" b="1" u="sng" dirty="0"/>
              <a:t>陸側</a:t>
            </a:r>
            <a:r>
              <a:rPr lang="ja-JP" altLang="en-US" dirty="0"/>
              <a:t>・経験的手法」の５ケースを用いて</a:t>
            </a:r>
            <a:r>
              <a:rPr lang="ja-JP" altLang="en-US" b="1" u="sng" dirty="0"/>
              <a:t>最大となるケースを採用</a:t>
            </a:r>
            <a:endParaRPr lang="en-US" altLang="ja-JP" b="1" u="sng" dirty="0"/>
          </a:p>
        </p:txBody>
      </p:sp>
      <p:sp>
        <p:nvSpPr>
          <p:cNvPr id="8" name="テキスト ボックス 7">
            <a:extLst>
              <a:ext uri="{FF2B5EF4-FFF2-40B4-BE49-F238E27FC236}">
                <a16:creationId xmlns:a16="http://schemas.microsoft.com/office/drawing/2014/main" id="{C6C4EDF4-B3F9-4904-ADA7-CC71F10F03EA}"/>
              </a:ext>
            </a:extLst>
          </p:cNvPr>
          <p:cNvSpPr txBox="1"/>
          <p:nvPr/>
        </p:nvSpPr>
        <p:spPr>
          <a:xfrm>
            <a:off x="385890" y="3897302"/>
            <a:ext cx="10964411" cy="1754326"/>
          </a:xfrm>
          <a:prstGeom prst="rect">
            <a:avLst/>
          </a:prstGeom>
          <a:noFill/>
          <a:ln w="19050">
            <a:solidFill>
              <a:srgbClr val="002060"/>
            </a:solidFill>
          </a:ln>
        </p:spPr>
        <p:txBody>
          <a:bodyPr wrap="square" rtlCol="0">
            <a:spAutoFit/>
          </a:bodyPr>
          <a:lstStyle/>
          <a:p>
            <a:r>
              <a:rPr kumimoji="1" lang="en-US" altLang="ja-JP" b="1" dirty="0"/>
              <a:t>【</a:t>
            </a:r>
            <a:r>
              <a:rPr kumimoji="1" lang="ja-JP" altLang="en-US" b="1" dirty="0"/>
              <a:t>津波浸水深</a:t>
            </a:r>
            <a:r>
              <a:rPr kumimoji="1" lang="en-US" altLang="ja-JP" b="1" dirty="0"/>
              <a:t>】</a:t>
            </a:r>
          </a:p>
          <a:p>
            <a:r>
              <a:rPr lang="ja-JP" altLang="en-US" dirty="0"/>
              <a:t>　○潮位条件を現行計画の台風期朔望平均満潮位（＝</a:t>
            </a:r>
            <a:r>
              <a:rPr lang="en-US" altLang="ja-JP" dirty="0"/>
              <a:t>O.P.</a:t>
            </a:r>
            <a:r>
              <a:rPr lang="ja-JP" altLang="en-US" dirty="0"/>
              <a:t>＋</a:t>
            </a:r>
            <a:r>
              <a:rPr lang="en-US" altLang="ja-JP" dirty="0"/>
              <a:t>2.2</a:t>
            </a:r>
            <a:r>
              <a:rPr lang="ja-JP" altLang="en-US" dirty="0"/>
              <a:t>ｍ）から</a:t>
            </a:r>
            <a:r>
              <a:rPr lang="en-US" altLang="ja-JP" b="1" u="sng" dirty="0">
                <a:solidFill>
                  <a:srgbClr val="FF0000"/>
                </a:solidFill>
              </a:rPr>
              <a:t>O.P.+2.3</a:t>
            </a:r>
            <a:r>
              <a:rPr lang="ja-JP" altLang="en-US" b="1" u="sng" dirty="0">
                <a:solidFill>
                  <a:srgbClr val="FF0000"/>
                </a:solidFill>
              </a:rPr>
              <a:t>ｍに変更</a:t>
            </a:r>
            <a:endParaRPr lang="en-US" altLang="ja-JP" b="1" u="sng" dirty="0">
              <a:solidFill>
                <a:srgbClr val="FF0000"/>
              </a:solidFill>
            </a:endParaRPr>
          </a:p>
          <a:p>
            <a:r>
              <a:rPr lang="ja-JP" altLang="en-US" dirty="0"/>
              <a:t>　　</a:t>
            </a:r>
            <a:r>
              <a:rPr lang="ja-JP" altLang="en-US" sz="1100" dirty="0"/>
              <a:t>朔望平均満潮位とは、朔（新⽉）および望（満⽉）の⽇から</a:t>
            </a:r>
            <a:r>
              <a:rPr lang="en-US" altLang="ja-JP" sz="1100" dirty="0"/>
              <a:t>5⽇</a:t>
            </a:r>
            <a:r>
              <a:rPr lang="ja-JP" altLang="en-US" sz="1100" dirty="0"/>
              <a:t>以内に現れる、各⽉の最⾼満 潮⾯の平均値。また、台⾵期とは</a:t>
            </a:r>
            <a:r>
              <a:rPr lang="en-US" altLang="ja-JP" sz="1100" dirty="0"/>
              <a:t>7⽉</a:t>
            </a:r>
            <a:r>
              <a:rPr lang="ja-JP" altLang="en-US" sz="1100" dirty="0"/>
              <a:t>から</a:t>
            </a:r>
            <a:r>
              <a:rPr lang="en-US" altLang="ja-JP" sz="1100" dirty="0"/>
              <a:t>10⽉</a:t>
            </a:r>
            <a:r>
              <a:rPr lang="ja-JP" altLang="en-US" sz="1100" dirty="0"/>
              <a:t>を指します。</a:t>
            </a:r>
            <a:endParaRPr lang="en-US" altLang="ja-JP" sz="1100" dirty="0"/>
          </a:p>
          <a:p>
            <a:r>
              <a:rPr lang="ja-JP" altLang="en-US" dirty="0"/>
              <a:t>　○石コン区域では、南海トラフ巨大地震において</a:t>
            </a:r>
            <a:r>
              <a:rPr lang="ja-JP" altLang="en-US" dirty="0">
                <a:solidFill>
                  <a:srgbClr val="FF0000"/>
                </a:solidFill>
              </a:rPr>
              <a:t>１ｍの津波が到達する時間が最大で３分早まる</a:t>
            </a:r>
            <a:endParaRPr lang="en-US" altLang="ja-JP" dirty="0">
              <a:solidFill>
                <a:srgbClr val="FF0000"/>
              </a:solidFill>
            </a:endParaRPr>
          </a:p>
          <a:p>
            <a:r>
              <a:rPr lang="ja-JP" altLang="en-US" dirty="0"/>
              <a:t>　○</a:t>
            </a:r>
            <a:r>
              <a:rPr lang="ja-JP" altLang="en-US" dirty="0">
                <a:solidFill>
                  <a:srgbClr val="FF0000"/>
                </a:solidFill>
              </a:rPr>
              <a:t>関⻄国際空港地区においては、</a:t>
            </a:r>
            <a:r>
              <a:rPr lang="ja-JP" altLang="en-US" dirty="0"/>
              <a:t>南海トラフ地震では浸⽔が想定されていないが、大阪湾断層帯</a:t>
            </a:r>
            <a:endParaRPr lang="en-US" altLang="ja-JP" dirty="0"/>
          </a:p>
          <a:p>
            <a:r>
              <a:rPr lang="ja-JP" altLang="en-US" dirty="0"/>
              <a:t>　　で発生する地震で想定される津波により浸⽔が想定される</a:t>
            </a:r>
            <a:endParaRPr lang="en-US" altLang="ja-JP" dirty="0"/>
          </a:p>
        </p:txBody>
      </p:sp>
      <p:sp>
        <p:nvSpPr>
          <p:cNvPr id="9" name="テキスト ボックス 8">
            <a:extLst>
              <a:ext uri="{FF2B5EF4-FFF2-40B4-BE49-F238E27FC236}">
                <a16:creationId xmlns:a16="http://schemas.microsoft.com/office/drawing/2014/main" id="{4A098DD9-C517-4B66-9DA9-BF73A0DAB0F9}"/>
              </a:ext>
            </a:extLst>
          </p:cNvPr>
          <p:cNvSpPr txBox="1"/>
          <p:nvPr/>
        </p:nvSpPr>
        <p:spPr>
          <a:xfrm>
            <a:off x="385890" y="840176"/>
            <a:ext cx="10964411" cy="923330"/>
          </a:xfrm>
          <a:prstGeom prst="rect">
            <a:avLst/>
          </a:prstGeom>
          <a:noFill/>
          <a:ln w="19050">
            <a:solidFill>
              <a:srgbClr val="002060"/>
            </a:solidFill>
          </a:ln>
        </p:spPr>
        <p:txBody>
          <a:bodyPr wrap="square" rtlCol="0">
            <a:spAutoFit/>
          </a:bodyPr>
          <a:lstStyle/>
          <a:p>
            <a:r>
              <a:rPr lang="en-US" altLang="ja-JP" b="1" dirty="0"/>
              <a:t>【</a:t>
            </a:r>
            <a:r>
              <a:rPr lang="ja-JP" altLang="en-US" b="1" dirty="0"/>
              <a:t>震度</a:t>
            </a:r>
            <a:r>
              <a:rPr lang="en-US" altLang="ja-JP" b="1" dirty="0"/>
              <a:t>】</a:t>
            </a:r>
            <a:r>
              <a:rPr lang="ja-JP" altLang="en-US" b="1" dirty="0"/>
              <a:t>　　　</a:t>
            </a:r>
            <a:endParaRPr lang="en-US" altLang="ja-JP" b="1" dirty="0"/>
          </a:p>
          <a:p>
            <a:r>
              <a:rPr lang="ja-JP" altLang="en-US" dirty="0"/>
              <a:t>　大阪市此花区、堺市堺区及び西区、高石市、泉大津市、関西国際空港地区において、</a:t>
            </a:r>
            <a:endParaRPr lang="en-US" altLang="ja-JP" dirty="0"/>
          </a:p>
          <a:p>
            <a:r>
              <a:rPr lang="ja-JP" altLang="en-US" dirty="0"/>
              <a:t>　</a:t>
            </a:r>
            <a:r>
              <a:rPr lang="ja-JP" altLang="en-US" b="1" dirty="0">
                <a:solidFill>
                  <a:srgbClr val="FF0000"/>
                </a:solidFill>
              </a:rPr>
              <a:t>直下型地震は震度６弱～６強、南海トラフ巨大地震では震度６弱の想定（現計画も６弱～６強を想定）</a:t>
            </a:r>
            <a:endParaRPr lang="en-US" altLang="ja-JP" b="1" dirty="0">
              <a:solidFill>
                <a:srgbClr val="FF0000"/>
              </a:solidFill>
            </a:endParaRPr>
          </a:p>
        </p:txBody>
      </p:sp>
      <p:sp>
        <p:nvSpPr>
          <p:cNvPr id="10" name="テキスト ボックス 9">
            <a:extLst>
              <a:ext uri="{FF2B5EF4-FFF2-40B4-BE49-F238E27FC236}">
                <a16:creationId xmlns:a16="http://schemas.microsoft.com/office/drawing/2014/main" id="{517A9023-A67E-4D83-B5F1-1CC62B0D3BF2}"/>
              </a:ext>
            </a:extLst>
          </p:cNvPr>
          <p:cNvSpPr txBox="1"/>
          <p:nvPr/>
        </p:nvSpPr>
        <p:spPr>
          <a:xfrm>
            <a:off x="385890" y="5750956"/>
            <a:ext cx="10964411" cy="923330"/>
          </a:xfrm>
          <a:prstGeom prst="rect">
            <a:avLst/>
          </a:prstGeom>
          <a:noFill/>
          <a:ln w="19050">
            <a:solidFill>
              <a:srgbClr val="002060"/>
            </a:solidFill>
          </a:ln>
        </p:spPr>
        <p:txBody>
          <a:bodyPr wrap="square" rtlCol="0">
            <a:spAutoFit/>
          </a:bodyPr>
          <a:lstStyle/>
          <a:p>
            <a:r>
              <a:rPr lang="en-US" altLang="ja-JP" b="1" dirty="0"/>
              <a:t>【</a:t>
            </a:r>
            <a:r>
              <a:rPr lang="ja-JP" altLang="en-US" b="1" dirty="0"/>
              <a:t>液状化</a:t>
            </a:r>
            <a:r>
              <a:rPr lang="en-US" altLang="ja-JP" b="1" dirty="0"/>
              <a:t>】</a:t>
            </a:r>
            <a:r>
              <a:rPr lang="ja-JP" altLang="en-US" b="1" dirty="0"/>
              <a:t>　　　</a:t>
            </a:r>
            <a:endParaRPr lang="en-US" altLang="ja-JP" b="1" dirty="0"/>
          </a:p>
          <a:p>
            <a:r>
              <a:rPr lang="ja-JP" altLang="en-US" dirty="0"/>
              <a:t>　○直下型・海溝型地震において、</a:t>
            </a:r>
            <a:r>
              <a:rPr lang="ja-JP" altLang="en-US" b="1" dirty="0">
                <a:solidFill>
                  <a:srgbClr val="FF0000"/>
                </a:solidFill>
              </a:rPr>
              <a:t>現計画と同程度の液状化指数（</a:t>
            </a:r>
            <a:r>
              <a:rPr lang="en-US" altLang="ja-JP" b="1" dirty="0">
                <a:solidFill>
                  <a:srgbClr val="FF0000"/>
                </a:solidFill>
              </a:rPr>
              <a:t>PL</a:t>
            </a:r>
            <a:r>
              <a:rPr lang="ja-JP" altLang="en-US" b="1" dirty="0">
                <a:solidFill>
                  <a:srgbClr val="FF0000"/>
                </a:solidFill>
              </a:rPr>
              <a:t>値）が想定されている</a:t>
            </a:r>
            <a:endParaRPr lang="en-US" altLang="ja-JP" b="1" dirty="0">
              <a:solidFill>
                <a:srgbClr val="FF0000"/>
              </a:solidFill>
            </a:endParaRPr>
          </a:p>
          <a:p>
            <a:r>
              <a:rPr lang="ja-JP" altLang="en-US" b="1" dirty="0">
                <a:solidFill>
                  <a:srgbClr val="FF0000"/>
                </a:solidFill>
              </a:rPr>
              <a:t>　　</a:t>
            </a:r>
            <a:r>
              <a:rPr lang="ja-JP" altLang="en-US" dirty="0">
                <a:solidFill>
                  <a:srgbClr val="FF0000"/>
                </a:solidFill>
              </a:rPr>
              <a:t>（</a:t>
            </a:r>
            <a:r>
              <a:rPr lang="en-US" altLang="ja-JP" dirty="0">
                <a:solidFill>
                  <a:srgbClr val="FF0000"/>
                </a:solidFill>
              </a:rPr>
              <a:t>PL</a:t>
            </a:r>
            <a:r>
              <a:rPr lang="ja-JP" altLang="en-US" dirty="0">
                <a:solidFill>
                  <a:srgbClr val="FF0000"/>
                </a:solidFill>
              </a:rPr>
              <a:t>値：北港地区＞</a:t>
            </a:r>
            <a:r>
              <a:rPr lang="en-US" altLang="ja-JP" dirty="0">
                <a:solidFill>
                  <a:srgbClr val="FF0000"/>
                </a:solidFill>
              </a:rPr>
              <a:t>25</a:t>
            </a:r>
            <a:r>
              <a:rPr lang="ja-JP" altLang="en-US" dirty="0">
                <a:solidFill>
                  <a:srgbClr val="FF0000"/>
                </a:solidFill>
              </a:rPr>
              <a:t>、堺泉北地区＞</a:t>
            </a:r>
            <a:r>
              <a:rPr lang="en-US" altLang="ja-JP" dirty="0">
                <a:solidFill>
                  <a:srgbClr val="FF0000"/>
                </a:solidFill>
              </a:rPr>
              <a:t>25</a:t>
            </a:r>
            <a:r>
              <a:rPr lang="ja-JP" altLang="en-US" dirty="0">
                <a:solidFill>
                  <a:srgbClr val="FF0000"/>
                </a:solidFill>
              </a:rPr>
              <a:t>、関西国際空港地区＝対象外（対策済））</a:t>
            </a:r>
            <a:endParaRPr lang="en-US" altLang="ja-JP" dirty="0">
              <a:solidFill>
                <a:srgbClr val="FF0000"/>
              </a:solidFill>
            </a:endParaRPr>
          </a:p>
        </p:txBody>
      </p:sp>
      <p:sp>
        <p:nvSpPr>
          <p:cNvPr id="3" name="正方形/長方形 2">
            <a:extLst>
              <a:ext uri="{FF2B5EF4-FFF2-40B4-BE49-F238E27FC236}">
                <a16:creationId xmlns:a16="http://schemas.microsoft.com/office/drawing/2014/main" id="{88AF781A-1DF7-3C36-49FB-8BDE4921B320}"/>
              </a:ext>
            </a:extLst>
          </p:cNvPr>
          <p:cNvSpPr/>
          <p:nvPr/>
        </p:nvSpPr>
        <p:spPr bwMode="gray">
          <a:xfrm>
            <a:off x="79337" y="42144"/>
            <a:ext cx="11987868" cy="524367"/>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latin typeface="ＭＳ ゴシック" panose="020B0609070205080204" pitchFamily="49" charset="-128"/>
                <a:ea typeface="ＭＳ ゴシック" panose="020B0609070205080204" pitchFamily="49" charset="-128"/>
              </a:rPr>
              <a:t>前回（</a:t>
            </a:r>
            <a:r>
              <a:rPr lang="en-US" altLang="ja-JP" sz="2400" b="1" dirty="0">
                <a:latin typeface="ＭＳ ゴシック" panose="020B0609070205080204" pitchFamily="49" charset="-128"/>
                <a:ea typeface="ＭＳ ゴシック" panose="020B0609070205080204" pitchFamily="49" charset="-128"/>
              </a:rPr>
              <a:t>R8</a:t>
            </a:r>
            <a:r>
              <a:rPr lang="ja-JP" altLang="en-US" sz="2400" b="1" dirty="0">
                <a:latin typeface="ＭＳ ゴシック" panose="020B0609070205080204" pitchFamily="49" charset="-128"/>
                <a:ea typeface="ＭＳ ゴシック" panose="020B0609070205080204" pitchFamily="49" charset="-128"/>
              </a:rPr>
              <a:t>年度第１回）概要　大阪府の石コン区域に影響を及ぼす地震・津波　</a:t>
            </a:r>
          </a:p>
        </p:txBody>
      </p:sp>
    </p:spTree>
    <p:extLst>
      <p:ext uri="{BB962C8B-B14F-4D97-AF65-F5344CB8AC3E}">
        <p14:creationId xmlns:p14="http://schemas.microsoft.com/office/powerpoint/2010/main" val="1571809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6B1BBC4A-018E-4AEB-9BE0-44882ECD3CDF}"/>
              </a:ext>
            </a:extLst>
          </p:cNvPr>
          <p:cNvGraphicFramePr>
            <a:graphicFrameLocks noGrp="1"/>
          </p:cNvGraphicFramePr>
          <p:nvPr/>
        </p:nvGraphicFramePr>
        <p:xfrm>
          <a:off x="736794" y="3179994"/>
          <a:ext cx="1930829" cy="1562140"/>
        </p:xfrm>
        <a:graphic>
          <a:graphicData uri="http://schemas.openxmlformats.org/drawingml/2006/table">
            <a:tbl>
              <a:tblPr firstRow="1" bandRow="1">
                <a:tableStyleId>{5C22544A-7EE6-4342-B048-85BDC9FD1C3A}</a:tableStyleId>
              </a:tblPr>
              <a:tblGrid>
                <a:gridCol w="253494">
                  <a:extLst>
                    <a:ext uri="{9D8B030D-6E8A-4147-A177-3AD203B41FA5}">
                      <a16:colId xmlns:a16="http://schemas.microsoft.com/office/drawing/2014/main" val="668724735"/>
                    </a:ext>
                  </a:extLst>
                </a:gridCol>
                <a:gridCol w="1677335">
                  <a:extLst>
                    <a:ext uri="{9D8B030D-6E8A-4147-A177-3AD203B41FA5}">
                      <a16:colId xmlns:a16="http://schemas.microsoft.com/office/drawing/2014/main" val="2908331263"/>
                    </a:ext>
                  </a:extLst>
                </a:gridCol>
              </a:tblGrid>
              <a:tr h="219901">
                <a:tc gridSpan="2">
                  <a:txBody>
                    <a:bodyPr/>
                    <a:lstStyle/>
                    <a:p>
                      <a:pPr algn="ctr"/>
                      <a:r>
                        <a:rPr kumimoji="1" lang="ja-JP" altLang="en-US" sz="1100" dirty="0"/>
                        <a:t>災害発生頻度</a:t>
                      </a:r>
                    </a:p>
                  </a:txBody>
                  <a:tcPr/>
                </a:tc>
                <a:tc hMerge="1">
                  <a:txBody>
                    <a:bodyPr/>
                    <a:lstStyle/>
                    <a:p>
                      <a:r>
                        <a:rPr kumimoji="1" lang="ja-JP" altLang="en-US" sz="1100" dirty="0"/>
                        <a:t>災害発生頻度</a:t>
                      </a:r>
                    </a:p>
                  </a:txBody>
                  <a:tcPr/>
                </a:tc>
                <a:extLst>
                  <a:ext uri="{0D108BD9-81ED-4DB2-BD59-A6C34878D82A}">
                    <a16:rowId xmlns:a16="http://schemas.microsoft.com/office/drawing/2014/main" val="1278472486"/>
                  </a:ext>
                </a:extLst>
              </a:tr>
              <a:tr h="0">
                <a:tc>
                  <a:txBody>
                    <a:bodyPr/>
                    <a:lstStyle/>
                    <a:p>
                      <a:r>
                        <a:rPr kumimoji="1" lang="en-US" altLang="ja-JP" sz="1100" dirty="0"/>
                        <a:t>A</a:t>
                      </a:r>
                      <a:endParaRPr kumimoji="1" lang="ja-JP" alt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100</a:t>
                      </a:r>
                      <a:r>
                        <a:rPr kumimoji="1" lang="ja-JP" altLang="en-US" sz="1100" dirty="0"/>
                        <a:t>施設に１度</a:t>
                      </a:r>
                    </a:p>
                  </a:txBody>
                  <a:tcPr/>
                </a:tc>
                <a:extLst>
                  <a:ext uri="{0D108BD9-81ED-4DB2-BD59-A6C34878D82A}">
                    <a16:rowId xmlns:a16="http://schemas.microsoft.com/office/drawing/2014/main" val="1057203253"/>
                  </a:ext>
                </a:extLst>
              </a:tr>
              <a:tr h="230247">
                <a:tc>
                  <a:txBody>
                    <a:bodyPr/>
                    <a:lstStyle/>
                    <a:p>
                      <a:r>
                        <a:rPr lang="en-US" altLang="ja-JP" sz="1100" dirty="0"/>
                        <a:t>B</a:t>
                      </a:r>
                      <a:endParaRPr lang="ja-JP" altLang="en-US" sz="1100" dirty="0"/>
                    </a:p>
                  </a:txBody>
                  <a:tcPr/>
                </a:tc>
                <a:tc>
                  <a:txBody>
                    <a:bodyPr/>
                    <a:lstStyle/>
                    <a:p>
                      <a:r>
                        <a:rPr kumimoji="1" lang="en-US" altLang="ja-JP" sz="1100" dirty="0"/>
                        <a:t>1000</a:t>
                      </a:r>
                      <a:r>
                        <a:rPr kumimoji="1" lang="ja-JP" altLang="en-US" sz="1100" dirty="0"/>
                        <a:t>施設に１度</a:t>
                      </a:r>
                    </a:p>
                  </a:txBody>
                  <a:tcPr/>
                </a:tc>
                <a:extLst>
                  <a:ext uri="{0D108BD9-81ED-4DB2-BD59-A6C34878D82A}">
                    <a16:rowId xmlns:a16="http://schemas.microsoft.com/office/drawing/2014/main" val="1699674117"/>
                  </a:ext>
                </a:extLst>
              </a:tr>
              <a:tr h="243281">
                <a:tc>
                  <a:txBody>
                    <a:bodyPr/>
                    <a:lstStyle/>
                    <a:p>
                      <a:r>
                        <a:rPr lang="en-US" altLang="ja-JP" sz="1100" dirty="0"/>
                        <a:t>C</a:t>
                      </a:r>
                      <a:endParaRPr lang="ja-JP" altLang="en-US" sz="1100" dirty="0"/>
                    </a:p>
                  </a:txBody>
                  <a:tcPr/>
                </a:tc>
                <a:tc>
                  <a:txBody>
                    <a:bodyPr/>
                    <a:lstStyle/>
                    <a:p>
                      <a:r>
                        <a:rPr kumimoji="1" lang="en-US" altLang="ja-JP" sz="1100" dirty="0"/>
                        <a:t>1</a:t>
                      </a:r>
                      <a:r>
                        <a:rPr kumimoji="1" lang="ja-JP" altLang="en-US" sz="1100" dirty="0"/>
                        <a:t>万施設に１度</a:t>
                      </a:r>
                    </a:p>
                  </a:txBody>
                  <a:tcPr/>
                </a:tc>
                <a:extLst>
                  <a:ext uri="{0D108BD9-81ED-4DB2-BD59-A6C34878D82A}">
                    <a16:rowId xmlns:a16="http://schemas.microsoft.com/office/drawing/2014/main" val="332895102"/>
                  </a:ext>
                </a:extLst>
              </a:tr>
              <a:tr h="265761">
                <a:tc>
                  <a:txBody>
                    <a:bodyPr/>
                    <a:lstStyle/>
                    <a:p>
                      <a:r>
                        <a:rPr lang="en-US" altLang="ja-JP" sz="1100" dirty="0"/>
                        <a:t>D</a:t>
                      </a:r>
                      <a:endParaRPr lang="ja-JP" altLang="en-US" sz="1100" dirty="0"/>
                    </a:p>
                  </a:txBody>
                  <a:tcPr/>
                </a:tc>
                <a:tc>
                  <a:txBody>
                    <a:bodyPr/>
                    <a:lstStyle/>
                    <a:p>
                      <a:r>
                        <a:rPr kumimoji="1" lang="en-US" altLang="ja-JP" sz="1100" dirty="0"/>
                        <a:t>10</a:t>
                      </a:r>
                      <a:r>
                        <a:rPr kumimoji="1" lang="ja-JP" altLang="en-US" sz="1100" dirty="0"/>
                        <a:t>万施設に１度</a:t>
                      </a:r>
                    </a:p>
                  </a:txBody>
                  <a:tcPr/>
                </a:tc>
                <a:extLst>
                  <a:ext uri="{0D108BD9-81ED-4DB2-BD59-A6C34878D82A}">
                    <a16:rowId xmlns:a16="http://schemas.microsoft.com/office/drawing/2014/main" val="475073957"/>
                  </a:ext>
                </a:extLst>
              </a:tr>
              <a:tr h="260059">
                <a:tc>
                  <a:txBody>
                    <a:bodyPr/>
                    <a:lstStyle/>
                    <a:p>
                      <a:r>
                        <a:rPr lang="en-US" altLang="ja-JP" sz="1100" dirty="0"/>
                        <a:t>E</a:t>
                      </a:r>
                      <a:endParaRPr lang="ja-JP" altLang="en-US" sz="1100" dirty="0"/>
                    </a:p>
                  </a:txBody>
                  <a:tcPr/>
                </a:tc>
                <a:tc>
                  <a:txBody>
                    <a:bodyPr/>
                    <a:lstStyle/>
                    <a:p>
                      <a:r>
                        <a:rPr kumimoji="1" lang="en-US" altLang="ja-JP" sz="1100" dirty="0"/>
                        <a:t>100</a:t>
                      </a:r>
                      <a:r>
                        <a:rPr kumimoji="1" lang="ja-JP" altLang="en-US" sz="1100" dirty="0"/>
                        <a:t>万施設に１度</a:t>
                      </a:r>
                    </a:p>
                  </a:txBody>
                  <a:tcPr/>
                </a:tc>
                <a:extLst>
                  <a:ext uri="{0D108BD9-81ED-4DB2-BD59-A6C34878D82A}">
                    <a16:rowId xmlns:a16="http://schemas.microsoft.com/office/drawing/2014/main" val="4247429257"/>
                  </a:ext>
                </a:extLst>
              </a:tr>
            </a:tbl>
          </a:graphicData>
        </a:graphic>
      </p:graphicFrame>
      <p:graphicFrame>
        <p:nvGraphicFramePr>
          <p:cNvPr id="5" name="表 4">
            <a:extLst>
              <a:ext uri="{FF2B5EF4-FFF2-40B4-BE49-F238E27FC236}">
                <a16:creationId xmlns:a16="http://schemas.microsoft.com/office/drawing/2014/main" id="{C0770CCB-28A4-4EC6-B6DB-30624500B115}"/>
              </a:ext>
            </a:extLst>
          </p:cNvPr>
          <p:cNvGraphicFramePr>
            <a:graphicFrameLocks noGrp="1"/>
          </p:cNvGraphicFramePr>
          <p:nvPr/>
        </p:nvGraphicFramePr>
        <p:xfrm>
          <a:off x="736794" y="5080924"/>
          <a:ext cx="1930829" cy="1562140"/>
        </p:xfrm>
        <a:graphic>
          <a:graphicData uri="http://schemas.openxmlformats.org/drawingml/2006/table">
            <a:tbl>
              <a:tblPr firstRow="1" bandRow="1">
                <a:tableStyleId>{5C22544A-7EE6-4342-B048-85BDC9FD1C3A}</a:tableStyleId>
              </a:tblPr>
              <a:tblGrid>
                <a:gridCol w="253494">
                  <a:extLst>
                    <a:ext uri="{9D8B030D-6E8A-4147-A177-3AD203B41FA5}">
                      <a16:colId xmlns:a16="http://schemas.microsoft.com/office/drawing/2014/main" val="668724735"/>
                    </a:ext>
                  </a:extLst>
                </a:gridCol>
                <a:gridCol w="1677335">
                  <a:extLst>
                    <a:ext uri="{9D8B030D-6E8A-4147-A177-3AD203B41FA5}">
                      <a16:colId xmlns:a16="http://schemas.microsoft.com/office/drawing/2014/main" val="2908331263"/>
                    </a:ext>
                  </a:extLst>
                </a:gridCol>
              </a:tblGrid>
              <a:tr h="219901">
                <a:tc gridSpan="2">
                  <a:txBody>
                    <a:bodyPr/>
                    <a:lstStyle/>
                    <a:p>
                      <a:pPr algn="ctr"/>
                      <a:r>
                        <a:rPr kumimoji="1" lang="ja-JP" altLang="en-US" sz="1100" dirty="0"/>
                        <a:t>災害影響度</a:t>
                      </a:r>
                    </a:p>
                  </a:txBody>
                  <a:tcPr/>
                </a:tc>
                <a:tc hMerge="1">
                  <a:txBody>
                    <a:bodyPr/>
                    <a:lstStyle/>
                    <a:p>
                      <a:r>
                        <a:rPr kumimoji="1" lang="ja-JP" altLang="en-US" sz="1100" dirty="0"/>
                        <a:t>災害発生頻度</a:t>
                      </a:r>
                    </a:p>
                  </a:txBody>
                  <a:tcPr/>
                </a:tc>
                <a:extLst>
                  <a:ext uri="{0D108BD9-81ED-4DB2-BD59-A6C34878D82A}">
                    <a16:rowId xmlns:a16="http://schemas.microsoft.com/office/drawing/2014/main" val="1278472486"/>
                  </a:ext>
                </a:extLst>
              </a:tr>
              <a:tr h="0">
                <a:tc>
                  <a:txBody>
                    <a:bodyPr/>
                    <a:lstStyle/>
                    <a:p>
                      <a:r>
                        <a:rPr kumimoji="1" lang="en-US" altLang="ja-JP" sz="1100" dirty="0"/>
                        <a:t>Ⅰ</a:t>
                      </a:r>
                      <a:endParaRPr kumimoji="1" lang="ja-JP" alt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200</a:t>
                      </a:r>
                      <a:r>
                        <a:rPr kumimoji="1" lang="ja-JP" altLang="en-US" sz="1100" dirty="0"/>
                        <a:t>ｍ以上</a:t>
                      </a:r>
                    </a:p>
                  </a:txBody>
                  <a:tcPr/>
                </a:tc>
                <a:extLst>
                  <a:ext uri="{0D108BD9-81ED-4DB2-BD59-A6C34878D82A}">
                    <a16:rowId xmlns:a16="http://schemas.microsoft.com/office/drawing/2014/main" val="1057203253"/>
                  </a:ext>
                </a:extLst>
              </a:tr>
              <a:tr h="230247">
                <a:tc>
                  <a:txBody>
                    <a:bodyPr/>
                    <a:lstStyle/>
                    <a:p>
                      <a:r>
                        <a:rPr lang="en-US" altLang="ja-JP" sz="1100" dirty="0"/>
                        <a:t>Ⅱ</a:t>
                      </a:r>
                      <a:endParaRPr lang="ja-JP" altLang="en-US" sz="1100" dirty="0"/>
                    </a:p>
                  </a:txBody>
                  <a:tcPr/>
                </a:tc>
                <a:tc>
                  <a:txBody>
                    <a:bodyPr/>
                    <a:lstStyle/>
                    <a:p>
                      <a:r>
                        <a:rPr kumimoji="1" lang="en-US" altLang="ja-JP" sz="1100" dirty="0"/>
                        <a:t>100</a:t>
                      </a:r>
                      <a:r>
                        <a:rPr kumimoji="1" lang="ja-JP" altLang="en-US" sz="1100" dirty="0"/>
                        <a:t>ｍ以上</a:t>
                      </a:r>
                      <a:r>
                        <a:rPr kumimoji="1" lang="en-US" altLang="ja-JP" sz="1100" dirty="0"/>
                        <a:t>200</a:t>
                      </a:r>
                      <a:r>
                        <a:rPr kumimoji="1" lang="ja-JP" altLang="en-US" sz="1100" dirty="0"/>
                        <a:t>ｍ未満</a:t>
                      </a:r>
                    </a:p>
                  </a:txBody>
                  <a:tcPr/>
                </a:tc>
                <a:extLst>
                  <a:ext uri="{0D108BD9-81ED-4DB2-BD59-A6C34878D82A}">
                    <a16:rowId xmlns:a16="http://schemas.microsoft.com/office/drawing/2014/main" val="1699674117"/>
                  </a:ext>
                </a:extLst>
              </a:tr>
              <a:tr h="243281">
                <a:tc>
                  <a:txBody>
                    <a:bodyPr/>
                    <a:lstStyle/>
                    <a:p>
                      <a:r>
                        <a:rPr lang="en-US" altLang="ja-JP" sz="1100" dirty="0"/>
                        <a:t>Ⅲ</a:t>
                      </a:r>
                      <a:endParaRPr lang="ja-JP" altLang="en-US" sz="1100" dirty="0"/>
                    </a:p>
                  </a:txBody>
                  <a:tcPr/>
                </a:tc>
                <a:tc>
                  <a:txBody>
                    <a:bodyPr/>
                    <a:lstStyle/>
                    <a:p>
                      <a:r>
                        <a:rPr kumimoji="1" lang="en-US" altLang="ja-JP" sz="1100" dirty="0"/>
                        <a:t>50</a:t>
                      </a:r>
                      <a:r>
                        <a:rPr kumimoji="1" lang="ja-JP" altLang="en-US" sz="1100" dirty="0"/>
                        <a:t>ｍ以上</a:t>
                      </a:r>
                      <a:r>
                        <a:rPr kumimoji="1" lang="en-US" altLang="ja-JP" sz="1100" dirty="0"/>
                        <a:t>100</a:t>
                      </a:r>
                      <a:r>
                        <a:rPr kumimoji="1" lang="ja-JP" altLang="en-US" sz="1100" dirty="0"/>
                        <a:t>ｍ未満</a:t>
                      </a:r>
                    </a:p>
                  </a:txBody>
                  <a:tcPr/>
                </a:tc>
                <a:extLst>
                  <a:ext uri="{0D108BD9-81ED-4DB2-BD59-A6C34878D82A}">
                    <a16:rowId xmlns:a16="http://schemas.microsoft.com/office/drawing/2014/main" val="332895102"/>
                  </a:ext>
                </a:extLst>
              </a:tr>
              <a:tr h="265761">
                <a:tc>
                  <a:txBody>
                    <a:bodyPr/>
                    <a:lstStyle/>
                    <a:p>
                      <a:r>
                        <a:rPr lang="en-US" altLang="ja-JP" sz="1100" dirty="0"/>
                        <a:t>Ⅳ</a:t>
                      </a:r>
                      <a:endParaRPr lang="ja-JP" altLang="en-US" sz="1100" dirty="0"/>
                    </a:p>
                  </a:txBody>
                  <a:tcPr/>
                </a:tc>
                <a:tc>
                  <a:txBody>
                    <a:bodyPr/>
                    <a:lstStyle/>
                    <a:p>
                      <a:r>
                        <a:rPr kumimoji="1" lang="en-US" altLang="ja-JP" sz="1100" dirty="0"/>
                        <a:t>20</a:t>
                      </a:r>
                      <a:r>
                        <a:rPr kumimoji="1" lang="ja-JP" altLang="en-US" sz="1100" dirty="0"/>
                        <a:t>ｍ以上</a:t>
                      </a:r>
                      <a:r>
                        <a:rPr kumimoji="1" lang="en-US" altLang="ja-JP" sz="1100" dirty="0"/>
                        <a:t>50</a:t>
                      </a:r>
                      <a:r>
                        <a:rPr kumimoji="1" lang="ja-JP" altLang="en-US" sz="1100" dirty="0"/>
                        <a:t>ｍ未満</a:t>
                      </a:r>
                    </a:p>
                  </a:txBody>
                  <a:tcPr/>
                </a:tc>
                <a:extLst>
                  <a:ext uri="{0D108BD9-81ED-4DB2-BD59-A6C34878D82A}">
                    <a16:rowId xmlns:a16="http://schemas.microsoft.com/office/drawing/2014/main" val="475073957"/>
                  </a:ext>
                </a:extLst>
              </a:tr>
              <a:tr h="260059">
                <a:tc>
                  <a:txBody>
                    <a:bodyPr/>
                    <a:lstStyle/>
                    <a:p>
                      <a:r>
                        <a:rPr lang="en-US" altLang="ja-JP" sz="1100" dirty="0"/>
                        <a:t>Ⅴ</a:t>
                      </a:r>
                      <a:endParaRPr lang="ja-JP" altLang="en-US" sz="1100" dirty="0"/>
                    </a:p>
                  </a:txBody>
                  <a:tcPr/>
                </a:tc>
                <a:tc>
                  <a:txBody>
                    <a:bodyPr/>
                    <a:lstStyle/>
                    <a:p>
                      <a:r>
                        <a:rPr kumimoji="1" lang="en-US" altLang="ja-JP" sz="1100" dirty="0"/>
                        <a:t>20</a:t>
                      </a:r>
                      <a:r>
                        <a:rPr kumimoji="1" lang="ja-JP" altLang="en-US" sz="1100" dirty="0"/>
                        <a:t>ｍ未満</a:t>
                      </a:r>
                    </a:p>
                  </a:txBody>
                  <a:tcPr/>
                </a:tc>
                <a:extLst>
                  <a:ext uri="{0D108BD9-81ED-4DB2-BD59-A6C34878D82A}">
                    <a16:rowId xmlns:a16="http://schemas.microsoft.com/office/drawing/2014/main" val="4247429257"/>
                  </a:ext>
                </a:extLst>
              </a:tr>
            </a:tbl>
          </a:graphicData>
        </a:graphic>
      </p:graphicFrame>
      <p:graphicFrame>
        <p:nvGraphicFramePr>
          <p:cNvPr id="7" name="表 7">
            <a:extLst>
              <a:ext uri="{FF2B5EF4-FFF2-40B4-BE49-F238E27FC236}">
                <a16:creationId xmlns:a16="http://schemas.microsoft.com/office/drawing/2014/main" id="{6F991ECF-FE33-4618-B4B7-CEB5A78EBBB7}"/>
              </a:ext>
            </a:extLst>
          </p:cNvPr>
          <p:cNvGraphicFramePr>
            <a:graphicFrameLocks noGrp="1"/>
          </p:cNvGraphicFramePr>
          <p:nvPr>
            <p:extLst>
              <p:ext uri="{D42A27DB-BD31-4B8C-83A1-F6EECF244321}">
                <p14:modId xmlns:p14="http://schemas.microsoft.com/office/powerpoint/2010/main" val="1937396842"/>
              </p:ext>
            </p:extLst>
          </p:nvPr>
        </p:nvGraphicFramePr>
        <p:xfrm>
          <a:off x="9296712" y="1438416"/>
          <a:ext cx="1635852" cy="1564386"/>
        </p:xfrm>
        <a:graphic>
          <a:graphicData uri="http://schemas.openxmlformats.org/drawingml/2006/table">
            <a:tbl>
              <a:tblPr firstRow="1" bandRow="1">
                <a:tableStyleId>{5C22544A-7EE6-4342-B048-85BDC9FD1C3A}</a:tableStyleId>
              </a:tblPr>
              <a:tblGrid>
                <a:gridCol w="272642">
                  <a:extLst>
                    <a:ext uri="{9D8B030D-6E8A-4147-A177-3AD203B41FA5}">
                      <a16:colId xmlns:a16="http://schemas.microsoft.com/office/drawing/2014/main" val="4227811078"/>
                    </a:ext>
                  </a:extLst>
                </a:gridCol>
                <a:gridCol w="272642">
                  <a:extLst>
                    <a:ext uri="{9D8B030D-6E8A-4147-A177-3AD203B41FA5}">
                      <a16:colId xmlns:a16="http://schemas.microsoft.com/office/drawing/2014/main" val="3515314737"/>
                    </a:ext>
                  </a:extLst>
                </a:gridCol>
                <a:gridCol w="272642">
                  <a:extLst>
                    <a:ext uri="{9D8B030D-6E8A-4147-A177-3AD203B41FA5}">
                      <a16:colId xmlns:a16="http://schemas.microsoft.com/office/drawing/2014/main" val="3880435384"/>
                    </a:ext>
                  </a:extLst>
                </a:gridCol>
                <a:gridCol w="272642">
                  <a:extLst>
                    <a:ext uri="{9D8B030D-6E8A-4147-A177-3AD203B41FA5}">
                      <a16:colId xmlns:a16="http://schemas.microsoft.com/office/drawing/2014/main" val="3055546731"/>
                    </a:ext>
                  </a:extLst>
                </a:gridCol>
                <a:gridCol w="272642">
                  <a:extLst>
                    <a:ext uri="{9D8B030D-6E8A-4147-A177-3AD203B41FA5}">
                      <a16:colId xmlns:a16="http://schemas.microsoft.com/office/drawing/2014/main" val="3528971603"/>
                    </a:ext>
                  </a:extLst>
                </a:gridCol>
                <a:gridCol w="272642">
                  <a:extLst>
                    <a:ext uri="{9D8B030D-6E8A-4147-A177-3AD203B41FA5}">
                      <a16:colId xmlns:a16="http://schemas.microsoft.com/office/drawing/2014/main" val="2879036377"/>
                    </a:ext>
                  </a:extLst>
                </a:gridCol>
              </a:tblGrid>
              <a:tr h="260731">
                <a:tc>
                  <a:txBody>
                    <a:bodyPr/>
                    <a:lstStyle/>
                    <a:p>
                      <a:endParaRPr kumimoji="1" lang="ja-JP" altLang="en-US" sz="1100" dirty="0"/>
                    </a:p>
                  </a:txBody>
                  <a:tcPr/>
                </a:tc>
                <a:tc>
                  <a:txBody>
                    <a:bodyPr/>
                    <a:lstStyle/>
                    <a:p>
                      <a:r>
                        <a:rPr kumimoji="1" lang="en-US" altLang="ja-JP" sz="1100" dirty="0"/>
                        <a:t>E</a:t>
                      </a:r>
                      <a:endParaRPr kumimoji="1" lang="ja-JP" altLang="en-US" sz="1100" dirty="0"/>
                    </a:p>
                  </a:txBody>
                  <a:tcPr/>
                </a:tc>
                <a:tc>
                  <a:txBody>
                    <a:bodyPr/>
                    <a:lstStyle/>
                    <a:p>
                      <a:r>
                        <a:rPr kumimoji="1" lang="en-US" altLang="ja-JP" sz="1100" dirty="0"/>
                        <a:t>D</a:t>
                      </a:r>
                      <a:endParaRPr kumimoji="1" lang="ja-JP" altLang="en-US" sz="1100" dirty="0"/>
                    </a:p>
                  </a:txBody>
                  <a:tcPr/>
                </a:tc>
                <a:tc>
                  <a:txBody>
                    <a:bodyPr/>
                    <a:lstStyle/>
                    <a:p>
                      <a:r>
                        <a:rPr kumimoji="1" lang="en-US" altLang="ja-JP" sz="1100" dirty="0"/>
                        <a:t>C</a:t>
                      </a:r>
                      <a:endParaRPr kumimoji="1" lang="ja-JP" altLang="en-US" sz="1100" dirty="0"/>
                    </a:p>
                  </a:txBody>
                  <a:tcPr/>
                </a:tc>
                <a:tc>
                  <a:txBody>
                    <a:bodyPr/>
                    <a:lstStyle/>
                    <a:p>
                      <a:r>
                        <a:rPr kumimoji="1" lang="en-US" altLang="ja-JP" sz="1100" dirty="0"/>
                        <a:t>B</a:t>
                      </a:r>
                      <a:endParaRPr kumimoji="1" lang="ja-JP" altLang="en-US" sz="1100" dirty="0"/>
                    </a:p>
                  </a:txBody>
                  <a:tcPr/>
                </a:tc>
                <a:tc>
                  <a:txBody>
                    <a:bodyPr/>
                    <a:lstStyle/>
                    <a:p>
                      <a:r>
                        <a:rPr kumimoji="1" lang="en-US" altLang="ja-JP" sz="1100" dirty="0"/>
                        <a:t>A</a:t>
                      </a:r>
                      <a:endParaRPr kumimoji="1" lang="ja-JP" altLang="en-US" sz="1100" dirty="0"/>
                    </a:p>
                  </a:txBody>
                  <a:tcPr/>
                </a:tc>
                <a:extLst>
                  <a:ext uri="{0D108BD9-81ED-4DB2-BD59-A6C34878D82A}">
                    <a16:rowId xmlns:a16="http://schemas.microsoft.com/office/drawing/2014/main" val="3412741052"/>
                  </a:ext>
                </a:extLst>
              </a:tr>
              <a:tr h="260731">
                <a:tc>
                  <a:txBody>
                    <a:bodyPr/>
                    <a:lstStyle/>
                    <a:p>
                      <a:r>
                        <a:rPr kumimoji="1" lang="en-US" altLang="ja-JP" sz="1100" dirty="0"/>
                        <a:t>Ⅰ</a:t>
                      </a:r>
                      <a:endParaRPr kumimoji="1" lang="ja-JP" altLang="en-US" sz="1100" dirty="0"/>
                    </a:p>
                  </a:txBody>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0000"/>
                    </a:solidFill>
                  </a:tcPr>
                </a:tc>
                <a:tc>
                  <a:txBody>
                    <a:bodyPr/>
                    <a:lstStyle/>
                    <a:p>
                      <a:endParaRPr kumimoji="1" lang="ja-JP" altLang="en-US" sz="1100" dirty="0"/>
                    </a:p>
                  </a:txBody>
                  <a:tcPr>
                    <a:solidFill>
                      <a:srgbClr val="FF0000"/>
                    </a:solidFill>
                  </a:tcPr>
                </a:tc>
                <a:extLst>
                  <a:ext uri="{0D108BD9-81ED-4DB2-BD59-A6C34878D82A}">
                    <a16:rowId xmlns:a16="http://schemas.microsoft.com/office/drawing/2014/main" val="702883575"/>
                  </a:ext>
                </a:extLst>
              </a:tr>
              <a:tr h="260731">
                <a:tc>
                  <a:txBody>
                    <a:bodyPr/>
                    <a:lstStyle/>
                    <a:p>
                      <a:r>
                        <a:rPr kumimoji="1" lang="en-US" altLang="ja-JP" sz="1100" dirty="0"/>
                        <a:t>Ⅱ</a:t>
                      </a:r>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0000"/>
                    </a:solidFill>
                  </a:tcPr>
                </a:tc>
                <a:tc>
                  <a:txBody>
                    <a:bodyPr/>
                    <a:lstStyle/>
                    <a:p>
                      <a:endParaRPr kumimoji="1" lang="ja-JP" altLang="en-US" sz="1100" dirty="0"/>
                    </a:p>
                  </a:txBody>
                  <a:tcPr>
                    <a:solidFill>
                      <a:srgbClr val="FF0000"/>
                    </a:solidFill>
                  </a:tcPr>
                </a:tc>
                <a:extLst>
                  <a:ext uri="{0D108BD9-81ED-4DB2-BD59-A6C34878D82A}">
                    <a16:rowId xmlns:a16="http://schemas.microsoft.com/office/drawing/2014/main" val="1379308179"/>
                  </a:ext>
                </a:extLst>
              </a:tr>
              <a:tr h="260731">
                <a:tc>
                  <a:txBody>
                    <a:bodyPr/>
                    <a:lstStyle/>
                    <a:p>
                      <a:r>
                        <a:rPr kumimoji="1" lang="en-US" altLang="ja-JP" sz="1100" dirty="0"/>
                        <a:t>Ⅲ</a:t>
                      </a:r>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extLst>
                  <a:ext uri="{0D108BD9-81ED-4DB2-BD59-A6C34878D82A}">
                    <a16:rowId xmlns:a16="http://schemas.microsoft.com/office/drawing/2014/main" val="2646673873"/>
                  </a:ext>
                </a:extLst>
              </a:tr>
              <a:tr h="260731">
                <a:tc>
                  <a:txBody>
                    <a:bodyPr/>
                    <a:lstStyle/>
                    <a:p>
                      <a:r>
                        <a:rPr kumimoji="1" lang="en-US" altLang="ja-JP" sz="1100" dirty="0"/>
                        <a:t>Ⅳ</a:t>
                      </a:r>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extLst>
                  <a:ext uri="{0D108BD9-81ED-4DB2-BD59-A6C34878D82A}">
                    <a16:rowId xmlns:a16="http://schemas.microsoft.com/office/drawing/2014/main" val="4228147601"/>
                  </a:ext>
                </a:extLst>
              </a:tr>
              <a:tr h="260731">
                <a:tc>
                  <a:txBody>
                    <a:bodyPr/>
                    <a:lstStyle/>
                    <a:p>
                      <a:r>
                        <a:rPr kumimoji="1" lang="en-US" altLang="ja-JP" sz="1100" dirty="0"/>
                        <a:t>Ⅴ</a:t>
                      </a:r>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solidFill>
                      <a:srgbClr val="FFC000"/>
                    </a:solidFill>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C000"/>
                    </a:solidFill>
                  </a:tcPr>
                </a:tc>
                <a:extLst>
                  <a:ext uri="{0D108BD9-81ED-4DB2-BD59-A6C34878D82A}">
                    <a16:rowId xmlns:a16="http://schemas.microsoft.com/office/drawing/2014/main" val="215570853"/>
                  </a:ext>
                </a:extLst>
              </a:tr>
            </a:tbl>
          </a:graphicData>
        </a:graphic>
      </p:graphicFrame>
      <p:sp>
        <p:nvSpPr>
          <p:cNvPr id="8" name="矢印: 右 7">
            <a:extLst>
              <a:ext uri="{FF2B5EF4-FFF2-40B4-BE49-F238E27FC236}">
                <a16:creationId xmlns:a16="http://schemas.microsoft.com/office/drawing/2014/main" id="{8BBF4C16-A602-468A-AE01-BB5C09E611A5}"/>
              </a:ext>
            </a:extLst>
          </p:cNvPr>
          <p:cNvSpPr/>
          <p:nvPr/>
        </p:nvSpPr>
        <p:spPr>
          <a:xfrm rot="16200000">
            <a:off x="234973" y="4010552"/>
            <a:ext cx="787847" cy="1526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右 8">
            <a:extLst>
              <a:ext uri="{FF2B5EF4-FFF2-40B4-BE49-F238E27FC236}">
                <a16:creationId xmlns:a16="http://schemas.microsoft.com/office/drawing/2014/main" id="{A7CF6AF3-A275-48EA-9ADF-F6FBA0148AA1}"/>
              </a:ext>
            </a:extLst>
          </p:cNvPr>
          <p:cNvSpPr/>
          <p:nvPr/>
        </p:nvSpPr>
        <p:spPr>
          <a:xfrm rot="16200000">
            <a:off x="255696" y="5892297"/>
            <a:ext cx="716225" cy="1678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F6C7CA87-2777-48A4-B881-610361A399F9}"/>
              </a:ext>
            </a:extLst>
          </p:cNvPr>
          <p:cNvSpPr txBox="1"/>
          <p:nvPr/>
        </p:nvSpPr>
        <p:spPr>
          <a:xfrm rot="16200000">
            <a:off x="-40341" y="3954376"/>
            <a:ext cx="1031051" cy="261610"/>
          </a:xfrm>
          <a:prstGeom prst="rect">
            <a:avLst/>
          </a:prstGeom>
          <a:noFill/>
        </p:spPr>
        <p:txBody>
          <a:bodyPr wrap="none" rtlCol="0">
            <a:spAutoFit/>
          </a:bodyPr>
          <a:lstStyle/>
          <a:p>
            <a:r>
              <a:rPr kumimoji="1" lang="ja-JP" altLang="en-US" sz="1100" dirty="0"/>
              <a:t>災害発生確率</a:t>
            </a:r>
          </a:p>
        </p:txBody>
      </p:sp>
      <p:sp>
        <p:nvSpPr>
          <p:cNvPr id="11" name="テキスト ボックス 10">
            <a:extLst>
              <a:ext uri="{FF2B5EF4-FFF2-40B4-BE49-F238E27FC236}">
                <a16:creationId xmlns:a16="http://schemas.microsoft.com/office/drawing/2014/main" id="{ED5941DB-1CD8-4216-97A9-1413B3BBD314}"/>
              </a:ext>
            </a:extLst>
          </p:cNvPr>
          <p:cNvSpPr txBox="1"/>
          <p:nvPr/>
        </p:nvSpPr>
        <p:spPr>
          <a:xfrm rot="16200000">
            <a:off x="-4783" y="5845427"/>
            <a:ext cx="889987" cy="261610"/>
          </a:xfrm>
          <a:prstGeom prst="rect">
            <a:avLst/>
          </a:prstGeom>
          <a:noFill/>
        </p:spPr>
        <p:txBody>
          <a:bodyPr wrap="none" rtlCol="0">
            <a:spAutoFit/>
          </a:bodyPr>
          <a:lstStyle/>
          <a:p>
            <a:r>
              <a:rPr kumimoji="1" lang="ja-JP" altLang="en-US" sz="1100" dirty="0"/>
              <a:t>災害影響度</a:t>
            </a:r>
          </a:p>
        </p:txBody>
      </p:sp>
      <p:sp>
        <p:nvSpPr>
          <p:cNvPr id="12" name="テキスト ボックス 11">
            <a:extLst>
              <a:ext uri="{FF2B5EF4-FFF2-40B4-BE49-F238E27FC236}">
                <a16:creationId xmlns:a16="http://schemas.microsoft.com/office/drawing/2014/main" id="{C74A81B3-9BA8-4287-B612-3737D798623E}"/>
              </a:ext>
            </a:extLst>
          </p:cNvPr>
          <p:cNvSpPr txBox="1"/>
          <p:nvPr/>
        </p:nvSpPr>
        <p:spPr>
          <a:xfrm rot="16200000">
            <a:off x="451201" y="4477426"/>
            <a:ext cx="372762" cy="261610"/>
          </a:xfrm>
          <a:prstGeom prst="rect">
            <a:avLst/>
          </a:prstGeom>
          <a:noFill/>
        </p:spPr>
        <p:txBody>
          <a:bodyPr wrap="square" rtlCol="0">
            <a:spAutoFit/>
          </a:bodyPr>
          <a:lstStyle/>
          <a:p>
            <a:r>
              <a:rPr kumimoji="1" lang="ja-JP" altLang="en-US" sz="1100" dirty="0"/>
              <a:t>小</a:t>
            </a:r>
          </a:p>
        </p:txBody>
      </p:sp>
      <p:sp>
        <p:nvSpPr>
          <p:cNvPr id="13" name="テキスト ボックス 12">
            <a:extLst>
              <a:ext uri="{FF2B5EF4-FFF2-40B4-BE49-F238E27FC236}">
                <a16:creationId xmlns:a16="http://schemas.microsoft.com/office/drawing/2014/main" id="{EA839140-A2D9-42FE-A0E2-D48E380DF32F}"/>
              </a:ext>
            </a:extLst>
          </p:cNvPr>
          <p:cNvSpPr txBox="1"/>
          <p:nvPr/>
        </p:nvSpPr>
        <p:spPr>
          <a:xfrm rot="16200000">
            <a:off x="419608" y="6377303"/>
            <a:ext cx="372762" cy="261610"/>
          </a:xfrm>
          <a:prstGeom prst="rect">
            <a:avLst/>
          </a:prstGeom>
          <a:noFill/>
        </p:spPr>
        <p:txBody>
          <a:bodyPr wrap="square" rtlCol="0">
            <a:spAutoFit/>
          </a:bodyPr>
          <a:lstStyle/>
          <a:p>
            <a:r>
              <a:rPr kumimoji="1" lang="ja-JP" altLang="en-US" sz="1100" dirty="0"/>
              <a:t>小</a:t>
            </a:r>
          </a:p>
        </p:txBody>
      </p:sp>
      <p:sp>
        <p:nvSpPr>
          <p:cNvPr id="14" name="テキスト ボックス 13">
            <a:extLst>
              <a:ext uri="{FF2B5EF4-FFF2-40B4-BE49-F238E27FC236}">
                <a16:creationId xmlns:a16="http://schemas.microsoft.com/office/drawing/2014/main" id="{AD2525CA-314E-4FDF-B2BE-4926B971EBCC}"/>
              </a:ext>
            </a:extLst>
          </p:cNvPr>
          <p:cNvSpPr txBox="1"/>
          <p:nvPr/>
        </p:nvSpPr>
        <p:spPr>
          <a:xfrm rot="16200000">
            <a:off x="451201" y="3393063"/>
            <a:ext cx="372762" cy="261610"/>
          </a:xfrm>
          <a:prstGeom prst="rect">
            <a:avLst/>
          </a:prstGeom>
          <a:noFill/>
        </p:spPr>
        <p:txBody>
          <a:bodyPr wrap="square" rtlCol="0">
            <a:spAutoFit/>
          </a:bodyPr>
          <a:lstStyle/>
          <a:p>
            <a:r>
              <a:rPr lang="ja-JP" altLang="en-US" sz="1100" dirty="0"/>
              <a:t>大</a:t>
            </a:r>
            <a:endParaRPr kumimoji="1" lang="ja-JP" altLang="en-US" sz="1100" dirty="0"/>
          </a:p>
        </p:txBody>
      </p:sp>
      <p:sp>
        <p:nvSpPr>
          <p:cNvPr id="15" name="テキスト ボックス 14">
            <a:extLst>
              <a:ext uri="{FF2B5EF4-FFF2-40B4-BE49-F238E27FC236}">
                <a16:creationId xmlns:a16="http://schemas.microsoft.com/office/drawing/2014/main" id="{449F572B-7841-4705-BE0D-7DF4906BEC6A}"/>
              </a:ext>
            </a:extLst>
          </p:cNvPr>
          <p:cNvSpPr txBox="1"/>
          <p:nvPr/>
        </p:nvSpPr>
        <p:spPr>
          <a:xfrm rot="16200000">
            <a:off x="419608" y="5300934"/>
            <a:ext cx="372762" cy="261610"/>
          </a:xfrm>
          <a:prstGeom prst="rect">
            <a:avLst/>
          </a:prstGeom>
          <a:noFill/>
        </p:spPr>
        <p:txBody>
          <a:bodyPr wrap="square" rtlCol="0">
            <a:spAutoFit/>
          </a:bodyPr>
          <a:lstStyle/>
          <a:p>
            <a:r>
              <a:rPr lang="ja-JP" altLang="en-US" sz="1100" dirty="0"/>
              <a:t>大</a:t>
            </a:r>
            <a:endParaRPr kumimoji="1" lang="ja-JP" altLang="en-US" sz="1100" dirty="0"/>
          </a:p>
        </p:txBody>
      </p:sp>
      <p:graphicFrame>
        <p:nvGraphicFramePr>
          <p:cNvPr id="18" name="表 7">
            <a:extLst>
              <a:ext uri="{FF2B5EF4-FFF2-40B4-BE49-F238E27FC236}">
                <a16:creationId xmlns:a16="http://schemas.microsoft.com/office/drawing/2014/main" id="{114B20FA-A6FD-4403-BEBF-CA415E2423DA}"/>
              </a:ext>
            </a:extLst>
          </p:cNvPr>
          <p:cNvGraphicFramePr>
            <a:graphicFrameLocks noGrp="1"/>
          </p:cNvGraphicFramePr>
          <p:nvPr/>
        </p:nvGraphicFramePr>
        <p:xfrm>
          <a:off x="3473810" y="3414944"/>
          <a:ext cx="2800295" cy="2236194"/>
        </p:xfrm>
        <a:graphic>
          <a:graphicData uri="http://schemas.openxmlformats.org/drawingml/2006/table">
            <a:tbl>
              <a:tblPr firstRow="1" bandRow="1">
                <a:tableStyleId>{5C22544A-7EE6-4342-B048-85BDC9FD1C3A}</a:tableStyleId>
              </a:tblPr>
              <a:tblGrid>
                <a:gridCol w="466716">
                  <a:extLst>
                    <a:ext uri="{9D8B030D-6E8A-4147-A177-3AD203B41FA5}">
                      <a16:colId xmlns:a16="http://schemas.microsoft.com/office/drawing/2014/main" val="4227811078"/>
                    </a:ext>
                  </a:extLst>
                </a:gridCol>
                <a:gridCol w="466716">
                  <a:extLst>
                    <a:ext uri="{9D8B030D-6E8A-4147-A177-3AD203B41FA5}">
                      <a16:colId xmlns:a16="http://schemas.microsoft.com/office/drawing/2014/main" val="3515314737"/>
                    </a:ext>
                  </a:extLst>
                </a:gridCol>
                <a:gridCol w="466716">
                  <a:extLst>
                    <a:ext uri="{9D8B030D-6E8A-4147-A177-3AD203B41FA5}">
                      <a16:colId xmlns:a16="http://schemas.microsoft.com/office/drawing/2014/main" val="3880435384"/>
                    </a:ext>
                  </a:extLst>
                </a:gridCol>
                <a:gridCol w="522009">
                  <a:extLst>
                    <a:ext uri="{9D8B030D-6E8A-4147-A177-3AD203B41FA5}">
                      <a16:colId xmlns:a16="http://schemas.microsoft.com/office/drawing/2014/main" val="3055546731"/>
                    </a:ext>
                  </a:extLst>
                </a:gridCol>
                <a:gridCol w="466930">
                  <a:extLst>
                    <a:ext uri="{9D8B030D-6E8A-4147-A177-3AD203B41FA5}">
                      <a16:colId xmlns:a16="http://schemas.microsoft.com/office/drawing/2014/main" val="3528971603"/>
                    </a:ext>
                  </a:extLst>
                </a:gridCol>
                <a:gridCol w="411208">
                  <a:extLst>
                    <a:ext uri="{9D8B030D-6E8A-4147-A177-3AD203B41FA5}">
                      <a16:colId xmlns:a16="http://schemas.microsoft.com/office/drawing/2014/main" val="2879036377"/>
                    </a:ext>
                  </a:extLst>
                </a:gridCol>
              </a:tblGrid>
              <a:tr h="297169">
                <a:tc>
                  <a:txBody>
                    <a:bodyPr/>
                    <a:lstStyle/>
                    <a:p>
                      <a:endParaRPr kumimoji="1" lang="ja-JP" altLang="en-US" sz="1200" dirty="0"/>
                    </a:p>
                  </a:txBody>
                  <a:tcPr/>
                </a:tc>
                <a:tc>
                  <a:txBody>
                    <a:bodyPr/>
                    <a:lstStyle/>
                    <a:p>
                      <a:r>
                        <a:rPr kumimoji="1" lang="en-US" altLang="ja-JP" sz="1200" dirty="0"/>
                        <a:t>E</a:t>
                      </a:r>
                      <a:endParaRPr kumimoji="1" lang="ja-JP" altLang="en-US" sz="1200" dirty="0"/>
                    </a:p>
                  </a:txBody>
                  <a:tcPr/>
                </a:tc>
                <a:tc>
                  <a:txBody>
                    <a:bodyPr/>
                    <a:lstStyle/>
                    <a:p>
                      <a:r>
                        <a:rPr kumimoji="1" lang="en-US" altLang="ja-JP" sz="1200" dirty="0"/>
                        <a:t>D</a:t>
                      </a:r>
                      <a:endParaRPr kumimoji="1" lang="ja-JP" altLang="en-US" sz="1200" dirty="0"/>
                    </a:p>
                  </a:txBody>
                  <a:tcPr/>
                </a:tc>
                <a:tc>
                  <a:txBody>
                    <a:bodyPr/>
                    <a:lstStyle/>
                    <a:p>
                      <a:r>
                        <a:rPr kumimoji="1" lang="en-US" altLang="ja-JP" sz="1200" dirty="0"/>
                        <a:t>C</a:t>
                      </a:r>
                      <a:endParaRPr kumimoji="1" lang="ja-JP" altLang="en-US" sz="1200" dirty="0"/>
                    </a:p>
                  </a:txBody>
                  <a:tcPr/>
                </a:tc>
                <a:tc>
                  <a:txBody>
                    <a:bodyPr/>
                    <a:lstStyle/>
                    <a:p>
                      <a:r>
                        <a:rPr kumimoji="1" lang="en-US" altLang="ja-JP" sz="1200" dirty="0"/>
                        <a:t>B</a:t>
                      </a:r>
                      <a:endParaRPr kumimoji="1" lang="ja-JP" altLang="en-US" sz="1200" dirty="0"/>
                    </a:p>
                  </a:txBody>
                  <a:tcPr/>
                </a:tc>
                <a:tc>
                  <a:txBody>
                    <a:bodyPr/>
                    <a:lstStyle/>
                    <a:p>
                      <a:r>
                        <a:rPr kumimoji="1" lang="en-US" altLang="ja-JP" sz="1200" dirty="0"/>
                        <a:t>A</a:t>
                      </a:r>
                      <a:endParaRPr kumimoji="1" lang="ja-JP" altLang="en-US" sz="1200" dirty="0"/>
                    </a:p>
                  </a:txBody>
                  <a:tcPr/>
                </a:tc>
                <a:extLst>
                  <a:ext uri="{0D108BD9-81ED-4DB2-BD59-A6C34878D82A}">
                    <a16:rowId xmlns:a16="http://schemas.microsoft.com/office/drawing/2014/main" val="3412741052"/>
                  </a:ext>
                </a:extLst>
              </a:tr>
              <a:tr h="297169">
                <a:tc>
                  <a:txBody>
                    <a:bodyPr/>
                    <a:lstStyle/>
                    <a:p>
                      <a:r>
                        <a:rPr kumimoji="1" lang="en-US" altLang="ja-JP" sz="1200" dirty="0"/>
                        <a:t>Ⅰ</a:t>
                      </a:r>
                      <a:endParaRPr kumimoji="1" lang="ja-JP" altLang="en-US" sz="1200" dirty="0"/>
                    </a:p>
                  </a:txBody>
                  <a:tcPr/>
                </a:tc>
                <a:tc>
                  <a:txBody>
                    <a:bodyPr/>
                    <a:lstStyle/>
                    <a:p>
                      <a:r>
                        <a:rPr kumimoji="1" lang="en-US" altLang="ja-JP" sz="1200" dirty="0"/>
                        <a:t>54</a:t>
                      </a:r>
                      <a:endParaRPr kumimoji="1" lang="ja-JP" altLang="en-US" sz="1200" dirty="0"/>
                    </a:p>
                  </a:txBody>
                  <a:tcPr>
                    <a:solidFill>
                      <a:srgbClr val="FFC000"/>
                    </a:solidFill>
                  </a:tcPr>
                </a:tc>
                <a:tc>
                  <a:txBody>
                    <a:bodyPr/>
                    <a:lstStyle/>
                    <a:p>
                      <a:r>
                        <a:rPr kumimoji="1" lang="en-US" altLang="ja-JP" sz="1200" dirty="0"/>
                        <a:t>73</a:t>
                      </a:r>
                      <a:endParaRPr kumimoji="1" lang="ja-JP" altLang="en-US" sz="1200" dirty="0"/>
                    </a:p>
                  </a:txBody>
                  <a:tcPr>
                    <a:solidFill>
                      <a:srgbClr val="FFC000"/>
                    </a:solidFill>
                  </a:tcPr>
                </a:tc>
                <a:tc>
                  <a:txBody>
                    <a:bodyPr/>
                    <a:lstStyle/>
                    <a:p>
                      <a:r>
                        <a:rPr kumimoji="1" lang="en-US" altLang="ja-JP" sz="1200" dirty="0"/>
                        <a:t>4</a:t>
                      </a:r>
                      <a:endParaRPr kumimoji="1" lang="ja-JP" altLang="en-US" sz="1200" dirty="0"/>
                    </a:p>
                  </a:txBody>
                  <a:tcPr>
                    <a:solidFill>
                      <a:srgbClr val="FFC000"/>
                    </a:solidFill>
                  </a:tcPr>
                </a:tc>
                <a:tc>
                  <a:txBody>
                    <a:bodyPr/>
                    <a:lstStyle/>
                    <a:p>
                      <a:r>
                        <a:rPr kumimoji="1" lang="en-US" altLang="ja-JP" sz="1200" dirty="0"/>
                        <a:t>9</a:t>
                      </a:r>
                      <a:endParaRPr kumimoji="1" lang="ja-JP" altLang="en-US" sz="1200" dirty="0"/>
                    </a:p>
                  </a:txBody>
                  <a:tcPr>
                    <a:solidFill>
                      <a:srgbClr val="FF0000"/>
                    </a:solidFill>
                  </a:tcPr>
                </a:tc>
                <a:tc>
                  <a:txBody>
                    <a:bodyPr/>
                    <a:lstStyle/>
                    <a:p>
                      <a:r>
                        <a:rPr kumimoji="1" lang="en-US" altLang="ja-JP" sz="1200" dirty="0"/>
                        <a:t>0</a:t>
                      </a:r>
                      <a:endParaRPr kumimoji="1" lang="ja-JP" altLang="en-US" sz="1200" dirty="0"/>
                    </a:p>
                  </a:txBody>
                  <a:tcPr>
                    <a:solidFill>
                      <a:srgbClr val="FF0000"/>
                    </a:solidFill>
                  </a:tcPr>
                </a:tc>
                <a:extLst>
                  <a:ext uri="{0D108BD9-81ED-4DB2-BD59-A6C34878D82A}">
                    <a16:rowId xmlns:a16="http://schemas.microsoft.com/office/drawing/2014/main" val="702883575"/>
                  </a:ext>
                </a:extLst>
              </a:tr>
              <a:tr h="297169">
                <a:tc>
                  <a:txBody>
                    <a:bodyPr/>
                    <a:lstStyle/>
                    <a:p>
                      <a:r>
                        <a:rPr kumimoji="1" lang="en-US" altLang="ja-JP" sz="1200" dirty="0"/>
                        <a:t>Ⅱ</a:t>
                      </a:r>
                      <a:endParaRPr kumimoji="1" lang="ja-JP" altLang="en-US" sz="1200" dirty="0"/>
                    </a:p>
                  </a:txBody>
                  <a:tcPr/>
                </a:tc>
                <a:tc>
                  <a:txBody>
                    <a:bodyPr/>
                    <a:lstStyle/>
                    <a:p>
                      <a:r>
                        <a:rPr kumimoji="1" lang="en-US" altLang="ja-JP" sz="1200" dirty="0"/>
                        <a:t>52</a:t>
                      </a:r>
                      <a:endParaRPr kumimoji="1" lang="ja-JP" altLang="en-US" sz="1200" dirty="0"/>
                    </a:p>
                  </a:txBody>
                  <a:tcPr/>
                </a:tc>
                <a:tc>
                  <a:txBody>
                    <a:bodyPr/>
                    <a:lstStyle/>
                    <a:p>
                      <a:r>
                        <a:rPr kumimoji="1" lang="en-US" altLang="ja-JP" sz="1200" dirty="0"/>
                        <a:t>15</a:t>
                      </a:r>
                      <a:endParaRPr kumimoji="1" lang="ja-JP" altLang="en-US" sz="1200" dirty="0"/>
                    </a:p>
                  </a:txBody>
                  <a:tcPr/>
                </a:tc>
                <a:tc>
                  <a:txBody>
                    <a:bodyPr/>
                    <a:lstStyle/>
                    <a:p>
                      <a:r>
                        <a:rPr kumimoji="1" lang="en-US" altLang="ja-JP" sz="1200" dirty="0"/>
                        <a:t>34</a:t>
                      </a:r>
                      <a:endParaRPr kumimoji="1" lang="ja-JP" altLang="en-US" sz="1200" dirty="0"/>
                    </a:p>
                  </a:txBody>
                  <a:tcPr>
                    <a:solidFill>
                      <a:srgbClr val="FFC000"/>
                    </a:solidFill>
                  </a:tcPr>
                </a:tc>
                <a:tc>
                  <a:txBody>
                    <a:bodyPr/>
                    <a:lstStyle/>
                    <a:p>
                      <a:r>
                        <a:rPr kumimoji="1" lang="en-US" altLang="ja-JP" sz="1200" dirty="0"/>
                        <a:t>40</a:t>
                      </a:r>
                      <a:endParaRPr kumimoji="1" lang="ja-JP" altLang="en-US" sz="1200" dirty="0"/>
                    </a:p>
                  </a:txBody>
                  <a:tcPr>
                    <a:solidFill>
                      <a:srgbClr val="FF0000"/>
                    </a:solidFill>
                  </a:tcPr>
                </a:tc>
                <a:tc>
                  <a:txBody>
                    <a:bodyPr/>
                    <a:lstStyle/>
                    <a:p>
                      <a:r>
                        <a:rPr kumimoji="1" lang="en-US" altLang="ja-JP" sz="1200" dirty="0"/>
                        <a:t>0</a:t>
                      </a:r>
                    </a:p>
                  </a:txBody>
                  <a:tcPr>
                    <a:solidFill>
                      <a:srgbClr val="FF0000"/>
                    </a:solidFill>
                  </a:tcPr>
                </a:tc>
                <a:extLst>
                  <a:ext uri="{0D108BD9-81ED-4DB2-BD59-A6C34878D82A}">
                    <a16:rowId xmlns:a16="http://schemas.microsoft.com/office/drawing/2014/main" val="1379308179"/>
                  </a:ext>
                </a:extLst>
              </a:tr>
              <a:tr h="297169">
                <a:tc>
                  <a:txBody>
                    <a:bodyPr/>
                    <a:lstStyle/>
                    <a:p>
                      <a:r>
                        <a:rPr kumimoji="1" lang="en-US" altLang="ja-JP" sz="1200" dirty="0"/>
                        <a:t>Ⅲ</a:t>
                      </a:r>
                      <a:endParaRPr kumimoji="1" lang="ja-JP" altLang="en-US" sz="1200" dirty="0"/>
                    </a:p>
                  </a:txBody>
                  <a:tcPr/>
                </a:tc>
                <a:tc>
                  <a:txBody>
                    <a:bodyPr/>
                    <a:lstStyle/>
                    <a:p>
                      <a:r>
                        <a:rPr kumimoji="1" lang="en-US" altLang="ja-JP" sz="1200" dirty="0"/>
                        <a:t>4</a:t>
                      </a:r>
                      <a:endParaRPr kumimoji="1" lang="ja-JP" altLang="en-US" sz="1200" dirty="0"/>
                    </a:p>
                  </a:txBody>
                  <a:tcPr/>
                </a:tc>
                <a:tc>
                  <a:txBody>
                    <a:bodyPr/>
                    <a:lstStyle/>
                    <a:p>
                      <a:r>
                        <a:rPr kumimoji="1" lang="en-US" altLang="ja-JP" sz="1200" dirty="0"/>
                        <a:t>1</a:t>
                      </a:r>
                      <a:endParaRPr kumimoji="1" lang="ja-JP" altLang="en-US" sz="1200" dirty="0"/>
                    </a:p>
                  </a:txBody>
                  <a:tcPr/>
                </a:tc>
                <a:tc>
                  <a:txBody>
                    <a:bodyPr/>
                    <a:lstStyle/>
                    <a:p>
                      <a:r>
                        <a:rPr kumimoji="1" lang="en-US" altLang="ja-JP" sz="1200" dirty="0"/>
                        <a:t>94</a:t>
                      </a:r>
                      <a:endParaRPr kumimoji="1" lang="ja-JP" altLang="en-US" sz="1200" dirty="0"/>
                    </a:p>
                  </a:txBody>
                  <a:tcPr>
                    <a:solidFill>
                      <a:srgbClr val="FFC000"/>
                    </a:solidFill>
                  </a:tcPr>
                </a:tc>
                <a:tc>
                  <a:txBody>
                    <a:bodyPr/>
                    <a:lstStyle/>
                    <a:p>
                      <a:r>
                        <a:rPr kumimoji="1" lang="en-US" altLang="ja-JP" sz="1200" dirty="0"/>
                        <a:t>54</a:t>
                      </a:r>
                      <a:endParaRPr kumimoji="1" lang="ja-JP" altLang="en-US" sz="1200" dirty="0"/>
                    </a:p>
                  </a:txBody>
                  <a:tcPr>
                    <a:solidFill>
                      <a:srgbClr val="FFC000"/>
                    </a:solidFill>
                  </a:tcPr>
                </a:tc>
                <a:tc>
                  <a:txBody>
                    <a:bodyPr/>
                    <a:lstStyle/>
                    <a:p>
                      <a:r>
                        <a:rPr kumimoji="1" lang="en-US" altLang="ja-JP" sz="1200" dirty="0"/>
                        <a:t>0</a:t>
                      </a:r>
                    </a:p>
                  </a:txBody>
                  <a:tcPr>
                    <a:solidFill>
                      <a:srgbClr val="FFC000"/>
                    </a:solidFill>
                  </a:tcPr>
                </a:tc>
                <a:extLst>
                  <a:ext uri="{0D108BD9-81ED-4DB2-BD59-A6C34878D82A}">
                    <a16:rowId xmlns:a16="http://schemas.microsoft.com/office/drawing/2014/main" val="2646673873"/>
                  </a:ext>
                </a:extLst>
              </a:tr>
              <a:tr h="297169">
                <a:tc>
                  <a:txBody>
                    <a:bodyPr/>
                    <a:lstStyle/>
                    <a:p>
                      <a:r>
                        <a:rPr kumimoji="1" lang="en-US" altLang="ja-JP" sz="1200" dirty="0"/>
                        <a:t>Ⅳ</a:t>
                      </a:r>
                      <a:endParaRPr kumimoji="1" lang="ja-JP" altLang="en-US" sz="1200" dirty="0"/>
                    </a:p>
                  </a:txBody>
                  <a:tcPr/>
                </a:tc>
                <a:tc>
                  <a:txBody>
                    <a:bodyPr/>
                    <a:lstStyle/>
                    <a:p>
                      <a:r>
                        <a:rPr kumimoji="1" lang="en-US" altLang="ja-JP" sz="1200" dirty="0"/>
                        <a:t>1</a:t>
                      </a:r>
                      <a:endParaRPr kumimoji="1" lang="ja-JP" altLang="en-US" sz="1200" dirty="0"/>
                    </a:p>
                  </a:txBody>
                  <a:tcPr/>
                </a:tc>
                <a:tc>
                  <a:txBody>
                    <a:bodyPr/>
                    <a:lstStyle/>
                    <a:p>
                      <a:r>
                        <a:rPr kumimoji="1" lang="en-US" altLang="ja-JP" sz="1200" dirty="0"/>
                        <a:t>2</a:t>
                      </a:r>
                      <a:endParaRPr kumimoji="1" lang="ja-JP" altLang="en-US" sz="1200" dirty="0"/>
                    </a:p>
                  </a:txBody>
                  <a:tcPr/>
                </a:tc>
                <a:tc>
                  <a:txBody>
                    <a:bodyPr/>
                    <a:lstStyle/>
                    <a:p>
                      <a:r>
                        <a:rPr kumimoji="1" lang="en-US" altLang="ja-JP" sz="1200" dirty="0"/>
                        <a:t>207</a:t>
                      </a:r>
                      <a:endParaRPr kumimoji="1" lang="ja-JP" altLang="en-US" sz="1200" dirty="0"/>
                    </a:p>
                  </a:txBody>
                  <a:tcPr>
                    <a:solidFill>
                      <a:srgbClr val="FFC000"/>
                    </a:solidFill>
                  </a:tcPr>
                </a:tc>
                <a:tc>
                  <a:txBody>
                    <a:bodyPr/>
                    <a:lstStyle/>
                    <a:p>
                      <a:r>
                        <a:rPr kumimoji="1" lang="en-US" altLang="ja-JP" sz="1200" dirty="0"/>
                        <a:t>47</a:t>
                      </a:r>
                      <a:endParaRPr kumimoji="1" lang="ja-JP" altLang="en-US" sz="1200" dirty="0"/>
                    </a:p>
                  </a:txBody>
                  <a:tcPr>
                    <a:solidFill>
                      <a:srgbClr val="FFC000"/>
                    </a:solidFill>
                  </a:tcPr>
                </a:tc>
                <a:tc>
                  <a:txBody>
                    <a:bodyPr/>
                    <a:lstStyle/>
                    <a:p>
                      <a:r>
                        <a:rPr kumimoji="1" lang="en-US" altLang="ja-JP" sz="1200" dirty="0"/>
                        <a:t>0</a:t>
                      </a:r>
                      <a:endParaRPr kumimoji="1" lang="ja-JP" altLang="en-US" sz="1200" dirty="0"/>
                    </a:p>
                  </a:txBody>
                  <a:tcPr>
                    <a:solidFill>
                      <a:srgbClr val="FFC000"/>
                    </a:solidFill>
                  </a:tcPr>
                </a:tc>
                <a:extLst>
                  <a:ext uri="{0D108BD9-81ED-4DB2-BD59-A6C34878D82A}">
                    <a16:rowId xmlns:a16="http://schemas.microsoft.com/office/drawing/2014/main" val="4228147601"/>
                  </a:ext>
                </a:extLst>
              </a:tr>
              <a:tr h="330222">
                <a:tc>
                  <a:txBody>
                    <a:bodyPr/>
                    <a:lstStyle/>
                    <a:p>
                      <a:r>
                        <a:rPr kumimoji="1" lang="en-US" altLang="ja-JP" sz="1200" dirty="0"/>
                        <a:t>Ⅴ</a:t>
                      </a:r>
                      <a:endParaRPr kumimoji="1" lang="ja-JP" altLang="en-US" sz="1200" dirty="0"/>
                    </a:p>
                  </a:txBody>
                  <a:tcPr/>
                </a:tc>
                <a:tc>
                  <a:txBody>
                    <a:bodyPr/>
                    <a:lstStyle/>
                    <a:p>
                      <a:r>
                        <a:rPr kumimoji="1" lang="en-US" altLang="ja-JP" sz="1200" dirty="0"/>
                        <a:t>1</a:t>
                      </a:r>
                    </a:p>
                  </a:txBody>
                  <a:tcPr/>
                </a:tc>
                <a:tc>
                  <a:txBody>
                    <a:bodyPr/>
                    <a:lstStyle/>
                    <a:p>
                      <a:r>
                        <a:rPr kumimoji="1" lang="en-US" altLang="ja-JP" sz="1200" dirty="0"/>
                        <a:t>0</a:t>
                      </a:r>
                      <a:endParaRPr kumimoji="1" lang="ja-JP" altLang="en-US" sz="1200" dirty="0"/>
                    </a:p>
                  </a:txBody>
                  <a:tcPr/>
                </a:tc>
                <a:tc>
                  <a:txBody>
                    <a:bodyPr/>
                    <a:lstStyle/>
                    <a:p>
                      <a:r>
                        <a:rPr kumimoji="1" lang="en-US" altLang="ja-JP" sz="1200" dirty="0"/>
                        <a:t>66</a:t>
                      </a:r>
                      <a:endParaRPr kumimoji="1" lang="ja-JP" altLang="en-US" sz="1200" dirty="0"/>
                    </a:p>
                  </a:txBody>
                  <a:tcPr>
                    <a:solidFill>
                      <a:srgbClr val="FFC000"/>
                    </a:solidFill>
                  </a:tcPr>
                </a:tc>
                <a:tc>
                  <a:txBody>
                    <a:bodyPr/>
                    <a:lstStyle/>
                    <a:p>
                      <a:r>
                        <a:rPr kumimoji="1" lang="en-US" altLang="ja-JP" sz="1200" dirty="0"/>
                        <a:t>10</a:t>
                      </a:r>
                      <a:endParaRPr kumimoji="1" lang="ja-JP" altLang="en-US" sz="1200" dirty="0"/>
                    </a:p>
                  </a:txBody>
                  <a:tcPr>
                    <a:solidFill>
                      <a:srgbClr val="FFC000"/>
                    </a:solidFill>
                  </a:tcPr>
                </a:tc>
                <a:tc>
                  <a:txBody>
                    <a:bodyPr/>
                    <a:lstStyle/>
                    <a:p>
                      <a:r>
                        <a:rPr kumimoji="1" lang="en-US" altLang="ja-JP" sz="1200" dirty="0"/>
                        <a:t>0</a:t>
                      </a:r>
                    </a:p>
                  </a:txBody>
                  <a:tcPr>
                    <a:solidFill>
                      <a:srgbClr val="FFC000"/>
                    </a:solidFill>
                  </a:tcPr>
                </a:tc>
                <a:extLst>
                  <a:ext uri="{0D108BD9-81ED-4DB2-BD59-A6C34878D82A}">
                    <a16:rowId xmlns:a16="http://schemas.microsoft.com/office/drawing/2014/main" val="215570853"/>
                  </a:ext>
                </a:extLst>
              </a:tr>
              <a:tr h="420127">
                <a:tc>
                  <a:txBody>
                    <a:bodyPr/>
                    <a:lstStyle/>
                    <a:p>
                      <a:r>
                        <a:rPr kumimoji="1" lang="ja-JP" altLang="en-US" sz="1200" dirty="0"/>
                        <a:t>計</a:t>
                      </a:r>
                    </a:p>
                  </a:txBody>
                  <a:tcPr/>
                </a:tc>
                <a:tc>
                  <a:txBody>
                    <a:bodyPr/>
                    <a:lstStyle/>
                    <a:p>
                      <a:r>
                        <a:rPr kumimoji="1" lang="en-US" altLang="ja-JP" sz="1200" dirty="0"/>
                        <a:t>112</a:t>
                      </a:r>
                      <a:endParaRPr kumimoji="1" lang="ja-JP" altLang="en-US" sz="1200" dirty="0"/>
                    </a:p>
                  </a:txBody>
                  <a:tcPr/>
                </a:tc>
                <a:tc>
                  <a:txBody>
                    <a:bodyPr/>
                    <a:lstStyle/>
                    <a:p>
                      <a:r>
                        <a:rPr kumimoji="1" lang="en-US" altLang="ja-JP" sz="1200" dirty="0"/>
                        <a:t>91</a:t>
                      </a:r>
                      <a:endParaRPr kumimoji="1" lang="ja-JP" altLang="en-US" sz="1200" dirty="0"/>
                    </a:p>
                  </a:txBody>
                  <a:tcPr/>
                </a:tc>
                <a:tc>
                  <a:txBody>
                    <a:bodyPr/>
                    <a:lstStyle/>
                    <a:p>
                      <a:r>
                        <a:rPr kumimoji="1" lang="en-US" altLang="ja-JP" sz="1200" dirty="0"/>
                        <a:t>405</a:t>
                      </a:r>
                      <a:endParaRPr kumimoji="1" lang="ja-JP" altLang="en-US" sz="1200" dirty="0"/>
                    </a:p>
                  </a:txBody>
                  <a:tcPr>
                    <a:solidFill>
                      <a:srgbClr val="FFC000"/>
                    </a:solidFill>
                  </a:tcPr>
                </a:tc>
                <a:tc>
                  <a:txBody>
                    <a:bodyPr/>
                    <a:lstStyle/>
                    <a:p>
                      <a:r>
                        <a:rPr kumimoji="1" lang="en-US" altLang="ja-JP" sz="1200" dirty="0"/>
                        <a:t>160</a:t>
                      </a:r>
                      <a:endParaRPr kumimoji="1" lang="ja-JP" altLang="en-US" sz="1200" dirty="0"/>
                    </a:p>
                  </a:txBody>
                  <a:tcPr>
                    <a:solidFill>
                      <a:srgbClr val="FFC000"/>
                    </a:solidFill>
                  </a:tcPr>
                </a:tc>
                <a:tc>
                  <a:txBody>
                    <a:bodyPr/>
                    <a:lstStyle/>
                    <a:p>
                      <a:r>
                        <a:rPr kumimoji="1" lang="en-US" altLang="ja-JP" sz="1200" dirty="0"/>
                        <a:t>0</a:t>
                      </a:r>
                    </a:p>
                  </a:txBody>
                  <a:tcPr>
                    <a:solidFill>
                      <a:srgbClr val="FFC000"/>
                    </a:solidFill>
                  </a:tcPr>
                </a:tc>
                <a:extLst>
                  <a:ext uri="{0D108BD9-81ED-4DB2-BD59-A6C34878D82A}">
                    <a16:rowId xmlns:a16="http://schemas.microsoft.com/office/drawing/2014/main" val="1932594975"/>
                  </a:ext>
                </a:extLst>
              </a:tr>
            </a:tbl>
          </a:graphicData>
        </a:graphic>
      </p:graphicFrame>
      <p:sp>
        <p:nvSpPr>
          <p:cNvPr id="19" name="テキスト ボックス 18">
            <a:extLst>
              <a:ext uri="{FF2B5EF4-FFF2-40B4-BE49-F238E27FC236}">
                <a16:creationId xmlns:a16="http://schemas.microsoft.com/office/drawing/2014/main" id="{B0CD1D94-CA5C-4812-A167-8BFC9C5FBE9A}"/>
              </a:ext>
            </a:extLst>
          </p:cNvPr>
          <p:cNvSpPr txBox="1"/>
          <p:nvPr/>
        </p:nvSpPr>
        <p:spPr>
          <a:xfrm>
            <a:off x="2736173" y="3073340"/>
            <a:ext cx="4107215" cy="307777"/>
          </a:xfrm>
          <a:prstGeom prst="rect">
            <a:avLst/>
          </a:prstGeom>
          <a:noFill/>
        </p:spPr>
        <p:txBody>
          <a:bodyPr wrap="none" rtlCol="0">
            <a:spAutoFit/>
          </a:bodyPr>
          <a:lstStyle/>
          <a:p>
            <a:r>
              <a:rPr kumimoji="1" lang="ja-JP" altLang="en-US" sz="1400" dirty="0"/>
              <a:t>例．</a:t>
            </a:r>
            <a:r>
              <a:rPr kumimoji="1" lang="en-US" altLang="ja-JP" sz="1400" dirty="0"/>
              <a:t>H25</a:t>
            </a:r>
            <a:r>
              <a:rPr kumimoji="1" lang="ja-JP" altLang="en-US" sz="1400" dirty="0"/>
              <a:t>算定</a:t>
            </a:r>
            <a:r>
              <a:rPr kumimoji="1" lang="en-US" altLang="ja-JP" sz="1400" dirty="0"/>
              <a:t>【</a:t>
            </a:r>
            <a:r>
              <a:rPr kumimoji="1" lang="ja-JP" altLang="en-US" sz="1400" dirty="0"/>
              <a:t>堺泉北</a:t>
            </a:r>
            <a:r>
              <a:rPr kumimoji="1" lang="en-US" altLang="ja-JP" sz="1400" dirty="0"/>
              <a:t>】</a:t>
            </a:r>
            <a:r>
              <a:rPr kumimoji="1" lang="ja-JP" altLang="en-US" sz="1400" dirty="0"/>
              <a:t>防油堤内流出・流出火災</a:t>
            </a:r>
          </a:p>
        </p:txBody>
      </p:sp>
      <p:sp>
        <p:nvSpPr>
          <p:cNvPr id="20" name="テキスト ボックス 19">
            <a:extLst>
              <a:ext uri="{FF2B5EF4-FFF2-40B4-BE49-F238E27FC236}">
                <a16:creationId xmlns:a16="http://schemas.microsoft.com/office/drawing/2014/main" id="{65DEB59A-1160-4A67-ADBA-B30CB7CC3576}"/>
              </a:ext>
            </a:extLst>
          </p:cNvPr>
          <p:cNvSpPr txBox="1"/>
          <p:nvPr/>
        </p:nvSpPr>
        <p:spPr>
          <a:xfrm>
            <a:off x="244815" y="730368"/>
            <a:ext cx="3954929" cy="307777"/>
          </a:xfrm>
          <a:prstGeom prst="rect">
            <a:avLst/>
          </a:prstGeom>
          <a:noFill/>
          <a:ln>
            <a:solidFill>
              <a:schemeClr val="tx1"/>
            </a:solidFill>
          </a:ln>
        </p:spPr>
        <p:txBody>
          <a:bodyPr wrap="none" rtlCol="0">
            <a:spAutoFit/>
          </a:bodyPr>
          <a:lstStyle/>
          <a:p>
            <a:r>
              <a:rPr kumimoji="1" lang="ja-JP" altLang="en-US" sz="1400" dirty="0"/>
              <a:t>例．</a:t>
            </a:r>
            <a:r>
              <a:rPr lang="ja-JP" altLang="en-US" sz="1400" dirty="0"/>
              <a:t>短周期地震動発生時の危険物タンクの影響</a:t>
            </a:r>
            <a:endParaRPr kumimoji="1" lang="ja-JP" altLang="en-US" sz="1400" dirty="0"/>
          </a:p>
        </p:txBody>
      </p:sp>
      <p:sp>
        <p:nvSpPr>
          <p:cNvPr id="21" name="テキスト ボックス 20">
            <a:extLst>
              <a:ext uri="{FF2B5EF4-FFF2-40B4-BE49-F238E27FC236}">
                <a16:creationId xmlns:a16="http://schemas.microsoft.com/office/drawing/2014/main" id="{1C7CAE25-4F74-4A1C-BC00-887098E71CD4}"/>
              </a:ext>
            </a:extLst>
          </p:cNvPr>
          <p:cNvSpPr txBox="1"/>
          <p:nvPr/>
        </p:nvSpPr>
        <p:spPr>
          <a:xfrm>
            <a:off x="2778927" y="5668731"/>
            <a:ext cx="4318811" cy="461665"/>
          </a:xfrm>
          <a:prstGeom prst="rect">
            <a:avLst/>
          </a:prstGeom>
          <a:noFill/>
        </p:spPr>
        <p:txBody>
          <a:bodyPr wrap="none" rtlCol="0">
            <a:spAutoFit/>
          </a:bodyPr>
          <a:lstStyle/>
          <a:p>
            <a:r>
              <a:rPr kumimoji="1" lang="en-US" altLang="ja-JP" sz="1200" dirty="0"/>
              <a:t>1000</a:t>
            </a:r>
            <a:r>
              <a:rPr kumimoji="1" lang="ja-JP" altLang="en-US" sz="1200" dirty="0"/>
              <a:t>施設に１度、流出・火災が発生する施設が</a:t>
            </a:r>
            <a:r>
              <a:rPr kumimoji="1" lang="en-US" altLang="ja-JP" sz="1200" dirty="0"/>
              <a:t>160</a:t>
            </a:r>
            <a:r>
              <a:rPr kumimoji="1" lang="ja-JP" altLang="en-US" sz="1200" dirty="0"/>
              <a:t>施設ある</a:t>
            </a:r>
            <a:endParaRPr kumimoji="1" lang="en-US" altLang="ja-JP" sz="1200" dirty="0"/>
          </a:p>
          <a:p>
            <a:r>
              <a:rPr lang="ja-JP" altLang="en-US" sz="1200" dirty="0"/>
              <a:t>震度６弱以上で</a:t>
            </a:r>
            <a:r>
              <a:rPr lang="en-US" altLang="ja-JP" sz="1200" dirty="0"/>
              <a:t>160</a:t>
            </a:r>
            <a:r>
              <a:rPr lang="ja-JP" altLang="en-US" sz="1200" dirty="0"/>
              <a:t>／</a:t>
            </a:r>
            <a:r>
              <a:rPr lang="en-US" altLang="ja-JP" sz="1200" dirty="0"/>
              <a:t>1000</a:t>
            </a:r>
            <a:r>
              <a:rPr lang="ja-JP" altLang="en-US" sz="1200" dirty="0"/>
              <a:t>＝</a:t>
            </a:r>
            <a:r>
              <a:rPr lang="en-US" altLang="ja-JP" sz="1200" dirty="0"/>
              <a:t>16</a:t>
            </a:r>
            <a:r>
              <a:rPr lang="ja-JP" altLang="en-US" sz="1200" dirty="0"/>
              <a:t>％の確率で事象発生</a:t>
            </a:r>
            <a:endParaRPr lang="en-US" altLang="ja-JP" sz="1200" dirty="0"/>
          </a:p>
        </p:txBody>
      </p:sp>
      <p:sp>
        <p:nvSpPr>
          <p:cNvPr id="22" name="矢印: 下 21">
            <a:extLst>
              <a:ext uri="{FF2B5EF4-FFF2-40B4-BE49-F238E27FC236}">
                <a16:creationId xmlns:a16="http://schemas.microsoft.com/office/drawing/2014/main" id="{6CB6A46F-56BE-498A-8833-27BE0535DE8A}"/>
              </a:ext>
            </a:extLst>
          </p:cNvPr>
          <p:cNvSpPr/>
          <p:nvPr/>
        </p:nvSpPr>
        <p:spPr>
          <a:xfrm>
            <a:off x="4480411" y="6097849"/>
            <a:ext cx="511808" cy="293615"/>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9E85191-97FC-49FC-81A9-93341D078091}"/>
              </a:ext>
            </a:extLst>
          </p:cNvPr>
          <p:cNvSpPr/>
          <p:nvPr/>
        </p:nvSpPr>
        <p:spPr>
          <a:xfrm>
            <a:off x="5339079" y="3414944"/>
            <a:ext cx="503425" cy="2236194"/>
          </a:xfrm>
          <a:prstGeom prst="roundRect">
            <a:avLst/>
          </a:prstGeom>
          <a:noFill/>
          <a:ln w="57150">
            <a:solidFill>
              <a:srgbClr val="FF000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2F10BB18-9D85-4B95-B9EE-1DE82DD8CC53}"/>
              </a:ext>
            </a:extLst>
          </p:cNvPr>
          <p:cNvSpPr txBox="1"/>
          <p:nvPr/>
        </p:nvSpPr>
        <p:spPr>
          <a:xfrm>
            <a:off x="2803707" y="6391464"/>
            <a:ext cx="4204997" cy="276999"/>
          </a:xfrm>
          <a:prstGeom prst="rect">
            <a:avLst/>
          </a:prstGeom>
          <a:noFill/>
        </p:spPr>
        <p:txBody>
          <a:bodyPr wrap="none" rtlCol="0">
            <a:spAutoFit/>
          </a:bodyPr>
          <a:lstStyle/>
          <a:p>
            <a:r>
              <a:rPr lang="ja-JP" altLang="en-US" sz="1200" dirty="0"/>
              <a:t>⇒うち、</a:t>
            </a:r>
            <a:r>
              <a:rPr lang="en-US" altLang="ja-JP" sz="1200" dirty="0"/>
              <a:t>100</a:t>
            </a:r>
            <a:r>
              <a:rPr lang="ja-JP" altLang="en-US" sz="1200" dirty="0"/>
              <a:t>ｍ以上の範囲に影響が及ぶのは</a:t>
            </a:r>
            <a:r>
              <a:rPr lang="en-US" altLang="ja-JP" sz="1200" dirty="0"/>
              <a:t>49</a:t>
            </a:r>
            <a:r>
              <a:rPr lang="ja-JP" altLang="en-US" sz="1200" dirty="0"/>
              <a:t>施設＝</a:t>
            </a:r>
            <a:r>
              <a:rPr lang="en-US" altLang="ja-JP" sz="1200" dirty="0"/>
              <a:t>4.9</a:t>
            </a:r>
            <a:r>
              <a:rPr lang="ja-JP" altLang="en-US" sz="1200" dirty="0"/>
              <a:t>％</a:t>
            </a:r>
            <a:endParaRPr kumimoji="1" lang="ja-JP" altLang="en-US" sz="1200" dirty="0"/>
          </a:p>
        </p:txBody>
      </p:sp>
      <p:sp>
        <p:nvSpPr>
          <p:cNvPr id="25" name="テキスト ボックス 24">
            <a:extLst>
              <a:ext uri="{FF2B5EF4-FFF2-40B4-BE49-F238E27FC236}">
                <a16:creationId xmlns:a16="http://schemas.microsoft.com/office/drawing/2014/main" id="{5F27D3B4-A420-418D-91BB-ABDF83843AC5}"/>
              </a:ext>
            </a:extLst>
          </p:cNvPr>
          <p:cNvSpPr txBox="1"/>
          <p:nvPr/>
        </p:nvSpPr>
        <p:spPr>
          <a:xfrm>
            <a:off x="460637" y="2119319"/>
            <a:ext cx="7980919" cy="646331"/>
          </a:xfrm>
          <a:prstGeom prst="rect">
            <a:avLst/>
          </a:prstGeom>
          <a:noFill/>
        </p:spPr>
        <p:txBody>
          <a:bodyPr wrap="square" rtlCol="0">
            <a:spAutoFit/>
          </a:bodyPr>
          <a:lstStyle/>
          <a:p>
            <a:r>
              <a:rPr kumimoji="1" lang="ja-JP" altLang="en-US" b="1" dirty="0"/>
              <a:t>事象発生 </a:t>
            </a:r>
            <a:r>
              <a:rPr kumimoji="1" lang="ja-JP" altLang="en-US" dirty="0"/>
              <a:t>⇒ </a:t>
            </a:r>
            <a:r>
              <a:rPr kumimoji="1" lang="ja-JP" altLang="en-US" b="1" dirty="0"/>
              <a:t>緊急遮断 </a:t>
            </a:r>
            <a:r>
              <a:rPr kumimoji="1" lang="ja-JP" altLang="en-US" dirty="0"/>
              <a:t>⇒ </a:t>
            </a:r>
            <a:r>
              <a:rPr kumimoji="1" lang="ja-JP" altLang="en-US" b="1" dirty="0"/>
              <a:t>手動遮断 </a:t>
            </a:r>
            <a:r>
              <a:rPr kumimoji="1" lang="ja-JP" altLang="en-US" dirty="0"/>
              <a:t>⇒ </a:t>
            </a:r>
            <a:r>
              <a:rPr kumimoji="1" lang="ja-JP" altLang="en-US" b="1" dirty="0"/>
              <a:t>土のう等 </a:t>
            </a:r>
            <a:r>
              <a:rPr kumimoji="1" lang="ja-JP" altLang="en-US" dirty="0"/>
              <a:t>⇒ </a:t>
            </a:r>
            <a:r>
              <a:rPr kumimoji="1" lang="ja-JP" altLang="en-US" b="1" dirty="0"/>
              <a:t>仕切堤 </a:t>
            </a:r>
            <a:r>
              <a:rPr kumimoji="1" lang="ja-JP" altLang="en-US" dirty="0"/>
              <a:t>⇒ </a:t>
            </a:r>
            <a:r>
              <a:rPr kumimoji="1" lang="ja-JP" altLang="en-US" b="1" dirty="0"/>
              <a:t>防油堤 </a:t>
            </a:r>
            <a:r>
              <a:rPr kumimoji="1" lang="ja-JP" altLang="en-US" dirty="0"/>
              <a:t>⇒ </a:t>
            </a:r>
            <a:r>
              <a:rPr kumimoji="1" lang="ja-JP" altLang="en-US" b="1" dirty="0"/>
              <a:t>着火</a:t>
            </a:r>
            <a:endParaRPr kumimoji="1" lang="en-US" altLang="ja-JP" b="1" dirty="0"/>
          </a:p>
          <a:p>
            <a:r>
              <a:rPr lang="ja-JP" altLang="en-US" b="1" dirty="0"/>
              <a:t>　　　　　　　⇩　　　　　⇩　　　　⇩　　　　⇩　　　　⇩</a:t>
            </a:r>
            <a:endParaRPr lang="en-US" altLang="ja-JP" b="1" dirty="0"/>
          </a:p>
        </p:txBody>
      </p:sp>
      <p:sp>
        <p:nvSpPr>
          <p:cNvPr id="26" name="テキスト ボックス 25">
            <a:extLst>
              <a:ext uri="{FF2B5EF4-FFF2-40B4-BE49-F238E27FC236}">
                <a16:creationId xmlns:a16="http://schemas.microsoft.com/office/drawing/2014/main" id="{C7DBCD3A-D414-4E3D-A32B-B2304AF14926}"/>
              </a:ext>
            </a:extLst>
          </p:cNvPr>
          <p:cNvSpPr txBox="1"/>
          <p:nvPr/>
        </p:nvSpPr>
        <p:spPr>
          <a:xfrm>
            <a:off x="1837189" y="2748844"/>
            <a:ext cx="5494789" cy="369332"/>
          </a:xfrm>
          <a:prstGeom prst="rect">
            <a:avLst/>
          </a:prstGeom>
          <a:noFill/>
          <a:ln>
            <a:solidFill>
              <a:schemeClr val="tx1"/>
            </a:solidFill>
          </a:ln>
        </p:spPr>
        <p:txBody>
          <a:bodyPr wrap="square" rtlCol="0">
            <a:spAutoFit/>
          </a:bodyPr>
          <a:lstStyle/>
          <a:p>
            <a:pPr algn="ctr"/>
            <a:r>
              <a:rPr kumimoji="1" lang="ja-JP" altLang="en-US" dirty="0"/>
              <a:t>それぞれ成功で事象は収束</a:t>
            </a:r>
          </a:p>
        </p:txBody>
      </p:sp>
      <p:sp>
        <p:nvSpPr>
          <p:cNvPr id="27" name="円柱 26">
            <a:extLst>
              <a:ext uri="{FF2B5EF4-FFF2-40B4-BE49-F238E27FC236}">
                <a16:creationId xmlns:a16="http://schemas.microsoft.com/office/drawing/2014/main" id="{3A0BF5D9-3B96-4817-A4CE-8C8C20048EE8}"/>
              </a:ext>
            </a:extLst>
          </p:cNvPr>
          <p:cNvSpPr/>
          <p:nvPr/>
        </p:nvSpPr>
        <p:spPr>
          <a:xfrm>
            <a:off x="460637" y="1241433"/>
            <a:ext cx="1318059" cy="833256"/>
          </a:xfrm>
          <a:prstGeom prst="can">
            <a:avLst/>
          </a:prstGeom>
          <a:noFill/>
          <a:ln w="381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kumimoji="1" lang="ja-JP" altLang="en-US" dirty="0"/>
              <a:t>タンク</a:t>
            </a:r>
          </a:p>
        </p:txBody>
      </p:sp>
      <p:pic>
        <p:nvPicPr>
          <p:cNvPr id="41" name="グラフィックス 40" descr="歯車 1 つ 単色塗りつぶし">
            <a:extLst>
              <a:ext uri="{FF2B5EF4-FFF2-40B4-BE49-F238E27FC236}">
                <a16:creationId xmlns:a16="http://schemas.microsoft.com/office/drawing/2014/main" id="{4C0F462F-08BC-4C3F-BEB6-AFADF6C43B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89957" y="1680192"/>
            <a:ext cx="404035" cy="404035"/>
          </a:xfrm>
          <a:prstGeom prst="rect">
            <a:avLst/>
          </a:prstGeom>
        </p:spPr>
      </p:pic>
      <p:pic>
        <p:nvPicPr>
          <p:cNvPr id="45" name="グラフィックス 44" descr="警告 単色塗りつぶし">
            <a:extLst>
              <a:ext uri="{FF2B5EF4-FFF2-40B4-BE49-F238E27FC236}">
                <a16:creationId xmlns:a16="http://schemas.microsoft.com/office/drawing/2014/main" id="{48BC7D1B-2CC1-4B6E-B33F-EA9E64599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4298" y="1626006"/>
            <a:ext cx="404035" cy="404035"/>
          </a:xfrm>
          <a:prstGeom prst="rect">
            <a:avLst/>
          </a:prstGeom>
        </p:spPr>
      </p:pic>
      <p:cxnSp>
        <p:nvCxnSpPr>
          <p:cNvPr id="47" name="直線コネクタ 46">
            <a:extLst>
              <a:ext uri="{FF2B5EF4-FFF2-40B4-BE49-F238E27FC236}">
                <a16:creationId xmlns:a16="http://schemas.microsoft.com/office/drawing/2014/main" id="{D0EDEF46-3C2D-479D-9819-E023C15C7A4D}"/>
              </a:ext>
            </a:extLst>
          </p:cNvPr>
          <p:cNvCxnSpPr>
            <a:cxnSpLocks/>
          </p:cNvCxnSpPr>
          <p:nvPr/>
        </p:nvCxnSpPr>
        <p:spPr>
          <a:xfrm>
            <a:off x="309405" y="1484360"/>
            <a:ext cx="0" cy="594351"/>
          </a:xfrm>
          <a:prstGeom prst="line">
            <a:avLst/>
          </a:prstGeom>
          <a:ln w="38100"/>
        </p:spPr>
        <p:style>
          <a:lnRef idx="1">
            <a:schemeClr val="dk1"/>
          </a:lnRef>
          <a:fillRef idx="0">
            <a:schemeClr val="dk1"/>
          </a:fillRef>
          <a:effectRef idx="0">
            <a:schemeClr val="dk1"/>
          </a:effectRef>
          <a:fontRef idx="minor">
            <a:schemeClr val="tx1"/>
          </a:fontRef>
        </p:style>
      </p:cxnSp>
      <p:cxnSp>
        <p:nvCxnSpPr>
          <p:cNvPr id="49" name="直線コネクタ 48">
            <a:extLst>
              <a:ext uri="{FF2B5EF4-FFF2-40B4-BE49-F238E27FC236}">
                <a16:creationId xmlns:a16="http://schemas.microsoft.com/office/drawing/2014/main" id="{02F11C9E-FE88-4021-89D0-C196B2A3434F}"/>
              </a:ext>
            </a:extLst>
          </p:cNvPr>
          <p:cNvCxnSpPr>
            <a:cxnSpLocks/>
          </p:cNvCxnSpPr>
          <p:nvPr/>
        </p:nvCxnSpPr>
        <p:spPr>
          <a:xfrm flipH="1">
            <a:off x="309405" y="2066480"/>
            <a:ext cx="714840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52" name="直線コネクタ 51">
            <a:extLst>
              <a:ext uri="{FF2B5EF4-FFF2-40B4-BE49-F238E27FC236}">
                <a16:creationId xmlns:a16="http://schemas.microsoft.com/office/drawing/2014/main" id="{F1C4523E-303B-4CA6-8C7A-5F52F5F7A5CF}"/>
              </a:ext>
            </a:extLst>
          </p:cNvPr>
          <p:cNvCxnSpPr>
            <a:cxnSpLocks/>
          </p:cNvCxnSpPr>
          <p:nvPr/>
        </p:nvCxnSpPr>
        <p:spPr>
          <a:xfrm>
            <a:off x="7432646" y="1467564"/>
            <a:ext cx="0" cy="594351"/>
          </a:xfrm>
          <a:prstGeom prst="line">
            <a:avLst/>
          </a:prstGeom>
          <a:ln w="38100"/>
        </p:spPr>
        <p:style>
          <a:lnRef idx="1">
            <a:schemeClr val="dk1"/>
          </a:lnRef>
          <a:fillRef idx="0">
            <a:schemeClr val="dk1"/>
          </a:fillRef>
          <a:effectRef idx="0">
            <a:schemeClr val="dk1"/>
          </a:effectRef>
          <a:fontRef idx="minor">
            <a:schemeClr val="tx1"/>
          </a:fontRef>
        </p:style>
      </p:cxnSp>
      <p:cxnSp>
        <p:nvCxnSpPr>
          <p:cNvPr id="53" name="直線コネクタ 52">
            <a:extLst>
              <a:ext uri="{FF2B5EF4-FFF2-40B4-BE49-F238E27FC236}">
                <a16:creationId xmlns:a16="http://schemas.microsoft.com/office/drawing/2014/main" id="{0B526C5E-809A-4597-9511-972FEA993CDE}"/>
              </a:ext>
            </a:extLst>
          </p:cNvPr>
          <p:cNvCxnSpPr>
            <a:cxnSpLocks/>
          </p:cNvCxnSpPr>
          <p:nvPr/>
        </p:nvCxnSpPr>
        <p:spPr>
          <a:xfrm>
            <a:off x="5600578" y="1646640"/>
            <a:ext cx="0" cy="405950"/>
          </a:xfrm>
          <a:prstGeom prst="line">
            <a:avLst/>
          </a:prstGeom>
          <a:ln w="38100"/>
        </p:spPr>
        <p:style>
          <a:lnRef idx="1">
            <a:schemeClr val="dk1"/>
          </a:lnRef>
          <a:fillRef idx="0">
            <a:schemeClr val="dk1"/>
          </a:fillRef>
          <a:effectRef idx="0">
            <a:schemeClr val="dk1"/>
          </a:effectRef>
          <a:fontRef idx="minor">
            <a:schemeClr val="tx1"/>
          </a:fontRef>
        </p:style>
      </p:cxnSp>
      <p:pic>
        <p:nvPicPr>
          <p:cNvPr id="55" name="グラフィックス 54" descr="波 単色塗りつぶし">
            <a:extLst>
              <a:ext uri="{FF2B5EF4-FFF2-40B4-BE49-F238E27FC236}">
                <a16:creationId xmlns:a16="http://schemas.microsoft.com/office/drawing/2014/main" id="{0BAC7C07-48C6-4E27-A720-09DB8F3C0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74274" y="1207085"/>
            <a:ext cx="503425" cy="503425"/>
          </a:xfrm>
          <a:prstGeom prst="rect">
            <a:avLst/>
          </a:prstGeom>
        </p:spPr>
      </p:pic>
      <p:sp>
        <p:nvSpPr>
          <p:cNvPr id="56" name="テキスト ボックス 55">
            <a:extLst>
              <a:ext uri="{FF2B5EF4-FFF2-40B4-BE49-F238E27FC236}">
                <a16:creationId xmlns:a16="http://schemas.microsoft.com/office/drawing/2014/main" id="{270DC35E-ACFE-495A-9123-5045012EB858}"/>
              </a:ext>
            </a:extLst>
          </p:cNvPr>
          <p:cNvSpPr txBox="1"/>
          <p:nvPr/>
        </p:nvSpPr>
        <p:spPr>
          <a:xfrm>
            <a:off x="6367030" y="1354949"/>
            <a:ext cx="723936" cy="646331"/>
          </a:xfrm>
          <a:prstGeom prst="rect">
            <a:avLst/>
          </a:prstGeom>
          <a:noFill/>
        </p:spPr>
        <p:txBody>
          <a:bodyPr wrap="square" rtlCol="0">
            <a:spAutoFit/>
          </a:bodyPr>
          <a:lstStyle/>
          <a:p>
            <a:r>
              <a:rPr kumimoji="1" lang="ja-JP" altLang="en-US" sz="3600" dirty="0"/>
              <a:t>🔥</a:t>
            </a:r>
          </a:p>
        </p:txBody>
      </p:sp>
      <p:sp>
        <p:nvSpPr>
          <p:cNvPr id="57" name="楕円 56">
            <a:extLst>
              <a:ext uri="{FF2B5EF4-FFF2-40B4-BE49-F238E27FC236}">
                <a16:creationId xmlns:a16="http://schemas.microsoft.com/office/drawing/2014/main" id="{BFBAC8BA-75C0-43CF-B8DE-4B60704510EC}"/>
              </a:ext>
            </a:extLst>
          </p:cNvPr>
          <p:cNvSpPr/>
          <p:nvPr/>
        </p:nvSpPr>
        <p:spPr>
          <a:xfrm>
            <a:off x="5877699" y="1913140"/>
            <a:ext cx="1348632" cy="14639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C742365D-2826-4E07-93B3-33333171451A}"/>
              </a:ext>
            </a:extLst>
          </p:cNvPr>
          <p:cNvSpPr txBox="1"/>
          <p:nvPr/>
        </p:nvSpPr>
        <p:spPr>
          <a:xfrm>
            <a:off x="1759657" y="1511769"/>
            <a:ext cx="1210588" cy="246221"/>
          </a:xfrm>
          <a:prstGeom prst="rect">
            <a:avLst/>
          </a:prstGeom>
          <a:noFill/>
        </p:spPr>
        <p:txBody>
          <a:bodyPr wrap="none" rtlCol="0">
            <a:spAutoFit/>
          </a:bodyPr>
          <a:lstStyle/>
          <a:p>
            <a:r>
              <a:rPr kumimoji="1" lang="ja-JP" altLang="en-US" sz="1000" dirty="0"/>
              <a:t>失敗確率をかけ算</a:t>
            </a:r>
          </a:p>
        </p:txBody>
      </p:sp>
      <p:sp>
        <p:nvSpPr>
          <p:cNvPr id="59" name="テキスト ボックス 58">
            <a:extLst>
              <a:ext uri="{FF2B5EF4-FFF2-40B4-BE49-F238E27FC236}">
                <a16:creationId xmlns:a16="http://schemas.microsoft.com/office/drawing/2014/main" id="{7ACFA951-DFAE-4CA1-892B-9303145165E3}"/>
              </a:ext>
            </a:extLst>
          </p:cNvPr>
          <p:cNvSpPr txBox="1"/>
          <p:nvPr/>
        </p:nvSpPr>
        <p:spPr>
          <a:xfrm>
            <a:off x="2968483" y="1458084"/>
            <a:ext cx="1210588" cy="246221"/>
          </a:xfrm>
          <a:prstGeom prst="rect">
            <a:avLst/>
          </a:prstGeom>
          <a:noFill/>
        </p:spPr>
        <p:txBody>
          <a:bodyPr wrap="none" rtlCol="0">
            <a:spAutoFit/>
          </a:bodyPr>
          <a:lstStyle/>
          <a:p>
            <a:r>
              <a:rPr kumimoji="1" lang="ja-JP" altLang="en-US" sz="1000" dirty="0"/>
              <a:t>失敗確率をかけ算</a:t>
            </a:r>
          </a:p>
        </p:txBody>
      </p:sp>
      <p:sp>
        <p:nvSpPr>
          <p:cNvPr id="60" name="テキスト ボックス 59">
            <a:extLst>
              <a:ext uri="{FF2B5EF4-FFF2-40B4-BE49-F238E27FC236}">
                <a16:creationId xmlns:a16="http://schemas.microsoft.com/office/drawing/2014/main" id="{395A5402-16E5-4D0F-8148-A30861DFBC7A}"/>
              </a:ext>
            </a:extLst>
          </p:cNvPr>
          <p:cNvSpPr txBox="1"/>
          <p:nvPr/>
        </p:nvSpPr>
        <p:spPr>
          <a:xfrm>
            <a:off x="4184487" y="1214098"/>
            <a:ext cx="1210588" cy="553998"/>
          </a:xfrm>
          <a:prstGeom prst="rect">
            <a:avLst/>
          </a:prstGeom>
          <a:noFill/>
        </p:spPr>
        <p:txBody>
          <a:bodyPr wrap="none" rtlCol="0">
            <a:spAutoFit/>
          </a:bodyPr>
          <a:lstStyle/>
          <a:p>
            <a:r>
              <a:rPr lang="ja-JP" altLang="en-US" sz="1000" dirty="0"/>
              <a:t>土のう積みが</a:t>
            </a:r>
            <a:endParaRPr lang="en-US" altLang="ja-JP" sz="1000" dirty="0"/>
          </a:p>
          <a:p>
            <a:r>
              <a:rPr lang="ja-JP" altLang="en-US" sz="1000" dirty="0"/>
              <a:t>機能しない</a:t>
            </a:r>
            <a:r>
              <a:rPr kumimoji="1" lang="ja-JP" altLang="en-US" sz="1000" dirty="0"/>
              <a:t>確率を</a:t>
            </a:r>
            <a:endParaRPr kumimoji="1" lang="en-US" altLang="ja-JP" sz="1000" dirty="0"/>
          </a:p>
          <a:p>
            <a:r>
              <a:rPr kumimoji="1" lang="ja-JP" altLang="en-US" sz="1000" dirty="0"/>
              <a:t>かけ算</a:t>
            </a:r>
          </a:p>
        </p:txBody>
      </p:sp>
      <p:sp>
        <p:nvSpPr>
          <p:cNvPr id="61" name="テキスト ボックス 60">
            <a:extLst>
              <a:ext uri="{FF2B5EF4-FFF2-40B4-BE49-F238E27FC236}">
                <a16:creationId xmlns:a16="http://schemas.microsoft.com/office/drawing/2014/main" id="{1A0A98B2-34C5-457D-9DD8-E44F55237B4D}"/>
              </a:ext>
            </a:extLst>
          </p:cNvPr>
          <p:cNvSpPr txBox="1"/>
          <p:nvPr/>
        </p:nvSpPr>
        <p:spPr>
          <a:xfrm>
            <a:off x="5173090" y="868490"/>
            <a:ext cx="1338828" cy="400110"/>
          </a:xfrm>
          <a:prstGeom prst="rect">
            <a:avLst/>
          </a:prstGeom>
          <a:noFill/>
        </p:spPr>
        <p:txBody>
          <a:bodyPr wrap="none" rtlCol="0">
            <a:spAutoFit/>
          </a:bodyPr>
          <a:lstStyle/>
          <a:p>
            <a:r>
              <a:rPr lang="ja-JP" altLang="en-US" sz="1000" dirty="0"/>
              <a:t>仕切堤が機能しない</a:t>
            </a:r>
            <a:endParaRPr lang="en-US" altLang="ja-JP" sz="1000" dirty="0"/>
          </a:p>
          <a:p>
            <a:r>
              <a:rPr kumimoji="1" lang="ja-JP" altLang="en-US" sz="1000" dirty="0"/>
              <a:t>確率をかけ算</a:t>
            </a:r>
          </a:p>
        </p:txBody>
      </p:sp>
      <p:sp>
        <p:nvSpPr>
          <p:cNvPr id="62" name="テキスト ボックス 61">
            <a:extLst>
              <a:ext uri="{FF2B5EF4-FFF2-40B4-BE49-F238E27FC236}">
                <a16:creationId xmlns:a16="http://schemas.microsoft.com/office/drawing/2014/main" id="{8E4C586E-A1DE-43D8-A39F-5245A3342099}"/>
              </a:ext>
            </a:extLst>
          </p:cNvPr>
          <p:cNvSpPr txBox="1"/>
          <p:nvPr/>
        </p:nvSpPr>
        <p:spPr>
          <a:xfrm>
            <a:off x="6193717" y="1223490"/>
            <a:ext cx="1467068" cy="246221"/>
          </a:xfrm>
          <a:prstGeom prst="rect">
            <a:avLst/>
          </a:prstGeom>
          <a:noFill/>
        </p:spPr>
        <p:txBody>
          <a:bodyPr wrap="none" rtlCol="0">
            <a:spAutoFit/>
          </a:bodyPr>
          <a:lstStyle/>
          <a:p>
            <a:r>
              <a:rPr lang="ja-JP" altLang="en-US" sz="1000" dirty="0"/>
              <a:t>着火する</a:t>
            </a:r>
            <a:r>
              <a:rPr kumimoji="1" lang="ja-JP" altLang="en-US" sz="1000" dirty="0"/>
              <a:t>確率をかけ算</a:t>
            </a:r>
          </a:p>
        </p:txBody>
      </p:sp>
      <p:sp>
        <p:nvSpPr>
          <p:cNvPr id="63" name="矢印: 右 62">
            <a:extLst>
              <a:ext uri="{FF2B5EF4-FFF2-40B4-BE49-F238E27FC236}">
                <a16:creationId xmlns:a16="http://schemas.microsoft.com/office/drawing/2014/main" id="{B23BD16A-E940-417F-A6EA-7FDB625ADF65}"/>
              </a:ext>
            </a:extLst>
          </p:cNvPr>
          <p:cNvSpPr/>
          <p:nvPr/>
        </p:nvSpPr>
        <p:spPr>
          <a:xfrm>
            <a:off x="8437688" y="1744776"/>
            <a:ext cx="489330"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D7513F3B-88DA-4DA1-8476-8E56621A270D}"/>
              </a:ext>
            </a:extLst>
          </p:cNvPr>
          <p:cNvSpPr txBox="1"/>
          <p:nvPr/>
        </p:nvSpPr>
        <p:spPr>
          <a:xfrm>
            <a:off x="7929885" y="1344666"/>
            <a:ext cx="1338828" cy="400110"/>
          </a:xfrm>
          <a:prstGeom prst="rect">
            <a:avLst/>
          </a:prstGeom>
          <a:noFill/>
        </p:spPr>
        <p:txBody>
          <a:bodyPr wrap="none" rtlCol="0">
            <a:spAutoFit/>
          </a:bodyPr>
          <a:lstStyle/>
          <a:p>
            <a:r>
              <a:rPr lang="ja-JP" altLang="en-US" sz="1000" dirty="0"/>
              <a:t>リスクマトリックス</a:t>
            </a:r>
            <a:endParaRPr lang="en-US" altLang="ja-JP" sz="1000" dirty="0"/>
          </a:p>
          <a:p>
            <a:pPr algn="ctr"/>
            <a:r>
              <a:rPr lang="ja-JP" altLang="en-US" sz="1000" dirty="0"/>
              <a:t>に整理</a:t>
            </a:r>
            <a:endParaRPr kumimoji="1" lang="ja-JP" altLang="en-US" sz="1000" dirty="0"/>
          </a:p>
        </p:txBody>
      </p:sp>
      <p:sp>
        <p:nvSpPr>
          <p:cNvPr id="65" name="テキスト ボックス 64">
            <a:extLst>
              <a:ext uri="{FF2B5EF4-FFF2-40B4-BE49-F238E27FC236}">
                <a16:creationId xmlns:a16="http://schemas.microsoft.com/office/drawing/2014/main" id="{846B12B8-BF9B-4F2B-AF40-C7A3D5ECB6DF}"/>
              </a:ext>
            </a:extLst>
          </p:cNvPr>
          <p:cNvSpPr txBox="1"/>
          <p:nvPr/>
        </p:nvSpPr>
        <p:spPr>
          <a:xfrm>
            <a:off x="8363683" y="1001705"/>
            <a:ext cx="3518912" cy="400110"/>
          </a:xfrm>
          <a:prstGeom prst="rect">
            <a:avLst/>
          </a:prstGeom>
          <a:noFill/>
        </p:spPr>
        <p:txBody>
          <a:bodyPr wrap="none" rtlCol="0">
            <a:spAutoFit/>
          </a:bodyPr>
          <a:lstStyle/>
          <a:p>
            <a:pPr algn="ctr"/>
            <a:r>
              <a:rPr lang="ja-JP" altLang="en-US" sz="1000" dirty="0"/>
              <a:t>発生確率が高く、影響度の大きい事象を石コン計画に記載</a:t>
            </a:r>
            <a:endParaRPr lang="en-US" altLang="ja-JP" sz="1000" dirty="0"/>
          </a:p>
          <a:p>
            <a:pPr algn="ctr"/>
            <a:r>
              <a:rPr kumimoji="1" lang="ja-JP" altLang="en-US" sz="1000" dirty="0"/>
              <a:t>⇒災害予防対策を講じる</a:t>
            </a:r>
          </a:p>
        </p:txBody>
      </p:sp>
      <p:sp>
        <p:nvSpPr>
          <p:cNvPr id="66" name="矢印: 右 65">
            <a:extLst>
              <a:ext uri="{FF2B5EF4-FFF2-40B4-BE49-F238E27FC236}">
                <a16:creationId xmlns:a16="http://schemas.microsoft.com/office/drawing/2014/main" id="{E2910190-7EB5-4CAC-B1B1-62F7FB043E78}"/>
              </a:ext>
            </a:extLst>
          </p:cNvPr>
          <p:cNvSpPr/>
          <p:nvPr/>
        </p:nvSpPr>
        <p:spPr>
          <a:xfrm>
            <a:off x="6432214" y="4331025"/>
            <a:ext cx="489330"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7" name="テキスト ボックス 66">
            <a:extLst>
              <a:ext uri="{FF2B5EF4-FFF2-40B4-BE49-F238E27FC236}">
                <a16:creationId xmlns:a16="http://schemas.microsoft.com/office/drawing/2014/main" id="{EF91E9E7-9BEA-41BB-8DF0-0EB0691C4C72}"/>
              </a:ext>
            </a:extLst>
          </p:cNvPr>
          <p:cNvSpPr txBox="1"/>
          <p:nvPr/>
        </p:nvSpPr>
        <p:spPr>
          <a:xfrm>
            <a:off x="7034386" y="3505297"/>
            <a:ext cx="2945037" cy="1600438"/>
          </a:xfrm>
          <a:prstGeom prst="rect">
            <a:avLst/>
          </a:prstGeom>
          <a:noFill/>
        </p:spPr>
        <p:txBody>
          <a:bodyPr wrap="none" rtlCol="0">
            <a:spAutoFit/>
          </a:bodyPr>
          <a:lstStyle/>
          <a:p>
            <a:r>
              <a:rPr kumimoji="1" lang="ja-JP" altLang="en-US" sz="1400" dirty="0"/>
              <a:t>☑地震動・浸水深・液状化の更新</a:t>
            </a:r>
            <a:endParaRPr kumimoji="1" lang="en-US" altLang="ja-JP" sz="1400" dirty="0"/>
          </a:p>
          <a:p>
            <a:r>
              <a:rPr kumimoji="1" lang="ja-JP" altLang="en-US" sz="1400" dirty="0"/>
              <a:t>☑対象タンクの減（事業撤退等）</a:t>
            </a:r>
            <a:endParaRPr kumimoji="1" lang="en-US" altLang="ja-JP" sz="1400" dirty="0"/>
          </a:p>
          <a:p>
            <a:r>
              <a:rPr kumimoji="1" lang="ja-JP" altLang="en-US" sz="1400" dirty="0"/>
              <a:t>☑緊急遮断弁の設置が進んだ</a:t>
            </a:r>
            <a:endParaRPr kumimoji="1" lang="en-US" altLang="ja-JP" sz="1400" dirty="0"/>
          </a:p>
          <a:p>
            <a:r>
              <a:rPr lang="ja-JP" altLang="en-US" sz="1400" dirty="0"/>
              <a:t>☑手動遮断の体制整備が進んだ</a:t>
            </a:r>
            <a:endParaRPr lang="en-US" altLang="ja-JP" sz="1400" dirty="0"/>
          </a:p>
          <a:p>
            <a:r>
              <a:rPr lang="ja-JP" altLang="en-US" sz="1400" dirty="0"/>
              <a:t>☑タンク耐震等の法令化</a:t>
            </a:r>
            <a:endParaRPr lang="en-US" altLang="ja-JP" sz="1400" dirty="0"/>
          </a:p>
          <a:p>
            <a:r>
              <a:rPr lang="ja-JP" altLang="en-US" sz="1400" dirty="0"/>
              <a:t>☑その他防災対策の進捗</a:t>
            </a:r>
            <a:endParaRPr lang="en-US" altLang="ja-JP" sz="1400" dirty="0"/>
          </a:p>
          <a:p>
            <a:r>
              <a:rPr lang="ja-JP" altLang="en-US" sz="1400" dirty="0"/>
              <a:t>　　　　　などを適用して再算定</a:t>
            </a:r>
            <a:endParaRPr lang="en-US" altLang="ja-JP" sz="1400" dirty="0"/>
          </a:p>
        </p:txBody>
      </p:sp>
      <p:graphicFrame>
        <p:nvGraphicFramePr>
          <p:cNvPr id="68" name="表 7">
            <a:extLst>
              <a:ext uri="{FF2B5EF4-FFF2-40B4-BE49-F238E27FC236}">
                <a16:creationId xmlns:a16="http://schemas.microsoft.com/office/drawing/2014/main" id="{CA632470-E5C1-48EA-A5D7-1DBC70B9F4C5}"/>
              </a:ext>
            </a:extLst>
          </p:cNvPr>
          <p:cNvGraphicFramePr>
            <a:graphicFrameLocks noGrp="1"/>
          </p:cNvGraphicFramePr>
          <p:nvPr/>
        </p:nvGraphicFramePr>
        <p:xfrm>
          <a:off x="9997942" y="3506738"/>
          <a:ext cx="1635852" cy="1564386"/>
        </p:xfrm>
        <a:graphic>
          <a:graphicData uri="http://schemas.openxmlformats.org/drawingml/2006/table">
            <a:tbl>
              <a:tblPr firstRow="1" bandRow="1">
                <a:tableStyleId>{5C22544A-7EE6-4342-B048-85BDC9FD1C3A}</a:tableStyleId>
              </a:tblPr>
              <a:tblGrid>
                <a:gridCol w="272642">
                  <a:extLst>
                    <a:ext uri="{9D8B030D-6E8A-4147-A177-3AD203B41FA5}">
                      <a16:colId xmlns:a16="http://schemas.microsoft.com/office/drawing/2014/main" val="4227811078"/>
                    </a:ext>
                  </a:extLst>
                </a:gridCol>
                <a:gridCol w="272642">
                  <a:extLst>
                    <a:ext uri="{9D8B030D-6E8A-4147-A177-3AD203B41FA5}">
                      <a16:colId xmlns:a16="http://schemas.microsoft.com/office/drawing/2014/main" val="3515314737"/>
                    </a:ext>
                  </a:extLst>
                </a:gridCol>
                <a:gridCol w="272642">
                  <a:extLst>
                    <a:ext uri="{9D8B030D-6E8A-4147-A177-3AD203B41FA5}">
                      <a16:colId xmlns:a16="http://schemas.microsoft.com/office/drawing/2014/main" val="3880435384"/>
                    </a:ext>
                  </a:extLst>
                </a:gridCol>
                <a:gridCol w="272642">
                  <a:extLst>
                    <a:ext uri="{9D8B030D-6E8A-4147-A177-3AD203B41FA5}">
                      <a16:colId xmlns:a16="http://schemas.microsoft.com/office/drawing/2014/main" val="3055546731"/>
                    </a:ext>
                  </a:extLst>
                </a:gridCol>
                <a:gridCol w="272642">
                  <a:extLst>
                    <a:ext uri="{9D8B030D-6E8A-4147-A177-3AD203B41FA5}">
                      <a16:colId xmlns:a16="http://schemas.microsoft.com/office/drawing/2014/main" val="3528971603"/>
                    </a:ext>
                  </a:extLst>
                </a:gridCol>
                <a:gridCol w="272642">
                  <a:extLst>
                    <a:ext uri="{9D8B030D-6E8A-4147-A177-3AD203B41FA5}">
                      <a16:colId xmlns:a16="http://schemas.microsoft.com/office/drawing/2014/main" val="2879036377"/>
                    </a:ext>
                  </a:extLst>
                </a:gridCol>
              </a:tblGrid>
              <a:tr h="260731">
                <a:tc>
                  <a:txBody>
                    <a:bodyPr/>
                    <a:lstStyle/>
                    <a:p>
                      <a:endParaRPr kumimoji="1" lang="ja-JP" altLang="en-US" sz="1100" dirty="0"/>
                    </a:p>
                  </a:txBody>
                  <a:tcPr/>
                </a:tc>
                <a:tc>
                  <a:txBody>
                    <a:bodyPr/>
                    <a:lstStyle/>
                    <a:p>
                      <a:r>
                        <a:rPr kumimoji="1" lang="en-US" altLang="ja-JP" sz="1100" dirty="0"/>
                        <a:t>E</a:t>
                      </a:r>
                      <a:endParaRPr kumimoji="1" lang="ja-JP" altLang="en-US" sz="1100" dirty="0"/>
                    </a:p>
                  </a:txBody>
                  <a:tcPr/>
                </a:tc>
                <a:tc>
                  <a:txBody>
                    <a:bodyPr/>
                    <a:lstStyle/>
                    <a:p>
                      <a:r>
                        <a:rPr kumimoji="1" lang="en-US" altLang="ja-JP" sz="1100" dirty="0"/>
                        <a:t>D</a:t>
                      </a:r>
                      <a:endParaRPr kumimoji="1" lang="ja-JP" altLang="en-US" sz="1100" dirty="0"/>
                    </a:p>
                  </a:txBody>
                  <a:tcPr/>
                </a:tc>
                <a:tc>
                  <a:txBody>
                    <a:bodyPr/>
                    <a:lstStyle/>
                    <a:p>
                      <a:r>
                        <a:rPr kumimoji="1" lang="en-US" altLang="ja-JP" sz="1100" dirty="0"/>
                        <a:t>C</a:t>
                      </a:r>
                      <a:endParaRPr kumimoji="1" lang="ja-JP" altLang="en-US" sz="1100" dirty="0"/>
                    </a:p>
                  </a:txBody>
                  <a:tcPr/>
                </a:tc>
                <a:tc>
                  <a:txBody>
                    <a:bodyPr/>
                    <a:lstStyle/>
                    <a:p>
                      <a:r>
                        <a:rPr kumimoji="1" lang="en-US" altLang="ja-JP" sz="1100" dirty="0"/>
                        <a:t>B</a:t>
                      </a:r>
                      <a:endParaRPr kumimoji="1" lang="ja-JP" altLang="en-US" sz="1100" dirty="0"/>
                    </a:p>
                  </a:txBody>
                  <a:tcPr/>
                </a:tc>
                <a:tc>
                  <a:txBody>
                    <a:bodyPr/>
                    <a:lstStyle/>
                    <a:p>
                      <a:r>
                        <a:rPr kumimoji="1" lang="en-US" altLang="ja-JP" sz="1100" dirty="0"/>
                        <a:t>A</a:t>
                      </a:r>
                      <a:endParaRPr kumimoji="1" lang="ja-JP" altLang="en-US" sz="1100" dirty="0"/>
                    </a:p>
                  </a:txBody>
                  <a:tcPr/>
                </a:tc>
                <a:extLst>
                  <a:ext uri="{0D108BD9-81ED-4DB2-BD59-A6C34878D82A}">
                    <a16:rowId xmlns:a16="http://schemas.microsoft.com/office/drawing/2014/main" val="3412741052"/>
                  </a:ext>
                </a:extLst>
              </a:tr>
              <a:tr h="260731">
                <a:tc>
                  <a:txBody>
                    <a:bodyPr/>
                    <a:lstStyle/>
                    <a:p>
                      <a:r>
                        <a:rPr kumimoji="1" lang="en-US" altLang="ja-JP" sz="1100" dirty="0"/>
                        <a:t>Ⅰ</a:t>
                      </a:r>
                      <a:endParaRPr kumimoji="1" lang="ja-JP" altLang="en-US" sz="1100" dirty="0"/>
                    </a:p>
                  </a:txBody>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0000"/>
                    </a:solidFill>
                  </a:tcPr>
                </a:tc>
                <a:tc>
                  <a:txBody>
                    <a:bodyPr/>
                    <a:lstStyle/>
                    <a:p>
                      <a:endParaRPr kumimoji="1" lang="ja-JP" altLang="en-US" sz="1100" dirty="0"/>
                    </a:p>
                  </a:txBody>
                  <a:tcPr>
                    <a:solidFill>
                      <a:srgbClr val="FF0000"/>
                    </a:solidFill>
                  </a:tcPr>
                </a:tc>
                <a:extLst>
                  <a:ext uri="{0D108BD9-81ED-4DB2-BD59-A6C34878D82A}">
                    <a16:rowId xmlns:a16="http://schemas.microsoft.com/office/drawing/2014/main" val="702883575"/>
                  </a:ext>
                </a:extLst>
              </a:tr>
              <a:tr h="260731">
                <a:tc>
                  <a:txBody>
                    <a:bodyPr/>
                    <a:lstStyle/>
                    <a:p>
                      <a:r>
                        <a:rPr kumimoji="1" lang="en-US" altLang="ja-JP" sz="1100" dirty="0"/>
                        <a:t>Ⅱ</a:t>
                      </a:r>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0000"/>
                    </a:solidFill>
                  </a:tcPr>
                </a:tc>
                <a:tc>
                  <a:txBody>
                    <a:bodyPr/>
                    <a:lstStyle/>
                    <a:p>
                      <a:endParaRPr kumimoji="1" lang="ja-JP" altLang="en-US" sz="1100" dirty="0"/>
                    </a:p>
                  </a:txBody>
                  <a:tcPr>
                    <a:solidFill>
                      <a:srgbClr val="FF0000"/>
                    </a:solidFill>
                  </a:tcPr>
                </a:tc>
                <a:extLst>
                  <a:ext uri="{0D108BD9-81ED-4DB2-BD59-A6C34878D82A}">
                    <a16:rowId xmlns:a16="http://schemas.microsoft.com/office/drawing/2014/main" val="1379308179"/>
                  </a:ext>
                </a:extLst>
              </a:tr>
              <a:tr h="260731">
                <a:tc>
                  <a:txBody>
                    <a:bodyPr/>
                    <a:lstStyle/>
                    <a:p>
                      <a:r>
                        <a:rPr kumimoji="1" lang="en-US" altLang="ja-JP" sz="1100" dirty="0"/>
                        <a:t>Ⅲ</a:t>
                      </a:r>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extLst>
                  <a:ext uri="{0D108BD9-81ED-4DB2-BD59-A6C34878D82A}">
                    <a16:rowId xmlns:a16="http://schemas.microsoft.com/office/drawing/2014/main" val="2646673873"/>
                  </a:ext>
                </a:extLst>
              </a:tr>
              <a:tr h="260731">
                <a:tc>
                  <a:txBody>
                    <a:bodyPr/>
                    <a:lstStyle/>
                    <a:p>
                      <a:r>
                        <a:rPr kumimoji="1" lang="en-US" altLang="ja-JP" sz="1100" dirty="0"/>
                        <a:t>Ⅳ</a:t>
                      </a:r>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tc>
                  <a:txBody>
                    <a:bodyPr/>
                    <a:lstStyle/>
                    <a:p>
                      <a:endParaRPr kumimoji="1" lang="ja-JP" altLang="en-US" sz="1100"/>
                    </a:p>
                  </a:txBody>
                  <a:tcPr>
                    <a:solidFill>
                      <a:srgbClr val="FFC000"/>
                    </a:solidFill>
                  </a:tcPr>
                </a:tc>
                <a:extLst>
                  <a:ext uri="{0D108BD9-81ED-4DB2-BD59-A6C34878D82A}">
                    <a16:rowId xmlns:a16="http://schemas.microsoft.com/office/drawing/2014/main" val="4228147601"/>
                  </a:ext>
                </a:extLst>
              </a:tr>
              <a:tr h="260731">
                <a:tc>
                  <a:txBody>
                    <a:bodyPr/>
                    <a:lstStyle/>
                    <a:p>
                      <a:r>
                        <a:rPr kumimoji="1" lang="en-US" altLang="ja-JP" sz="1100" dirty="0"/>
                        <a:t>Ⅴ</a:t>
                      </a:r>
                      <a:endParaRPr kumimoji="1" lang="ja-JP" altLang="en-US" sz="1100" dirty="0"/>
                    </a:p>
                  </a:txBody>
                  <a:tcPr/>
                </a:tc>
                <a:tc>
                  <a:txBody>
                    <a:bodyPr/>
                    <a:lstStyle/>
                    <a:p>
                      <a:endParaRPr kumimoji="1" lang="ja-JP" altLang="en-US" sz="1100" dirty="0"/>
                    </a:p>
                  </a:txBody>
                  <a:tcPr/>
                </a:tc>
                <a:tc>
                  <a:txBody>
                    <a:bodyPr/>
                    <a:lstStyle/>
                    <a:p>
                      <a:endParaRPr kumimoji="1" lang="ja-JP" altLang="en-US" sz="1100"/>
                    </a:p>
                  </a:txBody>
                  <a:tcPr/>
                </a:tc>
                <a:tc>
                  <a:txBody>
                    <a:bodyPr/>
                    <a:lstStyle/>
                    <a:p>
                      <a:endParaRPr kumimoji="1" lang="ja-JP" altLang="en-US" sz="1100"/>
                    </a:p>
                  </a:txBody>
                  <a:tcPr>
                    <a:solidFill>
                      <a:srgbClr val="FFC000"/>
                    </a:solidFill>
                  </a:tcPr>
                </a:tc>
                <a:tc>
                  <a:txBody>
                    <a:bodyPr/>
                    <a:lstStyle/>
                    <a:p>
                      <a:endParaRPr kumimoji="1" lang="ja-JP" altLang="en-US" sz="1100" dirty="0"/>
                    </a:p>
                  </a:txBody>
                  <a:tcPr>
                    <a:solidFill>
                      <a:srgbClr val="FFC000"/>
                    </a:solidFill>
                  </a:tcPr>
                </a:tc>
                <a:tc>
                  <a:txBody>
                    <a:bodyPr/>
                    <a:lstStyle/>
                    <a:p>
                      <a:endParaRPr kumimoji="1" lang="ja-JP" altLang="en-US" sz="1100" dirty="0"/>
                    </a:p>
                  </a:txBody>
                  <a:tcPr>
                    <a:solidFill>
                      <a:srgbClr val="FFC000"/>
                    </a:solidFill>
                  </a:tcPr>
                </a:tc>
                <a:extLst>
                  <a:ext uri="{0D108BD9-81ED-4DB2-BD59-A6C34878D82A}">
                    <a16:rowId xmlns:a16="http://schemas.microsoft.com/office/drawing/2014/main" val="215570853"/>
                  </a:ext>
                </a:extLst>
              </a:tr>
            </a:tbl>
          </a:graphicData>
        </a:graphic>
      </p:graphicFrame>
      <p:pic>
        <p:nvPicPr>
          <p:cNvPr id="70" name="グラフィックス 69" descr="ヘルプ 単色塗りつぶし">
            <a:extLst>
              <a:ext uri="{FF2B5EF4-FFF2-40B4-BE49-F238E27FC236}">
                <a16:creationId xmlns:a16="http://schemas.microsoft.com/office/drawing/2014/main" id="{C288DC40-CB8E-462B-AA7F-C4762472AB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9469" y="3921993"/>
            <a:ext cx="914400" cy="914400"/>
          </a:xfrm>
          <a:prstGeom prst="rect">
            <a:avLst/>
          </a:prstGeom>
        </p:spPr>
      </p:pic>
      <p:sp>
        <p:nvSpPr>
          <p:cNvPr id="71" name="テキスト ボックス 70">
            <a:extLst>
              <a:ext uri="{FF2B5EF4-FFF2-40B4-BE49-F238E27FC236}">
                <a16:creationId xmlns:a16="http://schemas.microsoft.com/office/drawing/2014/main" id="{4D22A861-B6CE-4AF3-997D-E65D0D982E5E}"/>
              </a:ext>
            </a:extLst>
          </p:cNvPr>
          <p:cNvSpPr txBox="1"/>
          <p:nvPr/>
        </p:nvSpPr>
        <p:spPr>
          <a:xfrm>
            <a:off x="7025519" y="3199386"/>
            <a:ext cx="1402948" cy="369332"/>
          </a:xfrm>
          <a:prstGeom prst="rect">
            <a:avLst/>
          </a:prstGeom>
          <a:noFill/>
        </p:spPr>
        <p:txBody>
          <a:bodyPr wrap="none" rtlCol="0">
            <a:spAutoFit/>
          </a:bodyPr>
          <a:lstStyle/>
          <a:p>
            <a:r>
              <a:rPr kumimoji="1" lang="en-US" altLang="ja-JP" b="1" dirty="0"/>
              <a:t>R8</a:t>
            </a:r>
            <a:r>
              <a:rPr kumimoji="1" lang="ja-JP" altLang="en-US" b="1" dirty="0"/>
              <a:t>調査業務</a:t>
            </a:r>
          </a:p>
        </p:txBody>
      </p:sp>
      <p:sp>
        <p:nvSpPr>
          <p:cNvPr id="73" name="矢印: 右 72">
            <a:extLst>
              <a:ext uri="{FF2B5EF4-FFF2-40B4-BE49-F238E27FC236}">
                <a16:creationId xmlns:a16="http://schemas.microsoft.com/office/drawing/2014/main" id="{24B99A5C-BED7-4980-9FB5-1B601E359256}"/>
              </a:ext>
            </a:extLst>
          </p:cNvPr>
          <p:cNvSpPr/>
          <p:nvPr/>
        </p:nvSpPr>
        <p:spPr>
          <a:xfrm rot="5400000">
            <a:off x="10717534" y="4903574"/>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75" name="グラフィックス 74" descr="チェックリスト 単色塗りつぶし">
            <a:extLst>
              <a:ext uri="{FF2B5EF4-FFF2-40B4-BE49-F238E27FC236}">
                <a16:creationId xmlns:a16="http://schemas.microsoft.com/office/drawing/2014/main" id="{7460D51B-F993-462A-B02B-C0C47ECA4F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9469" y="5497574"/>
            <a:ext cx="914400" cy="914400"/>
          </a:xfrm>
          <a:prstGeom prst="rect">
            <a:avLst/>
          </a:prstGeom>
        </p:spPr>
      </p:pic>
      <p:sp>
        <p:nvSpPr>
          <p:cNvPr id="76" name="テキスト ボックス 75">
            <a:extLst>
              <a:ext uri="{FF2B5EF4-FFF2-40B4-BE49-F238E27FC236}">
                <a16:creationId xmlns:a16="http://schemas.microsoft.com/office/drawing/2014/main" id="{4E182850-BA08-4842-B3D5-D1B376CB0174}"/>
              </a:ext>
            </a:extLst>
          </p:cNvPr>
          <p:cNvSpPr txBox="1"/>
          <p:nvPr/>
        </p:nvSpPr>
        <p:spPr>
          <a:xfrm>
            <a:off x="9736085" y="5284079"/>
            <a:ext cx="2159566" cy="307777"/>
          </a:xfrm>
          <a:prstGeom prst="rect">
            <a:avLst/>
          </a:prstGeom>
          <a:noFill/>
        </p:spPr>
        <p:txBody>
          <a:bodyPr wrap="none" rtlCol="0">
            <a:spAutoFit/>
          </a:bodyPr>
          <a:lstStyle/>
          <a:p>
            <a:r>
              <a:rPr kumimoji="1" lang="ja-JP" altLang="en-US" sz="1400" dirty="0"/>
              <a:t>石コン計画修正案を作成</a:t>
            </a:r>
          </a:p>
        </p:txBody>
      </p:sp>
      <p:sp>
        <p:nvSpPr>
          <p:cNvPr id="77" name="テキスト ボックス 76">
            <a:extLst>
              <a:ext uri="{FF2B5EF4-FFF2-40B4-BE49-F238E27FC236}">
                <a16:creationId xmlns:a16="http://schemas.microsoft.com/office/drawing/2014/main" id="{79F8F20B-043D-4202-925B-2AA0ABF991D1}"/>
              </a:ext>
            </a:extLst>
          </p:cNvPr>
          <p:cNvSpPr txBox="1"/>
          <p:nvPr/>
        </p:nvSpPr>
        <p:spPr>
          <a:xfrm>
            <a:off x="9910245" y="3226052"/>
            <a:ext cx="1723549" cy="246221"/>
          </a:xfrm>
          <a:prstGeom prst="rect">
            <a:avLst/>
          </a:prstGeom>
          <a:noFill/>
        </p:spPr>
        <p:txBody>
          <a:bodyPr wrap="none" rtlCol="0">
            <a:spAutoFit/>
          </a:bodyPr>
          <a:lstStyle/>
          <a:p>
            <a:r>
              <a:rPr lang="ja-JP" altLang="en-US" sz="1000" dirty="0"/>
              <a:t>リスクマトリックスに整理</a:t>
            </a:r>
            <a:endParaRPr kumimoji="1" lang="ja-JP" altLang="en-US" sz="1000" dirty="0"/>
          </a:p>
        </p:txBody>
      </p:sp>
      <p:sp>
        <p:nvSpPr>
          <p:cNvPr id="79" name="正方形/長方形 78">
            <a:extLst>
              <a:ext uri="{FF2B5EF4-FFF2-40B4-BE49-F238E27FC236}">
                <a16:creationId xmlns:a16="http://schemas.microsoft.com/office/drawing/2014/main" id="{B61162E6-2EAC-42FC-8195-91947B163B92}"/>
              </a:ext>
            </a:extLst>
          </p:cNvPr>
          <p:cNvSpPr/>
          <p:nvPr/>
        </p:nvSpPr>
        <p:spPr>
          <a:xfrm>
            <a:off x="7034386" y="3177872"/>
            <a:ext cx="4972727" cy="3321847"/>
          </a:xfrm>
          <a:prstGeom prst="rect">
            <a:avLst/>
          </a:prstGeom>
          <a:noFill/>
          <a:ln w="381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80" name="矢印: 右 79">
            <a:extLst>
              <a:ext uri="{FF2B5EF4-FFF2-40B4-BE49-F238E27FC236}">
                <a16:creationId xmlns:a16="http://schemas.microsoft.com/office/drawing/2014/main" id="{99A1C688-C70B-44B7-97A8-FF5540452723}"/>
              </a:ext>
            </a:extLst>
          </p:cNvPr>
          <p:cNvSpPr/>
          <p:nvPr/>
        </p:nvSpPr>
        <p:spPr>
          <a:xfrm rot="10800000">
            <a:off x="9628818" y="5760493"/>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82" name="グラフィックス 81" descr="カスタマー レビュー 単色塗りつぶし">
            <a:extLst>
              <a:ext uri="{FF2B5EF4-FFF2-40B4-BE49-F238E27FC236}">
                <a16:creationId xmlns:a16="http://schemas.microsoft.com/office/drawing/2014/main" id="{8B91F158-F632-4467-AF5C-7C3690E0A0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60678" y="5513258"/>
            <a:ext cx="914400" cy="914400"/>
          </a:xfrm>
          <a:prstGeom prst="rect">
            <a:avLst/>
          </a:prstGeom>
        </p:spPr>
      </p:pic>
      <p:sp>
        <p:nvSpPr>
          <p:cNvPr id="83" name="テキスト ボックス 82">
            <a:extLst>
              <a:ext uri="{FF2B5EF4-FFF2-40B4-BE49-F238E27FC236}">
                <a16:creationId xmlns:a16="http://schemas.microsoft.com/office/drawing/2014/main" id="{96900FF8-D790-4EB4-A132-4688CB5BD23A}"/>
              </a:ext>
            </a:extLst>
          </p:cNvPr>
          <p:cNvSpPr txBox="1"/>
          <p:nvPr/>
        </p:nvSpPr>
        <p:spPr>
          <a:xfrm>
            <a:off x="7357905" y="5279373"/>
            <a:ext cx="2159566" cy="307777"/>
          </a:xfrm>
          <a:prstGeom prst="rect">
            <a:avLst/>
          </a:prstGeom>
          <a:noFill/>
        </p:spPr>
        <p:txBody>
          <a:bodyPr wrap="none" rtlCol="0">
            <a:spAutoFit/>
          </a:bodyPr>
          <a:lstStyle/>
          <a:p>
            <a:r>
              <a:rPr kumimoji="1" lang="ja-JP" altLang="en-US" sz="1400" dirty="0"/>
              <a:t>検討部会で修正案を審議</a:t>
            </a:r>
          </a:p>
        </p:txBody>
      </p:sp>
      <p:pic>
        <p:nvPicPr>
          <p:cNvPr id="3" name="グラフィックス 2" descr="No の記号 単色塗りつぶし">
            <a:extLst>
              <a:ext uri="{FF2B5EF4-FFF2-40B4-BE49-F238E27FC236}">
                <a16:creationId xmlns:a16="http://schemas.microsoft.com/office/drawing/2014/main" id="{19EDBE2F-76A1-4679-BAF0-6FD3C2DB91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32955" y="1678137"/>
            <a:ext cx="347311" cy="347311"/>
          </a:xfrm>
          <a:prstGeom prst="rect">
            <a:avLst/>
          </a:prstGeom>
        </p:spPr>
      </p:pic>
      <p:sp>
        <p:nvSpPr>
          <p:cNvPr id="17" name="正方形/長方形 16">
            <a:extLst>
              <a:ext uri="{FF2B5EF4-FFF2-40B4-BE49-F238E27FC236}">
                <a16:creationId xmlns:a16="http://schemas.microsoft.com/office/drawing/2014/main" id="{5524BE89-28F6-A9A0-FFCF-80C971F1B6D6}"/>
              </a:ext>
            </a:extLst>
          </p:cNvPr>
          <p:cNvSpPr/>
          <p:nvPr/>
        </p:nvSpPr>
        <p:spPr bwMode="gray">
          <a:xfrm>
            <a:off x="79337" y="42144"/>
            <a:ext cx="11987868" cy="524367"/>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latin typeface="ＭＳ ゴシック" panose="020B0609070205080204" pitchFamily="49" charset="-128"/>
                <a:ea typeface="ＭＳ ゴシック" panose="020B0609070205080204" pitchFamily="49" charset="-128"/>
              </a:rPr>
              <a:t>前回（</a:t>
            </a:r>
            <a:r>
              <a:rPr lang="en-US" altLang="ja-JP" sz="2400" b="1" dirty="0">
                <a:latin typeface="ＭＳ ゴシック" panose="020B0609070205080204" pitchFamily="49" charset="-128"/>
                <a:ea typeface="ＭＳ ゴシック" panose="020B0609070205080204" pitchFamily="49" charset="-128"/>
              </a:rPr>
              <a:t>R8</a:t>
            </a:r>
            <a:r>
              <a:rPr lang="ja-JP" altLang="en-US" sz="2400" b="1" dirty="0">
                <a:latin typeface="ＭＳ ゴシック" panose="020B0609070205080204" pitchFamily="49" charset="-128"/>
                <a:ea typeface="ＭＳ ゴシック" panose="020B0609070205080204" pitchFamily="49" charset="-128"/>
              </a:rPr>
              <a:t>年度第１回）概要　調査業務の概要　</a:t>
            </a:r>
          </a:p>
        </p:txBody>
      </p:sp>
    </p:spTree>
    <p:extLst>
      <p:ext uri="{BB962C8B-B14F-4D97-AF65-F5344CB8AC3E}">
        <p14:creationId xmlns:p14="http://schemas.microsoft.com/office/powerpoint/2010/main" val="226849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表 37">
            <a:extLst>
              <a:ext uri="{FF2B5EF4-FFF2-40B4-BE49-F238E27FC236}">
                <a16:creationId xmlns:a16="http://schemas.microsoft.com/office/drawing/2014/main" id="{4A02D5A5-9818-41AF-8289-B448D4252BFB}"/>
              </a:ext>
            </a:extLst>
          </p:cNvPr>
          <p:cNvGraphicFramePr>
            <a:graphicFrameLocks noGrp="1"/>
          </p:cNvGraphicFramePr>
          <p:nvPr>
            <p:extLst>
              <p:ext uri="{D42A27DB-BD31-4B8C-83A1-F6EECF244321}">
                <p14:modId xmlns:p14="http://schemas.microsoft.com/office/powerpoint/2010/main" val="3950071258"/>
              </p:ext>
            </p:extLst>
          </p:nvPr>
        </p:nvGraphicFramePr>
        <p:xfrm>
          <a:off x="5317922" y="3253643"/>
          <a:ext cx="6784663" cy="1828800"/>
        </p:xfrm>
        <a:graphic>
          <a:graphicData uri="http://schemas.openxmlformats.org/drawingml/2006/table">
            <a:tbl>
              <a:tblPr firstRow="1" bandRow="1">
                <a:tableStyleId>{5C22544A-7EE6-4342-B048-85BDC9FD1C3A}</a:tableStyleId>
              </a:tblPr>
              <a:tblGrid>
                <a:gridCol w="1468772">
                  <a:extLst>
                    <a:ext uri="{9D8B030D-6E8A-4147-A177-3AD203B41FA5}">
                      <a16:colId xmlns:a16="http://schemas.microsoft.com/office/drawing/2014/main" val="3023776632"/>
                    </a:ext>
                  </a:extLst>
                </a:gridCol>
                <a:gridCol w="947956">
                  <a:extLst>
                    <a:ext uri="{9D8B030D-6E8A-4147-A177-3AD203B41FA5}">
                      <a16:colId xmlns:a16="http://schemas.microsoft.com/office/drawing/2014/main" val="1530165663"/>
                    </a:ext>
                  </a:extLst>
                </a:gridCol>
                <a:gridCol w="1296386">
                  <a:extLst>
                    <a:ext uri="{9D8B030D-6E8A-4147-A177-3AD203B41FA5}">
                      <a16:colId xmlns:a16="http://schemas.microsoft.com/office/drawing/2014/main" val="2724682655"/>
                    </a:ext>
                  </a:extLst>
                </a:gridCol>
                <a:gridCol w="1966931">
                  <a:extLst>
                    <a:ext uri="{9D8B030D-6E8A-4147-A177-3AD203B41FA5}">
                      <a16:colId xmlns:a16="http://schemas.microsoft.com/office/drawing/2014/main" val="1502441003"/>
                    </a:ext>
                  </a:extLst>
                </a:gridCol>
                <a:gridCol w="1104618">
                  <a:extLst>
                    <a:ext uri="{9D8B030D-6E8A-4147-A177-3AD203B41FA5}">
                      <a16:colId xmlns:a16="http://schemas.microsoft.com/office/drawing/2014/main" val="3595376411"/>
                    </a:ext>
                  </a:extLst>
                </a:gridCol>
              </a:tblGrid>
              <a:tr h="433064">
                <a:tc>
                  <a:txBody>
                    <a:bodyPr/>
                    <a:lstStyle/>
                    <a:p>
                      <a:endParaRPr kumimoji="1" lang="ja-JP" altLang="en-US" sz="1200" dirty="0"/>
                    </a:p>
                  </a:txBody>
                  <a:tcPr/>
                </a:tc>
                <a:tc>
                  <a:txBody>
                    <a:bodyPr/>
                    <a:lstStyle/>
                    <a:p>
                      <a:r>
                        <a:rPr kumimoji="1" lang="ja-JP" altLang="en-US" sz="1200" dirty="0"/>
                        <a:t>最大流出量</a:t>
                      </a:r>
                      <a:r>
                        <a:rPr kumimoji="1" lang="en-US" altLang="ja-JP" sz="1200" dirty="0"/>
                        <a:t>H26.3</a:t>
                      </a:r>
                      <a:endParaRPr kumimoji="1" lang="ja-JP" altLang="en-US" sz="1200" dirty="0"/>
                    </a:p>
                  </a:txBody>
                  <a:tcPr/>
                </a:tc>
                <a:tc>
                  <a:txBody>
                    <a:bodyPr/>
                    <a:lstStyle/>
                    <a:p>
                      <a:r>
                        <a:rPr kumimoji="1" lang="ja-JP" altLang="en-US" sz="1200" dirty="0"/>
                        <a:t>最大流出量</a:t>
                      </a:r>
                      <a:endParaRPr kumimoji="1" lang="en-US" altLang="ja-JP" sz="1200" dirty="0"/>
                    </a:p>
                    <a:p>
                      <a:r>
                        <a:rPr kumimoji="1" lang="en-US" altLang="ja-JP" sz="1200" dirty="0"/>
                        <a:t>R3.3</a:t>
                      </a:r>
                      <a:r>
                        <a:rPr kumimoji="1" lang="ja-JP" altLang="en-US" sz="1200" dirty="0"/>
                        <a:t>（対策後）</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これまでの</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対策効果等</a:t>
                      </a:r>
                    </a:p>
                    <a:p>
                      <a:endParaRPr kumimoji="1" lang="ja-JP" altLang="en-US" sz="1200" dirty="0"/>
                    </a:p>
                  </a:txBody>
                  <a:tcPr/>
                </a:tc>
                <a:tc>
                  <a:txBody>
                    <a:bodyPr/>
                    <a:lstStyle/>
                    <a:p>
                      <a:r>
                        <a:rPr kumimoji="1" lang="ja-JP" altLang="en-US" sz="1200" dirty="0"/>
                        <a:t>最大流出量</a:t>
                      </a:r>
                      <a:endParaRPr kumimoji="1" lang="en-US" altLang="ja-JP" sz="1200" dirty="0"/>
                    </a:p>
                    <a:p>
                      <a:r>
                        <a:rPr kumimoji="1" lang="en-US" altLang="ja-JP" sz="1200" dirty="0"/>
                        <a:t>R8</a:t>
                      </a:r>
                      <a:r>
                        <a:rPr kumimoji="1" lang="ja-JP" altLang="en-US" sz="1200" dirty="0"/>
                        <a:t>調査業務</a:t>
                      </a:r>
                    </a:p>
                  </a:txBody>
                  <a:tcPr/>
                </a:tc>
                <a:extLst>
                  <a:ext uri="{0D108BD9-81ED-4DB2-BD59-A6C34878D82A}">
                    <a16:rowId xmlns:a16="http://schemas.microsoft.com/office/drawing/2014/main" val="302482449"/>
                  </a:ext>
                </a:extLst>
              </a:tr>
              <a:tr h="276900">
                <a:tc>
                  <a:txBody>
                    <a:bodyPr/>
                    <a:lstStyle/>
                    <a:p>
                      <a:r>
                        <a:rPr kumimoji="1" lang="ja-JP" altLang="en-US" sz="1200" dirty="0"/>
                        <a:t>大阪北港地区</a:t>
                      </a:r>
                    </a:p>
                  </a:txBody>
                  <a:tcPr/>
                </a:tc>
                <a:tc>
                  <a:txBody>
                    <a:bodyPr/>
                    <a:lstStyle/>
                    <a:p>
                      <a:r>
                        <a:rPr kumimoji="1" lang="en-US" altLang="ja-JP" sz="1200" dirty="0"/>
                        <a:t>27,000</a:t>
                      </a:r>
                      <a:r>
                        <a:rPr kumimoji="1" lang="ja-JP" altLang="en-US" sz="1200" dirty="0"/>
                        <a:t>ｋ</a:t>
                      </a:r>
                      <a:r>
                        <a:rPr kumimoji="1" lang="en-US" altLang="ja-JP" sz="1200" dirty="0"/>
                        <a:t>L</a:t>
                      </a:r>
                      <a:endParaRPr kumimoji="1" lang="ja-JP" altLang="en-US" sz="1200" dirty="0"/>
                    </a:p>
                  </a:txBody>
                  <a:tcPr/>
                </a:tc>
                <a:tc>
                  <a:txBody>
                    <a:bodyPr/>
                    <a:lstStyle/>
                    <a:p>
                      <a:r>
                        <a:rPr kumimoji="1" lang="en-US" altLang="ja-JP" sz="1200" dirty="0"/>
                        <a:t>4,500</a:t>
                      </a:r>
                      <a:r>
                        <a:rPr kumimoji="1" lang="ja-JP" altLang="en-US" sz="1200" dirty="0"/>
                        <a:t>ｋ</a:t>
                      </a:r>
                      <a:r>
                        <a:rPr kumimoji="1" lang="en-US" altLang="ja-JP" sz="1200" dirty="0"/>
                        <a:t>L</a:t>
                      </a:r>
                      <a:endParaRPr kumimoji="1" lang="ja-JP" altLang="en-US" sz="1200" dirty="0"/>
                    </a:p>
                  </a:txBody>
                  <a:tcPr/>
                </a:tc>
                <a:tc rowSpan="3">
                  <a:txBody>
                    <a:bodyPr/>
                    <a:lstStyle/>
                    <a:p>
                      <a:r>
                        <a:rPr kumimoji="1" lang="ja-JP" altLang="en-US" sz="1200" dirty="0"/>
                        <a:t>☑津波浸水深の更新</a:t>
                      </a:r>
                      <a:endParaRPr kumimoji="1" lang="en-US" altLang="ja-JP" sz="1200" dirty="0"/>
                    </a:p>
                    <a:p>
                      <a:r>
                        <a:rPr kumimoji="1" lang="ja-JP" altLang="en-US" sz="1200" dirty="0"/>
                        <a:t>☑対象タンクの減</a:t>
                      </a:r>
                      <a:endParaRPr kumimoji="1" lang="en-US" altLang="ja-JP" sz="1200" dirty="0"/>
                    </a:p>
                    <a:p>
                      <a:r>
                        <a:rPr kumimoji="1" lang="ja-JP" altLang="en-US" sz="1200" dirty="0"/>
                        <a:t>☑緊急遮断弁の設置</a:t>
                      </a:r>
                      <a:endParaRPr kumimoji="1" lang="en-US" altLang="ja-JP" sz="1200" dirty="0"/>
                    </a:p>
                    <a:p>
                      <a:r>
                        <a:rPr lang="ja-JP" altLang="en-US" sz="1200" dirty="0"/>
                        <a:t>☑手動遮断の体制整備</a:t>
                      </a:r>
                      <a:endParaRPr lang="en-US" altLang="ja-JP" sz="1200" dirty="0"/>
                    </a:p>
                    <a:p>
                      <a:r>
                        <a:rPr lang="ja-JP" altLang="en-US" sz="1200" dirty="0"/>
                        <a:t>☑タンク耐震等</a:t>
                      </a:r>
                      <a:endParaRPr lang="en-US" altLang="ja-JP" sz="1200" dirty="0"/>
                    </a:p>
                    <a:p>
                      <a:r>
                        <a:rPr lang="ja-JP" altLang="en-US" sz="1200" dirty="0"/>
                        <a:t>☑その他防災対策</a:t>
                      </a:r>
                      <a:endParaRPr lang="en-US" altLang="ja-JP" sz="1200" dirty="0"/>
                    </a:p>
                  </a:txBody>
                  <a:tcPr/>
                </a:tc>
                <a:tc>
                  <a:txBody>
                    <a:bodyPr/>
                    <a:lstStyle/>
                    <a:p>
                      <a:endParaRPr kumimoji="1" lang="ja-JP" altLang="en-US" sz="1200" dirty="0"/>
                    </a:p>
                  </a:txBody>
                  <a:tcPr/>
                </a:tc>
                <a:extLst>
                  <a:ext uri="{0D108BD9-81ED-4DB2-BD59-A6C34878D82A}">
                    <a16:rowId xmlns:a16="http://schemas.microsoft.com/office/drawing/2014/main" val="1801930568"/>
                  </a:ext>
                </a:extLst>
              </a:tr>
              <a:tr h="297053">
                <a:tc>
                  <a:txBody>
                    <a:bodyPr/>
                    <a:lstStyle/>
                    <a:p>
                      <a:r>
                        <a:rPr kumimoji="1" lang="ja-JP" altLang="en-US" sz="1200" dirty="0"/>
                        <a:t>堺泉北臨海地区</a:t>
                      </a:r>
                    </a:p>
                  </a:txBody>
                  <a:tcPr/>
                </a:tc>
                <a:tc>
                  <a:txBody>
                    <a:bodyPr/>
                    <a:lstStyle/>
                    <a:p>
                      <a:r>
                        <a:rPr kumimoji="1" lang="en-US" altLang="ja-JP" sz="1200" dirty="0"/>
                        <a:t>5,000</a:t>
                      </a:r>
                      <a:r>
                        <a:rPr kumimoji="1" lang="ja-JP" altLang="en-US" sz="1200" dirty="0"/>
                        <a:t>ｋ</a:t>
                      </a:r>
                      <a:r>
                        <a:rPr kumimoji="1" lang="en-US" altLang="ja-JP" sz="1200" dirty="0"/>
                        <a:t>L</a:t>
                      </a:r>
                      <a:endParaRPr kumimoji="1" lang="ja-JP" altLang="en-US" sz="1200" dirty="0"/>
                    </a:p>
                  </a:txBody>
                  <a:tcPr/>
                </a:tc>
                <a:tc>
                  <a:txBody>
                    <a:bodyPr/>
                    <a:lstStyle/>
                    <a:p>
                      <a:r>
                        <a:rPr kumimoji="1" lang="en-US" altLang="ja-JP" sz="1200" dirty="0"/>
                        <a:t>1,200</a:t>
                      </a:r>
                      <a:r>
                        <a:rPr kumimoji="1" lang="ja-JP" altLang="en-US" sz="1200" dirty="0"/>
                        <a:t>ｋ</a:t>
                      </a:r>
                      <a:r>
                        <a:rPr kumimoji="1" lang="en-US" altLang="ja-JP" sz="1200" dirty="0"/>
                        <a:t>L</a:t>
                      </a:r>
                      <a:endParaRPr kumimoji="1" lang="ja-JP" altLang="en-US" sz="1200" dirty="0"/>
                    </a:p>
                  </a:txBody>
                  <a:tcPr/>
                </a:tc>
                <a:tc vMerge="1">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925671059"/>
                  </a:ext>
                </a:extLst>
              </a:tr>
              <a:tr h="370840">
                <a:tc>
                  <a:txBody>
                    <a:bodyPr/>
                    <a:lstStyle/>
                    <a:p>
                      <a:r>
                        <a:rPr kumimoji="1" lang="ja-JP" altLang="en-US" sz="1200" dirty="0"/>
                        <a:t>関西国際空港地区</a:t>
                      </a:r>
                    </a:p>
                  </a:txBody>
                  <a:tcPr/>
                </a:tc>
                <a:tc>
                  <a:txBody>
                    <a:bodyPr/>
                    <a:lstStyle/>
                    <a:p>
                      <a:r>
                        <a:rPr kumimoji="1" lang="en-US" altLang="ja-JP" sz="1200" dirty="0"/>
                        <a:t>0</a:t>
                      </a:r>
                      <a:r>
                        <a:rPr kumimoji="1" lang="ja-JP" altLang="en-US" sz="1200" dirty="0"/>
                        <a:t>ｋ</a:t>
                      </a:r>
                      <a:r>
                        <a:rPr kumimoji="1" lang="en-US" altLang="ja-JP" sz="1200" dirty="0"/>
                        <a:t>L</a:t>
                      </a:r>
                      <a:endParaRPr kumimoji="1" lang="ja-JP" altLang="en-US" sz="1200" dirty="0"/>
                    </a:p>
                  </a:txBody>
                  <a:tcPr/>
                </a:tc>
                <a:tc>
                  <a:txBody>
                    <a:bodyPr/>
                    <a:lstStyle/>
                    <a:p>
                      <a:r>
                        <a:rPr kumimoji="1" lang="en-US" altLang="ja-JP" sz="1200" dirty="0"/>
                        <a:t>0</a:t>
                      </a:r>
                      <a:r>
                        <a:rPr kumimoji="1" lang="ja-JP" altLang="en-US" sz="1200" dirty="0"/>
                        <a:t>ｋ</a:t>
                      </a:r>
                      <a:r>
                        <a:rPr kumimoji="1" lang="en-US" altLang="ja-JP" sz="1200" dirty="0"/>
                        <a:t>L</a:t>
                      </a:r>
                      <a:endParaRPr kumimoji="1" lang="ja-JP" altLang="en-US" sz="1200" dirty="0"/>
                    </a:p>
                  </a:txBody>
                  <a:tcPr/>
                </a:tc>
                <a:tc vMerge="1">
                  <a:txBody>
                    <a:bodyPr/>
                    <a:lstStyle/>
                    <a:p>
                      <a:endParaRPr kumimoji="1" lang="ja-JP" altLang="en-US" sz="1200" dirty="0"/>
                    </a:p>
                  </a:txBody>
                  <a:tcPr/>
                </a:tc>
                <a:tc>
                  <a:txBody>
                    <a:bodyPr/>
                    <a:lstStyle/>
                    <a:p>
                      <a:endParaRPr kumimoji="1" lang="ja-JP" altLang="en-US" sz="1200" dirty="0"/>
                    </a:p>
                  </a:txBody>
                  <a:tcPr/>
                </a:tc>
                <a:extLst>
                  <a:ext uri="{0D108BD9-81ED-4DB2-BD59-A6C34878D82A}">
                    <a16:rowId xmlns:a16="http://schemas.microsoft.com/office/drawing/2014/main" val="3816796562"/>
                  </a:ext>
                </a:extLst>
              </a:tr>
            </a:tbl>
          </a:graphicData>
        </a:graphic>
      </p:graphicFrame>
      <p:sp>
        <p:nvSpPr>
          <p:cNvPr id="19" name="テキスト ボックス 18">
            <a:extLst>
              <a:ext uri="{FF2B5EF4-FFF2-40B4-BE49-F238E27FC236}">
                <a16:creationId xmlns:a16="http://schemas.microsoft.com/office/drawing/2014/main" id="{B0CD1D94-CA5C-4812-A167-8BFC9C5FBE9A}"/>
              </a:ext>
            </a:extLst>
          </p:cNvPr>
          <p:cNvSpPr txBox="1"/>
          <p:nvPr/>
        </p:nvSpPr>
        <p:spPr>
          <a:xfrm>
            <a:off x="244815" y="3009623"/>
            <a:ext cx="3057247" cy="307777"/>
          </a:xfrm>
          <a:prstGeom prst="rect">
            <a:avLst/>
          </a:prstGeom>
          <a:noFill/>
          <a:ln>
            <a:solidFill>
              <a:schemeClr val="tx1"/>
            </a:solidFill>
          </a:ln>
        </p:spPr>
        <p:txBody>
          <a:bodyPr wrap="none" rtlCol="0">
            <a:spAutoFit/>
          </a:bodyPr>
          <a:lstStyle/>
          <a:p>
            <a:r>
              <a:rPr kumimoji="1" lang="ja-JP" altLang="en-US" sz="1400" dirty="0"/>
              <a:t>例．</a:t>
            </a:r>
            <a:r>
              <a:rPr lang="ja-JP" altLang="en-US" sz="1400" dirty="0"/>
              <a:t>津波による浮き上がり等の被害</a:t>
            </a:r>
            <a:endParaRPr kumimoji="1" lang="ja-JP" altLang="en-US" sz="1400" dirty="0"/>
          </a:p>
        </p:txBody>
      </p:sp>
      <p:sp>
        <p:nvSpPr>
          <p:cNvPr id="20" name="テキスト ボックス 19">
            <a:extLst>
              <a:ext uri="{FF2B5EF4-FFF2-40B4-BE49-F238E27FC236}">
                <a16:creationId xmlns:a16="http://schemas.microsoft.com/office/drawing/2014/main" id="{65DEB59A-1160-4A67-ADBA-B30CB7CC3576}"/>
              </a:ext>
            </a:extLst>
          </p:cNvPr>
          <p:cNvSpPr txBox="1"/>
          <p:nvPr/>
        </p:nvSpPr>
        <p:spPr>
          <a:xfrm>
            <a:off x="244815" y="560443"/>
            <a:ext cx="3595856" cy="307777"/>
          </a:xfrm>
          <a:prstGeom prst="rect">
            <a:avLst/>
          </a:prstGeom>
          <a:noFill/>
          <a:ln>
            <a:solidFill>
              <a:schemeClr val="tx1"/>
            </a:solidFill>
          </a:ln>
        </p:spPr>
        <p:txBody>
          <a:bodyPr wrap="none" rtlCol="0">
            <a:spAutoFit/>
          </a:bodyPr>
          <a:lstStyle/>
          <a:p>
            <a:r>
              <a:rPr kumimoji="1" lang="ja-JP" altLang="en-US" sz="1400" dirty="0"/>
              <a:t>例．長</a:t>
            </a:r>
            <a:r>
              <a:rPr lang="ja-JP" altLang="en-US" sz="1400" dirty="0"/>
              <a:t>周期地震によるスロッシングの影響</a:t>
            </a:r>
            <a:endParaRPr kumimoji="1" lang="ja-JP" altLang="en-US" sz="1400" dirty="0"/>
          </a:p>
        </p:txBody>
      </p:sp>
      <p:sp>
        <p:nvSpPr>
          <p:cNvPr id="27" name="円柱 26">
            <a:extLst>
              <a:ext uri="{FF2B5EF4-FFF2-40B4-BE49-F238E27FC236}">
                <a16:creationId xmlns:a16="http://schemas.microsoft.com/office/drawing/2014/main" id="{3A0BF5D9-3B96-4817-A4CE-8C8C20048EE8}"/>
              </a:ext>
            </a:extLst>
          </p:cNvPr>
          <p:cNvSpPr/>
          <p:nvPr/>
        </p:nvSpPr>
        <p:spPr>
          <a:xfrm>
            <a:off x="1796143" y="1065684"/>
            <a:ext cx="1783692" cy="1456932"/>
          </a:xfrm>
          <a:prstGeom prst="can">
            <a:avLst/>
          </a:prstGeom>
          <a:noFill/>
          <a:ln w="381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en-US" altLang="ja-JP" dirty="0"/>
          </a:p>
          <a:p>
            <a:pPr algn="ctr"/>
            <a:endParaRPr lang="en-US" altLang="ja-JP" dirty="0"/>
          </a:p>
          <a:p>
            <a:pPr algn="ctr"/>
            <a:endParaRPr kumimoji="1" lang="en-US" altLang="ja-JP" dirty="0"/>
          </a:p>
          <a:p>
            <a:pPr algn="ctr"/>
            <a:r>
              <a:rPr kumimoji="1" lang="ja-JP" altLang="en-US" sz="1400" dirty="0"/>
              <a:t>タンク</a:t>
            </a:r>
          </a:p>
        </p:txBody>
      </p:sp>
      <p:pic>
        <p:nvPicPr>
          <p:cNvPr id="55" name="グラフィックス 54" descr="波 単色塗りつぶし">
            <a:extLst>
              <a:ext uri="{FF2B5EF4-FFF2-40B4-BE49-F238E27FC236}">
                <a16:creationId xmlns:a16="http://schemas.microsoft.com/office/drawing/2014/main" id="{0BAC7C07-48C6-4E27-A720-09DB8F3C0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808502" y="1017205"/>
            <a:ext cx="1685147" cy="457200"/>
          </a:xfrm>
          <a:prstGeom prst="rect">
            <a:avLst/>
          </a:prstGeom>
        </p:spPr>
      </p:pic>
      <p:sp>
        <p:nvSpPr>
          <p:cNvPr id="61" name="テキスト ボックス 60">
            <a:extLst>
              <a:ext uri="{FF2B5EF4-FFF2-40B4-BE49-F238E27FC236}">
                <a16:creationId xmlns:a16="http://schemas.microsoft.com/office/drawing/2014/main" id="{1A0A98B2-34C5-457D-9DD8-E44F55237B4D}"/>
              </a:ext>
            </a:extLst>
          </p:cNvPr>
          <p:cNvSpPr txBox="1"/>
          <p:nvPr/>
        </p:nvSpPr>
        <p:spPr>
          <a:xfrm>
            <a:off x="613808" y="1538715"/>
            <a:ext cx="954107" cy="246221"/>
          </a:xfrm>
          <a:prstGeom prst="rect">
            <a:avLst/>
          </a:prstGeom>
          <a:noFill/>
        </p:spPr>
        <p:txBody>
          <a:bodyPr wrap="none" rtlCol="0">
            <a:spAutoFit/>
          </a:bodyPr>
          <a:lstStyle/>
          <a:p>
            <a:r>
              <a:rPr lang="ja-JP" altLang="en-US" sz="1000" dirty="0"/>
              <a:t>地震動データ</a:t>
            </a:r>
            <a:endParaRPr lang="en-US" altLang="ja-JP" sz="1000" dirty="0"/>
          </a:p>
        </p:txBody>
      </p:sp>
      <p:sp>
        <p:nvSpPr>
          <p:cNvPr id="63" name="矢印: 右 62">
            <a:extLst>
              <a:ext uri="{FF2B5EF4-FFF2-40B4-BE49-F238E27FC236}">
                <a16:creationId xmlns:a16="http://schemas.microsoft.com/office/drawing/2014/main" id="{B23BD16A-E940-417F-A6EA-7FDB625ADF65}"/>
              </a:ext>
            </a:extLst>
          </p:cNvPr>
          <p:cNvSpPr/>
          <p:nvPr/>
        </p:nvSpPr>
        <p:spPr>
          <a:xfrm>
            <a:off x="4469349" y="1643695"/>
            <a:ext cx="489330"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4" name="テキスト ボックス 63">
            <a:extLst>
              <a:ext uri="{FF2B5EF4-FFF2-40B4-BE49-F238E27FC236}">
                <a16:creationId xmlns:a16="http://schemas.microsoft.com/office/drawing/2014/main" id="{D7513F3B-88DA-4DA1-8476-8E56621A270D}"/>
              </a:ext>
            </a:extLst>
          </p:cNvPr>
          <p:cNvSpPr txBox="1"/>
          <p:nvPr/>
        </p:nvSpPr>
        <p:spPr>
          <a:xfrm>
            <a:off x="4259261" y="1351294"/>
            <a:ext cx="954107" cy="246221"/>
          </a:xfrm>
          <a:prstGeom prst="rect">
            <a:avLst/>
          </a:prstGeom>
          <a:noFill/>
        </p:spPr>
        <p:txBody>
          <a:bodyPr wrap="none" rtlCol="0">
            <a:spAutoFit/>
          </a:bodyPr>
          <a:lstStyle/>
          <a:p>
            <a:r>
              <a:rPr lang="ja-JP" altLang="en-US" sz="1000" dirty="0"/>
              <a:t>流出量を算定</a:t>
            </a:r>
            <a:endParaRPr lang="en-US" altLang="ja-JP" sz="1000" dirty="0"/>
          </a:p>
        </p:txBody>
      </p:sp>
      <p:sp>
        <p:nvSpPr>
          <p:cNvPr id="73" name="矢印: 右 72">
            <a:extLst>
              <a:ext uri="{FF2B5EF4-FFF2-40B4-BE49-F238E27FC236}">
                <a16:creationId xmlns:a16="http://schemas.microsoft.com/office/drawing/2014/main" id="{24B99A5C-BED7-4980-9FB5-1B601E359256}"/>
              </a:ext>
            </a:extLst>
          </p:cNvPr>
          <p:cNvSpPr/>
          <p:nvPr/>
        </p:nvSpPr>
        <p:spPr>
          <a:xfrm>
            <a:off x="1632430" y="5749266"/>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75" name="グラフィックス 74" descr="チェックリスト 単色塗りつぶし">
            <a:extLst>
              <a:ext uri="{FF2B5EF4-FFF2-40B4-BE49-F238E27FC236}">
                <a16:creationId xmlns:a16="http://schemas.microsoft.com/office/drawing/2014/main" id="{7460D51B-F993-462A-B02B-C0C47ECA4F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1373" y="5478404"/>
            <a:ext cx="914400" cy="914400"/>
          </a:xfrm>
          <a:prstGeom prst="rect">
            <a:avLst/>
          </a:prstGeom>
        </p:spPr>
      </p:pic>
      <p:sp>
        <p:nvSpPr>
          <p:cNvPr id="76" name="テキスト ボックス 75">
            <a:extLst>
              <a:ext uri="{FF2B5EF4-FFF2-40B4-BE49-F238E27FC236}">
                <a16:creationId xmlns:a16="http://schemas.microsoft.com/office/drawing/2014/main" id="{4E182850-BA08-4842-B3D5-D1B376CB0174}"/>
              </a:ext>
            </a:extLst>
          </p:cNvPr>
          <p:cNvSpPr txBox="1"/>
          <p:nvPr/>
        </p:nvSpPr>
        <p:spPr>
          <a:xfrm>
            <a:off x="354723" y="6411888"/>
            <a:ext cx="1441420" cy="307777"/>
          </a:xfrm>
          <a:prstGeom prst="rect">
            <a:avLst/>
          </a:prstGeom>
          <a:noFill/>
        </p:spPr>
        <p:txBody>
          <a:bodyPr wrap="none" rtlCol="0">
            <a:spAutoFit/>
          </a:bodyPr>
          <a:lstStyle/>
          <a:p>
            <a:r>
              <a:rPr kumimoji="1" lang="ja-JP" altLang="en-US" sz="1400" dirty="0"/>
              <a:t>災害想定（案）</a:t>
            </a:r>
          </a:p>
        </p:txBody>
      </p:sp>
      <p:sp>
        <p:nvSpPr>
          <p:cNvPr id="80" name="矢印: 右 79">
            <a:extLst>
              <a:ext uri="{FF2B5EF4-FFF2-40B4-BE49-F238E27FC236}">
                <a16:creationId xmlns:a16="http://schemas.microsoft.com/office/drawing/2014/main" id="{99A1C688-C70B-44B7-97A8-FF5540452723}"/>
              </a:ext>
            </a:extLst>
          </p:cNvPr>
          <p:cNvSpPr/>
          <p:nvPr/>
        </p:nvSpPr>
        <p:spPr>
          <a:xfrm>
            <a:off x="247488" y="5766946"/>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82" name="グラフィックス 81" descr="カスタマー レビュー 単色塗りつぶし">
            <a:extLst>
              <a:ext uri="{FF2B5EF4-FFF2-40B4-BE49-F238E27FC236}">
                <a16:creationId xmlns:a16="http://schemas.microsoft.com/office/drawing/2014/main" id="{8B91F158-F632-4467-AF5C-7C3690E0A0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6897" y="5478404"/>
            <a:ext cx="914400" cy="914400"/>
          </a:xfrm>
          <a:prstGeom prst="rect">
            <a:avLst/>
          </a:prstGeom>
        </p:spPr>
      </p:pic>
      <p:sp>
        <p:nvSpPr>
          <p:cNvPr id="83" name="テキスト ボックス 82">
            <a:extLst>
              <a:ext uri="{FF2B5EF4-FFF2-40B4-BE49-F238E27FC236}">
                <a16:creationId xmlns:a16="http://schemas.microsoft.com/office/drawing/2014/main" id="{96900FF8-D790-4EB4-A132-4688CB5BD23A}"/>
              </a:ext>
            </a:extLst>
          </p:cNvPr>
          <p:cNvSpPr txBox="1"/>
          <p:nvPr/>
        </p:nvSpPr>
        <p:spPr>
          <a:xfrm>
            <a:off x="2164451" y="6414587"/>
            <a:ext cx="902811" cy="307777"/>
          </a:xfrm>
          <a:prstGeom prst="rect">
            <a:avLst/>
          </a:prstGeom>
          <a:noFill/>
        </p:spPr>
        <p:txBody>
          <a:bodyPr wrap="none" rtlCol="0">
            <a:spAutoFit/>
          </a:bodyPr>
          <a:lstStyle/>
          <a:p>
            <a:r>
              <a:rPr kumimoji="1" lang="ja-JP" altLang="en-US" sz="1400" dirty="0"/>
              <a:t>検討部会</a:t>
            </a:r>
          </a:p>
        </p:txBody>
      </p:sp>
      <p:pic>
        <p:nvPicPr>
          <p:cNvPr id="6" name="グラフィックス 5" descr="心拍 単色塗りつぶし">
            <a:extLst>
              <a:ext uri="{FF2B5EF4-FFF2-40B4-BE49-F238E27FC236}">
                <a16:creationId xmlns:a16="http://schemas.microsoft.com/office/drawing/2014/main" id="{E55CA3B9-82FF-4E6F-827C-20A0C95019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3280" y="1644894"/>
            <a:ext cx="914400" cy="914400"/>
          </a:xfrm>
          <a:prstGeom prst="rect">
            <a:avLst/>
          </a:prstGeom>
        </p:spPr>
      </p:pic>
      <p:sp>
        <p:nvSpPr>
          <p:cNvPr id="69" name="テキスト ボックス 68">
            <a:extLst>
              <a:ext uri="{FF2B5EF4-FFF2-40B4-BE49-F238E27FC236}">
                <a16:creationId xmlns:a16="http://schemas.microsoft.com/office/drawing/2014/main" id="{4BCF009D-B913-4A28-AF50-E0D1CD130978}"/>
              </a:ext>
            </a:extLst>
          </p:cNvPr>
          <p:cNvSpPr txBox="1"/>
          <p:nvPr/>
        </p:nvSpPr>
        <p:spPr>
          <a:xfrm>
            <a:off x="352412" y="2587147"/>
            <a:ext cx="4443369" cy="246221"/>
          </a:xfrm>
          <a:prstGeom prst="rect">
            <a:avLst/>
          </a:prstGeom>
          <a:noFill/>
        </p:spPr>
        <p:txBody>
          <a:bodyPr wrap="square" rtlCol="0">
            <a:spAutoFit/>
          </a:bodyPr>
          <a:lstStyle/>
          <a:p>
            <a:r>
              <a:rPr kumimoji="1" lang="ja-JP" altLang="en-US" sz="1000" dirty="0"/>
              <a:t>想定される地震動</a:t>
            </a:r>
            <a:r>
              <a:rPr lang="ja-JP" altLang="en-US" sz="1000" dirty="0"/>
              <a:t>データ</a:t>
            </a:r>
            <a:r>
              <a:rPr kumimoji="1" lang="ja-JP" altLang="en-US" sz="1000" dirty="0"/>
              <a:t>を基に対象タンクごとにシミュレーションを実施</a:t>
            </a:r>
          </a:p>
        </p:txBody>
      </p:sp>
      <p:pic>
        <p:nvPicPr>
          <p:cNvPr id="17" name="グラフィックス 16" descr="山形の矢印 単色塗りつぶし">
            <a:extLst>
              <a:ext uri="{FF2B5EF4-FFF2-40B4-BE49-F238E27FC236}">
                <a16:creationId xmlns:a16="http://schemas.microsoft.com/office/drawing/2014/main" id="{C1D705EF-3BB4-44FB-A6A9-A81EB64474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a:off x="1485930" y="1831956"/>
            <a:ext cx="501029" cy="501029"/>
          </a:xfrm>
          <a:prstGeom prst="rect">
            <a:avLst/>
          </a:prstGeom>
        </p:spPr>
      </p:pic>
      <p:cxnSp>
        <p:nvCxnSpPr>
          <p:cNvPr id="29" name="直線矢印コネクタ 28">
            <a:extLst>
              <a:ext uri="{FF2B5EF4-FFF2-40B4-BE49-F238E27FC236}">
                <a16:creationId xmlns:a16="http://schemas.microsoft.com/office/drawing/2014/main" id="{D34F0642-99E5-46A2-8D14-40F0240BD0AA}"/>
              </a:ext>
            </a:extLst>
          </p:cNvPr>
          <p:cNvCxnSpPr>
            <a:cxnSpLocks/>
          </p:cNvCxnSpPr>
          <p:nvPr/>
        </p:nvCxnSpPr>
        <p:spPr>
          <a:xfrm>
            <a:off x="1983520" y="2074593"/>
            <a:ext cx="1329198" cy="0"/>
          </a:xfrm>
          <a:prstGeom prst="straightConnector1">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pic>
        <p:nvPicPr>
          <p:cNvPr id="32" name="グラフィックス 31" descr="山形の矢印 単色塗りつぶし">
            <a:extLst>
              <a:ext uri="{FF2B5EF4-FFF2-40B4-BE49-F238E27FC236}">
                <a16:creationId xmlns:a16="http://schemas.microsoft.com/office/drawing/2014/main" id="{DA7E0AD0-04A3-4030-BB6E-9B668BB400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58519" y="1853730"/>
            <a:ext cx="457200" cy="457200"/>
          </a:xfrm>
          <a:prstGeom prst="rect">
            <a:avLst/>
          </a:prstGeom>
        </p:spPr>
      </p:pic>
      <p:sp>
        <p:nvSpPr>
          <p:cNvPr id="72" name="テキスト ボックス 71">
            <a:extLst>
              <a:ext uri="{FF2B5EF4-FFF2-40B4-BE49-F238E27FC236}">
                <a16:creationId xmlns:a16="http://schemas.microsoft.com/office/drawing/2014/main" id="{D7738602-F9A9-429B-9B37-434B5FF64812}"/>
              </a:ext>
            </a:extLst>
          </p:cNvPr>
          <p:cNvSpPr txBox="1"/>
          <p:nvPr/>
        </p:nvSpPr>
        <p:spPr>
          <a:xfrm>
            <a:off x="1691197" y="1516545"/>
            <a:ext cx="1987923" cy="400110"/>
          </a:xfrm>
          <a:prstGeom prst="rect">
            <a:avLst/>
          </a:prstGeom>
          <a:noFill/>
        </p:spPr>
        <p:txBody>
          <a:bodyPr wrap="square" rtlCol="0">
            <a:spAutoFit/>
          </a:bodyPr>
          <a:lstStyle/>
          <a:p>
            <a:pPr algn="ctr"/>
            <a:r>
              <a:rPr kumimoji="1" lang="ja-JP" altLang="en-US" sz="1000" dirty="0"/>
              <a:t>タンク揺動により液面も揺動</a:t>
            </a:r>
            <a:endParaRPr kumimoji="1" lang="en-US" altLang="ja-JP" sz="1000" dirty="0"/>
          </a:p>
          <a:p>
            <a:pPr algn="ctr"/>
            <a:r>
              <a:rPr lang="ja-JP" altLang="en-US" sz="1000" dirty="0"/>
              <a:t>⇒</a:t>
            </a:r>
            <a:r>
              <a:rPr kumimoji="1" lang="ja-JP" altLang="en-US" sz="1000" dirty="0"/>
              <a:t>タンク外へ流出</a:t>
            </a:r>
            <a:endParaRPr kumimoji="1" lang="en-US" altLang="ja-JP" sz="1000" dirty="0"/>
          </a:p>
        </p:txBody>
      </p:sp>
      <p:pic>
        <p:nvPicPr>
          <p:cNvPr id="34" name="グラフィックス 33" descr="戻る 単色塗りつぶし">
            <a:extLst>
              <a:ext uri="{FF2B5EF4-FFF2-40B4-BE49-F238E27FC236}">
                <a16:creationId xmlns:a16="http://schemas.microsoft.com/office/drawing/2014/main" id="{47C5613C-B65A-4907-825E-812E7C2DB4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85754" y="839027"/>
            <a:ext cx="554917" cy="554917"/>
          </a:xfrm>
          <a:prstGeom prst="rect">
            <a:avLst/>
          </a:prstGeom>
        </p:spPr>
      </p:pic>
      <p:pic>
        <p:nvPicPr>
          <p:cNvPr id="36" name="グラフィックス 35" descr="水 単色塗りつぶし">
            <a:extLst>
              <a:ext uri="{FF2B5EF4-FFF2-40B4-BE49-F238E27FC236}">
                <a16:creationId xmlns:a16="http://schemas.microsoft.com/office/drawing/2014/main" id="{9D2EF62E-40FE-47F4-A75D-4B8A1F869A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75704" y="1049385"/>
            <a:ext cx="489330" cy="489330"/>
          </a:xfrm>
          <a:prstGeom prst="rect">
            <a:avLst/>
          </a:prstGeom>
        </p:spPr>
      </p:pic>
      <p:graphicFrame>
        <p:nvGraphicFramePr>
          <p:cNvPr id="37" name="表 37">
            <a:extLst>
              <a:ext uri="{FF2B5EF4-FFF2-40B4-BE49-F238E27FC236}">
                <a16:creationId xmlns:a16="http://schemas.microsoft.com/office/drawing/2014/main" id="{F0BE76B8-32C7-41CE-99DE-27234F2E55D1}"/>
              </a:ext>
            </a:extLst>
          </p:cNvPr>
          <p:cNvGraphicFramePr>
            <a:graphicFrameLocks noGrp="1"/>
          </p:cNvGraphicFramePr>
          <p:nvPr>
            <p:extLst>
              <p:ext uri="{D42A27DB-BD31-4B8C-83A1-F6EECF244321}">
                <p14:modId xmlns:p14="http://schemas.microsoft.com/office/powerpoint/2010/main" val="1422073639"/>
              </p:ext>
            </p:extLst>
          </p:nvPr>
        </p:nvGraphicFramePr>
        <p:xfrm>
          <a:off x="5317922" y="1198498"/>
          <a:ext cx="6310798" cy="1280160"/>
        </p:xfrm>
        <a:graphic>
          <a:graphicData uri="http://schemas.openxmlformats.org/drawingml/2006/table">
            <a:tbl>
              <a:tblPr firstRow="1" bandRow="1">
                <a:tableStyleId>{5C22544A-7EE6-4342-B048-85BDC9FD1C3A}</a:tableStyleId>
              </a:tblPr>
              <a:tblGrid>
                <a:gridCol w="1996409">
                  <a:extLst>
                    <a:ext uri="{9D8B030D-6E8A-4147-A177-3AD203B41FA5}">
                      <a16:colId xmlns:a16="http://schemas.microsoft.com/office/drawing/2014/main" val="3023776632"/>
                    </a:ext>
                  </a:extLst>
                </a:gridCol>
                <a:gridCol w="957214">
                  <a:extLst>
                    <a:ext uri="{9D8B030D-6E8A-4147-A177-3AD203B41FA5}">
                      <a16:colId xmlns:a16="http://schemas.microsoft.com/office/drawing/2014/main" val="1530165663"/>
                    </a:ext>
                  </a:extLst>
                </a:gridCol>
                <a:gridCol w="1954630">
                  <a:extLst>
                    <a:ext uri="{9D8B030D-6E8A-4147-A177-3AD203B41FA5}">
                      <a16:colId xmlns:a16="http://schemas.microsoft.com/office/drawing/2014/main" val="589595685"/>
                    </a:ext>
                  </a:extLst>
                </a:gridCol>
                <a:gridCol w="1402545">
                  <a:extLst>
                    <a:ext uri="{9D8B030D-6E8A-4147-A177-3AD203B41FA5}">
                      <a16:colId xmlns:a16="http://schemas.microsoft.com/office/drawing/2014/main" val="3595376411"/>
                    </a:ext>
                  </a:extLst>
                </a:gridCol>
              </a:tblGrid>
              <a:tr h="370840">
                <a:tc>
                  <a:txBody>
                    <a:bodyPr/>
                    <a:lstStyle/>
                    <a:p>
                      <a:r>
                        <a:rPr kumimoji="1" lang="ja-JP" altLang="en-US" sz="1200" dirty="0"/>
                        <a:t>スロッシングによる溢流</a:t>
                      </a:r>
                    </a:p>
                  </a:txBody>
                  <a:tcPr/>
                </a:tc>
                <a:tc>
                  <a:txBody>
                    <a:bodyPr/>
                    <a:lstStyle/>
                    <a:p>
                      <a:r>
                        <a:rPr kumimoji="1" lang="ja-JP" altLang="en-US" sz="1200" dirty="0"/>
                        <a:t>最大溢流量</a:t>
                      </a:r>
                      <a:endParaRPr kumimoji="1" lang="en-US" altLang="ja-JP" sz="1200" dirty="0"/>
                    </a:p>
                    <a:p>
                      <a:r>
                        <a:rPr kumimoji="1" lang="en-US" altLang="ja-JP" sz="1200" dirty="0"/>
                        <a:t>H26.3</a:t>
                      </a:r>
                      <a:endParaRPr kumimoji="1" lang="ja-JP" altLang="en-US" sz="1200" dirty="0"/>
                    </a:p>
                  </a:txBody>
                  <a:tcPr/>
                </a:tc>
                <a:tc>
                  <a:txBody>
                    <a:bodyPr/>
                    <a:lstStyle/>
                    <a:p>
                      <a:r>
                        <a:rPr kumimoji="1" lang="ja-JP" altLang="en-US" sz="1200" dirty="0"/>
                        <a:t>これまでの対策効果等</a:t>
                      </a:r>
                    </a:p>
                  </a:txBody>
                  <a:tcPr/>
                </a:tc>
                <a:tc>
                  <a:txBody>
                    <a:bodyPr/>
                    <a:lstStyle/>
                    <a:p>
                      <a:r>
                        <a:rPr kumimoji="1" lang="ja-JP" altLang="en-US" sz="1200" dirty="0"/>
                        <a:t>最大溢流量</a:t>
                      </a:r>
                      <a:endParaRPr kumimoji="1" lang="en-US" altLang="ja-JP" sz="1200" dirty="0"/>
                    </a:p>
                    <a:p>
                      <a:r>
                        <a:rPr kumimoji="1" lang="en-US" altLang="ja-JP" sz="1200" dirty="0"/>
                        <a:t>R8</a:t>
                      </a:r>
                      <a:r>
                        <a:rPr kumimoji="1" lang="ja-JP" altLang="en-US" sz="1200" dirty="0"/>
                        <a:t>調査業務</a:t>
                      </a:r>
                    </a:p>
                  </a:txBody>
                  <a:tcPr/>
                </a:tc>
                <a:extLst>
                  <a:ext uri="{0D108BD9-81ED-4DB2-BD59-A6C34878D82A}">
                    <a16:rowId xmlns:a16="http://schemas.microsoft.com/office/drawing/2014/main" val="302482449"/>
                  </a:ext>
                </a:extLst>
              </a:tr>
              <a:tr h="276900">
                <a:tc>
                  <a:txBody>
                    <a:bodyPr/>
                    <a:lstStyle/>
                    <a:p>
                      <a:r>
                        <a:rPr kumimoji="1" lang="ja-JP" altLang="en-US" sz="1200" dirty="0"/>
                        <a:t>府内３地区</a:t>
                      </a:r>
                      <a:endParaRPr kumimoji="1" lang="en-US" altLang="ja-JP" sz="1200" dirty="0"/>
                    </a:p>
                    <a:p>
                      <a:r>
                        <a:rPr kumimoji="1" lang="ja-JP" altLang="en-US" sz="1200" dirty="0"/>
                        <a:t>浮き屋根式タンク</a:t>
                      </a:r>
                      <a:endParaRPr kumimoji="1" lang="en-US" altLang="ja-JP" sz="1200" dirty="0"/>
                    </a:p>
                  </a:txBody>
                  <a:tcPr/>
                </a:tc>
                <a:tc>
                  <a:txBody>
                    <a:bodyPr/>
                    <a:lstStyle/>
                    <a:p>
                      <a:r>
                        <a:rPr kumimoji="1" lang="en-US" altLang="ja-JP" sz="1200" dirty="0"/>
                        <a:t>12,000</a:t>
                      </a:r>
                      <a:r>
                        <a:rPr kumimoji="1" lang="ja-JP" altLang="en-US" sz="1200" dirty="0"/>
                        <a:t>ｋ</a:t>
                      </a:r>
                      <a:r>
                        <a:rPr kumimoji="1" lang="en-US" altLang="ja-JP" sz="1200" dirty="0"/>
                        <a:t>L</a:t>
                      </a:r>
                      <a:endParaRPr kumimoji="1" lang="ja-JP" altLang="en-US" sz="1200" dirty="0"/>
                    </a:p>
                  </a:txBody>
                  <a:tcPr/>
                </a:tc>
                <a:tc>
                  <a:txBody>
                    <a:bodyPr/>
                    <a:lstStyle/>
                    <a:p>
                      <a:r>
                        <a:rPr kumimoji="1" lang="ja-JP" altLang="en-US" sz="1200" dirty="0"/>
                        <a:t>☑地震動の更新</a:t>
                      </a:r>
                      <a:endParaRPr kumimoji="1" lang="en-US" altLang="ja-JP" sz="1200" dirty="0"/>
                    </a:p>
                    <a:p>
                      <a:r>
                        <a:rPr kumimoji="1" lang="ja-JP" altLang="en-US" sz="1200" dirty="0"/>
                        <a:t>☑耐震基準適合</a:t>
                      </a:r>
                      <a:endParaRPr kumimoji="1" lang="en-US" altLang="ja-JP" sz="1200" dirty="0"/>
                    </a:p>
                    <a:p>
                      <a:r>
                        <a:rPr kumimoji="1" lang="ja-JP" altLang="en-US" sz="1200" dirty="0"/>
                        <a:t>☑液面管理</a:t>
                      </a:r>
                      <a:endParaRPr kumimoji="1" lang="en-US" altLang="ja-JP" sz="1200" dirty="0"/>
                    </a:p>
                    <a:p>
                      <a:r>
                        <a:rPr kumimoji="1" lang="ja-JP" altLang="en-US" sz="1200" dirty="0"/>
                        <a:t>☑対象タンクの減　など</a:t>
                      </a:r>
                    </a:p>
                  </a:txBody>
                  <a:tcPr/>
                </a:tc>
                <a:tc>
                  <a:txBody>
                    <a:bodyPr/>
                    <a:lstStyle/>
                    <a:p>
                      <a:endParaRPr kumimoji="1" lang="ja-JP" altLang="en-US" sz="1200" dirty="0"/>
                    </a:p>
                  </a:txBody>
                  <a:tcPr/>
                </a:tc>
                <a:extLst>
                  <a:ext uri="{0D108BD9-81ED-4DB2-BD59-A6C34878D82A}">
                    <a16:rowId xmlns:a16="http://schemas.microsoft.com/office/drawing/2014/main" val="1801930568"/>
                  </a:ext>
                </a:extLst>
              </a:tr>
            </a:tbl>
          </a:graphicData>
        </a:graphic>
      </p:graphicFrame>
      <p:sp>
        <p:nvSpPr>
          <p:cNvPr id="41" name="矢印: 右 40">
            <a:extLst>
              <a:ext uri="{FF2B5EF4-FFF2-40B4-BE49-F238E27FC236}">
                <a16:creationId xmlns:a16="http://schemas.microsoft.com/office/drawing/2014/main" id="{02177A9C-89B8-4376-A95B-FD0A18D7F2F1}"/>
              </a:ext>
            </a:extLst>
          </p:cNvPr>
          <p:cNvSpPr/>
          <p:nvPr/>
        </p:nvSpPr>
        <p:spPr>
          <a:xfrm>
            <a:off x="10006277" y="1880770"/>
            <a:ext cx="404405" cy="333908"/>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42" name="グラフィックス 41" descr="ヘルプ 単色塗りつぶし">
            <a:extLst>
              <a:ext uri="{FF2B5EF4-FFF2-40B4-BE49-F238E27FC236}">
                <a16:creationId xmlns:a16="http://schemas.microsoft.com/office/drawing/2014/main" id="{DE1C856A-BA93-4206-85E4-A780E4B283C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577757" y="1791728"/>
            <a:ext cx="593721" cy="593721"/>
          </a:xfrm>
          <a:prstGeom prst="rect">
            <a:avLst/>
          </a:prstGeom>
        </p:spPr>
      </p:pic>
      <p:pic>
        <p:nvPicPr>
          <p:cNvPr id="43" name="グラフィックス 42" descr="ヘルプ 単色塗りつぶし">
            <a:extLst>
              <a:ext uri="{FF2B5EF4-FFF2-40B4-BE49-F238E27FC236}">
                <a16:creationId xmlns:a16="http://schemas.microsoft.com/office/drawing/2014/main" id="{DFDB7043-044C-4455-84C9-E2691CAFFD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65401" y="4234830"/>
            <a:ext cx="593721" cy="593721"/>
          </a:xfrm>
          <a:prstGeom prst="rect">
            <a:avLst/>
          </a:prstGeom>
        </p:spPr>
      </p:pic>
      <p:sp>
        <p:nvSpPr>
          <p:cNvPr id="45" name="矢印: 右 44">
            <a:extLst>
              <a:ext uri="{FF2B5EF4-FFF2-40B4-BE49-F238E27FC236}">
                <a16:creationId xmlns:a16="http://schemas.microsoft.com/office/drawing/2014/main" id="{1A334E26-DCBF-45EE-8D5A-5CEC0A7A6536}"/>
              </a:ext>
            </a:extLst>
          </p:cNvPr>
          <p:cNvSpPr/>
          <p:nvPr/>
        </p:nvSpPr>
        <p:spPr>
          <a:xfrm>
            <a:off x="10874618" y="4351345"/>
            <a:ext cx="404405" cy="333908"/>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6" name="円柱 45">
            <a:extLst>
              <a:ext uri="{FF2B5EF4-FFF2-40B4-BE49-F238E27FC236}">
                <a16:creationId xmlns:a16="http://schemas.microsoft.com/office/drawing/2014/main" id="{085A4E47-EF07-41A3-953E-BBBCEEFCE807}"/>
              </a:ext>
            </a:extLst>
          </p:cNvPr>
          <p:cNvSpPr/>
          <p:nvPr/>
        </p:nvSpPr>
        <p:spPr>
          <a:xfrm rot="642139">
            <a:off x="1961348" y="3460779"/>
            <a:ext cx="1783692" cy="1456932"/>
          </a:xfrm>
          <a:prstGeom prst="can">
            <a:avLst/>
          </a:prstGeom>
          <a:noFill/>
          <a:ln w="381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en-US" altLang="ja-JP" dirty="0"/>
          </a:p>
          <a:p>
            <a:pPr algn="ctr"/>
            <a:endParaRPr lang="en-US" altLang="ja-JP" dirty="0"/>
          </a:p>
          <a:p>
            <a:pPr algn="ctr"/>
            <a:endParaRPr kumimoji="1" lang="en-US" altLang="ja-JP" dirty="0"/>
          </a:p>
          <a:p>
            <a:pPr algn="ctr"/>
            <a:r>
              <a:rPr kumimoji="1" lang="ja-JP" altLang="en-US" sz="1400" dirty="0"/>
              <a:t>タンク</a:t>
            </a:r>
          </a:p>
        </p:txBody>
      </p:sp>
      <p:pic>
        <p:nvPicPr>
          <p:cNvPr id="47" name="グラフィックス 46" descr="波 単色塗りつぶし">
            <a:extLst>
              <a:ext uri="{FF2B5EF4-FFF2-40B4-BE49-F238E27FC236}">
                <a16:creationId xmlns:a16="http://schemas.microsoft.com/office/drawing/2014/main" id="{697ACC77-A92A-484F-82CC-390189ACD1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1433" y="4056587"/>
            <a:ext cx="1685147" cy="882160"/>
          </a:xfrm>
          <a:prstGeom prst="rect">
            <a:avLst/>
          </a:prstGeom>
        </p:spPr>
      </p:pic>
      <p:sp>
        <p:nvSpPr>
          <p:cNvPr id="48" name="テキスト ボックス 47">
            <a:extLst>
              <a:ext uri="{FF2B5EF4-FFF2-40B4-BE49-F238E27FC236}">
                <a16:creationId xmlns:a16="http://schemas.microsoft.com/office/drawing/2014/main" id="{422D8B45-CD8B-47C7-B473-2429474BB325}"/>
              </a:ext>
            </a:extLst>
          </p:cNvPr>
          <p:cNvSpPr txBox="1"/>
          <p:nvPr/>
        </p:nvSpPr>
        <p:spPr>
          <a:xfrm>
            <a:off x="676539" y="3879224"/>
            <a:ext cx="825867" cy="246221"/>
          </a:xfrm>
          <a:prstGeom prst="rect">
            <a:avLst/>
          </a:prstGeom>
          <a:noFill/>
        </p:spPr>
        <p:txBody>
          <a:bodyPr wrap="none" rtlCol="0">
            <a:spAutoFit/>
          </a:bodyPr>
          <a:lstStyle/>
          <a:p>
            <a:r>
              <a:rPr lang="ja-JP" altLang="en-US" sz="1000" dirty="0"/>
              <a:t>津波データ</a:t>
            </a:r>
            <a:endParaRPr lang="en-US" altLang="ja-JP" sz="1000" dirty="0"/>
          </a:p>
        </p:txBody>
      </p:sp>
      <p:sp>
        <p:nvSpPr>
          <p:cNvPr id="49" name="矢印: 右 48">
            <a:extLst>
              <a:ext uri="{FF2B5EF4-FFF2-40B4-BE49-F238E27FC236}">
                <a16:creationId xmlns:a16="http://schemas.microsoft.com/office/drawing/2014/main" id="{39C3A8E9-EFBD-4A3B-BD27-8690A287ADF2}"/>
              </a:ext>
            </a:extLst>
          </p:cNvPr>
          <p:cNvSpPr/>
          <p:nvPr/>
        </p:nvSpPr>
        <p:spPr>
          <a:xfrm>
            <a:off x="4487525" y="4027569"/>
            <a:ext cx="489330"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0C400BD8-F68D-4B93-BEA4-A00CCF7C89AC}"/>
              </a:ext>
            </a:extLst>
          </p:cNvPr>
          <p:cNvSpPr txBox="1"/>
          <p:nvPr/>
        </p:nvSpPr>
        <p:spPr>
          <a:xfrm>
            <a:off x="4277437" y="3735168"/>
            <a:ext cx="954107" cy="246221"/>
          </a:xfrm>
          <a:prstGeom prst="rect">
            <a:avLst/>
          </a:prstGeom>
          <a:noFill/>
        </p:spPr>
        <p:txBody>
          <a:bodyPr wrap="none" rtlCol="0">
            <a:spAutoFit/>
          </a:bodyPr>
          <a:lstStyle/>
          <a:p>
            <a:r>
              <a:rPr lang="ja-JP" altLang="en-US" sz="1000" dirty="0"/>
              <a:t>流出量を算定</a:t>
            </a:r>
            <a:endParaRPr lang="en-US" altLang="ja-JP" sz="1000" dirty="0"/>
          </a:p>
        </p:txBody>
      </p:sp>
      <p:pic>
        <p:nvPicPr>
          <p:cNvPr id="52" name="グラフィックス 51" descr="山形の矢印 単色塗りつぶし">
            <a:extLst>
              <a:ext uri="{FF2B5EF4-FFF2-40B4-BE49-F238E27FC236}">
                <a16:creationId xmlns:a16="http://schemas.microsoft.com/office/drawing/2014/main" id="{6E9F68C0-8543-4330-90F0-162624F6AC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2117997">
            <a:off x="1579075" y="4027591"/>
            <a:ext cx="501029" cy="501029"/>
          </a:xfrm>
          <a:prstGeom prst="rect">
            <a:avLst/>
          </a:prstGeom>
        </p:spPr>
      </p:pic>
      <p:cxnSp>
        <p:nvCxnSpPr>
          <p:cNvPr id="53" name="直線矢印コネクタ 52">
            <a:extLst>
              <a:ext uri="{FF2B5EF4-FFF2-40B4-BE49-F238E27FC236}">
                <a16:creationId xmlns:a16="http://schemas.microsoft.com/office/drawing/2014/main" id="{91F1AE60-8744-48D0-95B4-531CB2BBC153}"/>
              </a:ext>
            </a:extLst>
          </p:cNvPr>
          <p:cNvCxnSpPr>
            <a:cxnSpLocks/>
          </p:cNvCxnSpPr>
          <p:nvPr/>
        </p:nvCxnSpPr>
        <p:spPr>
          <a:xfrm>
            <a:off x="2164451" y="4449910"/>
            <a:ext cx="1329198" cy="0"/>
          </a:xfrm>
          <a:prstGeom prst="straightConnector1">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pic>
        <p:nvPicPr>
          <p:cNvPr id="54" name="グラフィックス 53" descr="山形の矢印 単色塗りつぶし">
            <a:extLst>
              <a:ext uri="{FF2B5EF4-FFF2-40B4-BE49-F238E27FC236}">
                <a16:creationId xmlns:a16="http://schemas.microsoft.com/office/drawing/2014/main" id="{BB7447FA-7139-4865-87B9-5D8C4CA587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969922">
            <a:off x="3443360" y="4456653"/>
            <a:ext cx="457200" cy="457200"/>
          </a:xfrm>
          <a:prstGeom prst="rect">
            <a:avLst/>
          </a:prstGeom>
        </p:spPr>
      </p:pic>
      <p:sp>
        <p:nvSpPr>
          <p:cNvPr id="56" name="テキスト ボックス 55">
            <a:extLst>
              <a:ext uri="{FF2B5EF4-FFF2-40B4-BE49-F238E27FC236}">
                <a16:creationId xmlns:a16="http://schemas.microsoft.com/office/drawing/2014/main" id="{20CB436D-0A83-4B4A-A539-88B0AD8BF3B3}"/>
              </a:ext>
            </a:extLst>
          </p:cNvPr>
          <p:cNvSpPr txBox="1"/>
          <p:nvPr/>
        </p:nvSpPr>
        <p:spPr>
          <a:xfrm>
            <a:off x="1859232" y="3909465"/>
            <a:ext cx="1987923" cy="400110"/>
          </a:xfrm>
          <a:prstGeom prst="rect">
            <a:avLst/>
          </a:prstGeom>
          <a:noFill/>
        </p:spPr>
        <p:txBody>
          <a:bodyPr wrap="square" rtlCol="0">
            <a:spAutoFit/>
          </a:bodyPr>
          <a:lstStyle/>
          <a:p>
            <a:pPr algn="ctr"/>
            <a:r>
              <a:rPr lang="ja-JP" altLang="en-US" sz="1000" dirty="0"/>
              <a:t>津波によるタンクの浮き上がり</a:t>
            </a:r>
            <a:endParaRPr lang="en-US" altLang="ja-JP" sz="1000" dirty="0"/>
          </a:p>
          <a:p>
            <a:pPr algn="ctr"/>
            <a:r>
              <a:rPr kumimoji="1" lang="ja-JP" altLang="en-US" sz="1000" dirty="0"/>
              <a:t>や滑動により内容物が流出</a:t>
            </a:r>
            <a:endParaRPr kumimoji="1" lang="en-US" altLang="ja-JP" sz="1000" dirty="0"/>
          </a:p>
        </p:txBody>
      </p:sp>
      <p:pic>
        <p:nvPicPr>
          <p:cNvPr id="57" name="グラフィックス 56" descr="水 単色塗りつぶし">
            <a:extLst>
              <a:ext uri="{FF2B5EF4-FFF2-40B4-BE49-F238E27FC236}">
                <a16:creationId xmlns:a16="http://schemas.microsoft.com/office/drawing/2014/main" id="{ED7A625C-CCCD-40AE-8B2E-E1DBB0BE25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59807" y="3907044"/>
            <a:ext cx="489330" cy="489330"/>
          </a:xfrm>
          <a:prstGeom prst="rect">
            <a:avLst/>
          </a:prstGeom>
        </p:spPr>
      </p:pic>
      <p:pic>
        <p:nvPicPr>
          <p:cNvPr id="58" name="グラフィックス 57" descr="戻る 単色塗りつぶし">
            <a:extLst>
              <a:ext uri="{FF2B5EF4-FFF2-40B4-BE49-F238E27FC236}">
                <a16:creationId xmlns:a16="http://schemas.microsoft.com/office/drawing/2014/main" id="{CEA4E7B3-C77D-4052-AE81-59A7145619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428443">
            <a:off x="3586567" y="3476509"/>
            <a:ext cx="554917" cy="554917"/>
          </a:xfrm>
          <a:prstGeom prst="rect">
            <a:avLst/>
          </a:prstGeom>
        </p:spPr>
      </p:pic>
      <p:sp>
        <p:nvSpPr>
          <p:cNvPr id="44" name="コンテンツ プレースホルダー 2">
            <a:extLst>
              <a:ext uri="{FF2B5EF4-FFF2-40B4-BE49-F238E27FC236}">
                <a16:creationId xmlns:a16="http://schemas.microsoft.com/office/drawing/2014/main" id="{B1BE22E7-C05E-467B-96BF-12B70B770BE3}"/>
              </a:ext>
            </a:extLst>
          </p:cNvPr>
          <p:cNvSpPr>
            <a:spLocks noGrp="1"/>
          </p:cNvSpPr>
          <p:nvPr>
            <p:ph idx="1"/>
          </p:nvPr>
        </p:nvSpPr>
        <p:spPr>
          <a:xfrm>
            <a:off x="7242315" y="5358504"/>
            <a:ext cx="4732536" cy="1153569"/>
          </a:xfrm>
          <a:ln w="28575">
            <a:solidFill>
              <a:schemeClr val="tx1"/>
            </a:solidFill>
          </a:ln>
        </p:spPr>
        <p:txBody>
          <a:bodyPr>
            <a:noAutofit/>
          </a:bodyPr>
          <a:lstStyle/>
          <a:p>
            <a:pPr marL="0" indent="0">
              <a:buNone/>
            </a:pPr>
            <a:r>
              <a:rPr kumimoji="1" lang="ja-JP" altLang="en-US" sz="1200" b="1" u="sng" dirty="0"/>
              <a:t>■令和８年度の部会開催予定</a:t>
            </a:r>
            <a:endParaRPr lang="en-US" altLang="ja-JP" sz="1200" b="1" u="sng" dirty="0"/>
          </a:p>
          <a:p>
            <a:pPr marL="0" indent="0">
              <a:buNone/>
            </a:pPr>
            <a:r>
              <a:rPr kumimoji="1" lang="ja-JP" altLang="en-US" sz="1100" dirty="0"/>
              <a:t>　</a:t>
            </a:r>
            <a:r>
              <a:rPr lang="ja-JP" altLang="en-US" sz="1100" dirty="0"/>
              <a:t>①</a:t>
            </a:r>
            <a:r>
              <a:rPr lang="en-US" altLang="ja-JP" sz="1100" dirty="0"/>
              <a:t>5/27</a:t>
            </a:r>
            <a:r>
              <a:rPr lang="ja-JP" altLang="en-US" sz="1100" dirty="0"/>
              <a:t>（今回）大阪府に影響を及ぼす地震・津波について　</a:t>
            </a:r>
            <a:r>
              <a:rPr lang="en-US" altLang="ja-JP" sz="1100" dirty="0"/>
              <a:t>【</a:t>
            </a:r>
            <a:r>
              <a:rPr lang="ja-JP" altLang="en-US" sz="1100" dirty="0"/>
              <a:t>報告</a:t>
            </a:r>
            <a:r>
              <a:rPr lang="en-US" altLang="ja-JP" sz="1100" dirty="0"/>
              <a:t>】</a:t>
            </a:r>
          </a:p>
          <a:p>
            <a:pPr marL="0" indent="0">
              <a:buNone/>
            </a:pPr>
            <a:r>
              <a:rPr kumimoji="1" lang="ja-JP" altLang="en-US" sz="1100" dirty="0"/>
              <a:t>　②９～</a:t>
            </a:r>
            <a:r>
              <a:rPr kumimoji="1" lang="en-US" altLang="ja-JP" sz="1100" dirty="0"/>
              <a:t>10</a:t>
            </a:r>
            <a:r>
              <a:rPr kumimoji="1" lang="ja-JP" altLang="en-US" sz="1100" dirty="0"/>
              <a:t>月頃　調査業務で作成した災害想定（案）について</a:t>
            </a:r>
            <a:r>
              <a:rPr kumimoji="1" lang="en-US" altLang="ja-JP" sz="1100" dirty="0"/>
              <a:t>【</a:t>
            </a:r>
            <a:r>
              <a:rPr kumimoji="1" lang="ja-JP" altLang="en-US" sz="1100" dirty="0"/>
              <a:t>審議</a:t>
            </a:r>
            <a:r>
              <a:rPr kumimoji="1" lang="en-US" altLang="ja-JP" sz="1100" dirty="0"/>
              <a:t>】</a:t>
            </a:r>
          </a:p>
          <a:p>
            <a:pPr marL="0" indent="0">
              <a:buNone/>
            </a:pPr>
            <a:r>
              <a:rPr lang="ja-JP" altLang="en-US" sz="1100" dirty="0"/>
              <a:t>　③３月頃　　　調査業務で作成した予防対策（案）について</a:t>
            </a:r>
            <a:r>
              <a:rPr lang="en-US" altLang="ja-JP" sz="1100" dirty="0"/>
              <a:t>【</a:t>
            </a:r>
            <a:r>
              <a:rPr lang="ja-JP" altLang="en-US" sz="1100" dirty="0"/>
              <a:t>審議</a:t>
            </a:r>
            <a:r>
              <a:rPr lang="en-US" altLang="ja-JP" sz="1100" dirty="0"/>
              <a:t>】</a:t>
            </a:r>
          </a:p>
        </p:txBody>
      </p:sp>
      <p:sp>
        <p:nvSpPr>
          <p:cNvPr id="51" name="矢印: 右 50">
            <a:extLst>
              <a:ext uri="{FF2B5EF4-FFF2-40B4-BE49-F238E27FC236}">
                <a16:creationId xmlns:a16="http://schemas.microsoft.com/office/drawing/2014/main" id="{4433E5BA-636E-4883-AC49-3AB95F807CDE}"/>
              </a:ext>
            </a:extLst>
          </p:cNvPr>
          <p:cNvSpPr/>
          <p:nvPr/>
        </p:nvSpPr>
        <p:spPr>
          <a:xfrm>
            <a:off x="3107669" y="5760632"/>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59" name="グラフィックス 58" descr="カスタマー レビュー 単色塗りつぶし">
            <a:extLst>
              <a:ext uri="{FF2B5EF4-FFF2-40B4-BE49-F238E27FC236}">
                <a16:creationId xmlns:a16="http://schemas.microsoft.com/office/drawing/2014/main" id="{1C197522-2054-4F97-A31A-EEADE46A86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3491" y="5475251"/>
            <a:ext cx="914400" cy="914400"/>
          </a:xfrm>
          <a:prstGeom prst="rect">
            <a:avLst/>
          </a:prstGeom>
        </p:spPr>
      </p:pic>
      <p:sp>
        <p:nvSpPr>
          <p:cNvPr id="60" name="矢印: 右 59">
            <a:extLst>
              <a:ext uri="{FF2B5EF4-FFF2-40B4-BE49-F238E27FC236}">
                <a16:creationId xmlns:a16="http://schemas.microsoft.com/office/drawing/2014/main" id="{CE9E1AA0-0EFB-47CA-8AB7-226152CF4931}"/>
              </a:ext>
            </a:extLst>
          </p:cNvPr>
          <p:cNvSpPr/>
          <p:nvPr/>
        </p:nvSpPr>
        <p:spPr>
          <a:xfrm>
            <a:off x="4510814" y="5745585"/>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98174F40-F978-4B84-88A4-003DF2076F45}"/>
              </a:ext>
            </a:extLst>
          </p:cNvPr>
          <p:cNvSpPr txBox="1"/>
          <p:nvPr/>
        </p:nvSpPr>
        <p:spPr>
          <a:xfrm>
            <a:off x="6273491" y="6389651"/>
            <a:ext cx="902811" cy="307777"/>
          </a:xfrm>
          <a:prstGeom prst="rect">
            <a:avLst/>
          </a:prstGeom>
          <a:noFill/>
        </p:spPr>
        <p:txBody>
          <a:bodyPr wrap="none" rtlCol="0">
            <a:spAutoFit/>
          </a:bodyPr>
          <a:lstStyle/>
          <a:p>
            <a:r>
              <a:rPr kumimoji="1" lang="ja-JP" altLang="en-US" sz="1400" dirty="0"/>
              <a:t>検討部会</a:t>
            </a:r>
          </a:p>
        </p:txBody>
      </p:sp>
      <p:pic>
        <p:nvPicPr>
          <p:cNvPr id="3" name="グラフィックス 2" descr="工場 単色塗りつぶし">
            <a:extLst>
              <a:ext uri="{FF2B5EF4-FFF2-40B4-BE49-F238E27FC236}">
                <a16:creationId xmlns:a16="http://schemas.microsoft.com/office/drawing/2014/main" id="{6292823B-F356-43A9-AB7E-D74FDCA027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62362" y="5425929"/>
            <a:ext cx="682034" cy="682034"/>
          </a:xfrm>
          <a:prstGeom prst="rect">
            <a:avLst/>
          </a:prstGeom>
        </p:spPr>
      </p:pic>
      <p:pic>
        <p:nvPicPr>
          <p:cNvPr id="8" name="グラフィックス 7" descr="ユーザー 単色塗りつぶし">
            <a:extLst>
              <a:ext uri="{FF2B5EF4-FFF2-40B4-BE49-F238E27FC236}">
                <a16:creationId xmlns:a16="http://schemas.microsoft.com/office/drawing/2014/main" id="{05D1324A-5345-4216-ACBF-CFE4702CB9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93204" y="5913617"/>
            <a:ext cx="562664" cy="562664"/>
          </a:xfrm>
          <a:prstGeom prst="rect">
            <a:avLst/>
          </a:prstGeom>
        </p:spPr>
      </p:pic>
      <p:sp>
        <p:nvSpPr>
          <p:cNvPr id="66" name="テキスト ボックス 65">
            <a:extLst>
              <a:ext uri="{FF2B5EF4-FFF2-40B4-BE49-F238E27FC236}">
                <a16:creationId xmlns:a16="http://schemas.microsoft.com/office/drawing/2014/main" id="{A71114E6-756C-4038-AECB-ED0CFE0A90C7}"/>
              </a:ext>
            </a:extLst>
          </p:cNvPr>
          <p:cNvSpPr txBox="1"/>
          <p:nvPr/>
        </p:nvSpPr>
        <p:spPr>
          <a:xfrm>
            <a:off x="3261454" y="6411888"/>
            <a:ext cx="1261884" cy="307777"/>
          </a:xfrm>
          <a:prstGeom prst="rect">
            <a:avLst/>
          </a:prstGeom>
          <a:noFill/>
        </p:spPr>
        <p:txBody>
          <a:bodyPr wrap="none" rtlCol="0">
            <a:spAutoFit/>
          </a:bodyPr>
          <a:lstStyle/>
          <a:p>
            <a:r>
              <a:rPr lang="ja-JP" altLang="en-US" sz="1400" dirty="0"/>
              <a:t>事業所と調整</a:t>
            </a:r>
            <a:endParaRPr kumimoji="1" lang="ja-JP" altLang="en-US" sz="1400" dirty="0"/>
          </a:p>
        </p:txBody>
      </p:sp>
      <p:pic>
        <p:nvPicPr>
          <p:cNvPr id="67" name="グラフィックス 66" descr="チェックリスト 単色塗りつぶし">
            <a:extLst>
              <a:ext uri="{FF2B5EF4-FFF2-40B4-BE49-F238E27FC236}">
                <a16:creationId xmlns:a16="http://schemas.microsoft.com/office/drawing/2014/main" id="{F220884C-6B0D-4161-AACE-4419936A2A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44497" y="5489650"/>
            <a:ext cx="914400" cy="914400"/>
          </a:xfrm>
          <a:prstGeom prst="rect">
            <a:avLst/>
          </a:prstGeom>
        </p:spPr>
      </p:pic>
      <p:sp>
        <p:nvSpPr>
          <p:cNvPr id="68" name="矢印: 右 67">
            <a:extLst>
              <a:ext uri="{FF2B5EF4-FFF2-40B4-BE49-F238E27FC236}">
                <a16:creationId xmlns:a16="http://schemas.microsoft.com/office/drawing/2014/main" id="{18B03011-5BCB-488F-918B-55196C41CF6D}"/>
              </a:ext>
            </a:extLst>
          </p:cNvPr>
          <p:cNvSpPr/>
          <p:nvPr/>
        </p:nvSpPr>
        <p:spPr>
          <a:xfrm>
            <a:off x="5900564" y="5756845"/>
            <a:ext cx="334219" cy="404029"/>
          </a:xfrm>
          <a:prstGeom prst="rightArrow">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ECBB3F37-1736-4537-886F-CF58CE869097}"/>
              </a:ext>
            </a:extLst>
          </p:cNvPr>
          <p:cNvSpPr txBox="1"/>
          <p:nvPr/>
        </p:nvSpPr>
        <p:spPr>
          <a:xfrm>
            <a:off x="4625340" y="6406266"/>
            <a:ext cx="1800493" cy="307777"/>
          </a:xfrm>
          <a:prstGeom prst="rect">
            <a:avLst/>
          </a:prstGeom>
          <a:noFill/>
        </p:spPr>
        <p:txBody>
          <a:bodyPr wrap="none" rtlCol="0">
            <a:spAutoFit/>
          </a:bodyPr>
          <a:lstStyle/>
          <a:p>
            <a:r>
              <a:rPr kumimoji="1" lang="ja-JP" altLang="en-US" sz="1400" dirty="0"/>
              <a:t>災害予防対策（案）</a:t>
            </a:r>
          </a:p>
        </p:txBody>
      </p:sp>
      <p:cxnSp>
        <p:nvCxnSpPr>
          <p:cNvPr id="10" name="直線コネクタ 9">
            <a:extLst>
              <a:ext uri="{FF2B5EF4-FFF2-40B4-BE49-F238E27FC236}">
                <a16:creationId xmlns:a16="http://schemas.microsoft.com/office/drawing/2014/main" id="{8B4144BA-1972-4E34-BF82-FA8602E7121F}"/>
              </a:ext>
            </a:extLst>
          </p:cNvPr>
          <p:cNvCxnSpPr/>
          <p:nvPr/>
        </p:nvCxnSpPr>
        <p:spPr>
          <a:xfrm>
            <a:off x="211523" y="5232563"/>
            <a:ext cx="11763328"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7D5D03D7-04FC-23D0-50DF-06EB1215871E}"/>
              </a:ext>
            </a:extLst>
          </p:cNvPr>
          <p:cNvSpPr/>
          <p:nvPr/>
        </p:nvSpPr>
        <p:spPr bwMode="gray">
          <a:xfrm>
            <a:off x="79337" y="42144"/>
            <a:ext cx="11987868" cy="524367"/>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latin typeface="ＭＳ ゴシック" panose="020B0609070205080204" pitchFamily="49" charset="-128"/>
                <a:ea typeface="ＭＳ ゴシック" panose="020B0609070205080204" pitchFamily="49" charset="-128"/>
              </a:rPr>
              <a:t>前回（</a:t>
            </a:r>
            <a:r>
              <a:rPr lang="en-US" altLang="ja-JP" sz="2400" b="1" dirty="0">
                <a:latin typeface="ＭＳ ゴシック" panose="020B0609070205080204" pitchFamily="49" charset="-128"/>
                <a:ea typeface="ＭＳ ゴシック" panose="020B0609070205080204" pitchFamily="49" charset="-128"/>
              </a:rPr>
              <a:t>R8</a:t>
            </a:r>
            <a:r>
              <a:rPr lang="ja-JP" altLang="en-US" sz="2400" b="1" dirty="0">
                <a:latin typeface="ＭＳ ゴシック" panose="020B0609070205080204" pitchFamily="49" charset="-128"/>
                <a:ea typeface="ＭＳ ゴシック" panose="020B0609070205080204" pitchFamily="49" charset="-128"/>
              </a:rPr>
              <a:t>年度第１回）概要　調査業務の概要　</a:t>
            </a:r>
          </a:p>
        </p:txBody>
      </p:sp>
    </p:spTree>
    <p:extLst>
      <p:ext uri="{BB962C8B-B14F-4D97-AF65-F5344CB8AC3E}">
        <p14:creationId xmlns:p14="http://schemas.microsoft.com/office/powerpoint/2010/main" val="4074543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32E49-27B4-1999-2E02-3B1557837AEB}"/>
            </a:ext>
          </a:extLst>
        </p:cNvPr>
        <p:cNvGrpSpPr/>
        <p:nvPr/>
      </p:nvGrpSpPr>
      <p:grpSpPr>
        <a:xfrm>
          <a:off x="0" y="0"/>
          <a:ext cx="0" cy="0"/>
          <a:chOff x="0" y="0"/>
          <a:chExt cx="0" cy="0"/>
        </a:xfrm>
      </p:grpSpPr>
      <p:sp>
        <p:nvSpPr>
          <p:cNvPr id="5" name="タイトル 1">
            <a:extLst>
              <a:ext uri="{FF2B5EF4-FFF2-40B4-BE49-F238E27FC236}">
                <a16:creationId xmlns:a16="http://schemas.microsoft.com/office/drawing/2014/main" id="{04DE8963-E648-6E34-3631-C009E938AB7C}"/>
              </a:ext>
            </a:extLst>
          </p:cNvPr>
          <p:cNvSpPr txBox="1">
            <a:spLocks/>
          </p:cNvSpPr>
          <p:nvPr/>
        </p:nvSpPr>
        <p:spPr>
          <a:xfrm>
            <a:off x="186117" y="2579298"/>
            <a:ext cx="11819766" cy="9373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400" dirty="0">
                <a:solidFill>
                  <a:srgbClr val="002060"/>
                </a:solidFill>
                <a:latin typeface="HGP創英角ｺﾞｼｯｸUB" panose="020B0900000000000000" pitchFamily="50" charset="-128"/>
                <a:ea typeface="HGP創英角ｺﾞｼｯｸUB" panose="020B0900000000000000" pitchFamily="50" charset="-128"/>
              </a:rPr>
              <a:t>調査業務結果の概要</a:t>
            </a:r>
            <a:endParaRPr lang="en-US" altLang="ja-JP" sz="4400" u="sng" dirty="0">
              <a:solidFill>
                <a:srgbClr val="002060"/>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43357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FD1A8-92E3-C8F3-A90F-9BF1A2DAA4B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24A800A-ABF3-5571-7BCB-1C8586C6AF14}"/>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１　平常時</a:t>
            </a:r>
            <a:endParaRPr kumimoji="1" lang="ja-JP" altLang="en-US" sz="3200" dirty="0">
              <a:solidFill>
                <a:schemeClr val="bg1"/>
              </a:solidFill>
            </a:endParaRPr>
          </a:p>
        </p:txBody>
      </p:sp>
      <p:pic>
        <p:nvPicPr>
          <p:cNvPr id="9" name="図 8">
            <a:extLst>
              <a:ext uri="{FF2B5EF4-FFF2-40B4-BE49-F238E27FC236}">
                <a16:creationId xmlns:a16="http://schemas.microsoft.com/office/drawing/2014/main" id="{4EA89A25-211D-79BA-82E1-1FC6B453344C}"/>
              </a:ext>
            </a:extLst>
          </p:cNvPr>
          <p:cNvPicPr>
            <a:picLocks noChangeAspect="1"/>
          </p:cNvPicPr>
          <p:nvPr/>
        </p:nvPicPr>
        <p:blipFill>
          <a:blip r:embed="rId2" cstate="print"/>
          <a:srcRect/>
          <a:stretch>
            <a:fillRect/>
          </a:stretch>
        </p:blipFill>
        <p:spPr bwMode="auto">
          <a:xfrm>
            <a:off x="9348476" y="1322173"/>
            <a:ext cx="2545308" cy="941234"/>
          </a:xfrm>
          <a:prstGeom prst="rect">
            <a:avLst/>
          </a:prstGeom>
          <a:noFill/>
          <a:ln w="9525">
            <a:noFill/>
            <a:miter lim="800000"/>
            <a:headEnd/>
            <a:tailEnd/>
          </a:ln>
        </p:spPr>
      </p:pic>
      <p:pic>
        <p:nvPicPr>
          <p:cNvPr id="13" name="図 12">
            <a:extLst>
              <a:ext uri="{FF2B5EF4-FFF2-40B4-BE49-F238E27FC236}">
                <a16:creationId xmlns:a16="http://schemas.microsoft.com/office/drawing/2014/main" id="{A2481F3D-86AE-AB72-A8BF-FE11D05A5019}"/>
              </a:ext>
            </a:extLst>
          </p:cNvPr>
          <p:cNvPicPr>
            <a:picLocks noChangeAspect="1"/>
          </p:cNvPicPr>
          <p:nvPr/>
        </p:nvPicPr>
        <p:blipFill>
          <a:blip r:embed="rId3" cstate="print"/>
          <a:srcRect/>
          <a:stretch>
            <a:fillRect/>
          </a:stretch>
        </p:blipFill>
        <p:spPr bwMode="auto">
          <a:xfrm>
            <a:off x="5424571" y="694590"/>
            <a:ext cx="3923905" cy="1625470"/>
          </a:xfrm>
          <a:prstGeom prst="rect">
            <a:avLst/>
          </a:prstGeom>
          <a:noFill/>
          <a:ln w="9525">
            <a:noFill/>
            <a:miter lim="800000"/>
            <a:headEnd/>
            <a:tailEnd/>
          </a:ln>
        </p:spPr>
      </p:pic>
      <p:sp>
        <p:nvSpPr>
          <p:cNvPr id="6" name="テキスト ボックス 5">
            <a:extLst>
              <a:ext uri="{FF2B5EF4-FFF2-40B4-BE49-F238E27FC236}">
                <a16:creationId xmlns:a16="http://schemas.microsoft.com/office/drawing/2014/main" id="{A4364820-210C-57C7-D4FC-EE28C783C15E}"/>
              </a:ext>
            </a:extLst>
          </p:cNvPr>
          <p:cNvSpPr txBox="1"/>
          <p:nvPr/>
        </p:nvSpPr>
        <p:spPr>
          <a:xfrm>
            <a:off x="11740630" y="1243729"/>
            <a:ext cx="389850" cy="1098121"/>
          </a:xfrm>
          <a:prstGeom prst="rect">
            <a:avLst/>
          </a:prstGeom>
          <a:noFill/>
        </p:spPr>
        <p:txBody>
          <a:bodyPr wrap="none" rtlCol="0">
            <a:spAutoFit/>
          </a:bodyPr>
          <a:lstStyle/>
          <a:p>
            <a:pPr>
              <a:lnSpc>
                <a:spcPct val="135000"/>
              </a:lnSpc>
            </a:pPr>
            <a:r>
              <a:rPr kumimoji="1" lang="ja-JP" altLang="en-US" sz="1600" dirty="0"/>
              <a:t>①</a:t>
            </a:r>
            <a:endParaRPr lang="en-US" altLang="ja-JP" sz="1600" dirty="0"/>
          </a:p>
          <a:p>
            <a:pPr>
              <a:lnSpc>
                <a:spcPct val="135000"/>
              </a:lnSpc>
            </a:pPr>
            <a:r>
              <a:rPr kumimoji="1" lang="ja-JP" altLang="en-US" sz="1600" dirty="0"/>
              <a:t>②</a:t>
            </a:r>
            <a:endParaRPr kumimoji="1" lang="en-US" altLang="ja-JP" sz="1600" dirty="0"/>
          </a:p>
          <a:p>
            <a:pPr>
              <a:lnSpc>
                <a:spcPct val="135000"/>
              </a:lnSpc>
            </a:pPr>
            <a:r>
              <a:rPr kumimoji="1" lang="ja-JP" altLang="en-US" sz="1600" dirty="0"/>
              <a:t>③</a:t>
            </a:r>
          </a:p>
        </p:txBody>
      </p:sp>
      <p:sp>
        <p:nvSpPr>
          <p:cNvPr id="10" name="正方形/長方形 9">
            <a:extLst>
              <a:ext uri="{FF2B5EF4-FFF2-40B4-BE49-F238E27FC236}">
                <a16:creationId xmlns:a16="http://schemas.microsoft.com/office/drawing/2014/main" id="{D8BA9A08-7109-EA63-435B-844B52DE2C7E}"/>
              </a:ext>
            </a:extLst>
          </p:cNvPr>
          <p:cNvSpPr/>
          <p:nvPr/>
        </p:nvSpPr>
        <p:spPr>
          <a:xfrm>
            <a:off x="406422" y="2547360"/>
            <a:ext cx="11394593" cy="2242867"/>
          </a:xfrm>
          <a:prstGeom prst="rect">
            <a:avLst/>
          </a:prstGeom>
          <a:ln w="127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dirty="0">
                <a:solidFill>
                  <a:schemeClr val="tx1"/>
                </a:solidFill>
              </a:rPr>
              <a:t>○事業撤退等に伴う対象施設の減少により、総数は減。</a:t>
            </a:r>
            <a:endParaRPr lang="en-US" altLang="ja-JP" dirty="0">
              <a:solidFill>
                <a:schemeClr val="tx1"/>
              </a:solidFill>
            </a:endParaRPr>
          </a:p>
          <a:p>
            <a:r>
              <a:rPr lang="ja-JP" altLang="en-US" dirty="0">
                <a:solidFill>
                  <a:schemeClr val="tx1"/>
                </a:solidFill>
              </a:rPr>
              <a:t>○設備の老朽化等により過去</a:t>
            </a:r>
            <a:r>
              <a:rPr lang="en-US" altLang="ja-JP" dirty="0">
                <a:solidFill>
                  <a:schemeClr val="tx1"/>
                </a:solidFill>
              </a:rPr>
              <a:t>10</a:t>
            </a:r>
            <a:r>
              <a:rPr lang="ja-JP" altLang="en-US" dirty="0">
                <a:solidFill>
                  <a:schemeClr val="tx1"/>
                </a:solidFill>
              </a:rPr>
              <a:t>年間の事故データ（</a:t>
            </a:r>
            <a:r>
              <a:rPr lang="en-US" altLang="ja-JP" dirty="0">
                <a:solidFill>
                  <a:schemeClr val="tx1"/>
                </a:solidFill>
              </a:rPr>
              <a:t>※</a:t>
            </a:r>
            <a:r>
              <a:rPr lang="ja-JP" altLang="en-US" dirty="0">
                <a:solidFill>
                  <a:schemeClr val="tx1"/>
                </a:solidFill>
              </a:rPr>
              <a:t>）が増加傾向にあるため、初期事象の発生頻度が増加</a:t>
            </a:r>
            <a:endParaRPr lang="en-US" altLang="ja-JP" dirty="0">
              <a:solidFill>
                <a:schemeClr val="tx1"/>
              </a:solidFill>
            </a:endParaRPr>
          </a:p>
          <a:p>
            <a:r>
              <a:rPr lang="ja-JP" altLang="en-US" dirty="0">
                <a:solidFill>
                  <a:schemeClr val="tx1"/>
                </a:solidFill>
              </a:rPr>
              <a:t>　⇒全体的に災害発生頻度が増加する傾向</a:t>
            </a:r>
            <a:endParaRPr lang="en-US" altLang="ja-JP" dirty="0">
              <a:solidFill>
                <a:schemeClr val="tx1"/>
              </a:solidFill>
            </a:endParaRPr>
          </a:p>
          <a:p>
            <a:r>
              <a:rPr lang="ja-JP" altLang="en-US" dirty="0">
                <a:solidFill>
                  <a:schemeClr val="tx1"/>
                </a:solidFill>
              </a:rPr>
              <a:t>　</a:t>
            </a:r>
            <a:r>
              <a:rPr lang="en-US" altLang="ja-JP" sz="1050" dirty="0">
                <a:solidFill>
                  <a:schemeClr val="tx1"/>
                </a:solidFill>
              </a:rPr>
              <a:t>※</a:t>
            </a:r>
            <a:r>
              <a:rPr lang="ja-JP" altLang="en-US" sz="1050" dirty="0">
                <a:solidFill>
                  <a:schemeClr val="tx1"/>
                </a:solidFill>
              </a:rPr>
              <a:t>石油コンビナート等災害防止法に基づく異常現象の報告件数より算出。異常現象＝出火・爆発・漏洩・破損・暴走反応等（６割程度が漏洩、３割程度が火災）</a:t>
            </a:r>
            <a:endParaRPr lang="en-US" altLang="ja-JP" sz="1050" dirty="0">
              <a:solidFill>
                <a:schemeClr val="tx1"/>
              </a:solidFill>
            </a:endParaRPr>
          </a:p>
          <a:p>
            <a:endParaRPr lang="en-US" altLang="ja-JP" sz="1050" dirty="0">
              <a:solidFill>
                <a:schemeClr val="tx1"/>
              </a:solidFill>
            </a:endParaRPr>
          </a:p>
          <a:p>
            <a:r>
              <a:rPr lang="ja-JP" altLang="en-US" dirty="0">
                <a:solidFill>
                  <a:schemeClr val="tx1"/>
                </a:solidFill>
              </a:rPr>
              <a:t>☑前回調査時と比較してリスクマトリックス上での分布が全体的に右側にシフト（</a:t>
            </a:r>
            <a:r>
              <a:rPr lang="ja-JP" altLang="en-US" b="1" u="sng" dirty="0">
                <a:solidFill>
                  <a:schemeClr val="tx1"/>
                </a:solidFill>
              </a:rPr>
              <a:t>災害発生頻度の増加</a:t>
            </a:r>
            <a:r>
              <a:rPr lang="ja-JP" altLang="en-US" dirty="0">
                <a:solidFill>
                  <a:schemeClr val="tx1"/>
                </a:solidFill>
              </a:rPr>
              <a:t>）</a:t>
            </a:r>
            <a:endParaRPr lang="en-US" altLang="ja-JP" dirty="0">
              <a:solidFill>
                <a:schemeClr val="tx1"/>
              </a:solidFill>
            </a:endParaRPr>
          </a:p>
          <a:p>
            <a:r>
              <a:rPr lang="ja-JP" altLang="en-US" dirty="0">
                <a:solidFill>
                  <a:schemeClr val="tx1"/>
                </a:solidFill>
              </a:rPr>
              <a:t>　⇒第２段階災害であった項目が第１段階災害となった事象や</a:t>
            </a:r>
            <a:endParaRPr lang="en-US" altLang="ja-JP" dirty="0">
              <a:solidFill>
                <a:schemeClr val="tx1"/>
              </a:solidFill>
            </a:endParaRPr>
          </a:p>
          <a:p>
            <a:r>
              <a:rPr lang="ja-JP" altLang="en-US" dirty="0">
                <a:solidFill>
                  <a:schemeClr val="tx1"/>
                </a:solidFill>
              </a:rPr>
              <a:t>　　リスク低（</a:t>
            </a:r>
            <a:r>
              <a:rPr lang="en-US" altLang="ja-JP" dirty="0">
                <a:solidFill>
                  <a:schemeClr val="tx1"/>
                </a:solidFill>
              </a:rPr>
              <a:t>D</a:t>
            </a:r>
            <a:r>
              <a:rPr lang="ja-JP" altLang="en-US" dirty="0">
                <a:solidFill>
                  <a:schemeClr val="tx1"/>
                </a:solidFill>
              </a:rPr>
              <a:t>～</a:t>
            </a:r>
            <a:r>
              <a:rPr lang="en-US" altLang="ja-JP" dirty="0" err="1">
                <a:solidFill>
                  <a:schemeClr val="tx1"/>
                </a:solidFill>
              </a:rPr>
              <a:t>E×Ⅱ</a:t>
            </a:r>
            <a:r>
              <a:rPr lang="ja-JP" altLang="en-US" dirty="0">
                <a:solidFill>
                  <a:schemeClr val="tx1"/>
                </a:solidFill>
              </a:rPr>
              <a:t>～</a:t>
            </a:r>
            <a:r>
              <a:rPr lang="en-US" altLang="ja-JP" dirty="0">
                <a:solidFill>
                  <a:schemeClr val="tx1"/>
                </a:solidFill>
              </a:rPr>
              <a:t>Ⅴ</a:t>
            </a:r>
            <a:r>
              <a:rPr lang="ja-JP" altLang="en-US" dirty="0">
                <a:solidFill>
                  <a:schemeClr val="tx1"/>
                </a:solidFill>
              </a:rPr>
              <a:t>）だった項目が第２段階災害となった事象があった。</a:t>
            </a:r>
            <a:endParaRPr lang="en-US" altLang="ja-JP" dirty="0">
              <a:solidFill>
                <a:schemeClr val="tx1"/>
              </a:solidFill>
            </a:endParaRPr>
          </a:p>
        </p:txBody>
      </p:sp>
      <p:sp>
        <p:nvSpPr>
          <p:cNvPr id="4" name="テキスト ボックス 3">
            <a:extLst>
              <a:ext uri="{FF2B5EF4-FFF2-40B4-BE49-F238E27FC236}">
                <a16:creationId xmlns:a16="http://schemas.microsoft.com/office/drawing/2014/main" id="{08A6889F-1280-0EA4-2D12-9168156B72EC}"/>
              </a:ext>
            </a:extLst>
          </p:cNvPr>
          <p:cNvSpPr txBox="1"/>
          <p:nvPr/>
        </p:nvSpPr>
        <p:spPr>
          <a:xfrm>
            <a:off x="406422" y="975602"/>
            <a:ext cx="4781453" cy="1323439"/>
          </a:xfrm>
          <a:prstGeom prst="rect">
            <a:avLst/>
          </a:prstGeom>
          <a:noFill/>
        </p:spPr>
        <p:txBody>
          <a:bodyPr wrap="square" rtlCol="0">
            <a:spAutoFit/>
          </a:bodyPr>
          <a:lstStyle/>
          <a:p>
            <a:r>
              <a:rPr kumimoji="1" lang="ja-JP" altLang="en-US" sz="1600" dirty="0"/>
              <a:t>☑過去</a:t>
            </a:r>
            <a:r>
              <a:rPr kumimoji="1" lang="en-US" altLang="ja-JP" sz="1600" dirty="0"/>
              <a:t>10</a:t>
            </a:r>
            <a:r>
              <a:rPr kumimoji="1" lang="ja-JP" altLang="en-US" sz="1600" dirty="0"/>
              <a:t>年間の事故データを反映</a:t>
            </a:r>
            <a:endParaRPr kumimoji="1" lang="en-US" altLang="ja-JP" sz="1600" dirty="0"/>
          </a:p>
          <a:p>
            <a:r>
              <a:rPr kumimoji="1" lang="ja-JP" altLang="en-US" sz="1600" dirty="0"/>
              <a:t>☑対象</a:t>
            </a:r>
            <a:r>
              <a:rPr lang="ja-JP" altLang="en-US" sz="1600" dirty="0"/>
              <a:t>施設</a:t>
            </a:r>
            <a:r>
              <a:rPr kumimoji="1" lang="ja-JP" altLang="en-US" sz="1600" dirty="0"/>
              <a:t>の減（事業撤退等）</a:t>
            </a:r>
            <a:endParaRPr lang="en-US" altLang="ja-JP" sz="1600" dirty="0"/>
          </a:p>
          <a:p>
            <a:r>
              <a:rPr lang="ja-JP" altLang="en-US" sz="1600" dirty="0"/>
              <a:t>☑タンク耐震等の法令化　　　　</a:t>
            </a:r>
            <a:endParaRPr lang="en-US" altLang="ja-JP" sz="1600" dirty="0"/>
          </a:p>
          <a:p>
            <a:r>
              <a:rPr lang="ja-JP" altLang="en-US" sz="1600" dirty="0"/>
              <a:t>☑その他防災対策の進捗　などを適用して再算定</a:t>
            </a:r>
            <a:endParaRPr lang="en-US" altLang="ja-JP" sz="1600" dirty="0"/>
          </a:p>
          <a:p>
            <a:r>
              <a:rPr lang="ja-JP" altLang="en-US" sz="1600" dirty="0"/>
              <a:t>　　　　　　　　　　</a:t>
            </a:r>
            <a:endParaRPr lang="en-US" altLang="ja-JP" sz="1600" dirty="0"/>
          </a:p>
        </p:txBody>
      </p:sp>
      <p:sp>
        <p:nvSpPr>
          <p:cNvPr id="7" name="正方形/長方形 6">
            <a:extLst>
              <a:ext uri="{FF2B5EF4-FFF2-40B4-BE49-F238E27FC236}">
                <a16:creationId xmlns:a16="http://schemas.microsoft.com/office/drawing/2014/main" id="{7B98A9F9-23EF-4B48-5CDC-98EE85FD1403}"/>
              </a:ext>
            </a:extLst>
          </p:cNvPr>
          <p:cNvSpPr/>
          <p:nvPr/>
        </p:nvSpPr>
        <p:spPr>
          <a:xfrm>
            <a:off x="430129" y="5153790"/>
            <a:ext cx="11370886" cy="1350527"/>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en-US" altLang="ja-JP" dirty="0"/>
              <a:t>【</a:t>
            </a:r>
            <a:r>
              <a:rPr lang="ja-JP" altLang="en-US" dirty="0"/>
              <a:t>大阪府石油コンビナート等防災計画への反映事項</a:t>
            </a:r>
            <a:r>
              <a:rPr lang="en-US" altLang="ja-JP" dirty="0"/>
              <a:t>】</a:t>
            </a:r>
          </a:p>
          <a:p>
            <a:r>
              <a:rPr lang="ja-JP" altLang="en-US" b="1" dirty="0"/>
              <a:t>○全体的に災害発生頻度が増加したため、これまでの第１・２段階災害及び低頻度大規模災害への対応を</a:t>
            </a:r>
            <a:endParaRPr lang="en-US" altLang="ja-JP" b="1" dirty="0"/>
          </a:p>
          <a:p>
            <a:r>
              <a:rPr lang="ja-JP" altLang="en-US" b="1" dirty="0"/>
              <a:t>　更に強化できるよう、結果を踏まえた修正を行う。</a:t>
            </a:r>
            <a:endParaRPr lang="en-US" altLang="ja-JP" b="1" dirty="0"/>
          </a:p>
          <a:p>
            <a:r>
              <a:rPr lang="ja-JP" altLang="en-US" b="1" dirty="0"/>
              <a:t>　⇒災害予防対策では、引き続き、平常時の災害に備えた防災対策の実施や維持管理を求めていく</a:t>
            </a:r>
            <a:endParaRPr lang="en-US" altLang="ja-JP" b="1" dirty="0"/>
          </a:p>
        </p:txBody>
      </p:sp>
    </p:spTree>
    <p:extLst>
      <p:ext uri="{BB962C8B-B14F-4D97-AF65-F5344CB8AC3E}">
        <p14:creationId xmlns:p14="http://schemas.microsoft.com/office/powerpoint/2010/main" val="1940672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3E22B-AA52-F46D-4F20-29404146B3A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A66DBE6-0B7F-71E6-D7C2-4E9EAE147860}"/>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２　短周期地震動</a:t>
            </a:r>
            <a:endParaRPr kumimoji="1" lang="ja-JP" altLang="en-US" sz="3200" dirty="0">
              <a:solidFill>
                <a:schemeClr val="bg1"/>
              </a:solidFill>
            </a:endParaRPr>
          </a:p>
        </p:txBody>
      </p:sp>
      <p:pic>
        <p:nvPicPr>
          <p:cNvPr id="9" name="図 8">
            <a:extLst>
              <a:ext uri="{FF2B5EF4-FFF2-40B4-BE49-F238E27FC236}">
                <a16:creationId xmlns:a16="http://schemas.microsoft.com/office/drawing/2014/main" id="{CEC6AFE2-60B1-6DE8-4E75-BF0CD7C949FD}"/>
              </a:ext>
            </a:extLst>
          </p:cNvPr>
          <p:cNvPicPr>
            <a:picLocks noChangeAspect="1"/>
          </p:cNvPicPr>
          <p:nvPr/>
        </p:nvPicPr>
        <p:blipFill>
          <a:blip r:embed="rId2" cstate="print"/>
          <a:srcRect/>
          <a:stretch>
            <a:fillRect/>
          </a:stretch>
        </p:blipFill>
        <p:spPr bwMode="auto">
          <a:xfrm>
            <a:off x="9348476" y="1322173"/>
            <a:ext cx="2545308" cy="941234"/>
          </a:xfrm>
          <a:prstGeom prst="rect">
            <a:avLst/>
          </a:prstGeom>
          <a:noFill/>
          <a:ln w="9525">
            <a:noFill/>
            <a:miter lim="800000"/>
            <a:headEnd/>
            <a:tailEnd/>
          </a:ln>
        </p:spPr>
      </p:pic>
      <p:pic>
        <p:nvPicPr>
          <p:cNvPr id="13" name="図 12">
            <a:extLst>
              <a:ext uri="{FF2B5EF4-FFF2-40B4-BE49-F238E27FC236}">
                <a16:creationId xmlns:a16="http://schemas.microsoft.com/office/drawing/2014/main" id="{F77B2391-E51E-CCB3-6988-49B3A9F160DA}"/>
              </a:ext>
            </a:extLst>
          </p:cNvPr>
          <p:cNvPicPr>
            <a:picLocks noChangeAspect="1"/>
          </p:cNvPicPr>
          <p:nvPr/>
        </p:nvPicPr>
        <p:blipFill>
          <a:blip r:embed="rId3" cstate="print"/>
          <a:srcRect/>
          <a:stretch>
            <a:fillRect/>
          </a:stretch>
        </p:blipFill>
        <p:spPr bwMode="auto">
          <a:xfrm>
            <a:off x="5424571" y="694590"/>
            <a:ext cx="3923905" cy="1625470"/>
          </a:xfrm>
          <a:prstGeom prst="rect">
            <a:avLst/>
          </a:prstGeom>
          <a:noFill/>
          <a:ln w="9525">
            <a:noFill/>
            <a:miter lim="800000"/>
            <a:headEnd/>
            <a:tailEnd/>
          </a:ln>
        </p:spPr>
      </p:pic>
      <p:sp>
        <p:nvSpPr>
          <p:cNvPr id="6" name="テキスト ボックス 5">
            <a:extLst>
              <a:ext uri="{FF2B5EF4-FFF2-40B4-BE49-F238E27FC236}">
                <a16:creationId xmlns:a16="http://schemas.microsoft.com/office/drawing/2014/main" id="{FD35A7CA-8684-1347-423A-D064E4945F31}"/>
              </a:ext>
            </a:extLst>
          </p:cNvPr>
          <p:cNvSpPr txBox="1"/>
          <p:nvPr/>
        </p:nvSpPr>
        <p:spPr>
          <a:xfrm>
            <a:off x="11740630" y="1243729"/>
            <a:ext cx="389850" cy="1098121"/>
          </a:xfrm>
          <a:prstGeom prst="rect">
            <a:avLst/>
          </a:prstGeom>
          <a:noFill/>
        </p:spPr>
        <p:txBody>
          <a:bodyPr wrap="none" rtlCol="0">
            <a:spAutoFit/>
          </a:bodyPr>
          <a:lstStyle/>
          <a:p>
            <a:pPr>
              <a:lnSpc>
                <a:spcPct val="135000"/>
              </a:lnSpc>
            </a:pPr>
            <a:r>
              <a:rPr kumimoji="1" lang="ja-JP" altLang="en-US" sz="1600" dirty="0"/>
              <a:t>①</a:t>
            </a:r>
            <a:endParaRPr lang="en-US" altLang="ja-JP" sz="1600" dirty="0"/>
          </a:p>
          <a:p>
            <a:pPr>
              <a:lnSpc>
                <a:spcPct val="135000"/>
              </a:lnSpc>
            </a:pPr>
            <a:r>
              <a:rPr kumimoji="1" lang="ja-JP" altLang="en-US" sz="1600" dirty="0"/>
              <a:t>②</a:t>
            </a:r>
            <a:endParaRPr kumimoji="1" lang="en-US" altLang="ja-JP" sz="1600" dirty="0"/>
          </a:p>
          <a:p>
            <a:pPr>
              <a:lnSpc>
                <a:spcPct val="135000"/>
              </a:lnSpc>
            </a:pPr>
            <a:r>
              <a:rPr kumimoji="1" lang="ja-JP" altLang="en-US" sz="1600" dirty="0"/>
              <a:t>③</a:t>
            </a:r>
          </a:p>
        </p:txBody>
      </p:sp>
      <p:sp>
        <p:nvSpPr>
          <p:cNvPr id="10" name="正方形/長方形 9">
            <a:extLst>
              <a:ext uri="{FF2B5EF4-FFF2-40B4-BE49-F238E27FC236}">
                <a16:creationId xmlns:a16="http://schemas.microsoft.com/office/drawing/2014/main" id="{22A2B2B9-5BDE-344B-A0B8-40C3FFEA7AE3}"/>
              </a:ext>
            </a:extLst>
          </p:cNvPr>
          <p:cNvSpPr/>
          <p:nvPr/>
        </p:nvSpPr>
        <p:spPr>
          <a:xfrm>
            <a:off x="430129" y="2405384"/>
            <a:ext cx="11394593" cy="2542896"/>
          </a:xfrm>
          <a:prstGeom prst="rect">
            <a:avLst/>
          </a:prstGeom>
          <a:ln w="12700">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dirty="0">
                <a:solidFill>
                  <a:schemeClr val="tx1"/>
                </a:solidFill>
              </a:rPr>
              <a:t>○事業撤退等に伴う対象施設の減少により、総数減。</a:t>
            </a:r>
            <a:endParaRPr lang="en-US" altLang="ja-JP" dirty="0">
              <a:solidFill>
                <a:schemeClr val="tx1"/>
              </a:solidFill>
            </a:endParaRPr>
          </a:p>
          <a:p>
            <a:r>
              <a:rPr lang="ja-JP" altLang="en-US" dirty="0">
                <a:solidFill>
                  <a:schemeClr val="tx1"/>
                </a:solidFill>
              </a:rPr>
              <a:t>○地震動の更新</a:t>
            </a:r>
            <a:endParaRPr lang="en-US" altLang="ja-JP" dirty="0">
              <a:solidFill>
                <a:schemeClr val="tx1"/>
              </a:solidFill>
            </a:endParaRPr>
          </a:p>
          <a:p>
            <a:r>
              <a:rPr lang="ja-JP" altLang="en-US" dirty="0">
                <a:solidFill>
                  <a:schemeClr val="tx1"/>
                </a:solidFill>
              </a:rPr>
              <a:t>　前回調査時では、石油コンビナート等特別防災区域の市域ごとに最大となる地震動を使用して算定</a:t>
            </a:r>
            <a:endParaRPr lang="en-US" altLang="ja-JP" dirty="0">
              <a:solidFill>
                <a:schemeClr val="tx1"/>
              </a:solidFill>
            </a:endParaRPr>
          </a:p>
          <a:p>
            <a:r>
              <a:rPr lang="ja-JP" altLang="en-US" dirty="0">
                <a:solidFill>
                  <a:schemeClr val="tx1"/>
                </a:solidFill>
              </a:rPr>
              <a:t>　⇒今回は、</a:t>
            </a:r>
            <a:r>
              <a:rPr lang="en-US" altLang="ja-JP" dirty="0">
                <a:solidFill>
                  <a:schemeClr val="tx1"/>
                </a:solidFill>
              </a:rPr>
              <a:t>250</a:t>
            </a:r>
            <a:r>
              <a:rPr lang="ja-JP" altLang="en-US" dirty="0">
                <a:solidFill>
                  <a:schemeClr val="tx1"/>
                </a:solidFill>
              </a:rPr>
              <a:t>ｍメッシュの地先ごとに最大となる地震動を使用して算定（より精緻な評価・結果）</a:t>
            </a:r>
            <a:endParaRPr lang="en-US" altLang="ja-JP" dirty="0">
              <a:solidFill>
                <a:schemeClr val="tx1"/>
              </a:solidFill>
            </a:endParaRPr>
          </a:p>
          <a:p>
            <a:r>
              <a:rPr lang="ja-JP" altLang="en-US" dirty="0">
                <a:solidFill>
                  <a:schemeClr val="tx1"/>
                </a:solidFill>
              </a:rPr>
              <a:t>　　全体的に災害発生頻度が減少する傾向となった。</a:t>
            </a:r>
            <a:endParaRPr lang="en-US" altLang="ja-JP" dirty="0">
              <a:solidFill>
                <a:schemeClr val="tx1"/>
              </a:solidFill>
            </a:endParaRPr>
          </a:p>
          <a:p>
            <a:endParaRPr lang="en-US" altLang="ja-JP" dirty="0">
              <a:solidFill>
                <a:schemeClr val="tx1"/>
              </a:solidFill>
            </a:endParaRPr>
          </a:p>
          <a:p>
            <a:r>
              <a:rPr lang="ja-JP" altLang="en-US" dirty="0">
                <a:solidFill>
                  <a:schemeClr val="tx1"/>
                </a:solidFill>
              </a:rPr>
              <a:t>☑前回調査時と比較してリスクマトリックス上での分布が全体的に左側にシフト（</a:t>
            </a:r>
            <a:r>
              <a:rPr lang="ja-JP" altLang="en-US" b="1" u="sng" dirty="0">
                <a:solidFill>
                  <a:schemeClr val="tx1"/>
                </a:solidFill>
              </a:rPr>
              <a:t>災害発生頻度の減少</a:t>
            </a:r>
            <a:r>
              <a:rPr lang="ja-JP" altLang="en-US" dirty="0">
                <a:solidFill>
                  <a:schemeClr val="tx1"/>
                </a:solidFill>
              </a:rPr>
              <a:t>）</a:t>
            </a:r>
            <a:endParaRPr lang="en-US" altLang="ja-JP" dirty="0">
              <a:solidFill>
                <a:schemeClr val="tx1"/>
              </a:solidFill>
            </a:endParaRPr>
          </a:p>
          <a:p>
            <a:r>
              <a:rPr lang="ja-JP" altLang="en-US" dirty="0">
                <a:solidFill>
                  <a:schemeClr val="tx1"/>
                </a:solidFill>
              </a:rPr>
              <a:t>　⇒第１段階災害であった項目が第２段階災害となった項目や</a:t>
            </a:r>
            <a:endParaRPr lang="en-US" altLang="ja-JP" dirty="0">
              <a:solidFill>
                <a:schemeClr val="tx1"/>
              </a:solidFill>
            </a:endParaRPr>
          </a:p>
          <a:p>
            <a:r>
              <a:rPr lang="ja-JP" altLang="en-US" dirty="0">
                <a:solidFill>
                  <a:schemeClr val="tx1"/>
                </a:solidFill>
              </a:rPr>
              <a:t>　　第１又は２段階災害であった項目が低頻度大規模災害となった項目があった。</a:t>
            </a:r>
            <a:endParaRPr lang="en-US" altLang="ja-JP" dirty="0">
              <a:solidFill>
                <a:schemeClr val="tx1"/>
              </a:solidFill>
            </a:endParaRPr>
          </a:p>
        </p:txBody>
      </p:sp>
      <p:sp>
        <p:nvSpPr>
          <p:cNvPr id="4" name="テキスト ボックス 3">
            <a:extLst>
              <a:ext uri="{FF2B5EF4-FFF2-40B4-BE49-F238E27FC236}">
                <a16:creationId xmlns:a16="http://schemas.microsoft.com/office/drawing/2014/main" id="{4C081847-2066-1F0D-2948-F3C1411C4A22}"/>
              </a:ext>
            </a:extLst>
          </p:cNvPr>
          <p:cNvSpPr txBox="1"/>
          <p:nvPr/>
        </p:nvSpPr>
        <p:spPr>
          <a:xfrm>
            <a:off x="406422" y="835724"/>
            <a:ext cx="4781453" cy="1323439"/>
          </a:xfrm>
          <a:prstGeom prst="rect">
            <a:avLst/>
          </a:prstGeom>
          <a:noFill/>
        </p:spPr>
        <p:txBody>
          <a:bodyPr wrap="square" rtlCol="0">
            <a:spAutoFit/>
          </a:bodyPr>
          <a:lstStyle/>
          <a:p>
            <a:r>
              <a:rPr kumimoji="1" lang="ja-JP" altLang="en-US" sz="1600" dirty="0"/>
              <a:t>☑地震動の更新</a:t>
            </a:r>
            <a:endParaRPr kumimoji="1" lang="en-US" altLang="ja-JP" sz="1600" dirty="0"/>
          </a:p>
          <a:p>
            <a:r>
              <a:rPr kumimoji="1" lang="ja-JP" altLang="en-US" sz="1600" dirty="0"/>
              <a:t>☑過去</a:t>
            </a:r>
            <a:r>
              <a:rPr kumimoji="1" lang="en-US" altLang="ja-JP" sz="1600" dirty="0"/>
              <a:t>10</a:t>
            </a:r>
            <a:r>
              <a:rPr kumimoji="1" lang="ja-JP" altLang="en-US" sz="1600" dirty="0"/>
              <a:t>年間の事故データを反映</a:t>
            </a:r>
            <a:endParaRPr kumimoji="1" lang="en-US" altLang="ja-JP" sz="1600" dirty="0"/>
          </a:p>
          <a:p>
            <a:r>
              <a:rPr kumimoji="1" lang="ja-JP" altLang="en-US" sz="1600" dirty="0"/>
              <a:t>☑対象</a:t>
            </a:r>
            <a:r>
              <a:rPr lang="ja-JP" altLang="en-US" sz="1600" dirty="0"/>
              <a:t>施設</a:t>
            </a:r>
            <a:r>
              <a:rPr kumimoji="1" lang="ja-JP" altLang="en-US" sz="1600" dirty="0"/>
              <a:t>の減（事業撤退等）</a:t>
            </a:r>
            <a:endParaRPr lang="en-US" altLang="ja-JP" sz="1600" dirty="0"/>
          </a:p>
          <a:p>
            <a:r>
              <a:rPr lang="ja-JP" altLang="en-US" sz="1600" dirty="0"/>
              <a:t>☑タンク耐震等の法令化　　　　</a:t>
            </a:r>
            <a:endParaRPr lang="en-US" altLang="ja-JP" sz="1600" dirty="0"/>
          </a:p>
          <a:p>
            <a:r>
              <a:rPr lang="ja-JP" altLang="en-US" sz="1600" dirty="0"/>
              <a:t>☑その他防災対策の進捗　などを適用して再算定</a:t>
            </a:r>
            <a:endParaRPr lang="en-US" altLang="ja-JP" sz="1600" dirty="0"/>
          </a:p>
        </p:txBody>
      </p:sp>
      <p:sp>
        <p:nvSpPr>
          <p:cNvPr id="7" name="正方形/長方形 6">
            <a:extLst>
              <a:ext uri="{FF2B5EF4-FFF2-40B4-BE49-F238E27FC236}">
                <a16:creationId xmlns:a16="http://schemas.microsoft.com/office/drawing/2014/main" id="{6888DFC2-BF5D-7EDC-202C-C49BC97D3AED}"/>
              </a:ext>
            </a:extLst>
          </p:cNvPr>
          <p:cNvSpPr/>
          <p:nvPr/>
        </p:nvSpPr>
        <p:spPr>
          <a:xfrm>
            <a:off x="430129" y="5153790"/>
            <a:ext cx="11370886" cy="1393659"/>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en-US" altLang="ja-JP" dirty="0"/>
              <a:t>【</a:t>
            </a:r>
            <a:r>
              <a:rPr lang="ja-JP" altLang="en-US" dirty="0"/>
              <a:t>大阪府石油コンビナート等防災計画への反映事項</a:t>
            </a:r>
            <a:r>
              <a:rPr lang="en-US" altLang="ja-JP" dirty="0"/>
              <a:t>】</a:t>
            </a:r>
          </a:p>
          <a:p>
            <a:r>
              <a:rPr lang="ja-JP" altLang="en-US" b="1" dirty="0"/>
              <a:t>○全体的に災害発生頻度は減少したものの、第１段階及び第２段階災害だけでなく、ひとたび発災すれば</a:t>
            </a:r>
            <a:endParaRPr lang="en-US" altLang="ja-JP" b="1" dirty="0"/>
          </a:p>
          <a:p>
            <a:r>
              <a:rPr lang="ja-JP" altLang="en-US" b="1" dirty="0"/>
              <a:t>　影響度が大きいとされる低頻度大規模災害への備えは重要であることから、災害予防対策では、引き続き、</a:t>
            </a:r>
            <a:endParaRPr lang="en-US" altLang="ja-JP" b="1" dirty="0"/>
          </a:p>
          <a:p>
            <a:r>
              <a:rPr lang="ja-JP" altLang="en-US" b="1" dirty="0"/>
              <a:t>　短周期地震動発生時の災害に備えた防災対策の実施を求めていく</a:t>
            </a:r>
            <a:endParaRPr lang="en-US" altLang="ja-JP" b="1" dirty="0"/>
          </a:p>
        </p:txBody>
      </p:sp>
    </p:spTree>
    <p:extLst>
      <p:ext uri="{BB962C8B-B14F-4D97-AF65-F5344CB8AC3E}">
        <p14:creationId xmlns:p14="http://schemas.microsoft.com/office/powerpoint/2010/main" val="1280943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ABFDC-7E7B-4D75-A23D-B7D289BCBBA6}"/>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３　長周期地震動（スロッシング）</a:t>
            </a:r>
            <a:endParaRPr kumimoji="1" lang="ja-JP" altLang="en-US" sz="3200" dirty="0">
              <a:solidFill>
                <a:schemeClr val="bg1"/>
              </a:solidFill>
            </a:endParaRPr>
          </a:p>
        </p:txBody>
      </p:sp>
      <p:sp>
        <p:nvSpPr>
          <p:cNvPr id="11" name="テキスト ボックス 10">
            <a:extLst>
              <a:ext uri="{FF2B5EF4-FFF2-40B4-BE49-F238E27FC236}">
                <a16:creationId xmlns:a16="http://schemas.microsoft.com/office/drawing/2014/main" id="{8FB30718-043C-4A35-8BF8-00626C39FD4E}"/>
              </a:ext>
            </a:extLst>
          </p:cNvPr>
          <p:cNvSpPr txBox="1"/>
          <p:nvPr/>
        </p:nvSpPr>
        <p:spPr>
          <a:xfrm>
            <a:off x="287255" y="2779510"/>
            <a:ext cx="11677583" cy="2446824"/>
          </a:xfrm>
          <a:prstGeom prst="rect">
            <a:avLst/>
          </a:prstGeom>
          <a:noFill/>
          <a:ln w="12700">
            <a:solidFill>
              <a:srgbClr val="002060"/>
            </a:solidFill>
          </a:ln>
        </p:spPr>
        <p:txBody>
          <a:bodyPr wrap="square" rtlCol="0">
            <a:spAutoFit/>
          </a:bodyPr>
          <a:lstStyle/>
          <a:p>
            <a:r>
              <a:rPr kumimoji="1" lang="ja-JP" altLang="en-US" sz="2000" dirty="0"/>
              <a:t>○大規模事業者</a:t>
            </a:r>
            <a:r>
              <a:rPr lang="ja-JP" altLang="en-US" sz="2000" dirty="0"/>
              <a:t>の事業撤退による大幅減少（▲</a:t>
            </a:r>
            <a:r>
              <a:rPr lang="en-US" altLang="ja-JP" sz="2000" dirty="0"/>
              <a:t>2,700kL</a:t>
            </a:r>
            <a:r>
              <a:rPr lang="ja-JP" altLang="en-US" sz="2000" dirty="0"/>
              <a:t>）</a:t>
            </a:r>
            <a:endParaRPr lang="en-US" altLang="ja-JP" sz="2000" dirty="0"/>
          </a:p>
          <a:p>
            <a:r>
              <a:rPr kumimoji="1" lang="ja-JP" altLang="en-US" sz="2000" dirty="0"/>
              <a:t>○これまでの対策効果等により、前回</a:t>
            </a:r>
            <a:r>
              <a:rPr lang="ja-JP" altLang="en-US" sz="2000" dirty="0"/>
              <a:t>調査で溢流量の多かったタンクが</a:t>
            </a:r>
            <a:r>
              <a:rPr kumimoji="1" lang="ja-JP" altLang="en-US" sz="2000" dirty="0"/>
              <a:t>溢流</a:t>
            </a:r>
            <a:r>
              <a:rPr lang="ja-JP" altLang="en-US" sz="2000" dirty="0"/>
              <a:t>せず</a:t>
            </a:r>
            <a:r>
              <a:rPr kumimoji="1" lang="ja-JP" altLang="en-US" sz="2000" dirty="0"/>
              <a:t>、大幅減少</a:t>
            </a:r>
            <a:endParaRPr kumimoji="1" lang="en-US" altLang="ja-JP" sz="2000" dirty="0"/>
          </a:p>
          <a:p>
            <a:r>
              <a:rPr lang="ja-JP" altLang="en-US" sz="2000" b="1" dirty="0"/>
              <a:t>　</a:t>
            </a:r>
            <a:r>
              <a:rPr lang="en-US" altLang="ja-JP" sz="1600" dirty="0"/>
              <a:t>【</a:t>
            </a:r>
            <a:r>
              <a:rPr lang="ja-JP" altLang="en-US" sz="1600" dirty="0"/>
              <a:t>耐震基準適合</a:t>
            </a:r>
            <a:r>
              <a:rPr lang="en-US" altLang="ja-JP" sz="1600" dirty="0"/>
              <a:t>】H17</a:t>
            </a:r>
            <a:r>
              <a:rPr lang="ja-JP" altLang="en-US" sz="1600" dirty="0"/>
              <a:t>省令改正⇒浮き屋根式タンクの耐震基準適合義務化（</a:t>
            </a:r>
            <a:r>
              <a:rPr lang="en-US" altLang="ja-JP" sz="1600" dirty="0"/>
              <a:t>H29</a:t>
            </a:r>
            <a:r>
              <a:rPr lang="ja-JP" altLang="en-US" sz="1600" dirty="0"/>
              <a:t>年</a:t>
            </a:r>
            <a:r>
              <a:rPr lang="en-US" altLang="ja-JP" sz="1600" dirty="0"/>
              <a:t>3</a:t>
            </a:r>
            <a:r>
              <a:rPr lang="ja-JP" altLang="en-US" sz="1600" dirty="0"/>
              <a:t>月末まで）</a:t>
            </a:r>
            <a:endParaRPr lang="en-US" altLang="ja-JP" sz="1600" b="1" dirty="0"/>
          </a:p>
          <a:p>
            <a:r>
              <a:rPr lang="ja-JP" altLang="en-US" sz="2000" b="1" dirty="0"/>
              <a:t>　　</a:t>
            </a:r>
            <a:r>
              <a:rPr lang="ja-JP" altLang="en-US" sz="1600" dirty="0"/>
              <a:t>＜参考＞事業所外への流出リスク</a:t>
            </a:r>
            <a:endParaRPr lang="en-US" altLang="ja-JP" sz="1600" dirty="0"/>
          </a:p>
          <a:p>
            <a:r>
              <a:rPr lang="ja-JP" altLang="en-US" sz="1600" dirty="0"/>
              <a:t>　　　消防法に基づく防油堤設置により、</a:t>
            </a:r>
            <a:r>
              <a:rPr lang="ja-JP" altLang="en-US" sz="1600" u="sng" dirty="0"/>
              <a:t>事業所外への流出リスクは極めて低い</a:t>
            </a:r>
            <a:r>
              <a:rPr lang="ja-JP" altLang="en-US" sz="1600" dirty="0"/>
              <a:t>と考えられる。</a:t>
            </a:r>
            <a:endParaRPr lang="en-US" altLang="ja-JP" sz="1600" dirty="0"/>
          </a:p>
          <a:p>
            <a:endParaRPr lang="en-US" altLang="ja-JP" sz="900" dirty="0"/>
          </a:p>
          <a:p>
            <a:r>
              <a:rPr lang="en-US" altLang="ja-JP" sz="1600" dirty="0"/>
              <a:t>※</a:t>
            </a:r>
            <a:r>
              <a:rPr lang="ja-JP" altLang="en-US" sz="1600" dirty="0"/>
              <a:t>地震動の更新により、内部浮き蓋と屋根の間に漏えいが生じることで可燃性蒸気が滞留し、タンク火災に至る可能性が</a:t>
            </a:r>
            <a:endParaRPr lang="en-US" altLang="ja-JP" sz="1600" dirty="0"/>
          </a:p>
          <a:p>
            <a:r>
              <a:rPr lang="ja-JP" altLang="en-US" sz="1600" dirty="0"/>
              <a:t>　あるタンクが</a:t>
            </a:r>
            <a:r>
              <a:rPr lang="en-US" altLang="ja-JP" sz="1600" dirty="0"/>
              <a:t>13</a:t>
            </a:r>
            <a:r>
              <a:rPr lang="ja-JP" altLang="en-US" sz="1600" dirty="0"/>
              <a:t>基あると算定されたものの、全てのタンクで通気口が設置されており可燃性蒸気が滞留しない構造となって</a:t>
            </a:r>
            <a:endParaRPr lang="en-US" altLang="ja-JP" sz="1600" dirty="0"/>
          </a:p>
          <a:p>
            <a:r>
              <a:rPr lang="ja-JP" altLang="en-US" sz="1600" dirty="0"/>
              <a:t>　いる。</a:t>
            </a:r>
          </a:p>
        </p:txBody>
      </p:sp>
      <p:graphicFrame>
        <p:nvGraphicFramePr>
          <p:cNvPr id="12" name="表 37">
            <a:extLst>
              <a:ext uri="{FF2B5EF4-FFF2-40B4-BE49-F238E27FC236}">
                <a16:creationId xmlns:a16="http://schemas.microsoft.com/office/drawing/2014/main" id="{A2CA52B2-216A-4B06-A66B-560D21CAA832}"/>
              </a:ext>
            </a:extLst>
          </p:cNvPr>
          <p:cNvGraphicFramePr>
            <a:graphicFrameLocks noGrp="1"/>
          </p:cNvGraphicFramePr>
          <p:nvPr>
            <p:extLst>
              <p:ext uri="{D42A27DB-BD31-4B8C-83A1-F6EECF244321}">
                <p14:modId xmlns:p14="http://schemas.microsoft.com/office/powerpoint/2010/main" val="885311437"/>
              </p:ext>
            </p:extLst>
          </p:nvPr>
        </p:nvGraphicFramePr>
        <p:xfrm>
          <a:off x="287255" y="743999"/>
          <a:ext cx="11677583" cy="1766737"/>
        </p:xfrm>
        <a:graphic>
          <a:graphicData uri="http://schemas.openxmlformats.org/drawingml/2006/table">
            <a:tbl>
              <a:tblPr firstRow="1" bandRow="1">
                <a:tableStyleId>{5C22544A-7EE6-4342-B048-85BDC9FD1C3A}</a:tableStyleId>
              </a:tblPr>
              <a:tblGrid>
                <a:gridCol w="1746663">
                  <a:extLst>
                    <a:ext uri="{9D8B030D-6E8A-4147-A177-3AD203B41FA5}">
                      <a16:colId xmlns:a16="http://schemas.microsoft.com/office/drawing/2014/main" val="3023776632"/>
                    </a:ext>
                  </a:extLst>
                </a:gridCol>
                <a:gridCol w="3489726">
                  <a:extLst>
                    <a:ext uri="{9D8B030D-6E8A-4147-A177-3AD203B41FA5}">
                      <a16:colId xmlns:a16="http://schemas.microsoft.com/office/drawing/2014/main" val="1530165663"/>
                    </a:ext>
                  </a:extLst>
                </a:gridCol>
                <a:gridCol w="3016508">
                  <a:extLst>
                    <a:ext uri="{9D8B030D-6E8A-4147-A177-3AD203B41FA5}">
                      <a16:colId xmlns:a16="http://schemas.microsoft.com/office/drawing/2014/main" val="589595685"/>
                    </a:ext>
                  </a:extLst>
                </a:gridCol>
                <a:gridCol w="3424686">
                  <a:extLst>
                    <a:ext uri="{9D8B030D-6E8A-4147-A177-3AD203B41FA5}">
                      <a16:colId xmlns:a16="http://schemas.microsoft.com/office/drawing/2014/main" val="3595376411"/>
                    </a:ext>
                  </a:extLst>
                </a:gridCol>
              </a:tblGrid>
              <a:tr h="456097">
                <a:tc>
                  <a:txBody>
                    <a:bodyPr/>
                    <a:lstStyle/>
                    <a:p>
                      <a:pPr algn="ctr"/>
                      <a:r>
                        <a:rPr kumimoji="1" lang="ja-JP" altLang="en-US" sz="2000" dirty="0"/>
                        <a:t>対象施設</a:t>
                      </a:r>
                    </a:p>
                  </a:txBody>
                  <a:tcPr anchor="ctr"/>
                </a:tc>
                <a:tc>
                  <a:txBody>
                    <a:bodyPr/>
                    <a:lstStyle/>
                    <a:p>
                      <a:pPr algn="ctr"/>
                      <a:r>
                        <a:rPr kumimoji="1" lang="en-US" altLang="ja-JP" sz="2000" dirty="0"/>
                        <a:t>H26</a:t>
                      </a:r>
                      <a:endParaRPr kumimoji="1" lang="ja-JP" altLang="en-US" sz="2000" dirty="0"/>
                    </a:p>
                  </a:txBody>
                  <a:tcPr anchor="ctr"/>
                </a:tc>
                <a:tc>
                  <a:txBody>
                    <a:bodyPr/>
                    <a:lstStyle/>
                    <a:p>
                      <a:pPr algn="ctr"/>
                      <a:r>
                        <a:rPr kumimoji="1" lang="ja-JP" altLang="en-US" sz="2000" dirty="0"/>
                        <a:t>これまでの対策効果等</a:t>
                      </a:r>
                    </a:p>
                  </a:txBody>
                  <a:tcPr anchor="ctr"/>
                </a:tc>
                <a:tc>
                  <a:txBody>
                    <a:bodyPr/>
                    <a:lstStyle/>
                    <a:p>
                      <a:pPr algn="ctr"/>
                      <a:r>
                        <a:rPr kumimoji="1" lang="en-US" altLang="ja-JP" sz="2000" dirty="0"/>
                        <a:t>R8</a:t>
                      </a:r>
                      <a:endParaRPr kumimoji="1" lang="ja-JP" altLang="en-US" sz="2000" dirty="0"/>
                    </a:p>
                  </a:txBody>
                  <a:tcPr anchor="ctr"/>
                </a:tc>
                <a:extLst>
                  <a:ext uri="{0D108BD9-81ED-4DB2-BD59-A6C34878D82A}">
                    <a16:rowId xmlns:a16="http://schemas.microsoft.com/office/drawing/2014/main" val="302482449"/>
                  </a:ext>
                </a:extLst>
              </a:tr>
              <a:tr h="1086607">
                <a:tc>
                  <a:txBody>
                    <a:bodyPr/>
                    <a:lstStyle/>
                    <a:p>
                      <a:r>
                        <a:rPr kumimoji="1" lang="ja-JP" altLang="en-US" sz="2000" dirty="0"/>
                        <a:t>○浮き屋根式タンク</a:t>
                      </a:r>
                      <a:endParaRPr kumimoji="1" lang="en-US" altLang="ja-JP" sz="2000" dirty="0"/>
                    </a:p>
                    <a:p>
                      <a:r>
                        <a:rPr kumimoji="1" lang="ja-JP" altLang="en-US" sz="2000" dirty="0"/>
                        <a:t>○内部浮き蓋付きタンク</a:t>
                      </a:r>
                      <a:endParaRPr kumimoji="1" lang="en-US" altLang="ja-JP" sz="2000" dirty="0"/>
                    </a:p>
                  </a:txBody>
                  <a:tcPr/>
                </a:tc>
                <a:tc>
                  <a:txBody>
                    <a:bodyPr/>
                    <a:lstStyle/>
                    <a:p>
                      <a:r>
                        <a:rPr kumimoji="1" lang="ja-JP" altLang="en-US" sz="2000" dirty="0"/>
                        <a:t>最大溢流量　</a:t>
                      </a:r>
                      <a:r>
                        <a:rPr kumimoji="1" lang="en-US" altLang="ja-JP" sz="2000" dirty="0"/>
                        <a:t>12,000</a:t>
                      </a:r>
                      <a:r>
                        <a:rPr kumimoji="1" lang="ja-JP" altLang="en-US" sz="2000" dirty="0"/>
                        <a:t>ｋ</a:t>
                      </a:r>
                      <a:r>
                        <a:rPr kumimoji="1" lang="en-US" altLang="ja-JP" sz="2000" dirty="0"/>
                        <a:t>L</a:t>
                      </a:r>
                    </a:p>
                    <a:p>
                      <a:endParaRPr kumimoji="1" lang="en-US" altLang="ja-JP" sz="2000" dirty="0"/>
                    </a:p>
                    <a:p>
                      <a:r>
                        <a:rPr kumimoji="1" lang="ja-JP" altLang="en-US" sz="2000" dirty="0"/>
                        <a:t>火災発生リスク　０基</a:t>
                      </a:r>
                    </a:p>
                  </a:txBody>
                  <a:tcPr/>
                </a:tc>
                <a:tc>
                  <a:txBody>
                    <a:bodyPr/>
                    <a:lstStyle/>
                    <a:p>
                      <a:r>
                        <a:rPr kumimoji="1" lang="ja-JP" altLang="en-US" sz="2000" b="1" dirty="0"/>
                        <a:t>☑地震動の更新</a:t>
                      </a:r>
                      <a:endParaRPr kumimoji="1" lang="en-US" altLang="ja-JP" sz="2000" b="1" dirty="0"/>
                    </a:p>
                    <a:p>
                      <a:r>
                        <a:rPr kumimoji="1" lang="ja-JP" altLang="en-US" sz="2000" b="1" dirty="0"/>
                        <a:t>☑耐震基準適合</a:t>
                      </a:r>
                      <a:endParaRPr kumimoji="1" lang="en-US" altLang="ja-JP" sz="2000" b="1" dirty="0"/>
                    </a:p>
                    <a:p>
                      <a:r>
                        <a:rPr kumimoji="1" lang="ja-JP" altLang="en-US" sz="2000" b="1" dirty="0"/>
                        <a:t>☑液面管理</a:t>
                      </a:r>
                      <a:endParaRPr kumimoji="1" lang="en-US" altLang="ja-JP" sz="2000" b="1" dirty="0"/>
                    </a:p>
                    <a:p>
                      <a:r>
                        <a:rPr kumimoji="1" lang="ja-JP" altLang="en-US" sz="2000" b="1" dirty="0"/>
                        <a:t>☑対象タンクの減　など</a:t>
                      </a:r>
                    </a:p>
                  </a:txBody>
                  <a:tcPr/>
                </a:tc>
                <a:tc>
                  <a:txBody>
                    <a:bodyPr/>
                    <a:lstStyle/>
                    <a:p>
                      <a:r>
                        <a:rPr kumimoji="1" lang="ja-JP" altLang="en-US" sz="2000" b="1" dirty="0">
                          <a:solidFill>
                            <a:schemeClr val="tx1"/>
                          </a:solidFill>
                        </a:rPr>
                        <a:t>最大溢流量　　　　</a:t>
                      </a:r>
                      <a:r>
                        <a:rPr kumimoji="1" lang="en-US" altLang="ja-JP" sz="2000" b="1" dirty="0">
                          <a:solidFill>
                            <a:schemeClr val="tx1"/>
                          </a:solidFill>
                        </a:rPr>
                        <a:t>96kL</a:t>
                      </a:r>
                    </a:p>
                    <a:p>
                      <a:r>
                        <a:rPr kumimoji="1" lang="ja-JP" altLang="en-US" sz="2000" b="1" dirty="0">
                          <a:solidFill>
                            <a:schemeClr val="tx1"/>
                          </a:solidFill>
                        </a:rPr>
                        <a:t>　　　　　（▲</a:t>
                      </a:r>
                      <a:r>
                        <a:rPr kumimoji="1" lang="en-US" altLang="ja-JP" sz="2000" b="1" dirty="0">
                          <a:solidFill>
                            <a:schemeClr val="tx1"/>
                          </a:solidFill>
                        </a:rPr>
                        <a:t>11,904kL</a:t>
                      </a:r>
                      <a:r>
                        <a:rPr kumimoji="1" lang="ja-JP" altLang="en-US" sz="2000" b="1" dirty="0">
                          <a:solidFill>
                            <a:schemeClr val="tx1"/>
                          </a:solidFill>
                        </a:rPr>
                        <a:t>）</a:t>
                      </a:r>
                      <a:endParaRPr kumimoji="1" lang="en-US" altLang="ja-JP" sz="2000" b="1" dirty="0">
                        <a:solidFill>
                          <a:schemeClr val="tx1"/>
                        </a:solidFill>
                      </a:endParaRPr>
                    </a:p>
                    <a:p>
                      <a:r>
                        <a:rPr kumimoji="1" lang="ja-JP" altLang="en-US" sz="2000" b="1" dirty="0">
                          <a:solidFill>
                            <a:schemeClr val="tx1"/>
                          </a:solidFill>
                        </a:rPr>
                        <a:t>火災発生リスク　　０基</a:t>
                      </a:r>
                      <a:r>
                        <a:rPr kumimoji="1" lang="ja-JP" altLang="en-US" sz="1050" b="1" dirty="0">
                          <a:solidFill>
                            <a:schemeClr val="tx1"/>
                          </a:solidFill>
                        </a:rPr>
                        <a:t>（</a:t>
                      </a:r>
                      <a:r>
                        <a:rPr kumimoji="1" lang="en-US" altLang="ja-JP" sz="1050" b="1" dirty="0">
                          <a:solidFill>
                            <a:schemeClr val="tx1"/>
                          </a:solidFill>
                        </a:rPr>
                        <a:t>※</a:t>
                      </a:r>
                      <a:r>
                        <a:rPr kumimoji="1" lang="ja-JP" altLang="en-US" sz="1050" b="1" dirty="0">
                          <a:solidFill>
                            <a:schemeClr val="tx1"/>
                          </a:solidFill>
                        </a:rPr>
                        <a:t>）</a:t>
                      </a:r>
                      <a:endParaRPr kumimoji="1" lang="en-US" altLang="ja-JP" sz="1050" b="1" dirty="0">
                        <a:solidFill>
                          <a:schemeClr val="tx1"/>
                        </a:solidFill>
                      </a:endParaRPr>
                    </a:p>
                  </a:txBody>
                  <a:tcPr/>
                </a:tc>
                <a:extLst>
                  <a:ext uri="{0D108BD9-81ED-4DB2-BD59-A6C34878D82A}">
                    <a16:rowId xmlns:a16="http://schemas.microsoft.com/office/drawing/2014/main" val="1801930568"/>
                  </a:ext>
                </a:extLst>
              </a:tr>
            </a:tbl>
          </a:graphicData>
        </a:graphic>
      </p:graphicFrame>
      <p:sp>
        <p:nvSpPr>
          <p:cNvPr id="13" name="正方形/長方形 12">
            <a:extLst>
              <a:ext uri="{FF2B5EF4-FFF2-40B4-BE49-F238E27FC236}">
                <a16:creationId xmlns:a16="http://schemas.microsoft.com/office/drawing/2014/main" id="{513AB7EF-1F4C-E992-65A2-643584B3CA2A}"/>
              </a:ext>
            </a:extLst>
          </p:cNvPr>
          <p:cNvSpPr/>
          <p:nvPr/>
        </p:nvSpPr>
        <p:spPr>
          <a:xfrm>
            <a:off x="5496219" y="706167"/>
            <a:ext cx="6468619" cy="1804569"/>
          </a:xfrm>
          <a:prstGeom prst="rect">
            <a:avLst/>
          </a:prstGeom>
          <a:no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BAC70D00-3846-8E96-8C38-88C3B8F9EC1C}"/>
              </a:ext>
            </a:extLst>
          </p:cNvPr>
          <p:cNvSpPr/>
          <p:nvPr/>
        </p:nvSpPr>
        <p:spPr>
          <a:xfrm>
            <a:off x="287255" y="5428246"/>
            <a:ext cx="11677583" cy="1221131"/>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en-US" altLang="ja-JP" dirty="0"/>
              <a:t>【</a:t>
            </a:r>
            <a:r>
              <a:rPr lang="ja-JP" altLang="en-US" dirty="0"/>
              <a:t>大阪府石油コンビナート等防災計画への反映事項</a:t>
            </a:r>
            <a:r>
              <a:rPr lang="en-US" altLang="ja-JP" dirty="0"/>
              <a:t>】</a:t>
            </a:r>
          </a:p>
          <a:p>
            <a:r>
              <a:rPr lang="ja-JP" altLang="en-US" b="1" dirty="0"/>
              <a:t>○最大溢流量が大幅に減少した結果を踏まえた修正を行う。</a:t>
            </a:r>
            <a:endParaRPr lang="en-US" altLang="ja-JP" b="1" dirty="0"/>
          </a:p>
          <a:p>
            <a:r>
              <a:rPr lang="ja-JP" altLang="en-US" b="1" dirty="0"/>
              <a:t>　⇒浮き屋根式タンクについては、これまで実施してきた防災対策により、大幅な減少となったことから</a:t>
            </a:r>
            <a:endParaRPr lang="en-US" altLang="ja-JP" b="1" dirty="0"/>
          </a:p>
          <a:p>
            <a:r>
              <a:rPr lang="ja-JP" altLang="en-US" b="1" dirty="0"/>
              <a:t>　　災害予防対策では、引き続き防災対策の実施を求めていく。</a:t>
            </a:r>
            <a:endParaRPr lang="en-US" altLang="ja-JP" b="1" dirty="0"/>
          </a:p>
        </p:txBody>
      </p:sp>
    </p:spTree>
    <p:extLst>
      <p:ext uri="{BB962C8B-B14F-4D97-AF65-F5344CB8AC3E}">
        <p14:creationId xmlns:p14="http://schemas.microsoft.com/office/powerpoint/2010/main" val="55389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ABFDC-7E7B-4D75-A23D-B7D289BCBBA6}"/>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４　津波（浮き上がり・滑動）</a:t>
            </a:r>
            <a:endParaRPr kumimoji="1" lang="ja-JP" altLang="en-US" sz="3200" dirty="0">
              <a:solidFill>
                <a:schemeClr val="bg1"/>
              </a:solidFill>
            </a:endParaRPr>
          </a:p>
        </p:txBody>
      </p:sp>
      <p:sp>
        <p:nvSpPr>
          <p:cNvPr id="11" name="テキスト ボックス 10">
            <a:extLst>
              <a:ext uri="{FF2B5EF4-FFF2-40B4-BE49-F238E27FC236}">
                <a16:creationId xmlns:a16="http://schemas.microsoft.com/office/drawing/2014/main" id="{8FB30718-043C-4A35-8BF8-00626C39FD4E}"/>
              </a:ext>
            </a:extLst>
          </p:cNvPr>
          <p:cNvSpPr txBox="1"/>
          <p:nvPr/>
        </p:nvSpPr>
        <p:spPr>
          <a:xfrm>
            <a:off x="406551" y="3962370"/>
            <a:ext cx="11356595" cy="1323439"/>
          </a:xfrm>
          <a:prstGeom prst="rect">
            <a:avLst/>
          </a:prstGeom>
          <a:noFill/>
          <a:ln w="12700">
            <a:solidFill>
              <a:srgbClr val="002060"/>
            </a:solidFill>
          </a:ln>
        </p:spPr>
        <p:txBody>
          <a:bodyPr wrap="square" rtlCol="0">
            <a:spAutoFit/>
          </a:bodyPr>
          <a:lstStyle/>
          <a:p>
            <a:r>
              <a:rPr kumimoji="1" lang="ja-JP" altLang="en-US" sz="2000" dirty="0"/>
              <a:t>○</a:t>
            </a:r>
            <a:r>
              <a:rPr lang="ja-JP" altLang="en-US" sz="2000" dirty="0"/>
              <a:t>大阪北港地区は、浸水深が大幅に小さくなったことにより、流出量も大幅に減少。</a:t>
            </a:r>
            <a:endParaRPr lang="en-US" altLang="ja-JP" sz="2000" dirty="0"/>
          </a:p>
          <a:p>
            <a:r>
              <a:rPr kumimoji="1" lang="ja-JP" altLang="en-US" sz="2000" dirty="0"/>
              <a:t>〇堺泉北臨海地区は、浸水深</a:t>
            </a:r>
            <a:r>
              <a:rPr lang="ja-JP" altLang="en-US" sz="2000" dirty="0"/>
              <a:t>に大きな変化はなく、事業撤退による施設数の減等により、</a:t>
            </a:r>
            <a:r>
              <a:rPr kumimoji="1" lang="ja-JP" altLang="en-US" sz="2000" dirty="0"/>
              <a:t>流出量</a:t>
            </a:r>
            <a:endParaRPr kumimoji="1" lang="en-US" altLang="ja-JP" sz="2000" dirty="0"/>
          </a:p>
          <a:p>
            <a:r>
              <a:rPr lang="ja-JP" altLang="en-US" sz="2000" dirty="0"/>
              <a:t>　</a:t>
            </a:r>
            <a:r>
              <a:rPr kumimoji="1" lang="ja-JP" altLang="en-US" sz="2000" dirty="0"/>
              <a:t>は</a:t>
            </a:r>
            <a:r>
              <a:rPr lang="ja-JP" altLang="en-US" sz="2000" dirty="0"/>
              <a:t>減少</a:t>
            </a:r>
            <a:r>
              <a:rPr kumimoji="1" lang="ja-JP" altLang="en-US" sz="2000" dirty="0"/>
              <a:t>。</a:t>
            </a:r>
            <a:endParaRPr kumimoji="1" lang="en-US" altLang="ja-JP" sz="2000" dirty="0"/>
          </a:p>
          <a:p>
            <a:r>
              <a:rPr lang="ja-JP" altLang="en-US" sz="2000" dirty="0"/>
              <a:t>○関西国際空港地区は、浸水深が大きくなったものの、浮き上がりや滑動には至らず流出なし。</a:t>
            </a:r>
            <a:endParaRPr kumimoji="1" lang="ja-JP" altLang="en-US" sz="2000" dirty="0"/>
          </a:p>
        </p:txBody>
      </p:sp>
      <p:graphicFrame>
        <p:nvGraphicFramePr>
          <p:cNvPr id="9" name="表 37">
            <a:extLst>
              <a:ext uri="{FF2B5EF4-FFF2-40B4-BE49-F238E27FC236}">
                <a16:creationId xmlns:a16="http://schemas.microsoft.com/office/drawing/2014/main" id="{7F525C3C-7451-4FE7-95A4-E171DDBDE90D}"/>
              </a:ext>
            </a:extLst>
          </p:cNvPr>
          <p:cNvGraphicFramePr>
            <a:graphicFrameLocks noGrp="1"/>
          </p:cNvGraphicFramePr>
          <p:nvPr>
            <p:extLst>
              <p:ext uri="{D42A27DB-BD31-4B8C-83A1-F6EECF244321}">
                <p14:modId xmlns:p14="http://schemas.microsoft.com/office/powerpoint/2010/main" val="1240155142"/>
              </p:ext>
            </p:extLst>
          </p:nvPr>
        </p:nvGraphicFramePr>
        <p:xfrm>
          <a:off x="406552" y="913507"/>
          <a:ext cx="11349161" cy="2899368"/>
        </p:xfrm>
        <a:graphic>
          <a:graphicData uri="http://schemas.openxmlformats.org/drawingml/2006/table">
            <a:tbl>
              <a:tblPr firstRow="1" bandRow="1">
                <a:tableStyleId>{5C22544A-7EE6-4342-B048-85BDC9FD1C3A}</a:tableStyleId>
              </a:tblPr>
              <a:tblGrid>
                <a:gridCol w="2250388">
                  <a:extLst>
                    <a:ext uri="{9D8B030D-6E8A-4147-A177-3AD203B41FA5}">
                      <a16:colId xmlns:a16="http://schemas.microsoft.com/office/drawing/2014/main" val="3023776632"/>
                    </a:ext>
                  </a:extLst>
                </a:gridCol>
                <a:gridCol w="1578634">
                  <a:extLst>
                    <a:ext uri="{9D8B030D-6E8A-4147-A177-3AD203B41FA5}">
                      <a16:colId xmlns:a16="http://schemas.microsoft.com/office/drawing/2014/main" val="1530165663"/>
                    </a:ext>
                  </a:extLst>
                </a:gridCol>
                <a:gridCol w="1846053">
                  <a:extLst>
                    <a:ext uri="{9D8B030D-6E8A-4147-A177-3AD203B41FA5}">
                      <a16:colId xmlns:a16="http://schemas.microsoft.com/office/drawing/2014/main" val="2724682655"/>
                    </a:ext>
                  </a:extLst>
                </a:gridCol>
                <a:gridCol w="3053750">
                  <a:extLst>
                    <a:ext uri="{9D8B030D-6E8A-4147-A177-3AD203B41FA5}">
                      <a16:colId xmlns:a16="http://schemas.microsoft.com/office/drawing/2014/main" val="1502441003"/>
                    </a:ext>
                  </a:extLst>
                </a:gridCol>
                <a:gridCol w="2620336">
                  <a:extLst>
                    <a:ext uri="{9D8B030D-6E8A-4147-A177-3AD203B41FA5}">
                      <a16:colId xmlns:a16="http://schemas.microsoft.com/office/drawing/2014/main" val="3595376411"/>
                    </a:ext>
                  </a:extLst>
                </a:gridCol>
              </a:tblGrid>
              <a:tr h="912302">
                <a:tc>
                  <a:txBody>
                    <a:bodyPr/>
                    <a:lstStyle/>
                    <a:p>
                      <a:endParaRPr kumimoji="1" lang="ja-JP" altLang="en-US" sz="2000" dirty="0"/>
                    </a:p>
                  </a:txBody>
                  <a:tcPr/>
                </a:tc>
                <a:tc>
                  <a:txBody>
                    <a:bodyPr/>
                    <a:lstStyle/>
                    <a:p>
                      <a:pPr algn="ctr"/>
                      <a:r>
                        <a:rPr kumimoji="1" lang="ja-JP" altLang="en-US" sz="2000" dirty="0"/>
                        <a:t>最大流出量</a:t>
                      </a:r>
                      <a:r>
                        <a:rPr kumimoji="1" lang="en-US" altLang="ja-JP" sz="2000" dirty="0"/>
                        <a:t>H26</a:t>
                      </a:r>
                      <a:endParaRPr kumimoji="1" lang="ja-JP" altLang="en-US" sz="2000" dirty="0"/>
                    </a:p>
                  </a:txBody>
                  <a:tcPr anchor="ctr"/>
                </a:tc>
                <a:tc>
                  <a:txBody>
                    <a:bodyPr/>
                    <a:lstStyle/>
                    <a:p>
                      <a:pPr algn="ctr"/>
                      <a:r>
                        <a:rPr kumimoji="1" lang="ja-JP" altLang="en-US" sz="2000" dirty="0"/>
                        <a:t>最大流出量</a:t>
                      </a:r>
                      <a:endParaRPr kumimoji="1" lang="en-US" altLang="ja-JP" sz="2000" dirty="0"/>
                    </a:p>
                    <a:p>
                      <a:pPr algn="ctr"/>
                      <a:r>
                        <a:rPr kumimoji="1" lang="en-US" altLang="ja-JP" sz="2000" dirty="0"/>
                        <a:t>R3</a:t>
                      </a:r>
                      <a:r>
                        <a:rPr kumimoji="1" lang="ja-JP" altLang="en-US" sz="2000" dirty="0"/>
                        <a:t>（対策後）</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これまでの</a:t>
                      </a:r>
                      <a:endParaRPr kumimoji="1" lang="en-US" altLang="ja-JP" sz="20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a:t>対策効果等</a:t>
                      </a:r>
                    </a:p>
                  </a:txBody>
                  <a:tcPr anchor="ctr"/>
                </a:tc>
                <a:tc>
                  <a:txBody>
                    <a:bodyPr/>
                    <a:lstStyle/>
                    <a:p>
                      <a:pPr algn="ctr"/>
                      <a:r>
                        <a:rPr kumimoji="1" lang="ja-JP" altLang="en-US" sz="2000" dirty="0"/>
                        <a:t>最大流出量</a:t>
                      </a:r>
                      <a:endParaRPr kumimoji="1" lang="en-US" altLang="ja-JP" sz="2000" dirty="0"/>
                    </a:p>
                    <a:p>
                      <a:pPr algn="ctr"/>
                      <a:r>
                        <a:rPr kumimoji="1" lang="en-US" altLang="ja-JP" sz="2000" dirty="0"/>
                        <a:t>R8</a:t>
                      </a:r>
                      <a:r>
                        <a:rPr kumimoji="1" lang="ja-JP" altLang="en-US" sz="2000" dirty="0"/>
                        <a:t>調査業務</a:t>
                      </a:r>
                    </a:p>
                  </a:txBody>
                  <a:tcPr anchor="ctr"/>
                </a:tc>
                <a:extLst>
                  <a:ext uri="{0D108BD9-81ED-4DB2-BD59-A6C34878D82A}">
                    <a16:rowId xmlns:a16="http://schemas.microsoft.com/office/drawing/2014/main" val="302482449"/>
                  </a:ext>
                </a:extLst>
              </a:tr>
              <a:tr h="813618">
                <a:tc>
                  <a:txBody>
                    <a:bodyPr/>
                    <a:lstStyle/>
                    <a:p>
                      <a:r>
                        <a:rPr kumimoji="1" lang="ja-JP" altLang="en-US" sz="2000" dirty="0"/>
                        <a:t>大阪北港地区</a:t>
                      </a:r>
                    </a:p>
                  </a:txBody>
                  <a:tcPr/>
                </a:tc>
                <a:tc>
                  <a:txBody>
                    <a:bodyPr/>
                    <a:lstStyle/>
                    <a:p>
                      <a:r>
                        <a:rPr kumimoji="1" lang="en-US" altLang="ja-JP" sz="2000" dirty="0"/>
                        <a:t>27,000</a:t>
                      </a:r>
                      <a:r>
                        <a:rPr kumimoji="1" lang="ja-JP" altLang="en-US" sz="2000" dirty="0"/>
                        <a:t>ｋ</a:t>
                      </a:r>
                      <a:r>
                        <a:rPr kumimoji="1" lang="en-US" altLang="ja-JP" sz="2000" dirty="0"/>
                        <a:t>L</a:t>
                      </a:r>
                      <a:endParaRPr kumimoji="1" lang="ja-JP" altLang="en-US" sz="2000" dirty="0"/>
                    </a:p>
                  </a:txBody>
                  <a:tcPr/>
                </a:tc>
                <a:tc>
                  <a:txBody>
                    <a:bodyPr/>
                    <a:lstStyle/>
                    <a:p>
                      <a:r>
                        <a:rPr kumimoji="1" lang="en-US" altLang="ja-JP" sz="2000" dirty="0"/>
                        <a:t>4,500</a:t>
                      </a:r>
                      <a:r>
                        <a:rPr kumimoji="1" lang="ja-JP" altLang="en-US" sz="2000" dirty="0"/>
                        <a:t>ｋ</a:t>
                      </a:r>
                      <a:r>
                        <a:rPr kumimoji="1" lang="en-US" altLang="ja-JP" sz="2000" dirty="0"/>
                        <a:t>L</a:t>
                      </a:r>
                      <a:endParaRPr kumimoji="1" lang="ja-JP" altLang="en-US" sz="2000" dirty="0"/>
                    </a:p>
                  </a:txBody>
                  <a:tcPr/>
                </a:tc>
                <a:tc rowSpan="3">
                  <a:txBody>
                    <a:bodyPr/>
                    <a:lstStyle/>
                    <a:p>
                      <a:r>
                        <a:rPr kumimoji="1" lang="ja-JP" altLang="en-US" sz="2000" b="1" dirty="0"/>
                        <a:t>☑津波浸水深の更新</a:t>
                      </a:r>
                      <a:endParaRPr kumimoji="1" lang="en-US" altLang="ja-JP" sz="2000" b="1" dirty="0"/>
                    </a:p>
                    <a:p>
                      <a:r>
                        <a:rPr kumimoji="1" lang="ja-JP" altLang="en-US" sz="2000" b="1" dirty="0"/>
                        <a:t>☑対象タンクの減</a:t>
                      </a:r>
                      <a:endParaRPr kumimoji="1" lang="en-US" altLang="ja-JP" sz="2000" b="1" dirty="0"/>
                    </a:p>
                    <a:p>
                      <a:r>
                        <a:rPr kumimoji="1" lang="ja-JP" altLang="en-US" sz="2000" b="1" dirty="0"/>
                        <a:t>☑緊急遮断弁の設置</a:t>
                      </a:r>
                      <a:endParaRPr kumimoji="1" lang="en-US" altLang="ja-JP" sz="2000" b="1" dirty="0"/>
                    </a:p>
                    <a:p>
                      <a:r>
                        <a:rPr lang="ja-JP" altLang="en-US" sz="2000" b="1" dirty="0"/>
                        <a:t>☑手動遮断の体制整備</a:t>
                      </a:r>
                      <a:endParaRPr lang="en-US" altLang="ja-JP" sz="2000" b="1" dirty="0"/>
                    </a:p>
                    <a:p>
                      <a:r>
                        <a:rPr lang="ja-JP" altLang="en-US" sz="2000" b="1" dirty="0"/>
                        <a:t>☑タンク耐震等</a:t>
                      </a:r>
                      <a:endParaRPr lang="en-US" altLang="ja-JP" sz="2000" b="1" dirty="0"/>
                    </a:p>
                    <a:p>
                      <a:r>
                        <a:rPr lang="ja-JP" altLang="en-US" sz="2000" b="1" dirty="0"/>
                        <a:t>☑その他（油面管理等）</a:t>
                      </a:r>
                      <a:endParaRPr lang="en-US" altLang="ja-JP" sz="2000" b="1" dirty="0"/>
                    </a:p>
                  </a:txBody>
                  <a:tcPr/>
                </a:tc>
                <a:tc>
                  <a:txBody>
                    <a:bodyPr/>
                    <a:lstStyle/>
                    <a:p>
                      <a:r>
                        <a:rPr kumimoji="1" lang="en-US" altLang="ja-JP" sz="2000" b="1" dirty="0">
                          <a:solidFill>
                            <a:schemeClr val="tx1"/>
                          </a:solidFill>
                        </a:rPr>
                        <a:t>1,600kL</a:t>
                      </a:r>
                      <a:r>
                        <a:rPr kumimoji="1" lang="ja-JP" altLang="en-US" sz="2000" b="1" dirty="0">
                          <a:solidFill>
                            <a:schemeClr val="tx1"/>
                          </a:solidFill>
                        </a:rPr>
                        <a:t>（▲</a:t>
                      </a:r>
                      <a:r>
                        <a:rPr kumimoji="1" lang="en-US" altLang="ja-JP" sz="2000" b="1" dirty="0">
                          <a:solidFill>
                            <a:schemeClr val="tx1"/>
                          </a:solidFill>
                        </a:rPr>
                        <a:t>2,900kL</a:t>
                      </a:r>
                      <a:r>
                        <a:rPr kumimoji="1" lang="ja-JP" altLang="en-US" sz="2000" b="1" dirty="0">
                          <a:solidFill>
                            <a:schemeClr val="tx1"/>
                          </a:solidFill>
                        </a:rPr>
                        <a:t>）</a:t>
                      </a:r>
                    </a:p>
                  </a:txBody>
                  <a:tcPr/>
                </a:tc>
                <a:extLst>
                  <a:ext uri="{0D108BD9-81ED-4DB2-BD59-A6C34878D82A}">
                    <a16:rowId xmlns:a16="http://schemas.microsoft.com/office/drawing/2014/main" val="1801930568"/>
                  </a:ext>
                </a:extLst>
              </a:tr>
              <a:tr h="459871">
                <a:tc>
                  <a:txBody>
                    <a:bodyPr/>
                    <a:lstStyle/>
                    <a:p>
                      <a:r>
                        <a:rPr kumimoji="1" lang="ja-JP" altLang="en-US" sz="2000" dirty="0"/>
                        <a:t>堺泉北臨海地区</a:t>
                      </a:r>
                    </a:p>
                  </a:txBody>
                  <a:tcPr/>
                </a:tc>
                <a:tc>
                  <a:txBody>
                    <a:bodyPr/>
                    <a:lstStyle/>
                    <a:p>
                      <a:r>
                        <a:rPr kumimoji="1" lang="en-US" altLang="ja-JP" sz="2000" dirty="0"/>
                        <a:t>5,000</a:t>
                      </a:r>
                      <a:r>
                        <a:rPr kumimoji="1" lang="ja-JP" altLang="en-US" sz="2000" dirty="0"/>
                        <a:t>ｋ</a:t>
                      </a:r>
                      <a:r>
                        <a:rPr kumimoji="1" lang="en-US" altLang="ja-JP" sz="2000" dirty="0"/>
                        <a:t>L</a:t>
                      </a:r>
                      <a:endParaRPr kumimoji="1" lang="ja-JP" altLang="en-US" sz="2000" dirty="0"/>
                    </a:p>
                  </a:txBody>
                  <a:tcPr/>
                </a:tc>
                <a:tc>
                  <a:txBody>
                    <a:bodyPr/>
                    <a:lstStyle/>
                    <a:p>
                      <a:r>
                        <a:rPr kumimoji="1" lang="en-US" altLang="ja-JP" sz="2000" dirty="0"/>
                        <a:t>1,200</a:t>
                      </a:r>
                      <a:r>
                        <a:rPr kumimoji="1" lang="ja-JP" altLang="en-US" sz="2000" dirty="0"/>
                        <a:t>ｋ</a:t>
                      </a:r>
                      <a:r>
                        <a:rPr kumimoji="1" lang="en-US" altLang="ja-JP" sz="2000" dirty="0"/>
                        <a:t>L</a:t>
                      </a:r>
                      <a:endParaRPr kumimoji="1" lang="ja-JP" altLang="en-US" sz="2000" dirty="0"/>
                    </a:p>
                  </a:txBody>
                  <a:tcPr/>
                </a:tc>
                <a:tc vMerge="1">
                  <a:txBody>
                    <a:bodyPr/>
                    <a:lstStyle/>
                    <a:p>
                      <a:endParaRPr kumimoji="1" lang="ja-JP" altLang="en-US" sz="1200" dirty="0"/>
                    </a:p>
                  </a:txBody>
                  <a:tcPr/>
                </a:tc>
                <a:tc>
                  <a:txBody>
                    <a:bodyPr/>
                    <a:lstStyle/>
                    <a:p>
                      <a:r>
                        <a:rPr kumimoji="1" lang="en-US" altLang="ja-JP" sz="2000" b="1" dirty="0">
                          <a:solidFill>
                            <a:schemeClr val="tx1"/>
                          </a:solidFill>
                        </a:rPr>
                        <a:t>500kL</a:t>
                      </a:r>
                      <a:r>
                        <a:rPr kumimoji="1" lang="ja-JP" altLang="en-US" sz="2000" b="1" dirty="0">
                          <a:solidFill>
                            <a:schemeClr val="tx1"/>
                          </a:solidFill>
                        </a:rPr>
                        <a:t>（▲</a:t>
                      </a:r>
                      <a:r>
                        <a:rPr kumimoji="1" lang="en-US" altLang="ja-JP" sz="2000" b="1" dirty="0">
                          <a:solidFill>
                            <a:schemeClr val="tx1"/>
                          </a:solidFill>
                        </a:rPr>
                        <a:t>700kL</a:t>
                      </a:r>
                      <a:r>
                        <a:rPr kumimoji="1" lang="ja-JP" altLang="en-US" sz="2000" b="1" dirty="0">
                          <a:solidFill>
                            <a:schemeClr val="tx1"/>
                          </a:solidFill>
                        </a:rPr>
                        <a:t>）</a:t>
                      </a:r>
                    </a:p>
                  </a:txBody>
                  <a:tcPr/>
                </a:tc>
                <a:extLst>
                  <a:ext uri="{0D108BD9-81ED-4DB2-BD59-A6C34878D82A}">
                    <a16:rowId xmlns:a16="http://schemas.microsoft.com/office/drawing/2014/main" val="925671059"/>
                  </a:ext>
                </a:extLst>
              </a:tr>
              <a:tr h="713577">
                <a:tc>
                  <a:txBody>
                    <a:bodyPr/>
                    <a:lstStyle/>
                    <a:p>
                      <a:r>
                        <a:rPr kumimoji="1" lang="ja-JP" altLang="en-US" sz="2000" dirty="0"/>
                        <a:t>関西国際空港地区</a:t>
                      </a:r>
                    </a:p>
                  </a:txBody>
                  <a:tcPr/>
                </a:tc>
                <a:tc>
                  <a:txBody>
                    <a:bodyPr/>
                    <a:lstStyle/>
                    <a:p>
                      <a:r>
                        <a:rPr kumimoji="1" lang="en-US" altLang="ja-JP" sz="2000" dirty="0"/>
                        <a:t>0</a:t>
                      </a:r>
                      <a:r>
                        <a:rPr kumimoji="1" lang="ja-JP" altLang="en-US" sz="2000" dirty="0"/>
                        <a:t>ｋ</a:t>
                      </a:r>
                      <a:r>
                        <a:rPr kumimoji="1" lang="en-US" altLang="ja-JP" sz="2000" dirty="0"/>
                        <a:t>L</a:t>
                      </a:r>
                      <a:endParaRPr kumimoji="1" lang="ja-JP" altLang="en-US" sz="2000" dirty="0"/>
                    </a:p>
                  </a:txBody>
                  <a:tcPr/>
                </a:tc>
                <a:tc>
                  <a:txBody>
                    <a:bodyPr/>
                    <a:lstStyle/>
                    <a:p>
                      <a:r>
                        <a:rPr kumimoji="1" lang="en-US" altLang="ja-JP" sz="2000" dirty="0"/>
                        <a:t>0</a:t>
                      </a:r>
                      <a:r>
                        <a:rPr kumimoji="1" lang="ja-JP" altLang="en-US" sz="2000" dirty="0"/>
                        <a:t>ｋ</a:t>
                      </a:r>
                      <a:r>
                        <a:rPr kumimoji="1" lang="en-US" altLang="ja-JP" sz="2000" dirty="0"/>
                        <a:t>L</a:t>
                      </a:r>
                      <a:endParaRPr kumimoji="1" lang="ja-JP" altLang="en-US" sz="2000" dirty="0"/>
                    </a:p>
                  </a:txBody>
                  <a:tcPr/>
                </a:tc>
                <a:tc vMerge="1">
                  <a:txBody>
                    <a:bodyPr/>
                    <a:lstStyle/>
                    <a:p>
                      <a:endParaRPr kumimoji="1" lang="ja-JP" altLang="en-US" sz="1200" dirty="0"/>
                    </a:p>
                  </a:txBody>
                  <a:tcPr/>
                </a:tc>
                <a:tc>
                  <a:txBody>
                    <a:bodyPr/>
                    <a:lstStyle/>
                    <a:p>
                      <a:r>
                        <a:rPr kumimoji="1" lang="en-US" altLang="ja-JP" sz="2000" b="1" dirty="0"/>
                        <a:t>0kL</a:t>
                      </a:r>
                      <a:endParaRPr kumimoji="1" lang="ja-JP" altLang="en-US" sz="2000" b="1" dirty="0"/>
                    </a:p>
                  </a:txBody>
                  <a:tcPr/>
                </a:tc>
                <a:extLst>
                  <a:ext uri="{0D108BD9-81ED-4DB2-BD59-A6C34878D82A}">
                    <a16:rowId xmlns:a16="http://schemas.microsoft.com/office/drawing/2014/main" val="3816796562"/>
                  </a:ext>
                </a:extLst>
              </a:tr>
            </a:tbl>
          </a:graphicData>
        </a:graphic>
      </p:graphicFrame>
      <p:sp>
        <p:nvSpPr>
          <p:cNvPr id="12" name="正方形/長方形 11">
            <a:extLst>
              <a:ext uri="{FF2B5EF4-FFF2-40B4-BE49-F238E27FC236}">
                <a16:creationId xmlns:a16="http://schemas.microsoft.com/office/drawing/2014/main" id="{89EE1BE0-C24A-6689-AE1E-31432401578C}"/>
              </a:ext>
            </a:extLst>
          </p:cNvPr>
          <p:cNvSpPr/>
          <p:nvPr/>
        </p:nvSpPr>
        <p:spPr>
          <a:xfrm>
            <a:off x="6081133" y="913507"/>
            <a:ext cx="5682014" cy="2899368"/>
          </a:xfrm>
          <a:prstGeom prst="rect">
            <a:avLst/>
          </a:prstGeom>
          <a:no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545CBDFA-6491-F441-EDDF-905B95E04685}"/>
              </a:ext>
            </a:extLst>
          </p:cNvPr>
          <p:cNvSpPr/>
          <p:nvPr/>
        </p:nvSpPr>
        <p:spPr>
          <a:xfrm>
            <a:off x="399118" y="5435304"/>
            <a:ext cx="11356595" cy="1221131"/>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en-US" altLang="ja-JP" dirty="0"/>
              <a:t>【</a:t>
            </a:r>
            <a:r>
              <a:rPr lang="ja-JP" altLang="en-US" dirty="0"/>
              <a:t>大阪府石油コンビナート等防災計画への反映事項</a:t>
            </a:r>
            <a:r>
              <a:rPr lang="en-US" altLang="ja-JP" dirty="0"/>
              <a:t>】</a:t>
            </a:r>
          </a:p>
          <a:p>
            <a:r>
              <a:rPr lang="ja-JP" altLang="en-US" b="1" dirty="0"/>
              <a:t>○最大流出量が大幅に減少した結果を踏まえた修正を行う。</a:t>
            </a:r>
            <a:endParaRPr lang="en-US" altLang="ja-JP" b="1" dirty="0"/>
          </a:p>
          <a:p>
            <a:r>
              <a:rPr lang="ja-JP" altLang="en-US" b="1" dirty="0"/>
              <a:t>　⇒算定結果から、これまで実施してきた防災対策により大幅な減少となったことから、災害予防対策では</a:t>
            </a:r>
            <a:endParaRPr lang="en-US" altLang="ja-JP" b="1" dirty="0"/>
          </a:p>
          <a:p>
            <a:r>
              <a:rPr lang="ja-JP" altLang="en-US" b="1" dirty="0"/>
              <a:t>　　引き続き防災対策の実施を求めていく。</a:t>
            </a:r>
            <a:endParaRPr lang="en-US" altLang="ja-JP" b="1" dirty="0"/>
          </a:p>
        </p:txBody>
      </p:sp>
    </p:spTree>
    <p:extLst>
      <p:ext uri="{BB962C8B-B14F-4D97-AF65-F5344CB8AC3E}">
        <p14:creationId xmlns:p14="http://schemas.microsoft.com/office/powerpoint/2010/main" val="632792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58EF177-F5AF-4374-E807-B827E6BD97FA}"/>
              </a:ext>
            </a:extLst>
          </p:cNvPr>
          <p:cNvSpPr txBox="1">
            <a:spLocks/>
          </p:cNvSpPr>
          <p:nvPr/>
        </p:nvSpPr>
        <p:spPr>
          <a:xfrm>
            <a:off x="76389" y="35172"/>
            <a:ext cx="12054091" cy="633165"/>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200" dirty="0">
                <a:solidFill>
                  <a:schemeClr val="bg1"/>
                </a:solidFill>
              </a:rPr>
              <a:t>　結果概要の一覧</a:t>
            </a:r>
          </a:p>
        </p:txBody>
      </p:sp>
      <p:sp>
        <p:nvSpPr>
          <p:cNvPr id="5" name="正方形/長方形 4">
            <a:extLst>
              <a:ext uri="{FF2B5EF4-FFF2-40B4-BE49-F238E27FC236}">
                <a16:creationId xmlns:a16="http://schemas.microsoft.com/office/drawing/2014/main" id="{7F73673D-034C-70F7-B8DF-1FEF90A8D76C}"/>
              </a:ext>
            </a:extLst>
          </p:cNvPr>
          <p:cNvSpPr/>
          <p:nvPr/>
        </p:nvSpPr>
        <p:spPr>
          <a:xfrm>
            <a:off x="419813" y="1297592"/>
            <a:ext cx="5538159" cy="1014035"/>
          </a:xfrm>
          <a:prstGeom prst="rect">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b="1" dirty="0"/>
              <a:t>・経年劣化による発生確率の上昇</a:t>
            </a:r>
            <a:endParaRPr lang="en-US" altLang="ja-JP" b="1" dirty="0"/>
          </a:p>
          <a:p>
            <a:r>
              <a:rPr kumimoji="1" lang="ja-JP" altLang="en-US" dirty="0"/>
              <a:t>・事業撤退等による対象施設の減少</a:t>
            </a:r>
            <a:endParaRPr kumimoji="1" lang="en-US" altLang="ja-JP" dirty="0"/>
          </a:p>
          <a:p>
            <a:r>
              <a:rPr lang="ja-JP" altLang="en-US" dirty="0"/>
              <a:t>・事業者の防災対策による発生確率の減少</a:t>
            </a:r>
            <a:endParaRPr lang="en-US" altLang="ja-JP" dirty="0"/>
          </a:p>
        </p:txBody>
      </p:sp>
      <p:sp>
        <p:nvSpPr>
          <p:cNvPr id="7" name="正方形/長方形 6">
            <a:extLst>
              <a:ext uri="{FF2B5EF4-FFF2-40B4-BE49-F238E27FC236}">
                <a16:creationId xmlns:a16="http://schemas.microsoft.com/office/drawing/2014/main" id="{8E76C15C-6124-1CD6-2390-C8C340A73401}"/>
              </a:ext>
            </a:extLst>
          </p:cNvPr>
          <p:cNvSpPr/>
          <p:nvPr/>
        </p:nvSpPr>
        <p:spPr>
          <a:xfrm>
            <a:off x="6374916" y="1300422"/>
            <a:ext cx="5673305" cy="1014035"/>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dirty="0">
                <a:solidFill>
                  <a:schemeClr val="tx1"/>
                </a:solidFill>
              </a:rPr>
              <a:t>○事業撤退等に伴う対象施設の減少により、総数減。</a:t>
            </a:r>
            <a:endParaRPr lang="en-US" altLang="ja-JP" dirty="0">
              <a:solidFill>
                <a:schemeClr val="tx1"/>
              </a:solidFill>
            </a:endParaRPr>
          </a:p>
          <a:p>
            <a:r>
              <a:rPr lang="ja-JP" altLang="en-US" dirty="0">
                <a:solidFill>
                  <a:schemeClr val="tx1"/>
                </a:solidFill>
              </a:rPr>
              <a:t>○過去</a:t>
            </a:r>
            <a:r>
              <a:rPr lang="en-US" altLang="ja-JP" dirty="0">
                <a:solidFill>
                  <a:schemeClr val="tx1"/>
                </a:solidFill>
              </a:rPr>
              <a:t>10</a:t>
            </a:r>
            <a:r>
              <a:rPr lang="ja-JP" altLang="en-US" dirty="0">
                <a:solidFill>
                  <a:schemeClr val="tx1"/>
                </a:solidFill>
              </a:rPr>
              <a:t>年間の事故データが増加傾向にあるため、</a:t>
            </a:r>
            <a:endParaRPr lang="en-US" altLang="ja-JP" dirty="0">
              <a:solidFill>
                <a:schemeClr val="tx1"/>
              </a:solidFill>
            </a:endParaRPr>
          </a:p>
          <a:p>
            <a:r>
              <a:rPr lang="ja-JP" altLang="en-US" dirty="0">
                <a:solidFill>
                  <a:schemeClr val="tx1"/>
                </a:solidFill>
              </a:rPr>
              <a:t>　発生確率が上昇し、</a:t>
            </a:r>
            <a:r>
              <a:rPr lang="ja-JP" altLang="en-US" b="1" u="sng" dirty="0">
                <a:solidFill>
                  <a:schemeClr val="tx1"/>
                </a:solidFill>
              </a:rPr>
              <a:t>災害発生頻度が上昇</a:t>
            </a:r>
            <a:endParaRPr lang="en-US" altLang="ja-JP" b="1" u="sng" dirty="0">
              <a:solidFill>
                <a:schemeClr val="tx1"/>
              </a:solidFill>
            </a:endParaRPr>
          </a:p>
        </p:txBody>
      </p:sp>
      <p:sp>
        <p:nvSpPr>
          <p:cNvPr id="8" name="テキスト ボックス 7">
            <a:extLst>
              <a:ext uri="{FF2B5EF4-FFF2-40B4-BE49-F238E27FC236}">
                <a16:creationId xmlns:a16="http://schemas.microsoft.com/office/drawing/2014/main" id="{5893BFDD-2FE3-84AA-23F4-FE2868D9DB44}"/>
              </a:ext>
            </a:extLst>
          </p:cNvPr>
          <p:cNvSpPr txBox="1"/>
          <p:nvPr/>
        </p:nvSpPr>
        <p:spPr>
          <a:xfrm>
            <a:off x="143773" y="874958"/>
            <a:ext cx="1338828" cy="369332"/>
          </a:xfrm>
          <a:prstGeom prst="rect">
            <a:avLst/>
          </a:prstGeom>
          <a:noFill/>
        </p:spPr>
        <p:txBody>
          <a:bodyPr wrap="none" rtlCol="0">
            <a:spAutoFit/>
          </a:bodyPr>
          <a:lstStyle/>
          <a:p>
            <a:r>
              <a:rPr kumimoji="1" lang="ja-JP" altLang="en-US" dirty="0"/>
              <a:t>１　平常時</a:t>
            </a:r>
          </a:p>
        </p:txBody>
      </p:sp>
      <p:sp>
        <p:nvSpPr>
          <p:cNvPr id="10" name="テキスト ボックス 9">
            <a:extLst>
              <a:ext uri="{FF2B5EF4-FFF2-40B4-BE49-F238E27FC236}">
                <a16:creationId xmlns:a16="http://schemas.microsoft.com/office/drawing/2014/main" id="{2623D5A9-5868-5702-099E-62277141BFDB}"/>
              </a:ext>
            </a:extLst>
          </p:cNvPr>
          <p:cNvSpPr txBox="1"/>
          <p:nvPr/>
        </p:nvSpPr>
        <p:spPr>
          <a:xfrm>
            <a:off x="143773" y="2438149"/>
            <a:ext cx="2031325" cy="369332"/>
          </a:xfrm>
          <a:prstGeom prst="rect">
            <a:avLst/>
          </a:prstGeom>
          <a:noFill/>
        </p:spPr>
        <p:txBody>
          <a:bodyPr wrap="none" rtlCol="0">
            <a:spAutoFit/>
          </a:bodyPr>
          <a:lstStyle/>
          <a:p>
            <a:r>
              <a:rPr lang="ja-JP" altLang="en-US" dirty="0"/>
              <a:t>２　</a:t>
            </a:r>
            <a:r>
              <a:rPr kumimoji="1" lang="ja-JP" altLang="en-US" dirty="0"/>
              <a:t>短周期地震動</a:t>
            </a:r>
          </a:p>
        </p:txBody>
      </p:sp>
      <p:sp>
        <p:nvSpPr>
          <p:cNvPr id="12" name="テキスト ボックス 11">
            <a:extLst>
              <a:ext uri="{FF2B5EF4-FFF2-40B4-BE49-F238E27FC236}">
                <a16:creationId xmlns:a16="http://schemas.microsoft.com/office/drawing/2014/main" id="{5FB3909C-E71A-ADC5-8CE4-52702A2090D9}"/>
              </a:ext>
            </a:extLst>
          </p:cNvPr>
          <p:cNvSpPr txBox="1"/>
          <p:nvPr/>
        </p:nvSpPr>
        <p:spPr>
          <a:xfrm>
            <a:off x="143773" y="3954918"/>
            <a:ext cx="3877985" cy="369332"/>
          </a:xfrm>
          <a:prstGeom prst="rect">
            <a:avLst/>
          </a:prstGeom>
          <a:noFill/>
        </p:spPr>
        <p:txBody>
          <a:bodyPr wrap="none" rtlCol="0">
            <a:spAutoFit/>
          </a:bodyPr>
          <a:lstStyle/>
          <a:p>
            <a:r>
              <a:rPr kumimoji="1" lang="ja-JP" altLang="en-US" dirty="0"/>
              <a:t>３　長周期地震動（スロッシング）</a:t>
            </a:r>
          </a:p>
        </p:txBody>
      </p:sp>
      <p:sp>
        <p:nvSpPr>
          <p:cNvPr id="14" name="正方形/長方形 13">
            <a:extLst>
              <a:ext uri="{FF2B5EF4-FFF2-40B4-BE49-F238E27FC236}">
                <a16:creationId xmlns:a16="http://schemas.microsoft.com/office/drawing/2014/main" id="{1BD44850-141A-AF7E-9B7A-A68ED425EC2C}"/>
              </a:ext>
            </a:extLst>
          </p:cNvPr>
          <p:cNvSpPr/>
          <p:nvPr/>
        </p:nvSpPr>
        <p:spPr>
          <a:xfrm>
            <a:off x="419816" y="2775394"/>
            <a:ext cx="5538159" cy="1179523"/>
          </a:xfrm>
          <a:prstGeom prst="rect">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b="1" dirty="0"/>
              <a:t>・地震動の更新</a:t>
            </a:r>
            <a:endParaRPr lang="en-US" altLang="ja-JP" b="1" dirty="0"/>
          </a:p>
          <a:p>
            <a:r>
              <a:rPr kumimoji="1" lang="ja-JP" altLang="en-US" dirty="0"/>
              <a:t>・</a:t>
            </a:r>
            <a:r>
              <a:rPr kumimoji="1" lang="ja-JP" altLang="en-US" b="1" dirty="0"/>
              <a:t>事業撤退等による対象施設の減少</a:t>
            </a:r>
            <a:endParaRPr kumimoji="1" lang="en-US" altLang="ja-JP" b="1" dirty="0"/>
          </a:p>
          <a:p>
            <a:r>
              <a:rPr kumimoji="1" lang="ja-JP" altLang="en-US" dirty="0"/>
              <a:t>・経年劣化による発生確率の上昇</a:t>
            </a:r>
            <a:endParaRPr kumimoji="1" lang="en-US" altLang="ja-JP" dirty="0"/>
          </a:p>
          <a:p>
            <a:r>
              <a:rPr lang="ja-JP" altLang="en-US" dirty="0"/>
              <a:t>・事業者の防災対策による発生確率の減少</a:t>
            </a:r>
            <a:endParaRPr lang="en-US" altLang="ja-JP" dirty="0"/>
          </a:p>
        </p:txBody>
      </p:sp>
      <p:sp>
        <p:nvSpPr>
          <p:cNvPr id="16" name="正方形/長方形 15">
            <a:extLst>
              <a:ext uri="{FF2B5EF4-FFF2-40B4-BE49-F238E27FC236}">
                <a16:creationId xmlns:a16="http://schemas.microsoft.com/office/drawing/2014/main" id="{A5F25007-D636-FB25-1A04-AF833978B4A1}"/>
              </a:ext>
            </a:extLst>
          </p:cNvPr>
          <p:cNvSpPr/>
          <p:nvPr/>
        </p:nvSpPr>
        <p:spPr>
          <a:xfrm>
            <a:off x="6374916" y="2775394"/>
            <a:ext cx="5673305" cy="1179523"/>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dirty="0">
                <a:solidFill>
                  <a:schemeClr val="tx1"/>
                </a:solidFill>
              </a:rPr>
              <a:t>○事業撤退等に伴う対象施設の減少により、総数減。</a:t>
            </a:r>
            <a:endParaRPr lang="en-US" altLang="ja-JP" dirty="0">
              <a:solidFill>
                <a:schemeClr val="tx1"/>
              </a:solidFill>
            </a:endParaRPr>
          </a:p>
          <a:p>
            <a:r>
              <a:rPr lang="ja-JP" altLang="en-US" dirty="0">
                <a:solidFill>
                  <a:schemeClr val="tx1"/>
                </a:solidFill>
              </a:rPr>
              <a:t>○地震動について、より精緻なデータを使用し算定</a:t>
            </a:r>
            <a:endParaRPr lang="en-US" altLang="ja-JP" dirty="0">
              <a:solidFill>
                <a:schemeClr val="tx1"/>
              </a:solidFill>
            </a:endParaRPr>
          </a:p>
          <a:p>
            <a:r>
              <a:rPr lang="ja-JP" altLang="en-US" dirty="0">
                <a:solidFill>
                  <a:schemeClr val="tx1"/>
                </a:solidFill>
              </a:rPr>
              <a:t>　⇒</a:t>
            </a:r>
            <a:r>
              <a:rPr lang="ja-JP" altLang="en-US" b="1" u="sng" dirty="0">
                <a:solidFill>
                  <a:schemeClr val="tx1"/>
                </a:solidFill>
              </a:rPr>
              <a:t>災害発生頻度の減少</a:t>
            </a:r>
            <a:endParaRPr lang="en-US" altLang="ja-JP" b="1" u="sng" dirty="0">
              <a:solidFill>
                <a:schemeClr val="tx1"/>
              </a:solidFill>
            </a:endParaRPr>
          </a:p>
          <a:p>
            <a:r>
              <a:rPr lang="ja-JP" altLang="en-US" dirty="0"/>
              <a:t>　</a:t>
            </a:r>
            <a:endParaRPr lang="en-US" altLang="ja-JP" dirty="0"/>
          </a:p>
        </p:txBody>
      </p:sp>
      <p:sp>
        <p:nvSpPr>
          <p:cNvPr id="18" name="正方形/長方形 17">
            <a:extLst>
              <a:ext uri="{FF2B5EF4-FFF2-40B4-BE49-F238E27FC236}">
                <a16:creationId xmlns:a16="http://schemas.microsoft.com/office/drawing/2014/main" id="{099BCC94-0418-6C06-0D5F-225540E6F7F7}"/>
              </a:ext>
            </a:extLst>
          </p:cNvPr>
          <p:cNvSpPr/>
          <p:nvPr/>
        </p:nvSpPr>
        <p:spPr>
          <a:xfrm>
            <a:off x="419815" y="4351066"/>
            <a:ext cx="5538159" cy="992038"/>
          </a:xfrm>
          <a:prstGeom prst="rect">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kumimoji="1" lang="ja-JP" altLang="en-US" b="1" dirty="0"/>
              <a:t>・地震動の更新</a:t>
            </a:r>
            <a:endParaRPr kumimoji="1" lang="en-US" altLang="ja-JP" b="1" dirty="0"/>
          </a:p>
          <a:p>
            <a:r>
              <a:rPr kumimoji="1" lang="ja-JP" altLang="en-US" dirty="0"/>
              <a:t>・</a:t>
            </a:r>
            <a:r>
              <a:rPr kumimoji="1" lang="ja-JP" altLang="en-US" b="1" dirty="0"/>
              <a:t>事業撤退等による対象施設の減少</a:t>
            </a:r>
            <a:endParaRPr kumimoji="1" lang="en-US" altLang="ja-JP" b="1" dirty="0"/>
          </a:p>
          <a:p>
            <a:r>
              <a:rPr kumimoji="1" lang="ja-JP" altLang="en-US" dirty="0"/>
              <a:t>・</a:t>
            </a:r>
            <a:r>
              <a:rPr lang="ja-JP" altLang="en-US" dirty="0"/>
              <a:t>事業者による防災対策の効果</a:t>
            </a:r>
            <a:endParaRPr lang="en-US" altLang="ja-JP" dirty="0"/>
          </a:p>
        </p:txBody>
      </p:sp>
      <p:sp>
        <p:nvSpPr>
          <p:cNvPr id="20" name="正方形/長方形 19">
            <a:extLst>
              <a:ext uri="{FF2B5EF4-FFF2-40B4-BE49-F238E27FC236}">
                <a16:creationId xmlns:a16="http://schemas.microsoft.com/office/drawing/2014/main" id="{3256A58F-9F73-0A0F-CB00-79E63194614D}"/>
              </a:ext>
            </a:extLst>
          </p:cNvPr>
          <p:cNvSpPr/>
          <p:nvPr/>
        </p:nvSpPr>
        <p:spPr>
          <a:xfrm>
            <a:off x="6374919" y="4226943"/>
            <a:ext cx="5673305" cy="1259457"/>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dirty="0">
                <a:solidFill>
                  <a:schemeClr val="tx1"/>
                </a:solidFill>
              </a:rPr>
              <a:t>○大規模事業者の撤退による減少及びタンクの耐震化適合による効果等で大幅に減少</a:t>
            </a:r>
            <a:endParaRPr lang="en-US" altLang="ja-JP" dirty="0">
              <a:solidFill>
                <a:schemeClr val="tx1"/>
              </a:solidFill>
            </a:endParaRPr>
          </a:p>
          <a:p>
            <a:r>
              <a:rPr lang="ja-JP" altLang="en-US" dirty="0">
                <a:solidFill>
                  <a:schemeClr val="tx1"/>
                </a:solidFill>
              </a:rPr>
              <a:t>前回：最大溢流量　</a:t>
            </a:r>
            <a:r>
              <a:rPr lang="en-US" altLang="ja-JP" dirty="0">
                <a:solidFill>
                  <a:schemeClr val="tx1"/>
                </a:solidFill>
              </a:rPr>
              <a:t>12,000</a:t>
            </a:r>
            <a:r>
              <a:rPr lang="ja-JP" altLang="en-US" dirty="0">
                <a:solidFill>
                  <a:schemeClr val="tx1"/>
                </a:solidFill>
              </a:rPr>
              <a:t>ｋ</a:t>
            </a:r>
            <a:r>
              <a:rPr lang="en-US" altLang="ja-JP" dirty="0">
                <a:solidFill>
                  <a:schemeClr val="tx1"/>
                </a:solidFill>
              </a:rPr>
              <a:t>L</a:t>
            </a:r>
          </a:p>
          <a:p>
            <a:r>
              <a:rPr lang="ja-JP" altLang="en-US" b="1" u="sng" dirty="0">
                <a:solidFill>
                  <a:schemeClr val="tx1"/>
                </a:solidFill>
              </a:rPr>
              <a:t>今回：最大溢流量　　   </a:t>
            </a:r>
            <a:r>
              <a:rPr lang="en-US" altLang="ja-JP" b="1" u="sng" dirty="0">
                <a:solidFill>
                  <a:schemeClr val="tx1"/>
                </a:solidFill>
              </a:rPr>
              <a:t>96</a:t>
            </a:r>
            <a:r>
              <a:rPr lang="ja-JP" altLang="en-US" b="1" u="sng" dirty="0">
                <a:solidFill>
                  <a:schemeClr val="tx1"/>
                </a:solidFill>
              </a:rPr>
              <a:t>ｋ</a:t>
            </a:r>
            <a:r>
              <a:rPr lang="en-US" altLang="ja-JP" b="1" u="sng" dirty="0">
                <a:solidFill>
                  <a:schemeClr val="tx1"/>
                </a:solidFill>
              </a:rPr>
              <a:t>L</a:t>
            </a:r>
            <a:r>
              <a:rPr lang="ja-JP" altLang="en-US" b="1" u="sng" dirty="0">
                <a:solidFill>
                  <a:schemeClr val="tx1"/>
                </a:solidFill>
              </a:rPr>
              <a:t>（被害の減少）</a:t>
            </a:r>
            <a:endParaRPr lang="en-US" altLang="ja-JP" b="1" u="sng" dirty="0">
              <a:solidFill>
                <a:schemeClr val="tx1"/>
              </a:solidFill>
            </a:endParaRPr>
          </a:p>
        </p:txBody>
      </p:sp>
      <p:sp>
        <p:nvSpPr>
          <p:cNvPr id="22" name="テキスト ボックス 21">
            <a:extLst>
              <a:ext uri="{FF2B5EF4-FFF2-40B4-BE49-F238E27FC236}">
                <a16:creationId xmlns:a16="http://schemas.microsoft.com/office/drawing/2014/main" id="{C8C37A97-2BA1-DFF6-DD0B-0B53B1491382}"/>
              </a:ext>
            </a:extLst>
          </p:cNvPr>
          <p:cNvSpPr txBox="1"/>
          <p:nvPr/>
        </p:nvSpPr>
        <p:spPr>
          <a:xfrm>
            <a:off x="143773" y="5364335"/>
            <a:ext cx="2031325" cy="369332"/>
          </a:xfrm>
          <a:prstGeom prst="rect">
            <a:avLst/>
          </a:prstGeom>
          <a:noFill/>
        </p:spPr>
        <p:txBody>
          <a:bodyPr wrap="none" rtlCol="0">
            <a:spAutoFit/>
          </a:bodyPr>
          <a:lstStyle/>
          <a:p>
            <a:r>
              <a:rPr lang="ja-JP" altLang="en-US" dirty="0"/>
              <a:t>４　</a:t>
            </a:r>
            <a:r>
              <a:rPr kumimoji="1" lang="ja-JP" altLang="en-US" dirty="0"/>
              <a:t>津波（滑動）</a:t>
            </a:r>
          </a:p>
        </p:txBody>
      </p:sp>
      <p:sp>
        <p:nvSpPr>
          <p:cNvPr id="24" name="正方形/長方形 23">
            <a:extLst>
              <a:ext uri="{FF2B5EF4-FFF2-40B4-BE49-F238E27FC236}">
                <a16:creationId xmlns:a16="http://schemas.microsoft.com/office/drawing/2014/main" id="{3B8973BF-CACE-7CF7-CA28-BC51E1D47E2A}"/>
              </a:ext>
            </a:extLst>
          </p:cNvPr>
          <p:cNvSpPr/>
          <p:nvPr/>
        </p:nvSpPr>
        <p:spPr>
          <a:xfrm>
            <a:off x="419814" y="5733667"/>
            <a:ext cx="5538159" cy="992038"/>
          </a:xfrm>
          <a:prstGeom prst="rect">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kumimoji="1" lang="ja-JP" altLang="en-US" dirty="0"/>
              <a:t>・</a:t>
            </a:r>
            <a:r>
              <a:rPr lang="ja-JP" altLang="en-US" b="1" dirty="0"/>
              <a:t>津波浸水深</a:t>
            </a:r>
            <a:r>
              <a:rPr kumimoji="1" lang="ja-JP" altLang="en-US" b="1" dirty="0"/>
              <a:t>の更新（北港地区の浸水減）</a:t>
            </a:r>
            <a:endParaRPr kumimoji="1" lang="en-US" altLang="ja-JP" b="1" dirty="0"/>
          </a:p>
          <a:p>
            <a:r>
              <a:rPr kumimoji="1" lang="ja-JP" altLang="en-US" dirty="0"/>
              <a:t>・</a:t>
            </a:r>
            <a:r>
              <a:rPr kumimoji="1" lang="ja-JP" altLang="en-US" b="1" dirty="0"/>
              <a:t>事業撤退等による対象施設の減少</a:t>
            </a:r>
            <a:endParaRPr kumimoji="1" lang="en-US" altLang="ja-JP" b="1" dirty="0"/>
          </a:p>
          <a:p>
            <a:r>
              <a:rPr kumimoji="1" lang="ja-JP" altLang="en-US" dirty="0"/>
              <a:t>・</a:t>
            </a:r>
            <a:r>
              <a:rPr lang="ja-JP" altLang="en-US" dirty="0"/>
              <a:t>事業者による防災対策の効果</a:t>
            </a:r>
            <a:endParaRPr lang="en-US" altLang="ja-JP" dirty="0"/>
          </a:p>
        </p:txBody>
      </p:sp>
      <p:sp>
        <p:nvSpPr>
          <p:cNvPr id="26" name="正方形/長方形 25">
            <a:extLst>
              <a:ext uri="{FF2B5EF4-FFF2-40B4-BE49-F238E27FC236}">
                <a16:creationId xmlns:a16="http://schemas.microsoft.com/office/drawing/2014/main" id="{08599B66-F131-85F5-4AE1-669E52DBBD89}"/>
              </a:ext>
            </a:extLst>
          </p:cNvPr>
          <p:cNvSpPr/>
          <p:nvPr/>
        </p:nvSpPr>
        <p:spPr>
          <a:xfrm>
            <a:off x="6374916" y="5740319"/>
            <a:ext cx="5673305" cy="992038"/>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ja-JP" altLang="en-US" dirty="0">
                <a:solidFill>
                  <a:schemeClr val="tx1"/>
                </a:solidFill>
              </a:rPr>
              <a:t>前回：最大流出量　　</a:t>
            </a:r>
            <a:r>
              <a:rPr lang="en-US" altLang="ja-JP" dirty="0">
                <a:solidFill>
                  <a:schemeClr val="tx1"/>
                </a:solidFill>
              </a:rPr>
              <a:t>32,000</a:t>
            </a:r>
            <a:r>
              <a:rPr lang="ja-JP" altLang="en-US" dirty="0">
                <a:solidFill>
                  <a:schemeClr val="tx1"/>
                </a:solidFill>
              </a:rPr>
              <a:t>ｋ</a:t>
            </a:r>
            <a:r>
              <a:rPr lang="en-US" altLang="ja-JP" dirty="0">
                <a:solidFill>
                  <a:schemeClr val="tx1"/>
                </a:solidFill>
              </a:rPr>
              <a:t>L</a:t>
            </a:r>
          </a:p>
          <a:p>
            <a:r>
              <a:rPr lang="ja-JP" altLang="en-US" dirty="0">
                <a:solidFill>
                  <a:schemeClr val="tx1"/>
                </a:solidFill>
              </a:rPr>
              <a:t>　　　（防災対策後　</a:t>
            </a:r>
            <a:r>
              <a:rPr lang="en-US" altLang="ja-JP" dirty="0">
                <a:solidFill>
                  <a:schemeClr val="tx1"/>
                </a:solidFill>
              </a:rPr>
              <a:t>5,700</a:t>
            </a:r>
            <a:r>
              <a:rPr lang="ja-JP" altLang="en-US" dirty="0">
                <a:solidFill>
                  <a:schemeClr val="tx1"/>
                </a:solidFill>
              </a:rPr>
              <a:t>ｋ</a:t>
            </a:r>
            <a:r>
              <a:rPr lang="en-US" altLang="ja-JP" dirty="0">
                <a:solidFill>
                  <a:schemeClr val="tx1"/>
                </a:solidFill>
              </a:rPr>
              <a:t>L</a:t>
            </a:r>
            <a:r>
              <a:rPr lang="ja-JP" altLang="en-US" dirty="0">
                <a:solidFill>
                  <a:schemeClr val="tx1"/>
                </a:solidFill>
              </a:rPr>
              <a:t>）　</a:t>
            </a:r>
            <a:endParaRPr lang="en-US" altLang="ja-JP" dirty="0">
              <a:solidFill>
                <a:schemeClr val="tx1"/>
              </a:solidFill>
            </a:endParaRPr>
          </a:p>
          <a:p>
            <a:r>
              <a:rPr lang="ja-JP" altLang="en-US" b="1" u="sng" dirty="0">
                <a:solidFill>
                  <a:schemeClr val="tx1"/>
                </a:solidFill>
              </a:rPr>
              <a:t>今回：最大流出量　　 </a:t>
            </a:r>
            <a:r>
              <a:rPr lang="en-US" altLang="ja-JP" b="1" u="sng" dirty="0">
                <a:solidFill>
                  <a:schemeClr val="tx1"/>
                </a:solidFill>
              </a:rPr>
              <a:t>2,100</a:t>
            </a:r>
            <a:r>
              <a:rPr lang="ja-JP" altLang="en-US" b="1" u="sng" dirty="0">
                <a:solidFill>
                  <a:schemeClr val="tx1"/>
                </a:solidFill>
              </a:rPr>
              <a:t>ｋ</a:t>
            </a:r>
            <a:r>
              <a:rPr lang="en-US" altLang="ja-JP" b="1" u="sng" dirty="0">
                <a:solidFill>
                  <a:schemeClr val="tx1"/>
                </a:solidFill>
              </a:rPr>
              <a:t>L</a:t>
            </a:r>
            <a:r>
              <a:rPr lang="ja-JP" altLang="en-US" b="1" u="sng" dirty="0">
                <a:solidFill>
                  <a:schemeClr val="tx1"/>
                </a:solidFill>
              </a:rPr>
              <a:t>（被害の減少）</a:t>
            </a:r>
            <a:endParaRPr lang="en-US" altLang="ja-JP" b="1" u="sng" dirty="0">
              <a:solidFill>
                <a:schemeClr val="tx1"/>
              </a:solidFill>
            </a:endParaRPr>
          </a:p>
        </p:txBody>
      </p:sp>
      <p:sp>
        <p:nvSpPr>
          <p:cNvPr id="27" name="矢印: 右 26">
            <a:extLst>
              <a:ext uri="{FF2B5EF4-FFF2-40B4-BE49-F238E27FC236}">
                <a16:creationId xmlns:a16="http://schemas.microsoft.com/office/drawing/2014/main" id="{7E23CA1C-A169-7A80-25E0-79C800994879}"/>
              </a:ext>
            </a:extLst>
          </p:cNvPr>
          <p:cNvSpPr/>
          <p:nvPr/>
        </p:nvSpPr>
        <p:spPr>
          <a:xfrm>
            <a:off x="6026983" y="1597335"/>
            <a:ext cx="276041" cy="4313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右 28">
            <a:extLst>
              <a:ext uri="{FF2B5EF4-FFF2-40B4-BE49-F238E27FC236}">
                <a16:creationId xmlns:a16="http://schemas.microsoft.com/office/drawing/2014/main" id="{E0CBEDF6-0068-D7A3-6FE4-76A026AE696C}"/>
              </a:ext>
            </a:extLst>
          </p:cNvPr>
          <p:cNvSpPr/>
          <p:nvPr/>
        </p:nvSpPr>
        <p:spPr>
          <a:xfrm>
            <a:off x="6028425" y="3213339"/>
            <a:ext cx="276041" cy="4313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右 30">
            <a:extLst>
              <a:ext uri="{FF2B5EF4-FFF2-40B4-BE49-F238E27FC236}">
                <a16:creationId xmlns:a16="http://schemas.microsoft.com/office/drawing/2014/main" id="{2431ED3C-DD8E-43F9-51F1-7A918BB2AE85}"/>
              </a:ext>
            </a:extLst>
          </p:cNvPr>
          <p:cNvSpPr/>
          <p:nvPr/>
        </p:nvSpPr>
        <p:spPr>
          <a:xfrm>
            <a:off x="6026983" y="4632366"/>
            <a:ext cx="276041" cy="4313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矢印: 右 32">
            <a:extLst>
              <a:ext uri="{FF2B5EF4-FFF2-40B4-BE49-F238E27FC236}">
                <a16:creationId xmlns:a16="http://schemas.microsoft.com/office/drawing/2014/main" id="{2D7E18E2-6637-EF4B-AFB8-3DD5D957B63E}"/>
              </a:ext>
            </a:extLst>
          </p:cNvPr>
          <p:cNvSpPr/>
          <p:nvPr/>
        </p:nvSpPr>
        <p:spPr>
          <a:xfrm>
            <a:off x="6028428" y="6014025"/>
            <a:ext cx="276041" cy="43132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00979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062F2F47-E064-4536-8910-03D1D5FED83A}"/>
              </a:ext>
            </a:extLst>
          </p:cNvPr>
          <p:cNvSpPr txBox="1"/>
          <p:nvPr/>
        </p:nvSpPr>
        <p:spPr>
          <a:xfrm>
            <a:off x="377495" y="1430558"/>
            <a:ext cx="11406188" cy="3693319"/>
          </a:xfrm>
          <a:prstGeom prst="rect">
            <a:avLst/>
          </a:prstGeom>
          <a:noFill/>
          <a:ln w="19050">
            <a:solidFill>
              <a:srgbClr val="0070C0"/>
            </a:solidFill>
          </a:ln>
        </p:spPr>
        <p:txBody>
          <a:bodyPr wrap="square" rtlCol="0">
            <a:spAutoFit/>
          </a:bodyPr>
          <a:lstStyle/>
          <a:p>
            <a:pPr fontAlgn="t">
              <a:lnSpc>
                <a:spcPct val="100000"/>
              </a:lnSpc>
              <a:buNone/>
            </a:pPr>
            <a:r>
              <a:rPr lang="en-US" altLang="ja-JP" b="1" dirty="0"/>
              <a:t>【</a:t>
            </a:r>
            <a:r>
              <a:rPr lang="ja-JP" altLang="en-US" b="1" dirty="0"/>
              <a:t>複合シナリオへの盛り込み</a:t>
            </a:r>
            <a:r>
              <a:rPr lang="en-US" altLang="ja-JP" b="1" dirty="0"/>
              <a:t>】</a:t>
            </a:r>
          </a:p>
          <a:p>
            <a:pPr fontAlgn="t">
              <a:lnSpc>
                <a:spcPct val="100000"/>
              </a:lnSpc>
              <a:buNone/>
            </a:pPr>
            <a:r>
              <a:rPr lang="ja-JP" altLang="en-US" b="1" dirty="0"/>
              <a:t>　</a:t>
            </a:r>
            <a:r>
              <a:rPr lang="ja-JP" altLang="ja-JP" b="1" dirty="0"/>
              <a:t>地震発生直後</a:t>
            </a:r>
          </a:p>
          <a:p>
            <a:pPr fontAlgn="t"/>
            <a:r>
              <a:rPr lang="ja-JP" altLang="en-US" dirty="0"/>
              <a:t>　</a:t>
            </a:r>
            <a:r>
              <a:rPr lang="ja-JP" altLang="ja-JP" dirty="0"/>
              <a:t>○ 道路等に破損</a:t>
            </a:r>
            <a:r>
              <a:rPr lang="ja-JP" altLang="en-US" dirty="0"/>
              <a:t>や市街地における救助活動や災害活動が優先されることで、</a:t>
            </a:r>
            <a:r>
              <a:rPr lang="ja-JP" altLang="ja-JP" dirty="0"/>
              <a:t>公設消防機関等の現場到着</a:t>
            </a:r>
            <a:r>
              <a:rPr lang="ja-JP" altLang="en-US" dirty="0"/>
              <a:t>に</a:t>
            </a:r>
            <a:endParaRPr lang="en-US" altLang="ja-JP" dirty="0"/>
          </a:p>
          <a:p>
            <a:pPr fontAlgn="t"/>
            <a:r>
              <a:rPr lang="ja-JP" altLang="en-US" dirty="0"/>
              <a:t>　　遅れが生じる　</a:t>
            </a:r>
            <a:endParaRPr lang="en-US" altLang="ja-JP" dirty="0"/>
          </a:p>
          <a:p>
            <a:pPr fontAlgn="t"/>
            <a:r>
              <a:rPr lang="ja-JP" altLang="en-US" dirty="0"/>
              <a:t>　</a:t>
            </a:r>
            <a:r>
              <a:rPr lang="ja-JP" altLang="ja-JP" dirty="0"/>
              <a:t>○</a:t>
            </a:r>
            <a:r>
              <a:rPr lang="ja-JP" altLang="en-US" dirty="0"/>
              <a:t>道路等の破損により、事業者の</a:t>
            </a:r>
            <a:r>
              <a:rPr lang="ja-JP" altLang="ja-JP" dirty="0"/>
              <a:t>避難活動及び</a:t>
            </a:r>
            <a:r>
              <a:rPr lang="ja-JP" altLang="en-US" dirty="0"/>
              <a:t>近隣事業者からの</a:t>
            </a:r>
            <a:r>
              <a:rPr lang="ja-JP" altLang="ja-JP" dirty="0"/>
              <a:t>支援活動</a:t>
            </a:r>
            <a:r>
              <a:rPr lang="ja-JP" altLang="en-US" dirty="0"/>
              <a:t>に支障が生じる</a:t>
            </a:r>
            <a:endParaRPr lang="ja-JP" altLang="ja-JP" dirty="0"/>
          </a:p>
          <a:p>
            <a:pPr fontAlgn="t">
              <a:lnSpc>
                <a:spcPct val="50000"/>
              </a:lnSpc>
              <a:buNone/>
            </a:pPr>
            <a:endParaRPr lang="ja-JP" altLang="ja-JP" dirty="0"/>
          </a:p>
          <a:p>
            <a:pPr fontAlgn="t">
              <a:lnSpc>
                <a:spcPct val="100000"/>
              </a:lnSpc>
              <a:buNone/>
            </a:pPr>
            <a:r>
              <a:rPr lang="ja-JP" altLang="en-US" b="1" dirty="0"/>
              <a:t>　</a:t>
            </a:r>
            <a:r>
              <a:rPr lang="ja-JP" altLang="ja-JP" b="1" dirty="0"/>
              <a:t>災害</a:t>
            </a:r>
            <a:r>
              <a:rPr lang="ja-JP" altLang="en-US" b="1" dirty="0"/>
              <a:t>・被害</a:t>
            </a:r>
            <a:r>
              <a:rPr lang="ja-JP" altLang="ja-JP" b="1" dirty="0"/>
              <a:t>の拡大</a:t>
            </a:r>
          </a:p>
          <a:p>
            <a:pPr fontAlgn="t">
              <a:lnSpc>
                <a:spcPct val="100000"/>
              </a:lnSpc>
              <a:buNone/>
            </a:pPr>
            <a:r>
              <a:rPr lang="ja-JP" altLang="en-US" dirty="0"/>
              <a:t>　</a:t>
            </a:r>
            <a:r>
              <a:rPr lang="ja-JP" altLang="ja-JP" dirty="0"/>
              <a:t>○ 公設消防機関等による消火活動及び応援活動の開始が遅れることで、</a:t>
            </a:r>
            <a:r>
              <a:rPr lang="ja-JP" altLang="en-US" dirty="0"/>
              <a:t>漏えいや火災</a:t>
            </a:r>
            <a:r>
              <a:rPr lang="ja-JP" altLang="ja-JP" dirty="0"/>
              <a:t>が拡大する</a:t>
            </a:r>
            <a:r>
              <a:rPr lang="ja-JP" altLang="en-US" dirty="0"/>
              <a:t>おそれ</a:t>
            </a:r>
            <a:endParaRPr lang="en-US" altLang="ja-JP" dirty="0"/>
          </a:p>
          <a:p>
            <a:pPr fontAlgn="t">
              <a:lnSpc>
                <a:spcPct val="100000"/>
              </a:lnSpc>
              <a:buNone/>
            </a:pPr>
            <a:r>
              <a:rPr lang="ja-JP" altLang="en-US" dirty="0"/>
              <a:t>　○ 泡消火薬剤の追加供給の遅れや散水冷却不足による火災の長期化・拡大のおそれ</a:t>
            </a:r>
          </a:p>
          <a:p>
            <a:pPr fontAlgn="t">
              <a:lnSpc>
                <a:spcPct val="100000"/>
              </a:lnSpc>
              <a:buNone/>
            </a:pPr>
            <a:r>
              <a:rPr lang="ja-JP" altLang="en-US" dirty="0"/>
              <a:t>　○ 救急・救助隊の到着遅れにより負傷者救助や緊急搬送に遅れが生じるおそれ</a:t>
            </a:r>
            <a:endParaRPr lang="en-US" altLang="ja-JP" dirty="0"/>
          </a:p>
          <a:p>
            <a:pPr fontAlgn="t">
              <a:lnSpc>
                <a:spcPct val="100000"/>
              </a:lnSpc>
              <a:buNone/>
            </a:pPr>
            <a:r>
              <a:rPr lang="ja-JP" altLang="en-US" dirty="0"/>
              <a:t>　</a:t>
            </a:r>
            <a:r>
              <a:rPr lang="ja-JP" altLang="ja-JP" dirty="0"/>
              <a:t>○</a:t>
            </a:r>
            <a:r>
              <a:rPr lang="en-US" altLang="ja-JP" dirty="0"/>
              <a:t> </a:t>
            </a:r>
            <a:r>
              <a:rPr lang="ja-JP" altLang="ja-JP" dirty="0"/>
              <a:t>避難経路</a:t>
            </a:r>
            <a:r>
              <a:rPr lang="ja-JP" altLang="en-US" dirty="0"/>
              <a:t>等</a:t>
            </a:r>
            <a:r>
              <a:rPr lang="ja-JP" altLang="ja-JP" dirty="0"/>
              <a:t>が遮断され</a:t>
            </a:r>
            <a:r>
              <a:rPr lang="ja-JP" altLang="en-US" dirty="0"/>
              <a:t>、</a:t>
            </a:r>
            <a:r>
              <a:rPr lang="ja-JP" altLang="ja-JP" dirty="0"/>
              <a:t>避難場所</a:t>
            </a:r>
            <a:r>
              <a:rPr lang="ja-JP" altLang="en-US" dirty="0"/>
              <a:t>まで避難できない等の避難困難者が</a:t>
            </a:r>
            <a:r>
              <a:rPr lang="ja-JP" altLang="ja-JP" dirty="0"/>
              <a:t>発生する</a:t>
            </a:r>
            <a:endParaRPr lang="en-US" altLang="ja-JP" dirty="0"/>
          </a:p>
          <a:p>
            <a:pPr fontAlgn="t">
              <a:lnSpc>
                <a:spcPct val="50000"/>
              </a:lnSpc>
              <a:buNone/>
            </a:pPr>
            <a:endParaRPr lang="ja-JP" altLang="ja-JP" dirty="0"/>
          </a:p>
          <a:p>
            <a:pPr fontAlgn="t">
              <a:lnSpc>
                <a:spcPct val="100000"/>
              </a:lnSpc>
              <a:buNone/>
            </a:pPr>
            <a:r>
              <a:rPr lang="ja-JP" altLang="en-US" b="1" dirty="0"/>
              <a:t>　</a:t>
            </a:r>
            <a:r>
              <a:rPr lang="ja-JP" altLang="ja-JP" b="1" dirty="0"/>
              <a:t>市街地等（コンビナート区域外）への影響</a:t>
            </a:r>
          </a:p>
          <a:p>
            <a:pPr fontAlgn="t">
              <a:lnSpc>
                <a:spcPct val="100000"/>
              </a:lnSpc>
              <a:buNone/>
            </a:pPr>
            <a:r>
              <a:rPr lang="ja-JP" altLang="en-US" dirty="0"/>
              <a:t>　</a:t>
            </a:r>
            <a:r>
              <a:rPr lang="ja-JP" altLang="ja-JP" dirty="0"/>
              <a:t>○ 市街地への爆風圧・飛散物危険物拡散及び火災延焼</a:t>
            </a:r>
            <a:r>
              <a:rPr lang="ja-JP" altLang="en-US" dirty="0"/>
              <a:t>、</a:t>
            </a:r>
            <a:r>
              <a:rPr lang="ja-JP" altLang="ja-JP" dirty="0"/>
              <a:t>毒性ガス</a:t>
            </a:r>
            <a:r>
              <a:rPr lang="ja-JP" altLang="en-US" dirty="0"/>
              <a:t>等の拡散</a:t>
            </a:r>
            <a:r>
              <a:rPr lang="ja-JP" altLang="ja-JP" dirty="0"/>
              <a:t>が発生する</a:t>
            </a:r>
            <a:r>
              <a:rPr lang="ja-JP" altLang="en-US" dirty="0"/>
              <a:t>おそれ</a:t>
            </a:r>
            <a:endParaRPr lang="ja-JP" altLang="ja-JP" dirty="0"/>
          </a:p>
        </p:txBody>
      </p:sp>
      <p:sp>
        <p:nvSpPr>
          <p:cNvPr id="3" name="テキスト ボックス 2">
            <a:extLst>
              <a:ext uri="{FF2B5EF4-FFF2-40B4-BE49-F238E27FC236}">
                <a16:creationId xmlns:a16="http://schemas.microsoft.com/office/drawing/2014/main" id="{11DB299A-7887-422E-8418-2CC7576ADAFF}"/>
              </a:ext>
            </a:extLst>
          </p:cNvPr>
          <p:cNvSpPr txBox="1"/>
          <p:nvPr/>
        </p:nvSpPr>
        <p:spPr>
          <a:xfrm>
            <a:off x="256727" y="691894"/>
            <a:ext cx="11406188" cy="738664"/>
          </a:xfrm>
          <a:prstGeom prst="rect">
            <a:avLst/>
          </a:prstGeom>
          <a:noFill/>
        </p:spPr>
        <p:txBody>
          <a:bodyPr wrap="square" rtlCol="0">
            <a:spAutoFit/>
          </a:bodyPr>
          <a:lstStyle/>
          <a:p>
            <a:r>
              <a:rPr lang="ja-JP" altLang="ja-JP" sz="1400" kern="100" dirty="0">
                <a:effectLst/>
                <a:latin typeface="游ゴシック" panose="020B0400000000000000" pitchFamily="50" charset="-128"/>
                <a:ea typeface="游ゴシック" panose="020B0400000000000000" pitchFamily="50" charset="-128"/>
                <a:cs typeface="Courier New" panose="02070309020205020404" pitchFamily="49" charset="0"/>
              </a:rPr>
              <a:t>【部会員意見】</a:t>
            </a:r>
          </a:p>
          <a:p>
            <a:r>
              <a:rPr lang="ja-JP" altLang="ja-JP" sz="1400" kern="100" dirty="0">
                <a:effectLst/>
                <a:latin typeface="游ゴシック" panose="020B0400000000000000" pitchFamily="50" charset="-128"/>
                <a:ea typeface="游ゴシック" panose="020B0400000000000000" pitchFamily="50" charset="-128"/>
                <a:cs typeface="Courier New" panose="02070309020205020404" pitchFamily="49" charset="0"/>
              </a:rPr>
              <a:t>大規模地震発生時において石油コンビナート区域外で起こる事象（内陸部における災害や交通障害等）の影響により、調査業務で算定される</a:t>
            </a:r>
            <a:endParaRPr lang="en-US" altLang="ja-JP" sz="14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r>
              <a:rPr lang="ja-JP" altLang="ja-JP" sz="1400" kern="100" dirty="0">
                <a:effectLst/>
                <a:latin typeface="游ゴシック" panose="020B0400000000000000" pitchFamily="50" charset="-128"/>
                <a:ea typeface="游ゴシック" panose="020B0400000000000000" pitchFamily="50" charset="-128"/>
                <a:cs typeface="Courier New" panose="02070309020205020404" pitchFamily="49" charset="0"/>
              </a:rPr>
              <a:t>想定以上の災害が発生し、対応できなくなるといったことがないように災害想定を作成することが重要である。</a:t>
            </a:r>
            <a:endParaRPr kumimoji="1" lang="ja-JP" altLang="en-US" sz="1400" dirty="0"/>
          </a:p>
        </p:txBody>
      </p:sp>
      <p:sp>
        <p:nvSpPr>
          <p:cNvPr id="6" name="正方形/長方形 5">
            <a:extLst>
              <a:ext uri="{FF2B5EF4-FFF2-40B4-BE49-F238E27FC236}">
                <a16:creationId xmlns:a16="http://schemas.microsoft.com/office/drawing/2014/main" id="{C9712555-D893-8F21-3360-EFEB9FC168DD}"/>
              </a:ext>
            </a:extLst>
          </p:cNvPr>
          <p:cNvSpPr/>
          <p:nvPr/>
        </p:nvSpPr>
        <p:spPr>
          <a:xfrm>
            <a:off x="392906" y="5274812"/>
            <a:ext cx="11406188" cy="1414980"/>
          </a:xfrm>
          <a:prstGeom prst="rect">
            <a:avLst/>
          </a:prstGeom>
          <a:ln w="38100">
            <a:solidFill>
              <a:srgbClr val="002060"/>
            </a:solidFill>
          </a:ln>
        </p:spPr>
        <p:style>
          <a:lnRef idx="2">
            <a:schemeClr val="accent6"/>
          </a:lnRef>
          <a:fillRef idx="1">
            <a:schemeClr val="lt1"/>
          </a:fillRef>
          <a:effectRef idx="0">
            <a:schemeClr val="accent6"/>
          </a:effectRef>
          <a:fontRef idx="minor">
            <a:schemeClr val="dk1"/>
          </a:fontRef>
        </p:style>
        <p:txBody>
          <a:bodyPr rtlCol="0" anchor="t" anchorCtr="0"/>
          <a:lstStyle/>
          <a:p>
            <a:r>
              <a:rPr lang="en-US" altLang="ja-JP" dirty="0"/>
              <a:t>【</a:t>
            </a:r>
            <a:r>
              <a:rPr lang="ja-JP" altLang="en-US" dirty="0"/>
              <a:t>大阪府石油コンビナート等防災計画への反映事項</a:t>
            </a:r>
            <a:r>
              <a:rPr lang="en-US" altLang="ja-JP" dirty="0"/>
              <a:t>】</a:t>
            </a:r>
          </a:p>
          <a:p>
            <a:r>
              <a:rPr lang="ja-JP" altLang="en-US" b="1" dirty="0"/>
              <a:t>　○指針に基づく調査結果とは別に、災害の拡大や救助の遅れ等が生じるおそれがあることから、これらを</a:t>
            </a:r>
            <a:endParaRPr lang="en-US" altLang="ja-JP" b="1" dirty="0"/>
          </a:p>
          <a:p>
            <a:r>
              <a:rPr lang="ja-JP" altLang="en-US" b="1" dirty="0"/>
              <a:t>　　踏まえた修正を行う</a:t>
            </a:r>
            <a:endParaRPr lang="en-US" altLang="ja-JP" b="1" dirty="0"/>
          </a:p>
          <a:p>
            <a:r>
              <a:rPr lang="ja-JP" altLang="en-US" b="1" dirty="0"/>
              <a:t>　　⇒災害予防対策では、これまでの防災対策について、更なる充実・強化が図られるよう求めていく。</a:t>
            </a:r>
          </a:p>
        </p:txBody>
      </p:sp>
      <p:sp>
        <p:nvSpPr>
          <p:cNvPr id="2" name="タイトル 1">
            <a:extLst>
              <a:ext uri="{FF2B5EF4-FFF2-40B4-BE49-F238E27FC236}">
                <a16:creationId xmlns:a16="http://schemas.microsoft.com/office/drawing/2014/main" id="{F349001D-B5DD-BF59-5A9C-FB9499856A29}"/>
              </a:ext>
            </a:extLst>
          </p:cNvPr>
          <p:cNvSpPr>
            <a:spLocks noGrp="1"/>
          </p:cNvSpPr>
          <p:nvPr>
            <p:ph type="title"/>
          </p:nvPr>
        </p:nvSpPr>
        <p:spPr>
          <a:xfrm>
            <a:off x="68954" y="58729"/>
            <a:ext cx="12054091" cy="633165"/>
          </a:xfrm>
          <a:solidFill>
            <a:srgbClr val="002060"/>
          </a:solidFill>
        </p:spPr>
        <p:txBody>
          <a:bodyPr>
            <a:normAutofit/>
          </a:bodyPr>
          <a:lstStyle/>
          <a:p>
            <a:r>
              <a:rPr kumimoji="1" lang="ja-JP" altLang="en-US" sz="3200" dirty="0">
                <a:solidFill>
                  <a:schemeClr val="bg1"/>
                </a:solidFill>
              </a:rPr>
              <a:t>５</a:t>
            </a:r>
            <a:r>
              <a:rPr lang="ja-JP" altLang="en-US" sz="3200" dirty="0">
                <a:solidFill>
                  <a:schemeClr val="bg1"/>
                </a:solidFill>
              </a:rPr>
              <a:t>　</a:t>
            </a:r>
            <a:r>
              <a:rPr kumimoji="1" lang="en-US" altLang="ja-JP" sz="3200" dirty="0">
                <a:solidFill>
                  <a:schemeClr val="bg1"/>
                </a:solidFill>
              </a:rPr>
              <a:t>R8</a:t>
            </a:r>
            <a:r>
              <a:rPr kumimoji="1" lang="ja-JP" altLang="en-US" sz="3200" dirty="0">
                <a:solidFill>
                  <a:schemeClr val="bg1"/>
                </a:solidFill>
              </a:rPr>
              <a:t>第１回検討部会における意見について</a:t>
            </a:r>
          </a:p>
        </p:txBody>
      </p:sp>
    </p:spTree>
    <p:extLst>
      <p:ext uri="{BB962C8B-B14F-4D97-AF65-F5344CB8AC3E}">
        <p14:creationId xmlns:p14="http://schemas.microsoft.com/office/powerpoint/2010/main" val="850161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9E498-F4BF-FC07-AD53-0B2D20D8D994}"/>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CBFACC64-EBFD-662C-A164-559E7EAA6D7D}"/>
              </a:ext>
            </a:extLst>
          </p:cNvPr>
          <p:cNvPicPr>
            <a:picLocks noChangeAspect="1"/>
          </p:cNvPicPr>
          <p:nvPr/>
        </p:nvPicPr>
        <p:blipFill>
          <a:blip r:embed="rId2"/>
          <a:stretch>
            <a:fillRect/>
          </a:stretch>
        </p:blipFill>
        <p:spPr>
          <a:xfrm>
            <a:off x="496271" y="862201"/>
            <a:ext cx="5456522" cy="3381737"/>
          </a:xfrm>
          <a:prstGeom prst="rect">
            <a:avLst/>
          </a:prstGeom>
        </p:spPr>
      </p:pic>
      <p:sp>
        <p:nvSpPr>
          <p:cNvPr id="29" name="正方形/長方形 28">
            <a:extLst>
              <a:ext uri="{FF2B5EF4-FFF2-40B4-BE49-F238E27FC236}">
                <a16:creationId xmlns:a16="http://schemas.microsoft.com/office/drawing/2014/main" id="{469AB9E4-5260-A28F-9703-6872E62D1B09}"/>
              </a:ext>
            </a:extLst>
          </p:cNvPr>
          <p:cNvSpPr/>
          <p:nvPr/>
        </p:nvSpPr>
        <p:spPr bwMode="gray">
          <a:xfrm>
            <a:off x="79337" y="42144"/>
            <a:ext cx="11987868" cy="524367"/>
          </a:xfrm>
          <a:prstGeom prst="rect">
            <a:avLst/>
          </a:prstGeom>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latin typeface="ＭＳ ゴシック" panose="020B0609070205080204" pitchFamily="49" charset="-128"/>
                <a:ea typeface="ＭＳ ゴシック" panose="020B0609070205080204" pitchFamily="49" charset="-128"/>
              </a:rPr>
              <a:t>　今後のスケジュール（予定）　</a:t>
            </a:r>
          </a:p>
        </p:txBody>
      </p:sp>
      <p:sp>
        <p:nvSpPr>
          <p:cNvPr id="2" name="スライド番号プレースホルダー 1">
            <a:extLst>
              <a:ext uri="{FF2B5EF4-FFF2-40B4-BE49-F238E27FC236}">
                <a16:creationId xmlns:a16="http://schemas.microsoft.com/office/drawing/2014/main" id="{00EDB4B8-45B7-1F0C-A524-79C1439ADFF7}"/>
              </a:ext>
            </a:extLst>
          </p:cNvPr>
          <p:cNvSpPr>
            <a:spLocks noGrp="1"/>
          </p:cNvSpPr>
          <p:nvPr>
            <p:ph type="sldNum" sz="quarter" idx="12"/>
          </p:nvPr>
        </p:nvSpPr>
        <p:spPr>
          <a:xfrm>
            <a:off x="9512599" y="6401147"/>
            <a:ext cx="2182170" cy="290451"/>
          </a:xfrm>
        </p:spPr>
        <p:txBody>
          <a:bodyPr/>
          <a:lstStyle/>
          <a:p>
            <a:fld id="{1268E50D-B1EA-4F32-A6B8-292A72B352B7}" type="slidenum">
              <a:rPr kumimoji="1" lang="ja-JP" altLang="en-US" smtClean="0"/>
              <a:t>13</a:t>
            </a:fld>
            <a:endParaRPr kumimoji="1" lang="ja-JP" altLang="en-US" dirty="0"/>
          </a:p>
        </p:txBody>
      </p:sp>
      <p:sp>
        <p:nvSpPr>
          <p:cNvPr id="4" name="正方形/長方形 3">
            <a:extLst>
              <a:ext uri="{FF2B5EF4-FFF2-40B4-BE49-F238E27FC236}">
                <a16:creationId xmlns:a16="http://schemas.microsoft.com/office/drawing/2014/main" id="{4864B16B-E246-9CDB-A39F-B12F05F1D219}"/>
              </a:ext>
            </a:extLst>
          </p:cNvPr>
          <p:cNvSpPr/>
          <p:nvPr/>
        </p:nvSpPr>
        <p:spPr>
          <a:xfrm>
            <a:off x="1773636" y="1363793"/>
            <a:ext cx="3747269" cy="2880145"/>
          </a:xfrm>
          <a:prstGeom prst="rect">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sz="2227"/>
          </a:p>
        </p:txBody>
      </p:sp>
      <p:sp>
        <p:nvSpPr>
          <p:cNvPr id="24" name="コンテンツ プレースホルダー 2">
            <a:extLst>
              <a:ext uri="{FF2B5EF4-FFF2-40B4-BE49-F238E27FC236}">
                <a16:creationId xmlns:a16="http://schemas.microsoft.com/office/drawing/2014/main" id="{A3616B06-20C6-1FE5-C186-F059EAA6ABB9}"/>
              </a:ext>
            </a:extLst>
          </p:cNvPr>
          <p:cNvSpPr>
            <a:spLocks noGrp="1"/>
          </p:cNvSpPr>
          <p:nvPr>
            <p:ph idx="1"/>
          </p:nvPr>
        </p:nvSpPr>
        <p:spPr>
          <a:xfrm>
            <a:off x="496271" y="4459857"/>
            <a:ext cx="10754686" cy="2103720"/>
          </a:xfrm>
          <a:ln w="28575">
            <a:solidFill>
              <a:schemeClr val="tx1"/>
            </a:solidFill>
          </a:ln>
        </p:spPr>
        <p:txBody>
          <a:bodyPr>
            <a:noAutofit/>
          </a:bodyPr>
          <a:lstStyle/>
          <a:p>
            <a:pPr marL="0" indent="0">
              <a:buNone/>
            </a:pPr>
            <a:r>
              <a:rPr lang="ja-JP" altLang="en-US" sz="2000" dirty="0"/>
              <a:t>（</a:t>
            </a:r>
            <a:r>
              <a:rPr lang="en-US" altLang="ja-JP" sz="2000" dirty="0"/>
              <a:t>12</a:t>
            </a:r>
            <a:r>
              <a:rPr lang="ja-JP" altLang="en-US" sz="2000" dirty="0"/>
              <a:t>月中）災害想定に対する災害予防対策（素案）を事務局が作成</a:t>
            </a:r>
            <a:endParaRPr lang="en-US" altLang="ja-JP" sz="2000" dirty="0"/>
          </a:p>
          <a:p>
            <a:pPr marL="0" indent="0">
              <a:buNone/>
            </a:pPr>
            <a:r>
              <a:rPr lang="ja-JP" altLang="en-US" sz="2000" dirty="0"/>
              <a:t>（１月中）大阪府石油コンビナート等防災本部の幹事会に素案の意見照会</a:t>
            </a:r>
            <a:endParaRPr lang="en-US" altLang="ja-JP" sz="2000" dirty="0"/>
          </a:p>
          <a:p>
            <a:pPr marL="0" indent="0">
              <a:buNone/>
            </a:pPr>
            <a:r>
              <a:rPr lang="ja-JP" altLang="en-US" sz="2000" b="1" dirty="0"/>
              <a:t>（２～３月）令和８年度第３回大阪府石油コンビナート等防災計画進行管理等検討部会</a:t>
            </a:r>
            <a:endParaRPr lang="en-US" altLang="ja-JP" sz="2000" b="1" dirty="0"/>
          </a:p>
          <a:p>
            <a:pPr marL="0" indent="0">
              <a:buNone/>
            </a:pPr>
            <a:r>
              <a:rPr lang="ja-JP" altLang="en-US" sz="2000" dirty="0"/>
              <a:t>　⇒事務局にて計画修正の素案を作成</a:t>
            </a:r>
            <a:endParaRPr lang="en-US" altLang="ja-JP" sz="2000" dirty="0"/>
          </a:p>
          <a:p>
            <a:pPr marL="0" indent="0">
              <a:buNone/>
            </a:pPr>
            <a:r>
              <a:rPr lang="ja-JP" altLang="en-US" sz="2000" dirty="0"/>
              <a:t>　　</a:t>
            </a:r>
            <a:r>
              <a:rPr lang="en-US" altLang="ja-JP" sz="2000" dirty="0"/>
              <a:t>R</a:t>
            </a:r>
            <a:r>
              <a:rPr lang="ja-JP" altLang="en-US" sz="2000" dirty="0"/>
              <a:t>９年度中に部会及び幹事会を経て成案とし、パブコメを経て本部会議で計画修正</a:t>
            </a:r>
            <a:endParaRPr lang="en-US" altLang="ja-JP" sz="2000" dirty="0"/>
          </a:p>
          <a:p>
            <a:pPr marL="0" indent="0">
              <a:buNone/>
            </a:pPr>
            <a:r>
              <a:rPr lang="ja-JP" altLang="en-US" sz="2000" dirty="0"/>
              <a:t>　　</a:t>
            </a:r>
            <a:endParaRPr lang="en-US" altLang="ja-JP" sz="2000" dirty="0"/>
          </a:p>
        </p:txBody>
      </p:sp>
      <p:pic>
        <p:nvPicPr>
          <p:cNvPr id="6" name="図 5">
            <a:extLst>
              <a:ext uri="{FF2B5EF4-FFF2-40B4-BE49-F238E27FC236}">
                <a16:creationId xmlns:a16="http://schemas.microsoft.com/office/drawing/2014/main" id="{16684D83-2DD6-2415-84BF-7DA13952AEBC}"/>
              </a:ext>
            </a:extLst>
          </p:cNvPr>
          <p:cNvPicPr>
            <a:picLocks noChangeAspect="1"/>
          </p:cNvPicPr>
          <p:nvPr/>
        </p:nvPicPr>
        <p:blipFill>
          <a:blip r:embed="rId3"/>
          <a:stretch>
            <a:fillRect/>
          </a:stretch>
        </p:blipFill>
        <p:spPr>
          <a:xfrm>
            <a:off x="6095999" y="862201"/>
            <a:ext cx="5821837" cy="2927712"/>
          </a:xfrm>
          <a:prstGeom prst="rect">
            <a:avLst/>
          </a:prstGeom>
        </p:spPr>
      </p:pic>
      <p:sp>
        <p:nvSpPr>
          <p:cNvPr id="10" name="テキスト ボックス 9">
            <a:extLst>
              <a:ext uri="{FF2B5EF4-FFF2-40B4-BE49-F238E27FC236}">
                <a16:creationId xmlns:a16="http://schemas.microsoft.com/office/drawing/2014/main" id="{5ACC67A4-AACE-0204-8ACA-B8819CDF68E5}"/>
              </a:ext>
            </a:extLst>
          </p:cNvPr>
          <p:cNvSpPr txBox="1"/>
          <p:nvPr/>
        </p:nvSpPr>
        <p:spPr>
          <a:xfrm>
            <a:off x="7108166" y="3897872"/>
            <a:ext cx="3954929" cy="307777"/>
          </a:xfrm>
          <a:prstGeom prst="rect">
            <a:avLst/>
          </a:prstGeom>
          <a:noFill/>
        </p:spPr>
        <p:txBody>
          <a:bodyPr wrap="none" rtlCol="0">
            <a:spAutoFit/>
          </a:bodyPr>
          <a:lstStyle/>
          <a:p>
            <a:r>
              <a:rPr kumimoji="1" lang="en-US" altLang="ja-JP" sz="1400" dirty="0"/>
              <a:t>※</a:t>
            </a:r>
            <a:r>
              <a:rPr kumimoji="1" lang="ja-JP" altLang="en-US" sz="1400" dirty="0"/>
              <a:t>幹事会：関係行政機関、消防、事業者で構成</a:t>
            </a:r>
          </a:p>
        </p:txBody>
      </p:sp>
    </p:spTree>
    <p:extLst>
      <p:ext uri="{BB962C8B-B14F-4D97-AF65-F5344CB8AC3E}">
        <p14:creationId xmlns:p14="http://schemas.microsoft.com/office/powerpoint/2010/main" val="2787777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327822E-22F3-9671-AB03-7A783C0AD55D}"/>
              </a:ext>
            </a:extLst>
          </p:cNvPr>
          <p:cNvSpPr txBox="1"/>
          <p:nvPr/>
        </p:nvSpPr>
        <p:spPr>
          <a:xfrm>
            <a:off x="4734088" y="2875002"/>
            <a:ext cx="2723823" cy="1107996"/>
          </a:xfrm>
          <a:prstGeom prst="rect">
            <a:avLst/>
          </a:prstGeom>
          <a:noFill/>
        </p:spPr>
        <p:txBody>
          <a:bodyPr wrap="none" rtlCol="0">
            <a:spAutoFit/>
          </a:bodyPr>
          <a:lstStyle/>
          <a:p>
            <a:r>
              <a:rPr kumimoji="1" lang="ja-JP" altLang="en-US" sz="6600" dirty="0"/>
              <a:t>参　考</a:t>
            </a:r>
          </a:p>
        </p:txBody>
      </p:sp>
    </p:spTree>
    <p:extLst>
      <p:ext uri="{BB962C8B-B14F-4D97-AF65-F5344CB8AC3E}">
        <p14:creationId xmlns:p14="http://schemas.microsoft.com/office/powerpoint/2010/main" val="1664978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ABFDC-7E7B-4D75-A23D-B7D289BCBBA6}"/>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前回調査業務との比較（事業所数と貯蔵量等）</a:t>
            </a:r>
            <a:endParaRPr kumimoji="1" lang="ja-JP" altLang="en-US" sz="3200" dirty="0">
              <a:solidFill>
                <a:schemeClr val="bg1"/>
              </a:solidFill>
            </a:endParaRPr>
          </a:p>
        </p:txBody>
      </p:sp>
      <p:sp>
        <p:nvSpPr>
          <p:cNvPr id="3" name="テキスト プレースホルダー 2">
            <a:extLst>
              <a:ext uri="{FF2B5EF4-FFF2-40B4-BE49-F238E27FC236}">
                <a16:creationId xmlns:a16="http://schemas.microsoft.com/office/drawing/2014/main" id="{6196FB52-5B8F-433C-9292-208B4A2406AE}"/>
              </a:ext>
            </a:extLst>
          </p:cNvPr>
          <p:cNvSpPr>
            <a:spLocks noGrp="1"/>
          </p:cNvSpPr>
          <p:nvPr>
            <p:ph type="body" idx="1"/>
          </p:nvPr>
        </p:nvSpPr>
        <p:spPr>
          <a:xfrm>
            <a:off x="269336" y="791930"/>
            <a:ext cx="5728239" cy="474808"/>
          </a:xfrm>
        </p:spPr>
        <p:txBody>
          <a:bodyPr/>
          <a:lstStyle/>
          <a:p>
            <a:r>
              <a:rPr kumimoji="1" lang="en-US" altLang="ja-JP" dirty="0"/>
              <a:t>H26.9</a:t>
            </a:r>
            <a:endParaRPr kumimoji="1" lang="ja-JP" altLang="en-US" dirty="0"/>
          </a:p>
        </p:txBody>
      </p:sp>
      <p:graphicFrame>
        <p:nvGraphicFramePr>
          <p:cNvPr id="7" name="表 7">
            <a:extLst>
              <a:ext uri="{FF2B5EF4-FFF2-40B4-BE49-F238E27FC236}">
                <a16:creationId xmlns:a16="http://schemas.microsoft.com/office/drawing/2014/main" id="{144A9E1E-E1E8-425F-B046-67CF8C70AA4D}"/>
              </a:ext>
            </a:extLst>
          </p:cNvPr>
          <p:cNvGraphicFramePr>
            <a:graphicFrameLocks noGrp="1"/>
          </p:cNvGraphicFramePr>
          <p:nvPr>
            <p:ph sz="half" idx="2"/>
          </p:nvPr>
        </p:nvGraphicFramePr>
        <p:xfrm>
          <a:off x="311280" y="1266738"/>
          <a:ext cx="5816131" cy="3971227"/>
        </p:xfrm>
        <a:graphic>
          <a:graphicData uri="http://schemas.openxmlformats.org/drawingml/2006/table">
            <a:tbl>
              <a:tblPr firstRow="1" bandRow="1">
                <a:tableStyleId>{5C22544A-7EE6-4342-B048-85BDC9FD1C3A}</a:tableStyleId>
              </a:tblPr>
              <a:tblGrid>
                <a:gridCol w="611508">
                  <a:extLst>
                    <a:ext uri="{9D8B030D-6E8A-4147-A177-3AD203B41FA5}">
                      <a16:colId xmlns:a16="http://schemas.microsoft.com/office/drawing/2014/main" val="740843062"/>
                    </a:ext>
                  </a:extLst>
                </a:gridCol>
                <a:gridCol w="1144905">
                  <a:extLst>
                    <a:ext uri="{9D8B030D-6E8A-4147-A177-3AD203B41FA5}">
                      <a16:colId xmlns:a16="http://schemas.microsoft.com/office/drawing/2014/main" val="1665748870"/>
                    </a:ext>
                  </a:extLst>
                </a:gridCol>
                <a:gridCol w="1040235">
                  <a:extLst>
                    <a:ext uri="{9D8B030D-6E8A-4147-A177-3AD203B41FA5}">
                      <a16:colId xmlns:a16="http://schemas.microsoft.com/office/drawing/2014/main" val="1930312557"/>
                    </a:ext>
                  </a:extLst>
                </a:gridCol>
                <a:gridCol w="1136901">
                  <a:extLst>
                    <a:ext uri="{9D8B030D-6E8A-4147-A177-3AD203B41FA5}">
                      <a16:colId xmlns:a16="http://schemas.microsoft.com/office/drawing/2014/main" val="3747474611"/>
                    </a:ext>
                  </a:extLst>
                </a:gridCol>
                <a:gridCol w="941857">
                  <a:extLst>
                    <a:ext uri="{9D8B030D-6E8A-4147-A177-3AD203B41FA5}">
                      <a16:colId xmlns:a16="http://schemas.microsoft.com/office/drawing/2014/main" val="1311422505"/>
                    </a:ext>
                  </a:extLst>
                </a:gridCol>
                <a:gridCol w="940725">
                  <a:extLst>
                    <a:ext uri="{9D8B030D-6E8A-4147-A177-3AD203B41FA5}">
                      <a16:colId xmlns:a16="http://schemas.microsoft.com/office/drawing/2014/main" val="1982908172"/>
                    </a:ext>
                  </a:extLst>
                </a:gridCol>
              </a:tblGrid>
              <a:tr h="432041">
                <a:tc>
                  <a:txBody>
                    <a:bodyPr/>
                    <a:lstStyle/>
                    <a:p>
                      <a:endParaRPr kumimoji="1" lang="ja-JP" altLang="en-US" dirty="0"/>
                    </a:p>
                  </a:txBody>
                  <a:tcPr/>
                </a:tc>
                <a:tc>
                  <a:txBody>
                    <a:bodyPr/>
                    <a:lstStyle/>
                    <a:p>
                      <a:endParaRPr kumimoji="1" lang="ja-JP" altLang="en-US" dirty="0"/>
                    </a:p>
                  </a:txBody>
                  <a:tcPr/>
                </a:tc>
                <a:tc>
                  <a:txBody>
                    <a:bodyPr/>
                    <a:lstStyle/>
                    <a:p>
                      <a:pPr algn="ctr"/>
                      <a:r>
                        <a:rPr kumimoji="1" lang="ja-JP" altLang="en-US" sz="1400" dirty="0"/>
                        <a:t>北港地区</a:t>
                      </a:r>
                    </a:p>
                  </a:txBody>
                  <a:tcPr anchor="ctr"/>
                </a:tc>
                <a:tc>
                  <a:txBody>
                    <a:bodyPr/>
                    <a:lstStyle/>
                    <a:p>
                      <a:pPr algn="ctr"/>
                      <a:r>
                        <a:rPr kumimoji="1" lang="ja-JP" altLang="en-US" sz="1400" dirty="0"/>
                        <a:t>堺泉北地区</a:t>
                      </a:r>
                    </a:p>
                  </a:txBody>
                  <a:tcPr anchor="ctr"/>
                </a:tc>
                <a:tc>
                  <a:txBody>
                    <a:bodyPr/>
                    <a:lstStyle/>
                    <a:p>
                      <a:pPr algn="ctr"/>
                      <a:r>
                        <a:rPr kumimoji="1" lang="ja-JP" altLang="en-US" sz="1400" dirty="0"/>
                        <a:t>関空地区</a:t>
                      </a:r>
                    </a:p>
                  </a:txBody>
                  <a:tcPr anchor="ctr"/>
                </a:tc>
                <a:tc>
                  <a:txBody>
                    <a:bodyPr/>
                    <a:lstStyle/>
                    <a:p>
                      <a:pPr algn="ctr"/>
                      <a:r>
                        <a:rPr kumimoji="1" lang="ja-JP" altLang="en-US" sz="1400" dirty="0"/>
                        <a:t>岬地区</a:t>
                      </a:r>
                    </a:p>
                  </a:txBody>
                  <a:tcPr anchor="ctr"/>
                </a:tc>
                <a:extLst>
                  <a:ext uri="{0D108BD9-81ED-4DB2-BD59-A6C34878D82A}">
                    <a16:rowId xmlns:a16="http://schemas.microsoft.com/office/drawing/2014/main" val="2439121732"/>
                  </a:ext>
                </a:extLst>
              </a:tr>
              <a:tr h="432041">
                <a:tc rowSpan="5">
                  <a:txBody>
                    <a:bodyPr/>
                    <a:lstStyle/>
                    <a:p>
                      <a:pPr algn="ctr"/>
                      <a:r>
                        <a:rPr kumimoji="1" lang="ja-JP" altLang="en-US" sz="1400" dirty="0"/>
                        <a:t>事業所数</a:t>
                      </a:r>
                    </a:p>
                  </a:txBody>
                  <a:tcPr vert="eaVert" anchor="ctr"/>
                </a:tc>
                <a:tc>
                  <a:txBody>
                    <a:bodyPr/>
                    <a:lstStyle/>
                    <a:p>
                      <a:r>
                        <a:rPr kumimoji="1" lang="ja-JP" altLang="en-US" sz="1400" dirty="0"/>
                        <a:t>第１種</a:t>
                      </a:r>
                    </a:p>
                  </a:txBody>
                  <a:tcPr/>
                </a:tc>
                <a:tc>
                  <a:txBody>
                    <a:bodyPr/>
                    <a:lstStyle/>
                    <a:p>
                      <a:pPr algn="r"/>
                      <a:r>
                        <a:rPr kumimoji="1" lang="en-US" altLang="ja-JP" sz="1400" dirty="0"/>
                        <a:t>2</a:t>
                      </a:r>
                      <a:endParaRPr kumimoji="1" lang="ja-JP" altLang="en-US" sz="1400" dirty="0"/>
                    </a:p>
                  </a:txBody>
                  <a:tcPr anchor="ctr"/>
                </a:tc>
                <a:tc>
                  <a:txBody>
                    <a:bodyPr/>
                    <a:lstStyle/>
                    <a:p>
                      <a:pPr algn="r"/>
                      <a:r>
                        <a:rPr kumimoji="1" lang="en-US" altLang="ja-JP" sz="1400" dirty="0"/>
                        <a:t>17</a:t>
                      </a:r>
                      <a:endParaRPr kumimoji="1" lang="ja-JP" altLang="en-US" sz="1400" dirty="0"/>
                    </a:p>
                  </a:txBody>
                  <a:tcPr anchor="ctr"/>
                </a:tc>
                <a:tc>
                  <a:txBody>
                    <a:bodyPr/>
                    <a:lstStyle/>
                    <a:p>
                      <a:pPr algn="r"/>
                      <a:r>
                        <a:rPr kumimoji="1" lang="en-US" altLang="ja-JP" sz="1400" dirty="0"/>
                        <a:t>1</a:t>
                      </a:r>
                      <a:endParaRPr kumimoji="1" lang="ja-JP" altLang="en-US" sz="1400" dirty="0"/>
                    </a:p>
                  </a:txBody>
                  <a:tcPr anchor="ctr"/>
                </a:tc>
                <a:tc>
                  <a:txBody>
                    <a:bodyPr/>
                    <a:lstStyle/>
                    <a:p>
                      <a:pPr algn="r"/>
                      <a:r>
                        <a:rPr kumimoji="1" lang="en-US" altLang="ja-JP" sz="1400" dirty="0"/>
                        <a:t>1</a:t>
                      </a:r>
                      <a:endParaRPr kumimoji="1" lang="ja-JP" altLang="en-US" sz="1400" dirty="0"/>
                    </a:p>
                  </a:txBody>
                  <a:tcPr anchor="ctr"/>
                </a:tc>
                <a:extLst>
                  <a:ext uri="{0D108BD9-81ED-4DB2-BD59-A6C34878D82A}">
                    <a16:rowId xmlns:a16="http://schemas.microsoft.com/office/drawing/2014/main" val="4280784077"/>
                  </a:ext>
                </a:extLst>
              </a:tr>
              <a:tr h="432041">
                <a:tc vMerge="1">
                  <a:txBody>
                    <a:bodyPr/>
                    <a:lstStyle/>
                    <a:p>
                      <a:endParaRPr kumimoji="1" lang="ja-JP" altLang="en-US" dirty="0"/>
                    </a:p>
                  </a:txBody>
                  <a:tcPr/>
                </a:tc>
                <a:tc>
                  <a:txBody>
                    <a:bodyPr/>
                    <a:lstStyle/>
                    <a:p>
                      <a:r>
                        <a:rPr kumimoji="1" lang="ja-JP" altLang="en-US" sz="1400" dirty="0"/>
                        <a:t>第２種</a:t>
                      </a:r>
                    </a:p>
                  </a:txBody>
                  <a:tcPr/>
                </a:tc>
                <a:tc>
                  <a:txBody>
                    <a:bodyPr/>
                    <a:lstStyle/>
                    <a:p>
                      <a:pPr algn="r"/>
                      <a:r>
                        <a:rPr kumimoji="1" lang="en-US" altLang="ja-JP" sz="1400" dirty="0"/>
                        <a:t>12</a:t>
                      </a:r>
                      <a:endParaRPr kumimoji="1" lang="ja-JP" altLang="en-US" sz="1400" dirty="0"/>
                    </a:p>
                  </a:txBody>
                  <a:tcPr anchor="ctr"/>
                </a:tc>
                <a:tc>
                  <a:txBody>
                    <a:bodyPr/>
                    <a:lstStyle/>
                    <a:p>
                      <a:pPr algn="r"/>
                      <a:r>
                        <a:rPr kumimoji="1" lang="en-US" altLang="ja-JP" sz="1400" dirty="0"/>
                        <a:t>17</a:t>
                      </a:r>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extLst>
                  <a:ext uri="{0D108BD9-81ED-4DB2-BD59-A6C34878D82A}">
                    <a16:rowId xmlns:a16="http://schemas.microsoft.com/office/drawing/2014/main" val="1295801480"/>
                  </a:ext>
                </a:extLst>
              </a:tr>
              <a:tr h="603674">
                <a:tc vMerge="1">
                  <a:txBody>
                    <a:bodyPr/>
                    <a:lstStyle/>
                    <a:p>
                      <a:endParaRPr kumimoji="1" lang="ja-JP" altLang="en-US"/>
                    </a:p>
                  </a:txBody>
                  <a:tcPr/>
                </a:tc>
                <a:tc>
                  <a:txBody>
                    <a:bodyPr/>
                    <a:lstStyle/>
                    <a:p>
                      <a:r>
                        <a:rPr kumimoji="1" lang="ja-JP" altLang="en-US" sz="1400" dirty="0"/>
                        <a:t>特定事業所</a:t>
                      </a:r>
                    </a:p>
                  </a:txBody>
                  <a:tcPr/>
                </a:tc>
                <a:tc>
                  <a:txBody>
                    <a:bodyPr/>
                    <a:lstStyle/>
                    <a:p>
                      <a:pPr algn="r"/>
                      <a:r>
                        <a:rPr kumimoji="1" lang="en-US" altLang="ja-JP" sz="1400" dirty="0"/>
                        <a:t>14</a:t>
                      </a:r>
                      <a:endParaRPr kumimoji="1" lang="ja-JP" altLang="en-US" sz="1400" dirty="0"/>
                    </a:p>
                  </a:txBody>
                  <a:tcPr anchor="ctr"/>
                </a:tc>
                <a:tc>
                  <a:txBody>
                    <a:bodyPr/>
                    <a:lstStyle/>
                    <a:p>
                      <a:pPr algn="r"/>
                      <a:r>
                        <a:rPr kumimoji="1" lang="en-US" altLang="ja-JP" sz="1400" dirty="0"/>
                        <a:t>34</a:t>
                      </a:r>
                    </a:p>
                  </a:txBody>
                  <a:tcPr anchor="ctr"/>
                </a:tc>
                <a:tc>
                  <a:txBody>
                    <a:bodyPr/>
                    <a:lstStyle/>
                    <a:p>
                      <a:pPr algn="r"/>
                      <a:r>
                        <a:rPr kumimoji="1" lang="en-US" altLang="ja-JP" sz="1400" dirty="0"/>
                        <a:t>1</a:t>
                      </a:r>
                      <a:endParaRPr kumimoji="1" lang="ja-JP" altLang="en-US" sz="1400" dirty="0"/>
                    </a:p>
                  </a:txBody>
                  <a:tcPr anchor="ctr"/>
                </a:tc>
                <a:tc>
                  <a:txBody>
                    <a:bodyPr/>
                    <a:lstStyle/>
                    <a:p>
                      <a:pPr algn="r"/>
                      <a:r>
                        <a:rPr kumimoji="1" lang="en-US" altLang="ja-JP" sz="1400" dirty="0"/>
                        <a:t>1</a:t>
                      </a:r>
                      <a:endParaRPr kumimoji="1" lang="ja-JP" altLang="en-US" sz="1400" dirty="0"/>
                    </a:p>
                  </a:txBody>
                  <a:tcPr anchor="ctr"/>
                </a:tc>
                <a:extLst>
                  <a:ext uri="{0D108BD9-81ED-4DB2-BD59-A6C34878D82A}">
                    <a16:rowId xmlns:a16="http://schemas.microsoft.com/office/drawing/2014/main" val="3648604628"/>
                  </a:ext>
                </a:extLst>
              </a:tr>
              <a:tr h="432041">
                <a:tc vMerge="1">
                  <a:txBody>
                    <a:bodyPr/>
                    <a:lstStyle/>
                    <a:p>
                      <a:endParaRPr kumimoji="1" lang="ja-JP" altLang="en-US" dirty="0"/>
                    </a:p>
                  </a:txBody>
                  <a:tcPr/>
                </a:tc>
                <a:tc>
                  <a:txBody>
                    <a:bodyPr/>
                    <a:lstStyle/>
                    <a:p>
                      <a:r>
                        <a:rPr kumimoji="1" lang="ja-JP" altLang="en-US" sz="1400" dirty="0"/>
                        <a:t>その他</a:t>
                      </a:r>
                    </a:p>
                  </a:txBody>
                  <a:tcPr/>
                </a:tc>
                <a:tc>
                  <a:txBody>
                    <a:bodyPr/>
                    <a:lstStyle/>
                    <a:p>
                      <a:pPr algn="r"/>
                      <a:r>
                        <a:rPr kumimoji="1" lang="en-US" altLang="ja-JP" sz="1400" dirty="0"/>
                        <a:t>468</a:t>
                      </a:r>
                      <a:endParaRPr kumimoji="1" lang="ja-JP" altLang="en-US" sz="1400" dirty="0"/>
                    </a:p>
                  </a:txBody>
                  <a:tcPr anchor="ctr"/>
                </a:tc>
                <a:tc>
                  <a:txBody>
                    <a:bodyPr/>
                    <a:lstStyle/>
                    <a:p>
                      <a:pPr algn="r"/>
                      <a:r>
                        <a:rPr kumimoji="1" lang="en-US" altLang="ja-JP" sz="1400" dirty="0"/>
                        <a:t>913</a:t>
                      </a:r>
                      <a:endParaRPr kumimoji="1" lang="ja-JP" altLang="en-US" sz="1400" dirty="0"/>
                    </a:p>
                  </a:txBody>
                  <a:tcPr anchor="ctr"/>
                </a:tc>
                <a:tc>
                  <a:txBody>
                    <a:bodyPr/>
                    <a:lstStyle/>
                    <a:p>
                      <a:pPr algn="r"/>
                      <a:r>
                        <a:rPr kumimoji="1" lang="en-US" altLang="ja-JP" sz="1400" dirty="0"/>
                        <a:t>343</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extLst>
                  <a:ext uri="{0D108BD9-81ED-4DB2-BD59-A6C34878D82A}">
                    <a16:rowId xmlns:a16="http://schemas.microsoft.com/office/drawing/2014/main" val="1040094678"/>
                  </a:ext>
                </a:extLst>
              </a:tr>
              <a:tr h="432041">
                <a:tc vMerge="1">
                  <a:txBody>
                    <a:bodyPr/>
                    <a:lstStyle/>
                    <a:p>
                      <a:endParaRPr kumimoji="1" lang="ja-JP" altLang="en-US" dirty="0"/>
                    </a:p>
                  </a:txBody>
                  <a:tcPr/>
                </a:tc>
                <a:tc>
                  <a:txBody>
                    <a:bodyPr/>
                    <a:lstStyle/>
                    <a:p>
                      <a:r>
                        <a:rPr kumimoji="1" lang="ja-JP" altLang="en-US" sz="1400" dirty="0"/>
                        <a:t>総数</a:t>
                      </a:r>
                    </a:p>
                  </a:txBody>
                  <a:tcPr/>
                </a:tc>
                <a:tc>
                  <a:txBody>
                    <a:bodyPr/>
                    <a:lstStyle/>
                    <a:p>
                      <a:pPr algn="r"/>
                      <a:r>
                        <a:rPr kumimoji="1" lang="en-US" altLang="ja-JP" sz="1400" dirty="0"/>
                        <a:t>482</a:t>
                      </a:r>
                      <a:endParaRPr kumimoji="1" lang="ja-JP" altLang="en-US" sz="1400" dirty="0"/>
                    </a:p>
                  </a:txBody>
                  <a:tcPr anchor="ctr"/>
                </a:tc>
                <a:tc>
                  <a:txBody>
                    <a:bodyPr/>
                    <a:lstStyle/>
                    <a:p>
                      <a:pPr algn="r"/>
                      <a:r>
                        <a:rPr kumimoji="1" lang="en-US" altLang="ja-JP" sz="1400" dirty="0"/>
                        <a:t>947</a:t>
                      </a:r>
                      <a:endParaRPr kumimoji="1" lang="ja-JP" altLang="en-US" sz="1400" dirty="0"/>
                    </a:p>
                  </a:txBody>
                  <a:tcPr anchor="ctr"/>
                </a:tc>
                <a:tc>
                  <a:txBody>
                    <a:bodyPr/>
                    <a:lstStyle/>
                    <a:p>
                      <a:pPr algn="r"/>
                      <a:r>
                        <a:rPr kumimoji="1" lang="en-US" altLang="ja-JP" sz="1400" dirty="0"/>
                        <a:t>344</a:t>
                      </a:r>
                      <a:endParaRPr kumimoji="1" lang="ja-JP" altLang="en-US" sz="1400" dirty="0"/>
                    </a:p>
                  </a:txBody>
                  <a:tcPr anchor="ctr"/>
                </a:tc>
                <a:tc>
                  <a:txBody>
                    <a:bodyPr/>
                    <a:lstStyle/>
                    <a:p>
                      <a:pPr algn="r"/>
                      <a:r>
                        <a:rPr kumimoji="1" lang="en-US" altLang="ja-JP" sz="1400" dirty="0"/>
                        <a:t>1</a:t>
                      </a:r>
                      <a:endParaRPr kumimoji="1" lang="ja-JP" altLang="en-US" sz="1400" dirty="0"/>
                    </a:p>
                  </a:txBody>
                  <a:tcPr anchor="ctr"/>
                </a:tc>
                <a:extLst>
                  <a:ext uri="{0D108BD9-81ED-4DB2-BD59-A6C34878D82A}">
                    <a16:rowId xmlns:a16="http://schemas.microsoft.com/office/drawing/2014/main" val="4019615231"/>
                  </a:ext>
                </a:extLst>
              </a:tr>
              <a:tr h="603674">
                <a:tc rowSpan="2">
                  <a:txBody>
                    <a:bodyPr/>
                    <a:lstStyle/>
                    <a:p>
                      <a:r>
                        <a:rPr kumimoji="1" lang="ja-JP" altLang="en-US" sz="1400" dirty="0"/>
                        <a:t>貯蔵量・取扱量・処理量</a:t>
                      </a:r>
                    </a:p>
                  </a:txBody>
                  <a:tcPr vert="eaVert"/>
                </a:tc>
                <a:tc>
                  <a:txBody>
                    <a:bodyPr/>
                    <a:lstStyle/>
                    <a:p>
                      <a:r>
                        <a:rPr kumimoji="1" lang="ja-JP" altLang="en-US" sz="1400" dirty="0"/>
                        <a:t>石油</a:t>
                      </a:r>
                      <a:r>
                        <a:rPr kumimoji="1" lang="en-US" altLang="ja-JP" sz="1400" dirty="0"/>
                        <a:t>【</a:t>
                      </a:r>
                      <a:r>
                        <a:rPr kumimoji="1" lang="en-US" altLang="ja-JP" sz="1400" dirty="0" err="1"/>
                        <a:t>kL</a:t>
                      </a:r>
                      <a:r>
                        <a:rPr kumimoji="1" lang="en-US" altLang="ja-JP" sz="1400" dirty="0"/>
                        <a:t>】</a:t>
                      </a:r>
                      <a:endParaRPr kumimoji="1" lang="ja-JP" altLang="en-US" sz="1400" dirty="0"/>
                    </a:p>
                  </a:txBody>
                  <a:tcPr/>
                </a:tc>
                <a:tc>
                  <a:txBody>
                    <a:bodyPr/>
                    <a:lstStyle/>
                    <a:p>
                      <a:pPr algn="r"/>
                      <a:r>
                        <a:rPr kumimoji="1" lang="en-US" altLang="ja-JP" sz="1400" dirty="0"/>
                        <a:t>279,204</a:t>
                      </a:r>
                      <a:endParaRPr kumimoji="1" lang="ja-JP" altLang="en-US" sz="1400" dirty="0"/>
                    </a:p>
                  </a:txBody>
                  <a:tcPr anchor="ctr"/>
                </a:tc>
                <a:tc>
                  <a:txBody>
                    <a:bodyPr/>
                    <a:lstStyle/>
                    <a:p>
                      <a:pPr algn="r"/>
                      <a:r>
                        <a:rPr kumimoji="1" lang="en-US" altLang="ja-JP" sz="1400" dirty="0"/>
                        <a:t>6,444,252</a:t>
                      </a:r>
                      <a:endParaRPr kumimoji="1" lang="ja-JP" altLang="en-US" sz="1400" dirty="0"/>
                    </a:p>
                  </a:txBody>
                  <a:tcPr anchor="ctr"/>
                </a:tc>
                <a:tc>
                  <a:txBody>
                    <a:bodyPr/>
                    <a:lstStyle/>
                    <a:p>
                      <a:pPr algn="r"/>
                      <a:r>
                        <a:rPr kumimoji="1" lang="en-US" altLang="ja-JP" sz="1400" dirty="0"/>
                        <a:t>198,426</a:t>
                      </a:r>
                      <a:endParaRPr kumimoji="1" lang="ja-JP" altLang="en-US" sz="1400" dirty="0"/>
                    </a:p>
                  </a:txBody>
                  <a:tcPr anchor="ctr"/>
                </a:tc>
                <a:tc>
                  <a:txBody>
                    <a:bodyPr/>
                    <a:lstStyle/>
                    <a:p>
                      <a:pPr algn="r"/>
                      <a:r>
                        <a:rPr kumimoji="1" lang="en-US" altLang="ja-JP" sz="1400" dirty="0"/>
                        <a:t>221,046</a:t>
                      </a:r>
                      <a:endParaRPr kumimoji="1" lang="ja-JP" altLang="en-US" sz="1400" dirty="0"/>
                    </a:p>
                  </a:txBody>
                  <a:tcPr anchor="ctr"/>
                </a:tc>
                <a:extLst>
                  <a:ext uri="{0D108BD9-81ED-4DB2-BD59-A6C34878D82A}">
                    <a16:rowId xmlns:a16="http://schemas.microsoft.com/office/drawing/2014/main" val="3404673951"/>
                  </a:ext>
                </a:extLst>
              </a:tr>
              <a:tr h="603674">
                <a:tc vMerge="1">
                  <a:txBody>
                    <a:bodyPr/>
                    <a:lstStyle/>
                    <a:p>
                      <a:endParaRPr kumimoji="1" lang="ja-JP" altLang="en-US" dirty="0"/>
                    </a:p>
                  </a:txBody>
                  <a:tcPr/>
                </a:tc>
                <a:tc>
                  <a:txBody>
                    <a:bodyPr/>
                    <a:lstStyle/>
                    <a:p>
                      <a:r>
                        <a:rPr kumimoji="1" lang="ja-JP" altLang="en-US" sz="1400" dirty="0"/>
                        <a:t>高圧ガス</a:t>
                      </a:r>
                      <a:endParaRPr kumimoji="1" lang="en-US" altLang="ja-JP" sz="1400" dirty="0"/>
                    </a:p>
                    <a:p>
                      <a:r>
                        <a:rPr kumimoji="1" lang="en-US" altLang="ja-JP" sz="1400" dirty="0"/>
                        <a:t>【</a:t>
                      </a:r>
                      <a:r>
                        <a:rPr kumimoji="1" lang="ja-JP" altLang="en-US" sz="1400" dirty="0"/>
                        <a:t>千㎥</a:t>
                      </a:r>
                      <a:r>
                        <a:rPr kumimoji="1" lang="en-US" altLang="ja-JP" sz="1400" dirty="0"/>
                        <a:t>】</a:t>
                      </a:r>
                      <a:endParaRPr kumimoji="1" lang="ja-JP" altLang="en-US" sz="1400" dirty="0"/>
                    </a:p>
                  </a:txBody>
                  <a:tcPr/>
                </a:tc>
                <a:tc>
                  <a:txBody>
                    <a:bodyPr/>
                    <a:lstStyle/>
                    <a:p>
                      <a:pPr algn="r"/>
                      <a:r>
                        <a:rPr kumimoji="1" lang="en-US" altLang="ja-JP" sz="1400" dirty="0"/>
                        <a:t>461</a:t>
                      </a:r>
                      <a:endParaRPr kumimoji="1" lang="ja-JP" altLang="en-US" sz="1400" dirty="0"/>
                    </a:p>
                  </a:txBody>
                  <a:tcPr anchor="ctr"/>
                </a:tc>
                <a:tc>
                  <a:txBody>
                    <a:bodyPr/>
                    <a:lstStyle/>
                    <a:p>
                      <a:pPr algn="r"/>
                      <a:r>
                        <a:rPr kumimoji="1" lang="en-US" altLang="ja-JP" sz="1400" dirty="0"/>
                        <a:t>1,300,555</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extLst>
                  <a:ext uri="{0D108BD9-81ED-4DB2-BD59-A6C34878D82A}">
                    <a16:rowId xmlns:a16="http://schemas.microsoft.com/office/drawing/2014/main" val="1704171416"/>
                  </a:ext>
                </a:extLst>
              </a:tr>
            </a:tbl>
          </a:graphicData>
        </a:graphic>
      </p:graphicFrame>
      <p:sp>
        <p:nvSpPr>
          <p:cNvPr id="5" name="テキスト プレースホルダー 4">
            <a:extLst>
              <a:ext uri="{FF2B5EF4-FFF2-40B4-BE49-F238E27FC236}">
                <a16:creationId xmlns:a16="http://schemas.microsoft.com/office/drawing/2014/main" id="{3D35F2A1-F2E3-42D9-979F-EDE8EF4DEE5F}"/>
              </a:ext>
            </a:extLst>
          </p:cNvPr>
          <p:cNvSpPr>
            <a:spLocks noGrp="1"/>
          </p:cNvSpPr>
          <p:nvPr>
            <p:ph type="body" sz="quarter" idx="3"/>
          </p:nvPr>
        </p:nvSpPr>
        <p:spPr>
          <a:xfrm>
            <a:off x="6103434" y="791930"/>
            <a:ext cx="5183188" cy="466419"/>
          </a:xfrm>
        </p:spPr>
        <p:txBody>
          <a:bodyPr/>
          <a:lstStyle/>
          <a:p>
            <a:r>
              <a:rPr kumimoji="1" lang="en-US" altLang="ja-JP" dirty="0"/>
              <a:t>R8.9</a:t>
            </a:r>
            <a:endParaRPr kumimoji="1" lang="ja-JP" altLang="en-US" dirty="0"/>
          </a:p>
        </p:txBody>
      </p:sp>
      <p:graphicFrame>
        <p:nvGraphicFramePr>
          <p:cNvPr id="8" name="表 7">
            <a:extLst>
              <a:ext uri="{FF2B5EF4-FFF2-40B4-BE49-F238E27FC236}">
                <a16:creationId xmlns:a16="http://schemas.microsoft.com/office/drawing/2014/main" id="{CFAF180F-0FF7-41B6-BE4F-C1765F383A56}"/>
              </a:ext>
            </a:extLst>
          </p:cNvPr>
          <p:cNvGraphicFramePr>
            <a:graphicFrameLocks/>
          </p:cNvGraphicFramePr>
          <p:nvPr>
            <p:extLst>
              <p:ext uri="{D42A27DB-BD31-4B8C-83A1-F6EECF244321}">
                <p14:modId xmlns:p14="http://schemas.microsoft.com/office/powerpoint/2010/main" val="657212735"/>
              </p:ext>
            </p:extLst>
          </p:nvPr>
        </p:nvGraphicFramePr>
        <p:xfrm>
          <a:off x="6278315" y="1266738"/>
          <a:ext cx="5644349" cy="3971227"/>
        </p:xfrm>
        <a:graphic>
          <a:graphicData uri="http://schemas.openxmlformats.org/drawingml/2006/table">
            <a:tbl>
              <a:tblPr firstRow="1" bandRow="1">
                <a:tableStyleId>{5C22544A-7EE6-4342-B048-85BDC9FD1C3A}</a:tableStyleId>
              </a:tblPr>
              <a:tblGrid>
                <a:gridCol w="593447">
                  <a:extLst>
                    <a:ext uri="{9D8B030D-6E8A-4147-A177-3AD203B41FA5}">
                      <a16:colId xmlns:a16="http://schemas.microsoft.com/office/drawing/2014/main" val="740843062"/>
                    </a:ext>
                  </a:extLst>
                </a:gridCol>
                <a:gridCol w="1111090">
                  <a:extLst>
                    <a:ext uri="{9D8B030D-6E8A-4147-A177-3AD203B41FA5}">
                      <a16:colId xmlns:a16="http://schemas.microsoft.com/office/drawing/2014/main" val="1665748870"/>
                    </a:ext>
                  </a:extLst>
                </a:gridCol>
                <a:gridCol w="926256">
                  <a:extLst>
                    <a:ext uri="{9D8B030D-6E8A-4147-A177-3AD203B41FA5}">
                      <a16:colId xmlns:a16="http://schemas.microsoft.com/office/drawing/2014/main" val="1930312557"/>
                    </a:ext>
                  </a:extLst>
                </a:gridCol>
                <a:gridCol w="1132514">
                  <a:extLst>
                    <a:ext uri="{9D8B030D-6E8A-4147-A177-3AD203B41FA5}">
                      <a16:colId xmlns:a16="http://schemas.microsoft.com/office/drawing/2014/main" val="3747474611"/>
                    </a:ext>
                  </a:extLst>
                </a:gridCol>
                <a:gridCol w="968102">
                  <a:extLst>
                    <a:ext uri="{9D8B030D-6E8A-4147-A177-3AD203B41FA5}">
                      <a16:colId xmlns:a16="http://schemas.microsoft.com/office/drawing/2014/main" val="1311422505"/>
                    </a:ext>
                  </a:extLst>
                </a:gridCol>
                <a:gridCol w="912940">
                  <a:extLst>
                    <a:ext uri="{9D8B030D-6E8A-4147-A177-3AD203B41FA5}">
                      <a16:colId xmlns:a16="http://schemas.microsoft.com/office/drawing/2014/main" val="1982908172"/>
                    </a:ext>
                  </a:extLst>
                </a:gridCol>
              </a:tblGrid>
              <a:tr h="432041">
                <a:tc>
                  <a:txBody>
                    <a:bodyPr/>
                    <a:lstStyle/>
                    <a:p>
                      <a:endParaRPr kumimoji="1" lang="ja-JP" altLang="en-US" dirty="0"/>
                    </a:p>
                  </a:txBody>
                  <a:tcPr/>
                </a:tc>
                <a:tc>
                  <a:txBody>
                    <a:bodyPr/>
                    <a:lstStyle/>
                    <a:p>
                      <a:endParaRPr kumimoji="1" lang="ja-JP" altLang="en-US" dirty="0"/>
                    </a:p>
                  </a:txBody>
                  <a:tcPr/>
                </a:tc>
                <a:tc>
                  <a:txBody>
                    <a:bodyPr/>
                    <a:lstStyle/>
                    <a:p>
                      <a:pPr algn="ctr"/>
                      <a:r>
                        <a:rPr kumimoji="1" lang="ja-JP" altLang="en-US" sz="1400" dirty="0"/>
                        <a:t>北港地区</a:t>
                      </a:r>
                    </a:p>
                  </a:txBody>
                  <a:tcPr anchor="ctr"/>
                </a:tc>
                <a:tc>
                  <a:txBody>
                    <a:bodyPr/>
                    <a:lstStyle/>
                    <a:p>
                      <a:pPr algn="ctr"/>
                      <a:r>
                        <a:rPr kumimoji="1" lang="ja-JP" altLang="en-US" sz="1400" dirty="0"/>
                        <a:t>堺泉北地区</a:t>
                      </a:r>
                    </a:p>
                  </a:txBody>
                  <a:tcPr anchor="ctr"/>
                </a:tc>
                <a:tc>
                  <a:txBody>
                    <a:bodyPr/>
                    <a:lstStyle/>
                    <a:p>
                      <a:pPr algn="ctr"/>
                      <a:r>
                        <a:rPr kumimoji="1" lang="ja-JP" altLang="en-US" sz="1400" dirty="0"/>
                        <a:t>関空地区</a:t>
                      </a:r>
                    </a:p>
                  </a:txBody>
                  <a:tcPr anchor="ctr"/>
                </a:tc>
                <a:tc>
                  <a:txBody>
                    <a:bodyPr/>
                    <a:lstStyle/>
                    <a:p>
                      <a:pPr algn="ctr"/>
                      <a:r>
                        <a:rPr kumimoji="1" lang="ja-JP" altLang="en-US" sz="1400" dirty="0"/>
                        <a:t>岬地区</a:t>
                      </a:r>
                    </a:p>
                  </a:txBody>
                  <a:tcPr anchor="ctr"/>
                </a:tc>
                <a:extLst>
                  <a:ext uri="{0D108BD9-81ED-4DB2-BD59-A6C34878D82A}">
                    <a16:rowId xmlns:a16="http://schemas.microsoft.com/office/drawing/2014/main" val="2439121732"/>
                  </a:ext>
                </a:extLst>
              </a:tr>
              <a:tr h="432041">
                <a:tc rowSpan="5">
                  <a:txBody>
                    <a:bodyPr/>
                    <a:lstStyle/>
                    <a:p>
                      <a:pPr algn="ctr"/>
                      <a:r>
                        <a:rPr kumimoji="1" lang="ja-JP" altLang="en-US" sz="1400" dirty="0"/>
                        <a:t>事業所数</a:t>
                      </a:r>
                    </a:p>
                  </a:txBody>
                  <a:tcPr vert="eaVert" anchor="ctr"/>
                </a:tc>
                <a:tc>
                  <a:txBody>
                    <a:bodyPr/>
                    <a:lstStyle/>
                    <a:p>
                      <a:r>
                        <a:rPr kumimoji="1" lang="ja-JP" altLang="en-US" sz="1400" dirty="0"/>
                        <a:t>第１種</a:t>
                      </a:r>
                    </a:p>
                  </a:txBody>
                  <a:tcPr/>
                </a:tc>
                <a:tc>
                  <a:txBody>
                    <a:bodyPr/>
                    <a:lstStyle/>
                    <a:p>
                      <a:pPr algn="r"/>
                      <a:r>
                        <a:rPr kumimoji="1" lang="en-US" altLang="ja-JP" sz="1400" dirty="0"/>
                        <a:t>2</a:t>
                      </a:r>
                      <a:endParaRPr kumimoji="1" lang="ja-JP" altLang="en-US" sz="1400" dirty="0"/>
                    </a:p>
                  </a:txBody>
                  <a:tcPr anchor="ctr"/>
                </a:tc>
                <a:tc>
                  <a:txBody>
                    <a:bodyPr/>
                    <a:lstStyle/>
                    <a:p>
                      <a:pPr algn="r"/>
                      <a:r>
                        <a:rPr kumimoji="1" lang="en-US" altLang="ja-JP" sz="1400" dirty="0"/>
                        <a:t>12</a:t>
                      </a:r>
                      <a:endParaRPr kumimoji="1" lang="ja-JP" altLang="en-US" sz="1400" dirty="0"/>
                    </a:p>
                  </a:txBody>
                  <a:tcPr anchor="ctr"/>
                </a:tc>
                <a:tc>
                  <a:txBody>
                    <a:bodyPr/>
                    <a:lstStyle/>
                    <a:p>
                      <a:pPr algn="r"/>
                      <a:r>
                        <a:rPr kumimoji="1" lang="en-US" altLang="ja-JP" sz="1400" dirty="0"/>
                        <a:t>1</a:t>
                      </a:r>
                      <a:endParaRPr kumimoji="1" lang="ja-JP" altLang="en-US" sz="1400" dirty="0"/>
                    </a:p>
                  </a:txBody>
                  <a:tcPr anchor="ctr"/>
                </a:tc>
                <a:tc>
                  <a:txBody>
                    <a:bodyPr/>
                    <a:lstStyle/>
                    <a:p>
                      <a:pPr algn="r"/>
                      <a:endParaRPr kumimoji="1" lang="ja-JP" altLang="en-US" sz="1400" dirty="0"/>
                    </a:p>
                  </a:txBody>
                  <a:tcPr anchor="ctr"/>
                </a:tc>
                <a:extLst>
                  <a:ext uri="{0D108BD9-81ED-4DB2-BD59-A6C34878D82A}">
                    <a16:rowId xmlns:a16="http://schemas.microsoft.com/office/drawing/2014/main" val="4280784077"/>
                  </a:ext>
                </a:extLst>
              </a:tr>
              <a:tr h="432041">
                <a:tc vMerge="1">
                  <a:txBody>
                    <a:bodyPr/>
                    <a:lstStyle/>
                    <a:p>
                      <a:endParaRPr kumimoji="1" lang="ja-JP" altLang="en-US" dirty="0"/>
                    </a:p>
                  </a:txBody>
                  <a:tcPr/>
                </a:tc>
                <a:tc>
                  <a:txBody>
                    <a:bodyPr/>
                    <a:lstStyle/>
                    <a:p>
                      <a:r>
                        <a:rPr kumimoji="1" lang="ja-JP" altLang="en-US" sz="1400" dirty="0"/>
                        <a:t>第２種</a:t>
                      </a:r>
                    </a:p>
                  </a:txBody>
                  <a:tcPr/>
                </a:tc>
                <a:tc>
                  <a:txBody>
                    <a:bodyPr/>
                    <a:lstStyle/>
                    <a:p>
                      <a:pPr algn="r"/>
                      <a:r>
                        <a:rPr kumimoji="1" lang="en-US" altLang="ja-JP" sz="1400" dirty="0"/>
                        <a:t>12</a:t>
                      </a:r>
                      <a:endParaRPr kumimoji="1" lang="ja-JP" altLang="en-US" sz="1400" dirty="0"/>
                    </a:p>
                  </a:txBody>
                  <a:tcPr anchor="ctr"/>
                </a:tc>
                <a:tc>
                  <a:txBody>
                    <a:bodyPr/>
                    <a:lstStyle/>
                    <a:p>
                      <a:pPr algn="r"/>
                      <a:r>
                        <a:rPr kumimoji="1" lang="en-US" altLang="ja-JP" sz="1400" dirty="0"/>
                        <a:t>21</a:t>
                      </a:r>
                    </a:p>
                  </a:txBody>
                  <a:tcPr anchor="ctr"/>
                </a:tc>
                <a:tc>
                  <a:txBody>
                    <a:bodyPr/>
                    <a:lstStyle/>
                    <a:p>
                      <a:pPr algn="r"/>
                      <a:r>
                        <a:rPr kumimoji="1" lang="en-US" altLang="ja-JP" sz="1400" dirty="0"/>
                        <a:t>0</a:t>
                      </a:r>
                      <a:endParaRPr kumimoji="1" lang="ja-JP" altLang="en-US" sz="1400" dirty="0"/>
                    </a:p>
                  </a:txBody>
                  <a:tcPr anchor="ctr"/>
                </a:tc>
                <a:tc>
                  <a:txBody>
                    <a:bodyPr/>
                    <a:lstStyle/>
                    <a:p>
                      <a:pPr algn="r"/>
                      <a:endParaRPr kumimoji="1" lang="ja-JP" altLang="en-US" sz="1400" dirty="0"/>
                    </a:p>
                  </a:txBody>
                  <a:tcPr anchor="ctr"/>
                </a:tc>
                <a:extLst>
                  <a:ext uri="{0D108BD9-81ED-4DB2-BD59-A6C34878D82A}">
                    <a16:rowId xmlns:a16="http://schemas.microsoft.com/office/drawing/2014/main" val="1295801480"/>
                  </a:ext>
                </a:extLst>
              </a:tr>
              <a:tr h="603674">
                <a:tc vMerge="1">
                  <a:txBody>
                    <a:bodyPr/>
                    <a:lstStyle/>
                    <a:p>
                      <a:endParaRPr kumimoji="1" lang="ja-JP" altLang="en-US"/>
                    </a:p>
                  </a:txBody>
                  <a:tcPr/>
                </a:tc>
                <a:tc>
                  <a:txBody>
                    <a:bodyPr/>
                    <a:lstStyle/>
                    <a:p>
                      <a:r>
                        <a:rPr kumimoji="1" lang="ja-JP" altLang="en-US" sz="1400" dirty="0"/>
                        <a:t>特定事業所</a:t>
                      </a:r>
                    </a:p>
                  </a:txBody>
                  <a:tcPr/>
                </a:tc>
                <a:tc>
                  <a:txBody>
                    <a:bodyPr/>
                    <a:lstStyle/>
                    <a:p>
                      <a:pPr algn="r"/>
                      <a:r>
                        <a:rPr kumimoji="1" lang="en-US" altLang="ja-JP" sz="1400" dirty="0"/>
                        <a:t>14</a:t>
                      </a:r>
                      <a:endParaRPr kumimoji="1" lang="ja-JP" altLang="en-US" sz="1400" dirty="0"/>
                    </a:p>
                  </a:txBody>
                  <a:tcPr anchor="ctr"/>
                </a:tc>
                <a:tc>
                  <a:txBody>
                    <a:bodyPr/>
                    <a:lstStyle/>
                    <a:p>
                      <a:pPr algn="r"/>
                      <a:r>
                        <a:rPr kumimoji="1" lang="en-US" altLang="ja-JP" sz="1400" dirty="0"/>
                        <a:t>33</a:t>
                      </a:r>
                    </a:p>
                  </a:txBody>
                  <a:tcPr anchor="ctr"/>
                </a:tc>
                <a:tc>
                  <a:txBody>
                    <a:bodyPr/>
                    <a:lstStyle/>
                    <a:p>
                      <a:pPr algn="r"/>
                      <a:r>
                        <a:rPr kumimoji="1" lang="en-US" altLang="ja-JP" sz="1400" dirty="0"/>
                        <a:t>1</a:t>
                      </a:r>
                      <a:endParaRPr kumimoji="1" lang="ja-JP" altLang="en-US" sz="1400" dirty="0"/>
                    </a:p>
                  </a:txBody>
                  <a:tcPr anchor="ctr"/>
                </a:tc>
                <a:tc>
                  <a:txBody>
                    <a:bodyPr/>
                    <a:lstStyle/>
                    <a:p>
                      <a:pPr algn="r"/>
                      <a:endParaRPr kumimoji="1" lang="ja-JP" altLang="en-US" sz="1400" dirty="0"/>
                    </a:p>
                  </a:txBody>
                  <a:tcPr anchor="ctr"/>
                </a:tc>
                <a:extLst>
                  <a:ext uri="{0D108BD9-81ED-4DB2-BD59-A6C34878D82A}">
                    <a16:rowId xmlns:a16="http://schemas.microsoft.com/office/drawing/2014/main" val="3648604628"/>
                  </a:ext>
                </a:extLst>
              </a:tr>
              <a:tr h="432041">
                <a:tc vMerge="1">
                  <a:txBody>
                    <a:bodyPr/>
                    <a:lstStyle/>
                    <a:p>
                      <a:endParaRPr kumimoji="1" lang="ja-JP" altLang="en-US" dirty="0"/>
                    </a:p>
                  </a:txBody>
                  <a:tcPr/>
                </a:tc>
                <a:tc>
                  <a:txBody>
                    <a:bodyPr/>
                    <a:lstStyle/>
                    <a:p>
                      <a:r>
                        <a:rPr kumimoji="1" lang="ja-JP" altLang="en-US" sz="1400" dirty="0"/>
                        <a:t>その他</a:t>
                      </a:r>
                    </a:p>
                  </a:txBody>
                  <a:tcPr/>
                </a:tc>
                <a:tc>
                  <a:txBody>
                    <a:bodyPr/>
                    <a:lstStyle/>
                    <a:p>
                      <a:pPr algn="r"/>
                      <a:r>
                        <a:rPr kumimoji="1" lang="en-US" altLang="ja-JP" sz="1400" dirty="0"/>
                        <a:t>469</a:t>
                      </a:r>
                    </a:p>
                  </a:txBody>
                  <a:tcPr anchor="ctr"/>
                </a:tc>
                <a:tc>
                  <a:txBody>
                    <a:bodyPr/>
                    <a:lstStyle/>
                    <a:p>
                      <a:pPr algn="r"/>
                      <a:r>
                        <a:rPr kumimoji="1" lang="en-US" altLang="ja-JP" sz="1400" dirty="0"/>
                        <a:t>918</a:t>
                      </a:r>
                    </a:p>
                  </a:txBody>
                  <a:tcPr anchor="ctr"/>
                </a:tc>
                <a:tc>
                  <a:txBody>
                    <a:bodyPr/>
                    <a:lstStyle/>
                    <a:p>
                      <a:pPr algn="r"/>
                      <a:r>
                        <a:rPr kumimoji="1" lang="en-US" altLang="ja-JP" sz="1400" dirty="0"/>
                        <a:t>351</a:t>
                      </a:r>
                    </a:p>
                  </a:txBody>
                  <a:tcPr anchor="ctr"/>
                </a:tc>
                <a:tc>
                  <a:txBody>
                    <a:bodyPr/>
                    <a:lstStyle/>
                    <a:p>
                      <a:pPr algn="r"/>
                      <a:endParaRPr kumimoji="1" lang="ja-JP" altLang="en-US" sz="1400" dirty="0"/>
                    </a:p>
                  </a:txBody>
                  <a:tcPr anchor="ctr"/>
                </a:tc>
                <a:extLst>
                  <a:ext uri="{0D108BD9-81ED-4DB2-BD59-A6C34878D82A}">
                    <a16:rowId xmlns:a16="http://schemas.microsoft.com/office/drawing/2014/main" val="1040094678"/>
                  </a:ext>
                </a:extLst>
              </a:tr>
              <a:tr h="432041">
                <a:tc vMerge="1">
                  <a:txBody>
                    <a:bodyPr/>
                    <a:lstStyle/>
                    <a:p>
                      <a:endParaRPr kumimoji="1" lang="ja-JP" altLang="en-US" dirty="0"/>
                    </a:p>
                  </a:txBody>
                  <a:tcPr/>
                </a:tc>
                <a:tc>
                  <a:txBody>
                    <a:bodyPr/>
                    <a:lstStyle/>
                    <a:p>
                      <a:r>
                        <a:rPr kumimoji="1" lang="ja-JP" altLang="en-US" sz="1400" dirty="0"/>
                        <a:t>総数</a:t>
                      </a:r>
                    </a:p>
                  </a:txBody>
                  <a:tcPr/>
                </a:tc>
                <a:tc>
                  <a:txBody>
                    <a:bodyPr/>
                    <a:lstStyle/>
                    <a:p>
                      <a:pPr algn="r"/>
                      <a:r>
                        <a:rPr kumimoji="1" lang="en-US" altLang="ja-JP" sz="1400" dirty="0"/>
                        <a:t>497</a:t>
                      </a:r>
                    </a:p>
                  </a:txBody>
                  <a:tcPr anchor="ctr"/>
                </a:tc>
                <a:tc>
                  <a:txBody>
                    <a:bodyPr/>
                    <a:lstStyle/>
                    <a:p>
                      <a:pPr algn="r"/>
                      <a:r>
                        <a:rPr kumimoji="1" lang="en-US" altLang="ja-JP" sz="1400" dirty="0"/>
                        <a:t>984</a:t>
                      </a:r>
                    </a:p>
                  </a:txBody>
                  <a:tcPr anchor="ctr"/>
                </a:tc>
                <a:tc>
                  <a:txBody>
                    <a:bodyPr/>
                    <a:lstStyle/>
                    <a:p>
                      <a:pPr algn="r"/>
                      <a:r>
                        <a:rPr kumimoji="1" lang="en-US" altLang="ja-JP" sz="1400" dirty="0"/>
                        <a:t>353</a:t>
                      </a:r>
                    </a:p>
                  </a:txBody>
                  <a:tcPr anchor="ctr"/>
                </a:tc>
                <a:tc>
                  <a:txBody>
                    <a:bodyPr/>
                    <a:lstStyle/>
                    <a:p>
                      <a:pPr algn="r"/>
                      <a:endParaRPr kumimoji="1" lang="ja-JP" altLang="en-US" sz="1400" dirty="0"/>
                    </a:p>
                  </a:txBody>
                  <a:tcPr anchor="ctr"/>
                </a:tc>
                <a:extLst>
                  <a:ext uri="{0D108BD9-81ED-4DB2-BD59-A6C34878D82A}">
                    <a16:rowId xmlns:a16="http://schemas.microsoft.com/office/drawing/2014/main" val="4019615231"/>
                  </a:ext>
                </a:extLst>
              </a:tr>
              <a:tr h="603674">
                <a:tc rowSpan="2">
                  <a:txBody>
                    <a:bodyPr/>
                    <a:lstStyle/>
                    <a:p>
                      <a:r>
                        <a:rPr kumimoji="1" lang="ja-JP" altLang="en-US" sz="1400" dirty="0"/>
                        <a:t>貯蔵量・取扱量・処理量</a:t>
                      </a:r>
                    </a:p>
                  </a:txBody>
                  <a:tcPr vert="eaVert"/>
                </a:tc>
                <a:tc>
                  <a:txBody>
                    <a:bodyPr/>
                    <a:lstStyle/>
                    <a:p>
                      <a:r>
                        <a:rPr kumimoji="1" lang="ja-JP" altLang="en-US" sz="1400"/>
                        <a:t>石油</a:t>
                      </a:r>
                      <a:r>
                        <a:rPr kumimoji="1" lang="en-US" altLang="ja-JP" sz="1400" dirty="0"/>
                        <a:t>【kL】</a:t>
                      </a:r>
                      <a:endParaRPr kumimoji="1" lang="ja-JP" altLang="en-US" sz="1400" dirty="0"/>
                    </a:p>
                  </a:txBody>
                  <a:tcPr/>
                </a:tc>
                <a:tc>
                  <a:txBody>
                    <a:bodyPr/>
                    <a:lstStyle/>
                    <a:p>
                      <a:pPr algn="r"/>
                      <a:r>
                        <a:rPr kumimoji="1" lang="en-US" altLang="ja-JP" sz="1400" dirty="0"/>
                        <a:t>262,690</a:t>
                      </a:r>
                    </a:p>
                    <a:p>
                      <a:pPr algn="r"/>
                      <a:r>
                        <a:rPr kumimoji="1" lang="en-US" altLang="ja-JP" sz="1400" dirty="0"/>
                        <a:t>(</a:t>
                      </a:r>
                      <a:r>
                        <a:rPr kumimoji="1" lang="ja-JP" altLang="en-US" sz="1400" dirty="0"/>
                        <a:t>▲</a:t>
                      </a:r>
                      <a:r>
                        <a:rPr kumimoji="1" lang="en-US" altLang="ja-JP" sz="1400" dirty="0"/>
                        <a:t>6%)</a:t>
                      </a:r>
                      <a:endParaRPr kumimoji="1" lang="ja-JP" altLang="en-US" sz="1400" dirty="0"/>
                    </a:p>
                  </a:txBody>
                  <a:tcPr anchor="ctr"/>
                </a:tc>
                <a:tc>
                  <a:txBody>
                    <a:bodyPr/>
                    <a:lstStyle/>
                    <a:p>
                      <a:pPr algn="r"/>
                      <a:r>
                        <a:rPr kumimoji="1" lang="en-US" altLang="ja-JP" sz="1400" dirty="0"/>
                        <a:t>4,967,346</a:t>
                      </a:r>
                    </a:p>
                    <a:p>
                      <a:pPr algn="r"/>
                      <a:r>
                        <a:rPr kumimoji="1" lang="en-US" altLang="ja-JP" sz="1400" dirty="0"/>
                        <a:t>(</a:t>
                      </a:r>
                      <a:r>
                        <a:rPr kumimoji="1" lang="ja-JP" altLang="en-US" sz="1400" dirty="0"/>
                        <a:t>▲</a:t>
                      </a:r>
                      <a:r>
                        <a:rPr kumimoji="1" lang="en-US" altLang="ja-JP" sz="1400" dirty="0"/>
                        <a:t>23%)</a:t>
                      </a:r>
                      <a:endParaRPr kumimoji="1" lang="ja-JP" altLang="en-US" sz="1400" dirty="0"/>
                    </a:p>
                  </a:txBody>
                  <a:tcPr anchor="ctr"/>
                </a:tc>
                <a:tc>
                  <a:txBody>
                    <a:bodyPr/>
                    <a:lstStyle/>
                    <a:p>
                      <a:pPr algn="r"/>
                      <a:r>
                        <a:rPr kumimoji="1" lang="en-US" altLang="ja-JP" sz="1400" dirty="0"/>
                        <a:t>198,582</a:t>
                      </a:r>
                    </a:p>
                    <a:p>
                      <a:pPr algn="r"/>
                      <a:r>
                        <a:rPr kumimoji="1" lang="en-US" altLang="ja-JP" sz="1400" dirty="0"/>
                        <a:t>(±0%)</a:t>
                      </a:r>
                      <a:endParaRPr kumimoji="1" lang="ja-JP" altLang="en-US" sz="1400" dirty="0"/>
                    </a:p>
                  </a:txBody>
                  <a:tcPr anchor="ctr"/>
                </a:tc>
                <a:tc>
                  <a:txBody>
                    <a:bodyPr/>
                    <a:lstStyle/>
                    <a:p>
                      <a:pPr algn="r"/>
                      <a:endParaRPr kumimoji="1" lang="ja-JP" altLang="en-US" sz="1400" dirty="0"/>
                    </a:p>
                  </a:txBody>
                  <a:tcPr anchor="ctr"/>
                </a:tc>
                <a:extLst>
                  <a:ext uri="{0D108BD9-81ED-4DB2-BD59-A6C34878D82A}">
                    <a16:rowId xmlns:a16="http://schemas.microsoft.com/office/drawing/2014/main" val="3404673951"/>
                  </a:ext>
                </a:extLst>
              </a:tr>
              <a:tr h="603674">
                <a:tc vMerge="1">
                  <a:txBody>
                    <a:bodyPr/>
                    <a:lstStyle/>
                    <a:p>
                      <a:endParaRPr kumimoji="1" lang="ja-JP" altLang="en-US" dirty="0"/>
                    </a:p>
                  </a:txBody>
                  <a:tcPr/>
                </a:tc>
                <a:tc>
                  <a:txBody>
                    <a:bodyPr/>
                    <a:lstStyle/>
                    <a:p>
                      <a:r>
                        <a:rPr kumimoji="1" lang="ja-JP" altLang="en-US" sz="1400" dirty="0"/>
                        <a:t>高圧ガス</a:t>
                      </a:r>
                      <a:endParaRPr kumimoji="1" lang="en-US" altLang="ja-JP" sz="1400" dirty="0"/>
                    </a:p>
                    <a:p>
                      <a:r>
                        <a:rPr kumimoji="1" lang="en-US" altLang="ja-JP" sz="1400" dirty="0"/>
                        <a:t>【</a:t>
                      </a:r>
                      <a:r>
                        <a:rPr kumimoji="1" lang="ja-JP" altLang="en-US" sz="1400" dirty="0"/>
                        <a:t>千㎥</a:t>
                      </a:r>
                      <a:r>
                        <a:rPr kumimoji="1" lang="en-US" altLang="ja-JP" sz="1400" dirty="0"/>
                        <a:t>】</a:t>
                      </a:r>
                      <a:endParaRPr kumimoji="1" lang="ja-JP" altLang="en-US" sz="1400" dirty="0"/>
                    </a:p>
                  </a:txBody>
                  <a:tcPr/>
                </a:tc>
                <a:tc>
                  <a:txBody>
                    <a:bodyPr/>
                    <a:lstStyle/>
                    <a:p>
                      <a:pPr algn="r"/>
                      <a:r>
                        <a:rPr kumimoji="1" lang="en-US" altLang="ja-JP" sz="1400" dirty="0"/>
                        <a:t>461</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dirty="0"/>
                        <a:t>(±0%)</a:t>
                      </a:r>
                      <a:endParaRPr kumimoji="1" lang="ja-JP" altLang="en-US" sz="1400" dirty="0"/>
                    </a:p>
                  </a:txBody>
                  <a:tcPr anchor="ctr"/>
                </a:tc>
                <a:tc>
                  <a:txBody>
                    <a:bodyPr/>
                    <a:lstStyle/>
                    <a:p>
                      <a:pPr algn="r"/>
                      <a:r>
                        <a:rPr kumimoji="1" lang="en-US" altLang="ja-JP" sz="1400" dirty="0"/>
                        <a:t>945,105</a:t>
                      </a:r>
                    </a:p>
                    <a:p>
                      <a:pPr algn="r"/>
                      <a:r>
                        <a:rPr kumimoji="1" lang="en-US" altLang="ja-JP" sz="1400" dirty="0"/>
                        <a:t>(</a:t>
                      </a:r>
                      <a:r>
                        <a:rPr kumimoji="1" lang="ja-JP" altLang="en-US" sz="1400" dirty="0"/>
                        <a:t>▲</a:t>
                      </a:r>
                      <a:r>
                        <a:rPr kumimoji="1" lang="en-US" altLang="ja-JP" sz="1400" dirty="0"/>
                        <a:t>27%)</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endParaRPr kumimoji="1" lang="ja-JP" altLang="en-US" sz="1400" dirty="0"/>
                    </a:p>
                  </a:txBody>
                  <a:tcPr anchor="ctr"/>
                </a:tc>
                <a:extLst>
                  <a:ext uri="{0D108BD9-81ED-4DB2-BD59-A6C34878D82A}">
                    <a16:rowId xmlns:a16="http://schemas.microsoft.com/office/drawing/2014/main" val="1704171416"/>
                  </a:ext>
                </a:extLst>
              </a:tr>
            </a:tbl>
          </a:graphicData>
        </a:graphic>
      </p:graphicFrame>
      <p:cxnSp>
        <p:nvCxnSpPr>
          <p:cNvPr id="10" name="直線コネクタ 9">
            <a:extLst>
              <a:ext uri="{FF2B5EF4-FFF2-40B4-BE49-F238E27FC236}">
                <a16:creationId xmlns:a16="http://schemas.microsoft.com/office/drawing/2014/main" id="{050F9787-DB5E-46A1-8F98-2FDAA39E0124}"/>
              </a:ext>
            </a:extLst>
          </p:cNvPr>
          <p:cNvCxnSpPr/>
          <p:nvPr/>
        </p:nvCxnSpPr>
        <p:spPr>
          <a:xfrm flipH="1">
            <a:off x="11023134" y="1266738"/>
            <a:ext cx="857586" cy="39712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8FB30718-043C-4A35-8BF8-00626C39FD4E}"/>
              </a:ext>
            </a:extLst>
          </p:cNvPr>
          <p:cNvSpPr txBox="1"/>
          <p:nvPr/>
        </p:nvSpPr>
        <p:spPr>
          <a:xfrm>
            <a:off x="311280" y="5461233"/>
            <a:ext cx="11611384" cy="1015663"/>
          </a:xfrm>
          <a:prstGeom prst="rect">
            <a:avLst/>
          </a:prstGeom>
          <a:noFill/>
          <a:ln w="28575">
            <a:solidFill>
              <a:srgbClr val="002060"/>
            </a:solidFill>
          </a:ln>
        </p:spPr>
        <p:txBody>
          <a:bodyPr wrap="square" rtlCol="0">
            <a:spAutoFit/>
          </a:bodyPr>
          <a:lstStyle/>
          <a:p>
            <a:r>
              <a:rPr kumimoji="1" lang="ja-JP" altLang="en-US" sz="2000" dirty="0"/>
              <a:t>○特定事業所数は、２事業所減（岬地区は事業所撤退に伴い区域指定を解除）</a:t>
            </a:r>
            <a:endParaRPr kumimoji="1" lang="en-US" altLang="ja-JP" sz="2000" dirty="0"/>
          </a:p>
          <a:p>
            <a:r>
              <a:rPr lang="ja-JP" altLang="en-US" sz="2000" dirty="0"/>
              <a:t>○石油貯蔵量・取扱量は、北港で</a:t>
            </a:r>
            <a:r>
              <a:rPr lang="en-US" altLang="ja-JP" sz="2000" dirty="0"/>
              <a:t>6%</a:t>
            </a:r>
            <a:r>
              <a:rPr lang="ja-JP" altLang="en-US" sz="2000" dirty="0"/>
              <a:t>減＋堺泉北で</a:t>
            </a:r>
            <a:r>
              <a:rPr lang="en-US" altLang="ja-JP" sz="2000" dirty="0"/>
              <a:t>23</a:t>
            </a:r>
            <a:r>
              <a:rPr lang="ja-JP" altLang="en-US" sz="2000" dirty="0"/>
              <a:t>％減（府全体で</a:t>
            </a:r>
            <a:r>
              <a:rPr lang="en-US" altLang="ja-JP" sz="2000" dirty="0"/>
              <a:t>22%</a:t>
            </a:r>
            <a:r>
              <a:rPr lang="ja-JP" altLang="en-US" sz="2000" dirty="0"/>
              <a:t>減）</a:t>
            </a:r>
            <a:endParaRPr lang="en-US" altLang="ja-JP" sz="2000" dirty="0"/>
          </a:p>
          <a:p>
            <a:r>
              <a:rPr lang="ja-JP" altLang="en-US" sz="2000" dirty="0"/>
              <a:t>○高圧ガス処理量は、堺泉北で</a:t>
            </a:r>
            <a:r>
              <a:rPr lang="en-US" altLang="ja-JP" sz="2000" dirty="0"/>
              <a:t>27%</a:t>
            </a:r>
            <a:r>
              <a:rPr lang="ja-JP" altLang="en-US" sz="2000" dirty="0"/>
              <a:t>減</a:t>
            </a:r>
            <a:endParaRPr kumimoji="1" lang="ja-JP" altLang="en-US" sz="2000" dirty="0"/>
          </a:p>
        </p:txBody>
      </p:sp>
    </p:spTree>
    <p:extLst>
      <p:ext uri="{BB962C8B-B14F-4D97-AF65-F5344CB8AC3E}">
        <p14:creationId xmlns:p14="http://schemas.microsoft.com/office/powerpoint/2010/main" val="1887452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ABFDC-7E7B-4D75-A23D-B7D289BCBBA6}"/>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前回調査業務との比較（施設数）</a:t>
            </a:r>
            <a:endParaRPr kumimoji="1" lang="ja-JP" altLang="en-US" sz="3200" dirty="0">
              <a:solidFill>
                <a:schemeClr val="bg1"/>
              </a:solidFill>
            </a:endParaRPr>
          </a:p>
        </p:txBody>
      </p:sp>
      <p:sp>
        <p:nvSpPr>
          <p:cNvPr id="3" name="テキスト プレースホルダー 2">
            <a:extLst>
              <a:ext uri="{FF2B5EF4-FFF2-40B4-BE49-F238E27FC236}">
                <a16:creationId xmlns:a16="http://schemas.microsoft.com/office/drawing/2014/main" id="{6196FB52-5B8F-433C-9292-208B4A2406AE}"/>
              </a:ext>
            </a:extLst>
          </p:cNvPr>
          <p:cNvSpPr>
            <a:spLocks noGrp="1"/>
          </p:cNvSpPr>
          <p:nvPr>
            <p:ph type="body" idx="1"/>
          </p:nvPr>
        </p:nvSpPr>
        <p:spPr>
          <a:xfrm>
            <a:off x="269336" y="791930"/>
            <a:ext cx="5728239" cy="474808"/>
          </a:xfrm>
        </p:spPr>
        <p:txBody>
          <a:bodyPr/>
          <a:lstStyle/>
          <a:p>
            <a:r>
              <a:rPr kumimoji="1" lang="en-US" altLang="ja-JP" dirty="0"/>
              <a:t>H26.9</a:t>
            </a:r>
            <a:endParaRPr kumimoji="1" lang="ja-JP" altLang="en-US" dirty="0"/>
          </a:p>
        </p:txBody>
      </p:sp>
      <p:graphicFrame>
        <p:nvGraphicFramePr>
          <p:cNvPr id="7" name="表 7">
            <a:extLst>
              <a:ext uri="{FF2B5EF4-FFF2-40B4-BE49-F238E27FC236}">
                <a16:creationId xmlns:a16="http://schemas.microsoft.com/office/drawing/2014/main" id="{144A9E1E-E1E8-425F-B046-67CF8C70AA4D}"/>
              </a:ext>
            </a:extLst>
          </p:cNvPr>
          <p:cNvGraphicFramePr>
            <a:graphicFrameLocks noGrp="1"/>
          </p:cNvGraphicFramePr>
          <p:nvPr>
            <p:ph sz="half" idx="2"/>
            <p:extLst>
              <p:ext uri="{D42A27DB-BD31-4B8C-83A1-F6EECF244321}">
                <p14:modId xmlns:p14="http://schemas.microsoft.com/office/powerpoint/2010/main" val="2604761219"/>
              </p:ext>
            </p:extLst>
          </p:nvPr>
        </p:nvGraphicFramePr>
        <p:xfrm>
          <a:off x="290309" y="1266738"/>
          <a:ext cx="5728239" cy="3195920"/>
        </p:xfrm>
        <a:graphic>
          <a:graphicData uri="http://schemas.openxmlformats.org/drawingml/2006/table">
            <a:tbl>
              <a:tblPr firstRow="1" bandRow="1">
                <a:tableStyleId>{5C22544A-7EE6-4342-B048-85BDC9FD1C3A}</a:tableStyleId>
              </a:tblPr>
              <a:tblGrid>
                <a:gridCol w="1427482">
                  <a:extLst>
                    <a:ext uri="{9D8B030D-6E8A-4147-A177-3AD203B41FA5}">
                      <a16:colId xmlns:a16="http://schemas.microsoft.com/office/drawing/2014/main" val="1665748870"/>
                    </a:ext>
                  </a:extLst>
                </a:gridCol>
                <a:gridCol w="931178">
                  <a:extLst>
                    <a:ext uri="{9D8B030D-6E8A-4147-A177-3AD203B41FA5}">
                      <a16:colId xmlns:a16="http://schemas.microsoft.com/office/drawing/2014/main" val="1930312557"/>
                    </a:ext>
                  </a:extLst>
                </a:gridCol>
                <a:gridCol w="1105453">
                  <a:extLst>
                    <a:ext uri="{9D8B030D-6E8A-4147-A177-3AD203B41FA5}">
                      <a16:colId xmlns:a16="http://schemas.microsoft.com/office/drawing/2014/main" val="3747474611"/>
                    </a:ext>
                  </a:extLst>
                </a:gridCol>
                <a:gridCol w="899990">
                  <a:extLst>
                    <a:ext uri="{9D8B030D-6E8A-4147-A177-3AD203B41FA5}">
                      <a16:colId xmlns:a16="http://schemas.microsoft.com/office/drawing/2014/main" val="1311422505"/>
                    </a:ext>
                  </a:extLst>
                </a:gridCol>
                <a:gridCol w="781123">
                  <a:extLst>
                    <a:ext uri="{9D8B030D-6E8A-4147-A177-3AD203B41FA5}">
                      <a16:colId xmlns:a16="http://schemas.microsoft.com/office/drawing/2014/main" val="1982908172"/>
                    </a:ext>
                  </a:extLst>
                </a:gridCol>
                <a:gridCol w="583013">
                  <a:extLst>
                    <a:ext uri="{9D8B030D-6E8A-4147-A177-3AD203B41FA5}">
                      <a16:colId xmlns:a16="http://schemas.microsoft.com/office/drawing/2014/main" val="879327418"/>
                    </a:ext>
                  </a:extLst>
                </a:gridCol>
              </a:tblGrid>
              <a:tr h="432041">
                <a:tc>
                  <a:txBody>
                    <a:bodyPr/>
                    <a:lstStyle/>
                    <a:p>
                      <a:endParaRPr kumimoji="1" lang="ja-JP" altLang="en-US" dirty="0"/>
                    </a:p>
                  </a:txBody>
                  <a:tcPr/>
                </a:tc>
                <a:tc>
                  <a:txBody>
                    <a:bodyPr/>
                    <a:lstStyle/>
                    <a:p>
                      <a:pPr algn="ctr"/>
                      <a:r>
                        <a:rPr kumimoji="1" lang="ja-JP" altLang="en-US" sz="1400" dirty="0"/>
                        <a:t>北港地区</a:t>
                      </a:r>
                    </a:p>
                  </a:txBody>
                  <a:tcPr anchor="ctr"/>
                </a:tc>
                <a:tc>
                  <a:txBody>
                    <a:bodyPr/>
                    <a:lstStyle/>
                    <a:p>
                      <a:pPr algn="ctr"/>
                      <a:r>
                        <a:rPr kumimoji="1" lang="ja-JP" altLang="en-US" sz="1400" dirty="0"/>
                        <a:t>堺泉北地区</a:t>
                      </a:r>
                    </a:p>
                  </a:txBody>
                  <a:tcPr anchor="ctr"/>
                </a:tc>
                <a:tc>
                  <a:txBody>
                    <a:bodyPr/>
                    <a:lstStyle/>
                    <a:p>
                      <a:pPr algn="ctr"/>
                      <a:r>
                        <a:rPr kumimoji="1" lang="ja-JP" altLang="en-US" sz="1400" dirty="0"/>
                        <a:t>関空地区</a:t>
                      </a:r>
                    </a:p>
                  </a:txBody>
                  <a:tcPr anchor="ctr"/>
                </a:tc>
                <a:tc>
                  <a:txBody>
                    <a:bodyPr/>
                    <a:lstStyle/>
                    <a:p>
                      <a:pPr algn="ctr"/>
                      <a:r>
                        <a:rPr kumimoji="1" lang="ja-JP" altLang="en-US" sz="1400" dirty="0"/>
                        <a:t>岬地区</a:t>
                      </a:r>
                    </a:p>
                  </a:txBody>
                  <a:tcPr anchor="ctr"/>
                </a:tc>
                <a:tc>
                  <a:txBody>
                    <a:bodyPr/>
                    <a:lstStyle/>
                    <a:p>
                      <a:pPr algn="ctr"/>
                      <a:r>
                        <a:rPr kumimoji="1" lang="ja-JP" altLang="en-US" sz="1400" dirty="0"/>
                        <a:t>計</a:t>
                      </a:r>
                    </a:p>
                  </a:txBody>
                  <a:tcPr anchor="ctr"/>
                </a:tc>
                <a:extLst>
                  <a:ext uri="{0D108BD9-81ED-4DB2-BD59-A6C34878D82A}">
                    <a16:rowId xmlns:a16="http://schemas.microsoft.com/office/drawing/2014/main" val="2439121732"/>
                  </a:ext>
                </a:extLst>
              </a:tr>
              <a:tr h="432041">
                <a:tc>
                  <a:txBody>
                    <a:bodyPr/>
                    <a:lstStyle/>
                    <a:p>
                      <a:r>
                        <a:rPr kumimoji="1" lang="ja-JP" altLang="en-US" sz="1400" dirty="0"/>
                        <a:t>危険物タンク</a:t>
                      </a:r>
                    </a:p>
                  </a:txBody>
                  <a:tcPr/>
                </a:tc>
                <a:tc>
                  <a:txBody>
                    <a:bodyPr/>
                    <a:lstStyle/>
                    <a:p>
                      <a:pPr algn="r"/>
                      <a:r>
                        <a:rPr kumimoji="1" lang="en-US" altLang="ja-JP" sz="1400" dirty="0"/>
                        <a:t>213</a:t>
                      </a:r>
                      <a:endParaRPr kumimoji="1" lang="ja-JP" altLang="en-US" sz="1400" dirty="0"/>
                    </a:p>
                  </a:txBody>
                  <a:tcPr anchor="ctr"/>
                </a:tc>
                <a:tc>
                  <a:txBody>
                    <a:bodyPr/>
                    <a:lstStyle/>
                    <a:p>
                      <a:pPr algn="r"/>
                      <a:r>
                        <a:rPr kumimoji="1" lang="en-US" altLang="ja-JP" sz="1400" dirty="0"/>
                        <a:t>768</a:t>
                      </a:r>
                      <a:endParaRPr kumimoji="1" lang="ja-JP" altLang="en-US" sz="1400" dirty="0"/>
                    </a:p>
                  </a:txBody>
                  <a:tcPr anchor="ctr"/>
                </a:tc>
                <a:tc>
                  <a:txBody>
                    <a:bodyPr/>
                    <a:lstStyle/>
                    <a:p>
                      <a:pPr algn="r"/>
                      <a:r>
                        <a:rPr kumimoji="1" lang="en-US" altLang="ja-JP" sz="1400" dirty="0"/>
                        <a:t>10</a:t>
                      </a:r>
                      <a:endParaRPr kumimoji="1" lang="ja-JP" altLang="en-US" sz="1400" dirty="0"/>
                    </a:p>
                  </a:txBody>
                  <a:tcPr anchor="ctr"/>
                </a:tc>
                <a:tc>
                  <a:txBody>
                    <a:bodyPr/>
                    <a:lstStyle/>
                    <a:p>
                      <a:pPr algn="r"/>
                      <a:r>
                        <a:rPr kumimoji="1" lang="en-US" altLang="ja-JP" sz="1400" dirty="0"/>
                        <a:t>8</a:t>
                      </a:r>
                      <a:endParaRPr kumimoji="1" lang="ja-JP" altLang="en-US" sz="1400" dirty="0"/>
                    </a:p>
                  </a:txBody>
                  <a:tcPr anchor="ctr"/>
                </a:tc>
                <a:tc>
                  <a:txBody>
                    <a:bodyPr/>
                    <a:lstStyle/>
                    <a:p>
                      <a:pPr algn="r"/>
                      <a:r>
                        <a:rPr kumimoji="1" lang="en-US" altLang="ja-JP" sz="1400" dirty="0"/>
                        <a:t>999</a:t>
                      </a:r>
                      <a:endParaRPr kumimoji="1" lang="ja-JP" altLang="en-US" sz="1400" dirty="0"/>
                    </a:p>
                  </a:txBody>
                  <a:tcPr anchor="ctr"/>
                </a:tc>
                <a:extLst>
                  <a:ext uri="{0D108BD9-81ED-4DB2-BD59-A6C34878D82A}">
                    <a16:rowId xmlns:a16="http://schemas.microsoft.com/office/drawing/2014/main" val="4280784077"/>
                  </a:ext>
                </a:extLst>
              </a:tr>
              <a:tr h="432041">
                <a:tc>
                  <a:txBody>
                    <a:bodyPr/>
                    <a:lstStyle/>
                    <a:p>
                      <a:r>
                        <a:rPr kumimoji="1" lang="ja-JP" altLang="en-US" sz="1400" dirty="0"/>
                        <a:t>高圧ガスタンク</a:t>
                      </a:r>
                    </a:p>
                  </a:txBody>
                  <a:tcPr/>
                </a:tc>
                <a:tc>
                  <a:txBody>
                    <a:bodyPr/>
                    <a:lstStyle/>
                    <a:p>
                      <a:pPr algn="r"/>
                      <a:r>
                        <a:rPr kumimoji="1" lang="en-US" altLang="ja-JP" sz="1400" dirty="0"/>
                        <a:t>0</a:t>
                      </a:r>
                    </a:p>
                  </a:txBody>
                  <a:tcPr anchor="ctr"/>
                </a:tc>
                <a:tc>
                  <a:txBody>
                    <a:bodyPr/>
                    <a:lstStyle/>
                    <a:p>
                      <a:pPr algn="r"/>
                      <a:r>
                        <a:rPr kumimoji="1" lang="en-US" altLang="ja-JP" sz="1400" dirty="0"/>
                        <a:t>176</a:t>
                      </a:r>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176</a:t>
                      </a:r>
                      <a:endParaRPr kumimoji="1" lang="ja-JP" altLang="en-US" sz="1400" dirty="0"/>
                    </a:p>
                  </a:txBody>
                  <a:tcPr anchor="ctr"/>
                </a:tc>
                <a:extLst>
                  <a:ext uri="{0D108BD9-81ED-4DB2-BD59-A6C34878D82A}">
                    <a16:rowId xmlns:a16="http://schemas.microsoft.com/office/drawing/2014/main" val="1295801480"/>
                  </a:ext>
                </a:extLst>
              </a:tr>
              <a:tr h="603674">
                <a:tc>
                  <a:txBody>
                    <a:bodyPr/>
                    <a:lstStyle/>
                    <a:p>
                      <a:r>
                        <a:rPr kumimoji="1" lang="ja-JP" altLang="en-US" sz="1400" dirty="0"/>
                        <a:t>毒劇物タンク</a:t>
                      </a:r>
                    </a:p>
                  </a:txBody>
                  <a:tcPr/>
                </a:tc>
                <a:tc>
                  <a:txBody>
                    <a:bodyPr/>
                    <a:lstStyle/>
                    <a:p>
                      <a:pPr algn="r"/>
                      <a:r>
                        <a:rPr kumimoji="1" lang="en-US" altLang="ja-JP" sz="1400" dirty="0"/>
                        <a:t>2</a:t>
                      </a:r>
                      <a:endParaRPr kumimoji="1" lang="ja-JP" altLang="en-US" sz="1400" dirty="0"/>
                    </a:p>
                  </a:txBody>
                  <a:tcPr anchor="ctr"/>
                </a:tc>
                <a:tc>
                  <a:txBody>
                    <a:bodyPr/>
                    <a:lstStyle/>
                    <a:p>
                      <a:pPr algn="r"/>
                      <a:r>
                        <a:rPr kumimoji="1" lang="en-US" altLang="ja-JP" sz="1400" dirty="0"/>
                        <a:t>8</a:t>
                      </a:r>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10</a:t>
                      </a:r>
                      <a:endParaRPr kumimoji="1" lang="ja-JP" altLang="en-US" sz="1400" dirty="0"/>
                    </a:p>
                  </a:txBody>
                  <a:tcPr anchor="ctr"/>
                </a:tc>
                <a:extLst>
                  <a:ext uri="{0D108BD9-81ED-4DB2-BD59-A6C34878D82A}">
                    <a16:rowId xmlns:a16="http://schemas.microsoft.com/office/drawing/2014/main" val="3648604628"/>
                  </a:ext>
                </a:extLst>
              </a:tr>
              <a:tr h="432041">
                <a:tc>
                  <a:txBody>
                    <a:bodyPr/>
                    <a:lstStyle/>
                    <a:p>
                      <a:r>
                        <a:rPr kumimoji="1" lang="ja-JP" altLang="en-US" sz="1400" dirty="0"/>
                        <a:t>プラント施設</a:t>
                      </a:r>
                    </a:p>
                  </a:txBody>
                  <a:tcP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71</a:t>
                      </a:r>
                      <a:endParaRPr kumimoji="1" lang="ja-JP" altLang="en-US" sz="1400" dirty="0"/>
                    </a:p>
                  </a:txBody>
                  <a:tcPr anchor="ctr"/>
                </a:tc>
                <a:tc>
                  <a:txBody>
                    <a:bodyPr/>
                    <a:lstStyle/>
                    <a:p>
                      <a:pPr algn="r"/>
                      <a:r>
                        <a:rPr kumimoji="1" lang="en-US" altLang="ja-JP" sz="1400" dirty="0"/>
                        <a:t>0</a:t>
                      </a:r>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71</a:t>
                      </a:r>
                      <a:endParaRPr kumimoji="1" lang="ja-JP" altLang="en-US" sz="1400" dirty="0"/>
                    </a:p>
                  </a:txBody>
                  <a:tcPr anchor="ctr"/>
                </a:tc>
                <a:extLst>
                  <a:ext uri="{0D108BD9-81ED-4DB2-BD59-A6C34878D82A}">
                    <a16:rowId xmlns:a16="http://schemas.microsoft.com/office/drawing/2014/main" val="1040094678"/>
                  </a:ext>
                </a:extLst>
              </a:tr>
              <a:tr h="432041">
                <a:tc>
                  <a:txBody>
                    <a:bodyPr/>
                    <a:lstStyle/>
                    <a:p>
                      <a:r>
                        <a:rPr kumimoji="1" lang="ja-JP" altLang="en-US" sz="1400" dirty="0"/>
                        <a:t>タンカー桟橋</a:t>
                      </a:r>
                    </a:p>
                  </a:txBody>
                  <a:tcPr/>
                </a:tc>
                <a:tc>
                  <a:txBody>
                    <a:bodyPr/>
                    <a:lstStyle/>
                    <a:p>
                      <a:pPr algn="r"/>
                      <a:r>
                        <a:rPr kumimoji="1" lang="en-US" altLang="ja-JP" sz="1400" dirty="0"/>
                        <a:t>6</a:t>
                      </a:r>
                      <a:endParaRPr kumimoji="1" lang="ja-JP" altLang="en-US" sz="1400" dirty="0"/>
                    </a:p>
                  </a:txBody>
                  <a:tcPr anchor="ctr"/>
                </a:tc>
                <a:tc>
                  <a:txBody>
                    <a:bodyPr/>
                    <a:lstStyle/>
                    <a:p>
                      <a:pPr algn="r"/>
                      <a:r>
                        <a:rPr kumimoji="1" lang="en-US" altLang="ja-JP" sz="1400" dirty="0"/>
                        <a:t>60</a:t>
                      </a:r>
                      <a:endParaRPr kumimoji="1" lang="ja-JP" altLang="en-US" sz="1400" dirty="0"/>
                    </a:p>
                  </a:txBody>
                  <a:tcPr anchor="ctr"/>
                </a:tc>
                <a:tc>
                  <a:txBody>
                    <a:bodyPr/>
                    <a:lstStyle/>
                    <a:p>
                      <a:pPr algn="r"/>
                      <a:r>
                        <a:rPr kumimoji="1" lang="en-US" altLang="ja-JP" sz="1400" dirty="0"/>
                        <a:t>4</a:t>
                      </a:r>
                      <a:endParaRPr kumimoji="1" lang="ja-JP" altLang="en-US" sz="1400" dirty="0"/>
                    </a:p>
                  </a:txBody>
                  <a:tcPr anchor="ctr"/>
                </a:tc>
                <a:tc>
                  <a:txBody>
                    <a:bodyPr/>
                    <a:lstStyle/>
                    <a:p>
                      <a:pPr algn="r"/>
                      <a:r>
                        <a:rPr kumimoji="1" lang="en-US" altLang="ja-JP" sz="1400" dirty="0"/>
                        <a:t>3</a:t>
                      </a:r>
                      <a:endParaRPr kumimoji="1" lang="ja-JP" altLang="en-US" sz="1400" dirty="0"/>
                    </a:p>
                  </a:txBody>
                  <a:tcPr anchor="ctr"/>
                </a:tc>
                <a:tc>
                  <a:txBody>
                    <a:bodyPr/>
                    <a:lstStyle/>
                    <a:p>
                      <a:pPr algn="r"/>
                      <a:r>
                        <a:rPr kumimoji="1" lang="en-US" altLang="ja-JP" sz="1400" dirty="0"/>
                        <a:t>73</a:t>
                      </a:r>
                      <a:endParaRPr kumimoji="1" lang="ja-JP" altLang="en-US" sz="1400" dirty="0"/>
                    </a:p>
                  </a:txBody>
                  <a:tcPr anchor="ctr"/>
                </a:tc>
                <a:extLst>
                  <a:ext uri="{0D108BD9-81ED-4DB2-BD59-A6C34878D82A}">
                    <a16:rowId xmlns:a16="http://schemas.microsoft.com/office/drawing/2014/main" val="4019615231"/>
                  </a:ext>
                </a:extLst>
              </a:tr>
              <a:tr h="432041">
                <a:tc>
                  <a:txBody>
                    <a:bodyPr/>
                    <a:lstStyle/>
                    <a:p>
                      <a:r>
                        <a:rPr kumimoji="1" lang="ja-JP" altLang="en-US" sz="1400" dirty="0"/>
                        <a:t>パイプライン</a:t>
                      </a:r>
                    </a:p>
                  </a:txBody>
                  <a:tcPr/>
                </a:tc>
                <a:tc>
                  <a:txBody>
                    <a:bodyPr/>
                    <a:lstStyle/>
                    <a:p>
                      <a:pPr algn="r"/>
                      <a:r>
                        <a:rPr kumimoji="1" lang="en-US" altLang="ja-JP" sz="1400" dirty="0"/>
                        <a:t>60</a:t>
                      </a:r>
                      <a:endParaRPr kumimoji="1" lang="ja-JP" altLang="en-US" sz="1400" dirty="0"/>
                    </a:p>
                  </a:txBody>
                  <a:tcPr anchor="ctr"/>
                </a:tc>
                <a:tc>
                  <a:txBody>
                    <a:bodyPr/>
                    <a:lstStyle/>
                    <a:p>
                      <a:pPr algn="r"/>
                      <a:r>
                        <a:rPr kumimoji="1" lang="en-US" altLang="ja-JP" sz="1400" dirty="0"/>
                        <a:t>78</a:t>
                      </a:r>
                      <a:endParaRPr kumimoji="1" lang="ja-JP" altLang="en-US" sz="1400" dirty="0"/>
                    </a:p>
                  </a:txBody>
                  <a:tcPr anchor="ctr"/>
                </a:tc>
                <a:tc>
                  <a:txBody>
                    <a:bodyPr/>
                    <a:lstStyle/>
                    <a:p>
                      <a:pPr algn="r"/>
                      <a:r>
                        <a:rPr kumimoji="1" lang="en-US" altLang="ja-JP" sz="1400" dirty="0"/>
                        <a:t>3</a:t>
                      </a:r>
                      <a:endParaRPr kumimoji="1" lang="ja-JP" altLang="en-US" sz="1400" dirty="0"/>
                    </a:p>
                  </a:txBody>
                  <a:tcPr anchor="ctr"/>
                </a:tc>
                <a:tc>
                  <a:txBody>
                    <a:bodyPr/>
                    <a:lstStyle/>
                    <a:p>
                      <a:pPr algn="r"/>
                      <a:r>
                        <a:rPr kumimoji="1" lang="en-US" altLang="ja-JP" sz="1400" dirty="0"/>
                        <a:t>0</a:t>
                      </a:r>
                      <a:endParaRPr kumimoji="1" lang="ja-JP" altLang="en-US" sz="1400" dirty="0"/>
                    </a:p>
                  </a:txBody>
                  <a:tcPr anchor="ctr"/>
                </a:tc>
                <a:tc>
                  <a:txBody>
                    <a:bodyPr/>
                    <a:lstStyle/>
                    <a:p>
                      <a:pPr algn="r"/>
                      <a:r>
                        <a:rPr kumimoji="1" lang="en-US" altLang="ja-JP" sz="1400" dirty="0"/>
                        <a:t>141</a:t>
                      </a:r>
                      <a:endParaRPr kumimoji="1" lang="ja-JP" altLang="en-US" sz="1400" dirty="0"/>
                    </a:p>
                  </a:txBody>
                  <a:tcPr anchor="ctr"/>
                </a:tc>
                <a:extLst>
                  <a:ext uri="{0D108BD9-81ED-4DB2-BD59-A6C34878D82A}">
                    <a16:rowId xmlns:a16="http://schemas.microsoft.com/office/drawing/2014/main" val="3402964045"/>
                  </a:ext>
                </a:extLst>
              </a:tr>
            </a:tbl>
          </a:graphicData>
        </a:graphic>
      </p:graphicFrame>
      <p:sp>
        <p:nvSpPr>
          <p:cNvPr id="5" name="テキスト プレースホルダー 4">
            <a:extLst>
              <a:ext uri="{FF2B5EF4-FFF2-40B4-BE49-F238E27FC236}">
                <a16:creationId xmlns:a16="http://schemas.microsoft.com/office/drawing/2014/main" id="{3D35F2A1-F2E3-42D9-979F-EDE8EF4DEE5F}"/>
              </a:ext>
            </a:extLst>
          </p:cNvPr>
          <p:cNvSpPr>
            <a:spLocks noGrp="1"/>
          </p:cNvSpPr>
          <p:nvPr>
            <p:ph type="body" sz="quarter" idx="3"/>
          </p:nvPr>
        </p:nvSpPr>
        <p:spPr>
          <a:xfrm>
            <a:off x="6103434" y="791930"/>
            <a:ext cx="1026415" cy="466419"/>
          </a:xfrm>
        </p:spPr>
        <p:txBody>
          <a:bodyPr/>
          <a:lstStyle/>
          <a:p>
            <a:r>
              <a:rPr kumimoji="1" lang="en-US" altLang="ja-JP" dirty="0"/>
              <a:t>R8.9</a:t>
            </a:r>
            <a:endParaRPr kumimoji="1" lang="ja-JP" altLang="en-US" dirty="0"/>
          </a:p>
        </p:txBody>
      </p:sp>
      <p:sp>
        <p:nvSpPr>
          <p:cNvPr id="11" name="テキスト ボックス 10">
            <a:extLst>
              <a:ext uri="{FF2B5EF4-FFF2-40B4-BE49-F238E27FC236}">
                <a16:creationId xmlns:a16="http://schemas.microsoft.com/office/drawing/2014/main" id="{8FB30718-043C-4A35-8BF8-00626C39FD4E}"/>
              </a:ext>
            </a:extLst>
          </p:cNvPr>
          <p:cNvSpPr txBox="1"/>
          <p:nvPr/>
        </p:nvSpPr>
        <p:spPr>
          <a:xfrm>
            <a:off x="290309" y="4621766"/>
            <a:ext cx="11632357" cy="1938992"/>
          </a:xfrm>
          <a:prstGeom prst="rect">
            <a:avLst/>
          </a:prstGeom>
          <a:noFill/>
          <a:ln w="28575">
            <a:solidFill>
              <a:srgbClr val="002060"/>
            </a:solidFill>
          </a:ln>
        </p:spPr>
        <p:txBody>
          <a:bodyPr wrap="square" rtlCol="0">
            <a:spAutoFit/>
          </a:bodyPr>
          <a:lstStyle/>
          <a:p>
            <a:r>
              <a:rPr kumimoji="1" lang="ja-JP" altLang="en-US" sz="2000" dirty="0"/>
              <a:t>○危険物タンク</a:t>
            </a:r>
            <a:r>
              <a:rPr lang="ja-JP" altLang="en-US" sz="2000" dirty="0"/>
              <a:t>　　２社</a:t>
            </a:r>
            <a:r>
              <a:rPr kumimoji="1" lang="ja-JP" altLang="en-US" sz="2000" dirty="0"/>
              <a:t>の事業撤退、</a:t>
            </a:r>
            <a:r>
              <a:rPr lang="ja-JP" altLang="en-US" sz="2000" dirty="0"/>
              <a:t>１社</a:t>
            </a:r>
            <a:r>
              <a:rPr kumimoji="1" lang="ja-JP" altLang="en-US" sz="2000" dirty="0"/>
              <a:t>の製造拠点転換により大幅減少</a:t>
            </a:r>
            <a:endParaRPr kumimoji="1" lang="en-US" altLang="ja-JP" sz="2000" dirty="0"/>
          </a:p>
          <a:p>
            <a:r>
              <a:rPr lang="ja-JP" altLang="en-US" sz="2000" dirty="0"/>
              <a:t>○高圧ガスタンク　１社の事業撤退により減少</a:t>
            </a:r>
            <a:endParaRPr lang="en-US" altLang="ja-JP" sz="2000" dirty="0"/>
          </a:p>
          <a:p>
            <a:r>
              <a:rPr kumimoji="1" lang="ja-JP" altLang="en-US" sz="2000" dirty="0"/>
              <a:t>○毒劇物タンク</a:t>
            </a:r>
            <a:r>
              <a:rPr lang="ja-JP" altLang="en-US" sz="2000" dirty="0"/>
              <a:t>　</a:t>
            </a:r>
            <a:r>
              <a:rPr kumimoji="1" lang="ja-JP" altLang="en-US" sz="2000" dirty="0"/>
              <a:t>　</a:t>
            </a:r>
            <a:r>
              <a:rPr lang="ja-JP" altLang="en-US" sz="2000" dirty="0"/>
              <a:t>１社で施設廃止があったため</a:t>
            </a:r>
            <a:r>
              <a:rPr kumimoji="1" lang="ja-JP" altLang="en-US" sz="2000" dirty="0"/>
              <a:t>の減少分</a:t>
            </a:r>
            <a:endParaRPr kumimoji="1" lang="en-US" altLang="ja-JP" sz="2000" dirty="0"/>
          </a:p>
          <a:p>
            <a:r>
              <a:rPr lang="ja-JP" altLang="en-US" sz="2000" dirty="0"/>
              <a:t>○プラント施設　　２社の事業撤退により減少したが、１社の新規施設追加があり増減なし　</a:t>
            </a:r>
            <a:endParaRPr lang="en-US" altLang="ja-JP" sz="2000" dirty="0"/>
          </a:p>
          <a:p>
            <a:r>
              <a:rPr kumimoji="1" lang="ja-JP" altLang="en-US" sz="2000" dirty="0"/>
              <a:t>○タンカー桟橋　　１社</a:t>
            </a:r>
            <a:r>
              <a:rPr lang="ja-JP" altLang="en-US" sz="2000" dirty="0"/>
              <a:t>の事業撤退により減少</a:t>
            </a:r>
            <a:endParaRPr kumimoji="1" lang="en-US" altLang="ja-JP" sz="2000" dirty="0"/>
          </a:p>
          <a:p>
            <a:r>
              <a:rPr lang="ja-JP" altLang="en-US" sz="2000" dirty="0"/>
              <a:t>○パイプライン　　１社の事業撤退により減少したが、１社の新規施設追加があり増減なし</a:t>
            </a:r>
            <a:endParaRPr lang="en-US" altLang="ja-JP" sz="2000" dirty="0"/>
          </a:p>
        </p:txBody>
      </p:sp>
      <p:graphicFrame>
        <p:nvGraphicFramePr>
          <p:cNvPr id="12" name="表 7">
            <a:extLst>
              <a:ext uri="{FF2B5EF4-FFF2-40B4-BE49-F238E27FC236}">
                <a16:creationId xmlns:a16="http://schemas.microsoft.com/office/drawing/2014/main" id="{69AD0181-6566-4F8C-BA92-C3AABE9B6B86}"/>
              </a:ext>
            </a:extLst>
          </p:cNvPr>
          <p:cNvGraphicFramePr>
            <a:graphicFrameLocks/>
          </p:cNvGraphicFramePr>
          <p:nvPr>
            <p:extLst>
              <p:ext uri="{D42A27DB-BD31-4B8C-83A1-F6EECF244321}">
                <p14:modId xmlns:p14="http://schemas.microsoft.com/office/powerpoint/2010/main" val="435183955"/>
              </p:ext>
            </p:extLst>
          </p:nvPr>
        </p:nvGraphicFramePr>
        <p:xfrm>
          <a:off x="6194427" y="1266738"/>
          <a:ext cx="5728239" cy="3195920"/>
        </p:xfrm>
        <a:graphic>
          <a:graphicData uri="http://schemas.openxmlformats.org/drawingml/2006/table">
            <a:tbl>
              <a:tblPr firstRow="1" bandRow="1">
                <a:tableStyleId>{5C22544A-7EE6-4342-B048-85BDC9FD1C3A}</a:tableStyleId>
              </a:tblPr>
              <a:tblGrid>
                <a:gridCol w="1427482">
                  <a:extLst>
                    <a:ext uri="{9D8B030D-6E8A-4147-A177-3AD203B41FA5}">
                      <a16:colId xmlns:a16="http://schemas.microsoft.com/office/drawing/2014/main" val="1665748870"/>
                    </a:ext>
                  </a:extLst>
                </a:gridCol>
                <a:gridCol w="931178">
                  <a:extLst>
                    <a:ext uri="{9D8B030D-6E8A-4147-A177-3AD203B41FA5}">
                      <a16:colId xmlns:a16="http://schemas.microsoft.com/office/drawing/2014/main" val="1930312557"/>
                    </a:ext>
                  </a:extLst>
                </a:gridCol>
                <a:gridCol w="1105453">
                  <a:extLst>
                    <a:ext uri="{9D8B030D-6E8A-4147-A177-3AD203B41FA5}">
                      <a16:colId xmlns:a16="http://schemas.microsoft.com/office/drawing/2014/main" val="3747474611"/>
                    </a:ext>
                  </a:extLst>
                </a:gridCol>
                <a:gridCol w="899990">
                  <a:extLst>
                    <a:ext uri="{9D8B030D-6E8A-4147-A177-3AD203B41FA5}">
                      <a16:colId xmlns:a16="http://schemas.microsoft.com/office/drawing/2014/main" val="1311422505"/>
                    </a:ext>
                  </a:extLst>
                </a:gridCol>
                <a:gridCol w="781123">
                  <a:extLst>
                    <a:ext uri="{9D8B030D-6E8A-4147-A177-3AD203B41FA5}">
                      <a16:colId xmlns:a16="http://schemas.microsoft.com/office/drawing/2014/main" val="1982908172"/>
                    </a:ext>
                  </a:extLst>
                </a:gridCol>
                <a:gridCol w="583013">
                  <a:extLst>
                    <a:ext uri="{9D8B030D-6E8A-4147-A177-3AD203B41FA5}">
                      <a16:colId xmlns:a16="http://schemas.microsoft.com/office/drawing/2014/main" val="879327418"/>
                    </a:ext>
                  </a:extLst>
                </a:gridCol>
              </a:tblGrid>
              <a:tr h="432041">
                <a:tc>
                  <a:txBody>
                    <a:bodyPr/>
                    <a:lstStyle/>
                    <a:p>
                      <a:endParaRPr kumimoji="1" lang="ja-JP" altLang="en-US" dirty="0"/>
                    </a:p>
                  </a:txBody>
                  <a:tcPr/>
                </a:tc>
                <a:tc>
                  <a:txBody>
                    <a:bodyPr/>
                    <a:lstStyle/>
                    <a:p>
                      <a:pPr algn="ctr"/>
                      <a:r>
                        <a:rPr kumimoji="1" lang="ja-JP" altLang="en-US" sz="1400" dirty="0"/>
                        <a:t>北港地区</a:t>
                      </a:r>
                    </a:p>
                  </a:txBody>
                  <a:tcPr anchor="ctr"/>
                </a:tc>
                <a:tc>
                  <a:txBody>
                    <a:bodyPr/>
                    <a:lstStyle/>
                    <a:p>
                      <a:pPr algn="ctr"/>
                      <a:r>
                        <a:rPr kumimoji="1" lang="ja-JP" altLang="en-US" sz="1400" dirty="0"/>
                        <a:t>堺泉北地区</a:t>
                      </a:r>
                    </a:p>
                  </a:txBody>
                  <a:tcPr anchor="ctr"/>
                </a:tc>
                <a:tc>
                  <a:txBody>
                    <a:bodyPr/>
                    <a:lstStyle/>
                    <a:p>
                      <a:pPr algn="ctr"/>
                      <a:r>
                        <a:rPr kumimoji="1" lang="ja-JP" altLang="en-US" sz="1400" dirty="0"/>
                        <a:t>関空地区</a:t>
                      </a:r>
                    </a:p>
                  </a:txBody>
                  <a:tcPr anchor="ctr"/>
                </a:tc>
                <a:tc>
                  <a:txBody>
                    <a:bodyPr/>
                    <a:lstStyle/>
                    <a:p>
                      <a:pPr algn="ctr"/>
                      <a:r>
                        <a:rPr kumimoji="1" lang="ja-JP" altLang="en-US" sz="1400" dirty="0"/>
                        <a:t>岬地区</a:t>
                      </a:r>
                    </a:p>
                  </a:txBody>
                  <a:tcPr anchor="ctr"/>
                </a:tc>
                <a:tc>
                  <a:txBody>
                    <a:bodyPr/>
                    <a:lstStyle/>
                    <a:p>
                      <a:pPr algn="ctr"/>
                      <a:r>
                        <a:rPr kumimoji="1" lang="ja-JP" altLang="en-US" sz="1400" dirty="0"/>
                        <a:t>計</a:t>
                      </a:r>
                    </a:p>
                  </a:txBody>
                  <a:tcPr anchor="ctr"/>
                </a:tc>
                <a:extLst>
                  <a:ext uri="{0D108BD9-81ED-4DB2-BD59-A6C34878D82A}">
                    <a16:rowId xmlns:a16="http://schemas.microsoft.com/office/drawing/2014/main" val="2439121732"/>
                  </a:ext>
                </a:extLst>
              </a:tr>
              <a:tr h="432041">
                <a:tc>
                  <a:txBody>
                    <a:bodyPr/>
                    <a:lstStyle/>
                    <a:p>
                      <a:r>
                        <a:rPr kumimoji="1" lang="ja-JP" altLang="en-US" sz="1400" dirty="0"/>
                        <a:t>危険物タンク</a:t>
                      </a:r>
                    </a:p>
                  </a:txBody>
                  <a:tcPr/>
                </a:tc>
                <a:tc>
                  <a:txBody>
                    <a:bodyPr/>
                    <a:lstStyle/>
                    <a:p>
                      <a:pPr algn="r"/>
                      <a:r>
                        <a:rPr kumimoji="1" lang="en-US" altLang="ja-JP" sz="1400" dirty="0">
                          <a:solidFill>
                            <a:srgbClr val="FF0000"/>
                          </a:solidFill>
                        </a:rPr>
                        <a:t>218</a:t>
                      </a:r>
                      <a:endParaRPr kumimoji="1" lang="ja-JP" altLang="en-US" sz="1400" dirty="0">
                        <a:solidFill>
                          <a:srgbClr val="FF0000"/>
                        </a:solidFill>
                      </a:endParaRPr>
                    </a:p>
                  </a:txBody>
                  <a:tcPr anchor="ctr"/>
                </a:tc>
                <a:tc>
                  <a:txBody>
                    <a:bodyPr/>
                    <a:lstStyle/>
                    <a:p>
                      <a:pPr algn="r"/>
                      <a:r>
                        <a:rPr kumimoji="1" lang="en-US" altLang="ja-JP" sz="1400" dirty="0">
                          <a:solidFill>
                            <a:srgbClr val="0000FF"/>
                          </a:solidFill>
                        </a:rPr>
                        <a:t>662</a:t>
                      </a:r>
                      <a:endParaRPr kumimoji="1" lang="ja-JP" altLang="en-US" sz="1400" dirty="0">
                        <a:solidFill>
                          <a:srgbClr val="0000FF"/>
                        </a:solidFill>
                      </a:endParaRPr>
                    </a:p>
                  </a:txBody>
                  <a:tcPr anchor="ctr"/>
                </a:tc>
                <a:tc>
                  <a:txBody>
                    <a:bodyPr/>
                    <a:lstStyle/>
                    <a:p>
                      <a:pPr algn="r"/>
                      <a:r>
                        <a:rPr kumimoji="1" lang="en-US" altLang="ja-JP" sz="1400" dirty="0"/>
                        <a:t>10</a:t>
                      </a:r>
                      <a:endParaRPr kumimoji="1" lang="ja-JP" altLang="en-US" sz="1400" dirty="0"/>
                    </a:p>
                  </a:txBody>
                  <a:tcPr anchor="ctr"/>
                </a:tc>
                <a:tc>
                  <a:txBody>
                    <a:bodyPr/>
                    <a:lstStyle/>
                    <a:p>
                      <a:pPr algn="r"/>
                      <a:endParaRPr kumimoji="1" lang="ja-JP" altLang="en-US" sz="1400" dirty="0"/>
                    </a:p>
                  </a:txBody>
                  <a:tcPr anchor="ctr"/>
                </a:tc>
                <a:tc>
                  <a:txBody>
                    <a:bodyPr/>
                    <a:lstStyle/>
                    <a:p>
                      <a:pPr algn="r"/>
                      <a:r>
                        <a:rPr kumimoji="1" lang="en-US" altLang="ja-JP" sz="1400" dirty="0">
                          <a:solidFill>
                            <a:srgbClr val="0000FF"/>
                          </a:solidFill>
                        </a:rPr>
                        <a:t>890</a:t>
                      </a:r>
                      <a:endParaRPr kumimoji="1" lang="ja-JP" altLang="en-US" sz="1400" dirty="0">
                        <a:solidFill>
                          <a:srgbClr val="0000FF"/>
                        </a:solidFill>
                      </a:endParaRPr>
                    </a:p>
                  </a:txBody>
                  <a:tcPr anchor="ctr"/>
                </a:tc>
                <a:extLst>
                  <a:ext uri="{0D108BD9-81ED-4DB2-BD59-A6C34878D82A}">
                    <a16:rowId xmlns:a16="http://schemas.microsoft.com/office/drawing/2014/main" val="4280784077"/>
                  </a:ext>
                </a:extLst>
              </a:tr>
              <a:tr h="432041">
                <a:tc>
                  <a:txBody>
                    <a:bodyPr/>
                    <a:lstStyle/>
                    <a:p>
                      <a:r>
                        <a:rPr kumimoji="1" lang="ja-JP" altLang="en-US" sz="1400" dirty="0"/>
                        <a:t>高圧ガスタンク</a:t>
                      </a:r>
                    </a:p>
                  </a:txBody>
                  <a:tcPr/>
                </a:tc>
                <a:tc>
                  <a:txBody>
                    <a:bodyPr/>
                    <a:lstStyle/>
                    <a:p>
                      <a:pPr algn="r"/>
                      <a:r>
                        <a:rPr kumimoji="1" lang="en-US" altLang="ja-JP" sz="1400" dirty="0"/>
                        <a:t>0</a:t>
                      </a:r>
                    </a:p>
                  </a:txBody>
                  <a:tcPr anchor="ctr"/>
                </a:tc>
                <a:tc>
                  <a:txBody>
                    <a:bodyPr/>
                    <a:lstStyle/>
                    <a:p>
                      <a:pPr algn="r"/>
                      <a:r>
                        <a:rPr kumimoji="1" lang="en-US" altLang="ja-JP" sz="1400" dirty="0">
                          <a:solidFill>
                            <a:srgbClr val="0000FF"/>
                          </a:solidFill>
                        </a:rPr>
                        <a:t>158</a:t>
                      </a:r>
                    </a:p>
                  </a:txBody>
                  <a:tcPr anchor="ctr"/>
                </a:tc>
                <a:tc>
                  <a:txBody>
                    <a:bodyPr/>
                    <a:lstStyle/>
                    <a:p>
                      <a:pPr algn="r"/>
                      <a:r>
                        <a:rPr kumimoji="1" lang="en-US" altLang="ja-JP" sz="1400" dirty="0"/>
                        <a:t>0</a:t>
                      </a:r>
                      <a:endParaRPr kumimoji="1" lang="ja-JP" altLang="en-US" sz="1400" dirty="0"/>
                    </a:p>
                  </a:txBody>
                  <a:tcPr anchor="ctr"/>
                </a:tc>
                <a:tc>
                  <a:txBody>
                    <a:bodyPr/>
                    <a:lstStyle/>
                    <a:p>
                      <a:pPr algn="r"/>
                      <a:endParaRPr kumimoji="1" lang="ja-JP" altLang="en-US" sz="1400" dirty="0"/>
                    </a:p>
                  </a:txBody>
                  <a:tcPr anchor="ctr"/>
                </a:tc>
                <a:tc>
                  <a:txBody>
                    <a:bodyPr/>
                    <a:lstStyle/>
                    <a:p>
                      <a:pPr algn="r"/>
                      <a:r>
                        <a:rPr kumimoji="1" lang="en-US" altLang="ja-JP" sz="1400" dirty="0">
                          <a:solidFill>
                            <a:srgbClr val="0000FF"/>
                          </a:solidFill>
                        </a:rPr>
                        <a:t>158</a:t>
                      </a:r>
                      <a:endParaRPr kumimoji="1" lang="ja-JP" altLang="en-US" sz="1400" dirty="0">
                        <a:solidFill>
                          <a:srgbClr val="0000FF"/>
                        </a:solidFill>
                      </a:endParaRPr>
                    </a:p>
                  </a:txBody>
                  <a:tcPr anchor="ctr"/>
                </a:tc>
                <a:extLst>
                  <a:ext uri="{0D108BD9-81ED-4DB2-BD59-A6C34878D82A}">
                    <a16:rowId xmlns:a16="http://schemas.microsoft.com/office/drawing/2014/main" val="1295801480"/>
                  </a:ext>
                </a:extLst>
              </a:tr>
              <a:tr h="603674">
                <a:tc>
                  <a:txBody>
                    <a:bodyPr/>
                    <a:lstStyle/>
                    <a:p>
                      <a:r>
                        <a:rPr kumimoji="1" lang="ja-JP" altLang="en-US" sz="1400" dirty="0"/>
                        <a:t>毒劇物タンク</a:t>
                      </a:r>
                    </a:p>
                  </a:txBody>
                  <a:tcPr/>
                </a:tc>
                <a:tc>
                  <a:txBody>
                    <a:bodyPr/>
                    <a:lstStyle/>
                    <a:p>
                      <a:pPr algn="r"/>
                      <a:r>
                        <a:rPr kumimoji="1" lang="en-US" altLang="ja-JP" sz="1400" dirty="0"/>
                        <a:t>2</a:t>
                      </a:r>
                      <a:endParaRPr kumimoji="1" lang="ja-JP" altLang="en-US" sz="1400" dirty="0"/>
                    </a:p>
                  </a:txBody>
                  <a:tcPr anchor="ctr"/>
                </a:tc>
                <a:tc>
                  <a:txBody>
                    <a:bodyPr/>
                    <a:lstStyle/>
                    <a:p>
                      <a:pPr algn="r"/>
                      <a:r>
                        <a:rPr kumimoji="1" lang="en-US" altLang="ja-JP" sz="1400" dirty="0">
                          <a:solidFill>
                            <a:srgbClr val="0000FF"/>
                          </a:solidFill>
                        </a:rPr>
                        <a:t>7</a:t>
                      </a:r>
                    </a:p>
                  </a:txBody>
                  <a:tcPr anchor="ctr"/>
                </a:tc>
                <a:tc>
                  <a:txBody>
                    <a:bodyPr/>
                    <a:lstStyle/>
                    <a:p>
                      <a:pPr algn="r"/>
                      <a:r>
                        <a:rPr kumimoji="1" lang="en-US" altLang="ja-JP" sz="1400" dirty="0"/>
                        <a:t>0</a:t>
                      </a:r>
                      <a:endParaRPr kumimoji="1" lang="ja-JP" altLang="en-US" sz="1400" dirty="0"/>
                    </a:p>
                  </a:txBody>
                  <a:tcPr anchor="ctr"/>
                </a:tc>
                <a:tc>
                  <a:txBody>
                    <a:bodyPr/>
                    <a:lstStyle/>
                    <a:p>
                      <a:pPr algn="r"/>
                      <a:endParaRPr kumimoji="1" lang="ja-JP" altLang="en-US" sz="1400" dirty="0"/>
                    </a:p>
                  </a:txBody>
                  <a:tcPr anchor="ctr"/>
                </a:tc>
                <a:tc>
                  <a:txBody>
                    <a:bodyPr/>
                    <a:lstStyle/>
                    <a:p>
                      <a:pPr algn="r"/>
                      <a:r>
                        <a:rPr kumimoji="1" lang="en-US" altLang="ja-JP" sz="1400" dirty="0">
                          <a:solidFill>
                            <a:srgbClr val="0000FF"/>
                          </a:solidFill>
                        </a:rPr>
                        <a:t>9</a:t>
                      </a:r>
                      <a:endParaRPr kumimoji="1" lang="ja-JP" altLang="en-US" sz="1400" dirty="0">
                        <a:solidFill>
                          <a:srgbClr val="0000FF"/>
                        </a:solidFill>
                      </a:endParaRPr>
                    </a:p>
                  </a:txBody>
                  <a:tcPr anchor="ctr"/>
                </a:tc>
                <a:extLst>
                  <a:ext uri="{0D108BD9-81ED-4DB2-BD59-A6C34878D82A}">
                    <a16:rowId xmlns:a16="http://schemas.microsoft.com/office/drawing/2014/main" val="3648604628"/>
                  </a:ext>
                </a:extLst>
              </a:tr>
              <a:tr h="432041">
                <a:tc>
                  <a:txBody>
                    <a:bodyPr/>
                    <a:lstStyle/>
                    <a:p>
                      <a:r>
                        <a:rPr kumimoji="1" lang="ja-JP" altLang="en-US" sz="1400" dirty="0"/>
                        <a:t>プラント</a:t>
                      </a:r>
                    </a:p>
                  </a:txBody>
                  <a:tcPr/>
                </a:tc>
                <a:tc>
                  <a:txBody>
                    <a:bodyPr/>
                    <a:lstStyle/>
                    <a:p>
                      <a:pPr algn="r"/>
                      <a:r>
                        <a:rPr kumimoji="1" lang="en-US" altLang="ja-JP" sz="1400" dirty="0">
                          <a:solidFill>
                            <a:srgbClr val="FF0000"/>
                          </a:solidFill>
                        </a:rPr>
                        <a:t>2</a:t>
                      </a:r>
                      <a:endParaRPr kumimoji="1" lang="ja-JP" altLang="en-US" sz="1400" dirty="0">
                        <a:solidFill>
                          <a:srgbClr val="FF0000"/>
                        </a:solidFill>
                      </a:endParaRPr>
                    </a:p>
                  </a:txBody>
                  <a:tcPr anchor="ctr"/>
                </a:tc>
                <a:tc>
                  <a:txBody>
                    <a:bodyPr/>
                    <a:lstStyle/>
                    <a:p>
                      <a:pPr algn="r"/>
                      <a:r>
                        <a:rPr kumimoji="1" lang="en-US" altLang="ja-JP" sz="1400" dirty="0">
                          <a:solidFill>
                            <a:srgbClr val="0000FF"/>
                          </a:solidFill>
                        </a:rPr>
                        <a:t>69</a:t>
                      </a:r>
                      <a:endParaRPr kumimoji="1" lang="ja-JP" altLang="en-US" sz="1400" dirty="0">
                        <a:solidFill>
                          <a:srgbClr val="0000FF"/>
                        </a:solidFill>
                      </a:endParaRPr>
                    </a:p>
                  </a:txBody>
                  <a:tcPr anchor="ctr"/>
                </a:tc>
                <a:tc>
                  <a:txBody>
                    <a:bodyPr/>
                    <a:lstStyle/>
                    <a:p>
                      <a:pPr algn="r"/>
                      <a:r>
                        <a:rPr kumimoji="1" lang="en-US" altLang="ja-JP" sz="1400" dirty="0"/>
                        <a:t>0</a:t>
                      </a:r>
                    </a:p>
                  </a:txBody>
                  <a:tcPr anchor="ctr"/>
                </a:tc>
                <a:tc>
                  <a:txBody>
                    <a:bodyPr/>
                    <a:lstStyle/>
                    <a:p>
                      <a:pPr algn="r"/>
                      <a:endParaRPr kumimoji="1" lang="ja-JP" altLang="en-US" sz="1400" dirty="0"/>
                    </a:p>
                  </a:txBody>
                  <a:tcPr anchor="ctr"/>
                </a:tc>
                <a:tc>
                  <a:txBody>
                    <a:bodyPr/>
                    <a:lstStyle/>
                    <a:p>
                      <a:pPr algn="r"/>
                      <a:r>
                        <a:rPr kumimoji="1" lang="en-US" altLang="ja-JP" sz="1400" dirty="0"/>
                        <a:t>71</a:t>
                      </a:r>
                      <a:endParaRPr kumimoji="1" lang="ja-JP" altLang="en-US" sz="1400" dirty="0"/>
                    </a:p>
                  </a:txBody>
                  <a:tcPr anchor="ctr"/>
                </a:tc>
                <a:extLst>
                  <a:ext uri="{0D108BD9-81ED-4DB2-BD59-A6C34878D82A}">
                    <a16:rowId xmlns:a16="http://schemas.microsoft.com/office/drawing/2014/main" val="1040094678"/>
                  </a:ext>
                </a:extLst>
              </a:tr>
              <a:tr h="432041">
                <a:tc>
                  <a:txBody>
                    <a:bodyPr/>
                    <a:lstStyle/>
                    <a:p>
                      <a:r>
                        <a:rPr kumimoji="1" lang="ja-JP" altLang="en-US" sz="1400" dirty="0"/>
                        <a:t>タンカー桟橋</a:t>
                      </a:r>
                    </a:p>
                  </a:txBody>
                  <a:tcPr/>
                </a:tc>
                <a:tc>
                  <a:txBody>
                    <a:bodyPr/>
                    <a:lstStyle/>
                    <a:p>
                      <a:pPr algn="r"/>
                      <a:r>
                        <a:rPr kumimoji="1" lang="en-US" altLang="ja-JP" sz="1400" dirty="0"/>
                        <a:t>6</a:t>
                      </a:r>
                      <a:endParaRPr kumimoji="1" lang="ja-JP" altLang="en-US" sz="1400" dirty="0"/>
                    </a:p>
                  </a:txBody>
                  <a:tcPr anchor="ctr"/>
                </a:tc>
                <a:tc>
                  <a:txBody>
                    <a:bodyPr/>
                    <a:lstStyle/>
                    <a:p>
                      <a:pPr algn="r"/>
                      <a:r>
                        <a:rPr kumimoji="1" lang="en-US" altLang="ja-JP" sz="1400" dirty="0">
                          <a:solidFill>
                            <a:srgbClr val="0000FF"/>
                          </a:solidFill>
                        </a:rPr>
                        <a:t>35</a:t>
                      </a:r>
                      <a:endParaRPr kumimoji="1" lang="ja-JP" altLang="en-US" sz="1400" dirty="0">
                        <a:solidFill>
                          <a:srgbClr val="0000FF"/>
                        </a:solidFill>
                      </a:endParaRPr>
                    </a:p>
                  </a:txBody>
                  <a:tcPr anchor="ctr"/>
                </a:tc>
                <a:tc>
                  <a:txBody>
                    <a:bodyPr/>
                    <a:lstStyle/>
                    <a:p>
                      <a:pPr algn="r"/>
                      <a:r>
                        <a:rPr kumimoji="1" lang="en-US" altLang="ja-JP" sz="1400" dirty="0">
                          <a:solidFill>
                            <a:srgbClr val="0000FF"/>
                          </a:solidFill>
                        </a:rPr>
                        <a:t>3</a:t>
                      </a:r>
                      <a:endParaRPr kumimoji="1" lang="ja-JP" altLang="en-US" sz="1400" dirty="0">
                        <a:solidFill>
                          <a:srgbClr val="0000FF"/>
                        </a:solidFill>
                      </a:endParaRPr>
                    </a:p>
                  </a:txBody>
                  <a:tcPr anchor="ctr"/>
                </a:tc>
                <a:tc>
                  <a:txBody>
                    <a:bodyPr/>
                    <a:lstStyle/>
                    <a:p>
                      <a:pPr algn="r"/>
                      <a:endParaRPr kumimoji="1" lang="ja-JP" altLang="en-US" sz="1400" dirty="0"/>
                    </a:p>
                  </a:txBody>
                  <a:tcPr anchor="ctr"/>
                </a:tc>
                <a:tc>
                  <a:txBody>
                    <a:bodyPr/>
                    <a:lstStyle/>
                    <a:p>
                      <a:pPr algn="r"/>
                      <a:r>
                        <a:rPr kumimoji="1" lang="en-US" altLang="ja-JP" sz="1400" dirty="0">
                          <a:solidFill>
                            <a:srgbClr val="0000FF"/>
                          </a:solidFill>
                        </a:rPr>
                        <a:t>44</a:t>
                      </a:r>
                      <a:endParaRPr kumimoji="1" lang="ja-JP" altLang="en-US" sz="1400" dirty="0">
                        <a:solidFill>
                          <a:srgbClr val="0000FF"/>
                        </a:solidFill>
                      </a:endParaRPr>
                    </a:p>
                  </a:txBody>
                  <a:tcPr anchor="ctr"/>
                </a:tc>
                <a:extLst>
                  <a:ext uri="{0D108BD9-81ED-4DB2-BD59-A6C34878D82A}">
                    <a16:rowId xmlns:a16="http://schemas.microsoft.com/office/drawing/2014/main" val="4019615231"/>
                  </a:ext>
                </a:extLst>
              </a:tr>
              <a:tr h="432041">
                <a:tc>
                  <a:txBody>
                    <a:bodyPr/>
                    <a:lstStyle/>
                    <a:p>
                      <a:r>
                        <a:rPr kumimoji="1" lang="ja-JP" altLang="en-US" sz="1400" dirty="0"/>
                        <a:t>パイプライン</a:t>
                      </a:r>
                    </a:p>
                  </a:txBody>
                  <a:tcPr/>
                </a:tc>
                <a:tc>
                  <a:txBody>
                    <a:bodyPr/>
                    <a:lstStyle/>
                    <a:p>
                      <a:pPr algn="r"/>
                      <a:r>
                        <a:rPr kumimoji="1" lang="en-US" altLang="ja-JP" sz="1400" dirty="0">
                          <a:solidFill>
                            <a:srgbClr val="FF0000"/>
                          </a:solidFill>
                        </a:rPr>
                        <a:t>63</a:t>
                      </a:r>
                      <a:endParaRPr kumimoji="1" lang="ja-JP" altLang="en-US" sz="1400" dirty="0">
                        <a:solidFill>
                          <a:srgbClr val="FF0000"/>
                        </a:solidFill>
                      </a:endParaRPr>
                    </a:p>
                  </a:txBody>
                  <a:tcPr anchor="ctr"/>
                </a:tc>
                <a:tc>
                  <a:txBody>
                    <a:bodyPr/>
                    <a:lstStyle/>
                    <a:p>
                      <a:pPr algn="r"/>
                      <a:r>
                        <a:rPr kumimoji="1" lang="en-US" altLang="ja-JP" sz="1400" dirty="0">
                          <a:solidFill>
                            <a:srgbClr val="0000FF"/>
                          </a:solidFill>
                        </a:rPr>
                        <a:t>75</a:t>
                      </a:r>
                      <a:endParaRPr kumimoji="1" lang="ja-JP" altLang="en-US" sz="1400" dirty="0">
                        <a:solidFill>
                          <a:srgbClr val="0000FF"/>
                        </a:solidFill>
                      </a:endParaRPr>
                    </a:p>
                  </a:txBody>
                  <a:tcPr anchor="ctr"/>
                </a:tc>
                <a:tc>
                  <a:txBody>
                    <a:bodyPr/>
                    <a:lstStyle/>
                    <a:p>
                      <a:pPr algn="r"/>
                      <a:r>
                        <a:rPr kumimoji="1" lang="en-US" altLang="ja-JP" sz="1400" dirty="0"/>
                        <a:t>3</a:t>
                      </a:r>
                      <a:endParaRPr kumimoji="1" lang="ja-JP" altLang="en-US" sz="1400" dirty="0"/>
                    </a:p>
                  </a:txBody>
                  <a:tcPr anchor="ctr"/>
                </a:tc>
                <a:tc>
                  <a:txBody>
                    <a:bodyPr/>
                    <a:lstStyle/>
                    <a:p>
                      <a:pPr algn="r"/>
                      <a:endParaRPr kumimoji="1" lang="ja-JP" altLang="en-US" sz="1400" dirty="0"/>
                    </a:p>
                  </a:txBody>
                  <a:tcPr anchor="ctr"/>
                </a:tc>
                <a:tc>
                  <a:txBody>
                    <a:bodyPr/>
                    <a:lstStyle/>
                    <a:p>
                      <a:pPr algn="r"/>
                      <a:r>
                        <a:rPr kumimoji="1" lang="en-US" altLang="ja-JP" sz="1400" dirty="0"/>
                        <a:t>141</a:t>
                      </a:r>
                      <a:endParaRPr kumimoji="1" lang="ja-JP" altLang="en-US" sz="1400" dirty="0"/>
                    </a:p>
                  </a:txBody>
                  <a:tcPr anchor="ctr"/>
                </a:tc>
                <a:extLst>
                  <a:ext uri="{0D108BD9-81ED-4DB2-BD59-A6C34878D82A}">
                    <a16:rowId xmlns:a16="http://schemas.microsoft.com/office/drawing/2014/main" val="3402964045"/>
                  </a:ext>
                </a:extLst>
              </a:tr>
            </a:tbl>
          </a:graphicData>
        </a:graphic>
      </p:graphicFrame>
      <p:cxnSp>
        <p:nvCxnSpPr>
          <p:cNvPr id="4" name="直線コネクタ 3">
            <a:extLst>
              <a:ext uri="{FF2B5EF4-FFF2-40B4-BE49-F238E27FC236}">
                <a16:creationId xmlns:a16="http://schemas.microsoft.com/office/drawing/2014/main" id="{235DEF0D-D46E-4E82-CD92-B795647FE739}"/>
              </a:ext>
            </a:extLst>
          </p:cNvPr>
          <p:cNvCxnSpPr>
            <a:cxnSpLocks/>
          </p:cNvCxnSpPr>
          <p:nvPr/>
        </p:nvCxnSpPr>
        <p:spPr>
          <a:xfrm flipH="1">
            <a:off x="10552670" y="1266738"/>
            <a:ext cx="733952" cy="31959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テキスト プレースホルダー 4">
            <a:extLst>
              <a:ext uri="{FF2B5EF4-FFF2-40B4-BE49-F238E27FC236}">
                <a16:creationId xmlns:a16="http://schemas.microsoft.com/office/drawing/2014/main" id="{007F98E7-8633-6C5F-AD9C-9EFD5EC6847A}"/>
              </a:ext>
            </a:extLst>
          </p:cNvPr>
          <p:cNvSpPr txBox="1">
            <a:spLocks/>
          </p:cNvSpPr>
          <p:nvPr/>
        </p:nvSpPr>
        <p:spPr>
          <a:xfrm>
            <a:off x="9860692" y="791930"/>
            <a:ext cx="1743953" cy="46641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r>
              <a:rPr lang="ja-JP" altLang="en-US" sz="1600" dirty="0">
                <a:solidFill>
                  <a:srgbClr val="FF0000"/>
                </a:solidFill>
              </a:rPr>
              <a:t>赤</a:t>
            </a:r>
            <a:r>
              <a:rPr lang="ja-JP" altLang="en-US" sz="1600" dirty="0"/>
              <a:t>：増、</a:t>
            </a:r>
            <a:r>
              <a:rPr lang="ja-JP" altLang="en-US" sz="1600" dirty="0">
                <a:solidFill>
                  <a:srgbClr val="0000FF"/>
                </a:solidFill>
              </a:rPr>
              <a:t>青</a:t>
            </a:r>
            <a:r>
              <a:rPr lang="ja-JP" altLang="en-US" sz="1600" dirty="0"/>
              <a:t>：減</a:t>
            </a:r>
          </a:p>
        </p:txBody>
      </p:sp>
    </p:spTree>
    <p:extLst>
      <p:ext uri="{BB962C8B-B14F-4D97-AF65-F5344CB8AC3E}">
        <p14:creationId xmlns:p14="http://schemas.microsoft.com/office/powerpoint/2010/main" val="4197017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図 74">
            <a:extLst>
              <a:ext uri="{FF2B5EF4-FFF2-40B4-BE49-F238E27FC236}">
                <a16:creationId xmlns:a16="http://schemas.microsoft.com/office/drawing/2014/main" id="{A3520238-2110-AE94-538B-B6D31A018862}"/>
              </a:ext>
            </a:extLst>
          </p:cNvPr>
          <p:cNvPicPr>
            <a:picLocks noChangeAspect="1"/>
          </p:cNvPicPr>
          <p:nvPr/>
        </p:nvPicPr>
        <p:blipFill>
          <a:blip r:embed="rId2"/>
          <a:stretch>
            <a:fillRect/>
          </a:stretch>
        </p:blipFill>
        <p:spPr>
          <a:xfrm>
            <a:off x="7341149" y="418148"/>
            <a:ext cx="4054149" cy="3899107"/>
          </a:xfrm>
          <a:prstGeom prst="rect">
            <a:avLst/>
          </a:prstGeom>
        </p:spPr>
      </p:pic>
      <p:sp>
        <p:nvSpPr>
          <p:cNvPr id="7" name="タイトル 1">
            <a:extLst>
              <a:ext uri="{FF2B5EF4-FFF2-40B4-BE49-F238E27FC236}">
                <a16:creationId xmlns:a16="http://schemas.microsoft.com/office/drawing/2014/main" id="{B2A27A67-4C26-D864-F736-BDCE8951982A}"/>
              </a:ext>
            </a:extLst>
          </p:cNvPr>
          <p:cNvSpPr>
            <a:spLocks noGrp="1"/>
          </p:cNvSpPr>
          <p:nvPr>
            <p:ph type="title"/>
          </p:nvPr>
        </p:nvSpPr>
        <p:spPr>
          <a:xfrm>
            <a:off x="76389" y="35172"/>
            <a:ext cx="12054091" cy="633165"/>
          </a:xfrm>
          <a:solidFill>
            <a:srgbClr val="002060"/>
          </a:solidFill>
        </p:spPr>
        <p:txBody>
          <a:bodyPr>
            <a:normAutofit/>
          </a:bodyPr>
          <a:lstStyle/>
          <a:p>
            <a:r>
              <a:rPr lang="en-US" altLang="ja-JP" sz="3200" dirty="0">
                <a:solidFill>
                  <a:schemeClr val="bg1"/>
                </a:solidFill>
              </a:rPr>
              <a:t>【</a:t>
            </a:r>
            <a:r>
              <a:rPr lang="ja-JP" altLang="en-US" sz="3200" dirty="0">
                <a:solidFill>
                  <a:schemeClr val="bg1"/>
                </a:solidFill>
              </a:rPr>
              <a:t>参考</a:t>
            </a:r>
            <a:r>
              <a:rPr lang="en-US" altLang="ja-JP" sz="3200" dirty="0">
                <a:solidFill>
                  <a:schemeClr val="bg1"/>
                </a:solidFill>
              </a:rPr>
              <a:t>】</a:t>
            </a:r>
            <a:r>
              <a:rPr lang="ja-JP" altLang="en-US" sz="3200" dirty="0">
                <a:solidFill>
                  <a:schemeClr val="bg1"/>
                </a:solidFill>
              </a:rPr>
              <a:t>平常時及び短周期地震の想定災害</a:t>
            </a:r>
            <a:endParaRPr kumimoji="1" lang="ja-JP" altLang="en-US" sz="3200" dirty="0">
              <a:solidFill>
                <a:schemeClr val="bg1"/>
              </a:solidFill>
            </a:endParaRPr>
          </a:p>
        </p:txBody>
      </p:sp>
      <p:sp>
        <p:nvSpPr>
          <p:cNvPr id="8" name="正方形/長方形 7">
            <a:extLst>
              <a:ext uri="{FF2B5EF4-FFF2-40B4-BE49-F238E27FC236}">
                <a16:creationId xmlns:a16="http://schemas.microsoft.com/office/drawing/2014/main" id="{C9990947-F481-6E3D-B8E4-98E69CD6F51C}"/>
              </a:ext>
            </a:extLst>
          </p:cNvPr>
          <p:cNvSpPr/>
          <p:nvPr/>
        </p:nvSpPr>
        <p:spPr>
          <a:xfrm>
            <a:off x="310559" y="1112818"/>
            <a:ext cx="5615796" cy="3010619"/>
          </a:xfrm>
          <a:prstGeom prst="rect">
            <a:avLst/>
          </a:prstGeom>
          <a:noFill/>
          <a:ln w="76200">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614FA2FC-0E70-5247-C2D7-0DA3EB214AA5}"/>
              </a:ext>
            </a:extLst>
          </p:cNvPr>
          <p:cNvSpPr/>
          <p:nvPr/>
        </p:nvSpPr>
        <p:spPr>
          <a:xfrm>
            <a:off x="877946" y="1434302"/>
            <a:ext cx="1004578" cy="939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1DC8E362-0ACD-39C6-C384-FAC8FFED5501}"/>
              </a:ext>
            </a:extLst>
          </p:cNvPr>
          <p:cNvSpPr/>
          <p:nvPr/>
        </p:nvSpPr>
        <p:spPr>
          <a:xfrm>
            <a:off x="2616168" y="1434302"/>
            <a:ext cx="1004578" cy="939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1D468984-F2E4-63C7-CE38-2C045AA04C9E}"/>
              </a:ext>
            </a:extLst>
          </p:cNvPr>
          <p:cNvSpPr/>
          <p:nvPr/>
        </p:nvSpPr>
        <p:spPr>
          <a:xfrm>
            <a:off x="2637734" y="2834043"/>
            <a:ext cx="1004578" cy="939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2269432D-FBF3-9D74-ABAD-E080401A25BF}"/>
              </a:ext>
            </a:extLst>
          </p:cNvPr>
          <p:cNvSpPr/>
          <p:nvPr/>
        </p:nvSpPr>
        <p:spPr>
          <a:xfrm>
            <a:off x="4488101" y="1434302"/>
            <a:ext cx="1004578" cy="939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C8821D4B-B4FD-6C96-60B1-8A0F057C74E8}"/>
              </a:ext>
            </a:extLst>
          </p:cNvPr>
          <p:cNvSpPr/>
          <p:nvPr/>
        </p:nvSpPr>
        <p:spPr>
          <a:xfrm>
            <a:off x="888729" y="2851086"/>
            <a:ext cx="1004578" cy="939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19FCE03B-BF9A-93C5-EBA8-902D8990B283}"/>
              </a:ext>
            </a:extLst>
          </p:cNvPr>
          <p:cNvSpPr/>
          <p:nvPr/>
        </p:nvSpPr>
        <p:spPr>
          <a:xfrm>
            <a:off x="4488101" y="2834042"/>
            <a:ext cx="1004578" cy="939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CA9E221E-E4A9-2817-F6C7-E9D0E293A7D3}"/>
              </a:ext>
            </a:extLst>
          </p:cNvPr>
          <p:cNvSpPr/>
          <p:nvPr/>
        </p:nvSpPr>
        <p:spPr>
          <a:xfrm>
            <a:off x="706197" y="1250839"/>
            <a:ext cx="1356700" cy="1284917"/>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90413D47-3AF2-A280-81CA-843E1C6B7489}"/>
              </a:ext>
            </a:extLst>
          </p:cNvPr>
          <p:cNvSpPr/>
          <p:nvPr/>
        </p:nvSpPr>
        <p:spPr>
          <a:xfrm>
            <a:off x="701885" y="2670481"/>
            <a:ext cx="1356700" cy="1284917"/>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84B66F19-8EA1-CABF-C947-DEC7EF2BB805}"/>
              </a:ext>
            </a:extLst>
          </p:cNvPr>
          <p:cNvSpPr/>
          <p:nvPr/>
        </p:nvSpPr>
        <p:spPr>
          <a:xfrm>
            <a:off x="2461673" y="2678510"/>
            <a:ext cx="1356700" cy="1284917"/>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C0318DC4-C12E-DBA2-A029-2DDBEDAEAD7A}"/>
              </a:ext>
            </a:extLst>
          </p:cNvPr>
          <p:cNvSpPr/>
          <p:nvPr/>
        </p:nvSpPr>
        <p:spPr>
          <a:xfrm>
            <a:off x="2440107" y="1261726"/>
            <a:ext cx="1356700" cy="1284917"/>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D93F65AF-0439-396D-A406-D30640F4CE6A}"/>
              </a:ext>
            </a:extLst>
          </p:cNvPr>
          <p:cNvSpPr/>
          <p:nvPr/>
        </p:nvSpPr>
        <p:spPr>
          <a:xfrm>
            <a:off x="4312040" y="1261727"/>
            <a:ext cx="1356700" cy="1284917"/>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B90FB427-4FB4-6D5B-F4ED-011E5D7EF100}"/>
              </a:ext>
            </a:extLst>
          </p:cNvPr>
          <p:cNvSpPr/>
          <p:nvPr/>
        </p:nvSpPr>
        <p:spPr>
          <a:xfrm>
            <a:off x="4312040" y="2678511"/>
            <a:ext cx="1356700" cy="1284917"/>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9" name="思考の吹き出し: 雲形 38">
            <a:extLst>
              <a:ext uri="{FF2B5EF4-FFF2-40B4-BE49-F238E27FC236}">
                <a16:creationId xmlns:a16="http://schemas.microsoft.com/office/drawing/2014/main" id="{7CA95786-A10F-FD24-DC8D-6A30166858D1}"/>
              </a:ext>
            </a:extLst>
          </p:cNvPr>
          <p:cNvSpPr/>
          <p:nvPr/>
        </p:nvSpPr>
        <p:spPr>
          <a:xfrm>
            <a:off x="1665883" y="1440625"/>
            <a:ext cx="207034" cy="120769"/>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思考の吹き出し: 雲形 40">
            <a:extLst>
              <a:ext uri="{FF2B5EF4-FFF2-40B4-BE49-F238E27FC236}">
                <a16:creationId xmlns:a16="http://schemas.microsoft.com/office/drawing/2014/main" id="{995DD51C-BC84-AF78-35BE-2E4DEFBECBBC}"/>
              </a:ext>
            </a:extLst>
          </p:cNvPr>
          <p:cNvSpPr/>
          <p:nvPr/>
        </p:nvSpPr>
        <p:spPr>
          <a:xfrm>
            <a:off x="3318357" y="1394033"/>
            <a:ext cx="366773" cy="213950"/>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思考の吹き出し: 雲形 42">
            <a:extLst>
              <a:ext uri="{FF2B5EF4-FFF2-40B4-BE49-F238E27FC236}">
                <a16:creationId xmlns:a16="http://schemas.microsoft.com/office/drawing/2014/main" id="{F6DF0877-5DD4-6314-92C6-87F864D82876}"/>
              </a:ext>
            </a:extLst>
          </p:cNvPr>
          <p:cNvSpPr/>
          <p:nvPr/>
        </p:nvSpPr>
        <p:spPr>
          <a:xfrm>
            <a:off x="5061702" y="1335082"/>
            <a:ext cx="536993" cy="344570"/>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思考の吹き出し: 雲形 44">
            <a:extLst>
              <a:ext uri="{FF2B5EF4-FFF2-40B4-BE49-F238E27FC236}">
                <a16:creationId xmlns:a16="http://schemas.microsoft.com/office/drawing/2014/main" id="{FE145F63-FAF7-BA16-B96D-0E78B935D5E3}"/>
              </a:ext>
            </a:extLst>
          </p:cNvPr>
          <p:cNvSpPr/>
          <p:nvPr/>
        </p:nvSpPr>
        <p:spPr>
          <a:xfrm>
            <a:off x="1270777" y="2739135"/>
            <a:ext cx="714737" cy="379027"/>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思考の吹き出し: 雲形 46">
            <a:extLst>
              <a:ext uri="{FF2B5EF4-FFF2-40B4-BE49-F238E27FC236}">
                <a16:creationId xmlns:a16="http://schemas.microsoft.com/office/drawing/2014/main" id="{EDF36148-990D-BE25-0317-02968AE0BEEB}"/>
              </a:ext>
            </a:extLst>
          </p:cNvPr>
          <p:cNvSpPr/>
          <p:nvPr/>
        </p:nvSpPr>
        <p:spPr>
          <a:xfrm>
            <a:off x="3033676" y="2755601"/>
            <a:ext cx="1151092" cy="504485"/>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思考の吹き出し: 雲形 48">
            <a:extLst>
              <a:ext uri="{FF2B5EF4-FFF2-40B4-BE49-F238E27FC236}">
                <a16:creationId xmlns:a16="http://schemas.microsoft.com/office/drawing/2014/main" id="{2A8C236D-5772-2928-2ADF-C2C2A36F401B}"/>
              </a:ext>
            </a:extLst>
          </p:cNvPr>
          <p:cNvSpPr/>
          <p:nvPr/>
        </p:nvSpPr>
        <p:spPr>
          <a:xfrm>
            <a:off x="5078244" y="2701940"/>
            <a:ext cx="1853844" cy="738617"/>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3BB16419-5D0B-AA72-9A39-922D930B0EE7}"/>
              </a:ext>
            </a:extLst>
          </p:cNvPr>
          <p:cNvSpPr txBox="1"/>
          <p:nvPr/>
        </p:nvSpPr>
        <p:spPr>
          <a:xfrm>
            <a:off x="939612" y="739634"/>
            <a:ext cx="902811" cy="307777"/>
          </a:xfrm>
          <a:prstGeom prst="rect">
            <a:avLst/>
          </a:prstGeom>
          <a:noFill/>
        </p:spPr>
        <p:txBody>
          <a:bodyPr wrap="none" rtlCol="0">
            <a:spAutoFit/>
          </a:bodyPr>
          <a:lstStyle/>
          <a:p>
            <a:r>
              <a:rPr kumimoji="1" lang="ja-JP" altLang="en-US" sz="1400" dirty="0"/>
              <a:t>小量流出</a:t>
            </a:r>
          </a:p>
        </p:txBody>
      </p:sp>
      <p:sp>
        <p:nvSpPr>
          <p:cNvPr id="52" name="テキスト ボックス 51">
            <a:extLst>
              <a:ext uri="{FF2B5EF4-FFF2-40B4-BE49-F238E27FC236}">
                <a16:creationId xmlns:a16="http://schemas.microsoft.com/office/drawing/2014/main" id="{7D347756-F776-C980-E958-16A17A397857}"/>
              </a:ext>
            </a:extLst>
          </p:cNvPr>
          <p:cNvSpPr txBox="1"/>
          <p:nvPr/>
        </p:nvSpPr>
        <p:spPr>
          <a:xfrm>
            <a:off x="2621165" y="735919"/>
            <a:ext cx="902811" cy="307777"/>
          </a:xfrm>
          <a:prstGeom prst="rect">
            <a:avLst/>
          </a:prstGeom>
          <a:noFill/>
        </p:spPr>
        <p:txBody>
          <a:bodyPr wrap="none" rtlCol="0">
            <a:spAutoFit/>
          </a:bodyPr>
          <a:lstStyle/>
          <a:p>
            <a:r>
              <a:rPr lang="ja-JP" altLang="en-US" sz="1400" dirty="0"/>
              <a:t>中量</a:t>
            </a:r>
            <a:r>
              <a:rPr kumimoji="1" lang="ja-JP" altLang="en-US" sz="1400" dirty="0"/>
              <a:t>流出</a:t>
            </a:r>
          </a:p>
        </p:txBody>
      </p:sp>
      <p:sp>
        <p:nvSpPr>
          <p:cNvPr id="54" name="テキスト ボックス 53">
            <a:extLst>
              <a:ext uri="{FF2B5EF4-FFF2-40B4-BE49-F238E27FC236}">
                <a16:creationId xmlns:a16="http://schemas.microsoft.com/office/drawing/2014/main" id="{96D73E47-8AD4-070A-A91D-C1563DFC347A}"/>
              </a:ext>
            </a:extLst>
          </p:cNvPr>
          <p:cNvSpPr txBox="1"/>
          <p:nvPr/>
        </p:nvSpPr>
        <p:spPr>
          <a:xfrm>
            <a:off x="4488101" y="750452"/>
            <a:ext cx="902811" cy="307777"/>
          </a:xfrm>
          <a:prstGeom prst="rect">
            <a:avLst/>
          </a:prstGeom>
          <a:noFill/>
        </p:spPr>
        <p:txBody>
          <a:bodyPr wrap="none" rtlCol="0">
            <a:spAutoFit/>
          </a:bodyPr>
          <a:lstStyle/>
          <a:p>
            <a:r>
              <a:rPr kumimoji="1" lang="ja-JP" altLang="en-US" sz="1400" dirty="0"/>
              <a:t>大量流出</a:t>
            </a:r>
          </a:p>
        </p:txBody>
      </p:sp>
      <p:sp>
        <p:nvSpPr>
          <p:cNvPr id="56" name="テキスト ボックス 55">
            <a:extLst>
              <a:ext uri="{FF2B5EF4-FFF2-40B4-BE49-F238E27FC236}">
                <a16:creationId xmlns:a16="http://schemas.microsoft.com/office/drawing/2014/main" id="{27878199-E6F0-55EA-BA61-63EFF8547F39}"/>
              </a:ext>
            </a:extLst>
          </p:cNvPr>
          <p:cNvSpPr txBox="1"/>
          <p:nvPr/>
        </p:nvSpPr>
        <p:spPr>
          <a:xfrm>
            <a:off x="796701" y="4171318"/>
            <a:ext cx="1261884" cy="307777"/>
          </a:xfrm>
          <a:prstGeom prst="rect">
            <a:avLst/>
          </a:prstGeom>
          <a:noFill/>
        </p:spPr>
        <p:txBody>
          <a:bodyPr wrap="none" rtlCol="0">
            <a:spAutoFit/>
          </a:bodyPr>
          <a:lstStyle/>
          <a:p>
            <a:r>
              <a:rPr lang="ja-JP" altLang="en-US" sz="1400" dirty="0"/>
              <a:t>仕切堤内</a:t>
            </a:r>
            <a:r>
              <a:rPr kumimoji="1" lang="ja-JP" altLang="en-US" sz="1400" dirty="0"/>
              <a:t>流出</a:t>
            </a:r>
          </a:p>
        </p:txBody>
      </p:sp>
      <p:sp>
        <p:nvSpPr>
          <p:cNvPr id="58" name="テキスト ボックス 57">
            <a:extLst>
              <a:ext uri="{FF2B5EF4-FFF2-40B4-BE49-F238E27FC236}">
                <a16:creationId xmlns:a16="http://schemas.microsoft.com/office/drawing/2014/main" id="{AD24B50B-2804-1AFD-E7A3-D214694AAE29}"/>
              </a:ext>
            </a:extLst>
          </p:cNvPr>
          <p:cNvSpPr txBox="1"/>
          <p:nvPr/>
        </p:nvSpPr>
        <p:spPr>
          <a:xfrm>
            <a:off x="2487515" y="4163367"/>
            <a:ext cx="1261884" cy="307777"/>
          </a:xfrm>
          <a:prstGeom prst="rect">
            <a:avLst/>
          </a:prstGeom>
          <a:noFill/>
        </p:spPr>
        <p:txBody>
          <a:bodyPr wrap="none" rtlCol="0">
            <a:spAutoFit/>
          </a:bodyPr>
          <a:lstStyle/>
          <a:p>
            <a:r>
              <a:rPr lang="ja-JP" altLang="en-US" sz="1400" dirty="0"/>
              <a:t>防油堤内</a:t>
            </a:r>
            <a:r>
              <a:rPr kumimoji="1" lang="ja-JP" altLang="en-US" sz="1400" dirty="0"/>
              <a:t>流出</a:t>
            </a:r>
          </a:p>
        </p:txBody>
      </p:sp>
      <p:sp>
        <p:nvSpPr>
          <p:cNvPr id="60" name="テキスト ボックス 59">
            <a:extLst>
              <a:ext uri="{FF2B5EF4-FFF2-40B4-BE49-F238E27FC236}">
                <a16:creationId xmlns:a16="http://schemas.microsoft.com/office/drawing/2014/main" id="{C382C675-339D-4F0A-B062-7977F12C7E11}"/>
              </a:ext>
            </a:extLst>
          </p:cNvPr>
          <p:cNvSpPr txBox="1"/>
          <p:nvPr/>
        </p:nvSpPr>
        <p:spPr>
          <a:xfrm>
            <a:off x="4359448" y="4171318"/>
            <a:ext cx="1261884" cy="307777"/>
          </a:xfrm>
          <a:prstGeom prst="rect">
            <a:avLst/>
          </a:prstGeom>
          <a:noFill/>
        </p:spPr>
        <p:txBody>
          <a:bodyPr wrap="none" rtlCol="0">
            <a:spAutoFit/>
          </a:bodyPr>
          <a:lstStyle/>
          <a:p>
            <a:r>
              <a:rPr lang="ja-JP" altLang="en-US" sz="1400" dirty="0"/>
              <a:t>防油堤外</a:t>
            </a:r>
            <a:r>
              <a:rPr kumimoji="1" lang="ja-JP" altLang="en-US" sz="1400" dirty="0"/>
              <a:t>流出</a:t>
            </a:r>
          </a:p>
        </p:txBody>
      </p:sp>
      <p:sp>
        <p:nvSpPr>
          <p:cNvPr id="61" name="円柱 60">
            <a:extLst>
              <a:ext uri="{FF2B5EF4-FFF2-40B4-BE49-F238E27FC236}">
                <a16:creationId xmlns:a16="http://schemas.microsoft.com/office/drawing/2014/main" id="{ABB31E35-A60F-92B4-1269-F057478BA287}"/>
              </a:ext>
            </a:extLst>
          </p:cNvPr>
          <p:cNvSpPr/>
          <p:nvPr/>
        </p:nvSpPr>
        <p:spPr>
          <a:xfrm>
            <a:off x="781670" y="5037826"/>
            <a:ext cx="1768425" cy="144401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5C88946E-2A90-0F5B-61FF-3E6548130BDC}"/>
              </a:ext>
            </a:extLst>
          </p:cNvPr>
          <p:cNvSpPr/>
          <p:nvPr/>
        </p:nvSpPr>
        <p:spPr>
          <a:xfrm>
            <a:off x="2550095" y="5978106"/>
            <a:ext cx="546788" cy="2259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a:extLst>
              <a:ext uri="{FF2B5EF4-FFF2-40B4-BE49-F238E27FC236}">
                <a16:creationId xmlns:a16="http://schemas.microsoft.com/office/drawing/2014/main" id="{0D1351C2-A4C6-D3F7-AF06-4A346DDCD47C}"/>
              </a:ext>
            </a:extLst>
          </p:cNvPr>
          <p:cNvSpPr/>
          <p:nvPr/>
        </p:nvSpPr>
        <p:spPr>
          <a:xfrm>
            <a:off x="3150851" y="6091100"/>
            <a:ext cx="817299" cy="2259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思考の吹き出し: 雲形 68">
            <a:extLst>
              <a:ext uri="{FF2B5EF4-FFF2-40B4-BE49-F238E27FC236}">
                <a16:creationId xmlns:a16="http://schemas.microsoft.com/office/drawing/2014/main" id="{B011E4A3-58F2-E85D-8F9C-A28005805EB7}"/>
              </a:ext>
            </a:extLst>
          </p:cNvPr>
          <p:cNvSpPr/>
          <p:nvPr/>
        </p:nvSpPr>
        <p:spPr>
          <a:xfrm>
            <a:off x="2674891" y="6266522"/>
            <a:ext cx="536993" cy="344570"/>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19DBFAB8-845E-482A-29AF-197D573C2E62}"/>
              </a:ext>
            </a:extLst>
          </p:cNvPr>
          <p:cNvSpPr txBox="1"/>
          <p:nvPr/>
        </p:nvSpPr>
        <p:spPr>
          <a:xfrm>
            <a:off x="3318357" y="5389194"/>
            <a:ext cx="3057247" cy="523220"/>
          </a:xfrm>
          <a:prstGeom prst="rect">
            <a:avLst/>
          </a:prstGeom>
          <a:noFill/>
        </p:spPr>
        <p:txBody>
          <a:bodyPr wrap="none" rtlCol="0">
            <a:spAutoFit/>
          </a:bodyPr>
          <a:lstStyle/>
          <a:p>
            <a:r>
              <a:rPr kumimoji="1" lang="ja-JP" altLang="en-US" sz="1400" dirty="0"/>
              <a:t>液状化による影響としては、</a:t>
            </a:r>
            <a:endParaRPr kumimoji="1" lang="en-US" altLang="ja-JP" sz="1400" dirty="0"/>
          </a:p>
          <a:p>
            <a:r>
              <a:rPr kumimoji="1" lang="ja-JP" altLang="en-US" sz="1400" dirty="0"/>
              <a:t>配管小破の発生確率を大として算定</a:t>
            </a:r>
            <a:endParaRPr kumimoji="1" lang="en-US" altLang="ja-JP" sz="1400" dirty="0"/>
          </a:p>
        </p:txBody>
      </p:sp>
      <p:pic>
        <p:nvPicPr>
          <p:cNvPr id="77" name="図 76">
            <a:extLst>
              <a:ext uri="{FF2B5EF4-FFF2-40B4-BE49-F238E27FC236}">
                <a16:creationId xmlns:a16="http://schemas.microsoft.com/office/drawing/2014/main" id="{B94DC504-6A8B-D274-B666-D7873A0625D8}"/>
              </a:ext>
            </a:extLst>
          </p:cNvPr>
          <p:cNvPicPr>
            <a:picLocks noChangeAspect="1"/>
          </p:cNvPicPr>
          <p:nvPr/>
        </p:nvPicPr>
        <p:blipFill>
          <a:blip r:embed="rId3"/>
          <a:stretch>
            <a:fillRect/>
          </a:stretch>
        </p:blipFill>
        <p:spPr>
          <a:xfrm rot="5400000">
            <a:off x="8151569" y="3477814"/>
            <a:ext cx="2445675" cy="4140460"/>
          </a:xfrm>
          <a:prstGeom prst="rect">
            <a:avLst/>
          </a:prstGeom>
        </p:spPr>
      </p:pic>
      <p:sp>
        <p:nvSpPr>
          <p:cNvPr id="2" name="テキスト ボックス 1">
            <a:extLst>
              <a:ext uri="{FF2B5EF4-FFF2-40B4-BE49-F238E27FC236}">
                <a16:creationId xmlns:a16="http://schemas.microsoft.com/office/drawing/2014/main" id="{1D403F14-562B-E847-7D5F-2DD8E3D3D822}"/>
              </a:ext>
            </a:extLst>
          </p:cNvPr>
          <p:cNvSpPr txBox="1"/>
          <p:nvPr/>
        </p:nvSpPr>
        <p:spPr>
          <a:xfrm>
            <a:off x="7347305" y="6438807"/>
            <a:ext cx="1980029" cy="307777"/>
          </a:xfrm>
          <a:prstGeom prst="rect">
            <a:avLst/>
          </a:prstGeom>
          <a:noFill/>
        </p:spPr>
        <p:txBody>
          <a:bodyPr wrap="none" rtlCol="0">
            <a:spAutoFit/>
          </a:bodyPr>
          <a:lstStyle/>
          <a:p>
            <a:r>
              <a:rPr kumimoji="1" lang="ja-JP" altLang="en-US" sz="1400" dirty="0"/>
              <a:t>初期事象からの分岐例</a:t>
            </a:r>
          </a:p>
        </p:txBody>
      </p:sp>
    </p:spTree>
    <p:extLst>
      <p:ext uri="{BB962C8B-B14F-4D97-AF65-F5344CB8AC3E}">
        <p14:creationId xmlns:p14="http://schemas.microsoft.com/office/powerpoint/2010/main" val="2378823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BF979-44DA-C533-BBC7-0DDAFDBAE9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BD18CBB-F0B2-3A7B-354B-3372CF6D7E11}"/>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１　平常時（参考）</a:t>
            </a:r>
            <a:endParaRPr kumimoji="1" lang="ja-JP" altLang="en-US" sz="3200" dirty="0">
              <a:solidFill>
                <a:schemeClr val="bg1"/>
              </a:solidFill>
            </a:endParaRPr>
          </a:p>
        </p:txBody>
      </p:sp>
      <p:graphicFrame>
        <p:nvGraphicFramePr>
          <p:cNvPr id="3" name="表 2">
            <a:extLst>
              <a:ext uri="{FF2B5EF4-FFF2-40B4-BE49-F238E27FC236}">
                <a16:creationId xmlns:a16="http://schemas.microsoft.com/office/drawing/2014/main" id="{38CD08E5-BE60-0BBA-C096-F8D48D89B38A}"/>
              </a:ext>
            </a:extLst>
          </p:cNvPr>
          <p:cNvGraphicFramePr>
            <a:graphicFrameLocks noGrp="1"/>
          </p:cNvGraphicFramePr>
          <p:nvPr>
            <p:extLst>
              <p:ext uri="{D42A27DB-BD31-4B8C-83A1-F6EECF244321}">
                <p14:modId xmlns:p14="http://schemas.microsoft.com/office/powerpoint/2010/main" val="1652249820"/>
              </p:ext>
            </p:extLst>
          </p:nvPr>
        </p:nvGraphicFramePr>
        <p:xfrm>
          <a:off x="342010" y="2254468"/>
          <a:ext cx="11515414" cy="2372360"/>
        </p:xfrm>
        <a:graphic>
          <a:graphicData uri="http://schemas.openxmlformats.org/drawingml/2006/table">
            <a:tbl>
              <a:tblPr firstRow="1" bandRow="1">
                <a:tableStyleId>{5C22544A-7EE6-4342-B048-85BDC9FD1C3A}</a:tableStyleId>
              </a:tblPr>
              <a:tblGrid>
                <a:gridCol w="2173041">
                  <a:extLst>
                    <a:ext uri="{9D8B030D-6E8A-4147-A177-3AD203B41FA5}">
                      <a16:colId xmlns:a16="http://schemas.microsoft.com/office/drawing/2014/main" val="3454176894"/>
                    </a:ext>
                  </a:extLst>
                </a:gridCol>
                <a:gridCol w="1754462">
                  <a:extLst>
                    <a:ext uri="{9D8B030D-6E8A-4147-A177-3AD203B41FA5}">
                      <a16:colId xmlns:a16="http://schemas.microsoft.com/office/drawing/2014/main" val="2706877824"/>
                    </a:ext>
                  </a:extLst>
                </a:gridCol>
                <a:gridCol w="1736651">
                  <a:extLst>
                    <a:ext uri="{9D8B030D-6E8A-4147-A177-3AD203B41FA5}">
                      <a16:colId xmlns:a16="http://schemas.microsoft.com/office/drawing/2014/main" val="2812717704"/>
                    </a:ext>
                  </a:extLst>
                </a:gridCol>
                <a:gridCol w="3767564">
                  <a:extLst>
                    <a:ext uri="{9D8B030D-6E8A-4147-A177-3AD203B41FA5}">
                      <a16:colId xmlns:a16="http://schemas.microsoft.com/office/drawing/2014/main" val="3938638407"/>
                    </a:ext>
                  </a:extLst>
                </a:gridCol>
                <a:gridCol w="2083696">
                  <a:extLst>
                    <a:ext uri="{9D8B030D-6E8A-4147-A177-3AD203B41FA5}">
                      <a16:colId xmlns:a16="http://schemas.microsoft.com/office/drawing/2014/main" val="3431600167"/>
                    </a:ext>
                  </a:extLst>
                </a:gridCol>
              </a:tblGrid>
              <a:tr h="370840">
                <a:tc gridSpan="2">
                  <a:txBody>
                    <a:bodyPr/>
                    <a:lstStyle/>
                    <a:p>
                      <a:r>
                        <a:rPr kumimoji="1" lang="en-US" altLang="ja-JP" sz="1600" dirty="0"/>
                        <a:t>【</a:t>
                      </a:r>
                      <a:r>
                        <a:rPr kumimoji="1" lang="ja-JP" altLang="en-US" sz="1600" dirty="0"/>
                        <a:t>大阪北港地区</a:t>
                      </a:r>
                      <a:r>
                        <a:rPr kumimoji="1" lang="en-US" altLang="ja-JP" sz="1600" dirty="0"/>
                        <a:t>】</a:t>
                      </a:r>
                      <a:endParaRPr kumimoji="1" lang="ja-JP" altLang="en-US" sz="1600" dirty="0"/>
                    </a:p>
                  </a:txBody>
                  <a:tcPr/>
                </a:tc>
                <a:tc hMerge="1">
                  <a:txBody>
                    <a:bodyPr/>
                    <a:lstStyle/>
                    <a:p>
                      <a:endParaRPr kumimoji="1" lang="ja-JP" altLang="en-US" sz="1400" dirty="0"/>
                    </a:p>
                  </a:txBody>
                  <a:tcPr/>
                </a:tc>
                <a:tc>
                  <a:txBody>
                    <a:bodyPr/>
                    <a:lstStyle/>
                    <a:p>
                      <a:r>
                        <a:rPr kumimoji="1" lang="ja-JP" altLang="en-US" sz="1600" dirty="0"/>
                        <a:t>低頻度大規模</a:t>
                      </a:r>
                    </a:p>
                  </a:txBody>
                  <a:tcPr/>
                </a:tc>
                <a:tc>
                  <a:txBody>
                    <a:bodyPr/>
                    <a:lstStyle/>
                    <a:p>
                      <a:r>
                        <a:rPr kumimoji="1" lang="ja-JP" altLang="en-US" sz="1600" dirty="0"/>
                        <a:t>第２段階</a:t>
                      </a:r>
                    </a:p>
                  </a:txBody>
                  <a:tcPr/>
                </a:tc>
                <a:tc>
                  <a:txBody>
                    <a:bodyPr/>
                    <a:lstStyle/>
                    <a:p>
                      <a:r>
                        <a:rPr kumimoji="1" lang="ja-JP" altLang="en-US" sz="1600" dirty="0"/>
                        <a:t>第１段階</a:t>
                      </a:r>
                    </a:p>
                  </a:txBody>
                  <a:tcPr/>
                </a:tc>
                <a:extLst>
                  <a:ext uri="{0D108BD9-81ED-4DB2-BD59-A6C34878D82A}">
                    <a16:rowId xmlns:a16="http://schemas.microsoft.com/office/drawing/2014/main" val="1509006320"/>
                  </a:ext>
                </a:extLst>
              </a:tr>
              <a:tr h="370840">
                <a:tc rowSpan="2">
                  <a:txBody>
                    <a:bodyPr/>
                    <a:lstStyle/>
                    <a:p>
                      <a:r>
                        <a:rPr kumimoji="1" lang="ja-JP" altLang="en-US" sz="1400" dirty="0"/>
                        <a:t>危険物タンク</a:t>
                      </a:r>
                    </a:p>
                  </a:txBody>
                  <a:tcPr anchor="ctr"/>
                </a:tc>
                <a:tc>
                  <a:txBody>
                    <a:bodyPr/>
                    <a:lstStyle/>
                    <a:p>
                      <a:r>
                        <a:rPr kumimoji="1" lang="ja-JP" altLang="en-US" sz="1400" dirty="0"/>
                        <a:t>流出火災</a:t>
                      </a:r>
                    </a:p>
                  </a:txBody>
                  <a:tcPr/>
                </a:tc>
                <a:tc>
                  <a:txBody>
                    <a:bodyPr/>
                    <a:lstStyle/>
                    <a:p>
                      <a:r>
                        <a:rPr kumimoji="1" lang="ja-JP" altLang="en-US" sz="1400" dirty="0">
                          <a:solidFill>
                            <a:schemeClr val="accent1"/>
                          </a:solidFill>
                        </a:rPr>
                        <a:t>防油堤内（</a:t>
                      </a:r>
                      <a:r>
                        <a:rPr kumimoji="1" lang="en-US" altLang="ja-JP" sz="1400" dirty="0">
                          <a:solidFill>
                            <a:schemeClr val="accent1"/>
                          </a:solidFill>
                        </a:rPr>
                        <a:t>1</a:t>
                      </a:r>
                      <a:r>
                        <a:rPr kumimoji="1" lang="ja-JP" altLang="en-US" sz="1400" dirty="0">
                          <a:solidFill>
                            <a:schemeClr val="accent1"/>
                          </a:solidFill>
                        </a:rPr>
                        <a:t>）</a:t>
                      </a:r>
                      <a:endParaRPr kumimoji="1" lang="en-US" altLang="ja-JP" sz="1400" dirty="0">
                        <a:solidFill>
                          <a:schemeClr val="accent1"/>
                        </a:solidFill>
                      </a:endParaRPr>
                    </a:p>
                    <a:p>
                      <a:r>
                        <a:rPr kumimoji="1" lang="ja-JP" altLang="en-US" sz="1400" dirty="0">
                          <a:solidFill>
                            <a:srgbClr val="FF0000"/>
                          </a:solidFill>
                        </a:rPr>
                        <a:t>防油堤外（</a:t>
                      </a:r>
                      <a:r>
                        <a:rPr kumimoji="1" lang="en-US" altLang="ja-JP" sz="1400" dirty="0">
                          <a:solidFill>
                            <a:srgbClr val="FF0000"/>
                          </a:solidFill>
                        </a:rPr>
                        <a:t>218</a:t>
                      </a:r>
                      <a:r>
                        <a:rPr kumimoji="1" lang="ja-JP" altLang="en-US" sz="1400" dirty="0">
                          <a:solidFill>
                            <a:srgbClr val="FF0000"/>
                          </a:solidFill>
                        </a:rPr>
                        <a:t>）</a:t>
                      </a:r>
                    </a:p>
                  </a:txBody>
                  <a:tcPr/>
                </a:tc>
                <a:tc>
                  <a:txBody>
                    <a:bodyPr/>
                    <a:lstStyle/>
                    <a:p>
                      <a:r>
                        <a:rPr kumimoji="1" lang="ja-JP" altLang="en-US" sz="1400" dirty="0"/>
                        <a:t>小量（</a:t>
                      </a:r>
                      <a:r>
                        <a:rPr kumimoji="1" lang="en-US" altLang="ja-JP" sz="1400" dirty="0"/>
                        <a:t>12</a:t>
                      </a:r>
                      <a:r>
                        <a:rPr kumimoji="1" lang="ja-JP" altLang="en-US" sz="1400" dirty="0"/>
                        <a:t>）、</a:t>
                      </a:r>
                      <a:r>
                        <a:rPr kumimoji="1" lang="ja-JP" altLang="en-US" sz="1400" dirty="0">
                          <a:solidFill>
                            <a:srgbClr val="FF0000"/>
                          </a:solidFill>
                        </a:rPr>
                        <a:t>中量（</a:t>
                      </a:r>
                      <a:r>
                        <a:rPr kumimoji="1" lang="en-US" altLang="ja-JP" sz="1400" dirty="0">
                          <a:solidFill>
                            <a:srgbClr val="FF0000"/>
                          </a:solidFill>
                        </a:rPr>
                        <a:t>218</a:t>
                      </a:r>
                      <a:r>
                        <a:rPr kumimoji="1" lang="ja-JP" altLang="en-US" sz="1400" dirty="0">
                          <a:solidFill>
                            <a:srgbClr val="FF0000"/>
                          </a:solidFill>
                        </a:rPr>
                        <a:t>）</a:t>
                      </a:r>
                      <a:r>
                        <a:rPr kumimoji="1" lang="ja-JP" altLang="en-US" sz="1400" dirty="0"/>
                        <a:t>、</a:t>
                      </a:r>
                      <a:r>
                        <a:rPr kumimoji="1" lang="ja-JP" altLang="en-US" sz="1400" dirty="0">
                          <a:solidFill>
                            <a:srgbClr val="FF0000"/>
                          </a:solidFill>
                        </a:rPr>
                        <a:t>仕切堤（</a:t>
                      </a:r>
                      <a:r>
                        <a:rPr kumimoji="1" lang="en-US" altLang="ja-JP" sz="1400" dirty="0">
                          <a:solidFill>
                            <a:srgbClr val="FF0000"/>
                          </a:solidFill>
                        </a:rPr>
                        <a:t>83</a:t>
                      </a:r>
                      <a:r>
                        <a:rPr kumimoji="1" lang="ja-JP" altLang="en-US" sz="1400" dirty="0">
                          <a:solidFill>
                            <a:srgbClr val="FF0000"/>
                          </a:solidFill>
                        </a:rPr>
                        <a:t>）、防油堤内（</a:t>
                      </a:r>
                      <a:r>
                        <a:rPr kumimoji="1" lang="en-US" altLang="ja-JP" sz="1400" dirty="0">
                          <a:solidFill>
                            <a:srgbClr val="FF0000"/>
                          </a:solidFill>
                        </a:rPr>
                        <a:t>180</a:t>
                      </a:r>
                      <a:r>
                        <a:rPr kumimoji="1" lang="ja-JP" altLang="en-US" sz="1400" dirty="0">
                          <a:solidFill>
                            <a:srgbClr val="FF0000"/>
                          </a:solidFill>
                        </a:rPr>
                        <a:t>）</a:t>
                      </a:r>
                    </a:p>
                  </a:txBody>
                  <a:tcPr/>
                </a:tc>
                <a:tc>
                  <a:txBody>
                    <a:bodyPr/>
                    <a:lstStyle/>
                    <a:p>
                      <a:r>
                        <a:rPr kumimoji="1" lang="ja-JP" altLang="en-US" sz="1400" b="1" dirty="0">
                          <a:solidFill>
                            <a:srgbClr val="FF0000"/>
                          </a:solidFill>
                        </a:rPr>
                        <a:t>仕切堤（</a:t>
                      </a:r>
                      <a:r>
                        <a:rPr kumimoji="1" lang="en-US" altLang="ja-JP" sz="1400" b="1" dirty="0">
                          <a:solidFill>
                            <a:srgbClr val="FF0000"/>
                          </a:solidFill>
                        </a:rPr>
                        <a:t>3</a:t>
                      </a:r>
                      <a:r>
                        <a:rPr kumimoji="1" lang="ja-JP" altLang="en-US" sz="1400" b="1" dirty="0">
                          <a:solidFill>
                            <a:srgbClr val="FF0000"/>
                          </a:solidFill>
                        </a:rPr>
                        <a:t>）</a:t>
                      </a:r>
                      <a:endParaRPr kumimoji="1" lang="en-US" altLang="ja-JP" sz="1400" b="1" dirty="0">
                        <a:solidFill>
                          <a:srgbClr val="FF0000"/>
                        </a:solidFill>
                      </a:endParaRPr>
                    </a:p>
                    <a:p>
                      <a:r>
                        <a:rPr kumimoji="1" lang="ja-JP" altLang="en-US" sz="1400" b="1" dirty="0">
                          <a:solidFill>
                            <a:srgbClr val="FF0000"/>
                          </a:solidFill>
                        </a:rPr>
                        <a:t>防油堤内（</a:t>
                      </a:r>
                      <a:r>
                        <a:rPr kumimoji="1" lang="en-US" altLang="ja-JP" sz="1400" b="1" dirty="0">
                          <a:solidFill>
                            <a:srgbClr val="FF0000"/>
                          </a:solidFill>
                        </a:rPr>
                        <a:t>6</a:t>
                      </a:r>
                      <a:r>
                        <a:rPr kumimoji="1" lang="ja-JP" altLang="en-US" sz="1400" b="1" dirty="0">
                          <a:solidFill>
                            <a:srgbClr val="FF0000"/>
                          </a:solidFill>
                        </a:rPr>
                        <a:t>）</a:t>
                      </a:r>
                    </a:p>
                  </a:txBody>
                  <a:tcPr/>
                </a:tc>
                <a:extLst>
                  <a:ext uri="{0D108BD9-81ED-4DB2-BD59-A6C34878D82A}">
                    <a16:rowId xmlns:a16="http://schemas.microsoft.com/office/drawing/2014/main" val="4002051150"/>
                  </a:ext>
                </a:extLst>
              </a:tr>
              <a:tr h="370840">
                <a:tc vMerge="1">
                  <a:txBody>
                    <a:bodyPr/>
                    <a:lstStyle/>
                    <a:p>
                      <a:endParaRPr kumimoji="1" lang="ja-JP" altLang="en-US" dirty="0"/>
                    </a:p>
                  </a:txBody>
                  <a:tcPr/>
                </a:tc>
                <a:tc>
                  <a:txBody>
                    <a:bodyPr/>
                    <a:lstStyle/>
                    <a:p>
                      <a:r>
                        <a:rPr kumimoji="1" lang="ja-JP" altLang="en-US" sz="1400" dirty="0"/>
                        <a:t>タンク火災</a:t>
                      </a:r>
                    </a:p>
                  </a:txBody>
                  <a:tcPr/>
                </a:tc>
                <a:tc>
                  <a:txBody>
                    <a:bodyPr/>
                    <a:lstStyle/>
                    <a:p>
                      <a:r>
                        <a:rPr kumimoji="1" lang="ja-JP" altLang="en-US" sz="1400" dirty="0">
                          <a:solidFill>
                            <a:schemeClr val="accent1"/>
                          </a:solidFill>
                        </a:rPr>
                        <a:t>防油堤内（</a:t>
                      </a:r>
                      <a:r>
                        <a:rPr kumimoji="1" lang="en-US" altLang="ja-JP" sz="1400" dirty="0">
                          <a:solidFill>
                            <a:schemeClr val="accent1"/>
                          </a:solidFill>
                        </a:rPr>
                        <a:t>1</a:t>
                      </a:r>
                      <a:r>
                        <a:rPr kumimoji="1" lang="ja-JP" altLang="en-US" sz="1400" dirty="0">
                          <a:solidFill>
                            <a:schemeClr val="accent1"/>
                          </a:solidFill>
                        </a:rPr>
                        <a:t>）</a:t>
                      </a:r>
                    </a:p>
                  </a:txBody>
                  <a:tcPr/>
                </a:tc>
                <a:tc>
                  <a:txBody>
                    <a:bodyPr/>
                    <a:lstStyle/>
                    <a:p>
                      <a:r>
                        <a:rPr kumimoji="1" lang="ja-JP" altLang="en-US" sz="1400" dirty="0">
                          <a:solidFill>
                            <a:schemeClr val="accent1"/>
                          </a:solidFill>
                        </a:rPr>
                        <a:t>タンク小火災（</a:t>
                      </a:r>
                      <a:r>
                        <a:rPr kumimoji="1" lang="en-US" altLang="ja-JP" sz="1400" dirty="0">
                          <a:solidFill>
                            <a:schemeClr val="accent1"/>
                          </a:solidFill>
                        </a:rPr>
                        <a:t>21</a:t>
                      </a:r>
                      <a:r>
                        <a:rPr kumimoji="1" lang="ja-JP" altLang="en-US" sz="1400" dirty="0">
                          <a:solidFill>
                            <a:schemeClr val="accent1"/>
                          </a:solidFill>
                        </a:rPr>
                        <a:t>）</a:t>
                      </a:r>
                    </a:p>
                  </a:txBody>
                  <a:tcPr/>
                </a:tc>
                <a:tc>
                  <a:txBody>
                    <a:bodyPr/>
                    <a:lstStyle/>
                    <a:p>
                      <a:r>
                        <a:rPr kumimoji="1" lang="ja-JP" altLang="en-US" sz="1400" dirty="0"/>
                        <a:t>該当なし</a:t>
                      </a:r>
                    </a:p>
                  </a:txBody>
                  <a:tcPr/>
                </a:tc>
                <a:extLst>
                  <a:ext uri="{0D108BD9-81ED-4DB2-BD59-A6C34878D82A}">
                    <a16:rowId xmlns:a16="http://schemas.microsoft.com/office/drawing/2014/main" val="780281236"/>
                  </a:ext>
                </a:extLst>
              </a:tr>
              <a:tr h="370840">
                <a:tc>
                  <a:txBody>
                    <a:bodyPr/>
                    <a:lstStyle/>
                    <a:p>
                      <a:r>
                        <a:rPr kumimoji="1" lang="ja-JP" altLang="en-US" sz="1400" dirty="0"/>
                        <a:t>毒劇物液体タンク</a:t>
                      </a:r>
                    </a:p>
                  </a:txBody>
                  <a:tcPr/>
                </a:tc>
                <a:tc>
                  <a:txBody>
                    <a:bodyPr/>
                    <a:lstStyle/>
                    <a:p>
                      <a:r>
                        <a:rPr kumimoji="1" lang="ja-JP" altLang="en-US" sz="1400" dirty="0"/>
                        <a:t>毒性ガス拡散</a:t>
                      </a:r>
                    </a:p>
                  </a:txBody>
                  <a:tcPr/>
                </a:tc>
                <a:tc>
                  <a:txBody>
                    <a:bodyPr/>
                    <a:lstStyle/>
                    <a:p>
                      <a:r>
                        <a:rPr kumimoji="1" lang="ja-JP" altLang="en-US" sz="1400" dirty="0"/>
                        <a:t>全量短時間（</a:t>
                      </a:r>
                      <a:r>
                        <a:rPr kumimoji="1" lang="en-US" altLang="ja-JP" sz="1400" dirty="0"/>
                        <a:t>2</a:t>
                      </a:r>
                      <a:r>
                        <a:rPr kumimoji="1" lang="ja-JP" altLang="en-US" sz="1400" dirty="0"/>
                        <a:t>）</a:t>
                      </a:r>
                    </a:p>
                  </a:txBody>
                  <a:tcPr/>
                </a:tc>
                <a:tc>
                  <a:txBody>
                    <a:bodyPr/>
                    <a:lstStyle/>
                    <a:p>
                      <a:r>
                        <a:rPr kumimoji="1" lang="ja-JP" altLang="en-US" sz="1400" dirty="0"/>
                        <a:t>小量（</a:t>
                      </a:r>
                      <a:r>
                        <a:rPr kumimoji="1" lang="en-US" altLang="ja-JP" sz="1400" dirty="0"/>
                        <a:t>2</a:t>
                      </a:r>
                      <a:r>
                        <a:rPr kumimoji="1" lang="ja-JP" altLang="en-US" sz="1400" dirty="0"/>
                        <a:t>）</a:t>
                      </a:r>
                    </a:p>
                  </a:txBody>
                  <a:tcPr/>
                </a:tc>
                <a:tc>
                  <a:txBody>
                    <a:bodyPr/>
                    <a:lstStyle/>
                    <a:p>
                      <a:r>
                        <a:rPr kumimoji="1" lang="ja-JP" altLang="en-US" sz="1400" dirty="0"/>
                        <a:t>該当なし</a:t>
                      </a:r>
                    </a:p>
                  </a:txBody>
                  <a:tcPr/>
                </a:tc>
                <a:extLst>
                  <a:ext uri="{0D108BD9-81ED-4DB2-BD59-A6C34878D82A}">
                    <a16:rowId xmlns:a16="http://schemas.microsoft.com/office/drawing/2014/main" val="1189470372"/>
                  </a:ext>
                </a:extLst>
              </a:tr>
              <a:tr h="370840">
                <a:tc>
                  <a:txBody>
                    <a:bodyPr/>
                    <a:lstStyle/>
                    <a:p>
                      <a:r>
                        <a:rPr kumimoji="1" lang="ja-JP" altLang="en-US" sz="1400" dirty="0"/>
                        <a:t>石油タンカー桟橋</a:t>
                      </a:r>
                    </a:p>
                  </a:txBody>
                  <a:tcPr/>
                </a:tc>
                <a:tc>
                  <a:txBody>
                    <a:bodyPr/>
                    <a:lstStyle/>
                    <a:p>
                      <a:r>
                        <a:rPr kumimoji="1" lang="ja-JP" altLang="en-US" sz="1400" dirty="0"/>
                        <a:t>流出火災</a:t>
                      </a:r>
                    </a:p>
                  </a:txBody>
                  <a:tcPr/>
                </a:tc>
                <a:tc>
                  <a:txBody>
                    <a:bodyPr/>
                    <a:lstStyle/>
                    <a:p>
                      <a:r>
                        <a:rPr kumimoji="1" lang="ja-JP" altLang="en-US" sz="1400" dirty="0"/>
                        <a:t>該当なし</a:t>
                      </a:r>
                    </a:p>
                  </a:txBody>
                  <a:tcPr/>
                </a:tc>
                <a:tc>
                  <a:txBody>
                    <a:bodyPr/>
                    <a:lstStyle/>
                    <a:p>
                      <a:r>
                        <a:rPr kumimoji="1" lang="ja-JP" altLang="en-US" sz="1400" dirty="0"/>
                        <a:t>大量（</a:t>
                      </a:r>
                      <a:r>
                        <a:rPr kumimoji="1" lang="en-US" altLang="ja-JP" sz="1400" dirty="0"/>
                        <a:t>6</a:t>
                      </a:r>
                      <a:r>
                        <a:rPr kumimoji="1" lang="ja-JP" altLang="en-US" sz="1400" dirty="0"/>
                        <a:t>）</a:t>
                      </a:r>
                      <a:endParaRPr kumimoji="1" lang="ja-JP" altLang="en-US" sz="1400" b="1" strike="sngStrike" dirty="0">
                        <a:solidFill>
                          <a:srgbClr val="FF0000"/>
                        </a:solidFill>
                      </a:endParaRPr>
                    </a:p>
                  </a:txBody>
                  <a:tcPr/>
                </a:tc>
                <a:tc>
                  <a:txBody>
                    <a:bodyPr/>
                    <a:lstStyle/>
                    <a:p>
                      <a:r>
                        <a:rPr kumimoji="1" lang="ja-JP" altLang="en-US" sz="1400" dirty="0"/>
                        <a:t>該当なし</a:t>
                      </a:r>
                    </a:p>
                  </a:txBody>
                  <a:tcPr/>
                </a:tc>
                <a:extLst>
                  <a:ext uri="{0D108BD9-81ED-4DB2-BD59-A6C34878D82A}">
                    <a16:rowId xmlns:a16="http://schemas.microsoft.com/office/drawing/2014/main" val="3250346263"/>
                  </a:ext>
                </a:extLst>
              </a:tr>
              <a:tr h="370840">
                <a:tc>
                  <a:txBody>
                    <a:bodyPr/>
                    <a:lstStyle/>
                    <a:p>
                      <a:r>
                        <a:rPr kumimoji="1" lang="ja-JP" altLang="en-US" sz="1400" dirty="0"/>
                        <a:t>パイプライン（危険物）</a:t>
                      </a:r>
                    </a:p>
                  </a:txBody>
                  <a:tcPr/>
                </a:tc>
                <a:tc>
                  <a:txBody>
                    <a:bodyPr/>
                    <a:lstStyle/>
                    <a:p>
                      <a:r>
                        <a:rPr kumimoji="1" lang="ja-JP" altLang="en-US" sz="1400" dirty="0"/>
                        <a:t>流出火災</a:t>
                      </a:r>
                    </a:p>
                  </a:txBody>
                  <a:tcPr/>
                </a:tc>
                <a:tc>
                  <a:txBody>
                    <a:bodyPr/>
                    <a:lstStyle/>
                    <a:p>
                      <a:r>
                        <a:rPr kumimoji="1" lang="ja-JP" altLang="en-US" sz="1400" dirty="0"/>
                        <a:t>該当なし</a:t>
                      </a:r>
                    </a:p>
                  </a:txBody>
                  <a:tcPr/>
                </a:tc>
                <a:tc>
                  <a:txBody>
                    <a:bodyPr/>
                    <a:lstStyle/>
                    <a:p>
                      <a:r>
                        <a:rPr kumimoji="1" lang="ja-JP" altLang="en-US" sz="1400" dirty="0">
                          <a:solidFill>
                            <a:srgbClr val="FF0000"/>
                          </a:solidFill>
                        </a:rPr>
                        <a:t>中量（</a:t>
                      </a:r>
                      <a:r>
                        <a:rPr kumimoji="1" lang="en-US" altLang="ja-JP" sz="1400" dirty="0">
                          <a:solidFill>
                            <a:srgbClr val="FF0000"/>
                          </a:solidFill>
                        </a:rPr>
                        <a:t>63</a:t>
                      </a:r>
                      <a:r>
                        <a:rPr kumimoji="1" lang="ja-JP" altLang="en-US" sz="1400" dirty="0">
                          <a:solidFill>
                            <a:srgbClr val="FF0000"/>
                          </a:solidFill>
                        </a:rPr>
                        <a:t>）、</a:t>
                      </a:r>
                      <a:r>
                        <a:rPr kumimoji="1" lang="ja-JP" altLang="en-US" sz="1400" b="1" dirty="0">
                          <a:solidFill>
                            <a:srgbClr val="FF0000"/>
                          </a:solidFill>
                        </a:rPr>
                        <a:t>大量（</a:t>
                      </a:r>
                      <a:r>
                        <a:rPr kumimoji="1" lang="en-US" altLang="ja-JP" sz="1400" b="1" dirty="0">
                          <a:solidFill>
                            <a:srgbClr val="FF0000"/>
                          </a:solidFill>
                        </a:rPr>
                        <a:t>4</a:t>
                      </a:r>
                      <a:r>
                        <a:rPr kumimoji="1" lang="ja-JP" altLang="en-US" sz="1400" b="1" dirty="0">
                          <a:solidFill>
                            <a:srgbClr val="FF0000"/>
                          </a:solidFill>
                        </a:rPr>
                        <a:t>）</a:t>
                      </a:r>
                    </a:p>
                  </a:txBody>
                  <a:tcPr/>
                </a:tc>
                <a:tc>
                  <a:txBody>
                    <a:bodyPr/>
                    <a:lstStyle/>
                    <a:p>
                      <a:r>
                        <a:rPr kumimoji="1" lang="ja-JP" altLang="en-US" sz="1400" dirty="0"/>
                        <a:t>該当なし</a:t>
                      </a:r>
                    </a:p>
                  </a:txBody>
                  <a:tcPr/>
                </a:tc>
                <a:extLst>
                  <a:ext uri="{0D108BD9-81ED-4DB2-BD59-A6C34878D82A}">
                    <a16:rowId xmlns:a16="http://schemas.microsoft.com/office/drawing/2014/main" val="1814691161"/>
                  </a:ext>
                </a:extLst>
              </a:tr>
            </a:tbl>
          </a:graphicData>
        </a:graphic>
      </p:graphicFrame>
      <p:graphicFrame>
        <p:nvGraphicFramePr>
          <p:cNvPr id="7" name="表 6">
            <a:extLst>
              <a:ext uri="{FF2B5EF4-FFF2-40B4-BE49-F238E27FC236}">
                <a16:creationId xmlns:a16="http://schemas.microsoft.com/office/drawing/2014/main" id="{16B08288-C54C-CB16-59D6-9433FA458097}"/>
              </a:ext>
            </a:extLst>
          </p:cNvPr>
          <p:cNvGraphicFramePr>
            <a:graphicFrameLocks noGrp="1"/>
          </p:cNvGraphicFramePr>
          <p:nvPr>
            <p:extLst>
              <p:ext uri="{D42A27DB-BD31-4B8C-83A1-F6EECF244321}">
                <p14:modId xmlns:p14="http://schemas.microsoft.com/office/powerpoint/2010/main" val="2121362066"/>
              </p:ext>
            </p:extLst>
          </p:nvPr>
        </p:nvGraphicFramePr>
        <p:xfrm>
          <a:off x="349445" y="4691908"/>
          <a:ext cx="11507979" cy="2057001"/>
        </p:xfrm>
        <a:graphic>
          <a:graphicData uri="http://schemas.openxmlformats.org/drawingml/2006/table">
            <a:tbl>
              <a:tblPr firstRow="1" bandRow="1">
                <a:tableStyleId>{5C22544A-7EE6-4342-B048-85BDC9FD1C3A}</a:tableStyleId>
              </a:tblPr>
              <a:tblGrid>
                <a:gridCol w="2171638">
                  <a:extLst>
                    <a:ext uri="{9D8B030D-6E8A-4147-A177-3AD203B41FA5}">
                      <a16:colId xmlns:a16="http://schemas.microsoft.com/office/drawing/2014/main" val="3454176894"/>
                    </a:ext>
                  </a:extLst>
                </a:gridCol>
                <a:gridCol w="1753329">
                  <a:extLst>
                    <a:ext uri="{9D8B030D-6E8A-4147-A177-3AD203B41FA5}">
                      <a16:colId xmlns:a16="http://schemas.microsoft.com/office/drawing/2014/main" val="2706877824"/>
                    </a:ext>
                  </a:extLst>
                </a:gridCol>
                <a:gridCol w="1735530">
                  <a:extLst>
                    <a:ext uri="{9D8B030D-6E8A-4147-A177-3AD203B41FA5}">
                      <a16:colId xmlns:a16="http://schemas.microsoft.com/office/drawing/2014/main" val="1893164697"/>
                    </a:ext>
                  </a:extLst>
                </a:gridCol>
                <a:gridCol w="3755865">
                  <a:extLst>
                    <a:ext uri="{9D8B030D-6E8A-4147-A177-3AD203B41FA5}">
                      <a16:colId xmlns:a16="http://schemas.microsoft.com/office/drawing/2014/main" val="3938638407"/>
                    </a:ext>
                  </a:extLst>
                </a:gridCol>
                <a:gridCol w="2091617">
                  <a:extLst>
                    <a:ext uri="{9D8B030D-6E8A-4147-A177-3AD203B41FA5}">
                      <a16:colId xmlns:a16="http://schemas.microsoft.com/office/drawing/2014/main" val="3431600167"/>
                    </a:ext>
                  </a:extLst>
                </a:gridCol>
              </a:tblGrid>
              <a:tr h="340227">
                <a:tc gridSpan="2">
                  <a:txBody>
                    <a:bodyPr/>
                    <a:lstStyle/>
                    <a:p>
                      <a:r>
                        <a:rPr kumimoji="1" lang="en-US" altLang="ja-JP" sz="1600" dirty="0"/>
                        <a:t>【</a:t>
                      </a:r>
                      <a:r>
                        <a:rPr kumimoji="1" lang="ja-JP" altLang="en-US" sz="1600" dirty="0"/>
                        <a:t>関西国際空港地区</a:t>
                      </a:r>
                      <a:r>
                        <a:rPr kumimoji="1" lang="en-US" altLang="ja-JP" sz="1600" dirty="0"/>
                        <a:t>】</a:t>
                      </a:r>
                      <a:endParaRPr kumimoji="1" lang="ja-JP" altLang="en-US" sz="1600" dirty="0"/>
                    </a:p>
                  </a:txBody>
                  <a:tcPr/>
                </a:tc>
                <a:tc hMerge="1">
                  <a:txBody>
                    <a:bodyPr/>
                    <a:lstStyle/>
                    <a:p>
                      <a:endParaRPr kumimoji="1" lang="ja-JP" altLang="en-US" sz="1400" dirty="0"/>
                    </a:p>
                  </a:txBody>
                  <a:tcPr/>
                </a:tc>
                <a:tc>
                  <a:txBody>
                    <a:bodyPr/>
                    <a:lstStyle/>
                    <a:p>
                      <a:r>
                        <a:rPr kumimoji="1" lang="ja-JP" altLang="en-US" sz="1600" dirty="0"/>
                        <a:t>低頻度大規模</a:t>
                      </a:r>
                    </a:p>
                  </a:txBody>
                  <a:tcPr/>
                </a:tc>
                <a:tc>
                  <a:txBody>
                    <a:bodyPr/>
                    <a:lstStyle/>
                    <a:p>
                      <a:r>
                        <a:rPr kumimoji="1" lang="ja-JP" altLang="en-US" sz="1600" dirty="0"/>
                        <a:t>第２段階</a:t>
                      </a:r>
                    </a:p>
                  </a:txBody>
                  <a:tcPr/>
                </a:tc>
                <a:tc>
                  <a:txBody>
                    <a:bodyPr/>
                    <a:lstStyle/>
                    <a:p>
                      <a:r>
                        <a:rPr kumimoji="1" lang="ja-JP" altLang="en-US" sz="1600" dirty="0"/>
                        <a:t>第１段階</a:t>
                      </a:r>
                    </a:p>
                  </a:txBody>
                  <a:tcPr/>
                </a:tc>
                <a:extLst>
                  <a:ext uri="{0D108BD9-81ED-4DB2-BD59-A6C34878D82A}">
                    <a16:rowId xmlns:a16="http://schemas.microsoft.com/office/drawing/2014/main" val="1509006320"/>
                  </a:ext>
                </a:extLst>
              </a:tr>
              <a:tr h="503694">
                <a:tc rowSpan="2">
                  <a:txBody>
                    <a:bodyPr/>
                    <a:lstStyle/>
                    <a:p>
                      <a:r>
                        <a:rPr kumimoji="1" lang="ja-JP" altLang="en-US" sz="1400" dirty="0"/>
                        <a:t>危険物タンク</a:t>
                      </a:r>
                    </a:p>
                  </a:txBody>
                  <a:tcPr anchor="ctr"/>
                </a:tc>
                <a:tc>
                  <a:txBody>
                    <a:bodyPr/>
                    <a:lstStyle/>
                    <a:p>
                      <a:r>
                        <a:rPr kumimoji="1" lang="ja-JP" altLang="en-US" sz="1400" dirty="0"/>
                        <a:t>流出火災</a:t>
                      </a:r>
                    </a:p>
                  </a:txBody>
                  <a:tcPr/>
                </a:tc>
                <a:tc>
                  <a:txBody>
                    <a:bodyPr/>
                    <a:lstStyle/>
                    <a:p>
                      <a:r>
                        <a:rPr kumimoji="1" lang="ja-JP" altLang="en-US" sz="1400" dirty="0"/>
                        <a:t>防油堤内（</a:t>
                      </a:r>
                      <a:r>
                        <a:rPr kumimoji="1" lang="en-US" altLang="ja-JP" sz="1400" dirty="0"/>
                        <a:t>10</a:t>
                      </a:r>
                      <a:r>
                        <a:rPr kumimoji="1" lang="ja-JP" altLang="en-US" sz="1400" dirty="0"/>
                        <a:t>）</a:t>
                      </a:r>
                      <a:endParaRPr kumimoji="1" lang="en-US" altLang="ja-JP" sz="1400" dirty="0"/>
                    </a:p>
                    <a:p>
                      <a:r>
                        <a:rPr kumimoji="1" lang="ja-JP" altLang="en-US" sz="1400" dirty="0"/>
                        <a:t>防油堤外（</a:t>
                      </a:r>
                      <a:r>
                        <a:rPr kumimoji="1" lang="en-US" altLang="ja-JP" sz="1400" dirty="0"/>
                        <a:t>10</a:t>
                      </a:r>
                      <a:r>
                        <a:rPr kumimoji="1" lang="ja-JP" altLang="en-US" sz="1400" dirty="0"/>
                        <a:t>）</a:t>
                      </a:r>
                    </a:p>
                  </a:txBody>
                  <a:tcPr/>
                </a:tc>
                <a:tc>
                  <a:txBody>
                    <a:bodyPr/>
                    <a:lstStyle/>
                    <a:p>
                      <a:r>
                        <a:rPr kumimoji="1" lang="ja-JP" altLang="en-US" sz="1400" dirty="0"/>
                        <a:t>小量（</a:t>
                      </a:r>
                      <a:r>
                        <a:rPr kumimoji="1" lang="en-US" altLang="ja-JP" sz="1400" dirty="0"/>
                        <a:t>10</a:t>
                      </a:r>
                      <a:r>
                        <a:rPr kumimoji="1" lang="ja-JP" altLang="en-US" sz="1400" dirty="0"/>
                        <a:t>）、</a:t>
                      </a:r>
                      <a:r>
                        <a:rPr kumimoji="1" lang="ja-JP" altLang="en-US" sz="1400" b="1" dirty="0">
                          <a:solidFill>
                            <a:srgbClr val="FF0000"/>
                          </a:solidFill>
                        </a:rPr>
                        <a:t>中量（</a:t>
                      </a:r>
                      <a:r>
                        <a:rPr kumimoji="1" lang="en-US" altLang="ja-JP" sz="1400" b="1" dirty="0">
                          <a:solidFill>
                            <a:srgbClr val="FF0000"/>
                          </a:solidFill>
                        </a:rPr>
                        <a:t>10</a:t>
                      </a:r>
                      <a:r>
                        <a:rPr kumimoji="1" lang="ja-JP" altLang="en-US" sz="1400" b="1" dirty="0">
                          <a:solidFill>
                            <a:srgbClr val="FF0000"/>
                          </a:solidFill>
                        </a:rPr>
                        <a:t>）、仕切堤（</a:t>
                      </a:r>
                      <a:r>
                        <a:rPr kumimoji="1" lang="en-US" altLang="ja-JP" sz="1400" b="1" dirty="0">
                          <a:solidFill>
                            <a:srgbClr val="FF0000"/>
                          </a:solidFill>
                        </a:rPr>
                        <a:t>10</a:t>
                      </a:r>
                      <a:r>
                        <a:rPr kumimoji="1" lang="ja-JP" altLang="en-US" sz="1400" b="1" dirty="0">
                          <a:solidFill>
                            <a:srgbClr val="FF0000"/>
                          </a:solidFill>
                        </a:rPr>
                        <a:t>）</a:t>
                      </a:r>
                    </a:p>
                  </a:txBody>
                  <a:tcPr/>
                </a:tc>
                <a:tc>
                  <a:txBody>
                    <a:bodyPr/>
                    <a:lstStyle/>
                    <a:p>
                      <a:r>
                        <a:rPr kumimoji="1" lang="ja-JP" altLang="en-US" sz="1400" dirty="0"/>
                        <a:t>該当なし</a:t>
                      </a:r>
                    </a:p>
                  </a:txBody>
                  <a:tcPr/>
                </a:tc>
                <a:extLst>
                  <a:ext uri="{0D108BD9-81ED-4DB2-BD59-A6C34878D82A}">
                    <a16:rowId xmlns:a16="http://schemas.microsoft.com/office/drawing/2014/main" val="4002051150"/>
                  </a:ext>
                </a:extLst>
              </a:tr>
              <a:tr h="503694">
                <a:tc vMerge="1">
                  <a:txBody>
                    <a:bodyPr/>
                    <a:lstStyle/>
                    <a:p>
                      <a:endParaRPr kumimoji="1" lang="ja-JP" altLang="en-US" dirty="0"/>
                    </a:p>
                  </a:txBody>
                  <a:tcPr/>
                </a:tc>
                <a:tc>
                  <a:txBody>
                    <a:bodyPr/>
                    <a:lstStyle/>
                    <a:p>
                      <a:r>
                        <a:rPr kumimoji="1" lang="ja-JP" altLang="en-US" sz="1400" dirty="0"/>
                        <a:t>タンク火災</a:t>
                      </a:r>
                    </a:p>
                  </a:txBody>
                  <a:tcPr/>
                </a:tc>
                <a:tc>
                  <a:txBody>
                    <a:bodyPr/>
                    <a:lstStyle/>
                    <a:p>
                      <a:r>
                        <a:rPr kumimoji="1" lang="ja-JP" altLang="en-US" sz="1400" dirty="0"/>
                        <a:t>全面防油堤火災（</a:t>
                      </a:r>
                      <a:r>
                        <a:rPr kumimoji="1" lang="en-US" altLang="ja-JP" sz="1400" dirty="0"/>
                        <a:t>10</a:t>
                      </a:r>
                      <a:r>
                        <a:rPr kumimoji="1" lang="ja-JP" altLang="en-US" sz="1400" dirty="0"/>
                        <a:t>）</a:t>
                      </a:r>
                    </a:p>
                  </a:txBody>
                  <a:tcPr/>
                </a:tc>
                <a:tc>
                  <a:txBody>
                    <a:bodyPr/>
                    <a:lstStyle/>
                    <a:p>
                      <a:r>
                        <a:rPr kumimoji="1" lang="ja-JP" altLang="en-US" sz="1400" dirty="0"/>
                        <a:t>該当なし</a:t>
                      </a:r>
                    </a:p>
                  </a:txBody>
                  <a:tcPr/>
                </a:tc>
                <a:tc>
                  <a:txBody>
                    <a:bodyPr/>
                    <a:lstStyle/>
                    <a:p>
                      <a:r>
                        <a:rPr kumimoji="1" lang="ja-JP" altLang="en-US" sz="1400" dirty="0"/>
                        <a:t>該当なし</a:t>
                      </a:r>
                    </a:p>
                  </a:txBody>
                  <a:tcPr/>
                </a:tc>
                <a:extLst>
                  <a:ext uri="{0D108BD9-81ED-4DB2-BD59-A6C34878D82A}">
                    <a16:rowId xmlns:a16="http://schemas.microsoft.com/office/drawing/2014/main" val="780281236"/>
                  </a:ext>
                </a:extLst>
              </a:tr>
              <a:tr h="340227">
                <a:tc>
                  <a:txBody>
                    <a:bodyPr/>
                    <a:lstStyle/>
                    <a:p>
                      <a:r>
                        <a:rPr kumimoji="1" lang="ja-JP" altLang="en-US" sz="1400" dirty="0"/>
                        <a:t>石油タンカー桟橋</a:t>
                      </a:r>
                    </a:p>
                  </a:txBody>
                  <a:tcPr/>
                </a:tc>
                <a:tc>
                  <a:txBody>
                    <a:bodyPr/>
                    <a:lstStyle/>
                    <a:p>
                      <a:r>
                        <a:rPr kumimoji="1" lang="ja-JP" altLang="en-US" sz="1400" dirty="0"/>
                        <a:t>流出火災</a:t>
                      </a:r>
                    </a:p>
                  </a:txBody>
                  <a:tcPr/>
                </a:tc>
                <a:tc>
                  <a:txBody>
                    <a:bodyPr/>
                    <a:lstStyle/>
                    <a:p>
                      <a:r>
                        <a:rPr kumimoji="1" lang="ja-JP" altLang="en-US" sz="1400" dirty="0"/>
                        <a:t>該当なし</a:t>
                      </a:r>
                    </a:p>
                  </a:txBody>
                  <a:tcPr/>
                </a:tc>
                <a:tc>
                  <a:txBody>
                    <a:bodyPr/>
                    <a:lstStyle/>
                    <a:p>
                      <a:r>
                        <a:rPr kumimoji="1" lang="ja-JP" altLang="en-US" sz="1400" dirty="0">
                          <a:solidFill>
                            <a:schemeClr val="accent1"/>
                          </a:solidFill>
                        </a:rPr>
                        <a:t>小量（</a:t>
                      </a:r>
                      <a:r>
                        <a:rPr kumimoji="1" lang="en-US" altLang="ja-JP" sz="1400" dirty="0">
                          <a:solidFill>
                            <a:schemeClr val="accent1"/>
                          </a:solidFill>
                        </a:rPr>
                        <a:t>3</a:t>
                      </a:r>
                      <a:r>
                        <a:rPr kumimoji="1" lang="ja-JP" altLang="en-US" sz="1400" dirty="0">
                          <a:solidFill>
                            <a:schemeClr val="accent1"/>
                          </a:solidFill>
                        </a:rPr>
                        <a:t>）、</a:t>
                      </a:r>
                      <a:r>
                        <a:rPr kumimoji="1" lang="ja-JP" altLang="en-US" sz="1400" b="1" dirty="0">
                          <a:solidFill>
                            <a:srgbClr val="FF0000"/>
                          </a:solidFill>
                        </a:rPr>
                        <a:t>小量拡散（</a:t>
                      </a:r>
                      <a:r>
                        <a:rPr kumimoji="1" lang="en-US" altLang="ja-JP" sz="1400" b="1" dirty="0">
                          <a:solidFill>
                            <a:srgbClr val="FF0000"/>
                          </a:solidFill>
                        </a:rPr>
                        <a:t>3</a:t>
                      </a:r>
                      <a:r>
                        <a:rPr kumimoji="1" lang="ja-JP" altLang="en-US" sz="1400" b="1" dirty="0">
                          <a:solidFill>
                            <a:srgbClr val="FF0000"/>
                          </a:solidFill>
                        </a:rPr>
                        <a:t>）</a:t>
                      </a:r>
                    </a:p>
                  </a:txBody>
                  <a:tcPr/>
                </a:tc>
                <a:tc>
                  <a:txBody>
                    <a:bodyPr/>
                    <a:lstStyle/>
                    <a:p>
                      <a:r>
                        <a:rPr kumimoji="1" lang="ja-JP" altLang="en-US" sz="1400" dirty="0"/>
                        <a:t>該当なし</a:t>
                      </a:r>
                    </a:p>
                  </a:txBody>
                  <a:tcPr/>
                </a:tc>
                <a:extLst>
                  <a:ext uri="{0D108BD9-81ED-4DB2-BD59-A6C34878D82A}">
                    <a16:rowId xmlns:a16="http://schemas.microsoft.com/office/drawing/2014/main" val="3250346263"/>
                  </a:ext>
                </a:extLst>
              </a:tr>
              <a:tr h="340227">
                <a:tc>
                  <a:txBody>
                    <a:bodyPr/>
                    <a:lstStyle/>
                    <a:p>
                      <a:r>
                        <a:rPr kumimoji="1" lang="ja-JP" altLang="en-US" sz="1400" dirty="0"/>
                        <a:t>パイプライン（危険物）</a:t>
                      </a:r>
                    </a:p>
                  </a:txBody>
                  <a:tcPr/>
                </a:tc>
                <a:tc>
                  <a:txBody>
                    <a:bodyPr/>
                    <a:lstStyle/>
                    <a:p>
                      <a:r>
                        <a:rPr kumimoji="1" lang="ja-JP" altLang="en-US" sz="1400" dirty="0"/>
                        <a:t>流出火災</a:t>
                      </a:r>
                    </a:p>
                  </a:txBody>
                  <a:tcPr/>
                </a:tc>
                <a:tc>
                  <a:txBody>
                    <a:bodyPr/>
                    <a:lstStyle/>
                    <a:p>
                      <a:r>
                        <a:rPr kumimoji="1" lang="ja-JP" altLang="en-US" sz="1400" dirty="0"/>
                        <a:t>該当なし</a:t>
                      </a:r>
                    </a:p>
                  </a:txBody>
                  <a:tcPr/>
                </a:tc>
                <a:tc>
                  <a:txBody>
                    <a:bodyPr/>
                    <a:lstStyle/>
                    <a:p>
                      <a:r>
                        <a:rPr kumimoji="1" lang="ja-JP" altLang="en-US" sz="1400" dirty="0"/>
                        <a:t>小量（</a:t>
                      </a:r>
                      <a:r>
                        <a:rPr kumimoji="1" lang="en-US" altLang="ja-JP" sz="1400" dirty="0"/>
                        <a:t>3</a:t>
                      </a:r>
                      <a:r>
                        <a:rPr kumimoji="1" lang="ja-JP" altLang="en-US" sz="1400" dirty="0"/>
                        <a:t>）</a:t>
                      </a:r>
                    </a:p>
                  </a:txBody>
                  <a:tcPr/>
                </a:tc>
                <a:tc>
                  <a:txBody>
                    <a:bodyPr/>
                    <a:lstStyle/>
                    <a:p>
                      <a:r>
                        <a:rPr kumimoji="1" lang="ja-JP" altLang="en-US" sz="1400" dirty="0"/>
                        <a:t>該当なし</a:t>
                      </a:r>
                    </a:p>
                  </a:txBody>
                  <a:tcPr/>
                </a:tc>
                <a:extLst>
                  <a:ext uri="{0D108BD9-81ED-4DB2-BD59-A6C34878D82A}">
                    <a16:rowId xmlns:a16="http://schemas.microsoft.com/office/drawing/2014/main" val="1814691161"/>
                  </a:ext>
                </a:extLst>
              </a:tr>
            </a:tbl>
          </a:graphicData>
        </a:graphic>
      </p:graphicFrame>
      <p:sp>
        <p:nvSpPr>
          <p:cNvPr id="8" name="テキスト ボックス 7">
            <a:extLst>
              <a:ext uri="{FF2B5EF4-FFF2-40B4-BE49-F238E27FC236}">
                <a16:creationId xmlns:a16="http://schemas.microsoft.com/office/drawing/2014/main" id="{930ABDCD-36BA-8530-AB6F-5965520AC1C8}"/>
              </a:ext>
            </a:extLst>
          </p:cNvPr>
          <p:cNvSpPr txBox="1"/>
          <p:nvPr/>
        </p:nvSpPr>
        <p:spPr>
          <a:xfrm>
            <a:off x="327143" y="1556061"/>
            <a:ext cx="6981398" cy="707886"/>
          </a:xfrm>
          <a:prstGeom prst="rect">
            <a:avLst/>
          </a:prstGeom>
          <a:noFill/>
        </p:spPr>
        <p:txBody>
          <a:bodyPr wrap="none" rtlCol="0">
            <a:spAutoFit/>
          </a:bodyPr>
          <a:lstStyle/>
          <a:p>
            <a:r>
              <a:rPr kumimoji="1" lang="en-US" altLang="ja-JP" sz="1000" dirty="0"/>
              <a:t>【</a:t>
            </a:r>
            <a:r>
              <a:rPr kumimoji="1" lang="ja-JP" altLang="en-US" sz="1000" dirty="0"/>
              <a:t>表中の略語</a:t>
            </a:r>
            <a:r>
              <a:rPr kumimoji="1" lang="en-US" altLang="ja-JP" sz="1000" dirty="0"/>
              <a:t>】</a:t>
            </a:r>
          </a:p>
          <a:p>
            <a:r>
              <a:rPr kumimoji="1" lang="ja-JP" altLang="en-US" sz="1000" dirty="0"/>
              <a:t>小量＝小量流出、中量＝中量流出、大量＝大量流出、仕切堤＝仕切堤内流出、防油堤内＝防油堤内流出、</a:t>
            </a:r>
            <a:endParaRPr kumimoji="1" lang="en-US" altLang="ja-JP" sz="1000" dirty="0"/>
          </a:p>
          <a:p>
            <a:r>
              <a:rPr kumimoji="1" lang="ja-JP" altLang="en-US" sz="1000" dirty="0"/>
              <a:t>防油堤外＝防油堤外流出、小量拡散＝小量流出・流出油拡散・流出火災、大量拡散＝大量</a:t>
            </a:r>
            <a:r>
              <a:rPr lang="ja-JP" altLang="en-US" sz="1000" dirty="0"/>
              <a:t>流出・流出油拡散・流出火災</a:t>
            </a:r>
            <a:endParaRPr lang="en-US" altLang="ja-JP" sz="1000" dirty="0"/>
          </a:p>
          <a:p>
            <a:r>
              <a:rPr kumimoji="1" lang="ja-JP" altLang="en-US" sz="1000" dirty="0"/>
              <a:t>大量長（短）時間＝大量長（短）時間流出、</a:t>
            </a:r>
            <a:r>
              <a:rPr kumimoji="1" lang="en-US" altLang="ja-JP" sz="1000" dirty="0"/>
              <a:t>U</a:t>
            </a:r>
            <a:r>
              <a:rPr kumimoji="1" lang="ja-JP" altLang="en-US" sz="1000" dirty="0"/>
              <a:t>内＝ユニット内、全面防油堤＝タンク全面火災・防油堤火災</a:t>
            </a:r>
          </a:p>
        </p:txBody>
      </p:sp>
      <p:pic>
        <p:nvPicPr>
          <p:cNvPr id="12" name="図 11">
            <a:extLst>
              <a:ext uri="{FF2B5EF4-FFF2-40B4-BE49-F238E27FC236}">
                <a16:creationId xmlns:a16="http://schemas.microsoft.com/office/drawing/2014/main" id="{B737A8FD-8959-0B8F-EB3B-5CBC8CDA60A8}"/>
              </a:ext>
            </a:extLst>
          </p:cNvPr>
          <p:cNvPicPr>
            <a:picLocks noChangeAspect="1"/>
          </p:cNvPicPr>
          <p:nvPr/>
        </p:nvPicPr>
        <p:blipFill>
          <a:blip r:embed="rId2" cstate="print"/>
          <a:srcRect/>
          <a:stretch>
            <a:fillRect/>
          </a:stretch>
        </p:blipFill>
        <p:spPr bwMode="auto">
          <a:xfrm>
            <a:off x="7221347" y="752523"/>
            <a:ext cx="3102951" cy="1414915"/>
          </a:xfrm>
          <a:prstGeom prst="rect">
            <a:avLst/>
          </a:prstGeom>
          <a:noFill/>
          <a:ln w="9525">
            <a:noFill/>
            <a:miter lim="800000"/>
            <a:headEnd/>
            <a:tailEnd/>
          </a:ln>
        </p:spPr>
      </p:pic>
      <p:pic>
        <p:nvPicPr>
          <p:cNvPr id="16" name="図 15">
            <a:extLst>
              <a:ext uri="{FF2B5EF4-FFF2-40B4-BE49-F238E27FC236}">
                <a16:creationId xmlns:a16="http://schemas.microsoft.com/office/drawing/2014/main" id="{2C4674CD-68F4-0AE5-0363-69AF6A4A12C9}"/>
              </a:ext>
            </a:extLst>
          </p:cNvPr>
          <p:cNvPicPr>
            <a:picLocks noChangeAspect="1"/>
          </p:cNvPicPr>
          <p:nvPr/>
        </p:nvPicPr>
        <p:blipFill>
          <a:blip r:embed="rId3" cstate="print"/>
          <a:srcRect/>
          <a:stretch>
            <a:fillRect/>
          </a:stretch>
        </p:blipFill>
        <p:spPr bwMode="auto">
          <a:xfrm>
            <a:off x="10354906" y="1513984"/>
            <a:ext cx="1627752" cy="601929"/>
          </a:xfrm>
          <a:prstGeom prst="rect">
            <a:avLst/>
          </a:prstGeom>
          <a:noFill/>
          <a:ln w="9525">
            <a:noFill/>
            <a:miter lim="800000"/>
            <a:headEnd/>
            <a:tailEnd/>
          </a:ln>
        </p:spPr>
      </p:pic>
      <p:sp>
        <p:nvSpPr>
          <p:cNvPr id="18" name="テキスト ボックス 17">
            <a:extLst>
              <a:ext uri="{FF2B5EF4-FFF2-40B4-BE49-F238E27FC236}">
                <a16:creationId xmlns:a16="http://schemas.microsoft.com/office/drawing/2014/main" id="{14BC26EF-2B9E-648F-101D-3B84798FD598}"/>
              </a:ext>
            </a:extLst>
          </p:cNvPr>
          <p:cNvSpPr txBox="1"/>
          <p:nvPr/>
        </p:nvSpPr>
        <p:spPr>
          <a:xfrm>
            <a:off x="333384" y="752523"/>
            <a:ext cx="6350449" cy="830997"/>
          </a:xfrm>
          <a:prstGeom prst="rect">
            <a:avLst/>
          </a:prstGeom>
          <a:noFill/>
        </p:spPr>
        <p:txBody>
          <a:bodyPr wrap="square" rtlCol="0">
            <a:spAutoFit/>
          </a:bodyPr>
          <a:lstStyle/>
          <a:p>
            <a:r>
              <a:rPr kumimoji="1" lang="ja-JP" altLang="en-US" sz="1200" dirty="0"/>
              <a:t>☑過去</a:t>
            </a:r>
            <a:r>
              <a:rPr kumimoji="1" lang="en-US" altLang="ja-JP" sz="1200" dirty="0"/>
              <a:t>10</a:t>
            </a:r>
            <a:r>
              <a:rPr kumimoji="1" lang="ja-JP" altLang="en-US" sz="1200" dirty="0"/>
              <a:t>年間の事故データを反映　☑対象</a:t>
            </a:r>
            <a:r>
              <a:rPr lang="ja-JP" altLang="en-US" sz="1200" dirty="0"/>
              <a:t>施設</a:t>
            </a:r>
            <a:r>
              <a:rPr kumimoji="1" lang="ja-JP" altLang="en-US" sz="1200" dirty="0"/>
              <a:t>の減（事業撤退等）</a:t>
            </a:r>
            <a:endParaRPr lang="en-US" altLang="ja-JP" sz="1200" dirty="0"/>
          </a:p>
          <a:p>
            <a:r>
              <a:rPr lang="ja-JP" altLang="en-US" sz="1200" dirty="0"/>
              <a:t>☑タンク耐震等の法令化　　　　　☑その他防災対策の進捗　　　などを適用して再算定</a:t>
            </a:r>
            <a:endParaRPr lang="en-US" altLang="ja-JP" sz="1200" dirty="0"/>
          </a:p>
          <a:p>
            <a:endParaRPr lang="en-US" altLang="ja-JP" sz="1200" dirty="0"/>
          </a:p>
          <a:p>
            <a:r>
              <a:rPr lang="ja-JP" altLang="en-US" sz="1200" dirty="0"/>
              <a:t>赤文字太字は新たに項目追加、赤字は前回から増加、青字は前回から減少した項目</a:t>
            </a:r>
            <a:endParaRPr lang="en-US" altLang="ja-JP" sz="1200" dirty="0"/>
          </a:p>
        </p:txBody>
      </p:sp>
    </p:spTree>
    <p:extLst>
      <p:ext uri="{BB962C8B-B14F-4D97-AF65-F5344CB8AC3E}">
        <p14:creationId xmlns:p14="http://schemas.microsoft.com/office/powerpoint/2010/main" val="1272120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A8864-18CB-61B6-775F-6C8B4951E3F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32F43F1-A2AC-91C9-E210-C76F9DFEFBDA}"/>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１　平常時（参考）</a:t>
            </a:r>
            <a:endParaRPr kumimoji="1" lang="ja-JP" altLang="en-US" sz="3200" dirty="0">
              <a:solidFill>
                <a:schemeClr val="bg1"/>
              </a:solidFill>
            </a:endParaRPr>
          </a:p>
        </p:txBody>
      </p:sp>
      <p:graphicFrame>
        <p:nvGraphicFramePr>
          <p:cNvPr id="5" name="表 4">
            <a:extLst>
              <a:ext uri="{FF2B5EF4-FFF2-40B4-BE49-F238E27FC236}">
                <a16:creationId xmlns:a16="http://schemas.microsoft.com/office/drawing/2014/main" id="{A47E8E98-97D4-2571-A973-C8045573C67E}"/>
              </a:ext>
            </a:extLst>
          </p:cNvPr>
          <p:cNvGraphicFramePr>
            <a:graphicFrameLocks noGrp="1"/>
          </p:cNvGraphicFramePr>
          <p:nvPr>
            <p:extLst>
              <p:ext uri="{D42A27DB-BD31-4B8C-83A1-F6EECF244321}">
                <p14:modId xmlns:p14="http://schemas.microsoft.com/office/powerpoint/2010/main" val="4290050592"/>
              </p:ext>
            </p:extLst>
          </p:nvPr>
        </p:nvGraphicFramePr>
        <p:xfrm>
          <a:off x="143774" y="781908"/>
          <a:ext cx="11915955" cy="5755257"/>
        </p:xfrm>
        <a:graphic>
          <a:graphicData uri="http://schemas.openxmlformats.org/drawingml/2006/table">
            <a:tbl>
              <a:tblPr firstRow="1" bandRow="1">
                <a:tableStyleId>{5C22544A-7EE6-4342-B048-85BDC9FD1C3A}</a:tableStyleId>
              </a:tblPr>
              <a:tblGrid>
                <a:gridCol w="1027535">
                  <a:extLst>
                    <a:ext uri="{9D8B030D-6E8A-4147-A177-3AD203B41FA5}">
                      <a16:colId xmlns:a16="http://schemas.microsoft.com/office/drawing/2014/main" val="3213476315"/>
                    </a:ext>
                  </a:extLst>
                </a:gridCol>
                <a:gridCol w="1182961">
                  <a:extLst>
                    <a:ext uri="{9D8B030D-6E8A-4147-A177-3AD203B41FA5}">
                      <a16:colId xmlns:a16="http://schemas.microsoft.com/office/drawing/2014/main" val="3981700964"/>
                    </a:ext>
                  </a:extLst>
                </a:gridCol>
                <a:gridCol w="3408175">
                  <a:extLst>
                    <a:ext uri="{9D8B030D-6E8A-4147-A177-3AD203B41FA5}">
                      <a16:colId xmlns:a16="http://schemas.microsoft.com/office/drawing/2014/main" val="83307284"/>
                    </a:ext>
                  </a:extLst>
                </a:gridCol>
                <a:gridCol w="3640347">
                  <a:extLst>
                    <a:ext uri="{9D8B030D-6E8A-4147-A177-3AD203B41FA5}">
                      <a16:colId xmlns:a16="http://schemas.microsoft.com/office/drawing/2014/main" val="76976309"/>
                    </a:ext>
                  </a:extLst>
                </a:gridCol>
                <a:gridCol w="2656937">
                  <a:extLst>
                    <a:ext uri="{9D8B030D-6E8A-4147-A177-3AD203B41FA5}">
                      <a16:colId xmlns:a16="http://schemas.microsoft.com/office/drawing/2014/main" val="3095178425"/>
                    </a:ext>
                  </a:extLst>
                </a:gridCol>
              </a:tblGrid>
              <a:tr h="341465">
                <a:tc gridSpan="2">
                  <a:txBody>
                    <a:bodyPr/>
                    <a:lstStyle/>
                    <a:p>
                      <a:r>
                        <a:rPr kumimoji="1" lang="ja-JP" altLang="en-US" sz="1600" dirty="0"/>
                        <a:t>堺泉北地区</a:t>
                      </a:r>
                    </a:p>
                  </a:txBody>
                  <a:tcPr anchor="ctr"/>
                </a:tc>
                <a:tc hMerge="1">
                  <a:txBody>
                    <a:bodyPr/>
                    <a:lstStyle/>
                    <a:p>
                      <a:endParaRPr kumimoji="1" lang="ja-JP" altLang="en-US" sz="1100" dirty="0"/>
                    </a:p>
                  </a:txBody>
                  <a:tcPr/>
                </a:tc>
                <a:tc>
                  <a:txBody>
                    <a:bodyPr/>
                    <a:lstStyle/>
                    <a:p>
                      <a:r>
                        <a:rPr kumimoji="1" lang="ja-JP" altLang="en-US" sz="1400" dirty="0"/>
                        <a:t>低頻度大規模</a:t>
                      </a:r>
                    </a:p>
                  </a:txBody>
                  <a:tcPr anchor="ctr"/>
                </a:tc>
                <a:tc>
                  <a:txBody>
                    <a:bodyPr/>
                    <a:lstStyle/>
                    <a:p>
                      <a:r>
                        <a:rPr kumimoji="1" lang="ja-JP" altLang="en-US" sz="1400" dirty="0"/>
                        <a:t>第２段階</a:t>
                      </a:r>
                    </a:p>
                  </a:txBody>
                  <a:tcPr anchor="ctr"/>
                </a:tc>
                <a:tc>
                  <a:txBody>
                    <a:bodyPr/>
                    <a:lstStyle/>
                    <a:p>
                      <a:r>
                        <a:rPr kumimoji="1" lang="ja-JP" altLang="en-US" sz="1400" dirty="0"/>
                        <a:t>第１段階</a:t>
                      </a:r>
                    </a:p>
                  </a:txBody>
                  <a:tcPr anchor="ctr"/>
                </a:tc>
                <a:extLst>
                  <a:ext uri="{0D108BD9-81ED-4DB2-BD59-A6C34878D82A}">
                    <a16:rowId xmlns:a16="http://schemas.microsoft.com/office/drawing/2014/main" val="1236603411"/>
                  </a:ext>
                </a:extLst>
              </a:tr>
              <a:tr h="341465">
                <a:tc rowSpan="2">
                  <a:txBody>
                    <a:bodyPr/>
                    <a:lstStyle/>
                    <a:p>
                      <a:r>
                        <a:rPr kumimoji="1" lang="ja-JP" altLang="en-US" sz="1100" dirty="0"/>
                        <a:t>危険物タンク</a:t>
                      </a:r>
                    </a:p>
                  </a:txBody>
                  <a:tcPr anchor="ctr"/>
                </a:tc>
                <a:tc>
                  <a:txBody>
                    <a:bodyPr/>
                    <a:lstStyle/>
                    <a:p>
                      <a:r>
                        <a:rPr kumimoji="1" lang="ja-JP" altLang="en-US" sz="1100" dirty="0"/>
                        <a:t>流出火災</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9</a:t>
                      </a:r>
                      <a:r>
                        <a:rPr kumimoji="1" lang="ja-JP" altLang="en-US" sz="1100" b="1" dirty="0">
                          <a:solidFill>
                            <a:srgbClr val="FF0000"/>
                          </a:solidFill>
                        </a:rPr>
                        <a:t>）</a:t>
                      </a:r>
                      <a:r>
                        <a:rPr kumimoji="1" lang="ja-JP" altLang="en-US" sz="1100" dirty="0">
                          <a:solidFill>
                            <a:schemeClr val="tx1"/>
                          </a:solidFill>
                        </a:rPr>
                        <a:t>、</a:t>
                      </a:r>
                      <a:r>
                        <a:rPr kumimoji="1" lang="ja-JP" altLang="en-US" sz="1100" dirty="0">
                          <a:solidFill>
                            <a:schemeClr val="accent1"/>
                          </a:solidFill>
                        </a:rPr>
                        <a:t>防油堤内（</a:t>
                      </a:r>
                      <a:r>
                        <a:rPr kumimoji="1" lang="en-US" altLang="ja-JP" sz="1100" dirty="0">
                          <a:solidFill>
                            <a:schemeClr val="accent1"/>
                          </a:solidFill>
                        </a:rPr>
                        <a:t>112</a:t>
                      </a:r>
                      <a:r>
                        <a:rPr kumimoji="1" lang="ja-JP" altLang="en-US" sz="1100" dirty="0">
                          <a:solidFill>
                            <a:schemeClr val="accent1"/>
                          </a:solidFill>
                        </a:rPr>
                        <a:t>）、防油堤外（</a:t>
                      </a:r>
                      <a:r>
                        <a:rPr kumimoji="1" lang="en-US" altLang="ja-JP" sz="1100" dirty="0">
                          <a:solidFill>
                            <a:schemeClr val="accent1"/>
                          </a:solidFill>
                        </a:rPr>
                        <a:t>648</a:t>
                      </a:r>
                      <a:r>
                        <a:rPr kumimoji="1" lang="ja-JP" altLang="en-US" sz="1100" dirty="0">
                          <a:solidFill>
                            <a:schemeClr val="accent1"/>
                          </a:solidFill>
                        </a:rPr>
                        <a:t>）</a:t>
                      </a:r>
                    </a:p>
                  </a:txBody>
                  <a:tcPr/>
                </a:tc>
                <a:tc>
                  <a:txBody>
                    <a:bodyPr/>
                    <a:lstStyle/>
                    <a:p>
                      <a:r>
                        <a:rPr kumimoji="1" lang="ja-JP" altLang="en-US" sz="1100" dirty="0">
                          <a:solidFill>
                            <a:schemeClr val="accent1"/>
                          </a:solidFill>
                        </a:rPr>
                        <a:t>小量（</a:t>
                      </a:r>
                      <a:r>
                        <a:rPr kumimoji="1" lang="en-US" altLang="ja-JP" sz="1100" dirty="0">
                          <a:solidFill>
                            <a:schemeClr val="accent1"/>
                          </a:solidFill>
                        </a:rPr>
                        <a:t>195</a:t>
                      </a:r>
                      <a:r>
                        <a:rPr kumimoji="1" lang="ja-JP" altLang="en-US" sz="1100" dirty="0">
                          <a:solidFill>
                            <a:schemeClr val="accent1"/>
                          </a:solidFill>
                        </a:rPr>
                        <a:t>）</a:t>
                      </a:r>
                      <a:r>
                        <a:rPr kumimoji="1" lang="ja-JP" altLang="en-US" sz="1100" dirty="0">
                          <a:solidFill>
                            <a:srgbClr val="FF0000"/>
                          </a:solidFill>
                        </a:rPr>
                        <a:t>、中量（</a:t>
                      </a:r>
                      <a:r>
                        <a:rPr kumimoji="1" lang="en-US" altLang="ja-JP" sz="1100" dirty="0">
                          <a:solidFill>
                            <a:srgbClr val="FF0000"/>
                          </a:solidFill>
                        </a:rPr>
                        <a:t>651</a:t>
                      </a:r>
                      <a:r>
                        <a:rPr kumimoji="1" lang="ja-JP" altLang="en-US" sz="1100" dirty="0">
                          <a:solidFill>
                            <a:srgbClr val="FF0000"/>
                          </a:solidFill>
                        </a:rPr>
                        <a:t>）、仕切堤（</a:t>
                      </a:r>
                      <a:r>
                        <a:rPr kumimoji="1" lang="en-US" altLang="ja-JP" sz="1100" dirty="0">
                          <a:solidFill>
                            <a:srgbClr val="FF0000"/>
                          </a:solidFill>
                        </a:rPr>
                        <a:t>347</a:t>
                      </a:r>
                      <a:r>
                        <a:rPr kumimoji="1" lang="ja-JP" altLang="en-US" sz="1100" dirty="0">
                          <a:solidFill>
                            <a:srgbClr val="FF0000"/>
                          </a:solidFill>
                        </a:rPr>
                        <a:t>）</a:t>
                      </a:r>
                      <a:r>
                        <a:rPr kumimoji="1" lang="ja-JP" altLang="en-US" sz="1100" dirty="0"/>
                        <a:t>、</a:t>
                      </a:r>
                      <a:r>
                        <a:rPr kumimoji="1" lang="ja-JP" altLang="en-US" sz="1100" dirty="0">
                          <a:solidFill>
                            <a:srgbClr val="FF0000"/>
                          </a:solidFill>
                        </a:rPr>
                        <a:t>防油堤内（</a:t>
                      </a:r>
                      <a:r>
                        <a:rPr kumimoji="1" lang="en-US" altLang="ja-JP" sz="1100" dirty="0">
                          <a:solidFill>
                            <a:srgbClr val="FF0000"/>
                          </a:solidFill>
                        </a:rPr>
                        <a:t>207</a:t>
                      </a:r>
                      <a:r>
                        <a:rPr kumimoji="1" lang="ja-JP" altLang="en-US" sz="1100" dirty="0">
                          <a:solidFill>
                            <a:srgbClr val="FF0000"/>
                          </a:solidFill>
                        </a:rPr>
                        <a:t>）</a:t>
                      </a:r>
                    </a:p>
                  </a:txBody>
                  <a:tcPr/>
                </a:tc>
                <a:tc>
                  <a:txBody>
                    <a:bodyPr/>
                    <a:lstStyle/>
                    <a:p>
                      <a:r>
                        <a:rPr kumimoji="1" lang="ja-JP" altLang="en-US" sz="1100" b="1" dirty="0">
                          <a:solidFill>
                            <a:srgbClr val="FF0000"/>
                          </a:solidFill>
                        </a:rPr>
                        <a:t>仕切堤（</a:t>
                      </a:r>
                      <a:r>
                        <a:rPr kumimoji="1" lang="en-US" altLang="ja-JP" sz="1100" b="1" dirty="0">
                          <a:solidFill>
                            <a:srgbClr val="FF0000"/>
                          </a:solidFill>
                        </a:rPr>
                        <a:t>84</a:t>
                      </a:r>
                      <a:r>
                        <a:rPr kumimoji="1" lang="ja-JP" altLang="en-US" sz="1100" b="1" dirty="0">
                          <a:solidFill>
                            <a:srgbClr val="FF0000"/>
                          </a:solidFill>
                        </a:rPr>
                        <a:t>）、防油堤内（</a:t>
                      </a:r>
                      <a:r>
                        <a:rPr kumimoji="1" lang="en-US" altLang="ja-JP" sz="1100" b="1" dirty="0">
                          <a:solidFill>
                            <a:srgbClr val="FF0000"/>
                          </a:solidFill>
                        </a:rPr>
                        <a:t>14</a:t>
                      </a:r>
                      <a:r>
                        <a:rPr kumimoji="1" lang="ja-JP" altLang="en-US" sz="1100" b="1" dirty="0">
                          <a:solidFill>
                            <a:srgbClr val="FF0000"/>
                          </a:solidFill>
                        </a:rPr>
                        <a:t>）</a:t>
                      </a:r>
                    </a:p>
                  </a:txBody>
                  <a:tcPr/>
                </a:tc>
                <a:extLst>
                  <a:ext uri="{0D108BD9-81ED-4DB2-BD59-A6C34878D82A}">
                    <a16:rowId xmlns:a16="http://schemas.microsoft.com/office/drawing/2014/main" val="1442777579"/>
                  </a:ext>
                </a:extLst>
              </a:tr>
              <a:tr h="267995">
                <a:tc vMerge="1">
                  <a:txBody>
                    <a:bodyPr/>
                    <a:lstStyle/>
                    <a:p>
                      <a:endParaRPr kumimoji="1" lang="ja-JP" altLang="en-US" sz="1400" dirty="0"/>
                    </a:p>
                  </a:txBody>
                  <a:tcPr/>
                </a:tc>
                <a:tc>
                  <a:txBody>
                    <a:bodyPr/>
                    <a:lstStyle/>
                    <a:p>
                      <a:r>
                        <a:rPr kumimoji="1" lang="ja-JP" altLang="en-US" sz="1100" dirty="0"/>
                        <a:t>タンク火災</a:t>
                      </a:r>
                    </a:p>
                  </a:txBody>
                  <a:tcPr/>
                </a:tc>
                <a:tc>
                  <a:txBody>
                    <a:bodyPr/>
                    <a:lstStyle/>
                    <a:p>
                      <a:r>
                        <a:rPr kumimoji="1" lang="ja-JP" altLang="en-US" sz="1100" dirty="0"/>
                        <a:t>全面火災（</a:t>
                      </a:r>
                      <a:r>
                        <a:rPr kumimoji="1" lang="en-US" altLang="ja-JP" sz="1100" dirty="0"/>
                        <a:t>3</a:t>
                      </a:r>
                      <a:r>
                        <a:rPr kumimoji="1" lang="ja-JP" altLang="en-US" sz="1100" dirty="0"/>
                        <a:t>）、</a:t>
                      </a:r>
                      <a:r>
                        <a:rPr kumimoji="1" lang="ja-JP" altLang="en-US" sz="1100" dirty="0">
                          <a:solidFill>
                            <a:schemeClr val="accent1"/>
                          </a:solidFill>
                        </a:rPr>
                        <a:t>全面防油堤火災（</a:t>
                      </a:r>
                      <a:r>
                        <a:rPr kumimoji="1" lang="en-US" altLang="ja-JP" sz="1100" dirty="0">
                          <a:solidFill>
                            <a:schemeClr val="accent1"/>
                          </a:solidFill>
                        </a:rPr>
                        <a:t>115</a:t>
                      </a:r>
                      <a:r>
                        <a:rPr kumimoji="1" lang="ja-JP" altLang="en-US" sz="1100" dirty="0">
                          <a:solidFill>
                            <a:schemeClr val="accent1"/>
                          </a:solidFill>
                        </a:rPr>
                        <a:t>）</a:t>
                      </a:r>
                    </a:p>
                  </a:txBody>
                  <a:tcPr/>
                </a:tc>
                <a:tc>
                  <a:txBody>
                    <a:bodyPr/>
                    <a:lstStyle/>
                    <a:p>
                      <a:r>
                        <a:rPr kumimoji="1" lang="ja-JP" altLang="en-US" sz="1100" dirty="0">
                          <a:solidFill>
                            <a:schemeClr val="accent1"/>
                          </a:solidFill>
                        </a:rPr>
                        <a:t>小火災（</a:t>
                      </a:r>
                      <a:r>
                        <a:rPr kumimoji="1" lang="en-US" altLang="ja-JP" sz="1100" dirty="0">
                          <a:solidFill>
                            <a:schemeClr val="accent1"/>
                          </a:solidFill>
                        </a:rPr>
                        <a:t>30</a:t>
                      </a:r>
                      <a:r>
                        <a:rPr kumimoji="1" lang="ja-JP" altLang="en-US" sz="1100" dirty="0">
                          <a:solidFill>
                            <a:schemeClr val="accent1"/>
                          </a:solidFill>
                        </a:rPr>
                        <a:t>）</a:t>
                      </a:r>
                    </a:p>
                  </a:txBody>
                  <a:tcPr/>
                </a:tc>
                <a:tc>
                  <a:txBody>
                    <a:bodyPr/>
                    <a:lstStyle/>
                    <a:p>
                      <a:r>
                        <a:rPr kumimoji="1" lang="ja-JP" altLang="en-US" sz="1100" dirty="0"/>
                        <a:t>該当なし</a:t>
                      </a:r>
                    </a:p>
                  </a:txBody>
                  <a:tcPr/>
                </a:tc>
                <a:extLst>
                  <a:ext uri="{0D108BD9-81ED-4DB2-BD59-A6C34878D82A}">
                    <a16:rowId xmlns:a16="http://schemas.microsoft.com/office/drawing/2014/main" val="4149919724"/>
                  </a:ext>
                </a:extLst>
              </a:tr>
              <a:tr h="341465">
                <a:tc rowSpan="3">
                  <a:txBody>
                    <a:bodyPr/>
                    <a:lstStyle/>
                    <a:p>
                      <a:r>
                        <a:rPr kumimoji="1" lang="ja-JP" altLang="en-US" sz="1100" dirty="0"/>
                        <a:t>高圧ガスタンク</a:t>
                      </a:r>
                    </a:p>
                  </a:txBody>
                  <a:tcPr anchor="ctr"/>
                </a:tc>
                <a:tc>
                  <a:txBody>
                    <a:bodyPr/>
                    <a:lstStyle/>
                    <a:p>
                      <a:r>
                        <a:rPr kumimoji="1" lang="ja-JP" altLang="en-US" sz="1100" dirty="0"/>
                        <a:t>ガス爆発</a:t>
                      </a:r>
                    </a:p>
                  </a:txBody>
                  <a:tcPr/>
                </a:tc>
                <a:tc>
                  <a:txBody>
                    <a:bodyPr/>
                    <a:lstStyle/>
                    <a:p>
                      <a:r>
                        <a:rPr kumimoji="1" lang="ja-JP" altLang="en-US" sz="1100" b="1" dirty="0">
                          <a:solidFill>
                            <a:srgbClr val="FF0000"/>
                          </a:solidFill>
                        </a:rPr>
                        <a:t>中量（</a:t>
                      </a:r>
                      <a:r>
                        <a:rPr kumimoji="1" lang="en-US" altLang="ja-JP" sz="1100" b="1" dirty="0">
                          <a:solidFill>
                            <a:srgbClr val="FF0000"/>
                          </a:solidFill>
                        </a:rPr>
                        <a:t>1</a:t>
                      </a:r>
                      <a:r>
                        <a:rPr kumimoji="1" lang="ja-JP" altLang="en-US" sz="1100" b="1" dirty="0">
                          <a:solidFill>
                            <a:srgbClr val="FF0000"/>
                          </a:solidFill>
                        </a:rPr>
                        <a:t>）</a:t>
                      </a:r>
                      <a:r>
                        <a:rPr kumimoji="1" lang="ja-JP" altLang="en-US" sz="1100" dirty="0"/>
                        <a:t>、</a:t>
                      </a:r>
                      <a:r>
                        <a:rPr kumimoji="1" lang="ja-JP" altLang="en-US" sz="1100" dirty="0">
                          <a:solidFill>
                            <a:schemeClr val="accent1"/>
                          </a:solidFill>
                        </a:rPr>
                        <a:t>全量長時間（</a:t>
                      </a:r>
                      <a:r>
                        <a:rPr kumimoji="1" lang="en-US" altLang="ja-JP" sz="1100" dirty="0">
                          <a:solidFill>
                            <a:schemeClr val="accent1"/>
                          </a:solidFill>
                        </a:rPr>
                        <a:t>21</a:t>
                      </a:r>
                      <a:r>
                        <a:rPr kumimoji="1" lang="ja-JP" altLang="en-US" sz="1100" dirty="0">
                          <a:solidFill>
                            <a:schemeClr val="accent1"/>
                          </a:solidFill>
                        </a:rPr>
                        <a:t>）</a:t>
                      </a:r>
                      <a:r>
                        <a:rPr kumimoji="1" lang="ja-JP" altLang="en-US" sz="1100" dirty="0"/>
                        <a:t>、</a:t>
                      </a:r>
                      <a:r>
                        <a:rPr kumimoji="1" lang="ja-JP" altLang="en-US" sz="1100" dirty="0">
                          <a:solidFill>
                            <a:schemeClr val="accent1"/>
                          </a:solidFill>
                        </a:rPr>
                        <a:t>全量短時間（</a:t>
                      </a:r>
                      <a:r>
                        <a:rPr kumimoji="1" lang="en-US" altLang="ja-JP" sz="1100" dirty="0">
                          <a:solidFill>
                            <a:schemeClr val="accent1"/>
                          </a:solidFill>
                        </a:rPr>
                        <a:t>124</a:t>
                      </a:r>
                      <a:r>
                        <a:rPr kumimoji="1" lang="ja-JP" altLang="en-US" sz="1100" dirty="0">
                          <a:solidFill>
                            <a:schemeClr val="accent1"/>
                          </a:solidFill>
                        </a:rPr>
                        <a:t>）</a:t>
                      </a:r>
                    </a:p>
                  </a:txBody>
                  <a:tcPr/>
                </a:tc>
                <a:tc>
                  <a:txBody>
                    <a:bodyPr/>
                    <a:lstStyle/>
                    <a:p>
                      <a:r>
                        <a:rPr kumimoji="1" lang="ja-JP" altLang="en-US" sz="1100" dirty="0">
                          <a:solidFill>
                            <a:schemeClr val="accent1"/>
                          </a:solidFill>
                        </a:rPr>
                        <a:t>小量（</a:t>
                      </a:r>
                      <a:r>
                        <a:rPr kumimoji="1" lang="en-US" altLang="ja-JP" sz="1100" dirty="0">
                          <a:solidFill>
                            <a:schemeClr val="accent1"/>
                          </a:solidFill>
                        </a:rPr>
                        <a:t>105</a:t>
                      </a:r>
                      <a:r>
                        <a:rPr kumimoji="1" lang="ja-JP" altLang="en-US" sz="1100" dirty="0">
                          <a:solidFill>
                            <a:schemeClr val="accent1"/>
                          </a:solidFill>
                        </a:rPr>
                        <a:t>）</a:t>
                      </a:r>
                      <a:r>
                        <a:rPr kumimoji="1" lang="ja-JP" altLang="en-US" sz="1100" dirty="0"/>
                        <a:t>、</a:t>
                      </a:r>
                      <a:r>
                        <a:rPr kumimoji="1" lang="ja-JP" altLang="en-US" sz="1100" dirty="0">
                          <a:solidFill>
                            <a:srgbClr val="FF0000"/>
                          </a:solidFill>
                        </a:rPr>
                        <a:t>中量（</a:t>
                      </a:r>
                      <a:r>
                        <a:rPr kumimoji="1" lang="en-US" altLang="ja-JP" sz="1100" dirty="0">
                          <a:solidFill>
                            <a:srgbClr val="FF0000"/>
                          </a:solidFill>
                        </a:rPr>
                        <a:t>133</a:t>
                      </a:r>
                      <a:r>
                        <a:rPr kumimoji="1" lang="ja-JP" altLang="en-US" sz="1100" dirty="0">
                          <a:solidFill>
                            <a:srgbClr val="FF0000"/>
                          </a:solidFill>
                        </a:rPr>
                        <a:t>）</a:t>
                      </a:r>
                      <a:r>
                        <a:rPr kumimoji="1" lang="ja-JP" altLang="en-US" sz="1100" dirty="0"/>
                        <a:t>、</a:t>
                      </a:r>
                      <a:r>
                        <a:rPr kumimoji="1" lang="ja-JP" altLang="en-US" sz="1100" b="1" dirty="0">
                          <a:solidFill>
                            <a:srgbClr val="FF0000"/>
                          </a:solidFill>
                        </a:rPr>
                        <a:t>大量長時間（</a:t>
                      </a:r>
                      <a:r>
                        <a:rPr kumimoji="1" lang="en-US" altLang="ja-JP" sz="1100" b="1" dirty="0">
                          <a:solidFill>
                            <a:srgbClr val="FF0000"/>
                          </a:solidFill>
                        </a:rPr>
                        <a:t>49</a:t>
                      </a:r>
                      <a:r>
                        <a:rPr kumimoji="1" lang="ja-JP" altLang="en-US" sz="1100" b="1" dirty="0">
                          <a:solidFill>
                            <a:srgbClr val="FF0000"/>
                          </a:solidFill>
                        </a:rPr>
                        <a:t>）、全量長時間（</a:t>
                      </a:r>
                      <a:r>
                        <a:rPr kumimoji="1" lang="en-US" altLang="ja-JP" sz="1100" b="1" dirty="0">
                          <a:solidFill>
                            <a:srgbClr val="FF0000"/>
                          </a:solidFill>
                        </a:rPr>
                        <a:t>91</a:t>
                      </a:r>
                      <a:r>
                        <a:rPr kumimoji="1" lang="ja-JP" altLang="en-US" sz="1100" b="1" dirty="0">
                          <a:solidFill>
                            <a:srgbClr val="FF0000"/>
                          </a:solidFill>
                        </a:rPr>
                        <a:t>）</a:t>
                      </a:r>
                      <a:endParaRPr kumimoji="1" lang="en-US" altLang="ja-JP" sz="1100" strike="sngStrike" dirty="0"/>
                    </a:p>
                  </a:txBody>
                  <a:tcPr/>
                </a:tc>
                <a:tc>
                  <a:txBody>
                    <a:bodyPr/>
                    <a:lstStyle/>
                    <a:p>
                      <a:r>
                        <a:rPr kumimoji="1" lang="ja-JP" altLang="en-US" sz="1100" dirty="0">
                          <a:solidFill>
                            <a:schemeClr val="accent1"/>
                          </a:solidFill>
                        </a:rPr>
                        <a:t>小量（</a:t>
                      </a:r>
                      <a:r>
                        <a:rPr kumimoji="1" lang="en-US" altLang="ja-JP" sz="1100" dirty="0">
                          <a:solidFill>
                            <a:schemeClr val="accent1"/>
                          </a:solidFill>
                        </a:rPr>
                        <a:t>15</a:t>
                      </a:r>
                      <a:r>
                        <a:rPr kumimoji="1" lang="ja-JP" altLang="en-US" sz="1100" dirty="0">
                          <a:solidFill>
                            <a:schemeClr val="accent1"/>
                          </a:solidFill>
                        </a:rPr>
                        <a:t>）</a:t>
                      </a:r>
                      <a:r>
                        <a:rPr kumimoji="1" lang="ja-JP" altLang="en-US" sz="1100" dirty="0"/>
                        <a:t>、中量（</a:t>
                      </a:r>
                      <a:r>
                        <a:rPr kumimoji="1" lang="en-US" altLang="ja-JP" sz="1100" dirty="0"/>
                        <a:t>7</a:t>
                      </a:r>
                      <a:r>
                        <a:rPr kumimoji="1" lang="ja-JP" altLang="en-US" sz="1100" dirty="0"/>
                        <a:t>）、</a:t>
                      </a:r>
                      <a:r>
                        <a:rPr kumimoji="1" lang="ja-JP" altLang="en-US" sz="1100" b="1" dirty="0">
                          <a:solidFill>
                            <a:srgbClr val="FF0000"/>
                          </a:solidFill>
                        </a:rPr>
                        <a:t>大量短時間（</a:t>
                      </a:r>
                      <a:r>
                        <a:rPr kumimoji="1" lang="en-US" altLang="ja-JP" sz="1100" b="1" dirty="0">
                          <a:solidFill>
                            <a:srgbClr val="FF0000"/>
                          </a:solidFill>
                        </a:rPr>
                        <a:t>120</a:t>
                      </a:r>
                      <a:r>
                        <a:rPr kumimoji="1" lang="ja-JP" altLang="en-US" sz="1100" b="1" dirty="0">
                          <a:solidFill>
                            <a:srgbClr val="FF0000"/>
                          </a:solidFill>
                        </a:rPr>
                        <a:t>）、全量短時間（</a:t>
                      </a:r>
                      <a:r>
                        <a:rPr kumimoji="1" lang="en-US" altLang="ja-JP" sz="1100" b="1" dirty="0">
                          <a:solidFill>
                            <a:srgbClr val="FF0000"/>
                          </a:solidFill>
                        </a:rPr>
                        <a:t>29</a:t>
                      </a:r>
                      <a:r>
                        <a:rPr kumimoji="1" lang="ja-JP" altLang="en-US" sz="1100" b="1" dirty="0">
                          <a:solidFill>
                            <a:srgbClr val="FF0000"/>
                          </a:solidFill>
                        </a:rPr>
                        <a:t>）</a:t>
                      </a:r>
                    </a:p>
                  </a:txBody>
                  <a:tcPr/>
                </a:tc>
                <a:extLst>
                  <a:ext uri="{0D108BD9-81ED-4DB2-BD59-A6C34878D82A}">
                    <a16:rowId xmlns:a16="http://schemas.microsoft.com/office/drawing/2014/main" val="2433657853"/>
                  </a:ext>
                </a:extLst>
              </a:tr>
              <a:tr h="341465">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r>
                        <a:rPr kumimoji="1" lang="ja-JP" altLang="en-US" sz="1100" dirty="0">
                          <a:solidFill>
                            <a:schemeClr val="accent1"/>
                          </a:solidFill>
                        </a:rPr>
                        <a:t>全量長時間（</a:t>
                      </a:r>
                      <a:r>
                        <a:rPr kumimoji="1" lang="en-US" altLang="ja-JP" sz="1100" dirty="0">
                          <a:solidFill>
                            <a:schemeClr val="accent1"/>
                          </a:solidFill>
                        </a:rPr>
                        <a:t>9</a:t>
                      </a:r>
                      <a:r>
                        <a:rPr kumimoji="1" lang="ja-JP" altLang="en-US" sz="1100" dirty="0">
                          <a:solidFill>
                            <a:schemeClr val="accent1"/>
                          </a:solidFill>
                        </a:rPr>
                        <a:t>）、全量短時間（</a:t>
                      </a:r>
                      <a:r>
                        <a:rPr kumimoji="1" lang="en-US" altLang="ja-JP" sz="1100" dirty="0">
                          <a:solidFill>
                            <a:schemeClr val="accent1"/>
                          </a:solidFill>
                        </a:rPr>
                        <a:t>124</a:t>
                      </a:r>
                      <a:r>
                        <a:rPr kumimoji="1" lang="ja-JP" altLang="en-US" sz="1100" dirty="0">
                          <a:solidFill>
                            <a:schemeClr val="accent1"/>
                          </a:solidFill>
                        </a:rPr>
                        <a:t>）</a:t>
                      </a:r>
                    </a:p>
                  </a:txBody>
                  <a:tcPr/>
                </a:tc>
                <a:tc>
                  <a:txBody>
                    <a:bodyPr/>
                    <a:lstStyle/>
                    <a:p>
                      <a:r>
                        <a:rPr kumimoji="1" lang="ja-JP" altLang="en-US" sz="1100" dirty="0">
                          <a:solidFill>
                            <a:schemeClr val="accent1"/>
                          </a:solidFill>
                        </a:rPr>
                        <a:t>小量（</a:t>
                      </a:r>
                      <a:r>
                        <a:rPr kumimoji="1" lang="en-US" altLang="ja-JP" sz="1100" dirty="0">
                          <a:solidFill>
                            <a:schemeClr val="accent1"/>
                          </a:solidFill>
                        </a:rPr>
                        <a:t>122</a:t>
                      </a:r>
                      <a:r>
                        <a:rPr kumimoji="1" lang="ja-JP" altLang="en-US" sz="1100" dirty="0">
                          <a:solidFill>
                            <a:schemeClr val="accent1"/>
                          </a:solidFill>
                        </a:rPr>
                        <a:t>）</a:t>
                      </a:r>
                      <a:r>
                        <a:rPr kumimoji="1" lang="ja-JP" altLang="en-US" sz="1100" dirty="0"/>
                        <a:t>、</a:t>
                      </a:r>
                      <a:r>
                        <a:rPr kumimoji="1" lang="ja-JP" altLang="en-US" sz="1100" dirty="0">
                          <a:solidFill>
                            <a:srgbClr val="FF0000"/>
                          </a:solidFill>
                        </a:rPr>
                        <a:t>中量（</a:t>
                      </a:r>
                      <a:r>
                        <a:rPr kumimoji="1" lang="en-US" altLang="ja-JP" sz="1100" dirty="0">
                          <a:solidFill>
                            <a:srgbClr val="FF0000"/>
                          </a:solidFill>
                        </a:rPr>
                        <a:t>144</a:t>
                      </a:r>
                      <a:r>
                        <a:rPr kumimoji="1" lang="ja-JP" altLang="en-US" sz="1100" dirty="0">
                          <a:solidFill>
                            <a:srgbClr val="FF0000"/>
                          </a:solidFill>
                        </a:rPr>
                        <a:t>）</a:t>
                      </a:r>
                      <a:r>
                        <a:rPr kumimoji="1" lang="ja-JP" altLang="en-US" sz="1100" dirty="0"/>
                        <a:t>、</a:t>
                      </a:r>
                      <a:r>
                        <a:rPr kumimoji="1" lang="ja-JP" altLang="en-US" sz="1100" b="1" dirty="0">
                          <a:solidFill>
                            <a:srgbClr val="FF0000"/>
                          </a:solidFill>
                        </a:rPr>
                        <a:t>大量長時間（</a:t>
                      </a:r>
                      <a:r>
                        <a:rPr kumimoji="1" lang="en-US" altLang="ja-JP" sz="1100" b="1" dirty="0">
                          <a:solidFill>
                            <a:srgbClr val="FF0000"/>
                          </a:solidFill>
                        </a:rPr>
                        <a:t>49</a:t>
                      </a:r>
                      <a:r>
                        <a:rPr kumimoji="1" lang="ja-JP" altLang="en-US" sz="1100" b="1" dirty="0">
                          <a:solidFill>
                            <a:srgbClr val="FF0000"/>
                          </a:solidFill>
                        </a:rPr>
                        <a:t>）、全量長時間（</a:t>
                      </a:r>
                      <a:r>
                        <a:rPr kumimoji="1" lang="en-US" altLang="ja-JP" sz="1100" b="1" dirty="0">
                          <a:solidFill>
                            <a:srgbClr val="FF0000"/>
                          </a:solidFill>
                        </a:rPr>
                        <a:t>95</a:t>
                      </a:r>
                      <a:r>
                        <a:rPr kumimoji="1" lang="ja-JP" altLang="en-US" sz="1100" b="1" dirty="0">
                          <a:solidFill>
                            <a:srgbClr val="FF0000"/>
                          </a:solidFill>
                        </a:rPr>
                        <a:t>）</a:t>
                      </a:r>
                      <a:endParaRPr kumimoji="1" lang="ja-JP" altLang="en-US" sz="1100" strike="sngStrike" dirty="0"/>
                    </a:p>
                  </a:txBody>
                  <a:tcPr/>
                </a:tc>
                <a:tc>
                  <a:txBody>
                    <a:bodyPr/>
                    <a:lstStyle/>
                    <a:p>
                      <a:r>
                        <a:rPr kumimoji="1" lang="ja-JP" altLang="en-US" sz="1100" b="1" dirty="0">
                          <a:solidFill>
                            <a:srgbClr val="FF0000"/>
                          </a:solidFill>
                        </a:rPr>
                        <a:t>小量（</a:t>
                      </a:r>
                      <a:r>
                        <a:rPr kumimoji="1" lang="en-US" altLang="ja-JP" sz="1100" b="1" dirty="0">
                          <a:solidFill>
                            <a:srgbClr val="FF0000"/>
                          </a:solidFill>
                        </a:rPr>
                        <a:t>2</a:t>
                      </a:r>
                      <a:r>
                        <a:rPr kumimoji="1" lang="ja-JP" altLang="en-US" sz="1100" b="1" dirty="0">
                          <a:solidFill>
                            <a:srgbClr val="FF0000"/>
                          </a:solidFill>
                        </a:rPr>
                        <a:t>）、大量短時間（</a:t>
                      </a:r>
                      <a:r>
                        <a:rPr kumimoji="1" lang="en-US" altLang="ja-JP" sz="1100" b="1" dirty="0">
                          <a:solidFill>
                            <a:srgbClr val="FF0000"/>
                          </a:solidFill>
                        </a:rPr>
                        <a:t>124</a:t>
                      </a:r>
                      <a:r>
                        <a:rPr kumimoji="1" lang="ja-JP" altLang="en-US" sz="1100" b="1" dirty="0">
                          <a:solidFill>
                            <a:srgbClr val="FF0000"/>
                          </a:solidFill>
                        </a:rPr>
                        <a:t>）、全量短時間（</a:t>
                      </a:r>
                      <a:r>
                        <a:rPr kumimoji="1" lang="en-US" altLang="ja-JP" sz="1100" b="1" dirty="0">
                          <a:solidFill>
                            <a:srgbClr val="FF0000"/>
                          </a:solidFill>
                        </a:rPr>
                        <a:t>29</a:t>
                      </a:r>
                      <a:r>
                        <a:rPr kumimoji="1" lang="ja-JP" altLang="en-US" sz="1100" b="1" dirty="0">
                          <a:solidFill>
                            <a:srgbClr val="FF0000"/>
                          </a:solidFill>
                        </a:rPr>
                        <a:t>）</a:t>
                      </a:r>
                    </a:p>
                  </a:txBody>
                  <a:tcPr/>
                </a:tc>
                <a:extLst>
                  <a:ext uri="{0D108BD9-81ED-4DB2-BD59-A6C34878D82A}">
                    <a16:rowId xmlns:a16="http://schemas.microsoft.com/office/drawing/2014/main" val="2197105209"/>
                  </a:ext>
                </a:extLst>
              </a:tr>
              <a:tr h="250741">
                <a:tc vMerge="1">
                  <a:txBody>
                    <a:bodyPr/>
                    <a:lstStyle/>
                    <a:p>
                      <a:endParaRPr kumimoji="1" lang="ja-JP" altLang="en-US" sz="1400" dirty="0"/>
                    </a:p>
                  </a:txBody>
                  <a:tcPr/>
                </a:tc>
                <a:tc>
                  <a:txBody>
                    <a:bodyPr/>
                    <a:lstStyle/>
                    <a:p>
                      <a:r>
                        <a:rPr kumimoji="1" lang="ja-JP" altLang="en-US" sz="1100" dirty="0"/>
                        <a:t>毒性ガス拡散</a:t>
                      </a:r>
                    </a:p>
                  </a:txBody>
                  <a:tcPr/>
                </a:tc>
                <a:tc>
                  <a:txBody>
                    <a:bodyPr/>
                    <a:lstStyle/>
                    <a:p>
                      <a:r>
                        <a:rPr kumimoji="1" lang="ja-JP" altLang="en-US" sz="1100" dirty="0">
                          <a:solidFill>
                            <a:srgbClr val="FF0000"/>
                          </a:solidFill>
                        </a:rPr>
                        <a:t>中量（</a:t>
                      </a:r>
                      <a:r>
                        <a:rPr kumimoji="1" lang="en-US" altLang="ja-JP" sz="1100" dirty="0">
                          <a:solidFill>
                            <a:srgbClr val="FF0000"/>
                          </a:solidFill>
                        </a:rPr>
                        <a:t>17</a:t>
                      </a:r>
                      <a:r>
                        <a:rPr kumimoji="1" lang="ja-JP" altLang="en-US" sz="1100" dirty="0">
                          <a:solidFill>
                            <a:srgbClr val="FF0000"/>
                          </a:solidFill>
                        </a:rPr>
                        <a:t>）、全量長時間（</a:t>
                      </a:r>
                      <a:r>
                        <a:rPr kumimoji="1" lang="en-US" altLang="ja-JP" sz="1100" dirty="0">
                          <a:solidFill>
                            <a:srgbClr val="FF0000"/>
                          </a:solidFill>
                        </a:rPr>
                        <a:t>17</a:t>
                      </a:r>
                      <a:r>
                        <a:rPr kumimoji="1" lang="ja-JP" altLang="en-US" sz="1100" dirty="0">
                          <a:solidFill>
                            <a:srgbClr val="FF0000"/>
                          </a:solidFill>
                        </a:rPr>
                        <a:t>）</a:t>
                      </a:r>
                      <a:r>
                        <a:rPr kumimoji="1" lang="ja-JP" altLang="en-US" sz="1100" dirty="0">
                          <a:solidFill>
                            <a:schemeClr val="accent1"/>
                          </a:solidFill>
                        </a:rPr>
                        <a:t>、全量短時間（</a:t>
                      </a:r>
                      <a:r>
                        <a:rPr kumimoji="1" lang="en-US" altLang="ja-JP" sz="1100" dirty="0">
                          <a:solidFill>
                            <a:schemeClr val="accent1"/>
                          </a:solidFill>
                        </a:rPr>
                        <a:t>9</a:t>
                      </a:r>
                      <a:r>
                        <a:rPr kumimoji="1" lang="ja-JP" altLang="en-US" sz="1100" dirty="0">
                          <a:solidFill>
                            <a:schemeClr val="accent1"/>
                          </a:solidFill>
                        </a:rPr>
                        <a:t>）</a:t>
                      </a:r>
                    </a:p>
                  </a:txBody>
                  <a:tcPr/>
                </a:tc>
                <a:tc>
                  <a:txBody>
                    <a:bodyPr/>
                    <a:lstStyle/>
                    <a:p>
                      <a:r>
                        <a:rPr kumimoji="1" lang="ja-JP" altLang="en-US" sz="1100" dirty="0">
                          <a:solidFill>
                            <a:schemeClr val="accent1"/>
                          </a:solidFill>
                        </a:rPr>
                        <a:t>該当なし</a:t>
                      </a:r>
                    </a:p>
                  </a:txBody>
                  <a:tcPr/>
                </a:tc>
                <a:tc>
                  <a:txBody>
                    <a:bodyPr/>
                    <a:lstStyle/>
                    <a:p>
                      <a:r>
                        <a:rPr kumimoji="1" lang="ja-JP" altLang="en-US" sz="1100" dirty="0">
                          <a:solidFill>
                            <a:srgbClr val="FF0000"/>
                          </a:solidFill>
                        </a:rPr>
                        <a:t>小量（</a:t>
                      </a:r>
                      <a:r>
                        <a:rPr kumimoji="1" lang="en-US" altLang="ja-JP" sz="1100" dirty="0">
                          <a:solidFill>
                            <a:srgbClr val="FF0000"/>
                          </a:solidFill>
                        </a:rPr>
                        <a:t>18</a:t>
                      </a:r>
                      <a:r>
                        <a:rPr kumimoji="1" lang="ja-JP" altLang="en-US" sz="1100" dirty="0">
                          <a:solidFill>
                            <a:srgbClr val="FF0000"/>
                          </a:solidFill>
                        </a:rPr>
                        <a:t>）</a:t>
                      </a:r>
                      <a:r>
                        <a:rPr kumimoji="1" lang="ja-JP" altLang="en-US" sz="1100" dirty="0">
                          <a:solidFill>
                            <a:schemeClr val="accent1"/>
                          </a:solidFill>
                        </a:rPr>
                        <a:t>、大量短時間（</a:t>
                      </a:r>
                      <a:r>
                        <a:rPr kumimoji="1" lang="en-US" altLang="ja-JP" sz="1100" dirty="0">
                          <a:solidFill>
                            <a:schemeClr val="accent1"/>
                          </a:solidFill>
                        </a:rPr>
                        <a:t>9</a:t>
                      </a:r>
                      <a:r>
                        <a:rPr kumimoji="1" lang="ja-JP" altLang="en-US" sz="1100" dirty="0">
                          <a:solidFill>
                            <a:schemeClr val="accent1"/>
                          </a:solidFill>
                        </a:rPr>
                        <a:t>）</a:t>
                      </a:r>
                    </a:p>
                  </a:txBody>
                  <a:tcPr/>
                </a:tc>
                <a:extLst>
                  <a:ext uri="{0D108BD9-81ED-4DB2-BD59-A6C34878D82A}">
                    <a16:rowId xmlns:a16="http://schemas.microsoft.com/office/drawing/2014/main" val="4158937352"/>
                  </a:ext>
                </a:extLst>
              </a:tr>
              <a:tr h="337727">
                <a:tc>
                  <a:txBody>
                    <a:bodyPr/>
                    <a:lstStyle/>
                    <a:p>
                      <a:r>
                        <a:rPr kumimoji="1" lang="ja-JP" altLang="en-US" sz="1100" dirty="0"/>
                        <a:t>毒劇物液体タンク</a:t>
                      </a:r>
                    </a:p>
                  </a:txBody>
                  <a:tcPr/>
                </a:tc>
                <a:tc>
                  <a:txBody>
                    <a:bodyPr/>
                    <a:lstStyle/>
                    <a:p>
                      <a:r>
                        <a:rPr kumimoji="1" lang="ja-JP" altLang="en-US" sz="1100" dirty="0"/>
                        <a:t>毒性ガス拡散</a:t>
                      </a:r>
                    </a:p>
                  </a:txBody>
                  <a:tcPr/>
                </a:tc>
                <a:tc>
                  <a:txBody>
                    <a:bodyPr/>
                    <a:lstStyle/>
                    <a:p>
                      <a:r>
                        <a:rPr kumimoji="1" lang="ja-JP" altLang="en-US" sz="1100" dirty="0">
                          <a:solidFill>
                            <a:srgbClr val="FF0000"/>
                          </a:solidFill>
                        </a:rPr>
                        <a:t>大量長時間（</a:t>
                      </a:r>
                      <a:r>
                        <a:rPr kumimoji="1" lang="en-US" altLang="ja-JP" sz="1100" dirty="0">
                          <a:solidFill>
                            <a:srgbClr val="FF0000"/>
                          </a:solidFill>
                        </a:rPr>
                        <a:t>5</a:t>
                      </a:r>
                      <a:r>
                        <a:rPr kumimoji="1" lang="ja-JP" altLang="en-US" sz="1100" dirty="0">
                          <a:solidFill>
                            <a:srgbClr val="FF0000"/>
                          </a:solidFill>
                        </a:rPr>
                        <a:t>）全量長時間（</a:t>
                      </a:r>
                      <a:r>
                        <a:rPr kumimoji="1" lang="en-US" altLang="ja-JP" sz="1100" dirty="0">
                          <a:solidFill>
                            <a:srgbClr val="FF0000"/>
                          </a:solidFill>
                        </a:rPr>
                        <a:t>5</a:t>
                      </a:r>
                      <a:r>
                        <a:rPr kumimoji="1" lang="ja-JP" altLang="en-US" sz="1100" dirty="0">
                          <a:solidFill>
                            <a:srgbClr val="FF0000"/>
                          </a:solidFill>
                        </a:rPr>
                        <a:t>）</a:t>
                      </a:r>
                      <a:r>
                        <a:rPr kumimoji="1" lang="ja-JP" altLang="en-US" sz="1100" dirty="0">
                          <a:solidFill>
                            <a:schemeClr val="accent1"/>
                          </a:solidFill>
                        </a:rPr>
                        <a:t>、全量短時間（</a:t>
                      </a:r>
                      <a:r>
                        <a:rPr kumimoji="1" lang="en-US" altLang="ja-JP" sz="1100" dirty="0">
                          <a:solidFill>
                            <a:schemeClr val="accent1"/>
                          </a:solidFill>
                        </a:rPr>
                        <a:t>7</a:t>
                      </a:r>
                      <a:r>
                        <a:rPr kumimoji="1" lang="ja-JP" altLang="en-US" sz="1100" dirty="0">
                          <a:solidFill>
                            <a:schemeClr val="accent1"/>
                          </a:solidFill>
                        </a:rPr>
                        <a:t>）</a:t>
                      </a:r>
                    </a:p>
                  </a:txBody>
                  <a:tcPr/>
                </a:tc>
                <a:tc>
                  <a:txBody>
                    <a:bodyPr/>
                    <a:lstStyle/>
                    <a:p>
                      <a:r>
                        <a:rPr kumimoji="1" lang="ja-JP" altLang="en-US" sz="1100" dirty="0"/>
                        <a:t>小量（</a:t>
                      </a:r>
                      <a:r>
                        <a:rPr kumimoji="1" lang="en-US" altLang="ja-JP" sz="1100" dirty="0"/>
                        <a:t>7</a:t>
                      </a:r>
                      <a:r>
                        <a:rPr kumimoji="1" lang="ja-JP" altLang="en-US" sz="1100" dirty="0"/>
                        <a:t>）、</a:t>
                      </a:r>
                      <a:r>
                        <a:rPr kumimoji="1" lang="ja-JP" altLang="en-US" sz="1100" dirty="0">
                          <a:solidFill>
                            <a:schemeClr val="accent1"/>
                          </a:solidFill>
                        </a:rPr>
                        <a:t>大量長時間（</a:t>
                      </a:r>
                      <a:r>
                        <a:rPr kumimoji="1" lang="en-US" altLang="ja-JP" sz="1100" dirty="0">
                          <a:solidFill>
                            <a:schemeClr val="accent1"/>
                          </a:solidFill>
                        </a:rPr>
                        <a:t>2</a:t>
                      </a:r>
                      <a:r>
                        <a:rPr kumimoji="1" lang="ja-JP" altLang="en-US" sz="1100" dirty="0">
                          <a:solidFill>
                            <a:schemeClr val="accent1"/>
                          </a:solidFill>
                        </a:rPr>
                        <a:t>）</a:t>
                      </a:r>
                    </a:p>
                  </a:txBody>
                  <a:tcPr/>
                </a:tc>
                <a:tc>
                  <a:txBody>
                    <a:bodyPr/>
                    <a:lstStyle/>
                    <a:p>
                      <a:r>
                        <a:rPr kumimoji="1" lang="ja-JP" altLang="en-US" sz="1100" b="1" dirty="0">
                          <a:solidFill>
                            <a:srgbClr val="FF0000"/>
                          </a:solidFill>
                        </a:rPr>
                        <a:t>中量（</a:t>
                      </a:r>
                      <a:r>
                        <a:rPr kumimoji="1" lang="en-US" altLang="ja-JP" sz="1100" b="1" dirty="0">
                          <a:solidFill>
                            <a:srgbClr val="FF0000"/>
                          </a:solidFill>
                        </a:rPr>
                        <a:t>2</a:t>
                      </a:r>
                      <a:r>
                        <a:rPr kumimoji="1" lang="ja-JP" altLang="en-US" sz="1100" b="1" dirty="0">
                          <a:solidFill>
                            <a:srgbClr val="FF0000"/>
                          </a:solidFill>
                        </a:rPr>
                        <a:t>）</a:t>
                      </a:r>
                    </a:p>
                  </a:txBody>
                  <a:tcPr/>
                </a:tc>
                <a:extLst>
                  <a:ext uri="{0D108BD9-81ED-4DB2-BD59-A6C34878D82A}">
                    <a16:rowId xmlns:a16="http://schemas.microsoft.com/office/drawing/2014/main" val="358449627"/>
                  </a:ext>
                </a:extLst>
              </a:tr>
              <a:tr h="325216">
                <a:tc>
                  <a:txBody>
                    <a:bodyPr/>
                    <a:lstStyle/>
                    <a:p>
                      <a:r>
                        <a:rPr kumimoji="1" lang="ja-JP" altLang="en-US" sz="1100" dirty="0"/>
                        <a:t>危険物製造所</a:t>
                      </a:r>
                    </a:p>
                  </a:txBody>
                  <a:tcPr/>
                </a:tc>
                <a:tc>
                  <a:txBody>
                    <a:bodyPr/>
                    <a:lstStyle/>
                    <a:p>
                      <a:r>
                        <a:rPr kumimoji="1" lang="ja-JP" altLang="en-US" sz="1100" dirty="0"/>
                        <a:t>流出火災</a:t>
                      </a:r>
                    </a:p>
                  </a:txBody>
                  <a:tcPr/>
                </a:tc>
                <a:tc>
                  <a:txBody>
                    <a:bodyPr/>
                    <a:lstStyle/>
                    <a:p>
                      <a:r>
                        <a:rPr kumimoji="1" lang="ja-JP" altLang="en-US" sz="1100" dirty="0">
                          <a:solidFill>
                            <a:schemeClr val="accent1"/>
                          </a:solidFill>
                        </a:rPr>
                        <a:t>大量短時間（</a:t>
                      </a:r>
                      <a:r>
                        <a:rPr kumimoji="1" lang="en-US" altLang="ja-JP" sz="1100" dirty="0">
                          <a:solidFill>
                            <a:schemeClr val="accent1"/>
                          </a:solidFill>
                        </a:rPr>
                        <a:t>14</a:t>
                      </a:r>
                      <a:r>
                        <a:rPr kumimoji="1" lang="ja-JP" altLang="en-US" sz="1100" dirty="0">
                          <a:solidFill>
                            <a:schemeClr val="accent1"/>
                          </a:solidFill>
                        </a:rPr>
                        <a:t>）</a:t>
                      </a:r>
                    </a:p>
                  </a:txBody>
                  <a:tcPr/>
                </a:tc>
                <a:tc>
                  <a:txBody>
                    <a:bodyPr/>
                    <a:lstStyle/>
                    <a:p>
                      <a:r>
                        <a:rPr kumimoji="1" lang="ja-JP" altLang="en-US" sz="1100" dirty="0">
                          <a:solidFill>
                            <a:schemeClr val="accent1"/>
                          </a:solidFill>
                        </a:rPr>
                        <a:t>小量（</a:t>
                      </a:r>
                      <a:r>
                        <a:rPr kumimoji="1" lang="en-US" altLang="ja-JP" sz="1100" dirty="0">
                          <a:solidFill>
                            <a:schemeClr val="accent1"/>
                          </a:solidFill>
                        </a:rPr>
                        <a:t>14</a:t>
                      </a:r>
                      <a:r>
                        <a:rPr kumimoji="1" lang="ja-JP" altLang="en-US" sz="1100" dirty="0">
                          <a:solidFill>
                            <a:schemeClr val="accent1"/>
                          </a:solidFill>
                        </a:rPr>
                        <a:t>）</a:t>
                      </a:r>
                    </a:p>
                  </a:txBody>
                  <a:tcPr/>
                </a:tc>
                <a:tc>
                  <a:txBody>
                    <a:bodyPr/>
                    <a:lstStyle/>
                    <a:p>
                      <a:r>
                        <a:rPr kumimoji="1" lang="en-US" altLang="ja-JP" sz="1100" dirty="0">
                          <a:solidFill>
                            <a:schemeClr val="accent1"/>
                          </a:solidFill>
                        </a:rPr>
                        <a:t>U</a:t>
                      </a:r>
                      <a:r>
                        <a:rPr kumimoji="1" lang="ja-JP" altLang="en-US" sz="1100" dirty="0">
                          <a:solidFill>
                            <a:schemeClr val="accent1"/>
                          </a:solidFill>
                        </a:rPr>
                        <a:t>内全量短時間（</a:t>
                      </a:r>
                      <a:r>
                        <a:rPr kumimoji="1" lang="en-US" altLang="ja-JP" sz="1100" dirty="0">
                          <a:solidFill>
                            <a:schemeClr val="accent1"/>
                          </a:solidFill>
                        </a:rPr>
                        <a:t>14</a:t>
                      </a:r>
                      <a:r>
                        <a:rPr kumimoji="1" lang="ja-JP" altLang="en-US" sz="1100" dirty="0">
                          <a:solidFill>
                            <a:schemeClr val="accent1"/>
                          </a:solidFill>
                        </a:rPr>
                        <a:t>）</a:t>
                      </a:r>
                    </a:p>
                  </a:txBody>
                  <a:tcPr/>
                </a:tc>
                <a:extLst>
                  <a:ext uri="{0D108BD9-81ED-4DB2-BD59-A6C34878D82A}">
                    <a16:rowId xmlns:a16="http://schemas.microsoft.com/office/drawing/2014/main" val="1770323512"/>
                  </a:ext>
                </a:extLst>
              </a:tr>
              <a:tr h="341465">
                <a:tc rowSpan="3">
                  <a:txBody>
                    <a:bodyPr/>
                    <a:lstStyle/>
                    <a:p>
                      <a:r>
                        <a:rPr kumimoji="1" lang="ja-JP" altLang="en-US" sz="1100" dirty="0"/>
                        <a:t>高圧ガス</a:t>
                      </a:r>
                      <a:endParaRPr kumimoji="1" lang="en-US" altLang="ja-JP" sz="1100" dirty="0"/>
                    </a:p>
                    <a:p>
                      <a:r>
                        <a:rPr kumimoji="1" lang="ja-JP" altLang="en-US" sz="1100" dirty="0"/>
                        <a:t>製造設備</a:t>
                      </a:r>
                    </a:p>
                  </a:txBody>
                  <a:tcPr anchor="ctr"/>
                </a:tc>
                <a:tc>
                  <a:txBody>
                    <a:bodyPr/>
                    <a:lstStyle/>
                    <a:p>
                      <a:r>
                        <a:rPr kumimoji="1" lang="ja-JP" altLang="en-US" sz="1100" dirty="0"/>
                        <a:t>ガス爆発</a:t>
                      </a:r>
                    </a:p>
                  </a:txBody>
                  <a:tcPr/>
                </a:tc>
                <a:tc>
                  <a:txBody>
                    <a:bodyPr/>
                    <a:lstStyle/>
                    <a:p>
                      <a:r>
                        <a:rPr kumimoji="1" lang="en-US" altLang="ja-JP" sz="1100" dirty="0">
                          <a:solidFill>
                            <a:schemeClr val="accent1"/>
                          </a:solidFill>
                        </a:rPr>
                        <a:t>U</a:t>
                      </a:r>
                      <a:r>
                        <a:rPr kumimoji="1" lang="ja-JP" altLang="en-US" sz="1100" dirty="0">
                          <a:solidFill>
                            <a:schemeClr val="accent1"/>
                          </a:solidFill>
                        </a:rPr>
                        <a:t>内全量長時間（</a:t>
                      </a:r>
                      <a:r>
                        <a:rPr kumimoji="1" lang="en-US" altLang="ja-JP" sz="1100" dirty="0">
                          <a:solidFill>
                            <a:schemeClr val="accent1"/>
                          </a:solidFill>
                        </a:rPr>
                        <a:t>38</a:t>
                      </a:r>
                      <a:r>
                        <a:rPr kumimoji="1" lang="ja-JP" altLang="en-US" sz="1100" dirty="0">
                          <a:solidFill>
                            <a:schemeClr val="accent1"/>
                          </a:solidFill>
                        </a:rPr>
                        <a:t>）、大量長時間（</a:t>
                      </a:r>
                      <a:r>
                        <a:rPr kumimoji="1" lang="en-US" altLang="ja-JP" sz="1100" dirty="0">
                          <a:solidFill>
                            <a:schemeClr val="accent1"/>
                          </a:solidFill>
                        </a:rPr>
                        <a:t>38</a:t>
                      </a:r>
                      <a:r>
                        <a:rPr kumimoji="1" lang="ja-JP" altLang="en-US" sz="1100" dirty="0">
                          <a:solidFill>
                            <a:schemeClr val="accent1"/>
                          </a:solidFill>
                        </a:rPr>
                        <a:t>）、大量短時間（</a:t>
                      </a:r>
                      <a:r>
                        <a:rPr kumimoji="1" lang="en-US" altLang="ja-JP" sz="1100" dirty="0">
                          <a:solidFill>
                            <a:schemeClr val="accent1"/>
                          </a:solidFill>
                        </a:rPr>
                        <a:t>47</a:t>
                      </a:r>
                      <a:r>
                        <a:rPr kumimoji="1" lang="ja-JP" altLang="en-US" sz="1100" dirty="0">
                          <a:solidFill>
                            <a:schemeClr val="accent1"/>
                          </a:solidFill>
                        </a:rPr>
                        <a:t>）</a:t>
                      </a:r>
                    </a:p>
                  </a:txBody>
                  <a:tcPr/>
                </a:tc>
                <a:tc>
                  <a:txBody>
                    <a:bodyPr/>
                    <a:lstStyle/>
                    <a:p>
                      <a:r>
                        <a:rPr kumimoji="1" lang="ja-JP" altLang="en-US" sz="1100" dirty="0"/>
                        <a:t>小量（</a:t>
                      </a:r>
                      <a:r>
                        <a:rPr kumimoji="1" lang="en-US" altLang="ja-JP" sz="1100" dirty="0"/>
                        <a:t>11</a:t>
                      </a:r>
                      <a:r>
                        <a:rPr kumimoji="1" lang="ja-JP" altLang="en-US" sz="1100" dirty="0"/>
                        <a:t>）</a:t>
                      </a:r>
                    </a:p>
                  </a:txBody>
                  <a:tcPr/>
                </a:tc>
                <a:tc>
                  <a:txBody>
                    <a:bodyPr/>
                    <a:lstStyle/>
                    <a:p>
                      <a:r>
                        <a:rPr kumimoji="1" lang="ja-JP" altLang="en-US" sz="1100" dirty="0">
                          <a:solidFill>
                            <a:schemeClr val="accent1"/>
                          </a:solidFill>
                        </a:rPr>
                        <a:t>小量（</a:t>
                      </a:r>
                      <a:r>
                        <a:rPr kumimoji="1" lang="en-US" altLang="ja-JP" sz="1100" dirty="0">
                          <a:solidFill>
                            <a:schemeClr val="accent1"/>
                          </a:solidFill>
                        </a:rPr>
                        <a:t>36</a:t>
                      </a:r>
                      <a:r>
                        <a:rPr kumimoji="1" lang="ja-JP" altLang="en-US" sz="1100" dirty="0">
                          <a:solidFill>
                            <a:schemeClr val="accent1"/>
                          </a:solidFill>
                        </a:rPr>
                        <a:t>）、</a:t>
                      </a:r>
                      <a:r>
                        <a:rPr kumimoji="1" lang="en-US" altLang="ja-JP" sz="1100" dirty="0">
                          <a:solidFill>
                            <a:schemeClr val="accent1"/>
                          </a:solidFill>
                        </a:rPr>
                        <a:t>U</a:t>
                      </a:r>
                      <a:r>
                        <a:rPr kumimoji="1" lang="ja-JP" altLang="en-US" sz="1100" dirty="0">
                          <a:solidFill>
                            <a:schemeClr val="accent1"/>
                          </a:solidFill>
                        </a:rPr>
                        <a:t>内全量短時間（</a:t>
                      </a:r>
                      <a:r>
                        <a:rPr kumimoji="1" lang="en-US" altLang="ja-JP" sz="1100" dirty="0">
                          <a:solidFill>
                            <a:schemeClr val="accent1"/>
                          </a:solidFill>
                        </a:rPr>
                        <a:t>47</a:t>
                      </a:r>
                      <a:r>
                        <a:rPr kumimoji="1" lang="ja-JP" altLang="en-US" sz="1100" dirty="0">
                          <a:solidFill>
                            <a:schemeClr val="accent1"/>
                          </a:solidFill>
                        </a:rPr>
                        <a:t>）</a:t>
                      </a:r>
                    </a:p>
                  </a:txBody>
                  <a:tcPr/>
                </a:tc>
                <a:extLst>
                  <a:ext uri="{0D108BD9-81ED-4DB2-BD59-A6C34878D82A}">
                    <a16:rowId xmlns:a16="http://schemas.microsoft.com/office/drawing/2014/main" val="1177533049"/>
                  </a:ext>
                </a:extLst>
              </a:tr>
              <a:tr h="341465">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solidFill>
                            <a:srgbClr val="FF0000"/>
                          </a:solidFill>
                        </a:rPr>
                        <a:t>U</a:t>
                      </a:r>
                      <a:r>
                        <a:rPr kumimoji="1" lang="ja-JP" altLang="en-US" sz="1100" dirty="0">
                          <a:solidFill>
                            <a:srgbClr val="FF0000"/>
                          </a:solidFill>
                        </a:rPr>
                        <a:t>内全量長時間（</a:t>
                      </a:r>
                      <a:r>
                        <a:rPr kumimoji="1" lang="en-US" altLang="ja-JP" sz="1100" dirty="0">
                          <a:solidFill>
                            <a:srgbClr val="FF0000"/>
                          </a:solidFill>
                        </a:rPr>
                        <a:t>37</a:t>
                      </a:r>
                      <a:r>
                        <a:rPr kumimoji="1" lang="ja-JP" altLang="en-US" sz="1100" dirty="0">
                          <a:solidFill>
                            <a:srgbClr val="FF0000"/>
                          </a:solidFill>
                        </a:rPr>
                        <a:t>）、大量長時間（</a:t>
                      </a:r>
                      <a:r>
                        <a:rPr kumimoji="1" lang="en-US" altLang="ja-JP" sz="1100" dirty="0">
                          <a:solidFill>
                            <a:srgbClr val="FF0000"/>
                          </a:solidFill>
                        </a:rPr>
                        <a:t>37</a:t>
                      </a:r>
                      <a:r>
                        <a:rPr kumimoji="1" lang="ja-JP" altLang="en-US" sz="1100" dirty="0">
                          <a:solidFill>
                            <a:srgbClr val="FF0000"/>
                          </a:solidFill>
                        </a:rPr>
                        <a:t>）</a:t>
                      </a:r>
                      <a:r>
                        <a:rPr kumimoji="1" lang="ja-JP" altLang="en-US" sz="1100" dirty="0"/>
                        <a:t>、</a:t>
                      </a:r>
                      <a:r>
                        <a:rPr kumimoji="1" lang="ja-JP" altLang="en-US" sz="1100" dirty="0">
                          <a:solidFill>
                            <a:schemeClr val="accent1"/>
                          </a:solidFill>
                        </a:rPr>
                        <a:t>大量短時間（</a:t>
                      </a:r>
                      <a:r>
                        <a:rPr kumimoji="1" lang="en-US" altLang="ja-JP" sz="1100" dirty="0">
                          <a:solidFill>
                            <a:schemeClr val="accent1"/>
                          </a:solidFill>
                        </a:rPr>
                        <a:t>47</a:t>
                      </a:r>
                      <a:r>
                        <a:rPr kumimoji="1" lang="ja-JP" altLang="en-US" sz="1100" dirty="0">
                          <a:solidFill>
                            <a:schemeClr val="accent1"/>
                          </a:solidFill>
                        </a:rPr>
                        <a:t>）</a:t>
                      </a:r>
                    </a:p>
                  </a:txBody>
                  <a:tcPr/>
                </a:tc>
                <a:tc>
                  <a:txBody>
                    <a:bodyPr/>
                    <a:lstStyle/>
                    <a:p>
                      <a:r>
                        <a:rPr kumimoji="1" lang="ja-JP" altLang="en-US" sz="1100" dirty="0">
                          <a:solidFill>
                            <a:schemeClr val="accent1"/>
                          </a:solidFill>
                        </a:rPr>
                        <a:t>小量（</a:t>
                      </a:r>
                      <a:r>
                        <a:rPr kumimoji="1" lang="en-US" altLang="ja-JP" sz="1100" dirty="0">
                          <a:solidFill>
                            <a:schemeClr val="accent1"/>
                          </a:solidFill>
                        </a:rPr>
                        <a:t>13</a:t>
                      </a:r>
                      <a:r>
                        <a:rPr kumimoji="1" lang="ja-JP" altLang="en-US" sz="1100" dirty="0">
                          <a:solidFill>
                            <a:schemeClr val="accent1"/>
                          </a:solidFill>
                        </a:rPr>
                        <a:t>）</a:t>
                      </a:r>
                    </a:p>
                  </a:txBody>
                  <a:tcPr/>
                </a:tc>
                <a:tc>
                  <a:txBody>
                    <a:bodyPr/>
                    <a:lstStyle/>
                    <a:p>
                      <a:r>
                        <a:rPr kumimoji="1" lang="ja-JP" altLang="en-US" sz="1100" dirty="0">
                          <a:solidFill>
                            <a:srgbClr val="FF0000"/>
                          </a:solidFill>
                        </a:rPr>
                        <a:t>小量（</a:t>
                      </a:r>
                      <a:r>
                        <a:rPr kumimoji="1" lang="en-US" altLang="ja-JP" sz="1100" dirty="0">
                          <a:solidFill>
                            <a:srgbClr val="FF0000"/>
                          </a:solidFill>
                        </a:rPr>
                        <a:t>34</a:t>
                      </a:r>
                      <a:r>
                        <a:rPr kumimoji="1" lang="ja-JP" altLang="en-US" sz="1100" dirty="0">
                          <a:solidFill>
                            <a:srgbClr val="FF0000"/>
                          </a:solidFill>
                        </a:rPr>
                        <a:t>）</a:t>
                      </a:r>
                      <a:r>
                        <a:rPr kumimoji="1" lang="ja-JP" altLang="en-US" sz="1100" dirty="0"/>
                        <a:t>、</a:t>
                      </a:r>
                      <a:r>
                        <a:rPr kumimoji="1" lang="en-US" altLang="ja-JP" sz="1100" dirty="0">
                          <a:solidFill>
                            <a:schemeClr val="accent1"/>
                          </a:solidFill>
                        </a:rPr>
                        <a:t>U</a:t>
                      </a:r>
                      <a:r>
                        <a:rPr kumimoji="1" lang="ja-JP" altLang="en-US" sz="1100" dirty="0">
                          <a:solidFill>
                            <a:schemeClr val="accent1"/>
                          </a:solidFill>
                        </a:rPr>
                        <a:t>内全量短時間（</a:t>
                      </a:r>
                      <a:r>
                        <a:rPr kumimoji="1" lang="en-US" altLang="ja-JP" sz="1100" dirty="0">
                          <a:solidFill>
                            <a:schemeClr val="accent1"/>
                          </a:solidFill>
                        </a:rPr>
                        <a:t>47</a:t>
                      </a:r>
                      <a:r>
                        <a:rPr kumimoji="1" lang="ja-JP" altLang="en-US" sz="1100" dirty="0">
                          <a:solidFill>
                            <a:schemeClr val="accent1"/>
                          </a:solidFill>
                        </a:rPr>
                        <a:t>）</a:t>
                      </a:r>
                    </a:p>
                  </a:txBody>
                  <a:tcPr/>
                </a:tc>
                <a:extLst>
                  <a:ext uri="{0D108BD9-81ED-4DB2-BD59-A6C34878D82A}">
                    <a16:rowId xmlns:a16="http://schemas.microsoft.com/office/drawing/2014/main" val="3965323141"/>
                  </a:ext>
                </a:extLst>
              </a:tr>
              <a:tr h="268857">
                <a:tc vMerge="1">
                  <a:txBody>
                    <a:bodyPr/>
                    <a:lstStyle/>
                    <a:p>
                      <a:endParaRPr kumimoji="1" lang="ja-JP" altLang="en-US" sz="1400" dirty="0"/>
                    </a:p>
                  </a:txBody>
                  <a:tcPr/>
                </a:tc>
                <a:tc>
                  <a:txBody>
                    <a:bodyPr/>
                    <a:lstStyle/>
                    <a:p>
                      <a:r>
                        <a:rPr kumimoji="1" lang="ja-JP" altLang="en-US" sz="1100" dirty="0"/>
                        <a:t>毒性ガス拡散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t>U</a:t>
                      </a:r>
                      <a:r>
                        <a:rPr kumimoji="1" lang="ja-JP" altLang="en-US" sz="1100" dirty="0"/>
                        <a:t>内全量長時間（</a:t>
                      </a:r>
                      <a:r>
                        <a:rPr kumimoji="1" lang="en-US" altLang="ja-JP" sz="1100" dirty="0"/>
                        <a:t>7</a:t>
                      </a:r>
                      <a:r>
                        <a:rPr kumimoji="1" lang="ja-JP" altLang="en-US" sz="1100" dirty="0"/>
                        <a:t>）、大量長時間（</a:t>
                      </a:r>
                      <a:r>
                        <a:rPr kumimoji="1" lang="en-US" altLang="ja-JP" sz="1100" dirty="0"/>
                        <a:t>7</a:t>
                      </a:r>
                      <a:r>
                        <a:rPr kumimoji="1" lang="ja-JP" altLang="en-US" sz="1100" dirty="0"/>
                        <a:t>）、大量短時間（</a:t>
                      </a:r>
                      <a:r>
                        <a:rPr kumimoji="1" lang="en-US" altLang="ja-JP" sz="1100" dirty="0"/>
                        <a:t>7</a:t>
                      </a:r>
                      <a:r>
                        <a:rPr kumimoji="1" lang="ja-JP" altLang="en-US" sz="1100" dirty="0"/>
                        <a:t>）</a:t>
                      </a:r>
                    </a:p>
                  </a:txBody>
                  <a:tcPr/>
                </a:tc>
                <a:tc>
                  <a:txBody>
                    <a:bodyPr/>
                    <a:lstStyle/>
                    <a:p>
                      <a:r>
                        <a:rPr kumimoji="1" lang="ja-JP" altLang="en-US" sz="1100" dirty="0"/>
                        <a:t>該当なし</a:t>
                      </a:r>
                    </a:p>
                  </a:txBody>
                  <a:tcPr/>
                </a:tc>
                <a:tc>
                  <a:txBody>
                    <a:bodyPr/>
                    <a:lstStyle/>
                    <a:p>
                      <a:r>
                        <a:rPr kumimoji="1" lang="ja-JP" altLang="en-US" sz="1100" dirty="0"/>
                        <a:t>小量（</a:t>
                      </a:r>
                      <a:r>
                        <a:rPr kumimoji="1" lang="en-US" altLang="ja-JP" sz="1100" dirty="0"/>
                        <a:t>7</a:t>
                      </a:r>
                      <a:r>
                        <a:rPr kumimoji="1" lang="ja-JP" altLang="en-US" sz="1100" dirty="0"/>
                        <a:t>）、</a:t>
                      </a:r>
                      <a:r>
                        <a:rPr kumimoji="1" lang="en-US" altLang="ja-JP" sz="1100" dirty="0"/>
                        <a:t>U</a:t>
                      </a:r>
                      <a:r>
                        <a:rPr kumimoji="1" lang="ja-JP" altLang="en-US" sz="1100" dirty="0"/>
                        <a:t>内全量短時間（</a:t>
                      </a:r>
                      <a:r>
                        <a:rPr kumimoji="1" lang="en-US" altLang="ja-JP" sz="1100" dirty="0"/>
                        <a:t>7</a:t>
                      </a:r>
                      <a:r>
                        <a:rPr kumimoji="1" lang="ja-JP" altLang="en-US" sz="1100" dirty="0"/>
                        <a:t>）</a:t>
                      </a:r>
                    </a:p>
                  </a:txBody>
                  <a:tcPr/>
                </a:tc>
                <a:extLst>
                  <a:ext uri="{0D108BD9-81ED-4DB2-BD59-A6C34878D82A}">
                    <a16:rowId xmlns:a16="http://schemas.microsoft.com/office/drawing/2014/main" val="557833096"/>
                  </a:ext>
                </a:extLst>
              </a:tr>
              <a:tr h="236933">
                <a:tc>
                  <a:txBody>
                    <a:bodyPr/>
                    <a:lstStyle/>
                    <a:p>
                      <a:r>
                        <a:rPr kumimoji="1" lang="ja-JP" altLang="en-US" sz="1100" dirty="0"/>
                        <a:t>石油桟橋</a:t>
                      </a:r>
                    </a:p>
                  </a:txBody>
                  <a:tcPr/>
                </a:tc>
                <a:tc>
                  <a:txBody>
                    <a:bodyPr/>
                    <a:lstStyle/>
                    <a:p>
                      <a:r>
                        <a:rPr kumimoji="1" lang="ja-JP" altLang="en-US" sz="1100" dirty="0"/>
                        <a:t>流出火災</a:t>
                      </a:r>
                    </a:p>
                  </a:txBody>
                  <a:tcPr/>
                </a:tc>
                <a:tc>
                  <a:txBody>
                    <a:bodyPr/>
                    <a:lstStyle/>
                    <a:p>
                      <a:r>
                        <a:rPr kumimoji="1" lang="ja-JP" altLang="en-US" sz="1100" dirty="0"/>
                        <a:t>該当なし</a:t>
                      </a:r>
                    </a:p>
                  </a:txBody>
                  <a:tcPr/>
                </a:tc>
                <a:tc>
                  <a:txBody>
                    <a:bodyPr/>
                    <a:lstStyle/>
                    <a:p>
                      <a:r>
                        <a:rPr kumimoji="1" lang="ja-JP" altLang="en-US" sz="1100" dirty="0">
                          <a:solidFill>
                            <a:schemeClr val="accent1"/>
                          </a:solidFill>
                        </a:rPr>
                        <a:t>大量（</a:t>
                      </a:r>
                      <a:r>
                        <a:rPr kumimoji="1" lang="en-US" altLang="ja-JP" sz="1100" dirty="0">
                          <a:solidFill>
                            <a:schemeClr val="accent1"/>
                          </a:solidFill>
                        </a:rPr>
                        <a:t>21</a:t>
                      </a:r>
                      <a:r>
                        <a:rPr kumimoji="1" lang="ja-JP" altLang="en-US" sz="1100" dirty="0">
                          <a:solidFill>
                            <a:schemeClr val="accent1"/>
                          </a:solidFill>
                        </a:rPr>
                        <a:t>）</a:t>
                      </a:r>
                      <a:r>
                        <a:rPr kumimoji="1" lang="ja-JP" altLang="en-US" sz="1100" dirty="0"/>
                        <a:t>、</a:t>
                      </a:r>
                      <a:r>
                        <a:rPr kumimoji="1" lang="ja-JP" altLang="en-US" sz="1100" b="1" dirty="0">
                          <a:solidFill>
                            <a:srgbClr val="FF0000"/>
                          </a:solidFill>
                        </a:rPr>
                        <a:t>大量拡散（</a:t>
                      </a:r>
                      <a:r>
                        <a:rPr kumimoji="1" lang="en-US" altLang="ja-JP" sz="1100" b="1" dirty="0">
                          <a:solidFill>
                            <a:srgbClr val="FF0000"/>
                          </a:solidFill>
                        </a:rPr>
                        <a:t>2</a:t>
                      </a:r>
                      <a:r>
                        <a:rPr kumimoji="1" lang="ja-JP" altLang="en-US" sz="1100" b="1" dirty="0">
                          <a:solidFill>
                            <a:srgbClr val="FF0000"/>
                          </a:solidFill>
                        </a:rPr>
                        <a:t>）</a:t>
                      </a:r>
                    </a:p>
                  </a:txBody>
                  <a:tcPr/>
                </a:tc>
                <a:tc>
                  <a:txBody>
                    <a:bodyPr/>
                    <a:lstStyle/>
                    <a:p>
                      <a:r>
                        <a:rPr kumimoji="1" lang="ja-JP" altLang="en-US" sz="1100" dirty="0"/>
                        <a:t>該当なし</a:t>
                      </a:r>
                    </a:p>
                  </a:txBody>
                  <a:tcPr/>
                </a:tc>
                <a:extLst>
                  <a:ext uri="{0D108BD9-81ED-4DB2-BD59-A6C34878D82A}">
                    <a16:rowId xmlns:a16="http://schemas.microsoft.com/office/drawing/2014/main" val="1502350089"/>
                  </a:ext>
                </a:extLst>
              </a:tr>
              <a:tr h="246281">
                <a:tc rowSpan="2">
                  <a:txBody>
                    <a:bodyPr/>
                    <a:lstStyle/>
                    <a:p>
                      <a:r>
                        <a:rPr kumimoji="1" lang="en-US" altLang="ja-JP" sz="1100" dirty="0"/>
                        <a:t>LPG</a:t>
                      </a:r>
                      <a:r>
                        <a:rPr kumimoji="1" lang="ja-JP" altLang="en-US" sz="1100" dirty="0"/>
                        <a:t>・</a:t>
                      </a:r>
                      <a:r>
                        <a:rPr kumimoji="1" lang="en-US" altLang="ja-JP" sz="1100" dirty="0"/>
                        <a:t>LNG</a:t>
                      </a:r>
                      <a:r>
                        <a:rPr kumimoji="1" lang="ja-JP" altLang="en-US" sz="1100" dirty="0"/>
                        <a:t>桟橋</a:t>
                      </a:r>
                    </a:p>
                  </a:txBody>
                  <a:tcPr anchor="ctr"/>
                </a:tc>
                <a:tc>
                  <a:txBody>
                    <a:bodyPr/>
                    <a:lstStyle/>
                    <a:p>
                      <a:r>
                        <a:rPr kumimoji="1" lang="ja-JP" altLang="en-US" sz="1100" dirty="0"/>
                        <a:t>ガス爆発</a:t>
                      </a:r>
                    </a:p>
                  </a:txBody>
                  <a:tcPr/>
                </a:tc>
                <a:tc>
                  <a:txBody>
                    <a:bodyPr/>
                    <a:lstStyle/>
                    <a:p>
                      <a:r>
                        <a:rPr kumimoji="1" lang="ja-JP" altLang="en-US" sz="1100" dirty="0">
                          <a:solidFill>
                            <a:schemeClr val="tx1"/>
                          </a:solidFill>
                        </a:rPr>
                        <a:t>該当なし</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該当なし</a:t>
                      </a:r>
                    </a:p>
                  </a:txBody>
                  <a:tcPr/>
                </a:tc>
                <a:tc>
                  <a:txBody>
                    <a:bodyPr/>
                    <a:lstStyle/>
                    <a:p>
                      <a:r>
                        <a:rPr kumimoji="1" lang="ja-JP" altLang="en-US" sz="1100" dirty="0"/>
                        <a:t>該当なし</a:t>
                      </a:r>
                    </a:p>
                  </a:txBody>
                  <a:tcPr/>
                </a:tc>
                <a:extLst>
                  <a:ext uri="{0D108BD9-81ED-4DB2-BD59-A6C34878D82A}">
                    <a16:rowId xmlns:a16="http://schemas.microsoft.com/office/drawing/2014/main" val="437738166"/>
                  </a:ext>
                </a:extLst>
              </a:tr>
              <a:tr h="249873">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r>
                        <a:rPr kumimoji="1" lang="ja-JP" altLang="en-US" sz="1100" dirty="0">
                          <a:solidFill>
                            <a:schemeClr val="tx1"/>
                          </a:solidFill>
                        </a:rPr>
                        <a:t>該当なし</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rPr>
                        <a:t>該当なし</a:t>
                      </a:r>
                    </a:p>
                  </a:txBody>
                  <a:tcPr/>
                </a:tc>
                <a:tc>
                  <a:txBody>
                    <a:bodyPr/>
                    <a:lstStyle/>
                    <a:p>
                      <a:r>
                        <a:rPr kumimoji="1" lang="ja-JP" altLang="en-US" sz="1100" dirty="0"/>
                        <a:t>該当なし</a:t>
                      </a:r>
                    </a:p>
                  </a:txBody>
                  <a:tcPr/>
                </a:tc>
                <a:extLst>
                  <a:ext uri="{0D108BD9-81ED-4DB2-BD59-A6C34878D82A}">
                    <a16:rowId xmlns:a16="http://schemas.microsoft.com/office/drawing/2014/main" val="4293631238"/>
                  </a:ext>
                </a:extLst>
              </a:tr>
              <a:tr h="279061">
                <a:tc>
                  <a:txBody>
                    <a:bodyPr/>
                    <a:lstStyle/>
                    <a:p>
                      <a:r>
                        <a:rPr kumimoji="1" lang="ja-JP" altLang="en-US" sz="1100" dirty="0"/>
                        <a:t>危険物配管</a:t>
                      </a:r>
                    </a:p>
                  </a:txBody>
                  <a:tcPr/>
                </a:tc>
                <a:tc>
                  <a:txBody>
                    <a:bodyPr/>
                    <a:lstStyle/>
                    <a:p>
                      <a:r>
                        <a:rPr kumimoji="1" lang="ja-JP" altLang="en-US" sz="1100" dirty="0"/>
                        <a:t>流出火災</a:t>
                      </a:r>
                    </a:p>
                  </a:txBody>
                  <a:tcPr/>
                </a:tc>
                <a:tc>
                  <a:txBody>
                    <a:bodyPr/>
                    <a:lstStyle/>
                    <a:p>
                      <a:r>
                        <a:rPr kumimoji="1" lang="ja-JP" altLang="en-US" sz="1100" b="1" dirty="0">
                          <a:solidFill>
                            <a:srgbClr val="FF0000"/>
                          </a:solidFill>
                        </a:rPr>
                        <a:t>大量（</a:t>
                      </a:r>
                      <a:r>
                        <a:rPr kumimoji="1" lang="en-US" altLang="ja-JP" sz="1100" b="1" dirty="0">
                          <a:solidFill>
                            <a:srgbClr val="FF0000"/>
                          </a:solidFill>
                        </a:rPr>
                        <a:t>3</a:t>
                      </a:r>
                      <a:r>
                        <a:rPr kumimoji="1" lang="ja-JP" altLang="en-US" sz="1100" b="1" dirty="0">
                          <a:solidFill>
                            <a:srgbClr val="FF0000"/>
                          </a:solidFill>
                        </a:rPr>
                        <a:t>）</a:t>
                      </a:r>
                    </a:p>
                  </a:txBody>
                  <a:tcPr/>
                </a:tc>
                <a:tc>
                  <a:txBody>
                    <a:bodyPr/>
                    <a:lstStyle/>
                    <a:p>
                      <a:r>
                        <a:rPr kumimoji="1" lang="ja-JP" altLang="en-US" sz="1100" dirty="0"/>
                        <a:t>小量（</a:t>
                      </a:r>
                      <a:r>
                        <a:rPr kumimoji="1" lang="en-US" altLang="ja-JP" sz="1100" dirty="0"/>
                        <a:t>5</a:t>
                      </a:r>
                      <a:r>
                        <a:rPr kumimoji="1" lang="ja-JP" altLang="en-US" sz="1100" dirty="0"/>
                        <a:t>）、</a:t>
                      </a:r>
                      <a:r>
                        <a:rPr kumimoji="1" lang="ja-JP" altLang="en-US" sz="1100" dirty="0">
                          <a:solidFill>
                            <a:srgbClr val="FF0000"/>
                          </a:solidFill>
                        </a:rPr>
                        <a:t>中量（</a:t>
                      </a:r>
                      <a:r>
                        <a:rPr kumimoji="1" lang="en-US" altLang="ja-JP" sz="1100" dirty="0">
                          <a:solidFill>
                            <a:srgbClr val="FF0000"/>
                          </a:solidFill>
                        </a:rPr>
                        <a:t>50</a:t>
                      </a:r>
                      <a:r>
                        <a:rPr kumimoji="1" lang="ja-JP" altLang="en-US" sz="1100" dirty="0">
                          <a:solidFill>
                            <a:srgbClr val="FF0000"/>
                          </a:solidFill>
                        </a:rPr>
                        <a:t>）</a:t>
                      </a:r>
                      <a:r>
                        <a:rPr kumimoji="1" lang="ja-JP" altLang="en-US" sz="1100" dirty="0">
                          <a:solidFill>
                            <a:schemeClr val="tx1"/>
                          </a:solidFill>
                        </a:rPr>
                        <a:t>、大量（</a:t>
                      </a:r>
                      <a:r>
                        <a:rPr kumimoji="1" lang="en-US" altLang="ja-JP" sz="1100" dirty="0">
                          <a:solidFill>
                            <a:schemeClr val="tx1"/>
                          </a:solidFill>
                        </a:rPr>
                        <a:t>19</a:t>
                      </a:r>
                      <a:r>
                        <a:rPr kumimoji="1" lang="ja-JP" altLang="en-US" sz="1100" dirty="0">
                          <a:solidFill>
                            <a:schemeClr val="tx1"/>
                          </a:solidFill>
                        </a:rPr>
                        <a:t>）</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5</a:t>
                      </a:r>
                      <a:r>
                        <a:rPr kumimoji="1" lang="ja-JP" altLang="en-US" sz="1100" b="1" dirty="0">
                          <a:solidFill>
                            <a:srgbClr val="FF0000"/>
                          </a:solidFill>
                        </a:rPr>
                        <a:t>）</a:t>
                      </a:r>
                    </a:p>
                  </a:txBody>
                  <a:tcPr/>
                </a:tc>
                <a:extLst>
                  <a:ext uri="{0D108BD9-81ED-4DB2-BD59-A6C34878D82A}">
                    <a16:rowId xmlns:a16="http://schemas.microsoft.com/office/drawing/2014/main" val="999543305"/>
                  </a:ext>
                </a:extLst>
              </a:tr>
              <a:tr h="228025">
                <a:tc rowSpan="2">
                  <a:txBody>
                    <a:bodyPr/>
                    <a:lstStyle/>
                    <a:p>
                      <a:r>
                        <a:rPr kumimoji="1" lang="ja-JP" altLang="en-US" sz="1100" dirty="0"/>
                        <a:t>高圧ガス導管</a:t>
                      </a:r>
                    </a:p>
                  </a:txBody>
                  <a:tcPr anchor="ctr"/>
                </a:tc>
                <a:tc>
                  <a:txBody>
                    <a:bodyPr/>
                    <a:lstStyle/>
                    <a:p>
                      <a:r>
                        <a:rPr kumimoji="1" lang="ja-JP" altLang="en-US" sz="1100" dirty="0"/>
                        <a:t>ガス爆発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t>該当なし</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7</a:t>
                      </a:r>
                      <a:r>
                        <a:rPr kumimoji="1" lang="ja-JP" altLang="en-US" sz="1100" b="1" dirty="0">
                          <a:solidFill>
                            <a:srgbClr val="FF0000"/>
                          </a:solidFill>
                        </a:rPr>
                        <a:t>）</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8</a:t>
                      </a:r>
                      <a:r>
                        <a:rPr kumimoji="1" lang="ja-JP" altLang="en-US" sz="1100" b="1" dirty="0">
                          <a:solidFill>
                            <a:srgbClr val="FF0000"/>
                          </a:solidFill>
                        </a:rPr>
                        <a:t>）</a:t>
                      </a:r>
                    </a:p>
                  </a:txBody>
                  <a:tcPr/>
                </a:tc>
                <a:extLst>
                  <a:ext uri="{0D108BD9-81ED-4DB2-BD59-A6C34878D82A}">
                    <a16:rowId xmlns:a16="http://schemas.microsoft.com/office/drawing/2014/main" val="2278860986"/>
                  </a:ext>
                </a:extLst>
              </a:tr>
              <a:tr h="248869">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r>
                        <a:rPr kumimoji="1" lang="ja-JP" altLang="en-US" sz="1100" dirty="0"/>
                        <a:t>該当なし</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12</a:t>
                      </a:r>
                      <a:r>
                        <a:rPr kumimoji="1" lang="ja-JP" altLang="en-US" sz="1100" b="1" dirty="0">
                          <a:solidFill>
                            <a:srgbClr val="FF0000"/>
                          </a:solidFill>
                        </a:rPr>
                        <a:t>）</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3</a:t>
                      </a:r>
                      <a:r>
                        <a:rPr kumimoji="1" lang="ja-JP" altLang="en-US" sz="1100" b="1" dirty="0">
                          <a:solidFill>
                            <a:srgbClr val="FF0000"/>
                          </a:solidFill>
                        </a:rPr>
                        <a:t>）</a:t>
                      </a:r>
                    </a:p>
                  </a:txBody>
                  <a:tcPr/>
                </a:tc>
                <a:extLst>
                  <a:ext uri="{0D108BD9-81ED-4DB2-BD59-A6C34878D82A}">
                    <a16:rowId xmlns:a16="http://schemas.microsoft.com/office/drawing/2014/main" val="2085309123"/>
                  </a:ext>
                </a:extLst>
              </a:tr>
            </a:tbl>
          </a:graphicData>
        </a:graphic>
      </p:graphicFrame>
      <p:sp>
        <p:nvSpPr>
          <p:cNvPr id="8" name="テキスト ボックス 7">
            <a:extLst>
              <a:ext uri="{FF2B5EF4-FFF2-40B4-BE49-F238E27FC236}">
                <a16:creationId xmlns:a16="http://schemas.microsoft.com/office/drawing/2014/main" id="{64A87FFD-D52F-03D7-18C5-69A6307727AC}"/>
              </a:ext>
            </a:extLst>
          </p:cNvPr>
          <p:cNvSpPr txBox="1"/>
          <p:nvPr/>
        </p:nvSpPr>
        <p:spPr>
          <a:xfrm>
            <a:off x="559643" y="6545791"/>
            <a:ext cx="11632357" cy="307777"/>
          </a:xfrm>
          <a:prstGeom prst="rect">
            <a:avLst/>
          </a:prstGeom>
          <a:noFill/>
        </p:spPr>
        <p:txBody>
          <a:bodyPr wrap="square" rtlCol="0">
            <a:spAutoFit/>
          </a:bodyPr>
          <a:lstStyle/>
          <a:p>
            <a:r>
              <a:rPr lang="ja-JP" altLang="en-US" sz="1400" dirty="0"/>
              <a:t>堺泉北地区においては、水路等により一般区域との離隔距離が確保されており、算定よりも影響度が小さくなることが考えられる</a:t>
            </a:r>
            <a:endParaRPr kumimoji="1" lang="ja-JP" altLang="en-US" sz="1400" dirty="0"/>
          </a:p>
        </p:txBody>
      </p:sp>
    </p:spTree>
    <p:extLst>
      <p:ext uri="{BB962C8B-B14F-4D97-AF65-F5344CB8AC3E}">
        <p14:creationId xmlns:p14="http://schemas.microsoft.com/office/powerpoint/2010/main" val="3588916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75D7-6501-6D20-8E18-CA0B4A16F8D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DA63B6C-61E0-EF91-6861-65D1FF59A82A}"/>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２　短周期地震動（参考）</a:t>
            </a:r>
            <a:endParaRPr kumimoji="1" lang="ja-JP" altLang="en-US" sz="3200" dirty="0">
              <a:solidFill>
                <a:schemeClr val="bg1"/>
              </a:solidFill>
            </a:endParaRPr>
          </a:p>
        </p:txBody>
      </p:sp>
      <p:graphicFrame>
        <p:nvGraphicFramePr>
          <p:cNvPr id="3" name="表 2">
            <a:extLst>
              <a:ext uri="{FF2B5EF4-FFF2-40B4-BE49-F238E27FC236}">
                <a16:creationId xmlns:a16="http://schemas.microsoft.com/office/drawing/2014/main" id="{2811F752-EE87-95EA-62C0-18823A96B796}"/>
              </a:ext>
            </a:extLst>
          </p:cNvPr>
          <p:cNvGraphicFramePr>
            <a:graphicFrameLocks noGrp="1"/>
          </p:cNvGraphicFramePr>
          <p:nvPr>
            <p:extLst>
              <p:ext uri="{D42A27DB-BD31-4B8C-83A1-F6EECF244321}">
                <p14:modId xmlns:p14="http://schemas.microsoft.com/office/powerpoint/2010/main" val="791387045"/>
              </p:ext>
            </p:extLst>
          </p:nvPr>
        </p:nvGraphicFramePr>
        <p:xfrm>
          <a:off x="342010" y="2409678"/>
          <a:ext cx="11507980" cy="2188136"/>
        </p:xfrm>
        <a:graphic>
          <a:graphicData uri="http://schemas.openxmlformats.org/drawingml/2006/table">
            <a:tbl>
              <a:tblPr firstRow="1" bandRow="1">
                <a:tableStyleId>{5C22544A-7EE6-4342-B048-85BDC9FD1C3A}</a:tableStyleId>
              </a:tblPr>
              <a:tblGrid>
                <a:gridCol w="2171638">
                  <a:extLst>
                    <a:ext uri="{9D8B030D-6E8A-4147-A177-3AD203B41FA5}">
                      <a16:colId xmlns:a16="http://schemas.microsoft.com/office/drawing/2014/main" val="3454176894"/>
                    </a:ext>
                  </a:extLst>
                </a:gridCol>
                <a:gridCol w="1753329">
                  <a:extLst>
                    <a:ext uri="{9D8B030D-6E8A-4147-A177-3AD203B41FA5}">
                      <a16:colId xmlns:a16="http://schemas.microsoft.com/office/drawing/2014/main" val="2706877824"/>
                    </a:ext>
                  </a:extLst>
                </a:gridCol>
                <a:gridCol w="1735530">
                  <a:extLst>
                    <a:ext uri="{9D8B030D-6E8A-4147-A177-3AD203B41FA5}">
                      <a16:colId xmlns:a16="http://schemas.microsoft.com/office/drawing/2014/main" val="4125552058"/>
                    </a:ext>
                  </a:extLst>
                </a:gridCol>
                <a:gridCol w="3755865">
                  <a:extLst>
                    <a:ext uri="{9D8B030D-6E8A-4147-A177-3AD203B41FA5}">
                      <a16:colId xmlns:a16="http://schemas.microsoft.com/office/drawing/2014/main" val="3938638407"/>
                    </a:ext>
                  </a:extLst>
                </a:gridCol>
                <a:gridCol w="2091618">
                  <a:extLst>
                    <a:ext uri="{9D8B030D-6E8A-4147-A177-3AD203B41FA5}">
                      <a16:colId xmlns:a16="http://schemas.microsoft.com/office/drawing/2014/main" val="3431600167"/>
                    </a:ext>
                  </a:extLst>
                </a:gridCol>
              </a:tblGrid>
              <a:tr h="405416">
                <a:tc gridSpan="2">
                  <a:txBody>
                    <a:bodyPr/>
                    <a:lstStyle/>
                    <a:p>
                      <a:r>
                        <a:rPr kumimoji="1" lang="en-US" altLang="ja-JP" sz="1600" dirty="0"/>
                        <a:t>【</a:t>
                      </a:r>
                      <a:r>
                        <a:rPr kumimoji="1" lang="ja-JP" altLang="en-US" sz="1600" dirty="0"/>
                        <a:t>大阪北港地区</a:t>
                      </a:r>
                      <a:r>
                        <a:rPr kumimoji="1" lang="en-US" altLang="ja-JP" sz="1600" dirty="0"/>
                        <a:t>】</a:t>
                      </a:r>
                      <a:endParaRPr kumimoji="1" lang="ja-JP" altLang="en-US" sz="1600" dirty="0"/>
                    </a:p>
                  </a:txBody>
                  <a:tcPr/>
                </a:tc>
                <a:tc hMerge="1">
                  <a:txBody>
                    <a:bodyPr/>
                    <a:lstStyle/>
                    <a:p>
                      <a:endParaRPr kumimoji="1" lang="ja-JP" altLang="en-US" sz="1400" dirty="0"/>
                    </a:p>
                  </a:txBody>
                  <a:tcPr/>
                </a:tc>
                <a:tc>
                  <a:txBody>
                    <a:bodyPr/>
                    <a:lstStyle/>
                    <a:p>
                      <a:r>
                        <a:rPr kumimoji="1" lang="ja-JP" altLang="en-US" sz="1600" dirty="0"/>
                        <a:t>低頻度大規模</a:t>
                      </a:r>
                    </a:p>
                  </a:txBody>
                  <a:tcPr/>
                </a:tc>
                <a:tc>
                  <a:txBody>
                    <a:bodyPr/>
                    <a:lstStyle/>
                    <a:p>
                      <a:r>
                        <a:rPr kumimoji="1" lang="ja-JP" altLang="en-US" sz="1600" dirty="0"/>
                        <a:t>第２段階</a:t>
                      </a:r>
                    </a:p>
                  </a:txBody>
                  <a:tcPr/>
                </a:tc>
                <a:tc>
                  <a:txBody>
                    <a:bodyPr/>
                    <a:lstStyle/>
                    <a:p>
                      <a:r>
                        <a:rPr kumimoji="1" lang="ja-JP" altLang="en-US" sz="1600" dirty="0"/>
                        <a:t>第１段階</a:t>
                      </a:r>
                    </a:p>
                  </a:txBody>
                  <a:tcPr/>
                </a:tc>
                <a:extLst>
                  <a:ext uri="{0D108BD9-81ED-4DB2-BD59-A6C34878D82A}">
                    <a16:rowId xmlns:a16="http://schemas.microsoft.com/office/drawing/2014/main" val="1509006320"/>
                  </a:ext>
                </a:extLst>
              </a:tr>
              <a:tr h="566472">
                <a:tc>
                  <a:txBody>
                    <a:bodyPr/>
                    <a:lstStyle/>
                    <a:p>
                      <a:r>
                        <a:rPr kumimoji="1" lang="ja-JP" altLang="en-US" sz="1400" dirty="0"/>
                        <a:t>危険物タンク</a:t>
                      </a:r>
                    </a:p>
                  </a:txBody>
                  <a:tcPr anchor="ctr"/>
                </a:tc>
                <a:tc>
                  <a:txBody>
                    <a:bodyPr/>
                    <a:lstStyle/>
                    <a:p>
                      <a:r>
                        <a:rPr kumimoji="1" lang="ja-JP" altLang="en-US" sz="1400" dirty="0"/>
                        <a:t>流出火災</a:t>
                      </a:r>
                    </a:p>
                  </a:txBody>
                  <a:tcPr/>
                </a:tc>
                <a:tc>
                  <a:txBody>
                    <a:bodyPr/>
                    <a:lstStyle/>
                    <a:p>
                      <a:r>
                        <a:rPr kumimoji="1" lang="ja-JP" altLang="en-US" sz="1400" b="0" dirty="0">
                          <a:solidFill>
                            <a:schemeClr val="accent1"/>
                          </a:solidFill>
                        </a:rPr>
                        <a:t>防油堤内（</a:t>
                      </a:r>
                      <a:r>
                        <a:rPr kumimoji="1" lang="en-US" altLang="ja-JP" sz="1400" b="0" dirty="0">
                          <a:solidFill>
                            <a:schemeClr val="accent1"/>
                          </a:solidFill>
                        </a:rPr>
                        <a:t>1</a:t>
                      </a:r>
                      <a:r>
                        <a:rPr kumimoji="1" lang="ja-JP" altLang="en-US" sz="1400" b="0" dirty="0">
                          <a:solidFill>
                            <a:schemeClr val="accent1"/>
                          </a:solidFill>
                        </a:rPr>
                        <a:t>）</a:t>
                      </a:r>
                      <a:endParaRPr kumimoji="1" lang="en-US" altLang="ja-JP" sz="1400" b="0" dirty="0">
                        <a:solidFill>
                          <a:schemeClr val="accent1"/>
                        </a:solidFill>
                      </a:endParaRPr>
                    </a:p>
                    <a:p>
                      <a:r>
                        <a:rPr kumimoji="1" lang="ja-JP" altLang="en-US" sz="1400" b="0" dirty="0">
                          <a:solidFill>
                            <a:srgbClr val="FF0000"/>
                          </a:solidFill>
                        </a:rPr>
                        <a:t>防油堤外（</a:t>
                      </a:r>
                      <a:r>
                        <a:rPr kumimoji="1" lang="en-US" altLang="ja-JP" sz="1400" b="0" dirty="0">
                          <a:solidFill>
                            <a:srgbClr val="FF0000"/>
                          </a:solidFill>
                        </a:rPr>
                        <a:t>218</a:t>
                      </a:r>
                      <a:r>
                        <a:rPr kumimoji="1" lang="ja-JP" altLang="en-US" sz="1400" b="0" dirty="0">
                          <a:solidFill>
                            <a:srgbClr val="FF0000"/>
                          </a:solidFill>
                        </a:rPr>
                        <a:t>）</a:t>
                      </a:r>
                    </a:p>
                  </a:txBody>
                  <a:tcPr/>
                </a:tc>
                <a:tc>
                  <a:txBody>
                    <a:bodyPr/>
                    <a:lstStyle/>
                    <a:p>
                      <a:r>
                        <a:rPr kumimoji="1" lang="ja-JP" altLang="en-US" sz="1400" b="0" dirty="0">
                          <a:solidFill>
                            <a:schemeClr val="tx1"/>
                          </a:solidFill>
                        </a:rPr>
                        <a:t>小量（</a:t>
                      </a:r>
                      <a:r>
                        <a:rPr kumimoji="1" lang="en-US" altLang="ja-JP" sz="1400" b="0" dirty="0">
                          <a:solidFill>
                            <a:schemeClr val="tx1"/>
                          </a:solidFill>
                        </a:rPr>
                        <a:t>12</a:t>
                      </a:r>
                      <a:r>
                        <a:rPr kumimoji="1" lang="ja-JP" altLang="en-US" sz="1400" b="0" dirty="0">
                          <a:solidFill>
                            <a:schemeClr val="tx1"/>
                          </a:solidFill>
                        </a:rPr>
                        <a:t>）、</a:t>
                      </a:r>
                      <a:r>
                        <a:rPr kumimoji="1" lang="ja-JP" altLang="en-US" sz="1400" b="0" dirty="0">
                          <a:solidFill>
                            <a:schemeClr val="accent1"/>
                          </a:solidFill>
                        </a:rPr>
                        <a:t>中量（</a:t>
                      </a:r>
                      <a:r>
                        <a:rPr kumimoji="1" lang="en-US" altLang="ja-JP" sz="1400" b="0" dirty="0">
                          <a:solidFill>
                            <a:schemeClr val="accent1"/>
                          </a:solidFill>
                        </a:rPr>
                        <a:t>164</a:t>
                      </a:r>
                      <a:r>
                        <a:rPr kumimoji="1" lang="ja-JP" altLang="en-US" sz="1400" b="0" dirty="0">
                          <a:solidFill>
                            <a:schemeClr val="accent1"/>
                          </a:solidFill>
                        </a:rPr>
                        <a:t>）、仕切堤（</a:t>
                      </a:r>
                      <a:r>
                        <a:rPr kumimoji="1" lang="en-US" altLang="ja-JP" sz="1400" b="0" dirty="0">
                          <a:solidFill>
                            <a:schemeClr val="accent1"/>
                          </a:solidFill>
                        </a:rPr>
                        <a:t>13</a:t>
                      </a:r>
                      <a:r>
                        <a:rPr kumimoji="1" lang="ja-JP" altLang="en-US" sz="1400" b="0" dirty="0">
                          <a:solidFill>
                            <a:schemeClr val="accent1"/>
                          </a:solidFill>
                        </a:rPr>
                        <a:t>）、防油堤内（</a:t>
                      </a:r>
                      <a:r>
                        <a:rPr kumimoji="1" lang="en-US" altLang="ja-JP" sz="1400" b="0" dirty="0">
                          <a:solidFill>
                            <a:schemeClr val="accent1"/>
                          </a:solidFill>
                        </a:rPr>
                        <a:t>66</a:t>
                      </a:r>
                      <a:r>
                        <a:rPr kumimoji="1" lang="ja-JP" altLang="en-US" sz="1400" b="0" dirty="0">
                          <a:solidFill>
                            <a:schemeClr val="accent1"/>
                          </a:solidFill>
                        </a:rPr>
                        <a:t>）</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4002051150"/>
                  </a:ext>
                </a:extLst>
              </a:tr>
              <a:tr h="405416">
                <a:tc>
                  <a:txBody>
                    <a:bodyPr/>
                    <a:lstStyle/>
                    <a:p>
                      <a:r>
                        <a:rPr kumimoji="1" lang="ja-JP" altLang="en-US" sz="1400" dirty="0"/>
                        <a:t>毒劇物液体タンク</a:t>
                      </a:r>
                    </a:p>
                  </a:txBody>
                  <a:tcPr/>
                </a:tc>
                <a:tc>
                  <a:txBody>
                    <a:bodyPr/>
                    <a:lstStyle/>
                    <a:p>
                      <a:r>
                        <a:rPr kumimoji="1" lang="ja-JP" altLang="en-US" sz="1400" dirty="0"/>
                        <a:t>毒性ガス拡散</a:t>
                      </a:r>
                    </a:p>
                  </a:txBody>
                  <a:tcPr/>
                </a:tc>
                <a:tc>
                  <a:txBody>
                    <a:bodyPr/>
                    <a:lstStyle/>
                    <a:p>
                      <a:r>
                        <a:rPr kumimoji="1" lang="ja-JP" altLang="en-US" sz="1400" b="0" dirty="0">
                          <a:solidFill>
                            <a:schemeClr val="tx1"/>
                          </a:solidFill>
                        </a:rPr>
                        <a:t>全量短時間（</a:t>
                      </a:r>
                      <a:r>
                        <a:rPr kumimoji="1" lang="en-US" altLang="ja-JP" sz="1400" b="0" dirty="0">
                          <a:solidFill>
                            <a:schemeClr val="tx1"/>
                          </a:solidFill>
                        </a:rPr>
                        <a:t>2</a:t>
                      </a:r>
                      <a:r>
                        <a:rPr kumimoji="1" lang="ja-JP" altLang="en-US" sz="1400" b="0" dirty="0">
                          <a:solidFill>
                            <a:schemeClr val="tx1"/>
                          </a:solidFill>
                        </a:rPr>
                        <a:t>）</a:t>
                      </a:r>
                    </a:p>
                  </a:txBody>
                  <a:tcPr/>
                </a:tc>
                <a:tc>
                  <a:txBody>
                    <a:bodyPr/>
                    <a:lstStyle/>
                    <a:p>
                      <a:r>
                        <a:rPr kumimoji="1" lang="ja-JP" altLang="en-US" sz="1400" b="0" dirty="0">
                          <a:solidFill>
                            <a:schemeClr val="tx1"/>
                          </a:solidFill>
                        </a:rPr>
                        <a:t>小量（</a:t>
                      </a:r>
                      <a:r>
                        <a:rPr kumimoji="1" lang="en-US" altLang="ja-JP" sz="1400" b="0" dirty="0">
                          <a:solidFill>
                            <a:schemeClr val="tx1"/>
                          </a:solidFill>
                        </a:rPr>
                        <a:t>2</a:t>
                      </a:r>
                      <a:r>
                        <a:rPr kumimoji="1" lang="ja-JP" altLang="en-US" sz="1400" b="0" dirty="0">
                          <a:solidFill>
                            <a:schemeClr val="tx1"/>
                          </a:solidFill>
                        </a:rPr>
                        <a:t>）</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1189470372"/>
                  </a:ext>
                </a:extLst>
              </a:tr>
              <a:tr h="405416">
                <a:tc>
                  <a:txBody>
                    <a:bodyPr/>
                    <a:lstStyle/>
                    <a:p>
                      <a:r>
                        <a:rPr kumimoji="1" lang="ja-JP" altLang="en-US" sz="1400" dirty="0"/>
                        <a:t>石油タンカー桟橋</a:t>
                      </a:r>
                    </a:p>
                  </a:txBody>
                  <a:tcPr/>
                </a:tc>
                <a:tc>
                  <a:txBody>
                    <a:bodyPr/>
                    <a:lstStyle/>
                    <a:p>
                      <a:r>
                        <a:rPr kumimoji="1" lang="ja-JP" altLang="en-US" sz="1400" dirty="0"/>
                        <a:t>流出火災</a:t>
                      </a:r>
                    </a:p>
                  </a:txBody>
                  <a:tcPr/>
                </a:tc>
                <a:tc>
                  <a:txBody>
                    <a:bodyPr/>
                    <a:lstStyle/>
                    <a:p>
                      <a:r>
                        <a:rPr kumimoji="1" lang="ja-JP" altLang="en-US" sz="1400" b="0" dirty="0">
                          <a:solidFill>
                            <a:schemeClr val="tx1"/>
                          </a:solidFill>
                        </a:rPr>
                        <a:t>該当なし</a:t>
                      </a:r>
                    </a:p>
                  </a:txBody>
                  <a:tcPr/>
                </a:tc>
                <a:tc>
                  <a:txBody>
                    <a:bodyPr/>
                    <a:lstStyle/>
                    <a:p>
                      <a:r>
                        <a:rPr kumimoji="1" lang="ja-JP" altLang="en-US" sz="1400" b="0" dirty="0">
                          <a:solidFill>
                            <a:schemeClr val="accent1"/>
                          </a:solidFill>
                        </a:rPr>
                        <a:t>該当なし</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3250346263"/>
                  </a:ext>
                </a:extLst>
              </a:tr>
              <a:tr h="405416">
                <a:tc>
                  <a:txBody>
                    <a:bodyPr/>
                    <a:lstStyle/>
                    <a:p>
                      <a:r>
                        <a:rPr kumimoji="1" lang="ja-JP" altLang="en-US" sz="1400" dirty="0"/>
                        <a:t>パイプライン（危険物）</a:t>
                      </a:r>
                    </a:p>
                  </a:txBody>
                  <a:tcPr/>
                </a:tc>
                <a:tc>
                  <a:txBody>
                    <a:bodyPr/>
                    <a:lstStyle/>
                    <a:p>
                      <a:r>
                        <a:rPr kumimoji="1" lang="ja-JP" altLang="en-US" sz="1400" dirty="0"/>
                        <a:t>流出火災</a:t>
                      </a:r>
                    </a:p>
                  </a:txBody>
                  <a:tcPr/>
                </a:tc>
                <a:tc>
                  <a:txBody>
                    <a:bodyPr/>
                    <a:lstStyle/>
                    <a:p>
                      <a:r>
                        <a:rPr kumimoji="1" lang="ja-JP" altLang="en-US" sz="1400" b="0" dirty="0">
                          <a:solidFill>
                            <a:schemeClr val="tx1"/>
                          </a:solidFill>
                        </a:rPr>
                        <a:t>該当なし</a:t>
                      </a:r>
                    </a:p>
                  </a:txBody>
                  <a:tcPr/>
                </a:tc>
                <a:tc>
                  <a:txBody>
                    <a:bodyPr/>
                    <a:lstStyle/>
                    <a:p>
                      <a:r>
                        <a:rPr kumimoji="1" lang="ja-JP" altLang="en-US" sz="1400" b="0" dirty="0">
                          <a:solidFill>
                            <a:schemeClr val="accent1"/>
                          </a:solidFill>
                        </a:rPr>
                        <a:t>該当なし</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1814691161"/>
                  </a:ext>
                </a:extLst>
              </a:tr>
            </a:tbl>
          </a:graphicData>
        </a:graphic>
      </p:graphicFrame>
      <p:graphicFrame>
        <p:nvGraphicFramePr>
          <p:cNvPr id="7" name="表 6">
            <a:extLst>
              <a:ext uri="{FF2B5EF4-FFF2-40B4-BE49-F238E27FC236}">
                <a16:creationId xmlns:a16="http://schemas.microsoft.com/office/drawing/2014/main" id="{C873393D-29E4-9F76-0C50-15C033CB2024}"/>
              </a:ext>
            </a:extLst>
          </p:cNvPr>
          <p:cNvGraphicFramePr>
            <a:graphicFrameLocks noGrp="1"/>
          </p:cNvGraphicFramePr>
          <p:nvPr>
            <p:extLst>
              <p:ext uri="{D42A27DB-BD31-4B8C-83A1-F6EECF244321}">
                <p14:modId xmlns:p14="http://schemas.microsoft.com/office/powerpoint/2010/main" val="2045761493"/>
              </p:ext>
            </p:extLst>
          </p:nvPr>
        </p:nvGraphicFramePr>
        <p:xfrm>
          <a:off x="342010" y="4901648"/>
          <a:ext cx="11507980" cy="1630680"/>
        </p:xfrm>
        <a:graphic>
          <a:graphicData uri="http://schemas.openxmlformats.org/drawingml/2006/table">
            <a:tbl>
              <a:tblPr firstRow="1" bandRow="1">
                <a:tableStyleId>{5C22544A-7EE6-4342-B048-85BDC9FD1C3A}</a:tableStyleId>
              </a:tblPr>
              <a:tblGrid>
                <a:gridCol w="2171638">
                  <a:extLst>
                    <a:ext uri="{9D8B030D-6E8A-4147-A177-3AD203B41FA5}">
                      <a16:colId xmlns:a16="http://schemas.microsoft.com/office/drawing/2014/main" val="3454176894"/>
                    </a:ext>
                  </a:extLst>
                </a:gridCol>
                <a:gridCol w="1753329">
                  <a:extLst>
                    <a:ext uri="{9D8B030D-6E8A-4147-A177-3AD203B41FA5}">
                      <a16:colId xmlns:a16="http://schemas.microsoft.com/office/drawing/2014/main" val="2706877824"/>
                    </a:ext>
                  </a:extLst>
                </a:gridCol>
                <a:gridCol w="1735530">
                  <a:extLst>
                    <a:ext uri="{9D8B030D-6E8A-4147-A177-3AD203B41FA5}">
                      <a16:colId xmlns:a16="http://schemas.microsoft.com/office/drawing/2014/main" val="2011617549"/>
                    </a:ext>
                  </a:extLst>
                </a:gridCol>
                <a:gridCol w="3755865">
                  <a:extLst>
                    <a:ext uri="{9D8B030D-6E8A-4147-A177-3AD203B41FA5}">
                      <a16:colId xmlns:a16="http://schemas.microsoft.com/office/drawing/2014/main" val="3938638407"/>
                    </a:ext>
                  </a:extLst>
                </a:gridCol>
                <a:gridCol w="2091618">
                  <a:extLst>
                    <a:ext uri="{9D8B030D-6E8A-4147-A177-3AD203B41FA5}">
                      <a16:colId xmlns:a16="http://schemas.microsoft.com/office/drawing/2014/main" val="3431600167"/>
                    </a:ext>
                  </a:extLst>
                </a:gridCol>
              </a:tblGrid>
              <a:tr h="370840">
                <a:tc gridSpan="2">
                  <a:txBody>
                    <a:bodyPr/>
                    <a:lstStyle/>
                    <a:p>
                      <a:r>
                        <a:rPr kumimoji="1" lang="en-US" altLang="ja-JP" sz="1600" dirty="0"/>
                        <a:t>【</a:t>
                      </a:r>
                      <a:r>
                        <a:rPr kumimoji="1" lang="ja-JP" altLang="en-US" sz="1600" dirty="0"/>
                        <a:t>関西国際空港地区</a:t>
                      </a:r>
                      <a:r>
                        <a:rPr kumimoji="1" lang="en-US" altLang="ja-JP" sz="1600" dirty="0"/>
                        <a:t>】</a:t>
                      </a:r>
                      <a:endParaRPr kumimoji="1" lang="ja-JP" altLang="en-US" sz="1600" dirty="0"/>
                    </a:p>
                  </a:txBody>
                  <a:tcPr/>
                </a:tc>
                <a:tc hMerge="1">
                  <a:txBody>
                    <a:bodyPr/>
                    <a:lstStyle/>
                    <a:p>
                      <a:endParaRPr kumimoji="1" lang="ja-JP" altLang="en-US" sz="1400" dirty="0"/>
                    </a:p>
                  </a:txBody>
                  <a:tcPr/>
                </a:tc>
                <a:tc>
                  <a:txBody>
                    <a:bodyPr/>
                    <a:lstStyle/>
                    <a:p>
                      <a:r>
                        <a:rPr kumimoji="1" lang="ja-JP" altLang="en-US" sz="1600" dirty="0"/>
                        <a:t>低頻度大規模</a:t>
                      </a:r>
                    </a:p>
                  </a:txBody>
                  <a:tcPr/>
                </a:tc>
                <a:tc>
                  <a:txBody>
                    <a:bodyPr/>
                    <a:lstStyle/>
                    <a:p>
                      <a:r>
                        <a:rPr kumimoji="1" lang="ja-JP" altLang="en-US" sz="1600" dirty="0"/>
                        <a:t>第２段階</a:t>
                      </a:r>
                    </a:p>
                  </a:txBody>
                  <a:tcPr/>
                </a:tc>
                <a:tc>
                  <a:txBody>
                    <a:bodyPr/>
                    <a:lstStyle/>
                    <a:p>
                      <a:r>
                        <a:rPr kumimoji="1" lang="ja-JP" altLang="en-US" sz="1600" dirty="0"/>
                        <a:t>第１段階</a:t>
                      </a:r>
                    </a:p>
                  </a:txBody>
                  <a:tcPr/>
                </a:tc>
                <a:extLst>
                  <a:ext uri="{0D108BD9-81ED-4DB2-BD59-A6C34878D82A}">
                    <a16:rowId xmlns:a16="http://schemas.microsoft.com/office/drawing/2014/main" val="1509006320"/>
                  </a:ext>
                </a:extLst>
              </a:tr>
              <a:tr h="370840">
                <a:tc>
                  <a:txBody>
                    <a:bodyPr/>
                    <a:lstStyle/>
                    <a:p>
                      <a:r>
                        <a:rPr kumimoji="1" lang="ja-JP" altLang="en-US" sz="1400" dirty="0"/>
                        <a:t>危険物タンク</a:t>
                      </a:r>
                    </a:p>
                  </a:txBody>
                  <a:tcPr anchor="ctr"/>
                </a:tc>
                <a:tc>
                  <a:txBody>
                    <a:bodyPr/>
                    <a:lstStyle/>
                    <a:p>
                      <a:r>
                        <a:rPr kumimoji="1" lang="ja-JP" altLang="en-US" sz="1400" dirty="0"/>
                        <a:t>流出火災</a:t>
                      </a:r>
                    </a:p>
                  </a:txBody>
                  <a:tcPr/>
                </a:tc>
                <a:tc>
                  <a:txBody>
                    <a:bodyPr/>
                    <a:lstStyle/>
                    <a:p>
                      <a:r>
                        <a:rPr kumimoji="1" lang="ja-JP" altLang="en-US" sz="1400" b="0" dirty="0">
                          <a:solidFill>
                            <a:schemeClr val="tx1"/>
                          </a:solidFill>
                        </a:rPr>
                        <a:t>防油堤内（</a:t>
                      </a:r>
                      <a:r>
                        <a:rPr kumimoji="1" lang="en-US" altLang="ja-JP" sz="1400" b="0" dirty="0">
                          <a:solidFill>
                            <a:schemeClr val="tx1"/>
                          </a:solidFill>
                        </a:rPr>
                        <a:t>10</a:t>
                      </a:r>
                      <a:r>
                        <a:rPr kumimoji="1" lang="ja-JP" altLang="en-US" sz="1400" b="0" dirty="0">
                          <a:solidFill>
                            <a:schemeClr val="tx1"/>
                          </a:solidFill>
                        </a:rPr>
                        <a:t>）</a:t>
                      </a:r>
                      <a:endParaRPr kumimoji="1" lang="en-US" altLang="ja-JP" sz="1400" b="0" dirty="0">
                        <a:solidFill>
                          <a:schemeClr val="tx1"/>
                        </a:solidFill>
                      </a:endParaRPr>
                    </a:p>
                    <a:p>
                      <a:r>
                        <a:rPr kumimoji="1" lang="ja-JP" altLang="en-US" sz="1400" b="0" dirty="0">
                          <a:solidFill>
                            <a:schemeClr val="tx1"/>
                          </a:solidFill>
                        </a:rPr>
                        <a:t>防油堤外（</a:t>
                      </a:r>
                      <a:r>
                        <a:rPr kumimoji="1" lang="en-US" altLang="ja-JP" sz="1400" b="0" dirty="0">
                          <a:solidFill>
                            <a:schemeClr val="tx1"/>
                          </a:solidFill>
                        </a:rPr>
                        <a:t>10</a:t>
                      </a:r>
                      <a:r>
                        <a:rPr kumimoji="1" lang="ja-JP" altLang="en-US" sz="1400" b="0" dirty="0">
                          <a:solidFill>
                            <a:schemeClr val="tx1"/>
                          </a:solidFill>
                        </a:rPr>
                        <a:t>）</a:t>
                      </a:r>
                    </a:p>
                  </a:txBody>
                  <a:tcPr/>
                </a:tc>
                <a:tc>
                  <a:txBody>
                    <a:bodyPr/>
                    <a:lstStyle/>
                    <a:p>
                      <a:r>
                        <a:rPr kumimoji="1" lang="ja-JP" altLang="en-US" sz="1400" b="0" dirty="0">
                          <a:solidFill>
                            <a:schemeClr val="accent1"/>
                          </a:solidFill>
                        </a:rPr>
                        <a:t>小量（</a:t>
                      </a:r>
                      <a:r>
                        <a:rPr kumimoji="1" lang="en-US" altLang="ja-JP" sz="1400" b="0" dirty="0">
                          <a:solidFill>
                            <a:schemeClr val="accent1"/>
                          </a:solidFill>
                        </a:rPr>
                        <a:t>6</a:t>
                      </a:r>
                      <a:r>
                        <a:rPr kumimoji="1" lang="ja-JP" altLang="en-US" sz="1400" b="0" dirty="0">
                          <a:solidFill>
                            <a:schemeClr val="accent1"/>
                          </a:solidFill>
                        </a:rPr>
                        <a:t>）</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4002051150"/>
                  </a:ext>
                </a:extLst>
              </a:tr>
              <a:tr h="370840">
                <a:tc>
                  <a:txBody>
                    <a:bodyPr/>
                    <a:lstStyle/>
                    <a:p>
                      <a:r>
                        <a:rPr kumimoji="1" lang="ja-JP" altLang="en-US" sz="1400" dirty="0"/>
                        <a:t>石油タンカー桟橋</a:t>
                      </a:r>
                    </a:p>
                  </a:txBody>
                  <a:tcPr/>
                </a:tc>
                <a:tc>
                  <a:txBody>
                    <a:bodyPr/>
                    <a:lstStyle/>
                    <a:p>
                      <a:r>
                        <a:rPr kumimoji="1" lang="ja-JP" altLang="en-US" sz="1400" dirty="0"/>
                        <a:t>流出火災</a:t>
                      </a:r>
                    </a:p>
                  </a:txBody>
                  <a:tcPr/>
                </a:tc>
                <a:tc>
                  <a:txBody>
                    <a:bodyPr/>
                    <a:lstStyle/>
                    <a:p>
                      <a:r>
                        <a:rPr kumimoji="1" lang="ja-JP" altLang="en-US" sz="1400" b="0" dirty="0">
                          <a:solidFill>
                            <a:schemeClr val="tx1"/>
                          </a:solidFill>
                        </a:rPr>
                        <a:t>該当なし</a:t>
                      </a:r>
                    </a:p>
                  </a:txBody>
                  <a:tcPr/>
                </a:tc>
                <a:tc>
                  <a:txBody>
                    <a:bodyPr/>
                    <a:lstStyle/>
                    <a:p>
                      <a:r>
                        <a:rPr kumimoji="1" lang="ja-JP" altLang="en-US" sz="1400" b="0" dirty="0">
                          <a:solidFill>
                            <a:schemeClr val="accent1"/>
                          </a:solidFill>
                        </a:rPr>
                        <a:t>小量（</a:t>
                      </a:r>
                      <a:r>
                        <a:rPr kumimoji="1" lang="en-US" altLang="ja-JP" sz="1400" b="0" dirty="0">
                          <a:solidFill>
                            <a:schemeClr val="accent1"/>
                          </a:solidFill>
                        </a:rPr>
                        <a:t>3</a:t>
                      </a:r>
                      <a:r>
                        <a:rPr kumimoji="1" lang="ja-JP" altLang="en-US" sz="1400" b="0" dirty="0">
                          <a:solidFill>
                            <a:schemeClr val="accent1"/>
                          </a:solidFill>
                        </a:rPr>
                        <a:t>）</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3250346263"/>
                  </a:ext>
                </a:extLst>
              </a:tr>
              <a:tr h="370840">
                <a:tc>
                  <a:txBody>
                    <a:bodyPr/>
                    <a:lstStyle/>
                    <a:p>
                      <a:r>
                        <a:rPr kumimoji="1" lang="ja-JP" altLang="en-US" sz="1400" dirty="0"/>
                        <a:t>パイプライン（危険物）</a:t>
                      </a:r>
                    </a:p>
                  </a:txBody>
                  <a:tcPr/>
                </a:tc>
                <a:tc>
                  <a:txBody>
                    <a:bodyPr/>
                    <a:lstStyle/>
                    <a:p>
                      <a:r>
                        <a:rPr kumimoji="1" lang="ja-JP" altLang="en-US" sz="1400" dirty="0"/>
                        <a:t>流出火災</a:t>
                      </a:r>
                    </a:p>
                  </a:txBody>
                  <a:tcPr/>
                </a:tc>
                <a:tc>
                  <a:txBody>
                    <a:bodyPr/>
                    <a:lstStyle/>
                    <a:p>
                      <a:r>
                        <a:rPr kumimoji="1" lang="ja-JP" altLang="en-US" sz="1400" b="0" dirty="0">
                          <a:solidFill>
                            <a:schemeClr val="tx1"/>
                          </a:solidFill>
                        </a:rPr>
                        <a:t>該当なし</a:t>
                      </a:r>
                    </a:p>
                  </a:txBody>
                  <a:tcPr/>
                </a:tc>
                <a:tc>
                  <a:txBody>
                    <a:bodyPr/>
                    <a:lstStyle/>
                    <a:p>
                      <a:r>
                        <a:rPr kumimoji="1" lang="ja-JP" altLang="en-US" sz="1400" b="0" dirty="0">
                          <a:solidFill>
                            <a:schemeClr val="accent1"/>
                          </a:solidFill>
                        </a:rPr>
                        <a:t>該当なし</a:t>
                      </a:r>
                    </a:p>
                  </a:txBody>
                  <a:tcPr/>
                </a:tc>
                <a:tc>
                  <a:txBody>
                    <a:bodyPr/>
                    <a:lstStyle/>
                    <a:p>
                      <a:r>
                        <a:rPr kumimoji="1" lang="ja-JP" altLang="en-US" sz="1400" b="0" dirty="0">
                          <a:solidFill>
                            <a:schemeClr val="tx1"/>
                          </a:solidFill>
                        </a:rPr>
                        <a:t>該当なし</a:t>
                      </a:r>
                    </a:p>
                  </a:txBody>
                  <a:tcPr/>
                </a:tc>
                <a:extLst>
                  <a:ext uri="{0D108BD9-81ED-4DB2-BD59-A6C34878D82A}">
                    <a16:rowId xmlns:a16="http://schemas.microsoft.com/office/drawing/2014/main" val="1814691161"/>
                  </a:ext>
                </a:extLst>
              </a:tr>
            </a:tbl>
          </a:graphicData>
        </a:graphic>
      </p:graphicFrame>
      <p:sp>
        <p:nvSpPr>
          <p:cNvPr id="8" name="テキスト ボックス 7">
            <a:extLst>
              <a:ext uri="{FF2B5EF4-FFF2-40B4-BE49-F238E27FC236}">
                <a16:creationId xmlns:a16="http://schemas.microsoft.com/office/drawing/2014/main" id="{00E53776-2929-381F-D466-0FB9E57501B8}"/>
              </a:ext>
            </a:extLst>
          </p:cNvPr>
          <p:cNvSpPr txBox="1"/>
          <p:nvPr/>
        </p:nvSpPr>
        <p:spPr>
          <a:xfrm>
            <a:off x="327143" y="1556061"/>
            <a:ext cx="6981398" cy="707886"/>
          </a:xfrm>
          <a:prstGeom prst="rect">
            <a:avLst/>
          </a:prstGeom>
          <a:noFill/>
        </p:spPr>
        <p:txBody>
          <a:bodyPr wrap="none" rtlCol="0">
            <a:spAutoFit/>
          </a:bodyPr>
          <a:lstStyle/>
          <a:p>
            <a:r>
              <a:rPr kumimoji="1" lang="en-US" altLang="ja-JP" sz="1000" dirty="0"/>
              <a:t>【</a:t>
            </a:r>
            <a:r>
              <a:rPr kumimoji="1" lang="ja-JP" altLang="en-US" sz="1000" dirty="0"/>
              <a:t>表中の略語</a:t>
            </a:r>
            <a:r>
              <a:rPr kumimoji="1" lang="en-US" altLang="ja-JP" sz="1000" dirty="0"/>
              <a:t>】</a:t>
            </a:r>
          </a:p>
          <a:p>
            <a:r>
              <a:rPr kumimoji="1" lang="ja-JP" altLang="en-US" sz="1000" dirty="0"/>
              <a:t>小量＝小量流出、中量＝中量流出、大量＝大量流出、仕切堤＝仕切堤内流出、防油堤内＝防油堤内流出、</a:t>
            </a:r>
            <a:endParaRPr kumimoji="1" lang="en-US" altLang="ja-JP" sz="1000" dirty="0"/>
          </a:p>
          <a:p>
            <a:r>
              <a:rPr kumimoji="1" lang="ja-JP" altLang="en-US" sz="1000" dirty="0"/>
              <a:t>防油堤外＝防油堤外流出、小量拡散＝小量流出・流出油拡散・流出火災、大量拡散＝大量</a:t>
            </a:r>
            <a:r>
              <a:rPr lang="ja-JP" altLang="en-US" sz="1000" dirty="0"/>
              <a:t>流出・流出油拡散・流出火災</a:t>
            </a:r>
            <a:endParaRPr lang="en-US" altLang="ja-JP" sz="1000" dirty="0"/>
          </a:p>
          <a:p>
            <a:r>
              <a:rPr kumimoji="1" lang="ja-JP" altLang="en-US" sz="1000" dirty="0"/>
              <a:t>大量長（短）時間＝大量長（短）時間流出、</a:t>
            </a:r>
            <a:r>
              <a:rPr kumimoji="1" lang="en-US" altLang="ja-JP" sz="1000" dirty="0"/>
              <a:t>U</a:t>
            </a:r>
            <a:r>
              <a:rPr kumimoji="1" lang="ja-JP" altLang="en-US" sz="1000" dirty="0"/>
              <a:t>内＝ユニット内、全面防油堤＝タンク全面火災・防油堤火災</a:t>
            </a:r>
          </a:p>
        </p:txBody>
      </p:sp>
      <p:pic>
        <p:nvPicPr>
          <p:cNvPr id="12" name="図 11">
            <a:extLst>
              <a:ext uri="{FF2B5EF4-FFF2-40B4-BE49-F238E27FC236}">
                <a16:creationId xmlns:a16="http://schemas.microsoft.com/office/drawing/2014/main" id="{78BEB797-A659-FB09-F23F-2C7AFA18D63B}"/>
              </a:ext>
            </a:extLst>
          </p:cNvPr>
          <p:cNvPicPr>
            <a:picLocks noChangeAspect="1"/>
          </p:cNvPicPr>
          <p:nvPr/>
        </p:nvPicPr>
        <p:blipFill>
          <a:blip r:embed="rId2" cstate="print"/>
          <a:srcRect/>
          <a:stretch>
            <a:fillRect/>
          </a:stretch>
        </p:blipFill>
        <p:spPr bwMode="auto">
          <a:xfrm>
            <a:off x="7221347" y="752523"/>
            <a:ext cx="3102951" cy="1414915"/>
          </a:xfrm>
          <a:prstGeom prst="rect">
            <a:avLst/>
          </a:prstGeom>
          <a:noFill/>
          <a:ln w="9525">
            <a:noFill/>
            <a:miter lim="800000"/>
            <a:headEnd/>
            <a:tailEnd/>
          </a:ln>
        </p:spPr>
      </p:pic>
      <p:pic>
        <p:nvPicPr>
          <p:cNvPr id="16" name="図 15">
            <a:extLst>
              <a:ext uri="{FF2B5EF4-FFF2-40B4-BE49-F238E27FC236}">
                <a16:creationId xmlns:a16="http://schemas.microsoft.com/office/drawing/2014/main" id="{B52F7A34-60CE-338B-FBCD-5E45E9E93FA6}"/>
              </a:ext>
            </a:extLst>
          </p:cNvPr>
          <p:cNvPicPr>
            <a:picLocks noChangeAspect="1"/>
          </p:cNvPicPr>
          <p:nvPr/>
        </p:nvPicPr>
        <p:blipFill>
          <a:blip r:embed="rId3" cstate="print"/>
          <a:srcRect/>
          <a:stretch>
            <a:fillRect/>
          </a:stretch>
        </p:blipFill>
        <p:spPr bwMode="auto">
          <a:xfrm>
            <a:off x="10354906" y="1513984"/>
            <a:ext cx="1627752" cy="601929"/>
          </a:xfrm>
          <a:prstGeom prst="rect">
            <a:avLst/>
          </a:prstGeom>
          <a:noFill/>
          <a:ln w="9525">
            <a:noFill/>
            <a:miter lim="800000"/>
            <a:headEnd/>
            <a:tailEnd/>
          </a:ln>
        </p:spPr>
      </p:pic>
      <p:sp>
        <p:nvSpPr>
          <p:cNvPr id="18" name="テキスト ボックス 17">
            <a:extLst>
              <a:ext uri="{FF2B5EF4-FFF2-40B4-BE49-F238E27FC236}">
                <a16:creationId xmlns:a16="http://schemas.microsoft.com/office/drawing/2014/main" id="{E8C4E466-91A0-CD67-0E7C-7B8971DD92B1}"/>
              </a:ext>
            </a:extLst>
          </p:cNvPr>
          <p:cNvSpPr txBox="1"/>
          <p:nvPr/>
        </p:nvSpPr>
        <p:spPr>
          <a:xfrm>
            <a:off x="333384" y="752523"/>
            <a:ext cx="6350449" cy="830997"/>
          </a:xfrm>
          <a:prstGeom prst="rect">
            <a:avLst/>
          </a:prstGeom>
          <a:noFill/>
        </p:spPr>
        <p:txBody>
          <a:bodyPr wrap="square" rtlCol="0">
            <a:spAutoFit/>
          </a:bodyPr>
          <a:lstStyle/>
          <a:p>
            <a:r>
              <a:rPr lang="ja-JP" altLang="en-US" sz="1200" dirty="0"/>
              <a:t>☑ 地震動の更新　☑</a:t>
            </a:r>
            <a:r>
              <a:rPr kumimoji="1" lang="ja-JP" altLang="en-US" sz="1200" dirty="0"/>
              <a:t>過去</a:t>
            </a:r>
            <a:r>
              <a:rPr kumimoji="1" lang="en-US" altLang="ja-JP" sz="1200" dirty="0"/>
              <a:t>10</a:t>
            </a:r>
            <a:r>
              <a:rPr kumimoji="1" lang="ja-JP" altLang="en-US" sz="1200" dirty="0"/>
              <a:t>年間の事故データを反映　☑対象</a:t>
            </a:r>
            <a:r>
              <a:rPr lang="ja-JP" altLang="en-US" sz="1200" dirty="0"/>
              <a:t>施設</a:t>
            </a:r>
            <a:r>
              <a:rPr kumimoji="1" lang="ja-JP" altLang="en-US" sz="1200" dirty="0"/>
              <a:t>の減（事業撤退等）</a:t>
            </a:r>
            <a:endParaRPr lang="en-US" altLang="ja-JP" sz="1200" dirty="0"/>
          </a:p>
          <a:p>
            <a:r>
              <a:rPr lang="ja-JP" altLang="en-US" sz="1200" dirty="0"/>
              <a:t>☑タンク耐震等の法令化　　　　　☑その他防災対策の進捗　　　などを適用して再算定</a:t>
            </a:r>
            <a:endParaRPr lang="en-US" altLang="ja-JP" sz="1200" dirty="0"/>
          </a:p>
          <a:p>
            <a:endParaRPr lang="en-US" altLang="ja-JP" sz="1200" dirty="0"/>
          </a:p>
          <a:p>
            <a:r>
              <a:rPr lang="ja-JP" altLang="en-US" sz="1200" dirty="0"/>
              <a:t>赤文字太字は新たに項目追加、赤字は前回から増加、青字は前回から減少した項目</a:t>
            </a:r>
            <a:endParaRPr lang="en-US" altLang="ja-JP" sz="1200" dirty="0"/>
          </a:p>
        </p:txBody>
      </p:sp>
    </p:spTree>
    <p:extLst>
      <p:ext uri="{BB962C8B-B14F-4D97-AF65-F5344CB8AC3E}">
        <p14:creationId xmlns:p14="http://schemas.microsoft.com/office/powerpoint/2010/main" val="2188060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0C2AD-15F8-8C75-0E58-F6117DEEE79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BFA8CC-E3B8-A015-FAB4-A11ECD7E78B8}"/>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２　短周期地震動（参考）</a:t>
            </a:r>
            <a:endParaRPr kumimoji="1" lang="ja-JP" altLang="en-US" sz="3200" dirty="0">
              <a:solidFill>
                <a:schemeClr val="bg1"/>
              </a:solidFill>
            </a:endParaRPr>
          </a:p>
        </p:txBody>
      </p:sp>
      <p:graphicFrame>
        <p:nvGraphicFramePr>
          <p:cNvPr id="5" name="表 4">
            <a:extLst>
              <a:ext uri="{FF2B5EF4-FFF2-40B4-BE49-F238E27FC236}">
                <a16:creationId xmlns:a16="http://schemas.microsoft.com/office/drawing/2014/main" id="{4EA21759-C483-21C1-35DB-9A26E13CAE05}"/>
              </a:ext>
            </a:extLst>
          </p:cNvPr>
          <p:cNvGraphicFramePr>
            <a:graphicFrameLocks noGrp="1"/>
          </p:cNvGraphicFramePr>
          <p:nvPr>
            <p:extLst>
              <p:ext uri="{D42A27DB-BD31-4B8C-83A1-F6EECF244321}">
                <p14:modId xmlns:p14="http://schemas.microsoft.com/office/powerpoint/2010/main" val="3634897929"/>
              </p:ext>
            </p:extLst>
          </p:nvPr>
        </p:nvGraphicFramePr>
        <p:xfrm>
          <a:off x="143774" y="769643"/>
          <a:ext cx="11898701" cy="5662310"/>
        </p:xfrm>
        <a:graphic>
          <a:graphicData uri="http://schemas.openxmlformats.org/drawingml/2006/table">
            <a:tbl>
              <a:tblPr firstRow="1" bandRow="1">
                <a:tableStyleId>{5C22544A-7EE6-4342-B048-85BDC9FD1C3A}</a:tableStyleId>
              </a:tblPr>
              <a:tblGrid>
                <a:gridCol w="1026047">
                  <a:extLst>
                    <a:ext uri="{9D8B030D-6E8A-4147-A177-3AD203B41FA5}">
                      <a16:colId xmlns:a16="http://schemas.microsoft.com/office/drawing/2014/main" val="3213476315"/>
                    </a:ext>
                  </a:extLst>
                </a:gridCol>
                <a:gridCol w="1181248">
                  <a:extLst>
                    <a:ext uri="{9D8B030D-6E8A-4147-A177-3AD203B41FA5}">
                      <a16:colId xmlns:a16="http://schemas.microsoft.com/office/drawing/2014/main" val="3981700964"/>
                    </a:ext>
                  </a:extLst>
                </a:gridCol>
                <a:gridCol w="4334403">
                  <a:extLst>
                    <a:ext uri="{9D8B030D-6E8A-4147-A177-3AD203B41FA5}">
                      <a16:colId xmlns:a16="http://schemas.microsoft.com/office/drawing/2014/main" val="1579538073"/>
                    </a:ext>
                  </a:extLst>
                </a:gridCol>
                <a:gridCol w="3217653">
                  <a:extLst>
                    <a:ext uri="{9D8B030D-6E8A-4147-A177-3AD203B41FA5}">
                      <a16:colId xmlns:a16="http://schemas.microsoft.com/office/drawing/2014/main" val="76976309"/>
                    </a:ext>
                  </a:extLst>
                </a:gridCol>
                <a:gridCol w="2139350">
                  <a:extLst>
                    <a:ext uri="{9D8B030D-6E8A-4147-A177-3AD203B41FA5}">
                      <a16:colId xmlns:a16="http://schemas.microsoft.com/office/drawing/2014/main" val="3095178425"/>
                    </a:ext>
                  </a:extLst>
                </a:gridCol>
              </a:tblGrid>
              <a:tr h="341465">
                <a:tc gridSpan="2">
                  <a:txBody>
                    <a:bodyPr/>
                    <a:lstStyle/>
                    <a:p>
                      <a:r>
                        <a:rPr kumimoji="1" lang="ja-JP" altLang="en-US" sz="1600" dirty="0"/>
                        <a:t>堺泉北地区</a:t>
                      </a:r>
                    </a:p>
                  </a:txBody>
                  <a:tcPr anchor="ctr"/>
                </a:tc>
                <a:tc hMerge="1">
                  <a:txBody>
                    <a:bodyPr/>
                    <a:lstStyle/>
                    <a:p>
                      <a:endParaRPr kumimoji="1" lang="ja-JP" altLang="en-US" sz="1100" dirty="0"/>
                    </a:p>
                  </a:txBody>
                  <a:tcPr/>
                </a:tc>
                <a:tc>
                  <a:txBody>
                    <a:bodyPr/>
                    <a:lstStyle/>
                    <a:p>
                      <a:r>
                        <a:rPr kumimoji="1" lang="ja-JP" altLang="en-US" sz="1400" dirty="0"/>
                        <a:t>低頻度大規模</a:t>
                      </a:r>
                    </a:p>
                  </a:txBody>
                  <a:tcPr anchor="ctr"/>
                </a:tc>
                <a:tc>
                  <a:txBody>
                    <a:bodyPr/>
                    <a:lstStyle/>
                    <a:p>
                      <a:r>
                        <a:rPr kumimoji="1" lang="ja-JP" altLang="en-US" sz="1400" dirty="0"/>
                        <a:t>第２段階</a:t>
                      </a:r>
                    </a:p>
                  </a:txBody>
                  <a:tcPr anchor="ctr"/>
                </a:tc>
                <a:tc>
                  <a:txBody>
                    <a:bodyPr/>
                    <a:lstStyle/>
                    <a:p>
                      <a:r>
                        <a:rPr kumimoji="1" lang="ja-JP" altLang="en-US" sz="1400" dirty="0"/>
                        <a:t>第１段階</a:t>
                      </a:r>
                    </a:p>
                  </a:txBody>
                  <a:tcPr anchor="ctr"/>
                </a:tc>
                <a:extLst>
                  <a:ext uri="{0D108BD9-81ED-4DB2-BD59-A6C34878D82A}">
                    <a16:rowId xmlns:a16="http://schemas.microsoft.com/office/drawing/2014/main" val="1236603411"/>
                  </a:ext>
                </a:extLst>
              </a:tr>
              <a:tr h="426720">
                <a:tc>
                  <a:txBody>
                    <a:bodyPr/>
                    <a:lstStyle/>
                    <a:p>
                      <a:r>
                        <a:rPr kumimoji="1" lang="ja-JP" altLang="en-US" sz="1100" dirty="0"/>
                        <a:t>危険物タンク</a:t>
                      </a:r>
                    </a:p>
                  </a:txBody>
                  <a:tcPr anchor="ctr"/>
                </a:tc>
                <a:tc>
                  <a:txBody>
                    <a:bodyPr/>
                    <a:lstStyle/>
                    <a:p>
                      <a:r>
                        <a:rPr kumimoji="1" lang="ja-JP" altLang="en-US" sz="1100" dirty="0"/>
                        <a:t>流出火災</a:t>
                      </a:r>
                    </a:p>
                  </a:txBody>
                  <a:tcPr/>
                </a:tc>
                <a:tc>
                  <a:txBody>
                    <a:bodyPr/>
                    <a:lstStyle/>
                    <a:p>
                      <a:r>
                        <a:rPr kumimoji="1" lang="ja-JP" altLang="en-US" sz="1100" b="1" dirty="0">
                          <a:solidFill>
                            <a:srgbClr val="FF0000"/>
                          </a:solidFill>
                        </a:rPr>
                        <a:t>仕切堤内（</a:t>
                      </a:r>
                      <a:r>
                        <a:rPr kumimoji="1" lang="en-US" altLang="ja-JP" sz="1100" b="1" dirty="0">
                          <a:solidFill>
                            <a:srgbClr val="FF0000"/>
                          </a:solidFill>
                        </a:rPr>
                        <a:t>25</a:t>
                      </a:r>
                      <a:r>
                        <a:rPr kumimoji="1" lang="ja-JP" altLang="en-US" sz="1100" b="1" dirty="0">
                          <a:solidFill>
                            <a:srgbClr val="FF0000"/>
                          </a:solidFill>
                        </a:rPr>
                        <a:t>）</a:t>
                      </a:r>
                      <a:r>
                        <a:rPr kumimoji="1" lang="ja-JP" altLang="en-US" sz="1100" b="0" dirty="0">
                          <a:solidFill>
                            <a:schemeClr val="accent1"/>
                          </a:solidFill>
                        </a:rPr>
                        <a:t>、防油堤内（</a:t>
                      </a:r>
                      <a:r>
                        <a:rPr kumimoji="1" lang="en-US" altLang="ja-JP" sz="1100" b="0" dirty="0">
                          <a:solidFill>
                            <a:schemeClr val="accent1"/>
                          </a:solidFill>
                        </a:rPr>
                        <a:t>112</a:t>
                      </a:r>
                      <a:r>
                        <a:rPr kumimoji="1" lang="ja-JP" altLang="en-US" sz="1100" b="0" dirty="0">
                          <a:solidFill>
                            <a:schemeClr val="accent1"/>
                          </a:solidFill>
                        </a:rPr>
                        <a:t>）、防油堤外（</a:t>
                      </a:r>
                      <a:r>
                        <a:rPr kumimoji="1" lang="en-US" altLang="ja-JP" sz="1100" b="0" dirty="0">
                          <a:solidFill>
                            <a:schemeClr val="accent1"/>
                          </a:solidFill>
                        </a:rPr>
                        <a:t>648</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195</a:t>
                      </a:r>
                      <a:r>
                        <a:rPr kumimoji="1" lang="ja-JP" altLang="en-US" sz="1100" b="0" dirty="0">
                          <a:solidFill>
                            <a:schemeClr val="accent1"/>
                          </a:solidFill>
                        </a:rPr>
                        <a:t>）、中量（</a:t>
                      </a:r>
                      <a:r>
                        <a:rPr kumimoji="1" lang="en-US" altLang="ja-JP" sz="1100" b="0" dirty="0">
                          <a:solidFill>
                            <a:schemeClr val="accent1"/>
                          </a:solidFill>
                        </a:rPr>
                        <a:t>564</a:t>
                      </a:r>
                      <a:r>
                        <a:rPr kumimoji="1" lang="ja-JP" altLang="en-US" sz="1100" b="0" dirty="0">
                          <a:solidFill>
                            <a:schemeClr val="accent1"/>
                          </a:solidFill>
                        </a:rPr>
                        <a:t>）、仕切堤内（</a:t>
                      </a:r>
                      <a:r>
                        <a:rPr kumimoji="1" lang="en-US" altLang="ja-JP" sz="1100" b="0" dirty="0">
                          <a:solidFill>
                            <a:schemeClr val="accent1"/>
                          </a:solidFill>
                        </a:rPr>
                        <a:t>295</a:t>
                      </a:r>
                      <a:r>
                        <a:rPr kumimoji="1" lang="ja-JP" altLang="en-US" sz="1100" b="0" dirty="0">
                          <a:solidFill>
                            <a:schemeClr val="accent1"/>
                          </a:solidFill>
                        </a:rPr>
                        <a:t>）、防油堤内（</a:t>
                      </a:r>
                      <a:r>
                        <a:rPr kumimoji="1" lang="en-US" altLang="ja-JP" sz="1100" b="0" dirty="0">
                          <a:solidFill>
                            <a:schemeClr val="accent1"/>
                          </a:solidFill>
                        </a:rPr>
                        <a:t>242</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仕切堤内（</a:t>
                      </a:r>
                      <a:r>
                        <a:rPr kumimoji="1" lang="en-US" altLang="ja-JP" sz="1100" b="0" dirty="0">
                          <a:solidFill>
                            <a:schemeClr val="accent1"/>
                          </a:solidFill>
                        </a:rPr>
                        <a:t>6</a:t>
                      </a:r>
                      <a:r>
                        <a:rPr kumimoji="1" lang="ja-JP" altLang="en-US" sz="1100" b="0" dirty="0">
                          <a:solidFill>
                            <a:schemeClr val="accent1"/>
                          </a:solidFill>
                        </a:rPr>
                        <a:t>）</a:t>
                      </a:r>
                    </a:p>
                  </a:txBody>
                  <a:tcPr/>
                </a:tc>
                <a:extLst>
                  <a:ext uri="{0D108BD9-81ED-4DB2-BD59-A6C34878D82A}">
                    <a16:rowId xmlns:a16="http://schemas.microsoft.com/office/drawing/2014/main" val="1442777579"/>
                  </a:ext>
                </a:extLst>
              </a:tr>
              <a:tr h="341465">
                <a:tc rowSpan="3">
                  <a:txBody>
                    <a:bodyPr/>
                    <a:lstStyle/>
                    <a:p>
                      <a:r>
                        <a:rPr kumimoji="1" lang="ja-JP" altLang="en-US" sz="1100" dirty="0"/>
                        <a:t>高圧ガスタンク</a:t>
                      </a:r>
                    </a:p>
                  </a:txBody>
                  <a:tcPr anchor="ctr"/>
                </a:tc>
                <a:tc>
                  <a:txBody>
                    <a:bodyPr/>
                    <a:lstStyle/>
                    <a:p>
                      <a:r>
                        <a:rPr kumimoji="1" lang="ja-JP" altLang="en-US" sz="1100" dirty="0"/>
                        <a:t>ガス爆発</a:t>
                      </a:r>
                    </a:p>
                  </a:txBody>
                  <a:tcPr/>
                </a:tc>
                <a:tc>
                  <a:txBody>
                    <a:bodyPr/>
                    <a:lstStyle/>
                    <a:p>
                      <a:r>
                        <a:rPr kumimoji="1" lang="ja-JP" altLang="en-US" sz="1100" b="1" dirty="0">
                          <a:solidFill>
                            <a:srgbClr val="FF0000"/>
                          </a:solidFill>
                        </a:rPr>
                        <a:t>中量（</a:t>
                      </a:r>
                      <a:r>
                        <a:rPr kumimoji="1" lang="en-US" altLang="ja-JP" sz="1100" b="1" dirty="0">
                          <a:solidFill>
                            <a:srgbClr val="FF0000"/>
                          </a:solidFill>
                        </a:rPr>
                        <a:t>1</a:t>
                      </a:r>
                      <a:r>
                        <a:rPr kumimoji="1" lang="ja-JP" altLang="en-US" sz="1100" b="1" dirty="0">
                          <a:solidFill>
                            <a:srgbClr val="FF0000"/>
                          </a:solidFill>
                        </a:rPr>
                        <a:t>）、大量長時間（</a:t>
                      </a:r>
                      <a:r>
                        <a:rPr kumimoji="1" lang="en-US" altLang="ja-JP" sz="1100" b="1" dirty="0">
                          <a:solidFill>
                            <a:srgbClr val="FF0000"/>
                          </a:solidFill>
                        </a:rPr>
                        <a:t>20</a:t>
                      </a:r>
                      <a:r>
                        <a:rPr kumimoji="1" lang="ja-JP" altLang="en-US" sz="1100" b="1" dirty="0">
                          <a:solidFill>
                            <a:srgbClr val="FF0000"/>
                          </a:solidFill>
                        </a:rPr>
                        <a:t>）</a:t>
                      </a:r>
                      <a:r>
                        <a:rPr kumimoji="1" lang="ja-JP" altLang="en-US" sz="1100" b="0" dirty="0">
                          <a:solidFill>
                            <a:srgbClr val="FF0000"/>
                          </a:solidFill>
                        </a:rPr>
                        <a:t>、全量長時間（</a:t>
                      </a:r>
                      <a:r>
                        <a:rPr kumimoji="1" lang="en-US" altLang="ja-JP" sz="1100" b="0" dirty="0">
                          <a:solidFill>
                            <a:srgbClr val="FF0000"/>
                          </a:solidFill>
                        </a:rPr>
                        <a:t>35</a:t>
                      </a:r>
                      <a:r>
                        <a:rPr kumimoji="1" lang="ja-JP" altLang="en-US" sz="1100" b="0" dirty="0">
                          <a:solidFill>
                            <a:srgbClr val="FF0000"/>
                          </a:solidFill>
                        </a:rPr>
                        <a:t>）</a:t>
                      </a:r>
                      <a:r>
                        <a:rPr kumimoji="1" lang="ja-JP" altLang="en-US" sz="1100" b="0" dirty="0">
                          <a:solidFill>
                            <a:schemeClr val="tx1"/>
                          </a:solidFill>
                        </a:rPr>
                        <a:t>、</a:t>
                      </a:r>
                      <a:r>
                        <a:rPr kumimoji="1" lang="ja-JP" altLang="en-US" sz="1100" b="1" dirty="0">
                          <a:solidFill>
                            <a:srgbClr val="FF0000"/>
                          </a:solidFill>
                        </a:rPr>
                        <a:t>大量短時間（</a:t>
                      </a:r>
                      <a:r>
                        <a:rPr kumimoji="1" lang="en-US" altLang="ja-JP" sz="1100" b="1" dirty="0">
                          <a:solidFill>
                            <a:srgbClr val="FF0000"/>
                          </a:solidFill>
                        </a:rPr>
                        <a:t>33</a:t>
                      </a:r>
                      <a:r>
                        <a:rPr kumimoji="1" lang="ja-JP" altLang="en-US" sz="1100" b="1" dirty="0">
                          <a:solidFill>
                            <a:srgbClr val="FF0000"/>
                          </a:solidFill>
                        </a:rPr>
                        <a:t>）、</a:t>
                      </a:r>
                      <a:r>
                        <a:rPr kumimoji="1" lang="ja-JP" altLang="en-US" sz="1100" b="0" dirty="0">
                          <a:solidFill>
                            <a:schemeClr val="accent1"/>
                          </a:solidFill>
                        </a:rPr>
                        <a:t>全量短時間（</a:t>
                      </a:r>
                      <a:r>
                        <a:rPr kumimoji="1" lang="en-US" altLang="ja-JP" sz="1100" b="0" dirty="0">
                          <a:solidFill>
                            <a:schemeClr val="accent1"/>
                          </a:solidFill>
                        </a:rPr>
                        <a:t>136</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101</a:t>
                      </a:r>
                      <a:r>
                        <a:rPr kumimoji="1" lang="ja-JP" altLang="en-US" sz="1100" b="0" dirty="0">
                          <a:solidFill>
                            <a:schemeClr val="accent1"/>
                          </a:solidFill>
                        </a:rPr>
                        <a:t>）、中量（</a:t>
                      </a:r>
                      <a:r>
                        <a:rPr kumimoji="1" lang="en-US" altLang="ja-JP" sz="1100" b="0" dirty="0">
                          <a:solidFill>
                            <a:schemeClr val="accent1"/>
                          </a:solidFill>
                        </a:rPr>
                        <a:t>16</a:t>
                      </a:r>
                      <a:r>
                        <a:rPr kumimoji="1" lang="ja-JP" altLang="en-US" sz="1100" b="0" dirty="0">
                          <a:solidFill>
                            <a:schemeClr val="accent1"/>
                          </a:solidFill>
                        </a:rPr>
                        <a:t>）、</a:t>
                      </a:r>
                      <a:r>
                        <a:rPr kumimoji="1" lang="ja-JP" altLang="en-US" sz="1100" b="1" dirty="0">
                          <a:solidFill>
                            <a:srgbClr val="FF0000"/>
                          </a:solidFill>
                        </a:rPr>
                        <a:t>大量短時間（</a:t>
                      </a:r>
                      <a:r>
                        <a:rPr kumimoji="1" lang="en-US" altLang="ja-JP" sz="1100" b="1" dirty="0">
                          <a:solidFill>
                            <a:srgbClr val="FF0000"/>
                          </a:solidFill>
                        </a:rPr>
                        <a:t>76</a:t>
                      </a:r>
                      <a:r>
                        <a:rPr kumimoji="1" lang="ja-JP" altLang="en-US" sz="1100" b="1" dirty="0">
                          <a:solidFill>
                            <a:srgbClr val="FF0000"/>
                          </a:solidFill>
                        </a:rPr>
                        <a:t>）</a:t>
                      </a:r>
                      <a:r>
                        <a:rPr kumimoji="1" lang="ja-JP" altLang="en-US" sz="1100" b="0" dirty="0">
                          <a:solidFill>
                            <a:schemeClr val="accent1"/>
                          </a:solidFill>
                        </a:rPr>
                        <a:t>、</a:t>
                      </a:r>
                      <a:r>
                        <a:rPr kumimoji="1" lang="ja-JP" altLang="en-US" sz="1100" b="1" dirty="0">
                          <a:solidFill>
                            <a:srgbClr val="FF0000"/>
                          </a:solidFill>
                        </a:rPr>
                        <a:t>全量短時間（</a:t>
                      </a:r>
                      <a:r>
                        <a:rPr kumimoji="1" lang="en-US" altLang="ja-JP" sz="1100" b="1" dirty="0">
                          <a:solidFill>
                            <a:srgbClr val="FF0000"/>
                          </a:solidFill>
                        </a:rPr>
                        <a:t>17</a:t>
                      </a:r>
                      <a:r>
                        <a:rPr kumimoji="1" lang="ja-JP" altLang="en-US" sz="1100" b="1" dirty="0">
                          <a:solidFill>
                            <a:srgbClr val="FF0000"/>
                          </a:solidFill>
                        </a:rPr>
                        <a:t>）</a:t>
                      </a:r>
                      <a:endParaRPr kumimoji="1" lang="en-US" altLang="ja-JP" sz="1100" b="1" dirty="0">
                        <a:solidFill>
                          <a:srgbClr val="FF0000"/>
                        </a:solidFill>
                      </a:endParaRP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8</a:t>
                      </a:r>
                      <a:r>
                        <a:rPr kumimoji="1" lang="ja-JP" altLang="en-US" sz="1100" b="0" dirty="0">
                          <a:solidFill>
                            <a:schemeClr val="accent1"/>
                          </a:solidFill>
                        </a:rPr>
                        <a:t>）、中量（</a:t>
                      </a:r>
                      <a:r>
                        <a:rPr kumimoji="1" lang="en-US" altLang="ja-JP" sz="1100" b="0" dirty="0">
                          <a:solidFill>
                            <a:schemeClr val="accent1"/>
                          </a:solidFill>
                        </a:rPr>
                        <a:t>4</a:t>
                      </a:r>
                      <a:r>
                        <a:rPr kumimoji="1" lang="ja-JP" altLang="en-US" sz="1100" b="0" dirty="0">
                          <a:solidFill>
                            <a:schemeClr val="accent1"/>
                          </a:solidFill>
                        </a:rPr>
                        <a:t>）</a:t>
                      </a:r>
                    </a:p>
                  </a:txBody>
                  <a:tcPr/>
                </a:tc>
                <a:extLst>
                  <a:ext uri="{0D108BD9-81ED-4DB2-BD59-A6C34878D82A}">
                    <a16:rowId xmlns:a16="http://schemas.microsoft.com/office/drawing/2014/main" val="2433657853"/>
                  </a:ext>
                </a:extLst>
              </a:tr>
              <a:tr h="341465">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r>
                        <a:rPr kumimoji="1" lang="ja-JP" altLang="en-US" sz="1100" b="1" dirty="0">
                          <a:solidFill>
                            <a:srgbClr val="FF0000"/>
                          </a:solidFill>
                        </a:rPr>
                        <a:t>大量長時間（</a:t>
                      </a:r>
                      <a:r>
                        <a:rPr kumimoji="1" lang="en-US" altLang="ja-JP" sz="1100" b="1" dirty="0">
                          <a:solidFill>
                            <a:srgbClr val="FF0000"/>
                          </a:solidFill>
                        </a:rPr>
                        <a:t>9</a:t>
                      </a:r>
                      <a:r>
                        <a:rPr kumimoji="1" lang="ja-JP" altLang="en-US" sz="1100" b="1" dirty="0">
                          <a:solidFill>
                            <a:srgbClr val="FF0000"/>
                          </a:solidFill>
                        </a:rPr>
                        <a:t>）、</a:t>
                      </a:r>
                      <a:r>
                        <a:rPr kumimoji="1" lang="ja-JP" altLang="en-US" sz="1100" b="0" dirty="0">
                          <a:solidFill>
                            <a:srgbClr val="FF0000"/>
                          </a:solidFill>
                        </a:rPr>
                        <a:t>全量長時間（</a:t>
                      </a:r>
                      <a:r>
                        <a:rPr kumimoji="1" lang="en-US" altLang="ja-JP" sz="1100" b="0" dirty="0">
                          <a:solidFill>
                            <a:srgbClr val="FF0000"/>
                          </a:solidFill>
                        </a:rPr>
                        <a:t>23</a:t>
                      </a:r>
                      <a:r>
                        <a:rPr kumimoji="1" lang="ja-JP" altLang="en-US" sz="1100" b="0" dirty="0">
                          <a:solidFill>
                            <a:srgbClr val="FF0000"/>
                          </a:solidFill>
                        </a:rPr>
                        <a:t>）、</a:t>
                      </a:r>
                      <a:r>
                        <a:rPr kumimoji="1" lang="ja-JP" altLang="en-US" sz="1100" b="1" dirty="0">
                          <a:solidFill>
                            <a:srgbClr val="FF0000"/>
                          </a:solidFill>
                        </a:rPr>
                        <a:t>大量短時間（</a:t>
                      </a:r>
                      <a:r>
                        <a:rPr kumimoji="1" lang="en-US" altLang="ja-JP" sz="1100" b="1" dirty="0">
                          <a:solidFill>
                            <a:srgbClr val="FF0000"/>
                          </a:solidFill>
                        </a:rPr>
                        <a:t>24</a:t>
                      </a:r>
                      <a:r>
                        <a:rPr kumimoji="1" lang="ja-JP" altLang="en-US" sz="1100" b="1" dirty="0">
                          <a:solidFill>
                            <a:srgbClr val="FF0000"/>
                          </a:solidFill>
                        </a:rPr>
                        <a:t>）、</a:t>
                      </a:r>
                      <a:r>
                        <a:rPr kumimoji="1" lang="ja-JP" altLang="en-US" sz="1100" b="0" dirty="0">
                          <a:solidFill>
                            <a:schemeClr val="accent1"/>
                          </a:solidFill>
                        </a:rPr>
                        <a:t>全量短時間（</a:t>
                      </a:r>
                      <a:r>
                        <a:rPr kumimoji="1" lang="en-US" altLang="ja-JP" sz="1100" b="0" dirty="0">
                          <a:solidFill>
                            <a:schemeClr val="accent1"/>
                          </a:solidFill>
                        </a:rPr>
                        <a:t>136</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108</a:t>
                      </a:r>
                      <a:r>
                        <a:rPr kumimoji="1" lang="ja-JP" altLang="en-US" sz="1100" b="0" dirty="0">
                          <a:solidFill>
                            <a:schemeClr val="accent1"/>
                          </a:solidFill>
                        </a:rPr>
                        <a:t>）、中量（</a:t>
                      </a:r>
                      <a:r>
                        <a:rPr kumimoji="1" lang="en-US" altLang="ja-JP" sz="1100" b="0" dirty="0">
                          <a:solidFill>
                            <a:schemeClr val="accent1"/>
                          </a:solidFill>
                        </a:rPr>
                        <a:t>23</a:t>
                      </a:r>
                      <a:r>
                        <a:rPr kumimoji="1" lang="ja-JP" altLang="en-US" sz="1100" b="0" dirty="0">
                          <a:solidFill>
                            <a:schemeClr val="accent1"/>
                          </a:solidFill>
                        </a:rPr>
                        <a:t>）</a:t>
                      </a:r>
                      <a:r>
                        <a:rPr kumimoji="1" lang="ja-JP" altLang="en-US" sz="1100" b="0" dirty="0">
                          <a:solidFill>
                            <a:schemeClr val="tx1"/>
                          </a:solidFill>
                        </a:rPr>
                        <a:t>、</a:t>
                      </a:r>
                      <a:r>
                        <a:rPr kumimoji="1" lang="ja-JP" altLang="en-US" sz="1100" b="1" dirty="0">
                          <a:solidFill>
                            <a:srgbClr val="FF0000"/>
                          </a:solidFill>
                        </a:rPr>
                        <a:t>大量短時間（</a:t>
                      </a:r>
                      <a:r>
                        <a:rPr kumimoji="1" lang="en-US" altLang="ja-JP" sz="1100" b="1" dirty="0">
                          <a:solidFill>
                            <a:srgbClr val="FF0000"/>
                          </a:solidFill>
                        </a:rPr>
                        <a:t>85</a:t>
                      </a:r>
                      <a:r>
                        <a:rPr kumimoji="1" lang="ja-JP" altLang="en-US" sz="1100" b="1" dirty="0">
                          <a:solidFill>
                            <a:srgbClr val="FF0000"/>
                          </a:solidFill>
                        </a:rPr>
                        <a:t>）</a:t>
                      </a:r>
                      <a:r>
                        <a:rPr kumimoji="1" lang="ja-JP" altLang="en-US" sz="1100" b="0" dirty="0">
                          <a:solidFill>
                            <a:schemeClr val="tx1"/>
                          </a:solidFill>
                        </a:rPr>
                        <a:t>、</a:t>
                      </a:r>
                      <a:r>
                        <a:rPr kumimoji="1" lang="ja-JP" altLang="en-US" sz="1100" b="1" dirty="0">
                          <a:solidFill>
                            <a:srgbClr val="FF0000"/>
                          </a:solidFill>
                        </a:rPr>
                        <a:t>全量短時間（</a:t>
                      </a:r>
                      <a:r>
                        <a:rPr kumimoji="1" lang="en-US" altLang="ja-JP" sz="1100" b="1" dirty="0">
                          <a:solidFill>
                            <a:srgbClr val="FF0000"/>
                          </a:solidFill>
                        </a:rPr>
                        <a:t>17</a:t>
                      </a:r>
                      <a:r>
                        <a:rPr kumimoji="1" lang="ja-JP" altLang="en-US" sz="1100" b="1" dirty="0">
                          <a:solidFill>
                            <a:srgbClr val="FF0000"/>
                          </a:solidFill>
                        </a:rPr>
                        <a:t>）</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1</a:t>
                      </a:r>
                      <a:r>
                        <a:rPr kumimoji="1" lang="ja-JP" altLang="en-US" sz="1100" b="1" dirty="0">
                          <a:solidFill>
                            <a:srgbClr val="FF0000"/>
                          </a:solidFill>
                        </a:rPr>
                        <a:t>）、中量（</a:t>
                      </a:r>
                      <a:r>
                        <a:rPr kumimoji="1" lang="en-US" altLang="ja-JP" sz="1100" b="1" dirty="0">
                          <a:solidFill>
                            <a:srgbClr val="FF0000"/>
                          </a:solidFill>
                        </a:rPr>
                        <a:t>1</a:t>
                      </a:r>
                      <a:r>
                        <a:rPr kumimoji="1" lang="ja-JP" altLang="en-US" sz="1100" b="1" dirty="0">
                          <a:solidFill>
                            <a:srgbClr val="FF0000"/>
                          </a:solidFill>
                        </a:rPr>
                        <a:t>）</a:t>
                      </a:r>
                    </a:p>
                  </a:txBody>
                  <a:tcPr/>
                </a:tc>
                <a:extLst>
                  <a:ext uri="{0D108BD9-81ED-4DB2-BD59-A6C34878D82A}">
                    <a16:rowId xmlns:a16="http://schemas.microsoft.com/office/drawing/2014/main" val="2197105209"/>
                  </a:ext>
                </a:extLst>
              </a:tr>
              <a:tr h="250741">
                <a:tc vMerge="1">
                  <a:txBody>
                    <a:bodyPr/>
                    <a:lstStyle/>
                    <a:p>
                      <a:endParaRPr kumimoji="1" lang="ja-JP" altLang="en-US" sz="1400" dirty="0"/>
                    </a:p>
                  </a:txBody>
                  <a:tcPr/>
                </a:tc>
                <a:tc>
                  <a:txBody>
                    <a:bodyPr/>
                    <a:lstStyle/>
                    <a:p>
                      <a:r>
                        <a:rPr kumimoji="1" lang="ja-JP" altLang="en-US" sz="1100" dirty="0"/>
                        <a:t>毒性ガス拡散</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9</a:t>
                      </a:r>
                      <a:r>
                        <a:rPr kumimoji="1" lang="ja-JP" altLang="en-US" sz="1100" b="1" dirty="0">
                          <a:solidFill>
                            <a:srgbClr val="FF0000"/>
                          </a:solidFill>
                        </a:rPr>
                        <a:t>）、</a:t>
                      </a:r>
                      <a:r>
                        <a:rPr kumimoji="1" lang="ja-JP" altLang="en-US" sz="1100" b="0" dirty="0">
                          <a:solidFill>
                            <a:srgbClr val="FF0000"/>
                          </a:solidFill>
                        </a:rPr>
                        <a:t>中量（</a:t>
                      </a:r>
                      <a:r>
                        <a:rPr kumimoji="1" lang="en-US" altLang="ja-JP" sz="1100" b="0" dirty="0">
                          <a:solidFill>
                            <a:srgbClr val="FF0000"/>
                          </a:solidFill>
                        </a:rPr>
                        <a:t>17</a:t>
                      </a:r>
                      <a:r>
                        <a:rPr kumimoji="1" lang="ja-JP" altLang="en-US" sz="1100" b="0" dirty="0">
                          <a:solidFill>
                            <a:srgbClr val="FF0000"/>
                          </a:solidFill>
                        </a:rPr>
                        <a:t>）</a:t>
                      </a:r>
                      <a:r>
                        <a:rPr kumimoji="1" lang="ja-JP" altLang="en-US" sz="1100" b="0" dirty="0">
                          <a:solidFill>
                            <a:schemeClr val="accent1"/>
                          </a:solidFill>
                        </a:rPr>
                        <a:t>、全量長時間（</a:t>
                      </a:r>
                      <a:r>
                        <a:rPr kumimoji="1" lang="en-US" altLang="ja-JP" sz="1100" b="0" dirty="0">
                          <a:solidFill>
                            <a:schemeClr val="accent1"/>
                          </a:solidFill>
                        </a:rPr>
                        <a:t>8</a:t>
                      </a:r>
                      <a:r>
                        <a:rPr kumimoji="1" lang="ja-JP" altLang="en-US" sz="1100" b="0" dirty="0">
                          <a:solidFill>
                            <a:schemeClr val="accent1"/>
                          </a:solidFill>
                        </a:rPr>
                        <a:t>）、</a:t>
                      </a:r>
                      <a:r>
                        <a:rPr kumimoji="1" lang="ja-JP" altLang="en-US" sz="1100" b="1" dirty="0">
                          <a:solidFill>
                            <a:srgbClr val="FF0000"/>
                          </a:solidFill>
                        </a:rPr>
                        <a:t>大量短時間（</a:t>
                      </a:r>
                      <a:r>
                        <a:rPr kumimoji="1" lang="en-US" altLang="ja-JP" sz="1100" b="1" dirty="0">
                          <a:solidFill>
                            <a:srgbClr val="FF0000"/>
                          </a:solidFill>
                        </a:rPr>
                        <a:t>9</a:t>
                      </a:r>
                      <a:r>
                        <a:rPr kumimoji="1" lang="ja-JP" altLang="en-US" sz="1100" b="1" dirty="0">
                          <a:solidFill>
                            <a:srgbClr val="FF0000"/>
                          </a:solidFill>
                        </a:rPr>
                        <a:t>）</a:t>
                      </a:r>
                      <a:r>
                        <a:rPr kumimoji="1" lang="ja-JP" altLang="en-US" sz="1100" b="0" dirty="0">
                          <a:solidFill>
                            <a:schemeClr val="tx1"/>
                          </a:solidFill>
                        </a:rPr>
                        <a:t>、</a:t>
                      </a:r>
                      <a:r>
                        <a:rPr kumimoji="1" lang="ja-JP" altLang="en-US" sz="1100" b="0" dirty="0">
                          <a:solidFill>
                            <a:schemeClr val="accent1"/>
                          </a:solidFill>
                        </a:rPr>
                        <a:t>全量短時間（</a:t>
                      </a:r>
                      <a:r>
                        <a:rPr kumimoji="1" lang="en-US" altLang="ja-JP" sz="1100" b="0" dirty="0">
                          <a:solidFill>
                            <a:schemeClr val="accent1"/>
                          </a:solidFill>
                        </a:rPr>
                        <a:t>9</a:t>
                      </a:r>
                      <a:r>
                        <a:rPr kumimoji="1" lang="ja-JP" altLang="en-US" sz="1100" b="0" dirty="0">
                          <a:solidFill>
                            <a:schemeClr val="accent1"/>
                          </a:solidFill>
                        </a:rPr>
                        <a:t>）</a:t>
                      </a:r>
                    </a:p>
                  </a:txBody>
                  <a:tcPr/>
                </a:tc>
                <a:tc>
                  <a:txBody>
                    <a:bodyPr/>
                    <a:lstStyle/>
                    <a:p>
                      <a:r>
                        <a:rPr kumimoji="1" lang="ja-JP" altLang="en-US" sz="1100" b="1" dirty="0">
                          <a:solidFill>
                            <a:srgbClr val="FF0000"/>
                          </a:solidFill>
                        </a:rPr>
                        <a:t>全量長時間（</a:t>
                      </a:r>
                      <a:r>
                        <a:rPr kumimoji="1" lang="en-US" altLang="ja-JP" sz="1100" b="1" dirty="0">
                          <a:solidFill>
                            <a:srgbClr val="FF0000"/>
                          </a:solidFill>
                        </a:rPr>
                        <a:t>1</a:t>
                      </a:r>
                      <a:r>
                        <a:rPr kumimoji="1" lang="ja-JP" altLang="en-US" sz="1100" b="1" dirty="0">
                          <a:solidFill>
                            <a:srgbClr val="FF0000"/>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9</a:t>
                      </a:r>
                      <a:r>
                        <a:rPr kumimoji="1" lang="ja-JP" altLang="en-US" sz="1100" b="0" dirty="0">
                          <a:solidFill>
                            <a:schemeClr val="accent1"/>
                          </a:solidFill>
                        </a:rPr>
                        <a:t>）</a:t>
                      </a:r>
                      <a:r>
                        <a:rPr kumimoji="1" lang="ja-JP" altLang="en-US" sz="1100" b="0" dirty="0">
                          <a:solidFill>
                            <a:srgbClr val="FF0000"/>
                          </a:solidFill>
                        </a:rPr>
                        <a:t>、全量長時間（</a:t>
                      </a:r>
                      <a:r>
                        <a:rPr kumimoji="1" lang="en-US" altLang="ja-JP" sz="1100" b="0" dirty="0">
                          <a:solidFill>
                            <a:srgbClr val="FF0000"/>
                          </a:solidFill>
                        </a:rPr>
                        <a:t>6</a:t>
                      </a:r>
                      <a:r>
                        <a:rPr kumimoji="1" lang="ja-JP" altLang="en-US" sz="1100" b="0" dirty="0">
                          <a:solidFill>
                            <a:srgbClr val="FF0000"/>
                          </a:solidFill>
                        </a:rPr>
                        <a:t>）</a:t>
                      </a:r>
                    </a:p>
                  </a:txBody>
                  <a:tcPr/>
                </a:tc>
                <a:extLst>
                  <a:ext uri="{0D108BD9-81ED-4DB2-BD59-A6C34878D82A}">
                    <a16:rowId xmlns:a16="http://schemas.microsoft.com/office/drawing/2014/main" val="4158937352"/>
                  </a:ext>
                </a:extLst>
              </a:tr>
              <a:tr h="337727">
                <a:tc>
                  <a:txBody>
                    <a:bodyPr/>
                    <a:lstStyle/>
                    <a:p>
                      <a:r>
                        <a:rPr kumimoji="1" lang="ja-JP" altLang="en-US" sz="1100" dirty="0"/>
                        <a:t>毒劇物液体タンク</a:t>
                      </a:r>
                    </a:p>
                  </a:txBody>
                  <a:tcPr/>
                </a:tc>
                <a:tc>
                  <a:txBody>
                    <a:bodyPr/>
                    <a:lstStyle/>
                    <a:p>
                      <a:r>
                        <a:rPr kumimoji="1" lang="ja-JP" altLang="en-US" sz="1100" dirty="0"/>
                        <a:t>毒性ガス拡散</a:t>
                      </a:r>
                    </a:p>
                  </a:txBody>
                  <a:tcPr/>
                </a:tc>
                <a:tc>
                  <a:txBody>
                    <a:bodyPr/>
                    <a:lstStyle/>
                    <a:p>
                      <a:r>
                        <a:rPr kumimoji="1" lang="ja-JP" altLang="en-US" sz="1100" b="0" dirty="0">
                          <a:solidFill>
                            <a:srgbClr val="FF0000"/>
                          </a:solidFill>
                        </a:rPr>
                        <a:t>大量長時間（</a:t>
                      </a:r>
                      <a:r>
                        <a:rPr kumimoji="1" lang="en-US" altLang="ja-JP" sz="1100" b="0" dirty="0">
                          <a:solidFill>
                            <a:srgbClr val="FF0000"/>
                          </a:solidFill>
                        </a:rPr>
                        <a:t>5</a:t>
                      </a:r>
                      <a:r>
                        <a:rPr kumimoji="1" lang="ja-JP" altLang="en-US" sz="1100" b="0" dirty="0">
                          <a:solidFill>
                            <a:srgbClr val="FF0000"/>
                          </a:solidFill>
                        </a:rPr>
                        <a:t>）、全量長時間（</a:t>
                      </a:r>
                      <a:r>
                        <a:rPr kumimoji="1" lang="en-US" altLang="ja-JP" sz="1100" b="0" dirty="0">
                          <a:solidFill>
                            <a:srgbClr val="FF0000"/>
                          </a:solidFill>
                        </a:rPr>
                        <a:t>5</a:t>
                      </a:r>
                      <a:r>
                        <a:rPr kumimoji="1" lang="ja-JP" altLang="en-US" sz="1100" b="0" dirty="0">
                          <a:solidFill>
                            <a:srgbClr val="FF0000"/>
                          </a:solidFill>
                        </a:rPr>
                        <a:t>）、</a:t>
                      </a:r>
                      <a:r>
                        <a:rPr kumimoji="1" lang="ja-JP" altLang="en-US" sz="1100" b="0" dirty="0">
                          <a:solidFill>
                            <a:schemeClr val="accent1"/>
                          </a:solidFill>
                        </a:rPr>
                        <a:t>全量短時間（</a:t>
                      </a:r>
                      <a:r>
                        <a:rPr kumimoji="1" lang="en-US" altLang="ja-JP" sz="1100" b="0" dirty="0">
                          <a:solidFill>
                            <a:schemeClr val="accent1"/>
                          </a:solidFill>
                        </a:rPr>
                        <a:t>7</a:t>
                      </a:r>
                      <a:r>
                        <a:rPr kumimoji="1" lang="ja-JP" altLang="en-US" sz="1100" b="0" dirty="0">
                          <a:solidFill>
                            <a:schemeClr val="accent1"/>
                          </a:solidFill>
                        </a:rPr>
                        <a:t>）</a:t>
                      </a:r>
                    </a:p>
                  </a:txBody>
                  <a:tcPr/>
                </a:tc>
                <a:tc>
                  <a:txBody>
                    <a:bodyPr/>
                    <a:lstStyle/>
                    <a:p>
                      <a:r>
                        <a:rPr kumimoji="1" lang="ja-JP" altLang="en-US" sz="1100" b="0" dirty="0">
                          <a:solidFill>
                            <a:schemeClr val="tx1"/>
                          </a:solidFill>
                        </a:rPr>
                        <a:t>小量（</a:t>
                      </a:r>
                      <a:r>
                        <a:rPr kumimoji="1" lang="en-US" altLang="ja-JP" sz="1100" b="0" dirty="0">
                          <a:solidFill>
                            <a:schemeClr val="tx1"/>
                          </a:solidFill>
                        </a:rPr>
                        <a:t>7</a:t>
                      </a:r>
                      <a:r>
                        <a:rPr kumimoji="1" lang="ja-JP" altLang="en-US" sz="1100" b="0" dirty="0">
                          <a:solidFill>
                            <a:schemeClr val="tx1"/>
                          </a:solidFill>
                        </a:rPr>
                        <a:t>）、</a:t>
                      </a:r>
                      <a:r>
                        <a:rPr kumimoji="1" lang="ja-JP" altLang="en-US" sz="1100" b="0" dirty="0">
                          <a:solidFill>
                            <a:srgbClr val="FF0000"/>
                          </a:solidFill>
                        </a:rPr>
                        <a:t>中量（</a:t>
                      </a:r>
                      <a:r>
                        <a:rPr kumimoji="1" lang="en-US" altLang="ja-JP" sz="1100" b="0" dirty="0">
                          <a:solidFill>
                            <a:srgbClr val="FF0000"/>
                          </a:solidFill>
                        </a:rPr>
                        <a:t>2</a:t>
                      </a:r>
                      <a:r>
                        <a:rPr kumimoji="1" lang="ja-JP" altLang="en-US" sz="1100" b="0" dirty="0">
                          <a:solidFill>
                            <a:srgbClr val="FF0000"/>
                          </a:solidFill>
                        </a:rPr>
                        <a:t>）、</a:t>
                      </a:r>
                      <a:r>
                        <a:rPr kumimoji="1" lang="ja-JP" altLang="en-US" sz="1100" b="1" dirty="0">
                          <a:solidFill>
                            <a:srgbClr val="FF0000"/>
                          </a:solidFill>
                        </a:rPr>
                        <a:t>大量長時間（</a:t>
                      </a:r>
                      <a:r>
                        <a:rPr kumimoji="1" lang="en-US" altLang="ja-JP" sz="1100" b="1" dirty="0">
                          <a:solidFill>
                            <a:srgbClr val="FF0000"/>
                          </a:solidFill>
                        </a:rPr>
                        <a:t>2</a:t>
                      </a:r>
                      <a:r>
                        <a:rPr kumimoji="1" lang="ja-JP" altLang="en-US" sz="1100" b="1" dirty="0">
                          <a:solidFill>
                            <a:srgbClr val="FF0000"/>
                          </a:solidFill>
                        </a:rPr>
                        <a:t>）</a:t>
                      </a:r>
                    </a:p>
                  </a:txBody>
                  <a:tcPr/>
                </a:tc>
                <a:tc>
                  <a:txBody>
                    <a:bodyPr/>
                    <a:lstStyle/>
                    <a:p>
                      <a:r>
                        <a:rPr kumimoji="1" lang="ja-JP" altLang="en-US" sz="1100" b="0" dirty="0">
                          <a:solidFill>
                            <a:schemeClr val="accent1"/>
                          </a:solidFill>
                        </a:rPr>
                        <a:t>該当なし</a:t>
                      </a:r>
                    </a:p>
                  </a:txBody>
                  <a:tcPr/>
                </a:tc>
                <a:extLst>
                  <a:ext uri="{0D108BD9-81ED-4DB2-BD59-A6C34878D82A}">
                    <a16:rowId xmlns:a16="http://schemas.microsoft.com/office/drawing/2014/main" val="358449627"/>
                  </a:ext>
                </a:extLst>
              </a:tr>
              <a:tr h="325216">
                <a:tc>
                  <a:txBody>
                    <a:bodyPr/>
                    <a:lstStyle/>
                    <a:p>
                      <a:r>
                        <a:rPr kumimoji="1" lang="ja-JP" altLang="en-US" sz="1100" dirty="0"/>
                        <a:t>危険物製造所</a:t>
                      </a:r>
                    </a:p>
                  </a:txBody>
                  <a:tcPr/>
                </a:tc>
                <a:tc>
                  <a:txBody>
                    <a:bodyPr/>
                    <a:lstStyle/>
                    <a:p>
                      <a:r>
                        <a:rPr kumimoji="1" lang="ja-JP" altLang="en-US" sz="1100" dirty="0"/>
                        <a:t>流出火災</a:t>
                      </a:r>
                    </a:p>
                  </a:txBody>
                  <a:tcPr/>
                </a:tc>
                <a:tc>
                  <a:txBody>
                    <a:bodyPr/>
                    <a:lstStyle/>
                    <a:p>
                      <a:r>
                        <a:rPr kumimoji="1" lang="en-US" altLang="ja-JP" sz="1100" b="1" dirty="0">
                          <a:solidFill>
                            <a:srgbClr val="FF0000"/>
                          </a:solidFill>
                        </a:rPr>
                        <a:t>U</a:t>
                      </a:r>
                      <a:r>
                        <a:rPr kumimoji="1" lang="ja-JP" altLang="en-US" sz="1100" b="1" dirty="0">
                          <a:solidFill>
                            <a:srgbClr val="FF0000"/>
                          </a:solidFill>
                        </a:rPr>
                        <a:t>内全量短時間（</a:t>
                      </a:r>
                      <a:r>
                        <a:rPr kumimoji="1" lang="en-US" altLang="ja-JP" sz="1100" b="1" dirty="0">
                          <a:solidFill>
                            <a:srgbClr val="FF0000"/>
                          </a:solidFill>
                        </a:rPr>
                        <a:t>2</a:t>
                      </a:r>
                      <a:r>
                        <a:rPr kumimoji="1" lang="ja-JP" altLang="en-US" sz="1100" b="1" dirty="0">
                          <a:solidFill>
                            <a:srgbClr val="FF0000"/>
                          </a:solidFill>
                        </a:rPr>
                        <a:t>）</a:t>
                      </a:r>
                      <a:r>
                        <a:rPr kumimoji="1" lang="ja-JP" altLang="en-US" sz="1100" b="0" dirty="0">
                          <a:solidFill>
                            <a:schemeClr val="accent1"/>
                          </a:solidFill>
                        </a:rPr>
                        <a:t>、大量短時間（</a:t>
                      </a:r>
                      <a:r>
                        <a:rPr kumimoji="1" lang="en-US" altLang="ja-JP" sz="1100" b="0" dirty="0">
                          <a:solidFill>
                            <a:schemeClr val="accent1"/>
                          </a:solidFill>
                        </a:rPr>
                        <a:t>14</a:t>
                      </a:r>
                      <a:r>
                        <a:rPr kumimoji="1" lang="ja-JP" altLang="en-US" sz="1100" b="0" dirty="0">
                          <a:solidFill>
                            <a:schemeClr val="accent1"/>
                          </a:solidFill>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accent1"/>
                          </a:solidFill>
                        </a:rPr>
                        <a:t>小量（</a:t>
                      </a:r>
                      <a:r>
                        <a:rPr kumimoji="1" lang="en-US" altLang="ja-JP" sz="1100" b="0" dirty="0">
                          <a:solidFill>
                            <a:schemeClr val="accent1"/>
                          </a:solidFill>
                        </a:rPr>
                        <a:t>14</a:t>
                      </a:r>
                      <a:r>
                        <a:rPr kumimoji="1" lang="ja-JP" altLang="en-US" sz="1100" b="0" dirty="0">
                          <a:solidFill>
                            <a:schemeClr val="accent1"/>
                          </a:solidFill>
                        </a:rPr>
                        <a:t>）、</a:t>
                      </a:r>
                      <a:r>
                        <a:rPr kumimoji="1" lang="en-US" altLang="ja-JP" sz="1100" b="0" dirty="0">
                          <a:solidFill>
                            <a:schemeClr val="accent1"/>
                          </a:solidFill>
                        </a:rPr>
                        <a:t>U</a:t>
                      </a:r>
                      <a:r>
                        <a:rPr kumimoji="1" lang="ja-JP" altLang="en-US" sz="1100" b="0" dirty="0">
                          <a:solidFill>
                            <a:schemeClr val="accent1"/>
                          </a:solidFill>
                        </a:rPr>
                        <a:t>内全量短時間（</a:t>
                      </a:r>
                      <a:r>
                        <a:rPr kumimoji="1" lang="en-US" altLang="ja-JP" sz="1100" b="0" dirty="0">
                          <a:solidFill>
                            <a:schemeClr val="accent1"/>
                          </a:solidFill>
                        </a:rPr>
                        <a:t>12</a:t>
                      </a:r>
                      <a:r>
                        <a:rPr kumimoji="1" lang="ja-JP" altLang="en-US" sz="1100" b="0" dirty="0">
                          <a:solidFill>
                            <a:schemeClr val="accent1"/>
                          </a:solidFill>
                        </a:rPr>
                        <a:t>）</a:t>
                      </a:r>
                    </a:p>
                  </a:txBody>
                  <a:tcPr/>
                </a:tc>
                <a:tc>
                  <a:txBody>
                    <a:bodyPr/>
                    <a:lstStyle/>
                    <a:p>
                      <a:r>
                        <a:rPr kumimoji="1" lang="ja-JP" altLang="en-US" sz="1100" b="0" dirty="0">
                          <a:solidFill>
                            <a:schemeClr val="tx1"/>
                          </a:solidFill>
                        </a:rPr>
                        <a:t>該当なし</a:t>
                      </a:r>
                    </a:p>
                  </a:txBody>
                  <a:tcPr/>
                </a:tc>
                <a:extLst>
                  <a:ext uri="{0D108BD9-81ED-4DB2-BD59-A6C34878D82A}">
                    <a16:rowId xmlns:a16="http://schemas.microsoft.com/office/drawing/2014/main" val="1770323512"/>
                  </a:ext>
                </a:extLst>
              </a:tr>
              <a:tr h="341465">
                <a:tc rowSpan="3">
                  <a:txBody>
                    <a:bodyPr/>
                    <a:lstStyle/>
                    <a:p>
                      <a:r>
                        <a:rPr kumimoji="1" lang="ja-JP" altLang="en-US" sz="1100" dirty="0"/>
                        <a:t>高圧ガス</a:t>
                      </a:r>
                      <a:endParaRPr kumimoji="1" lang="en-US" altLang="ja-JP" sz="1100" dirty="0"/>
                    </a:p>
                    <a:p>
                      <a:r>
                        <a:rPr kumimoji="1" lang="ja-JP" altLang="en-US" sz="1100" dirty="0"/>
                        <a:t>製造設備</a:t>
                      </a:r>
                    </a:p>
                  </a:txBody>
                  <a:tcPr anchor="ctr"/>
                </a:tc>
                <a:tc>
                  <a:txBody>
                    <a:bodyPr/>
                    <a:lstStyle/>
                    <a:p>
                      <a:r>
                        <a:rPr kumimoji="1" lang="ja-JP" altLang="en-US" sz="1100" dirty="0"/>
                        <a:t>ガス爆発</a:t>
                      </a:r>
                    </a:p>
                  </a:txBody>
                  <a:tcPr/>
                </a:tc>
                <a:tc>
                  <a:txBody>
                    <a:bodyPr/>
                    <a:lstStyle/>
                    <a:p>
                      <a:r>
                        <a:rPr kumimoji="1" lang="en-US" altLang="ja-JP" sz="1100" b="0" dirty="0">
                          <a:solidFill>
                            <a:schemeClr val="accent1"/>
                          </a:solidFill>
                        </a:rPr>
                        <a:t>U</a:t>
                      </a:r>
                      <a:r>
                        <a:rPr kumimoji="1" lang="ja-JP" altLang="en-US" sz="1100" b="0" dirty="0">
                          <a:solidFill>
                            <a:schemeClr val="accent1"/>
                          </a:solidFill>
                        </a:rPr>
                        <a:t>内全量長時間（</a:t>
                      </a:r>
                      <a:r>
                        <a:rPr kumimoji="1" lang="en-US" altLang="ja-JP" sz="1100" b="0" dirty="0">
                          <a:solidFill>
                            <a:schemeClr val="accent1"/>
                          </a:solidFill>
                        </a:rPr>
                        <a:t>38</a:t>
                      </a:r>
                      <a:r>
                        <a:rPr kumimoji="1" lang="ja-JP" altLang="en-US" sz="1100" b="0" dirty="0">
                          <a:solidFill>
                            <a:schemeClr val="accent1"/>
                          </a:solidFill>
                        </a:rPr>
                        <a:t>）、大量長時間（</a:t>
                      </a:r>
                      <a:r>
                        <a:rPr kumimoji="1" lang="en-US" altLang="ja-JP" sz="1100" b="0" dirty="0">
                          <a:solidFill>
                            <a:schemeClr val="accent1"/>
                          </a:solidFill>
                        </a:rPr>
                        <a:t>38</a:t>
                      </a:r>
                      <a:r>
                        <a:rPr kumimoji="1" lang="ja-JP" altLang="en-US" sz="1100" b="0" dirty="0">
                          <a:solidFill>
                            <a:schemeClr val="accent1"/>
                          </a:solidFill>
                        </a:rPr>
                        <a:t>）</a:t>
                      </a:r>
                      <a:r>
                        <a:rPr kumimoji="1" lang="ja-JP" altLang="en-US" sz="1100" b="1" dirty="0">
                          <a:solidFill>
                            <a:srgbClr val="FF0000"/>
                          </a:solidFill>
                        </a:rPr>
                        <a:t>、</a:t>
                      </a:r>
                      <a:r>
                        <a:rPr kumimoji="1" lang="en-US" altLang="ja-JP" sz="1100" b="1" dirty="0">
                          <a:solidFill>
                            <a:srgbClr val="FF0000"/>
                          </a:solidFill>
                        </a:rPr>
                        <a:t>U</a:t>
                      </a:r>
                      <a:r>
                        <a:rPr kumimoji="1" lang="ja-JP" altLang="en-US" sz="1100" b="1" dirty="0">
                          <a:solidFill>
                            <a:srgbClr val="FF0000"/>
                          </a:solidFill>
                        </a:rPr>
                        <a:t>内全量短時間（</a:t>
                      </a:r>
                      <a:r>
                        <a:rPr kumimoji="1" lang="en-US" altLang="ja-JP" sz="1100" b="1" dirty="0">
                          <a:solidFill>
                            <a:srgbClr val="FF0000"/>
                          </a:solidFill>
                        </a:rPr>
                        <a:t>10</a:t>
                      </a:r>
                      <a:r>
                        <a:rPr kumimoji="1" lang="ja-JP" altLang="en-US" sz="1100" b="1" dirty="0">
                          <a:solidFill>
                            <a:srgbClr val="FF0000"/>
                          </a:solidFill>
                        </a:rPr>
                        <a:t>）、</a:t>
                      </a:r>
                      <a:r>
                        <a:rPr kumimoji="1" lang="ja-JP" altLang="en-US" sz="1100" b="0" dirty="0">
                          <a:solidFill>
                            <a:schemeClr val="accent1"/>
                          </a:solidFill>
                        </a:rPr>
                        <a:t>大量短時間（</a:t>
                      </a:r>
                      <a:r>
                        <a:rPr kumimoji="1" lang="en-US" altLang="ja-JP" sz="1100" b="0" dirty="0">
                          <a:solidFill>
                            <a:schemeClr val="accent1"/>
                          </a:solidFill>
                        </a:rPr>
                        <a:t>47</a:t>
                      </a:r>
                      <a:r>
                        <a:rPr kumimoji="1" lang="ja-JP" altLang="en-US" sz="1100" b="0" dirty="0">
                          <a:solidFill>
                            <a:schemeClr val="accent1"/>
                          </a:solidFill>
                        </a:rPr>
                        <a:t>）</a:t>
                      </a:r>
                    </a:p>
                  </a:txBody>
                  <a:tcPr/>
                </a:tc>
                <a:tc>
                  <a:txBody>
                    <a:bodyPr/>
                    <a:lstStyle/>
                    <a:p>
                      <a:r>
                        <a:rPr kumimoji="1" lang="ja-JP" altLang="en-US" sz="1100" b="0" dirty="0">
                          <a:solidFill>
                            <a:srgbClr val="FF0000"/>
                          </a:solidFill>
                        </a:rPr>
                        <a:t>小量（</a:t>
                      </a:r>
                      <a:r>
                        <a:rPr kumimoji="1" lang="en-US" altLang="ja-JP" sz="1100" b="0" dirty="0">
                          <a:solidFill>
                            <a:srgbClr val="FF0000"/>
                          </a:solidFill>
                        </a:rPr>
                        <a:t>17</a:t>
                      </a:r>
                      <a:r>
                        <a:rPr kumimoji="1" lang="ja-JP" altLang="en-US" sz="1100" b="0" dirty="0">
                          <a:solidFill>
                            <a:srgbClr val="FF0000"/>
                          </a:solidFill>
                        </a:rPr>
                        <a:t>）</a:t>
                      </a:r>
                      <a:r>
                        <a:rPr kumimoji="1" lang="ja-JP" altLang="en-US" sz="1100" b="0" dirty="0">
                          <a:solidFill>
                            <a:schemeClr val="accent1"/>
                          </a:solidFill>
                        </a:rPr>
                        <a:t>、</a:t>
                      </a:r>
                      <a:r>
                        <a:rPr kumimoji="1" lang="en-US" altLang="ja-JP" sz="1100" b="0" dirty="0">
                          <a:solidFill>
                            <a:schemeClr val="accent1"/>
                          </a:solidFill>
                        </a:rPr>
                        <a:t>U</a:t>
                      </a:r>
                      <a:r>
                        <a:rPr kumimoji="1" lang="ja-JP" altLang="en-US" sz="1100" b="0" dirty="0">
                          <a:solidFill>
                            <a:schemeClr val="accent1"/>
                          </a:solidFill>
                        </a:rPr>
                        <a:t>内全量短時間（</a:t>
                      </a:r>
                      <a:r>
                        <a:rPr kumimoji="1" lang="en-US" altLang="ja-JP" sz="1100" b="0" dirty="0">
                          <a:solidFill>
                            <a:schemeClr val="accent1"/>
                          </a:solidFill>
                        </a:rPr>
                        <a:t>37</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30</a:t>
                      </a:r>
                      <a:r>
                        <a:rPr kumimoji="1" lang="ja-JP" altLang="en-US" sz="1100" b="0" dirty="0">
                          <a:solidFill>
                            <a:schemeClr val="accent1"/>
                          </a:solidFill>
                        </a:rPr>
                        <a:t>）</a:t>
                      </a:r>
                    </a:p>
                  </a:txBody>
                  <a:tcPr/>
                </a:tc>
                <a:extLst>
                  <a:ext uri="{0D108BD9-81ED-4DB2-BD59-A6C34878D82A}">
                    <a16:rowId xmlns:a16="http://schemas.microsoft.com/office/drawing/2014/main" val="1177533049"/>
                  </a:ext>
                </a:extLst>
              </a:tr>
              <a:tr h="434128">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dirty="0">
                          <a:solidFill>
                            <a:srgbClr val="FF0000"/>
                          </a:solidFill>
                        </a:rPr>
                        <a:t>U</a:t>
                      </a:r>
                      <a:r>
                        <a:rPr kumimoji="1" lang="ja-JP" altLang="en-US" sz="1100" b="0" dirty="0">
                          <a:solidFill>
                            <a:srgbClr val="FF0000"/>
                          </a:solidFill>
                        </a:rPr>
                        <a:t>内全量長時間（</a:t>
                      </a:r>
                      <a:r>
                        <a:rPr kumimoji="1" lang="en-US" altLang="ja-JP" sz="1100" b="0" dirty="0">
                          <a:solidFill>
                            <a:srgbClr val="FF0000"/>
                          </a:solidFill>
                        </a:rPr>
                        <a:t>37</a:t>
                      </a:r>
                      <a:r>
                        <a:rPr kumimoji="1" lang="ja-JP" altLang="en-US" sz="1100" b="0" dirty="0">
                          <a:solidFill>
                            <a:srgbClr val="FF0000"/>
                          </a:solidFill>
                        </a:rPr>
                        <a:t>）、大量長時間（</a:t>
                      </a:r>
                      <a:r>
                        <a:rPr kumimoji="1" lang="en-US" altLang="ja-JP" sz="1100" b="0" dirty="0">
                          <a:solidFill>
                            <a:srgbClr val="FF0000"/>
                          </a:solidFill>
                        </a:rPr>
                        <a:t>37</a:t>
                      </a:r>
                      <a:r>
                        <a:rPr kumimoji="1" lang="ja-JP" altLang="en-US" sz="1100" b="0" dirty="0">
                          <a:solidFill>
                            <a:srgbClr val="FF0000"/>
                          </a:solidFill>
                        </a:rPr>
                        <a:t>）、</a:t>
                      </a:r>
                      <a:r>
                        <a:rPr kumimoji="1" lang="en-US" altLang="ja-JP" sz="1100" b="1" dirty="0">
                          <a:solidFill>
                            <a:srgbClr val="FF0000"/>
                          </a:solidFill>
                        </a:rPr>
                        <a:t>U</a:t>
                      </a:r>
                      <a:r>
                        <a:rPr kumimoji="1" lang="ja-JP" altLang="en-US" sz="1100" b="1" dirty="0">
                          <a:solidFill>
                            <a:srgbClr val="FF0000"/>
                          </a:solidFill>
                        </a:rPr>
                        <a:t>内全量短時間（</a:t>
                      </a:r>
                      <a:r>
                        <a:rPr kumimoji="1" lang="en-US" altLang="ja-JP" sz="1100" b="1" dirty="0">
                          <a:solidFill>
                            <a:srgbClr val="FF0000"/>
                          </a:solidFill>
                        </a:rPr>
                        <a:t>10</a:t>
                      </a:r>
                      <a:r>
                        <a:rPr kumimoji="1" lang="ja-JP" altLang="en-US" sz="1100" b="1" dirty="0">
                          <a:solidFill>
                            <a:srgbClr val="FF0000"/>
                          </a:solidFill>
                        </a:rPr>
                        <a:t>）、</a:t>
                      </a:r>
                      <a:r>
                        <a:rPr kumimoji="1" lang="ja-JP" altLang="en-US" sz="1100" b="0" dirty="0">
                          <a:solidFill>
                            <a:schemeClr val="accent1"/>
                          </a:solidFill>
                        </a:rPr>
                        <a:t>大量短時間（</a:t>
                      </a:r>
                      <a:r>
                        <a:rPr kumimoji="1" lang="en-US" altLang="ja-JP" sz="1100" b="0" dirty="0">
                          <a:solidFill>
                            <a:schemeClr val="accent1"/>
                          </a:solidFill>
                        </a:rPr>
                        <a:t>47</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20</a:t>
                      </a:r>
                      <a:r>
                        <a:rPr kumimoji="1" lang="ja-JP" altLang="en-US" sz="1100" b="0" dirty="0">
                          <a:solidFill>
                            <a:schemeClr val="accent1"/>
                          </a:solidFill>
                        </a:rPr>
                        <a:t>）、</a:t>
                      </a:r>
                      <a:r>
                        <a:rPr kumimoji="1" lang="en-US" altLang="ja-JP" sz="1100" b="0" dirty="0">
                          <a:solidFill>
                            <a:schemeClr val="accent1"/>
                          </a:solidFill>
                        </a:rPr>
                        <a:t>U</a:t>
                      </a:r>
                      <a:r>
                        <a:rPr kumimoji="1" lang="ja-JP" altLang="en-US" sz="1100" b="0" dirty="0">
                          <a:solidFill>
                            <a:schemeClr val="accent1"/>
                          </a:solidFill>
                        </a:rPr>
                        <a:t>内全量短時間（</a:t>
                      </a:r>
                      <a:r>
                        <a:rPr kumimoji="1" lang="en-US" altLang="ja-JP" sz="1100" b="0" dirty="0">
                          <a:solidFill>
                            <a:schemeClr val="accent1"/>
                          </a:solidFill>
                        </a:rPr>
                        <a:t>37</a:t>
                      </a:r>
                      <a:r>
                        <a:rPr kumimoji="1" lang="ja-JP" altLang="en-US" sz="1100" b="0" dirty="0">
                          <a:solidFill>
                            <a:schemeClr val="accent1"/>
                          </a:solidFill>
                        </a:rPr>
                        <a:t>）</a:t>
                      </a:r>
                    </a:p>
                  </a:txBody>
                  <a:tcPr/>
                </a:tc>
                <a:tc>
                  <a:txBody>
                    <a:bodyPr/>
                    <a:lstStyle/>
                    <a:p>
                      <a:r>
                        <a:rPr kumimoji="1" lang="ja-JP" altLang="en-US" sz="1100" b="0" dirty="0">
                          <a:solidFill>
                            <a:srgbClr val="FF0000"/>
                          </a:solidFill>
                        </a:rPr>
                        <a:t>小量（</a:t>
                      </a:r>
                      <a:r>
                        <a:rPr kumimoji="1" lang="en-US" altLang="ja-JP" sz="1100" b="0" dirty="0">
                          <a:solidFill>
                            <a:srgbClr val="FF0000"/>
                          </a:solidFill>
                        </a:rPr>
                        <a:t>27</a:t>
                      </a:r>
                      <a:r>
                        <a:rPr kumimoji="1" lang="ja-JP" altLang="en-US" sz="1100" b="0" dirty="0">
                          <a:solidFill>
                            <a:srgbClr val="FF0000"/>
                          </a:solidFill>
                        </a:rPr>
                        <a:t>）</a:t>
                      </a:r>
                    </a:p>
                  </a:txBody>
                  <a:tcPr/>
                </a:tc>
                <a:extLst>
                  <a:ext uri="{0D108BD9-81ED-4DB2-BD59-A6C34878D82A}">
                    <a16:rowId xmlns:a16="http://schemas.microsoft.com/office/drawing/2014/main" val="3965323141"/>
                  </a:ext>
                </a:extLst>
              </a:tr>
              <a:tr h="268857">
                <a:tc vMerge="1">
                  <a:txBody>
                    <a:bodyPr/>
                    <a:lstStyle/>
                    <a:p>
                      <a:endParaRPr kumimoji="1" lang="ja-JP" altLang="en-US" sz="1400" dirty="0"/>
                    </a:p>
                  </a:txBody>
                  <a:tcPr/>
                </a:tc>
                <a:tc>
                  <a:txBody>
                    <a:bodyPr/>
                    <a:lstStyle/>
                    <a:p>
                      <a:r>
                        <a:rPr kumimoji="1" lang="ja-JP" altLang="en-US" sz="1100" dirty="0"/>
                        <a:t>毒性ガス拡散</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dirty="0">
                          <a:solidFill>
                            <a:srgbClr val="FF0000"/>
                          </a:solidFill>
                        </a:rPr>
                        <a:t>U</a:t>
                      </a:r>
                      <a:r>
                        <a:rPr kumimoji="1" lang="ja-JP" altLang="en-US" sz="1100" b="0" dirty="0">
                          <a:solidFill>
                            <a:srgbClr val="FF0000"/>
                          </a:solidFill>
                        </a:rPr>
                        <a:t>内全量長時間（</a:t>
                      </a:r>
                      <a:r>
                        <a:rPr kumimoji="1" lang="en-US" altLang="ja-JP" sz="1100" b="0" dirty="0">
                          <a:solidFill>
                            <a:srgbClr val="FF0000"/>
                          </a:solidFill>
                        </a:rPr>
                        <a:t>8</a:t>
                      </a:r>
                      <a:r>
                        <a:rPr kumimoji="1" lang="ja-JP" altLang="en-US" sz="1100" b="0" dirty="0">
                          <a:solidFill>
                            <a:srgbClr val="FF0000"/>
                          </a:solidFill>
                        </a:rPr>
                        <a:t>）、大量長時間（</a:t>
                      </a:r>
                      <a:r>
                        <a:rPr kumimoji="1" lang="en-US" altLang="ja-JP" sz="1100" b="0" dirty="0">
                          <a:solidFill>
                            <a:srgbClr val="FF0000"/>
                          </a:solidFill>
                        </a:rPr>
                        <a:t>8</a:t>
                      </a:r>
                      <a:r>
                        <a:rPr kumimoji="1" lang="ja-JP" altLang="en-US" sz="1100" b="0" dirty="0">
                          <a:solidFill>
                            <a:srgbClr val="FF0000"/>
                          </a:solidFill>
                        </a:rPr>
                        <a:t>）、</a:t>
                      </a:r>
                      <a:r>
                        <a:rPr kumimoji="1" lang="en-US" altLang="ja-JP" sz="1100" b="1" dirty="0">
                          <a:solidFill>
                            <a:srgbClr val="FF0000"/>
                          </a:solidFill>
                        </a:rPr>
                        <a:t>U</a:t>
                      </a:r>
                      <a:r>
                        <a:rPr kumimoji="1" lang="ja-JP" altLang="en-US" sz="1100" b="1" dirty="0">
                          <a:solidFill>
                            <a:srgbClr val="FF0000"/>
                          </a:solidFill>
                        </a:rPr>
                        <a:t>内全量短時間（</a:t>
                      </a:r>
                      <a:r>
                        <a:rPr kumimoji="1" lang="en-US" altLang="ja-JP" sz="1100" b="1" dirty="0">
                          <a:solidFill>
                            <a:srgbClr val="FF0000"/>
                          </a:solidFill>
                        </a:rPr>
                        <a:t>1</a:t>
                      </a:r>
                      <a:r>
                        <a:rPr kumimoji="1" lang="ja-JP" altLang="en-US" sz="1100" b="1" dirty="0">
                          <a:solidFill>
                            <a:srgbClr val="FF0000"/>
                          </a:solidFill>
                        </a:rPr>
                        <a:t>）</a:t>
                      </a:r>
                      <a:r>
                        <a:rPr kumimoji="1" lang="ja-JP" altLang="en-US" sz="1100" b="0" dirty="0">
                          <a:solidFill>
                            <a:srgbClr val="FF0000"/>
                          </a:solidFill>
                        </a:rPr>
                        <a:t>、大量短時間（</a:t>
                      </a:r>
                      <a:r>
                        <a:rPr kumimoji="1" lang="en-US" altLang="ja-JP" sz="1100" b="0" dirty="0">
                          <a:solidFill>
                            <a:srgbClr val="FF0000"/>
                          </a:solidFill>
                        </a:rPr>
                        <a:t>8</a:t>
                      </a:r>
                      <a:r>
                        <a:rPr kumimoji="1" lang="ja-JP" altLang="en-US" sz="1100" b="0" dirty="0">
                          <a:solidFill>
                            <a:srgbClr val="FF0000"/>
                          </a:solidFill>
                        </a:rPr>
                        <a:t>）</a:t>
                      </a:r>
                    </a:p>
                  </a:txBody>
                  <a:tcPr/>
                </a:tc>
                <a:tc>
                  <a:txBody>
                    <a:bodyPr/>
                    <a:lstStyle/>
                    <a:p>
                      <a:r>
                        <a:rPr kumimoji="1" lang="ja-JP" altLang="en-US" sz="1100" b="1" dirty="0">
                          <a:solidFill>
                            <a:srgbClr val="FF0000"/>
                          </a:solidFill>
                        </a:rPr>
                        <a:t>小量（</a:t>
                      </a:r>
                      <a:r>
                        <a:rPr kumimoji="1" lang="en-US" altLang="ja-JP" sz="1100" b="1" dirty="0">
                          <a:solidFill>
                            <a:srgbClr val="FF0000"/>
                          </a:solidFill>
                        </a:rPr>
                        <a:t>1</a:t>
                      </a:r>
                      <a:r>
                        <a:rPr kumimoji="1" lang="ja-JP" altLang="en-US" sz="1100" b="1" dirty="0">
                          <a:solidFill>
                            <a:srgbClr val="FF0000"/>
                          </a:solidFill>
                        </a:rPr>
                        <a:t>）</a:t>
                      </a:r>
                      <a:r>
                        <a:rPr kumimoji="1" lang="ja-JP" altLang="en-US" sz="1100" b="0" dirty="0">
                          <a:solidFill>
                            <a:schemeClr val="tx1"/>
                          </a:solidFill>
                        </a:rPr>
                        <a:t>、</a:t>
                      </a:r>
                      <a:r>
                        <a:rPr kumimoji="1" lang="en-US" altLang="ja-JP" sz="1100" b="0" dirty="0">
                          <a:solidFill>
                            <a:schemeClr val="tx1"/>
                          </a:solidFill>
                        </a:rPr>
                        <a:t>U</a:t>
                      </a:r>
                      <a:r>
                        <a:rPr kumimoji="1" lang="ja-JP" altLang="en-US" sz="1100" b="0" dirty="0">
                          <a:solidFill>
                            <a:schemeClr val="tx1"/>
                          </a:solidFill>
                        </a:rPr>
                        <a:t>内全量短時間（</a:t>
                      </a:r>
                      <a:r>
                        <a:rPr kumimoji="1" lang="en-US" altLang="ja-JP" sz="1100" b="0" dirty="0">
                          <a:solidFill>
                            <a:schemeClr val="tx1"/>
                          </a:solidFill>
                        </a:rPr>
                        <a:t>7</a:t>
                      </a:r>
                      <a:r>
                        <a:rPr kumimoji="1" lang="ja-JP" altLang="en-US" sz="1100" b="0" dirty="0">
                          <a:solidFill>
                            <a:schemeClr val="tx1"/>
                          </a:solidFill>
                        </a:rPr>
                        <a:t>）</a:t>
                      </a:r>
                    </a:p>
                  </a:txBody>
                  <a:tcPr/>
                </a:tc>
                <a:tc>
                  <a:txBody>
                    <a:bodyPr/>
                    <a:lstStyle/>
                    <a:p>
                      <a:r>
                        <a:rPr kumimoji="1" lang="ja-JP" altLang="en-US" sz="1100" b="0" dirty="0">
                          <a:solidFill>
                            <a:schemeClr val="tx1"/>
                          </a:solidFill>
                        </a:rPr>
                        <a:t>小量（</a:t>
                      </a:r>
                      <a:r>
                        <a:rPr kumimoji="1" lang="en-US" altLang="ja-JP" sz="1100" b="0" dirty="0">
                          <a:solidFill>
                            <a:schemeClr val="tx1"/>
                          </a:solidFill>
                        </a:rPr>
                        <a:t>7</a:t>
                      </a:r>
                      <a:r>
                        <a:rPr kumimoji="1" lang="ja-JP" altLang="en-US" sz="1100" b="0" dirty="0">
                          <a:solidFill>
                            <a:schemeClr val="tx1"/>
                          </a:solidFill>
                        </a:rPr>
                        <a:t>）</a:t>
                      </a:r>
                    </a:p>
                  </a:txBody>
                  <a:tcPr/>
                </a:tc>
                <a:extLst>
                  <a:ext uri="{0D108BD9-81ED-4DB2-BD59-A6C34878D82A}">
                    <a16:rowId xmlns:a16="http://schemas.microsoft.com/office/drawing/2014/main" val="557833096"/>
                  </a:ext>
                </a:extLst>
              </a:tr>
              <a:tr h="236933">
                <a:tc>
                  <a:txBody>
                    <a:bodyPr/>
                    <a:lstStyle/>
                    <a:p>
                      <a:r>
                        <a:rPr kumimoji="1" lang="ja-JP" altLang="en-US" sz="1100" dirty="0"/>
                        <a:t>石油桟橋</a:t>
                      </a:r>
                    </a:p>
                  </a:txBody>
                  <a:tcPr/>
                </a:tc>
                <a:tc>
                  <a:txBody>
                    <a:bodyPr/>
                    <a:lstStyle/>
                    <a:p>
                      <a:r>
                        <a:rPr kumimoji="1" lang="ja-JP" altLang="en-US" sz="1100" dirty="0"/>
                        <a:t>流出火災</a:t>
                      </a:r>
                    </a:p>
                  </a:txBody>
                  <a:tcPr/>
                </a:tc>
                <a:tc>
                  <a:txBody>
                    <a:bodyPr/>
                    <a:lstStyle/>
                    <a:p>
                      <a:r>
                        <a:rPr kumimoji="1" lang="ja-JP" altLang="en-US" sz="1100" b="0" dirty="0">
                          <a:solidFill>
                            <a:schemeClr val="tx1"/>
                          </a:solidFill>
                        </a:rPr>
                        <a:t>該当なし</a:t>
                      </a:r>
                    </a:p>
                  </a:txBody>
                  <a:tcPr/>
                </a:tc>
                <a:tc>
                  <a:txBody>
                    <a:bodyPr/>
                    <a:lstStyle/>
                    <a:p>
                      <a:r>
                        <a:rPr kumimoji="1" lang="ja-JP" altLang="en-US" sz="1100" b="0" dirty="0">
                          <a:solidFill>
                            <a:schemeClr val="accent1"/>
                          </a:solidFill>
                        </a:rPr>
                        <a:t>該当なし</a:t>
                      </a:r>
                    </a:p>
                  </a:txBody>
                  <a:tcPr/>
                </a:tc>
                <a:tc>
                  <a:txBody>
                    <a:bodyPr/>
                    <a:lstStyle/>
                    <a:p>
                      <a:r>
                        <a:rPr kumimoji="1" lang="ja-JP" altLang="en-US" sz="1100" b="0" dirty="0">
                          <a:solidFill>
                            <a:schemeClr val="tx1"/>
                          </a:solidFill>
                        </a:rPr>
                        <a:t>該当なし</a:t>
                      </a:r>
                    </a:p>
                  </a:txBody>
                  <a:tcPr/>
                </a:tc>
                <a:extLst>
                  <a:ext uri="{0D108BD9-81ED-4DB2-BD59-A6C34878D82A}">
                    <a16:rowId xmlns:a16="http://schemas.microsoft.com/office/drawing/2014/main" val="1502350089"/>
                  </a:ext>
                </a:extLst>
              </a:tr>
              <a:tr h="246281">
                <a:tc rowSpan="2">
                  <a:txBody>
                    <a:bodyPr/>
                    <a:lstStyle/>
                    <a:p>
                      <a:r>
                        <a:rPr kumimoji="1" lang="en-US" altLang="ja-JP" sz="1100" dirty="0"/>
                        <a:t>LPG</a:t>
                      </a:r>
                      <a:r>
                        <a:rPr kumimoji="1" lang="ja-JP" altLang="en-US" sz="1100" dirty="0"/>
                        <a:t>・</a:t>
                      </a:r>
                      <a:r>
                        <a:rPr kumimoji="1" lang="en-US" altLang="ja-JP" sz="1100" dirty="0"/>
                        <a:t>LNG</a:t>
                      </a:r>
                      <a:r>
                        <a:rPr kumimoji="1" lang="ja-JP" altLang="en-US" sz="1100" dirty="0"/>
                        <a:t>桟橋</a:t>
                      </a:r>
                    </a:p>
                  </a:txBody>
                  <a:tcPr anchor="ctr"/>
                </a:tc>
                <a:tc>
                  <a:txBody>
                    <a:bodyPr/>
                    <a:lstStyle/>
                    <a:p>
                      <a:r>
                        <a:rPr kumimoji="1" lang="ja-JP" altLang="en-US" sz="1100" dirty="0"/>
                        <a:t>ガス爆発</a:t>
                      </a:r>
                    </a:p>
                  </a:txBody>
                  <a:tcPr/>
                </a:tc>
                <a:tc>
                  <a:txBody>
                    <a:bodyPr/>
                    <a:lstStyle/>
                    <a:p>
                      <a:r>
                        <a:rPr kumimoji="1" lang="ja-JP" altLang="en-US" sz="1100" b="0" dirty="0">
                          <a:solidFill>
                            <a:srgbClr val="FF0000"/>
                          </a:solidFill>
                        </a:rPr>
                        <a:t>大量（</a:t>
                      </a:r>
                      <a:r>
                        <a:rPr kumimoji="1" lang="en-US" altLang="ja-JP" sz="1100" b="0" dirty="0">
                          <a:solidFill>
                            <a:srgbClr val="FF0000"/>
                          </a:solidFill>
                        </a:rPr>
                        <a:t>13</a:t>
                      </a:r>
                      <a:r>
                        <a:rPr kumimoji="1" lang="ja-JP" altLang="en-US" sz="1100" b="0" dirty="0">
                          <a:solidFill>
                            <a:srgbClr val="FF0000"/>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3</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1</a:t>
                      </a:r>
                      <a:r>
                        <a:rPr kumimoji="1" lang="ja-JP" altLang="en-US" sz="1100" b="0" dirty="0">
                          <a:solidFill>
                            <a:schemeClr val="accent1"/>
                          </a:solidFill>
                        </a:rPr>
                        <a:t>）</a:t>
                      </a:r>
                    </a:p>
                  </a:txBody>
                  <a:tcPr/>
                </a:tc>
                <a:extLst>
                  <a:ext uri="{0D108BD9-81ED-4DB2-BD59-A6C34878D82A}">
                    <a16:rowId xmlns:a16="http://schemas.microsoft.com/office/drawing/2014/main" val="437738166"/>
                  </a:ext>
                </a:extLst>
              </a:tr>
              <a:tr h="249873">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r>
                        <a:rPr kumimoji="1" lang="ja-JP" altLang="en-US" sz="11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大量（</a:t>
                      </a:r>
                      <a:r>
                        <a:rPr kumimoji="1" lang="en-US" altLang="ja-JP" sz="11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5</a:t>
                      </a:r>
                      <a:r>
                        <a:rPr kumimoji="1" lang="ja-JP" altLang="en-US" sz="1100" b="0"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a:t>
                      </a:r>
                      <a:endParaRPr kumimoji="1" lang="ja-JP" altLang="en-US" sz="1100" b="0" dirty="0">
                        <a:solidFill>
                          <a:srgbClr val="FF0000"/>
                        </a:solidFill>
                      </a:endParaRPr>
                    </a:p>
                  </a:txBody>
                  <a:tcPr/>
                </a:tc>
                <a:tc>
                  <a:txBody>
                    <a:bodyPr/>
                    <a:lstStyle/>
                    <a:p>
                      <a:r>
                        <a:rPr kumimoji="1" lang="ja-JP" altLang="en-US" sz="11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小量（</a:t>
                      </a:r>
                      <a:r>
                        <a:rPr kumimoji="1" lang="en-US" altLang="ja-JP" sz="11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4</a:t>
                      </a:r>
                      <a:r>
                        <a:rPr kumimoji="1" lang="ja-JP" altLang="en-US" sz="11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ja-JP" altLang="en-US" sz="1100" b="1" dirty="0">
                        <a:solidFill>
                          <a:schemeClr val="accent1"/>
                        </a:solidFill>
                      </a:endParaRPr>
                    </a:p>
                  </a:txBody>
                  <a:tcPr/>
                </a:tc>
                <a:tc>
                  <a:txBody>
                    <a:bodyPr/>
                    <a:lstStyle/>
                    <a:p>
                      <a:r>
                        <a:rPr kumimoji="1" lang="ja-JP" altLang="en-US" sz="1100" b="0" dirty="0">
                          <a:solidFill>
                            <a:schemeClr val="accent1"/>
                          </a:solidFill>
                        </a:rPr>
                        <a:t>該当なし</a:t>
                      </a:r>
                    </a:p>
                  </a:txBody>
                  <a:tcPr/>
                </a:tc>
                <a:extLst>
                  <a:ext uri="{0D108BD9-81ED-4DB2-BD59-A6C34878D82A}">
                    <a16:rowId xmlns:a16="http://schemas.microsoft.com/office/drawing/2014/main" val="4293631238"/>
                  </a:ext>
                </a:extLst>
              </a:tr>
              <a:tr h="279061">
                <a:tc>
                  <a:txBody>
                    <a:bodyPr/>
                    <a:lstStyle/>
                    <a:p>
                      <a:r>
                        <a:rPr kumimoji="1" lang="ja-JP" altLang="en-US" sz="1100" dirty="0"/>
                        <a:t>危険物配管</a:t>
                      </a:r>
                    </a:p>
                  </a:txBody>
                  <a:tcPr/>
                </a:tc>
                <a:tc>
                  <a:txBody>
                    <a:bodyPr/>
                    <a:lstStyle/>
                    <a:p>
                      <a:r>
                        <a:rPr kumimoji="1" lang="ja-JP" altLang="en-US" sz="1100" dirty="0"/>
                        <a:t>流出火災</a:t>
                      </a:r>
                    </a:p>
                  </a:txBody>
                  <a:tcPr/>
                </a:tc>
                <a:tc>
                  <a:txBody>
                    <a:bodyPr/>
                    <a:lstStyle/>
                    <a:p>
                      <a:r>
                        <a:rPr kumimoji="1" lang="ja-JP" altLang="en-US" sz="1100" b="1" dirty="0">
                          <a:solidFill>
                            <a:srgbClr val="FF0000"/>
                          </a:solidFill>
                        </a:rPr>
                        <a:t>中量（</a:t>
                      </a:r>
                      <a:r>
                        <a:rPr kumimoji="1" lang="en-US" altLang="ja-JP" sz="1100" b="1" dirty="0">
                          <a:solidFill>
                            <a:srgbClr val="FF0000"/>
                          </a:solidFill>
                        </a:rPr>
                        <a:t>2</a:t>
                      </a:r>
                      <a:r>
                        <a:rPr kumimoji="1" lang="ja-JP" altLang="en-US" sz="1100" b="1" dirty="0">
                          <a:solidFill>
                            <a:srgbClr val="FF0000"/>
                          </a:solidFill>
                        </a:rPr>
                        <a:t>）、大量（</a:t>
                      </a:r>
                      <a:r>
                        <a:rPr kumimoji="1" lang="en-US" altLang="ja-JP" sz="1100" b="1" dirty="0">
                          <a:solidFill>
                            <a:srgbClr val="FF0000"/>
                          </a:solidFill>
                        </a:rPr>
                        <a:t>5</a:t>
                      </a:r>
                      <a:r>
                        <a:rPr kumimoji="1" lang="ja-JP" altLang="en-US" sz="1100" b="1" dirty="0">
                          <a:solidFill>
                            <a:srgbClr val="FF0000"/>
                          </a:solidFill>
                        </a:rPr>
                        <a:t>）</a:t>
                      </a:r>
                    </a:p>
                  </a:txBody>
                  <a:tcPr/>
                </a:tc>
                <a:tc>
                  <a:txBody>
                    <a:bodyPr/>
                    <a:lstStyle/>
                    <a:p>
                      <a:r>
                        <a:rPr kumimoji="1" lang="ja-JP" altLang="en-US" sz="1100" b="0" dirty="0">
                          <a:solidFill>
                            <a:srgbClr val="FF0000"/>
                          </a:solidFill>
                        </a:rPr>
                        <a:t>小量（</a:t>
                      </a:r>
                      <a:r>
                        <a:rPr kumimoji="1" lang="en-US" altLang="ja-JP" sz="1100" b="0" dirty="0">
                          <a:solidFill>
                            <a:srgbClr val="FF0000"/>
                          </a:solidFill>
                        </a:rPr>
                        <a:t>9</a:t>
                      </a:r>
                      <a:r>
                        <a:rPr kumimoji="1" lang="ja-JP" altLang="en-US" sz="1100" b="0" dirty="0">
                          <a:solidFill>
                            <a:srgbClr val="FF0000"/>
                          </a:solidFill>
                        </a:rPr>
                        <a:t>）</a:t>
                      </a:r>
                    </a:p>
                  </a:txBody>
                  <a:tcPr/>
                </a:tc>
                <a:tc>
                  <a:txBody>
                    <a:bodyPr/>
                    <a:lstStyle/>
                    <a:p>
                      <a:r>
                        <a:rPr kumimoji="1" lang="ja-JP" altLang="en-US" sz="1100" b="0" dirty="0">
                          <a:solidFill>
                            <a:schemeClr val="tx1"/>
                          </a:solidFill>
                        </a:rPr>
                        <a:t>該当なし</a:t>
                      </a:r>
                    </a:p>
                  </a:txBody>
                  <a:tcPr/>
                </a:tc>
                <a:extLst>
                  <a:ext uri="{0D108BD9-81ED-4DB2-BD59-A6C34878D82A}">
                    <a16:rowId xmlns:a16="http://schemas.microsoft.com/office/drawing/2014/main" val="999543305"/>
                  </a:ext>
                </a:extLst>
              </a:tr>
              <a:tr h="228025">
                <a:tc rowSpan="2">
                  <a:txBody>
                    <a:bodyPr/>
                    <a:lstStyle/>
                    <a:p>
                      <a:r>
                        <a:rPr kumimoji="1" lang="ja-JP" altLang="en-US" sz="1100" dirty="0"/>
                        <a:t>高圧ガス導管</a:t>
                      </a:r>
                    </a:p>
                  </a:txBody>
                  <a:tcPr anchor="ctr"/>
                </a:tc>
                <a:tc>
                  <a:txBody>
                    <a:bodyPr/>
                    <a:lstStyle/>
                    <a:p>
                      <a:r>
                        <a:rPr kumimoji="1" lang="ja-JP" altLang="en-US" sz="1100" dirty="0"/>
                        <a:t>ガス爆発</a:t>
                      </a:r>
                    </a:p>
                  </a:txBody>
                  <a:tcPr/>
                </a:tc>
                <a:tc>
                  <a:txBody>
                    <a:bodyPr/>
                    <a:lstStyle/>
                    <a:p>
                      <a:r>
                        <a:rPr kumimoji="1" lang="ja-JP" altLang="en-US" sz="1100" b="1" dirty="0">
                          <a:solidFill>
                            <a:srgbClr val="FF0000"/>
                          </a:solidFill>
                        </a:rPr>
                        <a:t>中量（</a:t>
                      </a:r>
                      <a:r>
                        <a:rPr kumimoji="1" lang="en-US" altLang="ja-JP" sz="1100" b="1" dirty="0">
                          <a:solidFill>
                            <a:srgbClr val="FF0000"/>
                          </a:solidFill>
                        </a:rPr>
                        <a:t>1</a:t>
                      </a:r>
                      <a:r>
                        <a:rPr kumimoji="1" lang="ja-JP" altLang="en-US" sz="1100" b="1" dirty="0">
                          <a:solidFill>
                            <a:srgbClr val="FF0000"/>
                          </a:solidFill>
                        </a:rPr>
                        <a:t>）</a:t>
                      </a:r>
                      <a:r>
                        <a:rPr kumimoji="1" lang="ja-JP" altLang="en-US" sz="1100" b="0" dirty="0">
                          <a:solidFill>
                            <a:schemeClr val="accent1"/>
                          </a:solidFill>
                        </a:rPr>
                        <a:t>、大量（</a:t>
                      </a:r>
                      <a:r>
                        <a:rPr kumimoji="1" lang="en-US" altLang="ja-JP" sz="1100" b="0" dirty="0">
                          <a:solidFill>
                            <a:schemeClr val="accent1"/>
                          </a:solidFill>
                        </a:rPr>
                        <a:t>5</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6</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9</a:t>
                      </a:r>
                      <a:r>
                        <a:rPr kumimoji="1" lang="ja-JP" altLang="en-US" sz="1100" b="0" dirty="0">
                          <a:solidFill>
                            <a:schemeClr val="accent1"/>
                          </a:solidFill>
                        </a:rPr>
                        <a:t>）</a:t>
                      </a:r>
                    </a:p>
                  </a:txBody>
                  <a:tcPr/>
                </a:tc>
                <a:extLst>
                  <a:ext uri="{0D108BD9-81ED-4DB2-BD59-A6C34878D82A}">
                    <a16:rowId xmlns:a16="http://schemas.microsoft.com/office/drawing/2014/main" val="2278860986"/>
                  </a:ext>
                </a:extLst>
              </a:tr>
              <a:tr h="248869">
                <a:tc vMerge="1">
                  <a:txBody>
                    <a:bodyPr/>
                    <a:lstStyle/>
                    <a:p>
                      <a:endParaRPr kumimoji="1" lang="ja-JP" altLang="en-US" sz="1400" dirty="0"/>
                    </a:p>
                  </a:txBody>
                  <a:tcPr/>
                </a:tc>
                <a:tc>
                  <a:txBody>
                    <a:bodyPr/>
                    <a:lstStyle/>
                    <a:p>
                      <a:r>
                        <a:rPr kumimoji="1" lang="ja-JP" altLang="en-US" sz="1100" dirty="0"/>
                        <a:t>フラッシュ火災</a:t>
                      </a:r>
                    </a:p>
                  </a:txBody>
                  <a:tcPr/>
                </a:tc>
                <a:tc>
                  <a:txBody>
                    <a:bodyPr/>
                    <a:lstStyle/>
                    <a:p>
                      <a:r>
                        <a:rPr kumimoji="1" lang="ja-JP" altLang="en-US" sz="1100" b="0" dirty="0">
                          <a:solidFill>
                            <a:schemeClr val="accent1"/>
                          </a:solidFill>
                        </a:rPr>
                        <a:t>該当なし</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10</a:t>
                      </a:r>
                      <a:r>
                        <a:rPr kumimoji="1" lang="ja-JP" altLang="en-US" sz="1100" b="0" dirty="0">
                          <a:solidFill>
                            <a:schemeClr val="accent1"/>
                          </a:solidFill>
                        </a:rPr>
                        <a:t>）</a:t>
                      </a:r>
                    </a:p>
                  </a:txBody>
                  <a:tcPr/>
                </a:tc>
                <a:tc>
                  <a:txBody>
                    <a:bodyPr/>
                    <a:lstStyle/>
                    <a:p>
                      <a:r>
                        <a:rPr kumimoji="1" lang="ja-JP" altLang="en-US" sz="1100" b="0" dirty="0">
                          <a:solidFill>
                            <a:schemeClr val="accent1"/>
                          </a:solidFill>
                        </a:rPr>
                        <a:t>小量（</a:t>
                      </a:r>
                      <a:r>
                        <a:rPr kumimoji="1" lang="en-US" altLang="ja-JP" sz="1100" b="0" dirty="0">
                          <a:solidFill>
                            <a:schemeClr val="accent1"/>
                          </a:solidFill>
                        </a:rPr>
                        <a:t>5</a:t>
                      </a:r>
                      <a:r>
                        <a:rPr kumimoji="1" lang="ja-JP" altLang="en-US" sz="1100" b="0" dirty="0">
                          <a:solidFill>
                            <a:schemeClr val="accent1"/>
                          </a:solidFill>
                        </a:rPr>
                        <a:t>）</a:t>
                      </a:r>
                    </a:p>
                  </a:txBody>
                  <a:tcPr/>
                </a:tc>
                <a:extLst>
                  <a:ext uri="{0D108BD9-81ED-4DB2-BD59-A6C34878D82A}">
                    <a16:rowId xmlns:a16="http://schemas.microsoft.com/office/drawing/2014/main" val="2085309123"/>
                  </a:ext>
                </a:extLst>
              </a:tr>
            </a:tbl>
          </a:graphicData>
        </a:graphic>
      </p:graphicFrame>
      <p:sp>
        <p:nvSpPr>
          <p:cNvPr id="8" name="テキスト ボックス 7">
            <a:extLst>
              <a:ext uri="{FF2B5EF4-FFF2-40B4-BE49-F238E27FC236}">
                <a16:creationId xmlns:a16="http://schemas.microsoft.com/office/drawing/2014/main" id="{A52860E5-B7F1-DA54-FE16-D4E0866EBDC0}"/>
              </a:ext>
            </a:extLst>
          </p:cNvPr>
          <p:cNvSpPr txBox="1"/>
          <p:nvPr/>
        </p:nvSpPr>
        <p:spPr>
          <a:xfrm>
            <a:off x="287255" y="6515051"/>
            <a:ext cx="11632357" cy="307777"/>
          </a:xfrm>
          <a:prstGeom prst="rect">
            <a:avLst/>
          </a:prstGeom>
          <a:noFill/>
        </p:spPr>
        <p:txBody>
          <a:bodyPr wrap="square" rtlCol="0">
            <a:spAutoFit/>
          </a:bodyPr>
          <a:lstStyle/>
          <a:p>
            <a:r>
              <a:rPr lang="ja-JP" altLang="en-US" sz="1400" dirty="0"/>
              <a:t>堺泉北地区においては、水路等により一般区域との離隔距離が確保されており、算定よりも影響度が小さくなることが考えられる</a:t>
            </a:r>
            <a:endParaRPr kumimoji="1" lang="ja-JP" altLang="en-US" sz="1400" dirty="0"/>
          </a:p>
        </p:txBody>
      </p:sp>
    </p:spTree>
    <p:extLst>
      <p:ext uri="{BB962C8B-B14F-4D97-AF65-F5344CB8AC3E}">
        <p14:creationId xmlns:p14="http://schemas.microsoft.com/office/powerpoint/2010/main" val="1268937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5258-3A7E-379E-7893-B97046805DA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07972DF-404A-79DF-C00C-CA146962ED51}"/>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４　津波（滑動）　　　浸水深の比較</a:t>
            </a:r>
            <a:endParaRPr kumimoji="1" lang="ja-JP" altLang="en-US" sz="3200" dirty="0">
              <a:solidFill>
                <a:schemeClr val="bg1"/>
              </a:solidFill>
            </a:endParaRPr>
          </a:p>
        </p:txBody>
      </p:sp>
      <p:pic>
        <p:nvPicPr>
          <p:cNvPr id="13" name="図 12">
            <a:extLst>
              <a:ext uri="{FF2B5EF4-FFF2-40B4-BE49-F238E27FC236}">
                <a16:creationId xmlns:a16="http://schemas.microsoft.com/office/drawing/2014/main" id="{FF089B71-5904-F8A6-4CF0-0B9A15A1EA6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089816" y="978690"/>
            <a:ext cx="3337709" cy="2224426"/>
          </a:xfrm>
          <a:prstGeom prst="rect">
            <a:avLst/>
          </a:prstGeom>
        </p:spPr>
      </p:pic>
      <p:pic>
        <p:nvPicPr>
          <p:cNvPr id="14" name="図 13">
            <a:extLst>
              <a:ext uri="{FF2B5EF4-FFF2-40B4-BE49-F238E27FC236}">
                <a16:creationId xmlns:a16="http://schemas.microsoft.com/office/drawing/2014/main" id="{D1F06DD4-4E1D-E160-B110-652669D445A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089816" y="3983576"/>
            <a:ext cx="3257401" cy="2327483"/>
          </a:xfrm>
          <a:prstGeom prst="rect">
            <a:avLst/>
          </a:prstGeom>
        </p:spPr>
      </p:pic>
      <p:grpSp>
        <p:nvGrpSpPr>
          <p:cNvPr id="15" name="Group 1">
            <a:extLst>
              <a:ext uri="{FF2B5EF4-FFF2-40B4-BE49-F238E27FC236}">
                <a16:creationId xmlns:a16="http://schemas.microsoft.com/office/drawing/2014/main" id="{84CCA156-2823-1624-7FE0-5A303B514575}"/>
              </a:ext>
            </a:extLst>
          </p:cNvPr>
          <p:cNvGrpSpPr>
            <a:grpSpLocks/>
          </p:cNvGrpSpPr>
          <p:nvPr/>
        </p:nvGrpSpPr>
        <p:grpSpPr bwMode="auto">
          <a:xfrm>
            <a:off x="35496" y="978689"/>
            <a:ext cx="2892274" cy="2317747"/>
            <a:chOff x="1598" y="1598"/>
            <a:chExt cx="8835" cy="7080"/>
          </a:xfrm>
        </p:grpSpPr>
        <p:pic>
          <p:nvPicPr>
            <p:cNvPr id="16" name="Picture 7">
              <a:extLst>
                <a:ext uri="{FF2B5EF4-FFF2-40B4-BE49-F238E27FC236}">
                  <a16:creationId xmlns:a16="http://schemas.microsoft.com/office/drawing/2014/main" id="{49F3935E-343B-B20C-5F5C-047DDF23BAF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98" y="1598"/>
              <a:ext cx="8835" cy="7080"/>
            </a:xfrm>
            <a:prstGeom prst="rect">
              <a:avLst/>
            </a:prstGeom>
            <a:noFill/>
            <a:extLst>
              <a:ext uri="{909E8E84-426E-40DD-AFC4-6F175D3DCCD1}">
                <a14:hiddenFill xmlns:a14="http://schemas.microsoft.com/office/drawing/2010/main">
                  <a:solidFill>
                    <a:srgbClr val="FFFFFF"/>
                  </a:solidFill>
                </a14:hiddenFill>
              </a:ext>
            </a:extLst>
          </p:spPr>
        </p:pic>
        <p:sp>
          <p:nvSpPr>
            <p:cNvPr id="17" name="フリーフォーム 3">
              <a:extLst>
                <a:ext uri="{FF2B5EF4-FFF2-40B4-BE49-F238E27FC236}">
                  <a16:creationId xmlns:a16="http://schemas.microsoft.com/office/drawing/2014/main" id="{68FAEE5E-C77B-0ECC-B609-238511931809}"/>
                </a:ext>
              </a:extLst>
            </p:cNvPr>
            <p:cNvSpPr>
              <a:spLocks noChangeAspect="1"/>
            </p:cNvSpPr>
            <p:nvPr/>
          </p:nvSpPr>
          <p:spPr bwMode="auto">
            <a:xfrm>
              <a:off x="4792" y="3697"/>
              <a:ext cx="1433" cy="744"/>
            </a:xfrm>
            <a:custGeom>
              <a:avLst/>
              <a:gdLst>
                <a:gd name="T0" fmla="*/ 581 w 635"/>
                <a:gd name="T1" fmla="*/ 0 h 329"/>
                <a:gd name="T2" fmla="*/ 635 w 635"/>
                <a:gd name="T3" fmla="*/ 79 h 329"/>
                <a:gd name="T4" fmla="*/ 577 w 635"/>
                <a:gd name="T5" fmla="*/ 98 h 329"/>
                <a:gd name="T6" fmla="*/ 560 w 635"/>
                <a:gd name="T7" fmla="*/ 112 h 329"/>
                <a:gd name="T8" fmla="*/ 516 w 635"/>
                <a:gd name="T9" fmla="*/ 137 h 329"/>
                <a:gd name="T10" fmla="*/ 457 w 635"/>
                <a:gd name="T11" fmla="*/ 168 h 329"/>
                <a:gd name="T12" fmla="*/ 362 w 635"/>
                <a:gd name="T13" fmla="*/ 219 h 329"/>
                <a:gd name="T14" fmla="*/ 215 w 635"/>
                <a:gd name="T15" fmla="*/ 278 h 329"/>
                <a:gd name="T16" fmla="*/ 56 w 635"/>
                <a:gd name="T17" fmla="*/ 329 h 329"/>
                <a:gd name="T18" fmla="*/ 0 w 635"/>
                <a:gd name="T19" fmla="*/ 163 h 329"/>
                <a:gd name="T20" fmla="*/ 334 w 635"/>
                <a:gd name="T21" fmla="*/ 43 h 329"/>
                <a:gd name="T22" fmla="*/ 384 w 635"/>
                <a:gd name="T23" fmla="*/ 26 h 329"/>
                <a:gd name="T24" fmla="*/ 388 w 635"/>
                <a:gd name="T25" fmla="*/ 24 h 329"/>
                <a:gd name="T26" fmla="*/ 396 w 635"/>
                <a:gd name="T27" fmla="*/ 25 h 329"/>
                <a:gd name="T28" fmla="*/ 419 w 635"/>
                <a:gd name="T29" fmla="*/ 37 h 329"/>
                <a:gd name="T30" fmla="*/ 438 w 635"/>
                <a:gd name="T31" fmla="*/ 46 h 329"/>
                <a:gd name="T32" fmla="*/ 448 w 635"/>
                <a:gd name="T33" fmla="*/ 50 h 329"/>
                <a:gd name="T34" fmla="*/ 473 w 635"/>
                <a:gd name="T35" fmla="*/ 45 h 329"/>
                <a:gd name="T36" fmla="*/ 581 w 635"/>
                <a:gd name="T3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5" h="329">
                  <a:moveTo>
                    <a:pt x="581" y="0"/>
                  </a:moveTo>
                  <a:lnTo>
                    <a:pt x="635" y="79"/>
                  </a:lnTo>
                  <a:lnTo>
                    <a:pt x="577" y="98"/>
                  </a:lnTo>
                  <a:lnTo>
                    <a:pt x="560" y="112"/>
                  </a:lnTo>
                  <a:lnTo>
                    <a:pt x="516" y="137"/>
                  </a:lnTo>
                  <a:lnTo>
                    <a:pt x="457" y="168"/>
                  </a:lnTo>
                  <a:lnTo>
                    <a:pt x="362" y="219"/>
                  </a:lnTo>
                  <a:lnTo>
                    <a:pt x="215" y="278"/>
                  </a:lnTo>
                  <a:lnTo>
                    <a:pt x="56" y="329"/>
                  </a:lnTo>
                  <a:lnTo>
                    <a:pt x="0" y="163"/>
                  </a:lnTo>
                  <a:lnTo>
                    <a:pt x="334" y="43"/>
                  </a:lnTo>
                  <a:lnTo>
                    <a:pt x="384" y="26"/>
                  </a:lnTo>
                  <a:lnTo>
                    <a:pt x="388" y="24"/>
                  </a:lnTo>
                  <a:lnTo>
                    <a:pt x="396" y="25"/>
                  </a:lnTo>
                  <a:lnTo>
                    <a:pt x="419" y="37"/>
                  </a:lnTo>
                  <a:lnTo>
                    <a:pt x="438" y="46"/>
                  </a:lnTo>
                  <a:lnTo>
                    <a:pt x="448" y="50"/>
                  </a:lnTo>
                  <a:lnTo>
                    <a:pt x="473" y="45"/>
                  </a:lnTo>
                  <a:lnTo>
                    <a:pt x="581" y="0"/>
                  </a:lnTo>
                  <a:close/>
                </a:path>
              </a:pathLst>
            </a:custGeom>
            <a:solidFill>
              <a:srgbClr val="FFFFFF">
                <a:alpha val="20000"/>
              </a:srgbClr>
            </a:solidFill>
            <a:ln w="25400">
              <a:solidFill>
                <a:srgbClr val="000000">
                  <a:alpha val="84999"/>
                </a:srgbClr>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 name="フリーフォーム 79">
              <a:extLst>
                <a:ext uri="{FF2B5EF4-FFF2-40B4-BE49-F238E27FC236}">
                  <a16:creationId xmlns:a16="http://schemas.microsoft.com/office/drawing/2014/main" id="{83C83784-0A45-A0AB-6A56-50DD903296F0}"/>
                </a:ext>
              </a:extLst>
            </p:cNvPr>
            <p:cNvSpPr>
              <a:spLocks noChangeAspect="1"/>
            </p:cNvSpPr>
            <p:nvPr/>
          </p:nvSpPr>
          <p:spPr bwMode="auto">
            <a:xfrm>
              <a:off x="4343" y="3771"/>
              <a:ext cx="3780" cy="2084"/>
            </a:xfrm>
            <a:custGeom>
              <a:avLst/>
              <a:gdLst>
                <a:gd name="T0" fmla="*/ 874 w 3780"/>
                <a:gd name="T1" fmla="*/ 1581 h 2084"/>
                <a:gd name="T2" fmla="*/ 544 w 3780"/>
                <a:gd name="T3" fmla="*/ 1935 h 2084"/>
                <a:gd name="T4" fmla="*/ 431 w 3780"/>
                <a:gd name="T5" fmla="*/ 2012 h 2084"/>
                <a:gd name="T6" fmla="*/ 0 w 3780"/>
                <a:gd name="T7" fmla="*/ 2084 h 2084"/>
                <a:gd name="T8" fmla="*/ 227 w 3780"/>
                <a:gd name="T9" fmla="*/ 1234 h 2084"/>
                <a:gd name="T10" fmla="*/ 1253 w 3780"/>
                <a:gd name="T11" fmla="*/ 771 h 2084"/>
                <a:gd name="T12" fmla="*/ 1412 w 3780"/>
                <a:gd name="T13" fmla="*/ 945 h 2084"/>
                <a:gd name="T14" fmla="*/ 1301 w 3780"/>
                <a:gd name="T15" fmla="*/ 612 h 2084"/>
                <a:gd name="T16" fmla="*/ 1338 w 3780"/>
                <a:gd name="T17" fmla="*/ 549 h 2084"/>
                <a:gd name="T18" fmla="*/ 1522 w 3780"/>
                <a:gd name="T19" fmla="*/ 454 h 2084"/>
                <a:gd name="T20" fmla="*/ 1807 w 3780"/>
                <a:gd name="T21" fmla="*/ 306 h 2084"/>
                <a:gd name="T22" fmla="*/ 2245 w 3780"/>
                <a:gd name="T23" fmla="*/ 159 h 2084"/>
                <a:gd name="T24" fmla="*/ 2667 w 3780"/>
                <a:gd name="T25" fmla="*/ 0 h 2084"/>
                <a:gd name="T26" fmla="*/ 2804 w 3780"/>
                <a:gd name="T27" fmla="*/ 380 h 2084"/>
                <a:gd name="T28" fmla="*/ 2409 w 3780"/>
                <a:gd name="T29" fmla="*/ 317 h 2084"/>
                <a:gd name="T30" fmla="*/ 2198 w 3780"/>
                <a:gd name="T31" fmla="*/ 375 h 2084"/>
                <a:gd name="T32" fmla="*/ 2366 w 3780"/>
                <a:gd name="T33" fmla="*/ 644 h 2084"/>
                <a:gd name="T34" fmla="*/ 2725 w 3780"/>
                <a:gd name="T35" fmla="*/ 881 h 2084"/>
                <a:gd name="T36" fmla="*/ 2667 w 3780"/>
                <a:gd name="T37" fmla="*/ 602 h 2084"/>
                <a:gd name="T38" fmla="*/ 2883 w 3780"/>
                <a:gd name="T39" fmla="*/ 813 h 2084"/>
                <a:gd name="T40" fmla="*/ 2962 w 3780"/>
                <a:gd name="T41" fmla="*/ 681 h 2084"/>
                <a:gd name="T42" fmla="*/ 2836 w 3780"/>
                <a:gd name="T43" fmla="*/ 491 h 2084"/>
                <a:gd name="T44" fmla="*/ 3274 w 3780"/>
                <a:gd name="T45" fmla="*/ 222 h 2084"/>
                <a:gd name="T46" fmla="*/ 3595 w 3780"/>
                <a:gd name="T47" fmla="*/ 422 h 2084"/>
                <a:gd name="T48" fmla="*/ 3780 w 3780"/>
                <a:gd name="T49" fmla="*/ 607 h 2084"/>
                <a:gd name="T50" fmla="*/ 2795 w 3780"/>
                <a:gd name="T51" fmla="*/ 1143 h 2084"/>
                <a:gd name="T52" fmla="*/ 2580 w 3780"/>
                <a:gd name="T53" fmla="*/ 1434 h 2084"/>
                <a:gd name="T54" fmla="*/ 2169 w 3780"/>
                <a:gd name="T55" fmla="*/ 1981 h 2084"/>
                <a:gd name="T56" fmla="*/ 2119 w 3780"/>
                <a:gd name="T57" fmla="*/ 1820 h 2084"/>
                <a:gd name="T58" fmla="*/ 2360 w 3780"/>
                <a:gd name="T59" fmla="*/ 1389 h 2084"/>
                <a:gd name="T60" fmla="*/ 2216 w 3780"/>
                <a:gd name="T61" fmla="*/ 1412 h 2084"/>
                <a:gd name="T62" fmla="*/ 1766 w 3780"/>
                <a:gd name="T63" fmla="*/ 1665 h 2084"/>
                <a:gd name="T64" fmla="*/ 937 w 3780"/>
                <a:gd name="T65" fmla="*/ 1564 h 2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80" h="2084">
                  <a:moveTo>
                    <a:pt x="931" y="1561"/>
                  </a:moveTo>
                  <a:cubicBezTo>
                    <a:pt x="917" y="1581"/>
                    <a:pt x="888" y="1561"/>
                    <a:pt x="874" y="1581"/>
                  </a:cubicBezTo>
                  <a:lnTo>
                    <a:pt x="709" y="1877"/>
                  </a:lnTo>
                  <a:lnTo>
                    <a:pt x="544" y="1935"/>
                  </a:lnTo>
                  <a:lnTo>
                    <a:pt x="543" y="1974"/>
                  </a:lnTo>
                  <a:cubicBezTo>
                    <a:pt x="525" y="1985"/>
                    <a:pt x="448" y="2008"/>
                    <a:pt x="431" y="2012"/>
                  </a:cubicBezTo>
                  <a:lnTo>
                    <a:pt x="406" y="1976"/>
                  </a:lnTo>
                  <a:lnTo>
                    <a:pt x="0" y="2084"/>
                  </a:lnTo>
                  <a:lnTo>
                    <a:pt x="75" y="1427"/>
                  </a:lnTo>
                  <a:lnTo>
                    <a:pt x="227" y="1234"/>
                  </a:lnTo>
                  <a:cubicBezTo>
                    <a:pt x="345" y="1171"/>
                    <a:pt x="613" y="1127"/>
                    <a:pt x="784" y="1050"/>
                  </a:cubicBezTo>
                  <a:lnTo>
                    <a:pt x="1253" y="771"/>
                  </a:lnTo>
                  <a:lnTo>
                    <a:pt x="1338" y="1003"/>
                  </a:lnTo>
                  <a:lnTo>
                    <a:pt x="1412" y="945"/>
                  </a:lnTo>
                  <a:lnTo>
                    <a:pt x="1326" y="688"/>
                  </a:lnTo>
                  <a:lnTo>
                    <a:pt x="1301" y="612"/>
                  </a:lnTo>
                  <a:lnTo>
                    <a:pt x="1348" y="560"/>
                  </a:lnTo>
                  <a:lnTo>
                    <a:pt x="1338" y="549"/>
                  </a:lnTo>
                  <a:lnTo>
                    <a:pt x="1412" y="491"/>
                  </a:lnTo>
                  <a:lnTo>
                    <a:pt x="1522" y="454"/>
                  </a:lnTo>
                  <a:lnTo>
                    <a:pt x="1654" y="370"/>
                  </a:lnTo>
                  <a:lnTo>
                    <a:pt x="1807" y="306"/>
                  </a:lnTo>
                  <a:lnTo>
                    <a:pt x="2018" y="233"/>
                  </a:lnTo>
                  <a:lnTo>
                    <a:pt x="2245" y="159"/>
                  </a:lnTo>
                  <a:lnTo>
                    <a:pt x="2461" y="101"/>
                  </a:lnTo>
                  <a:lnTo>
                    <a:pt x="2667" y="0"/>
                  </a:lnTo>
                  <a:lnTo>
                    <a:pt x="2678" y="27"/>
                  </a:lnTo>
                  <a:lnTo>
                    <a:pt x="2804" y="380"/>
                  </a:lnTo>
                  <a:lnTo>
                    <a:pt x="2514" y="565"/>
                  </a:lnTo>
                  <a:lnTo>
                    <a:pt x="2409" y="317"/>
                  </a:lnTo>
                  <a:lnTo>
                    <a:pt x="2414" y="291"/>
                  </a:lnTo>
                  <a:lnTo>
                    <a:pt x="2198" y="375"/>
                  </a:lnTo>
                  <a:lnTo>
                    <a:pt x="2345" y="581"/>
                  </a:lnTo>
                  <a:lnTo>
                    <a:pt x="2366" y="644"/>
                  </a:lnTo>
                  <a:lnTo>
                    <a:pt x="2446" y="734"/>
                  </a:lnTo>
                  <a:lnTo>
                    <a:pt x="2725" y="881"/>
                  </a:lnTo>
                  <a:cubicBezTo>
                    <a:pt x="2746" y="872"/>
                    <a:pt x="2582" y="727"/>
                    <a:pt x="2572" y="681"/>
                  </a:cubicBezTo>
                  <a:lnTo>
                    <a:pt x="2667" y="602"/>
                  </a:lnTo>
                  <a:lnTo>
                    <a:pt x="2752" y="702"/>
                  </a:lnTo>
                  <a:lnTo>
                    <a:pt x="2883" y="813"/>
                  </a:lnTo>
                  <a:lnTo>
                    <a:pt x="2989" y="718"/>
                  </a:lnTo>
                  <a:lnTo>
                    <a:pt x="2962" y="681"/>
                  </a:lnTo>
                  <a:lnTo>
                    <a:pt x="2947" y="575"/>
                  </a:lnTo>
                  <a:lnTo>
                    <a:pt x="2836" y="491"/>
                  </a:lnTo>
                  <a:lnTo>
                    <a:pt x="2899" y="438"/>
                  </a:lnTo>
                  <a:lnTo>
                    <a:pt x="3274" y="222"/>
                  </a:lnTo>
                  <a:lnTo>
                    <a:pt x="3416" y="538"/>
                  </a:lnTo>
                  <a:lnTo>
                    <a:pt x="3595" y="422"/>
                  </a:lnTo>
                  <a:lnTo>
                    <a:pt x="3706" y="396"/>
                  </a:lnTo>
                  <a:lnTo>
                    <a:pt x="3780" y="607"/>
                  </a:lnTo>
                  <a:lnTo>
                    <a:pt x="3026" y="992"/>
                  </a:lnTo>
                  <a:lnTo>
                    <a:pt x="2795" y="1143"/>
                  </a:lnTo>
                  <a:lnTo>
                    <a:pt x="2615" y="1314"/>
                  </a:lnTo>
                  <a:lnTo>
                    <a:pt x="2580" y="1434"/>
                  </a:lnTo>
                  <a:lnTo>
                    <a:pt x="2392" y="1656"/>
                  </a:lnTo>
                  <a:lnTo>
                    <a:pt x="2169" y="1981"/>
                  </a:lnTo>
                  <a:lnTo>
                    <a:pt x="1987" y="1884"/>
                  </a:lnTo>
                  <a:lnTo>
                    <a:pt x="2119" y="1820"/>
                  </a:lnTo>
                  <a:lnTo>
                    <a:pt x="2343" y="1419"/>
                  </a:lnTo>
                  <a:lnTo>
                    <a:pt x="2360" y="1389"/>
                  </a:lnTo>
                  <a:lnTo>
                    <a:pt x="2326" y="1316"/>
                  </a:lnTo>
                  <a:lnTo>
                    <a:pt x="2216" y="1412"/>
                  </a:lnTo>
                  <a:lnTo>
                    <a:pt x="2018" y="1526"/>
                  </a:lnTo>
                  <a:lnTo>
                    <a:pt x="1766" y="1665"/>
                  </a:lnTo>
                  <a:lnTo>
                    <a:pt x="1548" y="1409"/>
                  </a:lnTo>
                  <a:lnTo>
                    <a:pt x="937" y="1564"/>
                  </a:lnTo>
                </a:path>
              </a:pathLst>
            </a:custGeom>
            <a:solidFill>
              <a:srgbClr val="FFFFFF">
                <a:alpha val="20000"/>
              </a:srgbClr>
            </a:solidFill>
            <a:ln w="25400">
              <a:solidFill>
                <a:srgbClr val="000000">
                  <a:alpha val="84999"/>
                </a:srgbClr>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 name="フリーフォーム 5">
              <a:extLst>
                <a:ext uri="{FF2B5EF4-FFF2-40B4-BE49-F238E27FC236}">
                  <a16:creationId xmlns:a16="http://schemas.microsoft.com/office/drawing/2014/main" id="{BE98211A-55CA-3E94-83D4-AB1A01CA12B1}"/>
                </a:ext>
              </a:extLst>
            </p:cNvPr>
            <p:cNvSpPr>
              <a:spLocks noChangeAspect="1"/>
            </p:cNvSpPr>
            <p:nvPr/>
          </p:nvSpPr>
          <p:spPr bwMode="auto">
            <a:xfrm>
              <a:off x="4104" y="5294"/>
              <a:ext cx="1564" cy="2023"/>
            </a:xfrm>
            <a:custGeom>
              <a:avLst/>
              <a:gdLst>
                <a:gd name="T0" fmla="*/ 1428750 w 1809750"/>
                <a:gd name="T1" fmla="*/ 17319 h 2528455"/>
                <a:gd name="T2" fmla="*/ 1463386 w 1809750"/>
                <a:gd name="T3" fmla="*/ 86591 h 2528455"/>
                <a:gd name="T4" fmla="*/ 1342159 w 1809750"/>
                <a:gd name="T5" fmla="*/ 320387 h 2528455"/>
                <a:gd name="T6" fmla="*/ 1263631 w 1809750"/>
                <a:gd name="T7" fmla="*/ 519253 h 2528455"/>
                <a:gd name="T8" fmla="*/ 1151659 w 1809750"/>
                <a:gd name="T9" fmla="*/ 727364 h 2528455"/>
                <a:gd name="T10" fmla="*/ 998170 w 1809750"/>
                <a:gd name="T11" fmla="*/ 777876 h 2528455"/>
                <a:gd name="T12" fmla="*/ 1004454 w 1809750"/>
                <a:gd name="T13" fmla="*/ 796637 h 2528455"/>
                <a:gd name="T14" fmla="*/ 432954 w 1809750"/>
                <a:gd name="T15" fmla="*/ 1004455 h 2528455"/>
                <a:gd name="T16" fmla="*/ 389659 w 1809750"/>
                <a:gd name="T17" fmla="*/ 969819 h 2528455"/>
                <a:gd name="T18" fmla="*/ 259773 w 1809750"/>
                <a:gd name="T19" fmla="*/ 1030432 h 2528455"/>
                <a:gd name="T20" fmla="*/ 0 w 1809750"/>
                <a:gd name="T21" fmla="*/ 2528455 h 2528455"/>
                <a:gd name="T22" fmla="*/ 164523 w 1809750"/>
                <a:gd name="T23" fmla="*/ 2459182 h 2528455"/>
                <a:gd name="T24" fmla="*/ 173182 w 1809750"/>
                <a:gd name="T25" fmla="*/ 2424546 h 2528455"/>
                <a:gd name="T26" fmla="*/ 190500 w 1809750"/>
                <a:gd name="T27" fmla="*/ 2424546 h 2528455"/>
                <a:gd name="T28" fmla="*/ 277091 w 1809750"/>
                <a:gd name="T29" fmla="*/ 2017569 h 2528455"/>
                <a:gd name="T30" fmla="*/ 277091 w 1809750"/>
                <a:gd name="T31" fmla="*/ 2017569 h 2528455"/>
                <a:gd name="T32" fmla="*/ 277091 w 1809750"/>
                <a:gd name="T33" fmla="*/ 2017569 h 2528455"/>
                <a:gd name="T34" fmla="*/ 337704 w 1809750"/>
                <a:gd name="T35" fmla="*/ 2026228 h 2528455"/>
                <a:gd name="T36" fmla="*/ 391194 w 1809750"/>
                <a:gd name="T37" fmla="*/ 1641857 h 2528455"/>
                <a:gd name="T38" fmla="*/ 401673 w 1809750"/>
                <a:gd name="T39" fmla="*/ 1613962 h 2528455"/>
                <a:gd name="T40" fmla="*/ 467591 w 1809750"/>
                <a:gd name="T41" fmla="*/ 1342159 h 2528455"/>
                <a:gd name="T42" fmla="*/ 753341 w 1809750"/>
                <a:gd name="T43" fmla="*/ 1238250 h 2528455"/>
                <a:gd name="T44" fmla="*/ 684068 w 1809750"/>
                <a:gd name="T45" fmla="*/ 1731819 h 2528455"/>
                <a:gd name="T46" fmla="*/ 692585 w 1809750"/>
                <a:gd name="T47" fmla="*/ 1797245 h 2528455"/>
                <a:gd name="T48" fmla="*/ 597477 w 1809750"/>
                <a:gd name="T49" fmla="*/ 2286000 h 2528455"/>
                <a:gd name="T50" fmla="*/ 796636 w 1809750"/>
                <a:gd name="T51" fmla="*/ 2164773 h 2528455"/>
                <a:gd name="T52" fmla="*/ 1039091 w 1809750"/>
                <a:gd name="T53" fmla="*/ 1653887 h 2528455"/>
                <a:gd name="T54" fmla="*/ 1317020 w 1809750"/>
                <a:gd name="T55" fmla="*/ 1035245 h 2528455"/>
                <a:gd name="T56" fmla="*/ 1688523 w 1809750"/>
                <a:gd name="T57" fmla="*/ 883228 h 2528455"/>
                <a:gd name="T58" fmla="*/ 1775114 w 1809750"/>
                <a:gd name="T59" fmla="*/ 805296 h 2528455"/>
                <a:gd name="T60" fmla="*/ 1809750 w 1809750"/>
                <a:gd name="T61" fmla="*/ 736023 h 2528455"/>
                <a:gd name="T62" fmla="*/ 1489364 w 1809750"/>
                <a:gd name="T63" fmla="*/ 0 h 2528455"/>
                <a:gd name="T64" fmla="*/ 1428750 w 1809750"/>
                <a:gd name="T65" fmla="*/ 17319 h 2528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09750" h="2528455">
                  <a:moveTo>
                    <a:pt x="1428750" y="17319"/>
                  </a:moveTo>
                  <a:lnTo>
                    <a:pt x="1463386" y="86591"/>
                  </a:lnTo>
                  <a:lnTo>
                    <a:pt x="1342159" y="320387"/>
                  </a:lnTo>
                  <a:cubicBezTo>
                    <a:pt x="1312025" y="385071"/>
                    <a:pt x="1293765" y="454569"/>
                    <a:pt x="1263631" y="519253"/>
                  </a:cubicBezTo>
                  <a:lnTo>
                    <a:pt x="1151659" y="727364"/>
                  </a:lnTo>
                  <a:lnTo>
                    <a:pt x="998170" y="777876"/>
                  </a:lnTo>
                  <a:lnTo>
                    <a:pt x="1004454" y="796637"/>
                  </a:lnTo>
                  <a:lnTo>
                    <a:pt x="432954" y="1004455"/>
                  </a:lnTo>
                  <a:lnTo>
                    <a:pt x="389659" y="969819"/>
                  </a:lnTo>
                  <a:lnTo>
                    <a:pt x="259773" y="1030432"/>
                  </a:lnTo>
                  <a:lnTo>
                    <a:pt x="0" y="2528455"/>
                  </a:lnTo>
                  <a:lnTo>
                    <a:pt x="164523" y="2459182"/>
                  </a:lnTo>
                  <a:lnTo>
                    <a:pt x="173182" y="2424546"/>
                  </a:lnTo>
                  <a:lnTo>
                    <a:pt x="190500" y="2424546"/>
                  </a:lnTo>
                  <a:lnTo>
                    <a:pt x="277091" y="2017569"/>
                  </a:lnTo>
                  <a:lnTo>
                    <a:pt x="337704" y="2026228"/>
                  </a:lnTo>
                  <a:lnTo>
                    <a:pt x="391194" y="1641857"/>
                  </a:lnTo>
                  <a:cubicBezTo>
                    <a:pt x="379649" y="1624539"/>
                    <a:pt x="388940" y="1663912"/>
                    <a:pt x="401673" y="1613962"/>
                  </a:cubicBezTo>
                  <a:lnTo>
                    <a:pt x="467591" y="1342159"/>
                  </a:lnTo>
                  <a:lnTo>
                    <a:pt x="753341" y="1238250"/>
                  </a:lnTo>
                  <a:lnTo>
                    <a:pt x="684068" y="1731819"/>
                  </a:lnTo>
                  <a:lnTo>
                    <a:pt x="692585" y="1797245"/>
                  </a:lnTo>
                  <a:lnTo>
                    <a:pt x="597477" y="2286000"/>
                  </a:lnTo>
                  <a:lnTo>
                    <a:pt x="796636" y="2164773"/>
                  </a:lnTo>
                  <a:lnTo>
                    <a:pt x="1039091" y="1653887"/>
                  </a:lnTo>
                  <a:lnTo>
                    <a:pt x="1317020" y="1035245"/>
                  </a:lnTo>
                  <a:lnTo>
                    <a:pt x="1688523" y="883228"/>
                  </a:lnTo>
                  <a:lnTo>
                    <a:pt x="1775114" y="805296"/>
                  </a:lnTo>
                  <a:lnTo>
                    <a:pt x="1809750" y="736023"/>
                  </a:lnTo>
                  <a:lnTo>
                    <a:pt x="1489364" y="0"/>
                  </a:lnTo>
                  <a:lnTo>
                    <a:pt x="1428750" y="17319"/>
                  </a:lnTo>
                  <a:close/>
                </a:path>
              </a:pathLst>
            </a:custGeom>
            <a:solidFill>
              <a:srgbClr val="FFFFFF">
                <a:alpha val="20000"/>
              </a:srgbClr>
            </a:solidFill>
            <a:ln w="25400">
              <a:solidFill>
                <a:srgbClr val="000000">
                  <a:alpha val="84999"/>
                </a:srgbClr>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 name="フリーフォーム 3">
              <a:extLst>
                <a:ext uri="{FF2B5EF4-FFF2-40B4-BE49-F238E27FC236}">
                  <a16:creationId xmlns:a16="http://schemas.microsoft.com/office/drawing/2014/main" id="{0AF1FE33-17D5-A742-8106-CB0B0682AB70}"/>
                </a:ext>
              </a:extLst>
            </p:cNvPr>
            <p:cNvSpPr>
              <a:spLocks noChangeAspect="1"/>
            </p:cNvSpPr>
            <p:nvPr/>
          </p:nvSpPr>
          <p:spPr bwMode="auto">
            <a:xfrm>
              <a:off x="8748" y="3708"/>
              <a:ext cx="514" cy="412"/>
            </a:xfrm>
            <a:custGeom>
              <a:avLst/>
              <a:gdLst>
                <a:gd name="T0" fmla="*/ 501 w 514"/>
                <a:gd name="T1" fmla="*/ 279 h 412"/>
                <a:gd name="T2" fmla="*/ 146 w 514"/>
                <a:gd name="T3" fmla="*/ 412 h 412"/>
                <a:gd name="T4" fmla="*/ 0 w 514"/>
                <a:gd name="T5" fmla="*/ 279 h 412"/>
                <a:gd name="T6" fmla="*/ 7 w 514"/>
                <a:gd name="T7" fmla="*/ 292 h 412"/>
                <a:gd name="T8" fmla="*/ 184 w 514"/>
                <a:gd name="T9" fmla="*/ 0 h 412"/>
                <a:gd name="T10" fmla="*/ 432 w 514"/>
                <a:gd name="T11" fmla="*/ 127 h 412"/>
                <a:gd name="T12" fmla="*/ 514 w 514"/>
                <a:gd name="T13" fmla="*/ 292 h 412"/>
              </a:gdLst>
              <a:ahLst/>
              <a:cxnLst>
                <a:cxn ang="0">
                  <a:pos x="T0" y="T1"/>
                </a:cxn>
                <a:cxn ang="0">
                  <a:pos x="T2" y="T3"/>
                </a:cxn>
                <a:cxn ang="0">
                  <a:pos x="T4" y="T5"/>
                </a:cxn>
                <a:cxn ang="0">
                  <a:pos x="T6" y="T7"/>
                </a:cxn>
                <a:cxn ang="0">
                  <a:pos x="T8" y="T9"/>
                </a:cxn>
                <a:cxn ang="0">
                  <a:pos x="T10" y="T11"/>
                </a:cxn>
                <a:cxn ang="0">
                  <a:pos x="T12" y="T13"/>
                </a:cxn>
              </a:cxnLst>
              <a:rect l="0" t="0" r="r" b="b"/>
              <a:pathLst>
                <a:path w="514" h="412">
                  <a:moveTo>
                    <a:pt x="501" y="279"/>
                  </a:moveTo>
                  <a:lnTo>
                    <a:pt x="146" y="412"/>
                  </a:lnTo>
                  <a:lnTo>
                    <a:pt x="0" y="279"/>
                  </a:lnTo>
                  <a:lnTo>
                    <a:pt x="7" y="292"/>
                  </a:lnTo>
                  <a:lnTo>
                    <a:pt x="184" y="0"/>
                  </a:lnTo>
                  <a:lnTo>
                    <a:pt x="432" y="127"/>
                  </a:lnTo>
                  <a:lnTo>
                    <a:pt x="514" y="292"/>
                  </a:lnTo>
                </a:path>
              </a:pathLst>
            </a:custGeom>
            <a:solidFill>
              <a:srgbClr val="FFFFFF">
                <a:alpha val="20000"/>
              </a:srgbClr>
            </a:solidFill>
            <a:ln w="25400">
              <a:solidFill>
                <a:srgbClr val="000000">
                  <a:alpha val="84999"/>
                </a:srgbClr>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 name="フリーフォーム 3">
              <a:extLst>
                <a:ext uri="{FF2B5EF4-FFF2-40B4-BE49-F238E27FC236}">
                  <a16:creationId xmlns:a16="http://schemas.microsoft.com/office/drawing/2014/main" id="{1D5E1717-0F21-F52F-FFA8-66FFA56F2F27}"/>
                </a:ext>
              </a:extLst>
            </p:cNvPr>
            <p:cNvSpPr>
              <a:spLocks noChangeAspect="1"/>
            </p:cNvSpPr>
            <p:nvPr/>
          </p:nvSpPr>
          <p:spPr bwMode="auto">
            <a:xfrm>
              <a:off x="8618" y="4038"/>
              <a:ext cx="223" cy="202"/>
            </a:xfrm>
            <a:custGeom>
              <a:avLst/>
              <a:gdLst>
                <a:gd name="T0" fmla="*/ 170 w 223"/>
                <a:gd name="T1" fmla="*/ 152 h 202"/>
                <a:gd name="T2" fmla="*/ 17 w 223"/>
                <a:gd name="T3" fmla="*/ 202 h 202"/>
                <a:gd name="T4" fmla="*/ 0 w 223"/>
                <a:gd name="T5" fmla="*/ 151 h 202"/>
                <a:gd name="T6" fmla="*/ 101 w 223"/>
                <a:gd name="T7" fmla="*/ 0 h 202"/>
                <a:gd name="T8" fmla="*/ 223 w 223"/>
                <a:gd name="T9" fmla="*/ 122 h 202"/>
                <a:gd name="T10" fmla="*/ 183 w 223"/>
                <a:gd name="T11" fmla="*/ 165 h 202"/>
              </a:gdLst>
              <a:ahLst/>
              <a:cxnLst>
                <a:cxn ang="0">
                  <a:pos x="T0" y="T1"/>
                </a:cxn>
                <a:cxn ang="0">
                  <a:pos x="T2" y="T3"/>
                </a:cxn>
                <a:cxn ang="0">
                  <a:pos x="T4" y="T5"/>
                </a:cxn>
                <a:cxn ang="0">
                  <a:pos x="T6" y="T7"/>
                </a:cxn>
                <a:cxn ang="0">
                  <a:pos x="T8" y="T9"/>
                </a:cxn>
                <a:cxn ang="0">
                  <a:pos x="T10" y="T11"/>
                </a:cxn>
              </a:cxnLst>
              <a:rect l="0" t="0" r="r" b="b"/>
              <a:pathLst>
                <a:path w="223" h="202">
                  <a:moveTo>
                    <a:pt x="170" y="152"/>
                  </a:moveTo>
                  <a:lnTo>
                    <a:pt x="17" y="202"/>
                  </a:lnTo>
                  <a:lnTo>
                    <a:pt x="0" y="151"/>
                  </a:lnTo>
                  <a:lnTo>
                    <a:pt x="101" y="0"/>
                  </a:lnTo>
                  <a:lnTo>
                    <a:pt x="223" y="122"/>
                  </a:lnTo>
                  <a:lnTo>
                    <a:pt x="183" y="165"/>
                  </a:lnTo>
                </a:path>
              </a:pathLst>
            </a:custGeom>
            <a:solidFill>
              <a:srgbClr val="FFFFFF">
                <a:alpha val="20000"/>
              </a:srgbClr>
            </a:solidFill>
            <a:ln w="25400">
              <a:solidFill>
                <a:srgbClr val="000000">
                  <a:alpha val="84999"/>
                </a:srgbClr>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22" name="Group 9">
            <a:extLst>
              <a:ext uri="{FF2B5EF4-FFF2-40B4-BE49-F238E27FC236}">
                <a16:creationId xmlns:a16="http://schemas.microsoft.com/office/drawing/2014/main" id="{E08038E5-E901-8494-E9E4-8689BE1543B2}"/>
              </a:ext>
            </a:extLst>
          </p:cNvPr>
          <p:cNvGrpSpPr>
            <a:grpSpLocks noChangeAspect="1"/>
          </p:cNvGrpSpPr>
          <p:nvPr/>
        </p:nvGrpSpPr>
        <p:grpSpPr bwMode="auto">
          <a:xfrm>
            <a:off x="-5483" y="4015758"/>
            <a:ext cx="2933253" cy="2204839"/>
            <a:chOff x="1418" y="2138"/>
            <a:chExt cx="9060" cy="6810"/>
          </a:xfrm>
        </p:grpSpPr>
        <p:pic>
          <p:nvPicPr>
            <p:cNvPr id="23" name="Picture 10">
              <a:extLst>
                <a:ext uri="{FF2B5EF4-FFF2-40B4-BE49-F238E27FC236}">
                  <a16:creationId xmlns:a16="http://schemas.microsoft.com/office/drawing/2014/main" id="{256E7DDD-5B4D-CF96-23E1-CBF1F15BF3A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18" y="2138"/>
              <a:ext cx="9060" cy="6810"/>
            </a:xfrm>
            <a:prstGeom prst="rect">
              <a:avLst/>
            </a:prstGeom>
            <a:noFill/>
            <a:extLst>
              <a:ext uri="{909E8E84-426E-40DD-AFC4-6F175D3DCCD1}">
                <a14:hiddenFill xmlns:a14="http://schemas.microsoft.com/office/drawing/2010/main">
                  <a:solidFill>
                    <a:srgbClr val="FFFFFF"/>
                  </a:solidFill>
                </a14:hiddenFill>
              </a:ext>
            </a:extLst>
          </p:spPr>
        </p:pic>
        <p:sp>
          <p:nvSpPr>
            <p:cNvPr id="24" name="その他">
              <a:extLst>
                <a:ext uri="{FF2B5EF4-FFF2-40B4-BE49-F238E27FC236}">
                  <a16:creationId xmlns:a16="http://schemas.microsoft.com/office/drawing/2014/main" id="{60E45875-3A5B-3A9C-6DC2-7DED923F9DA8}"/>
                </a:ext>
              </a:extLst>
            </p:cNvPr>
            <p:cNvSpPr>
              <a:spLocks noChangeAspect="1"/>
            </p:cNvSpPr>
            <p:nvPr/>
          </p:nvSpPr>
          <p:spPr bwMode="auto">
            <a:xfrm>
              <a:off x="2852" y="3022"/>
              <a:ext cx="6437" cy="5096"/>
            </a:xfrm>
            <a:custGeom>
              <a:avLst/>
              <a:gdLst>
                <a:gd name="T0" fmla="*/ 4086 w 6437"/>
                <a:gd name="T1" fmla="*/ 0 h 5096"/>
                <a:gd name="T2" fmla="*/ 3848 w 6437"/>
                <a:gd name="T3" fmla="*/ 146 h 5096"/>
                <a:gd name="T4" fmla="*/ 3699 w 6437"/>
                <a:gd name="T5" fmla="*/ 359 h 5096"/>
                <a:gd name="T6" fmla="*/ 395 w 6437"/>
                <a:gd name="T7" fmla="*/ 3070 h 5096"/>
                <a:gd name="T8" fmla="*/ 212 w 6437"/>
                <a:gd name="T9" fmla="*/ 3190 h 5096"/>
                <a:gd name="T10" fmla="*/ 0 w 6437"/>
                <a:gd name="T11" fmla="*/ 3359 h 5096"/>
                <a:gd name="T12" fmla="*/ 277 w 6437"/>
                <a:gd name="T13" fmla="*/ 3765 h 5096"/>
                <a:gd name="T14" fmla="*/ 1793 w 6437"/>
                <a:gd name="T15" fmla="*/ 2572 h 5096"/>
                <a:gd name="T16" fmla="*/ 1919 w 6437"/>
                <a:gd name="T17" fmla="*/ 2766 h 5096"/>
                <a:gd name="T18" fmla="*/ 2024 w 6437"/>
                <a:gd name="T19" fmla="*/ 2694 h 5096"/>
                <a:gd name="T20" fmla="*/ 2409 w 6437"/>
                <a:gd name="T21" fmla="*/ 3208 h 5096"/>
                <a:gd name="T22" fmla="*/ 2710 w 6437"/>
                <a:gd name="T23" fmla="*/ 2993 h 5096"/>
                <a:gd name="T24" fmla="*/ 2851 w 6437"/>
                <a:gd name="T25" fmla="*/ 3189 h 5096"/>
                <a:gd name="T26" fmla="*/ 1704 w 6437"/>
                <a:gd name="T27" fmla="*/ 4088 h 5096"/>
                <a:gd name="T28" fmla="*/ 2624 w 6437"/>
                <a:gd name="T29" fmla="*/ 5096 h 5096"/>
                <a:gd name="T30" fmla="*/ 6437 w 6437"/>
                <a:gd name="T31" fmla="*/ 2145 h 5096"/>
                <a:gd name="T32" fmla="*/ 5929 w 6437"/>
                <a:gd name="T33" fmla="*/ 1411 h 5096"/>
                <a:gd name="T34" fmla="*/ 5881 w 6437"/>
                <a:gd name="T35" fmla="*/ 1373 h 5096"/>
                <a:gd name="T36" fmla="*/ 5203 w 6437"/>
                <a:gd name="T37" fmla="*/ 1263 h 5096"/>
                <a:gd name="T38" fmla="*/ 3134 w 6437"/>
                <a:gd name="T39" fmla="*/ 2941 h 5096"/>
                <a:gd name="T40" fmla="*/ 3045 w 6437"/>
                <a:gd name="T41" fmla="*/ 2836 h 5096"/>
                <a:gd name="T42" fmla="*/ 3812 w 6437"/>
                <a:gd name="T43" fmla="*/ 2194 h 5096"/>
                <a:gd name="T44" fmla="*/ 3706 w 6437"/>
                <a:gd name="T45" fmla="*/ 2096 h 5096"/>
                <a:gd name="T46" fmla="*/ 2970 w 6437"/>
                <a:gd name="T47" fmla="*/ 2599 h 5096"/>
                <a:gd name="T48" fmla="*/ 2567 w 6437"/>
                <a:gd name="T49" fmla="*/ 2105 h 5096"/>
                <a:gd name="T50" fmla="*/ 4475 w 6437"/>
                <a:gd name="T51" fmla="*/ 458 h 5096"/>
                <a:gd name="T52" fmla="*/ 4348 w 6437"/>
                <a:gd name="T53" fmla="*/ 253 h 5096"/>
                <a:gd name="T54" fmla="*/ 4087 w 6437"/>
                <a:gd name="T55" fmla="*/ 13 h 5096"/>
                <a:gd name="T56" fmla="*/ 4086 w 6437"/>
                <a:gd name="T57" fmla="*/ 0 h 5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37" h="5096">
                  <a:moveTo>
                    <a:pt x="4086" y="0"/>
                  </a:moveTo>
                  <a:lnTo>
                    <a:pt x="3848" y="146"/>
                  </a:lnTo>
                  <a:lnTo>
                    <a:pt x="3699" y="359"/>
                  </a:lnTo>
                  <a:lnTo>
                    <a:pt x="395" y="3070"/>
                  </a:lnTo>
                  <a:lnTo>
                    <a:pt x="212" y="3190"/>
                  </a:lnTo>
                  <a:lnTo>
                    <a:pt x="0" y="3359"/>
                  </a:lnTo>
                  <a:lnTo>
                    <a:pt x="277" y="3765"/>
                  </a:lnTo>
                  <a:lnTo>
                    <a:pt x="1793" y="2572"/>
                  </a:lnTo>
                  <a:lnTo>
                    <a:pt x="1919" y="2766"/>
                  </a:lnTo>
                  <a:lnTo>
                    <a:pt x="2024" y="2694"/>
                  </a:lnTo>
                  <a:lnTo>
                    <a:pt x="2409" y="3208"/>
                  </a:lnTo>
                  <a:lnTo>
                    <a:pt x="2710" y="2993"/>
                  </a:lnTo>
                  <a:lnTo>
                    <a:pt x="2851" y="3189"/>
                  </a:lnTo>
                  <a:lnTo>
                    <a:pt x="1704" y="4088"/>
                  </a:lnTo>
                  <a:lnTo>
                    <a:pt x="2624" y="5096"/>
                  </a:lnTo>
                  <a:lnTo>
                    <a:pt x="6437" y="2145"/>
                  </a:lnTo>
                  <a:lnTo>
                    <a:pt x="5929" y="1411"/>
                  </a:lnTo>
                  <a:lnTo>
                    <a:pt x="5881" y="1373"/>
                  </a:lnTo>
                  <a:lnTo>
                    <a:pt x="5203" y="1263"/>
                  </a:lnTo>
                  <a:lnTo>
                    <a:pt x="3134" y="2941"/>
                  </a:lnTo>
                  <a:lnTo>
                    <a:pt x="3045" y="2836"/>
                  </a:lnTo>
                  <a:lnTo>
                    <a:pt x="3812" y="2194"/>
                  </a:lnTo>
                  <a:lnTo>
                    <a:pt x="3706" y="2096"/>
                  </a:lnTo>
                  <a:lnTo>
                    <a:pt x="2970" y="2599"/>
                  </a:lnTo>
                  <a:lnTo>
                    <a:pt x="2567" y="2105"/>
                  </a:lnTo>
                  <a:lnTo>
                    <a:pt x="4475" y="458"/>
                  </a:lnTo>
                  <a:lnTo>
                    <a:pt x="4348" y="253"/>
                  </a:lnTo>
                  <a:lnTo>
                    <a:pt x="4087" y="13"/>
                  </a:lnTo>
                  <a:lnTo>
                    <a:pt x="4086" y="0"/>
                  </a:lnTo>
                  <a:close/>
                </a:path>
              </a:pathLst>
            </a:custGeom>
            <a:pattFill prst="ltHorz">
              <a:fgClr>
                <a:srgbClr val="FFFFFF">
                  <a:alpha val="20000"/>
                </a:srgbClr>
              </a:fgClr>
              <a:bgClr>
                <a:srgbClr val="FFFFFF">
                  <a:alpha val="20000"/>
                </a:srgbClr>
              </a:bgClr>
            </a:patt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pic>
        <p:nvPicPr>
          <p:cNvPr id="26" name="図 25">
            <a:extLst>
              <a:ext uri="{FF2B5EF4-FFF2-40B4-BE49-F238E27FC236}">
                <a16:creationId xmlns:a16="http://schemas.microsoft.com/office/drawing/2014/main" id="{75A02387-89FE-3655-6E03-8BECF5FDB25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49652" y="978689"/>
            <a:ext cx="2580828" cy="4257545"/>
          </a:xfrm>
          <a:prstGeom prst="rect">
            <a:avLst/>
          </a:prstGeom>
        </p:spPr>
      </p:pic>
      <p:pic>
        <p:nvPicPr>
          <p:cNvPr id="28" name="図 27">
            <a:extLst>
              <a:ext uri="{FF2B5EF4-FFF2-40B4-BE49-F238E27FC236}">
                <a16:creationId xmlns:a16="http://schemas.microsoft.com/office/drawing/2014/main" id="{5DB9C659-6BE7-F109-195C-BE4A33CB51A7}"/>
              </a:ext>
            </a:extLst>
          </p:cNvPr>
          <p:cNvPicPr>
            <a:picLocks noChangeAspect="1"/>
          </p:cNvPicPr>
          <p:nvPr/>
        </p:nvPicPr>
        <p:blipFill>
          <a:blip r:embed="rId7"/>
          <a:srcRect r="4829"/>
          <a:stretch>
            <a:fillRect/>
          </a:stretch>
        </p:blipFill>
        <p:spPr>
          <a:xfrm>
            <a:off x="6541446" y="978689"/>
            <a:ext cx="3008206" cy="4335183"/>
          </a:xfrm>
          <a:prstGeom prst="rect">
            <a:avLst/>
          </a:prstGeom>
        </p:spPr>
      </p:pic>
      <p:sp>
        <p:nvSpPr>
          <p:cNvPr id="30" name="テキスト プレースホルダー 4">
            <a:extLst>
              <a:ext uri="{FF2B5EF4-FFF2-40B4-BE49-F238E27FC236}">
                <a16:creationId xmlns:a16="http://schemas.microsoft.com/office/drawing/2014/main" id="{CB67AF56-8A0E-93D3-9F8D-C954050663F7}"/>
              </a:ext>
            </a:extLst>
          </p:cNvPr>
          <p:cNvSpPr txBox="1">
            <a:spLocks/>
          </p:cNvSpPr>
          <p:nvPr/>
        </p:nvSpPr>
        <p:spPr>
          <a:xfrm>
            <a:off x="1372978" y="512270"/>
            <a:ext cx="3934497" cy="46641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r>
              <a:rPr lang="ja-JP" altLang="en-US" sz="1600" dirty="0"/>
              <a:t>大阪北港（左図：前回、右図：今回）</a:t>
            </a:r>
          </a:p>
        </p:txBody>
      </p:sp>
      <p:sp>
        <p:nvSpPr>
          <p:cNvPr id="32" name="テキスト プレースホルダー 4">
            <a:extLst>
              <a:ext uri="{FF2B5EF4-FFF2-40B4-BE49-F238E27FC236}">
                <a16:creationId xmlns:a16="http://schemas.microsoft.com/office/drawing/2014/main" id="{8A10E04A-EBC9-8975-7B40-D5268D2F68CB}"/>
              </a:ext>
            </a:extLst>
          </p:cNvPr>
          <p:cNvSpPr txBox="1">
            <a:spLocks/>
          </p:cNvSpPr>
          <p:nvPr/>
        </p:nvSpPr>
        <p:spPr>
          <a:xfrm>
            <a:off x="1265886" y="3535469"/>
            <a:ext cx="3934497" cy="466419"/>
          </a:xfrm>
          <a:prstGeom prst="rect">
            <a:avLst/>
          </a:prstGeom>
        </p:spPr>
        <p:txBody>
          <a:bodyPr vert="horz" lIns="91440" tIns="45720" rIns="91440" bIns="45720" rtlCol="0" anchor="b">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r>
              <a:rPr lang="ja-JP" altLang="en-US" sz="1600" dirty="0"/>
              <a:t>関西国際空港（左図：前回、右図：今回）</a:t>
            </a:r>
          </a:p>
        </p:txBody>
      </p:sp>
      <p:sp>
        <p:nvSpPr>
          <p:cNvPr id="34" name="テキスト プレースホルダー 4">
            <a:extLst>
              <a:ext uri="{FF2B5EF4-FFF2-40B4-BE49-F238E27FC236}">
                <a16:creationId xmlns:a16="http://schemas.microsoft.com/office/drawing/2014/main" id="{D5CCFB19-8E00-B4DE-1D85-99C1678741C0}"/>
              </a:ext>
            </a:extLst>
          </p:cNvPr>
          <p:cNvSpPr txBox="1">
            <a:spLocks/>
          </p:cNvSpPr>
          <p:nvPr/>
        </p:nvSpPr>
        <p:spPr>
          <a:xfrm>
            <a:off x="7831444" y="512269"/>
            <a:ext cx="3518238" cy="46641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r>
              <a:rPr lang="ja-JP" altLang="en-US" sz="1600" dirty="0"/>
              <a:t>堺泉北（左図：前回、右図：今回）</a:t>
            </a:r>
          </a:p>
        </p:txBody>
      </p:sp>
      <p:sp>
        <p:nvSpPr>
          <p:cNvPr id="36" name="テキスト ボックス 35">
            <a:extLst>
              <a:ext uri="{FF2B5EF4-FFF2-40B4-BE49-F238E27FC236}">
                <a16:creationId xmlns:a16="http://schemas.microsoft.com/office/drawing/2014/main" id="{9E84759E-4E7E-C17F-76F8-FD76B3C83236}"/>
              </a:ext>
            </a:extLst>
          </p:cNvPr>
          <p:cNvSpPr txBox="1"/>
          <p:nvPr/>
        </p:nvSpPr>
        <p:spPr>
          <a:xfrm>
            <a:off x="260431" y="3242487"/>
            <a:ext cx="5998976" cy="400110"/>
          </a:xfrm>
          <a:prstGeom prst="rect">
            <a:avLst/>
          </a:prstGeom>
          <a:noFill/>
          <a:ln w="28575">
            <a:solidFill>
              <a:srgbClr val="002060"/>
            </a:solidFill>
          </a:ln>
        </p:spPr>
        <p:txBody>
          <a:bodyPr wrap="square" rtlCol="0">
            <a:spAutoFit/>
          </a:bodyPr>
          <a:lstStyle/>
          <a:p>
            <a:r>
              <a:rPr kumimoji="1" lang="ja-JP" altLang="en-US" sz="2000" dirty="0"/>
              <a:t>○</a:t>
            </a:r>
            <a:r>
              <a:rPr lang="ja-JP" altLang="en-US" sz="2000" dirty="0"/>
              <a:t>大阪北港地区は、浸水深が大幅に小さくなった。</a:t>
            </a:r>
            <a:endParaRPr kumimoji="1" lang="en-US" altLang="ja-JP" sz="2000" dirty="0"/>
          </a:p>
        </p:txBody>
      </p:sp>
      <p:sp>
        <p:nvSpPr>
          <p:cNvPr id="4" name="テキスト ボックス 3">
            <a:extLst>
              <a:ext uri="{FF2B5EF4-FFF2-40B4-BE49-F238E27FC236}">
                <a16:creationId xmlns:a16="http://schemas.microsoft.com/office/drawing/2014/main" id="{FF79B7B0-80CE-A9C5-DBAA-3A0F4A1E47B0}"/>
              </a:ext>
            </a:extLst>
          </p:cNvPr>
          <p:cNvSpPr txBox="1"/>
          <p:nvPr/>
        </p:nvSpPr>
        <p:spPr>
          <a:xfrm>
            <a:off x="260431" y="6284110"/>
            <a:ext cx="5998976" cy="400110"/>
          </a:xfrm>
          <a:prstGeom prst="rect">
            <a:avLst/>
          </a:prstGeom>
          <a:noFill/>
          <a:ln w="28575">
            <a:solidFill>
              <a:srgbClr val="002060"/>
            </a:solidFill>
          </a:ln>
        </p:spPr>
        <p:txBody>
          <a:bodyPr wrap="square" rtlCol="0">
            <a:spAutoFit/>
          </a:bodyPr>
          <a:lstStyle/>
          <a:p>
            <a:r>
              <a:rPr kumimoji="1" lang="ja-JP" altLang="en-US" sz="2000" dirty="0"/>
              <a:t>○関空</a:t>
            </a:r>
            <a:r>
              <a:rPr lang="ja-JP" altLang="en-US" sz="2000" dirty="0"/>
              <a:t>地区は、浸水深が大きくなった。</a:t>
            </a:r>
            <a:endParaRPr kumimoji="1" lang="en-US" altLang="ja-JP" sz="2000" dirty="0"/>
          </a:p>
        </p:txBody>
      </p:sp>
      <p:sp>
        <p:nvSpPr>
          <p:cNvPr id="6" name="テキスト ボックス 5">
            <a:extLst>
              <a:ext uri="{FF2B5EF4-FFF2-40B4-BE49-F238E27FC236}">
                <a16:creationId xmlns:a16="http://schemas.microsoft.com/office/drawing/2014/main" id="{17AFAA62-B489-AD44-8F29-50DF51453C6F}"/>
              </a:ext>
            </a:extLst>
          </p:cNvPr>
          <p:cNvSpPr txBox="1"/>
          <p:nvPr/>
        </p:nvSpPr>
        <p:spPr>
          <a:xfrm>
            <a:off x="7337277" y="5424169"/>
            <a:ext cx="4424750" cy="400110"/>
          </a:xfrm>
          <a:prstGeom prst="rect">
            <a:avLst/>
          </a:prstGeom>
          <a:noFill/>
          <a:ln w="28575">
            <a:solidFill>
              <a:srgbClr val="002060"/>
            </a:solidFill>
          </a:ln>
        </p:spPr>
        <p:txBody>
          <a:bodyPr wrap="square" rtlCol="0">
            <a:spAutoFit/>
          </a:bodyPr>
          <a:lstStyle/>
          <a:p>
            <a:r>
              <a:rPr kumimoji="1" lang="ja-JP" altLang="en-US" sz="2000" dirty="0"/>
              <a:t>○堺泉北</a:t>
            </a:r>
            <a:r>
              <a:rPr lang="ja-JP" altLang="en-US" sz="2000" dirty="0"/>
              <a:t>地区は、大きく変わらず。</a:t>
            </a:r>
            <a:endParaRPr kumimoji="1" lang="en-US" altLang="ja-JP" sz="2000" dirty="0"/>
          </a:p>
        </p:txBody>
      </p:sp>
    </p:spTree>
    <p:extLst>
      <p:ext uri="{BB962C8B-B14F-4D97-AF65-F5344CB8AC3E}">
        <p14:creationId xmlns:p14="http://schemas.microsoft.com/office/powerpoint/2010/main" val="1727863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35AEA-C80B-E43D-E1E3-A4399A02B298}"/>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C061AB23-56FE-71C4-2CE5-230BEFA86B52}"/>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５　複合災害シナリオ（津波）（参考）</a:t>
            </a:r>
            <a:endParaRPr kumimoji="1" lang="ja-JP" altLang="en-US" sz="3200" dirty="0">
              <a:solidFill>
                <a:schemeClr val="bg1"/>
              </a:solidFill>
            </a:endParaRPr>
          </a:p>
        </p:txBody>
      </p:sp>
      <p:pic>
        <p:nvPicPr>
          <p:cNvPr id="3" name="図 2">
            <a:extLst>
              <a:ext uri="{FF2B5EF4-FFF2-40B4-BE49-F238E27FC236}">
                <a16:creationId xmlns:a16="http://schemas.microsoft.com/office/drawing/2014/main" id="{B9FEEDD9-A69B-41F6-F419-D24B10C4DF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106373"/>
            <a:ext cx="12192000" cy="3228671"/>
          </a:xfrm>
          <a:prstGeom prst="rect">
            <a:avLst/>
          </a:prstGeom>
        </p:spPr>
      </p:pic>
      <p:sp>
        <p:nvSpPr>
          <p:cNvPr id="14" name="テキスト ボックス 13">
            <a:extLst>
              <a:ext uri="{FF2B5EF4-FFF2-40B4-BE49-F238E27FC236}">
                <a16:creationId xmlns:a16="http://schemas.microsoft.com/office/drawing/2014/main" id="{16281BCC-08D3-3327-EE39-A410601DC483}"/>
              </a:ext>
            </a:extLst>
          </p:cNvPr>
          <p:cNvSpPr txBox="1"/>
          <p:nvPr/>
        </p:nvSpPr>
        <p:spPr>
          <a:xfrm>
            <a:off x="8161075" y="1698941"/>
            <a:ext cx="3429000" cy="246221"/>
          </a:xfrm>
          <a:prstGeom prst="rect">
            <a:avLst/>
          </a:prstGeom>
          <a:noFill/>
        </p:spPr>
        <p:txBody>
          <a:bodyPr wrap="square" rtlCol="0">
            <a:spAutoFit/>
          </a:bodyPr>
          <a:lstStyle/>
          <a:p>
            <a:r>
              <a:rPr kumimoji="1" lang="ja-JP" altLang="en-US" sz="1000" dirty="0">
                <a:solidFill>
                  <a:srgbClr val="FF0000"/>
                </a:solidFill>
              </a:rPr>
              <a:t>●公設消防到着の遅れ</a:t>
            </a:r>
          </a:p>
        </p:txBody>
      </p:sp>
      <p:sp>
        <p:nvSpPr>
          <p:cNvPr id="18" name="テキスト ボックス 17">
            <a:extLst>
              <a:ext uri="{FF2B5EF4-FFF2-40B4-BE49-F238E27FC236}">
                <a16:creationId xmlns:a16="http://schemas.microsoft.com/office/drawing/2014/main" id="{08B9306E-BA5C-01F8-ACE8-2A8632B6BF21}"/>
              </a:ext>
            </a:extLst>
          </p:cNvPr>
          <p:cNvSpPr txBox="1"/>
          <p:nvPr/>
        </p:nvSpPr>
        <p:spPr>
          <a:xfrm>
            <a:off x="6290525" y="5373144"/>
            <a:ext cx="3429000" cy="246221"/>
          </a:xfrm>
          <a:prstGeom prst="rect">
            <a:avLst/>
          </a:prstGeom>
          <a:noFill/>
        </p:spPr>
        <p:txBody>
          <a:bodyPr wrap="square" rtlCol="0">
            <a:spAutoFit/>
          </a:bodyPr>
          <a:lstStyle/>
          <a:p>
            <a:r>
              <a:rPr lang="ja-JP" altLang="en-US" sz="1000" dirty="0">
                <a:solidFill>
                  <a:srgbClr val="FF0000"/>
                </a:solidFill>
              </a:rPr>
              <a:t>●</a:t>
            </a:r>
            <a:r>
              <a:rPr kumimoji="1" lang="ja-JP" altLang="en-US" sz="1000" dirty="0">
                <a:solidFill>
                  <a:srgbClr val="FF0000"/>
                </a:solidFill>
              </a:rPr>
              <a:t>内陸部の災害による交通障害</a:t>
            </a:r>
          </a:p>
        </p:txBody>
      </p:sp>
      <p:sp>
        <p:nvSpPr>
          <p:cNvPr id="4" name="正方形/長方形 3">
            <a:extLst>
              <a:ext uri="{FF2B5EF4-FFF2-40B4-BE49-F238E27FC236}">
                <a16:creationId xmlns:a16="http://schemas.microsoft.com/office/drawing/2014/main" id="{1233880A-C5B4-9265-1DEA-46083DB6FC3C}"/>
              </a:ext>
            </a:extLst>
          </p:cNvPr>
          <p:cNvSpPr/>
          <p:nvPr/>
        </p:nvSpPr>
        <p:spPr>
          <a:xfrm>
            <a:off x="0" y="2106373"/>
            <a:ext cx="419100" cy="3151427"/>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地震</a:t>
            </a:r>
          </a:p>
        </p:txBody>
      </p:sp>
      <p:sp>
        <p:nvSpPr>
          <p:cNvPr id="10" name="テキスト ボックス 9">
            <a:extLst>
              <a:ext uri="{FF2B5EF4-FFF2-40B4-BE49-F238E27FC236}">
                <a16:creationId xmlns:a16="http://schemas.microsoft.com/office/drawing/2014/main" id="{B53E06CE-1ADB-DD43-CBC0-C65C9784030A}"/>
              </a:ext>
            </a:extLst>
          </p:cNvPr>
          <p:cNvSpPr txBox="1"/>
          <p:nvPr/>
        </p:nvSpPr>
        <p:spPr>
          <a:xfrm>
            <a:off x="9875575" y="3907411"/>
            <a:ext cx="3429000" cy="246221"/>
          </a:xfrm>
          <a:prstGeom prst="rect">
            <a:avLst/>
          </a:prstGeom>
          <a:noFill/>
        </p:spPr>
        <p:txBody>
          <a:bodyPr wrap="square" rtlCol="0">
            <a:spAutoFit/>
          </a:bodyPr>
          <a:lstStyle/>
          <a:p>
            <a:r>
              <a:rPr lang="ja-JP" altLang="en-US" sz="1000" dirty="0">
                <a:solidFill>
                  <a:srgbClr val="FF0000"/>
                </a:solidFill>
              </a:rPr>
              <a:t>・海上交通への支障</a:t>
            </a:r>
            <a:endParaRPr kumimoji="1" lang="ja-JP" altLang="en-US" sz="1000" dirty="0">
              <a:solidFill>
                <a:srgbClr val="FF0000"/>
              </a:solidFill>
            </a:endParaRPr>
          </a:p>
        </p:txBody>
      </p:sp>
      <p:sp>
        <p:nvSpPr>
          <p:cNvPr id="16" name="テキスト ボックス 15">
            <a:extLst>
              <a:ext uri="{FF2B5EF4-FFF2-40B4-BE49-F238E27FC236}">
                <a16:creationId xmlns:a16="http://schemas.microsoft.com/office/drawing/2014/main" id="{375079E1-95EF-00FE-C29E-E3F841094148}"/>
              </a:ext>
            </a:extLst>
          </p:cNvPr>
          <p:cNvSpPr txBox="1"/>
          <p:nvPr/>
        </p:nvSpPr>
        <p:spPr>
          <a:xfrm>
            <a:off x="8161075" y="1910043"/>
            <a:ext cx="3429000" cy="246221"/>
          </a:xfrm>
          <a:prstGeom prst="rect">
            <a:avLst/>
          </a:prstGeom>
          <a:noFill/>
        </p:spPr>
        <p:txBody>
          <a:bodyPr wrap="square" rtlCol="0">
            <a:spAutoFit/>
          </a:bodyPr>
          <a:lstStyle/>
          <a:p>
            <a:r>
              <a:rPr kumimoji="1" lang="ja-JP" altLang="en-US" sz="1000" dirty="0">
                <a:solidFill>
                  <a:srgbClr val="FF0000"/>
                </a:solidFill>
              </a:rPr>
              <a:t>●広域同時被災による状況把握の遅れ</a:t>
            </a:r>
          </a:p>
        </p:txBody>
      </p:sp>
      <p:sp>
        <p:nvSpPr>
          <p:cNvPr id="5" name="テキスト ボックス 4">
            <a:extLst>
              <a:ext uri="{FF2B5EF4-FFF2-40B4-BE49-F238E27FC236}">
                <a16:creationId xmlns:a16="http://schemas.microsoft.com/office/drawing/2014/main" id="{8844D286-15DE-54C2-4342-B51A9CB4C6A2}"/>
              </a:ext>
            </a:extLst>
          </p:cNvPr>
          <p:cNvSpPr txBox="1"/>
          <p:nvPr/>
        </p:nvSpPr>
        <p:spPr>
          <a:xfrm>
            <a:off x="4732075" y="3720708"/>
            <a:ext cx="3429000" cy="246221"/>
          </a:xfrm>
          <a:prstGeom prst="rect">
            <a:avLst/>
          </a:prstGeom>
          <a:noFill/>
        </p:spPr>
        <p:txBody>
          <a:bodyPr wrap="square" rtlCol="0">
            <a:spAutoFit/>
          </a:bodyPr>
          <a:lstStyle/>
          <a:p>
            <a:r>
              <a:rPr kumimoji="1" lang="ja-JP" altLang="en-US" sz="1000" dirty="0">
                <a:solidFill>
                  <a:srgbClr val="FF0000"/>
                </a:solidFill>
              </a:rPr>
              <a:t>●</a:t>
            </a:r>
            <a:r>
              <a:rPr lang="ja-JP" altLang="en-US" sz="1000" dirty="0">
                <a:solidFill>
                  <a:srgbClr val="FF0000"/>
                </a:solidFill>
              </a:rPr>
              <a:t>津波警報により漏洩停止作業不可</a:t>
            </a:r>
            <a:endParaRPr kumimoji="1" lang="ja-JP" altLang="en-US" sz="1000" dirty="0">
              <a:solidFill>
                <a:srgbClr val="FF0000"/>
              </a:solidFill>
            </a:endParaRPr>
          </a:p>
        </p:txBody>
      </p:sp>
    </p:spTree>
    <p:extLst>
      <p:ext uri="{BB962C8B-B14F-4D97-AF65-F5344CB8AC3E}">
        <p14:creationId xmlns:p14="http://schemas.microsoft.com/office/powerpoint/2010/main" val="666592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1564E-FFC6-6F46-E8CD-B36E157631E4}"/>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96A2D687-13E8-42CD-A90D-A1D7B3DB0C21}"/>
              </a:ext>
            </a:extLst>
          </p:cNvPr>
          <p:cNvSpPr>
            <a:spLocks noGrp="1"/>
          </p:cNvSpPr>
          <p:nvPr>
            <p:ph type="title"/>
          </p:nvPr>
        </p:nvSpPr>
        <p:spPr>
          <a:xfrm>
            <a:off x="76389" y="35172"/>
            <a:ext cx="12054091" cy="633165"/>
          </a:xfrm>
          <a:solidFill>
            <a:srgbClr val="002060"/>
          </a:solidFill>
        </p:spPr>
        <p:txBody>
          <a:bodyPr>
            <a:normAutofit/>
          </a:bodyPr>
          <a:lstStyle/>
          <a:p>
            <a:r>
              <a:rPr lang="ja-JP" altLang="en-US" sz="3200" dirty="0">
                <a:solidFill>
                  <a:schemeClr val="bg1"/>
                </a:solidFill>
              </a:rPr>
              <a:t>５　複合災害シナリオ（長周期地震動・短周期地震動）（参考）</a:t>
            </a:r>
            <a:endParaRPr kumimoji="1" lang="ja-JP" altLang="en-US" sz="3200" dirty="0">
              <a:solidFill>
                <a:schemeClr val="bg1"/>
              </a:solidFill>
            </a:endParaRPr>
          </a:p>
        </p:txBody>
      </p:sp>
      <p:pic>
        <p:nvPicPr>
          <p:cNvPr id="12" name="図 11">
            <a:extLst>
              <a:ext uri="{FF2B5EF4-FFF2-40B4-BE49-F238E27FC236}">
                <a16:creationId xmlns:a16="http://schemas.microsoft.com/office/drawing/2014/main" id="{545217D8-DF64-6D82-43A8-F4217FF0D2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82401"/>
            <a:ext cx="12192000" cy="4604008"/>
          </a:xfrm>
          <a:prstGeom prst="rect">
            <a:avLst/>
          </a:prstGeom>
        </p:spPr>
      </p:pic>
      <p:sp>
        <p:nvSpPr>
          <p:cNvPr id="14" name="テキスト ボックス 13">
            <a:extLst>
              <a:ext uri="{FF2B5EF4-FFF2-40B4-BE49-F238E27FC236}">
                <a16:creationId xmlns:a16="http://schemas.microsoft.com/office/drawing/2014/main" id="{7DEDA886-3B22-1B0D-EBE7-C2D21DCC3333}"/>
              </a:ext>
            </a:extLst>
          </p:cNvPr>
          <p:cNvSpPr txBox="1"/>
          <p:nvPr/>
        </p:nvSpPr>
        <p:spPr>
          <a:xfrm>
            <a:off x="8107735" y="1321788"/>
            <a:ext cx="3429000" cy="246221"/>
          </a:xfrm>
          <a:prstGeom prst="rect">
            <a:avLst/>
          </a:prstGeom>
          <a:noFill/>
        </p:spPr>
        <p:txBody>
          <a:bodyPr wrap="square" rtlCol="0">
            <a:spAutoFit/>
          </a:bodyPr>
          <a:lstStyle/>
          <a:p>
            <a:r>
              <a:rPr kumimoji="1" lang="ja-JP" altLang="en-US" sz="1000" dirty="0">
                <a:solidFill>
                  <a:srgbClr val="FF0000"/>
                </a:solidFill>
              </a:rPr>
              <a:t>●公設消防到着の遅れ</a:t>
            </a:r>
          </a:p>
        </p:txBody>
      </p:sp>
      <p:sp>
        <p:nvSpPr>
          <p:cNvPr id="18" name="テキスト ボックス 17">
            <a:extLst>
              <a:ext uri="{FF2B5EF4-FFF2-40B4-BE49-F238E27FC236}">
                <a16:creationId xmlns:a16="http://schemas.microsoft.com/office/drawing/2014/main" id="{0982A6CC-6610-CEFD-3AD4-46C7C3F98B4F}"/>
              </a:ext>
            </a:extLst>
          </p:cNvPr>
          <p:cNvSpPr txBox="1"/>
          <p:nvPr/>
        </p:nvSpPr>
        <p:spPr>
          <a:xfrm>
            <a:off x="6096000" y="4105176"/>
            <a:ext cx="3429000" cy="246221"/>
          </a:xfrm>
          <a:prstGeom prst="rect">
            <a:avLst/>
          </a:prstGeom>
          <a:noFill/>
        </p:spPr>
        <p:txBody>
          <a:bodyPr wrap="square" rtlCol="0">
            <a:spAutoFit/>
          </a:bodyPr>
          <a:lstStyle/>
          <a:p>
            <a:r>
              <a:rPr lang="ja-JP" altLang="en-US" sz="1000" dirty="0">
                <a:solidFill>
                  <a:srgbClr val="FF0000"/>
                </a:solidFill>
              </a:rPr>
              <a:t>●</a:t>
            </a:r>
            <a:r>
              <a:rPr kumimoji="1" lang="ja-JP" altLang="en-US" sz="1000" dirty="0">
                <a:solidFill>
                  <a:srgbClr val="FF0000"/>
                </a:solidFill>
              </a:rPr>
              <a:t>内陸部の災害による交通障害</a:t>
            </a:r>
          </a:p>
        </p:txBody>
      </p:sp>
      <p:sp>
        <p:nvSpPr>
          <p:cNvPr id="20" name="正方形/長方形 19">
            <a:extLst>
              <a:ext uri="{FF2B5EF4-FFF2-40B4-BE49-F238E27FC236}">
                <a16:creationId xmlns:a16="http://schemas.microsoft.com/office/drawing/2014/main" id="{F3A09538-4C5D-3614-F5DB-4562292FD699}"/>
              </a:ext>
            </a:extLst>
          </p:cNvPr>
          <p:cNvSpPr/>
          <p:nvPr/>
        </p:nvSpPr>
        <p:spPr>
          <a:xfrm>
            <a:off x="22860" y="1522957"/>
            <a:ext cx="373380" cy="4076422"/>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地震</a:t>
            </a:r>
          </a:p>
        </p:txBody>
      </p:sp>
      <p:sp>
        <p:nvSpPr>
          <p:cNvPr id="22" name="テキスト ボックス 21">
            <a:extLst>
              <a:ext uri="{FF2B5EF4-FFF2-40B4-BE49-F238E27FC236}">
                <a16:creationId xmlns:a16="http://schemas.microsoft.com/office/drawing/2014/main" id="{9692CC40-B70B-A7A4-846A-9E9F4292E716}"/>
              </a:ext>
            </a:extLst>
          </p:cNvPr>
          <p:cNvSpPr txBox="1"/>
          <p:nvPr/>
        </p:nvSpPr>
        <p:spPr>
          <a:xfrm>
            <a:off x="8107735" y="1508727"/>
            <a:ext cx="3429000" cy="246221"/>
          </a:xfrm>
          <a:prstGeom prst="rect">
            <a:avLst/>
          </a:prstGeom>
          <a:noFill/>
        </p:spPr>
        <p:txBody>
          <a:bodyPr wrap="square" rtlCol="0">
            <a:spAutoFit/>
          </a:bodyPr>
          <a:lstStyle/>
          <a:p>
            <a:r>
              <a:rPr kumimoji="1" lang="ja-JP" altLang="en-US" sz="1000" dirty="0">
                <a:solidFill>
                  <a:srgbClr val="FF0000"/>
                </a:solidFill>
              </a:rPr>
              <a:t>●広域同時被災による状況把握の遅れ</a:t>
            </a:r>
          </a:p>
        </p:txBody>
      </p:sp>
    </p:spTree>
    <p:extLst>
      <p:ext uri="{BB962C8B-B14F-4D97-AF65-F5344CB8AC3E}">
        <p14:creationId xmlns:p14="http://schemas.microsoft.com/office/powerpoint/2010/main" val="302754588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3816</TotalTime>
  <Words>5621</Words>
  <Application>Microsoft Office PowerPoint</Application>
  <PresentationFormat>ワイド画面</PresentationFormat>
  <Paragraphs>915</Paragraphs>
  <Slides>24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24</vt:i4>
      </vt:variant>
    </vt:vector>
  </HeadingPairs>
  <TitlesOfParts>
    <vt:vector size="32" baseType="lpstr">
      <vt:lpstr>BIZ UDPゴシック</vt:lpstr>
      <vt:lpstr>HGP創英角ｺﾞｼｯｸUB</vt:lpstr>
      <vt:lpstr>ＭＳ ゴシック</vt:lpstr>
      <vt:lpstr>UD デジタル 教科書体 NP-B</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１　平常時</vt:lpstr>
      <vt:lpstr>２　短周期地震動</vt:lpstr>
      <vt:lpstr>３　長周期地震動（スロッシング）</vt:lpstr>
      <vt:lpstr>４　津波（浮き上がり・滑動）</vt:lpstr>
      <vt:lpstr>PowerPoint プレゼンテーション</vt:lpstr>
      <vt:lpstr>５　R8第１回検討部会における意見について</vt:lpstr>
      <vt:lpstr>PowerPoint プレゼンテーション</vt:lpstr>
      <vt:lpstr>PowerPoint プレゼンテーション</vt:lpstr>
      <vt:lpstr>前回調査業務との比較（事業所数と貯蔵量等）</vt:lpstr>
      <vt:lpstr>前回調査業務との比較（施設数）</vt:lpstr>
      <vt:lpstr>【参考】平常時及び短周期地震の想定災害</vt:lpstr>
      <vt:lpstr>１　平常時（参考）</vt:lpstr>
      <vt:lpstr>１　平常時（参考）</vt:lpstr>
      <vt:lpstr>２　短周期地震動（参考）</vt:lpstr>
      <vt:lpstr>２　短周期地震動（参考）</vt:lpstr>
      <vt:lpstr>４　津波（滑動）　　　浸水深の比較</vt:lpstr>
      <vt:lpstr>５　複合災害シナリオ（津波）（参考）</vt:lpstr>
      <vt:lpstr>５　複合災害シナリオ（長周期地震動・短周期地震動）（参考）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川添　恵祐</dc:creator>
  <cp:lastModifiedBy>川添　恵祐</cp:lastModifiedBy>
  <cp:revision>181</cp:revision>
  <cp:lastPrinted>2026-10-21T00:38:18Z</cp:lastPrinted>
  <dcterms:created xsi:type="dcterms:W3CDTF">2026-06-15T05:06:50Z</dcterms:created>
  <dcterms:modified xsi:type="dcterms:W3CDTF">2026-10-23T09:03:20Z</dcterms:modified>
</cp:coreProperties>
</file>