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7" r:id="rId1"/>
  </p:sldMasterIdLst>
  <p:notesMasterIdLst>
    <p:notesMasterId r:id="rId25"/>
  </p:notesMasterIdLst>
  <p:handoutMasterIdLst>
    <p:handoutMasterId r:id="rId26"/>
  </p:handoutMasterIdLst>
  <p:sldIdLst>
    <p:sldId id="426" r:id="rId2"/>
    <p:sldId id="427" r:id="rId3"/>
    <p:sldId id="428" r:id="rId4"/>
    <p:sldId id="429" r:id="rId5"/>
    <p:sldId id="430" r:id="rId6"/>
    <p:sldId id="431" r:id="rId7"/>
    <p:sldId id="432" r:id="rId8"/>
    <p:sldId id="433" r:id="rId9"/>
    <p:sldId id="434" r:id="rId10"/>
    <p:sldId id="424" r:id="rId11"/>
    <p:sldId id="417" r:id="rId12"/>
    <p:sldId id="418" r:id="rId13"/>
    <p:sldId id="419" r:id="rId14"/>
    <p:sldId id="420" r:id="rId15"/>
    <p:sldId id="421" r:id="rId16"/>
    <p:sldId id="422" r:id="rId17"/>
    <p:sldId id="425" r:id="rId18"/>
    <p:sldId id="412" r:id="rId19"/>
    <p:sldId id="413" r:id="rId20"/>
    <p:sldId id="401" r:id="rId21"/>
    <p:sldId id="414" r:id="rId22"/>
    <p:sldId id="415" r:id="rId23"/>
    <p:sldId id="416" r:id="rId24"/>
  </p:sldIdLst>
  <p:sldSz cx="9144000" cy="6858000" type="screen4x3"/>
  <p:notesSz cx="9939338" cy="6807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99"/>
    <a:srgbClr val="000000"/>
    <a:srgbClr val="DDF4FF"/>
    <a:srgbClr val="FF6600"/>
    <a:srgbClr val="FF0066"/>
    <a:srgbClr val="000080"/>
    <a:srgbClr val="006666"/>
    <a:srgbClr val="0000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45" autoAdjust="0"/>
    <p:restoredTop sz="95796" autoAdjust="0"/>
  </p:normalViewPr>
  <p:slideViewPr>
    <p:cSldViewPr>
      <p:cViewPr varScale="1">
        <p:scale>
          <a:sx n="106" d="100"/>
          <a:sy n="106" d="100"/>
        </p:scale>
        <p:origin x="2070"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16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髙田　秀彬" userId="e69c390a-4bec-4d8f-9e23-2ad32663a2f8" providerId="ADAL" clId="{19C8A65A-297F-4316-9BE8-E91FC41DD2A8}"/>
    <pc:docChg chg="custSel modSld">
      <pc:chgData name="髙田　秀彬" userId="e69c390a-4bec-4d8f-9e23-2ad32663a2f8" providerId="ADAL" clId="{19C8A65A-297F-4316-9BE8-E91FC41DD2A8}" dt="2026-10-26T06:47:05.474" v="5" actId="13926"/>
      <pc:docMkLst>
        <pc:docMk/>
      </pc:docMkLst>
      <pc:sldChg chg="addSp delSp modSp mod">
        <pc:chgData name="髙田　秀彬" userId="e69c390a-4bec-4d8f-9e23-2ad32663a2f8" providerId="ADAL" clId="{19C8A65A-297F-4316-9BE8-E91FC41DD2A8}" dt="2026-10-26T06:47:05.474" v="5" actId="13926"/>
        <pc:sldMkLst>
          <pc:docMk/>
          <pc:sldMk cId="3077435187" sldId="400"/>
        </pc:sldMkLst>
        <pc:spChg chg="add mod">
          <ac:chgData name="髙田　秀彬" userId="e69c390a-4bec-4d8f-9e23-2ad32663a2f8" providerId="ADAL" clId="{19C8A65A-297F-4316-9BE8-E91FC41DD2A8}" dt="2026-10-26T06:47:05.474" v="5" actId="13926"/>
          <ac:spMkLst>
            <pc:docMk/>
            <pc:sldMk cId="3077435187" sldId="400"/>
            <ac:spMk id="3" creationId="{F07A5C9A-20CA-D9E2-E5D4-C70B6DB7A896}"/>
          </ac:spMkLst>
        </pc:spChg>
        <pc:spChg chg="del">
          <ac:chgData name="髙田　秀彬" userId="e69c390a-4bec-4d8f-9e23-2ad32663a2f8" providerId="ADAL" clId="{19C8A65A-297F-4316-9BE8-E91FC41DD2A8}" dt="2026-10-26T06:46:57.655" v="2" actId="478"/>
          <ac:spMkLst>
            <pc:docMk/>
            <pc:sldMk cId="3077435187" sldId="400"/>
            <ac:spMk id="4" creationId="{AA7DBB15-8E67-5C68-A2A1-2707AEA497C1}"/>
          </ac:spMkLst>
        </pc:spChg>
      </pc:sldChg>
      <pc:sldChg chg="modSp mod">
        <pc:chgData name="髙田　秀彬" userId="e69c390a-4bec-4d8f-9e23-2ad32663a2f8" providerId="ADAL" clId="{19C8A65A-297F-4316-9BE8-E91FC41DD2A8}" dt="2026-10-22T05:06:24.347" v="1" actId="20577"/>
        <pc:sldMkLst>
          <pc:docMk/>
          <pc:sldMk cId="3377507008" sldId="423"/>
        </pc:sldMkLst>
        <pc:spChg chg="mod">
          <ac:chgData name="髙田　秀彬" userId="e69c390a-4bec-4d8f-9e23-2ad32663a2f8" providerId="ADAL" clId="{19C8A65A-297F-4316-9BE8-E91FC41DD2A8}" dt="2026-10-22T05:06:24.347" v="1" actId="20577"/>
          <ac:spMkLst>
            <pc:docMk/>
            <pc:sldMk cId="3377507008" sldId="423"/>
            <ac:spMk id="6" creationId="{A093A1B5-DDF5-33A3-25E5-D36B58CC988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862" b="0" i="0" u="none" strike="noStrike" kern="1200" spc="0" baseline="0">
                <a:solidFill>
                  <a:schemeClr val="tx1"/>
                </a:solidFill>
                <a:latin typeface="+mn-lt"/>
                <a:ea typeface="+mn-ea"/>
                <a:cs typeface="+mn-cs"/>
              </a:defRPr>
            </a:pPr>
            <a:r>
              <a:rPr lang="ja-JP" altLang="en-US" sz="1600" dirty="0">
                <a:latin typeface="Meiryo UI" panose="020B0604030504040204" pitchFamily="50" charset="-128"/>
                <a:ea typeface="Meiryo UI" panose="020B0604030504040204" pitchFamily="50" charset="-128"/>
              </a:rPr>
              <a:t>来園者数の推移</a:t>
            </a:r>
          </a:p>
        </c:rich>
      </c:tx>
      <c:overlay val="0"/>
      <c:spPr>
        <a:noFill/>
        <a:ln>
          <a:noFill/>
        </a:ln>
        <a:effectLst/>
      </c:spPr>
      <c:txPr>
        <a:bodyPr rot="0" spcFirstLastPara="1" vertOverflow="ellipsis" vert="horz" wrap="square" anchor="ctr" anchorCtr="1"/>
        <a:lstStyle/>
        <a:p>
          <a:pPr>
            <a:defRPr lang="ja-JP" sz="1862" b="0" i="0" u="none" strike="noStrike" kern="1200" spc="0" baseline="0">
              <a:solidFill>
                <a:schemeClr val="tx1"/>
              </a:solidFill>
              <a:latin typeface="+mn-lt"/>
              <a:ea typeface="+mn-ea"/>
              <a:cs typeface="+mn-cs"/>
            </a:defRPr>
          </a:pPr>
          <a:endParaRPr lang="ja-JP"/>
        </a:p>
      </c:txPr>
    </c:title>
    <c:autoTitleDeleted val="0"/>
    <c:plotArea>
      <c:layout/>
      <c:lineChart>
        <c:grouping val="standard"/>
        <c:varyColors val="0"/>
        <c:ser>
          <c:idx val="0"/>
          <c:order val="0"/>
          <c:spPr>
            <a:ln w="28575" cap="rnd">
              <a:solidFill>
                <a:srgbClr val="0070C0"/>
              </a:solidFill>
              <a:round/>
            </a:ln>
            <a:effectLst/>
          </c:spPr>
          <c:marker>
            <c:symbol val="circle"/>
            <c:size val="5"/>
            <c:spPr>
              <a:solidFill>
                <a:srgbClr val="0070C0"/>
              </a:solidFill>
              <a:ln w="9525">
                <a:noFill/>
              </a:ln>
              <a:effectLst/>
            </c:spPr>
          </c:marker>
          <c:cat>
            <c:strRef>
              <c:f>Sheet1!$E$1:$N$1</c:f>
              <c:strCache>
                <c:ptCount val="10"/>
                <c:pt idx="0">
                  <c:v>H28</c:v>
                </c:pt>
                <c:pt idx="1">
                  <c:v>H29</c:v>
                </c:pt>
                <c:pt idx="2">
                  <c:v>H30</c:v>
                </c:pt>
                <c:pt idx="3">
                  <c:v>R1</c:v>
                </c:pt>
                <c:pt idx="4">
                  <c:v>R2</c:v>
                </c:pt>
                <c:pt idx="5">
                  <c:v>R3</c:v>
                </c:pt>
                <c:pt idx="6">
                  <c:v>R4</c:v>
                </c:pt>
                <c:pt idx="7">
                  <c:v>R5</c:v>
                </c:pt>
                <c:pt idx="8">
                  <c:v>R6</c:v>
                </c:pt>
                <c:pt idx="9">
                  <c:v>R7</c:v>
                </c:pt>
              </c:strCache>
            </c:strRef>
          </c:cat>
          <c:val>
            <c:numRef>
              <c:f>Sheet1!$E$2:$N$2</c:f>
              <c:numCache>
                <c:formatCode>#,##0_);[Red]\(#,##0\)</c:formatCode>
                <c:ptCount val="10"/>
                <c:pt idx="0">
                  <c:v>250</c:v>
                </c:pt>
                <c:pt idx="1">
                  <c:v>242</c:v>
                </c:pt>
                <c:pt idx="2">
                  <c:v>243</c:v>
                </c:pt>
                <c:pt idx="3">
                  <c:v>273</c:v>
                </c:pt>
                <c:pt idx="4">
                  <c:v>275</c:v>
                </c:pt>
                <c:pt idx="5">
                  <c:v>218</c:v>
                </c:pt>
                <c:pt idx="6">
                  <c:v>272</c:v>
                </c:pt>
                <c:pt idx="7">
                  <c:v>300</c:v>
                </c:pt>
                <c:pt idx="8">
                  <c:v>318</c:v>
                </c:pt>
                <c:pt idx="9">
                  <c:v>309</c:v>
                </c:pt>
              </c:numCache>
            </c:numRef>
          </c:val>
          <c:smooth val="0"/>
          <c:extLst>
            <c:ext xmlns:c16="http://schemas.microsoft.com/office/drawing/2014/chart" uri="{C3380CC4-5D6E-409C-BE32-E72D297353CC}">
              <c16:uniqueId val="{00000000-219A-4D0F-9DE4-0F9FB5C4A889}"/>
            </c:ext>
          </c:extLst>
        </c:ser>
        <c:dLbls>
          <c:showLegendKey val="0"/>
          <c:showVal val="0"/>
          <c:showCatName val="0"/>
          <c:showSerName val="0"/>
          <c:showPercent val="0"/>
          <c:showBubbleSize val="0"/>
        </c:dLbls>
        <c:marker val="1"/>
        <c:smooth val="0"/>
        <c:axId val="746798000"/>
        <c:axId val="746808400"/>
      </c:lineChart>
      <c:catAx>
        <c:axId val="74679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197"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746808400"/>
        <c:crosses val="autoZero"/>
        <c:auto val="1"/>
        <c:lblAlgn val="ctr"/>
        <c:lblOffset val="100"/>
        <c:noMultiLvlLbl val="0"/>
      </c:catAx>
      <c:valAx>
        <c:axId val="746808400"/>
        <c:scaling>
          <c:orientation val="minMax"/>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solidFill>
                <a:latin typeface="+mn-lt"/>
                <a:ea typeface="+mn-ea"/>
                <a:cs typeface="+mn-cs"/>
              </a:defRPr>
            </a:pPr>
            <a:endParaRPr lang="ja-JP"/>
          </a:p>
        </c:txPr>
        <c:crossAx val="746798000"/>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solidFill>
            <a:schemeClr val="tx1"/>
          </a:solidFill>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600" b="0" i="0" u="none" strike="noStrike" kern="1200" spc="0" baseline="0">
                <a:solidFill>
                  <a:schemeClr val="tx1"/>
                </a:solidFill>
                <a:latin typeface="Meiryo UI" panose="020B0604030504040204" pitchFamily="50" charset="-128"/>
                <a:ea typeface="Meiryo UI" panose="020B0604030504040204" pitchFamily="50" charset="-128"/>
                <a:cs typeface="+mn-cs"/>
              </a:defRPr>
            </a:pPr>
            <a:r>
              <a:rPr lang="ja-JP" altLang="en-US" sz="1600" baseline="0" dirty="0">
                <a:latin typeface="Meiryo UI" panose="020B0604030504040204" pitchFamily="50" charset="-128"/>
                <a:ea typeface="Meiryo UI" panose="020B0604030504040204" pitchFamily="50" charset="-128"/>
              </a:rPr>
              <a:t>月別来園者数（令和７年度）</a:t>
            </a:r>
            <a:endParaRPr lang="en-US" altLang="ja-JP" sz="1600" baseline="0" dirty="0">
              <a:latin typeface="Meiryo UI" panose="020B0604030504040204" pitchFamily="50" charset="-128"/>
              <a:ea typeface="Meiryo UI" panose="020B0604030504040204" pitchFamily="50" charset="-128"/>
            </a:endParaRPr>
          </a:p>
        </c:rich>
      </c:tx>
      <c:overlay val="0"/>
      <c:spPr>
        <a:noFill/>
        <a:ln>
          <a:noFill/>
        </a:ln>
        <a:effectLst/>
      </c:spPr>
      <c:txPr>
        <a:bodyPr rot="0" spcFirstLastPara="1" vertOverflow="ellipsis" vert="horz" wrap="square" anchor="ctr" anchorCtr="1"/>
        <a:lstStyle/>
        <a:p>
          <a:pPr>
            <a:defRPr lang="ja-JP" sz="1600" b="0" i="0" u="none" strike="noStrike" kern="1200" spc="0" baseline="0">
              <a:solidFill>
                <a:schemeClr val="tx1"/>
              </a:solidFill>
              <a:latin typeface="Meiryo UI" panose="020B0604030504040204" pitchFamily="50" charset="-128"/>
              <a:ea typeface="Meiryo UI" panose="020B0604030504040204" pitchFamily="50" charset="-128"/>
              <a:cs typeface="+mn-cs"/>
            </a:defRPr>
          </a:pPr>
          <a:endParaRPr lang="en-US" altLang="ja-JP"/>
        </a:p>
      </c:txPr>
    </c:title>
    <c:autoTitleDeleted val="0"/>
    <c:plotArea>
      <c:layout/>
      <c:lineChart>
        <c:grouping val="standard"/>
        <c:varyColors val="0"/>
        <c:ser>
          <c:idx val="0"/>
          <c:order val="0"/>
          <c:tx>
            <c:strRef>
              <c:f>Sheet1!$A$2</c:f>
              <c:strCache>
                <c:ptCount val="1"/>
              </c:strCache>
            </c:strRef>
          </c:tx>
          <c:spPr>
            <a:ln w="28575" cap="rnd">
              <a:solidFill>
                <a:srgbClr val="0070C0"/>
              </a:solidFill>
              <a:round/>
            </a:ln>
            <a:effectLst/>
          </c:spPr>
          <c:marker>
            <c:symbol val="circle"/>
            <c:size val="5"/>
            <c:spPr>
              <a:solidFill>
                <a:srgbClr val="0070C0"/>
              </a:solidFill>
              <a:ln w="9525">
                <a:noFill/>
              </a:ln>
              <a:effectLst/>
            </c:spPr>
          </c:marker>
          <c:cat>
            <c:strRef>
              <c:f>Sheet1!$B$1:$M$1</c:f>
              <c:strCache>
                <c:ptCount val="12"/>
                <c:pt idx="0">
                  <c:v>4月</c:v>
                </c:pt>
                <c:pt idx="1">
                  <c:v>5月</c:v>
                </c:pt>
                <c:pt idx="2">
                  <c:v>6月</c:v>
                </c:pt>
                <c:pt idx="3">
                  <c:v>7月</c:v>
                </c:pt>
                <c:pt idx="4">
                  <c:v>8月</c:v>
                </c:pt>
                <c:pt idx="5">
                  <c:v>9月</c:v>
                </c:pt>
                <c:pt idx="6">
                  <c:v>10月</c:v>
                </c:pt>
                <c:pt idx="7">
                  <c:v>11月</c:v>
                </c:pt>
                <c:pt idx="8">
                  <c:v>12月</c:v>
                </c:pt>
                <c:pt idx="9">
                  <c:v>1月</c:v>
                </c:pt>
                <c:pt idx="10">
                  <c:v>2月</c:v>
                </c:pt>
                <c:pt idx="11">
                  <c:v>3月</c:v>
                </c:pt>
              </c:strCache>
            </c:strRef>
          </c:cat>
          <c:val>
            <c:numRef>
              <c:f>Sheet1!$B$2:$M$2</c:f>
              <c:numCache>
                <c:formatCode>#,##0_);[Red]\(#,##0\)</c:formatCode>
                <c:ptCount val="12"/>
                <c:pt idx="0">
                  <c:v>368620</c:v>
                </c:pt>
                <c:pt idx="1">
                  <c:v>322910</c:v>
                </c:pt>
                <c:pt idx="2">
                  <c:v>230643</c:v>
                </c:pt>
                <c:pt idx="3">
                  <c:v>171823</c:v>
                </c:pt>
                <c:pt idx="4">
                  <c:v>174895</c:v>
                </c:pt>
                <c:pt idx="5">
                  <c:v>206639</c:v>
                </c:pt>
                <c:pt idx="6">
                  <c:v>212527</c:v>
                </c:pt>
                <c:pt idx="7">
                  <c:v>357241</c:v>
                </c:pt>
                <c:pt idx="8">
                  <c:v>235897</c:v>
                </c:pt>
                <c:pt idx="9">
                  <c:v>245544</c:v>
                </c:pt>
                <c:pt idx="10">
                  <c:v>242082</c:v>
                </c:pt>
                <c:pt idx="11">
                  <c:v>323079</c:v>
                </c:pt>
              </c:numCache>
            </c:numRef>
          </c:val>
          <c:smooth val="0"/>
          <c:extLst>
            <c:ext xmlns:c16="http://schemas.microsoft.com/office/drawing/2014/chart" uri="{C3380CC4-5D6E-409C-BE32-E72D297353CC}">
              <c16:uniqueId val="{00000000-3A13-467E-B954-FBDC811832B4}"/>
            </c:ext>
          </c:extLst>
        </c:ser>
        <c:dLbls>
          <c:showLegendKey val="0"/>
          <c:showVal val="0"/>
          <c:showCatName val="0"/>
          <c:showSerName val="0"/>
          <c:showPercent val="0"/>
          <c:showBubbleSize val="0"/>
        </c:dLbls>
        <c:marker val="1"/>
        <c:smooth val="0"/>
        <c:axId val="671678992"/>
        <c:axId val="671675248"/>
      </c:lineChart>
      <c:catAx>
        <c:axId val="67167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197"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671675248"/>
        <c:crosses val="autoZero"/>
        <c:auto val="1"/>
        <c:lblAlgn val="ctr"/>
        <c:lblOffset val="100"/>
        <c:noMultiLvlLbl val="0"/>
      </c:catAx>
      <c:valAx>
        <c:axId val="671675248"/>
        <c:scaling>
          <c:orientation val="minMax"/>
          <c:max val="380000"/>
          <c:min val="160000"/>
        </c:scaling>
        <c:delete val="0"/>
        <c:axPos val="l"/>
        <c:majorGridlines>
          <c:spPr>
            <a:ln w="9525" cap="flat" cmpd="sng" algn="ctr">
              <a:solidFill>
                <a:schemeClr val="tx1">
                  <a:lumMod val="15000"/>
                  <a:lumOff val="85000"/>
                </a:schemeClr>
              </a:solidFill>
              <a:round/>
            </a:ln>
            <a:effectLst/>
          </c:spPr>
        </c:majorGridlines>
        <c:numFmt formatCode="#,##0_);[Red]\(#,##0\)"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solidFill>
                <a:latin typeface="Meiryo UI" panose="020B0604030504040204" pitchFamily="50" charset="-128"/>
                <a:ea typeface="Meiryo UI" panose="020B0604030504040204" pitchFamily="50" charset="-128"/>
                <a:cs typeface="+mn-cs"/>
              </a:defRPr>
            </a:pPr>
            <a:endParaRPr lang="ja-JP"/>
          </a:p>
        </c:txPr>
        <c:crossAx val="671678992"/>
        <c:crosses val="autoZero"/>
        <c:crossBetween val="between"/>
        <c:dispUnits>
          <c:builtInUnit val="thousands"/>
        </c:dispUnits>
      </c:valAx>
      <c:spPr>
        <a:noFill/>
        <a:ln>
          <a:noFill/>
        </a:ln>
        <a:effectLst/>
      </c:spPr>
    </c:plotArea>
    <c:plotVisOnly val="1"/>
    <c:dispBlanksAs val="gap"/>
    <c:showDLblsOverMax val="0"/>
  </c:chart>
  <c:spPr>
    <a:solidFill>
      <a:schemeClr val="bg1"/>
    </a:solidFill>
    <a:ln>
      <a:noFill/>
    </a:ln>
    <a:effectLst/>
  </c:spPr>
  <c:txPr>
    <a:bodyPr/>
    <a:lstStyle/>
    <a:p>
      <a:pPr>
        <a:defRPr>
          <a:solidFill>
            <a:schemeClr val="tx1"/>
          </a:solidFill>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57220959451442E-2"/>
          <c:y val="8.8341707903878366E-2"/>
          <c:w val="0.93282854563826412"/>
          <c:h val="0.7838759057235648"/>
        </c:manualLayout>
      </c:layout>
      <c:barChart>
        <c:barDir val="col"/>
        <c:grouping val="clustered"/>
        <c:varyColors val="0"/>
        <c:ser>
          <c:idx val="0"/>
          <c:order val="0"/>
          <c:tx>
            <c:strRef>
              <c:f>'Q１　まとめ１'!$B$38</c:f>
              <c:strCache>
                <c:ptCount val="1"/>
                <c:pt idx="0">
                  <c:v>散歩</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50A4-41FE-AA54-461E8E6A64FB}"/>
              </c:ext>
            </c:extLst>
          </c:dPt>
          <c:dPt>
            <c:idx val="1"/>
            <c:invertIfNegative val="0"/>
            <c:bubble3D val="0"/>
            <c:extLst>
              <c:ext xmlns:c16="http://schemas.microsoft.com/office/drawing/2014/chart" uri="{C3380CC4-5D6E-409C-BE32-E72D297353CC}">
                <c16:uniqueId val="{00000001-50A4-41FE-AA54-461E8E6A64FB}"/>
              </c:ext>
            </c:extLst>
          </c:dPt>
          <c:dPt>
            <c:idx val="2"/>
            <c:invertIfNegative val="0"/>
            <c:bubble3D val="0"/>
            <c:extLst>
              <c:ext xmlns:c16="http://schemas.microsoft.com/office/drawing/2014/chart" uri="{C3380CC4-5D6E-409C-BE32-E72D297353CC}">
                <c16:uniqueId val="{00000002-50A4-41FE-AA54-461E8E6A64FB}"/>
              </c:ext>
            </c:extLst>
          </c:dPt>
          <c:dPt>
            <c:idx val="3"/>
            <c:invertIfNegative val="0"/>
            <c:bubble3D val="0"/>
            <c:extLst>
              <c:ext xmlns:c16="http://schemas.microsoft.com/office/drawing/2014/chart" uri="{C3380CC4-5D6E-409C-BE32-E72D297353CC}">
                <c16:uniqueId val="{00000003-50A4-41FE-AA54-461E8E6A64FB}"/>
              </c:ext>
            </c:extLst>
          </c:dPt>
          <c:dPt>
            <c:idx val="4"/>
            <c:invertIfNegative val="0"/>
            <c:bubble3D val="0"/>
            <c:extLst>
              <c:ext xmlns:c16="http://schemas.microsoft.com/office/drawing/2014/chart" uri="{C3380CC4-5D6E-409C-BE32-E72D297353CC}">
                <c16:uniqueId val="{00000004-50A4-41FE-AA54-461E8E6A64FB}"/>
              </c:ext>
            </c:extLst>
          </c:dPt>
          <c:dPt>
            <c:idx val="5"/>
            <c:invertIfNegative val="0"/>
            <c:bubble3D val="0"/>
            <c:extLst>
              <c:ext xmlns:c16="http://schemas.microsoft.com/office/drawing/2014/chart" uri="{C3380CC4-5D6E-409C-BE32-E72D297353CC}">
                <c16:uniqueId val="{00000005-50A4-41FE-AA54-461E8E6A64FB}"/>
              </c:ext>
            </c:extLst>
          </c:dPt>
          <c:dPt>
            <c:idx val="6"/>
            <c:invertIfNegative val="0"/>
            <c:bubble3D val="0"/>
            <c:extLst>
              <c:ext xmlns:c16="http://schemas.microsoft.com/office/drawing/2014/chart" uri="{C3380CC4-5D6E-409C-BE32-E72D297353CC}">
                <c16:uniqueId val="{00000006-50A4-41FE-AA54-461E8E6A64FB}"/>
              </c:ext>
            </c:extLst>
          </c:dPt>
          <c:dPt>
            <c:idx val="7"/>
            <c:invertIfNegative val="0"/>
            <c:bubble3D val="0"/>
            <c:extLst>
              <c:ext xmlns:c16="http://schemas.microsoft.com/office/drawing/2014/chart" uri="{C3380CC4-5D6E-409C-BE32-E72D297353CC}">
                <c16:uniqueId val="{00000007-50A4-41FE-AA54-461E8E6A64FB}"/>
              </c:ext>
            </c:extLst>
          </c:dPt>
          <c:dPt>
            <c:idx val="8"/>
            <c:invertIfNegative val="0"/>
            <c:bubble3D val="0"/>
            <c:extLst>
              <c:ext xmlns:c16="http://schemas.microsoft.com/office/drawing/2014/chart" uri="{C3380CC4-5D6E-409C-BE32-E72D297353CC}">
                <c16:uniqueId val="{00000008-50A4-41FE-AA54-461E8E6A64FB}"/>
              </c:ext>
            </c:extLst>
          </c:dPt>
          <c:dPt>
            <c:idx val="9"/>
            <c:invertIfNegative val="0"/>
            <c:bubble3D val="0"/>
            <c:extLst>
              <c:ext xmlns:c16="http://schemas.microsoft.com/office/drawing/2014/chart" uri="{C3380CC4-5D6E-409C-BE32-E72D297353CC}">
                <c16:uniqueId val="{00000009-50A4-41FE-AA54-461E8E6A64FB}"/>
              </c:ext>
            </c:extLst>
          </c:dPt>
          <c:dPt>
            <c:idx val="10"/>
            <c:invertIfNegative val="0"/>
            <c:bubble3D val="0"/>
            <c:extLst>
              <c:ext xmlns:c16="http://schemas.microsoft.com/office/drawing/2014/chart" uri="{C3380CC4-5D6E-409C-BE32-E72D297353CC}">
                <c16:uniqueId val="{0000000A-50A4-41FE-AA54-461E8E6A64FB}"/>
              </c:ext>
            </c:extLst>
          </c:dPt>
          <c:dLbls>
            <c:dLbl>
              <c:idx val="0"/>
              <c:layout>
                <c:manualLayout>
                  <c:x val="-4.1245422113709504E-3"/>
                  <c:y val="0.69793543794077728"/>
                </c:manualLayout>
              </c:layout>
              <c:tx>
                <c:rich>
                  <a:bodyPr rot="0" spcFirstLastPara="1" vertOverflow="overflow" horzOverflow="overflow" vert="horz" wrap="none" lIns="0" tIns="36000" rIns="0" bIns="36000" anchor="ctr" anchorCtr="1">
                    <a:spAutoFit/>
                  </a:bodyPr>
                  <a:lstStyle/>
                  <a:p>
                    <a:pPr>
                      <a:defRPr lang="ja-JP" sz="900" b="0" i="0" u="none" strike="noStrike" kern="1200" baseline="0">
                        <a:solidFill>
                          <a:sysClr val="windowText" lastClr="000000"/>
                        </a:solidFill>
                        <a:latin typeface="+mn-lt"/>
                        <a:ea typeface="+mn-ea"/>
                        <a:cs typeface="+mn-cs"/>
                      </a:defRPr>
                    </a:pPr>
                    <a:fld id="{8CC8BD7B-0070-45F5-B5D9-D19643BB3799}" type="SERIESNAME">
                      <a:rPr lang="ja-JP" altLang="en-US" sz="1000" smtClean="0">
                        <a:latin typeface="Meiryo UI" panose="020B0604030504040204" pitchFamily="50" charset="-128"/>
                        <a:ea typeface="Meiryo UI" panose="020B0604030504040204" pitchFamily="50" charset="-128"/>
                      </a:rPr>
                      <a:pPr>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none" lIns="0" tIns="36000" rIns="0" bIns="36000" anchor="ctr" anchorCtr="1">
                  <a:spAutoFit/>
                </a:bodyPr>
                <a:lstStyle/>
                <a:p>
                  <a:pPr>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0-50A4-41FE-AA54-461E8E6A64FB}"/>
                </c:ext>
              </c:extLst>
            </c:dLbl>
            <c:numFmt formatCode="General&quot;人&quot;" sourceLinked="0"/>
            <c:spPr>
              <a:noFill/>
              <a:ln>
                <a:noFill/>
              </a:ln>
              <a:effectLst/>
            </c:spPr>
            <c:txPr>
              <a:bodyPr rot="0" spcFirstLastPara="1" vertOverflow="ellipsis" vert="horz" wrap="none" lIns="0" tIns="36000" rIns="0" bIns="3600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まとめ１'!$B$39</c:f>
              <c:numCache>
                <c:formatCode>General</c:formatCode>
                <c:ptCount val="1"/>
                <c:pt idx="0">
                  <c:v>120</c:v>
                </c:pt>
              </c:numCache>
            </c:numRef>
          </c:val>
          <c:extLst>
            <c:ext xmlns:c16="http://schemas.microsoft.com/office/drawing/2014/chart" uri="{C3380CC4-5D6E-409C-BE32-E72D297353CC}">
              <c16:uniqueId val="{0000000B-50A4-41FE-AA54-461E8E6A64FB}"/>
            </c:ext>
          </c:extLst>
        </c:ser>
        <c:ser>
          <c:idx val="1"/>
          <c:order val="1"/>
          <c:tx>
            <c:strRef>
              <c:f>'Q１　まとめ１'!$C$38</c:f>
              <c:strCache>
                <c:ptCount val="1"/>
                <c:pt idx="0">
                  <c:v>休憩
・
休息</c:v>
                </c:pt>
              </c:strCache>
            </c:strRef>
          </c:tx>
          <c:spPr>
            <a:solidFill>
              <a:schemeClr val="accent2"/>
            </a:solidFill>
            <a:ln>
              <a:noFill/>
            </a:ln>
            <a:effectLst/>
          </c:spPr>
          <c:invertIfNegative val="0"/>
          <c:dLbls>
            <c:dLbl>
              <c:idx val="0"/>
              <c:layout>
                <c:manualLayout>
                  <c:x val="-2.2162291134592981E-3"/>
                  <c:y val="0.41913533750949489"/>
                </c:manualLayout>
              </c:layout>
              <c:tx>
                <c:rich>
                  <a:bodyPr rot="0" spcFirstLastPara="1" vertOverflow="overflow" horzOverflow="overflow" vert="horz" wrap="square" lIns="38100" tIns="19050" rIns="38100" bIns="19050" anchor="t" anchorCtr="1">
                    <a:noAutofit/>
                  </a:bodyPr>
                  <a:lstStyle/>
                  <a:p>
                    <a:pPr>
                      <a:lnSpc>
                        <a:spcPts val="800"/>
                      </a:lnSpc>
                      <a:defRPr lang="ja-JP" sz="900" b="0" i="0" u="none" strike="noStrike" kern="1200" baseline="0">
                        <a:solidFill>
                          <a:sysClr val="windowText" lastClr="000000"/>
                        </a:solidFill>
                        <a:latin typeface="+mn-lt"/>
                        <a:ea typeface="+mn-ea"/>
                        <a:cs typeface="+mn-cs"/>
                      </a:defRPr>
                    </a:pPr>
                    <a:fld id="{E123C3D2-5CCE-41D4-997F-D8F159B83C1E}" type="SERIESNAME">
                      <a:rPr lang="ja-JP" altLang="en-US" sz="1000" spc="-100" baseline="0">
                        <a:latin typeface="Meiryo UI" panose="020B0604030504040204" pitchFamily="50" charset="-128"/>
                        <a:ea typeface="Meiryo UI" panose="020B0604030504040204" pitchFamily="50" charset="-128"/>
                      </a:rPr>
                      <a:pPr>
                        <a:lnSpc>
                          <a:spcPts val="800"/>
                        </a:lnSpc>
                        <a:defRPr lang="ja-JP">
                          <a:solidFill>
                            <a:sysClr val="windowText" lastClr="000000"/>
                          </a:solidFill>
                        </a:defRPr>
                      </a:pPr>
                      <a:t>[系列名]</a:t>
                    </a:fld>
                    <a:r>
                      <a:rPr lang="ja-JP" altLang="en-US" baseline="0" dirty="0"/>
                      <a:t>
</a:t>
                    </a:r>
                  </a:p>
                </c:rich>
              </c:tx>
              <c:numFmt formatCode="General&quot;人&quot;" sourceLinked="0"/>
              <c:spPr>
                <a:noFill/>
                <a:ln>
                  <a:noFill/>
                </a:ln>
                <a:effectLst/>
              </c:spPr>
              <c:txPr>
                <a:bodyPr rot="0" spcFirstLastPara="1" vertOverflow="overflow" horzOverflow="overflow" vert="horz" wrap="square" lIns="38100" tIns="19050" rIns="38100" bIns="19050" anchor="t" anchorCtr="1">
                  <a:noAutofit/>
                </a:bodyPr>
                <a:lstStyle/>
                <a:p>
                  <a:pPr>
                    <a:lnSpc>
                      <a:spcPts val="800"/>
                    </a:lnSpc>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extLst>
                <c:ext xmlns:c15="http://schemas.microsoft.com/office/drawing/2012/chart" uri="{CE6537A1-D6FC-4f65-9D91-7224C49458BB}">
                  <c15:layout>
                    <c:manualLayout>
                      <c:w val="3.9194173955780023E-2"/>
                      <c:h val="9.8881106499479066E-2"/>
                    </c:manualLayout>
                  </c15:layout>
                  <c15:dlblFieldTable/>
                  <c15:showDataLabelsRange val="0"/>
                </c:ext>
                <c:ext xmlns:c16="http://schemas.microsoft.com/office/drawing/2014/chart" uri="{C3380CC4-5D6E-409C-BE32-E72D297353CC}">
                  <c16:uniqueId val="{0000000C-50A4-41FE-AA54-461E8E6A64FB}"/>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まとめ１'!$C$39</c:f>
              <c:numCache>
                <c:formatCode>General</c:formatCode>
                <c:ptCount val="1"/>
                <c:pt idx="0">
                  <c:v>60</c:v>
                </c:pt>
              </c:numCache>
            </c:numRef>
          </c:val>
          <c:extLst>
            <c:ext xmlns:c16="http://schemas.microsoft.com/office/drawing/2014/chart" uri="{C3380CC4-5D6E-409C-BE32-E72D297353CC}">
              <c16:uniqueId val="{0000000D-50A4-41FE-AA54-461E8E6A64FB}"/>
            </c:ext>
          </c:extLst>
        </c:ser>
        <c:ser>
          <c:idx val="2"/>
          <c:order val="2"/>
          <c:tx>
            <c:strRef>
              <c:f>'Q１　まとめ１'!$D$38</c:f>
              <c:strCache>
                <c:ptCount val="1"/>
                <c:pt idx="0">
                  <c:v>花や緑を
楽しむ</c:v>
                </c:pt>
              </c:strCache>
            </c:strRef>
          </c:tx>
          <c:spPr>
            <a:solidFill>
              <a:schemeClr val="accent3"/>
            </a:solidFill>
            <a:ln>
              <a:noFill/>
            </a:ln>
            <a:effectLst/>
          </c:spPr>
          <c:invertIfNegative val="0"/>
          <c:dLbls>
            <c:dLbl>
              <c:idx val="0"/>
              <c:layout>
                <c:manualLayout>
                  <c:x val="1.2257978550512891E-3"/>
                  <c:y val="0.73174200601952055"/>
                </c:manualLayout>
              </c:layout>
              <c:tx>
                <c:rich>
                  <a:bodyPr rot="0" spcFirstLastPara="1" vertOverflow="overflow" horzOverflow="overflow" vert="horz" wrap="square" lIns="0" tIns="36000" rIns="0" bIns="36000" anchor="ctr" anchorCtr="1">
                    <a:spAutoFit/>
                  </a:bodyPr>
                  <a:lstStyle/>
                  <a:p>
                    <a:pPr>
                      <a:lnSpc>
                        <a:spcPts val="1200"/>
                      </a:lnSpc>
                      <a:defRPr lang="ja-JP" sz="900" b="0" i="0" u="none" strike="noStrike" kern="1200" baseline="0">
                        <a:solidFill>
                          <a:sysClr val="windowText" lastClr="000000"/>
                        </a:solidFill>
                        <a:latin typeface="+mn-lt"/>
                        <a:ea typeface="+mn-ea"/>
                        <a:cs typeface="+mn-cs"/>
                      </a:defRPr>
                    </a:pPr>
                    <a:fld id="{5BCBB199-277C-4C37-92F7-31A047D91465}" type="SERIESNAME">
                      <a:rPr lang="ja-JP" altLang="en-US" sz="1000">
                        <a:latin typeface="Meiryo UI" panose="020B0604030504040204" pitchFamily="50" charset="-128"/>
                        <a:ea typeface="Meiryo UI" panose="020B0604030504040204" pitchFamily="50" charset="-128"/>
                      </a:rPr>
                      <a:pPr>
                        <a:lnSpc>
                          <a:spcPts val="1200"/>
                        </a:lnSpc>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square" lIns="0" tIns="36000" rIns="0" bIns="36000" anchor="ctr" anchorCtr="1">
                  <a:spAutoFit/>
                </a:bodyPr>
                <a:lstStyle/>
                <a:p>
                  <a:pPr>
                    <a:lnSpc>
                      <a:spcPts val="1200"/>
                    </a:lnSpc>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E-50A4-41FE-AA54-461E8E6A64FB}"/>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まとめ１'!$D$39</c:f>
              <c:numCache>
                <c:formatCode>General</c:formatCode>
                <c:ptCount val="1"/>
                <c:pt idx="0">
                  <c:v>121</c:v>
                </c:pt>
              </c:numCache>
            </c:numRef>
          </c:val>
          <c:extLst>
            <c:ext xmlns:c16="http://schemas.microsoft.com/office/drawing/2014/chart" uri="{C3380CC4-5D6E-409C-BE32-E72D297353CC}">
              <c16:uniqueId val="{0000000F-50A4-41FE-AA54-461E8E6A64FB}"/>
            </c:ext>
          </c:extLst>
        </c:ser>
        <c:ser>
          <c:idx val="3"/>
          <c:order val="3"/>
          <c:tx>
            <c:strRef>
              <c:f>'Q１　まとめ１'!$E$38</c:f>
              <c:strCache>
                <c:ptCount val="1"/>
                <c:pt idx="0">
                  <c:v> ジョギング
・
ウォーキング</c:v>
                </c:pt>
              </c:strCache>
            </c:strRef>
          </c:tx>
          <c:spPr>
            <a:solidFill>
              <a:schemeClr val="accent4"/>
            </a:solidFill>
            <a:ln>
              <a:noFill/>
            </a:ln>
            <a:effectLst/>
          </c:spPr>
          <c:invertIfNegative val="0"/>
          <c:dLbls>
            <c:dLbl>
              <c:idx val="0"/>
              <c:layout>
                <c:manualLayout>
                  <c:x val="6.4803631110385226E-4"/>
                  <c:y val="2.1706407028546332E-2"/>
                </c:manualLayout>
              </c:layout>
              <c:tx>
                <c:rich>
                  <a:bodyPr rot="0" spcFirstLastPara="1" vertOverflow="overflow" horzOverflow="overflow" vert="horz" wrap="none" lIns="0" tIns="36000" rIns="0" bIns="36000" anchor="ctr" anchorCtr="1">
                    <a:spAutoFit/>
                  </a:bodyPr>
                  <a:lstStyle/>
                  <a:p>
                    <a:pPr>
                      <a:lnSpc>
                        <a:spcPts val="800"/>
                      </a:lnSpc>
                      <a:defRPr lang="ja-JP" sz="900" b="0" i="0" u="none" strike="noStrike" kern="1200" baseline="0">
                        <a:solidFill>
                          <a:sysClr val="windowText" lastClr="000000"/>
                        </a:solidFill>
                        <a:latin typeface="+mn-lt"/>
                        <a:ea typeface="+mn-ea"/>
                        <a:cs typeface="+mn-cs"/>
                      </a:defRPr>
                    </a:pPr>
                    <a:fld id="{D3B91893-4D14-4FAB-8758-A2AC7561ADAA}" type="SERIESNAME">
                      <a:rPr lang="ja-JP" altLang="en-US" sz="1000">
                        <a:latin typeface="Meiryo UI" panose="020B0604030504040204" pitchFamily="50" charset="-128"/>
                        <a:ea typeface="Meiryo UI" panose="020B0604030504040204" pitchFamily="50" charset="-128"/>
                      </a:rPr>
                      <a:pPr>
                        <a:lnSpc>
                          <a:spcPts val="800"/>
                        </a:lnSpc>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none" lIns="0" tIns="36000" rIns="0" bIns="36000" anchor="ctr" anchorCtr="1">
                  <a:spAutoFit/>
                </a:bodyPr>
                <a:lstStyle/>
                <a:p>
                  <a:pPr>
                    <a:lnSpc>
                      <a:spcPts val="800"/>
                    </a:lnSpc>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10-50A4-41FE-AA54-461E8E6A64FB}"/>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まとめ１'!$E$39</c:f>
              <c:numCache>
                <c:formatCode>General</c:formatCode>
                <c:ptCount val="1"/>
                <c:pt idx="0">
                  <c:v>62</c:v>
                </c:pt>
              </c:numCache>
            </c:numRef>
          </c:val>
          <c:extLst>
            <c:ext xmlns:c16="http://schemas.microsoft.com/office/drawing/2014/chart" uri="{C3380CC4-5D6E-409C-BE32-E72D297353CC}">
              <c16:uniqueId val="{00000011-50A4-41FE-AA54-461E8E6A64FB}"/>
            </c:ext>
          </c:extLst>
        </c:ser>
        <c:ser>
          <c:idx val="4"/>
          <c:order val="4"/>
          <c:tx>
            <c:strRef>
              <c:f>'Q１　まとめ１'!$F$38</c:f>
              <c:strCache>
                <c:ptCount val="1"/>
                <c:pt idx="0">
                  <c:v>通勤・通学路や
生活路として利用</c:v>
                </c:pt>
              </c:strCache>
            </c:strRef>
          </c:tx>
          <c:spPr>
            <a:solidFill>
              <a:schemeClr val="accent5"/>
            </a:solidFill>
            <a:ln>
              <a:noFill/>
            </a:ln>
            <a:effectLst/>
          </c:spPr>
          <c:invertIfNegative val="0"/>
          <c:dLbls>
            <c:dLbl>
              <c:idx val="0"/>
              <c:layout>
                <c:manualLayout>
                  <c:x val="-4.5337400889532495E-4"/>
                  <c:y val="0.15207695705927021"/>
                </c:manualLayout>
              </c:layout>
              <c:tx>
                <c:rich>
                  <a:bodyPr rot="0" spcFirstLastPara="1" vertOverflow="overflow" horzOverflow="overflow" vert="horz" wrap="square" lIns="38100" tIns="19050" rIns="38100" bIns="19050" anchor="ctr" anchorCtr="1">
                    <a:noAutofit/>
                  </a:bodyPr>
                  <a:lstStyle/>
                  <a:p>
                    <a:pPr>
                      <a:lnSpc>
                        <a:spcPts val="1200"/>
                      </a:lnSpc>
                      <a:defRPr lang="ja-JP" sz="900" b="0" i="0" u="none" strike="noStrike" kern="1200" baseline="0">
                        <a:solidFill>
                          <a:sysClr val="windowText" lastClr="000000"/>
                        </a:solidFill>
                        <a:latin typeface="+mn-lt"/>
                        <a:ea typeface="+mn-ea"/>
                        <a:cs typeface="+mn-cs"/>
                      </a:defRPr>
                    </a:pPr>
                    <a:fld id="{4A4DEC07-7D52-4B52-8267-C41EB3BB7062}" type="SERIESNAME">
                      <a:rPr lang="ja-JP" altLang="en-US" sz="1000">
                        <a:latin typeface="Meiryo UI" panose="020B0604030504040204" pitchFamily="50" charset="-128"/>
                        <a:ea typeface="Meiryo UI" panose="020B0604030504040204" pitchFamily="50" charset="-128"/>
                      </a:rPr>
                      <a:pPr>
                        <a:lnSpc>
                          <a:spcPts val="1200"/>
                        </a:lnSpc>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square" lIns="38100" tIns="19050" rIns="38100" bIns="19050" anchor="ctr" anchorCtr="1">
                  <a:noAutofit/>
                </a:bodyPr>
                <a:lstStyle/>
                <a:p>
                  <a:pPr>
                    <a:lnSpc>
                      <a:spcPts val="1200"/>
                    </a:lnSpc>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layout>
                    <c:manualLayout>
                      <c:w val="0.12961029829492482"/>
                      <c:h val="0.12451694892526993"/>
                    </c:manualLayout>
                  </c15:layout>
                  <c15:dlblFieldTable/>
                  <c15:showDataLabelsRange val="0"/>
                </c:ext>
                <c:ext xmlns:c16="http://schemas.microsoft.com/office/drawing/2014/chart" uri="{C3380CC4-5D6E-409C-BE32-E72D297353CC}">
                  <c16:uniqueId val="{00000012-50A4-41FE-AA54-461E8E6A64FB}"/>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まとめ１'!$F$39</c:f>
              <c:numCache>
                <c:formatCode>General</c:formatCode>
                <c:ptCount val="1"/>
                <c:pt idx="0">
                  <c:v>4</c:v>
                </c:pt>
              </c:numCache>
            </c:numRef>
          </c:val>
          <c:extLst>
            <c:ext xmlns:c16="http://schemas.microsoft.com/office/drawing/2014/chart" uri="{C3380CC4-5D6E-409C-BE32-E72D297353CC}">
              <c16:uniqueId val="{00000013-50A4-41FE-AA54-461E8E6A64FB}"/>
            </c:ext>
          </c:extLst>
        </c:ser>
        <c:ser>
          <c:idx val="5"/>
          <c:order val="5"/>
          <c:tx>
            <c:strRef>
              <c:f>'Q１　まとめ１'!$G$38</c:f>
              <c:strCache>
                <c:ptCount val="1"/>
                <c:pt idx="0">
                  <c:v>イベント
に参加</c:v>
                </c:pt>
              </c:strCache>
            </c:strRef>
          </c:tx>
          <c:spPr>
            <a:solidFill>
              <a:schemeClr val="accent6"/>
            </a:solidFill>
            <a:ln>
              <a:noFill/>
            </a:ln>
            <a:effectLst/>
          </c:spPr>
          <c:invertIfNegative val="0"/>
          <c:dLbls>
            <c:dLbl>
              <c:idx val="0"/>
              <c:layout>
                <c:manualLayout>
                  <c:x val="-8.0570559278202725E-5"/>
                  <c:y val="1.3163385096203618E-2"/>
                </c:manualLayout>
              </c:layout>
              <c:tx>
                <c:rich>
                  <a:bodyPr rot="0" spcFirstLastPara="1" vertOverflow="overflow" horzOverflow="overflow" vert="horz" wrap="square" lIns="38100" tIns="19050" rIns="38100" bIns="19050" anchor="ctr" anchorCtr="1">
                    <a:spAutoFit/>
                  </a:bodyPr>
                  <a:lstStyle/>
                  <a:p>
                    <a:pPr>
                      <a:lnSpc>
                        <a:spcPts val="1200"/>
                      </a:lnSpc>
                      <a:defRPr lang="ja-JP" sz="900" b="0" i="0" u="none" strike="noStrike" kern="1200" baseline="0">
                        <a:solidFill>
                          <a:sysClr val="windowText" lastClr="000000"/>
                        </a:solidFill>
                        <a:latin typeface="+mn-lt"/>
                        <a:ea typeface="+mn-ea"/>
                        <a:cs typeface="+mn-cs"/>
                      </a:defRPr>
                    </a:pPr>
                    <a:fld id="{BD556163-744A-44F7-8E1B-64253BDD13BE}" type="SERIESNAME">
                      <a:rPr lang="ja-JP" altLang="en-US" sz="1000">
                        <a:latin typeface="Meiryo UI" panose="020B0604030504040204" pitchFamily="50" charset="-128"/>
                        <a:ea typeface="Meiryo UI" panose="020B0604030504040204" pitchFamily="50" charset="-128"/>
                      </a:rPr>
                      <a:pPr>
                        <a:lnSpc>
                          <a:spcPts val="1200"/>
                        </a:lnSpc>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square" lIns="38100" tIns="19050" rIns="38100" bIns="19050" anchor="ctr" anchorCtr="1">
                  <a:spAutoFit/>
                </a:bodyPr>
                <a:lstStyle/>
                <a:p>
                  <a:pPr>
                    <a:lnSpc>
                      <a:spcPts val="1200"/>
                    </a:lnSpc>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4-50A4-41FE-AA54-461E8E6A64FB}"/>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'Q１　まとめ１'!$G$39</c:f>
              <c:numCache>
                <c:formatCode>General</c:formatCode>
                <c:ptCount val="1"/>
                <c:pt idx="0">
                  <c:v>35</c:v>
                </c:pt>
              </c:numCache>
            </c:numRef>
          </c:val>
          <c:extLst>
            <c:ext xmlns:c16="http://schemas.microsoft.com/office/drawing/2014/chart" uri="{C3380CC4-5D6E-409C-BE32-E72D297353CC}">
              <c16:uniqueId val="{00000015-50A4-41FE-AA54-461E8E6A64FB}"/>
            </c:ext>
          </c:extLst>
        </c:ser>
        <c:ser>
          <c:idx val="10"/>
          <c:order val="6"/>
          <c:tx>
            <c:strRef>
              <c:f>'Q１　まとめ１'!$H$38</c:f>
              <c:strCache>
                <c:ptCount val="1"/>
                <c:pt idx="0">
                  <c:v>運動施設の利用</c:v>
                </c:pt>
              </c:strCache>
            </c:strRef>
          </c:tx>
          <c:spPr>
            <a:solidFill>
              <a:schemeClr val="accent5">
                <a:lumMod val="60000"/>
              </a:schemeClr>
            </a:solidFill>
            <a:ln>
              <a:noFill/>
            </a:ln>
            <a:effectLst/>
          </c:spPr>
          <c:invertIfNegative val="0"/>
          <c:dLbls>
            <c:dLbl>
              <c:idx val="0"/>
              <c:layout>
                <c:manualLayout>
                  <c:x val="-1.4898968948250117E-3"/>
                  <c:y val="0.87176355425037266"/>
                </c:manualLayout>
              </c:layout>
              <c:tx>
                <c:rich>
                  <a:bodyPr rot="0" spcFirstLastPara="1" vertOverflow="ellipsis" vert="horz" wrap="square" lIns="38100" tIns="19050" rIns="38100" bIns="19050" anchor="ctr" anchorCtr="1">
                    <a:noAutofit/>
                  </a:bodyPr>
                  <a:lstStyle/>
                  <a:p>
                    <a:pPr>
                      <a:lnSpc>
                        <a:spcPts val="1080"/>
                      </a:lnSpc>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fld id="{87A10459-74A9-48FC-868E-C4F6BD9F44F7}" type="SERIESNAME">
                      <a:rPr lang="ja-JP" altLang="en-US" sz="1000">
                        <a:latin typeface="Meiryo UI" panose="020B0604030504040204" pitchFamily="50" charset="-128"/>
                        <a:ea typeface="Meiryo UI" panose="020B0604030504040204" pitchFamily="50" charset="-128"/>
                      </a:rPr>
                      <a:pPr>
                        <a:lnSpc>
                          <a:spcPts val="1080"/>
                        </a:lnSpc>
                        <a:defRPr lang="ja-JP">
                          <a:latin typeface="Meiryo UI" panose="020B0604030504040204" pitchFamily="50" charset="-128"/>
                          <a:ea typeface="Meiryo UI" panose="020B0604030504040204" pitchFamily="50" charset="-128"/>
                        </a:defRPr>
                      </a:pPr>
                      <a:t>[系列名]</a:t>
                    </a:fld>
                    <a:endParaRPr lang="ja-JP" altLang="en-US"/>
                  </a:p>
                </c:rich>
              </c:tx>
              <c:numFmt formatCode="General&quot;人&quot;" sourceLinked="0"/>
              <c:spPr>
                <a:noFill/>
                <a:ln>
                  <a:noFill/>
                </a:ln>
                <a:effectLst/>
              </c:spPr>
              <c:txPr>
                <a:bodyPr rot="0" spcFirstLastPara="1" vertOverflow="ellipsis" vert="horz" wrap="square" lIns="38100" tIns="19050" rIns="38100" bIns="19050" anchor="ctr" anchorCtr="1">
                  <a:noAutofit/>
                </a:bodyPr>
                <a:lstStyle/>
                <a:p>
                  <a:pPr>
                    <a:lnSpc>
                      <a:spcPts val="1080"/>
                    </a:lnSpc>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layout>
                    <c:manualLayout>
                      <c:w val="7.9166261120203738E-2"/>
                      <c:h val="0.12417898258867796"/>
                    </c:manualLayout>
                  </c15:layout>
                  <c15:dlblFieldTable/>
                  <c15:showDataLabelsRange val="0"/>
                </c:ext>
                <c:ext xmlns:c16="http://schemas.microsoft.com/office/drawing/2014/chart" uri="{C3380CC4-5D6E-409C-BE32-E72D297353CC}">
                  <c16:uniqueId val="{00000016-50A4-41FE-AA54-461E8E6A64FB}"/>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lnSpc>
                    <a:spcPts val="1080"/>
                  </a:lnSpc>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まとめ１'!$H$39</c:f>
              <c:numCache>
                <c:formatCode>General</c:formatCode>
                <c:ptCount val="1"/>
                <c:pt idx="0">
                  <c:v>150</c:v>
                </c:pt>
              </c:numCache>
            </c:numRef>
          </c:val>
          <c:extLst>
            <c:ext xmlns:c16="http://schemas.microsoft.com/office/drawing/2014/chart" uri="{C3380CC4-5D6E-409C-BE32-E72D297353CC}">
              <c16:uniqueId val="{00000017-50A4-41FE-AA54-461E8E6A64FB}"/>
            </c:ext>
          </c:extLst>
        </c:ser>
        <c:ser>
          <c:idx val="6"/>
          <c:order val="7"/>
          <c:tx>
            <c:strRef>
              <c:f>'Q１　まとめ１'!$I$38</c:f>
              <c:strCache>
                <c:ptCount val="1"/>
                <c:pt idx="0">
                  <c:v>遊具で遊ぶ</c:v>
                </c:pt>
              </c:strCache>
            </c:strRef>
          </c:tx>
          <c:spPr>
            <a:solidFill>
              <a:schemeClr val="accent1">
                <a:lumMod val="60000"/>
              </a:schemeClr>
            </a:solidFill>
            <a:ln>
              <a:noFill/>
            </a:ln>
            <a:effectLst/>
          </c:spPr>
          <c:invertIfNegative val="0"/>
          <c:dLbls>
            <c:dLbl>
              <c:idx val="0"/>
              <c:layout>
                <c:manualLayout>
                  <c:x val="4.5612753469532301E-3"/>
                  <c:y val="2.1973579222106392E-2"/>
                </c:manualLayout>
              </c:layout>
              <c:tx>
                <c:rich>
                  <a:bodyPr/>
                  <a:lstStyle/>
                  <a:p>
                    <a:fld id="{82920562-FA54-468A-877F-66791D8EA78F}"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A695-4D10-8C90-63D08B97C17E}"/>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まとめ１'!$I$39</c:f>
              <c:numCache>
                <c:formatCode>General</c:formatCode>
                <c:ptCount val="1"/>
                <c:pt idx="0">
                  <c:v>81</c:v>
                </c:pt>
              </c:numCache>
            </c:numRef>
          </c:val>
          <c:extLst>
            <c:ext xmlns:c16="http://schemas.microsoft.com/office/drawing/2014/chart" uri="{C3380CC4-5D6E-409C-BE32-E72D297353CC}">
              <c16:uniqueId val="{0000000C-A695-4D10-8C90-63D08B97C17E}"/>
            </c:ext>
          </c:extLst>
        </c:ser>
        <c:ser>
          <c:idx val="7"/>
          <c:order val="8"/>
          <c:tx>
            <c:strRef>
              <c:f>'Q１　まとめ１'!$J$38</c:f>
              <c:strCache>
                <c:ptCount val="1"/>
                <c:pt idx="0">
                  <c:v>カフェ</c:v>
                </c:pt>
              </c:strCache>
            </c:strRef>
          </c:tx>
          <c:spPr>
            <a:solidFill>
              <a:schemeClr val="accent2">
                <a:lumMod val="60000"/>
              </a:schemeClr>
            </a:solidFill>
            <a:ln>
              <a:noFill/>
            </a:ln>
            <a:effectLst/>
          </c:spPr>
          <c:invertIfNegative val="0"/>
          <c:dLbls>
            <c:dLbl>
              <c:idx val="0"/>
              <c:layout>
                <c:manualLayout>
                  <c:x val="0"/>
                  <c:y val="0.10770174451680158"/>
                </c:manualLayout>
              </c:layout>
              <c:tx>
                <c:rich>
                  <a:bodyPr/>
                  <a:lstStyle/>
                  <a:p>
                    <a:fld id="{0D115050-153C-49F9-9579-898199334ABE}"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A695-4D10-8C90-63D08B97C17E}"/>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まとめ１'!$J$39</c:f>
              <c:numCache>
                <c:formatCode>General</c:formatCode>
                <c:ptCount val="1"/>
                <c:pt idx="0">
                  <c:v>4</c:v>
                </c:pt>
              </c:numCache>
            </c:numRef>
          </c:val>
          <c:extLst>
            <c:ext xmlns:c16="http://schemas.microsoft.com/office/drawing/2014/chart" uri="{C3380CC4-5D6E-409C-BE32-E72D297353CC}">
              <c16:uniqueId val="{0000000D-A695-4D10-8C90-63D08B97C17E}"/>
            </c:ext>
          </c:extLst>
        </c:ser>
        <c:ser>
          <c:idx val="8"/>
          <c:order val="9"/>
          <c:tx>
            <c:strRef>
              <c:f>'Q１　まとめ１'!$K$38</c:f>
              <c:strCache>
                <c:ptCount val="1"/>
                <c:pt idx="0">
                  <c:v>BBQ施設</c:v>
                </c:pt>
              </c:strCache>
            </c:strRef>
          </c:tx>
          <c:spPr>
            <a:solidFill>
              <a:schemeClr val="accent3">
                <a:lumMod val="60000"/>
              </a:schemeClr>
            </a:solidFill>
            <a:ln>
              <a:noFill/>
            </a:ln>
            <a:effectLst/>
          </c:spPr>
          <c:invertIfNegative val="0"/>
          <c:dLbls>
            <c:dLbl>
              <c:idx val="0"/>
              <c:layout>
                <c:manualLayout>
                  <c:x val="0"/>
                  <c:y val="1.4649052814737639E-2"/>
                </c:manualLayout>
              </c:layout>
              <c:tx>
                <c:rich>
                  <a:bodyPr/>
                  <a:lstStyle/>
                  <a:p>
                    <a:fld id="{312D2C6D-9A83-46C1-AF60-66CE49DA7D38}"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A695-4D10-8C90-63D08B97C17E}"/>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まとめ１'!$K$39</c:f>
              <c:numCache>
                <c:formatCode>General</c:formatCode>
                <c:ptCount val="1"/>
                <c:pt idx="0">
                  <c:v>41</c:v>
                </c:pt>
              </c:numCache>
            </c:numRef>
          </c:val>
          <c:extLst>
            <c:ext xmlns:c16="http://schemas.microsoft.com/office/drawing/2014/chart" uri="{C3380CC4-5D6E-409C-BE32-E72D297353CC}">
              <c16:uniqueId val="{0000000E-A695-4D10-8C90-63D08B97C17E}"/>
            </c:ext>
          </c:extLst>
        </c:ser>
        <c:ser>
          <c:idx val="9"/>
          <c:order val="10"/>
          <c:tx>
            <c:strRef>
              <c:f>'Q１　まとめ１'!$L$38</c:f>
              <c:strCache>
                <c:ptCount val="1"/>
                <c:pt idx="0">
                  <c:v>スケート広場</c:v>
                </c:pt>
              </c:strCache>
            </c:strRef>
          </c:tx>
          <c:spPr>
            <a:solidFill>
              <a:schemeClr val="accent4">
                <a:lumMod val="60000"/>
              </a:schemeClr>
            </a:solidFill>
            <a:ln>
              <a:noFill/>
            </a:ln>
            <a:effectLst/>
          </c:spPr>
          <c:invertIfNegative val="0"/>
          <c:dLbls>
            <c:dLbl>
              <c:idx val="0"/>
              <c:layout>
                <c:manualLayout>
                  <c:x val="0"/>
                  <c:y val="9.6340932421824094E-2"/>
                </c:manualLayout>
              </c:layout>
              <c:tx>
                <c:rich>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fld id="{6B0A839C-8A4A-48EC-BF95-E54D92813E3F}" type="SERIESNAME">
                      <a:rPr lang="ja-JP" altLang="en-US" smtClean="0"/>
                      <a:pPr>
                        <a:defRPr lang="ja-JP">
                          <a:latin typeface="Meiryo UI" panose="020B0604030504040204" pitchFamily="50" charset="-128"/>
                          <a:ea typeface="Meiryo UI" panose="020B0604030504040204" pitchFamily="50" charset="-128"/>
                        </a:defRPr>
                      </a:pPr>
                      <a:t>[系列名]</a:t>
                    </a:fld>
                    <a:endParaRPr lang="ja-JP" altLang="en-US"/>
                  </a:p>
                </c:rich>
              </c:tx>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ltLang="en-US"/>
                </a:p>
              </c:txPr>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6-A695-4D10-8C90-63D08B97C17E}"/>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まとめ１'!$L$39</c:f>
              <c:numCache>
                <c:formatCode>General</c:formatCode>
                <c:ptCount val="1"/>
                <c:pt idx="0">
                  <c:v>2</c:v>
                </c:pt>
              </c:numCache>
            </c:numRef>
          </c:val>
          <c:extLst>
            <c:ext xmlns:c16="http://schemas.microsoft.com/office/drawing/2014/chart" uri="{C3380CC4-5D6E-409C-BE32-E72D297353CC}">
              <c16:uniqueId val="{0000000F-A695-4D10-8C90-63D08B97C17E}"/>
            </c:ext>
          </c:extLst>
        </c:ser>
        <c:ser>
          <c:idx val="11"/>
          <c:order val="11"/>
          <c:tx>
            <c:strRef>
              <c:f>'Q１　まとめ１'!$M$38</c:f>
              <c:strCache>
                <c:ptCount val="1"/>
                <c:pt idx="0">
                  <c:v>BMX</c:v>
                </c:pt>
              </c:strCache>
            </c:strRef>
          </c:tx>
          <c:spPr>
            <a:solidFill>
              <a:schemeClr val="accent6">
                <a:lumMod val="60000"/>
              </a:schemeClr>
            </a:solidFill>
            <a:ln>
              <a:noFill/>
            </a:ln>
            <a:effectLst/>
          </c:spPr>
          <c:invertIfNegative val="0"/>
          <c:dLbls>
            <c:dLbl>
              <c:idx val="0"/>
              <c:layout>
                <c:manualLayout>
                  <c:x val="0"/>
                  <c:y val="1.831131601842205E-2"/>
                </c:manualLayout>
              </c:layout>
              <c:tx>
                <c:rich>
                  <a:bodyPr/>
                  <a:lstStyle/>
                  <a:p>
                    <a:fld id="{9BEE2703-7811-4C89-9422-2B93A6D27F1A}" type="SERIESNAME">
                      <a:rPr lang="en-US" altLang="ja-JP"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7-A695-4D10-8C90-63D08B97C17E}"/>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まとめ１'!$M$39</c:f>
              <c:numCache>
                <c:formatCode>General</c:formatCode>
                <c:ptCount val="1"/>
                <c:pt idx="0">
                  <c:v>7</c:v>
                </c:pt>
              </c:numCache>
            </c:numRef>
          </c:val>
          <c:extLst>
            <c:ext xmlns:c16="http://schemas.microsoft.com/office/drawing/2014/chart" uri="{C3380CC4-5D6E-409C-BE32-E72D297353CC}">
              <c16:uniqueId val="{00000010-A695-4D10-8C90-63D08B97C17E}"/>
            </c:ext>
          </c:extLst>
        </c:ser>
        <c:ser>
          <c:idx val="12"/>
          <c:order val="12"/>
          <c:tx>
            <c:strRef>
              <c:f>'Q１　まとめ１'!$N$38</c:f>
              <c:strCache>
                <c:ptCount val="1"/>
                <c:pt idx="0">
                  <c:v>ドッグラン</c:v>
                </c:pt>
              </c:strCache>
            </c:strRef>
          </c:tx>
          <c:spPr>
            <a:solidFill>
              <a:schemeClr val="accent1">
                <a:lumMod val="80000"/>
                <a:lumOff val="20000"/>
              </a:schemeClr>
            </a:solidFill>
            <a:ln>
              <a:noFill/>
            </a:ln>
            <a:effectLst/>
          </c:spPr>
          <c:invertIfNegative val="0"/>
          <c:dLbls>
            <c:dLbl>
              <c:idx val="0"/>
              <c:layout>
                <c:manualLayout>
                  <c:x val="-1.1149655379670845E-16"/>
                  <c:y val="0.11868879968726462"/>
                </c:manualLayout>
              </c:layout>
              <c:tx>
                <c:rich>
                  <a:bodyPr/>
                  <a:lstStyle/>
                  <a:p>
                    <a:fld id="{8E2B81E0-41AD-4847-81AF-B0CA5D9C6032}"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9-A695-4D10-8C90-63D08B97C17E}"/>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まとめ１'!$N$39</c:f>
              <c:numCache>
                <c:formatCode>General</c:formatCode>
                <c:ptCount val="1"/>
                <c:pt idx="0">
                  <c:v>7</c:v>
                </c:pt>
              </c:numCache>
            </c:numRef>
          </c:val>
          <c:extLst>
            <c:ext xmlns:c16="http://schemas.microsoft.com/office/drawing/2014/chart" uri="{C3380CC4-5D6E-409C-BE32-E72D297353CC}">
              <c16:uniqueId val="{00000011-A695-4D10-8C90-63D08B97C17E}"/>
            </c:ext>
          </c:extLst>
        </c:ser>
        <c:ser>
          <c:idx val="13"/>
          <c:order val="13"/>
          <c:tx>
            <c:strRef>
              <c:f>'Q１　まとめ１'!$O$38</c:f>
              <c:strCache>
                <c:ptCount val="1"/>
                <c:pt idx="0">
                  <c:v>その他</c:v>
                </c:pt>
              </c:strCache>
            </c:strRef>
          </c:tx>
          <c:spPr>
            <a:solidFill>
              <a:schemeClr val="accent2">
                <a:lumMod val="80000"/>
                <a:lumOff val="20000"/>
              </a:schemeClr>
            </a:solidFill>
            <a:ln>
              <a:noFill/>
            </a:ln>
            <a:effectLst/>
          </c:spPr>
          <c:invertIfNegative val="0"/>
          <c:dLbls>
            <c:dLbl>
              <c:idx val="0"/>
              <c:layout>
                <c:manualLayout>
                  <c:x val="-1.5204251156510766E-3"/>
                  <c:y val="1.8685303661610142E-2"/>
                </c:manualLayout>
              </c:layout>
              <c:tx>
                <c:rich>
                  <a:bodyPr/>
                  <a:lstStyle/>
                  <a:p>
                    <a:fld id="{73A9096F-6031-4EF9-B762-A4A5600A49F0}"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8-A695-4D10-8C90-63D08B97C17E}"/>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まとめ１'!$O$39</c:f>
              <c:numCache>
                <c:formatCode>General</c:formatCode>
                <c:ptCount val="1"/>
                <c:pt idx="0">
                  <c:v>22</c:v>
                </c:pt>
              </c:numCache>
            </c:numRef>
          </c:val>
          <c:extLst>
            <c:ext xmlns:c16="http://schemas.microsoft.com/office/drawing/2014/chart" uri="{C3380CC4-5D6E-409C-BE32-E72D297353CC}">
              <c16:uniqueId val="{00000012-A695-4D10-8C90-63D08B97C17E}"/>
            </c:ext>
          </c:extLst>
        </c:ser>
        <c:dLbls>
          <c:dLblPos val="outEnd"/>
          <c:showLegendKey val="0"/>
          <c:showVal val="1"/>
          <c:showCatName val="0"/>
          <c:showSerName val="0"/>
          <c:showPercent val="0"/>
          <c:showBubbleSize val="0"/>
        </c:dLbls>
        <c:gapWidth val="219"/>
        <c:overlap val="-27"/>
        <c:axId val="1109289951"/>
        <c:axId val="1109291391"/>
      </c:barChart>
      <c:catAx>
        <c:axId val="1109289951"/>
        <c:scaling>
          <c:orientation val="minMax"/>
        </c:scaling>
        <c:delete val="1"/>
        <c:axPos val="b"/>
        <c:numFmt formatCode="General" sourceLinked="1"/>
        <c:majorTickMark val="out"/>
        <c:minorTickMark val="none"/>
        <c:tickLblPos val="nextTo"/>
        <c:crossAx val="1109291391"/>
        <c:crosses val="autoZero"/>
        <c:auto val="1"/>
        <c:lblAlgn val="ctr"/>
        <c:lblOffset val="100"/>
        <c:noMultiLvlLbl val="0"/>
      </c:catAx>
      <c:valAx>
        <c:axId val="1109291391"/>
        <c:scaling>
          <c:orientation val="minMax"/>
        </c:scaling>
        <c:delete val="0"/>
        <c:axPos val="l"/>
        <c:majorGridlines>
          <c:spPr>
            <a:ln w="9525" cap="flat" cmpd="sng" algn="ctr">
              <a:solidFill>
                <a:schemeClr val="tx1">
                  <a:lumMod val="15000"/>
                  <a:lumOff val="85000"/>
                </a:schemeClr>
              </a:solidFill>
              <a:round/>
            </a:ln>
            <a:effectLst/>
          </c:spPr>
        </c:majorGridlines>
        <c:numFmt formatCode="General&quot;人&quot;" sourceLinked="0"/>
        <c:majorTickMark val="out"/>
        <c:minorTickMark val="none"/>
        <c:tickLblPos val="nextTo"/>
        <c:spPr>
          <a:noFill/>
          <a:ln>
            <a:noFill/>
          </a:ln>
          <a:effectLst/>
        </c:spPr>
        <c:txPr>
          <a:bodyPr rot="-60000000" spcFirstLastPara="1" vertOverflow="ellipsis" vert="horz" wrap="square" anchor="ctr" anchorCtr="1"/>
          <a:lstStyle/>
          <a:p>
            <a:pPr>
              <a:defRPr lang="ja-JP" sz="1000" b="0" i="0" u="none" strike="noStrike" kern="1200" baseline="0">
                <a:solidFill>
                  <a:sysClr val="windowText" lastClr="000000"/>
                </a:solidFill>
                <a:latin typeface="Meiryo UI" panose="020B0604030504040204" pitchFamily="50" charset="-128"/>
                <a:ea typeface="Meiryo UI" panose="020B0604030504040204" pitchFamily="50" charset="-128"/>
                <a:cs typeface="+mn-cs"/>
              </a:defRPr>
            </a:pPr>
            <a:endParaRPr lang="ja-JP"/>
          </a:p>
        </c:txPr>
        <c:crossAx val="1109289951"/>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57220959451442E-2"/>
          <c:y val="8.8341707903878366E-2"/>
          <c:w val="0.93282854563826412"/>
          <c:h val="0.7838759057235648"/>
        </c:manualLayout>
      </c:layout>
      <c:barChart>
        <c:barDir val="col"/>
        <c:grouping val="clustered"/>
        <c:varyColors val="0"/>
        <c:ser>
          <c:idx val="0"/>
          <c:order val="0"/>
          <c:tx>
            <c:strRef>
              <c:f>'Q１　まとめ１'!$B$38</c:f>
              <c:strCache>
                <c:ptCount val="1"/>
                <c:pt idx="0">
                  <c:v>散歩</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3D50-4BC9-BD26-4FB328AAD692}"/>
              </c:ext>
            </c:extLst>
          </c:dPt>
          <c:dPt>
            <c:idx val="1"/>
            <c:invertIfNegative val="0"/>
            <c:bubble3D val="0"/>
            <c:extLst>
              <c:ext xmlns:c16="http://schemas.microsoft.com/office/drawing/2014/chart" uri="{C3380CC4-5D6E-409C-BE32-E72D297353CC}">
                <c16:uniqueId val="{00000001-3D50-4BC9-BD26-4FB328AAD692}"/>
              </c:ext>
            </c:extLst>
          </c:dPt>
          <c:dPt>
            <c:idx val="2"/>
            <c:invertIfNegative val="0"/>
            <c:bubble3D val="0"/>
            <c:extLst>
              <c:ext xmlns:c16="http://schemas.microsoft.com/office/drawing/2014/chart" uri="{C3380CC4-5D6E-409C-BE32-E72D297353CC}">
                <c16:uniqueId val="{00000002-3D50-4BC9-BD26-4FB328AAD692}"/>
              </c:ext>
            </c:extLst>
          </c:dPt>
          <c:dPt>
            <c:idx val="3"/>
            <c:invertIfNegative val="0"/>
            <c:bubble3D val="0"/>
            <c:extLst>
              <c:ext xmlns:c16="http://schemas.microsoft.com/office/drawing/2014/chart" uri="{C3380CC4-5D6E-409C-BE32-E72D297353CC}">
                <c16:uniqueId val="{00000003-3D50-4BC9-BD26-4FB328AAD692}"/>
              </c:ext>
            </c:extLst>
          </c:dPt>
          <c:dPt>
            <c:idx val="4"/>
            <c:invertIfNegative val="0"/>
            <c:bubble3D val="0"/>
            <c:extLst>
              <c:ext xmlns:c16="http://schemas.microsoft.com/office/drawing/2014/chart" uri="{C3380CC4-5D6E-409C-BE32-E72D297353CC}">
                <c16:uniqueId val="{00000004-3D50-4BC9-BD26-4FB328AAD692}"/>
              </c:ext>
            </c:extLst>
          </c:dPt>
          <c:dPt>
            <c:idx val="5"/>
            <c:invertIfNegative val="0"/>
            <c:bubble3D val="0"/>
            <c:extLst>
              <c:ext xmlns:c16="http://schemas.microsoft.com/office/drawing/2014/chart" uri="{C3380CC4-5D6E-409C-BE32-E72D297353CC}">
                <c16:uniqueId val="{00000005-3D50-4BC9-BD26-4FB328AAD692}"/>
              </c:ext>
            </c:extLst>
          </c:dPt>
          <c:dPt>
            <c:idx val="6"/>
            <c:invertIfNegative val="0"/>
            <c:bubble3D val="0"/>
            <c:extLst>
              <c:ext xmlns:c16="http://schemas.microsoft.com/office/drawing/2014/chart" uri="{C3380CC4-5D6E-409C-BE32-E72D297353CC}">
                <c16:uniqueId val="{00000006-3D50-4BC9-BD26-4FB328AAD692}"/>
              </c:ext>
            </c:extLst>
          </c:dPt>
          <c:dPt>
            <c:idx val="7"/>
            <c:invertIfNegative val="0"/>
            <c:bubble3D val="0"/>
            <c:extLst>
              <c:ext xmlns:c16="http://schemas.microsoft.com/office/drawing/2014/chart" uri="{C3380CC4-5D6E-409C-BE32-E72D297353CC}">
                <c16:uniqueId val="{00000007-3D50-4BC9-BD26-4FB328AAD692}"/>
              </c:ext>
            </c:extLst>
          </c:dPt>
          <c:dPt>
            <c:idx val="8"/>
            <c:invertIfNegative val="0"/>
            <c:bubble3D val="0"/>
            <c:extLst>
              <c:ext xmlns:c16="http://schemas.microsoft.com/office/drawing/2014/chart" uri="{C3380CC4-5D6E-409C-BE32-E72D297353CC}">
                <c16:uniqueId val="{00000008-3D50-4BC9-BD26-4FB328AAD692}"/>
              </c:ext>
            </c:extLst>
          </c:dPt>
          <c:dPt>
            <c:idx val="9"/>
            <c:invertIfNegative val="0"/>
            <c:bubble3D val="0"/>
            <c:extLst>
              <c:ext xmlns:c16="http://schemas.microsoft.com/office/drawing/2014/chart" uri="{C3380CC4-5D6E-409C-BE32-E72D297353CC}">
                <c16:uniqueId val="{00000009-3D50-4BC9-BD26-4FB328AAD692}"/>
              </c:ext>
            </c:extLst>
          </c:dPt>
          <c:dPt>
            <c:idx val="10"/>
            <c:invertIfNegative val="0"/>
            <c:bubble3D val="0"/>
            <c:extLst>
              <c:ext xmlns:c16="http://schemas.microsoft.com/office/drawing/2014/chart" uri="{C3380CC4-5D6E-409C-BE32-E72D297353CC}">
                <c16:uniqueId val="{0000000A-3D50-4BC9-BD26-4FB328AAD692}"/>
              </c:ext>
            </c:extLst>
          </c:dPt>
          <c:dLbls>
            <c:dLbl>
              <c:idx val="0"/>
              <c:layout>
                <c:manualLayout>
                  <c:x val="-4.1245422113709365E-3"/>
                  <c:y val="0.74889961127161053"/>
                </c:manualLayout>
              </c:layout>
              <c:tx>
                <c:rich>
                  <a:bodyPr rot="0" spcFirstLastPara="1" vertOverflow="clip" horzOverflow="clip" vert="horz" wrap="square" lIns="36576" tIns="18288" rIns="36576" bIns="18288" anchor="ctr" anchorCtr="1">
                    <a:spAutoFit/>
                  </a:bodyPr>
                  <a:lstStyle/>
                  <a:p>
                    <a:pPr>
                      <a:defRPr lang="ja-JP" sz="900" b="0" i="0" u="none" strike="noStrike" kern="1200" baseline="0">
                        <a:solidFill>
                          <a:schemeClr val="dk1">
                            <a:lumMod val="65000"/>
                            <a:lumOff val="35000"/>
                          </a:schemeClr>
                        </a:solidFill>
                        <a:latin typeface="Meiryo UI" panose="020B0604030504040204" pitchFamily="50" charset="-128"/>
                        <a:ea typeface="Meiryo UI" panose="020B0604030504040204" pitchFamily="50" charset="-128"/>
                        <a:cs typeface="+mn-cs"/>
                      </a:defRPr>
                    </a:pPr>
                    <a:fld id="{8CC8BD7B-0070-45F5-B5D9-D19643BB3799}" type="SERIESNAME">
                      <a:rPr lang="ja-JP" altLang="en-US"/>
                      <a:pPr>
                        <a:defRPr lang="ja-JP"/>
                      </a:pPr>
                      <a:t>[系列名]</a:t>
                    </a:fld>
                    <a:endParaRPr lang="ja-JP" altLang="en-US"/>
                  </a:p>
                </c:rich>
              </c:tx>
              <c:numFmt formatCode="General&quot;人&quot;" sourceLinked="0"/>
              <c:spPr>
                <a:noFill/>
                <a:ln>
                  <a:noFill/>
                </a:ln>
                <a:effectLst/>
              </c:spPr>
              <c:txPr>
                <a:bodyPr rot="0" spcFirstLastPara="1" vertOverflow="clip" horzOverflow="clip" vert="horz" wrap="square" lIns="36576" tIns="18288" rIns="36576" bIns="18288" anchor="ctr" anchorCtr="1">
                  <a:spAutoFit/>
                </a:bodyPr>
                <a:lstStyle/>
                <a:p>
                  <a:pPr>
                    <a:defRPr lang="ja-JP" sz="900" b="0" i="0" u="none" strike="noStrike" kern="1200" baseline="0">
                      <a:solidFill>
                        <a:schemeClr val="dk1">
                          <a:lumMod val="65000"/>
                          <a:lumOff val="35000"/>
                        </a:schemeClr>
                      </a:solidFill>
                      <a:latin typeface="Meiryo UI" panose="020B0604030504040204" pitchFamily="50" charset="-128"/>
                      <a:ea typeface="Meiryo UI" panose="020B0604030504040204" pitchFamily="50" charset="-128"/>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0-3D50-4BC9-BD26-4FB328AAD692}"/>
                </c:ext>
              </c:extLst>
            </c:dLbl>
            <c:numFmt formatCode="General&quot;人&quot;"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まとめ１'!$B$39</c:f>
              <c:numCache>
                <c:formatCode>General</c:formatCode>
                <c:ptCount val="1"/>
                <c:pt idx="0">
                  <c:v>164</c:v>
                </c:pt>
              </c:numCache>
            </c:numRef>
          </c:val>
          <c:extLst>
            <c:ext xmlns:c16="http://schemas.microsoft.com/office/drawing/2014/chart" uri="{C3380CC4-5D6E-409C-BE32-E72D297353CC}">
              <c16:uniqueId val="{0000000B-3D50-4BC9-BD26-4FB328AAD692}"/>
            </c:ext>
          </c:extLst>
        </c:ser>
        <c:ser>
          <c:idx val="1"/>
          <c:order val="1"/>
          <c:tx>
            <c:strRef>
              <c:f>'Q１　まとめ１'!$C$38</c:f>
              <c:strCache>
                <c:ptCount val="1"/>
                <c:pt idx="0">
                  <c:v>休憩・休息</c:v>
                </c:pt>
              </c:strCache>
            </c:strRef>
          </c:tx>
          <c:spPr>
            <a:solidFill>
              <a:schemeClr val="accent2"/>
            </a:solidFill>
            <a:ln>
              <a:noFill/>
            </a:ln>
            <a:effectLst/>
          </c:spPr>
          <c:invertIfNegative val="0"/>
          <c:dLbls>
            <c:dLbl>
              <c:idx val="0"/>
              <c:layout>
                <c:manualLayout>
                  <c:x val="3.1052587913194701E-3"/>
                  <c:y val="0.30414994488409919"/>
                </c:manualLayout>
              </c:layout>
              <c:tx>
                <c:rich>
                  <a:bodyPr/>
                  <a:lstStyle/>
                  <a:p>
                    <a:fld id="{E123C3D2-5CCE-41D4-997F-D8F159B83C1E}" type="SERIESNAME">
                      <a:rPr lang="ja-JP" altLang="en-US"/>
                      <a:pPr/>
                      <a:t>[系列名]</a:t>
                    </a:fld>
                    <a:r>
                      <a:rPr lang="ja-JP" altLang="en-US"/>
                      <a:t>
</a:t>
                    </a:r>
                  </a:p>
                </c:rich>
              </c:tx>
              <c:dLblPos val="outEnd"/>
              <c:showLegendKey val="0"/>
              <c:showVal val="1"/>
              <c:showCatName val="0"/>
              <c:showSerName val="1"/>
              <c:showPercent val="0"/>
              <c:showBubbleSize val="0"/>
              <c:separator>
</c:separator>
              <c:extLst>
                <c:ext xmlns:c15="http://schemas.microsoft.com/office/drawing/2012/chart" uri="{CE6537A1-D6FC-4f65-9D91-7224C49458BB}">
                  <c15:layout>
                    <c:manualLayout>
                      <c:w val="9.8490744621615875E-2"/>
                      <c:h val="5.9677972500391259E-2"/>
                    </c:manualLayout>
                  </c15:layout>
                  <c15:dlblFieldTable/>
                  <c15:showDataLabelsRange val="0"/>
                </c:ext>
                <c:ext xmlns:c16="http://schemas.microsoft.com/office/drawing/2014/chart" uri="{C3380CC4-5D6E-409C-BE32-E72D297353CC}">
                  <c16:uniqueId val="{0000000C-3D50-4BC9-BD26-4FB328AAD692}"/>
                </c:ext>
              </c:extLst>
            </c:dLbl>
            <c:numFmt formatCode="General&quot;人&quot;"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まとめ１'!$C$39</c:f>
              <c:numCache>
                <c:formatCode>General</c:formatCode>
                <c:ptCount val="1"/>
                <c:pt idx="0">
                  <c:v>50</c:v>
                </c:pt>
              </c:numCache>
            </c:numRef>
          </c:val>
          <c:extLst>
            <c:ext xmlns:c16="http://schemas.microsoft.com/office/drawing/2014/chart" uri="{C3380CC4-5D6E-409C-BE32-E72D297353CC}">
              <c16:uniqueId val="{0000000D-3D50-4BC9-BD26-4FB328AAD692}"/>
            </c:ext>
          </c:extLst>
        </c:ser>
        <c:ser>
          <c:idx val="2"/>
          <c:order val="2"/>
          <c:tx>
            <c:strRef>
              <c:f>'Q１　まとめ１'!$D$38</c:f>
              <c:strCache>
                <c:ptCount val="1"/>
                <c:pt idx="0">
                  <c:v>花や緑を楽しむ</c:v>
                </c:pt>
              </c:strCache>
            </c:strRef>
          </c:tx>
          <c:spPr>
            <a:solidFill>
              <a:schemeClr val="accent3"/>
            </a:solidFill>
            <a:ln>
              <a:noFill/>
            </a:ln>
            <a:effectLst/>
          </c:spPr>
          <c:invertIfNegative val="0"/>
          <c:dLbls>
            <c:dLbl>
              <c:idx val="0"/>
              <c:layout>
                <c:manualLayout>
                  <c:x val="1.2257978550512334E-3"/>
                  <c:y val="1.4324577864058923E-2"/>
                </c:manualLayout>
              </c:layout>
              <c:tx>
                <c:rich>
                  <a:bodyPr rot="0" spcFirstLastPara="1" vertOverflow="clip" horzOverflow="clip" vert="horz" wrap="square" lIns="36576" tIns="18288" rIns="36576" bIns="18288" anchor="ctr" anchorCtr="1">
                    <a:spAutoFit/>
                  </a:bodyPr>
                  <a:lstStyle/>
                  <a:p>
                    <a:pPr>
                      <a:defRPr lang="ja-JP" sz="900" b="0" i="0" u="none" strike="noStrike" kern="1200" baseline="0">
                        <a:solidFill>
                          <a:schemeClr val="dk1">
                            <a:lumMod val="65000"/>
                            <a:lumOff val="35000"/>
                          </a:schemeClr>
                        </a:solidFill>
                        <a:latin typeface="Meiryo UI" panose="020B0604030504040204" pitchFamily="50" charset="-128"/>
                        <a:ea typeface="Meiryo UI" panose="020B0604030504040204" pitchFamily="50" charset="-128"/>
                        <a:cs typeface="+mn-cs"/>
                      </a:defRPr>
                    </a:pPr>
                    <a:fld id="{5BCBB199-277C-4C37-92F7-31A047D91465}" type="SERIESNAME">
                      <a:rPr lang="ja-JP" altLang="en-US"/>
                      <a:pPr>
                        <a:defRPr lang="ja-JP"/>
                      </a:pPr>
                      <a:t>[系列名]</a:t>
                    </a:fld>
                    <a:endParaRPr lang="ja-JP" altLang="en-US"/>
                  </a:p>
                </c:rich>
              </c:tx>
              <c:numFmt formatCode="General&quot;人&quot;" sourceLinked="0"/>
              <c:spPr>
                <a:noFill/>
                <a:ln>
                  <a:noFill/>
                </a:ln>
                <a:effectLst/>
              </c:spPr>
              <c:txPr>
                <a:bodyPr rot="0" spcFirstLastPara="1" vertOverflow="clip" horzOverflow="clip" vert="horz" wrap="square" lIns="36576" tIns="18288" rIns="36576" bIns="18288" anchor="ctr" anchorCtr="1">
                  <a:spAutoFit/>
                </a:bodyPr>
                <a:lstStyle/>
                <a:p>
                  <a:pPr>
                    <a:defRPr lang="ja-JP" sz="900" b="0" i="0" u="none" strike="noStrike" kern="1200" baseline="0">
                      <a:solidFill>
                        <a:schemeClr val="dk1">
                          <a:lumMod val="65000"/>
                          <a:lumOff val="35000"/>
                        </a:schemeClr>
                      </a:solidFill>
                      <a:latin typeface="Meiryo UI" panose="020B0604030504040204" pitchFamily="50" charset="-128"/>
                      <a:ea typeface="Meiryo UI" panose="020B0604030504040204" pitchFamily="50" charset="-128"/>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E-3D50-4BC9-BD26-4FB328AAD692}"/>
                </c:ext>
              </c:extLst>
            </c:dLbl>
            <c:numFmt formatCode="General&quot;人&quot;"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まとめ１'!$D$39</c:f>
              <c:numCache>
                <c:formatCode>General</c:formatCode>
                <c:ptCount val="1"/>
                <c:pt idx="0">
                  <c:v>185</c:v>
                </c:pt>
              </c:numCache>
            </c:numRef>
          </c:val>
          <c:extLst>
            <c:ext xmlns:c16="http://schemas.microsoft.com/office/drawing/2014/chart" uri="{C3380CC4-5D6E-409C-BE32-E72D297353CC}">
              <c16:uniqueId val="{0000000F-3D50-4BC9-BD26-4FB328AAD692}"/>
            </c:ext>
          </c:extLst>
        </c:ser>
        <c:ser>
          <c:idx val="3"/>
          <c:order val="3"/>
          <c:tx>
            <c:strRef>
              <c:f>'Q１　まとめ１'!$E$38</c:f>
              <c:strCache>
                <c:ptCount val="1"/>
                <c:pt idx="0">
                  <c:v>ジョギング・ウォーキング</c:v>
                </c:pt>
              </c:strCache>
            </c:strRef>
          </c:tx>
          <c:spPr>
            <a:solidFill>
              <a:schemeClr val="accent4"/>
            </a:solidFill>
            <a:ln>
              <a:noFill/>
            </a:ln>
            <a:effectLst/>
          </c:spPr>
          <c:invertIfNegative val="0"/>
          <c:dLbls>
            <c:dLbl>
              <c:idx val="0"/>
              <c:layout>
                <c:manualLayout>
                  <c:x val="6.4803631110385226E-4"/>
                  <c:y val="2.1706407028546332E-2"/>
                </c:manualLayout>
              </c:layout>
              <c:tx>
                <c:rich>
                  <a:bodyPr rot="0" spcFirstLastPara="1" vertOverflow="clip" horzOverflow="clip" vert="horz" wrap="square" lIns="36576" tIns="18288" rIns="36576" bIns="18288" anchor="ctr" anchorCtr="1">
                    <a:spAutoFit/>
                  </a:bodyPr>
                  <a:lstStyle/>
                  <a:p>
                    <a:pPr>
                      <a:defRPr lang="ja-JP" sz="900" b="0" i="0" u="none" strike="noStrike" kern="1200" baseline="0">
                        <a:solidFill>
                          <a:schemeClr val="dk1">
                            <a:lumMod val="65000"/>
                            <a:lumOff val="35000"/>
                          </a:schemeClr>
                        </a:solidFill>
                        <a:latin typeface="Meiryo UI" panose="020B0604030504040204" pitchFamily="50" charset="-128"/>
                        <a:ea typeface="Meiryo UI" panose="020B0604030504040204" pitchFamily="50" charset="-128"/>
                        <a:cs typeface="+mn-cs"/>
                      </a:defRPr>
                    </a:pPr>
                    <a:fld id="{D3B91893-4D14-4FAB-8758-A2AC7561ADAA}" type="SERIESNAME">
                      <a:rPr lang="ja-JP" altLang="en-US"/>
                      <a:pPr>
                        <a:defRPr lang="ja-JP"/>
                      </a:pPr>
                      <a:t>[系列名]</a:t>
                    </a:fld>
                    <a:endParaRPr lang="ja-JP" altLang="en-US"/>
                  </a:p>
                </c:rich>
              </c:tx>
              <c:numFmt formatCode="General&quot;人&quot;" sourceLinked="0"/>
              <c:spPr>
                <a:noFill/>
                <a:ln>
                  <a:noFill/>
                </a:ln>
                <a:effectLst/>
              </c:spPr>
              <c:txPr>
                <a:bodyPr rot="0" spcFirstLastPara="1" vertOverflow="clip" horzOverflow="clip" vert="horz" wrap="square" lIns="36576" tIns="18288" rIns="36576" bIns="18288" anchor="ctr" anchorCtr="1">
                  <a:spAutoFit/>
                </a:bodyPr>
                <a:lstStyle/>
                <a:p>
                  <a:pPr>
                    <a:defRPr lang="ja-JP" sz="900" b="0" i="0" u="none" strike="noStrike" kern="1200" baseline="0">
                      <a:solidFill>
                        <a:schemeClr val="dk1">
                          <a:lumMod val="65000"/>
                          <a:lumOff val="35000"/>
                        </a:schemeClr>
                      </a:solidFill>
                      <a:latin typeface="Meiryo UI" panose="020B0604030504040204" pitchFamily="50" charset="-128"/>
                      <a:ea typeface="Meiryo UI" panose="020B0604030504040204" pitchFamily="50" charset="-128"/>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10-3D50-4BC9-BD26-4FB328AAD692}"/>
                </c:ext>
              </c:extLst>
            </c:dLbl>
            <c:numFmt formatCode="General&quot;人&quot;"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まとめ１'!$E$39</c:f>
              <c:numCache>
                <c:formatCode>General</c:formatCode>
                <c:ptCount val="1"/>
                <c:pt idx="0">
                  <c:v>19</c:v>
                </c:pt>
              </c:numCache>
            </c:numRef>
          </c:val>
          <c:extLst>
            <c:ext xmlns:c16="http://schemas.microsoft.com/office/drawing/2014/chart" uri="{C3380CC4-5D6E-409C-BE32-E72D297353CC}">
              <c16:uniqueId val="{00000011-3D50-4BC9-BD26-4FB328AAD692}"/>
            </c:ext>
          </c:extLst>
        </c:ser>
        <c:ser>
          <c:idx val="4"/>
          <c:order val="4"/>
          <c:tx>
            <c:strRef>
              <c:f>'Q１　まとめ１'!$F$38</c:f>
              <c:strCache>
                <c:ptCount val="1"/>
                <c:pt idx="0">
                  <c:v>通勤・通学路や生活路として利用</c:v>
                </c:pt>
              </c:strCache>
            </c:strRef>
          </c:tx>
          <c:spPr>
            <a:solidFill>
              <a:schemeClr val="accent5"/>
            </a:solidFill>
            <a:ln>
              <a:noFill/>
            </a:ln>
            <a:effectLst/>
          </c:spPr>
          <c:invertIfNegative val="0"/>
          <c:dLbls>
            <c:dLbl>
              <c:idx val="0"/>
              <c:layout>
                <c:manualLayout>
                  <c:x val="-4.5337400889532495E-4"/>
                  <c:y val="0.15207695705927021"/>
                </c:manualLayout>
              </c:layout>
              <c:tx>
                <c:rich>
                  <a:bodyPr/>
                  <a:lstStyle/>
                  <a:p>
                    <a:fld id="{4A4DEC07-7D52-4B52-8267-C41EB3BB7062}" type="SERIESNAME">
                      <a:rPr lang="ja-JP" altLang="en-US"/>
                      <a:pPr/>
                      <a:t>[系列名]</a:t>
                    </a:fld>
                    <a:endParaRPr lang="ja-JP" altLang="en-US"/>
                  </a:p>
                </c:rich>
              </c:tx>
              <c:dLblPos val="outEnd"/>
              <c:showLegendKey val="0"/>
              <c:showVal val="1"/>
              <c:showCatName val="0"/>
              <c:showSerName val="1"/>
              <c:showPercent val="0"/>
              <c:showBubbleSize val="0"/>
              <c:separator>
</c:separator>
              <c:extLst>
                <c:ext xmlns:c15="http://schemas.microsoft.com/office/drawing/2012/chart" uri="{CE6537A1-D6FC-4f65-9D91-7224C49458BB}">
                  <c15:layout>
                    <c:manualLayout>
                      <c:w val="0.12961029829492482"/>
                      <c:h val="0.12451694892526993"/>
                    </c:manualLayout>
                  </c15:layout>
                  <c15:dlblFieldTable/>
                  <c15:showDataLabelsRange val="0"/>
                </c:ext>
                <c:ext xmlns:c16="http://schemas.microsoft.com/office/drawing/2014/chart" uri="{C3380CC4-5D6E-409C-BE32-E72D297353CC}">
                  <c16:uniqueId val="{00000012-3D50-4BC9-BD26-4FB328AAD692}"/>
                </c:ext>
              </c:extLst>
            </c:dLbl>
            <c:numFmt formatCode="General&quot;人&quot;"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まとめ１'!$F$39</c:f>
              <c:numCache>
                <c:formatCode>General</c:formatCode>
                <c:ptCount val="1"/>
                <c:pt idx="0">
                  <c:v>1</c:v>
                </c:pt>
              </c:numCache>
            </c:numRef>
          </c:val>
          <c:extLst>
            <c:ext xmlns:c16="http://schemas.microsoft.com/office/drawing/2014/chart" uri="{C3380CC4-5D6E-409C-BE32-E72D297353CC}">
              <c16:uniqueId val="{00000013-3D50-4BC9-BD26-4FB328AAD692}"/>
            </c:ext>
          </c:extLst>
        </c:ser>
        <c:ser>
          <c:idx val="5"/>
          <c:order val="5"/>
          <c:tx>
            <c:strRef>
              <c:f>'Q１　まとめ１'!$G$38</c:f>
              <c:strCache>
                <c:ptCount val="1"/>
                <c:pt idx="0">
                  <c:v>イベントに参加</c:v>
                </c:pt>
              </c:strCache>
            </c:strRef>
          </c:tx>
          <c:spPr>
            <a:solidFill>
              <a:schemeClr val="accent6"/>
            </a:solidFill>
            <a:ln>
              <a:noFill/>
            </a:ln>
            <a:effectLst/>
          </c:spPr>
          <c:invertIfNegative val="0"/>
          <c:dLbls>
            <c:dLbl>
              <c:idx val="0"/>
              <c:layout>
                <c:manualLayout>
                  <c:x val="-8.0570559278202725E-5"/>
                  <c:y val="1.3163385096203618E-2"/>
                </c:manualLayout>
              </c:layout>
              <c:tx>
                <c:rich>
                  <a:bodyPr/>
                  <a:lstStyle/>
                  <a:p>
                    <a:fld id="{BD556163-744A-44F7-8E1B-64253BDD13BE}" type="SERIESNAME">
                      <a:rPr lang="ja-JP" altLang="en-US"/>
                      <a:pPr/>
                      <a:t>[系列名]</a:t>
                    </a:fld>
                    <a:endParaRPr lang="ja-JP" altLang="en-US"/>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4-3D50-4BC9-BD26-4FB328AAD692}"/>
                </c:ext>
              </c:extLst>
            </c:dLbl>
            <c:numFmt formatCode="General&quot;人&quot;"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'Q１　まとめ１'!$G$39</c:f>
              <c:numCache>
                <c:formatCode>General</c:formatCode>
                <c:ptCount val="1"/>
                <c:pt idx="0">
                  <c:v>31</c:v>
                </c:pt>
              </c:numCache>
            </c:numRef>
          </c:val>
          <c:extLst>
            <c:ext xmlns:c16="http://schemas.microsoft.com/office/drawing/2014/chart" uri="{C3380CC4-5D6E-409C-BE32-E72D297353CC}">
              <c16:uniqueId val="{00000015-3D50-4BC9-BD26-4FB328AAD692}"/>
            </c:ext>
          </c:extLst>
        </c:ser>
        <c:ser>
          <c:idx val="10"/>
          <c:order val="6"/>
          <c:tx>
            <c:strRef>
              <c:f>'Q１　まとめ１'!$H$38</c:f>
              <c:strCache>
                <c:ptCount val="1"/>
                <c:pt idx="0">
                  <c:v>運動施設の利用</c:v>
                </c:pt>
              </c:strCache>
            </c:strRef>
          </c:tx>
          <c:spPr>
            <a:solidFill>
              <a:schemeClr val="accent5">
                <a:lumMod val="60000"/>
              </a:schemeClr>
            </a:solidFill>
            <a:ln>
              <a:noFill/>
            </a:ln>
            <a:effectLst/>
          </c:spPr>
          <c:invertIfNegative val="0"/>
          <c:dLbls>
            <c:dLbl>
              <c:idx val="0"/>
              <c:layout>
                <c:manualLayout>
                  <c:x val="-1.4898968948250117E-3"/>
                  <c:y val="0.87176355425037266"/>
                </c:manualLayout>
              </c:layout>
              <c:tx>
                <c:rich>
                  <a:bodyPr/>
                  <a:lstStyle/>
                  <a:p>
                    <a:fld id="{87A10459-74A9-48FC-868E-C4F6BD9F44F7}" type="SERIESNAME">
                      <a:rPr lang="ja-JP" altLang="en-US"/>
                      <a:pPr/>
                      <a:t>[系列名]</a:t>
                    </a:fld>
                    <a:endParaRPr lang="ja-JP" altLang="en-US"/>
                  </a:p>
                </c:rich>
              </c:tx>
              <c:dLblPos val="outEnd"/>
              <c:showLegendKey val="0"/>
              <c:showVal val="1"/>
              <c:showCatName val="0"/>
              <c:showSerName val="1"/>
              <c:showPercent val="0"/>
              <c:showBubbleSize val="0"/>
              <c:separator>
</c:separator>
              <c:extLst>
                <c:ext xmlns:c15="http://schemas.microsoft.com/office/drawing/2012/chart" uri="{CE6537A1-D6FC-4f65-9D91-7224C49458BB}">
                  <c15:layout>
                    <c:manualLayout>
                      <c:w val="7.9166261120203738E-2"/>
                      <c:h val="0.12417898258867796"/>
                    </c:manualLayout>
                  </c15:layout>
                  <c15:dlblFieldTable/>
                  <c15:showDataLabelsRange val="0"/>
                </c:ext>
                <c:ext xmlns:c16="http://schemas.microsoft.com/office/drawing/2014/chart" uri="{C3380CC4-5D6E-409C-BE32-E72D297353CC}">
                  <c16:uniqueId val="{00000016-3D50-4BC9-BD26-4FB328AAD692}"/>
                </c:ext>
              </c:extLst>
            </c:dLbl>
            <c:numFmt formatCode="General&quot;人&quot;" sourceLinked="0"/>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まとめ１'!$H$39</c:f>
              <c:numCache>
                <c:formatCode>General</c:formatCode>
                <c:ptCount val="1"/>
                <c:pt idx="0">
                  <c:v>101</c:v>
                </c:pt>
              </c:numCache>
            </c:numRef>
          </c:val>
          <c:extLst>
            <c:ext xmlns:c16="http://schemas.microsoft.com/office/drawing/2014/chart" uri="{C3380CC4-5D6E-409C-BE32-E72D297353CC}">
              <c16:uniqueId val="{00000017-3D50-4BC9-BD26-4FB328AAD692}"/>
            </c:ext>
          </c:extLst>
        </c:ser>
        <c:ser>
          <c:idx val="6"/>
          <c:order val="7"/>
          <c:tx>
            <c:strRef>
              <c:f>'Q１　まとめ１'!$I$38</c:f>
              <c:strCache>
                <c:ptCount val="1"/>
                <c:pt idx="0">
                  <c:v>遊具で遊ぶ</c:v>
                </c:pt>
              </c:strCache>
            </c:strRef>
          </c:tx>
          <c:spPr>
            <a:solidFill>
              <a:schemeClr val="accent1">
                <a:lumMod val="60000"/>
              </a:schemeClr>
            </a:solidFill>
            <a:ln>
              <a:noFill/>
            </a:ln>
            <a:effectLst/>
          </c:spPr>
          <c:invertIfNegative val="0"/>
          <c:dLbls>
            <c:dLbl>
              <c:idx val="0"/>
              <c:layout>
                <c:manualLayout>
                  <c:x val="1.5204251156509651E-3"/>
                  <c:y val="0.49241110689583112"/>
                </c:manualLayout>
              </c:layout>
              <c:tx>
                <c:rich>
                  <a:bodyPr/>
                  <a:lstStyle/>
                  <a:p>
                    <a:fld id="{82920562-FA54-468A-877F-66791D8EA78F}"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8-3D50-4BC9-BD26-4FB328AAD692}"/>
                </c:ext>
              </c:extLst>
            </c:dLbl>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まとめ１'!$I$39</c:f>
              <c:numCache>
                <c:formatCode>General</c:formatCode>
                <c:ptCount val="1"/>
                <c:pt idx="0">
                  <c:v>101</c:v>
                </c:pt>
              </c:numCache>
            </c:numRef>
          </c:val>
          <c:extLst>
            <c:ext xmlns:c16="http://schemas.microsoft.com/office/drawing/2014/chart" uri="{C3380CC4-5D6E-409C-BE32-E72D297353CC}">
              <c16:uniqueId val="{00000019-3D50-4BC9-BD26-4FB328AAD692}"/>
            </c:ext>
          </c:extLst>
        </c:ser>
        <c:ser>
          <c:idx val="7"/>
          <c:order val="8"/>
          <c:tx>
            <c:strRef>
              <c:f>'Q１　まとめ１'!$J$38</c:f>
              <c:strCache>
                <c:ptCount val="1"/>
                <c:pt idx="0">
                  <c:v>お子様と遊具で遊ぶ</c:v>
                </c:pt>
              </c:strCache>
            </c:strRef>
          </c:tx>
          <c:spPr>
            <a:solidFill>
              <a:schemeClr val="accent2">
                <a:lumMod val="60000"/>
              </a:schemeClr>
            </a:solidFill>
            <a:ln>
              <a:noFill/>
            </a:ln>
            <a:effectLst/>
          </c:spPr>
          <c:invertIfNegative val="0"/>
          <c:dLbls>
            <c:dLbl>
              <c:idx val="0"/>
              <c:layout>
                <c:manualLayout>
                  <c:x val="5.3216076232917003E-3"/>
                  <c:y val="0.1606258857361407"/>
                </c:manualLayout>
              </c:layout>
              <c:tx>
                <c:rich>
                  <a:bodyPr/>
                  <a:lstStyle/>
                  <a:p>
                    <a:fld id="{0D115050-153C-49F9-9579-898199334ABE}" type="SERIESNAME">
                      <a:rPr lang="ja-JP" altLang="en-US"/>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layout>
                    <c:manualLayout>
                      <c:w val="9.0784583655525788E-2"/>
                      <c:h val="0.13666212177851339"/>
                    </c:manualLayout>
                  </c15:layout>
                  <c15:dlblFieldTable/>
                  <c15:showDataLabelsRange val="0"/>
                </c:ext>
                <c:ext xmlns:c16="http://schemas.microsoft.com/office/drawing/2014/chart" uri="{C3380CC4-5D6E-409C-BE32-E72D297353CC}">
                  <c16:uniqueId val="{0000001A-3D50-4BC9-BD26-4FB328AAD692}"/>
                </c:ext>
              </c:extLst>
            </c:dLbl>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まとめ１'!$J$39</c:f>
              <c:numCache>
                <c:formatCode>General</c:formatCode>
                <c:ptCount val="1"/>
                <c:pt idx="0">
                  <c:v>7</c:v>
                </c:pt>
              </c:numCache>
            </c:numRef>
          </c:val>
          <c:extLst>
            <c:ext xmlns:c16="http://schemas.microsoft.com/office/drawing/2014/chart" uri="{C3380CC4-5D6E-409C-BE32-E72D297353CC}">
              <c16:uniqueId val="{0000001B-3D50-4BC9-BD26-4FB328AAD692}"/>
            </c:ext>
          </c:extLst>
        </c:ser>
        <c:ser>
          <c:idx val="9"/>
          <c:order val="9"/>
          <c:tx>
            <c:strRef>
              <c:f>'Q１　まとめ１'!$L$38</c:f>
              <c:strCache>
                <c:ptCount val="1"/>
                <c:pt idx="0">
                  <c:v>その他</c:v>
                </c:pt>
              </c:strCache>
            </c:strRef>
          </c:tx>
          <c:spPr>
            <a:solidFill>
              <a:schemeClr val="accent4">
                <a:lumMod val="60000"/>
              </a:schemeClr>
            </a:solidFill>
            <a:ln>
              <a:noFill/>
            </a:ln>
            <a:effectLst/>
          </c:spPr>
          <c:invertIfNegative val="0"/>
          <c:dLbls>
            <c:dLbl>
              <c:idx val="0"/>
              <c:layout>
                <c:manualLayout>
                  <c:x val="0"/>
                  <c:y val="9.6340932421824094E-2"/>
                </c:manualLayout>
              </c:layout>
              <c:tx>
                <c:rich>
                  <a:bodyPr/>
                  <a:lstStyle/>
                  <a:p>
                    <a:fld id="{6B0A839C-8A4A-48EC-BF95-E54D92813E3F}" type="SERIESNAME">
                      <a:rPr lang="ja-JP" altLang="en-US"/>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E-3D50-4BC9-BD26-4FB328AAD692}"/>
                </c:ext>
              </c:extLst>
            </c:dLbl>
            <c:spPr>
              <a:noFill/>
              <a:ln>
                <a:noFill/>
              </a:ln>
              <a:effectLst/>
            </c:spPr>
            <c:txPr>
              <a:bodyPr rot="0" spcFirstLastPara="1" vertOverflow="ellipsis" vert="horz" wrap="square" anchor="ctr" anchorCtr="1"/>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まとめ１'!$L$39</c:f>
              <c:numCache>
                <c:formatCode>General</c:formatCode>
                <c:ptCount val="1"/>
                <c:pt idx="0">
                  <c:v>0</c:v>
                </c:pt>
              </c:numCache>
            </c:numRef>
          </c:val>
          <c:extLst>
            <c:ext xmlns:c16="http://schemas.microsoft.com/office/drawing/2014/chart" uri="{C3380CC4-5D6E-409C-BE32-E72D297353CC}">
              <c16:uniqueId val="{0000001F-3D50-4BC9-BD26-4FB328AAD692}"/>
            </c:ext>
          </c:extLst>
        </c:ser>
        <c:dLbls>
          <c:dLblPos val="outEnd"/>
          <c:showLegendKey val="0"/>
          <c:showVal val="1"/>
          <c:showCatName val="0"/>
          <c:showSerName val="0"/>
          <c:showPercent val="0"/>
          <c:showBubbleSize val="0"/>
        </c:dLbls>
        <c:gapWidth val="219"/>
        <c:overlap val="-27"/>
        <c:axId val="1109289951"/>
        <c:axId val="1109291391"/>
      </c:barChart>
      <c:catAx>
        <c:axId val="1109289951"/>
        <c:scaling>
          <c:orientation val="minMax"/>
        </c:scaling>
        <c:delete val="1"/>
        <c:axPos val="b"/>
        <c:numFmt formatCode="General" sourceLinked="1"/>
        <c:majorTickMark val="out"/>
        <c:minorTickMark val="none"/>
        <c:tickLblPos val="nextTo"/>
        <c:crossAx val="1109291391"/>
        <c:crosses val="autoZero"/>
        <c:auto val="1"/>
        <c:lblAlgn val="ctr"/>
        <c:lblOffset val="100"/>
        <c:noMultiLvlLbl val="0"/>
      </c:catAx>
      <c:valAx>
        <c:axId val="1109291391"/>
        <c:scaling>
          <c:orientation val="minMax"/>
        </c:scaling>
        <c:delete val="0"/>
        <c:axPos val="l"/>
        <c:majorGridlines>
          <c:spPr>
            <a:ln w="9525" cap="flat" cmpd="sng" algn="ctr">
              <a:solidFill>
                <a:schemeClr val="tx1">
                  <a:lumMod val="15000"/>
                  <a:lumOff val="85000"/>
                </a:schemeClr>
              </a:solidFill>
              <a:round/>
            </a:ln>
            <a:effectLst/>
          </c:spPr>
        </c:majorGridlines>
        <c:numFmt formatCode="General&quot;人&quot;" sourceLinked="0"/>
        <c:majorTickMark val="out"/>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pPr>
            <a:endParaRPr lang="ja-JP"/>
          </a:p>
        </c:txPr>
        <c:crossAx val="1109289951"/>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latin typeface="Meiryo UI" panose="020B0604030504040204" pitchFamily="50" charset="-128"/>
          <a:ea typeface="Meiryo UI" panose="020B0604030504040204" pitchFamily="50" charset="-128"/>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757220959451442E-2"/>
          <c:y val="8.8341707903878366E-2"/>
          <c:w val="0.93282854563826412"/>
          <c:h val="0.7838759057235648"/>
        </c:manualLayout>
      </c:layout>
      <c:barChart>
        <c:barDir val="col"/>
        <c:grouping val="clustered"/>
        <c:varyColors val="0"/>
        <c:ser>
          <c:idx val="0"/>
          <c:order val="0"/>
          <c:tx>
            <c:strRef>
              <c:f>'Q１　まとめ１'!$B$38</c:f>
              <c:strCache>
                <c:ptCount val="1"/>
                <c:pt idx="0">
                  <c:v>散歩</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E6AE-490B-8F3F-1A9C992A5F35}"/>
              </c:ext>
            </c:extLst>
          </c:dPt>
          <c:dPt>
            <c:idx val="1"/>
            <c:invertIfNegative val="0"/>
            <c:bubble3D val="0"/>
            <c:extLst>
              <c:ext xmlns:c16="http://schemas.microsoft.com/office/drawing/2014/chart" uri="{C3380CC4-5D6E-409C-BE32-E72D297353CC}">
                <c16:uniqueId val="{00000001-E6AE-490B-8F3F-1A9C992A5F35}"/>
              </c:ext>
            </c:extLst>
          </c:dPt>
          <c:dPt>
            <c:idx val="2"/>
            <c:invertIfNegative val="0"/>
            <c:bubble3D val="0"/>
            <c:extLst>
              <c:ext xmlns:c16="http://schemas.microsoft.com/office/drawing/2014/chart" uri="{C3380CC4-5D6E-409C-BE32-E72D297353CC}">
                <c16:uniqueId val="{00000002-E6AE-490B-8F3F-1A9C992A5F35}"/>
              </c:ext>
            </c:extLst>
          </c:dPt>
          <c:dPt>
            <c:idx val="3"/>
            <c:invertIfNegative val="0"/>
            <c:bubble3D val="0"/>
            <c:extLst>
              <c:ext xmlns:c16="http://schemas.microsoft.com/office/drawing/2014/chart" uri="{C3380CC4-5D6E-409C-BE32-E72D297353CC}">
                <c16:uniqueId val="{00000003-E6AE-490B-8F3F-1A9C992A5F35}"/>
              </c:ext>
            </c:extLst>
          </c:dPt>
          <c:dPt>
            <c:idx val="4"/>
            <c:invertIfNegative val="0"/>
            <c:bubble3D val="0"/>
            <c:extLst>
              <c:ext xmlns:c16="http://schemas.microsoft.com/office/drawing/2014/chart" uri="{C3380CC4-5D6E-409C-BE32-E72D297353CC}">
                <c16:uniqueId val="{00000004-E6AE-490B-8F3F-1A9C992A5F35}"/>
              </c:ext>
            </c:extLst>
          </c:dPt>
          <c:dPt>
            <c:idx val="5"/>
            <c:invertIfNegative val="0"/>
            <c:bubble3D val="0"/>
            <c:extLst>
              <c:ext xmlns:c16="http://schemas.microsoft.com/office/drawing/2014/chart" uri="{C3380CC4-5D6E-409C-BE32-E72D297353CC}">
                <c16:uniqueId val="{00000005-E6AE-490B-8F3F-1A9C992A5F35}"/>
              </c:ext>
            </c:extLst>
          </c:dPt>
          <c:dPt>
            <c:idx val="6"/>
            <c:invertIfNegative val="0"/>
            <c:bubble3D val="0"/>
            <c:extLst>
              <c:ext xmlns:c16="http://schemas.microsoft.com/office/drawing/2014/chart" uri="{C3380CC4-5D6E-409C-BE32-E72D297353CC}">
                <c16:uniqueId val="{00000006-E6AE-490B-8F3F-1A9C992A5F35}"/>
              </c:ext>
            </c:extLst>
          </c:dPt>
          <c:dPt>
            <c:idx val="7"/>
            <c:invertIfNegative val="0"/>
            <c:bubble3D val="0"/>
            <c:extLst>
              <c:ext xmlns:c16="http://schemas.microsoft.com/office/drawing/2014/chart" uri="{C3380CC4-5D6E-409C-BE32-E72D297353CC}">
                <c16:uniqueId val="{00000007-E6AE-490B-8F3F-1A9C992A5F35}"/>
              </c:ext>
            </c:extLst>
          </c:dPt>
          <c:dPt>
            <c:idx val="8"/>
            <c:invertIfNegative val="0"/>
            <c:bubble3D val="0"/>
            <c:extLst>
              <c:ext xmlns:c16="http://schemas.microsoft.com/office/drawing/2014/chart" uri="{C3380CC4-5D6E-409C-BE32-E72D297353CC}">
                <c16:uniqueId val="{00000008-E6AE-490B-8F3F-1A9C992A5F35}"/>
              </c:ext>
            </c:extLst>
          </c:dPt>
          <c:dPt>
            <c:idx val="9"/>
            <c:invertIfNegative val="0"/>
            <c:bubble3D val="0"/>
            <c:extLst>
              <c:ext xmlns:c16="http://schemas.microsoft.com/office/drawing/2014/chart" uri="{C3380CC4-5D6E-409C-BE32-E72D297353CC}">
                <c16:uniqueId val="{00000009-E6AE-490B-8F3F-1A9C992A5F35}"/>
              </c:ext>
            </c:extLst>
          </c:dPt>
          <c:dPt>
            <c:idx val="10"/>
            <c:invertIfNegative val="0"/>
            <c:bubble3D val="0"/>
            <c:extLst>
              <c:ext xmlns:c16="http://schemas.microsoft.com/office/drawing/2014/chart" uri="{C3380CC4-5D6E-409C-BE32-E72D297353CC}">
                <c16:uniqueId val="{0000000A-E6AE-490B-8F3F-1A9C992A5F35}"/>
              </c:ext>
            </c:extLst>
          </c:dPt>
          <c:dLbls>
            <c:dLbl>
              <c:idx val="0"/>
              <c:layout>
                <c:manualLayout>
                  <c:x val="4.3673313558229351E-4"/>
                  <c:y val="0.7724214910957955"/>
                </c:manualLayout>
              </c:layout>
              <c:tx>
                <c:rich>
                  <a:bodyPr rot="0" spcFirstLastPara="1" vertOverflow="overflow" horzOverflow="overflow" vert="horz" wrap="none" lIns="0" tIns="36000" rIns="0" bIns="36000" anchor="ctr" anchorCtr="1">
                    <a:spAutoFit/>
                  </a:bodyPr>
                  <a:lstStyle/>
                  <a:p>
                    <a:pPr>
                      <a:defRPr lang="ja-JP" sz="900" b="0" i="0" u="none" strike="noStrike" kern="1200" baseline="0">
                        <a:solidFill>
                          <a:sysClr val="windowText" lastClr="000000"/>
                        </a:solidFill>
                        <a:latin typeface="+mn-lt"/>
                        <a:ea typeface="+mn-ea"/>
                        <a:cs typeface="+mn-cs"/>
                      </a:defRPr>
                    </a:pPr>
                    <a:fld id="{8CC8BD7B-0070-45F5-B5D9-D19643BB3799}" type="SERIESNAME">
                      <a:rPr lang="ja-JP" altLang="en-US" sz="1000" smtClean="0">
                        <a:latin typeface="Meiryo UI" panose="020B0604030504040204" pitchFamily="50" charset="-128"/>
                        <a:ea typeface="Meiryo UI" panose="020B0604030504040204" pitchFamily="50" charset="-128"/>
                      </a:rPr>
                      <a:pPr>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none" lIns="0" tIns="36000" rIns="0" bIns="36000" anchor="ctr" anchorCtr="1">
                  <a:spAutoFit/>
                </a:bodyPr>
                <a:lstStyle/>
                <a:p>
                  <a:pPr>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0-E6AE-490B-8F3F-1A9C992A5F35}"/>
                </c:ext>
              </c:extLst>
            </c:dLbl>
            <c:numFmt formatCode="General&quot;人&quot;" sourceLinked="0"/>
            <c:spPr>
              <a:noFill/>
              <a:ln>
                <a:noFill/>
              </a:ln>
              <a:effectLst/>
            </c:spPr>
            <c:txPr>
              <a:bodyPr rot="0" spcFirstLastPara="1" vertOverflow="ellipsis" vert="horz" wrap="none" lIns="0" tIns="36000" rIns="0" bIns="3600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まとめ１'!$B$39</c:f>
              <c:numCache>
                <c:formatCode>General</c:formatCode>
                <c:ptCount val="1"/>
                <c:pt idx="0">
                  <c:v>119</c:v>
                </c:pt>
              </c:numCache>
            </c:numRef>
          </c:val>
          <c:extLst>
            <c:ext xmlns:c16="http://schemas.microsoft.com/office/drawing/2014/chart" uri="{C3380CC4-5D6E-409C-BE32-E72D297353CC}">
              <c16:uniqueId val="{0000000B-E6AE-490B-8F3F-1A9C992A5F35}"/>
            </c:ext>
          </c:extLst>
        </c:ser>
        <c:ser>
          <c:idx val="1"/>
          <c:order val="1"/>
          <c:tx>
            <c:strRef>
              <c:f>'Q１　まとめ１'!$C$38</c:f>
              <c:strCache>
                <c:ptCount val="1"/>
                <c:pt idx="0">
                  <c:v>休憩・休息</c:v>
                </c:pt>
              </c:strCache>
            </c:strRef>
          </c:tx>
          <c:spPr>
            <a:solidFill>
              <a:schemeClr val="accent2"/>
            </a:solidFill>
            <a:ln>
              <a:noFill/>
            </a:ln>
            <a:effectLst/>
          </c:spPr>
          <c:invertIfNegative val="0"/>
          <c:dLbls>
            <c:dLbl>
              <c:idx val="0"/>
              <c:layout>
                <c:manualLayout>
                  <c:x val="-1.4560165556337596E-3"/>
                  <c:y val="4.6705439697092496E-2"/>
                </c:manualLayout>
              </c:layout>
              <c:tx>
                <c:rich>
                  <a:bodyPr rot="0" spcFirstLastPara="1" vertOverflow="overflow" horzOverflow="overflow" vert="horz" wrap="square" lIns="38100" tIns="19050" rIns="38100" bIns="19050" anchor="t" anchorCtr="1">
                    <a:noAutofit/>
                  </a:bodyPr>
                  <a:lstStyle/>
                  <a:p>
                    <a:pPr>
                      <a:lnSpc>
                        <a:spcPts val="800"/>
                      </a:lnSpc>
                      <a:defRPr lang="ja-JP" sz="900" b="0" i="0" u="none" strike="noStrike" kern="1200" baseline="0">
                        <a:solidFill>
                          <a:sysClr val="windowText" lastClr="000000"/>
                        </a:solidFill>
                        <a:latin typeface="+mn-lt"/>
                        <a:ea typeface="+mn-ea"/>
                        <a:cs typeface="+mn-cs"/>
                      </a:defRPr>
                    </a:pPr>
                    <a:fld id="{E123C3D2-5CCE-41D4-997F-D8F159B83C1E}" type="SERIESNAME">
                      <a:rPr lang="ja-JP" altLang="en-US" sz="1000" spc="-100" baseline="0">
                        <a:latin typeface="Meiryo UI" panose="020B0604030504040204" pitchFamily="50" charset="-128"/>
                        <a:ea typeface="Meiryo UI" panose="020B0604030504040204" pitchFamily="50" charset="-128"/>
                      </a:rPr>
                      <a:pPr>
                        <a:lnSpc>
                          <a:spcPts val="800"/>
                        </a:lnSpc>
                        <a:defRPr lang="ja-JP">
                          <a:solidFill>
                            <a:sysClr val="windowText" lastClr="000000"/>
                          </a:solidFill>
                        </a:defRPr>
                      </a:pPr>
                      <a:t>[系列名]</a:t>
                    </a:fld>
                    <a:r>
                      <a:rPr lang="ja-JP" altLang="en-US" baseline="0" dirty="0"/>
                      <a:t>
</a:t>
                    </a:r>
                  </a:p>
                </c:rich>
              </c:tx>
              <c:numFmt formatCode="General&quot;人&quot;" sourceLinked="0"/>
              <c:spPr>
                <a:noFill/>
                <a:ln>
                  <a:noFill/>
                </a:ln>
                <a:effectLst/>
              </c:spPr>
              <c:txPr>
                <a:bodyPr rot="0" spcFirstLastPara="1" vertOverflow="overflow" horzOverflow="overflow" vert="horz" wrap="square" lIns="38100" tIns="19050" rIns="38100" bIns="19050" anchor="t" anchorCtr="1">
                  <a:noAutofit/>
                </a:bodyPr>
                <a:lstStyle/>
                <a:p>
                  <a:pPr>
                    <a:lnSpc>
                      <a:spcPts val="800"/>
                    </a:lnSpc>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extLst>
                <c:ext xmlns:c15="http://schemas.microsoft.com/office/drawing/2012/chart" uri="{CE6537A1-D6FC-4f65-9D91-7224C49458BB}">
                  <c15:layout>
                    <c:manualLayout>
                      <c:w val="8.9368193927709408E-2"/>
                      <c:h val="9.8881105540699177E-2"/>
                    </c:manualLayout>
                  </c15:layout>
                  <c15:dlblFieldTable/>
                  <c15:showDataLabelsRange val="0"/>
                </c:ext>
                <c:ext xmlns:c16="http://schemas.microsoft.com/office/drawing/2014/chart" uri="{C3380CC4-5D6E-409C-BE32-E72D297353CC}">
                  <c16:uniqueId val="{0000000C-E6AE-490B-8F3F-1A9C992A5F35}"/>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まとめ１'!$C$39</c:f>
              <c:numCache>
                <c:formatCode>General</c:formatCode>
                <c:ptCount val="1"/>
                <c:pt idx="0">
                  <c:v>118</c:v>
                </c:pt>
              </c:numCache>
            </c:numRef>
          </c:val>
          <c:extLst>
            <c:ext xmlns:c16="http://schemas.microsoft.com/office/drawing/2014/chart" uri="{C3380CC4-5D6E-409C-BE32-E72D297353CC}">
              <c16:uniqueId val="{0000000D-E6AE-490B-8F3F-1A9C992A5F35}"/>
            </c:ext>
          </c:extLst>
        </c:ser>
        <c:ser>
          <c:idx val="2"/>
          <c:order val="2"/>
          <c:tx>
            <c:strRef>
              <c:f>'Q１　まとめ１'!$D$38</c:f>
              <c:strCache>
                <c:ptCount val="1"/>
                <c:pt idx="0">
                  <c:v>花や緑を楽しむ</c:v>
                </c:pt>
              </c:strCache>
            </c:strRef>
          </c:tx>
          <c:spPr>
            <a:solidFill>
              <a:schemeClr val="accent3"/>
            </a:solidFill>
            <a:ln>
              <a:noFill/>
            </a:ln>
            <a:effectLst/>
          </c:spPr>
          <c:invertIfNegative val="0"/>
          <c:dLbls>
            <c:dLbl>
              <c:idx val="0"/>
              <c:layout>
                <c:manualLayout>
                  <c:x val="5.7870732020044906E-3"/>
                  <c:y val="0.3556579227216729"/>
                </c:manualLayout>
              </c:layout>
              <c:tx>
                <c:rich>
                  <a:bodyPr rot="0" spcFirstLastPara="1" vertOverflow="overflow" horzOverflow="overflow" vert="horz" wrap="square" lIns="0" tIns="36000" rIns="0" bIns="36000" anchor="ctr" anchorCtr="1">
                    <a:spAutoFit/>
                  </a:bodyPr>
                  <a:lstStyle/>
                  <a:p>
                    <a:pPr>
                      <a:lnSpc>
                        <a:spcPts val="1200"/>
                      </a:lnSpc>
                      <a:defRPr lang="ja-JP" sz="900" b="0" i="0" u="none" strike="noStrike" kern="1200" baseline="0">
                        <a:solidFill>
                          <a:sysClr val="windowText" lastClr="000000"/>
                        </a:solidFill>
                        <a:latin typeface="+mn-lt"/>
                        <a:ea typeface="+mn-ea"/>
                        <a:cs typeface="+mn-cs"/>
                      </a:defRPr>
                    </a:pPr>
                    <a:fld id="{5BCBB199-277C-4C37-92F7-31A047D91465}" type="SERIESNAME">
                      <a:rPr lang="ja-JP" altLang="en-US" sz="1000">
                        <a:latin typeface="Meiryo UI" panose="020B0604030504040204" pitchFamily="50" charset="-128"/>
                        <a:ea typeface="Meiryo UI" panose="020B0604030504040204" pitchFamily="50" charset="-128"/>
                      </a:rPr>
                      <a:pPr>
                        <a:lnSpc>
                          <a:spcPts val="1200"/>
                        </a:lnSpc>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square" lIns="0" tIns="36000" rIns="0" bIns="36000" anchor="ctr" anchorCtr="1">
                  <a:spAutoFit/>
                </a:bodyPr>
                <a:lstStyle/>
                <a:p>
                  <a:pPr>
                    <a:lnSpc>
                      <a:spcPts val="1200"/>
                    </a:lnSpc>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E-E6AE-490B-8F3F-1A9C992A5F35}"/>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まとめ１'!$D$39</c:f>
              <c:numCache>
                <c:formatCode>General</c:formatCode>
                <c:ptCount val="1"/>
                <c:pt idx="0">
                  <c:v>47</c:v>
                </c:pt>
              </c:numCache>
            </c:numRef>
          </c:val>
          <c:extLst>
            <c:ext xmlns:c16="http://schemas.microsoft.com/office/drawing/2014/chart" uri="{C3380CC4-5D6E-409C-BE32-E72D297353CC}">
              <c16:uniqueId val="{0000000F-E6AE-490B-8F3F-1A9C992A5F35}"/>
            </c:ext>
          </c:extLst>
        </c:ser>
        <c:ser>
          <c:idx val="3"/>
          <c:order val="3"/>
          <c:tx>
            <c:strRef>
              <c:f>'Q１　まとめ１'!$E$38</c:f>
              <c:strCache>
                <c:ptCount val="1"/>
                <c:pt idx="0">
                  <c:v>ジョギング・ウォーキング</c:v>
                </c:pt>
              </c:strCache>
            </c:strRef>
          </c:tx>
          <c:spPr>
            <a:solidFill>
              <a:schemeClr val="accent4"/>
            </a:solidFill>
            <a:ln>
              <a:noFill/>
            </a:ln>
            <a:effectLst/>
          </c:spPr>
          <c:invertIfNegative val="0"/>
          <c:dLbls>
            <c:dLbl>
              <c:idx val="0"/>
              <c:layout>
                <c:manualLayout>
                  <c:x val="6.4803631110385226E-4"/>
                  <c:y val="2.1706407028546332E-2"/>
                </c:manualLayout>
              </c:layout>
              <c:tx>
                <c:rich>
                  <a:bodyPr rot="0" spcFirstLastPara="1" vertOverflow="overflow" horzOverflow="overflow" vert="horz" wrap="none" lIns="0" tIns="36000" rIns="0" bIns="36000" anchor="ctr" anchorCtr="1">
                    <a:spAutoFit/>
                  </a:bodyPr>
                  <a:lstStyle/>
                  <a:p>
                    <a:pPr>
                      <a:lnSpc>
                        <a:spcPts val="800"/>
                      </a:lnSpc>
                      <a:defRPr lang="ja-JP" sz="900" b="0" i="0" u="none" strike="noStrike" kern="1200" baseline="0">
                        <a:solidFill>
                          <a:sysClr val="windowText" lastClr="000000"/>
                        </a:solidFill>
                        <a:latin typeface="+mn-lt"/>
                        <a:ea typeface="+mn-ea"/>
                        <a:cs typeface="+mn-cs"/>
                      </a:defRPr>
                    </a:pPr>
                    <a:fld id="{D3B91893-4D14-4FAB-8758-A2AC7561ADAA}" type="SERIESNAME">
                      <a:rPr lang="ja-JP" altLang="en-US" sz="1000">
                        <a:latin typeface="Meiryo UI" panose="020B0604030504040204" pitchFamily="50" charset="-128"/>
                        <a:ea typeface="Meiryo UI" panose="020B0604030504040204" pitchFamily="50" charset="-128"/>
                      </a:rPr>
                      <a:pPr>
                        <a:lnSpc>
                          <a:spcPts val="800"/>
                        </a:lnSpc>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none" lIns="0" tIns="36000" rIns="0" bIns="36000" anchor="ctr" anchorCtr="1">
                  <a:spAutoFit/>
                </a:bodyPr>
                <a:lstStyle/>
                <a:p>
                  <a:pPr>
                    <a:lnSpc>
                      <a:spcPts val="800"/>
                    </a:lnSpc>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10-E6AE-490B-8F3F-1A9C992A5F35}"/>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まとめ１'!$E$39</c:f>
              <c:numCache>
                <c:formatCode>General</c:formatCode>
                <c:ptCount val="1"/>
                <c:pt idx="0">
                  <c:v>32</c:v>
                </c:pt>
              </c:numCache>
            </c:numRef>
          </c:val>
          <c:extLst>
            <c:ext xmlns:c16="http://schemas.microsoft.com/office/drawing/2014/chart" uri="{C3380CC4-5D6E-409C-BE32-E72D297353CC}">
              <c16:uniqueId val="{00000011-E6AE-490B-8F3F-1A9C992A5F35}"/>
            </c:ext>
          </c:extLst>
        </c:ser>
        <c:ser>
          <c:idx val="4"/>
          <c:order val="4"/>
          <c:tx>
            <c:strRef>
              <c:f>'Q１　まとめ１'!$F$38</c:f>
              <c:strCache>
                <c:ptCount val="1"/>
                <c:pt idx="0">
                  <c:v>通勤・通学路や生活路として利用</c:v>
                </c:pt>
              </c:strCache>
            </c:strRef>
          </c:tx>
          <c:spPr>
            <a:solidFill>
              <a:schemeClr val="accent5"/>
            </a:solidFill>
            <a:ln>
              <a:noFill/>
            </a:ln>
            <a:effectLst/>
          </c:spPr>
          <c:invertIfNegative val="0"/>
          <c:dLbls>
            <c:dLbl>
              <c:idx val="0"/>
              <c:layout>
                <c:manualLayout>
                  <c:x val="-4.5337400889532495E-4"/>
                  <c:y val="0.15207695705927021"/>
                </c:manualLayout>
              </c:layout>
              <c:tx>
                <c:rich>
                  <a:bodyPr rot="0" spcFirstLastPara="1" vertOverflow="overflow" horzOverflow="overflow" vert="horz" wrap="square" lIns="38100" tIns="19050" rIns="38100" bIns="19050" anchor="ctr" anchorCtr="1">
                    <a:noAutofit/>
                  </a:bodyPr>
                  <a:lstStyle/>
                  <a:p>
                    <a:pPr>
                      <a:lnSpc>
                        <a:spcPts val="1200"/>
                      </a:lnSpc>
                      <a:defRPr lang="ja-JP" sz="900" b="0" i="0" u="none" strike="noStrike" kern="1200" baseline="0">
                        <a:solidFill>
                          <a:sysClr val="windowText" lastClr="000000"/>
                        </a:solidFill>
                        <a:latin typeface="+mn-lt"/>
                        <a:ea typeface="+mn-ea"/>
                        <a:cs typeface="+mn-cs"/>
                      </a:defRPr>
                    </a:pPr>
                    <a:fld id="{4A4DEC07-7D52-4B52-8267-C41EB3BB7062}" type="SERIESNAME">
                      <a:rPr lang="ja-JP" altLang="en-US" sz="1000" smtClean="0">
                        <a:latin typeface="Meiryo UI" panose="020B0604030504040204" pitchFamily="50" charset="-128"/>
                        <a:ea typeface="Meiryo UI" panose="020B0604030504040204" pitchFamily="50" charset="-128"/>
                      </a:rPr>
                      <a:pPr>
                        <a:lnSpc>
                          <a:spcPts val="1200"/>
                        </a:lnSpc>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square" lIns="38100" tIns="19050" rIns="38100" bIns="19050" anchor="ctr" anchorCtr="1">
                  <a:noAutofit/>
                </a:bodyPr>
                <a:lstStyle/>
                <a:p>
                  <a:pPr>
                    <a:lnSpc>
                      <a:spcPts val="1200"/>
                    </a:lnSpc>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layout>
                    <c:manualLayout>
                      <c:w val="0.12961029829492482"/>
                      <c:h val="0.12451694892526993"/>
                    </c:manualLayout>
                  </c15:layout>
                  <c15:dlblFieldTable/>
                  <c15:showDataLabelsRange val="0"/>
                </c:ext>
                <c:ext xmlns:c16="http://schemas.microsoft.com/office/drawing/2014/chart" uri="{C3380CC4-5D6E-409C-BE32-E72D297353CC}">
                  <c16:uniqueId val="{00000012-E6AE-490B-8F3F-1A9C992A5F35}"/>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1"/>
            <c:showPercent val="0"/>
            <c:showBubbleSize val="0"/>
            <c:separator>
</c:separator>
            <c:showLeaderLines val="0"/>
            <c:extLst>
              <c:ext xmlns:c15="http://schemas.microsoft.com/office/drawing/2012/chart" uri="{CE6537A1-D6FC-4f65-9D91-7224C49458BB}">
                <c15:showLeaderLines val="0"/>
              </c:ext>
            </c:extLst>
          </c:dLbls>
          <c:val>
            <c:numRef>
              <c:f>'Q１　まとめ１'!$F$39</c:f>
              <c:numCache>
                <c:formatCode>General</c:formatCode>
                <c:ptCount val="1"/>
                <c:pt idx="0">
                  <c:v>0</c:v>
                </c:pt>
              </c:numCache>
            </c:numRef>
          </c:val>
          <c:extLst>
            <c:ext xmlns:c16="http://schemas.microsoft.com/office/drawing/2014/chart" uri="{C3380CC4-5D6E-409C-BE32-E72D297353CC}">
              <c16:uniqueId val="{00000013-E6AE-490B-8F3F-1A9C992A5F35}"/>
            </c:ext>
          </c:extLst>
        </c:ser>
        <c:ser>
          <c:idx val="5"/>
          <c:order val="5"/>
          <c:tx>
            <c:strRef>
              <c:f>'Q１　まとめ１'!$G$38</c:f>
              <c:strCache>
                <c:ptCount val="1"/>
                <c:pt idx="0">
                  <c:v>イベントに参加</c:v>
                </c:pt>
              </c:strCache>
            </c:strRef>
          </c:tx>
          <c:spPr>
            <a:solidFill>
              <a:schemeClr val="accent6"/>
            </a:solidFill>
            <a:ln>
              <a:noFill/>
            </a:ln>
            <a:effectLst/>
          </c:spPr>
          <c:invertIfNegative val="0"/>
          <c:dLbls>
            <c:dLbl>
              <c:idx val="0"/>
              <c:layout>
                <c:manualLayout>
                  <c:x val="-8.0570559278202725E-5"/>
                  <c:y val="1.3163385096203618E-2"/>
                </c:manualLayout>
              </c:layout>
              <c:tx>
                <c:rich>
                  <a:bodyPr rot="0" spcFirstLastPara="1" vertOverflow="overflow" horzOverflow="overflow" vert="horz" wrap="square" lIns="38100" tIns="19050" rIns="38100" bIns="19050" anchor="ctr" anchorCtr="1">
                    <a:spAutoFit/>
                  </a:bodyPr>
                  <a:lstStyle/>
                  <a:p>
                    <a:pPr>
                      <a:lnSpc>
                        <a:spcPts val="1200"/>
                      </a:lnSpc>
                      <a:defRPr lang="ja-JP" sz="900" b="0" i="0" u="none" strike="noStrike" kern="1200" baseline="0">
                        <a:solidFill>
                          <a:sysClr val="windowText" lastClr="000000"/>
                        </a:solidFill>
                        <a:latin typeface="+mn-lt"/>
                        <a:ea typeface="+mn-ea"/>
                        <a:cs typeface="+mn-cs"/>
                      </a:defRPr>
                    </a:pPr>
                    <a:fld id="{BD556163-744A-44F7-8E1B-64253BDD13BE}" type="SERIESNAME">
                      <a:rPr lang="ja-JP" altLang="en-US" sz="1000">
                        <a:latin typeface="Meiryo UI" panose="020B0604030504040204" pitchFamily="50" charset="-128"/>
                        <a:ea typeface="Meiryo UI" panose="020B0604030504040204" pitchFamily="50" charset="-128"/>
                      </a:rPr>
                      <a:pPr>
                        <a:lnSpc>
                          <a:spcPts val="1200"/>
                        </a:lnSpc>
                        <a:defRPr lang="ja-JP">
                          <a:solidFill>
                            <a:sysClr val="windowText" lastClr="000000"/>
                          </a:solidFill>
                        </a:defRPr>
                      </a:pPr>
                      <a:t>[系列名]</a:t>
                    </a:fld>
                    <a:endParaRPr lang="ja-JP" altLang="en-US"/>
                  </a:p>
                </c:rich>
              </c:tx>
              <c:numFmt formatCode="General&quot;人&quot;" sourceLinked="0"/>
              <c:spPr>
                <a:noFill/>
                <a:ln>
                  <a:noFill/>
                </a:ln>
                <a:effectLst/>
              </c:spPr>
              <c:txPr>
                <a:bodyPr rot="0" spcFirstLastPara="1" vertOverflow="overflow" horzOverflow="overflow" vert="horz" wrap="square" lIns="38100" tIns="19050" rIns="38100" bIns="19050" anchor="ctr" anchorCtr="1">
                  <a:spAutoFit/>
                </a:bodyPr>
                <a:lstStyle/>
                <a:p>
                  <a:pPr>
                    <a:lnSpc>
                      <a:spcPts val="1200"/>
                    </a:lnSpc>
                    <a:defRPr lang="ja-JP" sz="900" b="0" i="0" u="none" strike="noStrike" kern="1200" baseline="0">
                      <a:solidFill>
                        <a:sysClr val="windowText" lastClr="000000"/>
                      </a:solidFill>
                      <a:latin typeface="+mn-lt"/>
                      <a:ea typeface="+mn-ea"/>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4-E6AE-490B-8F3F-1A9C992A5F35}"/>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ysClr val="windowText" lastClr="000000"/>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'Q１　まとめ１'!$G$39</c:f>
              <c:numCache>
                <c:formatCode>General</c:formatCode>
                <c:ptCount val="1"/>
                <c:pt idx="0">
                  <c:v>43</c:v>
                </c:pt>
              </c:numCache>
            </c:numRef>
          </c:val>
          <c:extLst>
            <c:ext xmlns:c16="http://schemas.microsoft.com/office/drawing/2014/chart" uri="{C3380CC4-5D6E-409C-BE32-E72D297353CC}">
              <c16:uniqueId val="{00000015-E6AE-490B-8F3F-1A9C992A5F35}"/>
            </c:ext>
          </c:extLst>
        </c:ser>
        <c:ser>
          <c:idx val="10"/>
          <c:order val="6"/>
          <c:tx>
            <c:strRef>
              <c:f>'Q１　まとめ１'!$H$38</c:f>
              <c:strCache>
                <c:ptCount val="1"/>
                <c:pt idx="0">
                  <c:v>運動施設の利用</c:v>
                </c:pt>
              </c:strCache>
            </c:strRef>
          </c:tx>
          <c:spPr>
            <a:solidFill>
              <a:schemeClr val="accent5">
                <a:lumMod val="60000"/>
              </a:schemeClr>
            </a:solidFill>
            <a:ln>
              <a:noFill/>
            </a:ln>
            <a:effectLst/>
          </c:spPr>
          <c:invertIfNegative val="0"/>
          <c:dLbls>
            <c:dLbl>
              <c:idx val="0"/>
              <c:layout>
                <c:manualLayout>
                  <c:x val="-1.4898968948250117E-3"/>
                  <c:y val="0.87176355425037266"/>
                </c:manualLayout>
              </c:layout>
              <c:tx>
                <c:rich>
                  <a:bodyPr rot="0" spcFirstLastPara="1" vertOverflow="ellipsis" vert="horz" wrap="square" lIns="38100" tIns="19050" rIns="38100" bIns="19050" anchor="ctr" anchorCtr="1">
                    <a:noAutofit/>
                  </a:bodyPr>
                  <a:lstStyle/>
                  <a:p>
                    <a:pPr>
                      <a:lnSpc>
                        <a:spcPts val="1080"/>
                      </a:lnSpc>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fld id="{87A10459-74A9-48FC-868E-C4F6BD9F44F7}" type="SERIESNAME">
                      <a:rPr lang="ja-JP" altLang="en-US" sz="1000">
                        <a:latin typeface="Meiryo UI" panose="020B0604030504040204" pitchFamily="50" charset="-128"/>
                        <a:ea typeface="Meiryo UI" panose="020B0604030504040204" pitchFamily="50" charset="-128"/>
                      </a:rPr>
                      <a:pPr>
                        <a:lnSpc>
                          <a:spcPts val="1080"/>
                        </a:lnSpc>
                        <a:defRPr lang="ja-JP">
                          <a:latin typeface="Meiryo UI" panose="020B0604030504040204" pitchFamily="50" charset="-128"/>
                          <a:ea typeface="Meiryo UI" panose="020B0604030504040204" pitchFamily="50" charset="-128"/>
                        </a:defRPr>
                      </a:pPr>
                      <a:t>[系列名]</a:t>
                    </a:fld>
                    <a:endParaRPr lang="ja-JP" altLang="en-US"/>
                  </a:p>
                </c:rich>
              </c:tx>
              <c:numFmt formatCode="General&quot;人&quot;" sourceLinked="0"/>
              <c:spPr>
                <a:noFill/>
                <a:ln>
                  <a:noFill/>
                </a:ln>
                <a:effectLst/>
              </c:spPr>
              <c:txPr>
                <a:bodyPr rot="0" spcFirstLastPara="1" vertOverflow="ellipsis" vert="horz" wrap="square" lIns="38100" tIns="19050" rIns="38100" bIns="19050" anchor="ctr" anchorCtr="1">
                  <a:noAutofit/>
                </a:bodyPr>
                <a:lstStyle/>
                <a:p>
                  <a:pPr>
                    <a:lnSpc>
                      <a:spcPts val="1080"/>
                    </a:lnSpc>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ltLang="en-US"/>
                </a:p>
              </c:txPr>
              <c:dLblPos val="outEnd"/>
              <c:showLegendKey val="0"/>
              <c:showVal val="1"/>
              <c:showCatName val="0"/>
              <c:showSerName val="1"/>
              <c:showPercent val="0"/>
              <c:showBubbleSize val="0"/>
              <c:separator>
</c:separator>
              <c:extLst>
                <c:ext xmlns:c15="http://schemas.microsoft.com/office/drawing/2012/chart" uri="{CE6537A1-D6FC-4f65-9D91-7224C49458BB}">
                  <c15:layout>
                    <c:manualLayout>
                      <c:w val="7.9166261120203738E-2"/>
                      <c:h val="0.12417898258867796"/>
                    </c:manualLayout>
                  </c15:layout>
                  <c15:dlblFieldTable/>
                  <c15:showDataLabelsRange val="0"/>
                </c:ext>
                <c:ext xmlns:c16="http://schemas.microsoft.com/office/drawing/2014/chart" uri="{C3380CC4-5D6E-409C-BE32-E72D297353CC}">
                  <c16:uniqueId val="{00000016-E6AE-490B-8F3F-1A9C992A5F35}"/>
                </c:ext>
              </c:extLst>
            </c:dLbl>
            <c:numFmt formatCode="General&quot;人&quot;" sourceLinked="0"/>
            <c:spPr>
              <a:noFill/>
              <a:ln>
                <a:noFill/>
              </a:ln>
              <a:effectLst/>
            </c:spPr>
            <c:txPr>
              <a:bodyPr rot="0" spcFirstLastPara="1" vertOverflow="ellipsis" vert="horz" wrap="square" lIns="38100" tIns="19050" rIns="38100" bIns="19050" anchor="ctr" anchorCtr="1">
                <a:spAutoFit/>
              </a:bodyPr>
              <a:lstStyle/>
              <a:p>
                <a:pPr>
                  <a:lnSpc>
                    <a:spcPts val="1080"/>
                  </a:lnSpc>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まとめ１'!$H$39</c:f>
              <c:numCache>
                <c:formatCode>General</c:formatCode>
                <c:ptCount val="1"/>
                <c:pt idx="0">
                  <c:v>0</c:v>
                </c:pt>
              </c:numCache>
            </c:numRef>
          </c:val>
          <c:extLst>
            <c:ext xmlns:c16="http://schemas.microsoft.com/office/drawing/2014/chart" uri="{C3380CC4-5D6E-409C-BE32-E72D297353CC}">
              <c16:uniqueId val="{00000017-E6AE-490B-8F3F-1A9C992A5F35}"/>
            </c:ext>
          </c:extLst>
        </c:ser>
        <c:ser>
          <c:idx val="6"/>
          <c:order val="7"/>
          <c:tx>
            <c:strRef>
              <c:f>'Q１　まとめ１'!$I$38</c:f>
              <c:strCache>
                <c:ptCount val="1"/>
                <c:pt idx="0">
                  <c:v>遊具で遊ぶ</c:v>
                </c:pt>
              </c:strCache>
            </c:strRef>
          </c:tx>
          <c:spPr>
            <a:solidFill>
              <a:schemeClr val="accent1">
                <a:lumMod val="60000"/>
              </a:schemeClr>
            </a:solidFill>
            <a:ln>
              <a:noFill/>
            </a:ln>
            <a:effectLst/>
          </c:spPr>
          <c:invertIfNegative val="0"/>
          <c:dLbls>
            <c:dLbl>
              <c:idx val="0"/>
              <c:layout>
                <c:manualLayout>
                  <c:x val="4.5612753469532301E-3"/>
                  <c:y val="2.1973579222106392E-2"/>
                </c:manualLayout>
              </c:layout>
              <c:tx>
                <c:rich>
                  <a:bodyPr/>
                  <a:lstStyle/>
                  <a:p>
                    <a:fld id="{82920562-FA54-468A-877F-66791D8EA78F}"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8-E6AE-490B-8F3F-1A9C992A5F35}"/>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まとめ１'!$I$39</c:f>
              <c:numCache>
                <c:formatCode>General</c:formatCode>
                <c:ptCount val="1"/>
                <c:pt idx="0">
                  <c:v>0</c:v>
                </c:pt>
              </c:numCache>
            </c:numRef>
          </c:val>
          <c:extLst>
            <c:ext xmlns:c16="http://schemas.microsoft.com/office/drawing/2014/chart" uri="{C3380CC4-5D6E-409C-BE32-E72D297353CC}">
              <c16:uniqueId val="{00000019-E6AE-490B-8F3F-1A9C992A5F35}"/>
            </c:ext>
          </c:extLst>
        </c:ser>
        <c:ser>
          <c:idx val="7"/>
          <c:order val="8"/>
          <c:tx>
            <c:strRef>
              <c:f>'Q１　まとめ１'!$J$38</c:f>
              <c:strCache>
                <c:ptCount val="1"/>
                <c:pt idx="0">
                  <c:v>海辺風景を楽しむ</c:v>
                </c:pt>
              </c:strCache>
            </c:strRef>
          </c:tx>
          <c:spPr>
            <a:solidFill>
              <a:schemeClr val="accent2">
                <a:lumMod val="60000"/>
              </a:schemeClr>
            </a:solidFill>
            <a:ln>
              <a:noFill/>
            </a:ln>
            <a:effectLst/>
          </c:spPr>
          <c:invertIfNegative val="0"/>
          <c:dLbls>
            <c:dLbl>
              <c:idx val="0"/>
              <c:layout>
                <c:manualLayout>
                  <c:x val="0"/>
                  <c:y val="0.10770174451680158"/>
                </c:manualLayout>
              </c:layout>
              <c:tx>
                <c:rich>
                  <a:bodyPr/>
                  <a:lstStyle/>
                  <a:p>
                    <a:fld id="{0D115050-153C-49F9-9579-898199334ABE}"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A-E6AE-490B-8F3F-1A9C992A5F35}"/>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まとめ１'!$J$39</c:f>
              <c:numCache>
                <c:formatCode>General</c:formatCode>
                <c:ptCount val="1"/>
                <c:pt idx="0">
                  <c:v>110</c:v>
                </c:pt>
              </c:numCache>
            </c:numRef>
          </c:val>
          <c:extLst>
            <c:ext xmlns:c16="http://schemas.microsoft.com/office/drawing/2014/chart" uri="{C3380CC4-5D6E-409C-BE32-E72D297353CC}">
              <c16:uniqueId val="{0000001B-E6AE-490B-8F3F-1A9C992A5F35}"/>
            </c:ext>
          </c:extLst>
        </c:ser>
        <c:ser>
          <c:idx val="8"/>
          <c:order val="9"/>
          <c:tx>
            <c:strRef>
              <c:f>'Q１　まとめ１'!$K$38</c:f>
              <c:strCache>
                <c:ptCount val="1"/>
                <c:pt idx="0">
                  <c:v>内海で遊ぶ</c:v>
                </c:pt>
              </c:strCache>
            </c:strRef>
          </c:tx>
          <c:spPr>
            <a:solidFill>
              <a:schemeClr val="accent3">
                <a:lumMod val="60000"/>
              </a:schemeClr>
            </a:solidFill>
            <a:ln>
              <a:noFill/>
            </a:ln>
            <a:effectLst/>
          </c:spPr>
          <c:invertIfNegative val="0"/>
          <c:dLbls>
            <c:dLbl>
              <c:idx val="0"/>
              <c:layout>
                <c:manualLayout>
                  <c:x val="0"/>
                  <c:y val="1.4649052814737639E-2"/>
                </c:manualLayout>
              </c:layout>
              <c:tx>
                <c:rich>
                  <a:bodyPr/>
                  <a:lstStyle/>
                  <a:p>
                    <a:fld id="{312D2C6D-9A83-46C1-AF60-66CE49DA7D38}"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C-E6AE-490B-8F3F-1A9C992A5F35}"/>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まとめ１'!$K$39</c:f>
              <c:numCache>
                <c:formatCode>General</c:formatCode>
                <c:ptCount val="1"/>
                <c:pt idx="0">
                  <c:v>39</c:v>
                </c:pt>
              </c:numCache>
            </c:numRef>
          </c:val>
          <c:extLst>
            <c:ext xmlns:c16="http://schemas.microsoft.com/office/drawing/2014/chart" uri="{C3380CC4-5D6E-409C-BE32-E72D297353CC}">
              <c16:uniqueId val="{0000001D-E6AE-490B-8F3F-1A9C992A5F35}"/>
            </c:ext>
          </c:extLst>
        </c:ser>
        <c:ser>
          <c:idx val="9"/>
          <c:order val="10"/>
          <c:tx>
            <c:strRef>
              <c:f>'Q１　まとめ１'!$L$38</c:f>
              <c:strCache>
                <c:ptCount val="1"/>
                <c:pt idx="0">
                  <c:v>写真撮影（コスプレ・ブライダル）</c:v>
                </c:pt>
              </c:strCache>
            </c:strRef>
          </c:tx>
          <c:spPr>
            <a:solidFill>
              <a:schemeClr val="accent4">
                <a:lumMod val="60000"/>
              </a:schemeClr>
            </a:solidFill>
            <a:ln>
              <a:noFill/>
            </a:ln>
            <a:effectLst/>
          </c:spPr>
          <c:invertIfNegative val="0"/>
          <c:dLbls>
            <c:dLbl>
              <c:idx val="0"/>
              <c:layout>
                <c:manualLayout>
                  <c:x val="1.3683826040859689E-2"/>
                  <c:y val="0.45700975170217223"/>
                </c:manualLayout>
              </c:layout>
              <c:tx>
                <c:rich>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fld id="{6B0A839C-8A4A-48EC-BF95-E54D92813E3F}" type="SERIESNAME">
                      <a:rPr lang="ja-JP" altLang="en-US" smtClean="0"/>
                      <a:pPr>
                        <a:defRPr lang="ja-JP">
                          <a:latin typeface="Meiryo UI" panose="020B0604030504040204" pitchFamily="50" charset="-128"/>
                          <a:ea typeface="Meiryo UI" panose="020B0604030504040204" pitchFamily="50" charset="-128"/>
                        </a:defRPr>
                      </a:pPr>
                      <a:t>[系列名]</a:t>
                    </a:fld>
                    <a:endParaRPr lang="ja-JP" altLang="en-US"/>
                  </a:p>
                </c:rich>
              </c:tx>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ltLang="en-US"/>
                </a:p>
              </c:txPr>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E-E6AE-490B-8F3F-1A9C992A5F35}"/>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まとめ１'!$L$39</c:f>
              <c:numCache>
                <c:formatCode>General</c:formatCode>
                <c:ptCount val="1"/>
                <c:pt idx="0">
                  <c:v>66</c:v>
                </c:pt>
              </c:numCache>
            </c:numRef>
          </c:val>
          <c:extLst>
            <c:ext xmlns:c16="http://schemas.microsoft.com/office/drawing/2014/chart" uri="{C3380CC4-5D6E-409C-BE32-E72D297353CC}">
              <c16:uniqueId val="{0000001F-E6AE-490B-8F3F-1A9C992A5F35}"/>
            </c:ext>
          </c:extLst>
        </c:ser>
        <c:ser>
          <c:idx val="11"/>
          <c:order val="11"/>
          <c:tx>
            <c:strRef>
              <c:f>'Q１　まとめ１'!$M$38</c:f>
              <c:strCache>
                <c:ptCount val="1"/>
                <c:pt idx="0">
                  <c:v>その他</c:v>
                </c:pt>
              </c:strCache>
            </c:strRef>
          </c:tx>
          <c:spPr>
            <a:solidFill>
              <a:schemeClr val="accent6">
                <a:lumMod val="60000"/>
              </a:schemeClr>
            </a:solidFill>
            <a:ln>
              <a:noFill/>
            </a:ln>
            <a:effectLst/>
          </c:spPr>
          <c:invertIfNegative val="0"/>
          <c:dLbls>
            <c:dLbl>
              <c:idx val="0"/>
              <c:layout>
                <c:manualLayout>
                  <c:x val="0"/>
                  <c:y val="1.831131601842205E-2"/>
                </c:manualLayout>
              </c:layout>
              <c:tx>
                <c:rich>
                  <a:bodyPr/>
                  <a:lstStyle/>
                  <a:p>
                    <a:fld id="{9BEE2703-7811-4C89-9422-2B93A6D27F1A}" type="SERIESNAME">
                      <a:rPr lang="ja-JP" altLang="en-US" smtClean="0"/>
                      <a:pPr/>
                      <a:t>[系列名]</a:t>
                    </a:fld>
                    <a:endParaRPr lang="ja-JP" altLang="en-US"/>
                  </a:p>
                </c:rich>
              </c:tx>
              <c:dLblPos val="outEnd"/>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0-E6AE-490B-8F3F-1A9C992A5F35}"/>
                </c:ext>
              </c:extLst>
            </c:dLbl>
            <c:spPr>
              <a:noFill/>
              <a:ln>
                <a:noFill/>
              </a:ln>
              <a:effectLst/>
            </c:spPr>
            <c:txPr>
              <a:bodyPr rot="0" spcFirstLastPara="1" vertOverflow="ellipsis" vert="horz" wrap="square" lIns="38100" tIns="19050" rIns="38100" bIns="19050" anchor="ctr" anchorCtr="1">
                <a:spAutoFit/>
              </a:bodyPr>
              <a:lstStyle/>
              <a:p>
                <a:pPr>
                  <a:defRPr lang="ja-JP" sz="900" b="0" i="0" u="none" strike="noStrike" kern="1200" baseline="0">
                    <a:solidFill>
                      <a:schemeClr val="tx1">
                        <a:lumMod val="75000"/>
                        <a:lumOff val="25000"/>
                      </a:schemeClr>
                    </a:solidFill>
                    <a:latin typeface="Meiryo UI" panose="020B0604030504040204" pitchFamily="50" charset="-128"/>
                    <a:ea typeface="Meiryo UI" panose="020B0604030504040204" pitchFamily="50" charset="-128"/>
                    <a:cs typeface="+mn-cs"/>
                  </a:defRPr>
                </a:pPr>
                <a:endParaRPr lang="ja-JP"/>
              </a:p>
            </c:txPr>
            <c:dLblPos val="out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'Q１　まとめ１'!$M$39</c:f>
              <c:numCache>
                <c:formatCode>General</c:formatCode>
                <c:ptCount val="1"/>
                <c:pt idx="0">
                  <c:v>54</c:v>
                </c:pt>
              </c:numCache>
            </c:numRef>
          </c:val>
          <c:extLst>
            <c:ext xmlns:c16="http://schemas.microsoft.com/office/drawing/2014/chart" uri="{C3380CC4-5D6E-409C-BE32-E72D297353CC}">
              <c16:uniqueId val="{00000021-E6AE-490B-8F3F-1A9C992A5F35}"/>
            </c:ext>
          </c:extLst>
        </c:ser>
        <c:dLbls>
          <c:dLblPos val="outEnd"/>
          <c:showLegendKey val="0"/>
          <c:showVal val="1"/>
          <c:showCatName val="0"/>
          <c:showSerName val="0"/>
          <c:showPercent val="0"/>
          <c:showBubbleSize val="0"/>
        </c:dLbls>
        <c:gapWidth val="219"/>
        <c:overlap val="-27"/>
        <c:axId val="1109289951"/>
        <c:axId val="1109291391"/>
      </c:barChart>
      <c:catAx>
        <c:axId val="1109289951"/>
        <c:scaling>
          <c:orientation val="minMax"/>
        </c:scaling>
        <c:delete val="1"/>
        <c:axPos val="b"/>
        <c:numFmt formatCode="General" sourceLinked="1"/>
        <c:majorTickMark val="out"/>
        <c:minorTickMark val="none"/>
        <c:tickLblPos val="nextTo"/>
        <c:crossAx val="1109291391"/>
        <c:crosses val="autoZero"/>
        <c:auto val="1"/>
        <c:lblAlgn val="ctr"/>
        <c:lblOffset val="100"/>
        <c:noMultiLvlLbl val="0"/>
      </c:catAx>
      <c:valAx>
        <c:axId val="1109291391"/>
        <c:scaling>
          <c:orientation val="minMax"/>
        </c:scaling>
        <c:delete val="0"/>
        <c:axPos val="l"/>
        <c:majorGridlines>
          <c:spPr>
            <a:ln w="9525" cap="flat" cmpd="sng" algn="ctr">
              <a:solidFill>
                <a:schemeClr val="tx1">
                  <a:lumMod val="15000"/>
                  <a:lumOff val="85000"/>
                </a:schemeClr>
              </a:solidFill>
              <a:round/>
            </a:ln>
            <a:effectLst/>
          </c:spPr>
        </c:majorGridlines>
        <c:numFmt formatCode="General&quot;人&quot;" sourceLinked="0"/>
        <c:majorTickMark val="out"/>
        <c:minorTickMark val="none"/>
        <c:tickLblPos val="nextTo"/>
        <c:spPr>
          <a:noFill/>
          <a:ln>
            <a:noFill/>
          </a:ln>
          <a:effectLst/>
        </c:spPr>
        <c:txPr>
          <a:bodyPr rot="-60000000" spcFirstLastPara="1" vertOverflow="ellipsis" vert="horz" wrap="square" anchor="ctr" anchorCtr="1"/>
          <a:lstStyle/>
          <a:p>
            <a:pPr>
              <a:defRPr lang="ja-JP" sz="1000" b="0" i="0" u="none" strike="noStrike" kern="1200" baseline="0">
                <a:solidFill>
                  <a:sysClr val="windowText" lastClr="000000"/>
                </a:solidFill>
                <a:latin typeface="Meiryo UI" panose="020B0604030504040204" pitchFamily="50" charset="-128"/>
                <a:ea typeface="Meiryo UI" panose="020B0604030504040204" pitchFamily="50" charset="-128"/>
                <a:cs typeface="+mn-cs"/>
              </a:defRPr>
            </a:pPr>
            <a:endParaRPr lang="ja-JP"/>
          </a:p>
        </c:txPr>
        <c:crossAx val="1109289951"/>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bwMode="auto">
          <a:xfrm>
            <a:off x="0" y="1"/>
            <a:ext cx="4306888"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t" anchorCtr="0" compatLnSpc="1">
            <a:prstTxWarp prst="textNoShape">
              <a:avLst/>
            </a:prstTxWarp>
          </a:bodyPr>
          <a:lstStyle>
            <a:lvl1pPr>
              <a:defRPr sz="1200">
                <a:latin typeface="Arial" charset="0"/>
                <a:ea typeface="ＭＳ Ｐゴシック" pitchFamily="50" charset="-128"/>
              </a:defRPr>
            </a:lvl1pPr>
          </a:lstStyle>
          <a:p>
            <a:pPr>
              <a:defRPr/>
            </a:pPr>
            <a:endParaRPr lang="en-US" altLang="ja-JP"/>
          </a:p>
        </p:txBody>
      </p:sp>
      <p:sp>
        <p:nvSpPr>
          <p:cNvPr id="169987" name="Rectangle 3"/>
          <p:cNvSpPr>
            <a:spLocks noGrp="1" noChangeArrowheads="1"/>
          </p:cNvSpPr>
          <p:nvPr>
            <p:ph type="dt" sz="quarter" idx="1"/>
          </p:nvPr>
        </p:nvSpPr>
        <p:spPr bwMode="auto">
          <a:xfrm>
            <a:off x="5630863" y="1"/>
            <a:ext cx="4306887"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t" anchorCtr="0" compatLnSpc="1">
            <a:prstTxWarp prst="textNoShape">
              <a:avLst/>
            </a:prstTxWarp>
          </a:bodyPr>
          <a:lstStyle>
            <a:lvl1pPr algn="r">
              <a:defRPr sz="1200">
                <a:latin typeface="Arial" charset="0"/>
                <a:ea typeface="ＭＳ Ｐゴシック" pitchFamily="50" charset="-128"/>
              </a:defRPr>
            </a:lvl1pPr>
          </a:lstStyle>
          <a:p>
            <a:pPr>
              <a:defRPr/>
            </a:pPr>
            <a:endParaRPr lang="en-US" altLang="ja-JP"/>
          </a:p>
        </p:txBody>
      </p:sp>
      <p:sp>
        <p:nvSpPr>
          <p:cNvPr id="169988" name="Rectangle 4"/>
          <p:cNvSpPr>
            <a:spLocks noGrp="1" noChangeArrowheads="1"/>
          </p:cNvSpPr>
          <p:nvPr>
            <p:ph type="ftr" sz="quarter" idx="2"/>
          </p:nvPr>
        </p:nvSpPr>
        <p:spPr bwMode="auto">
          <a:xfrm>
            <a:off x="0" y="6465889"/>
            <a:ext cx="4306888"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b" anchorCtr="0" compatLnSpc="1">
            <a:prstTxWarp prst="textNoShape">
              <a:avLst/>
            </a:prstTxWarp>
          </a:bodyPr>
          <a:lstStyle>
            <a:lvl1pPr>
              <a:defRPr sz="1200">
                <a:latin typeface="Arial" charset="0"/>
                <a:ea typeface="ＭＳ Ｐゴシック" pitchFamily="50" charset="-128"/>
              </a:defRPr>
            </a:lvl1pPr>
          </a:lstStyle>
          <a:p>
            <a:pPr>
              <a:defRPr/>
            </a:pPr>
            <a:endParaRPr lang="en-US" altLang="ja-JP"/>
          </a:p>
        </p:txBody>
      </p:sp>
      <p:sp>
        <p:nvSpPr>
          <p:cNvPr id="169989" name="Rectangle 5"/>
          <p:cNvSpPr>
            <a:spLocks noGrp="1" noChangeArrowheads="1"/>
          </p:cNvSpPr>
          <p:nvPr>
            <p:ph type="sldNum" sz="quarter" idx="3"/>
          </p:nvPr>
        </p:nvSpPr>
        <p:spPr bwMode="auto">
          <a:xfrm>
            <a:off x="5630863" y="6465889"/>
            <a:ext cx="4306887"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b" anchorCtr="0" compatLnSpc="1">
            <a:prstTxWarp prst="textNoShape">
              <a:avLst/>
            </a:prstTxWarp>
          </a:bodyPr>
          <a:lstStyle>
            <a:lvl1pPr algn="r">
              <a:defRPr sz="1200">
                <a:latin typeface="Arial" panose="020B0604020202020204" pitchFamily="34" charset="0"/>
              </a:defRPr>
            </a:lvl1pPr>
          </a:lstStyle>
          <a:p>
            <a:fld id="{9169D4C0-7D93-4EDD-A898-47FCD0F9EB14}" type="slidenum">
              <a:rPr lang="en-US" altLang="ja-JP"/>
              <a:pPr/>
              <a:t>‹#›</a:t>
            </a:fld>
            <a:endParaRPr lang="en-US" altLang="ja-JP"/>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1"/>
            <a:ext cx="4306888"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t" anchorCtr="0" compatLnSpc="1">
            <a:prstTxWarp prst="textNoShape">
              <a:avLst/>
            </a:prstTxWarp>
          </a:bodyPr>
          <a:lstStyle>
            <a:lvl1pPr>
              <a:defRPr sz="1200">
                <a:latin typeface="Arial" charset="0"/>
                <a:ea typeface="ＭＳ Ｐゴシック" pitchFamily="50" charset="-128"/>
              </a:defRPr>
            </a:lvl1pPr>
          </a:lstStyle>
          <a:p>
            <a:pPr>
              <a:defRPr/>
            </a:pPr>
            <a:endParaRPr lang="en-US" altLang="ja-JP"/>
          </a:p>
        </p:txBody>
      </p:sp>
      <p:sp>
        <p:nvSpPr>
          <p:cNvPr id="67587" name="Rectangle 3"/>
          <p:cNvSpPr>
            <a:spLocks noGrp="1" noChangeArrowheads="1"/>
          </p:cNvSpPr>
          <p:nvPr>
            <p:ph type="dt" idx="1"/>
          </p:nvPr>
        </p:nvSpPr>
        <p:spPr bwMode="auto">
          <a:xfrm>
            <a:off x="5630863" y="1"/>
            <a:ext cx="4306887"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t" anchorCtr="0" compatLnSpc="1">
            <a:prstTxWarp prst="textNoShape">
              <a:avLst/>
            </a:prstTxWarp>
          </a:bodyPr>
          <a:lstStyle>
            <a:lvl1pPr algn="r">
              <a:defRPr sz="1200">
                <a:latin typeface="Arial" charset="0"/>
                <a:ea typeface="ＭＳ Ｐゴシック" pitchFamily="50" charset="-128"/>
              </a:defRPr>
            </a:lvl1pPr>
          </a:lstStyle>
          <a:p>
            <a:pPr>
              <a:defRPr/>
            </a:pPr>
            <a:endParaRPr lang="en-US" altLang="ja-JP"/>
          </a:p>
        </p:txBody>
      </p:sp>
      <p:sp>
        <p:nvSpPr>
          <p:cNvPr id="74756" name="Rectangle 4"/>
          <p:cNvSpPr>
            <a:spLocks noGrp="1" noRot="1" noChangeAspect="1" noChangeArrowheads="1" noTextEdit="1"/>
          </p:cNvSpPr>
          <p:nvPr>
            <p:ph type="sldImg" idx="2"/>
          </p:nvPr>
        </p:nvSpPr>
        <p:spPr bwMode="auto">
          <a:xfrm>
            <a:off x="3271838" y="511175"/>
            <a:ext cx="3398837" cy="255111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7589" name="Rectangle 5"/>
          <p:cNvSpPr>
            <a:spLocks noGrp="1" noChangeArrowheads="1"/>
          </p:cNvSpPr>
          <p:nvPr>
            <p:ph type="body" sz="quarter" idx="3"/>
          </p:nvPr>
        </p:nvSpPr>
        <p:spPr bwMode="auto">
          <a:xfrm>
            <a:off x="993776" y="3233739"/>
            <a:ext cx="7951788" cy="306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7590" name="Rectangle 6"/>
          <p:cNvSpPr>
            <a:spLocks noGrp="1" noChangeArrowheads="1"/>
          </p:cNvSpPr>
          <p:nvPr>
            <p:ph type="ftr" sz="quarter" idx="4"/>
          </p:nvPr>
        </p:nvSpPr>
        <p:spPr bwMode="auto">
          <a:xfrm>
            <a:off x="0" y="6465889"/>
            <a:ext cx="4306888"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b" anchorCtr="0" compatLnSpc="1">
            <a:prstTxWarp prst="textNoShape">
              <a:avLst/>
            </a:prstTxWarp>
          </a:bodyPr>
          <a:lstStyle>
            <a:lvl1pPr>
              <a:defRPr sz="1200">
                <a:latin typeface="Arial" charset="0"/>
                <a:ea typeface="ＭＳ Ｐゴシック" pitchFamily="50" charset="-128"/>
              </a:defRPr>
            </a:lvl1pPr>
          </a:lstStyle>
          <a:p>
            <a:pPr>
              <a:defRPr/>
            </a:pPr>
            <a:endParaRPr lang="en-US" altLang="ja-JP"/>
          </a:p>
        </p:txBody>
      </p:sp>
      <p:sp>
        <p:nvSpPr>
          <p:cNvPr id="67591" name="Rectangle 7"/>
          <p:cNvSpPr>
            <a:spLocks noGrp="1" noChangeArrowheads="1"/>
          </p:cNvSpPr>
          <p:nvPr>
            <p:ph type="sldNum" sz="quarter" idx="5"/>
          </p:nvPr>
        </p:nvSpPr>
        <p:spPr bwMode="auto">
          <a:xfrm>
            <a:off x="5630863" y="6465889"/>
            <a:ext cx="4306887"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b" anchorCtr="0" compatLnSpc="1">
            <a:prstTxWarp prst="textNoShape">
              <a:avLst/>
            </a:prstTxWarp>
          </a:bodyPr>
          <a:lstStyle>
            <a:lvl1pPr algn="r">
              <a:defRPr sz="1200">
                <a:latin typeface="Arial" panose="020B0604020202020204" pitchFamily="34" charset="0"/>
              </a:defRPr>
            </a:lvl1pPr>
          </a:lstStyle>
          <a:p>
            <a:fld id="{BD8DA191-D2DB-4399-986F-641265E9193C}" type="slidenum">
              <a:rPr lang="en-US" altLang="ja-JP"/>
              <a:pPr/>
              <a:t>‹#›</a:t>
            </a:fld>
            <a:endParaRPr lang="en-US" altLang="ja-JP"/>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スライド イメージ プレースホルダー 1"/>
          <p:cNvSpPr>
            <a:spLocks noGrp="1" noRot="1" noChangeAspect="1" noTextEdit="1"/>
          </p:cNvSpPr>
          <p:nvPr>
            <p:ph type="sldImg"/>
          </p:nvPr>
        </p:nvSpPr>
        <p:spPr>
          <a:ln/>
        </p:spPr>
      </p:sp>
      <p:sp>
        <p:nvSpPr>
          <p:cNvPr id="82947" name="ノート プレースホルダー 2"/>
          <p:cNvSpPr>
            <a:spLocks noGrp="1"/>
          </p:cNvSpPr>
          <p:nvPr>
            <p:ph type="body" idx="1"/>
          </p:nvPr>
        </p:nvSpPr>
        <p:spPr>
          <a:noFill/>
        </p:spPr>
        <p:txBody>
          <a:bodyPr/>
          <a:lstStyle/>
          <a:p>
            <a:r>
              <a:rPr lang="ja-JP" altLang="en-US" b="1">
                <a:solidFill>
                  <a:srgbClr val="FF0000"/>
                </a:solidFill>
                <a:latin typeface="Arial" panose="020B0604020202020204" pitchFamily="34" charset="0"/>
              </a:rPr>
              <a:t>←ここに補足説明などコメントを入れて下さい</a:t>
            </a:r>
            <a:endParaRPr lang="en-US" altLang="ja-JP">
              <a:latin typeface="Arial" panose="020B0604020202020204" pitchFamily="34" charset="0"/>
            </a:endParaRPr>
          </a:p>
        </p:txBody>
      </p:sp>
      <p:sp>
        <p:nvSpPr>
          <p:cNvPr id="82948" name="スライド番号プレースホルダー 3"/>
          <p:cNvSpPr>
            <a:spLocks noGrp="1"/>
          </p:cNvSpPr>
          <p:nvPr>
            <p:ph type="sldNum" sz="quarter" idx="5"/>
          </p:nvPr>
        </p:nvSpPr>
        <p:spPr>
          <a:noFill/>
        </p:spPr>
        <p:txBody>
          <a:bodyPr/>
          <a:lstStyle>
            <a:lvl1pPr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892" indent="-285728"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10" indent="-228582"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75" indent="-228582"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39" indent="-228582"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03" indent="-22858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567" indent="-22858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31" indent="-22858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895" indent="-22858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eaLnBrk="1" hangingPunct="1">
              <a:spcBef>
                <a:spcPct val="0"/>
              </a:spcBef>
            </a:pPr>
            <a:fld id="{A7575661-FBB1-47C9-BDEF-E27B4EBD8660}" type="slidenum">
              <a:rPr lang="en-US" altLang="ja-JP">
                <a:ea typeface="ＭＳ Ｐゴシック" panose="020B0600070205080204" pitchFamily="50" charset="-128"/>
              </a:rPr>
              <a:pPr eaLnBrk="1" hangingPunct="1">
                <a:spcBef>
                  <a:spcPct val="0"/>
                </a:spcBef>
              </a:pPr>
              <a:t>8</a:t>
            </a:fld>
            <a:endParaRPr lang="en-US" altLang="ja-JP">
              <a:ea typeface="ＭＳ Ｐゴシック" panose="020B0600070205080204" pitchFamily="50" charset="-128"/>
            </a:endParaRPr>
          </a:p>
        </p:txBody>
      </p:sp>
    </p:spTree>
    <p:extLst>
      <p:ext uri="{BB962C8B-B14F-4D97-AF65-F5344CB8AC3E}">
        <p14:creationId xmlns:p14="http://schemas.microsoft.com/office/powerpoint/2010/main" val="2532565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スライド イメージ プレースホルダー 1"/>
          <p:cNvSpPr>
            <a:spLocks noGrp="1" noRot="1" noChangeAspect="1" noTextEdit="1"/>
          </p:cNvSpPr>
          <p:nvPr>
            <p:ph type="sldImg"/>
          </p:nvPr>
        </p:nvSpPr>
        <p:spPr>
          <a:ln/>
        </p:spPr>
      </p:sp>
      <p:sp>
        <p:nvSpPr>
          <p:cNvPr id="82947" name="ノート プレースホルダー 2"/>
          <p:cNvSpPr>
            <a:spLocks noGrp="1"/>
          </p:cNvSpPr>
          <p:nvPr>
            <p:ph type="body" idx="1"/>
          </p:nvPr>
        </p:nvSpPr>
        <p:spPr>
          <a:noFill/>
        </p:spPr>
        <p:txBody>
          <a:bodyPr/>
          <a:lstStyle/>
          <a:p>
            <a:r>
              <a:rPr lang="ja-JP" altLang="en-US" b="1" dirty="0">
                <a:solidFill>
                  <a:srgbClr val="FF0000"/>
                </a:solidFill>
                <a:latin typeface="Arial" panose="020B0604020202020204" pitchFamily="34" charset="0"/>
              </a:rPr>
              <a:t>←ここに補足説明などコメントを入れて下さい</a:t>
            </a:r>
            <a:endParaRPr lang="en-US" altLang="ja-JP" dirty="0">
              <a:latin typeface="Arial" panose="020B0604020202020204" pitchFamily="34" charset="0"/>
            </a:endParaRPr>
          </a:p>
        </p:txBody>
      </p:sp>
      <p:sp>
        <p:nvSpPr>
          <p:cNvPr id="82948" name="スライド番号プレースホルダー 3"/>
          <p:cNvSpPr>
            <a:spLocks noGrp="1"/>
          </p:cNvSpPr>
          <p:nvPr>
            <p:ph type="sldNum" sz="quarter" idx="5"/>
          </p:nvPr>
        </p:nvSpPr>
        <p:spPr>
          <a:noFill/>
        </p:spPr>
        <p:txBody>
          <a:bodyPr/>
          <a:lstStyle>
            <a:lvl1pPr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1pPr>
            <a:lvl2pPr marL="742892" indent="-285728"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2pPr>
            <a:lvl3pPr marL="1142910" indent="-228582"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3pPr>
            <a:lvl4pPr marL="1600075" indent="-228582"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4pPr>
            <a:lvl5pPr marL="2057239" indent="-228582" eaLnBrk="0" hangingPunct="0">
              <a:spcBef>
                <a:spcPct val="30000"/>
              </a:spcBef>
              <a:defRPr kumimoji="1" sz="1200">
                <a:solidFill>
                  <a:schemeClr val="tx1"/>
                </a:solidFill>
                <a:latin typeface="Arial" panose="020B0604020202020204" pitchFamily="34" charset="0"/>
                <a:ea typeface="ＭＳ Ｐ明朝" panose="02020600040205080304" pitchFamily="18" charset="-128"/>
              </a:defRPr>
            </a:lvl5pPr>
            <a:lvl6pPr marL="2514403" indent="-22858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6pPr>
            <a:lvl7pPr marL="2971567" indent="-22858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7pPr>
            <a:lvl8pPr marL="3428731" indent="-22858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8pPr>
            <a:lvl9pPr marL="3885895" indent="-228582" eaLnBrk="0" fontAlgn="base" hangingPunct="0">
              <a:spcBef>
                <a:spcPct val="30000"/>
              </a:spcBef>
              <a:spcAft>
                <a:spcPct val="0"/>
              </a:spcAft>
              <a:defRPr kumimoji="1" sz="1200">
                <a:solidFill>
                  <a:schemeClr val="tx1"/>
                </a:solidFill>
                <a:latin typeface="Arial" panose="020B0604020202020204" pitchFamily="34" charset="0"/>
                <a:ea typeface="ＭＳ Ｐ明朝" panose="02020600040205080304" pitchFamily="18" charset="-128"/>
              </a:defRPr>
            </a:lvl9pPr>
          </a:lstStyle>
          <a:p>
            <a:pPr eaLnBrk="1" hangingPunct="1">
              <a:spcBef>
                <a:spcPct val="0"/>
              </a:spcBef>
            </a:pPr>
            <a:fld id="{A7575661-FBB1-47C9-BDEF-E27B4EBD8660}" type="slidenum">
              <a:rPr lang="en-US" altLang="ja-JP">
                <a:ea typeface="ＭＳ Ｐゴシック" panose="020B0600070205080204" pitchFamily="50" charset="-128"/>
              </a:rPr>
              <a:pPr eaLnBrk="1" hangingPunct="1">
                <a:spcBef>
                  <a:spcPct val="0"/>
                </a:spcBef>
              </a:pPr>
              <a:t>9</a:t>
            </a:fld>
            <a:endParaRPr lang="en-US" altLang="ja-JP">
              <a:ea typeface="ＭＳ Ｐゴシック" panose="020B0600070205080204" pitchFamily="50" charset="-128"/>
            </a:endParaRPr>
          </a:p>
        </p:txBody>
      </p:sp>
    </p:spTree>
    <p:extLst>
      <p:ext uri="{BB962C8B-B14F-4D97-AF65-F5344CB8AC3E}">
        <p14:creationId xmlns:p14="http://schemas.microsoft.com/office/powerpoint/2010/main" val="2789579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4CA56F-9DF9-49B3-96C3-9C242262BD9C}"/>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32A4556-FA6A-4893-84CD-82583AF92A3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2F0F456-852C-4B86-BD15-EA596E85C456}"/>
              </a:ext>
            </a:extLst>
          </p:cNvPr>
          <p:cNvSpPr>
            <a:spLocks noGrp="1"/>
          </p:cNvSpPr>
          <p:nvPr>
            <p:ph type="dt" sz="half" idx="10"/>
          </p:nvPr>
        </p:nvSpPr>
        <p:spPr/>
        <p:txBody>
          <a:bodyPr/>
          <a:lstStyle/>
          <a:p>
            <a:pPr>
              <a:defRPr/>
            </a:pPr>
            <a:endParaRPr lang="en-US" altLang="ja-JP"/>
          </a:p>
        </p:txBody>
      </p:sp>
      <p:sp>
        <p:nvSpPr>
          <p:cNvPr id="5" name="フッター プレースホルダー 4">
            <a:extLst>
              <a:ext uri="{FF2B5EF4-FFF2-40B4-BE49-F238E27FC236}">
                <a16:creationId xmlns:a16="http://schemas.microsoft.com/office/drawing/2014/main" id="{3334F409-65A3-4C1A-AC87-354CE165AAC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56F8788-A2DC-42B6-94BE-156FD431CEA8}"/>
              </a:ext>
            </a:extLst>
          </p:cNvPr>
          <p:cNvSpPr>
            <a:spLocks noGrp="1"/>
          </p:cNvSpPr>
          <p:nvPr>
            <p:ph type="sldNum" sz="quarter" idx="12"/>
          </p:nvPr>
        </p:nvSpPr>
        <p:spPr/>
        <p:txBody>
          <a:bodyPr/>
          <a:lstStyle/>
          <a:p>
            <a:fld id="{59403524-B172-4890-B5FD-0EBC0A516305}" type="slidenum">
              <a:rPr lang="en-US" altLang="ja-JP" smtClean="0"/>
              <a:pPr/>
              <a:t>‹#›</a:t>
            </a:fld>
            <a:endParaRPr lang="en-US" altLang="ja-JP"/>
          </a:p>
        </p:txBody>
      </p:sp>
    </p:spTree>
    <p:extLst>
      <p:ext uri="{BB962C8B-B14F-4D97-AF65-F5344CB8AC3E}">
        <p14:creationId xmlns:p14="http://schemas.microsoft.com/office/powerpoint/2010/main" val="350118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5FD0A0-62F1-4A13-B0FF-E1552715822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D2C66B6-E2C2-4EC9-89B9-4B3FF5F6537F}"/>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368C220-BF5F-4540-9B0D-CCE4B9B91F51}"/>
              </a:ext>
            </a:extLst>
          </p:cNvPr>
          <p:cNvSpPr>
            <a:spLocks noGrp="1"/>
          </p:cNvSpPr>
          <p:nvPr>
            <p:ph type="dt" sz="half" idx="10"/>
          </p:nvPr>
        </p:nvSpPr>
        <p:spPr/>
        <p:txBody>
          <a:bodyPr/>
          <a:lstStyle/>
          <a:p>
            <a:pPr>
              <a:defRPr/>
            </a:pPr>
            <a:endParaRPr lang="en-US" altLang="ja-JP"/>
          </a:p>
        </p:txBody>
      </p:sp>
      <p:sp>
        <p:nvSpPr>
          <p:cNvPr id="5" name="フッター プレースホルダー 4">
            <a:extLst>
              <a:ext uri="{FF2B5EF4-FFF2-40B4-BE49-F238E27FC236}">
                <a16:creationId xmlns:a16="http://schemas.microsoft.com/office/drawing/2014/main" id="{8728CA98-38C9-4B68-A44A-BA9F362A962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7AD99F9-17D2-4B06-85A5-E834BFE1589A}"/>
              </a:ext>
            </a:extLst>
          </p:cNvPr>
          <p:cNvSpPr>
            <a:spLocks noGrp="1"/>
          </p:cNvSpPr>
          <p:nvPr>
            <p:ph type="sldNum" sz="quarter" idx="12"/>
          </p:nvPr>
        </p:nvSpPr>
        <p:spPr/>
        <p:txBody>
          <a:bodyPr/>
          <a:lstStyle/>
          <a:p>
            <a:fld id="{896376F7-75F4-49F0-B0F6-8F9EE3366801}" type="slidenum">
              <a:rPr kumimoji="1" lang="ja-JP" altLang="en-US" smtClean="0"/>
              <a:t>‹#›</a:t>
            </a:fld>
            <a:endParaRPr kumimoji="1" lang="ja-JP" altLang="en-US"/>
          </a:p>
        </p:txBody>
      </p:sp>
    </p:spTree>
    <p:extLst>
      <p:ext uri="{BB962C8B-B14F-4D97-AF65-F5344CB8AC3E}">
        <p14:creationId xmlns:p14="http://schemas.microsoft.com/office/powerpoint/2010/main" val="2730754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3DFACB-5C65-4511-BA47-C78F8A03C599}"/>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EABD94C-284F-440C-B5BB-8A7D2995DE0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A61F800-4B14-47EA-A8D1-138FA4DA9B96}"/>
              </a:ext>
            </a:extLst>
          </p:cNvPr>
          <p:cNvSpPr>
            <a:spLocks noGrp="1"/>
          </p:cNvSpPr>
          <p:nvPr>
            <p:ph type="dt" sz="half" idx="10"/>
          </p:nvPr>
        </p:nvSpPr>
        <p:spPr/>
        <p:txBody>
          <a:bodyPr/>
          <a:lstStyle/>
          <a:p>
            <a:pPr>
              <a:defRPr/>
            </a:pPr>
            <a:endParaRPr lang="en-US" altLang="ja-JP"/>
          </a:p>
        </p:txBody>
      </p:sp>
      <p:sp>
        <p:nvSpPr>
          <p:cNvPr id="5" name="フッター プレースホルダー 4">
            <a:extLst>
              <a:ext uri="{FF2B5EF4-FFF2-40B4-BE49-F238E27FC236}">
                <a16:creationId xmlns:a16="http://schemas.microsoft.com/office/drawing/2014/main" id="{53F7EEF1-AED5-4904-B4FA-E32102D90B4D}"/>
              </a:ext>
            </a:extLst>
          </p:cNvPr>
          <p:cNvSpPr>
            <a:spLocks noGrp="1"/>
          </p:cNvSpPr>
          <p:nvPr>
            <p:ph type="ftr" sz="quarter" idx="11"/>
          </p:nvPr>
        </p:nvSpPr>
        <p:spPr/>
        <p:txBody>
          <a:bodyPr/>
          <a:lstStyle/>
          <a:p>
            <a:pPr>
              <a:defRPr/>
            </a:pPr>
            <a:r>
              <a:rPr lang="en-US" altLang="ja-JP"/>
              <a:t>‹#›</a:t>
            </a:r>
          </a:p>
        </p:txBody>
      </p:sp>
      <p:sp>
        <p:nvSpPr>
          <p:cNvPr id="6" name="スライド番号プレースホルダー 5">
            <a:extLst>
              <a:ext uri="{FF2B5EF4-FFF2-40B4-BE49-F238E27FC236}">
                <a16:creationId xmlns:a16="http://schemas.microsoft.com/office/drawing/2014/main" id="{BFC4D713-171D-41F9-A00A-AA5AC4ABF581}"/>
              </a:ext>
            </a:extLst>
          </p:cNvPr>
          <p:cNvSpPr>
            <a:spLocks noGrp="1"/>
          </p:cNvSpPr>
          <p:nvPr>
            <p:ph type="sldNum" sz="quarter" idx="12"/>
          </p:nvPr>
        </p:nvSpPr>
        <p:spPr/>
        <p:txBody>
          <a:bodyPr/>
          <a:lstStyle/>
          <a:p>
            <a:fld id="{8400D0D0-374C-474B-A3A6-A594C41DC508}" type="slidenum">
              <a:rPr lang="en-US" altLang="ja-JP" smtClean="0"/>
              <a:pPr/>
              <a:t>‹#›</a:t>
            </a:fld>
            <a:endParaRPr lang="en-US" altLang="ja-JP"/>
          </a:p>
        </p:txBody>
      </p:sp>
    </p:spTree>
    <p:extLst>
      <p:ext uri="{BB962C8B-B14F-4D97-AF65-F5344CB8AC3E}">
        <p14:creationId xmlns:p14="http://schemas.microsoft.com/office/powerpoint/2010/main" val="3131336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042860-CF49-4BAA-9ABE-6503390687D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1751CAD-7AAD-4144-9901-085D6A97F9C1}"/>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17A12B6-9251-4AEE-85F3-255ED4577280}"/>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DEA33A63-9E6E-45F0-AA30-68DAD5B9A75F}"/>
              </a:ext>
            </a:extLst>
          </p:cNvPr>
          <p:cNvSpPr>
            <a:spLocks noGrp="1"/>
          </p:cNvSpPr>
          <p:nvPr>
            <p:ph type="dt" sz="half" idx="10"/>
          </p:nvPr>
        </p:nvSpPr>
        <p:spPr/>
        <p:txBody>
          <a:bodyPr/>
          <a:lstStyle/>
          <a:p>
            <a:pPr>
              <a:defRPr/>
            </a:pPr>
            <a:endParaRPr lang="en-US" altLang="ja-JP"/>
          </a:p>
        </p:txBody>
      </p:sp>
      <p:sp>
        <p:nvSpPr>
          <p:cNvPr id="6" name="フッター プレースホルダー 5">
            <a:extLst>
              <a:ext uri="{FF2B5EF4-FFF2-40B4-BE49-F238E27FC236}">
                <a16:creationId xmlns:a16="http://schemas.microsoft.com/office/drawing/2014/main" id="{5A9FBEBF-CA12-41C9-B2FF-5A4C1B44B174}"/>
              </a:ext>
            </a:extLst>
          </p:cNvPr>
          <p:cNvSpPr>
            <a:spLocks noGrp="1"/>
          </p:cNvSpPr>
          <p:nvPr>
            <p:ph type="ftr" sz="quarter" idx="11"/>
          </p:nvPr>
        </p:nvSpPr>
        <p:spPr/>
        <p:txBody>
          <a:bodyPr/>
          <a:lstStyle/>
          <a:p>
            <a:pPr>
              <a:defRPr/>
            </a:pPr>
            <a:r>
              <a:rPr lang="en-US" altLang="ja-JP"/>
              <a:t>‹#›</a:t>
            </a:r>
          </a:p>
        </p:txBody>
      </p:sp>
      <p:sp>
        <p:nvSpPr>
          <p:cNvPr id="7" name="スライド番号プレースホルダー 6">
            <a:extLst>
              <a:ext uri="{FF2B5EF4-FFF2-40B4-BE49-F238E27FC236}">
                <a16:creationId xmlns:a16="http://schemas.microsoft.com/office/drawing/2014/main" id="{FF271199-3FDD-4DD5-9326-962A43C493FD}"/>
              </a:ext>
            </a:extLst>
          </p:cNvPr>
          <p:cNvSpPr>
            <a:spLocks noGrp="1"/>
          </p:cNvSpPr>
          <p:nvPr>
            <p:ph type="sldNum" sz="quarter" idx="12"/>
          </p:nvPr>
        </p:nvSpPr>
        <p:spPr/>
        <p:txBody>
          <a:bodyPr/>
          <a:lstStyle/>
          <a:p>
            <a:fld id="{77AB4E56-37B2-4363-A02E-CBBFB78FEB9C}" type="slidenum">
              <a:rPr lang="en-US" altLang="ja-JP" smtClean="0"/>
              <a:pPr/>
              <a:t>‹#›</a:t>
            </a:fld>
            <a:endParaRPr lang="en-US" altLang="ja-JP"/>
          </a:p>
        </p:txBody>
      </p:sp>
    </p:spTree>
    <p:extLst>
      <p:ext uri="{BB962C8B-B14F-4D97-AF65-F5344CB8AC3E}">
        <p14:creationId xmlns:p14="http://schemas.microsoft.com/office/powerpoint/2010/main" val="3490878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3CB197-F2FC-4C12-BECD-F25F00B3C830}"/>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7987336-4AE6-46BB-A341-5E4835CA7E9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190BC69-D47C-4A80-8D1D-B2054995B74A}"/>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39E09893-04BE-47BD-8221-9FE65B63BE0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9F64548-89CD-40C4-BC74-6AD2D91F3420}"/>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8E0EB8F-A440-4B0D-8188-1D4090BD2AED}"/>
              </a:ext>
            </a:extLst>
          </p:cNvPr>
          <p:cNvSpPr>
            <a:spLocks noGrp="1"/>
          </p:cNvSpPr>
          <p:nvPr>
            <p:ph type="dt" sz="half" idx="10"/>
          </p:nvPr>
        </p:nvSpPr>
        <p:spPr/>
        <p:txBody>
          <a:bodyPr/>
          <a:lstStyle/>
          <a:p>
            <a:pPr>
              <a:defRPr/>
            </a:pPr>
            <a:endParaRPr lang="en-US" altLang="ja-JP"/>
          </a:p>
        </p:txBody>
      </p:sp>
      <p:sp>
        <p:nvSpPr>
          <p:cNvPr id="8" name="フッター プレースホルダー 7">
            <a:extLst>
              <a:ext uri="{FF2B5EF4-FFF2-40B4-BE49-F238E27FC236}">
                <a16:creationId xmlns:a16="http://schemas.microsoft.com/office/drawing/2014/main" id="{1F234089-773C-49A0-AE25-993031680504}"/>
              </a:ext>
            </a:extLst>
          </p:cNvPr>
          <p:cNvSpPr>
            <a:spLocks noGrp="1"/>
          </p:cNvSpPr>
          <p:nvPr>
            <p:ph type="ftr" sz="quarter" idx="11"/>
          </p:nvPr>
        </p:nvSpPr>
        <p:spPr/>
        <p:txBody>
          <a:bodyPr/>
          <a:lstStyle/>
          <a:p>
            <a:pPr>
              <a:defRPr/>
            </a:pPr>
            <a:r>
              <a:rPr lang="en-US" altLang="ja-JP"/>
              <a:t>‹#›</a:t>
            </a:r>
          </a:p>
        </p:txBody>
      </p:sp>
      <p:sp>
        <p:nvSpPr>
          <p:cNvPr id="9" name="スライド番号プレースホルダー 8">
            <a:extLst>
              <a:ext uri="{FF2B5EF4-FFF2-40B4-BE49-F238E27FC236}">
                <a16:creationId xmlns:a16="http://schemas.microsoft.com/office/drawing/2014/main" id="{A79D9938-D341-452B-BFA3-828888671166}"/>
              </a:ext>
            </a:extLst>
          </p:cNvPr>
          <p:cNvSpPr>
            <a:spLocks noGrp="1"/>
          </p:cNvSpPr>
          <p:nvPr>
            <p:ph type="sldNum" sz="quarter" idx="12"/>
          </p:nvPr>
        </p:nvSpPr>
        <p:spPr/>
        <p:txBody>
          <a:bodyPr/>
          <a:lstStyle/>
          <a:p>
            <a:fld id="{2848D1D2-4E4C-4B0E-9BE6-A50E613C6B48}" type="slidenum">
              <a:rPr lang="en-US" altLang="ja-JP" smtClean="0"/>
              <a:pPr/>
              <a:t>‹#›</a:t>
            </a:fld>
            <a:endParaRPr lang="en-US" altLang="ja-JP"/>
          </a:p>
        </p:txBody>
      </p:sp>
    </p:spTree>
    <p:extLst>
      <p:ext uri="{BB962C8B-B14F-4D97-AF65-F5344CB8AC3E}">
        <p14:creationId xmlns:p14="http://schemas.microsoft.com/office/powerpoint/2010/main" val="599983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720F34-69A1-4374-ABD2-14689DF3442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9B695A9-EC73-48C0-93A9-7C1116B40F7D}"/>
              </a:ext>
            </a:extLst>
          </p:cNvPr>
          <p:cNvSpPr>
            <a:spLocks noGrp="1"/>
          </p:cNvSpPr>
          <p:nvPr>
            <p:ph type="dt" sz="half" idx="10"/>
          </p:nvPr>
        </p:nvSpPr>
        <p:spPr/>
        <p:txBody>
          <a:bodyPr/>
          <a:lstStyle/>
          <a:p>
            <a:pPr>
              <a:defRPr/>
            </a:pPr>
            <a:endParaRPr lang="en-US" altLang="ja-JP"/>
          </a:p>
        </p:txBody>
      </p:sp>
      <p:sp>
        <p:nvSpPr>
          <p:cNvPr id="4" name="フッター プレースホルダー 3">
            <a:extLst>
              <a:ext uri="{FF2B5EF4-FFF2-40B4-BE49-F238E27FC236}">
                <a16:creationId xmlns:a16="http://schemas.microsoft.com/office/drawing/2014/main" id="{D62A31CC-8979-4F27-937C-F9C2C3F8DE75}"/>
              </a:ext>
            </a:extLst>
          </p:cNvPr>
          <p:cNvSpPr>
            <a:spLocks noGrp="1"/>
          </p:cNvSpPr>
          <p:nvPr>
            <p:ph type="ftr" sz="quarter" idx="11"/>
          </p:nvPr>
        </p:nvSpPr>
        <p:spPr/>
        <p:txBody>
          <a:bodyPr/>
          <a:lstStyle/>
          <a:p>
            <a:pPr>
              <a:defRPr/>
            </a:pPr>
            <a:r>
              <a:rPr lang="en-US" altLang="ja-JP"/>
              <a:t>‹#›</a:t>
            </a:r>
          </a:p>
        </p:txBody>
      </p:sp>
      <p:sp>
        <p:nvSpPr>
          <p:cNvPr id="5" name="スライド番号プレースホルダー 4">
            <a:extLst>
              <a:ext uri="{FF2B5EF4-FFF2-40B4-BE49-F238E27FC236}">
                <a16:creationId xmlns:a16="http://schemas.microsoft.com/office/drawing/2014/main" id="{B276EECD-ADCB-43DD-87D3-428DFB55EEC4}"/>
              </a:ext>
            </a:extLst>
          </p:cNvPr>
          <p:cNvSpPr>
            <a:spLocks noGrp="1"/>
          </p:cNvSpPr>
          <p:nvPr>
            <p:ph type="sldNum" sz="quarter" idx="12"/>
          </p:nvPr>
        </p:nvSpPr>
        <p:spPr/>
        <p:txBody>
          <a:bodyPr/>
          <a:lstStyle/>
          <a:p>
            <a:fld id="{E6833B5F-6F50-44D2-82CF-D9EE330FD1A4}" type="slidenum">
              <a:rPr lang="en-US" altLang="ja-JP" smtClean="0"/>
              <a:pPr/>
              <a:t>‹#›</a:t>
            </a:fld>
            <a:endParaRPr lang="en-US" altLang="ja-JP"/>
          </a:p>
        </p:txBody>
      </p:sp>
    </p:spTree>
    <p:extLst>
      <p:ext uri="{BB962C8B-B14F-4D97-AF65-F5344CB8AC3E}">
        <p14:creationId xmlns:p14="http://schemas.microsoft.com/office/powerpoint/2010/main" val="2510845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626826B-1D53-46C3-85D7-97ABEAECD9DB}"/>
              </a:ext>
            </a:extLst>
          </p:cNvPr>
          <p:cNvSpPr>
            <a:spLocks noGrp="1"/>
          </p:cNvSpPr>
          <p:nvPr>
            <p:ph type="dt" sz="half" idx="10"/>
          </p:nvPr>
        </p:nvSpPr>
        <p:spPr/>
        <p:txBody>
          <a:bodyPr/>
          <a:lstStyle/>
          <a:p>
            <a:pPr>
              <a:defRPr/>
            </a:pPr>
            <a:endParaRPr lang="en-US" altLang="ja-JP"/>
          </a:p>
        </p:txBody>
      </p:sp>
      <p:sp>
        <p:nvSpPr>
          <p:cNvPr id="3" name="フッター プレースホルダー 2">
            <a:extLst>
              <a:ext uri="{FF2B5EF4-FFF2-40B4-BE49-F238E27FC236}">
                <a16:creationId xmlns:a16="http://schemas.microsoft.com/office/drawing/2014/main" id="{2C13EC68-1A50-49F6-BA43-71D9D625BCFA}"/>
              </a:ext>
            </a:extLst>
          </p:cNvPr>
          <p:cNvSpPr>
            <a:spLocks noGrp="1"/>
          </p:cNvSpPr>
          <p:nvPr>
            <p:ph type="ftr" sz="quarter" idx="11"/>
          </p:nvPr>
        </p:nvSpPr>
        <p:spPr/>
        <p:txBody>
          <a:bodyPr/>
          <a:lstStyle/>
          <a:p>
            <a:pPr>
              <a:defRPr/>
            </a:pPr>
            <a:r>
              <a:rPr lang="en-US" altLang="ja-JP"/>
              <a:t>‹#›</a:t>
            </a:r>
          </a:p>
        </p:txBody>
      </p:sp>
      <p:sp>
        <p:nvSpPr>
          <p:cNvPr id="4" name="スライド番号プレースホルダー 3">
            <a:extLst>
              <a:ext uri="{FF2B5EF4-FFF2-40B4-BE49-F238E27FC236}">
                <a16:creationId xmlns:a16="http://schemas.microsoft.com/office/drawing/2014/main" id="{33C1189A-C73E-4287-B519-486D198A2DA9}"/>
              </a:ext>
            </a:extLst>
          </p:cNvPr>
          <p:cNvSpPr>
            <a:spLocks noGrp="1"/>
          </p:cNvSpPr>
          <p:nvPr>
            <p:ph type="sldNum" sz="quarter" idx="12"/>
          </p:nvPr>
        </p:nvSpPr>
        <p:spPr/>
        <p:txBody>
          <a:bodyPr/>
          <a:lstStyle/>
          <a:p>
            <a:fld id="{D7876BFD-D015-4FD2-858A-92C0B5168A4D}" type="slidenum">
              <a:rPr lang="en-US" altLang="ja-JP" smtClean="0"/>
              <a:pPr/>
              <a:t>‹#›</a:t>
            </a:fld>
            <a:endParaRPr lang="en-US" altLang="ja-JP"/>
          </a:p>
        </p:txBody>
      </p:sp>
    </p:spTree>
    <p:extLst>
      <p:ext uri="{BB962C8B-B14F-4D97-AF65-F5344CB8AC3E}">
        <p14:creationId xmlns:p14="http://schemas.microsoft.com/office/powerpoint/2010/main" val="409598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F71274-98EC-4546-8DD2-5B037E8A9F28}"/>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0EC0282-9F57-4092-9864-B2D472986B4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2EEF721-901C-4822-B297-566A3B57181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28D5FDE-0E94-4E74-BEC1-BD6236B15A26}"/>
              </a:ext>
            </a:extLst>
          </p:cNvPr>
          <p:cNvSpPr>
            <a:spLocks noGrp="1"/>
          </p:cNvSpPr>
          <p:nvPr>
            <p:ph type="dt" sz="half" idx="10"/>
          </p:nvPr>
        </p:nvSpPr>
        <p:spPr/>
        <p:txBody>
          <a:bodyPr/>
          <a:lstStyle/>
          <a:p>
            <a:pPr>
              <a:defRPr/>
            </a:pPr>
            <a:endParaRPr lang="en-US" altLang="ja-JP"/>
          </a:p>
        </p:txBody>
      </p:sp>
      <p:sp>
        <p:nvSpPr>
          <p:cNvPr id="6" name="フッター プレースホルダー 5">
            <a:extLst>
              <a:ext uri="{FF2B5EF4-FFF2-40B4-BE49-F238E27FC236}">
                <a16:creationId xmlns:a16="http://schemas.microsoft.com/office/drawing/2014/main" id="{9A3993F0-5EAF-422F-BE8C-BF80566F92F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9DF4687-2119-41EC-A786-D65F421C40C6}"/>
              </a:ext>
            </a:extLst>
          </p:cNvPr>
          <p:cNvSpPr>
            <a:spLocks noGrp="1"/>
          </p:cNvSpPr>
          <p:nvPr>
            <p:ph type="sldNum" sz="quarter" idx="12"/>
          </p:nvPr>
        </p:nvSpPr>
        <p:spPr/>
        <p:txBody>
          <a:bodyPr/>
          <a:lstStyle/>
          <a:p>
            <a:fld id="{8B969E91-69D0-4EAA-96B7-8FFA4DBF82AB}" type="slidenum">
              <a:rPr lang="en-US" altLang="ja-JP" smtClean="0"/>
              <a:pPr/>
              <a:t>‹#›</a:t>
            </a:fld>
            <a:endParaRPr lang="en-US" altLang="ja-JP"/>
          </a:p>
        </p:txBody>
      </p:sp>
    </p:spTree>
    <p:extLst>
      <p:ext uri="{BB962C8B-B14F-4D97-AF65-F5344CB8AC3E}">
        <p14:creationId xmlns:p14="http://schemas.microsoft.com/office/powerpoint/2010/main" val="96196990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5D425C-2067-4EF4-8ECB-DBEDC59579AA}"/>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D905EED-2D97-4357-8E05-3AF7BE99978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a:extLst>
              <a:ext uri="{FF2B5EF4-FFF2-40B4-BE49-F238E27FC236}">
                <a16:creationId xmlns:a16="http://schemas.microsoft.com/office/drawing/2014/main" id="{84CAF8AC-9BEE-46BF-91A1-4A1B8E714FD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4EC144C-E625-48EF-9382-92E7A817ABCA}"/>
              </a:ext>
            </a:extLst>
          </p:cNvPr>
          <p:cNvSpPr>
            <a:spLocks noGrp="1"/>
          </p:cNvSpPr>
          <p:nvPr>
            <p:ph type="dt" sz="half" idx="10"/>
          </p:nvPr>
        </p:nvSpPr>
        <p:spPr/>
        <p:txBody>
          <a:bodyPr/>
          <a:lstStyle/>
          <a:p>
            <a:pPr>
              <a:defRPr/>
            </a:pPr>
            <a:endParaRPr lang="en-US" altLang="ja-JP"/>
          </a:p>
        </p:txBody>
      </p:sp>
      <p:sp>
        <p:nvSpPr>
          <p:cNvPr id="6" name="フッター プレースホルダー 5">
            <a:extLst>
              <a:ext uri="{FF2B5EF4-FFF2-40B4-BE49-F238E27FC236}">
                <a16:creationId xmlns:a16="http://schemas.microsoft.com/office/drawing/2014/main" id="{83913EB1-408B-43C9-BE56-85D5156CC869}"/>
              </a:ext>
            </a:extLst>
          </p:cNvPr>
          <p:cNvSpPr>
            <a:spLocks noGrp="1"/>
          </p:cNvSpPr>
          <p:nvPr>
            <p:ph type="ftr" sz="quarter" idx="11"/>
          </p:nvPr>
        </p:nvSpPr>
        <p:spPr/>
        <p:txBody>
          <a:bodyPr/>
          <a:lstStyle/>
          <a:p>
            <a:pPr>
              <a:defRPr/>
            </a:pPr>
            <a:r>
              <a:rPr lang="en-US" altLang="ja-JP"/>
              <a:t>‹#›</a:t>
            </a:r>
          </a:p>
        </p:txBody>
      </p:sp>
      <p:sp>
        <p:nvSpPr>
          <p:cNvPr id="7" name="スライド番号プレースホルダー 6">
            <a:extLst>
              <a:ext uri="{FF2B5EF4-FFF2-40B4-BE49-F238E27FC236}">
                <a16:creationId xmlns:a16="http://schemas.microsoft.com/office/drawing/2014/main" id="{1753E7CE-B13A-4C4D-97E2-3A8C4B11F260}"/>
              </a:ext>
            </a:extLst>
          </p:cNvPr>
          <p:cNvSpPr>
            <a:spLocks noGrp="1"/>
          </p:cNvSpPr>
          <p:nvPr>
            <p:ph type="sldNum" sz="quarter" idx="12"/>
          </p:nvPr>
        </p:nvSpPr>
        <p:spPr/>
        <p:txBody>
          <a:bodyPr/>
          <a:lstStyle/>
          <a:p>
            <a:fld id="{A26FCB5D-0F3B-4CE9-9550-A9FB77233CF2}" type="slidenum">
              <a:rPr lang="en-US" altLang="ja-JP" smtClean="0"/>
              <a:pPr/>
              <a:t>‹#›</a:t>
            </a:fld>
            <a:endParaRPr lang="en-US" altLang="ja-JP"/>
          </a:p>
        </p:txBody>
      </p:sp>
    </p:spTree>
    <p:extLst>
      <p:ext uri="{BB962C8B-B14F-4D97-AF65-F5344CB8AC3E}">
        <p14:creationId xmlns:p14="http://schemas.microsoft.com/office/powerpoint/2010/main" val="1716907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21D09C-1198-4E38-8FA2-24BE750007F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DE51759-DCFB-4A3D-B9A2-922FFD29405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421B375-0642-4001-9FA5-E556CD3903E6}"/>
              </a:ext>
            </a:extLst>
          </p:cNvPr>
          <p:cNvSpPr>
            <a:spLocks noGrp="1"/>
          </p:cNvSpPr>
          <p:nvPr>
            <p:ph type="dt" sz="half" idx="10"/>
          </p:nvPr>
        </p:nvSpPr>
        <p:spPr/>
        <p:txBody>
          <a:bodyPr/>
          <a:lstStyle/>
          <a:p>
            <a:pPr>
              <a:defRPr/>
            </a:pPr>
            <a:endParaRPr lang="en-US" altLang="ja-JP"/>
          </a:p>
        </p:txBody>
      </p:sp>
      <p:sp>
        <p:nvSpPr>
          <p:cNvPr id="5" name="フッター プレースホルダー 4">
            <a:extLst>
              <a:ext uri="{FF2B5EF4-FFF2-40B4-BE49-F238E27FC236}">
                <a16:creationId xmlns:a16="http://schemas.microsoft.com/office/drawing/2014/main" id="{95A25AAA-D0D5-4F4F-AE1F-D693BA8DADD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7BBE20F-49FB-4187-98BE-FA034EA95F08}"/>
              </a:ext>
            </a:extLst>
          </p:cNvPr>
          <p:cNvSpPr>
            <a:spLocks noGrp="1"/>
          </p:cNvSpPr>
          <p:nvPr>
            <p:ph type="sldNum" sz="quarter" idx="12"/>
          </p:nvPr>
        </p:nvSpPr>
        <p:spPr/>
        <p:txBody>
          <a:bodyPr/>
          <a:lstStyle/>
          <a:p>
            <a:fld id="{8B969E91-69D0-4EAA-96B7-8FFA4DBF82AB}" type="slidenum">
              <a:rPr lang="en-US" altLang="ja-JP" smtClean="0"/>
              <a:pPr/>
              <a:t>‹#›</a:t>
            </a:fld>
            <a:endParaRPr lang="en-US" altLang="ja-JP"/>
          </a:p>
        </p:txBody>
      </p:sp>
    </p:spTree>
    <p:extLst>
      <p:ext uri="{BB962C8B-B14F-4D97-AF65-F5344CB8AC3E}">
        <p14:creationId xmlns:p14="http://schemas.microsoft.com/office/powerpoint/2010/main" val="328371123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4C2323E-F84F-4D9F-B221-71A9E47CCC14}"/>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8711B97-4A49-43FE-8542-E74BDCFA257C}"/>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A517A27-AED9-41EA-BCBF-E3D4AECF0C6E}"/>
              </a:ext>
            </a:extLst>
          </p:cNvPr>
          <p:cNvSpPr>
            <a:spLocks noGrp="1"/>
          </p:cNvSpPr>
          <p:nvPr>
            <p:ph type="dt" sz="half" idx="10"/>
          </p:nvPr>
        </p:nvSpPr>
        <p:spPr/>
        <p:txBody>
          <a:bodyPr/>
          <a:lstStyle/>
          <a:p>
            <a:pPr>
              <a:defRPr/>
            </a:pPr>
            <a:endParaRPr lang="en-US" altLang="ja-JP"/>
          </a:p>
        </p:txBody>
      </p:sp>
      <p:sp>
        <p:nvSpPr>
          <p:cNvPr id="5" name="フッター プレースホルダー 4">
            <a:extLst>
              <a:ext uri="{FF2B5EF4-FFF2-40B4-BE49-F238E27FC236}">
                <a16:creationId xmlns:a16="http://schemas.microsoft.com/office/drawing/2014/main" id="{2F749E51-F0B3-45D4-BE6B-73CCE353BB06}"/>
              </a:ext>
            </a:extLst>
          </p:cNvPr>
          <p:cNvSpPr>
            <a:spLocks noGrp="1"/>
          </p:cNvSpPr>
          <p:nvPr>
            <p:ph type="ftr" sz="quarter" idx="11"/>
          </p:nvPr>
        </p:nvSpPr>
        <p:spPr/>
        <p:txBody>
          <a:bodyPr/>
          <a:lstStyle/>
          <a:p>
            <a:pPr>
              <a:defRPr/>
            </a:pPr>
            <a:r>
              <a:rPr lang="en-US" altLang="ja-JP"/>
              <a:t>‹#›</a:t>
            </a:r>
          </a:p>
        </p:txBody>
      </p:sp>
      <p:sp>
        <p:nvSpPr>
          <p:cNvPr id="6" name="スライド番号プレースホルダー 5">
            <a:extLst>
              <a:ext uri="{FF2B5EF4-FFF2-40B4-BE49-F238E27FC236}">
                <a16:creationId xmlns:a16="http://schemas.microsoft.com/office/drawing/2014/main" id="{FB2D085F-9C2F-46EF-BE0D-F234503A042B}"/>
              </a:ext>
            </a:extLst>
          </p:cNvPr>
          <p:cNvSpPr>
            <a:spLocks noGrp="1"/>
          </p:cNvSpPr>
          <p:nvPr>
            <p:ph type="sldNum" sz="quarter" idx="12"/>
          </p:nvPr>
        </p:nvSpPr>
        <p:spPr/>
        <p:txBody>
          <a:bodyPr/>
          <a:lstStyle/>
          <a:p>
            <a:fld id="{3C43BA86-41B4-4BB0-B4F3-33ED258D5207}" type="slidenum">
              <a:rPr lang="en-US" altLang="ja-JP" smtClean="0"/>
              <a:pPr/>
              <a:t>‹#›</a:t>
            </a:fld>
            <a:endParaRPr lang="en-US" altLang="ja-JP"/>
          </a:p>
        </p:txBody>
      </p:sp>
    </p:spTree>
    <p:extLst>
      <p:ext uri="{BB962C8B-B14F-4D97-AF65-F5344CB8AC3E}">
        <p14:creationId xmlns:p14="http://schemas.microsoft.com/office/powerpoint/2010/main" val="2550543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65E8E4-C857-48AF-BA49-69B66511466A}" type="datetimeFigureOut">
              <a:rPr kumimoji="1" lang="ja-JP" altLang="en-US" smtClean="0"/>
              <a:t>2026/11/2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374100F-500D-446F-AB60-BC6BCCB7C898}" type="slidenum">
              <a:rPr kumimoji="1" lang="ja-JP" altLang="en-US" smtClean="0"/>
              <a:t>‹#›</a:t>
            </a:fld>
            <a:endParaRPr kumimoji="1" lang="ja-JP" altLang="en-US"/>
          </a:p>
        </p:txBody>
      </p:sp>
      <p:sp>
        <p:nvSpPr>
          <p:cNvPr id="8" name="Title 7"/>
          <p:cNvSpPr>
            <a:spLocks noGrp="1"/>
          </p:cNvSpPr>
          <p:nvPr>
            <p:ph type="title"/>
          </p:nvPr>
        </p:nvSpPr>
        <p:spPr/>
        <p:txBody>
          <a:bodyPr/>
          <a:lstStyle/>
          <a:p>
            <a:r>
              <a:rPr lang="ja-JP" altLang="en-US"/>
              <a:t>マスター タイトルの書式設定</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340988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121EF04-A792-4A7A-A0EF-219FED6C1BE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260A86-893C-4F62-ACAF-49126C052F8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35FE00D-6871-4104-9B1F-940EF9994BA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4494590B-9DF7-4F1F-BD36-599EFC694AE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9F2DCE7A-CA24-4637-82F7-7BA81B2E7C3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B969E91-69D0-4EAA-96B7-8FFA4DBF82AB}" type="slidenum">
              <a:rPr lang="en-US" altLang="ja-JP" smtClean="0"/>
              <a:pPr/>
              <a:t>‹#›</a:t>
            </a:fld>
            <a:endParaRPr lang="en-US" altLang="ja-JP"/>
          </a:p>
        </p:txBody>
      </p:sp>
    </p:spTree>
    <p:extLst>
      <p:ext uri="{BB962C8B-B14F-4D97-AF65-F5344CB8AC3E}">
        <p14:creationId xmlns:p14="http://schemas.microsoft.com/office/powerpoint/2010/main" val="2781729411"/>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Lst>
  <p:hf hdr="0" ftr="0" dt="0"/>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B7F6D57-DAF8-3512-4BCF-74A68926DE52}"/>
              </a:ext>
            </a:extLst>
          </p:cNvPr>
          <p:cNvSpPr>
            <a:spLocks noGrp="1"/>
          </p:cNvSpPr>
          <p:nvPr>
            <p:ph type="sldNum" sz="quarter" idx="12"/>
          </p:nvPr>
        </p:nvSpPr>
        <p:spPr/>
        <p:txBody>
          <a:bodyPr/>
          <a:lstStyle/>
          <a:p>
            <a:fld id="{59403524-B172-4890-B5FD-0EBC0A516305}" type="slidenum">
              <a:rPr lang="en-US" altLang="ja-JP" smtClean="0"/>
              <a:pPr/>
              <a:t>1</a:t>
            </a:fld>
            <a:endParaRPr lang="en-US" altLang="ja-JP"/>
          </a:p>
        </p:txBody>
      </p:sp>
      <p:sp>
        <p:nvSpPr>
          <p:cNvPr id="5" name="テキスト ボックス 4">
            <a:extLst>
              <a:ext uri="{FF2B5EF4-FFF2-40B4-BE49-F238E27FC236}">
                <a16:creationId xmlns:a16="http://schemas.microsoft.com/office/drawing/2014/main" id="{ECEB196A-BFF2-A938-2B5C-7DDE2691340D}"/>
              </a:ext>
            </a:extLst>
          </p:cNvPr>
          <p:cNvSpPr txBox="1"/>
          <p:nvPr/>
        </p:nvSpPr>
        <p:spPr>
          <a:xfrm>
            <a:off x="2504767" y="2453476"/>
            <a:ext cx="4134465" cy="1951047"/>
          </a:xfrm>
          <a:prstGeom prst="rect">
            <a:avLst/>
          </a:prstGeom>
          <a:noFill/>
        </p:spPr>
        <p:txBody>
          <a:bodyPr wrap="none" rtlCol="0">
            <a:spAutoFit/>
          </a:bodyPr>
          <a:lstStyle/>
          <a:p>
            <a:pPr algn="ctr">
              <a:lnSpc>
                <a:spcPct val="150000"/>
              </a:lnSpc>
            </a:pPr>
            <a:r>
              <a:rPr lang="ja-JP" altLang="en-US" sz="4400" dirty="0">
                <a:latin typeface="BIZ UDPゴシック" panose="020B0400000000000000" pitchFamily="50" charset="-128"/>
                <a:ea typeface="BIZ UDPゴシック" panose="020B0400000000000000" pitchFamily="50" charset="-128"/>
              </a:rPr>
              <a:t>府営公園の概要</a:t>
            </a:r>
            <a:endParaRPr lang="en-US" altLang="ja-JP" sz="4400" dirty="0">
              <a:latin typeface="BIZ UDPゴシック" panose="020B0400000000000000" pitchFamily="50" charset="-128"/>
              <a:ea typeface="BIZ UDPゴシック" panose="020B0400000000000000" pitchFamily="50" charset="-128"/>
            </a:endParaRPr>
          </a:p>
          <a:p>
            <a:pPr algn="ctr">
              <a:lnSpc>
                <a:spcPct val="150000"/>
              </a:lnSpc>
            </a:pPr>
            <a:r>
              <a:rPr kumimoji="1" lang="ja-JP" altLang="en-US" sz="4400" dirty="0">
                <a:latin typeface="BIZ UDPゴシック" panose="020B0400000000000000" pitchFamily="50" charset="-128"/>
                <a:ea typeface="BIZ UDPゴシック" panose="020B0400000000000000" pitchFamily="50" charset="-128"/>
              </a:rPr>
              <a:t>（大泉緑地）</a:t>
            </a:r>
          </a:p>
        </p:txBody>
      </p:sp>
      <p:sp>
        <p:nvSpPr>
          <p:cNvPr id="6" name="テキスト ボックス 5">
            <a:extLst>
              <a:ext uri="{FF2B5EF4-FFF2-40B4-BE49-F238E27FC236}">
                <a16:creationId xmlns:a16="http://schemas.microsoft.com/office/drawing/2014/main" id="{A093A1B5-DDF5-33A3-25E5-D36B58CC9884}"/>
              </a:ext>
            </a:extLst>
          </p:cNvPr>
          <p:cNvSpPr txBox="1"/>
          <p:nvPr/>
        </p:nvSpPr>
        <p:spPr>
          <a:xfrm>
            <a:off x="8100392" y="156698"/>
            <a:ext cx="893193" cy="400110"/>
          </a:xfrm>
          <a:prstGeom prst="rect">
            <a:avLst/>
          </a:prstGeom>
          <a:noFill/>
          <a:ln>
            <a:solidFill>
              <a:schemeClr val="tx1"/>
            </a:solidFill>
          </a:ln>
        </p:spPr>
        <p:txBody>
          <a:bodyPr wrap="none" rtlCol="0">
            <a:spAutoFit/>
          </a:bodyPr>
          <a:lstStyle/>
          <a:p>
            <a:pPr algn="ctr"/>
            <a:r>
              <a:rPr lang="ja-JP" altLang="en-US" sz="2000" dirty="0">
                <a:latin typeface="BIZ UDPゴシック" panose="020B0400000000000000" pitchFamily="50" charset="-128"/>
                <a:ea typeface="BIZ UDPゴシック" panose="020B0400000000000000" pitchFamily="50" charset="-128"/>
              </a:rPr>
              <a:t>資料１</a:t>
            </a:r>
            <a:endParaRPr kumimoji="1" lang="ja-JP" altLang="en-US" sz="20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976595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4C10EF56-772C-4FFD-B057-F2C6851EEC40}"/>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大泉緑地</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sz="quarter" idx="13"/>
          </p:nvPr>
        </p:nvSpPr>
        <p:spPr>
          <a:xfrm>
            <a:off x="-1" y="476672"/>
            <a:ext cx="4950413" cy="2952328"/>
          </a:xfrm>
        </p:spPr>
        <p:txBody>
          <a:bodyPr>
            <a:noAutofit/>
          </a:bodyPr>
          <a:lstStyle/>
          <a:p>
            <a:pPr marL="4572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■概要</a:t>
            </a:r>
            <a:endParaRPr kumimoji="1"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みどりの少ない大都市の中心部に、森林を主体とした公園をつくるべく計画された大阪四大緑地の１つ。近隣住民のみならず、広大な自然の中でのレクリエーション活動を求める人々が広く府域から多数来園している。植栽樹木は約</a:t>
            </a:r>
            <a:r>
              <a:rPr lang="en-US" altLang="ja-JP" sz="1400" dirty="0">
                <a:latin typeface="Meiryo UI" panose="020B0604030504040204" pitchFamily="50" charset="-128"/>
                <a:ea typeface="Meiryo UI" panose="020B0604030504040204" pitchFamily="50" charset="-128"/>
              </a:rPr>
              <a:t>230</a:t>
            </a:r>
            <a:r>
              <a:rPr lang="ja-JP" altLang="en-US" sz="1400" dirty="0">
                <a:latin typeface="Meiryo UI" panose="020B0604030504040204" pitchFamily="50" charset="-128"/>
                <a:ea typeface="Meiryo UI" panose="020B0604030504040204" pitchFamily="50" charset="-128"/>
              </a:rPr>
              <a:t>種、</a:t>
            </a:r>
            <a:r>
              <a:rPr lang="en-US" altLang="ja-JP" sz="1400" dirty="0">
                <a:latin typeface="Meiryo UI" panose="020B0604030504040204" pitchFamily="50" charset="-128"/>
                <a:ea typeface="Meiryo UI" panose="020B0604030504040204" pitchFamily="50" charset="-128"/>
              </a:rPr>
              <a:t>34</a:t>
            </a:r>
            <a:r>
              <a:rPr lang="ja-JP" altLang="en-US" sz="1400" dirty="0">
                <a:latin typeface="Meiryo UI" panose="020B0604030504040204" pitchFamily="50" charset="-128"/>
                <a:ea typeface="Meiryo UI" panose="020B0604030504040204" pitchFamily="50" charset="-128"/>
              </a:rPr>
              <a:t>万本にものぼり、四季を通じて花とみどりが美しく、みどりあふれる自然豊かな公園として親しまれている。</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■開設面積 </a:t>
            </a: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104.0ha</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■所在地</a:t>
            </a: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堺</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市、松原市</a:t>
            </a: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■開設年月 </a:t>
            </a: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昭和</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47</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年</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月</a:t>
            </a:r>
            <a:endParaRPr kumimoji="1" lang="en-US" altLang="ja-JP"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■アクセス　 </a:t>
            </a: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rPr>
              <a:t>大阪メトロ御堂筋線「新金岡」駅</a:t>
            </a:r>
            <a:endParaRPr kumimoji="1" lang="en-US" altLang="ja-JP" sz="16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番出口から東へ</a:t>
            </a:r>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11" name="図 10">
            <a:extLst>
              <a:ext uri="{FF2B5EF4-FFF2-40B4-BE49-F238E27FC236}">
                <a16:creationId xmlns:a16="http://schemas.microsoft.com/office/drawing/2014/main" id="{7794A197-C11E-4256-8DC8-E4D0654FFFE0}"/>
              </a:ext>
            </a:extLst>
          </p:cNvPr>
          <p:cNvPicPr>
            <a:picLocks noChangeAspect="1"/>
          </p:cNvPicPr>
          <p:nvPr/>
        </p:nvPicPr>
        <p:blipFill rotWithShape="1">
          <a:blip r:embed="rId2"/>
          <a:srcRect l="30991" t="3800" r="5900" b="11380"/>
          <a:stretch/>
        </p:blipFill>
        <p:spPr>
          <a:xfrm>
            <a:off x="5267197" y="514523"/>
            <a:ext cx="3847124" cy="5170627"/>
          </a:xfrm>
          <a:prstGeom prst="rect">
            <a:avLst/>
          </a:prstGeom>
        </p:spPr>
      </p:pic>
      <p:pic>
        <p:nvPicPr>
          <p:cNvPr id="26" name="図 25">
            <a:extLst>
              <a:ext uri="{FF2B5EF4-FFF2-40B4-BE49-F238E27FC236}">
                <a16:creationId xmlns:a16="http://schemas.microsoft.com/office/drawing/2014/main" id="{AEF89557-25F1-4E7B-A8C7-7BF900CE0803}"/>
              </a:ext>
            </a:extLst>
          </p:cNvPr>
          <p:cNvPicPr>
            <a:picLocks noChangeAspect="1"/>
          </p:cNvPicPr>
          <p:nvPr/>
        </p:nvPicPr>
        <p:blipFill rotWithShape="1">
          <a:blip r:embed="rId2"/>
          <a:srcRect t="39688" r="64491" b="46276"/>
          <a:stretch/>
        </p:blipFill>
        <p:spPr>
          <a:xfrm>
            <a:off x="6168721" y="5949280"/>
            <a:ext cx="2164629" cy="855635"/>
          </a:xfrm>
          <a:prstGeom prst="rect">
            <a:avLst/>
          </a:prstGeom>
        </p:spPr>
      </p:pic>
      <p:sp>
        <p:nvSpPr>
          <p:cNvPr id="27" name="楕円 26">
            <a:extLst>
              <a:ext uri="{FF2B5EF4-FFF2-40B4-BE49-F238E27FC236}">
                <a16:creationId xmlns:a16="http://schemas.microsoft.com/office/drawing/2014/main" id="{361A3383-CDD3-4688-B606-A4C5B985DC76}"/>
              </a:ext>
            </a:extLst>
          </p:cNvPr>
          <p:cNvSpPr/>
          <p:nvPr/>
        </p:nvSpPr>
        <p:spPr>
          <a:xfrm>
            <a:off x="7116163" y="815500"/>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D44B9D62-460F-4292-B592-12F07934363F}"/>
              </a:ext>
            </a:extLst>
          </p:cNvPr>
          <p:cNvSpPr txBox="1"/>
          <p:nvPr/>
        </p:nvSpPr>
        <p:spPr>
          <a:xfrm>
            <a:off x="7265355" y="746022"/>
            <a:ext cx="889200"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海遊ランド</a:t>
            </a:r>
          </a:p>
        </p:txBody>
      </p:sp>
      <p:sp>
        <p:nvSpPr>
          <p:cNvPr id="41" name="楕円 40">
            <a:extLst>
              <a:ext uri="{FF2B5EF4-FFF2-40B4-BE49-F238E27FC236}">
                <a16:creationId xmlns:a16="http://schemas.microsoft.com/office/drawing/2014/main" id="{0D3843E6-7283-4DEF-877A-BE27D83A9342}"/>
              </a:ext>
            </a:extLst>
          </p:cNvPr>
          <p:cNvSpPr/>
          <p:nvPr/>
        </p:nvSpPr>
        <p:spPr>
          <a:xfrm>
            <a:off x="8049981" y="1358103"/>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27E37918-2ECB-472B-A807-B047CE727BDA}"/>
              </a:ext>
            </a:extLst>
          </p:cNvPr>
          <p:cNvSpPr txBox="1"/>
          <p:nvPr/>
        </p:nvSpPr>
        <p:spPr>
          <a:xfrm>
            <a:off x="8175321" y="1288625"/>
            <a:ext cx="684015"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梅広場</a:t>
            </a:r>
          </a:p>
        </p:txBody>
      </p:sp>
      <p:sp>
        <p:nvSpPr>
          <p:cNvPr id="44" name="テキスト ボックス 43">
            <a:extLst>
              <a:ext uri="{FF2B5EF4-FFF2-40B4-BE49-F238E27FC236}">
                <a16:creationId xmlns:a16="http://schemas.microsoft.com/office/drawing/2014/main" id="{051A4CC9-E7FF-485D-83B8-515729C0C95E}"/>
              </a:ext>
            </a:extLst>
          </p:cNvPr>
          <p:cNvSpPr txBox="1"/>
          <p:nvPr/>
        </p:nvSpPr>
        <p:spPr>
          <a:xfrm>
            <a:off x="7922280" y="3386849"/>
            <a:ext cx="1208197" cy="503590"/>
          </a:xfrm>
          <a:prstGeom prst="rect">
            <a:avLst/>
          </a:prstGeom>
          <a:noFill/>
          <a:ln w="15875">
            <a:noFill/>
          </a:ln>
        </p:spPr>
        <p:txBody>
          <a:bodyPr wrap="none" lIns="72000" tIns="36000" rIns="72000" bIns="36000" rtlCol="0">
            <a:spAutoFit/>
          </a:bodyPr>
          <a:lstStyle/>
          <a:p>
            <a:r>
              <a:rPr lang="ja-JP" altLang="en-US" sz="1400" dirty="0">
                <a:effectLst>
                  <a:glow rad="63500">
                    <a:schemeClr val="bg1"/>
                  </a:glow>
                </a:effectLst>
                <a:latin typeface="Meiryo UI" panose="020B0604030504040204" pitchFamily="50" charset="-128"/>
                <a:ea typeface="Meiryo UI" panose="020B0604030504040204" pitchFamily="50" charset="-128"/>
              </a:rPr>
              <a:t>サイクルどろんこ</a:t>
            </a:r>
            <a:endParaRPr lang="en-US" altLang="ja-JP" sz="1400" dirty="0">
              <a:effectLst>
                <a:glow rad="63500">
                  <a:schemeClr val="bg1"/>
                </a:glow>
              </a:effectLst>
              <a:latin typeface="Meiryo UI" panose="020B0604030504040204" pitchFamily="50" charset="-128"/>
              <a:ea typeface="Meiryo UI" panose="020B0604030504040204" pitchFamily="50" charset="-128"/>
            </a:endParaRPr>
          </a:p>
          <a:p>
            <a:r>
              <a:rPr lang="ja-JP" altLang="en-US" sz="1400" dirty="0">
                <a:effectLst>
                  <a:glow rad="63500">
                    <a:schemeClr val="bg1"/>
                  </a:glow>
                </a:effectLst>
                <a:latin typeface="Meiryo UI" panose="020B0604030504040204" pitchFamily="50" charset="-128"/>
                <a:ea typeface="Meiryo UI" panose="020B0604030504040204" pitchFamily="50" charset="-128"/>
              </a:rPr>
              <a:t>　　　　広場</a:t>
            </a:r>
          </a:p>
        </p:txBody>
      </p:sp>
      <p:sp>
        <p:nvSpPr>
          <p:cNvPr id="45" name="楕円 44">
            <a:extLst>
              <a:ext uri="{FF2B5EF4-FFF2-40B4-BE49-F238E27FC236}">
                <a16:creationId xmlns:a16="http://schemas.microsoft.com/office/drawing/2014/main" id="{5061AB30-884D-4CA9-B742-02400055C274}"/>
              </a:ext>
            </a:extLst>
          </p:cNvPr>
          <p:cNvSpPr/>
          <p:nvPr/>
        </p:nvSpPr>
        <p:spPr>
          <a:xfrm>
            <a:off x="8087236" y="3952200"/>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AA78A889-891C-4111-8E06-5E3F55D72C92}"/>
              </a:ext>
            </a:extLst>
          </p:cNvPr>
          <p:cNvSpPr txBox="1"/>
          <p:nvPr/>
        </p:nvSpPr>
        <p:spPr>
          <a:xfrm>
            <a:off x="8205308" y="3882075"/>
            <a:ext cx="889200"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冒険ランド</a:t>
            </a:r>
          </a:p>
        </p:txBody>
      </p:sp>
      <p:sp>
        <p:nvSpPr>
          <p:cNvPr id="47" name="楕円 46">
            <a:extLst>
              <a:ext uri="{FF2B5EF4-FFF2-40B4-BE49-F238E27FC236}">
                <a16:creationId xmlns:a16="http://schemas.microsoft.com/office/drawing/2014/main" id="{39943F73-6598-4224-AF19-C87AE0795DE8}"/>
              </a:ext>
            </a:extLst>
          </p:cNvPr>
          <p:cNvSpPr/>
          <p:nvPr/>
        </p:nvSpPr>
        <p:spPr>
          <a:xfrm>
            <a:off x="5623551" y="3542805"/>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BED6D36B-B9AE-407D-A505-7494F91E08AD}"/>
              </a:ext>
            </a:extLst>
          </p:cNvPr>
          <p:cNvSpPr txBox="1"/>
          <p:nvPr/>
        </p:nvSpPr>
        <p:spPr>
          <a:xfrm>
            <a:off x="5397667" y="3674415"/>
            <a:ext cx="1071942"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わんぱくランド</a:t>
            </a:r>
          </a:p>
        </p:txBody>
      </p:sp>
      <p:sp>
        <p:nvSpPr>
          <p:cNvPr id="49" name="楕円 48">
            <a:extLst>
              <a:ext uri="{FF2B5EF4-FFF2-40B4-BE49-F238E27FC236}">
                <a16:creationId xmlns:a16="http://schemas.microsoft.com/office/drawing/2014/main" id="{6F814917-3D20-45D6-B5A9-3EADBCBEA47F}"/>
              </a:ext>
            </a:extLst>
          </p:cNvPr>
          <p:cNvSpPr/>
          <p:nvPr/>
        </p:nvSpPr>
        <p:spPr>
          <a:xfrm>
            <a:off x="5649543" y="2246661"/>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2BB2F81B-5622-443E-91CC-4292EFABF18C}"/>
              </a:ext>
            </a:extLst>
          </p:cNvPr>
          <p:cNvSpPr txBox="1"/>
          <p:nvPr/>
        </p:nvSpPr>
        <p:spPr>
          <a:xfrm>
            <a:off x="5244119" y="2378271"/>
            <a:ext cx="975762"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第</a:t>
            </a:r>
            <a:r>
              <a:rPr lang="en-US" altLang="ja-JP" sz="1400" dirty="0">
                <a:effectLst>
                  <a:glow rad="63500">
                    <a:schemeClr val="bg1"/>
                  </a:glow>
                </a:effectLst>
                <a:latin typeface="Meiryo UI" panose="020B0604030504040204" pitchFamily="50" charset="-128"/>
                <a:ea typeface="Meiryo UI" panose="020B0604030504040204" pitchFamily="50" charset="-128"/>
              </a:rPr>
              <a:t>1</a:t>
            </a:r>
            <a:r>
              <a:rPr lang="ja-JP" altLang="en-US" sz="1400" dirty="0">
                <a:effectLst>
                  <a:glow rad="63500">
                    <a:schemeClr val="bg1"/>
                  </a:glow>
                </a:effectLst>
                <a:latin typeface="Meiryo UI" panose="020B0604030504040204" pitchFamily="50" charset="-128"/>
                <a:ea typeface="Meiryo UI" panose="020B0604030504040204" pitchFamily="50" charset="-128"/>
              </a:rPr>
              <a:t>駐車場</a:t>
            </a:r>
          </a:p>
        </p:txBody>
      </p:sp>
      <p:sp>
        <p:nvSpPr>
          <p:cNvPr id="51" name="楕円 50">
            <a:extLst>
              <a:ext uri="{FF2B5EF4-FFF2-40B4-BE49-F238E27FC236}">
                <a16:creationId xmlns:a16="http://schemas.microsoft.com/office/drawing/2014/main" id="{81A4B288-531F-40EC-8778-66DF226F89B1}"/>
              </a:ext>
            </a:extLst>
          </p:cNvPr>
          <p:cNvSpPr/>
          <p:nvPr/>
        </p:nvSpPr>
        <p:spPr>
          <a:xfrm>
            <a:off x="6591603" y="3592526"/>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B2E7A140-0EA0-4EB5-AC89-8EF6593B2B50}"/>
              </a:ext>
            </a:extLst>
          </p:cNvPr>
          <p:cNvSpPr txBox="1"/>
          <p:nvPr/>
        </p:nvSpPr>
        <p:spPr>
          <a:xfrm>
            <a:off x="6443321" y="3697160"/>
            <a:ext cx="1043088"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大芝生広場</a:t>
            </a:r>
          </a:p>
        </p:txBody>
      </p:sp>
      <p:sp>
        <p:nvSpPr>
          <p:cNvPr id="53" name="楕円 52">
            <a:extLst>
              <a:ext uri="{FF2B5EF4-FFF2-40B4-BE49-F238E27FC236}">
                <a16:creationId xmlns:a16="http://schemas.microsoft.com/office/drawing/2014/main" id="{CC8BE2A3-EC99-4414-B344-5DE984708D16}"/>
              </a:ext>
            </a:extLst>
          </p:cNvPr>
          <p:cNvSpPr/>
          <p:nvPr/>
        </p:nvSpPr>
        <p:spPr>
          <a:xfrm>
            <a:off x="5716278" y="5054973"/>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53">
            <a:extLst>
              <a:ext uri="{FF2B5EF4-FFF2-40B4-BE49-F238E27FC236}">
                <a16:creationId xmlns:a16="http://schemas.microsoft.com/office/drawing/2014/main" id="{2C333EE6-AAC0-4843-8686-9243FE67FC42}"/>
              </a:ext>
            </a:extLst>
          </p:cNvPr>
          <p:cNvSpPr txBox="1"/>
          <p:nvPr/>
        </p:nvSpPr>
        <p:spPr>
          <a:xfrm>
            <a:off x="5421839" y="5186583"/>
            <a:ext cx="975762"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第</a:t>
            </a:r>
            <a:r>
              <a:rPr lang="en-US" altLang="ja-JP" sz="1400" dirty="0">
                <a:effectLst>
                  <a:glow rad="63500">
                    <a:schemeClr val="bg1"/>
                  </a:glow>
                </a:effectLst>
                <a:latin typeface="Meiryo UI" panose="020B0604030504040204" pitchFamily="50" charset="-128"/>
                <a:ea typeface="Meiryo UI" panose="020B0604030504040204" pitchFamily="50" charset="-128"/>
              </a:rPr>
              <a:t>2</a:t>
            </a:r>
            <a:r>
              <a:rPr lang="ja-JP" altLang="en-US" sz="1400" dirty="0">
                <a:effectLst>
                  <a:glow rad="63500">
                    <a:schemeClr val="bg1"/>
                  </a:glow>
                </a:effectLst>
                <a:latin typeface="Meiryo UI" panose="020B0604030504040204" pitchFamily="50" charset="-128"/>
                <a:ea typeface="Meiryo UI" panose="020B0604030504040204" pitchFamily="50" charset="-128"/>
              </a:rPr>
              <a:t>駐車場</a:t>
            </a:r>
          </a:p>
        </p:txBody>
      </p:sp>
      <p:sp>
        <p:nvSpPr>
          <p:cNvPr id="55" name="楕円 54">
            <a:extLst>
              <a:ext uri="{FF2B5EF4-FFF2-40B4-BE49-F238E27FC236}">
                <a16:creationId xmlns:a16="http://schemas.microsoft.com/office/drawing/2014/main" id="{2E5646B9-E9C2-4666-9DD5-5A09E8FA48D6}"/>
              </a:ext>
            </a:extLst>
          </p:cNvPr>
          <p:cNvSpPr/>
          <p:nvPr/>
        </p:nvSpPr>
        <p:spPr>
          <a:xfrm>
            <a:off x="6916071" y="5321382"/>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A57D888F-6BCB-423E-A354-950201739015}"/>
              </a:ext>
            </a:extLst>
          </p:cNvPr>
          <p:cNvSpPr txBox="1"/>
          <p:nvPr/>
        </p:nvSpPr>
        <p:spPr>
          <a:xfrm>
            <a:off x="6510647" y="5452992"/>
            <a:ext cx="975762"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第</a:t>
            </a:r>
            <a:r>
              <a:rPr lang="en-US" altLang="ja-JP" sz="1400" dirty="0">
                <a:effectLst>
                  <a:glow rad="63500">
                    <a:schemeClr val="bg1"/>
                  </a:glow>
                </a:effectLst>
                <a:latin typeface="Meiryo UI" panose="020B0604030504040204" pitchFamily="50" charset="-128"/>
                <a:ea typeface="Meiryo UI" panose="020B0604030504040204" pitchFamily="50" charset="-128"/>
              </a:rPr>
              <a:t>3</a:t>
            </a:r>
            <a:r>
              <a:rPr lang="ja-JP" altLang="en-US" sz="1400" dirty="0">
                <a:effectLst>
                  <a:glow rad="63500">
                    <a:schemeClr val="bg1"/>
                  </a:glow>
                </a:effectLst>
                <a:latin typeface="Meiryo UI" panose="020B0604030504040204" pitchFamily="50" charset="-128"/>
                <a:ea typeface="Meiryo UI" panose="020B0604030504040204" pitchFamily="50" charset="-128"/>
              </a:rPr>
              <a:t>駐車場</a:t>
            </a:r>
          </a:p>
        </p:txBody>
      </p:sp>
      <p:sp>
        <p:nvSpPr>
          <p:cNvPr id="57" name="楕円 56">
            <a:extLst>
              <a:ext uri="{FF2B5EF4-FFF2-40B4-BE49-F238E27FC236}">
                <a16:creationId xmlns:a16="http://schemas.microsoft.com/office/drawing/2014/main" id="{3422CDB5-E934-4CA1-9ED7-E51C09BC203F}"/>
              </a:ext>
            </a:extLst>
          </p:cNvPr>
          <p:cNvSpPr/>
          <p:nvPr/>
        </p:nvSpPr>
        <p:spPr>
          <a:xfrm>
            <a:off x="6789990" y="2690502"/>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8" name="テキスト ボックス 57">
            <a:extLst>
              <a:ext uri="{FF2B5EF4-FFF2-40B4-BE49-F238E27FC236}">
                <a16:creationId xmlns:a16="http://schemas.microsoft.com/office/drawing/2014/main" id="{7BA82443-5FD0-4B5F-B254-04378F652D03}"/>
              </a:ext>
            </a:extLst>
          </p:cNvPr>
          <p:cNvSpPr txBox="1"/>
          <p:nvPr/>
        </p:nvSpPr>
        <p:spPr>
          <a:xfrm>
            <a:off x="6343042" y="2437399"/>
            <a:ext cx="1043088"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中央休憩所</a:t>
            </a:r>
          </a:p>
        </p:txBody>
      </p:sp>
      <p:sp>
        <p:nvSpPr>
          <p:cNvPr id="59" name="楕円 58">
            <a:extLst>
              <a:ext uri="{FF2B5EF4-FFF2-40B4-BE49-F238E27FC236}">
                <a16:creationId xmlns:a16="http://schemas.microsoft.com/office/drawing/2014/main" id="{B84C93E8-3896-4E43-BC44-9ABF46B70DDE}"/>
              </a:ext>
            </a:extLst>
          </p:cNvPr>
          <p:cNvSpPr/>
          <p:nvPr/>
        </p:nvSpPr>
        <p:spPr>
          <a:xfrm>
            <a:off x="7506171" y="2743542"/>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0" name="テキスト ボックス 59">
            <a:extLst>
              <a:ext uri="{FF2B5EF4-FFF2-40B4-BE49-F238E27FC236}">
                <a16:creationId xmlns:a16="http://schemas.microsoft.com/office/drawing/2014/main" id="{C3FEA9BC-DDD0-4726-B96D-C02E12332943}"/>
              </a:ext>
            </a:extLst>
          </p:cNvPr>
          <p:cNvSpPr txBox="1"/>
          <p:nvPr/>
        </p:nvSpPr>
        <p:spPr>
          <a:xfrm>
            <a:off x="7603605" y="2681684"/>
            <a:ext cx="1041484"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かきつばた園</a:t>
            </a:r>
          </a:p>
        </p:txBody>
      </p:sp>
      <p:sp>
        <p:nvSpPr>
          <p:cNvPr id="61" name="楕円 60">
            <a:extLst>
              <a:ext uri="{FF2B5EF4-FFF2-40B4-BE49-F238E27FC236}">
                <a16:creationId xmlns:a16="http://schemas.microsoft.com/office/drawing/2014/main" id="{7FFD6350-4F84-418A-9CDD-5627E6253CF9}"/>
              </a:ext>
            </a:extLst>
          </p:cNvPr>
          <p:cNvSpPr/>
          <p:nvPr/>
        </p:nvSpPr>
        <p:spPr>
          <a:xfrm>
            <a:off x="5724866" y="1456179"/>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2" name="テキスト ボックス 61">
            <a:extLst>
              <a:ext uri="{FF2B5EF4-FFF2-40B4-BE49-F238E27FC236}">
                <a16:creationId xmlns:a16="http://schemas.microsoft.com/office/drawing/2014/main" id="{F201CBDA-AA7E-48DF-AB8A-2FE78E8CD272}"/>
              </a:ext>
            </a:extLst>
          </p:cNvPr>
          <p:cNvSpPr txBox="1"/>
          <p:nvPr/>
        </p:nvSpPr>
        <p:spPr>
          <a:xfrm>
            <a:off x="5844397" y="1379081"/>
            <a:ext cx="863552"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四季彩園</a:t>
            </a:r>
          </a:p>
        </p:txBody>
      </p:sp>
      <p:sp>
        <p:nvSpPr>
          <p:cNvPr id="43" name="楕円 42">
            <a:extLst>
              <a:ext uri="{FF2B5EF4-FFF2-40B4-BE49-F238E27FC236}">
                <a16:creationId xmlns:a16="http://schemas.microsoft.com/office/drawing/2014/main" id="{E48D105E-ECA2-41F6-B369-FF3AAA76EC27}"/>
              </a:ext>
            </a:extLst>
          </p:cNvPr>
          <p:cNvSpPr/>
          <p:nvPr/>
        </p:nvSpPr>
        <p:spPr>
          <a:xfrm>
            <a:off x="8229032" y="3667122"/>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114F8DFC-F8CB-4D6F-A47C-B497B9D3E118}"/>
              </a:ext>
            </a:extLst>
          </p:cNvPr>
          <p:cNvGrpSpPr/>
          <p:nvPr/>
        </p:nvGrpSpPr>
        <p:grpSpPr>
          <a:xfrm>
            <a:off x="60252" y="3487566"/>
            <a:ext cx="5337704" cy="3328783"/>
            <a:chOff x="60252" y="3487566"/>
            <a:chExt cx="5337704" cy="3328783"/>
          </a:xfrm>
        </p:grpSpPr>
        <p:pic>
          <p:nvPicPr>
            <p:cNvPr id="63" name="図 62">
              <a:extLst>
                <a:ext uri="{FF2B5EF4-FFF2-40B4-BE49-F238E27FC236}">
                  <a16:creationId xmlns:a16="http://schemas.microsoft.com/office/drawing/2014/main" id="{DC7FF478-5F9E-4199-B0C7-AD0102BEF096}"/>
                </a:ext>
              </a:extLst>
            </p:cNvPr>
            <p:cNvPicPr>
              <a:picLocks noChangeAspect="1"/>
            </p:cNvPicPr>
            <p:nvPr/>
          </p:nvPicPr>
          <p:blipFill>
            <a:blip r:embed="rId3"/>
            <a:stretch>
              <a:fillRect/>
            </a:stretch>
          </p:blipFill>
          <p:spPr>
            <a:xfrm>
              <a:off x="60252" y="3487566"/>
              <a:ext cx="5325218" cy="3181794"/>
            </a:xfrm>
            <a:prstGeom prst="rect">
              <a:avLst/>
            </a:prstGeom>
          </p:spPr>
        </p:pic>
        <p:sp>
          <p:nvSpPr>
            <p:cNvPr id="2" name="テキスト ボックス 1">
              <a:extLst>
                <a:ext uri="{FF2B5EF4-FFF2-40B4-BE49-F238E27FC236}">
                  <a16:creationId xmlns:a16="http://schemas.microsoft.com/office/drawing/2014/main" id="{6694000E-11D2-49D0-BC39-6D5FF5D913D0}"/>
                </a:ext>
              </a:extLst>
            </p:cNvPr>
            <p:cNvSpPr txBox="1"/>
            <p:nvPr/>
          </p:nvSpPr>
          <p:spPr>
            <a:xfrm>
              <a:off x="3603875" y="6616294"/>
              <a:ext cx="1794081" cy="200055"/>
            </a:xfrm>
            <a:prstGeom prst="rect">
              <a:avLst/>
            </a:prstGeom>
            <a:noFill/>
          </p:spPr>
          <p:txBody>
            <a:bodyPr wrap="none" rtlCol="0">
              <a:spAutoFit/>
            </a:bodyPr>
            <a:lstStyle/>
            <a:p>
              <a:r>
                <a:rPr lang="en-US" altLang="ja-JP" sz="700" dirty="0">
                  <a:effectLst/>
                  <a:latin typeface="Meiryo UI" panose="020B0604030504040204" pitchFamily="50" charset="-128"/>
                  <a:ea typeface="Meiryo UI" panose="020B0604030504040204" pitchFamily="50" charset="-128"/>
                  <a:cs typeface="Times New Roman" panose="02020603050405020304" pitchFamily="18" charset="0"/>
                </a:rPr>
                <a:t>※</a:t>
              </a:r>
              <a:r>
                <a:rPr lang="ja-JP" altLang="ja-JP" sz="700" dirty="0">
                  <a:effectLst/>
                  <a:latin typeface="Meiryo UI" panose="020B0604030504040204" pitchFamily="50" charset="-128"/>
                  <a:ea typeface="Meiryo UI" panose="020B0604030504040204" pitchFamily="50" charset="-128"/>
                  <a:cs typeface="Times New Roman" panose="02020603050405020304" pitchFamily="18" charset="0"/>
                </a:rPr>
                <a:t>本区域は令和８年２月末時点のものです</a:t>
              </a:r>
              <a:endParaRPr kumimoji="1" lang="ja-JP" altLang="en-US" sz="700" dirty="0">
                <a:latin typeface="Meiryo UI" panose="020B0604030504040204" pitchFamily="50" charset="-128"/>
                <a:ea typeface="Meiryo UI" panose="020B0604030504040204" pitchFamily="50" charset="-128"/>
              </a:endParaRPr>
            </a:p>
          </p:txBody>
        </p:sp>
      </p:grpSp>
      <p:sp>
        <p:nvSpPr>
          <p:cNvPr id="33" name="テキスト ボックス 32">
            <a:extLst>
              <a:ext uri="{FF2B5EF4-FFF2-40B4-BE49-F238E27FC236}">
                <a16:creationId xmlns:a16="http://schemas.microsoft.com/office/drawing/2014/main" id="{CF8A1EEC-B80B-45B0-AEE9-92374D3487E8}"/>
              </a:ext>
            </a:extLst>
          </p:cNvPr>
          <p:cNvSpPr txBox="1"/>
          <p:nvPr/>
        </p:nvSpPr>
        <p:spPr>
          <a:xfrm>
            <a:off x="5868688" y="6210914"/>
            <a:ext cx="863552" cy="288147"/>
          </a:xfrm>
          <a:prstGeom prst="rect">
            <a:avLst/>
          </a:prstGeom>
          <a:noFill/>
          <a:ln w="15875">
            <a:noFill/>
          </a:ln>
        </p:spPr>
        <p:txBody>
          <a:bodyPr wrap="none" lIns="72000" tIns="36000" rIns="72000" bIns="36000" rtlCol="0">
            <a:spAutoFit/>
          </a:bodyPr>
          <a:lstStyle/>
          <a:p>
            <a:pPr algn="ctr"/>
            <a:r>
              <a:rPr lang="ja-JP" altLang="en-US" sz="1400" dirty="0">
                <a:effectLst>
                  <a:glow rad="63500">
                    <a:schemeClr val="bg1"/>
                  </a:glow>
                </a:effectLst>
                <a:latin typeface="Meiryo UI" panose="020B0604030504040204" pitchFamily="50" charset="-128"/>
                <a:ea typeface="Meiryo UI" panose="020B0604030504040204" pitchFamily="50" charset="-128"/>
              </a:rPr>
              <a:t>（緑道）</a:t>
            </a:r>
          </a:p>
        </p:txBody>
      </p:sp>
    </p:spTree>
    <p:extLst>
      <p:ext uri="{BB962C8B-B14F-4D97-AF65-F5344CB8AC3E}">
        <p14:creationId xmlns:p14="http://schemas.microsoft.com/office/powerpoint/2010/main" val="3161927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3564F5C6-477C-4FC9-A5C9-18BD2E6C3D3F}"/>
              </a:ext>
            </a:extLst>
          </p:cNvPr>
          <p:cNvPicPr>
            <a:picLocks noChangeAspect="1"/>
          </p:cNvPicPr>
          <p:nvPr/>
        </p:nvPicPr>
        <p:blipFill>
          <a:blip r:embed="rId2"/>
          <a:stretch>
            <a:fillRect/>
          </a:stretch>
        </p:blipFill>
        <p:spPr>
          <a:xfrm>
            <a:off x="5652472" y="1124744"/>
            <a:ext cx="3168000" cy="2273122"/>
          </a:xfrm>
          <a:prstGeom prst="rect">
            <a:avLst/>
          </a:prstGeom>
        </p:spPr>
      </p:pic>
      <p:sp>
        <p:nvSpPr>
          <p:cNvPr id="47" name="コンテンツ プレースホルダー 2"/>
          <p:cNvSpPr>
            <a:spLocks noGrp="1"/>
          </p:cNvSpPr>
          <p:nvPr>
            <p:ph sz="quarter" idx="13"/>
          </p:nvPr>
        </p:nvSpPr>
        <p:spPr>
          <a:xfrm>
            <a:off x="0" y="3861866"/>
            <a:ext cx="4775526" cy="503238"/>
          </a:xfrm>
          <a:prstGeom prst="rect">
            <a:avLst/>
          </a:prstGeom>
        </p:spPr>
        <p:txBody>
          <a:bodyPr>
            <a:normAutofit/>
          </a:bodyPr>
          <a:lstStyle/>
          <a:p>
            <a:pPr marL="0" indent="0">
              <a:buFontTx/>
              <a:buNone/>
            </a:pPr>
            <a:r>
              <a:rPr lang="ja-JP" altLang="en-US" sz="2000" b="1" dirty="0">
                <a:latin typeface="Meiryo UI" panose="020B0604030504040204" pitchFamily="50" charset="-128"/>
                <a:ea typeface="Meiryo UI" panose="020B0604030504040204" pitchFamily="50" charset="-128"/>
              </a:rPr>
              <a:t>■主要施設（２）　大芝生広場</a:t>
            </a:r>
            <a:endParaRPr lang="en-US" altLang="ja-JP" sz="2000" b="1" dirty="0">
              <a:latin typeface="Meiryo UI" panose="020B0604030504040204" pitchFamily="50" charset="-128"/>
              <a:ea typeface="Meiryo UI" panose="020B0604030504040204" pitchFamily="50" charset="-128"/>
            </a:endParaRPr>
          </a:p>
        </p:txBody>
      </p:sp>
      <p:sp>
        <p:nvSpPr>
          <p:cNvPr id="27" name="コンテンツ プレースホルダー 2"/>
          <p:cNvSpPr txBox="1">
            <a:spLocks/>
          </p:cNvSpPr>
          <p:nvPr/>
        </p:nvSpPr>
        <p:spPr>
          <a:xfrm>
            <a:off x="28004" y="764704"/>
            <a:ext cx="4775526" cy="503238"/>
          </a:xfrm>
          <a:prstGeom prst="rect">
            <a:avLst/>
          </a:prstGeom>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latin typeface="Meiryo UI" panose="020B0604030504040204" pitchFamily="50" charset="-128"/>
                <a:ea typeface="Meiryo UI" panose="020B0604030504040204" pitchFamily="50" charset="-128"/>
              </a:rPr>
              <a:t>■主要施設（１）　</a:t>
            </a:r>
            <a:r>
              <a:rPr lang="zh-TW" altLang="en-US" sz="2000" b="1" kern="0" dirty="0">
                <a:latin typeface="Meiryo UI" panose="020B0604030504040204" pitchFamily="50" charset="-128"/>
                <a:ea typeface="Meiryo UI" panose="020B0604030504040204" pitchFamily="50" charset="-128"/>
              </a:rPr>
              <a:t>樹林地（都市林）</a:t>
            </a:r>
            <a:endParaRPr lang="ja-JP" altLang="en-US" sz="2000" b="1" kern="0" dirty="0">
              <a:latin typeface="Meiryo UI" panose="020B0604030504040204" pitchFamily="50" charset="-128"/>
              <a:ea typeface="Meiryo UI" panose="020B0604030504040204" pitchFamily="50" charset="-128"/>
            </a:endParaRPr>
          </a:p>
        </p:txBody>
      </p:sp>
      <p:sp>
        <p:nvSpPr>
          <p:cNvPr id="45" name="テキスト ボックス 12"/>
          <p:cNvSpPr txBox="1">
            <a:spLocks noChangeArrowheads="1"/>
          </p:cNvSpPr>
          <p:nvPr/>
        </p:nvSpPr>
        <p:spPr bwMode="auto">
          <a:xfrm>
            <a:off x="-9166" y="1164855"/>
            <a:ext cx="602132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anose="020B060403050404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Verdana" panose="020B060403050404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Verdana" panose="020B060403050404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◆特色</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〇昭和</a:t>
            </a:r>
            <a:r>
              <a:rPr lang="en-US" altLang="ja-JP" sz="1600" b="1" dirty="0">
                <a:latin typeface="Meiryo UI" panose="020B0604030504040204" pitchFamily="50" charset="-128"/>
                <a:ea typeface="Meiryo UI" panose="020B0604030504040204" pitchFamily="50" charset="-128"/>
              </a:rPr>
              <a:t>40</a:t>
            </a:r>
            <a:r>
              <a:rPr lang="ja-JP" altLang="en-US" sz="1600" b="1" dirty="0">
                <a:latin typeface="Meiryo UI" panose="020B0604030504040204" pitchFamily="50" charset="-128"/>
                <a:ea typeface="Meiryo UI" panose="020B0604030504040204" pitchFamily="50" charset="-128"/>
              </a:rPr>
              <a:t>年代から本格的な造成事業を開始</a:t>
            </a: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⇒みどりの少ない都市環境で、植栽によって四季の変化を</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現し、みどりあふれる自然豊かな公園</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8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〇市街地の広大な森林へと成長</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⇒植栽樹木は約</a:t>
            </a:r>
            <a:r>
              <a:rPr lang="en-US" altLang="ja-JP" sz="1600" dirty="0">
                <a:latin typeface="Meiryo UI" panose="020B0604030504040204" pitchFamily="50" charset="-128"/>
                <a:ea typeface="Meiryo UI" panose="020B0604030504040204" pitchFamily="50" charset="-128"/>
              </a:rPr>
              <a:t>230</a:t>
            </a:r>
            <a:r>
              <a:rPr lang="ja-JP" altLang="en-US" sz="1600" dirty="0">
                <a:latin typeface="Meiryo UI" panose="020B0604030504040204" pitchFamily="50" charset="-128"/>
                <a:ea typeface="Meiryo UI" panose="020B0604030504040204" pitchFamily="50" charset="-128"/>
              </a:rPr>
              <a:t>種</a:t>
            </a:r>
            <a:r>
              <a:rPr lang="en-US" altLang="ja-JP" sz="1600" dirty="0">
                <a:latin typeface="Meiryo UI" panose="020B0604030504040204" pitchFamily="50" charset="-128"/>
                <a:ea typeface="Meiryo UI" panose="020B0604030504040204" pitchFamily="50" charset="-128"/>
              </a:rPr>
              <a:t>34</a:t>
            </a:r>
            <a:r>
              <a:rPr lang="ja-JP" altLang="en-US" sz="1600" dirty="0">
                <a:latin typeface="Meiryo UI" panose="020B0604030504040204" pitchFamily="50" charset="-128"/>
                <a:ea typeface="Meiryo UI" panose="020B0604030504040204" pitchFamily="50" charset="-128"/>
              </a:rPr>
              <a:t>万本にのぼる</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800" dirty="0">
              <a:latin typeface="Meiryo UI" panose="020B0604030504040204" pitchFamily="50" charset="-128"/>
              <a:ea typeface="Meiryo UI" panose="020B0604030504040204" pitchFamily="50" charset="-128"/>
            </a:endParaRPr>
          </a:p>
        </p:txBody>
      </p:sp>
      <p:sp>
        <p:nvSpPr>
          <p:cNvPr id="48" name="テキスト ボックス 12"/>
          <p:cNvSpPr txBox="1">
            <a:spLocks noChangeArrowheads="1"/>
          </p:cNvSpPr>
          <p:nvPr/>
        </p:nvSpPr>
        <p:spPr bwMode="auto">
          <a:xfrm>
            <a:off x="-4980" y="4298320"/>
            <a:ext cx="5513084"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anose="020B060403050404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Verdana" panose="020B060403050404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Verdana" panose="020B060403050404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◆特色</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〇公園の中央に位置する広大なみどりの空間</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⇒大きな木々に囲まれたみどあふれる広場</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⇒さまざまなイベントでも利用されている</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8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〇災害時にも重要な空間</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⇒災害時は避難場所として府民を守る空間になる</a:t>
            </a:r>
          </a:p>
        </p:txBody>
      </p:sp>
      <p:sp>
        <p:nvSpPr>
          <p:cNvPr id="11" name="テキスト ボックス 10">
            <a:extLst>
              <a:ext uri="{FF2B5EF4-FFF2-40B4-BE49-F238E27FC236}">
                <a16:creationId xmlns:a16="http://schemas.microsoft.com/office/drawing/2014/main" id="{03AF5DBB-B562-4E30-AD15-3F5952D4E8E9}"/>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大泉緑地</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cxnSp>
        <p:nvCxnSpPr>
          <p:cNvPr id="29" name="直線コネクタ 28">
            <a:extLst>
              <a:ext uri="{FF2B5EF4-FFF2-40B4-BE49-F238E27FC236}">
                <a16:creationId xmlns:a16="http://schemas.microsoft.com/office/drawing/2014/main" id="{9D44D407-E46E-464C-B931-17CB4FEB9A7C}"/>
              </a:ext>
            </a:extLst>
          </p:cNvPr>
          <p:cNvCxnSpPr>
            <a:cxnSpLocks/>
          </p:cNvCxnSpPr>
          <p:nvPr/>
        </p:nvCxnSpPr>
        <p:spPr>
          <a:xfrm>
            <a:off x="-3742" y="3645024"/>
            <a:ext cx="914399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026" name="Picture 2" descr="大芝生広場">
            <a:extLst>
              <a:ext uri="{FF2B5EF4-FFF2-40B4-BE49-F238E27FC236}">
                <a16:creationId xmlns:a16="http://schemas.microsoft.com/office/drawing/2014/main" id="{8714C99E-2312-4640-A2B1-414B1D81D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472" y="4090017"/>
            <a:ext cx="3168000" cy="221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187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コンテンツ プレースホルダー 2"/>
          <p:cNvSpPr txBox="1">
            <a:spLocks/>
          </p:cNvSpPr>
          <p:nvPr/>
        </p:nvSpPr>
        <p:spPr>
          <a:xfrm>
            <a:off x="28004" y="764704"/>
            <a:ext cx="4775526" cy="503238"/>
          </a:xfrm>
          <a:prstGeom prst="rect">
            <a:avLst/>
          </a:prstGeom>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latin typeface="Meiryo UI" panose="020B0604030504040204" pitchFamily="50" charset="-128"/>
                <a:ea typeface="Meiryo UI" panose="020B0604030504040204" pitchFamily="50" charset="-128"/>
              </a:rPr>
              <a:t>■主要施設（３）　</a:t>
            </a:r>
            <a:r>
              <a:rPr lang="ja-JP" altLang="en-US" sz="2000" b="1" dirty="0">
                <a:latin typeface="Meiryo UI" panose="020B0604030504040204" pitchFamily="50" charset="-128"/>
                <a:ea typeface="Meiryo UI" panose="020B0604030504040204" pitchFamily="50" charset="-128"/>
              </a:rPr>
              <a:t>かきつばた園</a:t>
            </a:r>
            <a:endParaRPr lang="ja-JP" altLang="en-US" sz="2000" b="1" kern="0" dirty="0">
              <a:latin typeface="Meiryo UI" panose="020B0604030504040204" pitchFamily="50" charset="-128"/>
              <a:ea typeface="Meiryo UI" panose="020B0604030504040204" pitchFamily="50" charset="-128"/>
            </a:endParaRPr>
          </a:p>
        </p:txBody>
      </p:sp>
      <p:sp>
        <p:nvSpPr>
          <p:cNvPr id="45" name="テキスト ボックス 12"/>
          <p:cNvSpPr txBox="1">
            <a:spLocks noChangeArrowheads="1"/>
          </p:cNvSpPr>
          <p:nvPr/>
        </p:nvSpPr>
        <p:spPr bwMode="auto">
          <a:xfrm>
            <a:off x="-9166" y="1164855"/>
            <a:ext cx="602132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anose="020B060403050404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Verdana" panose="020B060403050404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Verdana" panose="020B060403050404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◆特色</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〇花の名所</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⇒府営公園の花の名所づくりの１つとして整備　</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（昭和</a:t>
            </a:r>
            <a:r>
              <a:rPr lang="en-US" altLang="ja-JP" sz="1600" dirty="0">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１年に開園）</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8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〇水辺の風景庭園</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⇒日本の古典園芸植物である約</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万株のカキツバタを</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中心とした全国的にも特色ある施設</a:t>
            </a:r>
          </a:p>
          <a:p>
            <a:pPr eaLnBrk="1" hangingPunct="1">
              <a:spcBef>
                <a:spcPct val="0"/>
              </a:spcBef>
              <a:buFontTx/>
              <a:buNone/>
            </a:pPr>
            <a:endParaRPr lang="en-US" altLang="ja-JP" sz="80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03AF5DBB-B562-4E30-AD15-3F5952D4E8E9}"/>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大泉緑地</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cxnSp>
        <p:nvCxnSpPr>
          <p:cNvPr id="12" name="直線コネクタ 11">
            <a:extLst>
              <a:ext uri="{FF2B5EF4-FFF2-40B4-BE49-F238E27FC236}">
                <a16:creationId xmlns:a16="http://schemas.microsoft.com/office/drawing/2014/main" id="{BC6F1C45-4A8C-4440-9E9C-BFAB120799AC}"/>
              </a:ext>
            </a:extLst>
          </p:cNvPr>
          <p:cNvCxnSpPr>
            <a:cxnSpLocks/>
          </p:cNvCxnSpPr>
          <p:nvPr/>
        </p:nvCxnSpPr>
        <p:spPr>
          <a:xfrm>
            <a:off x="-3742" y="3645024"/>
            <a:ext cx="914399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コンテンツ プレースホルダー 2">
            <a:extLst>
              <a:ext uri="{FF2B5EF4-FFF2-40B4-BE49-F238E27FC236}">
                <a16:creationId xmlns:a16="http://schemas.microsoft.com/office/drawing/2014/main" id="{40E52414-8AB8-4C89-BF26-17C77169FE26}"/>
              </a:ext>
            </a:extLst>
          </p:cNvPr>
          <p:cNvSpPr>
            <a:spLocks noGrp="1"/>
          </p:cNvSpPr>
          <p:nvPr>
            <p:ph sz="quarter" idx="13"/>
          </p:nvPr>
        </p:nvSpPr>
        <p:spPr>
          <a:xfrm>
            <a:off x="0" y="3861866"/>
            <a:ext cx="4775526" cy="503238"/>
          </a:xfrm>
          <a:prstGeom prst="rect">
            <a:avLst/>
          </a:prstGeom>
        </p:spPr>
        <p:txBody>
          <a:bodyPr>
            <a:normAutofit/>
          </a:bodyPr>
          <a:lstStyle/>
          <a:p>
            <a:pPr marL="0" indent="0">
              <a:buFontTx/>
              <a:buNone/>
            </a:pPr>
            <a:r>
              <a:rPr lang="ja-JP" altLang="en-US" sz="2000" b="1" dirty="0">
                <a:latin typeface="Meiryo UI" panose="020B0604030504040204" pitchFamily="50" charset="-128"/>
                <a:ea typeface="Meiryo UI" panose="020B0604030504040204" pitchFamily="50" charset="-128"/>
              </a:rPr>
              <a:t>■主要施設（４）　</a:t>
            </a:r>
            <a:r>
              <a:rPr lang="ja-JP" altLang="en-US" sz="2000" b="1" kern="0" dirty="0">
                <a:latin typeface="Meiryo UI" panose="020B0604030504040204" pitchFamily="50" charset="-128"/>
                <a:ea typeface="Meiryo UI" panose="020B0604030504040204" pitchFamily="50" charset="-128"/>
              </a:rPr>
              <a:t>ふれあいの庭</a:t>
            </a:r>
            <a:endParaRPr lang="en-US" altLang="ja-JP" sz="2000" b="1" dirty="0">
              <a:latin typeface="Meiryo UI" panose="020B0604030504040204" pitchFamily="50" charset="-128"/>
              <a:ea typeface="Meiryo UI" panose="020B0604030504040204" pitchFamily="50" charset="-128"/>
            </a:endParaRPr>
          </a:p>
        </p:txBody>
      </p:sp>
      <p:sp>
        <p:nvSpPr>
          <p:cNvPr id="8" name="テキスト ボックス 12">
            <a:extLst>
              <a:ext uri="{FF2B5EF4-FFF2-40B4-BE49-F238E27FC236}">
                <a16:creationId xmlns:a16="http://schemas.microsoft.com/office/drawing/2014/main" id="{E8EC8EF8-E751-49BB-90B5-673AB7DFA831}"/>
              </a:ext>
            </a:extLst>
          </p:cNvPr>
          <p:cNvSpPr txBox="1">
            <a:spLocks noChangeArrowheads="1"/>
          </p:cNvSpPr>
          <p:nvPr/>
        </p:nvSpPr>
        <p:spPr bwMode="auto">
          <a:xfrm>
            <a:off x="-4980" y="4298320"/>
            <a:ext cx="551308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anose="020B060403050404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Verdana" panose="020B060403050404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Verdana" panose="020B060403050404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◆特色</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〇五感を通じて楽しめる庭園</a:t>
            </a: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⇒美しい四季の草花がいつでも見られる</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⇒五感（見る、聴く、触る、嗅ぐ、味わう）を通じて草花の</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色彩や香り、水の音や感触等を楽しむことができる</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8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〇ユニバーサルデザインを取り入れた空間</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⇒より身近に植物とふれあうことで、障がい者も、子どもから</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お年寄りまであらゆる人が花とみどりを楽しむことができる</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endParaRPr lang="en-US" altLang="ja-JP" sz="800"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121BB2B4-1F7A-4A3F-8C1C-5FCEF65A0685}"/>
              </a:ext>
            </a:extLst>
          </p:cNvPr>
          <p:cNvPicPr>
            <a:picLocks noChangeAspect="1"/>
          </p:cNvPicPr>
          <p:nvPr/>
        </p:nvPicPr>
        <p:blipFill>
          <a:blip r:embed="rId2"/>
          <a:stretch>
            <a:fillRect/>
          </a:stretch>
        </p:blipFill>
        <p:spPr>
          <a:xfrm>
            <a:off x="5652120" y="4073023"/>
            <a:ext cx="3168000" cy="2380313"/>
          </a:xfrm>
          <a:prstGeom prst="rect">
            <a:avLst/>
          </a:prstGeom>
        </p:spPr>
      </p:pic>
      <p:pic>
        <p:nvPicPr>
          <p:cNvPr id="15" name="図 14">
            <a:extLst>
              <a:ext uri="{FF2B5EF4-FFF2-40B4-BE49-F238E27FC236}">
                <a16:creationId xmlns:a16="http://schemas.microsoft.com/office/drawing/2014/main" id="{A04AC008-06CB-43EA-90F9-02C09C3ADCF7}"/>
              </a:ext>
            </a:extLst>
          </p:cNvPr>
          <p:cNvPicPr>
            <a:picLocks noChangeAspect="1"/>
          </p:cNvPicPr>
          <p:nvPr/>
        </p:nvPicPr>
        <p:blipFill>
          <a:blip r:embed="rId3"/>
          <a:stretch>
            <a:fillRect/>
          </a:stretch>
        </p:blipFill>
        <p:spPr>
          <a:xfrm>
            <a:off x="5652120" y="908720"/>
            <a:ext cx="3168000" cy="2374561"/>
          </a:xfrm>
          <a:prstGeom prst="rect">
            <a:avLst/>
          </a:prstGeom>
        </p:spPr>
      </p:pic>
    </p:spTree>
    <p:extLst>
      <p:ext uri="{BB962C8B-B14F-4D97-AF65-F5344CB8AC3E}">
        <p14:creationId xmlns:p14="http://schemas.microsoft.com/office/powerpoint/2010/main" val="507645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コンテンツ プレースホルダー 2"/>
          <p:cNvSpPr txBox="1">
            <a:spLocks/>
          </p:cNvSpPr>
          <p:nvPr/>
        </p:nvSpPr>
        <p:spPr>
          <a:xfrm>
            <a:off x="28004" y="764704"/>
            <a:ext cx="7928372" cy="503238"/>
          </a:xfrm>
          <a:prstGeom prst="rect">
            <a:avLst/>
          </a:prstGeom>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latin typeface="Meiryo UI" panose="020B0604030504040204" pitchFamily="50" charset="-128"/>
                <a:ea typeface="Meiryo UI" panose="020B0604030504040204" pitchFamily="50" charset="-128"/>
              </a:rPr>
              <a:t>■主要施設（５）　</a:t>
            </a:r>
            <a:r>
              <a:rPr lang="ja-JP" altLang="en-US" sz="2000" b="1" dirty="0">
                <a:latin typeface="Meiryo UI" panose="020B0604030504040204" pitchFamily="50" charset="-128"/>
                <a:ea typeface="Meiryo UI" panose="020B0604030504040204" pitchFamily="50" charset="-128"/>
              </a:rPr>
              <a:t>花と緑の相談所、中央休憩所・講習会室</a:t>
            </a:r>
            <a:endParaRPr lang="ja-JP" altLang="en-US" sz="2000" b="1" kern="0" dirty="0">
              <a:latin typeface="Meiryo UI" panose="020B0604030504040204" pitchFamily="50" charset="-128"/>
              <a:ea typeface="Meiryo UI" panose="020B0604030504040204" pitchFamily="50" charset="-128"/>
            </a:endParaRPr>
          </a:p>
        </p:txBody>
      </p:sp>
      <p:sp>
        <p:nvSpPr>
          <p:cNvPr id="45" name="テキスト ボックス 12"/>
          <p:cNvSpPr txBox="1">
            <a:spLocks noChangeArrowheads="1"/>
          </p:cNvSpPr>
          <p:nvPr/>
        </p:nvSpPr>
        <p:spPr bwMode="auto">
          <a:xfrm>
            <a:off x="-9166" y="1164855"/>
            <a:ext cx="6021326"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anose="020B060403050404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Verdana" panose="020B060403050404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Verdana" panose="020B060403050404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◆特色</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〇緑化相談</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⇒相談員による植物全般に関する園芸・緑化相談を行っ</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ている</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endParaRPr lang="ja-JP" altLang="en-US" sz="8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〇情報発信、みどりの利活用</a:t>
            </a: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⇒花とみどりに関する展示会や講習会を随時開催している</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⇒クラフトや緑化技術等の講習会だけでなく、みどりの空間</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を活用した催し（例：ヨガでも使用されている</a:t>
            </a:r>
          </a:p>
        </p:txBody>
      </p:sp>
      <p:sp>
        <p:nvSpPr>
          <p:cNvPr id="11" name="テキスト ボックス 10">
            <a:extLst>
              <a:ext uri="{FF2B5EF4-FFF2-40B4-BE49-F238E27FC236}">
                <a16:creationId xmlns:a16="http://schemas.microsoft.com/office/drawing/2014/main" id="{03AF5DBB-B562-4E30-AD15-3F5952D4E8E9}"/>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大泉緑地</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cxnSp>
        <p:nvCxnSpPr>
          <p:cNvPr id="12" name="直線コネクタ 11">
            <a:extLst>
              <a:ext uri="{FF2B5EF4-FFF2-40B4-BE49-F238E27FC236}">
                <a16:creationId xmlns:a16="http://schemas.microsoft.com/office/drawing/2014/main" id="{BC6F1C45-4A8C-4440-9E9C-BFAB120799AC}"/>
              </a:ext>
            </a:extLst>
          </p:cNvPr>
          <p:cNvCxnSpPr>
            <a:cxnSpLocks/>
          </p:cNvCxnSpPr>
          <p:nvPr/>
        </p:nvCxnSpPr>
        <p:spPr>
          <a:xfrm>
            <a:off x="-3742" y="3645024"/>
            <a:ext cx="9143999"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コンテンツ プレースホルダー 2">
            <a:extLst>
              <a:ext uri="{FF2B5EF4-FFF2-40B4-BE49-F238E27FC236}">
                <a16:creationId xmlns:a16="http://schemas.microsoft.com/office/drawing/2014/main" id="{40E52414-8AB8-4C89-BF26-17C77169FE26}"/>
              </a:ext>
            </a:extLst>
          </p:cNvPr>
          <p:cNvSpPr>
            <a:spLocks noGrp="1"/>
          </p:cNvSpPr>
          <p:nvPr>
            <p:ph sz="quarter" idx="13"/>
          </p:nvPr>
        </p:nvSpPr>
        <p:spPr>
          <a:xfrm>
            <a:off x="0" y="3861866"/>
            <a:ext cx="6300192" cy="503238"/>
          </a:xfrm>
          <a:prstGeom prst="rect">
            <a:avLst/>
          </a:prstGeom>
        </p:spPr>
        <p:txBody>
          <a:bodyPr>
            <a:normAutofit/>
          </a:bodyPr>
          <a:lstStyle/>
          <a:p>
            <a:pPr marL="0" indent="0">
              <a:buFontTx/>
              <a:buNone/>
            </a:pPr>
            <a:r>
              <a:rPr lang="ja-JP" altLang="en-US" sz="2000" b="1" dirty="0">
                <a:latin typeface="Meiryo UI" panose="020B0604030504040204" pitchFamily="50" charset="-128"/>
                <a:ea typeface="Meiryo UI" panose="020B0604030504040204" pitchFamily="50" charset="-128"/>
              </a:rPr>
              <a:t>■主要施設（６）　</a:t>
            </a:r>
            <a:r>
              <a:rPr lang="ja-JP" altLang="en-US" sz="2000" b="1" kern="0" dirty="0">
                <a:latin typeface="Meiryo UI" panose="020B0604030504040204" pitchFamily="50" charset="-128"/>
                <a:ea typeface="Meiryo UI" panose="020B0604030504040204" pitchFamily="50" charset="-128"/>
              </a:rPr>
              <a:t>アーバンスポーツ施設</a:t>
            </a:r>
            <a:endParaRPr lang="en-US" altLang="ja-JP" sz="2000" b="1" dirty="0">
              <a:latin typeface="Meiryo UI" panose="020B0604030504040204" pitchFamily="50" charset="-128"/>
              <a:ea typeface="Meiryo UI" panose="020B0604030504040204" pitchFamily="50" charset="-128"/>
            </a:endParaRPr>
          </a:p>
        </p:txBody>
      </p:sp>
      <p:sp>
        <p:nvSpPr>
          <p:cNvPr id="8" name="テキスト ボックス 12">
            <a:extLst>
              <a:ext uri="{FF2B5EF4-FFF2-40B4-BE49-F238E27FC236}">
                <a16:creationId xmlns:a16="http://schemas.microsoft.com/office/drawing/2014/main" id="{E8EC8EF8-E751-49BB-90B5-673AB7DFA831}"/>
              </a:ext>
            </a:extLst>
          </p:cNvPr>
          <p:cNvSpPr txBox="1">
            <a:spLocks noChangeArrowheads="1"/>
          </p:cNvSpPr>
          <p:nvPr/>
        </p:nvSpPr>
        <p:spPr bwMode="auto">
          <a:xfrm>
            <a:off x="-4980" y="4298320"/>
            <a:ext cx="5513084"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anose="020B0604030504040204" pitchFamily="34" charset="0"/>
                <a:ea typeface="ＭＳ Ｐゴシック" panose="020B0600070205080204" pitchFamily="50" charset="-128"/>
              </a:defRPr>
            </a:lvl1pPr>
            <a:lvl2pPr marL="742950" indent="-285750" eaLnBrk="0" hangingPunct="0">
              <a:spcBef>
                <a:spcPct val="20000"/>
              </a:spcBef>
              <a:buChar char="–"/>
              <a:defRPr kumimoji="1" sz="2800">
                <a:solidFill>
                  <a:schemeClr val="tx1"/>
                </a:solidFill>
                <a:latin typeface="Verdana" panose="020B0604030504040204" pitchFamily="34" charset="0"/>
                <a:ea typeface="ＭＳ Ｐゴシック" panose="020B0600070205080204" pitchFamily="50" charset="-128"/>
              </a:defRPr>
            </a:lvl2pPr>
            <a:lvl3pPr marL="1143000" indent="-228600" eaLnBrk="0" hangingPunct="0">
              <a:spcBef>
                <a:spcPct val="20000"/>
              </a:spcBef>
              <a:buChar char="•"/>
              <a:defRPr kumimoji="1" sz="2400">
                <a:solidFill>
                  <a:schemeClr val="tx1"/>
                </a:solidFill>
                <a:latin typeface="Verdana" panose="020B0604030504040204" pitchFamily="34" charset="0"/>
                <a:ea typeface="ＭＳ Ｐゴシック" panose="020B0600070205080204" pitchFamily="50" charset="-128"/>
              </a:defRPr>
            </a:lvl3pPr>
            <a:lvl4pPr marL="16002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4pPr>
            <a:lvl5pPr marL="2057400" indent="-228600" eaLnBrk="0" hangingPunct="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9pPr>
          </a:lstStyle>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◆特色</a:t>
            </a:r>
            <a:endParaRPr lang="en-US" altLang="ja-JP" sz="1600" b="1"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b="1" dirty="0">
                <a:latin typeface="Meiryo UI" panose="020B0604030504040204" pitchFamily="50" charset="-128"/>
                <a:ea typeface="Meiryo UI" panose="020B0604030504040204" pitchFamily="50" charset="-128"/>
              </a:rPr>
              <a:t>　　〇サイクルどろんこ広場（</a:t>
            </a:r>
            <a:r>
              <a:rPr lang="en-US" altLang="ja-JP" sz="1600" b="1" dirty="0">
                <a:latin typeface="Meiryo UI" panose="020B0604030504040204" pitchFamily="50" charset="-128"/>
                <a:ea typeface="Meiryo UI" panose="020B0604030504040204" pitchFamily="50" charset="-128"/>
              </a:rPr>
              <a:t>BMX</a:t>
            </a:r>
            <a:r>
              <a:rPr lang="ja-JP" altLang="en-US" sz="1600" b="1" dirty="0">
                <a:latin typeface="Meiryo UI" panose="020B0604030504040204" pitchFamily="50" charset="-128"/>
                <a:ea typeface="Meiryo UI" panose="020B0604030504040204" pitchFamily="50" charset="-128"/>
              </a:rPr>
              <a:t>競技専用モトクロスコース）</a:t>
            </a: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⇒自転車による本格的なバイシクルモトクロス（</a:t>
            </a:r>
            <a:r>
              <a:rPr lang="en-US" altLang="ja-JP" sz="1600" dirty="0">
                <a:latin typeface="Meiryo UI" panose="020B0604030504040204" pitchFamily="50" charset="-128"/>
                <a:ea typeface="Meiryo UI" panose="020B0604030504040204" pitchFamily="50" charset="-128"/>
              </a:rPr>
              <a:t>BMX</a:t>
            </a:r>
            <a:r>
              <a:rPr lang="ja-JP" altLang="en-US" sz="1600" dirty="0">
                <a:latin typeface="Meiryo UI" panose="020B0604030504040204" pitchFamily="50" charset="-128"/>
                <a:ea typeface="Meiryo UI" panose="020B0604030504040204" pitchFamily="50" charset="-128"/>
              </a:rPr>
              <a:t>）が</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できる施設</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⇒国際大会も実施されている</a:t>
            </a:r>
          </a:p>
          <a:p>
            <a:pPr eaLnBrk="1" hangingPunct="1">
              <a:spcBef>
                <a:spcPct val="0"/>
              </a:spcBef>
              <a:buFontTx/>
              <a:buNone/>
            </a:pPr>
            <a:endParaRPr lang="ja-JP" altLang="en-US" sz="8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〇スケート広場</a:t>
            </a: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⇒スケートボート、インラインスケート専用の広場</a:t>
            </a:r>
            <a:endParaRPr lang="en-US" altLang="ja-JP" sz="1600" dirty="0">
              <a:latin typeface="Meiryo UI" panose="020B0604030504040204" pitchFamily="50" charset="-128"/>
              <a:ea typeface="Meiryo UI" panose="020B0604030504040204" pitchFamily="50" charset="-128"/>
            </a:endParaRPr>
          </a:p>
          <a:p>
            <a:pPr eaLnBrk="1" hangingPunct="1">
              <a:spcBef>
                <a:spcPct val="0"/>
              </a:spcBef>
              <a:buFontTx/>
              <a:buNone/>
            </a:pPr>
            <a:r>
              <a:rPr lang="ja-JP" altLang="en-US" sz="1600" dirty="0">
                <a:latin typeface="Meiryo UI" panose="020B0604030504040204" pitchFamily="50" charset="-128"/>
                <a:ea typeface="Meiryo UI" panose="020B0604030504040204" pitchFamily="50" charset="-128"/>
              </a:rPr>
              <a:t>　　　　⇒フリースタイル</a:t>
            </a:r>
            <a:r>
              <a:rPr lang="en-US" altLang="ja-JP" sz="1600" dirty="0">
                <a:latin typeface="Meiryo UI" panose="020B0604030504040204" pitchFamily="50" charset="-128"/>
                <a:ea typeface="Meiryo UI" panose="020B0604030504040204" pitchFamily="50" charset="-128"/>
              </a:rPr>
              <a:t>BMX</a:t>
            </a:r>
            <a:r>
              <a:rPr lang="ja-JP" altLang="en-US" sz="1600" dirty="0">
                <a:latin typeface="Meiryo UI" panose="020B0604030504040204" pitchFamily="50" charset="-128"/>
                <a:ea typeface="Meiryo UI" panose="020B0604030504040204" pitchFamily="50" charset="-128"/>
              </a:rPr>
              <a:t>も利用可能</a:t>
            </a:r>
            <a:endParaRPr lang="en-US" altLang="ja-JP" sz="1600" dirty="0">
              <a:latin typeface="Meiryo UI" panose="020B0604030504040204" pitchFamily="50" charset="-128"/>
              <a:ea typeface="Meiryo UI" panose="020B0604030504040204" pitchFamily="50" charset="-128"/>
            </a:endParaRPr>
          </a:p>
        </p:txBody>
      </p:sp>
      <p:pic>
        <p:nvPicPr>
          <p:cNvPr id="17" name="図 16">
            <a:extLst>
              <a:ext uri="{FF2B5EF4-FFF2-40B4-BE49-F238E27FC236}">
                <a16:creationId xmlns:a16="http://schemas.microsoft.com/office/drawing/2014/main" id="{D59CA250-69CD-439D-AAB0-EF78A7AF3921}"/>
              </a:ext>
            </a:extLst>
          </p:cNvPr>
          <p:cNvPicPr>
            <a:picLocks noChangeAspect="1"/>
          </p:cNvPicPr>
          <p:nvPr/>
        </p:nvPicPr>
        <p:blipFill>
          <a:blip r:embed="rId2"/>
          <a:stretch>
            <a:fillRect/>
          </a:stretch>
        </p:blipFill>
        <p:spPr>
          <a:xfrm>
            <a:off x="5652120" y="4291956"/>
            <a:ext cx="3168000" cy="1873348"/>
          </a:xfrm>
          <a:prstGeom prst="rect">
            <a:avLst/>
          </a:prstGeom>
        </p:spPr>
      </p:pic>
      <p:pic>
        <p:nvPicPr>
          <p:cNvPr id="18" name="図 17">
            <a:extLst>
              <a:ext uri="{FF2B5EF4-FFF2-40B4-BE49-F238E27FC236}">
                <a16:creationId xmlns:a16="http://schemas.microsoft.com/office/drawing/2014/main" id="{5B840C04-D156-467E-A4AA-342D7F3EAF33}"/>
              </a:ext>
            </a:extLst>
          </p:cNvPr>
          <p:cNvPicPr>
            <a:picLocks noChangeAspect="1"/>
          </p:cNvPicPr>
          <p:nvPr/>
        </p:nvPicPr>
        <p:blipFill rotWithShape="1">
          <a:blip r:embed="rId3"/>
          <a:srcRect r="664"/>
          <a:stretch/>
        </p:blipFill>
        <p:spPr>
          <a:xfrm>
            <a:off x="5652120" y="1259211"/>
            <a:ext cx="3168000" cy="1749350"/>
          </a:xfrm>
          <a:prstGeom prst="rect">
            <a:avLst/>
          </a:prstGeom>
        </p:spPr>
      </p:pic>
    </p:spTree>
    <p:extLst>
      <p:ext uri="{BB962C8B-B14F-4D97-AF65-F5344CB8AC3E}">
        <p14:creationId xmlns:p14="http://schemas.microsoft.com/office/powerpoint/2010/main" val="4199188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0" y="836712"/>
            <a:ext cx="9058745" cy="646331"/>
          </a:xfrm>
          <a:prstGeom prst="rect">
            <a:avLst/>
          </a:prstGeom>
        </p:spPr>
        <p:txBody>
          <a:bodyPr wrap="square">
            <a:spAutoFit/>
          </a:bodyPr>
          <a:lstStyle/>
          <a:p>
            <a:r>
              <a:rPr lang="ja-JP" altLang="en-US" dirty="0">
                <a:latin typeface="+mn-ea"/>
                <a:ea typeface="+mn-ea"/>
              </a:rPr>
              <a:t>　</a:t>
            </a:r>
            <a:r>
              <a:rPr lang="ja-JP" altLang="en-US" dirty="0">
                <a:latin typeface="Meiryo UI" panose="020B0604030504040204" pitchFamily="50" charset="-128"/>
                <a:ea typeface="Meiryo UI" panose="020B0604030504040204" pitchFamily="50" charset="-128"/>
              </a:rPr>
              <a:t>○令和</a:t>
            </a:r>
            <a:r>
              <a:rPr lang="en-US" altLang="ja-JP" dirty="0">
                <a:latin typeface="Meiryo UI" panose="020B0604030504040204" pitchFamily="50" charset="-128"/>
                <a:ea typeface="Meiryo UI" panose="020B0604030504040204" pitchFamily="50" charset="-128"/>
              </a:rPr>
              <a:t>7</a:t>
            </a:r>
            <a:r>
              <a:rPr lang="ja-JP" altLang="en-US" dirty="0">
                <a:latin typeface="Meiryo UI" panose="020B0604030504040204" pitchFamily="50" charset="-128"/>
                <a:ea typeface="Meiryo UI" panose="020B0604030504040204" pitchFamily="50" charset="-128"/>
              </a:rPr>
              <a:t>年度は、約</a:t>
            </a:r>
            <a:r>
              <a:rPr lang="en-US" altLang="ja-JP" dirty="0">
                <a:latin typeface="Meiryo UI" panose="020B0604030504040204" pitchFamily="50" charset="-128"/>
                <a:ea typeface="Meiryo UI" panose="020B0604030504040204" pitchFamily="50" charset="-128"/>
              </a:rPr>
              <a:t>309</a:t>
            </a:r>
            <a:r>
              <a:rPr lang="ja-JP" altLang="en-US" dirty="0">
                <a:latin typeface="Meiryo UI" panose="020B0604030504040204" pitchFamily="50" charset="-128"/>
                <a:ea typeface="Meiryo UI" panose="020B0604030504040204" pitchFamily="50" charset="-128"/>
              </a:rPr>
              <a:t>万人が大泉緑地に来園。</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　 ○直近３年は、</a:t>
            </a:r>
            <a:r>
              <a:rPr lang="en-US" altLang="ja-JP" dirty="0">
                <a:latin typeface="Meiryo UI" panose="020B0604030504040204" pitchFamily="50" charset="-128"/>
                <a:ea typeface="Meiryo UI" panose="020B0604030504040204" pitchFamily="50" charset="-128"/>
              </a:rPr>
              <a:t>300</a:t>
            </a:r>
            <a:r>
              <a:rPr lang="ja-JP" altLang="en-US" dirty="0">
                <a:latin typeface="Meiryo UI" panose="020B0604030504040204" pitchFamily="50" charset="-128"/>
                <a:ea typeface="Meiryo UI" panose="020B0604030504040204" pitchFamily="50" charset="-128"/>
              </a:rPr>
              <a:t>万人ベースで推移している。</a:t>
            </a:r>
          </a:p>
        </p:txBody>
      </p:sp>
      <p:sp>
        <p:nvSpPr>
          <p:cNvPr id="9" name="テキスト ボックス 8">
            <a:extLst>
              <a:ext uri="{FF2B5EF4-FFF2-40B4-BE49-F238E27FC236}">
                <a16:creationId xmlns:a16="http://schemas.microsoft.com/office/drawing/2014/main" id="{06986653-A566-4FBA-A281-139BAFB74D36}"/>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大泉緑地</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12" name="コンテンツ プレースホルダー 2">
            <a:extLst>
              <a:ext uri="{FF2B5EF4-FFF2-40B4-BE49-F238E27FC236}">
                <a16:creationId xmlns:a16="http://schemas.microsoft.com/office/drawing/2014/main" id="{F9041697-1104-487E-8A7C-92BECF4B6EC5}"/>
              </a:ext>
            </a:extLst>
          </p:cNvPr>
          <p:cNvSpPr txBox="1">
            <a:spLocks/>
          </p:cNvSpPr>
          <p:nvPr/>
        </p:nvSpPr>
        <p:spPr bwMode="auto">
          <a:xfrm>
            <a:off x="0" y="488495"/>
            <a:ext cx="345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solidFill>
                  <a:srgbClr val="000000"/>
                </a:solidFill>
                <a:latin typeface="Meiryo UI" panose="020B0604030504040204" pitchFamily="50" charset="-128"/>
                <a:ea typeface="Meiryo UI" panose="020B0604030504040204" pitchFamily="50" charset="-128"/>
              </a:rPr>
              <a:t>■利用状況</a:t>
            </a:r>
          </a:p>
        </p:txBody>
      </p:sp>
      <p:graphicFrame>
        <p:nvGraphicFramePr>
          <p:cNvPr id="24" name="グラフ 23">
            <a:extLst>
              <a:ext uri="{FF2B5EF4-FFF2-40B4-BE49-F238E27FC236}">
                <a16:creationId xmlns:a16="http://schemas.microsoft.com/office/drawing/2014/main" id="{11F8DDC1-956C-4807-952A-8B575C868061}"/>
              </a:ext>
            </a:extLst>
          </p:cNvPr>
          <p:cNvGraphicFramePr/>
          <p:nvPr/>
        </p:nvGraphicFramePr>
        <p:xfrm>
          <a:off x="1043608" y="1963686"/>
          <a:ext cx="7200000" cy="4705674"/>
        </p:xfrm>
        <a:graphic>
          <a:graphicData uri="http://schemas.openxmlformats.org/drawingml/2006/chart">
            <c:chart xmlns:c="http://schemas.openxmlformats.org/drawingml/2006/chart" xmlns:r="http://schemas.openxmlformats.org/officeDocument/2006/relationships" r:id="rId2"/>
          </a:graphicData>
        </a:graphic>
      </p:graphicFrame>
      <p:sp>
        <p:nvSpPr>
          <p:cNvPr id="26" name="テキスト ボックス 12">
            <a:extLst>
              <a:ext uri="{FF2B5EF4-FFF2-40B4-BE49-F238E27FC236}">
                <a16:creationId xmlns:a16="http://schemas.microsoft.com/office/drawing/2014/main" id="{5C820CE7-C7D7-4608-BDA5-21640AE443B8}"/>
              </a:ext>
            </a:extLst>
          </p:cNvPr>
          <p:cNvSpPr txBox="1">
            <a:spLocks noChangeArrowheads="1"/>
          </p:cNvSpPr>
          <p:nvPr/>
        </p:nvSpPr>
        <p:spPr bwMode="auto">
          <a:xfrm>
            <a:off x="8110817" y="6359172"/>
            <a:ext cx="9367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（年度）</a:t>
            </a:r>
            <a:endPar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27" name="テキスト ボックス 12">
            <a:extLst>
              <a:ext uri="{FF2B5EF4-FFF2-40B4-BE49-F238E27FC236}">
                <a16:creationId xmlns:a16="http://schemas.microsoft.com/office/drawing/2014/main" id="{20945F17-7938-461D-B19F-7FBE98EB7DDF}"/>
              </a:ext>
            </a:extLst>
          </p:cNvPr>
          <p:cNvSpPr txBox="1">
            <a:spLocks noChangeArrowheads="1"/>
          </p:cNvSpPr>
          <p:nvPr/>
        </p:nvSpPr>
        <p:spPr bwMode="auto">
          <a:xfrm>
            <a:off x="827584" y="2131923"/>
            <a:ext cx="970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万</a:t>
            </a: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人）</a:t>
            </a:r>
            <a:endPar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28" name="テキスト ボックス 5">
            <a:extLst>
              <a:ext uri="{FF2B5EF4-FFF2-40B4-BE49-F238E27FC236}">
                <a16:creationId xmlns:a16="http://schemas.microsoft.com/office/drawing/2014/main" id="{78A69F2B-2890-4320-882D-828E621226C8}"/>
              </a:ext>
            </a:extLst>
          </p:cNvPr>
          <p:cNvSpPr txBox="1"/>
          <p:nvPr/>
        </p:nvSpPr>
        <p:spPr>
          <a:xfrm>
            <a:off x="6998287" y="2412930"/>
            <a:ext cx="1580882" cy="338554"/>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600" b="1" dirty="0">
                <a:latin typeface="Meiryo UI" panose="020B0604030504040204" pitchFamily="50" charset="-128"/>
                <a:ea typeface="Meiryo UI" panose="020B0604030504040204" pitchFamily="50" charset="-128"/>
              </a:rPr>
              <a:t>R7</a:t>
            </a:r>
            <a:r>
              <a:rPr lang="ja-JP" altLang="en-US" sz="1600" b="1" dirty="0">
                <a:latin typeface="Meiryo UI" panose="020B0604030504040204" pitchFamily="50" charset="-128"/>
                <a:ea typeface="Meiryo UI" panose="020B0604030504040204" pitchFamily="50" charset="-128"/>
              </a:rPr>
              <a:t> 約</a:t>
            </a:r>
            <a:r>
              <a:rPr lang="en-US" altLang="ja-JP" sz="1600" b="1" dirty="0">
                <a:latin typeface="Meiryo UI" panose="020B0604030504040204" pitchFamily="50" charset="-128"/>
                <a:ea typeface="Meiryo UI" panose="020B0604030504040204" pitchFamily="50" charset="-128"/>
              </a:rPr>
              <a:t>309</a:t>
            </a:r>
            <a:r>
              <a:rPr lang="ja-JP" altLang="en-US" sz="1600" b="1" dirty="0">
                <a:latin typeface="Meiryo UI" panose="020B0604030504040204" pitchFamily="50" charset="-128"/>
                <a:ea typeface="Meiryo UI" panose="020B0604030504040204" pitchFamily="50" charset="-128"/>
              </a:rPr>
              <a:t>万人</a:t>
            </a:r>
            <a:endParaRPr kumimoji="1" lang="ja-JP" altLang="en-US" sz="16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03704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721ABD84-B819-4D20-9486-2C155AFFDB93}"/>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大泉緑地</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16" name="コンテンツ プレースホルダー 2">
            <a:extLst>
              <a:ext uri="{FF2B5EF4-FFF2-40B4-BE49-F238E27FC236}">
                <a16:creationId xmlns:a16="http://schemas.microsoft.com/office/drawing/2014/main" id="{14508E8A-B7C8-45AC-BFED-38CCE2C5AB8E}"/>
              </a:ext>
            </a:extLst>
          </p:cNvPr>
          <p:cNvSpPr txBox="1">
            <a:spLocks/>
          </p:cNvSpPr>
          <p:nvPr/>
        </p:nvSpPr>
        <p:spPr bwMode="auto">
          <a:xfrm>
            <a:off x="0" y="488495"/>
            <a:ext cx="345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solidFill>
                  <a:srgbClr val="000000"/>
                </a:solidFill>
                <a:latin typeface="Meiryo UI" panose="020B0604030504040204" pitchFamily="50" charset="-128"/>
                <a:ea typeface="Meiryo UI" panose="020B0604030504040204" pitchFamily="50" charset="-128"/>
              </a:rPr>
              <a:t>■利用状況（月別）</a:t>
            </a:r>
          </a:p>
        </p:txBody>
      </p:sp>
      <p:sp>
        <p:nvSpPr>
          <p:cNvPr id="17" name="正方形/長方形 16">
            <a:extLst>
              <a:ext uri="{FF2B5EF4-FFF2-40B4-BE49-F238E27FC236}">
                <a16:creationId xmlns:a16="http://schemas.microsoft.com/office/drawing/2014/main" id="{89685FA8-9CE6-4F84-A7E1-11935DECC43B}"/>
              </a:ext>
            </a:extLst>
          </p:cNvPr>
          <p:cNvSpPr/>
          <p:nvPr/>
        </p:nvSpPr>
        <p:spPr>
          <a:xfrm>
            <a:off x="15300" y="836712"/>
            <a:ext cx="9058745" cy="923330"/>
          </a:xfrm>
          <a:prstGeom prst="rect">
            <a:avLst/>
          </a:prstGeom>
        </p:spPr>
        <p:txBody>
          <a:bodyPr wrap="square">
            <a:spAutoFit/>
          </a:bodyPr>
          <a:lstStyle/>
          <a:p>
            <a:r>
              <a:rPr lang="ja-JP" altLang="en-US" dirty="0">
                <a:latin typeface="+mn-ea"/>
                <a:ea typeface="+mn-ea"/>
              </a:rPr>
              <a:t>　</a:t>
            </a:r>
            <a:r>
              <a:rPr lang="ja-JP" altLang="en-US" dirty="0">
                <a:latin typeface="Meiryo UI" panose="020B0604030504040204" pitchFamily="50" charset="-128"/>
                <a:ea typeface="Meiryo UI" panose="020B0604030504040204" pitchFamily="50" charset="-128"/>
              </a:rPr>
              <a:t>○平均で</a:t>
            </a:r>
            <a:r>
              <a:rPr lang="en-US" altLang="ja-JP" dirty="0">
                <a:latin typeface="Meiryo UI" panose="020B0604030504040204" pitchFamily="50" charset="-128"/>
                <a:ea typeface="Meiryo UI" panose="020B0604030504040204" pitchFamily="50" charset="-128"/>
              </a:rPr>
              <a:t>20</a:t>
            </a:r>
            <a:r>
              <a:rPr lang="ja-JP" altLang="en-US" dirty="0">
                <a:latin typeface="Meiryo UI" panose="020B0604030504040204" pitchFamily="50" charset="-128"/>
                <a:ea typeface="Meiryo UI" panose="020B0604030504040204" pitchFamily="50" charset="-128"/>
              </a:rPr>
              <a:t>万人／月以上が来園しており、年間通じて多くの利用がある。</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　 ○その中でも３～５月、</a:t>
            </a:r>
            <a:r>
              <a:rPr lang="en-US" altLang="ja-JP" dirty="0">
                <a:latin typeface="Meiryo UI" panose="020B0604030504040204" pitchFamily="50" charset="-128"/>
                <a:ea typeface="Meiryo UI" panose="020B0604030504040204" pitchFamily="50" charset="-128"/>
              </a:rPr>
              <a:t>11</a:t>
            </a:r>
            <a:r>
              <a:rPr lang="ja-JP" altLang="en-US" dirty="0">
                <a:latin typeface="Meiryo UI" panose="020B0604030504040204" pitchFamily="50" charset="-128"/>
                <a:ea typeface="Meiryo UI" panose="020B0604030504040204" pitchFamily="50" charset="-128"/>
              </a:rPr>
              <a:t>月は</a:t>
            </a:r>
            <a:r>
              <a:rPr lang="en-US" altLang="ja-JP" dirty="0">
                <a:latin typeface="Meiryo UI" panose="020B0604030504040204" pitchFamily="50" charset="-128"/>
                <a:ea typeface="Meiryo UI" panose="020B0604030504040204" pitchFamily="50" charset="-128"/>
              </a:rPr>
              <a:t>30</a:t>
            </a:r>
            <a:r>
              <a:rPr lang="ja-JP" altLang="en-US" dirty="0">
                <a:latin typeface="Meiryo UI" panose="020B0604030504040204" pitchFamily="50" charset="-128"/>
                <a:ea typeface="Meiryo UI" panose="020B0604030504040204" pitchFamily="50" charset="-128"/>
              </a:rPr>
              <a:t>万人を超えており、桜やカキツバタなどの花を楽しめる時期、</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　　  秋の行楽シーズンに特に多くの利用があるといえる。</a:t>
            </a:r>
          </a:p>
        </p:txBody>
      </p:sp>
      <p:graphicFrame>
        <p:nvGraphicFramePr>
          <p:cNvPr id="19" name="グラフ 18">
            <a:extLst>
              <a:ext uri="{FF2B5EF4-FFF2-40B4-BE49-F238E27FC236}">
                <a16:creationId xmlns:a16="http://schemas.microsoft.com/office/drawing/2014/main" id="{FE7AEDBC-48C4-4A8F-9736-73D820076067}"/>
              </a:ext>
            </a:extLst>
          </p:cNvPr>
          <p:cNvGraphicFramePr/>
          <p:nvPr/>
        </p:nvGraphicFramePr>
        <p:xfrm>
          <a:off x="970128" y="1760042"/>
          <a:ext cx="7200000" cy="5040000"/>
        </p:xfrm>
        <a:graphic>
          <a:graphicData uri="http://schemas.openxmlformats.org/drawingml/2006/chart">
            <c:chart xmlns:c="http://schemas.openxmlformats.org/drawingml/2006/chart" xmlns:r="http://schemas.openxmlformats.org/officeDocument/2006/relationships" r:id="rId2"/>
          </a:graphicData>
        </a:graphic>
      </p:graphicFrame>
      <p:sp>
        <p:nvSpPr>
          <p:cNvPr id="20" name="テキスト ボックス 12">
            <a:extLst>
              <a:ext uri="{FF2B5EF4-FFF2-40B4-BE49-F238E27FC236}">
                <a16:creationId xmlns:a16="http://schemas.microsoft.com/office/drawing/2014/main" id="{3315B30D-9600-4507-866D-2FA300C9BE5E}"/>
              </a:ext>
            </a:extLst>
          </p:cNvPr>
          <p:cNvSpPr txBox="1">
            <a:spLocks noChangeArrowheads="1"/>
          </p:cNvSpPr>
          <p:nvPr/>
        </p:nvSpPr>
        <p:spPr bwMode="auto">
          <a:xfrm>
            <a:off x="758064" y="1882925"/>
            <a:ext cx="970128"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千</a:t>
            </a: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人）</a:t>
            </a:r>
            <a:endPar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5046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グラフ 11">
            <a:extLst>
              <a:ext uri="{FF2B5EF4-FFF2-40B4-BE49-F238E27FC236}">
                <a16:creationId xmlns:a16="http://schemas.microsoft.com/office/drawing/2014/main" id="{00000000-0008-0000-0500-0000CC609F00}"/>
              </a:ext>
            </a:extLst>
          </p:cNvPr>
          <p:cNvGraphicFramePr>
            <a:graphicFrameLocks/>
          </p:cNvGraphicFramePr>
          <p:nvPr/>
        </p:nvGraphicFramePr>
        <p:xfrm>
          <a:off x="467544" y="1211376"/>
          <a:ext cx="8352927" cy="3239537"/>
        </p:xfrm>
        <a:graphic>
          <a:graphicData uri="http://schemas.openxmlformats.org/drawingml/2006/chart">
            <c:chart xmlns:c="http://schemas.openxmlformats.org/drawingml/2006/chart" xmlns:r="http://schemas.openxmlformats.org/officeDocument/2006/relationships" r:id="rId3"/>
          </a:graphicData>
        </a:graphic>
      </p:graphicFrame>
      <p:sp>
        <p:nvSpPr>
          <p:cNvPr id="20" name="正方形/長方形 19"/>
          <p:cNvSpPr/>
          <p:nvPr/>
        </p:nvSpPr>
        <p:spPr>
          <a:xfrm>
            <a:off x="11302" y="910777"/>
            <a:ext cx="3696601" cy="269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○公園の利用目的</a:t>
            </a:r>
          </a:p>
        </p:txBody>
      </p:sp>
      <p:sp>
        <p:nvSpPr>
          <p:cNvPr id="23" name="正方形/長方形 22"/>
          <p:cNvSpPr/>
          <p:nvPr/>
        </p:nvSpPr>
        <p:spPr>
          <a:xfrm>
            <a:off x="-36512" y="4751514"/>
            <a:ext cx="3333811" cy="269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○新たに欲しい施設　ベスト５</a:t>
            </a:r>
            <a:endPar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テキスト ボックス 10">
            <a:extLst>
              <a:ext uri="{FF2B5EF4-FFF2-40B4-BE49-F238E27FC236}">
                <a16:creationId xmlns:a16="http://schemas.microsoft.com/office/drawing/2014/main" id="{76A34041-A838-4910-B9F2-5531E2022D0F}"/>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府営公園の概要（大泉緑地）</a:t>
            </a:r>
          </a:p>
        </p:txBody>
      </p:sp>
      <p:sp>
        <p:nvSpPr>
          <p:cNvPr id="15" name="コンテンツ プレースホルダー 2">
            <a:extLst>
              <a:ext uri="{FF2B5EF4-FFF2-40B4-BE49-F238E27FC236}">
                <a16:creationId xmlns:a16="http://schemas.microsoft.com/office/drawing/2014/main" id="{908C46E4-1C49-4555-A4EF-F1DF89D9AEAF}"/>
              </a:ext>
            </a:extLst>
          </p:cNvPr>
          <p:cNvSpPr txBox="1">
            <a:spLocks/>
          </p:cNvSpPr>
          <p:nvPr/>
        </p:nvSpPr>
        <p:spPr bwMode="auto">
          <a:xfrm>
            <a:off x="-1629" y="480079"/>
            <a:ext cx="7652783" cy="399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solidFill>
                  <a:srgbClr val="000000"/>
                </a:solidFill>
                <a:latin typeface="Meiryo UI" panose="020B0604030504040204" pitchFamily="50" charset="-128"/>
                <a:ea typeface="Meiryo UI" panose="020B0604030504040204" pitchFamily="50" charset="-128"/>
              </a:rPr>
              <a:t>■公園満足度調査結果（令和７年度実施）</a:t>
            </a:r>
          </a:p>
        </p:txBody>
      </p:sp>
      <p:sp>
        <p:nvSpPr>
          <p:cNvPr id="21" name="正方形/長方形 20">
            <a:extLst>
              <a:ext uri="{FF2B5EF4-FFF2-40B4-BE49-F238E27FC236}">
                <a16:creationId xmlns:a16="http://schemas.microsoft.com/office/drawing/2014/main" id="{FA9EA371-B67D-4247-A5BD-EC4EDBEC1083}"/>
              </a:ext>
            </a:extLst>
          </p:cNvPr>
          <p:cNvSpPr/>
          <p:nvPr/>
        </p:nvSpPr>
        <p:spPr>
          <a:xfrm>
            <a:off x="4755897" y="4762188"/>
            <a:ext cx="3333811" cy="269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○行ってほしいイベント　ベスト５</a:t>
            </a:r>
            <a:endPar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2" name="図 1">
            <a:extLst>
              <a:ext uri="{FF2B5EF4-FFF2-40B4-BE49-F238E27FC236}">
                <a16:creationId xmlns:a16="http://schemas.microsoft.com/office/drawing/2014/main" id="{A7EF0A9A-43EC-421B-B383-19E9CC35EC11}"/>
              </a:ext>
            </a:extLst>
          </p:cNvPr>
          <p:cNvPicPr>
            <a:picLocks noChangeAspect="1"/>
          </p:cNvPicPr>
          <p:nvPr/>
        </p:nvPicPr>
        <p:blipFill>
          <a:blip r:embed="rId4"/>
          <a:stretch>
            <a:fillRect/>
          </a:stretch>
        </p:blipFill>
        <p:spPr>
          <a:xfrm>
            <a:off x="220004" y="5090320"/>
            <a:ext cx="4320000" cy="1507865"/>
          </a:xfrm>
          <a:prstGeom prst="rect">
            <a:avLst/>
          </a:prstGeom>
        </p:spPr>
      </p:pic>
      <p:pic>
        <p:nvPicPr>
          <p:cNvPr id="3" name="図 2">
            <a:extLst>
              <a:ext uri="{FF2B5EF4-FFF2-40B4-BE49-F238E27FC236}">
                <a16:creationId xmlns:a16="http://schemas.microsoft.com/office/drawing/2014/main" id="{BA819E1F-9333-44BD-9F65-989405634492}"/>
              </a:ext>
            </a:extLst>
          </p:cNvPr>
          <p:cNvPicPr>
            <a:picLocks noChangeAspect="1"/>
          </p:cNvPicPr>
          <p:nvPr/>
        </p:nvPicPr>
        <p:blipFill>
          <a:blip r:embed="rId5"/>
          <a:stretch>
            <a:fillRect/>
          </a:stretch>
        </p:blipFill>
        <p:spPr>
          <a:xfrm>
            <a:off x="4932040" y="5089785"/>
            <a:ext cx="3926932" cy="1508400"/>
          </a:xfrm>
          <a:prstGeom prst="rect">
            <a:avLst/>
          </a:prstGeom>
        </p:spPr>
      </p:pic>
    </p:spTree>
    <p:extLst>
      <p:ext uri="{BB962C8B-B14F-4D97-AF65-F5344CB8AC3E}">
        <p14:creationId xmlns:p14="http://schemas.microsoft.com/office/powerpoint/2010/main" val="3703128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76A34041-A838-4910-B9F2-5531E2022D0F}"/>
              </a:ext>
            </a:extLst>
          </p:cNvPr>
          <p:cNvSpPr txBox="1"/>
          <p:nvPr/>
        </p:nvSpPr>
        <p:spPr>
          <a:xfrm>
            <a:off x="-11111"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大泉緑地</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14" name="コンテンツ プレースホルダー 2">
            <a:extLst>
              <a:ext uri="{FF2B5EF4-FFF2-40B4-BE49-F238E27FC236}">
                <a16:creationId xmlns:a16="http://schemas.microsoft.com/office/drawing/2014/main" id="{ED39319D-7EAE-4589-BBAB-AA84AB3E060E}"/>
              </a:ext>
            </a:extLst>
          </p:cNvPr>
          <p:cNvSpPr txBox="1">
            <a:spLocks/>
          </p:cNvSpPr>
          <p:nvPr/>
        </p:nvSpPr>
        <p:spPr bwMode="auto">
          <a:xfrm>
            <a:off x="0" y="480612"/>
            <a:ext cx="345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solidFill>
                  <a:srgbClr val="000000"/>
                </a:solidFill>
                <a:latin typeface="Meiryo UI" panose="020B0604030504040204" pitchFamily="50" charset="-128"/>
                <a:ea typeface="Meiryo UI" panose="020B0604030504040204" pitchFamily="50" charset="-128"/>
              </a:rPr>
              <a:t>■公園の管理上の課題</a:t>
            </a:r>
          </a:p>
        </p:txBody>
      </p:sp>
      <p:sp>
        <p:nvSpPr>
          <p:cNvPr id="4" name="タイトル 1">
            <a:extLst>
              <a:ext uri="{FF2B5EF4-FFF2-40B4-BE49-F238E27FC236}">
                <a16:creationId xmlns:a16="http://schemas.microsoft.com/office/drawing/2014/main" id="{AA7DBB15-8E67-5C68-A2A1-2707AEA497C1}"/>
              </a:ext>
            </a:extLst>
          </p:cNvPr>
          <p:cNvSpPr txBox="1">
            <a:spLocks/>
          </p:cNvSpPr>
          <p:nvPr/>
        </p:nvSpPr>
        <p:spPr>
          <a:xfrm>
            <a:off x="0" y="880722"/>
            <a:ext cx="9036496" cy="5977278"/>
          </a:xfrm>
          <a:prstGeom prst="rect">
            <a:avLst/>
          </a:prstGeom>
        </p:spPr>
        <p:txBody>
          <a:bodyPr vert="horz" lIns="91440" tIns="45720" rIns="91440" bIns="45720" rtlCol="0" anchor="t">
            <a:no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nSpc>
                <a:spcPct val="100000"/>
              </a:lnSpc>
            </a:pPr>
            <a:r>
              <a:rPr lang="ja-JP" altLang="en-US" sz="1600" b="1" dirty="0">
                <a:latin typeface="Meiryo UI" panose="020B0604030504040204" pitchFamily="50" charset="-128"/>
                <a:ea typeface="Meiryo UI" panose="020B0604030504040204" pitchFamily="50" charset="-128"/>
              </a:rPr>
              <a:t>◆都市林としての樹林地の長期的視点による適正管理</a:t>
            </a:r>
            <a:br>
              <a:rPr lang="en-US" altLang="ja-JP" sz="1600" b="1" dirty="0">
                <a:latin typeface="Meiryo UI" panose="020B0604030504040204" pitchFamily="50" charset="-128"/>
                <a:ea typeface="Meiryo UI" panose="020B0604030504040204" pitchFamily="50" charset="-128"/>
              </a:rPr>
            </a:br>
            <a:r>
              <a:rPr lang="ja-JP" altLang="en-US" sz="1400" b="1"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〇都市の中の広大な森として景観保全と安全確保が必要だが、樹木の成長に伴い、樹林地の高密度化等が課題。</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⇒密集した樹林地の間伐など、適切な樹林地管理による安全の確保や景観の向上が必要</a:t>
            </a:r>
            <a:endParaRPr lang="en-US" altLang="ja-JP" sz="1400" dirty="0">
              <a:latin typeface="Meiryo UI" panose="020B0604030504040204" pitchFamily="50" charset="-128"/>
              <a:ea typeface="Meiryo UI" panose="020B0604030504040204" pitchFamily="50" charset="-128"/>
            </a:endParaRPr>
          </a:p>
          <a:p>
            <a:pPr>
              <a:lnSpc>
                <a:spcPct val="100000"/>
              </a:lnSpc>
            </a:pPr>
            <a:br>
              <a:rPr lang="en-US" altLang="ja-JP" sz="700" dirty="0">
                <a:latin typeface="Meiryo UI" panose="020B0604030504040204" pitchFamily="50" charset="-128"/>
                <a:ea typeface="Meiryo UI" panose="020B0604030504040204" pitchFamily="50" charset="-128"/>
              </a:rPr>
            </a:br>
            <a:r>
              <a:rPr lang="ja-JP" altLang="en-US" sz="1600" b="1" dirty="0">
                <a:latin typeface="Meiryo UI" panose="020B0604030504040204" pitchFamily="50" charset="-128"/>
                <a:ea typeface="Meiryo UI" panose="020B0604030504040204" pitchFamily="50" charset="-128"/>
              </a:rPr>
              <a:t>◆特殊庭園等の管理</a:t>
            </a:r>
            <a:br>
              <a:rPr lang="en-US" altLang="ja-JP" sz="1600" b="1" dirty="0">
                <a:latin typeface="Meiryo UI" panose="020B0604030504040204" pitchFamily="50" charset="-128"/>
                <a:ea typeface="Meiryo UI" panose="020B0604030504040204" pitchFamily="50" charset="-128"/>
              </a:rPr>
            </a:br>
            <a:r>
              <a:rPr lang="ja-JP" altLang="en-US" sz="1400" b="1"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〇大泉緑地の核となる施設として適正な管理とその施設の魅力を活かした取組が必要</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⇒＜かきつばた園＞</a:t>
            </a:r>
            <a:br>
              <a:rPr lang="en-US" altLang="ja-JP" sz="1600" dirty="0">
                <a:latin typeface="Meiryo UI" panose="020B0604030504040204" pitchFamily="50" charset="-128"/>
                <a:ea typeface="Meiryo UI" panose="020B0604030504040204" pitchFamily="50" charset="-128"/>
              </a:rPr>
            </a:br>
            <a:r>
              <a:rPr lang="en-US" altLang="ja-JP" sz="16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カキツバタなどの水生植物について、気候変動も考慮した高度な維持管理が必要</a:t>
            </a:r>
            <a:br>
              <a:rPr lang="en-US" altLang="ja-JP" sz="16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⇒＜ふれあいの庭＞</a:t>
            </a:r>
            <a:br>
              <a:rPr lang="en-US" altLang="ja-JP" sz="16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コンセプトや五感をフルに活用させる仕掛けを持続発展させる高度な維持管理が必要</a:t>
            </a:r>
            <a:endParaRPr lang="en-US" altLang="ja-JP" sz="1400" dirty="0">
              <a:latin typeface="Meiryo UI" panose="020B0604030504040204" pitchFamily="50" charset="-128"/>
              <a:ea typeface="Meiryo UI" panose="020B0604030504040204" pitchFamily="50" charset="-128"/>
            </a:endParaRPr>
          </a:p>
          <a:p>
            <a:pPr>
              <a:lnSpc>
                <a:spcPct val="100000"/>
              </a:lnSpc>
            </a:pPr>
            <a:br>
              <a:rPr lang="en-US" altLang="ja-JP" sz="7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広大な空間を活用した更なる魅力向上</a:t>
            </a:r>
            <a:br>
              <a:rPr lang="en-US" altLang="ja-JP" sz="1600" b="1" dirty="0">
                <a:latin typeface="Meiryo UI" panose="020B0604030504040204" pitchFamily="50" charset="-128"/>
                <a:ea typeface="Meiryo UI" panose="020B0604030504040204" pitchFamily="50" charset="-128"/>
              </a:rPr>
            </a:br>
            <a:r>
              <a:rPr lang="ja-JP" altLang="en-US" sz="1400" b="1"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○現状でも多くの利用があるが、更なる魅力向上に向けて長期的視点に立った取組が求められている</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　⇒大芝生広場等における魅力的なイベント（例：音楽祭、マルシェ、ランタンイベント 等）や</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レンタルサービス等の実施、多様な運動施設を最大限活かした取組みが求められる</a:t>
            </a:r>
            <a:br>
              <a:rPr lang="en-US" altLang="ja-JP" sz="1400" dirty="0">
                <a:latin typeface="Meiryo UI" panose="020B0604030504040204" pitchFamily="50" charset="-128"/>
                <a:ea typeface="Meiryo UI" panose="020B0604030504040204" pitchFamily="50" charset="-128"/>
              </a:rPr>
            </a:br>
            <a:br>
              <a:rPr lang="en-US" altLang="ja-JP" sz="7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アーバンスポーツ施設の利用者層の拡大と多様なニーズへの対応</a:t>
            </a:r>
            <a:br>
              <a:rPr lang="en-US" altLang="ja-JP" sz="1600" b="1" dirty="0">
                <a:latin typeface="Meiryo UI" panose="020B0604030504040204" pitchFamily="50" charset="-128"/>
                <a:ea typeface="Meiryo UI" panose="020B0604030504040204" pitchFamily="50" charset="-128"/>
              </a:rPr>
            </a:br>
            <a:r>
              <a:rPr lang="en-US" altLang="ja-JP" sz="1400" b="1"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○施設の特徴を活かし、経験者から未経験者まで幅広い層が楽しめるよう、利用者ニーズを把握するとともに、</a:t>
            </a:r>
            <a:endParaRPr lang="en-US" altLang="ja-JP" sz="1400" dirty="0">
              <a:latin typeface="Meiryo UI" panose="020B0604030504040204" pitchFamily="50" charset="-128"/>
              <a:ea typeface="Meiryo UI" panose="020B0604030504040204" pitchFamily="50" charset="-128"/>
            </a:endParaRPr>
          </a:p>
          <a:p>
            <a:pPr>
              <a:lnSpc>
                <a:spcPct val="100000"/>
              </a:lnSpc>
            </a:pPr>
            <a:r>
              <a:rPr lang="ja-JP" altLang="en-US" sz="1400" dirty="0">
                <a:latin typeface="Meiryo UI" panose="020B0604030504040204" pitchFamily="50" charset="-128"/>
                <a:ea typeface="Meiryo UI" panose="020B0604030504040204" pitchFamily="50" charset="-128"/>
              </a:rPr>
              <a:t>　　ニーズに応じた維持管理・運用が課題</a:t>
            </a:r>
            <a:br>
              <a:rPr lang="en-US" altLang="ja-JP" sz="16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サイクルどろんこ広場</a:t>
            </a:r>
            <a:r>
              <a:rPr lang="en-US" altLang="ja-JP" sz="1400" dirty="0">
                <a:latin typeface="Meiryo UI" panose="020B0604030504040204" pitchFamily="50" charset="-128"/>
                <a:ea typeface="Meiryo UI" panose="020B0604030504040204" pitchFamily="50" charset="-128"/>
              </a:rPr>
              <a:t>〉</a:t>
            </a:r>
            <a:br>
              <a:rPr lang="en-US" altLang="ja-JP" sz="16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初級者から上級者まで幅広い利用者層が楽しめるよう、未経験者・初級者向け体験プログラムの充実や</a:t>
            </a:r>
            <a:r>
              <a:rPr lang="en-US" altLang="ja-JP" sz="1400" dirty="0">
                <a:latin typeface="Meiryo UI" panose="020B0604030504040204" pitchFamily="50" charset="-128"/>
                <a:ea typeface="Meiryo UI" panose="020B0604030504040204" pitchFamily="50" charset="-128"/>
              </a:rPr>
              <a:t>BMX</a:t>
            </a:r>
            <a:r>
              <a:rPr lang="ja-JP" altLang="en-US" sz="1400" dirty="0">
                <a:latin typeface="Meiryo UI" panose="020B0604030504040204" pitchFamily="50" charset="-128"/>
                <a:ea typeface="Meiryo UI" panose="020B0604030504040204" pitchFamily="50" charset="-128"/>
              </a:rPr>
              <a:t>の</a:t>
            </a:r>
            <a:endParaRPr lang="en-US" altLang="ja-JP" sz="1400" dirty="0">
              <a:latin typeface="Meiryo UI" panose="020B0604030504040204" pitchFamily="50" charset="-128"/>
              <a:ea typeface="Meiryo UI" panose="020B0604030504040204" pitchFamily="50" charset="-128"/>
            </a:endParaRPr>
          </a:p>
          <a:p>
            <a:pPr>
              <a:lnSpc>
                <a:spcPct val="100000"/>
              </a:lnSpc>
            </a:pPr>
            <a:r>
              <a:rPr lang="ja-JP" altLang="en-US" sz="1400" dirty="0">
                <a:latin typeface="Meiryo UI" panose="020B0604030504040204" pitchFamily="50" charset="-128"/>
                <a:ea typeface="Meiryo UI" panose="020B0604030504040204" pitchFamily="50" charset="-128"/>
              </a:rPr>
              <a:t>　　　　　　貸出等による初級者・未経験者の利用促進、</a:t>
            </a:r>
            <a:r>
              <a:rPr lang="en-US" altLang="ja-JP" sz="1400" dirty="0">
                <a:latin typeface="Meiryo UI" panose="020B0604030504040204" pitchFamily="50" charset="-128"/>
                <a:ea typeface="Meiryo UI" panose="020B0604030504040204" pitchFamily="50" charset="-128"/>
              </a:rPr>
              <a:t>BMX</a:t>
            </a:r>
            <a:r>
              <a:rPr lang="ja-JP" altLang="en-US" sz="1400" dirty="0">
                <a:latin typeface="Meiryo UI" panose="020B0604030504040204" pitchFamily="50" charset="-128"/>
                <a:ea typeface="Meiryo UI" panose="020B0604030504040204" pitchFamily="50" charset="-128"/>
              </a:rPr>
              <a:t>競技団体主催の各種大会への協力などに取組むとともに、</a:t>
            </a:r>
            <a:endParaRPr lang="en-US" altLang="ja-JP" sz="1400" dirty="0">
              <a:latin typeface="Meiryo UI" panose="020B0604030504040204" pitchFamily="50" charset="-128"/>
              <a:ea typeface="Meiryo UI" panose="020B0604030504040204" pitchFamily="50" charset="-128"/>
            </a:endParaRPr>
          </a:p>
          <a:p>
            <a:pPr>
              <a:lnSpc>
                <a:spcPct val="100000"/>
              </a:lnSpc>
            </a:pPr>
            <a:r>
              <a:rPr lang="ja-JP" altLang="en-US" sz="1400" dirty="0">
                <a:latin typeface="Meiryo UI" panose="020B0604030504040204" pitchFamily="50" charset="-128"/>
                <a:ea typeface="Meiryo UI" panose="020B0604030504040204" pitchFamily="50" charset="-128"/>
              </a:rPr>
              <a:t>　　　　　　専門的な知見を有する関係者の意見や協力も得ながら、広場の特性を活かした維持管理・運営が必要。</a:t>
            </a:r>
            <a:endParaRPr lang="en-US" altLang="ja-JP" sz="1400" dirty="0">
              <a:latin typeface="Meiryo UI" panose="020B0604030504040204" pitchFamily="50" charset="-128"/>
              <a:ea typeface="Meiryo UI" panose="020B0604030504040204" pitchFamily="50" charset="-128"/>
            </a:endParaRPr>
          </a:p>
          <a:p>
            <a:pPr fontAlgn="t">
              <a:lnSpc>
                <a:spcPct val="100000"/>
              </a:lnSpc>
            </a:pP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スケート広場</a:t>
            </a:r>
            <a:r>
              <a:rPr lang="en-US" altLang="ja-JP" sz="1400" dirty="0">
                <a:latin typeface="Meiryo UI" panose="020B0604030504040204" pitchFamily="50" charset="-128"/>
                <a:ea typeface="Meiryo UI" panose="020B0604030504040204" pitchFamily="50" charset="-128"/>
              </a:rPr>
              <a:t>〉</a:t>
            </a:r>
            <a:br>
              <a:rPr lang="en-US" altLang="ja-JP" sz="16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利用者が安心して利用できるよう、利用ルールの形成やマナー向上に向けた取組みが必要</a:t>
            </a:r>
            <a:endParaRPr lang="ja-JP" altLang="ja-JP" sz="1400" dirty="0">
              <a:latin typeface="Meiryo UI" panose="020B0604030504040204" pitchFamily="50" charset="-128"/>
              <a:ea typeface="Meiryo UI" panose="020B0604030504040204" pitchFamily="50" charset="-128"/>
            </a:endParaRPr>
          </a:p>
          <a:p>
            <a:pPr>
              <a:lnSpc>
                <a:spcPct val="100000"/>
              </a:lnSpc>
            </a:pPr>
            <a:r>
              <a:rPr lang="ja-JP" altLang="en-US" sz="1400" dirty="0">
                <a:latin typeface="Meiryo UI" panose="020B0604030504040204" pitchFamily="50" charset="-128"/>
                <a:ea typeface="Meiryo UI" panose="020B0604030504040204" pitchFamily="50" charset="-128"/>
              </a:rPr>
              <a:t>　　　　　　工業用水道（占用物）の改修工事完了後（令和</a:t>
            </a:r>
            <a:r>
              <a:rPr lang="en-US" altLang="ja-JP" sz="1400" dirty="0">
                <a:latin typeface="Meiryo UI" panose="020B0604030504040204" pitchFamily="50" charset="-128"/>
                <a:ea typeface="Meiryo UI" panose="020B0604030504040204" pitchFamily="50" charset="-128"/>
              </a:rPr>
              <a:t>15</a:t>
            </a:r>
            <a:r>
              <a:rPr lang="ja-JP" altLang="en-US" sz="1400" dirty="0">
                <a:latin typeface="Meiryo UI" panose="020B0604030504040204" pitchFamily="50" charset="-128"/>
                <a:ea typeface="Meiryo UI" panose="020B0604030504040204" pitchFamily="50" charset="-128"/>
              </a:rPr>
              <a:t>年度予定）は、工事後の広場の状況を踏まえ</a:t>
            </a:r>
            <a:endParaRPr lang="en-US" altLang="ja-JP" sz="1400" dirty="0">
              <a:latin typeface="Meiryo UI" panose="020B0604030504040204" pitchFamily="50" charset="-128"/>
              <a:ea typeface="Meiryo UI" panose="020B0604030504040204" pitchFamily="50" charset="-128"/>
            </a:endParaRPr>
          </a:p>
          <a:p>
            <a:pPr>
              <a:lnSpc>
                <a:spcPct val="100000"/>
              </a:lnSpc>
            </a:pPr>
            <a:r>
              <a:rPr lang="ja-JP" altLang="en-US" sz="1400" dirty="0">
                <a:latin typeface="Meiryo UI" panose="020B0604030504040204" pitchFamily="50" charset="-128"/>
                <a:ea typeface="Meiryo UI" panose="020B0604030504040204" pitchFamily="50" charset="-128"/>
              </a:rPr>
              <a:t>　　　　　　利用方法の変更や新たな利用ルールの設定、新たなセクションの設置など、広場の利用促進につながる</a:t>
            </a:r>
            <a:endParaRPr lang="en-US" altLang="ja-JP" sz="1400" dirty="0">
              <a:latin typeface="Meiryo UI" panose="020B0604030504040204" pitchFamily="50" charset="-128"/>
              <a:ea typeface="Meiryo UI" panose="020B0604030504040204" pitchFamily="50" charset="-128"/>
            </a:endParaRPr>
          </a:p>
          <a:p>
            <a:pPr>
              <a:lnSpc>
                <a:spcPct val="100000"/>
              </a:lnSpc>
            </a:pPr>
            <a:r>
              <a:rPr lang="ja-JP" altLang="en-US" sz="1400" dirty="0">
                <a:latin typeface="Meiryo UI" panose="020B0604030504040204" pitchFamily="50" charset="-128"/>
                <a:ea typeface="Meiryo UI" panose="020B0604030504040204" pitchFamily="50" charset="-128"/>
              </a:rPr>
              <a:t>　　　　　　活用方策の検討が必要</a:t>
            </a:r>
          </a:p>
        </p:txBody>
      </p:sp>
    </p:spTree>
    <p:extLst>
      <p:ext uri="{BB962C8B-B14F-4D97-AF65-F5344CB8AC3E}">
        <p14:creationId xmlns:p14="http://schemas.microsoft.com/office/powerpoint/2010/main" val="3793035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6A70C-44E9-46D2-F335-110617AF62AD}"/>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5EEC2-1697-8309-009E-01D05998135B}"/>
              </a:ext>
            </a:extLst>
          </p:cNvPr>
          <p:cNvSpPr>
            <a:spLocks noGrp="1"/>
          </p:cNvSpPr>
          <p:nvPr>
            <p:ph type="sldNum" sz="quarter" idx="12"/>
          </p:nvPr>
        </p:nvSpPr>
        <p:spPr/>
        <p:txBody>
          <a:bodyPr/>
          <a:lstStyle/>
          <a:p>
            <a:fld id="{59403524-B172-4890-B5FD-0EBC0A516305}" type="slidenum">
              <a:rPr lang="en-US" altLang="ja-JP" smtClean="0"/>
              <a:pPr/>
              <a:t>10</a:t>
            </a:fld>
            <a:endParaRPr lang="en-US" altLang="ja-JP"/>
          </a:p>
        </p:txBody>
      </p:sp>
      <p:sp>
        <p:nvSpPr>
          <p:cNvPr id="5" name="テキスト ボックス 4">
            <a:extLst>
              <a:ext uri="{FF2B5EF4-FFF2-40B4-BE49-F238E27FC236}">
                <a16:creationId xmlns:a16="http://schemas.microsoft.com/office/drawing/2014/main" id="{7BAB227E-ACA3-ABA2-99B3-89D8D126D05A}"/>
              </a:ext>
            </a:extLst>
          </p:cNvPr>
          <p:cNvSpPr txBox="1"/>
          <p:nvPr/>
        </p:nvSpPr>
        <p:spPr>
          <a:xfrm>
            <a:off x="2504767" y="2453476"/>
            <a:ext cx="4134465" cy="1951047"/>
          </a:xfrm>
          <a:prstGeom prst="rect">
            <a:avLst/>
          </a:prstGeom>
          <a:noFill/>
        </p:spPr>
        <p:txBody>
          <a:bodyPr wrap="none" rtlCol="0">
            <a:spAutoFit/>
          </a:bodyPr>
          <a:lstStyle/>
          <a:p>
            <a:pPr algn="ctr">
              <a:lnSpc>
                <a:spcPct val="150000"/>
              </a:lnSpc>
            </a:pPr>
            <a:r>
              <a:rPr lang="ja-JP" altLang="en-US" sz="4400" dirty="0">
                <a:latin typeface="BIZ UDPゴシック" panose="020B0400000000000000" pitchFamily="50" charset="-128"/>
                <a:ea typeface="BIZ UDPゴシック" panose="020B0400000000000000" pitchFamily="50" charset="-128"/>
              </a:rPr>
              <a:t>府営公園の概要</a:t>
            </a:r>
            <a:endParaRPr lang="en-US" altLang="ja-JP" sz="4400" dirty="0">
              <a:latin typeface="BIZ UDPゴシック" panose="020B0400000000000000" pitchFamily="50" charset="-128"/>
              <a:ea typeface="BIZ UDPゴシック" panose="020B0400000000000000" pitchFamily="50" charset="-128"/>
            </a:endParaRPr>
          </a:p>
          <a:p>
            <a:pPr algn="ctr">
              <a:lnSpc>
                <a:spcPct val="150000"/>
              </a:lnSpc>
            </a:pPr>
            <a:r>
              <a:rPr kumimoji="1" lang="ja-JP" altLang="en-US" sz="4400" dirty="0">
                <a:latin typeface="BIZ UDPゴシック" panose="020B0400000000000000" pitchFamily="50" charset="-128"/>
                <a:ea typeface="BIZ UDPゴシック" panose="020B0400000000000000" pitchFamily="50" charset="-128"/>
              </a:rPr>
              <a:t>（蜻蛉池公園）</a:t>
            </a:r>
          </a:p>
        </p:txBody>
      </p:sp>
    </p:spTree>
    <p:extLst>
      <p:ext uri="{BB962C8B-B14F-4D97-AF65-F5344CB8AC3E}">
        <p14:creationId xmlns:p14="http://schemas.microsoft.com/office/powerpoint/2010/main" val="2357060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4C10EF56-772C-4FFD-B057-F2C6851EEC40}"/>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蜻蛉池公園</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pic>
        <p:nvPicPr>
          <p:cNvPr id="8" name="図 7">
            <a:extLst>
              <a:ext uri="{FF2B5EF4-FFF2-40B4-BE49-F238E27FC236}">
                <a16:creationId xmlns:a16="http://schemas.microsoft.com/office/drawing/2014/main" id="{547DB8CA-6C6E-9798-4BB5-676488B42E6A}"/>
              </a:ext>
            </a:extLst>
          </p:cNvPr>
          <p:cNvPicPr>
            <a:picLocks noChangeAspect="1"/>
          </p:cNvPicPr>
          <p:nvPr/>
        </p:nvPicPr>
        <p:blipFill>
          <a:blip r:embed="rId2"/>
          <a:stretch>
            <a:fillRect/>
          </a:stretch>
        </p:blipFill>
        <p:spPr>
          <a:xfrm>
            <a:off x="4863911" y="562372"/>
            <a:ext cx="4152436" cy="5733255"/>
          </a:xfrm>
          <a:prstGeom prst="rect">
            <a:avLst/>
          </a:prstGeom>
        </p:spPr>
      </p:pic>
      <p:pic>
        <p:nvPicPr>
          <p:cNvPr id="2" name="図 1">
            <a:extLst>
              <a:ext uri="{FF2B5EF4-FFF2-40B4-BE49-F238E27FC236}">
                <a16:creationId xmlns:a16="http://schemas.microsoft.com/office/drawing/2014/main" id="{E877FED1-9128-2205-7686-DEEED6D3D7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099" y="3861048"/>
            <a:ext cx="4668790" cy="2766712"/>
          </a:xfrm>
          <a:prstGeom prst="rect">
            <a:avLst/>
          </a:prstGeom>
        </p:spPr>
      </p:pic>
      <p:sp>
        <p:nvSpPr>
          <p:cNvPr id="6" name="コンテンツ プレースホルダー 2">
            <a:extLst>
              <a:ext uri="{FF2B5EF4-FFF2-40B4-BE49-F238E27FC236}">
                <a16:creationId xmlns:a16="http://schemas.microsoft.com/office/drawing/2014/main" id="{D0B20BD7-EEDA-A81C-FD0E-27FE117EE311}"/>
              </a:ext>
            </a:extLst>
          </p:cNvPr>
          <p:cNvSpPr txBox="1">
            <a:spLocks/>
          </p:cNvSpPr>
          <p:nvPr/>
        </p:nvSpPr>
        <p:spPr bwMode="auto">
          <a:xfrm>
            <a:off x="0" y="476672"/>
            <a:ext cx="5292080"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4572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■概要</a:t>
            </a:r>
            <a:endParaRPr kumimoji="1" lang="en-US" altLang="ja-JP"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14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当公園は泉南の丘陵地域に位置し、既存の樹林地や多くのため池を活かしつつ、テニスコートなどの運動施設も充実した広域公園です。平成</a:t>
            </a:r>
            <a:r>
              <a:rPr lang="en-US" altLang="ja-JP" sz="1400" dirty="0">
                <a:latin typeface="Meiryo UI" panose="020B0604030504040204" pitchFamily="50" charset="-128"/>
                <a:ea typeface="Meiryo UI" panose="020B0604030504040204" pitchFamily="50" charset="-128"/>
              </a:rPr>
              <a:t>24</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年に岸和田市の広域避難場所に指定され、平成</a:t>
            </a:r>
            <a:r>
              <a:rPr lang="en-US" altLang="ja-JP" sz="1400" dirty="0">
                <a:latin typeface="Meiryo UI" panose="020B0604030504040204" pitchFamily="50" charset="-128"/>
                <a:ea typeface="Meiryo UI" panose="020B0604030504040204" pitchFamily="50" charset="-128"/>
              </a:rPr>
              <a:t>27</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年には府地域防災計画において後方支援活動拠点として位置付けられたところ、</a:t>
            </a:r>
            <a:r>
              <a:rPr lang="ja-JP" altLang="en-US" sz="1400" dirty="0">
                <a:latin typeface="Meiryo UI" panose="020B0604030504040204" pitchFamily="50" charset="-128"/>
                <a:ea typeface="Meiryo UI" panose="020B0604030504040204" pitchFamily="50" charset="-128"/>
              </a:rPr>
              <a:t>令和６年度末までに</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トイレや出入口改修、非常用発電設備の設置等の必要な整備を完了した。</a:t>
            </a:r>
            <a:endParaRPr kumimoji="1" lang="en-US" altLang="ja-JP" sz="14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4572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■開設面積 ：</a:t>
            </a:r>
            <a:r>
              <a:rPr kumimoji="1" lang="en-US" altLang="ja-JP"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66.1ha</a:t>
            </a:r>
            <a:endParaRPr kumimoji="1" lang="en-US" altLang="ja-JP"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45720" marR="0" lvl="0" indent="0" algn="l" defTabSz="914400" rtl="0" eaLnBrk="0" fontAlgn="base" latinLnBrk="0" hangingPunct="0">
              <a:lnSpc>
                <a:spcPct val="100000"/>
              </a:lnSpc>
              <a:spcBef>
                <a:spcPct val="20000"/>
              </a:spcBef>
              <a:spcAft>
                <a:spcPct val="0"/>
              </a:spcAft>
              <a:buClrTx/>
              <a:buSzTx/>
              <a:buFontTx/>
              <a:buNone/>
              <a:tabLst/>
              <a:defRPr/>
            </a:pPr>
            <a:r>
              <a:rPr kumimoji="1" lang="en-US" altLang="ja-JP"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a:t>
            </a:r>
            <a:r>
              <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所在地　  ：</a:t>
            </a: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岸和田市三ヶ山町ほか</a:t>
            </a:r>
            <a:endPar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4572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■開設年月 ：</a:t>
            </a: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平成</a:t>
            </a:r>
            <a:r>
              <a:rPr kumimoji="1" lang="en-US" altLang="ja-JP"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3</a:t>
            </a: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年</a:t>
            </a:r>
            <a:r>
              <a:rPr kumimoji="1" lang="en-US" altLang="ja-JP"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6</a:t>
            </a: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月</a:t>
            </a:r>
            <a:endPar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4572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■アクセス　 ：</a:t>
            </a: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南海バス「蜻蛉池公園前」</a:t>
            </a:r>
            <a:endParaRPr kumimoji="1" lang="en-US" altLang="ja-JP"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45720" marR="0" lvl="0" indent="0" algn="l" defTabSz="914400" rtl="0" eaLnBrk="0" fontAlgn="base" latinLnBrk="0" hangingPunct="0">
              <a:lnSpc>
                <a:spcPct val="100000"/>
              </a:lnSpc>
              <a:spcBef>
                <a:spcPct val="20000"/>
              </a:spcBef>
              <a:spcAft>
                <a:spcPct val="0"/>
              </a:spcAft>
              <a:buClrTx/>
              <a:buSzTx/>
              <a:buFontTx/>
              <a:buNone/>
              <a:tabLst/>
              <a:defRPr/>
            </a:pPr>
            <a:r>
              <a:rPr lang="en-US" altLang="ja-JP" sz="1600" b="1" kern="0" dirty="0">
                <a:latin typeface="Meiryo UI" panose="020B0604030504040204" pitchFamily="50" charset="-128"/>
                <a:ea typeface="Meiryo UI" panose="020B0604030504040204" pitchFamily="50" charset="-128"/>
              </a:rPr>
              <a:t>	</a:t>
            </a:r>
            <a:r>
              <a:rPr lang="ja-JP" altLang="en-US" sz="1600" b="1" kern="0" dirty="0">
                <a:latin typeface="Meiryo UI" panose="020B0604030504040204" pitchFamily="50" charset="-128"/>
                <a:ea typeface="Meiryo UI" panose="020B0604030504040204" pitchFamily="50" charset="-128"/>
              </a:rPr>
              <a:t>　　　　</a:t>
            </a: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バス停下車すぐ</a:t>
            </a:r>
          </a:p>
          <a:p>
            <a:pPr marL="45720" marR="0" lvl="0" indent="0" algn="l" defTabSz="914400" rtl="0" eaLnBrk="0" fontAlgn="base" latinLnBrk="0" hangingPunct="0">
              <a:lnSpc>
                <a:spcPct val="100000"/>
              </a:lnSpc>
              <a:spcBef>
                <a:spcPct val="20000"/>
              </a:spcBef>
              <a:spcAft>
                <a:spcPct val="0"/>
              </a:spcAft>
              <a:buClrTx/>
              <a:buSzTx/>
              <a:buFontTx/>
              <a:buNone/>
              <a:tabLst/>
              <a:defRPr/>
            </a:pPr>
            <a:endParaRPr kumimoji="1" lang="en-US" altLang="ja-JP" sz="1400" b="0" i="0" u="none" strike="noStrike" kern="0" cap="none" spc="0" normalizeH="0" baseline="0" noProof="0" dirty="0">
              <a:ln>
                <a:noFill/>
              </a:ln>
              <a:solidFill>
                <a:srgbClr val="006699"/>
              </a:solidFill>
              <a:effectLst/>
              <a:uLnTx/>
              <a:uFillTx/>
              <a:latin typeface="Meiryo UI" panose="020B0604030504040204" pitchFamily="50" charset="-128"/>
              <a:ea typeface="Meiryo UI" panose="020B0604030504040204" pitchFamily="50" charset="-128"/>
            </a:endParaRPr>
          </a:p>
        </p:txBody>
      </p:sp>
      <p:sp>
        <p:nvSpPr>
          <p:cNvPr id="3" name="テキスト ボックス 76">
            <a:extLst>
              <a:ext uri="{FF2B5EF4-FFF2-40B4-BE49-F238E27FC236}">
                <a16:creationId xmlns:a16="http://schemas.microsoft.com/office/drawing/2014/main" id="{7B9143BF-3263-614D-7ED8-C5B0EB39F5C8}"/>
              </a:ext>
            </a:extLst>
          </p:cNvPr>
          <p:cNvSpPr txBox="1"/>
          <p:nvPr/>
        </p:nvSpPr>
        <p:spPr>
          <a:xfrm>
            <a:off x="1558330" y="6630192"/>
            <a:ext cx="3421380" cy="22860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101600" indent="-101600" algn="l">
              <a:lnSpc>
                <a:spcPts val="1000"/>
              </a:lnSpc>
              <a:buNone/>
            </a:pPr>
            <a:r>
              <a:rPr lang="ja-JP" sz="800" kern="100">
                <a:effectLst/>
                <a:latin typeface="ＭＳ Ｐ明朝" panose="02020600040205080304" pitchFamily="18" charset="-128"/>
                <a:ea typeface="ＭＳ Ｐ明朝" panose="02020600040205080304" pitchFamily="18" charset="-128"/>
                <a:cs typeface="Times New Roman" panose="02020603050405020304" pitchFamily="18" charset="0"/>
              </a:rPr>
              <a:t>出典：国土交通省国土数値情報、国土地理院航空写真 を加工して作成</a:t>
            </a:r>
            <a:endParaRPr lang="ja-JP" sz="1050" kern="100">
              <a:effectLst/>
              <a:latin typeface="ＭＳ Ｐ明朝" panose="02020600040205080304" pitchFamily="18" charset="-128"/>
              <a:ea typeface="ＭＳ Ｐ明朝" panose="02020600040205080304" pitchFamily="18" charset="-128"/>
              <a:cs typeface="Times New Roman" panose="02020603050405020304" pitchFamily="18" charset="0"/>
            </a:endParaRPr>
          </a:p>
        </p:txBody>
      </p:sp>
    </p:spTree>
    <p:extLst>
      <p:ext uri="{BB962C8B-B14F-4D97-AF65-F5344CB8AC3E}">
        <p14:creationId xmlns:p14="http://schemas.microsoft.com/office/powerpoint/2010/main" val="3722722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013F3-CD4B-02A5-C99D-CCDB785705DD}"/>
            </a:ext>
          </a:extLst>
        </p:cNvPr>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04216477-1A23-DCC1-8BAE-C2E7E5333586}"/>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蜻蛉池公園</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3" name="テキスト ボックス 12">
            <a:extLst>
              <a:ext uri="{FF2B5EF4-FFF2-40B4-BE49-F238E27FC236}">
                <a16:creationId xmlns:a16="http://schemas.microsoft.com/office/drawing/2014/main" id="{748F60F6-F54A-7C66-3D4D-30D620E0DF48}"/>
              </a:ext>
            </a:extLst>
          </p:cNvPr>
          <p:cNvSpPr txBox="1">
            <a:spLocks noChangeArrowheads="1"/>
          </p:cNvSpPr>
          <p:nvPr/>
        </p:nvSpPr>
        <p:spPr bwMode="auto">
          <a:xfrm>
            <a:off x="238445" y="1108383"/>
            <a:ext cx="654710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特色</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lvl="0" eaLnBrk="1" hangingPunct="1">
              <a:spcBef>
                <a:spcPct val="0"/>
              </a:spcBef>
              <a:buNone/>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○水と緑の音楽広場の回廊、大池を一体的に眺めることができる広がりの</a:t>
            </a:r>
            <a:r>
              <a:rPr lang="ja-JP" altLang="en-US" sz="1400" dirty="0">
                <a:latin typeface="Meiryo UI" panose="020B0604030504040204" pitchFamily="50" charset="-128"/>
                <a:ea typeface="Meiryo UI" panose="020B0604030504040204" pitchFamily="50" charset="-128"/>
              </a:rPr>
              <a:t>ある景観を形成</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lvl="0" eaLnBrk="1" hangingPunct="1">
              <a:spcBef>
                <a:spcPct val="0"/>
              </a:spcBef>
              <a:buNone/>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しており、</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散策しながら、移り変わるバラ風景や周辺の</a:t>
            </a:r>
            <a:r>
              <a:rPr lang="ja-JP" altLang="en-US" sz="1400" dirty="0">
                <a:latin typeface="Meiryo UI" panose="020B0604030504040204" pitchFamily="50" charset="-128"/>
                <a:ea typeface="Meiryo UI" panose="020B0604030504040204" pitchFamily="50" charset="-128"/>
              </a:rPr>
              <a:t>水と緑が織りなす風景が楽しめる</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回遊式バラ園になっています。　</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ja-JP"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バラ類</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約</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200</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種　約</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2,300</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株</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lvl="0" eaLnBrk="1" hangingPunct="1">
              <a:spcBef>
                <a:spcPct val="0"/>
              </a:spcBef>
              <a:buNone/>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○間近で花を観賞する「花の景」、眺望ポイントから眺める「谷間の景」など</a:t>
            </a:r>
            <a:r>
              <a:rPr lang="ja-JP" altLang="en-US" sz="1400" dirty="0">
                <a:latin typeface="Meiryo UI" panose="020B0604030504040204" pitchFamily="50" charset="-128"/>
                <a:ea typeface="Meiryo UI" panose="020B0604030504040204" pitchFamily="50" charset="-128"/>
              </a:rPr>
              <a:t>地形に応じて</a:t>
            </a:r>
            <a:b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b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ゾーニング。</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正面入り口部は解放感ある庭園風景を成し、</a:t>
            </a:r>
            <a:r>
              <a:rPr lang="ja-JP" altLang="en-US" sz="1400" dirty="0">
                <a:latin typeface="Meiryo UI" panose="020B0604030504040204" pitchFamily="50" charset="-128"/>
                <a:ea typeface="Meiryo UI" panose="020B0604030504040204" pitchFamily="50" charset="-128"/>
              </a:rPr>
              <a:t>奥に進むにつれて谷地形を</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生かした風情ある景観を風景を演出しています。</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・あじさい</a:t>
            </a:r>
            <a:r>
              <a:rPr kumimoji="1" lang="ja-JP"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約</a:t>
            </a:r>
            <a:r>
              <a:rPr lang="en-US" altLang="ja-JP" sz="1400" dirty="0">
                <a:latin typeface="Meiryo UI" panose="020B0604030504040204" pitchFamily="50" charset="-128"/>
                <a:ea typeface="Meiryo UI" panose="020B0604030504040204" pitchFamily="50" charset="-128"/>
              </a:rPr>
              <a:t>50</a:t>
            </a:r>
            <a:r>
              <a:rPr kumimoji="1" lang="ja-JP"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種</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約</a:t>
            </a:r>
            <a:r>
              <a:rPr lang="en-US" altLang="ja-JP" sz="1400" dirty="0">
                <a:latin typeface="Meiryo UI" panose="020B0604030504040204" pitchFamily="50" charset="-128"/>
                <a:ea typeface="Meiryo UI" panose="020B0604030504040204" pitchFamily="50" charset="-128"/>
              </a:rPr>
              <a:t>8,500</a:t>
            </a:r>
            <a:r>
              <a:rPr kumimoji="1" lang="ja-JP"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株</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id="{28E8151B-1298-EF18-A777-29E2DD1DB7A2}"/>
              </a:ext>
            </a:extLst>
          </p:cNvPr>
          <p:cNvSpPr txBox="1">
            <a:spLocks noChangeArrowheads="1"/>
          </p:cNvSpPr>
          <p:nvPr/>
        </p:nvSpPr>
        <p:spPr bwMode="auto">
          <a:xfrm>
            <a:off x="35496" y="586647"/>
            <a:ext cx="879676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Meiryo UI" panose="020B0604030504040204" pitchFamily="50" charset="-128"/>
                <a:ea typeface="Meiryo UI" panose="020B0604030504040204" pitchFamily="50" charset="-128"/>
              </a:rPr>
              <a:t>■主要施設（１）　特殊庭園　水と緑の音楽広場（バラ園）・あじさい園</a:t>
            </a:r>
          </a:p>
        </p:txBody>
      </p:sp>
      <p:pic>
        <p:nvPicPr>
          <p:cNvPr id="7" name="Picture 4" descr="水と緑の音楽広場の写真">
            <a:extLst>
              <a:ext uri="{FF2B5EF4-FFF2-40B4-BE49-F238E27FC236}">
                <a16:creationId xmlns:a16="http://schemas.microsoft.com/office/drawing/2014/main" id="{C4EAFFDE-D59D-E1A2-562F-9A70E877E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5548" y="1011249"/>
            <a:ext cx="2028013" cy="15210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descr="\\G0000sv0ns502\d10207$\doc\11_都市みどり課・工区\【0400番台】写真フォルダ\蜻蛉池公園\あじさい園\DSC_2048_011.jpg">
            <a:extLst>
              <a:ext uri="{FF2B5EF4-FFF2-40B4-BE49-F238E27FC236}">
                <a16:creationId xmlns:a16="http://schemas.microsoft.com/office/drawing/2014/main" id="{F5842E17-8C89-C3AD-DFA2-66281F1FAF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5548" y="2589603"/>
            <a:ext cx="2028013" cy="1356995"/>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pic>
      <p:sp>
        <p:nvSpPr>
          <p:cNvPr id="11" name="テキスト ボックス 12">
            <a:extLst>
              <a:ext uri="{FF2B5EF4-FFF2-40B4-BE49-F238E27FC236}">
                <a16:creationId xmlns:a16="http://schemas.microsoft.com/office/drawing/2014/main" id="{40ECB248-DA06-1980-B635-6DB41274A392}"/>
              </a:ext>
            </a:extLst>
          </p:cNvPr>
          <p:cNvSpPr txBox="1">
            <a:spLocks noChangeArrowheads="1"/>
          </p:cNvSpPr>
          <p:nvPr/>
        </p:nvSpPr>
        <p:spPr bwMode="auto">
          <a:xfrm>
            <a:off x="238445" y="4064464"/>
            <a:ext cx="859381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特色</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○多様な種類の花木が植栽され、四季折々の花が楽しめる空間</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○春にはフジやユキヤナギなどの花木が楽しめます。</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○自然地形の斜面を利用し、斜面全体がスイセンに彩られ、ボリューム感ある早春の景観を演出します。</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○ニホンズイセン　約</a:t>
            </a:r>
            <a:r>
              <a:rPr lang="en-US" altLang="ja-JP" sz="1400" dirty="0">
                <a:latin typeface="Meiryo UI" panose="020B0604030504040204" pitchFamily="50" charset="-128"/>
                <a:ea typeface="Meiryo UI" panose="020B0604030504040204" pitchFamily="50" charset="-128"/>
              </a:rPr>
              <a:t>60,000</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株</a:t>
            </a:r>
            <a:endPar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EF2531E3-C9D1-A9E3-3A29-FEEC50B52A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7944" y="5134508"/>
            <a:ext cx="2564377" cy="1529797"/>
          </a:xfrm>
          <a:prstGeom prst="rect">
            <a:avLst/>
          </a:prstGeom>
        </p:spPr>
      </p:pic>
      <p:pic>
        <p:nvPicPr>
          <p:cNvPr id="15" name="図 14">
            <a:extLst>
              <a:ext uri="{FF2B5EF4-FFF2-40B4-BE49-F238E27FC236}">
                <a16:creationId xmlns:a16="http://schemas.microsoft.com/office/drawing/2014/main" id="{FBF7070D-C808-32BD-E1F3-4DA6911A3F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5548" y="5137677"/>
            <a:ext cx="2046712" cy="1533311"/>
          </a:xfrm>
          <a:prstGeom prst="rect">
            <a:avLst/>
          </a:prstGeom>
        </p:spPr>
      </p:pic>
      <p:sp>
        <p:nvSpPr>
          <p:cNvPr id="17" name="Rectangle 2">
            <a:extLst>
              <a:ext uri="{FF2B5EF4-FFF2-40B4-BE49-F238E27FC236}">
                <a16:creationId xmlns:a16="http://schemas.microsoft.com/office/drawing/2014/main" id="{56895F76-DE9C-B4EB-CC5D-667AF4C8EABA}"/>
              </a:ext>
            </a:extLst>
          </p:cNvPr>
          <p:cNvSpPr txBox="1">
            <a:spLocks noChangeArrowheads="1"/>
          </p:cNvSpPr>
          <p:nvPr/>
        </p:nvSpPr>
        <p:spPr bwMode="auto">
          <a:xfrm>
            <a:off x="35496" y="3600199"/>
            <a:ext cx="445405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1" lang="ja-JP" altLang="en-US" sz="2000" b="1" i="0" u="none" strike="noStrike" kern="0" cap="none" spc="0" normalizeH="0" baseline="0" noProof="0" dirty="0">
                <a:ln>
                  <a:noFill/>
                </a:ln>
                <a:solidFill>
                  <a:schemeClr val="tx1"/>
                </a:solidFill>
                <a:effectLst>
                  <a:outerShdw blurRad="38100" dist="38100" dir="2700000" algn="tl">
                    <a:srgbClr val="C0C0C0"/>
                  </a:outerShdw>
                </a:effectLst>
                <a:uLnTx/>
                <a:uFillTx/>
                <a:latin typeface="Meiryo UI" panose="020B0604030504040204" pitchFamily="50" charset="-128"/>
                <a:ea typeface="Meiryo UI" panose="020B0604030504040204" pitchFamily="50" charset="-128"/>
              </a:rPr>
              <a:t>■主要施設（２）　花木園・水仙郷</a:t>
            </a:r>
          </a:p>
        </p:txBody>
      </p:sp>
    </p:spTree>
    <p:extLst>
      <p:ext uri="{BB962C8B-B14F-4D97-AF65-F5344CB8AC3E}">
        <p14:creationId xmlns:p14="http://schemas.microsoft.com/office/powerpoint/2010/main" val="2868180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342900" y="884337"/>
            <a:ext cx="6391745" cy="707886"/>
          </a:xfrm>
          <a:prstGeom prst="rect">
            <a:avLst/>
          </a:prstGeom>
        </p:spPr>
        <p:txBody>
          <a:bodyPr wrap="square" lIns="91440" tIns="45720" rIns="91440" bIns="45720" anchor="t">
            <a:spAutoFit/>
          </a:bodyPr>
          <a:lstStyle/>
          <a:p>
            <a:pPr>
              <a:spcBef>
                <a:spcPct val="0"/>
              </a:spcBef>
            </a:pPr>
            <a:r>
              <a:rPr lang="ja-JP" altLang="en-US" sz="2000" dirty="0">
                <a:latin typeface="Meiryo UI" panose="020B0604030504040204" pitchFamily="50" charset="-128"/>
                <a:ea typeface="Meiryo UI" panose="020B0604030504040204" pitchFamily="50" charset="-128"/>
              </a:rPr>
              <a:t>○</a:t>
            </a:r>
            <a:r>
              <a:rPr lang="ja-JP" sz="2000" dirty="0">
                <a:latin typeface="Meiryo UI" panose="020B0604030504040204" pitchFamily="50" charset="-128"/>
                <a:ea typeface="Meiryo UI" panose="020B0604030504040204" pitchFamily="50" charset="-128"/>
              </a:rPr>
              <a:t>令和７年度は約</a:t>
            </a:r>
            <a:r>
              <a:rPr lang="en-US" altLang="ja-JP" sz="2000" dirty="0">
                <a:latin typeface="Meiryo UI" panose="020B0604030504040204" pitchFamily="50" charset="-128"/>
                <a:ea typeface="Meiryo UI" panose="020B0604030504040204" pitchFamily="50" charset="-128"/>
              </a:rPr>
              <a:t>127</a:t>
            </a:r>
            <a:r>
              <a:rPr lang="ja-JP" sz="2000" dirty="0">
                <a:latin typeface="Meiryo UI" panose="020B0604030504040204" pitchFamily="50" charset="-128"/>
                <a:ea typeface="Meiryo UI" panose="020B0604030504040204" pitchFamily="50" charset="-128"/>
              </a:rPr>
              <a:t>万人の来園者がありました。</a:t>
            </a:r>
            <a:endParaRPr lang="en-US" altLang="ja-JP" sz="2000" dirty="0">
              <a:latin typeface="Meiryo UI" panose="020B0604030504040204" pitchFamily="50" charset="-128"/>
              <a:ea typeface="Meiryo UI" panose="020B0604030504040204" pitchFamily="50" charset="-128"/>
            </a:endParaRPr>
          </a:p>
          <a:p>
            <a:pPr>
              <a:spcBef>
                <a:spcPct val="0"/>
              </a:spcBef>
            </a:pPr>
            <a:r>
              <a:rPr lang="ja-JP" sz="2000" dirty="0">
                <a:latin typeface="Meiryo UI" panose="020B0604030504040204" pitchFamily="50" charset="-128"/>
                <a:ea typeface="Meiryo UI" panose="020B0604030504040204" pitchFamily="50" charset="-128"/>
              </a:rPr>
              <a:t>○来園者数は着実に増加傾向を示しています。</a:t>
            </a:r>
            <a:endParaRPr lang="en-US" altLang="ja-JP" sz="2000"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06986653-A566-4FBA-A281-139BAFB74D36}"/>
              </a:ext>
            </a:extLst>
          </p:cNvPr>
          <p:cNvSpPr txBox="1"/>
          <p:nvPr/>
        </p:nvSpPr>
        <p:spPr>
          <a:xfrm>
            <a:off x="-3742" y="3166"/>
            <a:ext cx="9147741" cy="461665"/>
          </a:xfrm>
          <a:prstGeom prst="rect">
            <a:avLst/>
          </a:prstGeom>
          <a:solidFill>
            <a:srgbClr val="00B050"/>
          </a:solidFill>
        </p:spPr>
        <p:txBody>
          <a:bodyPr wrap="square" lIns="91440" tIns="45720" rIns="91440" bIns="45720" rtlCol="0" anchor="t">
            <a:spAutoFit/>
          </a:bodyPr>
          <a:lstStyle/>
          <a:p>
            <a:r>
              <a:rPr kumimoji="1" lang="ja-JP" altLang="en-US" sz="2400" b="1">
                <a:solidFill>
                  <a:schemeClr val="bg1"/>
                </a:solidFill>
                <a:latin typeface="Meiryo UI"/>
                <a:ea typeface="Meiryo UI"/>
              </a:rPr>
              <a:t>　府営公園の概要（</a:t>
            </a:r>
            <a:r>
              <a:rPr lang="ja-JP" altLang="en-US" sz="2400" b="1">
                <a:solidFill>
                  <a:schemeClr val="bg1"/>
                </a:solidFill>
                <a:latin typeface="Meiryo UI"/>
                <a:ea typeface="Meiryo UI"/>
              </a:rPr>
              <a:t>蜻蛉池公園</a:t>
            </a:r>
            <a:r>
              <a:rPr kumimoji="1" lang="ja-JP" altLang="en-US" sz="2400" b="1">
                <a:solidFill>
                  <a:schemeClr val="bg1"/>
                </a:solidFill>
                <a:latin typeface="Meiryo UI"/>
                <a:ea typeface="Meiryo UI"/>
              </a:rPr>
              <a:t>）</a:t>
            </a:r>
          </a:p>
        </p:txBody>
      </p:sp>
      <p:sp>
        <p:nvSpPr>
          <p:cNvPr id="12" name="コンテンツ プレースホルダー 2">
            <a:extLst>
              <a:ext uri="{FF2B5EF4-FFF2-40B4-BE49-F238E27FC236}">
                <a16:creationId xmlns:a16="http://schemas.microsoft.com/office/drawing/2014/main" id="{F9041697-1104-487E-8A7C-92BECF4B6EC5}"/>
              </a:ext>
            </a:extLst>
          </p:cNvPr>
          <p:cNvSpPr txBox="1">
            <a:spLocks/>
          </p:cNvSpPr>
          <p:nvPr/>
        </p:nvSpPr>
        <p:spPr bwMode="auto">
          <a:xfrm>
            <a:off x="0" y="488495"/>
            <a:ext cx="345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solidFill>
                  <a:srgbClr val="000000"/>
                </a:solidFill>
                <a:latin typeface="Meiryo UI" panose="020B0604030504040204" pitchFamily="50" charset="-128"/>
                <a:ea typeface="Meiryo UI" panose="020B0604030504040204" pitchFamily="50" charset="-128"/>
              </a:rPr>
              <a:t>■利用状況</a:t>
            </a:r>
          </a:p>
        </p:txBody>
      </p:sp>
      <p:pic>
        <p:nvPicPr>
          <p:cNvPr id="4" name="Picture 3">
            <a:extLst>
              <a:ext uri="{FF2B5EF4-FFF2-40B4-BE49-F238E27FC236}">
                <a16:creationId xmlns:a16="http://schemas.microsoft.com/office/drawing/2014/main" id="{F638D7DC-FBDC-6D10-EBEA-63FB1ABAFDF8}"/>
              </a:ext>
            </a:extLst>
          </p:cNvPr>
          <p:cNvPicPr>
            <a:picLocks noChangeAspect="1"/>
          </p:cNvPicPr>
          <p:nvPr/>
        </p:nvPicPr>
        <p:blipFill>
          <a:blip r:embed="rId2"/>
          <a:stretch>
            <a:fillRect/>
          </a:stretch>
        </p:blipFill>
        <p:spPr>
          <a:xfrm>
            <a:off x="342900" y="1712035"/>
            <a:ext cx="8229600" cy="4919831"/>
          </a:xfrm>
          <a:prstGeom prst="rect">
            <a:avLst/>
          </a:prstGeom>
        </p:spPr>
      </p:pic>
    </p:spTree>
    <p:extLst>
      <p:ext uri="{BB962C8B-B14F-4D97-AF65-F5344CB8AC3E}">
        <p14:creationId xmlns:p14="http://schemas.microsoft.com/office/powerpoint/2010/main" val="2070915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721ABD84-B819-4D20-9486-2C155AFFDB93}"/>
              </a:ext>
            </a:extLst>
          </p:cNvPr>
          <p:cNvSpPr txBox="1"/>
          <p:nvPr/>
        </p:nvSpPr>
        <p:spPr>
          <a:xfrm>
            <a:off x="-3742" y="3166"/>
            <a:ext cx="9147741" cy="461665"/>
          </a:xfrm>
          <a:prstGeom prst="rect">
            <a:avLst/>
          </a:prstGeom>
          <a:solidFill>
            <a:srgbClr val="00B050"/>
          </a:solidFill>
        </p:spPr>
        <p:txBody>
          <a:bodyPr wrap="square" lIns="91440" tIns="45720" rIns="91440" bIns="45720" rtlCol="0" anchor="t">
            <a:spAutoFit/>
          </a:bodyPr>
          <a:lstStyle/>
          <a:p>
            <a:r>
              <a:rPr kumimoji="1" lang="ja-JP" altLang="en-US" sz="2400" b="1">
                <a:solidFill>
                  <a:schemeClr val="bg1"/>
                </a:solidFill>
                <a:latin typeface="Meiryo UI"/>
                <a:ea typeface="Meiryo UI"/>
              </a:rPr>
              <a:t>　府営公園の概要（</a:t>
            </a:r>
            <a:r>
              <a:rPr lang="ja-JP" altLang="en-US" sz="2400" b="1">
                <a:solidFill>
                  <a:schemeClr val="bg1"/>
                </a:solidFill>
                <a:latin typeface="Meiryo UI"/>
                <a:ea typeface="Meiryo UI"/>
              </a:rPr>
              <a:t>蜻蛉池公園</a:t>
            </a:r>
            <a:r>
              <a:rPr kumimoji="1" lang="ja-JP" altLang="en-US" sz="2400" b="1">
                <a:solidFill>
                  <a:schemeClr val="bg1"/>
                </a:solidFill>
                <a:latin typeface="Meiryo UI"/>
                <a:ea typeface="Meiryo UI"/>
              </a:rPr>
              <a:t>）</a:t>
            </a:r>
          </a:p>
        </p:txBody>
      </p:sp>
      <p:sp>
        <p:nvSpPr>
          <p:cNvPr id="16" name="コンテンツ プレースホルダー 2">
            <a:extLst>
              <a:ext uri="{FF2B5EF4-FFF2-40B4-BE49-F238E27FC236}">
                <a16:creationId xmlns:a16="http://schemas.microsoft.com/office/drawing/2014/main" id="{14508E8A-B7C8-45AC-BFED-38CCE2C5AB8E}"/>
              </a:ext>
            </a:extLst>
          </p:cNvPr>
          <p:cNvSpPr txBox="1">
            <a:spLocks/>
          </p:cNvSpPr>
          <p:nvPr/>
        </p:nvSpPr>
        <p:spPr bwMode="auto">
          <a:xfrm>
            <a:off x="0" y="488495"/>
            <a:ext cx="345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solidFill>
                  <a:srgbClr val="000000"/>
                </a:solidFill>
                <a:latin typeface="Meiryo UI" panose="020B0604030504040204" pitchFamily="50" charset="-128"/>
                <a:ea typeface="Meiryo UI" panose="020B0604030504040204" pitchFamily="50" charset="-128"/>
              </a:rPr>
              <a:t>■利用状況（月別）</a:t>
            </a:r>
          </a:p>
        </p:txBody>
      </p:sp>
      <p:sp>
        <p:nvSpPr>
          <p:cNvPr id="17" name="正方形/長方形 16">
            <a:extLst>
              <a:ext uri="{FF2B5EF4-FFF2-40B4-BE49-F238E27FC236}">
                <a16:creationId xmlns:a16="http://schemas.microsoft.com/office/drawing/2014/main" id="{89685FA8-9CE6-4F84-A7E1-11935DECC43B}"/>
              </a:ext>
            </a:extLst>
          </p:cNvPr>
          <p:cNvSpPr/>
          <p:nvPr/>
        </p:nvSpPr>
        <p:spPr>
          <a:xfrm>
            <a:off x="15300" y="836712"/>
            <a:ext cx="9058745" cy="923330"/>
          </a:xfrm>
          <a:prstGeom prst="rect">
            <a:avLst/>
          </a:prstGeom>
        </p:spPr>
        <p:txBody>
          <a:bodyPr wrap="square" lIns="91440" tIns="45720" rIns="91440" bIns="45720" anchor="t">
            <a:spAutoFit/>
          </a:bodyPr>
          <a:lstStyle/>
          <a:p>
            <a:r>
              <a:rPr lang="ja-JP" altLang="en-US" dirty="0">
                <a:latin typeface="Meiryo UI" panose="020B0604030504040204" pitchFamily="50" charset="-128"/>
                <a:ea typeface="Meiryo UI" panose="020B0604030504040204" pitchFamily="50" charset="-128"/>
              </a:rPr>
              <a:t>　</a:t>
            </a:r>
            <a:r>
              <a:rPr lang="ja-JP" altLang="en-US">
                <a:latin typeface="Meiryo UI" panose="020B0604030504040204" pitchFamily="50" charset="-128"/>
                <a:ea typeface="Meiryo UI" panose="020B0604030504040204" pitchFamily="50" charset="-128"/>
              </a:rPr>
              <a:t>○平均で10万人／月以上が来園しています。</a:t>
            </a:r>
            <a:endParaRPr lang="en-US" altLang="ja-JP">
              <a:latin typeface="Meiryo UI" panose="020B0604030504040204" pitchFamily="50" charset="-128"/>
              <a:ea typeface="Meiryo UI" panose="020B0604030504040204" pitchFamily="50" charset="-128"/>
            </a:endParaRPr>
          </a:p>
          <a:p>
            <a:r>
              <a:rPr lang="ja-JP" altLang="en-US">
                <a:latin typeface="Meiryo UI" panose="020B0604030504040204" pitchFamily="50" charset="-128"/>
                <a:ea typeface="Meiryo UI" panose="020B0604030504040204" pitchFamily="50" charset="-128"/>
              </a:rPr>
              <a:t>　 ○その中でも４月及び５月は15万人、11月は約14万人となっており、アジサイやバラを楽しめる</a:t>
            </a:r>
          </a:p>
          <a:p>
            <a:r>
              <a:rPr lang="ja-JP" altLang="en-US">
                <a:latin typeface="Meiryo UI" panose="020B0604030504040204" pitchFamily="50" charset="-128"/>
                <a:ea typeface="Meiryo UI" panose="020B0604030504040204" pitchFamily="50" charset="-128"/>
              </a:rPr>
              <a:t>　　　時期、秋の行楽シーズンに特に多くの利用があるといえます。</a:t>
            </a:r>
            <a:endParaRPr lang="ja-JP">
              <a:latin typeface="Meiryo UI" panose="020B0604030504040204" pitchFamily="50" charset="-128"/>
              <a:ea typeface="Meiryo UI" panose="020B0604030504040204" pitchFamily="50" charset="-128"/>
            </a:endParaRPr>
          </a:p>
        </p:txBody>
      </p:sp>
      <p:pic>
        <p:nvPicPr>
          <p:cNvPr id="2" name="Picture 1">
            <a:extLst>
              <a:ext uri="{FF2B5EF4-FFF2-40B4-BE49-F238E27FC236}">
                <a16:creationId xmlns:a16="http://schemas.microsoft.com/office/drawing/2014/main" id="{DD5811B1-5955-BBAE-30D5-F641C230413C}"/>
              </a:ext>
            </a:extLst>
          </p:cNvPr>
          <p:cNvPicPr>
            <a:picLocks noChangeAspect="1"/>
          </p:cNvPicPr>
          <p:nvPr/>
        </p:nvPicPr>
        <p:blipFill>
          <a:blip r:embed="rId2"/>
          <a:stretch>
            <a:fillRect/>
          </a:stretch>
        </p:blipFill>
        <p:spPr>
          <a:xfrm>
            <a:off x="395536" y="1717348"/>
            <a:ext cx="8496943" cy="5080654"/>
          </a:xfrm>
          <a:prstGeom prst="rect">
            <a:avLst/>
          </a:prstGeom>
        </p:spPr>
      </p:pic>
    </p:spTree>
    <p:extLst>
      <p:ext uri="{BB962C8B-B14F-4D97-AF65-F5344CB8AC3E}">
        <p14:creationId xmlns:p14="http://schemas.microsoft.com/office/powerpoint/2010/main" val="1195718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9B326-1956-9AD2-BD32-7B60B518CAB2}"/>
            </a:ext>
          </a:extLst>
        </p:cNvPr>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CB5E79DB-AB54-F8CA-E5E2-61CF210A4E5E}"/>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蜻蛉池公園</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3" name="コンテンツ プレースホルダー 2">
            <a:extLst>
              <a:ext uri="{FF2B5EF4-FFF2-40B4-BE49-F238E27FC236}">
                <a16:creationId xmlns:a16="http://schemas.microsoft.com/office/drawing/2014/main" id="{BFE4933F-741B-7755-F449-522A247B7D3E}"/>
              </a:ext>
            </a:extLst>
          </p:cNvPr>
          <p:cNvSpPr txBox="1">
            <a:spLocks/>
          </p:cNvSpPr>
          <p:nvPr/>
        </p:nvSpPr>
        <p:spPr bwMode="auto">
          <a:xfrm>
            <a:off x="39435" y="639397"/>
            <a:ext cx="4744649"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2000" b="1" i="0" u="none" strike="noStrike" kern="0" cap="none" spc="0" normalizeH="0" baseline="0" noProof="0" dirty="0">
                <a:ln>
                  <a:noFill/>
                </a:ln>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■公園満足度調査結果</a:t>
            </a:r>
            <a:r>
              <a:rPr kumimoji="1" lang="ja-JP" altLang="en-US" sz="1600" b="1" i="0" u="none" strike="noStrike" kern="0" cap="none" spc="0" normalizeH="0" baseline="0" noProof="0" dirty="0">
                <a:ln>
                  <a:noFill/>
                </a:ln>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（令和</a:t>
            </a:r>
            <a:r>
              <a:rPr lang="ja-JP" altLang="en-US" sz="1600" b="1" kern="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７</a:t>
            </a:r>
            <a:r>
              <a:rPr kumimoji="1" lang="ja-JP" altLang="en-US" sz="1600" b="1" i="0" u="none" strike="noStrike" kern="0" cap="none" spc="0" normalizeH="0" baseline="0" noProof="0" dirty="0">
                <a:ln>
                  <a:noFill/>
                </a:ln>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年度実施）</a:t>
            </a:r>
            <a:endParaRPr kumimoji="1" lang="ja-JP" altLang="en-US" sz="2000" b="1" i="0" u="none" strike="noStrike" kern="0" cap="none" spc="0" normalizeH="0" baseline="0" noProof="0" dirty="0">
              <a:ln>
                <a:noFill/>
              </a:ln>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endParaRPr>
          </a:p>
        </p:txBody>
      </p:sp>
      <p:sp>
        <p:nvSpPr>
          <p:cNvPr id="7" name="四角形: 1 つの角を丸める 6">
            <a:extLst>
              <a:ext uri="{FF2B5EF4-FFF2-40B4-BE49-F238E27FC236}">
                <a16:creationId xmlns:a16="http://schemas.microsoft.com/office/drawing/2014/main" id="{5AE4EB14-BDE5-E4AE-977F-164FB8653F76}"/>
              </a:ext>
            </a:extLst>
          </p:cNvPr>
          <p:cNvSpPr/>
          <p:nvPr/>
        </p:nvSpPr>
        <p:spPr>
          <a:xfrm>
            <a:off x="1835696" y="1452825"/>
            <a:ext cx="1152128" cy="247983"/>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テキスト ボックス 8">
            <a:extLst>
              <a:ext uri="{FF2B5EF4-FFF2-40B4-BE49-F238E27FC236}">
                <a16:creationId xmlns:a16="http://schemas.microsoft.com/office/drawing/2014/main" id="{52A03FD9-25CB-7B78-00D7-F2327EF7209A}"/>
              </a:ext>
            </a:extLst>
          </p:cNvPr>
          <p:cNvSpPr txBox="1"/>
          <p:nvPr/>
        </p:nvSpPr>
        <p:spPr bwMode="auto">
          <a:xfrm>
            <a:off x="184925" y="1187688"/>
            <a:ext cx="2037629" cy="338554"/>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〇公園利用の目的</a:t>
            </a:r>
          </a:p>
        </p:txBody>
      </p:sp>
      <p:pic>
        <p:nvPicPr>
          <p:cNvPr id="11" name="図 10">
            <a:extLst>
              <a:ext uri="{FF2B5EF4-FFF2-40B4-BE49-F238E27FC236}">
                <a16:creationId xmlns:a16="http://schemas.microsoft.com/office/drawing/2014/main" id="{9D4295A5-88E7-6784-527E-D4657F06FB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35" y="4980993"/>
            <a:ext cx="4824536" cy="1569959"/>
          </a:xfrm>
          <a:prstGeom prst="rect">
            <a:avLst/>
          </a:prstGeom>
        </p:spPr>
      </p:pic>
      <p:pic>
        <p:nvPicPr>
          <p:cNvPr id="13" name="図 12">
            <a:extLst>
              <a:ext uri="{FF2B5EF4-FFF2-40B4-BE49-F238E27FC236}">
                <a16:creationId xmlns:a16="http://schemas.microsoft.com/office/drawing/2014/main" id="{2D428630-A3D5-7BEF-301C-E4F2A22719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4084" y="4980993"/>
            <a:ext cx="4167421" cy="1825265"/>
          </a:xfrm>
          <a:prstGeom prst="rect">
            <a:avLst/>
          </a:prstGeom>
        </p:spPr>
      </p:pic>
      <p:sp>
        <p:nvSpPr>
          <p:cNvPr id="15" name="テキスト ボックス 14">
            <a:extLst>
              <a:ext uri="{FF2B5EF4-FFF2-40B4-BE49-F238E27FC236}">
                <a16:creationId xmlns:a16="http://schemas.microsoft.com/office/drawing/2014/main" id="{E5866FFA-E208-AF88-DD94-1C60932A29DD}"/>
              </a:ext>
            </a:extLst>
          </p:cNvPr>
          <p:cNvSpPr txBox="1"/>
          <p:nvPr/>
        </p:nvSpPr>
        <p:spPr bwMode="auto">
          <a:xfrm>
            <a:off x="287524" y="5007794"/>
            <a:ext cx="3096344" cy="338554"/>
          </a:xfrm>
          <a:prstGeom prst="rect">
            <a:avLst/>
          </a:prstGeom>
          <a:solidFill>
            <a:schemeClr val="bg1"/>
          </a:solidFill>
          <a:ln>
            <a:noFill/>
          </a:ln>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a:t>
            </a:r>
            <a:r>
              <a:rPr lang="ja-JP" altLang="en-US" sz="1600" b="1" kern="0" dirty="0">
                <a:latin typeface="Meiryo UI" panose="020B0604030504040204" pitchFamily="50" charset="-128"/>
                <a:ea typeface="Meiryo UI" panose="020B0604030504040204" pitchFamily="50" charset="-128"/>
              </a:rPr>
              <a:t>新たに欲しい施設　ベスト５</a:t>
            </a:r>
            <a:endPar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6603BBDD-9007-F51F-040B-7262257E2F63}"/>
              </a:ext>
            </a:extLst>
          </p:cNvPr>
          <p:cNvSpPr txBox="1"/>
          <p:nvPr/>
        </p:nvSpPr>
        <p:spPr bwMode="auto">
          <a:xfrm>
            <a:off x="4773668" y="5007794"/>
            <a:ext cx="3117422" cy="338554"/>
          </a:xfrm>
          <a:prstGeom prst="rect">
            <a:avLst/>
          </a:prstGeom>
          <a:solidFill>
            <a:schemeClr val="bg1"/>
          </a:solidFill>
          <a:ln>
            <a:noFill/>
          </a:ln>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〇行ってほしい</a:t>
            </a:r>
            <a:r>
              <a:rPr lang="ja-JP" altLang="en-US" sz="1600" b="1" kern="0" dirty="0">
                <a:latin typeface="Meiryo UI" panose="020B0604030504040204" pitchFamily="50" charset="-128"/>
                <a:ea typeface="Meiryo UI" panose="020B0604030504040204" pitchFamily="50" charset="-128"/>
              </a:rPr>
              <a:t>イベント　ベスト５</a:t>
            </a:r>
            <a:endPar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p:txBody>
      </p:sp>
      <p:graphicFrame>
        <p:nvGraphicFramePr>
          <p:cNvPr id="4" name="グラフ 3">
            <a:extLst>
              <a:ext uri="{FF2B5EF4-FFF2-40B4-BE49-F238E27FC236}">
                <a16:creationId xmlns:a16="http://schemas.microsoft.com/office/drawing/2014/main" id="{BF0A6B74-BB82-8E08-4702-DD07246FFCB5}"/>
              </a:ext>
            </a:extLst>
          </p:cNvPr>
          <p:cNvGraphicFramePr>
            <a:graphicFrameLocks/>
          </p:cNvGraphicFramePr>
          <p:nvPr>
            <p:extLst>
              <p:ext uri="{D42A27DB-BD31-4B8C-83A1-F6EECF244321}">
                <p14:modId xmlns:p14="http://schemas.microsoft.com/office/powerpoint/2010/main" val="2118260127"/>
              </p:ext>
            </p:extLst>
          </p:nvPr>
        </p:nvGraphicFramePr>
        <p:xfrm>
          <a:off x="287524" y="1554876"/>
          <a:ext cx="8352927" cy="32395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76319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1E043-B556-CCA9-D59D-29EB59C5C5FB}"/>
            </a:ext>
          </a:extLst>
        </p:cNvPr>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ED2EE1D6-7289-7D1D-70AF-54C33988C1B3}"/>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a:t>
            </a:r>
            <a:r>
              <a:rPr lang="ja-JP" altLang="en-US" sz="2400" b="1" dirty="0">
                <a:solidFill>
                  <a:schemeClr val="bg1"/>
                </a:solidFill>
                <a:latin typeface="Meiryo UI" panose="020B0604030504040204" pitchFamily="50" charset="-128"/>
                <a:ea typeface="Meiryo UI" panose="020B0604030504040204" pitchFamily="50" charset="-128"/>
              </a:rPr>
              <a:t>蜻蛉池公園</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2" name="コンテンツ プレースホルダー 2">
            <a:extLst>
              <a:ext uri="{FF2B5EF4-FFF2-40B4-BE49-F238E27FC236}">
                <a16:creationId xmlns:a16="http://schemas.microsoft.com/office/drawing/2014/main" id="{C4CD3647-B84B-AD41-902F-04AD7C612C9E}"/>
              </a:ext>
            </a:extLst>
          </p:cNvPr>
          <p:cNvSpPr txBox="1">
            <a:spLocks/>
          </p:cNvSpPr>
          <p:nvPr/>
        </p:nvSpPr>
        <p:spPr>
          <a:xfrm>
            <a:off x="14554" y="570698"/>
            <a:ext cx="4256708" cy="5032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FontTx/>
              <a:buNone/>
            </a:pPr>
            <a:r>
              <a:rPr lang="ja-JP" altLang="en-US" sz="2400" b="1" dirty="0">
                <a:latin typeface="Meiryo UI" panose="020B0604030504040204" pitchFamily="50" charset="-128"/>
                <a:ea typeface="Meiryo UI" panose="020B0604030504040204" pitchFamily="50" charset="-128"/>
              </a:rPr>
              <a:t>■公園の管理上の課題</a:t>
            </a:r>
          </a:p>
        </p:txBody>
      </p:sp>
      <p:sp>
        <p:nvSpPr>
          <p:cNvPr id="3" name="タイトル 1">
            <a:extLst>
              <a:ext uri="{FF2B5EF4-FFF2-40B4-BE49-F238E27FC236}">
                <a16:creationId xmlns:a16="http://schemas.microsoft.com/office/drawing/2014/main" id="{8E7D76BE-07F5-5721-A713-4E07B2F2F479}"/>
              </a:ext>
            </a:extLst>
          </p:cNvPr>
          <p:cNvSpPr>
            <a:spLocks noGrp="1"/>
          </p:cNvSpPr>
          <p:nvPr>
            <p:ph type="title"/>
          </p:nvPr>
        </p:nvSpPr>
        <p:spPr>
          <a:xfrm>
            <a:off x="3851920" y="876346"/>
            <a:ext cx="4939539" cy="1313142"/>
          </a:xfrm>
        </p:spPr>
        <p:txBody>
          <a:bodyPr anchor="t">
            <a:noAutofit/>
          </a:bodyPr>
          <a:lstStyle/>
          <a:p>
            <a:pPr algn="l" eaLnBrk="1" hangingPunct="1">
              <a:lnSpc>
                <a:spcPct val="100000"/>
              </a:lnSpc>
            </a:pPr>
            <a:br>
              <a:rPr lang="en-US" altLang="ja-JP" sz="1400" dirty="0">
                <a:solidFill>
                  <a:schemeClr val="tx1"/>
                </a:solidFill>
                <a:effectLst/>
                <a:latin typeface="ＭＳ Ｐゴシック" panose="020B0600070205080204" pitchFamily="50" charset="-128"/>
                <a:ea typeface="ＭＳ Ｐゴシック" panose="020B0600070205080204" pitchFamily="50" charset="-128"/>
              </a:rPr>
            </a:br>
            <a:r>
              <a:rPr lang="ja-JP" altLang="en-US" sz="1400" b="1" dirty="0">
                <a:solidFill>
                  <a:schemeClr val="tx1"/>
                </a:solidFill>
                <a:effectLst/>
                <a:latin typeface="ＭＳ Ｐゴシック" panose="020B0600070205080204" pitchFamily="50" charset="-128"/>
                <a:ea typeface="ＭＳ Ｐゴシック" panose="020B0600070205080204" pitchFamily="50" charset="-128"/>
              </a:rPr>
              <a:t>　　</a:t>
            </a:r>
            <a:br>
              <a:rPr lang="en-US" altLang="ja-JP" sz="1400" dirty="0">
                <a:solidFill>
                  <a:schemeClr val="tx1"/>
                </a:solidFill>
                <a:effectLst/>
                <a:latin typeface="ＭＳ Ｐゴシック" panose="020B0600070205080204" pitchFamily="50" charset="-128"/>
                <a:ea typeface="ＭＳ Ｐゴシック" panose="020B0600070205080204" pitchFamily="50" charset="-128"/>
              </a:rPr>
            </a:br>
            <a:r>
              <a:rPr lang="en-US" altLang="ja-JP" sz="1600" dirty="0">
                <a:solidFill>
                  <a:schemeClr val="tx1"/>
                </a:solidFill>
                <a:effectLst/>
                <a:latin typeface="ＭＳ Ｐゴシック" panose="020B0600070205080204" pitchFamily="50" charset="-128"/>
                <a:ea typeface="ＭＳ Ｐゴシック" panose="020B0600070205080204" pitchFamily="50" charset="-128"/>
              </a:rPr>
              <a:t> </a:t>
            </a:r>
            <a:endParaRPr lang="ja-JP" altLang="en-US" sz="1600" dirty="0">
              <a:solidFill>
                <a:schemeClr val="tx1"/>
              </a:solidFill>
              <a:effectLst/>
              <a:latin typeface="ＭＳ Ｐゴシック" panose="020B0600070205080204" pitchFamily="50" charset="-128"/>
              <a:ea typeface="ＭＳ Ｐゴシック" panose="020B0600070205080204" pitchFamily="50" charset="-128"/>
            </a:endParaRPr>
          </a:p>
        </p:txBody>
      </p:sp>
      <p:sp>
        <p:nvSpPr>
          <p:cNvPr id="4" name="正方形/長方形 3">
            <a:extLst>
              <a:ext uri="{FF2B5EF4-FFF2-40B4-BE49-F238E27FC236}">
                <a16:creationId xmlns:a16="http://schemas.microsoft.com/office/drawing/2014/main" id="{A8B16A3D-76C3-6338-E4D9-156217CE0F24}"/>
              </a:ext>
            </a:extLst>
          </p:cNvPr>
          <p:cNvSpPr/>
          <p:nvPr/>
        </p:nvSpPr>
        <p:spPr>
          <a:xfrm>
            <a:off x="107504" y="1279693"/>
            <a:ext cx="8856984" cy="4596130"/>
          </a:xfrm>
          <a:prstGeom prst="rect">
            <a:avLst/>
          </a:prstGeom>
        </p:spPr>
        <p:txBody>
          <a:bodyPr wrap="square">
            <a:spAutoFit/>
          </a:bodyPr>
          <a:lstStyle/>
          <a:p>
            <a:pPr lvl="0" fontAlgn="base">
              <a:lnSpc>
                <a:spcPts val="2000"/>
              </a:lnSpc>
              <a:spcBef>
                <a:spcPct val="0"/>
              </a:spcBef>
              <a:spcAft>
                <a:spcPct val="0"/>
              </a:spcAft>
              <a:defRPr/>
            </a:pPr>
            <a:r>
              <a:rPr lang="ja-JP" altLang="en-US" b="1" kern="0" dirty="0">
                <a:solidFill>
                  <a:srgbClr val="000000"/>
                </a:solidFill>
                <a:latin typeface="Meiryo UI" panose="020B0604030504040204" pitchFamily="50" charset="-128"/>
                <a:ea typeface="Meiryo UI" panose="020B0604030504040204" pitchFamily="50" charset="-128"/>
              </a:rPr>
              <a:t>◆ 低利用地の活用</a:t>
            </a:r>
            <a:endParaRPr lang="en-US" altLang="ja-JP" b="1" kern="0" dirty="0">
              <a:solidFill>
                <a:srgbClr val="000000"/>
              </a:solidFill>
              <a:latin typeface="Meiryo UI" panose="020B0604030504040204" pitchFamily="50" charset="-128"/>
              <a:ea typeface="Meiryo UI" panose="020B0604030504040204" pitchFamily="50" charset="-128"/>
            </a:endParaRPr>
          </a:p>
          <a:p>
            <a:pPr lvl="0" fontAlgn="base">
              <a:lnSpc>
                <a:spcPts val="2000"/>
              </a:lnSpc>
              <a:spcBef>
                <a:spcPct val="0"/>
              </a:spcBef>
              <a:spcAft>
                <a:spcPct val="0"/>
              </a:spcAft>
              <a:defRPr/>
            </a:pPr>
            <a:r>
              <a:rPr lang="ja-JP" altLang="en-US" kern="0" dirty="0">
                <a:solidFill>
                  <a:srgbClr val="000000"/>
                </a:solidFill>
                <a:latin typeface="Meiryo UI" panose="020B0604030504040204" pitchFamily="50" charset="-128"/>
                <a:ea typeface="Meiryo UI" panose="020B0604030504040204" pitchFamily="50" charset="-128"/>
              </a:rPr>
              <a:t>　近年、ゲートボールコートの利用低迷が顕著です。ゲートボールコートをはじめ、低利用地の有効な活用が課題となっています。</a:t>
            </a:r>
            <a:endParaRPr lang="en-US" altLang="ja-JP" kern="0" dirty="0">
              <a:solidFill>
                <a:srgbClr val="000000"/>
              </a:solidFill>
              <a:latin typeface="Meiryo UI" panose="020B0604030504040204" pitchFamily="50" charset="-128"/>
              <a:ea typeface="Meiryo UI" panose="020B0604030504040204" pitchFamily="50" charset="-128"/>
            </a:endParaRPr>
          </a:p>
          <a:p>
            <a:pPr lvl="0" fontAlgn="base">
              <a:lnSpc>
                <a:spcPts val="2000"/>
              </a:lnSpc>
              <a:spcBef>
                <a:spcPct val="0"/>
              </a:spcBef>
              <a:spcAft>
                <a:spcPct val="0"/>
              </a:spcAft>
              <a:defRPr/>
            </a:pPr>
            <a:r>
              <a:rPr lang="ja-JP" altLang="en-US" kern="0" dirty="0">
                <a:solidFill>
                  <a:srgbClr val="000000"/>
                </a:solidFill>
                <a:latin typeface="Meiryo UI" panose="020B0604030504040204" pitchFamily="50" charset="-128"/>
                <a:ea typeface="Meiryo UI" panose="020B0604030504040204" pitchFamily="50" charset="-128"/>
              </a:rPr>
              <a:t>　　　</a:t>
            </a:r>
            <a:endParaRPr lang="en-US" altLang="ja-JP" kern="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繁忙期における交通渋滞対策</a:t>
            </a:r>
            <a:endParaRPr kumimoji="1" lang="en-US" altLang="ja-JP" sz="1800" b="1"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ja-JP" altLang="en-US" kern="0" dirty="0">
                <a:solidFill>
                  <a:srgbClr val="000000"/>
                </a:solidFill>
                <a:latin typeface="Meiryo UI" panose="020B0604030504040204" pitchFamily="50" charset="-128"/>
                <a:ea typeface="Meiryo UI" panose="020B0604030504040204" pitchFamily="50" charset="-128"/>
              </a:rPr>
              <a:t>　大規模イベント開催時や行楽シーズンには駐車場が満車状態となり、周辺道路で交通渋滞を発生することがあります。繁忙期における有効な交通渋滞対策が求められます。</a:t>
            </a:r>
            <a:endParaRPr kumimoji="1" lang="en-US" altLang="ja-JP" sz="180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ja-JP" b="1" kern="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落書き等の被害</a:t>
            </a:r>
            <a:endParaRPr kumimoji="1" lang="en-US" altLang="ja-JP" sz="1800" b="1"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施設への</a:t>
            </a:r>
            <a:r>
              <a:rPr lang="ja-JP" altLang="en-US" kern="0" dirty="0">
                <a:solidFill>
                  <a:srgbClr val="000000"/>
                </a:solidFill>
                <a:latin typeface="Meiryo UI" panose="020B0604030504040204" pitchFamily="50" charset="-128"/>
                <a:ea typeface="Meiryo UI" panose="020B0604030504040204" pitchFamily="50" charset="-128"/>
              </a:rPr>
              <a:t>落書き被害をはじめ、自動販売機の損壊、トイレの盗難被害等が発生しています。こうした被害を防ぐ取組みが課題となっています。</a:t>
            </a:r>
            <a:endParaRPr kumimoji="1" lang="en-US" altLang="ja-JP"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ts val="2000"/>
              </a:lnSpc>
              <a:spcBef>
                <a:spcPct val="0"/>
              </a:spcBef>
              <a:spcAft>
                <a:spcPct val="0"/>
              </a:spcAft>
              <a:buClrTx/>
              <a:buSzTx/>
              <a:buFontTx/>
              <a:buNone/>
              <a:tabLst/>
              <a:defRPr/>
            </a:pPr>
            <a:endParaRPr kumimoji="1" lang="en-US" altLang="ja-JP"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ts val="2000"/>
              </a:lnSpc>
              <a:spcBef>
                <a:spcPct val="0"/>
              </a:spcBef>
              <a:spcAft>
                <a:spcPct val="0"/>
              </a:spcAft>
              <a:buClrTx/>
              <a:buSzTx/>
              <a:buFontTx/>
              <a:buNone/>
              <a:tabLst/>
              <a:defRPr/>
            </a:pPr>
            <a:r>
              <a:rPr kumimoji="1" lang="ja-JP" altLang="en-US" sz="1800" b="1"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サービス施設・休憩施設の充実</a:t>
            </a:r>
            <a:endParaRPr lang="en-US" altLang="ja-JP" b="1" kern="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ts val="2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年間</a:t>
            </a:r>
            <a:r>
              <a:rPr lang="ja-JP" altLang="en-US" kern="0" dirty="0">
                <a:solidFill>
                  <a:srgbClr val="000000"/>
                </a:solidFill>
                <a:latin typeface="Meiryo UI" panose="020B0604030504040204" pitchFamily="50" charset="-128"/>
                <a:ea typeface="Meiryo UI" panose="020B0604030504040204" pitchFamily="50" charset="-128"/>
              </a:rPr>
              <a:t>約</a:t>
            </a:r>
            <a:r>
              <a:rPr lang="en-US" altLang="ja-JP" kern="0" dirty="0">
                <a:solidFill>
                  <a:srgbClr val="000000"/>
                </a:solidFill>
                <a:latin typeface="Meiryo UI" panose="020B0604030504040204" pitchFamily="50" charset="-128"/>
                <a:ea typeface="Meiryo UI" panose="020B0604030504040204" pitchFamily="50" charset="-128"/>
              </a:rPr>
              <a:t>127</a:t>
            </a:r>
            <a:r>
              <a:rPr kumimoji="1"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万人もの来園がありますが、来園者満足度調査において、「カフェ・売店などのサービス施設」、「休憩施設（ベンチ・テーブル）」を希望する声が多く寄せられています。</a:t>
            </a:r>
            <a:endParaRPr lang="en-US" altLang="ja-JP" kern="0" dirty="0">
              <a:solidFill>
                <a:srgbClr val="000000"/>
              </a:solidFill>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ts val="2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来園者の満足度向上や来園者がくつろげる環境構築に向けて、公園の</a:t>
            </a:r>
            <a:r>
              <a:rPr lang="ja-JP" altLang="en-US" kern="0" dirty="0">
                <a:solidFill>
                  <a:srgbClr val="000000"/>
                </a:solidFill>
                <a:latin typeface="Meiryo UI" panose="020B0604030504040204" pitchFamily="50" charset="-128"/>
                <a:ea typeface="Meiryo UI" panose="020B0604030504040204" pitchFamily="50" charset="-128"/>
              </a:rPr>
              <a:t>特性を</a:t>
            </a:r>
            <a:r>
              <a:rPr kumimoji="1" lang="ja-JP" altLang="en-US"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生かしたサービス施設や休憩施設の充実が求められます。</a:t>
            </a:r>
            <a:endParaRPr kumimoji="1" lang="en-US" altLang="ja-JP" sz="1800" b="0" i="0" u="none" strike="noStrike" kern="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60215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4E645-AF07-041C-A98D-9858776AB5E9}"/>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E62F1F7-65D9-43E1-88D3-732905445968}"/>
              </a:ext>
            </a:extLst>
          </p:cNvPr>
          <p:cNvSpPr>
            <a:spLocks noGrp="1"/>
          </p:cNvSpPr>
          <p:nvPr>
            <p:ph type="sldNum" sz="quarter" idx="12"/>
          </p:nvPr>
        </p:nvSpPr>
        <p:spPr/>
        <p:txBody>
          <a:bodyPr/>
          <a:lstStyle/>
          <a:p>
            <a:fld id="{59403524-B172-4890-B5FD-0EBC0A516305}" type="slidenum">
              <a:rPr lang="en-US" altLang="ja-JP" smtClean="0"/>
              <a:pPr/>
              <a:t>17</a:t>
            </a:fld>
            <a:endParaRPr lang="en-US" altLang="ja-JP"/>
          </a:p>
        </p:txBody>
      </p:sp>
      <p:sp>
        <p:nvSpPr>
          <p:cNvPr id="5" name="テキスト ボックス 4">
            <a:extLst>
              <a:ext uri="{FF2B5EF4-FFF2-40B4-BE49-F238E27FC236}">
                <a16:creationId xmlns:a16="http://schemas.microsoft.com/office/drawing/2014/main" id="{EFE31612-78EE-BE79-DF42-4BF431836001}"/>
              </a:ext>
            </a:extLst>
          </p:cNvPr>
          <p:cNvSpPr txBox="1"/>
          <p:nvPr/>
        </p:nvSpPr>
        <p:spPr>
          <a:xfrm>
            <a:off x="2504767" y="2453476"/>
            <a:ext cx="4134465" cy="1951047"/>
          </a:xfrm>
          <a:prstGeom prst="rect">
            <a:avLst/>
          </a:prstGeom>
          <a:noFill/>
        </p:spPr>
        <p:txBody>
          <a:bodyPr wrap="none" rtlCol="0">
            <a:spAutoFit/>
          </a:bodyPr>
          <a:lstStyle/>
          <a:p>
            <a:pPr algn="ctr">
              <a:lnSpc>
                <a:spcPct val="150000"/>
              </a:lnSpc>
            </a:pPr>
            <a:r>
              <a:rPr lang="ja-JP" altLang="en-US" sz="4400" dirty="0">
                <a:latin typeface="BIZ UDPゴシック" panose="020B0400000000000000" pitchFamily="50" charset="-128"/>
                <a:ea typeface="BIZ UDPゴシック" panose="020B0400000000000000" pitchFamily="50" charset="-128"/>
              </a:rPr>
              <a:t>府営公園の概要</a:t>
            </a:r>
            <a:endParaRPr lang="en-US" altLang="ja-JP" sz="4400" dirty="0">
              <a:latin typeface="BIZ UDPゴシック" panose="020B0400000000000000" pitchFamily="50" charset="-128"/>
              <a:ea typeface="BIZ UDPゴシック" panose="020B0400000000000000" pitchFamily="50" charset="-128"/>
            </a:endParaRPr>
          </a:p>
          <a:p>
            <a:pPr algn="ctr">
              <a:lnSpc>
                <a:spcPct val="150000"/>
              </a:lnSpc>
            </a:pPr>
            <a:r>
              <a:rPr kumimoji="1" lang="ja-JP" altLang="en-US" sz="4400" dirty="0">
                <a:latin typeface="BIZ UDPゴシック" panose="020B0400000000000000" pitchFamily="50" charset="-128"/>
                <a:ea typeface="BIZ UDPゴシック" panose="020B0400000000000000" pitchFamily="50" charset="-128"/>
              </a:rPr>
              <a:t>（りんくう公園）</a:t>
            </a:r>
          </a:p>
        </p:txBody>
      </p:sp>
    </p:spTree>
    <p:extLst>
      <p:ext uri="{BB962C8B-B14F-4D97-AF65-F5344CB8AC3E}">
        <p14:creationId xmlns:p14="http://schemas.microsoft.com/office/powerpoint/2010/main" val="2789594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4C10EF56-772C-4FFD-B057-F2C6851EEC40}"/>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府営公園の概要（りんくう</a:t>
            </a:r>
            <a:r>
              <a:rPr lang="ja-JP" altLang="en-US" sz="2400" b="1" dirty="0">
                <a:solidFill>
                  <a:schemeClr val="bg1"/>
                </a:solidFill>
                <a:latin typeface="Meiryo UI" panose="020B0604030504040204" pitchFamily="50" charset="-128"/>
                <a:ea typeface="Meiryo UI" panose="020B0604030504040204" pitchFamily="50" charset="-128"/>
              </a:rPr>
              <a:t>公園</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3" name="コンテンツ プレースホルダー 2">
            <a:extLst>
              <a:ext uri="{FF2B5EF4-FFF2-40B4-BE49-F238E27FC236}">
                <a16:creationId xmlns:a16="http://schemas.microsoft.com/office/drawing/2014/main" id="{7E11AA04-2669-B28B-E705-C89EBD3473CC}"/>
              </a:ext>
            </a:extLst>
          </p:cNvPr>
          <p:cNvSpPr txBox="1">
            <a:spLocks/>
          </p:cNvSpPr>
          <p:nvPr/>
        </p:nvSpPr>
        <p:spPr bwMode="auto">
          <a:xfrm>
            <a:off x="-10093" y="543792"/>
            <a:ext cx="9046589" cy="249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4572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■概要</a:t>
            </a:r>
            <a:endParaRPr kumimoji="1" lang="en-US" altLang="ja-JP"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342900" marR="0" lvl="0" indent="-342900" algn="l" defTabSz="914400" rtl="0" eaLnBrk="1" fontAlgn="base" latinLnBrk="0" hangingPunct="1">
              <a:lnSpc>
                <a:spcPct val="80000"/>
              </a:lnSpc>
              <a:spcBef>
                <a:spcPct val="20000"/>
              </a:spcBef>
              <a:spcAft>
                <a:spcPct val="0"/>
              </a:spcAft>
              <a:buClrTx/>
              <a:buSzTx/>
              <a:buFontTx/>
              <a:buNone/>
              <a:tabLst/>
              <a:defRPr/>
            </a:pPr>
            <a:r>
              <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ja-JP"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関西国際空港の対岸に位置し、泉佐野市、田尻町両域（計画区域は更に泉南市を含む</a:t>
            </a:r>
            <a:r>
              <a:rPr lang="ja-JP" altLang="en-US" sz="1400" dirty="0">
                <a:latin typeface="Meiryo UI" panose="020B0604030504040204" pitchFamily="50" charset="-128"/>
                <a:ea typeface="Meiryo UI" panose="020B0604030504040204" pitchFamily="50" charset="-128"/>
              </a:rPr>
              <a:t>。</a:t>
            </a:r>
            <a:r>
              <a:rPr kumimoji="1" lang="ja-JP"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）にまたがり、世界に開かれた空港の玄関口として、魅力ある</a:t>
            </a:r>
            <a:r>
              <a:rPr lang="ja-JP" altLang="en-US" sz="1400" dirty="0">
                <a:latin typeface="Meiryo UI" panose="020B0604030504040204" pitchFamily="50" charset="-128"/>
                <a:ea typeface="Meiryo UI" panose="020B0604030504040204" pitchFamily="50" charset="-128"/>
              </a:rPr>
              <a:t>都市</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景</a:t>
            </a:r>
            <a:r>
              <a:rPr kumimoji="1" lang="ja-JP"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観の創出や快適環境の創造を目指して整備され</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ました。公園のシンボルである「太鼓橋」、夕日の鑑賞スポットになっている「四季の泉」、外海と通じ干満の変化を見せる「内海」、四季折々の花が楽しめる「花海道」などがあります。</a:t>
            </a:r>
            <a:r>
              <a:rPr lang="ja-JP" altLang="en-US" sz="1400" dirty="0">
                <a:latin typeface="Meiryo UI" panose="020B0604030504040204" pitchFamily="50" charset="-128"/>
                <a:ea typeface="Meiryo UI" panose="020B0604030504040204" pitchFamily="50" charset="-128"/>
              </a:rPr>
              <a:t>中地区については、</a:t>
            </a:r>
            <a:r>
              <a:rPr lang="en-US" altLang="ja-JP" sz="1400" dirty="0">
                <a:latin typeface="Meiryo UI" panose="020B0604030504040204" pitchFamily="50" charset="-128"/>
                <a:ea typeface="Meiryo UI" panose="020B0604030504040204" pitchFamily="50" charset="-128"/>
              </a:rPr>
              <a:t>P-PFI</a:t>
            </a:r>
            <a:r>
              <a:rPr lang="ja-JP" altLang="en-US" sz="1400" dirty="0">
                <a:latin typeface="Meiryo UI" panose="020B0604030504040204" pitchFamily="50" charset="-128"/>
                <a:ea typeface="Meiryo UI" panose="020B0604030504040204" pitchFamily="50" charset="-128"/>
              </a:rPr>
              <a:t>事業により令和</a:t>
            </a:r>
            <a:r>
              <a:rPr lang="en-US" altLang="ja-JP" sz="1400" dirty="0">
                <a:latin typeface="Meiryo UI" panose="020B0604030504040204" pitchFamily="50" charset="-128"/>
                <a:ea typeface="Meiryo UI" panose="020B0604030504040204" pitchFamily="50" charset="-128"/>
              </a:rPr>
              <a:t>9</a:t>
            </a:r>
            <a:r>
              <a:rPr lang="ja-JP" altLang="en-US" sz="1400" dirty="0">
                <a:latin typeface="Meiryo UI" panose="020B0604030504040204" pitchFamily="50" charset="-128"/>
                <a:ea typeface="Meiryo UI" panose="020B0604030504040204" pitchFamily="50" charset="-128"/>
              </a:rPr>
              <a:t>年</a:t>
            </a:r>
            <a:r>
              <a:rPr lang="en-US" altLang="ja-JP" sz="1400" dirty="0">
                <a:latin typeface="Meiryo UI" panose="020B0604030504040204" pitchFamily="50" charset="-128"/>
                <a:ea typeface="Meiryo UI" panose="020B0604030504040204" pitchFamily="50" charset="-128"/>
              </a:rPr>
              <a:t>4</a:t>
            </a:r>
            <a:r>
              <a:rPr lang="ja-JP" altLang="en-US" sz="1400" dirty="0">
                <a:latin typeface="Meiryo UI" panose="020B0604030504040204" pitchFamily="50" charset="-128"/>
                <a:ea typeface="Meiryo UI" panose="020B0604030504040204" pitchFamily="50" charset="-128"/>
              </a:rPr>
              <a:t>月に開設予定となっています。</a:t>
            </a:r>
            <a:endParaRPr kumimoji="1" lang="en-US" altLang="ja-JP" sz="14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14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■開設面積 ：</a:t>
            </a: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6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20.4ha </a:t>
            </a:r>
            <a:r>
              <a:rPr kumimoji="1" lang="en-US" altLang="ja-JP" sz="12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（泉佐野市</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17.1</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田尻町</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3.3</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泉南市</a:t>
            </a:r>
            <a:r>
              <a:rPr kumimoji="1" lang="en-US" altLang="ja-JP"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0</a:t>
            </a:r>
            <a:r>
              <a:rPr kumimoji="1" lang="ja-JP" altLang="en-US" sz="14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r>
              <a:rPr kumimoji="1" lang="ja-JP" altLang="en-US" sz="14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4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0" lvl="0" indent="0">
              <a:buNone/>
              <a:defRPr/>
            </a:pPr>
            <a:r>
              <a:rPr lang="ja-JP" altLang="en-US" sz="1400" b="1" kern="0" dirty="0">
                <a:latin typeface="Meiryo UI" panose="020B0604030504040204" pitchFamily="50" charset="-128"/>
                <a:ea typeface="Meiryo UI" panose="020B0604030504040204" pitchFamily="50" charset="-128"/>
              </a:rPr>
              <a:t>　</a:t>
            </a:r>
            <a:r>
              <a:rPr lang="en-US" altLang="ja-JP" sz="1800" b="1" kern="0" dirty="0">
                <a:latin typeface="Meiryo UI" panose="020B0604030504040204" pitchFamily="50" charset="-128"/>
                <a:ea typeface="Meiryo UI" panose="020B0604030504040204" pitchFamily="50" charset="-128"/>
              </a:rPr>
              <a:t>■</a:t>
            </a:r>
            <a:r>
              <a:rPr lang="ja-JP" altLang="en-US" sz="1800" b="1" kern="0" dirty="0">
                <a:latin typeface="Meiryo UI" panose="020B0604030504040204" pitchFamily="50" charset="-128"/>
                <a:ea typeface="Meiryo UI" panose="020B0604030504040204" pitchFamily="50" charset="-128"/>
              </a:rPr>
              <a:t>所在地　  ： </a:t>
            </a:r>
            <a:r>
              <a:rPr lang="ja-JP" altLang="en-US" sz="1600" kern="0" dirty="0">
                <a:latin typeface="Meiryo UI" panose="020B0604030504040204" pitchFamily="50" charset="-128"/>
                <a:ea typeface="Meiryo UI" panose="020B0604030504040204" pitchFamily="50" charset="-128"/>
              </a:rPr>
              <a:t>泉佐野市りんくう往来南、北、田尻町りんくうポート北</a:t>
            </a:r>
            <a:endParaRPr lang="ja-JP" altLang="en-US" sz="1800" kern="0" dirty="0">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14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■開設年月 ： </a:t>
            </a:r>
            <a:r>
              <a:rPr kumimoji="1"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平成</a:t>
            </a:r>
            <a:r>
              <a:rPr kumimoji="1"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8</a:t>
            </a:r>
            <a:r>
              <a:rPr kumimoji="1"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年</a:t>
            </a:r>
            <a:r>
              <a:rPr kumimoji="1"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10</a:t>
            </a:r>
            <a:r>
              <a:rPr kumimoji="1"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月</a:t>
            </a:r>
            <a:r>
              <a:rPr kumimoji="1" lang="ja-JP" altLang="en-US"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8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a:p>
            <a:pPr marL="0" lvl="0" indent="0">
              <a:buNone/>
              <a:defRPr/>
            </a:pPr>
            <a:r>
              <a:rPr lang="ja-JP" altLang="en-US" sz="1400" b="1" kern="0" dirty="0">
                <a:latin typeface="Meiryo UI" panose="020B0604030504040204" pitchFamily="50" charset="-128"/>
                <a:ea typeface="Meiryo UI" panose="020B0604030504040204" pitchFamily="50" charset="-128"/>
              </a:rPr>
              <a:t>　</a:t>
            </a:r>
            <a:r>
              <a:rPr lang="ja-JP" altLang="en-US" sz="1800" b="1" kern="0" dirty="0">
                <a:latin typeface="Meiryo UI" panose="020B0604030504040204" pitchFamily="50" charset="-128"/>
                <a:ea typeface="Meiryo UI" panose="020B0604030504040204" pitchFamily="50" charset="-128"/>
              </a:rPr>
              <a:t>■アクセス　 ： </a:t>
            </a:r>
            <a:r>
              <a:rPr lang="ja-JP" altLang="en-US" sz="1600" kern="0" dirty="0">
                <a:latin typeface="Meiryo UI" panose="020B0604030504040204" pitchFamily="50" charset="-128"/>
                <a:ea typeface="Meiryo UI" panose="020B0604030504040204" pitchFamily="50" charset="-128"/>
              </a:rPr>
              <a:t>南海空港線・</a:t>
            </a:r>
            <a:r>
              <a:rPr lang="en-US" altLang="ja-JP" sz="1600" kern="0" dirty="0">
                <a:latin typeface="Meiryo UI" panose="020B0604030504040204" pitchFamily="50" charset="-128"/>
                <a:ea typeface="Meiryo UI" panose="020B0604030504040204" pitchFamily="50" charset="-128"/>
              </a:rPr>
              <a:t> JR</a:t>
            </a:r>
            <a:r>
              <a:rPr lang="ja-JP" altLang="en-US" sz="1600" kern="0" dirty="0">
                <a:latin typeface="Meiryo UI" panose="020B0604030504040204" pitchFamily="50" charset="-128"/>
                <a:ea typeface="Meiryo UI" panose="020B0604030504040204" pitchFamily="50" charset="-128"/>
              </a:rPr>
              <a:t>関西空港線「りんくうタウン駅」から北西へ</a:t>
            </a:r>
            <a:r>
              <a:rPr lang="en-US" altLang="ja-JP" sz="1600" kern="0" dirty="0">
                <a:latin typeface="Meiryo UI" panose="020B0604030504040204" pitchFamily="50" charset="-128"/>
                <a:ea typeface="Meiryo UI" panose="020B0604030504040204" pitchFamily="50" charset="-128"/>
              </a:rPr>
              <a:t>300m</a:t>
            </a:r>
            <a:endParaRPr kumimoji="1" lang="en-US" altLang="ja-JP" sz="1400" b="0" i="0" u="none" strike="noStrike" kern="0" cap="none" spc="0" normalizeH="0" baseline="0" noProof="0" dirty="0">
              <a:ln>
                <a:noFill/>
              </a:ln>
              <a:solidFill>
                <a:srgbClr val="006699"/>
              </a:solidFill>
              <a:effectLst/>
              <a:uLnTx/>
              <a:uFillTx/>
              <a:latin typeface="Meiryo UI" panose="020B0604030504040204" pitchFamily="50" charset="-128"/>
              <a:ea typeface="Meiryo UI" panose="020B0604030504040204" pitchFamily="50" charset="-128"/>
            </a:endParaRPr>
          </a:p>
        </p:txBody>
      </p:sp>
      <p:grpSp>
        <p:nvGrpSpPr>
          <p:cNvPr id="6" name="グループ化 5">
            <a:extLst>
              <a:ext uri="{FF2B5EF4-FFF2-40B4-BE49-F238E27FC236}">
                <a16:creationId xmlns:a16="http://schemas.microsoft.com/office/drawing/2014/main" id="{DAFA9892-0106-3990-FADB-7723FD945C9B}"/>
              </a:ext>
            </a:extLst>
          </p:cNvPr>
          <p:cNvGrpSpPr/>
          <p:nvPr/>
        </p:nvGrpSpPr>
        <p:grpSpPr>
          <a:xfrm rot="5400000">
            <a:off x="3368003" y="945865"/>
            <a:ext cx="2459250" cy="9037276"/>
            <a:chOff x="6660230" y="812312"/>
            <a:chExt cx="1627067" cy="5979162"/>
          </a:xfrm>
        </p:grpSpPr>
        <p:pic>
          <p:nvPicPr>
            <p:cNvPr id="7" name="図 6">
              <a:extLst>
                <a:ext uri="{FF2B5EF4-FFF2-40B4-BE49-F238E27FC236}">
                  <a16:creationId xmlns:a16="http://schemas.microsoft.com/office/drawing/2014/main" id="{0FF74BA0-2E31-8322-A299-D8A0398A70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rot="16200000">
              <a:off x="4484183" y="2988359"/>
              <a:ext cx="5979162" cy="1627067"/>
            </a:xfrm>
            <a:prstGeom prst="rect">
              <a:avLst/>
            </a:prstGeom>
          </p:spPr>
        </p:pic>
        <p:sp>
          <p:nvSpPr>
            <p:cNvPr id="9" name="テキスト ボックス 22">
              <a:extLst>
                <a:ext uri="{FF2B5EF4-FFF2-40B4-BE49-F238E27FC236}">
                  <a16:creationId xmlns:a16="http://schemas.microsoft.com/office/drawing/2014/main" id="{18C537CD-6ED9-8F45-A7D8-DDE2094AAD99}"/>
                </a:ext>
              </a:extLst>
            </p:cNvPr>
            <p:cNvSpPr txBox="1">
              <a:spLocks noChangeArrowheads="1"/>
            </p:cNvSpPr>
            <p:nvPr/>
          </p:nvSpPr>
          <p:spPr bwMode="auto">
            <a:xfrm rot="16200000">
              <a:off x="6606139" y="2003286"/>
              <a:ext cx="9316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ＭＳ Ｐゴシック"/>
                  <a:ea typeface="ＭＳ Ｐゴシック"/>
                  <a:cs typeface="+mn-cs"/>
                </a:rPr>
                <a:t>花海道</a:t>
              </a:r>
            </a:p>
          </p:txBody>
        </p:sp>
        <p:sp>
          <p:nvSpPr>
            <p:cNvPr id="11" name="楕円 10">
              <a:extLst>
                <a:ext uri="{FF2B5EF4-FFF2-40B4-BE49-F238E27FC236}">
                  <a16:creationId xmlns:a16="http://schemas.microsoft.com/office/drawing/2014/main" id="{D636B5D3-07E5-B66D-9217-95BBE8988047}"/>
                </a:ext>
              </a:extLst>
            </p:cNvPr>
            <p:cNvSpPr/>
            <p:nvPr/>
          </p:nvSpPr>
          <p:spPr>
            <a:xfrm>
              <a:off x="6997367" y="2362826"/>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Verdana"/>
                <a:ea typeface="ＭＳ Ｐゴシック"/>
                <a:cs typeface="+mn-cs"/>
              </a:endParaRPr>
            </a:p>
          </p:txBody>
        </p:sp>
        <p:sp>
          <p:nvSpPr>
            <p:cNvPr id="13" name="テキスト ボックス 22">
              <a:extLst>
                <a:ext uri="{FF2B5EF4-FFF2-40B4-BE49-F238E27FC236}">
                  <a16:creationId xmlns:a16="http://schemas.microsoft.com/office/drawing/2014/main" id="{4A76B846-529E-9727-3CC0-A7911430BE06}"/>
                </a:ext>
              </a:extLst>
            </p:cNvPr>
            <p:cNvSpPr txBox="1">
              <a:spLocks noChangeArrowheads="1"/>
            </p:cNvSpPr>
            <p:nvPr/>
          </p:nvSpPr>
          <p:spPr bwMode="auto">
            <a:xfrm rot="16200000">
              <a:off x="7048281" y="5315107"/>
              <a:ext cx="155022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ＭＳ Ｐゴシック"/>
                  <a:ea typeface="ＭＳ Ｐゴシック"/>
                  <a:cs typeface="+mn-cs"/>
                </a:rPr>
                <a:t>マーブルビーチ</a:t>
              </a:r>
            </a:p>
          </p:txBody>
        </p:sp>
        <p:sp>
          <p:nvSpPr>
            <p:cNvPr id="15" name="テキスト ボックス 22">
              <a:extLst>
                <a:ext uri="{FF2B5EF4-FFF2-40B4-BE49-F238E27FC236}">
                  <a16:creationId xmlns:a16="http://schemas.microsoft.com/office/drawing/2014/main" id="{242FA490-484D-1EAB-68E1-B269EF361132}"/>
                </a:ext>
              </a:extLst>
            </p:cNvPr>
            <p:cNvSpPr txBox="1">
              <a:spLocks noChangeArrowheads="1"/>
            </p:cNvSpPr>
            <p:nvPr/>
          </p:nvSpPr>
          <p:spPr bwMode="auto">
            <a:xfrm rot="16200000">
              <a:off x="7221872" y="3472168"/>
              <a:ext cx="90862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ＭＳ Ｐゴシック"/>
                  <a:ea typeface="ＭＳ Ｐゴシック"/>
                  <a:cs typeface="+mn-cs"/>
                </a:rPr>
                <a:t>連絡通路</a:t>
              </a:r>
            </a:p>
          </p:txBody>
        </p:sp>
        <p:sp>
          <p:nvSpPr>
            <p:cNvPr id="17" name="楕円 16">
              <a:extLst>
                <a:ext uri="{FF2B5EF4-FFF2-40B4-BE49-F238E27FC236}">
                  <a16:creationId xmlns:a16="http://schemas.microsoft.com/office/drawing/2014/main" id="{EE83934E-FD9A-BF40-97B5-F144F651A17D}"/>
                </a:ext>
              </a:extLst>
            </p:cNvPr>
            <p:cNvSpPr/>
            <p:nvPr/>
          </p:nvSpPr>
          <p:spPr>
            <a:xfrm>
              <a:off x="7473765" y="3727297"/>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Verdana"/>
                <a:ea typeface="ＭＳ Ｐゴシック"/>
                <a:cs typeface="+mn-cs"/>
              </a:endParaRPr>
            </a:p>
          </p:txBody>
        </p:sp>
        <p:sp>
          <p:nvSpPr>
            <p:cNvPr id="19" name="テキスト ボックス 22">
              <a:extLst>
                <a:ext uri="{FF2B5EF4-FFF2-40B4-BE49-F238E27FC236}">
                  <a16:creationId xmlns:a16="http://schemas.microsoft.com/office/drawing/2014/main" id="{20F00290-06F8-9201-B228-41904B4923A6}"/>
                </a:ext>
              </a:extLst>
            </p:cNvPr>
            <p:cNvSpPr txBox="1">
              <a:spLocks noChangeArrowheads="1"/>
            </p:cNvSpPr>
            <p:nvPr/>
          </p:nvSpPr>
          <p:spPr bwMode="auto">
            <a:xfrm rot="16200000">
              <a:off x="7205670" y="2430515"/>
              <a:ext cx="5883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ＭＳ Ｐゴシック"/>
                  <a:ea typeface="ＭＳ Ｐゴシック"/>
                  <a:cs typeface="+mn-cs"/>
                </a:rPr>
                <a:t>太鼓橋</a:t>
              </a:r>
            </a:p>
          </p:txBody>
        </p:sp>
        <p:sp>
          <p:nvSpPr>
            <p:cNvPr id="21" name="楕円 20">
              <a:extLst>
                <a:ext uri="{FF2B5EF4-FFF2-40B4-BE49-F238E27FC236}">
                  <a16:creationId xmlns:a16="http://schemas.microsoft.com/office/drawing/2014/main" id="{0257C9FE-556B-68C4-CE9C-9E686AF2D927}"/>
                </a:ext>
              </a:extLst>
            </p:cNvPr>
            <p:cNvSpPr/>
            <p:nvPr/>
          </p:nvSpPr>
          <p:spPr>
            <a:xfrm>
              <a:off x="7290574" y="2443028"/>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Verdana"/>
                <a:ea typeface="ＭＳ Ｐゴシック"/>
                <a:cs typeface="+mn-cs"/>
              </a:endParaRPr>
            </a:p>
          </p:txBody>
        </p:sp>
        <p:sp>
          <p:nvSpPr>
            <p:cNvPr id="24" name="テキスト ボックス 22">
              <a:extLst>
                <a:ext uri="{FF2B5EF4-FFF2-40B4-BE49-F238E27FC236}">
                  <a16:creationId xmlns:a16="http://schemas.microsoft.com/office/drawing/2014/main" id="{7357134F-AE12-79AA-F1A7-CC047F47BBE3}"/>
                </a:ext>
              </a:extLst>
            </p:cNvPr>
            <p:cNvSpPr txBox="1">
              <a:spLocks noChangeArrowheads="1"/>
            </p:cNvSpPr>
            <p:nvPr/>
          </p:nvSpPr>
          <p:spPr bwMode="auto">
            <a:xfrm rot="16200000">
              <a:off x="6511866" y="2840932"/>
              <a:ext cx="7436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ＭＳ Ｐゴシック"/>
                  <a:ea typeface="ＭＳ Ｐゴシック"/>
                  <a:cs typeface="+mn-cs"/>
                </a:rPr>
                <a:t>四季の泉</a:t>
              </a:r>
            </a:p>
          </p:txBody>
        </p:sp>
        <p:sp>
          <p:nvSpPr>
            <p:cNvPr id="26" name="楕円 25">
              <a:extLst>
                <a:ext uri="{FF2B5EF4-FFF2-40B4-BE49-F238E27FC236}">
                  <a16:creationId xmlns:a16="http://schemas.microsoft.com/office/drawing/2014/main" id="{396E9B3D-8FB8-C2A1-B008-F31B38F5D149}"/>
                </a:ext>
              </a:extLst>
            </p:cNvPr>
            <p:cNvSpPr/>
            <p:nvPr/>
          </p:nvSpPr>
          <p:spPr>
            <a:xfrm>
              <a:off x="6998307" y="2773205"/>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Verdana"/>
                <a:ea typeface="ＭＳ Ｐゴシック"/>
                <a:cs typeface="+mn-cs"/>
              </a:endParaRPr>
            </a:p>
          </p:txBody>
        </p:sp>
        <p:sp>
          <p:nvSpPr>
            <p:cNvPr id="28" name="テキスト ボックス 22">
              <a:extLst>
                <a:ext uri="{FF2B5EF4-FFF2-40B4-BE49-F238E27FC236}">
                  <a16:creationId xmlns:a16="http://schemas.microsoft.com/office/drawing/2014/main" id="{15CA4572-16A2-9A05-4CE0-7F5E2E1F1951}"/>
                </a:ext>
              </a:extLst>
            </p:cNvPr>
            <p:cNvSpPr txBox="1">
              <a:spLocks noChangeArrowheads="1"/>
            </p:cNvSpPr>
            <p:nvPr/>
          </p:nvSpPr>
          <p:spPr bwMode="auto">
            <a:xfrm rot="18359072">
              <a:off x="6630367" y="1717509"/>
              <a:ext cx="70298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00" b="0" i="0" u="none" strike="noStrike" kern="1200" cap="none" spc="0" normalizeH="0" baseline="0" noProof="0" dirty="0">
                  <a:ln>
                    <a:noFill/>
                  </a:ln>
                  <a:solidFill>
                    <a:srgbClr val="000000"/>
                  </a:solidFill>
                  <a:effectLst/>
                  <a:uLnTx/>
                  <a:uFillTx/>
                  <a:latin typeface="ＭＳ Ｐゴシック"/>
                  <a:ea typeface="ＭＳ Ｐゴシック"/>
                  <a:cs typeface="+mn-cs"/>
                </a:rPr>
                <a:t>シーサイドウォーク</a:t>
              </a:r>
            </a:p>
          </p:txBody>
        </p:sp>
        <p:sp>
          <p:nvSpPr>
            <p:cNvPr id="30" name="楕円 29">
              <a:extLst>
                <a:ext uri="{FF2B5EF4-FFF2-40B4-BE49-F238E27FC236}">
                  <a16:creationId xmlns:a16="http://schemas.microsoft.com/office/drawing/2014/main" id="{23467766-4573-4F5C-267E-D1792392DF9D}"/>
                </a:ext>
              </a:extLst>
            </p:cNvPr>
            <p:cNvSpPr/>
            <p:nvPr/>
          </p:nvSpPr>
          <p:spPr>
            <a:xfrm>
              <a:off x="7748795" y="5877272"/>
              <a:ext cx="149192"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Verdana"/>
                <a:ea typeface="ＭＳ Ｐゴシック"/>
                <a:cs typeface="+mn-cs"/>
              </a:endParaRPr>
            </a:p>
          </p:txBody>
        </p:sp>
        <p:sp>
          <p:nvSpPr>
            <p:cNvPr id="32" name="テキスト ボックス 22">
              <a:extLst>
                <a:ext uri="{FF2B5EF4-FFF2-40B4-BE49-F238E27FC236}">
                  <a16:creationId xmlns:a16="http://schemas.microsoft.com/office/drawing/2014/main" id="{4C337978-D147-0974-8C3F-140096223BE3}"/>
                </a:ext>
              </a:extLst>
            </p:cNvPr>
            <p:cNvSpPr txBox="1">
              <a:spLocks noChangeArrowheads="1"/>
            </p:cNvSpPr>
            <p:nvPr/>
          </p:nvSpPr>
          <p:spPr bwMode="auto">
            <a:xfrm rot="16200000">
              <a:off x="7366406" y="2375108"/>
              <a:ext cx="9316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00" b="1" i="0" u="none" strike="noStrike" kern="1200" cap="none" spc="0" normalizeH="0" baseline="0" noProof="0" dirty="0">
                  <a:ln>
                    <a:noFill/>
                  </a:ln>
                  <a:solidFill>
                    <a:srgbClr val="000000"/>
                  </a:solidFill>
                  <a:effectLst/>
                  <a:uLnTx/>
                  <a:uFillTx/>
                  <a:latin typeface="ＭＳ Ｐゴシック"/>
                  <a:ea typeface="ＭＳ Ｐゴシック"/>
                  <a:cs typeface="+mn-cs"/>
                </a:rPr>
                <a:t>海への道</a:t>
              </a:r>
            </a:p>
          </p:txBody>
        </p:sp>
        <p:sp>
          <p:nvSpPr>
            <p:cNvPr id="34" name="楕円 33">
              <a:extLst>
                <a:ext uri="{FF2B5EF4-FFF2-40B4-BE49-F238E27FC236}">
                  <a16:creationId xmlns:a16="http://schemas.microsoft.com/office/drawing/2014/main" id="{67A7D02C-2865-847B-8FC0-2FA3C2884017}"/>
                </a:ext>
              </a:extLst>
            </p:cNvPr>
            <p:cNvSpPr/>
            <p:nvPr/>
          </p:nvSpPr>
          <p:spPr>
            <a:xfrm>
              <a:off x="7596902" y="2413629"/>
              <a:ext cx="135597" cy="149192"/>
            </a:xfrm>
            <a:prstGeom prst="ellipse">
              <a:avLst/>
            </a:prstGeom>
            <a:solidFill>
              <a:schemeClr val="tx1"/>
            </a:solidFill>
            <a:ln w="12700">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Verdana"/>
                <a:ea typeface="ＭＳ Ｐゴシック"/>
                <a:cs typeface="+mn-cs"/>
              </a:endParaRPr>
            </a:p>
          </p:txBody>
        </p:sp>
      </p:grpSp>
      <p:pic>
        <p:nvPicPr>
          <p:cNvPr id="2" name="図 1" descr="マップ&#10;&#10;AI によって生成されたコンテンツは間違っている可能性があります。">
            <a:extLst>
              <a:ext uri="{FF2B5EF4-FFF2-40B4-BE49-F238E27FC236}">
                <a16:creationId xmlns:a16="http://schemas.microsoft.com/office/drawing/2014/main" id="{314533F1-264A-550E-B91B-C9D3E852A3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90" y="3016831"/>
            <a:ext cx="4332828" cy="2567543"/>
          </a:xfrm>
          <a:prstGeom prst="rect">
            <a:avLst/>
          </a:prstGeom>
        </p:spPr>
      </p:pic>
      <p:sp>
        <p:nvSpPr>
          <p:cNvPr id="4" name="テキスト ボックス 76">
            <a:extLst>
              <a:ext uri="{FF2B5EF4-FFF2-40B4-BE49-F238E27FC236}">
                <a16:creationId xmlns:a16="http://schemas.microsoft.com/office/drawing/2014/main" id="{9FB046AE-7FB5-9F0F-F289-D8E31E0E4FDC}"/>
              </a:ext>
            </a:extLst>
          </p:cNvPr>
          <p:cNvSpPr txBox="1"/>
          <p:nvPr/>
        </p:nvSpPr>
        <p:spPr>
          <a:xfrm>
            <a:off x="1091971" y="5344724"/>
            <a:ext cx="3288030" cy="209550"/>
          </a:xfrm>
          <a:prstGeom prst="rect">
            <a:avLst/>
          </a:prstGeom>
          <a:solidFill>
            <a:srgbClr val="FFFFFF">
              <a:alpha val="60000"/>
            </a:srgbClr>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101600" indent="-101600" algn="l">
              <a:lnSpc>
                <a:spcPts val="1000"/>
              </a:lnSpc>
              <a:buNone/>
            </a:pPr>
            <a:r>
              <a:rPr lang="ja-JP" sz="800" b="1" kern="100" dirty="0">
                <a:effectLst/>
                <a:latin typeface="Meiryo UI" panose="020B0604030504040204" pitchFamily="50" charset="-128"/>
                <a:ea typeface="Meiryo UI" panose="020B0604030504040204" pitchFamily="50" charset="-128"/>
                <a:cs typeface="Times New Roman" panose="02020603050405020304" pitchFamily="18" charset="0"/>
              </a:rPr>
              <a:t>出典：国土交通省国土数値情報、国土地理院航空写真 を加工して作成</a:t>
            </a:r>
            <a:endParaRPr lang="ja-JP" sz="1050" b="1" kern="100" dirty="0">
              <a:effectLst/>
              <a:latin typeface="Meiryo UI" panose="020B0604030504040204" pitchFamily="50" charset="-128"/>
              <a:ea typeface="Meiryo UI" panose="020B0604030504040204" pitchFamily="50" charset="-128"/>
              <a:cs typeface="Times New Roman" panose="02020603050405020304" pitchFamily="18" charset="0"/>
            </a:endParaRPr>
          </a:p>
        </p:txBody>
      </p:sp>
    </p:spTree>
    <p:extLst>
      <p:ext uri="{BB962C8B-B14F-4D97-AF65-F5344CB8AC3E}">
        <p14:creationId xmlns:p14="http://schemas.microsoft.com/office/powerpoint/2010/main" val="2840102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D3128-1C2A-BCC3-F674-5BACEA5C97CC}"/>
            </a:ext>
          </a:extLst>
        </p:cNvPr>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A795022E-7C9E-8976-05DA-14313F5F2B27}"/>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府営公園の概要（りんくう</a:t>
            </a:r>
            <a:r>
              <a:rPr lang="ja-JP" altLang="en-US" sz="2400" b="1" dirty="0">
                <a:solidFill>
                  <a:schemeClr val="bg1"/>
                </a:solidFill>
                <a:latin typeface="Meiryo UI" panose="020B0604030504040204" pitchFamily="50" charset="-128"/>
                <a:ea typeface="Meiryo UI" panose="020B0604030504040204" pitchFamily="50" charset="-128"/>
              </a:rPr>
              <a:t>公園</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16" name="Rectangle 2">
            <a:extLst>
              <a:ext uri="{FF2B5EF4-FFF2-40B4-BE49-F238E27FC236}">
                <a16:creationId xmlns:a16="http://schemas.microsoft.com/office/drawing/2014/main" id="{FFD5AA7C-E57A-8E14-3B0F-79875F8D596B}"/>
              </a:ext>
            </a:extLst>
          </p:cNvPr>
          <p:cNvSpPr txBox="1">
            <a:spLocks noChangeArrowheads="1"/>
          </p:cNvSpPr>
          <p:nvPr/>
        </p:nvSpPr>
        <p:spPr bwMode="auto">
          <a:xfrm>
            <a:off x="233083" y="1173346"/>
            <a:ext cx="5910929"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Meiryo UI" panose="020B0604030504040204" pitchFamily="50" charset="-128"/>
                <a:ea typeface="Meiryo UI" panose="020B0604030504040204" pitchFamily="50" charset="-128"/>
              </a:rPr>
              <a:t>■主要施設（１）　マーブルビーチ</a:t>
            </a:r>
          </a:p>
        </p:txBody>
      </p:sp>
      <p:sp>
        <p:nvSpPr>
          <p:cNvPr id="20" name="テキスト ボックス 12">
            <a:extLst>
              <a:ext uri="{FF2B5EF4-FFF2-40B4-BE49-F238E27FC236}">
                <a16:creationId xmlns:a16="http://schemas.microsoft.com/office/drawing/2014/main" id="{93CB9AF8-1B94-C9F6-305C-2D67F661ADC0}"/>
              </a:ext>
            </a:extLst>
          </p:cNvPr>
          <p:cNvSpPr txBox="1">
            <a:spLocks noChangeArrowheads="1"/>
          </p:cNvSpPr>
          <p:nvPr/>
        </p:nvSpPr>
        <p:spPr bwMode="auto">
          <a:xfrm>
            <a:off x="346141" y="1652200"/>
            <a:ext cx="57978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○白い玉石と青い海のコントラストがまぶしい綺麗なビーチ。</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夏には花火大会などのイベント会場にもなっています。</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pic>
        <p:nvPicPr>
          <p:cNvPr id="25" name="図 11">
            <a:extLst>
              <a:ext uri="{FF2B5EF4-FFF2-40B4-BE49-F238E27FC236}">
                <a16:creationId xmlns:a16="http://schemas.microsoft.com/office/drawing/2014/main" id="{FC89F77B-A61A-9C39-714A-9C92BF60718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82153" y="1323755"/>
            <a:ext cx="2070348" cy="1552762"/>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pic>
      <p:sp>
        <p:nvSpPr>
          <p:cNvPr id="29" name="Rectangle 2">
            <a:extLst>
              <a:ext uri="{FF2B5EF4-FFF2-40B4-BE49-F238E27FC236}">
                <a16:creationId xmlns:a16="http://schemas.microsoft.com/office/drawing/2014/main" id="{EEF3DEAF-DF9C-5C64-BAE6-D504CACFE588}"/>
              </a:ext>
            </a:extLst>
          </p:cNvPr>
          <p:cNvSpPr txBox="1">
            <a:spLocks noChangeArrowheads="1"/>
          </p:cNvSpPr>
          <p:nvPr/>
        </p:nvSpPr>
        <p:spPr bwMode="auto">
          <a:xfrm>
            <a:off x="233083" y="2755045"/>
            <a:ext cx="5910929"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Meiryo UI" panose="020B0604030504040204" pitchFamily="50" charset="-128"/>
                <a:ea typeface="Meiryo UI" panose="020B0604030504040204" pitchFamily="50" charset="-128"/>
              </a:rPr>
              <a:t>■主要施設（２）　四季の泉</a:t>
            </a:r>
          </a:p>
        </p:txBody>
      </p:sp>
      <p:sp>
        <p:nvSpPr>
          <p:cNvPr id="33" name="テキスト ボックス 12">
            <a:extLst>
              <a:ext uri="{FF2B5EF4-FFF2-40B4-BE49-F238E27FC236}">
                <a16:creationId xmlns:a16="http://schemas.microsoft.com/office/drawing/2014/main" id="{C15A52FE-1112-BAE9-1D5D-DFD9DDD862D4}"/>
              </a:ext>
            </a:extLst>
          </p:cNvPr>
          <p:cNvSpPr txBox="1">
            <a:spLocks noChangeArrowheads="1"/>
          </p:cNvSpPr>
          <p:nvPr/>
        </p:nvSpPr>
        <p:spPr bwMode="auto">
          <a:xfrm>
            <a:off x="329353" y="3249942"/>
            <a:ext cx="579787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○３つの輪は、太鼓橋から見た「冬至」「夏至」「春分、秋分」の</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太陽の日周運動を表しています。</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噴水があがり、夜はライトアップされて府民の憩いの場所に</a:t>
            </a:r>
            <a:r>
              <a:rPr kumimoji="1" lang="ja-JP" altLang="en-US" sz="1600" b="0" i="0" u="none" strike="noStrike" kern="1200" cap="none" spc="0" normalizeH="0" baseline="0" noProof="0" dirty="0" err="1">
                <a:ln>
                  <a:noFill/>
                </a:ln>
                <a:effectLst/>
                <a:uLnTx/>
                <a:uFillTx/>
                <a:latin typeface="Meiryo UI" panose="020B0604030504040204" pitchFamily="50" charset="-128"/>
                <a:ea typeface="Meiryo UI" panose="020B0604030504040204" pitchFamily="50" charset="-128"/>
              </a:rPr>
              <a:t>なっ</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ています。</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pic>
        <p:nvPicPr>
          <p:cNvPr id="36" name="図 8">
            <a:extLst>
              <a:ext uri="{FF2B5EF4-FFF2-40B4-BE49-F238E27FC236}">
                <a16:creationId xmlns:a16="http://schemas.microsoft.com/office/drawing/2014/main" id="{DB010668-7397-E350-41C7-C6AB8075E5B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1737" y="3186845"/>
            <a:ext cx="2070811" cy="1552763"/>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pic>
      <p:sp>
        <p:nvSpPr>
          <p:cNvPr id="38" name="Rectangle 2">
            <a:extLst>
              <a:ext uri="{FF2B5EF4-FFF2-40B4-BE49-F238E27FC236}">
                <a16:creationId xmlns:a16="http://schemas.microsoft.com/office/drawing/2014/main" id="{2382539D-536D-E852-46E2-B0415398FA6C}"/>
              </a:ext>
            </a:extLst>
          </p:cNvPr>
          <p:cNvSpPr txBox="1">
            <a:spLocks noChangeArrowheads="1"/>
          </p:cNvSpPr>
          <p:nvPr/>
        </p:nvSpPr>
        <p:spPr bwMode="auto">
          <a:xfrm>
            <a:off x="308048" y="4529763"/>
            <a:ext cx="5910929"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chemeClr val="tx1"/>
                </a:solidFill>
                <a:effectLst>
                  <a:outerShdw blurRad="38100" dist="38100" dir="2700000" algn="tl">
                    <a:srgbClr val="C0C0C0"/>
                  </a:outerShdw>
                </a:effectLst>
                <a:uLnTx/>
                <a:uFillTx/>
                <a:latin typeface="Meiryo UI" panose="020B0604030504040204" pitchFamily="50" charset="-128"/>
                <a:ea typeface="Meiryo UI" panose="020B0604030504040204" pitchFamily="50" charset="-128"/>
              </a:rPr>
              <a:t>■主要施設（３）　太鼓橋</a:t>
            </a:r>
          </a:p>
        </p:txBody>
      </p:sp>
      <p:sp>
        <p:nvSpPr>
          <p:cNvPr id="40" name="テキスト ボックス 12">
            <a:extLst>
              <a:ext uri="{FF2B5EF4-FFF2-40B4-BE49-F238E27FC236}">
                <a16:creationId xmlns:a16="http://schemas.microsoft.com/office/drawing/2014/main" id="{D30AD3FA-AAC2-942D-464A-F0C37B2FD982}"/>
              </a:ext>
            </a:extLst>
          </p:cNvPr>
          <p:cNvSpPr txBox="1">
            <a:spLocks noChangeArrowheads="1"/>
          </p:cNvSpPr>
          <p:nvPr/>
        </p:nvSpPr>
        <p:spPr bwMode="auto">
          <a:xfrm>
            <a:off x="467544" y="4999144"/>
            <a:ext cx="57978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Verdana" pitchFamily="34" charset="0"/>
                <a:ea typeface="ＭＳ Ｐゴシック" charset="-128"/>
              </a:defRPr>
            </a:lvl1pPr>
            <a:lvl2pPr marL="742950" indent="-285750" eaLnBrk="0" hangingPunct="0">
              <a:spcBef>
                <a:spcPct val="20000"/>
              </a:spcBef>
              <a:buChar char="–"/>
              <a:defRPr kumimoji="1" sz="2800">
                <a:solidFill>
                  <a:schemeClr val="tx1"/>
                </a:solidFill>
                <a:latin typeface="Verdana" pitchFamily="34" charset="0"/>
                <a:ea typeface="ＭＳ Ｐゴシック" charset="-128"/>
              </a:defRPr>
            </a:lvl2pPr>
            <a:lvl3pPr marL="1143000" indent="-228600" eaLnBrk="0" hangingPunct="0">
              <a:spcBef>
                <a:spcPct val="20000"/>
              </a:spcBef>
              <a:buChar char="•"/>
              <a:defRPr kumimoji="1" sz="2400">
                <a:solidFill>
                  <a:schemeClr val="tx1"/>
                </a:solidFill>
                <a:latin typeface="Verdana" pitchFamily="34" charset="0"/>
                <a:ea typeface="ＭＳ Ｐゴシック" charset="-128"/>
              </a:defRPr>
            </a:lvl3pPr>
            <a:lvl4pPr marL="1600200" indent="-228600" eaLnBrk="0" hangingPunct="0">
              <a:spcBef>
                <a:spcPct val="20000"/>
              </a:spcBef>
              <a:buChar char="–"/>
              <a:defRPr kumimoji="1" sz="2000">
                <a:solidFill>
                  <a:schemeClr val="tx1"/>
                </a:solidFill>
                <a:latin typeface="Verdana" pitchFamily="34" charset="0"/>
                <a:ea typeface="ＭＳ Ｐゴシック" charset="-128"/>
              </a:defRPr>
            </a:lvl4pPr>
            <a:lvl5pPr marL="2057400" indent="-228600" eaLnBrk="0" hangingPunct="0">
              <a:spcBef>
                <a:spcPct val="20000"/>
              </a:spcBef>
              <a:buChar char="»"/>
              <a:defRPr kumimoji="1" sz="2000">
                <a:solidFill>
                  <a:schemeClr val="tx1"/>
                </a:solidFill>
                <a:latin typeface="Verdana" pitchFamily="34"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Verdana" pitchFamily="34" charset="0"/>
                <a:ea typeface="ＭＳ Ｐゴシック"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○木材の心地よい風合いのある大きな橋。石舞台で行われる</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音楽祭などのイベントも楽しめる場所となっています。</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pic>
        <p:nvPicPr>
          <p:cNvPr id="42" name="図 4">
            <a:extLst>
              <a:ext uri="{FF2B5EF4-FFF2-40B4-BE49-F238E27FC236}">
                <a16:creationId xmlns:a16="http://schemas.microsoft.com/office/drawing/2014/main" id="{38CC2F46-7EE7-6064-6BB2-E6F04B0560C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82153" y="4961563"/>
            <a:ext cx="2070811" cy="1558916"/>
          </a:xfrm>
          <a:prstGeom prst="rect">
            <a:avLst/>
          </a:prstGeom>
          <a:noFill/>
          <a:ln w="9525">
            <a:solidFill>
              <a:srgbClr val="00008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179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342900" y="884337"/>
            <a:ext cx="6391745" cy="707886"/>
          </a:xfrm>
          <a:prstGeom prst="rect">
            <a:avLst/>
          </a:prstGeom>
        </p:spPr>
        <p:txBody>
          <a:bodyPr wrap="square" lIns="91440" tIns="45720" rIns="91440" bIns="45720" anchor="t">
            <a:spAutoFit/>
          </a:bodyPr>
          <a:lstStyle/>
          <a:p>
            <a:pPr>
              <a:spcBef>
                <a:spcPct val="0"/>
              </a:spcBef>
            </a:pPr>
            <a:r>
              <a:rPr lang="ja-JP" altLang="en-US" sz="2000" dirty="0">
                <a:latin typeface="Meiryo UI" panose="020B0604030504040204" pitchFamily="50" charset="-128"/>
                <a:ea typeface="Meiryo UI" panose="020B0604030504040204" pitchFamily="50" charset="-128"/>
              </a:rPr>
              <a:t>○</a:t>
            </a:r>
            <a:r>
              <a:rPr lang="ja-JP" sz="2000" dirty="0">
                <a:latin typeface="Meiryo UI" panose="020B0604030504040204" pitchFamily="50" charset="-128"/>
                <a:ea typeface="Meiryo UI" panose="020B0604030504040204" pitchFamily="50" charset="-128"/>
              </a:rPr>
              <a:t>令和７年度は約</a:t>
            </a:r>
            <a:r>
              <a:rPr lang="en-US" altLang="ja-JP" sz="2000" dirty="0">
                <a:latin typeface="Meiryo UI" panose="020B0604030504040204" pitchFamily="50" charset="-128"/>
                <a:ea typeface="Meiryo UI" panose="020B0604030504040204" pitchFamily="50" charset="-128"/>
              </a:rPr>
              <a:t>60</a:t>
            </a:r>
            <a:r>
              <a:rPr lang="ja-JP" sz="2000" dirty="0">
                <a:latin typeface="Meiryo UI" panose="020B0604030504040204" pitchFamily="50" charset="-128"/>
                <a:ea typeface="Meiryo UI" panose="020B0604030504040204" pitchFamily="50" charset="-128"/>
              </a:rPr>
              <a:t>万人の来園者がありました。</a:t>
            </a:r>
            <a:endParaRPr lang="en-US" altLang="ja-JP" sz="2000" dirty="0">
              <a:latin typeface="Meiryo UI" panose="020B0604030504040204" pitchFamily="50" charset="-128"/>
              <a:ea typeface="Meiryo UI" panose="020B0604030504040204" pitchFamily="50" charset="-128"/>
            </a:endParaRPr>
          </a:p>
          <a:p>
            <a:pPr>
              <a:spcBef>
                <a:spcPct val="0"/>
              </a:spcBef>
            </a:pPr>
            <a:r>
              <a:rPr lang="ja-JP" sz="2000" dirty="0">
                <a:latin typeface="Meiryo UI" panose="020B0604030504040204" pitchFamily="50" charset="-128"/>
                <a:ea typeface="Meiryo UI" panose="020B0604030504040204" pitchFamily="50" charset="-128"/>
              </a:rPr>
              <a:t>○来園者数は着実に増加傾向を示しています。</a:t>
            </a:r>
            <a:endParaRPr lang="en-US" altLang="ja-JP" sz="2000"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06986653-A566-4FBA-A281-139BAFB74D36}"/>
              </a:ext>
            </a:extLst>
          </p:cNvPr>
          <p:cNvSpPr txBox="1"/>
          <p:nvPr/>
        </p:nvSpPr>
        <p:spPr>
          <a:xfrm>
            <a:off x="-3742" y="3166"/>
            <a:ext cx="9147741" cy="461665"/>
          </a:xfrm>
          <a:prstGeom prst="rect">
            <a:avLst/>
          </a:prstGeom>
          <a:solidFill>
            <a:srgbClr val="00B050"/>
          </a:solidFill>
        </p:spPr>
        <p:txBody>
          <a:bodyPr wrap="square" lIns="91440" tIns="45720" rIns="91440" bIns="45720" rtlCol="0" anchor="t">
            <a:spAutoFit/>
          </a:bodyPr>
          <a:lstStyle/>
          <a:p>
            <a:r>
              <a:rPr kumimoji="1" lang="ja-JP" altLang="en-US" sz="2400" b="1">
                <a:solidFill>
                  <a:schemeClr val="bg1"/>
                </a:solidFill>
                <a:latin typeface="Meiryo UI"/>
                <a:ea typeface="Meiryo UI"/>
              </a:rPr>
              <a:t>　府営公園の概要（</a:t>
            </a:r>
            <a:r>
              <a:rPr lang="ja-JP" altLang="en-US" sz="2400" b="1">
                <a:solidFill>
                  <a:schemeClr val="bg1"/>
                </a:solidFill>
                <a:latin typeface="Meiryo UI"/>
                <a:ea typeface="Meiryo UI"/>
              </a:rPr>
              <a:t>りんくう公園</a:t>
            </a:r>
            <a:r>
              <a:rPr kumimoji="1" lang="ja-JP" altLang="en-US" sz="2400" b="1">
                <a:solidFill>
                  <a:schemeClr val="bg1"/>
                </a:solidFill>
                <a:latin typeface="Meiryo UI"/>
                <a:ea typeface="Meiryo UI"/>
              </a:rPr>
              <a:t>）</a:t>
            </a:r>
          </a:p>
        </p:txBody>
      </p:sp>
      <p:sp>
        <p:nvSpPr>
          <p:cNvPr id="12" name="コンテンツ プレースホルダー 2">
            <a:extLst>
              <a:ext uri="{FF2B5EF4-FFF2-40B4-BE49-F238E27FC236}">
                <a16:creationId xmlns:a16="http://schemas.microsoft.com/office/drawing/2014/main" id="{F9041697-1104-487E-8A7C-92BECF4B6EC5}"/>
              </a:ext>
            </a:extLst>
          </p:cNvPr>
          <p:cNvSpPr txBox="1">
            <a:spLocks/>
          </p:cNvSpPr>
          <p:nvPr/>
        </p:nvSpPr>
        <p:spPr bwMode="auto">
          <a:xfrm>
            <a:off x="0" y="488495"/>
            <a:ext cx="345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solidFill>
                  <a:srgbClr val="000000"/>
                </a:solidFill>
                <a:latin typeface="Meiryo UI" panose="020B0604030504040204" pitchFamily="50" charset="-128"/>
                <a:ea typeface="Meiryo UI" panose="020B0604030504040204" pitchFamily="50" charset="-128"/>
              </a:rPr>
              <a:t>■利用状況</a:t>
            </a:r>
          </a:p>
        </p:txBody>
      </p:sp>
      <p:pic>
        <p:nvPicPr>
          <p:cNvPr id="2" name="Picture 1">
            <a:extLst>
              <a:ext uri="{FF2B5EF4-FFF2-40B4-BE49-F238E27FC236}">
                <a16:creationId xmlns:a16="http://schemas.microsoft.com/office/drawing/2014/main" id="{B62EE72F-544F-17F2-E7D3-03DDBD4DBFAE}"/>
              </a:ext>
            </a:extLst>
          </p:cNvPr>
          <p:cNvPicPr>
            <a:picLocks noChangeAspect="1"/>
          </p:cNvPicPr>
          <p:nvPr/>
        </p:nvPicPr>
        <p:blipFill>
          <a:blip r:embed="rId2"/>
          <a:stretch>
            <a:fillRect/>
          </a:stretch>
        </p:blipFill>
        <p:spPr>
          <a:xfrm>
            <a:off x="447040" y="1594349"/>
            <a:ext cx="8249920" cy="5071381"/>
          </a:xfrm>
          <a:prstGeom prst="rect">
            <a:avLst/>
          </a:prstGeom>
        </p:spPr>
      </p:pic>
    </p:spTree>
    <p:extLst>
      <p:ext uri="{BB962C8B-B14F-4D97-AF65-F5344CB8AC3E}">
        <p14:creationId xmlns:p14="http://schemas.microsoft.com/office/powerpoint/2010/main" val="1969680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721ABD84-B819-4D20-9486-2C155AFFDB93}"/>
              </a:ext>
            </a:extLst>
          </p:cNvPr>
          <p:cNvSpPr txBox="1"/>
          <p:nvPr/>
        </p:nvSpPr>
        <p:spPr>
          <a:xfrm>
            <a:off x="-3742" y="3166"/>
            <a:ext cx="9147741" cy="461665"/>
          </a:xfrm>
          <a:prstGeom prst="rect">
            <a:avLst/>
          </a:prstGeom>
          <a:solidFill>
            <a:srgbClr val="00B050"/>
          </a:solidFill>
        </p:spPr>
        <p:txBody>
          <a:bodyPr wrap="square" lIns="91440" tIns="45720" rIns="91440" bIns="45720" rtlCol="0" anchor="t">
            <a:spAutoFit/>
          </a:bodyPr>
          <a:lstStyle/>
          <a:p>
            <a:r>
              <a:rPr kumimoji="1" lang="ja-JP" altLang="en-US" sz="2400" b="1">
                <a:solidFill>
                  <a:schemeClr val="bg1"/>
                </a:solidFill>
                <a:latin typeface="Meiryo UI"/>
                <a:ea typeface="Meiryo UI"/>
              </a:rPr>
              <a:t>　府営公園の概要（</a:t>
            </a:r>
            <a:r>
              <a:rPr lang="ja-JP" altLang="en-US" sz="2400" b="1">
                <a:solidFill>
                  <a:schemeClr val="bg1"/>
                </a:solidFill>
                <a:latin typeface="Meiryo UI"/>
                <a:ea typeface="Meiryo UI"/>
              </a:rPr>
              <a:t>りんくう公園</a:t>
            </a:r>
            <a:r>
              <a:rPr kumimoji="1" lang="ja-JP" altLang="en-US" sz="2400" b="1">
                <a:solidFill>
                  <a:schemeClr val="bg1"/>
                </a:solidFill>
                <a:latin typeface="Meiryo UI"/>
                <a:ea typeface="Meiryo UI"/>
              </a:rPr>
              <a:t>）</a:t>
            </a:r>
          </a:p>
        </p:txBody>
      </p:sp>
      <p:sp>
        <p:nvSpPr>
          <p:cNvPr id="16" name="コンテンツ プレースホルダー 2">
            <a:extLst>
              <a:ext uri="{FF2B5EF4-FFF2-40B4-BE49-F238E27FC236}">
                <a16:creationId xmlns:a16="http://schemas.microsoft.com/office/drawing/2014/main" id="{14508E8A-B7C8-45AC-BFED-38CCE2C5AB8E}"/>
              </a:ext>
            </a:extLst>
          </p:cNvPr>
          <p:cNvSpPr txBox="1">
            <a:spLocks/>
          </p:cNvSpPr>
          <p:nvPr/>
        </p:nvSpPr>
        <p:spPr bwMode="auto">
          <a:xfrm>
            <a:off x="0" y="488495"/>
            <a:ext cx="345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a:buFontTx/>
              <a:buNone/>
            </a:pPr>
            <a:r>
              <a:rPr lang="ja-JP" altLang="en-US" sz="2000" b="1" kern="0" dirty="0">
                <a:solidFill>
                  <a:srgbClr val="000000"/>
                </a:solidFill>
                <a:latin typeface="Meiryo UI" panose="020B0604030504040204" pitchFamily="50" charset="-128"/>
                <a:ea typeface="Meiryo UI" panose="020B0604030504040204" pitchFamily="50" charset="-128"/>
              </a:rPr>
              <a:t>■利用状況（月別）</a:t>
            </a:r>
          </a:p>
        </p:txBody>
      </p:sp>
      <p:sp>
        <p:nvSpPr>
          <p:cNvPr id="17" name="正方形/長方形 16">
            <a:extLst>
              <a:ext uri="{FF2B5EF4-FFF2-40B4-BE49-F238E27FC236}">
                <a16:creationId xmlns:a16="http://schemas.microsoft.com/office/drawing/2014/main" id="{89685FA8-9CE6-4F84-A7E1-11935DECC43B}"/>
              </a:ext>
            </a:extLst>
          </p:cNvPr>
          <p:cNvSpPr/>
          <p:nvPr/>
        </p:nvSpPr>
        <p:spPr>
          <a:xfrm>
            <a:off x="15300" y="836712"/>
            <a:ext cx="9058745" cy="923330"/>
          </a:xfrm>
          <a:prstGeom prst="rect">
            <a:avLst/>
          </a:prstGeom>
        </p:spPr>
        <p:txBody>
          <a:bodyPr wrap="square" lIns="91440" tIns="45720" rIns="91440" bIns="45720" anchor="t">
            <a:spAutoFit/>
          </a:bodyPr>
          <a:lstStyle/>
          <a:p>
            <a:r>
              <a:rPr lang="ja-JP" altLang="en-US" dirty="0">
                <a:latin typeface="游ゴシック"/>
                <a:ea typeface="游ゴシック"/>
              </a:rPr>
              <a:t>　</a:t>
            </a:r>
            <a:r>
              <a:rPr lang="ja-JP" altLang="en-US" dirty="0">
                <a:latin typeface="Meiryo UI"/>
                <a:ea typeface="Meiryo UI"/>
              </a:rPr>
              <a:t>○平均で約5万人／月が来園しています。</a:t>
            </a:r>
            <a:endParaRPr lang="en-US" altLang="ja-JP" dirty="0">
              <a:latin typeface="Meiryo UI"/>
              <a:ea typeface="Meiryo UI"/>
            </a:endParaRPr>
          </a:p>
          <a:p>
            <a:r>
              <a:rPr lang="ja-JP" altLang="en-US" dirty="0">
                <a:latin typeface="Meiryo UI"/>
                <a:ea typeface="Meiryo UI"/>
              </a:rPr>
              <a:t>　 ○年間を通じて安定した来園者数となっていますが、大規模イベント開催時（4月、11月）には</a:t>
            </a:r>
            <a:endParaRPr lang="ja-JP" dirty="0">
              <a:latin typeface="游ゴシック" panose="020F0502020204030204"/>
              <a:ea typeface="游ゴシック"/>
            </a:endParaRPr>
          </a:p>
          <a:p>
            <a:r>
              <a:rPr lang="ja-JP" altLang="en-US" dirty="0">
                <a:latin typeface="Meiryo UI"/>
                <a:ea typeface="Meiryo UI"/>
              </a:rPr>
              <a:t>　　　来園者数が増加する傾向があります。</a:t>
            </a:r>
            <a:endParaRPr lang="ja-JP" dirty="0">
              <a:ea typeface="游ゴシック"/>
            </a:endParaRPr>
          </a:p>
        </p:txBody>
      </p:sp>
      <p:pic>
        <p:nvPicPr>
          <p:cNvPr id="3" name="Picture 2">
            <a:extLst>
              <a:ext uri="{FF2B5EF4-FFF2-40B4-BE49-F238E27FC236}">
                <a16:creationId xmlns:a16="http://schemas.microsoft.com/office/drawing/2014/main" id="{1436EF54-A621-85EC-6903-D7DD7193EE80}"/>
              </a:ext>
            </a:extLst>
          </p:cNvPr>
          <p:cNvPicPr>
            <a:picLocks noChangeAspect="1"/>
          </p:cNvPicPr>
          <p:nvPr/>
        </p:nvPicPr>
        <p:blipFill>
          <a:blip r:embed="rId2"/>
          <a:stretch>
            <a:fillRect/>
          </a:stretch>
        </p:blipFill>
        <p:spPr>
          <a:xfrm>
            <a:off x="1005840" y="1764307"/>
            <a:ext cx="7081520" cy="4924506"/>
          </a:xfrm>
          <a:prstGeom prst="rect">
            <a:avLst/>
          </a:prstGeom>
        </p:spPr>
      </p:pic>
    </p:spTree>
    <p:extLst>
      <p:ext uri="{BB962C8B-B14F-4D97-AF65-F5344CB8AC3E}">
        <p14:creationId xmlns:p14="http://schemas.microsoft.com/office/powerpoint/2010/main" val="2478558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49441-0D7E-F014-DE56-BE7E3754FB1B}"/>
            </a:ext>
          </a:extLst>
        </p:cNvPr>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5A4629D5-343D-6920-D329-2FF71A1688F6}"/>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府営公園の概要（りんくう</a:t>
            </a:r>
            <a:r>
              <a:rPr lang="ja-JP" altLang="en-US" sz="2400" b="1" dirty="0">
                <a:solidFill>
                  <a:schemeClr val="bg1"/>
                </a:solidFill>
                <a:latin typeface="Meiryo UI" panose="020B0604030504040204" pitchFamily="50" charset="-128"/>
                <a:ea typeface="Meiryo UI" panose="020B0604030504040204" pitchFamily="50" charset="-128"/>
              </a:rPr>
              <a:t>公園</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3" name="コンテンツ プレースホルダー 2">
            <a:extLst>
              <a:ext uri="{FF2B5EF4-FFF2-40B4-BE49-F238E27FC236}">
                <a16:creationId xmlns:a16="http://schemas.microsoft.com/office/drawing/2014/main" id="{3D123201-B966-23C2-8CA9-DDD560F347B0}"/>
              </a:ext>
            </a:extLst>
          </p:cNvPr>
          <p:cNvSpPr txBox="1">
            <a:spLocks/>
          </p:cNvSpPr>
          <p:nvPr/>
        </p:nvSpPr>
        <p:spPr bwMode="auto">
          <a:xfrm>
            <a:off x="56156" y="600594"/>
            <a:ext cx="4744649"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ja-JP" altLang="en-US" sz="20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■公園満足度調査結果</a:t>
            </a: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（令和７年度実施）</a:t>
            </a:r>
            <a:endParaRPr kumimoji="1" lang="ja-JP" altLang="en-US" sz="20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A7AA9371-DC68-F5BC-0521-8BF4B8694CAF}"/>
              </a:ext>
            </a:extLst>
          </p:cNvPr>
          <p:cNvSpPr txBox="1"/>
          <p:nvPr/>
        </p:nvSpPr>
        <p:spPr bwMode="auto">
          <a:xfrm>
            <a:off x="157407" y="1143017"/>
            <a:ext cx="2037629" cy="338554"/>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〇公園利用の目的</a:t>
            </a:r>
          </a:p>
        </p:txBody>
      </p:sp>
      <p:pic>
        <p:nvPicPr>
          <p:cNvPr id="9" name="図 8">
            <a:extLst>
              <a:ext uri="{FF2B5EF4-FFF2-40B4-BE49-F238E27FC236}">
                <a16:creationId xmlns:a16="http://schemas.microsoft.com/office/drawing/2014/main" id="{A8D6D486-6C32-0EC5-66F3-4745884494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135" y="5085262"/>
            <a:ext cx="4622690" cy="1772738"/>
          </a:xfrm>
          <a:prstGeom prst="rect">
            <a:avLst/>
          </a:prstGeom>
        </p:spPr>
      </p:pic>
      <p:sp>
        <p:nvSpPr>
          <p:cNvPr id="11" name="テキスト ボックス 10">
            <a:extLst>
              <a:ext uri="{FF2B5EF4-FFF2-40B4-BE49-F238E27FC236}">
                <a16:creationId xmlns:a16="http://schemas.microsoft.com/office/drawing/2014/main" id="{D62E5F8C-8E64-E2B9-4415-6542F4559857}"/>
              </a:ext>
            </a:extLst>
          </p:cNvPr>
          <p:cNvSpPr txBox="1"/>
          <p:nvPr/>
        </p:nvSpPr>
        <p:spPr bwMode="auto">
          <a:xfrm>
            <a:off x="116010" y="5102265"/>
            <a:ext cx="3867558" cy="338554"/>
          </a:xfrm>
          <a:prstGeom prst="rect">
            <a:avLst/>
          </a:prstGeom>
          <a:solidFill>
            <a:schemeClr val="bg1"/>
          </a:solidFill>
          <a:ln>
            <a:noFill/>
          </a:ln>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〇新たに欲しい施設　ベスト５</a:t>
            </a:r>
          </a:p>
        </p:txBody>
      </p:sp>
      <p:pic>
        <p:nvPicPr>
          <p:cNvPr id="14" name="図 13">
            <a:extLst>
              <a:ext uri="{FF2B5EF4-FFF2-40B4-BE49-F238E27FC236}">
                <a16:creationId xmlns:a16="http://schemas.microsoft.com/office/drawing/2014/main" id="{BE21983C-0F08-4215-7895-826BA73F75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6604" y="5101367"/>
            <a:ext cx="4486978" cy="1772738"/>
          </a:xfrm>
          <a:prstGeom prst="rect">
            <a:avLst/>
          </a:prstGeom>
        </p:spPr>
      </p:pic>
      <p:sp>
        <p:nvSpPr>
          <p:cNvPr id="4" name="正方形/長方形 3">
            <a:extLst>
              <a:ext uri="{FF2B5EF4-FFF2-40B4-BE49-F238E27FC236}">
                <a16:creationId xmlns:a16="http://schemas.microsoft.com/office/drawing/2014/main" id="{DE39EDAE-304B-D6CB-3CE7-92D59C9E880D}"/>
              </a:ext>
            </a:extLst>
          </p:cNvPr>
          <p:cNvSpPr/>
          <p:nvPr/>
        </p:nvSpPr>
        <p:spPr>
          <a:xfrm>
            <a:off x="4599017" y="5062182"/>
            <a:ext cx="3632527" cy="400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6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○行ってほしいベスト５</a:t>
            </a:r>
            <a:endPar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8" name="グラフ 7">
            <a:extLst>
              <a:ext uri="{FF2B5EF4-FFF2-40B4-BE49-F238E27FC236}">
                <a16:creationId xmlns:a16="http://schemas.microsoft.com/office/drawing/2014/main" id="{05D07214-76B6-2758-3C20-AD527A146917}"/>
              </a:ext>
            </a:extLst>
          </p:cNvPr>
          <p:cNvGraphicFramePr>
            <a:graphicFrameLocks/>
          </p:cNvGraphicFramePr>
          <p:nvPr>
            <p:extLst>
              <p:ext uri="{D42A27DB-BD31-4B8C-83A1-F6EECF244321}">
                <p14:modId xmlns:p14="http://schemas.microsoft.com/office/powerpoint/2010/main" val="3462244819"/>
              </p:ext>
            </p:extLst>
          </p:nvPr>
        </p:nvGraphicFramePr>
        <p:xfrm>
          <a:off x="393664" y="1617793"/>
          <a:ext cx="8352927" cy="32395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320058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8ED4-F380-457A-E681-CF993379887C}"/>
            </a:ext>
          </a:extLst>
        </p:cNvPr>
        <p:cNvGrpSpPr/>
        <p:nvPr/>
      </p:nvGrpSpPr>
      <p:grpSpPr>
        <a:xfrm>
          <a:off x="0" y="0"/>
          <a:ext cx="0" cy="0"/>
          <a:chOff x="0" y="0"/>
          <a:chExt cx="0" cy="0"/>
        </a:xfrm>
      </p:grpSpPr>
      <p:sp>
        <p:nvSpPr>
          <p:cNvPr id="23" name="テキスト ボックス 22">
            <a:extLst>
              <a:ext uri="{FF2B5EF4-FFF2-40B4-BE49-F238E27FC236}">
                <a16:creationId xmlns:a16="http://schemas.microsoft.com/office/drawing/2014/main" id="{8E2DE3BD-61CC-27CB-6983-4BB59A506662}"/>
              </a:ext>
            </a:extLst>
          </p:cNvPr>
          <p:cNvSpPr txBox="1"/>
          <p:nvPr/>
        </p:nvSpPr>
        <p:spPr>
          <a:xfrm>
            <a:off x="-3742" y="3166"/>
            <a:ext cx="9147741" cy="461665"/>
          </a:xfrm>
          <a:prstGeom prst="rect">
            <a:avLst/>
          </a:prstGeom>
          <a:solidFill>
            <a:srgbClr val="00B050"/>
          </a:solidFill>
        </p:spPr>
        <p:txBody>
          <a:bodyPr wrap="square" rtlCol="0">
            <a:spAutoFit/>
          </a:bodyPr>
          <a:lstStyle/>
          <a:p>
            <a:r>
              <a:rPr kumimoji="1" lang="ja-JP" altLang="en-US" sz="2400" b="1" dirty="0">
                <a:solidFill>
                  <a:schemeClr val="bg1"/>
                </a:solidFill>
                <a:latin typeface="Meiryo UI" panose="020B0604030504040204" pitchFamily="50" charset="-128"/>
                <a:ea typeface="Meiryo UI" panose="020B0604030504040204" pitchFamily="50" charset="-128"/>
              </a:rPr>
              <a:t>　府営公園の概要（りんくう</a:t>
            </a:r>
            <a:r>
              <a:rPr lang="ja-JP" altLang="en-US" sz="2400" b="1" dirty="0">
                <a:solidFill>
                  <a:schemeClr val="bg1"/>
                </a:solidFill>
                <a:latin typeface="Meiryo UI" panose="020B0604030504040204" pitchFamily="50" charset="-128"/>
                <a:ea typeface="Meiryo UI" panose="020B0604030504040204" pitchFamily="50" charset="-128"/>
              </a:rPr>
              <a:t>公園</a:t>
            </a:r>
            <a:r>
              <a:rPr kumimoji="1" lang="ja-JP" altLang="en-US" sz="2400" b="1" dirty="0">
                <a:solidFill>
                  <a:schemeClr val="bg1"/>
                </a:solidFill>
                <a:latin typeface="Meiryo UI" panose="020B0604030504040204" pitchFamily="50" charset="-128"/>
                <a:ea typeface="Meiryo UI" panose="020B0604030504040204" pitchFamily="50" charset="-128"/>
              </a:rPr>
              <a:t>）</a:t>
            </a:r>
          </a:p>
        </p:txBody>
      </p:sp>
      <p:sp>
        <p:nvSpPr>
          <p:cNvPr id="2" name="コンテンツ プレースホルダー 2">
            <a:extLst>
              <a:ext uri="{FF2B5EF4-FFF2-40B4-BE49-F238E27FC236}">
                <a16:creationId xmlns:a16="http://schemas.microsoft.com/office/drawing/2014/main" id="{63BA7663-C956-D502-FD8F-78E8B11B1765}"/>
              </a:ext>
            </a:extLst>
          </p:cNvPr>
          <p:cNvSpPr txBox="1">
            <a:spLocks/>
          </p:cNvSpPr>
          <p:nvPr/>
        </p:nvSpPr>
        <p:spPr>
          <a:xfrm>
            <a:off x="-3742" y="490220"/>
            <a:ext cx="4256708" cy="5032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FontTx/>
              <a:buNone/>
            </a:pPr>
            <a:r>
              <a:rPr lang="ja-JP" altLang="en-US" sz="2000" b="1" dirty="0">
                <a:latin typeface="Meiryo UI" panose="020B0604030504040204" pitchFamily="50" charset="-128"/>
                <a:ea typeface="Meiryo UI" panose="020B0604030504040204" pitchFamily="50" charset="-128"/>
              </a:rPr>
              <a:t>■公園の管理上の課題</a:t>
            </a:r>
          </a:p>
        </p:txBody>
      </p:sp>
      <p:sp>
        <p:nvSpPr>
          <p:cNvPr id="3" name="タイトル 1">
            <a:extLst>
              <a:ext uri="{FF2B5EF4-FFF2-40B4-BE49-F238E27FC236}">
                <a16:creationId xmlns:a16="http://schemas.microsoft.com/office/drawing/2014/main" id="{393CBE0E-3542-FADC-20D3-4296FFFCE2E7}"/>
              </a:ext>
            </a:extLst>
          </p:cNvPr>
          <p:cNvSpPr txBox="1">
            <a:spLocks/>
          </p:cNvSpPr>
          <p:nvPr/>
        </p:nvSpPr>
        <p:spPr bwMode="auto">
          <a:xfrm>
            <a:off x="535798" y="2462974"/>
            <a:ext cx="8275032" cy="1543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9pPr>
          </a:lstStyle>
          <a:p>
            <a:pPr marL="0" marR="0" lvl="0" indent="0" algn="l" defTabSz="914400" rtl="0" eaLnBrk="0" fontAlgn="base" latinLnBrk="0" hangingPunct="0">
              <a:lnSpc>
                <a:spcPts val="2000"/>
              </a:lnSpc>
              <a:spcBef>
                <a:spcPct val="0"/>
              </a:spcBef>
              <a:spcAft>
                <a:spcPct val="0"/>
              </a:spcAft>
              <a:buClrTx/>
              <a:buSzTx/>
              <a:buFontTx/>
              <a:buNone/>
              <a:tabLst/>
              <a:defRPr/>
            </a:pPr>
            <a:r>
              <a:rPr kumimoji="1" lang="ja-JP" altLang="en-US" sz="1800" b="1" i="0" u="none" strike="noStrike" kern="0" cap="none" spc="0" normalizeH="0" baseline="0" noProof="0" dirty="0">
                <a:ln>
                  <a:noFill/>
                </a:ln>
                <a:solidFill>
                  <a:schemeClr val="tx1"/>
                </a:solidFill>
                <a:effectLst>
                  <a:outerShdw blurRad="38100" dist="38100" dir="2700000" algn="tl">
                    <a:srgbClr val="C0C0C0"/>
                  </a:outerShdw>
                </a:effectLst>
                <a:uLnTx/>
                <a:uFillTx/>
                <a:latin typeface="Meiryo UI" panose="020B0604030504040204" pitchFamily="50" charset="-128"/>
                <a:ea typeface="Meiryo UI" panose="020B0604030504040204" pitchFamily="50" charset="-128"/>
              </a:rPr>
              <a:t>◆ サービス施設やイベントの充実</a:t>
            </a:r>
            <a:endParaRPr kumimoji="1" lang="en-US" altLang="ja-JP" sz="1800" b="1" i="0" u="none" strike="noStrike" kern="0" cap="none" spc="0" normalizeH="0" baseline="0" noProof="0" dirty="0">
              <a:ln>
                <a:noFill/>
              </a:ln>
              <a:solidFill>
                <a:schemeClr val="tx1"/>
              </a:solidFill>
              <a:effectLst>
                <a:outerShdw blurRad="38100" dist="38100" dir="2700000" algn="tl">
                  <a:srgbClr val="C0C0C0"/>
                </a:outerShdw>
              </a:effectLst>
              <a:uLnTx/>
              <a:uFillTx/>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ts val="2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公園のロケーションも良く、写真撮影やコスプレなどの利用も多くありますが、来園者満足度調査において、「休息施設（ベンチ・テーブル）」「食のイベント」の充実に</a:t>
            </a:r>
            <a:r>
              <a:rPr lang="ja-JP" altLang="en-US" sz="1800" kern="0" dirty="0">
                <a:solidFill>
                  <a:schemeClr val="tx1"/>
                </a:solidFill>
                <a:effectLst/>
                <a:latin typeface="Meiryo UI" panose="020B0604030504040204" pitchFamily="50" charset="-128"/>
                <a:ea typeface="Meiryo UI" panose="020B0604030504040204" pitchFamily="50" charset="-128"/>
              </a:rPr>
              <a:t>関する声が多く寄せられて</a:t>
            </a:r>
            <a:r>
              <a:rPr kumimoji="1" lang="ja-JP" altLang="en-US"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います。</a:t>
            </a:r>
            <a:endParaRPr kumimoji="1" lang="en-US" altLang="ja-JP"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ts val="2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来園者の満足度向上や地域のにぎわいづくりに向けて、公園の環境を生かして、休息施設の更なる充実や飲食のイベント・施設等の充実が求められます。</a:t>
            </a:r>
            <a:endParaRPr kumimoji="1" lang="en-US" altLang="ja-JP"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0041A533-D05E-0139-6CBD-E3216313CE51}"/>
              </a:ext>
            </a:extLst>
          </p:cNvPr>
          <p:cNvSpPr/>
          <p:nvPr/>
        </p:nvSpPr>
        <p:spPr>
          <a:xfrm>
            <a:off x="539552" y="985637"/>
            <a:ext cx="8424935" cy="120032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1" i="0" u="none" strike="noStrike" kern="0" cap="none" spc="0" normalizeH="0" baseline="0" noProof="0" dirty="0">
                <a:ln>
                  <a:noFill/>
                </a:ln>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 多様な公園利用者層への訴求</a:t>
            </a:r>
            <a:endParaRPr kumimoji="1" lang="en-US" altLang="ja-JP" sz="1800" b="1" i="0" u="none" strike="noStrike" kern="0" cap="none" spc="0" normalizeH="0" baseline="0" noProof="0" dirty="0">
              <a:ln>
                <a:noFill/>
              </a:ln>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rPr>
              <a:t>　関西空港に近く、多様な利用者が訪れる環境があります。また、夕日を楽しむことのできる施設が数多くあることから、夕方から夜間における公園利用の提案など、多様な来園者サービスの充実が求められます。</a:t>
            </a:r>
            <a:endParaRPr kumimoji="1" lang="en-US" altLang="ja-JP" sz="1800" b="0" i="0" u="none" strike="noStrike" kern="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5" name="タイトル 1">
            <a:extLst>
              <a:ext uri="{FF2B5EF4-FFF2-40B4-BE49-F238E27FC236}">
                <a16:creationId xmlns:a16="http://schemas.microsoft.com/office/drawing/2014/main" id="{DEEF8FC5-EAFA-8F1A-F56A-91DA1D0D0322}"/>
              </a:ext>
            </a:extLst>
          </p:cNvPr>
          <p:cNvSpPr txBox="1">
            <a:spLocks/>
          </p:cNvSpPr>
          <p:nvPr/>
        </p:nvSpPr>
        <p:spPr bwMode="auto">
          <a:xfrm>
            <a:off x="539098" y="4283124"/>
            <a:ext cx="8406861" cy="194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2pPr>
            <a:lvl3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3pPr>
            <a:lvl4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4pPr>
            <a:lvl5pPr algn="ctr" rtl="0" eaLnBrk="0" fontAlgn="base" hangingPunct="0">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5pPr>
            <a:lvl6pPr marL="4572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6pPr>
            <a:lvl7pPr marL="9144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7pPr>
            <a:lvl8pPr marL="13716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8pPr>
            <a:lvl9pPr marL="1828800" algn="ctr" rtl="0" fontAlgn="base">
              <a:lnSpc>
                <a:spcPct val="90000"/>
              </a:lnSpc>
              <a:spcBef>
                <a:spcPct val="0"/>
              </a:spcBef>
              <a:spcAft>
                <a:spcPct val="0"/>
              </a:spcAft>
              <a:defRPr kumimoji="1" sz="4400">
                <a:solidFill>
                  <a:schemeClr val="tx2"/>
                </a:solidFill>
                <a:effectLst>
                  <a:outerShdw blurRad="38100" dist="38100" dir="2700000" algn="tl">
                    <a:srgbClr val="C0C0C0"/>
                  </a:outerShdw>
                </a:effectLst>
                <a:latin typeface="Verdana" pitchFamily="34" charset="0"/>
                <a:ea typeface="ＭＳ Ｐゴシック" pitchFamily="50" charset="-128"/>
              </a:defRPr>
            </a:lvl9pPr>
          </a:lstStyle>
          <a:p>
            <a:pPr marL="0" marR="0" lvl="0" indent="0" algn="l" defTabSz="914400" rtl="0" eaLnBrk="0" fontAlgn="base" latinLnBrk="0" hangingPunct="0">
              <a:lnSpc>
                <a:spcPts val="2000"/>
              </a:lnSpc>
              <a:spcBef>
                <a:spcPct val="0"/>
              </a:spcBef>
              <a:spcAft>
                <a:spcPct val="0"/>
              </a:spcAft>
              <a:buClrTx/>
              <a:buSzTx/>
              <a:buFontTx/>
              <a:buNone/>
              <a:tabLst/>
              <a:defRPr/>
            </a:pPr>
            <a:r>
              <a:rPr kumimoji="1" lang="ja-JP" altLang="en-US" sz="18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 周辺施設との連携</a:t>
            </a:r>
            <a:endParaRPr kumimoji="1" lang="en-US" altLang="ja-JP" sz="1800" b="1" i="0" u="none" strike="noStrike" kern="0" cap="none" spc="0" normalizeH="0" baseline="0" noProof="0" dirty="0">
              <a:ln>
                <a:noFill/>
              </a:ln>
              <a:solidFill>
                <a:schemeClr val="tx1"/>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ts val="2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当公園周辺には、りんくうタウンや関西空港に加え、下記のような施設があります。</a:t>
            </a:r>
            <a:endParaRPr kumimoji="1" lang="en-US" altLang="ja-JP"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ts val="2000"/>
              </a:lnSpc>
              <a:spcBef>
                <a:spcPct val="0"/>
              </a:spcBef>
              <a:spcAft>
                <a:spcPct val="0"/>
              </a:spcAft>
              <a:buClrTx/>
              <a:buSzTx/>
              <a:buFontTx/>
              <a:buNone/>
              <a:tabLst/>
              <a:defRPr/>
            </a:pPr>
            <a:r>
              <a:rPr lang="ja-JP" altLang="en-US" sz="1800" kern="0" dirty="0">
                <a:solidFill>
                  <a:schemeClr val="tx1"/>
                </a:solidFill>
                <a:effectLst/>
                <a:latin typeface="Meiryo UI" panose="020B0604030504040204" pitchFamily="50" charset="-128"/>
                <a:ea typeface="Meiryo UI" panose="020B0604030504040204" pitchFamily="50" charset="-128"/>
              </a:rPr>
              <a:t>　　○</a:t>
            </a:r>
            <a:r>
              <a:rPr kumimoji="1" lang="ja-JP" altLang="en-US"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アイスパーク・スケートリンク・温浴施設・宿泊施設</a:t>
            </a:r>
            <a:endParaRPr kumimoji="1" lang="en-US" altLang="ja-JP"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ts val="2000"/>
              </a:lnSpc>
              <a:spcBef>
                <a:spcPct val="0"/>
              </a:spcBef>
              <a:spcAft>
                <a:spcPct val="0"/>
              </a:spcAft>
              <a:buClrTx/>
              <a:buSzTx/>
              <a:buFontTx/>
              <a:buNone/>
              <a:tabLst/>
              <a:defRPr/>
            </a:pPr>
            <a:r>
              <a:rPr kumimoji="1" lang="ja-JP" altLang="en-US"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　　○泉南ロングパーク　</a:t>
            </a:r>
            <a:endParaRPr kumimoji="1" lang="en-US" altLang="ja-JP"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ts val="2000"/>
              </a:lnSpc>
              <a:spcBef>
                <a:spcPct val="0"/>
              </a:spcBef>
              <a:spcAft>
                <a:spcPct val="0"/>
              </a:spcAft>
              <a:buClrTx/>
              <a:buSzTx/>
              <a:buFontTx/>
              <a:buNone/>
              <a:tabLst/>
              <a:defRPr/>
            </a:pPr>
            <a:r>
              <a:rPr lang="ja-JP" altLang="en-US" sz="1800" kern="0" dirty="0">
                <a:solidFill>
                  <a:schemeClr val="tx1"/>
                </a:solidFill>
                <a:effectLst/>
                <a:latin typeface="Meiryo UI" panose="020B0604030504040204" pitchFamily="50" charset="-128"/>
                <a:ea typeface="Meiryo UI" panose="020B0604030504040204" pitchFamily="50" charset="-128"/>
              </a:rPr>
              <a:t>　　○ブリッジパーク（りんくう中地区）</a:t>
            </a:r>
            <a:endParaRPr kumimoji="1" lang="en-US" altLang="ja-JP"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a:p>
            <a:pPr marL="0" marR="0" lvl="0" indent="0" algn="l" defTabSz="914400" rtl="0" eaLnBrk="0" fontAlgn="base" latinLnBrk="0" hangingPunct="0">
              <a:lnSpc>
                <a:spcPts val="2000"/>
              </a:lnSpc>
              <a:spcBef>
                <a:spcPct val="0"/>
              </a:spcBef>
              <a:spcAft>
                <a:spcPct val="0"/>
              </a:spcAft>
              <a:buClrTx/>
              <a:buSzTx/>
              <a:buFontTx/>
              <a:buNone/>
              <a:tabLst/>
              <a:defRPr/>
            </a:pPr>
            <a:r>
              <a:rPr lang="ja-JP" altLang="en-US" sz="1800" kern="0" dirty="0">
                <a:solidFill>
                  <a:schemeClr val="tx1"/>
                </a:solidFill>
                <a:effectLst/>
                <a:latin typeface="Meiryo UI" panose="020B0604030504040204" pitchFamily="50" charset="-128"/>
                <a:ea typeface="Meiryo UI" panose="020B0604030504040204" pitchFamily="50" charset="-128"/>
              </a:rPr>
              <a:t>　</a:t>
            </a:r>
            <a:r>
              <a:rPr kumimoji="1" lang="ja-JP" altLang="en-US"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rPr>
              <a:t>公園及びその周辺における各施設と連携した取組みの実施により、周辺地域と一体となって、更なる活性化につながることが期待されます。</a:t>
            </a:r>
            <a:endParaRPr kumimoji="1" lang="en-US" altLang="ja-JP" sz="1800" b="0" i="0" u="none" strike="noStrike" kern="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88146454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TotalTime>
  <Words>2957</Words>
  <Application>Microsoft Office PowerPoint</Application>
  <PresentationFormat>画面に合わせる (4:3)</PresentationFormat>
  <Paragraphs>272</Paragraphs>
  <Slides>23</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23</vt:i4>
      </vt:variant>
    </vt:vector>
  </HeadingPairs>
  <TitlesOfParts>
    <vt:vector size="32" baseType="lpstr">
      <vt:lpstr>BIZ UDPゴシック</vt:lpstr>
      <vt:lpstr>Meiryo UI</vt:lpstr>
      <vt:lpstr>ＭＳ Ｐゴシック</vt:lpstr>
      <vt:lpstr>ＭＳ Ｐ明朝</vt:lpstr>
      <vt:lpstr>游ゴシック</vt:lpstr>
      <vt:lpstr>游ゴシック Light</vt:lpstr>
      <vt:lpstr>Arial</vt:lpstr>
      <vt:lpstr>Verdana</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髙田　秀彬</cp:lastModifiedBy>
  <cp:revision>8</cp:revision>
  <cp:lastPrinted>2026-10-22T01:29:11Z</cp:lastPrinted>
  <dcterms:created xsi:type="dcterms:W3CDTF">2026-06-19T08:23:00Z</dcterms:created>
  <dcterms:modified xsi:type="dcterms:W3CDTF">2026-11-02T02:50:45Z</dcterms:modified>
</cp:coreProperties>
</file>