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0" r:id="rId5"/>
    <p:sldId id="262" r:id="rId6"/>
  </p:sldIdLst>
  <p:sldSz cx="12192000" cy="6858000"/>
  <p:notesSz cx="7102475" cy="1023302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9" d="100"/>
          <a:sy n="79" d="100"/>
        </p:scale>
        <p:origin x="86" y="3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7E3B8A-0D35-6A4F-82EA-B494A0157CF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1176689-82E2-5F55-924C-85E20C8CC5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24E7035-6127-8DE3-1ECD-0A521DB471A4}"/>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DD5C5F19-00EE-58C7-6189-7FAD8965289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FC17D7A-BB00-1CF9-EC4B-6E62D2438073}"/>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86739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4FA116-4529-6578-7EEE-A1474FBDF48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D3B2720-3552-CE96-234A-93941AEF4D6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80159D4-E18F-FBB7-171B-D8C0A9F7D628}"/>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2342B3FB-76E2-38B3-4668-57E9C239569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0781069-4726-1973-D30B-3ECBA8AE52E9}"/>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774874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3AB3A04-4BEE-6986-BCB2-95B12DEC530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89699C8-7843-FC0E-42ED-60E02F2114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C84A9AA-8869-26A9-B696-83FDF39EDC3F}"/>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E1A17336-C4C2-D248-CE82-875F20C0461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FA7018D-CB3B-219B-641C-BF7C7C8F2E64}"/>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3923505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25F6D0-F0AE-3544-F90F-0CD8F640CD7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32A6ACE-D0F9-488F-69BE-AF9CC4BCF5E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FAB3B9F-C805-5F5D-73F2-6AF8DD75CBDB}"/>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5D1B9D7-D912-282D-173F-E6C51A8BA13C}"/>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6" name="フッター プレースホルダー 5">
            <a:extLst>
              <a:ext uri="{FF2B5EF4-FFF2-40B4-BE49-F238E27FC236}">
                <a16:creationId xmlns:a16="http://schemas.microsoft.com/office/drawing/2014/main" id="{B7ED7DC7-F368-62FD-EEA5-2C7C9E45BBC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1D16B8A-0957-392A-097A-FAA4E205A27C}"/>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3700112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629518-B282-5D7B-EA57-9900A8CEA54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6993166-F6DE-79CF-020D-E73B7E4EC8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D0B32D9-7D29-5DFA-C893-A4E9E3C50589}"/>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67735D8-881A-5F7C-7F6A-E9D732AA52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FD38AB8-7756-87C6-69ED-C3E8F9948032}"/>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7D9D43E-F4F5-D4C0-7817-05AF6CF45A79}"/>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8" name="フッター プレースホルダー 7">
            <a:extLst>
              <a:ext uri="{FF2B5EF4-FFF2-40B4-BE49-F238E27FC236}">
                <a16:creationId xmlns:a16="http://schemas.microsoft.com/office/drawing/2014/main" id="{AA7EBABA-6EB0-1322-6B69-88B4020777E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909D723-6DC5-A85A-688F-0F1975569789}"/>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2772533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80AAA5-D4D9-A650-A333-4603FA2BFCBC}"/>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0B94A9E-8CA2-8FB0-83C0-88A7E3B3329D}"/>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4" name="フッター プレースホルダー 3">
            <a:extLst>
              <a:ext uri="{FF2B5EF4-FFF2-40B4-BE49-F238E27FC236}">
                <a16:creationId xmlns:a16="http://schemas.microsoft.com/office/drawing/2014/main" id="{A5DE26A2-705B-3EA1-9413-3696A3EC161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83C2F74-6C48-9AE0-1E7D-2DC606E16CEB}"/>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1115754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5806EB7-EE4D-DFF8-F3BE-A311330442C7}"/>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3" name="フッター プレースホルダー 2">
            <a:extLst>
              <a:ext uri="{FF2B5EF4-FFF2-40B4-BE49-F238E27FC236}">
                <a16:creationId xmlns:a16="http://schemas.microsoft.com/office/drawing/2014/main" id="{C85646F4-DB3E-9ADA-D929-46C23CFDFB3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9021585-C359-28F9-FF93-DA2A9DB158BD}"/>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1534138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E61890-D569-E6E6-A77F-344B501966B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67E8A5F-D7F3-BEAE-C39A-1B0CE7640C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4F0042B-207B-81AC-968C-B8675E9F7F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DAEB39E-1C99-8162-1241-8A929196AD5E}"/>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6" name="フッター プレースホルダー 5">
            <a:extLst>
              <a:ext uri="{FF2B5EF4-FFF2-40B4-BE49-F238E27FC236}">
                <a16:creationId xmlns:a16="http://schemas.microsoft.com/office/drawing/2014/main" id="{30B442C8-DE59-D611-38B1-215612F4BA9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B2BCBEA-7F4D-25EF-5888-6E5716206845}"/>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3334433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3EB7F7-2BAC-32B7-99D6-8B15506E872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486FDE6-260C-F44F-BD9A-3291F203F5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9493BEF-A6C9-8B15-AF25-D15076BB00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19A2B64-72CF-FBF0-3816-5D220A8CF2CE}"/>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6" name="フッター プレースホルダー 5">
            <a:extLst>
              <a:ext uri="{FF2B5EF4-FFF2-40B4-BE49-F238E27FC236}">
                <a16:creationId xmlns:a16="http://schemas.microsoft.com/office/drawing/2014/main" id="{8CB7A75C-3AED-620C-4F9E-D41AC226C37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46681C3-DE92-9595-3E4D-D52C6AC2BBC0}"/>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3283452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F9BB68-3D35-ABED-FA7D-1D90BF7D081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C439B69-5B77-3B6E-2B6F-5C1FBC663FE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07D9F68-E89E-E788-AF70-709832C5336A}"/>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E97B0E86-83AD-5D0D-5DDF-364CE8934B3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B029854-606D-01F8-5080-65828D2E37E9}"/>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1853180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A0A62AC-5F0D-887B-A994-83B7B25A1F5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901A9EF-ED8A-9815-A42E-B3A6ED8F33D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EB6F03E-3F78-1EB9-BF0D-298C7DB56DBE}"/>
              </a:ext>
            </a:extLst>
          </p:cNvPr>
          <p:cNvSpPr>
            <a:spLocks noGrp="1"/>
          </p:cNvSpPr>
          <p:nvPr>
            <p:ph type="dt" sz="half" idx="10"/>
          </p:nvPr>
        </p:nvSpPr>
        <p:spPr/>
        <p:txBody>
          <a:bodyPr/>
          <a:lstStyle/>
          <a:p>
            <a:fld id="{298666E6-CBDE-449E-9676-122A06CEA31A}" type="datetimeFigureOut">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9C78EF1C-2B01-F0ED-8D9A-CA6F9C531A8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4A45DCE-FC2E-A194-BFAE-1397CAD5499A}"/>
              </a:ext>
            </a:extLst>
          </p:cNvPr>
          <p:cNvSpPr>
            <a:spLocks noGrp="1"/>
          </p:cNvSpPr>
          <p:nvPr>
            <p:ph type="sldNum" sz="quarter" idx="12"/>
          </p:nvPr>
        </p:nvSpPr>
        <p:spPr/>
        <p:txBody>
          <a:body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2430794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D63BCCE-5C89-8C2C-2F9B-36F0B12B5C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F7182AB-381C-454A-235D-94F3B1417C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2A61D53-3318-F0D6-DA1C-AB43D969C1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8666E6-CBDE-449E-9676-122A06CEA31A}" type="datetimeFigureOut">
              <a:rPr kumimoji="1" lang="ja-JP" altLang="en-US" smtClean="0"/>
              <a:t>2026/10/20</a:t>
            </a:fld>
            <a:endParaRPr kumimoji="1" lang="ja-JP" altLang="en-US"/>
          </a:p>
        </p:txBody>
      </p:sp>
      <p:sp>
        <p:nvSpPr>
          <p:cNvPr id="5" name="フッター プレースホルダー 4">
            <a:extLst>
              <a:ext uri="{FF2B5EF4-FFF2-40B4-BE49-F238E27FC236}">
                <a16:creationId xmlns:a16="http://schemas.microsoft.com/office/drawing/2014/main" id="{B0C2EED5-7D1F-C1BA-2327-20022BA08C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85878CC-3864-CF53-8137-55FEEEE2A5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D35C54A-8D5A-4995-8BE6-7334C3CC578D}" type="slidenum">
              <a:rPr kumimoji="1" lang="ja-JP" altLang="en-US" smtClean="0"/>
              <a:t>‹#›</a:t>
            </a:fld>
            <a:endParaRPr kumimoji="1" lang="ja-JP" altLang="en-US"/>
          </a:p>
        </p:txBody>
      </p:sp>
    </p:spTree>
    <p:extLst>
      <p:ext uri="{BB962C8B-B14F-4D97-AF65-F5344CB8AC3E}">
        <p14:creationId xmlns:p14="http://schemas.microsoft.com/office/powerpoint/2010/main" val="34219350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5.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4.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81DFDABF-7FF2-F443-A342-FA602DBA714B}"/>
              </a:ext>
            </a:extLst>
          </p:cNvPr>
          <p:cNvSpPr>
            <a:spLocks noGrp="1"/>
          </p:cNvSpPr>
          <p:nvPr>
            <p:ph type="title"/>
          </p:nvPr>
        </p:nvSpPr>
        <p:spPr>
          <a:xfrm>
            <a:off x="838200" y="365125"/>
            <a:ext cx="10515600" cy="701675"/>
          </a:xfrm>
        </p:spPr>
        <p:txBody>
          <a:bodyPr>
            <a:normAutofit/>
          </a:bodyPr>
          <a:lstStyle/>
          <a:p>
            <a:r>
              <a:rPr lang="ja-JP" altLang="en-US" sz="3200" b="1" dirty="0"/>
              <a:t>令和</a:t>
            </a:r>
            <a:r>
              <a:rPr lang="en-US" altLang="ja-JP" sz="3200" b="1" dirty="0"/>
              <a:t>7</a:t>
            </a:r>
            <a:r>
              <a:rPr lang="ja-JP" altLang="en-US" sz="3200" b="1" dirty="0"/>
              <a:t>年度　　これまでの経過</a:t>
            </a:r>
          </a:p>
        </p:txBody>
      </p:sp>
      <p:sp>
        <p:nvSpPr>
          <p:cNvPr id="5" name="縦書きテキスト プレースホルダー 4">
            <a:extLst>
              <a:ext uri="{FF2B5EF4-FFF2-40B4-BE49-F238E27FC236}">
                <a16:creationId xmlns:a16="http://schemas.microsoft.com/office/drawing/2014/main" id="{A8744545-059B-AB62-1E97-880D85DFA5CC}"/>
              </a:ext>
            </a:extLst>
          </p:cNvPr>
          <p:cNvSpPr>
            <a:spLocks noGrp="1"/>
          </p:cNvSpPr>
          <p:nvPr>
            <p:ph type="body" orient="vert" idx="1"/>
          </p:nvPr>
        </p:nvSpPr>
        <p:spPr>
          <a:xfrm>
            <a:off x="838200" y="1066800"/>
            <a:ext cx="10515600" cy="5537200"/>
          </a:xfrm>
        </p:spPr>
        <p:txBody>
          <a:bodyPr vert="horz">
            <a:normAutofit lnSpcReduction="10000"/>
          </a:bodyPr>
          <a:lstStyle/>
          <a:p>
            <a:pPr marL="0" indent="0">
              <a:buNone/>
            </a:pPr>
            <a:r>
              <a:rPr lang="en-US" altLang="ja-JP" dirty="0"/>
              <a:t>【</a:t>
            </a:r>
            <a:r>
              <a:rPr lang="ja-JP" altLang="en-US" dirty="0"/>
              <a:t>第</a:t>
            </a:r>
            <a:r>
              <a:rPr lang="en-US" altLang="ja-JP" dirty="0"/>
              <a:t>1</a:t>
            </a:r>
            <a:r>
              <a:rPr lang="ja-JP" altLang="en-US" dirty="0"/>
              <a:t>期モデルエリア</a:t>
            </a:r>
            <a:r>
              <a:rPr lang="en-US" altLang="ja-JP" dirty="0"/>
              <a:t>】</a:t>
            </a:r>
          </a:p>
          <a:p>
            <a:pPr marL="0" indent="0">
              <a:buNone/>
            </a:pPr>
            <a:r>
              <a:rPr lang="ja-JP" altLang="en-US" sz="2400" dirty="0"/>
              <a:t>　エリア</a:t>
            </a:r>
            <a:r>
              <a:rPr lang="en-US" altLang="ja-JP" sz="2400" dirty="0"/>
              <a:t>3-3-1</a:t>
            </a:r>
            <a:r>
              <a:rPr lang="ja-JP" altLang="en-US" sz="2400" dirty="0"/>
              <a:t>（クヌギ林）で芽かきを実施した株にさらに萌芽枝が発生しました。エリア</a:t>
            </a:r>
            <a:r>
              <a:rPr lang="en-US" altLang="ja-JP" sz="2400" dirty="0"/>
              <a:t>3-2</a:t>
            </a:r>
            <a:r>
              <a:rPr lang="ja-JP" altLang="en-US" sz="2400" dirty="0"/>
              <a:t>（コナラ林）では根元に樹洞があった個体とカシナガ被害が発生した個体計</a:t>
            </a:r>
            <a:r>
              <a:rPr lang="en-US" altLang="ja-JP" sz="2400" dirty="0"/>
              <a:t>2</a:t>
            </a:r>
            <a:r>
              <a:rPr lang="ja-JP" altLang="en-US" sz="2400" dirty="0"/>
              <a:t>本のコナラを伐採しました。</a:t>
            </a:r>
            <a:endParaRPr lang="en-US" altLang="ja-JP" sz="2400" dirty="0"/>
          </a:p>
          <a:p>
            <a:pPr marL="0" indent="0">
              <a:buNone/>
            </a:pPr>
            <a:r>
              <a:rPr lang="en-US" altLang="ja-JP" dirty="0"/>
              <a:t>【</a:t>
            </a:r>
            <a:r>
              <a:rPr lang="ja-JP" altLang="en-US" dirty="0"/>
              <a:t>第</a:t>
            </a:r>
            <a:r>
              <a:rPr lang="en-US" altLang="ja-JP" dirty="0"/>
              <a:t>2</a:t>
            </a:r>
            <a:r>
              <a:rPr lang="ja-JP" altLang="en-US" dirty="0"/>
              <a:t>期モデルエリア</a:t>
            </a:r>
            <a:r>
              <a:rPr lang="en-US" altLang="ja-JP" dirty="0"/>
              <a:t>】</a:t>
            </a:r>
          </a:p>
          <a:p>
            <a:pPr marL="0" indent="0">
              <a:buNone/>
            </a:pPr>
            <a:r>
              <a:rPr lang="ja-JP" altLang="en-US" sz="2400" dirty="0"/>
              <a:t>　</a:t>
            </a:r>
            <a:r>
              <a:rPr lang="en-US" altLang="ja-JP" sz="2400" dirty="0"/>
              <a:t>3-13</a:t>
            </a:r>
            <a:r>
              <a:rPr lang="ja-JP" altLang="en-US" sz="2400" dirty="0"/>
              <a:t>（ケヤキ林）では切下げ個体の側枝の肥大生長が確認されました。</a:t>
            </a:r>
            <a:r>
              <a:rPr lang="en-US" altLang="ja-JP" sz="2400" dirty="0"/>
              <a:t>3-30-1</a:t>
            </a:r>
            <a:r>
              <a:rPr lang="ja-JP" altLang="en-US" sz="2400" dirty="0"/>
              <a:t>（エノキ林）では移植したムクノキが形よく生長していました。</a:t>
            </a:r>
            <a:endParaRPr lang="en-US" altLang="ja-JP" sz="2400" dirty="0"/>
          </a:p>
          <a:p>
            <a:pPr marL="0" indent="0">
              <a:buNone/>
            </a:pPr>
            <a:r>
              <a:rPr lang="ja-JP" altLang="en-US" sz="2400" dirty="0"/>
              <a:t>　これらを受け、樹冠閉塞を促す方法として、既存の樹形の悪い樹木の切り下げに加え、高木の苗木の新植や実生の移植を積極的に取り入れる施業も視野に入れることとなりました。</a:t>
            </a:r>
            <a:endParaRPr lang="en-US" altLang="ja-JP" sz="2400" dirty="0"/>
          </a:p>
          <a:p>
            <a:pPr marL="0" indent="0">
              <a:buNone/>
            </a:pPr>
            <a:r>
              <a:rPr lang="en-US" altLang="ja-JP" dirty="0"/>
              <a:t>【</a:t>
            </a:r>
            <a:r>
              <a:rPr lang="ja-JP" altLang="en-US" dirty="0"/>
              <a:t>第</a:t>
            </a:r>
            <a:r>
              <a:rPr lang="en-US" altLang="ja-JP" dirty="0"/>
              <a:t>3</a:t>
            </a:r>
            <a:r>
              <a:rPr lang="ja-JP" altLang="en-US" dirty="0"/>
              <a:t>期モデルエリア</a:t>
            </a:r>
            <a:r>
              <a:rPr lang="en-US" altLang="ja-JP" dirty="0"/>
              <a:t>】</a:t>
            </a:r>
          </a:p>
          <a:p>
            <a:pPr marL="0" indent="0">
              <a:buNone/>
            </a:pPr>
            <a:r>
              <a:rPr lang="ja-JP" altLang="en-US" sz="2400" dirty="0"/>
              <a:t>　両エリアとも、ギャップ率が</a:t>
            </a:r>
            <a:r>
              <a:rPr lang="en-US" altLang="ja-JP" sz="2400" dirty="0"/>
              <a:t>1.5</a:t>
            </a:r>
            <a:r>
              <a:rPr lang="ja-JP" altLang="en-US" sz="2400" dirty="0"/>
              <a:t>倍ほどに広がりました。残った落葉高木の何本かは支えを失って幹が大きく湾曲していました。高木の補植若しくは移植により、樹形の良い落葉樹の育成が必要と思われます。</a:t>
            </a:r>
            <a:endParaRPr lang="en-US" altLang="ja-JP" sz="2400" dirty="0"/>
          </a:p>
          <a:p>
            <a:pPr marL="0" indent="0">
              <a:buNone/>
            </a:pPr>
            <a:endParaRPr lang="en-US" altLang="ja-JP" dirty="0"/>
          </a:p>
        </p:txBody>
      </p:sp>
    </p:spTree>
    <p:extLst>
      <p:ext uri="{BB962C8B-B14F-4D97-AF65-F5344CB8AC3E}">
        <p14:creationId xmlns:p14="http://schemas.microsoft.com/office/powerpoint/2010/main" val="4102824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a:extLst>
              <a:ext uri="{FF2B5EF4-FFF2-40B4-BE49-F238E27FC236}">
                <a16:creationId xmlns:a16="http://schemas.microsoft.com/office/drawing/2014/main" id="{3ED148DA-2685-8472-6E4E-6ECDA853A5B7}"/>
              </a:ext>
            </a:extLst>
          </p:cNvPr>
          <p:cNvSpPr>
            <a:spLocks noGrp="1"/>
          </p:cNvSpPr>
          <p:nvPr>
            <p:ph type="body" idx="1"/>
          </p:nvPr>
        </p:nvSpPr>
        <p:spPr>
          <a:xfrm>
            <a:off x="839788" y="668337"/>
            <a:ext cx="5157787" cy="823912"/>
          </a:xfrm>
        </p:spPr>
        <p:txBody>
          <a:bodyPr/>
          <a:lstStyle/>
          <a:p>
            <a:r>
              <a:rPr lang="ja-JP" altLang="en-US" dirty="0"/>
              <a:t>モデルエリア</a:t>
            </a:r>
            <a:r>
              <a:rPr lang="en-US" altLang="ja-JP" dirty="0"/>
              <a:t>3-13</a:t>
            </a:r>
            <a:r>
              <a:rPr lang="ja-JP" altLang="en-US" dirty="0"/>
              <a:t>の切下げ個体</a:t>
            </a:r>
          </a:p>
        </p:txBody>
      </p:sp>
      <p:graphicFrame>
        <p:nvGraphicFramePr>
          <p:cNvPr id="21" name="コンテンツ プレースホルダー 20">
            <a:extLst>
              <a:ext uri="{FF2B5EF4-FFF2-40B4-BE49-F238E27FC236}">
                <a16:creationId xmlns:a16="http://schemas.microsoft.com/office/drawing/2014/main" id="{02FFBA4A-39AC-02E7-1495-B692B356ED97}"/>
              </a:ext>
            </a:extLst>
          </p:cNvPr>
          <p:cNvGraphicFramePr>
            <a:graphicFrameLocks noGrp="1"/>
          </p:cNvGraphicFramePr>
          <p:nvPr>
            <p:ph sz="half" idx="2"/>
            <p:extLst>
              <p:ext uri="{D42A27DB-BD31-4B8C-83A1-F6EECF244321}">
                <p14:modId xmlns:p14="http://schemas.microsoft.com/office/powerpoint/2010/main" val="2732379929"/>
              </p:ext>
            </p:extLst>
          </p:nvPr>
        </p:nvGraphicFramePr>
        <p:xfrm>
          <a:off x="9041486" y="3514589"/>
          <a:ext cx="2702738" cy="2669224"/>
        </p:xfrm>
        <a:graphic>
          <a:graphicData uri="http://schemas.openxmlformats.org/drawingml/2006/table">
            <a:tbl>
              <a:tblPr firstRow="1" bandRow="1">
                <a:tableStyleId>{5C22544A-7EE6-4342-B048-85BDC9FD1C3A}</a:tableStyleId>
              </a:tblPr>
              <a:tblGrid>
                <a:gridCol w="1351369">
                  <a:extLst>
                    <a:ext uri="{9D8B030D-6E8A-4147-A177-3AD203B41FA5}">
                      <a16:colId xmlns:a16="http://schemas.microsoft.com/office/drawing/2014/main" val="1024853982"/>
                    </a:ext>
                  </a:extLst>
                </a:gridCol>
                <a:gridCol w="1351369">
                  <a:extLst>
                    <a:ext uri="{9D8B030D-6E8A-4147-A177-3AD203B41FA5}">
                      <a16:colId xmlns:a16="http://schemas.microsoft.com/office/drawing/2014/main" val="3111338051"/>
                    </a:ext>
                  </a:extLst>
                </a:gridCol>
              </a:tblGrid>
              <a:tr h="420351">
                <a:tc>
                  <a:txBody>
                    <a:bodyPr/>
                    <a:lstStyle/>
                    <a:p>
                      <a:pPr algn="ctr"/>
                      <a:r>
                        <a:rPr kumimoji="1" lang="ja-JP" altLang="en-US" sz="1900" dirty="0"/>
                        <a:t>記録時期</a:t>
                      </a:r>
                    </a:p>
                  </a:txBody>
                  <a:tcPr marL="126105" marR="126105" marT="63053" marB="63053"/>
                </a:tc>
                <a:tc>
                  <a:txBody>
                    <a:bodyPr/>
                    <a:lstStyle/>
                    <a:p>
                      <a:pPr algn="ctr"/>
                      <a:r>
                        <a:rPr kumimoji="1" lang="ja-JP" altLang="en-US" sz="1900" dirty="0"/>
                        <a:t>樹高</a:t>
                      </a:r>
                    </a:p>
                  </a:txBody>
                  <a:tcPr marL="126105" marR="126105" marT="63053" marB="63053"/>
                </a:tc>
                <a:extLst>
                  <a:ext uri="{0D108BD9-81ED-4DB2-BD59-A6C34878D82A}">
                    <a16:rowId xmlns:a16="http://schemas.microsoft.com/office/drawing/2014/main" val="3746279382"/>
                  </a:ext>
                </a:extLst>
              </a:tr>
              <a:tr h="714595">
                <a:tc>
                  <a:txBody>
                    <a:bodyPr/>
                    <a:lstStyle/>
                    <a:p>
                      <a:pPr algn="ctr"/>
                      <a:r>
                        <a:rPr kumimoji="1" lang="en-US" altLang="ja-JP" sz="1900" dirty="0"/>
                        <a:t>R5</a:t>
                      </a:r>
                      <a:r>
                        <a:rPr kumimoji="1" lang="ja-JP" altLang="en-US" sz="1900" dirty="0"/>
                        <a:t>年</a:t>
                      </a:r>
                      <a:r>
                        <a:rPr kumimoji="1" lang="en-US" altLang="ja-JP" sz="1900" dirty="0"/>
                        <a:t>3</a:t>
                      </a:r>
                      <a:r>
                        <a:rPr kumimoji="1" lang="ja-JP" altLang="en-US" sz="1900" dirty="0"/>
                        <a:t>月</a:t>
                      </a:r>
                    </a:p>
                    <a:p>
                      <a:pPr algn="ctr"/>
                      <a:r>
                        <a:rPr kumimoji="1" lang="en-US" altLang="ja-JP" sz="1900" dirty="0"/>
                        <a:t>(</a:t>
                      </a:r>
                      <a:r>
                        <a:rPr kumimoji="1" lang="ja-JP" altLang="en-US" sz="1900" dirty="0"/>
                        <a:t>移植時</a:t>
                      </a:r>
                      <a:r>
                        <a:rPr kumimoji="1" lang="en-US" altLang="ja-JP" sz="1900" dirty="0"/>
                        <a:t>)</a:t>
                      </a:r>
                      <a:endParaRPr kumimoji="1" lang="ja-JP" altLang="en-US" sz="1900" dirty="0"/>
                    </a:p>
                  </a:txBody>
                  <a:tcPr marL="126105" marR="126105" marT="63053" marB="63053"/>
                </a:tc>
                <a:tc>
                  <a:txBody>
                    <a:bodyPr/>
                    <a:lstStyle/>
                    <a:p>
                      <a:pPr algn="ctr"/>
                      <a:r>
                        <a:rPr kumimoji="1" lang="en-US" altLang="ja-JP" sz="1900" dirty="0"/>
                        <a:t>74cm</a:t>
                      </a:r>
                    </a:p>
                  </a:txBody>
                  <a:tcPr marL="126105" marR="126105" marT="63053" marB="63053" anchor="ctr"/>
                </a:tc>
                <a:extLst>
                  <a:ext uri="{0D108BD9-81ED-4DB2-BD59-A6C34878D82A}">
                    <a16:rowId xmlns:a16="http://schemas.microsoft.com/office/drawing/2014/main" val="683308440"/>
                  </a:ext>
                </a:extLst>
              </a:tr>
              <a:tr h="511426">
                <a:tc>
                  <a:txBody>
                    <a:bodyPr/>
                    <a:lstStyle/>
                    <a:p>
                      <a:pPr algn="ctr"/>
                      <a:r>
                        <a:rPr kumimoji="1" lang="en-US" altLang="ja-JP" sz="1900" dirty="0"/>
                        <a:t>R5</a:t>
                      </a:r>
                      <a:r>
                        <a:rPr kumimoji="1" lang="ja-JP" altLang="en-US" sz="1900" dirty="0"/>
                        <a:t>年秋</a:t>
                      </a:r>
                    </a:p>
                  </a:txBody>
                  <a:tcPr marL="126105" marR="126105" marT="63053" marB="63053" anchor="ctr"/>
                </a:tc>
                <a:tc>
                  <a:txBody>
                    <a:bodyPr/>
                    <a:lstStyle/>
                    <a:p>
                      <a:pPr algn="ctr"/>
                      <a:r>
                        <a:rPr kumimoji="1" lang="en-US" altLang="ja-JP" sz="1900" dirty="0"/>
                        <a:t>174cm</a:t>
                      </a:r>
                      <a:endParaRPr kumimoji="1" lang="ja-JP" altLang="en-US" sz="1900" dirty="0"/>
                    </a:p>
                  </a:txBody>
                  <a:tcPr marL="126105" marR="126105" marT="63053" marB="63053" anchor="ctr"/>
                </a:tc>
                <a:extLst>
                  <a:ext uri="{0D108BD9-81ED-4DB2-BD59-A6C34878D82A}">
                    <a16:rowId xmlns:a16="http://schemas.microsoft.com/office/drawing/2014/main" val="2289740138"/>
                  </a:ext>
                </a:extLst>
              </a:tr>
              <a:tr h="511426">
                <a:tc>
                  <a:txBody>
                    <a:bodyPr/>
                    <a:lstStyle/>
                    <a:p>
                      <a:pPr algn="ctr"/>
                      <a:r>
                        <a:rPr kumimoji="1" lang="en-US" altLang="ja-JP" sz="1900" dirty="0"/>
                        <a:t>R6</a:t>
                      </a:r>
                      <a:r>
                        <a:rPr kumimoji="1" lang="ja-JP" altLang="en-US" sz="1900" dirty="0"/>
                        <a:t>年秋</a:t>
                      </a:r>
                    </a:p>
                  </a:txBody>
                  <a:tcPr marL="126105" marR="126105" marT="63053" marB="63053" anchor="ctr"/>
                </a:tc>
                <a:tc>
                  <a:txBody>
                    <a:bodyPr/>
                    <a:lstStyle/>
                    <a:p>
                      <a:pPr algn="ctr"/>
                      <a:r>
                        <a:rPr kumimoji="1" lang="en-US" altLang="ja-JP" sz="1900" dirty="0"/>
                        <a:t>285cm</a:t>
                      </a:r>
                      <a:endParaRPr kumimoji="1" lang="ja-JP" altLang="en-US" sz="1900" dirty="0"/>
                    </a:p>
                  </a:txBody>
                  <a:tcPr marL="126105" marR="126105" marT="63053" marB="63053" anchor="ctr"/>
                </a:tc>
                <a:extLst>
                  <a:ext uri="{0D108BD9-81ED-4DB2-BD59-A6C34878D82A}">
                    <a16:rowId xmlns:a16="http://schemas.microsoft.com/office/drawing/2014/main" val="1731762056"/>
                  </a:ext>
                </a:extLst>
              </a:tr>
              <a:tr h="511426">
                <a:tc>
                  <a:txBody>
                    <a:bodyPr/>
                    <a:lstStyle/>
                    <a:p>
                      <a:pPr algn="ctr"/>
                      <a:r>
                        <a:rPr kumimoji="1" lang="en-US" altLang="ja-JP" sz="1900" dirty="0"/>
                        <a:t>R7</a:t>
                      </a:r>
                      <a:r>
                        <a:rPr kumimoji="1" lang="ja-JP" altLang="en-US" sz="1900" dirty="0"/>
                        <a:t>年秋</a:t>
                      </a:r>
                    </a:p>
                  </a:txBody>
                  <a:tcPr marL="126105" marR="126105" marT="63053" marB="63053" anchor="ctr"/>
                </a:tc>
                <a:tc>
                  <a:txBody>
                    <a:bodyPr/>
                    <a:lstStyle/>
                    <a:p>
                      <a:pPr algn="ctr"/>
                      <a:r>
                        <a:rPr kumimoji="1" lang="en-US" altLang="ja-JP" sz="1900" dirty="0"/>
                        <a:t>455cm</a:t>
                      </a:r>
                      <a:endParaRPr kumimoji="1" lang="ja-JP" altLang="en-US" sz="1900" dirty="0"/>
                    </a:p>
                  </a:txBody>
                  <a:tcPr marL="126105" marR="126105" marT="63053" marB="63053" anchor="ctr"/>
                </a:tc>
                <a:extLst>
                  <a:ext uri="{0D108BD9-81ED-4DB2-BD59-A6C34878D82A}">
                    <a16:rowId xmlns:a16="http://schemas.microsoft.com/office/drawing/2014/main" val="3220869635"/>
                  </a:ext>
                </a:extLst>
              </a:tr>
            </a:tbl>
          </a:graphicData>
        </a:graphic>
      </p:graphicFrame>
      <p:sp>
        <p:nvSpPr>
          <p:cNvPr id="9" name="テキスト プレースホルダー 8">
            <a:extLst>
              <a:ext uri="{FF2B5EF4-FFF2-40B4-BE49-F238E27FC236}">
                <a16:creationId xmlns:a16="http://schemas.microsoft.com/office/drawing/2014/main" id="{929259CE-3C90-452C-9B0D-4E0AF9071889}"/>
              </a:ext>
            </a:extLst>
          </p:cNvPr>
          <p:cNvSpPr>
            <a:spLocks noGrp="1"/>
          </p:cNvSpPr>
          <p:nvPr>
            <p:ph type="body" sz="quarter" idx="3"/>
          </p:nvPr>
        </p:nvSpPr>
        <p:spPr>
          <a:xfrm>
            <a:off x="6172200" y="668337"/>
            <a:ext cx="5183188" cy="823912"/>
          </a:xfrm>
        </p:spPr>
        <p:txBody>
          <a:bodyPr/>
          <a:lstStyle/>
          <a:p>
            <a:pPr algn="ctr"/>
            <a:r>
              <a:rPr lang="ja-JP" altLang="en-US" dirty="0"/>
              <a:t>移植ムクノキ生長記録</a:t>
            </a:r>
          </a:p>
        </p:txBody>
      </p:sp>
      <p:grpSp>
        <p:nvGrpSpPr>
          <p:cNvPr id="11" name="グループ化 10">
            <a:extLst>
              <a:ext uri="{FF2B5EF4-FFF2-40B4-BE49-F238E27FC236}">
                <a16:creationId xmlns:a16="http://schemas.microsoft.com/office/drawing/2014/main" id="{73504159-1D59-20C1-B6F3-2BB878849C4C}"/>
              </a:ext>
            </a:extLst>
          </p:cNvPr>
          <p:cNvGrpSpPr/>
          <p:nvPr/>
        </p:nvGrpSpPr>
        <p:grpSpPr>
          <a:xfrm>
            <a:off x="447776" y="1803176"/>
            <a:ext cx="4836836" cy="4384598"/>
            <a:chOff x="0" y="0"/>
            <a:chExt cx="3545205" cy="3213988"/>
          </a:xfrm>
        </p:grpSpPr>
        <p:sp>
          <p:nvSpPr>
            <p:cNvPr id="12" name="テキスト ボックス 1415650073">
              <a:extLst>
                <a:ext uri="{FF2B5EF4-FFF2-40B4-BE49-F238E27FC236}">
                  <a16:creationId xmlns:a16="http://schemas.microsoft.com/office/drawing/2014/main" id="{6AB292A9-D2F9-32A9-348B-C0922B52CBAE}"/>
                </a:ext>
              </a:extLst>
            </p:cNvPr>
            <p:cNvSpPr txBox="1"/>
            <p:nvPr/>
          </p:nvSpPr>
          <p:spPr>
            <a:xfrm>
              <a:off x="2337962" y="16826"/>
              <a:ext cx="1207243" cy="25209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sz="1400" b="1" kern="100">
                  <a:effectLst/>
                  <a:latin typeface="游明朝" panose="02020400000000000000" pitchFamily="18" charset="-128"/>
                  <a:ea typeface="Meiryo UI" panose="020B0604030504040204" pitchFamily="50" charset="-128"/>
                  <a:cs typeface="Times New Roman" panose="02020603050405020304" pitchFamily="18" charset="0"/>
                </a:rPr>
                <a:t>撮影日</a:t>
              </a:r>
              <a:r>
                <a:rPr lang="en-US" sz="1400" b="1" kern="100">
                  <a:effectLst/>
                  <a:latin typeface="游明朝" panose="02020400000000000000" pitchFamily="18" charset="-128"/>
                  <a:ea typeface="Meiryo UI" panose="020B0604030504040204" pitchFamily="50" charset="-128"/>
                  <a:cs typeface="Times New Roman" panose="02020603050405020304" pitchFamily="18" charset="0"/>
                </a:rPr>
                <a:t>R7</a:t>
              </a:r>
              <a:r>
                <a:rPr lang="ja-JP" sz="1400" b="1" kern="100">
                  <a:effectLst/>
                  <a:latin typeface="游明朝" panose="02020400000000000000" pitchFamily="18" charset="-128"/>
                  <a:ea typeface="Meiryo UI" panose="020B0604030504040204" pitchFamily="50" charset="-128"/>
                  <a:cs typeface="Times New Roman" panose="02020603050405020304" pitchFamily="18" charset="0"/>
                </a:rPr>
                <a:t>年</a:t>
              </a:r>
              <a:r>
                <a:rPr lang="en-US" sz="1400" b="1" kern="100">
                  <a:effectLst/>
                  <a:latin typeface="游明朝" panose="02020400000000000000" pitchFamily="18" charset="-128"/>
                  <a:ea typeface="Meiryo UI" panose="020B0604030504040204" pitchFamily="50" charset="-128"/>
                  <a:cs typeface="Times New Roman" panose="02020603050405020304" pitchFamily="18" charset="0"/>
                </a:rPr>
                <a:t>10</a:t>
              </a:r>
              <a:r>
                <a:rPr lang="ja-JP" sz="1400" b="1" kern="100">
                  <a:effectLst/>
                  <a:latin typeface="游明朝" panose="02020400000000000000" pitchFamily="18" charset="-128"/>
                  <a:ea typeface="Meiryo UI" panose="020B0604030504040204" pitchFamily="50" charset="-128"/>
                  <a:cs typeface="Times New Roman" panose="02020603050405020304" pitchFamily="18" charset="0"/>
                </a:rPr>
                <a:t>月</a:t>
              </a:r>
              <a:endParaRPr lang="ja-JP" kern="100">
                <a:effectLst/>
                <a:latin typeface="游明朝" panose="02020400000000000000" pitchFamily="18" charset="-128"/>
                <a:ea typeface="游明朝" panose="02020400000000000000" pitchFamily="18" charset="-128"/>
                <a:cs typeface="Times New Roman" panose="02020603050405020304" pitchFamily="18" charset="0"/>
              </a:endParaRPr>
            </a:p>
          </p:txBody>
        </p:sp>
        <p:grpSp>
          <p:nvGrpSpPr>
            <p:cNvPr id="13" name="グループ化 12">
              <a:extLst>
                <a:ext uri="{FF2B5EF4-FFF2-40B4-BE49-F238E27FC236}">
                  <a16:creationId xmlns:a16="http://schemas.microsoft.com/office/drawing/2014/main" id="{A0DF881D-7362-96EB-8D9D-1F35422A7CD6}"/>
                </a:ext>
              </a:extLst>
            </p:cNvPr>
            <p:cNvGrpSpPr>
              <a:grpSpLocks noChangeAspect="1"/>
            </p:cNvGrpSpPr>
            <p:nvPr/>
          </p:nvGrpSpPr>
          <p:grpSpPr>
            <a:xfrm>
              <a:off x="0" y="342199"/>
              <a:ext cx="3519578" cy="2871789"/>
              <a:chOff x="0" y="0"/>
              <a:chExt cx="5848858" cy="4771771"/>
            </a:xfrm>
          </p:grpSpPr>
          <p:pic>
            <p:nvPicPr>
              <p:cNvPr id="15" name="図 14">
                <a:extLst>
                  <a:ext uri="{FF2B5EF4-FFF2-40B4-BE49-F238E27FC236}">
                    <a16:creationId xmlns:a16="http://schemas.microsoft.com/office/drawing/2014/main" id="{6FBF4BA7-3B4E-2D83-1868-131048F5D2B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447"/>
              <a:stretch/>
            </p:blipFill>
            <p:spPr bwMode="auto">
              <a:xfrm rot="5400000">
                <a:off x="562610" y="1577086"/>
                <a:ext cx="4609465" cy="1779905"/>
              </a:xfrm>
              <a:prstGeom prst="rect">
                <a:avLst/>
              </a:prstGeom>
              <a:ln>
                <a:noFill/>
              </a:ln>
              <a:extLst>
                <a:ext uri="{53640926-AAD7-44D8-BBD7-CCE9431645EC}">
                  <a14:shadowObscured xmlns:a14="http://schemas.microsoft.com/office/drawing/2010/main"/>
                </a:ext>
              </a:extLst>
            </p:spPr>
          </p:pic>
          <p:pic>
            <p:nvPicPr>
              <p:cNvPr id="16" name="図 15">
                <a:extLst>
                  <a:ext uri="{FF2B5EF4-FFF2-40B4-BE49-F238E27FC236}">
                    <a16:creationId xmlns:a16="http://schemas.microsoft.com/office/drawing/2014/main" id="{39919D94-558A-7C2B-072F-69206C9F7C9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849" b="7849"/>
              <a:stretch/>
            </p:blipFill>
            <p:spPr bwMode="auto">
              <a:xfrm rot="5400000">
                <a:off x="-1471930" y="1471930"/>
                <a:ext cx="4771390" cy="1827530"/>
              </a:xfrm>
              <a:prstGeom prst="rect">
                <a:avLst/>
              </a:prstGeom>
              <a:ln>
                <a:noFill/>
              </a:ln>
              <a:extLst>
                <a:ext uri="{53640926-AAD7-44D8-BBD7-CCE9431645EC}">
                  <a14:shadowObscured xmlns:a14="http://schemas.microsoft.com/office/drawing/2010/main"/>
                </a:ext>
              </a:extLst>
            </p:spPr>
          </p:pic>
          <p:pic>
            <p:nvPicPr>
              <p:cNvPr id="17" name="図 16">
                <a:extLst>
                  <a:ext uri="{FF2B5EF4-FFF2-40B4-BE49-F238E27FC236}">
                    <a16:creationId xmlns:a16="http://schemas.microsoft.com/office/drawing/2014/main" id="{E8413E16-8D16-6510-59D1-E8C9C5EA579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rot="5400000">
                <a:off x="2704338" y="1624838"/>
                <a:ext cx="4325620" cy="1963420"/>
              </a:xfrm>
              <a:prstGeom prst="rect">
                <a:avLst/>
              </a:prstGeom>
              <a:ln>
                <a:noFill/>
              </a:ln>
              <a:extLst>
                <a:ext uri="{53640926-AAD7-44D8-BBD7-CCE9431645EC}">
                  <a14:shadowObscured xmlns:a14="http://schemas.microsoft.com/office/drawing/2010/main"/>
                </a:ext>
              </a:extLst>
            </p:spPr>
          </p:pic>
        </p:grpSp>
        <p:sp>
          <p:nvSpPr>
            <p:cNvPr id="14" name="テキスト ボックス 1076830779">
              <a:extLst>
                <a:ext uri="{FF2B5EF4-FFF2-40B4-BE49-F238E27FC236}">
                  <a16:creationId xmlns:a16="http://schemas.microsoft.com/office/drawing/2014/main" id="{4FA40F40-861C-ADBD-62CF-9CCA037769ED}"/>
                </a:ext>
              </a:extLst>
            </p:cNvPr>
            <p:cNvSpPr txBox="1"/>
            <p:nvPr/>
          </p:nvSpPr>
          <p:spPr>
            <a:xfrm>
              <a:off x="633836" y="0"/>
              <a:ext cx="1082768" cy="25248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buNone/>
              </a:pPr>
              <a:r>
                <a:rPr lang="ja-JP" sz="1400" b="1" kern="100" dirty="0">
                  <a:effectLst/>
                  <a:latin typeface="游明朝" panose="02020400000000000000" pitchFamily="18" charset="-128"/>
                  <a:ea typeface="Meiryo UI" panose="020B0604030504040204" pitchFamily="50" charset="-128"/>
                  <a:cs typeface="Times New Roman" panose="02020603050405020304" pitchFamily="18" charset="0"/>
                </a:rPr>
                <a:t>撮影日</a:t>
              </a:r>
              <a:r>
                <a:rPr lang="en-US" sz="1400" b="1" kern="100" dirty="0">
                  <a:effectLst/>
                  <a:latin typeface="游明朝" panose="02020400000000000000" pitchFamily="18" charset="-128"/>
                  <a:ea typeface="Meiryo UI" panose="020B0604030504040204" pitchFamily="50" charset="-128"/>
                  <a:cs typeface="Times New Roman" panose="02020603050405020304" pitchFamily="18" charset="0"/>
                </a:rPr>
                <a:t>R7</a:t>
              </a:r>
              <a:r>
                <a:rPr lang="ja-JP" sz="1400" b="1" kern="100" dirty="0">
                  <a:effectLst/>
                  <a:latin typeface="游明朝" panose="02020400000000000000" pitchFamily="18" charset="-128"/>
                  <a:ea typeface="Meiryo UI" panose="020B0604030504040204" pitchFamily="50" charset="-128"/>
                  <a:cs typeface="Times New Roman" panose="02020603050405020304" pitchFamily="18" charset="0"/>
                </a:rPr>
                <a:t>年</a:t>
              </a:r>
              <a:r>
                <a:rPr lang="en-US" sz="1400" b="1" kern="100" dirty="0">
                  <a:effectLst/>
                  <a:latin typeface="游明朝" panose="02020400000000000000" pitchFamily="18" charset="-128"/>
                  <a:ea typeface="Meiryo UI" panose="020B0604030504040204" pitchFamily="50" charset="-128"/>
                  <a:cs typeface="Times New Roman" panose="02020603050405020304" pitchFamily="18" charset="0"/>
                </a:rPr>
                <a:t>1</a:t>
              </a:r>
              <a:r>
                <a:rPr lang="ja-JP" sz="1400" b="1" kern="100" dirty="0">
                  <a:effectLst/>
                  <a:latin typeface="游明朝" panose="02020400000000000000" pitchFamily="18" charset="-128"/>
                  <a:ea typeface="Meiryo UI" panose="020B0604030504040204" pitchFamily="50" charset="-128"/>
                  <a:cs typeface="Times New Roman" panose="02020603050405020304" pitchFamily="18" charset="0"/>
                </a:rPr>
                <a:t>月</a:t>
              </a:r>
              <a:endParaRPr lang="ja-JP"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grpSp>
      <p:pic>
        <p:nvPicPr>
          <p:cNvPr id="18" name="図 17">
            <a:extLst>
              <a:ext uri="{FF2B5EF4-FFF2-40B4-BE49-F238E27FC236}">
                <a16:creationId xmlns:a16="http://schemas.microsoft.com/office/drawing/2014/main" id="{8F1F2247-113F-F410-3483-C3FF69BA7E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bwMode="auto">
          <a:xfrm>
            <a:off x="5740004" y="1940551"/>
            <a:ext cx="3183276" cy="424524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77267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7B9892E3-2109-5E13-9E9C-07BB3DA966E1}"/>
              </a:ext>
            </a:extLst>
          </p:cNvPr>
          <p:cNvSpPr>
            <a:spLocks noGrp="1"/>
          </p:cNvSpPr>
          <p:nvPr>
            <p:ph type="title"/>
          </p:nvPr>
        </p:nvSpPr>
        <p:spPr>
          <a:xfrm>
            <a:off x="838200" y="365125"/>
            <a:ext cx="10515600" cy="1249363"/>
          </a:xfrm>
        </p:spPr>
        <p:txBody>
          <a:bodyPr vert="horz" lIns="91440" tIns="45720" rIns="91440" bIns="45720" rtlCol="0" anchor="ctr">
            <a:normAutofit/>
          </a:bodyPr>
          <a:lstStyle/>
          <a:p>
            <a:r>
              <a:rPr lang="ja-JP" altLang="en-US" sz="3200" b="1" dirty="0"/>
              <a:t>樹冠が広がらない</a:t>
            </a:r>
            <a:r>
              <a:rPr lang="en-US" altLang="ja-JP" sz="3200" b="1" dirty="0"/>
              <a:t>3-13</a:t>
            </a:r>
            <a:r>
              <a:rPr lang="ja-JP" altLang="en-US" sz="3200" b="1" dirty="0"/>
              <a:t>の落葉高木</a:t>
            </a:r>
            <a:br>
              <a:rPr lang="en-US" altLang="ja-JP" sz="3200" b="1" dirty="0"/>
            </a:br>
            <a:br>
              <a:rPr lang="en-US" altLang="ja-JP" sz="2000" b="1" dirty="0"/>
            </a:br>
            <a:r>
              <a:rPr lang="ja-JP" altLang="en-US" sz="2800" b="1" dirty="0"/>
              <a:t>伐開から</a:t>
            </a:r>
            <a:r>
              <a:rPr lang="en-US" altLang="ja-JP" sz="2800" b="1" dirty="0"/>
              <a:t>4</a:t>
            </a:r>
            <a:r>
              <a:rPr lang="ja-JP" altLang="en-US" sz="2800" b="1" dirty="0"/>
              <a:t>年経過した状況</a:t>
            </a:r>
            <a:endParaRPr lang="ja-JP" altLang="en-US" sz="2400" b="1" dirty="0"/>
          </a:p>
        </p:txBody>
      </p:sp>
      <p:pic>
        <p:nvPicPr>
          <p:cNvPr id="9" name="コンテンツ プレースホルダー 8">
            <a:extLst>
              <a:ext uri="{FF2B5EF4-FFF2-40B4-BE49-F238E27FC236}">
                <a16:creationId xmlns:a16="http://schemas.microsoft.com/office/drawing/2014/main" id="{63372569-9411-01E0-3959-A78C3B2489A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52571" y="2471476"/>
            <a:ext cx="4322618" cy="3241964"/>
          </a:xfrm>
          <a:prstGeom prst="rect">
            <a:avLst/>
          </a:prstGeom>
        </p:spPr>
      </p:pic>
      <p:pic>
        <p:nvPicPr>
          <p:cNvPr id="10" name="図 9">
            <a:extLst>
              <a:ext uri="{FF2B5EF4-FFF2-40B4-BE49-F238E27FC236}">
                <a16:creationId xmlns:a16="http://schemas.microsoft.com/office/drawing/2014/main" id="{BA37F0FD-CDD0-9F75-C11F-9E879A799D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934691" y="2471476"/>
            <a:ext cx="4322618" cy="3241964"/>
          </a:xfrm>
          <a:prstGeom prst="rect">
            <a:avLst/>
          </a:prstGeom>
        </p:spPr>
      </p:pic>
      <p:pic>
        <p:nvPicPr>
          <p:cNvPr id="11" name="図 10">
            <a:extLst>
              <a:ext uri="{FF2B5EF4-FFF2-40B4-BE49-F238E27FC236}">
                <a16:creationId xmlns:a16="http://schemas.microsoft.com/office/drawing/2014/main" id="{7B15F8D7-085E-A402-76DD-EF471BCBED45}"/>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357138" y="1931149"/>
            <a:ext cx="3241964" cy="4322618"/>
          </a:xfrm>
          <a:prstGeom prst="rect">
            <a:avLst/>
          </a:prstGeom>
        </p:spPr>
      </p:pic>
    </p:spTree>
    <p:extLst>
      <p:ext uri="{BB962C8B-B14F-4D97-AF65-F5344CB8AC3E}">
        <p14:creationId xmlns:p14="http://schemas.microsoft.com/office/powerpoint/2010/main" val="2655829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198639AF-5FDB-E41E-3D0C-63F884AA5D12}"/>
              </a:ext>
            </a:extLst>
          </p:cNvPr>
          <p:cNvSpPr>
            <a:spLocks noGrp="1"/>
          </p:cNvSpPr>
          <p:nvPr>
            <p:ph type="title"/>
          </p:nvPr>
        </p:nvSpPr>
        <p:spPr>
          <a:xfrm>
            <a:off x="838200" y="365125"/>
            <a:ext cx="10515600" cy="746045"/>
          </a:xfrm>
        </p:spPr>
        <p:txBody>
          <a:bodyPr vert="horz" lIns="91440" tIns="45720" rIns="91440" bIns="45720" rtlCol="0" anchor="ctr">
            <a:normAutofit/>
          </a:bodyPr>
          <a:lstStyle/>
          <a:p>
            <a:r>
              <a:rPr lang="ja-JP" altLang="en-US" sz="3200" b="1" dirty="0"/>
              <a:t>万博の森の新たな課題：倒伏木の発生</a:t>
            </a:r>
          </a:p>
        </p:txBody>
      </p:sp>
      <p:sp>
        <p:nvSpPr>
          <p:cNvPr id="5" name="コンテンツ プレースホルダー 4">
            <a:extLst>
              <a:ext uri="{FF2B5EF4-FFF2-40B4-BE49-F238E27FC236}">
                <a16:creationId xmlns:a16="http://schemas.microsoft.com/office/drawing/2014/main" id="{FFF8222A-D201-04B3-4E80-58397CB7793F}"/>
              </a:ext>
            </a:extLst>
          </p:cNvPr>
          <p:cNvSpPr>
            <a:spLocks noGrp="1"/>
          </p:cNvSpPr>
          <p:nvPr>
            <p:ph sz="half" idx="1"/>
          </p:nvPr>
        </p:nvSpPr>
        <p:spPr>
          <a:xfrm>
            <a:off x="838200" y="1111170"/>
            <a:ext cx="5181600" cy="5484183"/>
          </a:xfrm>
        </p:spPr>
        <p:txBody>
          <a:bodyPr>
            <a:normAutofit lnSpcReduction="10000"/>
          </a:bodyPr>
          <a:lstStyle/>
          <a:p>
            <a:r>
              <a:rPr lang="ja-JP" altLang="ja-JP" sz="2000" dirty="0"/>
              <a:t>令和</a:t>
            </a:r>
            <a:r>
              <a:rPr lang="en-US" altLang="ja-JP" sz="2000" dirty="0"/>
              <a:t>7</a:t>
            </a:r>
            <a:r>
              <a:rPr lang="ja-JP" altLang="ja-JP" sz="2000" dirty="0"/>
              <a:t>年に迎賓館</a:t>
            </a:r>
            <a:r>
              <a:rPr lang="ja-JP" altLang="en-US" sz="2000" dirty="0"/>
              <a:t>裏の林</a:t>
            </a:r>
            <a:r>
              <a:rPr lang="ja-JP" altLang="ja-JP" sz="2000" dirty="0"/>
              <a:t>において</a:t>
            </a:r>
            <a:r>
              <a:rPr lang="ja-JP" altLang="en-US" sz="2000" dirty="0"/>
              <a:t>ブナ科の大木</a:t>
            </a:r>
            <a:r>
              <a:rPr lang="ja-JP" altLang="ja-JP" sz="2000" dirty="0"/>
              <a:t>計３</a:t>
            </a:r>
            <a:r>
              <a:rPr lang="ja-JP" altLang="en-US" sz="2000" dirty="0"/>
              <a:t>本</a:t>
            </a:r>
            <a:r>
              <a:rPr lang="ja-JP" altLang="ja-JP" sz="2000" dirty="0"/>
              <a:t>の倒伏事</a:t>
            </a:r>
            <a:r>
              <a:rPr lang="ja-JP" altLang="en-US" sz="2000" dirty="0"/>
              <a:t>案</a:t>
            </a:r>
            <a:r>
              <a:rPr lang="ja-JP" altLang="ja-JP" sz="2000" dirty="0"/>
              <a:t>が発生</a:t>
            </a:r>
            <a:r>
              <a:rPr lang="ja-JP" altLang="en-US" sz="2000" dirty="0"/>
              <a:t>しました</a:t>
            </a:r>
            <a:r>
              <a:rPr lang="ja-JP" altLang="ja-JP" sz="2000" dirty="0"/>
              <a:t>。いずれ</a:t>
            </a:r>
            <a:r>
              <a:rPr lang="ja-JP" altLang="en-US" sz="2000" dirty="0"/>
              <a:t>の木</a:t>
            </a:r>
            <a:r>
              <a:rPr lang="ja-JP" altLang="ja-JP" sz="2000" dirty="0"/>
              <a:t>も根本にマンネンタケ（サルノコシカケ）とみられるキノコが発生しており、芯材部分に</a:t>
            </a:r>
            <a:r>
              <a:rPr lang="ja-JP" altLang="en-US" sz="2000" dirty="0"/>
              <a:t>は</a:t>
            </a:r>
            <a:r>
              <a:rPr lang="ja-JP" altLang="ja-JP" sz="2000" dirty="0"/>
              <a:t>大きな腐朽が</a:t>
            </a:r>
            <a:r>
              <a:rPr lang="ja-JP" altLang="en-US" sz="2000" dirty="0"/>
              <a:t>見られました</a:t>
            </a:r>
            <a:r>
              <a:rPr lang="ja-JP" altLang="ja-JP" sz="2000" dirty="0"/>
              <a:t>。</a:t>
            </a:r>
            <a:endParaRPr lang="en-US" altLang="ja-JP" sz="2000" dirty="0"/>
          </a:p>
          <a:p>
            <a:r>
              <a:rPr lang="ja-JP" altLang="en-US" sz="2000" dirty="0"/>
              <a:t>別件で伐倒されたクヌギに、</a:t>
            </a:r>
            <a:r>
              <a:rPr lang="en-US" altLang="ja-JP" sz="2000" dirty="0"/>
              <a:t>11</a:t>
            </a:r>
            <a:r>
              <a:rPr lang="ja-JP" altLang="en-US" sz="2000" dirty="0"/>
              <a:t>年前のナラ枯れ被害の痕跡部分の腐朽とマンネンタケの発生が見られました。このことから過去のナラ枯れ被害と倒伏の関連が見えてきました。</a:t>
            </a:r>
            <a:endParaRPr lang="ja-JP" altLang="ja-JP" sz="2000" dirty="0"/>
          </a:p>
          <a:p>
            <a:r>
              <a:rPr lang="ja-JP" altLang="en-US" sz="2000" dirty="0"/>
              <a:t>ブナ科樹種の大木は、ナラ枯れへの感受性が高く、ナラ枯れ被害を受けた木は将来倒伏するリスクが高まると考えられることから、万博の森ではブナ科が優占する林分において若返りの更新施業を積極的に行う方針転換を進めることとなりました。</a:t>
            </a:r>
            <a:endParaRPr lang="en-US" altLang="ja-JP" sz="2000" dirty="0"/>
          </a:p>
          <a:p>
            <a:r>
              <a:rPr lang="ja-JP" altLang="en-US" sz="2000" dirty="0"/>
              <a:t>令和</a:t>
            </a:r>
            <a:r>
              <a:rPr lang="en-US" altLang="ja-JP" sz="2000" dirty="0"/>
              <a:t>7</a:t>
            </a:r>
            <a:r>
              <a:rPr lang="ja-JP" altLang="en-US" sz="2000" dirty="0"/>
              <a:t>年度末に</a:t>
            </a:r>
            <a:r>
              <a:rPr lang="en-US" altLang="ja-JP" sz="2000" dirty="0"/>
              <a:t>3-3-1</a:t>
            </a:r>
            <a:r>
              <a:rPr lang="ja-JP" altLang="en-US" sz="2000" dirty="0"/>
              <a:t>のクヌギ林で皆伐を伴う萌芽更新施業を実施しました。</a:t>
            </a:r>
          </a:p>
        </p:txBody>
      </p:sp>
      <p:sp>
        <p:nvSpPr>
          <p:cNvPr id="6" name="コンテンツ プレースホルダー 5">
            <a:extLst>
              <a:ext uri="{FF2B5EF4-FFF2-40B4-BE49-F238E27FC236}">
                <a16:creationId xmlns:a16="http://schemas.microsoft.com/office/drawing/2014/main" id="{EF25481B-75CA-D807-9201-2EFE22673DDC}"/>
              </a:ext>
            </a:extLst>
          </p:cNvPr>
          <p:cNvSpPr>
            <a:spLocks noGrp="1"/>
          </p:cNvSpPr>
          <p:nvPr>
            <p:ph sz="half" idx="2"/>
          </p:nvPr>
        </p:nvSpPr>
        <p:spPr>
          <a:xfrm>
            <a:off x="6172200" y="1111170"/>
            <a:ext cx="5181600" cy="5065793"/>
          </a:xfrm>
        </p:spPr>
        <p:txBody>
          <a:bodyPr>
            <a:normAutofit lnSpcReduction="10000"/>
          </a:bodyPr>
          <a:lstStyle/>
          <a:p>
            <a:endParaRPr lang="ja-JP" altLang="en-US" dirty="0"/>
          </a:p>
        </p:txBody>
      </p:sp>
      <p:grpSp>
        <p:nvGrpSpPr>
          <p:cNvPr id="7" name="グループ化 6">
            <a:extLst>
              <a:ext uri="{FF2B5EF4-FFF2-40B4-BE49-F238E27FC236}">
                <a16:creationId xmlns:a16="http://schemas.microsoft.com/office/drawing/2014/main" id="{464D3421-FF53-1F12-EE0A-39A2300CF89A}"/>
              </a:ext>
            </a:extLst>
          </p:cNvPr>
          <p:cNvGrpSpPr/>
          <p:nvPr/>
        </p:nvGrpSpPr>
        <p:grpSpPr>
          <a:xfrm>
            <a:off x="6251341" y="1115319"/>
            <a:ext cx="5023318" cy="5061644"/>
            <a:chOff x="0" y="0"/>
            <a:chExt cx="5107279" cy="5145768"/>
          </a:xfrm>
        </p:grpSpPr>
        <p:grpSp>
          <p:nvGrpSpPr>
            <p:cNvPr id="8" name="グループ化 7">
              <a:extLst>
                <a:ext uri="{FF2B5EF4-FFF2-40B4-BE49-F238E27FC236}">
                  <a16:creationId xmlns:a16="http://schemas.microsoft.com/office/drawing/2014/main" id="{11009987-B283-F289-3A8A-CF0C20C74A3C}"/>
                </a:ext>
              </a:extLst>
            </p:cNvPr>
            <p:cNvGrpSpPr/>
            <p:nvPr/>
          </p:nvGrpSpPr>
          <p:grpSpPr>
            <a:xfrm>
              <a:off x="48684" y="0"/>
              <a:ext cx="4793333" cy="3502025"/>
              <a:chOff x="0" y="0"/>
              <a:chExt cx="4793333" cy="3502025"/>
            </a:xfrm>
          </p:grpSpPr>
          <p:pic>
            <p:nvPicPr>
              <p:cNvPr id="23" name="図 22">
                <a:extLst>
                  <a:ext uri="{FF2B5EF4-FFF2-40B4-BE49-F238E27FC236}">
                    <a16:creationId xmlns:a16="http://schemas.microsoft.com/office/drawing/2014/main" id="{CFA96558-E8A2-33C9-583F-07C156D6175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auto">
              <a:xfrm>
                <a:off x="124178" y="0"/>
                <a:ext cx="4669155" cy="3502025"/>
              </a:xfrm>
              <a:prstGeom prst="rect">
                <a:avLst/>
              </a:prstGeom>
              <a:ln>
                <a:noFill/>
              </a:ln>
              <a:extLst>
                <a:ext uri="{53640926-AAD7-44D8-BBD7-CCE9431645EC}">
                  <a14:shadowObscured xmlns:a14="http://schemas.microsoft.com/office/drawing/2010/main"/>
                </a:ext>
              </a:extLst>
            </p:spPr>
          </p:pic>
          <p:sp>
            <p:nvSpPr>
              <p:cNvPr id="24" name="吹き出し: 四角形 23">
                <a:extLst>
                  <a:ext uri="{FF2B5EF4-FFF2-40B4-BE49-F238E27FC236}">
                    <a16:creationId xmlns:a16="http://schemas.microsoft.com/office/drawing/2014/main" id="{51A537E2-CD86-F3C4-A7AD-68B891B6098D}"/>
                  </a:ext>
                </a:extLst>
              </p:cNvPr>
              <p:cNvSpPr/>
              <p:nvPr/>
            </p:nvSpPr>
            <p:spPr>
              <a:xfrm>
                <a:off x="0" y="45155"/>
                <a:ext cx="1042035" cy="429260"/>
              </a:xfrm>
              <a:prstGeom prst="wedgeRectCallout">
                <a:avLst>
                  <a:gd name="adj1" fmla="val 74581"/>
                  <a:gd name="adj2" fmla="val 126406"/>
                </a:avLst>
              </a:prstGeom>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buNone/>
                </a:pPr>
                <a:r>
                  <a:rPr lang="ja-JP" sz="1050" kern="100">
                    <a:effectLst/>
                    <a:ea typeface="游明朝" panose="02020400000000000000" pitchFamily="18" charset="-128"/>
                    <a:cs typeface="Times New Roman" panose="02020603050405020304" pitchFamily="18" charset="0"/>
                  </a:rPr>
                  <a:t>マンネンタケ</a:t>
                </a:r>
              </a:p>
            </p:txBody>
          </p:sp>
          <p:sp>
            <p:nvSpPr>
              <p:cNvPr id="25" name="吹き出し: 四角形 24">
                <a:extLst>
                  <a:ext uri="{FF2B5EF4-FFF2-40B4-BE49-F238E27FC236}">
                    <a16:creationId xmlns:a16="http://schemas.microsoft.com/office/drawing/2014/main" id="{65A1489D-2335-030F-955D-8EE0711818A2}"/>
                  </a:ext>
                </a:extLst>
              </p:cNvPr>
              <p:cNvSpPr/>
              <p:nvPr/>
            </p:nvSpPr>
            <p:spPr>
              <a:xfrm>
                <a:off x="3897257" y="190271"/>
                <a:ext cx="721995" cy="355600"/>
              </a:xfrm>
              <a:prstGeom prst="wedgeRectCallout">
                <a:avLst>
                  <a:gd name="adj1" fmla="val -49605"/>
                  <a:gd name="adj2" fmla="val 232550"/>
                </a:avLst>
              </a:prstGeom>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buNone/>
                </a:pPr>
                <a:r>
                  <a:rPr lang="ja-JP" sz="1050" kern="100">
                    <a:effectLst/>
                    <a:ea typeface="游明朝" panose="02020400000000000000" pitchFamily="18" charset="-128"/>
                    <a:cs typeface="Times New Roman" panose="02020603050405020304" pitchFamily="18" charset="0"/>
                  </a:rPr>
                  <a:t>腐朽</a:t>
                </a:r>
              </a:p>
            </p:txBody>
          </p:sp>
        </p:grpSp>
        <p:grpSp>
          <p:nvGrpSpPr>
            <p:cNvPr id="9" name="グループ化 8">
              <a:extLst>
                <a:ext uri="{FF2B5EF4-FFF2-40B4-BE49-F238E27FC236}">
                  <a16:creationId xmlns:a16="http://schemas.microsoft.com/office/drawing/2014/main" id="{49ACC851-CFCC-8401-06D2-246E6C7F8AFF}"/>
                </a:ext>
              </a:extLst>
            </p:cNvPr>
            <p:cNvGrpSpPr/>
            <p:nvPr/>
          </p:nvGrpSpPr>
          <p:grpSpPr>
            <a:xfrm>
              <a:off x="1308291" y="2029284"/>
              <a:ext cx="3798988" cy="3116484"/>
              <a:chOff x="-349059" y="1803506"/>
              <a:chExt cx="3798988" cy="3116484"/>
            </a:xfrm>
          </p:grpSpPr>
          <p:grpSp>
            <p:nvGrpSpPr>
              <p:cNvPr id="17" name="グループ化 16">
                <a:extLst>
                  <a:ext uri="{FF2B5EF4-FFF2-40B4-BE49-F238E27FC236}">
                    <a16:creationId xmlns:a16="http://schemas.microsoft.com/office/drawing/2014/main" id="{9FF52279-E6DB-81F9-4014-1C9FB52CF735}"/>
                  </a:ext>
                </a:extLst>
              </p:cNvPr>
              <p:cNvGrpSpPr/>
              <p:nvPr/>
            </p:nvGrpSpPr>
            <p:grpSpPr>
              <a:xfrm>
                <a:off x="-349059" y="1803506"/>
                <a:ext cx="2022616" cy="3116484"/>
                <a:chOff x="918880" y="0"/>
                <a:chExt cx="2022783" cy="3116832"/>
              </a:xfrm>
            </p:grpSpPr>
            <p:sp>
              <p:nvSpPr>
                <p:cNvPr id="19" name="正方形/長方形 18">
                  <a:extLst>
                    <a:ext uri="{FF2B5EF4-FFF2-40B4-BE49-F238E27FC236}">
                      <a16:creationId xmlns:a16="http://schemas.microsoft.com/office/drawing/2014/main" id="{5B0CB7E7-9DA6-B9D1-7A16-34FDDB819EDC}"/>
                    </a:ext>
                  </a:extLst>
                </p:cNvPr>
                <p:cNvSpPr/>
                <p:nvPr/>
              </p:nvSpPr>
              <p:spPr>
                <a:xfrm rot="1380918">
                  <a:off x="1267968" y="0"/>
                  <a:ext cx="947118" cy="89679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20" name="グループ化 19">
                  <a:extLst>
                    <a:ext uri="{FF2B5EF4-FFF2-40B4-BE49-F238E27FC236}">
                      <a16:creationId xmlns:a16="http://schemas.microsoft.com/office/drawing/2014/main" id="{A4ECEE28-04DF-559B-1641-03D39CAC4F09}"/>
                    </a:ext>
                  </a:extLst>
                </p:cNvPr>
                <p:cNvGrpSpPr/>
                <p:nvPr/>
              </p:nvGrpSpPr>
              <p:grpSpPr>
                <a:xfrm>
                  <a:off x="918880" y="674313"/>
                  <a:ext cx="2022783" cy="2442519"/>
                  <a:chOff x="973744" y="156905"/>
                  <a:chExt cx="2022783" cy="2442871"/>
                </a:xfrm>
              </p:grpSpPr>
              <p:sp>
                <p:nvSpPr>
                  <p:cNvPr id="22" name="二等辺三角形 21">
                    <a:extLst>
                      <a:ext uri="{FF2B5EF4-FFF2-40B4-BE49-F238E27FC236}">
                        <a16:creationId xmlns:a16="http://schemas.microsoft.com/office/drawing/2014/main" id="{C31D8681-7257-5D19-ACD4-8A2E66139D7B}"/>
                      </a:ext>
                    </a:extLst>
                  </p:cNvPr>
                  <p:cNvSpPr/>
                  <p:nvPr/>
                </p:nvSpPr>
                <p:spPr>
                  <a:xfrm rot="20658550" flipH="1">
                    <a:off x="1811765" y="156905"/>
                    <a:ext cx="175456" cy="1082880"/>
                  </a:xfrm>
                  <a:prstGeom prst="triangle">
                    <a:avLst>
                      <a:gd name="adj" fmla="val 10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pic>
                <p:nvPicPr>
                  <p:cNvPr id="21" name="図 20">
                    <a:extLst>
                      <a:ext uri="{FF2B5EF4-FFF2-40B4-BE49-F238E27FC236}">
                        <a16:creationId xmlns:a16="http://schemas.microsoft.com/office/drawing/2014/main" id="{03BB54E9-709A-07DC-2582-2BE7C7B8D6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bwMode="auto">
                  <a:xfrm>
                    <a:off x="973744" y="702565"/>
                    <a:ext cx="2022783" cy="1897211"/>
                  </a:xfrm>
                  <a:prstGeom prst="rect">
                    <a:avLst/>
                  </a:prstGeom>
                  <a:ln w="19050">
                    <a:solidFill>
                      <a:schemeClr val="bg1"/>
                    </a:solidFill>
                  </a:ln>
                  <a:extLst>
                    <a:ext uri="{53640926-AAD7-44D8-BBD7-CCE9431645EC}">
                      <a14:shadowObscured xmlns:a14="http://schemas.microsoft.com/office/drawing/2010/main"/>
                    </a:ext>
                  </a:extLst>
                </p:spPr>
              </p:pic>
            </p:grpSp>
          </p:grpSp>
          <p:sp>
            <p:nvSpPr>
              <p:cNvPr id="18" name="吹き出し: 四角形 17">
                <a:extLst>
                  <a:ext uri="{FF2B5EF4-FFF2-40B4-BE49-F238E27FC236}">
                    <a16:creationId xmlns:a16="http://schemas.microsoft.com/office/drawing/2014/main" id="{D2F0F92F-1E35-841E-3967-A8930FF465BA}"/>
                  </a:ext>
                </a:extLst>
              </p:cNvPr>
              <p:cNvSpPr/>
              <p:nvPr/>
            </p:nvSpPr>
            <p:spPr>
              <a:xfrm>
                <a:off x="1741144" y="3563896"/>
                <a:ext cx="1708785" cy="612141"/>
              </a:xfrm>
              <a:prstGeom prst="wedgeRectCallout">
                <a:avLst>
                  <a:gd name="adj1" fmla="val -70318"/>
                  <a:gd name="adj2" fmla="val -49831"/>
                </a:avLst>
              </a:prstGeom>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buNone/>
                </a:pPr>
                <a:r>
                  <a:rPr lang="ja-JP" sz="1050" kern="100" dirty="0">
                    <a:effectLst/>
                    <a:ea typeface="游明朝" panose="02020400000000000000" pitchFamily="18" charset="-128"/>
                    <a:cs typeface="Times New Roman" panose="02020603050405020304" pitchFamily="18" charset="0"/>
                  </a:rPr>
                  <a:t>カシノナガキクイムシの穿孔跡</a:t>
                </a:r>
                <a:r>
                  <a:rPr lang="ja-JP" altLang="en-US" sz="1050" kern="100" dirty="0">
                    <a:effectLst/>
                    <a:ea typeface="游明朝" panose="02020400000000000000" pitchFamily="18" charset="-128"/>
                    <a:cs typeface="Times New Roman" panose="02020603050405020304" pitchFamily="18" charset="0"/>
                  </a:rPr>
                  <a:t>（ナラ枯れ被害）</a:t>
                </a:r>
                <a:endParaRPr lang="ja-JP" sz="1050" kern="100" dirty="0">
                  <a:effectLst/>
                  <a:ea typeface="游明朝" panose="02020400000000000000" pitchFamily="18" charset="-128"/>
                  <a:cs typeface="Times New Roman" panose="02020603050405020304" pitchFamily="18" charset="0"/>
                </a:endParaRPr>
              </a:p>
            </p:txBody>
          </p:sp>
        </p:grpSp>
        <p:grpSp>
          <p:nvGrpSpPr>
            <p:cNvPr id="10" name="グループ化 9">
              <a:extLst>
                <a:ext uri="{FF2B5EF4-FFF2-40B4-BE49-F238E27FC236}">
                  <a16:creationId xmlns:a16="http://schemas.microsoft.com/office/drawing/2014/main" id="{111432E6-59F9-C788-77FB-92094CA41775}"/>
                </a:ext>
              </a:extLst>
            </p:cNvPr>
            <p:cNvGrpSpPr/>
            <p:nvPr/>
          </p:nvGrpSpPr>
          <p:grpSpPr>
            <a:xfrm>
              <a:off x="0" y="1019474"/>
              <a:ext cx="1978318" cy="2438047"/>
              <a:chOff x="0" y="-53676"/>
              <a:chExt cx="1978318" cy="2438047"/>
            </a:xfrm>
          </p:grpSpPr>
          <p:grpSp>
            <p:nvGrpSpPr>
              <p:cNvPr id="11" name="グループ化 10">
                <a:extLst>
                  <a:ext uri="{FF2B5EF4-FFF2-40B4-BE49-F238E27FC236}">
                    <a16:creationId xmlns:a16="http://schemas.microsoft.com/office/drawing/2014/main" id="{B33005FC-73C1-590D-ADAB-EDB5C254935E}"/>
                  </a:ext>
                </a:extLst>
              </p:cNvPr>
              <p:cNvGrpSpPr/>
              <p:nvPr/>
            </p:nvGrpSpPr>
            <p:grpSpPr>
              <a:xfrm>
                <a:off x="0" y="548441"/>
                <a:ext cx="1686178" cy="1835930"/>
                <a:chOff x="0" y="140916"/>
                <a:chExt cx="1686178" cy="1835930"/>
              </a:xfrm>
            </p:grpSpPr>
            <p:sp>
              <p:nvSpPr>
                <p:cNvPr id="13" name="二等辺三角形 12">
                  <a:extLst>
                    <a:ext uri="{FF2B5EF4-FFF2-40B4-BE49-F238E27FC236}">
                      <a16:creationId xmlns:a16="http://schemas.microsoft.com/office/drawing/2014/main" id="{CA421EAF-B0A3-7147-D484-15AE0688FA76}"/>
                    </a:ext>
                  </a:extLst>
                </p:cNvPr>
                <p:cNvSpPr/>
                <p:nvPr/>
              </p:nvSpPr>
              <p:spPr>
                <a:xfrm rot="3608315">
                  <a:off x="1161461" y="-338081"/>
                  <a:ext cx="45719" cy="1003714"/>
                </a:xfrm>
                <a:prstGeom prst="triangle">
                  <a:avLst>
                    <a:gd name="adj" fmla="val 10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nvGrpSpPr>
                <p:cNvPr id="14" name="グループ化 13">
                  <a:extLst>
                    <a:ext uri="{FF2B5EF4-FFF2-40B4-BE49-F238E27FC236}">
                      <a16:creationId xmlns:a16="http://schemas.microsoft.com/office/drawing/2014/main" id="{CFF1AD76-211C-0179-86F9-15DC3ED7AA19}"/>
                    </a:ext>
                  </a:extLst>
                </p:cNvPr>
                <p:cNvGrpSpPr/>
                <p:nvPr/>
              </p:nvGrpSpPr>
              <p:grpSpPr>
                <a:xfrm>
                  <a:off x="0" y="249011"/>
                  <a:ext cx="1161034" cy="1727835"/>
                  <a:chOff x="0" y="0"/>
                  <a:chExt cx="1161034" cy="1727835"/>
                </a:xfrm>
              </p:grpSpPr>
              <p:pic>
                <p:nvPicPr>
                  <p:cNvPr id="15" name="図 14">
                    <a:extLst>
                      <a:ext uri="{FF2B5EF4-FFF2-40B4-BE49-F238E27FC236}">
                        <a16:creationId xmlns:a16="http://schemas.microsoft.com/office/drawing/2014/main" id="{0450AC20-8693-C78A-8E77-C8DCC8076B5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a:off x="0" y="0"/>
                    <a:ext cx="1005840" cy="1727835"/>
                  </a:xfrm>
                  <a:prstGeom prst="rect">
                    <a:avLst/>
                  </a:prstGeom>
                  <a:ln w="19050">
                    <a:solidFill>
                      <a:schemeClr val="bg1"/>
                    </a:solidFill>
                  </a:ln>
                  <a:extLst>
                    <a:ext uri="{53640926-AAD7-44D8-BBD7-CCE9431645EC}">
                      <a14:shadowObscured xmlns:a14="http://schemas.microsoft.com/office/drawing/2010/main"/>
                    </a:ext>
                  </a:extLst>
                </p:spPr>
              </p:pic>
              <p:sp>
                <p:nvSpPr>
                  <p:cNvPr id="16" name="吹き出し: 四角形 15">
                    <a:extLst>
                      <a:ext uri="{FF2B5EF4-FFF2-40B4-BE49-F238E27FC236}">
                        <a16:creationId xmlns:a16="http://schemas.microsoft.com/office/drawing/2014/main" id="{BFC5992F-09F9-D3C6-1E6D-01AA126B83BB}"/>
                      </a:ext>
                    </a:extLst>
                  </p:cNvPr>
                  <p:cNvSpPr/>
                  <p:nvPr/>
                </p:nvSpPr>
                <p:spPr>
                  <a:xfrm>
                    <a:off x="607314" y="1369314"/>
                    <a:ext cx="553720" cy="325120"/>
                  </a:xfrm>
                  <a:prstGeom prst="wedgeRectCallout">
                    <a:avLst>
                      <a:gd name="adj1" fmla="val -65087"/>
                      <a:gd name="adj2" fmla="val -236736"/>
                    </a:avLst>
                  </a:prstGeom>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buNone/>
                    </a:pPr>
                    <a:r>
                      <a:rPr lang="ja-JP" sz="1050" kern="100">
                        <a:effectLst/>
                        <a:ea typeface="游明朝" panose="02020400000000000000" pitchFamily="18" charset="-128"/>
                        <a:cs typeface="Times New Roman" panose="02020603050405020304" pitchFamily="18" charset="0"/>
                      </a:rPr>
                      <a:t>菌糸</a:t>
                    </a:r>
                  </a:p>
                </p:txBody>
              </p:sp>
            </p:grpSp>
          </p:grpSp>
          <p:sp>
            <p:nvSpPr>
              <p:cNvPr id="12" name="正方形/長方形 11">
                <a:extLst>
                  <a:ext uri="{FF2B5EF4-FFF2-40B4-BE49-F238E27FC236}">
                    <a16:creationId xmlns:a16="http://schemas.microsoft.com/office/drawing/2014/main" id="{9AF701F7-135B-1F6C-9EC1-3CB8C7FE9E24}"/>
                  </a:ext>
                </a:extLst>
              </p:cNvPr>
              <p:cNvSpPr/>
              <p:nvPr/>
            </p:nvSpPr>
            <p:spPr>
              <a:xfrm rot="364566">
                <a:off x="1696195" y="-53676"/>
                <a:ext cx="282123" cy="48325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grpSp>
    </p:spTree>
    <p:extLst>
      <p:ext uri="{BB962C8B-B14F-4D97-AF65-F5344CB8AC3E}">
        <p14:creationId xmlns:p14="http://schemas.microsoft.com/office/powerpoint/2010/main" val="552850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コンテンツ プレースホルダー 2">
            <a:extLst>
              <a:ext uri="{FF2B5EF4-FFF2-40B4-BE49-F238E27FC236}">
                <a16:creationId xmlns:a16="http://schemas.microsoft.com/office/drawing/2014/main" id="{2EB185A4-34A0-C8C7-678F-885ED4CF3EED}"/>
              </a:ext>
            </a:extLst>
          </p:cNvPr>
          <p:cNvSpPr txBox="1">
            <a:spLocks/>
          </p:cNvSpPr>
          <p:nvPr/>
        </p:nvSpPr>
        <p:spPr>
          <a:xfrm>
            <a:off x="61722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t>伐採後（</a:t>
            </a:r>
            <a:r>
              <a:rPr lang="en-US" altLang="ja-JP" dirty="0"/>
              <a:t>R8.3.13</a:t>
            </a:r>
            <a:r>
              <a:rPr lang="ja-JP" altLang="en-US" dirty="0"/>
              <a:t>撮影）</a:t>
            </a:r>
          </a:p>
        </p:txBody>
      </p:sp>
      <p:sp>
        <p:nvSpPr>
          <p:cNvPr id="2" name="タイトル 1">
            <a:extLst>
              <a:ext uri="{FF2B5EF4-FFF2-40B4-BE49-F238E27FC236}">
                <a16:creationId xmlns:a16="http://schemas.microsoft.com/office/drawing/2014/main" id="{455E0B3B-1CA6-3C6C-3F8C-8CE3A97F092F}"/>
              </a:ext>
            </a:extLst>
          </p:cNvPr>
          <p:cNvSpPr>
            <a:spLocks noGrp="1"/>
          </p:cNvSpPr>
          <p:nvPr>
            <p:ph type="title"/>
          </p:nvPr>
        </p:nvSpPr>
        <p:spPr/>
        <p:txBody>
          <a:bodyPr vert="horz" lIns="91440" tIns="45720" rIns="91440" bIns="45720" rtlCol="0" anchor="ctr">
            <a:normAutofit/>
          </a:bodyPr>
          <a:lstStyle/>
          <a:p>
            <a:r>
              <a:rPr lang="ja-JP" altLang="en-US" sz="3200" b="1" dirty="0"/>
              <a:t>モデルエリア</a:t>
            </a:r>
            <a:r>
              <a:rPr lang="en-US" altLang="ja-JP" sz="3200" b="1" dirty="0"/>
              <a:t>3-3-1</a:t>
            </a:r>
            <a:r>
              <a:rPr lang="ja-JP" altLang="en-US" sz="3200" b="1" dirty="0"/>
              <a:t>皆伐前後</a:t>
            </a:r>
          </a:p>
        </p:txBody>
      </p:sp>
      <p:sp>
        <p:nvSpPr>
          <p:cNvPr id="3" name="コンテンツ プレースホルダー 2">
            <a:extLst>
              <a:ext uri="{FF2B5EF4-FFF2-40B4-BE49-F238E27FC236}">
                <a16:creationId xmlns:a16="http://schemas.microsoft.com/office/drawing/2014/main" id="{8CF4DBA0-99BD-616F-16F6-6E41DC9E8443}"/>
              </a:ext>
            </a:extLst>
          </p:cNvPr>
          <p:cNvSpPr>
            <a:spLocks noGrp="1"/>
          </p:cNvSpPr>
          <p:nvPr>
            <p:ph sz="half" idx="1"/>
          </p:nvPr>
        </p:nvSpPr>
        <p:spPr>
          <a:xfrm>
            <a:off x="838200" y="1825625"/>
            <a:ext cx="5181600" cy="878664"/>
          </a:xfrm>
        </p:spPr>
        <p:txBody>
          <a:bodyPr/>
          <a:lstStyle/>
          <a:p>
            <a:r>
              <a:rPr kumimoji="1" lang="ja-JP" altLang="en-US" dirty="0"/>
              <a:t>伐採前（</a:t>
            </a:r>
            <a:r>
              <a:rPr kumimoji="1" lang="en-US" altLang="ja-JP" dirty="0"/>
              <a:t>R8.2.26</a:t>
            </a:r>
            <a:r>
              <a:rPr kumimoji="1" lang="ja-JP" altLang="en-US" dirty="0"/>
              <a:t>撮影）</a:t>
            </a:r>
          </a:p>
        </p:txBody>
      </p:sp>
      <p:pic>
        <p:nvPicPr>
          <p:cNvPr id="9" name="コンテンツ プレースホルダー 8">
            <a:extLst>
              <a:ext uri="{FF2B5EF4-FFF2-40B4-BE49-F238E27FC236}">
                <a16:creationId xmlns:a16="http://schemas.microsoft.com/office/drawing/2014/main" id="{4161CA50-E34E-CC87-D39E-05D04977139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791838"/>
            <a:ext cx="5823750" cy="2626170"/>
          </a:xfrm>
          <a:prstGeom prst="rect">
            <a:avLst/>
          </a:prstGeom>
        </p:spPr>
      </p:pic>
      <p:grpSp>
        <p:nvGrpSpPr>
          <p:cNvPr id="5" name="グループ化 4">
            <a:extLst>
              <a:ext uri="{FF2B5EF4-FFF2-40B4-BE49-F238E27FC236}">
                <a16:creationId xmlns:a16="http://schemas.microsoft.com/office/drawing/2014/main" id="{E66E58EF-1890-E288-C439-19082BE53E63}"/>
              </a:ext>
            </a:extLst>
          </p:cNvPr>
          <p:cNvGrpSpPr/>
          <p:nvPr/>
        </p:nvGrpSpPr>
        <p:grpSpPr>
          <a:xfrm>
            <a:off x="214190" y="2791838"/>
            <a:ext cx="5805610" cy="2694096"/>
            <a:chOff x="0" y="0"/>
            <a:chExt cx="5627167" cy="2601595"/>
          </a:xfrm>
        </p:grpSpPr>
        <p:pic>
          <p:nvPicPr>
            <p:cNvPr id="6" name="図 5">
              <a:extLst>
                <a:ext uri="{FF2B5EF4-FFF2-40B4-BE49-F238E27FC236}">
                  <a16:creationId xmlns:a16="http://schemas.microsoft.com/office/drawing/2014/main" id="{1290328A-016C-5EF6-07B0-C1CC3BF6BE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2260397" y="0"/>
              <a:ext cx="3366770" cy="2601595"/>
            </a:xfrm>
            <a:prstGeom prst="rect">
              <a:avLst/>
            </a:prstGeom>
            <a:ln>
              <a:noFill/>
            </a:ln>
            <a:extLst>
              <a:ext uri="{53640926-AAD7-44D8-BBD7-CCE9431645EC}">
                <a14:shadowObscured xmlns:a14="http://schemas.microsoft.com/office/drawing/2010/main"/>
              </a:ext>
            </a:extLst>
          </p:spPr>
        </p:pic>
        <p:pic>
          <p:nvPicPr>
            <p:cNvPr id="7" name="図 6">
              <a:extLst>
                <a:ext uri="{FF2B5EF4-FFF2-40B4-BE49-F238E27FC236}">
                  <a16:creationId xmlns:a16="http://schemas.microsoft.com/office/drawing/2014/main" id="{090672CF-A7F0-C1A4-E39F-F8619D00FA9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0" y="0"/>
              <a:ext cx="2861945" cy="2601595"/>
            </a:xfrm>
            <a:prstGeom prst="rect">
              <a:avLst/>
            </a:prstGeom>
            <a:ln>
              <a:noFill/>
            </a:ln>
            <a:extLst>
              <a:ext uri="{53640926-AAD7-44D8-BBD7-CCE9431645EC}">
                <a14:shadowObscured xmlns:a14="http://schemas.microsoft.com/office/drawing/2010/main"/>
              </a:ext>
            </a:extLst>
          </p:spPr>
        </p:pic>
      </p:grpSp>
      <p:sp>
        <p:nvSpPr>
          <p:cNvPr id="11" name="コンテンツ プレースホルダー 2">
            <a:extLst>
              <a:ext uri="{FF2B5EF4-FFF2-40B4-BE49-F238E27FC236}">
                <a16:creationId xmlns:a16="http://schemas.microsoft.com/office/drawing/2014/main" id="{28FE92A8-8560-E7EB-94B3-B885C5BB2240}"/>
              </a:ext>
            </a:extLst>
          </p:cNvPr>
          <p:cNvSpPr txBox="1">
            <a:spLocks/>
          </p:cNvSpPr>
          <p:nvPr/>
        </p:nvSpPr>
        <p:spPr>
          <a:xfrm>
            <a:off x="348450" y="6021421"/>
            <a:ext cx="11647500" cy="5948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400" dirty="0"/>
              <a:t>皆伐後に枯葉が目立つ株は、台場クヌギとして萌芽させていた切り株。</a:t>
            </a:r>
          </a:p>
        </p:txBody>
      </p:sp>
    </p:spTree>
    <p:extLst>
      <p:ext uri="{BB962C8B-B14F-4D97-AF65-F5344CB8AC3E}">
        <p14:creationId xmlns:p14="http://schemas.microsoft.com/office/powerpoint/2010/main" val="120864271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332</TotalTime>
  <Words>493</Words>
  <Application>Microsoft Office PowerPoint</Application>
  <PresentationFormat>ワイド画面</PresentationFormat>
  <Paragraphs>37</Paragraphs>
  <Slides>5</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5</vt:i4>
      </vt:variant>
    </vt:vector>
  </HeadingPairs>
  <TitlesOfParts>
    <vt:vector size="10" baseType="lpstr">
      <vt:lpstr>游ゴシック</vt:lpstr>
      <vt:lpstr>游ゴシック Light</vt:lpstr>
      <vt:lpstr>游明朝</vt:lpstr>
      <vt:lpstr>Arial</vt:lpstr>
      <vt:lpstr>Office テーマ</vt:lpstr>
      <vt:lpstr>令和7年度　　これまでの経過</vt:lpstr>
      <vt:lpstr>PowerPoint プレゼンテーション</vt:lpstr>
      <vt:lpstr>樹冠が広がらない3-13の落葉高木  伐開から4年経過した状況</vt:lpstr>
      <vt:lpstr>万博の森の新たな課題：倒伏木の発生</vt:lpstr>
      <vt:lpstr>モデルエリア3-3-1皆伐前後</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馬場　玲子</dc:creator>
  <cp:lastModifiedBy>馬場　玲子</cp:lastModifiedBy>
  <cp:revision>9</cp:revision>
  <cp:lastPrinted>2026-10-20T06:32:04Z</cp:lastPrinted>
  <dcterms:created xsi:type="dcterms:W3CDTF">2026-10-05T07:06:52Z</dcterms:created>
  <dcterms:modified xsi:type="dcterms:W3CDTF">2026-10-20T06:34:16Z</dcterms:modified>
</cp:coreProperties>
</file>