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31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7E3B8A-0D35-6A4F-82EA-B494A0157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1176689-82E2-5F55-924C-85E20C8CC5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4E7035-6127-8DE3-1ECD-0A521DB47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5C5F19-00EE-58C7-6189-7FAD89652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C17D7A-BB00-1CF9-EC4B-6E62D2438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39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4FA116-4529-6578-7EEE-A1474FBDF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3B2720-3552-CE96-234A-93941AEF4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159D4-E18F-FBB7-171B-D8C0A9F7D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42B3FB-76E2-38B3-4668-57E9C2395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781069-4726-1973-D30B-3ECBA8AE5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87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AB3A04-4BEE-6986-BCB2-95B12DEC5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89699C8-7843-FC0E-42ED-60E02F211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84A9AA-8869-26A9-B696-83FDF39E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A17336-C4C2-D248-CE82-875F20C0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A7018D-CB3B-219B-641C-BF7C7C8F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3505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25F6D0-F0AE-3544-F90F-0CD8F640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32A6ACE-D0F9-488F-69BE-AF9CC4BCF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FAB3B9F-C805-5F5D-73F2-6AF8DD75C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5D1B9D7-D912-282D-173F-E6C51A8B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7ED7DC7-F368-62FD-EEA5-2C7C9E45B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D16B8A-0957-392A-097A-FAA4E205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0112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629518-B282-5D7B-EA57-9900A8CEA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6993166-F6DE-79CF-020D-E73B7E4EC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D0B32D9-7D29-5DFA-C893-A4E9E3C50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67735D8-881A-5F7C-7F6A-E9D732AA52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FD38AB8-7756-87C6-69ED-C3E8F99480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7D9D43E-F4F5-D4C0-7817-05AF6CF45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A7EBABA-6EB0-1322-6B69-88B402077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909D723-6DC5-A85A-688F-0F1975569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533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80AAA5-D4D9-A650-A333-4603FA2B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0B94A9E-8CA2-8FB0-83C0-88A7E3B3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5DE26A2-705B-3EA1-9413-3696A3EC1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3C2F74-6C48-9AE0-1E7D-2DC606E16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754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5806EB7-EE4D-DFF8-F3BE-A31133044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85646F4-DB3E-9ADA-D929-46C23CFD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021585-C359-28F9-FF93-DA2A9DB15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4138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E61890-D569-E6E6-A77F-344B50196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7E8A5F-D7F3-BEAE-C39A-1B0CE7640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4F0042B-207B-81AC-968C-B8675E9F7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DAEB39E-1C99-8162-1241-8A929196A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B442C8-DE59-D611-38B1-215612F4B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B2BCBEA-7F4D-25EF-5888-6E5716206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4433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3EB7F7-2BAC-32B7-99D6-8B15506E8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486FDE6-260C-F44F-BD9A-3291F203F5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9493BEF-A6C9-8B15-AF25-D15076BB0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19A2B64-72CF-FBF0-3816-5D220A8CF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CB7A75C-3AED-620C-4F9E-D41AC226C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46681C3-DE92-9595-3E4D-D52C6AC2B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452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F9BB68-3D35-ABED-FA7D-1D90BF7D0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C439B69-5B77-3B6E-2B6F-5C1FBC663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7D9F68-E89E-E788-AF70-709832C53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7B0E86-83AD-5D0D-5DDF-364CE8934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029854-606D-01F8-5080-65828D2E3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180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A0A62AC-5F0D-887B-A994-83B7B25A1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901A9EF-ED8A-9815-A42E-B3A6ED8F3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B6F03E-3F78-1EB9-BF0D-298C7DB56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78EF1C-2B01-F0ED-8D9A-CA6F9C531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A45DCE-FC2E-A194-BFAE-1397CAD54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79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D63BCCE-5C89-8C2C-2F9B-36F0B12B5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7182AB-381C-454A-235D-94F3B1417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A61D53-3318-F0D6-DA1C-AB43D969C1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8666E6-CBDE-449E-9676-122A06CEA31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C2EED5-7D1F-C1BA-2327-20022BA08C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5878CC-3864-CF53-8137-55FEEEE2A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35C54A-8D5A-4995-8BE6-7334C3CC57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93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1DFDABF-7FF2-F443-A342-FA602DBA7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/>
          </a:bodyPr>
          <a:lstStyle/>
          <a:p>
            <a:r>
              <a:rPr lang="ja-JP" altLang="en-US" sz="3200" b="1" dirty="0"/>
              <a:t>令和</a:t>
            </a:r>
            <a:r>
              <a:rPr lang="en-US" altLang="ja-JP" sz="3200" b="1" dirty="0"/>
              <a:t>6</a:t>
            </a:r>
            <a:r>
              <a:rPr lang="ja-JP" altLang="en-US" sz="3200" b="1" dirty="0"/>
              <a:t>年度　　これまでの経過</a:t>
            </a:r>
          </a:p>
        </p:txBody>
      </p:sp>
      <p:sp>
        <p:nvSpPr>
          <p:cNvPr id="5" name="縦書きテキスト プレースホルダー 4">
            <a:extLst>
              <a:ext uri="{FF2B5EF4-FFF2-40B4-BE49-F238E27FC236}">
                <a16:creationId xmlns:a16="http://schemas.microsoft.com/office/drawing/2014/main" id="{A8744545-059B-AB62-1E97-880D85DFA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66800"/>
            <a:ext cx="10515600" cy="5537200"/>
          </a:xfrm>
        </p:spPr>
        <p:txBody>
          <a:bodyPr vert="horz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第</a:t>
            </a:r>
            <a:r>
              <a:rPr lang="en-US" altLang="ja-JP" dirty="0"/>
              <a:t>1</a:t>
            </a:r>
            <a:r>
              <a:rPr lang="ja-JP" altLang="en-US" dirty="0"/>
              <a:t>期モデルエリア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400" dirty="0"/>
              <a:t>　ギャップの閉塞が進み、林床への日射量が減り、実生や補植苗の枯損が見られました。エリア</a:t>
            </a:r>
            <a:r>
              <a:rPr lang="en-US" altLang="ja-JP" sz="2400"/>
              <a:t>3-3-1</a:t>
            </a:r>
            <a:r>
              <a:rPr lang="ja-JP" altLang="en-US" sz="2400"/>
              <a:t>（</a:t>
            </a:r>
            <a:r>
              <a:rPr lang="ja-JP" altLang="en-US" sz="2400" dirty="0"/>
              <a:t>クヌギ林）では萌芽枝の芽かきを行いました。エリア</a:t>
            </a:r>
            <a:r>
              <a:rPr lang="en-US" altLang="ja-JP" sz="2400" dirty="0"/>
              <a:t>3-2</a:t>
            </a:r>
            <a:r>
              <a:rPr lang="ja-JP" altLang="en-US" sz="2400" dirty="0"/>
              <a:t>（コナラ林）では根元の樹洞にキノコが発生したコナラについて、危険回避のため伐採しました。　　　　　　　　　　　　　　　　　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第</a:t>
            </a:r>
            <a:r>
              <a:rPr lang="en-US" altLang="ja-JP" dirty="0"/>
              <a:t>2</a:t>
            </a:r>
            <a:r>
              <a:rPr lang="ja-JP" altLang="en-US" dirty="0"/>
              <a:t>期モデルエリア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400" dirty="0"/>
              <a:t>　残された落葉樹の樹冠が広がらず、ギャップの閉塞が進みません。</a:t>
            </a:r>
            <a:r>
              <a:rPr lang="en-US" altLang="ja-JP" sz="2400" dirty="0"/>
              <a:t>3-13</a:t>
            </a:r>
            <a:r>
              <a:rPr lang="ja-JP" altLang="en-US" sz="2400" dirty="0"/>
              <a:t>では補植苗の生長は全エリアの中で最も良好だった一方、</a:t>
            </a:r>
            <a:r>
              <a:rPr lang="en-US" altLang="ja-JP" sz="2400" dirty="0"/>
              <a:t>3-30-1</a:t>
            </a:r>
            <a:r>
              <a:rPr lang="ja-JP" altLang="en-US" sz="2400" dirty="0"/>
              <a:t>（エノキ林）では補植用の植穴が湛水して水が引かず、苗の枯損が目立ちました。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第</a:t>
            </a:r>
            <a:r>
              <a:rPr lang="en-US" altLang="ja-JP" dirty="0"/>
              <a:t>3</a:t>
            </a:r>
            <a:r>
              <a:rPr lang="ja-JP" altLang="en-US" dirty="0"/>
              <a:t>期モデルエリア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400" dirty="0"/>
              <a:t>　エリア全体に小さなギャップを均等に配置した</a:t>
            </a:r>
            <a:r>
              <a:rPr lang="en-US" altLang="ja-JP" sz="2400" dirty="0"/>
              <a:t>3-3-2</a:t>
            </a:r>
            <a:r>
              <a:rPr lang="ja-JP" altLang="en-US" sz="2400" dirty="0"/>
              <a:t>はギャップ率が</a:t>
            </a:r>
            <a:r>
              <a:rPr lang="en-US" altLang="ja-JP" sz="2400" dirty="0"/>
              <a:t>19</a:t>
            </a:r>
            <a:r>
              <a:rPr lang="ja-JP" altLang="en-US" sz="2400" dirty="0"/>
              <a:t>％となり、下草がほとんどありませんでした。落葉樹を取り囲む常緑樹を伐採した</a:t>
            </a:r>
            <a:r>
              <a:rPr lang="en-US" altLang="ja-JP" sz="2400" dirty="0"/>
              <a:t>3-30-2</a:t>
            </a:r>
            <a:r>
              <a:rPr lang="ja-JP" altLang="en-US" sz="2400" dirty="0"/>
              <a:t>はギャップ率が</a:t>
            </a:r>
            <a:r>
              <a:rPr lang="en-US" altLang="ja-JP" sz="2400" dirty="0"/>
              <a:t>29</a:t>
            </a:r>
            <a:r>
              <a:rPr lang="ja-JP" altLang="en-US" sz="2400" dirty="0"/>
              <a:t>％とほぼ目標通りでしたが、残された落葉樹の樹形が悪く、樹形を整えるための追加施業の必要性を検討します。</a:t>
            </a:r>
            <a:endParaRPr lang="en-US" altLang="ja-JP" sz="2400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02824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9DFC55-DDAE-D572-2A25-418484F88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2000"/>
          </a:xfrm>
        </p:spPr>
        <p:txBody>
          <a:bodyPr>
            <a:normAutofit/>
          </a:bodyPr>
          <a:lstStyle/>
          <a:p>
            <a:r>
              <a:rPr kumimoji="1" lang="ja-JP" altLang="en-US" sz="3200" b="1" dirty="0"/>
              <a:t>モデルエリアの</a:t>
            </a:r>
            <a:r>
              <a:rPr lang="ja-JP" altLang="en-US" sz="3200" b="1" dirty="0"/>
              <a:t>課題と施業内容</a:t>
            </a:r>
            <a:endParaRPr kumimoji="1" lang="ja-JP" altLang="en-US" sz="3200" b="1" dirty="0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763AD6-D288-4FAA-73FC-00D479368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143000"/>
            <a:ext cx="10515600" cy="5033963"/>
          </a:xfrm>
        </p:spPr>
        <p:txBody>
          <a:bodyPr vert="horz">
            <a:normAutofit/>
          </a:bodyPr>
          <a:lstStyle/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草刈り頻度と時期</a:t>
            </a:r>
            <a:r>
              <a:rPr lang="en-US" altLang="ja-JP" dirty="0"/>
              <a:t>】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2400" dirty="0"/>
              <a:t>　モデルエリアの下草刈りは、調査前に</a:t>
            </a:r>
            <a:r>
              <a:rPr lang="en-US" altLang="ja-JP" sz="2400" dirty="0"/>
              <a:t>1</a:t>
            </a:r>
            <a:r>
              <a:rPr lang="ja-JP" altLang="en-US" sz="2400" dirty="0"/>
              <a:t>回と調査後に</a:t>
            </a:r>
            <a:r>
              <a:rPr lang="en-US" altLang="ja-JP" sz="2400" dirty="0"/>
              <a:t>1</a:t>
            </a:r>
            <a:r>
              <a:rPr lang="ja-JP" altLang="en-US" sz="2400" dirty="0"/>
              <a:t>回の</a:t>
            </a:r>
            <a:r>
              <a:rPr lang="en-US" altLang="ja-JP" sz="2400" dirty="0"/>
              <a:t>2</a:t>
            </a:r>
            <a:r>
              <a:rPr lang="ja-JP" altLang="en-US" sz="2400" dirty="0"/>
              <a:t>回刈りとしてきましたが、樹冠の閉塞が進まないため、林床植生があまり変化しませんでした。調査との兼ね合いで時期を固定する必要があるので、調査前の下刈り回数を１回から２回に増やすこととしました。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台場クヌギの芽かきについて</a:t>
            </a:r>
            <a:r>
              <a:rPr lang="en-US" altLang="ja-JP" dirty="0"/>
              <a:t>】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萌芽枝が太く育ってきていることから、芽かきを実施することとしました。切り株の高さを</a:t>
            </a:r>
            <a:r>
              <a:rPr lang="en-US" altLang="ja-JP" sz="2400" dirty="0"/>
              <a:t>1m</a:t>
            </a:r>
            <a:r>
              <a:rPr lang="ja-JP" altLang="en-US" sz="2400" dirty="0"/>
              <a:t>や</a:t>
            </a:r>
            <a:r>
              <a:rPr lang="en-US" altLang="ja-JP" sz="2400" dirty="0"/>
              <a:t>1.5m</a:t>
            </a:r>
            <a:r>
              <a:rPr lang="ja-JP" altLang="en-US" sz="2400" dirty="0"/>
              <a:t>としたものは切株の樹皮の劣化が激しく、頂部と根元で萌芽枝を残す処理としました。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dirty="0"/>
              <a:t>【</a:t>
            </a:r>
            <a:r>
              <a:rPr lang="ja-JP" altLang="en-US" dirty="0"/>
              <a:t>胴吹き個体の切下げ</a:t>
            </a:r>
            <a:r>
              <a:rPr lang="en-US" altLang="ja-JP" dirty="0"/>
              <a:t>】</a:t>
            </a:r>
          </a:p>
          <a:p>
            <a:pPr marL="0" indent="0">
              <a:buNone/>
            </a:pPr>
            <a:r>
              <a:rPr lang="ja-JP" altLang="en-US" sz="2400" dirty="0"/>
              <a:t>　エリア</a:t>
            </a:r>
            <a:r>
              <a:rPr lang="en-US" altLang="ja-JP" sz="2400" dirty="0"/>
              <a:t>3-13</a:t>
            </a:r>
            <a:r>
              <a:rPr lang="ja-JP" altLang="en-US" sz="2400" dirty="0"/>
              <a:t>の落葉樹の枝張りの回復を図るため、園路沿いのケヤキ</a:t>
            </a:r>
            <a:r>
              <a:rPr lang="en-US" altLang="ja-JP" sz="2400" dirty="0"/>
              <a:t>2</a:t>
            </a:r>
            <a:r>
              <a:rPr lang="ja-JP" altLang="en-US" sz="2400" dirty="0"/>
              <a:t>本で切下げを実施しました。今後、樹形の回復について、検証を行う予定です。</a:t>
            </a:r>
            <a:endParaRPr lang="en-US" altLang="ja-JP" sz="2400" dirty="0"/>
          </a:p>
          <a:p>
            <a:pPr marL="0" indent="0">
              <a:buNone/>
            </a:pPr>
            <a:endParaRPr kumimoji="1" lang="en-US" altLang="ja-JP" sz="2400" dirty="0"/>
          </a:p>
          <a:p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5478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AD453654-038F-14A8-550C-CAD0A574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7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z="3200" b="1" dirty="0"/>
              <a:t>補植苗の生育状況について</a:t>
            </a:r>
          </a:p>
        </p:txBody>
      </p:sp>
      <p:sp>
        <p:nvSpPr>
          <p:cNvPr id="15" name="テキスト プレースホルダー 14">
            <a:extLst>
              <a:ext uri="{FF2B5EF4-FFF2-40B4-BE49-F238E27FC236}">
                <a16:creationId xmlns:a16="http://schemas.microsoft.com/office/drawing/2014/main" id="{1FD8C9D1-2857-1DC4-53F9-4C9E34083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45894"/>
            <a:ext cx="10515600" cy="5049402"/>
          </a:xfrm>
        </p:spPr>
        <p:txBody>
          <a:bodyPr vert="horz"/>
          <a:lstStyle/>
          <a:p>
            <a:r>
              <a:rPr lang="en-US" altLang="ja-JP" dirty="0"/>
              <a:t>3-2</a:t>
            </a:r>
            <a:r>
              <a:rPr lang="ja-JP" altLang="en-US" dirty="0"/>
              <a:t>：補植苗の定着率は</a:t>
            </a:r>
            <a:r>
              <a:rPr lang="en-US" altLang="ja-JP" dirty="0"/>
              <a:t>85</a:t>
            </a:r>
            <a:r>
              <a:rPr lang="ja-JP" altLang="en-US" dirty="0"/>
              <a:t>％で、</a:t>
            </a:r>
            <a:r>
              <a:rPr lang="en-US" altLang="ja-JP" dirty="0"/>
              <a:t>5</a:t>
            </a:r>
            <a:r>
              <a:rPr lang="ja-JP" altLang="en-US" dirty="0"/>
              <a:t>エリア中最低ですが</a:t>
            </a:r>
            <a:r>
              <a:rPr lang="ja-JP" altLang="en-US"/>
              <a:t>、定着した苗</a:t>
            </a:r>
            <a:r>
              <a:rPr lang="ja-JP" altLang="en-US" dirty="0"/>
              <a:t>の生育状況は良好でした。ギャップ率低下による光量不足が推察されました。</a:t>
            </a:r>
            <a:endParaRPr lang="en-US" altLang="ja-JP" dirty="0"/>
          </a:p>
          <a:p>
            <a:r>
              <a:rPr lang="en-US" altLang="ja-JP" dirty="0"/>
              <a:t>3-13</a:t>
            </a:r>
            <a:r>
              <a:rPr lang="ja-JP" altLang="en-US" dirty="0"/>
              <a:t>：補植苗の定着率、生育状況とも良好でした。ギャップが大きいため、光環境は良好です。</a:t>
            </a:r>
            <a:endParaRPr lang="en-US" altLang="ja-JP" dirty="0"/>
          </a:p>
          <a:p>
            <a:r>
              <a:rPr lang="en-US" altLang="ja-JP" dirty="0"/>
              <a:t>3-30-1</a:t>
            </a:r>
            <a:r>
              <a:rPr lang="ja-JP" altLang="en-US" dirty="0"/>
              <a:t>：移植苗木の生育は良好でした。植穴が湛水した箇所の補植苗の枯損が目立ちました。</a:t>
            </a:r>
            <a:endParaRPr lang="en-US" altLang="ja-JP" dirty="0"/>
          </a:p>
          <a:p>
            <a:r>
              <a:rPr lang="en-US" altLang="ja-JP" dirty="0"/>
              <a:t>3-3-2</a:t>
            </a:r>
            <a:r>
              <a:rPr lang="ja-JP" altLang="en-US" dirty="0"/>
              <a:t>：林内への光量不足により、クヌギの苗の枯損が目立ちましたが、ウリハダカエデの生育は良好でした。</a:t>
            </a:r>
            <a:endParaRPr lang="en-US" altLang="ja-JP" dirty="0"/>
          </a:p>
          <a:p>
            <a:r>
              <a:rPr lang="en-US" altLang="ja-JP" dirty="0"/>
              <a:t>3-30-2</a:t>
            </a:r>
            <a:r>
              <a:rPr lang="ja-JP" altLang="en-US" dirty="0"/>
              <a:t>：定着率は</a:t>
            </a:r>
            <a:r>
              <a:rPr lang="en-US" altLang="ja-JP" dirty="0"/>
              <a:t>100</a:t>
            </a:r>
            <a:r>
              <a:rPr lang="ja-JP" altLang="en-US" dirty="0"/>
              <a:t>％でした。</a:t>
            </a:r>
            <a:r>
              <a:rPr lang="en-US" altLang="ja-JP" dirty="0"/>
              <a:t>3-30-1</a:t>
            </a:r>
            <a:r>
              <a:rPr lang="ja-JP" altLang="en-US" dirty="0"/>
              <a:t>で枯損した樹種も</a:t>
            </a:r>
            <a:r>
              <a:rPr lang="en-US" altLang="ja-JP" dirty="0"/>
              <a:t>3-30-2</a:t>
            </a:r>
            <a:r>
              <a:rPr lang="ja-JP" altLang="en-US" dirty="0"/>
              <a:t>では定着していました。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2906621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536</Words>
  <Application>Microsoft Office PowerPoint</Application>
  <PresentationFormat>ワイド画面</PresentationFormat>
  <Paragraphs>20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令和6年度　　これまでの経過</vt:lpstr>
      <vt:lpstr>モデルエリアの課題と施業内容</vt:lpstr>
      <vt:lpstr>補植苗の生育状況について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馬場　玲子</dc:creator>
  <cp:lastModifiedBy>馬場　玲子</cp:lastModifiedBy>
  <cp:revision>8</cp:revision>
  <dcterms:created xsi:type="dcterms:W3CDTF">2026-10-05T07:06:52Z</dcterms:created>
  <dcterms:modified xsi:type="dcterms:W3CDTF">2026-10-20T06:24:18Z</dcterms:modified>
</cp:coreProperties>
</file>