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7E3B8A-0D35-6A4F-82EA-B494A0157C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1176689-82E2-5F55-924C-85E20C8CC5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24E7035-6127-8DE3-1ECD-0A521DB47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666E6-CBDE-449E-9676-122A06CEA31A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D5C5F19-00EE-58C7-6189-7FAD89652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FC17D7A-BB00-1CF9-EC4B-6E62D2438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5C54A-8D5A-4995-8BE6-7334C3CC5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739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4FA116-4529-6578-7EEE-A1474FBDF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3B2720-3552-CE96-234A-93941AEF4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0159D4-E18F-FBB7-171B-D8C0A9F7D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666E6-CBDE-449E-9676-122A06CEA31A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342B3FB-76E2-38B3-4668-57E9C2395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0781069-4726-1973-D30B-3ECBA8AE5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5C54A-8D5A-4995-8BE6-7334C3CC5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4874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AB3A04-4BEE-6986-BCB2-95B12DEC5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89699C8-7843-FC0E-42ED-60E02F2114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C84A9AA-8869-26A9-B696-83FDF39ED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666E6-CBDE-449E-9676-122A06CEA31A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1A17336-C4C2-D248-CE82-875F20C04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A7018D-CB3B-219B-641C-BF7C7C8F2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5C54A-8D5A-4995-8BE6-7334C3CC5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3505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25F6D0-F0AE-3544-F90F-0CD8F640C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32A6ACE-D0F9-488F-69BE-AF9CC4BCF5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FAB3B9F-C805-5F5D-73F2-6AF8DD75CB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5D1B9D7-D912-282D-173F-E6C51A8BA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666E6-CBDE-449E-9676-122A06CEA31A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7ED7DC7-F368-62FD-EEA5-2C7C9E45B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1D16B8A-0957-392A-097A-FAA4E205A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5C54A-8D5A-4995-8BE6-7334C3CC5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0112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629518-B282-5D7B-EA57-9900A8CEA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6993166-F6DE-79CF-020D-E73B7E4EC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D0B32D9-7D29-5DFA-C893-A4E9E3C505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67735D8-881A-5F7C-7F6A-E9D732AA52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FD38AB8-7756-87C6-69ED-C3E8F99480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7D9D43E-F4F5-D4C0-7817-05AF6CF45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666E6-CBDE-449E-9676-122A06CEA31A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A7EBABA-6EB0-1322-6B69-88B402077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909D723-6DC5-A85A-688F-0F1975569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5C54A-8D5A-4995-8BE6-7334C3CC5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2533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80AAA5-D4D9-A650-A333-4603FA2BF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0B94A9E-8CA2-8FB0-83C0-88A7E3B33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666E6-CBDE-449E-9676-122A06CEA31A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5DE26A2-705B-3EA1-9413-3696A3EC1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83C2F74-6C48-9AE0-1E7D-2DC606E16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5C54A-8D5A-4995-8BE6-7334C3CC5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5754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5806EB7-EE4D-DFF8-F3BE-A31133044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666E6-CBDE-449E-9676-122A06CEA31A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85646F4-DB3E-9ADA-D929-46C23CFDF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9021585-C359-28F9-FF93-DA2A9DB15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5C54A-8D5A-4995-8BE6-7334C3CC5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4138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E61890-D569-E6E6-A77F-344B50196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7E8A5F-D7F3-BEAE-C39A-1B0CE7640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4F0042B-207B-81AC-968C-B8675E9F7F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DAEB39E-1C99-8162-1241-8A929196A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666E6-CBDE-449E-9676-122A06CEA31A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0B442C8-DE59-D611-38B1-215612F4B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B2BCBEA-7F4D-25EF-5888-6E5716206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5C54A-8D5A-4995-8BE6-7334C3CC5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4433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C3EB7F7-2BAC-32B7-99D6-8B15506E8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486FDE6-260C-F44F-BD9A-3291F203F5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9493BEF-A6C9-8B15-AF25-D15076BB00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19A2B64-72CF-FBF0-3816-5D220A8CF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666E6-CBDE-449E-9676-122A06CEA31A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CB7A75C-3AED-620C-4F9E-D41AC226C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46681C3-DE92-9595-3E4D-D52C6AC2B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5C54A-8D5A-4995-8BE6-7334C3CC5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3452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F9BB68-3D35-ABED-FA7D-1D90BF7D0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C439B69-5B77-3B6E-2B6F-5C1FBC663F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07D9F68-E89E-E788-AF70-709832C53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666E6-CBDE-449E-9676-122A06CEA31A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97B0E86-83AD-5D0D-5DDF-364CE8934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B029854-606D-01F8-5080-65828D2E3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5C54A-8D5A-4995-8BE6-7334C3CC5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3180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A0A62AC-5F0D-887B-A994-83B7B25A1F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901A9EF-ED8A-9815-A42E-B3A6ED8F3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EB6F03E-3F78-1EB9-BF0D-298C7DB56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666E6-CBDE-449E-9676-122A06CEA31A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78EF1C-2B01-F0ED-8D9A-CA6F9C531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4A45DCE-FC2E-A194-BFAE-1397CAD54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5C54A-8D5A-4995-8BE6-7334C3CC5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0794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D63BCCE-5C89-8C2C-2F9B-36F0B12B5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F7182AB-381C-454A-235D-94F3B1417C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2A61D53-3318-F0D6-DA1C-AB43D969C1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8666E6-CBDE-449E-9676-122A06CEA31A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0C2EED5-7D1F-C1BA-2327-20022BA08C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85878CC-3864-CF53-8137-55FEEEE2A5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35C54A-8D5A-4995-8BE6-7334C3CC5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935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81DFDABF-7FF2-F443-A342-FA602DBA7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</p:spPr>
        <p:txBody>
          <a:bodyPr>
            <a:normAutofit/>
          </a:bodyPr>
          <a:lstStyle/>
          <a:p>
            <a:r>
              <a:rPr lang="ja-JP" altLang="en-US" sz="3200" b="1" dirty="0"/>
              <a:t>令和</a:t>
            </a:r>
            <a:r>
              <a:rPr lang="en-US" altLang="ja-JP" sz="3200" b="1" dirty="0"/>
              <a:t>5</a:t>
            </a:r>
            <a:r>
              <a:rPr lang="ja-JP" altLang="en-US" sz="3200" b="1" dirty="0"/>
              <a:t>年度　　これまで</a:t>
            </a:r>
            <a:r>
              <a:rPr lang="ja-JP" altLang="en-US" sz="3200" b="1"/>
              <a:t>の経緯と今後の方針</a:t>
            </a:r>
            <a:endParaRPr lang="ja-JP" altLang="en-US" sz="3200" b="1" dirty="0"/>
          </a:p>
        </p:txBody>
      </p:sp>
      <p:sp>
        <p:nvSpPr>
          <p:cNvPr id="5" name="縦書きテキスト プレースホルダー 4">
            <a:extLst>
              <a:ext uri="{FF2B5EF4-FFF2-40B4-BE49-F238E27FC236}">
                <a16:creationId xmlns:a16="http://schemas.microsoft.com/office/drawing/2014/main" id="{A8744545-059B-AB62-1E97-880D85DFA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066800"/>
            <a:ext cx="10515600" cy="5537200"/>
          </a:xfrm>
        </p:spPr>
        <p:txBody>
          <a:bodyPr vert="horz">
            <a:normAutofit/>
          </a:bodyPr>
          <a:lstStyle/>
          <a:p>
            <a:pPr marL="0" indent="0">
              <a:buNone/>
            </a:pPr>
            <a:r>
              <a:rPr lang="en-US" altLang="ja-JP" dirty="0"/>
              <a:t>【</a:t>
            </a:r>
            <a:r>
              <a:rPr lang="ja-JP" altLang="en-US" dirty="0"/>
              <a:t>第</a:t>
            </a:r>
            <a:r>
              <a:rPr lang="en-US" altLang="ja-JP" dirty="0"/>
              <a:t>1</a:t>
            </a:r>
            <a:r>
              <a:rPr lang="ja-JP" altLang="en-US" dirty="0"/>
              <a:t>期モデルエリア</a:t>
            </a:r>
            <a:r>
              <a:rPr lang="en-US" altLang="ja-JP" dirty="0"/>
              <a:t>】</a:t>
            </a:r>
          </a:p>
          <a:p>
            <a:pPr marL="0" indent="0">
              <a:buNone/>
            </a:pPr>
            <a:r>
              <a:rPr lang="ja-JP" altLang="en-US" sz="2400" dirty="0"/>
              <a:t>　落葉樹が優占する林分で常緑樹を選択的に伐採し、落葉樹だけの林分にしたため、残された樹形は比較的安定しており、ギャップ率が</a:t>
            </a:r>
            <a:r>
              <a:rPr lang="en-US" altLang="ja-JP" sz="2400" dirty="0"/>
              <a:t>50</a:t>
            </a:r>
            <a:r>
              <a:rPr lang="ja-JP" altLang="en-US" sz="2400" dirty="0"/>
              <a:t>％を切っています。ギャップ部分では林床植生の繁茂がありますが、樹林下では抑えられ、藪化は部分的です。　　　　　　　　　　　　　　　　　</a:t>
            </a:r>
            <a:endParaRPr lang="en-US" altLang="ja-JP" sz="2400" dirty="0"/>
          </a:p>
          <a:p>
            <a:pPr marL="0" indent="0">
              <a:buNone/>
            </a:pPr>
            <a:r>
              <a:rPr lang="en-US" altLang="ja-JP" dirty="0"/>
              <a:t>【</a:t>
            </a:r>
            <a:r>
              <a:rPr lang="ja-JP" altLang="en-US" dirty="0"/>
              <a:t>第</a:t>
            </a:r>
            <a:r>
              <a:rPr lang="en-US" altLang="ja-JP" dirty="0"/>
              <a:t>2</a:t>
            </a:r>
            <a:r>
              <a:rPr lang="ja-JP" altLang="en-US" dirty="0"/>
              <a:t>期モデルエリア</a:t>
            </a:r>
            <a:r>
              <a:rPr lang="en-US" altLang="ja-JP" dirty="0"/>
              <a:t>】</a:t>
            </a:r>
          </a:p>
          <a:p>
            <a:pPr marL="0" indent="0">
              <a:buNone/>
            </a:pPr>
            <a:r>
              <a:rPr lang="ja-JP" altLang="en-US" sz="2400" dirty="0"/>
              <a:t>　常緑樹が優占していた林分で常緑樹を皆伐した結果、もやし状の落葉樹だけが残りました。幹・枝折れや倒木によりギャップ率が下がりません。林床への日当たりが強く、林床植生が旺盛に繁茂して藪状になっています。</a:t>
            </a:r>
            <a:endParaRPr lang="en-US" altLang="ja-JP" sz="2400" dirty="0"/>
          </a:p>
          <a:p>
            <a:pPr marL="0" indent="0">
              <a:buNone/>
            </a:pPr>
            <a:r>
              <a:rPr lang="en-US" altLang="ja-JP" dirty="0"/>
              <a:t>【</a:t>
            </a:r>
            <a:r>
              <a:rPr lang="ja-JP" altLang="en-US" dirty="0"/>
              <a:t>次期モデルエリアの施業方針</a:t>
            </a:r>
            <a:r>
              <a:rPr lang="en-US" altLang="ja-JP" dirty="0"/>
              <a:t>】</a:t>
            </a:r>
          </a:p>
          <a:p>
            <a:pPr marL="0" indent="0">
              <a:buNone/>
            </a:pPr>
            <a:r>
              <a:rPr lang="ja-JP" altLang="en-US" sz="2400"/>
              <a:t>　万博</a:t>
            </a:r>
            <a:r>
              <a:rPr lang="ja-JP" altLang="en-US" sz="2400" dirty="0"/>
              <a:t>の森では常緑樹が優占する林分が大方を占めるため、常緑樹を皆伐すると第</a:t>
            </a:r>
            <a:r>
              <a:rPr lang="en-US" altLang="ja-JP" sz="2400" dirty="0"/>
              <a:t>2</a:t>
            </a:r>
            <a:r>
              <a:rPr lang="ja-JP" altLang="en-US" sz="2400" dirty="0"/>
              <a:t>期モデルエリアのような林分ばかりになることが懸念されます。常緑樹が混みあう林分で適正な立木密度を目指しつつ、時間をかけて少しずつ常緑樹を減らし、落葉樹率を高めることとしました。</a:t>
            </a:r>
            <a:endParaRPr lang="en-US" altLang="ja-JP" sz="2400" dirty="0"/>
          </a:p>
          <a:p>
            <a:pPr marL="0" indent="0">
              <a:buNone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102824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9DFC55-DDAE-D572-2A25-418484F88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2000"/>
          </a:xfrm>
        </p:spPr>
        <p:txBody>
          <a:bodyPr>
            <a:normAutofit/>
          </a:bodyPr>
          <a:lstStyle/>
          <a:p>
            <a:r>
              <a:rPr kumimoji="1" lang="ja-JP" altLang="en-US" sz="3200" b="1" dirty="0"/>
              <a:t>新しいモデルエリアの設定方針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E763AD6-D288-4FAA-73FC-00D479368C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143000"/>
            <a:ext cx="10515600" cy="5033963"/>
          </a:xfrm>
        </p:spPr>
        <p:txBody>
          <a:bodyPr vert="horz">
            <a:normAutofit/>
          </a:bodyPr>
          <a:lstStyle/>
          <a:p>
            <a:pPr marL="0" indent="0">
              <a:buNone/>
            </a:pPr>
            <a:r>
              <a:rPr lang="en-US" altLang="ja-JP" dirty="0"/>
              <a:t>【</a:t>
            </a:r>
            <a:r>
              <a:rPr lang="ja-JP" altLang="en-US" dirty="0"/>
              <a:t>どのような林分を選ぶか</a:t>
            </a:r>
            <a:r>
              <a:rPr lang="en-US" altLang="ja-JP" dirty="0"/>
              <a:t>】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sz="2400" dirty="0"/>
              <a:t>　万博の森で最も標準的な林分としました。立木密度が高く、常緑樹立が高い林分です。</a:t>
            </a:r>
            <a:endParaRPr lang="en-US" altLang="ja-JP" sz="2400" dirty="0"/>
          </a:p>
          <a:p>
            <a:pPr marL="0" indent="0">
              <a:buNone/>
            </a:pPr>
            <a:r>
              <a:rPr lang="en-US" altLang="ja-JP" dirty="0"/>
              <a:t>【</a:t>
            </a:r>
            <a:r>
              <a:rPr lang="ja-JP" altLang="en-US" dirty="0"/>
              <a:t>立地条件</a:t>
            </a:r>
            <a:r>
              <a:rPr lang="en-US" altLang="ja-JP" dirty="0"/>
              <a:t>】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施業しやすいよう、園路に近く、できるだけ平坦であることとしました。また、希少な植生の生育が見られない林分を選びました。</a:t>
            </a:r>
            <a:endParaRPr lang="en-US" altLang="ja-JP" sz="2400" dirty="0"/>
          </a:p>
          <a:p>
            <a:pPr marL="0" indent="0">
              <a:buNone/>
            </a:pPr>
            <a:r>
              <a:rPr lang="en-US" altLang="ja-JP" dirty="0"/>
              <a:t>【</a:t>
            </a:r>
            <a:r>
              <a:rPr lang="ja-JP" altLang="en-US" dirty="0"/>
              <a:t>施業方法</a:t>
            </a:r>
            <a:r>
              <a:rPr lang="en-US" altLang="ja-JP" dirty="0"/>
              <a:t>】</a:t>
            </a:r>
          </a:p>
          <a:p>
            <a:pPr marL="0" indent="0">
              <a:buNone/>
            </a:pPr>
            <a:r>
              <a:rPr lang="ja-JP" altLang="en-US" sz="2400" dirty="0"/>
              <a:t>　</a:t>
            </a:r>
            <a:r>
              <a:rPr lang="en-US" altLang="ja-JP" sz="2400" dirty="0"/>
              <a:t>2</a:t>
            </a:r>
            <a:r>
              <a:rPr lang="ja-JP" altLang="en-US" sz="2400" dirty="0"/>
              <a:t>つのモデルエリアで、施業の方法を</a:t>
            </a:r>
            <a:r>
              <a:rPr lang="en-US" altLang="ja-JP" sz="2400" dirty="0"/>
              <a:t>2</a:t>
            </a:r>
            <a:r>
              <a:rPr lang="ja-JP" altLang="en-US" sz="2400" dirty="0"/>
              <a:t>通り実施しました。１つは点在する落葉樹の周囲の常緑樹を伐採し、落葉樹に光を当てる方法。もう</a:t>
            </a:r>
            <a:r>
              <a:rPr lang="en-US" altLang="ja-JP" sz="2400" dirty="0"/>
              <a:t>1</a:t>
            </a:r>
            <a:r>
              <a:rPr lang="ja-JP" altLang="en-US" sz="2400" dirty="0"/>
              <a:t>つは、落葉樹の配置に関わらず、常緑樹の高木を中心に伐採し、ギャップを林分内に点在させました。樹冠面積での伐採率が概ね</a:t>
            </a:r>
            <a:r>
              <a:rPr lang="en-US" altLang="ja-JP" sz="2400" dirty="0"/>
              <a:t>30</a:t>
            </a:r>
            <a:r>
              <a:rPr lang="ja-JP" altLang="en-US" sz="2400" dirty="0"/>
              <a:t>％となるよう調整しました。</a:t>
            </a:r>
            <a:endParaRPr lang="en-US" altLang="ja-JP" sz="2400" dirty="0"/>
          </a:p>
          <a:p>
            <a:pPr marL="0" indent="0">
              <a:buNone/>
            </a:pPr>
            <a:endParaRPr kumimoji="1" lang="en-US" altLang="ja-JP" sz="2400" dirty="0"/>
          </a:p>
          <a:p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54786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タイトル 12">
            <a:extLst>
              <a:ext uri="{FF2B5EF4-FFF2-40B4-BE49-F238E27FC236}">
                <a16:creationId xmlns:a16="http://schemas.microsoft.com/office/drawing/2014/main" id="{36C6E341-C269-C203-CF65-22D133AC0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2000"/>
          </a:xfrm>
        </p:spPr>
        <p:txBody>
          <a:bodyPr>
            <a:normAutofit/>
          </a:bodyPr>
          <a:lstStyle/>
          <a:p>
            <a:r>
              <a:rPr lang="ja-JP" altLang="en-US" b="1" dirty="0"/>
              <a:t>新旧モデルエリアの位置関係</a:t>
            </a:r>
          </a:p>
        </p:txBody>
      </p:sp>
      <p:sp>
        <p:nvSpPr>
          <p:cNvPr id="16" name="縦書きテキスト プレースホルダー 15">
            <a:extLst>
              <a:ext uri="{FF2B5EF4-FFF2-40B4-BE49-F238E27FC236}">
                <a16:creationId xmlns:a16="http://schemas.microsoft.com/office/drawing/2014/main" id="{0CF3E3C5-9954-A5E7-3546-8D3C0329D0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067125"/>
            <a:ext cx="3200400" cy="5109838"/>
          </a:xfrm>
        </p:spPr>
        <p:txBody>
          <a:bodyPr vert="horz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ja-JP" altLang="en-US" sz="2400" dirty="0"/>
              <a:t>　林班</a:t>
            </a:r>
            <a:r>
              <a:rPr lang="en-US" altLang="ja-JP" sz="2400" dirty="0"/>
              <a:t>3</a:t>
            </a:r>
            <a:r>
              <a:rPr lang="ja-JP" altLang="en-US" sz="2400" dirty="0"/>
              <a:t>－</a:t>
            </a:r>
            <a:r>
              <a:rPr lang="en-US" altLang="ja-JP" sz="2400" dirty="0"/>
              <a:t>3</a:t>
            </a:r>
            <a:r>
              <a:rPr lang="ja-JP" altLang="en-US" sz="2400" dirty="0"/>
              <a:t>と林班</a:t>
            </a:r>
            <a:r>
              <a:rPr lang="en-US" altLang="ja-JP" sz="2400" dirty="0"/>
              <a:t>3</a:t>
            </a:r>
            <a:r>
              <a:rPr lang="ja-JP" altLang="en-US" sz="2400" dirty="0"/>
              <a:t>－</a:t>
            </a:r>
            <a:r>
              <a:rPr lang="en-US" altLang="ja-JP" sz="2400" dirty="0"/>
              <a:t>30</a:t>
            </a:r>
            <a:r>
              <a:rPr lang="ja-JP" altLang="en-US" sz="2400" dirty="0"/>
              <a:t>に</a:t>
            </a:r>
            <a:r>
              <a:rPr lang="en-US" altLang="ja-JP" sz="2400" dirty="0"/>
              <a:t>2</a:t>
            </a:r>
            <a:r>
              <a:rPr lang="ja-JP" altLang="en-US" sz="2400" dirty="0"/>
              <a:t>つ目のモデルエリアを設定。施業方法が異なるため、施業後の林分が大きく変わることを想定し、それぞれの林班について、旧モデルエリアを含む林班を枝番</a:t>
            </a:r>
            <a:r>
              <a:rPr lang="en-US" altLang="ja-JP" sz="2400" dirty="0"/>
              <a:t>1</a:t>
            </a:r>
            <a:r>
              <a:rPr lang="ja-JP" altLang="en-US" sz="2400" dirty="0"/>
              <a:t>、新モデルエリアを含む林班を枝番</a:t>
            </a:r>
            <a:r>
              <a:rPr lang="en-US" altLang="ja-JP" sz="2400" dirty="0"/>
              <a:t>2</a:t>
            </a:r>
            <a:r>
              <a:rPr lang="ja-JP" altLang="en-US" sz="2400" dirty="0"/>
              <a:t>としました。</a:t>
            </a:r>
            <a:endParaRPr lang="en-US" altLang="ja-JP" sz="2400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35FDD4B-D911-BC18-4AE0-F30A3169B916}"/>
              </a:ext>
            </a:extLst>
          </p:cNvPr>
          <p:cNvGrpSpPr/>
          <p:nvPr/>
        </p:nvGrpSpPr>
        <p:grpSpPr>
          <a:xfrm>
            <a:off x="4133177" y="1067125"/>
            <a:ext cx="7220623" cy="5244775"/>
            <a:chOff x="0" y="0"/>
            <a:chExt cx="5743575" cy="4171950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3B5C4BD7-EF2D-F7B0-28B2-ABC6F8675A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743575" cy="41719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911A1F34-27B0-8D2E-130E-1615C42326E5}"/>
                </a:ext>
              </a:extLst>
            </p:cNvPr>
            <p:cNvGrpSpPr/>
            <p:nvPr/>
          </p:nvGrpSpPr>
          <p:grpSpPr>
            <a:xfrm>
              <a:off x="488177" y="589970"/>
              <a:ext cx="3223998" cy="3012426"/>
              <a:chOff x="0" y="132925"/>
              <a:chExt cx="3224054" cy="3012726"/>
            </a:xfrm>
          </p:grpSpPr>
          <p:sp>
            <p:nvSpPr>
              <p:cNvPr id="7" name="楕円 6">
                <a:extLst>
                  <a:ext uri="{FF2B5EF4-FFF2-40B4-BE49-F238E27FC236}">
                    <a16:creationId xmlns:a16="http://schemas.microsoft.com/office/drawing/2014/main" id="{7FDC3845-DA29-BBDE-47FD-2D9EC5F2A84D}"/>
                  </a:ext>
                </a:extLst>
              </p:cNvPr>
              <p:cNvSpPr/>
              <p:nvPr/>
            </p:nvSpPr>
            <p:spPr>
              <a:xfrm>
                <a:off x="0" y="1680872"/>
                <a:ext cx="637267" cy="602948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ja-JP" altLang="en-US"/>
              </a:p>
            </p:txBody>
          </p:sp>
          <p:sp>
            <p:nvSpPr>
              <p:cNvPr id="8" name="楕円 7">
                <a:extLst>
                  <a:ext uri="{FF2B5EF4-FFF2-40B4-BE49-F238E27FC236}">
                    <a16:creationId xmlns:a16="http://schemas.microsoft.com/office/drawing/2014/main" id="{8FB532CD-A8BF-74D0-DFCF-6CAEC383E0AD}"/>
                  </a:ext>
                </a:extLst>
              </p:cNvPr>
              <p:cNvSpPr/>
              <p:nvPr/>
            </p:nvSpPr>
            <p:spPr>
              <a:xfrm>
                <a:off x="111318" y="269663"/>
                <a:ext cx="424845" cy="764301"/>
              </a:xfrm>
              <a:prstGeom prst="ellipse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ja-JP" altLang="en-US"/>
              </a:p>
            </p:txBody>
          </p:sp>
          <p:sp>
            <p:nvSpPr>
              <p:cNvPr id="9" name="正方形/長方形 8">
                <a:extLst>
                  <a:ext uri="{FF2B5EF4-FFF2-40B4-BE49-F238E27FC236}">
                    <a16:creationId xmlns:a16="http://schemas.microsoft.com/office/drawing/2014/main" id="{E63E662F-66EF-0CE5-B55C-E0917D072277}"/>
                  </a:ext>
                </a:extLst>
              </p:cNvPr>
              <p:cNvSpPr/>
              <p:nvPr/>
            </p:nvSpPr>
            <p:spPr>
              <a:xfrm>
                <a:off x="1319448" y="132925"/>
                <a:ext cx="1904606" cy="779215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buNone/>
                </a:pPr>
                <a:r>
                  <a:rPr lang="ja-JP" sz="1050" b="1" kern="100" dirty="0">
                    <a:effectLst/>
                    <a:ea typeface="HG丸ｺﾞｼｯｸM-PRO" panose="020F0600000000000000" pitchFamily="50" charset="-128"/>
                    <a:cs typeface="Times New Roman" panose="02020603050405020304" pitchFamily="18" charset="0"/>
                  </a:rPr>
                  <a:t>新モデルエリア</a:t>
                </a:r>
                <a:r>
                  <a:rPr lang="en-US" sz="1050" b="1" kern="100" dirty="0">
                    <a:effectLst/>
                    <a:ea typeface="HG丸ｺﾞｼｯｸM-PRO" panose="020F0600000000000000" pitchFamily="50" charset="-128"/>
                    <a:cs typeface="Times New Roman" panose="02020603050405020304" pitchFamily="18" charset="0"/>
                  </a:rPr>
                  <a:t>3-30-2</a:t>
                </a:r>
                <a:endParaRPr lang="ja-JP" sz="1050" kern="100" dirty="0">
                  <a:effectLst/>
                  <a:ea typeface="游明朝" panose="02020400000000000000" pitchFamily="18" charset="-128"/>
                  <a:cs typeface="Times New Roman" panose="02020603050405020304" pitchFamily="18" charset="0"/>
                </a:endParaRPr>
              </a:p>
              <a:p>
                <a:pPr algn="ctr">
                  <a:buNone/>
                </a:pPr>
                <a:r>
                  <a:rPr lang="ja-JP" sz="1050" kern="100" dirty="0">
                    <a:effectLst/>
                    <a:ea typeface="HG丸ｺﾞｼｯｸM-PRO" panose="020F0600000000000000" pitchFamily="50" charset="-128"/>
                    <a:cs typeface="Times New Roman" panose="02020603050405020304" pitchFamily="18" charset="0"/>
                  </a:rPr>
                  <a:t>落葉樹周辺の常緑樹を伐採し</a:t>
                </a:r>
                <a:endParaRPr lang="ja-JP" sz="1050" kern="100" dirty="0">
                  <a:effectLst/>
                  <a:ea typeface="游明朝" panose="02020400000000000000" pitchFamily="18" charset="-128"/>
                  <a:cs typeface="Times New Roman" panose="02020603050405020304" pitchFamily="18" charset="0"/>
                </a:endParaRPr>
              </a:p>
              <a:p>
                <a:pPr algn="ctr">
                  <a:buNone/>
                </a:pPr>
                <a:r>
                  <a:rPr lang="ja-JP" sz="1050" kern="100" dirty="0">
                    <a:effectLst/>
                    <a:ea typeface="HG丸ｺﾞｼｯｸM-PRO" panose="020F0600000000000000" pitchFamily="50" charset="-128"/>
                    <a:cs typeface="Times New Roman" panose="02020603050405020304" pitchFamily="18" charset="0"/>
                  </a:rPr>
                  <a:t>ギャップ率を</a:t>
                </a:r>
                <a:r>
                  <a:rPr lang="en-US" altLang="ja-JP" sz="1050" kern="100" dirty="0">
                    <a:effectLst/>
                    <a:ea typeface="HG丸ｺﾞｼｯｸM-PRO" panose="020F0600000000000000" pitchFamily="50" charset="-128"/>
                    <a:cs typeface="Times New Roman" panose="02020603050405020304" pitchFamily="18" charset="0"/>
                  </a:rPr>
                  <a:t>3</a:t>
                </a:r>
                <a:r>
                  <a:rPr lang="ja-JP" sz="1050" kern="100" dirty="0">
                    <a:effectLst/>
                    <a:ea typeface="HG丸ｺﾞｼｯｸM-PRO" panose="020F0600000000000000" pitchFamily="50" charset="-128"/>
                    <a:cs typeface="Times New Roman" panose="02020603050405020304" pitchFamily="18" charset="0"/>
                  </a:rPr>
                  <a:t>割程度とする</a:t>
                </a:r>
                <a:endParaRPr lang="ja-JP" sz="1050" kern="100" dirty="0">
                  <a:effectLst/>
                  <a:ea typeface="游明朝" panose="02020400000000000000" pitchFamily="18" charset="-128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正方形/長方形 9">
                <a:extLst>
                  <a:ext uri="{FF2B5EF4-FFF2-40B4-BE49-F238E27FC236}">
                    <a16:creationId xmlns:a16="http://schemas.microsoft.com/office/drawing/2014/main" id="{3EEDFF4C-4E01-426B-0E81-F9AF19CDED00}"/>
                  </a:ext>
                </a:extLst>
              </p:cNvPr>
              <p:cNvSpPr/>
              <p:nvPr/>
            </p:nvSpPr>
            <p:spPr>
              <a:xfrm>
                <a:off x="371498" y="2386635"/>
                <a:ext cx="1761704" cy="759016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70AD47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buNone/>
                </a:pPr>
                <a:r>
                  <a:rPr lang="ja-JP" sz="1050" b="1" kern="100">
                    <a:effectLst/>
                    <a:latin typeface="游明朝" panose="02020400000000000000" pitchFamily="18" charset="-128"/>
                    <a:ea typeface="HG丸ｺﾞｼｯｸM-PRO" panose="020F0600000000000000" pitchFamily="50" charset="-128"/>
                    <a:cs typeface="Times New Roman" panose="02020603050405020304" pitchFamily="18" charset="0"/>
                  </a:rPr>
                  <a:t>新モデルエリア</a:t>
                </a:r>
                <a:r>
                  <a:rPr lang="en-US" sz="1050" b="1" kern="100">
                    <a:effectLst/>
                    <a:latin typeface="游明朝" panose="02020400000000000000" pitchFamily="18" charset="-128"/>
                    <a:ea typeface="HG丸ｺﾞｼｯｸM-PRO" panose="020F0600000000000000" pitchFamily="50" charset="-128"/>
                    <a:cs typeface="Times New Roman" panose="02020603050405020304" pitchFamily="18" charset="0"/>
                  </a:rPr>
                  <a:t>3-3-2</a:t>
                </a:r>
                <a:endParaRPr lang="ja-JP" sz="1050" kern="100">
                  <a:effectLst/>
                  <a:latin typeface="游明朝" panose="02020400000000000000" pitchFamily="18" charset="-128"/>
                  <a:ea typeface="游明朝" panose="02020400000000000000" pitchFamily="18" charset="-128"/>
                  <a:cs typeface="Times New Roman" panose="02020603050405020304" pitchFamily="18" charset="0"/>
                </a:endParaRPr>
              </a:p>
              <a:p>
                <a:pPr algn="ctr">
                  <a:buNone/>
                </a:pPr>
                <a:r>
                  <a:rPr lang="ja-JP" sz="1050" kern="100">
                    <a:effectLst/>
                    <a:latin typeface="游明朝" panose="02020400000000000000" pitchFamily="18" charset="-128"/>
                    <a:ea typeface="HG丸ｺﾞｼｯｸM-PRO" panose="020F0600000000000000" pitchFamily="50" charset="-128"/>
                    <a:cs typeface="Times New Roman" panose="02020603050405020304" pitchFamily="18" charset="0"/>
                  </a:rPr>
                  <a:t>ギャップ率</a:t>
                </a:r>
                <a:r>
                  <a:rPr lang="en-US" sz="1050" kern="100">
                    <a:effectLst/>
                    <a:latin typeface="游明朝" panose="02020400000000000000" pitchFamily="18" charset="-128"/>
                    <a:ea typeface="HG丸ｺﾞｼｯｸM-PRO" panose="020F0600000000000000" pitchFamily="50" charset="-128"/>
                    <a:cs typeface="Times New Roman" panose="02020603050405020304" pitchFamily="18" charset="0"/>
                  </a:rPr>
                  <a:t>3</a:t>
                </a:r>
                <a:r>
                  <a:rPr lang="ja-JP" sz="1050" kern="100">
                    <a:effectLst/>
                    <a:latin typeface="游明朝" panose="02020400000000000000" pitchFamily="18" charset="-128"/>
                    <a:ea typeface="HG丸ｺﾞｼｯｸM-PRO" panose="020F0600000000000000" pitchFamily="50" charset="-128"/>
                    <a:cs typeface="Times New Roman" panose="02020603050405020304" pitchFamily="18" charset="0"/>
                  </a:rPr>
                  <a:t>割程度まで</a:t>
                </a:r>
                <a:endParaRPr lang="ja-JP" sz="1050" kern="100">
                  <a:effectLst/>
                  <a:latin typeface="游明朝" panose="02020400000000000000" pitchFamily="18" charset="-128"/>
                  <a:ea typeface="游明朝" panose="02020400000000000000" pitchFamily="18" charset="-128"/>
                  <a:cs typeface="Times New Roman" panose="02020603050405020304" pitchFamily="18" charset="0"/>
                </a:endParaRPr>
              </a:p>
              <a:p>
                <a:pPr algn="ctr">
                  <a:buNone/>
                </a:pPr>
                <a:r>
                  <a:rPr lang="ja-JP" sz="1050" kern="100">
                    <a:effectLst/>
                    <a:latin typeface="游明朝" panose="02020400000000000000" pitchFamily="18" charset="-128"/>
                    <a:ea typeface="HG丸ｺﾞｼｯｸM-PRO" panose="020F0600000000000000" pitchFamily="50" charset="-128"/>
                    <a:cs typeface="Times New Roman" panose="02020603050405020304" pitchFamily="18" charset="0"/>
                  </a:rPr>
                  <a:t>均等に伐採する</a:t>
                </a:r>
                <a:endParaRPr lang="ja-JP" sz="1050" kern="100">
                  <a:effectLst/>
                  <a:latin typeface="游明朝" panose="02020400000000000000" pitchFamily="18" charset="-128"/>
                  <a:ea typeface="游明朝" panose="02020400000000000000" pitchFamily="18" charset="-128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1" name="直線コネクタ 10">
                <a:extLst>
                  <a:ext uri="{FF2B5EF4-FFF2-40B4-BE49-F238E27FC236}">
                    <a16:creationId xmlns:a16="http://schemas.microsoft.com/office/drawing/2014/main" id="{9F803A06-BC0F-6F8C-ED39-39BC8E159612}"/>
                  </a:ext>
                </a:extLst>
              </p:cNvPr>
              <p:cNvCxnSpPr/>
              <p:nvPr/>
            </p:nvCxnSpPr>
            <p:spPr>
              <a:xfrm>
                <a:off x="540689" y="524105"/>
                <a:ext cx="762000" cy="2857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2" name="直線コネクタ 11">
                <a:extLst>
                  <a:ext uri="{FF2B5EF4-FFF2-40B4-BE49-F238E27FC236}">
                    <a16:creationId xmlns:a16="http://schemas.microsoft.com/office/drawing/2014/main" id="{8C840D53-CFE1-5F0C-5B0B-B9DCF512FB0C}"/>
                  </a:ext>
                </a:extLst>
              </p:cNvPr>
              <p:cNvCxnSpPr/>
              <p:nvPr/>
            </p:nvCxnSpPr>
            <p:spPr>
              <a:xfrm>
                <a:off x="604299" y="2205659"/>
                <a:ext cx="695325" cy="180975"/>
              </a:xfrm>
              <a:prstGeom prst="line">
                <a:avLst/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2906621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6B1A6E-F2A2-C128-B1D0-9CFCB8AB0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2000"/>
          </a:xfrm>
        </p:spPr>
        <p:txBody>
          <a:bodyPr>
            <a:normAutofit/>
          </a:bodyPr>
          <a:lstStyle/>
          <a:p>
            <a:r>
              <a:rPr kumimoji="1" lang="ja-JP" altLang="en-US" sz="3200" b="1" dirty="0"/>
              <a:t>新モデルエリアの施業方法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9FC6E75-F0AE-133D-0907-85DDCD6A34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4392627"/>
            <a:ext cx="5181600" cy="1253471"/>
          </a:xfrm>
        </p:spPr>
        <p:txBody>
          <a:bodyPr vert="horz"/>
          <a:lstStyle/>
          <a:p>
            <a:r>
              <a:rPr lang="ja-JP" altLang="ja-JP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モデルエリア</a:t>
            </a:r>
            <a:r>
              <a:rPr lang="en-US" altLang="ja-JP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3-30-2</a:t>
            </a:r>
            <a:endParaRPr lang="ja-JP" altLang="ja-JP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kumimoji="1" lang="ja-JP" altLang="en-US" sz="2400" dirty="0"/>
              <a:t>落葉樹を取り巻く常緑樹を伐採。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4BAA610-14EB-7757-210A-39FE429C8265}"/>
              </a:ext>
            </a:extLst>
          </p:cNvPr>
          <p:cNvGrpSpPr/>
          <p:nvPr/>
        </p:nvGrpSpPr>
        <p:grpSpPr>
          <a:xfrm>
            <a:off x="896657" y="1211902"/>
            <a:ext cx="2163550" cy="3057639"/>
            <a:chOff x="0" y="0"/>
            <a:chExt cx="3219450" cy="4295775"/>
          </a:xfrm>
        </p:grpSpPr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9EA63657-08A7-A3B3-A765-EDC054CD19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939" r="23854" b="4638"/>
            <a:stretch/>
          </p:blipFill>
          <p:spPr bwMode="auto">
            <a:xfrm>
              <a:off x="0" y="0"/>
              <a:ext cx="3219450" cy="42957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E367EE1B-EFB8-C241-4344-D04F372D15AD}"/>
                </a:ext>
              </a:extLst>
            </p:cNvPr>
            <p:cNvSpPr/>
            <p:nvPr/>
          </p:nvSpPr>
          <p:spPr>
            <a:xfrm>
              <a:off x="2457450" y="28575"/>
              <a:ext cx="762000" cy="619125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822685EB-F650-7C8B-FFF2-7598517EB9A8}"/>
                </a:ext>
              </a:extLst>
            </p:cNvPr>
            <p:cNvSpPr/>
            <p:nvPr/>
          </p:nvSpPr>
          <p:spPr>
            <a:xfrm>
              <a:off x="9525" y="4124325"/>
              <a:ext cx="361950" cy="152400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A821A92D-DBC2-12E4-1530-A2A75142D79B}"/>
              </a:ext>
            </a:extLst>
          </p:cNvPr>
          <p:cNvGrpSpPr/>
          <p:nvPr/>
        </p:nvGrpSpPr>
        <p:grpSpPr>
          <a:xfrm>
            <a:off x="3126208" y="1211902"/>
            <a:ext cx="2102639" cy="3057639"/>
            <a:chOff x="0" y="0"/>
            <a:chExt cx="2981325" cy="4286250"/>
          </a:xfrm>
        </p:grpSpPr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4F67E17B-6DC8-C620-B60A-F0BEBC86F0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30" r="28018" b="4445"/>
            <a:stretch/>
          </p:blipFill>
          <p:spPr bwMode="auto">
            <a:xfrm>
              <a:off x="0" y="0"/>
              <a:ext cx="2981325" cy="42862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A6C931EF-DE66-D42C-3772-A5FC177A0A9C}"/>
                </a:ext>
              </a:extLst>
            </p:cNvPr>
            <p:cNvSpPr/>
            <p:nvPr/>
          </p:nvSpPr>
          <p:spPr>
            <a:xfrm>
              <a:off x="19050" y="4114800"/>
              <a:ext cx="361950" cy="152400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B503A47F-2BA8-5F87-C7B8-F83520D50ED7}"/>
                </a:ext>
              </a:extLst>
            </p:cNvPr>
            <p:cNvSpPr/>
            <p:nvPr/>
          </p:nvSpPr>
          <p:spPr>
            <a:xfrm>
              <a:off x="2390775" y="28575"/>
              <a:ext cx="590550" cy="581025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AFA3EF68-9A03-29BD-7881-441548341A15}"/>
              </a:ext>
            </a:extLst>
          </p:cNvPr>
          <p:cNvGrpSpPr>
            <a:grpSpLocks noChangeAspect="1"/>
          </p:cNvGrpSpPr>
          <p:nvPr/>
        </p:nvGrpSpPr>
        <p:grpSpPr>
          <a:xfrm>
            <a:off x="5430852" y="1225312"/>
            <a:ext cx="2378280" cy="3023709"/>
            <a:chOff x="0" y="0"/>
            <a:chExt cx="3486150" cy="4410075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E24C58FD-F39E-7BF7-A9F7-3A7F76E9B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36" r="23251" b="2771"/>
            <a:stretch/>
          </p:blipFill>
          <p:spPr bwMode="auto">
            <a:xfrm>
              <a:off x="0" y="0"/>
              <a:ext cx="3486150" cy="4410075"/>
            </a:xfrm>
            <a:prstGeom prst="rect">
              <a:avLst/>
            </a:prstGeom>
            <a:noFill/>
            <a:ln>
              <a:solidFill>
                <a:sysClr val="windowText" lastClr="000000"/>
              </a:solidFill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435D21D7-89B1-5822-2C08-1B8CF1AD6B0D}"/>
                </a:ext>
              </a:extLst>
            </p:cNvPr>
            <p:cNvSpPr/>
            <p:nvPr/>
          </p:nvSpPr>
          <p:spPr>
            <a:xfrm>
              <a:off x="2781300" y="19050"/>
              <a:ext cx="685800" cy="676275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</p:grpSp>
      <p:sp>
        <p:nvSpPr>
          <p:cNvPr id="7" name="矢印: 右 6">
            <a:extLst>
              <a:ext uri="{FF2B5EF4-FFF2-40B4-BE49-F238E27FC236}">
                <a16:creationId xmlns:a16="http://schemas.microsoft.com/office/drawing/2014/main" id="{B266D4E2-4059-AAC5-C508-884BDD81E629}"/>
              </a:ext>
            </a:extLst>
          </p:cNvPr>
          <p:cNvSpPr/>
          <p:nvPr/>
        </p:nvSpPr>
        <p:spPr>
          <a:xfrm>
            <a:off x="2885644" y="2734373"/>
            <a:ext cx="381635" cy="2825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992C4EAD-52B4-9B65-998C-4C4FE534F9EF}"/>
              </a:ext>
            </a:extLst>
          </p:cNvPr>
          <p:cNvGrpSpPr/>
          <p:nvPr/>
        </p:nvGrpSpPr>
        <p:grpSpPr>
          <a:xfrm>
            <a:off x="7875134" y="1210733"/>
            <a:ext cx="3376452" cy="3038288"/>
            <a:chOff x="0" y="0"/>
            <a:chExt cx="4983480" cy="447675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720C1B45-68EA-996A-8E30-E76F779A80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41" b="508"/>
            <a:stretch/>
          </p:blipFill>
          <p:spPr bwMode="auto">
            <a:xfrm>
              <a:off x="0" y="0"/>
              <a:ext cx="4983480" cy="4476750"/>
            </a:xfrm>
            <a:prstGeom prst="rect">
              <a:avLst/>
            </a:prstGeom>
            <a:noFill/>
            <a:ln>
              <a:solidFill>
                <a:sysClr val="windowText" lastClr="000000"/>
              </a:solidFill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4A0A2093-59DA-7762-F2A5-AFB544070FA5}"/>
                </a:ext>
              </a:extLst>
            </p:cNvPr>
            <p:cNvSpPr/>
            <p:nvPr/>
          </p:nvSpPr>
          <p:spPr>
            <a:xfrm>
              <a:off x="2762250" y="38100"/>
              <a:ext cx="2171700" cy="933450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6B851633-FE2A-AAE6-678E-F93006EAAB1C}"/>
                </a:ext>
              </a:extLst>
            </p:cNvPr>
            <p:cNvSpPr/>
            <p:nvPr/>
          </p:nvSpPr>
          <p:spPr>
            <a:xfrm>
              <a:off x="19050" y="4305300"/>
              <a:ext cx="361950" cy="152400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</p:grpSp>
      <p:sp>
        <p:nvSpPr>
          <p:cNvPr id="9" name="矢印: 右 8">
            <a:extLst>
              <a:ext uri="{FF2B5EF4-FFF2-40B4-BE49-F238E27FC236}">
                <a16:creationId xmlns:a16="http://schemas.microsoft.com/office/drawing/2014/main" id="{BB3C036C-DFD5-3555-B61F-FD6F038ED024}"/>
              </a:ext>
            </a:extLst>
          </p:cNvPr>
          <p:cNvSpPr/>
          <p:nvPr/>
        </p:nvSpPr>
        <p:spPr>
          <a:xfrm>
            <a:off x="7697389" y="2454591"/>
            <a:ext cx="381635" cy="2825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23" name="縦書きテキスト プレースホルダー 2">
            <a:extLst>
              <a:ext uri="{FF2B5EF4-FFF2-40B4-BE49-F238E27FC236}">
                <a16:creationId xmlns:a16="http://schemas.microsoft.com/office/drawing/2014/main" id="{DE530CD3-EA1C-4116-3182-FE0C9E36E0F3}"/>
              </a:ext>
            </a:extLst>
          </p:cNvPr>
          <p:cNvSpPr txBox="1">
            <a:spLocks/>
          </p:cNvSpPr>
          <p:nvPr/>
        </p:nvSpPr>
        <p:spPr>
          <a:xfrm>
            <a:off x="6172201" y="4392627"/>
            <a:ext cx="5181600" cy="12664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ja-JP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モデルエリア</a:t>
            </a:r>
            <a:r>
              <a:rPr lang="en-US" altLang="ja-JP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3-3-2</a:t>
            </a:r>
            <a:endParaRPr lang="ja-JP" altLang="ja-JP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ja-JP" altLang="en-US" sz="2400" dirty="0"/>
              <a:t>常緑樹を断続的に伐採し、ギャップをエリア全体に点在させる。</a:t>
            </a:r>
            <a:endParaRPr lang="en-US" altLang="ja-JP" sz="2400" dirty="0"/>
          </a:p>
          <a:p>
            <a:pPr marL="0" indent="0">
              <a:buNone/>
            </a:pPr>
            <a:endParaRPr lang="ja-JP" altLang="en-US" sz="2400" b="1" dirty="0"/>
          </a:p>
        </p:txBody>
      </p:sp>
      <p:sp>
        <p:nvSpPr>
          <p:cNvPr id="24" name="縦書きテキスト プレースホルダー 2">
            <a:extLst>
              <a:ext uri="{FF2B5EF4-FFF2-40B4-BE49-F238E27FC236}">
                <a16:creationId xmlns:a16="http://schemas.microsoft.com/office/drawing/2014/main" id="{92D52EC2-7435-4E8B-1032-79270AA2315B}"/>
              </a:ext>
            </a:extLst>
          </p:cNvPr>
          <p:cNvSpPr txBox="1">
            <a:spLocks/>
          </p:cNvSpPr>
          <p:nvPr/>
        </p:nvSpPr>
        <p:spPr>
          <a:xfrm>
            <a:off x="912963" y="5936788"/>
            <a:ext cx="10518476" cy="5397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ja-JP" altLang="en-US" sz="2400" dirty="0"/>
              <a:t>常緑樹の樹冠面積での目標伐採率は</a:t>
            </a:r>
            <a:r>
              <a:rPr lang="en-US" altLang="ja-JP" sz="2400" dirty="0"/>
              <a:t>30</a:t>
            </a:r>
            <a:r>
              <a:rPr lang="ja-JP" altLang="en-US" sz="2400" dirty="0"/>
              <a:t>％。</a:t>
            </a:r>
          </a:p>
        </p:txBody>
      </p:sp>
    </p:spTree>
    <p:extLst>
      <p:ext uri="{BB962C8B-B14F-4D97-AF65-F5344CB8AC3E}">
        <p14:creationId xmlns:p14="http://schemas.microsoft.com/office/powerpoint/2010/main" val="618849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499</Words>
  <Application>Microsoft Office PowerPoint</Application>
  <PresentationFormat>ワイド画面</PresentationFormat>
  <Paragraphs>28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HG丸ｺﾞｼｯｸM-PRO</vt:lpstr>
      <vt:lpstr>游ゴシック</vt:lpstr>
      <vt:lpstr>游ゴシック Light</vt:lpstr>
      <vt:lpstr>游明朝</vt:lpstr>
      <vt:lpstr>Arial</vt:lpstr>
      <vt:lpstr>Office テーマ</vt:lpstr>
      <vt:lpstr>令和5年度　　これまでの経緯と今後の方針</vt:lpstr>
      <vt:lpstr>新しいモデルエリアの設定方針</vt:lpstr>
      <vt:lpstr>新旧モデルエリアの位置関係</vt:lpstr>
      <vt:lpstr>新モデルエリアの施業方法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馬場　玲子</dc:creator>
  <cp:lastModifiedBy>馬場　玲子</cp:lastModifiedBy>
  <cp:revision>5</cp:revision>
  <dcterms:created xsi:type="dcterms:W3CDTF">2026-10-05T07:06:52Z</dcterms:created>
  <dcterms:modified xsi:type="dcterms:W3CDTF">2026-10-21T08:24:37Z</dcterms:modified>
</cp:coreProperties>
</file>