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7"/>
  </p:notesMasterIdLst>
  <p:sldIdLst>
    <p:sldId id="259" r:id="rId6"/>
  </p:sldIdLst>
  <p:sldSz cx="9906000" cy="6858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4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762" autoAdjust="0"/>
    <p:restoredTop sz="94434" autoAdjust="0"/>
  </p:normalViewPr>
  <p:slideViewPr>
    <p:cSldViewPr>
      <p:cViewPr varScale="1">
        <p:scale>
          <a:sx n="110" d="100"/>
          <a:sy n="110" d="100"/>
        </p:scale>
        <p:origin x="2064" y="114"/>
      </p:cViewPr>
      <p:guideLst>
        <p:guide orient="horz" pos="2160"/>
        <p:guide pos="144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3A367-33D8-45C4-A92A-091E8EF5EB8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F2905-D8C4-4719-8101-FC175302DB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7128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81625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F2905-D8C4-4719-8101-FC175302DB3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411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6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55F7-2C4E-4BF4-A8DB-8F2B14013ECF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8374-BB05-4E2B-A582-0E348B803DBA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333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1pPr>
            <a:lvl2pPr marL="495285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0570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48585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4pPr>
            <a:lvl5pPr marL="198113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5pPr>
            <a:lvl6pPr marL="247642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6pPr>
            <a:lvl7pPr marL="297170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7pPr>
            <a:lvl8pPr marL="3466993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8pPr>
            <a:lvl9pPr marL="3962278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F9A64-15C9-4DFB-BC26-FEACEDAEDD8C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3D655-0379-4432-ADA9-FF41623C0485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61BEC-EF5A-48B1-A4A3-885CCFDBC6CF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06A01-BC0C-4E08-9B70-59A17C11E82B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DE65-F24B-45E1-AEF6-7E1203AC147A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467"/>
            </a:lvl1pPr>
            <a:lvl2pPr>
              <a:defRPr sz="3033"/>
            </a:lvl2pPr>
            <a:lvl3pPr>
              <a:defRPr sz="2600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5C50-F10B-4AFA-946B-4BF5A80D69E9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67"/>
            </a:lvl1pPr>
            <a:lvl2pPr marL="495285" indent="0">
              <a:buNone/>
              <a:defRPr sz="3033"/>
            </a:lvl2pPr>
            <a:lvl3pPr marL="990570" indent="0">
              <a:buNone/>
              <a:defRPr sz="2600"/>
            </a:lvl3pPr>
            <a:lvl4pPr marL="1485854" indent="0">
              <a:buNone/>
              <a:defRPr sz="2167"/>
            </a:lvl4pPr>
            <a:lvl5pPr marL="1981139" indent="0">
              <a:buNone/>
              <a:defRPr sz="2167"/>
            </a:lvl5pPr>
            <a:lvl6pPr marL="2476424" indent="0">
              <a:buNone/>
              <a:defRPr sz="2167"/>
            </a:lvl6pPr>
            <a:lvl7pPr marL="2971709" indent="0">
              <a:buNone/>
              <a:defRPr sz="2167"/>
            </a:lvl7pPr>
            <a:lvl8pPr marL="3466993" indent="0">
              <a:buNone/>
              <a:defRPr sz="2167"/>
            </a:lvl8pPr>
            <a:lvl9pPr marL="3962278" indent="0">
              <a:buNone/>
              <a:defRPr sz="2167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B30CA-5F33-4877-B486-56DDC551B0EB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0FBE-0CC8-4C56-8C77-D2BB7B076980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021A6-61DF-4253-829C-1F1D7EA4D9BB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6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7C637-4931-45A7-B326-67E1F368239B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4058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6AA82-DBF4-49CF-943F-C5E0B45CA786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791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333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1pPr>
            <a:lvl2pPr marL="495285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0570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48585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4pPr>
            <a:lvl5pPr marL="198113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5pPr>
            <a:lvl6pPr marL="247642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6pPr>
            <a:lvl7pPr marL="297170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7pPr>
            <a:lvl8pPr marL="3466993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8pPr>
            <a:lvl9pPr marL="3962278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5974-126D-403E-9118-B3F83D7521E2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3278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FF44C-9FDC-47A0-B9AF-3FEC61FC5378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5479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3E3F-F9F0-413E-8D51-BB92A3DE01A0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489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421C-0E28-4BFA-A30E-4891675FBD74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845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E9F12-2C85-4132-B6FB-405EA836FCB0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2088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467"/>
            </a:lvl1pPr>
            <a:lvl2pPr>
              <a:defRPr sz="3033"/>
            </a:lvl2pPr>
            <a:lvl3pPr>
              <a:defRPr sz="2600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A3032-6ABB-4DD6-BF9C-FE2E01F62368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1104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67"/>
            </a:lvl1pPr>
            <a:lvl2pPr marL="495285" indent="0">
              <a:buNone/>
              <a:defRPr sz="3033"/>
            </a:lvl2pPr>
            <a:lvl3pPr marL="990570" indent="0">
              <a:buNone/>
              <a:defRPr sz="2600"/>
            </a:lvl3pPr>
            <a:lvl4pPr marL="1485854" indent="0">
              <a:buNone/>
              <a:defRPr sz="2167"/>
            </a:lvl4pPr>
            <a:lvl5pPr marL="1981139" indent="0">
              <a:buNone/>
              <a:defRPr sz="2167"/>
            </a:lvl5pPr>
            <a:lvl6pPr marL="2476424" indent="0">
              <a:buNone/>
              <a:defRPr sz="2167"/>
            </a:lvl6pPr>
            <a:lvl7pPr marL="2971709" indent="0">
              <a:buNone/>
              <a:defRPr sz="2167"/>
            </a:lvl7pPr>
            <a:lvl8pPr marL="3466993" indent="0">
              <a:buNone/>
              <a:defRPr sz="2167"/>
            </a:lvl8pPr>
            <a:lvl9pPr marL="3962278" indent="0">
              <a:buNone/>
              <a:defRPr sz="2167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4B4CF-92AA-4FC3-9B0E-598DBA6F5F16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7253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98A8-0BB8-40AB-B1DC-F62416FBCE47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8981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510B5-2C1B-43DA-97EE-5AAE590F3C46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6897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2802-0A77-4C00-A334-E9A9037A7B46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5883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06692-E4E4-415F-93F5-CDE908666DE4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90570" rtl="0" eaLnBrk="1" latinLnBrk="0" hangingPunct="1"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64" indent="-371464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04838" indent="-309553" algn="l" defTabSz="990570" rtl="0" eaLnBrk="1" latinLnBrk="0" hangingPunct="1">
        <a:spcBef>
          <a:spcPct val="20000"/>
        </a:spcBef>
        <a:buFont typeface="Arial" pitchFamily="34" charset="0"/>
        <a:buChar char="–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spcBef>
          <a:spcPct val="20000"/>
        </a:spcBef>
        <a:buFont typeface="Arial" pitchFamily="34" charset="0"/>
        <a:buChar char="–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spcBef>
          <a:spcPct val="20000"/>
        </a:spcBef>
        <a:buFont typeface="Arial" pitchFamily="34" charset="0"/>
        <a:buChar char="»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3F036-93E5-4D7A-B8EA-4281A3B01FC2}" type="datetime1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B8997-D360-4223-B7B9-ACF5BB813FD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627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90570" rtl="0" eaLnBrk="1" latinLnBrk="0" hangingPunct="1"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64" indent="-371464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04838" indent="-309553" algn="l" defTabSz="990570" rtl="0" eaLnBrk="1" latinLnBrk="0" hangingPunct="1">
        <a:spcBef>
          <a:spcPct val="20000"/>
        </a:spcBef>
        <a:buFont typeface="Arial" pitchFamily="34" charset="0"/>
        <a:buChar char="–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spcBef>
          <a:spcPct val="20000"/>
        </a:spcBef>
        <a:buFont typeface="Arial" pitchFamily="34" charset="0"/>
        <a:buChar char="–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spcBef>
          <a:spcPct val="20000"/>
        </a:spcBef>
        <a:buFont typeface="Arial" pitchFamily="34" charset="0"/>
        <a:buChar char="»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額縁 6">
            <a:extLst>
              <a:ext uri="{FF2B5EF4-FFF2-40B4-BE49-F238E27FC236}">
                <a16:creationId xmlns:a16="http://schemas.microsoft.com/office/drawing/2014/main" id="{BA9E1FD9-E169-4389-81B7-BF3392FFC677}"/>
              </a:ext>
            </a:extLst>
          </p:cNvPr>
          <p:cNvSpPr/>
          <p:nvPr/>
        </p:nvSpPr>
        <p:spPr>
          <a:xfrm>
            <a:off x="-1309" y="8383"/>
            <a:ext cx="9907309" cy="673728"/>
          </a:xfrm>
          <a:prstGeom prst="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74117" tIns="37059" rIns="74117" bIns="37059" rtlCol="0" anchor="ctr"/>
          <a:lstStyle/>
          <a:p>
            <a:r>
              <a:rPr lang="ja-JP" altLang="en-US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第５期大阪府地域福祉支援計画中間見直しのスケジュールについて</a:t>
            </a: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867758"/>
              </p:ext>
            </p:extLst>
          </p:nvPr>
        </p:nvGraphicFramePr>
        <p:xfrm>
          <a:off x="504117" y="1146599"/>
          <a:ext cx="8896455" cy="456480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621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97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51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年度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時期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審議会等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内　容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84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Ｒ７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３月２日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◆ 分科会（第１回）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①</a:t>
                      </a:r>
                      <a:r>
                        <a:rPr kumimoji="1" lang="ja-JP" altLang="en-US" sz="1200" b="0" baseline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 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第５期大阪府地域福祉支援計画（令和６年度進捗状況）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②</a:t>
                      </a:r>
                      <a:r>
                        <a:rPr kumimoji="1" lang="ja-JP" altLang="en-US" sz="1200" b="0" baseline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 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第５期大阪府地域福祉支援計画中間見直し（構成素案）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　＊地域福祉の担い手の確保とＳＮＳの活用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6319">
                <a:tc rowSpan="5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Ｒ８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８月７日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◆ 分科会（第１回）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kumimoji="1" lang="en-US" altLang="ja-JP" sz="1200" b="0" dirty="0"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〈</a:t>
                      </a:r>
                      <a:r>
                        <a:rPr kumimoji="1" lang="ja-JP" altLang="en-US" sz="1200" b="0" dirty="0"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ゲストスピーカーによる講演</a:t>
                      </a:r>
                      <a:r>
                        <a:rPr kumimoji="1" lang="en-US" altLang="ja-JP" sz="1200" b="0" dirty="0"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〉</a:t>
                      </a: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 地域共生社会の実現に向けた地域福祉推進の取組</a:t>
                      </a:r>
                      <a:endParaRPr kumimoji="1" lang="en-US" altLang="ja-JP" sz="1200" b="0" dirty="0"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>
                        <a:lnSpc>
                          <a:spcPts val="1600"/>
                        </a:lnSpc>
                      </a:pPr>
                      <a:r>
                        <a:rPr kumimoji="1" lang="en-US" altLang="ja-JP" sz="1200" b="0" dirty="0"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 </a:t>
                      </a:r>
                      <a:r>
                        <a:rPr kumimoji="1" lang="ja-JP" altLang="en-US" sz="1200" b="0" dirty="0"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～地域福祉を担う多様な人づくりについて～</a:t>
                      </a:r>
                      <a:endParaRPr kumimoji="1" lang="en-US" altLang="ja-JP" sz="1200" b="0" dirty="0"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105703"/>
                  </a:ext>
                </a:extLst>
              </a:tr>
              <a:tr h="715345">
                <a:tc v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kumimoji="1" lang="ja-JP" altLang="en-US" sz="11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９月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28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日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◆ 分科会（第２回）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①</a:t>
                      </a:r>
                      <a:r>
                        <a:rPr kumimoji="1" lang="ja-JP" altLang="en-US" sz="1200" b="0" baseline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 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第５期大阪府地域福祉支援計画（令和７年度進捗状況）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baseline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② 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第５期大阪府地域福祉支援計画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&lt;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中間見直し</a:t>
                      </a: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&gt;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（骨子案）　　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243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solidFill>
                          <a:schemeClr val="tx1"/>
                        </a:solidFill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12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月ごろ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◆ 分科会（第３回）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baseline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① 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第５期地域福祉支援計画中間見直し（素案）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10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solidFill>
                          <a:schemeClr val="tx1"/>
                        </a:solidFill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１～２月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パブリックコメント（１か月程度）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tx1"/>
                        </a:solidFill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7849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solidFill>
                          <a:schemeClr val="tx1"/>
                        </a:solidFill>
                        <a:latin typeface="HG丸ｺﾞｼｯｸM-PRO" pitchFamily="50" charset="-128"/>
                        <a:ea typeface="HG丸ｺﾞｼｯｸM-PRO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２～３月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◆ 審議会（第１回）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99060" marR="99060" marT="49530" marB="49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① 各分科会報告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②</a:t>
                      </a:r>
                      <a:r>
                        <a:rPr kumimoji="1" lang="ja-JP" altLang="en-US" sz="1200" b="0" baseline="0" dirty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 第５期大阪府地域福祉支援計画中間見直し（案）</a:t>
                      </a:r>
                      <a:endParaRPr kumimoji="1" lang="en-US" altLang="ja-JP" sz="1200" b="0" baseline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baseline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200" b="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marL="99060" marR="99060" marT="49530" marB="495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正方形/長方形 12"/>
          <p:cNvSpPr/>
          <p:nvPr/>
        </p:nvSpPr>
        <p:spPr>
          <a:xfrm>
            <a:off x="2144688" y="5229200"/>
            <a:ext cx="6660000" cy="351039"/>
          </a:xfrm>
          <a:prstGeom prst="rect">
            <a:avLst/>
          </a:prstGeom>
          <a:solidFill>
            <a:srgbClr val="00B0F0"/>
          </a:solidFill>
          <a:ln w="95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ja-JP" altLang="en-US" sz="1200" b="1" spc="108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第５期大阪府地域福祉支援計画</a:t>
            </a:r>
            <a:r>
              <a:rPr lang="en-US" altLang="ja-JP" sz="1200" b="1" spc="108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&lt;</a:t>
            </a:r>
            <a:r>
              <a:rPr lang="ja-JP" altLang="en-US" sz="1200" b="1" spc="108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中間見直し</a:t>
            </a:r>
            <a:r>
              <a:rPr lang="en-US" altLang="ja-JP" sz="1200" b="1" spc="108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&gt;</a:t>
            </a:r>
            <a:r>
              <a:rPr lang="ja-JP" altLang="en-US" sz="1200" b="1" spc="108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策定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54C169-F2F0-42E2-9391-AD855F5B760D}"/>
              </a:ext>
            </a:extLst>
          </p:cNvPr>
          <p:cNvSpPr txBox="1"/>
          <p:nvPr/>
        </p:nvSpPr>
        <p:spPr>
          <a:xfrm>
            <a:off x="8193360" y="3356992"/>
            <a:ext cx="1115855" cy="46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市町村との</a:t>
            </a:r>
            <a:endParaRPr kumimoji="1" lang="en-US" altLang="ja-JP" sz="12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1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意見交換</a:t>
            </a: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D6AD401C-E371-0F39-EF3E-98D4457EE4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176780"/>
              </p:ext>
            </p:extLst>
          </p:nvPr>
        </p:nvGraphicFramePr>
        <p:xfrm>
          <a:off x="7285719" y="52610"/>
          <a:ext cx="2576736" cy="594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387962221"/>
                    </a:ext>
                  </a:extLst>
                </a:gridCol>
                <a:gridCol w="560512">
                  <a:extLst>
                    <a:ext uri="{9D8B030D-6E8A-4147-A177-3AD203B41FA5}">
                      <a16:colId xmlns:a16="http://schemas.microsoft.com/office/drawing/2014/main" val="909532742"/>
                    </a:ext>
                  </a:extLst>
                </a:gridCol>
              </a:tblGrid>
              <a:tr h="279272">
                <a:tc>
                  <a:txBody>
                    <a:bodyPr/>
                    <a:lstStyle/>
                    <a:p>
                      <a:pPr algn="ctr"/>
                      <a:r>
                        <a:rPr kumimoji="1" lang="zh-TW" altLang="en-US" sz="9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大阪府地域福祉推進審議会</a:t>
                      </a:r>
                      <a:endParaRPr kumimoji="1" lang="en-US" altLang="ja-JP" sz="9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第２回地域福祉支援計画推進分科会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資料</a:t>
                      </a:r>
                      <a:endParaRPr kumimoji="1" lang="en-US" altLang="ja-JP" sz="900" dirty="0">
                        <a:latin typeface="ＭＳ ゴシック" panose="020B0609070205080204" pitchFamily="49" charset="-128"/>
                        <a:ea typeface="ＭＳ ゴシック" panose="020B0609070205080204" pitchFamily="49" charset="-128"/>
                      </a:endParaRPr>
                    </a:p>
                    <a:p>
                      <a:pPr algn="ctr"/>
                      <a:r>
                        <a:rPr kumimoji="1" lang="ja-JP" altLang="en-US" sz="18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５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880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令和８年９月</a:t>
                      </a:r>
                      <a:r>
                        <a:rPr kumimoji="1" lang="en-US" altLang="ja-JP" sz="9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28</a:t>
                      </a:r>
                      <a:r>
                        <a:rPr kumimoji="1" lang="ja-JP" altLang="en-US" sz="900" dirty="0">
                          <a:latin typeface="ＭＳ ゴシック" panose="020B0609070205080204" pitchFamily="49" charset="-128"/>
                          <a:ea typeface="ＭＳ ゴシック" panose="020B0609070205080204" pitchFamily="49" charset="-128"/>
                        </a:rPr>
                        <a:t>日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46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325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4EBC2D049345B40AA3CA575F68965C5" ma:contentTypeVersion="0" ma:contentTypeDescription="新しいドキュメントを作成します。" ma:contentTypeScope="" ma:versionID="e1c6aa8d702ce1a3606b2208a13923e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4cff559f9a06213828a8956bc5bb22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 ma:readOnly="true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71E779C-CBF1-4F7B-9400-E78BBFC46A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2EC7FD-97DD-4F4E-A395-19C7CFD1EE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BA8D145-4CA4-42E1-AF5B-8BA6CBA545A2}">
  <ds:schemaRefs>
    <ds:schemaRef ds:uri="http://purl.org/dc/dcmitype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3668</TotalTime>
  <Words>228</Words>
  <Application>Microsoft Office PowerPoint</Application>
  <PresentationFormat>A4 210 x 297 mm</PresentationFormat>
  <Paragraphs>39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UDゴシック</vt:lpstr>
      <vt:lpstr>ＭＳ ゴシック</vt:lpstr>
      <vt:lpstr>Arial</vt:lpstr>
      <vt:lpstr>Calibri</vt:lpstr>
      <vt:lpstr>Office テーマ</vt:lpstr>
      <vt:lpstr>デザインの設定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>吉崎　啓司</cp:lastModifiedBy>
  <cp:revision>324</cp:revision>
  <cp:lastPrinted>2026-09-09T07:58:46Z</cp:lastPrinted>
  <dcterms:created xsi:type="dcterms:W3CDTF">2013-07-01T07:38:56Z</dcterms:created>
  <dcterms:modified xsi:type="dcterms:W3CDTF">2026-10-01T04:23:31Z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0x01010014EBC2D049345B40AA3CA575F68965C5</vt:lpwstr>
  </property>
</Properties>
</file>