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
  </p:notesMasterIdLst>
  <p:sldIdLst>
    <p:sldId id="256" r:id="rId2"/>
    <p:sldId id="258" r:id="rId3"/>
  </p:sldIdLst>
  <p:sldSz cx="9144000" cy="6858000" type="screen4x3"/>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4" d="100"/>
          <a:sy n="104" d="100"/>
        </p:scale>
        <p:origin x="1860"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6038" y="0"/>
            <a:ext cx="2949575" cy="498475"/>
          </a:xfrm>
          <a:prstGeom prst="rect">
            <a:avLst/>
          </a:prstGeom>
        </p:spPr>
        <p:txBody>
          <a:bodyPr vert="horz" lIns="91440" tIns="45720" rIns="91440" bIns="45720" rtlCol="0"/>
          <a:lstStyle>
            <a:lvl1pPr algn="r">
              <a:defRPr sz="1200"/>
            </a:lvl1pPr>
          </a:lstStyle>
          <a:p>
            <a:fld id="{AA08ADC4-00E2-4B23-BCC8-380CD7F9D96B}" type="datetimeFigureOut">
              <a:rPr kumimoji="1" lang="ja-JP" altLang="en-US" smtClean="0"/>
              <a:t>2026/10/1</a:t>
            </a:fld>
            <a:endParaRPr kumimoji="1" lang="ja-JP" altLang="en-US"/>
          </a:p>
        </p:txBody>
      </p:sp>
      <p:sp>
        <p:nvSpPr>
          <p:cNvPr id="4" name="スライド イメージ プレースホルダー 3"/>
          <p:cNvSpPr>
            <a:spLocks noGrp="1" noRot="1" noChangeAspect="1"/>
          </p:cNvSpPr>
          <p:nvPr>
            <p:ph type="sldImg" idx="2"/>
          </p:nvPr>
        </p:nvSpPr>
        <p:spPr>
          <a:xfrm>
            <a:off x="1166813" y="1243013"/>
            <a:ext cx="4473575" cy="33543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1038" y="4783138"/>
            <a:ext cx="5445125" cy="3913187"/>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0863"/>
            <a:ext cx="2949575" cy="498475"/>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6038" y="9440863"/>
            <a:ext cx="2949575" cy="498475"/>
          </a:xfrm>
          <a:prstGeom prst="rect">
            <a:avLst/>
          </a:prstGeom>
        </p:spPr>
        <p:txBody>
          <a:bodyPr vert="horz" lIns="91440" tIns="45720" rIns="91440" bIns="45720" rtlCol="0" anchor="b"/>
          <a:lstStyle>
            <a:lvl1pPr algn="r">
              <a:defRPr sz="1200"/>
            </a:lvl1pPr>
          </a:lstStyle>
          <a:p>
            <a:fld id="{8F309BDF-C908-4560-B667-8094A194FAE8}" type="slidenum">
              <a:rPr kumimoji="1" lang="ja-JP" altLang="en-US" smtClean="0"/>
              <a:t>‹#›</a:t>
            </a:fld>
            <a:endParaRPr kumimoji="1" lang="ja-JP" altLang="en-US"/>
          </a:p>
        </p:txBody>
      </p:sp>
    </p:spTree>
    <p:extLst>
      <p:ext uri="{BB962C8B-B14F-4D97-AF65-F5344CB8AC3E}">
        <p14:creationId xmlns:p14="http://schemas.microsoft.com/office/powerpoint/2010/main" val="154896896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979E071A-1940-4F26-A6B5-939B62DACA1A}" type="datetimeFigureOut">
              <a:rPr kumimoji="1" lang="ja-JP" altLang="en-US" smtClean="0"/>
              <a:t>2026/10/1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D7F0CC7-3805-4706-AC3A-A2089920CED5}" type="slidenum">
              <a:rPr kumimoji="1" lang="ja-JP" altLang="en-US" smtClean="0"/>
              <a:t>‹#›</a:t>
            </a:fld>
            <a:endParaRPr kumimoji="1" lang="ja-JP" altLang="en-US"/>
          </a:p>
        </p:txBody>
      </p:sp>
    </p:spTree>
    <p:extLst>
      <p:ext uri="{BB962C8B-B14F-4D97-AF65-F5344CB8AC3E}">
        <p14:creationId xmlns:p14="http://schemas.microsoft.com/office/powerpoint/2010/main" val="11553320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979E071A-1940-4F26-A6B5-939B62DACA1A}" type="datetimeFigureOut">
              <a:rPr kumimoji="1" lang="ja-JP" altLang="en-US" smtClean="0"/>
              <a:t>2026/10/1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D7F0CC7-3805-4706-AC3A-A2089920CED5}" type="slidenum">
              <a:rPr kumimoji="1" lang="ja-JP" altLang="en-US" smtClean="0"/>
              <a:t>‹#›</a:t>
            </a:fld>
            <a:endParaRPr kumimoji="1" lang="ja-JP" altLang="en-US"/>
          </a:p>
        </p:txBody>
      </p:sp>
    </p:spTree>
    <p:extLst>
      <p:ext uri="{BB962C8B-B14F-4D97-AF65-F5344CB8AC3E}">
        <p14:creationId xmlns:p14="http://schemas.microsoft.com/office/powerpoint/2010/main" val="25444250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979E071A-1940-4F26-A6B5-939B62DACA1A}" type="datetimeFigureOut">
              <a:rPr kumimoji="1" lang="ja-JP" altLang="en-US" smtClean="0"/>
              <a:t>2026/10/1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D7F0CC7-3805-4706-AC3A-A2089920CED5}" type="slidenum">
              <a:rPr kumimoji="1" lang="ja-JP" altLang="en-US" smtClean="0"/>
              <a:t>‹#›</a:t>
            </a:fld>
            <a:endParaRPr kumimoji="1" lang="ja-JP" altLang="en-US"/>
          </a:p>
        </p:txBody>
      </p:sp>
    </p:spTree>
    <p:extLst>
      <p:ext uri="{BB962C8B-B14F-4D97-AF65-F5344CB8AC3E}">
        <p14:creationId xmlns:p14="http://schemas.microsoft.com/office/powerpoint/2010/main" val="22592173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979E071A-1940-4F26-A6B5-939B62DACA1A}" type="datetimeFigureOut">
              <a:rPr kumimoji="1" lang="ja-JP" altLang="en-US" smtClean="0"/>
              <a:t>2026/10/1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D7F0CC7-3805-4706-AC3A-A2089920CED5}" type="slidenum">
              <a:rPr kumimoji="1" lang="ja-JP" altLang="en-US" smtClean="0"/>
              <a:t>‹#›</a:t>
            </a:fld>
            <a:endParaRPr kumimoji="1" lang="ja-JP" altLang="en-US"/>
          </a:p>
        </p:txBody>
      </p:sp>
    </p:spTree>
    <p:extLst>
      <p:ext uri="{BB962C8B-B14F-4D97-AF65-F5344CB8AC3E}">
        <p14:creationId xmlns:p14="http://schemas.microsoft.com/office/powerpoint/2010/main" val="34162283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979E071A-1940-4F26-A6B5-939B62DACA1A}" type="datetimeFigureOut">
              <a:rPr kumimoji="1" lang="ja-JP" altLang="en-US" smtClean="0"/>
              <a:t>2026/10/1</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3D7F0CC7-3805-4706-AC3A-A2089920CED5}" type="slidenum">
              <a:rPr kumimoji="1" lang="ja-JP" altLang="en-US" smtClean="0"/>
              <a:t>‹#›</a:t>
            </a:fld>
            <a:endParaRPr kumimoji="1" lang="ja-JP" altLang="en-US"/>
          </a:p>
        </p:txBody>
      </p:sp>
    </p:spTree>
    <p:extLst>
      <p:ext uri="{BB962C8B-B14F-4D97-AF65-F5344CB8AC3E}">
        <p14:creationId xmlns:p14="http://schemas.microsoft.com/office/powerpoint/2010/main" val="23036999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979E071A-1940-4F26-A6B5-939B62DACA1A}" type="datetimeFigureOut">
              <a:rPr kumimoji="1" lang="ja-JP" altLang="en-US" smtClean="0"/>
              <a:t>2026/10/1</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3D7F0CC7-3805-4706-AC3A-A2089920CED5}" type="slidenum">
              <a:rPr kumimoji="1" lang="ja-JP" altLang="en-US" smtClean="0"/>
              <a:t>‹#›</a:t>
            </a:fld>
            <a:endParaRPr kumimoji="1" lang="ja-JP" altLang="en-US"/>
          </a:p>
        </p:txBody>
      </p:sp>
    </p:spTree>
    <p:extLst>
      <p:ext uri="{BB962C8B-B14F-4D97-AF65-F5344CB8AC3E}">
        <p14:creationId xmlns:p14="http://schemas.microsoft.com/office/powerpoint/2010/main" val="27045284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9E071A-1940-4F26-A6B5-939B62DACA1A}" type="datetimeFigureOut">
              <a:rPr kumimoji="1" lang="ja-JP" altLang="en-US" smtClean="0"/>
              <a:t>2026/10/1</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3D7F0CC7-3805-4706-AC3A-A2089920CED5}" type="slidenum">
              <a:rPr kumimoji="1" lang="ja-JP" altLang="en-US" smtClean="0"/>
              <a:t>‹#›</a:t>
            </a:fld>
            <a:endParaRPr kumimoji="1" lang="ja-JP" altLang="en-US"/>
          </a:p>
        </p:txBody>
      </p:sp>
    </p:spTree>
    <p:extLst>
      <p:ext uri="{BB962C8B-B14F-4D97-AF65-F5344CB8AC3E}">
        <p14:creationId xmlns:p14="http://schemas.microsoft.com/office/powerpoint/2010/main" val="40082241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979E071A-1940-4F26-A6B5-939B62DACA1A}" type="datetimeFigureOut">
              <a:rPr kumimoji="1" lang="ja-JP" altLang="en-US" smtClean="0"/>
              <a:t>2026/10/1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D7F0CC7-3805-4706-AC3A-A2089920CED5}" type="slidenum">
              <a:rPr kumimoji="1" lang="ja-JP" altLang="en-US" smtClean="0"/>
              <a:t>‹#›</a:t>
            </a:fld>
            <a:endParaRPr kumimoji="1" lang="ja-JP" altLang="en-US"/>
          </a:p>
        </p:txBody>
      </p:sp>
    </p:spTree>
    <p:extLst>
      <p:ext uri="{BB962C8B-B14F-4D97-AF65-F5344CB8AC3E}">
        <p14:creationId xmlns:p14="http://schemas.microsoft.com/office/powerpoint/2010/main" val="8678557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979E071A-1940-4F26-A6B5-939B62DACA1A}" type="datetimeFigureOut">
              <a:rPr kumimoji="1" lang="ja-JP" altLang="en-US" smtClean="0"/>
              <a:t>2026/10/1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D7F0CC7-3805-4706-AC3A-A2089920CED5}" type="slidenum">
              <a:rPr kumimoji="1" lang="ja-JP" altLang="en-US" smtClean="0"/>
              <a:t>‹#›</a:t>
            </a:fld>
            <a:endParaRPr kumimoji="1" lang="ja-JP" altLang="en-US"/>
          </a:p>
        </p:txBody>
      </p:sp>
    </p:spTree>
    <p:extLst>
      <p:ext uri="{BB962C8B-B14F-4D97-AF65-F5344CB8AC3E}">
        <p14:creationId xmlns:p14="http://schemas.microsoft.com/office/powerpoint/2010/main" val="19187257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979E071A-1940-4F26-A6B5-939B62DACA1A}" type="datetimeFigureOut">
              <a:rPr kumimoji="1" lang="ja-JP" altLang="en-US" smtClean="0"/>
              <a:t>2026/10/1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D7F0CC7-3805-4706-AC3A-A2089920CED5}" type="slidenum">
              <a:rPr kumimoji="1" lang="ja-JP" altLang="en-US" smtClean="0"/>
              <a:t>‹#›</a:t>
            </a:fld>
            <a:endParaRPr kumimoji="1" lang="ja-JP" altLang="en-US"/>
          </a:p>
        </p:txBody>
      </p:sp>
    </p:spTree>
    <p:extLst>
      <p:ext uri="{BB962C8B-B14F-4D97-AF65-F5344CB8AC3E}">
        <p14:creationId xmlns:p14="http://schemas.microsoft.com/office/powerpoint/2010/main" val="39613053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979E071A-1940-4F26-A6B5-939B62DACA1A}" type="datetimeFigureOut">
              <a:rPr kumimoji="1" lang="ja-JP" altLang="en-US" smtClean="0"/>
              <a:t>2026/10/1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D7F0CC7-3805-4706-AC3A-A2089920CED5}" type="slidenum">
              <a:rPr kumimoji="1" lang="ja-JP" altLang="en-US" smtClean="0"/>
              <a:t>‹#›</a:t>
            </a:fld>
            <a:endParaRPr kumimoji="1" lang="ja-JP" altLang="en-US"/>
          </a:p>
        </p:txBody>
      </p:sp>
    </p:spTree>
    <p:extLst>
      <p:ext uri="{BB962C8B-B14F-4D97-AF65-F5344CB8AC3E}">
        <p14:creationId xmlns:p14="http://schemas.microsoft.com/office/powerpoint/2010/main" val="8273515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79E071A-1940-4F26-A6B5-939B62DACA1A}" type="datetimeFigureOut">
              <a:rPr kumimoji="1" lang="ja-JP" altLang="en-US" smtClean="0"/>
              <a:t>2026/10/1</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D7F0CC7-3805-4706-AC3A-A2089920CED5}" type="slidenum">
              <a:rPr kumimoji="1" lang="ja-JP" altLang="en-US" smtClean="0"/>
              <a:t>‹#›</a:t>
            </a:fld>
            <a:endParaRPr kumimoji="1" lang="ja-JP" altLang="en-US"/>
          </a:p>
        </p:txBody>
      </p:sp>
    </p:spTree>
    <p:extLst>
      <p:ext uri="{BB962C8B-B14F-4D97-AF65-F5344CB8AC3E}">
        <p14:creationId xmlns:p14="http://schemas.microsoft.com/office/powerpoint/2010/main" val="70580448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7B3596C2-2CD3-05E0-DF79-568F042612DE}"/>
              </a:ext>
            </a:extLst>
          </p:cNvPr>
          <p:cNvSpPr txBox="1"/>
          <p:nvPr/>
        </p:nvSpPr>
        <p:spPr>
          <a:xfrm>
            <a:off x="0" y="0"/>
            <a:ext cx="9144000" cy="584775"/>
          </a:xfrm>
          <a:prstGeom prst="rect">
            <a:avLst/>
          </a:prstGeom>
          <a:solidFill>
            <a:srgbClr val="002060"/>
          </a:solidFill>
        </p:spPr>
        <p:txBody>
          <a:bodyPr wrap="square" rtlCol="0">
            <a:spAutoFit/>
          </a:bodyPr>
          <a:lstStyle/>
          <a:p>
            <a:r>
              <a:rPr kumimoji="1" lang="ja-JP" altLang="en-US" sz="1600" b="1" dirty="0">
                <a:solidFill>
                  <a:schemeClr val="bg1"/>
                </a:solidFill>
              </a:rPr>
              <a:t>第１回 地域福祉支援計画推進分科会（令和８年８月</a:t>
            </a:r>
            <a:r>
              <a:rPr kumimoji="1" lang="en-US" altLang="ja-JP" sz="1600" b="1" dirty="0">
                <a:solidFill>
                  <a:schemeClr val="bg1"/>
                </a:solidFill>
              </a:rPr>
              <a:t>7</a:t>
            </a:r>
            <a:r>
              <a:rPr kumimoji="1" lang="ja-JP" altLang="en-US" sz="1600" b="1" dirty="0">
                <a:solidFill>
                  <a:schemeClr val="bg1"/>
                </a:solidFill>
              </a:rPr>
              <a:t>日） 概要①</a:t>
            </a:r>
            <a:endParaRPr kumimoji="1" lang="en-US" altLang="ja-JP" sz="1600" b="1" dirty="0">
              <a:solidFill>
                <a:schemeClr val="bg1"/>
              </a:solidFill>
            </a:endParaRPr>
          </a:p>
          <a:p>
            <a:r>
              <a:rPr kumimoji="1" lang="ja-JP" altLang="en-US" sz="1600" b="1" dirty="0">
                <a:solidFill>
                  <a:schemeClr val="bg1"/>
                </a:solidFill>
              </a:rPr>
              <a:t>～地域福祉を担う多様な人づくりについて～</a:t>
            </a:r>
          </a:p>
        </p:txBody>
      </p:sp>
      <p:sp>
        <p:nvSpPr>
          <p:cNvPr id="6" name="テキスト ボックス 5">
            <a:extLst>
              <a:ext uri="{FF2B5EF4-FFF2-40B4-BE49-F238E27FC236}">
                <a16:creationId xmlns:a16="http://schemas.microsoft.com/office/drawing/2014/main" id="{DBF0B936-28FA-F627-192A-28AEF891BC85}"/>
              </a:ext>
            </a:extLst>
          </p:cNvPr>
          <p:cNvSpPr txBox="1"/>
          <p:nvPr/>
        </p:nvSpPr>
        <p:spPr>
          <a:xfrm>
            <a:off x="93132" y="668790"/>
            <a:ext cx="8890001" cy="3447098"/>
          </a:xfrm>
          <a:prstGeom prst="rect">
            <a:avLst/>
          </a:prstGeom>
          <a:noFill/>
          <a:ln>
            <a:solidFill>
              <a:schemeClr val="accent1"/>
            </a:solidFill>
            <a:prstDash val="sysDot"/>
          </a:ln>
        </p:spPr>
        <p:txBody>
          <a:bodyPr wrap="square" rtlCol="0">
            <a:spAutoFit/>
          </a:bodyPr>
          <a:lstStyle/>
          <a:p>
            <a:r>
              <a:rPr kumimoji="1" lang="ja-JP" altLang="en-US" sz="1200" b="1" u="sng" dirty="0"/>
              <a:t>＜ゲストスピーカーによる講演＞</a:t>
            </a:r>
            <a:r>
              <a:rPr kumimoji="1" lang="ja-JP" altLang="en-US" sz="1200" b="1" dirty="0"/>
              <a:t>　</a:t>
            </a:r>
            <a:r>
              <a:rPr kumimoji="1" lang="ja-JP" altLang="en-US" sz="1200" dirty="0"/>
              <a:t>「支えられる人を、支える人へ　～地域福祉の担い手をめぐる、発想の転換～」</a:t>
            </a:r>
            <a:endParaRPr kumimoji="1" lang="en-US" altLang="ja-JP" sz="1200" dirty="0"/>
          </a:p>
          <a:p>
            <a:r>
              <a:rPr kumimoji="1" lang="ja-JP" altLang="en-US" sz="1200" dirty="0"/>
              <a:t> 古嶋 雅史氏：アビームコンサルティング株式会社</a:t>
            </a:r>
            <a:r>
              <a:rPr kumimoji="1" lang="en-US" altLang="ja-JP" sz="1200" dirty="0">
                <a:latin typeface="+mn-ea"/>
              </a:rPr>
              <a:t>CEO</a:t>
            </a:r>
            <a:r>
              <a:rPr kumimoji="1" lang="ja-JP" altLang="en-US" sz="1200" dirty="0">
                <a:latin typeface="+mn-ea"/>
              </a:rPr>
              <a:t>オフィス</a:t>
            </a:r>
            <a:r>
              <a:rPr kumimoji="1" lang="ja-JP" altLang="en-US" sz="1200" dirty="0"/>
              <a:t>執行役員プリンシパル、大阪府福祉施策企業連携アドバイザー</a:t>
            </a:r>
          </a:p>
          <a:p>
            <a:endParaRPr kumimoji="1" lang="en-US" altLang="ja-JP" sz="1400" dirty="0"/>
          </a:p>
          <a:p>
            <a:r>
              <a:rPr kumimoji="1" lang="ja-JP" altLang="en-US" sz="1200" b="1" dirty="0"/>
              <a:t>①「受け手」と「担い手」という発想の転換</a:t>
            </a:r>
          </a:p>
          <a:p>
            <a:r>
              <a:rPr kumimoji="1" lang="ja-JP" altLang="en-US" sz="1200" dirty="0"/>
              <a:t>・社会構造の変化に伴い「支えなければならない分母」が増加する一方で、「支える手である分子」が減少し、財源も限</a:t>
            </a:r>
            <a:endParaRPr kumimoji="1" lang="en-US" altLang="ja-JP" sz="1200" dirty="0"/>
          </a:p>
          <a:p>
            <a:r>
              <a:rPr kumimoji="1" lang="ja-JP" altLang="en-US" sz="1200" dirty="0"/>
              <a:t>　られるという厳しい構造にある。</a:t>
            </a:r>
          </a:p>
          <a:p>
            <a:r>
              <a:rPr kumimoji="1" lang="ja-JP" altLang="en-US" sz="1200" dirty="0"/>
              <a:t>・「高齢者＝守られる受け手」という前提から「受け手という台本を外し、頼られる側に書き換える」ことで、受け手から</a:t>
            </a:r>
            <a:endParaRPr kumimoji="1" lang="en-US" altLang="ja-JP" sz="1200" dirty="0"/>
          </a:p>
          <a:p>
            <a:r>
              <a:rPr kumimoji="1" lang="ja-JP" altLang="en-US" sz="1200" dirty="0"/>
              <a:t>　担い手への転換を促す。</a:t>
            </a:r>
            <a:endParaRPr kumimoji="1" lang="en-US" altLang="ja-JP" sz="1200" dirty="0"/>
          </a:p>
          <a:p>
            <a:endParaRPr kumimoji="1" lang="ja-JP" altLang="en-US" sz="1200" dirty="0"/>
          </a:p>
          <a:p>
            <a:r>
              <a:rPr kumimoji="1" lang="ja-JP" altLang="en-US" sz="1200" b="1" dirty="0"/>
              <a:t>②ボランティアの「自由型」から「ミッション型」への転換</a:t>
            </a:r>
          </a:p>
          <a:p>
            <a:r>
              <a:rPr kumimoji="1" lang="ja-JP" altLang="en-US" sz="1200" dirty="0"/>
              <a:t>・白紙の善意に頼る従来の「自由型」から、解決すべき地域課題（アジェンダ）を明確にし、人を呼ぶ「ミッション型」</a:t>
            </a:r>
            <a:endParaRPr kumimoji="1" lang="en-US" altLang="ja-JP" sz="1200" dirty="0"/>
          </a:p>
          <a:p>
            <a:r>
              <a:rPr kumimoji="1" lang="ja-JP" altLang="en-US" sz="1200" dirty="0"/>
              <a:t>　への転換が必要。</a:t>
            </a:r>
            <a:endParaRPr kumimoji="1" lang="en-US" altLang="ja-JP" sz="1200" dirty="0"/>
          </a:p>
          <a:p>
            <a:endParaRPr kumimoji="1" lang="ja-JP" altLang="en-US" sz="1200" dirty="0"/>
          </a:p>
          <a:p>
            <a:r>
              <a:rPr kumimoji="1" lang="ja-JP" altLang="en-US" sz="1200" b="1" dirty="0"/>
              <a:t>③企業を単位とした働きかけ</a:t>
            </a:r>
          </a:p>
          <a:p>
            <a:r>
              <a:rPr kumimoji="1" lang="ja-JP" altLang="en-US" sz="1200" dirty="0"/>
              <a:t>・地域が抱えるアジェンダと担い手を継続的に結びつけるため、触媒としての役割を担う「つなぐ人」を地域に置くことが必要。</a:t>
            </a:r>
            <a:endParaRPr kumimoji="1" lang="en-US" altLang="ja-JP" sz="1200" dirty="0"/>
          </a:p>
          <a:p>
            <a:r>
              <a:rPr kumimoji="1" lang="ja-JP" altLang="en-US" sz="1200" dirty="0"/>
              <a:t>・施策として届きやすい「企業」を単位として、退職前の中高年世代といった人材を掘り起こし、就労と地域活動を織り</a:t>
            </a:r>
            <a:endParaRPr kumimoji="1" lang="en-US" altLang="ja-JP" sz="1200" dirty="0"/>
          </a:p>
          <a:p>
            <a:r>
              <a:rPr kumimoji="1" lang="ja-JP" altLang="en-US" sz="1200" dirty="0"/>
              <a:t>　交ぜた一体的な設計を行うことで、高齢者になる前から、地域を支える側としての助走を始めることができる。</a:t>
            </a:r>
          </a:p>
          <a:p>
            <a:r>
              <a:rPr kumimoji="1" lang="ja-JP" altLang="en-US" sz="1200" dirty="0"/>
              <a:t>・行政の役割は「条件」や「舞台」（つなぐ人、活動場所、協賛・共催の仕組み等）の設定ではないか。</a:t>
            </a:r>
          </a:p>
        </p:txBody>
      </p:sp>
      <p:sp>
        <p:nvSpPr>
          <p:cNvPr id="2" name="テキスト ボックス 1">
            <a:extLst>
              <a:ext uri="{FF2B5EF4-FFF2-40B4-BE49-F238E27FC236}">
                <a16:creationId xmlns:a16="http://schemas.microsoft.com/office/drawing/2014/main" id="{16F76F70-BDD1-3947-BDCD-A2DC9DA07CCC}"/>
              </a:ext>
            </a:extLst>
          </p:cNvPr>
          <p:cNvSpPr txBox="1"/>
          <p:nvPr/>
        </p:nvSpPr>
        <p:spPr>
          <a:xfrm>
            <a:off x="93133" y="4191436"/>
            <a:ext cx="8890000" cy="2492990"/>
          </a:xfrm>
          <a:prstGeom prst="rect">
            <a:avLst/>
          </a:prstGeom>
          <a:noFill/>
          <a:ln>
            <a:solidFill>
              <a:schemeClr val="accent1"/>
            </a:solidFill>
            <a:prstDash val="sysDot"/>
          </a:ln>
        </p:spPr>
        <p:txBody>
          <a:bodyPr wrap="square" rtlCol="0">
            <a:spAutoFit/>
          </a:bodyPr>
          <a:lstStyle/>
          <a:p>
            <a:r>
              <a:rPr kumimoji="1" lang="ja-JP" altLang="en-US" sz="1200" b="1" u="sng" dirty="0"/>
              <a:t>＜委員による意見交換＞</a:t>
            </a:r>
            <a:endParaRPr kumimoji="1" lang="en-US" altLang="ja-JP" sz="1400" dirty="0"/>
          </a:p>
          <a:p>
            <a:r>
              <a:rPr kumimoji="1" lang="ja-JP" altLang="en-US" sz="1200" b="1" dirty="0"/>
              <a:t>① 「支える」「支えられる」という関係の見直し</a:t>
            </a:r>
            <a:endParaRPr kumimoji="1" lang="en-US" altLang="ja-JP" sz="1200" b="1" dirty="0"/>
          </a:p>
          <a:p>
            <a:r>
              <a:rPr kumimoji="1" lang="ja-JP" altLang="en-US" sz="1200" dirty="0"/>
              <a:t>・誰もが当事者になる可能性があるという意識を地域全体で高めることが、支え手と受け手の関係を超えた支え合いにつながる。</a:t>
            </a:r>
            <a:endParaRPr kumimoji="1" lang="en-US" altLang="ja-JP" sz="1200" dirty="0"/>
          </a:p>
          <a:p>
            <a:r>
              <a:rPr kumimoji="1" lang="ja-JP" altLang="en-US" sz="1200" dirty="0"/>
              <a:t>　できことや強みに着目し、活躍の場を用意することが重要。</a:t>
            </a:r>
            <a:endParaRPr kumimoji="1" lang="en-US" altLang="ja-JP" sz="1200" dirty="0"/>
          </a:p>
          <a:p>
            <a:r>
              <a:rPr kumimoji="1" lang="ja-JP" altLang="en-US" sz="1200" dirty="0"/>
              <a:t>・行政や専門家が「支える、支えられる」という明確な線を引くと地域住民や活動している人は違和感を抱くため「できる人が、</a:t>
            </a:r>
            <a:endParaRPr kumimoji="1" lang="en-US" altLang="ja-JP" sz="1200" dirty="0"/>
          </a:p>
          <a:p>
            <a:r>
              <a:rPr kumimoji="1" lang="ja-JP" altLang="en-US" sz="1200" dirty="0"/>
              <a:t>　できるときに、できることをやる」という本質が重要。</a:t>
            </a:r>
            <a:endParaRPr kumimoji="1" lang="en-US" altLang="ja-JP" sz="1200" dirty="0"/>
          </a:p>
          <a:p>
            <a:r>
              <a:rPr kumimoji="1" lang="ja-JP" altLang="en-US" sz="1200" dirty="0"/>
              <a:t>・大東市の「生活サポート事業」では、支援を受けていた高齢者がサポーターとして活躍するといった反転の現象が実際に生じ</a:t>
            </a:r>
            <a:endParaRPr kumimoji="1" lang="en-US" altLang="ja-JP" sz="1200" dirty="0"/>
          </a:p>
          <a:p>
            <a:r>
              <a:rPr kumimoji="1" lang="ja-JP" altLang="en-US" sz="1200" dirty="0"/>
              <a:t>　ている。</a:t>
            </a:r>
            <a:endParaRPr kumimoji="1" lang="en-US" altLang="ja-JP" sz="1200" dirty="0"/>
          </a:p>
          <a:p>
            <a:endParaRPr kumimoji="1" lang="en-US" altLang="ja-JP" sz="1200" dirty="0"/>
          </a:p>
          <a:p>
            <a:pPr lvl="0">
              <a:defRPr/>
            </a:pPr>
            <a:r>
              <a:rPr kumimoji="1" lang="ja-JP" altLang="en-US" sz="1200" b="1" dirty="0">
                <a:solidFill>
                  <a:prstClr val="black"/>
                </a:solidFill>
              </a:rPr>
              <a:t>②地域課題の可視化と提示</a:t>
            </a:r>
          </a:p>
          <a:p>
            <a:pPr lvl="0">
              <a:defRPr/>
            </a:pPr>
            <a:r>
              <a:rPr kumimoji="1" lang="ja-JP" altLang="en-US" sz="1200" dirty="0">
                <a:solidFill>
                  <a:prstClr val="black"/>
                </a:solidFill>
              </a:rPr>
              <a:t>・ゴミの分別問題や高齢者の見守りなど、どのような課題を念頭において「地域アジェンダ」を想定していくか。</a:t>
            </a:r>
          </a:p>
          <a:p>
            <a:pPr lvl="0">
              <a:defRPr/>
            </a:pPr>
            <a:r>
              <a:rPr kumimoji="1" lang="ja-JP" altLang="en-US" sz="1200" dirty="0">
                <a:solidFill>
                  <a:prstClr val="black"/>
                </a:solidFill>
              </a:rPr>
              <a:t>・地域コミュニティの希薄化で、どこで誰がどんな困りごとや強みを持っているか、地域課題が何かを把握できていない。</a:t>
            </a:r>
          </a:p>
          <a:p>
            <a:pPr lvl="0">
              <a:defRPr/>
            </a:pPr>
            <a:r>
              <a:rPr kumimoji="1" lang="ja-JP" altLang="en-US" sz="1200" dirty="0">
                <a:solidFill>
                  <a:prstClr val="black"/>
                </a:solidFill>
              </a:rPr>
              <a:t>・企業との連携では、地域の多様な人との協働で活動を作り上げる視点が必要であり、地域課題をどう提示すべきかが課題。</a:t>
            </a:r>
            <a:endParaRPr kumimoji="1" lang="ja-JP" altLang="en-US" sz="1200" dirty="0"/>
          </a:p>
        </p:txBody>
      </p:sp>
      <p:sp>
        <p:nvSpPr>
          <p:cNvPr id="3" name="スライド番号プレースホルダー 2">
            <a:extLst>
              <a:ext uri="{FF2B5EF4-FFF2-40B4-BE49-F238E27FC236}">
                <a16:creationId xmlns:a16="http://schemas.microsoft.com/office/drawing/2014/main" id="{9A8011AB-E47D-8783-013E-F9BDC5AFACA0}"/>
              </a:ext>
            </a:extLst>
          </p:cNvPr>
          <p:cNvSpPr>
            <a:spLocks noGrp="1"/>
          </p:cNvSpPr>
          <p:nvPr>
            <p:ph type="sldNum" sz="quarter" idx="12"/>
          </p:nvPr>
        </p:nvSpPr>
        <p:spPr>
          <a:xfrm>
            <a:off x="6925733" y="6476462"/>
            <a:ext cx="2057400" cy="365125"/>
          </a:xfrm>
        </p:spPr>
        <p:txBody>
          <a:bodyPr/>
          <a:lstStyle/>
          <a:p>
            <a:fld id="{3D7F0CC7-3805-4706-AC3A-A2089920CED5}" type="slidenum">
              <a:rPr kumimoji="1" lang="ja-JP" altLang="en-US" sz="2000" smtClean="0"/>
              <a:t>1</a:t>
            </a:fld>
            <a:endParaRPr kumimoji="1" lang="ja-JP" altLang="en-US" sz="2000" dirty="0"/>
          </a:p>
        </p:txBody>
      </p:sp>
      <p:graphicFrame>
        <p:nvGraphicFramePr>
          <p:cNvPr id="5" name="表 4">
            <a:extLst>
              <a:ext uri="{FF2B5EF4-FFF2-40B4-BE49-F238E27FC236}">
                <a16:creationId xmlns:a16="http://schemas.microsoft.com/office/drawing/2014/main" id="{35D6863A-5EA5-C6F8-D733-FC7092B8C91E}"/>
              </a:ext>
            </a:extLst>
          </p:cNvPr>
          <p:cNvGraphicFramePr>
            <a:graphicFrameLocks noGrp="1"/>
          </p:cNvGraphicFramePr>
          <p:nvPr>
            <p:extLst>
              <p:ext uri="{D42A27DB-BD31-4B8C-83A1-F6EECF244321}">
                <p14:modId xmlns:p14="http://schemas.microsoft.com/office/powerpoint/2010/main" val="3545349756"/>
              </p:ext>
            </p:extLst>
          </p:nvPr>
        </p:nvGraphicFramePr>
        <p:xfrm>
          <a:off x="6265329" y="25138"/>
          <a:ext cx="2709333" cy="594360"/>
        </p:xfrm>
        <a:graphic>
          <a:graphicData uri="http://schemas.openxmlformats.org/drawingml/2006/table">
            <a:tbl>
              <a:tblPr firstRow="1" bandRow="1">
                <a:tableStyleId>{5940675A-B579-460E-94D1-54222C63F5DA}</a:tableStyleId>
              </a:tblPr>
              <a:tblGrid>
                <a:gridCol w="2162913">
                  <a:extLst>
                    <a:ext uri="{9D8B030D-6E8A-4147-A177-3AD203B41FA5}">
                      <a16:colId xmlns:a16="http://schemas.microsoft.com/office/drawing/2014/main" val="2387962221"/>
                    </a:ext>
                  </a:extLst>
                </a:gridCol>
                <a:gridCol w="546420">
                  <a:extLst>
                    <a:ext uri="{9D8B030D-6E8A-4147-A177-3AD203B41FA5}">
                      <a16:colId xmlns:a16="http://schemas.microsoft.com/office/drawing/2014/main" val="909532742"/>
                    </a:ext>
                  </a:extLst>
                </a:gridCol>
              </a:tblGrid>
              <a:tr h="340646">
                <a:tc>
                  <a:txBody>
                    <a:bodyPr/>
                    <a:lstStyle/>
                    <a:p>
                      <a:pPr algn="ctr"/>
                      <a:r>
                        <a:rPr kumimoji="1" lang="zh-TW" altLang="en-US" sz="900" dirty="0">
                          <a:latin typeface="ＭＳ ゴシック" panose="020B0609070205080204" pitchFamily="49" charset="-128"/>
                          <a:ea typeface="ＭＳ ゴシック" panose="020B0609070205080204" pitchFamily="49" charset="-128"/>
                        </a:rPr>
                        <a:t>大阪府地域福祉推進審議会</a:t>
                      </a:r>
                      <a:endParaRPr kumimoji="1" lang="en-US" altLang="ja-JP" sz="900" dirty="0">
                        <a:latin typeface="ＭＳ ゴシック" panose="020B0609070205080204" pitchFamily="49" charset="-128"/>
                        <a:ea typeface="ＭＳ ゴシック" panose="020B0609070205080204" pitchFamily="49" charset="-128"/>
                      </a:endParaRPr>
                    </a:p>
                    <a:p>
                      <a:pPr algn="ctr"/>
                      <a:r>
                        <a:rPr kumimoji="1" lang="ja-JP" altLang="en-US" sz="900" dirty="0">
                          <a:latin typeface="ＭＳ ゴシック" panose="020B0609070205080204" pitchFamily="49" charset="-128"/>
                          <a:ea typeface="ＭＳ ゴシック" panose="020B0609070205080204" pitchFamily="49" charset="-128"/>
                        </a:rPr>
                        <a:t>第２回地域福祉支援計画推進分科会</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rowSpan="2">
                  <a:txBody>
                    <a:bodyPr/>
                    <a:lstStyle/>
                    <a:p>
                      <a:pPr algn="ctr"/>
                      <a:r>
                        <a:rPr kumimoji="1" lang="ja-JP" altLang="en-US" sz="900" dirty="0">
                          <a:latin typeface="ＭＳ ゴシック" panose="020B0609070205080204" pitchFamily="49" charset="-128"/>
                          <a:ea typeface="ＭＳ ゴシック" panose="020B0609070205080204" pitchFamily="49" charset="-128"/>
                        </a:rPr>
                        <a:t>資料</a:t>
                      </a:r>
                      <a:endParaRPr kumimoji="1" lang="en-US" altLang="ja-JP" sz="900" dirty="0">
                        <a:latin typeface="ＭＳ ゴシック" panose="020B0609070205080204" pitchFamily="49" charset="-128"/>
                        <a:ea typeface="ＭＳ ゴシック" panose="020B0609070205080204" pitchFamily="49" charset="-128"/>
                      </a:endParaRPr>
                    </a:p>
                    <a:p>
                      <a:pPr algn="ctr"/>
                      <a:r>
                        <a:rPr kumimoji="1" lang="ja-JP" altLang="en-US" sz="1800">
                          <a:latin typeface="ＭＳ ゴシック" panose="020B0609070205080204" pitchFamily="49" charset="-128"/>
                          <a:ea typeface="ＭＳ ゴシック" panose="020B0609070205080204" pitchFamily="49" charset="-128"/>
                        </a:rPr>
                        <a:t>４</a:t>
                      </a:r>
                      <a:endParaRPr kumimoji="1" lang="ja-JP" altLang="en-US" sz="1800" dirty="0">
                        <a:latin typeface="ＭＳ ゴシック" panose="020B0609070205080204" pitchFamily="49" charset="-128"/>
                        <a:ea typeface="ＭＳ ゴシック" panose="020B0609070205080204" pitchFamily="49"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54880050"/>
                  </a:ext>
                </a:extLst>
              </a:tr>
              <a:tr h="0">
                <a:tc>
                  <a:txBody>
                    <a:bodyPr/>
                    <a:lstStyle/>
                    <a:p>
                      <a:pPr algn="ctr"/>
                      <a:r>
                        <a:rPr kumimoji="1" lang="ja-JP" altLang="en-US" sz="900" dirty="0">
                          <a:latin typeface="ＭＳ ゴシック" panose="020B0609070205080204" pitchFamily="49" charset="-128"/>
                          <a:ea typeface="ＭＳ ゴシック" panose="020B0609070205080204" pitchFamily="49" charset="-128"/>
                        </a:rPr>
                        <a:t>令和８年９月</a:t>
                      </a:r>
                      <a:r>
                        <a:rPr kumimoji="1" lang="en-US" altLang="ja-JP" sz="900" dirty="0">
                          <a:latin typeface="ＭＳ ゴシック" panose="020B0609070205080204" pitchFamily="49" charset="-128"/>
                          <a:ea typeface="ＭＳ ゴシック" panose="020B0609070205080204" pitchFamily="49" charset="-128"/>
                        </a:rPr>
                        <a:t>28</a:t>
                      </a:r>
                      <a:r>
                        <a:rPr kumimoji="1" lang="ja-JP" altLang="en-US" sz="900" dirty="0">
                          <a:latin typeface="ＭＳ ゴシック" panose="020B0609070205080204" pitchFamily="49" charset="-128"/>
                          <a:ea typeface="ＭＳ ゴシック" panose="020B0609070205080204" pitchFamily="49" charset="-128"/>
                        </a:rPr>
                        <a:t>日</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vMerge="1">
                  <a:txBody>
                    <a:bodyPr/>
                    <a:lstStyle/>
                    <a:p>
                      <a:endParaRPr kumimoji="1" lang="ja-JP" altLang="en-US" dirty="0"/>
                    </a:p>
                  </a:txBody>
                  <a:tcPr/>
                </a:tc>
                <a:extLst>
                  <a:ext uri="{0D108BD9-81ED-4DB2-BD59-A6C34878D82A}">
                    <a16:rowId xmlns:a16="http://schemas.microsoft.com/office/drawing/2014/main" val="4217546135"/>
                  </a:ext>
                </a:extLst>
              </a:tr>
            </a:tbl>
          </a:graphicData>
        </a:graphic>
      </p:graphicFrame>
    </p:spTree>
    <p:extLst>
      <p:ext uri="{BB962C8B-B14F-4D97-AF65-F5344CB8AC3E}">
        <p14:creationId xmlns:p14="http://schemas.microsoft.com/office/powerpoint/2010/main" val="30312762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4C8FEFC7-22A7-EBD4-6DAB-836C234C6F56}"/>
              </a:ext>
            </a:extLst>
          </p:cNvPr>
          <p:cNvSpPr txBox="1"/>
          <p:nvPr/>
        </p:nvSpPr>
        <p:spPr>
          <a:xfrm>
            <a:off x="207433" y="778092"/>
            <a:ext cx="8729134" cy="5262979"/>
          </a:xfrm>
          <a:prstGeom prst="rect">
            <a:avLst/>
          </a:prstGeom>
          <a:noFill/>
          <a:ln>
            <a:solidFill>
              <a:schemeClr val="accent1"/>
            </a:solidFill>
            <a:prstDash val="sysDot"/>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i="0" u="sng" strike="noStrike" kern="120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rPr>
              <a:t>＜委員による意見交換＞</a:t>
            </a:r>
            <a:endParaRPr kumimoji="1" lang="en-US" altLang="ja-JP" sz="1200" b="1" i="0" u="sng" strike="noStrike" kern="120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rPr>
              <a:t>　</a:t>
            </a:r>
            <a:endParaRPr kumimoji="1" lang="en-US" altLang="ja-JP" sz="1200" b="1" i="0" u="none" strike="noStrike" kern="120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rPr>
              <a:t>③企業との連携について</a:t>
            </a:r>
            <a:endParaRPr kumimoji="1" lang="en-US" altLang="ja-JP" sz="1200" b="1" i="0" u="none" strike="noStrike" kern="120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rPr>
              <a:t>・地域において信頼関係を構築しながら人や資源をつなぐ役割について、外部人材が地域に入り込むことの難しさがある</a:t>
            </a:r>
            <a:endParaRPr kumimoji="1" lang="en-US" altLang="ja-JP" sz="1200" b="0" i="0" u="none" strike="noStrike" kern="120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rPr>
              <a:t>　一方、地域に根ざした企業等は受け入れられやすい。</a:t>
            </a:r>
            <a:endParaRPr kumimoji="1" lang="en-US" altLang="ja-JP" sz="1200" b="0" i="0" u="none" strike="noStrike" kern="120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rPr>
              <a:t>・企業と地域が持続的にメリットを感じて自走するためには、人間関係の豊かさといった情緒的なつながりが鍵になるか。</a:t>
            </a:r>
            <a:endParaRPr kumimoji="1" lang="en-US" altLang="ja-JP" sz="1200" b="0" i="0" u="none" strike="noStrike" kern="120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rPr>
              <a:t>・企業の自社リソースを活かしたような巻き込みを「ミッション型」の枠組みでどう仕掛けるべきか。</a:t>
            </a: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rPr>
              <a:t>・退職後の男性は地域活動への参加に心理的な抵抗感を持つ傾向があるため、企業とのつながりを活用し、これまでの経験や</a:t>
            </a:r>
            <a:endParaRPr kumimoji="1" lang="en-US" altLang="ja-JP" sz="1200" b="0" i="0" u="none" strike="noStrike" kern="120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dirty="0">
                <a:solidFill>
                  <a:prstClr val="black"/>
                </a:solidFill>
                <a:latin typeface="Aptos" panose="02110004020202020204"/>
                <a:ea typeface="游ゴシック" panose="020B0400000000000000" pitchFamily="50" charset="-128"/>
              </a:rPr>
              <a:t>　</a:t>
            </a:r>
            <a:r>
              <a:rPr kumimoji="1" lang="ja-JP" altLang="en-US" sz="1200" b="0" i="0" u="none" strike="noStrike" kern="120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rPr>
              <a:t>専門性を活かせる役割やミッションを通じて地域活動への参加を促すアプローチには大きな可能性がある。</a:t>
            </a: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rPr>
              <a:t>・企業の中高年世代から退職後を見据えて地域活動を体験し、参加を後押しすることは有効である。</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en-US" altLang="ja-JP" sz="1200" b="0" i="0" u="none" strike="noStrike" kern="120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rPr>
              <a:t>④その他</a:t>
            </a:r>
            <a:endParaRPr kumimoji="1" lang="en-US" altLang="ja-JP" sz="1200" b="1" i="0" u="none" strike="noStrike" kern="120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rPr>
              <a:t>・地域福祉の本質は居場所づくりの地道な取り組みにあり、そこでの小さな気づきを専門窓口へスムーズに繋ぐプロセスが</a:t>
            </a:r>
            <a:endParaRPr kumimoji="1" lang="en-US" altLang="ja-JP" sz="1200" b="0" i="0" u="none" strike="noStrike" kern="120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rPr>
              <a:t>　重要であるが、現状は縦割りで課題がみえにくい。</a:t>
            </a:r>
            <a:endParaRPr kumimoji="1" lang="en-US" altLang="ja-JP" sz="1200" b="0" i="0" u="none" strike="noStrike" kern="120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rPr>
              <a:t>・参加し継続してもらうには、関心、知識、機会、時間、距離、人間関係</a:t>
            </a:r>
            <a:r>
              <a:rPr kumimoji="1" lang="ja-JP" altLang="en-US" sz="12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の</a:t>
            </a:r>
            <a:r>
              <a:rPr kumimoji="1" lang="en-US" altLang="ja-JP" sz="12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6</a:t>
            </a:r>
            <a:r>
              <a:rPr kumimoji="1" lang="ja-JP" altLang="en-US" sz="12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要</a:t>
            </a:r>
            <a:r>
              <a:rPr kumimoji="1" lang="ja-JP" altLang="en-US" sz="1200" b="0" i="0" u="none" strike="noStrike" kern="120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rPr>
              <a:t>素を個人の状況に合わせ調整しながら入り口</a:t>
            </a:r>
            <a:endParaRPr kumimoji="1" lang="en-US" altLang="ja-JP" sz="1200" b="0" i="0" u="none" strike="noStrike" kern="120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dirty="0">
                <a:solidFill>
                  <a:prstClr val="black"/>
                </a:solidFill>
                <a:latin typeface="Aptos" panose="02110004020202020204"/>
                <a:ea typeface="游ゴシック" panose="020B0400000000000000" pitchFamily="50" charset="-128"/>
              </a:rPr>
              <a:t>　</a:t>
            </a:r>
            <a:r>
              <a:rPr kumimoji="1" lang="ja-JP" altLang="en-US" sz="1200" b="0" i="0" u="none" strike="noStrike" kern="120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rPr>
              <a:t>を設計する必要がある。</a:t>
            </a:r>
            <a:endParaRPr kumimoji="1" lang="en-US" altLang="ja-JP" sz="1200" b="0" i="0" u="none" strike="noStrike" kern="120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rPr>
              <a:t>・入り口は「頼まれたから」であっても、活動そのものの価値に気づき継続できることもある。自然に次世代へ受け継がれる</a:t>
            </a:r>
            <a:endParaRPr kumimoji="1" lang="en-US" altLang="ja-JP" sz="1200" b="0" i="0" u="none" strike="noStrike" kern="120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dirty="0">
                <a:solidFill>
                  <a:prstClr val="black"/>
                </a:solidFill>
                <a:latin typeface="Aptos" panose="02110004020202020204"/>
                <a:ea typeface="游ゴシック" panose="020B0400000000000000" pitchFamily="50" charset="-128"/>
              </a:rPr>
              <a:t>　</a:t>
            </a:r>
            <a:r>
              <a:rPr kumimoji="1" lang="ja-JP" altLang="en-US" sz="1200" b="0" i="0" u="none" strike="noStrike" kern="120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rPr>
              <a:t>システム設計が持続性の要である。</a:t>
            </a:r>
            <a:endParaRPr kumimoji="1" lang="en-US" altLang="ja-JP" sz="1200" b="0" i="0" u="none" strike="noStrike" kern="120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rPr>
              <a:t>・「つなぐ人」が地域に入り込み関係性を構築するアプローチや、地域課題との調整、フォローといった高度な専門性が必要。　</a:t>
            </a:r>
            <a:endParaRPr kumimoji="1" lang="en-US" altLang="ja-JP" sz="1200" b="0" i="0" u="none" strike="noStrike" kern="120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dirty="0">
                <a:solidFill>
                  <a:prstClr val="black"/>
                </a:solidFill>
                <a:latin typeface="Aptos" panose="02110004020202020204"/>
                <a:ea typeface="游ゴシック" panose="020B0400000000000000" pitchFamily="50" charset="-128"/>
              </a:rPr>
              <a:t>　</a:t>
            </a:r>
            <a:r>
              <a:rPr kumimoji="1" lang="ja-JP" altLang="en-US" sz="12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社協や</a:t>
            </a:r>
            <a:r>
              <a:rPr kumimoji="1" lang="en-US" altLang="ja-JP" sz="12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CSW</a:t>
            </a:r>
            <a:r>
              <a:rPr kumimoji="1" lang="ja-JP" altLang="en-US" sz="12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等の活動</a:t>
            </a:r>
            <a:r>
              <a:rPr kumimoji="1" lang="ja-JP" altLang="en-US" sz="1200" b="0" i="0" u="none" strike="noStrike" kern="120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rPr>
              <a:t>に大きな地域差があり、その解消のために、第三者的な専門機関などの視点を入れることが必要では</a:t>
            </a:r>
            <a:endParaRPr kumimoji="1" lang="en-US" altLang="ja-JP" sz="1200" b="0" i="0" u="none" strike="noStrike" kern="120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dirty="0">
                <a:solidFill>
                  <a:prstClr val="black"/>
                </a:solidFill>
                <a:latin typeface="Aptos" panose="02110004020202020204"/>
                <a:ea typeface="游ゴシック" panose="020B0400000000000000" pitchFamily="50" charset="-128"/>
              </a:rPr>
              <a:t>　</a:t>
            </a:r>
            <a:r>
              <a:rPr kumimoji="1" lang="ja-JP" altLang="en-US" sz="1200" b="0" i="0" u="none" strike="noStrike" kern="120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rPr>
              <a:t>ないか。</a:t>
            </a:r>
            <a:endParaRPr kumimoji="1" lang="en-US" altLang="ja-JP" sz="1200" b="0" i="0" u="none" strike="noStrike" kern="120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rPr>
              <a:t>・社協等の福祉現場においては、繋がった人を受け入れる</a:t>
            </a:r>
            <a:r>
              <a:rPr kumimoji="1" lang="ja-JP" altLang="en-US" sz="12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ボランティアセンターや</a:t>
            </a:r>
            <a:r>
              <a:rPr kumimoji="1" lang="en-US" altLang="ja-JP" sz="12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CSW</a:t>
            </a:r>
            <a:r>
              <a:rPr kumimoji="1" lang="ja-JP" altLang="en-US" sz="12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などのコーディネート機能は充実</a:t>
            </a:r>
            <a:endParaRPr kumimoji="1" lang="en-US" altLang="ja-JP" sz="12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dirty="0">
                <a:solidFill>
                  <a:prstClr val="black"/>
                </a:solidFill>
                <a:latin typeface="游ゴシック" panose="020B0400000000000000" pitchFamily="50" charset="-128"/>
                <a:ea typeface="游ゴシック" panose="020B0400000000000000" pitchFamily="50" charset="-128"/>
              </a:rPr>
              <a:t>　</a:t>
            </a:r>
            <a:r>
              <a:rPr kumimoji="1" lang="ja-JP" altLang="en-US" sz="12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しているが、関心の薄い企業や一般住民を引き寄せる手法が不足している。</a:t>
            </a:r>
            <a:r>
              <a:rPr kumimoji="1" lang="en-US" altLang="ja-JP" sz="12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SNS</a:t>
            </a:r>
            <a:r>
              <a:rPr kumimoji="1" lang="ja-JP" altLang="en-US" sz="12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のような</a:t>
            </a:r>
            <a:r>
              <a:rPr kumimoji="1" lang="ja-JP" altLang="en-US" sz="1200" b="0" i="0" u="none" strike="noStrike" kern="120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rPr>
              <a:t>ツールを用いて、福祉に縁の</a:t>
            </a:r>
            <a:endParaRPr kumimoji="1" lang="en-US" altLang="ja-JP" sz="1200" b="0" i="0" u="none" strike="noStrike" kern="120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rPr>
              <a:t>　なかった人を引き寄せる仕組みを開発すべきである。</a:t>
            </a: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rPr>
              <a:t>・特定の誰かが重責を担うのではなく、みんなで少しずつ役割を分担し合える分散設計が必要である。</a:t>
            </a: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rPr>
              <a:t>・地域の取り組みを単発の好事例で終わらせず、全体へ可視化・構造化して横展開するアプローチが必要である。</a:t>
            </a: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rPr>
              <a:t>・大阪府の地域共生社会実現に向けて、各地域の社協プラットフォームやボランティア、デジタルツールの可能性も含めて</a:t>
            </a:r>
            <a:endParaRPr kumimoji="1" lang="en-US" altLang="ja-JP" sz="1200" b="0" i="0" u="none" strike="noStrike" kern="120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rPr>
              <a:t>　可視化し、価値を社会的に正当に評価・称賛するための具体的な取組みを設計していくべき。</a:t>
            </a:r>
            <a:endParaRPr kumimoji="1" lang="en-US" altLang="ja-JP" sz="1200" b="0" i="0" u="none" strike="noStrike" kern="120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endParaRPr>
          </a:p>
        </p:txBody>
      </p:sp>
      <p:sp>
        <p:nvSpPr>
          <p:cNvPr id="3" name="テキスト ボックス 2">
            <a:extLst>
              <a:ext uri="{FF2B5EF4-FFF2-40B4-BE49-F238E27FC236}">
                <a16:creationId xmlns:a16="http://schemas.microsoft.com/office/drawing/2014/main" id="{CC97DCEC-36F7-719B-6966-7653BEFD57D9}"/>
              </a:ext>
            </a:extLst>
          </p:cNvPr>
          <p:cNvSpPr txBox="1"/>
          <p:nvPr/>
        </p:nvSpPr>
        <p:spPr>
          <a:xfrm>
            <a:off x="0" y="0"/>
            <a:ext cx="9144000" cy="584775"/>
          </a:xfrm>
          <a:prstGeom prst="rect">
            <a:avLst/>
          </a:prstGeom>
          <a:solidFill>
            <a:srgbClr val="002060"/>
          </a:solidFill>
        </p:spPr>
        <p:txBody>
          <a:bodyPr wrap="square" rtlCol="0">
            <a:spAutoFit/>
          </a:bodyPr>
          <a:lstStyle/>
          <a:p>
            <a:r>
              <a:rPr kumimoji="1" lang="ja-JP" altLang="en-US" sz="1600" b="1" dirty="0">
                <a:solidFill>
                  <a:schemeClr val="bg1"/>
                </a:solidFill>
              </a:rPr>
              <a:t>第１回 地域福祉支援計画推進分科会（令和８年８月</a:t>
            </a:r>
            <a:r>
              <a:rPr kumimoji="1" lang="en-US" altLang="ja-JP" sz="1600" b="1" dirty="0">
                <a:solidFill>
                  <a:schemeClr val="bg1"/>
                </a:solidFill>
              </a:rPr>
              <a:t>7</a:t>
            </a:r>
            <a:r>
              <a:rPr kumimoji="1" lang="ja-JP" altLang="en-US" sz="1600" b="1" dirty="0">
                <a:solidFill>
                  <a:schemeClr val="bg1"/>
                </a:solidFill>
              </a:rPr>
              <a:t>日） 概要②</a:t>
            </a:r>
            <a:endParaRPr kumimoji="1" lang="en-US" altLang="ja-JP" sz="1600" b="1" dirty="0">
              <a:solidFill>
                <a:schemeClr val="bg1"/>
              </a:solidFill>
            </a:endParaRPr>
          </a:p>
          <a:p>
            <a:r>
              <a:rPr kumimoji="1" lang="ja-JP" altLang="en-US" sz="1600" b="1" dirty="0">
                <a:solidFill>
                  <a:schemeClr val="bg1"/>
                </a:solidFill>
              </a:rPr>
              <a:t>～地域福祉を担う多様な人づくりについて～</a:t>
            </a:r>
          </a:p>
        </p:txBody>
      </p:sp>
      <p:sp>
        <p:nvSpPr>
          <p:cNvPr id="4" name="スライド番号プレースホルダー 2">
            <a:extLst>
              <a:ext uri="{FF2B5EF4-FFF2-40B4-BE49-F238E27FC236}">
                <a16:creationId xmlns:a16="http://schemas.microsoft.com/office/drawing/2014/main" id="{EB93C288-FE4B-2E18-1F8C-A18FA3CC8F52}"/>
              </a:ext>
            </a:extLst>
          </p:cNvPr>
          <p:cNvSpPr>
            <a:spLocks noGrp="1"/>
          </p:cNvSpPr>
          <p:nvPr>
            <p:ph type="sldNum" sz="quarter" idx="12"/>
          </p:nvPr>
        </p:nvSpPr>
        <p:spPr>
          <a:xfrm>
            <a:off x="6879167" y="6386139"/>
            <a:ext cx="2057400" cy="365125"/>
          </a:xfrm>
        </p:spPr>
        <p:txBody>
          <a:bodyPr/>
          <a:lstStyle/>
          <a:p>
            <a:fld id="{3D7F0CC7-3805-4706-AC3A-A2089920CED5}" type="slidenum">
              <a:rPr kumimoji="1" lang="ja-JP" altLang="en-US" sz="2000" smtClean="0"/>
              <a:t>2</a:t>
            </a:fld>
            <a:endParaRPr kumimoji="1" lang="ja-JP" altLang="en-US" sz="2000" dirty="0"/>
          </a:p>
        </p:txBody>
      </p:sp>
    </p:spTree>
    <p:extLst>
      <p:ext uri="{BB962C8B-B14F-4D97-AF65-F5344CB8AC3E}">
        <p14:creationId xmlns:p14="http://schemas.microsoft.com/office/powerpoint/2010/main" val="3198381570"/>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テーマ">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528</TotalTime>
  <Words>1208</Words>
  <Application>Microsoft Office PowerPoint</Application>
  <PresentationFormat>画面に合わせる (4:3)</PresentationFormat>
  <Paragraphs>70</Paragraphs>
  <Slides>2</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2</vt:i4>
      </vt:variant>
    </vt:vector>
  </HeadingPairs>
  <TitlesOfParts>
    <vt:vector size="8" baseType="lpstr">
      <vt:lpstr>ＭＳ ゴシック</vt:lpstr>
      <vt:lpstr>游ゴシック</vt:lpstr>
      <vt:lpstr>Aptos</vt:lpstr>
      <vt:lpstr>Aptos Display</vt:lpstr>
      <vt:lpstr>Arial</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吉崎　啓司</cp:lastModifiedBy>
  <cp:revision>15</cp:revision>
  <cp:lastPrinted>2026-09-09T07:58:17Z</cp:lastPrinted>
  <dcterms:created xsi:type="dcterms:W3CDTF">2026-08-28T01:58:07Z</dcterms:created>
  <dcterms:modified xsi:type="dcterms:W3CDTF">2026-10-01T04:18:06Z</dcterms:modified>
</cp:coreProperties>
</file>