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8" r:id="rId4"/>
  </p:sldMasterIdLst>
  <p:notesMasterIdLst>
    <p:notesMasterId r:id="rId22"/>
  </p:notesMasterIdLst>
  <p:handoutMasterIdLst>
    <p:handoutMasterId r:id="rId23"/>
  </p:handoutMasterIdLst>
  <p:sldIdLst>
    <p:sldId id="1066" r:id="rId5"/>
    <p:sldId id="402" r:id="rId6"/>
    <p:sldId id="1058" r:id="rId7"/>
    <p:sldId id="1059" r:id="rId8"/>
    <p:sldId id="1060" r:id="rId9"/>
    <p:sldId id="1061" r:id="rId10"/>
    <p:sldId id="1045" r:id="rId11"/>
    <p:sldId id="1062" r:id="rId12"/>
    <p:sldId id="1067" r:id="rId13"/>
    <p:sldId id="258" r:id="rId14"/>
    <p:sldId id="1063" r:id="rId15"/>
    <p:sldId id="1064" r:id="rId16"/>
    <p:sldId id="1065" r:id="rId17"/>
    <p:sldId id="1055" r:id="rId18"/>
    <p:sldId id="1056" r:id="rId19"/>
    <p:sldId id="1057" r:id="rId20"/>
    <p:sldId id="1068" r:id="rId21"/>
  </p:sldIdLst>
  <p:sldSz cx="9217025" cy="7021513"/>
  <p:notesSz cx="6807200" cy="9939338"/>
  <p:defaultTextStyle>
    <a:defPPr>
      <a:defRPr lang="ja-JP"/>
    </a:defPPr>
    <a:lvl1pPr marL="0" algn="l" defTabSz="914223" rtl="0" eaLnBrk="1" latinLnBrk="0" hangingPunct="1">
      <a:defRPr kumimoji="1" sz="1800" kern="1200">
        <a:solidFill>
          <a:schemeClr val="tx1"/>
        </a:solidFill>
        <a:latin typeface="+mn-lt"/>
        <a:ea typeface="+mn-ea"/>
        <a:cs typeface="+mn-cs"/>
      </a:defRPr>
    </a:lvl1pPr>
    <a:lvl2pPr marL="457111" algn="l" defTabSz="914223" rtl="0" eaLnBrk="1" latinLnBrk="0" hangingPunct="1">
      <a:defRPr kumimoji="1" sz="1800" kern="1200">
        <a:solidFill>
          <a:schemeClr val="tx1"/>
        </a:solidFill>
        <a:latin typeface="+mn-lt"/>
        <a:ea typeface="+mn-ea"/>
        <a:cs typeface="+mn-cs"/>
      </a:defRPr>
    </a:lvl2pPr>
    <a:lvl3pPr marL="914223" algn="l" defTabSz="914223" rtl="0" eaLnBrk="1" latinLnBrk="0" hangingPunct="1">
      <a:defRPr kumimoji="1" sz="1800" kern="1200">
        <a:solidFill>
          <a:schemeClr val="tx1"/>
        </a:solidFill>
        <a:latin typeface="+mn-lt"/>
        <a:ea typeface="+mn-ea"/>
        <a:cs typeface="+mn-cs"/>
      </a:defRPr>
    </a:lvl3pPr>
    <a:lvl4pPr marL="1371334" algn="l" defTabSz="914223" rtl="0" eaLnBrk="1" latinLnBrk="0" hangingPunct="1">
      <a:defRPr kumimoji="1" sz="1800" kern="1200">
        <a:solidFill>
          <a:schemeClr val="tx1"/>
        </a:solidFill>
        <a:latin typeface="+mn-lt"/>
        <a:ea typeface="+mn-ea"/>
        <a:cs typeface="+mn-cs"/>
      </a:defRPr>
    </a:lvl4pPr>
    <a:lvl5pPr marL="1828447" algn="l" defTabSz="914223" rtl="0" eaLnBrk="1" latinLnBrk="0" hangingPunct="1">
      <a:defRPr kumimoji="1" sz="1800" kern="1200">
        <a:solidFill>
          <a:schemeClr val="tx1"/>
        </a:solidFill>
        <a:latin typeface="+mn-lt"/>
        <a:ea typeface="+mn-ea"/>
        <a:cs typeface="+mn-cs"/>
      </a:defRPr>
    </a:lvl5pPr>
    <a:lvl6pPr marL="2285558" algn="l" defTabSz="914223" rtl="0" eaLnBrk="1" latinLnBrk="0" hangingPunct="1">
      <a:defRPr kumimoji="1" sz="1800" kern="1200">
        <a:solidFill>
          <a:schemeClr val="tx1"/>
        </a:solidFill>
        <a:latin typeface="+mn-lt"/>
        <a:ea typeface="+mn-ea"/>
        <a:cs typeface="+mn-cs"/>
      </a:defRPr>
    </a:lvl6pPr>
    <a:lvl7pPr marL="2742670" algn="l" defTabSz="914223" rtl="0" eaLnBrk="1" latinLnBrk="0" hangingPunct="1">
      <a:defRPr kumimoji="1" sz="1800" kern="1200">
        <a:solidFill>
          <a:schemeClr val="tx1"/>
        </a:solidFill>
        <a:latin typeface="+mn-lt"/>
        <a:ea typeface="+mn-ea"/>
        <a:cs typeface="+mn-cs"/>
      </a:defRPr>
    </a:lvl7pPr>
    <a:lvl8pPr marL="3199781" algn="l" defTabSz="914223" rtl="0" eaLnBrk="1" latinLnBrk="0" hangingPunct="1">
      <a:defRPr kumimoji="1" sz="1800" kern="1200">
        <a:solidFill>
          <a:schemeClr val="tx1"/>
        </a:solidFill>
        <a:latin typeface="+mn-lt"/>
        <a:ea typeface="+mn-ea"/>
        <a:cs typeface="+mn-cs"/>
      </a:defRPr>
    </a:lvl8pPr>
    <a:lvl9pPr marL="3656894" algn="l" defTabSz="914223"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81">
          <p15:clr>
            <a:srgbClr val="A4A3A4"/>
          </p15:clr>
        </p15:guide>
        <p15:guide id="4" orient="horz" pos="2212">
          <p15:clr>
            <a:srgbClr val="A4A3A4"/>
          </p15:clr>
        </p15:guide>
        <p15:guide id="5" pos="2903">
          <p15:clr>
            <a:srgbClr val="A4A3A4"/>
          </p15:clr>
        </p15:guide>
        <p15:guide id="6" pos="29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22"/>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autoAdjust="0"/>
    <p:restoredTop sz="94061" autoAdjust="0"/>
  </p:normalViewPr>
  <p:slideViewPr>
    <p:cSldViewPr>
      <p:cViewPr varScale="1">
        <p:scale>
          <a:sx n="101" d="100"/>
          <a:sy n="101" d="100"/>
        </p:scale>
        <p:origin x="1896" y="120"/>
      </p:cViewPr>
      <p:guideLst>
        <p:guide orient="horz" pos="2160"/>
        <p:guide pos="2880"/>
        <p:guide pos="2881"/>
        <p:guide orient="horz" pos="2212"/>
        <p:guide pos="2903"/>
        <p:guide pos="290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6967"/>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1"/>
            <a:ext cx="2949787" cy="496967"/>
          </a:xfrm>
          <a:prstGeom prst="rect">
            <a:avLst/>
          </a:prstGeom>
        </p:spPr>
        <p:txBody>
          <a:bodyPr vert="horz" lIns="91430" tIns="45715" rIns="91430" bIns="45715" rtlCol="0"/>
          <a:lstStyle>
            <a:lvl1pPr algn="r">
              <a:defRPr sz="1200"/>
            </a:lvl1pPr>
          </a:lstStyle>
          <a:p>
            <a:fld id="{2AEA8355-7D32-4F3E-89E9-68932B7081CF}" type="datetimeFigureOut">
              <a:rPr kumimoji="1" lang="ja-JP" altLang="en-US" smtClean="0"/>
              <a:t>2026/9/24</a:t>
            </a:fld>
            <a:endParaRPr kumimoji="1" lang="ja-JP" altLang="en-US"/>
          </a:p>
        </p:txBody>
      </p:sp>
      <p:sp>
        <p:nvSpPr>
          <p:cNvPr id="4" name="フッター プレースホルダー 3"/>
          <p:cNvSpPr>
            <a:spLocks noGrp="1"/>
          </p:cNvSpPr>
          <p:nvPr>
            <p:ph type="ftr" sz="quarter" idx="2"/>
          </p:nvPr>
        </p:nvSpPr>
        <p:spPr>
          <a:xfrm>
            <a:off x="0" y="9440647"/>
            <a:ext cx="2949787" cy="496967"/>
          </a:xfrm>
          <a:prstGeom prst="rect">
            <a:avLst/>
          </a:prstGeom>
        </p:spPr>
        <p:txBody>
          <a:bodyPr vert="horz" lIns="91430" tIns="45715" rIns="91430" bIns="4571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6967"/>
          </a:xfrm>
          <a:prstGeom prst="rect">
            <a:avLst/>
          </a:prstGeom>
        </p:spPr>
        <p:txBody>
          <a:bodyPr vert="horz" lIns="91430" tIns="45715" rIns="91430" bIns="45715" rtlCol="0" anchor="b"/>
          <a:lstStyle>
            <a:lvl1pPr algn="r">
              <a:defRPr sz="1200"/>
            </a:lvl1pPr>
          </a:lstStyle>
          <a:p>
            <a:fld id="{BBDBCE64-251D-4B3C-97FF-F7B297130E5D}" type="slidenum">
              <a:rPr kumimoji="1" lang="ja-JP" altLang="en-US" smtClean="0"/>
              <a:t>‹#›</a:t>
            </a:fld>
            <a:endParaRPr kumimoji="1" lang="ja-JP" altLang="en-US"/>
          </a:p>
        </p:txBody>
      </p:sp>
    </p:spTree>
    <p:extLst>
      <p:ext uri="{BB962C8B-B14F-4D97-AF65-F5344CB8AC3E}">
        <p14:creationId xmlns:p14="http://schemas.microsoft.com/office/powerpoint/2010/main" val="2399411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575" cy="496888"/>
          </a:xfrm>
          <a:prstGeom prst="rect">
            <a:avLst/>
          </a:prstGeom>
        </p:spPr>
        <p:txBody>
          <a:bodyPr vert="horz" lIns="91430" tIns="45715" rIns="91430" bIns="4571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30" tIns="45715" rIns="91430" bIns="45715" rtlCol="0"/>
          <a:lstStyle>
            <a:lvl1pPr algn="r">
              <a:defRPr sz="1200"/>
            </a:lvl1pPr>
          </a:lstStyle>
          <a:p>
            <a:fld id="{BB808C7D-7CBF-4757-9CF9-FA49DCFE2895}"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958850" y="746125"/>
            <a:ext cx="4889500" cy="3725863"/>
          </a:xfrm>
          <a:prstGeom prst="rect">
            <a:avLst/>
          </a:prstGeom>
          <a:noFill/>
          <a:ln w="12700">
            <a:solidFill>
              <a:prstClr val="black"/>
            </a:solidFill>
          </a:ln>
        </p:spPr>
        <p:txBody>
          <a:bodyPr vert="horz" lIns="91430" tIns="45715" rIns="91430" bIns="45715" rtlCol="0" anchor="ctr"/>
          <a:lstStyle/>
          <a:p>
            <a:endParaRPr lang="ja-JP" altLang="en-US"/>
          </a:p>
        </p:txBody>
      </p:sp>
      <p:sp>
        <p:nvSpPr>
          <p:cNvPr id="5" name="ノート プレースホルダー 4"/>
          <p:cNvSpPr>
            <a:spLocks noGrp="1"/>
          </p:cNvSpPr>
          <p:nvPr>
            <p:ph type="body" sz="quarter" idx="3"/>
          </p:nvPr>
        </p:nvSpPr>
        <p:spPr>
          <a:xfrm>
            <a:off x="681039" y="4721226"/>
            <a:ext cx="5445125" cy="4471988"/>
          </a:xfrm>
          <a:prstGeom prst="rect">
            <a:avLst/>
          </a:prstGeom>
        </p:spPr>
        <p:txBody>
          <a:bodyPr vert="horz" lIns="91430" tIns="45715" rIns="91430" bIns="4571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863"/>
            <a:ext cx="2949575" cy="496887"/>
          </a:xfrm>
          <a:prstGeom prst="rect">
            <a:avLst/>
          </a:prstGeom>
        </p:spPr>
        <p:txBody>
          <a:bodyPr vert="horz" lIns="91430" tIns="45715" rIns="91430" bIns="4571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lIns="91430" tIns="45715" rIns="91430" bIns="45715" rtlCol="0" anchor="b"/>
          <a:lstStyle>
            <a:lvl1pPr algn="r">
              <a:defRPr sz="1200"/>
            </a:lvl1pPr>
          </a:lstStyle>
          <a:p>
            <a:fld id="{7DC1E106-F165-4761-845D-4B89DD6005F3}" type="slidenum">
              <a:rPr kumimoji="1" lang="ja-JP" altLang="en-US" smtClean="0"/>
              <a:t>‹#›</a:t>
            </a:fld>
            <a:endParaRPr kumimoji="1" lang="ja-JP" altLang="en-US"/>
          </a:p>
        </p:txBody>
      </p:sp>
    </p:spTree>
    <p:extLst>
      <p:ext uri="{BB962C8B-B14F-4D97-AF65-F5344CB8AC3E}">
        <p14:creationId xmlns:p14="http://schemas.microsoft.com/office/powerpoint/2010/main" val="2388551436"/>
      </p:ext>
    </p:extLst>
  </p:cSld>
  <p:clrMap bg1="lt1" tx1="dk1" bg2="lt2" tx2="dk2" accent1="accent1" accent2="accent2" accent3="accent3" accent4="accent4" accent5="accent5" accent6="accent6" hlink="hlink" folHlink="folHlink"/>
  <p:notesStyle>
    <a:lvl1pPr marL="0" algn="l" defTabSz="914223" rtl="0" eaLnBrk="1" latinLnBrk="0" hangingPunct="1">
      <a:defRPr kumimoji="1" sz="1200" kern="1200">
        <a:solidFill>
          <a:schemeClr val="tx1"/>
        </a:solidFill>
        <a:latin typeface="+mn-lt"/>
        <a:ea typeface="+mn-ea"/>
        <a:cs typeface="+mn-cs"/>
      </a:defRPr>
    </a:lvl1pPr>
    <a:lvl2pPr marL="457111" algn="l" defTabSz="914223" rtl="0" eaLnBrk="1" latinLnBrk="0" hangingPunct="1">
      <a:defRPr kumimoji="1" sz="1200" kern="1200">
        <a:solidFill>
          <a:schemeClr val="tx1"/>
        </a:solidFill>
        <a:latin typeface="+mn-lt"/>
        <a:ea typeface="+mn-ea"/>
        <a:cs typeface="+mn-cs"/>
      </a:defRPr>
    </a:lvl2pPr>
    <a:lvl3pPr marL="914223" algn="l" defTabSz="914223" rtl="0" eaLnBrk="1" latinLnBrk="0" hangingPunct="1">
      <a:defRPr kumimoji="1" sz="1200" kern="1200">
        <a:solidFill>
          <a:schemeClr val="tx1"/>
        </a:solidFill>
        <a:latin typeface="+mn-lt"/>
        <a:ea typeface="+mn-ea"/>
        <a:cs typeface="+mn-cs"/>
      </a:defRPr>
    </a:lvl3pPr>
    <a:lvl4pPr marL="1371334" algn="l" defTabSz="914223" rtl="0" eaLnBrk="1" latinLnBrk="0" hangingPunct="1">
      <a:defRPr kumimoji="1" sz="1200" kern="1200">
        <a:solidFill>
          <a:schemeClr val="tx1"/>
        </a:solidFill>
        <a:latin typeface="+mn-lt"/>
        <a:ea typeface="+mn-ea"/>
        <a:cs typeface="+mn-cs"/>
      </a:defRPr>
    </a:lvl4pPr>
    <a:lvl5pPr marL="1828447" algn="l" defTabSz="914223" rtl="0" eaLnBrk="1" latinLnBrk="0" hangingPunct="1">
      <a:defRPr kumimoji="1" sz="1200" kern="1200">
        <a:solidFill>
          <a:schemeClr val="tx1"/>
        </a:solidFill>
        <a:latin typeface="+mn-lt"/>
        <a:ea typeface="+mn-ea"/>
        <a:cs typeface="+mn-cs"/>
      </a:defRPr>
    </a:lvl5pPr>
    <a:lvl6pPr marL="2285558" algn="l" defTabSz="914223" rtl="0" eaLnBrk="1" latinLnBrk="0" hangingPunct="1">
      <a:defRPr kumimoji="1" sz="1200" kern="1200">
        <a:solidFill>
          <a:schemeClr val="tx1"/>
        </a:solidFill>
        <a:latin typeface="+mn-lt"/>
        <a:ea typeface="+mn-ea"/>
        <a:cs typeface="+mn-cs"/>
      </a:defRPr>
    </a:lvl6pPr>
    <a:lvl7pPr marL="2742670" algn="l" defTabSz="914223" rtl="0" eaLnBrk="1" latinLnBrk="0" hangingPunct="1">
      <a:defRPr kumimoji="1" sz="1200" kern="1200">
        <a:solidFill>
          <a:schemeClr val="tx1"/>
        </a:solidFill>
        <a:latin typeface="+mn-lt"/>
        <a:ea typeface="+mn-ea"/>
        <a:cs typeface="+mn-cs"/>
      </a:defRPr>
    </a:lvl7pPr>
    <a:lvl8pPr marL="3199781" algn="l" defTabSz="914223" rtl="0" eaLnBrk="1" latinLnBrk="0" hangingPunct="1">
      <a:defRPr kumimoji="1" sz="1200" kern="1200">
        <a:solidFill>
          <a:schemeClr val="tx1"/>
        </a:solidFill>
        <a:latin typeface="+mn-lt"/>
        <a:ea typeface="+mn-ea"/>
        <a:cs typeface="+mn-cs"/>
      </a:defRPr>
    </a:lvl8pPr>
    <a:lvl9pPr marL="3656894" algn="l" defTabSz="914223"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F5547-C716-E96C-7D76-1204A344726C}"/>
            </a:ext>
          </a:extLst>
        </p:cNvPr>
        <p:cNvGrpSpPr/>
        <p:nvPr/>
      </p:nvGrpSpPr>
      <p:grpSpPr>
        <a:xfrm>
          <a:off x="0" y="0"/>
          <a:ext cx="0" cy="0"/>
          <a:chOff x="0" y="0"/>
          <a:chExt cx="0" cy="0"/>
        </a:xfrm>
      </p:grpSpPr>
      <p:sp>
        <p:nvSpPr>
          <p:cNvPr id="2" name="スライド イメージ プレースホルダ 1">
            <a:extLst>
              <a:ext uri="{FF2B5EF4-FFF2-40B4-BE49-F238E27FC236}">
                <a16:creationId xmlns:a16="http://schemas.microsoft.com/office/drawing/2014/main" id="{A540F81B-D03F-ABB0-1DD4-301C41848CEB}"/>
              </a:ext>
            </a:extLst>
          </p:cNvPr>
          <p:cNvSpPr>
            <a:spLocks noGrp="1" noRot="1" noChangeAspect="1"/>
          </p:cNvSpPr>
          <p:nvPr>
            <p:ph type="sldImg"/>
          </p:nvPr>
        </p:nvSpPr>
        <p:spPr>
          <a:xfrm>
            <a:off x="1201738" y="1243013"/>
            <a:ext cx="4403725" cy="3354387"/>
          </a:xfrm>
        </p:spPr>
      </p:sp>
      <p:sp>
        <p:nvSpPr>
          <p:cNvPr id="3" name="ノート プレースホルダ 2">
            <a:extLst>
              <a:ext uri="{FF2B5EF4-FFF2-40B4-BE49-F238E27FC236}">
                <a16:creationId xmlns:a16="http://schemas.microsoft.com/office/drawing/2014/main" id="{7C62528B-4583-C777-0EDE-88874B7DDCBD}"/>
              </a:ext>
            </a:extLst>
          </p:cNvPr>
          <p:cNvSpPr>
            <a:spLocks noGrp="1"/>
          </p:cNvSpPr>
          <p:nvPr>
            <p:ph type="body" idx="1"/>
          </p:nvPr>
        </p:nvSpPr>
        <p:spPr/>
        <p:txBody>
          <a:bodyPr>
            <a:normAutofit/>
          </a:bodyPr>
          <a:lstStyle/>
          <a:p>
            <a:endParaRPr kumimoji="1" lang="ja-JP" altLang="en-US"/>
          </a:p>
        </p:txBody>
      </p:sp>
      <p:sp>
        <p:nvSpPr>
          <p:cNvPr id="4" name="スライド番号プレースホルダ 3">
            <a:extLst>
              <a:ext uri="{FF2B5EF4-FFF2-40B4-BE49-F238E27FC236}">
                <a16:creationId xmlns:a16="http://schemas.microsoft.com/office/drawing/2014/main" id="{04402C5A-6EF0-2C91-76C1-540E8CDCCB02}"/>
              </a:ext>
            </a:extLst>
          </p:cNvPr>
          <p:cNvSpPr>
            <a:spLocks noGrp="1"/>
          </p:cNvSpPr>
          <p:nvPr>
            <p:ph type="sldNum" sz="quarter" idx="10"/>
          </p:nvPr>
        </p:nvSpPr>
        <p:spPr/>
        <p:txBody>
          <a:bodyPr/>
          <a:lstStyle/>
          <a:p>
            <a:fld id="{B8BC807D-4F6B-449D-8D02-C41327DA3A5E}" type="slidenum">
              <a:rPr kumimoji="1" lang="ja-JP" altLang="en-US" smtClean="0"/>
              <a:pPr/>
              <a:t>2</a:t>
            </a:fld>
            <a:endParaRPr kumimoji="1" lang="ja-JP" altLang="en-US"/>
          </a:p>
        </p:txBody>
      </p:sp>
    </p:spTree>
    <p:extLst>
      <p:ext uri="{BB962C8B-B14F-4D97-AF65-F5344CB8AC3E}">
        <p14:creationId xmlns:p14="http://schemas.microsoft.com/office/powerpoint/2010/main" val="3271580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91280" y="2181222"/>
            <a:ext cx="7834471" cy="1505076"/>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82555" y="3978858"/>
            <a:ext cx="6451918" cy="1794387"/>
          </a:xfrm>
        </p:spPr>
        <p:txBody>
          <a:bodyPr/>
          <a:lstStyle>
            <a:lvl1pPr marL="0" indent="0" algn="ctr">
              <a:buNone/>
              <a:defRPr>
                <a:solidFill>
                  <a:schemeClr val="tx1">
                    <a:tint val="75000"/>
                  </a:schemeClr>
                </a:solidFill>
              </a:defRPr>
            </a:lvl1pPr>
            <a:lvl2pPr marL="457111" indent="0" algn="ctr">
              <a:buNone/>
              <a:defRPr>
                <a:solidFill>
                  <a:schemeClr val="tx1">
                    <a:tint val="75000"/>
                  </a:schemeClr>
                </a:solidFill>
              </a:defRPr>
            </a:lvl2pPr>
            <a:lvl3pPr marL="914223" indent="0" algn="ctr">
              <a:buNone/>
              <a:defRPr>
                <a:solidFill>
                  <a:schemeClr val="tx1">
                    <a:tint val="75000"/>
                  </a:schemeClr>
                </a:solidFill>
              </a:defRPr>
            </a:lvl3pPr>
            <a:lvl4pPr marL="1371334" indent="0" algn="ctr">
              <a:buNone/>
              <a:defRPr>
                <a:solidFill>
                  <a:schemeClr val="tx1">
                    <a:tint val="75000"/>
                  </a:schemeClr>
                </a:solidFill>
              </a:defRPr>
            </a:lvl4pPr>
            <a:lvl5pPr marL="1828447" indent="0" algn="ctr">
              <a:buNone/>
              <a:defRPr>
                <a:solidFill>
                  <a:schemeClr val="tx1">
                    <a:tint val="75000"/>
                  </a:schemeClr>
                </a:solidFill>
              </a:defRPr>
            </a:lvl5pPr>
            <a:lvl6pPr marL="2285558" indent="0" algn="ctr">
              <a:buNone/>
              <a:defRPr>
                <a:solidFill>
                  <a:schemeClr val="tx1">
                    <a:tint val="75000"/>
                  </a:schemeClr>
                </a:solidFill>
              </a:defRPr>
            </a:lvl6pPr>
            <a:lvl7pPr marL="2742670" indent="0" algn="ctr">
              <a:buNone/>
              <a:defRPr>
                <a:solidFill>
                  <a:schemeClr val="tx1">
                    <a:tint val="75000"/>
                  </a:schemeClr>
                </a:solidFill>
              </a:defRPr>
            </a:lvl7pPr>
            <a:lvl8pPr marL="3199781" indent="0" algn="ctr">
              <a:buNone/>
              <a:defRPr>
                <a:solidFill>
                  <a:schemeClr val="tx1">
                    <a:tint val="75000"/>
                  </a:schemeClr>
                </a:solidFill>
              </a:defRPr>
            </a:lvl8pPr>
            <a:lvl9pPr marL="365689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95660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4648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8084" y="4511978"/>
            <a:ext cx="7834471" cy="139455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8084" y="2976018"/>
            <a:ext cx="7834471" cy="1535955"/>
          </a:xfrm>
        </p:spPr>
        <p:txBody>
          <a:bodyPr anchor="b"/>
          <a:lstStyle>
            <a:lvl1pPr marL="0" indent="0">
              <a:buNone/>
              <a:defRPr sz="2000">
                <a:solidFill>
                  <a:schemeClr val="tx1">
                    <a:tint val="75000"/>
                  </a:schemeClr>
                </a:solidFill>
              </a:defRPr>
            </a:lvl1pPr>
            <a:lvl2pPr marL="457111" indent="0">
              <a:buNone/>
              <a:defRPr sz="1800">
                <a:solidFill>
                  <a:schemeClr val="tx1">
                    <a:tint val="75000"/>
                  </a:schemeClr>
                </a:solidFill>
              </a:defRPr>
            </a:lvl2pPr>
            <a:lvl3pPr marL="914223" indent="0">
              <a:buNone/>
              <a:defRPr sz="1600">
                <a:solidFill>
                  <a:schemeClr val="tx1">
                    <a:tint val="75000"/>
                  </a:schemeClr>
                </a:solidFill>
              </a:defRPr>
            </a:lvl3pPr>
            <a:lvl4pPr marL="1371334" indent="0">
              <a:buNone/>
              <a:defRPr sz="1400">
                <a:solidFill>
                  <a:schemeClr val="tx1">
                    <a:tint val="75000"/>
                  </a:schemeClr>
                </a:solidFill>
              </a:defRPr>
            </a:lvl4pPr>
            <a:lvl5pPr marL="1828447" indent="0">
              <a:buNone/>
              <a:defRPr sz="1400">
                <a:solidFill>
                  <a:schemeClr val="tx1">
                    <a:tint val="75000"/>
                  </a:schemeClr>
                </a:solidFill>
              </a:defRPr>
            </a:lvl5pPr>
            <a:lvl6pPr marL="2285558" indent="0">
              <a:buNone/>
              <a:defRPr sz="1400">
                <a:solidFill>
                  <a:schemeClr val="tx1">
                    <a:tint val="75000"/>
                  </a:schemeClr>
                </a:solidFill>
              </a:defRPr>
            </a:lvl6pPr>
            <a:lvl7pPr marL="2742670" indent="0">
              <a:buNone/>
              <a:defRPr sz="1400">
                <a:solidFill>
                  <a:schemeClr val="tx1">
                    <a:tint val="75000"/>
                  </a:schemeClr>
                </a:solidFill>
              </a:defRPr>
            </a:lvl7pPr>
            <a:lvl8pPr marL="3199781" indent="0">
              <a:buNone/>
              <a:defRPr sz="1400">
                <a:solidFill>
                  <a:schemeClr val="tx1">
                    <a:tint val="75000"/>
                  </a:schemeClr>
                </a:solidFill>
              </a:defRPr>
            </a:lvl8pPr>
            <a:lvl9pPr marL="3656894"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62152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60853" y="1638356"/>
            <a:ext cx="4070853" cy="46338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85323" y="1638356"/>
            <a:ext cx="4070853" cy="46338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935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0852" y="1571716"/>
            <a:ext cx="4072453" cy="655017"/>
          </a:xfrm>
        </p:spPr>
        <p:txBody>
          <a:bodyPr anchor="b"/>
          <a:lstStyle>
            <a:lvl1pPr marL="0" indent="0">
              <a:buNone/>
              <a:defRPr sz="2400" b="1"/>
            </a:lvl1pPr>
            <a:lvl2pPr marL="457111" indent="0">
              <a:buNone/>
              <a:defRPr sz="2000" b="1"/>
            </a:lvl2pPr>
            <a:lvl3pPr marL="914223" indent="0">
              <a:buNone/>
              <a:defRPr sz="1800" b="1"/>
            </a:lvl3pPr>
            <a:lvl4pPr marL="1371334" indent="0">
              <a:buNone/>
              <a:defRPr sz="1600" b="1"/>
            </a:lvl4pPr>
            <a:lvl5pPr marL="1828447" indent="0">
              <a:buNone/>
              <a:defRPr sz="1600" b="1"/>
            </a:lvl5pPr>
            <a:lvl6pPr marL="2285558" indent="0">
              <a:buNone/>
              <a:defRPr sz="1600" b="1"/>
            </a:lvl6pPr>
            <a:lvl7pPr marL="2742670" indent="0">
              <a:buNone/>
              <a:defRPr sz="1600" b="1"/>
            </a:lvl7pPr>
            <a:lvl8pPr marL="3199781" indent="0">
              <a:buNone/>
              <a:defRPr sz="1600" b="1"/>
            </a:lvl8pPr>
            <a:lvl9pPr marL="3656894"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60852" y="2226731"/>
            <a:ext cx="4072453" cy="40454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82127" y="1571716"/>
            <a:ext cx="4074053" cy="655017"/>
          </a:xfrm>
        </p:spPr>
        <p:txBody>
          <a:bodyPr anchor="b"/>
          <a:lstStyle>
            <a:lvl1pPr marL="0" indent="0">
              <a:buNone/>
              <a:defRPr sz="2400" b="1"/>
            </a:lvl1pPr>
            <a:lvl2pPr marL="457111" indent="0">
              <a:buNone/>
              <a:defRPr sz="2000" b="1"/>
            </a:lvl2pPr>
            <a:lvl3pPr marL="914223" indent="0">
              <a:buNone/>
              <a:defRPr sz="1800" b="1"/>
            </a:lvl3pPr>
            <a:lvl4pPr marL="1371334" indent="0">
              <a:buNone/>
              <a:defRPr sz="1600" b="1"/>
            </a:lvl4pPr>
            <a:lvl5pPr marL="1828447" indent="0">
              <a:buNone/>
              <a:defRPr sz="1600" b="1"/>
            </a:lvl5pPr>
            <a:lvl6pPr marL="2285558" indent="0">
              <a:buNone/>
              <a:defRPr sz="1600" b="1"/>
            </a:lvl6pPr>
            <a:lvl7pPr marL="2742670" indent="0">
              <a:buNone/>
              <a:defRPr sz="1600" b="1"/>
            </a:lvl7pPr>
            <a:lvl8pPr marL="3199781" indent="0">
              <a:buNone/>
              <a:defRPr sz="1600" b="1"/>
            </a:lvl8pPr>
            <a:lvl9pPr marL="3656894"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82127" y="2226731"/>
            <a:ext cx="4074053" cy="40454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66008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23070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05012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0855" y="279561"/>
            <a:ext cx="3032337" cy="118975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603602" y="279565"/>
            <a:ext cx="5152573" cy="59926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60855" y="1469320"/>
            <a:ext cx="3032337" cy="4802910"/>
          </a:xfrm>
        </p:spPr>
        <p:txBody>
          <a:bodyPr/>
          <a:lstStyle>
            <a:lvl1pPr marL="0" indent="0">
              <a:buNone/>
              <a:defRPr sz="1400"/>
            </a:lvl1pPr>
            <a:lvl2pPr marL="457111" indent="0">
              <a:buNone/>
              <a:defRPr sz="1200"/>
            </a:lvl2pPr>
            <a:lvl3pPr marL="914223" indent="0">
              <a:buNone/>
              <a:defRPr sz="1000"/>
            </a:lvl3pPr>
            <a:lvl4pPr marL="1371334" indent="0">
              <a:buNone/>
              <a:defRPr sz="1000"/>
            </a:lvl4pPr>
            <a:lvl5pPr marL="1828447" indent="0">
              <a:buNone/>
              <a:defRPr sz="1000"/>
            </a:lvl5pPr>
            <a:lvl6pPr marL="2285558" indent="0">
              <a:buNone/>
              <a:defRPr sz="1000"/>
            </a:lvl6pPr>
            <a:lvl7pPr marL="2742670" indent="0">
              <a:buNone/>
              <a:defRPr sz="1000"/>
            </a:lvl7pPr>
            <a:lvl8pPr marL="3199781" indent="0">
              <a:buNone/>
              <a:defRPr sz="1000"/>
            </a:lvl8pPr>
            <a:lvl9pPr marL="365689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154677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806602" y="4915061"/>
            <a:ext cx="5530215" cy="58025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806602" y="627386"/>
            <a:ext cx="5530215" cy="4212908"/>
          </a:xfrm>
        </p:spPr>
        <p:txBody>
          <a:bodyPr/>
          <a:lstStyle>
            <a:lvl1pPr marL="0" indent="0">
              <a:buNone/>
              <a:defRPr sz="3200"/>
            </a:lvl1pPr>
            <a:lvl2pPr marL="457111" indent="0">
              <a:buNone/>
              <a:defRPr sz="2800"/>
            </a:lvl2pPr>
            <a:lvl3pPr marL="914223" indent="0">
              <a:buNone/>
              <a:defRPr sz="2400"/>
            </a:lvl3pPr>
            <a:lvl4pPr marL="1371334" indent="0">
              <a:buNone/>
              <a:defRPr sz="2000"/>
            </a:lvl4pPr>
            <a:lvl5pPr marL="1828447" indent="0">
              <a:buNone/>
              <a:defRPr sz="2000"/>
            </a:lvl5pPr>
            <a:lvl6pPr marL="2285558" indent="0">
              <a:buNone/>
              <a:defRPr sz="2000"/>
            </a:lvl6pPr>
            <a:lvl7pPr marL="2742670" indent="0">
              <a:buNone/>
              <a:defRPr sz="2000"/>
            </a:lvl7pPr>
            <a:lvl8pPr marL="3199781" indent="0">
              <a:buNone/>
              <a:defRPr sz="2000"/>
            </a:lvl8pPr>
            <a:lvl9pPr marL="3656894" indent="0">
              <a:buNone/>
              <a:defRPr sz="2000"/>
            </a:lvl9pPr>
          </a:lstStyle>
          <a:p>
            <a:endParaRPr kumimoji="1" lang="ja-JP" altLang="en-US"/>
          </a:p>
        </p:txBody>
      </p:sp>
      <p:sp>
        <p:nvSpPr>
          <p:cNvPr id="4" name="テキスト プレースホルダー 3"/>
          <p:cNvSpPr>
            <a:spLocks noGrp="1"/>
          </p:cNvSpPr>
          <p:nvPr>
            <p:ph type="body" sz="half" idx="2"/>
          </p:nvPr>
        </p:nvSpPr>
        <p:spPr>
          <a:xfrm>
            <a:off x="1806602" y="5495312"/>
            <a:ext cx="5530215" cy="824053"/>
          </a:xfrm>
        </p:spPr>
        <p:txBody>
          <a:bodyPr/>
          <a:lstStyle>
            <a:lvl1pPr marL="0" indent="0">
              <a:buNone/>
              <a:defRPr sz="1400"/>
            </a:lvl1pPr>
            <a:lvl2pPr marL="457111" indent="0">
              <a:buNone/>
              <a:defRPr sz="1200"/>
            </a:lvl2pPr>
            <a:lvl3pPr marL="914223" indent="0">
              <a:buNone/>
              <a:defRPr sz="1000"/>
            </a:lvl3pPr>
            <a:lvl4pPr marL="1371334" indent="0">
              <a:buNone/>
              <a:defRPr sz="1000"/>
            </a:lvl4pPr>
            <a:lvl5pPr marL="1828447" indent="0">
              <a:buNone/>
              <a:defRPr sz="1000"/>
            </a:lvl5pPr>
            <a:lvl6pPr marL="2285558" indent="0">
              <a:buNone/>
              <a:defRPr sz="1000"/>
            </a:lvl6pPr>
            <a:lvl7pPr marL="2742670" indent="0">
              <a:buNone/>
              <a:defRPr sz="1000"/>
            </a:lvl7pPr>
            <a:lvl8pPr marL="3199781" indent="0">
              <a:buNone/>
              <a:defRPr sz="1000"/>
            </a:lvl8pPr>
            <a:lvl9pPr marL="365689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11144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27334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2345" y="281192"/>
            <a:ext cx="2073831" cy="5991041"/>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60852" y="281192"/>
            <a:ext cx="6067875" cy="599104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56154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60854" y="281187"/>
            <a:ext cx="8295323" cy="1170252"/>
          </a:xfrm>
          <a:prstGeom prst="rect">
            <a:avLst/>
          </a:prstGeom>
        </p:spPr>
        <p:txBody>
          <a:bodyPr vert="horz" lIns="91422" tIns="45711" rIns="91422" bIns="45711"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60854" y="1638356"/>
            <a:ext cx="8295323" cy="4633874"/>
          </a:xfrm>
          <a:prstGeom prst="rect">
            <a:avLst/>
          </a:prstGeom>
        </p:spPr>
        <p:txBody>
          <a:bodyPr vert="horz" lIns="91422" tIns="45711" rIns="91422" bIns="45711"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60853" y="6507908"/>
            <a:ext cx="2150639" cy="373831"/>
          </a:xfrm>
          <a:prstGeom prst="rect">
            <a:avLst/>
          </a:prstGeom>
        </p:spPr>
        <p:txBody>
          <a:bodyPr vert="horz" lIns="91422" tIns="45711" rIns="91422" bIns="45711" rtlCol="0" anchor="ctr"/>
          <a:lstStyle>
            <a:lvl1pPr algn="l">
              <a:defRPr sz="1200">
                <a:solidFill>
                  <a:schemeClr val="tx1">
                    <a:tint val="75000"/>
                  </a:schemeClr>
                </a:solidFill>
              </a:defRPr>
            </a:lvl1pPr>
          </a:lstStyle>
          <a:p>
            <a:fld id="{E90ED720-0104-4369-84BC-D37694168613}" type="datetimeFigureOut">
              <a:rPr kumimoji="1" lang="ja-JP" altLang="en-US" smtClean="0"/>
              <a:t>2026/9/24</a:t>
            </a:fld>
            <a:endParaRPr kumimoji="1" lang="ja-JP" altLang="en-US"/>
          </a:p>
        </p:txBody>
      </p:sp>
      <p:sp>
        <p:nvSpPr>
          <p:cNvPr id="5" name="フッター プレースホルダー 4"/>
          <p:cNvSpPr>
            <a:spLocks noGrp="1"/>
          </p:cNvSpPr>
          <p:nvPr>
            <p:ph type="ftr" sz="quarter" idx="3"/>
          </p:nvPr>
        </p:nvSpPr>
        <p:spPr>
          <a:xfrm>
            <a:off x="3149152" y="6507908"/>
            <a:ext cx="2918725" cy="373831"/>
          </a:xfrm>
          <a:prstGeom prst="rect">
            <a:avLst/>
          </a:prstGeom>
        </p:spPr>
        <p:txBody>
          <a:bodyPr vert="horz" lIns="91422" tIns="45711" rIns="91422" bIns="45711"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605537" y="6507908"/>
            <a:ext cx="2150639" cy="373831"/>
          </a:xfrm>
          <a:prstGeom prst="rect">
            <a:avLst/>
          </a:prstGeom>
        </p:spPr>
        <p:txBody>
          <a:bodyPr vert="horz" lIns="91422" tIns="45711" rIns="91422" bIns="45711"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081477802"/>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txStyles>
    <p:titleStyle>
      <a:lvl1pPr algn="ctr" defTabSz="914223" rtl="0" eaLnBrk="1" latinLnBrk="0" hangingPunct="1">
        <a:spcBef>
          <a:spcPct val="0"/>
        </a:spcBef>
        <a:buNone/>
        <a:defRPr kumimoji="1" sz="4400" kern="1200">
          <a:solidFill>
            <a:schemeClr val="tx1"/>
          </a:solidFill>
          <a:latin typeface="+mj-lt"/>
          <a:ea typeface="+mj-ea"/>
          <a:cs typeface="+mj-cs"/>
        </a:defRPr>
      </a:lvl1pPr>
    </p:titleStyle>
    <p:bodyStyle>
      <a:lvl1pPr marL="342835" indent="-342835" algn="l" defTabSz="9142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06" indent="-285695" algn="l" defTabSz="9142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79" indent="-228555" algn="l" defTabSz="9142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89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0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14"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22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33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449"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23" rtl="0" eaLnBrk="1" latinLnBrk="0" hangingPunct="1">
        <a:defRPr kumimoji="1" sz="1800" kern="1200">
          <a:solidFill>
            <a:schemeClr val="tx1"/>
          </a:solidFill>
          <a:latin typeface="+mn-lt"/>
          <a:ea typeface="+mn-ea"/>
          <a:cs typeface="+mn-cs"/>
        </a:defRPr>
      </a:lvl1pPr>
      <a:lvl2pPr marL="457111" algn="l" defTabSz="914223" rtl="0" eaLnBrk="1" latinLnBrk="0" hangingPunct="1">
        <a:defRPr kumimoji="1" sz="1800" kern="1200">
          <a:solidFill>
            <a:schemeClr val="tx1"/>
          </a:solidFill>
          <a:latin typeface="+mn-lt"/>
          <a:ea typeface="+mn-ea"/>
          <a:cs typeface="+mn-cs"/>
        </a:defRPr>
      </a:lvl2pPr>
      <a:lvl3pPr marL="914223" algn="l" defTabSz="914223" rtl="0" eaLnBrk="1" latinLnBrk="0" hangingPunct="1">
        <a:defRPr kumimoji="1" sz="1800" kern="1200">
          <a:solidFill>
            <a:schemeClr val="tx1"/>
          </a:solidFill>
          <a:latin typeface="+mn-lt"/>
          <a:ea typeface="+mn-ea"/>
          <a:cs typeface="+mn-cs"/>
        </a:defRPr>
      </a:lvl3pPr>
      <a:lvl4pPr marL="1371334" algn="l" defTabSz="914223" rtl="0" eaLnBrk="1" latinLnBrk="0" hangingPunct="1">
        <a:defRPr kumimoji="1" sz="1800" kern="1200">
          <a:solidFill>
            <a:schemeClr val="tx1"/>
          </a:solidFill>
          <a:latin typeface="+mn-lt"/>
          <a:ea typeface="+mn-ea"/>
          <a:cs typeface="+mn-cs"/>
        </a:defRPr>
      </a:lvl4pPr>
      <a:lvl5pPr marL="1828447" algn="l" defTabSz="914223" rtl="0" eaLnBrk="1" latinLnBrk="0" hangingPunct="1">
        <a:defRPr kumimoji="1" sz="1800" kern="1200">
          <a:solidFill>
            <a:schemeClr val="tx1"/>
          </a:solidFill>
          <a:latin typeface="+mn-lt"/>
          <a:ea typeface="+mn-ea"/>
          <a:cs typeface="+mn-cs"/>
        </a:defRPr>
      </a:lvl5pPr>
      <a:lvl6pPr marL="2285558" algn="l" defTabSz="914223" rtl="0" eaLnBrk="1" latinLnBrk="0" hangingPunct="1">
        <a:defRPr kumimoji="1" sz="1800" kern="1200">
          <a:solidFill>
            <a:schemeClr val="tx1"/>
          </a:solidFill>
          <a:latin typeface="+mn-lt"/>
          <a:ea typeface="+mn-ea"/>
          <a:cs typeface="+mn-cs"/>
        </a:defRPr>
      </a:lvl6pPr>
      <a:lvl7pPr marL="2742670" algn="l" defTabSz="914223" rtl="0" eaLnBrk="1" latinLnBrk="0" hangingPunct="1">
        <a:defRPr kumimoji="1" sz="1800" kern="1200">
          <a:solidFill>
            <a:schemeClr val="tx1"/>
          </a:solidFill>
          <a:latin typeface="+mn-lt"/>
          <a:ea typeface="+mn-ea"/>
          <a:cs typeface="+mn-cs"/>
        </a:defRPr>
      </a:lvl7pPr>
      <a:lvl8pPr marL="3199781" algn="l" defTabSz="914223" rtl="0" eaLnBrk="1" latinLnBrk="0" hangingPunct="1">
        <a:defRPr kumimoji="1" sz="1800" kern="1200">
          <a:solidFill>
            <a:schemeClr val="tx1"/>
          </a:solidFill>
          <a:latin typeface="+mn-lt"/>
          <a:ea typeface="+mn-ea"/>
          <a:cs typeface="+mn-cs"/>
        </a:defRPr>
      </a:lvl8pPr>
      <a:lvl9pPr marL="3656894" algn="l" defTabSz="914223"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21925735-A456-096E-5368-FBAB006C76ED}"/>
              </a:ext>
            </a:extLst>
          </p:cNvPr>
          <p:cNvGraphicFramePr>
            <a:graphicFrameLocks noGrp="1"/>
          </p:cNvGraphicFramePr>
          <p:nvPr>
            <p:extLst>
              <p:ext uri="{D42A27DB-BD31-4B8C-83A1-F6EECF244321}">
                <p14:modId xmlns:p14="http://schemas.microsoft.com/office/powerpoint/2010/main" val="1699302591"/>
              </p:ext>
            </p:extLst>
          </p:nvPr>
        </p:nvGraphicFramePr>
        <p:xfrm>
          <a:off x="6336704" y="126380"/>
          <a:ext cx="2784310" cy="594360"/>
        </p:xfrm>
        <a:graphic>
          <a:graphicData uri="http://schemas.openxmlformats.org/drawingml/2006/table">
            <a:tbl>
              <a:tblPr firstRow="1" bandRow="1">
                <a:tableStyleId>{5940675A-B579-460E-94D1-54222C63F5DA}</a:tableStyleId>
              </a:tblPr>
              <a:tblGrid>
                <a:gridCol w="2222769">
                  <a:extLst>
                    <a:ext uri="{9D8B030D-6E8A-4147-A177-3AD203B41FA5}">
                      <a16:colId xmlns:a16="http://schemas.microsoft.com/office/drawing/2014/main" val="2387962221"/>
                    </a:ext>
                  </a:extLst>
                </a:gridCol>
                <a:gridCol w="561541">
                  <a:extLst>
                    <a:ext uri="{9D8B030D-6E8A-4147-A177-3AD203B41FA5}">
                      <a16:colId xmlns:a16="http://schemas.microsoft.com/office/drawing/2014/main" val="909532742"/>
                    </a:ext>
                  </a:extLst>
                </a:gridCol>
              </a:tblGrid>
              <a:tr h="177697">
                <a:tc>
                  <a:txBody>
                    <a:bodyPr/>
                    <a:lstStyle/>
                    <a:p>
                      <a:pPr algn="ctr"/>
                      <a:r>
                        <a:rPr kumimoji="1" lang="zh-TW" altLang="en-US" sz="900" dirty="0">
                          <a:latin typeface="ＭＳ ゴシック" panose="020B0609070205080204" pitchFamily="49" charset="-128"/>
                          <a:ea typeface="ＭＳ ゴシック" panose="020B0609070205080204" pitchFamily="49" charset="-128"/>
                        </a:rPr>
                        <a:t>大阪府地域福祉推進審議会</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第２回地域福祉支援計画推進分科会</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algn="ctr"/>
                      <a:r>
                        <a:rPr kumimoji="1" lang="ja-JP" altLang="en-US" sz="900" dirty="0">
                          <a:latin typeface="ＭＳ ゴシック" panose="020B0609070205080204" pitchFamily="49" charset="-128"/>
                          <a:ea typeface="ＭＳ ゴシック" panose="020B0609070205080204" pitchFamily="49" charset="-128"/>
                        </a:rPr>
                        <a:t>資料</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1800" dirty="0">
                          <a:latin typeface="ＭＳ ゴシック" panose="020B0609070205080204" pitchFamily="49" charset="-128"/>
                          <a:ea typeface="ＭＳ ゴシック" panose="020B0609070205080204" pitchFamily="49" charset="-128"/>
                        </a:rPr>
                        <a:t>２</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880050"/>
                  </a:ext>
                </a:extLst>
              </a:tr>
              <a:tr h="138296">
                <a:tc>
                  <a:txBody>
                    <a:bodyPr/>
                    <a:lstStyle/>
                    <a:p>
                      <a:pPr algn="ctr"/>
                      <a:r>
                        <a:rPr kumimoji="1" lang="ja-JP" altLang="en-US" sz="900" dirty="0">
                          <a:latin typeface="ＭＳ ゴシック" panose="020B0609070205080204" pitchFamily="49" charset="-128"/>
                          <a:ea typeface="ＭＳ ゴシック" panose="020B0609070205080204" pitchFamily="49" charset="-128"/>
                        </a:rPr>
                        <a:t>令和８年９月</a:t>
                      </a:r>
                      <a:r>
                        <a:rPr kumimoji="1" lang="en-US" altLang="ja-JP" sz="900" dirty="0">
                          <a:latin typeface="ＭＳ ゴシック" panose="020B0609070205080204" pitchFamily="49" charset="-128"/>
                          <a:ea typeface="ＭＳ ゴシック" panose="020B0609070205080204" pitchFamily="49" charset="-128"/>
                        </a:rPr>
                        <a:t>28</a:t>
                      </a:r>
                      <a:r>
                        <a:rPr kumimoji="1" lang="ja-JP" altLang="en-US" sz="900" dirty="0">
                          <a:latin typeface="ＭＳ ゴシック" panose="020B0609070205080204" pitchFamily="49" charset="-128"/>
                          <a:ea typeface="ＭＳ ゴシック" panose="020B0609070205080204" pitchFamily="49" charset="-128"/>
                        </a:rPr>
                        <a:t>日</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endParaRPr kumimoji="1" lang="ja-JP" altLang="en-US" dirty="0"/>
                    </a:p>
                  </a:txBody>
                  <a:tcPr/>
                </a:tc>
                <a:extLst>
                  <a:ext uri="{0D108BD9-81ED-4DB2-BD59-A6C34878D82A}">
                    <a16:rowId xmlns:a16="http://schemas.microsoft.com/office/drawing/2014/main" val="4217546135"/>
                  </a:ext>
                </a:extLst>
              </a:tr>
            </a:tbl>
          </a:graphicData>
        </a:graphic>
      </p:graphicFrame>
      <p:sp>
        <p:nvSpPr>
          <p:cNvPr id="6" name="サブタイトル 2">
            <a:extLst>
              <a:ext uri="{FF2B5EF4-FFF2-40B4-BE49-F238E27FC236}">
                <a16:creationId xmlns:a16="http://schemas.microsoft.com/office/drawing/2014/main" id="{3AAC1221-805D-595D-5BE3-DE5C245281F8}"/>
              </a:ext>
            </a:extLst>
          </p:cNvPr>
          <p:cNvSpPr txBox="1">
            <a:spLocks/>
          </p:cNvSpPr>
          <p:nvPr/>
        </p:nvSpPr>
        <p:spPr>
          <a:xfrm>
            <a:off x="1368152" y="6031036"/>
            <a:ext cx="7610956" cy="432048"/>
          </a:xfrm>
          <a:prstGeom prst="rect">
            <a:avLst/>
          </a:prstGeom>
        </p:spPr>
        <p:txBody>
          <a:bodyPr vert="horz" lIns="91422" tIns="45711" rIns="91422" bIns="45711" rtlCol="0">
            <a:noAutofit/>
          </a:bodyPr>
          <a:lstStyle>
            <a:lvl1pPr marL="342835" indent="-342835" algn="l" defTabSz="9142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06" indent="-285695" algn="l" defTabSz="9142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79" indent="-228555" algn="l" defTabSz="9142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89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0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14"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22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33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449"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None/>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大阪府福祉部地域福祉推進室</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lgn="r">
              <a:lnSpc>
                <a:spcPts val="2000"/>
              </a:lnSpc>
              <a:buNone/>
            </a:pPr>
            <a:r>
              <a:rPr lang="ja-JP" altLang="en-US" sz="2400" dirty="0">
                <a:latin typeface="メイリオ" panose="020B0604030504040204" pitchFamily="50" charset="-128"/>
                <a:ea typeface="メイリオ" panose="020B0604030504040204" pitchFamily="50" charset="-128"/>
              </a:rPr>
              <a:t>地域福祉課地域福祉支援グループ</a:t>
            </a:r>
            <a:endParaRPr lang="ja-JP" altLang="en-US" sz="2400" dirty="0"/>
          </a:p>
        </p:txBody>
      </p:sp>
      <p:sp>
        <p:nvSpPr>
          <p:cNvPr id="2" name="テキスト ボックス 1">
            <a:extLst>
              <a:ext uri="{FF2B5EF4-FFF2-40B4-BE49-F238E27FC236}">
                <a16:creationId xmlns:a16="http://schemas.microsoft.com/office/drawing/2014/main" id="{53AEF21A-331D-9FF3-06D3-35BA1011003F}"/>
              </a:ext>
            </a:extLst>
          </p:cNvPr>
          <p:cNvSpPr txBox="1"/>
          <p:nvPr/>
        </p:nvSpPr>
        <p:spPr>
          <a:xfrm>
            <a:off x="2119" y="1947486"/>
            <a:ext cx="9214915" cy="2308324"/>
          </a:xfrm>
          <a:prstGeom prst="rect">
            <a:avLst/>
          </a:prstGeom>
          <a:solidFill>
            <a:srgbClr val="004C22"/>
          </a:solidFill>
        </p:spPr>
        <p:txBody>
          <a:bodyPr wrap="square" rtlCol="0" anchor="ctr" anchorCtr="1">
            <a:spAutoFit/>
          </a:bodyPr>
          <a:lstStyle/>
          <a:p>
            <a:pPr algn="ctr"/>
            <a:endParaRPr lang="en-US" altLang="ja-JP" sz="3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第５期大阪府地域福祉支援計画</a:t>
            </a:r>
            <a:br>
              <a:rPr lang="en-US" altLang="ja-JP"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3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中間見直しに向けて</a:t>
            </a:r>
            <a:endParaRPr lang="en-US" altLang="ja-JP" sz="3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3600" dirty="0">
              <a:solidFill>
                <a:schemeClr val="bg1"/>
              </a:solidFill>
            </a:endParaRPr>
          </a:p>
        </p:txBody>
      </p:sp>
    </p:spTree>
    <p:extLst>
      <p:ext uri="{BB962C8B-B14F-4D97-AF65-F5344CB8AC3E}">
        <p14:creationId xmlns:p14="http://schemas.microsoft.com/office/powerpoint/2010/main" val="3155588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719F1-9E8F-8378-FD16-728FD8444F12}"/>
            </a:ext>
          </a:extLst>
        </p:cNvPr>
        <p:cNvGrpSpPr/>
        <p:nvPr/>
      </p:nvGrpSpPr>
      <p:grpSpPr>
        <a:xfrm>
          <a:off x="0" y="0"/>
          <a:ext cx="0" cy="0"/>
          <a:chOff x="0" y="0"/>
          <a:chExt cx="0" cy="0"/>
        </a:xfrm>
      </p:grpSpPr>
      <p:sp>
        <p:nvSpPr>
          <p:cNvPr id="24" name="角丸四角形 3">
            <a:extLst>
              <a:ext uri="{FF2B5EF4-FFF2-40B4-BE49-F238E27FC236}">
                <a16:creationId xmlns:a16="http://schemas.microsoft.com/office/drawing/2014/main" id="{8762144F-4DC9-310B-FC53-5933DB2F7055}"/>
              </a:ext>
            </a:extLst>
          </p:cNvPr>
          <p:cNvSpPr/>
          <p:nvPr/>
        </p:nvSpPr>
        <p:spPr>
          <a:xfrm>
            <a:off x="140386" y="693243"/>
            <a:ext cx="8891941" cy="2363377"/>
          </a:xfrm>
          <a:prstGeom prst="roundRect">
            <a:avLst>
              <a:gd name="adj" fmla="val 0"/>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65862" indent="-265862">
              <a:lnSpc>
                <a:spcPts val="2200"/>
              </a:lnSpc>
              <a:buFont typeface="Wingdings" panose="05000000000000000000" pitchFamily="2" charset="2"/>
              <a:buChar char="Ø"/>
            </a:pPr>
            <a:r>
              <a:rPr lang="ja-JP" altLang="en-US" sz="1400" dirty="0">
                <a:solidFill>
                  <a:schemeClr val="tx1"/>
                </a:solidFill>
                <a:latin typeface="BIZ UDゴシック" panose="020B0400000000000000" pitchFamily="49" charset="-128"/>
                <a:ea typeface="BIZ UDゴシック" panose="020B0400000000000000" pitchFamily="49" charset="-128"/>
              </a:rPr>
              <a:t>第５期地域福祉支援計画（以下「第５期計画」）は、計画期間（令和６年度から令和</a:t>
            </a:r>
            <a:r>
              <a:rPr lang="en-US" altLang="ja-JP" sz="1400" dirty="0">
                <a:solidFill>
                  <a:schemeClr val="tx1"/>
                </a:solidFill>
                <a:latin typeface="BIZ UDゴシック" panose="020B0400000000000000" pitchFamily="49" charset="-128"/>
                <a:ea typeface="BIZ UDゴシック" panose="020B0400000000000000" pitchFamily="49" charset="-128"/>
              </a:rPr>
              <a:t>11</a:t>
            </a:r>
            <a:r>
              <a:rPr lang="ja-JP" altLang="en-US" sz="1400" dirty="0">
                <a:solidFill>
                  <a:schemeClr val="tx1"/>
                </a:solidFill>
                <a:latin typeface="BIZ UDゴシック" panose="020B0400000000000000" pitchFamily="49" charset="-128"/>
                <a:ea typeface="BIZ UDゴシック" panose="020B0400000000000000" pitchFamily="49" charset="-128"/>
              </a:rPr>
              <a:t>年度）の中間年である令和８年度に、地域福祉を取り巻く状況変化や国の動向等を踏まえて、点検・見直しを行う。</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marL="265862" indent="-265862">
              <a:lnSpc>
                <a:spcPts val="2200"/>
              </a:lnSpc>
              <a:buFont typeface="Wingdings" panose="05000000000000000000" pitchFamily="2" charset="2"/>
              <a:buChar char="Ø"/>
            </a:pPr>
            <a:r>
              <a:rPr lang="ja-JP" altLang="en-US" sz="1400" dirty="0">
                <a:solidFill>
                  <a:schemeClr val="tx1"/>
                </a:solidFill>
                <a:latin typeface="BIZ UDゴシック" panose="020B0400000000000000" pitchFamily="49" charset="-128"/>
                <a:ea typeface="BIZ UDゴシック" panose="020B0400000000000000" pitchFamily="49" charset="-128"/>
              </a:rPr>
              <a:t>第５期計画の策定（令和６年３月）以降、「地域共生社会の在り方検討会議」や社会保障審議会において議論が重ねられ、包括的な支援体制の整備等の今後の方向性が示されるとともに、令和８年６月には社会福祉法が改正された。</a:t>
            </a:r>
          </a:p>
          <a:p>
            <a:pPr marL="265862" indent="-265862">
              <a:lnSpc>
                <a:spcPts val="2200"/>
              </a:lnSpc>
              <a:buFont typeface="Wingdings" panose="05000000000000000000" pitchFamily="2" charset="2"/>
              <a:buChar char="Ø"/>
            </a:pPr>
            <a:r>
              <a:rPr lang="ja-JP" altLang="en-US" sz="1400" dirty="0">
                <a:solidFill>
                  <a:schemeClr val="tx1"/>
                </a:solidFill>
                <a:latin typeface="BIZ UDゴシック" panose="020B0400000000000000" pitchFamily="49" charset="-128"/>
                <a:ea typeface="BIZ UDゴシック" panose="020B0400000000000000" pitchFamily="49" charset="-128"/>
              </a:rPr>
              <a:t>中間見直しにおいては、これらの動向に対応するとともに、第５期計画策定以降の生活困窮者自立支援法の改正をはじめとする、地域福祉に関連する法令・制度の改正等に対応するものとする。</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marL="265862" indent="-265862">
              <a:lnSpc>
                <a:spcPts val="2200"/>
              </a:lnSpc>
              <a:buFont typeface="Wingdings" panose="05000000000000000000" pitchFamily="2" charset="2"/>
              <a:buChar char="Ø"/>
            </a:pPr>
            <a:r>
              <a:rPr lang="ja-JP" altLang="en-US" sz="1400" dirty="0">
                <a:solidFill>
                  <a:schemeClr val="tx1"/>
                </a:solidFill>
                <a:latin typeface="BIZ UDゴシック" panose="020B0400000000000000" pitchFamily="49" charset="-128"/>
                <a:ea typeface="BIZ UDゴシック" panose="020B0400000000000000" pitchFamily="49" charset="-128"/>
              </a:rPr>
              <a:t>その他、大阪府の他の計画・戦略等との整合及び数値データ等の時点修正を行う。</a:t>
            </a:r>
          </a:p>
          <a:p>
            <a:pPr>
              <a:lnSpc>
                <a:spcPts val="1861"/>
              </a:lnSpc>
            </a:pPr>
            <a:endParaRPr lang="ja-JP" altLang="en-US" sz="1400" dirty="0">
              <a:solidFill>
                <a:schemeClr val="tx1"/>
              </a:solidFill>
              <a:latin typeface="BIZ UDゴシック" panose="020B0400000000000000" pitchFamily="49" charset="-128"/>
              <a:ea typeface="BIZ UDゴシック" panose="020B0400000000000000" pitchFamily="49" charset="-128"/>
            </a:endParaRPr>
          </a:p>
        </p:txBody>
      </p:sp>
      <p:sp>
        <p:nvSpPr>
          <p:cNvPr id="6" name="角丸四角形 5">
            <a:extLst>
              <a:ext uri="{FF2B5EF4-FFF2-40B4-BE49-F238E27FC236}">
                <a16:creationId xmlns:a16="http://schemas.microsoft.com/office/drawing/2014/main" id="{8202DD61-C222-10B3-2CB6-CE6AE0143AC0}"/>
              </a:ext>
            </a:extLst>
          </p:cNvPr>
          <p:cNvSpPr/>
          <p:nvPr/>
        </p:nvSpPr>
        <p:spPr>
          <a:xfrm>
            <a:off x="140385" y="3527279"/>
            <a:ext cx="8834929" cy="2800991"/>
          </a:xfrm>
          <a:prstGeom prst="roundRect">
            <a:avLst>
              <a:gd name="adj" fmla="val 2130"/>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332"/>
              </a:lnSpc>
            </a:pPr>
            <a:r>
              <a:rPr lang="en-US" altLang="ja-JP" sz="1462" b="1" dirty="0">
                <a:solidFill>
                  <a:schemeClr val="tx1"/>
                </a:solidFill>
                <a:latin typeface="BIZ UDゴシック" panose="020B0400000000000000" pitchFamily="49" charset="-128"/>
                <a:ea typeface="BIZ UDゴシック" panose="020B0400000000000000" pitchFamily="49" charset="-128"/>
              </a:rPr>
              <a:t> </a:t>
            </a:r>
          </a:p>
        </p:txBody>
      </p:sp>
      <p:sp>
        <p:nvSpPr>
          <p:cNvPr id="31" name="円/楕円 6">
            <a:extLst>
              <a:ext uri="{FF2B5EF4-FFF2-40B4-BE49-F238E27FC236}">
                <a16:creationId xmlns:a16="http://schemas.microsoft.com/office/drawing/2014/main" id="{2F8FEC5C-4F6E-0E5E-80B8-2CFF8AD99561}"/>
              </a:ext>
            </a:extLst>
          </p:cNvPr>
          <p:cNvSpPr/>
          <p:nvPr/>
        </p:nvSpPr>
        <p:spPr>
          <a:xfrm>
            <a:off x="8754342" y="6546539"/>
            <a:ext cx="441945" cy="425549"/>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a:t>
            </a:r>
          </a:p>
        </p:txBody>
      </p:sp>
      <p:sp>
        <p:nvSpPr>
          <p:cNvPr id="61" name="角丸四角形 451">
            <a:extLst>
              <a:ext uri="{FF2B5EF4-FFF2-40B4-BE49-F238E27FC236}">
                <a16:creationId xmlns:a16="http://schemas.microsoft.com/office/drawing/2014/main" id="{2E3E40DF-4A50-F498-701B-29D6D76F22F4}"/>
              </a:ext>
            </a:extLst>
          </p:cNvPr>
          <p:cNvSpPr>
            <a:spLocks noChangeArrowheads="1"/>
          </p:cNvSpPr>
          <p:nvPr/>
        </p:nvSpPr>
        <p:spPr bwMode="auto">
          <a:xfrm>
            <a:off x="143387" y="3309009"/>
            <a:ext cx="3515948" cy="297889"/>
          </a:xfrm>
          <a:prstGeom prst="roundRect">
            <a:avLst>
              <a:gd name="adj" fmla="val 16667"/>
            </a:avLst>
          </a:prstGeom>
          <a:solidFill>
            <a:srgbClr val="004C22"/>
          </a:solidFill>
          <a:ln w="12700">
            <a:solidFill>
              <a:srgbClr val="002060"/>
            </a:solidFill>
            <a:miter lim="800000"/>
            <a:headEnd/>
            <a:tailEnd/>
          </a:ln>
          <a:effectLst/>
          <a:scene3d>
            <a:camera prst="orthographicFront">
              <a:rot lat="0" lon="0" rev="0"/>
            </a:camera>
            <a:lightRig rig="brightRoom" dir="t">
              <a:rot lat="0" lon="0" rev="600000"/>
            </a:lightRig>
          </a:scene3d>
          <a:sp3d prstMaterial="metal"/>
        </p:spPr>
        <p:txBody>
          <a:bodyPr vert="horz" wrap="square" lIns="0" tIns="0" rIns="0" bIns="0" numCol="1" anchor="ctr" anchorCtr="0" compatLnSpc="1">
            <a:prstTxWarp prst="textNoShape">
              <a:avLst/>
            </a:prstTxWarp>
          </a:bodyPr>
          <a:lstStyle/>
          <a:p>
            <a:pPr algn="ctr" defTabSz="850775" eaLnBrk="0" fontAlgn="base" hangingPunct="0">
              <a:spcBef>
                <a:spcPct val="0"/>
              </a:spcBef>
              <a:spcAft>
                <a:spcPct val="0"/>
              </a:spcAft>
            </a:pPr>
            <a:r>
              <a:rPr lang="ja-JP" altLang="en-US" sz="1600" b="1" dirty="0">
                <a:solidFill>
                  <a:schemeClr val="bg1"/>
                </a:solidFill>
                <a:latin typeface="BIZ UDゴシック" panose="020B0400000000000000" pitchFamily="49" charset="-128"/>
                <a:ea typeface="BIZ UDゴシック" panose="020B0400000000000000" pitchFamily="49" charset="-128"/>
              </a:rPr>
              <a:t>主な法令改正・制度改正等</a:t>
            </a:r>
            <a:endParaRPr lang="ja-JP" altLang="en-US" sz="1400" b="1" dirty="0">
              <a:solidFill>
                <a:schemeClr val="bg1"/>
              </a:solidFill>
              <a:latin typeface="BIZ UDゴシック" panose="020B0400000000000000" pitchFamily="49" charset="-128"/>
              <a:ea typeface="BIZ UDゴシック" panose="020B0400000000000000" pitchFamily="49" charset="-128"/>
            </a:endParaRPr>
          </a:p>
        </p:txBody>
      </p:sp>
      <p:sp>
        <p:nvSpPr>
          <p:cNvPr id="3" name="正方形/長方形 2">
            <a:extLst>
              <a:ext uri="{FF2B5EF4-FFF2-40B4-BE49-F238E27FC236}">
                <a16:creationId xmlns:a16="http://schemas.microsoft.com/office/drawing/2014/main" id="{F55B81B3-C6EA-AA92-C9F2-83E2F216515A}"/>
              </a:ext>
            </a:extLst>
          </p:cNvPr>
          <p:cNvSpPr/>
          <p:nvPr/>
        </p:nvSpPr>
        <p:spPr>
          <a:xfrm>
            <a:off x="0" y="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第５期計画 中間見直しに向けて</a:t>
            </a:r>
          </a:p>
        </p:txBody>
      </p:sp>
      <p:sp>
        <p:nvSpPr>
          <p:cNvPr id="5" name="四角形: 角を丸くする 49">
            <a:extLst>
              <a:ext uri="{FF2B5EF4-FFF2-40B4-BE49-F238E27FC236}">
                <a16:creationId xmlns:a16="http://schemas.microsoft.com/office/drawing/2014/main" id="{8BBC785C-03ED-61D2-9FDE-D2F530F18D16}"/>
              </a:ext>
            </a:extLst>
          </p:cNvPr>
          <p:cNvSpPr/>
          <p:nvPr/>
        </p:nvSpPr>
        <p:spPr>
          <a:xfrm>
            <a:off x="87634" y="3466678"/>
            <a:ext cx="9093655" cy="2861592"/>
          </a:xfrm>
          <a:prstGeom prst="roundRect">
            <a:avLst>
              <a:gd name="adj" fmla="val 12978"/>
            </a:avLst>
          </a:prstGeom>
          <a:noFill/>
          <a:ln>
            <a:noFill/>
          </a:ln>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72000" tIns="72000" rIns="72000" bIns="72000" rtlCol="0" anchor="ctr">
            <a:sp3d extrusionH="57150">
              <a:bevelT w="38100" h="38100" prst="slope"/>
            </a:sp3d>
          </a:bodyPr>
          <a:lstStyle/>
          <a:p>
            <a:pPr>
              <a:lnSpc>
                <a:spcPts val="2200"/>
              </a:lnSpc>
            </a:pPr>
            <a:r>
              <a:rPr kumimoji="1" lang="ja-JP" altLang="en-US" sz="1400" b="1" dirty="0">
                <a:latin typeface="BIZ UDゴシック" panose="020B0400000000000000" pitchFamily="49" charset="-128"/>
                <a:ea typeface="BIZ UDゴシック" panose="020B0400000000000000" pitchFamily="49" charset="-128"/>
              </a:rPr>
              <a:t>＜法改正＞</a:t>
            </a:r>
            <a:endParaRPr kumimoji="1" lang="en-US" altLang="ja-JP" sz="1400" b="1" dirty="0">
              <a:latin typeface="BIZ UDゴシック" panose="020B0400000000000000" pitchFamily="49" charset="-128"/>
              <a:ea typeface="BIZ UDゴシック" panose="020B0400000000000000" pitchFamily="49" charset="-128"/>
            </a:endParaRPr>
          </a:p>
          <a:p>
            <a:pPr>
              <a:lnSpc>
                <a:spcPts val="2200"/>
              </a:lnSpc>
            </a:pPr>
            <a:r>
              <a:rPr kumimoji="1" lang="ja-JP" altLang="en-US" sz="1200" dirty="0">
                <a:latin typeface="BIZ UDゴシック" panose="020B0400000000000000" pitchFamily="49" charset="-128"/>
                <a:ea typeface="BIZ UDゴシック" panose="020B0400000000000000" pitchFamily="49" charset="-128"/>
              </a:rPr>
              <a:t>　①社会福祉法：</a:t>
            </a:r>
            <a:r>
              <a:rPr lang="ja-JP" altLang="en-US" sz="1200" dirty="0">
                <a:latin typeface="BIZ UDゴシック" panose="020B0400000000000000" pitchFamily="49" charset="-128"/>
                <a:ea typeface="BIZ UDゴシック" panose="020B0400000000000000" pitchFamily="49" charset="-128"/>
              </a:rPr>
              <a:t>頼れる身寄りがいない高齢者等に対する第二種福祉事業の新設、福祉人材の安定的な確保及び定着支援 など</a:t>
            </a:r>
            <a:endParaRPr kumimoji="1" lang="en-US" altLang="ja-JP" sz="1200" dirty="0">
              <a:latin typeface="BIZ UDゴシック" panose="020B0400000000000000" pitchFamily="49" charset="-128"/>
              <a:ea typeface="BIZ UDゴシック" panose="020B0400000000000000" pitchFamily="49" charset="-128"/>
            </a:endParaRPr>
          </a:p>
          <a:p>
            <a:pPr>
              <a:lnSpc>
                <a:spcPts val="2200"/>
              </a:lnSpc>
            </a:pPr>
            <a:r>
              <a:rPr lang="ja-JP" altLang="en-US" sz="1200" dirty="0">
                <a:latin typeface="BIZ UDゴシック" panose="020B0400000000000000" pitchFamily="49" charset="-128"/>
                <a:ea typeface="BIZ UDゴシック" panose="020B0400000000000000" pitchFamily="49" charset="-128"/>
              </a:rPr>
              <a:t>　②民法：成年後見制度の見直し</a:t>
            </a:r>
            <a:endParaRPr lang="en-US" altLang="ja-JP" sz="1200" dirty="0">
              <a:latin typeface="BIZ UDゴシック" panose="020B0400000000000000" pitchFamily="49" charset="-128"/>
              <a:ea typeface="BIZ UDゴシック" panose="020B0400000000000000" pitchFamily="49" charset="-128"/>
            </a:endParaRPr>
          </a:p>
          <a:p>
            <a:pPr>
              <a:lnSpc>
                <a:spcPts val="2200"/>
              </a:lnSpc>
            </a:pPr>
            <a:r>
              <a:rPr kumimoji="1" lang="ja-JP" altLang="en-US" sz="1200" dirty="0">
                <a:latin typeface="BIZ UDゴシック" panose="020B0400000000000000" pitchFamily="49" charset="-128"/>
                <a:ea typeface="BIZ UDゴシック" panose="020B0400000000000000" pitchFamily="49" charset="-128"/>
              </a:rPr>
              <a:t>　③生活困窮者自立支援法</a:t>
            </a:r>
            <a:r>
              <a:rPr lang="ja-JP" altLang="en-US" sz="1200" dirty="0">
                <a:latin typeface="BIZ UDゴシック" panose="020B0400000000000000" pitchFamily="49" charset="-128"/>
                <a:ea typeface="BIZ UDゴシック" panose="020B0400000000000000" pitchFamily="49" charset="-128"/>
              </a:rPr>
              <a:t>：居住支援への強化、支援会議の努力義務化</a:t>
            </a:r>
            <a:endParaRPr kumimoji="1" lang="en-US" altLang="ja-JP" sz="1200" dirty="0">
              <a:latin typeface="BIZ UDゴシック" panose="020B0400000000000000" pitchFamily="49" charset="-128"/>
              <a:ea typeface="BIZ UDゴシック" panose="020B0400000000000000" pitchFamily="49" charset="-128"/>
            </a:endParaRPr>
          </a:p>
          <a:p>
            <a:pPr>
              <a:lnSpc>
                <a:spcPts val="2200"/>
              </a:lnSpc>
            </a:pPr>
            <a:r>
              <a:rPr lang="ja-JP" altLang="en-US" sz="1200" dirty="0">
                <a:latin typeface="BIZ UDゴシック" panose="020B0400000000000000" pitchFamily="49" charset="-128"/>
                <a:ea typeface="BIZ UDゴシック" panose="020B0400000000000000" pitchFamily="49" charset="-128"/>
              </a:rPr>
              <a:t>　④子ども・若者育成支援推進法：ヤングケアラー支援の強化</a:t>
            </a:r>
            <a:endParaRPr lang="en-US" altLang="ja-JP" sz="1200" dirty="0">
              <a:latin typeface="BIZ UDゴシック" panose="020B0400000000000000" pitchFamily="49" charset="-128"/>
              <a:ea typeface="BIZ UDゴシック" panose="020B0400000000000000" pitchFamily="49" charset="-128"/>
            </a:endParaRPr>
          </a:p>
          <a:p>
            <a:pPr>
              <a:lnSpc>
                <a:spcPts val="2200"/>
              </a:lnSpc>
            </a:pPr>
            <a:r>
              <a:rPr kumimoji="1" lang="ja-JP" altLang="en-US" sz="1200" dirty="0">
                <a:latin typeface="BIZ UDゴシック" panose="020B0400000000000000" pitchFamily="49" charset="-128"/>
                <a:ea typeface="BIZ UDゴシック" panose="020B0400000000000000" pitchFamily="49" charset="-128"/>
              </a:rPr>
              <a:t>　⑤</a:t>
            </a:r>
            <a:r>
              <a:rPr lang="ja-JP" altLang="en-US" sz="1200" dirty="0">
                <a:latin typeface="BIZ UDゴシック" panose="020B0400000000000000" pitchFamily="49" charset="-128"/>
                <a:ea typeface="BIZ UDゴシック" panose="020B0400000000000000" pitchFamily="49" charset="-128"/>
              </a:rPr>
              <a:t>住宅セーフティーネット法：住宅施策と福祉施策が連携した地域の居住支援体制の強化 など</a:t>
            </a:r>
            <a:endParaRPr lang="en-US" altLang="ja-JP" sz="1200" dirty="0">
              <a:latin typeface="BIZ UDゴシック" panose="020B0400000000000000" pitchFamily="49" charset="-128"/>
              <a:ea typeface="BIZ UDゴシック" panose="020B0400000000000000" pitchFamily="49" charset="-128"/>
            </a:endParaRPr>
          </a:p>
          <a:p>
            <a:pPr>
              <a:lnSpc>
                <a:spcPts val="2200"/>
              </a:lnSpc>
            </a:pPr>
            <a:endParaRPr lang="en-US" altLang="ja-JP" sz="1200" dirty="0">
              <a:latin typeface="BIZ UDゴシック" panose="020B0400000000000000" pitchFamily="49" charset="-128"/>
              <a:ea typeface="BIZ UDゴシック" panose="020B0400000000000000" pitchFamily="49" charset="-128"/>
            </a:endParaRPr>
          </a:p>
          <a:p>
            <a:pPr>
              <a:lnSpc>
                <a:spcPts val="2200"/>
              </a:lnSpc>
            </a:pPr>
            <a:r>
              <a:rPr lang="ja-JP" altLang="en-US" sz="1400" b="1" dirty="0">
                <a:latin typeface="BIZ UDゴシック" panose="020B0400000000000000" pitchFamily="49" charset="-128"/>
                <a:ea typeface="BIZ UDゴシック" panose="020B0400000000000000" pitchFamily="49" charset="-128"/>
              </a:rPr>
              <a:t>＜制度見直し＞</a:t>
            </a:r>
            <a:endParaRPr lang="en-US" altLang="ja-JP" sz="1400" b="1" dirty="0">
              <a:latin typeface="BIZ UDゴシック" panose="020B0400000000000000" pitchFamily="49" charset="-128"/>
              <a:ea typeface="BIZ UDゴシック" panose="020B0400000000000000" pitchFamily="49" charset="-128"/>
            </a:endParaRPr>
          </a:p>
          <a:p>
            <a:pPr>
              <a:lnSpc>
                <a:spcPts val="2200"/>
              </a:lnSpc>
            </a:pPr>
            <a:r>
              <a:rPr lang="ja-JP" altLang="en-US" sz="1200" dirty="0">
                <a:latin typeface="BIZ UDゴシック" panose="020B0400000000000000" pitchFamily="49" charset="-128"/>
                <a:ea typeface="BIZ UDゴシック" panose="020B0400000000000000" pitchFamily="49" charset="-128"/>
              </a:rPr>
              <a:t>  ①重層的支援体制整備事業の見直し：</a:t>
            </a:r>
            <a:r>
              <a:rPr lang="ja-JP" altLang="en-US" sz="1200" dirty="0">
                <a:solidFill>
                  <a:schemeClr val="tx1"/>
                </a:solidFill>
                <a:latin typeface="BIZ UDゴシック" panose="020B0400000000000000" pitchFamily="49" charset="-128"/>
                <a:ea typeface="BIZ UDゴシック" panose="020B0400000000000000" pitchFamily="49" charset="-128"/>
              </a:rPr>
              <a:t>多機関協働事業等の交付金設計の見直し</a:t>
            </a:r>
            <a:r>
              <a:rPr lang="ja-JP" altLang="en-US" sz="1200" dirty="0">
                <a:latin typeface="BIZ UDゴシック" panose="020B0400000000000000" pitchFamily="49" charset="-128"/>
                <a:ea typeface="BIZ UDゴシック" panose="020B0400000000000000" pitchFamily="49" charset="-128"/>
              </a:rPr>
              <a:t>、検討プロセスの明確化 など</a:t>
            </a:r>
            <a:endParaRPr kumimoji="1" lang="ja-JP" altLang="en-US" sz="120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61275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テキスト&#10;&#10;AI 生成コンテンツは誤りを含む可能性があります。">
            <a:extLst>
              <a:ext uri="{FF2B5EF4-FFF2-40B4-BE49-F238E27FC236}">
                <a16:creationId xmlns:a16="http://schemas.microsoft.com/office/drawing/2014/main" id="{581FC267-F0EF-07A0-1221-17B743C9C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6" y="524012"/>
            <a:ext cx="9217025" cy="6362317"/>
          </a:xfrm>
          <a:prstGeom prst="rect">
            <a:avLst/>
          </a:prstGeom>
        </p:spPr>
      </p:pic>
      <p:sp>
        <p:nvSpPr>
          <p:cNvPr id="2" name="正方形/長方形 1">
            <a:extLst>
              <a:ext uri="{FF2B5EF4-FFF2-40B4-BE49-F238E27FC236}">
                <a16:creationId xmlns:a16="http://schemas.microsoft.com/office/drawing/2014/main" id="{F068025B-6207-53DC-EC9E-8068CE42A3EA}"/>
              </a:ext>
            </a:extLst>
          </p:cNvPr>
          <p:cNvSpPr/>
          <p:nvPr/>
        </p:nvSpPr>
        <p:spPr>
          <a:xfrm>
            <a:off x="-13957" y="2406"/>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社会福祉法の改正（令和８年６月</a:t>
            </a:r>
            <a:r>
              <a:rPr lang="en-US" altLang="ja-JP" sz="2400" b="1" dirty="0">
                <a:solidFill>
                  <a:schemeClr val="bg1"/>
                </a:solidFill>
                <a:latin typeface="BIZ UDゴシック" panose="020B0400000000000000" pitchFamily="49" charset="-128"/>
                <a:ea typeface="BIZ UDゴシック" panose="020B0400000000000000" pitchFamily="49" charset="-128"/>
              </a:rPr>
              <a:t>25</a:t>
            </a:r>
            <a:r>
              <a:rPr lang="ja-JP" altLang="en-US" sz="2400" b="1" dirty="0">
                <a:solidFill>
                  <a:schemeClr val="bg1"/>
                </a:solidFill>
                <a:latin typeface="BIZ UDゴシック" panose="020B0400000000000000" pitchFamily="49" charset="-128"/>
                <a:ea typeface="BIZ UDゴシック" panose="020B0400000000000000" pitchFamily="49" charset="-128"/>
              </a:rPr>
              <a:t>日公布）</a:t>
            </a:r>
          </a:p>
        </p:txBody>
      </p:sp>
      <p:sp>
        <p:nvSpPr>
          <p:cNvPr id="6" name="円/楕円 6">
            <a:extLst>
              <a:ext uri="{FF2B5EF4-FFF2-40B4-BE49-F238E27FC236}">
                <a16:creationId xmlns:a16="http://schemas.microsoft.com/office/drawing/2014/main" id="{B58F0143-DEDA-49BA-7FAE-5B09029F8882}"/>
              </a:ext>
            </a:extLst>
          </p:cNvPr>
          <p:cNvSpPr/>
          <p:nvPr/>
        </p:nvSpPr>
        <p:spPr>
          <a:xfrm>
            <a:off x="8770652" y="6435141"/>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２</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BF836984-2628-9812-6B3A-B3DA3A746701}"/>
              </a:ext>
            </a:extLst>
          </p:cNvPr>
          <p:cNvSpPr txBox="1"/>
          <p:nvPr/>
        </p:nvSpPr>
        <p:spPr>
          <a:xfrm>
            <a:off x="7416824" y="6790681"/>
            <a:ext cx="1918580" cy="230832"/>
          </a:xfrm>
          <a:prstGeom prst="rect">
            <a:avLst/>
          </a:prstGeom>
          <a:noFill/>
        </p:spPr>
        <p:txBody>
          <a:bodyPr wrap="square" rtlCol="0">
            <a:spAutoFit/>
          </a:bodyPr>
          <a:lstStyle/>
          <a:p>
            <a:r>
              <a:rPr kumimoji="1" lang="ja-JP" altLang="en-US" sz="900" dirty="0">
                <a:latin typeface="+mj-ea"/>
                <a:ea typeface="+mj-ea"/>
              </a:rPr>
              <a:t>厚生労働省等資料から抜粋</a:t>
            </a:r>
          </a:p>
        </p:txBody>
      </p:sp>
      <p:sp>
        <p:nvSpPr>
          <p:cNvPr id="5" name="正方形/長方形 4">
            <a:extLst>
              <a:ext uri="{FF2B5EF4-FFF2-40B4-BE49-F238E27FC236}">
                <a16:creationId xmlns:a16="http://schemas.microsoft.com/office/drawing/2014/main" id="{0E10CBF3-803D-98C7-E3D6-835E646F1F4B}"/>
              </a:ext>
            </a:extLst>
          </p:cNvPr>
          <p:cNvSpPr/>
          <p:nvPr/>
        </p:nvSpPr>
        <p:spPr>
          <a:xfrm>
            <a:off x="216024" y="2808259"/>
            <a:ext cx="8784976" cy="504057"/>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3218930-1D63-0699-A5C8-4964B3B9D0FD}"/>
              </a:ext>
            </a:extLst>
          </p:cNvPr>
          <p:cNvSpPr/>
          <p:nvPr/>
        </p:nvSpPr>
        <p:spPr>
          <a:xfrm>
            <a:off x="198645" y="4621700"/>
            <a:ext cx="8784976" cy="504057"/>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475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C5B1965-2179-29FA-AD9C-B7AEE381C911}"/>
              </a:ext>
            </a:extLst>
          </p:cNvPr>
          <p:cNvPicPr>
            <a:picLocks noChangeAspect="1"/>
          </p:cNvPicPr>
          <p:nvPr/>
        </p:nvPicPr>
        <p:blipFill>
          <a:blip r:embed="rId2"/>
          <a:stretch>
            <a:fillRect/>
          </a:stretch>
        </p:blipFill>
        <p:spPr>
          <a:xfrm>
            <a:off x="19125" y="575698"/>
            <a:ext cx="9217025" cy="6322422"/>
          </a:xfrm>
          <a:prstGeom prst="rect">
            <a:avLst/>
          </a:prstGeom>
        </p:spPr>
      </p:pic>
      <p:sp>
        <p:nvSpPr>
          <p:cNvPr id="3" name="正方形/長方形 2">
            <a:extLst>
              <a:ext uri="{FF2B5EF4-FFF2-40B4-BE49-F238E27FC236}">
                <a16:creationId xmlns:a16="http://schemas.microsoft.com/office/drawing/2014/main" id="{8107808F-D89B-45E3-DD11-1B277D8C79C2}"/>
              </a:ext>
            </a:extLst>
          </p:cNvPr>
          <p:cNvSpPr/>
          <p:nvPr/>
        </p:nvSpPr>
        <p:spPr>
          <a:xfrm>
            <a:off x="-6979" y="6619"/>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社会福祉法の改正（令和８年６月</a:t>
            </a:r>
            <a:r>
              <a:rPr lang="en-US" altLang="ja-JP" sz="2400" b="1" dirty="0">
                <a:solidFill>
                  <a:schemeClr val="bg1"/>
                </a:solidFill>
                <a:latin typeface="BIZ UDゴシック" panose="020B0400000000000000" pitchFamily="49" charset="-128"/>
                <a:ea typeface="BIZ UDゴシック" panose="020B0400000000000000" pitchFamily="49" charset="-128"/>
              </a:rPr>
              <a:t>25</a:t>
            </a:r>
            <a:r>
              <a:rPr lang="ja-JP" altLang="en-US" sz="2400" b="1" dirty="0">
                <a:solidFill>
                  <a:schemeClr val="bg1"/>
                </a:solidFill>
                <a:latin typeface="BIZ UDゴシック" panose="020B0400000000000000" pitchFamily="49" charset="-128"/>
                <a:ea typeface="BIZ UDゴシック" panose="020B0400000000000000" pitchFamily="49" charset="-128"/>
              </a:rPr>
              <a:t>日公布）</a:t>
            </a:r>
          </a:p>
        </p:txBody>
      </p:sp>
      <p:sp>
        <p:nvSpPr>
          <p:cNvPr id="5" name="円/楕円 6">
            <a:extLst>
              <a:ext uri="{FF2B5EF4-FFF2-40B4-BE49-F238E27FC236}">
                <a16:creationId xmlns:a16="http://schemas.microsoft.com/office/drawing/2014/main" id="{E42E38A7-75B3-BC88-142A-7B65B1BE17CA}"/>
              </a:ext>
            </a:extLst>
          </p:cNvPr>
          <p:cNvSpPr/>
          <p:nvPr/>
        </p:nvSpPr>
        <p:spPr>
          <a:xfrm>
            <a:off x="8741047" y="6547499"/>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３</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59BA07DB-C11F-FCA4-25FF-F8FB2610AC82}"/>
              </a:ext>
            </a:extLst>
          </p:cNvPr>
          <p:cNvSpPr txBox="1"/>
          <p:nvPr/>
        </p:nvSpPr>
        <p:spPr>
          <a:xfrm>
            <a:off x="7264412" y="6760273"/>
            <a:ext cx="1918580" cy="230832"/>
          </a:xfrm>
          <a:prstGeom prst="rect">
            <a:avLst/>
          </a:prstGeom>
          <a:noFill/>
        </p:spPr>
        <p:txBody>
          <a:bodyPr wrap="square" rtlCol="0">
            <a:spAutoFit/>
          </a:bodyPr>
          <a:lstStyle/>
          <a:p>
            <a:r>
              <a:rPr kumimoji="1" lang="ja-JP" altLang="en-US" sz="900" dirty="0">
                <a:latin typeface="+mj-ea"/>
                <a:ea typeface="+mj-ea"/>
              </a:rPr>
              <a:t>厚生労働省等資料から抜粋</a:t>
            </a:r>
          </a:p>
        </p:txBody>
      </p:sp>
      <p:sp>
        <p:nvSpPr>
          <p:cNvPr id="6" name="正方形/長方形 5">
            <a:extLst>
              <a:ext uri="{FF2B5EF4-FFF2-40B4-BE49-F238E27FC236}">
                <a16:creationId xmlns:a16="http://schemas.microsoft.com/office/drawing/2014/main" id="{7CE086FD-6A79-66E3-29D0-18578FEE48BB}"/>
              </a:ext>
            </a:extLst>
          </p:cNvPr>
          <p:cNvSpPr/>
          <p:nvPr/>
        </p:nvSpPr>
        <p:spPr>
          <a:xfrm>
            <a:off x="368119" y="1782564"/>
            <a:ext cx="8505980" cy="864096"/>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55257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BCAC468-7A9C-CCA8-1695-3F7DD683871E}"/>
              </a:ext>
            </a:extLst>
          </p:cNvPr>
          <p:cNvPicPr>
            <a:picLocks noChangeAspect="1"/>
          </p:cNvPicPr>
          <p:nvPr/>
        </p:nvPicPr>
        <p:blipFill>
          <a:blip r:embed="rId2"/>
          <a:stretch>
            <a:fillRect/>
          </a:stretch>
        </p:blipFill>
        <p:spPr>
          <a:xfrm>
            <a:off x="-1" y="509391"/>
            <a:ext cx="9217025" cy="6336705"/>
          </a:xfrm>
          <a:prstGeom prst="rect">
            <a:avLst/>
          </a:prstGeom>
        </p:spPr>
      </p:pic>
      <p:sp>
        <p:nvSpPr>
          <p:cNvPr id="3" name="正方形/長方形 2">
            <a:extLst>
              <a:ext uri="{FF2B5EF4-FFF2-40B4-BE49-F238E27FC236}">
                <a16:creationId xmlns:a16="http://schemas.microsoft.com/office/drawing/2014/main" id="{A9A1B1C2-42FF-62AD-6FB9-8522126AD156}"/>
              </a:ext>
            </a:extLst>
          </p:cNvPr>
          <p:cNvSpPr/>
          <p:nvPr/>
        </p:nvSpPr>
        <p:spPr>
          <a:xfrm>
            <a:off x="-4432" y="1017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1861" b="1" dirty="0">
                <a:solidFill>
                  <a:schemeClr val="bg1"/>
                </a:solidFill>
                <a:latin typeface="BIZ UDゴシック" panose="020B0400000000000000" pitchFamily="49" charset="-128"/>
                <a:ea typeface="BIZ UDゴシック" panose="020B0400000000000000" pitchFamily="49" charset="-128"/>
              </a:rPr>
              <a:t>社会福祉法の改正：頼れる身寄りのない高齢者等に対する第二種福祉事業の新設</a:t>
            </a:r>
          </a:p>
        </p:txBody>
      </p:sp>
      <p:sp>
        <p:nvSpPr>
          <p:cNvPr id="5" name="円/楕円 6">
            <a:extLst>
              <a:ext uri="{FF2B5EF4-FFF2-40B4-BE49-F238E27FC236}">
                <a16:creationId xmlns:a16="http://schemas.microsoft.com/office/drawing/2014/main" id="{3F5E4A64-0F7C-78D6-C481-28EE107D72DE}"/>
              </a:ext>
            </a:extLst>
          </p:cNvPr>
          <p:cNvSpPr/>
          <p:nvPr/>
        </p:nvSpPr>
        <p:spPr>
          <a:xfrm>
            <a:off x="8746432" y="6453672"/>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４</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699C9A6D-890C-6DD1-0134-58E8145F6CFF}"/>
              </a:ext>
            </a:extLst>
          </p:cNvPr>
          <p:cNvSpPr txBox="1"/>
          <p:nvPr/>
        </p:nvSpPr>
        <p:spPr>
          <a:xfrm>
            <a:off x="7264412" y="6760273"/>
            <a:ext cx="1918580" cy="230832"/>
          </a:xfrm>
          <a:prstGeom prst="rect">
            <a:avLst/>
          </a:prstGeom>
          <a:noFill/>
        </p:spPr>
        <p:txBody>
          <a:bodyPr wrap="square" rtlCol="0">
            <a:spAutoFit/>
          </a:bodyPr>
          <a:lstStyle/>
          <a:p>
            <a:r>
              <a:rPr kumimoji="1" lang="ja-JP" altLang="en-US" sz="900" dirty="0">
                <a:latin typeface="+mj-ea"/>
                <a:ea typeface="+mj-ea"/>
              </a:rPr>
              <a:t>厚生労働省等資料から抜粋</a:t>
            </a:r>
          </a:p>
        </p:txBody>
      </p:sp>
      <p:sp>
        <p:nvSpPr>
          <p:cNvPr id="6" name="正方形/長方形 5">
            <a:extLst>
              <a:ext uri="{FF2B5EF4-FFF2-40B4-BE49-F238E27FC236}">
                <a16:creationId xmlns:a16="http://schemas.microsoft.com/office/drawing/2014/main" id="{2898FE46-2F8C-3284-A016-4F0C9AFA77CD}"/>
              </a:ext>
            </a:extLst>
          </p:cNvPr>
          <p:cNvSpPr/>
          <p:nvPr/>
        </p:nvSpPr>
        <p:spPr>
          <a:xfrm>
            <a:off x="240452" y="1731864"/>
            <a:ext cx="7536412" cy="108012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7472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67E4F59-C5E0-654D-51FD-82F6B2217B69}"/>
              </a:ext>
            </a:extLst>
          </p:cNvPr>
          <p:cNvPicPr>
            <a:picLocks noChangeAspect="1"/>
          </p:cNvPicPr>
          <p:nvPr/>
        </p:nvPicPr>
        <p:blipFill>
          <a:blip r:embed="rId2"/>
          <a:stretch>
            <a:fillRect/>
          </a:stretch>
        </p:blipFill>
        <p:spPr>
          <a:xfrm>
            <a:off x="0" y="503081"/>
            <a:ext cx="9217025" cy="6327589"/>
          </a:xfrm>
          <a:prstGeom prst="rect">
            <a:avLst/>
          </a:prstGeom>
        </p:spPr>
      </p:pic>
      <p:sp>
        <p:nvSpPr>
          <p:cNvPr id="3" name="正方形/長方形 2">
            <a:extLst>
              <a:ext uri="{FF2B5EF4-FFF2-40B4-BE49-F238E27FC236}">
                <a16:creationId xmlns:a16="http://schemas.microsoft.com/office/drawing/2014/main" id="{419D6F82-2F49-E923-E270-F8AEB00ECF63}"/>
              </a:ext>
            </a:extLst>
          </p:cNvPr>
          <p:cNvSpPr/>
          <p:nvPr/>
        </p:nvSpPr>
        <p:spPr>
          <a:xfrm>
            <a:off x="0" y="13385"/>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社会福祉法の改正：成年後見制度等の適切な利用の支援</a:t>
            </a:r>
          </a:p>
        </p:txBody>
      </p:sp>
      <p:sp>
        <p:nvSpPr>
          <p:cNvPr id="5" name="円/楕円 6">
            <a:extLst>
              <a:ext uri="{FF2B5EF4-FFF2-40B4-BE49-F238E27FC236}">
                <a16:creationId xmlns:a16="http://schemas.microsoft.com/office/drawing/2014/main" id="{6135C41F-ABD5-848B-F735-E50A3E00A6A6}"/>
              </a:ext>
            </a:extLst>
          </p:cNvPr>
          <p:cNvSpPr/>
          <p:nvPr/>
        </p:nvSpPr>
        <p:spPr>
          <a:xfrm>
            <a:off x="8712968" y="6484653"/>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５</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D65FC664-4CF6-5AAA-9A35-7007E4DB7BED}"/>
              </a:ext>
            </a:extLst>
          </p:cNvPr>
          <p:cNvSpPr txBox="1"/>
          <p:nvPr/>
        </p:nvSpPr>
        <p:spPr>
          <a:xfrm>
            <a:off x="7264412" y="6760273"/>
            <a:ext cx="1918580" cy="230832"/>
          </a:xfrm>
          <a:prstGeom prst="rect">
            <a:avLst/>
          </a:prstGeom>
          <a:noFill/>
        </p:spPr>
        <p:txBody>
          <a:bodyPr wrap="square" rtlCol="0">
            <a:spAutoFit/>
          </a:bodyPr>
          <a:lstStyle/>
          <a:p>
            <a:r>
              <a:rPr kumimoji="1" lang="ja-JP" altLang="en-US" sz="900" dirty="0">
                <a:latin typeface="+mj-ea"/>
                <a:ea typeface="+mj-ea"/>
              </a:rPr>
              <a:t>厚生労働省等資料から抜粋</a:t>
            </a:r>
          </a:p>
        </p:txBody>
      </p:sp>
    </p:spTree>
    <p:extLst>
      <p:ext uri="{BB962C8B-B14F-4D97-AF65-F5344CB8AC3E}">
        <p14:creationId xmlns:p14="http://schemas.microsoft.com/office/powerpoint/2010/main" val="2578281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AC544-2149-1B1A-221E-AA54DE77963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2D06B27-B886-796D-7C68-BF6CB9B0B8BD}"/>
              </a:ext>
            </a:extLst>
          </p:cNvPr>
          <p:cNvSpPr/>
          <p:nvPr/>
        </p:nvSpPr>
        <p:spPr>
          <a:xfrm>
            <a:off x="0" y="0"/>
            <a:ext cx="9230982" cy="342404"/>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1861" b="1" dirty="0">
                <a:solidFill>
                  <a:schemeClr val="bg1"/>
                </a:solidFill>
                <a:latin typeface="BIZ UDゴシック" panose="020B0400000000000000" pitchFamily="49" charset="-128"/>
                <a:ea typeface="BIZ UDゴシック" panose="020B0400000000000000" pitchFamily="49" charset="-128"/>
              </a:rPr>
              <a:t>民法の改正：成年後見制度等の見直し</a:t>
            </a:r>
          </a:p>
        </p:txBody>
      </p:sp>
      <p:sp>
        <p:nvSpPr>
          <p:cNvPr id="2" name="正方形/長方形 1">
            <a:extLst>
              <a:ext uri="{FF2B5EF4-FFF2-40B4-BE49-F238E27FC236}">
                <a16:creationId xmlns:a16="http://schemas.microsoft.com/office/drawing/2014/main" id="{7E96876C-D2BF-AB45-9A26-737A09CECA32}"/>
              </a:ext>
            </a:extLst>
          </p:cNvPr>
          <p:cNvSpPr/>
          <p:nvPr/>
        </p:nvSpPr>
        <p:spPr>
          <a:xfrm>
            <a:off x="150995" y="376649"/>
            <a:ext cx="8928992" cy="6480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〇</a:t>
            </a:r>
            <a:r>
              <a:rPr lang="ja-JP" altLang="en-US" sz="1200" dirty="0">
                <a:solidFill>
                  <a:schemeClr val="tx1"/>
                </a:solidFill>
                <a:latin typeface="BIZ UDゴシック" panose="020B0400000000000000" pitchFamily="49" charset="-128"/>
                <a:ea typeface="BIZ UDゴシック" panose="020B0400000000000000" pitchFamily="49" charset="-128"/>
              </a:rPr>
              <a:t>令和８年６月</a:t>
            </a:r>
            <a:r>
              <a:rPr lang="en-US" altLang="ja-JP" sz="1200" dirty="0">
                <a:solidFill>
                  <a:schemeClr val="tx1"/>
                </a:solidFill>
                <a:latin typeface="BIZ UDゴシック" panose="020B0400000000000000" pitchFamily="49" charset="-128"/>
                <a:ea typeface="BIZ UDゴシック" panose="020B0400000000000000" pitchFamily="49" charset="-128"/>
              </a:rPr>
              <a:t>24</a:t>
            </a:r>
            <a:r>
              <a:rPr lang="ja-JP" altLang="en-US" sz="1200" dirty="0">
                <a:solidFill>
                  <a:schemeClr val="tx1"/>
                </a:solidFill>
                <a:latin typeface="BIZ UDゴシック" panose="020B0400000000000000" pitchFamily="49" charset="-128"/>
                <a:ea typeface="BIZ UDゴシック" panose="020B0400000000000000" pitchFamily="49" charset="-128"/>
              </a:rPr>
              <a:t>日公布。令和</a:t>
            </a:r>
            <a:r>
              <a:rPr lang="en-US" altLang="ja-JP" sz="1200" dirty="0">
                <a:solidFill>
                  <a:schemeClr val="tx1"/>
                </a:solidFill>
                <a:latin typeface="BIZ UDゴシック" panose="020B0400000000000000" pitchFamily="49" charset="-128"/>
                <a:ea typeface="BIZ UDゴシック" panose="020B0400000000000000" pitchFamily="49" charset="-128"/>
              </a:rPr>
              <a:t>10</a:t>
            </a:r>
            <a:r>
              <a:rPr lang="ja-JP" altLang="en-US" sz="1200" dirty="0">
                <a:solidFill>
                  <a:schemeClr val="tx1"/>
                </a:solidFill>
                <a:latin typeface="BIZ UDゴシック" panose="020B0400000000000000" pitchFamily="49" charset="-128"/>
                <a:ea typeface="BIZ UDゴシック" panose="020B0400000000000000" pitchFamily="49" charset="-128"/>
              </a:rPr>
              <a:t>年度中に施行予定。</a:t>
            </a:r>
            <a:endParaRPr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〇本人に必要な事項について代理権・取消権を付与する制度（補助の制度）に一元化し、後見・保佐の制度を廃止。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〇利用の必要がなくなったときに制度利用を終了することが可能になる。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6FCD4B3A-97B2-1710-88D9-D8ECEDD2FF47}"/>
              </a:ext>
            </a:extLst>
          </p:cNvPr>
          <p:cNvPicPr>
            <a:picLocks noChangeAspect="1"/>
          </p:cNvPicPr>
          <p:nvPr/>
        </p:nvPicPr>
        <p:blipFill>
          <a:blip r:embed="rId2"/>
          <a:stretch>
            <a:fillRect/>
          </a:stretch>
        </p:blipFill>
        <p:spPr>
          <a:xfrm>
            <a:off x="-25588" y="1058966"/>
            <a:ext cx="9217025" cy="5952814"/>
          </a:xfrm>
          <a:prstGeom prst="rect">
            <a:avLst/>
          </a:prstGeom>
        </p:spPr>
      </p:pic>
      <p:sp>
        <p:nvSpPr>
          <p:cNvPr id="6" name="円/楕円 6">
            <a:extLst>
              <a:ext uri="{FF2B5EF4-FFF2-40B4-BE49-F238E27FC236}">
                <a16:creationId xmlns:a16="http://schemas.microsoft.com/office/drawing/2014/main" id="{753A7CD3-A9CE-9586-5E00-CF8FD3B01637}"/>
              </a:ext>
            </a:extLst>
          </p:cNvPr>
          <p:cNvSpPr/>
          <p:nvPr/>
        </p:nvSpPr>
        <p:spPr>
          <a:xfrm>
            <a:off x="8737444" y="6586231"/>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６</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827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BB4CDD4-22DA-23D7-E6BE-98CA30DB303E}"/>
              </a:ext>
            </a:extLst>
          </p:cNvPr>
          <p:cNvPicPr>
            <a:picLocks noChangeAspect="1"/>
          </p:cNvPicPr>
          <p:nvPr/>
        </p:nvPicPr>
        <p:blipFill>
          <a:blip r:embed="rId2"/>
          <a:stretch>
            <a:fillRect/>
          </a:stretch>
        </p:blipFill>
        <p:spPr>
          <a:xfrm>
            <a:off x="-8087" y="540555"/>
            <a:ext cx="9204658" cy="6335134"/>
          </a:xfrm>
          <a:prstGeom prst="rect">
            <a:avLst/>
          </a:prstGeom>
        </p:spPr>
      </p:pic>
      <p:sp>
        <p:nvSpPr>
          <p:cNvPr id="3" name="正方形/長方形 2">
            <a:extLst>
              <a:ext uri="{FF2B5EF4-FFF2-40B4-BE49-F238E27FC236}">
                <a16:creationId xmlns:a16="http://schemas.microsoft.com/office/drawing/2014/main" id="{DC214251-824B-B675-C8BB-2C2794B54AD6}"/>
              </a:ext>
            </a:extLst>
          </p:cNvPr>
          <p:cNvSpPr/>
          <p:nvPr/>
        </p:nvSpPr>
        <p:spPr>
          <a:xfrm>
            <a:off x="2842" y="1017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社会福祉法の改正：福祉人材の安定的な確保及び定着支援</a:t>
            </a:r>
          </a:p>
        </p:txBody>
      </p:sp>
      <p:sp>
        <p:nvSpPr>
          <p:cNvPr id="5" name="円/楕円 6">
            <a:extLst>
              <a:ext uri="{FF2B5EF4-FFF2-40B4-BE49-F238E27FC236}">
                <a16:creationId xmlns:a16="http://schemas.microsoft.com/office/drawing/2014/main" id="{6D48D9F1-65FE-16A3-BC9F-8B650948D64C}"/>
              </a:ext>
            </a:extLst>
          </p:cNvPr>
          <p:cNvSpPr/>
          <p:nvPr/>
        </p:nvSpPr>
        <p:spPr>
          <a:xfrm>
            <a:off x="8749446" y="6450140"/>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７</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685D8A63-D67B-9554-949D-57A67B39CAED}"/>
              </a:ext>
            </a:extLst>
          </p:cNvPr>
          <p:cNvSpPr txBox="1"/>
          <p:nvPr/>
        </p:nvSpPr>
        <p:spPr>
          <a:xfrm>
            <a:off x="7264412" y="6760273"/>
            <a:ext cx="1918580" cy="230832"/>
          </a:xfrm>
          <a:prstGeom prst="rect">
            <a:avLst/>
          </a:prstGeom>
          <a:noFill/>
        </p:spPr>
        <p:txBody>
          <a:bodyPr wrap="square" rtlCol="0">
            <a:spAutoFit/>
          </a:bodyPr>
          <a:lstStyle/>
          <a:p>
            <a:r>
              <a:rPr kumimoji="1" lang="ja-JP" altLang="en-US" sz="900" dirty="0">
                <a:latin typeface="+mj-ea"/>
                <a:ea typeface="+mj-ea"/>
              </a:rPr>
              <a:t>厚生労働省等資料から抜粋</a:t>
            </a:r>
          </a:p>
        </p:txBody>
      </p:sp>
      <p:sp>
        <p:nvSpPr>
          <p:cNvPr id="6" name="正方形/長方形 5">
            <a:extLst>
              <a:ext uri="{FF2B5EF4-FFF2-40B4-BE49-F238E27FC236}">
                <a16:creationId xmlns:a16="http://schemas.microsoft.com/office/drawing/2014/main" id="{EBB09EE3-C02E-ADF6-95D9-99F5A56721CB}"/>
              </a:ext>
            </a:extLst>
          </p:cNvPr>
          <p:cNvSpPr/>
          <p:nvPr/>
        </p:nvSpPr>
        <p:spPr>
          <a:xfrm>
            <a:off x="404125" y="2358628"/>
            <a:ext cx="5572539" cy="936104"/>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89912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9C74DC7-B35B-7182-A07E-F1A45ABAC87D}"/>
              </a:ext>
            </a:extLst>
          </p:cNvPr>
          <p:cNvSpPr/>
          <p:nvPr/>
        </p:nvSpPr>
        <p:spPr>
          <a:xfrm>
            <a:off x="0" y="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生活困窮者自立支援法の改正</a:t>
            </a:r>
          </a:p>
        </p:txBody>
      </p:sp>
      <p:sp>
        <p:nvSpPr>
          <p:cNvPr id="3" name="テキスト ボックス 2">
            <a:extLst>
              <a:ext uri="{FF2B5EF4-FFF2-40B4-BE49-F238E27FC236}">
                <a16:creationId xmlns:a16="http://schemas.microsoft.com/office/drawing/2014/main" id="{58823170-70C4-8B2D-F90F-7B4F2A0BC469}"/>
              </a:ext>
            </a:extLst>
          </p:cNvPr>
          <p:cNvSpPr txBox="1"/>
          <p:nvPr/>
        </p:nvSpPr>
        <p:spPr>
          <a:xfrm>
            <a:off x="288032" y="1474316"/>
            <a:ext cx="8712968" cy="2893100"/>
          </a:xfrm>
          <a:prstGeom prst="rect">
            <a:avLst/>
          </a:prstGeom>
          <a:noFill/>
          <a:ln w="15875">
            <a:solidFill>
              <a:schemeClr val="tx1"/>
            </a:solidFill>
          </a:ln>
        </p:spPr>
        <p:txBody>
          <a:bodyPr wrap="square" rtlCol="0">
            <a:spAutoFit/>
          </a:bodyPr>
          <a:lstStyle/>
          <a:p>
            <a:r>
              <a:rPr lang="ja-JP" altLang="en-US" sz="1400" dirty="0"/>
              <a:t>○</a:t>
            </a:r>
            <a:r>
              <a:rPr kumimoji="1" lang="ja-JP" altLang="en-US" sz="1400" dirty="0"/>
              <a:t>単身高齢者等で賃貸住宅の契約が難しいといった課題を抱えた生活困窮者への居住支援を強化するため、</a:t>
            </a:r>
            <a:endParaRPr kumimoji="1" lang="en-US" altLang="ja-JP" sz="1400" dirty="0"/>
          </a:p>
          <a:p>
            <a:r>
              <a:rPr lang="ja-JP" altLang="en-US" sz="1400" dirty="0"/>
              <a:t>　</a:t>
            </a:r>
            <a:r>
              <a:rPr kumimoji="1" lang="ja-JP" altLang="en-US" sz="1400" dirty="0"/>
              <a:t>自立相談支援事業の法律上の定義に、「居住</a:t>
            </a:r>
            <a:r>
              <a:rPr lang="ja-JP" altLang="en-US" sz="1400" dirty="0"/>
              <a:t>の支援」と明記し、</a:t>
            </a:r>
            <a:r>
              <a:rPr lang="ja-JP" altLang="en-US" sz="1400" b="1" u="sng" dirty="0"/>
              <a:t>自立相談支援事業で住まい・入居後の生活支援</a:t>
            </a:r>
            <a:endParaRPr lang="en-US" altLang="ja-JP" sz="1400" b="1" u="sng" dirty="0"/>
          </a:p>
          <a:p>
            <a:r>
              <a:rPr lang="ja-JP" altLang="en-US" sz="1400" b="1" dirty="0"/>
              <a:t>　</a:t>
            </a:r>
            <a:r>
              <a:rPr lang="ja-JP" altLang="en-US" sz="1400" b="1" u="sng" dirty="0"/>
              <a:t>の相談に対応することを明確化</a:t>
            </a:r>
            <a:r>
              <a:rPr lang="ja-JP" altLang="en-US" sz="1400" dirty="0"/>
              <a:t>。あわせて、生活困窮者自立支援制度の各事業を行うにあたり、居住支援法人と</a:t>
            </a:r>
            <a:endParaRPr lang="en-US" altLang="ja-JP" sz="1400" dirty="0"/>
          </a:p>
          <a:p>
            <a:r>
              <a:rPr lang="ja-JP" altLang="en-US" sz="1400" dirty="0"/>
              <a:t>　の連携を努力義務化。</a:t>
            </a:r>
            <a:endParaRPr lang="en-US" altLang="ja-JP" sz="1400" dirty="0"/>
          </a:p>
          <a:p>
            <a:endParaRPr lang="en-US" altLang="ja-JP" sz="1400" dirty="0"/>
          </a:p>
          <a:p>
            <a:r>
              <a:rPr lang="ja-JP" altLang="en-US" sz="1400" dirty="0"/>
              <a:t>○賃貸住宅に入れない高齢者等も想定した居住支援の強化が求められる中、地域居住支援事業の役割がます</a:t>
            </a:r>
            <a:endParaRPr lang="en-US" altLang="ja-JP" sz="1400" dirty="0"/>
          </a:p>
          <a:p>
            <a:r>
              <a:rPr lang="ja-JP" altLang="en-US" sz="1400" dirty="0"/>
              <a:t>　ます重要となることから、一時生活支援事業について、「一時的な居所の確保の支援」と「地域で安定的に居住を</a:t>
            </a:r>
            <a:endParaRPr lang="en-US" altLang="ja-JP" sz="1400" dirty="0"/>
          </a:p>
          <a:p>
            <a:r>
              <a:rPr lang="ja-JP" altLang="en-US" sz="1400" dirty="0"/>
              <a:t>　継続していくための支援」の両輪で進めて行くべきものであることを明確化するため、</a:t>
            </a:r>
            <a:r>
              <a:rPr lang="ja-JP" altLang="en-US" sz="1400" b="1" u="sng" dirty="0"/>
              <a:t>その名称を居住支援事業に</a:t>
            </a:r>
            <a:endParaRPr lang="en-US" altLang="ja-JP" sz="1400" b="1" u="sng" dirty="0"/>
          </a:p>
          <a:p>
            <a:r>
              <a:rPr lang="ja-JP" altLang="en-US" sz="1400" b="1" dirty="0"/>
              <a:t>　</a:t>
            </a:r>
            <a:r>
              <a:rPr lang="ja-JP" altLang="en-US" sz="1400" b="1" u="sng" dirty="0"/>
              <a:t>改称。同事業に含まれるシェルター事業・地域居住支援事業について、地域の実情に応じて必要と認める事業の</a:t>
            </a:r>
            <a:endParaRPr lang="en-US" altLang="ja-JP" sz="1400" b="1" u="sng" dirty="0"/>
          </a:p>
          <a:p>
            <a:r>
              <a:rPr lang="ja-JP" altLang="en-US" sz="1400" b="1" dirty="0"/>
              <a:t>　</a:t>
            </a:r>
            <a:r>
              <a:rPr lang="ja-JP" altLang="en-US" sz="1400" b="1" u="sng" dirty="0"/>
              <a:t>実施を努力義務化。</a:t>
            </a:r>
            <a:endParaRPr lang="en-US" altLang="ja-JP" sz="1400" b="1" u="sng" dirty="0"/>
          </a:p>
          <a:p>
            <a:endParaRPr lang="en-US" altLang="ja-JP" sz="1400" dirty="0"/>
          </a:p>
          <a:p>
            <a:r>
              <a:rPr lang="ja-JP" altLang="en-US" sz="1400" dirty="0"/>
              <a:t>○家賃が低廉な住宅等へ転居により家計の改善を図るとともに、安定した住まいの確保を実現するため、</a:t>
            </a:r>
            <a:r>
              <a:rPr lang="ja-JP" altLang="en-US" sz="1400" b="1" u="sng" dirty="0"/>
              <a:t>住居確保</a:t>
            </a:r>
            <a:endParaRPr lang="en-US" altLang="ja-JP" sz="1400" b="1" u="sng" dirty="0"/>
          </a:p>
          <a:p>
            <a:r>
              <a:rPr lang="ja-JP" altLang="en-US" sz="1400" b="1" dirty="0"/>
              <a:t>　</a:t>
            </a:r>
            <a:r>
              <a:rPr lang="ja-JP" altLang="en-US" sz="1400" b="1" u="sng" dirty="0"/>
              <a:t>給付金を拡充し、家賃の低廉な住宅への転居のための初期費用を補助。</a:t>
            </a:r>
            <a:endParaRPr lang="en-US" altLang="ja-JP" sz="1400" b="1" u="sng" dirty="0"/>
          </a:p>
        </p:txBody>
      </p:sp>
      <p:sp>
        <p:nvSpPr>
          <p:cNvPr id="4" name="テキスト ボックス 3">
            <a:extLst>
              <a:ext uri="{FF2B5EF4-FFF2-40B4-BE49-F238E27FC236}">
                <a16:creationId xmlns:a16="http://schemas.microsoft.com/office/drawing/2014/main" id="{65683A68-D4FA-A150-3900-674633854CF8}"/>
              </a:ext>
            </a:extLst>
          </p:cNvPr>
          <p:cNvSpPr txBox="1"/>
          <p:nvPr/>
        </p:nvSpPr>
        <p:spPr>
          <a:xfrm>
            <a:off x="288032" y="4952059"/>
            <a:ext cx="8712968" cy="1384995"/>
          </a:xfrm>
          <a:prstGeom prst="rect">
            <a:avLst/>
          </a:prstGeom>
          <a:noFill/>
          <a:ln w="15875">
            <a:solidFill>
              <a:schemeClr val="tx1"/>
            </a:solidFill>
          </a:ln>
        </p:spPr>
        <p:txBody>
          <a:bodyPr wrap="square" rtlCol="0">
            <a:spAutoFit/>
          </a:bodyPr>
          <a:lstStyle/>
          <a:p>
            <a:r>
              <a:rPr lang="ja-JP" altLang="en-US" sz="1400" dirty="0"/>
              <a:t>○</a:t>
            </a:r>
            <a:r>
              <a:rPr kumimoji="1" lang="ja-JP" altLang="en-US" sz="1400" dirty="0"/>
              <a:t>深刻な困窮状態にある世帯など支援を必要とする者の早期把握や、必要な支援へのつなぎを可能とするほか、</a:t>
            </a:r>
            <a:endParaRPr kumimoji="1" lang="en-US" altLang="ja-JP" sz="1400" dirty="0"/>
          </a:p>
          <a:p>
            <a:r>
              <a:rPr lang="ja-JP" altLang="en-US" sz="1400" dirty="0"/>
              <a:t>　</a:t>
            </a:r>
            <a:r>
              <a:rPr kumimoji="1" lang="ja-JP" altLang="en-US" sz="1400" dirty="0"/>
              <a:t>幅広い関係機関や専門家が支援の方針について議論することで、支援の質の向上につなげるため、</a:t>
            </a:r>
            <a:r>
              <a:rPr kumimoji="1" lang="ja-JP" altLang="en-US" sz="1400" b="1" u="sng" dirty="0"/>
              <a:t>支援会議に</a:t>
            </a:r>
            <a:endParaRPr kumimoji="1" lang="en-US" altLang="ja-JP" sz="1400" b="1" u="sng" dirty="0"/>
          </a:p>
          <a:p>
            <a:r>
              <a:rPr lang="ja-JP" altLang="en-US" sz="1400" b="1" dirty="0"/>
              <a:t>　</a:t>
            </a:r>
            <a:r>
              <a:rPr kumimoji="1" lang="ja-JP" altLang="en-US" sz="1400" b="1" u="sng" dirty="0"/>
              <a:t>ついて</a:t>
            </a:r>
            <a:r>
              <a:rPr kumimoji="1" lang="ja-JP" altLang="en-US" sz="1400" dirty="0"/>
              <a:t>、全ての自治体での設置を目指し、その</a:t>
            </a:r>
            <a:r>
              <a:rPr kumimoji="1" lang="ja-JP" altLang="en-US" sz="1400" b="1" u="sng" dirty="0"/>
              <a:t>設置</a:t>
            </a:r>
            <a:r>
              <a:rPr lang="ja-JP" altLang="en-US" sz="1400" b="1" u="sng" dirty="0"/>
              <a:t>を自治体の努力義務化</a:t>
            </a:r>
            <a:r>
              <a:rPr lang="ja-JP" altLang="en-US" sz="1400" dirty="0"/>
              <a:t>。</a:t>
            </a:r>
            <a:endParaRPr lang="en-US" altLang="ja-JP" sz="1400" dirty="0"/>
          </a:p>
          <a:p>
            <a:endParaRPr lang="en-US" altLang="ja-JP" sz="1400" dirty="0"/>
          </a:p>
          <a:p>
            <a:r>
              <a:rPr lang="ja-JP" altLang="en-US" sz="1400" dirty="0"/>
              <a:t>○あわせて、</a:t>
            </a:r>
            <a:r>
              <a:rPr lang="ja-JP" altLang="en-US" sz="1400" b="1" u="sng" dirty="0"/>
              <a:t>類似の他法に基づく会議体</a:t>
            </a:r>
            <a:r>
              <a:rPr lang="ja-JP" altLang="en-US" sz="1400" dirty="0"/>
              <a:t>（生活保護法に基づく調整会議、社会福祉法に基づく支援会議）</a:t>
            </a:r>
            <a:r>
              <a:rPr lang="ja-JP" altLang="en-US" sz="1400" b="1" u="sng" dirty="0"/>
              <a:t>との相互</a:t>
            </a:r>
            <a:endParaRPr lang="en-US" altLang="ja-JP" sz="1400" b="1" u="sng" dirty="0"/>
          </a:p>
          <a:p>
            <a:r>
              <a:rPr lang="ja-JP" altLang="en-US" sz="1400" b="1" dirty="0"/>
              <a:t>　</a:t>
            </a:r>
            <a:r>
              <a:rPr lang="ja-JP" altLang="en-US" sz="1400" b="1" u="sng" dirty="0"/>
              <a:t>連携の努力義務化</a:t>
            </a:r>
            <a:r>
              <a:rPr lang="ja-JP" altLang="en-US" sz="1400" dirty="0"/>
              <a:t>。</a:t>
            </a:r>
            <a:endParaRPr lang="en-US" altLang="ja-JP" sz="1400" dirty="0"/>
          </a:p>
        </p:txBody>
      </p:sp>
      <p:sp>
        <p:nvSpPr>
          <p:cNvPr id="5" name="テキスト ボックス 4">
            <a:extLst>
              <a:ext uri="{FF2B5EF4-FFF2-40B4-BE49-F238E27FC236}">
                <a16:creationId xmlns:a16="http://schemas.microsoft.com/office/drawing/2014/main" id="{26ABCFE6-52ED-3CFA-520E-0900C3B23937}"/>
              </a:ext>
            </a:extLst>
          </p:cNvPr>
          <p:cNvSpPr txBox="1"/>
          <p:nvPr/>
        </p:nvSpPr>
        <p:spPr>
          <a:xfrm>
            <a:off x="252309" y="1104984"/>
            <a:ext cx="1944216" cy="369332"/>
          </a:xfrm>
          <a:prstGeom prst="rect">
            <a:avLst/>
          </a:prstGeom>
          <a:solidFill>
            <a:schemeClr val="tx2"/>
          </a:solidFill>
        </p:spPr>
        <p:txBody>
          <a:bodyPr wrap="square" rtlCol="0">
            <a:spAutoFit/>
          </a:bodyPr>
          <a:lstStyle/>
          <a:p>
            <a:pPr algn="ctr"/>
            <a:r>
              <a:rPr kumimoji="1" lang="ja-JP" altLang="en-US" dirty="0">
                <a:solidFill>
                  <a:schemeClr val="bg1"/>
                </a:solidFill>
              </a:rPr>
              <a:t>居住支援の強化</a:t>
            </a:r>
          </a:p>
        </p:txBody>
      </p:sp>
      <p:sp>
        <p:nvSpPr>
          <p:cNvPr id="6" name="テキスト ボックス 5">
            <a:extLst>
              <a:ext uri="{FF2B5EF4-FFF2-40B4-BE49-F238E27FC236}">
                <a16:creationId xmlns:a16="http://schemas.microsoft.com/office/drawing/2014/main" id="{CE1E5F42-0DBF-3305-5432-41F188CB3940}"/>
              </a:ext>
            </a:extLst>
          </p:cNvPr>
          <p:cNvSpPr txBox="1"/>
          <p:nvPr/>
        </p:nvSpPr>
        <p:spPr>
          <a:xfrm>
            <a:off x="252309" y="4582727"/>
            <a:ext cx="1944216" cy="369332"/>
          </a:xfrm>
          <a:prstGeom prst="rect">
            <a:avLst/>
          </a:prstGeom>
          <a:solidFill>
            <a:schemeClr val="tx2"/>
          </a:solidFill>
        </p:spPr>
        <p:txBody>
          <a:bodyPr wrap="square" rtlCol="0">
            <a:spAutoFit/>
          </a:bodyPr>
          <a:lstStyle/>
          <a:p>
            <a:pPr algn="ctr"/>
            <a:r>
              <a:rPr lang="ja-JP" altLang="en-US" dirty="0">
                <a:solidFill>
                  <a:schemeClr val="bg1"/>
                </a:solidFill>
              </a:rPr>
              <a:t>支援会議の設置</a:t>
            </a:r>
            <a:endParaRPr kumimoji="1" lang="ja-JP" altLang="en-US" dirty="0">
              <a:solidFill>
                <a:schemeClr val="bg1"/>
              </a:solidFill>
            </a:endParaRPr>
          </a:p>
        </p:txBody>
      </p:sp>
      <p:sp>
        <p:nvSpPr>
          <p:cNvPr id="8" name="テキスト ボックス 7">
            <a:extLst>
              <a:ext uri="{FF2B5EF4-FFF2-40B4-BE49-F238E27FC236}">
                <a16:creationId xmlns:a16="http://schemas.microsoft.com/office/drawing/2014/main" id="{2363E7FB-6054-C3C9-8938-EA43523E329A}"/>
              </a:ext>
            </a:extLst>
          </p:cNvPr>
          <p:cNvSpPr txBox="1"/>
          <p:nvPr/>
        </p:nvSpPr>
        <p:spPr>
          <a:xfrm>
            <a:off x="144016" y="735785"/>
            <a:ext cx="6768752" cy="338554"/>
          </a:xfrm>
          <a:prstGeom prst="rect">
            <a:avLst/>
          </a:prstGeom>
          <a:noFill/>
        </p:spPr>
        <p:txBody>
          <a:bodyPr wrap="square" rtlCol="0">
            <a:spAutoFit/>
          </a:bodyPr>
          <a:lstStyle/>
          <a:p>
            <a:r>
              <a:rPr kumimoji="1" lang="ja-JP" altLang="en-US" sz="1600" dirty="0"/>
              <a:t>改正生活困窮者自立支援法（令和７年４月１日施行）のポイント</a:t>
            </a:r>
          </a:p>
        </p:txBody>
      </p:sp>
      <p:sp>
        <p:nvSpPr>
          <p:cNvPr id="7" name="テキスト ボックス 6">
            <a:extLst>
              <a:ext uri="{FF2B5EF4-FFF2-40B4-BE49-F238E27FC236}">
                <a16:creationId xmlns:a16="http://schemas.microsoft.com/office/drawing/2014/main" id="{53906D39-E66C-B6EF-B8E7-BD0D0DEDD674}"/>
              </a:ext>
            </a:extLst>
          </p:cNvPr>
          <p:cNvSpPr txBox="1"/>
          <p:nvPr/>
        </p:nvSpPr>
        <p:spPr>
          <a:xfrm>
            <a:off x="2808312" y="6706386"/>
            <a:ext cx="6048672" cy="230832"/>
          </a:xfrm>
          <a:prstGeom prst="rect">
            <a:avLst/>
          </a:prstGeom>
          <a:noFill/>
        </p:spPr>
        <p:txBody>
          <a:bodyPr wrap="square" rtlCol="0">
            <a:spAutoFit/>
          </a:bodyPr>
          <a:lstStyle/>
          <a:p>
            <a:r>
              <a:rPr kumimoji="1" lang="ja-JP" altLang="en-US" sz="900" dirty="0"/>
              <a:t>全国社会福祉協議会：令和８年度 生活困窮者自立支援制度人材養成研修「主任相談支援員初任者研修」資料を基に改編</a:t>
            </a:r>
          </a:p>
        </p:txBody>
      </p:sp>
      <p:sp>
        <p:nvSpPr>
          <p:cNvPr id="10" name="円/楕円 6">
            <a:extLst>
              <a:ext uri="{FF2B5EF4-FFF2-40B4-BE49-F238E27FC236}">
                <a16:creationId xmlns:a16="http://schemas.microsoft.com/office/drawing/2014/main" id="{976FF1F2-FA1E-B030-F690-F3709FA637B8}"/>
              </a:ext>
            </a:extLst>
          </p:cNvPr>
          <p:cNvSpPr/>
          <p:nvPr/>
        </p:nvSpPr>
        <p:spPr>
          <a:xfrm>
            <a:off x="8775080" y="6592714"/>
            <a:ext cx="441945" cy="425549"/>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８</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444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8B54039-C89E-4E08-842B-318D0B37E263}"/>
              </a:ext>
            </a:extLst>
          </p:cNvPr>
          <p:cNvPicPr>
            <a:picLocks noChangeAspect="1"/>
          </p:cNvPicPr>
          <p:nvPr/>
        </p:nvPicPr>
        <p:blipFill>
          <a:blip r:embed="rId2"/>
          <a:stretch>
            <a:fillRect/>
          </a:stretch>
        </p:blipFill>
        <p:spPr>
          <a:xfrm>
            <a:off x="96010" y="560359"/>
            <a:ext cx="9025650" cy="6377586"/>
          </a:xfrm>
          <a:prstGeom prst="rect">
            <a:avLst/>
          </a:prstGeom>
        </p:spPr>
      </p:pic>
      <p:sp>
        <p:nvSpPr>
          <p:cNvPr id="2" name="正方形/長方形 1">
            <a:extLst>
              <a:ext uri="{FF2B5EF4-FFF2-40B4-BE49-F238E27FC236}">
                <a16:creationId xmlns:a16="http://schemas.microsoft.com/office/drawing/2014/main" id="{81CAC9AF-4E06-18B8-F3DA-E68B6D8AD6C3}"/>
              </a:ext>
            </a:extLst>
          </p:cNvPr>
          <p:cNvSpPr/>
          <p:nvPr/>
        </p:nvSpPr>
        <p:spPr>
          <a:xfrm>
            <a:off x="6928" y="888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住宅セーフティネット法の改正</a:t>
            </a:r>
          </a:p>
        </p:txBody>
      </p:sp>
      <p:sp>
        <p:nvSpPr>
          <p:cNvPr id="4" name="円/楕円 6">
            <a:extLst>
              <a:ext uri="{FF2B5EF4-FFF2-40B4-BE49-F238E27FC236}">
                <a16:creationId xmlns:a16="http://schemas.microsoft.com/office/drawing/2014/main" id="{6CF82D64-2573-6EAB-5D3F-0F7E540E65B6}"/>
              </a:ext>
            </a:extLst>
          </p:cNvPr>
          <p:cNvSpPr/>
          <p:nvPr/>
        </p:nvSpPr>
        <p:spPr>
          <a:xfrm>
            <a:off x="8679392" y="6496968"/>
            <a:ext cx="441945"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９</a:t>
            </a:r>
            <a:endParaRPr kumimoji="0" lang="en-US" altLang="ja-JP" sz="1861" b="1" kern="0" dirty="0">
              <a:solidFill>
                <a:prstClr val="black"/>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64EE1D7E-7843-1A66-1193-068200D38F11}"/>
              </a:ext>
            </a:extLst>
          </p:cNvPr>
          <p:cNvSpPr/>
          <p:nvPr/>
        </p:nvSpPr>
        <p:spPr>
          <a:xfrm>
            <a:off x="173411" y="5382963"/>
            <a:ext cx="8827589" cy="1440161"/>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51446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45B1F5D4-CC9E-E207-EE49-6CD73F7A28A2}"/>
              </a:ext>
            </a:extLst>
          </p:cNvPr>
          <p:cNvSpPr/>
          <p:nvPr/>
        </p:nvSpPr>
        <p:spPr>
          <a:xfrm>
            <a:off x="-6979" y="9525"/>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子ども・若者育成支援推進法の改正：ヤングケアラー支援の強化</a:t>
            </a:r>
          </a:p>
        </p:txBody>
      </p:sp>
      <p:pic>
        <p:nvPicPr>
          <p:cNvPr id="4" name="図 3"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C63EE218-7415-9B85-4730-9D978BA403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9" y="630436"/>
            <a:ext cx="9217025" cy="6297806"/>
          </a:xfrm>
          <a:prstGeom prst="rect">
            <a:avLst/>
          </a:prstGeom>
        </p:spPr>
      </p:pic>
      <p:sp>
        <p:nvSpPr>
          <p:cNvPr id="5" name="円/楕円 6">
            <a:extLst>
              <a:ext uri="{FF2B5EF4-FFF2-40B4-BE49-F238E27FC236}">
                <a16:creationId xmlns:a16="http://schemas.microsoft.com/office/drawing/2014/main" id="{65FEF35A-72EE-FCB5-F73D-55FE4742EBCB}"/>
              </a:ext>
            </a:extLst>
          </p:cNvPr>
          <p:cNvSpPr/>
          <p:nvPr/>
        </p:nvSpPr>
        <p:spPr>
          <a:xfrm>
            <a:off x="8500003" y="6502693"/>
            <a:ext cx="729977"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10</a:t>
            </a:r>
          </a:p>
        </p:txBody>
      </p:sp>
      <p:sp>
        <p:nvSpPr>
          <p:cNvPr id="3" name="正方形/長方形 2">
            <a:extLst>
              <a:ext uri="{FF2B5EF4-FFF2-40B4-BE49-F238E27FC236}">
                <a16:creationId xmlns:a16="http://schemas.microsoft.com/office/drawing/2014/main" id="{11FC753A-5E7F-00C4-DDF6-CA8CD5FBA571}"/>
              </a:ext>
            </a:extLst>
          </p:cNvPr>
          <p:cNvSpPr/>
          <p:nvPr/>
        </p:nvSpPr>
        <p:spPr>
          <a:xfrm>
            <a:off x="194717" y="5238948"/>
            <a:ext cx="8827589" cy="792089"/>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870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9406-AF87-60CB-0621-484696BDA19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8E22AFD-F47C-B69C-DBF8-E15937934205}"/>
              </a:ext>
            </a:extLst>
          </p:cNvPr>
          <p:cNvSpPr/>
          <p:nvPr/>
        </p:nvSpPr>
        <p:spPr>
          <a:xfrm>
            <a:off x="-6979" y="9525"/>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子ども・若者育成支援推進法の改正：ヤングケアラー支援の強化</a:t>
            </a:r>
          </a:p>
        </p:txBody>
      </p:sp>
      <p:pic>
        <p:nvPicPr>
          <p:cNvPr id="3" name="図 2">
            <a:extLst>
              <a:ext uri="{FF2B5EF4-FFF2-40B4-BE49-F238E27FC236}">
                <a16:creationId xmlns:a16="http://schemas.microsoft.com/office/drawing/2014/main" id="{6017232A-524E-34EC-3DF7-16BBBB8D320F}"/>
              </a:ext>
            </a:extLst>
          </p:cNvPr>
          <p:cNvPicPr>
            <a:picLocks noChangeAspect="1"/>
          </p:cNvPicPr>
          <p:nvPr/>
        </p:nvPicPr>
        <p:blipFill>
          <a:blip r:embed="rId2"/>
          <a:stretch>
            <a:fillRect/>
          </a:stretch>
        </p:blipFill>
        <p:spPr>
          <a:xfrm>
            <a:off x="-1" y="1296795"/>
            <a:ext cx="9217025" cy="5454974"/>
          </a:xfrm>
          <a:prstGeom prst="rect">
            <a:avLst/>
          </a:prstGeom>
        </p:spPr>
      </p:pic>
      <p:pic>
        <p:nvPicPr>
          <p:cNvPr id="6" name="図 5">
            <a:extLst>
              <a:ext uri="{FF2B5EF4-FFF2-40B4-BE49-F238E27FC236}">
                <a16:creationId xmlns:a16="http://schemas.microsoft.com/office/drawing/2014/main" id="{48A88AFF-5230-677D-D4E0-2CE1DDC7A123}"/>
              </a:ext>
            </a:extLst>
          </p:cNvPr>
          <p:cNvPicPr>
            <a:picLocks noChangeAspect="1"/>
          </p:cNvPicPr>
          <p:nvPr/>
        </p:nvPicPr>
        <p:blipFill>
          <a:blip r:embed="rId3"/>
          <a:stretch>
            <a:fillRect/>
          </a:stretch>
        </p:blipFill>
        <p:spPr>
          <a:xfrm>
            <a:off x="6978" y="786179"/>
            <a:ext cx="9217025" cy="501091"/>
          </a:xfrm>
          <a:prstGeom prst="rect">
            <a:avLst/>
          </a:prstGeom>
        </p:spPr>
      </p:pic>
      <p:sp>
        <p:nvSpPr>
          <p:cNvPr id="5" name="円/楕円 6">
            <a:extLst>
              <a:ext uri="{FF2B5EF4-FFF2-40B4-BE49-F238E27FC236}">
                <a16:creationId xmlns:a16="http://schemas.microsoft.com/office/drawing/2014/main" id="{52AE1856-91FC-40FE-E4A4-C75063E62C23}"/>
              </a:ext>
            </a:extLst>
          </p:cNvPr>
          <p:cNvSpPr/>
          <p:nvPr/>
        </p:nvSpPr>
        <p:spPr>
          <a:xfrm>
            <a:off x="8476893" y="6491699"/>
            <a:ext cx="720080" cy="501090"/>
          </a:xfrm>
          <a:prstGeom prst="ellipse">
            <a:avLst/>
          </a:prstGeom>
          <a:solidFill>
            <a:schemeClr val="bg1"/>
          </a:solid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11</a:t>
            </a:r>
          </a:p>
        </p:txBody>
      </p:sp>
      <p:sp>
        <p:nvSpPr>
          <p:cNvPr id="4" name="正方形/長方形 3">
            <a:extLst>
              <a:ext uri="{FF2B5EF4-FFF2-40B4-BE49-F238E27FC236}">
                <a16:creationId xmlns:a16="http://schemas.microsoft.com/office/drawing/2014/main" id="{18CA115B-B89E-EAA1-BC48-B194FA2192A1}"/>
              </a:ext>
            </a:extLst>
          </p:cNvPr>
          <p:cNvSpPr/>
          <p:nvPr/>
        </p:nvSpPr>
        <p:spPr>
          <a:xfrm>
            <a:off x="216024" y="2603227"/>
            <a:ext cx="8928992" cy="1152128"/>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5969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9A7ECDE1-4D5A-9AC9-1B17-2D0AB0A52D2C}"/>
              </a:ext>
            </a:extLst>
          </p:cNvPr>
          <p:cNvPicPr>
            <a:picLocks noChangeAspect="1"/>
          </p:cNvPicPr>
          <p:nvPr/>
        </p:nvPicPr>
        <p:blipFill>
          <a:blip r:embed="rId2"/>
          <a:stretch>
            <a:fillRect/>
          </a:stretch>
        </p:blipFill>
        <p:spPr>
          <a:xfrm>
            <a:off x="92074" y="486420"/>
            <a:ext cx="9032875" cy="6435923"/>
          </a:xfrm>
          <a:prstGeom prst="rect">
            <a:avLst/>
          </a:prstGeom>
          <a:noFill/>
        </p:spPr>
      </p:pic>
      <p:sp>
        <p:nvSpPr>
          <p:cNvPr id="3" name="正方形/長方形 2">
            <a:extLst>
              <a:ext uri="{FF2B5EF4-FFF2-40B4-BE49-F238E27FC236}">
                <a16:creationId xmlns:a16="http://schemas.microsoft.com/office/drawing/2014/main" id="{F81902EF-89A1-610D-8971-4CE7CB3A1770}"/>
              </a:ext>
            </a:extLst>
          </p:cNvPr>
          <p:cNvSpPr/>
          <p:nvPr/>
        </p:nvSpPr>
        <p:spPr>
          <a:xfrm>
            <a:off x="-6979" y="9525"/>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児童福祉法の改正：保育士・保育所支援センターの法定化</a:t>
            </a:r>
          </a:p>
        </p:txBody>
      </p:sp>
      <p:sp>
        <p:nvSpPr>
          <p:cNvPr id="5" name="円/楕円 6">
            <a:extLst>
              <a:ext uri="{FF2B5EF4-FFF2-40B4-BE49-F238E27FC236}">
                <a16:creationId xmlns:a16="http://schemas.microsoft.com/office/drawing/2014/main" id="{8A042C98-6353-66CE-6A89-FFAB0791BD0C}"/>
              </a:ext>
            </a:extLst>
          </p:cNvPr>
          <p:cNvSpPr/>
          <p:nvPr/>
        </p:nvSpPr>
        <p:spPr>
          <a:xfrm>
            <a:off x="8491702" y="6563877"/>
            <a:ext cx="729977"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12</a:t>
            </a:r>
          </a:p>
        </p:txBody>
      </p:sp>
      <p:sp>
        <p:nvSpPr>
          <p:cNvPr id="4" name="正方形/長方形 3">
            <a:extLst>
              <a:ext uri="{FF2B5EF4-FFF2-40B4-BE49-F238E27FC236}">
                <a16:creationId xmlns:a16="http://schemas.microsoft.com/office/drawing/2014/main" id="{8A29834C-511C-A854-4759-885074D327BA}"/>
              </a:ext>
            </a:extLst>
          </p:cNvPr>
          <p:cNvSpPr/>
          <p:nvPr/>
        </p:nvSpPr>
        <p:spPr>
          <a:xfrm>
            <a:off x="432048" y="2214612"/>
            <a:ext cx="8496944" cy="648072"/>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31476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テキスト, アプリケーション&#10;&#10;AI 生成コンテンツは誤りを含む可能性があります。">
            <a:extLst>
              <a:ext uri="{FF2B5EF4-FFF2-40B4-BE49-F238E27FC236}">
                <a16:creationId xmlns:a16="http://schemas.microsoft.com/office/drawing/2014/main" id="{6B6BC522-501B-9B68-EBF2-EB6829545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 y="489696"/>
            <a:ext cx="9217025" cy="6294909"/>
          </a:xfrm>
          <a:prstGeom prst="rect">
            <a:avLst/>
          </a:prstGeom>
        </p:spPr>
      </p:pic>
      <p:sp>
        <p:nvSpPr>
          <p:cNvPr id="2" name="正方形/長方形 1">
            <a:extLst>
              <a:ext uri="{FF2B5EF4-FFF2-40B4-BE49-F238E27FC236}">
                <a16:creationId xmlns:a16="http://schemas.microsoft.com/office/drawing/2014/main" id="{ECA7F6A7-2897-D7DA-617E-9FC49CCC3549}"/>
              </a:ext>
            </a:extLst>
          </p:cNvPr>
          <p:cNvSpPr/>
          <p:nvPr/>
        </p:nvSpPr>
        <p:spPr>
          <a:xfrm>
            <a:off x="4886" y="0"/>
            <a:ext cx="9230982" cy="489696"/>
          </a:xfrm>
          <a:prstGeom prst="rect">
            <a:avLst/>
          </a:prstGeom>
          <a:solidFill>
            <a:srgbClr val="004C22"/>
          </a:solidFill>
          <a:ln w="12700" cap="flat" cmpd="sng" algn="ctr">
            <a:noFill/>
            <a:prstDash val="solid"/>
            <a:miter lim="800000"/>
          </a:ln>
          <a:effectLst/>
        </p:spPr>
        <p:txBody>
          <a:bodyPr rot="0" spcFirstLastPara="0" vert="horz" wrap="square" lIns="60771" tIns="83740" rIns="60771" bIns="0" numCol="1" spcCol="0" rtlCol="0" fromWordArt="0" anchor="ctr" anchorCtr="0" forceAA="0" compatLnSpc="1">
            <a:prstTxWarp prst="textNoShape">
              <a:avLst/>
            </a:prstTxWarp>
            <a:noAutofit/>
          </a:bodyPr>
          <a:lstStyle/>
          <a:p>
            <a:pPr algn="ctr" defTabSz="607708">
              <a:lnSpc>
                <a:spcPts val="1662"/>
              </a:lnSpc>
              <a:defRPr/>
            </a:pPr>
            <a:r>
              <a:rPr lang="ja-JP" altLang="en-US" sz="2400" b="1" dirty="0">
                <a:solidFill>
                  <a:schemeClr val="bg1"/>
                </a:solidFill>
                <a:latin typeface="BIZ UDゴシック" panose="020B0400000000000000" pitchFamily="49" charset="-128"/>
                <a:ea typeface="BIZ UDゴシック" panose="020B0400000000000000" pitchFamily="49" charset="-128"/>
              </a:rPr>
              <a:t>包括的な支援体制の整備：重層的支援体制整備事業の見直し</a:t>
            </a:r>
          </a:p>
        </p:txBody>
      </p:sp>
      <p:sp>
        <p:nvSpPr>
          <p:cNvPr id="5" name="円/楕円 6">
            <a:extLst>
              <a:ext uri="{FF2B5EF4-FFF2-40B4-BE49-F238E27FC236}">
                <a16:creationId xmlns:a16="http://schemas.microsoft.com/office/drawing/2014/main" id="{5242FDA0-10DD-16A2-F091-690C2FE44390}"/>
              </a:ext>
            </a:extLst>
          </p:cNvPr>
          <p:cNvSpPr/>
          <p:nvPr/>
        </p:nvSpPr>
        <p:spPr>
          <a:xfrm>
            <a:off x="8539674" y="6640536"/>
            <a:ext cx="729977" cy="425549"/>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13</a:t>
            </a:r>
          </a:p>
        </p:txBody>
      </p:sp>
      <p:sp>
        <p:nvSpPr>
          <p:cNvPr id="4" name="テキスト ボックス 3">
            <a:extLst>
              <a:ext uri="{FF2B5EF4-FFF2-40B4-BE49-F238E27FC236}">
                <a16:creationId xmlns:a16="http://schemas.microsoft.com/office/drawing/2014/main" id="{97E691DA-3F16-B7A5-FEFB-A17002BF025E}"/>
              </a:ext>
            </a:extLst>
          </p:cNvPr>
          <p:cNvSpPr txBox="1"/>
          <p:nvPr/>
        </p:nvSpPr>
        <p:spPr>
          <a:xfrm>
            <a:off x="4958484" y="6803011"/>
            <a:ext cx="4239491" cy="230832"/>
          </a:xfrm>
          <a:prstGeom prst="rect">
            <a:avLst/>
          </a:prstGeom>
          <a:noFill/>
        </p:spPr>
        <p:txBody>
          <a:bodyPr wrap="square" rtlCol="0">
            <a:spAutoFit/>
          </a:bodyPr>
          <a:lstStyle/>
          <a:p>
            <a:r>
              <a:rPr kumimoji="1" lang="ja-JP" altLang="en-US" sz="900" dirty="0"/>
              <a:t>厚生労働省「社会・援護局関係主管課長会議資料」（令和８年３月）から抜粋</a:t>
            </a:r>
          </a:p>
        </p:txBody>
      </p:sp>
    </p:spTree>
    <p:extLst>
      <p:ext uri="{BB962C8B-B14F-4D97-AF65-F5344CB8AC3E}">
        <p14:creationId xmlns:p14="http://schemas.microsoft.com/office/powerpoint/2010/main" val="14737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F2BD70D-09A9-BA34-50C1-F2CDDA417F22}"/>
              </a:ext>
            </a:extLst>
          </p:cNvPr>
          <p:cNvPicPr>
            <a:picLocks noChangeAspect="1"/>
          </p:cNvPicPr>
          <p:nvPr/>
        </p:nvPicPr>
        <p:blipFill>
          <a:blip r:embed="rId2"/>
          <a:stretch>
            <a:fillRect/>
          </a:stretch>
        </p:blipFill>
        <p:spPr>
          <a:xfrm>
            <a:off x="-1" y="351783"/>
            <a:ext cx="9217025" cy="6317945"/>
          </a:xfrm>
          <a:prstGeom prst="rect">
            <a:avLst/>
          </a:prstGeom>
        </p:spPr>
      </p:pic>
      <p:sp>
        <p:nvSpPr>
          <p:cNvPr id="4" name="円/楕円 6">
            <a:extLst>
              <a:ext uri="{FF2B5EF4-FFF2-40B4-BE49-F238E27FC236}">
                <a16:creationId xmlns:a16="http://schemas.microsoft.com/office/drawing/2014/main" id="{A0ECA8E8-4C0C-1577-930A-2C30EA0212B0}"/>
              </a:ext>
            </a:extLst>
          </p:cNvPr>
          <p:cNvSpPr/>
          <p:nvPr/>
        </p:nvSpPr>
        <p:spPr>
          <a:xfrm>
            <a:off x="8539674" y="6625481"/>
            <a:ext cx="729977" cy="425549"/>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14</a:t>
            </a:r>
          </a:p>
        </p:txBody>
      </p:sp>
      <p:sp>
        <p:nvSpPr>
          <p:cNvPr id="3" name="テキスト ボックス 2">
            <a:extLst>
              <a:ext uri="{FF2B5EF4-FFF2-40B4-BE49-F238E27FC236}">
                <a16:creationId xmlns:a16="http://schemas.microsoft.com/office/drawing/2014/main" id="{9722B346-46D3-4D5F-6FD2-F500C857AFA8}"/>
              </a:ext>
            </a:extLst>
          </p:cNvPr>
          <p:cNvSpPr txBox="1"/>
          <p:nvPr/>
        </p:nvSpPr>
        <p:spPr>
          <a:xfrm>
            <a:off x="4958484" y="6803011"/>
            <a:ext cx="4239491" cy="230832"/>
          </a:xfrm>
          <a:prstGeom prst="rect">
            <a:avLst/>
          </a:prstGeom>
          <a:noFill/>
        </p:spPr>
        <p:txBody>
          <a:bodyPr wrap="square" rtlCol="0">
            <a:spAutoFit/>
          </a:bodyPr>
          <a:lstStyle/>
          <a:p>
            <a:r>
              <a:rPr kumimoji="1" lang="ja-JP" altLang="en-US" sz="900" dirty="0"/>
              <a:t>厚生労働省「社会・援護局関係主管課長会議資料」（令和８年３月）から抜粋</a:t>
            </a:r>
          </a:p>
        </p:txBody>
      </p:sp>
    </p:spTree>
    <p:extLst>
      <p:ext uri="{BB962C8B-B14F-4D97-AF65-F5344CB8AC3E}">
        <p14:creationId xmlns:p14="http://schemas.microsoft.com/office/powerpoint/2010/main" val="3066398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0A074B1D-F54E-770B-BE50-ADBE14FD1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8388"/>
            <a:ext cx="9217025" cy="6287303"/>
          </a:xfrm>
          <a:prstGeom prst="rect">
            <a:avLst/>
          </a:prstGeom>
        </p:spPr>
      </p:pic>
      <p:sp>
        <p:nvSpPr>
          <p:cNvPr id="4" name="円/楕円 6">
            <a:extLst>
              <a:ext uri="{FF2B5EF4-FFF2-40B4-BE49-F238E27FC236}">
                <a16:creationId xmlns:a16="http://schemas.microsoft.com/office/drawing/2014/main" id="{4E8943D1-4A12-A68B-0860-2916860C57E6}"/>
              </a:ext>
            </a:extLst>
          </p:cNvPr>
          <p:cNvSpPr/>
          <p:nvPr/>
        </p:nvSpPr>
        <p:spPr>
          <a:xfrm>
            <a:off x="8539674" y="6625481"/>
            <a:ext cx="729977" cy="425549"/>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15</a:t>
            </a:r>
          </a:p>
        </p:txBody>
      </p:sp>
      <p:sp>
        <p:nvSpPr>
          <p:cNvPr id="2" name="テキスト ボックス 1">
            <a:extLst>
              <a:ext uri="{FF2B5EF4-FFF2-40B4-BE49-F238E27FC236}">
                <a16:creationId xmlns:a16="http://schemas.microsoft.com/office/drawing/2014/main" id="{F07D835E-EECC-5336-677E-6806B8BBD157}"/>
              </a:ext>
            </a:extLst>
          </p:cNvPr>
          <p:cNvSpPr txBox="1"/>
          <p:nvPr/>
        </p:nvSpPr>
        <p:spPr>
          <a:xfrm>
            <a:off x="4958484" y="6803011"/>
            <a:ext cx="4239491" cy="230832"/>
          </a:xfrm>
          <a:prstGeom prst="rect">
            <a:avLst/>
          </a:prstGeom>
          <a:noFill/>
        </p:spPr>
        <p:txBody>
          <a:bodyPr wrap="square" rtlCol="0">
            <a:spAutoFit/>
          </a:bodyPr>
          <a:lstStyle/>
          <a:p>
            <a:r>
              <a:rPr kumimoji="1" lang="ja-JP" altLang="en-US" sz="900" dirty="0"/>
              <a:t>厚生労働省「社会・援護局関係主管課長会議資料」（令和８年３月）から抜粋</a:t>
            </a:r>
          </a:p>
        </p:txBody>
      </p:sp>
    </p:spTree>
    <p:extLst>
      <p:ext uri="{BB962C8B-B14F-4D97-AF65-F5344CB8AC3E}">
        <p14:creationId xmlns:p14="http://schemas.microsoft.com/office/powerpoint/2010/main" val="1451885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テキスト&#10;&#10;AI 生成コンテンツは誤りを含む可能性があります。">
            <a:extLst>
              <a:ext uri="{FF2B5EF4-FFF2-40B4-BE49-F238E27FC236}">
                <a16:creationId xmlns:a16="http://schemas.microsoft.com/office/drawing/2014/main" id="{8E9193CF-733A-437B-B754-9D4B12EBC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59422"/>
            <a:ext cx="8999012" cy="2449138"/>
          </a:xfrm>
          <a:prstGeom prst="rect">
            <a:avLst/>
          </a:prstGeom>
        </p:spPr>
      </p:pic>
      <p:pic>
        <p:nvPicPr>
          <p:cNvPr id="10" name="図 9" descr="テーブル&#10;&#10;AI 生成コンテンツは誤りを含む可能性があります。">
            <a:extLst>
              <a:ext uri="{FF2B5EF4-FFF2-40B4-BE49-F238E27FC236}">
                <a16:creationId xmlns:a16="http://schemas.microsoft.com/office/drawing/2014/main" id="{64111B41-FED4-27E5-1D46-6A7D03CC6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 y="440035"/>
            <a:ext cx="9217025" cy="2610416"/>
          </a:xfrm>
          <a:prstGeom prst="rect">
            <a:avLst/>
          </a:prstGeom>
        </p:spPr>
      </p:pic>
      <p:pic>
        <p:nvPicPr>
          <p:cNvPr id="12" name="図 11" descr="ダイアグラム, 概略図&#10;&#10;AI 生成コンテンツは誤りを含む可能性があります。">
            <a:extLst>
              <a:ext uri="{FF2B5EF4-FFF2-40B4-BE49-F238E27FC236}">
                <a16:creationId xmlns:a16="http://schemas.microsoft.com/office/drawing/2014/main" id="{0EBE3481-1AE7-2443-8824-6413477309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68035"/>
            <a:ext cx="9217025" cy="1415518"/>
          </a:xfrm>
          <a:prstGeom prst="rect">
            <a:avLst/>
          </a:prstGeom>
        </p:spPr>
      </p:pic>
      <p:pic>
        <p:nvPicPr>
          <p:cNvPr id="14" name="図 13">
            <a:extLst>
              <a:ext uri="{FF2B5EF4-FFF2-40B4-BE49-F238E27FC236}">
                <a16:creationId xmlns:a16="http://schemas.microsoft.com/office/drawing/2014/main" id="{CC1F9390-EFF3-1054-EAFA-5976675B5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965"/>
            <a:ext cx="9217025" cy="341610"/>
          </a:xfrm>
          <a:prstGeom prst="rect">
            <a:avLst/>
          </a:prstGeom>
        </p:spPr>
      </p:pic>
      <p:sp>
        <p:nvSpPr>
          <p:cNvPr id="3" name="円/楕円 6">
            <a:extLst>
              <a:ext uri="{FF2B5EF4-FFF2-40B4-BE49-F238E27FC236}">
                <a16:creationId xmlns:a16="http://schemas.microsoft.com/office/drawing/2014/main" id="{1C17DFF3-FE90-B854-21B0-FA2D6E5F6C71}"/>
              </a:ext>
            </a:extLst>
          </p:cNvPr>
          <p:cNvSpPr/>
          <p:nvPr/>
        </p:nvSpPr>
        <p:spPr>
          <a:xfrm>
            <a:off x="8487048" y="6549508"/>
            <a:ext cx="727990" cy="425549"/>
          </a:xfrm>
          <a:prstGeom prst="ellipse">
            <a:avLst/>
          </a:prstGeom>
          <a:solidFill>
            <a:schemeClr val="bg1"/>
          </a:solid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16</a:t>
            </a:r>
          </a:p>
        </p:txBody>
      </p:sp>
      <p:sp>
        <p:nvSpPr>
          <p:cNvPr id="2" name="テキスト ボックス 1">
            <a:extLst>
              <a:ext uri="{FF2B5EF4-FFF2-40B4-BE49-F238E27FC236}">
                <a16:creationId xmlns:a16="http://schemas.microsoft.com/office/drawing/2014/main" id="{880E8B3C-B3A5-A18C-D8E0-354622DD0799}"/>
              </a:ext>
            </a:extLst>
          </p:cNvPr>
          <p:cNvSpPr txBox="1"/>
          <p:nvPr/>
        </p:nvSpPr>
        <p:spPr>
          <a:xfrm>
            <a:off x="4983742" y="6688307"/>
            <a:ext cx="3503306" cy="230832"/>
          </a:xfrm>
          <a:prstGeom prst="rect">
            <a:avLst/>
          </a:prstGeom>
          <a:noFill/>
        </p:spPr>
        <p:txBody>
          <a:bodyPr wrap="square" rtlCol="0">
            <a:spAutoFit/>
          </a:bodyPr>
          <a:lstStyle/>
          <a:p>
            <a:r>
              <a:rPr kumimoji="1" lang="ja-JP" altLang="en-US" sz="900" dirty="0"/>
              <a:t>厚生労働省「令和９年度予算概算要求の概要</a:t>
            </a:r>
            <a:r>
              <a:rPr kumimoji="1" lang="en-US" altLang="ja-JP" sz="900" dirty="0"/>
              <a:t>【</a:t>
            </a:r>
            <a:r>
              <a:rPr kumimoji="1" lang="ja-JP" altLang="en-US" sz="900" dirty="0"/>
              <a:t>参考資料</a:t>
            </a:r>
            <a:r>
              <a:rPr kumimoji="1" lang="en-US" altLang="ja-JP" sz="900" dirty="0"/>
              <a:t>】</a:t>
            </a:r>
            <a:r>
              <a:rPr kumimoji="1" lang="ja-JP" altLang="en-US" sz="900" dirty="0"/>
              <a:t>」から抜粋</a:t>
            </a:r>
          </a:p>
        </p:txBody>
      </p:sp>
      <p:sp>
        <p:nvSpPr>
          <p:cNvPr id="4" name="テキスト ボックス 3">
            <a:extLst>
              <a:ext uri="{FF2B5EF4-FFF2-40B4-BE49-F238E27FC236}">
                <a16:creationId xmlns:a16="http://schemas.microsoft.com/office/drawing/2014/main" id="{87AF7055-1026-E321-D2CC-1D98DE4EAAD1}"/>
              </a:ext>
            </a:extLst>
          </p:cNvPr>
          <p:cNvSpPr txBox="1"/>
          <p:nvPr/>
        </p:nvSpPr>
        <p:spPr>
          <a:xfrm>
            <a:off x="6408712" y="88287"/>
            <a:ext cx="2664296" cy="369332"/>
          </a:xfrm>
          <a:prstGeom prst="rect">
            <a:avLst/>
          </a:prstGeom>
          <a:solidFill>
            <a:schemeClr val="bg1"/>
          </a:solidFill>
          <a:ln w="25400" cmpd="sng">
            <a:solidFill>
              <a:schemeClr val="tx1"/>
            </a:solidFill>
          </a:ln>
        </p:spPr>
        <p:txBody>
          <a:bodyPr wrap="square" rtlCol="0">
            <a:spAutoFit/>
          </a:bodyPr>
          <a:lstStyle/>
          <a:p>
            <a:r>
              <a:rPr kumimoji="1" lang="ja-JP" altLang="en-US" dirty="0"/>
              <a:t>令和９年度概算要求時点</a:t>
            </a:r>
          </a:p>
        </p:txBody>
      </p:sp>
    </p:spTree>
    <p:extLst>
      <p:ext uri="{BB962C8B-B14F-4D97-AF65-F5344CB8AC3E}">
        <p14:creationId xmlns:p14="http://schemas.microsoft.com/office/powerpoint/2010/main" val="42428515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36FE910C12C38F4BBC0B41FAEEFCDD44" ma:contentTypeVersion="0" ma:contentTypeDescription="新しいドキュメントを作成します。" ma:contentTypeScope="" ma:versionID="2d1ccb1bdc583efaca7a42bb2ed81775">
  <xsd:schema xmlns:xsd="http://www.w3.org/2001/XMLSchema" xmlns:xs="http://www.w3.org/2001/XMLSchema" xmlns:p="http://schemas.microsoft.com/office/2006/metadata/properties" targetNamespace="http://schemas.microsoft.com/office/2006/metadata/properties" ma:root="true" ma:fieldsID="8c216975fa0084bb3f54c3fd858a61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0E178F-2DF1-46BF-8F5A-CB70D361D9AE}">
  <ds:schemaRefs>
    <ds:schemaRef ds:uri="http://schemas.microsoft.com/office/2006/documentManagement/types"/>
    <ds:schemaRef ds:uri="http://www.w3.org/XML/1998/namespace"/>
    <ds:schemaRef ds:uri="http://schemas.microsoft.com/office/infopath/2007/PartnerControls"/>
    <ds:schemaRef ds:uri="http://purl.org/dc/elements/1.1/"/>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3E5DE7B8-7741-4CA8-B9F2-C41FB0DAE2AB}">
  <ds:schemaRefs>
    <ds:schemaRef ds:uri="http://schemas.microsoft.com/sharepoint/v3/contenttype/forms"/>
  </ds:schemaRefs>
</ds:datastoreItem>
</file>

<file path=customXml/itemProps3.xml><?xml version="1.0" encoding="utf-8"?>
<ds:datastoreItem xmlns:ds="http://schemas.openxmlformats.org/officeDocument/2006/customXml" ds:itemID="{4E6738AD-D1EC-490A-9D8D-B32049C46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縞模様</Template>
  <TotalTime>13019</TotalTime>
  <Words>1136</Words>
  <Application>Microsoft Office PowerPoint</Application>
  <PresentationFormat>ユーザー設定</PresentationFormat>
  <Paragraphs>90</Paragraphs>
  <Slides>17</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vt:i4>
      </vt:variant>
    </vt:vector>
  </HeadingPairs>
  <TitlesOfParts>
    <vt:vector size="24" baseType="lpstr">
      <vt:lpstr>BIZ UDゴシック</vt:lpstr>
      <vt:lpstr>ＭＳ ゴシック</vt:lpstr>
      <vt:lpstr>メイリオ</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柾木　留以子</cp:lastModifiedBy>
  <cp:revision>668</cp:revision>
  <cp:lastPrinted>2026-09-14T10:49:06Z</cp:lastPrinted>
  <dcterms:created xsi:type="dcterms:W3CDTF">2018-01-15T11:11:47Z</dcterms:created>
  <dcterms:modified xsi:type="dcterms:W3CDTF">2026-09-24T01:00:28Z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0x01010036FE910C12C38F4BBC0B41FAEEFCDD44</vt:lpwstr>
  </property>
</Properties>
</file>