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61" r:id="rId2"/>
    <p:sldId id="258" r:id="rId3"/>
    <p:sldId id="263" r:id="rId4"/>
    <p:sldId id="268" r:id="rId5"/>
    <p:sldId id="269" r:id="rId6"/>
    <p:sldId id="266" r:id="rId7"/>
    <p:sldId id="282" r:id="rId8"/>
    <p:sldId id="283" r:id="rId9"/>
    <p:sldId id="275" r:id="rId10"/>
    <p:sldId id="284" r:id="rId11"/>
    <p:sldId id="279" r:id="rId12"/>
    <p:sldId id="278" r:id="rId13"/>
    <p:sldId id="274" r:id="rId14"/>
    <p:sldId id="273" r:id="rId15"/>
    <p:sldId id="272" r:id="rId16"/>
    <p:sldId id="286" r:id="rId17"/>
    <p:sldId id="271" r:id="rId18"/>
  </p:sldIdLst>
  <p:sldSz cx="9906000" cy="6858000" type="A4"/>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吉崎　啓司" initials="吉崎　啓司" lastIdx="1" clrIdx="0">
    <p:extLst>
      <p:ext uri="{19B8F6BF-5375-455C-9EA6-DF929625EA0E}">
        <p15:presenceInfo xmlns:p15="http://schemas.microsoft.com/office/powerpoint/2012/main" userId="S::YoshizakiK@lan.pref.osaka.jp::dc6f4ef7-b300-41fd-acd2-8762f289f5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5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27BC4B-9BED-41F5-A06A-2F49958F34DF}" type="doc">
      <dgm:prSet loTypeId="urn:microsoft.com/office/officeart/2005/8/layout/chevron2" loCatId="process" qsTypeId="urn:microsoft.com/office/officeart/2005/8/quickstyle/simple2" qsCatId="simple" csTypeId="urn:microsoft.com/office/officeart/2005/8/colors/colorful1" csCatId="colorful" phldr="1"/>
      <dgm:spPr/>
      <dgm:t>
        <a:bodyPr/>
        <a:lstStyle/>
        <a:p>
          <a:endParaRPr kumimoji="1" lang="ja-JP" altLang="en-US"/>
        </a:p>
      </dgm:t>
    </dgm:pt>
    <dgm:pt modelId="{CBE9B4EE-1DAF-437F-B1F7-A78169498388}">
      <dgm:prSet phldrT="[テキスト]" custT="1"/>
      <dgm:spPr>
        <a:xfrm rot="5400000">
          <a:off x="-167607" y="174439"/>
          <a:ext cx="1124230" cy="791069"/>
        </a:xfrm>
        <a:prstGeom prst="chevron">
          <a:avLst/>
        </a:prstGeom>
        <a:solidFill>
          <a:srgbClr val="F81B02"/>
        </a:solidFill>
        <a:ln w="15875" cap="flat" cmpd="sng" algn="ctr">
          <a:solidFill>
            <a:srgbClr val="FF0000"/>
          </a:solidFill>
          <a:prstDash val="solid"/>
        </a:ln>
        <a:effectLst/>
      </dgm:spPr>
      <dgm:t>
        <a:bodyPr tIns="180000" anchor="t"/>
        <a:lstStyle/>
        <a:p>
          <a:pPr>
            <a:lnSpc>
              <a:spcPts val="1600"/>
            </a:lnSpc>
            <a:spcAft>
              <a:spcPts val="0"/>
            </a:spcAft>
          </a:pPr>
          <a:r>
            <a:rPr kumimoji="1" lang="ja-JP" altLang="en-US" sz="1400" b="1" dirty="0">
              <a:solidFill>
                <a:sysClr val="window" lastClr="FFFFFF"/>
              </a:solidFill>
              <a:latin typeface="Meiryo UI" panose="020B0604030504040204" pitchFamily="50" charset="-128"/>
              <a:ea typeface="Meiryo UI" panose="020B0604030504040204" pitchFamily="50" charset="-128"/>
              <a:cs typeface="+mn-cs"/>
            </a:rPr>
            <a:t>（１）</a:t>
          </a:r>
        </a:p>
      </dgm:t>
    </dgm:pt>
    <dgm:pt modelId="{8BBAC269-09C1-46F9-A0E9-710E0AF273E7}" type="parTrans" cxnId="{BD986DC4-5563-477D-986D-88EE76C05E04}">
      <dgm:prSet/>
      <dgm:spPr/>
      <dgm:t>
        <a:bodyPr/>
        <a:lstStyle/>
        <a:p>
          <a:endParaRPr kumimoji="1" lang="ja-JP" altLang="en-US"/>
        </a:p>
      </dgm:t>
    </dgm:pt>
    <dgm:pt modelId="{9D772164-BD76-4008-987B-BBB9B2E6CB4C}" type="sibTrans" cxnId="{BD986DC4-5563-477D-986D-88EE76C05E04}">
      <dgm:prSet/>
      <dgm:spPr/>
      <dgm:t>
        <a:bodyPr/>
        <a:lstStyle/>
        <a:p>
          <a:endParaRPr kumimoji="1" lang="ja-JP" altLang="en-US"/>
        </a:p>
      </dgm:t>
    </dgm:pt>
    <dgm:pt modelId="{0655DC4D-101C-48E3-8CF7-5BC59D6E518F}">
      <dgm:prSet phldrT="[テキスト]" custT="1"/>
      <dgm:spPr>
        <a:xfrm rot="5400000">
          <a:off x="-169661" y="1085817"/>
          <a:ext cx="1124230" cy="786961"/>
        </a:xfrm>
        <a:prstGeom prst="chevron">
          <a:avLst/>
        </a:prstGeom>
        <a:solidFill>
          <a:srgbClr val="FC7715"/>
        </a:solidFill>
        <a:ln w="15875" cap="flat" cmpd="sng" algn="ctr">
          <a:solidFill>
            <a:srgbClr val="FC7715"/>
          </a:solidFill>
          <a:prstDash val="solid"/>
        </a:ln>
        <a:effectLst/>
      </dgm:spPr>
      <dgm:t>
        <a:bodyPr tIns="180000"/>
        <a:lstStyle/>
        <a:p>
          <a:pPr>
            <a:lnSpc>
              <a:spcPts val="1600"/>
            </a:lnSpc>
            <a:spcAft>
              <a:spcPts val="0"/>
            </a:spcAft>
          </a:pPr>
          <a:r>
            <a:rPr kumimoji="1" lang="ja-JP" altLang="en-US" sz="1400" b="1" dirty="0">
              <a:solidFill>
                <a:sysClr val="window" lastClr="FFFFFF"/>
              </a:solidFill>
              <a:latin typeface="Meiryo UI" panose="020B0604030504040204" pitchFamily="50" charset="-128"/>
              <a:ea typeface="Meiryo UI" panose="020B0604030504040204" pitchFamily="50" charset="-128"/>
              <a:cs typeface="+mn-cs"/>
            </a:rPr>
            <a:t>（２）</a:t>
          </a:r>
        </a:p>
      </dgm:t>
    </dgm:pt>
    <dgm:pt modelId="{B1090960-B939-4437-8EE4-EB2243788DF1}" type="parTrans" cxnId="{188A947D-AA98-4A93-8369-6AF3A01FED6A}">
      <dgm:prSet/>
      <dgm:spPr/>
      <dgm:t>
        <a:bodyPr/>
        <a:lstStyle/>
        <a:p>
          <a:endParaRPr kumimoji="1" lang="ja-JP" altLang="en-US"/>
        </a:p>
      </dgm:t>
    </dgm:pt>
    <dgm:pt modelId="{05DF7A3F-E284-408A-8EFC-A0D9E1206CA0}" type="sibTrans" cxnId="{188A947D-AA98-4A93-8369-6AF3A01FED6A}">
      <dgm:prSet/>
      <dgm:spPr/>
      <dgm:t>
        <a:bodyPr/>
        <a:lstStyle/>
        <a:p>
          <a:endParaRPr kumimoji="1" lang="ja-JP" altLang="en-US"/>
        </a:p>
      </dgm:t>
    </dgm:pt>
    <dgm:pt modelId="{FF8B84D3-5758-4DD3-8157-34B1817C00B3}">
      <dgm:prSet phldrT="[テキスト]" custT="1"/>
      <dgm:spPr>
        <a:xfrm rot="5400000">
          <a:off x="4391805" y="-2683645"/>
          <a:ext cx="720643" cy="7932386"/>
        </a:xfrm>
        <a:prstGeom prst="round2SameRect">
          <a:avLst/>
        </a:prstGeom>
        <a:solidFill>
          <a:sysClr val="window" lastClr="FFFFFF">
            <a:alpha val="90000"/>
            <a:hueOff val="0"/>
            <a:satOff val="0"/>
            <a:lumOff val="0"/>
            <a:alphaOff val="0"/>
          </a:sysClr>
        </a:solidFill>
        <a:ln w="31750" cap="flat" cmpd="sng" algn="ctr">
          <a:solidFill>
            <a:srgbClr val="FC7715"/>
          </a:solidFill>
          <a:prstDash val="solid"/>
        </a:ln>
        <a:effectLst/>
      </dgm:spPr>
      <dgm:t>
        <a:bodyPr/>
        <a:lstStyle/>
        <a:p>
          <a:pPr>
            <a:lnSpc>
              <a:spcPts val="1400"/>
            </a:lnSpc>
          </a:pPr>
          <a:endParaRPr kumimoji="1" lang="ja-JP" altLang="en-US" sz="1200" b="1" dirty="0">
            <a:solidFill>
              <a:sysClr val="windowText" lastClr="000000"/>
            </a:solidFill>
            <a:latin typeface="メイリオ" panose="020B0604030504040204" pitchFamily="50" charset="-128"/>
            <a:ea typeface="メイリオ" panose="020B0604030504040204" pitchFamily="50" charset="-128"/>
            <a:cs typeface="+mn-cs"/>
          </a:endParaRPr>
        </a:p>
      </dgm:t>
    </dgm:pt>
    <dgm:pt modelId="{081E3073-2C40-450E-BCB8-277A918D9825}" type="parTrans" cxnId="{DE32BCCE-C483-4A75-9377-B46AF1A155AB}">
      <dgm:prSet/>
      <dgm:spPr/>
      <dgm:t>
        <a:bodyPr/>
        <a:lstStyle/>
        <a:p>
          <a:endParaRPr kumimoji="1" lang="ja-JP" altLang="en-US"/>
        </a:p>
      </dgm:t>
    </dgm:pt>
    <dgm:pt modelId="{647D417C-F909-4C53-8341-7EEF6E81F949}" type="sibTrans" cxnId="{DE32BCCE-C483-4A75-9377-B46AF1A155AB}">
      <dgm:prSet/>
      <dgm:spPr/>
      <dgm:t>
        <a:bodyPr/>
        <a:lstStyle/>
        <a:p>
          <a:endParaRPr kumimoji="1" lang="ja-JP" altLang="en-US"/>
        </a:p>
      </dgm:t>
    </dgm:pt>
    <dgm:pt modelId="{C214934C-DA12-4A94-B242-FD22DB0325AC}">
      <dgm:prSet phldrT="[テキスト]" custT="1"/>
      <dgm:spPr>
        <a:xfrm rot="5400000">
          <a:off x="-168221" y="2003757"/>
          <a:ext cx="1124230" cy="786961"/>
        </a:xfrm>
        <a:prstGeom prst="chevron">
          <a:avLst/>
        </a:prstGeom>
        <a:solidFill>
          <a:srgbClr val="00B0F0"/>
        </a:solidFill>
        <a:ln w="15875" cap="flat" cmpd="sng" algn="ctr">
          <a:solidFill>
            <a:srgbClr val="00B0F0"/>
          </a:solidFill>
          <a:prstDash val="solid"/>
        </a:ln>
        <a:effectLst/>
      </dgm:spPr>
      <dgm:t>
        <a:bodyPr tIns="180000"/>
        <a:lstStyle/>
        <a:p>
          <a:pPr>
            <a:lnSpc>
              <a:spcPts val="1600"/>
            </a:lnSpc>
            <a:spcAft>
              <a:spcPts val="0"/>
            </a:spcAft>
          </a:pPr>
          <a:r>
            <a:rPr kumimoji="1" lang="ja-JP" altLang="en-US" sz="1400" b="1" dirty="0">
              <a:solidFill>
                <a:sysClr val="window" lastClr="FFFFFF"/>
              </a:solidFill>
              <a:latin typeface="Meiryo UI" panose="020B0604030504040204" pitchFamily="50" charset="-128"/>
              <a:ea typeface="Meiryo UI" panose="020B0604030504040204" pitchFamily="50" charset="-128"/>
              <a:cs typeface="+mn-cs"/>
            </a:rPr>
            <a:t>（３）</a:t>
          </a:r>
        </a:p>
      </dgm:t>
    </dgm:pt>
    <dgm:pt modelId="{34E46014-9EC3-45E3-BD34-F1ADA0AFFBE2}" type="parTrans" cxnId="{16D92981-71D1-4141-B743-7604EBEB52D0}">
      <dgm:prSet/>
      <dgm:spPr/>
      <dgm:t>
        <a:bodyPr/>
        <a:lstStyle/>
        <a:p>
          <a:endParaRPr kumimoji="1" lang="ja-JP" altLang="en-US"/>
        </a:p>
      </dgm:t>
    </dgm:pt>
    <dgm:pt modelId="{05615420-162E-44F7-9FDD-75B1793BBBBC}" type="sibTrans" cxnId="{16D92981-71D1-4141-B743-7604EBEB52D0}">
      <dgm:prSet/>
      <dgm:spPr/>
      <dgm:t>
        <a:bodyPr/>
        <a:lstStyle/>
        <a:p>
          <a:endParaRPr kumimoji="1" lang="ja-JP" altLang="en-US"/>
        </a:p>
      </dgm:t>
    </dgm:pt>
    <dgm:pt modelId="{B10C239D-63CE-4CDE-ADBF-5A6E4F419954}">
      <dgm:prSet phldrT="[テキスト]" custT="1"/>
      <dgm:spPr>
        <a:xfrm rot="5400000">
          <a:off x="-169661" y="2906724"/>
          <a:ext cx="1124230" cy="786961"/>
        </a:xfrm>
        <a:prstGeom prst="chevron">
          <a:avLst/>
        </a:prstGeom>
        <a:solidFill>
          <a:srgbClr val="002060"/>
        </a:solidFill>
        <a:ln w="15875" cap="flat" cmpd="sng" algn="ctr">
          <a:solidFill>
            <a:srgbClr val="002060"/>
          </a:solidFill>
          <a:prstDash val="solid"/>
        </a:ln>
        <a:effectLst/>
      </dgm:spPr>
      <dgm:t>
        <a:bodyPr tIns="180000"/>
        <a:lstStyle/>
        <a:p>
          <a:pPr>
            <a:lnSpc>
              <a:spcPts val="1600"/>
            </a:lnSpc>
            <a:spcAft>
              <a:spcPts val="0"/>
            </a:spcAft>
          </a:pPr>
          <a:r>
            <a:rPr kumimoji="1" lang="ja-JP" altLang="en-US" sz="1400" b="1" dirty="0">
              <a:solidFill>
                <a:sysClr val="window" lastClr="FFFFFF"/>
              </a:solidFill>
              <a:latin typeface="Meiryo UI" panose="020B0604030504040204" pitchFamily="50" charset="-128"/>
              <a:ea typeface="Meiryo UI" panose="020B0604030504040204" pitchFamily="50" charset="-128"/>
              <a:cs typeface="+mn-cs"/>
            </a:rPr>
            <a:t>（４）</a:t>
          </a:r>
        </a:p>
      </dgm:t>
    </dgm:pt>
    <dgm:pt modelId="{0A640807-6D76-4727-8E0A-7B3687668F7D}" type="parTrans" cxnId="{42D43043-A3E2-4A2B-BD3D-91BD8C033DC2}">
      <dgm:prSet/>
      <dgm:spPr/>
      <dgm:t>
        <a:bodyPr/>
        <a:lstStyle/>
        <a:p>
          <a:endParaRPr kumimoji="1" lang="ja-JP" altLang="en-US"/>
        </a:p>
      </dgm:t>
    </dgm:pt>
    <dgm:pt modelId="{077AF86D-7E28-4415-988F-128D43AF0063}" type="sibTrans" cxnId="{42D43043-A3E2-4A2B-BD3D-91BD8C033DC2}">
      <dgm:prSet/>
      <dgm:spPr/>
      <dgm:t>
        <a:bodyPr/>
        <a:lstStyle/>
        <a:p>
          <a:endParaRPr kumimoji="1" lang="ja-JP" altLang="en-US"/>
        </a:p>
      </dgm:t>
    </dgm:pt>
    <dgm:pt modelId="{75DFA851-5014-4BED-9E2A-8EDF825F9950}">
      <dgm:prSet phldrT="[テキスト]" custT="1"/>
      <dgm:spPr>
        <a:xfrm rot="5400000">
          <a:off x="4388614" y="-3592767"/>
          <a:ext cx="731134" cy="7932386"/>
        </a:xfrm>
        <a:prstGeom prst="round2SameRect">
          <a:avLst/>
        </a:prstGeom>
        <a:solidFill>
          <a:sysClr val="window" lastClr="FFFFFF">
            <a:alpha val="90000"/>
            <a:hueOff val="0"/>
            <a:satOff val="0"/>
            <a:lumOff val="0"/>
            <a:alphaOff val="0"/>
          </a:sysClr>
        </a:solidFill>
        <a:ln w="31750" cap="flat" cmpd="sng" algn="ctr">
          <a:solidFill>
            <a:srgbClr val="F81B02"/>
          </a:solidFill>
          <a:prstDash val="solid"/>
        </a:ln>
        <a:effectLst/>
      </dgm:spPr>
      <dgm:t>
        <a:bodyPr anchor="b"/>
        <a:lstStyle/>
        <a:p>
          <a:pPr>
            <a:lnSpc>
              <a:spcPct val="90000"/>
            </a:lnSpc>
          </a:pPr>
          <a:endParaRPr kumimoji="1" lang="ja-JP" altLang="en-US" sz="1200" dirty="0">
            <a:solidFill>
              <a:sysClr val="windowText" lastClr="000000"/>
            </a:solidFill>
            <a:latin typeface="Rockwell" panose="02060603020205020403"/>
            <a:ea typeface="ＭＳ Ｐゴシック" panose="020B0600070205080204" pitchFamily="50" charset="-128"/>
            <a:cs typeface="+mn-cs"/>
          </a:endParaRPr>
        </a:p>
      </dgm:t>
    </dgm:pt>
    <dgm:pt modelId="{B2AEBB1F-8FDD-41F0-9327-C1F5A38B0D26}" type="parTrans" cxnId="{063AB636-9696-42ED-BAD7-71F9B9246C3E}">
      <dgm:prSet/>
      <dgm:spPr/>
      <dgm:t>
        <a:bodyPr/>
        <a:lstStyle/>
        <a:p>
          <a:endParaRPr kumimoji="1" lang="ja-JP" altLang="en-US"/>
        </a:p>
      </dgm:t>
    </dgm:pt>
    <dgm:pt modelId="{CD5BCBD2-2DF5-475D-AA8A-978EF3AF301D}" type="sibTrans" cxnId="{063AB636-9696-42ED-BAD7-71F9B9246C3E}">
      <dgm:prSet/>
      <dgm:spPr/>
      <dgm:t>
        <a:bodyPr/>
        <a:lstStyle/>
        <a:p>
          <a:endParaRPr kumimoji="1" lang="ja-JP" altLang="en-US"/>
        </a:p>
      </dgm:t>
    </dgm:pt>
    <dgm:pt modelId="{91F47603-AE00-436B-B4EE-2999C28EEAD2}" type="pres">
      <dgm:prSet presAssocID="{7E27BC4B-9BED-41F5-A06A-2F49958F34DF}" presName="linearFlow" presStyleCnt="0">
        <dgm:presLayoutVars>
          <dgm:dir/>
          <dgm:animLvl val="lvl"/>
          <dgm:resizeHandles val="exact"/>
        </dgm:presLayoutVars>
      </dgm:prSet>
      <dgm:spPr/>
    </dgm:pt>
    <dgm:pt modelId="{DF7A5F8E-B0A9-4DC8-9892-988BAF460BC4}" type="pres">
      <dgm:prSet presAssocID="{CBE9B4EE-1DAF-437F-B1F7-A78169498388}" presName="composite" presStyleCnt="0"/>
      <dgm:spPr/>
    </dgm:pt>
    <dgm:pt modelId="{263BD2CF-28C4-4092-9983-D3C77E96E283}" type="pres">
      <dgm:prSet presAssocID="{CBE9B4EE-1DAF-437F-B1F7-A78169498388}" presName="parentText" presStyleLbl="alignNode1" presStyleIdx="0" presStyleCnt="4" custScaleX="100522">
        <dgm:presLayoutVars>
          <dgm:chMax val="1"/>
          <dgm:bulletEnabled val="1"/>
        </dgm:presLayoutVars>
      </dgm:prSet>
      <dgm:spPr/>
    </dgm:pt>
    <dgm:pt modelId="{B6098A84-39E6-4259-82A2-B492BBB0368F}" type="pres">
      <dgm:prSet presAssocID="{CBE9B4EE-1DAF-437F-B1F7-A78169498388}" presName="descendantText" presStyleLbl="alignAcc1" presStyleIdx="0" presStyleCnt="4" custScaleY="100000">
        <dgm:presLayoutVars>
          <dgm:bulletEnabled val="1"/>
        </dgm:presLayoutVars>
      </dgm:prSet>
      <dgm:spPr/>
    </dgm:pt>
    <dgm:pt modelId="{5FAE5572-3B4F-45BE-82DE-5B247BEB7B44}" type="pres">
      <dgm:prSet presAssocID="{9D772164-BD76-4008-987B-BBB9B2E6CB4C}" presName="sp" presStyleCnt="0"/>
      <dgm:spPr/>
    </dgm:pt>
    <dgm:pt modelId="{B4C53216-A7C8-4052-8166-1E9D1DCCFEE8}" type="pres">
      <dgm:prSet presAssocID="{0655DC4D-101C-48E3-8CF7-5BC59D6E518F}" presName="composite" presStyleCnt="0"/>
      <dgm:spPr/>
    </dgm:pt>
    <dgm:pt modelId="{8B86865A-C7FC-4871-91B7-17601E608C00}" type="pres">
      <dgm:prSet presAssocID="{0655DC4D-101C-48E3-8CF7-5BC59D6E518F}" presName="parentText" presStyleLbl="alignNode1" presStyleIdx="1" presStyleCnt="4" custLinFactNeighborX="-1194" custLinFactNeighborY="-11368">
        <dgm:presLayoutVars>
          <dgm:chMax val="1"/>
          <dgm:bulletEnabled val="1"/>
        </dgm:presLayoutVars>
      </dgm:prSet>
      <dgm:spPr/>
    </dgm:pt>
    <dgm:pt modelId="{E224F703-97E3-44B3-A6CE-B1CDDB0646DA}" type="pres">
      <dgm:prSet presAssocID="{0655DC4D-101C-48E3-8CF7-5BC59D6E518F}" presName="descendantText" presStyleLbl="alignAcc1" presStyleIdx="1" presStyleCnt="4" custScaleY="116591" custLinFactNeighborY="-13909">
        <dgm:presLayoutVars>
          <dgm:bulletEnabled val="1"/>
        </dgm:presLayoutVars>
      </dgm:prSet>
      <dgm:spPr/>
    </dgm:pt>
    <dgm:pt modelId="{D5F1CB35-D694-44B0-B3E6-9D1819A7E907}" type="pres">
      <dgm:prSet presAssocID="{05DF7A3F-E284-408A-8EFC-A0D9E1206CA0}" presName="sp" presStyleCnt="0"/>
      <dgm:spPr/>
    </dgm:pt>
    <dgm:pt modelId="{9F8293BB-698E-4742-89B7-564E0DBA3B3C}" type="pres">
      <dgm:prSet presAssocID="{C214934C-DA12-4A94-B242-FD22DB0325AC}" presName="composite" presStyleCnt="0"/>
      <dgm:spPr/>
    </dgm:pt>
    <dgm:pt modelId="{5BEEA8FB-E323-4F70-A874-92E633AEA525}" type="pres">
      <dgm:prSet presAssocID="{C214934C-DA12-4A94-B242-FD22DB0325AC}" presName="parentText" presStyleLbl="alignNode1" presStyleIdx="2" presStyleCnt="4" custLinFactNeighborX="2427" custLinFactNeighborY="-19843">
        <dgm:presLayoutVars>
          <dgm:chMax val="1"/>
          <dgm:bulletEnabled val="1"/>
        </dgm:presLayoutVars>
      </dgm:prSet>
      <dgm:spPr/>
    </dgm:pt>
    <dgm:pt modelId="{1DF1873B-154B-4915-8178-8D74084BE029}" type="pres">
      <dgm:prSet presAssocID="{C214934C-DA12-4A94-B242-FD22DB0325AC}" presName="descendantText" presStyleLbl="alignAcc1" presStyleIdx="2" presStyleCnt="4" custScaleY="140254" custLinFactNeighborX="14" custLinFactNeighborY="-14040">
        <dgm:presLayoutVars>
          <dgm:bulletEnabled val="1"/>
        </dgm:presLayoutVars>
      </dgm:prSet>
      <dgm:spPr>
        <a:xfrm rot="5400000">
          <a:off x="4378791" y="-1781923"/>
          <a:ext cx="748726" cy="7932386"/>
        </a:xfrm>
        <a:prstGeom prst="round2SameRect">
          <a:avLst/>
        </a:prstGeom>
        <a:solidFill>
          <a:sysClr val="window" lastClr="FFFFFF">
            <a:alpha val="90000"/>
            <a:hueOff val="0"/>
            <a:satOff val="0"/>
            <a:lumOff val="0"/>
            <a:alphaOff val="0"/>
          </a:sysClr>
        </a:solidFill>
        <a:ln w="31750" cap="flat" cmpd="sng" algn="ctr">
          <a:solidFill>
            <a:srgbClr val="00B0F0"/>
          </a:solidFill>
          <a:prstDash val="solid"/>
        </a:ln>
        <a:effectLst/>
      </dgm:spPr>
    </dgm:pt>
    <dgm:pt modelId="{81D2E59D-7E29-4517-949F-69586D768DC1}" type="pres">
      <dgm:prSet presAssocID="{05615420-162E-44F7-9FDD-75B1793BBBBC}" presName="sp" presStyleCnt="0"/>
      <dgm:spPr/>
    </dgm:pt>
    <dgm:pt modelId="{612FB2FA-8F7F-4E75-B16A-88CA3BD4DED9}" type="pres">
      <dgm:prSet presAssocID="{B10C239D-63CE-4CDE-ADBF-5A6E4F419954}" presName="composite" presStyleCnt="0"/>
      <dgm:spPr/>
    </dgm:pt>
    <dgm:pt modelId="{C3F31C96-FF38-402C-A0CE-402384DCB038}" type="pres">
      <dgm:prSet presAssocID="{B10C239D-63CE-4CDE-ADBF-5A6E4F419954}" presName="parentText" presStyleLbl="alignNode1" presStyleIdx="3" presStyleCnt="4" custLinFactNeighborX="1857" custLinFactNeighborY="-13063">
        <dgm:presLayoutVars>
          <dgm:chMax val="1"/>
          <dgm:bulletEnabled val="1"/>
        </dgm:presLayoutVars>
      </dgm:prSet>
      <dgm:spPr/>
    </dgm:pt>
    <dgm:pt modelId="{0BE81439-86E2-4CEE-B758-ABCAFD3F89C2}" type="pres">
      <dgm:prSet presAssocID="{B10C239D-63CE-4CDE-ADBF-5A6E4F419954}" presName="descendantText" presStyleLbl="alignAcc1" presStyleIdx="3" presStyleCnt="4" custScaleY="71238" custLinFactNeighborX="14" custLinFactNeighborY="-17620">
        <dgm:presLayoutVars>
          <dgm:bulletEnabled val="1"/>
        </dgm:presLayoutVars>
      </dgm:prSet>
      <dgm:spPr>
        <a:xfrm rot="5400000">
          <a:off x="4263069" y="-747962"/>
          <a:ext cx="978116" cy="7932386"/>
        </a:xfrm>
        <a:prstGeom prst="round2SameRect">
          <a:avLst/>
        </a:prstGeom>
        <a:solidFill>
          <a:sysClr val="window" lastClr="FFFFFF">
            <a:alpha val="90000"/>
            <a:hueOff val="0"/>
            <a:satOff val="0"/>
            <a:lumOff val="0"/>
            <a:alphaOff val="0"/>
          </a:sysClr>
        </a:solidFill>
        <a:ln w="31750" cap="flat" cmpd="sng" algn="ctr">
          <a:solidFill>
            <a:srgbClr val="002060"/>
          </a:solidFill>
          <a:prstDash val="solid"/>
        </a:ln>
        <a:effectLst/>
      </dgm:spPr>
    </dgm:pt>
  </dgm:ptLst>
  <dgm:cxnLst>
    <dgm:cxn modelId="{FDB71611-E260-4B39-ACAD-EF8D0707E8C3}" type="presOf" srcId="{FF8B84D3-5758-4DD3-8157-34B1817C00B3}" destId="{E224F703-97E3-44B3-A6CE-B1CDDB0646DA}" srcOrd="0" destOrd="0" presId="urn:microsoft.com/office/officeart/2005/8/layout/chevron2"/>
    <dgm:cxn modelId="{8EED1236-93DE-4F6C-8F32-A99C8D055127}" type="presOf" srcId="{0655DC4D-101C-48E3-8CF7-5BC59D6E518F}" destId="{8B86865A-C7FC-4871-91B7-17601E608C00}" srcOrd="0" destOrd="0" presId="urn:microsoft.com/office/officeart/2005/8/layout/chevron2"/>
    <dgm:cxn modelId="{063AB636-9696-42ED-BAD7-71F9B9246C3E}" srcId="{CBE9B4EE-1DAF-437F-B1F7-A78169498388}" destId="{75DFA851-5014-4BED-9E2A-8EDF825F9950}" srcOrd="0" destOrd="0" parTransId="{B2AEBB1F-8FDD-41F0-9327-C1F5A38B0D26}" sibTransId="{CD5BCBD2-2DF5-475D-AA8A-978EF3AF301D}"/>
    <dgm:cxn modelId="{42D43043-A3E2-4A2B-BD3D-91BD8C033DC2}" srcId="{7E27BC4B-9BED-41F5-A06A-2F49958F34DF}" destId="{B10C239D-63CE-4CDE-ADBF-5A6E4F419954}" srcOrd="3" destOrd="0" parTransId="{0A640807-6D76-4727-8E0A-7B3687668F7D}" sibTransId="{077AF86D-7E28-4415-988F-128D43AF0063}"/>
    <dgm:cxn modelId="{1098D146-4EB0-47DB-B217-709E0BCAF005}" type="presOf" srcId="{75DFA851-5014-4BED-9E2A-8EDF825F9950}" destId="{B6098A84-39E6-4259-82A2-B492BBB0368F}" srcOrd="0" destOrd="0" presId="urn:microsoft.com/office/officeart/2005/8/layout/chevron2"/>
    <dgm:cxn modelId="{188A947D-AA98-4A93-8369-6AF3A01FED6A}" srcId="{7E27BC4B-9BED-41F5-A06A-2F49958F34DF}" destId="{0655DC4D-101C-48E3-8CF7-5BC59D6E518F}" srcOrd="1" destOrd="0" parTransId="{B1090960-B939-4437-8EE4-EB2243788DF1}" sibTransId="{05DF7A3F-E284-408A-8EFC-A0D9E1206CA0}"/>
    <dgm:cxn modelId="{16D92981-71D1-4141-B743-7604EBEB52D0}" srcId="{7E27BC4B-9BED-41F5-A06A-2F49958F34DF}" destId="{C214934C-DA12-4A94-B242-FD22DB0325AC}" srcOrd="2" destOrd="0" parTransId="{34E46014-9EC3-45E3-BD34-F1ADA0AFFBE2}" sibTransId="{05615420-162E-44F7-9FDD-75B1793BBBBC}"/>
    <dgm:cxn modelId="{27397B83-B053-4382-9C95-12C497E11598}" type="presOf" srcId="{7E27BC4B-9BED-41F5-A06A-2F49958F34DF}" destId="{91F47603-AE00-436B-B4EE-2999C28EEAD2}" srcOrd="0" destOrd="0" presId="urn:microsoft.com/office/officeart/2005/8/layout/chevron2"/>
    <dgm:cxn modelId="{BD986DC4-5563-477D-986D-88EE76C05E04}" srcId="{7E27BC4B-9BED-41F5-A06A-2F49958F34DF}" destId="{CBE9B4EE-1DAF-437F-B1F7-A78169498388}" srcOrd="0" destOrd="0" parTransId="{8BBAC269-09C1-46F9-A0E9-710E0AF273E7}" sibTransId="{9D772164-BD76-4008-987B-BBB9B2E6CB4C}"/>
    <dgm:cxn modelId="{7E2542C8-3005-4DD9-8D80-5134A0630EE4}" type="presOf" srcId="{C214934C-DA12-4A94-B242-FD22DB0325AC}" destId="{5BEEA8FB-E323-4F70-A874-92E633AEA525}" srcOrd="0" destOrd="0" presId="urn:microsoft.com/office/officeart/2005/8/layout/chevron2"/>
    <dgm:cxn modelId="{DE32BCCE-C483-4A75-9377-B46AF1A155AB}" srcId="{0655DC4D-101C-48E3-8CF7-5BC59D6E518F}" destId="{FF8B84D3-5758-4DD3-8157-34B1817C00B3}" srcOrd="0" destOrd="0" parTransId="{081E3073-2C40-450E-BCB8-277A918D9825}" sibTransId="{647D417C-F909-4C53-8341-7EEF6E81F949}"/>
    <dgm:cxn modelId="{D6D317D0-D27C-425D-8C7E-590CDB13AC11}" type="presOf" srcId="{CBE9B4EE-1DAF-437F-B1F7-A78169498388}" destId="{263BD2CF-28C4-4092-9983-D3C77E96E283}" srcOrd="0" destOrd="0" presId="urn:microsoft.com/office/officeart/2005/8/layout/chevron2"/>
    <dgm:cxn modelId="{1F450BD6-67F5-4857-96D3-83A8F697D69B}" type="presOf" srcId="{B10C239D-63CE-4CDE-ADBF-5A6E4F419954}" destId="{C3F31C96-FF38-402C-A0CE-402384DCB038}" srcOrd="0" destOrd="0" presId="urn:microsoft.com/office/officeart/2005/8/layout/chevron2"/>
    <dgm:cxn modelId="{0929986B-8E20-4320-B526-C99254BCCB4A}" type="presParOf" srcId="{91F47603-AE00-436B-B4EE-2999C28EEAD2}" destId="{DF7A5F8E-B0A9-4DC8-9892-988BAF460BC4}" srcOrd="0" destOrd="0" presId="urn:microsoft.com/office/officeart/2005/8/layout/chevron2"/>
    <dgm:cxn modelId="{0001CD33-7040-4CAB-BCE7-1A002B69E76B}" type="presParOf" srcId="{DF7A5F8E-B0A9-4DC8-9892-988BAF460BC4}" destId="{263BD2CF-28C4-4092-9983-D3C77E96E283}" srcOrd="0" destOrd="0" presId="urn:microsoft.com/office/officeart/2005/8/layout/chevron2"/>
    <dgm:cxn modelId="{8B53C5B4-F99B-4180-A534-D4F1E9C4536A}" type="presParOf" srcId="{DF7A5F8E-B0A9-4DC8-9892-988BAF460BC4}" destId="{B6098A84-39E6-4259-82A2-B492BBB0368F}" srcOrd="1" destOrd="0" presId="urn:microsoft.com/office/officeart/2005/8/layout/chevron2"/>
    <dgm:cxn modelId="{D356398C-F458-486E-A2B8-D2836CEB357A}" type="presParOf" srcId="{91F47603-AE00-436B-B4EE-2999C28EEAD2}" destId="{5FAE5572-3B4F-45BE-82DE-5B247BEB7B44}" srcOrd="1" destOrd="0" presId="urn:microsoft.com/office/officeart/2005/8/layout/chevron2"/>
    <dgm:cxn modelId="{8298F10D-7F21-4FAF-9DC0-D3C11A6B56A7}" type="presParOf" srcId="{91F47603-AE00-436B-B4EE-2999C28EEAD2}" destId="{B4C53216-A7C8-4052-8166-1E9D1DCCFEE8}" srcOrd="2" destOrd="0" presId="urn:microsoft.com/office/officeart/2005/8/layout/chevron2"/>
    <dgm:cxn modelId="{2C1429CB-8C02-4427-AC6F-CE4AD8B26711}" type="presParOf" srcId="{B4C53216-A7C8-4052-8166-1E9D1DCCFEE8}" destId="{8B86865A-C7FC-4871-91B7-17601E608C00}" srcOrd="0" destOrd="0" presId="urn:microsoft.com/office/officeart/2005/8/layout/chevron2"/>
    <dgm:cxn modelId="{C5CDA67D-607F-4378-AEA0-318F7D253DEA}" type="presParOf" srcId="{B4C53216-A7C8-4052-8166-1E9D1DCCFEE8}" destId="{E224F703-97E3-44B3-A6CE-B1CDDB0646DA}" srcOrd="1" destOrd="0" presId="urn:microsoft.com/office/officeart/2005/8/layout/chevron2"/>
    <dgm:cxn modelId="{6494DAFE-5232-4545-BE28-2D4D068A8FF7}" type="presParOf" srcId="{91F47603-AE00-436B-B4EE-2999C28EEAD2}" destId="{D5F1CB35-D694-44B0-B3E6-9D1819A7E907}" srcOrd="3" destOrd="0" presId="urn:microsoft.com/office/officeart/2005/8/layout/chevron2"/>
    <dgm:cxn modelId="{982445C8-1CD1-4C11-9C1F-85134C5C7928}" type="presParOf" srcId="{91F47603-AE00-436B-B4EE-2999C28EEAD2}" destId="{9F8293BB-698E-4742-89B7-564E0DBA3B3C}" srcOrd="4" destOrd="0" presId="urn:microsoft.com/office/officeart/2005/8/layout/chevron2"/>
    <dgm:cxn modelId="{4743C5F4-BD30-4442-9A96-2879E1795E18}" type="presParOf" srcId="{9F8293BB-698E-4742-89B7-564E0DBA3B3C}" destId="{5BEEA8FB-E323-4F70-A874-92E633AEA525}" srcOrd="0" destOrd="0" presId="urn:microsoft.com/office/officeart/2005/8/layout/chevron2"/>
    <dgm:cxn modelId="{DBDBA1B5-6B20-414F-9C58-7C2C323FB75B}" type="presParOf" srcId="{9F8293BB-698E-4742-89B7-564E0DBA3B3C}" destId="{1DF1873B-154B-4915-8178-8D74084BE029}" srcOrd="1" destOrd="0" presId="urn:microsoft.com/office/officeart/2005/8/layout/chevron2"/>
    <dgm:cxn modelId="{AD6F8931-4FA8-440A-BF38-666641617F54}" type="presParOf" srcId="{91F47603-AE00-436B-B4EE-2999C28EEAD2}" destId="{81D2E59D-7E29-4517-949F-69586D768DC1}" srcOrd="5" destOrd="0" presId="urn:microsoft.com/office/officeart/2005/8/layout/chevron2"/>
    <dgm:cxn modelId="{4EB5145A-BDBD-4368-8765-8EA053007FF8}" type="presParOf" srcId="{91F47603-AE00-436B-B4EE-2999C28EEAD2}" destId="{612FB2FA-8F7F-4E75-B16A-88CA3BD4DED9}" srcOrd="6" destOrd="0" presId="urn:microsoft.com/office/officeart/2005/8/layout/chevron2"/>
    <dgm:cxn modelId="{97F9B4AE-EF86-4BEA-8639-90B82B5624AA}" type="presParOf" srcId="{612FB2FA-8F7F-4E75-B16A-88CA3BD4DED9}" destId="{C3F31C96-FF38-402C-A0CE-402384DCB038}" srcOrd="0" destOrd="0" presId="urn:microsoft.com/office/officeart/2005/8/layout/chevron2"/>
    <dgm:cxn modelId="{990B0621-2AF8-4E3A-B9AD-BAE815B096C4}" type="presParOf" srcId="{612FB2FA-8F7F-4E75-B16A-88CA3BD4DED9}" destId="{0BE81439-86E2-4CEE-B758-ABCAFD3F89C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BD2CF-28C4-4092-9983-D3C77E96E283}">
      <dsp:nvSpPr>
        <dsp:cNvPr id="0" name=""/>
        <dsp:cNvSpPr/>
      </dsp:nvSpPr>
      <dsp:spPr>
        <a:xfrm rot="5400000">
          <a:off x="-194470" y="198763"/>
          <a:ext cx="1304410" cy="917853"/>
        </a:xfrm>
        <a:prstGeom prst="chevron">
          <a:avLst/>
        </a:prstGeom>
        <a:solidFill>
          <a:srgbClr val="F81B02"/>
        </a:solidFill>
        <a:ln w="15875" cap="flat" cmpd="sng" algn="ctr">
          <a:solidFill>
            <a:srgbClr val="FF0000"/>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890" tIns="180000" rIns="8890" bIns="8890" numCol="1" spcCol="1270" anchor="t" anchorCtr="0">
          <a:noAutofit/>
        </a:bodyPr>
        <a:lstStyle/>
        <a:p>
          <a:pPr marL="0" lvl="0" indent="0" algn="ctr" defTabSz="622300">
            <a:lnSpc>
              <a:spcPts val="1600"/>
            </a:lnSpc>
            <a:spcBef>
              <a:spcPct val="0"/>
            </a:spcBef>
            <a:spcAft>
              <a:spcPts val="0"/>
            </a:spcAft>
            <a:buNone/>
          </a:pPr>
          <a:r>
            <a:rPr kumimoji="1" lang="ja-JP" altLang="en-US" sz="1400" b="1" kern="1200" dirty="0">
              <a:solidFill>
                <a:sysClr val="window" lastClr="FFFFFF"/>
              </a:solidFill>
              <a:latin typeface="Meiryo UI" panose="020B0604030504040204" pitchFamily="50" charset="-128"/>
              <a:ea typeface="Meiryo UI" panose="020B0604030504040204" pitchFamily="50" charset="-128"/>
              <a:cs typeface="+mn-cs"/>
            </a:rPr>
            <a:t>（１）</a:t>
          </a:r>
        </a:p>
      </dsp:txBody>
      <dsp:txXfrm rot="-5400000">
        <a:off x="-1191" y="464412"/>
        <a:ext cx="917853" cy="386557"/>
      </dsp:txXfrm>
    </dsp:sp>
    <dsp:sp modelId="{B6098A84-39E6-4259-82A2-B492BBB0368F}">
      <dsp:nvSpPr>
        <dsp:cNvPr id="0" name=""/>
        <dsp:cNvSpPr/>
      </dsp:nvSpPr>
      <dsp:spPr>
        <a:xfrm rot="5400000">
          <a:off x="4719976" y="-3800211"/>
          <a:ext cx="848312" cy="8459707"/>
        </a:xfrm>
        <a:prstGeom prst="round2SameRect">
          <a:avLst/>
        </a:prstGeom>
        <a:solidFill>
          <a:sysClr val="window" lastClr="FFFFFF">
            <a:alpha val="90000"/>
            <a:hueOff val="0"/>
            <a:satOff val="0"/>
            <a:lumOff val="0"/>
            <a:alphaOff val="0"/>
          </a:sysClr>
        </a:solidFill>
        <a:ln w="31750" cap="flat" cmpd="sng" algn="ctr">
          <a:solidFill>
            <a:srgbClr val="F81B0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b" anchorCtr="0">
          <a:noAutofit/>
        </a:bodyPr>
        <a:lstStyle/>
        <a:p>
          <a:pPr marL="114300" lvl="1" indent="-114300" algn="l" defTabSz="533400">
            <a:lnSpc>
              <a:spcPct val="90000"/>
            </a:lnSpc>
            <a:spcBef>
              <a:spcPct val="0"/>
            </a:spcBef>
            <a:spcAft>
              <a:spcPct val="15000"/>
            </a:spcAft>
            <a:buChar char="•"/>
          </a:pPr>
          <a:endParaRPr kumimoji="1" lang="ja-JP" altLang="en-US" sz="1200" kern="1200" dirty="0">
            <a:solidFill>
              <a:sysClr val="windowText" lastClr="000000"/>
            </a:solidFill>
            <a:latin typeface="Rockwell" panose="02060603020205020403"/>
            <a:ea typeface="ＭＳ Ｐゴシック" panose="020B0600070205080204" pitchFamily="50" charset="-128"/>
            <a:cs typeface="+mn-cs"/>
          </a:endParaRPr>
        </a:p>
      </dsp:txBody>
      <dsp:txXfrm rot="-5400000">
        <a:off x="914279" y="46897"/>
        <a:ext cx="8418296" cy="765490"/>
      </dsp:txXfrm>
    </dsp:sp>
    <dsp:sp modelId="{8B86865A-C7FC-4871-91B7-17601E608C00}">
      <dsp:nvSpPr>
        <dsp:cNvPr id="0" name=""/>
        <dsp:cNvSpPr/>
      </dsp:nvSpPr>
      <dsp:spPr>
        <a:xfrm rot="5400000">
          <a:off x="-196853" y="1289375"/>
          <a:ext cx="1304410" cy="913087"/>
        </a:xfrm>
        <a:prstGeom prst="chevron">
          <a:avLst/>
        </a:prstGeom>
        <a:solidFill>
          <a:srgbClr val="FC7715"/>
        </a:solidFill>
        <a:ln w="15875" cap="flat" cmpd="sng" algn="ctr">
          <a:solidFill>
            <a:srgbClr val="FC7715"/>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890" tIns="180000" rIns="8890" bIns="8890"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ysClr val="window" lastClr="FFFFFF"/>
              </a:solidFill>
              <a:latin typeface="Meiryo UI" panose="020B0604030504040204" pitchFamily="50" charset="-128"/>
              <a:ea typeface="Meiryo UI" panose="020B0604030504040204" pitchFamily="50" charset="-128"/>
              <a:cs typeface="+mn-cs"/>
            </a:rPr>
            <a:t>（２）</a:t>
          </a:r>
        </a:p>
      </dsp:txBody>
      <dsp:txXfrm rot="-5400000">
        <a:off x="-1191" y="1550258"/>
        <a:ext cx="913087" cy="391323"/>
      </dsp:txXfrm>
    </dsp:sp>
    <dsp:sp modelId="{E224F703-97E3-44B3-A6CE-B1CDDB0646DA}">
      <dsp:nvSpPr>
        <dsp:cNvPr id="0" name=""/>
        <dsp:cNvSpPr/>
      </dsp:nvSpPr>
      <dsp:spPr>
        <a:xfrm rot="5400000">
          <a:off x="4647481" y="-2681850"/>
          <a:ext cx="988536" cy="8459707"/>
        </a:xfrm>
        <a:prstGeom prst="round2SameRect">
          <a:avLst/>
        </a:prstGeom>
        <a:solidFill>
          <a:sysClr val="window" lastClr="FFFFFF">
            <a:alpha val="90000"/>
            <a:hueOff val="0"/>
            <a:satOff val="0"/>
            <a:lumOff val="0"/>
            <a:alphaOff val="0"/>
          </a:sysClr>
        </a:solidFill>
        <a:ln w="31750" cap="flat" cmpd="sng" algn="ctr">
          <a:solidFill>
            <a:srgbClr val="FC771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ts val="1400"/>
            </a:lnSpc>
            <a:spcBef>
              <a:spcPct val="0"/>
            </a:spcBef>
            <a:spcAft>
              <a:spcPct val="15000"/>
            </a:spcAft>
            <a:buChar char="•"/>
          </a:pPr>
          <a:endParaRPr kumimoji="1" lang="ja-JP" altLang="en-US" sz="1200" b="1" kern="1200" dirty="0">
            <a:solidFill>
              <a:sysClr val="windowText" lastClr="000000"/>
            </a:solidFill>
            <a:latin typeface="メイリオ" panose="020B0604030504040204" pitchFamily="50" charset="-128"/>
            <a:ea typeface="メイリオ" panose="020B0604030504040204" pitchFamily="50" charset="-128"/>
            <a:cs typeface="+mn-cs"/>
          </a:endParaRPr>
        </a:p>
      </dsp:txBody>
      <dsp:txXfrm rot="-5400000">
        <a:off x="911896" y="1101991"/>
        <a:ext cx="8411451" cy="892024"/>
      </dsp:txXfrm>
    </dsp:sp>
    <dsp:sp modelId="{5BEEA8FB-E323-4F70-A874-92E633AEA525}">
      <dsp:nvSpPr>
        <dsp:cNvPr id="0" name=""/>
        <dsp:cNvSpPr/>
      </dsp:nvSpPr>
      <dsp:spPr>
        <a:xfrm rot="5400000">
          <a:off x="-174692" y="2515656"/>
          <a:ext cx="1304410" cy="913087"/>
        </a:xfrm>
        <a:prstGeom prst="chevron">
          <a:avLst/>
        </a:prstGeom>
        <a:solidFill>
          <a:srgbClr val="00B0F0"/>
        </a:solidFill>
        <a:ln w="15875" cap="flat" cmpd="sng" algn="ctr">
          <a:solidFill>
            <a:srgbClr val="00B0F0"/>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890" tIns="180000" rIns="8890" bIns="8890"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ysClr val="window" lastClr="FFFFFF"/>
              </a:solidFill>
              <a:latin typeface="Meiryo UI" panose="020B0604030504040204" pitchFamily="50" charset="-128"/>
              <a:ea typeface="Meiryo UI" panose="020B0604030504040204" pitchFamily="50" charset="-128"/>
              <a:cs typeface="+mn-cs"/>
            </a:rPr>
            <a:t>（３）</a:t>
          </a:r>
        </a:p>
      </dsp:txBody>
      <dsp:txXfrm rot="-5400000">
        <a:off x="20970" y="2776539"/>
        <a:ext cx="913087" cy="391323"/>
      </dsp:txXfrm>
    </dsp:sp>
    <dsp:sp modelId="{1DF1873B-154B-4915-8178-8D74084BE029}">
      <dsp:nvSpPr>
        <dsp:cNvPr id="0" name=""/>
        <dsp:cNvSpPr/>
      </dsp:nvSpPr>
      <dsp:spPr>
        <a:xfrm rot="5400000">
          <a:off x="4548350" y="-1346132"/>
          <a:ext cx="1189167" cy="8459707"/>
        </a:xfrm>
        <a:prstGeom prst="round2SameRect">
          <a:avLst/>
        </a:prstGeom>
        <a:solidFill>
          <a:sysClr val="window" lastClr="FFFFFF">
            <a:alpha val="90000"/>
            <a:hueOff val="0"/>
            <a:satOff val="0"/>
            <a:lumOff val="0"/>
            <a:alphaOff val="0"/>
          </a:sysClr>
        </a:solidFill>
        <a:ln w="31750" cap="flat" cmpd="sng" algn="ctr">
          <a:solidFill>
            <a:srgbClr val="00B0F0"/>
          </a:solidFill>
          <a:prstDash val="solid"/>
          <a:miter lim="800000"/>
        </a:ln>
        <a:effectLst/>
      </dsp:spPr>
      <dsp:style>
        <a:lnRef idx="2">
          <a:scrgbClr r="0" g="0" b="0"/>
        </a:lnRef>
        <a:fillRef idx="1">
          <a:scrgbClr r="0" g="0" b="0"/>
        </a:fillRef>
        <a:effectRef idx="0">
          <a:scrgbClr r="0" g="0" b="0"/>
        </a:effectRef>
        <a:fontRef idx="minor"/>
      </dsp:style>
    </dsp:sp>
    <dsp:sp modelId="{C3F31C96-FF38-402C-A0CE-402384DCB038}">
      <dsp:nvSpPr>
        <dsp:cNvPr id="0" name=""/>
        <dsp:cNvSpPr/>
      </dsp:nvSpPr>
      <dsp:spPr>
        <a:xfrm rot="5400000">
          <a:off x="-179897" y="3770274"/>
          <a:ext cx="1304410" cy="913087"/>
        </a:xfrm>
        <a:prstGeom prst="chevron">
          <a:avLst/>
        </a:prstGeom>
        <a:solidFill>
          <a:srgbClr val="002060"/>
        </a:solidFill>
        <a:ln w="15875" cap="flat" cmpd="sng" algn="ctr">
          <a:solidFill>
            <a:srgbClr val="002060"/>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890" tIns="180000" rIns="8890" bIns="8890"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ysClr val="window" lastClr="FFFFFF"/>
              </a:solidFill>
              <a:latin typeface="Meiryo UI" panose="020B0604030504040204" pitchFamily="50" charset="-128"/>
              <a:ea typeface="Meiryo UI" panose="020B0604030504040204" pitchFamily="50" charset="-128"/>
              <a:cs typeface="+mn-cs"/>
            </a:rPr>
            <a:t>（４）</a:t>
          </a:r>
        </a:p>
      </dsp:txBody>
      <dsp:txXfrm rot="-5400000">
        <a:off x="15765" y="4031157"/>
        <a:ext cx="913087" cy="391323"/>
      </dsp:txXfrm>
    </dsp:sp>
    <dsp:sp modelId="{0BE81439-86E2-4CEE-B758-ABCAFD3F89C2}">
      <dsp:nvSpPr>
        <dsp:cNvPr id="0" name=""/>
        <dsp:cNvSpPr/>
      </dsp:nvSpPr>
      <dsp:spPr>
        <a:xfrm rot="5400000">
          <a:off x="4840932" y="-210306"/>
          <a:ext cx="604003" cy="8459707"/>
        </a:xfrm>
        <a:prstGeom prst="round2SameRect">
          <a:avLst/>
        </a:prstGeom>
        <a:solidFill>
          <a:sysClr val="window" lastClr="FFFFFF">
            <a:alpha val="90000"/>
            <a:hueOff val="0"/>
            <a:satOff val="0"/>
            <a:lumOff val="0"/>
            <a:alphaOff val="0"/>
          </a:sysClr>
        </a:solidFill>
        <a:ln w="31750"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879725" cy="490538"/>
          </a:xfrm>
          <a:prstGeom prst="rect">
            <a:avLst/>
          </a:prstGeom>
        </p:spPr>
        <p:txBody>
          <a:bodyPr vert="horz" lIns="91433" tIns="45716" rIns="91433"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550" y="0"/>
            <a:ext cx="2879725" cy="490538"/>
          </a:xfrm>
          <a:prstGeom prst="rect">
            <a:avLst/>
          </a:prstGeom>
        </p:spPr>
        <p:txBody>
          <a:bodyPr vert="horz" lIns="91433" tIns="45716" rIns="91433" bIns="45716" rtlCol="0"/>
          <a:lstStyle>
            <a:lvl1pPr algn="r">
              <a:defRPr sz="1200"/>
            </a:lvl1pPr>
          </a:lstStyle>
          <a:p>
            <a:fld id="{05DB6210-29D6-4C82-B2AC-67DB87DF2D75}"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939800" y="1222375"/>
            <a:ext cx="4767263" cy="3300413"/>
          </a:xfrm>
          <a:prstGeom prst="rect">
            <a:avLst/>
          </a:prstGeom>
          <a:noFill/>
          <a:ln w="12700">
            <a:solidFill>
              <a:prstClr val="black"/>
            </a:solidFill>
          </a:ln>
        </p:spPr>
        <p:txBody>
          <a:bodyPr vert="horz" lIns="91433" tIns="45716" rIns="91433" bIns="45716" rtlCol="0" anchor="ctr"/>
          <a:lstStyle/>
          <a:p>
            <a:endParaRPr lang="ja-JP" altLang="en-US"/>
          </a:p>
        </p:txBody>
      </p:sp>
      <p:sp>
        <p:nvSpPr>
          <p:cNvPr id="5" name="ノート プレースホルダー 4"/>
          <p:cNvSpPr>
            <a:spLocks noGrp="1"/>
          </p:cNvSpPr>
          <p:nvPr>
            <p:ph type="body" sz="quarter" idx="3"/>
          </p:nvPr>
        </p:nvSpPr>
        <p:spPr>
          <a:xfrm>
            <a:off x="665164" y="4705350"/>
            <a:ext cx="5316537" cy="3849688"/>
          </a:xfrm>
          <a:prstGeom prst="rect">
            <a:avLst/>
          </a:prstGeom>
        </p:spPr>
        <p:txBody>
          <a:bodyPr vert="horz" lIns="91433" tIns="45716" rIns="91433"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286875"/>
            <a:ext cx="2879725" cy="490538"/>
          </a:xfrm>
          <a:prstGeom prst="rect">
            <a:avLst/>
          </a:prstGeom>
        </p:spPr>
        <p:txBody>
          <a:bodyPr vert="horz" lIns="91433" tIns="45716" rIns="91433"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550" y="9286875"/>
            <a:ext cx="2879725" cy="490538"/>
          </a:xfrm>
          <a:prstGeom prst="rect">
            <a:avLst/>
          </a:prstGeom>
        </p:spPr>
        <p:txBody>
          <a:bodyPr vert="horz" lIns="91433" tIns="45716" rIns="91433" bIns="45716" rtlCol="0" anchor="b"/>
          <a:lstStyle>
            <a:lvl1pPr algn="r">
              <a:defRPr sz="1200"/>
            </a:lvl1pPr>
          </a:lstStyle>
          <a:p>
            <a:fld id="{BFB9EB23-656F-4EB7-86B3-29CE8E6D819F}" type="slidenum">
              <a:rPr kumimoji="1" lang="ja-JP" altLang="en-US" smtClean="0"/>
              <a:t>‹#›</a:t>
            </a:fld>
            <a:endParaRPr kumimoji="1" lang="ja-JP" altLang="en-US"/>
          </a:p>
        </p:txBody>
      </p:sp>
    </p:spTree>
    <p:extLst>
      <p:ext uri="{BB962C8B-B14F-4D97-AF65-F5344CB8AC3E}">
        <p14:creationId xmlns:p14="http://schemas.microsoft.com/office/powerpoint/2010/main" val="294110621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FB9EB23-656F-4EB7-86B3-29CE8E6D819F}" type="slidenum">
              <a:rPr kumimoji="1" lang="ja-JP" altLang="en-US" smtClean="0"/>
              <a:t>12</a:t>
            </a:fld>
            <a:endParaRPr kumimoji="1" lang="ja-JP" altLang="en-US"/>
          </a:p>
        </p:txBody>
      </p:sp>
    </p:spTree>
    <p:extLst>
      <p:ext uri="{BB962C8B-B14F-4D97-AF65-F5344CB8AC3E}">
        <p14:creationId xmlns:p14="http://schemas.microsoft.com/office/powerpoint/2010/main" val="103393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7811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536169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49756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336104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373527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193695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1131122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391397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1002134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1233183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327560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D93A0-2394-45C4-92E1-255AC7869657}" type="datetimeFigureOut">
              <a:rPr kumimoji="1" lang="ja-JP" altLang="en-US" smtClean="0"/>
              <a:t>2026/10/1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BCD3F-DBB0-4F1A-A679-EC0E1ECA000E}" type="slidenum">
              <a:rPr kumimoji="1" lang="ja-JP" altLang="en-US" smtClean="0"/>
              <a:t>‹#›</a:t>
            </a:fld>
            <a:endParaRPr kumimoji="1" lang="ja-JP" altLang="en-US"/>
          </a:p>
        </p:txBody>
      </p:sp>
    </p:spTree>
    <p:extLst>
      <p:ext uri="{BB962C8B-B14F-4D97-AF65-F5344CB8AC3E}">
        <p14:creationId xmlns:p14="http://schemas.microsoft.com/office/powerpoint/2010/main" val="3202553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ja-JP" altLang="en-US" sz="4000" b="1" dirty="0">
                <a:latin typeface="メイリオ" panose="020B0604030504040204" pitchFamily="50" charset="-128"/>
                <a:ea typeface="メイリオ" panose="020B0604030504040204" pitchFamily="50" charset="-128"/>
              </a:rPr>
              <a:t>第</a:t>
            </a:r>
            <a:r>
              <a:rPr lang="en-US" altLang="ja-JP" sz="4000" b="1" dirty="0">
                <a:latin typeface="メイリオ" panose="020B0604030504040204" pitchFamily="50" charset="-128"/>
                <a:ea typeface="メイリオ" panose="020B0604030504040204" pitchFamily="50" charset="-128"/>
              </a:rPr>
              <a:t>5</a:t>
            </a:r>
            <a:r>
              <a:rPr lang="ja-JP" altLang="en-US" sz="4000" b="1" dirty="0">
                <a:latin typeface="メイリオ" panose="020B0604030504040204" pitchFamily="50" charset="-128"/>
                <a:ea typeface="メイリオ" panose="020B0604030504040204" pitchFamily="50" charset="-128"/>
              </a:rPr>
              <a:t>期大阪府地域福祉支援計画</a:t>
            </a:r>
            <a:endParaRPr kumimoji="1" lang="ja-JP" altLang="en-US" sz="2400" b="1" dirty="0">
              <a:latin typeface="メイリオ" panose="020B0604030504040204" pitchFamily="50" charset="-128"/>
              <a:ea typeface="メイリオ" panose="020B0604030504040204" pitchFamily="50" charset="-128"/>
            </a:endParaRPr>
          </a:p>
        </p:txBody>
      </p:sp>
      <p:sp>
        <p:nvSpPr>
          <p:cNvPr id="3" name="サブタイトル 2"/>
          <p:cNvSpPr>
            <a:spLocks noGrp="1"/>
          </p:cNvSpPr>
          <p:nvPr>
            <p:ph type="subTitle" idx="1"/>
          </p:nvPr>
        </p:nvSpPr>
        <p:spPr>
          <a:xfrm>
            <a:off x="330200" y="3905713"/>
            <a:ext cx="9245600" cy="667512"/>
          </a:xfrm>
        </p:spPr>
        <p:txBody>
          <a:bodyPr>
            <a:normAutofit/>
          </a:bodyPr>
          <a:lstStyle/>
          <a:p>
            <a:r>
              <a:rPr lang="en-US" altLang="ja-JP" sz="2400" b="1" dirty="0">
                <a:latin typeface="メイリオ" panose="020B0604030504040204" pitchFamily="50" charset="-128"/>
                <a:ea typeface="メイリオ" panose="020B0604030504040204" pitchFamily="50" charset="-128"/>
              </a:rPr>
              <a:t>【</a:t>
            </a:r>
            <a:r>
              <a:rPr lang="ja-JP" altLang="en-US" sz="2400" b="1" dirty="0">
                <a:latin typeface="メイリオ" panose="020B0604030504040204" pitchFamily="50" charset="-128"/>
                <a:ea typeface="メイリオ" panose="020B0604030504040204" pitchFamily="50" charset="-128"/>
              </a:rPr>
              <a:t>令和</a:t>
            </a:r>
            <a:r>
              <a:rPr lang="en-US" altLang="ja-JP" sz="2400" b="1" dirty="0">
                <a:latin typeface="メイリオ" panose="020B0604030504040204" pitchFamily="50" charset="-128"/>
                <a:ea typeface="メイリオ" panose="020B0604030504040204" pitchFamily="50" charset="-128"/>
              </a:rPr>
              <a:t>7</a:t>
            </a:r>
            <a:r>
              <a:rPr lang="ja-JP" altLang="en-US" sz="2400" b="1" dirty="0">
                <a:latin typeface="メイリオ" panose="020B0604030504040204" pitchFamily="50" charset="-128"/>
                <a:ea typeface="メイリオ" panose="020B0604030504040204" pitchFamily="50" charset="-128"/>
              </a:rPr>
              <a:t>年度 取組状況（概要）</a:t>
            </a:r>
            <a:r>
              <a:rPr lang="en-US" altLang="ja-JP" sz="2400" b="1" dirty="0">
                <a:latin typeface="メイリオ" panose="020B0604030504040204" pitchFamily="50" charset="-128"/>
                <a:ea typeface="メイリオ" panose="020B0604030504040204" pitchFamily="50" charset="-128"/>
              </a:rPr>
              <a:t>】</a:t>
            </a:r>
            <a:endParaRPr kumimoji="1" lang="ja-JP" altLang="en-US" sz="2400" b="1" dirty="0">
              <a:latin typeface="メイリオ" panose="020B0604030504040204" pitchFamily="50" charset="-128"/>
              <a:ea typeface="メイリオ" panose="020B0604030504040204" pitchFamily="50" charset="-128"/>
            </a:endParaRPr>
          </a:p>
        </p:txBody>
      </p:sp>
      <p:sp>
        <p:nvSpPr>
          <p:cNvPr id="8" name="Oval 2"/>
          <p:cNvSpPr>
            <a:spLocks noChangeArrowheads="1"/>
          </p:cNvSpPr>
          <p:nvPr/>
        </p:nvSpPr>
        <p:spPr bwMode="auto">
          <a:xfrm>
            <a:off x="8387802" y="3685800"/>
            <a:ext cx="1440000" cy="1440000"/>
          </a:xfrm>
          <a:prstGeom prst="ellipse">
            <a:avLst/>
          </a:prstGeom>
          <a:solidFill>
            <a:srgbClr val="FFFF00">
              <a:alpha val="50000"/>
            </a:srgbClr>
          </a:solidFill>
          <a:ln>
            <a:noFill/>
          </a:ln>
        </p:spPr>
        <p:txBody>
          <a:bodyPr vert="horz" wrap="square" lIns="74295" tIns="8890" rIns="74295" bIns="8890" numCol="1" anchor="t" anchorCtr="0" compatLnSpc="1">
            <a:prstTxWarp prst="textNoShape">
              <a:avLst/>
            </a:prstTxWarp>
          </a:bodyPr>
          <a:lstStyle/>
          <a:p>
            <a:endParaRPr lang="ja-JP" altLang="en-US"/>
          </a:p>
        </p:txBody>
      </p:sp>
      <p:sp>
        <p:nvSpPr>
          <p:cNvPr id="12" name="Oval 2"/>
          <p:cNvSpPr>
            <a:spLocks noChangeArrowheads="1"/>
          </p:cNvSpPr>
          <p:nvPr/>
        </p:nvSpPr>
        <p:spPr bwMode="auto">
          <a:xfrm>
            <a:off x="7787216" y="4720496"/>
            <a:ext cx="1574800" cy="1557035"/>
          </a:xfrm>
          <a:prstGeom prst="ellipse">
            <a:avLst/>
          </a:prstGeom>
          <a:solidFill>
            <a:srgbClr val="FFFF00">
              <a:alpha val="50000"/>
            </a:srgbClr>
          </a:solidFill>
          <a:ln>
            <a:noFill/>
          </a:ln>
        </p:spPr>
        <p:txBody>
          <a:bodyPr vert="horz" wrap="square" lIns="74295" tIns="8890" rIns="74295" bIns="8890" numCol="1" anchor="t" anchorCtr="0" compatLnSpc="1">
            <a:prstTxWarp prst="textNoShape">
              <a:avLst/>
            </a:prstTxWarp>
          </a:bodyPr>
          <a:lstStyle/>
          <a:p>
            <a:endParaRPr lang="ja-JP" altLang="en-US"/>
          </a:p>
        </p:txBody>
      </p:sp>
      <p:sp>
        <p:nvSpPr>
          <p:cNvPr id="13" name="Oval 2"/>
          <p:cNvSpPr>
            <a:spLocks noChangeArrowheads="1"/>
          </p:cNvSpPr>
          <p:nvPr/>
        </p:nvSpPr>
        <p:spPr bwMode="auto">
          <a:xfrm>
            <a:off x="6950210" y="4905375"/>
            <a:ext cx="1152000" cy="1116000"/>
          </a:xfrm>
          <a:prstGeom prst="ellipse">
            <a:avLst/>
          </a:prstGeom>
          <a:solidFill>
            <a:srgbClr val="FFFF00">
              <a:alpha val="50000"/>
            </a:srgbClr>
          </a:solidFill>
          <a:ln>
            <a:noFill/>
          </a:ln>
        </p:spPr>
        <p:txBody>
          <a:bodyPr vert="horz" wrap="square" lIns="74295" tIns="8890" rIns="74295" bIns="8890" numCol="1" anchor="t" anchorCtr="0" compatLnSpc="1">
            <a:prstTxWarp prst="textNoShape">
              <a:avLst/>
            </a:prstTxWarp>
          </a:bodyPr>
          <a:lstStyle/>
          <a:p>
            <a:endParaRPr lang="ja-JP" altLang="en-US"/>
          </a:p>
        </p:txBody>
      </p:sp>
      <p:sp>
        <p:nvSpPr>
          <p:cNvPr id="14" name="Oval 2"/>
          <p:cNvSpPr>
            <a:spLocks noChangeArrowheads="1"/>
          </p:cNvSpPr>
          <p:nvPr/>
        </p:nvSpPr>
        <p:spPr bwMode="auto">
          <a:xfrm>
            <a:off x="6299822" y="5865381"/>
            <a:ext cx="756000" cy="756000"/>
          </a:xfrm>
          <a:prstGeom prst="ellipse">
            <a:avLst/>
          </a:prstGeom>
          <a:solidFill>
            <a:srgbClr val="FFFF00">
              <a:alpha val="50000"/>
            </a:srgbClr>
          </a:solidFill>
          <a:ln>
            <a:noFill/>
          </a:ln>
        </p:spPr>
        <p:txBody>
          <a:bodyPr vert="horz" wrap="square" lIns="74295" tIns="8890" rIns="74295" bIns="8890" numCol="1" anchor="t" anchorCtr="0" compatLnSpc="1">
            <a:prstTxWarp prst="textNoShape">
              <a:avLst/>
            </a:prstTxWarp>
          </a:bodyPr>
          <a:lstStyle/>
          <a:p>
            <a:endParaRPr lang="ja-JP" altLang="en-US"/>
          </a:p>
        </p:txBody>
      </p:sp>
      <p:sp>
        <p:nvSpPr>
          <p:cNvPr id="4" name="正方形/長方形 3"/>
          <p:cNvSpPr/>
          <p:nvPr/>
        </p:nvSpPr>
        <p:spPr>
          <a:xfrm>
            <a:off x="1857000" y="5388008"/>
            <a:ext cx="6192000" cy="1015663"/>
          </a:xfrm>
          <a:prstGeom prst="rect">
            <a:avLst/>
          </a:prstGeom>
        </p:spPr>
        <p:txBody>
          <a:bodyPr wrap="square">
            <a:spAutoFit/>
          </a:bodyPr>
          <a:lstStyle/>
          <a:p>
            <a:pPr algn="ctr">
              <a:lnSpc>
                <a:spcPts val="3600"/>
              </a:lnSpc>
            </a:pPr>
            <a:r>
              <a:rPr lang="ja-JP" altLang="en-US" sz="2400" b="1" dirty="0">
                <a:latin typeface="メイリオ" panose="020B0604030504040204" pitchFamily="50" charset="-128"/>
                <a:ea typeface="メイリオ" panose="020B0604030504040204" pitchFamily="50" charset="-128"/>
              </a:rPr>
              <a:t>大阪府地域福祉推進室地域福祉課</a:t>
            </a:r>
            <a:endParaRPr lang="en-US" altLang="ja-JP" sz="2400" b="1" dirty="0">
              <a:latin typeface="メイリオ" panose="020B0604030504040204" pitchFamily="50" charset="-128"/>
              <a:ea typeface="メイリオ" panose="020B0604030504040204" pitchFamily="50" charset="-128"/>
            </a:endParaRPr>
          </a:p>
          <a:p>
            <a:pPr algn="ctr">
              <a:lnSpc>
                <a:spcPts val="3600"/>
              </a:lnSpc>
            </a:pPr>
            <a:r>
              <a:rPr lang="ja-JP" altLang="en-US" sz="2400" b="1" dirty="0">
                <a:latin typeface="メイリオ" panose="020B0604030504040204" pitchFamily="50" charset="-128"/>
                <a:ea typeface="メイリオ" panose="020B0604030504040204" pitchFamily="50" charset="-128"/>
              </a:rPr>
              <a:t>令和</a:t>
            </a:r>
            <a:r>
              <a:rPr lang="en-US" altLang="ja-JP" sz="2400" b="1" dirty="0">
                <a:latin typeface="メイリオ" panose="020B0604030504040204" pitchFamily="50" charset="-128"/>
                <a:ea typeface="メイリオ" panose="020B0604030504040204" pitchFamily="50" charset="-128"/>
              </a:rPr>
              <a:t>8</a:t>
            </a:r>
            <a:r>
              <a:rPr lang="ja-JP" altLang="en-US" sz="2400" b="1" dirty="0">
                <a:latin typeface="メイリオ" panose="020B0604030504040204" pitchFamily="50" charset="-128"/>
                <a:ea typeface="メイリオ" panose="020B0604030504040204" pitchFamily="50" charset="-128"/>
              </a:rPr>
              <a:t>年</a:t>
            </a:r>
            <a:r>
              <a:rPr lang="en-US" altLang="ja-JP" sz="2400" b="1" dirty="0">
                <a:latin typeface="メイリオ" panose="020B0604030504040204" pitchFamily="50" charset="-128"/>
                <a:ea typeface="メイリオ" panose="020B0604030504040204" pitchFamily="50" charset="-128"/>
              </a:rPr>
              <a:t>9</a:t>
            </a:r>
            <a:r>
              <a:rPr lang="ja-JP" altLang="en-US" sz="2400" b="1" dirty="0">
                <a:latin typeface="メイリオ" panose="020B0604030504040204" pitchFamily="50" charset="-128"/>
                <a:ea typeface="メイリオ" panose="020B0604030504040204" pitchFamily="50" charset="-128"/>
              </a:rPr>
              <a:t>月</a:t>
            </a:r>
          </a:p>
        </p:txBody>
      </p:sp>
      <p:graphicFrame>
        <p:nvGraphicFramePr>
          <p:cNvPr id="6" name="表 5">
            <a:extLst>
              <a:ext uri="{FF2B5EF4-FFF2-40B4-BE49-F238E27FC236}">
                <a16:creationId xmlns:a16="http://schemas.microsoft.com/office/drawing/2014/main" id="{9F91EBA1-8616-D362-29DD-E78FA4D29E7A}"/>
              </a:ext>
            </a:extLst>
          </p:cNvPr>
          <p:cNvGraphicFramePr>
            <a:graphicFrameLocks noGrp="1"/>
          </p:cNvGraphicFramePr>
          <p:nvPr>
            <p:extLst>
              <p:ext uri="{D42A27DB-BD31-4B8C-83A1-F6EECF244321}">
                <p14:modId xmlns:p14="http://schemas.microsoft.com/office/powerpoint/2010/main" val="2149428150"/>
              </p:ext>
            </p:extLst>
          </p:nvPr>
        </p:nvGraphicFramePr>
        <p:xfrm>
          <a:off x="6950210" y="170103"/>
          <a:ext cx="2784310" cy="620110"/>
        </p:xfrm>
        <a:graphic>
          <a:graphicData uri="http://schemas.openxmlformats.org/drawingml/2006/table">
            <a:tbl>
              <a:tblPr firstRow="1" bandRow="1">
                <a:tableStyleId>{5940675A-B579-460E-94D1-54222C63F5DA}</a:tableStyleId>
              </a:tblPr>
              <a:tblGrid>
                <a:gridCol w="2222769">
                  <a:extLst>
                    <a:ext uri="{9D8B030D-6E8A-4147-A177-3AD203B41FA5}">
                      <a16:colId xmlns:a16="http://schemas.microsoft.com/office/drawing/2014/main" val="2387962221"/>
                    </a:ext>
                  </a:extLst>
                </a:gridCol>
                <a:gridCol w="561541">
                  <a:extLst>
                    <a:ext uri="{9D8B030D-6E8A-4147-A177-3AD203B41FA5}">
                      <a16:colId xmlns:a16="http://schemas.microsoft.com/office/drawing/2014/main" val="909532742"/>
                    </a:ext>
                  </a:extLst>
                </a:gridCol>
              </a:tblGrid>
              <a:tr h="177697">
                <a:tc>
                  <a:txBody>
                    <a:bodyPr/>
                    <a:lstStyle/>
                    <a:p>
                      <a:pPr algn="ctr"/>
                      <a:r>
                        <a:rPr kumimoji="1" lang="zh-TW" altLang="en-US" sz="900" dirty="0">
                          <a:latin typeface="ＭＳ ゴシック" panose="020B0609070205080204" pitchFamily="49" charset="-128"/>
                          <a:ea typeface="ＭＳ ゴシック" panose="020B0609070205080204" pitchFamily="49" charset="-128"/>
                        </a:rPr>
                        <a:t>大阪府地域福祉推進審議会</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第２回地域福祉支援計画推進分科会</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algn="ctr"/>
                      <a:r>
                        <a:rPr kumimoji="1" lang="ja-JP" altLang="en-US" sz="900" dirty="0">
                          <a:latin typeface="ＭＳ ゴシック" panose="020B0609070205080204" pitchFamily="49" charset="-128"/>
                          <a:ea typeface="ＭＳ ゴシック" panose="020B0609070205080204" pitchFamily="49" charset="-128"/>
                        </a:rPr>
                        <a:t>資料</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1800" dirty="0">
                          <a:latin typeface="ＭＳ ゴシック" panose="020B0609070205080204" pitchFamily="49" charset="-128"/>
                          <a:ea typeface="ＭＳ ゴシック" panose="020B0609070205080204" pitchFamily="49" charset="-128"/>
                        </a:rPr>
                        <a:t>１</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880050"/>
                  </a:ext>
                </a:extLst>
              </a:tr>
              <a:tr h="254350">
                <a:tc>
                  <a:txBody>
                    <a:bodyPr/>
                    <a:lstStyle/>
                    <a:p>
                      <a:pPr algn="ctr"/>
                      <a:r>
                        <a:rPr kumimoji="1" lang="ja-JP" altLang="en-US" sz="900" dirty="0">
                          <a:latin typeface="ＭＳ ゴシック" panose="020B0609070205080204" pitchFamily="49" charset="-128"/>
                          <a:ea typeface="ＭＳ ゴシック" panose="020B0609070205080204" pitchFamily="49" charset="-128"/>
                        </a:rPr>
                        <a:t>令和８年９月</a:t>
                      </a:r>
                      <a:r>
                        <a:rPr kumimoji="1" lang="en-US" altLang="ja-JP" sz="900" dirty="0">
                          <a:latin typeface="ＭＳ ゴシック" panose="020B0609070205080204" pitchFamily="49" charset="-128"/>
                          <a:ea typeface="ＭＳ ゴシック" panose="020B0609070205080204" pitchFamily="49" charset="-128"/>
                        </a:rPr>
                        <a:t>28</a:t>
                      </a:r>
                      <a:r>
                        <a:rPr kumimoji="1" lang="ja-JP" altLang="en-US" sz="900" dirty="0">
                          <a:latin typeface="ＭＳ ゴシック" panose="020B0609070205080204" pitchFamily="49" charset="-128"/>
                          <a:ea typeface="ＭＳ ゴシック" panose="020B0609070205080204" pitchFamily="49" charset="-128"/>
                        </a:rPr>
                        <a:t>日</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endParaRPr kumimoji="1" lang="ja-JP" altLang="en-US" dirty="0"/>
                    </a:p>
                  </a:txBody>
                  <a:tcPr/>
                </a:tc>
                <a:extLst>
                  <a:ext uri="{0D108BD9-81ED-4DB2-BD59-A6C34878D82A}">
                    <a16:rowId xmlns:a16="http://schemas.microsoft.com/office/drawing/2014/main" val="4217546135"/>
                  </a:ext>
                </a:extLst>
              </a:tr>
            </a:tbl>
          </a:graphicData>
        </a:graphic>
      </p:graphicFrame>
    </p:spTree>
    <p:extLst>
      <p:ext uri="{BB962C8B-B14F-4D97-AF65-F5344CB8AC3E}">
        <p14:creationId xmlns:p14="http://schemas.microsoft.com/office/powerpoint/2010/main" val="1721996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1">
            <a:extLst>
              <a:ext uri="{FF2B5EF4-FFF2-40B4-BE49-F238E27FC236}">
                <a16:creationId xmlns:a16="http://schemas.microsoft.com/office/drawing/2014/main" id="{CFCB36FC-8BFD-4658-803C-13870827FB39}"/>
              </a:ext>
            </a:extLst>
          </p:cNvPr>
          <p:cNvSpPr txBox="1">
            <a:spLocks noChangeArrowheads="1"/>
          </p:cNvSpPr>
          <p:nvPr/>
        </p:nvSpPr>
        <p:spPr bwMode="auto">
          <a:xfrm>
            <a:off x="182931" y="142830"/>
            <a:ext cx="9723070" cy="165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algn="ctr" eaLnBrk="1" hangingPunct="1">
              <a:lnSpc>
                <a:spcPts val="2300"/>
              </a:lnSpc>
              <a:spcBef>
                <a:spcPct val="0"/>
              </a:spcBef>
              <a:buFontTx/>
              <a:buNone/>
            </a:pPr>
            <a:r>
              <a:rPr lang="ja-JP" altLang="en-US" sz="1800" b="1" u="sng" dirty="0">
                <a:latin typeface="メイリオ" panose="020B0604030504040204" pitchFamily="50" charset="-128"/>
                <a:ea typeface="メイリオ" panose="020B0604030504040204" pitchFamily="50" charset="-128"/>
                <a:cs typeface="Meiryo UI" pitchFamily="50" charset="-128"/>
              </a:rPr>
              <a:t>第５期大阪府地域福祉支援計画の概要</a:t>
            </a:r>
            <a:endParaRPr lang="en-US" altLang="ja-JP" sz="1800" b="1" u="sng" dirty="0">
              <a:latin typeface="メイリオ" panose="020B0604030504040204" pitchFamily="50" charset="-128"/>
              <a:ea typeface="メイリオ" panose="020B0604030504040204" pitchFamily="50" charset="-128"/>
              <a:cs typeface="Meiryo UI" pitchFamily="50" charset="-128"/>
            </a:endParaRPr>
          </a:p>
          <a:p>
            <a:pPr eaLnBrk="1" hangingPunct="1">
              <a:lnSpc>
                <a:spcPts val="2000"/>
              </a:lnSpc>
              <a:spcBef>
                <a:spcPct val="0"/>
              </a:spcBef>
              <a:buFontTx/>
              <a:buNone/>
            </a:pPr>
            <a:r>
              <a:rPr lang="ja-JP" altLang="en-US" sz="1200" dirty="0">
                <a:latin typeface="メイリオ" panose="020B0604030504040204" pitchFamily="50" charset="-128"/>
                <a:ea typeface="メイリオ" panose="020B0604030504040204" pitchFamily="50" charset="-128"/>
                <a:cs typeface="Meiryo UI" pitchFamily="50" charset="-128"/>
              </a:rPr>
              <a:t>　</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計画期間</a:t>
            </a:r>
            <a:r>
              <a:rPr lang="en-US" altLang="ja-JP" sz="1200" dirty="0">
                <a:latin typeface="メイリオ" panose="020B0604030504040204" pitchFamily="50" charset="-128"/>
                <a:ea typeface="メイリオ" panose="020B0604030504040204" pitchFamily="50" charset="-128"/>
                <a:cs typeface="Meiryo UI" pitchFamily="50" charset="-128"/>
              </a:rPr>
              <a:t>] </a:t>
            </a:r>
            <a:r>
              <a:rPr lang="ja-JP" altLang="en-US" sz="1200" dirty="0">
                <a:latin typeface="メイリオ" panose="020B0604030504040204" pitchFamily="50" charset="-128"/>
                <a:ea typeface="メイリオ" panose="020B0604030504040204" pitchFamily="50" charset="-128"/>
                <a:cs typeface="Meiryo UI" pitchFamily="50" charset="-128"/>
              </a:rPr>
              <a:t>　令和</a:t>
            </a:r>
            <a:r>
              <a:rPr lang="en-US" altLang="ja-JP" sz="1200" dirty="0">
                <a:latin typeface="メイリオ" panose="020B0604030504040204" pitchFamily="50" charset="-128"/>
                <a:ea typeface="メイリオ" panose="020B0604030504040204" pitchFamily="50" charset="-128"/>
                <a:cs typeface="Meiryo UI" pitchFamily="50" charset="-128"/>
              </a:rPr>
              <a:t>6</a:t>
            </a:r>
            <a:r>
              <a:rPr lang="ja-JP" altLang="en-US" sz="1200" dirty="0">
                <a:latin typeface="メイリオ" panose="020B0604030504040204" pitchFamily="50" charset="-128"/>
                <a:ea typeface="メイリオ" panose="020B0604030504040204" pitchFamily="50" charset="-128"/>
                <a:cs typeface="Meiryo UI" pitchFamily="50" charset="-128"/>
              </a:rPr>
              <a:t>年度から令和</a:t>
            </a:r>
            <a:r>
              <a:rPr lang="en-US" altLang="ja-JP" sz="1200" dirty="0">
                <a:latin typeface="メイリオ" panose="020B0604030504040204" pitchFamily="50" charset="-128"/>
                <a:ea typeface="メイリオ" panose="020B0604030504040204" pitchFamily="50" charset="-128"/>
                <a:cs typeface="Meiryo UI" pitchFamily="50" charset="-128"/>
              </a:rPr>
              <a:t>11</a:t>
            </a:r>
            <a:r>
              <a:rPr lang="ja-JP" altLang="en-US" sz="1200" dirty="0">
                <a:latin typeface="メイリオ" panose="020B0604030504040204" pitchFamily="50" charset="-128"/>
                <a:ea typeface="メイリオ" panose="020B0604030504040204" pitchFamily="50" charset="-128"/>
                <a:cs typeface="Meiryo UI" pitchFamily="50" charset="-128"/>
              </a:rPr>
              <a:t>年度（</a:t>
            </a:r>
            <a:r>
              <a:rPr lang="en-US" altLang="ja-JP" sz="1200" dirty="0">
                <a:latin typeface="メイリオ" panose="020B0604030504040204" pitchFamily="50" charset="-128"/>
                <a:ea typeface="メイリオ" panose="020B0604030504040204" pitchFamily="50" charset="-128"/>
                <a:cs typeface="Meiryo UI" pitchFamily="50" charset="-128"/>
              </a:rPr>
              <a:t>6</a:t>
            </a:r>
            <a:r>
              <a:rPr lang="ja-JP" altLang="en-US" sz="1200" dirty="0">
                <a:latin typeface="メイリオ" panose="020B0604030504040204" pitchFamily="50" charset="-128"/>
                <a:ea typeface="メイリオ" panose="020B0604030504040204" pitchFamily="50" charset="-128"/>
                <a:cs typeface="Meiryo UI" pitchFamily="50" charset="-128"/>
              </a:rPr>
              <a:t>年間）　</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令和</a:t>
            </a:r>
            <a:r>
              <a:rPr lang="en-US" altLang="ja-JP" sz="1200" dirty="0">
                <a:latin typeface="メイリオ" panose="020B0604030504040204" pitchFamily="50" charset="-128"/>
                <a:ea typeface="メイリオ" panose="020B0604030504040204" pitchFamily="50" charset="-128"/>
                <a:cs typeface="Meiryo UI" pitchFamily="50" charset="-128"/>
              </a:rPr>
              <a:t>8</a:t>
            </a:r>
            <a:r>
              <a:rPr lang="ja-JP" altLang="en-US" sz="1200" dirty="0">
                <a:latin typeface="メイリオ" panose="020B0604030504040204" pitchFamily="50" charset="-128"/>
                <a:ea typeface="メイリオ" panose="020B0604030504040204" pitchFamily="50" charset="-128"/>
                <a:cs typeface="Meiryo UI" pitchFamily="50" charset="-128"/>
              </a:rPr>
              <a:t>年度に中間見直し</a:t>
            </a:r>
          </a:p>
          <a:p>
            <a:pPr eaLnBrk="1" hangingPunct="1">
              <a:lnSpc>
                <a:spcPts val="2000"/>
              </a:lnSpc>
              <a:spcBef>
                <a:spcPct val="0"/>
              </a:spcBef>
              <a:buFontTx/>
              <a:buNone/>
            </a:pPr>
            <a:r>
              <a:rPr lang="ja-JP" altLang="en-US" sz="1200" dirty="0">
                <a:latin typeface="メイリオ" panose="020B0604030504040204" pitchFamily="50" charset="-128"/>
                <a:ea typeface="メイリオ" panose="020B0604030504040204" pitchFamily="50" charset="-128"/>
                <a:cs typeface="Meiryo UI" pitchFamily="50" charset="-128"/>
              </a:rPr>
              <a:t>　</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計画のめざすビジョン</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　</a:t>
            </a:r>
            <a:r>
              <a:rPr lang="ja-JP" altLang="en-US" sz="1200" spc="-100" dirty="0">
                <a:latin typeface="メイリオ" panose="020B0604030504040204" pitchFamily="50" charset="-128"/>
                <a:ea typeface="メイリオ" panose="020B0604030504040204" pitchFamily="50" charset="-128"/>
                <a:cs typeface="Meiryo UI" pitchFamily="50" charset="-128"/>
              </a:rPr>
              <a:t>●誰もが困ったときに身近なところで支援を受けられる地域社会　 </a:t>
            </a:r>
            <a:endParaRPr lang="en-US" altLang="ja-JP" sz="1200" spc="-100" dirty="0">
              <a:latin typeface="メイリオ" panose="020B0604030504040204" pitchFamily="50" charset="-128"/>
              <a:ea typeface="メイリオ" panose="020B0604030504040204" pitchFamily="50" charset="-128"/>
              <a:cs typeface="Meiryo UI" pitchFamily="50" charset="-128"/>
            </a:endParaRPr>
          </a:p>
          <a:p>
            <a:pPr eaLnBrk="1" hangingPunct="1">
              <a:lnSpc>
                <a:spcPts val="2000"/>
              </a:lnSpc>
              <a:spcBef>
                <a:spcPct val="0"/>
              </a:spcBef>
              <a:buFontTx/>
              <a:buNone/>
            </a:pPr>
            <a:r>
              <a:rPr lang="ja-JP" altLang="en-US" sz="1200" spc="-100" dirty="0">
                <a:latin typeface="メイリオ" panose="020B0604030504040204" pitchFamily="50" charset="-128"/>
                <a:ea typeface="メイリオ" panose="020B0604030504040204" pitchFamily="50" charset="-128"/>
                <a:cs typeface="Meiryo UI" pitchFamily="50" charset="-128"/>
              </a:rPr>
              <a:t>　　　　　　　　　　　　　　 ●地域のつながりの中で、ともに支え、ともに生きる地域社会</a:t>
            </a:r>
          </a:p>
          <a:p>
            <a:pPr eaLnBrk="1" hangingPunct="1">
              <a:lnSpc>
                <a:spcPts val="2000"/>
              </a:lnSpc>
              <a:spcBef>
                <a:spcPct val="0"/>
              </a:spcBef>
              <a:buFontTx/>
              <a:buNone/>
            </a:pPr>
            <a:r>
              <a:rPr lang="ja-JP" altLang="en-US" sz="1200" dirty="0">
                <a:latin typeface="メイリオ" panose="020B0604030504040204" pitchFamily="50" charset="-128"/>
                <a:ea typeface="メイリオ" panose="020B0604030504040204" pitchFamily="50" charset="-128"/>
                <a:cs typeface="Meiryo UI" pitchFamily="50" charset="-128"/>
              </a:rPr>
              <a:t>　    　　　　　　　　　　  ●あらゆる主体の協働により福祉活動が実践されている地域社会</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eaLnBrk="1" hangingPunct="1">
              <a:lnSpc>
                <a:spcPts val="2000"/>
              </a:lnSpc>
              <a:spcBef>
                <a:spcPct val="0"/>
              </a:spcBef>
              <a:buNone/>
            </a:pPr>
            <a:r>
              <a:rPr lang="ja-JP" altLang="en-US" sz="1200" dirty="0">
                <a:latin typeface="メイリオ" panose="020B0604030504040204" pitchFamily="50" charset="-128"/>
                <a:ea typeface="メイリオ" panose="020B0604030504040204" pitchFamily="50" charset="-128"/>
                <a:cs typeface="Meiryo UI" pitchFamily="50" charset="-128"/>
              </a:rPr>
              <a:t>　</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具体的な施策</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spc="-100" dirty="0">
                <a:latin typeface="メイリオ" panose="020B0604030504040204" pitchFamily="50" charset="-128"/>
                <a:ea typeface="メイリオ" panose="020B0604030504040204" pitchFamily="50" charset="-128"/>
                <a:cs typeface="Meiryo UI" pitchFamily="50" charset="-128"/>
              </a:rPr>
              <a:t> 　上記の３つのビジョンを掲げ、（</a:t>
            </a:r>
            <a:r>
              <a:rPr lang="en-US" altLang="ja-JP" sz="1200" spc="-100" dirty="0">
                <a:latin typeface="メイリオ" panose="020B0604030504040204" pitchFamily="50" charset="-128"/>
                <a:ea typeface="メイリオ" panose="020B0604030504040204" pitchFamily="50" charset="-128"/>
                <a:cs typeface="Meiryo UI" pitchFamily="50" charset="-128"/>
              </a:rPr>
              <a:t>1</a:t>
            </a:r>
            <a:r>
              <a:rPr lang="ja-JP" altLang="en-US" sz="1200" spc="-100" dirty="0">
                <a:latin typeface="メイリオ" panose="020B0604030504040204" pitchFamily="50" charset="-128"/>
                <a:ea typeface="メイリオ" panose="020B0604030504040204" pitchFamily="50" charset="-128"/>
                <a:cs typeface="Meiryo UI" pitchFamily="50" charset="-128"/>
              </a:rPr>
              <a:t>）～（</a:t>
            </a:r>
            <a:r>
              <a:rPr lang="en-US" altLang="ja-JP" sz="1200" spc="-100" dirty="0">
                <a:latin typeface="メイリオ" panose="020B0604030504040204" pitchFamily="50" charset="-128"/>
                <a:ea typeface="メイリオ" panose="020B0604030504040204" pitchFamily="50" charset="-128"/>
                <a:cs typeface="Meiryo UI" pitchFamily="50" charset="-128"/>
              </a:rPr>
              <a:t>4</a:t>
            </a:r>
            <a:r>
              <a:rPr lang="ja-JP" altLang="en-US" sz="1200" spc="-100" dirty="0">
                <a:latin typeface="メイリオ" panose="020B0604030504040204" pitchFamily="50" charset="-128"/>
                <a:ea typeface="メイリオ" panose="020B0604030504040204" pitchFamily="50" charset="-128"/>
                <a:cs typeface="Meiryo UI" pitchFamily="50" charset="-128"/>
              </a:rPr>
              <a:t>）に掲げる</a:t>
            </a:r>
            <a:r>
              <a:rPr lang="en-US" altLang="ja-JP" sz="1200" spc="-100" dirty="0">
                <a:latin typeface="メイリオ" panose="020B0604030504040204" pitchFamily="50" charset="-128"/>
                <a:ea typeface="メイリオ" panose="020B0604030504040204" pitchFamily="50" charset="-128"/>
                <a:cs typeface="Meiryo UI" pitchFamily="50" charset="-128"/>
              </a:rPr>
              <a:t>4</a:t>
            </a:r>
            <a:r>
              <a:rPr lang="ja-JP" altLang="en-US" sz="1200" spc="-100" dirty="0">
                <a:latin typeface="メイリオ" panose="020B0604030504040204" pitchFamily="50" charset="-128"/>
                <a:ea typeface="メイリオ" panose="020B0604030504040204" pitchFamily="50" charset="-128"/>
                <a:cs typeface="Meiryo UI" pitchFamily="50" charset="-128"/>
              </a:rPr>
              <a:t>つの方向性に沿って、</a:t>
            </a:r>
            <a:r>
              <a:rPr lang="en-US" altLang="ja-JP" sz="1200" spc="-100" dirty="0">
                <a:latin typeface="メイリオ" panose="020B0604030504040204" pitchFamily="50" charset="-128"/>
                <a:ea typeface="メイリオ" panose="020B0604030504040204" pitchFamily="50" charset="-128"/>
                <a:cs typeface="Meiryo UI" pitchFamily="50" charset="-128"/>
              </a:rPr>
              <a:t>18</a:t>
            </a:r>
            <a:r>
              <a:rPr lang="ja-JP" altLang="en-US" sz="1200" spc="-100" dirty="0">
                <a:latin typeface="メイリオ" panose="020B0604030504040204" pitchFamily="50" charset="-128"/>
                <a:ea typeface="メイリオ" panose="020B0604030504040204" pitchFamily="50" charset="-128"/>
                <a:cs typeface="Meiryo UI" pitchFamily="50" charset="-128"/>
              </a:rPr>
              <a:t>項目の具体的な施策展開を図る。</a:t>
            </a:r>
          </a:p>
        </p:txBody>
      </p:sp>
      <p:grpSp>
        <p:nvGrpSpPr>
          <p:cNvPr id="18" name="グループ化 17">
            <a:extLst>
              <a:ext uri="{FF2B5EF4-FFF2-40B4-BE49-F238E27FC236}">
                <a16:creationId xmlns:a16="http://schemas.microsoft.com/office/drawing/2014/main" id="{59145FFA-EFB5-48E5-A7EE-E5DD1D149FCE}"/>
              </a:ext>
            </a:extLst>
          </p:cNvPr>
          <p:cNvGrpSpPr/>
          <p:nvPr/>
        </p:nvGrpSpPr>
        <p:grpSpPr>
          <a:xfrm>
            <a:off x="383600" y="1896725"/>
            <a:ext cx="9372795" cy="5061943"/>
            <a:chOff x="383600" y="1821224"/>
            <a:chExt cx="9372795" cy="5061943"/>
          </a:xfrm>
        </p:grpSpPr>
        <p:graphicFrame>
          <p:nvGraphicFramePr>
            <p:cNvPr id="8" name="図表 7">
              <a:extLst>
                <a:ext uri="{FF2B5EF4-FFF2-40B4-BE49-F238E27FC236}">
                  <a16:creationId xmlns:a16="http://schemas.microsoft.com/office/drawing/2014/main" id="{F55822EB-A9D2-4E78-9B24-539875055E1F}"/>
                </a:ext>
              </a:extLst>
            </p:cNvPr>
            <p:cNvGraphicFramePr/>
            <p:nvPr>
              <p:extLst>
                <p:ext uri="{D42A27DB-BD31-4B8C-83A1-F6EECF244321}">
                  <p14:modId xmlns:p14="http://schemas.microsoft.com/office/powerpoint/2010/main" val="809328063"/>
                </p:ext>
              </p:extLst>
            </p:nvPr>
          </p:nvGraphicFramePr>
          <p:xfrm>
            <a:off x="383600" y="1828263"/>
            <a:ext cx="9372795" cy="5054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正方形/長方形 8">
              <a:extLst>
                <a:ext uri="{FF2B5EF4-FFF2-40B4-BE49-F238E27FC236}">
                  <a16:creationId xmlns:a16="http://schemas.microsoft.com/office/drawing/2014/main" id="{0EE5EDA1-060E-4F21-B4DF-4D92210D6AE5}"/>
                </a:ext>
              </a:extLst>
            </p:cNvPr>
            <p:cNvSpPr/>
            <p:nvPr/>
          </p:nvSpPr>
          <p:spPr>
            <a:xfrm>
              <a:off x="1291621" y="1821224"/>
              <a:ext cx="5114492" cy="307777"/>
            </a:xfrm>
            <a:prstGeom prst="rect">
              <a:avLst/>
            </a:prstGeom>
            <a:solidFill>
              <a:srgbClr val="F81B02"/>
            </a:solidFill>
            <a:ln>
              <a:solidFill>
                <a:srgbClr val="F81B02"/>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誰ひとり取り残さない重層的なセーフティネットの拡充</a:t>
              </a:r>
            </a:p>
          </p:txBody>
        </p:sp>
        <p:sp>
          <p:nvSpPr>
            <p:cNvPr id="10" name="正方形/長方形 9">
              <a:extLst>
                <a:ext uri="{FF2B5EF4-FFF2-40B4-BE49-F238E27FC236}">
                  <a16:creationId xmlns:a16="http://schemas.microsoft.com/office/drawing/2014/main" id="{B535C3D9-E55D-4C5F-A926-2A4CC766082F}"/>
                </a:ext>
              </a:extLst>
            </p:cNvPr>
            <p:cNvSpPr/>
            <p:nvPr/>
          </p:nvSpPr>
          <p:spPr>
            <a:xfrm>
              <a:off x="1309843" y="2876018"/>
              <a:ext cx="3444115" cy="296326"/>
            </a:xfrm>
            <a:prstGeom prst="rect">
              <a:avLst/>
            </a:prstGeom>
            <a:solidFill>
              <a:srgbClr val="FC7715"/>
            </a:solidFill>
            <a:ln>
              <a:solidFill>
                <a:srgbClr val="FC7715"/>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地域福祉を担う多様な人づくり</a:t>
              </a:r>
            </a:p>
          </p:txBody>
        </p:sp>
        <p:sp>
          <p:nvSpPr>
            <p:cNvPr id="11" name="正方形/長方形 10">
              <a:extLst>
                <a:ext uri="{FF2B5EF4-FFF2-40B4-BE49-F238E27FC236}">
                  <a16:creationId xmlns:a16="http://schemas.microsoft.com/office/drawing/2014/main" id="{554DB4DA-230D-4F09-BA0D-5D4EB6C20CEE}"/>
                </a:ext>
              </a:extLst>
            </p:cNvPr>
            <p:cNvSpPr/>
            <p:nvPr/>
          </p:nvSpPr>
          <p:spPr>
            <a:xfrm>
              <a:off x="1291621" y="4117966"/>
              <a:ext cx="3444115" cy="296326"/>
            </a:xfrm>
            <a:prstGeom prst="rect">
              <a:avLst/>
            </a:prstGeom>
            <a:solidFill>
              <a:srgbClr val="00B0F0"/>
            </a:solidFill>
            <a:ln>
              <a:solidFill>
                <a:srgbClr val="00B0F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地域の生活と福祉を支える基盤強化</a:t>
              </a:r>
            </a:p>
          </p:txBody>
        </p:sp>
        <p:sp>
          <p:nvSpPr>
            <p:cNvPr id="12" name="正方形/長方形 11">
              <a:extLst>
                <a:ext uri="{FF2B5EF4-FFF2-40B4-BE49-F238E27FC236}">
                  <a16:creationId xmlns:a16="http://schemas.microsoft.com/office/drawing/2014/main" id="{539305CA-7AEA-4DF3-B9EB-BBCF9492F47F}"/>
                </a:ext>
              </a:extLst>
            </p:cNvPr>
            <p:cNvSpPr/>
            <p:nvPr/>
          </p:nvSpPr>
          <p:spPr>
            <a:xfrm>
              <a:off x="1309842" y="5542307"/>
              <a:ext cx="3444115" cy="296326"/>
            </a:xfrm>
            <a:prstGeom prst="rect">
              <a:avLst/>
            </a:prstGeom>
            <a:solidFill>
              <a:srgbClr val="002060"/>
            </a:solidFill>
            <a:ln>
              <a:solidFill>
                <a:srgbClr val="002060"/>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rPr>
                <a:t>市町村支援</a:t>
              </a:r>
            </a:p>
          </p:txBody>
        </p:sp>
      </p:grpSp>
      <p:sp>
        <p:nvSpPr>
          <p:cNvPr id="14" name="正方形/長方形 13">
            <a:extLst>
              <a:ext uri="{FF2B5EF4-FFF2-40B4-BE49-F238E27FC236}">
                <a16:creationId xmlns:a16="http://schemas.microsoft.com/office/drawing/2014/main" id="{4FE682BA-4960-4CA1-A3C5-6D05AF7860BE}"/>
              </a:ext>
            </a:extLst>
          </p:cNvPr>
          <p:cNvSpPr/>
          <p:nvPr/>
        </p:nvSpPr>
        <p:spPr>
          <a:xfrm>
            <a:off x="1456060" y="2230545"/>
            <a:ext cx="8323235" cy="502702"/>
          </a:xfrm>
          <a:prstGeom prst="rect">
            <a:avLst/>
          </a:prstGeom>
        </p:spPr>
        <p:txBody>
          <a:bodyPr wrap="square" anchor="ctr">
            <a:spAutoFit/>
          </a:bodyPr>
          <a:lstStyle/>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① 重層的支援体制整備事業の推進　 ② 地域における権利擁護の推進　 ③ 生活困窮者への支援</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④ 虐待や</a:t>
            </a:r>
            <a:r>
              <a:rPr kumimoji="1" lang="en-US" altLang="ja-JP" sz="1200" b="1" dirty="0">
                <a:solidFill>
                  <a:prstClr val="black"/>
                </a:solidFill>
                <a:latin typeface="メイリオ" panose="020B0604030504040204" pitchFamily="50" charset="-128"/>
                <a:ea typeface="メイリオ" panose="020B0604030504040204" pitchFamily="50" charset="-128"/>
              </a:rPr>
              <a:t>DV</a:t>
            </a:r>
            <a:r>
              <a:rPr kumimoji="1" lang="ja-JP" altLang="en-US" sz="1200" b="1" dirty="0">
                <a:solidFill>
                  <a:prstClr val="black"/>
                </a:solidFill>
                <a:latin typeface="メイリオ" panose="020B0604030504040204" pitchFamily="50" charset="-128"/>
                <a:ea typeface="メイリオ" panose="020B0604030504040204" pitchFamily="50" charset="-128"/>
              </a:rPr>
              <a:t>防止に向けた地域における取組みの推進　⑤ 様々な課題への対応（ひきこもり、ヤングケアラー等）</a:t>
            </a:r>
            <a:endParaRPr kumimoji="1" lang="ja-JP" altLang="en-US" sz="1200" dirty="0">
              <a:solidFill>
                <a:prstClr val="black"/>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C821487E-D747-48B2-8C80-0202C169DE28}"/>
              </a:ext>
            </a:extLst>
          </p:cNvPr>
          <p:cNvSpPr/>
          <p:nvPr/>
        </p:nvSpPr>
        <p:spPr>
          <a:xfrm>
            <a:off x="1444610" y="3260142"/>
            <a:ext cx="8323235" cy="702756"/>
          </a:xfrm>
          <a:prstGeom prst="rect">
            <a:avLst/>
          </a:prstGeom>
        </p:spPr>
        <p:txBody>
          <a:bodyPr wrap="square" anchor="ctr">
            <a:spAutoFit/>
          </a:bodyPr>
          <a:lstStyle/>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① 地域福祉のコーディネーターの連携　 ② 民生委員・児童委員が活動しやすい環境整備　</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③ ボランティアの参加促進・多様な機会創出　④ 災害時における避難行動要支援者に対する支援体制の充実  </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⑤ 介護・福祉人材の確保　⑥ 教育・保育人材の確保　</a:t>
            </a:r>
            <a:endParaRPr kumimoji="1" lang="ja-JP" altLang="en-US" sz="1200" dirty="0">
              <a:solidFill>
                <a:prstClr val="black"/>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56B7C59D-12C7-4D81-89A0-D52AD03DB91C}"/>
              </a:ext>
            </a:extLst>
          </p:cNvPr>
          <p:cNvSpPr/>
          <p:nvPr/>
        </p:nvSpPr>
        <p:spPr>
          <a:xfrm>
            <a:off x="1399834" y="4459639"/>
            <a:ext cx="8323235" cy="913070"/>
          </a:xfrm>
          <a:prstGeom prst="rect">
            <a:avLst/>
          </a:prstGeom>
        </p:spPr>
        <p:txBody>
          <a:bodyPr wrap="square" anchor="ctr">
            <a:spAutoFit/>
          </a:bodyPr>
          <a:lstStyle/>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① 安全・安心に暮らせる住まいと福祉のまちづくりの推進　② 社会福祉協議会に対する活動支援 </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③ 地域の多様な主体</a:t>
            </a: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200" b="1" dirty="0">
                <a:solidFill>
                  <a:prstClr val="black"/>
                </a:solidFill>
                <a:latin typeface="メイリオ" panose="020B0604030504040204" pitchFamily="50" charset="-128"/>
                <a:ea typeface="メイリオ" panose="020B0604030504040204" pitchFamily="50" charset="-128"/>
              </a:rPr>
              <a:t>企業、福祉施設等、隣保館、</a:t>
            </a:r>
            <a:r>
              <a:rPr kumimoji="1" lang="en-US" altLang="ja-JP" sz="1200" b="1" dirty="0">
                <a:solidFill>
                  <a:prstClr val="black"/>
                </a:solidFill>
                <a:latin typeface="メイリオ" panose="020B0604030504040204" pitchFamily="50" charset="-128"/>
                <a:ea typeface="メイリオ" panose="020B0604030504040204" pitchFamily="50" charset="-128"/>
              </a:rPr>
              <a:t>NPO</a:t>
            </a:r>
            <a:r>
              <a:rPr kumimoji="1" lang="ja-JP" altLang="en-US" sz="1200" b="1" dirty="0">
                <a:solidFill>
                  <a:prstClr val="black"/>
                </a:solidFill>
                <a:latin typeface="メイリオ" panose="020B0604030504040204" pitchFamily="50" charset="-128"/>
                <a:ea typeface="メイリオ" panose="020B0604030504040204" pitchFamily="50" charset="-128"/>
              </a:rPr>
              <a:t>など</a:t>
            </a:r>
            <a:r>
              <a:rPr kumimoji="1" lang="en-US" altLang="ja-JP" sz="1200" b="1" dirty="0">
                <a:solidFill>
                  <a:prstClr val="black"/>
                </a:solidFill>
                <a:latin typeface="メイリオ" panose="020B0604030504040204" pitchFamily="50" charset="-128"/>
                <a:ea typeface="メイリオ" panose="020B0604030504040204" pitchFamily="50" charset="-128"/>
              </a:rPr>
              <a:t>)</a:t>
            </a:r>
            <a:r>
              <a:rPr kumimoji="1" lang="ja-JP" altLang="en-US" sz="1200" b="1">
                <a:solidFill>
                  <a:prstClr val="black"/>
                </a:solidFill>
                <a:latin typeface="メイリオ" panose="020B0604030504040204" pitchFamily="50" charset="-128"/>
                <a:ea typeface="メイリオ" panose="020B0604030504040204" pitchFamily="50" charset="-128"/>
              </a:rPr>
              <a:t>との協働 　</a:t>
            </a:r>
            <a:r>
              <a:rPr kumimoji="1" lang="ja-JP" altLang="en-US" sz="1200" b="1" dirty="0">
                <a:solidFill>
                  <a:prstClr val="black"/>
                </a:solidFill>
                <a:latin typeface="メイリオ" panose="020B0604030504040204" pitchFamily="50" charset="-128"/>
                <a:ea typeface="メイリオ" panose="020B0604030504040204" pitchFamily="50" charset="-128"/>
              </a:rPr>
              <a:t>④福祉基金の活用・推進　</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⑤ 矯正施設退所予定者等への社会復帰支援  ⑥ 第三者評価等による福祉サービスの質の向上</a:t>
            </a:r>
            <a:endParaRPr kumimoji="1" lang="en-US" altLang="ja-JP" sz="1200" b="1" dirty="0">
              <a:solidFill>
                <a:prstClr val="black"/>
              </a:solidFill>
              <a:latin typeface="メイリオ" panose="020B0604030504040204" pitchFamily="50" charset="-128"/>
              <a:ea typeface="メイリオ" panose="020B0604030504040204" pitchFamily="50" charset="-128"/>
            </a:endParaRPr>
          </a:p>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⑦ 社会福祉法人及び福祉サービス事業者への適切な指導監査</a:t>
            </a:r>
            <a:endParaRPr kumimoji="1" lang="ja-JP" altLang="en-US" sz="1200" dirty="0">
              <a:solidFill>
                <a:prstClr val="black"/>
              </a:solidFill>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672E47AA-70DB-4AA3-8632-7F07C52CAC2A}"/>
              </a:ext>
            </a:extLst>
          </p:cNvPr>
          <p:cNvSpPr/>
          <p:nvPr/>
        </p:nvSpPr>
        <p:spPr>
          <a:xfrm>
            <a:off x="1456060" y="5914134"/>
            <a:ext cx="8323235" cy="297517"/>
          </a:xfrm>
          <a:prstGeom prst="rect">
            <a:avLst/>
          </a:prstGeom>
        </p:spPr>
        <p:txBody>
          <a:bodyPr wrap="square" anchor="ctr">
            <a:spAutoFit/>
          </a:bodyPr>
          <a:lstStyle/>
          <a:p>
            <a:pPr>
              <a:lnSpc>
                <a:spcPts val="1600"/>
              </a:lnSpc>
            </a:pPr>
            <a:r>
              <a:rPr kumimoji="1" lang="ja-JP" altLang="en-US" sz="1200" b="1" dirty="0">
                <a:solidFill>
                  <a:prstClr val="black"/>
                </a:solidFill>
                <a:latin typeface="メイリオ" panose="020B0604030504040204" pitchFamily="50" charset="-128"/>
                <a:ea typeface="メイリオ" panose="020B0604030504040204" pitchFamily="50" charset="-128"/>
              </a:rPr>
              <a:t>① 市町村の取組みに対する支援　　② 市町村地域福祉計画等の策定・改定支援</a:t>
            </a:r>
            <a:endParaRPr kumimoji="1" lang="ja-JP" altLang="en-US" sz="1200" dirty="0">
              <a:solidFill>
                <a:prstClr val="black"/>
              </a:solidFill>
              <a:latin typeface="メイリオ" panose="020B0604030504040204" pitchFamily="50" charset="-128"/>
              <a:ea typeface="メイリオ" panose="020B0604030504040204" pitchFamily="50" charset="-128"/>
            </a:endParaRPr>
          </a:p>
        </p:txBody>
      </p:sp>
      <p:sp>
        <p:nvSpPr>
          <p:cNvPr id="20" name="円/楕円 6">
            <a:extLst>
              <a:ext uri="{FF2B5EF4-FFF2-40B4-BE49-F238E27FC236}">
                <a16:creationId xmlns:a16="http://schemas.microsoft.com/office/drawing/2014/main" id="{3832C767-0AAF-4714-8DB2-067A81275D0E}"/>
              </a:ext>
            </a:extLst>
          </p:cNvPr>
          <p:cNvSpPr/>
          <p:nvPr/>
        </p:nvSpPr>
        <p:spPr>
          <a:xfrm>
            <a:off x="9437326" y="6432064"/>
            <a:ext cx="474980" cy="49553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45810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14000" y="463214"/>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①　重層的支援体制整備事業の推進</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19-22</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1335539607"/>
              </p:ext>
            </p:extLst>
          </p:nvPr>
        </p:nvGraphicFramePr>
        <p:xfrm>
          <a:off x="453000" y="2372683"/>
          <a:ext cx="9000000" cy="3571308"/>
        </p:xfrm>
        <a:graphic>
          <a:graphicData uri="http://schemas.openxmlformats.org/drawingml/2006/table">
            <a:tbl>
              <a:tblPr firstRow="1" bandRow="1">
                <a:tableStyleId>{5940675A-B579-460E-94D1-54222C63F5DA}</a:tableStyleId>
              </a:tblPr>
              <a:tblGrid>
                <a:gridCol w="6403948">
                  <a:extLst>
                    <a:ext uri="{9D8B030D-6E8A-4147-A177-3AD203B41FA5}">
                      <a16:colId xmlns:a16="http://schemas.microsoft.com/office/drawing/2014/main" val="20000"/>
                    </a:ext>
                  </a:extLst>
                </a:gridCol>
                <a:gridCol w="2596052">
                  <a:extLst>
                    <a:ext uri="{9D8B030D-6E8A-4147-A177-3AD203B41FA5}">
                      <a16:colId xmlns:a16="http://schemas.microsoft.com/office/drawing/2014/main" val="4032548442"/>
                    </a:ext>
                  </a:extLst>
                </a:gridCol>
              </a:tblGrid>
              <a:tr h="333093">
                <a:tc>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331758">
                <a:tc>
                  <a:txBody>
                    <a:bodyPr/>
                    <a:lstStyle/>
                    <a:p>
                      <a:pPr>
                        <a:lnSpc>
                          <a:spcPts val="2000"/>
                        </a:lnSpc>
                      </a:pPr>
                      <a:r>
                        <a:rPr kumimoji="1" lang="ja-JP" altLang="en-US" sz="12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市町村における包括的な支援体制の構築</a:t>
                      </a:r>
                      <a:endParaRPr kumimoji="1" lang="en-US" altLang="ja-JP"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▸市町村における包括的な支援体制の整備が進むよう、制度理解に向けた研修や市町村の課題に合</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わせてアドバイザー等の派遣を行った。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▸包括的な支援体制について、福祉部局をはじめ関係機関や関係部署との連携状況や課題についての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アンケート結果など市町村地域福祉課長会議の場を活用し、情報提供を行った。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重層的支援体制整備事業への後方支援</a:t>
                      </a:r>
                      <a:endParaRPr kumimoji="1" lang="en-US" altLang="ja-JP"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▸重層的支援体制整備事業を実施する府内市町村間の交流やネットワーク構築に向け、人口規模や</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事業進捗状況に応じた勉強会を開催し、制度理解のための講義や先進事例の提供を行った。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●包括的支援体制構築支援事業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6,848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9692">
                <a:tc gridSpan="2">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565064">
                <a:tc gridSpan="2">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◆地域の実情に応した包括的な支援体制が構築されるよう、市町村の課題に応じたアドバイザーの派遣等を行う。</a:t>
                      </a: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◆今後も、市町村訪問や会議等を通じて、先進事例や最新情報の提供などを行う。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6" name="円/楕円 6"/>
          <p:cNvSpPr/>
          <p:nvPr/>
        </p:nvSpPr>
        <p:spPr>
          <a:xfrm>
            <a:off x="9426135" y="6393360"/>
            <a:ext cx="474980"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2</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3745734625"/>
              </p:ext>
            </p:extLst>
          </p:nvPr>
        </p:nvGraphicFramePr>
        <p:xfrm>
          <a:off x="453000" y="876148"/>
          <a:ext cx="9000000" cy="1224000"/>
        </p:xfrm>
        <a:graphic>
          <a:graphicData uri="http://schemas.openxmlformats.org/drawingml/2006/table">
            <a:tbl>
              <a:tblPr firstRow="1" bandRow="1">
                <a:tableStyleId>{5940675A-B579-460E-94D1-54222C63F5DA}</a:tableStyleId>
              </a:tblPr>
              <a:tblGrid>
                <a:gridCol w="6169473">
                  <a:extLst>
                    <a:ext uri="{9D8B030D-6E8A-4147-A177-3AD203B41FA5}">
                      <a16:colId xmlns:a16="http://schemas.microsoft.com/office/drawing/2014/main" val="20000"/>
                    </a:ext>
                  </a:extLst>
                </a:gridCol>
                <a:gridCol w="2830527">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◆重層的支援体制整備事業及び同事業への移行準備事業の実施自治体数</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令和</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年度目標：府内全市町村</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　　　</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spTree>
    <p:extLst>
      <p:ext uri="{BB962C8B-B14F-4D97-AF65-F5344CB8AC3E}">
        <p14:creationId xmlns:p14="http://schemas.microsoft.com/office/powerpoint/2010/main" val="3812168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sp>
        <p:nvSpPr>
          <p:cNvPr id="5" name="正方形/長方形 4"/>
          <p:cNvSpPr/>
          <p:nvPr/>
        </p:nvSpPr>
        <p:spPr>
          <a:xfrm>
            <a:off x="123625" y="471032"/>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②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地域における権利擁護の推進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23-29</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円/楕円 6"/>
          <p:cNvSpPr/>
          <p:nvPr/>
        </p:nvSpPr>
        <p:spPr>
          <a:xfrm>
            <a:off x="9440645" y="6400640"/>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3</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14" name="表 13">
            <a:extLst>
              <a:ext uri="{FF2B5EF4-FFF2-40B4-BE49-F238E27FC236}">
                <a16:creationId xmlns:a16="http://schemas.microsoft.com/office/drawing/2014/main" id="{1409CB1E-C348-49C3-976F-1A16147FB1B6}"/>
              </a:ext>
            </a:extLst>
          </p:cNvPr>
          <p:cNvGraphicFramePr>
            <a:graphicFrameLocks noGrp="1"/>
          </p:cNvGraphicFramePr>
          <p:nvPr>
            <p:extLst>
              <p:ext uri="{D42A27DB-BD31-4B8C-83A1-F6EECF244321}">
                <p14:modId xmlns:p14="http://schemas.microsoft.com/office/powerpoint/2010/main" val="481624669"/>
              </p:ext>
            </p:extLst>
          </p:nvPr>
        </p:nvGraphicFramePr>
        <p:xfrm>
          <a:off x="417136" y="2893210"/>
          <a:ext cx="9000000" cy="1224000"/>
        </p:xfrm>
        <a:graphic>
          <a:graphicData uri="http://schemas.openxmlformats.org/drawingml/2006/table">
            <a:tbl>
              <a:tblPr firstRow="1" bandRow="1">
                <a:tableStyleId>{5940675A-B579-460E-94D1-54222C63F5DA}</a:tableStyleId>
              </a:tblPr>
              <a:tblGrid>
                <a:gridCol w="6149919">
                  <a:extLst>
                    <a:ext uri="{9D8B030D-6E8A-4147-A177-3AD203B41FA5}">
                      <a16:colId xmlns:a16="http://schemas.microsoft.com/office/drawing/2014/main" val="20000"/>
                    </a:ext>
                  </a:extLst>
                </a:gridCol>
                <a:gridCol w="2850081">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中核機関整備済市町村数</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年度目標：府内全市町村</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　</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graphicFrame>
        <p:nvGraphicFramePr>
          <p:cNvPr id="15" name="表 14">
            <a:extLst>
              <a:ext uri="{FF2B5EF4-FFF2-40B4-BE49-F238E27FC236}">
                <a16:creationId xmlns:a16="http://schemas.microsoft.com/office/drawing/2014/main" id="{E52D701C-1A70-4A87-A6E4-C8DD09A7F69E}"/>
              </a:ext>
            </a:extLst>
          </p:cNvPr>
          <p:cNvGraphicFramePr>
            <a:graphicFrameLocks noGrp="1"/>
          </p:cNvGraphicFramePr>
          <p:nvPr>
            <p:extLst>
              <p:ext uri="{D42A27DB-BD31-4B8C-83A1-F6EECF244321}">
                <p14:modId xmlns:p14="http://schemas.microsoft.com/office/powerpoint/2010/main" val="2211919264"/>
              </p:ext>
            </p:extLst>
          </p:nvPr>
        </p:nvGraphicFramePr>
        <p:xfrm>
          <a:off x="417136" y="867187"/>
          <a:ext cx="9000000" cy="1576381"/>
        </p:xfrm>
        <a:graphic>
          <a:graphicData uri="http://schemas.openxmlformats.org/drawingml/2006/table">
            <a:tbl>
              <a:tblPr firstRow="1" bandRow="1">
                <a:tableStyleId>{5940675A-B579-460E-94D1-54222C63F5DA}</a:tableStyleId>
              </a:tblPr>
              <a:tblGrid>
                <a:gridCol w="4653628">
                  <a:extLst>
                    <a:ext uri="{9D8B030D-6E8A-4147-A177-3AD203B41FA5}">
                      <a16:colId xmlns:a16="http://schemas.microsoft.com/office/drawing/2014/main" val="20000"/>
                    </a:ext>
                  </a:extLst>
                </a:gridCol>
                <a:gridCol w="4346372">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取組状況（</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918000">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◆日常生活自立支援事業の待機者の解消等をめざすとともに、権</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利擁護支援を必要とする人が適切な支援を受けられるよう、「権利</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擁護支援の地域連携ネットワーク」の構築に向け、そのコーディネー</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トを行う中核機関の整備や成年後見制度の担い手確保のための</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市町村支援を行います。</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▸市町村意見交換会や整備済み・整備予定市との連絡会を</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通じて、地域連携ネットワークや中核機関の必要性と取組方</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策を共有するとともに、「大阪府成年後見制度利用促進専門</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員派遣事業」により、市町村等の機能整備や地域連携ネット</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ワークづくりを支援した。</a:t>
                      </a:r>
                      <a:endParaRPr kumimoji="1" lang="ja-JP" altLang="en-US" sz="13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2" name="表 1">
            <a:extLst>
              <a:ext uri="{FF2B5EF4-FFF2-40B4-BE49-F238E27FC236}">
                <a16:creationId xmlns:a16="http://schemas.microsoft.com/office/drawing/2014/main" id="{D7E5D2BD-A22A-4FCB-B45C-92231896FFCB}"/>
              </a:ext>
            </a:extLst>
          </p:cNvPr>
          <p:cNvGraphicFramePr>
            <a:graphicFrameLocks noGrp="1"/>
          </p:cNvGraphicFramePr>
          <p:nvPr>
            <p:extLst>
              <p:ext uri="{D42A27DB-BD31-4B8C-83A1-F6EECF244321}">
                <p14:modId xmlns:p14="http://schemas.microsoft.com/office/powerpoint/2010/main" val="3849668558"/>
              </p:ext>
            </p:extLst>
          </p:nvPr>
        </p:nvGraphicFramePr>
        <p:xfrm>
          <a:off x="417136" y="4306132"/>
          <a:ext cx="9000000" cy="1770481"/>
        </p:xfrm>
        <a:graphic>
          <a:graphicData uri="http://schemas.openxmlformats.org/drawingml/2006/table">
            <a:tbl>
              <a:tblPr firstRow="1" bandRow="1">
                <a:tableStyleId>{5940675A-B579-460E-94D1-54222C63F5DA}</a:tableStyleId>
              </a:tblPr>
              <a:tblGrid>
                <a:gridCol w="6131446">
                  <a:extLst>
                    <a:ext uri="{9D8B030D-6E8A-4147-A177-3AD203B41FA5}">
                      <a16:colId xmlns:a16="http://schemas.microsoft.com/office/drawing/2014/main" val="3260868505"/>
                    </a:ext>
                  </a:extLst>
                </a:gridCol>
                <a:gridCol w="2868554">
                  <a:extLst>
                    <a:ext uri="{9D8B030D-6E8A-4147-A177-3AD203B41FA5}">
                      <a16:colId xmlns:a16="http://schemas.microsoft.com/office/drawing/2014/main" val="162377792"/>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284452692"/>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◆成年後見制度の担い手確保</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）市民後見人養成・支援事業実施市町村数　　</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年度目標：府内全市町村</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283758289"/>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24</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437192209"/>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24</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62336609"/>
                  </a:ext>
                </a:extLst>
              </a:tr>
              <a:tr h="213351">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）法人後見実施団体の育成について、市町村等と連携して取り組みます。</a:t>
                      </a:r>
                      <a:endPar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▸大阪府法人後見支援事業の研修対象等について、検討を行った。</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7853954"/>
                  </a:ext>
                </a:extLst>
              </a:tr>
            </a:tbl>
          </a:graphicData>
        </a:graphic>
      </p:graphicFrame>
    </p:spTree>
    <p:extLst>
      <p:ext uri="{BB962C8B-B14F-4D97-AF65-F5344CB8AC3E}">
        <p14:creationId xmlns:p14="http://schemas.microsoft.com/office/powerpoint/2010/main" val="2783131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28697" y="416265"/>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②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地域における権利擁護の推進　（続き）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2157143893"/>
              </p:ext>
            </p:extLst>
          </p:nvPr>
        </p:nvGraphicFramePr>
        <p:xfrm>
          <a:off x="453000" y="762649"/>
          <a:ext cx="9000000" cy="5550818"/>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39200">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588092">
                <a:tc>
                  <a:txBody>
                    <a:bodyPr/>
                    <a:lstStyle/>
                    <a:p>
                      <a:pPr>
                        <a:lnSpc>
                          <a:spcPts val="2000"/>
                        </a:lnSpc>
                      </a:pP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地域連携ネットワークの構築・中核機関の整備</a:t>
                      </a:r>
                      <a:endParaRPr kumimoji="1" lang="en-US" altLang="ja-JP"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▸地域連携ネットワーク及び中核機関の設置等について、市町村ブロック別意見交換会や整備済み及び</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整備予定市を対象とした連絡会を実施し、その必要性や各市町村の取組方策などを共有した。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権利擁護事業の環境整備</a:t>
                      </a:r>
                      <a:endParaRPr kumimoji="1" lang="en-US" altLang="ja-JP" sz="1200" dirty="0">
                        <a:solidFill>
                          <a:schemeClr val="tx1"/>
                        </a:solidFill>
                        <a:highlight>
                          <a:srgbClr val="FFFF00"/>
                        </a:highlight>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▸国の調査結果を共有して市町村へ成年後見制度利用支援事業の適切な実施を促すとともに、中核</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機関整備済み市町村及び未整備市町村を対象に意見交換会を実施した。</a:t>
                      </a:r>
                      <a:endParaRPr kumimoji="1" lang="en-US" altLang="ja-JP" sz="1200" dirty="0">
                        <a:solidFill>
                          <a:schemeClr val="tx1"/>
                        </a:solidFill>
                        <a:highlight>
                          <a:srgbClr val="FFFF00"/>
                        </a:highlight>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◆成年後見制度の担い手確保</a:t>
                      </a:r>
                      <a:endParaRPr kumimoji="1" lang="en-US" altLang="ja-JP" sz="1200" dirty="0">
                        <a:solidFill>
                          <a:schemeClr val="tx1"/>
                        </a:solidFill>
                        <a:highlight>
                          <a:srgbClr val="FFFF00"/>
                        </a:highlight>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▸市民後見人の養成事業に取り組む自治体へ財政支援を実施するとともに、事業の未実施市町村には、</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事業の必要性について、あらゆる機会を通じて働きかけた。</a:t>
                      </a:r>
                      <a:endParaRPr kumimoji="1" lang="en-US" altLang="ja-JP" sz="1200" dirty="0">
                        <a:solidFill>
                          <a:schemeClr val="tx1"/>
                        </a:solidFill>
                        <a:highlight>
                          <a:srgbClr val="FFFF00"/>
                        </a:highlight>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特に配慮を必要とする人への消費者被害等の未然防止</a:t>
                      </a:r>
                      <a:endParaRPr kumimoji="1" lang="en-US" altLang="ja-JP" sz="1200" b="1"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▸高齢消費者の被害の未然防止、拡大防止について府政だよりに掲載するとともに、「見守り者向け</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ハンドブック」</a:t>
                      </a:r>
                      <a:r>
                        <a:rPr kumimoji="1" lang="ja-JP" altLang="en-US" sz="120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を福祉関係者やスーパー・コンビニ等事業者に向けて配布した。</a:t>
                      </a:r>
                      <a:endParaRPr kumimoji="1" lang="ja-JP" altLang="en-US" sz="1200" spc="-6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▸市町村行政職員研修会を実施し、市町村への「消費者安全確保地域協議会」の設置を支援した。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地域権利擁護総合推進事業</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36,426</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日常生活自立支援事業費補助金</a:t>
                      </a:r>
                      <a:endParaRPr kumimoji="1" lang="en-US" altLang="zh-TW"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326,190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●権利擁護人材育成事業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市民後見人の養成等</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25,069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●高齢者の見守り体制の構築</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8,046</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9200">
                <a:tc gridSpan="2">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1126229">
                <a:tc gridSpan="2">
                  <a:txBody>
                    <a:bodyPr/>
                    <a:lstStyle/>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◆市町村意見交換会で中核機関の必要性を周知するとともに、整備済み・整備予定市との連絡会を通じて地域連携ネットワークの重要性を共有</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し、地域連携ネットワークの構築を促進する。</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◆引き続き、「大阪府成年後見制度利用促進専門員派遣事業」により、市町村の地域連携ネットワーク及び中核機関の構築及び設置に向けた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取組を支援する。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◆頼れる身寄りがいない高齢者等への支援事業について、実施に向けて</a:t>
                      </a:r>
                      <a:r>
                        <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WG</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で調査検討するとともに、市町村や市町村社協の役割についても検討</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を進める。</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7" name="円/楕円 6"/>
          <p:cNvSpPr/>
          <p:nvPr/>
        </p:nvSpPr>
        <p:spPr>
          <a:xfrm>
            <a:off x="9426135" y="6393360"/>
            <a:ext cx="474980"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4</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51063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14000" y="369782"/>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③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生活困窮者への支援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30-34</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1722008228"/>
              </p:ext>
            </p:extLst>
          </p:nvPr>
        </p:nvGraphicFramePr>
        <p:xfrm>
          <a:off x="454311" y="2009032"/>
          <a:ext cx="9000000" cy="4727925"/>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48441">
                <a:tc>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620934">
                <a:tc>
                  <a:txBody>
                    <a:bodyPr/>
                    <a:lstStyle/>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生活困窮者への支援</a:t>
                      </a:r>
                      <a:endParaRPr kumimoji="1" lang="en-US" altLang="ja-JP"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▸相談機能のネットワーク化を促進するため、市町村連絡会議と研修を通じて、連携の必要性の説明や</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好事例の展開を行った。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子どもの貧困対策</a:t>
                      </a:r>
                      <a:endParaRPr kumimoji="1" lang="en-US" altLang="ja-JP"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indent="0">
                        <a:lnSpc>
                          <a:spcPts val="1900"/>
                        </a:lnSpc>
                        <a:buFont typeface="Meiryo UI" panose="020B0604030504040204" pitchFamily="50" charset="-128"/>
                        <a:buNone/>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子どもの貧困緊急対策事業費補助金を拡充し、提案型において、「支援へつなぐ」仕組みを効果的に</a:t>
                      </a:r>
                      <a:endParaRPr kumimoji="1" lang="en-US" altLang="ja-JP"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indent="0">
                        <a:lnSpc>
                          <a:spcPts val="1900"/>
                        </a:lnSpc>
                        <a:buFont typeface="Meiryo UI" panose="020B0604030504040204" pitchFamily="50" charset="-128"/>
                        <a:buNone/>
                      </a:pPr>
                      <a:r>
                        <a:rPr kumimoji="1" lang="ja-JP" altLang="en-US"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機能させ、教育と福祉の連携など他分野の連携による多様な課題への対応や支援へのつなぎ方等ノウ</a:t>
                      </a:r>
                      <a:endParaRPr kumimoji="1" lang="en-US" altLang="ja-JP"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indent="0">
                        <a:lnSpc>
                          <a:spcPts val="1900"/>
                        </a:lnSpc>
                        <a:buFont typeface="Meiryo UI" panose="020B0604030504040204" pitchFamily="50" charset="-128"/>
                        <a:buNone/>
                      </a:pPr>
                      <a:r>
                        <a:rPr kumimoji="1" lang="ja-JP" altLang="en-US"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ハウの蓄積を目的に、地域課題を踏まえた貧困対策を提案する市町村を重点的に支援した。</a:t>
                      </a:r>
                      <a:endParaRPr kumimoji="1" lang="en-US" altLang="ja-JP" sz="1200" b="0"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u="none" strike="noStrik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▸学習支援を行うための人材の派遣や塾代助成など、市町村が創意工夫により実施する学習支援に対</a:t>
                      </a:r>
                      <a:endParaRPr kumimoji="1" lang="en-US" altLang="ja-JP" sz="1200" u="none" strike="noStrik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u="none" strike="noStrik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して支援した。また、体力・克己心や創造性を培うためのスポーツや文化活動についても支援した。</a:t>
                      </a:r>
                      <a:endParaRPr kumimoji="1" lang="en-US" altLang="ja-JP" sz="1200" u="none" strike="noStrik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▸ひとり親家庭や貧困家庭等の子どもに対し、児童館・公民館・民家やこども食堂等において、悩み相談</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を行いつつ、基本的な生活習慣の習得支援・学習支援、食事の提供等を行う市町村の取組みを支援</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し、子どもの生活向上と貧困の連鎖防止を図った。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●生活困窮者自立支援事業（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103,939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●子どもの貧困緊急対策事業費補助金（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310,000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en-US" altLang="ja-JP"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※R8</a:t>
                      </a:r>
                      <a:r>
                        <a:rPr kumimoji="1"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年度より新子育て支援交付金（貧困対策枠）へ統合</a:t>
                      </a:r>
                      <a:endParaRPr kumimoji="1" lang="ja-JP" altLang="en-US" sz="7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●新子育て支援交付金</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en-US" altLang="zh-TW"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,995,549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優先配分枠</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500,000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8441">
                <a:tc gridSpan="2">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563256">
                <a:tc gridSpan="2">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◆引き続き、既存の相談事業や連携手法を理解する研修を実施するとともに、他の従事者と交流を図りネットワーク化を促進する。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◆子どもの貧困緊急対策事業費補助金において、市町村の地域課題に応じた子どもの貧困対策の取組を推進する。併せて、学習支援や居場所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づくりなど市町村において取り組みが図られるよう、国庫事業や新子育て支援交付金の活用を促進する。</a:t>
                      </a: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◆ひとり親家庭等生活向上事業のこどもの生活・学習支援事業の実施を通じてひとり親家庭の子どもの生活・学習支援を推進する。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1" name="円/楕円 6"/>
          <p:cNvSpPr/>
          <p:nvPr/>
        </p:nvSpPr>
        <p:spPr>
          <a:xfrm>
            <a:off x="9431020" y="6392573"/>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5</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8" name="表 7">
            <a:extLst>
              <a:ext uri="{FF2B5EF4-FFF2-40B4-BE49-F238E27FC236}">
                <a16:creationId xmlns:a16="http://schemas.microsoft.com/office/drawing/2014/main" id="{1DA8D91C-DEAD-4AD7-9144-E3837848EBFD}"/>
              </a:ext>
            </a:extLst>
          </p:cNvPr>
          <p:cNvGraphicFramePr>
            <a:graphicFrameLocks noGrp="1"/>
          </p:cNvGraphicFramePr>
          <p:nvPr>
            <p:extLst>
              <p:ext uri="{D42A27DB-BD31-4B8C-83A1-F6EECF244321}">
                <p14:modId xmlns:p14="http://schemas.microsoft.com/office/powerpoint/2010/main" val="1699446074"/>
              </p:ext>
            </p:extLst>
          </p:nvPr>
        </p:nvGraphicFramePr>
        <p:xfrm>
          <a:off x="444035" y="711529"/>
          <a:ext cx="9000000" cy="1224000"/>
        </p:xfrm>
        <a:graphic>
          <a:graphicData uri="http://schemas.openxmlformats.org/drawingml/2006/table">
            <a:tbl>
              <a:tblPr firstRow="1" bandRow="1">
                <a:tableStyleId>{5940675A-B579-460E-94D1-54222C63F5DA}</a:tableStyleId>
              </a:tblPr>
              <a:tblGrid>
                <a:gridCol w="6104547">
                  <a:extLst>
                    <a:ext uri="{9D8B030D-6E8A-4147-A177-3AD203B41FA5}">
                      <a16:colId xmlns:a16="http://schemas.microsoft.com/office/drawing/2014/main" val="20000"/>
                    </a:ext>
                  </a:extLst>
                </a:gridCol>
                <a:gridCol w="2895453">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◆生活困窮者自立支援制度に基づく努力義務事業を実施している自治体数</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en-US" altLang="zh-TW"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zh-TW"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家計改善支援事業</a:t>
                      </a:r>
                      <a:r>
                        <a:rPr kumimoji="1" lang="en-US" altLang="zh-TW"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zh-TW"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zh-TW"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zh-TW"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a:t>
                      </a:r>
                      <a:r>
                        <a:rPr kumimoji="1" lang="en-US" altLang="zh-TW"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kumimoji="1" lang="zh-TW"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spTree>
    <p:extLst>
      <p:ext uri="{BB962C8B-B14F-4D97-AF65-F5344CB8AC3E}">
        <p14:creationId xmlns:p14="http://schemas.microsoft.com/office/powerpoint/2010/main" val="3747293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14000" y="369782"/>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④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虐待や</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DV</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防止に向けた地域における取組みの推進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34-35</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sp>
        <p:nvSpPr>
          <p:cNvPr id="11" name="円/楕円 6"/>
          <p:cNvSpPr/>
          <p:nvPr/>
        </p:nvSpPr>
        <p:spPr>
          <a:xfrm>
            <a:off x="9431020" y="6392573"/>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6</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8" name="表 7">
            <a:extLst>
              <a:ext uri="{FF2B5EF4-FFF2-40B4-BE49-F238E27FC236}">
                <a16:creationId xmlns:a16="http://schemas.microsoft.com/office/drawing/2014/main" id="{227A458F-DC1C-4D71-BF7F-F982FC0DA247}"/>
              </a:ext>
            </a:extLst>
          </p:cNvPr>
          <p:cNvGraphicFramePr>
            <a:graphicFrameLocks noGrp="1"/>
          </p:cNvGraphicFramePr>
          <p:nvPr>
            <p:extLst>
              <p:ext uri="{D42A27DB-BD31-4B8C-83A1-F6EECF244321}">
                <p14:modId xmlns:p14="http://schemas.microsoft.com/office/powerpoint/2010/main" val="179441804"/>
              </p:ext>
            </p:extLst>
          </p:nvPr>
        </p:nvGraphicFramePr>
        <p:xfrm>
          <a:off x="426135" y="727135"/>
          <a:ext cx="9000000" cy="2669666"/>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24000">
                <a:tc>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404000">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▸地域における理解促進、虐待・</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の防止や早期発見に向けて、分野ごとに府ホームページで相談窓口　</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等の周知やリーフレット等の作成・配布を行った。また、児童虐待や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防止については、民間団体等と</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連携し、オレンジリボンキャンペーンやパープルリボンキャンペーンとして広報啓発事業を実施した。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▸相談機能の強化や関係機関の連携に向けて、市町村や施設・事業所を対象に研修等を実施した。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▸専門的支援として、高齢・障がい分野にかかる困難事例に対応する市町村に対して、弁護士等の専門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家を派遣し支援した。</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●児童虐待・</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防止に係る啓発</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関係事業（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4,390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オレンジリボン・パープルリボンキャン</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ペーンほか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●研修に係る関係事業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4,906</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高齢・</a:t>
                      </a:r>
                      <a:r>
                        <a:rPr kumimoji="1" lang="ja-JP" altLang="en-US" sz="12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分野）</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4000">
                <a:tc gridSpan="2">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60000">
                <a:tc gridSpan="2">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◆研修や会議等を通じて、虐待・</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の防止や早期発見について啓発を行うとともに、相談窓口の周知徹底を行う。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◆引き続き、研修等の実施や専門家の派遣により市町村を支援していく（高齢・</a:t>
                      </a:r>
                      <a:r>
                        <a:rPr kumimoji="1" lang="ja-JP" altLang="en-US" sz="12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分野）。</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9" name="正方形/長方形 8">
            <a:extLst>
              <a:ext uri="{FF2B5EF4-FFF2-40B4-BE49-F238E27FC236}">
                <a16:creationId xmlns:a16="http://schemas.microsoft.com/office/drawing/2014/main" id="{DD67799A-71C5-4434-A570-575BB6D7BE0A}"/>
              </a:ext>
            </a:extLst>
          </p:cNvPr>
          <p:cNvSpPr/>
          <p:nvPr/>
        </p:nvSpPr>
        <p:spPr>
          <a:xfrm>
            <a:off x="113997" y="3680691"/>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⑤　様々な課題への対応</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35-41</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6" name="表 15">
            <a:extLst>
              <a:ext uri="{FF2B5EF4-FFF2-40B4-BE49-F238E27FC236}">
                <a16:creationId xmlns:a16="http://schemas.microsoft.com/office/drawing/2014/main" id="{D1B89AD3-B081-4BAB-92B9-7CD7B7453934}"/>
              </a:ext>
            </a:extLst>
          </p:cNvPr>
          <p:cNvGraphicFramePr>
            <a:graphicFrameLocks noGrp="1"/>
          </p:cNvGraphicFramePr>
          <p:nvPr>
            <p:extLst>
              <p:ext uri="{D42A27DB-BD31-4B8C-83A1-F6EECF244321}">
                <p14:modId xmlns:p14="http://schemas.microsoft.com/office/powerpoint/2010/main" val="2807564033"/>
              </p:ext>
            </p:extLst>
          </p:nvPr>
        </p:nvGraphicFramePr>
        <p:xfrm>
          <a:off x="426135" y="4047125"/>
          <a:ext cx="9000000" cy="1224000"/>
        </p:xfrm>
        <a:graphic>
          <a:graphicData uri="http://schemas.openxmlformats.org/drawingml/2006/table">
            <a:tbl>
              <a:tblPr firstRow="1" bandRow="1">
                <a:tableStyleId>{5940675A-B579-460E-94D1-54222C63F5DA}</a:tableStyleId>
              </a:tblPr>
              <a:tblGrid>
                <a:gridCol w="6159392">
                  <a:extLst>
                    <a:ext uri="{9D8B030D-6E8A-4147-A177-3AD203B41FA5}">
                      <a16:colId xmlns:a16="http://schemas.microsoft.com/office/drawing/2014/main" val="20000"/>
                    </a:ext>
                  </a:extLst>
                </a:gridCol>
                <a:gridCol w="2840608">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◆ひきこもりの早期発見と適切な支援機関につなぐ「市町村プラットフォーム」を全市町村（政令市除く）において早期に構築　　</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年度目標：全市町村</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R4</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34</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39</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graphicFrame>
        <p:nvGraphicFramePr>
          <p:cNvPr id="18" name="表 17">
            <a:extLst>
              <a:ext uri="{FF2B5EF4-FFF2-40B4-BE49-F238E27FC236}">
                <a16:creationId xmlns:a16="http://schemas.microsoft.com/office/drawing/2014/main" id="{DB75DDF1-5635-41C0-AC13-F57A97FF4EF2}"/>
              </a:ext>
            </a:extLst>
          </p:cNvPr>
          <p:cNvGraphicFramePr>
            <a:graphicFrameLocks noGrp="1"/>
          </p:cNvGraphicFramePr>
          <p:nvPr>
            <p:extLst>
              <p:ext uri="{D42A27DB-BD31-4B8C-83A1-F6EECF244321}">
                <p14:modId xmlns:p14="http://schemas.microsoft.com/office/powerpoint/2010/main" val="1672650793"/>
              </p:ext>
            </p:extLst>
          </p:nvPr>
        </p:nvGraphicFramePr>
        <p:xfrm>
          <a:off x="426135" y="5412452"/>
          <a:ext cx="9000000" cy="1224000"/>
        </p:xfrm>
        <a:graphic>
          <a:graphicData uri="http://schemas.openxmlformats.org/drawingml/2006/table">
            <a:tbl>
              <a:tblPr firstRow="1" bandRow="1">
                <a:tableStyleId>{5940675A-B579-460E-94D1-54222C63F5DA}</a:tableStyleId>
              </a:tblPr>
              <a:tblGrid>
                <a:gridCol w="6168629">
                  <a:extLst>
                    <a:ext uri="{9D8B030D-6E8A-4147-A177-3AD203B41FA5}">
                      <a16:colId xmlns:a16="http://schemas.microsoft.com/office/drawing/2014/main" val="20000"/>
                    </a:ext>
                  </a:extLst>
                </a:gridCol>
                <a:gridCol w="2831371">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◆ヤングケアラー相談窓口の設置　　　</a:t>
                      </a:r>
                      <a:r>
                        <a:rPr kumimoji="1" lang="zh-TW"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zh-TW"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zh-TW"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spTree>
    <p:extLst>
      <p:ext uri="{BB962C8B-B14F-4D97-AF65-F5344CB8AC3E}">
        <p14:creationId xmlns:p14="http://schemas.microsoft.com/office/powerpoint/2010/main" val="272428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fontScale="925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1</a:t>
            </a:r>
            <a:r>
              <a:rPr lang="ja-JP" altLang="en-US" sz="2000" b="1" dirty="0">
                <a:solidFill>
                  <a:schemeClr val="bg1"/>
                </a:solidFill>
                <a:latin typeface="メイリオ" panose="020B0604030504040204" pitchFamily="50" charset="-128"/>
                <a:ea typeface="メイリオ" panose="020B0604030504040204" pitchFamily="50" charset="-128"/>
              </a:rPr>
              <a:t>）誰ひとり取り残さない重層的なセーフティネットの拡充（令和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1509499887"/>
              </p:ext>
            </p:extLst>
          </p:nvPr>
        </p:nvGraphicFramePr>
        <p:xfrm>
          <a:off x="463547" y="875936"/>
          <a:ext cx="9000000" cy="5451825"/>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48441">
                <a:tc>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935242">
                <a:tc>
                  <a:txBody>
                    <a:bodyPr/>
                    <a:lstStyle/>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分野を横断した課題への対応</a:t>
                      </a:r>
                      <a:endParaRPr kumimoji="1" lang="en-US" altLang="ja-JP"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▸包括的な支援体制の整備等の円滑な実施に向け、市町村職員や関係者に対し、制度理解のための</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講義や先進事例の提供を行った。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ひきこもり支援</a:t>
                      </a:r>
                      <a:endParaRPr kumimoji="1" lang="en-US" altLang="ja-JP"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▸制度や居場所、面接場面、当事者の語りなどを多角的に理解できる研修会を開催し支援員の資質向</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上を図った。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ヤングケアラー支援</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▸市町村職員等や福祉専門職を対象とした研修を実施し、ヤングケアラーに関する理解促進及び関係機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関による早期発見・把握から支援につなげる取組を推進した。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また、関係課長会議において、国の動きや府の今後の方向性等を共有し、ヤングケアラー支援に向けた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取組を総合的に推進した。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孤独・孤立対策</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▸孤独・孤立対策公民連携プラットフォームについて、行政・民間団体・企業・福祉関係機関へ周知・参</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画の働きかけを行うとともに、参画団体同士が相互に連携・協働できるようプラットフォームを開催し、関係</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づくりを進めた。</a:t>
                      </a:r>
                      <a:endParaRPr kumimoji="1" lang="en-US" altLang="ja-JP" sz="1200" spc="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●包括的支援体制構築支援事業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6,848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●ひきこもり支援に携わる人材の養成</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研修事業（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550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●ヤングケアラー支援体制強化事業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6,398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8441">
                <a:tc gridSpan="2">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563256">
                <a:tc gridSpan="2">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◆引き続き、ひきこもりの課題を反映した研修を実施し、支援員資質向上を図る。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◆ヤングケアラーの社会的認知度の向上、早期発見・把握、プラットフォームの構築、支援策の充実に取り組むとともに、</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歳以上のヤングケアラーの支援体制の構築に取り組む。</a:t>
                      </a: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◆大阪府孤独・孤立対策公民連携プラットフォームへ民間団体や企業等が幅広く参画できるよう、会議や研修会等で周知していく。</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1" name="円/楕円 6"/>
          <p:cNvSpPr/>
          <p:nvPr/>
        </p:nvSpPr>
        <p:spPr>
          <a:xfrm>
            <a:off x="9431020" y="6392573"/>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7</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7078ACC4-EED7-4F27-8EF3-EBB67E015DB6}"/>
              </a:ext>
            </a:extLst>
          </p:cNvPr>
          <p:cNvSpPr/>
          <p:nvPr/>
        </p:nvSpPr>
        <p:spPr>
          <a:xfrm>
            <a:off x="113997" y="414602"/>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⑤　様々な課題への対応</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（続き）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950544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203959" y="385961"/>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①　地域福祉のコーディネーターの連携</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42-46</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2</a:t>
            </a:r>
            <a:r>
              <a:rPr lang="ja-JP" altLang="en-US" sz="2000" b="1" dirty="0">
                <a:solidFill>
                  <a:schemeClr val="bg1"/>
                </a:solidFill>
                <a:latin typeface="メイリオ" panose="020B0604030504040204" pitchFamily="50" charset="-128"/>
                <a:ea typeface="メイリオ" panose="020B0604030504040204" pitchFamily="50" charset="-128"/>
              </a:rPr>
              <a:t>）地域福祉を担う多様な人づくり（令和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1658743514"/>
              </p:ext>
            </p:extLst>
          </p:nvPr>
        </p:nvGraphicFramePr>
        <p:xfrm>
          <a:off x="426101" y="3600539"/>
          <a:ext cx="9000000" cy="2647520"/>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43066">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211104">
                <a:tc>
                  <a:txBody>
                    <a:bodyPr/>
                    <a:lstStyle/>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▸地域住民等からの相談に応じ、専門的な福祉課題の解決に向けた取組みや、住民活動の調整を行うとと</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もに、行政の施策立案に向けた提言等を行う</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の配置促進を図った。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▸市町村地域福祉担当課長会議において、</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を中心とした</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SSW</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等のコーディネーターの連携事例について</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情報提供し、協働体制づくりを働きかけた。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●大阪府地域福祉・高齢者福祉</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交付金（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901,598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43066">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614064">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◆引き続き、全中学校区に</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名の配置をめざし、市町村へ配置促進を働きかけるとともに、交付金による財政支援や先進事例の周知・啓発等を</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をはじめ、各コーディネーターの配置促進や連携強化を通じて、地域住民のニーズに沿ったきめ細かな取組みを進める。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円/楕円 6"/>
          <p:cNvSpPr/>
          <p:nvPr/>
        </p:nvSpPr>
        <p:spPr>
          <a:xfrm>
            <a:off x="9444180" y="6400640"/>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8</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9" name="表 8">
            <a:extLst>
              <a:ext uri="{FF2B5EF4-FFF2-40B4-BE49-F238E27FC236}">
                <a16:creationId xmlns:a16="http://schemas.microsoft.com/office/drawing/2014/main" id="{8716DAF9-0F40-498D-B332-8CAD725E3F6C}"/>
              </a:ext>
            </a:extLst>
          </p:cNvPr>
          <p:cNvGraphicFramePr>
            <a:graphicFrameLocks noGrp="1"/>
          </p:cNvGraphicFramePr>
          <p:nvPr>
            <p:extLst>
              <p:ext uri="{D42A27DB-BD31-4B8C-83A1-F6EECF244321}">
                <p14:modId xmlns:p14="http://schemas.microsoft.com/office/powerpoint/2010/main" val="1834555670"/>
              </p:ext>
            </p:extLst>
          </p:nvPr>
        </p:nvGraphicFramePr>
        <p:xfrm>
          <a:off x="426135" y="790000"/>
          <a:ext cx="9000000" cy="1224000"/>
        </p:xfrm>
        <a:graphic>
          <a:graphicData uri="http://schemas.openxmlformats.org/drawingml/2006/table">
            <a:tbl>
              <a:tblPr firstRow="1" bandRow="1">
                <a:tableStyleId>{5940675A-B579-460E-94D1-54222C63F5DA}</a:tableStyleId>
              </a:tblPr>
              <a:tblGrid>
                <a:gridCol w="6408774">
                  <a:extLst>
                    <a:ext uri="{9D8B030D-6E8A-4147-A177-3AD203B41FA5}">
                      <a16:colId xmlns:a16="http://schemas.microsoft.com/office/drawing/2014/main" val="20000"/>
                    </a:ext>
                  </a:extLst>
                </a:gridCol>
                <a:gridCol w="2591226">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実績</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配置人数について全中学校区に</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名の配置をすすめます。</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政令市・中核市を除く</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年度目標：</a:t>
                      </a:r>
                      <a:r>
                        <a:rPr kumimoji="1" lang="en-US" altLang="ja-JP"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160</a:t>
                      </a:r>
                      <a:r>
                        <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　</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graphicFrame>
        <p:nvGraphicFramePr>
          <p:cNvPr id="11" name="表 10">
            <a:extLst>
              <a:ext uri="{FF2B5EF4-FFF2-40B4-BE49-F238E27FC236}">
                <a16:creationId xmlns:a16="http://schemas.microsoft.com/office/drawing/2014/main" id="{729B4241-FAAF-4B49-86DD-D5A5FA5468B1}"/>
              </a:ext>
            </a:extLst>
          </p:cNvPr>
          <p:cNvGraphicFramePr>
            <a:graphicFrameLocks noGrp="1"/>
          </p:cNvGraphicFramePr>
          <p:nvPr>
            <p:extLst>
              <p:ext uri="{D42A27DB-BD31-4B8C-83A1-F6EECF244321}">
                <p14:modId xmlns:p14="http://schemas.microsoft.com/office/powerpoint/2010/main" val="1384577273"/>
              </p:ext>
            </p:extLst>
          </p:nvPr>
        </p:nvGraphicFramePr>
        <p:xfrm>
          <a:off x="426101" y="2185003"/>
          <a:ext cx="9000000" cy="1224000"/>
        </p:xfrm>
        <a:graphic>
          <a:graphicData uri="http://schemas.openxmlformats.org/drawingml/2006/table">
            <a:tbl>
              <a:tblPr firstRow="1" bandRow="1">
                <a:tableStyleId>{5940675A-B579-460E-94D1-54222C63F5DA}</a:tableStyleId>
              </a:tblPr>
              <a:tblGrid>
                <a:gridCol w="4884808">
                  <a:extLst>
                    <a:ext uri="{9D8B030D-6E8A-4147-A177-3AD203B41FA5}">
                      <a16:colId xmlns:a16="http://schemas.microsoft.com/office/drawing/2014/main" val="20000"/>
                    </a:ext>
                  </a:extLst>
                </a:gridCol>
                <a:gridCol w="4115192">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取組状況（</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918000">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◆地域で活動する各コーディネータ</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がお互いの機能・役割を理解し、</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制度の狭間を埋める連携ができるよう、研修等による地域福祉コー</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ディネーターの養成を市町村に働きかけます。</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▸地域福祉のコーディネター養成研修を開催し、具体的な</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連携事例を共有することにより、コーディネーター間の協働</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体制づくりの働きかけを行った。</a:t>
                      </a:r>
                      <a:endParaRPr kumimoji="1" lang="ja-JP" altLang="en-US" sz="13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24495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203959" y="385961"/>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②　民生委員・児童委員が活動しやすい環境整備</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47-49</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2</a:t>
            </a:r>
            <a:r>
              <a:rPr lang="ja-JP" altLang="en-US" sz="2000" b="1" dirty="0">
                <a:solidFill>
                  <a:schemeClr val="bg1"/>
                </a:solidFill>
                <a:latin typeface="メイリオ" panose="020B0604030504040204" pitchFamily="50" charset="-128"/>
                <a:ea typeface="メイリオ" panose="020B0604030504040204" pitchFamily="50" charset="-128"/>
              </a:rPr>
              <a:t>）地域福祉を担う多様な人づくり（令和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7" name="表 6"/>
          <p:cNvGraphicFramePr>
            <a:graphicFrameLocks noGrp="1"/>
          </p:cNvGraphicFramePr>
          <p:nvPr>
            <p:extLst>
              <p:ext uri="{D42A27DB-BD31-4B8C-83A1-F6EECF244321}">
                <p14:modId xmlns:p14="http://schemas.microsoft.com/office/powerpoint/2010/main" val="512557975"/>
              </p:ext>
            </p:extLst>
          </p:nvPr>
        </p:nvGraphicFramePr>
        <p:xfrm>
          <a:off x="426135" y="789299"/>
          <a:ext cx="9000000" cy="2321720"/>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96276">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200817">
                <a:tc>
                  <a:txBody>
                    <a:bodyPr/>
                    <a:lstStyle/>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▸令和７年</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月の一斉改選に係る振り返り研修会を実施し、令和</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月の一斉改選に向けた担い手</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確保について、市町村行政、民生委員協議会事務局及び民生委員の認識共有と連携の促進を図った。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▸１期目の民生委員が抱える活動に対する悩み等により、活動継続が困難になってしまう「１期目の壁」に</a:t>
                      </a: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対応するため、１～２期目中の民生委員を対象としたフォローアップ研修を実施した。</a:t>
                      </a: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▸社会情勢や福祉環境の変化に伴った研修（委託）を実施し、民生委員・児童委員の資質向上を図った。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●民生委員関係事業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8,674</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●民生委員・児童委員研修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6,211</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96276">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66631">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◆引き続き、市町村や関係機関と連携し、新たな担い手を確保するための方策を検討していくとともに、地域の様々な福祉課題に対応できるように、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民生委員・児童委員の資質の向上を図る。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円/楕円 6"/>
          <p:cNvSpPr/>
          <p:nvPr/>
        </p:nvSpPr>
        <p:spPr>
          <a:xfrm>
            <a:off x="9426135" y="6400640"/>
            <a:ext cx="47498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9</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54EB016B-DE36-424A-ABA6-B28745F6B4AF}"/>
              </a:ext>
            </a:extLst>
          </p:cNvPr>
          <p:cNvSpPr/>
          <p:nvPr/>
        </p:nvSpPr>
        <p:spPr>
          <a:xfrm>
            <a:off x="203955" y="3200874"/>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③　ボランティアの参加促進・多様な機会創出</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50-53</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1" name="表 10">
            <a:extLst>
              <a:ext uri="{FF2B5EF4-FFF2-40B4-BE49-F238E27FC236}">
                <a16:creationId xmlns:a16="http://schemas.microsoft.com/office/drawing/2014/main" id="{F3E7C330-99D7-45FF-A9E8-D2952B5E186F}"/>
              </a:ext>
            </a:extLst>
          </p:cNvPr>
          <p:cNvGraphicFramePr>
            <a:graphicFrameLocks noGrp="1"/>
          </p:cNvGraphicFramePr>
          <p:nvPr>
            <p:extLst>
              <p:ext uri="{D42A27DB-BD31-4B8C-83A1-F6EECF244321}">
                <p14:modId xmlns:p14="http://schemas.microsoft.com/office/powerpoint/2010/main" val="2371306874"/>
              </p:ext>
            </p:extLst>
          </p:nvPr>
        </p:nvGraphicFramePr>
        <p:xfrm>
          <a:off x="426132" y="3613181"/>
          <a:ext cx="9000000" cy="2823370"/>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96276">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830688">
                <a:tc>
                  <a:txBody>
                    <a:bodyPr/>
                    <a:lstStyle/>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▸地域のボランティアコーディネーターの人材養成や府民のボランティア活動への参加促進等を行う府社協の</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ボランティアコーディネーター設置を支援し大阪府ボランティア・市民活動センターの機能強化を図った。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▸すべての小・中学校において、福祉に関する学習や福祉施設への訪問など福祉・ボランティアに係る活動を</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実施した。</a:t>
                      </a:r>
                      <a:endParaRPr kumimoji="1" lang="en-US" altLang="ja-JP"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spc="-4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大阪府福祉基金を活用し、福祉だけに限定しないメンバーで、様々な人々が出会い、参加する居場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所の創出をめざす事業を実施した。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●ボランティアコーディネーター設置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2,059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●つながる「居場所」づくり事業（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40,000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96276">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66631">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◆府民へボランティア関連の情報提供を行うとともに、ボランティア活動への意識醸成を図る。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◆引き続き、地域の協力を得ながら福祉・ボランティア教育を進めていく。</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◆地域づくりにつながる居場所づくりについて、会議等を通じて、先進事例や最新情報の提供を行う。</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739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54669" y="354839"/>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④ 災害時における避難行動要支援者に対する支援体制の充実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54-56</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2</a:t>
            </a:r>
            <a:r>
              <a:rPr lang="ja-JP" altLang="en-US" sz="2000" b="1" dirty="0">
                <a:solidFill>
                  <a:schemeClr val="bg1"/>
                </a:solidFill>
                <a:latin typeface="メイリオ" panose="020B0604030504040204" pitchFamily="50" charset="-128"/>
                <a:ea typeface="メイリオ" panose="020B0604030504040204" pitchFamily="50" charset="-128"/>
              </a:rPr>
              <a:t>）地域福祉を担う多様な人づくり（令和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3712827452"/>
              </p:ext>
            </p:extLst>
          </p:nvPr>
        </p:nvGraphicFramePr>
        <p:xfrm>
          <a:off x="450669" y="3101676"/>
          <a:ext cx="9000000" cy="3621855"/>
        </p:xfrm>
        <a:graphic>
          <a:graphicData uri="http://schemas.openxmlformats.org/drawingml/2006/table">
            <a:tbl>
              <a:tblPr firstRow="1" bandRow="1">
                <a:tableStyleId>{5940675A-B579-460E-94D1-54222C63F5DA}</a:tableStyleId>
              </a:tblPr>
              <a:tblGrid>
                <a:gridCol w="9000000">
                  <a:extLst>
                    <a:ext uri="{9D8B030D-6E8A-4147-A177-3AD203B41FA5}">
                      <a16:colId xmlns:a16="http://schemas.microsoft.com/office/drawing/2014/main" val="20000"/>
                    </a:ext>
                  </a:extLst>
                </a:gridCol>
              </a:tblGrid>
              <a:tr h="312200">
                <a:tc>
                  <a:txBody>
                    <a:bodyPr/>
                    <a:lstStyle/>
                    <a:p>
                      <a:pPr algn="ctr">
                        <a:lnSpc>
                          <a:spcPts val="20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2079018">
                <a:tc>
                  <a:txBody>
                    <a:bodyPr/>
                    <a:lstStyle/>
                    <a:p>
                      <a:pPr>
                        <a:lnSpc>
                          <a:spcPts val="1900"/>
                        </a:lnSpc>
                      </a:pPr>
                      <a:r>
                        <a:rPr kumimoji="1" lang="ja-JP" altLang="en-US" sz="1200" b="1" u="none"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避難行動支援体制の充実</a:t>
                      </a:r>
                      <a:endParaRPr kumimoji="1" lang="en-US" altLang="ja-JP" sz="1200" b="1" u="sng"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200" b="1"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個別避難計画を作成する人材の育成研修、先行事例を共有した市町村職員等を対象とした研修を実施した。</a:t>
                      </a:r>
                      <a:endParaRPr kumimoji="1" lang="en-US" altLang="ja-JP" sz="1200" b="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200" b="1"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個別避難計画の未策定自治体に対する訪問ヒアリング及び個別の課題対応を実施し、未策定自治体の解消を図った。</a:t>
                      </a:r>
                      <a:endParaRPr kumimoji="1" lang="en-US" altLang="ja-JP" sz="1200" b="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災害派遣福祉チームの体制強化</a:t>
                      </a:r>
                      <a:endParaRPr kumimoji="1" lang="en-US" altLang="ja-JP" sz="1200" b="1" u="sng"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▸災害福祉支援ネットワーク構成団体等と連携のうえ、チーム員への研修等を実施し災害時における福祉支援体制の充実・強化を図った。</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▸チーム員の養成等に向けて、３府県合同養成研修、ステップアップ研修、コーディネーター研修等の各種研修会を開催した。</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b="1" u="non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1" u="sng"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社会福祉施設における災害対策</a:t>
                      </a:r>
                      <a:endParaRPr kumimoji="1" lang="en-US" altLang="ja-JP" sz="1200" b="1" u="sng"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▸社会福祉施設等に対して、社会福祉施設等における災害への備えについて啓発を行った。</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1100">
                <a:tc>
                  <a:txBody>
                    <a:bodyPr/>
                    <a:lstStyle/>
                    <a:p>
                      <a:pPr algn="ctr">
                        <a:lnSpc>
                          <a:spcPts val="22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extLst>
                  <a:ext uri="{0D108BD9-81ED-4DB2-BD59-A6C34878D82A}">
                    <a16:rowId xmlns:a16="http://schemas.microsoft.com/office/drawing/2014/main" val="10002"/>
                  </a:ext>
                </a:extLst>
              </a:tr>
              <a:tr h="894439">
                <a:tc>
                  <a:txBody>
                    <a:bodyPr/>
                    <a:lstStyle/>
                    <a:p>
                      <a:pPr>
                        <a:lnSpc>
                          <a:spcPts val="19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◆市町村職員や個別避難計画の作成に携わる福祉関係者、避難支援を実施する者の人材育成に取り組む。</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DWAT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等への研修や訓練等の実施により、災害時における福祉支援体制の充実・強化を図っていく。</a:t>
                      </a:r>
                      <a:endParaRPr kumimoji="1" lang="en-US" altLang="ja-JP" sz="1200" spc="-6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◆社会福祉施設等における災害への備えが進むよう、周知・啓発及び働きかけを実施していく。</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7" name="円/楕円 6"/>
          <p:cNvSpPr/>
          <p:nvPr/>
        </p:nvSpPr>
        <p:spPr>
          <a:xfrm>
            <a:off x="9242615" y="6429220"/>
            <a:ext cx="775044"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2000" b="1" kern="0" dirty="0">
                <a:solidFill>
                  <a:prstClr val="black"/>
                </a:solidFill>
                <a:latin typeface="メイリオ" panose="020B0604030504040204" pitchFamily="50" charset="-128"/>
                <a:ea typeface="メイリオ" panose="020B0604030504040204" pitchFamily="50" charset="-128"/>
              </a:rPr>
              <a:t>10</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8" name="表 7">
            <a:extLst>
              <a:ext uri="{FF2B5EF4-FFF2-40B4-BE49-F238E27FC236}">
                <a16:creationId xmlns:a16="http://schemas.microsoft.com/office/drawing/2014/main" id="{5D34DF27-5D5A-4A7F-B1F6-8F254890B4DC}"/>
              </a:ext>
            </a:extLst>
          </p:cNvPr>
          <p:cNvGraphicFramePr>
            <a:graphicFrameLocks noGrp="1"/>
          </p:cNvGraphicFramePr>
          <p:nvPr>
            <p:extLst>
              <p:ext uri="{D42A27DB-BD31-4B8C-83A1-F6EECF244321}">
                <p14:modId xmlns:p14="http://schemas.microsoft.com/office/powerpoint/2010/main" val="3054500349"/>
              </p:ext>
            </p:extLst>
          </p:nvPr>
        </p:nvGraphicFramePr>
        <p:xfrm>
          <a:off x="450669" y="739942"/>
          <a:ext cx="8995519" cy="2143359"/>
        </p:xfrm>
        <a:graphic>
          <a:graphicData uri="http://schemas.openxmlformats.org/drawingml/2006/table">
            <a:tbl>
              <a:tblPr firstRow="1" bandRow="1">
                <a:tableStyleId>{5940675A-B579-460E-94D1-54222C63F5DA}</a:tableStyleId>
              </a:tblPr>
              <a:tblGrid>
                <a:gridCol w="4546204">
                  <a:extLst>
                    <a:ext uri="{9D8B030D-6E8A-4147-A177-3AD203B41FA5}">
                      <a16:colId xmlns:a16="http://schemas.microsoft.com/office/drawing/2014/main" val="20000"/>
                    </a:ext>
                  </a:extLst>
                </a:gridCol>
                <a:gridCol w="4449315">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取組状況（</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919359">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◆特に災害リスクが高いエリアに居住されている住民について、災害</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対策基本法改正から概ね５年（令和８（</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）年）以内の</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個別避難計画の作成をめざす市町村を支援します。</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▸個別避難計画の作成推進に資するため、市町村職員及び計</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画作成関係者を対象とした研修を実施し、個別避難計画の作</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成や避難支援に関する知識の習得及び資質向上を図った。</a:t>
                      </a:r>
                      <a:endParaRPr kumimoji="1" lang="ja-JP" altLang="en-US" sz="13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918000">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◆災害時の安否確認が円滑に行えるよう、市町村や関係機関等</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と連携し、平常時からの見守りなどの取組みをすすめます。</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dirty="0">
                          <a:solidFill>
                            <a:schemeClr val="tx1"/>
                          </a:solidFill>
                          <a:latin typeface="Meiryo UI" panose="020B0604030504040204" pitchFamily="50" charset="-128"/>
                          <a:ea typeface="Meiryo UI" panose="020B0604030504040204" pitchFamily="50" charset="-128"/>
                        </a:rPr>
                        <a:t>市町村地域福祉担当課長会議において、災害時を見据えた</a:t>
                      </a:r>
                      <a:endParaRPr kumimoji="1" lang="en-US" altLang="ja-JP" sz="1300" b="0" dirty="0">
                        <a:solidFill>
                          <a:schemeClr val="tx1"/>
                        </a:solidFill>
                        <a:latin typeface="Meiryo UI" panose="020B0604030504040204" pitchFamily="50" charset="-128"/>
                        <a:ea typeface="Meiryo UI" panose="020B0604030504040204" pitchFamily="50" charset="-128"/>
                      </a:endParaRPr>
                    </a:p>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rPr>
                        <a:t>　平常時からの防災と福祉の連携等に関する情報提供を行った。</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5376359"/>
                  </a:ext>
                </a:extLst>
              </a:tr>
            </a:tbl>
          </a:graphicData>
        </a:graphic>
      </p:graphicFrame>
    </p:spTree>
    <p:extLst>
      <p:ext uri="{BB962C8B-B14F-4D97-AF65-F5344CB8AC3E}">
        <p14:creationId xmlns:p14="http://schemas.microsoft.com/office/powerpoint/2010/main" val="3474885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26549" y="216280"/>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⑤　介護・福祉人材の確保</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57-58</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09375"/>
          </a:xfrm>
          <a:prstGeom prst="rect">
            <a:avLst/>
          </a:prstGeom>
          <a:solidFill>
            <a:schemeClr val="accent1"/>
          </a:solidFill>
        </p:spPr>
        <p:txBody>
          <a:bodyPr lIns="72000" tIns="72000" rIns="72000" bIns="0" anchor="ctr" anchorCtr="0">
            <a:normAutofit fontScale="92500" lnSpcReduction="200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2</a:t>
            </a:r>
            <a:r>
              <a:rPr lang="ja-JP" altLang="en-US" sz="2000" b="1" dirty="0">
                <a:solidFill>
                  <a:schemeClr val="bg1"/>
                </a:solidFill>
                <a:latin typeface="メイリオ" panose="020B0604030504040204" pitchFamily="50" charset="-128"/>
                <a:ea typeface="メイリオ" panose="020B0604030504040204" pitchFamily="50" charset="-128"/>
              </a:rPr>
              <a:t>）地域福祉を担う多様な人づくり（令和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sp>
        <p:nvSpPr>
          <p:cNvPr id="6" name="正方形/長方形 5"/>
          <p:cNvSpPr/>
          <p:nvPr/>
        </p:nvSpPr>
        <p:spPr>
          <a:xfrm>
            <a:off x="126549" y="4121146"/>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⑥　教育・保育人材の確保</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58-60</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3706938233"/>
              </p:ext>
            </p:extLst>
          </p:nvPr>
        </p:nvGraphicFramePr>
        <p:xfrm>
          <a:off x="461400" y="5374240"/>
          <a:ext cx="9000000" cy="1283334"/>
        </p:xfrm>
        <a:graphic>
          <a:graphicData uri="http://schemas.openxmlformats.org/drawingml/2006/table">
            <a:tbl>
              <a:tblPr firstRow="1" bandRow="1">
                <a:tableStyleId>{5940675A-B579-460E-94D1-54222C63F5DA}</a:tableStyleId>
              </a:tblPr>
              <a:tblGrid>
                <a:gridCol w="6650600">
                  <a:extLst>
                    <a:ext uri="{9D8B030D-6E8A-4147-A177-3AD203B41FA5}">
                      <a16:colId xmlns:a16="http://schemas.microsoft.com/office/drawing/2014/main" val="20000"/>
                    </a:ext>
                  </a:extLst>
                </a:gridCol>
                <a:gridCol w="2349400">
                  <a:extLst>
                    <a:ext uri="{9D8B030D-6E8A-4147-A177-3AD203B41FA5}">
                      <a16:colId xmlns:a16="http://schemas.microsoft.com/office/drawing/2014/main" val="4032548442"/>
                    </a:ext>
                  </a:extLst>
                </a:gridCol>
              </a:tblGrid>
              <a:tr h="276782">
                <a:tc>
                  <a:txBody>
                    <a:bodyPr/>
                    <a:lstStyle/>
                    <a:p>
                      <a:pPr algn="ctr">
                        <a:lnSpc>
                          <a:spcPts val="15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5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446736">
                <a:tc>
                  <a:txBody>
                    <a:bodyPr/>
                    <a:lstStyle/>
                    <a:p>
                      <a:pPr>
                        <a:lnSpc>
                          <a:spcPts val="15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▸保育人材の確保に向け、潜在保育士に対する就職あっせんやセミナーの開催等に取り組んだ。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▸各種研修の実施や、フォーラム等の開催により幼稚園・保育所等における教育・保育の質の向上を図った。</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5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●保育士・保育所支援センター運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営事業（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12,672</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6782">
                <a:tc gridSpan="2">
                  <a:txBody>
                    <a:bodyPr/>
                    <a:lstStyle/>
                    <a:p>
                      <a:pPr algn="ctr">
                        <a:lnSpc>
                          <a:spcPts val="15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259700">
                <a:tc gridSpan="2">
                  <a:txBody>
                    <a:bodyPr/>
                    <a:lstStyle/>
                    <a:p>
                      <a:pPr>
                        <a:lnSpc>
                          <a:spcPts val="15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◆引き続き、安定的な教育・保育人材の確保により、待機児童解消をめざすとともに、研修等の実施による保育の質の向上を図る。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13" name="表 12"/>
          <p:cNvGraphicFramePr>
            <a:graphicFrameLocks noGrp="1"/>
          </p:cNvGraphicFramePr>
          <p:nvPr>
            <p:extLst>
              <p:ext uri="{D42A27DB-BD31-4B8C-83A1-F6EECF244321}">
                <p14:modId xmlns:p14="http://schemas.microsoft.com/office/powerpoint/2010/main" val="389134113"/>
              </p:ext>
            </p:extLst>
          </p:nvPr>
        </p:nvGraphicFramePr>
        <p:xfrm>
          <a:off x="468217" y="1810634"/>
          <a:ext cx="9036000" cy="2359163"/>
        </p:xfrm>
        <a:graphic>
          <a:graphicData uri="http://schemas.openxmlformats.org/drawingml/2006/table">
            <a:tbl>
              <a:tblPr firstRow="1" bandRow="1">
                <a:tableStyleId>{5940675A-B579-460E-94D1-54222C63F5DA}</a:tableStyleId>
              </a:tblPr>
              <a:tblGrid>
                <a:gridCol w="6508690">
                  <a:extLst>
                    <a:ext uri="{9D8B030D-6E8A-4147-A177-3AD203B41FA5}">
                      <a16:colId xmlns:a16="http://schemas.microsoft.com/office/drawing/2014/main" val="20000"/>
                    </a:ext>
                  </a:extLst>
                </a:gridCol>
                <a:gridCol w="2527310">
                  <a:extLst>
                    <a:ext uri="{9D8B030D-6E8A-4147-A177-3AD203B41FA5}">
                      <a16:colId xmlns:a16="http://schemas.microsoft.com/office/drawing/2014/main" val="4032548442"/>
                    </a:ext>
                  </a:extLst>
                </a:gridCol>
              </a:tblGrid>
              <a:tr h="291469">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214830">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▸介護現場における人材確保・定着を図るため、合同面接会・就職フェア、各種セミナー等を実施した。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（合同面接会・就職フェア参加者数：</a:t>
                      </a:r>
                      <a:r>
                        <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875</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人、セミナー参加者数：</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1,037</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▸福祉・介護分野に関心のある方などを対象にした職場体験や、教育関係機関と連携を図り福祉・介護</a:t>
                      </a:r>
                      <a:endPar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の魅力発信を実施した。（職場体験者数：</a:t>
                      </a:r>
                      <a:r>
                        <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108</a:t>
                      </a:r>
                      <a:r>
                        <a:rPr kumimoji="1" lang="ja-JP" altLang="en-US"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人、インターンシップ：</a:t>
                      </a:r>
                      <a:r>
                        <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187</a:t>
                      </a:r>
                      <a:r>
                        <a:rPr kumimoji="1" lang="ja-JP" altLang="en-US"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a:t>
                      </a:r>
                      <a:endPar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▸社会福祉施設・事業所の職員を対象に、資質向上に向けた研修を実施した。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●マッチング力の向上事業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70,559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参入促進・魅力発信事業</a:t>
                      </a:r>
                      <a:endParaRPr kumimoji="1" lang="en-US" altLang="ja-JP" sz="1200" strike="noStrik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7,419</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●職員研修事業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44,017</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91469">
                <a:tc gridSpan="2">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486191">
                <a:tc gridSpan="2">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◆令和７年度に中間見直しを行った「大阪府介護・福祉人材確保戦略</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2023</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」に基づき、関係者間での認識共有と連携の促進を図るため、引き</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続きターゲットや課題に応じた取組みを推進する。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9" name="円/楕円 6"/>
          <p:cNvSpPr/>
          <p:nvPr/>
        </p:nvSpPr>
        <p:spPr>
          <a:xfrm>
            <a:off x="9251579" y="6393360"/>
            <a:ext cx="766080"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11</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11" name="表 10">
            <a:extLst>
              <a:ext uri="{FF2B5EF4-FFF2-40B4-BE49-F238E27FC236}">
                <a16:creationId xmlns:a16="http://schemas.microsoft.com/office/drawing/2014/main" id="{56F18568-2DBD-421A-AE99-8676659837D1}"/>
              </a:ext>
            </a:extLst>
          </p:cNvPr>
          <p:cNvGraphicFramePr>
            <a:graphicFrameLocks noGrp="1"/>
          </p:cNvGraphicFramePr>
          <p:nvPr>
            <p:extLst>
              <p:ext uri="{D42A27DB-BD31-4B8C-83A1-F6EECF244321}">
                <p14:modId xmlns:p14="http://schemas.microsoft.com/office/powerpoint/2010/main" val="4009421170"/>
              </p:ext>
            </p:extLst>
          </p:nvPr>
        </p:nvGraphicFramePr>
        <p:xfrm>
          <a:off x="476278" y="556450"/>
          <a:ext cx="9000000" cy="1224000"/>
        </p:xfrm>
        <a:graphic>
          <a:graphicData uri="http://schemas.openxmlformats.org/drawingml/2006/table">
            <a:tbl>
              <a:tblPr firstRow="1" bandRow="1">
                <a:tableStyleId>{5940675A-B579-460E-94D1-54222C63F5DA}</a:tableStyleId>
              </a:tblPr>
              <a:tblGrid>
                <a:gridCol w="5120958">
                  <a:extLst>
                    <a:ext uri="{9D8B030D-6E8A-4147-A177-3AD203B41FA5}">
                      <a16:colId xmlns:a16="http://schemas.microsoft.com/office/drawing/2014/main" val="20000"/>
                    </a:ext>
                  </a:extLst>
                </a:gridCol>
                <a:gridCol w="3879042">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需給推計を上回る介護・福祉人材の確保</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306000">
                <a:tc rowSpan="3">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◆需給推計を上回る介護・福祉人材の確保</a:t>
                      </a: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　　　需要推計</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215,481</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　供給推計</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191,186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a:t>
                      </a: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R12</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　　需要推計</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228,788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　供給推計</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188,134</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a:t>
                      </a:r>
                      <a:endParaRPr kumimoji="1" lang="ja-JP" altLang="en-US" sz="13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900"/>
                        </a:lnSpc>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186,498</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R6</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194,095</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266627043"/>
                  </a:ext>
                </a:extLst>
              </a:tr>
              <a:tr h="306000">
                <a:tc vMerge="1">
                  <a:txBody>
                    <a:bodyPr/>
                    <a:lstStyle/>
                    <a:p>
                      <a:pPr algn="ctr">
                        <a:lnSpc>
                          <a:spcPts val="1900"/>
                        </a:lnSpc>
                      </a:pP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月頃公表予定</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903916"/>
                  </a:ext>
                </a:extLst>
              </a:tr>
            </a:tbl>
          </a:graphicData>
        </a:graphic>
      </p:graphicFrame>
      <p:graphicFrame>
        <p:nvGraphicFramePr>
          <p:cNvPr id="12" name="表 11">
            <a:extLst>
              <a:ext uri="{FF2B5EF4-FFF2-40B4-BE49-F238E27FC236}">
                <a16:creationId xmlns:a16="http://schemas.microsoft.com/office/drawing/2014/main" id="{32F7BF5B-C0F9-4245-A44C-019ADC3C004F}"/>
              </a:ext>
            </a:extLst>
          </p:cNvPr>
          <p:cNvGraphicFramePr>
            <a:graphicFrameLocks noGrp="1"/>
          </p:cNvGraphicFramePr>
          <p:nvPr>
            <p:extLst>
              <p:ext uri="{D42A27DB-BD31-4B8C-83A1-F6EECF244321}">
                <p14:modId xmlns:p14="http://schemas.microsoft.com/office/powerpoint/2010/main" val="1375442892"/>
              </p:ext>
            </p:extLst>
          </p:nvPr>
        </p:nvGraphicFramePr>
        <p:xfrm>
          <a:off x="468217" y="4488591"/>
          <a:ext cx="9000000" cy="852481"/>
        </p:xfrm>
        <a:graphic>
          <a:graphicData uri="http://schemas.openxmlformats.org/drawingml/2006/table">
            <a:tbl>
              <a:tblPr firstRow="1" bandRow="1">
                <a:tableStyleId>{5940675A-B579-460E-94D1-54222C63F5DA}</a:tableStyleId>
              </a:tblPr>
              <a:tblGrid>
                <a:gridCol w="4390110">
                  <a:extLst>
                    <a:ext uri="{9D8B030D-6E8A-4147-A177-3AD203B41FA5}">
                      <a16:colId xmlns:a16="http://schemas.microsoft.com/office/drawing/2014/main" val="20000"/>
                    </a:ext>
                  </a:extLst>
                </a:gridCol>
                <a:gridCol w="4609890">
                  <a:extLst>
                    <a:ext uri="{9D8B030D-6E8A-4147-A177-3AD203B41FA5}">
                      <a16:colId xmlns:a16="http://schemas.microsoft.com/office/drawing/2014/main" val="3553356610"/>
                    </a:ext>
                  </a:extLst>
                </a:gridCol>
              </a:tblGrid>
              <a:tr h="306000">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取組状況（</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521474">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教育・保育人材の確保により、待機児童解消をめざすとともに、</a:t>
                      </a:r>
                      <a:endParaRPr kumimoji="1" lang="en-US" altLang="ja-JP" sz="1300" b="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研修等の実施による保育の質の向上を図ります。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l">
                        <a:lnSpc>
                          <a:spcPts val="1900"/>
                        </a:lnSpc>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300" b="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補助金等の活用により、教育・保育人材の確保を図り、待機児童数の</a:t>
                      </a:r>
                      <a:endParaRPr kumimoji="1" lang="en-US" altLang="ja-JP" sz="1300" b="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300" b="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減少に寄与した。研修等を実施し、保育の質の向上を図った。</a:t>
                      </a:r>
                      <a:endParaRPr kumimoji="1" lang="ja-JP" altLang="en-US" sz="13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8478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20348" y="452261"/>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①　安全・安心に暮らせる住まいと福祉のまちづくりの推進</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61-64</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3</a:t>
            </a:r>
            <a:r>
              <a:rPr lang="ja-JP" altLang="en-US" sz="2000" b="1" dirty="0">
                <a:solidFill>
                  <a:schemeClr val="bg1"/>
                </a:solidFill>
                <a:latin typeface="メイリオ" panose="020B0604030504040204" pitchFamily="50" charset="-128"/>
                <a:ea typeface="メイリオ" panose="020B0604030504040204" pitchFamily="50" charset="-128"/>
              </a:rPr>
              <a:t>）地域の生活と福祉を支える基盤強化（令和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2461363196"/>
              </p:ext>
            </p:extLst>
          </p:nvPr>
        </p:nvGraphicFramePr>
        <p:xfrm>
          <a:off x="453000" y="2548980"/>
          <a:ext cx="9000000" cy="3666218"/>
        </p:xfrm>
        <a:graphic>
          <a:graphicData uri="http://schemas.openxmlformats.org/drawingml/2006/table">
            <a:tbl>
              <a:tblPr firstRow="1" bandRow="1">
                <a:tableStyleId>{5940675A-B579-460E-94D1-54222C63F5DA}</a:tableStyleId>
              </a:tblPr>
              <a:tblGrid>
                <a:gridCol w="9000000">
                  <a:extLst>
                    <a:ext uri="{9D8B030D-6E8A-4147-A177-3AD203B41FA5}">
                      <a16:colId xmlns:a16="http://schemas.microsoft.com/office/drawing/2014/main" val="20000"/>
                    </a:ext>
                  </a:extLst>
                </a:gridCol>
              </a:tblGrid>
              <a:tr h="324000">
                <a:tc>
                  <a:txBody>
                    <a:bodyPr/>
                    <a:lstStyle/>
                    <a:p>
                      <a:pPr algn="ctr">
                        <a:lnSpc>
                          <a:spcPts val="19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793637">
                <a:tc>
                  <a:txBody>
                    <a:bodyPr/>
                    <a:lstStyle/>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▸住宅確保要配慮者に対して、登録住宅への入居にかかる情報提供や、相談・見守りなどの支援を行う社会福祉法人等を居住支援法人として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指定した（令和</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年度末</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218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▸福祉有償運送制度の活性化を図るため、府ホームページで制度の広報を行うとともに、運営協議会（府内</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ブロック）に対し、事業推進に必要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な情報提供を行った。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▸さらなる福祉のまちづくりの推進に向けて、建築物のバリアフリー基準の見直しによる条例改正やより高水準なバリアフリー化を図るため、大阪・関西</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万博で取り入れられた先導的なバリアフリー基準や取組を反映したガイドラインの改訂に取り組んだ。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▸市町福祉部局への意向調査を実施するとともに、市町村地域福祉担当課長会議等において、事例集や新たに作成した周知チラシ等を用いて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府営住宅の空室活用制度や事例の周知に取り組んだ。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4000">
                <a:tc>
                  <a:txBody>
                    <a:bodyPr/>
                    <a:lstStyle/>
                    <a:p>
                      <a:pPr algn="ctr">
                        <a:lnSpc>
                          <a:spcPts val="19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extLst>
                  <a:ext uri="{0D108BD9-81ED-4DB2-BD59-A6C34878D82A}">
                    <a16:rowId xmlns:a16="http://schemas.microsoft.com/office/drawing/2014/main" val="10002"/>
                  </a:ext>
                </a:extLst>
              </a:tr>
              <a:tr h="324000">
                <a:tc>
                  <a:txBody>
                    <a:bodyPr/>
                    <a:lstStyle/>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◆地域の身近な相談先である市町村居住支援協議会の設立に向けた活動を、都市整備部と福祉部とが連携しながら支援する。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◆改正住宅セーフティネット法の施行を踏まえ、引き続き居住支援法人による地域のニーズに対応した効果的な居住支援の取組の促進を行う。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◆引き続き、府ホームページの充実を図り、福祉有償運送制度の広報に努める。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◆市町等に対して、周知を行い、府営住宅の空室活用の実現に向けた取組みを促進し、地域住民へのサービス等の充実を図る。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6" name="円/楕円 6"/>
          <p:cNvSpPr/>
          <p:nvPr/>
        </p:nvSpPr>
        <p:spPr>
          <a:xfrm>
            <a:off x="9179859" y="6400640"/>
            <a:ext cx="968188"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12</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8" name="表 7">
            <a:extLst>
              <a:ext uri="{FF2B5EF4-FFF2-40B4-BE49-F238E27FC236}">
                <a16:creationId xmlns:a16="http://schemas.microsoft.com/office/drawing/2014/main" id="{2EC34270-BE96-4503-B0A6-E9B343FD74F5}"/>
              </a:ext>
            </a:extLst>
          </p:cNvPr>
          <p:cNvGraphicFramePr>
            <a:graphicFrameLocks noGrp="1"/>
          </p:cNvGraphicFramePr>
          <p:nvPr>
            <p:extLst>
              <p:ext uri="{D42A27DB-BD31-4B8C-83A1-F6EECF244321}">
                <p14:modId xmlns:p14="http://schemas.microsoft.com/office/powerpoint/2010/main" val="4061681232"/>
              </p:ext>
            </p:extLst>
          </p:nvPr>
        </p:nvGraphicFramePr>
        <p:xfrm>
          <a:off x="453000" y="883851"/>
          <a:ext cx="8986564" cy="1609525"/>
        </p:xfrm>
        <a:graphic>
          <a:graphicData uri="http://schemas.openxmlformats.org/drawingml/2006/table">
            <a:tbl>
              <a:tblPr firstRow="1" bandRow="1">
                <a:tableStyleId>{5940675A-B579-460E-94D1-54222C63F5DA}</a:tableStyleId>
              </a:tblPr>
              <a:tblGrid>
                <a:gridCol w="4516164">
                  <a:extLst>
                    <a:ext uri="{9D8B030D-6E8A-4147-A177-3AD203B41FA5}">
                      <a16:colId xmlns:a16="http://schemas.microsoft.com/office/drawing/2014/main" val="20000"/>
                    </a:ext>
                  </a:extLst>
                </a:gridCol>
                <a:gridCol w="4470400">
                  <a:extLst>
                    <a:ext uri="{9D8B030D-6E8A-4147-A177-3AD203B41FA5}">
                      <a16:colId xmlns:a16="http://schemas.microsoft.com/office/drawing/2014/main" val="3553356610"/>
                    </a:ext>
                  </a:extLst>
                </a:gridCol>
              </a:tblGrid>
              <a:tr h="339144">
                <a:tc>
                  <a:txBody>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目標・指標</a:t>
                      </a:r>
                      <a:endPar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tc>
                  <a:txBody>
                    <a:bodyPr/>
                    <a:lstStyle/>
                    <a:p>
                      <a:pPr algn="ctr">
                        <a:lnSpc>
                          <a:spcPts val="1900"/>
                        </a:lnSpc>
                      </a:pP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取組状況（</a:t>
                      </a:r>
                      <a:r>
                        <a:rPr kumimoji="1" lang="en-US" altLang="ja-JP"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1140543">
                <a:tc>
                  <a:txBody>
                    <a:body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◆居住支援協議会を設立した市区町村の人口カバー率を令和</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年度末までに</a:t>
                      </a:r>
                      <a:r>
                        <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％以上をめざし、市町村単位や行政区単</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位での居住支援協議会の設立を積極的に支援します。</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▸居住支援協議会設立数：</a:t>
                      </a:r>
                      <a:r>
                        <a:rPr kumimoji="1" lang="en-US" altLang="ja-JP"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a:t>
                      </a:r>
                      <a:r>
                        <a:rPr kumimoji="1" lang="zh-TW"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a:t>
                      </a:r>
                      <a:r>
                        <a:rPr kumimoji="1" lang="en-US" altLang="ja-JP"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a:t>
                      </a:r>
                      <a:r>
                        <a:rPr kumimoji="1" lang="zh-TW"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協議会</a:t>
                      </a:r>
                      <a:endParaRPr kumimoji="1" lang="en-US" altLang="zh-TW"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（人口カバー率</a:t>
                      </a:r>
                      <a:r>
                        <a:rPr kumimoji="1" lang="en-US" altLang="ja-JP"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28.6%</a:t>
                      </a:r>
                      <a:r>
                        <a:rPr kumimoji="1" lang="ja-JP" altLang="en-US" sz="13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3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▸市町村における居住支援体制構築に向け、、都市整備部と福祉部が</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連携し、市町村福祉部局、住宅部局、居住支援法人等への働きかけ</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を行った</a:t>
                      </a:r>
                      <a:r>
                        <a:rPr kumimoji="1" lang="ja-JP" altLang="en-US" sz="1300" b="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300" b="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76188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14000" y="3395490"/>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③　地域の多様な主体（企業、福祉施設等、隣保館、</a:t>
            </a: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NPO</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など）との協働</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70-76</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3</a:t>
            </a:r>
            <a:r>
              <a:rPr lang="ja-JP" altLang="en-US" sz="2000" b="1" dirty="0">
                <a:solidFill>
                  <a:schemeClr val="bg1"/>
                </a:solidFill>
                <a:latin typeface="メイリオ" panose="020B0604030504040204" pitchFamily="50" charset="-128"/>
                <a:ea typeface="メイリオ" panose="020B0604030504040204" pitchFamily="50" charset="-128"/>
              </a:rPr>
              <a:t>）地域の生活と福祉を支える基盤強化（令和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6" name="表 5"/>
          <p:cNvGraphicFramePr>
            <a:graphicFrameLocks noGrp="1"/>
          </p:cNvGraphicFramePr>
          <p:nvPr>
            <p:extLst>
              <p:ext uri="{D42A27DB-BD31-4B8C-83A1-F6EECF244321}">
                <p14:modId xmlns:p14="http://schemas.microsoft.com/office/powerpoint/2010/main" val="3712741180"/>
              </p:ext>
            </p:extLst>
          </p:nvPr>
        </p:nvGraphicFramePr>
        <p:xfrm>
          <a:off x="453000" y="3771062"/>
          <a:ext cx="9000000" cy="2869691"/>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84539">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020910">
                <a:tc>
                  <a:txBody>
                    <a:bodyPr/>
                    <a:lstStyle/>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▸小地域ネットワーク活動への支援等で実施された取組みを収集し、多様な主体との連携事例について、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9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会議等で情報提供を行った。</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▸包括的な支援体制の整備や重層的支援体制整備事業の円滑な実施に向け、市町村職員や関係</a:t>
                      </a: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者に対し、制度理解のための講義や先進事例の提供を行った。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▸市町村社会福祉協議会及び社会福祉法人・福施設等の職員を対象に地域貢献委員会の取組みの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情報共有を行う会議等を開催した。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▸大阪府福祉基金を活用し、福祉だけに限定しないメンバーで、様々な人々が出会い、参加する居場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所の創出をめざす事業を実施した。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●地域福祉・高齢者福祉交付金（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901,598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小地域ネットワーク活動を支援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●包括的支援体制構築支援事業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20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6,848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914400" rtl="0" eaLnBrk="1" fontAlgn="auto" latinLnBrk="0" hangingPunct="1">
                        <a:lnSpc>
                          <a:spcPts val="2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●つながる「居場所」づくり事業（</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40,000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4539">
                <a:tc gridSpan="2">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282012">
                <a:tc gridSpan="2">
                  <a:txBody>
                    <a:bodyPr/>
                    <a:lstStyle/>
                    <a:p>
                      <a:pPr>
                        <a:lnSpc>
                          <a:spcPts val="17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◆府社協や市町村と連携を図り、府全域にわたる福祉ニーズ等に対応した施策展開を支援していく。</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正方形/長方形 7"/>
          <p:cNvSpPr/>
          <p:nvPr/>
        </p:nvSpPr>
        <p:spPr>
          <a:xfrm>
            <a:off x="114000" y="480459"/>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②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社会福祉協議会に対する活動支援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65-69</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円/楕円 6"/>
          <p:cNvSpPr/>
          <p:nvPr/>
        </p:nvSpPr>
        <p:spPr>
          <a:xfrm>
            <a:off x="9271587" y="6393360"/>
            <a:ext cx="756000"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2000" b="1" kern="0" dirty="0">
                <a:solidFill>
                  <a:prstClr val="black"/>
                </a:solidFill>
                <a:latin typeface="メイリオ" panose="020B0604030504040204" pitchFamily="50" charset="-128"/>
                <a:ea typeface="メイリオ" panose="020B0604030504040204" pitchFamily="50" charset="-128"/>
              </a:rPr>
              <a:t>13</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11" name="表 10">
            <a:extLst>
              <a:ext uri="{FF2B5EF4-FFF2-40B4-BE49-F238E27FC236}">
                <a16:creationId xmlns:a16="http://schemas.microsoft.com/office/drawing/2014/main" id="{2A8975A9-9C30-45E5-848D-9B8687A5AC1D}"/>
              </a:ext>
            </a:extLst>
          </p:cNvPr>
          <p:cNvGraphicFramePr>
            <a:graphicFrameLocks noGrp="1"/>
          </p:cNvGraphicFramePr>
          <p:nvPr>
            <p:extLst>
              <p:ext uri="{D42A27DB-BD31-4B8C-83A1-F6EECF244321}">
                <p14:modId xmlns:p14="http://schemas.microsoft.com/office/powerpoint/2010/main" val="1811351999"/>
              </p:ext>
            </p:extLst>
          </p:nvPr>
        </p:nvGraphicFramePr>
        <p:xfrm>
          <a:off x="452998" y="938216"/>
          <a:ext cx="9000000" cy="2364866"/>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84539">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1254057">
                <a:tc>
                  <a:txBody>
                    <a:bodyPr/>
                    <a:lstStyle/>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▸府内全域において、関係機関や団体等と協働して社会福祉活動の課題に取り組んでいる大阪府社会</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福祉協議会の「福祉活動指導員設置事業」を支援することにより、大阪府社会福祉協議会の活動強</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化を図り、民間社会福祉活動の充実・発展を推進した。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▸市町村社会福祉協議会及び社会福祉法人・福施設等の職員を対象に地域貢献委員会の取組みに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ついて情報共有を行い、市町村域をまたぐ関係者間の顔の見える関係づくりに取組んだ。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ts val="19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地域福祉・高齢者福祉交付金の活用を通じて、市町村社協における小地域ネットワーク活動を支援した。</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福祉活動指導員設置事業（</a:t>
                      </a:r>
                      <a:r>
                        <a:rPr kumimoji="1" lang="en-US" altLang="zh-TW"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kumimoji="1" lang="en-US" altLang="zh-TW"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014</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zh-TW"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●地域福祉・高齢者福祉交付金（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901,598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小地域ネットワーク活動を支援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4539">
                <a:tc gridSpan="2">
                  <a:txBody>
                    <a:bodyPr/>
                    <a:lstStyle/>
                    <a:p>
                      <a:pPr algn="ctr">
                        <a:lnSpc>
                          <a:spcPts val="17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282012">
                <a:tc gridSpan="2">
                  <a:txBody>
                    <a:bodyPr/>
                    <a:lstStyle/>
                    <a:p>
                      <a:pPr>
                        <a:lnSpc>
                          <a:spcPts val="17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◆府社協や市町村と連携を図り、府全域にわたる福祉ニーズ等に対応した施策展開を支援していく。</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94272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3</a:t>
            </a:r>
            <a:r>
              <a:rPr lang="ja-JP" altLang="en-US" sz="2000" b="1" dirty="0">
                <a:solidFill>
                  <a:schemeClr val="bg1"/>
                </a:solidFill>
                <a:latin typeface="メイリオ" panose="020B0604030504040204" pitchFamily="50" charset="-128"/>
                <a:ea typeface="メイリオ" panose="020B0604030504040204" pitchFamily="50" charset="-128"/>
              </a:rPr>
              <a:t>）地域の生活と福祉を支える基盤強化（令和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4" name="表 13"/>
          <p:cNvGraphicFramePr>
            <a:graphicFrameLocks noGrp="1"/>
          </p:cNvGraphicFramePr>
          <p:nvPr>
            <p:extLst>
              <p:ext uri="{D42A27DB-BD31-4B8C-83A1-F6EECF244321}">
                <p14:modId xmlns:p14="http://schemas.microsoft.com/office/powerpoint/2010/main" val="3664170432"/>
              </p:ext>
            </p:extLst>
          </p:nvPr>
        </p:nvGraphicFramePr>
        <p:xfrm>
          <a:off x="461400" y="811343"/>
          <a:ext cx="9000000" cy="2153458"/>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26445">
                <a:tc>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553785">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▸地域の福祉課題や府施策に対応する</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つの公募テーマを設定するとともに、老人クラブ活動への支援な</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ど、施策推進公募型事業への助成を拡充できた。公募型事業への助成を拡充できた。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▸市町村及びボランティア関係団体等への広報活動を積極的に実施し、助成の増加を促進した。</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大阪府福祉基金設置運営</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費</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234,700</a:t>
                      </a:r>
                      <a:r>
                        <a:rPr kumimoji="1" lang="zh-TW"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6445">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05326">
                <a:tc gridSpan="2">
                  <a:txBody>
                    <a:bodyPr/>
                    <a:lstStyle/>
                    <a:p>
                      <a:pPr marL="0" marR="0" lvl="0" indent="0" algn="l" defTabSz="685800" rtl="0" eaLnBrk="1" fontAlgn="auto" latinLnBrk="0" hangingPunct="1">
                        <a:lnSpc>
                          <a:spcPts val="18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◆助成金の申請方法や周知期間などを見直し、地域福祉に寄与する事業を実施する様々な団体が、助成金を活用できるよう、更なる機会創出を</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8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めざす。</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685800" rtl="0" eaLnBrk="1" fontAlgn="auto" latinLnBrk="0" hangingPunct="1">
                        <a:lnSpc>
                          <a:spcPts val="18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◆助成金の事業評価を行い、その評価結果を公表し、広報することにより事業成果の見える化を進める。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5" name="正方形/長方形 14"/>
          <p:cNvSpPr/>
          <p:nvPr/>
        </p:nvSpPr>
        <p:spPr>
          <a:xfrm>
            <a:off x="174794" y="402998"/>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④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福祉基金の活用・推進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77</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円/楕円 6"/>
          <p:cNvSpPr/>
          <p:nvPr/>
        </p:nvSpPr>
        <p:spPr>
          <a:xfrm>
            <a:off x="9270895" y="6424988"/>
            <a:ext cx="75600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2000" b="1" kern="0" dirty="0">
                <a:solidFill>
                  <a:prstClr val="black"/>
                </a:solidFill>
                <a:latin typeface="メイリオ" panose="020B0604030504040204" pitchFamily="50" charset="-128"/>
                <a:ea typeface="メイリオ" panose="020B0604030504040204" pitchFamily="50" charset="-128"/>
              </a:rPr>
              <a:t>14</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578F2CD4-FA85-4D81-9463-37890603E05C}"/>
              </a:ext>
            </a:extLst>
          </p:cNvPr>
          <p:cNvSpPr/>
          <p:nvPr/>
        </p:nvSpPr>
        <p:spPr>
          <a:xfrm>
            <a:off x="174794" y="3147238"/>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⑤　矯正施設退所予定者等への社会復帰支援</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78-80</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8" name="表 7">
            <a:extLst>
              <a:ext uri="{FF2B5EF4-FFF2-40B4-BE49-F238E27FC236}">
                <a16:creationId xmlns:a16="http://schemas.microsoft.com/office/drawing/2014/main" id="{88A8E1EC-83AA-4275-97DA-80FED2407B98}"/>
              </a:ext>
            </a:extLst>
          </p:cNvPr>
          <p:cNvGraphicFramePr>
            <a:graphicFrameLocks noGrp="1"/>
          </p:cNvGraphicFramePr>
          <p:nvPr>
            <p:extLst>
              <p:ext uri="{D42A27DB-BD31-4B8C-83A1-F6EECF244321}">
                <p14:modId xmlns:p14="http://schemas.microsoft.com/office/powerpoint/2010/main" val="420965807"/>
              </p:ext>
            </p:extLst>
          </p:nvPr>
        </p:nvGraphicFramePr>
        <p:xfrm>
          <a:off x="453000" y="3622231"/>
          <a:ext cx="9000000" cy="2359513"/>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88000">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977391">
                <a:tc>
                  <a:txBody>
                    <a:bodyPr/>
                    <a:lstStyle/>
                    <a:p>
                      <a:pPr>
                        <a:lnSpc>
                          <a:spcPts val="1800"/>
                        </a:lnSpc>
                      </a:pPr>
                      <a:r>
                        <a:rPr kumimoji="1" lang="ja-JP" altLang="en-US" sz="1200" spc="-6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▸市町村と地域生活定着支援センター及び法務省関係機関との連携促進に向けた「フォーラム」を開催し、相　</a:t>
                      </a:r>
                      <a:endParaRPr kumimoji="1" lang="en-US" altLang="ja-JP" sz="1200" spc="-6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spc="-6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互理解と協力の促進を図った。</a:t>
                      </a:r>
                      <a:endParaRPr kumimoji="1" lang="en-US" altLang="ja-JP" sz="1200" spc="-6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▸各</a:t>
                      </a:r>
                      <a:r>
                        <a:rPr kumimoji="1" lang="ja-JP" altLang="en-US" sz="1200" i="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関係機関による連絡協議会において、事業における課題を共有し、解決策の検討を図った。</a:t>
                      </a:r>
                      <a:endParaRPr kumimoji="1" lang="en-US" altLang="ja-JP" sz="1200" i="0" strike="noStrike"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▸性犯罪者に対する社会復帰支援事業（出口支援事業）及び心理カウンセリング支援制度（入口支</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援事業）を実施し、社会復帰支援及び再犯防止に向けた心理カウンセリング支援を行った。</a:t>
                      </a:r>
                      <a:endParaRPr kumimoji="1" lang="en-US" altLang="ja-JP" sz="1200" i="0" strike="noStrike" baseline="0" dirty="0">
                        <a:solidFill>
                          <a:schemeClr val="tx1"/>
                        </a:solidFill>
                        <a:highlight>
                          <a:srgbClr val="FFFF00"/>
                        </a:highlight>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●地域生活定着支援センター事業費（</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44,995</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8000">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560781">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a:t>
                      </a:r>
                      <a:r>
                        <a:rPr kumimoji="1" lang="ja-JP" altLang="en-US" sz="1200" spc="-6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地域生活定着支援センター事業の</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趣旨等を市町村等へ周知・啓発を行い、理解促進と連携体制の構築に努める。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月に策定された「第二次大阪府再犯防止推進計画」の進捗管理を行う。</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62910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14000" y="420666"/>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⑥　第三者評価等による福祉サービスの質の向上</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81-83</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3</a:t>
            </a:r>
            <a:r>
              <a:rPr lang="ja-JP" altLang="en-US" sz="2000" b="1" dirty="0">
                <a:solidFill>
                  <a:schemeClr val="bg1"/>
                </a:solidFill>
                <a:latin typeface="メイリオ" panose="020B0604030504040204" pitchFamily="50" charset="-128"/>
                <a:ea typeface="メイリオ" panose="020B0604030504040204" pitchFamily="50" charset="-128"/>
              </a:rPr>
              <a:t>）地域の生活と福祉を支える基盤強化（令和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6" name="表 5"/>
          <p:cNvGraphicFramePr>
            <a:graphicFrameLocks noGrp="1"/>
          </p:cNvGraphicFramePr>
          <p:nvPr>
            <p:extLst>
              <p:ext uri="{D42A27DB-BD31-4B8C-83A1-F6EECF244321}">
                <p14:modId xmlns:p14="http://schemas.microsoft.com/office/powerpoint/2010/main" val="3660915807"/>
              </p:ext>
            </p:extLst>
          </p:nvPr>
        </p:nvGraphicFramePr>
        <p:xfrm>
          <a:off x="461400" y="3537548"/>
          <a:ext cx="9000000" cy="1368001"/>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287631">
                <a:tc>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507579">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▸介護保険サービス事業者や</a:t>
                      </a:r>
                      <a:r>
                        <a:rPr kumimoji="1" lang="ja-JP" altLang="en-US" sz="12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福祉サービス事業者等に対し、指導監査を実施し、サービスの質の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向上及び施設等の適正運営に寄与した。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●指導監査等にかかる事業費</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57,766</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7631">
                <a:tc gridSpan="2">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285160">
                <a:tc gridSpan="2">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◆引き続き、市町村とも連携しながら指導監査を行い、利用者のニーズに合わせた福祉サービスが提供されるよう適切な事業運営の確保に努める。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正方形/長方形 7"/>
          <p:cNvSpPr/>
          <p:nvPr/>
        </p:nvSpPr>
        <p:spPr>
          <a:xfrm>
            <a:off x="114000" y="3035179"/>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⑦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社会福祉法人及び福祉サービス事業者への適切な指導監査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83-84</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円/楕円 6"/>
          <p:cNvSpPr/>
          <p:nvPr/>
        </p:nvSpPr>
        <p:spPr>
          <a:xfrm>
            <a:off x="9270895" y="6424988"/>
            <a:ext cx="756000" cy="457360"/>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ja-JP" sz="2000" b="1" kern="0" dirty="0">
                <a:solidFill>
                  <a:prstClr val="black"/>
                </a:solidFill>
                <a:latin typeface="メイリオ" panose="020B0604030504040204" pitchFamily="50" charset="-128"/>
                <a:ea typeface="メイリオ" panose="020B0604030504040204" pitchFamily="50" charset="-128"/>
              </a:rPr>
              <a:t>15</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graphicFrame>
        <p:nvGraphicFramePr>
          <p:cNvPr id="11" name="表 10"/>
          <p:cNvGraphicFramePr>
            <a:graphicFrameLocks noGrp="1"/>
          </p:cNvGraphicFramePr>
          <p:nvPr>
            <p:extLst>
              <p:ext uri="{D42A27DB-BD31-4B8C-83A1-F6EECF244321}">
                <p14:modId xmlns:p14="http://schemas.microsoft.com/office/powerpoint/2010/main" val="173913787"/>
              </p:ext>
            </p:extLst>
          </p:nvPr>
        </p:nvGraphicFramePr>
        <p:xfrm>
          <a:off x="465600" y="856176"/>
          <a:ext cx="8991600" cy="1909191"/>
        </p:xfrm>
        <a:graphic>
          <a:graphicData uri="http://schemas.openxmlformats.org/drawingml/2006/table">
            <a:tbl>
              <a:tblPr firstRow="1" bandRow="1">
                <a:tableStyleId>{5940675A-B579-460E-94D1-54222C63F5DA}</a:tableStyleId>
              </a:tblPr>
              <a:tblGrid>
                <a:gridCol w="6476708">
                  <a:extLst>
                    <a:ext uri="{9D8B030D-6E8A-4147-A177-3AD203B41FA5}">
                      <a16:colId xmlns:a16="http://schemas.microsoft.com/office/drawing/2014/main" val="20000"/>
                    </a:ext>
                  </a:extLst>
                </a:gridCol>
                <a:gridCol w="2514892">
                  <a:extLst>
                    <a:ext uri="{9D8B030D-6E8A-4147-A177-3AD203B41FA5}">
                      <a16:colId xmlns:a16="http://schemas.microsoft.com/office/drawing/2014/main" val="4032548442"/>
                    </a:ext>
                  </a:extLst>
                </a:gridCol>
              </a:tblGrid>
              <a:tr h="300518">
                <a:tc>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6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830921">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▸市町村地域福祉担当課長会議及び社会福祉法人等が集まる説明会等において、第三者評価事業</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の説明や、資料提供を行うなど、受審促進を図った。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▸評価機関及び評価調査者の質を高めるため、養成研修等を開催した。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●福祉サービス第三者評価システム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推進事業費（</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4,325</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00518">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285724">
                <a:tc gridSpan="2">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◆市町村や庁内関係部局等と連携しながら、あらゆる機会を捉えて第三者評価受審の意義を周知し、積極的な働きかけを行っていく。</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また、他府県における実施状況等も参考にしながら、他制度との連携方策など第三者評価制度の普及・啓発の手法等について検討する。</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5416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128697" y="540255"/>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①　市町村の取組みに対する支援</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85-86</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7" name="サブタイトル 2"/>
          <p:cNvSpPr txBox="1">
            <a:spLocks/>
          </p:cNvSpPr>
          <p:nvPr/>
        </p:nvSpPr>
        <p:spPr>
          <a:xfrm>
            <a:off x="0" y="0"/>
            <a:ext cx="9906000" cy="396000"/>
          </a:xfrm>
          <a:prstGeom prst="rect">
            <a:avLst/>
          </a:prstGeom>
          <a:solidFill>
            <a:schemeClr val="accent1"/>
          </a:solidFill>
        </p:spPr>
        <p:txBody>
          <a:bodyPr lIns="72000" tIns="72000" rIns="72000" bIns="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kumimoji="1"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kumimoji="1" sz="1600" kern="1200">
                <a:solidFill>
                  <a:schemeClr val="tx1"/>
                </a:solidFill>
                <a:latin typeface="+mn-lt"/>
                <a:ea typeface="+mn-ea"/>
                <a:cs typeface="+mn-cs"/>
              </a:defRPr>
            </a:lvl9pPr>
          </a:lstStyle>
          <a:p>
            <a:pPr marL="0" indent="0" algn="ctr">
              <a:buNone/>
            </a:pPr>
            <a:r>
              <a:rPr lang="ja-JP" altLang="en-US" sz="2000" b="1" dirty="0">
                <a:solidFill>
                  <a:schemeClr val="bg1"/>
                </a:solidFill>
                <a:latin typeface="メイリオ" panose="020B0604030504040204" pitchFamily="50" charset="-128"/>
                <a:ea typeface="メイリオ" panose="020B0604030504040204" pitchFamily="50" charset="-128"/>
              </a:rPr>
              <a:t>（</a:t>
            </a:r>
            <a:r>
              <a:rPr lang="en-US" altLang="ja-JP" sz="2000" b="1" dirty="0">
                <a:solidFill>
                  <a:schemeClr val="bg1"/>
                </a:solidFill>
                <a:latin typeface="メイリオ" panose="020B0604030504040204" pitchFamily="50" charset="-128"/>
                <a:ea typeface="メイリオ" panose="020B0604030504040204" pitchFamily="50" charset="-128"/>
              </a:rPr>
              <a:t>4</a:t>
            </a:r>
            <a:r>
              <a:rPr lang="ja-JP" altLang="en-US" sz="2000" b="1" dirty="0">
                <a:solidFill>
                  <a:schemeClr val="bg1"/>
                </a:solidFill>
                <a:latin typeface="メイリオ" panose="020B0604030504040204" pitchFamily="50" charset="-128"/>
                <a:ea typeface="メイリオ" panose="020B0604030504040204" pitchFamily="50" charset="-128"/>
              </a:rPr>
              <a:t>）市町村支援（令和</a:t>
            </a:r>
            <a:r>
              <a:rPr lang="en-US" altLang="ja-JP" sz="2000" b="1" dirty="0">
                <a:solidFill>
                  <a:schemeClr val="bg1"/>
                </a:solidFill>
                <a:latin typeface="メイリオ" panose="020B0604030504040204" pitchFamily="50" charset="-128"/>
                <a:ea typeface="メイリオ" panose="020B0604030504040204" pitchFamily="50" charset="-128"/>
              </a:rPr>
              <a:t>7</a:t>
            </a:r>
            <a:r>
              <a:rPr lang="ja-JP" altLang="en-US" sz="2000" b="1" dirty="0">
                <a:solidFill>
                  <a:schemeClr val="bg1"/>
                </a:solidFill>
                <a:latin typeface="メイリオ" panose="020B0604030504040204" pitchFamily="50" charset="-128"/>
                <a:ea typeface="メイリオ" panose="020B0604030504040204" pitchFamily="50" charset="-128"/>
              </a:rPr>
              <a:t>年度 取組状況）</a:t>
            </a:r>
          </a:p>
        </p:txBody>
      </p:sp>
      <p:graphicFrame>
        <p:nvGraphicFramePr>
          <p:cNvPr id="12" name="表 11"/>
          <p:cNvGraphicFramePr>
            <a:graphicFrameLocks noGrp="1"/>
          </p:cNvGraphicFramePr>
          <p:nvPr>
            <p:extLst>
              <p:ext uri="{D42A27DB-BD31-4B8C-83A1-F6EECF244321}">
                <p14:modId xmlns:p14="http://schemas.microsoft.com/office/powerpoint/2010/main" val="282885218"/>
              </p:ext>
            </p:extLst>
          </p:nvPr>
        </p:nvGraphicFramePr>
        <p:xfrm>
          <a:off x="463548" y="973450"/>
          <a:ext cx="9000000" cy="2891823"/>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24000">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900000">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▸広域的・専門的な課題への支援として、人権相談窓口による専門的相談対応、障がい者差別解消に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向けた広域支援相談員の配置と相談対応等の多様な相談支援を通じて、府民が直面する課題などの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解決に取り組んだ。</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▸大阪府地域福祉・高齢者福祉交付金を活用し、地域福祉及び高齢者福祉の分野を対象に、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市町村が創意工夫を凝らし、地域の実情や住民ニーズに沿った施策を立案、推進することを支援した。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地域福祉分野（</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92</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事業）、高齢者福祉分野（</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事業）の事業を支援。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▸包括的な支援体制又は重層的支援体制整備事業の整備状況や課題を把握するためのアンケートを</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実施し、とりまとめ結果については、市町村地域福祉課長会議の場を活用し、情報提供を行った。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●地域福祉・高齢者福祉交付金（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901,598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4000">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50539">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◆引き続き、地域ニーズに沿った施策展開を支援するとともに、先進事例や好事例を市町村へ提供し、施策立案をサポートしていく。</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6" name="表 5"/>
          <p:cNvGraphicFramePr>
            <a:graphicFrameLocks noGrp="1"/>
          </p:cNvGraphicFramePr>
          <p:nvPr>
            <p:extLst>
              <p:ext uri="{D42A27DB-BD31-4B8C-83A1-F6EECF244321}">
                <p14:modId xmlns:p14="http://schemas.microsoft.com/office/powerpoint/2010/main" val="1833947828"/>
              </p:ext>
            </p:extLst>
          </p:nvPr>
        </p:nvGraphicFramePr>
        <p:xfrm>
          <a:off x="461400" y="4444476"/>
          <a:ext cx="9000000" cy="1986884"/>
        </p:xfrm>
        <a:graphic>
          <a:graphicData uri="http://schemas.openxmlformats.org/drawingml/2006/table">
            <a:tbl>
              <a:tblPr firstRow="1" bandRow="1">
                <a:tableStyleId>{5940675A-B579-460E-94D1-54222C63F5DA}</a:tableStyleId>
              </a:tblPr>
              <a:tblGrid>
                <a:gridCol w="6482759">
                  <a:extLst>
                    <a:ext uri="{9D8B030D-6E8A-4147-A177-3AD203B41FA5}">
                      <a16:colId xmlns:a16="http://schemas.microsoft.com/office/drawing/2014/main" val="20000"/>
                    </a:ext>
                  </a:extLst>
                </a:gridCol>
                <a:gridCol w="2517241">
                  <a:extLst>
                    <a:ext uri="{9D8B030D-6E8A-4147-A177-3AD203B41FA5}">
                      <a16:colId xmlns:a16="http://schemas.microsoft.com/office/drawing/2014/main" val="4032548442"/>
                    </a:ext>
                  </a:extLst>
                </a:gridCol>
              </a:tblGrid>
              <a:tr h="324000">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主な取組（</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tc>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主な関連予算（</a:t>
                      </a:r>
                      <a:r>
                        <a:rPr kumimoji="1" lang="en-US" altLang="ja-JP"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R7</a:t>
                      </a: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年度）</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900000">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▸市町村における包括的な支援体制の整備を踏まえた地域福祉計画の見直しが進められるよう、市町村</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地域福祉担当課長会議等を通じて、必要な情報提供や意見交換を行った。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▸交付金の活用により、地域福祉計画の理解・促進を図る住民説明会や住民ニーズ調査事業の実施に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対する財政支援を行った。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●地域福祉・高齢者福祉交付金（</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901,598</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千円）</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再掲</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4000">
                <a:tc gridSpan="2">
                  <a:txBody>
                    <a:bodyPr/>
                    <a:lstStyle/>
                    <a:p>
                      <a:pPr algn="ctr">
                        <a:lnSpc>
                          <a:spcPts val="1800"/>
                        </a:lnSpc>
                      </a:pPr>
                      <a:r>
                        <a:rPr kumimoji="1" lang="ja-JP" altLang="en-US" sz="1300" b="1" u="none"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今後の方向性</a:t>
                      </a: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B050"/>
                    </a:solidFill>
                  </a:tcPr>
                </a:tc>
                <a:tc hMerge="1">
                  <a:txBody>
                    <a:bodyPr/>
                    <a:lstStyle/>
                    <a:p>
                      <a:pPr algn="ctr">
                        <a:lnSpc>
                          <a:spcPts val="2200"/>
                        </a:lnSpc>
                      </a:pPr>
                      <a:endParaRPr kumimoji="1" lang="ja-JP" altLang="en-US" sz="1600" b="1"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40000"/>
                        <a:lumOff val="60000"/>
                      </a:schemeClr>
                    </a:solidFill>
                  </a:tcPr>
                </a:tc>
                <a:extLst>
                  <a:ext uri="{0D108BD9-81ED-4DB2-BD59-A6C34878D82A}">
                    <a16:rowId xmlns:a16="http://schemas.microsoft.com/office/drawing/2014/main" val="10002"/>
                  </a:ext>
                </a:extLst>
              </a:tr>
              <a:tr h="360000">
                <a:tc gridSpan="2">
                  <a:txBody>
                    <a:bodyPr/>
                    <a:lstStyle/>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◆引き続き、地域福祉の推進に関する情報共有や意見交換を行うとともに、地域福祉計画の改定等に必要な助言や情報提供を行っていく。</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tc hMerge="1">
                  <a:txBody>
                    <a:bodyPr/>
                    <a:lstStyle/>
                    <a:p>
                      <a:pPr>
                        <a:lnSpc>
                          <a:spcPts val="2000"/>
                        </a:lnSpc>
                      </a:pPr>
                      <a:endParaRPr kumimoji="1"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91438" marR="91438" marT="45704" marB="4570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8" name="正方形/長方形 7"/>
          <p:cNvSpPr/>
          <p:nvPr/>
        </p:nvSpPr>
        <p:spPr>
          <a:xfrm>
            <a:off x="126549" y="4034325"/>
            <a:ext cx="9792000" cy="394339"/>
          </a:xfrm>
          <a:prstGeom prst="rect">
            <a:avLst/>
          </a:prstGeom>
          <a:noFill/>
          <a:ln>
            <a:noFill/>
          </a:ln>
        </p:spPr>
        <p:txBody>
          <a:bodyPr wrap="square">
            <a:spAutoFit/>
          </a:bodyPr>
          <a:lstStyle/>
          <a:p>
            <a:pPr>
              <a:lnSpc>
                <a:spcPts val="2500"/>
              </a:lnSpc>
              <a:tabLst>
                <a:tab pos="266700" algn="l"/>
              </a:tabLst>
            </a:pP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　②</a:t>
            </a:r>
            <a:r>
              <a:rPr lang="ja-JP" altLang="en-US" sz="16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市町村地域福祉計画の策定・改定支援　＊計画</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86</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頁　</a:t>
            </a:r>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円/楕円 6"/>
          <p:cNvSpPr/>
          <p:nvPr/>
        </p:nvSpPr>
        <p:spPr>
          <a:xfrm>
            <a:off x="9271587" y="6393360"/>
            <a:ext cx="756000" cy="457359"/>
          </a:xfrm>
          <a:prstGeom prst="ellipse">
            <a:avLst/>
          </a:prstGeom>
          <a:no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16</a:t>
            </a:r>
            <a:endParaRPr kumimoji="0" lang="ja-JP" altLang="en-US" sz="2000" b="1" i="0" u="none" strike="noStrike" kern="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387950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2174</TotalTime>
  <Words>6720</Words>
  <Application>Microsoft Office PowerPoint</Application>
  <PresentationFormat>A4 210 x 297 mm</PresentationFormat>
  <Paragraphs>488</Paragraphs>
  <Slides>17</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17</vt:i4>
      </vt:variant>
    </vt:vector>
  </HeadingPairs>
  <TitlesOfParts>
    <vt:vector size="26" baseType="lpstr">
      <vt:lpstr>Meiryo UI</vt:lpstr>
      <vt:lpstr>ＭＳ ゴシック</vt:lpstr>
      <vt:lpstr>メイリオ</vt:lpstr>
      <vt:lpstr>游ゴシック</vt:lpstr>
      <vt:lpstr>Arial</vt:lpstr>
      <vt:lpstr>Calibri</vt:lpstr>
      <vt:lpstr>Calibri Light</vt:lpstr>
      <vt:lpstr>Rockwell</vt:lpstr>
      <vt:lpstr>Office テーマ</vt:lpstr>
      <vt:lpstr>第5期大阪府地域福祉支援計画</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第５期大阪府地域福祉支援計画における目標・指標の進捗について</dc:title>
  <dc:creator/>
  <cp:lastModifiedBy>吉崎　啓司</cp:lastModifiedBy>
  <cp:revision>172</cp:revision>
  <cp:lastPrinted>2026-10-01T04:13:56Z</cp:lastPrinted>
  <dcterms:created xsi:type="dcterms:W3CDTF">2025-03-16T02:13:54Z</dcterms:created>
  <dcterms:modified xsi:type="dcterms:W3CDTF">2026-10-01T04:15:04Z</dcterms:modified>
</cp:coreProperties>
</file>