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1.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2.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76" r:id="rId2"/>
    <p:sldId id="281" r:id="rId3"/>
    <p:sldId id="285" r:id="rId4"/>
    <p:sldId id="282" r:id="rId5"/>
    <p:sldId id="292" r:id="rId6"/>
    <p:sldId id="277" r:id="rId7"/>
    <p:sldId id="286" r:id="rId8"/>
    <p:sldId id="288" r:id="rId9"/>
    <p:sldId id="256" r:id="rId10"/>
    <p:sldId id="257" r:id="rId11"/>
    <p:sldId id="258" r:id="rId12"/>
    <p:sldId id="259" r:id="rId13"/>
    <p:sldId id="289" r:id="rId14"/>
    <p:sldId id="261" r:id="rId15"/>
    <p:sldId id="262" r:id="rId16"/>
    <p:sldId id="263" r:id="rId17"/>
    <p:sldId id="264" r:id="rId18"/>
    <p:sldId id="265" r:id="rId19"/>
    <p:sldId id="266" r:id="rId20"/>
    <p:sldId id="267" r:id="rId21"/>
    <p:sldId id="268" r:id="rId22"/>
    <p:sldId id="269" r:id="rId23"/>
    <p:sldId id="287" r:id="rId24"/>
    <p:sldId id="290" r:id="rId25"/>
    <p:sldId id="284" r:id="rId26"/>
    <p:sldId id="291" r:id="rId27"/>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EDD"/>
    <a:srgbClr val="FFDBB7"/>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84" autoAdjust="0"/>
    <p:restoredTop sz="64593" autoAdjust="0"/>
  </p:normalViewPr>
  <p:slideViewPr>
    <p:cSldViewPr snapToGrid="0">
      <p:cViewPr varScale="1">
        <p:scale>
          <a:sx n="83" d="100"/>
          <a:sy n="83" d="100"/>
        </p:scale>
        <p:origin x="84" y="6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activeX/activeX1.xml><?xml version="1.0" encoding="utf-8"?>
<ax:ocx xmlns:ax="http://schemas.microsoft.com/office/2006/activeX" xmlns:r="http://schemas.openxmlformats.org/officeDocument/2006/relationships" ax:classid="{D9347033-9612-11D1-9D75-00C04FCC8CDC}" ax:persistence="persistPropertyBag">
  <ax:ocxPr ax:name="_cx" ax:value="3298"/>
  <ax:ocxPr ax:name="_cy" ax:value="3298"/>
  <ax:ocxPr ax:name="Style" ax:value="11"/>
  <ax:ocxPr ax:name="SubStyle" ax:value="-1"/>
  <ax:ocxPr ax:name="Validation" ax:value="2"/>
  <ax:ocxPr ax:name="LineWeight" ax:value="3"/>
  <ax:ocxPr ax:name="Direction" ax:value="0"/>
  <ax:ocxPr ax:name="ShowData" ax:value="1"/>
  <ax:ocxPr ax:name="Value" ax:value="https://www.cfa.go.jp/policies/child-safety/efforts/koseibouhou"/>
  <ax:ocxPr ax:name="ForeColor" ax:value="0"/>
  <ax:ocxPr ax:name="BackColor" ax:value="16777215"/>
</ax:ocx>
</file>

<file path=ppt/activeX/activeX2.xml><?xml version="1.0" encoding="utf-8"?>
<ax:ocx xmlns:ax="http://schemas.microsoft.com/office/2006/activeX" xmlns:r="http://schemas.openxmlformats.org/officeDocument/2006/relationships" ax:classid="{D9347033-9612-11D1-9D75-00C04FCC8CDC}" ax:persistence="persistPropertyBag">
  <ax:ocxPr ax:name="_cx" ax:value="3298"/>
  <ax:ocxPr ax:name="_cy" ax:value="3298"/>
  <ax:ocxPr ax:name="Style" ax:value="11"/>
  <ax:ocxPr ax:name="SubStyle" ax:value="-1"/>
  <ax:ocxPr ax:name="Validation" ax:value="2"/>
  <ax:ocxPr ax:name="LineWeight" ax:value="3"/>
  <ax:ocxPr ax:name="Direction" ax:value="0"/>
  <ax:ocxPr ax:name="ShowData" ax:value="1"/>
  <ax:ocxPr ax:name="Value" ax:value="https://www.cfa.go.jp/policies/child-safety/efforts/koseibouhou/information-session"/>
  <ax:ocxPr ax:name="ForeColor" ax:value="0"/>
  <ax:ocxPr ax:name="BackColor" ax:value="16777215"/>
</ax:ocx>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6" cy="498693"/>
          </a:xfrm>
          <a:prstGeom prst="rect">
            <a:avLst/>
          </a:prstGeom>
        </p:spPr>
        <p:txBody>
          <a:bodyPr vert="horz" lIns="95687" tIns="47844" rIns="95687" bIns="47844" rtlCol="0"/>
          <a:lstStyle>
            <a:lvl1pPr algn="l">
              <a:defRPr sz="1300"/>
            </a:lvl1pPr>
          </a:lstStyle>
          <a:p>
            <a:endParaRPr kumimoji="1" lang="ja-JP" altLang="en-US"/>
          </a:p>
        </p:txBody>
      </p:sp>
      <p:sp>
        <p:nvSpPr>
          <p:cNvPr id="3" name="日付プレースホルダー 2"/>
          <p:cNvSpPr>
            <a:spLocks noGrp="1"/>
          </p:cNvSpPr>
          <p:nvPr>
            <p:ph type="dt" idx="1"/>
          </p:nvPr>
        </p:nvSpPr>
        <p:spPr>
          <a:xfrm>
            <a:off x="3855839" y="0"/>
            <a:ext cx="2949786" cy="498693"/>
          </a:xfrm>
          <a:prstGeom prst="rect">
            <a:avLst/>
          </a:prstGeom>
        </p:spPr>
        <p:txBody>
          <a:bodyPr vert="horz" lIns="95687" tIns="47844" rIns="95687" bIns="47844" rtlCol="0"/>
          <a:lstStyle>
            <a:lvl1pPr algn="r">
              <a:defRPr sz="1300"/>
            </a:lvl1pPr>
          </a:lstStyle>
          <a:p>
            <a:fld id="{57B12EF5-DB59-4ACD-B44C-AAE8660260B4}" type="datetimeFigureOut">
              <a:rPr kumimoji="1" lang="ja-JP" altLang="en-US" smtClean="0"/>
              <a:t>2026/9/14</a:t>
            </a:fld>
            <a:endParaRPr kumimoji="1" lang="ja-JP" altLang="en-US"/>
          </a:p>
        </p:txBody>
      </p:sp>
      <p:sp>
        <p:nvSpPr>
          <p:cNvPr id="4" name="スライド イメージ プレースホルダー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5687" tIns="47844" rIns="95687" bIns="47844"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5687" tIns="47844" rIns="95687" bIns="4784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7"/>
            <a:ext cx="2949786" cy="498692"/>
          </a:xfrm>
          <a:prstGeom prst="rect">
            <a:avLst/>
          </a:prstGeom>
        </p:spPr>
        <p:txBody>
          <a:bodyPr vert="horz" lIns="95687" tIns="47844" rIns="95687" bIns="47844"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6" cy="498692"/>
          </a:xfrm>
          <a:prstGeom prst="rect">
            <a:avLst/>
          </a:prstGeom>
        </p:spPr>
        <p:txBody>
          <a:bodyPr vert="horz" lIns="95687" tIns="47844" rIns="95687" bIns="47844" rtlCol="0" anchor="b"/>
          <a:lstStyle>
            <a:lvl1pPr algn="r">
              <a:defRPr sz="1300"/>
            </a:lvl1pPr>
          </a:lstStyle>
          <a:p>
            <a:fld id="{C75A0AD7-8166-4588-9C48-A69DEFE99867}" type="slidenum">
              <a:rPr kumimoji="1" lang="ja-JP" altLang="en-US" smtClean="0"/>
              <a:t>‹#›</a:t>
            </a:fld>
            <a:endParaRPr kumimoji="1" lang="ja-JP" altLang="en-US"/>
          </a:p>
        </p:txBody>
      </p:sp>
    </p:spTree>
    <p:extLst>
      <p:ext uri="{BB962C8B-B14F-4D97-AF65-F5344CB8AC3E}">
        <p14:creationId xmlns:p14="http://schemas.microsoft.com/office/powerpoint/2010/main" val="228698636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1</a:t>
            </a:fld>
            <a:endParaRPr kumimoji="1" lang="ja-JP" altLang="en-US"/>
          </a:p>
        </p:txBody>
      </p:sp>
    </p:spTree>
    <p:extLst>
      <p:ext uri="{BB962C8B-B14F-4D97-AF65-F5344CB8AC3E}">
        <p14:creationId xmlns:p14="http://schemas.microsoft.com/office/powerpoint/2010/main" val="910804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制度についての従事者等への周知について</a:t>
            </a:r>
            <a:endParaRPr kumimoji="1" lang="en-US" altLang="ja-JP" dirty="0"/>
          </a:p>
          <a:p>
            <a:r>
              <a:rPr kumimoji="1" lang="ja-JP" altLang="en-US" dirty="0"/>
              <a:t>補足に記載のとおり、法に基づく犯罪事実確認を行うためには、本人の同意が必要となります。</a:t>
            </a:r>
            <a:endParaRPr kumimoji="1" lang="en-US" altLang="ja-JP" dirty="0"/>
          </a:p>
          <a:p>
            <a:r>
              <a:rPr kumimoji="1" lang="ja-JP" altLang="en-US" dirty="0"/>
              <a:t>また、犯罪事実確認の結果、性犯罪前科がある場合は、子どもと接する業務に就かすことをできなくするように、職員の配置転換を行う必要があります。</a:t>
            </a:r>
            <a:endParaRPr kumimoji="1" lang="en-US" altLang="ja-JP" dirty="0"/>
          </a:p>
          <a:p>
            <a:r>
              <a:rPr kumimoji="1" lang="ja-JP" altLang="en-US" dirty="0"/>
              <a:t>このため、従事者に対しての制度周知や必要となる手続き、性犯罪前科がある場合の対応など、しっかりと周知を行う必要があります。</a:t>
            </a:r>
            <a:endParaRPr kumimoji="1" lang="en-US" altLang="ja-JP" dirty="0"/>
          </a:p>
          <a:p>
            <a:r>
              <a:rPr kumimoji="1" lang="ja-JP" altLang="en-US" dirty="0"/>
              <a:t>加えて、従事者において本制度を十分理解いただくために施行前の研修が必要となることについても併せて周知をお願いします。</a:t>
            </a:r>
            <a:endParaRPr kumimoji="1" lang="en-US" altLang="ja-JP" dirty="0"/>
          </a:p>
          <a:p>
            <a:r>
              <a:rPr kumimoji="1" lang="ja-JP" altLang="en-US" dirty="0"/>
              <a:t>研修については、後ほどご説明いたします。</a:t>
            </a:r>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10</a:t>
            </a:fld>
            <a:endParaRPr kumimoji="1" lang="ja-JP" altLang="en-US"/>
          </a:p>
        </p:txBody>
      </p:sp>
    </p:spTree>
    <p:extLst>
      <p:ext uri="{BB962C8B-B14F-4D97-AF65-F5344CB8AC3E}">
        <p14:creationId xmlns:p14="http://schemas.microsoft.com/office/powerpoint/2010/main" val="4043032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続きまして、不適切な行為の範囲の検討・確定について</a:t>
            </a:r>
            <a:endParaRPr kumimoji="1" lang="en-US" altLang="ja-JP" dirty="0"/>
          </a:p>
          <a:p>
            <a:r>
              <a:rPr kumimoji="1" lang="ja-JP" altLang="en-US" dirty="0"/>
              <a:t> まず、「不適切な行為」についてですが、当該行為そのものは児童対象性暴力等には該当しないものの、業務上必ずしも必要な行為とまでは言えないものであって、</a:t>
            </a:r>
            <a:endParaRPr kumimoji="1" lang="en-US" altLang="ja-JP" dirty="0"/>
          </a:p>
          <a:p>
            <a:r>
              <a:rPr kumimoji="1" lang="ja-JP" altLang="en-US" dirty="0"/>
              <a:t>当該行為が継続・発展することにより児童対象性暴力等につながり得る行為をいいます。</a:t>
            </a:r>
            <a:endParaRPr kumimoji="1" lang="en-US" altLang="ja-JP" dirty="0"/>
          </a:p>
          <a:p>
            <a:r>
              <a:rPr kumimoji="1" lang="ja-JP" altLang="en-US" dirty="0"/>
              <a:t>「不適切な行為」については、児童対象性暴力等に至らずとも、児童等の人としての尊厳を侵害し得るものという認識に立つことが重要です。</a:t>
            </a:r>
            <a:endParaRPr kumimoji="1" lang="en-US" altLang="ja-JP" dirty="0"/>
          </a:p>
          <a:p>
            <a:r>
              <a:rPr kumimoji="1" lang="ja-JP" altLang="en-US" dirty="0"/>
              <a:t>また、外形上は「不適切な行為」に該当する行為も、状況によっては、問題のない場合もあり得ますが、法の対象となる従事者の意図・目的によっては、</a:t>
            </a:r>
            <a:endParaRPr kumimoji="1" lang="en-US" altLang="ja-JP" dirty="0"/>
          </a:p>
          <a:p>
            <a:r>
              <a:rPr kumimoji="1" lang="ja-JP" altLang="en-US" dirty="0"/>
              <a:t>リスクのある行為であるとの認識に立つことが重要です。</a:t>
            </a:r>
            <a:endParaRPr kumimoji="1" lang="en-US" altLang="ja-JP" dirty="0"/>
          </a:p>
          <a:p>
            <a:r>
              <a:rPr kumimoji="1" lang="ja-JP" altLang="en-US" dirty="0"/>
              <a:t>このため、「不適切な行為」が行われる中で、公私の区別が不明確になったり、児童等との適切な距離感が失われたりすることにより、</a:t>
            </a:r>
            <a:endParaRPr kumimoji="1" lang="en-US" altLang="ja-JP" dirty="0"/>
          </a:p>
          <a:p>
            <a:r>
              <a:rPr kumimoji="1" lang="ja-JP" altLang="en-US" dirty="0"/>
              <a:t>児童対象性暴力等に至らないように、</a:t>
            </a:r>
            <a:endParaRPr kumimoji="1" lang="en-US" altLang="ja-JP" dirty="0"/>
          </a:p>
          <a:p>
            <a:r>
              <a:rPr kumimoji="1" lang="ja-JP" altLang="en-US" dirty="0"/>
              <a:t>これらのリスクを念頭に置いて、「不適切な行為」を従事者とともに定めることが重要です。</a:t>
            </a:r>
            <a:endParaRPr kumimoji="1" lang="en-US" altLang="ja-JP" dirty="0"/>
          </a:p>
          <a:p>
            <a:r>
              <a:rPr kumimoji="1" lang="ja-JP" altLang="en-US" dirty="0"/>
              <a:t>また、定めるにあたっては、対象となる児童等の発達段階や特性、現場の状況等によって、不適切であるか否かが変わり得るものであり、</a:t>
            </a:r>
            <a:endParaRPr kumimoji="1" lang="en-US" altLang="ja-JP" dirty="0"/>
          </a:p>
          <a:p>
            <a:r>
              <a:rPr kumimoji="1" lang="ja-JP" altLang="en-US" dirty="0"/>
              <a:t>これらの行為に該当することで一律に不適切であると判断されるものではないことに留意が必要です。</a:t>
            </a:r>
            <a:endParaRPr kumimoji="1" lang="en-US" altLang="ja-JP" dirty="0"/>
          </a:p>
          <a:p>
            <a:r>
              <a:rPr kumimoji="1" lang="ja-JP" altLang="en-US" dirty="0"/>
              <a:t>なお、事業者は、法の対象となる従事者によって「不適切な行為」が行われたと合理的に判断された場合には、</a:t>
            </a:r>
            <a:endParaRPr kumimoji="1" lang="en-US" altLang="ja-JP" dirty="0"/>
          </a:p>
          <a:p>
            <a:r>
              <a:rPr kumimoji="1" lang="ja-JP" altLang="en-US" dirty="0"/>
              <a:t>「児童対象性暴力等が行われるおそれがあると認める」ときに該当するものとして、該当の従事者に対する指導を行ったり、</a:t>
            </a:r>
            <a:endParaRPr kumimoji="1" lang="en-US" altLang="ja-JP" dirty="0"/>
          </a:p>
          <a:p>
            <a:r>
              <a:rPr kumimoji="1" lang="ja-JP" altLang="en-US" dirty="0"/>
              <a:t>重大性、悪質性が高い場合は、</a:t>
            </a:r>
            <a:r>
              <a:rPr lang="ja-JP" altLang="ja-JP" dirty="0"/>
              <a:t>対象業務に従事させない</a:t>
            </a:r>
            <a:r>
              <a:rPr lang="ja-JP" altLang="en-US" dirty="0"/>
              <a:t>などの</a:t>
            </a:r>
            <a:r>
              <a:rPr kumimoji="1" lang="ja-JP" altLang="en-US" dirty="0"/>
              <a:t>防止措置を講じる必要があります。 </a:t>
            </a:r>
            <a:endParaRPr kumimoji="1" lang="en-US" altLang="ja-JP" dirty="0"/>
          </a:p>
          <a:p>
            <a:r>
              <a:rPr kumimoji="1" lang="ja-JP" altLang="en-US" dirty="0"/>
              <a:t>「不適切な行為」の例については、資料に掲載しているほか、ガイドラインにも掲載がありますのでご参考にしていただければと思います。</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11</a:t>
            </a:fld>
            <a:endParaRPr kumimoji="1" lang="ja-JP" altLang="en-US"/>
          </a:p>
        </p:txBody>
      </p:sp>
    </p:spTree>
    <p:extLst>
      <p:ext uri="{BB962C8B-B14F-4D97-AF65-F5344CB8AC3E}">
        <p14:creationId xmlns:p14="http://schemas.microsoft.com/office/powerpoint/2010/main" val="35721970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続きまして、対象業務従事者の範囲の検討・確定についてです。</a:t>
            </a:r>
            <a:endParaRPr kumimoji="1" lang="en-US" altLang="ja-JP" dirty="0"/>
          </a:p>
          <a:p>
            <a:r>
              <a:rPr kumimoji="1" lang="ja-JP" altLang="en-US" dirty="0"/>
              <a:t>従事者の犯罪事実確認を行うにあたっては、どの従事者が確認の対象となるか、あらかじめ範囲を決めておかなければ確認ができません。</a:t>
            </a:r>
            <a:endParaRPr kumimoji="1" lang="en-US" altLang="ja-JP" dirty="0"/>
          </a:p>
          <a:p>
            <a:pPr defTabSz="956868">
              <a:defRPr/>
            </a:pPr>
            <a:r>
              <a:rPr kumimoji="1" lang="ja-JP" altLang="en-US" dirty="0"/>
              <a:t>職種全体が対象となる保育士等については、事業者に対象範囲の裁量の余地はない一方で、</a:t>
            </a:r>
            <a:endParaRPr kumimoji="1" lang="en-US" altLang="ja-JP" dirty="0"/>
          </a:p>
          <a:p>
            <a:pPr defTabSz="956868">
              <a:defRPr/>
            </a:pPr>
            <a:r>
              <a:rPr kumimoji="1" lang="ja-JP" altLang="en-US" dirty="0"/>
              <a:t>職種の一部が対象になり得るものについて、例えば事務職員や送迎バスの運転手などについては、</a:t>
            </a:r>
            <a:endParaRPr kumimoji="1" lang="en-US" altLang="ja-JP" dirty="0"/>
          </a:p>
          <a:p>
            <a:pPr defTabSz="956868">
              <a:defRPr/>
            </a:pPr>
            <a:r>
              <a:rPr kumimoji="1" lang="ja-JP" altLang="en-US" dirty="0"/>
              <a:t>業務の実態が支配性、継続性、閉鎖性の３要件を満たすかどうかにより、事業者自らが判断する必要があります。</a:t>
            </a:r>
            <a:endParaRPr kumimoji="1" lang="en-US" altLang="ja-JP" dirty="0"/>
          </a:p>
          <a:p>
            <a:pPr defTabSz="956868">
              <a:defRPr/>
            </a:pPr>
            <a:r>
              <a:rPr kumimoji="1" lang="ja-JP" altLang="en-US" dirty="0"/>
              <a:t>法施行までに実施しなければならない、従事者向け研修の進捗管理にも影響するため、</a:t>
            </a:r>
            <a:endParaRPr kumimoji="1" lang="en-US" altLang="ja-JP" dirty="0"/>
          </a:p>
          <a:p>
            <a:pPr defTabSz="956868">
              <a:defRPr/>
            </a:pPr>
            <a:r>
              <a:rPr kumimoji="1" lang="ja-JP" altLang="en-US" dirty="0"/>
              <a:t>現時点で範囲の確定がまだの場合は、大至急着手が必要です。</a:t>
            </a:r>
            <a:endParaRPr kumimoji="1" lang="en-US" altLang="ja-JP" dirty="0"/>
          </a:p>
          <a:p>
            <a:pPr defTabSz="956868">
              <a:defRPr/>
            </a:pPr>
            <a:r>
              <a:rPr kumimoji="1" lang="ja-JP" altLang="en-US" dirty="0"/>
              <a:t>なお、取り扱う犯歴に関する情報は、高度のプライバシーに係る情報ですので、</a:t>
            </a:r>
            <a:endParaRPr kumimoji="1" lang="en-US" altLang="ja-JP" dirty="0"/>
          </a:p>
          <a:p>
            <a:pPr defTabSz="956868">
              <a:defRPr/>
            </a:pPr>
            <a:r>
              <a:rPr kumimoji="1" lang="ja-JP" altLang="en-US" dirty="0"/>
              <a:t>３要件を明らかに満たさない者を対象とすることがないようにご注意ください。</a:t>
            </a:r>
            <a:endParaRPr kumimoji="1" lang="en-US" altLang="ja-JP" dirty="0"/>
          </a:p>
          <a:p>
            <a:pPr defTabSz="956868">
              <a:defRPr/>
            </a:pPr>
            <a:r>
              <a:rPr kumimoji="1" lang="ja-JP" altLang="en-US" dirty="0"/>
              <a:t>職種ごとの具体例について掲載されているこども家庭庁</a:t>
            </a:r>
            <a:r>
              <a:rPr kumimoji="1" lang="en-US" altLang="ja-JP" dirty="0"/>
              <a:t>HP</a:t>
            </a:r>
            <a:r>
              <a:rPr kumimoji="1" lang="ja-JP" altLang="en-US" dirty="0"/>
              <a:t>を記載しておりますので、</a:t>
            </a:r>
            <a:endParaRPr kumimoji="1" lang="en-US" altLang="ja-JP" dirty="0"/>
          </a:p>
          <a:p>
            <a:pPr defTabSz="956868">
              <a:defRPr/>
            </a:pPr>
            <a:r>
              <a:rPr kumimoji="1" lang="ja-JP" altLang="en-US" dirty="0"/>
              <a:t>検討にあたってのご参考としていただくようお願いいたします。</a:t>
            </a:r>
            <a:endParaRPr kumimoji="1" lang="en-US" altLang="ja-JP" dirty="0"/>
          </a:p>
          <a:p>
            <a:pPr defTabSz="956868">
              <a:defRPr/>
            </a:pPr>
            <a:endParaRPr kumimoji="1" lang="ja-JP" altLang="en-US" dirty="0"/>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12</a:t>
            </a:fld>
            <a:endParaRPr kumimoji="1" lang="ja-JP" altLang="en-US"/>
          </a:p>
        </p:txBody>
      </p:sp>
    </p:spTree>
    <p:extLst>
      <p:ext uri="{BB962C8B-B14F-4D97-AF65-F5344CB8AC3E}">
        <p14:creationId xmlns:p14="http://schemas.microsoft.com/office/powerpoint/2010/main" val="1548325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続きまして、就業規則等の見直しについてです。</a:t>
            </a:r>
            <a:endParaRPr kumimoji="1" lang="en-US" altLang="ja-JP" dirty="0"/>
          </a:p>
          <a:p>
            <a:r>
              <a:rPr kumimoji="1" lang="ja-JP" altLang="en-US" dirty="0"/>
              <a:t>こども性暴力防止法に基づく防止措置として想定されるのは、内定取消しや配置転換、懲戒処分等の雇用上の措置です。</a:t>
            </a:r>
            <a:endParaRPr kumimoji="1" lang="en-US" altLang="ja-JP" dirty="0"/>
          </a:p>
          <a:p>
            <a:r>
              <a:rPr kumimoji="1" lang="ja-JP" altLang="en-US" dirty="0"/>
              <a:t>労働関係法令の制約が免除されるわけではないため、これら関係法令に沿った対応が必要です。</a:t>
            </a:r>
            <a:endParaRPr kumimoji="1" lang="en-US" altLang="ja-JP" dirty="0"/>
          </a:p>
          <a:p>
            <a:r>
              <a:rPr kumimoji="1" lang="ja-JP" altLang="en-US" dirty="0"/>
              <a:t>労働関係法令の観点からの説明資料、動画について、掲載しておりますので、</a:t>
            </a:r>
            <a:endParaRPr kumimoji="1" lang="en-US" altLang="ja-JP" dirty="0"/>
          </a:p>
          <a:p>
            <a:r>
              <a:rPr kumimoji="1" lang="ja-JP" altLang="en-US" dirty="0"/>
              <a:t>就業規則等の見直しにあたって参考としていただくようお願いいたします。</a:t>
            </a:r>
            <a:endParaRPr kumimoji="1" lang="en-US" altLang="ja-JP" dirty="0"/>
          </a:p>
          <a:p>
            <a:endParaRPr kumimoji="1" lang="en-US" altLang="ja-JP" dirty="0"/>
          </a:p>
          <a:p>
            <a:r>
              <a:rPr kumimoji="1" lang="ja-JP" altLang="en-US" dirty="0"/>
              <a:t>また、就業規則等を見直した際は、従事者のほか、こどもや保護者に対しても、入園時に配布する資料等により、周知いただきますようお願いいたします。</a:t>
            </a:r>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13</a:t>
            </a:fld>
            <a:endParaRPr kumimoji="1" lang="ja-JP" altLang="en-US"/>
          </a:p>
        </p:txBody>
      </p:sp>
    </p:spTree>
    <p:extLst>
      <p:ext uri="{BB962C8B-B14F-4D97-AF65-F5344CB8AC3E}">
        <p14:creationId xmlns:p14="http://schemas.microsoft.com/office/powerpoint/2010/main" val="1251315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続きまして、採用募集要項の見直し及び採用過程での性犯罪前科の確認についてです。</a:t>
            </a:r>
            <a:endParaRPr kumimoji="1" lang="en-US" altLang="ja-JP" dirty="0"/>
          </a:p>
          <a:p>
            <a:r>
              <a:rPr kumimoji="1" lang="ja-JP" altLang="en-US" dirty="0"/>
              <a:t>先ほどは従事者における性犯罪前科があった場合に関しての対応でしたが、</a:t>
            </a:r>
            <a:endParaRPr kumimoji="1" lang="en-US" altLang="ja-JP" dirty="0"/>
          </a:p>
          <a:p>
            <a:r>
              <a:rPr kumimoji="1" lang="ja-JP" altLang="en-US" dirty="0"/>
              <a:t>こちらは、採用内定者において性犯罪前科があった場合に関しての対応として、あらかじめ採用募集要項の見直しを行うものです。</a:t>
            </a:r>
            <a:endParaRPr kumimoji="1" lang="en-US" altLang="ja-JP" dirty="0"/>
          </a:p>
          <a:p>
            <a:r>
              <a:rPr kumimoji="1" lang="ja-JP" altLang="en-US" dirty="0"/>
              <a:t>新規採用者については、採用内定後から従事開始までに犯罪事実確認を行う必要があります。</a:t>
            </a:r>
            <a:endParaRPr kumimoji="1" lang="en-US" altLang="ja-JP" dirty="0"/>
          </a:p>
          <a:p>
            <a:r>
              <a:rPr kumimoji="1" lang="ja-JP" altLang="en-US" dirty="0"/>
              <a:t>犯罪事実確認の結果、性犯罪前科があることが分かった場合、内定取消し等の対応を行わなければなりませんが、</a:t>
            </a:r>
            <a:endParaRPr kumimoji="1" lang="en-US" altLang="ja-JP" dirty="0"/>
          </a:p>
          <a:p>
            <a:r>
              <a:rPr kumimoji="1" lang="ja-JP" altLang="en-US" dirty="0"/>
              <a:t>内定取消しが有効と認められるためには、一定の要件を満たすことが必要となります。</a:t>
            </a:r>
            <a:endParaRPr kumimoji="1" lang="en-US" altLang="ja-JP" dirty="0"/>
          </a:p>
          <a:p>
            <a:r>
              <a:rPr kumimoji="1" lang="ja-JP" altLang="en-US" dirty="0"/>
              <a:t>このため、募集要項については、法施行までに見直すことが必要となります。</a:t>
            </a:r>
            <a:endParaRPr kumimoji="1" lang="en-US" altLang="ja-JP" dirty="0"/>
          </a:p>
          <a:p>
            <a:endParaRPr kumimoji="1" lang="en-US" altLang="ja-JP" dirty="0"/>
          </a:p>
          <a:p>
            <a:r>
              <a:rPr kumimoji="1" lang="ja-JP" altLang="en-US" dirty="0"/>
              <a:t>また、採用募集要項において、内定取消事由を明示するほか、</a:t>
            </a:r>
            <a:endParaRPr kumimoji="1" lang="en-US" altLang="ja-JP" dirty="0"/>
          </a:p>
          <a:p>
            <a:r>
              <a:rPr kumimoji="1" lang="ja-JP" altLang="en-US" dirty="0"/>
              <a:t>採用過程において、誓約書等により、性犯罪歴がないことについて事前に確認を行うなどの対応も必要となりますので、ご注意いただくようにお願いします。</a:t>
            </a:r>
            <a:endParaRPr kumimoji="1" lang="en-US" altLang="ja-JP" dirty="0"/>
          </a:p>
          <a:p>
            <a:r>
              <a:rPr kumimoji="1" lang="ja-JP" altLang="en-US" dirty="0"/>
              <a:t>募集要項や誓約書等のひな型について、こども家庭庁</a:t>
            </a:r>
            <a:r>
              <a:rPr kumimoji="1" lang="en-US" altLang="ja-JP" dirty="0"/>
              <a:t>HP</a:t>
            </a:r>
            <a:r>
              <a:rPr kumimoji="1" lang="ja-JP" altLang="en-US" dirty="0"/>
              <a:t>に掲載がありますので、ご参考としていただくようお願いします。</a:t>
            </a:r>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14</a:t>
            </a:fld>
            <a:endParaRPr kumimoji="1" lang="ja-JP" altLang="en-US"/>
          </a:p>
        </p:txBody>
      </p:sp>
    </p:spTree>
    <p:extLst>
      <p:ext uri="{BB962C8B-B14F-4D97-AF65-F5344CB8AC3E}">
        <p14:creationId xmlns:p14="http://schemas.microsoft.com/office/powerpoint/2010/main" val="37136266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続きまして、性暴力事案の疑い発生時の報告・対応ルール策定・周知についてです。</a:t>
            </a:r>
            <a:endParaRPr kumimoji="1" lang="en-US" altLang="ja-JP" dirty="0"/>
          </a:p>
          <a:p>
            <a:r>
              <a:rPr kumimoji="1" lang="ja-JP" altLang="en-US" dirty="0"/>
              <a:t>こども性暴力防止法においては、各事業者に対して、性暴力の疑いが生じた場合の「報告ルール」や「対応ルール」を定めて、</a:t>
            </a:r>
            <a:endParaRPr kumimoji="1" lang="en-US" altLang="ja-JP" dirty="0"/>
          </a:p>
          <a:p>
            <a:r>
              <a:rPr kumimoji="1" lang="ja-JP" altLang="en-US" dirty="0"/>
              <a:t>従事者や子ども、保護者に周知することが義務付けられています。</a:t>
            </a:r>
            <a:endParaRPr kumimoji="1" lang="en-US" altLang="ja-JP" dirty="0"/>
          </a:p>
          <a:p>
            <a:r>
              <a:rPr kumimoji="1" lang="ja-JP" altLang="en-US" dirty="0"/>
              <a:t>あらかじめこれらのルールを定めておくことで、迅速な対応ができるとともに、個々の職員の判断の違いなどによる</a:t>
            </a:r>
            <a:endParaRPr kumimoji="1" lang="en-US" altLang="ja-JP" dirty="0"/>
          </a:p>
          <a:p>
            <a:r>
              <a:rPr kumimoji="1" lang="ja-JP" altLang="en-US" dirty="0"/>
              <a:t>安全確保措置の遅れを防ぐために、必ず定めていただくようお願いします。</a:t>
            </a:r>
            <a:endParaRPr kumimoji="1" lang="en-US" altLang="ja-JP" dirty="0"/>
          </a:p>
          <a:p>
            <a:r>
              <a:rPr kumimoji="1" lang="ja-JP" altLang="en-US" dirty="0"/>
              <a:t>なお、保育施設のおいては、性暴力＝被措置児童等虐待となります。</a:t>
            </a:r>
            <a:endParaRPr kumimoji="1" lang="en-US" altLang="ja-JP" dirty="0"/>
          </a:p>
          <a:p>
            <a:r>
              <a:rPr kumimoji="1" lang="ja-JP" altLang="en-US" dirty="0"/>
              <a:t>すでに、被措置児童等虐待発生時の報告・対応ルールを定めている場合は、それを活用することも可能です。</a:t>
            </a:r>
            <a:endParaRPr kumimoji="1" lang="en-US" altLang="ja-JP" dirty="0"/>
          </a:p>
          <a:p>
            <a:r>
              <a:rPr kumimoji="1" lang="ja-JP" altLang="en-US" dirty="0"/>
              <a:t>また、関連機関への連絡には、自治体への報告を必ず含んでいただくようお願いします。</a:t>
            </a:r>
            <a:endParaRPr kumimoji="1" lang="en-US" altLang="ja-JP" dirty="0"/>
          </a:p>
          <a:p>
            <a:endParaRPr kumimoji="1" lang="en-US" altLang="ja-JP" dirty="0"/>
          </a:p>
          <a:p>
            <a:r>
              <a:rPr kumimoji="1" lang="ja-JP" altLang="en-US" dirty="0"/>
              <a:t>こちらについても、こども家庭庁</a:t>
            </a:r>
            <a:r>
              <a:rPr kumimoji="1" lang="en-US" altLang="ja-JP" dirty="0"/>
              <a:t>HP</a:t>
            </a:r>
            <a:r>
              <a:rPr kumimoji="1" lang="ja-JP" altLang="en-US" dirty="0"/>
              <a:t>において、ひな型が掲載されておりますので、作成の参考としていただくようお願いします。</a:t>
            </a:r>
            <a:endParaRPr kumimoji="1" lang="en-US" altLang="ja-JP" dirty="0"/>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15</a:t>
            </a:fld>
            <a:endParaRPr kumimoji="1" lang="ja-JP" altLang="en-US"/>
          </a:p>
        </p:txBody>
      </p:sp>
    </p:spTree>
    <p:extLst>
      <p:ext uri="{BB962C8B-B14F-4D97-AF65-F5344CB8AC3E}">
        <p14:creationId xmlns:p14="http://schemas.microsoft.com/office/powerpoint/2010/main" val="3720403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続きまして、相談体制整備についてです。</a:t>
            </a:r>
            <a:endParaRPr kumimoji="1" lang="en-US" altLang="ja-JP" dirty="0"/>
          </a:p>
          <a:p>
            <a:r>
              <a:rPr kumimoji="1" lang="ja-JP" altLang="en-US" dirty="0"/>
              <a:t>被害にあった子どもやその保護者などが、早急に相談できるように、複数の相談ルートを設定することが重要です。</a:t>
            </a:r>
            <a:endParaRPr kumimoji="1" lang="en-US" altLang="ja-JP" dirty="0"/>
          </a:p>
          <a:p>
            <a:r>
              <a:rPr kumimoji="1" lang="ja-JP" altLang="en-US" dirty="0"/>
              <a:t>相談窓口については、記載の①、②の両方の対応が必要になりますのでご留意いただくようお願いします。</a:t>
            </a:r>
            <a:endParaRPr kumimoji="1" lang="en-US" altLang="ja-JP" dirty="0"/>
          </a:p>
          <a:p>
            <a:r>
              <a:rPr kumimoji="1" lang="ja-JP" altLang="en-US" dirty="0"/>
              <a:t>①については、事業所内での相談窓口の設置及び周知です。</a:t>
            </a:r>
            <a:endParaRPr kumimoji="1" lang="en-US" altLang="ja-JP" dirty="0"/>
          </a:p>
          <a:p>
            <a:r>
              <a:rPr kumimoji="1" lang="ja-JP" altLang="en-US" dirty="0"/>
              <a:t>児童等の年齢や特性を踏まえ、児童等が相談しやすくなるように、性別に配慮した複数の相談員を置くなどの対応のほか、</a:t>
            </a:r>
            <a:endParaRPr kumimoji="1" lang="en-US" altLang="ja-JP" dirty="0"/>
          </a:p>
          <a:p>
            <a:r>
              <a:rPr kumimoji="1" lang="ja-JP" altLang="en-US" dirty="0"/>
              <a:t>匿名での相談ができることや相談後の流れ等をあわせて周知するなど、工夫を行うことが重要です。</a:t>
            </a:r>
            <a:endParaRPr kumimoji="1" lang="en-US" altLang="ja-JP" dirty="0"/>
          </a:p>
          <a:p>
            <a:r>
              <a:rPr kumimoji="1" lang="ja-JP" altLang="en-US" dirty="0"/>
              <a:t>補足に掲載している横断指針に事業者内の相談窓口整備に向けたステップが記載されておりますので、参考としていただければと思います。</a:t>
            </a:r>
            <a:endParaRPr kumimoji="1" lang="en-US" altLang="ja-JP" dirty="0"/>
          </a:p>
          <a:p>
            <a:r>
              <a:rPr kumimoji="1" lang="ja-JP" altLang="en-US" dirty="0"/>
              <a:t>②については、外部相談窓口の周知です。</a:t>
            </a:r>
            <a:endParaRPr kumimoji="1" lang="en-US" altLang="ja-JP" dirty="0"/>
          </a:p>
          <a:p>
            <a:r>
              <a:rPr kumimoji="1" lang="ja-JP" altLang="en-US" dirty="0"/>
              <a:t>児童対象性暴力等が行われた疑いがある場合には、</a:t>
            </a:r>
            <a:endParaRPr kumimoji="1" lang="en-US" altLang="ja-JP" dirty="0"/>
          </a:p>
          <a:p>
            <a:r>
              <a:rPr kumimoji="1" lang="ja-JP" altLang="en-US" dirty="0"/>
              <a:t>当該事業所内の相談窓口に対して相談することを子どもやその保護者が躊躇する場合も考えられるため、</a:t>
            </a:r>
            <a:endParaRPr kumimoji="1" lang="en-US" altLang="ja-JP" dirty="0"/>
          </a:p>
          <a:p>
            <a:r>
              <a:rPr kumimoji="1" lang="ja-JP" altLang="en-US" dirty="0"/>
              <a:t>子どもやその保護者が、公的な外部の相談窓口に直接相談できることが重要です。</a:t>
            </a:r>
            <a:endParaRPr kumimoji="1" lang="en-US" altLang="ja-JP" dirty="0"/>
          </a:p>
          <a:p>
            <a:r>
              <a:rPr kumimoji="1" lang="ja-JP" altLang="en-US" dirty="0"/>
              <a:t>次ページに、公的機関等が設置している相談窓口を掲載していますので、</a:t>
            </a:r>
            <a:endParaRPr kumimoji="1" lang="en-US" altLang="ja-JP" dirty="0"/>
          </a:p>
          <a:p>
            <a:r>
              <a:rPr kumimoji="1" lang="ja-JP" altLang="en-US" dirty="0"/>
              <a:t>各事業者においても、外部相談窓口の一覧を作成し、子どもや保護者に対して周知を行っていただくようお願いします。</a:t>
            </a:r>
          </a:p>
          <a:p>
            <a:endParaRPr kumimoji="1" lang="en-US" altLang="ja-JP" dirty="0"/>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16</a:t>
            </a:fld>
            <a:endParaRPr kumimoji="1" lang="ja-JP" altLang="en-US"/>
          </a:p>
        </p:txBody>
      </p:sp>
    </p:spTree>
    <p:extLst>
      <p:ext uri="{BB962C8B-B14F-4D97-AF65-F5344CB8AC3E}">
        <p14:creationId xmlns:p14="http://schemas.microsoft.com/office/powerpoint/2010/main" val="3194419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資料投影のみ</a:t>
            </a:r>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17</a:t>
            </a:fld>
            <a:endParaRPr kumimoji="1" lang="ja-JP" altLang="en-US"/>
          </a:p>
        </p:txBody>
      </p:sp>
    </p:spTree>
    <p:extLst>
      <p:ext uri="{BB962C8B-B14F-4D97-AF65-F5344CB8AC3E}">
        <p14:creationId xmlns:p14="http://schemas.microsoft.com/office/powerpoint/2010/main" val="24589964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続きまして、従事者向け研修の計画策定及び実施についてです。</a:t>
            </a:r>
            <a:endParaRPr kumimoji="1" lang="en-US" altLang="ja-JP" dirty="0"/>
          </a:p>
          <a:p>
            <a:r>
              <a:rPr kumimoji="1" lang="ja-JP" altLang="en-US" dirty="0"/>
              <a:t>法の対象となる全ての従事者に対して、性暴力防止への関心や取り組むべきことに関する理解を深めるために、</a:t>
            </a:r>
            <a:endParaRPr kumimoji="1" lang="en-US" altLang="ja-JP" dirty="0"/>
          </a:p>
          <a:p>
            <a:r>
              <a:rPr kumimoji="1" lang="ja-JP" altLang="en-US" dirty="0"/>
              <a:t>研修を受講させることが、事業者に義務付けられています。</a:t>
            </a:r>
            <a:endParaRPr kumimoji="1" lang="en-US" altLang="ja-JP" dirty="0"/>
          </a:p>
          <a:p>
            <a:r>
              <a:rPr kumimoji="1" lang="ja-JP" altLang="en-US" dirty="0"/>
              <a:t>また、法の施行時現職者については、法施行までに研修の実施が必要です。</a:t>
            </a:r>
            <a:endParaRPr kumimoji="1" lang="en-US" altLang="ja-JP" dirty="0"/>
          </a:p>
          <a:p>
            <a:endParaRPr kumimoji="1" lang="en-US" altLang="ja-JP" dirty="0"/>
          </a:p>
          <a:p>
            <a:r>
              <a:rPr kumimoji="1" lang="ja-JP" altLang="en-US" dirty="0"/>
              <a:t>従事者向けの研修については、座学研修と演習研修の組み合わせにより実施する必要があります。</a:t>
            </a:r>
            <a:endParaRPr kumimoji="1" lang="en-US" altLang="ja-JP" dirty="0"/>
          </a:p>
          <a:p>
            <a:r>
              <a:rPr kumimoji="1" lang="ja-JP" altLang="en-US" dirty="0"/>
              <a:t>座学研修については、こども家庭庁</a:t>
            </a:r>
            <a:r>
              <a:rPr kumimoji="1" lang="en-US" altLang="ja-JP" dirty="0"/>
              <a:t>HP</a:t>
            </a:r>
            <a:r>
              <a:rPr kumimoji="1" lang="ja-JP" altLang="en-US" dirty="0"/>
              <a:t>に掲載している動画の視聴等によるものですが、</a:t>
            </a:r>
            <a:endParaRPr kumimoji="1" lang="en-US" altLang="ja-JP" dirty="0"/>
          </a:p>
          <a:p>
            <a:r>
              <a:rPr kumimoji="1" lang="ja-JP" altLang="en-US" dirty="0"/>
              <a:t>演習研修については、少人数グループで各施設の状況を踏まえた内容により実施することとなります。</a:t>
            </a:r>
            <a:br>
              <a:rPr kumimoji="1" lang="en-US" altLang="ja-JP" dirty="0"/>
            </a:br>
            <a:endParaRPr kumimoji="1" lang="en-US" altLang="ja-JP" dirty="0"/>
          </a:p>
          <a:p>
            <a:r>
              <a:rPr kumimoji="1" lang="ja-JP" altLang="en-US" dirty="0"/>
              <a:t>従事者のみなさまは、日々の業務でご多忙のところではございますが、例えば、定例の会議等を演習研修に振り替えるなど、</a:t>
            </a:r>
            <a:endParaRPr kumimoji="1" lang="en-US" altLang="ja-JP" dirty="0"/>
          </a:p>
          <a:p>
            <a:r>
              <a:rPr kumimoji="1" lang="ja-JP" altLang="en-US" dirty="0"/>
              <a:t>対象となるすべての従事者が施行日までに確実に研修を修了するようお願いします。</a:t>
            </a:r>
            <a:endParaRPr kumimoji="1" lang="en-US" altLang="ja-JP" dirty="0"/>
          </a:p>
          <a:p>
            <a:endParaRPr kumimoji="1" lang="en-US" altLang="ja-JP" dirty="0"/>
          </a:p>
          <a:p>
            <a:r>
              <a:rPr kumimoji="1" lang="ja-JP" altLang="en-US" dirty="0"/>
              <a:t>園の運営と並行して研修を進める必要がございますので、現時点で研修計画を策定していない場合は</a:t>
            </a:r>
            <a:endParaRPr kumimoji="1" lang="en-US" altLang="ja-JP" dirty="0"/>
          </a:p>
          <a:p>
            <a:r>
              <a:rPr kumimoji="1" lang="ja-JP" altLang="en-US" dirty="0"/>
              <a:t>速やかに着手いただくようお願いします。</a:t>
            </a:r>
            <a:endParaRPr kumimoji="1" lang="en-US" altLang="ja-JP" dirty="0"/>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18</a:t>
            </a:fld>
            <a:endParaRPr kumimoji="1" lang="ja-JP" altLang="en-US"/>
          </a:p>
        </p:txBody>
      </p:sp>
    </p:spTree>
    <p:extLst>
      <p:ext uri="{BB962C8B-B14F-4D97-AF65-F5344CB8AC3E}">
        <p14:creationId xmlns:p14="http://schemas.microsoft.com/office/powerpoint/2010/main" val="3524860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こども家庭庁が公開している教材を用いる場合、座学研修については、原則、標準動画によることとしていただくようお願いします。</a:t>
            </a:r>
            <a:endParaRPr kumimoji="1" lang="en-US" altLang="ja-JP" dirty="0"/>
          </a:p>
          <a:p>
            <a:endParaRPr kumimoji="1" lang="en-US" altLang="ja-JP" dirty="0"/>
          </a:p>
          <a:p>
            <a:r>
              <a:rPr kumimoji="1" lang="ja-JP" altLang="en-US" dirty="0"/>
              <a:t>研修動画や資料、事業者向けの研修手引きについて、資料に記載のこども家庭庁</a:t>
            </a:r>
            <a:r>
              <a:rPr kumimoji="1" lang="en-US" altLang="ja-JP" dirty="0"/>
              <a:t>HP</a:t>
            </a:r>
            <a:r>
              <a:rPr kumimoji="1" lang="ja-JP" altLang="en-US" dirty="0"/>
              <a:t>にて公開されていますので、ご参考にしていただければと思います。</a:t>
            </a:r>
            <a:endParaRPr kumimoji="1" lang="en-US" altLang="ja-JP" dirty="0"/>
          </a:p>
          <a:p>
            <a:endParaRPr kumimoji="1" lang="en-US" altLang="ja-JP" dirty="0"/>
          </a:p>
          <a:p>
            <a:r>
              <a:rPr kumimoji="1" lang="ja-JP" altLang="en-US" dirty="0"/>
              <a:t>対象となる従事者全員に受講してただく必要があり、相当な時間を要することが想定されますので、</a:t>
            </a:r>
            <a:endParaRPr kumimoji="1" lang="en-US" altLang="ja-JP" dirty="0"/>
          </a:p>
          <a:p>
            <a:r>
              <a:rPr kumimoji="1" lang="ja-JP" altLang="en-US" dirty="0"/>
              <a:t>現時点で着手できていない場合は、速やかにご対応いただくようお願いします。</a:t>
            </a:r>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19</a:t>
            </a:fld>
            <a:endParaRPr kumimoji="1" lang="ja-JP" altLang="en-US"/>
          </a:p>
        </p:txBody>
      </p:sp>
    </p:spTree>
    <p:extLst>
      <p:ext uri="{BB962C8B-B14F-4D97-AF65-F5344CB8AC3E}">
        <p14:creationId xmlns:p14="http://schemas.microsoft.com/office/powerpoint/2010/main" val="695200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こども性暴力防止法の施行準備について説明します。</a:t>
            </a:r>
            <a:endParaRPr kumimoji="1" lang="en-US" altLang="ja-JP" dirty="0"/>
          </a:p>
          <a:p>
            <a:r>
              <a:rPr kumimoji="1" lang="ja-JP" altLang="en-US" dirty="0"/>
              <a:t>大きく分けて、</a:t>
            </a:r>
            <a:endParaRPr kumimoji="1" lang="en-US" altLang="ja-JP" dirty="0"/>
          </a:p>
          <a:p>
            <a:r>
              <a:rPr kumimoji="1" lang="ja-JP" altLang="en-US" dirty="0"/>
              <a:t>こども性暴力防止法の概要</a:t>
            </a:r>
            <a:endParaRPr kumimoji="1" lang="en-US" altLang="ja-JP" dirty="0"/>
          </a:p>
          <a:p>
            <a:r>
              <a:rPr kumimoji="1" lang="ja-JP" altLang="en-US" dirty="0"/>
              <a:t>令和８年</a:t>
            </a:r>
            <a:r>
              <a:rPr kumimoji="1" lang="en-US" altLang="ja-JP" dirty="0"/>
              <a:t>12</a:t>
            </a:r>
            <a:r>
              <a:rPr kumimoji="1" lang="ja-JP" altLang="en-US" dirty="0"/>
              <a:t>月</a:t>
            </a:r>
            <a:r>
              <a:rPr kumimoji="1" lang="en-US" altLang="ja-JP" dirty="0"/>
              <a:t>25</a:t>
            </a:r>
            <a:r>
              <a:rPr kumimoji="1" lang="ja-JP" altLang="en-US" dirty="0"/>
              <a:t>日までに準備すべきこと</a:t>
            </a:r>
            <a:endParaRPr kumimoji="1" lang="en-US" altLang="ja-JP" dirty="0"/>
          </a:p>
          <a:p>
            <a:r>
              <a:rPr kumimoji="1" lang="ja-JP" altLang="en-US" dirty="0"/>
              <a:t>保育士等の採用にあたり活用が義務付けられているシステム</a:t>
            </a:r>
            <a:endParaRPr kumimoji="1" lang="en-US" altLang="ja-JP" dirty="0"/>
          </a:p>
          <a:p>
            <a:r>
              <a:rPr kumimoji="1" lang="ja-JP" altLang="en-US" dirty="0"/>
              <a:t>最後に、質疑応答</a:t>
            </a:r>
            <a:endParaRPr kumimoji="1" lang="en-US" altLang="ja-JP" dirty="0"/>
          </a:p>
          <a:p>
            <a:r>
              <a:rPr kumimoji="1" lang="ja-JP" altLang="en-US" dirty="0"/>
              <a:t>の４点です。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2</a:t>
            </a:fld>
            <a:endParaRPr kumimoji="1" lang="ja-JP" altLang="en-US"/>
          </a:p>
        </p:txBody>
      </p:sp>
    </p:spTree>
    <p:extLst>
      <p:ext uri="{BB962C8B-B14F-4D97-AF65-F5344CB8AC3E}">
        <p14:creationId xmlns:p14="http://schemas.microsoft.com/office/powerpoint/2010/main" val="5529902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続きまして、情報管理規定の作成、規定の沿った情報管理体制の整備についてです。</a:t>
            </a:r>
            <a:endParaRPr kumimoji="1" lang="en-US" altLang="ja-JP" dirty="0"/>
          </a:p>
          <a:p>
            <a:r>
              <a:rPr kumimoji="1" lang="ja-JP" altLang="en-US" dirty="0"/>
              <a:t>法に基づく犯罪事実確認においては、個人の犯歴という非常に機微な情報を扱うことになります。</a:t>
            </a:r>
            <a:endParaRPr kumimoji="1" lang="en-US" altLang="ja-JP" dirty="0"/>
          </a:p>
          <a:p>
            <a:r>
              <a:rPr kumimoji="1" lang="ja-JP" altLang="en-US" dirty="0"/>
              <a:t>このため、これらの情報を適正に管理するためのルールとして、情報管理規定を整備する必要があります。</a:t>
            </a:r>
            <a:endParaRPr kumimoji="1" lang="en-US" altLang="ja-JP" dirty="0"/>
          </a:p>
          <a:p>
            <a:r>
              <a:rPr lang="ja-JP" altLang="en-US" sz="1300" dirty="0">
                <a:latin typeface="UD デジタル 教科書体 NP-B" panose="02020700000000000000" pitchFamily="18" charset="-128"/>
                <a:ea typeface="UD デジタル 教科書体 NP-B" panose="02020700000000000000" pitchFamily="18" charset="-128"/>
              </a:rPr>
              <a:t>情報管理規定や体制を定めるにあたっては、順守できることを前提として整備いただくようお願いいたします。</a:t>
            </a:r>
            <a:endParaRPr lang="en-US" altLang="ja-JP" sz="1300" dirty="0">
              <a:latin typeface="UD デジタル 教科書体 NP-B" panose="02020700000000000000" pitchFamily="18" charset="-128"/>
              <a:ea typeface="UD デジタル 教科書体 NP-B" panose="02020700000000000000" pitchFamily="18" charset="-128"/>
            </a:endParaRPr>
          </a:p>
          <a:p>
            <a:r>
              <a:rPr lang="ja-JP" altLang="en-US" sz="1300" dirty="0">
                <a:latin typeface="UD デジタル 教科書体 NP-B" panose="02020700000000000000" pitchFamily="18" charset="-128"/>
                <a:ea typeface="UD デジタル 教科書体 NP-B" panose="02020700000000000000" pitchFamily="18" charset="-128"/>
              </a:rPr>
              <a:t>こども性暴力防止法において、情報漏えいや帳簿の不備、犯罪事実確認記録の削除規定違反など、</a:t>
            </a:r>
            <a:endParaRPr lang="en-US" altLang="ja-JP" sz="1300" dirty="0">
              <a:latin typeface="UD デジタル 教科書体 NP-B" panose="02020700000000000000" pitchFamily="18" charset="-128"/>
              <a:ea typeface="UD デジタル 教科書体 NP-B" panose="02020700000000000000" pitchFamily="18" charset="-128"/>
            </a:endParaRPr>
          </a:p>
          <a:p>
            <a:r>
              <a:rPr lang="ja-JP" altLang="en-US" sz="1300" dirty="0">
                <a:latin typeface="UD デジタル 教科書体 NP-B" panose="02020700000000000000" pitchFamily="18" charset="-128"/>
                <a:ea typeface="UD デジタル 教科書体 NP-B" panose="02020700000000000000" pitchFamily="18" charset="-128"/>
              </a:rPr>
              <a:t>情報管理に関する刑事罰の規定があるとともに、民事上の損害賠償請求の対象</a:t>
            </a:r>
            <a:r>
              <a:rPr lang="ja-JP" altLang="en-US" sz="1300" dirty="0">
                <a:latin typeface="UD デジタル 教科書体 NP-R" panose="02020400000000000000" pitchFamily="18" charset="-128"/>
                <a:ea typeface="UD デジタル 教科書体 NP-R" panose="02020400000000000000" pitchFamily="18" charset="-128"/>
              </a:rPr>
              <a:t>となる可能性もあります。</a:t>
            </a:r>
            <a:endParaRPr kumimoji="1" lang="en-US" altLang="ja-JP" dirty="0"/>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20</a:t>
            </a:fld>
            <a:endParaRPr kumimoji="1" lang="ja-JP" altLang="en-US"/>
          </a:p>
        </p:txBody>
      </p:sp>
    </p:spTree>
    <p:extLst>
      <p:ext uri="{BB962C8B-B14F-4D97-AF65-F5344CB8AC3E}">
        <p14:creationId xmlns:p14="http://schemas.microsoft.com/office/powerpoint/2010/main" val="300379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情報管理規定については、</a:t>
            </a:r>
            <a:endParaRPr kumimoji="1" lang="en-US" altLang="ja-JP" dirty="0"/>
          </a:p>
          <a:p>
            <a:r>
              <a:rPr kumimoji="1" lang="ja-JP" altLang="en-US" dirty="0"/>
              <a:t>事業者における情報管理の方法によって、求められる措置内容が変わることを踏まえて、</a:t>
            </a:r>
            <a:endParaRPr kumimoji="1" lang="en-US" altLang="ja-JP" dirty="0"/>
          </a:p>
          <a:p>
            <a:r>
              <a:rPr kumimoji="1" lang="ja-JP" altLang="en-US" dirty="0"/>
              <a:t>３パターンの情報管理規程のひな型が示されています。</a:t>
            </a:r>
          </a:p>
          <a:p>
            <a:r>
              <a:rPr kumimoji="1" lang="ja-JP" altLang="en-US" dirty="0"/>
              <a:t>各ひな型は、</a:t>
            </a:r>
            <a:endParaRPr kumimoji="1" lang="en-US" altLang="ja-JP" dirty="0"/>
          </a:p>
          <a:p>
            <a:r>
              <a:rPr kumimoji="1" lang="ja-JP" altLang="en-US" dirty="0"/>
              <a:t>「犯罪事実確認を通じて得た性犯罪歴の情報を閲覧するのが、事業者内の責任者一人か、複数名か」</a:t>
            </a:r>
          </a:p>
          <a:p>
            <a:r>
              <a:rPr kumimoji="1" lang="ja-JP" altLang="en-US" dirty="0"/>
              <a:t>「「こまもろうシステム」でのみ、性犯罪歴の記録を管理するか、それ以外にも記録・保存するか」</a:t>
            </a:r>
            <a:endParaRPr kumimoji="1" lang="en-US" altLang="ja-JP" dirty="0"/>
          </a:p>
          <a:p>
            <a:r>
              <a:rPr kumimoji="1" lang="ja-JP" altLang="en-US" dirty="0"/>
              <a:t>の観点によりパターン分けされておりますので、各事業者の状況に応じて</a:t>
            </a:r>
            <a:endParaRPr kumimoji="1" lang="en-US" altLang="ja-JP" dirty="0"/>
          </a:p>
          <a:p>
            <a:r>
              <a:rPr kumimoji="1" lang="ja-JP" altLang="en-US" dirty="0"/>
              <a:t>情報管理規定に規定すべき項目をご検討いただき整備いただくようお願いします。</a:t>
            </a:r>
            <a:endParaRPr kumimoji="1" lang="en-US" altLang="ja-JP" dirty="0"/>
          </a:p>
          <a:p>
            <a:r>
              <a:rPr kumimoji="1" lang="ja-JP" altLang="en-US" dirty="0"/>
              <a:t>こども家庭庁</a:t>
            </a:r>
            <a:r>
              <a:rPr kumimoji="1" lang="en-US" altLang="ja-JP" dirty="0"/>
              <a:t>HP</a:t>
            </a:r>
            <a:r>
              <a:rPr kumimoji="1" lang="ja-JP" altLang="en-US" dirty="0"/>
              <a:t>において、資料や解説動画も掲載されておりますので、ご参考にしていただければと思います。</a:t>
            </a:r>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21</a:t>
            </a:fld>
            <a:endParaRPr kumimoji="1" lang="ja-JP" altLang="en-US"/>
          </a:p>
        </p:txBody>
      </p:sp>
    </p:spTree>
    <p:extLst>
      <p:ext uri="{BB962C8B-B14F-4D97-AF65-F5344CB8AC3E}">
        <p14:creationId xmlns:p14="http://schemas.microsoft.com/office/powerpoint/2010/main" val="11049115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以上が、</a:t>
            </a:r>
            <a:r>
              <a:rPr kumimoji="1" lang="en-US" altLang="ja-JP" dirty="0"/>
              <a:t>12</a:t>
            </a:r>
            <a:r>
              <a:rPr kumimoji="1" lang="ja-JP" altLang="en-US" dirty="0"/>
              <a:t>月</a:t>
            </a:r>
            <a:r>
              <a:rPr kumimoji="1" lang="en-US" altLang="ja-JP" dirty="0"/>
              <a:t>25</a:t>
            </a:r>
            <a:r>
              <a:rPr kumimoji="1" lang="ja-JP" altLang="en-US" dirty="0"/>
              <a:t>日までに準備すべき内容となっております。</a:t>
            </a:r>
            <a:endParaRPr kumimoji="1" lang="en-US" altLang="ja-JP" dirty="0"/>
          </a:p>
          <a:p>
            <a:r>
              <a:rPr kumimoji="1" lang="ja-JP" altLang="en-US" dirty="0"/>
              <a:t>こども家庭庁において、投影しているチェックリストを作成されておりますので、</a:t>
            </a:r>
            <a:endParaRPr kumimoji="1" lang="en-US" altLang="ja-JP" dirty="0"/>
          </a:p>
          <a:p>
            <a:r>
              <a:rPr kumimoji="1" lang="ja-JP" altLang="en-US" dirty="0"/>
              <a:t>本チェックリストに基づいて、準備状況に漏れがないかご確認いただき、</a:t>
            </a:r>
            <a:endParaRPr kumimoji="1" lang="en-US" altLang="ja-JP" dirty="0"/>
          </a:p>
          <a:p>
            <a:r>
              <a:rPr kumimoji="1" lang="ja-JP" altLang="en-US" dirty="0"/>
              <a:t>法施行日までにすべての項目について必ずご対応いただくようお願いします。</a:t>
            </a:r>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22</a:t>
            </a:fld>
            <a:endParaRPr kumimoji="1" lang="ja-JP" altLang="en-US"/>
          </a:p>
        </p:txBody>
      </p:sp>
    </p:spTree>
    <p:extLst>
      <p:ext uri="{BB962C8B-B14F-4D97-AF65-F5344CB8AC3E}">
        <p14:creationId xmlns:p14="http://schemas.microsoft.com/office/powerpoint/2010/main" val="29235904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32186-C841-9062-A686-4796D2D0FC4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1560610-98D7-3E0E-1F0E-DD327F1C689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151C942-38BB-82E6-F345-B4BE3DD45508}"/>
              </a:ext>
            </a:extLst>
          </p:cNvPr>
          <p:cNvSpPr>
            <a:spLocks noGrp="1"/>
          </p:cNvSpPr>
          <p:nvPr>
            <p:ph type="body" idx="1"/>
          </p:nvPr>
        </p:nvSpPr>
        <p:spPr/>
        <p:txBody>
          <a:bodyPr/>
          <a:lstStyle/>
          <a:p>
            <a:r>
              <a:rPr kumimoji="1" lang="ja-JP" altLang="en-US" dirty="0"/>
              <a:t>次に、３点目、保育士等の採用にあたり活用が義務付けられているシステムについて説明します。</a:t>
            </a:r>
          </a:p>
        </p:txBody>
      </p:sp>
      <p:sp>
        <p:nvSpPr>
          <p:cNvPr id="4" name="スライド番号プレースホルダー 3">
            <a:extLst>
              <a:ext uri="{FF2B5EF4-FFF2-40B4-BE49-F238E27FC236}">
                <a16:creationId xmlns:a16="http://schemas.microsoft.com/office/drawing/2014/main" id="{537BF5F7-B9A7-E5EA-ADE0-CD845C2D7576}"/>
              </a:ext>
            </a:extLst>
          </p:cNvPr>
          <p:cNvSpPr>
            <a:spLocks noGrp="1"/>
          </p:cNvSpPr>
          <p:nvPr>
            <p:ph type="sldNum" sz="quarter" idx="5"/>
          </p:nvPr>
        </p:nvSpPr>
        <p:spPr/>
        <p:txBody>
          <a:bodyPr/>
          <a:lstStyle/>
          <a:p>
            <a:fld id="{C75A0AD7-8166-4588-9C48-A69DEFE99867}" type="slidenum">
              <a:rPr kumimoji="1" lang="ja-JP" altLang="en-US" smtClean="0"/>
              <a:t>23</a:t>
            </a:fld>
            <a:endParaRPr kumimoji="1" lang="ja-JP" altLang="en-US"/>
          </a:p>
        </p:txBody>
      </p:sp>
    </p:spTree>
    <p:extLst>
      <p:ext uri="{BB962C8B-B14F-4D97-AF65-F5344CB8AC3E}">
        <p14:creationId xmlns:p14="http://schemas.microsoft.com/office/powerpoint/2010/main" val="2680913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300" dirty="0">
                <a:latin typeface="UD デジタル 教科書体 NP-R" panose="02020400000000000000" pitchFamily="18" charset="-128"/>
                <a:ea typeface="UD デジタル 教科書体 NP-R" panose="02020400000000000000" pitchFamily="18" charset="-128"/>
              </a:rPr>
              <a:t>保育士等を雇用するにあたっては、これらのシステムの活用が義務付けられていますが、</a:t>
            </a:r>
            <a:endParaRPr lang="en-US" altLang="ja-JP" sz="1300" dirty="0">
              <a:latin typeface="UD デジタル 教科書体 NP-R" panose="02020400000000000000" pitchFamily="18" charset="-128"/>
              <a:ea typeface="UD デジタル 教科書体 NP-R" panose="02020400000000000000" pitchFamily="18" charset="-128"/>
            </a:endParaRPr>
          </a:p>
          <a:p>
            <a:r>
              <a:rPr lang="ja-JP" altLang="en-US" sz="1300" dirty="0">
                <a:latin typeface="UD デジタル 教科書体 NP-R" panose="02020400000000000000" pitchFamily="18" charset="-128"/>
                <a:ea typeface="UD デジタル 教科書体 NP-R" panose="02020400000000000000" pitchFamily="18" charset="-128"/>
              </a:rPr>
              <a:t>このうち、一番右の「特定免許状失効者管理システム」については、認定こども園のうち、幼稚園型及び幼保連携型の認定こども園での活用が義務付けられています。</a:t>
            </a:r>
            <a:endParaRPr lang="en-US" altLang="ja-JP" sz="1300" dirty="0">
              <a:latin typeface="UD デジタル 教科書体 NP-R" panose="02020400000000000000" pitchFamily="18" charset="-128"/>
              <a:ea typeface="UD デジタル 教科書体 NP-R" panose="02020400000000000000" pitchFamily="18" charset="-128"/>
            </a:endParaRPr>
          </a:p>
          <a:p>
            <a:r>
              <a:rPr lang="ja-JP" altLang="en-US" sz="1300" dirty="0">
                <a:latin typeface="UD デジタル 教科書体 NP-R" panose="02020400000000000000" pitchFamily="18" charset="-128"/>
                <a:ea typeface="UD デジタル 教科書体 NP-R" panose="02020400000000000000" pitchFamily="18" charset="-128"/>
              </a:rPr>
              <a:t>それぞれ、児童生徒に対する性暴力の防止という目的は同じではありますが、確認の対象となる行為や対象者等が異なります。</a:t>
            </a:r>
            <a:endParaRPr lang="en-US" altLang="ja-JP" sz="1300" dirty="0">
              <a:latin typeface="UD デジタル 教科書体 NP-R" panose="02020400000000000000" pitchFamily="18" charset="-128"/>
              <a:ea typeface="UD デジタル 教科書体 NP-R" panose="02020400000000000000" pitchFamily="18" charset="-128"/>
            </a:endParaRPr>
          </a:p>
          <a:p>
            <a:r>
              <a:rPr lang="ja-JP" altLang="en-US" sz="1300" dirty="0">
                <a:latin typeface="UD デジタル 教科書体 NP-R" panose="02020400000000000000" pitchFamily="18" charset="-128"/>
                <a:ea typeface="UD デジタル 教科書体 NP-R" panose="02020400000000000000" pitchFamily="18" charset="-128"/>
              </a:rPr>
              <a:t>それぞれのシステムにおける確認の対象となる行為についてですが、</a:t>
            </a:r>
            <a:endParaRPr lang="en-US" altLang="ja-JP" sz="1300" dirty="0">
              <a:latin typeface="UD デジタル 教科書体 NP-R" panose="02020400000000000000" pitchFamily="18" charset="-128"/>
              <a:ea typeface="UD デジタル 教科書体 NP-R" panose="02020400000000000000" pitchFamily="18" charset="-128"/>
            </a:endParaRPr>
          </a:p>
          <a:p>
            <a:r>
              <a:rPr lang="ja-JP" altLang="en-US" sz="1300" dirty="0">
                <a:latin typeface="UD デジタル 教科書体 NP-R" panose="02020400000000000000" pitchFamily="18" charset="-128"/>
                <a:ea typeface="UD デジタル 教科書体 NP-R" panose="02020400000000000000" pitchFamily="18" charset="-128"/>
              </a:rPr>
              <a:t>今回の法施行にあたって新たに活用が義務付けられる「こまもろうシステム」では、成人を含めた特定性犯罪で、罰金刑以上の刑罰の有無を確認するものです。</a:t>
            </a:r>
            <a:endParaRPr lang="en-US" altLang="ja-JP" sz="1300" dirty="0">
              <a:latin typeface="UD デジタル 教科書体 NP-R" panose="02020400000000000000" pitchFamily="18" charset="-128"/>
              <a:ea typeface="UD デジタル 教科書体 NP-R" panose="02020400000000000000" pitchFamily="18" charset="-128"/>
            </a:endParaRPr>
          </a:p>
          <a:p>
            <a:r>
              <a:rPr lang="ja-JP" altLang="en-US" sz="1300" dirty="0">
                <a:latin typeface="UD デジタル 教科書体 NP-R" panose="02020400000000000000" pitchFamily="18" charset="-128"/>
                <a:ea typeface="UD デジタル 教科書体 NP-R" panose="02020400000000000000" pitchFamily="18" charset="-128"/>
              </a:rPr>
              <a:t>「保育士特定登録取消者管理システム」および「特定免許状失効管理者システム」では、児童生徒を対象とした性暴力により、罰金刑以上の刑罰又は示談等により刑罰を</a:t>
            </a:r>
            <a:endParaRPr lang="en-US" altLang="ja-JP" sz="1300" dirty="0">
              <a:latin typeface="UD デジタル 教科書体 NP-R" panose="02020400000000000000" pitchFamily="18" charset="-128"/>
              <a:ea typeface="UD デジタル 教科書体 NP-R" panose="02020400000000000000" pitchFamily="18" charset="-128"/>
            </a:endParaRPr>
          </a:p>
          <a:p>
            <a:r>
              <a:rPr lang="ja-JP" altLang="en-US" sz="1300" dirty="0">
                <a:latin typeface="UD デジタル 教科書体 NP-R" panose="02020400000000000000" pitchFamily="18" charset="-128"/>
                <a:ea typeface="UD デジタル 教科書体 NP-R" panose="02020400000000000000" pitchFamily="18" charset="-128"/>
              </a:rPr>
              <a:t>受けなかったものの、知事が認めた行為の有無を確認するものでありますが、対象者が、保育士と教育職員等と異なっております。</a:t>
            </a:r>
            <a:endParaRPr lang="en-US" altLang="ja-JP" sz="1300" dirty="0">
              <a:latin typeface="UD デジタル 教科書体 NP-R" panose="02020400000000000000" pitchFamily="18" charset="-128"/>
              <a:ea typeface="UD デジタル 教科書体 NP-R" panose="02020400000000000000" pitchFamily="18" charset="-128"/>
            </a:endParaRPr>
          </a:p>
          <a:p>
            <a:endParaRPr lang="en-US" altLang="ja-JP" sz="1300" dirty="0">
              <a:latin typeface="UD デジタル 教科書体 NP-R" panose="02020400000000000000" pitchFamily="18" charset="-128"/>
              <a:ea typeface="UD デジタル 教科書体 NP-R" panose="02020400000000000000" pitchFamily="18" charset="-128"/>
            </a:endParaRPr>
          </a:p>
          <a:p>
            <a:r>
              <a:rPr lang="ja-JP" altLang="en-US" sz="1300" dirty="0">
                <a:latin typeface="UD デジタル 教科書体 NP-R" panose="02020400000000000000" pitchFamily="18" charset="-128"/>
                <a:ea typeface="UD デジタル 教科書体 NP-R" panose="02020400000000000000" pitchFamily="18" charset="-128"/>
              </a:rPr>
              <a:t>なお、法施行後は、当面の間、いずれのシステムも併存することとなります。</a:t>
            </a:r>
            <a:endParaRPr lang="en-US" altLang="ja-JP" sz="1300" dirty="0">
              <a:latin typeface="UD デジタル 教科書体 NP-R" panose="02020400000000000000" pitchFamily="18" charset="-128"/>
              <a:ea typeface="UD デジタル 教科書体 NP-R" panose="02020400000000000000" pitchFamily="18" charset="-128"/>
            </a:endParaRPr>
          </a:p>
          <a:p>
            <a:r>
              <a:rPr lang="ja-JP" altLang="en-US" sz="1300" dirty="0">
                <a:latin typeface="UD デジタル 教科書体 NP-R" panose="02020400000000000000" pitchFamily="18" charset="-128"/>
                <a:ea typeface="UD デジタル 教科書体 NP-R" panose="02020400000000000000" pitchFamily="18" charset="-128"/>
              </a:rPr>
              <a:t>これらのシステムの統合、連携について、他府県と共同で国に要望を行っているところではございますが、</a:t>
            </a:r>
            <a:endParaRPr lang="en-US" altLang="ja-JP" sz="1300" dirty="0">
              <a:latin typeface="UD デジタル 教科書体 NP-R" panose="02020400000000000000" pitchFamily="18" charset="-128"/>
              <a:ea typeface="UD デジタル 教科書体 NP-R" panose="02020400000000000000" pitchFamily="18" charset="-128"/>
            </a:endParaRPr>
          </a:p>
          <a:p>
            <a:r>
              <a:rPr lang="ja-JP" altLang="en-US" sz="1300" dirty="0">
                <a:latin typeface="UD デジタル 教科書体 NP-R" panose="02020400000000000000" pitchFamily="18" charset="-128"/>
                <a:ea typeface="UD デジタル 教科書体 NP-R" panose="02020400000000000000" pitchFamily="18" charset="-128"/>
              </a:rPr>
              <a:t>しばらくの間、ご面倒をおかけいたしますが、施設種別に応じたシステムのご活用についてよろしくお願いします。</a:t>
            </a:r>
            <a:endParaRPr lang="en-US" altLang="ja-JP" sz="1300" dirty="0">
              <a:latin typeface="UD デジタル 教科書体 NP-R" panose="02020400000000000000" pitchFamily="18" charset="-128"/>
              <a:ea typeface="UD デジタル 教科書体 NP-R" panose="02020400000000000000" pitchFamily="18" charset="-128"/>
            </a:endParaRPr>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24</a:t>
            </a:fld>
            <a:endParaRPr kumimoji="1" lang="ja-JP" altLang="en-US"/>
          </a:p>
        </p:txBody>
      </p:sp>
    </p:spTree>
    <p:extLst>
      <p:ext uri="{BB962C8B-B14F-4D97-AF65-F5344CB8AC3E}">
        <p14:creationId xmlns:p14="http://schemas.microsoft.com/office/powerpoint/2010/main" val="21923088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C736F-ACB8-3B6B-EFBB-8692E038727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424D792-788E-6B09-70D5-82AA818243D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AA7C937-ADA6-37AD-F645-8ECDC92BB0F7}"/>
              </a:ext>
            </a:extLst>
          </p:cNvPr>
          <p:cNvSpPr>
            <a:spLocks noGrp="1"/>
          </p:cNvSpPr>
          <p:nvPr>
            <p:ph type="body" idx="1"/>
          </p:nvPr>
        </p:nvSpPr>
        <p:spPr/>
        <p:txBody>
          <a:bodyPr/>
          <a:lstStyle/>
          <a:p>
            <a:r>
              <a:rPr lang="ja-JP" altLang="en-US" sz="1300" dirty="0">
                <a:latin typeface="UD デジタル 教科書体 NP-R" panose="02020400000000000000" pitchFamily="18" charset="-128"/>
                <a:ea typeface="UD デジタル 教科書体 NP-R" panose="02020400000000000000" pitchFamily="18" charset="-128"/>
              </a:rPr>
              <a:t>また、各システムについては、使用するタイミングがそれぞれ異なっています。</a:t>
            </a:r>
            <a:endParaRPr lang="en-US" altLang="ja-JP" sz="1300" dirty="0">
              <a:latin typeface="UD デジタル 教科書体 NP-R" panose="02020400000000000000" pitchFamily="18" charset="-128"/>
              <a:ea typeface="UD デジタル 教科書体 NP-R" panose="02020400000000000000" pitchFamily="18" charset="-128"/>
            </a:endParaRPr>
          </a:p>
          <a:p>
            <a:r>
              <a:rPr lang="ja-JP" altLang="en-US" sz="1300" dirty="0">
                <a:latin typeface="UD デジタル 教科書体 NP-R" panose="02020400000000000000" pitchFamily="18" charset="-128"/>
                <a:ea typeface="UD デジタル 教科書体 NP-R" panose="02020400000000000000" pitchFamily="18" charset="-128"/>
              </a:rPr>
              <a:t>「こまもろうシステム」については、採用内定の後。</a:t>
            </a:r>
            <a:endParaRPr lang="en-US" altLang="ja-JP" sz="1300" dirty="0">
              <a:latin typeface="UD デジタル 教科書体 NP-R" panose="02020400000000000000" pitchFamily="18" charset="-128"/>
              <a:ea typeface="UD デジタル 教科書体 NP-R" panose="02020400000000000000" pitchFamily="18" charset="-128"/>
            </a:endParaRPr>
          </a:p>
          <a:p>
            <a:r>
              <a:rPr lang="ja-JP" altLang="en-US" sz="1300" dirty="0">
                <a:latin typeface="UD デジタル 教科書体 NP-R" panose="02020400000000000000" pitchFamily="18" charset="-128"/>
                <a:ea typeface="UD デジタル 教科書体 NP-R" panose="02020400000000000000" pitchFamily="18" charset="-128"/>
              </a:rPr>
              <a:t>「保育士特定登録取消者管理システム」及び「特定免許状失効者管理システム」については、採用内定の前にシステムにより確認を行う必要があります。</a:t>
            </a:r>
            <a:endParaRPr lang="en-US" altLang="ja-JP" sz="1300" dirty="0">
              <a:latin typeface="UD デジタル 教科書体 NP-R" panose="02020400000000000000" pitchFamily="18" charset="-128"/>
              <a:ea typeface="UD デジタル 教科書体 NP-R" panose="02020400000000000000" pitchFamily="18" charset="-128"/>
            </a:endParaRPr>
          </a:p>
          <a:p>
            <a:r>
              <a:rPr lang="ja-JP" altLang="en-US" sz="1300" dirty="0">
                <a:latin typeface="UD デジタル 教科書体 NP-R" panose="02020400000000000000" pitchFamily="18" charset="-128"/>
                <a:ea typeface="UD デジタル 教科書体 NP-R" panose="02020400000000000000" pitchFamily="18" charset="-128"/>
              </a:rPr>
              <a:t>これについては、確認を怠った場合、各種法令違反になりますので、十分ご注意いただきますようお願いいたします。</a:t>
            </a:r>
            <a:endParaRPr lang="en-US" altLang="ja-JP" sz="1300" dirty="0">
              <a:latin typeface="UD デジタル 教科書体 NP-R" panose="02020400000000000000" pitchFamily="18" charset="-128"/>
              <a:ea typeface="UD デジタル 教科書体 NP-R" panose="02020400000000000000" pitchFamily="18" charset="-128"/>
            </a:endParaRPr>
          </a:p>
        </p:txBody>
      </p:sp>
      <p:sp>
        <p:nvSpPr>
          <p:cNvPr id="4" name="スライド番号プレースホルダー 3">
            <a:extLst>
              <a:ext uri="{FF2B5EF4-FFF2-40B4-BE49-F238E27FC236}">
                <a16:creationId xmlns:a16="http://schemas.microsoft.com/office/drawing/2014/main" id="{9274740B-C176-0FBE-D022-A551C275E2F5}"/>
              </a:ext>
            </a:extLst>
          </p:cNvPr>
          <p:cNvSpPr>
            <a:spLocks noGrp="1"/>
          </p:cNvSpPr>
          <p:nvPr>
            <p:ph type="sldNum" sz="quarter" idx="5"/>
          </p:nvPr>
        </p:nvSpPr>
        <p:spPr/>
        <p:txBody>
          <a:bodyPr/>
          <a:lstStyle/>
          <a:p>
            <a:fld id="{C75A0AD7-8166-4588-9C48-A69DEFE99867}" type="slidenum">
              <a:rPr kumimoji="1" lang="ja-JP" altLang="en-US" smtClean="0"/>
              <a:t>25</a:t>
            </a:fld>
            <a:endParaRPr kumimoji="1" lang="ja-JP" altLang="en-US"/>
          </a:p>
        </p:txBody>
      </p:sp>
    </p:spTree>
    <p:extLst>
      <p:ext uri="{BB962C8B-B14F-4D97-AF65-F5344CB8AC3E}">
        <p14:creationId xmlns:p14="http://schemas.microsoft.com/office/powerpoint/2010/main" val="30389997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65A1E-4372-D3E4-959F-F4E44CFF343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D55375F-9DB3-352E-D471-F5924B0441E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EC2E145-69F2-F53F-FCB6-2E8D1E16B0A6}"/>
              </a:ext>
            </a:extLst>
          </p:cNvPr>
          <p:cNvSpPr>
            <a:spLocks noGrp="1"/>
          </p:cNvSpPr>
          <p:nvPr>
            <p:ph type="body" idx="1"/>
          </p:nvPr>
        </p:nvSpPr>
        <p:spPr/>
        <p:txBody>
          <a:bodyPr/>
          <a:lstStyle/>
          <a:p>
            <a:r>
              <a:rPr kumimoji="1" lang="ja-JP" altLang="en-US" dirty="0"/>
              <a:t>最後に、４点目、質疑応答に入らせていただきます。</a:t>
            </a:r>
            <a:endParaRPr kumimoji="1" lang="en-US" altLang="ja-JP" dirty="0"/>
          </a:p>
          <a:p>
            <a:r>
              <a:rPr kumimoji="1" lang="ja-JP" altLang="en-US" dirty="0"/>
              <a:t>なお、本日は、</a:t>
            </a:r>
            <a:r>
              <a:rPr kumimoji="1" lang="en-US" altLang="ja-JP" dirty="0"/>
              <a:t>Webex</a:t>
            </a:r>
            <a:r>
              <a:rPr kumimoji="1" lang="ja-JP" altLang="en-US" dirty="0"/>
              <a:t>にてご参加の事業者さまに限らせていただきますが、</a:t>
            </a:r>
            <a:endParaRPr kumimoji="1" lang="en-US" altLang="ja-JP" dirty="0"/>
          </a:p>
          <a:p>
            <a:r>
              <a:rPr kumimoji="1" lang="en-US" altLang="ja-JP" dirty="0"/>
              <a:t>YouTube</a:t>
            </a:r>
            <a:r>
              <a:rPr kumimoji="1" lang="ja-JP" altLang="en-US" dirty="0"/>
              <a:t>配信を視聴いただいている事業者様においてご質問がある場合については、</a:t>
            </a:r>
            <a:endParaRPr kumimoji="1" lang="en-US" altLang="ja-JP" dirty="0"/>
          </a:p>
          <a:p>
            <a:r>
              <a:rPr kumimoji="1" lang="ja-JP" altLang="en-US" dirty="0"/>
              <a:t>後日お知らせたします連絡先までご質問いただければと思います。</a:t>
            </a:r>
            <a:endParaRPr kumimoji="1" lang="en-US" altLang="ja-JP" dirty="0"/>
          </a:p>
          <a:p>
            <a:r>
              <a:rPr kumimoji="1" lang="ja-JP" altLang="en-US" dirty="0"/>
              <a:t>それでは、ご質問がある事業者さまは、挙手ボタンによりお知らせいただき、</a:t>
            </a:r>
            <a:endParaRPr kumimoji="1" lang="en-US" altLang="ja-JP" dirty="0"/>
          </a:p>
          <a:p>
            <a:r>
              <a:rPr kumimoji="1" lang="ja-JP" altLang="en-US" dirty="0"/>
              <a:t>マイクをオンにしてご質問いただきますようお願いいたします。</a:t>
            </a:r>
            <a:endParaRPr kumimoji="1" lang="en-US" altLang="ja-JP" dirty="0"/>
          </a:p>
          <a:p>
            <a:endParaRPr kumimoji="1" lang="en-US" altLang="ja-JP" dirty="0"/>
          </a:p>
          <a:p>
            <a:endParaRPr kumimoji="1" lang="en-US" altLang="ja-JP" dirty="0"/>
          </a:p>
          <a:p>
            <a:endParaRPr kumimoji="1" lang="en-US" altLang="ja-JP" dirty="0"/>
          </a:p>
          <a:p>
            <a:r>
              <a:rPr kumimoji="1" lang="ja-JP" altLang="en-US" dirty="0"/>
              <a:t>本日は、ご多用のところご参加いただきありがとうございました。</a:t>
            </a:r>
            <a:endParaRPr kumimoji="1" lang="en-US" altLang="ja-JP" dirty="0"/>
          </a:p>
          <a:p>
            <a:r>
              <a:rPr kumimoji="1" lang="ja-JP" altLang="en-US" dirty="0"/>
              <a:t>子どもたちの良質な保育環境の確保に向け、</a:t>
            </a:r>
            <a:endParaRPr kumimoji="1" lang="en-US" altLang="ja-JP" dirty="0"/>
          </a:p>
          <a:p>
            <a:r>
              <a:rPr kumimoji="1" lang="ja-JP" altLang="en-US" dirty="0"/>
              <a:t>引き続き必要な対応を実施いただきますようお願いいたします。</a:t>
            </a:r>
            <a:endParaRPr kumimoji="1" lang="en-US" altLang="ja-JP" dirty="0"/>
          </a:p>
          <a:p>
            <a:endParaRPr kumimoji="1" lang="en-US" altLang="ja-JP" dirty="0"/>
          </a:p>
        </p:txBody>
      </p:sp>
      <p:sp>
        <p:nvSpPr>
          <p:cNvPr id="4" name="スライド番号プレースホルダー 3">
            <a:extLst>
              <a:ext uri="{FF2B5EF4-FFF2-40B4-BE49-F238E27FC236}">
                <a16:creationId xmlns:a16="http://schemas.microsoft.com/office/drawing/2014/main" id="{8D9BF258-4CFB-87B2-4C03-EC6F4CF06561}"/>
              </a:ext>
            </a:extLst>
          </p:cNvPr>
          <p:cNvSpPr>
            <a:spLocks noGrp="1"/>
          </p:cNvSpPr>
          <p:nvPr>
            <p:ph type="sldNum" sz="quarter" idx="5"/>
          </p:nvPr>
        </p:nvSpPr>
        <p:spPr/>
        <p:txBody>
          <a:bodyPr/>
          <a:lstStyle/>
          <a:p>
            <a:fld id="{C75A0AD7-8166-4588-9C48-A69DEFE99867}" type="slidenum">
              <a:rPr kumimoji="1" lang="ja-JP" altLang="en-US" smtClean="0"/>
              <a:t>26</a:t>
            </a:fld>
            <a:endParaRPr kumimoji="1" lang="ja-JP" altLang="en-US"/>
          </a:p>
        </p:txBody>
      </p:sp>
    </p:spTree>
    <p:extLst>
      <p:ext uri="{BB962C8B-B14F-4D97-AF65-F5344CB8AC3E}">
        <p14:creationId xmlns:p14="http://schemas.microsoft.com/office/powerpoint/2010/main" val="1592159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41CA1-8E29-1670-CDC0-23B92AC0D0A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AA3F900-DBEE-6BE9-41BF-C7B86867B68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7F9962F-2C4E-9277-1A94-D95238845525}"/>
              </a:ext>
            </a:extLst>
          </p:cNvPr>
          <p:cNvSpPr>
            <a:spLocks noGrp="1"/>
          </p:cNvSpPr>
          <p:nvPr>
            <p:ph type="body" idx="1"/>
          </p:nvPr>
        </p:nvSpPr>
        <p:spPr/>
        <p:txBody>
          <a:bodyPr/>
          <a:lstStyle/>
          <a:p>
            <a:r>
              <a:rPr kumimoji="1" lang="ja-JP" altLang="en-US" dirty="0"/>
              <a:t>まず、こども性暴力防止法の概要について説明します。</a:t>
            </a:r>
          </a:p>
        </p:txBody>
      </p:sp>
      <p:sp>
        <p:nvSpPr>
          <p:cNvPr id="4" name="スライド番号プレースホルダー 3">
            <a:extLst>
              <a:ext uri="{FF2B5EF4-FFF2-40B4-BE49-F238E27FC236}">
                <a16:creationId xmlns:a16="http://schemas.microsoft.com/office/drawing/2014/main" id="{648D2C6F-6D2E-A588-6EB0-DFC00013EA26}"/>
              </a:ext>
            </a:extLst>
          </p:cNvPr>
          <p:cNvSpPr>
            <a:spLocks noGrp="1"/>
          </p:cNvSpPr>
          <p:nvPr>
            <p:ph type="sldNum" sz="quarter" idx="5"/>
          </p:nvPr>
        </p:nvSpPr>
        <p:spPr/>
        <p:txBody>
          <a:bodyPr/>
          <a:lstStyle/>
          <a:p>
            <a:fld id="{C75A0AD7-8166-4588-9C48-A69DEFE99867}" type="slidenum">
              <a:rPr kumimoji="1" lang="ja-JP" altLang="en-US" smtClean="0"/>
              <a:t>3</a:t>
            </a:fld>
            <a:endParaRPr kumimoji="1" lang="ja-JP" altLang="en-US"/>
          </a:p>
        </p:txBody>
      </p:sp>
    </p:spTree>
    <p:extLst>
      <p:ext uri="{BB962C8B-B14F-4D97-AF65-F5344CB8AC3E}">
        <p14:creationId xmlns:p14="http://schemas.microsoft.com/office/powerpoint/2010/main" val="2771518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A870D-ED60-C993-DC8F-507E1468B01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52CA082-0A86-640D-60B8-0C0AE5F20BF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5C228FC-58D5-E205-A5A2-0687B7DE1ECE}"/>
              </a:ext>
            </a:extLst>
          </p:cNvPr>
          <p:cNvSpPr>
            <a:spLocks noGrp="1"/>
          </p:cNvSpPr>
          <p:nvPr>
            <p:ph type="body" idx="1"/>
          </p:nvPr>
        </p:nvSpPr>
        <p:spPr/>
        <p:txBody>
          <a:bodyPr/>
          <a:lstStyle/>
          <a:p>
            <a:r>
              <a:rPr kumimoji="1" lang="ja-JP" altLang="en-US" dirty="0"/>
              <a:t>それでは、こども性暴力防止法の概要を説明します。</a:t>
            </a:r>
            <a:endParaRPr kumimoji="1" lang="en-US" altLang="ja-JP" dirty="0"/>
          </a:p>
          <a:p>
            <a:r>
              <a:rPr kumimoji="1" lang="ja-JP" altLang="en-US" dirty="0"/>
              <a:t>制度趣旨としては、児童等に教育・保育等を提供する事業者に対して、従事者による児童対象性暴力等を防止する措置を講じること等を義務付けるものとなっています。</a:t>
            </a:r>
            <a:endParaRPr kumimoji="1" lang="en-US" altLang="ja-JP" dirty="0"/>
          </a:p>
          <a:p>
            <a:r>
              <a:rPr kumimoji="1" lang="ja-JP" altLang="en-US" dirty="0"/>
              <a:t>対象としては、児童等との関係で、①支配性、②継続性、③閉鎖性を有するか否かの観点から対象事業等を規定しています</a:t>
            </a:r>
            <a:endParaRPr kumimoji="1" lang="en-US" altLang="ja-JP" dirty="0"/>
          </a:p>
          <a:p>
            <a:r>
              <a:rPr kumimoji="1" lang="ja-JP" altLang="en-US" dirty="0"/>
              <a:t>対象事業者は大きく分けて、学校や保育所などの法律の義務対象事業者である「学校設置者等」、学習塾や認可外保育施設等の認定対象事業者である「民間教育保育等事業者」の２つです。</a:t>
            </a:r>
            <a:endParaRPr kumimoji="1" lang="en-US" altLang="ja-JP" dirty="0"/>
          </a:p>
          <a:p>
            <a:r>
              <a:rPr kumimoji="1" lang="ja-JP" altLang="en-US" dirty="0"/>
              <a:t>また、安全確保措置については、大きく分けて、「初犯防止対策」、「再犯防止対策」、「防止措置」の３種類に加えて、情報管理措置となっています。</a:t>
            </a:r>
            <a:endParaRPr kumimoji="1" lang="en-US" altLang="ja-JP" dirty="0"/>
          </a:p>
          <a:p>
            <a:r>
              <a:rPr kumimoji="1" lang="ja-JP" altLang="en-US" dirty="0"/>
              <a:t>安全確保措置についてですが、初犯防止対策としては、制度の周知・啓発や、面談等の実施、相談窓口の設置および職員に対する研修のほか、被害が疑われる場合の調査や保護などがあります。</a:t>
            </a:r>
            <a:endParaRPr kumimoji="1" lang="en-US" altLang="ja-JP" dirty="0"/>
          </a:p>
          <a:p>
            <a:r>
              <a:rPr kumimoji="1" lang="ja-JP" altLang="en-US" dirty="0"/>
              <a:t>再犯防止対策としては、特定性犯罪前科の有無の確認を行います。</a:t>
            </a:r>
            <a:endParaRPr kumimoji="1" lang="en-US" altLang="ja-JP" dirty="0"/>
          </a:p>
          <a:p>
            <a:r>
              <a:rPr kumimoji="1" lang="ja-JP" altLang="en-US" dirty="0"/>
              <a:t>この部分が、これまでご対応いただいたＧビス</a:t>
            </a:r>
            <a:r>
              <a:rPr kumimoji="1" lang="en-US" altLang="ja-JP" dirty="0"/>
              <a:t>ID</a:t>
            </a:r>
            <a:r>
              <a:rPr kumimoji="1" lang="ja-JP" altLang="en-US" dirty="0"/>
              <a:t>を用いて「こまもうシステム」へのアカウント登録を行っていただいた部分であり、こまもろうシステムにおいて、従事者の特定性犯罪前科の有無を確認するものとなっています。</a:t>
            </a:r>
            <a:endParaRPr kumimoji="1" lang="en-US" altLang="ja-JP" dirty="0"/>
          </a:p>
          <a:p>
            <a:r>
              <a:rPr kumimoji="1" lang="ja-JP" altLang="en-US" dirty="0"/>
              <a:t>防止措置としては、従事者による児童対象性暴力等が行われる「おそれ」ありと認められる場合、当該従事者を保育等の業務に従事させないなどの措置を講じるものです。</a:t>
            </a:r>
            <a:endParaRPr kumimoji="1" lang="en-US" altLang="ja-JP" dirty="0"/>
          </a:p>
          <a:p>
            <a:r>
              <a:rPr kumimoji="1" lang="ja-JP" altLang="en-US" dirty="0"/>
              <a:t>なお、これら安全確保措置および情報管理措置の状況については、国や府、市町村が指導監督を行い、必要に応じて報告徴収や立入検査、場合によっては認可取消し等の処分を行うこととなります。</a:t>
            </a:r>
          </a:p>
        </p:txBody>
      </p:sp>
      <p:sp>
        <p:nvSpPr>
          <p:cNvPr id="4" name="スライド番号プレースホルダー 3">
            <a:extLst>
              <a:ext uri="{FF2B5EF4-FFF2-40B4-BE49-F238E27FC236}">
                <a16:creationId xmlns:a16="http://schemas.microsoft.com/office/drawing/2014/main" id="{D7688E72-EF7C-FBAB-6433-81C40D9F5811}"/>
              </a:ext>
            </a:extLst>
          </p:cNvPr>
          <p:cNvSpPr>
            <a:spLocks noGrp="1"/>
          </p:cNvSpPr>
          <p:nvPr>
            <p:ph type="sldNum" sz="quarter" idx="5"/>
          </p:nvPr>
        </p:nvSpPr>
        <p:spPr/>
        <p:txBody>
          <a:bodyPr/>
          <a:lstStyle/>
          <a:p>
            <a:fld id="{C75A0AD7-8166-4588-9C48-A69DEFE99867}" type="slidenum">
              <a:rPr kumimoji="1" lang="ja-JP" altLang="en-US" smtClean="0"/>
              <a:t>4</a:t>
            </a:fld>
            <a:endParaRPr kumimoji="1" lang="ja-JP" altLang="en-US"/>
          </a:p>
        </p:txBody>
      </p:sp>
    </p:spTree>
    <p:extLst>
      <p:ext uri="{BB962C8B-B14F-4D97-AF65-F5344CB8AC3E}">
        <p14:creationId xmlns:p14="http://schemas.microsoft.com/office/powerpoint/2010/main" val="2624311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653C9-CCFF-A419-09CD-B0EA5CAA1E9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200B471-0292-8B17-F9D8-3D43C180828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6F2482B-AFD6-3545-1706-7C17B1D71C9D}"/>
              </a:ext>
            </a:extLst>
          </p:cNvPr>
          <p:cNvSpPr>
            <a:spLocks noGrp="1"/>
          </p:cNvSpPr>
          <p:nvPr>
            <p:ph type="body" idx="1"/>
          </p:nvPr>
        </p:nvSpPr>
        <p:spPr/>
        <p:txBody>
          <a:bodyPr/>
          <a:lstStyle/>
          <a:p>
            <a:r>
              <a:rPr kumimoji="1" lang="ja-JP" altLang="en-US" dirty="0"/>
              <a:t>また、法に基づく犯罪事実確認の手続きについてですが、</a:t>
            </a:r>
            <a:endParaRPr kumimoji="1" lang="en-US" altLang="ja-JP" dirty="0"/>
          </a:p>
          <a:p>
            <a:r>
              <a:rPr kumimoji="1" lang="ja-JP" altLang="en-US" dirty="0"/>
              <a:t>下図にある流れに沿って進めていくこととなります。</a:t>
            </a:r>
            <a:endParaRPr kumimoji="1" lang="en-US" altLang="ja-JP" dirty="0"/>
          </a:p>
          <a:p>
            <a:endParaRPr kumimoji="1" lang="en-US" altLang="ja-JP" dirty="0"/>
          </a:p>
          <a:p>
            <a:r>
              <a:rPr kumimoji="1" lang="ja-JP" altLang="en-US" dirty="0"/>
              <a:t>犯罪事実確認の結果、犯歴「なし」の場合と、犯歴「あり」の場合で流れが異なります。</a:t>
            </a:r>
            <a:endParaRPr kumimoji="1" lang="en-US" altLang="ja-JP" dirty="0"/>
          </a:p>
          <a:p>
            <a:endParaRPr kumimoji="1" lang="en-US" altLang="ja-JP" dirty="0"/>
          </a:p>
          <a:p>
            <a:r>
              <a:rPr kumimoji="1" lang="ja-JP" altLang="en-US" dirty="0"/>
              <a:t>まず、確認の結果、犯歴なしとなる場合の流れについてですが、</a:t>
            </a:r>
            <a:endParaRPr kumimoji="1" lang="en-US" altLang="ja-JP" dirty="0"/>
          </a:p>
          <a:p>
            <a:r>
              <a:rPr kumimoji="1" lang="ja-JP" altLang="en-US" dirty="0"/>
              <a:t>はじめに、事業者からこども家庭庁にこまもろうシステムにより、犯罪事実確認の交付申請を行っていただき、</a:t>
            </a:r>
            <a:endParaRPr kumimoji="1" lang="en-US" altLang="ja-JP" dirty="0"/>
          </a:p>
          <a:p>
            <a:r>
              <a:rPr kumimoji="1" lang="ja-JP" altLang="en-US" dirty="0"/>
              <a:t>従事者本人によって、こまもろうシステムにおいて、マイナンバーカードによる本人確認を行い戸籍情報をご提出いただきます。</a:t>
            </a:r>
            <a:endParaRPr kumimoji="1" lang="en-US" altLang="ja-JP" dirty="0"/>
          </a:p>
          <a:p>
            <a:r>
              <a:rPr kumimoji="1" lang="ja-JP" altLang="en-US" dirty="0"/>
              <a:t>その後、こまもろうシステムから、法務省へ当該事業者の犯歴情報の照会がされたのち、</a:t>
            </a:r>
            <a:endParaRPr kumimoji="1" lang="en-US" altLang="ja-JP" dirty="0"/>
          </a:p>
          <a:p>
            <a:r>
              <a:rPr kumimoji="1" lang="ja-JP" altLang="en-US" dirty="0"/>
              <a:t>こまもろうシステムを通じて、事業者に犯罪事実確認書が交付されます。</a:t>
            </a:r>
            <a:endParaRPr kumimoji="1" lang="en-US" altLang="ja-JP" dirty="0"/>
          </a:p>
          <a:p>
            <a:endParaRPr kumimoji="1" lang="en-US" altLang="ja-JP" dirty="0"/>
          </a:p>
          <a:p>
            <a:r>
              <a:rPr kumimoji="1" lang="ja-JP" altLang="en-US" dirty="0"/>
              <a:t>次に、確認の結果、犯歴ありとなる場合の流れについてですが、</a:t>
            </a:r>
            <a:endParaRPr kumimoji="1" lang="en-US" altLang="ja-JP" dirty="0"/>
          </a:p>
          <a:p>
            <a:r>
              <a:rPr kumimoji="1" lang="ja-JP" altLang="en-US" dirty="0"/>
              <a:t>法務省への照会までは同じ流れです。</a:t>
            </a:r>
            <a:endParaRPr kumimoji="1" lang="en-US" altLang="ja-JP" dirty="0"/>
          </a:p>
          <a:p>
            <a:r>
              <a:rPr kumimoji="1" lang="ja-JP" altLang="en-US" dirty="0"/>
              <a:t>その後、こまもろうシステムを通じて、事業者より先に、当該従事者本人に対して</a:t>
            </a:r>
            <a:endParaRPr kumimoji="1" lang="en-US" altLang="ja-JP" dirty="0"/>
          </a:p>
          <a:p>
            <a:r>
              <a:rPr kumimoji="1" lang="ja-JP" altLang="en-US" dirty="0"/>
              <a:t>事業者に通知する内容が事前に通知されます。</a:t>
            </a:r>
            <a:endParaRPr kumimoji="1" lang="en-US" altLang="ja-JP" dirty="0"/>
          </a:p>
          <a:p>
            <a:r>
              <a:rPr kumimoji="1" lang="ja-JP" altLang="en-US" dirty="0"/>
              <a:t>通知を受けた当該従事者については、通知内容に訂正がある場合は、２週間以内に、</a:t>
            </a:r>
            <a:endParaRPr kumimoji="1" lang="en-US" altLang="ja-JP" dirty="0"/>
          </a:p>
          <a:p>
            <a:r>
              <a:rPr kumimoji="1" lang="ja-JP" altLang="en-US" dirty="0"/>
              <a:t>訂正請求を行うことができます。</a:t>
            </a:r>
            <a:endParaRPr kumimoji="1" lang="en-US" altLang="ja-JP" dirty="0"/>
          </a:p>
          <a:p>
            <a:r>
              <a:rPr kumimoji="1" lang="ja-JP" altLang="en-US" dirty="0"/>
              <a:t>その後、訂正請求が認められるか、訂正請求せずに２週間経過した場合には、</a:t>
            </a:r>
            <a:endParaRPr kumimoji="1" lang="en-US" altLang="ja-JP" dirty="0"/>
          </a:p>
          <a:p>
            <a:r>
              <a:rPr kumimoji="1" lang="ja-JP" altLang="en-US" dirty="0"/>
              <a:t>こまもろうシステムを通じて、事業者に対して犯罪事実確認書が交付されます。</a:t>
            </a:r>
            <a:endParaRPr kumimoji="1" lang="en-US" altLang="ja-JP" dirty="0"/>
          </a:p>
          <a:p>
            <a:r>
              <a:rPr kumimoji="1" lang="ja-JP" altLang="en-US" dirty="0"/>
              <a:t>なお、訂正期間中に従事者本人が内定辞退等を行った場合は、</a:t>
            </a:r>
            <a:endParaRPr kumimoji="1" lang="en-US" altLang="ja-JP" dirty="0"/>
          </a:p>
          <a:p>
            <a:r>
              <a:rPr kumimoji="1" lang="ja-JP" altLang="en-US" dirty="0"/>
              <a:t>事業者に対する犯罪事実確認書は交付されることはありません。</a:t>
            </a:r>
            <a:endParaRPr kumimoji="1" lang="en-US" altLang="ja-JP" dirty="0"/>
          </a:p>
          <a:p>
            <a:endParaRPr kumimoji="1" lang="en-US" altLang="ja-JP" dirty="0"/>
          </a:p>
          <a:p>
            <a:r>
              <a:rPr kumimoji="1" lang="ja-JP" altLang="en-US" dirty="0"/>
              <a:t>また、従事者本人からの戸籍情報の提出についてですが、</a:t>
            </a:r>
            <a:endParaRPr kumimoji="1" lang="en-US" altLang="ja-JP" dirty="0"/>
          </a:p>
          <a:p>
            <a:r>
              <a:rPr kumimoji="1" lang="ja-JP" altLang="en-US" dirty="0"/>
              <a:t>こども性暴力防止法において、事業者の責務として、</a:t>
            </a:r>
            <a:endParaRPr kumimoji="1" lang="en-US" altLang="ja-JP" dirty="0"/>
          </a:p>
          <a:p>
            <a:r>
              <a:rPr kumimoji="1" lang="ja-JP" altLang="en-US" dirty="0"/>
              <a:t>法の施行前後によらず、法の対象となる従事者の犯罪事実確認を行わなければならないとされております。</a:t>
            </a:r>
            <a:endParaRPr kumimoji="1" lang="en-US" altLang="ja-JP" dirty="0"/>
          </a:p>
          <a:p>
            <a:r>
              <a:rPr kumimoji="1" lang="ja-JP" altLang="en-US" dirty="0"/>
              <a:t>このため、万が一、従事者が拒否した場合等についても、職務命令等により従事者に対して提出を求めていただき、</a:t>
            </a:r>
            <a:endParaRPr kumimoji="1" lang="en-US" altLang="ja-JP" dirty="0"/>
          </a:p>
          <a:p>
            <a:r>
              <a:rPr kumimoji="1" lang="ja-JP" altLang="en-US" dirty="0"/>
              <a:t>必ず実施いただく必要がございますので、ご留意いただくようお願いします。</a:t>
            </a:r>
            <a:endParaRPr kumimoji="1" lang="en-US" altLang="ja-JP" dirty="0"/>
          </a:p>
          <a:p>
            <a:r>
              <a:rPr kumimoji="1" lang="ja-JP" altLang="en-US" dirty="0"/>
              <a:t>法の対象となる従事者の犯罪事実確認が実施できない従事者が、</a:t>
            </a:r>
            <a:endParaRPr kumimoji="1" lang="en-US" altLang="ja-JP" dirty="0"/>
          </a:p>
          <a:p>
            <a:r>
              <a:rPr kumimoji="1" lang="ja-JP" altLang="en-US" dirty="0"/>
              <a:t>こどもと接する業務に従事することがないように、法律ができた背景や、趣旨を十分ご理解いただき</a:t>
            </a:r>
            <a:endParaRPr kumimoji="1" lang="en-US" altLang="ja-JP" dirty="0"/>
          </a:p>
          <a:p>
            <a:r>
              <a:rPr kumimoji="1" lang="ja-JP" altLang="en-US" dirty="0"/>
              <a:t>ご対応いただくようお願いいたします。</a:t>
            </a:r>
            <a:endParaRPr kumimoji="1" lang="en-US" altLang="ja-JP" dirty="0"/>
          </a:p>
        </p:txBody>
      </p:sp>
      <p:sp>
        <p:nvSpPr>
          <p:cNvPr id="4" name="スライド番号プレースホルダー 3">
            <a:extLst>
              <a:ext uri="{FF2B5EF4-FFF2-40B4-BE49-F238E27FC236}">
                <a16:creationId xmlns:a16="http://schemas.microsoft.com/office/drawing/2014/main" id="{8C0E9D9F-8162-91CA-B3A5-A5AB009242BB}"/>
              </a:ext>
            </a:extLst>
          </p:cNvPr>
          <p:cNvSpPr>
            <a:spLocks noGrp="1"/>
          </p:cNvSpPr>
          <p:nvPr>
            <p:ph type="sldNum" sz="quarter" idx="5"/>
          </p:nvPr>
        </p:nvSpPr>
        <p:spPr/>
        <p:txBody>
          <a:bodyPr/>
          <a:lstStyle/>
          <a:p>
            <a:fld id="{C75A0AD7-8166-4588-9C48-A69DEFE99867}" type="slidenum">
              <a:rPr kumimoji="1" lang="ja-JP" altLang="en-US" smtClean="0"/>
              <a:t>5</a:t>
            </a:fld>
            <a:endParaRPr kumimoji="1" lang="ja-JP" altLang="en-US"/>
          </a:p>
        </p:txBody>
      </p:sp>
    </p:spTree>
    <p:extLst>
      <p:ext uri="{BB962C8B-B14F-4D97-AF65-F5344CB8AC3E}">
        <p14:creationId xmlns:p14="http://schemas.microsoft.com/office/powerpoint/2010/main" val="1230249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法律の概要の説明の前に、この法律の成立に至った背景等を説明します。</a:t>
            </a:r>
            <a:endParaRPr kumimoji="1" lang="en-US" altLang="ja-JP" dirty="0"/>
          </a:p>
          <a:p>
            <a:r>
              <a:rPr kumimoji="1" lang="ja-JP" altLang="en-US" dirty="0"/>
              <a:t>まず、「性暴力とは」についてですが、虐待防止ガイドラインで示されている虐待４類型のうち、性的虐待にあたるもので、</a:t>
            </a:r>
            <a:endParaRPr kumimoji="1" lang="en-US" altLang="ja-JP" dirty="0"/>
          </a:p>
          <a:p>
            <a:r>
              <a:rPr kumimoji="1" lang="ja-JP" altLang="en-US" dirty="0"/>
              <a:t>保育施設においては被措置児童等虐待にあたるものです。</a:t>
            </a:r>
            <a:endParaRPr kumimoji="1" lang="en-US" altLang="ja-JP" dirty="0"/>
          </a:p>
          <a:p>
            <a:r>
              <a:rPr kumimoji="1" lang="ja-JP" altLang="en-US" dirty="0"/>
              <a:t>子どもへの性暴力は被害者本人や保護者などに深い傷を残し、子どもの心身の成長にも影響するなど、あってはならないことです。</a:t>
            </a:r>
            <a:endParaRPr kumimoji="1" lang="en-US" altLang="ja-JP" dirty="0"/>
          </a:p>
          <a:p>
            <a:r>
              <a:rPr kumimoji="1" lang="ja-JP" altLang="en-US" dirty="0"/>
              <a:t>しかしながら、性犯罪の件数にも示されているとおり、子どもに対する性暴力は多く発生している状況です。</a:t>
            </a:r>
            <a:endParaRPr kumimoji="1" lang="en-US" altLang="ja-JP" dirty="0"/>
          </a:p>
          <a:p>
            <a:r>
              <a:rPr kumimoji="1" lang="ja-JP" altLang="en-US" dirty="0"/>
              <a:t>これを受けて、今般、こども性暴力防止法が成立し、本年</a:t>
            </a:r>
            <a:r>
              <a:rPr kumimoji="1" lang="en-US" altLang="ja-JP" dirty="0"/>
              <a:t>12</a:t>
            </a:r>
            <a:r>
              <a:rPr kumimoji="1" lang="ja-JP" altLang="en-US" dirty="0"/>
              <a:t>月</a:t>
            </a:r>
            <a:r>
              <a:rPr kumimoji="1" lang="en-US" altLang="ja-JP" dirty="0"/>
              <a:t>25</a:t>
            </a:r>
            <a:r>
              <a:rPr kumimoji="1" lang="ja-JP" altLang="en-US" dirty="0"/>
              <a:t>日から施行されることとなりました。</a:t>
            </a:r>
            <a:endParaRPr kumimoji="1" lang="en-US" altLang="ja-JP" dirty="0"/>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6</a:t>
            </a:fld>
            <a:endParaRPr kumimoji="1" lang="ja-JP" altLang="en-US"/>
          </a:p>
        </p:txBody>
      </p:sp>
    </p:spTree>
    <p:extLst>
      <p:ext uri="{BB962C8B-B14F-4D97-AF65-F5344CB8AC3E}">
        <p14:creationId xmlns:p14="http://schemas.microsoft.com/office/powerpoint/2010/main" val="2425065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0CC02-50F2-AF4C-A14C-69D85A74F7C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56022C4-8A6F-24A8-3BED-8818DD8B2EA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1707281-4777-BF26-D450-13C67CF9481D}"/>
              </a:ext>
            </a:extLst>
          </p:cNvPr>
          <p:cNvSpPr>
            <a:spLocks noGrp="1"/>
          </p:cNvSpPr>
          <p:nvPr>
            <p:ph type="body" idx="1"/>
          </p:nvPr>
        </p:nvSpPr>
        <p:spPr/>
        <p:txBody>
          <a:bodyPr/>
          <a:lstStyle/>
          <a:p>
            <a:r>
              <a:rPr kumimoji="1" lang="ja-JP" altLang="en-US" dirty="0"/>
              <a:t>次に法施行日である本年</a:t>
            </a:r>
            <a:r>
              <a:rPr kumimoji="1" lang="en-US" altLang="ja-JP" dirty="0"/>
              <a:t>12</a:t>
            </a:r>
            <a:r>
              <a:rPr kumimoji="1" lang="ja-JP" altLang="en-US" dirty="0"/>
              <a:t>月</a:t>
            </a:r>
            <a:r>
              <a:rPr kumimoji="1" lang="en-US" altLang="ja-JP" dirty="0"/>
              <a:t>25</a:t>
            </a:r>
            <a:r>
              <a:rPr kumimoji="1" lang="ja-JP" altLang="en-US" dirty="0"/>
              <a:t>日までに、義務対象事業者が準備すべきことについて説明します。</a:t>
            </a:r>
          </a:p>
        </p:txBody>
      </p:sp>
      <p:sp>
        <p:nvSpPr>
          <p:cNvPr id="4" name="スライド番号プレースホルダー 3">
            <a:extLst>
              <a:ext uri="{FF2B5EF4-FFF2-40B4-BE49-F238E27FC236}">
                <a16:creationId xmlns:a16="http://schemas.microsoft.com/office/drawing/2014/main" id="{B1F82B96-FC3C-1BA2-5782-CC4AFE45934F}"/>
              </a:ext>
            </a:extLst>
          </p:cNvPr>
          <p:cNvSpPr>
            <a:spLocks noGrp="1"/>
          </p:cNvSpPr>
          <p:nvPr>
            <p:ph type="sldNum" sz="quarter" idx="5"/>
          </p:nvPr>
        </p:nvSpPr>
        <p:spPr/>
        <p:txBody>
          <a:bodyPr/>
          <a:lstStyle/>
          <a:p>
            <a:fld id="{C75A0AD7-8166-4588-9C48-A69DEFE99867}" type="slidenum">
              <a:rPr kumimoji="1" lang="ja-JP" altLang="en-US" smtClean="0"/>
              <a:t>7</a:t>
            </a:fld>
            <a:endParaRPr kumimoji="1" lang="ja-JP" altLang="en-US"/>
          </a:p>
        </p:txBody>
      </p:sp>
    </p:spTree>
    <p:extLst>
      <p:ext uri="{BB962C8B-B14F-4D97-AF65-F5344CB8AC3E}">
        <p14:creationId xmlns:p14="http://schemas.microsoft.com/office/powerpoint/2010/main" val="3780919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こども家庭庁が</a:t>
            </a:r>
            <a:r>
              <a:rPr kumimoji="1" lang="en-US" altLang="ja-JP" dirty="0"/>
              <a:t>7</a:t>
            </a:r>
            <a:r>
              <a:rPr kumimoji="1" lang="ja-JP" altLang="en-US" dirty="0"/>
              <a:t>月</a:t>
            </a:r>
            <a:r>
              <a:rPr kumimoji="1" lang="en-US" altLang="ja-JP" dirty="0"/>
              <a:t>17</a:t>
            </a:r>
            <a:r>
              <a:rPr kumimoji="1" lang="ja-JP" altLang="en-US" dirty="0"/>
              <a:t>日に公表した、義務対象者向けの準備ガイドに基づいて説明します。</a:t>
            </a:r>
            <a:endParaRPr kumimoji="1" lang="en-US" altLang="ja-JP" dirty="0"/>
          </a:p>
          <a:p>
            <a:r>
              <a:rPr kumimoji="1" lang="ja-JP" altLang="en-US" dirty="0"/>
              <a:t>この準備ガイドについては、市町村を通じてご案内しているところです。</a:t>
            </a:r>
          </a:p>
        </p:txBody>
      </p:sp>
      <p:sp>
        <p:nvSpPr>
          <p:cNvPr id="4" name="スライド番号プレースホルダー 3"/>
          <p:cNvSpPr>
            <a:spLocks noGrp="1"/>
          </p:cNvSpPr>
          <p:nvPr>
            <p:ph type="sldNum" sz="quarter" idx="5"/>
          </p:nvPr>
        </p:nvSpPr>
        <p:spPr/>
        <p:txBody>
          <a:bodyPr/>
          <a:lstStyle/>
          <a:p>
            <a:pPr defTabSz="956868">
              <a:defRPr/>
            </a:pPr>
            <a:fld id="{C75A0AD7-8166-4588-9C48-A69DEFE99867}" type="slidenum">
              <a:rPr lang="ja-JP" altLang="en-US">
                <a:solidFill>
                  <a:prstClr val="black"/>
                </a:solidFill>
                <a:latin typeface="游ゴシック" panose="02110004020202020204"/>
                <a:ea typeface="游ゴシック" panose="020B0400000000000000" pitchFamily="50" charset="-128"/>
              </a:rPr>
              <a:pPr defTabSz="956868">
                <a:defRPr/>
              </a:pPr>
              <a:t>8</a:t>
            </a:fld>
            <a:endParaRPr lang="ja-JP" altLang="en-US">
              <a:solidFill>
                <a:prstClr val="black"/>
              </a:solidFill>
              <a:latin typeface="游ゴシック" panose="02110004020202020204"/>
              <a:ea typeface="游ゴシック" panose="020B0400000000000000" pitchFamily="50" charset="-128"/>
            </a:endParaRPr>
          </a:p>
        </p:txBody>
      </p:sp>
    </p:spTree>
    <p:extLst>
      <p:ext uri="{BB962C8B-B14F-4D97-AF65-F5344CB8AC3E}">
        <p14:creationId xmlns:p14="http://schemas.microsoft.com/office/powerpoint/2010/main" val="2927147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義務対象事業者が、法施行日までに準備しなければならない内容については、記載のとおりです。</a:t>
            </a:r>
            <a:endParaRPr kumimoji="1" lang="en-US" altLang="ja-JP" dirty="0"/>
          </a:p>
          <a:p>
            <a:r>
              <a:rPr kumimoji="1" lang="ja-JP" altLang="en-US" dirty="0"/>
              <a:t>大きく分けて４つです。１点目、従事者等への制度周知、２点目、犯罪実確認・防止措置関係、３点目、安全確保措置の実施のための体制整備、４点目、情報管理措置です。</a:t>
            </a:r>
            <a:endParaRPr kumimoji="1" lang="en-US" altLang="ja-JP" dirty="0"/>
          </a:p>
          <a:p>
            <a:r>
              <a:rPr kumimoji="1" lang="ja-JP" altLang="en-US" dirty="0"/>
              <a:t>以降のページから詳細を説明します。</a:t>
            </a:r>
          </a:p>
        </p:txBody>
      </p:sp>
      <p:sp>
        <p:nvSpPr>
          <p:cNvPr id="4" name="スライド番号プレースホルダー 3"/>
          <p:cNvSpPr>
            <a:spLocks noGrp="1"/>
          </p:cNvSpPr>
          <p:nvPr>
            <p:ph type="sldNum" sz="quarter" idx="5"/>
          </p:nvPr>
        </p:nvSpPr>
        <p:spPr/>
        <p:txBody>
          <a:bodyPr/>
          <a:lstStyle/>
          <a:p>
            <a:fld id="{C75A0AD7-8166-4588-9C48-A69DEFE99867}" type="slidenum">
              <a:rPr kumimoji="1" lang="ja-JP" altLang="en-US" smtClean="0"/>
              <a:t>9</a:t>
            </a:fld>
            <a:endParaRPr kumimoji="1" lang="ja-JP" altLang="en-US"/>
          </a:p>
        </p:txBody>
      </p:sp>
    </p:spTree>
    <p:extLst>
      <p:ext uri="{BB962C8B-B14F-4D97-AF65-F5344CB8AC3E}">
        <p14:creationId xmlns:p14="http://schemas.microsoft.com/office/powerpoint/2010/main" val="2927147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ECD1F0-8316-16EF-D016-F71F868E677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B23DA47-29DA-C3A5-C6EC-A7C77B2522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18B3A55-E656-5EC5-AEBA-2718032B2CE4}"/>
              </a:ext>
            </a:extLst>
          </p:cNvPr>
          <p:cNvSpPr>
            <a:spLocks noGrp="1"/>
          </p:cNvSpPr>
          <p:nvPr>
            <p:ph type="dt" sz="half" idx="10"/>
          </p:nvPr>
        </p:nvSpPr>
        <p:spPr/>
        <p:txBody>
          <a:bodyPr/>
          <a:lstStyle/>
          <a:p>
            <a:fld id="{54DE591F-E379-455E-9B98-39B7F7E97BDC}" type="datetimeFigureOut">
              <a:rPr kumimoji="1" lang="ja-JP" altLang="en-US" smtClean="0"/>
              <a:t>2026/9/14</a:t>
            </a:fld>
            <a:endParaRPr kumimoji="1" lang="ja-JP" altLang="en-US"/>
          </a:p>
        </p:txBody>
      </p:sp>
      <p:sp>
        <p:nvSpPr>
          <p:cNvPr id="5" name="フッター プレースホルダー 4">
            <a:extLst>
              <a:ext uri="{FF2B5EF4-FFF2-40B4-BE49-F238E27FC236}">
                <a16:creationId xmlns:a16="http://schemas.microsoft.com/office/drawing/2014/main" id="{557AA7D7-C237-081C-81EC-9314341C8EA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5385000-1F3E-897C-E8E1-3C4BA465EFDE}"/>
              </a:ext>
            </a:extLst>
          </p:cNvPr>
          <p:cNvSpPr>
            <a:spLocks noGrp="1"/>
          </p:cNvSpPr>
          <p:nvPr>
            <p:ph type="sldNum" sz="quarter" idx="12"/>
          </p:nvPr>
        </p:nvSpPr>
        <p:spPr/>
        <p:txBody>
          <a:bodyPr/>
          <a:lstStyle/>
          <a:p>
            <a:fld id="{7AFF899F-E54D-439E-880A-E8CFD45D86CA}" type="slidenum">
              <a:rPr kumimoji="1" lang="ja-JP" altLang="en-US" smtClean="0"/>
              <a:t>‹#›</a:t>
            </a:fld>
            <a:endParaRPr kumimoji="1" lang="ja-JP" altLang="en-US"/>
          </a:p>
        </p:txBody>
      </p:sp>
    </p:spTree>
    <p:extLst>
      <p:ext uri="{BB962C8B-B14F-4D97-AF65-F5344CB8AC3E}">
        <p14:creationId xmlns:p14="http://schemas.microsoft.com/office/powerpoint/2010/main" val="4053167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0CAA05-0577-0CEC-D501-D16D21E7CC3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4ED37E9-F9A4-8C08-71BF-2FF8529776BD}"/>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D64D81D-F366-1B68-E993-0958BDDFDE10}"/>
              </a:ext>
            </a:extLst>
          </p:cNvPr>
          <p:cNvSpPr>
            <a:spLocks noGrp="1"/>
          </p:cNvSpPr>
          <p:nvPr>
            <p:ph type="dt" sz="half" idx="10"/>
          </p:nvPr>
        </p:nvSpPr>
        <p:spPr/>
        <p:txBody>
          <a:bodyPr/>
          <a:lstStyle/>
          <a:p>
            <a:fld id="{54DE591F-E379-455E-9B98-39B7F7E97BDC}" type="datetimeFigureOut">
              <a:rPr kumimoji="1" lang="ja-JP" altLang="en-US" smtClean="0"/>
              <a:t>2026/9/14</a:t>
            </a:fld>
            <a:endParaRPr kumimoji="1" lang="ja-JP" altLang="en-US"/>
          </a:p>
        </p:txBody>
      </p:sp>
      <p:sp>
        <p:nvSpPr>
          <p:cNvPr id="5" name="フッター プレースホルダー 4">
            <a:extLst>
              <a:ext uri="{FF2B5EF4-FFF2-40B4-BE49-F238E27FC236}">
                <a16:creationId xmlns:a16="http://schemas.microsoft.com/office/drawing/2014/main" id="{6E25A20D-AB78-2480-56E5-B9FA7779F3A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9B858E1-FA4D-BCE8-43AD-B6A332DC647B}"/>
              </a:ext>
            </a:extLst>
          </p:cNvPr>
          <p:cNvSpPr>
            <a:spLocks noGrp="1"/>
          </p:cNvSpPr>
          <p:nvPr>
            <p:ph type="sldNum" sz="quarter" idx="12"/>
          </p:nvPr>
        </p:nvSpPr>
        <p:spPr/>
        <p:txBody>
          <a:bodyPr/>
          <a:lstStyle/>
          <a:p>
            <a:fld id="{7AFF899F-E54D-439E-880A-E8CFD45D86CA}" type="slidenum">
              <a:rPr kumimoji="1" lang="ja-JP" altLang="en-US" smtClean="0"/>
              <a:t>‹#›</a:t>
            </a:fld>
            <a:endParaRPr kumimoji="1" lang="ja-JP" altLang="en-US"/>
          </a:p>
        </p:txBody>
      </p:sp>
    </p:spTree>
    <p:extLst>
      <p:ext uri="{BB962C8B-B14F-4D97-AF65-F5344CB8AC3E}">
        <p14:creationId xmlns:p14="http://schemas.microsoft.com/office/powerpoint/2010/main" val="2242294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0C2652A-379A-225D-9D9C-6D13F47A10D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7017482-681E-5192-FC1E-33C40E7C006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9D088CA-8E62-55A4-2FB3-14D018A7B52E}"/>
              </a:ext>
            </a:extLst>
          </p:cNvPr>
          <p:cNvSpPr>
            <a:spLocks noGrp="1"/>
          </p:cNvSpPr>
          <p:nvPr>
            <p:ph type="dt" sz="half" idx="10"/>
          </p:nvPr>
        </p:nvSpPr>
        <p:spPr/>
        <p:txBody>
          <a:bodyPr/>
          <a:lstStyle/>
          <a:p>
            <a:fld id="{54DE591F-E379-455E-9B98-39B7F7E97BDC}" type="datetimeFigureOut">
              <a:rPr kumimoji="1" lang="ja-JP" altLang="en-US" smtClean="0"/>
              <a:t>2026/9/14</a:t>
            </a:fld>
            <a:endParaRPr kumimoji="1" lang="ja-JP" altLang="en-US"/>
          </a:p>
        </p:txBody>
      </p:sp>
      <p:sp>
        <p:nvSpPr>
          <p:cNvPr id="5" name="フッター プレースホルダー 4">
            <a:extLst>
              <a:ext uri="{FF2B5EF4-FFF2-40B4-BE49-F238E27FC236}">
                <a16:creationId xmlns:a16="http://schemas.microsoft.com/office/drawing/2014/main" id="{7EE3CF82-E966-E29D-86EA-1D4DE9BD022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570432-37DA-8070-64CF-DCB7DBC5EFB8}"/>
              </a:ext>
            </a:extLst>
          </p:cNvPr>
          <p:cNvSpPr>
            <a:spLocks noGrp="1"/>
          </p:cNvSpPr>
          <p:nvPr>
            <p:ph type="sldNum" sz="quarter" idx="12"/>
          </p:nvPr>
        </p:nvSpPr>
        <p:spPr/>
        <p:txBody>
          <a:bodyPr/>
          <a:lstStyle/>
          <a:p>
            <a:fld id="{7AFF899F-E54D-439E-880A-E8CFD45D86CA}" type="slidenum">
              <a:rPr kumimoji="1" lang="ja-JP" altLang="en-US" smtClean="0"/>
              <a:t>‹#›</a:t>
            </a:fld>
            <a:endParaRPr kumimoji="1" lang="ja-JP" altLang="en-US"/>
          </a:p>
        </p:txBody>
      </p:sp>
    </p:spTree>
    <p:extLst>
      <p:ext uri="{BB962C8B-B14F-4D97-AF65-F5344CB8AC3E}">
        <p14:creationId xmlns:p14="http://schemas.microsoft.com/office/powerpoint/2010/main" val="927629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E43DA5-8727-940A-7688-435F00D6AEE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91EE1B9-5CF7-E366-86A4-6D624D1488CA}"/>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C1A6C1D-FA3C-4A03-7348-5DC25ECD3EE4}"/>
              </a:ext>
            </a:extLst>
          </p:cNvPr>
          <p:cNvSpPr>
            <a:spLocks noGrp="1"/>
          </p:cNvSpPr>
          <p:nvPr>
            <p:ph type="dt" sz="half" idx="10"/>
          </p:nvPr>
        </p:nvSpPr>
        <p:spPr/>
        <p:txBody>
          <a:bodyPr/>
          <a:lstStyle/>
          <a:p>
            <a:fld id="{54DE591F-E379-455E-9B98-39B7F7E97BDC}" type="datetimeFigureOut">
              <a:rPr kumimoji="1" lang="ja-JP" altLang="en-US" smtClean="0"/>
              <a:t>2026/9/14</a:t>
            </a:fld>
            <a:endParaRPr kumimoji="1" lang="ja-JP" altLang="en-US"/>
          </a:p>
        </p:txBody>
      </p:sp>
      <p:sp>
        <p:nvSpPr>
          <p:cNvPr id="5" name="フッター プレースホルダー 4">
            <a:extLst>
              <a:ext uri="{FF2B5EF4-FFF2-40B4-BE49-F238E27FC236}">
                <a16:creationId xmlns:a16="http://schemas.microsoft.com/office/drawing/2014/main" id="{26CD1D89-D011-569B-A388-22CF542DC95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E6C0C40-CD7D-6AB3-0543-3AEF1F6DE3B9}"/>
              </a:ext>
            </a:extLst>
          </p:cNvPr>
          <p:cNvSpPr>
            <a:spLocks noGrp="1"/>
          </p:cNvSpPr>
          <p:nvPr>
            <p:ph type="sldNum" sz="quarter" idx="12"/>
          </p:nvPr>
        </p:nvSpPr>
        <p:spPr/>
        <p:txBody>
          <a:bodyPr/>
          <a:lstStyle/>
          <a:p>
            <a:fld id="{7AFF899F-E54D-439E-880A-E8CFD45D86CA}" type="slidenum">
              <a:rPr kumimoji="1" lang="ja-JP" altLang="en-US" smtClean="0"/>
              <a:t>‹#›</a:t>
            </a:fld>
            <a:endParaRPr kumimoji="1" lang="ja-JP" altLang="en-US"/>
          </a:p>
        </p:txBody>
      </p:sp>
    </p:spTree>
    <p:extLst>
      <p:ext uri="{BB962C8B-B14F-4D97-AF65-F5344CB8AC3E}">
        <p14:creationId xmlns:p14="http://schemas.microsoft.com/office/powerpoint/2010/main" val="3258756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09D54A-41F3-7F1D-00DF-9279CA818F3E}"/>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F82D54C-2DE6-82BE-D35E-063850BB4D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F91F5EC2-F2A0-8A89-7E91-0647D0E5AB45}"/>
              </a:ext>
            </a:extLst>
          </p:cNvPr>
          <p:cNvSpPr>
            <a:spLocks noGrp="1"/>
          </p:cNvSpPr>
          <p:nvPr>
            <p:ph type="dt" sz="half" idx="10"/>
          </p:nvPr>
        </p:nvSpPr>
        <p:spPr/>
        <p:txBody>
          <a:bodyPr/>
          <a:lstStyle/>
          <a:p>
            <a:fld id="{54DE591F-E379-455E-9B98-39B7F7E97BDC}" type="datetimeFigureOut">
              <a:rPr kumimoji="1" lang="ja-JP" altLang="en-US" smtClean="0"/>
              <a:t>2026/9/14</a:t>
            </a:fld>
            <a:endParaRPr kumimoji="1" lang="ja-JP" altLang="en-US"/>
          </a:p>
        </p:txBody>
      </p:sp>
      <p:sp>
        <p:nvSpPr>
          <p:cNvPr id="5" name="フッター プレースホルダー 4">
            <a:extLst>
              <a:ext uri="{FF2B5EF4-FFF2-40B4-BE49-F238E27FC236}">
                <a16:creationId xmlns:a16="http://schemas.microsoft.com/office/drawing/2014/main" id="{EB76FE9B-769A-B609-3F12-CF91E95EB2D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802B9D4-F09B-8699-4FEE-F7AF1A72F1DC}"/>
              </a:ext>
            </a:extLst>
          </p:cNvPr>
          <p:cNvSpPr>
            <a:spLocks noGrp="1"/>
          </p:cNvSpPr>
          <p:nvPr>
            <p:ph type="sldNum" sz="quarter" idx="12"/>
          </p:nvPr>
        </p:nvSpPr>
        <p:spPr/>
        <p:txBody>
          <a:bodyPr/>
          <a:lstStyle/>
          <a:p>
            <a:fld id="{7AFF899F-E54D-439E-880A-E8CFD45D86CA}" type="slidenum">
              <a:rPr kumimoji="1" lang="ja-JP" altLang="en-US" smtClean="0"/>
              <a:t>‹#›</a:t>
            </a:fld>
            <a:endParaRPr kumimoji="1" lang="ja-JP" altLang="en-US"/>
          </a:p>
        </p:txBody>
      </p:sp>
    </p:spTree>
    <p:extLst>
      <p:ext uri="{BB962C8B-B14F-4D97-AF65-F5344CB8AC3E}">
        <p14:creationId xmlns:p14="http://schemas.microsoft.com/office/powerpoint/2010/main" val="1766887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30571C-AE45-E159-2FF1-2EC5EE446E7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F4A00C5-7980-4908-BDE7-B8E0F6BDEB1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D7F8E4F3-AB08-E709-EE9A-4B910C80536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63B451A-F248-26C8-324F-B3597157959E}"/>
              </a:ext>
            </a:extLst>
          </p:cNvPr>
          <p:cNvSpPr>
            <a:spLocks noGrp="1"/>
          </p:cNvSpPr>
          <p:nvPr>
            <p:ph type="dt" sz="half" idx="10"/>
          </p:nvPr>
        </p:nvSpPr>
        <p:spPr/>
        <p:txBody>
          <a:bodyPr/>
          <a:lstStyle/>
          <a:p>
            <a:fld id="{54DE591F-E379-455E-9B98-39B7F7E97BDC}" type="datetimeFigureOut">
              <a:rPr kumimoji="1" lang="ja-JP" altLang="en-US" smtClean="0"/>
              <a:t>2026/9/14</a:t>
            </a:fld>
            <a:endParaRPr kumimoji="1" lang="ja-JP" altLang="en-US"/>
          </a:p>
        </p:txBody>
      </p:sp>
      <p:sp>
        <p:nvSpPr>
          <p:cNvPr id="6" name="フッター プレースホルダー 5">
            <a:extLst>
              <a:ext uri="{FF2B5EF4-FFF2-40B4-BE49-F238E27FC236}">
                <a16:creationId xmlns:a16="http://schemas.microsoft.com/office/drawing/2014/main" id="{773BBEEE-33E9-CBDA-5FF1-8475D177EA7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8C10A1C-852E-1A22-099E-905363691C87}"/>
              </a:ext>
            </a:extLst>
          </p:cNvPr>
          <p:cNvSpPr>
            <a:spLocks noGrp="1"/>
          </p:cNvSpPr>
          <p:nvPr>
            <p:ph type="sldNum" sz="quarter" idx="12"/>
          </p:nvPr>
        </p:nvSpPr>
        <p:spPr/>
        <p:txBody>
          <a:bodyPr/>
          <a:lstStyle/>
          <a:p>
            <a:fld id="{7AFF899F-E54D-439E-880A-E8CFD45D86CA}" type="slidenum">
              <a:rPr kumimoji="1" lang="ja-JP" altLang="en-US" smtClean="0"/>
              <a:t>‹#›</a:t>
            </a:fld>
            <a:endParaRPr kumimoji="1" lang="ja-JP" altLang="en-US"/>
          </a:p>
        </p:txBody>
      </p:sp>
    </p:spTree>
    <p:extLst>
      <p:ext uri="{BB962C8B-B14F-4D97-AF65-F5344CB8AC3E}">
        <p14:creationId xmlns:p14="http://schemas.microsoft.com/office/powerpoint/2010/main" val="786254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978B19-B76F-06B6-D501-EBF858CE7B0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51951D3-7D74-94F8-F11A-0A865B0D85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41C3AB9-06D4-B8EF-BAA0-6E3EF848E5DD}"/>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60071F0-321B-8A1A-4715-F8CF7BCDE4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08A0541-F5DA-1DA0-E50D-63D2E8BF9D46}"/>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12B4D766-89BA-5204-2D36-063FB27C1C96}"/>
              </a:ext>
            </a:extLst>
          </p:cNvPr>
          <p:cNvSpPr>
            <a:spLocks noGrp="1"/>
          </p:cNvSpPr>
          <p:nvPr>
            <p:ph type="dt" sz="half" idx="10"/>
          </p:nvPr>
        </p:nvSpPr>
        <p:spPr/>
        <p:txBody>
          <a:bodyPr/>
          <a:lstStyle/>
          <a:p>
            <a:fld id="{54DE591F-E379-455E-9B98-39B7F7E97BDC}" type="datetimeFigureOut">
              <a:rPr kumimoji="1" lang="ja-JP" altLang="en-US" smtClean="0"/>
              <a:t>2026/9/14</a:t>
            </a:fld>
            <a:endParaRPr kumimoji="1" lang="ja-JP" altLang="en-US"/>
          </a:p>
        </p:txBody>
      </p:sp>
      <p:sp>
        <p:nvSpPr>
          <p:cNvPr id="8" name="フッター プレースホルダー 7">
            <a:extLst>
              <a:ext uri="{FF2B5EF4-FFF2-40B4-BE49-F238E27FC236}">
                <a16:creationId xmlns:a16="http://schemas.microsoft.com/office/drawing/2014/main" id="{47B4021E-CCCD-F2A6-E91C-2D08D30C61D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105CFDF0-8A71-6A30-05F1-B91B68736E36}"/>
              </a:ext>
            </a:extLst>
          </p:cNvPr>
          <p:cNvSpPr>
            <a:spLocks noGrp="1"/>
          </p:cNvSpPr>
          <p:nvPr>
            <p:ph type="sldNum" sz="quarter" idx="12"/>
          </p:nvPr>
        </p:nvSpPr>
        <p:spPr/>
        <p:txBody>
          <a:bodyPr/>
          <a:lstStyle/>
          <a:p>
            <a:fld id="{7AFF899F-E54D-439E-880A-E8CFD45D86CA}" type="slidenum">
              <a:rPr kumimoji="1" lang="ja-JP" altLang="en-US" smtClean="0"/>
              <a:t>‹#›</a:t>
            </a:fld>
            <a:endParaRPr kumimoji="1" lang="ja-JP" altLang="en-US"/>
          </a:p>
        </p:txBody>
      </p:sp>
    </p:spTree>
    <p:extLst>
      <p:ext uri="{BB962C8B-B14F-4D97-AF65-F5344CB8AC3E}">
        <p14:creationId xmlns:p14="http://schemas.microsoft.com/office/powerpoint/2010/main" val="1812063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24D3040-8EE5-24FC-EFD2-82029C031D0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03513A8-BEBD-B9BB-07E1-3D01A1A238A0}"/>
              </a:ext>
            </a:extLst>
          </p:cNvPr>
          <p:cNvSpPr>
            <a:spLocks noGrp="1"/>
          </p:cNvSpPr>
          <p:nvPr>
            <p:ph type="dt" sz="half" idx="10"/>
          </p:nvPr>
        </p:nvSpPr>
        <p:spPr/>
        <p:txBody>
          <a:bodyPr/>
          <a:lstStyle/>
          <a:p>
            <a:fld id="{54DE591F-E379-455E-9B98-39B7F7E97BDC}" type="datetimeFigureOut">
              <a:rPr kumimoji="1" lang="ja-JP" altLang="en-US" smtClean="0"/>
              <a:t>2026/9/14</a:t>
            </a:fld>
            <a:endParaRPr kumimoji="1" lang="ja-JP" altLang="en-US"/>
          </a:p>
        </p:txBody>
      </p:sp>
      <p:sp>
        <p:nvSpPr>
          <p:cNvPr id="4" name="フッター プレースホルダー 3">
            <a:extLst>
              <a:ext uri="{FF2B5EF4-FFF2-40B4-BE49-F238E27FC236}">
                <a16:creationId xmlns:a16="http://schemas.microsoft.com/office/drawing/2014/main" id="{5DEAD220-DA68-EAEB-49E7-FA0EE24C8D2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1F32AFF-BB20-2E2C-CC82-8A06BB8B5D26}"/>
              </a:ext>
            </a:extLst>
          </p:cNvPr>
          <p:cNvSpPr>
            <a:spLocks noGrp="1"/>
          </p:cNvSpPr>
          <p:nvPr>
            <p:ph type="sldNum" sz="quarter" idx="12"/>
          </p:nvPr>
        </p:nvSpPr>
        <p:spPr/>
        <p:txBody>
          <a:bodyPr/>
          <a:lstStyle/>
          <a:p>
            <a:fld id="{7AFF899F-E54D-439E-880A-E8CFD45D86CA}" type="slidenum">
              <a:rPr kumimoji="1" lang="ja-JP" altLang="en-US" smtClean="0"/>
              <a:t>‹#›</a:t>
            </a:fld>
            <a:endParaRPr kumimoji="1" lang="ja-JP" altLang="en-US"/>
          </a:p>
        </p:txBody>
      </p:sp>
    </p:spTree>
    <p:extLst>
      <p:ext uri="{BB962C8B-B14F-4D97-AF65-F5344CB8AC3E}">
        <p14:creationId xmlns:p14="http://schemas.microsoft.com/office/powerpoint/2010/main" val="28200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FC52542-258C-D8C9-DD40-C406512F00AD}"/>
              </a:ext>
            </a:extLst>
          </p:cNvPr>
          <p:cNvSpPr>
            <a:spLocks noGrp="1"/>
          </p:cNvSpPr>
          <p:nvPr>
            <p:ph type="dt" sz="half" idx="10"/>
          </p:nvPr>
        </p:nvSpPr>
        <p:spPr/>
        <p:txBody>
          <a:bodyPr/>
          <a:lstStyle/>
          <a:p>
            <a:fld id="{54DE591F-E379-455E-9B98-39B7F7E97BDC}" type="datetimeFigureOut">
              <a:rPr kumimoji="1" lang="ja-JP" altLang="en-US" smtClean="0"/>
              <a:t>2026/9/14</a:t>
            </a:fld>
            <a:endParaRPr kumimoji="1" lang="ja-JP" altLang="en-US"/>
          </a:p>
        </p:txBody>
      </p:sp>
      <p:sp>
        <p:nvSpPr>
          <p:cNvPr id="3" name="フッター プレースホルダー 2">
            <a:extLst>
              <a:ext uri="{FF2B5EF4-FFF2-40B4-BE49-F238E27FC236}">
                <a16:creationId xmlns:a16="http://schemas.microsoft.com/office/drawing/2014/main" id="{39BDB0A8-6B81-432A-0512-ED3862FCD192}"/>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97EA084-4267-7C3F-64F6-984D5AB16049}"/>
              </a:ext>
            </a:extLst>
          </p:cNvPr>
          <p:cNvSpPr>
            <a:spLocks noGrp="1"/>
          </p:cNvSpPr>
          <p:nvPr>
            <p:ph type="sldNum" sz="quarter" idx="12"/>
          </p:nvPr>
        </p:nvSpPr>
        <p:spPr/>
        <p:txBody>
          <a:bodyPr/>
          <a:lstStyle/>
          <a:p>
            <a:fld id="{7AFF899F-E54D-439E-880A-E8CFD45D86CA}" type="slidenum">
              <a:rPr kumimoji="1" lang="ja-JP" altLang="en-US" smtClean="0"/>
              <a:t>‹#›</a:t>
            </a:fld>
            <a:endParaRPr kumimoji="1" lang="ja-JP" altLang="en-US"/>
          </a:p>
        </p:txBody>
      </p:sp>
    </p:spTree>
    <p:extLst>
      <p:ext uri="{BB962C8B-B14F-4D97-AF65-F5344CB8AC3E}">
        <p14:creationId xmlns:p14="http://schemas.microsoft.com/office/powerpoint/2010/main" val="1705255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AED3F7-AF79-A48D-A440-254589BFDB9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873BFB9-8722-4A4B-6889-85E6557DD3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468BFBD-1B52-FC03-FA62-190844BE56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1127105-98D1-45E2-3C13-C701EA3FF743}"/>
              </a:ext>
            </a:extLst>
          </p:cNvPr>
          <p:cNvSpPr>
            <a:spLocks noGrp="1"/>
          </p:cNvSpPr>
          <p:nvPr>
            <p:ph type="dt" sz="half" idx="10"/>
          </p:nvPr>
        </p:nvSpPr>
        <p:spPr/>
        <p:txBody>
          <a:bodyPr/>
          <a:lstStyle/>
          <a:p>
            <a:fld id="{54DE591F-E379-455E-9B98-39B7F7E97BDC}" type="datetimeFigureOut">
              <a:rPr kumimoji="1" lang="ja-JP" altLang="en-US" smtClean="0"/>
              <a:t>2026/9/14</a:t>
            </a:fld>
            <a:endParaRPr kumimoji="1" lang="ja-JP" altLang="en-US"/>
          </a:p>
        </p:txBody>
      </p:sp>
      <p:sp>
        <p:nvSpPr>
          <p:cNvPr id="6" name="フッター プレースホルダー 5">
            <a:extLst>
              <a:ext uri="{FF2B5EF4-FFF2-40B4-BE49-F238E27FC236}">
                <a16:creationId xmlns:a16="http://schemas.microsoft.com/office/drawing/2014/main" id="{AB039577-E00D-4AC1-22BB-6D4065DB2A4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6681AD9-BFD9-A67F-E943-3A4650CD0C5B}"/>
              </a:ext>
            </a:extLst>
          </p:cNvPr>
          <p:cNvSpPr>
            <a:spLocks noGrp="1"/>
          </p:cNvSpPr>
          <p:nvPr>
            <p:ph type="sldNum" sz="quarter" idx="12"/>
          </p:nvPr>
        </p:nvSpPr>
        <p:spPr/>
        <p:txBody>
          <a:bodyPr/>
          <a:lstStyle/>
          <a:p>
            <a:fld id="{7AFF899F-E54D-439E-880A-E8CFD45D86CA}" type="slidenum">
              <a:rPr kumimoji="1" lang="ja-JP" altLang="en-US" smtClean="0"/>
              <a:t>‹#›</a:t>
            </a:fld>
            <a:endParaRPr kumimoji="1" lang="ja-JP" altLang="en-US"/>
          </a:p>
        </p:txBody>
      </p:sp>
    </p:spTree>
    <p:extLst>
      <p:ext uri="{BB962C8B-B14F-4D97-AF65-F5344CB8AC3E}">
        <p14:creationId xmlns:p14="http://schemas.microsoft.com/office/powerpoint/2010/main" val="2850735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AFAA8E-4A90-AAF6-D0D9-08F2C462B4F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C3C13DC-8CDA-D8A1-9ABE-EEE3A64BB1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F1122FB7-7950-59CC-FBCF-CCEB07EE32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7F7D1A1-4851-941C-DC21-7956AD369752}"/>
              </a:ext>
            </a:extLst>
          </p:cNvPr>
          <p:cNvSpPr>
            <a:spLocks noGrp="1"/>
          </p:cNvSpPr>
          <p:nvPr>
            <p:ph type="dt" sz="half" idx="10"/>
          </p:nvPr>
        </p:nvSpPr>
        <p:spPr/>
        <p:txBody>
          <a:bodyPr/>
          <a:lstStyle/>
          <a:p>
            <a:fld id="{54DE591F-E379-455E-9B98-39B7F7E97BDC}" type="datetimeFigureOut">
              <a:rPr kumimoji="1" lang="ja-JP" altLang="en-US" smtClean="0"/>
              <a:t>2026/9/14</a:t>
            </a:fld>
            <a:endParaRPr kumimoji="1" lang="ja-JP" altLang="en-US"/>
          </a:p>
        </p:txBody>
      </p:sp>
      <p:sp>
        <p:nvSpPr>
          <p:cNvPr id="6" name="フッター プレースホルダー 5">
            <a:extLst>
              <a:ext uri="{FF2B5EF4-FFF2-40B4-BE49-F238E27FC236}">
                <a16:creationId xmlns:a16="http://schemas.microsoft.com/office/drawing/2014/main" id="{DE172C9A-7E26-764D-8BAF-B5F0AECFD59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B554BC5-B0C2-BE5D-014F-69B8DD66A83C}"/>
              </a:ext>
            </a:extLst>
          </p:cNvPr>
          <p:cNvSpPr>
            <a:spLocks noGrp="1"/>
          </p:cNvSpPr>
          <p:nvPr>
            <p:ph type="sldNum" sz="quarter" idx="12"/>
          </p:nvPr>
        </p:nvSpPr>
        <p:spPr/>
        <p:txBody>
          <a:bodyPr/>
          <a:lstStyle/>
          <a:p>
            <a:fld id="{7AFF899F-E54D-439E-880A-E8CFD45D86CA}" type="slidenum">
              <a:rPr kumimoji="1" lang="ja-JP" altLang="en-US" smtClean="0"/>
              <a:t>‹#›</a:t>
            </a:fld>
            <a:endParaRPr kumimoji="1" lang="ja-JP" altLang="en-US"/>
          </a:p>
        </p:txBody>
      </p:sp>
    </p:spTree>
    <p:extLst>
      <p:ext uri="{BB962C8B-B14F-4D97-AF65-F5344CB8AC3E}">
        <p14:creationId xmlns:p14="http://schemas.microsoft.com/office/powerpoint/2010/main" val="3055190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F2FB389-7BBE-ACC4-7567-CFF0681BF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4FAC3F4-5373-805A-48A2-00A6DDA869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D1C5A59-C717-F32A-1154-E2EB5300E1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4DE591F-E379-455E-9B98-39B7F7E97BDC}" type="datetimeFigureOut">
              <a:rPr kumimoji="1" lang="ja-JP" altLang="en-US" smtClean="0"/>
              <a:t>2026/9/14</a:t>
            </a:fld>
            <a:endParaRPr kumimoji="1" lang="ja-JP" altLang="en-US"/>
          </a:p>
        </p:txBody>
      </p:sp>
      <p:sp>
        <p:nvSpPr>
          <p:cNvPr id="5" name="フッター プレースホルダー 4">
            <a:extLst>
              <a:ext uri="{FF2B5EF4-FFF2-40B4-BE49-F238E27FC236}">
                <a16:creationId xmlns:a16="http://schemas.microsoft.com/office/drawing/2014/main" id="{34B3EB6D-98A9-4CEF-412B-2798B47D29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05422EF-9019-4991-C228-17BDBF1D8F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AFF899F-E54D-439E-880A-E8CFD45D86CA}" type="slidenum">
              <a:rPr kumimoji="1" lang="ja-JP" altLang="en-US" smtClean="0"/>
              <a:t>‹#›</a:t>
            </a:fld>
            <a:endParaRPr kumimoji="1" lang="ja-JP" altLang="en-US"/>
          </a:p>
        </p:txBody>
      </p:sp>
    </p:spTree>
    <p:extLst>
      <p:ext uri="{BB962C8B-B14F-4D97-AF65-F5344CB8AC3E}">
        <p14:creationId xmlns:p14="http://schemas.microsoft.com/office/powerpoint/2010/main" val="2240798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s://www.cfa.go.jp/assets/contents/node/basic_page/field_ref_resources/80127231-8582-476e-a6e7-9347e725ed96/773e4c5f/20260902_policies_child-safety_efforts_koseibouhou_84.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https://www.cfa.go.jp/assets/contents/node/basic_page/field_ref_resources/80127231-8582-476e-a6e7-9347e725ed96/773e4c5f/20260902_policies_child-safety_efforts_koseibouhou_84.pdf"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cfa.go.jp/assets/contents/node/basic_page/field_ref_resources/80127231-8582-476e-a6e7-9347e725ed96/abc50df0/20260901_policies_child-safety_efforts_koseibouhou_72.pdf"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hyperlink" Target="https://www.cfa.go.jp/assets/contents/node/basic_page/field_ref_resources/80127231-8582-476e-a6e7-9347e725ed96/773e4c5f/20260902_policies_child-safety_efforts_koseibouhou_84.pdf" TargetMode="Externa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3.wmf"/><Relationship Id="rId2" Type="http://schemas.openxmlformats.org/officeDocument/2006/relationships/slideLayout" Target="../slideLayouts/slideLayout1.xml"/><Relationship Id="rId1" Type="http://schemas.openxmlformats.org/officeDocument/2006/relationships/control" Target="../activeX/activeX2.xml"/><Relationship Id="rId6" Type="http://schemas.openxmlformats.org/officeDocument/2006/relationships/hyperlink" Target="https://www.cfa.go.jp/assets/contents/node/basic_page/field_ref_resources/80127231-8582-476e-a6e7-9347e725ed96/773e4c5f/20260902_policies_child-safety_efforts_koseibouhou_84.pdf" TargetMode="External"/><Relationship Id="rId5" Type="http://schemas.openxmlformats.org/officeDocument/2006/relationships/image" Target="../media/image12.png"/><Relationship Id="rId4" Type="http://schemas.openxmlformats.org/officeDocument/2006/relationships/hyperlink" Target="https://www.cfa.go.jp/policies/child-safety/efforts/koseibouhou/information-session"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cfa.go.jp/policies/child-safety/efforts/koseibouhou/hinagata"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hyperlink" Target="https://www.cfa.go.jp/assets/contents/node/basic_page/field_ref_resources/80127231-8582-476e-a6e7-9347e725ed96/773e4c5f/20260902_policies_child-safety_efforts_koseibouhou_84.pdf" TargetMode="Externa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hyperlink" Target="https://www.cfa.go.jp/assets/contents/node/basic_page/field_ref_resources/80127231-8582-476e-a6e7-9347e725ed96/773e4c5f/20260902_policies_child-safety_efforts_koseibouhou_84.pdf" TargetMode="Externa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www.cfa.go.jp/assets/contents/node/basic_page/field_ref_resources/80127231-8582-476e-a6e7-9347e725ed96/773e4c5f/20260902_policies_child-safety_efforts_koseibouhou_84.pdf" TargetMode="External"/><Relationship Id="rId5" Type="http://schemas.openxmlformats.org/officeDocument/2006/relationships/image" Target="../media/image17.png"/><Relationship Id="rId4" Type="http://schemas.openxmlformats.org/officeDocument/2006/relationships/hyperlink" Target="https://www.cfa.go.jp/policies/child-safety/efforts/koseibouhou/odanshishin"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s://www.cfa.go.jp/assets/contents/node/basic_page/field_ref_resources/80127231-8582-476e-a6e7-9347e725ed96/773e4c5f/20260902_policies_child-safety_efforts_koseibouhou_84.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hyperlink" Target="https://www.cfa.go.jp/assets/contents/node/basic_page/field_ref_resources/80127231-8582-476e-a6e7-9347e725ed96/773e4c5f/20260902_policies_child-safety_efforts_koseibouhou_84.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hyperlink" Target="https://www.cfa.go.jp/assets/contents/node/basic_page/field_ref_resources/80127231-8582-476e-a6e7-9347e725ed96/773e4c5f/20260902_policies_child-safety_efforts_koseibouhou_84.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hyperlink" Target="https://www.cfa.go.jp/assets/contents/node/basic_page/field_ref_resources/80127231-8582-476e-a6e7-9347e725ed96/773e4c5f/20260902_policies_child-safety_efforts_koseibouhou_84.pdf"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cfa.go.jp/policies/child-safety/efforts/koseibouhou/jigyousya"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https://www.cfa.go.jp/assets/contents/node/basic_page/field_ref_resources/80127231-8582-476e-a6e7-9347e725ed96/773e4c5f/20260902_policies_child-safety_efforts_koseibouhou_84.pdf" TargetMode="Externa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hyperlink" Target="https://www.cfa.go.jp/assets/contents/node/basic_page/field_ref_resources/80127231-8582-476e-a6e7-9347e725ed96/773e4c5f/20260902_policies_child-safety_efforts_koseibouhou_84.pdf"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s://www.cfa.go.jp/assets/contents/node/basic_page/field_ref_resources/80127231-8582-476e-a6e7-9347e725ed96/abc50df0/20260901_policies_child-safety_efforts_koseibouhou_72.pdf"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cfa.go.jp/assets/contents/node/basic_page/field_ref_resources/ee30f1d8-3d23-437e-b44d-7807f9afb66c/b2c3eea8/20260422_hoiku_hoiku-gyakutaiboushi_17.pdf"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notesSlide" Target="../notesSlides/notesSlide8.xml"/><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control" Target="../activeX/activeX1.xml"/><Relationship Id="rId6" Type="http://schemas.openxmlformats.org/officeDocument/2006/relationships/image" Target="../media/image5.png"/><Relationship Id="rId5" Type="http://schemas.openxmlformats.org/officeDocument/2006/relationships/hyperlink" Target="https://www.cfa.go.jp/policies/child-safety/efforts/koseibouhou" TargetMode="External"/><Relationship Id="rId4" Type="http://schemas.openxmlformats.org/officeDocument/2006/relationships/hyperlink" Target="https://www.cfa.go.jp/assets/contents/node/basic_page/field_ref_resources/80127231-8582-476e-a6e7-9347e725ed96/773e4c5f/20260902_policies_child-safety_efforts_koseibouhou_84.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s://www.cfa.go.jp/assets/contents/node/basic_page/field_ref_resources/80127231-8582-476e-a6e7-9347e725ed96/773e4c5f/20260902_policies_child-safety_efforts_koseibouhou_84.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5647B2-A8F4-4877-A565-03E6FB19C6CF}"/>
              </a:ext>
            </a:extLst>
          </p:cNvPr>
          <p:cNvSpPr>
            <a:spLocks noGrp="1"/>
          </p:cNvSpPr>
          <p:nvPr>
            <p:ph type="ctrTitle"/>
          </p:nvPr>
        </p:nvSpPr>
        <p:spPr bwMode="gray"/>
        <p:txBody>
          <a:bodyPr>
            <a:noAutofit/>
          </a:bodyPr>
          <a:lstStyle/>
          <a:p>
            <a:r>
              <a:rPr kumimoji="1" lang="ja-JP" altLang="en-US" sz="5400" dirty="0">
                <a:solidFill>
                  <a:srgbClr val="040499"/>
                </a:solidFill>
                <a:latin typeface="UD デジタル 教科書体 NP-B" panose="02020700000000000000" pitchFamily="18" charset="-128"/>
                <a:ea typeface="UD デジタル 教科書体 NP-B" panose="02020700000000000000" pitchFamily="18" charset="-128"/>
              </a:rPr>
              <a:t>こども性暴力防止法の</a:t>
            </a:r>
            <a:br>
              <a:rPr kumimoji="1" lang="en-US" altLang="ja-JP" sz="5400" dirty="0">
                <a:solidFill>
                  <a:srgbClr val="040499"/>
                </a:solidFill>
                <a:latin typeface="UD デジタル 教科書体 NP-B" panose="02020700000000000000" pitchFamily="18" charset="-128"/>
                <a:ea typeface="UD デジタル 教科書体 NP-B" panose="02020700000000000000" pitchFamily="18" charset="-128"/>
              </a:rPr>
            </a:br>
            <a:r>
              <a:rPr kumimoji="1" lang="ja-JP" altLang="en-US" sz="5400" dirty="0">
                <a:solidFill>
                  <a:srgbClr val="040499"/>
                </a:solidFill>
                <a:latin typeface="UD デジタル 教科書体 NP-B" panose="02020700000000000000" pitchFamily="18" charset="-128"/>
                <a:ea typeface="UD デジタル 教科書体 NP-B" panose="02020700000000000000" pitchFamily="18" charset="-128"/>
              </a:rPr>
              <a:t>施行に向けた準備等について</a:t>
            </a:r>
          </a:p>
        </p:txBody>
      </p:sp>
      <p:sp>
        <p:nvSpPr>
          <p:cNvPr id="3" name="字幕 2">
            <a:extLst>
              <a:ext uri="{FF2B5EF4-FFF2-40B4-BE49-F238E27FC236}">
                <a16:creationId xmlns:a16="http://schemas.microsoft.com/office/drawing/2014/main" id="{A7493A1A-90EC-4B40-8FEF-EC979C9F1858}"/>
              </a:ext>
            </a:extLst>
          </p:cNvPr>
          <p:cNvSpPr>
            <a:spLocks noGrp="1"/>
          </p:cNvSpPr>
          <p:nvPr>
            <p:ph type="subTitle" idx="1"/>
          </p:nvPr>
        </p:nvSpPr>
        <p:spPr bwMode="gray">
          <a:xfrm>
            <a:off x="7800623" y="5237356"/>
            <a:ext cx="3996266" cy="996562"/>
          </a:xfrm>
        </p:spPr>
        <p:txBody>
          <a:bodyPr>
            <a:noAutofit/>
          </a:bodyPr>
          <a:lstStyle/>
          <a:p>
            <a:pPr algn="l"/>
            <a:r>
              <a:rPr lang="ja-JP" altLang="en-US" dirty="0">
                <a:solidFill>
                  <a:srgbClr val="040499"/>
                </a:solidFill>
                <a:latin typeface="UD デジタル 教科書体 NP-R" panose="02020400000000000000" pitchFamily="18" charset="-128"/>
                <a:ea typeface="UD デジタル 教科書体 NP-R" panose="02020400000000000000" pitchFamily="18" charset="-128"/>
              </a:rPr>
              <a:t>令和８年９月</a:t>
            </a:r>
            <a:endParaRPr lang="en-US" altLang="ja-JP" dirty="0">
              <a:solidFill>
                <a:srgbClr val="040499"/>
              </a:solidFill>
              <a:latin typeface="UD デジタル 教科書体 NP-R" panose="02020400000000000000" pitchFamily="18" charset="-128"/>
              <a:ea typeface="UD デジタル 教科書体 NP-R" panose="02020400000000000000" pitchFamily="18" charset="-128"/>
            </a:endParaRPr>
          </a:p>
          <a:p>
            <a:pPr algn="l"/>
            <a:r>
              <a:rPr lang="ja-JP" altLang="en-US" dirty="0">
                <a:solidFill>
                  <a:srgbClr val="040499"/>
                </a:solidFill>
                <a:latin typeface="UD デジタル 教科書体 NP-R" panose="02020400000000000000" pitchFamily="18" charset="-128"/>
                <a:ea typeface="UD デジタル 教科書体 NP-R" panose="02020400000000000000" pitchFamily="18" charset="-128"/>
              </a:rPr>
              <a:t>大阪府福祉部子ども家庭局</a:t>
            </a:r>
            <a:br>
              <a:rPr lang="en-US" altLang="ja-JP" dirty="0">
                <a:solidFill>
                  <a:srgbClr val="040499"/>
                </a:solidFill>
                <a:latin typeface="UD デジタル 教科書体 NP-R" panose="02020400000000000000" pitchFamily="18" charset="-128"/>
                <a:ea typeface="UD デジタル 教科書体 NP-R" panose="02020400000000000000" pitchFamily="18" charset="-128"/>
              </a:rPr>
            </a:br>
            <a:r>
              <a:rPr lang="ja-JP" altLang="en-US" dirty="0">
                <a:solidFill>
                  <a:srgbClr val="040499"/>
                </a:solidFill>
                <a:latin typeface="UD デジタル 教科書体 NP-R" panose="02020400000000000000" pitchFamily="18" charset="-128"/>
                <a:ea typeface="UD デジタル 教科書体 NP-R" panose="02020400000000000000" pitchFamily="18" charset="-128"/>
              </a:rPr>
              <a:t>子育て支援課</a:t>
            </a:r>
            <a:endParaRPr kumimoji="1" lang="ja-JP" altLang="en-US" dirty="0">
              <a:solidFill>
                <a:srgbClr val="040499"/>
              </a:solidFill>
              <a:latin typeface="UD デジタル 教科書体 NP-R" panose="02020400000000000000" pitchFamily="18" charset="-128"/>
              <a:ea typeface="UD デジタル 教科書体 NP-R" panose="02020400000000000000" pitchFamily="18" charset="-128"/>
            </a:endParaRPr>
          </a:p>
        </p:txBody>
      </p:sp>
      <p:sp>
        <p:nvSpPr>
          <p:cNvPr id="5" name="テキスト ボックス 4">
            <a:extLst>
              <a:ext uri="{FF2B5EF4-FFF2-40B4-BE49-F238E27FC236}">
                <a16:creationId xmlns:a16="http://schemas.microsoft.com/office/drawing/2014/main" id="{254E18E9-2B14-545A-7A6F-7A02C56F8E19}"/>
              </a:ext>
            </a:extLst>
          </p:cNvPr>
          <p:cNvSpPr txBox="1"/>
          <p:nvPr/>
        </p:nvSpPr>
        <p:spPr bwMode="gray">
          <a:xfrm>
            <a:off x="3431822" y="3509963"/>
            <a:ext cx="5813778" cy="523220"/>
          </a:xfrm>
          <a:prstGeom prst="rect">
            <a:avLst/>
          </a:prstGeom>
          <a:noFill/>
        </p:spPr>
        <p:txBody>
          <a:bodyPr wrap="square">
            <a:spAutoFit/>
          </a:bodyPr>
          <a:lstStyle/>
          <a:p>
            <a:r>
              <a:rPr lang="ja-JP" altLang="en-US" sz="2800" dirty="0">
                <a:solidFill>
                  <a:srgbClr val="040499"/>
                </a:solidFill>
                <a:latin typeface="UD デジタル 教科書体 NP-R" panose="02020400000000000000" pitchFamily="18" charset="-128"/>
                <a:ea typeface="UD デジタル 教科書体 NP-R" panose="02020400000000000000" pitchFamily="18" charset="-128"/>
              </a:rPr>
              <a:t>＜義務対象事業者向け説明会＞</a:t>
            </a:r>
            <a:endParaRPr lang="ja-JP" altLang="en-US" sz="1600"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3332662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8ADC58-06A9-DBA1-19B1-613DFA12D4FB}"/>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F9BA0006-4E61-BFBA-9021-3AEFB0D95DDE}"/>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10</a:t>
            </a:fld>
            <a:endParaRPr kumimoji="1" lang="ja-JP" altLang="en-US" sz="2400"/>
          </a:p>
        </p:txBody>
      </p:sp>
      <p:sp>
        <p:nvSpPr>
          <p:cNvPr id="11" name="テキスト ボックス 10">
            <a:extLst>
              <a:ext uri="{FF2B5EF4-FFF2-40B4-BE49-F238E27FC236}">
                <a16:creationId xmlns:a16="http://schemas.microsoft.com/office/drawing/2014/main" id="{ADCB04D0-CC68-7A0B-446F-F462C73CB81E}"/>
              </a:ext>
            </a:extLst>
          </p:cNvPr>
          <p:cNvSpPr txBox="1"/>
          <p:nvPr/>
        </p:nvSpPr>
        <p:spPr bwMode="gray">
          <a:xfrm>
            <a:off x="8950062" y="1006068"/>
            <a:ext cx="3169942" cy="4327931"/>
          </a:xfrm>
          <a:prstGeom prst="rect">
            <a:avLst/>
          </a:prstGeom>
          <a:solidFill>
            <a:srgbClr val="FFFFCC"/>
          </a:solidFill>
          <a:ln>
            <a:solidFill>
              <a:schemeClr val="bg1">
                <a:lumMod val="95000"/>
              </a:schemeClr>
            </a:solidFill>
          </a:ln>
        </p:spPr>
        <p:txBody>
          <a:bodyPr wrap="square" lIns="0" rIns="36000" rtlCol="0">
            <a:noAutofit/>
          </a:bodyPr>
          <a:lstStyle/>
          <a:p>
            <a:r>
              <a:rPr lang="en-US" altLang="ja-JP"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R" panose="02020400000000000000" pitchFamily="18" charset="-128"/>
                <a:ea typeface="UD デジタル 教科書体 NP-R" panose="02020400000000000000" pitchFamily="18" charset="-128"/>
              </a:rPr>
              <a:t>補足</a:t>
            </a:r>
            <a:r>
              <a:rPr lang="en-US" altLang="ja-JP" sz="1600" dirty="0">
                <a:latin typeface="UD デジタル 教科書体 NP-R" panose="02020400000000000000" pitchFamily="18" charset="-128"/>
                <a:ea typeface="UD デジタル 教科書体 NP-R" panose="02020400000000000000" pitchFamily="18" charset="-128"/>
              </a:rPr>
              <a:t>】</a:t>
            </a: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・犯罪事実確認を行うためには、従事者本人による戸籍等の登録が必要</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endParaRPr lang="en-US" altLang="ja-JP" sz="1600" dirty="0">
              <a:latin typeface="UD デジタル 教科書体 NP-R" panose="02020400000000000000" pitchFamily="18" charset="-128"/>
              <a:ea typeface="UD デジタル 教科書体 NP-R" panose="02020400000000000000" pitchFamily="18" charset="-128"/>
            </a:endParaRPr>
          </a:p>
          <a:p>
            <a:pPr marL="357188" indent="-357188"/>
            <a:r>
              <a:rPr lang="ja-JP" altLang="en-US" sz="1600" dirty="0">
                <a:latin typeface="UD デジタル 教科書体 NP-R" panose="02020400000000000000" pitchFamily="18" charset="-128"/>
                <a:ea typeface="UD デジタル 教科書体 NP-R" panose="02020400000000000000" pitchFamily="18" charset="-128"/>
              </a:rPr>
              <a:t>　⇒</a:t>
            </a:r>
            <a:r>
              <a:rPr lang="ja-JP" altLang="en-US" sz="1600" dirty="0">
                <a:latin typeface="UD デジタル 教科書体 NP-B" panose="02020700000000000000" pitchFamily="18" charset="-128"/>
                <a:ea typeface="UD デジタル 教科書体 NP-B" panose="02020700000000000000" pitchFamily="18" charset="-128"/>
              </a:rPr>
              <a:t>犯罪事実確認をスムーズに行うため</a:t>
            </a:r>
            <a:r>
              <a:rPr lang="ja-JP" altLang="en-US" sz="1600" dirty="0">
                <a:latin typeface="UD デジタル 教科書体 NP-R" panose="02020400000000000000" pitchFamily="18" charset="-128"/>
                <a:ea typeface="UD デジタル 教科書体 NP-R" panose="02020400000000000000" pitchFamily="18" charset="-128"/>
              </a:rPr>
              <a:t>に、従事者に対して事前に周知が必要</a:t>
            </a:r>
            <a:endParaRPr lang="en-US" altLang="ja-JP" sz="1600" dirty="0">
              <a:latin typeface="UD デジタル 教科書体 NP-R" panose="02020400000000000000" pitchFamily="18" charset="-128"/>
              <a:ea typeface="UD デジタル 教科書体 NP-R" panose="02020400000000000000" pitchFamily="18" charset="-128"/>
            </a:endParaRPr>
          </a:p>
          <a:p>
            <a:pPr marL="357188" indent="-357188">
              <a:lnSpc>
                <a:spcPts val="900"/>
              </a:lnSpc>
            </a:pPr>
            <a:endParaRPr lang="en-US" altLang="ja-JP" sz="1600" dirty="0">
              <a:latin typeface="UD デジタル 教科書体 NP-R" panose="02020400000000000000" pitchFamily="18" charset="-128"/>
              <a:ea typeface="UD デジタル 教科書体 NP-R" panose="02020400000000000000" pitchFamily="18" charset="-128"/>
            </a:endParaRPr>
          </a:p>
          <a:p>
            <a:pPr marL="357188" indent="-357188">
              <a:lnSpc>
                <a:spcPts val="900"/>
              </a:lnSpc>
            </a:pPr>
            <a:endParaRPr lang="en-US" altLang="ja-JP" sz="1600" dirty="0">
              <a:latin typeface="UD デジタル 教科書体 NP-R" panose="02020400000000000000" pitchFamily="18" charset="-128"/>
              <a:ea typeface="UD デジタル 教科書体 NP-R" panose="02020400000000000000" pitchFamily="18" charset="-128"/>
            </a:endParaRPr>
          </a:p>
          <a:p>
            <a:pPr marL="357188" indent="-357188">
              <a:lnSpc>
                <a:spcPts val="900"/>
              </a:lnSpc>
            </a:pP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・児童生徒性暴力等のおそれがあると認められる場合は、配置転換等、雇用上の措置が必要</a:t>
            </a:r>
            <a:endParaRPr lang="en-US" altLang="ja-JP" sz="1600" dirty="0">
              <a:latin typeface="UD デジタル 教科書体 NP-R" panose="02020400000000000000" pitchFamily="18" charset="-128"/>
              <a:ea typeface="UD デジタル 教科書体 NP-R" panose="02020400000000000000" pitchFamily="18" charset="-128"/>
            </a:endParaRPr>
          </a:p>
          <a:p>
            <a:pPr marL="357188" indent="-357188"/>
            <a:endParaRPr lang="en-US" altLang="ja-JP" sz="1600" dirty="0">
              <a:latin typeface="UD デジタル 教科書体 NP-R" panose="02020400000000000000" pitchFamily="18" charset="-128"/>
              <a:ea typeface="UD デジタル 教科書体 NP-R" panose="02020400000000000000" pitchFamily="18" charset="-128"/>
            </a:endParaRPr>
          </a:p>
          <a:p>
            <a:pPr marL="357188" indent="-357188"/>
            <a:r>
              <a:rPr lang="ja-JP" altLang="en-US" sz="1600" dirty="0">
                <a:latin typeface="UD デジタル 教科書体 NP-R" panose="02020400000000000000" pitchFamily="18" charset="-128"/>
                <a:ea typeface="UD デジタル 教科書体 NP-R" panose="02020400000000000000" pitchFamily="18" charset="-128"/>
              </a:rPr>
              <a:t>　⇒従事者の制度理解を図ることで、</a:t>
            </a:r>
            <a:r>
              <a:rPr lang="ja-JP" altLang="en-US" sz="1600" dirty="0">
                <a:latin typeface="UD デジタル 教科書体 NP-B" panose="02020700000000000000" pitchFamily="18" charset="-128"/>
                <a:ea typeface="UD デジタル 教科書体 NP-B" panose="02020700000000000000" pitchFamily="18" charset="-128"/>
              </a:rPr>
              <a:t>トラブルを防ぐ</a:t>
            </a:r>
            <a:endParaRPr lang="en-US" altLang="ja-JP" sz="1600" dirty="0">
              <a:latin typeface="UD デジタル 教科書体 NP-B" panose="02020700000000000000" pitchFamily="18" charset="-128"/>
              <a:ea typeface="UD デジタル 教科書体 NP-B" panose="02020700000000000000" pitchFamily="18" charset="-128"/>
            </a:endParaRPr>
          </a:p>
        </p:txBody>
      </p:sp>
      <p:pic>
        <p:nvPicPr>
          <p:cNvPr id="8" name="図 7">
            <a:extLst>
              <a:ext uri="{FF2B5EF4-FFF2-40B4-BE49-F238E27FC236}">
                <a16:creationId xmlns:a16="http://schemas.microsoft.com/office/drawing/2014/main" id="{E72D025B-08B6-7C3C-0758-437B7F3077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71996" y="470634"/>
            <a:ext cx="8803647" cy="6355773"/>
          </a:xfrm>
          <a:prstGeom prst="rect">
            <a:avLst/>
          </a:prstGeom>
          <a:ln>
            <a:solidFill>
              <a:schemeClr val="bg2">
                <a:lumMod val="50000"/>
              </a:schemeClr>
            </a:solidFill>
          </a:ln>
        </p:spPr>
      </p:pic>
      <p:grpSp>
        <p:nvGrpSpPr>
          <p:cNvPr id="9" name="グループ化 8">
            <a:extLst>
              <a:ext uri="{FF2B5EF4-FFF2-40B4-BE49-F238E27FC236}">
                <a16:creationId xmlns:a16="http://schemas.microsoft.com/office/drawing/2014/main" id="{08D07F0C-F356-B367-0E09-581E35C960E7}"/>
              </a:ext>
            </a:extLst>
          </p:cNvPr>
          <p:cNvGrpSpPr/>
          <p:nvPr/>
        </p:nvGrpSpPr>
        <p:grpSpPr>
          <a:xfrm>
            <a:off x="0" y="-418"/>
            <a:ext cx="12192000" cy="471052"/>
            <a:chOff x="0" y="-418"/>
            <a:chExt cx="12192000" cy="471052"/>
          </a:xfrm>
        </p:grpSpPr>
        <p:sp>
          <p:nvSpPr>
            <p:cNvPr id="4" name="テキスト ボックス 3">
              <a:extLst>
                <a:ext uri="{FF2B5EF4-FFF2-40B4-BE49-F238E27FC236}">
                  <a16:creationId xmlns:a16="http://schemas.microsoft.com/office/drawing/2014/main" id="{1363545B-06FA-99CE-7BAB-7CC041BA60B2}"/>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a:extLst>
                <a:ext uri="{FF2B5EF4-FFF2-40B4-BE49-F238E27FC236}">
                  <a16:creationId xmlns:a16="http://schemas.microsoft.com/office/drawing/2014/main" id="{23087DE9-6578-B577-3CCD-7FD68164093E}"/>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4">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extLst>
      <p:ext uri="{BB962C8B-B14F-4D97-AF65-F5344CB8AC3E}">
        <p14:creationId xmlns:p14="http://schemas.microsoft.com/office/powerpoint/2010/main" val="2491904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ADB68B-E8B3-9255-A2B7-BF5EB6469163}"/>
            </a:ext>
          </a:extLst>
        </p:cNvPr>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F05EBED7-5237-6AD9-3F89-8F7377397007}"/>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11</a:t>
            </a:fld>
            <a:endParaRPr kumimoji="1" lang="ja-JP" altLang="en-US" sz="2400"/>
          </a:p>
        </p:txBody>
      </p:sp>
      <p:sp>
        <p:nvSpPr>
          <p:cNvPr id="5" name="テキスト ボックス 4">
            <a:extLst>
              <a:ext uri="{FF2B5EF4-FFF2-40B4-BE49-F238E27FC236}">
                <a16:creationId xmlns:a16="http://schemas.microsoft.com/office/drawing/2014/main" id="{90F3C007-D3BA-BC66-3D34-468233D92E12}"/>
              </a:ext>
            </a:extLst>
          </p:cNvPr>
          <p:cNvSpPr txBox="1"/>
          <p:nvPr/>
        </p:nvSpPr>
        <p:spPr bwMode="gray">
          <a:xfrm>
            <a:off x="8738202" y="1091314"/>
            <a:ext cx="3394472" cy="5222400"/>
          </a:xfrm>
          <a:prstGeom prst="rect">
            <a:avLst/>
          </a:prstGeom>
          <a:solidFill>
            <a:srgbClr val="FFFFCC"/>
          </a:solidFill>
          <a:ln>
            <a:solidFill>
              <a:schemeClr val="bg1">
                <a:lumMod val="95000"/>
              </a:schemeClr>
            </a:solidFill>
          </a:ln>
        </p:spPr>
        <p:txBody>
          <a:bodyPr wrap="square" lIns="0" rIns="36000" rtlCol="0">
            <a:noAutofit/>
          </a:bodyPr>
          <a:lstStyle/>
          <a:p>
            <a:r>
              <a:rPr lang="en-US" altLang="ja-JP"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R" panose="02020400000000000000" pitchFamily="18" charset="-128"/>
                <a:ea typeface="UD デジタル 教科書体 NP-R" panose="02020400000000000000" pitchFamily="18" charset="-128"/>
              </a:rPr>
              <a:t>補足</a:t>
            </a:r>
            <a:r>
              <a:rPr lang="en-US" altLang="ja-JP" sz="1600" dirty="0">
                <a:latin typeface="UD デジタル 教科書体 NP-R" panose="02020400000000000000" pitchFamily="18" charset="-128"/>
                <a:ea typeface="UD デジタル 教科書体 NP-R" panose="02020400000000000000" pitchFamily="18" charset="-128"/>
              </a:rPr>
              <a:t>】</a:t>
            </a: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・公私の区別が不明確になったり、児童等との適切な距離感が失われたりすることで、性暴力に至るリスクがある行為</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・「不適切な行為」の、程度や繰り返しの有無、児童に与えた影響によっては、「児童対象性暴力等が行われるおそれがあると認める」ときに該当。防止措置を講じる必要あり</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endParaRPr lang="en-US" altLang="ja-JP" sz="1600" dirty="0">
              <a:latin typeface="UD デジタル 教科書体 NP-R" panose="02020400000000000000" pitchFamily="18" charset="-128"/>
              <a:ea typeface="UD デジタル 教科書体 NP-R" panose="02020400000000000000" pitchFamily="18" charset="-128"/>
            </a:endParaRPr>
          </a:p>
          <a:p>
            <a:pPr marL="357188" indent="-357188"/>
            <a:r>
              <a:rPr lang="ja-JP" altLang="en-US" sz="1600" dirty="0">
                <a:latin typeface="UD デジタル 教科書体 NP-R" panose="02020400000000000000" pitchFamily="18" charset="-128"/>
                <a:ea typeface="UD デジタル 教科書体 NP-R" panose="02020400000000000000" pitchFamily="18" charset="-128"/>
              </a:rPr>
              <a:t>　⇒業務の実態に即した内容とするために、</a:t>
            </a:r>
            <a:r>
              <a:rPr lang="ja-JP" altLang="en-US" sz="1600" dirty="0">
                <a:latin typeface="UD デジタル 教科書体 NP-B" panose="02020700000000000000" pitchFamily="18" charset="-128"/>
                <a:ea typeface="UD デジタル 教科書体 NP-B" panose="02020700000000000000" pitchFamily="18" charset="-128"/>
              </a:rPr>
              <a:t>従事者とともに相互理解のもと「不適切な行為」を定める</a:t>
            </a:r>
            <a:r>
              <a:rPr lang="ja-JP" altLang="en-US" sz="1600" dirty="0">
                <a:latin typeface="UD デジタル 教科書体 NP-R" panose="02020400000000000000" pitchFamily="18" charset="-128"/>
                <a:ea typeface="UD デジタル 教科書体 NP-R" panose="02020400000000000000" pitchFamily="18" charset="-128"/>
              </a:rPr>
              <a:t>ことが必要</a:t>
            </a:r>
            <a:endParaRPr lang="en-US" altLang="ja-JP" sz="1600" dirty="0">
              <a:latin typeface="UD デジタル 教科書体 NP-R" panose="02020400000000000000" pitchFamily="18" charset="-128"/>
              <a:ea typeface="UD デジタル 教科書体 NP-R" panose="02020400000000000000" pitchFamily="18" charset="-128"/>
            </a:endParaRPr>
          </a:p>
          <a:p>
            <a:pPr marL="357188" indent="-357188"/>
            <a:r>
              <a:rPr lang="ja-JP" altLang="en-US" sz="1600" dirty="0">
                <a:latin typeface="UD デジタル 教科書体 NP-R" panose="02020400000000000000" pitchFamily="18" charset="-128"/>
                <a:ea typeface="UD デジタル 教科書体 NP-R" panose="02020400000000000000" pitchFamily="18" charset="-128"/>
              </a:rPr>
              <a:t>　　</a:t>
            </a:r>
            <a:r>
              <a:rPr lang="ja-JP" altLang="en-US" sz="1600" dirty="0">
                <a:latin typeface="UD デジタル 教科書体 NP-B" panose="02020700000000000000" pitchFamily="18" charset="-128"/>
                <a:ea typeface="UD デジタル 教科書体 NP-B" panose="02020700000000000000" pitchFamily="18" charset="-128"/>
              </a:rPr>
              <a:t>防止措置を講じるためには、就業規則等に「不適切な行為」の禁止や、行為の程度・繰り返しの有無に応じた懲戒処分を定めておくことが必要</a:t>
            </a:r>
            <a:endParaRPr lang="en-US" altLang="ja-JP" sz="1600" dirty="0">
              <a:latin typeface="UD デジタル 教科書体 NP-B" panose="02020700000000000000" pitchFamily="18" charset="-128"/>
              <a:ea typeface="UD デジタル 教科書体 NP-B" panose="02020700000000000000" pitchFamily="18" charset="-128"/>
            </a:endParaRPr>
          </a:p>
        </p:txBody>
      </p:sp>
      <p:pic>
        <p:nvPicPr>
          <p:cNvPr id="9" name="図 8">
            <a:extLst>
              <a:ext uri="{FF2B5EF4-FFF2-40B4-BE49-F238E27FC236}">
                <a16:creationId xmlns:a16="http://schemas.microsoft.com/office/drawing/2014/main" id="{D3DE8783-918C-BE1A-29C2-3FA9610480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58311" y="461247"/>
            <a:ext cx="8621582" cy="6191256"/>
          </a:xfrm>
          <a:prstGeom prst="rect">
            <a:avLst/>
          </a:prstGeom>
          <a:ln>
            <a:solidFill>
              <a:schemeClr val="bg2">
                <a:lumMod val="50000"/>
              </a:schemeClr>
            </a:solidFill>
          </a:ln>
        </p:spPr>
      </p:pic>
      <p:grpSp>
        <p:nvGrpSpPr>
          <p:cNvPr id="10" name="グループ化 9">
            <a:extLst>
              <a:ext uri="{FF2B5EF4-FFF2-40B4-BE49-F238E27FC236}">
                <a16:creationId xmlns:a16="http://schemas.microsoft.com/office/drawing/2014/main" id="{4284B4BE-7436-161E-596F-FB4CF1222783}"/>
              </a:ext>
            </a:extLst>
          </p:cNvPr>
          <p:cNvGrpSpPr/>
          <p:nvPr/>
        </p:nvGrpSpPr>
        <p:grpSpPr>
          <a:xfrm>
            <a:off x="0" y="-418"/>
            <a:ext cx="12192000" cy="471052"/>
            <a:chOff x="0" y="-418"/>
            <a:chExt cx="12192000" cy="471052"/>
          </a:xfrm>
        </p:grpSpPr>
        <p:sp>
          <p:nvSpPr>
            <p:cNvPr id="7" name="テキスト ボックス 6">
              <a:extLst>
                <a:ext uri="{FF2B5EF4-FFF2-40B4-BE49-F238E27FC236}">
                  <a16:creationId xmlns:a16="http://schemas.microsoft.com/office/drawing/2014/main" id="{A12D77DC-0E20-2B95-3B4D-31EBAEF3E42D}"/>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4" name="テキスト ボックス 3">
              <a:extLst>
                <a:ext uri="{FF2B5EF4-FFF2-40B4-BE49-F238E27FC236}">
                  <a16:creationId xmlns:a16="http://schemas.microsoft.com/office/drawing/2014/main" id="{8C4855AE-BC16-42F4-7A9E-08EA3462B25D}"/>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4">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extLst>
      <p:ext uri="{BB962C8B-B14F-4D97-AF65-F5344CB8AC3E}">
        <p14:creationId xmlns:p14="http://schemas.microsoft.com/office/powerpoint/2010/main" val="2630214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848D0C-B326-2D6B-F31A-61EED00678DD}"/>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208F2BAD-CB9A-325E-F5EE-4B69FA1FC353}"/>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12</a:t>
            </a:fld>
            <a:endParaRPr kumimoji="1" lang="ja-JP" altLang="en-US" sz="2400"/>
          </a:p>
        </p:txBody>
      </p:sp>
      <p:sp>
        <p:nvSpPr>
          <p:cNvPr id="8" name="テキスト ボックス 7">
            <a:extLst>
              <a:ext uri="{FF2B5EF4-FFF2-40B4-BE49-F238E27FC236}">
                <a16:creationId xmlns:a16="http://schemas.microsoft.com/office/drawing/2014/main" id="{34F0DB61-A42A-6C29-745D-46A93637C65F}"/>
              </a:ext>
            </a:extLst>
          </p:cNvPr>
          <p:cNvSpPr txBox="1"/>
          <p:nvPr/>
        </p:nvSpPr>
        <p:spPr bwMode="gray">
          <a:xfrm>
            <a:off x="8719386" y="3972186"/>
            <a:ext cx="3394472" cy="1764000"/>
          </a:xfrm>
          <a:prstGeom prst="rect">
            <a:avLst/>
          </a:prstGeom>
          <a:solidFill>
            <a:schemeClr val="bg2"/>
          </a:solidFill>
          <a:ln>
            <a:solidFill>
              <a:schemeClr val="tx1">
                <a:lumMod val="50000"/>
                <a:lumOff val="50000"/>
              </a:schemeClr>
            </a:solidFill>
          </a:ln>
        </p:spPr>
        <p:txBody>
          <a:bodyPr wrap="square" lIns="36000" rIns="36000" rtlCol="0">
            <a:noAutofit/>
          </a:bodyPr>
          <a:lstStyle/>
          <a:p>
            <a:r>
              <a:rPr lang="ja-JP" altLang="en-US" sz="1400" dirty="0">
                <a:latin typeface="UD デジタル 教科書体 NP-R" panose="02020400000000000000" pitchFamily="18" charset="-128"/>
                <a:ea typeface="UD デジタル 教科書体 NP-R" panose="02020400000000000000" pitchFamily="18" charset="-128"/>
              </a:rPr>
              <a:t> 詳しくは、ガイドライン</a:t>
            </a:r>
            <a:r>
              <a:rPr lang="en-US" altLang="ja-JP" sz="1400" dirty="0">
                <a:latin typeface="UD デジタル 教科書体 NP-R" panose="02020400000000000000" pitchFamily="18" charset="-128"/>
                <a:ea typeface="UD デジタル 教科書体 NP-R" panose="02020400000000000000" pitchFamily="18" charset="-128"/>
              </a:rPr>
              <a:t>P42</a:t>
            </a:r>
            <a:r>
              <a:rPr lang="ja-JP" altLang="en-US" sz="1400" dirty="0">
                <a:latin typeface="UD デジタル 教科書体 NP-R" panose="02020400000000000000" pitchFamily="18" charset="-128"/>
                <a:ea typeface="UD デジタル 教科書体 NP-R" panose="02020400000000000000" pitchFamily="18" charset="-128"/>
              </a:rPr>
              <a:t>～</a:t>
            </a:r>
            <a:r>
              <a:rPr lang="en-US" altLang="ja-JP" sz="1400" dirty="0">
                <a:latin typeface="UD デジタル 教科書体 NP-R" panose="02020400000000000000" pitchFamily="18" charset="-128"/>
                <a:ea typeface="UD デジタル 教科書体 NP-R" panose="02020400000000000000" pitchFamily="18" charset="-128"/>
              </a:rPr>
              <a:t>P47</a:t>
            </a:r>
            <a:r>
              <a:rPr lang="ja-JP" altLang="en-US" sz="1400" dirty="0">
                <a:latin typeface="UD デジタル 教科書体 NP-R" panose="02020400000000000000" pitchFamily="18" charset="-128"/>
                <a:ea typeface="UD デジタル 教科書体 NP-R" panose="02020400000000000000" pitchFamily="18" charset="-128"/>
              </a:rPr>
              <a:t>をご確認ください。</a:t>
            </a:r>
            <a:endParaRPr lang="en-US" altLang="ja-JP" sz="1400" dirty="0">
              <a:latin typeface="UD デジタル 教科書体 NP-R" panose="02020400000000000000" pitchFamily="18" charset="-128"/>
              <a:ea typeface="UD デジタル 教科書体 NP-R" panose="02020400000000000000" pitchFamily="18" charset="-128"/>
            </a:endParaRPr>
          </a:p>
          <a:p>
            <a:r>
              <a:rPr lang="en-US" altLang="ja-JP" sz="1400" dirty="0">
                <a:latin typeface="UD デジタル 教科書体 NP-R" panose="02020400000000000000" pitchFamily="18" charset="-128"/>
                <a:ea typeface="UD デジタル 教科書体 NP-R" panose="02020400000000000000" pitchFamily="18" charset="-128"/>
              </a:rPr>
              <a:t> </a:t>
            </a:r>
            <a:r>
              <a:rPr lang="ja-JP" altLang="en-US" sz="1400" dirty="0">
                <a:latin typeface="UD デジタル 教科書体 NP-R" panose="02020400000000000000" pitchFamily="18" charset="-128"/>
                <a:ea typeface="UD デジタル 教科書体 NP-R" panose="02020400000000000000" pitchFamily="18" charset="-128"/>
              </a:rPr>
              <a:t>職種の具体例、考え方が示されています。</a:t>
            </a:r>
            <a:endParaRPr lang="en-US" altLang="ja-JP" sz="1400" dirty="0">
              <a:latin typeface="UD デジタル 教科書体 NP-R" panose="02020400000000000000" pitchFamily="18" charset="-128"/>
              <a:ea typeface="UD デジタル 教科書体 NP-R" panose="02020400000000000000" pitchFamily="18" charset="-128"/>
            </a:endParaRPr>
          </a:p>
          <a:p>
            <a:endParaRPr lang="en-US" altLang="ja-JP" sz="1100" dirty="0">
              <a:latin typeface="UD デジタル 教科書体 NP-R" panose="02020400000000000000" pitchFamily="18" charset="-128"/>
              <a:ea typeface="UD デジタル 教科書体 NP-R" panose="02020400000000000000" pitchFamily="18" charset="-128"/>
            </a:endParaRPr>
          </a:p>
          <a:p>
            <a:r>
              <a:rPr lang="ja-JP" altLang="en-US" sz="1100" dirty="0">
                <a:latin typeface="UD デジタル 教科書体 NP-R" panose="02020400000000000000" pitchFamily="18" charset="-128"/>
                <a:ea typeface="UD デジタル 教科書体 NP-R" panose="02020400000000000000" pitchFamily="18" charset="-128"/>
              </a:rPr>
              <a:t>＜こども家庭庁</a:t>
            </a:r>
            <a:r>
              <a:rPr lang="en-US" altLang="ja-JP" sz="1100" dirty="0">
                <a:latin typeface="UD デジタル 教科書体 NP-R" panose="02020400000000000000" pitchFamily="18" charset="-128"/>
                <a:ea typeface="UD デジタル 教科書体 NP-R" panose="02020400000000000000" pitchFamily="18" charset="-128"/>
              </a:rPr>
              <a:t>HP</a:t>
            </a:r>
            <a:r>
              <a:rPr lang="ja-JP" altLang="en-US" sz="1100" dirty="0">
                <a:latin typeface="UD デジタル 教科書体 NP-R" panose="02020400000000000000" pitchFamily="18" charset="-128"/>
                <a:ea typeface="UD デジタル 教科書体 NP-R" panose="02020400000000000000" pitchFamily="18" charset="-128"/>
              </a:rPr>
              <a:t>＞</a:t>
            </a:r>
            <a:endParaRPr lang="en-US" altLang="ja-JP" sz="1100" dirty="0">
              <a:latin typeface="UD デジタル 教科書体 NP-R" panose="02020400000000000000" pitchFamily="18" charset="-128"/>
              <a:ea typeface="UD デジタル 教科書体 NP-R" panose="02020400000000000000" pitchFamily="18" charset="-128"/>
            </a:endParaRPr>
          </a:p>
          <a:p>
            <a:r>
              <a:rPr lang="en-US" altLang="ja-JP" sz="1100" spc="-100" dirty="0">
                <a:latin typeface="UD デジタル 教科書体 NP-R" panose="02020400000000000000" pitchFamily="18" charset="-128"/>
                <a:ea typeface="UD デジタル 教科書体 NP-R" panose="02020400000000000000" pitchFamily="18" charset="-128"/>
                <a:hlinkClick r:id="rId3"/>
              </a:rPr>
              <a:t>https://www.cfa.go.jp/assets/contents/node/basic_page/field_ref_resources/80127231-8582-476e-a6e7-9347e725ed96/abc50df0/20260901_policies_child-safety_efforts_koseibouhou_72.pdf</a:t>
            </a:r>
            <a:endParaRPr lang="en-US" altLang="ja-JP" sz="1100" spc="-100" dirty="0">
              <a:latin typeface="UD デジタル 教科書体 NP-R" panose="02020400000000000000" pitchFamily="18" charset="-128"/>
              <a:ea typeface="UD デジタル 教科書体 NP-R" panose="02020400000000000000" pitchFamily="18" charset="-128"/>
            </a:endParaRPr>
          </a:p>
          <a:p>
            <a:endParaRPr lang="en-US" altLang="ja-JP" sz="1600" dirty="0">
              <a:latin typeface="UD デジタル 教科書体 NP-R" panose="02020400000000000000" pitchFamily="18" charset="-128"/>
              <a:ea typeface="UD デジタル 教科書体 NP-R" panose="02020400000000000000" pitchFamily="18" charset="-128"/>
            </a:endParaRPr>
          </a:p>
        </p:txBody>
      </p:sp>
      <p:sp>
        <p:nvSpPr>
          <p:cNvPr id="10" name="テキスト ボックス 9">
            <a:extLst>
              <a:ext uri="{FF2B5EF4-FFF2-40B4-BE49-F238E27FC236}">
                <a16:creationId xmlns:a16="http://schemas.microsoft.com/office/drawing/2014/main" id="{320F4400-E724-9415-9AC3-DDFB7CFBDA2B}"/>
              </a:ext>
            </a:extLst>
          </p:cNvPr>
          <p:cNvSpPr txBox="1"/>
          <p:nvPr/>
        </p:nvSpPr>
        <p:spPr bwMode="gray">
          <a:xfrm>
            <a:off x="8719386" y="1121814"/>
            <a:ext cx="3394472" cy="2533396"/>
          </a:xfrm>
          <a:prstGeom prst="rect">
            <a:avLst/>
          </a:prstGeom>
          <a:solidFill>
            <a:srgbClr val="FFFFCC"/>
          </a:solidFill>
          <a:ln>
            <a:solidFill>
              <a:schemeClr val="bg1">
                <a:lumMod val="95000"/>
              </a:schemeClr>
            </a:solidFill>
          </a:ln>
        </p:spPr>
        <p:txBody>
          <a:bodyPr wrap="square" lIns="0" rIns="36000" rtlCol="0">
            <a:noAutofit/>
          </a:bodyPr>
          <a:lstStyle/>
          <a:p>
            <a:r>
              <a:rPr lang="en-US" altLang="ja-JP" sz="1400" dirty="0">
                <a:latin typeface="UD デジタル 教科書体 NP-R" panose="02020400000000000000" pitchFamily="18" charset="-128"/>
                <a:ea typeface="UD デジタル 教科書体 NP-R" panose="02020400000000000000" pitchFamily="18" charset="-128"/>
              </a:rPr>
              <a:t>【</a:t>
            </a:r>
            <a:r>
              <a:rPr lang="ja-JP" altLang="en-US" sz="1400" dirty="0">
                <a:latin typeface="UD デジタル 教科書体 NP-R" panose="02020400000000000000" pitchFamily="18" charset="-128"/>
                <a:ea typeface="UD デジタル 教科書体 NP-R" panose="02020400000000000000" pitchFamily="18" charset="-128"/>
              </a:rPr>
              <a:t>補足</a:t>
            </a:r>
            <a:r>
              <a:rPr lang="en-US" altLang="ja-JP" sz="1400" dirty="0">
                <a:latin typeface="UD デジタル 教科書体 NP-R" panose="02020400000000000000" pitchFamily="18" charset="-128"/>
                <a:ea typeface="UD デジタル 教科書体 NP-R" panose="02020400000000000000" pitchFamily="18" charset="-128"/>
              </a:rPr>
              <a:t>】</a:t>
            </a:r>
          </a:p>
          <a:p>
            <a:pPr marL="180000" indent="-180000"/>
            <a:r>
              <a:rPr lang="ja-JP" altLang="en-US" sz="1400" dirty="0">
                <a:latin typeface="UD デジタル 教科書体 NP-R" panose="02020400000000000000" pitchFamily="18" charset="-128"/>
                <a:ea typeface="UD デジタル 教科書体 NP-R" panose="02020400000000000000" pitchFamily="18" charset="-128"/>
              </a:rPr>
              <a:t>・職種全体が対象となる従事者は、事業者に裁量の余地なし</a:t>
            </a:r>
            <a:endParaRPr lang="en-US" altLang="ja-JP" sz="1400" dirty="0">
              <a:latin typeface="UD デジタル 教科書体 NP-R" panose="02020400000000000000" pitchFamily="18" charset="-128"/>
              <a:ea typeface="UD デジタル 教科書体 NP-R" panose="02020400000000000000" pitchFamily="18" charset="-128"/>
            </a:endParaRPr>
          </a:p>
          <a:p>
            <a:pPr marL="180000" indent="-180000"/>
            <a:r>
              <a:rPr lang="ja-JP" altLang="en-US" sz="1400" dirty="0">
                <a:latin typeface="UD デジタル 教科書体 NP-R" panose="02020400000000000000" pitchFamily="18" charset="-128"/>
                <a:ea typeface="UD デジタル 教科書体 NP-R" panose="02020400000000000000" pitchFamily="18" charset="-128"/>
              </a:rPr>
              <a:t>・職種の一部が対象になり得るものについては、業務の実態が３要件をみたすか、事業者自らが判断する必要がある</a:t>
            </a:r>
            <a:endParaRPr lang="en-US" altLang="ja-JP" sz="1400" dirty="0">
              <a:latin typeface="UD デジタル 教科書体 NP-R" panose="02020400000000000000" pitchFamily="18" charset="-128"/>
              <a:ea typeface="UD デジタル 教科書体 NP-R" panose="02020400000000000000" pitchFamily="18" charset="-128"/>
            </a:endParaRPr>
          </a:p>
          <a:p>
            <a:pPr marL="179388" indent="-179388"/>
            <a:r>
              <a:rPr lang="ja-JP" altLang="en-US" sz="1400" dirty="0">
                <a:latin typeface="UD デジタル 教科書体 NP-R" panose="02020400000000000000" pitchFamily="18" charset="-128"/>
                <a:ea typeface="UD デジタル 教科書体 NP-R" panose="02020400000000000000" pitchFamily="18" charset="-128"/>
              </a:rPr>
              <a:t>・</a:t>
            </a:r>
            <a:r>
              <a:rPr lang="ja-JP" altLang="en-US" sz="1400" dirty="0">
                <a:latin typeface="UD デジタル 教科書体 NP-B" panose="02020700000000000000" pitchFamily="18" charset="-128"/>
                <a:ea typeface="UD デジタル 教科書体 NP-B" panose="02020700000000000000" pitchFamily="18" charset="-128"/>
              </a:rPr>
              <a:t>対象範囲を決定しなければ、犯罪事実確認の実施ができない</a:t>
            </a:r>
            <a:endParaRPr lang="en-US" altLang="ja-JP" sz="1400" dirty="0">
              <a:latin typeface="UD デジタル 教科書体 NP-B" panose="02020700000000000000" pitchFamily="18" charset="-128"/>
              <a:ea typeface="UD デジタル 教科書体 NP-B" panose="02020700000000000000" pitchFamily="18" charset="-128"/>
            </a:endParaRPr>
          </a:p>
          <a:p>
            <a:pPr marL="179388" indent="-179388"/>
            <a:r>
              <a:rPr lang="ja-JP" altLang="en-US" sz="1400" dirty="0">
                <a:latin typeface="UD デジタル 教科書体 NP-R" panose="02020400000000000000" pitchFamily="18" charset="-128"/>
                <a:ea typeface="UD デジタル 教科書体 NP-R" panose="02020400000000000000" pitchFamily="18" charset="-128"/>
              </a:rPr>
              <a:t>・従事者向け研修の進捗管理にも影響するため、</a:t>
            </a:r>
            <a:r>
              <a:rPr lang="ja-JP" altLang="en-US" sz="1400" dirty="0">
                <a:latin typeface="UD デジタル 教科書体 NP-B" panose="02020700000000000000" pitchFamily="18" charset="-128"/>
                <a:ea typeface="UD デジタル 教科書体 NP-B" panose="02020700000000000000" pitchFamily="18" charset="-128"/>
              </a:rPr>
              <a:t>現時点で確定がまだの場合は、大至急、着手が必要</a:t>
            </a:r>
          </a:p>
        </p:txBody>
      </p:sp>
      <p:pic>
        <p:nvPicPr>
          <p:cNvPr id="9" name="図 8">
            <a:extLst>
              <a:ext uri="{FF2B5EF4-FFF2-40B4-BE49-F238E27FC236}">
                <a16:creationId xmlns:a16="http://schemas.microsoft.com/office/drawing/2014/main" id="{A3CB8DB6-8B76-C703-321E-7D3D7080C7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78142" y="470635"/>
            <a:ext cx="8549023" cy="6170270"/>
          </a:xfrm>
          <a:prstGeom prst="rect">
            <a:avLst/>
          </a:prstGeom>
          <a:ln>
            <a:solidFill>
              <a:schemeClr val="bg2">
                <a:lumMod val="50000"/>
              </a:schemeClr>
            </a:solidFill>
          </a:ln>
        </p:spPr>
      </p:pic>
      <p:grpSp>
        <p:nvGrpSpPr>
          <p:cNvPr id="11" name="グループ化 10">
            <a:extLst>
              <a:ext uri="{FF2B5EF4-FFF2-40B4-BE49-F238E27FC236}">
                <a16:creationId xmlns:a16="http://schemas.microsoft.com/office/drawing/2014/main" id="{D6D1B989-7C3C-00A9-ADF9-A635C58C23A5}"/>
              </a:ext>
            </a:extLst>
          </p:cNvPr>
          <p:cNvGrpSpPr/>
          <p:nvPr/>
        </p:nvGrpSpPr>
        <p:grpSpPr>
          <a:xfrm>
            <a:off x="0" y="-418"/>
            <a:ext cx="12192000" cy="471052"/>
            <a:chOff x="0" y="-418"/>
            <a:chExt cx="12192000" cy="471052"/>
          </a:xfrm>
        </p:grpSpPr>
        <p:sp>
          <p:nvSpPr>
            <p:cNvPr id="4" name="テキスト ボックス 3">
              <a:extLst>
                <a:ext uri="{FF2B5EF4-FFF2-40B4-BE49-F238E27FC236}">
                  <a16:creationId xmlns:a16="http://schemas.microsoft.com/office/drawing/2014/main" id="{FE7BD0AE-51D3-4AE7-8E61-23E5D93F3EA2}"/>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a:extLst>
                <a:ext uri="{FF2B5EF4-FFF2-40B4-BE49-F238E27FC236}">
                  <a16:creationId xmlns:a16="http://schemas.microsoft.com/office/drawing/2014/main" id="{564775C0-5720-8E15-D758-475A1F5B30AF}"/>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5">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extLst>
      <p:ext uri="{BB962C8B-B14F-4D97-AF65-F5344CB8AC3E}">
        <p14:creationId xmlns:p14="http://schemas.microsoft.com/office/powerpoint/2010/main" val="2331697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84491-8446-842A-A2EE-0A1F2D9478BA}"/>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EFD836A9-AC46-6A08-AE81-F8429B21C6CD}"/>
              </a:ext>
            </a:extLst>
          </p:cNvPr>
          <p:cNvSpPr txBox="1"/>
          <p:nvPr/>
        </p:nvSpPr>
        <p:spPr bwMode="gray">
          <a:xfrm>
            <a:off x="8739218" y="1091313"/>
            <a:ext cx="3394472" cy="5401561"/>
          </a:xfrm>
          <a:prstGeom prst="rect">
            <a:avLst/>
          </a:prstGeom>
          <a:solidFill>
            <a:srgbClr val="FFFFCC"/>
          </a:solidFill>
          <a:ln>
            <a:solidFill>
              <a:schemeClr val="bg1">
                <a:lumMod val="95000"/>
              </a:schemeClr>
            </a:solidFill>
          </a:ln>
        </p:spPr>
        <p:txBody>
          <a:bodyPr wrap="square" lIns="0" rIns="36000" rtlCol="0">
            <a:noAutofit/>
          </a:bodyPr>
          <a:lstStyle/>
          <a:p>
            <a:r>
              <a:rPr lang="en-US" altLang="ja-JP"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R" panose="02020400000000000000" pitchFamily="18" charset="-128"/>
                <a:ea typeface="UD デジタル 教科書体 NP-R" panose="02020400000000000000" pitchFamily="18" charset="-128"/>
              </a:rPr>
              <a:t>補足</a:t>
            </a:r>
            <a:r>
              <a:rPr lang="en-US" altLang="ja-JP" sz="1600" dirty="0">
                <a:latin typeface="UD デジタル 教科書体 NP-R" panose="02020400000000000000" pitchFamily="18" charset="-128"/>
                <a:ea typeface="UD デジタル 教科書体 NP-R" panose="02020400000000000000" pitchFamily="18" charset="-128"/>
              </a:rPr>
              <a:t>】</a:t>
            </a: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・こども性暴力防止法に基づく防止措置として想定されるのは、雇用上の措置（内定取消し、配置転換、懲戒処分等）</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B" panose="02020700000000000000" pitchFamily="18" charset="-128"/>
                <a:ea typeface="UD デジタル 教科書体 NP-B" panose="02020700000000000000" pitchFamily="18" charset="-128"/>
              </a:rPr>
              <a:t>労働関係法令の制約が免除されるわけではないため、労働関係法令に沿った対応が必要</a:t>
            </a:r>
            <a:endParaRPr lang="en-US" altLang="ja-JP" sz="1600" dirty="0">
              <a:latin typeface="UD デジタル 教科書体 NP-B" panose="02020700000000000000" pitchFamily="18" charset="-128"/>
              <a:ea typeface="UD デジタル 教科書体 NP-B" panose="02020700000000000000" pitchFamily="18" charset="-128"/>
            </a:endParaRPr>
          </a:p>
          <a:p>
            <a:pPr marL="179388" indent="-179388"/>
            <a:endParaRPr lang="en-US" altLang="ja-JP" sz="1600" dirty="0">
              <a:latin typeface="UD デジタル 教科書体 NP-R" panose="02020400000000000000" pitchFamily="18" charset="-128"/>
              <a:ea typeface="UD デジタル 教科書体 NP-R" panose="02020400000000000000" pitchFamily="18" charset="-128"/>
            </a:endParaRPr>
          </a:p>
          <a:p>
            <a:pPr marL="357188" indent="-357188"/>
            <a:r>
              <a:rPr lang="ja-JP" altLang="en-US" sz="1600" dirty="0">
                <a:latin typeface="UD デジタル 教科書体 NP-R" panose="02020400000000000000" pitchFamily="18" charset="-128"/>
                <a:ea typeface="UD デジタル 教科書体 NP-R" panose="02020400000000000000" pitchFamily="18" charset="-128"/>
              </a:rPr>
              <a:t>　⇒</a:t>
            </a:r>
            <a:r>
              <a:rPr lang="ja-JP" altLang="en-US" sz="1600" dirty="0">
                <a:latin typeface="UD デジタル 教科書体 NP-B" panose="02020700000000000000" pitchFamily="18" charset="-128"/>
                <a:ea typeface="UD デジタル 教科書体 NP-B" panose="02020700000000000000" pitchFamily="18" charset="-128"/>
              </a:rPr>
              <a:t>就業規則に関係する規定を設け、従事者に周知することが必要</a:t>
            </a:r>
            <a:endParaRPr lang="en-US" altLang="ja-JP" sz="1600" dirty="0">
              <a:latin typeface="UD デジタル 教科書体 NP-B" panose="02020700000000000000" pitchFamily="18" charset="-128"/>
              <a:ea typeface="UD デジタル 教科書体 NP-B" panose="02020700000000000000" pitchFamily="18" charset="-128"/>
            </a:endParaRPr>
          </a:p>
          <a:p>
            <a:pPr marL="357188" indent="-357188"/>
            <a:endParaRPr lang="en-US" altLang="ja-JP" sz="1600" dirty="0">
              <a:latin typeface="UD デジタル 教科書体 NP-B" panose="02020700000000000000" pitchFamily="18" charset="-128"/>
              <a:ea typeface="UD デジタル 教科書体 NP-B" panose="02020700000000000000" pitchFamily="18" charset="-128"/>
            </a:endParaRPr>
          </a:p>
        </p:txBody>
      </p:sp>
      <p:sp>
        <p:nvSpPr>
          <p:cNvPr id="6" name="スライド番号プレースホルダー 5">
            <a:extLst>
              <a:ext uri="{FF2B5EF4-FFF2-40B4-BE49-F238E27FC236}">
                <a16:creationId xmlns:a16="http://schemas.microsoft.com/office/drawing/2014/main" id="{52656D82-A6DB-2FE5-2152-360437798154}"/>
              </a:ext>
            </a:extLst>
          </p:cNvPr>
          <p:cNvSpPr>
            <a:spLocks noGrp="1"/>
          </p:cNvSpPr>
          <p:nvPr>
            <p:ph type="sldNum" sz="quarter" idx="12"/>
          </p:nvPr>
        </p:nvSpPr>
        <p:spPr>
          <a:xfrm>
            <a:off x="9448800" y="6492875"/>
            <a:ext cx="2743200" cy="365125"/>
          </a:xfrm>
        </p:spPr>
        <p:txBody>
          <a:bodyPr/>
          <a:lstStyle/>
          <a:p>
            <a:fld id="{7AFF899F-E54D-439E-880A-E8CFD45D86CA}" type="slidenum">
              <a:rPr kumimoji="1" lang="ja-JP" altLang="en-US" sz="2400" smtClean="0"/>
              <a:t>13</a:t>
            </a:fld>
            <a:endParaRPr kumimoji="1" lang="ja-JP" altLang="en-US" sz="2400"/>
          </a:p>
        </p:txBody>
      </p:sp>
      <p:sp>
        <p:nvSpPr>
          <p:cNvPr id="9" name="テキスト ボックス 8">
            <a:extLst>
              <a:ext uri="{FF2B5EF4-FFF2-40B4-BE49-F238E27FC236}">
                <a16:creationId xmlns:a16="http://schemas.microsoft.com/office/drawing/2014/main" id="{78D2E5D4-DF64-CD29-6373-F5EB73C1B9A6}"/>
              </a:ext>
            </a:extLst>
          </p:cNvPr>
          <p:cNvSpPr txBox="1"/>
          <p:nvPr/>
        </p:nvSpPr>
        <p:spPr bwMode="gray">
          <a:xfrm>
            <a:off x="8739218" y="3978569"/>
            <a:ext cx="3404435" cy="584775"/>
          </a:xfrm>
          <a:prstGeom prst="rect">
            <a:avLst/>
          </a:prstGeom>
          <a:noFill/>
        </p:spPr>
        <p:txBody>
          <a:bodyPr wrap="square" rtlCol="0">
            <a:spAutoFit/>
          </a:bodyPr>
          <a:lstStyle/>
          <a:p>
            <a:r>
              <a:rPr kumimoji="1" lang="en-US" altLang="ja-JP" sz="1600" dirty="0">
                <a:latin typeface="UD デジタル 教科書体 NP-R" panose="02020400000000000000" pitchFamily="18" charset="-128"/>
                <a:ea typeface="UD デジタル 教科書体 NP-R" panose="02020400000000000000" pitchFamily="18" charset="-128"/>
              </a:rPr>
              <a:t>※</a:t>
            </a:r>
            <a:r>
              <a:rPr kumimoji="1" lang="ja-JP" altLang="en-US" sz="1600" dirty="0">
                <a:latin typeface="UD デジタル 教科書体 NP-R" panose="02020400000000000000" pitchFamily="18" charset="-128"/>
                <a:ea typeface="UD デジタル 教科書体 NP-R" panose="02020400000000000000" pitchFamily="18" charset="-128"/>
              </a:rPr>
              <a:t>労働関係法令の観点からの</a:t>
            </a:r>
            <a:endParaRPr kumimoji="1" lang="en-US" altLang="ja-JP" sz="1600" dirty="0">
              <a:latin typeface="UD デジタル 教科書体 NP-R" panose="02020400000000000000" pitchFamily="18" charset="-128"/>
              <a:ea typeface="UD デジタル 教科書体 NP-R" panose="02020400000000000000" pitchFamily="18" charset="-128"/>
            </a:endParaRPr>
          </a:p>
          <a:p>
            <a:r>
              <a:rPr lang="ja-JP" altLang="en-US" sz="1600" dirty="0">
                <a:latin typeface="UD デジタル 教科書体 NP-R" panose="02020400000000000000" pitchFamily="18" charset="-128"/>
                <a:ea typeface="UD デジタル 教科書体 NP-R" panose="02020400000000000000" pitchFamily="18" charset="-128"/>
              </a:rPr>
              <a:t>　説明資料・動画</a:t>
            </a:r>
            <a:endParaRPr kumimoji="1" lang="en-US" altLang="ja-JP" sz="1600" dirty="0">
              <a:latin typeface="UD デジタル 教科書体 NP-R" panose="02020400000000000000" pitchFamily="18" charset="-128"/>
              <a:ea typeface="UD デジタル 教科書体 NP-R" panose="02020400000000000000" pitchFamily="18" charset="-128"/>
            </a:endParaRPr>
          </a:p>
        </p:txBody>
      </p:sp>
      <p:sp>
        <p:nvSpPr>
          <p:cNvPr id="11" name="テキスト ボックス 10">
            <a:extLst>
              <a:ext uri="{FF2B5EF4-FFF2-40B4-BE49-F238E27FC236}">
                <a16:creationId xmlns:a16="http://schemas.microsoft.com/office/drawing/2014/main" id="{4D78F0B7-C956-1234-8F6B-B24AE82124B2}"/>
              </a:ext>
            </a:extLst>
          </p:cNvPr>
          <p:cNvSpPr txBox="1"/>
          <p:nvPr/>
        </p:nvSpPr>
        <p:spPr bwMode="gray">
          <a:xfrm>
            <a:off x="8989155" y="5782937"/>
            <a:ext cx="3104439" cy="646331"/>
          </a:xfrm>
          <a:prstGeom prst="rect">
            <a:avLst/>
          </a:prstGeom>
          <a:noFill/>
        </p:spPr>
        <p:txBody>
          <a:bodyPr wrap="square">
            <a:spAutoFit/>
          </a:bodyPr>
          <a:lstStyle/>
          <a:p>
            <a:r>
              <a:rPr kumimoji="1" lang="ja-JP" altLang="en-US" sz="1200" dirty="0">
                <a:latin typeface="UD デジタル 教科書体 NP-R" panose="02020400000000000000" pitchFamily="18" charset="-128"/>
                <a:ea typeface="UD デジタル 教科書体 NP-R" panose="02020400000000000000" pitchFamily="18" charset="-128"/>
              </a:rPr>
              <a:t>こども家庭庁</a:t>
            </a:r>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「令和</a:t>
            </a:r>
            <a:r>
              <a:rPr kumimoji="1" lang="en-US" altLang="ja-JP" sz="1200" dirty="0">
                <a:latin typeface="UD デジタル 教科書体 NP-R" panose="02020400000000000000" pitchFamily="18" charset="-128"/>
                <a:ea typeface="UD デジタル 教科書体 NP-R" panose="02020400000000000000" pitchFamily="18" charset="-128"/>
              </a:rPr>
              <a:t>7</a:t>
            </a:r>
            <a:r>
              <a:rPr kumimoji="1" lang="ja-JP" altLang="en-US" sz="1200" dirty="0">
                <a:latin typeface="UD デジタル 教科書体 NP-R" panose="02020400000000000000" pitchFamily="18" charset="-128"/>
                <a:ea typeface="UD デジタル 教科書体 NP-R" panose="02020400000000000000" pitchFamily="18" charset="-128"/>
              </a:rPr>
              <a:t>年度 こども性暴力防止法に関する</a:t>
            </a:r>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lang="ja-JP" altLang="en-US" sz="1200" dirty="0">
                <a:latin typeface="UD デジタル 教科書体 NP-R" panose="02020400000000000000" pitchFamily="18" charset="-128"/>
                <a:ea typeface="UD デジタル 教科書体 NP-R" panose="02020400000000000000" pitchFamily="18" charset="-128"/>
              </a:rPr>
              <a:t>　</a:t>
            </a:r>
            <a:r>
              <a:rPr kumimoji="1" lang="ja-JP" altLang="en-US" sz="1200" dirty="0">
                <a:latin typeface="UD デジタル 教科書体 NP-R" panose="02020400000000000000" pitchFamily="18" charset="-128"/>
                <a:ea typeface="UD デジタル 教科書体 NP-R" panose="02020400000000000000" pitchFamily="18" charset="-128"/>
              </a:rPr>
              <a:t>事業者向け全国説明会」</a:t>
            </a:r>
            <a:endParaRPr kumimoji="1" lang="en-US" altLang="ja-JP" sz="1200" dirty="0">
              <a:latin typeface="UD デジタル 教科書体 NP-R" panose="02020400000000000000" pitchFamily="18" charset="-128"/>
              <a:ea typeface="UD デジタル 教科書体 NP-R" panose="02020400000000000000" pitchFamily="18" charset="-128"/>
            </a:endParaRPr>
          </a:p>
        </p:txBody>
      </p:sp>
      <p:sp>
        <p:nvSpPr>
          <p:cNvPr id="15" name="テキスト ボックス 14">
            <a:extLst>
              <a:ext uri="{FF2B5EF4-FFF2-40B4-BE49-F238E27FC236}">
                <a16:creationId xmlns:a16="http://schemas.microsoft.com/office/drawing/2014/main" id="{D9A9953C-90F9-1990-FA38-A2FF80DC6000}"/>
              </a:ext>
            </a:extLst>
          </p:cNvPr>
          <p:cNvSpPr txBox="1"/>
          <p:nvPr/>
        </p:nvSpPr>
        <p:spPr bwMode="gray">
          <a:xfrm>
            <a:off x="10267244" y="4628660"/>
            <a:ext cx="1866446" cy="1015663"/>
          </a:xfrm>
          <a:prstGeom prst="rect">
            <a:avLst/>
          </a:prstGeom>
          <a:noFill/>
        </p:spPr>
        <p:txBody>
          <a:bodyPr wrap="square">
            <a:spAutoFit/>
          </a:bodyPr>
          <a:lstStyle/>
          <a:p>
            <a:r>
              <a:rPr lang="en-US" altLang="ja-JP" sz="1200" dirty="0">
                <a:latin typeface="UD デジタル 教科書体 NP-R" panose="02020400000000000000" pitchFamily="18" charset="-128"/>
                <a:ea typeface="UD デジタル 教科書体 NP-R" panose="02020400000000000000" pitchFamily="18" charset="-128"/>
                <a:hlinkClick r:id="rId4"/>
              </a:rPr>
              <a:t>https://www.cfa.go.jp/policies/child-safety/efforts/koseibouhou/information-session</a:t>
            </a:r>
            <a:endParaRPr lang="ja-JP" altLang="en-US" sz="1200" dirty="0">
              <a:latin typeface="UD デジタル 教科書体 NP-R" panose="02020400000000000000" pitchFamily="18" charset="-128"/>
              <a:ea typeface="UD デジタル 教科書体 NP-R" panose="02020400000000000000" pitchFamily="18" charset="-128"/>
            </a:endParaRPr>
          </a:p>
        </p:txBody>
      </p:sp>
      <p:pic>
        <p:nvPicPr>
          <p:cNvPr id="12" name="図 11">
            <a:extLst>
              <a:ext uri="{FF2B5EF4-FFF2-40B4-BE49-F238E27FC236}">
                <a16:creationId xmlns:a16="http://schemas.microsoft.com/office/drawing/2014/main" id="{7402818B-4755-BA49-338A-608B858D96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93256" y="470634"/>
            <a:ext cx="8587652" cy="6211957"/>
          </a:xfrm>
          <a:prstGeom prst="rect">
            <a:avLst/>
          </a:prstGeom>
          <a:ln>
            <a:solidFill>
              <a:schemeClr val="bg2">
                <a:lumMod val="50000"/>
              </a:schemeClr>
            </a:solidFill>
          </a:ln>
        </p:spPr>
      </p:pic>
      <p:grpSp>
        <p:nvGrpSpPr>
          <p:cNvPr id="13" name="グループ化 12">
            <a:extLst>
              <a:ext uri="{FF2B5EF4-FFF2-40B4-BE49-F238E27FC236}">
                <a16:creationId xmlns:a16="http://schemas.microsoft.com/office/drawing/2014/main" id="{98E04E7A-2B3B-70FD-B9B4-6AC1AF48E8D0}"/>
              </a:ext>
            </a:extLst>
          </p:cNvPr>
          <p:cNvGrpSpPr/>
          <p:nvPr/>
        </p:nvGrpSpPr>
        <p:grpSpPr>
          <a:xfrm>
            <a:off x="0" y="-418"/>
            <a:ext cx="12192000" cy="471052"/>
            <a:chOff x="0" y="-418"/>
            <a:chExt cx="12192000" cy="471052"/>
          </a:xfrm>
        </p:grpSpPr>
        <p:sp>
          <p:nvSpPr>
            <p:cNvPr id="3" name="テキスト ボックス 2">
              <a:extLst>
                <a:ext uri="{FF2B5EF4-FFF2-40B4-BE49-F238E27FC236}">
                  <a16:creationId xmlns:a16="http://schemas.microsoft.com/office/drawing/2014/main" id="{4D90036B-55D8-F5BD-C698-C8BEEE4A7E53}"/>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10" name="テキスト ボックス 9">
              <a:extLst>
                <a:ext uri="{FF2B5EF4-FFF2-40B4-BE49-F238E27FC236}">
                  <a16:creationId xmlns:a16="http://schemas.microsoft.com/office/drawing/2014/main" id="{A27000E3-F31C-BF54-5B73-E136C96647FD}"/>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6">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controls>
      <mc:AlternateContent xmlns:mc="http://schemas.openxmlformats.org/markup-compatibility/2006">
        <mc:Choice xmlns:v="urn:schemas-microsoft-com:vml" Requires="v">
          <p:control name="BarCodeCtrl1" r:id="rId1" imgW="1187280" imgH="1187280"/>
        </mc:Choice>
        <mc:Fallback>
          <p:control name="BarCodeCtrl1" r:id="rId1" imgW="1187280" imgH="1187280">
            <p:pic>
              <p:nvPicPr>
                <p:cNvPr id="8" name="BarCodeCtrl1">
                  <a:extLst>
                    <a:ext uri="{FF2B5EF4-FFF2-40B4-BE49-F238E27FC236}">
                      <a16:creationId xmlns:a16="http://schemas.microsoft.com/office/drawing/2014/main" id="{C1F1A92E-CCBD-911A-D93F-CA1C0BAD78F7}"/>
                    </a:ext>
                  </a:extLst>
                </p:cNvPr>
                <p:cNvPicPr preferRelativeResize="0">
                  <a:picLocks noChangeArrowheads="1" noChangeShapeType="1"/>
                </p:cNvPicPr>
                <p:nvPr/>
              </p:nvPicPr>
              <p:blipFill>
                <a:blip r:embed="rId7"/>
                <a:srcRect/>
                <a:stretch>
                  <a:fillRect/>
                </a:stretch>
              </p:blipFill>
              <p:spPr bwMode="auto">
                <a:xfrm>
                  <a:off x="8989155" y="4542767"/>
                  <a:ext cx="1187450" cy="1187450"/>
                </a:xfrm>
                <a:prstGeom prst="rect">
                  <a:avLst/>
                </a:prstGeom>
                <a:noFill/>
                <a:ln>
                  <a:noFill/>
                </a:ln>
                <a:extLs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536556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4560D9-D393-8EC7-6DEA-E396451B2DDE}"/>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BADB40A4-FBAE-1654-B3CF-A47CA584C9C6}"/>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14</a:t>
            </a:fld>
            <a:endParaRPr kumimoji="1" lang="ja-JP" altLang="en-US" sz="2400"/>
          </a:p>
        </p:txBody>
      </p:sp>
      <p:sp>
        <p:nvSpPr>
          <p:cNvPr id="9" name="テキスト ボックス 8">
            <a:extLst>
              <a:ext uri="{FF2B5EF4-FFF2-40B4-BE49-F238E27FC236}">
                <a16:creationId xmlns:a16="http://schemas.microsoft.com/office/drawing/2014/main" id="{C9AFDDF9-B8CA-856D-2646-D2C2036A8116}"/>
              </a:ext>
            </a:extLst>
          </p:cNvPr>
          <p:cNvSpPr txBox="1"/>
          <p:nvPr/>
        </p:nvSpPr>
        <p:spPr bwMode="gray">
          <a:xfrm>
            <a:off x="8739218" y="4693327"/>
            <a:ext cx="3394472" cy="1014192"/>
          </a:xfrm>
          <a:prstGeom prst="rect">
            <a:avLst/>
          </a:prstGeom>
          <a:solidFill>
            <a:schemeClr val="bg2"/>
          </a:solidFill>
          <a:ln>
            <a:solidFill>
              <a:schemeClr val="tx1">
                <a:lumMod val="50000"/>
                <a:lumOff val="50000"/>
              </a:schemeClr>
            </a:solidFill>
          </a:ln>
        </p:spPr>
        <p:txBody>
          <a:bodyPr wrap="square" lIns="36000" rIns="36000" rtlCol="0">
            <a:noAutofit/>
          </a:bodyPr>
          <a:lstStyle/>
          <a:p>
            <a:r>
              <a:rPr lang="ja-JP" altLang="en-US" sz="1600" dirty="0">
                <a:latin typeface="UD デジタル 教科書体 NP-R" panose="02020400000000000000" pitchFamily="18" charset="-128"/>
                <a:ea typeface="UD デジタル 教科書体 NP-R" panose="02020400000000000000" pitchFamily="18" charset="-128"/>
              </a:rPr>
              <a:t> </a:t>
            </a:r>
            <a:r>
              <a:rPr lang="ja-JP" altLang="en-US" sz="1400" dirty="0">
                <a:latin typeface="UD デジタル 教科書体 NP-R" panose="02020400000000000000" pitchFamily="18" charset="-128"/>
                <a:ea typeface="UD デジタル 教科書体 NP-R" panose="02020400000000000000" pitchFamily="18" charset="-128"/>
              </a:rPr>
              <a:t>募集要項・誓約書等参考例</a:t>
            </a:r>
            <a:endParaRPr lang="en-US" altLang="ja-JP" sz="1600" dirty="0">
              <a:latin typeface="UD デジタル 教科書体 NP-R" panose="02020400000000000000" pitchFamily="18" charset="-128"/>
              <a:ea typeface="UD デジタル 教科書体 NP-R" panose="02020400000000000000" pitchFamily="18" charset="-128"/>
            </a:endParaRPr>
          </a:p>
          <a:p>
            <a:r>
              <a:rPr lang="ja-JP" altLang="en-US" sz="1100" dirty="0">
                <a:latin typeface="UD デジタル 教科書体 NP-R" panose="02020400000000000000" pitchFamily="18" charset="-128"/>
                <a:ea typeface="UD デジタル 教科書体 NP-R" panose="02020400000000000000" pitchFamily="18" charset="-128"/>
              </a:rPr>
              <a:t>＜こども家庭庁</a:t>
            </a:r>
            <a:r>
              <a:rPr lang="en-US" altLang="ja-JP" sz="1100" dirty="0">
                <a:latin typeface="UD デジタル 教科書体 NP-R" panose="02020400000000000000" pitchFamily="18" charset="-128"/>
                <a:ea typeface="UD デジタル 教科書体 NP-R" panose="02020400000000000000" pitchFamily="18" charset="-128"/>
              </a:rPr>
              <a:t>HP</a:t>
            </a:r>
            <a:r>
              <a:rPr lang="ja-JP" altLang="en-US" sz="1100" dirty="0">
                <a:latin typeface="UD デジタル 教科書体 NP-R" panose="02020400000000000000" pitchFamily="18" charset="-128"/>
                <a:ea typeface="UD デジタル 教科書体 NP-R" panose="02020400000000000000" pitchFamily="18" charset="-128"/>
              </a:rPr>
              <a:t>参照＞</a:t>
            </a:r>
            <a:endParaRPr lang="en-US" altLang="ja-JP" sz="1100" dirty="0">
              <a:latin typeface="UD デジタル 教科書体 NP-R" panose="02020400000000000000" pitchFamily="18" charset="-128"/>
              <a:ea typeface="UD デジタル 教科書体 NP-R" panose="02020400000000000000" pitchFamily="18" charset="-128"/>
            </a:endParaRPr>
          </a:p>
          <a:p>
            <a:r>
              <a:rPr lang="en-US" altLang="ja-JP" sz="1100" spc="-100" dirty="0">
                <a:latin typeface="UD デジタル 教科書体 NP-R" panose="02020400000000000000" pitchFamily="18" charset="-128"/>
                <a:ea typeface="UD デジタル 教科書体 NP-R" panose="02020400000000000000" pitchFamily="18" charset="-128"/>
                <a:hlinkClick r:id="rId3"/>
              </a:rPr>
              <a:t>https://www.cfa.go.jp/policies/child-safety/efforts/koseibouhou/hinagata</a:t>
            </a:r>
            <a:endParaRPr lang="en-US" altLang="ja-JP" sz="1100" spc="-100" dirty="0">
              <a:latin typeface="UD デジタル 教科書体 NP-R" panose="02020400000000000000" pitchFamily="18" charset="-128"/>
              <a:ea typeface="UD デジタル 教科書体 NP-R" panose="02020400000000000000" pitchFamily="18" charset="-128"/>
            </a:endParaRPr>
          </a:p>
        </p:txBody>
      </p:sp>
      <p:sp>
        <p:nvSpPr>
          <p:cNvPr id="10" name="テキスト ボックス 9">
            <a:extLst>
              <a:ext uri="{FF2B5EF4-FFF2-40B4-BE49-F238E27FC236}">
                <a16:creationId xmlns:a16="http://schemas.microsoft.com/office/drawing/2014/main" id="{59BC54D1-DCD2-AC3E-2773-DB7C7C1F5086}"/>
              </a:ext>
            </a:extLst>
          </p:cNvPr>
          <p:cNvSpPr txBox="1"/>
          <p:nvPr/>
        </p:nvSpPr>
        <p:spPr bwMode="gray">
          <a:xfrm>
            <a:off x="8739218" y="1091315"/>
            <a:ext cx="3394472" cy="2816656"/>
          </a:xfrm>
          <a:prstGeom prst="rect">
            <a:avLst/>
          </a:prstGeom>
          <a:solidFill>
            <a:srgbClr val="FFFFCC"/>
          </a:solidFill>
          <a:ln>
            <a:solidFill>
              <a:schemeClr val="bg1">
                <a:lumMod val="95000"/>
              </a:schemeClr>
            </a:solidFill>
          </a:ln>
        </p:spPr>
        <p:txBody>
          <a:bodyPr wrap="square" lIns="0" rIns="0" rtlCol="0">
            <a:noAutofit/>
          </a:bodyPr>
          <a:lstStyle/>
          <a:p>
            <a:r>
              <a:rPr lang="en-US" altLang="ja-JP"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R" panose="02020400000000000000" pitchFamily="18" charset="-128"/>
                <a:ea typeface="UD デジタル 教科書体 NP-R" panose="02020400000000000000" pitchFamily="18" charset="-128"/>
              </a:rPr>
              <a:t>補足</a:t>
            </a:r>
            <a:r>
              <a:rPr lang="en-US" altLang="ja-JP" sz="1600" dirty="0">
                <a:latin typeface="UD デジタル 教科書体 NP-R" panose="02020400000000000000" pitchFamily="18" charset="-128"/>
                <a:ea typeface="UD デジタル 教科書体 NP-R" panose="02020400000000000000" pitchFamily="18" charset="-128"/>
              </a:rPr>
              <a:t>】</a:t>
            </a: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・新規採用者については、内定後、従事開始までに犯罪事実確認を行う</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B" panose="02020700000000000000" pitchFamily="18" charset="-128"/>
                <a:ea typeface="UD デジタル 教科書体 NP-B" panose="02020700000000000000" pitchFamily="18" charset="-128"/>
              </a:rPr>
              <a:t>労働関係法令や過去の判例から、内定取り消しが有効と認められるためには、一定の要件を満たすことが必要</a:t>
            </a:r>
            <a:endParaRPr lang="en-US" altLang="ja-JP" sz="1600" dirty="0">
              <a:latin typeface="UD デジタル 教科書体 NP-B" panose="02020700000000000000" pitchFamily="18" charset="-128"/>
              <a:ea typeface="UD デジタル 教科書体 NP-B" panose="02020700000000000000" pitchFamily="18" charset="-128"/>
            </a:endParaRPr>
          </a:p>
          <a:p>
            <a:pPr marL="179388" indent="-179388"/>
            <a:endParaRPr lang="en-US" altLang="ja-JP" sz="1600" dirty="0">
              <a:latin typeface="UD デジタル 教科書体 NP-R" panose="02020400000000000000" pitchFamily="18" charset="-128"/>
              <a:ea typeface="UD デジタル 教科書体 NP-R" panose="02020400000000000000" pitchFamily="18" charset="-128"/>
            </a:endParaRPr>
          </a:p>
          <a:p>
            <a:pPr marL="360000" indent="-179388"/>
            <a:r>
              <a:rPr lang="ja-JP" altLang="en-US" sz="1600" spc="-10" dirty="0">
                <a:latin typeface="UD デジタル 教科書体 NP-R" panose="02020400000000000000" pitchFamily="18" charset="-128"/>
                <a:ea typeface="UD デジタル 教科書体 NP-R" panose="02020400000000000000" pitchFamily="18" charset="-128"/>
              </a:rPr>
              <a:t>⇒現時点で、募集要項等を見直していない場合は、すぐに着手を！</a:t>
            </a:r>
            <a:endParaRPr lang="en-US" altLang="ja-JP" sz="1600" spc="-10" dirty="0">
              <a:latin typeface="UD デジタル 教科書体 NP-B" panose="02020700000000000000" pitchFamily="18" charset="-128"/>
              <a:ea typeface="UD デジタル 教科書体 NP-B" panose="02020700000000000000" pitchFamily="18" charset="-128"/>
            </a:endParaRPr>
          </a:p>
        </p:txBody>
      </p:sp>
      <p:pic>
        <p:nvPicPr>
          <p:cNvPr id="8" name="図 7">
            <a:extLst>
              <a:ext uri="{FF2B5EF4-FFF2-40B4-BE49-F238E27FC236}">
                <a16:creationId xmlns:a16="http://schemas.microsoft.com/office/drawing/2014/main" id="{026FA261-D94B-E0E6-4031-145FCB01E2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58310" y="470634"/>
            <a:ext cx="8579076" cy="6208462"/>
          </a:xfrm>
          <a:prstGeom prst="rect">
            <a:avLst/>
          </a:prstGeom>
          <a:ln>
            <a:solidFill>
              <a:schemeClr val="bg2">
                <a:lumMod val="50000"/>
              </a:schemeClr>
            </a:solidFill>
          </a:ln>
        </p:spPr>
      </p:pic>
      <p:grpSp>
        <p:nvGrpSpPr>
          <p:cNvPr id="11" name="グループ化 10">
            <a:extLst>
              <a:ext uri="{FF2B5EF4-FFF2-40B4-BE49-F238E27FC236}">
                <a16:creationId xmlns:a16="http://schemas.microsoft.com/office/drawing/2014/main" id="{F1106E18-EDD0-C6B3-5F75-941B00B2326D}"/>
              </a:ext>
            </a:extLst>
          </p:cNvPr>
          <p:cNvGrpSpPr/>
          <p:nvPr/>
        </p:nvGrpSpPr>
        <p:grpSpPr>
          <a:xfrm>
            <a:off x="0" y="-418"/>
            <a:ext cx="12192000" cy="471052"/>
            <a:chOff x="0" y="-418"/>
            <a:chExt cx="12192000" cy="471052"/>
          </a:xfrm>
        </p:grpSpPr>
        <p:sp>
          <p:nvSpPr>
            <p:cNvPr id="4" name="テキスト ボックス 3">
              <a:extLst>
                <a:ext uri="{FF2B5EF4-FFF2-40B4-BE49-F238E27FC236}">
                  <a16:creationId xmlns:a16="http://schemas.microsoft.com/office/drawing/2014/main" id="{CD2C0C31-33AA-79F4-2D8B-29B6CC2D1D9B}"/>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a:extLst>
                <a:ext uri="{FF2B5EF4-FFF2-40B4-BE49-F238E27FC236}">
                  <a16:creationId xmlns:a16="http://schemas.microsoft.com/office/drawing/2014/main" id="{6867C0CF-D1D6-7922-B281-56F68C7B9BDE}"/>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5">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extLst>
      <p:ext uri="{BB962C8B-B14F-4D97-AF65-F5344CB8AC3E}">
        <p14:creationId xmlns:p14="http://schemas.microsoft.com/office/powerpoint/2010/main" val="1256260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765F4A-E2E9-5C4B-BADF-BCAAE845DA55}"/>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0B609A05-BB89-88CC-D4CE-649C585D463E}"/>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15</a:t>
            </a:fld>
            <a:endParaRPr kumimoji="1" lang="ja-JP" altLang="en-US" sz="2400"/>
          </a:p>
        </p:txBody>
      </p:sp>
      <p:sp>
        <p:nvSpPr>
          <p:cNvPr id="10" name="テキスト ボックス 9">
            <a:extLst>
              <a:ext uri="{FF2B5EF4-FFF2-40B4-BE49-F238E27FC236}">
                <a16:creationId xmlns:a16="http://schemas.microsoft.com/office/drawing/2014/main" id="{B523F4F0-CB49-E3C8-F5E4-081BA5484084}"/>
              </a:ext>
            </a:extLst>
          </p:cNvPr>
          <p:cNvSpPr txBox="1"/>
          <p:nvPr/>
        </p:nvSpPr>
        <p:spPr bwMode="gray">
          <a:xfrm>
            <a:off x="8739218" y="1091315"/>
            <a:ext cx="3394472" cy="4351542"/>
          </a:xfrm>
          <a:prstGeom prst="rect">
            <a:avLst/>
          </a:prstGeom>
          <a:solidFill>
            <a:srgbClr val="FFFFCC"/>
          </a:solidFill>
          <a:ln>
            <a:solidFill>
              <a:schemeClr val="bg1">
                <a:lumMod val="95000"/>
              </a:schemeClr>
            </a:solidFill>
          </a:ln>
        </p:spPr>
        <p:txBody>
          <a:bodyPr wrap="square" lIns="0" rIns="36000" rtlCol="0">
            <a:noAutofit/>
          </a:bodyPr>
          <a:lstStyle/>
          <a:p>
            <a:r>
              <a:rPr lang="en-US" altLang="ja-JP"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R" panose="02020400000000000000" pitchFamily="18" charset="-128"/>
                <a:ea typeface="UD デジタル 教科書体 NP-R" panose="02020400000000000000" pitchFamily="18" charset="-128"/>
              </a:rPr>
              <a:t>補足</a:t>
            </a:r>
            <a:r>
              <a:rPr lang="en-US" altLang="ja-JP" sz="1600" dirty="0">
                <a:latin typeface="UD デジタル 教科書体 NP-R" panose="02020400000000000000" pitchFamily="18" charset="-128"/>
                <a:ea typeface="UD デジタル 教科書体 NP-R" panose="02020400000000000000" pitchFamily="18" charset="-128"/>
              </a:rPr>
              <a:t>】</a:t>
            </a: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・保育施設においては、</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　性暴力＝被措置児童等虐待</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・すでに被措置児童等虐待発生時の報告・対応ルールを定めている場合は、それを活用することも可能</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・「関係機関への連絡」には、自治体への報告を必ず含む</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endParaRPr lang="en-US" altLang="ja-JP" sz="1600" dirty="0">
              <a:latin typeface="UD デジタル 教科書体 NP-R" panose="02020400000000000000" pitchFamily="18" charset="-128"/>
              <a:ea typeface="UD デジタル 教科書体 NP-R" panose="02020400000000000000" pitchFamily="18" charset="-128"/>
            </a:endParaRPr>
          </a:p>
        </p:txBody>
      </p:sp>
      <p:grpSp>
        <p:nvGrpSpPr>
          <p:cNvPr id="11" name="グループ化 10">
            <a:extLst>
              <a:ext uri="{FF2B5EF4-FFF2-40B4-BE49-F238E27FC236}">
                <a16:creationId xmlns:a16="http://schemas.microsoft.com/office/drawing/2014/main" id="{E70A4DB4-F123-B40B-BDB7-FB7661C40C85}"/>
              </a:ext>
            </a:extLst>
          </p:cNvPr>
          <p:cNvGrpSpPr/>
          <p:nvPr/>
        </p:nvGrpSpPr>
        <p:grpSpPr>
          <a:xfrm>
            <a:off x="9064854" y="3429000"/>
            <a:ext cx="2743200" cy="1734546"/>
            <a:chOff x="9064854" y="3429000"/>
            <a:chExt cx="2743200" cy="1734546"/>
          </a:xfrm>
        </p:grpSpPr>
        <p:pic>
          <p:nvPicPr>
            <p:cNvPr id="12" name="図 11">
              <a:extLst>
                <a:ext uri="{FF2B5EF4-FFF2-40B4-BE49-F238E27FC236}">
                  <a16:creationId xmlns:a16="http://schemas.microsoft.com/office/drawing/2014/main" id="{26A37560-CE5C-2E17-A7E8-93532B50C9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9064854" y="3429000"/>
              <a:ext cx="2743200" cy="1734546"/>
            </a:xfrm>
            <a:prstGeom prst="rect">
              <a:avLst/>
            </a:prstGeom>
          </p:spPr>
        </p:pic>
        <p:sp>
          <p:nvSpPr>
            <p:cNvPr id="13" name="正方形/長方形 12">
              <a:extLst>
                <a:ext uri="{FF2B5EF4-FFF2-40B4-BE49-F238E27FC236}">
                  <a16:creationId xmlns:a16="http://schemas.microsoft.com/office/drawing/2014/main" id="{2031BFF3-60C8-E082-B3D7-F1B029534DC8}"/>
                </a:ext>
              </a:extLst>
            </p:cNvPr>
            <p:cNvSpPr/>
            <p:nvPr/>
          </p:nvSpPr>
          <p:spPr bwMode="white">
            <a:xfrm>
              <a:off x="10442583" y="4385146"/>
              <a:ext cx="487804" cy="14097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8" name="図 7">
            <a:extLst>
              <a:ext uri="{FF2B5EF4-FFF2-40B4-BE49-F238E27FC236}">
                <a16:creationId xmlns:a16="http://schemas.microsoft.com/office/drawing/2014/main" id="{339052B6-DB77-6EB2-F17D-6C3681CE26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58309" y="470634"/>
            <a:ext cx="8577713" cy="6268096"/>
          </a:xfrm>
          <a:prstGeom prst="rect">
            <a:avLst/>
          </a:prstGeom>
          <a:ln>
            <a:solidFill>
              <a:schemeClr val="bg2">
                <a:lumMod val="50000"/>
              </a:schemeClr>
            </a:solidFill>
          </a:ln>
        </p:spPr>
      </p:pic>
      <p:grpSp>
        <p:nvGrpSpPr>
          <p:cNvPr id="9" name="グループ化 8">
            <a:extLst>
              <a:ext uri="{FF2B5EF4-FFF2-40B4-BE49-F238E27FC236}">
                <a16:creationId xmlns:a16="http://schemas.microsoft.com/office/drawing/2014/main" id="{5516451C-0652-10CC-0ABA-70B5808C42AC}"/>
              </a:ext>
            </a:extLst>
          </p:cNvPr>
          <p:cNvGrpSpPr/>
          <p:nvPr/>
        </p:nvGrpSpPr>
        <p:grpSpPr>
          <a:xfrm>
            <a:off x="0" y="-418"/>
            <a:ext cx="12192000" cy="471052"/>
            <a:chOff x="0" y="-418"/>
            <a:chExt cx="12192000" cy="471052"/>
          </a:xfrm>
        </p:grpSpPr>
        <p:sp>
          <p:nvSpPr>
            <p:cNvPr id="3" name="テキスト ボックス 2">
              <a:extLst>
                <a:ext uri="{FF2B5EF4-FFF2-40B4-BE49-F238E27FC236}">
                  <a16:creationId xmlns:a16="http://schemas.microsoft.com/office/drawing/2014/main" id="{569D6DCD-3EEA-7017-105A-AF322BDF0713}"/>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a:extLst>
                <a:ext uri="{FF2B5EF4-FFF2-40B4-BE49-F238E27FC236}">
                  <a16:creationId xmlns:a16="http://schemas.microsoft.com/office/drawing/2014/main" id="{4EEA005C-36E1-A452-D7B9-250C0C45C829}"/>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5">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extLst>
      <p:ext uri="{BB962C8B-B14F-4D97-AF65-F5344CB8AC3E}">
        <p14:creationId xmlns:p14="http://schemas.microsoft.com/office/powerpoint/2010/main" val="2960443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C6F675-E092-C190-864E-893297FC81AA}"/>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A08FB17B-B3DF-B8F8-D2EF-37423A5FC1D7}"/>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16</a:t>
            </a:fld>
            <a:endParaRPr kumimoji="1" lang="ja-JP" altLang="en-US" sz="2400"/>
          </a:p>
        </p:txBody>
      </p:sp>
      <p:sp>
        <p:nvSpPr>
          <p:cNvPr id="9" name="テキスト ボックス 8">
            <a:extLst>
              <a:ext uri="{FF2B5EF4-FFF2-40B4-BE49-F238E27FC236}">
                <a16:creationId xmlns:a16="http://schemas.microsoft.com/office/drawing/2014/main" id="{549E5387-272E-AFE8-C87B-4F7DA79AC56A}"/>
              </a:ext>
            </a:extLst>
          </p:cNvPr>
          <p:cNvSpPr txBox="1"/>
          <p:nvPr/>
        </p:nvSpPr>
        <p:spPr bwMode="gray">
          <a:xfrm>
            <a:off x="8739218" y="579120"/>
            <a:ext cx="3394472" cy="5612705"/>
          </a:xfrm>
          <a:prstGeom prst="rect">
            <a:avLst/>
          </a:prstGeom>
          <a:solidFill>
            <a:srgbClr val="FFFFCC"/>
          </a:solidFill>
          <a:ln>
            <a:solidFill>
              <a:schemeClr val="bg1">
                <a:lumMod val="95000"/>
              </a:schemeClr>
            </a:solidFill>
          </a:ln>
        </p:spPr>
        <p:txBody>
          <a:bodyPr wrap="square" lIns="0" rIns="36000" rtlCol="0">
            <a:noAutofit/>
          </a:bodyPr>
          <a:lstStyle/>
          <a:p>
            <a:r>
              <a:rPr lang="en-US" altLang="ja-JP"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R" panose="02020400000000000000" pitchFamily="18" charset="-128"/>
                <a:ea typeface="UD デジタル 教科書体 NP-R" panose="02020400000000000000" pitchFamily="18" charset="-128"/>
              </a:rPr>
              <a:t>補足</a:t>
            </a:r>
            <a:r>
              <a:rPr lang="en-US" altLang="ja-JP" sz="1600" dirty="0">
                <a:latin typeface="UD デジタル 教科書体 NP-R" panose="02020400000000000000" pitchFamily="18" charset="-128"/>
                <a:ea typeface="UD デジタル 教科書体 NP-R" panose="02020400000000000000" pitchFamily="18" charset="-128"/>
              </a:rPr>
              <a:t>】</a:t>
            </a: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・①について、すでに、被措置児童等虐待についての相談窓口が整備されている場合、それを活用することも可能</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　また、苦情解決の仕組みの活用も可能</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・新たに整備する場合は、「横断指針」に事業者内の相談窓口を整備するためのステップを参考に</a:t>
            </a:r>
            <a:endParaRPr lang="en-US" altLang="ja-JP" sz="1600" dirty="0">
              <a:latin typeface="UD デジタル 教科書体 NP-B" panose="02020700000000000000" pitchFamily="18" charset="-128"/>
              <a:ea typeface="UD デジタル 教科書体 NP-B" panose="02020700000000000000" pitchFamily="18" charset="-128"/>
            </a:endParaRPr>
          </a:p>
        </p:txBody>
      </p:sp>
      <p:sp>
        <p:nvSpPr>
          <p:cNvPr id="11" name="テキスト ボックス 10">
            <a:extLst>
              <a:ext uri="{FF2B5EF4-FFF2-40B4-BE49-F238E27FC236}">
                <a16:creationId xmlns:a16="http://schemas.microsoft.com/office/drawing/2014/main" id="{CCAD0F9F-698C-2548-3420-B5C78E763B7A}"/>
              </a:ext>
            </a:extLst>
          </p:cNvPr>
          <p:cNvSpPr txBox="1"/>
          <p:nvPr/>
        </p:nvSpPr>
        <p:spPr bwMode="gray">
          <a:xfrm>
            <a:off x="8809692" y="3383280"/>
            <a:ext cx="3253524" cy="954107"/>
          </a:xfrm>
          <a:prstGeom prst="rect">
            <a:avLst/>
          </a:prstGeom>
          <a:noFill/>
        </p:spPr>
        <p:txBody>
          <a:bodyPr wrap="square" rtlCol="0">
            <a:spAutoFit/>
          </a:bodyPr>
          <a:lstStyle/>
          <a:p>
            <a:r>
              <a:rPr kumimoji="1" lang="ja-JP" altLang="en-US" sz="1400" dirty="0">
                <a:latin typeface="UD デジタル 教科書体 NP-B" panose="02020700000000000000" pitchFamily="18" charset="-128"/>
                <a:ea typeface="UD デジタル 教科書体 NP-B" panose="02020700000000000000" pitchFamily="18" charset="-128"/>
              </a:rPr>
              <a:t>教育・保育等を提供する事業者による</a:t>
            </a:r>
            <a:endParaRPr kumimoji="1" lang="en-US" altLang="ja-JP" sz="1400" dirty="0">
              <a:latin typeface="UD デジタル 教科書体 NP-B" panose="02020700000000000000" pitchFamily="18" charset="-128"/>
              <a:ea typeface="UD デジタル 教科書体 NP-B" panose="02020700000000000000" pitchFamily="18" charset="-128"/>
            </a:endParaRPr>
          </a:p>
          <a:p>
            <a:r>
              <a:rPr kumimoji="1" lang="ja-JP" altLang="en-US" sz="1400" dirty="0">
                <a:latin typeface="UD デジタル 教科書体 NP-B" panose="02020700000000000000" pitchFamily="18" charset="-128"/>
                <a:ea typeface="UD デジタル 教科書体 NP-B" panose="02020700000000000000" pitchFamily="18" charset="-128"/>
              </a:rPr>
              <a:t>児童対象性暴力等の防止等の取組を</a:t>
            </a:r>
            <a:endParaRPr kumimoji="1" lang="en-US" altLang="ja-JP" sz="1400" dirty="0">
              <a:latin typeface="UD デジタル 教科書体 NP-B" panose="02020700000000000000" pitchFamily="18" charset="-128"/>
              <a:ea typeface="UD デジタル 教科書体 NP-B" panose="02020700000000000000" pitchFamily="18" charset="-128"/>
            </a:endParaRPr>
          </a:p>
          <a:p>
            <a:r>
              <a:rPr kumimoji="1" lang="ja-JP" altLang="en-US" sz="1400" dirty="0">
                <a:latin typeface="UD デジタル 教科書体 NP-B" panose="02020700000000000000" pitchFamily="18" charset="-128"/>
                <a:ea typeface="UD デジタル 教科書体 NP-B" panose="02020700000000000000" pitchFamily="18" charset="-128"/>
              </a:rPr>
              <a:t>横断的に促進するための指針</a:t>
            </a:r>
            <a:endParaRPr kumimoji="1" lang="en-US" altLang="ja-JP" sz="1400" dirty="0">
              <a:latin typeface="UD デジタル 教科書体 NP-B" panose="02020700000000000000" pitchFamily="18" charset="-128"/>
              <a:ea typeface="UD デジタル 教科書体 NP-B" panose="02020700000000000000" pitchFamily="18" charset="-128"/>
            </a:endParaRPr>
          </a:p>
          <a:p>
            <a:r>
              <a:rPr kumimoji="1" lang="ja-JP" altLang="en-US" sz="1400" dirty="0">
                <a:latin typeface="UD デジタル 教科書体 NP-B" panose="02020700000000000000" pitchFamily="18" charset="-128"/>
                <a:ea typeface="UD デジタル 教科書体 NP-B" panose="02020700000000000000" pitchFamily="18" charset="-128"/>
              </a:rPr>
              <a:t>（横断指針）</a:t>
            </a:r>
          </a:p>
        </p:txBody>
      </p:sp>
      <p:pic>
        <p:nvPicPr>
          <p:cNvPr id="17" name="図 16">
            <a:extLst>
              <a:ext uri="{FF2B5EF4-FFF2-40B4-BE49-F238E27FC236}">
                <a16:creationId xmlns:a16="http://schemas.microsoft.com/office/drawing/2014/main" id="{97E1AFA0-FCDB-A1EE-3F84-D881E7F1FD7F}"/>
              </a:ext>
            </a:extLst>
          </p:cNvPr>
          <p:cNvPicPr>
            <a:picLocks noChangeAspect="1"/>
          </p:cNvPicPr>
          <p:nvPr/>
        </p:nvPicPr>
        <p:blipFill>
          <a:blip r:embed="rId3"/>
          <a:stretch>
            <a:fillRect/>
          </a:stretch>
        </p:blipFill>
        <p:spPr bwMode="gray">
          <a:xfrm>
            <a:off x="8951167" y="4337387"/>
            <a:ext cx="1188720" cy="1188720"/>
          </a:xfrm>
          <a:prstGeom prst="rect">
            <a:avLst/>
          </a:prstGeom>
        </p:spPr>
      </p:pic>
      <p:sp>
        <p:nvSpPr>
          <p:cNvPr id="19" name="テキスト ボックス 18">
            <a:extLst>
              <a:ext uri="{FF2B5EF4-FFF2-40B4-BE49-F238E27FC236}">
                <a16:creationId xmlns:a16="http://schemas.microsoft.com/office/drawing/2014/main" id="{600E2F54-8C6C-DEF7-2010-E70226ECE440}"/>
              </a:ext>
            </a:extLst>
          </p:cNvPr>
          <p:cNvSpPr txBox="1"/>
          <p:nvPr/>
        </p:nvSpPr>
        <p:spPr bwMode="gray">
          <a:xfrm>
            <a:off x="10228690" y="4302225"/>
            <a:ext cx="1905000" cy="830997"/>
          </a:xfrm>
          <a:prstGeom prst="rect">
            <a:avLst/>
          </a:prstGeom>
          <a:noFill/>
        </p:spPr>
        <p:txBody>
          <a:bodyPr wrap="square" rtlCol="0">
            <a:spAutoFit/>
          </a:bodyPr>
          <a:lstStyle/>
          <a:p>
            <a:r>
              <a:rPr kumimoji="1" lang="en-US" altLang="ja-JP" sz="1200" dirty="0">
                <a:latin typeface="UD デジタル 教科書体 NP-R" panose="02020400000000000000" pitchFamily="18" charset="-128"/>
                <a:ea typeface="UD デジタル 教科書体 NP-R" panose="02020400000000000000" pitchFamily="18" charset="-128"/>
                <a:hlinkClick r:id="rId4"/>
              </a:rPr>
              <a:t>https://www.cfa.go.jp/policies/child-safety/efforts/koseibouhou/odanshishin</a:t>
            </a:r>
            <a:endParaRPr kumimoji="1" lang="ja-JP" altLang="en-US" sz="1200" dirty="0">
              <a:latin typeface="UD デジタル 教科書体 NP-R" panose="02020400000000000000" pitchFamily="18" charset="-128"/>
              <a:ea typeface="UD デジタル 教科書体 NP-R" panose="02020400000000000000" pitchFamily="18" charset="-128"/>
            </a:endParaRPr>
          </a:p>
        </p:txBody>
      </p:sp>
      <p:sp>
        <p:nvSpPr>
          <p:cNvPr id="21" name="テキスト ボックス 20">
            <a:extLst>
              <a:ext uri="{FF2B5EF4-FFF2-40B4-BE49-F238E27FC236}">
                <a16:creationId xmlns:a16="http://schemas.microsoft.com/office/drawing/2014/main" id="{C2984226-3AFD-7B02-086D-17F5AFC103CA}"/>
              </a:ext>
            </a:extLst>
          </p:cNvPr>
          <p:cNvSpPr txBox="1"/>
          <p:nvPr/>
        </p:nvSpPr>
        <p:spPr bwMode="gray">
          <a:xfrm>
            <a:off x="8739218" y="5545494"/>
            <a:ext cx="3394472" cy="646331"/>
          </a:xfrm>
          <a:prstGeom prst="rect">
            <a:avLst/>
          </a:prstGeom>
          <a:noFill/>
        </p:spPr>
        <p:txBody>
          <a:bodyPr wrap="square" rtlCol="0">
            <a:spAutoFit/>
          </a:bodyPr>
          <a:lstStyle/>
          <a:p>
            <a:r>
              <a:rPr kumimoji="1" lang="ja-JP" altLang="en-US" sz="1200" dirty="0">
                <a:latin typeface="UD デジタル 教科書体 NP-R" panose="02020400000000000000" pitchFamily="18" charset="-128"/>
                <a:ea typeface="UD デジタル 教科書体 NP-R" panose="02020400000000000000" pitchFamily="18" charset="-128"/>
              </a:rPr>
              <a:t>児童や保護者から相談を受ける際</a:t>
            </a:r>
            <a:r>
              <a:rPr lang="ja-JP" altLang="en-US" sz="1200" dirty="0">
                <a:latin typeface="UD デジタル 教科書体 NP-R" panose="02020400000000000000" pitchFamily="18" charset="-128"/>
                <a:ea typeface="UD デジタル 教科書体 NP-R" panose="02020400000000000000" pitchFamily="18" charset="-128"/>
              </a:rPr>
              <a:t>の</a:t>
            </a:r>
            <a:r>
              <a:rPr kumimoji="1" lang="ja-JP" altLang="en-US" sz="1200" dirty="0">
                <a:latin typeface="UD デジタル 教科書体 NP-R" panose="02020400000000000000" pitchFamily="18" charset="-128"/>
                <a:ea typeface="UD デジタル 教科書体 NP-R" panose="02020400000000000000" pitchFamily="18" charset="-128"/>
              </a:rPr>
              <a:t>ポイント</a:t>
            </a:r>
            <a:r>
              <a:rPr lang="ja-JP" altLang="en-US" sz="1200" dirty="0">
                <a:latin typeface="UD デジタル 教科書体 NP-R" panose="02020400000000000000" pitchFamily="18" charset="-128"/>
                <a:ea typeface="UD デジタル 教科書体 NP-R" panose="02020400000000000000" pitchFamily="18" charset="-128"/>
              </a:rPr>
              <a:t>や、</a:t>
            </a:r>
            <a:r>
              <a:rPr kumimoji="1" lang="ja-JP" altLang="en-US" sz="1200" dirty="0">
                <a:latin typeface="UD デジタル 教科書体 NP-R" panose="02020400000000000000" pitchFamily="18" charset="-128"/>
                <a:ea typeface="UD デジタル 教科書体 NP-R" panose="02020400000000000000" pitchFamily="18" charset="-128"/>
              </a:rPr>
              <a:t>調査の進め方なども掲載。</a:t>
            </a:r>
            <a:endParaRPr kumimoji="1" lang="en-US" altLang="ja-JP" sz="1200" dirty="0">
              <a:latin typeface="UD デジタル 教科書体 NP-R" panose="02020400000000000000" pitchFamily="18" charset="-128"/>
              <a:ea typeface="UD デジタル 教科書体 NP-R" panose="02020400000000000000" pitchFamily="18" charset="-128"/>
            </a:endParaRPr>
          </a:p>
          <a:p>
            <a:r>
              <a:rPr kumimoji="1" lang="ja-JP" altLang="en-US" sz="1200" dirty="0">
                <a:latin typeface="UD デジタル 教科書体 NP-R" panose="02020400000000000000" pitchFamily="18" charset="-128"/>
                <a:ea typeface="UD デジタル 教科書体 NP-R" panose="02020400000000000000" pitchFamily="18" charset="-128"/>
              </a:rPr>
              <a:t>ぜひ、確認を！</a:t>
            </a:r>
          </a:p>
        </p:txBody>
      </p:sp>
      <p:pic>
        <p:nvPicPr>
          <p:cNvPr id="8" name="図 7">
            <a:extLst>
              <a:ext uri="{FF2B5EF4-FFF2-40B4-BE49-F238E27FC236}">
                <a16:creationId xmlns:a16="http://schemas.microsoft.com/office/drawing/2014/main" id="{C89A9422-45E7-FC83-ABF4-F034966F0B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57005" y="470634"/>
            <a:ext cx="8591295" cy="6258157"/>
          </a:xfrm>
          <a:prstGeom prst="rect">
            <a:avLst/>
          </a:prstGeom>
          <a:ln>
            <a:solidFill>
              <a:schemeClr val="bg2">
                <a:lumMod val="50000"/>
              </a:schemeClr>
            </a:solidFill>
          </a:ln>
        </p:spPr>
      </p:pic>
      <p:sp>
        <p:nvSpPr>
          <p:cNvPr id="7" name="正方形/長方形 6">
            <a:extLst>
              <a:ext uri="{FF2B5EF4-FFF2-40B4-BE49-F238E27FC236}">
                <a16:creationId xmlns:a16="http://schemas.microsoft.com/office/drawing/2014/main" id="{C243486E-E8B2-B8FA-03D4-371C59A387CC}"/>
              </a:ext>
            </a:extLst>
          </p:cNvPr>
          <p:cNvSpPr/>
          <p:nvPr/>
        </p:nvSpPr>
        <p:spPr bwMode="gray">
          <a:xfrm>
            <a:off x="445142" y="2525970"/>
            <a:ext cx="5868000" cy="67443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a:extLst>
              <a:ext uri="{FF2B5EF4-FFF2-40B4-BE49-F238E27FC236}">
                <a16:creationId xmlns:a16="http://schemas.microsoft.com/office/drawing/2014/main" id="{E1CB2E6D-612E-FA0F-7344-6DBB0E262F3F}"/>
              </a:ext>
            </a:extLst>
          </p:cNvPr>
          <p:cNvGrpSpPr/>
          <p:nvPr/>
        </p:nvGrpSpPr>
        <p:grpSpPr>
          <a:xfrm>
            <a:off x="0" y="-418"/>
            <a:ext cx="12192000" cy="471052"/>
            <a:chOff x="0" y="-418"/>
            <a:chExt cx="12192000" cy="471052"/>
          </a:xfrm>
        </p:grpSpPr>
        <p:sp>
          <p:nvSpPr>
            <p:cNvPr id="4" name="テキスト ボックス 3">
              <a:extLst>
                <a:ext uri="{FF2B5EF4-FFF2-40B4-BE49-F238E27FC236}">
                  <a16:creationId xmlns:a16="http://schemas.microsoft.com/office/drawing/2014/main" id="{B0DC0619-C68E-856F-52A3-78946B614268}"/>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12" name="テキスト ボックス 11">
              <a:extLst>
                <a:ext uri="{FF2B5EF4-FFF2-40B4-BE49-F238E27FC236}">
                  <a16:creationId xmlns:a16="http://schemas.microsoft.com/office/drawing/2014/main" id="{760931F9-276E-08B9-4FE4-16EB04C20171}"/>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6">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extLst>
      <p:ext uri="{BB962C8B-B14F-4D97-AF65-F5344CB8AC3E}">
        <p14:creationId xmlns:p14="http://schemas.microsoft.com/office/powerpoint/2010/main" val="3863082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090DDE-FBE8-11FC-7AF8-8F0435A9DA01}"/>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A182381A-6D49-1E9C-CFB8-7C808BD346D8}"/>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17</a:t>
            </a:fld>
            <a:endParaRPr kumimoji="1" lang="ja-JP" altLang="en-US" sz="2400"/>
          </a:p>
        </p:txBody>
      </p:sp>
      <p:pic>
        <p:nvPicPr>
          <p:cNvPr id="8" name="図 7">
            <a:extLst>
              <a:ext uri="{FF2B5EF4-FFF2-40B4-BE49-F238E27FC236}">
                <a16:creationId xmlns:a16="http://schemas.microsoft.com/office/drawing/2014/main" id="{98E18139-BFA2-8022-8C10-9093516D86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100509" y="470634"/>
            <a:ext cx="8685682" cy="6292376"/>
          </a:xfrm>
          <a:prstGeom prst="rect">
            <a:avLst/>
          </a:prstGeom>
          <a:ln>
            <a:solidFill>
              <a:schemeClr val="bg2">
                <a:lumMod val="50000"/>
              </a:schemeClr>
            </a:solidFill>
          </a:ln>
        </p:spPr>
      </p:pic>
      <p:sp>
        <p:nvSpPr>
          <p:cNvPr id="7" name="テキスト ボックス 6">
            <a:extLst>
              <a:ext uri="{FF2B5EF4-FFF2-40B4-BE49-F238E27FC236}">
                <a16:creationId xmlns:a16="http://schemas.microsoft.com/office/drawing/2014/main" id="{E75F9C6A-8299-63FA-4D73-7F5022ADC205}"/>
              </a:ext>
            </a:extLst>
          </p:cNvPr>
          <p:cNvSpPr txBox="1"/>
          <p:nvPr/>
        </p:nvSpPr>
        <p:spPr bwMode="gray">
          <a:xfrm>
            <a:off x="8907890" y="1101475"/>
            <a:ext cx="3162410" cy="869565"/>
          </a:xfrm>
          <a:prstGeom prst="rect">
            <a:avLst/>
          </a:prstGeom>
          <a:solidFill>
            <a:srgbClr val="FFFFCC"/>
          </a:solidFill>
          <a:ln>
            <a:solidFill>
              <a:schemeClr val="bg1">
                <a:lumMod val="95000"/>
              </a:schemeClr>
            </a:solidFill>
          </a:ln>
        </p:spPr>
        <p:txBody>
          <a:bodyPr wrap="square" lIns="0" rIns="0" rtlCol="0">
            <a:noAutofit/>
          </a:bodyPr>
          <a:lstStyle/>
          <a:p>
            <a:r>
              <a:rPr lang="en-US" altLang="ja-JP"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R" panose="02020400000000000000" pitchFamily="18" charset="-128"/>
                <a:ea typeface="UD デジタル 教科書体 NP-R" panose="02020400000000000000" pitchFamily="18" charset="-128"/>
              </a:rPr>
              <a:t>補足</a:t>
            </a:r>
            <a:r>
              <a:rPr lang="en-US" altLang="ja-JP" sz="1600" dirty="0">
                <a:latin typeface="UD デジタル 教科書体 NP-R" panose="02020400000000000000" pitchFamily="18" charset="-128"/>
                <a:ea typeface="UD デジタル 教科書体 NP-R" panose="02020400000000000000" pitchFamily="18" charset="-128"/>
              </a:rPr>
              <a:t>】</a:t>
            </a: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・外部の相談窓口として周知できるもの</a:t>
            </a:r>
            <a:endParaRPr lang="en-US" altLang="ja-JP" sz="1600" spc="-10" dirty="0">
              <a:latin typeface="UD デジタル 教科書体 NP-B" panose="02020700000000000000" pitchFamily="18" charset="-128"/>
              <a:ea typeface="UD デジタル 教科書体 NP-B" panose="02020700000000000000" pitchFamily="18" charset="-128"/>
            </a:endParaRPr>
          </a:p>
        </p:txBody>
      </p:sp>
      <p:grpSp>
        <p:nvGrpSpPr>
          <p:cNvPr id="11" name="グループ化 10">
            <a:extLst>
              <a:ext uri="{FF2B5EF4-FFF2-40B4-BE49-F238E27FC236}">
                <a16:creationId xmlns:a16="http://schemas.microsoft.com/office/drawing/2014/main" id="{DBE2E2B0-48E9-2E60-AB9B-EA76F8C29619}"/>
              </a:ext>
            </a:extLst>
          </p:cNvPr>
          <p:cNvGrpSpPr/>
          <p:nvPr/>
        </p:nvGrpSpPr>
        <p:grpSpPr>
          <a:xfrm>
            <a:off x="0" y="-418"/>
            <a:ext cx="12192000" cy="471052"/>
            <a:chOff x="0" y="-418"/>
            <a:chExt cx="12192000" cy="471052"/>
          </a:xfrm>
        </p:grpSpPr>
        <p:sp>
          <p:nvSpPr>
            <p:cNvPr id="3" name="テキスト ボックス 2">
              <a:extLst>
                <a:ext uri="{FF2B5EF4-FFF2-40B4-BE49-F238E27FC236}">
                  <a16:creationId xmlns:a16="http://schemas.microsoft.com/office/drawing/2014/main" id="{DFED98D3-C31C-2724-7887-86974AB49379}"/>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10" name="テキスト ボックス 9">
              <a:extLst>
                <a:ext uri="{FF2B5EF4-FFF2-40B4-BE49-F238E27FC236}">
                  <a16:creationId xmlns:a16="http://schemas.microsoft.com/office/drawing/2014/main" id="{159631B7-0604-5877-AA15-504AB7510C7D}"/>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4">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extLst>
      <p:ext uri="{BB962C8B-B14F-4D97-AF65-F5344CB8AC3E}">
        <p14:creationId xmlns:p14="http://schemas.microsoft.com/office/powerpoint/2010/main" val="4084058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BD65C1-F877-8FAA-B731-9FE949C3DFB9}"/>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16325965-2FA9-1D0D-77D2-EC38E51CBBBD}"/>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18</a:t>
            </a:fld>
            <a:endParaRPr kumimoji="1" lang="ja-JP" altLang="en-US" sz="2400"/>
          </a:p>
        </p:txBody>
      </p:sp>
      <p:sp>
        <p:nvSpPr>
          <p:cNvPr id="8" name="テキスト ボックス 7">
            <a:extLst>
              <a:ext uri="{FF2B5EF4-FFF2-40B4-BE49-F238E27FC236}">
                <a16:creationId xmlns:a16="http://schemas.microsoft.com/office/drawing/2014/main" id="{B367CB9E-B677-535C-8783-71F80A71A8EA}"/>
              </a:ext>
            </a:extLst>
          </p:cNvPr>
          <p:cNvSpPr txBox="1"/>
          <p:nvPr/>
        </p:nvSpPr>
        <p:spPr bwMode="gray">
          <a:xfrm>
            <a:off x="8739218" y="1091313"/>
            <a:ext cx="3394472" cy="2892857"/>
          </a:xfrm>
          <a:prstGeom prst="rect">
            <a:avLst/>
          </a:prstGeom>
          <a:solidFill>
            <a:srgbClr val="FFFFCC"/>
          </a:solidFill>
          <a:ln>
            <a:solidFill>
              <a:schemeClr val="bg1">
                <a:lumMod val="95000"/>
              </a:schemeClr>
            </a:solidFill>
          </a:ln>
        </p:spPr>
        <p:txBody>
          <a:bodyPr wrap="square" lIns="0" rIns="36000" rtlCol="0">
            <a:noAutofit/>
          </a:bodyPr>
          <a:lstStyle/>
          <a:p>
            <a:r>
              <a:rPr lang="en-US" altLang="ja-JP"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R" panose="02020400000000000000" pitchFamily="18" charset="-128"/>
                <a:ea typeface="UD デジタル 教科書体 NP-R" panose="02020400000000000000" pitchFamily="18" charset="-128"/>
              </a:rPr>
              <a:t>補足</a:t>
            </a:r>
            <a:r>
              <a:rPr lang="en-US" altLang="ja-JP" sz="1600" dirty="0">
                <a:latin typeface="UD デジタル 教科書体 NP-R" panose="02020400000000000000" pitchFamily="18" charset="-128"/>
                <a:ea typeface="UD デジタル 教科書体 NP-R" panose="02020400000000000000" pitchFamily="18" charset="-128"/>
              </a:rPr>
              <a:t>】</a:t>
            </a: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B" panose="02020700000000000000" pitchFamily="18" charset="-128"/>
                <a:ea typeface="UD デジタル 教科書体 NP-B" panose="02020700000000000000" pitchFamily="18" charset="-128"/>
              </a:rPr>
              <a:t>対象となる従事者</a:t>
            </a:r>
            <a:r>
              <a:rPr lang="ja-JP" altLang="en-US" sz="1600" u="sng" dirty="0">
                <a:latin typeface="UD デジタル 教科書体 NP-B" panose="02020700000000000000" pitchFamily="18" charset="-128"/>
                <a:ea typeface="UD デジタル 教科書体 NP-B" panose="02020700000000000000" pitchFamily="18" charset="-128"/>
              </a:rPr>
              <a:t>全員</a:t>
            </a:r>
            <a:r>
              <a:rPr lang="ja-JP" altLang="en-US" sz="1600" dirty="0">
                <a:latin typeface="UD デジタル 教科書体 NP-B" panose="02020700000000000000" pitchFamily="18" charset="-128"/>
                <a:ea typeface="UD デジタル 教科書体 NP-B" panose="02020700000000000000" pitchFamily="18" charset="-128"/>
              </a:rPr>
              <a:t>が受講</a:t>
            </a:r>
            <a:endParaRPr lang="en-US" altLang="ja-JP" sz="1600" dirty="0">
              <a:latin typeface="UD デジタル 教科書体 NP-B" panose="02020700000000000000" pitchFamily="18" charset="-128"/>
              <a:ea typeface="UD デジタル 教科書体 NP-B" panose="02020700000000000000" pitchFamily="18" charset="-128"/>
            </a:endParaRP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B" panose="02020700000000000000" pitchFamily="18" charset="-128"/>
                <a:ea typeface="UD デジタル 教科書体 NP-B" panose="02020700000000000000" pitchFamily="18" charset="-128"/>
              </a:rPr>
              <a:t>施行時現職者に対する研修は、法施行までに実施が必須</a:t>
            </a:r>
            <a:endParaRPr lang="en-US" altLang="ja-JP" sz="1600" dirty="0">
              <a:latin typeface="UD デジタル 教科書体 NP-B" panose="02020700000000000000" pitchFamily="18" charset="-128"/>
              <a:ea typeface="UD デジタル 教科書体 NP-B" panose="02020700000000000000" pitchFamily="18" charset="-128"/>
            </a:endParaRPr>
          </a:p>
          <a:p>
            <a:pPr marL="180000" indent="-180000"/>
            <a:r>
              <a:rPr lang="ja-JP" altLang="en-US" sz="1600" dirty="0">
                <a:latin typeface="UD デジタル 教科書体 NP-R" panose="02020400000000000000" pitchFamily="18" charset="-128"/>
                <a:ea typeface="UD デジタル 教科書体 NP-R" panose="02020400000000000000" pitchFamily="18" charset="-128"/>
              </a:rPr>
              <a:t>・座学と演習を組み合わせる必要あり</a:t>
            </a:r>
            <a:endParaRPr lang="en-US" altLang="ja-JP" sz="1600" dirty="0">
              <a:latin typeface="UD デジタル 教科書体 NP-R" panose="02020400000000000000" pitchFamily="18" charset="-128"/>
              <a:ea typeface="UD デジタル 教科書体 NP-R" panose="02020400000000000000" pitchFamily="18" charset="-128"/>
            </a:endParaRPr>
          </a:p>
          <a:p>
            <a:pPr marL="180000" indent="-180000"/>
            <a:endParaRPr lang="en-US" altLang="ja-JP" sz="1600" dirty="0">
              <a:latin typeface="UD デジタル 教科書体 NP-R" panose="02020400000000000000" pitchFamily="18" charset="-128"/>
              <a:ea typeface="UD デジタル 教科書体 NP-R" panose="02020400000000000000" pitchFamily="18" charset="-128"/>
            </a:endParaRPr>
          </a:p>
          <a:p>
            <a:pPr marL="360000" indent="-180000"/>
            <a:r>
              <a:rPr lang="ja-JP" altLang="en-US" sz="1600" dirty="0">
                <a:latin typeface="UD デジタル 教科書体 NP-R" panose="02020400000000000000" pitchFamily="18" charset="-128"/>
                <a:ea typeface="UD デジタル 教科書体 NP-R" panose="02020400000000000000" pitchFamily="18" charset="-128"/>
              </a:rPr>
              <a:t>⇒施設・事業の運営と並行して研修を進める必要あり</a:t>
            </a:r>
            <a:endParaRPr lang="en-US" altLang="ja-JP" sz="1600" dirty="0">
              <a:latin typeface="UD デジタル 教科書体 NP-R" panose="02020400000000000000" pitchFamily="18" charset="-128"/>
              <a:ea typeface="UD デジタル 教科書体 NP-R" panose="02020400000000000000" pitchFamily="18" charset="-128"/>
            </a:endParaRPr>
          </a:p>
          <a:p>
            <a:pPr marL="360000" indent="-180000"/>
            <a:r>
              <a:rPr lang="ja-JP" altLang="en-US" sz="1600" dirty="0">
                <a:latin typeface="UD デジタル 教科書体 NP-R" panose="02020400000000000000" pitchFamily="18" charset="-128"/>
                <a:ea typeface="UD デジタル 教科書体 NP-R" panose="02020400000000000000" pitchFamily="18" charset="-128"/>
              </a:rPr>
              <a:t>　</a:t>
            </a:r>
            <a:r>
              <a:rPr lang="ja-JP" altLang="en-US" sz="1600" dirty="0">
                <a:latin typeface="UD デジタル 教科書体 NP-B" panose="02020700000000000000" pitchFamily="18" charset="-128"/>
                <a:ea typeface="UD デジタル 教科書体 NP-B" panose="02020700000000000000" pitchFamily="18" charset="-128"/>
              </a:rPr>
              <a:t>現時点で研修計画を策定していない場合は、速やかに着手を！</a:t>
            </a:r>
            <a:endParaRPr lang="en-US" altLang="ja-JP" sz="1600" dirty="0">
              <a:latin typeface="UD デジタル 教科書体 NP-B" panose="02020700000000000000" pitchFamily="18" charset="-128"/>
              <a:ea typeface="UD デジタル 教科書体 NP-B" panose="02020700000000000000" pitchFamily="18" charset="-128"/>
            </a:endParaRPr>
          </a:p>
        </p:txBody>
      </p:sp>
      <p:pic>
        <p:nvPicPr>
          <p:cNvPr id="9" name="図 8">
            <a:extLst>
              <a:ext uri="{FF2B5EF4-FFF2-40B4-BE49-F238E27FC236}">
                <a16:creationId xmlns:a16="http://schemas.microsoft.com/office/drawing/2014/main" id="{CE046ACF-40C9-5610-725A-9B57D20FA9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58310" y="471186"/>
            <a:ext cx="8622598" cy="6230130"/>
          </a:xfrm>
          <a:prstGeom prst="rect">
            <a:avLst/>
          </a:prstGeom>
          <a:ln>
            <a:solidFill>
              <a:schemeClr val="bg2">
                <a:lumMod val="50000"/>
              </a:schemeClr>
            </a:solidFill>
          </a:ln>
        </p:spPr>
      </p:pic>
      <p:grpSp>
        <p:nvGrpSpPr>
          <p:cNvPr id="10" name="グループ化 9">
            <a:extLst>
              <a:ext uri="{FF2B5EF4-FFF2-40B4-BE49-F238E27FC236}">
                <a16:creationId xmlns:a16="http://schemas.microsoft.com/office/drawing/2014/main" id="{4714903C-AF77-379B-3B46-E7F06AC508B9}"/>
              </a:ext>
            </a:extLst>
          </p:cNvPr>
          <p:cNvGrpSpPr/>
          <p:nvPr/>
        </p:nvGrpSpPr>
        <p:grpSpPr>
          <a:xfrm>
            <a:off x="0" y="-418"/>
            <a:ext cx="12192000" cy="471052"/>
            <a:chOff x="0" y="-418"/>
            <a:chExt cx="12192000" cy="471052"/>
          </a:xfrm>
        </p:grpSpPr>
        <p:sp>
          <p:nvSpPr>
            <p:cNvPr id="4" name="テキスト ボックス 3">
              <a:extLst>
                <a:ext uri="{FF2B5EF4-FFF2-40B4-BE49-F238E27FC236}">
                  <a16:creationId xmlns:a16="http://schemas.microsoft.com/office/drawing/2014/main" id="{38DC947C-846A-6DCA-AF8F-2319B774D00F}"/>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a:extLst>
                <a:ext uri="{FF2B5EF4-FFF2-40B4-BE49-F238E27FC236}">
                  <a16:creationId xmlns:a16="http://schemas.microsoft.com/office/drawing/2014/main" id="{A4CF1EAE-F6BB-EB4E-01E1-EC0BBB814A0D}"/>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4">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extLst>
      <p:ext uri="{BB962C8B-B14F-4D97-AF65-F5344CB8AC3E}">
        <p14:creationId xmlns:p14="http://schemas.microsoft.com/office/powerpoint/2010/main" val="2169766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5B08B9-80BC-E518-B095-02FDEB1DFB33}"/>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48AAD092-4BD1-7756-FCFF-DEBE276FD442}"/>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19</a:t>
            </a:fld>
            <a:endParaRPr kumimoji="1" lang="ja-JP" altLang="en-US" sz="2400"/>
          </a:p>
        </p:txBody>
      </p:sp>
      <p:sp>
        <p:nvSpPr>
          <p:cNvPr id="9" name="テキスト ボックス 8">
            <a:extLst>
              <a:ext uri="{FF2B5EF4-FFF2-40B4-BE49-F238E27FC236}">
                <a16:creationId xmlns:a16="http://schemas.microsoft.com/office/drawing/2014/main" id="{B230F54A-940E-65A1-6FFD-AD4CD5212452}"/>
              </a:ext>
            </a:extLst>
          </p:cNvPr>
          <p:cNvSpPr txBox="1"/>
          <p:nvPr/>
        </p:nvSpPr>
        <p:spPr bwMode="gray">
          <a:xfrm>
            <a:off x="8739218" y="1091315"/>
            <a:ext cx="3394472" cy="3132342"/>
          </a:xfrm>
          <a:prstGeom prst="rect">
            <a:avLst/>
          </a:prstGeom>
          <a:solidFill>
            <a:srgbClr val="FFFFCC"/>
          </a:solidFill>
          <a:ln>
            <a:solidFill>
              <a:schemeClr val="bg1">
                <a:lumMod val="95000"/>
              </a:schemeClr>
            </a:solidFill>
          </a:ln>
        </p:spPr>
        <p:txBody>
          <a:bodyPr wrap="square" lIns="0" rIns="36000" rtlCol="0">
            <a:noAutofit/>
          </a:bodyPr>
          <a:lstStyle/>
          <a:p>
            <a:r>
              <a:rPr lang="en-US" altLang="ja-JP"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R" panose="02020400000000000000" pitchFamily="18" charset="-128"/>
                <a:ea typeface="UD デジタル 教科書体 NP-R" panose="02020400000000000000" pitchFamily="18" charset="-128"/>
              </a:rPr>
              <a:t>補足</a:t>
            </a:r>
            <a:r>
              <a:rPr lang="en-US" altLang="ja-JP" sz="1600" dirty="0">
                <a:latin typeface="UD デジタル 教科書体 NP-R" panose="02020400000000000000" pitchFamily="18" charset="-128"/>
                <a:ea typeface="UD デジタル 教科書体 NP-R" panose="02020400000000000000" pitchFamily="18" charset="-128"/>
              </a:rPr>
              <a:t>】</a:t>
            </a: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・こども家庭庁が公開している教材を用いる場合、</a:t>
            </a:r>
            <a:r>
              <a:rPr lang="ja-JP" altLang="en-US" sz="1600" dirty="0">
                <a:latin typeface="UD デジタル 教科書体 NP-B" panose="02020700000000000000" pitchFamily="18" charset="-128"/>
                <a:ea typeface="UD デジタル 教科書体 NP-B" panose="02020700000000000000" pitchFamily="18" charset="-128"/>
              </a:rPr>
              <a:t>座学研修については、原則、標準動画（約</a:t>
            </a:r>
            <a:r>
              <a:rPr lang="en-US" altLang="ja-JP" sz="1600" dirty="0">
                <a:latin typeface="UD デジタル 教科書体 NP-B" panose="02020700000000000000" pitchFamily="18" charset="-128"/>
                <a:ea typeface="UD デジタル 教科書体 NP-B" panose="02020700000000000000" pitchFamily="18" charset="-128"/>
              </a:rPr>
              <a:t>120</a:t>
            </a:r>
            <a:r>
              <a:rPr lang="ja-JP" altLang="en-US" sz="1600" dirty="0">
                <a:latin typeface="UD デジタル 教科書体 NP-B" panose="02020700000000000000" pitchFamily="18" charset="-128"/>
                <a:ea typeface="UD デジタル 教科書体 NP-B" panose="02020700000000000000" pitchFamily="18" charset="-128"/>
              </a:rPr>
              <a:t>分）</a:t>
            </a:r>
            <a:r>
              <a:rPr lang="ja-JP" altLang="en-US" sz="1600" dirty="0">
                <a:latin typeface="UD デジタル 教科書体 NP-R" panose="02020400000000000000" pitchFamily="18" charset="-128"/>
                <a:ea typeface="UD デジタル 教科書体 NP-R" panose="02020400000000000000" pitchFamily="18" charset="-128"/>
              </a:rPr>
              <a:t>によること</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・研修の進め方や、演習に活用できる題材も、こども家庭庁が公開</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endParaRPr lang="en-US" altLang="ja-JP" sz="1600" dirty="0">
              <a:latin typeface="UD デジタル 教科書体 NP-R" panose="02020400000000000000" pitchFamily="18" charset="-128"/>
              <a:ea typeface="UD デジタル 教科書体 NP-R" panose="02020400000000000000" pitchFamily="18" charset="-128"/>
            </a:endParaRPr>
          </a:p>
          <a:p>
            <a:pPr marL="360000" indent="-179388"/>
            <a:r>
              <a:rPr lang="ja-JP" altLang="en-US" sz="1600" dirty="0">
                <a:latin typeface="UD デジタル 教科書体 NP-R" panose="02020400000000000000" pitchFamily="18" charset="-128"/>
                <a:ea typeface="UD デジタル 教科書体 NP-R" panose="02020400000000000000" pitchFamily="18" charset="-128"/>
              </a:rPr>
              <a:t>⇒対象となる従事者全員の受講には時間がかかるため、</a:t>
            </a:r>
            <a:r>
              <a:rPr lang="ja-JP" altLang="en-US" sz="1600" dirty="0">
                <a:latin typeface="UD デジタル 教科書体 NP-B" panose="02020700000000000000" pitchFamily="18" charset="-128"/>
                <a:ea typeface="UD デジタル 教科書体 NP-B" panose="02020700000000000000" pitchFamily="18" charset="-128"/>
              </a:rPr>
              <a:t>現時点で研修計画を策定していない場合は、速やかに着手を！</a:t>
            </a:r>
            <a:endParaRPr lang="en-US" altLang="ja-JP" sz="1600" dirty="0">
              <a:latin typeface="UD デジタル 教科書体 NP-R" panose="02020400000000000000" pitchFamily="18" charset="-128"/>
              <a:ea typeface="UD デジタル 教科書体 NP-R" panose="02020400000000000000" pitchFamily="18" charset="-128"/>
            </a:endParaRPr>
          </a:p>
        </p:txBody>
      </p:sp>
      <p:pic>
        <p:nvPicPr>
          <p:cNvPr id="8" name="図 7">
            <a:extLst>
              <a:ext uri="{FF2B5EF4-FFF2-40B4-BE49-F238E27FC236}">
                <a16:creationId xmlns:a16="http://schemas.microsoft.com/office/drawing/2014/main" id="{8889661E-9168-7F8D-E11F-51A8563077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58310" y="470634"/>
            <a:ext cx="8598673" cy="6219929"/>
          </a:xfrm>
          <a:prstGeom prst="rect">
            <a:avLst/>
          </a:prstGeom>
          <a:ln>
            <a:solidFill>
              <a:schemeClr val="bg2">
                <a:lumMod val="50000"/>
              </a:schemeClr>
            </a:solidFill>
          </a:ln>
        </p:spPr>
      </p:pic>
      <p:sp>
        <p:nvSpPr>
          <p:cNvPr id="7" name="正方形/長方形 6">
            <a:extLst>
              <a:ext uri="{FF2B5EF4-FFF2-40B4-BE49-F238E27FC236}">
                <a16:creationId xmlns:a16="http://schemas.microsoft.com/office/drawing/2014/main" id="{61DD8116-487F-5035-6021-F97B0EA6515C}"/>
              </a:ext>
            </a:extLst>
          </p:cNvPr>
          <p:cNvSpPr/>
          <p:nvPr/>
        </p:nvSpPr>
        <p:spPr bwMode="gray">
          <a:xfrm>
            <a:off x="5310512" y="4380911"/>
            <a:ext cx="1044000" cy="180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 name="グループ化 11">
            <a:extLst>
              <a:ext uri="{FF2B5EF4-FFF2-40B4-BE49-F238E27FC236}">
                <a16:creationId xmlns:a16="http://schemas.microsoft.com/office/drawing/2014/main" id="{AAF14D4A-1A12-D6E2-05CB-BC75EC5D6EA3}"/>
              </a:ext>
            </a:extLst>
          </p:cNvPr>
          <p:cNvGrpSpPr/>
          <p:nvPr/>
        </p:nvGrpSpPr>
        <p:grpSpPr>
          <a:xfrm>
            <a:off x="0" y="-418"/>
            <a:ext cx="12192000" cy="471052"/>
            <a:chOff x="0" y="-418"/>
            <a:chExt cx="12192000" cy="471052"/>
          </a:xfrm>
        </p:grpSpPr>
        <p:sp>
          <p:nvSpPr>
            <p:cNvPr id="3" name="テキスト ボックス 2">
              <a:extLst>
                <a:ext uri="{FF2B5EF4-FFF2-40B4-BE49-F238E27FC236}">
                  <a16:creationId xmlns:a16="http://schemas.microsoft.com/office/drawing/2014/main" id="{A660E57D-68AD-D04F-0022-1E4F92447EAC}"/>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11" name="テキスト ボックス 10">
              <a:extLst>
                <a:ext uri="{FF2B5EF4-FFF2-40B4-BE49-F238E27FC236}">
                  <a16:creationId xmlns:a16="http://schemas.microsoft.com/office/drawing/2014/main" id="{366E0F19-19DD-C835-F6F7-B98B1C748EDB}"/>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4">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extLst>
      <p:ext uri="{BB962C8B-B14F-4D97-AF65-F5344CB8AC3E}">
        <p14:creationId xmlns:p14="http://schemas.microsoft.com/office/powerpoint/2010/main" val="2964392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84496-6660-0452-4015-AF6C8948FF8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6F4C3A1-5028-6940-869C-0E5E5B3593D1}"/>
              </a:ext>
            </a:extLst>
          </p:cNvPr>
          <p:cNvSpPr>
            <a:spLocks noGrp="1"/>
          </p:cNvSpPr>
          <p:nvPr>
            <p:ph type="ctrTitle"/>
          </p:nvPr>
        </p:nvSpPr>
        <p:spPr>
          <a:xfrm>
            <a:off x="750711" y="885297"/>
            <a:ext cx="10690578" cy="740304"/>
          </a:xfrm>
        </p:spPr>
        <p:txBody>
          <a:bodyPr>
            <a:noAutofit/>
          </a:bodyPr>
          <a:lstStyle/>
          <a:p>
            <a:pPr algn="l"/>
            <a:r>
              <a:rPr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rPr>
              <a:t>こども性暴力防止法の施行に向けた準備等について</a:t>
            </a:r>
            <a:endParaRPr kumimoji="1"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endParaRPr>
          </a:p>
        </p:txBody>
      </p:sp>
      <p:sp>
        <p:nvSpPr>
          <p:cNvPr id="3" name="字幕 2">
            <a:extLst>
              <a:ext uri="{FF2B5EF4-FFF2-40B4-BE49-F238E27FC236}">
                <a16:creationId xmlns:a16="http://schemas.microsoft.com/office/drawing/2014/main" id="{9EA0F4AD-C0B6-B3D0-7ABE-E438C5B728C1}"/>
              </a:ext>
            </a:extLst>
          </p:cNvPr>
          <p:cNvSpPr>
            <a:spLocks noGrp="1"/>
          </p:cNvSpPr>
          <p:nvPr>
            <p:ph type="subTitle" idx="1"/>
          </p:nvPr>
        </p:nvSpPr>
        <p:spPr bwMode="gray">
          <a:xfrm>
            <a:off x="1377244" y="2009423"/>
            <a:ext cx="10306756" cy="2530969"/>
          </a:xfrm>
        </p:spPr>
        <p:txBody>
          <a:bodyPr>
            <a:noAutofit/>
          </a:bodyPr>
          <a:lstStyle/>
          <a:p>
            <a:pPr marL="514350" indent="-514350" algn="l">
              <a:lnSpc>
                <a:spcPct val="150000"/>
              </a:lnSpc>
              <a:buFont typeface="+mj-lt"/>
              <a:buAutoNum type="arabicPeriod"/>
            </a:pPr>
            <a:r>
              <a:rPr lang="ja-JP" altLang="en-US" sz="3200" dirty="0">
                <a:solidFill>
                  <a:srgbClr val="040499"/>
                </a:solidFill>
                <a:latin typeface="UD デジタル 教科書体 NP-B" panose="02020700000000000000" pitchFamily="18" charset="-128"/>
                <a:ea typeface="UD デジタル 教科書体 NP-B" panose="02020700000000000000" pitchFamily="18" charset="-128"/>
              </a:rPr>
              <a:t>こども性暴力防止法の概要</a:t>
            </a:r>
            <a:endParaRPr lang="en-US" altLang="ja-JP" sz="3200" dirty="0">
              <a:solidFill>
                <a:srgbClr val="040499"/>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kumimoji="1" lang="ja-JP" altLang="en-US" sz="3200" dirty="0">
                <a:solidFill>
                  <a:srgbClr val="040499"/>
                </a:solidFill>
                <a:latin typeface="UD デジタル 教科書体 NP-B" panose="02020700000000000000" pitchFamily="18" charset="-128"/>
                <a:ea typeface="UD デジタル 教科書体 NP-B" panose="02020700000000000000" pitchFamily="18" charset="-128"/>
              </a:rPr>
              <a:t>令和８年</a:t>
            </a:r>
            <a:r>
              <a:rPr kumimoji="1" lang="en-US" altLang="ja-JP" sz="3200" dirty="0">
                <a:solidFill>
                  <a:srgbClr val="040499"/>
                </a:solidFill>
                <a:latin typeface="UD デジタル 教科書体 NP-B" panose="02020700000000000000" pitchFamily="18" charset="-128"/>
                <a:ea typeface="UD デジタル 教科書体 NP-B" panose="02020700000000000000" pitchFamily="18" charset="-128"/>
              </a:rPr>
              <a:t>12</a:t>
            </a:r>
            <a:r>
              <a:rPr kumimoji="1" lang="ja-JP" altLang="en-US" sz="3200" dirty="0">
                <a:solidFill>
                  <a:srgbClr val="040499"/>
                </a:solidFill>
                <a:latin typeface="UD デジタル 教科書体 NP-B" panose="02020700000000000000" pitchFamily="18" charset="-128"/>
                <a:ea typeface="UD デジタル 教科書体 NP-B" panose="02020700000000000000" pitchFamily="18" charset="-128"/>
              </a:rPr>
              <a:t>月</a:t>
            </a:r>
            <a:r>
              <a:rPr kumimoji="1" lang="en-US" altLang="ja-JP" sz="3200" dirty="0">
                <a:solidFill>
                  <a:srgbClr val="040499"/>
                </a:solidFill>
                <a:latin typeface="UD デジタル 教科書体 NP-B" panose="02020700000000000000" pitchFamily="18" charset="-128"/>
                <a:ea typeface="UD デジタル 教科書体 NP-B" panose="02020700000000000000" pitchFamily="18" charset="-128"/>
              </a:rPr>
              <a:t>25</a:t>
            </a:r>
            <a:r>
              <a:rPr kumimoji="1" lang="ja-JP" altLang="en-US" sz="3200" dirty="0">
                <a:solidFill>
                  <a:srgbClr val="040499"/>
                </a:solidFill>
                <a:latin typeface="UD デジタル 教科書体 NP-B" panose="02020700000000000000" pitchFamily="18" charset="-128"/>
                <a:ea typeface="UD デジタル 教科書体 NP-B" panose="02020700000000000000" pitchFamily="18" charset="-128"/>
              </a:rPr>
              <a:t>日までに準備すべきこと</a:t>
            </a:r>
            <a:endParaRPr kumimoji="1" lang="en-US" altLang="ja-JP" sz="3200" dirty="0">
              <a:solidFill>
                <a:srgbClr val="040499"/>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kumimoji="1" lang="ja-JP" altLang="en-US" sz="3200" dirty="0">
                <a:solidFill>
                  <a:srgbClr val="040499"/>
                </a:solidFill>
                <a:latin typeface="UD デジタル 教科書体 NP-B" panose="02020700000000000000" pitchFamily="18" charset="-128"/>
                <a:ea typeface="UD デジタル 教科書体 NP-B" panose="02020700000000000000" pitchFamily="18" charset="-128"/>
              </a:rPr>
              <a:t>保育士等の採用にあたり活用が義務付けられているシステム</a:t>
            </a:r>
            <a:endParaRPr kumimoji="1" lang="en-US" altLang="ja-JP" sz="3200" dirty="0">
              <a:solidFill>
                <a:srgbClr val="040499"/>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lang="ja-JP" altLang="en-US" sz="3200" dirty="0">
                <a:solidFill>
                  <a:srgbClr val="040499"/>
                </a:solidFill>
                <a:latin typeface="UD デジタル 教科書体 NP-B" panose="02020700000000000000" pitchFamily="18" charset="-128"/>
                <a:ea typeface="UD デジタル 教科書体 NP-B" panose="02020700000000000000" pitchFamily="18" charset="-128"/>
              </a:rPr>
              <a:t>質疑応答</a:t>
            </a:r>
            <a:endParaRPr kumimoji="1" lang="en-US" altLang="ja-JP" sz="3200" dirty="0">
              <a:solidFill>
                <a:srgbClr val="040499"/>
              </a:solidFill>
              <a:latin typeface="UD デジタル 教科書体 NP-B" panose="02020700000000000000" pitchFamily="18" charset="-128"/>
              <a:ea typeface="UD デジタル 教科書体 NP-B" panose="02020700000000000000" pitchFamily="18" charset="-128"/>
            </a:endParaRPr>
          </a:p>
        </p:txBody>
      </p:sp>
      <p:sp>
        <p:nvSpPr>
          <p:cNvPr id="6" name="スライド番号プレースホルダー 5">
            <a:extLst>
              <a:ext uri="{FF2B5EF4-FFF2-40B4-BE49-F238E27FC236}">
                <a16:creationId xmlns:a16="http://schemas.microsoft.com/office/drawing/2014/main" id="{4B41797C-A653-4E87-DC88-D59DA5877FE1}"/>
              </a:ext>
            </a:extLst>
          </p:cNvPr>
          <p:cNvSpPr>
            <a:spLocks noGrp="1"/>
          </p:cNvSpPr>
          <p:nvPr>
            <p:ph type="sldNum" sz="quarter" idx="12"/>
          </p:nvPr>
        </p:nvSpPr>
        <p:spPr>
          <a:xfrm>
            <a:off x="9448800" y="6492875"/>
            <a:ext cx="2743200" cy="365125"/>
          </a:xfrm>
        </p:spPr>
        <p:txBody>
          <a:bodyPr/>
          <a:lstStyle/>
          <a:p>
            <a:fld id="{7AFF899F-E54D-439E-880A-E8CFD45D86CA}" type="slidenum">
              <a:rPr kumimoji="1" lang="ja-JP" altLang="en-US" sz="2400" smtClean="0"/>
              <a:t>2</a:t>
            </a:fld>
            <a:endParaRPr kumimoji="1" lang="ja-JP" altLang="en-US" sz="2400"/>
          </a:p>
        </p:txBody>
      </p:sp>
    </p:spTree>
    <p:extLst>
      <p:ext uri="{BB962C8B-B14F-4D97-AF65-F5344CB8AC3E}">
        <p14:creationId xmlns:p14="http://schemas.microsoft.com/office/powerpoint/2010/main" val="3803307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9620F0-8098-699F-4BA9-1335752FC8F8}"/>
            </a:ext>
          </a:extLst>
        </p:cNvPr>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B48F3C4B-B13B-4778-5793-6DEE14A5DA49}"/>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20</a:t>
            </a:fld>
            <a:endParaRPr kumimoji="1" lang="ja-JP" altLang="en-US" sz="2400"/>
          </a:p>
        </p:txBody>
      </p:sp>
      <p:sp>
        <p:nvSpPr>
          <p:cNvPr id="10" name="テキスト ボックス 9">
            <a:extLst>
              <a:ext uri="{FF2B5EF4-FFF2-40B4-BE49-F238E27FC236}">
                <a16:creationId xmlns:a16="http://schemas.microsoft.com/office/drawing/2014/main" id="{399ED5E3-FA39-5F9A-B5F3-51D2DC6E7246}"/>
              </a:ext>
            </a:extLst>
          </p:cNvPr>
          <p:cNvSpPr txBox="1"/>
          <p:nvPr/>
        </p:nvSpPr>
        <p:spPr bwMode="gray">
          <a:xfrm>
            <a:off x="8739218" y="1091315"/>
            <a:ext cx="3394472" cy="3284742"/>
          </a:xfrm>
          <a:prstGeom prst="rect">
            <a:avLst/>
          </a:prstGeom>
          <a:solidFill>
            <a:srgbClr val="FFFFCC"/>
          </a:solidFill>
          <a:ln>
            <a:solidFill>
              <a:schemeClr val="bg1">
                <a:lumMod val="95000"/>
              </a:schemeClr>
            </a:solidFill>
          </a:ln>
        </p:spPr>
        <p:txBody>
          <a:bodyPr wrap="square" lIns="0" rIns="36000" rtlCol="0">
            <a:noAutofit/>
          </a:bodyPr>
          <a:lstStyle/>
          <a:p>
            <a:r>
              <a:rPr lang="en-US" altLang="ja-JP" sz="1600" dirty="0">
                <a:latin typeface="UD デジタル 教科書体 NP-R" panose="02020400000000000000" pitchFamily="18" charset="-128"/>
                <a:ea typeface="UD デジタル 教科書体 NP-R" panose="02020400000000000000" pitchFamily="18" charset="-128"/>
              </a:rPr>
              <a:t>【</a:t>
            </a:r>
            <a:r>
              <a:rPr lang="ja-JP" altLang="en-US" sz="1600" dirty="0">
                <a:latin typeface="UD デジタル 教科書体 NP-R" panose="02020400000000000000" pitchFamily="18" charset="-128"/>
                <a:ea typeface="UD デジタル 教科書体 NP-R" panose="02020400000000000000" pitchFamily="18" charset="-128"/>
              </a:rPr>
              <a:t>補足</a:t>
            </a:r>
            <a:r>
              <a:rPr lang="en-US" altLang="ja-JP" sz="1600" dirty="0">
                <a:latin typeface="UD デジタル 教科書体 NP-R" panose="02020400000000000000" pitchFamily="18" charset="-128"/>
                <a:ea typeface="UD デジタル 教科書体 NP-R" panose="02020400000000000000" pitchFamily="18" charset="-128"/>
              </a:rPr>
              <a:t>】</a:t>
            </a: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・情報管理規定や体制は、</a:t>
            </a:r>
            <a:r>
              <a:rPr lang="ja-JP" altLang="en-US" sz="1600" dirty="0">
                <a:latin typeface="UD デジタル 教科書体 NP-B" panose="02020700000000000000" pitchFamily="18" charset="-128"/>
                <a:ea typeface="UD デジタル 教科書体 NP-B" panose="02020700000000000000" pitchFamily="18" charset="-128"/>
              </a:rPr>
              <a:t>順守できることを前提に整備を</a:t>
            </a:r>
            <a:endParaRPr lang="en-US" altLang="ja-JP" sz="1600" dirty="0">
              <a:latin typeface="UD デジタル 教科書体 NP-B" panose="02020700000000000000" pitchFamily="18" charset="-128"/>
              <a:ea typeface="UD デジタル 教科書体 NP-B" panose="02020700000000000000" pitchFamily="18" charset="-128"/>
            </a:endParaRPr>
          </a:p>
          <a:p>
            <a:pPr marL="179388" indent="-179388"/>
            <a:r>
              <a:rPr lang="ja-JP" altLang="en-US" sz="1600" dirty="0">
                <a:latin typeface="UD デジタル 教科書体 NP-R" panose="02020400000000000000" pitchFamily="18" charset="-128"/>
                <a:ea typeface="UD デジタル 教科書体 NP-R" panose="02020400000000000000" pitchFamily="18" charset="-128"/>
              </a:rPr>
              <a:t>・情報管理の担当者向けの研修動画も公開されているので、積極的に活用を</a:t>
            </a:r>
            <a:endParaRPr lang="en-US" altLang="ja-JP" sz="1600" dirty="0">
              <a:latin typeface="UD デジタル 教科書体 NP-R" panose="02020400000000000000" pitchFamily="18" charset="-128"/>
              <a:ea typeface="UD デジタル 教科書体 NP-R" panose="02020400000000000000" pitchFamily="18" charset="-128"/>
            </a:endParaRPr>
          </a:p>
          <a:p>
            <a:pPr marL="179388" indent="-179388"/>
            <a:endParaRPr lang="en-US" altLang="ja-JP" sz="1600" dirty="0">
              <a:latin typeface="UD デジタル 教科書体 NP-R" panose="02020400000000000000" pitchFamily="18" charset="-128"/>
              <a:ea typeface="UD デジタル 教科書体 NP-R" panose="02020400000000000000" pitchFamily="18" charset="-128"/>
            </a:endParaRPr>
          </a:p>
          <a:p>
            <a:pPr marL="360000" indent="-180000"/>
            <a:r>
              <a:rPr lang="ja-JP" altLang="en-US" sz="1600" dirty="0">
                <a:latin typeface="UD デジタル 教科書体 NP-R" panose="02020400000000000000" pitchFamily="18" charset="-128"/>
                <a:ea typeface="UD デジタル 教科書体 NP-R" panose="02020400000000000000" pitchFamily="18" charset="-128"/>
              </a:rPr>
              <a:t>⇒こども性暴力防止法には</a:t>
            </a:r>
            <a:r>
              <a:rPr lang="ja-JP" altLang="en-US" sz="1600" dirty="0">
                <a:latin typeface="UD デジタル 教科書体 NP-B" panose="02020700000000000000" pitchFamily="18" charset="-128"/>
                <a:ea typeface="UD デジタル 教科書体 NP-B" panose="02020700000000000000" pitchFamily="18" charset="-128"/>
              </a:rPr>
              <a:t>情報管理に関する刑事罰の規定あり</a:t>
            </a:r>
            <a:endParaRPr lang="en-US" altLang="ja-JP" sz="1600" dirty="0">
              <a:latin typeface="UD デジタル 教科書体 NP-B" panose="02020700000000000000" pitchFamily="18" charset="-128"/>
              <a:ea typeface="UD デジタル 教科書体 NP-B" panose="02020700000000000000" pitchFamily="18" charset="-128"/>
            </a:endParaRPr>
          </a:p>
          <a:p>
            <a:pPr marL="540000" indent="-180000"/>
            <a:r>
              <a:rPr lang="ja-JP" altLang="en-US" sz="1200" dirty="0">
                <a:latin typeface="UD デジタル 教科書体 NP-R" panose="02020400000000000000" pitchFamily="18" charset="-128"/>
                <a:ea typeface="UD デジタル 教科書体 NP-R" panose="02020400000000000000" pitchFamily="18" charset="-128"/>
              </a:rPr>
              <a:t>（情報漏えい、管理のための帳簿の不備、犯罪事実確認記録の削除規定違反 等）</a:t>
            </a:r>
            <a:endParaRPr lang="en-US" altLang="ja-JP" sz="1600" dirty="0">
              <a:latin typeface="UD デジタル 教科書体 NP-R" panose="02020400000000000000" pitchFamily="18" charset="-128"/>
              <a:ea typeface="UD デジタル 教科書体 NP-R" panose="02020400000000000000" pitchFamily="18" charset="-128"/>
            </a:endParaRPr>
          </a:p>
          <a:p>
            <a:pPr marL="360363"/>
            <a:r>
              <a:rPr lang="ja-JP" altLang="en-US" sz="1600" dirty="0">
                <a:latin typeface="UD デジタル 教科書体 NP-R" panose="02020400000000000000" pitchFamily="18" charset="-128"/>
                <a:ea typeface="UD デジタル 教科書体 NP-R" panose="02020400000000000000" pitchFamily="18" charset="-128"/>
              </a:rPr>
              <a:t>また、</a:t>
            </a:r>
            <a:r>
              <a:rPr lang="ja-JP" altLang="en-US" sz="1600" dirty="0">
                <a:latin typeface="UD デジタル 教科書体 NP-B" panose="02020700000000000000" pitchFamily="18" charset="-128"/>
                <a:ea typeface="UD デジタル 教科書体 NP-B" panose="02020700000000000000" pitchFamily="18" charset="-128"/>
              </a:rPr>
              <a:t>民事上の損害賠償請求の対象</a:t>
            </a:r>
            <a:r>
              <a:rPr lang="ja-JP" altLang="en-US" sz="1600" dirty="0">
                <a:latin typeface="UD デジタル 教科書体 NP-R" panose="02020400000000000000" pitchFamily="18" charset="-128"/>
                <a:ea typeface="UD デジタル 教科書体 NP-R" panose="02020400000000000000" pitchFamily="18" charset="-128"/>
              </a:rPr>
              <a:t>となる可能性もある</a:t>
            </a:r>
            <a:endParaRPr lang="en-US" altLang="ja-JP" sz="1600" dirty="0">
              <a:latin typeface="UD デジタル 教科書体 NP-R" panose="02020400000000000000" pitchFamily="18" charset="-128"/>
              <a:ea typeface="UD デジタル 教科書体 NP-R" panose="02020400000000000000" pitchFamily="18" charset="-128"/>
            </a:endParaRPr>
          </a:p>
        </p:txBody>
      </p:sp>
      <p:pic>
        <p:nvPicPr>
          <p:cNvPr id="9" name="図 8">
            <a:extLst>
              <a:ext uri="{FF2B5EF4-FFF2-40B4-BE49-F238E27FC236}">
                <a16:creationId xmlns:a16="http://schemas.microsoft.com/office/drawing/2014/main" id="{80C9C8CB-798F-4D6D-9774-B9E3DD7BB9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60950" y="480573"/>
            <a:ext cx="8576153" cy="6143115"/>
          </a:xfrm>
          <a:prstGeom prst="rect">
            <a:avLst/>
          </a:prstGeom>
          <a:ln>
            <a:solidFill>
              <a:schemeClr val="bg2">
                <a:lumMod val="50000"/>
              </a:schemeClr>
            </a:solidFill>
          </a:ln>
        </p:spPr>
      </p:pic>
      <p:grpSp>
        <p:nvGrpSpPr>
          <p:cNvPr id="12" name="グループ化 11">
            <a:extLst>
              <a:ext uri="{FF2B5EF4-FFF2-40B4-BE49-F238E27FC236}">
                <a16:creationId xmlns:a16="http://schemas.microsoft.com/office/drawing/2014/main" id="{703599EC-14D9-E1BB-334F-1AF477CD4B96}"/>
              </a:ext>
            </a:extLst>
          </p:cNvPr>
          <p:cNvGrpSpPr/>
          <p:nvPr/>
        </p:nvGrpSpPr>
        <p:grpSpPr>
          <a:xfrm>
            <a:off x="0" y="-418"/>
            <a:ext cx="12192000" cy="471052"/>
            <a:chOff x="0" y="-418"/>
            <a:chExt cx="12192000" cy="471052"/>
          </a:xfrm>
        </p:grpSpPr>
        <p:sp>
          <p:nvSpPr>
            <p:cNvPr id="3" name="テキスト ボックス 2">
              <a:extLst>
                <a:ext uri="{FF2B5EF4-FFF2-40B4-BE49-F238E27FC236}">
                  <a16:creationId xmlns:a16="http://schemas.microsoft.com/office/drawing/2014/main" id="{BC53EDD9-A638-A716-2308-C033C94BCA6C}"/>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11" name="テキスト ボックス 10">
              <a:extLst>
                <a:ext uri="{FF2B5EF4-FFF2-40B4-BE49-F238E27FC236}">
                  <a16:creationId xmlns:a16="http://schemas.microsoft.com/office/drawing/2014/main" id="{DAF068F1-073C-14D9-5B9B-127CF39685BF}"/>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4">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extLst>
      <p:ext uri="{BB962C8B-B14F-4D97-AF65-F5344CB8AC3E}">
        <p14:creationId xmlns:p14="http://schemas.microsoft.com/office/powerpoint/2010/main" val="3649557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301408-270F-7B6E-E5D8-27AC9DEB1CCF}"/>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D03B7EF4-8505-74A2-E79F-B7361FEDF3E8}"/>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21</a:t>
            </a:fld>
            <a:endParaRPr kumimoji="1" lang="ja-JP" altLang="en-US" sz="2400"/>
          </a:p>
        </p:txBody>
      </p:sp>
      <p:sp>
        <p:nvSpPr>
          <p:cNvPr id="8" name="テキスト ボックス 7">
            <a:extLst>
              <a:ext uri="{FF2B5EF4-FFF2-40B4-BE49-F238E27FC236}">
                <a16:creationId xmlns:a16="http://schemas.microsoft.com/office/drawing/2014/main" id="{F478D808-F34B-DBAC-F6C1-8E4E134280E4}"/>
              </a:ext>
            </a:extLst>
          </p:cNvPr>
          <p:cNvSpPr txBox="1"/>
          <p:nvPr/>
        </p:nvSpPr>
        <p:spPr bwMode="gray">
          <a:xfrm>
            <a:off x="8735017" y="3580387"/>
            <a:ext cx="3394472" cy="1014192"/>
          </a:xfrm>
          <a:prstGeom prst="rect">
            <a:avLst/>
          </a:prstGeom>
          <a:solidFill>
            <a:schemeClr val="bg2"/>
          </a:solidFill>
          <a:ln>
            <a:solidFill>
              <a:schemeClr val="tx1">
                <a:lumMod val="50000"/>
                <a:lumOff val="50000"/>
              </a:schemeClr>
            </a:solidFill>
          </a:ln>
        </p:spPr>
        <p:txBody>
          <a:bodyPr wrap="square" lIns="36000" rIns="36000" rtlCol="0">
            <a:noAutofit/>
          </a:bodyPr>
          <a:lstStyle/>
          <a:p>
            <a:r>
              <a:rPr lang="ja-JP" altLang="en-US" sz="1600" spc="-100" dirty="0">
                <a:latin typeface="UD デジタル 教科書体 NP-R" panose="02020400000000000000" pitchFamily="18" charset="-128"/>
                <a:ea typeface="UD デジタル 教科書体 NP-R" panose="02020400000000000000" pitchFamily="18" charset="-128"/>
              </a:rPr>
              <a:t>情報管理措置に関する解説動画・資料</a:t>
            </a:r>
            <a:endParaRPr lang="en-US" altLang="ja-JP" sz="1600" spc="-100" dirty="0">
              <a:latin typeface="UD デジタル 教科書体 NP-R" panose="02020400000000000000" pitchFamily="18" charset="-128"/>
              <a:ea typeface="UD デジタル 教科書体 NP-R" panose="02020400000000000000" pitchFamily="18" charset="-128"/>
            </a:endParaRPr>
          </a:p>
          <a:p>
            <a:r>
              <a:rPr lang="ja-JP" altLang="en-US" sz="1400" dirty="0">
                <a:latin typeface="UD デジタル 教科書体 NP-R" panose="02020400000000000000" pitchFamily="18" charset="-128"/>
                <a:ea typeface="UD デジタル 教科書体 NP-R" panose="02020400000000000000" pitchFamily="18" charset="-128"/>
              </a:rPr>
              <a:t>＜こども家庭庁</a:t>
            </a:r>
            <a:r>
              <a:rPr lang="en-US" altLang="ja-JP" sz="1400" dirty="0">
                <a:latin typeface="UD デジタル 教科書体 NP-R" panose="02020400000000000000" pitchFamily="18" charset="-128"/>
                <a:ea typeface="UD デジタル 教科書体 NP-R" panose="02020400000000000000" pitchFamily="18" charset="-128"/>
              </a:rPr>
              <a:t>HP</a:t>
            </a:r>
            <a:r>
              <a:rPr lang="ja-JP" altLang="en-US" sz="1400" dirty="0">
                <a:latin typeface="UD デジタル 教科書体 NP-R" panose="02020400000000000000" pitchFamily="18" charset="-128"/>
                <a:ea typeface="UD デジタル 教科書体 NP-R" panose="02020400000000000000" pitchFamily="18" charset="-128"/>
              </a:rPr>
              <a:t>参照＞</a:t>
            </a:r>
            <a:endParaRPr lang="en-US" altLang="ja-JP" sz="1400" dirty="0">
              <a:latin typeface="UD デジタル 教科書体 NP-R" panose="02020400000000000000" pitchFamily="18" charset="-128"/>
              <a:ea typeface="UD デジタル 教科書体 NP-R" panose="02020400000000000000" pitchFamily="18" charset="-128"/>
            </a:endParaRPr>
          </a:p>
          <a:p>
            <a:r>
              <a:rPr lang="en-US" altLang="ja-JP" sz="1200" spc="-100" dirty="0">
                <a:latin typeface="UD デジタル 教科書体 NP-R" panose="02020400000000000000" pitchFamily="18" charset="-128"/>
                <a:ea typeface="UD デジタル 教科書体 NP-R" panose="02020400000000000000" pitchFamily="18" charset="-128"/>
                <a:hlinkClick r:id="rId3"/>
              </a:rPr>
              <a:t>https://www.cfa.go.jp/policies/child-safety/efforts/koseibouhou/jigyousya</a:t>
            </a:r>
            <a:endParaRPr lang="en-US" altLang="ja-JP" sz="1200" spc="-100" dirty="0">
              <a:latin typeface="UD デジタル 教科書体 NP-R" panose="02020400000000000000" pitchFamily="18" charset="-128"/>
              <a:ea typeface="UD デジタル 教科書体 NP-R" panose="02020400000000000000" pitchFamily="18" charset="-128"/>
            </a:endParaRPr>
          </a:p>
        </p:txBody>
      </p:sp>
      <p:pic>
        <p:nvPicPr>
          <p:cNvPr id="9" name="図 8">
            <a:extLst>
              <a:ext uri="{FF2B5EF4-FFF2-40B4-BE49-F238E27FC236}">
                <a16:creationId xmlns:a16="http://schemas.microsoft.com/office/drawing/2014/main" id="{04F0ABDB-18AD-7E70-DE0B-00BEA9337D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62510" y="470633"/>
            <a:ext cx="8602627" cy="6218401"/>
          </a:xfrm>
          <a:prstGeom prst="rect">
            <a:avLst/>
          </a:prstGeom>
          <a:ln>
            <a:solidFill>
              <a:schemeClr val="bg2">
                <a:lumMod val="50000"/>
              </a:schemeClr>
            </a:solidFill>
          </a:ln>
        </p:spPr>
      </p:pic>
      <p:grpSp>
        <p:nvGrpSpPr>
          <p:cNvPr id="10" name="グループ化 9">
            <a:extLst>
              <a:ext uri="{FF2B5EF4-FFF2-40B4-BE49-F238E27FC236}">
                <a16:creationId xmlns:a16="http://schemas.microsoft.com/office/drawing/2014/main" id="{2E61BE07-F3A5-B3AF-4B70-1964B47D7015}"/>
              </a:ext>
            </a:extLst>
          </p:cNvPr>
          <p:cNvGrpSpPr/>
          <p:nvPr/>
        </p:nvGrpSpPr>
        <p:grpSpPr>
          <a:xfrm>
            <a:off x="0" y="-418"/>
            <a:ext cx="12192000" cy="471052"/>
            <a:chOff x="0" y="-418"/>
            <a:chExt cx="12192000" cy="471052"/>
          </a:xfrm>
        </p:grpSpPr>
        <p:sp>
          <p:nvSpPr>
            <p:cNvPr id="4" name="テキスト ボックス 3">
              <a:extLst>
                <a:ext uri="{FF2B5EF4-FFF2-40B4-BE49-F238E27FC236}">
                  <a16:creationId xmlns:a16="http://schemas.microsoft.com/office/drawing/2014/main" id="{D014E06B-45DE-75EF-C4AC-F43696463DBD}"/>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a:extLst>
                <a:ext uri="{FF2B5EF4-FFF2-40B4-BE49-F238E27FC236}">
                  <a16:creationId xmlns:a16="http://schemas.microsoft.com/office/drawing/2014/main" id="{20B45892-35F3-E64A-C11A-539F7FD65105}"/>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5">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extLst>
      <p:ext uri="{BB962C8B-B14F-4D97-AF65-F5344CB8AC3E}">
        <p14:creationId xmlns:p14="http://schemas.microsoft.com/office/powerpoint/2010/main" val="3430814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2B99BE-7123-0108-AC7E-9E68CCDAD597}"/>
            </a:ext>
          </a:extLst>
        </p:cNvPr>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75D425EE-5E22-7354-57F5-452841D59053}"/>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22</a:t>
            </a:fld>
            <a:endParaRPr kumimoji="1" lang="ja-JP" altLang="en-US" sz="2400"/>
          </a:p>
        </p:txBody>
      </p:sp>
      <p:pic>
        <p:nvPicPr>
          <p:cNvPr id="8" name="図 7">
            <a:extLst>
              <a:ext uri="{FF2B5EF4-FFF2-40B4-BE49-F238E27FC236}">
                <a16:creationId xmlns:a16="http://schemas.microsoft.com/office/drawing/2014/main" id="{F0D2C0BE-C707-15CB-78AB-F23BF951A4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87302" y="470634"/>
            <a:ext cx="8698889" cy="6310838"/>
          </a:xfrm>
          <a:prstGeom prst="rect">
            <a:avLst/>
          </a:prstGeom>
          <a:ln>
            <a:solidFill>
              <a:schemeClr val="bg2">
                <a:lumMod val="50000"/>
              </a:schemeClr>
            </a:solidFill>
          </a:ln>
        </p:spPr>
      </p:pic>
      <p:grpSp>
        <p:nvGrpSpPr>
          <p:cNvPr id="9" name="グループ化 8">
            <a:extLst>
              <a:ext uri="{FF2B5EF4-FFF2-40B4-BE49-F238E27FC236}">
                <a16:creationId xmlns:a16="http://schemas.microsoft.com/office/drawing/2014/main" id="{FDD3D536-B992-FED0-B508-37193C9B7BD8}"/>
              </a:ext>
            </a:extLst>
          </p:cNvPr>
          <p:cNvGrpSpPr/>
          <p:nvPr/>
        </p:nvGrpSpPr>
        <p:grpSpPr>
          <a:xfrm>
            <a:off x="0" y="-418"/>
            <a:ext cx="12192000" cy="471052"/>
            <a:chOff x="0" y="-418"/>
            <a:chExt cx="12192000" cy="471052"/>
          </a:xfrm>
        </p:grpSpPr>
        <p:sp>
          <p:nvSpPr>
            <p:cNvPr id="3" name="テキスト ボックス 2">
              <a:extLst>
                <a:ext uri="{FF2B5EF4-FFF2-40B4-BE49-F238E27FC236}">
                  <a16:creationId xmlns:a16="http://schemas.microsoft.com/office/drawing/2014/main" id="{8C418E5B-08D5-6B88-B246-8AF1733BC739}"/>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a:extLst>
                <a:ext uri="{FF2B5EF4-FFF2-40B4-BE49-F238E27FC236}">
                  <a16:creationId xmlns:a16="http://schemas.microsoft.com/office/drawing/2014/main" id="{E18D2D9F-FED8-561C-4A6D-92E5DFC25F3E}"/>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4">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extLst>
      <p:ext uri="{BB962C8B-B14F-4D97-AF65-F5344CB8AC3E}">
        <p14:creationId xmlns:p14="http://schemas.microsoft.com/office/powerpoint/2010/main" val="1740316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753D1-20F2-C897-9DA9-5B2D071ED22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CAEFBFE-7454-6FE6-A6B3-2ED1679EC269}"/>
              </a:ext>
            </a:extLst>
          </p:cNvPr>
          <p:cNvSpPr>
            <a:spLocks noGrp="1"/>
          </p:cNvSpPr>
          <p:nvPr>
            <p:ph type="ctrTitle"/>
          </p:nvPr>
        </p:nvSpPr>
        <p:spPr bwMode="gray">
          <a:xfrm>
            <a:off x="750711" y="885297"/>
            <a:ext cx="10690578" cy="740304"/>
          </a:xfrm>
        </p:spPr>
        <p:txBody>
          <a:bodyPr>
            <a:noAutofit/>
          </a:bodyPr>
          <a:lstStyle/>
          <a:p>
            <a:pPr algn="l"/>
            <a:r>
              <a:rPr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rPr>
              <a:t>こども性暴力防止法の施行に向けた準備等について</a:t>
            </a:r>
            <a:endParaRPr kumimoji="1"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endParaRPr>
          </a:p>
        </p:txBody>
      </p:sp>
      <p:sp>
        <p:nvSpPr>
          <p:cNvPr id="3" name="字幕 2">
            <a:extLst>
              <a:ext uri="{FF2B5EF4-FFF2-40B4-BE49-F238E27FC236}">
                <a16:creationId xmlns:a16="http://schemas.microsoft.com/office/drawing/2014/main" id="{E0EB2E38-7B3F-C23B-D5BE-C6D3B63AE8BC}"/>
              </a:ext>
            </a:extLst>
          </p:cNvPr>
          <p:cNvSpPr>
            <a:spLocks noGrp="1"/>
          </p:cNvSpPr>
          <p:nvPr>
            <p:ph type="subTitle" idx="1"/>
          </p:nvPr>
        </p:nvSpPr>
        <p:spPr bwMode="gray">
          <a:xfrm>
            <a:off x="1377244" y="2009423"/>
            <a:ext cx="10306756" cy="2530969"/>
          </a:xfrm>
        </p:spPr>
        <p:txBody>
          <a:bodyPr>
            <a:noAutofit/>
          </a:bodyPr>
          <a:lstStyle/>
          <a:p>
            <a:pPr marL="514350" indent="-514350" algn="l">
              <a:lnSpc>
                <a:spcPct val="150000"/>
              </a:lnSpc>
              <a:buFont typeface="+mj-lt"/>
              <a:buAutoNum type="arabicPeriod"/>
            </a:pPr>
            <a:r>
              <a:rPr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こども性暴力防止法の概要</a:t>
            </a:r>
            <a:endParaRPr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令和８年</a:t>
            </a:r>
            <a:r>
              <a:rPr kumimoji="1"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12</a:t>
            </a:r>
            <a:r>
              <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月</a:t>
            </a:r>
            <a:r>
              <a:rPr kumimoji="1"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25</a:t>
            </a:r>
            <a:r>
              <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日までに準備すべきこと</a:t>
            </a:r>
            <a:endParaRPr kumimoji="1"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kumimoji="1"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rPr>
              <a:t>保育士等の採用にあたり活用が義務付けられているシステム</a:t>
            </a:r>
            <a:endParaRPr kumimoji="1" lang="en-US" altLang="ja-JP" sz="3200" u="sng" dirty="0">
              <a:solidFill>
                <a:srgbClr val="040499"/>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lang="ja-JP" altLang="en-US" sz="3200" u="sng"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質疑応答</a:t>
            </a:r>
            <a:endParaRPr kumimoji="1" lang="en-US" altLang="ja-JP" sz="3200" u="sng"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endParaRPr>
          </a:p>
        </p:txBody>
      </p:sp>
      <p:sp>
        <p:nvSpPr>
          <p:cNvPr id="4" name="スライド番号プレースホルダー 5">
            <a:extLst>
              <a:ext uri="{FF2B5EF4-FFF2-40B4-BE49-F238E27FC236}">
                <a16:creationId xmlns:a16="http://schemas.microsoft.com/office/drawing/2014/main" id="{A239637B-EDC3-BBEA-36D7-356745C849E6}"/>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23</a:t>
            </a:fld>
            <a:endParaRPr kumimoji="1" lang="ja-JP" altLang="en-US" sz="2400"/>
          </a:p>
        </p:txBody>
      </p:sp>
    </p:spTree>
    <p:extLst>
      <p:ext uri="{BB962C8B-B14F-4D97-AF65-F5344CB8AC3E}">
        <p14:creationId xmlns:p14="http://schemas.microsoft.com/office/powerpoint/2010/main" val="36050075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3D9BD-E88F-6DE9-F157-8EDAC74BB960}"/>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7832CE6-E4CA-465A-539E-68E05367AC95}"/>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1600" dirty="0">
                <a:solidFill>
                  <a:schemeClr val="bg1"/>
                </a:solidFill>
                <a:latin typeface="UD デジタル 教科書体 NP-B" panose="02020700000000000000" pitchFamily="18" charset="-128"/>
                <a:ea typeface="UD デジタル 教科書体 NP-B" panose="02020700000000000000" pitchFamily="18" charset="-128"/>
              </a:rPr>
              <a:t>３．保育士等の採用にあたり活用が義務付けられているシステム</a:t>
            </a:r>
            <a:endParaRPr lang="ja-JP" altLang="en-US" dirty="0">
              <a:solidFill>
                <a:schemeClr val="bg1"/>
              </a:solidFill>
              <a:latin typeface="UD デジタル 教科書体 NP-B" panose="02020700000000000000" pitchFamily="18" charset="-128"/>
              <a:ea typeface="UD デジタル 教科書体 NP-B" panose="02020700000000000000" pitchFamily="18" charset="-128"/>
            </a:endParaRPr>
          </a:p>
        </p:txBody>
      </p:sp>
      <p:graphicFrame>
        <p:nvGraphicFramePr>
          <p:cNvPr id="2" name="表 1">
            <a:extLst>
              <a:ext uri="{FF2B5EF4-FFF2-40B4-BE49-F238E27FC236}">
                <a16:creationId xmlns:a16="http://schemas.microsoft.com/office/drawing/2014/main" id="{122E7521-6186-236B-25C1-08E81E8DC9E7}"/>
              </a:ext>
            </a:extLst>
          </p:cNvPr>
          <p:cNvGraphicFramePr>
            <a:graphicFrameLocks noGrp="1"/>
          </p:cNvGraphicFramePr>
          <p:nvPr>
            <p:extLst>
              <p:ext uri="{D42A27DB-BD31-4B8C-83A1-F6EECF244321}">
                <p14:modId xmlns:p14="http://schemas.microsoft.com/office/powerpoint/2010/main" val="2141671018"/>
              </p:ext>
            </p:extLst>
          </p:nvPr>
        </p:nvGraphicFramePr>
        <p:xfrm>
          <a:off x="287746" y="664536"/>
          <a:ext cx="11616508" cy="5090160"/>
        </p:xfrm>
        <a:graphic>
          <a:graphicData uri="http://schemas.openxmlformats.org/drawingml/2006/table">
            <a:tbl>
              <a:tblPr firstRow="1" bandRow="1">
                <a:tableStyleId>{21E4AEA4-8DFA-4A89-87EB-49C32662AFE0}</a:tableStyleId>
              </a:tblPr>
              <a:tblGrid>
                <a:gridCol w="2016742">
                  <a:extLst>
                    <a:ext uri="{9D8B030D-6E8A-4147-A177-3AD203B41FA5}">
                      <a16:colId xmlns:a16="http://schemas.microsoft.com/office/drawing/2014/main" val="2371158176"/>
                    </a:ext>
                  </a:extLst>
                </a:gridCol>
                <a:gridCol w="3199922">
                  <a:extLst>
                    <a:ext uri="{9D8B030D-6E8A-4147-A177-3AD203B41FA5}">
                      <a16:colId xmlns:a16="http://schemas.microsoft.com/office/drawing/2014/main" val="1547471295"/>
                    </a:ext>
                  </a:extLst>
                </a:gridCol>
                <a:gridCol w="3199922">
                  <a:extLst>
                    <a:ext uri="{9D8B030D-6E8A-4147-A177-3AD203B41FA5}">
                      <a16:colId xmlns:a16="http://schemas.microsoft.com/office/drawing/2014/main" val="3231206227"/>
                    </a:ext>
                  </a:extLst>
                </a:gridCol>
                <a:gridCol w="3199922">
                  <a:extLst>
                    <a:ext uri="{9D8B030D-6E8A-4147-A177-3AD203B41FA5}">
                      <a16:colId xmlns:a16="http://schemas.microsoft.com/office/drawing/2014/main" val="3617575632"/>
                    </a:ext>
                  </a:extLst>
                </a:gridCol>
              </a:tblGrid>
              <a:tr h="416683">
                <a:tc>
                  <a:txBody>
                    <a:bodyPr/>
                    <a:lstStyle/>
                    <a:p>
                      <a:endParaRPr kumimoji="1" lang="ja-JP" altLang="en-US" sz="1600" dirty="0"/>
                    </a:p>
                  </a:txBody>
                  <a:tcPr>
                    <a:lnL w="12700" cap="flat" cmpd="sng" algn="ctr">
                      <a:solidFill>
                        <a:schemeClr val="accent2"/>
                      </a:solidFill>
                      <a:prstDash val="solid"/>
                      <a:round/>
                      <a:headEnd type="none" w="med" len="med"/>
                      <a:tailEnd type="none" w="med" len="med"/>
                    </a:lnL>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UD デジタル 教科書体 NP-B" panose="02020700000000000000" pitchFamily="18" charset="-128"/>
                          <a:ea typeface="UD デジタル 教科書体 NP-B" panose="02020700000000000000" pitchFamily="18" charset="-128"/>
                        </a:rPr>
                        <a:t>こまもろうシステム</a:t>
                      </a:r>
                      <a:endParaRPr kumimoji="1" lang="en-US" altLang="ja-JP" sz="1600" dirty="0">
                        <a:latin typeface="UD デジタル 教科書体 NP-B" panose="02020700000000000000" pitchFamily="18" charset="-128"/>
                        <a:ea typeface="UD デジタル 教科書体 NP-B" panose="02020700000000000000" pitchFamily="18"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UD デジタル 教科書体 NP-B" panose="02020700000000000000" pitchFamily="18" charset="-128"/>
                          <a:ea typeface="UD デジタル 教科書体 NP-B" panose="02020700000000000000" pitchFamily="18" charset="-128"/>
                        </a:rPr>
                        <a:t>（犯罪事実確認）</a:t>
                      </a:r>
                    </a:p>
                  </a:txBody>
                  <a:tcP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UD デジタル 教科書体 NP-B" panose="02020700000000000000" pitchFamily="18" charset="-128"/>
                          <a:ea typeface="UD デジタル 教科書体 NP-B" panose="02020700000000000000" pitchFamily="18" charset="-128"/>
                        </a:rPr>
                        <a:t>保育士特定登録取消者管理</a:t>
                      </a:r>
                      <a:endParaRPr kumimoji="1" lang="en-US" altLang="ja-JP" sz="1600" dirty="0">
                        <a:latin typeface="UD デジタル 教科書体 NP-B" panose="02020700000000000000" pitchFamily="18" charset="-128"/>
                        <a:ea typeface="UD デジタル 教科書体 NP-B" panose="02020700000000000000" pitchFamily="18"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UD デジタル 教科書体 NP-B" panose="02020700000000000000" pitchFamily="18" charset="-128"/>
                          <a:ea typeface="UD デジタル 教科書体 NP-B" panose="02020700000000000000" pitchFamily="18" charset="-128"/>
                        </a:rPr>
                        <a:t>システム</a:t>
                      </a:r>
                    </a:p>
                  </a:txBody>
                  <a:tcP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UD デジタル 教科書体 NP-B" panose="02020700000000000000" pitchFamily="18" charset="-128"/>
                          <a:ea typeface="UD デジタル 教科書体 NP-B" panose="02020700000000000000" pitchFamily="18" charset="-128"/>
                        </a:rPr>
                        <a:t>特定免許状失効者管理</a:t>
                      </a:r>
                      <a:endParaRPr kumimoji="1" lang="en-US" altLang="ja-JP" sz="1600" dirty="0">
                        <a:latin typeface="UD デジタル 教科書体 NP-B" panose="02020700000000000000" pitchFamily="18" charset="-128"/>
                        <a:ea typeface="UD デジタル 教科書体 NP-B" panose="02020700000000000000" pitchFamily="18"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UD デジタル 教科書体 NP-B" panose="02020700000000000000" pitchFamily="18" charset="-128"/>
                          <a:ea typeface="UD デジタル 教科書体 NP-B" panose="02020700000000000000" pitchFamily="18" charset="-128"/>
                        </a:rPr>
                        <a:t>システム</a:t>
                      </a:r>
                    </a:p>
                  </a:txBody>
                  <a:tcP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419860512"/>
                  </a:ext>
                </a:extLst>
              </a:tr>
              <a:tr h="407510">
                <a:tc>
                  <a:txBody>
                    <a:bodyPr/>
                    <a:lstStyle/>
                    <a:p>
                      <a:pPr algn="ctr"/>
                      <a:r>
                        <a:rPr kumimoji="1" lang="ja-JP" altLang="en-US" sz="1600" dirty="0">
                          <a:latin typeface="UD デジタル 教科書体 NP-B" panose="02020700000000000000" pitchFamily="18" charset="-128"/>
                          <a:ea typeface="UD デジタル 教科書体 NP-B" panose="02020700000000000000" pitchFamily="18" charset="-128"/>
                        </a:rPr>
                        <a:t>根拠法令</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kumimoji="1" lang="ja-JP" altLang="en-US" sz="1600" dirty="0">
                          <a:latin typeface="UD デジタル 教科書体 NP-R" panose="02020400000000000000" pitchFamily="18" charset="-128"/>
                          <a:ea typeface="UD デジタル 教科書体 NP-R" panose="02020400000000000000" pitchFamily="18" charset="-128"/>
                        </a:rPr>
                        <a:t>こども性暴力防止法第４条、第</a:t>
                      </a:r>
                      <a:r>
                        <a:rPr kumimoji="1" lang="en-US" altLang="ja-JP" sz="1600" dirty="0">
                          <a:latin typeface="UD デジタル 教科書体 NP-R" panose="02020400000000000000" pitchFamily="18" charset="-128"/>
                          <a:ea typeface="UD デジタル 教科書体 NP-R" panose="02020400000000000000" pitchFamily="18" charset="-128"/>
                        </a:rPr>
                        <a:t>26</a:t>
                      </a:r>
                      <a:r>
                        <a:rPr kumimoji="1" lang="ja-JP" altLang="en-US" sz="1600" dirty="0">
                          <a:latin typeface="UD デジタル 教科書体 NP-R" panose="02020400000000000000" pitchFamily="18" charset="-128"/>
                          <a:ea typeface="UD デジタル 教科書体 NP-R" panose="02020400000000000000" pitchFamily="18" charset="-128"/>
                        </a:rPr>
                        <a:t>条</a:t>
                      </a:r>
                      <a:endParaRPr kumimoji="1" lang="en-US" altLang="ja-JP" sz="1600" dirty="0">
                        <a:latin typeface="UD デジタル 教科書体 NP-R" panose="02020400000000000000" pitchFamily="18" charset="-128"/>
                        <a:ea typeface="UD デジタル 教科書体 NP-R" panose="02020400000000000000" pitchFamily="18" charset="-128"/>
                      </a:endParaRPr>
                    </a:p>
                  </a:txBody>
                  <a:tcPr marL="108000" marR="10800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kumimoji="1" lang="ja-JP" altLang="en-US" sz="1600" dirty="0">
                          <a:latin typeface="UD デジタル 教科書体 NP-R" panose="02020400000000000000" pitchFamily="18" charset="-128"/>
                          <a:ea typeface="UD デジタル 教科書体 NP-R" panose="02020400000000000000" pitchFamily="18" charset="-128"/>
                        </a:rPr>
                        <a:t>児童福祉法 第</a:t>
                      </a:r>
                      <a:r>
                        <a:rPr kumimoji="1" lang="en-US" altLang="ja-JP" sz="1600" dirty="0">
                          <a:latin typeface="UD デジタル 教科書体 NP-R" panose="02020400000000000000" pitchFamily="18" charset="-128"/>
                          <a:ea typeface="UD デジタル 教科書体 NP-R" panose="02020400000000000000" pitchFamily="18" charset="-128"/>
                        </a:rPr>
                        <a:t>18</a:t>
                      </a:r>
                      <a:r>
                        <a:rPr kumimoji="1" lang="ja-JP" altLang="en-US" sz="1600" dirty="0">
                          <a:latin typeface="UD デジタル 教科書体 NP-R" panose="02020400000000000000" pitchFamily="18" charset="-128"/>
                          <a:ea typeface="UD デジタル 教科書体 NP-R" panose="02020400000000000000" pitchFamily="18" charset="-128"/>
                        </a:rPr>
                        <a:t>条の</a:t>
                      </a:r>
                      <a:r>
                        <a:rPr kumimoji="1" lang="en-US" altLang="ja-JP" sz="1600" dirty="0">
                          <a:latin typeface="UD デジタル 教科書体 NP-R" panose="02020400000000000000" pitchFamily="18" charset="-128"/>
                          <a:ea typeface="UD デジタル 教科書体 NP-R" panose="02020400000000000000" pitchFamily="18" charset="-128"/>
                        </a:rPr>
                        <a:t>20</a:t>
                      </a:r>
                      <a:r>
                        <a:rPr kumimoji="1" lang="ja-JP" altLang="en-US" sz="1600" dirty="0">
                          <a:latin typeface="UD デジタル 教科書体 NP-R" panose="02020400000000000000" pitchFamily="18" charset="-128"/>
                          <a:ea typeface="UD デジタル 教科書体 NP-R" panose="02020400000000000000" pitchFamily="18" charset="-128"/>
                        </a:rPr>
                        <a:t>の４第３項</a:t>
                      </a:r>
                    </a:p>
                  </a:txBody>
                  <a:tcPr marL="108000" marR="10800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kumimoji="1" lang="ja-JP" altLang="en-US" sz="1600" dirty="0">
                          <a:latin typeface="UD デジタル 教科書体 NP-R" panose="02020400000000000000" pitchFamily="18" charset="-128"/>
                          <a:ea typeface="UD デジタル 教科書体 NP-R" panose="02020400000000000000" pitchFamily="18" charset="-128"/>
                        </a:rPr>
                        <a:t>教育職員等による児童生徒性暴力等の防止等に関する法律 第７条第１項</a:t>
                      </a:r>
                    </a:p>
                  </a:txBody>
                  <a:tcPr marL="108000" marR="10800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4260368647"/>
                  </a:ext>
                </a:extLst>
              </a:tr>
              <a:tr h="0">
                <a:tc>
                  <a:txBody>
                    <a:bodyPr/>
                    <a:lstStyle/>
                    <a:p>
                      <a:pPr algn="ctr"/>
                      <a:r>
                        <a:rPr kumimoji="1" lang="ja-JP" altLang="en-US" sz="1600" dirty="0">
                          <a:latin typeface="UD デジタル 教科書体 NP-B" panose="02020700000000000000" pitchFamily="18" charset="-128"/>
                          <a:ea typeface="UD デジタル 教科書体 NP-B" panose="02020700000000000000" pitchFamily="18" charset="-128"/>
                        </a:rPr>
                        <a:t>対象者</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kumimoji="1" lang="ja-JP" altLang="en-US" sz="1600" dirty="0">
                          <a:solidFill>
                            <a:schemeClr val="tx1"/>
                          </a:solidFill>
                          <a:latin typeface="UD デジタル 教科書体 NP-R" panose="02020400000000000000" pitchFamily="18" charset="-128"/>
                          <a:ea typeface="UD デジタル 教科書体 NP-R" panose="02020400000000000000" pitchFamily="18" charset="-128"/>
                        </a:rPr>
                        <a:t>学校設置者等、民間教育保育等事業者の</a:t>
                      </a:r>
                      <a:r>
                        <a:rPr kumimoji="1" lang="ja-JP" altLang="en-US" sz="1600" dirty="0">
                          <a:solidFill>
                            <a:schemeClr val="tx1"/>
                          </a:solidFill>
                          <a:latin typeface="UD デジタル 教科書体 NP-B" panose="02020700000000000000" pitchFamily="18" charset="-128"/>
                          <a:ea typeface="UD デジタル 教科書体 NP-B" panose="02020700000000000000" pitchFamily="18" charset="-128"/>
                        </a:rPr>
                        <a:t>従業員のうち、</a:t>
                      </a:r>
                      <a:r>
                        <a:rPr kumimoji="1" lang="ja-JP" altLang="en-US" sz="1600" u="sng" dirty="0">
                          <a:solidFill>
                            <a:schemeClr val="tx1"/>
                          </a:solidFill>
                          <a:latin typeface="UD デジタル 教科書体 NP-B" panose="02020700000000000000" pitchFamily="18" charset="-128"/>
                          <a:ea typeface="UD デジタル 教科書体 NP-B" panose="02020700000000000000" pitchFamily="18" charset="-128"/>
                        </a:rPr>
                        <a:t>①支配性、②継続性、③閉鎖性の要件を満たす者</a:t>
                      </a:r>
                    </a:p>
                  </a:txBody>
                  <a:tcPr marL="108000" marR="10800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kumimoji="1" lang="ja-JP" altLang="en-US" sz="1600" u="sng" dirty="0">
                          <a:solidFill>
                            <a:schemeClr val="tx1"/>
                          </a:solidFill>
                          <a:latin typeface="UD デジタル 教科書体 NP-B" panose="02020700000000000000" pitchFamily="18" charset="-128"/>
                          <a:ea typeface="UD デジタル 教科書体 NP-B" panose="02020700000000000000" pitchFamily="18" charset="-128"/>
                        </a:rPr>
                        <a:t>保育士</a:t>
                      </a:r>
                    </a:p>
                  </a:txBody>
                  <a:tcPr marL="108000" marR="10800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kumimoji="1" lang="zh-TW" altLang="en-US" sz="1600" u="sng" dirty="0">
                          <a:solidFill>
                            <a:schemeClr val="tx1"/>
                          </a:solidFill>
                          <a:latin typeface="UD デジタル 教科書体 NP-B" panose="02020700000000000000" pitchFamily="18" charset="-128"/>
                          <a:ea typeface="UD デジタル 教科書体 NP-B" panose="02020700000000000000" pitchFamily="18" charset="-128"/>
                        </a:rPr>
                        <a:t>教育職員</a:t>
                      </a:r>
                      <a:r>
                        <a:rPr kumimoji="1" lang="en-US" altLang="zh-TW" sz="1200" u="sng" dirty="0">
                          <a:solidFill>
                            <a:schemeClr val="tx1"/>
                          </a:solidFill>
                          <a:latin typeface="UD デジタル 教科書体 NP-B" panose="02020700000000000000" pitchFamily="18" charset="-128"/>
                          <a:ea typeface="UD デジタル 教科書体 NP-B" panose="02020700000000000000" pitchFamily="18" charset="-128"/>
                        </a:rPr>
                        <a:t>(</a:t>
                      </a:r>
                      <a:r>
                        <a:rPr kumimoji="1" lang="zh-TW" altLang="en-US" sz="1200" u="sng" dirty="0">
                          <a:solidFill>
                            <a:schemeClr val="tx1"/>
                          </a:solidFill>
                          <a:latin typeface="UD デジタル 教科書体 NP-B" panose="02020700000000000000" pitchFamily="18" charset="-128"/>
                          <a:ea typeface="UD デジタル 教科書体 NP-B" panose="02020700000000000000" pitchFamily="18" charset="-128"/>
                        </a:rPr>
                        <a:t>教諭等</a:t>
                      </a:r>
                      <a:r>
                        <a:rPr kumimoji="1" lang="en-US" altLang="zh-TW" sz="1200" u="sng" dirty="0">
                          <a:solidFill>
                            <a:schemeClr val="tx1"/>
                          </a:solidFill>
                          <a:latin typeface="UD デジタル 教科書体 NP-B" panose="02020700000000000000" pitchFamily="18" charset="-128"/>
                          <a:ea typeface="UD デジタル 教科書体 NP-B" panose="02020700000000000000" pitchFamily="18" charset="-128"/>
                        </a:rPr>
                        <a:t>)</a:t>
                      </a:r>
                      <a:r>
                        <a:rPr kumimoji="1" lang="zh-TW" altLang="en-US" sz="1600" u="sng" dirty="0">
                          <a:solidFill>
                            <a:schemeClr val="tx1"/>
                          </a:solidFill>
                          <a:latin typeface="UD デジタル 教科書体 NP-B" panose="02020700000000000000" pitchFamily="18" charset="-128"/>
                          <a:ea typeface="UD デジタル 教科書体 NP-B" panose="02020700000000000000" pitchFamily="18" charset="-128"/>
                        </a:rPr>
                        <a:t>、校</a:t>
                      </a:r>
                      <a:r>
                        <a:rPr kumimoji="1" lang="en-US" altLang="zh-TW" sz="1600" u="sng" dirty="0">
                          <a:solidFill>
                            <a:schemeClr val="tx1"/>
                          </a:solidFill>
                          <a:latin typeface="UD デジタル 教科書体 NP-B" panose="02020700000000000000" pitchFamily="18" charset="-128"/>
                          <a:ea typeface="UD デジタル 教科書体 NP-B" panose="02020700000000000000" pitchFamily="18" charset="-128"/>
                        </a:rPr>
                        <a:t>(</a:t>
                      </a:r>
                      <a:r>
                        <a:rPr kumimoji="1" lang="zh-TW" altLang="en-US" sz="1600" u="sng" dirty="0">
                          <a:solidFill>
                            <a:schemeClr val="tx1"/>
                          </a:solidFill>
                          <a:latin typeface="UD デジタル 教科書体 NP-B" panose="02020700000000000000" pitchFamily="18" charset="-128"/>
                          <a:ea typeface="UD デジタル 教科書体 NP-B" panose="02020700000000000000" pitchFamily="18" charset="-128"/>
                        </a:rPr>
                        <a:t>園</a:t>
                      </a:r>
                      <a:r>
                        <a:rPr kumimoji="1" lang="en-US" altLang="zh-TW" sz="1600" u="sng" dirty="0">
                          <a:solidFill>
                            <a:schemeClr val="tx1"/>
                          </a:solidFill>
                          <a:latin typeface="UD デジタル 教科書体 NP-B" panose="02020700000000000000" pitchFamily="18" charset="-128"/>
                          <a:ea typeface="UD デジタル 教科書体 NP-B" panose="02020700000000000000" pitchFamily="18" charset="-128"/>
                        </a:rPr>
                        <a:t>)</a:t>
                      </a:r>
                      <a:r>
                        <a:rPr kumimoji="1" lang="zh-TW" altLang="en-US" sz="1600" u="sng" dirty="0">
                          <a:solidFill>
                            <a:schemeClr val="tx1"/>
                          </a:solidFill>
                          <a:latin typeface="UD デジタル 教科書体 NP-B" panose="02020700000000000000" pitchFamily="18" charset="-128"/>
                          <a:ea typeface="UD デジタル 教科書体 NP-B" panose="02020700000000000000" pitchFamily="18" charset="-128"/>
                        </a:rPr>
                        <a:t>長、副校</a:t>
                      </a:r>
                      <a:r>
                        <a:rPr kumimoji="1" lang="en-US" altLang="zh-TW" sz="1600" u="sng" dirty="0">
                          <a:solidFill>
                            <a:schemeClr val="tx1"/>
                          </a:solidFill>
                          <a:latin typeface="UD デジタル 教科書体 NP-B" panose="02020700000000000000" pitchFamily="18" charset="-128"/>
                          <a:ea typeface="UD デジタル 教科書体 NP-B" panose="02020700000000000000" pitchFamily="18" charset="-128"/>
                        </a:rPr>
                        <a:t>(</a:t>
                      </a:r>
                      <a:r>
                        <a:rPr kumimoji="1" lang="zh-TW" altLang="en-US" sz="1600" u="sng" dirty="0">
                          <a:solidFill>
                            <a:schemeClr val="tx1"/>
                          </a:solidFill>
                          <a:latin typeface="UD デジタル 教科書体 NP-B" panose="02020700000000000000" pitchFamily="18" charset="-128"/>
                          <a:ea typeface="UD デジタル 教科書体 NP-B" panose="02020700000000000000" pitchFamily="18" charset="-128"/>
                        </a:rPr>
                        <a:t>園</a:t>
                      </a:r>
                      <a:r>
                        <a:rPr kumimoji="1" lang="en-US" altLang="zh-TW" sz="1600" u="sng" dirty="0">
                          <a:solidFill>
                            <a:schemeClr val="tx1"/>
                          </a:solidFill>
                          <a:latin typeface="UD デジタル 教科書体 NP-B" panose="02020700000000000000" pitchFamily="18" charset="-128"/>
                          <a:ea typeface="UD デジタル 教科書体 NP-B" panose="02020700000000000000" pitchFamily="18" charset="-128"/>
                        </a:rPr>
                        <a:t>)</a:t>
                      </a:r>
                      <a:r>
                        <a:rPr kumimoji="1" lang="zh-TW" altLang="en-US" sz="1600" u="sng" dirty="0">
                          <a:solidFill>
                            <a:schemeClr val="tx1"/>
                          </a:solidFill>
                          <a:latin typeface="UD デジタル 教科書体 NP-B" panose="02020700000000000000" pitchFamily="18" charset="-128"/>
                          <a:ea typeface="UD デジタル 教科書体 NP-B" panose="02020700000000000000" pitchFamily="18" charset="-128"/>
                        </a:rPr>
                        <a:t>長、教頭、実習助手、寄宿舎指導員</a:t>
                      </a:r>
                      <a:endParaRPr kumimoji="1" lang="ja-JP" altLang="en-US" sz="1600" u="sng" dirty="0">
                        <a:solidFill>
                          <a:schemeClr val="tx1"/>
                        </a:solidFill>
                        <a:latin typeface="UD デジタル 教科書体 NP-B" panose="02020700000000000000" pitchFamily="18" charset="-128"/>
                        <a:ea typeface="UD デジタル 教科書体 NP-B" panose="02020700000000000000" pitchFamily="18" charset="-128"/>
                      </a:endParaRPr>
                    </a:p>
                  </a:txBody>
                  <a:tcPr marL="108000" marR="10800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2904567053"/>
                  </a:ext>
                </a:extLst>
              </a:tr>
              <a:tr h="686330">
                <a:tc>
                  <a:txBody>
                    <a:bodyPr/>
                    <a:lstStyle/>
                    <a:p>
                      <a:pPr algn="ctr"/>
                      <a:r>
                        <a:rPr kumimoji="1" lang="ja-JP" altLang="en-US" sz="1600" dirty="0">
                          <a:latin typeface="UD デジタル 教科書体 NP-B" panose="02020700000000000000" pitchFamily="18" charset="-128"/>
                          <a:ea typeface="UD デジタル 教科書体 NP-B" panose="02020700000000000000" pitchFamily="18" charset="-128"/>
                        </a:rPr>
                        <a:t>対象施設</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kumimoji="1" lang="zh-TW" altLang="en-US" sz="1600" dirty="0">
                          <a:latin typeface="UD デジタル 教科書体 NP-R" panose="02020400000000000000" pitchFamily="18" charset="-128"/>
                          <a:ea typeface="UD デジタル 教科書体 NP-R" panose="02020400000000000000" pitchFamily="18" charset="-128"/>
                        </a:rPr>
                        <a:t>学校設置者等</a:t>
                      </a:r>
                      <a:r>
                        <a:rPr kumimoji="1" lang="zh-TW" altLang="en-US" sz="1200" dirty="0">
                          <a:latin typeface="UD デジタル 教科書体 NP-R" panose="02020400000000000000" pitchFamily="18" charset="-128"/>
                          <a:ea typeface="UD デジタル 教科書体 NP-R" panose="02020400000000000000" pitchFamily="18" charset="-128"/>
                        </a:rPr>
                        <a:t>（義務対象事業者）</a:t>
                      </a:r>
                      <a:endParaRPr kumimoji="1" lang="en-US" altLang="zh-TW" sz="1200" dirty="0">
                        <a:latin typeface="UD デジタル 教科書体 NP-R" panose="02020400000000000000" pitchFamily="18" charset="-128"/>
                        <a:ea typeface="UD デジタル 教科書体 NP-R" panose="02020400000000000000" pitchFamily="18" charset="-128"/>
                      </a:endParaRPr>
                    </a:p>
                    <a:p>
                      <a:r>
                        <a:rPr kumimoji="1" lang="zh-TW" altLang="en-US" sz="1600" dirty="0">
                          <a:latin typeface="UD デジタル 教科書体 NP-R" panose="02020400000000000000" pitchFamily="18" charset="-128"/>
                          <a:ea typeface="UD デジタル 教科書体 NP-R" panose="02020400000000000000" pitchFamily="18" charset="-128"/>
                        </a:rPr>
                        <a:t>民間教育保育等事業者</a:t>
                      </a:r>
                      <a:r>
                        <a:rPr kumimoji="1" lang="zh-TW" altLang="en-US" sz="1200" dirty="0">
                          <a:latin typeface="UD デジタル 教科書体 NP-R" panose="02020400000000000000" pitchFamily="18" charset="-128"/>
                          <a:ea typeface="UD デジタル 教科書体 NP-R" panose="02020400000000000000" pitchFamily="18" charset="-128"/>
                        </a:rPr>
                        <a:t>（認定対象事業者）</a:t>
                      </a:r>
                      <a:endParaRPr kumimoji="1" lang="ja-JP" altLang="en-US" sz="1600" dirty="0">
                        <a:latin typeface="UD デジタル 教科書体 NP-R" panose="02020400000000000000" pitchFamily="18" charset="-128"/>
                        <a:ea typeface="UD デジタル 教科書体 NP-R" panose="02020400000000000000" pitchFamily="18" charset="-128"/>
                      </a:endParaRPr>
                    </a:p>
                  </a:txBody>
                  <a:tcPr marL="108000" marR="10800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kumimoji="1" lang="ja-JP" altLang="en-US" sz="1600" dirty="0">
                          <a:latin typeface="UD デジタル 教科書体 NP-R" panose="02020400000000000000" pitchFamily="18" charset="-128"/>
                          <a:ea typeface="UD デジタル 教科書体 NP-R" panose="02020400000000000000" pitchFamily="18" charset="-128"/>
                        </a:rPr>
                        <a:t>保育士を任命又は雇用する者</a:t>
                      </a:r>
                    </a:p>
                  </a:txBody>
                  <a:tcPr marL="108000" marR="10800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kumimoji="1" lang="ja-JP" altLang="en-US" sz="1600" dirty="0">
                          <a:latin typeface="UD デジタル 教科書体 NP-R" panose="02020400000000000000" pitchFamily="18" charset="-128"/>
                          <a:ea typeface="UD デジタル 教科書体 NP-R" panose="02020400000000000000" pitchFamily="18" charset="-128"/>
                        </a:rPr>
                        <a:t>幼稚園</a:t>
                      </a:r>
                      <a:r>
                        <a:rPr kumimoji="1" lang="en-US" altLang="ja-JP" sz="1200" dirty="0">
                          <a:latin typeface="UD デジタル 教科書体 NP-R" panose="02020400000000000000" pitchFamily="18" charset="-128"/>
                          <a:ea typeface="UD デジタル 教科書体 NP-R" panose="02020400000000000000" pitchFamily="18" charset="-128"/>
                        </a:rPr>
                        <a:t>(</a:t>
                      </a:r>
                      <a:r>
                        <a:rPr kumimoji="1" lang="ja-JP" altLang="en-US" sz="1200" dirty="0">
                          <a:latin typeface="UD デジタル 教科書体 NP-B" panose="02020700000000000000" pitchFamily="18" charset="-128"/>
                          <a:ea typeface="UD デジタル 教科書体 NP-B" panose="02020700000000000000" pitchFamily="18" charset="-128"/>
                        </a:rPr>
                        <a:t>幼稚園型認定こども園</a:t>
                      </a:r>
                      <a:r>
                        <a:rPr kumimoji="1" lang="ja-JP" altLang="en-US" sz="1200" dirty="0">
                          <a:latin typeface="UD デジタル 教科書体 NP-R" panose="02020400000000000000" pitchFamily="18" charset="-128"/>
                          <a:ea typeface="UD デジタル 教科書体 NP-R" panose="02020400000000000000" pitchFamily="18" charset="-128"/>
                        </a:rPr>
                        <a:t>含む</a:t>
                      </a:r>
                      <a:r>
                        <a:rPr kumimoji="1" lang="en-US" altLang="ja-JP" sz="1200" dirty="0">
                          <a:latin typeface="UD デジタル 教科書体 NP-R" panose="02020400000000000000" pitchFamily="18" charset="-128"/>
                          <a:ea typeface="UD デジタル 教科書体 NP-R" panose="02020400000000000000" pitchFamily="18" charset="-128"/>
                        </a:rPr>
                        <a:t>)</a:t>
                      </a:r>
                      <a:r>
                        <a:rPr kumimoji="1" lang="ja-JP" altLang="en-US" sz="1600" dirty="0">
                          <a:latin typeface="UD デジタル 教科書体 NP-R" panose="02020400000000000000" pitchFamily="18" charset="-128"/>
                          <a:ea typeface="UD デジタル 教科書体 NP-R" panose="02020400000000000000" pitchFamily="18" charset="-128"/>
                        </a:rPr>
                        <a:t>、</a:t>
                      </a:r>
                      <a:endParaRPr kumimoji="1" lang="en-US" altLang="ja-JP" sz="1600" dirty="0">
                        <a:latin typeface="UD デジタル 教科書体 NP-R" panose="02020400000000000000" pitchFamily="18" charset="-128"/>
                        <a:ea typeface="UD デジタル 教科書体 NP-R" panose="02020400000000000000" pitchFamily="18" charset="-128"/>
                      </a:endParaRPr>
                    </a:p>
                    <a:p>
                      <a:r>
                        <a:rPr kumimoji="1" lang="ja-JP" altLang="en-US" sz="1600" dirty="0">
                          <a:latin typeface="UD デジタル 教科書体 NP-B" panose="02020700000000000000" pitchFamily="18" charset="-128"/>
                          <a:ea typeface="UD デジタル 教科書体 NP-B" panose="02020700000000000000" pitchFamily="18" charset="-128"/>
                        </a:rPr>
                        <a:t>幼保連携型認定こども園</a:t>
                      </a:r>
                      <a:r>
                        <a:rPr kumimoji="1" lang="ja-JP" altLang="en-US" sz="1600" dirty="0">
                          <a:latin typeface="UD デジタル 教科書体 NP-R" panose="02020400000000000000" pitchFamily="18" charset="-128"/>
                          <a:ea typeface="UD デジタル 教科書体 NP-R" panose="02020400000000000000" pitchFamily="18" charset="-128"/>
                        </a:rPr>
                        <a:t>、</a:t>
                      </a:r>
                      <a:endParaRPr kumimoji="1" lang="en-US" altLang="ja-JP" sz="1600" dirty="0">
                        <a:latin typeface="UD デジタル 教科書体 NP-R" panose="02020400000000000000" pitchFamily="18" charset="-128"/>
                        <a:ea typeface="UD デジタル 教科書体 NP-R" panose="02020400000000000000" pitchFamily="18" charset="-128"/>
                      </a:endParaRPr>
                    </a:p>
                    <a:p>
                      <a:r>
                        <a:rPr kumimoji="1" lang="ja-JP" altLang="en-US" sz="1600" dirty="0">
                          <a:latin typeface="UD デジタル 教科書体 NP-R" panose="02020400000000000000" pitchFamily="18" charset="-128"/>
                          <a:ea typeface="UD デジタル 教科書体 NP-R" panose="02020400000000000000" pitchFamily="18" charset="-128"/>
                        </a:rPr>
                        <a:t>小学校、中学校、義務教育学校、高等学校、中等教育学校、特別支援学校</a:t>
                      </a:r>
                    </a:p>
                  </a:txBody>
                  <a:tcPr marL="108000" marR="10800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974288061"/>
                  </a:ext>
                </a:extLst>
              </a:tr>
              <a:tr h="0">
                <a:tc>
                  <a:txBody>
                    <a:bodyPr/>
                    <a:lstStyle/>
                    <a:p>
                      <a:pPr algn="ctr"/>
                      <a:r>
                        <a:rPr kumimoji="1" lang="ja-JP" altLang="en-US" sz="1600" spc="-100" baseline="0" dirty="0">
                          <a:latin typeface="UD デジタル 教科書体 NP-B" panose="02020700000000000000" pitchFamily="18" charset="-128"/>
                          <a:ea typeface="UD デジタル 教科書体 NP-B" panose="02020700000000000000" pitchFamily="18" charset="-128"/>
                        </a:rPr>
                        <a:t>確認の対象となる行為</a:t>
                      </a:r>
                      <a:endParaRPr kumimoji="1" lang="en-US" altLang="ja-JP" sz="1600" spc="-100" baseline="0" dirty="0">
                        <a:latin typeface="UD デジタル 教科書体 NP-B" panose="02020700000000000000" pitchFamily="18" charset="-128"/>
                        <a:ea typeface="UD デジタル 教科書体 NP-B" panose="02020700000000000000" pitchFamily="18" charset="-128"/>
                      </a:endParaRPr>
                    </a:p>
                    <a:p>
                      <a:pPr marL="180975" indent="-180975" algn="ctr">
                        <a:lnSpc>
                          <a:spcPts val="1500"/>
                        </a:lnSpc>
                      </a:pPr>
                      <a:r>
                        <a:rPr kumimoji="1" lang="en-US" altLang="ja-JP" sz="1400" spc="-100" baseline="0" dirty="0">
                          <a:latin typeface="UD デジタル 教科書体 NP-R" panose="02020400000000000000" pitchFamily="18" charset="-128"/>
                          <a:ea typeface="UD デジタル 教科書体 NP-R" panose="02020400000000000000" pitchFamily="18" charset="-128"/>
                        </a:rPr>
                        <a:t>(</a:t>
                      </a:r>
                      <a:r>
                        <a:rPr kumimoji="1" lang="ja-JP" altLang="en-US" sz="1400" spc="-100" baseline="0" dirty="0">
                          <a:latin typeface="UD デジタル 教科書体 NP-R" panose="02020400000000000000" pitchFamily="18" charset="-128"/>
                          <a:ea typeface="UD デジタル 教科書体 NP-R" panose="02020400000000000000" pitchFamily="18" charset="-128"/>
                        </a:rPr>
                        <a:t>システムによる確認</a:t>
                      </a:r>
                      <a:r>
                        <a:rPr kumimoji="1" lang="en-US" altLang="ja-JP" sz="1400" spc="-100" baseline="0" dirty="0">
                          <a:latin typeface="UD デジタル 教科書体 NP-R" panose="02020400000000000000" pitchFamily="18" charset="-128"/>
                          <a:ea typeface="UD デジタル 教科書体 NP-R" panose="02020400000000000000" pitchFamily="18" charset="-128"/>
                        </a:rPr>
                        <a:t>)</a:t>
                      </a:r>
                      <a:endParaRPr kumimoji="1" lang="ja-JP" altLang="en-US" sz="1400" spc="-100" baseline="0" dirty="0">
                        <a:latin typeface="UD デジタル 教科書体 NP-R" panose="02020400000000000000" pitchFamily="18" charset="-128"/>
                        <a:ea typeface="UD デジタル 教科書体 NP-R" panose="02020400000000000000" pitchFamily="18" charset="-128"/>
                      </a:endParaRPr>
                    </a:p>
                  </a:txBody>
                  <a:tcPr marL="36000" marR="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kumimoji="1" lang="ja-JP" altLang="en-US" sz="1600" u="sng" dirty="0">
                          <a:latin typeface="UD デジタル 教科書体 NP-B" panose="02020700000000000000" pitchFamily="18" charset="-128"/>
                          <a:ea typeface="UD デジタル 教科書体 NP-B" panose="02020700000000000000" pitchFamily="18" charset="-128"/>
                        </a:rPr>
                        <a:t>成人を含めた特定性犯罪</a:t>
                      </a:r>
                      <a:r>
                        <a:rPr kumimoji="1" lang="ja-JP" altLang="en-US" sz="1600" dirty="0">
                          <a:latin typeface="UD デジタル 教科書体 NP-R" panose="02020400000000000000" pitchFamily="18" charset="-128"/>
                          <a:ea typeface="UD デジタル 教科書体 NP-R" panose="02020400000000000000" pitchFamily="18" charset="-128"/>
                        </a:rPr>
                        <a:t>で罰金刑以上の</a:t>
                      </a:r>
                      <a:r>
                        <a:rPr kumimoji="1" lang="ja-JP" altLang="en-US" sz="1600" u="sng" dirty="0">
                          <a:latin typeface="UD デジタル 教科書体 NP-B" panose="02020700000000000000" pitchFamily="18" charset="-128"/>
                          <a:ea typeface="UD デジタル 教科書体 NP-B" panose="02020700000000000000" pitchFamily="18" charset="-128"/>
                        </a:rPr>
                        <a:t>刑罰の有無を確認</a:t>
                      </a:r>
                      <a:r>
                        <a:rPr kumimoji="1" lang="ja-JP" altLang="en-US" sz="1600" dirty="0">
                          <a:latin typeface="UD デジタル 教科書体 NP-R" panose="02020400000000000000" pitchFamily="18" charset="-128"/>
                          <a:ea typeface="UD デジタル 教科書体 NP-R" panose="02020400000000000000" pitchFamily="18" charset="-128"/>
                        </a:rPr>
                        <a:t>する</a:t>
                      </a:r>
                    </a:p>
                  </a:txBody>
                  <a:tcPr marL="108000" marR="10800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kumimoji="1" lang="ja-JP" altLang="en-US" sz="1600" u="sng" dirty="0">
                          <a:latin typeface="UD デジタル 教科書体 NP-B" panose="02020700000000000000" pitchFamily="18" charset="-128"/>
                          <a:ea typeface="UD デジタル 教科書体 NP-B" panose="02020700000000000000" pitchFamily="18" charset="-128"/>
                        </a:rPr>
                        <a:t>児童生徒を対象とした性暴力</a:t>
                      </a:r>
                      <a:r>
                        <a:rPr kumimoji="1" lang="ja-JP" altLang="en-US" sz="1600" dirty="0">
                          <a:latin typeface="UD デジタル 教科書体 NP-R" panose="02020400000000000000" pitchFamily="18" charset="-128"/>
                          <a:ea typeface="UD デジタル 教科書体 NP-R" panose="02020400000000000000" pitchFamily="18" charset="-128"/>
                        </a:rPr>
                        <a:t>により、罰金刑以上の刑罰又は</a:t>
                      </a:r>
                      <a:r>
                        <a:rPr kumimoji="1" lang="ja-JP" altLang="en-US" sz="1600" u="sng" dirty="0">
                          <a:latin typeface="UD デジタル 教科書体 NP-B" panose="02020700000000000000" pitchFamily="18" charset="-128"/>
                          <a:ea typeface="UD デジタル 教科書体 NP-B" panose="02020700000000000000" pitchFamily="18" charset="-128"/>
                        </a:rPr>
                        <a:t>刑罰を受けなかったものの知事が認めた行為</a:t>
                      </a:r>
                      <a:r>
                        <a:rPr kumimoji="1" lang="ja-JP" altLang="en-US" sz="1600" dirty="0">
                          <a:latin typeface="UD デジタル 教科書体 NP-R" panose="02020400000000000000" pitchFamily="18" charset="-128"/>
                          <a:ea typeface="UD デジタル 教科書体 NP-R" panose="02020400000000000000" pitchFamily="18" charset="-128"/>
                        </a:rPr>
                        <a:t>の有無を確認する</a:t>
                      </a:r>
                    </a:p>
                  </a:txBody>
                  <a:tcPr marL="108000" marR="10800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kumimoji="1" lang="ja-JP" altLang="en-US" sz="1600" u="sng" dirty="0">
                          <a:latin typeface="UD デジタル 教科書体 NP-B" panose="02020700000000000000" pitchFamily="18" charset="-128"/>
                          <a:ea typeface="UD デジタル 教科書体 NP-B" panose="02020700000000000000" pitchFamily="18" charset="-128"/>
                        </a:rPr>
                        <a:t>児童生徒を対象とした性暴力</a:t>
                      </a:r>
                      <a:r>
                        <a:rPr kumimoji="1" lang="ja-JP" altLang="en-US" sz="1600" dirty="0">
                          <a:latin typeface="UD デジタル 教科書体 NP-R" panose="02020400000000000000" pitchFamily="18" charset="-128"/>
                          <a:ea typeface="UD デジタル 教科書体 NP-R" panose="02020400000000000000" pitchFamily="18" charset="-128"/>
                        </a:rPr>
                        <a:t>により、罰金刑以上の刑罰又は</a:t>
                      </a:r>
                      <a:r>
                        <a:rPr kumimoji="1" lang="ja-JP" altLang="en-US" sz="1600" u="sng" dirty="0">
                          <a:latin typeface="UD デジタル 教科書体 NP-B" panose="02020700000000000000" pitchFamily="18" charset="-128"/>
                          <a:ea typeface="UD デジタル 教科書体 NP-B" panose="02020700000000000000" pitchFamily="18" charset="-128"/>
                        </a:rPr>
                        <a:t>刑罰を受けなかったものの教育委員会が認めた行為</a:t>
                      </a:r>
                      <a:r>
                        <a:rPr kumimoji="1" lang="ja-JP" altLang="en-US" sz="1600" dirty="0">
                          <a:latin typeface="UD デジタル 教科書体 NP-R" panose="02020400000000000000" pitchFamily="18" charset="-128"/>
                          <a:ea typeface="UD デジタル 教科書体 NP-R" panose="02020400000000000000" pitchFamily="18" charset="-128"/>
                        </a:rPr>
                        <a:t>の有無を確認する</a:t>
                      </a:r>
                    </a:p>
                  </a:txBody>
                  <a:tcPr marL="108000" marR="10800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3265703146"/>
                  </a:ext>
                </a:extLst>
              </a:tr>
            </a:tbl>
          </a:graphicData>
        </a:graphic>
      </p:graphicFrame>
      <p:sp>
        <p:nvSpPr>
          <p:cNvPr id="4" name="スライド番号プレースホルダー 5">
            <a:extLst>
              <a:ext uri="{FF2B5EF4-FFF2-40B4-BE49-F238E27FC236}">
                <a16:creationId xmlns:a16="http://schemas.microsoft.com/office/drawing/2014/main" id="{0DA2C2F5-34BE-1E17-3E5E-F9838717B846}"/>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24</a:t>
            </a:fld>
            <a:endParaRPr kumimoji="1" lang="ja-JP" altLang="en-US" sz="2400"/>
          </a:p>
        </p:txBody>
      </p:sp>
      <p:sp>
        <p:nvSpPr>
          <p:cNvPr id="5" name="テキスト ボックス 4">
            <a:extLst>
              <a:ext uri="{FF2B5EF4-FFF2-40B4-BE49-F238E27FC236}">
                <a16:creationId xmlns:a16="http://schemas.microsoft.com/office/drawing/2014/main" id="{15001583-D4DD-42EB-8BE9-986143CEBBD2}"/>
              </a:ext>
            </a:extLst>
          </p:cNvPr>
          <p:cNvSpPr txBox="1"/>
          <p:nvPr/>
        </p:nvSpPr>
        <p:spPr bwMode="gray">
          <a:xfrm>
            <a:off x="772886" y="5798211"/>
            <a:ext cx="9851571" cy="923330"/>
          </a:xfrm>
          <a:prstGeom prst="rect">
            <a:avLst/>
          </a:prstGeom>
          <a:noFill/>
        </p:spPr>
        <p:txBody>
          <a:bodyPr wrap="square" rtlCol="0">
            <a:spAutoFit/>
          </a:bodyPr>
          <a:lstStyle/>
          <a:p>
            <a:r>
              <a:rPr kumimoji="1" lang="ja-JP" altLang="en-US" u="sng" dirty="0">
                <a:latin typeface="UD デジタル 教科書体 NP-B" panose="02020700000000000000" pitchFamily="18" charset="-128"/>
                <a:ea typeface="UD デジタル 教科書体 NP-B" panose="02020700000000000000" pitchFamily="18" charset="-128"/>
              </a:rPr>
              <a:t>法施行後、当面の間は、いずれのシステムも併存</a:t>
            </a:r>
            <a:endParaRPr kumimoji="1" lang="en-US" altLang="ja-JP" u="sng" dirty="0">
              <a:latin typeface="UD デジタル 教科書体 NP-B" panose="02020700000000000000" pitchFamily="18" charset="-128"/>
              <a:ea typeface="UD デジタル 教科書体 NP-B" panose="02020700000000000000" pitchFamily="18" charset="-128"/>
            </a:endParaRPr>
          </a:p>
          <a:p>
            <a:r>
              <a:rPr lang="ja-JP" altLang="en-US" u="sng" dirty="0">
                <a:latin typeface="UD デジタル 教科書体 NP-B" panose="02020700000000000000" pitchFamily="18" charset="-128"/>
                <a:ea typeface="UD デジタル 教科書体 NP-B" panose="02020700000000000000" pitchFamily="18" charset="-128"/>
              </a:rPr>
              <a:t>施設種別に応じて、活用が義務付けられているシステム全ての確認が必要</a:t>
            </a:r>
            <a:endParaRPr lang="en-US" altLang="ja-JP" u="sng" dirty="0">
              <a:latin typeface="UD デジタル 教科書体 NP-B" panose="02020700000000000000" pitchFamily="18" charset="-128"/>
              <a:ea typeface="UD デジタル 教科書体 NP-B" panose="02020700000000000000" pitchFamily="18" charset="-128"/>
            </a:endParaRPr>
          </a:p>
          <a:p>
            <a:r>
              <a:rPr lang="ja-JP" altLang="en-US" dirty="0">
                <a:latin typeface="UD デジタル 教科書体 NP-B" panose="02020700000000000000" pitchFamily="18" charset="-128"/>
                <a:ea typeface="UD デジタル 教科書体 NP-B" panose="02020700000000000000" pitchFamily="18" charset="-128"/>
              </a:rPr>
              <a:t>（統合・連携については、他府県と共同で国に要望中）</a:t>
            </a:r>
            <a:endParaRPr lang="en-US" altLang="ja-JP" dirty="0">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584014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B472CE-20EF-87C7-F90E-0203FD9D5601}"/>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8C69D990-ED1B-CED0-1A46-ED523C81F460}"/>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1600" dirty="0">
                <a:solidFill>
                  <a:schemeClr val="bg1"/>
                </a:solidFill>
                <a:latin typeface="UD デジタル 教科書体 NP-B" panose="02020700000000000000" pitchFamily="18" charset="-128"/>
                <a:ea typeface="UD デジタル 教科書体 NP-B" panose="02020700000000000000" pitchFamily="18" charset="-128"/>
              </a:rPr>
              <a:t>３．保育士等の採用にあたり活用が義務付けられているシステム</a:t>
            </a:r>
            <a:endParaRPr lang="ja-JP" altLang="en-US" dirty="0">
              <a:solidFill>
                <a:schemeClr val="bg1"/>
              </a:solidFill>
              <a:latin typeface="UD デジタル 教科書体 NP-B" panose="02020700000000000000" pitchFamily="18" charset="-128"/>
              <a:ea typeface="UD デジタル 教科書体 NP-B" panose="02020700000000000000" pitchFamily="18" charset="-128"/>
            </a:endParaRPr>
          </a:p>
        </p:txBody>
      </p:sp>
      <p:pic>
        <p:nvPicPr>
          <p:cNvPr id="5" name="図 4">
            <a:extLst>
              <a:ext uri="{FF2B5EF4-FFF2-40B4-BE49-F238E27FC236}">
                <a16:creationId xmlns:a16="http://schemas.microsoft.com/office/drawing/2014/main" id="{B75E0A1D-C817-040C-5982-F7C69D2A7C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887031" y="655256"/>
            <a:ext cx="10417937" cy="5744950"/>
          </a:xfrm>
          <a:prstGeom prst="rect">
            <a:avLst/>
          </a:prstGeom>
        </p:spPr>
      </p:pic>
      <p:sp>
        <p:nvSpPr>
          <p:cNvPr id="8" name="テキスト ボックス 7">
            <a:extLst>
              <a:ext uri="{FF2B5EF4-FFF2-40B4-BE49-F238E27FC236}">
                <a16:creationId xmlns:a16="http://schemas.microsoft.com/office/drawing/2014/main" id="{8FEC5A51-334C-360A-D208-D7CAD1AC3917}"/>
              </a:ext>
            </a:extLst>
          </p:cNvPr>
          <p:cNvSpPr txBox="1"/>
          <p:nvPr/>
        </p:nvSpPr>
        <p:spPr bwMode="gray">
          <a:xfrm>
            <a:off x="6718852" y="-418"/>
            <a:ext cx="5414838" cy="461665"/>
          </a:xfrm>
          <a:prstGeom prst="rect">
            <a:avLst/>
          </a:prstGeom>
          <a:noFill/>
        </p:spPr>
        <p:txBody>
          <a:bodyPr wrap="square" rtlCol="0">
            <a:spAutoFit/>
          </a:bodyPr>
          <a:lstStyle/>
          <a:p>
            <a:r>
              <a:rPr lang="ja-JP" altLang="en-US" sz="800" dirty="0">
                <a:solidFill>
                  <a:schemeClr val="bg1"/>
                </a:solidFill>
                <a:latin typeface="UD デジタル 教科書体 NP-R" panose="02020400000000000000" pitchFamily="18" charset="-128"/>
                <a:ea typeface="UD デジタル 教科書体 NP-R" panose="02020400000000000000" pitchFamily="18" charset="-128"/>
              </a:rPr>
              <a:t>出典：こども家庭庁「こども性暴力防止法施行ガイドライン」（</a:t>
            </a:r>
            <a:r>
              <a:rPr lang="en-US" altLang="ja-JP" sz="800" dirty="0">
                <a:solidFill>
                  <a:schemeClr val="bg1"/>
                </a:solidFill>
                <a:latin typeface="UD デジタル 教科書体 NP-R" panose="02020400000000000000" pitchFamily="18" charset="-128"/>
                <a:ea typeface="UD デジタル 教科書体 NP-R" panose="02020400000000000000" pitchFamily="18" charset="-128"/>
                <a:hlinkClick r:id="rId4">
                  <a:extLst>
                    <a:ext uri="{A12FA001-AC4F-418D-AE19-62706E023703}">
                      <ahyp:hlinkClr xmlns:ahyp="http://schemas.microsoft.com/office/drawing/2018/hyperlinkcolor" val="tx"/>
                    </a:ext>
                  </a:extLst>
                </a:hlinkClick>
              </a:rPr>
              <a:t>https://www.cfa.go.jp/assets/contents/node/basic_page/field_ref_resources/80127231-8582-476e-a6e7-9347e725ed96/abc50df0/20260901_policies_child-safety_efforts_koseibouhou_72.pdf</a:t>
            </a:r>
            <a:r>
              <a:rPr lang="ja-JP" altLang="en-US" sz="800" dirty="0">
                <a:solidFill>
                  <a:schemeClr val="bg1"/>
                </a:solidFill>
                <a:latin typeface="UD デジタル 教科書体 NP-R" panose="02020400000000000000" pitchFamily="18" charset="-128"/>
                <a:ea typeface="UD デジタル 教科書体 NP-R" panose="02020400000000000000" pitchFamily="18" charset="-128"/>
              </a:rPr>
              <a:t>）</a:t>
            </a:r>
          </a:p>
        </p:txBody>
      </p:sp>
      <p:sp>
        <p:nvSpPr>
          <p:cNvPr id="2" name="スライド番号プレースホルダー 5">
            <a:extLst>
              <a:ext uri="{FF2B5EF4-FFF2-40B4-BE49-F238E27FC236}">
                <a16:creationId xmlns:a16="http://schemas.microsoft.com/office/drawing/2014/main" id="{40808785-7837-2DC4-5219-B0FEE35128BC}"/>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25</a:t>
            </a:fld>
            <a:endParaRPr kumimoji="1" lang="ja-JP" altLang="en-US" sz="2400"/>
          </a:p>
        </p:txBody>
      </p:sp>
      <p:sp>
        <p:nvSpPr>
          <p:cNvPr id="6" name="正方形/長方形 5">
            <a:extLst>
              <a:ext uri="{FF2B5EF4-FFF2-40B4-BE49-F238E27FC236}">
                <a16:creationId xmlns:a16="http://schemas.microsoft.com/office/drawing/2014/main" id="{E885DC1F-2926-F5B9-3D20-F5B6F3BBBC2C}"/>
              </a:ext>
            </a:extLst>
          </p:cNvPr>
          <p:cNvSpPr/>
          <p:nvPr/>
        </p:nvSpPr>
        <p:spPr bwMode="gray">
          <a:xfrm>
            <a:off x="887030" y="1581090"/>
            <a:ext cx="1033209" cy="131451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615695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0F8CB-A3C5-B865-90DF-7A7D7A11E3E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9C84D51-C897-FDA4-9995-ADCFEF041284}"/>
              </a:ext>
            </a:extLst>
          </p:cNvPr>
          <p:cNvSpPr>
            <a:spLocks noGrp="1"/>
          </p:cNvSpPr>
          <p:nvPr>
            <p:ph type="ctrTitle"/>
          </p:nvPr>
        </p:nvSpPr>
        <p:spPr bwMode="gray">
          <a:xfrm>
            <a:off x="750711" y="885297"/>
            <a:ext cx="10690578" cy="740304"/>
          </a:xfrm>
        </p:spPr>
        <p:txBody>
          <a:bodyPr>
            <a:noAutofit/>
          </a:bodyPr>
          <a:lstStyle/>
          <a:p>
            <a:pPr algn="l"/>
            <a:r>
              <a:rPr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rPr>
              <a:t>こども性暴力防止法の施行に向けた準備等について</a:t>
            </a:r>
            <a:endParaRPr kumimoji="1"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endParaRPr>
          </a:p>
        </p:txBody>
      </p:sp>
      <p:sp>
        <p:nvSpPr>
          <p:cNvPr id="3" name="字幕 2">
            <a:extLst>
              <a:ext uri="{FF2B5EF4-FFF2-40B4-BE49-F238E27FC236}">
                <a16:creationId xmlns:a16="http://schemas.microsoft.com/office/drawing/2014/main" id="{96FE5A12-1088-BB61-7EE6-1EF2C9B56E09}"/>
              </a:ext>
            </a:extLst>
          </p:cNvPr>
          <p:cNvSpPr>
            <a:spLocks noGrp="1"/>
          </p:cNvSpPr>
          <p:nvPr>
            <p:ph type="subTitle" idx="1"/>
          </p:nvPr>
        </p:nvSpPr>
        <p:spPr bwMode="gray">
          <a:xfrm>
            <a:off x="1377244" y="2009423"/>
            <a:ext cx="10306756" cy="2530969"/>
          </a:xfrm>
        </p:spPr>
        <p:txBody>
          <a:bodyPr>
            <a:noAutofit/>
          </a:bodyPr>
          <a:lstStyle/>
          <a:p>
            <a:pPr marL="514350" indent="-514350" algn="l">
              <a:lnSpc>
                <a:spcPct val="150000"/>
              </a:lnSpc>
              <a:buFont typeface="+mj-lt"/>
              <a:buAutoNum type="arabicPeriod"/>
            </a:pPr>
            <a:r>
              <a:rPr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こども性暴力防止法の概要</a:t>
            </a:r>
            <a:endParaRPr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令和８年</a:t>
            </a:r>
            <a:r>
              <a:rPr kumimoji="1"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12</a:t>
            </a:r>
            <a:r>
              <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月</a:t>
            </a:r>
            <a:r>
              <a:rPr kumimoji="1"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25</a:t>
            </a:r>
            <a:r>
              <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日までに準備すべきこと</a:t>
            </a:r>
            <a:endParaRPr kumimoji="1"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保育士等の採用にあたり活用が義務付けられているシステム</a:t>
            </a:r>
            <a:endParaRPr kumimoji="1"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rPr>
              <a:t>質疑応答</a:t>
            </a:r>
            <a:endParaRPr kumimoji="1" lang="en-US" altLang="ja-JP" sz="3200" u="sng" dirty="0">
              <a:solidFill>
                <a:srgbClr val="040499"/>
              </a:solidFill>
              <a:latin typeface="UD デジタル 教科書体 NP-B" panose="02020700000000000000" pitchFamily="18" charset="-128"/>
              <a:ea typeface="UD デジタル 教科書体 NP-B" panose="02020700000000000000" pitchFamily="18" charset="-128"/>
            </a:endParaRPr>
          </a:p>
        </p:txBody>
      </p:sp>
      <p:sp>
        <p:nvSpPr>
          <p:cNvPr id="4" name="スライド番号プレースホルダー 5">
            <a:extLst>
              <a:ext uri="{FF2B5EF4-FFF2-40B4-BE49-F238E27FC236}">
                <a16:creationId xmlns:a16="http://schemas.microsoft.com/office/drawing/2014/main" id="{A940C8B1-3381-0FD3-D70D-3296B09BF32D}"/>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26</a:t>
            </a:fld>
            <a:endParaRPr kumimoji="1" lang="ja-JP" altLang="en-US" sz="2400"/>
          </a:p>
        </p:txBody>
      </p:sp>
    </p:spTree>
    <p:extLst>
      <p:ext uri="{BB962C8B-B14F-4D97-AF65-F5344CB8AC3E}">
        <p14:creationId xmlns:p14="http://schemas.microsoft.com/office/powerpoint/2010/main" val="1762024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63888-CB54-C26B-3A04-12B5BCEC61E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C22509B-CB0A-000B-F46C-CDA5D4095AAD}"/>
              </a:ext>
            </a:extLst>
          </p:cNvPr>
          <p:cNvSpPr>
            <a:spLocks noGrp="1"/>
          </p:cNvSpPr>
          <p:nvPr>
            <p:ph type="ctrTitle"/>
          </p:nvPr>
        </p:nvSpPr>
        <p:spPr>
          <a:xfrm>
            <a:off x="750711" y="885297"/>
            <a:ext cx="10690578" cy="740304"/>
          </a:xfrm>
        </p:spPr>
        <p:txBody>
          <a:bodyPr>
            <a:noAutofit/>
          </a:bodyPr>
          <a:lstStyle/>
          <a:p>
            <a:pPr algn="l"/>
            <a:r>
              <a:rPr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rPr>
              <a:t>こども性暴力防止法の施行に向けた準備等について</a:t>
            </a:r>
            <a:endParaRPr kumimoji="1"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endParaRPr>
          </a:p>
        </p:txBody>
      </p:sp>
      <p:sp>
        <p:nvSpPr>
          <p:cNvPr id="3" name="字幕 2">
            <a:extLst>
              <a:ext uri="{FF2B5EF4-FFF2-40B4-BE49-F238E27FC236}">
                <a16:creationId xmlns:a16="http://schemas.microsoft.com/office/drawing/2014/main" id="{216814F5-2A5B-2A15-C073-A03421839AA6}"/>
              </a:ext>
            </a:extLst>
          </p:cNvPr>
          <p:cNvSpPr>
            <a:spLocks noGrp="1"/>
          </p:cNvSpPr>
          <p:nvPr>
            <p:ph type="subTitle" idx="1"/>
          </p:nvPr>
        </p:nvSpPr>
        <p:spPr bwMode="gray">
          <a:xfrm>
            <a:off x="1377244" y="2009423"/>
            <a:ext cx="10306756" cy="2530969"/>
          </a:xfrm>
        </p:spPr>
        <p:txBody>
          <a:bodyPr>
            <a:noAutofit/>
          </a:bodyPr>
          <a:lstStyle/>
          <a:p>
            <a:pPr marL="514350" indent="-514350" algn="l">
              <a:lnSpc>
                <a:spcPct val="150000"/>
              </a:lnSpc>
              <a:buFont typeface="+mj-lt"/>
              <a:buAutoNum type="arabicPeriod"/>
            </a:pPr>
            <a:r>
              <a:rPr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rPr>
              <a:t>こども性暴力防止法の概要</a:t>
            </a:r>
            <a:endParaRPr lang="en-US" altLang="ja-JP" sz="3200" u="sng" dirty="0">
              <a:solidFill>
                <a:srgbClr val="040499"/>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令和８年</a:t>
            </a:r>
            <a:r>
              <a:rPr kumimoji="1"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12</a:t>
            </a:r>
            <a:r>
              <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月</a:t>
            </a:r>
            <a:r>
              <a:rPr kumimoji="1"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25</a:t>
            </a:r>
            <a:r>
              <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日までに準備すべきこと</a:t>
            </a:r>
            <a:endParaRPr kumimoji="1"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保育士等の採用にあたり活用が義務付けられているシステム</a:t>
            </a:r>
            <a:endParaRPr kumimoji="1"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質疑応答</a:t>
            </a:r>
            <a:endPar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endParaRPr>
          </a:p>
        </p:txBody>
      </p:sp>
      <p:sp>
        <p:nvSpPr>
          <p:cNvPr id="4" name="スライド番号プレースホルダー 5">
            <a:extLst>
              <a:ext uri="{FF2B5EF4-FFF2-40B4-BE49-F238E27FC236}">
                <a16:creationId xmlns:a16="http://schemas.microsoft.com/office/drawing/2014/main" id="{D1FC8AE4-491F-D1D6-5CC4-D38D754887D6}"/>
              </a:ext>
            </a:extLst>
          </p:cNvPr>
          <p:cNvSpPr>
            <a:spLocks noGrp="1"/>
          </p:cNvSpPr>
          <p:nvPr>
            <p:ph type="sldNum" sz="quarter" idx="12"/>
          </p:nvPr>
        </p:nvSpPr>
        <p:spPr>
          <a:xfrm>
            <a:off x="9448800" y="6492875"/>
            <a:ext cx="2743200" cy="365125"/>
          </a:xfrm>
        </p:spPr>
        <p:txBody>
          <a:bodyPr/>
          <a:lstStyle/>
          <a:p>
            <a:fld id="{7AFF899F-E54D-439E-880A-E8CFD45D86CA}" type="slidenum">
              <a:rPr kumimoji="1" lang="ja-JP" altLang="en-US" sz="2400" smtClean="0"/>
              <a:t>3</a:t>
            </a:fld>
            <a:endParaRPr kumimoji="1" lang="ja-JP" altLang="en-US" sz="2400"/>
          </a:p>
        </p:txBody>
      </p:sp>
    </p:spTree>
    <p:extLst>
      <p:ext uri="{BB962C8B-B14F-4D97-AF65-F5344CB8AC3E}">
        <p14:creationId xmlns:p14="http://schemas.microsoft.com/office/powerpoint/2010/main" val="574710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15168-BC34-6A3C-6440-8F16BE4DE35C}"/>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C7AA3923-1E89-B7E1-B495-A0D3DA9CB777}"/>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１．こども性暴力防止法の概要</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graphicFrame>
        <p:nvGraphicFramePr>
          <p:cNvPr id="4" name="表 3">
            <a:extLst>
              <a:ext uri="{FF2B5EF4-FFF2-40B4-BE49-F238E27FC236}">
                <a16:creationId xmlns:a16="http://schemas.microsoft.com/office/drawing/2014/main" id="{AF0074A7-8963-5DB8-24D8-52CF812B08CE}"/>
              </a:ext>
            </a:extLst>
          </p:cNvPr>
          <p:cNvGraphicFramePr>
            <a:graphicFrameLocks noGrp="1"/>
          </p:cNvGraphicFramePr>
          <p:nvPr>
            <p:extLst>
              <p:ext uri="{D42A27DB-BD31-4B8C-83A1-F6EECF244321}">
                <p14:modId xmlns:p14="http://schemas.microsoft.com/office/powerpoint/2010/main" val="2062918796"/>
              </p:ext>
            </p:extLst>
          </p:nvPr>
        </p:nvGraphicFramePr>
        <p:xfrm>
          <a:off x="65548" y="502836"/>
          <a:ext cx="12074155" cy="6255420"/>
        </p:xfrm>
        <a:graphic>
          <a:graphicData uri="http://schemas.openxmlformats.org/drawingml/2006/table">
            <a:tbl>
              <a:tblPr bandRow="1">
                <a:tableStyleId>{5940675A-B579-460E-94D1-54222C63F5DA}</a:tableStyleId>
              </a:tblPr>
              <a:tblGrid>
                <a:gridCol w="973141">
                  <a:extLst>
                    <a:ext uri="{9D8B030D-6E8A-4147-A177-3AD203B41FA5}">
                      <a16:colId xmlns:a16="http://schemas.microsoft.com/office/drawing/2014/main" val="1621473707"/>
                    </a:ext>
                  </a:extLst>
                </a:gridCol>
                <a:gridCol w="5910751">
                  <a:extLst>
                    <a:ext uri="{9D8B030D-6E8A-4147-A177-3AD203B41FA5}">
                      <a16:colId xmlns:a16="http://schemas.microsoft.com/office/drawing/2014/main" val="2883166927"/>
                    </a:ext>
                  </a:extLst>
                </a:gridCol>
                <a:gridCol w="5190263">
                  <a:extLst>
                    <a:ext uri="{9D8B030D-6E8A-4147-A177-3AD203B41FA5}">
                      <a16:colId xmlns:a16="http://schemas.microsoft.com/office/drawing/2014/main" val="2304489884"/>
                    </a:ext>
                  </a:extLst>
                </a:gridCol>
              </a:tblGrid>
              <a:tr h="523324">
                <a:tc>
                  <a:txBody>
                    <a:bodyPr/>
                    <a:lstStyle/>
                    <a:p>
                      <a:pPr algn="ctr"/>
                      <a:r>
                        <a:rPr kumimoji="1" lang="ja-JP" altLang="ja-JP" sz="1200" kern="1200" dirty="0">
                          <a:solidFill>
                            <a:schemeClr val="tx1"/>
                          </a:solidFill>
                          <a:effectLst/>
                          <a:latin typeface="UD デジタル 教科書体 NP-R" panose="02020400000000000000" pitchFamily="18" charset="-128"/>
                          <a:ea typeface="UD デジタル 教科書体 NP-R" panose="02020400000000000000" pitchFamily="18" charset="-128"/>
                          <a:cs typeface="+mn-cs"/>
                        </a:rPr>
                        <a:t>趣旨</a:t>
                      </a:r>
                      <a:endParaRPr kumimoji="1" lang="ja-JP" altLang="en-US" sz="1200" dirty="0">
                        <a:latin typeface="UD デジタル 教科書体 NP-R" panose="02020400000000000000" pitchFamily="18" charset="-128"/>
                        <a:ea typeface="UD デジタル 教科書体 NP-R" panose="02020400000000000000" pitchFamily="18" charset="-128"/>
                      </a:endParaRPr>
                    </a:p>
                  </a:txBody>
                  <a:tcPr marL="91547" marR="91547" marT="45774" marB="45774" anchor="ctr">
                    <a:solidFill>
                      <a:schemeClr val="accent2">
                        <a:lumMod val="20000"/>
                        <a:lumOff val="80000"/>
                      </a:schemeClr>
                    </a:solidFill>
                  </a:tcPr>
                </a:tc>
                <a:tc gridSpan="2">
                  <a:txBody>
                    <a:bodyPr/>
                    <a:lstStyle/>
                    <a:p>
                      <a:pPr>
                        <a:lnSpc>
                          <a:spcPts val="1300"/>
                        </a:lnSpc>
                        <a:spcAft>
                          <a:spcPts val="300"/>
                        </a:spcAft>
                      </a:pPr>
                      <a:r>
                        <a:rPr kumimoji="1" lang="ja-JP" altLang="ja-JP" sz="1200" kern="1200" dirty="0">
                          <a:solidFill>
                            <a:schemeClr val="tx1"/>
                          </a:solidFill>
                          <a:effectLst/>
                          <a:latin typeface="UD デジタル 教科書体 NP-R" panose="02020400000000000000" pitchFamily="18" charset="-128"/>
                          <a:ea typeface="UD デジタル 教科書体 NP-R" panose="02020400000000000000" pitchFamily="18" charset="-128"/>
                          <a:cs typeface="+mn-cs"/>
                        </a:rPr>
                        <a:t>児童等に教育・保育等を提供する事業者に対し、従事者による児童対象性暴力等を防止する措置を講じること等を義務付ける。</a:t>
                      </a:r>
                      <a:r>
                        <a:rPr kumimoji="1" lang="ja-JP" altLang="en-US" sz="1200" kern="1200" spc="0" baseline="0" dirty="0">
                          <a:solidFill>
                            <a:schemeClr val="tx1"/>
                          </a:solidFill>
                          <a:effectLst/>
                          <a:latin typeface="UD デジタル 教科書体 NP-R" panose="02020400000000000000" pitchFamily="18" charset="-128"/>
                          <a:ea typeface="UD デジタル 教科書体 NP-R" panose="02020400000000000000" pitchFamily="18" charset="-128"/>
                          <a:cs typeface="+mn-cs"/>
                        </a:rPr>
                        <a:t>（令和８年</a:t>
                      </a:r>
                      <a:r>
                        <a:rPr kumimoji="1" lang="en-US" altLang="ja-JP" sz="1200" kern="1200" spc="0" baseline="0" dirty="0">
                          <a:solidFill>
                            <a:schemeClr val="tx1"/>
                          </a:solidFill>
                          <a:effectLst/>
                          <a:latin typeface="UD デジタル 教科書体 NP-R" panose="02020400000000000000" pitchFamily="18" charset="-128"/>
                          <a:ea typeface="UD デジタル 教科書体 NP-R" panose="02020400000000000000" pitchFamily="18" charset="-128"/>
                          <a:cs typeface="+mn-cs"/>
                        </a:rPr>
                        <a:t>12</a:t>
                      </a:r>
                      <a:r>
                        <a:rPr kumimoji="1" lang="ja-JP" altLang="en-US" sz="1200" kern="1200" spc="0" baseline="0" dirty="0">
                          <a:solidFill>
                            <a:schemeClr val="tx1"/>
                          </a:solidFill>
                          <a:effectLst/>
                          <a:latin typeface="UD デジタル 教科書体 NP-R" panose="02020400000000000000" pitchFamily="18" charset="-128"/>
                          <a:ea typeface="UD デジタル 教科書体 NP-R" panose="02020400000000000000" pitchFamily="18" charset="-128"/>
                          <a:cs typeface="+mn-cs"/>
                        </a:rPr>
                        <a:t>月</a:t>
                      </a:r>
                      <a:r>
                        <a:rPr kumimoji="1" lang="en-US" altLang="ja-JP" sz="1200" kern="1200" spc="0" baseline="0" dirty="0">
                          <a:solidFill>
                            <a:schemeClr val="tx1"/>
                          </a:solidFill>
                          <a:effectLst/>
                          <a:latin typeface="UD デジタル 教科書体 NP-R" panose="02020400000000000000" pitchFamily="18" charset="-128"/>
                          <a:ea typeface="UD デジタル 教科書体 NP-R" panose="02020400000000000000" pitchFamily="18" charset="-128"/>
                          <a:cs typeface="+mn-cs"/>
                        </a:rPr>
                        <a:t>25</a:t>
                      </a:r>
                      <a:r>
                        <a:rPr kumimoji="1" lang="ja-JP" altLang="en-US" sz="1200" kern="1200" spc="0" baseline="0" dirty="0">
                          <a:solidFill>
                            <a:schemeClr val="tx1"/>
                          </a:solidFill>
                          <a:effectLst/>
                          <a:latin typeface="UD デジタル 教科書体 NP-R" panose="02020400000000000000" pitchFamily="18" charset="-128"/>
                          <a:ea typeface="UD デジタル 教科書体 NP-R" panose="02020400000000000000" pitchFamily="18" charset="-128"/>
                          <a:cs typeface="+mn-cs"/>
                        </a:rPr>
                        <a:t>日施行予定）</a:t>
                      </a:r>
                      <a:endParaRPr kumimoji="1" lang="en-US" altLang="ja-JP" sz="1200" kern="1200" spc="0" baseline="0" dirty="0">
                        <a:solidFill>
                          <a:schemeClr val="tx1"/>
                        </a:solidFill>
                        <a:effectLst/>
                        <a:latin typeface="UD デジタル 教科書体 NP-R" panose="02020400000000000000" pitchFamily="18" charset="-128"/>
                        <a:ea typeface="UD デジタル 教科書体 NP-R" panose="02020400000000000000" pitchFamily="18" charset="-128"/>
                        <a:cs typeface="+mn-cs"/>
                      </a:endParaRPr>
                    </a:p>
                    <a:p>
                      <a:pPr>
                        <a:lnSpc>
                          <a:spcPts val="1300"/>
                        </a:lnSpc>
                        <a:spcAft>
                          <a:spcPts val="300"/>
                        </a:spcAft>
                      </a:pPr>
                      <a:r>
                        <a:rPr kumimoji="1" lang="en-US" altLang="ja-JP" sz="1200" dirty="0">
                          <a:latin typeface="UD デジタル 教科書体 NP-B" panose="02020700000000000000" pitchFamily="18" charset="-128"/>
                          <a:ea typeface="UD デジタル 教科書体 NP-B" panose="02020700000000000000" pitchFamily="18" charset="-128"/>
                        </a:rPr>
                        <a:t>【</a:t>
                      </a:r>
                      <a:r>
                        <a:rPr kumimoji="1" lang="ja-JP" altLang="en-US" sz="1200" dirty="0">
                          <a:latin typeface="UD デジタル 教科書体 NP-B" panose="02020700000000000000" pitchFamily="18" charset="-128"/>
                          <a:ea typeface="UD デジタル 教科書体 NP-B" panose="02020700000000000000" pitchFamily="18" charset="-128"/>
                        </a:rPr>
                        <a:t>制度対象</a:t>
                      </a:r>
                      <a:r>
                        <a:rPr kumimoji="1" lang="en-US" altLang="ja-JP" sz="1200" dirty="0">
                          <a:latin typeface="UD デジタル 教科書体 NP-B" panose="02020700000000000000" pitchFamily="18" charset="-128"/>
                          <a:ea typeface="UD デジタル 教科書体 NP-B" panose="02020700000000000000" pitchFamily="18" charset="-128"/>
                        </a:rPr>
                        <a:t>】</a:t>
                      </a:r>
                      <a:r>
                        <a:rPr kumimoji="1" lang="ja-JP" altLang="en-US" sz="1200" dirty="0">
                          <a:latin typeface="UD デジタル 教科書体 NP-B" panose="02020700000000000000" pitchFamily="18" charset="-128"/>
                          <a:ea typeface="UD デジタル 教科書体 NP-B" panose="02020700000000000000" pitchFamily="18" charset="-128"/>
                        </a:rPr>
                        <a:t>事業者が行う各事業・業務が、児童等との関係で、①支配性、②継続性、③閉鎖性を有するか否かの観点から、対象事業・業務を規定。</a:t>
                      </a:r>
                    </a:p>
                  </a:txBody>
                  <a:tcPr marL="72000" marR="36000" marT="0" marB="0" anchor="ctr"/>
                </a:tc>
                <a:tc hMerge="1">
                  <a:txBody>
                    <a:bodyPr/>
                    <a:lstStyle/>
                    <a:p>
                      <a:pPr>
                        <a:lnSpc>
                          <a:spcPts val="1300"/>
                        </a:lnSpc>
                        <a:spcAft>
                          <a:spcPts val="0"/>
                        </a:spcAft>
                      </a:pP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2000" marR="36000" marT="0" marB="0" anchor="ctr"/>
                </a:tc>
                <a:extLst>
                  <a:ext uri="{0D108BD9-81ED-4DB2-BD59-A6C34878D82A}">
                    <a16:rowId xmlns:a16="http://schemas.microsoft.com/office/drawing/2014/main" val="1479981867"/>
                  </a:ext>
                </a:extLst>
              </a:tr>
              <a:tr h="0">
                <a:tc rowSpan="2">
                  <a:txBody>
                    <a:bodyPr/>
                    <a:lstStyle/>
                    <a:p>
                      <a:pPr algn="ctr"/>
                      <a:r>
                        <a:rPr kumimoji="1" lang="ja-JP" altLang="en-US" sz="1200" dirty="0">
                          <a:latin typeface="UD デジタル 教科書体 NP-R" panose="02020400000000000000" pitchFamily="18" charset="-128"/>
                          <a:ea typeface="UD デジタル 教科書体 NP-R" panose="02020400000000000000" pitchFamily="18" charset="-128"/>
                        </a:rPr>
                        <a:t>対象</a:t>
                      </a:r>
                      <a:endParaRPr kumimoji="1" lang="en-US" altLang="ja-JP" sz="1200" dirty="0">
                        <a:latin typeface="UD デジタル 教科書体 NP-R" panose="02020400000000000000" pitchFamily="18" charset="-128"/>
                        <a:ea typeface="UD デジタル 教科書体 NP-R" panose="02020400000000000000" pitchFamily="18" charset="-128"/>
                      </a:endParaRPr>
                    </a:p>
                    <a:p>
                      <a:pPr algn="ctr"/>
                      <a:r>
                        <a:rPr kumimoji="1" lang="ja-JP" altLang="en-US" sz="1200" dirty="0">
                          <a:latin typeface="UD デジタル 教科書体 NP-R" panose="02020400000000000000" pitchFamily="18" charset="-128"/>
                          <a:ea typeface="UD デジタル 教科書体 NP-R" panose="02020400000000000000" pitchFamily="18" charset="-128"/>
                        </a:rPr>
                        <a:t>事業者</a:t>
                      </a:r>
                    </a:p>
                  </a:txBody>
                  <a:tcPr marL="91547" marR="91547" marT="45774" marB="45774" anchor="ctr">
                    <a:solidFill>
                      <a:schemeClr val="accent2">
                        <a:lumMod val="20000"/>
                        <a:lumOff val="80000"/>
                      </a:schemeClr>
                    </a:solidFill>
                  </a:tcPr>
                </a:tc>
                <a:tc>
                  <a:txBody>
                    <a:bodyPr/>
                    <a:lstStyle/>
                    <a:p>
                      <a:r>
                        <a:rPr kumimoji="1" lang="ja-JP" altLang="en-US" sz="1200" dirty="0">
                          <a:latin typeface="UD デジタル 教科書体 NP-R" panose="02020400000000000000" pitchFamily="18" charset="-128"/>
                          <a:ea typeface="UD デジタル 教科書体 NP-R" panose="02020400000000000000" pitchFamily="18" charset="-128"/>
                        </a:rPr>
                        <a:t>学校設置者等（義務対象）</a:t>
                      </a:r>
                    </a:p>
                  </a:txBody>
                  <a:tcPr marL="91547" marR="91547" marT="45774" marB="45774" anchor="ct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kern="100">
                          <a:solidFill>
                            <a:srgbClr val="000000"/>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民間教育保育等事業者（認定対象）</a:t>
                      </a:r>
                      <a:r>
                        <a:rPr lang="ja-JP" altLang="ja-JP" sz="1100" kern="100">
                          <a:solidFill>
                            <a:srgbClr val="000000"/>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※国が直接、認定申請受付（窓口設置）</a:t>
                      </a:r>
                      <a:endParaRPr lang="ja-JP" alt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91547" marR="91547" marT="45774" marB="45774" anchor="ctr">
                    <a:solidFill>
                      <a:schemeClr val="accent2">
                        <a:lumMod val="20000"/>
                        <a:lumOff val="80000"/>
                      </a:schemeClr>
                    </a:solidFill>
                  </a:tcPr>
                </a:tc>
                <a:extLst>
                  <a:ext uri="{0D108BD9-81ED-4DB2-BD59-A6C34878D82A}">
                    <a16:rowId xmlns:a16="http://schemas.microsoft.com/office/drawing/2014/main" val="598880457"/>
                  </a:ext>
                </a:extLst>
              </a:tr>
              <a:tr h="1666132">
                <a:tc vMerge="1">
                  <a:txBody>
                    <a:bodyPr/>
                    <a:lstStyle/>
                    <a:p>
                      <a:endParaRPr kumimoji="1" lang="ja-JP" altLang="en-US" sz="1200" dirty="0">
                        <a:latin typeface="BIZ UDゴシック" panose="020B0400000000000000" pitchFamily="49" charset="-128"/>
                        <a:ea typeface="BIZ UDゴシック" panose="020B0400000000000000" pitchFamily="49" charset="-128"/>
                      </a:endParaRPr>
                    </a:p>
                  </a:txBody>
                  <a:tcPr anchor="ctr"/>
                </a:tc>
                <a:tc>
                  <a:txBody>
                    <a:bodyPr/>
                    <a:lstStyle/>
                    <a:p>
                      <a:pPr marL="171450" lvl="0" indent="-171450">
                        <a:lnSpc>
                          <a:spcPts val="1400"/>
                        </a:lnSpc>
                        <a:buFont typeface="Arial" panose="020B0604020202020204" pitchFamily="34" charset="0"/>
                        <a:buChar char="•"/>
                      </a:pPr>
                      <a:r>
                        <a:rPr kumimoji="1" lang="ja-JP" altLang="ja-JP" sz="1200" b="1"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rPr>
                        <a:t>認定こども園　</a:t>
                      </a:r>
                      <a:endParaRPr kumimoji="1" lang="ja-JP" altLang="ja-JP" sz="1200"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endParaRPr>
                    </a:p>
                    <a:p>
                      <a:pPr marL="171450" lvl="0" indent="-171450">
                        <a:lnSpc>
                          <a:spcPts val="1400"/>
                        </a:lnSpc>
                        <a:buFont typeface="Arial" panose="020B0604020202020204" pitchFamily="34" charset="0"/>
                        <a:buChar char="•"/>
                      </a:pPr>
                      <a:r>
                        <a:rPr kumimoji="1" lang="ja-JP" altLang="ja-JP" sz="1200" b="1"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rPr>
                        <a:t>児童福祉施設</a:t>
                      </a:r>
                      <a:endParaRPr kumimoji="1" lang="en-US" altLang="ja-JP" sz="1200" b="1"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endParaRPr>
                    </a:p>
                    <a:p>
                      <a:pPr marL="0" lvl="0" indent="0">
                        <a:lnSpc>
                          <a:spcPts val="1400"/>
                        </a:lnSpc>
                        <a:buFont typeface="Arial" panose="020B0604020202020204" pitchFamily="34" charset="0"/>
                        <a:buNone/>
                      </a:pPr>
                      <a:r>
                        <a:rPr kumimoji="1" lang="ja-JP" altLang="en-US" sz="1200" b="1"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rPr>
                        <a:t>　　</a:t>
                      </a:r>
                      <a:r>
                        <a:rPr kumimoji="1" lang="ja-JP" altLang="ja-JP" sz="1200" b="1"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rPr>
                        <a:t>保育所、指定障がい児入所施設等、乳児院、母子生活支援施設、児童館、</a:t>
                      </a:r>
                      <a:endParaRPr kumimoji="1" lang="en-US" altLang="ja-JP" sz="1200" b="1"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endParaRPr>
                    </a:p>
                    <a:p>
                      <a:pPr marL="0" lvl="0" indent="0">
                        <a:lnSpc>
                          <a:spcPts val="1400"/>
                        </a:lnSpc>
                        <a:buFont typeface="Arial" panose="020B0604020202020204" pitchFamily="34" charset="0"/>
                        <a:buNone/>
                      </a:pPr>
                      <a:r>
                        <a:rPr kumimoji="1" lang="ja-JP" altLang="en-US" sz="1200" b="1"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rPr>
                        <a:t>　　</a:t>
                      </a:r>
                      <a:r>
                        <a:rPr kumimoji="1" lang="ja-JP" altLang="ja-JP" sz="1200" b="1"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rPr>
                        <a:t>児童養護施設、障がい児入所施設、児童心理治療施設、児童自立支援施設</a:t>
                      </a:r>
                      <a:endParaRPr kumimoji="1" lang="ja-JP" altLang="ja-JP" sz="1200"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endParaRPr>
                    </a:p>
                    <a:p>
                      <a:pPr marL="171450" lvl="0" indent="-171450">
                        <a:lnSpc>
                          <a:spcPts val="1400"/>
                        </a:lnSpc>
                        <a:buFont typeface="Arial" panose="020B0604020202020204" pitchFamily="34" charset="0"/>
                        <a:buChar char="•"/>
                      </a:pPr>
                      <a:r>
                        <a:rPr kumimoji="1" lang="ja-JP" altLang="ja-JP" sz="1200" b="1"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rPr>
                        <a:t>児童相談所（一時保護施設を含む）</a:t>
                      </a:r>
                      <a:endParaRPr kumimoji="1" lang="ja-JP" altLang="ja-JP" sz="1200"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endParaRPr>
                    </a:p>
                    <a:p>
                      <a:pPr marL="171450" lvl="0" indent="-171450">
                        <a:lnSpc>
                          <a:spcPts val="1400"/>
                        </a:lnSpc>
                        <a:buFont typeface="Arial" panose="020B0604020202020204" pitchFamily="34" charset="0"/>
                        <a:buChar char="•"/>
                      </a:pPr>
                      <a:r>
                        <a:rPr kumimoji="1" lang="ja-JP" altLang="ja-JP" sz="1200" b="1"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rPr>
                        <a:t>指定障がい児通所支援事業</a:t>
                      </a:r>
                      <a:endParaRPr kumimoji="1" lang="en-US" altLang="ja-JP" sz="1200" b="1"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endParaRPr>
                    </a:p>
                    <a:p>
                      <a:pPr marL="0" lvl="0" indent="0">
                        <a:lnSpc>
                          <a:spcPts val="1400"/>
                        </a:lnSpc>
                        <a:buFont typeface="Arial" panose="020B0604020202020204" pitchFamily="34" charset="0"/>
                        <a:buNone/>
                      </a:pPr>
                      <a:r>
                        <a:rPr kumimoji="1" lang="ja-JP" altLang="en-US" sz="1200" b="1"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rPr>
                        <a:t>　　</a:t>
                      </a:r>
                      <a:r>
                        <a:rPr kumimoji="1" lang="ja-JP" altLang="ja-JP" sz="1200" b="1" kern="1200" spc="-100" baseline="0" dirty="0">
                          <a:solidFill>
                            <a:schemeClr val="tx1"/>
                          </a:solidFill>
                          <a:effectLst/>
                          <a:latin typeface="UD デジタル 教科書体 NP-B" panose="02020700000000000000" pitchFamily="18" charset="-128"/>
                          <a:ea typeface="UD デジタル 教科書体 NP-B" panose="02020700000000000000" pitchFamily="18" charset="-128"/>
                          <a:cs typeface="+mn-cs"/>
                        </a:rPr>
                        <a:t>児童発達支援、放課後等デイサービス、保育所等訪問支援、居宅訪問型児童発達支援</a:t>
                      </a:r>
                      <a:endParaRPr kumimoji="1" lang="ja-JP" altLang="ja-JP" sz="1000" kern="1200" spc="-100" baseline="0" dirty="0">
                        <a:solidFill>
                          <a:schemeClr val="tx1"/>
                        </a:solidFill>
                        <a:effectLst/>
                        <a:latin typeface="UD デジタル 教科書体 NP-B" panose="02020700000000000000" pitchFamily="18" charset="-128"/>
                        <a:ea typeface="UD デジタル 教科書体 NP-B" panose="02020700000000000000" pitchFamily="18" charset="-128"/>
                        <a:cs typeface="+mn-cs"/>
                      </a:endParaRPr>
                    </a:p>
                    <a:p>
                      <a:pPr marL="171450" lvl="0" indent="-171450">
                        <a:lnSpc>
                          <a:spcPts val="1400"/>
                        </a:lnSpc>
                        <a:spcBef>
                          <a:spcPts val="600"/>
                        </a:spcBef>
                        <a:buFont typeface="Arial" panose="020B0604020202020204" pitchFamily="34" charset="0"/>
                        <a:buChar char="•"/>
                      </a:pPr>
                      <a:r>
                        <a:rPr kumimoji="1" lang="ja-JP" altLang="ja-JP" sz="1100"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rPr>
                        <a:t>家庭的保育事業、小規模保育事業、居宅訪問型保育事業、事業所内保育事業</a:t>
                      </a:r>
                    </a:p>
                    <a:p>
                      <a:pPr marL="171450" lvl="0" indent="-171450">
                        <a:lnSpc>
                          <a:spcPts val="1400"/>
                        </a:lnSpc>
                        <a:buFont typeface="Arial" panose="020B0604020202020204" pitchFamily="34" charset="0"/>
                        <a:buChar char="•"/>
                      </a:pPr>
                      <a:r>
                        <a:rPr kumimoji="1" lang="ja-JP" altLang="ja-JP" sz="1100" kern="1200" dirty="0">
                          <a:solidFill>
                            <a:schemeClr val="tx1"/>
                          </a:solidFill>
                          <a:effectLst/>
                          <a:latin typeface="UD デジタル 教科書体 NP-B" panose="02020700000000000000" pitchFamily="18" charset="-128"/>
                          <a:ea typeface="UD デジタル 教科書体 NP-B" panose="02020700000000000000" pitchFamily="18" charset="-128"/>
                          <a:cs typeface="+mn-cs"/>
                        </a:rPr>
                        <a:t>乳児等通園支援事業（こども誰でも通園制度）</a:t>
                      </a:r>
                    </a:p>
                    <a:p>
                      <a:pPr marL="171450" lvl="0" indent="-171450">
                        <a:lnSpc>
                          <a:spcPts val="1400"/>
                        </a:lnSpc>
                        <a:buFont typeface="Arial" panose="020B0604020202020204" pitchFamily="34" charset="0"/>
                        <a:buChar char="•"/>
                      </a:pPr>
                      <a:r>
                        <a:rPr kumimoji="1" lang="ja-JP" altLang="ja-JP" sz="1100" kern="1200" dirty="0">
                          <a:solidFill>
                            <a:schemeClr val="tx1"/>
                          </a:solidFill>
                          <a:effectLst/>
                          <a:latin typeface="UD デジタル 教科書体 NP-R" panose="02020400000000000000" pitchFamily="18" charset="-128"/>
                          <a:ea typeface="UD デジタル 教科書体 NP-R" panose="02020400000000000000" pitchFamily="18" charset="-128"/>
                          <a:cs typeface="+mn-cs"/>
                        </a:rPr>
                        <a:t>学校</a:t>
                      </a:r>
                      <a:r>
                        <a:rPr kumimoji="1" lang="ja-JP" altLang="ja-JP" sz="800" kern="1200" dirty="0">
                          <a:solidFill>
                            <a:schemeClr val="tx1"/>
                          </a:solidFill>
                          <a:effectLst/>
                          <a:latin typeface="UD デジタル 教科書体 NP-R" panose="02020400000000000000" pitchFamily="18" charset="-128"/>
                          <a:ea typeface="UD デジタル 教科書体 NP-R" panose="02020400000000000000" pitchFamily="18" charset="-128"/>
                          <a:cs typeface="+mn-cs"/>
                        </a:rPr>
                        <a:t>（幼稚園、小中学校、義務教育学校、高校、中等教育学校、 特別支援学校、高等専門学校）</a:t>
                      </a:r>
                      <a:endParaRPr kumimoji="1" lang="ja-JP" altLang="ja-JP" sz="1100" kern="1200" dirty="0">
                        <a:solidFill>
                          <a:schemeClr val="tx1"/>
                        </a:solidFill>
                        <a:effectLst/>
                        <a:latin typeface="UD デジタル 教科書体 NP-R" panose="02020400000000000000" pitchFamily="18" charset="-128"/>
                        <a:ea typeface="UD デジタル 教科書体 NP-R" panose="02020400000000000000" pitchFamily="18" charset="-128"/>
                        <a:cs typeface="+mn-cs"/>
                      </a:endParaRPr>
                    </a:p>
                    <a:p>
                      <a:pPr marL="171450" indent="-171450">
                        <a:lnSpc>
                          <a:spcPts val="1400"/>
                        </a:lnSpc>
                        <a:buFont typeface="Arial" panose="020B0604020202020204" pitchFamily="34" charset="0"/>
                        <a:buChar char="•"/>
                      </a:pPr>
                      <a:r>
                        <a:rPr kumimoji="1" lang="ja-JP" altLang="ja-JP" sz="1100" kern="1200" dirty="0">
                          <a:solidFill>
                            <a:schemeClr val="tx1"/>
                          </a:solidFill>
                          <a:effectLst/>
                          <a:latin typeface="UD デジタル 教科書体 NP-R" panose="02020400000000000000" pitchFamily="18" charset="-128"/>
                          <a:ea typeface="UD デジタル 教科書体 NP-R" panose="02020400000000000000" pitchFamily="18" charset="-128"/>
                          <a:cs typeface="+mn-cs"/>
                        </a:rPr>
                        <a:t>専修学校</a:t>
                      </a:r>
                      <a:r>
                        <a:rPr kumimoji="1" lang="ja-JP" altLang="ja-JP" sz="800" kern="1200" dirty="0">
                          <a:solidFill>
                            <a:schemeClr val="tx1"/>
                          </a:solidFill>
                          <a:effectLst/>
                          <a:latin typeface="UD デジタル 教科書体 NP-R" panose="02020400000000000000" pitchFamily="18" charset="-128"/>
                          <a:ea typeface="UD デジタル 教科書体 NP-R" panose="02020400000000000000" pitchFamily="18" charset="-128"/>
                          <a:cs typeface="+mn-cs"/>
                        </a:rPr>
                        <a:t>（高等課程）</a:t>
                      </a:r>
                      <a:endParaRPr kumimoji="1" lang="en-US" altLang="ja-JP" sz="800" kern="1200" dirty="0">
                        <a:solidFill>
                          <a:schemeClr val="tx1"/>
                        </a:solidFill>
                        <a:effectLst/>
                        <a:latin typeface="UD デジタル 教科書体 NP-R" panose="02020400000000000000" pitchFamily="18" charset="-128"/>
                        <a:ea typeface="UD デジタル 教科書体 NP-R" panose="02020400000000000000" pitchFamily="18" charset="-128"/>
                        <a:cs typeface="+mn-cs"/>
                      </a:endParaRPr>
                    </a:p>
                  </a:txBody>
                  <a:tcPr marL="91547" marR="91547" marT="45774" marB="45774"/>
                </a:tc>
                <a:tc>
                  <a:txBody>
                    <a:bodyPr/>
                    <a:lstStyle/>
                    <a:p>
                      <a:pPr marL="171450" lvl="0" indent="-171450">
                        <a:lnSpc>
                          <a:spcPts val="1700"/>
                        </a:lnSpc>
                        <a:buFont typeface="Arial" panose="020B0604020202020204" pitchFamily="34" charset="0"/>
                        <a:buChar char="•"/>
                      </a:pPr>
                      <a:r>
                        <a:rPr lang="ja-JP" alt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児童福祉法上の届出事業</a:t>
                      </a:r>
                      <a:endParaRPr lang="en-US" alt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p>
                      <a:pPr marL="0" lvl="0" indent="0">
                        <a:lnSpc>
                          <a:spcPts val="1700"/>
                        </a:lnSpc>
                        <a:buFont typeface="Arial" panose="020B0604020202020204" pitchFamily="34" charset="0"/>
                        <a:buNone/>
                      </a:pPr>
                      <a:r>
                        <a:rPr lang="ja-JP" altLang="en-US"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　</a:t>
                      </a:r>
                      <a:r>
                        <a:rPr lang="ja-JP" alt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（放課後児童クラブ、病児保育事業、認可外保育施設　等）</a:t>
                      </a:r>
                    </a:p>
                    <a:p>
                      <a:pPr marL="171450" lvl="0" indent="-171450">
                        <a:lnSpc>
                          <a:spcPts val="1700"/>
                        </a:lnSpc>
                        <a:buFont typeface="Arial" panose="020B0604020202020204" pitchFamily="34" charset="0"/>
                        <a:buChar char="•"/>
                      </a:pPr>
                      <a:r>
                        <a:rPr lang="ja-JP" alt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障害者総合支援法に規定される事業で障がい児を対象とするもの</a:t>
                      </a:r>
                    </a:p>
                    <a:p>
                      <a:pPr marL="171450" lvl="0" indent="-171450">
                        <a:lnSpc>
                          <a:spcPts val="1700"/>
                        </a:lnSpc>
                        <a:buFont typeface="Arial" panose="020B0604020202020204" pitchFamily="34" charset="0"/>
                        <a:buChar char="•"/>
                      </a:pPr>
                      <a:r>
                        <a:rPr lang="ja-JP" alt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専修学校及び各種学校</a:t>
                      </a:r>
                    </a:p>
                    <a:p>
                      <a:pPr marL="171450" lvl="0" indent="-171450">
                        <a:lnSpc>
                          <a:spcPts val="1700"/>
                        </a:lnSpc>
                        <a:buFont typeface="Arial" panose="020B0604020202020204" pitchFamily="34" charset="0"/>
                        <a:buChar char="•"/>
                      </a:pPr>
                      <a:r>
                        <a:rPr lang="ja-JP" alt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民間教育事業（学習塾、スポーツクラブ、ダンススクール　等）</a:t>
                      </a:r>
                      <a:endParaRPr lang="en-US" alt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p>
                      <a:pPr marL="0" lvl="0" indent="0">
                        <a:lnSpc>
                          <a:spcPts val="1700"/>
                        </a:lnSpc>
                        <a:buFont typeface="Arial" panose="020B0604020202020204" pitchFamily="34" charset="0"/>
                        <a:buNone/>
                      </a:pPr>
                      <a:r>
                        <a:rPr lang="ja-JP" altLang="en-US"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　　　　　　 　　　　　　　　　　　　　　　　　　　　　</a:t>
                      </a:r>
                      <a:r>
                        <a:rPr lang="ja-JP" alt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　　　　等</a:t>
                      </a:r>
                      <a:endParaRPr kumimoji="1" lang="ja-JP" altLang="en-US" sz="1200" dirty="0">
                        <a:latin typeface="UD デジタル 教科書体 NP-R" panose="02020400000000000000" pitchFamily="18" charset="-128"/>
                        <a:ea typeface="UD デジタル 教科書体 NP-R" panose="02020400000000000000" pitchFamily="18" charset="-128"/>
                      </a:endParaRPr>
                    </a:p>
                  </a:txBody>
                  <a:tcPr marL="91547" marR="91547" marT="45774" marB="45774"/>
                </a:tc>
                <a:extLst>
                  <a:ext uri="{0D108BD9-81ED-4DB2-BD59-A6C34878D82A}">
                    <a16:rowId xmlns:a16="http://schemas.microsoft.com/office/drawing/2014/main" val="2507545106"/>
                  </a:ext>
                </a:extLst>
              </a:tr>
              <a:tr h="536038">
                <a:tc>
                  <a:txBody>
                    <a:bodyPr/>
                    <a:lstStyle/>
                    <a:p>
                      <a:pPr algn="ctr">
                        <a:buNone/>
                      </a:pPr>
                      <a:r>
                        <a:rPr lang="ja-JP" sz="1200" kern="100" dirty="0">
                          <a:solidFill>
                            <a:srgbClr val="000000"/>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対象</a:t>
                      </a:r>
                      <a:r>
                        <a:rPr lang="ja-JP" altLang="en-US" sz="1200" kern="100" dirty="0">
                          <a:solidFill>
                            <a:srgbClr val="000000"/>
                          </a:solidFill>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業務</a:t>
                      </a:r>
                      <a:endParaRPr 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54038" marR="54038" marT="0" marB="0" anchor="ctr">
                    <a:solidFill>
                      <a:schemeClr val="accent2">
                        <a:lumMod val="20000"/>
                        <a:lumOff val="80000"/>
                      </a:schemeClr>
                    </a:solidFill>
                  </a:tcPr>
                </a:tc>
                <a:tc gridSpan="2">
                  <a:txBody>
                    <a:bodyPr/>
                    <a:lstStyle/>
                    <a:p>
                      <a:pPr marL="171450" indent="-171450">
                        <a:buFont typeface="Arial" panose="020B0604020202020204" pitchFamily="34" charset="0"/>
                        <a:buChar char="•"/>
                      </a:pPr>
                      <a:r>
                        <a:rPr lang="ja-JP" altLang="en-US"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一律対象となる職種　　　　　　　　　　　：　保育士・保育教諭、児童指導員、保育補助者、教諭　等</a:t>
                      </a:r>
                    </a:p>
                    <a:p>
                      <a:pPr marL="171450" indent="-171450">
                        <a:lnSpc>
                          <a:spcPts val="1200"/>
                        </a:lnSpc>
                        <a:buFont typeface="Arial" panose="020B0604020202020204" pitchFamily="34" charset="0"/>
                        <a:buChar char="•"/>
                      </a:pPr>
                      <a:r>
                        <a:rPr lang="ja-JP" altLang="en-US"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一部が対象となり得る職種　　　　　　　　：　事務職員、送迎バスの運転手、調理員　等（実態に応じて設置者が判断）</a:t>
                      </a:r>
                      <a:endParaRPr lang="en-US" alt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p>
                      <a:pPr marL="0" indent="0">
                        <a:lnSpc>
                          <a:spcPts val="1200"/>
                        </a:lnSpc>
                        <a:buFont typeface="Arial" panose="020B0604020202020204" pitchFamily="34" charset="0"/>
                        <a:buNone/>
                      </a:pPr>
                      <a:r>
                        <a:rPr lang="ja-JP" altLang="en-US"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（こどもに継続的に接する可能性がある職種）</a:t>
                      </a:r>
                    </a:p>
                  </a:txBody>
                  <a:tcPr marL="91547" marR="91547" marT="45774" marB="45774" anchor="ctr"/>
                </a:tc>
                <a:tc hMerge="1">
                  <a:txBody>
                    <a:bodyPr/>
                    <a:lstStyle/>
                    <a:p>
                      <a:pPr marL="0" indent="0">
                        <a:lnSpc>
                          <a:spcPts val="1200"/>
                        </a:lnSpc>
                        <a:buFont typeface="Arial" panose="020B0604020202020204" pitchFamily="34" charset="0"/>
                        <a:buNone/>
                      </a:pPr>
                      <a:endParaRPr lang="ja-JP" altLang="en-US"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91547" marR="91547" marT="45774" marB="45774" anchor="ctr"/>
                </a:tc>
                <a:extLst>
                  <a:ext uri="{0D108BD9-81ED-4DB2-BD59-A6C34878D82A}">
                    <a16:rowId xmlns:a16="http://schemas.microsoft.com/office/drawing/2014/main" val="2258203936"/>
                  </a:ext>
                </a:extLst>
              </a:tr>
              <a:tr h="1685664">
                <a:tc rowSpan="2">
                  <a:txBody>
                    <a:bodyPr/>
                    <a:lstStyle/>
                    <a:p>
                      <a:pPr algn="ctr"/>
                      <a:r>
                        <a:rPr kumimoji="1" lang="ja-JP" altLang="en-US" sz="1200" dirty="0">
                          <a:latin typeface="UD デジタル 教科書体 NP-R" panose="02020400000000000000" pitchFamily="18" charset="-128"/>
                          <a:ea typeface="UD デジタル 教科書体 NP-R" panose="02020400000000000000" pitchFamily="18" charset="-128"/>
                        </a:rPr>
                        <a:t>事業者に</a:t>
                      </a:r>
                    </a:p>
                    <a:p>
                      <a:pPr algn="ctr"/>
                      <a:r>
                        <a:rPr kumimoji="1" lang="ja-JP" altLang="en-US" sz="1200" dirty="0">
                          <a:latin typeface="UD デジタル 教科書体 NP-R" panose="02020400000000000000" pitchFamily="18" charset="-128"/>
                          <a:ea typeface="UD デジタル 教科書体 NP-R" panose="02020400000000000000" pitchFamily="18" charset="-128"/>
                        </a:rPr>
                        <a:t>求められる</a:t>
                      </a:r>
                    </a:p>
                    <a:p>
                      <a:pPr algn="ctr"/>
                      <a:r>
                        <a:rPr kumimoji="1" lang="ja-JP" altLang="en-US" sz="1200" dirty="0">
                          <a:latin typeface="UD デジタル 教科書体 NP-R" panose="02020400000000000000" pitchFamily="18" charset="-128"/>
                          <a:ea typeface="UD デジタル 教科書体 NP-R" panose="02020400000000000000" pitchFamily="18" charset="-128"/>
                        </a:rPr>
                        <a:t>取組み</a:t>
                      </a:r>
                    </a:p>
                  </a:txBody>
                  <a:tcPr marL="91547" marR="91547" marT="45774" marB="45774" anchor="ctr">
                    <a:solidFill>
                      <a:schemeClr val="accent2">
                        <a:lumMod val="20000"/>
                        <a:lumOff val="80000"/>
                      </a:schemeClr>
                    </a:solidFill>
                  </a:tcPr>
                </a:tc>
                <a:tc gridSpan="2">
                  <a:txBody>
                    <a:bodyPr/>
                    <a:lstStyle/>
                    <a:p>
                      <a:pPr marL="0" lvl="0" indent="0">
                        <a:lnSpc>
                          <a:spcPts val="1300"/>
                        </a:lnSpc>
                        <a:buFont typeface="Arial" panose="020B0604020202020204" pitchFamily="34" charset="0"/>
                        <a:buNone/>
                      </a:pPr>
                      <a:r>
                        <a:rPr lang="en-US" altLang="ja-JP" sz="1200" u="none"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1200" u="none"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安全確保措置</a:t>
                      </a:r>
                      <a:r>
                        <a:rPr lang="en-US" altLang="ja-JP" sz="1200" u="none"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p>
                    <a:p>
                      <a:pPr marL="0" lvl="0" indent="0">
                        <a:lnSpc>
                          <a:spcPts val="1300"/>
                        </a:lnSpc>
                        <a:buFont typeface="Arial" panose="020B0604020202020204" pitchFamily="34" charset="0"/>
                        <a:buNone/>
                      </a:pPr>
                      <a:r>
                        <a:rPr lang="ja-JP" altLang="en-US" sz="1200" u="none"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＜初犯防止対策＞</a:t>
                      </a:r>
                      <a:endParaRPr lang="en-US" altLang="ja-JP" sz="1200" u="none"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endParaRPr>
                    </a:p>
                    <a:p>
                      <a:pPr marL="0" lvl="0" indent="0">
                        <a:lnSpc>
                          <a:spcPts val="1300"/>
                        </a:lnSpc>
                        <a:buFont typeface="Arial" panose="020B0604020202020204" pitchFamily="34" charset="0"/>
                        <a:buNone/>
                      </a:pPr>
                      <a:r>
                        <a:rPr lang="ja-JP" altLang="en-US" sz="1200" u="none"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 ・日頃から取り組むこと　：制度の周知・啓発、面談等の実施、相談窓口設置・周知、従事者の研修、被害が疑われる場合の調査・保護　等</a:t>
                      </a:r>
                      <a:endParaRPr lang="en-US" altLang="ja-JP" sz="1200" u="none"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p>
                      <a:pPr marL="0" lvl="0" indent="0">
                        <a:lnSpc>
                          <a:spcPts val="1300"/>
                        </a:lnSpc>
                        <a:buFont typeface="Arial" panose="020B0604020202020204" pitchFamily="34" charset="0"/>
                        <a:buNone/>
                      </a:pPr>
                      <a:r>
                        <a:rPr lang="ja-JP" altLang="en-US" sz="1200" u="none"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 ・性暴力が疑われる場合に取り組むこと　：子どもの保護・支援、調査</a:t>
                      </a:r>
                      <a:endParaRPr lang="en-US" altLang="ja-JP" sz="1200" u="none"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p>
                      <a:pPr marL="0" lvl="0" indent="0">
                        <a:lnSpc>
                          <a:spcPts val="1300"/>
                        </a:lnSpc>
                        <a:buFont typeface="Arial" panose="020B0604020202020204" pitchFamily="34" charset="0"/>
                        <a:buNone/>
                      </a:pPr>
                      <a:r>
                        <a:rPr lang="ja-JP" altLang="en-US" sz="1200" u="none"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＜再犯防止対策＞</a:t>
                      </a:r>
                      <a:endParaRPr lang="en-US" altLang="ja-JP" sz="1200" u="none"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endParaRPr>
                    </a:p>
                    <a:p>
                      <a:pPr marL="0" lvl="0" indent="0">
                        <a:lnSpc>
                          <a:spcPts val="1300"/>
                        </a:lnSpc>
                        <a:buFont typeface="Arial" panose="020B0604020202020204" pitchFamily="34" charset="0"/>
                        <a:buNone/>
                      </a:pPr>
                      <a:r>
                        <a:rPr lang="ja-JP" altLang="en-US" sz="1200" u="none"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 ・性犯罪を繰り返させないために取り組むこと：従事者の性犯罪前科の有無の確認（いわゆる日本版</a:t>
                      </a:r>
                      <a:r>
                        <a:rPr lang="en-US" altLang="ja-JP" sz="1200" u="none"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DBS</a:t>
                      </a:r>
                      <a:r>
                        <a:rPr lang="ja-JP" altLang="en-US" sz="1200" u="none"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a:t>
                      </a:r>
                      <a:endParaRPr lang="en-US" altLang="ja-JP" sz="1200" u="none"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p>
                      <a:pPr marL="0" lvl="0" indent="0">
                        <a:lnSpc>
                          <a:spcPct val="200000"/>
                        </a:lnSpc>
                        <a:buFont typeface="Arial" panose="020B0604020202020204" pitchFamily="34" charset="0"/>
                        <a:buNone/>
                      </a:pPr>
                      <a:endParaRPr lang="en-US" altLang="ja-JP" sz="900" u="none"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p>
                      <a:pPr lvl="0">
                        <a:lnSpc>
                          <a:spcPts val="1300"/>
                        </a:lnSpc>
                      </a:pPr>
                      <a:r>
                        <a:rPr lang="ja-JP" altLang="en-US" sz="1200" u="none"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＜防止措置＞</a:t>
                      </a:r>
                      <a:endParaRPr lang="en-US" altLang="ja-JP" sz="1200" u="none"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endParaRPr>
                    </a:p>
                    <a:p>
                      <a:pPr lvl="0">
                        <a:lnSpc>
                          <a:spcPts val="1300"/>
                        </a:lnSpc>
                      </a:pPr>
                      <a:r>
                        <a:rPr lang="ja-JP" altLang="en-US"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 ・子どもに対して性暴力などを行うおそれがあると判断する場合、子どもと接する業務に就かせないなどの対応を実施</a:t>
                      </a:r>
                      <a:endParaRPr lang="en-US" alt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91547" marR="91547" marT="45774" marB="45774" anchor="ctr">
                    <a:lnB w="12700" cap="flat" cmpd="sng" algn="ctr">
                      <a:solidFill>
                        <a:schemeClr val="tx1"/>
                      </a:solidFill>
                      <a:prstDash val="sysDot"/>
                      <a:round/>
                      <a:headEnd type="none" w="med" len="med"/>
                      <a:tailEnd type="none" w="med" len="med"/>
                    </a:lnB>
                  </a:tcPr>
                </a:tc>
                <a:tc hMerge="1">
                  <a:txBody>
                    <a:bodyPr/>
                    <a:lstStyle/>
                    <a:p>
                      <a:pPr lvl="0">
                        <a:lnSpc>
                          <a:spcPts val="1300"/>
                        </a:lnSpc>
                      </a:pPr>
                      <a:endParaRPr lang="en-US" alt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txBody>
                  <a:tcPr marL="91547" marR="91547" marT="45774" marB="45774" anchor="ctr">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501261391"/>
                  </a:ext>
                </a:extLst>
              </a:tr>
              <a:tr h="293699">
                <a:tc vMerge="1">
                  <a:txBody>
                    <a:bodyPr/>
                    <a:lstStyle/>
                    <a:p>
                      <a:pPr algn="ctr"/>
                      <a:endParaRPr kumimoji="1" lang="ja-JP" altLang="en-US" sz="1200" dirty="0">
                        <a:latin typeface="UD デジタル 教科書体 NP-R" panose="02020400000000000000" pitchFamily="18" charset="-128"/>
                        <a:ea typeface="UD デジタル 教科書体 NP-R" panose="02020400000000000000" pitchFamily="18" charset="-128"/>
                      </a:endParaRPr>
                    </a:p>
                  </a:txBody>
                  <a:tcPr marL="91547" marR="91547" marT="45774" marB="45774" anchor="ctr">
                    <a:lnT w="12700" cap="flat" cmpd="sng" algn="ctr">
                      <a:solidFill>
                        <a:schemeClr val="tx1"/>
                      </a:solidFill>
                      <a:prstDash val="sysDot"/>
                      <a:round/>
                      <a:headEnd type="none" w="med" len="med"/>
                      <a:tailEnd type="none" w="med" len="med"/>
                    </a:lnT>
                    <a:solidFill>
                      <a:schemeClr val="accent2">
                        <a:lumMod val="20000"/>
                        <a:lumOff val="80000"/>
                      </a:schemeClr>
                    </a:solidFill>
                  </a:tcPr>
                </a:tc>
                <a:tc gridSpan="2">
                  <a:txBody>
                    <a:bodyPr/>
                    <a:lstStyle/>
                    <a:p>
                      <a:pPr lvl="0">
                        <a:lnSpc>
                          <a:spcPts val="1300"/>
                        </a:lnSpc>
                      </a:pPr>
                      <a:r>
                        <a:rPr lang="en-US" altLang="ja-JP" sz="12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12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情報管理措置</a:t>
                      </a:r>
                      <a:r>
                        <a:rPr lang="en-US" altLang="ja-JP" sz="12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p>
                    <a:p>
                      <a:pPr lvl="0">
                        <a:lnSpc>
                          <a:spcPts val="1300"/>
                        </a:lnSpc>
                      </a:pPr>
                      <a:r>
                        <a:rPr lang="ja-JP" altLang="en-US"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 ・特定性犯罪前科等の情報の適正な管理、利用制限、情報漏えいが起こった場合の報告、体制整備　等</a:t>
                      </a:r>
                      <a:endParaRPr lang="ja-JP" altLang="en-US" sz="1200" dirty="0">
                        <a:latin typeface="UD デジタル 教科書体 NP-R" panose="02020400000000000000" pitchFamily="18" charset="-128"/>
                        <a:ea typeface="UD デジタル 教科書体 NP-R" panose="02020400000000000000" pitchFamily="18" charset="-128"/>
                      </a:endParaRPr>
                    </a:p>
                  </a:txBody>
                  <a:tcPr marL="91547" marR="91547" marT="45774" marB="45774" anchor="ctr">
                    <a:lnT w="12700" cap="flat" cmpd="sng" algn="ctr">
                      <a:solidFill>
                        <a:schemeClr val="tx1"/>
                      </a:solidFill>
                      <a:prstDash val="sysDot"/>
                      <a:round/>
                      <a:headEnd type="none" w="med" len="med"/>
                      <a:tailEnd type="none" w="med" len="med"/>
                    </a:lnT>
                  </a:tcPr>
                </a:tc>
                <a:tc hMerge="1">
                  <a:txBody>
                    <a:bodyPr/>
                    <a:lstStyle/>
                    <a:p>
                      <a:pPr lvl="0">
                        <a:lnSpc>
                          <a:spcPts val="1300"/>
                        </a:lnSpc>
                      </a:pPr>
                      <a:endParaRPr lang="ja-JP" altLang="en-US" sz="1200" dirty="0">
                        <a:latin typeface="UD デジタル 教科書体 NP-R" panose="02020400000000000000" pitchFamily="18" charset="-128"/>
                        <a:ea typeface="UD デジタル 教科書体 NP-R" panose="02020400000000000000" pitchFamily="18" charset="-128"/>
                      </a:endParaRPr>
                    </a:p>
                  </a:txBody>
                  <a:tcPr marL="91547" marR="91547" marT="45774" marB="45774" anchor="ctr">
                    <a:lnT w="12700" cap="flat" cmpd="sng" algn="ctr">
                      <a:solidFill>
                        <a:schemeClr val="tx1"/>
                      </a:solidFill>
                      <a:prstDash val="sysDot"/>
                      <a:round/>
                      <a:headEnd type="none" w="med" len="med"/>
                      <a:tailEnd type="none" w="med" len="med"/>
                    </a:lnT>
                  </a:tcPr>
                </a:tc>
                <a:extLst>
                  <a:ext uri="{0D108BD9-81ED-4DB2-BD59-A6C34878D82A}">
                    <a16:rowId xmlns:a16="http://schemas.microsoft.com/office/drawing/2014/main" val="1114686041"/>
                  </a:ext>
                </a:extLst>
              </a:tr>
              <a:tr h="93039">
                <a:tc rowSpan="2">
                  <a:txBody>
                    <a:bodyPr/>
                    <a:lstStyle/>
                    <a:p>
                      <a:pPr algn="ctr"/>
                      <a:r>
                        <a:rPr kumimoji="1" lang="ja-JP" altLang="en-US" sz="1200" dirty="0">
                          <a:latin typeface="UD デジタル 教科書体 NP-R" panose="02020400000000000000" pitchFamily="18" charset="-128"/>
                          <a:ea typeface="UD デジタル 教科書体 NP-R" panose="02020400000000000000" pitchFamily="18" charset="-128"/>
                        </a:rPr>
                        <a:t>指導</a:t>
                      </a:r>
                    </a:p>
                    <a:p>
                      <a:pPr algn="ctr"/>
                      <a:r>
                        <a:rPr kumimoji="1" lang="ja-JP" altLang="en-US" sz="1200" dirty="0">
                          <a:latin typeface="UD デジタル 教科書体 NP-R" panose="02020400000000000000" pitchFamily="18" charset="-128"/>
                          <a:ea typeface="UD デジタル 教科書体 NP-R" panose="02020400000000000000" pitchFamily="18" charset="-128"/>
                        </a:rPr>
                        <a:t>・</a:t>
                      </a:r>
                    </a:p>
                    <a:p>
                      <a:pPr algn="ctr"/>
                      <a:r>
                        <a:rPr kumimoji="1" lang="ja-JP" altLang="en-US" sz="1200" dirty="0">
                          <a:latin typeface="UD デジタル 教科書体 NP-R" panose="02020400000000000000" pitchFamily="18" charset="-128"/>
                          <a:ea typeface="UD デジタル 教科書体 NP-R" panose="02020400000000000000" pitchFamily="18" charset="-128"/>
                        </a:rPr>
                        <a:t>監督</a:t>
                      </a:r>
                    </a:p>
                  </a:txBody>
                  <a:tcPr marL="91547" marR="91547" marT="45774" marB="45774" anchor="ctr">
                    <a:solidFill>
                      <a:schemeClr val="accent2">
                        <a:lumMod val="20000"/>
                        <a:lumOff val="80000"/>
                      </a:schemeClr>
                    </a:solidFill>
                  </a:tcPr>
                </a:tc>
                <a:tc>
                  <a:txBody>
                    <a:bodyPr/>
                    <a:lstStyle/>
                    <a:p>
                      <a:pPr marL="0" lvl="0" indent="0">
                        <a:lnSpc>
                          <a:spcPts val="1700"/>
                        </a:lnSpc>
                        <a:buFont typeface="Arial" panose="020B0604020202020204" pitchFamily="34" charset="0"/>
                        <a:buNone/>
                      </a:pPr>
                      <a:r>
                        <a:rPr lang="ja-JP" altLang="en-US"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学校設置者等（義務対象）</a:t>
                      </a:r>
                    </a:p>
                  </a:txBody>
                  <a:tcPr marL="54038" marR="54038" marT="0" marB="0" anchor="ctr">
                    <a:solidFill>
                      <a:schemeClr val="accent2">
                        <a:lumMod val="20000"/>
                        <a:lumOff val="80000"/>
                      </a:schemeClr>
                    </a:solidFill>
                  </a:tcPr>
                </a:tc>
                <a:tc>
                  <a:txBody>
                    <a:bodyPr/>
                    <a:lstStyle/>
                    <a:p>
                      <a:pPr marL="0" lvl="0" indent="0">
                        <a:lnSpc>
                          <a:spcPts val="1700"/>
                        </a:lnSpc>
                        <a:buFont typeface="Arial" panose="020B0604020202020204" pitchFamily="34" charset="0"/>
                        <a:buNone/>
                      </a:pPr>
                      <a:r>
                        <a:rPr lang="ja-JP" altLang="en-US"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民間教育保育等事業者（認定対象）</a:t>
                      </a:r>
                    </a:p>
                  </a:txBody>
                  <a:tcPr marL="54038" marR="54038" marT="0" marB="0" anchor="ctr">
                    <a:solidFill>
                      <a:schemeClr val="accent2">
                        <a:lumMod val="20000"/>
                        <a:lumOff val="80000"/>
                      </a:schemeClr>
                    </a:solidFill>
                  </a:tcPr>
                </a:tc>
                <a:extLst>
                  <a:ext uri="{0D108BD9-81ED-4DB2-BD59-A6C34878D82A}">
                    <a16:rowId xmlns:a16="http://schemas.microsoft.com/office/drawing/2014/main" val="3548169539"/>
                  </a:ext>
                </a:extLst>
              </a:tr>
              <a:tr h="288000">
                <a:tc vMerge="1">
                  <a:txBody>
                    <a:bodyPr/>
                    <a:lstStyle/>
                    <a:p>
                      <a:endParaRPr kumimoji="1" lang="ja-JP" altLang="en-US" sz="1200" dirty="0">
                        <a:latin typeface="BIZ UDゴシック" panose="020B0400000000000000" pitchFamily="49" charset="-128"/>
                        <a:ea typeface="BIZ UDゴシック" panose="020B0400000000000000" pitchFamily="49" charset="-128"/>
                      </a:endParaRPr>
                    </a:p>
                  </a:txBody>
                  <a:tcPr anchor="ctr"/>
                </a:tc>
                <a:tc>
                  <a:txBody>
                    <a:bodyPr/>
                    <a:lstStyle/>
                    <a:p>
                      <a:pPr marL="171450" lvl="0" indent="-171450">
                        <a:lnSpc>
                          <a:spcPts val="1200"/>
                        </a:lnSpc>
                        <a:buFont typeface="Arial" panose="020B0604020202020204" pitchFamily="34" charset="0"/>
                        <a:buChar char="•"/>
                      </a:pPr>
                      <a:r>
                        <a:rPr lang="ja-JP" altLang="en-US"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安全確保措置：指導権限をもつ自治体等</a:t>
                      </a:r>
                      <a:endParaRPr lang="en-US" altLang="ja-JP"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a:p>
                      <a:pPr marL="171450" lvl="0" indent="-171450">
                        <a:lnSpc>
                          <a:spcPts val="1200"/>
                        </a:lnSpc>
                        <a:buFont typeface="Arial" panose="020B0604020202020204" pitchFamily="34" charset="0"/>
                        <a:buChar char="•"/>
                      </a:pPr>
                      <a:r>
                        <a:rPr lang="ja-JP" altLang="en-US"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確認した性犯罪前科情報の適切な管理：国　</a:t>
                      </a:r>
                    </a:p>
                  </a:txBody>
                  <a:tcPr marL="54038" marR="54038" marT="0" marB="0" anchor="ctr"/>
                </a:tc>
                <a:tc>
                  <a:txBody>
                    <a:bodyPr/>
                    <a:lstStyle/>
                    <a:p>
                      <a:pPr marL="171450" marR="0" lvl="0" indent="-171450" algn="l" defTabSz="914400" rtl="0" eaLnBrk="1" fontAlgn="auto" latinLnBrk="0" hangingPunct="1">
                        <a:lnSpc>
                          <a:spcPts val="1200"/>
                        </a:lnSpc>
                        <a:spcBef>
                          <a:spcPts val="0"/>
                        </a:spcBef>
                        <a:spcAft>
                          <a:spcPts val="0"/>
                        </a:spcAft>
                        <a:buClrTx/>
                        <a:buSzTx/>
                        <a:buFont typeface="Arial" panose="020B0604020202020204" pitchFamily="34" charset="0"/>
                        <a:buChar char="•"/>
                        <a:tabLst/>
                        <a:defRPr/>
                      </a:pPr>
                      <a:r>
                        <a:rPr lang="ja-JP" altLang="en-US" sz="1200" kern="100" dirty="0">
                          <a:effectLst/>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国（こども家庭庁）が直接監督</a:t>
                      </a:r>
                    </a:p>
                  </a:txBody>
                  <a:tcPr marL="54038" marR="54038" marT="0" marB="0" anchor="ctr"/>
                </a:tc>
                <a:extLst>
                  <a:ext uri="{0D108BD9-81ED-4DB2-BD59-A6C34878D82A}">
                    <a16:rowId xmlns:a16="http://schemas.microsoft.com/office/drawing/2014/main" val="2753867861"/>
                  </a:ext>
                </a:extLst>
              </a:tr>
            </a:tbl>
          </a:graphicData>
        </a:graphic>
      </p:graphicFrame>
      <p:pic>
        <p:nvPicPr>
          <p:cNvPr id="9" name="図 8">
            <a:extLst>
              <a:ext uri="{FF2B5EF4-FFF2-40B4-BE49-F238E27FC236}">
                <a16:creationId xmlns:a16="http://schemas.microsoft.com/office/drawing/2014/main" id="{B4F8041E-508A-C925-EFDF-7F32262C28D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0765" b="89071" l="52500" r="97917">
                        <a14:foregroundMark x1="57500" y1="70492" x2="57500" y2="70492"/>
                        <a14:foregroundMark x1="57500" y1="23497" x2="57500" y2="23497"/>
                        <a14:foregroundMark x1="55417" y1="25683" x2="55417" y2="25683"/>
                        <a14:foregroundMark x1="55000" y1="26776" x2="55000" y2="26776"/>
                        <a14:foregroundMark x1="55000" y1="32240" x2="55000" y2="32240"/>
                        <a14:foregroundMark x1="57500" y1="36612" x2="57500" y2="36612"/>
                        <a14:foregroundMark x1="76667" y1="67213" x2="76667" y2="67213"/>
                        <a14:foregroundMark x1="73750" y1="71585" x2="73750" y2="71585"/>
                        <a14:foregroundMark x1="73333" y1="69945" x2="73333" y2="69945"/>
                        <a14:foregroundMark x1="77500" y1="67213" x2="77500" y2="67213"/>
                        <a14:foregroundMark x1="82917" y1="64481" x2="82917" y2="64481"/>
                        <a14:foregroundMark x1="85417" y1="69399" x2="85417" y2="69399"/>
                        <a14:foregroundMark x1="85000" y1="74863" x2="85000" y2="74863"/>
                        <a14:foregroundMark x1="89167" y1="69945" x2="89167" y2="69945"/>
                        <a14:foregroundMark x1="89167" y1="63934" x2="89167" y2="63934"/>
                        <a14:foregroundMark x1="95417" y1="68306" x2="95417" y2="68306"/>
                        <a14:foregroundMark x1="96667" y1="71585" x2="96667" y2="71585"/>
                        <a14:foregroundMark x1="85833" y1="69945" x2="85833" y2="69945"/>
                        <a14:foregroundMark x1="77500" y1="66667" x2="79167" y2="66667"/>
                        <a14:foregroundMark x1="87083" y1="63388" x2="87083" y2="63388"/>
                        <a14:foregroundMark x1="77083" y1="70492" x2="77083" y2="70492"/>
                        <a14:foregroundMark x1="94167" y1="56284" x2="94167" y2="56284"/>
                        <a14:foregroundMark x1="93750" y1="39891" x2="93750" y2="39891"/>
                        <a14:foregroundMark x1="58750" y1="30055" x2="58750" y2="30055"/>
                        <a14:foregroundMark x1="59167" y1="26776" x2="59167" y2="26776"/>
                        <a14:foregroundMark x1="67500" y1="27322" x2="67500" y2="27322"/>
                        <a14:foregroundMark x1="57500" y1="32240" x2="57500" y2="32240"/>
                        <a14:foregroundMark x1="65000" y1="24044" x2="65000" y2="24044"/>
                        <a14:foregroundMark x1="62500" y1="21858" x2="62500" y2="21858"/>
                        <a14:foregroundMark x1="68750" y1="28962" x2="68750" y2="28962"/>
                        <a14:foregroundMark x1="75833" y1="22404" x2="75833" y2="22404"/>
                        <a14:foregroundMark x1="72500" y1="22404" x2="72500" y2="22404"/>
                        <a14:foregroundMark x1="80833" y1="24590" x2="80833" y2="24590"/>
                        <a14:foregroundMark x1="76250" y1="26776" x2="77083" y2="26776"/>
                        <a14:foregroundMark x1="81250" y1="21858" x2="81250" y2="21858"/>
                        <a14:foregroundMark x1="86250" y1="21858" x2="86250" y2="21858"/>
                        <a14:foregroundMark x1="91667" y1="21858" x2="91667" y2="21858"/>
                        <a14:foregroundMark x1="88750" y1="21858" x2="88750" y2="21858"/>
                        <a14:foregroundMark x1="62083" y1="32787" x2="63333" y2="32787"/>
                        <a14:foregroundMark x1="68750" y1="33333" x2="68750" y2="33333"/>
                        <a14:foregroundMark x1="75417" y1="31694" x2="75417" y2="31694"/>
                        <a14:foregroundMark x1="75417" y1="30055" x2="75417" y2="30055"/>
                        <a14:foregroundMark x1="83333" y1="28415" x2="83333" y2="28415"/>
                        <a14:foregroundMark x1="85000" y1="31148" x2="85000" y2="31148"/>
                        <a14:foregroundMark x1="83750" y1="33333" x2="83750" y2="33333"/>
                        <a14:foregroundMark x1="91667" y1="30055" x2="91667" y2="30055"/>
                        <a14:foregroundMark x1="91667" y1="26230" x2="91667" y2="26230"/>
                        <a14:foregroundMark x1="63333" y1="54098" x2="63333" y2="54098"/>
                        <a14:foregroundMark x1="70417" y1="51913" x2="71667" y2="51913"/>
                        <a14:foregroundMark x1="66667" y1="52459" x2="67917" y2="52459"/>
                        <a14:foregroundMark x1="84583" y1="52459" x2="84583" y2="52459"/>
                        <a14:foregroundMark x1="80833" y1="51913" x2="80833" y2="51913"/>
                        <a14:foregroundMark x1="74167" y1="50273" x2="74167" y2="50273"/>
                        <a14:foregroundMark x1="61250" y1="44262" x2="61250" y2="44262"/>
                        <a14:foregroundMark x1="55417" y1="38798" x2="55417" y2="38798"/>
                        <a14:foregroundMark x1="52500" y1="31694" x2="52500" y2="31694"/>
                        <a14:foregroundMark x1="66667" y1="46448" x2="66667" y2="46448"/>
                        <a14:foregroundMark x1="75000" y1="33880" x2="75000" y2="33880"/>
                        <a14:foregroundMark x1="72500" y1="30601" x2="72500" y2="30601"/>
                        <a14:foregroundMark x1="73750" y1="28415" x2="73750" y2="30055"/>
                        <a14:foregroundMark x1="78750" y1="42077" x2="78750" y2="42077"/>
                        <a14:foregroundMark x1="77500" y1="51366" x2="77500" y2="51366"/>
                        <a14:foregroundMark x1="72500" y1="66667" x2="72500" y2="66667"/>
                        <a14:foregroundMark x1="73333" y1="63388" x2="73333" y2="63388"/>
                        <a14:foregroundMark x1="82083" y1="69945" x2="82083" y2="69945"/>
                        <a14:foregroundMark x1="79583" y1="69945" x2="79583" y2="69945"/>
                        <a14:foregroundMark x1="75000" y1="75410" x2="75000" y2="75410"/>
                        <a14:foregroundMark x1="70000" y1="79235" x2="70000" y2="79235"/>
                        <a14:foregroundMark x1="77083" y1="78142" x2="77083" y2="78142"/>
                        <a14:foregroundMark x1="77500" y1="78689" x2="77500" y2="78689"/>
                        <a14:foregroundMark x1="77500" y1="78142" x2="77500" y2="78142"/>
                        <a14:foregroundMark x1="77500" y1="78142" x2="77500" y2="78142"/>
                        <a14:foregroundMark x1="82500" y1="78142" x2="82500" y2="78142"/>
                        <a14:foregroundMark x1="90000" y1="79235" x2="90000" y2="79235"/>
                        <a14:foregroundMark x1="97083" y1="78142" x2="97083" y2="78142"/>
                        <a14:foregroundMark x1="97500" y1="77596" x2="97500" y2="77596"/>
                        <a14:foregroundMark x1="97917" y1="76503" x2="97917" y2="76503"/>
                        <a14:foregroundMark x1="77500" y1="77049" x2="77500" y2="77049"/>
                        <a14:foregroundMark x1="76667" y1="79235" x2="76667" y2="79235"/>
                        <a14:foregroundMark x1="76667" y1="78689" x2="76667" y2="78689"/>
                        <a14:foregroundMark x1="81250" y1="73224" x2="81250" y2="73224"/>
                        <a14:foregroundMark x1="83750" y1="73224" x2="83750" y2="73224"/>
                        <a14:foregroundMark x1="83750" y1="71585" x2="83750" y2="71585"/>
                        <a14:foregroundMark x1="83750" y1="69945" x2="83750" y2="69945"/>
                        <a14:foregroundMark x1="83750" y1="69945" x2="83750" y2="69945"/>
                        <a14:foregroundMark x1="83750" y1="70492" x2="83750" y2="70492"/>
                        <a14:foregroundMark x1="84167" y1="89617" x2="84167" y2="89617"/>
                        <a14:foregroundMark x1="66250" y1="52459" x2="66250" y2="52459"/>
                        <a14:foregroundMark x1="65417" y1="48634" x2="65417" y2="48634"/>
                        <a14:foregroundMark x1="87500" y1="42623" x2="87500" y2="42623"/>
                        <a14:foregroundMark x1="83333" y1="48634" x2="83333" y2="48634"/>
                        <a14:foregroundMark x1="85000" y1="55738" x2="85000" y2="55738"/>
                        <a14:foregroundMark x1="91667" y1="21858" x2="91667" y2="21858"/>
                        <a14:foregroundMark x1="91667" y1="21858" x2="91667" y2="21858"/>
                        <a14:foregroundMark x1="92083" y1="21858" x2="92083" y2="21858"/>
                        <a14:foregroundMark x1="92083" y1="21858" x2="92083" y2="21858"/>
                        <a14:foregroundMark x1="92500" y1="20765" x2="92500" y2="20765"/>
                        <a14:foregroundMark x1="68333" y1="77596" x2="68333" y2="77596"/>
                        <a14:foregroundMark x1="73750" y1="78142" x2="73750" y2="78142"/>
                        <a14:foregroundMark x1="89167" y1="77596" x2="89167" y2="77596"/>
                        <a14:backgroundMark x1="97917" y1="76503" x2="97917" y2="76503"/>
                        <a14:backgroundMark x1="97917" y1="78142" x2="97917" y2="78142"/>
                        <a14:backgroundMark x1="96250" y1="78142" x2="96250" y2="78142"/>
                        <a14:backgroundMark x1="97083" y1="78142" x2="97083" y2="78142"/>
                        <a14:backgroundMark x1="84583" y1="90164" x2="84583" y2="90164"/>
                        <a14:backgroundMark x1="85833" y1="87978" x2="85833" y2="87978"/>
                        <a14:backgroundMark x1="83750" y1="89071" x2="83750" y2="89071"/>
                        <a14:backgroundMark x1="85833" y1="89071" x2="85833" y2="89071"/>
                        <a14:backgroundMark x1="85000" y1="89071" x2="85000" y2="89071"/>
                        <a14:backgroundMark x1="93750" y1="20219" x2="93750" y2="20219"/>
                        <a14:backgroundMark x1="92917" y1="20765" x2="92917" y2="20765"/>
                        <a14:backgroundMark x1="92917" y1="20765" x2="92917" y2="20765"/>
                        <a14:backgroundMark x1="91667" y1="19672" x2="91667" y2="19672"/>
                        <a14:backgroundMark x1="92500" y1="20765" x2="92500" y2="20765"/>
                        <a14:backgroundMark x1="92500" y1="20765" x2="92500" y2="20765"/>
                        <a14:backgroundMark x1="92500" y1="21311" x2="92500" y2="21311"/>
                        <a14:backgroundMark x1="92083" y1="21311" x2="92083" y2="21311"/>
                      </a14:backgroundRemoval>
                    </a14:imgEffect>
                  </a14:imgLayer>
                </a14:imgProps>
              </a:ext>
              <a:ext uri="{28A0092B-C50C-407E-A947-70E740481C1C}">
                <a14:useLocalDpi xmlns:a14="http://schemas.microsoft.com/office/drawing/2010/main" val="0"/>
              </a:ext>
            </a:extLst>
          </a:blip>
          <a:srcRect l="51629" t="19004" b="19671"/>
          <a:stretch/>
        </p:blipFill>
        <p:spPr bwMode="auto">
          <a:xfrm>
            <a:off x="6409181" y="1322623"/>
            <a:ext cx="535968" cy="517631"/>
          </a:xfrm>
          <a:prstGeom prst="rect">
            <a:avLst/>
          </a:prstGeom>
          <a:noFill/>
          <a:ln>
            <a:noFill/>
          </a:ln>
          <a:extLst>
            <a:ext uri="{53640926-AAD7-44D8-BBD7-CCE9431645EC}">
              <a14:shadowObscured xmlns:a14="http://schemas.microsoft.com/office/drawing/2010/main"/>
            </a:ext>
          </a:extLst>
        </p:spPr>
      </p:pic>
      <p:pic>
        <p:nvPicPr>
          <p:cNvPr id="11" name="図 10">
            <a:extLst>
              <a:ext uri="{FF2B5EF4-FFF2-40B4-BE49-F238E27FC236}">
                <a16:creationId xmlns:a16="http://schemas.microsoft.com/office/drawing/2014/main" id="{316B8F54-6F72-4020-90DE-933DF19833E4}"/>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0219" b="81421" l="2075" r="48963">
                        <a14:foregroundMark x1="7054" y1="68306" x2="42324" y2="69945"/>
                        <a14:foregroundMark x1="11618" y1="59563" x2="11618" y2="59563"/>
                        <a14:foregroundMark x1="5394" y1="38251" x2="5394" y2="38251"/>
                        <a14:foregroundMark x1="29876" y1="81967" x2="29876" y2="81967"/>
                        <a14:foregroundMark x1="19087" y1="49727" x2="19087" y2="49727"/>
                        <a14:foregroundMark x1="13693" y1="49180" x2="13693" y2="49180"/>
                        <a14:foregroundMark x1="21162" y1="47541" x2="21162" y2="47541"/>
                        <a14:foregroundMark x1="25726" y1="60109" x2="25726" y2="60109"/>
                        <a14:foregroundMark x1="21162" y1="65574" x2="21162" y2="65574"/>
                        <a14:foregroundMark x1="25311" y1="63388" x2="25311" y2="63388"/>
                        <a14:foregroundMark x1="22822" y1="35519" x2="22822" y2="35519"/>
                        <a14:foregroundMark x1="14938" y1="34973" x2="14938" y2="34973"/>
                        <a14:foregroundMark x1="10373" y1="32787" x2="10373" y2="32787"/>
                        <a14:foregroundMark x1="19502" y1="31148" x2="19502" y2="31148"/>
                        <a14:foregroundMark x1="27386" y1="29508" x2="27386" y2="29508"/>
                        <a14:foregroundMark x1="34855" y1="29508" x2="34855" y2="29508"/>
                        <a14:foregroundMark x1="28631" y1="24044" x2="28631" y2="24044"/>
                        <a14:foregroundMark x1="25311" y1="20765" x2="25311" y2="20765"/>
                        <a14:foregroundMark x1="19502" y1="28962" x2="19502" y2="28962"/>
                        <a14:foregroundMark x1="41909" y1="37158" x2="41909" y2="37158"/>
                        <a14:foregroundMark x1="44398" y1="35519" x2="44398" y2="35519"/>
                        <a14:foregroundMark x1="48963" y1="51913" x2="48963" y2="51913"/>
                        <a14:foregroundMark x1="29461" y1="69945" x2="29461" y2="69945"/>
                        <a14:foregroundMark x1="29461" y1="71585" x2="29461" y2="71585"/>
                        <a14:foregroundMark x1="41079" y1="55738" x2="41079" y2="55738"/>
                        <a14:foregroundMark x1="34025" y1="54645" x2="34025" y2="54645"/>
                        <a14:foregroundMark x1="26556" y1="50820" x2="26556" y2="50820"/>
                        <a14:foregroundMark x1="26556" y1="50820" x2="26556" y2="50820"/>
                        <a14:foregroundMark x1="21992" y1="58470" x2="21992" y2="58470"/>
                        <a14:foregroundMark x1="21162" y1="60656" x2="21162" y2="60656"/>
                        <a14:foregroundMark x1="13278" y1="55738" x2="13278" y2="55738"/>
                        <a14:foregroundMark x1="12448" y1="51366" x2="12448" y2="51366"/>
                        <a14:foregroundMark x1="17427" y1="41530" x2="17427" y2="41530"/>
                        <a14:foregroundMark x1="15353" y1="43169" x2="15353" y2="43169"/>
                        <a14:foregroundMark x1="23237" y1="45355" x2="23237" y2="45355"/>
                        <a14:foregroundMark x1="27386" y1="46995" x2="27386" y2="46995"/>
                        <a14:foregroundMark x1="29876" y1="43169" x2="29876" y2="43169"/>
                        <a14:foregroundMark x1="33195" y1="62842" x2="33195" y2="62842"/>
                        <a14:foregroundMark x1="34855" y1="62842" x2="34855" y2="62842"/>
                        <a14:foregroundMark x1="29046" y1="62842" x2="29046" y2="62842"/>
                        <a14:foregroundMark x1="19917" y1="52459" x2="19917" y2="52459"/>
                        <a14:foregroundMark x1="36100" y1="51366" x2="36100" y2="51366"/>
                        <a14:foregroundMark x1="2075" y1="49727" x2="2075" y2="49727"/>
                        <a14:foregroundMark x1="28216" y1="67760" x2="28216" y2="67760"/>
                        <a14:foregroundMark x1="23651" y1="67760" x2="23651" y2="67760"/>
                        <a14:foregroundMark x1="28216" y1="67760" x2="28216" y2="67760"/>
                      </a14:backgroundRemoval>
                    </a14:imgEffect>
                  </a14:imgLayer>
                </a14:imgProps>
              </a:ext>
              <a:ext uri="{28A0092B-C50C-407E-A947-70E740481C1C}">
                <a14:useLocalDpi xmlns:a14="http://schemas.microsoft.com/office/drawing/2010/main" val="0"/>
              </a:ext>
            </a:extLst>
          </a:blip>
          <a:srcRect l="1866" t="16643" r="48259" b="14886"/>
          <a:stretch>
            <a:fillRect/>
          </a:stretch>
        </p:blipFill>
        <p:spPr bwMode="auto">
          <a:xfrm>
            <a:off x="11554295" y="1312462"/>
            <a:ext cx="531517" cy="555893"/>
          </a:xfrm>
          <a:prstGeom prst="rect">
            <a:avLst/>
          </a:prstGeom>
          <a:noFill/>
          <a:ln>
            <a:noFill/>
          </a:ln>
          <a:extLst>
            <a:ext uri="{53640926-AAD7-44D8-BBD7-CCE9431645EC}">
              <a14:shadowObscured xmlns:a14="http://schemas.microsoft.com/office/drawing/2010/main"/>
            </a:ext>
          </a:extLst>
        </p:spPr>
      </p:pic>
      <p:sp>
        <p:nvSpPr>
          <p:cNvPr id="13" name="矢印: 下 12">
            <a:extLst>
              <a:ext uri="{FF2B5EF4-FFF2-40B4-BE49-F238E27FC236}">
                <a16:creationId xmlns:a16="http://schemas.microsoft.com/office/drawing/2014/main" id="{4D178105-99C9-52F2-F090-C1B6EC453837}"/>
              </a:ext>
            </a:extLst>
          </p:cNvPr>
          <p:cNvSpPr/>
          <p:nvPr/>
        </p:nvSpPr>
        <p:spPr>
          <a:xfrm>
            <a:off x="3949943" y="5116693"/>
            <a:ext cx="209550" cy="158750"/>
          </a:xfrm>
          <a:prstGeom prst="down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5" name="左大かっこ 14">
            <a:extLst>
              <a:ext uri="{FF2B5EF4-FFF2-40B4-BE49-F238E27FC236}">
                <a16:creationId xmlns:a16="http://schemas.microsoft.com/office/drawing/2014/main" id="{790D7CCE-1422-902C-7853-A2CFD3BB78B1}"/>
              </a:ext>
            </a:extLst>
          </p:cNvPr>
          <p:cNvSpPr/>
          <p:nvPr/>
        </p:nvSpPr>
        <p:spPr>
          <a:xfrm>
            <a:off x="1368562" y="1712207"/>
            <a:ext cx="45719" cy="288000"/>
          </a:xfrm>
          <a:prstGeom prst="lef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kumimoji="1" lang="ja-JP" altLang="en-US"/>
          </a:p>
        </p:txBody>
      </p:sp>
      <p:sp>
        <p:nvSpPr>
          <p:cNvPr id="17" name="左大かっこ 16">
            <a:extLst>
              <a:ext uri="{FF2B5EF4-FFF2-40B4-BE49-F238E27FC236}">
                <a16:creationId xmlns:a16="http://schemas.microsoft.com/office/drawing/2014/main" id="{8437828F-59E0-026B-50F8-27FC1C22057B}"/>
              </a:ext>
            </a:extLst>
          </p:cNvPr>
          <p:cNvSpPr/>
          <p:nvPr/>
        </p:nvSpPr>
        <p:spPr>
          <a:xfrm>
            <a:off x="1388383" y="2416845"/>
            <a:ext cx="45719" cy="144000"/>
          </a:xfrm>
          <a:prstGeom prst="leftBracket">
            <a:avLst/>
          </a:prstGeom>
        </p:spPr>
        <p:style>
          <a:lnRef idx="2">
            <a:schemeClr val="dk1"/>
          </a:lnRef>
          <a:fillRef idx="0">
            <a:schemeClr val="dk1"/>
          </a:fillRef>
          <a:effectRef idx="1">
            <a:schemeClr val="dk1"/>
          </a:effectRef>
          <a:fontRef idx="minor">
            <a:schemeClr val="tx1"/>
          </a:fontRef>
        </p:style>
        <p:txBody>
          <a:bodyPr rtlCol="0" anchor="ctr"/>
          <a:lstStyle/>
          <a:p>
            <a:pPr algn="ctr"/>
            <a:endParaRPr kumimoji="1" lang="ja-JP" altLang="en-US"/>
          </a:p>
        </p:txBody>
      </p:sp>
      <p:sp>
        <p:nvSpPr>
          <p:cNvPr id="2" name="スライド番号プレースホルダー 5">
            <a:extLst>
              <a:ext uri="{FF2B5EF4-FFF2-40B4-BE49-F238E27FC236}">
                <a16:creationId xmlns:a16="http://schemas.microsoft.com/office/drawing/2014/main" id="{BA7512AF-C719-B321-5A69-3670B904B267}"/>
              </a:ext>
            </a:extLst>
          </p:cNvPr>
          <p:cNvSpPr>
            <a:spLocks noGrp="1"/>
          </p:cNvSpPr>
          <p:nvPr>
            <p:ph type="sldNum" sz="quarter" idx="12"/>
          </p:nvPr>
        </p:nvSpPr>
        <p:spPr bwMode="gray">
          <a:xfrm>
            <a:off x="11782486" y="6492875"/>
            <a:ext cx="409513" cy="365125"/>
          </a:xfrm>
          <a:solidFill>
            <a:schemeClr val="bg1"/>
          </a:solidFill>
        </p:spPr>
        <p:txBody>
          <a:bodyPr/>
          <a:lstStyle/>
          <a:p>
            <a:fld id="{7AFF899F-E54D-439E-880A-E8CFD45D86CA}" type="slidenum">
              <a:rPr kumimoji="1" lang="ja-JP" altLang="en-US" sz="2400" smtClean="0"/>
              <a:t>4</a:t>
            </a:fld>
            <a:endParaRPr kumimoji="1" lang="ja-JP" altLang="en-US" sz="2400" dirty="0"/>
          </a:p>
        </p:txBody>
      </p:sp>
    </p:spTree>
    <p:extLst>
      <p:ext uri="{BB962C8B-B14F-4D97-AF65-F5344CB8AC3E}">
        <p14:creationId xmlns:p14="http://schemas.microsoft.com/office/powerpoint/2010/main" val="3051935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BBABE-2B84-A71D-DBE2-E5A95A3384A4}"/>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A9B176B6-12B3-24AC-0DE2-2F7A3BFE85FE}"/>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１．こども性暴力防止法の概要</a:t>
            </a:r>
            <a:r>
              <a:rPr lang="ja-JP" altLang="en-US" dirty="0">
                <a:solidFill>
                  <a:schemeClr val="bg1"/>
                </a:solidFill>
                <a:latin typeface="UD デジタル 教科書体 NP-B" panose="02020700000000000000" pitchFamily="18" charset="-128"/>
                <a:ea typeface="UD デジタル 教科書体 NP-B" panose="02020700000000000000" pitchFamily="18" charset="-128"/>
              </a:rPr>
              <a:t>（犯罪事実確認の手続き）</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2" name="スライド番号プレースホルダー 5">
            <a:extLst>
              <a:ext uri="{FF2B5EF4-FFF2-40B4-BE49-F238E27FC236}">
                <a16:creationId xmlns:a16="http://schemas.microsoft.com/office/drawing/2014/main" id="{03D09274-595C-EB5C-F34F-0E7A8270141A}"/>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5</a:t>
            </a:fld>
            <a:endParaRPr kumimoji="1" lang="ja-JP" altLang="en-US" sz="2400"/>
          </a:p>
        </p:txBody>
      </p:sp>
      <p:grpSp>
        <p:nvGrpSpPr>
          <p:cNvPr id="5" name="グループ化 4">
            <a:extLst>
              <a:ext uri="{FF2B5EF4-FFF2-40B4-BE49-F238E27FC236}">
                <a16:creationId xmlns:a16="http://schemas.microsoft.com/office/drawing/2014/main" id="{FFF20D75-1928-4239-D0A4-FB36BC943331}"/>
              </a:ext>
            </a:extLst>
          </p:cNvPr>
          <p:cNvGrpSpPr/>
          <p:nvPr/>
        </p:nvGrpSpPr>
        <p:grpSpPr>
          <a:xfrm>
            <a:off x="224052" y="851238"/>
            <a:ext cx="11766106" cy="2419945"/>
            <a:chOff x="224052" y="1219164"/>
            <a:chExt cx="11766106" cy="2419945"/>
          </a:xfrm>
        </p:grpSpPr>
        <p:sp>
          <p:nvSpPr>
            <p:cNvPr id="7" name="テキスト ボックス 6">
              <a:extLst>
                <a:ext uri="{FF2B5EF4-FFF2-40B4-BE49-F238E27FC236}">
                  <a16:creationId xmlns:a16="http://schemas.microsoft.com/office/drawing/2014/main" id="{3B8E75AC-6C7B-5965-FD27-FBEF1AFF5792}"/>
                </a:ext>
              </a:extLst>
            </p:cNvPr>
            <p:cNvSpPr txBox="1"/>
            <p:nvPr/>
          </p:nvSpPr>
          <p:spPr>
            <a:xfrm>
              <a:off x="6410158" y="1237671"/>
              <a:ext cx="5580000" cy="720000"/>
            </a:xfrm>
            <a:prstGeom prst="roundRect">
              <a:avLst/>
            </a:prstGeom>
            <a:noFill/>
            <a:ln w="19050">
              <a:solidFill>
                <a:srgbClr val="040499"/>
              </a:solidFill>
            </a:ln>
          </p:spPr>
          <p:txBody>
            <a:bodyPr wrap="square" rtlCol="0" anchor="ctr" anchorCtr="0">
              <a:spAutoFit/>
            </a:bodyPr>
            <a:lstStyle/>
            <a:p>
              <a:r>
                <a:rPr lang="ja-JP" altLang="en-US" sz="1600" u="sng" dirty="0">
                  <a:latin typeface="UD デジタル 教科書体 NP-R" panose="02020400000000000000" pitchFamily="18" charset="-128"/>
                  <a:ea typeface="UD デジタル 教科書体 NP-R" panose="02020400000000000000" pitchFamily="18" charset="-128"/>
                </a:rPr>
                <a:t>犯歴なしの場合</a:t>
              </a:r>
              <a:endParaRPr lang="en-US" altLang="ja-JP" sz="1600" u="sng" dirty="0">
                <a:latin typeface="UD デジタル 教科書体 NP-R" panose="02020400000000000000" pitchFamily="18" charset="-128"/>
                <a:ea typeface="UD デジタル 教科書体 NP-R" panose="02020400000000000000" pitchFamily="18" charset="-128"/>
              </a:endParaRPr>
            </a:p>
            <a:p>
              <a:r>
                <a:rPr kumimoji="1" lang="ja-JP" altLang="en-US" sz="1600" dirty="0">
                  <a:latin typeface="UD デジタル 教科書体 NP-R" panose="02020400000000000000" pitchFamily="18" charset="-128"/>
                  <a:ea typeface="UD デジタル 教科書体 NP-R" panose="02020400000000000000" pitchFamily="18" charset="-128"/>
                </a:rPr>
                <a:t>⑤ こども家庭庁から事業者に犯罪事実確認書を交付</a:t>
              </a:r>
            </a:p>
          </p:txBody>
        </p:sp>
        <p:sp>
          <p:nvSpPr>
            <p:cNvPr id="9" name="テキスト ボックス 8">
              <a:extLst>
                <a:ext uri="{FF2B5EF4-FFF2-40B4-BE49-F238E27FC236}">
                  <a16:creationId xmlns:a16="http://schemas.microsoft.com/office/drawing/2014/main" id="{0739E6D1-5545-6985-3296-74AA4A474816}"/>
                </a:ext>
              </a:extLst>
            </p:cNvPr>
            <p:cNvSpPr txBox="1"/>
            <p:nvPr/>
          </p:nvSpPr>
          <p:spPr>
            <a:xfrm>
              <a:off x="6410158" y="2145697"/>
              <a:ext cx="5580000" cy="1476000"/>
            </a:xfrm>
            <a:prstGeom prst="roundRect">
              <a:avLst>
                <a:gd name="adj" fmla="val 9597"/>
              </a:avLst>
            </a:prstGeom>
            <a:noFill/>
            <a:ln w="19050">
              <a:solidFill>
                <a:srgbClr val="040499"/>
              </a:solidFill>
            </a:ln>
          </p:spPr>
          <p:txBody>
            <a:bodyPr wrap="square" rtlCol="0" anchor="ctr" anchorCtr="0">
              <a:noAutofit/>
            </a:bodyPr>
            <a:lstStyle/>
            <a:p>
              <a:r>
                <a:rPr lang="ja-JP" altLang="en-US" sz="1600" u="sng" dirty="0">
                  <a:latin typeface="UD デジタル 教科書体 NP-R" panose="02020400000000000000" pitchFamily="18" charset="-128"/>
                  <a:ea typeface="UD デジタル 教科書体 NP-R" panose="02020400000000000000" pitchFamily="18" charset="-128"/>
                </a:rPr>
                <a:t>犯歴ありの場合</a:t>
              </a:r>
              <a:endParaRPr lang="en-US" altLang="ja-JP" sz="1600" u="sng" dirty="0">
                <a:latin typeface="UD デジタル 教科書体 NP-R" panose="02020400000000000000" pitchFamily="18" charset="-128"/>
                <a:ea typeface="UD デジタル 教科書体 NP-R" panose="02020400000000000000" pitchFamily="18" charset="-128"/>
              </a:endParaRPr>
            </a:p>
            <a:p>
              <a:r>
                <a:rPr kumimoji="1" lang="ja-JP" altLang="en-US" sz="1600" dirty="0">
                  <a:latin typeface="UD デジタル 教科書体 NP-R" panose="02020400000000000000" pitchFamily="18" charset="-128"/>
                  <a:ea typeface="UD デジタル 教科書体 NP-R" panose="02020400000000000000" pitchFamily="18" charset="-128"/>
                </a:rPr>
                <a:t>❺こども家庭庁から従事者本人に回答内容を事前に通知。</a:t>
              </a:r>
              <a:endParaRPr kumimoji="1" lang="en-US" altLang="ja-JP" sz="1600" dirty="0">
                <a:latin typeface="UD デジタル 教科書体 NP-R" panose="02020400000000000000" pitchFamily="18" charset="-128"/>
                <a:ea typeface="UD デジタル 教科書体 NP-R" panose="02020400000000000000" pitchFamily="18" charset="-128"/>
              </a:endParaRPr>
            </a:p>
            <a:p>
              <a:r>
                <a:rPr lang="ja-JP" altLang="en-US" sz="1600" dirty="0">
                  <a:latin typeface="UD デジタル 教科書体 NP-R" panose="02020400000000000000" pitchFamily="18" charset="-128"/>
                  <a:ea typeface="UD デジタル 教科書体 NP-R" panose="02020400000000000000" pitchFamily="18" charset="-128"/>
                </a:rPr>
                <a:t>　</a:t>
              </a:r>
              <a:r>
                <a:rPr kumimoji="1" lang="ja-JP" altLang="en-US" sz="1600" dirty="0">
                  <a:latin typeface="UD デジタル 教科書体 NP-R" panose="02020400000000000000" pitchFamily="18" charset="-128"/>
                  <a:ea typeface="UD デジタル 教科書体 NP-R" panose="02020400000000000000" pitchFamily="18" charset="-128"/>
                </a:rPr>
                <a:t>従事者本人は、通知内容の訂正請求が可能。</a:t>
              </a:r>
            </a:p>
            <a:p>
              <a:r>
                <a:rPr kumimoji="1" lang="ja-JP" altLang="en-US" sz="1600" dirty="0">
                  <a:latin typeface="UD デジタル 教科書体 NP-R" panose="02020400000000000000" pitchFamily="18" charset="-128"/>
                  <a:ea typeface="UD デジタル 教科書体 NP-R" panose="02020400000000000000" pitchFamily="18" charset="-128"/>
                </a:rPr>
                <a:t>❻訂正請求せず２週間が経過すれば、</a:t>
              </a:r>
              <a:endParaRPr kumimoji="1" lang="en-US" altLang="ja-JP" sz="1600" dirty="0">
                <a:latin typeface="UD デジタル 教科書体 NP-R" panose="02020400000000000000" pitchFamily="18" charset="-128"/>
                <a:ea typeface="UD デジタル 教科書体 NP-R" panose="02020400000000000000" pitchFamily="18" charset="-128"/>
              </a:endParaRPr>
            </a:p>
            <a:p>
              <a:r>
                <a:rPr lang="ja-JP" altLang="en-US" sz="1600" dirty="0">
                  <a:latin typeface="UD デジタル 教科書体 NP-R" panose="02020400000000000000" pitchFamily="18" charset="-128"/>
                  <a:ea typeface="UD デジタル 教科書体 NP-R" panose="02020400000000000000" pitchFamily="18" charset="-128"/>
                </a:rPr>
                <a:t>　</a:t>
              </a:r>
              <a:r>
                <a:rPr kumimoji="1" lang="ja-JP" altLang="en-US" sz="1600" dirty="0">
                  <a:latin typeface="UD デジタル 教科書体 NP-R" panose="02020400000000000000" pitchFamily="18" charset="-128"/>
                  <a:ea typeface="UD デジタル 教科書体 NP-R" panose="02020400000000000000" pitchFamily="18" charset="-128"/>
                </a:rPr>
                <a:t>こども家庭庁から事業者に犯罪事実確認書を交付</a:t>
              </a:r>
            </a:p>
          </p:txBody>
        </p:sp>
        <p:grpSp>
          <p:nvGrpSpPr>
            <p:cNvPr id="10" name="グループ化 9">
              <a:extLst>
                <a:ext uri="{FF2B5EF4-FFF2-40B4-BE49-F238E27FC236}">
                  <a16:creationId xmlns:a16="http://schemas.microsoft.com/office/drawing/2014/main" id="{B6BE6EEA-49DC-3910-7685-2607BE263E43}"/>
                </a:ext>
              </a:extLst>
            </p:cNvPr>
            <p:cNvGrpSpPr/>
            <p:nvPr/>
          </p:nvGrpSpPr>
          <p:grpSpPr>
            <a:xfrm>
              <a:off x="224052" y="1219164"/>
              <a:ext cx="4932000" cy="2419945"/>
              <a:chOff x="364453" y="1325815"/>
              <a:chExt cx="4932000" cy="2419945"/>
            </a:xfrm>
          </p:grpSpPr>
          <p:sp>
            <p:nvSpPr>
              <p:cNvPr id="13" name="テキスト ボックス 12">
                <a:extLst>
                  <a:ext uri="{FF2B5EF4-FFF2-40B4-BE49-F238E27FC236}">
                    <a16:creationId xmlns:a16="http://schemas.microsoft.com/office/drawing/2014/main" id="{79FA1227-4705-EFD1-F4EF-290E8D6F0FF5}"/>
                  </a:ext>
                </a:extLst>
              </p:cNvPr>
              <p:cNvSpPr txBox="1"/>
              <p:nvPr/>
            </p:nvSpPr>
            <p:spPr>
              <a:xfrm>
                <a:off x="364453" y="1325815"/>
                <a:ext cx="4932000" cy="2419945"/>
              </a:xfrm>
              <a:prstGeom prst="roundRect">
                <a:avLst>
                  <a:gd name="adj" fmla="val 8240"/>
                </a:avLst>
              </a:prstGeom>
              <a:noFill/>
              <a:ln w="19050">
                <a:solidFill>
                  <a:srgbClr val="040499"/>
                </a:solidFill>
              </a:ln>
            </p:spPr>
            <p:txBody>
              <a:bodyPr wrap="square" rtlCol="0">
                <a:noAutofit/>
              </a:bodyPr>
              <a:lstStyle/>
              <a:p>
                <a:r>
                  <a:rPr kumimoji="1" lang="ja-JP" altLang="en-US" sz="1600" u="sng" dirty="0">
                    <a:latin typeface="UD デジタル 教科書体 NP-R" panose="02020400000000000000" pitchFamily="18" charset="-128"/>
                    <a:ea typeface="UD デジタル 教科書体 NP-R" panose="02020400000000000000" pitchFamily="18" charset="-128"/>
                  </a:rPr>
                  <a:t>共通</a:t>
                </a:r>
                <a:endParaRPr lang="en-US" altLang="ja-JP" sz="1600" dirty="0">
                  <a:latin typeface="UD デジタル 教科書体 NP-R" panose="02020400000000000000" pitchFamily="18" charset="-128"/>
                  <a:ea typeface="UD デジタル 教科書体 NP-R" panose="02020400000000000000" pitchFamily="18" charset="-128"/>
                </a:endParaRPr>
              </a:p>
              <a:p>
                <a:r>
                  <a:rPr lang="ja-JP" altLang="en-US" sz="1600" dirty="0">
                    <a:latin typeface="UD デジタル 教科書体 NP-R" panose="02020400000000000000" pitchFamily="18" charset="-128"/>
                    <a:ea typeface="UD デジタル 教科書体 NP-R" panose="02020400000000000000" pitchFamily="18" charset="-128"/>
                  </a:rPr>
                  <a:t>① 事業者からこども家庭庁に犯罪事実確認の申請</a:t>
                </a:r>
                <a:endParaRPr lang="en-US" altLang="ja-JP" sz="1600" dirty="0">
                  <a:latin typeface="UD デジタル 教科書体 NP-R" panose="02020400000000000000" pitchFamily="18" charset="-128"/>
                  <a:ea typeface="UD デジタル 教科書体 NP-R" panose="02020400000000000000" pitchFamily="18" charset="-128"/>
                </a:endParaRPr>
              </a:p>
              <a:p>
                <a:r>
                  <a:rPr lang="ja-JP" altLang="en-US" sz="1600" dirty="0">
                    <a:latin typeface="UD デジタル 教科書体 NP-R" panose="02020400000000000000" pitchFamily="18" charset="-128"/>
                    <a:ea typeface="UD デジタル 教科書体 NP-R" panose="02020400000000000000" pitchFamily="18" charset="-128"/>
                  </a:rPr>
                  <a:t>② 戸籍情報は、従事者本人がこども家庭庁に提出</a:t>
                </a:r>
                <a:endParaRPr lang="en-US" altLang="ja-JP" sz="1600" dirty="0">
                  <a:latin typeface="UD デジタル 教科書体 NP-R" panose="02020400000000000000" pitchFamily="18" charset="-128"/>
                  <a:ea typeface="UD デジタル 教科書体 NP-R" panose="02020400000000000000" pitchFamily="18" charset="-128"/>
                </a:endParaRPr>
              </a:p>
              <a:p>
                <a:endParaRPr lang="en-US" altLang="ja-JP" sz="1600" dirty="0">
                  <a:latin typeface="UD デジタル 教科書体 NP-R" panose="02020400000000000000" pitchFamily="18" charset="-128"/>
                  <a:ea typeface="UD デジタル 教科書体 NP-R" panose="02020400000000000000" pitchFamily="18" charset="-128"/>
                </a:endParaRPr>
              </a:p>
              <a:p>
                <a:endParaRPr lang="en-US" altLang="ja-JP" sz="1600" dirty="0">
                  <a:latin typeface="UD デジタル 教科書体 NP-R" panose="02020400000000000000" pitchFamily="18" charset="-128"/>
                  <a:ea typeface="UD デジタル 教科書体 NP-R" panose="02020400000000000000" pitchFamily="18" charset="-128"/>
                </a:endParaRPr>
              </a:p>
              <a:p>
                <a:r>
                  <a:rPr lang="ja-JP" altLang="en-US" sz="1600" dirty="0">
                    <a:latin typeface="UD デジタル 教科書体 NP-R" panose="02020400000000000000" pitchFamily="18" charset="-128"/>
                    <a:ea typeface="UD デジタル 教科書体 NP-R" panose="02020400000000000000" pitchFamily="18" charset="-128"/>
                  </a:rPr>
                  <a:t>③ こども家庭庁から法務省に性犯罪前科を照会</a:t>
                </a:r>
              </a:p>
              <a:p>
                <a:endParaRPr lang="en-US" altLang="ja-JP" sz="1600" dirty="0">
                  <a:latin typeface="UD デジタル 教科書体 NP-R" panose="02020400000000000000" pitchFamily="18" charset="-128"/>
                  <a:ea typeface="UD デジタル 教科書体 NP-R" panose="02020400000000000000" pitchFamily="18" charset="-128"/>
                </a:endParaRPr>
              </a:p>
              <a:p>
                <a:endParaRPr lang="en-US" altLang="ja-JP" sz="1600" dirty="0">
                  <a:latin typeface="UD デジタル 教科書体 NP-R" panose="02020400000000000000" pitchFamily="18" charset="-128"/>
                  <a:ea typeface="UD デジタル 教科書体 NP-R" panose="02020400000000000000" pitchFamily="18" charset="-128"/>
                </a:endParaRPr>
              </a:p>
              <a:p>
                <a:r>
                  <a:rPr lang="ja-JP" altLang="en-US" sz="1600" dirty="0">
                    <a:latin typeface="UD デジタル 教科書体 NP-R" panose="02020400000000000000" pitchFamily="18" charset="-128"/>
                    <a:ea typeface="UD デジタル 教科書体 NP-R" panose="02020400000000000000" pitchFamily="18" charset="-128"/>
                  </a:rPr>
                  <a:t>④ 法務省からこども家庭庁に回答</a:t>
                </a:r>
                <a:endParaRPr lang="en-US" altLang="ja-JP" sz="1600" dirty="0">
                  <a:latin typeface="UD デジタル 教科書体 NP-R" panose="02020400000000000000" pitchFamily="18" charset="-128"/>
                  <a:ea typeface="UD デジタル 教科書体 NP-R" panose="02020400000000000000" pitchFamily="18" charset="-128"/>
                </a:endParaRPr>
              </a:p>
            </p:txBody>
          </p:sp>
          <p:cxnSp>
            <p:nvCxnSpPr>
              <p:cNvPr id="14" name="直線矢印コネクタ 13">
                <a:extLst>
                  <a:ext uri="{FF2B5EF4-FFF2-40B4-BE49-F238E27FC236}">
                    <a16:creationId xmlns:a16="http://schemas.microsoft.com/office/drawing/2014/main" id="{E683349B-576D-1EBF-C168-FAE83240BC04}"/>
                  </a:ext>
                </a:extLst>
              </p:cNvPr>
              <p:cNvCxnSpPr>
                <a:cxnSpLocks/>
              </p:cNvCxnSpPr>
              <p:nvPr/>
            </p:nvCxnSpPr>
            <p:spPr>
              <a:xfrm>
                <a:off x="2209163" y="2989611"/>
                <a:ext cx="0" cy="324000"/>
              </a:xfrm>
              <a:prstGeom prst="straightConnector1">
                <a:avLst/>
              </a:prstGeom>
              <a:ln>
                <a:solidFill>
                  <a:srgbClr val="040499"/>
                </a:solidFill>
                <a:tailEnd type="triangle"/>
              </a:ln>
            </p:spPr>
            <p:style>
              <a:lnRef idx="1">
                <a:schemeClr val="dk1"/>
              </a:lnRef>
              <a:fillRef idx="0">
                <a:schemeClr val="dk1"/>
              </a:fillRef>
              <a:effectRef idx="0">
                <a:schemeClr val="dk1"/>
              </a:effectRef>
              <a:fontRef idx="minor">
                <a:schemeClr val="tx1"/>
              </a:fontRef>
            </p:style>
          </p:cxnSp>
          <p:cxnSp>
            <p:nvCxnSpPr>
              <p:cNvPr id="15" name="直線矢印コネクタ 14">
                <a:extLst>
                  <a:ext uri="{FF2B5EF4-FFF2-40B4-BE49-F238E27FC236}">
                    <a16:creationId xmlns:a16="http://schemas.microsoft.com/office/drawing/2014/main" id="{9EEC68FC-6B75-CB81-77A4-1F442BAE0F7F}"/>
                  </a:ext>
                </a:extLst>
              </p:cNvPr>
              <p:cNvCxnSpPr>
                <a:cxnSpLocks/>
              </p:cNvCxnSpPr>
              <p:nvPr/>
            </p:nvCxnSpPr>
            <p:spPr>
              <a:xfrm>
                <a:off x="2209163" y="2226887"/>
                <a:ext cx="0" cy="324000"/>
              </a:xfrm>
              <a:prstGeom prst="straightConnector1">
                <a:avLst/>
              </a:prstGeom>
              <a:ln>
                <a:solidFill>
                  <a:srgbClr val="040499"/>
                </a:solidFill>
                <a:tailEnd type="triangle"/>
              </a:ln>
            </p:spPr>
            <p:style>
              <a:lnRef idx="1">
                <a:schemeClr val="dk1"/>
              </a:lnRef>
              <a:fillRef idx="0">
                <a:schemeClr val="dk1"/>
              </a:fillRef>
              <a:effectRef idx="0">
                <a:schemeClr val="dk1"/>
              </a:effectRef>
              <a:fontRef idx="minor">
                <a:schemeClr val="tx1"/>
              </a:fontRef>
            </p:style>
          </p:cxnSp>
        </p:grpSp>
        <p:cxnSp>
          <p:nvCxnSpPr>
            <p:cNvPr id="11" name="直線矢印コネクタ 10">
              <a:extLst>
                <a:ext uri="{FF2B5EF4-FFF2-40B4-BE49-F238E27FC236}">
                  <a16:creationId xmlns:a16="http://schemas.microsoft.com/office/drawing/2014/main" id="{925585CA-A41F-CF8D-6331-C76B79D26B23}"/>
                </a:ext>
              </a:extLst>
            </p:cNvPr>
            <p:cNvCxnSpPr>
              <a:cxnSpLocks/>
              <a:stCxn id="13" idx="3"/>
              <a:endCxn id="7" idx="1"/>
            </p:cNvCxnSpPr>
            <p:nvPr/>
          </p:nvCxnSpPr>
          <p:spPr>
            <a:xfrm flipV="1">
              <a:off x="5156052" y="1597671"/>
              <a:ext cx="1254106" cy="831466"/>
            </a:xfrm>
            <a:prstGeom prst="straightConnector1">
              <a:avLst/>
            </a:prstGeom>
            <a:ln w="19050">
              <a:solidFill>
                <a:srgbClr val="040499"/>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6B59AE37-CD39-F5B6-BB95-C608302A7908}"/>
                </a:ext>
              </a:extLst>
            </p:cNvPr>
            <p:cNvCxnSpPr>
              <a:stCxn id="13" idx="3"/>
              <a:endCxn id="9" idx="1"/>
            </p:cNvCxnSpPr>
            <p:nvPr/>
          </p:nvCxnSpPr>
          <p:spPr>
            <a:xfrm>
              <a:off x="5156052" y="2429137"/>
              <a:ext cx="1254106" cy="454560"/>
            </a:xfrm>
            <a:prstGeom prst="straightConnector1">
              <a:avLst/>
            </a:prstGeom>
            <a:ln w="19050">
              <a:solidFill>
                <a:srgbClr val="040499"/>
              </a:solidFill>
              <a:tailEnd type="triangle" w="lg" len="lg"/>
            </a:ln>
          </p:spPr>
          <p:style>
            <a:lnRef idx="1">
              <a:schemeClr val="accent1"/>
            </a:lnRef>
            <a:fillRef idx="0">
              <a:schemeClr val="accent1"/>
            </a:fillRef>
            <a:effectRef idx="0">
              <a:schemeClr val="accent1"/>
            </a:effectRef>
            <a:fontRef idx="minor">
              <a:schemeClr val="tx1"/>
            </a:fontRef>
          </p:style>
        </p:cxnSp>
      </p:grpSp>
      <p:pic>
        <p:nvPicPr>
          <p:cNvPr id="22" name="図 21">
            <a:extLst>
              <a:ext uri="{FF2B5EF4-FFF2-40B4-BE49-F238E27FC236}">
                <a16:creationId xmlns:a16="http://schemas.microsoft.com/office/drawing/2014/main" id="{A6E68514-F856-4101-CD16-FBD95B5BD6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923" y="3537211"/>
            <a:ext cx="8818235" cy="2748763"/>
          </a:xfrm>
          <a:prstGeom prst="rect">
            <a:avLst/>
          </a:prstGeom>
        </p:spPr>
      </p:pic>
      <p:sp>
        <p:nvSpPr>
          <p:cNvPr id="16" name="テキスト ボックス 15">
            <a:extLst>
              <a:ext uri="{FF2B5EF4-FFF2-40B4-BE49-F238E27FC236}">
                <a16:creationId xmlns:a16="http://schemas.microsoft.com/office/drawing/2014/main" id="{636D435F-8602-F460-6954-6C6DB909EA0F}"/>
              </a:ext>
            </a:extLst>
          </p:cNvPr>
          <p:cNvSpPr txBox="1"/>
          <p:nvPr/>
        </p:nvSpPr>
        <p:spPr>
          <a:xfrm>
            <a:off x="9049766" y="5494324"/>
            <a:ext cx="2940392" cy="646331"/>
          </a:xfrm>
          <a:prstGeom prst="rect">
            <a:avLst/>
          </a:prstGeom>
          <a:noFill/>
        </p:spPr>
        <p:txBody>
          <a:bodyPr wrap="square">
            <a:spAutoFit/>
          </a:bodyPr>
          <a:lstStyle/>
          <a:p>
            <a:r>
              <a:rPr lang="en-US" altLang="ja-JP" sz="1200" dirty="0">
                <a:latin typeface="UD デジタル 教科書体 NP-R" panose="02020400000000000000" pitchFamily="18" charset="-128"/>
                <a:ea typeface="UD デジタル 教科書体 NP-R" panose="02020400000000000000" pitchFamily="18" charset="-128"/>
              </a:rPr>
              <a:t>※</a:t>
            </a:r>
            <a:r>
              <a:rPr lang="ja-JP" altLang="en-US" sz="1200" dirty="0">
                <a:latin typeface="UD デジタル 教科書体 NP-R" panose="02020400000000000000" pitchFamily="18" charset="-128"/>
                <a:ea typeface="UD デジタル 教科書体 NP-R" panose="02020400000000000000" pitchFamily="18" charset="-128"/>
              </a:rPr>
              <a:t>対象従事者が派遣労働者等の場合は、</a:t>
            </a:r>
            <a:endParaRPr lang="en-US" altLang="ja-JP" sz="1200" dirty="0">
              <a:latin typeface="UD デジタル 教科書体 NP-R" panose="02020400000000000000" pitchFamily="18" charset="-128"/>
              <a:ea typeface="UD デジタル 教科書体 NP-R" panose="02020400000000000000" pitchFamily="18" charset="-128"/>
            </a:endParaRPr>
          </a:p>
          <a:p>
            <a:r>
              <a:rPr lang="ja-JP" altLang="en-US" sz="1200" dirty="0">
                <a:latin typeface="UD デジタル 教科書体 NP-R" panose="02020400000000000000" pitchFamily="18" charset="-128"/>
                <a:ea typeface="UD デジタル 教科書体 NP-R" panose="02020400000000000000" pitchFamily="18" charset="-128"/>
              </a:rPr>
              <a:t>　派遣先の事業者が犯罪事実確認を実施</a:t>
            </a:r>
            <a:endParaRPr lang="en-US" altLang="ja-JP" sz="1200" dirty="0">
              <a:latin typeface="UD デジタル 教科書体 NP-R" panose="02020400000000000000" pitchFamily="18" charset="-128"/>
              <a:ea typeface="UD デジタル 教科書体 NP-R" panose="02020400000000000000" pitchFamily="18" charset="-128"/>
            </a:endParaRPr>
          </a:p>
          <a:p>
            <a:r>
              <a:rPr lang="ja-JP" altLang="en-US" sz="1200" dirty="0">
                <a:latin typeface="UD デジタル 教科書体 NP-R" panose="02020400000000000000" pitchFamily="18" charset="-128"/>
                <a:ea typeface="UD デジタル 教科書体 NP-R" panose="02020400000000000000" pitchFamily="18" charset="-128"/>
              </a:rPr>
              <a:t>　（派遣元では実施できない） </a:t>
            </a:r>
          </a:p>
        </p:txBody>
      </p:sp>
    </p:spTree>
    <p:extLst>
      <p:ext uri="{BB962C8B-B14F-4D97-AF65-F5344CB8AC3E}">
        <p14:creationId xmlns:p14="http://schemas.microsoft.com/office/powerpoint/2010/main" val="2971178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0DF52CF0-DC8E-4816-8FCE-383F47C9E6FD}"/>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１．こども性暴力防止法の概要（背景等）</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12" name="テキスト ボックス 11">
            <a:extLst>
              <a:ext uri="{FF2B5EF4-FFF2-40B4-BE49-F238E27FC236}">
                <a16:creationId xmlns:a16="http://schemas.microsoft.com/office/drawing/2014/main" id="{64883DD5-17DF-4D9C-1C42-156C22023555}"/>
              </a:ext>
            </a:extLst>
          </p:cNvPr>
          <p:cNvSpPr txBox="1"/>
          <p:nvPr/>
        </p:nvSpPr>
        <p:spPr bwMode="gray">
          <a:xfrm>
            <a:off x="280838" y="601561"/>
            <a:ext cx="11630324" cy="2138889"/>
          </a:xfrm>
          <a:prstGeom prst="rect">
            <a:avLst/>
          </a:prstGeom>
          <a:noFill/>
          <a:ln>
            <a:noFill/>
          </a:ln>
        </p:spPr>
        <p:txBody>
          <a:bodyPr wrap="square" tIns="36000" rtlCol="0">
            <a:noAutofit/>
          </a:bodyPr>
          <a:lstStyle/>
          <a:p>
            <a:pPr marL="90488" indent="-90488">
              <a:lnSpc>
                <a:spcPts val="2000"/>
              </a:lnSpc>
            </a:pPr>
            <a:r>
              <a:rPr lang="ja-JP" altLang="en-US" sz="1600" dirty="0">
                <a:latin typeface="UD デジタル 教科書体 NP-R" panose="02020400000000000000" pitchFamily="18" charset="-128"/>
                <a:ea typeface="UD デジタル 教科書体 NP-R" panose="02020400000000000000" pitchFamily="18" charset="-128"/>
              </a:rPr>
              <a:t>○ こども性暴力防止法における</a:t>
            </a:r>
            <a:r>
              <a:rPr lang="ja-JP" altLang="en-US" sz="1600" dirty="0">
                <a:latin typeface="UD デジタル 教科書体 NP-B" panose="02020700000000000000" pitchFamily="18" charset="-128"/>
                <a:ea typeface="UD デジタル 教科書体 NP-B" panose="02020700000000000000" pitchFamily="18" charset="-128"/>
              </a:rPr>
              <a:t>「従事者による児童対象性暴力等」は、児童福祉法、認定こども園法の「被措置児童等虐待」、「入園児虐待」</a:t>
            </a:r>
            <a:r>
              <a:rPr kumimoji="1" lang="ja-JP" altLang="en-US" sz="1600" dirty="0">
                <a:latin typeface="UD デジタル 教科書体 NP-B" panose="02020700000000000000" pitchFamily="18" charset="-128"/>
                <a:ea typeface="UD デジタル 教科書体 NP-B" panose="02020700000000000000" pitchFamily="18" charset="-128"/>
              </a:rPr>
              <a:t>にあたるもの。</a:t>
            </a:r>
            <a:endParaRPr kumimoji="1" lang="en-US" altLang="ja-JP" sz="1600" dirty="0">
              <a:latin typeface="UD デジタル 教科書体 NP-B" panose="02020700000000000000" pitchFamily="18" charset="-128"/>
              <a:ea typeface="UD デジタル 教科書体 NP-B" panose="02020700000000000000" pitchFamily="18" charset="-128"/>
            </a:endParaRPr>
          </a:p>
          <a:p>
            <a:pPr>
              <a:lnSpc>
                <a:spcPts val="2000"/>
              </a:lnSpc>
            </a:pPr>
            <a:r>
              <a:rPr lang="ja-JP" altLang="en-US" sz="1600" dirty="0">
                <a:latin typeface="UD デジタル 教科書体 NP-R" panose="02020400000000000000" pitchFamily="18" charset="-128"/>
                <a:ea typeface="UD デジタル 教科書体 NP-R" panose="02020400000000000000" pitchFamily="18" charset="-128"/>
              </a:rPr>
              <a:t>○子どもへの性暴力は、被害を受けた本人や保護者などの当事者に、深い傷を残し、その影響は長期間に及ぶ。</a:t>
            </a:r>
          </a:p>
          <a:p>
            <a:pPr marL="90488" indent="-90488">
              <a:lnSpc>
                <a:spcPts val="2000"/>
              </a:lnSpc>
            </a:pPr>
            <a:r>
              <a:rPr lang="ja-JP" altLang="en-US" sz="1600" dirty="0">
                <a:latin typeface="UD デジタル 教科書体 NP-R" panose="02020400000000000000" pitchFamily="18" charset="-128"/>
                <a:ea typeface="UD デジタル 教科書体 NP-R" panose="02020400000000000000" pitchFamily="18" charset="-128"/>
              </a:rPr>
              <a:t>　特に、子どもと接する仕事に就く従事者（先生など）からの性暴力は、本来子どもを守るべき大人が、その立場を利用して卑劣な行為を行うものであり、絶対にあってはならないことである一方で、子</a:t>
            </a:r>
            <a:r>
              <a:rPr kumimoji="1" lang="ja-JP" altLang="en-US" sz="1600" dirty="0">
                <a:latin typeface="UD デジタル 教科書体 NP-R" panose="02020400000000000000" pitchFamily="18" charset="-128"/>
                <a:ea typeface="UD デジタル 教科書体 NP-R" panose="02020400000000000000" pitchFamily="18" charset="-128"/>
              </a:rPr>
              <a:t>どもが主な被害者となった性暴力が多く発生している。</a:t>
            </a:r>
            <a:endParaRPr kumimoji="1" lang="en-US" altLang="ja-JP" sz="1600" dirty="0">
              <a:latin typeface="UD デジタル 教科書体 NP-R" panose="02020400000000000000" pitchFamily="18" charset="-128"/>
              <a:ea typeface="UD デジタル 教科書体 NP-R" panose="02020400000000000000" pitchFamily="18" charset="-128"/>
            </a:endParaRPr>
          </a:p>
          <a:p>
            <a:pPr marL="90488" indent="-90488">
              <a:lnSpc>
                <a:spcPts val="2000"/>
              </a:lnSpc>
            </a:pPr>
            <a:r>
              <a:rPr lang="ja-JP" altLang="en-US" sz="1600" dirty="0">
                <a:latin typeface="UD デジタル 教科書体 NP-R" panose="02020400000000000000" pitchFamily="18" charset="-128"/>
                <a:ea typeface="UD デジタル 教科書体 NP-R" panose="02020400000000000000" pitchFamily="18" charset="-128"/>
              </a:rPr>
              <a:t>○ こども性暴力防止法は、子どもに対する教育・保育等を提供する事業者は、その事業において、子どもの安全を確保する責務を負っている。という点に着目して制度設計されている。</a:t>
            </a:r>
            <a:endParaRPr kumimoji="1" lang="ja-JP" altLang="en-US" sz="1600" dirty="0">
              <a:latin typeface="UD デジタル 教科書体 NP-R" panose="02020400000000000000" pitchFamily="18" charset="-128"/>
              <a:ea typeface="UD デジタル 教科書体 NP-R" panose="02020400000000000000" pitchFamily="18" charset="-128"/>
            </a:endParaRPr>
          </a:p>
        </p:txBody>
      </p:sp>
      <p:sp>
        <p:nvSpPr>
          <p:cNvPr id="22" name="テキスト ボックス 21">
            <a:extLst>
              <a:ext uri="{FF2B5EF4-FFF2-40B4-BE49-F238E27FC236}">
                <a16:creationId xmlns:a16="http://schemas.microsoft.com/office/drawing/2014/main" id="{0A9CF706-25BE-A857-A3CB-B07C225A67B2}"/>
              </a:ext>
            </a:extLst>
          </p:cNvPr>
          <p:cNvSpPr txBox="1"/>
          <p:nvPr/>
        </p:nvSpPr>
        <p:spPr bwMode="gray">
          <a:xfrm>
            <a:off x="7193280" y="5840941"/>
            <a:ext cx="4836725" cy="415498"/>
          </a:xfrm>
          <a:prstGeom prst="rect">
            <a:avLst/>
          </a:prstGeom>
          <a:noFill/>
        </p:spPr>
        <p:txBody>
          <a:bodyPr wrap="square" rtlCol="0">
            <a:spAutoFit/>
          </a:bodyPr>
          <a:lstStyle/>
          <a:p>
            <a:r>
              <a:rPr kumimoji="1" lang="ja-JP" altLang="en-US" sz="700" dirty="0">
                <a:latin typeface="UD デジタル 教科書体 NP-R" panose="02020400000000000000" pitchFamily="18" charset="-128"/>
                <a:ea typeface="UD デジタル 教科書体 NP-R" panose="02020400000000000000" pitchFamily="18" charset="-128"/>
              </a:rPr>
              <a:t>出典：こども家庭庁「保育所や幼稚園等における虐待の防止及び発生時の対応等に関するガイドライン」（</a:t>
            </a:r>
            <a:r>
              <a:rPr kumimoji="1" lang="en-US" altLang="ja-JP" sz="700" dirty="0">
                <a:latin typeface="UD デジタル 教科書体 NP-R" panose="02020400000000000000" pitchFamily="18" charset="-128"/>
                <a:ea typeface="UD デジタル 教科書体 NP-R" panose="02020400000000000000" pitchFamily="18" charset="-128"/>
                <a:hlinkClick r:id="rId3">
                  <a:extLst>
                    <a:ext uri="{A12FA001-AC4F-418D-AE19-62706E023703}">
                      <ahyp:hlinkClr xmlns:ahyp="http://schemas.microsoft.com/office/drawing/2018/hyperlinkcolor" val="tx"/>
                    </a:ext>
                  </a:extLst>
                </a:hlinkClick>
              </a:rPr>
              <a:t>https://www.cfa.go.jp/assets/contents/node/basic_page/field_ref_resources/ee30f1d8-3d23-437e-b44d-7807f9afb66c/b2c3eea8/20260422_hoiku_hoiku-gyakutaiboushi_17.pdf</a:t>
            </a:r>
            <a:r>
              <a:rPr kumimoji="1" lang="ja-JP" altLang="en-US" sz="700" dirty="0">
                <a:latin typeface="UD デジタル 教科書体 NP-R" panose="02020400000000000000" pitchFamily="18" charset="-128"/>
                <a:ea typeface="UD デジタル 教科書体 NP-R" panose="02020400000000000000" pitchFamily="18" charset="-128"/>
              </a:rPr>
              <a:t>）</a:t>
            </a:r>
          </a:p>
        </p:txBody>
      </p:sp>
      <p:sp>
        <p:nvSpPr>
          <p:cNvPr id="2" name="スライド番号プレースホルダー 5">
            <a:extLst>
              <a:ext uri="{FF2B5EF4-FFF2-40B4-BE49-F238E27FC236}">
                <a16:creationId xmlns:a16="http://schemas.microsoft.com/office/drawing/2014/main" id="{85C14C2D-346E-0123-1938-8AC654E050C6}"/>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6</a:t>
            </a:fld>
            <a:endParaRPr kumimoji="1" lang="ja-JP" altLang="en-US" sz="2400"/>
          </a:p>
        </p:txBody>
      </p:sp>
      <p:grpSp>
        <p:nvGrpSpPr>
          <p:cNvPr id="5" name="グループ化 4">
            <a:extLst>
              <a:ext uri="{FF2B5EF4-FFF2-40B4-BE49-F238E27FC236}">
                <a16:creationId xmlns:a16="http://schemas.microsoft.com/office/drawing/2014/main" id="{0783D618-8C4A-5698-A7AB-4A3D41E36115}"/>
              </a:ext>
            </a:extLst>
          </p:cNvPr>
          <p:cNvGrpSpPr/>
          <p:nvPr/>
        </p:nvGrpSpPr>
        <p:grpSpPr>
          <a:xfrm>
            <a:off x="1758121" y="2966868"/>
            <a:ext cx="5202485" cy="3289571"/>
            <a:chOff x="681161" y="2853659"/>
            <a:chExt cx="5202485" cy="3289571"/>
          </a:xfrm>
        </p:grpSpPr>
        <p:pic>
          <p:nvPicPr>
            <p:cNvPr id="10" name="図 9">
              <a:extLst>
                <a:ext uri="{FF2B5EF4-FFF2-40B4-BE49-F238E27FC236}">
                  <a16:creationId xmlns:a16="http://schemas.microsoft.com/office/drawing/2014/main" id="{750C7967-505A-8A17-B76E-F97CC9E28C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681161" y="2853659"/>
              <a:ext cx="5202485" cy="3289571"/>
            </a:xfrm>
            <a:prstGeom prst="rect">
              <a:avLst/>
            </a:prstGeom>
          </p:spPr>
        </p:pic>
        <p:sp>
          <p:nvSpPr>
            <p:cNvPr id="4" name="正方形/長方形 3">
              <a:extLst>
                <a:ext uri="{FF2B5EF4-FFF2-40B4-BE49-F238E27FC236}">
                  <a16:creationId xmlns:a16="http://schemas.microsoft.com/office/drawing/2014/main" id="{CF95A4CA-FCFC-8311-2CC8-862931886CF4}"/>
                </a:ext>
              </a:extLst>
            </p:cNvPr>
            <p:cNvSpPr/>
            <p:nvPr/>
          </p:nvSpPr>
          <p:spPr bwMode="white">
            <a:xfrm>
              <a:off x="3282402" y="4689946"/>
              <a:ext cx="1055917" cy="21733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839367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CA511-B51B-4CAA-F484-758D315BBCE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683A627-45A6-5FA4-8C60-79F1479EEFC6}"/>
              </a:ext>
            </a:extLst>
          </p:cNvPr>
          <p:cNvSpPr>
            <a:spLocks noGrp="1"/>
          </p:cNvSpPr>
          <p:nvPr>
            <p:ph type="ctrTitle"/>
          </p:nvPr>
        </p:nvSpPr>
        <p:spPr bwMode="gray">
          <a:xfrm>
            <a:off x="750711" y="885297"/>
            <a:ext cx="10690578" cy="740304"/>
          </a:xfrm>
        </p:spPr>
        <p:txBody>
          <a:bodyPr>
            <a:noAutofit/>
          </a:bodyPr>
          <a:lstStyle/>
          <a:p>
            <a:pPr algn="l"/>
            <a:r>
              <a:rPr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rPr>
              <a:t>こども性暴力防止法の施行に向けた準備等について</a:t>
            </a:r>
            <a:endParaRPr kumimoji="1"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endParaRPr>
          </a:p>
        </p:txBody>
      </p:sp>
      <p:sp>
        <p:nvSpPr>
          <p:cNvPr id="3" name="字幕 2">
            <a:extLst>
              <a:ext uri="{FF2B5EF4-FFF2-40B4-BE49-F238E27FC236}">
                <a16:creationId xmlns:a16="http://schemas.microsoft.com/office/drawing/2014/main" id="{86AD15E5-9485-61F2-D3C7-20996A2EDD2D}"/>
              </a:ext>
            </a:extLst>
          </p:cNvPr>
          <p:cNvSpPr>
            <a:spLocks noGrp="1"/>
          </p:cNvSpPr>
          <p:nvPr>
            <p:ph type="subTitle" idx="1"/>
          </p:nvPr>
        </p:nvSpPr>
        <p:spPr bwMode="gray">
          <a:xfrm>
            <a:off x="1377244" y="2009423"/>
            <a:ext cx="10306756" cy="2530969"/>
          </a:xfrm>
        </p:spPr>
        <p:txBody>
          <a:bodyPr>
            <a:noAutofit/>
          </a:bodyPr>
          <a:lstStyle/>
          <a:p>
            <a:pPr marL="514350" indent="-514350" algn="l">
              <a:lnSpc>
                <a:spcPct val="150000"/>
              </a:lnSpc>
              <a:buFont typeface="+mj-lt"/>
              <a:buAutoNum type="arabicPeriod"/>
            </a:pPr>
            <a:r>
              <a:rPr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こども性暴力防止法の概要</a:t>
            </a:r>
            <a:endParaRPr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kumimoji="1"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rPr>
              <a:t>令和８年</a:t>
            </a:r>
            <a:r>
              <a:rPr kumimoji="1" lang="en-US" altLang="ja-JP" sz="3200" u="sng" dirty="0">
                <a:solidFill>
                  <a:srgbClr val="040499"/>
                </a:solidFill>
                <a:latin typeface="UD デジタル 教科書体 NP-B" panose="02020700000000000000" pitchFamily="18" charset="-128"/>
                <a:ea typeface="UD デジタル 教科書体 NP-B" panose="02020700000000000000" pitchFamily="18" charset="-128"/>
              </a:rPr>
              <a:t>12</a:t>
            </a:r>
            <a:r>
              <a:rPr kumimoji="1"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rPr>
              <a:t>月</a:t>
            </a:r>
            <a:r>
              <a:rPr kumimoji="1" lang="en-US" altLang="ja-JP" sz="3200" u="sng" dirty="0">
                <a:solidFill>
                  <a:srgbClr val="040499"/>
                </a:solidFill>
                <a:latin typeface="UD デジタル 教科書体 NP-B" panose="02020700000000000000" pitchFamily="18" charset="-128"/>
                <a:ea typeface="UD デジタル 教科書体 NP-B" panose="02020700000000000000" pitchFamily="18" charset="-128"/>
              </a:rPr>
              <a:t>25</a:t>
            </a:r>
            <a:r>
              <a:rPr kumimoji="1" lang="ja-JP" altLang="en-US" sz="3200" u="sng" dirty="0">
                <a:solidFill>
                  <a:srgbClr val="040499"/>
                </a:solidFill>
                <a:latin typeface="UD デジタル 教科書体 NP-B" panose="02020700000000000000" pitchFamily="18" charset="-128"/>
                <a:ea typeface="UD デジタル 教科書体 NP-B" panose="02020700000000000000" pitchFamily="18" charset="-128"/>
              </a:rPr>
              <a:t>日までに準備すべきこと</a:t>
            </a:r>
            <a:endParaRPr kumimoji="1" lang="en-US" altLang="ja-JP" sz="3200" u="sng" dirty="0">
              <a:solidFill>
                <a:srgbClr val="040499"/>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保育士等の採用にあたり活用が義務付けられているシステム</a:t>
            </a:r>
            <a:endParaRPr kumimoji="1" lang="en-US" altLang="ja-JP"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endParaRPr>
          </a:p>
          <a:p>
            <a:pPr marL="514350" indent="-514350" algn="l">
              <a:lnSpc>
                <a:spcPct val="150000"/>
              </a:lnSpc>
              <a:buFont typeface="+mj-lt"/>
              <a:buAutoNum type="arabicPeriod"/>
            </a:pPr>
            <a:r>
              <a:rPr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rPr>
              <a:t>質疑応答</a:t>
            </a:r>
            <a:endParaRPr kumimoji="1" lang="ja-JP" altLang="en-US" sz="3200" dirty="0">
              <a:solidFill>
                <a:schemeClr val="tx2">
                  <a:lumMod val="10000"/>
                  <a:lumOff val="90000"/>
                </a:schemeClr>
              </a:solidFill>
              <a:latin typeface="UD デジタル 教科書体 NP-B" panose="02020700000000000000" pitchFamily="18" charset="-128"/>
              <a:ea typeface="UD デジタル 教科書体 NP-B" panose="02020700000000000000" pitchFamily="18" charset="-128"/>
            </a:endParaRPr>
          </a:p>
          <a:p>
            <a:pPr marL="514350" indent="-514350" algn="l">
              <a:buFont typeface="+mj-lt"/>
              <a:buAutoNum type="arabicPeriod"/>
            </a:pPr>
            <a:endParaRPr kumimoji="1" lang="ja-JP" altLang="en-US" sz="3200" dirty="0">
              <a:solidFill>
                <a:srgbClr val="040499"/>
              </a:solidFill>
              <a:latin typeface="UD デジタル 教科書体 NP-B" panose="02020700000000000000" pitchFamily="18" charset="-128"/>
              <a:ea typeface="UD デジタル 教科書体 NP-B" panose="02020700000000000000" pitchFamily="18" charset="-128"/>
            </a:endParaRPr>
          </a:p>
        </p:txBody>
      </p:sp>
      <p:sp>
        <p:nvSpPr>
          <p:cNvPr id="4" name="スライド番号プレースホルダー 5">
            <a:extLst>
              <a:ext uri="{FF2B5EF4-FFF2-40B4-BE49-F238E27FC236}">
                <a16:creationId xmlns:a16="http://schemas.microsoft.com/office/drawing/2014/main" id="{26CC5412-BD37-40B4-F7F6-B04D4C48BE28}"/>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7</a:t>
            </a:fld>
            <a:endParaRPr kumimoji="1" lang="ja-JP" altLang="en-US" sz="2400"/>
          </a:p>
        </p:txBody>
      </p:sp>
    </p:spTree>
    <p:extLst>
      <p:ext uri="{BB962C8B-B14F-4D97-AF65-F5344CB8AC3E}">
        <p14:creationId xmlns:p14="http://schemas.microsoft.com/office/powerpoint/2010/main" val="2969984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5BB2055F-894B-5C49-95D5-9938BA14012E}"/>
              </a:ext>
            </a:extLst>
          </p:cNvPr>
          <p:cNvSpPr/>
          <p:nvPr/>
        </p:nvSpPr>
        <p:spPr>
          <a:xfrm>
            <a:off x="7260771" y="729343"/>
            <a:ext cx="4872919" cy="2417214"/>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endParaRPr>
          </a:p>
        </p:txBody>
      </p:sp>
      <p:grpSp>
        <p:nvGrpSpPr>
          <p:cNvPr id="9" name="グループ化 8">
            <a:extLst>
              <a:ext uri="{FF2B5EF4-FFF2-40B4-BE49-F238E27FC236}">
                <a16:creationId xmlns:a16="http://schemas.microsoft.com/office/drawing/2014/main" id="{AA2421E6-2527-3A3E-A4B2-6D321B10C916}"/>
              </a:ext>
            </a:extLst>
          </p:cNvPr>
          <p:cNvGrpSpPr/>
          <p:nvPr/>
        </p:nvGrpSpPr>
        <p:grpSpPr bwMode="gray">
          <a:xfrm>
            <a:off x="0" y="-418"/>
            <a:ext cx="12192000" cy="471052"/>
            <a:chOff x="0" y="-418"/>
            <a:chExt cx="12192000" cy="471052"/>
          </a:xfrm>
        </p:grpSpPr>
        <p:sp>
          <p:nvSpPr>
            <p:cNvPr id="3" name="テキスト ボックス 2">
              <a:extLst>
                <a:ext uri="{FF2B5EF4-FFF2-40B4-BE49-F238E27FC236}">
                  <a16:creationId xmlns:a16="http://schemas.microsoft.com/office/drawing/2014/main" id="{ECCF9D67-E398-3EB1-F7F5-472FE13C5692}"/>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white"/>
                  </a:solidFill>
                  <a:effectLst/>
                  <a:uLnTx/>
                  <a:uFillTx/>
                  <a:latin typeface="UD デジタル 教科書体 NP-B" panose="02020700000000000000" pitchFamily="18" charset="-128"/>
                  <a:ea typeface="UD デジタル 教科書体 NP-B" panose="02020700000000000000" pitchFamily="18" charset="-128"/>
                  <a:cs typeface="+mn-cs"/>
                </a:rPr>
                <a:t>２．令和８年</a:t>
              </a:r>
              <a:r>
                <a:rPr kumimoji="1" lang="en-US" altLang="ja-JP" sz="2000" b="0" i="0" u="none" strike="noStrike" kern="1200" cap="none" spc="0" normalizeH="0" baseline="0" noProof="0" dirty="0">
                  <a:ln>
                    <a:noFill/>
                  </a:ln>
                  <a:solidFill>
                    <a:prstClr val="white"/>
                  </a:solidFill>
                  <a:effectLst/>
                  <a:uLnTx/>
                  <a:uFillTx/>
                  <a:latin typeface="UD デジタル 教科書体 NP-B" panose="02020700000000000000" pitchFamily="18" charset="-128"/>
                  <a:ea typeface="UD デジタル 教科書体 NP-B" panose="02020700000000000000" pitchFamily="18" charset="-128"/>
                  <a:cs typeface="+mn-cs"/>
                </a:rPr>
                <a:t>12</a:t>
              </a:r>
              <a:r>
                <a:rPr kumimoji="1" lang="ja-JP" altLang="en-US" sz="2000" b="0" i="0" u="none" strike="noStrike" kern="1200" cap="none" spc="0" normalizeH="0" baseline="0" noProof="0" dirty="0">
                  <a:ln>
                    <a:noFill/>
                  </a:ln>
                  <a:solidFill>
                    <a:prstClr val="white"/>
                  </a:solidFill>
                  <a:effectLst/>
                  <a:uLnTx/>
                  <a:uFillTx/>
                  <a:latin typeface="UD デジタル 教科書体 NP-B" panose="02020700000000000000" pitchFamily="18" charset="-128"/>
                  <a:ea typeface="UD デジタル 教科書体 NP-B" panose="02020700000000000000" pitchFamily="18" charset="-128"/>
                  <a:cs typeface="+mn-cs"/>
                </a:rPr>
                <a:t>月</a:t>
              </a:r>
              <a:r>
                <a:rPr kumimoji="1" lang="en-US" altLang="ja-JP" sz="2000" b="0" i="0" u="none" strike="noStrike" kern="1200" cap="none" spc="0" normalizeH="0" baseline="0" noProof="0" dirty="0">
                  <a:ln>
                    <a:noFill/>
                  </a:ln>
                  <a:solidFill>
                    <a:prstClr val="white"/>
                  </a:solidFill>
                  <a:effectLst/>
                  <a:uLnTx/>
                  <a:uFillTx/>
                  <a:latin typeface="UD デジタル 教科書体 NP-B" panose="02020700000000000000" pitchFamily="18" charset="-128"/>
                  <a:ea typeface="UD デジタル 教科書体 NP-B" panose="02020700000000000000" pitchFamily="18" charset="-128"/>
                  <a:cs typeface="+mn-cs"/>
                </a:rPr>
                <a:t>25</a:t>
              </a:r>
              <a:r>
                <a:rPr kumimoji="1" lang="ja-JP" altLang="en-US" sz="2000" b="0" i="0" u="none" strike="noStrike" kern="1200" cap="none" spc="0" normalizeH="0" baseline="0" noProof="0" dirty="0">
                  <a:ln>
                    <a:noFill/>
                  </a:ln>
                  <a:solidFill>
                    <a:prstClr val="white"/>
                  </a:solidFill>
                  <a:effectLst/>
                  <a:uLnTx/>
                  <a:uFillTx/>
                  <a:latin typeface="UD デジタル 教科書体 NP-B" panose="02020700000000000000" pitchFamily="18" charset="-128"/>
                  <a:ea typeface="UD デジタル 教科書体 NP-B" panose="02020700000000000000" pitchFamily="18" charset="-128"/>
                  <a:cs typeface="+mn-cs"/>
                </a:rPr>
                <a:t>日までに準備すべきこと</a:t>
              </a:r>
              <a:endParaRPr kumimoji="1" lang="ja-JP" altLang="en-US" sz="2400" b="0" i="0" u="none" strike="noStrike" kern="1200" cap="none" spc="0" normalizeH="0" baseline="0" noProof="0" dirty="0">
                <a:ln>
                  <a:noFill/>
                </a:ln>
                <a:solidFill>
                  <a:prstClr val="white"/>
                </a:solidFill>
                <a:effectLst/>
                <a:uLnTx/>
                <a:uFillTx/>
                <a:latin typeface="UD デジタル 教科書体 NP-B" panose="02020700000000000000" pitchFamily="18" charset="-128"/>
                <a:ea typeface="UD デジタル 教科書体 NP-B" panose="02020700000000000000" pitchFamily="18" charset="-128"/>
                <a:cs typeface="+mn-cs"/>
              </a:endParaRPr>
            </a:p>
          </p:txBody>
        </p:sp>
        <p:sp>
          <p:nvSpPr>
            <p:cNvPr id="6" name="テキスト ボックス 5">
              <a:extLst>
                <a:ext uri="{FF2B5EF4-FFF2-40B4-BE49-F238E27FC236}">
                  <a16:creationId xmlns:a16="http://schemas.microsoft.com/office/drawing/2014/main" id="{25FF0345-055C-ADCE-7111-055F5AE443B6}"/>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4">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
        <p:nvSpPr>
          <p:cNvPr id="2" name="スライド番号プレースホルダー 5">
            <a:extLst>
              <a:ext uri="{FF2B5EF4-FFF2-40B4-BE49-F238E27FC236}">
                <a16:creationId xmlns:a16="http://schemas.microsoft.com/office/drawing/2014/main" id="{F44EEDF6-4DC5-F315-B087-E56217908203}"/>
              </a:ext>
            </a:extLst>
          </p:cNvPr>
          <p:cNvSpPr>
            <a:spLocks noGrp="1"/>
          </p:cNvSpPr>
          <p:nvPr>
            <p:ph type="sldNum" sz="quarter" idx="12"/>
          </p:nvPr>
        </p:nvSpPr>
        <p:spPr bwMode="gray">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FF899F-E54D-439E-880A-E8CFD45D86CA}" type="slidenum">
              <a:rPr kumimoji="1" lang="ja-JP" altLang="en-US" sz="2400" b="0" i="0" u="none" strike="noStrike" kern="1200" cap="none" spc="0" normalizeH="0" baseline="0" noProof="0" smtClean="0">
                <a:ln>
                  <a:noFill/>
                </a:ln>
                <a:solidFill>
                  <a:prstClr val="black">
                    <a:tint val="82000"/>
                  </a:prstClr>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ja-JP" altLang="en-US" sz="2400" b="0" i="0" u="none" strike="noStrike" kern="1200" cap="none" spc="0" normalizeH="0" baseline="0" noProof="0">
              <a:ln>
                <a:noFill/>
              </a:ln>
              <a:solidFill>
                <a:prstClr val="black">
                  <a:tint val="82000"/>
                </a:prstClr>
              </a:solidFill>
              <a:effectLst/>
              <a:uLnTx/>
              <a:uFillTx/>
              <a:latin typeface="游ゴシック" panose="02110004020202020204"/>
              <a:ea typeface="游ゴシック" panose="020B0400000000000000" pitchFamily="50" charset="-128"/>
              <a:cs typeface="+mn-cs"/>
            </a:endParaRPr>
          </a:p>
        </p:txBody>
      </p:sp>
      <p:sp>
        <p:nvSpPr>
          <p:cNvPr id="8" name="テキスト ボックス 7">
            <a:extLst>
              <a:ext uri="{FF2B5EF4-FFF2-40B4-BE49-F238E27FC236}">
                <a16:creationId xmlns:a16="http://schemas.microsoft.com/office/drawing/2014/main" id="{237C0CC0-FE0B-25E5-A32C-761EB943D4E8}"/>
              </a:ext>
            </a:extLst>
          </p:cNvPr>
          <p:cNvSpPr txBox="1"/>
          <p:nvPr/>
        </p:nvSpPr>
        <p:spPr>
          <a:xfrm>
            <a:off x="188847" y="604341"/>
            <a:ext cx="895515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mn-cs"/>
              </a:rPr>
              <a:t>本日は、この資料に基づいてご説明します</a:t>
            </a:r>
          </a:p>
        </p:txBody>
      </p:sp>
      <p:sp>
        <p:nvSpPr>
          <p:cNvPr id="16" name="テキスト ボックス 15">
            <a:extLst>
              <a:ext uri="{FF2B5EF4-FFF2-40B4-BE49-F238E27FC236}">
                <a16:creationId xmlns:a16="http://schemas.microsoft.com/office/drawing/2014/main" id="{E4818EEC-AC97-A23B-2A60-762CB781A5C8}"/>
              </a:ext>
            </a:extLst>
          </p:cNvPr>
          <p:cNvSpPr txBox="1"/>
          <p:nvPr/>
        </p:nvSpPr>
        <p:spPr>
          <a:xfrm>
            <a:off x="8902044" y="2016263"/>
            <a:ext cx="3084008"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hlinkClick r:id="rId5"/>
              </a:rPr>
              <a:t>https://www.cfa.go.jp/policies/child-safety/efforts/koseibouhou</a:t>
            </a:r>
            <a:endParaRPr kumimoji="1" lang="ja-JP" altLang="en-US"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19" name="テキスト ボックス 18">
            <a:extLst>
              <a:ext uri="{FF2B5EF4-FFF2-40B4-BE49-F238E27FC236}">
                <a16:creationId xmlns:a16="http://schemas.microsoft.com/office/drawing/2014/main" id="{0D16B215-4986-5E92-3D27-F99DA8C466E7}"/>
              </a:ext>
            </a:extLst>
          </p:cNvPr>
          <p:cNvSpPr txBox="1"/>
          <p:nvPr/>
        </p:nvSpPr>
        <p:spPr>
          <a:xfrm>
            <a:off x="7690379" y="978302"/>
            <a:ext cx="4104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mn-cs"/>
              </a:rPr>
              <a:t>こども性暴力防止法　ポータルサイト</a:t>
            </a:r>
          </a:p>
        </p:txBody>
      </p:sp>
      <p:pic>
        <p:nvPicPr>
          <p:cNvPr id="5" name="図 4">
            <a:extLst>
              <a:ext uri="{FF2B5EF4-FFF2-40B4-BE49-F238E27FC236}">
                <a16:creationId xmlns:a16="http://schemas.microsoft.com/office/drawing/2014/main" id="{D2198DC4-5F75-A459-33C7-85B5D903EA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4632" y="1138158"/>
            <a:ext cx="6907185" cy="4945493"/>
          </a:xfrm>
          <a:prstGeom prst="rect">
            <a:avLst/>
          </a:prstGeom>
        </p:spPr>
      </p:pic>
      <p:pic>
        <p:nvPicPr>
          <p:cNvPr id="15" name="図 14">
            <a:extLst>
              <a:ext uri="{FF2B5EF4-FFF2-40B4-BE49-F238E27FC236}">
                <a16:creationId xmlns:a16="http://schemas.microsoft.com/office/drawing/2014/main" id="{048D68FB-2856-8D0B-9B96-7E764E5F5B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09197" y="3310974"/>
            <a:ext cx="3881292" cy="3192892"/>
          </a:xfrm>
          <a:prstGeom prst="rect">
            <a:avLst/>
          </a:prstGeom>
          <a:ln w="19050">
            <a:solidFill>
              <a:schemeClr val="tx1"/>
            </a:solidFill>
          </a:ln>
        </p:spPr>
      </p:pic>
      <p:sp>
        <p:nvSpPr>
          <p:cNvPr id="17" name="四角形: 角を丸くする 16">
            <a:extLst>
              <a:ext uri="{FF2B5EF4-FFF2-40B4-BE49-F238E27FC236}">
                <a16:creationId xmlns:a16="http://schemas.microsoft.com/office/drawing/2014/main" id="{1F5C4C8A-AF19-CF54-439C-64509C7142BA}"/>
              </a:ext>
            </a:extLst>
          </p:cNvPr>
          <p:cNvSpPr/>
          <p:nvPr/>
        </p:nvSpPr>
        <p:spPr bwMode="gray">
          <a:xfrm>
            <a:off x="7407354" y="6023023"/>
            <a:ext cx="2267224" cy="577835"/>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endParaRPr>
          </a:p>
        </p:txBody>
      </p:sp>
      <p:cxnSp>
        <p:nvCxnSpPr>
          <p:cNvPr id="26" name="直線矢印コネクタ 25">
            <a:extLst>
              <a:ext uri="{FF2B5EF4-FFF2-40B4-BE49-F238E27FC236}">
                <a16:creationId xmlns:a16="http://schemas.microsoft.com/office/drawing/2014/main" id="{1DF552DC-011E-0451-CDD7-16CB20C8577C}"/>
              </a:ext>
            </a:extLst>
          </p:cNvPr>
          <p:cNvCxnSpPr>
            <a:cxnSpLocks/>
          </p:cNvCxnSpPr>
          <p:nvPr/>
        </p:nvCxnSpPr>
        <p:spPr bwMode="gray">
          <a:xfrm flipH="1" flipV="1">
            <a:off x="6564480" y="5091289"/>
            <a:ext cx="958652" cy="931734"/>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controls>
      <mc:AlternateContent xmlns:mc="http://schemas.openxmlformats.org/markup-compatibility/2006">
        <mc:Choice xmlns:v="urn:schemas-microsoft-com:vml" Requires="v">
          <p:control name="BarCodeCtrl1" r:id="rId1" imgW="1187280" imgH="1187280"/>
        </mc:Choice>
        <mc:Fallback>
          <p:control name="BarCodeCtrl1" r:id="rId1" imgW="1187280" imgH="1187280">
            <p:pic>
              <p:nvPicPr>
                <p:cNvPr id="10" name="BarCodeCtrl1">
                  <a:extLst>
                    <a:ext uri="{FF2B5EF4-FFF2-40B4-BE49-F238E27FC236}">
                      <a16:creationId xmlns:a16="http://schemas.microsoft.com/office/drawing/2014/main" id="{5A3E8DC3-9996-D19F-1B5E-0E4DC9789313}"/>
                    </a:ext>
                  </a:extLst>
                </p:cNvPr>
                <p:cNvPicPr preferRelativeResize="0">
                  <a:picLocks noChangeArrowheads="1" noChangeShapeType="1"/>
                </p:cNvPicPr>
                <p:nvPr/>
              </p:nvPicPr>
              <p:blipFill>
                <a:blip r:embed="rId8"/>
                <a:srcRect/>
                <a:stretch>
                  <a:fillRect/>
                </a:stretch>
              </p:blipFill>
              <p:spPr bwMode="auto">
                <a:xfrm>
                  <a:off x="7632644" y="1653370"/>
                  <a:ext cx="1187450" cy="1187450"/>
                </a:xfrm>
                <a:prstGeom prst="rect">
                  <a:avLst/>
                </a:prstGeom>
                <a:noFill/>
                <a:ln>
                  <a:noFill/>
                </a:ln>
                <a:extLs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2066415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F44EEDF6-4DC5-F315-B087-E56217908203}"/>
              </a:ext>
            </a:extLst>
          </p:cNvPr>
          <p:cNvSpPr>
            <a:spLocks noGrp="1"/>
          </p:cNvSpPr>
          <p:nvPr>
            <p:ph type="sldNum" sz="quarter" idx="12"/>
          </p:nvPr>
        </p:nvSpPr>
        <p:spPr bwMode="gray">
          <a:xfrm>
            <a:off x="9448800" y="6492875"/>
            <a:ext cx="2743200" cy="365125"/>
          </a:xfrm>
        </p:spPr>
        <p:txBody>
          <a:bodyPr/>
          <a:lstStyle/>
          <a:p>
            <a:fld id="{7AFF899F-E54D-439E-880A-E8CFD45D86CA}" type="slidenum">
              <a:rPr kumimoji="1" lang="ja-JP" altLang="en-US" sz="2400" smtClean="0"/>
              <a:t>9</a:t>
            </a:fld>
            <a:endParaRPr kumimoji="1" lang="ja-JP" altLang="en-US" sz="2400"/>
          </a:p>
        </p:txBody>
      </p:sp>
      <p:pic>
        <p:nvPicPr>
          <p:cNvPr id="10" name="図 9">
            <a:extLst>
              <a:ext uri="{FF2B5EF4-FFF2-40B4-BE49-F238E27FC236}">
                <a16:creationId xmlns:a16="http://schemas.microsoft.com/office/drawing/2014/main" id="{B2BD19E9-7285-9AA8-FABA-5F20D81247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1674665" y="490954"/>
            <a:ext cx="8842670" cy="6301958"/>
          </a:xfrm>
          <a:prstGeom prst="rect">
            <a:avLst/>
          </a:prstGeom>
          <a:ln>
            <a:solidFill>
              <a:schemeClr val="bg2">
                <a:lumMod val="50000"/>
              </a:schemeClr>
            </a:solidFill>
          </a:ln>
        </p:spPr>
      </p:pic>
      <p:grpSp>
        <p:nvGrpSpPr>
          <p:cNvPr id="7" name="グループ化 6">
            <a:extLst>
              <a:ext uri="{FF2B5EF4-FFF2-40B4-BE49-F238E27FC236}">
                <a16:creationId xmlns:a16="http://schemas.microsoft.com/office/drawing/2014/main" id="{89A43F92-48F1-6E4E-9374-42A26E6CA878}"/>
              </a:ext>
            </a:extLst>
          </p:cNvPr>
          <p:cNvGrpSpPr/>
          <p:nvPr/>
        </p:nvGrpSpPr>
        <p:grpSpPr>
          <a:xfrm>
            <a:off x="0" y="-418"/>
            <a:ext cx="12192000" cy="471052"/>
            <a:chOff x="0" y="-418"/>
            <a:chExt cx="12192000" cy="471052"/>
          </a:xfrm>
        </p:grpSpPr>
        <p:sp>
          <p:nvSpPr>
            <p:cNvPr id="3" name="テキスト ボックス 2">
              <a:extLst>
                <a:ext uri="{FF2B5EF4-FFF2-40B4-BE49-F238E27FC236}">
                  <a16:creationId xmlns:a16="http://schemas.microsoft.com/office/drawing/2014/main" id="{ECCF9D67-E398-3EB1-F7F5-472FE13C5692}"/>
                </a:ext>
              </a:extLst>
            </p:cNvPr>
            <p:cNvSpPr txBox="1"/>
            <p:nvPr/>
          </p:nvSpPr>
          <p:spPr bwMode="gray">
            <a:xfrm>
              <a:off x="0" y="2634"/>
              <a:ext cx="12192000" cy="468000"/>
            </a:xfrm>
            <a:prstGeom prst="rect">
              <a:avLst/>
            </a:prstGeom>
            <a:solidFill>
              <a:srgbClr val="040499"/>
            </a:solidFill>
          </p:spPr>
          <p:txBody>
            <a:bodyPr wrap="square" anchor="ctr" anchorCtr="0">
              <a:noAutofit/>
            </a:bodyPr>
            <a:lstStyle/>
            <a:p>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２．令和８年</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12</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月</a:t>
              </a:r>
              <a:r>
                <a:rPr lang="en-US" altLang="ja-JP" sz="2000" dirty="0">
                  <a:solidFill>
                    <a:schemeClr val="bg1"/>
                  </a:solidFill>
                  <a:latin typeface="UD デジタル 教科書体 NP-B" panose="02020700000000000000" pitchFamily="18" charset="-128"/>
                  <a:ea typeface="UD デジタル 教科書体 NP-B" panose="02020700000000000000" pitchFamily="18" charset="-128"/>
                </a:rPr>
                <a:t>25</a:t>
              </a:r>
              <a:r>
                <a:rPr lang="ja-JP" altLang="en-US" sz="2000" dirty="0">
                  <a:solidFill>
                    <a:schemeClr val="bg1"/>
                  </a:solidFill>
                  <a:latin typeface="UD デジタル 教科書体 NP-B" panose="02020700000000000000" pitchFamily="18" charset="-128"/>
                  <a:ea typeface="UD デジタル 教科書体 NP-B" panose="02020700000000000000" pitchFamily="18" charset="-128"/>
                </a:rPr>
                <a:t>日までに準備すべきこと</a:t>
              </a:r>
              <a:endParaRPr lang="ja-JP" altLang="en-US" sz="2400"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5" name="テキスト ボックス 4">
              <a:extLst>
                <a:ext uri="{FF2B5EF4-FFF2-40B4-BE49-F238E27FC236}">
                  <a16:creationId xmlns:a16="http://schemas.microsoft.com/office/drawing/2014/main" id="{1211A40B-2357-E593-DC53-414439EBF89F}"/>
                </a:ext>
              </a:extLst>
            </p:cNvPr>
            <p:cNvSpPr txBox="1"/>
            <p:nvPr/>
          </p:nvSpPr>
          <p:spPr bwMode="gray">
            <a:xfrm>
              <a:off x="6718852" y="-418"/>
              <a:ext cx="541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出典：こども家庭庁「こども性暴力防止法施行（</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12</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月</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25</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日）に向けた義務事業者用準備ガイド（</a:t>
              </a:r>
              <a:r>
                <a:rPr kumimoji="1" lang="en-US" altLang="ja-JP"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Ver.1.1</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en-US" altLang="ja-JP" sz="800" b="0" i="0" u="none" strike="noStrike" kern="1200" cap="none" spc="0" normalizeH="0" baseline="0" noProof="0" dirty="0">
                  <a:ln>
                    <a:noFill/>
                  </a:ln>
                  <a:solidFill>
                    <a:schemeClr val="bg1"/>
                  </a:solidFill>
                  <a:effectLst/>
                  <a:uLnTx/>
                  <a:uFillTx/>
                  <a:latin typeface="UD デジタル 教科書体 NP-R" panose="02020400000000000000" pitchFamily="18" charset="-128"/>
                  <a:ea typeface="UD デジタル 教科書体 NP-R" panose="02020400000000000000" pitchFamily="18" charset="-128"/>
                  <a:cs typeface="+mn-cs"/>
                  <a:hlinkClick r:id="rId4">
                    <a:extLst>
                      <a:ext uri="{A12FA001-AC4F-418D-AE19-62706E023703}">
                        <ahyp:hlinkClr xmlns:ahyp="http://schemas.microsoft.com/office/drawing/2018/hyperlinkcolor" val="tx"/>
                      </a:ext>
                    </a:extLst>
                  </a:hlinkClick>
                </a:rPr>
                <a:t>https://www.cfa.go.jp/assets/contents/node/basic_page/field_ref_resources/80127231-8582-476e-a6e7-9347e725ed96/773e4c5f/20260902_policies_child-safety_efforts_koseibouhou_84.pdf</a:t>
              </a:r>
              <a:r>
                <a:rPr kumimoji="1" lang="ja-JP" altLang="en-US" sz="800" b="0" i="0" u="none" strike="noStrike" kern="1200" cap="none" spc="0" normalizeH="0" baseline="0" noProof="0" dirty="0">
                  <a:ln>
                    <a:noFill/>
                  </a:ln>
                  <a:solidFill>
                    <a:prstClr val="white"/>
                  </a:solidFill>
                  <a:effectLst/>
                  <a:uLnTx/>
                  <a:uFillTx/>
                  <a:latin typeface="UD デジタル 教科書体 NP-R" panose="02020400000000000000" pitchFamily="18" charset="-128"/>
                  <a:ea typeface="UD デジタル 教科書体 NP-R" panose="02020400000000000000" pitchFamily="18" charset="-128"/>
                  <a:cs typeface="+mn-cs"/>
                </a:rPr>
                <a:t>）</a:t>
              </a:r>
            </a:p>
          </p:txBody>
        </p:sp>
      </p:grpSp>
    </p:spTree>
    <p:extLst>
      <p:ext uri="{BB962C8B-B14F-4D97-AF65-F5344CB8AC3E}">
        <p14:creationId xmlns:p14="http://schemas.microsoft.com/office/powerpoint/2010/main" val="318801894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1744</TotalTime>
  <Words>8139</Words>
  <Application>Microsoft Office PowerPoint</Application>
  <PresentationFormat>ワイド画面</PresentationFormat>
  <Paragraphs>507</Paragraphs>
  <Slides>26</Slides>
  <Notes>26</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26</vt:i4>
      </vt:variant>
    </vt:vector>
  </HeadingPairs>
  <TitlesOfParts>
    <vt:vector size="32" baseType="lpstr">
      <vt:lpstr>UD デジタル 教科書体 NP-B</vt:lpstr>
      <vt:lpstr>UD デジタル 教科書体 NP-R</vt:lpstr>
      <vt:lpstr>游ゴシック</vt:lpstr>
      <vt:lpstr>游ゴシック Light</vt:lpstr>
      <vt:lpstr>Arial</vt:lpstr>
      <vt:lpstr>Office テーマ</vt:lpstr>
      <vt:lpstr>こども性暴力防止法の 施行に向けた準備等について</vt:lpstr>
      <vt:lpstr>こども性暴力防止法の施行に向けた準備等について</vt:lpstr>
      <vt:lpstr>こども性暴力防止法の施行に向けた準備等について</vt:lpstr>
      <vt:lpstr>PowerPoint プレゼンテーション</vt:lpstr>
      <vt:lpstr>PowerPoint プレゼンテーション</vt:lpstr>
      <vt:lpstr>PowerPoint プレゼンテーション</vt:lpstr>
      <vt:lpstr>こども性暴力防止法の施行に向けた準備等について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こども性暴力防止法の施行に向けた準備等について</vt:lpstr>
      <vt:lpstr>PowerPoint プレゼンテーション</vt:lpstr>
      <vt:lpstr>PowerPoint プレゼンテーション</vt:lpstr>
      <vt:lpstr>こども性暴力防止法の施行に向けた準備等について</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福田　侑祐</dc:creator>
  <cp:lastModifiedBy>岡本　真緒</cp:lastModifiedBy>
  <cp:revision>33</cp:revision>
  <cp:lastPrinted>2026-09-11T07:21:37Z</cp:lastPrinted>
  <dcterms:created xsi:type="dcterms:W3CDTF">2026-08-24T03:04:34Z</dcterms:created>
  <dcterms:modified xsi:type="dcterms:W3CDTF">2026-09-14T03:59:27Z</dcterms:modified>
</cp:coreProperties>
</file>