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4"/>
  </p:notesMasterIdLst>
  <p:sldIdLst>
    <p:sldId id="263" r:id="rId2"/>
    <p:sldId id="264" r:id="rId3"/>
  </p:sldIdLst>
  <p:sldSz cx="9906000" cy="6858000" type="A4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DC8B81-7B4B-4598-8BE7-72C55E6C4711}" v="13" dt="2026-09-17T05:21:04.6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33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207" cy="341563"/>
          </a:xfrm>
          <a:prstGeom prst="rect">
            <a:avLst/>
          </a:prstGeom>
        </p:spPr>
        <p:txBody>
          <a:bodyPr vert="horz" lIns="92181" tIns="46090" rIns="92181" bIns="4609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30533" y="0"/>
            <a:ext cx="4307206" cy="341563"/>
          </a:xfrm>
          <a:prstGeom prst="rect">
            <a:avLst/>
          </a:prstGeom>
        </p:spPr>
        <p:txBody>
          <a:bodyPr vert="horz" lIns="92181" tIns="46090" rIns="92181" bIns="46090" rtlCol="0"/>
          <a:lstStyle>
            <a:lvl1pPr algn="r">
              <a:defRPr sz="1200"/>
            </a:lvl1pPr>
          </a:lstStyle>
          <a:p>
            <a:fld id="{44BF973B-6509-4E05-A1F3-F67D590C58D6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311525" y="850900"/>
            <a:ext cx="3316288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81" tIns="46090" rIns="92181" bIns="4609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4094" y="3276115"/>
            <a:ext cx="7951151" cy="2679583"/>
          </a:xfrm>
          <a:prstGeom prst="rect">
            <a:avLst/>
          </a:prstGeom>
        </p:spPr>
        <p:txBody>
          <a:bodyPr vert="horz" lIns="92181" tIns="46090" rIns="92181" bIns="4609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465637"/>
            <a:ext cx="4307207" cy="341563"/>
          </a:xfrm>
          <a:prstGeom prst="rect">
            <a:avLst/>
          </a:prstGeom>
        </p:spPr>
        <p:txBody>
          <a:bodyPr vert="horz" lIns="92181" tIns="46090" rIns="92181" bIns="4609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30533" y="6465637"/>
            <a:ext cx="4307206" cy="341563"/>
          </a:xfrm>
          <a:prstGeom prst="rect">
            <a:avLst/>
          </a:prstGeom>
        </p:spPr>
        <p:txBody>
          <a:bodyPr vert="horz" lIns="92181" tIns="46090" rIns="92181" bIns="46090" rtlCol="0" anchor="b"/>
          <a:lstStyle>
            <a:lvl1pPr algn="r">
              <a:defRPr sz="1200"/>
            </a:lvl1pPr>
          </a:lstStyle>
          <a:p>
            <a:fld id="{0C40FB34-3778-4B0E-994E-C78573E0FF0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3077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E962C-1D97-45B7-9E21-CDC91D4AE575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576F-F247-462D-BAE0-09A820C200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546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E962C-1D97-45B7-9E21-CDC91D4AE575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576F-F247-462D-BAE0-09A820C200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4950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E962C-1D97-45B7-9E21-CDC91D4AE575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576F-F247-462D-BAE0-09A820C200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2613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E962C-1D97-45B7-9E21-CDC91D4AE575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576F-F247-462D-BAE0-09A820C200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340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E962C-1D97-45B7-9E21-CDC91D4AE575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576F-F247-462D-BAE0-09A820C200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8468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E962C-1D97-45B7-9E21-CDC91D4AE575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576F-F247-462D-BAE0-09A820C200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7617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E962C-1D97-45B7-9E21-CDC91D4AE575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576F-F247-462D-BAE0-09A820C200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4650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E962C-1D97-45B7-9E21-CDC91D4AE575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576F-F247-462D-BAE0-09A820C200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6694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E962C-1D97-45B7-9E21-CDC91D4AE575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576F-F247-462D-BAE0-09A820C200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2756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E962C-1D97-45B7-9E21-CDC91D4AE575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576F-F247-462D-BAE0-09A820C200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5330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E962C-1D97-45B7-9E21-CDC91D4AE575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576F-F247-462D-BAE0-09A820C200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528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E962C-1D97-45B7-9E21-CDC91D4AE575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F576F-F247-462D-BAE0-09A820C200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5563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表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363386"/>
              </p:ext>
            </p:extLst>
          </p:nvPr>
        </p:nvGraphicFramePr>
        <p:xfrm>
          <a:off x="331568" y="5463448"/>
          <a:ext cx="9000000" cy="122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7271">
                  <a:extLst>
                    <a:ext uri="{9D8B030D-6E8A-4147-A177-3AD203B41FA5}">
                      <a16:colId xmlns:a16="http://schemas.microsoft.com/office/drawing/2014/main" val="3122724462"/>
                    </a:ext>
                  </a:extLst>
                </a:gridCol>
                <a:gridCol w="2059453">
                  <a:extLst>
                    <a:ext uri="{9D8B030D-6E8A-4147-A177-3AD203B41FA5}">
                      <a16:colId xmlns:a16="http://schemas.microsoft.com/office/drawing/2014/main" val="4241219862"/>
                    </a:ext>
                  </a:extLst>
                </a:gridCol>
                <a:gridCol w="2059453">
                  <a:extLst>
                    <a:ext uri="{9D8B030D-6E8A-4147-A177-3AD203B41FA5}">
                      <a16:colId xmlns:a16="http://schemas.microsoft.com/office/drawing/2014/main" val="476514886"/>
                    </a:ext>
                  </a:extLst>
                </a:gridCol>
                <a:gridCol w="2127249">
                  <a:extLst>
                    <a:ext uri="{9D8B030D-6E8A-4147-A177-3AD203B41FA5}">
                      <a16:colId xmlns:a16="http://schemas.microsoft.com/office/drawing/2014/main" val="2676391112"/>
                    </a:ext>
                  </a:extLst>
                </a:gridCol>
                <a:gridCol w="1806574">
                  <a:extLst>
                    <a:ext uri="{9D8B030D-6E8A-4147-A177-3AD203B41FA5}">
                      <a16:colId xmlns:a16="http://schemas.microsoft.com/office/drawing/2014/main" val="3659797404"/>
                    </a:ext>
                  </a:extLst>
                </a:gridCol>
              </a:tblGrid>
              <a:tr h="144000">
                <a:tc>
                  <a:txBody>
                    <a:bodyPr/>
                    <a:lstStyle/>
                    <a:p>
                      <a:pPr algn="ctr"/>
                      <a:endParaRPr kumimoji="1" lang="ja-JP" altLang="en-US" sz="70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R5</a:t>
                      </a:r>
                      <a:r>
                        <a:rPr kumimoji="1" lang="ja-JP" altLang="en-US" sz="7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R6</a:t>
                      </a:r>
                      <a:r>
                        <a:rPr kumimoji="1" lang="ja-JP" altLang="en-US" sz="7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7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R7</a:t>
                      </a:r>
                      <a:r>
                        <a:rPr kumimoji="1" lang="ja-JP" altLang="en-US" sz="7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備考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380950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新たに欲しい施設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位：カフェ・売店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位：休憩施設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（ベンチ、テーブル）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位：インスタ映えスポット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位：カフェ・売店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位：休憩施設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（ベンチ、テーブル）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位：インスタ映えスポット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位：特にない、現状で十分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位：休息施設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（ベンチ、テーブルなど）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位：インスタ映えスポット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7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9429893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新たに欲しいイベント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位：食のイベント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位：音楽のイベント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位：キッチンカーの出店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位：食のイベント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位：音楽のイベント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位：キッチンカーの出店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位：特にない、現状で十分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位：食のイベント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位：音楽のイベント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7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0548936"/>
                  </a:ext>
                </a:extLst>
              </a:tr>
            </a:tbl>
          </a:graphicData>
        </a:graphic>
      </p:graphicFrame>
      <p:graphicFrame>
        <p:nvGraphicFramePr>
          <p:cNvPr id="32" name="表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7075386"/>
              </p:ext>
            </p:extLst>
          </p:nvPr>
        </p:nvGraphicFramePr>
        <p:xfrm>
          <a:off x="325196" y="2565474"/>
          <a:ext cx="8999999" cy="271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707">
                  <a:extLst>
                    <a:ext uri="{9D8B030D-6E8A-4147-A177-3AD203B41FA5}">
                      <a16:colId xmlns:a16="http://schemas.microsoft.com/office/drawing/2014/main" val="2444571233"/>
                    </a:ext>
                  </a:extLst>
                </a:gridCol>
                <a:gridCol w="721781">
                  <a:extLst>
                    <a:ext uri="{9D8B030D-6E8A-4147-A177-3AD203B41FA5}">
                      <a16:colId xmlns:a16="http://schemas.microsoft.com/office/drawing/2014/main" val="3122724462"/>
                    </a:ext>
                  </a:extLst>
                </a:gridCol>
                <a:gridCol w="1929138">
                  <a:extLst>
                    <a:ext uri="{9D8B030D-6E8A-4147-A177-3AD203B41FA5}">
                      <a16:colId xmlns:a16="http://schemas.microsoft.com/office/drawing/2014/main" val="4241219862"/>
                    </a:ext>
                  </a:extLst>
                </a:gridCol>
                <a:gridCol w="2059114">
                  <a:extLst>
                    <a:ext uri="{9D8B030D-6E8A-4147-A177-3AD203B41FA5}">
                      <a16:colId xmlns:a16="http://schemas.microsoft.com/office/drawing/2014/main" val="476514886"/>
                    </a:ext>
                  </a:extLst>
                </a:gridCol>
                <a:gridCol w="2126904">
                  <a:extLst>
                    <a:ext uri="{9D8B030D-6E8A-4147-A177-3AD203B41FA5}">
                      <a16:colId xmlns:a16="http://schemas.microsoft.com/office/drawing/2014/main" val="2676391112"/>
                    </a:ext>
                  </a:extLst>
                </a:gridCol>
                <a:gridCol w="1806355">
                  <a:extLst>
                    <a:ext uri="{9D8B030D-6E8A-4147-A177-3AD203B41FA5}">
                      <a16:colId xmlns:a16="http://schemas.microsoft.com/office/drawing/2014/main" val="3659797404"/>
                    </a:ext>
                  </a:extLst>
                </a:gridCol>
              </a:tblGrid>
              <a:tr h="144000"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7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6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R5</a:t>
                      </a:r>
                      <a:r>
                        <a:rPr kumimoji="1" lang="ja-JP" altLang="en-US" sz="7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R6</a:t>
                      </a:r>
                      <a:r>
                        <a:rPr kumimoji="1" lang="ja-JP" altLang="en-US" sz="7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7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R7</a:t>
                      </a:r>
                      <a:r>
                        <a:rPr kumimoji="1" lang="ja-JP" altLang="en-US" sz="7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備考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380950"/>
                  </a:ext>
                </a:extLst>
              </a:tr>
              <a:tr h="45720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来園者数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（推定式により算定）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6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471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（千人）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（内訳）春：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111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（千人）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　　夏：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175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（千人）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　　秋：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129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（千人）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　冬：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56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（千人）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464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（千人）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（内訳）春：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115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（千人）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　　夏：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170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（千人）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　　秋：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115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（千人）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　冬：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64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（千人）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445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（千人）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（内訳）春：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112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（千人）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　　夏：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163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（千人）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　　秋：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115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（千人）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　冬：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55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（千人）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春：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月、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月、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夏：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月、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月、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8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秋：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月、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月、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11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冬：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12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月、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月、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月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7085599"/>
                  </a:ext>
                </a:extLst>
              </a:tr>
              <a:tr h="457200">
                <a:tc rowSpan="4"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属性情報</a:t>
                      </a:r>
                    </a:p>
                  </a:txBody>
                  <a:tcPr vert="eaVert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年代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70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歳代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(27.3%)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40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歳代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(16.3%)</a:t>
                      </a:r>
                    </a:p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60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歳代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(15.5%)</a:t>
                      </a:r>
                    </a:p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50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歳代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(12.5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％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70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歳代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(24.1%)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40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歳代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(16.6%)</a:t>
                      </a:r>
                    </a:p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30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歳代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(13.3%)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60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歳代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(12.8%)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70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歳代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(27.6%)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60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歳代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(17.0%)</a:t>
                      </a:r>
                    </a:p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50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歳代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(12.8%)</a:t>
                      </a:r>
                    </a:p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40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歳代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(11.8%)</a:t>
                      </a:r>
                      <a:endParaRPr kumimoji="1" lang="ja-JP" altLang="en-US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9429893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6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誰と来園したか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位：団体で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クラブ等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(30.9%)</a:t>
                      </a:r>
                    </a:p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位：一人で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(28.1%)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位：友人と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(17.5%)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位：一人で 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(30.5%)</a:t>
                      </a:r>
                    </a:p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位：家族で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(22.9%)6:4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位：友人と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(21.9%)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位：友達と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(32.3%)</a:t>
                      </a:r>
                    </a:p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位：一人で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(27.9%)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位：団体で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クラブ等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(19.5%)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家族で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】: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大人のみが約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割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　</a:t>
                      </a:r>
                      <a:r>
                        <a:rPr kumimoji="1" lang="ja-JP" altLang="en-US" sz="70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: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子供連れが約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割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1917789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交通手段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位：電車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(33.6%)</a:t>
                      </a:r>
                    </a:p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位：車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(24.4%)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位：自転車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(21.1%)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位：電車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(29.3%)</a:t>
                      </a:r>
                    </a:p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位：自転車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(24.6%)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位：徒歩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(20.8%)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位：電車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(46.9%)</a:t>
                      </a:r>
                    </a:p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位：車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(18.7%)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位：自転車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(16.3%)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※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府内から来園</a:t>
                      </a:r>
                      <a:r>
                        <a:rPr kumimoji="1" lang="en-US" altLang="ja-JP" sz="7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8</a:t>
                      </a:r>
                      <a:r>
                        <a:rPr kumimoji="1" lang="ja-JP" altLang="en-US" sz="7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～</a:t>
                      </a:r>
                      <a:r>
                        <a:rPr kumimoji="1" lang="en-US" altLang="ja-JP" sz="7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</a:t>
                      </a:r>
                      <a:r>
                        <a:rPr kumimoji="1" lang="ja-JP" altLang="en-US" sz="7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割</a:t>
                      </a:r>
                      <a:endParaRPr kumimoji="1" lang="en-US" altLang="ja-JP" sz="7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※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来園所要時間は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時間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r>
                        <a:rPr kumimoji="1" lang="ja-JP" altLang="en-US" sz="70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以内が</a:t>
                      </a:r>
                      <a:r>
                        <a:rPr kumimoji="1" lang="en-US" altLang="ja-JP" sz="7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</a:t>
                      </a:r>
                      <a:r>
                        <a:rPr kumimoji="1" lang="ja-JP" altLang="en-US" sz="7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～</a:t>
                      </a:r>
                      <a:r>
                        <a:rPr kumimoji="1" lang="en-US" altLang="ja-JP" sz="7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9</a:t>
                      </a:r>
                      <a:r>
                        <a:rPr kumimoji="1" lang="ja-JP" altLang="en-US" sz="700" b="1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割</a:t>
                      </a:r>
                      <a:endParaRPr kumimoji="1" lang="en-US" altLang="ja-JP" sz="700" b="1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7418517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6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利用目的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位：散歩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(24.5%)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位：イベントに参加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(23.0%)</a:t>
                      </a:r>
                      <a:endParaRPr kumimoji="1" lang="ja-JP" altLang="en-US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位：花や緑を楽しむ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(16.3%)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位：イベントに参加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(30.7%)</a:t>
                      </a:r>
                    </a:p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位：散歩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(15.9%)</a:t>
                      </a:r>
                    </a:p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位：その他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(15.7%)</a:t>
                      </a:r>
                      <a:endParaRPr kumimoji="1" lang="ja-JP" altLang="en-US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位：イベントに参加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(30.7%)</a:t>
                      </a:r>
                    </a:p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位：散歩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(15.9%)</a:t>
                      </a:r>
                    </a:p>
                    <a:p>
                      <a:pPr algn="l"/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位：花や緑を楽しむ</a:t>
                      </a:r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(14.4%)</a:t>
                      </a:r>
                      <a:endParaRPr kumimoji="1" lang="ja-JP" altLang="en-US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054253"/>
                  </a:ext>
                </a:extLst>
              </a:tr>
            </a:tbl>
          </a:graphicData>
        </a:graphic>
      </p:graphicFrame>
      <p:sp>
        <p:nvSpPr>
          <p:cNvPr id="35" name="テキスト ボックス 34"/>
          <p:cNvSpPr txBox="1"/>
          <p:nvPr/>
        </p:nvSpPr>
        <p:spPr>
          <a:xfrm>
            <a:off x="80357" y="2304963"/>
            <a:ext cx="5139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■公園の利用状況等</a:t>
            </a:r>
            <a:r>
              <a: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（来園者数</a:t>
            </a:r>
            <a:r>
              <a:rPr kumimoji="1" lang="en-US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/</a:t>
            </a:r>
            <a:r>
              <a: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属性情報など</a:t>
            </a:r>
            <a:r>
              <a:rPr kumimoji="1" lang="en-US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93507" y="5250940"/>
            <a:ext cx="51391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　（公園の</a:t>
            </a:r>
            <a:r>
              <a:rPr kumimoji="1" lang="ja-JP" altLang="en-US" sz="1000">
                <a:latin typeface="Meiryo UI" panose="020B0604030504040204" pitchFamily="50" charset="-128"/>
                <a:ea typeface="Meiryo UI" panose="020B0604030504040204" pitchFamily="50" charset="-128"/>
              </a:rPr>
              <a:t>利用者ニーズ）</a:t>
            </a:r>
            <a:endParaRPr kumimoji="1"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5336099" y="6642556"/>
            <a:ext cx="42335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en-US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上記データは毎年度の利用者満足度調査結果に基づく</a:t>
            </a:r>
            <a:endParaRPr kumimoji="1" lang="en-US" altLang="ja-JP" sz="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0" y="0"/>
            <a:ext cx="9906000" cy="338554"/>
          </a:xfrm>
          <a:prstGeom prst="rect">
            <a:avLst/>
          </a:prstGeom>
          <a:solidFill>
            <a:srgbClr val="0066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53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住之江公園基礎</a:t>
            </a:r>
            <a:r>
              <a:rPr kumimoji="1" lang="ja-JP" altLang="en-US" sz="153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データ</a:t>
            </a:r>
          </a:p>
        </p:txBody>
      </p:sp>
      <p:graphicFrame>
        <p:nvGraphicFramePr>
          <p:cNvPr id="50" name="表 11">
            <a:extLst>
              <a:ext uri="{FF2B5EF4-FFF2-40B4-BE49-F238E27FC236}">
                <a16:creationId xmlns:a16="http://schemas.microsoft.com/office/drawing/2014/main" id="{D2447AC2-367A-474F-87ED-0552746067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9832315"/>
              </p:ext>
            </p:extLst>
          </p:nvPr>
        </p:nvGraphicFramePr>
        <p:xfrm>
          <a:off x="316721" y="584146"/>
          <a:ext cx="9000000" cy="17350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4994">
                  <a:extLst>
                    <a:ext uri="{9D8B030D-6E8A-4147-A177-3AD203B41FA5}">
                      <a16:colId xmlns:a16="http://schemas.microsoft.com/office/drawing/2014/main" val="3384213296"/>
                    </a:ext>
                  </a:extLst>
                </a:gridCol>
                <a:gridCol w="1180976">
                  <a:extLst>
                    <a:ext uri="{9D8B030D-6E8A-4147-A177-3AD203B41FA5}">
                      <a16:colId xmlns:a16="http://schemas.microsoft.com/office/drawing/2014/main" val="465392403"/>
                    </a:ext>
                  </a:extLst>
                </a:gridCol>
                <a:gridCol w="2621192">
                  <a:extLst>
                    <a:ext uri="{9D8B030D-6E8A-4147-A177-3AD203B41FA5}">
                      <a16:colId xmlns:a16="http://schemas.microsoft.com/office/drawing/2014/main" val="441620232"/>
                    </a:ext>
                  </a:extLst>
                </a:gridCol>
                <a:gridCol w="2592313">
                  <a:extLst>
                    <a:ext uri="{9D8B030D-6E8A-4147-A177-3AD203B41FA5}">
                      <a16:colId xmlns:a16="http://schemas.microsoft.com/office/drawing/2014/main" val="1185119665"/>
                    </a:ext>
                  </a:extLst>
                </a:gridCol>
                <a:gridCol w="1770525">
                  <a:extLst>
                    <a:ext uri="{9D8B030D-6E8A-4147-A177-3AD203B41FA5}">
                      <a16:colId xmlns:a16="http://schemas.microsoft.com/office/drawing/2014/main" val="2305241752"/>
                    </a:ext>
                  </a:extLst>
                </a:gridCol>
              </a:tblGrid>
              <a:tr h="2301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番号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施設名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施設概要</a:t>
                      </a:r>
                      <a:endParaRPr kumimoji="1" lang="en-US" altLang="ja-JP" sz="7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利用状況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収入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8312117"/>
                  </a:ext>
                </a:extLst>
              </a:tr>
              <a:tr h="44493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①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プール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・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50m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プール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(S41.7)</a:t>
                      </a:r>
                    </a:p>
                    <a:p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・児童用変形プール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(S42.6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）</a:t>
                      </a:r>
                      <a:endParaRPr kumimoji="1" lang="en-US" altLang="ja-JP" sz="8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・水面積　約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1,250</a:t>
                      </a:r>
                      <a:r>
                        <a:rPr lang="ja-JP" altLang="ja-JP" sz="800" kern="100" dirty="0">
                          <a:solidFill>
                            <a:srgbClr val="000000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㎡</a:t>
                      </a:r>
                      <a:endParaRPr kumimoji="1" lang="en-US" altLang="ja-JP" sz="8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・プールサイド　約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2,500㎡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R5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年度：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13,865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人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(6,923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人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R6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年度：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11,721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人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(6,739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人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R7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年度：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10,815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人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(6,054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人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R8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年度：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11,652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人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(6,479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人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※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（）内はうち子ども</a:t>
                      </a:r>
                      <a:endParaRPr kumimoji="1" lang="en-US" altLang="ja-JP" sz="8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R5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年度：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4,880,610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endParaRPr kumimoji="1" lang="en-US" altLang="ja-JP" sz="8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R6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年度：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4,057,410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endParaRPr kumimoji="1" lang="en-US" altLang="ja-JP" sz="8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R7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年度：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3,740,060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endParaRPr kumimoji="1" lang="en-US" altLang="ja-JP" sz="8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3669055"/>
                  </a:ext>
                </a:extLst>
              </a:tr>
              <a:tr h="44493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②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児童広場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・面積　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4,100㎡</a:t>
                      </a:r>
                    </a:p>
                    <a:p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・真砂土舗装</a:t>
                      </a:r>
                      <a:endParaRPr kumimoji="1" lang="en-US" altLang="ja-JP" sz="8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・外周部に必要時に展開可能な防球ネットあり</a:t>
                      </a:r>
                      <a:endParaRPr kumimoji="1" lang="en-US" altLang="ja-JP" sz="8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800" spc="-6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・平日は年配のｸﾞﾗﾝﾄﾞｺﾞﾙﾌや児童達のﾎﾞｰﾙ遊びなの利用が多い。</a:t>
                      </a:r>
                      <a:endParaRPr kumimoji="1" lang="en-US" altLang="ja-JP" sz="800" spc="-6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800" spc="-5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・休日は少年野球やｲﾍﾞﾝﾄ行事など、年か通じてほぼ利用されている</a:t>
                      </a:r>
                      <a:endParaRPr kumimoji="1" lang="en-US" altLang="ja-JP" sz="800" spc="-5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800" spc="-50" baseline="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なし</a:t>
                      </a:r>
                      <a:endParaRPr kumimoji="1" lang="en-US" altLang="ja-JP" sz="800" spc="-50" baseline="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0827075"/>
                  </a:ext>
                </a:extLst>
              </a:tr>
              <a:tr h="4686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③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テニスコート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（４面）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・全天候型に改修完（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面）</a:t>
                      </a:r>
                      <a:endParaRPr kumimoji="1" lang="en-US" altLang="ja-JP" sz="8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(S62.3.19)</a:t>
                      </a:r>
                    </a:p>
                    <a:p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・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3,800㎡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面）</a:t>
                      </a:r>
                      <a:endParaRPr kumimoji="1" lang="en-US" altLang="ja-JP" sz="8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R5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年度：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3,505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件</a:t>
                      </a:r>
                      <a:endParaRPr kumimoji="1" lang="en-US" altLang="ja-JP" sz="8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R6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年度：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3,726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件</a:t>
                      </a:r>
                      <a:endParaRPr kumimoji="1" lang="en-US" altLang="ja-JP" sz="8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R7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年度：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4,125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件</a:t>
                      </a:r>
                      <a:endParaRPr kumimoji="1" lang="en-US" altLang="ja-JP" sz="8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R5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年度：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8,369,000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endParaRPr kumimoji="1" lang="en-US" altLang="ja-JP" sz="8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R6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年度：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6,108,000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endParaRPr kumimoji="1" lang="en-US" altLang="ja-JP" sz="8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R7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年度：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8,451,120</a:t>
                      </a:r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endParaRPr kumimoji="1" lang="en-US" altLang="ja-JP" sz="8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4358336"/>
                  </a:ext>
                </a:extLst>
              </a:tr>
            </a:tbl>
          </a:graphicData>
        </a:graphic>
      </p:graphicFrame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1BA03CA9-D169-498C-AD57-4F3D5FE21118}"/>
              </a:ext>
            </a:extLst>
          </p:cNvPr>
          <p:cNvSpPr txBox="1"/>
          <p:nvPr/>
        </p:nvSpPr>
        <p:spPr>
          <a:xfrm>
            <a:off x="106908" y="325111"/>
            <a:ext cx="5139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■</a:t>
            </a:r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民活導入候補施設の概要</a:t>
            </a:r>
            <a:endParaRPr kumimoji="1" lang="en-US" altLang="ja-JP" sz="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80DDB20-908E-6778-5C33-678404BB5806}"/>
              </a:ext>
            </a:extLst>
          </p:cNvPr>
          <p:cNvSpPr txBox="1"/>
          <p:nvPr/>
        </p:nvSpPr>
        <p:spPr>
          <a:xfrm>
            <a:off x="9144000" y="41251"/>
            <a:ext cx="538930" cy="26161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100" dirty="0"/>
              <a:t>資料</a:t>
            </a:r>
            <a:r>
              <a:rPr kumimoji="1" lang="en-US" altLang="ja-JP" sz="1100" dirty="0"/>
              <a:t>3</a:t>
            </a:r>
            <a:endParaRPr kumimoji="1" lang="ja-JP" altLang="en-US" sz="1100" dirty="0"/>
          </a:p>
        </p:txBody>
      </p:sp>
    </p:spTree>
    <p:extLst>
      <p:ext uri="{BB962C8B-B14F-4D97-AF65-F5344CB8AC3E}">
        <p14:creationId xmlns:p14="http://schemas.microsoft.com/office/powerpoint/2010/main" val="417653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8C6A8-DC02-0CA8-4BA5-1B874107C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表 31">
            <a:extLst>
              <a:ext uri="{FF2B5EF4-FFF2-40B4-BE49-F238E27FC236}">
                <a16:creationId xmlns:a16="http://schemas.microsoft.com/office/drawing/2014/main" id="{8FCE5F2B-4A6C-EFA1-2CD3-1F83BC22F9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2189693"/>
              </p:ext>
            </p:extLst>
          </p:nvPr>
        </p:nvGraphicFramePr>
        <p:xfrm>
          <a:off x="316721" y="1601800"/>
          <a:ext cx="8279998" cy="13484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3818">
                  <a:extLst>
                    <a:ext uri="{9D8B030D-6E8A-4147-A177-3AD203B41FA5}">
                      <a16:colId xmlns:a16="http://schemas.microsoft.com/office/drawing/2014/main" val="2444571233"/>
                    </a:ext>
                  </a:extLst>
                </a:gridCol>
                <a:gridCol w="1463236">
                  <a:extLst>
                    <a:ext uri="{9D8B030D-6E8A-4147-A177-3AD203B41FA5}">
                      <a16:colId xmlns:a16="http://schemas.microsoft.com/office/drawing/2014/main" val="4241219862"/>
                    </a:ext>
                  </a:extLst>
                </a:gridCol>
                <a:gridCol w="1463236">
                  <a:extLst>
                    <a:ext uri="{9D8B030D-6E8A-4147-A177-3AD203B41FA5}">
                      <a16:colId xmlns:a16="http://schemas.microsoft.com/office/drawing/2014/main" val="476514886"/>
                    </a:ext>
                  </a:extLst>
                </a:gridCol>
                <a:gridCol w="1463236">
                  <a:extLst>
                    <a:ext uri="{9D8B030D-6E8A-4147-A177-3AD203B41FA5}">
                      <a16:colId xmlns:a16="http://schemas.microsoft.com/office/drawing/2014/main" val="2676391112"/>
                    </a:ext>
                  </a:extLst>
                </a:gridCol>
                <a:gridCol w="1463236">
                  <a:extLst>
                    <a:ext uri="{9D8B030D-6E8A-4147-A177-3AD203B41FA5}">
                      <a16:colId xmlns:a16="http://schemas.microsoft.com/office/drawing/2014/main" val="3659797404"/>
                    </a:ext>
                  </a:extLst>
                </a:gridCol>
                <a:gridCol w="1463236">
                  <a:extLst>
                    <a:ext uri="{9D8B030D-6E8A-4147-A177-3AD203B41FA5}">
                      <a16:colId xmlns:a16="http://schemas.microsoft.com/office/drawing/2014/main" val="2492830606"/>
                    </a:ext>
                  </a:extLst>
                </a:gridCol>
              </a:tblGrid>
              <a:tr h="195624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公園面積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(ha)</a:t>
                      </a:r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通常建築物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70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特例建ぺい率対象建築物</a:t>
                      </a:r>
                      <a:endParaRPr kumimoji="1" lang="en-US" altLang="ja-JP" sz="90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9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（休養施設、運動施設、教養施設）</a:t>
                      </a:r>
                      <a:endParaRPr kumimoji="1" lang="ja-JP" altLang="en-US" sz="90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70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建物数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2380950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7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建築面積</a:t>
                      </a:r>
                      <a:r>
                        <a:rPr kumimoji="1" lang="en-US" altLang="ja-JP" sz="9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(㎡</a:t>
                      </a:r>
                      <a:r>
                        <a:rPr kumimoji="1" lang="ja-JP" altLang="en-US" sz="9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）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建ぺい率（％）</a:t>
                      </a:r>
                    </a:p>
                    <a:p>
                      <a:pPr algn="ctr"/>
                      <a:r>
                        <a:rPr kumimoji="1" lang="ja-JP" altLang="en-US" sz="9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最大</a:t>
                      </a:r>
                      <a:r>
                        <a:rPr kumimoji="1" lang="en-US" altLang="ja-JP" sz="9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2%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建築面積</a:t>
                      </a:r>
                      <a:r>
                        <a:rPr kumimoji="1" lang="en-US" altLang="ja-JP" sz="9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(㎡</a:t>
                      </a:r>
                      <a:r>
                        <a:rPr kumimoji="1" lang="ja-JP" altLang="en-US" sz="9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）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建ぺい率（％）</a:t>
                      </a:r>
                    </a:p>
                    <a:p>
                      <a:pPr algn="ctr"/>
                      <a:r>
                        <a:rPr kumimoji="1" lang="ja-JP" altLang="en-US" sz="9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最大</a:t>
                      </a:r>
                      <a:r>
                        <a:rPr kumimoji="1" lang="en-US" altLang="ja-JP" sz="900" dirty="0">
                          <a:solidFill>
                            <a:schemeClr val="bg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10%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70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414201"/>
                  </a:ext>
                </a:extLst>
              </a:tr>
              <a:tr h="616969"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15.1</a:t>
                      </a:r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770</a:t>
                      </a:r>
                      <a:endParaRPr kumimoji="1" lang="ja-JP" altLang="en-US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0.51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1,785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1.18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21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7085599"/>
                  </a:ext>
                </a:extLst>
              </a:tr>
            </a:tbl>
          </a:graphicData>
        </a:graphic>
      </p:graphicFrame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B46C4CC-E3CF-34AE-291A-076DF0536058}"/>
              </a:ext>
            </a:extLst>
          </p:cNvPr>
          <p:cNvSpPr txBox="1"/>
          <p:nvPr/>
        </p:nvSpPr>
        <p:spPr>
          <a:xfrm>
            <a:off x="80357" y="1294023"/>
            <a:ext cx="5139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■建築面積</a:t>
            </a:r>
            <a:r>
              <a:rPr kumimoji="1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建ぺい率</a:t>
            </a:r>
            <a:r>
              <a:rPr kumimoji="1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endParaRPr kumimoji="1" lang="en-US" altLang="ja-JP" sz="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50" name="表 11">
            <a:extLst>
              <a:ext uri="{FF2B5EF4-FFF2-40B4-BE49-F238E27FC236}">
                <a16:creationId xmlns:a16="http://schemas.microsoft.com/office/drawing/2014/main" id="{D29BD18D-E5A2-07D1-8093-D578479D76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888455"/>
              </p:ext>
            </p:extLst>
          </p:nvPr>
        </p:nvGraphicFramePr>
        <p:xfrm>
          <a:off x="316718" y="415434"/>
          <a:ext cx="6557913" cy="8106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890">
                  <a:extLst>
                    <a:ext uri="{9D8B030D-6E8A-4147-A177-3AD203B41FA5}">
                      <a16:colId xmlns:a16="http://schemas.microsoft.com/office/drawing/2014/main" val="1717509768"/>
                    </a:ext>
                  </a:extLst>
                </a:gridCol>
                <a:gridCol w="1623890">
                  <a:extLst>
                    <a:ext uri="{9D8B030D-6E8A-4147-A177-3AD203B41FA5}">
                      <a16:colId xmlns:a16="http://schemas.microsoft.com/office/drawing/2014/main" val="3384213296"/>
                    </a:ext>
                  </a:extLst>
                </a:gridCol>
                <a:gridCol w="1686243">
                  <a:extLst>
                    <a:ext uri="{9D8B030D-6E8A-4147-A177-3AD203B41FA5}">
                      <a16:colId xmlns:a16="http://schemas.microsoft.com/office/drawing/2014/main" val="465392403"/>
                    </a:ext>
                  </a:extLst>
                </a:gridCol>
                <a:gridCol w="1623890">
                  <a:extLst>
                    <a:ext uri="{9D8B030D-6E8A-4147-A177-3AD203B41FA5}">
                      <a16:colId xmlns:a16="http://schemas.microsoft.com/office/drawing/2014/main" val="441620232"/>
                    </a:ext>
                  </a:extLst>
                </a:gridCol>
              </a:tblGrid>
              <a:tr h="2301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支出経費（千円）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(a)</a:t>
                      </a:r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利用料金収入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千円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(b)</a:t>
                      </a:r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利用促進事業収入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千円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(c)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指定管理料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千円）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(d)=(a)-〘(b)+(c)〙</a:t>
                      </a:r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8312117"/>
                  </a:ext>
                </a:extLst>
              </a:tr>
              <a:tr h="444931">
                <a:tc>
                  <a:txBody>
                    <a:bodyPr/>
                    <a:lstStyle/>
                    <a:p>
                      <a:pPr algn="r"/>
                      <a:r>
                        <a:rPr lang="ja-JP" altLang="ja-JP" sz="1050"/>
                        <a:t>141,653</a:t>
                      </a:r>
                      <a:endParaRPr kumimoji="1" lang="ja-JP" altLang="en-US" sz="105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ja-JP" sz="1050" dirty="0"/>
                        <a:t>36,</a:t>
                      </a:r>
                      <a:r>
                        <a:rPr lang="en-US" altLang="ja-JP" sz="1050" dirty="0"/>
                        <a:t>214</a:t>
                      </a:r>
                      <a:endParaRPr kumimoji="1" lang="ja-JP" altLang="en-US" sz="105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dirty="0"/>
                        <a:t>494</a:t>
                      </a:r>
                      <a:endParaRPr kumimoji="1" lang="ja-JP" altLang="en-US" sz="105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r"/>
                      <a:endParaRPr kumimoji="1" lang="ja-JP" altLang="en-US" sz="105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ja-JP" altLang="ja-JP" sz="1000" dirty="0"/>
                        <a:t>104,945</a:t>
                      </a:r>
                      <a:endParaRPr kumimoji="1" lang="en-US" altLang="ja-JP" sz="10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3669055"/>
                  </a:ext>
                </a:extLst>
              </a:tr>
            </a:tbl>
          </a:graphicData>
        </a:graphic>
      </p:graphicFrame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D69818D5-30A9-A808-69DA-DB558D3D6093}"/>
              </a:ext>
            </a:extLst>
          </p:cNvPr>
          <p:cNvSpPr txBox="1"/>
          <p:nvPr/>
        </p:nvSpPr>
        <p:spPr>
          <a:xfrm>
            <a:off x="106908" y="63853"/>
            <a:ext cx="6303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■</a:t>
            </a:r>
            <a:r>
              <a:rPr kumimoji="1" lang="zh-TW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指定管理業務委託料</a:t>
            </a:r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　（</a:t>
            </a:r>
            <a:r>
              <a:rPr kumimoji="1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令和８年度　指定管理者公募時参考価格）</a:t>
            </a:r>
            <a:endParaRPr kumimoji="1" lang="en-US" altLang="ja-JP" sz="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4" name="表 11">
            <a:extLst>
              <a:ext uri="{FF2B5EF4-FFF2-40B4-BE49-F238E27FC236}">
                <a16:creationId xmlns:a16="http://schemas.microsoft.com/office/drawing/2014/main" id="{318B4695-A2A4-816D-8F02-AC528A7F5D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4218851"/>
              </p:ext>
            </p:extLst>
          </p:nvPr>
        </p:nvGraphicFramePr>
        <p:xfrm>
          <a:off x="316719" y="3448362"/>
          <a:ext cx="5400000" cy="675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3384213296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465392403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441620232"/>
                    </a:ext>
                  </a:extLst>
                </a:gridCol>
              </a:tblGrid>
              <a:tr h="2301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用途地域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容積率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％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</a:t>
                      </a:r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建ぺい率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(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％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8312117"/>
                  </a:ext>
                </a:extLst>
              </a:tr>
              <a:tr h="444931">
                <a:tc>
                  <a:txBody>
                    <a:bodyPr/>
                    <a:lstStyle/>
                    <a:p>
                      <a:pPr algn="r"/>
                      <a:r>
                        <a:rPr kumimoji="1" lang="ja-JP" altLang="en-US" sz="105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第</a:t>
                      </a:r>
                      <a:r>
                        <a:rPr kumimoji="1" lang="en-US" altLang="ja-JP" sz="105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</a:t>
                      </a:r>
                      <a:r>
                        <a:rPr kumimoji="1" lang="ja-JP" altLang="en-US" sz="105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種住居地域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5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200</a:t>
                      </a:r>
                      <a:endParaRPr kumimoji="1" lang="ja-JP" altLang="en-US" sz="105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80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3669055"/>
                  </a:ext>
                </a:extLst>
              </a:tr>
            </a:tbl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FFF79C5-4931-3D02-391A-A08877C4841B}"/>
              </a:ext>
            </a:extLst>
          </p:cNvPr>
          <p:cNvSpPr txBox="1"/>
          <p:nvPr/>
        </p:nvSpPr>
        <p:spPr>
          <a:xfrm>
            <a:off x="106908" y="3096781"/>
            <a:ext cx="5139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■</a:t>
            </a:r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用途地域の状況</a:t>
            </a:r>
            <a:endParaRPr kumimoji="1" lang="en-US" altLang="ja-JP" sz="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98660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1077</Words>
  <Application>Microsoft Office PowerPoint</Application>
  <PresentationFormat>A4 210 x 297 mm</PresentationFormat>
  <Paragraphs>184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Meiryo UI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2026-09-17T10:27:25Z</dcterms:created>
  <dcterms:modified xsi:type="dcterms:W3CDTF">2026-09-17T10:27:33Z</dcterms:modified>
</cp:coreProperties>
</file>