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4"/>
  </p:notesMasterIdLst>
  <p:sldIdLst>
    <p:sldId id="284" r:id="rId2"/>
    <p:sldId id="280" r:id="rId3"/>
  </p:sldIdLst>
  <p:sldSz cx="9906000" cy="6858000" type="A4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D9C5"/>
    <a:srgbClr val="CF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994" y="67"/>
      </p:cViewPr>
      <p:guideLst>
        <p:guide orient="horz" pos="2115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64" cy="498105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988" y="0"/>
            <a:ext cx="2945064" cy="498105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BC6E600D-D2C6-484D-8ED9-DCE012C22DA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57" y="4777928"/>
            <a:ext cx="5437165" cy="3909068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0121"/>
            <a:ext cx="2945064" cy="49810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988" y="9430121"/>
            <a:ext cx="2945064" cy="49810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2FEE3506-0348-4920-8831-9A2B3BEB3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1521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5BB7-DECC-4A42-9005-EEB6008D3419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3DB2-FAAA-499B-8BC8-815B2D124B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615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5BB7-DECC-4A42-9005-EEB6008D3419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3DB2-FAAA-499B-8BC8-815B2D124B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05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5BB7-DECC-4A42-9005-EEB6008D3419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3DB2-FAAA-499B-8BC8-815B2D124B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3882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5BB7-DECC-4A42-9005-EEB6008D3419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3DB2-FAAA-499B-8BC8-815B2D124B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027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5BB7-DECC-4A42-9005-EEB6008D3419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3DB2-FAAA-499B-8BC8-815B2D124B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13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5BB7-DECC-4A42-9005-EEB6008D3419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3DB2-FAAA-499B-8BC8-815B2D124B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72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5BB7-DECC-4A42-9005-EEB6008D3419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3DB2-FAAA-499B-8BC8-815B2D124B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4977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5BB7-DECC-4A42-9005-EEB6008D3419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3DB2-FAAA-499B-8BC8-815B2D124B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9338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5BB7-DECC-4A42-9005-EEB6008D3419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3DB2-FAAA-499B-8BC8-815B2D124B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28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5BB7-DECC-4A42-9005-EEB6008D3419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3DB2-FAAA-499B-8BC8-815B2D124B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644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5BB7-DECC-4A42-9005-EEB6008D3419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3DB2-FAAA-499B-8BC8-815B2D124B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8111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85BB7-DECC-4A42-9005-EEB6008D3419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A3DB2-FAAA-499B-8BC8-815B2D124B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97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48C0E-1C1D-BC6B-5584-3218FF0C0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D22450DF-D7C3-D54B-D6DE-B35D660CE1C4}"/>
              </a:ext>
            </a:extLst>
          </p:cNvPr>
          <p:cNvCxnSpPr>
            <a:cxnSpLocks/>
          </p:cNvCxnSpPr>
          <p:nvPr/>
        </p:nvCxnSpPr>
        <p:spPr>
          <a:xfrm>
            <a:off x="13252" y="406287"/>
            <a:ext cx="9906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86B3A93-8213-9F39-B3D2-00F3B1613CBA}"/>
              </a:ext>
            </a:extLst>
          </p:cNvPr>
          <p:cNvSpPr txBox="1"/>
          <p:nvPr/>
        </p:nvSpPr>
        <p:spPr>
          <a:xfrm>
            <a:off x="9544354" y="6487997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A98F71-BF15-6802-760C-E2FC54B0F185}"/>
              </a:ext>
            </a:extLst>
          </p:cNvPr>
          <p:cNvSpPr/>
          <p:nvPr/>
        </p:nvSpPr>
        <p:spPr>
          <a:xfrm>
            <a:off x="8377311" y="0"/>
            <a:ext cx="1528689" cy="39572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資料２</a:t>
            </a:r>
            <a:endParaRPr kumimoji="1" lang="ja-JP" altLang="en-US" sz="2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DF593C4-DAD6-557C-B1B6-26FF39327416}"/>
              </a:ext>
            </a:extLst>
          </p:cNvPr>
          <p:cNvSpPr txBox="1"/>
          <p:nvPr/>
        </p:nvSpPr>
        <p:spPr>
          <a:xfrm>
            <a:off x="3583527" y="6177"/>
            <a:ext cx="24817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今後の取組に向けて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24817D-9C07-61BA-C19E-4B51DE0019B8}"/>
              </a:ext>
            </a:extLst>
          </p:cNvPr>
          <p:cNvSpPr txBox="1"/>
          <p:nvPr/>
        </p:nvSpPr>
        <p:spPr>
          <a:xfrm>
            <a:off x="63164" y="500375"/>
            <a:ext cx="977967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133350" algn="just"/>
            <a:r>
              <a:rPr lang="ja-JP" altLang="en-US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府は、令和７年度に施行された情報流通プラットフォーム対処法（情プラ法）により、インターネット上の人権侵害の解消が一層進むものと期待している。府は、今後、情プラ法に基づく事業者の取組が実効性のあるものとなるよう、「ネットハーモニー」や府民・市町村から収集・蓄積した相談事例や課題を分析し、その結果を踏まえ、国に対して必要な制度の見直しや改善を求めていく。</a:t>
            </a:r>
            <a:endParaRPr lang="en-US" altLang="ja-JP" sz="1200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indent="133350" algn="just"/>
            <a:r>
              <a:rPr lang="ja-JP" altLang="en-US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また、情報の分析を通じて得られた知見を教育・啓発に活用し、インターネットリテラシーの向上や「ネットハーモニー」の周知にも活用していく。</a:t>
            </a:r>
            <a:endParaRPr lang="en-US" altLang="ja-JP" sz="1200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B7D5E46-300C-7CB4-C3FC-6647D9CA207B}"/>
              </a:ext>
            </a:extLst>
          </p:cNvPr>
          <p:cNvGrpSpPr/>
          <p:nvPr/>
        </p:nvGrpSpPr>
        <p:grpSpPr>
          <a:xfrm>
            <a:off x="83817" y="1425460"/>
            <a:ext cx="9341515" cy="5234743"/>
            <a:chOff x="63164" y="1425460"/>
            <a:chExt cx="8108092" cy="4373047"/>
          </a:xfrm>
        </p:grpSpPr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9239EA8D-2BFB-384F-B9FE-4C44B1F4DC54}"/>
                </a:ext>
              </a:extLst>
            </p:cNvPr>
            <p:cNvSpPr/>
            <p:nvPr/>
          </p:nvSpPr>
          <p:spPr>
            <a:xfrm>
              <a:off x="3939465" y="1438021"/>
              <a:ext cx="3115484" cy="4266429"/>
            </a:xfrm>
            <a:prstGeom prst="rect">
              <a:avLst/>
            </a:prstGeom>
            <a:gradFill flip="none" rotWithShape="1">
              <a:gsLst>
                <a:gs pos="1000">
                  <a:schemeClr val="accent5">
                    <a:lumMod val="20000"/>
                    <a:lumOff val="80000"/>
                  </a:schemeClr>
                </a:gs>
                <a:gs pos="96000">
                  <a:schemeClr val="bg1"/>
                </a:gs>
                <a:gs pos="51000">
                  <a:schemeClr val="accent5">
                    <a:lumMod val="20000"/>
                    <a:lumOff val="8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D デジタル 教科書体 N-R" panose="02020400000000000000" pitchFamily="17" charset="-128"/>
                <a:ea typeface="UD デジタル 教科書体 N-R" panose="02020400000000000000" pitchFamily="17" charset="-128"/>
                <a:cs typeface="+mn-cs"/>
              </a:endParaRPr>
            </a:p>
          </p:txBody>
        </p:sp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CC90E0CE-9AAA-49E8-0013-36586E94C51A}"/>
                </a:ext>
              </a:extLst>
            </p:cNvPr>
            <p:cNvSpPr/>
            <p:nvPr/>
          </p:nvSpPr>
          <p:spPr>
            <a:xfrm>
              <a:off x="63164" y="1623531"/>
              <a:ext cx="3553611" cy="4080919"/>
            </a:xfrm>
            <a:prstGeom prst="rect">
              <a:avLst/>
            </a:prstGeom>
            <a:gradFill flip="none" rotWithShape="1">
              <a:gsLst>
                <a:gs pos="1000">
                  <a:schemeClr val="accent5">
                    <a:lumMod val="20000"/>
                    <a:lumOff val="80000"/>
                  </a:schemeClr>
                </a:gs>
                <a:gs pos="96000">
                  <a:schemeClr val="bg1"/>
                </a:gs>
                <a:gs pos="51000">
                  <a:schemeClr val="accent5">
                    <a:lumMod val="20000"/>
                    <a:lumOff val="8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D デジタル 教科書体 N-R" panose="02020400000000000000" pitchFamily="17" charset="-128"/>
                <a:ea typeface="UD デジタル 教科書体 N-R" panose="02020400000000000000" pitchFamily="17" charset="-128"/>
                <a:cs typeface="+mn-cs"/>
              </a:endParaRP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6743957C-228D-4863-4782-BFECE82AD677}"/>
                </a:ext>
              </a:extLst>
            </p:cNvPr>
            <p:cNvSpPr/>
            <p:nvPr/>
          </p:nvSpPr>
          <p:spPr>
            <a:xfrm>
              <a:off x="3986264" y="2024805"/>
              <a:ext cx="2956142" cy="598399"/>
            </a:xfrm>
            <a:prstGeom prst="rect">
              <a:avLst/>
            </a:prstGeom>
            <a:gradFill flip="none" rotWithShape="1">
              <a:gsLst>
                <a:gs pos="1000">
                  <a:schemeClr val="accent5">
                    <a:lumMod val="20000"/>
                    <a:lumOff val="80000"/>
                  </a:schemeClr>
                </a:gs>
                <a:gs pos="96000">
                  <a:schemeClr val="bg1"/>
                </a:gs>
                <a:gs pos="51000">
                  <a:schemeClr val="accent5">
                    <a:lumMod val="20000"/>
                    <a:lumOff val="8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D デジタル 教科書体 N-R" panose="02020400000000000000" pitchFamily="17" charset="-128"/>
                <a:ea typeface="UD デジタル 教科書体 N-R" panose="02020400000000000000" pitchFamily="17" charset="-128"/>
                <a:cs typeface="+mn-cs"/>
              </a:endParaRP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58A8B827-50AC-D03A-78D5-B6CBBD664FBE}"/>
                </a:ext>
              </a:extLst>
            </p:cNvPr>
            <p:cNvSpPr/>
            <p:nvPr/>
          </p:nvSpPr>
          <p:spPr>
            <a:xfrm>
              <a:off x="140898" y="2114467"/>
              <a:ext cx="2627744" cy="3289793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D デジタル 教科書体 N-R" panose="02020400000000000000" pitchFamily="17" charset="-128"/>
                <a:ea typeface="UD デジタル 教科書体 N-R" panose="02020400000000000000" pitchFamily="17" charset="-128"/>
                <a:cs typeface="+mn-cs"/>
              </a:endParaRPr>
            </a:p>
          </p:txBody>
        </p:sp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CBE7C598-A3AB-3305-9AE3-FBB71BCE8C73}"/>
                </a:ext>
              </a:extLst>
            </p:cNvPr>
            <p:cNvSpPr/>
            <p:nvPr/>
          </p:nvSpPr>
          <p:spPr>
            <a:xfrm>
              <a:off x="63164" y="1425460"/>
              <a:ext cx="3553611" cy="394229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情報の収集・蓄積・分析</a:t>
              </a: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6CE3164E-17C6-61E3-154F-8682B43A1BFC}"/>
                </a:ext>
              </a:extLst>
            </p:cNvPr>
            <p:cNvSpPr/>
            <p:nvPr/>
          </p:nvSpPr>
          <p:spPr>
            <a:xfrm>
              <a:off x="183876" y="4535618"/>
              <a:ext cx="2518183" cy="417123"/>
            </a:xfrm>
            <a:prstGeom prst="rect">
              <a:avLst/>
            </a:prstGeom>
            <a:gradFill>
              <a:gsLst>
                <a:gs pos="1000">
                  <a:schemeClr val="accent4">
                    <a:lumMod val="20000"/>
                    <a:lumOff val="80000"/>
                  </a:schemeClr>
                </a:gs>
                <a:gs pos="96000">
                  <a:schemeClr val="bg1"/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path path="circle">
                <a:fillToRect l="100000" t="10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府民・市町村から</a:t>
              </a:r>
              <a:endPara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-R" panose="02020400000000000000" pitchFamily="17" charset="-128"/>
                <a:ea typeface="UD デジタル 教科書体 N-R" panose="02020400000000000000" pitchFamily="17" charset="-128"/>
                <a:cs typeface="+mn-cs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D1B94E6-7705-0F5C-0145-BE51E4E78DDB}"/>
                </a:ext>
              </a:extLst>
            </p:cNvPr>
            <p:cNvSpPr/>
            <p:nvPr/>
          </p:nvSpPr>
          <p:spPr>
            <a:xfrm>
              <a:off x="190959" y="4081318"/>
              <a:ext cx="2511100" cy="45212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差別事象への対応 </a:t>
              </a:r>
              <a:r>
                <a:rPr kumimoji="1" lang="en-US" altLang="ja-JP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(</a:t>
              </a:r>
              <a:r>
                <a:rPr kumimoji="1" lang="ja-JP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第</a:t>
              </a:r>
              <a:r>
                <a:rPr kumimoji="1" lang="en-US" altLang="ja-JP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12</a:t>
              </a:r>
              <a:r>
                <a:rPr kumimoji="1" lang="ja-JP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・第</a:t>
              </a:r>
              <a:r>
                <a:rPr kumimoji="1" lang="en-US" altLang="ja-JP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13</a:t>
              </a:r>
              <a:r>
                <a:rPr kumimoji="1" lang="ja-JP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条</a:t>
              </a:r>
              <a:r>
                <a:rPr kumimoji="1" lang="en-US" altLang="ja-JP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900" b="1" dirty="0">
                  <a:solidFill>
                    <a:prstClr val="white"/>
                  </a:solidFill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</a:rPr>
                <a:t>事業者への</a:t>
              </a:r>
              <a:r>
                <a:rPr kumimoji="1" lang="ja-JP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削除要請、発信者への説示・助言</a:t>
              </a: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6BA43F52-FEE0-F7C2-3C0E-551A37228D4A}"/>
                </a:ext>
              </a:extLst>
            </p:cNvPr>
            <p:cNvSpPr/>
            <p:nvPr/>
          </p:nvSpPr>
          <p:spPr>
            <a:xfrm>
              <a:off x="204322" y="2710744"/>
              <a:ext cx="2486016" cy="45212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相談</a:t>
              </a:r>
              <a:r>
                <a:rPr kumimoji="1" lang="ja-JP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 </a:t>
              </a:r>
              <a:r>
                <a:rPr kumimoji="1" lang="en-US" altLang="ja-JP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(</a:t>
              </a:r>
              <a:r>
                <a:rPr kumimoji="1" lang="ja-JP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第</a:t>
              </a:r>
              <a:r>
                <a:rPr kumimoji="1" lang="en-US" altLang="ja-JP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10</a:t>
              </a:r>
              <a:r>
                <a:rPr kumimoji="1" lang="ja-JP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・第</a:t>
              </a:r>
              <a:r>
                <a:rPr kumimoji="1" lang="en-US" altLang="ja-JP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11</a:t>
              </a:r>
              <a:r>
                <a:rPr kumimoji="1" lang="ja-JP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条</a:t>
              </a:r>
              <a:r>
                <a:rPr kumimoji="1" lang="en-US" altLang="ja-JP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)</a:t>
              </a:r>
            </a:p>
            <a:p>
              <a:pPr lvl="0" algn="ctr" defTabSz="914400">
                <a:defRPr/>
              </a:pPr>
              <a:r>
                <a:rPr kumimoji="1" lang="ja-JP" altLang="en-US" sz="1050" dirty="0">
                  <a:solidFill>
                    <a:schemeClr val="bg1"/>
                  </a:solidFill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</a:rPr>
                <a:t>相談窓口「ネットハーモニー」の運営</a:t>
              </a:r>
              <a:endPara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D デジタル 教科書体 N-R" panose="02020400000000000000" pitchFamily="17" charset="-128"/>
                <a:ea typeface="UD デジタル 教科書体 N-R" panose="02020400000000000000" pitchFamily="17" charset="-128"/>
                <a:cs typeface="+mn-cs"/>
              </a:endParaRPr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B80CAA24-51F6-2671-8696-8749D681FCF8}"/>
                </a:ext>
              </a:extLst>
            </p:cNvPr>
            <p:cNvSpPr/>
            <p:nvPr/>
          </p:nvSpPr>
          <p:spPr>
            <a:xfrm>
              <a:off x="188916" y="3154720"/>
              <a:ext cx="2501422" cy="452129"/>
            </a:xfrm>
            <a:prstGeom prst="rect">
              <a:avLst/>
            </a:prstGeom>
            <a:gradFill>
              <a:gsLst>
                <a:gs pos="1000">
                  <a:schemeClr val="accent4">
                    <a:lumMod val="20000"/>
                    <a:lumOff val="80000"/>
                  </a:schemeClr>
                </a:gs>
                <a:gs pos="96000">
                  <a:schemeClr val="bg1"/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path path="circle">
                <a:fillToRect l="100000" t="10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dirty="0">
                  <a:solidFill>
                    <a:prstClr val="black"/>
                  </a:solidFill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</a:rPr>
                <a:t>相談者から</a:t>
              </a:r>
              <a:endParaRPr kumimoji="1" lang="en-US" altLang="ja-JP" sz="1400" dirty="0">
                <a:solidFill>
                  <a:prstClr val="black"/>
                </a:solidFill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endParaRPr>
            </a:p>
          </p:txBody>
        </p:sp>
        <p:sp>
          <p:nvSpPr>
            <p:cNvPr id="34" name="矢印: 上 33">
              <a:extLst>
                <a:ext uri="{FF2B5EF4-FFF2-40B4-BE49-F238E27FC236}">
                  <a16:creationId xmlns:a16="http://schemas.microsoft.com/office/drawing/2014/main" id="{71AEFB68-FFDC-BEA4-EF35-C23891881496}"/>
                </a:ext>
              </a:extLst>
            </p:cNvPr>
            <p:cNvSpPr/>
            <p:nvPr/>
          </p:nvSpPr>
          <p:spPr>
            <a:xfrm rot="5400000">
              <a:off x="3486847" y="2123787"/>
              <a:ext cx="581732" cy="417101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C14760E4-94D3-644F-8835-E18D49A415AE}"/>
                </a:ext>
              </a:extLst>
            </p:cNvPr>
            <p:cNvSpPr/>
            <p:nvPr/>
          </p:nvSpPr>
          <p:spPr>
            <a:xfrm>
              <a:off x="4272600" y="1865174"/>
              <a:ext cx="2159916" cy="304367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国</a:t>
              </a:r>
            </a:p>
          </p:txBody>
        </p:sp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9C4466D5-EDB7-A5A3-DC53-615A387B9C45}"/>
                </a:ext>
              </a:extLst>
            </p:cNvPr>
            <p:cNvSpPr/>
            <p:nvPr/>
          </p:nvSpPr>
          <p:spPr>
            <a:xfrm>
              <a:off x="4088844" y="2222866"/>
              <a:ext cx="2467384" cy="35404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情プラ法の改善</a:t>
              </a:r>
            </a:p>
          </p:txBody>
        </p:sp>
        <p:sp>
          <p:nvSpPr>
            <p:cNvPr id="68" name="矢印: 上 67">
              <a:extLst>
                <a:ext uri="{FF2B5EF4-FFF2-40B4-BE49-F238E27FC236}">
                  <a16:creationId xmlns:a16="http://schemas.microsoft.com/office/drawing/2014/main" id="{7463D758-5868-F38D-13F9-2A5C9CD3C423}"/>
                </a:ext>
              </a:extLst>
            </p:cNvPr>
            <p:cNvSpPr/>
            <p:nvPr/>
          </p:nvSpPr>
          <p:spPr>
            <a:xfrm rot="5400000">
              <a:off x="2344456" y="3516747"/>
              <a:ext cx="1204141" cy="417101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47A19031-CDF9-4CAD-D419-03D4F8A4C7F9}"/>
                </a:ext>
              </a:extLst>
            </p:cNvPr>
            <p:cNvSpPr/>
            <p:nvPr/>
          </p:nvSpPr>
          <p:spPr>
            <a:xfrm>
              <a:off x="170674" y="1910086"/>
              <a:ext cx="2537906" cy="50099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相談事例・通報の</a:t>
              </a:r>
              <a:endPara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D デジタル 教科書体 N-R" panose="02020400000000000000" pitchFamily="17" charset="-128"/>
                <a:ea typeface="UD デジタル 教科書体 N-R" panose="02020400000000000000" pitchFamily="17" charset="-128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収集・蓄積</a:t>
              </a: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FFFC6C99-76FA-5F22-ABD8-62F372AF792E}"/>
                </a:ext>
              </a:extLst>
            </p:cNvPr>
            <p:cNvSpPr/>
            <p:nvPr/>
          </p:nvSpPr>
          <p:spPr>
            <a:xfrm>
              <a:off x="3986265" y="2825936"/>
              <a:ext cx="2956142" cy="1408860"/>
            </a:xfrm>
            <a:prstGeom prst="rect">
              <a:avLst/>
            </a:prstGeom>
            <a:gradFill flip="none" rotWithShape="1">
              <a:gsLst>
                <a:gs pos="1000">
                  <a:schemeClr val="accent5">
                    <a:lumMod val="20000"/>
                    <a:lumOff val="80000"/>
                  </a:schemeClr>
                </a:gs>
                <a:gs pos="96000">
                  <a:schemeClr val="bg1"/>
                </a:gs>
                <a:gs pos="51000">
                  <a:schemeClr val="accent5">
                    <a:lumMod val="20000"/>
                    <a:lumOff val="8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D デジタル 教科書体 N-R" panose="02020400000000000000" pitchFamily="17" charset="-128"/>
                <a:ea typeface="UD デジタル 教科書体 N-R" panose="02020400000000000000" pitchFamily="17" charset="-128"/>
                <a:cs typeface="+mn-cs"/>
              </a:endParaRP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53E18796-A778-803D-CDF4-5B9F80CE8C61}"/>
                </a:ext>
              </a:extLst>
            </p:cNvPr>
            <p:cNvSpPr/>
            <p:nvPr/>
          </p:nvSpPr>
          <p:spPr>
            <a:xfrm>
              <a:off x="4272600" y="2672803"/>
              <a:ext cx="2140533" cy="31798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大阪府・市町村</a:t>
              </a: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4663217A-CCED-EBD3-F391-AF473215D0F7}"/>
                </a:ext>
              </a:extLst>
            </p:cNvPr>
            <p:cNvSpPr/>
            <p:nvPr/>
          </p:nvSpPr>
          <p:spPr>
            <a:xfrm>
              <a:off x="4015469" y="4493561"/>
              <a:ext cx="2956141" cy="1150169"/>
            </a:xfrm>
            <a:prstGeom prst="rect">
              <a:avLst/>
            </a:prstGeom>
            <a:gradFill flip="none" rotWithShape="1">
              <a:gsLst>
                <a:gs pos="1000">
                  <a:schemeClr val="accent5">
                    <a:lumMod val="20000"/>
                    <a:lumOff val="80000"/>
                  </a:schemeClr>
                </a:gs>
                <a:gs pos="96000">
                  <a:schemeClr val="bg1"/>
                </a:gs>
                <a:gs pos="51000">
                  <a:schemeClr val="accent5">
                    <a:lumMod val="20000"/>
                    <a:lumOff val="8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D デジタル 教科書体 N-R" panose="02020400000000000000" pitchFamily="17" charset="-128"/>
                <a:ea typeface="UD デジタル 教科書体 N-R" panose="02020400000000000000" pitchFamily="17" charset="-128"/>
                <a:cs typeface="+mn-cs"/>
              </a:endParaRP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C979C525-A05F-6DA8-1384-1A85A94A5645}"/>
                </a:ext>
              </a:extLst>
            </p:cNvPr>
            <p:cNvSpPr/>
            <p:nvPr/>
          </p:nvSpPr>
          <p:spPr>
            <a:xfrm>
              <a:off x="4285762" y="4269349"/>
              <a:ext cx="2159915" cy="291219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府民</a:t>
              </a: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B3859ADD-F35B-EA7C-5393-418F4C72AC19}"/>
                </a:ext>
              </a:extLst>
            </p:cNvPr>
            <p:cNvSpPr/>
            <p:nvPr/>
          </p:nvSpPr>
          <p:spPr>
            <a:xfrm>
              <a:off x="4107595" y="3749931"/>
              <a:ext cx="2778540" cy="4125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教育・啓発への活用（第</a:t>
              </a:r>
              <a:r>
                <a:rPr kumimoji="1" lang="en-US" altLang="ja-JP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9</a:t>
              </a:r>
              <a:r>
                <a:rPr kumimoji="1" lang="ja-JP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・第</a:t>
              </a:r>
              <a:r>
                <a:rPr kumimoji="1" lang="en-US" altLang="ja-JP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14</a:t>
              </a:r>
              <a:r>
                <a:rPr kumimoji="1" lang="ja-JP" altLang="en-US" sz="1400" b="1" dirty="0">
                  <a:solidFill>
                    <a:prstClr val="white"/>
                  </a:solidFill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</a:rPr>
                <a:t>条）</a:t>
              </a:r>
              <a:endPara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D デジタル 教科書体 N-R" panose="02020400000000000000" pitchFamily="17" charset="-128"/>
                <a:ea typeface="UD デジタル 教科書体 N-R" panose="02020400000000000000" pitchFamily="17" charset="-128"/>
                <a:cs typeface="+mn-cs"/>
              </a:endParaRPr>
            </a:p>
          </p:txBody>
        </p:sp>
        <p:sp>
          <p:nvSpPr>
            <p:cNvPr id="35" name="矢印: 上 34">
              <a:extLst>
                <a:ext uri="{FF2B5EF4-FFF2-40B4-BE49-F238E27FC236}">
                  <a16:creationId xmlns:a16="http://schemas.microsoft.com/office/drawing/2014/main" id="{06610D51-5FC1-F061-0439-08F78EF1E397}"/>
                </a:ext>
              </a:extLst>
            </p:cNvPr>
            <p:cNvSpPr/>
            <p:nvPr/>
          </p:nvSpPr>
          <p:spPr>
            <a:xfrm rot="5400000">
              <a:off x="3449542" y="4639858"/>
              <a:ext cx="682079" cy="435419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32" name="矢印: 上 31">
              <a:extLst>
                <a:ext uri="{FF2B5EF4-FFF2-40B4-BE49-F238E27FC236}">
                  <a16:creationId xmlns:a16="http://schemas.microsoft.com/office/drawing/2014/main" id="{C5451E3B-C10C-4AFE-8834-B01AABAD8F5B}"/>
                </a:ext>
              </a:extLst>
            </p:cNvPr>
            <p:cNvSpPr/>
            <p:nvPr/>
          </p:nvSpPr>
          <p:spPr>
            <a:xfrm rot="5400000">
              <a:off x="3447720" y="3343077"/>
              <a:ext cx="673844" cy="386907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188E3960-8322-3010-4787-B382DE06D6B8}"/>
                </a:ext>
              </a:extLst>
            </p:cNvPr>
            <p:cNvSpPr/>
            <p:nvPr/>
          </p:nvSpPr>
          <p:spPr>
            <a:xfrm>
              <a:off x="3145503" y="1966380"/>
              <a:ext cx="417100" cy="343788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情報の分析</a:t>
              </a:r>
              <a:endPara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D デジタル 教科書体 N-R" panose="02020400000000000000" pitchFamily="17" charset="-128"/>
                <a:ea typeface="UD デジタル 教科書体 N-R" panose="02020400000000000000" pitchFamily="17" charset="-128"/>
                <a:cs typeface="+mn-cs"/>
              </a:endParaRPr>
            </a:p>
          </p:txBody>
        </p:sp>
        <p:sp>
          <p:nvSpPr>
            <p:cNvPr id="39" name="矢印: 上 38">
              <a:extLst>
                <a:ext uri="{FF2B5EF4-FFF2-40B4-BE49-F238E27FC236}">
                  <a16:creationId xmlns:a16="http://schemas.microsoft.com/office/drawing/2014/main" id="{4DCE49A3-E60D-1F0F-2B3D-5D8A5DA4F543}"/>
                </a:ext>
              </a:extLst>
            </p:cNvPr>
            <p:cNvSpPr/>
            <p:nvPr/>
          </p:nvSpPr>
          <p:spPr>
            <a:xfrm rot="5400000">
              <a:off x="6354159" y="3568441"/>
              <a:ext cx="2094174" cy="381843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C117CE3C-0617-E2EF-BBB7-804972C3BE0C}"/>
                </a:ext>
              </a:extLst>
            </p:cNvPr>
            <p:cNvSpPr/>
            <p:nvPr/>
          </p:nvSpPr>
          <p:spPr>
            <a:xfrm>
              <a:off x="4071074" y="4958896"/>
              <a:ext cx="2871332" cy="28690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1" dirty="0">
                  <a:solidFill>
                    <a:prstClr val="white"/>
                  </a:solidFill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</a:rPr>
                <a:t>相談窓口の認知・利用を促進</a:t>
              </a:r>
              <a:endPara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D デジタル 教科書体 N-R" panose="02020400000000000000" pitchFamily="17" charset="-128"/>
                <a:ea typeface="UD デジタル 教科書体 N-R" panose="02020400000000000000" pitchFamily="17" charset="-128"/>
                <a:cs typeface="+mn-cs"/>
              </a:endParaRP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1BABE76E-A7A7-88BB-271E-C07A10DB3D39}"/>
                </a:ext>
              </a:extLst>
            </p:cNvPr>
            <p:cNvSpPr/>
            <p:nvPr/>
          </p:nvSpPr>
          <p:spPr>
            <a:xfrm>
              <a:off x="4066386" y="5274464"/>
              <a:ext cx="2873164" cy="25959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インターネットリテラシーの向上</a:t>
              </a:r>
            </a:p>
          </p:txBody>
        </p:sp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A4EFBE97-5FD4-29D4-EE52-156BECF959FE}"/>
                </a:ext>
              </a:extLst>
            </p:cNvPr>
            <p:cNvSpPr/>
            <p:nvPr/>
          </p:nvSpPr>
          <p:spPr>
            <a:xfrm>
              <a:off x="3923182" y="1430440"/>
              <a:ext cx="3131768" cy="394229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1" dirty="0">
                  <a:solidFill>
                    <a:srgbClr val="222222"/>
                  </a:solidFill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</a:rPr>
                <a:t>分析内容の活用・フィードバック</a:t>
              </a:r>
              <a:endPara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UD デジタル 教科書体 N-R" panose="02020400000000000000" pitchFamily="17" charset="-128"/>
                <a:ea typeface="UD デジタル 教科書体 N-R" panose="02020400000000000000" pitchFamily="17" charset="-128"/>
                <a:cs typeface="+mn-cs"/>
              </a:endParaRPr>
            </a:p>
          </p:txBody>
        </p:sp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048D334A-5AAC-BAD0-9B5A-6C29E94449C0}"/>
                </a:ext>
              </a:extLst>
            </p:cNvPr>
            <p:cNvSpPr/>
            <p:nvPr/>
          </p:nvSpPr>
          <p:spPr>
            <a:xfrm>
              <a:off x="4120351" y="3408747"/>
              <a:ext cx="2765783" cy="29414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相談支援の充実</a:t>
              </a:r>
              <a:endPara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D デジタル 教科書体 N-R" panose="02020400000000000000" pitchFamily="17" charset="-128"/>
                <a:ea typeface="UD デジタル 教科書体 N-R" panose="02020400000000000000" pitchFamily="17" charset="-128"/>
                <a:cs typeface="+mn-cs"/>
              </a:endParaRPr>
            </a:p>
          </p:txBody>
        </p:sp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865F14DE-2AF1-FB12-AB9F-181B0ED06008}"/>
                </a:ext>
              </a:extLst>
            </p:cNvPr>
            <p:cNvSpPr/>
            <p:nvPr/>
          </p:nvSpPr>
          <p:spPr>
            <a:xfrm>
              <a:off x="4105982" y="3034642"/>
              <a:ext cx="2765782" cy="33461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削除要請等への活用</a:t>
              </a:r>
              <a:endParaRPr kumimoji="1" lang="ja-JP" alt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D デジタル 教科書体 N-R" panose="02020400000000000000" pitchFamily="17" charset="-128"/>
                <a:ea typeface="UD デジタル 教科書体 N-R" panose="02020400000000000000" pitchFamily="17" charset="-128"/>
                <a:cs typeface="+mn-cs"/>
              </a:endParaRPr>
            </a:p>
          </p:txBody>
        </p:sp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CE325EED-0902-3F28-E0FC-9F283F3D6D62}"/>
                </a:ext>
              </a:extLst>
            </p:cNvPr>
            <p:cNvSpPr/>
            <p:nvPr/>
          </p:nvSpPr>
          <p:spPr>
            <a:xfrm>
              <a:off x="4069242" y="4610803"/>
              <a:ext cx="2873164" cy="30185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  <a:cs typeface="+mn-cs"/>
                </a:rPr>
                <a:t>情プラ法手続きの円滑化・迅速化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A432833-5678-8A4D-283E-95C788BBB005}"/>
                </a:ext>
              </a:extLst>
            </p:cNvPr>
            <p:cNvSpPr txBox="1"/>
            <p:nvPr/>
          </p:nvSpPr>
          <p:spPr>
            <a:xfrm>
              <a:off x="7678813" y="1438021"/>
              <a:ext cx="492443" cy="43604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vert="eaVert"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1" dirty="0">
                  <a:solidFill>
                    <a:srgbClr val="222222"/>
                  </a:solidFill>
                  <a:latin typeface="UD デジタル 教科書体 N-R" panose="02020400000000000000" pitchFamily="17" charset="-128"/>
                  <a:ea typeface="UD デジタル 教科書体 N-R" panose="02020400000000000000" pitchFamily="17" charset="-128"/>
                </a:rPr>
                <a:t>インターネット上の人権侵害の解消へ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7389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477AB-516A-25A0-C2E3-D454931B0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82AF4EDB-CE86-EFCD-5E83-BC1CC80C04CB}"/>
              </a:ext>
            </a:extLst>
          </p:cNvPr>
          <p:cNvCxnSpPr>
            <a:cxnSpLocks/>
          </p:cNvCxnSpPr>
          <p:nvPr/>
        </p:nvCxnSpPr>
        <p:spPr>
          <a:xfrm>
            <a:off x="13252" y="406287"/>
            <a:ext cx="9906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691319B-9092-2C02-545B-72FA9980DE72}"/>
              </a:ext>
            </a:extLst>
          </p:cNvPr>
          <p:cNvSpPr txBox="1"/>
          <p:nvPr/>
        </p:nvSpPr>
        <p:spPr>
          <a:xfrm>
            <a:off x="9607520" y="6550223"/>
            <a:ext cx="320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2999105-0AFE-92BA-7B88-E3DA60A6BE34}"/>
              </a:ext>
            </a:extLst>
          </p:cNvPr>
          <p:cNvSpPr/>
          <p:nvPr/>
        </p:nvSpPr>
        <p:spPr>
          <a:xfrm>
            <a:off x="8377311" y="0"/>
            <a:ext cx="1528689" cy="39572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資料２</a:t>
            </a:r>
            <a:endParaRPr kumimoji="1" lang="ja-JP" altLang="en-US" sz="2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BF893E8-5AED-99F3-A0FE-9D0456B6718D}"/>
              </a:ext>
            </a:extLst>
          </p:cNvPr>
          <p:cNvSpPr txBox="1"/>
          <p:nvPr/>
        </p:nvSpPr>
        <p:spPr>
          <a:xfrm>
            <a:off x="3583527" y="6177"/>
            <a:ext cx="24817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今後の取組に向けて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1C97DD5-683F-47E9-FC03-C3610E421BB2}"/>
              </a:ext>
            </a:extLst>
          </p:cNvPr>
          <p:cNvSpPr txBox="1"/>
          <p:nvPr/>
        </p:nvSpPr>
        <p:spPr>
          <a:xfrm>
            <a:off x="119574" y="437065"/>
            <a:ext cx="609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１．情報の収集・蓄積・分析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FAEC158-895B-12B9-F130-B232244A328F}"/>
              </a:ext>
            </a:extLst>
          </p:cNvPr>
          <p:cNvSpPr txBox="1"/>
          <p:nvPr/>
        </p:nvSpPr>
        <p:spPr>
          <a:xfrm>
            <a:off x="205722" y="795832"/>
            <a:ext cx="843358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・相談対応後のフォローアップ</a:t>
            </a:r>
            <a:endParaRPr kumimoji="1" lang="en-US" altLang="ja-JP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lvl="0" defTabSz="914400">
              <a:defRPr/>
            </a:pPr>
            <a:r>
              <a:rPr kumimoji="1" lang="ja-JP" altLang="en-US" sz="11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（検討例）フォローアップの方法</a:t>
            </a:r>
            <a:endParaRPr kumimoji="1" lang="en-US" altLang="ja-JP" sz="11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lvl="0" defTabSz="914400">
              <a:defRPr/>
            </a:pPr>
            <a:r>
              <a:rPr kumimoji="1" lang="ja-JP" altLang="en-US" sz="11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（検討例）府の報告フォームの作成・運用</a:t>
            </a:r>
            <a:endParaRPr kumimoji="1" lang="en-US" altLang="ja-JP" sz="11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lvl="0" defTabSz="914400">
              <a:defRPr/>
            </a:pPr>
            <a:r>
              <a:rPr kumimoji="1" lang="ja-JP" altLang="en-US" sz="11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（検討例）違法・有害情報相談センター（国から受託）におけるプラットフォームの履行状況に関する報告フォームの周知</a:t>
            </a:r>
            <a:endParaRPr kumimoji="1" lang="en-US" altLang="ja-JP" sz="11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・情報収集・蓄積</a:t>
            </a:r>
            <a:endParaRPr kumimoji="1" lang="en-US" altLang="ja-JP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1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（検討例）削除要請・発信者情報開示請求の成功例・失敗例</a:t>
            </a:r>
            <a:endParaRPr kumimoji="1" lang="en-US" altLang="ja-JP" sz="11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・情報分析の視点・着眼点</a:t>
            </a:r>
            <a:endParaRPr kumimoji="1" lang="en-US" altLang="ja-JP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lvl="0" defTabSz="914400">
              <a:defRPr/>
            </a:pPr>
            <a:r>
              <a:rPr kumimoji="1" lang="ja-JP" altLang="en-US" sz="11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（検討例）情プラ法が遵守されているか（原則</a:t>
            </a:r>
            <a:r>
              <a:rPr kumimoji="1" lang="en-US" altLang="ja-JP" sz="11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kumimoji="1" lang="ja-JP" altLang="en-US" sz="11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日以内の通知や理由通知など）</a:t>
            </a:r>
            <a:endParaRPr kumimoji="1" lang="en-US" altLang="ja-JP" sz="11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1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（検討例）条例による削除要請事項がポリシー違反にあたるか</a:t>
            </a:r>
            <a:endParaRPr kumimoji="1" lang="en-US" altLang="ja-JP" sz="11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1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（検討例）各プラットフォーム事業者の削除要請の対応状況</a:t>
            </a:r>
            <a:endParaRPr kumimoji="1" lang="en-US" altLang="ja-JP" sz="11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1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（検討例）大規模プラットフォーム事業者と中小プラットフォーム事業者の対応の違い</a:t>
            </a:r>
            <a:endParaRPr kumimoji="1" lang="en-US" altLang="ja-JP" sz="11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84C91AE-3D4E-C34A-57B8-913312B00A18}"/>
              </a:ext>
            </a:extLst>
          </p:cNvPr>
          <p:cNvSpPr txBox="1"/>
          <p:nvPr/>
        </p:nvSpPr>
        <p:spPr>
          <a:xfrm>
            <a:off x="205722" y="4734341"/>
            <a:ext cx="9325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kumimoji="1" lang="ja-JP" altLang="en-US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・ネットハーモニーの周知</a:t>
            </a:r>
            <a:endParaRPr kumimoji="1" lang="en-US" altLang="ja-JP" sz="14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lvl="0" defTabSz="914400">
              <a:defRPr/>
            </a:pPr>
            <a:r>
              <a:rPr kumimoji="1" lang="ja-JP" altLang="en-US" sz="11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（検討例）どの年齢層にどのような広報・周知が効果的か。</a:t>
            </a:r>
            <a:endParaRPr kumimoji="1" lang="en-US" altLang="ja-JP" sz="11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lvl="0" defTabSz="914400">
              <a:defRPr/>
            </a:pPr>
            <a:r>
              <a:rPr kumimoji="1" lang="ja-JP" altLang="en-US" sz="11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（検討例）媒体の違いによる啓発（紙媒体・</a:t>
            </a:r>
            <a:r>
              <a:rPr kumimoji="1" lang="en-US" altLang="ja-JP" sz="11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SNS</a:t>
            </a:r>
            <a:r>
              <a:rPr kumimoji="1" lang="ja-JP" altLang="en-US" sz="11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の活用など）</a:t>
            </a:r>
            <a:endParaRPr kumimoji="1" lang="en-US" altLang="ja-JP" sz="11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BBCDF30-CF9A-EEF8-3F6F-E9BB0E99C918}"/>
              </a:ext>
            </a:extLst>
          </p:cNvPr>
          <p:cNvSpPr txBox="1"/>
          <p:nvPr/>
        </p:nvSpPr>
        <p:spPr>
          <a:xfrm>
            <a:off x="119574" y="4194994"/>
            <a:ext cx="8171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２．被害者救済や加害者にならないための周知・啓発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35FBA35-FEEC-A1A0-FE5A-5B83282FE3B3}"/>
              </a:ext>
            </a:extLst>
          </p:cNvPr>
          <p:cNvSpPr txBox="1"/>
          <p:nvPr/>
        </p:nvSpPr>
        <p:spPr>
          <a:xfrm>
            <a:off x="161842" y="5427576"/>
            <a:ext cx="9325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kumimoji="1" lang="ja-JP" altLang="en-US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・周知する内容</a:t>
            </a:r>
            <a:endParaRPr kumimoji="1" lang="en-US" altLang="ja-JP" sz="14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0164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469</Words>
  <Application>Microsoft Office PowerPoint</Application>
  <PresentationFormat>A4 210 x 297 mm</PresentationFormat>
  <Paragraphs>49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BIZ UDPゴシック</vt:lpstr>
      <vt:lpstr>UD デジタル 教科書体 N-R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2026-09-11T02:59:19Z</dcterms:created>
  <dcterms:modified xsi:type="dcterms:W3CDTF">2026-09-11T02:59:22Z</dcterms:modified>
</cp:coreProperties>
</file>