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0"/>
  </p:notesMasterIdLst>
  <p:sldIdLst>
    <p:sldId id="271" r:id="rId2"/>
    <p:sldId id="256" r:id="rId3"/>
    <p:sldId id="257" r:id="rId4"/>
    <p:sldId id="270" r:id="rId5"/>
    <p:sldId id="268" r:id="rId6"/>
    <p:sldId id="260" r:id="rId7"/>
    <p:sldId id="266" r:id="rId8"/>
    <p:sldId id="262" r:id="rId9"/>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90" d="100"/>
          <a:sy n="90" d="100"/>
        </p:scale>
        <p:origin x="1018" y="67"/>
      </p:cViewPr>
      <p:guideLst>
        <p:guide orient="horz" pos="2115"/>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新規受付件数</c:v>
                </c:pt>
              </c:strCache>
            </c:strRef>
          </c:tx>
          <c:spPr>
            <a:solidFill>
              <a:schemeClr val="accent1"/>
            </a:solidFill>
            <a:ln w="76200">
              <a:noFill/>
            </a:ln>
            <a:effectLst/>
          </c:spPr>
          <c:invertIfNegative val="0"/>
          <c:cat>
            <c:strRef>
              <c:f>Sheet1!$A$2:$A$4</c:f>
              <c:strCache>
                <c:ptCount val="3"/>
                <c:pt idx="0">
                  <c:v>令和５年度</c:v>
                </c:pt>
                <c:pt idx="1">
                  <c:v>令和6年度</c:v>
                </c:pt>
                <c:pt idx="2">
                  <c:v>令和７年度</c:v>
                </c:pt>
              </c:strCache>
            </c:strRef>
          </c:cat>
          <c:val>
            <c:numRef>
              <c:f>Sheet1!$B$2:$B$4</c:f>
              <c:numCache>
                <c:formatCode>General</c:formatCode>
                <c:ptCount val="3"/>
                <c:pt idx="0">
                  <c:v>150</c:v>
                </c:pt>
                <c:pt idx="1">
                  <c:v>393</c:v>
                </c:pt>
                <c:pt idx="2">
                  <c:v>628</c:v>
                </c:pt>
              </c:numCache>
            </c:numRef>
          </c:val>
          <c:extLst>
            <c:ext xmlns:c16="http://schemas.microsoft.com/office/drawing/2014/chart" uri="{C3380CC4-5D6E-409C-BE32-E72D297353CC}">
              <c16:uniqueId val="{00000000-6E5B-4745-8055-B54A7974FE4C}"/>
            </c:ext>
          </c:extLst>
        </c:ser>
        <c:ser>
          <c:idx val="1"/>
          <c:order val="1"/>
          <c:tx>
            <c:strRef>
              <c:f>Sheet1!$C$1</c:f>
              <c:strCache>
                <c:ptCount val="1"/>
                <c:pt idx="0">
                  <c:v>延べ受付件数</c:v>
                </c:pt>
              </c:strCache>
            </c:strRef>
          </c:tx>
          <c:spPr>
            <a:solidFill>
              <a:schemeClr val="accent2"/>
            </a:solidFill>
            <a:ln w="76200">
              <a:noFill/>
            </a:ln>
            <a:effectLst/>
          </c:spPr>
          <c:invertIfNegative val="0"/>
          <c:cat>
            <c:strRef>
              <c:f>Sheet1!$A$2:$A$4</c:f>
              <c:strCache>
                <c:ptCount val="3"/>
                <c:pt idx="0">
                  <c:v>令和５年度</c:v>
                </c:pt>
                <c:pt idx="1">
                  <c:v>令和6年度</c:v>
                </c:pt>
                <c:pt idx="2">
                  <c:v>令和７年度</c:v>
                </c:pt>
              </c:strCache>
            </c:strRef>
          </c:cat>
          <c:val>
            <c:numRef>
              <c:f>Sheet1!$C$2:$C$4</c:f>
              <c:numCache>
                <c:formatCode>General</c:formatCode>
                <c:ptCount val="3"/>
                <c:pt idx="0">
                  <c:v>314</c:v>
                </c:pt>
                <c:pt idx="1">
                  <c:v>599</c:v>
                </c:pt>
                <c:pt idx="2">
                  <c:v>1005</c:v>
                </c:pt>
              </c:numCache>
            </c:numRef>
          </c:val>
          <c:extLst>
            <c:ext xmlns:c16="http://schemas.microsoft.com/office/drawing/2014/chart" uri="{C3380CC4-5D6E-409C-BE32-E72D297353CC}">
              <c16:uniqueId val="{00000001-6E5B-4745-8055-B54A7974FE4C}"/>
            </c:ext>
          </c:extLst>
        </c:ser>
        <c:dLbls>
          <c:showLegendKey val="0"/>
          <c:showVal val="0"/>
          <c:showCatName val="0"/>
          <c:showSerName val="0"/>
          <c:showPercent val="0"/>
          <c:showBubbleSize val="0"/>
        </c:dLbls>
        <c:gapWidth val="150"/>
        <c:axId val="1769258719"/>
        <c:axId val="1769251039"/>
      </c:barChart>
      <c:catAx>
        <c:axId val="1769258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769251039"/>
        <c:crosses val="autoZero"/>
        <c:auto val="1"/>
        <c:lblAlgn val="ctr"/>
        <c:lblOffset val="100"/>
        <c:noMultiLvlLbl val="0"/>
      </c:catAx>
      <c:valAx>
        <c:axId val="17692510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7692587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B91D278-B5CE-4764-B97D-72B5199069C3}" type="datetimeFigureOut">
              <a:rPr kumimoji="1" lang="ja-JP" altLang="en-US" smtClean="0"/>
              <a:t>2026/9/11</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DADF164-BB5C-4C0A-B751-B460E1B96D43}" type="slidenum">
              <a:rPr kumimoji="1" lang="ja-JP" altLang="en-US" smtClean="0"/>
              <a:t>‹#›</a:t>
            </a:fld>
            <a:endParaRPr kumimoji="1" lang="ja-JP" altLang="en-US"/>
          </a:p>
        </p:txBody>
      </p:sp>
    </p:spTree>
    <p:extLst>
      <p:ext uri="{BB962C8B-B14F-4D97-AF65-F5344CB8AC3E}">
        <p14:creationId xmlns:p14="http://schemas.microsoft.com/office/powerpoint/2010/main" val="168251750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484A28F-1919-4F30-A7F9-2E9CEFA8D0AC}" type="slidenum">
              <a:rPr kumimoji="1" lang="ja-JP" altLang="en-US" smtClean="0"/>
              <a:t>8</a:t>
            </a:fld>
            <a:endParaRPr kumimoji="1" lang="ja-JP" altLang="en-US"/>
          </a:p>
        </p:txBody>
      </p:sp>
    </p:spTree>
    <p:extLst>
      <p:ext uri="{BB962C8B-B14F-4D97-AF65-F5344CB8AC3E}">
        <p14:creationId xmlns:p14="http://schemas.microsoft.com/office/powerpoint/2010/main" val="721730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2556157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838057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1883882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3144027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650138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866723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2914977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407933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795282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444644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A285BB7-DECC-4A42-9005-EEB6008D3419}" type="datetimeFigureOut">
              <a:rPr kumimoji="1" lang="ja-JP" altLang="en-US" smtClean="0"/>
              <a:t>2026/9/11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3238111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285BB7-DECC-4A42-9005-EEB6008D3419}" type="datetimeFigureOut">
              <a:rPr kumimoji="1" lang="ja-JP" altLang="en-US" smtClean="0"/>
              <a:t>2026/9/11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A3DB2-FAAA-499B-8BC8-815B2D124B12}" type="slidenum">
              <a:rPr kumimoji="1" lang="ja-JP" altLang="en-US" smtClean="0"/>
              <a:t>‹#›</a:t>
            </a:fld>
            <a:endParaRPr kumimoji="1" lang="ja-JP" altLang="en-US"/>
          </a:p>
        </p:txBody>
      </p:sp>
    </p:spTree>
    <p:extLst>
      <p:ext uri="{BB962C8B-B14F-4D97-AF65-F5344CB8AC3E}">
        <p14:creationId xmlns:p14="http://schemas.microsoft.com/office/powerpoint/2010/main" val="19369746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980CD-2682-4390-0B9B-341C970F7073}"/>
            </a:ext>
          </a:extLst>
        </p:cNvPr>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E258E92A-CCB6-8D73-F4C7-D8680C21489A}"/>
              </a:ext>
            </a:extLst>
          </p:cNvPr>
          <p:cNvCxnSpPr>
            <a:cxnSpLocks/>
          </p:cNvCxnSpPr>
          <p:nvPr/>
        </p:nvCxnSpPr>
        <p:spPr>
          <a:xfrm>
            <a:off x="0" y="406287"/>
            <a:ext cx="99060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31E5F20E-81EC-3615-D076-5E9C5CFD3388}"/>
              </a:ext>
            </a:extLst>
          </p:cNvPr>
          <p:cNvSpPr/>
          <p:nvPr/>
        </p:nvSpPr>
        <p:spPr>
          <a:xfrm>
            <a:off x="8503921" y="0"/>
            <a:ext cx="1402080" cy="39572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資料１</a:t>
            </a:r>
          </a:p>
        </p:txBody>
      </p:sp>
      <p:sp>
        <p:nvSpPr>
          <p:cNvPr id="14" name="テキスト ボックス 13">
            <a:extLst>
              <a:ext uri="{FF2B5EF4-FFF2-40B4-BE49-F238E27FC236}">
                <a16:creationId xmlns:a16="http://schemas.microsoft.com/office/drawing/2014/main" id="{9D6C7B23-D61B-AF08-57CC-913B944B65E9}"/>
              </a:ext>
            </a:extLst>
          </p:cNvPr>
          <p:cNvSpPr txBox="1"/>
          <p:nvPr/>
        </p:nvSpPr>
        <p:spPr>
          <a:xfrm>
            <a:off x="1662474" y="0"/>
            <a:ext cx="6534161" cy="400110"/>
          </a:xfrm>
          <a:prstGeom prst="rect">
            <a:avLst/>
          </a:prstGeom>
          <a:noFill/>
        </p:spPr>
        <p:txBody>
          <a:bodyPr wrap="none" rtlCol="0">
            <a:spAutoFit/>
          </a:bodyPr>
          <a:lstStyle/>
          <a:p>
            <a:r>
              <a:rPr kumimoji="1" lang="ja-JP" altLang="en-US" sz="2000" b="1" dirty="0">
                <a:latin typeface="BIZ UDPゴシック" panose="020B0400000000000000" pitchFamily="50" charset="-128"/>
                <a:ea typeface="BIZ UDPゴシック" panose="020B0400000000000000" pitchFamily="50" charset="-128"/>
              </a:rPr>
              <a:t>条例に基づくインターネット上の人権侵害解消推進事業</a:t>
            </a:r>
          </a:p>
        </p:txBody>
      </p:sp>
      <p:sp>
        <p:nvSpPr>
          <p:cNvPr id="17" name="テキスト ボックス 16">
            <a:extLst>
              <a:ext uri="{FF2B5EF4-FFF2-40B4-BE49-F238E27FC236}">
                <a16:creationId xmlns:a16="http://schemas.microsoft.com/office/drawing/2014/main" id="{5B5F7D7B-3F9E-E5C7-E61F-752F3EAE5237}"/>
              </a:ext>
            </a:extLst>
          </p:cNvPr>
          <p:cNvSpPr txBox="1"/>
          <p:nvPr/>
        </p:nvSpPr>
        <p:spPr>
          <a:xfrm>
            <a:off x="54429" y="425316"/>
            <a:ext cx="9732951" cy="584775"/>
          </a:xfrm>
          <a:prstGeom prst="rect">
            <a:avLst/>
          </a:prstGeom>
          <a:noFill/>
        </p:spPr>
        <p:txBody>
          <a:bodyPr wrap="square">
            <a:spAutoFit/>
          </a:bodyPr>
          <a:lstStyle/>
          <a:p>
            <a:r>
              <a:rPr lang="ja-JP" altLang="en-US" sz="1600" dirty="0">
                <a:latin typeface="BIZ UDPゴシック" panose="020B0400000000000000" pitchFamily="50" charset="-128"/>
                <a:ea typeface="BIZ UDPゴシック" panose="020B0400000000000000" pitchFamily="50" charset="-128"/>
              </a:rPr>
              <a:t>大阪府インターネット上の誹謗中傷や差別等の人権侵害のない社会づくり条例（令和４年４月施行）に基づき、</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府民の誰もが被害者にも加害者にもならないよう、総合的に取組を推進</a:t>
            </a:r>
          </a:p>
        </p:txBody>
      </p:sp>
      <p:sp>
        <p:nvSpPr>
          <p:cNvPr id="22" name="テキスト ボックス 21">
            <a:extLst>
              <a:ext uri="{FF2B5EF4-FFF2-40B4-BE49-F238E27FC236}">
                <a16:creationId xmlns:a16="http://schemas.microsoft.com/office/drawing/2014/main" id="{50B0A110-69C8-9742-2F52-02C34DC1E807}"/>
              </a:ext>
            </a:extLst>
          </p:cNvPr>
          <p:cNvSpPr txBox="1"/>
          <p:nvPr/>
        </p:nvSpPr>
        <p:spPr>
          <a:xfrm>
            <a:off x="108858" y="1372340"/>
            <a:ext cx="9605032" cy="1015663"/>
          </a:xfrm>
          <a:prstGeom prst="rect">
            <a:avLst/>
          </a:prstGeom>
          <a:solidFill>
            <a:schemeClr val="accent5">
              <a:lumMod val="20000"/>
              <a:lumOff val="80000"/>
            </a:schemeClr>
          </a:solidFill>
        </p:spPr>
        <p:txBody>
          <a:bodyPr wrap="square" rtlCol="0">
            <a:spAutoFit/>
          </a:bodyPr>
          <a:lstStyle/>
          <a:p>
            <a:r>
              <a:rPr lang="ja-JP"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プラットフォーム事業者</a:t>
            </a:r>
            <a:r>
              <a:rPr lang="ja-JP" altLang="ja-JP" sz="1200" dirty="0">
                <a:latin typeface="BIZ UDPゴシック" panose="020B0400000000000000" pitchFamily="50" charset="-128"/>
                <a:ea typeface="BIZ UDPゴシック" panose="020B0400000000000000" pitchFamily="50" charset="-128"/>
              </a:rPr>
              <a:t>等への削除要請</a:t>
            </a:r>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【第１２条】</a:t>
            </a:r>
          </a:p>
          <a:p>
            <a:r>
              <a:rPr lang="ja-JP" altLang="ja-JP" sz="1200" dirty="0">
                <a:latin typeface="BIZ UDPゴシック" panose="020B0400000000000000" pitchFamily="50" charset="-128"/>
                <a:ea typeface="BIZ UDPゴシック" panose="020B0400000000000000" pitchFamily="50" charset="-128"/>
              </a:rPr>
              <a:t>・発信者等への説示・助言</a:t>
            </a:r>
            <a:r>
              <a:rPr lang="en-US" altLang="ja-JP"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【第１３条】</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■取組内容</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令和６年４月に「削除要請・説示又は助言の実施に関する指針」を策定し、</a:t>
            </a:r>
            <a:r>
              <a:rPr lang="ja-JP" altLang="en-US" sz="1200" dirty="0">
                <a:latin typeface="BIZ UDPゴシック" panose="020B0400000000000000" pitchFamily="50" charset="-128"/>
                <a:ea typeface="BIZ UDPゴシック" panose="020B0400000000000000" pitchFamily="50" charset="-128"/>
              </a:rPr>
              <a:t>プラットフォーム事業者</a:t>
            </a:r>
            <a:r>
              <a:rPr lang="ja-JP" altLang="ja-JP" sz="1200" dirty="0">
                <a:latin typeface="BIZ UDPゴシック" panose="020B0400000000000000" pitchFamily="50" charset="-128"/>
                <a:ea typeface="BIZ UDPゴシック" panose="020B0400000000000000" pitchFamily="50" charset="-128"/>
              </a:rPr>
              <a:t>等への削除要請や発信者等への</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説示・助言を実施</a:t>
            </a:r>
          </a:p>
        </p:txBody>
      </p:sp>
      <p:sp>
        <p:nvSpPr>
          <p:cNvPr id="23" name="正方形/長方形 22">
            <a:extLst>
              <a:ext uri="{FF2B5EF4-FFF2-40B4-BE49-F238E27FC236}">
                <a16:creationId xmlns:a16="http://schemas.microsoft.com/office/drawing/2014/main" id="{DF80F033-B61D-982F-AEA9-AABD9BB3D999}"/>
              </a:ext>
            </a:extLst>
          </p:cNvPr>
          <p:cNvSpPr/>
          <p:nvPr/>
        </p:nvSpPr>
        <p:spPr>
          <a:xfrm>
            <a:off x="118619" y="2419596"/>
            <a:ext cx="2429848" cy="3274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latin typeface="BIZ UDPゴシック" panose="020B0400000000000000" pitchFamily="50" charset="-128"/>
                <a:ea typeface="BIZ UDPゴシック" panose="020B0400000000000000" pitchFamily="50" charset="-128"/>
              </a:rPr>
              <a:t>２．</a:t>
            </a:r>
            <a:r>
              <a:rPr lang="ja-JP" altLang="ja-JP" sz="1600" b="1" dirty="0">
                <a:latin typeface="BIZ UDPゴシック" panose="020B0400000000000000" pitchFamily="50" charset="-128"/>
                <a:ea typeface="BIZ UDPゴシック" panose="020B0400000000000000" pitchFamily="50" charset="-128"/>
              </a:rPr>
              <a:t>相談支援（資料１－２）</a:t>
            </a:r>
          </a:p>
        </p:txBody>
      </p:sp>
      <p:sp>
        <p:nvSpPr>
          <p:cNvPr id="24" name="テキスト ボックス 23">
            <a:extLst>
              <a:ext uri="{FF2B5EF4-FFF2-40B4-BE49-F238E27FC236}">
                <a16:creationId xmlns:a16="http://schemas.microsoft.com/office/drawing/2014/main" id="{741AC6A0-2BD9-E2F2-7D02-2702905AA624}"/>
              </a:ext>
            </a:extLst>
          </p:cNvPr>
          <p:cNvSpPr txBox="1"/>
          <p:nvPr/>
        </p:nvSpPr>
        <p:spPr>
          <a:xfrm>
            <a:off x="118620" y="2741810"/>
            <a:ext cx="9605032" cy="1015663"/>
          </a:xfrm>
          <a:prstGeom prst="rect">
            <a:avLst/>
          </a:prstGeom>
          <a:solidFill>
            <a:schemeClr val="accent5">
              <a:lumMod val="20000"/>
              <a:lumOff val="80000"/>
            </a:schemeClr>
          </a:solidFill>
        </p:spPr>
        <p:txBody>
          <a:bodyPr wrap="square" rtlCol="0">
            <a:spAutoFit/>
          </a:bodyPr>
          <a:lstStyle/>
          <a:p>
            <a:r>
              <a:rPr lang="ja-JP"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被害者の相談支援</a:t>
            </a:r>
            <a:r>
              <a:rPr lang="en-US" altLang="ja-JP"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第</a:t>
            </a:r>
            <a:r>
              <a:rPr lang="ja-JP" altLang="en-US" sz="1200" dirty="0">
                <a:latin typeface="BIZ UDPゴシック" panose="020B0400000000000000" pitchFamily="50" charset="-128"/>
                <a:ea typeface="BIZ UDPゴシック" panose="020B0400000000000000" pitchFamily="50" charset="-128"/>
              </a:rPr>
              <a:t>１０</a:t>
            </a:r>
            <a:r>
              <a:rPr lang="ja-JP" altLang="ja-JP" sz="1200" dirty="0">
                <a:latin typeface="BIZ UDPゴシック" panose="020B0400000000000000" pitchFamily="50" charset="-128"/>
                <a:ea typeface="BIZ UDPゴシック" panose="020B0400000000000000" pitchFamily="50" charset="-128"/>
              </a:rPr>
              <a:t>条】</a:t>
            </a:r>
          </a:p>
          <a:p>
            <a:r>
              <a:rPr lang="ja-JP"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行為者等の相談支援　</a:t>
            </a:r>
            <a:r>
              <a:rPr lang="ja-JP" altLang="ja-JP" sz="1200" dirty="0">
                <a:latin typeface="BIZ UDPゴシック" panose="020B0400000000000000" pitchFamily="50" charset="-128"/>
                <a:ea typeface="BIZ UDPゴシック" panose="020B0400000000000000" pitchFamily="50" charset="-128"/>
              </a:rPr>
              <a:t>【第</a:t>
            </a:r>
            <a:r>
              <a:rPr lang="ja-JP" altLang="en-US" sz="1200" dirty="0">
                <a:latin typeface="BIZ UDPゴシック" panose="020B0400000000000000" pitchFamily="50" charset="-128"/>
                <a:ea typeface="BIZ UDPゴシック" panose="020B0400000000000000" pitchFamily="50" charset="-128"/>
              </a:rPr>
              <a:t>１１</a:t>
            </a:r>
            <a:r>
              <a:rPr lang="ja-JP" altLang="ja-JP" sz="1200" dirty="0">
                <a:latin typeface="BIZ UDPゴシック" panose="020B0400000000000000" pitchFamily="50" charset="-128"/>
                <a:ea typeface="BIZ UDPゴシック" panose="020B0400000000000000" pitchFamily="50" charset="-128"/>
              </a:rPr>
              <a:t>条】</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■取組内容</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令和５年１１月に「ネットハーモニー」を開設。府内在住、在勤、在学者等に対し、電話、メール、</a:t>
            </a:r>
            <a:r>
              <a:rPr lang="en-US" altLang="ja-JP" sz="1200" dirty="0">
                <a:latin typeface="BIZ UDPゴシック" panose="020B0400000000000000" pitchFamily="50" charset="-128"/>
                <a:ea typeface="BIZ UDPゴシック" panose="020B0400000000000000" pitchFamily="50" charset="-128"/>
              </a:rPr>
              <a:t>LINE</a:t>
            </a:r>
            <a:r>
              <a:rPr lang="ja-JP" altLang="ja-JP" sz="1200" dirty="0">
                <a:latin typeface="BIZ UDPゴシック" panose="020B0400000000000000" pitchFamily="50" charset="-128"/>
                <a:ea typeface="BIZ UDPゴシック" panose="020B0400000000000000" pitchFamily="50" charset="-128"/>
              </a:rPr>
              <a:t>等による無料専門相談を実施</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受付日時：月～土</a:t>
            </a:r>
            <a:r>
              <a:rPr lang="en-US" altLang="ja-JP" sz="1200" dirty="0">
                <a:latin typeface="BIZ UDPゴシック" panose="020B0400000000000000" pitchFamily="50" charset="-128"/>
                <a:ea typeface="BIZ UDPゴシック" panose="020B0400000000000000" pitchFamily="50" charset="-128"/>
              </a:rPr>
              <a:t>16:00</a:t>
            </a:r>
            <a:r>
              <a:rPr lang="ja-JP" altLang="ja-JP" sz="1200" dirty="0">
                <a:latin typeface="BIZ UDPゴシック" panose="020B0400000000000000" pitchFamily="50" charset="-128"/>
                <a:ea typeface="BIZ UDPゴシック" panose="020B0400000000000000" pitchFamily="50" charset="-128"/>
              </a:rPr>
              <a:t>～</a:t>
            </a:r>
            <a:r>
              <a:rPr lang="en-US" altLang="ja-JP" sz="1200" dirty="0">
                <a:latin typeface="BIZ UDPゴシック" panose="020B0400000000000000" pitchFamily="50" charset="-128"/>
                <a:ea typeface="BIZ UDPゴシック" panose="020B0400000000000000" pitchFamily="50" charset="-128"/>
              </a:rPr>
              <a:t>22:00/</a:t>
            </a:r>
            <a:r>
              <a:rPr lang="ja-JP" altLang="ja-JP" sz="1200" dirty="0">
                <a:latin typeface="BIZ UDPゴシック" panose="020B0400000000000000" pitchFamily="50" charset="-128"/>
                <a:ea typeface="BIZ UDPゴシック" panose="020B0400000000000000" pitchFamily="50" charset="-128"/>
              </a:rPr>
              <a:t>毎月第２日曜</a:t>
            </a:r>
            <a:r>
              <a:rPr lang="en-US" altLang="ja-JP" sz="1200" dirty="0">
                <a:latin typeface="BIZ UDPゴシック" panose="020B0400000000000000" pitchFamily="50" charset="-128"/>
                <a:ea typeface="BIZ UDPゴシック" panose="020B0400000000000000" pitchFamily="50" charset="-128"/>
              </a:rPr>
              <a:t>13:00</a:t>
            </a:r>
            <a:r>
              <a:rPr lang="ja-JP" altLang="ja-JP" sz="1200" dirty="0">
                <a:latin typeface="BIZ UDPゴシック" panose="020B0400000000000000" pitchFamily="50" charset="-128"/>
                <a:ea typeface="BIZ UDPゴシック" panose="020B0400000000000000" pitchFamily="50" charset="-128"/>
              </a:rPr>
              <a:t>～</a:t>
            </a:r>
            <a:r>
              <a:rPr lang="en-US" altLang="ja-JP" sz="1200" dirty="0">
                <a:latin typeface="BIZ UDPゴシック" panose="020B0400000000000000" pitchFamily="50" charset="-128"/>
                <a:ea typeface="BIZ UDPゴシック" panose="020B0400000000000000" pitchFamily="50" charset="-128"/>
              </a:rPr>
              <a:t>18:00</a:t>
            </a:r>
            <a:endParaRPr lang="ja-JP" altLang="ja-JP" dirty="0">
              <a:latin typeface="BIZ UDPゴシック" panose="020B0400000000000000" pitchFamily="50" charset="-128"/>
              <a:ea typeface="BIZ UDPゴシック" panose="020B0400000000000000" pitchFamily="50" charset="-128"/>
            </a:endParaRPr>
          </a:p>
        </p:txBody>
      </p:sp>
      <p:sp>
        <p:nvSpPr>
          <p:cNvPr id="25" name="正方形/長方形 24">
            <a:extLst>
              <a:ext uri="{FF2B5EF4-FFF2-40B4-BE49-F238E27FC236}">
                <a16:creationId xmlns:a16="http://schemas.microsoft.com/office/drawing/2014/main" id="{893D6953-EA82-2D69-1EA8-D8894F0FF798}"/>
              </a:ext>
            </a:extLst>
          </p:cNvPr>
          <p:cNvSpPr/>
          <p:nvPr/>
        </p:nvSpPr>
        <p:spPr>
          <a:xfrm>
            <a:off x="118619" y="3797902"/>
            <a:ext cx="2605330" cy="3274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latin typeface="BIZ UDPゴシック" panose="020B0400000000000000" pitchFamily="50" charset="-128"/>
                <a:ea typeface="BIZ UDPゴシック" panose="020B0400000000000000" pitchFamily="50" charset="-128"/>
              </a:rPr>
              <a:t>３．教育・啓発</a:t>
            </a:r>
            <a:r>
              <a:rPr lang="ja-JP" altLang="ja-JP" sz="1600" b="1" dirty="0">
                <a:latin typeface="BIZ UDPゴシック" panose="020B0400000000000000" pitchFamily="50" charset="-128"/>
                <a:ea typeface="BIZ UDPゴシック" panose="020B0400000000000000" pitchFamily="50" charset="-128"/>
              </a:rPr>
              <a:t>（資料１－</a:t>
            </a:r>
            <a:r>
              <a:rPr lang="en-US" altLang="ja-JP" sz="1600" b="1" dirty="0">
                <a:latin typeface="BIZ UDPゴシック" panose="020B0400000000000000" pitchFamily="50" charset="-128"/>
                <a:ea typeface="BIZ UDPゴシック" panose="020B0400000000000000" pitchFamily="50" charset="-128"/>
              </a:rPr>
              <a:t>3</a:t>
            </a:r>
            <a:r>
              <a:rPr lang="ja-JP" altLang="ja-JP" sz="1600" b="1" dirty="0">
                <a:latin typeface="BIZ UDPゴシック" panose="020B0400000000000000" pitchFamily="50" charset="-128"/>
                <a:ea typeface="BIZ UDPゴシック" panose="020B0400000000000000" pitchFamily="50" charset="-128"/>
              </a:rPr>
              <a:t>）</a:t>
            </a:r>
          </a:p>
        </p:txBody>
      </p:sp>
      <p:sp>
        <p:nvSpPr>
          <p:cNvPr id="26" name="テキスト ボックス 25">
            <a:extLst>
              <a:ext uri="{FF2B5EF4-FFF2-40B4-BE49-F238E27FC236}">
                <a16:creationId xmlns:a16="http://schemas.microsoft.com/office/drawing/2014/main" id="{A26B850E-4AE4-3435-FF79-AC2955F49F59}"/>
              </a:ext>
            </a:extLst>
          </p:cNvPr>
          <p:cNvSpPr txBox="1"/>
          <p:nvPr/>
        </p:nvSpPr>
        <p:spPr>
          <a:xfrm>
            <a:off x="118620" y="4131575"/>
            <a:ext cx="9605032" cy="1200329"/>
          </a:xfrm>
          <a:prstGeom prst="rect">
            <a:avLst/>
          </a:prstGeom>
          <a:solidFill>
            <a:schemeClr val="accent5">
              <a:lumMod val="20000"/>
              <a:lumOff val="80000"/>
            </a:schemeClr>
          </a:solidFill>
        </p:spPr>
        <p:txBody>
          <a:bodyPr wrap="square" rtlCol="0">
            <a:spAutoFit/>
          </a:bodyPr>
          <a:lstStyle/>
          <a:p>
            <a:r>
              <a:rPr lang="ja-JP" altLang="ja-JP" sz="1200" dirty="0">
                <a:latin typeface="BIZ UDPゴシック" panose="020B0400000000000000" pitchFamily="50" charset="-128"/>
                <a:ea typeface="BIZ UDPゴシック" panose="020B0400000000000000" pitchFamily="50" charset="-128"/>
              </a:rPr>
              <a:t>・インターネットリテラシーの向上</a:t>
            </a:r>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【第９条】</a:t>
            </a:r>
          </a:p>
          <a:p>
            <a:r>
              <a:rPr lang="ja-JP" altLang="ja-JP" sz="1200" dirty="0">
                <a:latin typeface="BIZ UDPゴシック" panose="020B0400000000000000" pitchFamily="50" charset="-128"/>
                <a:ea typeface="BIZ UDPゴシック" panose="020B0400000000000000" pitchFamily="50" charset="-128"/>
              </a:rPr>
              <a:t>・府民への啓発</a:t>
            </a:r>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【第１４条】</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■取組内容</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令和８年度：</a:t>
            </a:r>
            <a:r>
              <a:rPr lang="en-US" altLang="ja-JP" sz="1200" dirty="0">
                <a:latin typeface="BIZ UDPゴシック" panose="020B0400000000000000" pitchFamily="50" charset="-128"/>
                <a:ea typeface="BIZ UDPゴシック" panose="020B0400000000000000" pitchFamily="50" charset="-128"/>
              </a:rPr>
              <a:t>SNS</a:t>
            </a:r>
            <a:r>
              <a:rPr lang="ja-JP" altLang="ja-JP" sz="1200" dirty="0">
                <a:latin typeface="BIZ UDPゴシック" panose="020B0400000000000000" pitchFamily="50" charset="-128"/>
                <a:ea typeface="BIZ UDPゴシック" panose="020B0400000000000000" pitchFamily="50" charset="-128"/>
              </a:rPr>
              <a:t>を活用したターゲティング広告、電車内のビジョン広告、学校や企業等への出前授業などを実施</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令和７年度：ターゲティング広告、出前授業、シネマ広告の実施に加え、府内全小中高生（約</a:t>
            </a:r>
            <a:r>
              <a:rPr lang="en-US" altLang="ja-JP" sz="1200" dirty="0">
                <a:latin typeface="BIZ UDPゴシック" panose="020B0400000000000000" pitchFamily="50" charset="-128"/>
                <a:ea typeface="BIZ UDPゴシック" panose="020B0400000000000000" pitchFamily="50" charset="-128"/>
              </a:rPr>
              <a:t>88</a:t>
            </a:r>
            <a:r>
              <a:rPr lang="ja-JP" altLang="ja-JP" sz="1200" dirty="0">
                <a:latin typeface="BIZ UDPゴシック" panose="020B0400000000000000" pitchFamily="50" charset="-128"/>
                <a:ea typeface="BIZ UDPゴシック" panose="020B0400000000000000" pitchFamily="50" charset="-128"/>
              </a:rPr>
              <a:t>万人）への啓発カード配布、大規模商業施設</a:t>
            </a:r>
            <a:r>
              <a:rPr lang="ja-JP" altLang="en-US" sz="1200" dirty="0">
                <a:latin typeface="BIZ UDPゴシック" panose="020B0400000000000000" pitchFamily="50" charset="-128"/>
                <a:ea typeface="BIZ UDPゴシック" panose="020B0400000000000000" pitchFamily="50" charset="-128"/>
              </a:rPr>
              <a:t>　　</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でのテーブルステッカー貼付・サイネージ放映などを実施</a:t>
            </a:r>
          </a:p>
        </p:txBody>
      </p:sp>
      <p:sp>
        <p:nvSpPr>
          <p:cNvPr id="27" name="正方形/長方形 26">
            <a:extLst>
              <a:ext uri="{FF2B5EF4-FFF2-40B4-BE49-F238E27FC236}">
                <a16:creationId xmlns:a16="http://schemas.microsoft.com/office/drawing/2014/main" id="{E8FB06F7-1618-BC82-7A95-E6678E33DFA7}"/>
              </a:ext>
            </a:extLst>
          </p:cNvPr>
          <p:cNvSpPr/>
          <p:nvPr/>
        </p:nvSpPr>
        <p:spPr>
          <a:xfrm>
            <a:off x="108856" y="5451372"/>
            <a:ext cx="4082144" cy="32749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latin typeface="BIZ UDPゴシック" panose="020B0400000000000000" pitchFamily="50" charset="-128"/>
                <a:ea typeface="BIZ UDPゴシック" panose="020B0400000000000000" pitchFamily="50" charset="-128"/>
              </a:rPr>
              <a:t>４．人権施策推進審議会インターネット部会</a:t>
            </a:r>
            <a:endParaRPr kumimoji="1" lang="en-US" altLang="ja-JP" sz="1600" b="1" dirty="0">
              <a:latin typeface="BIZ UDPゴシック" panose="020B0400000000000000" pitchFamily="50" charset="-128"/>
              <a:ea typeface="BIZ UDPゴシック" panose="020B0400000000000000" pitchFamily="50" charset="-128"/>
            </a:endParaRPr>
          </a:p>
        </p:txBody>
      </p:sp>
      <p:sp>
        <p:nvSpPr>
          <p:cNvPr id="28" name="テキスト ボックス 27">
            <a:extLst>
              <a:ext uri="{FF2B5EF4-FFF2-40B4-BE49-F238E27FC236}">
                <a16:creationId xmlns:a16="http://schemas.microsoft.com/office/drawing/2014/main" id="{F1B8AF6B-3D65-8F68-EC3F-989D528A2A60}"/>
              </a:ext>
            </a:extLst>
          </p:cNvPr>
          <p:cNvSpPr txBox="1"/>
          <p:nvPr/>
        </p:nvSpPr>
        <p:spPr>
          <a:xfrm>
            <a:off x="108858" y="5785045"/>
            <a:ext cx="9605032" cy="1015663"/>
          </a:xfrm>
          <a:prstGeom prst="rect">
            <a:avLst/>
          </a:prstGeom>
          <a:solidFill>
            <a:schemeClr val="accent5">
              <a:lumMod val="20000"/>
              <a:lumOff val="80000"/>
            </a:schemeClr>
          </a:solidFill>
        </p:spPr>
        <p:txBody>
          <a:bodyPr wrap="square" rtlCol="0">
            <a:spAutoFit/>
          </a:bodyPr>
          <a:lstStyle/>
          <a:p>
            <a:r>
              <a:rPr lang="ja-JP" altLang="ja-JP" sz="1200" dirty="0">
                <a:latin typeface="BIZ UDPゴシック" panose="020B0400000000000000" pitchFamily="50" charset="-128"/>
                <a:ea typeface="BIZ UDPゴシック" panose="020B0400000000000000" pitchFamily="50" charset="-128"/>
              </a:rPr>
              <a:t>・府の施策の検証、削除要請・説示又は助言の基本的考え方（指針）の策定・改訂等に関する意見聴取</a:t>
            </a:r>
            <a:r>
              <a:rPr lang="ja-JP" altLang="en-US" sz="1200" dirty="0">
                <a:latin typeface="BIZ UDPゴシック" panose="020B0400000000000000" pitchFamily="50" charset="-128"/>
                <a:ea typeface="BIZ UDPゴシック" panose="020B0400000000000000" pitchFamily="50" charset="-128"/>
              </a:rPr>
              <a:t>　</a:t>
            </a:r>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第１５条</a:t>
            </a:r>
            <a:r>
              <a:rPr lang="en-US" altLang="ja-JP" sz="1200" dirty="0">
                <a:latin typeface="BIZ UDPゴシック" panose="020B0400000000000000" pitchFamily="50" charset="-128"/>
                <a:ea typeface="BIZ UDPゴシック" panose="020B0400000000000000" pitchFamily="50" charset="-128"/>
              </a:rPr>
              <a:t>】</a:t>
            </a:r>
            <a:endParaRPr lang="ja-JP"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■開催実績・主な審議内容</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令和７年度（１回）：削除要請の対応論点（要請対象となる集団の規模について）</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令和６年度（２回）：削除要請の対応論点（個人からの申出の扱い、要請対象となる集団の規模について）</a:t>
            </a:r>
          </a:p>
          <a:p>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令和５年度（３回）：「削除要請・説示又は助言の実施に関する指針」の内容について</a:t>
            </a:r>
          </a:p>
        </p:txBody>
      </p:sp>
      <p:sp>
        <p:nvSpPr>
          <p:cNvPr id="3" name="テキスト ボックス 2">
            <a:extLst>
              <a:ext uri="{FF2B5EF4-FFF2-40B4-BE49-F238E27FC236}">
                <a16:creationId xmlns:a16="http://schemas.microsoft.com/office/drawing/2014/main" id="{937987B8-3CEF-8A6F-D186-A111218AF93D}"/>
              </a:ext>
            </a:extLst>
          </p:cNvPr>
          <p:cNvSpPr txBox="1"/>
          <p:nvPr/>
        </p:nvSpPr>
        <p:spPr>
          <a:xfrm>
            <a:off x="9607520" y="6550223"/>
            <a:ext cx="298480" cy="307777"/>
          </a:xfrm>
          <a:prstGeom prst="rect">
            <a:avLst/>
          </a:prstGeom>
          <a:noFill/>
        </p:spPr>
        <p:txBody>
          <a:bodyPr wrap="none" rtlCol="0">
            <a:spAutoFit/>
          </a:bodyPr>
          <a:lstStyle/>
          <a:p>
            <a:pPr algn="l"/>
            <a:r>
              <a:rPr kumimoji="1" lang="ja-JP" altLang="en-US" sz="1400" b="1" dirty="0">
                <a:latin typeface="BIZ UDPゴシック" panose="020B0400000000000000" pitchFamily="50" charset="-128"/>
                <a:ea typeface="BIZ UDPゴシック" panose="020B0400000000000000" pitchFamily="50" charset="-128"/>
              </a:rPr>
              <a:t>１</a:t>
            </a:r>
          </a:p>
        </p:txBody>
      </p:sp>
      <p:sp>
        <p:nvSpPr>
          <p:cNvPr id="20" name="正方形/長方形 19">
            <a:extLst>
              <a:ext uri="{FF2B5EF4-FFF2-40B4-BE49-F238E27FC236}">
                <a16:creationId xmlns:a16="http://schemas.microsoft.com/office/drawing/2014/main" id="{F41C9E93-CBEF-E9C8-16B7-55F1EA54A86A}"/>
              </a:ext>
            </a:extLst>
          </p:cNvPr>
          <p:cNvSpPr/>
          <p:nvPr/>
        </p:nvSpPr>
        <p:spPr>
          <a:xfrm>
            <a:off x="118619" y="1076820"/>
            <a:ext cx="5359313" cy="34429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latin typeface="BIZ UDPゴシック" panose="020B0400000000000000" pitchFamily="50" charset="-128"/>
                <a:ea typeface="BIZ UDPゴシック" panose="020B0400000000000000" pitchFamily="50" charset="-128"/>
              </a:rPr>
              <a:t>１．不当な差別的言動に係る侵害情報への対応（資料</a:t>
            </a:r>
            <a:r>
              <a:rPr kumimoji="1" lang="en-US" altLang="ja-JP" sz="1600" b="1" dirty="0">
                <a:latin typeface="BIZ UDPゴシック" panose="020B0400000000000000" pitchFamily="50" charset="-128"/>
                <a:ea typeface="BIZ UDPゴシック" panose="020B0400000000000000" pitchFamily="50" charset="-128"/>
              </a:rPr>
              <a:t>1-1</a:t>
            </a:r>
            <a:r>
              <a:rPr kumimoji="1" lang="ja-JP" altLang="en-US" sz="1600" b="1" dirty="0">
                <a:latin typeface="BIZ UDPゴシック" panose="020B0400000000000000" pitchFamily="50" charset="-128"/>
                <a:ea typeface="BIZ UDPゴシック" panose="020B0400000000000000" pitchFamily="50" charset="-128"/>
              </a:rPr>
              <a:t>）</a:t>
            </a:r>
            <a:endParaRPr kumimoji="1" lang="en-US" altLang="ja-JP" sz="1600" b="1"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114294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C0B1D3D2-35F2-4F49-948B-84BE11B5445D}"/>
              </a:ext>
            </a:extLst>
          </p:cNvPr>
          <p:cNvCxnSpPr>
            <a:cxnSpLocks/>
          </p:cNvCxnSpPr>
          <p:nvPr/>
        </p:nvCxnSpPr>
        <p:spPr>
          <a:xfrm>
            <a:off x="0" y="406287"/>
            <a:ext cx="99060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CE670847-1CAB-47F2-B4A0-B49AE76A5EAD}"/>
              </a:ext>
            </a:extLst>
          </p:cNvPr>
          <p:cNvSpPr txBox="1"/>
          <p:nvPr/>
        </p:nvSpPr>
        <p:spPr>
          <a:xfrm>
            <a:off x="9607520" y="6550223"/>
            <a:ext cx="320922" cy="307777"/>
          </a:xfrm>
          <a:prstGeom prst="rect">
            <a:avLst/>
          </a:prstGeom>
          <a:noFill/>
        </p:spPr>
        <p:txBody>
          <a:bodyPr wrap="none" rtlCol="0">
            <a:spAutoFit/>
          </a:bodyPr>
          <a:lstStyle/>
          <a:p>
            <a:pPr algn="l"/>
            <a:r>
              <a:rPr kumimoji="1" lang="ja-JP" altLang="en-US" sz="1400" b="1" dirty="0">
                <a:latin typeface="BIZ UDPゴシック" panose="020B0400000000000000" pitchFamily="50" charset="-128"/>
                <a:ea typeface="BIZ UDPゴシック" panose="020B0400000000000000" pitchFamily="50" charset="-128"/>
              </a:rPr>
              <a:t>２</a:t>
            </a:r>
          </a:p>
        </p:txBody>
      </p:sp>
      <p:sp>
        <p:nvSpPr>
          <p:cNvPr id="11" name="正方形/長方形 10">
            <a:extLst>
              <a:ext uri="{FF2B5EF4-FFF2-40B4-BE49-F238E27FC236}">
                <a16:creationId xmlns:a16="http://schemas.microsoft.com/office/drawing/2014/main" id="{7466D8C4-37DA-4416-82D1-1A1311D764EC}"/>
              </a:ext>
            </a:extLst>
          </p:cNvPr>
          <p:cNvSpPr/>
          <p:nvPr/>
        </p:nvSpPr>
        <p:spPr>
          <a:xfrm>
            <a:off x="8169310" y="0"/>
            <a:ext cx="1736691" cy="39572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資料１ー１</a:t>
            </a:r>
          </a:p>
        </p:txBody>
      </p:sp>
      <p:sp>
        <p:nvSpPr>
          <p:cNvPr id="12" name="テキスト ボックス 11">
            <a:extLst>
              <a:ext uri="{FF2B5EF4-FFF2-40B4-BE49-F238E27FC236}">
                <a16:creationId xmlns:a16="http://schemas.microsoft.com/office/drawing/2014/main" id="{64885230-6E62-41BE-995F-FBA64F0480E3}"/>
              </a:ext>
            </a:extLst>
          </p:cNvPr>
          <p:cNvSpPr txBox="1"/>
          <p:nvPr/>
        </p:nvSpPr>
        <p:spPr>
          <a:xfrm>
            <a:off x="108463" y="1851781"/>
            <a:ext cx="1404552" cy="307777"/>
          </a:xfrm>
          <a:prstGeom prst="rect">
            <a:avLst/>
          </a:prstGeom>
          <a:noFill/>
        </p:spPr>
        <p:txBody>
          <a:bodyPr wrap="none" rtlCol="0">
            <a:spAutoFit/>
          </a:bodyPr>
          <a:lstStyle/>
          <a:p>
            <a:r>
              <a:rPr kumimoji="1" lang="ja-JP" altLang="en-US" sz="1400" dirty="0">
                <a:latin typeface="BIZ UDPゴシック" panose="020B0400000000000000" pitchFamily="50" charset="-128"/>
                <a:ea typeface="BIZ UDPゴシック" panose="020B0400000000000000" pitchFamily="50" charset="-128"/>
              </a:rPr>
              <a:t>これまでの実績</a:t>
            </a:r>
          </a:p>
        </p:txBody>
      </p:sp>
      <p:graphicFrame>
        <p:nvGraphicFramePr>
          <p:cNvPr id="13" name="表 8">
            <a:extLst>
              <a:ext uri="{FF2B5EF4-FFF2-40B4-BE49-F238E27FC236}">
                <a16:creationId xmlns:a16="http://schemas.microsoft.com/office/drawing/2014/main" id="{A36D3145-5664-44D1-B5B5-08B9B86F4F36}"/>
              </a:ext>
            </a:extLst>
          </p:cNvPr>
          <p:cNvGraphicFramePr>
            <a:graphicFrameLocks noGrp="1"/>
          </p:cNvGraphicFramePr>
          <p:nvPr>
            <p:extLst>
              <p:ext uri="{D42A27DB-BD31-4B8C-83A1-F6EECF244321}">
                <p14:modId xmlns:p14="http://schemas.microsoft.com/office/powerpoint/2010/main" val="1459277211"/>
              </p:ext>
            </p:extLst>
          </p:nvPr>
        </p:nvGraphicFramePr>
        <p:xfrm>
          <a:off x="150483" y="2198949"/>
          <a:ext cx="9520992" cy="1299369"/>
        </p:xfrm>
        <a:graphic>
          <a:graphicData uri="http://schemas.openxmlformats.org/drawingml/2006/table">
            <a:tbl>
              <a:tblPr firstRow="1" bandRow="1">
                <a:tableStyleId>{5C22544A-7EE6-4342-B048-85BDC9FD1C3A}</a:tableStyleId>
              </a:tblPr>
              <a:tblGrid>
                <a:gridCol w="2524946">
                  <a:extLst>
                    <a:ext uri="{9D8B030D-6E8A-4147-A177-3AD203B41FA5}">
                      <a16:colId xmlns:a16="http://schemas.microsoft.com/office/drawing/2014/main" val="2586399654"/>
                    </a:ext>
                  </a:extLst>
                </a:gridCol>
                <a:gridCol w="562707">
                  <a:extLst>
                    <a:ext uri="{9D8B030D-6E8A-4147-A177-3AD203B41FA5}">
                      <a16:colId xmlns:a16="http://schemas.microsoft.com/office/drawing/2014/main" val="2693890807"/>
                    </a:ext>
                  </a:extLst>
                </a:gridCol>
                <a:gridCol w="525459">
                  <a:extLst>
                    <a:ext uri="{9D8B030D-6E8A-4147-A177-3AD203B41FA5}">
                      <a16:colId xmlns:a16="http://schemas.microsoft.com/office/drawing/2014/main" val="2233377693"/>
                    </a:ext>
                  </a:extLst>
                </a:gridCol>
                <a:gridCol w="601366">
                  <a:extLst>
                    <a:ext uri="{9D8B030D-6E8A-4147-A177-3AD203B41FA5}">
                      <a16:colId xmlns:a16="http://schemas.microsoft.com/office/drawing/2014/main" val="3962059789"/>
                    </a:ext>
                  </a:extLst>
                </a:gridCol>
                <a:gridCol w="470635">
                  <a:extLst>
                    <a:ext uri="{9D8B030D-6E8A-4147-A177-3AD203B41FA5}">
                      <a16:colId xmlns:a16="http://schemas.microsoft.com/office/drawing/2014/main" val="2273273384"/>
                    </a:ext>
                  </a:extLst>
                </a:gridCol>
                <a:gridCol w="549074">
                  <a:extLst>
                    <a:ext uri="{9D8B030D-6E8A-4147-A177-3AD203B41FA5}">
                      <a16:colId xmlns:a16="http://schemas.microsoft.com/office/drawing/2014/main" val="2825399897"/>
                    </a:ext>
                  </a:extLst>
                </a:gridCol>
                <a:gridCol w="588292">
                  <a:extLst>
                    <a:ext uri="{9D8B030D-6E8A-4147-A177-3AD203B41FA5}">
                      <a16:colId xmlns:a16="http://schemas.microsoft.com/office/drawing/2014/main" val="406811418"/>
                    </a:ext>
                  </a:extLst>
                </a:gridCol>
                <a:gridCol w="549074">
                  <a:extLst>
                    <a:ext uri="{9D8B030D-6E8A-4147-A177-3AD203B41FA5}">
                      <a16:colId xmlns:a16="http://schemas.microsoft.com/office/drawing/2014/main" val="1920744762"/>
                    </a:ext>
                  </a:extLst>
                </a:gridCol>
                <a:gridCol w="601367">
                  <a:extLst>
                    <a:ext uri="{9D8B030D-6E8A-4147-A177-3AD203B41FA5}">
                      <a16:colId xmlns:a16="http://schemas.microsoft.com/office/drawing/2014/main" val="2351482601"/>
                    </a:ext>
                  </a:extLst>
                </a:gridCol>
                <a:gridCol w="536000">
                  <a:extLst>
                    <a:ext uri="{9D8B030D-6E8A-4147-A177-3AD203B41FA5}">
                      <a16:colId xmlns:a16="http://schemas.microsoft.com/office/drawing/2014/main" val="1611559646"/>
                    </a:ext>
                  </a:extLst>
                </a:gridCol>
                <a:gridCol w="536000">
                  <a:extLst>
                    <a:ext uri="{9D8B030D-6E8A-4147-A177-3AD203B41FA5}">
                      <a16:colId xmlns:a16="http://schemas.microsoft.com/office/drawing/2014/main" val="183449589"/>
                    </a:ext>
                  </a:extLst>
                </a:gridCol>
                <a:gridCol w="1476072">
                  <a:extLst>
                    <a:ext uri="{9D8B030D-6E8A-4147-A177-3AD203B41FA5}">
                      <a16:colId xmlns:a16="http://schemas.microsoft.com/office/drawing/2014/main" val="2031612855"/>
                    </a:ext>
                  </a:extLst>
                </a:gridCol>
              </a:tblGrid>
              <a:tr h="263632">
                <a:tc>
                  <a:txBody>
                    <a:bodyPr/>
                    <a:lstStyle/>
                    <a:p>
                      <a:r>
                        <a:rPr kumimoji="1" lang="ja-JP" altLang="en-US" sz="1050" dirty="0">
                          <a:latin typeface="BIZ UDPゴシック" panose="020B0400000000000000" pitchFamily="50" charset="-128"/>
                          <a:ea typeface="BIZ UDPゴシック" panose="020B0400000000000000" pitchFamily="50" charset="-128"/>
                        </a:rPr>
                        <a:t>年度</a:t>
                      </a: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H29</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H30</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R1</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R2</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R3</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R4</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R5</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R6</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R7</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a:t>
                      </a:r>
                      <a:r>
                        <a:rPr kumimoji="1" lang="ja-JP" altLang="en-US" sz="1050" dirty="0">
                          <a:latin typeface="BIZ UDPゴシック" panose="020B0400000000000000" pitchFamily="50" charset="-128"/>
                          <a:ea typeface="BIZ UDPゴシック" panose="020B0400000000000000" pitchFamily="50" charset="-128"/>
                        </a:rPr>
                        <a:t>８</a:t>
                      </a:r>
                    </a:p>
                  </a:txBody>
                  <a:tcPr anchor="ctr"/>
                </a:tc>
                <a:tc>
                  <a:txBody>
                    <a:bodyPr/>
                    <a:lstStyle/>
                    <a:p>
                      <a:pPr algn="ctr"/>
                      <a:r>
                        <a:rPr kumimoji="1" lang="ja-JP" altLang="en-US" sz="1050" dirty="0">
                          <a:latin typeface="BIZ UDPゴシック" panose="020B0400000000000000" pitchFamily="50" charset="-128"/>
                          <a:ea typeface="BIZ UDPゴシック" panose="020B0400000000000000" pitchFamily="50" charset="-128"/>
                        </a:rPr>
                        <a:t>合計</a:t>
                      </a:r>
                    </a:p>
                  </a:txBody>
                  <a:tcPr anchor="ctr"/>
                </a:tc>
                <a:extLst>
                  <a:ext uri="{0D108BD9-81ED-4DB2-BD59-A6C34878D82A}">
                    <a16:rowId xmlns:a16="http://schemas.microsoft.com/office/drawing/2014/main" val="2898508025"/>
                  </a:ext>
                </a:extLst>
              </a:tr>
              <a:tr h="316359">
                <a:tc>
                  <a:txBody>
                    <a:bodyPr/>
                    <a:lstStyle/>
                    <a:p>
                      <a:r>
                        <a:rPr kumimoji="1" lang="ja-JP" altLang="en-US" sz="1050" dirty="0">
                          <a:latin typeface="BIZ UDPゴシック" panose="020B0400000000000000" pitchFamily="50" charset="-128"/>
                          <a:ea typeface="BIZ UDPゴシック" panose="020B0400000000000000" pitchFamily="50" charset="-128"/>
                        </a:rPr>
                        <a:t>国への通報</a:t>
                      </a:r>
                    </a:p>
                  </a:txBody>
                  <a:tcPr anchor="ctr"/>
                </a:tc>
                <a:tc>
                  <a:txBody>
                    <a:bodyPr/>
                    <a:lstStyle/>
                    <a:p>
                      <a:pPr algn="ctr"/>
                      <a:r>
                        <a:rPr kumimoji="1" lang="en-US" altLang="ja-JP" sz="1050" dirty="0">
                          <a:latin typeface="+mn-lt"/>
                        </a:rPr>
                        <a:t>6</a:t>
                      </a:r>
                    </a:p>
                  </a:txBody>
                  <a:tcPr anchor="ctr"/>
                </a:tc>
                <a:tc>
                  <a:txBody>
                    <a:bodyPr/>
                    <a:lstStyle/>
                    <a:p>
                      <a:pPr algn="ctr"/>
                      <a:r>
                        <a:rPr kumimoji="1" lang="en-US" altLang="ja-JP" sz="1050" dirty="0">
                          <a:latin typeface="+mn-lt"/>
                        </a:rPr>
                        <a:t>19</a:t>
                      </a:r>
                      <a:endParaRPr kumimoji="1" lang="ja-JP" altLang="en-US" sz="1050" dirty="0">
                        <a:latin typeface="+mn-lt"/>
                      </a:endParaRPr>
                    </a:p>
                  </a:txBody>
                  <a:tcPr anchor="ctr"/>
                </a:tc>
                <a:tc>
                  <a:txBody>
                    <a:bodyPr/>
                    <a:lstStyle/>
                    <a:p>
                      <a:pPr algn="ctr"/>
                      <a:r>
                        <a:rPr kumimoji="1" lang="en-US" altLang="ja-JP" sz="1050" dirty="0">
                          <a:latin typeface="+mn-lt"/>
                        </a:rPr>
                        <a:t>20</a:t>
                      </a:r>
                    </a:p>
                  </a:txBody>
                  <a:tcPr anchor="ctr"/>
                </a:tc>
                <a:tc>
                  <a:txBody>
                    <a:bodyPr/>
                    <a:lstStyle/>
                    <a:p>
                      <a:pPr algn="ctr"/>
                      <a:r>
                        <a:rPr kumimoji="1" lang="en-US" altLang="ja-JP" sz="1050" dirty="0">
                          <a:latin typeface="+mn-lt"/>
                        </a:rPr>
                        <a:t>69</a:t>
                      </a:r>
                      <a:endParaRPr kumimoji="1" lang="ja-JP" altLang="en-US" sz="1050" dirty="0">
                        <a:latin typeface="+mn-lt"/>
                      </a:endParaRPr>
                    </a:p>
                  </a:txBody>
                  <a:tcPr anchor="ctr"/>
                </a:tc>
                <a:tc>
                  <a:txBody>
                    <a:bodyPr/>
                    <a:lstStyle/>
                    <a:p>
                      <a:pPr algn="ctr"/>
                      <a:r>
                        <a:rPr kumimoji="1" lang="en-US" altLang="ja-JP" sz="1050" dirty="0">
                          <a:latin typeface="+mn-lt"/>
                        </a:rPr>
                        <a:t>198</a:t>
                      </a:r>
                      <a:endParaRPr kumimoji="1" lang="ja-JP" altLang="en-US" sz="1050" dirty="0">
                        <a:latin typeface="+mn-lt"/>
                      </a:endParaRPr>
                    </a:p>
                  </a:txBody>
                  <a:tcPr anchor="ctr"/>
                </a:tc>
                <a:tc>
                  <a:txBody>
                    <a:bodyPr/>
                    <a:lstStyle/>
                    <a:p>
                      <a:pPr algn="ctr"/>
                      <a:r>
                        <a:rPr kumimoji="1" lang="en-US" altLang="ja-JP" sz="1050" dirty="0">
                          <a:latin typeface="+mn-lt"/>
                        </a:rPr>
                        <a:t>51</a:t>
                      </a:r>
                      <a:endParaRPr kumimoji="1" lang="ja-JP" altLang="en-US" sz="1050" dirty="0">
                        <a:latin typeface="+mn-lt"/>
                      </a:endParaRPr>
                    </a:p>
                  </a:txBody>
                  <a:tcPr anchor="ctr"/>
                </a:tc>
                <a:tc>
                  <a:txBody>
                    <a:bodyPr/>
                    <a:lstStyle/>
                    <a:p>
                      <a:pPr algn="ctr"/>
                      <a:r>
                        <a:rPr kumimoji="1" lang="en-US" altLang="ja-JP" sz="1050" dirty="0">
                          <a:latin typeface="+mn-lt"/>
                        </a:rPr>
                        <a:t>40</a:t>
                      </a:r>
                      <a:endParaRPr kumimoji="1" lang="ja-JP" altLang="en-US" sz="1050" dirty="0">
                        <a:latin typeface="+mn-lt"/>
                      </a:endParaRPr>
                    </a:p>
                  </a:txBody>
                  <a:tcPr anchor="ctr"/>
                </a:tc>
                <a:tc>
                  <a:txBody>
                    <a:bodyPr/>
                    <a:lstStyle/>
                    <a:p>
                      <a:pPr algn="ctr"/>
                      <a:r>
                        <a:rPr kumimoji="1" lang="en-US" altLang="ja-JP" sz="1050" dirty="0">
                          <a:latin typeface="+mn-lt"/>
                        </a:rPr>
                        <a:t>88</a:t>
                      </a:r>
                      <a:endParaRPr kumimoji="1" lang="ja-JP" altLang="en-US" sz="1050" dirty="0">
                        <a:latin typeface="+mn-lt"/>
                      </a:endParaRPr>
                    </a:p>
                  </a:txBody>
                  <a:tcPr anchor="ctr"/>
                </a:tc>
                <a:tc>
                  <a:txBody>
                    <a:bodyPr/>
                    <a:lstStyle/>
                    <a:p>
                      <a:pPr algn="ctr"/>
                      <a:r>
                        <a:rPr kumimoji="1" lang="en-US" altLang="ja-JP" sz="1050" dirty="0">
                          <a:latin typeface="+mn-lt"/>
                        </a:rPr>
                        <a:t>92</a:t>
                      </a:r>
                      <a:endParaRPr kumimoji="1" lang="ja-JP" altLang="en-US" sz="1050" dirty="0">
                        <a:latin typeface="+mn-lt"/>
                      </a:endParaRPr>
                    </a:p>
                  </a:txBody>
                  <a:tcPr anchor="ctr"/>
                </a:tc>
                <a:tc>
                  <a:txBody>
                    <a:bodyPr/>
                    <a:lstStyle/>
                    <a:p>
                      <a:pPr algn="ctr"/>
                      <a:r>
                        <a:rPr kumimoji="1" lang="en-US" altLang="ja-JP" sz="1050" dirty="0">
                          <a:latin typeface="+mn-lt"/>
                        </a:rPr>
                        <a:t>9</a:t>
                      </a:r>
                      <a:endParaRPr kumimoji="1" lang="ja-JP" altLang="en-US" sz="1050" dirty="0">
                        <a:latin typeface="+mn-lt"/>
                      </a:endParaRPr>
                    </a:p>
                  </a:txBody>
                  <a:tcPr anchor="ctr"/>
                </a:tc>
                <a:tc>
                  <a:txBody>
                    <a:bodyPr/>
                    <a:lstStyle/>
                    <a:p>
                      <a:pPr marL="0" algn="ctr" defTabSz="914400" rtl="0" eaLnBrk="1" latinLnBrk="0" hangingPunct="1"/>
                      <a:r>
                        <a:rPr kumimoji="1" lang="en-US" altLang="ja-JP" sz="1050" kern="1200" dirty="0">
                          <a:solidFill>
                            <a:schemeClr val="dk1"/>
                          </a:solidFill>
                          <a:latin typeface="+mn-lt"/>
                          <a:ea typeface="+mn-ea"/>
                          <a:cs typeface="+mn-cs"/>
                        </a:rPr>
                        <a:t>592</a:t>
                      </a:r>
                      <a:endParaRPr kumimoji="1" lang="ja-JP" altLang="en-US" sz="1050" kern="1200" dirty="0">
                        <a:solidFill>
                          <a:schemeClr val="dk1"/>
                        </a:solidFill>
                        <a:latin typeface="+mn-lt"/>
                        <a:ea typeface="+mn-ea"/>
                        <a:cs typeface="+mn-cs"/>
                      </a:endParaRPr>
                    </a:p>
                  </a:txBody>
                  <a:tcPr anchor="ctr"/>
                </a:tc>
                <a:extLst>
                  <a:ext uri="{0D108BD9-81ED-4DB2-BD59-A6C34878D82A}">
                    <a16:rowId xmlns:a16="http://schemas.microsoft.com/office/drawing/2014/main" val="1221424314"/>
                  </a:ext>
                </a:extLst>
              </a:tr>
              <a:tr h="359689">
                <a:tc>
                  <a:txBody>
                    <a:bodyPr/>
                    <a:lstStyle/>
                    <a:p>
                      <a:r>
                        <a:rPr kumimoji="1" lang="ja-JP" altLang="en-US" sz="1050" dirty="0">
                          <a:latin typeface="BIZ UDPゴシック" panose="020B0400000000000000" pitchFamily="50" charset="-128"/>
                          <a:ea typeface="BIZ UDPゴシック" panose="020B0400000000000000" pitchFamily="50" charset="-128"/>
                        </a:rPr>
                        <a:t>プラットフォーム事業者への削除要請</a:t>
                      </a:r>
                    </a:p>
                  </a:txBody>
                  <a:tcPr anchor="ctr"/>
                </a:tc>
                <a:tc>
                  <a:txBody>
                    <a:bodyPr/>
                    <a:lstStyle/>
                    <a:p>
                      <a:pPr algn="ctr"/>
                      <a:r>
                        <a:rPr kumimoji="1" lang="en-US" altLang="ja-JP" sz="1050" dirty="0">
                          <a:latin typeface="+mn-lt"/>
                        </a:rPr>
                        <a:t>0</a:t>
                      </a:r>
                      <a:endParaRPr kumimoji="1" lang="ja-JP" altLang="en-US" sz="1050" dirty="0">
                        <a:latin typeface="+mn-lt"/>
                      </a:endParaRPr>
                    </a:p>
                  </a:txBody>
                  <a:tcPr anchor="ctr"/>
                </a:tc>
                <a:tc>
                  <a:txBody>
                    <a:bodyPr/>
                    <a:lstStyle/>
                    <a:p>
                      <a:pPr algn="ctr"/>
                      <a:r>
                        <a:rPr kumimoji="1" lang="en-US" altLang="ja-JP" sz="1050" dirty="0">
                          <a:latin typeface="+mn-lt"/>
                        </a:rPr>
                        <a:t>0</a:t>
                      </a:r>
                      <a:endParaRPr kumimoji="1" lang="ja-JP" altLang="en-US" sz="1050" dirty="0">
                        <a:latin typeface="+mn-lt"/>
                      </a:endParaRPr>
                    </a:p>
                  </a:txBody>
                  <a:tcPr anchor="ctr"/>
                </a:tc>
                <a:tc>
                  <a:txBody>
                    <a:bodyPr/>
                    <a:lstStyle/>
                    <a:p>
                      <a:pPr algn="ctr"/>
                      <a:r>
                        <a:rPr kumimoji="1" lang="en-US" altLang="ja-JP" sz="1050" dirty="0">
                          <a:latin typeface="+mn-lt"/>
                        </a:rPr>
                        <a:t>0</a:t>
                      </a:r>
                      <a:endParaRPr kumimoji="1" lang="ja-JP" altLang="en-US" sz="1050" dirty="0">
                        <a:latin typeface="+mn-lt"/>
                      </a:endParaRPr>
                    </a:p>
                  </a:txBody>
                  <a:tcPr anchor="ctr"/>
                </a:tc>
                <a:tc>
                  <a:txBody>
                    <a:bodyPr/>
                    <a:lstStyle/>
                    <a:p>
                      <a:pPr algn="ctr"/>
                      <a:r>
                        <a:rPr kumimoji="1" lang="en-US" altLang="ja-JP" sz="1050" dirty="0">
                          <a:latin typeface="+mn-lt"/>
                        </a:rPr>
                        <a:t>0</a:t>
                      </a:r>
                      <a:endParaRPr kumimoji="1" lang="ja-JP" altLang="en-US" sz="1050" dirty="0">
                        <a:latin typeface="+mn-lt"/>
                      </a:endParaRPr>
                    </a:p>
                  </a:txBody>
                  <a:tcPr anchor="ctr"/>
                </a:tc>
                <a:tc>
                  <a:txBody>
                    <a:bodyPr/>
                    <a:lstStyle/>
                    <a:p>
                      <a:pPr algn="ctr"/>
                      <a:r>
                        <a:rPr kumimoji="1" lang="en-US" altLang="ja-JP" sz="1050" dirty="0">
                          <a:latin typeface="+mn-lt"/>
                        </a:rPr>
                        <a:t>230</a:t>
                      </a:r>
                      <a:endParaRPr kumimoji="1" lang="ja-JP" altLang="en-US" sz="1050" dirty="0">
                        <a:latin typeface="+mn-lt"/>
                      </a:endParaRPr>
                    </a:p>
                  </a:txBody>
                  <a:tcPr anchor="ctr"/>
                </a:tc>
                <a:tc>
                  <a:txBody>
                    <a:bodyPr/>
                    <a:lstStyle/>
                    <a:p>
                      <a:pPr algn="ctr"/>
                      <a:r>
                        <a:rPr kumimoji="1" lang="en-US" altLang="ja-JP" sz="1050" dirty="0">
                          <a:latin typeface="+mn-lt"/>
                        </a:rPr>
                        <a:t>26</a:t>
                      </a:r>
                      <a:endParaRPr kumimoji="1" lang="ja-JP" altLang="en-US" sz="1050" dirty="0">
                        <a:latin typeface="+mn-lt"/>
                      </a:endParaRPr>
                    </a:p>
                  </a:txBody>
                  <a:tcPr anchor="ctr"/>
                </a:tc>
                <a:tc>
                  <a:txBody>
                    <a:bodyPr/>
                    <a:lstStyle/>
                    <a:p>
                      <a:pPr algn="ctr"/>
                      <a:r>
                        <a:rPr kumimoji="1" lang="en-US" altLang="ja-JP" sz="1050" dirty="0">
                          <a:latin typeface="+mn-lt"/>
                        </a:rPr>
                        <a:t>18</a:t>
                      </a:r>
                      <a:endParaRPr kumimoji="1" lang="ja-JP" altLang="en-US" sz="1050" dirty="0">
                        <a:latin typeface="+mn-lt"/>
                      </a:endParaRPr>
                    </a:p>
                  </a:txBody>
                  <a:tcPr anchor="ctr"/>
                </a:tc>
                <a:tc>
                  <a:txBody>
                    <a:bodyPr/>
                    <a:lstStyle/>
                    <a:p>
                      <a:pPr algn="ctr"/>
                      <a:r>
                        <a:rPr kumimoji="1" lang="en-US" altLang="ja-JP" sz="1050" dirty="0">
                          <a:latin typeface="+mn-lt"/>
                        </a:rPr>
                        <a:t>68</a:t>
                      </a:r>
                      <a:endParaRPr kumimoji="1" lang="ja-JP" altLang="en-US" sz="1050" dirty="0">
                        <a:latin typeface="+mn-lt"/>
                      </a:endParaRPr>
                    </a:p>
                  </a:txBody>
                  <a:tcPr anchor="ctr"/>
                </a:tc>
                <a:tc>
                  <a:txBody>
                    <a:bodyPr/>
                    <a:lstStyle/>
                    <a:p>
                      <a:pPr algn="ctr"/>
                      <a:r>
                        <a:rPr kumimoji="1" lang="en-US" altLang="ja-JP" sz="1050" dirty="0">
                          <a:latin typeface="+mn-lt"/>
                        </a:rPr>
                        <a:t>88</a:t>
                      </a:r>
                    </a:p>
                  </a:txBody>
                  <a:tcPr anchor="ctr"/>
                </a:tc>
                <a:tc>
                  <a:txBody>
                    <a:bodyPr/>
                    <a:lstStyle/>
                    <a:p>
                      <a:pPr algn="ctr"/>
                      <a:r>
                        <a:rPr kumimoji="1" lang="en-US" altLang="ja-JP" sz="1050" dirty="0">
                          <a:latin typeface="+mn-lt"/>
                        </a:rPr>
                        <a:t>8</a:t>
                      </a:r>
                    </a:p>
                  </a:txBody>
                  <a:tcPr anchor="ctr"/>
                </a:tc>
                <a:tc>
                  <a:txBody>
                    <a:bodyPr/>
                    <a:lstStyle/>
                    <a:p>
                      <a:pPr marL="0" algn="ctr" defTabSz="914400" rtl="0" eaLnBrk="1" latinLnBrk="0" hangingPunct="1"/>
                      <a:r>
                        <a:rPr kumimoji="1" lang="en-US" altLang="ja-JP" sz="1050" kern="1200" dirty="0">
                          <a:solidFill>
                            <a:schemeClr val="dk1"/>
                          </a:solidFill>
                          <a:latin typeface="+mn-lt"/>
                          <a:ea typeface="+mn-ea"/>
                          <a:cs typeface="+mn-cs"/>
                        </a:rPr>
                        <a:t>438</a:t>
                      </a:r>
                      <a:endParaRPr kumimoji="1" lang="ja-JP" altLang="en-US" sz="1050" kern="1200" dirty="0">
                        <a:solidFill>
                          <a:schemeClr val="dk1"/>
                        </a:solidFill>
                        <a:latin typeface="+mn-lt"/>
                        <a:ea typeface="+mn-ea"/>
                        <a:cs typeface="+mn-cs"/>
                      </a:endParaRPr>
                    </a:p>
                  </a:txBody>
                  <a:tcPr anchor="ctr"/>
                </a:tc>
                <a:extLst>
                  <a:ext uri="{0D108BD9-81ED-4DB2-BD59-A6C34878D82A}">
                    <a16:rowId xmlns:a16="http://schemas.microsoft.com/office/drawing/2014/main" val="4086955100"/>
                  </a:ext>
                </a:extLst>
              </a:tr>
              <a:tr h="359689">
                <a:tc>
                  <a:txBody>
                    <a:bodyPr/>
                    <a:lstStyle/>
                    <a:p>
                      <a:r>
                        <a:rPr kumimoji="1" lang="ja-JP" altLang="en-US" sz="1050" dirty="0">
                          <a:latin typeface="BIZ UDPゴシック" panose="020B0400000000000000" pitchFamily="50" charset="-128"/>
                          <a:ea typeface="BIZ UDPゴシック" panose="020B0400000000000000" pitchFamily="50" charset="-128"/>
                        </a:rPr>
                        <a:t>削除要請後、閲覧不能となった件数</a:t>
                      </a:r>
                    </a:p>
                  </a:txBody>
                  <a:tcPr anchor="ctr"/>
                </a:tc>
                <a:tc>
                  <a:txBody>
                    <a:bodyPr/>
                    <a:lstStyle/>
                    <a:p>
                      <a:pPr algn="ctr"/>
                      <a:r>
                        <a:rPr kumimoji="1" lang="en-US" altLang="ja-JP" sz="1050" dirty="0">
                          <a:latin typeface="+mn-lt"/>
                        </a:rPr>
                        <a:t>5</a:t>
                      </a:r>
                      <a:endParaRPr kumimoji="1" lang="ja-JP" altLang="en-US" sz="1050" dirty="0">
                        <a:latin typeface="+mn-lt"/>
                      </a:endParaRPr>
                    </a:p>
                  </a:txBody>
                  <a:tcPr anchor="ctr"/>
                </a:tc>
                <a:tc>
                  <a:txBody>
                    <a:bodyPr/>
                    <a:lstStyle/>
                    <a:p>
                      <a:pPr algn="ctr"/>
                      <a:r>
                        <a:rPr kumimoji="1" lang="en-US" altLang="ja-JP" sz="1050" dirty="0">
                          <a:latin typeface="+mn-lt"/>
                        </a:rPr>
                        <a:t>0</a:t>
                      </a:r>
                      <a:endParaRPr kumimoji="1" lang="ja-JP" altLang="en-US" sz="1050" dirty="0">
                        <a:latin typeface="+mn-lt"/>
                      </a:endParaRPr>
                    </a:p>
                  </a:txBody>
                  <a:tcPr anchor="ctr"/>
                </a:tc>
                <a:tc>
                  <a:txBody>
                    <a:bodyPr/>
                    <a:lstStyle/>
                    <a:p>
                      <a:pPr algn="ctr"/>
                      <a:r>
                        <a:rPr kumimoji="1" lang="en-US" altLang="ja-JP" sz="1050" dirty="0">
                          <a:latin typeface="+mn-lt"/>
                        </a:rPr>
                        <a:t>16</a:t>
                      </a:r>
                      <a:endParaRPr kumimoji="1" lang="ja-JP" altLang="en-US" sz="1050" dirty="0">
                        <a:latin typeface="+mn-lt"/>
                      </a:endParaRPr>
                    </a:p>
                  </a:txBody>
                  <a:tcPr anchor="ctr"/>
                </a:tc>
                <a:tc>
                  <a:txBody>
                    <a:bodyPr/>
                    <a:lstStyle/>
                    <a:p>
                      <a:pPr algn="ctr"/>
                      <a:r>
                        <a:rPr kumimoji="1" lang="en-US" altLang="ja-JP" sz="1050" dirty="0">
                          <a:latin typeface="+mn-lt"/>
                        </a:rPr>
                        <a:t>28</a:t>
                      </a:r>
                      <a:endParaRPr kumimoji="1" lang="ja-JP" altLang="en-US" sz="1050" dirty="0">
                        <a:latin typeface="+mn-lt"/>
                      </a:endParaRPr>
                    </a:p>
                  </a:txBody>
                  <a:tcPr anchor="ctr"/>
                </a:tc>
                <a:tc>
                  <a:txBody>
                    <a:bodyPr/>
                    <a:lstStyle/>
                    <a:p>
                      <a:pPr algn="ctr"/>
                      <a:r>
                        <a:rPr kumimoji="1" lang="en-US" altLang="ja-JP" sz="1050" dirty="0">
                          <a:latin typeface="+mn-lt"/>
                        </a:rPr>
                        <a:t>174</a:t>
                      </a:r>
                      <a:endParaRPr kumimoji="1" lang="ja-JP" altLang="en-US" sz="1050" dirty="0">
                        <a:latin typeface="+mn-lt"/>
                      </a:endParaRPr>
                    </a:p>
                  </a:txBody>
                  <a:tcPr anchor="ctr"/>
                </a:tc>
                <a:tc>
                  <a:txBody>
                    <a:bodyPr/>
                    <a:lstStyle/>
                    <a:p>
                      <a:pPr algn="ctr"/>
                      <a:r>
                        <a:rPr kumimoji="1" lang="en-US" altLang="ja-JP" sz="1050" dirty="0">
                          <a:latin typeface="+mn-lt"/>
                        </a:rPr>
                        <a:t>25</a:t>
                      </a:r>
                      <a:endParaRPr kumimoji="1" lang="ja-JP" altLang="en-US" sz="1050" dirty="0">
                        <a:latin typeface="+mn-lt"/>
                      </a:endParaRPr>
                    </a:p>
                  </a:txBody>
                  <a:tcPr anchor="ctr"/>
                </a:tc>
                <a:tc>
                  <a:txBody>
                    <a:bodyPr/>
                    <a:lstStyle/>
                    <a:p>
                      <a:pPr algn="ctr"/>
                      <a:r>
                        <a:rPr kumimoji="1" lang="en-US" altLang="ja-JP" sz="1050" dirty="0">
                          <a:latin typeface="+mn-lt"/>
                        </a:rPr>
                        <a:t>5</a:t>
                      </a:r>
                      <a:endParaRPr kumimoji="1" lang="ja-JP" altLang="en-US" sz="1050" dirty="0">
                        <a:latin typeface="+mn-lt"/>
                      </a:endParaRPr>
                    </a:p>
                  </a:txBody>
                  <a:tcPr anchor="ctr"/>
                </a:tc>
                <a:tc>
                  <a:txBody>
                    <a:bodyPr/>
                    <a:lstStyle/>
                    <a:p>
                      <a:pPr algn="ctr"/>
                      <a:r>
                        <a:rPr kumimoji="1" lang="en-US" altLang="ja-JP" sz="1050" dirty="0">
                          <a:latin typeface="+mn-lt"/>
                        </a:rPr>
                        <a:t>21</a:t>
                      </a:r>
                      <a:endParaRPr kumimoji="1" lang="ja-JP" altLang="en-US" sz="1050" dirty="0">
                        <a:latin typeface="+mn-lt"/>
                      </a:endParaRPr>
                    </a:p>
                  </a:txBody>
                  <a:tcPr anchor="ctr"/>
                </a:tc>
                <a:tc>
                  <a:txBody>
                    <a:bodyPr/>
                    <a:lstStyle/>
                    <a:p>
                      <a:pPr algn="ctr"/>
                      <a:r>
                        <a:rPr kumimoji="1" lang="en-US" altLang="ja-JP" sz="1050" dirty="0">
                          <a:latin typeface="+mn-lt"/>
                        </a:rPr>
                        <a:t>29</a:t>
                      </a:r>
                    </a:p>
                  </a:txBody>
                  <a:tcPr anchor="ctr"/>
                </a:tc>
                <a:tc>
                  <a:txBody>
                    <a:bodyPr/>
                    <a:lstStyle/>
                    <a:p>
                      <a:pPr algn="ctr"/>
                      <a:r>
                        <a:rPr kumimoji="1" lang="en-US" altLang="ja-JP" sz="1050" dirty="0">
                          <a:latin typeface="+mn-lt"/>
                        </a:rPr>
                        <a:t>0</a:t>
                      </a:r>
                    </a:p>
                  </a:txBody>
                  <a:tcPr anchor="ctr"/>
                </a:tc>
                <a:tc>
                  <a:txBody>
                    <a:bodyPr/>
                    <a:lstStyle/>
                    <a:p>
                      <a:pPr marL="0" algn="ctr" defTabSz="914400" rtl="0" eaLnBrk="1" latinLnBrk="0" hangingPunct="1"/>
                      <a:r>
                        <a:rPr kumimoji="1" lang="en-US" altLang="ja-JP" sz="1050" kern="1200" dirty="0">
                          <a:solidFill>
                            <a:schemeClr val="dk1"/>
                          </a:solidFill>
                          <a:latin typeface="+mn-lt"/>
                          <a:ea typeface="+mn-ea"/>
                          <a:cs typeface="+mn-cs"/>
                        </a:rPr>
                        <a:t>303</a:t>
                      </a:r>
                      <a:endParaRPr kumimoji="1" lang="ja-JP" altLang="en-US" sz="1050" kern="1200" dirty="0">
                        <a:solidFill>
                          <a:schemeClr val="dk1"/>
                        </a:solidFill>
                        <a:latin typeface="+mn-lt"/>
                        <a:ea typeface="+mn-ea"/>
                        <a:cs typeface="+mn-cs"/>
                      </a:endParaRPr>
                    </a:p>
                  </a:txBody>
                  <a:tcPr anchor="ctr"/>
                </a:tc>
                <a:extLst>
                  <a:ext uri="{0D108BD9-81ED-4DB2-BD59-A6C34878D82A}">
                    <a16:rowId xmlns:a16="http://schemas.microsoft.com/office/drawing/2014/main" val="3932436829"/>
                  </a:ext>
                </a:extLst>
              </a:tr>
            </a:tbl>
          </a:graphicData>
        </a:graphic>
      </p:graphicFrame>
      <p:sp>
        <p:nvSpPr>
          <p:cNvPr id="18" name="テキスト ボックス 17">
            <a:extLst>
              <a:ext uri="{FF2B5EF4-FFF2-40B4-BE49-F238E27FC236}">
                <a16:creationId xmlns:a16="http://schemas.microsoft.com/office/drawing/2014/main" id="{2BE4EBF4-34BA-4D71-B591-1CBF4031A2C6}"/>
              </a:ext>
            </a:extLst>
          </p:cNvPr>
          <p:cNvSpPr txBox="1"/>
          <p:nvPr/>
        </p:nvSpPr>
        <p:spPr>
          <a:xfrm>
            <a:off x="1436876" y="1891172"/>
            <a:ext cx="1459054" cy="276999"/>
          </a:xfrm>
          <a:prstGeom prst="rect">
            <a:avLst/>
          </a:prstGeom>
          <a:noFill/>
        </p:spPr>
        <p:txBody>
          <a:bodyPr wrap="none" rtlCol="0">
            <a:spAutoFit/>
          </a:bodyPr>
          <a:lstStyle/>
          <a:p>
            <a:pPr algn="l"/>
            <a:r>
              <a:rPr kumimoji="1" lang="en-US" altLang="ja-JP" sz="1200" dirty="0">
                <a:latin typeface="BIZ UDPゴシック" panose="020B0400000000000000" pitchFamily="50" charset="-128"/>
                <a:ea typeface="BIZ UDPゴシック" panose="020B0400000000000000" pitchFamily="50" charset="-128"/>
              </a:rPr>
              <a:t>※R</a:t>
            </a:r>
            <a:r>
              <a:rPr kumimoji="1" lang="ja-JP" altLang="en-US" sz="1200" dirty="0">
                <a:latin typeface="BIZ UDPゴシック" panose="020B0400000000000000" pitchFamily="50" charset="-128"/>
                <a:ea typeface="BIZ UDPゴシック" panose="020B0400000000000000" pitchFamily="50" charset="-128"/>
              </a:rPr>
              <a:t>８年８月末時点</a:t>
            </a:r>
          </a:p>
        </p:txBody>
      </p:sp>
      <p:sp>
        <p:nvSpPr>
          <p:cNvPr id="6" name="テキスト ボックス 5">
            <a:extLst>
              <a:ext uri="{FF2B5EF4-FFF2-40B4-BE49-F238E27FC236}">
                <a16:creationId xmlns:a16="http://schemas.microsoft.com/office/drawing/2014/main" id="{7B31AD94-13E6-4E79-64EE-DF278797A797}"/>
              </a:ext>
            </a:extLst>
          </p:cNvPr>
          <p:cNvSpPr txBox="1"/>
          <p:nvPr/>
        </p:nvSpPr>
        <p:spPr>
          <a:xfrm>
            <a:off x="118654" y="4212943"/>
            <a:ext cx="9605032" cy="1079976"/>
          </a:xfrm>
          <a:prstGeom prst="rect">
            <a:avLst/>
          </a:prstGeom>
          <a:solidFill>
            <a:schemeClr val="accent5">
              <a:lumMod val="20000"/>
              <a:lumOff val="80000"/>
            </a:schemeClr>
          </a:solidFill>
        </p:spPr>
        <p:txBody>
          <a:bodyPr wrap="square" rtlCol="0">
            <a:spAutoFit/>
          </a:bodyPr>
          <a:lstStyle/>
          <a:p>
            <a:pPr>
              <a:lnSpc>
                <a:spcPts val="2000"/>
              </a:lnSpc>
            </a:pPr>
            <a:r>
              <a:rPr kumimoji="1" lang="ja-JP" altLang="en-US" sz="1200" dirty="0">
                <a:latin typeface="BIZ UDPゴシック" panose="020B0400000000000000" pitchFamily="50" charset="-128"/>
                <a:ea typeface="BIZ UDPゴシック" panose="020B0400000000000000" pitchFamily="50" charset="-128"/>
              </a:rPr>
              <a:t>①削除要請や通報を行ってもなお当該侵害情報が削除されない場合で、</a:t>
            </a:r>
            <a:endParaRPr kumimoji="1" lang="en-US" altLang="ja-JP" sz="12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200" dirty="0">
                <a:latin typeface="BIZ UDPゴシック" panose="020B0400000000000000" pitchFamily="50" charset="-128"/>
                <a:ea typeface="BIZ UDPゴシック" panose="020B0400000000000000" pitchFamily="50" charset="-128"/>
              </a:rPr>
              <a:t>②発信・拡散者が明らかであり、</a:t>
            </a:r>
            <a:endParaRPr kumimoji="1" lang="en-US" altLang="ja-JP" sz="12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200" dirty="0">
                <a:latin typeface="BIZ UDPゴシック" panose="020B0400000000000000" pitchFamily="50" charset="-128"/>
                <a:ea typeface="BIZ UDPゴシック" panose="020B0400000000000000" pitchFamily="50" charset="-128"/>
              </a:rPr>
              <a:t>③必要であると認めるときは、</a:t>
            </a:r>
            <a:endParaRPr kumimoji="1" lang="en-US" altLang="ja-JP" sz="12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200" dirty="0">
                <a:latin typeface="BIZ UDPゴシック" panose="020B0400000000000000" pitchFamily="50" charset="-128"/>
                <a:ea typeface="BIZ UDPゴシック" panose="020B0400000000000000" pitchFamily="50" charset="-128"/>
              </a:rPr>
              <a:t>その者に対し、説示又は助言をすることができるとしている。</a:t>
            </a:r>
          </a:p>
        </p:txBody>
      </p:sp>
      <p:sp>
        <p:nvSpPr>
          <p:cNvPr id="9" name="テキスト ボックス 8">
            <a:extLst>
              <a:ext uri="{FF2B5EF4-FFF2-40B4-BE49-F238E27FC236}">
                <a16:creationId xmlns:a16="http://schemas.microsoft.com/office/drawing/2014/main" id="{7D9117E5-C46B-7804-250E-F90F6CAFF996}"/>
              </a:ext>
            </a:extLst>
          </p:cNvPr>
          <p:cNvSpPr txBox="1"/>
          <p:nvPr/>
        </p:nvSpPr>
        <p:spPr>
          <a:xfrm>
            <a:off x="131490" y="5376228"/>
            <a:ext cx="1404552" cy="307777"/>
          </a:xfrm>
          <a:prstGeom prst="rect">
            <a:avLst/>
          </a:prstGeom>
          <a:noFill/>
        </p:spPr>
        <p:txBody>
          <a:bodyPr wrap="none" rtlCol="0">
            <a:spAutoFit/>
          </a:bodyPr>
          <a:lstStyle/>
          <a:p>
            <a:r>
              <a:rPr kumimoji="1" lang="ja-JP" altLang="en-US" sz="1400" dirty="0">
                <a:latin typeface="BIZ UDPゴシック" panose="020B0400000000000000" pitchFamily="50" charset="-128"/>
                <a:ea typeface="BIZ UDPゴシック" panose="020B0400000000000000" pitchFamily="50" charset="-128"/>
              </a:rPr>
              <a:t>これまでの実績</a:t>
            </a:r>
          </a:p>
        </p:txBody>
      </p:sp>
      <p:sp>
        <p:nvSpPr>
          <p:cNvPr id="19" name="テキスト ボックス 18">
            <a:extLst>
              <a:ext uri="{FF2B5EF4-FFF2-40B4-BE49-F238E27FC236}">
                <a16:creationId xmlns:a16="http://schemas.microsoft.com/office/drawing/2014/main" id="{89B3237C-C3BC-EEBC-3AD3-CEFB850DDCAD}"/>
              </a:ext>
            </a:extLst>
          </p:cNvPr>
          <p:cNvSpPr txBox="1"/>
          <p:nvPr/>
        </p:nvSpPr>
        <p:spPr>
          <a:xfrm>
            <a:off x="1436876" y="5413203"/>
            <a:ext cx="1459054" cy="276999"/>
          </a:xfrm>
          <a:prstGeom prst="rect">
            <a:avLst/>
          </a:prstGeom>
          <a:noFill/>
        </p:spPr>
        <p:txBody>
          <a:bodyPr wrap="none" rtlCol="0">
            <a:spAutoFit/>
          </a:bodyPr>
          <a:lstStyle/>
          <a:p>
            <a:pPr algn="l"/>
            <a:r>
              <a:rPr kumimoji="1" lang="en-US" altLang="ja-JP" sz="1200" dirty="0">
                <a:latin typeface="BIZ UDPゴシック" panose="020B0400000000000000" pitchFamily="50" charset="-128"/>
                <a:ea typeface="BIZ UDPゴシック" panose="020B0400000000000000" pitchFamily="50" charset="-128"/>
              </a:rPr>
              <a:t>※R</a:t>
            </a:r>
            <a:r>
              <a:rPr kumimoji="1" lang="ja-JP" altLang="en-US" sz="1200" dirty="0">
                <a:latin typeface="BIZ UDPゴシック" panose="020B0400000000000000" pitchFamily="50" charset="-128"/>
                <a:ea typeface="BIZ UDPゴシック" panose="020B0400000000000000" pitchFamily="50" charset="-128"/>
              </a:rPr>
              <a:t>８年８月末時点</a:t>
            </a:r>
          </a:p>
        </p:txBody>
      </p:sp>
      <p:graphicFrame>
        <p:nvGraphicFramePr>
          <p:cNvPr id="21" name="表 8">
            <a:extLst>
              <a:ext uri="{FF2B5EF4-FFF2-40B4-BE49-F238E27FC236}">
                <a16:creationId xmlns:a16="http://schemas.microsoft.com/office/drawing/2014/main" id="{44F0869D-8AEA-623A-DA2D-CF43FFB372CB}"/>
              </a:ext>
            </a:extLst>
          </p:cNvPr>
          <p:cNvGraphicFramePr>
            <a:graphicFrameLocks noGrp="1"/>
          </p:cNvGraphicFramePr>
          <p:nvPr>
            <p:extLst>
              <p:ext uri="{D42A27DB-BD31-4B8C-83A1-F6EECF244321}">
                <p14:modId xmlns:p14="http://schemas.microsoft.com/office/powerpoint/2010/main" val="1086401301"/>
              </p:ext>
            </p:extLst>
          </p:nvPr>
        </p:nvGraphicFramePr>
        <p:xfrm>
          <a:off x="150483" y="5684005"/>
          <a:ext cx="5231583" cy="754380"/>
        </p:xfrm>
        <a:graphic>
          <a:graphicData uri="http://schemas.openxmlformats.org/drawingml/2006/table">
            <a:tbl>
              <a:tblPr firstRow="1" bandRow="1">
                <a:tableStyleId>{5C22544A-7EE6-4342-B048-85BDC9FD1C3A}</a:tableStyleId>
              </a:tblPr>
              <a:tblGrid>
                <a:gridCol w="2834059">
                  <a:extLst>
                    <a:ext uri="{9D8B030D-6E8A-4147-A177-3AD203B41FA5}">
                      <a16:colId xmlns:a16="http://schemas.microsoft.com/office/drawing/2014/main" val="2586399654"/>
                    </a:ext>
                  </a:extLst>
                </a:gridCol>
                <a:gridCol w="651296">
                  <a:extLst>
                    <a:ext uri="{9D8B030D-6E8A-4147-A177-3AD203B41FA5}">
                      <a16:colId xmlns:a16="http://schemas.microsoft.com/office/drawing/2014/main" val="2351482601"/>
                    </a:ext>
                  </a:extLst>
                </a:gridCol>
                <a:gridCol w="490832">
                  <a:extLst>
                    <a:ext uri="{9D8B030D-6E8A-4147-A177-3AD203B41FA5}">
                      <a16:colId xmlns:a16="http://schemas.microsoft.com/office/drawing/2014/main" val="1611559646"/>
                    </a:ext>
                  </a:extLst>
                </a:gridCol>
                <a:gridCol w="562236">
                  <a:extLst>
                    <a:ext uri="{9D8B030D-6E8A-4147-A177-3AD203B41FA5}">
                      <a16:colId xmlns:a16="http://schemas.microsoft.com/office/drawing/2014/main" val="183449589"/>
                    </a:ext>
                  </a:extLst>
                </a:gridCol>
                <a:gridCol w="693160">
                  <a:extLst>
                    <a:ext uri="{9D8B030D-6E8A-4147-A177-3AD203B41FA5}">
                      <a16:colId xmlns:a16="http://schemas.microsoft.com/office/drawing/2014/main" val="2031612855"/>
                    </a:ext>
                  </a:extLst>
                </a:gridCol>
              </a:tblGrid>
              <a:tr h="165258">
                <a:tc>
                  <a:txBody>
                    <a:bodyPr/>
                    <a:lstStyle/>
                    <a:p>
                      <a:r>
                        <a:rPr kumimoji="1" lang="ja-JP" altLang="en-US" sz="1050" dirty="0">
                          <a:latin typeface="BIZ UDPゴシック" panose="020B0400000000000000" pitchFamily="50" charset="-128"/>
                          <a:ea typeface="BIZ UDPゴシック" panose="020B0400000000000000" pitchFamily="50" charset="-128"/>
                        </a:rPr>
                        <a:t>年度</a:t>
                      </a: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R6</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R7</a:t>
                      </a:r>
                      <a:endParaRPr kumimoji="1" lang="ja-JP" altLang="en-US" sz="105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en-US" altLang="ja-JP" sz="1050" dirty="0">
                          <a:latin typeface="BIZ UDPゴシック" panose="020B0400000000000000" pitchFamily="50" charset="-128"/>
                          <a:ea typeface="BIZ UDPゴシック" panose="020B0400000000000000" pitchFamily="50" charset="-128"/>
                        </a:rPr>
                        <a:t>R</a:t>
                      </a:r>
                      <a:r>
                        <a:rPr kumimoji="1" lang="ja-JP" altLang="en-US" sz="1050" dirty="0">
                          <a:latin typeface="BIZ UDPゴシック" panose="020B0400000000000000" pitchFamily="50" charset="-128"/>
                          <a:ea typeface="BIZ UDPゴシック" panose="020B0400000000000000" pitchFamily="50" charset="-128"/>
                        </a:rPr>
                        <a:t>８</a:t>
                      </a:r>
                    </a:p>
                  </a:txBody>
                  <a:tcPr anchor="ctr"/>
                </a:tc>
                <a:tc>
                  <a:txBody>
                    <a:bodyPr/>
                    <a:lstStyle/>
                    <a:p>
                      <a:pPr algn="ctr"/>
                      <a:r>
                        <a:rPr kumimoji="1" lang="ja-JP" altLang="en-US" sz="1050" dirty="0">
                          <a:latin typeface="BIZ UDPゴシック" panose="020B0400000000000000" pitchFamily="50" charset="-128"/>
                          <a:ea typeface="BIZ UDPゴシック" panose="020B0400000000000000" pitchFamily="50" charset="-128"/>
                        </a:rPr>
                        <a:t>合計</a:t>
                      </a:r>
                    </a:p>
                  </a:txBody>
                  <a:tcPr anchor="ctr"/>
                </a:tc>
                <a:extLst>
                  <a:ext uri="{0D108BD9-81ED-4DB2-BD59-A6C34878D82A}">
                    <a16:rowId xmlns:a16="http://schemas.microsoft.com/office/drawing/2014/main" val="2898508025"/>
                  </a:ext>
                </a:extLst>
              </a:tr>
              <a:tr h="212182">
                <a:tc>
                  <a:txBody>
                    <a:bodyPr/>
                    <a:lstStyle/>
                    <a:p>
                      <a:r>
                        <a:rPr kumimoji="1" lang="ja-JP" altLang="en-US" sz="1050" dirty="0">
                          <a:latin typeface="BIZ UDPゴシック" panose="020B0400000000000000" pitchFamily="50" charset="-128"/>
                          <a:ea typeface="BIZ UDPゴシック" panose="020B0400000000000000" pitchFamily="50" charset="-128"/>
                        </a:rPr>
                        <a:t>説示・助言を実施したアカウント数</a:t>
                      </a:r>
                    </a:p>
                  </a:txBody>
                  <a:tcPr anchor="ctr"/>
                </a:tc>
                <a:tc>
                  <a:txBody>
                    <a:bodyPr/>
                    <a:lstStyle/>
                    <a:p>
                      <a:pPr algn="ctr"/>
                      <a:r>
                        <a:rPr kumimoji="1" lang="en-US" altLang="ja-JP" sz="1050" dirty="0">
                          <a:latin typeface="+mn-lt"/>
                        </a:rPr>
                        <a:t>1</a:t>
                      </a:r>
                      <a:endParaRPr kumimoji="1" lang="ja-JP" altLang="en-US" sz="1050" dirty="0">
                        <a:latin typeface="+mn-lt"/>
                      </a:endParaRPr>
                    </a:p>
                  </a:txBody>
                  <a:tcPr anchor="ctr"/>
                </a:tc>
                <a:tc>
                  <a:txBody>
                    <a:bodyPr/>
                    <a:lstStyle/>
                    <a:p>
                      <a:pPr algn="ctr"/>
                      <a:r>
                        <a:rPr kumimoji="1" lang="en-US" altLang="ja-JP" sz="1050" dirty="0">
                          <a:latin typeface="+mn-lt"/>
                        </a:rPr>
                        <a:t>3</a:t>
                      </a:r>
                      <a:endParaRPr kumimoji="1" lang="ja-JP" altLang="en-US" sz="1050" dirty="0">
                        <a:latin typeface="+mn-lt"/>
                      </a:endParaRPr>
                    </a:p>
                  </a:txBody>
                  <a:tcPr anchor="ctr"/>
                </a:tc>
                <a:tc>
                  <a:txBody>
                    <a:bodyPr/>
                    <a:lstStyle/>
                    <a:p>
                      <a:pPr algn="ctr"/>
                      <a:r>
                        <a:rPr kumimoji="1" lang="en-US" altLang="ja-JP" sz="1050" dirty="0">
                          <a:latin typeface="+mn-lt"/>
                        </a:rPr>
                        <a:t>0</a:t>
                      </a:r>
                      <a:endParaRPr kumimoji="1" lang="ja-JP" altLang="en-US" sz="1050" dirty="0">
                        <a:latin typeface="+mn-lt"/>
                      </a:endParaRPr>
                    </a:p>
                  </a:txBody>
                  <a:tcPr anchor="ctr"/>
                </a:tc>
                <a:tc>
                  <a:txBody>
                    <a:bodyPr/>
                    <a:lstStyle/>
                    <a:p>
                      <a:pPr marL="0" algn="ctr" defTabSz="914400" rtl="0" eaLnBrk="1" latinLnBrk="0" hangingPunct="1"/>
                      <a:r>
                        <a:rPr kumimoji="1" lang="en-US" altLang="ja-JP" sz="1050" kern="1200" dirty="0">
                          <a:solidFill>
                            <a:schemeClr val="dk1"/>
                          </a:solidFill>
                          <a:latin typeface="+mn-lt"/>
                          <a:ea typeface="+mn-ea"/>
                          <a:cs typeface="+mn-cs"/>
                        </a:rPr>
                        <a:t>4</a:t>
                      </a:r>
                      <a:endParaRPr kumimoji="1" lang="ja-JP" altLang="en-US" sz="1050" kern="1200" dirty="0">
                        <a:solidFill>
                          <a:schemeClr val="dk1"/>
                        </a:solidFill>
                        <a:latin typeface="+mn-lt"/>
                        <a:ea typeface="+mn-ea"/>
                        <a:cs typeface="+mn-cs"/>
                      </a:endParaRPr>
                    </a:p>
                  </a:txBody>
                  <a:tcPr anchor="ctr"/>
                </a:tc>
                <a:extLst>
                  <a:ext uri="{0D108BD9-81ED-4DB2-BD59-A6C34878D82A}">
                    <a16:rowId xmlns:a16="http://schemas.microsoft.com/office/drawing/2014/main" val="1221424314"/>
                  </a:ext>
                </a:extLst>
              </a:tr>
              <a:tr h="236386">
                <a:tc>
                  <a:txBody>
                    <a:bodyPr/>
                    <a:lstStyle/>
                    <a:p>
                      <a:r>
                        <a:rPr kumimoji="1" lang="ja-JP" altLang="en-US" sz="1050" dirty="0">
                          <a:latin typeface="BIZ UDPゴシック" panose="020B0400000000000000" pitchFamily="50" charset="-128"/>
                          <a:ea typeface="BIZ UDPゴシック" panose="020B0400000000000000" pitchFamily="50" charset="-128"/>
                        </a:rPr>
                        <a:t>説示・助言後、閲覧不能となった件数</a:t>
                      </a:r>
                    </a:p>
                  </a:txBody>
                  <a:tcPr anchor="ctr"/>
                </a:tc>
                <a:tc>
                  <a:txBody>
                    <a:bodyPr/>
                    <a:lstStyle/>
                    <a:p>
                      <a:pPr algn="ctr"/>
                      <a:r>
                        <a:rPr kumimoji="1" lang="en-US" altLang="ja-JP" sz="1050" dirty="0">
                          <a:latin typeface="+mn-lt"/>
                        </a:rPr>
                        <a:t>0</a:t>
                      </a:r>
                      <a:endParaRPr kumimoji="1" lang="ja-JP" altLang="en-US" sz="1050" dirty="0">
                        <a:latin typeface="+mn-lt"/>
                      </a:endParaRPr>
                    </a:p>
                  </a:txBody>
                  <a:tcPr anchor="ctr"/>
                </a:tc>
                <a:tc>
                  <a:txBody>
                    <a:bodyPr/>
                    <a:lstStyle/>
                    <a:p>
                      <a:pPr algn="ctr"/>
                      <a:r>
                        <a:rPr kumimoji="1" lang="en-US" altLang="ja-JP" sz="1050" dirty="0">
                          <a:latin typeface="+mn-lt"/>
                        </a:rPr>
                        <a:t>25</a:t>
                      </a:r>
                    </a:p>
                  </a:txBody>
                  <a:tcPr anchor="ctr"/>
                </a:tc>
                <a:tc>
                  <a:txBody>
                    <a:bodyPr/>
                    <a:lstStyle/>
                    <a:p>
                      <a:pPr algn="ctr"/>
                      <a:r>
                        <a:rPr kumimoji="1" lang="en-US" altLang="ja-JP" sz="1050" dirty="0">
                          <a:latin typeface="+mn-lt"/>
                        </a:rPr>
                        <a:t>0</a:t>
                      </a:r>
                    </a:p>
                  </a:txBody>
                  <a:tcPr anchor="ctr"/>
                </a:tc>
                <a:tc>
                  <a:txBody>
                    <a:bodyPr/>
                    <a:lstStyle/>
                    <a:p>
                      <a:pPr marL="0" algn="ctr" defTabSz="914400" rtl="0" eaLnBrk="1" latinLnBrk="0" hangingPunct="1"/>
                      <a:r>
                        <a:rPr kumimoji="1" lang="en-US" altLang="ja-JP" sz="1050" kern="1200" dirty="0">
                          <a:solidFill>
                            <a:schemeClr val="dk1"/>
                          </a:solidFill>
                          <a:latin typeface="+mn-lt"/>
                          <a:ea typeface="+mn-ea"/>
                          <a:cs typeface="+mn-cs"/>
                        </a:rPr>
                        <a:t>25</a:t>
                      </a:r>
                      <a:endParaRPr kumimoji="1" lang="ja-JP" altLang="en-US" sz="1050" kern="1200" dirty="0">
                        <a:solidFill>
                          <a:schemeClr val="dk1"/>
                        </a:solidFill>
                        <a:latin typeface="+mn-lt"/>
                        <a:ea typeface="+mn-ea"/>
                        <a:cs typeface="+mn-cs"/>
                      </a:endParaRPr>
                    </a:p>
                  </a:txBody>
                  <a:tcPr anchor="ctr"/>
                </a:tc>
                <a:extLst>
                  <a:ext uri="{0D108BD9-81ED-4DB2-BD59-A6C34878D82A}">
                    <a16:rowId xmlns:a16="http://schemas.microsoft.com/office/drawing/2014/main" val="3932436829"/>
                  </a:ext>
                </a:extLst>
              </a:tr>
            </a:tbl>
          </a:graphicData>
        </a:graphic>
      </p:graphicFrame>
      <p:sp>
        <p:nvSpPr>
          <p:cNvPr id="10" name="テキスト ボックス 9">
            <a:extLst>
              <a:ext uri="{FF2B5EF4-FFF2-40B4-BE49-F238E27FC236}">
                <a16:creationId xmlns:a16="http://schemas.microsoft.com/office/drawing/2014/main" id="{6F181C67-1EFF-5EDD-9214-47A880D0CF18}"/>
              </a:ext>
            </a:extLst>
          </p:cNvPr>
          <p:cNvSpPr txBox="1"/>
          <p:nvPr/>
        </p:nvSpPr>
        <p:spPr>
          <a:xfrm>
            <a:off x="2166403" y="-24466"/>
            <a:ext cx="5352747" cy="400110"/>
          </a:xfrm>
          <a:prstGeom prst="rect">
            <a:avLst/>
          </a:prstGeom>
          <a:noFill/>
        </p:spPr>
        <p:txBody>
          <a:bodyPr wrap="none" rtlCol="0">
            <a:spAutoFit/>
          </a:bodyPr>
          <a:lstStyle/>
          <a:p>
            <a:r>
              <a:rPr kumimoji="1" lang="ja-JP" altLang="en-US" sz="2000" b="1" dirty="0">
                <a:latin typeface="BIZ UDPゴシック" panose="020B0400000000000000" pitchFamily="50" charset="-128"/>
                <a:ea typeface="BIZ UDPゴシック" panose="020B0400000000000000" pitchFamily="50" charset="-128"/>
              </a:rPr>
              <a:t>１．不当な差別的言動に係る侵害情報への対応</a:t>
            </a:r>
          </a:p>
        </p:txBody>
      </p:sp>
      <p:sp>
        <p:nvSpPr>
          <p:cNvPr id="4" name="正方形/長方形 3">
            <a:extLst>
              <a:ext uri="{FF2B5EF4-FFF2-40B4-BE49-F238E27FC236}">
                <a16:creationId xmlns:a16="http://schemas.microsoft.com/office/drawing/2014/main" id="{C817F33B-8F73-D70B-9727-46B0BDB0D3DB}"/>
              </a:ext>
            </a:extLst>
          </p:cNvPr>
          <p:cNvSpPr/>
          <p:nvPr/>
        </p:nvSpPr>
        <p:spPr>
          <a:xfrm>
            <a:off x="131490" y="3879342"/>
            <a:ext cx="4069825" cy="33360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BIZ UDPゴシック" panose="020B0400000000000000" pitchFamily="50" charset="-128"/>
                <a:ea typeface="BIZ UDPゴシック" panose="020B0400000000000000" pitchFamily="50" charset="-128"/>
              </a:rPr>
              <a:t>発信者等への説示・助言	</a:t>
            </a:r>
            <a:r>
              <a:rPr kumimoji="1" lang="en-US" altLang="ja-JP" b="1" dirty="0">
                <a:latin typeface="BIZ UDPゴシック" panose="020B0400000000000000" pitchFamily="50" charset="-128"/>
                <a:ea typeface="BIZ UDPゴシック" panose="020B0400000000000000" pitchFamily="50" charset="-128"/>
              </a:rPr>
              <a:t>【</a:t>
            </a:r>
            <a:r>
              <a:rPr kumimoji="1" lang="ja-JP" altLang="en-US" b="1" dirty="0">
                <a:latin typeface="BIZ UDPゴシック" panose="020B0400000000000000" pitchFamily="50" charset="-128"/>
                <a:ea typeface="BIZ UDPゴシック" panose="020B0400000000000000" pitchFamily="50" charset="-128"/>
              </a:rPr>
              <a:t>第１３条</a:t>
            </a:r>
            <a:r>
              <a:rPr kumimoji="1" lang="en-US" altLang="ja-JP" b="1" dirty="0">
                <a:latin typeface="BIZ UDPゴシック" panose="020B0400000000000000" pitchFamily="50" charset="-128"/>
                <a:ea typeface="BIZ UDPゴシック" panose="020B0400000000000000" pitchFamily="50" charset="-128"/>
              </a:rPr>
              <a:t>】</a:t>
            </a:r>
          </a:p>
        </p:txBody>
      </p:sp>
      <p:sp>
        <p:nvSpPr>
          <p:cNvPr id="5" name="テキスト ボックス 4">
            <a:extLst>
              <a:ext uri="{FF2B5EF4-FFF2-40B4-BE49-F238E27FC236}">
                <a16:creationId xmlns:a16="http://schemas.microsoft.com/office/drawing/2014/main" id="{2C5E8E6E-ED21-44C5-1800-69800C96A282}"/>
              </a:ext>
            </a:extLst>
          </p:cNvPr>
          <p:cNvSpPr txBox="1"/>
          <p:nvPr/>
        </p:nvSpPr>
        <p:spPr>
          <a:xfrm>
            <a:off x="150483" y="941268"/>
            <a:ext cx="9605032" cy="819840"/>
          </a:xfrm>
          <a:prstGeom prst="rect">
            <a:avLst/>
          </a:prstGeom>
          <a:solidFill>
            <a:schemeClr val="accent5">
              <a:lumMod val="20000"/>
              <a:lumOff val="80000"/>
            </a:schemeClr>
          </a:solidFill>
        </p:spPr>
        <p:txBody>
          <a:bodyPr wrap="square" rtlCol="0">
            <a:spAutoFit/>
          </a:bodyPr>
          <a:lstStyle/>
          <a:p>
            <a:pPr>
              <a:lnSpc>
                <a:spcPts val="2000"/>
              </a:lnSpc>
            </a:pPr>
            <a:r>
              <a:rPr kumimoji="1" lang="ja-JP" altLang="en-US" sz="1200" dirty="0">
                <a:latin typeface="BIZ UDPゴシック" panose="020B0400000000000000" pitchFamily="50" charset="-128"/>
                <a:ea typeface="BIZ UDPゴシック" panose="020B0400000000000000" pitchFamily="50" charset="-128"/>
              </a:rPr>
              <a:t>①不当な差別的言動であること、②侵害情報であること、が明らかであり、</a:t>
            </a:r>
            <a:endParaRPr kumimoji="1" lang="en-US" altLang="ja-JP" sz="12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200" dirty="0">
                <a:latin typeface="BIZ UDPゴシック" panose="020B0400000000000000" pitchFamily="50" charset="-128"/>
                <a:ea typeface="BIZ UDPゴシック" panose="020B0400000000000000" pitchFamily="50" charset="-128"/>
              </a:rPr>
              <a:t>③必要であると認めるときは、</a:t>
            </a:r>
            <a:endParaRPr kumimoji="1" lang="en-US" altLang="ja-JP" sz="12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200" dirty="0">
                <a:latin typeface="BIZ UDPゴシック" panose="020B0400000000000000" pitchFamily="50" charset="-128"/>
                <a:ea typeface="BIZ UDPゴシック" panose="020B0400000000000000" pitchFamily="50" charset="-128"/>
              </a:rPr>
              <a:t>国への通報又はプラットフォーム事業者に対する削除を要請することができるとしている。</a:t>
            </a:r>
          </a:p>
        </p:txBody>
      </p:sp>
      <p:sp>
        <p:nvSpPr>
          <p:cNvPr id="16" name="正方形/長方形 15">
            <a:extLst>
              <a:ext uri="{FF2B5EF4-FFF2-40B4-BE49-F238E27FC236}">
                <a16:creationId xmlns:a16="http://schemas.microsoft.com/office/drawing/2014/main" id="{0992B3B0-EF1F-44C3-A458-EEBAD8BF770C}"/>
              </a:ext>
            </a:extLst>
          </p:cNvPr>
          <p:cNvSpPr/>
          <p:nvPr/>
        </p:nvSpPr>
        <p:spPr>
          <a:xfrm>
            <a:off x="108463" y="620511"/>
            <a:ext cx="5528662" cy="33360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BIZ UDPゴシック" panose="020B0400000000000000" pitchFamily="50" charset="-128"/>
                <a:ea typeface="BIZ UDPゴシック" panose="020B0400000000000000" pitchFamily="50" charset="-128"/>
              </a:rPr>
              <a:t>プラットフォーム事業者等への削除要請　</a:t>
            </a:r>
            <a:r>
              <a:rPr kumimoji="1" lang="en-US" altLang="ja-JP" b="1" dirty="0">
                <a:latin typeface="BIZ UDPゴシック" panose="020B0400000000000000" pitchFamily="50" charset="-128"/>
                <a:ea typeface="BIZ UDPゴシック" panose="020B0400000000000000" pitchFamily="50" charset="-128"/>
              </a:rPr>
              <a:t>【</a:t>
            </a:r>
            <a:r>
              <a:rPr kumimoji="1" lang="ja-JP" altLang="en-US" b="1" dirty="0">
                <a:latin typeface="BIZ UDPゴシック" panose="020B0400000000000000" pitchFamily="50" charset="-128"/>
                <a:ea typeface="BIZ UDPゴシック" panose="020B0400000000000000" pitchFamily="50" charset="-128"/>
              </a:rPr>
              <a:t>第１２条</a:t>
            </a:r>
            <a:r>
              <a:rPr kumimoji="1" lang="en-US" altLang="ja-JP" b="1" dirty="0">
                <a:latin typeface="BIZ UDPゴシック" panose="020B0400000000000000" pitchFamily="50" charset="-128"/>
                <a:ea typeface="BIZ UDPゴシック" panose="020B0400000000000000" pitchFamily="50" charset="-128"/>
              </a:rPr>
              <a:t>】</a:t>
            </a:r>
          </a:p>
        </p:txBody>
      </p:sp>
    </p:spTree>
    <p:extLst>
      <p:ext uri="{BB962C8B-B14F-4D97-AF65-F5344CB8AC3E}">
        <p14:creationId xmlns:p14="http://schemas.microsoft.com/office/powerpoint/2010/main" val="2934750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4814BC98-CAE4-4673-8243-45466A2F6418}"/>
              </a:ext>
            </a:extLst>
          </p:cNvPr>
          <p:cNvCxnSpPr>
            <a:cxnSpLocks/>
          </p:cNvCxnSpPr>
          <p:nvPr/>
        </p:nvCxnSpPr>
        <p:spPr>
          <a:xfrm>
            <a:off x="0" y="406287"/>
            <a:ext cx="99060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8E328025-1AF2-4E3D-A907-B8EF5515DC26}"/>
              </a:ext>
            </a:extLst>
          </p:cNvPr>
          <p:cNvSpPr/>
          <p:nvPr/>
        </p:nvSpPr>
        <p:spPr>
          <a:xfrm>
            <a:off x="8377311" y="0"/>
            <a:ext cx="1528689" cy="39572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資料１ー２</a:t>
            </a:r>
          </a:p>
        </p:txBody>
      </p:sp>
      <p:sp>
        <p:nvSpPr>
          <p:cNvPr id="10" name="テキスト ボックス 9">
            <a:extLst>
              <a:ext uri="{FF2B5EF4-FFF2-40B4-BE49-F238E27FC236}">
                <a16:creationId xmlns:a16="http://schemas.microsoft.com/office/drawing/2014/main" id="{16A8263E-D918-45C4-B5EE-E25AB0FB8F4F}"/>
              </a:ext>
            </a:extLst>
          </p:cNvPr>
          <p:cNvSpPr txBox="1"/>
          <p:nvPr/>
        </p:nvSpPr>
        <p:spPr>
          <a:xfrm>
            <a:off x="458987" y="1113665"/>
            <a:ext cx="8988026" cy="410369"/>
          </a:xfrm>
          <a:prstGeom prst="rect">
            <a:avLst/>
          </a:prstGeom>
          <a:noFill/>
        </p:spPr>
        <p:txBody>
          <a:bodyPr wrap="square" lIns="0" tIns="0" rIns="0" bIns="0" rtlCol="0">
            <a:spAutoFit/>
          </a:bodyPr>
          <a:lstStyle/>
          <a:p>
            <a:pPr>
              <a:lnSpc>
                <a:spcPts val="1571"/>
              </a:lnSpc>
            </a:pPr>
            <a:r>
              <a:rPr kumimoji="1" lang="ja-JP" altLang="en-US" sz="1600" dirty="0">
                <a:latin typeface="BIZ UDPゴシック" panose="020B0400000000000000" pitchFamily="50" charset="-128"/>
                <a:ea typeface="BIZ UDPゴシック" panose="020B0400000000000000" pitchFamily="50" charset="-128"/>
              </a:rPr>
              <a:t>インターネット上の人権侵害に対しては、悪質情報の削除手続、発信者情報の開示請求手続等、専門的な知識や対応が必要なことから、ネットの誹謗中傷等の専門相談窓口（ネットハーモニー）を開設</a:t>
            </a:r>
            <a:endParaRPr kumimoji="1" lang="en-US" altLang="ja-JP" sz="1600" dirty="0">
              <a:latin typeface="BIZ UDPゴシック" panose="020B0400000000000000" pitchFamily="50" charset="-128"/>
              <a:ea typeface="BIZ UDPゴシック" panose="020B0400000000000000" pitchFamily="50" charset="-128"/>
            </a:endParaRPr>
          </a:p>
        </p:txBody>
      </p:sp>
      <p:graphicFrame>
        <p:nvGraphicFramePr>
          <p:cNvPr id="6" name="表 11">
            <a:extLst>
              <a:ext uri="{FF2B5EF4-FFF2-40B4-BE49-F238E27FC236}">
                <a16:creationId xmlns:a16="http://schemas.microsoft.com/office/drawing/2014/main" id="{ADEE6DC8-790E-4617-AF68-40798965C3F2}"/>
              </a:ext>
            </a:extLst>
          </p:cNvPr>
          <p:cNvGraphicFramePr>
            <a:graphicFrameLocks noGrp="1"/>
          </p:cNvGraphicFramePr>
          <p:nvPr>
            <p:extLst>
              <p:ext uri="{D42A27DB-BD31-4B8C-83A1-F6EECF244321}">
                <p14:modId xmlns:p14="http://schemas.microsoft.com/office/powerpoint/2010/main" val="977197461"/>
              </p:ext>
            </p:extLst>
          </p:nvPr>
        </p:nvGraphicFramePr>
        <p:xfrm>
          <a:off x="506007" y="1950679"/>
          <a:ext cx="8893986" cy="4297680"/>
        </p:xfrm>
        <a:graphic>
          <a:graphicData uri="http://schemas.openxmlformats.org/drawingml/2006/table">
            <a:tbl>
              <a:tblPr firstRow="1" bandRow="1">
                <a:tableStyleId>{5940675A-B579-460E-94D1-54222C63F5DA}</a:tableStyleId>
              </a:tblPr>
              <a:tblGrid>
                <a:gridCol w="2277710">
                  <a:extLst>
                    <a:ext uri="{9D8B030D-6E8A-4147-A177-3AD203B41FA5}">
                      <a16:colId xmlns:a16="http://schemas.microsoft.com/office/drawing/2014/main" val="2812015449"/>
                    </a:ext>
                  </a:extLst>
                </a:gridCol>
                <a:gridCol w="6616276">
                  <a:extLst>
                    <a:ext uri="{9D8B030D-6E8A-4147-A177-3AD203B41FA5}">
                      <a16:colId xmlns:a16="http://schemas.microsoft.com/office/drawing/2014/main" val="181628065"/>
                    </a:ext>
                  </a:extLst>
                </a:gridCol>
              </a:tblGrid>
              <a:tr h="1947044">
                <a:tc>
                  <a:txBody>
                    <a:bodyPr/>
                    <a:lstStyle/>
                    <a:p>
                      <a:r>
                        <a:rPr kumimoji="1" lang="ja-JP" altLang="en-US" sz="1400" dirty="0">
                          <a:latin typeface="BIZ UDPゴシック" panose="020B0400000000000000" pitchFamily="50" charset="-128"/>
                          <a:ea typeface="BIZ UDPゴシック" panose="020B0400000000000000" pitchFamily="50" charset="-128"/>
                        </a:rPr>
                        <a:t>事業内容</a:t>
                      </a:r>
                    </a:p>
                  </a:txBody>
                  <a:tcPr/>
                </a:tc>
                <a:tc>
                  <a:txBody>
                    <a:bodyPr/>
                    <a:lstStyle/>
                    <a:p>
                      <a:r>
                        <a:rPr kumimoji="1" lang="ja-JP" altLang="en-US" sz="1200" dirty="0">
                          <a:latin typeface="BIZ UDPゴシック" panose="020B0400000000000000" pitchFamily="50" charset="-128"/>
                          <a:ea typeface="BIZ UDPゴシック" panose="020B0400000000000000" pitchFamily="50" charset="-128"/>
                        </a:rPr>
                        <a:t>①専門相談窓口の開設</a:t>
                      </a:r>
                    </a:p>
                    <a:p>
                      <a:r>
                        <a:rPr kumimoji="1" lang="ja-JP" altLang="en-US" sz="1200" dirty="0">
                          <a:latin typeface="BIZ UDPゴシック" panose="020B0400000000000000" pitchFamily="50" charset="-128"/>
                          <a:ea typeface="BIZ UDPゴシック" panose="020B0400000000000000" pitchFamily="50" charset="-128"/>
                        </a:rPr>
                        <a:t>・インターネット上のトラブルに関する相談を幅広く受け付け、誹謗中傷や差別的言動に関する相談について必要な助言を実施</a:t>
                      </a:r>
                    </a:p>
                    <a:p>
                      <a:r>
                        <a:rPr kumimoji="1" lang="ja-JP" altLang="en-US" sz="1200" dirty="0">
                          <a:latin typeface="BIZ UDPゴシック" panose="020B0400000000000000" pitchFamily="50" charset="-128"/>
                          <a:ea typeface="BIZ UDPゴシック" panose="020B0400000000000000" pitchFamily="50" charset="-128"/>
                        </a:rPr>
                        <a:t>・その他の相談については、連携する適切な関係機関へ案内　　　　　　　　</a:t>
                      </a:r>
                    </a:p>
                    <a:p>
                      <a:r>
                        <a:rPr kumimoji="1" lang="ja-JP" altLang="en-US" sz="1200" dirty="0">
                          <a:latin typeface="BIZ UDPゴシック" panose="020B0400000000000000" pitchFamily="50" charset="-128"/>
                          <a:ea typeface="BIZ UDPゴシック" panose="020B0400000000000000" pitchFamily="50" charset="-128"/>
                        </a:rPr>
                        <a:t> ②専門家への相談体制の構築</a:t>
                      </a:r>
                    </a:p>
                    <a:p>
                      <a:r>
                        <a:rPr kumimoji="1" lang="ja-JP" altLang="en-US" sz="1200" dirty="0">
                          <a:latin typeface="BIZ UDPゴシック" panose="020B0400000000000000" pitchFamily="50" charset="-128"/>
                          <a:ea typeface="BIZ UDPゴシック" panose="020B0400000000000000" pitchFamily="50" charset="-128"/>
                        </a:rPr>
                        <a:t>・法的助言が必要と判断した事案は、無料で被害者を対象とした弁護士に相談（必要に応じ複数回）できる体制を構築</a:t>
                      </a:r>
                    </a:p>
                    <a:p>
                      <a:r>
                        <a:rPr kumimoji="1" lang="ja-JP" altLang="en-US" sz="1200" dirty="0">
                          <a:latin typeface="BIZ UDPゴシック" panose="020B0400000000000000" pitchFamily="50" charset="-128"/>
                          <a:ea typeface="BIZ UDPゴシック" panose="020B0400000000000000" pitchFamily="50" charset="-128"/>
                        </a:rPr>
                        <a:t>・心の悩みがある相談者には、必要性を踏まえ、無料で専門家に相談（必要に応じ複数回）できる体制を構築</a:t>
                      </a:r>
                    </a:p>
                    <a:p>
                      <a:r>
                        <a:rPr kumimoji="1" lang="ja-JP" altLang="en-US" sz="1200" dirty="0">
                          <a:latin typeface="BIZ UDPゴシック" panose="020B0400000000000000" pitchFamily="50" charset="-128"/>
                          <a:ea typeface="BIZ UDPゴシック" panose="020B0400000000000000" pitchFamily="50" charset="-128"/>
                        </a:rPr>
                        <a:t>③ホームページ</a:t>
                      </a:r>
                    </a:p>
                    <a:p>
                      <a:r>
                        <a:rPr kumimoji="1" lang="ja-JP" altLang="en-US" sz="1200" dirty="0">
                          <a:latin typeface="BIZ UDPゴシック" panose="020B0400000000000000" pitchFamily="50" charset="-128"/>
                          <a:ea typeface="BIZ UDPゴシック" panose="020B0400000000000000" pitchFamily="50" charset="-128"/>
                        </a:rPr>
                        <a:t>　①、②の事業周知のためホームページ作成・管理運営</a:t>
                      </a:r>
                    </a:p>
                  </a:txBody>
                  <a:tcPr/>
                </a:tc>
                <a:extLst>
                  <a:ext uri="{0D108BD9-81ED-4DB2-BD59-A6C34878D82A}">
                    <a16:rowId xmlns:a16="http://schemas.microsoft.com/office/drawing/2014/main" val="1032528223"/>
                  </a:ext>
                </a:extLst>
              </a:tr>
              <a:tr h="545172">
                <a:tc>
                  <a:txBody>
                    <a:bodyPr/>
                    <a:lstStyle/>
                    <a:p>
                      <a:r>
                        <a:rPr kumimoji="1" lang="ja-JP" altLang="en-US" sz="1400" dirty="0">
                          <a:latin typeface="BIZ UDPゴシック" panose="020B0400000000000000" pitchFamily="50" charset="-128"/>
                          <a:ea typeface="BIZ UDPゴシック" panose="020B0400000000000000" pitchFamily="50" charset="-128"/>
                        </a:rPr>
                        <a:t>開設日時　 </a:t>
                      </a:r>
                    </a:p>
                  </a:txBody>
                  <a:tcPr/>
                </a:tc>
                <a:tc>
                  <a:txBody>
                    <a:bodyPr/>
                    <a:lstStyle/>
                    <a:p>
                      <a:r>
                        <a:rPr kumimoji="1" lang="ja-JP" altLang="en-US" sz="1200" dirty="0">
                          <a:latin typeface="BIZ UDPゴシック" panose="020B0400000000000000" pitchFamily="50" charset="-128"/>
                          <a:ea typeface="BIZ UDPゴシック" panose="020B0400000000000000" pitchFamily="50" charset="-128"/>
                        </a:rPr>
                        <a:t>①相談窓口 　毎日２名または３名体制</a:t>
                      </a:r>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週６日）　</a:t>
                      </a: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６</a:t>
                      </a:r>
                      <a:r>
                        <a:rPr kumimoji="1" lang="en-US" altLang="ja-JP" sz="1200" dirty="0">
                          <a:latin typeface="BIZ UDPゴシック" panose="020B0400000000000000" pitchFamily="50" charset="-128"/>
                          <a:ea typeface="BIZ UDPゴシック" panose="020B0400000000000000" pitchFamily="50" charset="-128"/>
                        </a:rPr>
                        <a:t>:00</a:t>
                      </a:r>
                      <a:r>
                        <a:rPr kumimoji="1" lang="ja-JP" altLang="en-US" sz="1200" dirty="0">
                          <a:latin typeface="BIZ UDPゴシック" panose="020B0400000000000000" pitchFamily="50" charset="-128"/>
                          <a:ea typeface="BIZ UDPゴシック" panose="020B0400000000000000" pitchFamily="50" charset="-128"/>
                        </a:rPr>
                        <a:t>～</a:t>
                      </a:r>
                      <a:r>
                        <a:rPr kumimoji="1" lang="en-US" altLang="ja-JP" sz="1200" dirty="0">
                          <a:latin typeface="BIZ UDPゴシック" panose="020B0400000000000000" pitchFamily="50" charset="-128"/>
                          <a:ea typeface="BIZ UDPゴシック" panose="020B0400000000000000" pitchFamily="50" charset="-128"/>
                        </a:rPr>
                        <a:t>22:00</a:t>
                      </a:r>
                      <a:r>
                        <a:rPr kumimoji="1" lang="ja-JP" altLang="en-US" sz="1200" dirty="0">
                          <a:latin typeface="BIZ UDPゴシック" panose="020B0400000000000000" pitchFamily="50" charset="-128"/>
                          <a:ea typeface="BIZ UDPゴシック" panose="020B0400000000000000" pitchFamily="50" charset="-128"/>
                        </a:rPr>
                        <a:t>　休日相談実施</a:t>
                      </a:r>
                    </a:p>
                    <a:p>
                      <a:r>
                        <a:rPr kumimoji="1" lang="ja-JP" altLang="en-US" sz="1200" dirty="0">
                          <a:latin typeface="BIZ UDPゴシック" panose="020B0400000000000000" pitchFamily="50" charset="-128"/>
                          <a:ea typeface="BIZ UDPゴシック" panose="020B0400000000000000" pitchFamily="50" charset="-128"/>
                        </a:rPr>
                        <a:t>　　　　　　スーパーバイザー１名、一般相談員１名又は２名、業務アドバイザー（非常勤）</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②弁護士等専門家相談　　随時</a:t>
                      </a:r>
                    </a:p>
                  </a:txBody>
                  <a:tcPr/>
                </a:tc>
                <a:extLst>
                  <a:ext uri="{0D108BD9-81ED-4DB2-BD59-A6C34878D82A}">
                    <a16:rowId xmlns:a16="http://schemas.microsoft.com/office/drawing/2014/main" val="3520128871"/>
                  </a:ext>
                </a:extLst>
              </a:tr>
              <a:tr h="1323990">
                <a:tc>
                  <a:txBody>
                    <a:bodyPr/>
                    <a:lstStyle/>
                    <a:p>
                      <a:r>
                        <a:rPr kumimoji="1" lang="ja-JP" altLang="en-US" sz="1400" dirty="0">
                          <a:latin typeface="BIZ UDPゴシック" panose="020B0400000000000000" pitchFamily="50" charset="-128"/>
                          <a:ea typeface="BIZ UDPゴシック" panose="020B0400000000000000" pitchFamily="50" charset="-128"/>
                        </a:rPr>
                        <a:t>効果的・効率的な手法</a:t>
                      </a:r>
                    </a:p>
                  </a:txBody>
                  <a:tcPr/>
                </a:tc>
                <a:tc>
                  <a:txBody>
                    <a:bodyPr/>
                    <a:lstStyle/>
                    <a:p>
                      <a:r>
                        <a:rPr kumimoji="1" lang="ja-JP" altLang="en-US" sz="1200" dirty="0">
                          <a:latin typeface="BIZ UDPゴシック" panose="020B0400000000000000" pitchFamily="50" charset="-128"/>
                          <a:ea typeface="BIZ UDPゴシック" panose="020B0400000000000000" pitchFamily="50" charset="-128"/>
                        </a:rPr>
                        <a:t>①</a:t>
                      </a:r>
                      <a:r>
                        <a:rPr kumimoji="1" lang="en-US" altLang="ja-JP" sz="1200" dirty="0">
                          <a:latin typeface="BIZ UDPゴシック" panose="020B0400000000000000" pitchFamily="50" charset="-128"/>
                          <a:ea typeface="BIZ UDPゴシック" panose="020B0400000000000000" pitchFamily="50" charset="-128"/>
                        </a:rPr>
                        <a:t>LINE</a:t>
                      </a:r>
                      <a:r>
                        <a:rPr kumimoji="1" lang="ja-JP" altLang="en-US" sz="1200" dirty="0">
                          <a:latin typeface="BIZ UDPゴシック" panose="020B0400000000000000" pitchFamily="50" charset="-128"/>
                          <a:ea typeface="BIZ UDPゴシック" panose="020B0400000000000000" pitchFamily="50" charset="-128"/>
                        </a:rPr>
                        <a:t>による相談</a:t>
                      </a:r>
                    </a:p>
                    <a:p>
                      <a:r>
                        <a:rPr kumimoji="1" lang="ja-JP" altLang="en-US" sz="1200" dirty="0">
                          <a:latin typeface="BIZ UDPゴシック" panose="020B0400000000000000" pitchFamily="50" charset="-128"/>
                          <a:ea typeface="BIZ UDPゴシック" panose="020B0400000000000000" pitchFamily="50" charset="-128"/>
                        </a:rPr>
                        <a:t>　 より相談しやすくするために、面談・電話・メールに加え、新たなツールとして</a:t>
                      </a:r>
                      <a:r>
                        <a:rPr kumimoji="1" lang="en-US" altLang="ja-JP" sz="1200" dirty="0">
                          <a:latin typeface="BIZ UDPゴシック" panose="020B0400000000000000" pitchFamily="50" charset="-128"/>
                          <a:ea typeface="BIZ UDPゴシック" panose="020B0400000000000000" pitchFamily="50" charset="-128"/>
                        </a:rPr>
                        <a:t>LINE</a:t>
                      </a:r>
                      <a:r>
                        <a:rPr kumimoji="1" lang="ja-JP" altLang="en-US" sz="1200" dirty="0">
                          <a:latin typeface="BIZ UDPゴシック" panose="020B0400000000000000" pitchFamily="50" charset="-128"/>
                          <a:ea typeface="BIZ UDPゴシック" panose="020B0400000000000000" pitchFamily="50" charset="-128"/>
                        </a:rPr>
                        <a:t>を利用</a:t>
                      </a:r>
                    </a:p>
                    <a:p>
                      <a:r>
                        <a:rPr kumimoji="1" lang="ja-JP" altLang="en-US" sz="1200" dirty="0">
                          <a:latin typeface="BIZ UDPゴシック" panose="020B0400000000000000" pitchFamily="50" charset="-128"/>
                          <a:ea typeface="BIZ UDPゴシック" panose="020B0400000000000000" pitchFamily="50" charset="-128"/>
                        </a:rPr>
                        <a:t>②インターネットの利用率の高い夜間に実施</a:t>
                      </a:r>
                    </a:p>
                    <a:p>
                      <a:r>
                        <a:rPr kumimoji="1" lang="ja-JP" altLang="en-US" sz="1200" dirty="0">
                          <a:latin typeface="BIZ UDPゴシック" panose="020B0400000000000000" pitchFamily="50" charset="-128"/>
                          <a:ea typeface="BIZ UDPゴシック" panose="020B0400000000000000" pitchFamily="50" charset="-128"/>
                        </a:rPr>
                        <a:t>　 インターネットの利用率が高い</a:t>
                      </a:r>
                      <a:r>
                        <a:rPr kumimoji="1" lang="en-US" altLang="ja-JP" sz="1200" dirty="0">
                          <a:latin typeface="BIZ UDPゴシック" panose="020B0400000000000000" pitchFamily="50" charset="-128"/>
                          <a:ea typeface="BIZ UDPゴシック" panose="020B0400000000000000" pitchFamily="50" charset="-128"/>
                        </a:rPr>
                        <a:t>21</a:t>
                      </a:r>
                      <a:r>
                        <a:rPr kumimoji="1" lang="ja-JP" altLang="en-US" sz="1200" dirty="0">
                          <a:latin typeface="BIZ UDPゴシック" panose="020B0400000000000000" pitchFamily="50" charset="-128"/>
                          <a:ea typeface="BIZ UDPゴシック" panose="020B0400000000000000" pitchFamily="50" charset="-128"/>
                        </a:rPr>
                        <a:t>時台に対応する相談窓口を開設</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③弁護士・専門家による相談（複数回無料で実施）</a:t>
                      </a:r>
                    </a:p>
                    <a:p>
                      <a:r>
                        <a:rPr kumimoji="1" lang="ja-JP" altLang="en-US" sz="1200" dirty="0">
                          <a:latin typeface="BIZ UDPゴシック" panose="020B0400000000000000" pitchFamily="50" charset="-128"/>
                          <a:ea typeface="BIZ UDPゴシック" panose="020B0400000000000000" pitchFamily="50" charset="-128"/>
                        </a:rPr>
                        <a:t>　・被害者を対象とした弁護士によるプロバイダへの削除要請の手続、発信者情報の開示請求や</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　　仮処分等の司法手続等に関する助言、</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　・精神保健福祉士等の専門家による相談</a:t>
                      </a:r>
                    </a:p>
                  </a:txBody>
                  <a:tcPr/>
                </a:tc>
                <a:extLst>
                  <a:ext uri="{0D108BD9-81ED-4DB2-BD59-A6C34878D82A}">
                    <a16:rowId xmlns:a16="http://schemas.microsoft.com/office/drawing/2014/main" val="4029888998"/>
                  </a:ext>
                </a:extLst>
              </a:tr>
            </a:tbl>
          </a:graphicData>
        </a:graphic>
      </p:graphicFrame>
      <p:sp>
        <p:nvSpPr>
          <p:cNvPr id="3" name="正方形/長方形 2">
            <a:extLst>
              <a:ext uri="{FF2B5EF4-FFF2-40B4-BE49-F238E27FC236}">
                <a16:creationId xmlns:a16="http://schemas.microsoft.com/office/drawing/2014/main" id="{B3A3CC8C-E82F-3DA0-D95B-4C3065496AA0}"/>
              </a:ext>
            </a:extLst>
          </p:cNvPr>
          <p:cNvSpPr/>
          <p:nvPr/>
        </p:nvSpPr>
        <p:spPr>
          <a:xfrm>
            <a:off x="7527683" y="1524034"/>
            <a:ext cx="2079837" cy="395722"/>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dirty="0">
                <a:solidFill>
                  <a:schemeClr val="tx1"/>
                </a:solidFill>
                <a:latin typeface="BIZ UDPゴシック" panose="020B0400000000000000" pitchFamily="50" charset="-128"/>
                <a:ea typeface="BIZ UDPゴシック" panose="020B0400000000000000" pitchFamily="50" charset="-128"/>
              </a:rPr>
              <a:t>予算額 ２６，３７４千円</a:t>
            </a:r>
          </a:p>
        </p:txBody>
      </p:sp>
      <p:sp>
        <p:nvSpPr>
          <p:cNvPr id="4" name="テキスト ボックス 3">
            <a:extLst>
              <a:ext uri="{FF2B5EF4-FFF2-40B4-BE49-F238E27FC236}">
                <a16:creationId xmlns:a16="http://schemas.microsoft.com/office/drawing/2014/main" id="{2C5C4464-1BB3-14EC-61EB-141147011652}"/>
              </a:ext>
            </a:extLst>
          </p:cNvPr>
          <p:cNvSpPr txBox="1"/>
          <p:nvPr/>
        </p:nvSpPr>
        <p:spPr>
          <a:xfrm>
            <a:off x="9607520" y="6550223"/>
            <a:ext cx="320922" cy="307777"/>
          </a:xfrm>
          <a:prstGeom prst="rect">
            <a:avLst/>
          </a:prstGeom>
          <a:noFill/>
        </p:spPr>
        <p:txBody>
          <a:bodyPr wrap="none" rtlCol="0">
            <a:spAutoFit/>
          </a:bodyPr>
          <a:lstStyle/>
          <a:p>
            <a:pPr algn="l"/>
            <a:r>
              <a:rPr kumimoji="1" lang="ja-JP" altLang="en-US" sz="1400" b="1" dirty="0">
                <a:latin typeface="BIZ UDPゴシック" panose="020B0400000000000000" pitchFamily="50" charset="-128"/>
                <a:ea typeface="BIZ UDPゴシック" panose="020B0400000000000000" pitchFamily="50" charset="-128"/>
              </a:rPr>
              <a:t>３</a:t>
            </a:r>
          </a:p>
        </p:txBody>
      </p:sp>
      <p:sp>
        <p:nvSpPr>
          <p:cNvPr id="11" name="テキスト ボックス 10">
            <a:extLst>
              <a:ext uri="{FF2B5EF4-FFF2-40B4-BE49-F238E27FC236}">
                <a16:creationId xmlns:a16="http://schemas.microsoft.com/office/drawing/2014/main" id="{6A12D90E-489F-44FA-F773-C5B2E89CCC86}"/>
              </a:ext>
            </a:extLst>
          </p:cNvPr>
          <p:cNvSpPr txBox="1"/>
          <p:nvPr/>
        </p:nvSpPr>
        <p:spPr>
          <a:xfrm>
            <a:off x="4360780" y="14010"/>
            <a:ext cx="1547218" cy="400110"/>
          </a:xfrm>
          <a:prstGeom prst="rect">
            <a:avLst/>
          </a:prstGeom>
          <a:noFill/>
        </p:spPr>
        <p:txBody>
          <a:bodyPr wrap="none" rtlCol="0">
            <a:spAutoFit/>
          </a:bodyPr>
          <a:lstStyle/>
          <a:p>
            <a:r>
              <a:rPr kumimoji="1" lang="ja-JP" altLang="en-US" sz="2000" b="1" dirty="0">
                <a:latin typeface="BIZ UDPゴシック" panose="020B0400000000000000" pitchFamily="50" charset="-128"/>
                <a:ea typeface="BIZ UDPゴシック" panose="020B0400000000000000" pitchFamily="50" charset="-128"/>
              </a:rPr>
              <a:t>２．</a:t>
            </a:r>
            <a:r>
              <a:rPr lang="ja-JP" altLang="ja-JP" sz="2000" b="1" dirty="0">
                <a:latin typeface="BIZ UDPゴシック" panose="020B0400000000000000" pitchFamily="50" charset="-128"/>
                <a:ea typeface="BIZ UDPゴシック" panose="020B0400000000000000" pitchFamily="50" charset="-128"/>
              </a:rPr>
              <a:t>相談支援</a:t>
            </a:r>
            <a:endParaRPr kumimoji="1" lang="ja-JP" altLang="en-US" sz="2000" b="1" dirty="0">
              <a:latin typeface="BIZ UDPゴシック" panose="020B0400000000000000" pitchFamily="50" charset="-128"/>
              <a:ea typeface="BIZ UDPゴシック" panose="020B0400000000000000" pitchFamily="50" charset="-128"/>
            </a:endParaRPr>
          </a:p>
        </p:txBody>
      </p:sp>
      <p:sp>
        <p:nvSpPr>
          <p:cNvPr id="5" name="正方形/長方形 4">
            <a:extLst>
              <a:ext uri="{FF2B5EF4-FFF2-40B4-BE49-F238E27FC236}">
                <a16:creationId xmlns:a16="http://schemas.microsoft.com/office/drawing/2014/main" id="{DA66A417-634B-F145-507A-B220C370F75C}"/>
              </a:ext>
            </a:extLst>
          </p:cNvPr>
          <p:cNvSpPr/>
          <p:nvPr/>
        </p:nvSpPr>
        <p:spPr>
          <a:xfrm>
            <a:off x="108461" y="609641"/>
            <a:ext cx="7419221" cy="33360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BIZ UDPゴシック" panose="020B0400000000000000" pitchFamily="50" charset="-128"/>
                <a:ea typeface="BIZ UDPゴシック" panose="020B0400000000000000" pitchFamily="50" charset="-128"/>
              </a:rPr>
              <a:t>被害者への相談支援　</a:t>
            </a:r>
            <a:r>
              <a:rPr kumimoji="1" lang="en-US" altLang="ja-JP" b="1" dirty="0">
                <a:latin typeface="BIZ UDPゴシック" panose="020B0400000000000000" pitchFamily="50" charset="-128"/>
                <a:ea typeface="BIZ UDPゴシック" panose="020B0400000000000000" pitchFamily="50" charset="-128"/>
              </a:rPr>
              <a:t>【</a:t>
            </a:r>
            <a:r>
              <a:rPr kumimoji="1" lang="ja-JP" altLang="en-US" b="1" dirty="0">
                <a:latin typeface="BIZ UDPゴシック" panose="020B0400000000000000" pitchFamily="50" charset="-128"/>
                <a:ea typeface="BIZ UDPゴシック" panose="020B0400000000000000" pitchFamily="50" charset="-128"/>
              </a:rPr>
              <a:t>第１０条</a:t>
            </a:r>
            <a:r>
              <a:rPr kumimoji="1" lang="en-US" altLang="ja-JP" b="1" dirty="0">
                <a:latin typeface="BIZ UDPゴシック" panose="020B0400000000000000" pitchFamily="50" charset="-128"/>
                <a:ea typeface="BIZ UDPゴシック" panose="020B0400000000000000" pitchFamily="50" charset="-128"/>
              </a:rPr>
              <a:t>】</a:t>
            </a:r>
            <a:r>
              <a:rPr kumimoji="1" lang="ja-JP" altLang="en-US" b="1" dirty="0">
                <a:latin typeface="BIZ UDPゴシック" panose="020B0400000000000000" pitchFamily="50" charset="-128"/>
                <a:ea typeface="BIZ UDPゴシック" panose="020B0400000000000000" pitchFamily="50" charset="-128"/>
              </a:rPr>
              <a:t>、行為者等への相談支援</a:t>
            </a:r>
            <a:r>
              <a:rPr kumimoji="1" lang="en-US" altLang="ja-JP" b="1" dirty="0">
                <a:latin typeface="BIZ UDPゴシック" panose="020B0400000000000000" pitchFamily="50" charset="-128"/>
                <a:ea typeface="BIZ UDPゴシック" panose="020B0400000000000000" pitchFamily="50" charset="-128"/>
              </a:rPr>
              <a:t>【</a:t>
            </a:r>
            <a:r>
              <a:rPr kumimoji="1" lang="ja-JP" altLang="en-US" b="1" dirty="0">
                <a:latin typeface="BIZ UDPゴシック" panose="020B0400000000000000" pitchFamily="50" charset="-128"/>
                <a:ea typeface="BIZ UDPゴシック" panose="020B0400000000000000" pitchFamily="50" charset="-128"/>
              </a:rPr>
              <a:t>第</a:t>
            </a:r>
            <a:r>
              <a:rPr kumimoji="1" lang="en-US" altLang="ja-JP" b="1" dirty="0">
                <a:latin typeface="BIZ UDPゴシック" panose="020B0400000000000000" pitchFamily="50" charset="-128"/>
                <a:ea typeface="BIZ UDPゴシック" panose="020B0400000000000000" pitchFamily="50" charset="-128"/>
              </a:rPr>
              <a:t>11</a:t>
            </a:r>
            <a:r>
              <a:rPr kumimoji="1" lang="ja-JP" altLang="en-US" b="1" dirty="0">
                <a:latin typeface="BIZ UDPゴシック" panose="020B0400000000000000" pitchFamily="50" charset="-128"/>
                <a:ea typeface="BIZ UDPゴシック" panose="020B0400000000000000" pitchFamily="50" charset="-128"/>
              </a:rPr>
              <a:t>条</a:t>
            </a:r>
            <a:r>
              <a:rPr kumimoji="1" lang="en-US" altLang="ja-JP" b="1" dirty="0">
                <a:latin typeface="BIZ UDPゴシック" panose="020B0400000000000000" pitchFamily="50" charset="-128"/>
                <a:ea typeface="BIZ UDPゴシック" panose="020B0400000000000000" pitchFamily="50" charset="-128"/>
              </a:rPr>
              <a:t>】</a:t>
            </a:r>
          </a:p>
        </p:txBody>
      </p:sp>
    </p:spTree>
    <p:extLst>
      <p:ext uri="{BB962C8B-B14F-4D97-AF65-F5344CB8AC3E}">
        <p14:creationId xmlns:p14="http://schemas.microsoft.com/office/powerpoint/2010/main" val="1312462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E64944-9F47-2E9F-BA02-AE5E375244C5}"/>
              </a:ext>
            </a:extLst>
          </p:cNvPr>
          <p:cNvSpPr>
            <a:spLocks noGrp="1"/>
          </p:cNvSpPr>
          <p:nvPr>
            <p:ph type="title"/>
          </p:nvPr>
        </p:nvSpPr>
        <p:spPr>
          <a:xfrm>
            <a:off x="250031" y="628116"/>
            <a:ext cx="8543925" cy="415923"/>
          </a:xfrm>
        </p:spPr>
        <p:txBody>
          <a:bodyPr>
            <a:normAutofit/>
          </a:bodyPr>
          <a:lstStyle/>
          <a:p>
            <a:r>
              <a:rPr kumimoji="1" lang="ja-JP" altLang="en-US" sz="1600" dirty="0">
                <a:latin typeface="BIZ UDPゴシック" panose="020B0400000000000000" pitchFamily="50" charset="-128"/>
                <a:ea typeface="BIZ UDPゴシック" panose="020B0400000000000000" pitchFamily="50" charset="-128"/>
              </a:rPr>
              <a:t>令和５年度から令和７年度にかけて、新規受付件数・延べ受付件数とも増加傾向</a:t>
            </a:r>
          </a:p>
        </p:txBody>
      </p:sp>
      <p:graphicFrame>
        <p:nvGraphicFramePr>
          <p:cNvPr id="6" name="コンテンツ プレースホルダー 5">
            <a:extLst>
              <a:ext uri="{FF2B5EF4-FFF2-40B4-BE49-F238E27FC236}">
                <a16:creationId xmlns:a16="http://schemas.microsoft.com/office/drawing/2014/main" id="{BD59E97A-76E9-BB3A-5AAF-0C99897B680A}"/>
              </a:ext>
            </a:extLst>
          </p:cNvPr>
          <p:cNvGraphicFramePr>
            <a:graphicFrameLocks noGrp="1"/>
          </p:cNvGraphicFramePr>
          <p:nvPr>
            <p:ph idx="1"/>
            <p:extLst>
              <p:ext uri="{D42A27DB-BD31-4B8C-83A1-F6EECF244321}">
                <p14:modId xmlns:p14="http://schemas.microsoft.com/office/powerpoint/2010/main" val="2661192495"/>
              </p:ext>
            </p:extLst>
          </p:nvPr>
        </p:nvGraphicFramePr>
        <p:xfrm>
          <a:off x="250031" y="1126745"/>
          <a:ext cx="9405938" cy="3876675"/>
        </p:xfrm>
        <a:graphic>
          <a:graphicData uri="http://schemas.openxmlformats.org/drawingml/2006/chart">
            <c:chart xmlns:c="http://schemas.openxmlformats.org/drawingml/2006/chart" xmlns:r="http://schemas.openxmlformats.org/officeDocument/2006/relationships" r:id="rId2"/>
          </a:graphicData>
        </a:graphic>
      </p:graphicFrame>
      <p:sp>
        <p:nvSpPr>
          <p:cNvPr id="10" name="正方形/長方形 9">
            <a:extLst>
              <a:ext uri="{FF2B5EF4-FFF2-40B4-BE49-F238E27FC236}">
                <a16:creationId xmlns:a16="http://schemas.microsoft.com/office/drawing/2014/main" id="{4CEE265A-81D9-2504-24DB-4143015E4FC3}"/>
              </a:ext>
            </a:extLst>
          </p:cNvPr>
          <p:cNvSpPr/>
          <p:nvPr/>
        </p:nvSpPr>
        <p:spPr>
          <a:xfrm>
            <a:off x="8521003" y="0"/>
            <a:ext cx="1384998" cy="39572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資料１ー２</a:t>
            </a:r>
          </a:p>
        </p:txBody>
      </p:sp>
      <p:cxnSp>
        <p:nvCxnSpPr>
          <p:cNvPr id="11" name="直線コネクタ 10">
            <a:extLst>
              <a:ext uri="{FF2B5EF4-FFF2-40B4-BE49-F238E27FC236}">
                <a16:creationId xmlns:a16="http://schemas.microsoft.com/office/drawing/2014/main" id="{D2622A8C-869A-1663-C917-B313FC026B30}"/>
              </a:ext>
            </a:extLst>
          </p:cNvPr>
          <p:cNvCxnSpPr>
            <a:cxnSpLocks/>
          </p:cNvCxnSpPr>
          <p:nvPr/>
        </p:nvCxnSpPr>
        <p:spPr>
          <a:xfrm>
            <a:off x="0" y="406287"/>
            <a:ext cx="99060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3" name="表 12">
            <a:extLst>
              <a:ext uri="{FF2B5EF4-FFF2-40B4-BE49-F238E27FC236}">
                <a16:creationId xmlns:a16="http://schemas.microsoft.com/office/drawing/2014/main" id="{B1C19165-DBDB-3901-CA8A-EA82218584C1}"/>
              </a:ext>
            </a:extLst>
          </p:cNvPr>
          <p:cNvGraphicFramePr>
            <a:graphicFrameLocks noGrp="1"/>
          </p:cNvGraphicFramePr>
          <p:nvPr>
            <p:extLst>
              <p:ext uri="{D42A27DB-BD31-4B8C-83A1-F6EECF244321}">
                <p14:modId xmlns:p14="http://schemas.microsoft.com/office/powerpoint/2010/main" val="3271155147"/>
              </p:ext>
            </p:extLst>
          </p:nvPr>
        </p:nvGraphicFramePr>
        <p:xfrm>
          <a:off x="2097501" y="5101335"/>
          <a:ext cx="6073776" cy="1259840"/>
        </p:xfrm>
        <a:graphic>
          <a:graphicData uri="http://schemas.openxmlformats.org/drawingml/2006/table">
            <a:tbl>
              <a:tblPr firstRow="1" bandRow="1">
                <a:tableStyleId>{5C22544A-7EE6-4342-B048-85BDC9FD1C3A}</a:tableStyleId>
              </a:tblPr>
              <a:tblGrid>
                <a:gridCol w="1518444">
                  <a:extLst>
                    <a:ext uri="{9D8B030D-6E8A-4147-A177-3AD203B41FA5}">
                      <a16:colId xmlns:a16="http://schemas.microsoft.com/office/drawing/2014/main" val="2477671983"/>
                    </a:ext>
                  </a:extLst>
                </a:gridCol>
                <a:gridCol w="1469231">
                  <a:extLst>
                    <a:ext uri="{9D8B030D-6E8A-4147-A177-3AD203B41FA5}">
                      <a16:colId xmlns:a16="http://schemas.microsoft.com/office/drawing/2014/main" val="249687159"/>
                    </a:ext>
                  </a:extLst>
                </a:gridCol>
                <a:gridCol w="1514475">
                  <a:extLst>
                    <a:ext uri="{9D8B030D-6E8A-4147-A177-3AD203B41FA5}">
                      <a16:colId xmlns:a16="http://schemas.microsoft.com/office/drawing/2014/main" val="4170259699"/>
                    </a:ext>
                  </a:extLst>
                </a:gridCol>
                <a:gridCol w="1571626">
                  <a:extLst>
                    <a:ext uri="{9D8B030D-6E8A-4147-A177-3AD203B41FA5}">
                      <a16:colId xmlns:a16="http://schemas.microsoft.com/office/drawing/2014/main" val="4003609365"/>
                    </a:ext>
                  </a:extLst>
                </a:gridCol>
              </a:tblGrid>
              <a:tr h="370840">
                <a:tc>
                  <a:txBody>
                    <a:bodyPr/>
                    <a:lstStyle/>
                    <a:p>
                      <a:endParaRPr kumimoji="1" lang="ja-JP" altLang="en-US" sz="1400" dirty="0"/>
                    </a:p>
                  </a:txBody>
                  <a:tcPr/>
                </a:tc>
                <a:tc>
                  <a:txBody>
                    <a:bodyPr/>
                    <a:lstStyle/>
                    <a:p>
                      <a:pPr algn="ctr"/>
                      <a:r>
                        <a:rPr kumimoji="1" lang="ja-JP" altLang="en-US" sz="1400" dirty="0"/>
                        <a:t>令和５年度</a:t>
                      </a:r>
                      <a:endParaRPr kumimoji="1" lang="en-US" altLang="ja-JP" sz="1400" dirty="0"/>
                    </a:p>
                    <a:p>
                      <a:pPr algn="ctr"/>
                      <a:r>
                        <a:rPr kumimoji="1" lang="ja-JP" altLang="en-US" sz="1400" dirty="0"/>
                        <a:t>（</a:t>
                      </a:r>
                      <a:r>
                        <a:rPr kumimoji="1" lang="en-US" altLang="ja-JP" sz="1400" dirty="0"/>
                        <a:t>11</a:t>
                      </a:r>
                      <a:r>
                        <a:rPr kumimoji="1" lang="ja-JP" altLang="en-US" sz="1400" dirty="0"/>
                        <a:t>月～</a:t>
                      </a:r>
                      <a:r>
                        <a:rPr kumimoji="1" lang="en-US" altLang="ja-JP" sz="1400" dirty="0"/>
                        <a:t>3</a:t>
                      </a:r>
                      <a:r>
                        <a:rPr kumimoji="1" lang="ja-JP" altLang="en-US" sz="1400" dirty="0"/>
                        <a:t>月）</a:t>
                      </a:r>
                    </a:p>
                  </a:txBody>
                  <a:tcPr/>
                </a:tc>
                <a:tc>
                  <a:txBody>
                    <a:bodyPr/>
                    <a:lstStyle/>
                    <a:p>
                      <a:pPr algn="ctr"/>
                      <a:r>
                        <a:rPr kumimoji="1" lang="ja-JP" altLang="en-US" sz="1400" dirty="0"/>
                        <a:t>令和６年度</a:t>
                      </a:r>
                      <a:endParaRPr kumimoji="1" lang="en-US" altLang="ja-JP" sz="1400" dirty="0"/>
                    </a:p>
                    <a:p>
                      <a:pPr algn="ctr"/>
                      <a:r>
                        <a:rPr kumimoji="1" lang="ja-JP" altLang="en-US" sz="1400" dirty="0"/>
                        <a:t>（４月～</a:t>
                      </a:r>
                      <a:r>
                        <a:rPr kumimoji="1" lang="en-US" altLang="ja-JP" sz="1400" dirty="0"/>
                        <a:t>3</a:t>
                      </a:r>
                      <a:r>
                        <a:rPr kumimoji="1" lang="ja-JP" altLang="en-US" sz="1400" dirty="0"/>
                        <a:t>月）</a:t>
                      </a:r>
                    </a:p>
                  </a:txBody>
                  <a:tcPr/>
                </a:tc>
                <a:tc>
                  <a:txBody>
                    <a:bodyPr/>
                    <a:lstStyle/>
                    <a:p>
                      <a:pPr algn="ctr"/>
                      <a:r>
                        <a:rPr kumimoji="1" lang="ja-JP" altLang="en-US" sz="1400" dirty="0"/>
                        <a:t>令和７年度</a:t>
                      </a:r>
                      <a:endParaRPr kumimoji="1" lang="en-US" altLang="ja-JP" sz="1400" dirty="0"/>
                    </a:p>
                    <a:p>
                      <a:pPr algn="ctr"/>
                      <a:r>
                        <a:rPr kumimoji="1" lang="ja-JP" altLang="en-US" sz="1400" dirty="0"/>
                        <a:t>（</a:t>
                      </a:r>
                      <a:r>
                        <a:rPr kumimoji="1" lang="en-US" altLang="ja-JP" sz="1400" dirty="0"/>
                        <a:t>4</a:t>
                      </a:r>
                      <a:r>
                        <a:rPr kumimoji="1" lang="ja-JP" altLang="en-US" sz="1400" dirty="0"/>
                        <a:t>月～</a:t>
                      </a:r>
                      <a:r>
                        <a:rPr kumimoji="1" lang="en-US" altLang="ja-JP" sz="1400" dirty="0"/>
                        <a:t>3</a:t>
                      </a:r>
                      <a:r>
                        <a:rPr kumimoji="1" lang="ja-JP" altLang="en-US" sz="1400" dirty="0"/>
                        <a:t>月）</a:t>
                      </a:r>
                    </a:p>
                  </a:txBody>
                  <a:tcPr/>
                </a:tc>
                <a:extLst>
                  <a:ext uri="{0D108BD9-81ED-4DB2-BD59-A6C34878D82A}">
                    <a16:rowId xmlns:a16="http://schemas.microsoft.com/office/drawing/2014/main" val="3100043234"/>
                  </a:ext>
                </a:extLst>
              </a:tr>
              <a:tr h="370840">
                <a:tc>
                  <a:txBody>
                    <a:bodyPr/>
                    <a:lstStyle/>
                    <a:p>
                      <a:r>
                        <a:rPr kumimoji="1" lang="ja-JP" altLang="en-US" sz="1400" dirty="0"/>
                        <a:t>新規受付件数</a:t>
                      </a:r>
                    </a:p>
                  </a:txBody>
                  <a:tcPr/>
                </a:tc>
                <a:tc>
                  <a:txBody>
                    <a:bodyPr/>
                    <a:lstStyle/>
                    <a:p>
                      <a:pPr algn="r"/>
                      <a:r>
                        <a:rPr kumimoji="1" lang="en-US" altLang="ja-JP" sz="1400" dirty="0"/>
                        <a:t>150</a:t>
                      </a:r>
                      <a:endParaRPr kumimoji="1" lang="ja-JP" altLang="en-US" sz="1400" dirty="0"/>
                    </a:p>
                  </a:txBody>
                  <a:tcPr/>
                </a:tc>
                <a:tc>
                  <a:txBody>
                    <a:bodyPr/>
                    <a:lstStyle/>
                    <a:p>
                      <a:pPr algn="r"/>
                      <a:r>
                        <a:rPr kumimoji="1" lang="en-US" altLang="ja-JP" sz="1400" dirty="0"/>
                        <a:t>393</a:t>
                      </a:r>
                      <a:endParaRPr kumimoji="1" lang="ja-JP" altLang="en-US" sz="1400" dirty="0"/>
                    </a:p>
                  </a:txBody>
                  <a:tcPr/>
                </a:tc>
                <a:tc>
                  <a:txBody>
                    <a:bodyPr/>
                    <a:lstStyle/>
                    <a:p>
                      <a:pPr algn="r"/>
                      <a:r>
                        <a:rPr kumimoji="1" lang="en-US" altLang="ja-JP" sz="1400" dirty="0"/>
                        <a:t>628</a:t>
                      </a:r>
                      <a:endParaRPr kumimoji="1" lang="ja-JP" altLang="en-US" sz="1400" dirty="0"/>
                    </a:p>
                  </a:txBody>
                  <a:tcPr/>
                </a:tc>
                <a:extLst>
                  <a:ext uri="{0D108BD9-81ED-4DB2-BD59-A6C34878D82A}">
                    <a16:rowId xmlns:a16="http://schemas.microsoft.com/office/drawing/2014/main" val="666175792"/>
                  </a:ext>
                </a:extLst>
              </a:tr>
              <a:tr h="370840">
                <a:tc>
                  <a:txBody>
                    <a:bodyPr/>
                    <a:lstStyle/>
                    <a:p>
                      <a:r>
                        <a:rPr kumimoji="1" lang="ja-JP" altLang="en-US" sz="1400" dirty="0"/>
                        <a:t>延べ受付件数</a:t>
                      </a:r>
                    </a:p>
                  </a:txBody>
                  <a:tcPr/>
                </a:tc>
                <a:tc>
                  <a:txBody>
                    <a:bodyPr/>
                    <a:lstStyle/>
                    <a:p>
                      <a:pPr algn="r"/>
                      <a:r>
                        <a:rPr kumimoji="1" lang="en-US" altLang="ja-JP" sz="1400" dirty="0"/>
                        <a:t>314</a:t>
                      </a:r>
                      <a:endParaRPr kumimoji="1" lang="ja-JP" altLang="en-US" sz="1400" dirty="0"/>
                    </a:p>
                  </a:txBody>
                  <a:tcPr/>
                </a:tc>
                <a:tc>
                  <a:txBody>
                    <a:bodyPr/>
                    <a:lstStyle/>
                    <a:p>
                      <a:pPr algn="r"/>
                      <a:r>
                        <a:rPr kumimoji="1" lang="en-US" altLang="ja-JP" sz="1400" dirty="0"/>
                        <a:t>599</a:t>
                      </a:r>
                      <a:endParaRPr kumimoji="1" lang="ja-JP" altLang="en-US" sz="1400" dirty="0"/>
                    </a:p>
                  </a:txBody>
                  <a:tcPr/>
                </a:tc>
                <a:tc>
                  <a:txBody>
                    <a:bodyPr/>
                    <a:lstStyle/>
                    <a:p>
                      <a:pPr algn="r"/>
                      <a:r>
                        <a:rPr kumimoji="1" lang="en-US" altLang="ja-JP" sz="1400" dirty="0"/>
                        <a:t>1,005</a:t>
                      </a:r>
                      <a:endParaRPr kumimoji="1" lang="ja-JP" altLang="en-US" sz="1400" dirty="0"/>
                    </a:p>
                  </a:txBody>
                  <a:tcPr/>
                </a:tc>
                <a:extLst>
                  <a:ext uri="{0D108BD9-81ED-4DB2-BD59-A6C34878D82A}">
                    <a16:rowId xmlns:a16="http://schemas.microsoft.com/office/drawing/2014/main" val="1330129842"/>
                  </a:ext>
                </a:extLst>
              </a:tr>
            </a:tbl>
          </a:graphicData>
        </a:graphic>
      </p:graphicFrame>
      <p:sp>
        <p:nvSpPr>
          <p:cNvPr id="4" name="テキスト ボックス 3">
            <a:extLst>
              <a:ext uri="{FF2B5EF4-FFF2-40B4-BE49-F238E27FC236}">
                <a16:creationId xmlns:a16="http://schemas.microsoft.com/office/drawing/2014/main" id="{EB5FBDDF-CBB0-9E71-02F5-FA92B57AA68E}"/>
              </a:ext>
            </a:extLst>
          </p:cNvPr>
          <p:cNvSpPr txBox="1"/>
          <p:nvPr/>
        </p:nvSpPr>
        <p:spPr>
          <a:xfrm>
            <a:off x="9607520" y="6550223"/>
            <a:ext cx="320922" cy="307777"/>
          </a:xfrm>
          <a:prstGeom prst="rect">
            <a:avLst/>
          </a:prstGeom>
          <a:noFill/>
        </p:spPr>
        <p:txBody>
          <a:bodyPr wrap="none" rtlCol="0">
            <a:spAutoFit/>
          </a:bodyPr>
          <a:lstStyle/>
          <a:p>
            <a:pPr algn="l"/>
            <a:r>
              <a:rPr kumimoji="1" lang="ja-JP" altLang="en-US" sz="1400" b="1" dirty="0">
                <a:latin typeface="BIZ UDPゴシック" panose="020B0400000000000000" pitchFamily="50" charset="-128"/>
                <a:ea typeface="BIZ UDPゴシック" panose="020B0400000000000000" pitchFamily="50" charset="-128"/>
              </a:rPr>
              <a:t>４</a:t>
            </a:r>
          </a:p>
        </p:txBody>
      </p:sp>
      <p:sp>
        <p:nvSpPr>
          <p:cNvPr id="5" name="テキスト ボックス 4">
            <a:extLst>
              <a:ext uri="{FF2B5EF4-FFF2-40B4-BE49-F238E27FC236}">
                <a16:creationId xmlns:a16="http://schemas.microsoft.com/office/drawing/2014/main" id="{826A871A-5ED1-7E98-4F2A-5E10A699993E}"/>
              </a:ext>
            </a:extLst>
          </p:cNvPr>
          <p:cNvSpPr txBox="1"/>
          <p:nvPr/>
        </p:nvSpPr>
        <p:spPr>
          <a:xfrm>
            <a:off x="4360780" y="14010"/>
            <a:ext cx="1547218" cy="400110"/>
          </a:xfrm>
          <a:prstGeom prst="rect">
            <a:avLst/>
          </a:prstGeom>
          <a:noFill/>
        </p:spPr>
        <p:txBody>
          <a:bodyPr wrap="none" rtlCol="0">
            <a:spAutoFit/>
          </a:bodyPr>
          <a:lstStyle/>
          <a:p>
            <a:r>
              <a:rPr kumimoji="1" lang="ja-JP" altLang="en-US" sz="2000" b="1" dirty="0">
                <a:latin typeface="BIZ UDPゴシック" panose="020B0400000000000000" pitchFamily="50" charset="-128"/>
                <a:ea typeface="BIZ UDPゴシック" panose="020B0400000000000000" pitchFamily="50" charset="-128"/>
              </a:rPr>
              <a:t>２．</a:t>
            </a:r>
            <a:r>
              <a:rPr lang="ja-JP" altLang="ja-JP" sz="2000" b="1" dirty="0">
                <a:latin typeface="BIZ UDPゴシック" panose="020B0400000000000000" pitchFamily="50" charset="-128"/>
                <a:ea typeface="BIZ UDPゴシック" panose="020B0400000000000000" pitchFamily="50" charset="-128"/>
              </a:rPr>
              <a:t>相談支援</a:t>
            </a:r>
            <a:endParaRPr kumimoji="1" lang="ja-JP" altLang="en-US" sz="2000" b="1"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81601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CFD48509-077E-4160-9738-B1F1C0EB8E36}"/>
              </a:ext>
            </a:extLst>
          </p:cNvPr>
          <p:cNvSpPr txBox="1"/>
          <p:nvPr/>
        </p:nvSpPr>
        <p:spPr>
          <a:xfrm>
            <a:off x="0" y="749732"/>
            <a:ext cx="9928442" cy="338554"/>
          </a:xfrm>
          <a:prstGeom prst="rect">
            <a:avLst/>
          </a:prstGeom>
          <a:noFill/>
        </p:spPr>
        <p:txBody>
          <a:bodyPr wrap="square" rtlCol="0">
            <a:spAutoFit/>
          </a:bodyPr>
          <a:lstStyle/>
          <a:p>
            <a:pPr indent="133350" algn="just"/>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直近の実績（令和７（２０２５）年</a:t>
            </a:r>
            <a:r>
              <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4</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月～令和８（２０２６）年３月）</a:t>
            </a:r>
            <a:endPar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ABB8B42C-56CC-497D-B5E1-11ABDEEEEB89}"/>
              </a:ext>
            </a:extLst>
          </p:cNvPr>
          <p:cNvSpPr txBox="1"/>
          <p:nvPr/>
        </p:nvSpPr>
        <p:spPr>
          <a:xfrm>
            <a:off x="9607520" y="6550223"/>
            <a:ext cx="320922" cy="307777"/>
          </a:xfrm>
          <a:prstGeom prst="rect">
            <a:avLst/>
          </a:prstGeom>
          <a:noFill/>
        </p:spPr>
        <p:txBody>
          <a:bodyPr wrap="none" rtlCol="0">
            <a:spAutoFit/>
          </a:bodyPr>
          <a:lstStyle/>
          <a:p>
            <a:pPr algn="l"/>
            <a:r>
              <a:rPr kumimoji="1" lang="ja-JP" altLang="en-US" sz="1400" b="1" dirty="0">
                <a:latin typeface="BIZ UDPゴシック" panose="020B0400000000000000" pitchFamily="50" charset="-128"/>
                <a:ea typeface="BIZ UDPゴシック" panose="020B0400000000000000" pitchFamily="50" charset="-128"/>
              </a:rPr>
              <a:t>５</a:t>
            </a:r>
          </a:p>
        </p:txBody>
      </p:sp>
      <p:cxnSp>
        <p:nvCxnSpPr>
          <p:cNvPr id="13" name="直線コネクタ 12">
            <a:extLst>
              <a:ext uri="{FF2B5EF4-FFF2-40B4-BE49-F238E27FC236}">
                <a16:creationId xmlns:a16="http://schemas.microsoft.com/office/drawing/2014/main" id="{F88AF380-7F01-4DCE-B827-1F9A61AE1E61}"/>
              </a:ext>
            </a:extLst>
          </p:cNvPr>
          <p:cNvCxnSpPr>
            <a:cxnSpLocks/>
          </p:cNvCxnSpPr>
          <p:nvPr/>
        </p:nvCxnSpPr>
        <p:spPr>
          <a:xfrm>
            <a:off x="0" y="406287"/>
            <a:ext cx="99060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C805D131-72A8-442D-B541-122994213BB9}"/>
              </a:ext>
            </a:extLst>
          </p:cNvPr>
          <p:cNvSpPr/>
          <p:nvPr/>
        </p:nvSpPr>
        <p:spPr>
          <a:xfrm>
            <a:off x="8521003" y="0"/>
            <a:ext cx="1384998" cy="39572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資料１ー２</a:t>
            </a:r>
          </a:p>
        </p:txBody>
      </p:sp>
      <p:sp>
        <p:nvSpPr>
          <p:cNvPr id="17" name="テキスト ボックス 16">
            <a:extLst>
              <a:ext uri="{FF2B5EF4-FFF2-40B4-BE49-F238E27FC236}">
                <a16:creationId xmlns:a16="http://schemas.microsoft.com/office/drawing/2014/main" id="{5CC1DAED-DC64-4D52-BB5A-2900E9267FD2}"/>
              </a:ext>
            </a:extLst>
          </p:cNvPr>
          <p:cNvSpPr txBox="1"/>
          <p:nvPr/>
        </p:nvSpPr>
        <p:spPr>
          <a:xfrm>
            <a:off x="7231237" y="4009806"/>
            <a:ext cx="1289766" cy="230832"/>
          </a:xfrm>
          <a:prstGeom prst="rect">
            <a:avLst/>
          </a:prstGeom>
          <a:noFill/>
        </p:spPr>
        <p:txBody>
          <a:bodyPr wrap="square" rtlCol="0">
            <a:spAutoFit/>
          </a:bodyPr>
          <a:lstStyle/>
          <a:p>
            <a:pPr defTabSz="914400" fontAlgn="ctr"/>
            <a:r>
              <a:rPr kumimoji="1" lang="ja-JP" altLang="en-US" sz="900" dirty="0">
                <a:latin typeface="BIZ UDPゴシック" panose="020B0400000000000000" pitchFamily="50" charset="-128"/>
                <a:ea typeface="BIZ UDPゴシック" panose="020B0400000000000000" pitchFamily="50" charset="-128"/>
              </a:rPr>
              <a:t>（</a:t>
            </a:r>
            <a:r>
              <a:rPr kumimoji="1" lang="en-US" altLang="ja-JP" sz="900" dirty="0">
                <a:latin typeface="BIZ UDPゴシック" panose="020B0400000000000000" pitchFamily="50" charset="-128"/>
                <a:ea typeface="BIZ UDPゴシック" panose="020B0400000000000000" pitchFamily="50" charset="-128"/>
              </a:rPr>
              <a:t>※</a:t>
            </a:r>
            <a:r>
              <a:rPr kumimoji="1" lang="ja-JP" altLang="en-US" sz="900" dirty="0">
                <a:latin typeface="BIZ UDPゴシック" panose="020B0400000000000000" pitchFamily="50" charset="-128"/>
                <a:ea typeface="BIZ UDPゴシック" panose="020B0400000000000000" pitchFamily="50" charset="-128"/>
              </a:rPr>
              <a:t>）重複集計あり</a:t>
            </a:r>
          </a:p>
        </p:txBody>
      </p:sp>
      <p:graphicFrame>
        <p:nvGraphicFramePr>
          <p:cNvPr id="5" name="表 4">
            <a:extLst>
              <a:ext uri="{FF2B5EF4-FFF2-40B4-BE49-F238E27FC236}">
                <a16:creationId xmlns:a16="http://schemas.microsoft.com/office/drawing/2014/main" id="{78C69F11-187F-6893-2897-69EE69362C7E}"/>
              </a:ext>
            </a:extLst>
          </p:cNvPr>
          <p:cNvGraphicFramePr>
            <a:graphicFrameLocks noGrp="1"/>
          </p:cNvGraphicFramePr>
          <p:nvPr>
            <p:extLst>
              <p:ext uri="{D42A27DB-BD31-4B8C-83A1-F6EECF244321}">
                <p14:modId xmlns:p14="http://schemas.microsoft.com/office/powerpoint/2010/main" val="1170368624"/>
              </p:ext>
            </p:extLst>
          </p:nvPr>
        </p:nvGraphicFramePr>
        <p:xfrm>
          <a:off x="506780" y="1833212"/>
          <a:ext cx="8153400" cy="3114675"/>
        </p:xfrm>
        <a:graphic>
          <a:graphicData uri="http://schemas.openxmlformats.org/drawingml/2006/table">
            <a:tbl>
              <a:tblPr/>
              <a:tblGrid>
                <a:gridCol w="660400">
                  <a:extLst>
                    <a:ext uri="{9D8B030D-6E8A-4147-A177-3AD203B41FA5}">
                      <a16:colId xmlns:a16="http://schemas.microsoft.com/office/drawing/2014/main" val="120153819"/>
                    </a:ext>
                  </a:extLst>
                </a:gridCol>
                <a:gridCol w="749300">
                  <a:extLst>
                    <a:ext uri="{9D8B030D-6E8A-4147-A177-3AD203B41FA5}">
                      <a16:colId xmlns:a16="http://schemas.microsoft.com/office/drawing/2014/main" val="3147897616"/>
                    </a:ext>
                  </a:extLst>
                </a:gridCol>
                <a:gridCol w="749300">
                  <a:extLst>
                    <a:ext uri="{9D8B030D-6E8A-4147-A177-3AD203B41FA5}">
                      <a16:colId xmlns:a16="http://schemas.microsoft.com/office/drawing/2014/main" val="3972075440"/>
                    </a:ext>
                  </a:extLst>
                </a:gridCol>
                <a:gridCol w="749300">
                  <a:extLst>
                    <a:ext uri="{9D8B030D-6E8A-4147-A177-3AD203B41FA5}">
                      <a16:colId xmlns:a16="http://schemas.microsoft.com/office/drawing/2014/main" val="1680386715"/>
                    </a:ext>
                  </a:extLst>
                </a:gridCol>
                <a:gridCol w="749300">
                  <a:extLst>
                    <a:ext uri="{9D8B030D-6E8A-4147-A177-3AD203B41FA5}">
                      <a16:colId xmlns:a16="http://schemas.microsoft.com/office/drawing/2014/main" val="3645211579"/>
                    </a:ext>
                  </a:extLst>
                </a:gridCol>
                <a:gridCol w="749300">
                  <a:extLst>
                    <a:ext uri="{9D8B030D-6E8A-4147-A177-3AD203B41FA5}">
                      <a16:colId xmlns:a16="http://schemas.microsoft.com/office/drawing/2014/main" val="213197032"/>
                    </a:ext>
                  </a:extLst>
                </a:gridCol>
                <a:gridCol w="749300">
                  <a:extLst>
                    <a:ext uri="{9D8B030D-6E8A-4147-A177-3AD203B41FA5}">
                      <a16:colId xmlns:a16="http://schemas.microsoft.com/office/drawing/2014/main" val="1045785322"/>
                    </a:ext>
                  </a:extLst>
                </a:gridCol>
                <a:gridCol w="749300">
                  <a:extLst>
                    <a:ext uri="{9D8B030D-6E8A-4147-A177-3AD203B41FA5}">
                      <a16:colId xmlns:a16="http://schemas.microsoft.com/office/drawing/2014/main" val="459557030"/>
                    </a:ext>
                  </a:extLst>
                </a:gridCol>
                <a:gridCol w="749300">
                  <a:extLst>
                    <a:ext uri="{9D8B030D-6E8A-4147-A177-3AD203B41FA5}">
                      <a16:colId xmlns:a16="http://schemas.microsoft.com/office/drawing/2014/main" val="2135576684"/>
                    </a:ext>
                  </a:extLst>
                </a:gridCol>
                <a:gridCol w="654747">
                  <a:extLst>
                    <a:ext uri="{9D8B030D-6E8A-4147-A177-3AD203B41FA5}">
                      <a16:colId xmlns:a16="http://schemas.microsoft.com/office/drawing/2014/main" val="3226038404"/>
                    </a:ext>
                  </a:extLst>
                </a:gridCol>
                <a:gridCol w="843853">
                  <a:extLst>
                    <a:ext uri="{9D8B030D-6E8A-4147-A177-3AD203B41FA5}">
                      <a16:colId xmlns:a16="http://schemas.microsoft.com/office/drawing/2014/main" val="3395679840"/>
                    </a:ext>
                  </a:extLst>
                </a:gridCol>
              </a:tblGrid>
              <a:tr h="228600">
                <a:tc rowSpan="2">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年代別</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１０代</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２０代</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３０代</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４０代</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５０代</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６０歳以上</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不明</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合計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extLst>
                  <a:ext uri="{0D108BD9-81ED-4DB2-BD59-A6C34878D82A}">
                    <a16:rowId xmlns:a16="http://schemas.microsoft.com/office/drawing/2014/main" val="545516920"/>
                  </a:ext>
                </a:extLst>
              </a:tr>
              <a:tr h="394335">
                <a:tc vMerge="1">
                  <a:txBody>
                    <a:bodyPr/>
                    <a:lstStyle/>
                    <a:p>
                      <a:endParaRPr kumimoji="1" lang="ja-JP" altLang="en-US"/>
                    </a:p>
                  </a:txBody>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７９</a:t>
                      </a:r>
                      <a:endParaRPr lang="en-US" altLang="ja-JP" sz="1200" b="0" i="0" u="none" strike="sng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８３</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４５</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４５</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３２</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２０</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３２４</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６２８</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extLst>
                  <a:ext uri="{0D108BD9-81ED-4DB2-BD59-A6C34878D82A}">
                    <a16:rowId xmlns:a16="http://schemas.microsoft.com/office/drawing/2014/main" val="83180673"/>
                  </a:ext>
                </a:extLst>
              </a:tr>
              <a:tr h="228600">
                <a:tc rowSpan="2">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手法別</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電話</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100" b="0" i="0" u="none" strike="noStrike" dirty="0">
                          <a:solidFill>
                            <a:schemeClr val="tx1"/>
                          </a:solidFill>
                          <a:effectLst/>
                          <a:latin typeface="BIZ UDPゴシック" panose="020B0400000000000000" pitchFamily="50" charset="-128"/>
                          <a:ea typeface="BIZ UDPゴシック" panose="020B0400000000000000" pitchFamily="50" charset="-128"/>
                        </a:rPr>
                        <a:t>SNS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メール</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100" b="0" i="0" u="none" strike="noStrike">
                          <a:solidFill>
                            <a:schemeClr val="tx1"/>
                          </a:solidFill>
                          <a:effectLst/>
                          <a:latin typeface="BIZ UDPゴシック" panose="020B0400000000000000" pitchFamily="50" charset="-128"/>
                          <a:ea typeface="BIZ UDPゴシック" panose="020B0400000000000000" pitchFamily="50" charset="-128"/>
                        </a:rPr>
                        <a:t>FAX</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手紙</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面接</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合計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extLst>
                  <a:ext uri="{0D108BD9-81ED-4DB2-BD59-A6C34878D82A}">
                    <a16:rowId xmlns:a16="http://schemas.microsoft.com/office/drawing/2014/main" val="353572350"/>
                  </a:ext>
                </a:extLst>
              </a:tr>
              <a:tr h="394335">
                <a:tc vMerge="1">
                  <a:txBody>
                    <a:bodyPr/>
                    <a:lstStyle/>
                    <a:p>
                      <a:endParaRPr kumimoji="1" lang="ja-JP" altLang="en-US"/>
                    </a:p>
                  </a:txBody>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４３６</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５０７</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６０</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０</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１</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１００５</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extLst>
                  <a:ext uri="{0D108BD9-81ED-4DB2-BD59-A6C34878D82A}">
                    <a16:rowId xmlns:a16="http://schemas.microsoft.com/office/drawing/2014/main" val="2834404093"/>
                  </a:ext>
                </a:extLst>
              </a:tr>
              <a:tr h="228600">
                <a:tc rowSpan="2">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状況別</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被害者</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加害者</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その他</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不明</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合計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extLst>
                  <a:ext uri="{0D108BD9-81ED-4DB2-BD59-A6C34878D82A}">
                    <a16:rowId xmlns:a16="http://schemas.microsoft.com/office/drawing/2014/main" val="1936199490"/>
                  </a:ext>
                </a:extLst>
              </a:tr>
              <a:tr h="394335">
                <a:tc vMerge="1">
                  <a:txBody>
                    <a:bodyPr/>
                    <a:lstStyle/>
                    <a:p>
                      <a:endParaRPr kumimoji="1" lang="ja-JP" altLang="en-US"/>
                    </a:p>
                  </a:txBody>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４１７</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５４</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３９</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１１８</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６２８</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tc>
                  <a:txBody>
                    <a:bodyPr/>
                    <a:lstStyle/>
                    <a:p>
                      <a:pPr algn="ctr" fontAlgn="ctr"/>
                      <a:endPar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extLst>
                  <a:ext uri="{0D108BD9-81ED-4DB2-BD59-A6C34878D82A}">
                    <a16:rowId xmlns:a16="http://schemas.microsoft.com/office/drawing/2014/main" val="3351522399"/>
                  </a:ext>
                </a:extLst>
              </a:tr>
              <a:tr h="228600">
                <a:tc rowSpan="2">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侵害種別</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誹謗・中傷</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差別</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違法情報</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有害情報</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その他</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人権問題外</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不明</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合計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a:noFill/>
                    </a:lnB>
                  </a:tcPr>
                </a:tc>
                <a:extLst>
                  <a:ext uri="{0D108BD9-81ED-4DB2-BD59-A6C34878D82A}">
                    <a16:rowId xmlns:a16="http://schemas.microsoft.com/office/drawing/2014/main" val="1420927562"/>
                  </a:ext>
                </a:extLst>
              </a:tr>
              <a:tr h="394335">
                <a:tc vMerge="1">
                  <a:txBody>
                    <a:bodyPr/>
                    <a:lstStyle/>
                    <a:p>
                      <a:endParaRPr kumimoji="1" lang="ja-JP" altLang="en-US"/>
                    </a:p>
                  </a:txBody>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３９２</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３５</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４９</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３７</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２９９</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６</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１１４</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９３２（</a:t>
                      </a:r>
                      <a:r>
                        <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rPr>
                        <a:t>※</a:t>
                      </a: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4019282"/>
                  </a:ext>
                </a:extLst>
              </a:tr>
              <a:tr h="228600">
                <a:tc rowSpan="2">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対応別</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助言</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情報提供</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他機関紹介</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問題整理</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傾聴</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専門家連携</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中断</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継続</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その他</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rPr>
                        <a:t>合計</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54696909"/>
                  </a:ext>
                </a:extLst>
              </a:tr>
              <a:tr h="394335">
                <a:tc vMerge="1">
                  <a:txBody>
                    <a:bodyPr/>
                    <a:lstStyle/>
                    <a:p>
                      <a:endParaRPr kumimoji="1" lang="ja-JP" altLang="en-US"/>
                    </a:p>
                  </a:txBody>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３５８</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２２</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１４６</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５</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１３２</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１９</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２２７</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３５</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６１</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200" b="0" i="0" u="none" strike="noStrike" dirty="0">
                          <a:solidFill>
                            <a:schemeClr val="tx1"/>
                          </a:solidFill>
                          <a:effectLst/>
                          <a:latin typeface="BIZ UDPゴシック" panose="020B0400000000000000" pitchFamily="50" charset="-128"/>
                          <a:ea typeface="BIZ UDPゴシック" panose="020B0400000000000000" pitchFamily="50" charset="-128"/>
                        </a:rPr>
                        <a:t>１００５</a:t>
                      </a:r>
                      <a:endParaRPr lang="en-US" altLang="ja-JP" sz="12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069811"/>
                  </a:ext>
                </a:extLst>
              </a:tr>
            </a:tbl>
          </a:graphicData>
        </a:graphic>
      </p:graphicFrame>
      <p:graphicFrame>
        <p:nvGraphicFramePr>
          <p:cNvPr id="7" name="表 6">
            <a:extLst>
              <a:ext uri="{FF2B5EF4-FFF2-40B4-BE49-F238E27FC236}">
                <a16:creationId xmlns:a16="http://schemas.microsoft.com/office/drawing/2014/main" id="{255627B0-6268-63A5-47B5-3F5A79843F6A}"/>
              </a:ext>
            </a:extLst>
          </p:cNvPr>
          <p:cNvGraphicFramePr>
            <a:graphicFrameLocks noGrp="1"/>
          </p:cNvGraphicFramePr>
          <p:nvPr>
            <p:extLst>
              <p:ext uri="{D42A27DB-BD31-4B8C-83A1-F6EECF244321}">
                <p14:modId xmlns:p14="http://schemas.microsoft.com/office/powerpoint/2010/main" val="2736352414"/>
              </p:ext>
            </p:extLst>
          </p:nvPr>
        </p:nvGraphicFramePr>
        <p:xfrm>
          <a:off x="506780" y="1354829"/>
          <a:ext cx="3603336" cy="478383"/>
        </p:xfrm>
        <a:graphic>
          <a:graphicData uri="http://schemas.openxmlformats.org/drawingml/2006/table">
            <a:tbl>
              <a:tblPr/>
              <a:tblGrid>
                <a:gridCol w="1201112">
                  <a:extLst>
                    <a:ext uri="{9D8B030D-6E8A-4147-A177-3AD203B41FA5}">
                      <a16:colId xmlns:a16="http://schemas.microsoft.com/office/drawing/2014/main" val="4017635900"/>
                    </a:ext>
                  </a:extLst>
                </a:gridCol>
                <a:gridCol w="1201112">
                  <a:extLst>
                    <a:ext uri="{9D8B030D-6E8A-4147-A177-3AD203B41FA5}">
                      <a16:colId xmlns:a16="http://schemas.microsoft.com/office/drawing/2014/main" val="617457420"/>
                    </a:ext>
                  </a:extLst>
                </a:gridCol>
                <a:gridCol w="1201112">
                  <a:extLst>
                    <a:ext uri="{9D8B030D-6E8A-4147-A177-3AD203B41FA5}">
                      <a16:colId xmlns:a16="http://schemas.microsoft.com/office/drawing/2014/main" val="982518540"/>
                    </a:ext>
                  </a:extLst>
                </a:gridCol>
              </a:tblGrid>
              <a:tr h="0">
                <a:tc>
                  <a:txBody>
                    <a:bodyPr/>
                    <a:lstStyle/>
                    <a:p>
                      <a:pPr algn="ctr" fontAlgn="ctr"/>
                      <a:r>
                        <a:rPr lang="zh-TW"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相談開設日数</a:t>
                      </a:r>
                    </a:p>
                  </a:txBody>
                  <a:tcPr marL="7620" marR="7620" marT="762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新規受付件数</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ja-JP" altLang="en-US" sz="1100" b="0" i="0" u="none" strike="noStrike" dirty="0">
                          <a:solidFill>
                            <a:srgbClr val="000000"/>
                          </a:solidFill>
                          <a:effectLst/>
                          <a:latin typeface="BIZ UDPゴシック" panose="020B0400000000000000" pitchFamily="50" charset="-128"/>
                          <a:ea typeface="BIZ UDPゴシック" panose="020B0400000000000000" pitchFamily="50" charset="-128"/>
                        </a:rPr>
                        <a:t>延べ受付件数</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3179824"/>
                  </a:ext>
                </a:extLst>
              </a:tr>
              <a:tr h="303123">
                <a:tc>
                  <a:txBody>
                    <a:bodyPr/>
                    <a:lstStyle/>
                    <a:p>
                      <a:pPr algn="ctr" fontAlgn="ctr"/>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３０４</a:t>
                      </a:r>
                      <a:endParaRPr lang="en-US" altLang="ja-JP" sz="12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7620" marR="7620" marT="762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６２８</a:t>
                      </a:r>
                      <a:endParaRPr lang="en-US" altLang="ja-JP" sz="12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fontAlgn="ctr"/>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１００５</a:t>
                      </a:r>
                      <a:endParaRPr lang="en-US" altLang="ja-JP" sz="12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0721156"/>
                  </a:ext>
                </a:extLst>
              </a:tr>
            </a:tbl>
          </a:graphicData>
        </a:graphic>
      </p:graphicFrame>
      <p:sp>
        <p:nvSpPr>
          <p:cNvPr id="4" name="テキスト ボックス 3">
            <a:extLst>
              <a:ext uri="{FF2B5EF4-FFF2-40B4-BE49-F238E27FC236}">
                <a16:creationId xmlns:a16="http://schemas.microsoft.com/office/drawing/2014/main" id="{BCAD14EB-2DD0-EEA0-E0FA-45BAEF47D188}"/>
              </a:ext>
            </a:extLst>
          </p:cNvPr>
          <p:cNvSpPr txBox="1"/>
          <p:nvPr/>
        </p:nvSpPr>
        <p:spPr>
          <a:xfrm>
            <a:off x="4360780" y="14010"/>
            <a:ext cx="1547218" cy="400110"/>
          </a:xfrm>
          <a:prstGeom prst="rect">
            <a:avLst/>
          </a:prstGeom>
          <a:noFill/>
        </p:spPr>
        <p:txBody>
          <a:bodyPr wrap="none" rtlCol="0">
            <a:spAutoFit/>
          </a:bodyPr>
          <a:lstStyle/>
          <a:p>
            <a:r>
              <a:rPr kumimoji="1" lang="ja-JP" altLang="en-US" sz="2000" b="1" dirty="0">
                <a:latin typeface="BIZ UDPゴシック" panose="020B0400000000000000" pitchFamily="50" charset="-128"/>
                <a:ea typeface="BIZ UDPゴシック" panose="020B0400000000000000" pitchFamily="50" charset="-128"/>
              </a:rPr>
              <a:t>２．</a:t>
            </a:r>
            <a:r>
              <a:rPr lang="ja-JP" altLang="ja-JP" sz="2000" b="1" dirty="0">
                <a:latin typeface="BIZ UDPゴシック" panose="020B0400000000000000" pitchFamily="50" charset="-128"/>
                <a:ea typeface="BIZ UDPゴシック" panose="020B0400000000000000" pitchFamily="50" charset="-128"/>
              </a:rPr>
              <a:t>相談支援</a:t>
            </a:r>
            <a:endParaRPr kumimoji="1" lang="ja-JP" altLang="en-US" sz="2000" b="1"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732659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771BA9EB-7C05-4A0F-A4EB-D38956F8014E}"/>
              </a:ext>
            </a:extLst>
          </p:cNvPr>
          <p:cNvSpPr txBox="1"/>
          <p:nvPr/>
        </p:nvSpPr>
        <p:spPr>
          <a:xfrm>
            <a:off x="63692" y="449359"/>
            <a:ext cx="9885712"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cs typeface="Times New Roman" panose="02020603050405020304" pitchFamily="18" charset="0"/>
              </a:rPr>
              <a:t>相談の内容と対応</a:t>
            </a:r>
            <a:r>
              <a:rPr kumimoji="1" lang="ja-JP" altLang="en-US" sz="1050" dirty="0">
                <a:latin typeface="BIZ UDPゴシック" panose="020B0400000000000000" pitchFamily="50" charset="-128"/>
                <a:ea typeface="BIZ UDPゴシック" panose="020B0400000000000000" pitchFamily="50" charset="-128"/>
                <a:cs typeface="Times New Roman" panose="02020603050405020304" pitchFamily="18" charset="0"/>
              </a:rPr>
              <a:t>（参考：大阪府インターネット上の誹謗中傷・差別等に関する専門相談窓口設置・運営事業令和７（</a:t>
            </a:r>
            <a:r>
              <a:rPr kumimoji="1" lang="en-US" altLang="ja-JP" sz="1050" dirty="0">
                <a:latin typeface="BIZ UDPゴシック" panose="020B0400000000000000" pitchFamily="50" charset="-128"/>
                <a:ea typeface="BIZ UDPゴシック" panose="020B0400000000000000" pitchFamily="50" charset="-128"/>
                <a:cs typeface="Times New Roman" panose="02020603050405020304" pitchFamily="18" charset="0"/>
              </a:rPr>
              <a:t>202</a:t>
            </a:r>
            <a:r>
              <a:rPr kumimoji="1" lang="ja-JP" altLang="en-US" sz="1050" dirty="0">
                <a:latin typeface="BIZ UDPゴシック" panose="020B0400000000000000" pitchFamily="50" charset="-128"/>
                <a:ea typeface="BIZ UDPゴシック" panose="020B0400000000000000" pitchFamily="50" charset="-128"/>
                <a:cs typeface="Times New Roman" panose="02020603050405020304" pitchFamily="18" charset="0"/>
              </a:rPr>
              <a:t>５）年度年次統計分析報告書）</a:t>
            </a:r>
            <a:endParaRPr kumimoji="1" lang="ja-JP" altLang="en-US" sz="1050" dirty="0">
              <a:latin typeface="BIZ UDPゴシック" panose="020B0400000000000000" pitchFamily="50" charset="-128"/>
              <a:ea typeface="BIZ UDPゴシック" panose="020B0400000000000000" pitchFamily="50" charset="-128"/>
            </a:endParaRPr>
          </a:p>
        </p:txBody>
      </p:sp>
      <p:cxnSp>
        <p:nvCxnSpPr>
          <p:cNvPr id="13" name="直線コネクタ 12">
            <a:extLst>
              <a:ext uri="{FF2B5EF4-FFF2-40B4-BE49-F238E27FC236}">
                <a16:creationId xmlns:a16="http://schemas.microsoft.com/office/drawing/2014/main" id="{0821D30C-6E95-4D27-806C-81A316FCD9C8}"/>
              </a:ext>
            </a:extLst>
          </p:cNvPr>
          <p:cNvCxnSpPr>
            <a:cxnSpLocks/>
          </p:cNvCxnSpPr>
          <p:nvPr/>
        </p:nvCxnSpPr>
        <p:spPr>
          <a:xfrm>
            <a:off x="0" y="406287"/>
            <a:ext cx="99060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94A30CF4-AE8F-4C35-B3E7-55A6C1AD6F7A}"/>
              </a:ext>
            </a:extLst>
          </p:cNvPr>
          <p:cNvSpPr/>
          <p:nvPr/>
        </p:nvSpPr>
        <p:spPr>
          <a:xfrm>
            <a:off x="8450665" y="0"/>
            <a:ext cx="1455336" cy="39572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資料１ー２</a:t>
            </a:r>
          </a:p>
        </p:txBody>
      </p:sp>
      <p:graphicFrame>
        <p:nvGraphicFramePr>
          <p:cNvPr id="21" name="表 20">
            <a:extLst>
              <a:ext uri="{FF2B5EF4-FFF2-40B4-BE49-F238E27FC236}">
                <a16:creationId xmlns:a16="http://schemas.microsoft.com/office/drawing/2014/main" id="{52F7EF2D-B89E-4114-A31A-4C961F06CDFE}"/>
              </a:ext>
            </a:extLst>
          </p:cNvPr>
          <p:cNvGraphicFramePr>
            <a:graphicFrameLocks noGrp="1"/>
          </p:cNvGraphicFramePr>
          <p:nvPr>
            <p:extLst>
              <p:ext uri="{D42A27DB-BD31-4B8C-83A1-F6EECF244321}">
                <p14:modId xmlns:p14="http://schemas.microsoft.com/office/powerpoint/2010/main" val="2884334768"/>
              </p:ext>
            </p:extLst>
          </p:nvPr>
        </p:nvGraphicFramePr>
        <p:xfrm>
          <a:off x="63692" y="841550"/>
          <a:ext cx="9778615" cy="5708671"/>
        </p:xfrm>
        <a:graphic>
          <a:graphicData uri="http://schemas.openxmlformats.org/drawingml/2006/table">
            <a:tbl>
              <a:tblPr firstRow="1" bandRow="1">
                <a:tableStyleId>{5C22544A-7EE6-4342-B048-85BDC9FD1C3A}</a:tableStyleId>
              </a:tblPr>
              <a:tblGrid>
                <a:gridCol w="4451158">
                  <a:extLst>
                    <a:ext uri="{9D8B030D-6E8A-4147-A177-3AD203B41FA5}">
                      <a16:colId xmlns:a16="http://schemas.microsoft.com/office/drawing/2014/main" val="290712482"/>
                    </a:ext>
                  </a:extLst>
                </a:gridCol>
                <a:gridCol w="5327457">
                  <a:extLst>
                    <a:ext uri="{9D8B030D-6E8A-4147-A177-3AD203B41FA5}">
                      <a16:colId xmlns:a16="http://schemas.microsoft.com/office/drawing/2014/main" val="1484941471"/>
                    </a:ext>
                  </a:extLst>
                </a:gridCol>
              </a:tblGrid>
              <a:tr h="321094">
                <a:tc>
                  <a:txBody>
                    <a:bodyPr/>
                    <a:lstStyle/>
                    <a:p>
                      <a:pPr algn="ctr"/>
                      <a:r>
                        <a:rPr kumimoji="1" lang="ja-JP" altLang="en-US" sz="1200" kern="1200" dirty="0">
                          <a:solidFill>
                            <a:schemeClr val="bg1"/>
                          </a:solidFill>
                          <a:latin typeface="BIZ UDPゴシック" panose="020B0400000000000000" pitchFamily="50" charset="-128"/>
                          <a:ea typeface="BIZ UDPゴシック" panose="020B0400000000000000" pitchFamily="50" charset="-128"/>
                          <a:cs typeface="+mn-cs"/>
                        </a:rPr>
                        <a:t>相談の内容</a:t>
                      </a:r>
                    </a:p>
                  </a:txBody>
                  <a:tcPr/>
                </a:tc>
                <a:tc>
                  <a:txBody>
                    <a:bodyPr/>
                    <a:lstStyle/>
                    <a:p>
                      <a:pPr algn="ctr"/>
                      <a:r>
                        <a:rPr kumimoji="1" lang="ja-JP" altLang="en-US" sz="1200" kern="1200" dirty="0">
                          <a:solidFill>
                            <a:schemeClr val="bg1"/>
                          </a:solidFill>
                          <a:latin typeface="BIZ UDPゴシック" panose="020B0400000000000000" pitchFamily="50" charset="-128"/>
                          <a:ea typeface="BIZ UDPゴシック" panose="020B0400000000000000" pitchFamily="50" charset="-128"/>
                          <a:cs typeface="+mn-cs"/>
                        </a:rPr>
                        <a:t>対応</a:t>
                      </a:r>
                    </a:p>
                  </a:txBody>
                  <a:tcPr anchor="ctr"/>
                </a:tc>
                <a:extLst>
                  <a:ext uri="{0D108BD9-81ED-4DB2-BD59-A6C34878D82A}">
                    <a16:rowId xmlns:a16="http://schemas.microsoft.com/office/drawing/2014/main" val="2703825952"/>
                  </a:ext>
                </a:extLst>
              </a:tr>
              <a:tr h="17958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latin typeface="BIZ UDPゴシック" panose="020B0400000000000000" pitchFamily="50" charset="-128"/>
                          <a:ea typeface="BIZ UDPゴシック" panose="020B0400000000000000" pitchFamily="50" charset="-128"/>
                          <a:cs typeface="+mn-cs"/>
                        </a:rPr>
                        <a:t>■誹謗・中傷</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（被害者からの相談）</a:t>
                      </a:r>
                      <a:endParaRPr kumimoji="1" lang="ja-JP"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・プラットフォーム上で誹謗中傷を受けており、投稿を削除したい。</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tc>
                  <a:txBody>
                    <a:bodyPr/>
                    <a:lstStyle/>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　権利侵害が疑われる投稿への対応として、情プラ法に基づく削除要請窓口の案内を行っている。違反該当性の判断が難しい場合であっても、プラットフォーム事業者には一定期間内の対応が求められているため、削除要請を通じてプラットフォーム側の判断を確認するよう助言している。</a:t>
                      </a:r>
                    </a:p>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　情プラ法の対象外となる場合には、相談者に対し、当該サイトの利用規約やガイドライン等を確認し、実施可能な対応策を相談者と一緒に検討できるよう助言するとともに、相談員間でも当該サイトやアプリケーションに関する情報収集を実施した。また、ネット上の個人情報取扱いに関する他機関の紹介や、弁護士との連携を進める対応も行った。</a:t>
                      </a:r>
                    </a:p>
                  </a:txBody>
                  <a:tcPr/>
                </a:tc>
                <a:extLst>
                  <a:ext uri="{0D108BD9-81ED-4DB2-BD59-A6C34878D82A}">
                    <a16:rowId xmlns:a16="http://schemas.microsoft.com/office/drawing/2014/main" val="746195222"/>
                  </a:ext>
                </a:extLst>
              </a:tr>
              <a:tr h="850670">
                <a:tc>
                  <a:txBody>
                    <a:bodyPr/>
                    <a:lstStyle/>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■誹謗・中傷（加害者からの相談）</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インターネット上の匿名掲示板にあるスポーツ選手への批判を投稿したが、あとで発信者情報開示請求をされたり、当該スポーツ選手から訴えられたりするのではないかと不安を覚えている。</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掲示板への投稿の一般的なリスクを伝えるとともに、当該掲示板の削除方法を説明した。また、投稿の法的なリスクについては弁護士に相談してみるよう助言の上、実際に相手が法的な措置を取った場合は真摯に対応するよう指導的な声掛けを行った。</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328160043"/>
                  </a:ext>
                </a:extLst>
              </a:tr>
              <a:tr h="8506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■差別</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・自分が以前住んでいたいわゆる同和地区を写した動画が</a:t>
                      </a:r>
                      <a:r>
                        <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rPr>
                        <a:t>YouTube</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にアップされており、動画のなかで当該地区を誹謗中傷するような発言もしているため、当該動画を削除してほしい。</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tc>
                  <a:txBody>
                    <a:bodyPr/>
                    <a:lstStyle/>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相談者より該当する</a:t>
                      </a:r>
                      <a:r>
                        <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rPr>
                        <a:t>URL</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の提供を受け、同和地区識別情報の摘示に関わる不当な差別的言動として大阪府の担当部署へ通報を行った。</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4160062151"/>
                  </a:ext>
                </a:extLst>
              </a:tr>
              <a:tr h="850670">
                <a:tc>
                  <a:txBody>
                    <a:bodyPr/>
                    <a:lstStyle/>
                    <a:p>
                      <a:r>
                        <a:rPr kumimoji="1" lang="ja-JP" altLang="ja-JP" sz="1200" kern="1200" dirty="0">
                          <a:solidFill>
                            <a:schemeClr val="tx1"/>
                          </a:solidFill>
                          <a:latin typeface="BIZ UDPゴシック" panose="020B0400000000000000" pitchFamily="50" charset="-128"/>
                          <a:ea typeface="BIZ UDPゴシック" panose="020B0400000000000000" pitchFamily="50" charset="-128"/>
                          <a:cs typeface="+mn-cs"/>
                        </a:rPr>
                        <a:t>■違法情報・有害情報</a:t>
                      </a:r>
                    </a:p>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ネットで知り合った人と</a:t>
                      </a:r>
                      <a:r>
                        <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rPr>
                        <a:t>Instagram</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でビデオ通話中に断り切れずに裸を見せたところ、スクリーンショットを撮られ、逃げたら画像を拡散すると脅されている。</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同意の無い撮影や脅迫は犯罪に相当する可能性が高いため、警察に相談するよう助言し、「性犯罪被害</a:t>
                      </a:r>
                      <a:r>
                        <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rPr>
                        <a:t>110</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番」を紹介した。</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976707166"/>
                  </a:ext>
                </a:extLst>
              </a:tr>
              <a:tr h="1039708">
                <a:tc>
                  <a:txBody>
                    <a:bodyPr/>
                    <a:lstStyle/>
                    <a:p>
                      <a:r>
                        <a:rPr kumimoji="1" lang="ja-JP" altLang="ja-JP" sz="1200" kern="1200" dirty="0">
                          <a:solidFill>
                            <a:schemeClr val="tx1"/>
                          </a:solidFill>
                          <a:latin typeface="BIZ UDPゴシック" panose="020B0400000000000000" pitchFamily="50" charset="-128"/>
                          <a:ea typeface="BIZ UDPゴシック" panose="020B0400000000000000" pitchFamily="50" charset="-128"/>
                          <a:cs typeface="+mn-cs"/>
                        </a:rPr>
                        <a:t>■その他</a:t>
                      </a:r>
                    </a:p>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子どもがスマートフォンでネットや</a:t>
                      </a:r>
                      <a:r>
                        <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rPr>
                        <a:t>SNS</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で不特定多数の人とやり取りをするなど、依存気味になっており、習い事や勉強にも集中できていないように思えるため、利用を止めさせたいが、子どもにどう話せば良いか。</a:t>
                      </a:r>
                    </a:p>
                  </a:txBody>
                  <a:tcPr/>
                </a:tc>
                <a:tc>
                  <a:txBody>
                    <a:bodyPr/>
                    <a:lstStyle/>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親として心配する気持ちを丁寧に伝えて、不特定多数の人とのやり取りやスマートフォンの使用時間を制限するようにしてみてはどうかと提案するとともに、依存が深刻な状態であると判断される場合は専門家の指導も受けるよう助言した。</a:t>
                      </a:r>
                    </a:p>
                  </a:txBody>
                  <a:tcPr/>
                </a:tc>
                <a:extLst>
                  <a:ext uri="{0D108BD9-81ED-4DB2-BD59-A6C34878D82A}">
                    <a16:rowId xmlns:a16="http://schemas.microsoft.com/office/drawing/2014/main" val="4070474772"/>
                  </a:ext>
                </a:extLst>
              </a:tr>
            </a:tbl>
          </a:graphicData>
        </a:graphic>
      </p:graphicFrame>
      <p:sp>
        <p:nvSpPr>
          <p:cNvPr id="12" name="テキスト ボックス 11">
            <a:extLst>
              <a:ext uri="{FF2B5EF4-FFF2-40B4-BE49-F238E27FC236}">
                <a16:creationId xmlns:a16="http://schemas.microsoft.com/office/drawing/2014/main" id="{77FAB44B-ADC2-4DD0-A178-1B9107B4967F}"/>
              </a:ext>
            </a:extLst>
          </p:cNvPr>
          <p:cNvSpPr txBox="1"/>
          <p:nvPr/>
        </p:nvSpPr>
        <p:spPr>
          <a:xfrm>
            <a:off x="9607520" y="6550223"/>
            <a:ext cx="320922" cy="307777"/>
          </a:xfrm>
          <a:prstGeom prst="rect">
            <a:avLst/>
          </a:prstGeom>
          <a:noFill/>
        </p:spPr>
        <p:txBody>
          <a:bodyPr wrap="none" rtlCol="0">
            <a:spAutoFit/>
          </a:bodyPr>
          <a:lstStyle/>
          <a:p>
            <a:pPr algn="l"/>
            <a:r>
              <a:rPr kumimoji="1" lang="ja-JP" altLang="en-US" sz="1400" b="1" dirty="0">
                <a:latin typeface="BIZ UDPゴシック" panose="020B0400000000000000" pitchFamily="50" charset="-128"/>
                <a:ea typeface="BIZ UDPゴシック" panose="020B0400000000000000" pitchFamily="50" charset="-128"/>
              </a:rPr>
              <a:t>６</a:t>
            </a:r>
          </a:p>
        </p:txBody>
      </p:sp>
      <p:sp>
        <p:nvSpPr>
          <p:cNvPr id="5" name="テキスト ボックス 4">
            <a:extLst>
              <a:ext uri="{FF2B5EF4-FFF2-40B4-BE49-F238E27FC236}">
                <a16:creationId xmlns:a16="http://schemas.microsoft.com/office/drawing/2014/main" id="{10EA430F-066B-F491-DB52-8CB415AA93ED}"/>
              </a:ext>
            </a:extLst>
          </p:cNvPr>
          <p:cNvSpPr txBox="1"/>
          <p:nvPr/>
        </p:nvSpPr>
        <p:spPr>
          <a:xfrm>
            <a:off x="4360780" y="14010"/>
            <a:ext cx="1547218" cy="400110"/>
          </a:xfrm>
          <a:prstGeom prst="rect">
            <a:avLst/>
          </a:prstGeom>
          <a:noFill/>
        </p:spPr>
        <p:txBody>
          <a:bodyPr wrap="none" rtlCol="0">
            <a:spAutoFit/>
          </a:bodyPr>
          <a:lstStyle/>
          <a:p>
            <a:r>
              <a:rPr kumimoji="1" lang="ja-JP" altLang="en-US" sz="2000" b="1" dirty="0">
                <a:latin typeface="BIZ UDPゴシック" panose="020B0400000000000000" pitchFamily="50" charset="-128"/>
                <a:ea typeface="BIZ UDPゴシック" panose="020B0400000000000000" pitchFamily="50" charset="-128"/>
              </a:rPr>
              <a:t>２．</a:t>
            </a:r>
            <a:r>
              <a:rPr lang="ja-JP" altLang="ja-JP" sz="2000" b="1" dirty="0">
                <a:latin typeface="BIZ UDPゴシック" panose="020B0400000000000000" pitchFamily="50" charset="-128"/>
                <a:ea typeface="BIZ UDPゴシック" panose="020B0400000000000000" pitchFamily="50" charset="-128"/>
              </a:rPr>
              <a:t>相談支援</a:t>
            </a:r>
            <a:endParaRPr kumimoji="1" lang="ja-JP" altLang="en-US" sz="2000" b="1"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663732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AEB925E-8F0C-4BD6-BD0C-8E2C66A04302}"/>
              </a:ext>
            </a:extLst>
          </p:cNvPr>
          <p:cNvSpPr txBox="1"/>
          <p:nvPr/>
        </p:nvSpPr>
        <p:spPr>
          <a:xfrm>
            <a:off x="50998" y="587704"/>
            <a:ext cx="9804003" cy="1215717"/>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cs typeface="Times New Roman" panose="02020603050405020304" pitchFamily="18" charset="0"/>
              </a:rPr>
              <a:t>被害者を対象とした専門家相談の実施状況</a:t>
            </a:r>
            <a:endParaRPr kumimoji="1" lang="en-US" altLang="ja-JP" sz="1600" dirty="0">
              <a:latin typeface="BIZ UDPゴシック" panose="020B0400000000000000" pitchFamily="50" charset="-128"/>
              <a:ea typeface="BIZ UDPゴシック" panose="020B0400000000000000" pitchFamily="50" charset="-128"/>
              <a:cs typeface="Times New Roman" panose="02020603050405020304" pitchFamily="18" charset="0"/>
            </a:endParaRPr>
          </a:p>
          <a:p>
            <a:r>
              <a:rPr kumimoji="1" lang="ja-JP" altLang="en-US" sz="900" dirty="0">
                <a:latin typeface="BIZ UDPゴシック" panose="020B0400000000000000" pitchFamily="50" charset="-128"/>
                <a:ea typeface="BIZ UDPゴシック" panose="020B0400000000000000" pitchFamily="50" charset="-128"/>
                <a:cs typeface="Times New Roman" panose="02020603050405020304" pitchFamily="18" charset="0"/>
              </a:rPr>
              <a:t>（参考：大阪府インターネット上の誹謗中傷・差別等に関する専門相談窓口設置・運営事業令和７（</a:t>
            </a:r>
            <a:r>
              <a:rPr kumimoji="1" lang="en-US" altLang="ja-JP" sz="900" dirty="0">
                <a:latin typeface="BIZ UDPゴシック" panose="020B0400000000000000" pitchFamily="50" charset="-128"/>
                <a:ea typeface="BIZ UDPゴシック" panose="020B0400000000000000" pitchFamily="50" charset="-128"/>
                <a:cs typeface="Times New Roman" panose="02020603050405020304" pitchFamily="18" charset="0"/>
              </a:rPr>
              <a:t>202</a:t>
            </a:r>
            <a:r>
              <a:rPr kumimoji="1" lang="ja-JP" altLang="en-US" sz="900" dirty="0">
                <a:latin typeface="BIZ UDPゴシック" panose="020B0400000000000000" pitchFamily="50" charset="-128"/>
                <a:ea typeface="BIZ UDPゴシック" panose="020B0400000000000000" pitchFamily="50" charset="-128"/>
                <a:cs typeface="Times New Roman" panose="02020603050405020304" pitchFamily="18" charset="0"/>
              </a:rPr>
              <a:t>５）年度年次統計分析報告書）</a:t>
            </a:r>
            <a:r>
              <a:rPr kumimoji="1" lang="ja-JP" altLang="en-US" sz="900" dirty="0">
                <a:latin typeface="BIZ UDPゴシック" panose="020B0400000000000000" pitchFamily="50" charset="-128"/>
                <a:ea typeface="BIZ UDPゴシック" panose="020B0400000000000000" pitchFamily="50" charset="-128"/>
              </a:rPr>
              <a:t>　</a:t>
            </a:r>
            <a:endParaRPr kumimoji="1" lang="en-US" altLang="ja-JP" sz="900" dirty="0">
              <a:latin typeface="BIZ UDPゴシック" panose="020B0400000000000000" pitchFamily="50" charset="-128"/>
              <a:ea typeface="BIZ UDPゴシック" panose="020B0400000000000000" pitchFamily="50" charset="-128"/>
            </a:endParaRPr>
          </a:p>
          <a:p>
            <a:r>
              <a:rPr kumimoji="1" lang="en-US" altLang="ja-JP" sz="1200" dirty="0">
                <a:latin typeface="BIZ UDPゴシック" panose="020B0400000000000000" pitchFamily="50" charset="-128"/>
                <a:ea typeface="BIZ UDPゴシック" panose="020B0400000000000000" pitchFamily="50" charset="-128"/>
              </a:rPr>
              <a:t> </a:t>
            </a:r>
          </a:p>
          <a:p>
            <a:r>
              <a:rPr kumimoji="1" lang="en-US" altLang="ja-JP" sz="1200" dirty="0">
                <a:latin typeface="BIZ UDPゴシック" panose="020B0400000000000000" pitchFamily="50" charset="-128"/>
                <a:ea typeface="BIZ UDPゴシック" panose="020B0400000000000000" pitchFamily="50" charset="-128"/>
              </a:rPr>
              <a:t> </a:t>
            </a:r>
            <a:r>
              <a:rPr kumimoji="1" lang="ja-JP" altLang="en-US" sz="1200" dirty="0">
                <a:latin typeface="BIZ UDPゴシック" panose="020B0400000000000000" pitchFamily="50" charset="-128"/>
                <a:ea typeface="BIZ UDPゴシック" panose="020B0400000000000000" pitchFamily="50" charset="-128"/>
              </a:rPr>
              <a:t>ネットハーモニーでは、相談内容により相談者を弁護士や臨床心理士・精神保健福祉士等の専門家相談や、様々な課題に取り組む当事者団体や支援団体等を紹介する専門家紹介を実施することができる体制を整備している。令和７年度は、専門家相談を１３件（全て弁護士相談）実施しており、主な概要は以下のとおりである。</a:t>
            </a:r>
          </a:p>
        </p:txBody>
      </p:sp>
      <p:cxnSp>
        <p:nvCxnSpPr>
          <p:cNvPr id="6" name="直線コネクタ 5">
            <a:extLst>
              <a:ext uri="{FF2B5EF4-FFF2-40B4-BE49-F238E27FC236}">
                <a16:creationId xmlns:a16="http://schemas.microsoft.com/office/drawing/2014/main" id="{6DB7A000-4078-4001-86E1-93C778C17F79}"/>
              </a:ext>
            </a:extLst>
          </p:cNvPr>
          <p:cNvCxnSpPr>
            <a:cxnSpLocks/>
          </p:cNvCxnSpPr>
          <p:nvPr/>
        </p:nvCxnSpPr>
        <p:spPr>
          <a:xfrm>
            <a:off x="152239" y="3703917"/>
            <a:ext cx="9567333"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7" name="テキスト ボックス 6">
            <a:extLst>
              <a:ext uri="{FF2B5EF4-FFF2-40B4-BE49-F238E27FC236}">
                <a16:creationId xmlns:a16="http://schemas.microsoft.com/office/drawing/2014/main" id="{BB7B5189-CB10-4392-A016-8DDDCCEBF04D}"/>
              </a:ext>
            </a:extLst>
          </p:cNvPr>
          <p:cNvSpPr txBox="1"/>
          <p:nvPr/>
        </p:nvSpPr>
        <p:spPr>
          <a:xfrm>
            <a:off x="9607520" y="6550223"/>
            <a:ext cx="320922" cy="307777"/>
          </a:xfrm>
          <a:prstGeom prst="rect">
            <a:avLst/>
          </a:prstGeom>
          <a:noFill/>
        </p:spPr>
        <p:txBody>
          <a:bodyPr wrap="none" rtlCol="0">
            <a:spAutoFit/>
          </a:bodyPr>
          <a:lstStyle/>
          <a:p>
            <a:pPr algn="l"/>
            <a:r>
              <a:rPr kumimoji="1" lang="ja-JP" altLang="en-US" sz="1400" b="1" dirty="0">
                <a:latin typeface="BIZ UDPゴシック" panose="020B0400000000000000" pitchFamily="50" charset="-128"/>
                <a:ea typeface="BIZ UDPゴシック" panose="020B0400000000000000" pitchFamily="50" charset="-128"/>
              </a:rPr>
              <a:t>７</a:t>
            </a:r>
          </a:p>
        </p:txBody>
      </p:sp>
      <p:cxnSp>
        <p:nvCxnSpPr>
          <p:cNvPr id="8" name="直線コネクタ 7">
            <a:extLst>
              <a:ext uri="{FF2B5EF4-FFF2-40B4-BE49-F238E27FC236}">
                <a16:creationId xmlns:a16="http://schemas.microsoft.com/office/drawing/2014/main" id="{70936C8B-04C3-40FE-8B39-41368BFF0A07}"/>
              </a:ext>
            </a:extLst>
          </p:cNvPr>
          <p:cNvCxnSpPr>
            <a:cxnSpLocks/>
          </p:cNvCxnSpPr>
          <p:nvPr/>
        </p:nvCxnSpPr>
        <p:spPr>
          <a:xfrm>
            <a:off x="0" y="406287"/>
            <a:ext cx="99060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1" name="表 5">
            <a:extLst>
              <a:ext uri="{FF2B5EF4-FFF2-40B4-BE49-F238E27FC236}">
                <a16:creationId xmlns:a16="http://schemas.microsoft.com/office/drawing/2014/main" id="{1854B11B-B7AA-4BF0-8ACA-AD6E31835945}"/>
              </a:ext>
            </a:extLst>
          </p:cNvPr>
          <p:cNvGraphicFramePr>
            <a:graphicFrameLocks noGrp="1"/>
          </p:cNvGraphicFramePr>
          <p:nvPr>
            <p:extLst>
              <p:ext uri="{D42A27DB-BD31-4B8C-83A1-F6EECF244321}">
                <p14:modId xmlns:p14="http://schemas.microsoft.com/office/powerpoint/2010/main" val="1527212346"/>
              </p:ext>
            </p:extLst>
          </p:nvPr>
        </p:nvGraphicFramePr>
        <p:xfrm>
          <a:off x="152239" y="2269546"/>
          <a:ext cx="9441062" cy="2734219"/>
        </p:xfrm>
        <a:graphic>
          <a:graphicData uri="http://schemas.openxmlformats.org/drawingml/2006/table">
            <a:tbl>
              <a:tblPr firstRow="1" bandRow="1">
                <a:tableStyleId>{5C22544A-7EE6-4342-B048-85BDC9FD1C3A}</a:tableStyleId>
              </a:tblPr>
              <a:tblGrid>
                <a:gridCol w="4912130">
                  <a:extLst>
                    <a:ext uri="{9D8B030D-6E8A-4147-A177-3AD203B41FA5}">
                      <a16:colId xmlns:a16="http://schemas.microsoft.com/office/drawing/2014/main" val="3107551094"/>
                    </a:ext>
                  </a:extLst>
                </a:gridCol>
                <a:gridCol w="4528932">
                  <a:extLst>
                    <a:ext uri="{9D8B030D-6E8A-4147-A177-3AD203B41FA5}">
                      <a16:colId xmlns:a16="http://schemas.microsoft.com/office/drawing/2014/main" val="3585222102"/>
                    </a:ext>
                  </a:extLst>
                </a:gridCol>
              </a:tblGrid>
              <a:tr h="300963">
                <a:tc>
                  <a:txBody>
                    <a:bodyPr/>
                    <a:lstStyle/>
                    <a:p>
                      <a:pPr algn="ctr"/>
                      <a:r>
                        <a:rPr kumimoji="1" lang="ja-JP" altLang="en-US" sz="1200" kern="1200" dirty="0">
                          <a:solidFill>
                            <a:schemeClr val="bg1"/>
                          </a:solidFill>
                          <a:latin typeface="BIZ UDPゴシック" panose="020B0400000000000000" pitchFamily="50" charset="-128"/>
                          <a:ea typeface="BIZ UDPゴシック" panose="020B0400000000000000" pitchFamily="50" charset="-128"/>
                          <a:cs typeface="+mn-cs"/>
                        </a:rPr>
                        <a:t>相談事例</a:t>
                      </a:r>
                    </a:p>
                  </a:txBody>
                  <a:tcPr/>
                </a:tc>
                <a:tc>
                  <a:txBody>
                    <a:bodyPr/>
                    <a:lstStyle/>
                    <a:p>
                      <a:pPr algn="ctr"/>
                      <a:r>
                        <a:rPr kumimoji="1" lang="ja-JP" altLang="en-US" sz="1200" kern="1200" dirty="0">
                          <a:solidFill>
                            <a:schemeClr val="bg1"/>
                          </a:solidFill>
                          <a:latin typeface="BIZ UDPゴシック" panose="020B0400000000000000" pitchFamily="50" charset="-128"/>
                          <a:ea typeface="BIZ UDPゴシック" panose="020B0400000000000000" pitchFamily="50" charset="-128"/>
                          <a:cs typeface="+mn-cs"/>
                        </a:rPr>
                        <a:t>対応</a:t>
                      </a:r>
                    </a:p>
                  </a:txBody>
                  <a:tcPr/>
                </a:tc>
                <a:extLst>
                  <a:ext uri="{0D108BD9-81ED-4DB2-BD59-A6C34878D82A}">
                    <a16:rowId xmlns:a16="http://schemas.microsoft.com/office/drawing/2014/main" val="4070474657"/>
                  </a:ext>
                </a:extLst>
              </a:tr>
              <a:tr h="709901">
                <a:tc>
                  <a:txBody>
                    <a:bodyPr/>
                    <a:lstStyle/>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電話番号情報の口コミサイトに相談者の携帯電話番号や自宅の電話番号が掲載されており、事実無根の誹謗中傷が書き込まれていた。掲示板の書き込みを削除したいが、どうすれば良いか。</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弁護士より削除請求のための法的手段についての説明とともに、権利侵害の様態と根拠を明記し、削除請求を行うよう提案</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1669090664"/>
                  </a:ext>
                </a:extLst>
              </a:tr>
              <a:tr h="1022449">
                <a:tc>
                  <a:txBody>
                    <a:bodyPr/>
                    <a:lstStyle/>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元交際相手から数年にわたって、</a:t>
                      </a:r>
                      <a:r>
                        <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rPr>
                        <a:t>X</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（旧</a:t>
                      </a:r>
                      <a:r>
                        <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rPr>
                        <a:t>Twitter</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）やアダルト系掲示板で実名や顔写真、住所、自宅の外観、通っていた学校名、アルバイト先の住所等とともに、性的な虚偽の内容を晒されているので、相手に投稿をやめさせたい。</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発信者情報開示請求、及び削除請求の手続きについての説明とともに、証拠保全の必要性とその方法についても助言</a:t>
                      </a:r>
                    </a:p>
                  </a:txBody>
                  <a:tcPr/>
                </a:tc>
                <a:extLst>
                  <a:ext uri="{0D108BD9-81ED-4DB2-BD59-A6C34878D82A}">
                    <a16:rowId xmlns:a16="http://schemas.microsoft.com/office/drawing/2014/main" val="1928344517"/>
                  </a:ext>
                </a:extLst>
              </a:tr>
              <a:tr h="700906">
                <a:tc>
                  <a:txBody>
                    <a:bodyPr/>
                    <a:lstStyle/>
                    <a:p>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相談者の本名や顔写真、</a:t>
                      </a:r>
                      <a:r>
                        <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rPr>
                        <a:t>LINE</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のやり取りなどを無断で</a:t>
                      </a:r>
                      <a:r>
                        <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rPr>
                        <a:t>X</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（旧</a:t>
                      </a:r>
                      <a:r>
                        <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rPr>
                        <a:t>Twitter</a:t>
                      </a: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）に掲載するとともに、誹謗中傷を投稿しているので、法的に対応したい。</a:t>
                      </a:r>
                      <a:endParaRPr kumimoji="1" lang="en-US" altLang="ja-JP" sz="12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latin typeface="BIZ UDPゴシック" panose="020B0400000000000000" pitchFamily="50" charset="-128"/>
                          <a:ea typeface="BIZ UDPゴシック" panose="020B0400000000000000" pitchFamily="50" charset="-128"/>
                          <a:cs typeface="+mn-cs"/>
                        </a:rPr>
                        <a:t>対応方針を提示の上、法的な手続きについて説明</a:t>
                      </a:r>
                    </a:p>
                  </a:txBody>
                  <a:tcPr/>
                </a:tc>
                <a:extLst>
                  <a:ext uri="{0D108BD9-81ED-4DB2-BD59-A6C34878D82A}">
                    <a16:rowId xmlns:a16="http://schemas.microsoft.com/office/drawing/2014/main" val="2967078912"/>
                  </a:ext>
                </a:extLst>
              </a:tr>
            </a:tbl>
          </a:graphicData>
        </a:graphic>
      </p:graphicFrame>
      <p:sp>
        <p:nvSpPr>
          <p:cNvPr id="12" name="正方形/長方形 11">
            <a:extLst>
              <a:ext uri="{FF2B5EF4-FFF2-40B4-BE49-F238E27FC236}">
                <a16:creationId xmlns:a16="http://schemas.microsoft.com/office/drawing/2014/main" id="{90255633-E003-4CF8-AAFC-DC110A2A0DD1}"/>
              </a:ext>
            </a:extLst>
          </p:cNvPr>
          <p:cNvSpPr/>
          <p:nvPr/>
        </p:nvSpPr>
        <p:spPr>
          <a:xfrm>
            <a:off x="8450665" y="0"/>
            <a:ext cx="1455336" cy="39572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資料１ー２</a:t>
            </a:r>
          </a:p>
        </p:txBody>
      </p:sp>
      <p:sp>
        <p:nvSpPr>
          <p:cNvPr id="5" name="テキスト ボックス 4">
            <a:extLst>
              <a:ext uri="{FF2B5EF4-FFF2-40B4-BE49-F238E27FC236}">
                <a16:creationId xmlns:a16="http://schemas.microsoft.com/office/drawing/2014/main" id="{D1DFE6A2-2728-2068-AD22-E3E6A41BCC76}"/>
              </a:ext>
            </a:extLst>
          </p:cNvPr>
          <p:cNvSpPr txBox="1"/>
          <p:nvPr/>
        </p:nvSpPr>
        <p:spPr>
          <a:xfrm>
            <a:off x="4360780" y="14010"/>
            <a:ext cx="1547218" cy="400110"/>
          </a:xfrm>
          <a:prstGeom prst="rect">
            <a:avLst/>
          </a:prstGeom>
          <a:noFill/>
        </p:spPr>
        <p:txBody>
          <a:bodyPr wrap="none" rtlCol="0">
            <a:spAutoFit/>
          </a:bodyPr>
          <a:lstStyle/>
          <a:p>
            <a:r>
              <a:rPr kumimoji="1" lang="ja-JP" altLang="en-US" sz="2000" b="1" dirty="0">
                <a:latin typeface="BIZ UDPゴシック" panose="020B0400000000000000" pitchFamily="50" charset="-128"/>
                <a:ea typeface="BIZ UDPゴシック" panose="020B0400000000000000" pitchFamily="50" charset="-128"/>
              </a:rPr>
              <a:t>２．</a:t>
            </a:r>
            <a:r>
              <a:rPr lang="ja-JP" altLang="ja-JP" sz="2000" b="1" dirty="0">
                <a:latin typeface="BIZ UDPゴシック" panose="020B0400000000000000" pitchFamily="50" charset="-128"/>
                <a:ea typeface="BIZ UDPゴシック" panose="020B0400000000000000" pitchFamily="50" charset="-128"/>
              </a:rPr>
              <a:t>相談支援</a:t>
            </a:r>
            <a:endParaRPr kumimoji="1" lang="ja-JP" altLang="en-US" sz="2000" b="1"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732BE3D8-1E06-AD5E-7730-11E86D53FBE3}"/>
              </a:ext>
            </a:extLst>
          </p:cNvPr>
          <p:cNvSpPr txBox="1"/>
          <p:nvPr/>
        </p:nvSpPr>
        <p:spPr>
          <a:xfrm>
            <a:off x="50998" y="1930992"/>
            <a:ext cx="2161896" cy="338554"/>
          </a:xfrm>
          <a:prstGeom prst="rect">
            <a:avLst/>
          </a:prstGeom>
          <a:noFill/>
        </p:spPr>
        <p:txBody>
          <a:bodyPr wrap="square" rtlCol="0">
            <a:spAutoFit/>
          </a:bodyPr>
          <a:lstStyle/>
          <a:p>
            <a:r>
              <a:rPr kumimoji="1" lang="en-US" altLang="ja-JP" sz="16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kumimoji="1" lang="ja-JP" altLang="en-US" sz="1600" dirty="0">
                <a:latin typeface="BIZ UDPゴシック" panose="020B0400000000000000" pitchFamily="50" charset="-128"/>
                <a:ea typeface="BIZ UDPゴシック" panose="020B0400000000000000" pitchFamily="50" charset="-128"/>
                <a:cs typeface="Times New Roman" panose="02020603050405020304" pitchFamily="18" charset="0"/>
              </a:rPr>
              <a:t>弁護士相談の概要</a:t>
            </a:r>
            <a:r>
              <a:rPr kumimoji="1" lang="en-US" altLang="ja-JP" sz="1600" dirty="0">
                <a:latin typeface="BIZ UDPゴシック" panose="020B0400000000000000" pitchFamily="50" charset="-128"/>
                <a:ea typeface="BIZ UDPゴシック" panose="020B0400000000000000" pitchFamily="50" charset="-128"/>
                <a:cs typeface="Times New Roman" panose="02020603050405020304" pitchFamily="18" charset="0"/>
              </a:rPr>
              <a:t>】</a:t>
            </a:r>
            <a:endParaRPr kumimoji="1" lang="ja-JP" altLang="en-US" sz="105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877697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03A67386-2860-4C08-9AD9-D6A7393ACDE4}"/>
              </a:ext>
            </a:extLst>
          </p:cNvPr>
          <p:cNvSpPr/>
          <p:nvPr/>
        </p:nvSpPr>
        <p:spPr>
          <a:xfrm>
            <a:off x="0" y="807126"/>
            <a:ext cx="7738109" cy="338554"/>
          </a:xfrm>
          <a:prstGeom prst="rect">
            <a:avLst/>
          </a:prstGeom>
        </p:spPr>
        <p:txBody>
          <a:bodyPr wrap="square">
            <a:spAutoFit/>
          </a:bodyPr>
          <a:lstStyle/>
          <a:p>
            <a:r>
              <a:rPr lang="en-US" altLang="ja-JP" sz="1600" b="1" dirty="0">
                <a:latin typeface="BIZ UDゴシック" panose="020B0400000000000000" pitchFamily="49" charset="-128"/>
                <a:ea typeface="BIZ UDゴシック" panose="020B0400000000000000" pitchFamily="49" charset="-128"/>
              </a:rPr>
              <a:t>【</a:t>
            </a:r>
            <a:r>
              <a:rPr lang="ja-JP" altLang="en-US" sz="1600" b="1" dirty="0">
                <a:latin typeface="BIZ UDゴシック" panose="020B0400000000000000" pitchFamily="49" charset="-128"/>
                <a:ea typeface="BIZ UDゴシック" panose="020B0400000000000000" pitchFamily="49" charset="-128"/>
              </a:rPr>
              <a:t>事業内容と実績（今後の予定も含む）</a:t>
            </a:r>
            <a:r>
              <a:rPr lang="en-US" altLang="ja-JP" sz="1600" b="1" dirty="0">
                <a:latin typeface="BIZ UDゴシック" panose="020B0400000000000000" pitchFamily="49" charset="-128"/>
                <a:ea typeface="BIZ UDゴシック" panose="020B0400000000000000" pitchFamily="49" charset="-128"/>
              </a:rPr>
              <a:t>】</a:t>
            </a:r>
            <a:endParaRPr lang="en-US" altLang="ja-JP" sz="1600" u="sng" dirty="0">
              <a:latin typeface="BIZ UDゴシック" panose="020B0400000000000000" pitchFamily="49" charset="-128"/>
              <a:ea typeface="BIZ UDゴシック" panose="020B0400000000000000" pitchFamily="49" charset="-128"/>
            </a:endParaRPr>
          </a:p>
        </p:txBody>
      </p:sp>
      <p:graphicFrame>
        <p:nvGraphicFramePr>
          <p:cNvPr id="2" name="表 1"/>
          <p:cNvGraphicFramePr>
            <a:graphicFrameLocks noGrp="1"/>
          </p:cNvGraphicFramePr>
          <p:nvPr>
            <p:extLst>
              <p:ext uri="{D42A27DB-BD31-4B8C-83A1-F6EECF244321}">
                <p14:modId xmlns:p14="http://schemas.microsoft.com/office/powerpoint/2010/main" val="1630721924"/>
              </p:ext>
            </p:extLst>
          </p:nvPr>
        </p:nvGraphicFramePr>
        <p:xfrm>
          <a:off x="150824" y="1179983"/>
          <a:ext cx="9642982" cy="5659413"/>
        </p:xfrm>
        <a:graphic>
          <a:graphicData uri="http://schemas.openxmlformats.org/drawingml/2006/table">
            <a:tbl>
              <a:tblPr firstRow="1" bandRow="1">
                <a:tableStyleId>{5940675A-B579-460E-94D1-54222C63F5DA}</a:tableStyleId>
              </a:tblPr>
              <a:tblGrid>
                <a:gridCol w="2453839">
                  <a:extLst>
                    <a:ext uri="{9D8B030D-6E8A-4147-A177-3AD203B41FA5}">
                      <a16:colId xmlns:a16="http://schemas.microsoft.com/office/drawing/2014/main" val="2839008742"/>
                    </a:ext>
                  </a:extLst>
                </a:gridCol>
                <a:gridCol w="2158256">
                  <a:extLst>
                    <a:ext uri="{9D8B030D-6E8A-4147-A177-3AD203B41FA5}">
                      <a16:colId xmlns:a16="http://schemas.microsoft.com/office/drawing/2014/main" val="2863364553"/>
                    </a:ext>
                  </a:extLst>
                </a:gridCol>
                <a:gridCol w="2481943">
                  <a:extLst>
                    <a:ext uri="{9D8B030D-6E8A-4147-A177-3AD203B41FA5}">
                      <a16:colId xmlns:a16="http://schemas.microsoft.com/office/drawing/2014/main" val="2227052151"/>
                    </a:ext>
                  </a:extLst>
                </a:gridCol>
                <a:gridCol w="2548944">
                  <a:extLst>
                    <a:ext uri="{9D8B030D-6E8A-4147-A177-3AD203B41FA5}">
                      <a16:colId xmlns:a16="http://schemas.microsoft.com/office/drawing/2014/main" val="4128942113"/>
                    </a:ext>
                  </a:extLst>
                </a:gridCol>
              </a:tblGrid>
              <a:tr h="496308">
                <a:tc>
                  <a:txBody>
                    <a:bodyPr/>
                    <a:lstStyle/>
                    <a:p>
                      <a:pPr algn="ctr"/>
                      <a:r>
                        <a:rPr kumimoji="1" lang="ja-JP" altLang="en-US" sz="1100" dirty="0">
                          <a:latin typeface="BIZ UDゴシック" panose="020B0400000000000000" pitchFamily="49" charset="-128"/>
                          <a:ea typeface="BIZ UDゴシック" panose="020B0400000000000000" pitchFamily="49" charset="-128"/>
                        </a:rPr>
                        <a:t>ターゲティング広告</a:t>
                      </a:r>
                      <a:br>
                        <a:rPr kumimoji="1" lang="en-US" altLang="ja-JP" sz="1100" dirty="0">
                          <a:latin typeface="BIZ UDゴシック" panose="020B0400000000000000" pitchFamily="49" charset="-128"/>
                          <a:ea typeface="BIZ UDゴシック" panose="020B0400000000000000" pitchFamily="49" charset="-128"/>
                        </a:rPr>
                      </a:br>
                      <a:r>
                        <a:rPr kumimoji="1" lang="ja-JP" altLang="en-US" sz="1100" dirty="0">
                          <a:latin typeface="BIZ UDゴシック" panose="020B0400000000000000" pitchFamily="49" charset="-128"/>
                          <a:ea typeface="BIZ UDゴシック" panose="020B0400000000000000" pitchFamily="49" charset="-128"/>
                        </a:rPr>
                        <a:t>（今年度予算額：９９０千円）</a:t>
                      </a:r>
                    </a:p>
                  </a:txBody>
                  <a:tcPr marL="74295" marR="74295" marT="37148" marB="37148" anchor="ctr">
                    <a:solidFill>
                      <a:schemeClr val="bg1">
                        <a:lumMod val="95000"/>
                      </a:schemeClr>
                    </a:solidFill>
                  </a:tcPr>
                </a:tc>
                <a:tc>
                  <a:txBody>
                    <a:bodyPr/>
                    <a:lstStyle/>
                    <a:p>
                      <a:pPr algn="ctr"/>
                      <a:r>
                        <a:rPr kumimoji="1" lang="ja-JP" altLang="en-US" sz="1100" dirty="0">
                          <a:latin typeface="BIZ UDゴシック" panose="020B0400000000000000" pitchFamily="49" charset="-128"/>
                          <a:ea typeface="BIZ UDゴシック" panose="020B0400000000000000" pitchFamily="49" charset="-128"/>
                        </a:rPr>
                        <a:t>電車内広告</a:t>
                      </a:r>
                      <a:br>
                        <a:rPr kumimoji="1" lang="en-US" altLang="ja-JP" sz="1100" dirty="0">
                          <a:latin typeface="BIZ UDゴシック" panose="020B0400000000000000" pitchFamily="49" charset="-128"/>
                          <a:ea typeface="BIZ UDゴシック" panose="020B0400000000000000" pitchFamily="49" charset="-128"/>
                        </a:rPr>
                      </a:br>
                      <a:r>
                        <a:rPr kumimoji="1" lang="ja-JP" altLang="en-US" sz="1100" dirty="0">
                          <a:latin typeface="BIZ UDゴシック" panose="020B0400000000000000" pitchFamily="49" charset="-128"/>
                          <a:ea typeface="BIZ UDゴシック" panose="020B0400000000000000" pitchFamily="49" charset="-128"/>
                        </a:rPr>
                        <a:t>（今年度予算額：４１３千円）</a:t>
                      </a:r>
                    </a:p>
                  </a:txBody>
                  <a:tcPr marL="74295" marR="74295" marT="37148" marB="37148" anchor="ctr">
                    <a:solidFill>
                      <a:schemeClr val="bg1">
                        <a:lumMod val="95000"/>
                      </a:schemeClr>
                    </a:solidFill>
                  </a:tcPr>
                </a:tc>
                <a:tc>
                  <a:txBody>
                    <a:bodyPr/>
                    <a:lstStyle/>
                    <a:p>
                      <a:pPr algn="ctr"/>
                      <a:r>
                        <a:rPr kumimoji="1" lang="ja-JP" altLang="en-US" sz="1100" dirty="0">
                          <a:latin typeface="BIZ UDゴシック" panose="020B0400000000000000" pitchFamily="49" charset="-128"/>
                          <a:ea typeface="BIZ UDゴシック" panose="020B0400000000000000" pitchFamily="49" charset="-128"/>
                        </a:rPr>
                        <a:t>出前講座</a:t>
                      </a:r>
                    </a:p>
                  </a:txBody>
                  <a:tcPr marL="74295" marR="74295" marT="37148" marB="37148" anchor="ctr">
                    <a:solidFill>
                      <a:schemeClr val="bg1">
                        <a:lumMod val="95000"/>
                      </a:schemeClr>
                    </a:solidFill>
                  </a:tcPr>
                </a:tc>
                <a:tc>
                  <a:txBody>
                    <a:bodyPr/>
                    <a:lstStyle/>
                    <a:p>
                      <a:pPr algn="ctr"/>
                      <a:r>
                        <a:rPr kumimoji="1" lang="ja-JP" altLang="en-US" sz="1100" dirty="0">
                          <a:latin typeface="BIZ UDゴシック" panose="020B0400000000000000" pitchFamily="49" charset="-128"/>
                          <a:ea typeface="BIZ UDゴシック" panose="020B0400000000000000" pitchFamily="49" charset="-128"/>
                        </a:rPr>
                        <a:t>その他（包括連携協定等）</a:t>
                      </a:r>
                    </a:p>
                  </a:txBody>
                  <a:tcPr marL="74295" marR="74295" marT="37148" marB="37148" anchor="ctr">
                    <a:solidFill>
                      <a:schemeClr val="bg1">
                        <a:lumMod val="95000"/>
                      </a:schemeClr>
                    </a:solidFill>
                  </a:tcPr>
                </a:tc>
                <a:extLst>
                  <a:ext uri="{0D108BD9-81ED-4DB2-BD59-A6C34878D82A}">
                    <a16:rowId xmlns:a16="http://schemas.microsoft.com/office/drawing/2014/main" val="2217655059"/>
                  </a:ext>
                </a:extLst>
              </a:tr>
              <a:tr h="1953709">
                <a:tc>
                  <a:txBody>
                    <a:bodyPr/>
                    <a:lstStyle/>
                    <a:p>
                      <a:r>
                        <a:rPr kumimoji="1" lang="ja-JP" altLang="en-US" sz="1050" dirty="0">
                          <a:latin typeface="BIZ UDゴシック" panose="020B0400000000000000" pitchFamily="49" charset="-128"/>
                          <a:ea typeface="BIZ UDゴシック" panose="020B0400000000000000" pitchFamily="49" charset="-128"/>
                        </a:rPr>
                        <a:t>誹謗中傷や差別に関するキーワードを投稿・検索した利用者に、注意を呼びかけるメッセージを表示のうえ、情報モラルの向上やインターネット上の危険性について学べる啓発ページに誘導</a:t>
                      </a:r>
                      <a:endParaRPr kumimoji="1" lang="en-US" altLang="ja-JP" sz="1050" dirty="0">
                        <a:latin typeface="BIZ UDゴシック" panose="020B0400000000000000" pitchFamily="49" charset="-128"/>
                        <a:ea typeface="BIZ UDゴシック" panose="020B0400000000000000" pitchFamily="49" charset="-128"/>
                      </a:endParaRPr>
                    </a:p>
                    <a:p>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○期間　令和８年６月～令和９年３月</a:t>
                      </a:r>
                      <a:br>
                        <a:rPr kumimoji="1" lang="en-US" altLang="ja-JP" sz="800" dirty="0">
                          <a:latin typeface="BIZ UDゴシック" panose="020B0400000000000000" pitchFamily="49" charset="-128"/>
                          <a:ea typeface="BIZ UDゴシック" panose="020B0400000000000000" pitchFamily="49" charset="-128"/>
                        </a:rPr>
                      </a:br>
                      <a:r>
                        <a:rPr kumimoji="1" lang="ja-JP" altLang="en-US" sz="800" dirty="0">
                          <a:latin typeface="BIZ UDゴシック" panose="020B0400000000000000" pitchFamily="49" charset="-128"/>
                          <a:ea typeface="BIZ UDゴシック" panose="020B0400000000000000" pitchFamily="49" charset="-128"/>
                        </a:rPr>
                        <a:t>○媒体・目標クリック数　３媒体</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a:t>
                      </a:r>
                      <a:r>
                        <a:rPr kumimoji="1" lang="en-US" altLang="ja-JP" sz="800" dirty="0">
                          <a:latin typeface="BIZ UDゴシック" panose="020B0400000000000000" pitchFamily="49" charset="-128"/>
                          <a:ea typeface="BIZ UDゴシック" panose="020B0400000000000000" pitchFamily="49" charset="-128"/>
                        </a:rPr>
                        <a:t>X</a:t>
                      </a:r>
                      <a:r>
                        <a:rPr kumimoji="1" lang="ja-JP" altLang="en-US" sz="800" dirty="0">
                          <a:latin typeface="BIZ UDゴシック" panose="020B0400000000000000" pitchFamily="49" charset="-128"/>
                          <a:ea typeface="BIZ UDゴシック" panose="020B0400000000000000" pitchFamily="49" charset="-128"/>
                        </a:rPr>
                        <a:t>  　　 </a:t>
                      </a:r>
                      <a:r>
                        <a:rPr kumimoji="1" lang="en-US" altLang="ja-JP" sz="800" dirty="0">
                          <a:latin typeface="BIZ UDゴシック" panose="020B0400000000000000" pitchFamily="49" charset="-128"/>
                          <a:ea typeface="BIZ UDゴシック" panose="020B0400000000000000" pitchFamily="49" charset="-128"/>
                        </a:rPr>
                        <a:t>1</a:t>
                      </a:r>
                      <a:r>
                        <a:rPr kumimoji="1" lang="ja-JP" altLang="en-US" sz="800" dirty="0">
                          <a:latin typeface="BIZ UDゴシック" panose="020B0400000000000000" pitchFamily="49" charset="-128"/>
                          <a:ea typeface="BIZ UDゴシック" panose="020B0400000000000000" pitchFamily="49" charset="-128"/>
                        </a:rPr>
                        <a:t>ヶ月あたり</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a:t>
                      </a:r>
                      <a:r>
                        <a:rPr kumimoji="1" lang="en-US" altLang="ja-JP" sz="800" dirty="0">
                          <a:latin typeface="BIZ UDゴシック" panose="020B0400000000000000" pitchFamily="49" charset="-128"/>
                          <a:ea typeface="BIZ UDゴシック" panose="020B0400000000000000" pitchFamily="49" charset="-128"/>
                        </a:rPr>
                        <a:t>100</a:t>
                      </a:r>
                      <a:r>
                        <a:rPr kumimoji="1" lang="ja-JP" altLang="en-US" sz="800" dirty="0">
                          <a:latin typeface="BIZ UDゴシック" panose="020B0400000000000000" pitchFamily="49" charset="-128"/>
                          <a:ea typeface="BIZ UDゴシック" panose="020B0400000000000000" pitchFamily="49" charset="-128"/>
                        </a:rPr>
                        <a:t>回以上を保証</a:t>
                      </a:r>
                    </a:p>
                    <a:p>
                      <a:r>
                        <a:rPr kumimoji="1" lang="en-US" altLang="ja-JP" sz="800" dirty="0">
                          <a:latin typeface="BIZ UDゴシック" panose="020B0400000000000000" pitchFamily="49" charset="-128"/>
                          <a:ea typeface="BIZ UDゴシック" panose="020B0400000000000000" pitchFamily="49" charset="-128"/>
                        </a:rPr>
                        <a:t>  Yahoo!</a:t>
                      </a:r>
                      <a:r>
                        <a:rPr kumimoji="1" lang="ja-JP" altLang="en-US" sz="800" dirty="0">
                          <a:latin typeface="BIZ UDゴシック" panose="020B0400000000000000" pitchFamily="49" charset="-128"/>
                          <a:ea typeface="BIZ UDゴシック" panose="020B0400000000000000" pitchFamily="49" charset="-128"/>
                        </a:rPr>
                        <a:t>　</a:t>
                      </a:r>
                      <a:r>
                        <a:rPr kumimoji="1" lang="en-US" altLang="ja-JP" sz="800" dirty="0">
                          <a:latin typeface="BIZ UDゴシック" panose="020B0400000000000000" pitchFamily="49" charset="-128"/>
                          <a:ea typeface="BIZ UDゴシック" panose="020B0400000000000000" pitchFamily="49" charset="-128"/>
                        </a:rPr>
                        <a:t>1</a:t>
                      </a:r>
                      <a:r>
                        <a:rPr kumimoji="1" lang="ja-JP" altLang="en-US" sz="800" dirty="0">
                          <a:latin typeface="BIZ UDゴシック" panose="020B0400000000000000" pitchFamily="49" charset="-128"/>
                          <a:ea typeface="BIZ UDゴシック" panose="020B0400000000000000" pitchFamily="49" charset="-128"/>
                        </a:rPr>
                        <a:t>ヶ月あたり</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a:t>
                      </a:r>
                      <a:r>
                        <a:rPr kumimoji="1" lang="en-US" altLang="ja-JP" sz="800" dirty="0">
                          <a:latin typeface="BIZ UDゴシック" panose="020B0400000000000000" pitchFamily="49" charset="-128"/>
                          <a:ea typeface="BIZ UDゴシック" panose="020B0400000000000000" pitchFamily="49" charset="-128"/>
                        </a:rPr>
                        <a:t>350</a:t>
                      </a:r>
                      <a:r>
                        <a:rPr kumimoji="1" lang="ja-JP" altLang="en-US" sz="800" dirty="0">
                          <a:latin typeface="BIZ UDゴシック" panose="020B0400000000000000" pitchFamily="49" charset="-128"/>
                          <a:ea typeface="BIZ UDゴシック" panose="020B0400000000000000" pitchFamily="49" charset="-128"/>
                        </a:rPr>
                        <a:t>回以上を保証</a:t>
                      </a:r>
                    </a:p>
                    <a:p>
                      <a:r>
                        <a:rPr kumimoji="1" lang="ja-JP" altLang="en-US" sz="800" dirty="0">
                          <a:latin typeface="BIZ UDゴシック" panose="020B0400000000000000" pitchFamily="49" charset="-128"/>
                          <a:ea typeface="BIZ UDゴシック" panose="020B0400000000000000" pitchFamily="49" charset="-128"/>
                        </a:rPr>
                        <a:t>　</a:t>
                      </a:r>
                      <a:r>
                        <a:rPr kumimoji="1" lang="en-US" altLang="ja-JP" sz="800" dirty="0">
                          <a:latin typeface="BIZ UDゴシック" panose="020B0400000000000000" pitchFamily="49" charset="-128"/>
                          <a:ea typeface="BIZ UDゴシック" panose="020B0400000000000000" pitchFamily="49" charset="-128"/>
                        </a:rPr>
                        <a:t>Google  1</a:t>
                      </a:r>
                      <a:r>
                        <a:rPr kumimoji="1" lang="ja-JP" altLang="en-US" sz="800" dirty="0">
                          <a:latin typeface="BIZ UDゴシック" panose="020B0400000000000000" pitchFamily="49" charset="-128"/>
                          <a:ea typeface="BIZ UDゴシック" panose="020B0400000000000000" pitchFamily="49" charset="-128"/>
                        </a:rPr>
                        <a:t>ヶ月あたり</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a:t>
                      </a:r>
                      <a:r>
                        <a:rPr kumimoji="1" lang="en-US" altLang="ja-JP" sz="800" dirty="0">
                          <a:latin typeface="BIZ UDゴシック" panose="020B0400000000000000" pitchFamily="49" charset="-128"/>
                          <a:ea typeface="BIZ UDゴシック" panose="020B0400000000000000" pitchFamily="49" charset="-128"/>
                        </a:rPr>
                        <a:t>350</a:t>
                      </a:r>
                      <a:r>
                        <a:rPr kumimoji="1" lang="ja-JP" altLang="en-US" sz="800" dirty="0">
                          <a:latin typeface="BIZ UDゴシック" panose="020B0400000000000000" pitchFamily="49" charset="-128"/>
                          <a:ea typeface="BIZ UDゴシック" panose="020B0400000000000000" pitchFamily="49" charset="-128"/>
                        </a:rPr>
                        <a:t>回以上を保証</a:t>
                      </a:r>
                      <a:endParaRPr kumimoji="1" lang="en-US" altLang="ja-JP" sz="700" dirty="0">
                        <a:solidFill>
                          <a:schemeClr val="tx1"/>
                        </a:solidFill>
                        <a:latin typeface="BIZ UDゴシック" panose="020B0400000000000000" pitchFamily="49" charset="-128"/>
                        <a:ea typeface="BIZ UDゴシック" panose="020B0400000000000000" pitchFamily="49" charset="-128"/>
                      </a:endParaRPr>
                    </a:p>
                  </a:txBody>
                  <a:tcPr marL="74295" marR="74295" marT="37148" marB="37148"/>
                </a:tc>
                <a:tc>
                  <a:txBody>
                    <a:bodyPr/>
                    <a:lstStyle/>
                    <a:p>
                      <a:r>
                        <a:rPr kumimoji="1" lang="ja-JP" altLang="en-US" sz="1050" dirty="0">
                          <a:latin typeface="BIZ UDゴシック" panose="020B0400000000000000" pitchFamily="49" charset="-128"/>
                          <a:ea typeface="BIZ UDゴシック" panose="020B0400000000000000" pitchFamily="49" charset="-128"/>
                        </a:rPr>
                        <a:t>２月の「インターネット上の人権侵害解消推進月間」の実施に合わせて、府内主要路線の車内ビジョン広告等を活用し、啓発を呼びかける動画等を放映</a:t>
                      </a:r>
                      <a:endParaRPr kumimoji="1" lang="en-US" altLang="ja-JP" sz="1050" dirty="0">
                        <a:latin typeface="BIZ UDゴシック" panose="020B0400000000000000" pitchFamily="49" charset="-128"/>
                        <a:ea typeface="BIZ UDゴシック" panose="020B0400000000000000" pitchFamily="49" charset="-128"/>
                      </a:endParaRPr>
                    </a:p>
                    <a:p>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○放映期間　令和９年２月　１週間程度</a:t>
                      </a:r>
                      <a:br>
                        <a:rPr kumimoji="1" lang="en-US" altLang="ja-JP" sz="800" dirty="0">
                          <a:latin typeface="BIZ UDゴシック" panose="020B0400000000000000" pitchFamily="49" charset="-128"/>
                          <a:ea typeface="BIZ UDゴシック" panose="020B0400000000000000" pitchFamily="49" charset="-128"/>
                        </a:rPr>
                      </a:br>
                      <a:r>
                        <a:rPr kumimoji="1" lang="ja-JP" altLang="en-US" sz="800" dirty="0">
                          <a:latin typeface="BIZ UDゴシック" panose="020B0400000000000000" pitchFamily="49" charset="-128"/>
                          <a:ea typeface="BIZ UDゴシック" panose="020B0400000000000000" pitchFamily="49" charset="-128"/>
                        </a:rPr>
                        <a:t>○放映場所  府内主要路線</a:t>
                      </a:r>
                      <a:endParaRPr kumimoji="1" lang="en-US" altLang="ja-JP" sz="800" dirty="0">
                        <a:latin typeface="BIZ UDゴシック" panose="020B0400000000000000" pitchFamily="49" charset="-128"/>
                        <a:ea typeface="BIZ UDゴシック" panose="020B0400000000000000" pitchFamily="49" charset="-128"/>
                      </a:endParaRPr>
                    </a:p>
                    <a:p>
                      <a:endParaRPr kumimoji="1" lang="en-US" altLang="ja-JP" sz="800" dirty="0">
                        <a:latin typeface="BIZ UDゴシック" panose="020B0400000000000000" pitchFamily="49" charset="-128"/>
                        <a:ea typeface="BIZ UDゴシック" panose="020B0400000000000000" pitchFamily="49" charset="-128"/>
                      </a:endParaRPr>
                    </a:p>
                  </a:txBody>
                  <a:tcPr marL="74295" marR="74295" marT="37148" marB="37148"/>
                </a:tc>
                <a:tc>
                  <a:txBody>
                    <a:bodyPr/>
                    <a:lstStyle/>
                    <a:p>
                      <a:r>
                        <a:rPr kumimoji="1" lang="ja-JP" altLang="en-US" sz="1050" dirty="0">
                          <a:latin typeface="BIZ UDゴシック" panose="020B0400000000000000" pitchFamily="49" charset="-128"/>
                          <a:ea typeface="BIZ UDゴシック" panose="020B0400000000000000" pitchFamily="49" charset="-128"/>
                        </a:rPr>
                        <a:t>府職員が企業や学校へ出向き、府の研修用教材等を活用した講義型、ワークショップ型による講座を実施</a:t>
                      </a:r>
                      <a:endParaRPr kumimoji="1" lang="en-US" altLang="ja-JP" sz="1050" dirty="0">
                        <a:latin typeface="BIZ UDゴシック" panose="020B0400000000000000" pitchFamily="49" charset="-128"/>
                        <a:ea typeface="BIZ UDゴシック" panose="020B0400000000000000" pitchFamily="49" charset="-128"/>
                      </a:endParaRPr>
                    </a:p>
                    <a:p>
                      <a:endParaRPr kumimoji="1" lang="en-US" altLang="ja-JP" sz="1050" dirty="0">
                        <a:latin typeface="BIZ UDゴシック" panose="020B0400000000000000" pitchFamily="49" charset="-128"/>
                        <a:ea typeface="BIZ UDゴシック" panose="020B0400000000000000" pitchFamily="49" charset="-128"/>
                      </a:endParaRPr>
                    </a:p>
                    <a:p>
                      <a:endParaRPr kumimoji="1" lang="en-US" altLang="ja-JP" sz="1100" dirty="0">
                        <a:latin typeface="BIZ UDゴシック" panose="020B0400000000000000" pitchFamily="49" charset="-128"/>
                        <a:ea typeface="BIZ UDゴシック" panose="020B0400000000000000" pitchFamily="49" charset="-128"/>
                      </a:endParaRPr>
                    </a:p>
                    <a:p>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○期間　令和８年６月～令和９年３月</a:t>
                      </a:r>
                      <a:br>
                        <a:rPr kumimoji="1" lang="en-US" altLang="ja-JP" sz="800" dirty="0">
                          <a:latin typeface="BIZ UDゴシック" panose="020B0400000000000000" pitchFamily="49" charset="-128"/>
                          <a:ea typeface="BIZ UDゴシック" panose="020B0400000000000000" pitchFamily="49" charset="-128"/>
                        </a:rPr>
                      </a:br>
                      <a:r>
                        <a:rPr kumimoji="1" lang="ja-JP" altLang="en-US" sz="800" dirty="0">
                          <a:latin typeface="BIZ UDゴシック" panose="020B0400000000000000" pitchFamily="49" charset="-128"/>
                          <a:ea typeface="BIZ UDゴシック" panose="020B0400000000000000" pitchFamily="49" charset="-128"/>
                        </a:rPr>
                        <a:t>○講座ラインナップ　　　　</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誹謗中傷防止講座（講義）</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誹謗中傷防止講座（オンデマンド）</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インターネット上のコミュニケーション</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（ワークショップ）</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インターネット上のものの見方・捉え方</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（ワークショップ）</a:t>
                      </a:r>
                      <a:endParaRPr kumimoji="1" lang="ja-JP" altLang="en-US" sz="1100" dirty="0">
                        <a:latin typeface="BIZ UDゴシック" panose="020B0400000000000000" pitchFamily="49" charset="-128"/>
                        <a:ea typeface="BIZ UDゴシック" panose="020B0400000000000000" pitchFamily="49" charset="-128"/>
                      </a:endParaRPr>
                    </a:p>
                  </a:txBody>
                  <a:tcPr marL="74295" marR="74295" marT="37148" marB="37148"/>
                </a:tc>
                <a:tc>
                  <a:txBody>
                    <a:bodyPr/>
                    <a:lstStyle/>
                    <a:p>
                      <a:r>
                        <a:rPr kumimoji="1" lang="ja-JP" altLang="en-US" sz="1100" dirty="0">
                          <a:latin typeface="BIZ UDゴシック" panose="020B0400000000000000" pitchFamily="49" charset="-128"/>
                          <a:ea typeface="BIZ UDゴシック" panose="020B0400000000000000" pitchFamily="49" charset="-128"/>
                        </a:rPr>
                        <a:t>府内小中高校・専門学校・支援学校、包括連携協定締結企業等の協力を得て、ネットハーモニーの周知をはじめとした周知・啓発を実施</a:t>
                      </a:r>
                      <a:endParaRPr kumimoji="1" lang="en-US" altLang="ja-JP" sz="1100" dirty="0">
                        <a:latin typeface="BIZ UDゴシック" panose="020B0400000000000000" pitchFamily="49" charset="-128"/>
                        <a:ea typeface="BIZ UDゴシック" panose="020B0400000000000000" pitchFamily="49" charset="-128"/>
                      </a:endParaRPr>
                    </a:p>
                    <a:p>
                      <a:endParaRPr kumimoji="1" lang="en-US" altLang="ja-JP" sz="1100" dirty="0">
                        <a:latin typeface="BIZ UDゴシック" panose="020B0400000000000000" pitchFamily="49" charset="-128"/>
                        <a:ea typeface="BIZ UDゴシック" panose="020B0400000000000000" pitchFamily="49" charset="-128"/>
                      </a:endParaRPr>
                    </a:p>
                    <a:p>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○啓発グッズ（予定）　　　　</a:t>
                      </a:r>
                    </a:p>
                    <a:p>
                      <a:r>
                        <a:rPr kumimoji="1" lang="ja-JP" altLang="en-US" sz="800" dirty="0">
                          <a:latin typeface="BIZ UDゴシック" panose="020B0400000000000000" pitchFamily="49" charset="-128"/>
                          <a:ea typeface="BIZ UDゴシック" panose="020B0400000000000000" pitchFamily="49" charset="-128"/>
                        </a:rPr>
                        <a:t>  ステッカー（</a:t>
                      </a:r>
                      <a:r>
                        <a:rPr kumimoji="1" lang="en-US" altLang="ja-JP" sz="800" dirty="0">
                          <a:latin typeface="BIZ UDゴシック" panose="020B0400000000000000" pitchFamily="49" charset="-128"/>
                          <a:ea typeface="BIZ UDゴシック" panose="020B0400000000000000" pitchFamily="49" charset="-128"/>
                        </a:rPr>
                        <a:t>1,800</a:t>
                      </a:r>
                      <a:r>
                        <a:rPr kumimoji="1" lang="ja-JP" altLang="en-US" sz="800" dirty="0">
                          <a:latin typeface="BIZ UDゴシック" panose="020B0400000000000000" pitchFamily="49" charset="-128"/>
                          <a:ea typeface="BIZ UDゴシック" panose="020B0400000000000000" pitchFamily="49" charset="-128"/>
                        </a:rPr>
                        <a:t>枚）</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チラシ　　（</a:t>
                      </a:r>
                      <a:r>
                        <a:rPr kumimoji="1" lang="en-US" altLang="ja-JP" sz="800" dirty="0">
                          <a:latin typeface="BIZ UDゴシック" panose="020B0400000000000000" pitchFamily="49" charset="-128"/>
                          <a:ea typeface="BIZ UDゴシック" panose="020B0400000000000000" pitchFamily="49" charset="-128"/>
                        </a:rPr>
                        <a:t>11,600</a:t>
                      </a:r>
                      <a:r>
                        <a:rPr kumimoji="1" lang="ja-JP" altLang="en-US" sz="800" dirty="0">
                          <a:latin typeface="BIZ UDゴシック" panose="020B0400000000000000" pitchFamily="49" charset="-128"/>
                          <a:ea typeface="BIZ UDゴシック" panose="020B0400000000000000" pitchFamily="49" charset="-128"/>
                        </a:rPr>
                        <a:t>枚）</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ポスター　（</a:t>
                      </a:r>
                      <a:r>
                        <a:rPr kumimoji="1" lang="en-US" altLang="ja-JP" sz="800" dirty="0">
                          <a:latin typeface="BIZ UDゴシック" panose="020B0400000000000000" pitchFamily="49" charset="-128"/>
                          <a:ea typeface="BIZ UDゴシック" panose="020B0400000000000000" pitchFamily="49" charset="-128"/>
                        </a:rPr>
                        <a:t>1,500</a:t>
                      </a:r>
                      <a:r>
                        <a:rPr kumimoji="1" lang="ja-JP" altLang="en-US" sz="800" dirty="0">
                          <a:latin typeface="BIZ UDゴシック" panose="020B0400000000000000" pitchFamily="49" charset="-128"/>
                          <a:ea typeface="BIZ UDゴシック" panose="020B0400000000000000" pitchFamily="49" charset="-128"/>
                        </a:rPr>
                        <a:t>枚）</a:t>
                      </a:r>
                      <a:endParaRPr kumimoji="1" lang="en-US" altLang="ja-JP" sz="800" dirty="0">
                        <a:latin typeface="BIZ UDゴシック" panose="020B0400000000000000" pitchFamily="49" charset="-128"/>
                        <a:ea typeface="BIZ UDゴシック" panose="020B0400000000000000" pitchFamily="49" charset="-128"/>
                      </a:endParaRPr>
                    </a:p>
                    <a:p>
                      <a:r>
                        <a:rPr kumimoji="1" lang="ja-JP" altLang="en-US" sz="800" dirty="0">
                          <a:latin typeface="BIZ UDゴシック" panose="020B0400000000000000" pitchFamily="49" charset="-128"/>
                          <a:ea typeface="BIZ UDゴシック" panose="020B0400000000000000" pitchFamily="49" charset="-128"/>
                        </a:rPr>
                        <a:t>　スポット動画　　　　</a:t>
                      </a:r>
                    </a:p>
                  </a:txBody>
                  <a:tcPr marL="74295" marR="74295" marT="37148" marB="37148"/>
                </a:tc>
                <a:extLst>
                  <a:ext uri="{0D108BD9-81ED-4DB2-BD59-A6C34878D82A}">
                    <a16:rowId xmlns:a16="http://schemas.microsoft.com/office/drawing/2014/main" val="1888075726"/>
                  </a:ext>
                </a:extLst>
              </a:tr>
              <a:tr h="3183809">
                <a:tc>
                  <a:txBody>
                    <a:bodyPr/>
                    <a:lstStyle/>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txBody>
                  <a:tcPr marL="74295" marR="74295" marT="37148" marB="37148"/>
                </a:tc>
                <a:tc>
                  <a:txBody>
                    <a:bodyPr/>
                    <a:lstStyle/>
                    <a:p>
                      <a:endParaRPr kumimoji="1" lang="ja-JP" altLang="en-US" sz="1100" dirty="0">
                        <a:latin typeface="BIZ UDゴシック" panose="020B0400000000000000" pitchFamily="49" charset="-128"/>
                        <a:ea typeface="BIZ UDゴシック" panose="020B0400000000000000" pitchFamily="49" charset="-128"/>
                      </a:endParaRPr>
                    </a:p>
                  </a:txBody>
                  <a:tcPr marL="74295" marR="74295" marT="37148" marB="37148"/>
                </a:tc>
                <a:tc>
                  <a:txBody>
                    <a:bodyPr/>
                    <a:lstStyle/>
                    <a:p>
                      <a:endParaRPr kumimoji="1" lang="ja-JP" altLang="en-US" sz="1100" dirty="0">
                        <a:latin typeface="BIZ UDゴシック" panose="020B0400000000000000" pitchFamily="49" charset="-128"/>
                        <a:ea typeface="BIZ UDゴシック" panose="020B0400000000000000" pitchFamily="49" charset="-128"/>
                      </a:endParaRPr>
                    </a:p>
                  </a:txBody>
                  <a:tcPr marL="74295" marR="74295" marT="37148" marB="37148"/>
                </a:tc>
                <a:tc>
                  <a:txBody>
                    <a:bodyPr/>
                    <a:lstStyle/>
                    <a:p>
                      <a:endParaRPr kumimoji="1" lang="ja-JP" altLang="en-US" sz="800" dirty="0">
                        <a:latin typeface="BIZ UDゴシック" panose="020B0400000000000000" pitchFamily="49" charset="-128"/>
                        <a:ea typeface="BIZ UDゴシック" panose="020B0400000000000000" pitchFamily="49" charset="-128"/>
                      </a:endParaRPr>
                    </a:p>
                  </a:txBody>
                  <a:tcPr marL="74295" marR="74295" marT="37148" marB="37148"/>
                </a:tc>
                <a:extLst>
                  <a:ext uri="{0D108BD9-81ED-4DB2-BD59-A6C34878D82A}">
                    <a16:rowId xmlns:a16="http://schemas.microsoft.com/office/drawing/2014/main" val="591871409"/>
                  </a:ext>
                </a:extLst>
              </a:tr>
            </a:tbl>
          </a:graphicData>
        </a:graphic>
      </p:graphicFrame>
      <p:sp>
        <p:nvSpPr>
          <p:cNvPr id="9" name="正方形/長方形 8">
            <a:extLst>
              <a:ext uri="{FF2B5EF4-FFF2-40B4-BE49-F238E27FC236}">
                <a16:creationId xmlns:a16="http://schemas.microsoft.com/office/drawing/2014/main" id="{03A67386-2860-4C08-9AD9-D6A7393ACDE4}"/>
              </a:ext>
            </a:extLst>
          </p:cNvPr>
          <p:cNvSpPr/>
          <p:nvPr/>
        </p:nvSpPr>
        <p:spPr>
          <a:xfrm>
            <a:off x="3468951" y="5737912"/>
            <a:ext cx="1238278" cy="338554"/>
          </a:xfrm>
          <a:prstGeom prst="rect">
            <a:avLst/>
          </a:prstGeom>
        </p:spPr>
        <p:txBody>
          <a:bodyPr wrap="square">
            <a:spAutoFit/>
          </a:bodyPr>
          <a:lstStyle/>
          <a:p>
            <a:r>
              <a:rPr lang="en-US" altLang="ja-JP" sz="700" dirty="0">
                <a:latin typeface="BIZ UDゴシック" panose="020B0400000000000000" pitchFamily="49" charset="-128"/>
                <a:ea typeface="BIZ UDゴシック" panose="020B0400000000000000" pitchFamily="49" charset="-128"/>
              </a:rPr>
              <a:t>【</a:t>
            </a:r>
            <a:r>
              <a:rPr lang="ja-JP" altLang="en-US" sz="800" dirty="0">
                <a:latin typeface="BIZ UDゴシック" panose="020B0400000000000000" pitchFamily="49" charset="-128"/>
                <a:ea typeface="BIZ UDゴシック" panose="020B0400000000000000" pitchFamily="49" charset="-128"/>
              </a:rPr>
              <a:t>参考</a:t>
            </a:r>
            <a:r>
              <a:rPr lang="en-US" altLang="ja-JP" sz="800" dirty="0">
                <a:latin typeface="BIZ UDゴシック" panose="020B0400000000000000" pitchFamily="49" charset="-128"/>
                <a:ea typeface="BIZ UDゴシック" panose="020B0400000000000000" pitchFamily="49" charset="-128"/>
              </a:rPr>
              <a:t>】</a:t>
            </a:r>
            <a:r>
              <a:rPr lang="ja-JP" altLang="en-US" sz="800" dirty="0">
                <a:latin typeface="BIZ UDゴシック" panose="020B0400000000000000" pitchFamily="49" charset="-128"/>
                <a:ea typeface="BIZ UDゴシック" panose="020B0400000000000000" pitchFamily="49" charset="-128"/>
              </a:rPr>
              <a:t>車内ビジョン</a:t>
            </a:r>
            <a:endParaRPr lang="en-US" altLang="ja-JP" sz="800" dirty="0">
              <a:latin typeface="BIZ UDゴシック" panose="020B0400000000000000" pitchFamily="49" charset="-128"/>
              <a:ea typeface="BIZ UDゴシック" panose="020B0400000000000000" pitchFamily="49" charset="-128"/>
            </a:endParaRPr>
          </a:p>
          <a:p>
            <a:r>
              <a:rPr lang="ja-JP" altLang="en-US" sz="800" dirty="0">
                <a:latin typeface="BIZ UDゴシック" panose="020B0400000000000000" pitchFamily="49" charset="-128"/>
                <a:ea typeface="BIZ UDゴシック" panose="020B0400000000000000" pitchFamily="49" charset="-128"/>
              </a:rPr>
              <a:t>（</a:t>
            </a:r>
            <a:r>
              <a:rPr lang="en-US" altLang="ja-JP" sz="800" dirty="0">
                <a:latin typeface="BIZ UDゴシック" panose="020B0400000000000000" pitchFamily="49" charset="-128"/>
                <a:ea typeface="BIZ UDゴシック" panose="020B0400000000000000" pitchFamily="49" charset="-128"/>
              </a:rPr>
              <a:t>JR</a:t>
            </a:r>
            <a:r>
              <a:rPr lang="ja-JP" altLang="en-US" sz="800" dirty="0">
                <a:latin typeface="BIZ UDゴシック" panose="020B0400000000000000" pitchFamily="49" charset="-128"/>
                <a:ea typeface="BIZ UDゴシック" panose="020B0400000000000000" pitchFamily="49" charset="-128"/>
              </a:rPr>
              <a:t>環状線）</a:t>
            </a:r>
            <a:endParaRPr lang="en-US" altLang="ja-JP" sz="800" dirty="0">
              <a:latin typeface="BIZ UDゴシック" panose="020B0400000000000000" pitchFamily="49" charset="-128"/>
              <a:ea typeface="BIZ UDゴシック" panose="020B0400000000000000" pitchFamily="49" charset="-128"/>
            </a:endParaRPr>
          </a:p>
        </p:txBody>
      </p:sp>
      <p:pic>
        <p:nvPicPr>
          <p:cNvPr id="12" name="図 11">
            <a:extLst>
              <a:ext uri="{FF2B5EF4-FFF2-40B4-BE49-F238E27FC236}">
                <a16:creationId xmlns:a16="http://schemas.microsoft.com/office/drawing/2014/main" id="{3F8A18CD-6115-44EE-89E5-3484D86ABD86}"/>
              </a:ext>
            </a:extLst>
          </p:cNvPr>
          <p:cNvPicPr>
            <a:picLocks noChangeAspect="1"/>
          </p:cNvPicPr>
          <p:nvPr/>
        </p:nvPicPr>
        <p:blipFill>
          <a:blip r:embed="rId3"/>
          <a:stretch>
            <a:fillRect/>
          </a:stretch>
        </p:blipFill>
        <p:spPr>
          <a:xfrm>
            <a:off x="2738401" y="5475069"/>
            <a:ext cx="782122" cy="589816"/>
          </a:xfrm>
          <a:prstGeom prst="rect">
            <a:avLst/>
          </a:prstGeom>
        </p:spPr>
      </p:pic>
      <p:cxnSp>
        <p:nvCxnSpPr>
          <p:cNvPr id="14" name="直線コネクタ 13">
            <a:extLst>
              <a:ext uri="{FF2B5EF4-FFF2-40B4-BE49-F238E27FC236}">
                <a16:creationId xmlns:a16="http://schemas.microsoft.com/office/drawing/2014/main" id="{CB4BB43E-FD43-4962-8F84-152A1F675178}"/>
              </a:ext>
            </a:extLst>
          </p:cNvPr>
          <p:cNvCxnSpPr/>
          <p:nvPr/>
        </p:nvCxnSpPr>
        <p:spPr>
          <a:xfrm>
            <a:off x="0" y="395722"/>
            <a:ext cx="9906000" cy="0"/>
          </a:xfrm>
          <a:prstGeom prst="line">
            <a:avLst/>
          </a:prstGeom>
          <a:ln w="2222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6" name="正方形/長方形 15">
            <a:extLst>
              <a:ext uri="{FF2B5EF4-FFF2-40B4-BE49-F238E27FC236}">
                <a16:creationId xmlns:a16="http://schemas.microsoft.com/office/drawing/2014/main" id="{56A1D655-139E-4E95-860E-D6B450FD135E}"/>
              </a:ext>
            </a:extLst>
          </p:cNvPr>
          <p:cNvSpPr/>
          <p:nvPr/>
        </p:nvSpPr>
        <p:spPr>
          <a:xfrm>
            <a:off x="8447649" y="-10079"/>
            <a:ext cx="1458351" cy="39572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資料１ー３</a:t>
            </a:r>
          </a:p>
        </p:txBody>
      </p:sp>
      <p:sp>
        <p:nvSpPr>
          <p:cNvPr id="7" name="テキスト ボックス 6">
            <a:extLst>
              <a:ext uri="{FF2B5EF4-FFF2-40B4-BE49-F238E27FC236}">
                <a16:creationId xmlns:a16="http://schemas.microsoft.com/office/drawing/2014/main" id="{5C8291D7-6C3F-CD04-A6B9-B7CE2EAC09E9}"/>
              </a:ext>
            </a:extLst>
          </p:cNvPr>
          <p:cNvSpPr txBox="1"/>
          <p:nvPr/>
        </p:nvSpPr>
        <p:spPr>
          <a:xfrm>
            <a:off x="9607520" y="6550223"/>
            <a:ext cx="320922" cy="307777"/>
          </a:xfrm>
          <a:prstGeom prst="rect">
            <a:avLst/>
          </a:prstGeom>
          <a:solidFill>
            <a:schemeClr val="bg1"/>
          </a:solidFill>
        </p:spPr>
        <p:txBody>
          <a:bodyPr wrap="none" rtlCol="0">
            <a:spAutoFit/>
          </a:bodyPr>
          <a:lstStyle/>
          <a:p>
            <a:pPr algn="l"/>
            <a:r>
              <a:rPr kumimoji="1" lang="ja-JP" altLang="en-US" sz="1400" b="1" dirty="0">
                <a:latin typeface="BIZ UDPゴシック" panose="020B0400000000000000" pitchFamily="50" charset="-128"/>
                <a:ea typeface="BIZ UDPゴシック" panose="020B0400000000000000" pitchFamily="50" charset="-128"/>
              </a:rPr>
              <a:t>８</a:t>
            </a:r>
          </a:p>
        </p:txBody>
      </p:sp>
      <p:pic>
        <p:nvPicPr>
          <p:cNvPr id="11" name="図 10">
            <a:extLst>
              <a:ext uri="{FF2B5EF4-FFF2-40B4-BE49-F238E27FC236}">
                <a16:creationId xmlns:a16="http://schemas.microsoft.com/office/drawing/2014/main" id="{7B96A333-69D3-EE1E-5FDE-0D0FC1C175DC}"/>
              </a:ext>
            </a:extLst>
          </p:cNvPr>
          <p:cNvPicPr>
            <a:picLocks noChangeAspect="1"/>
          </p:cNvPicPr>
          <p:nvPr/>
        </p:nvPicPr>
        <p:blipFill>
          <a:blip r:embed="rId4"/>
          <a:stretch>
            <a:fillRect/>
          </a:stretch>
        </p:blipFill>
        <p:spPr>
          <a:xfrm>
            <a:off x="4872489" y="6294198"/>
            <a:ext cx="615975" cy="461396"/>
          </a:xfrm>
          <a:prstGeom prst="rect">
            <a:avLst/>
          </a:prstGeom>
        </p:spPr>
      </p:pic>
      <p:sp>
        <p:nvSpPr>
          <p:cNvPr id="20" name="テキスト ボックス 19">
            <a:extLst>
              <a:ext uri="{FF2B5EF4-FFF2-40B4-BE49-F238E27FC236}">
                <a16:creationId xmlns:a16="http://schemas.microsoft.com/office/drawing/2014/main" id="{7DDECB2E-68F5-E138-30FF-502F6C0047B0}"/>
              </a:ext>
            </a:extLst>
          </p:cNvPr>
          <p:cNvSpPr txBox="1"/>
          <p:nvPr/>
        </p:nvSpPr>
        <p:spPr>
          <a:xfrm>
            <a:off x="6151009" y="6540150"/>
            <a:ext cx="1349908" cy="215444"/>
          </a:xfrm>
          <a:prstGeom prst="rect">
            <a:avLst/>
          </a:prstGeom>
          <a:noFill/>
        </p:spPr>
        <p:txBody>
          <a:bodyPr wrap="square" rtlCol="0">
            <a:spAutoFit/>
          </a:bodyPr>
          <a:lstStyle/>
          <a:p>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参考</a:t>
            </a:r>
            <a:r>
              <a:rPr kumimoji="1" lang="en-US" altLang="ja-JP" sz="800" dirty="0">
                <a:latin typeface="BIZ UDPゴシック" panose="020B0400000000000000" pitchFamily="50" charset="-128"/>
                <a:ea typeface="BIZ UDPゴシック" panose="020B0400000000000000" pitchFamily="50" charset="-128"/>
              </a:rPr>
              <a:t>】</a:t>
            </a:r>
            <a:r>
              <a:rPr kumimoji="1" lang="ja-JP" altLang="en-US" sz="600" dirty="0">
                <a:latin typeface="BIZ UDPゴシック" panose="020B0400000000000000" pitchFamily="50" charset="-128"/>
                <a:ea typeface="BIZ UDPゴシック" panose="020B0400000000000000" pitchFamily="50" charset="-128"/>
              </a:rPr>
              <a:t>　出前講座の様子</a:t>
            </a:r>
          </a:p>
        </p:txBody>
      </p:sp>
      <p:pic>
        <p:nvPicPr>
          <p:cNvPr id="6" name="図 5">
            <a:extLst>
              <a:ext uri="{FF2B5EF4-FFF2-40B4-BE49-F238E27FC236}">
                <a16:creationId xmlns:a16="http://schemas.microsoft.com/office/drawing/2014/main" id="{2C6669C5-5831-93A7-E755-AA889E44827C}"/>
              </a:ext>
            </a:extLst>
          </p:cNvPr>
          <p:cNvPicPr>
            <a:picLocks noChangeAspect="1"/>
          </p:cNvPicPr>
          <p:nvPr/>
        </p:nvPicPr>
        <p:blipFill>
          <a:blip r:embed="rId5"/>
          <a:stretch>
            <a:fillRect/>
          </a:stretch>
        </p:blipFill>
        <p:spPr>
          <a:xfrm>
            <a:off x="301149" y="6101157"/>
            <a:ext cx="641803" cy="641803"/>
          </a:xfrm>
          <a:prstGeom prst="rect">
            <a:avLst/>
          </a:prstGeom>
        </p:spPr>
      </p:pic>
      <p:sp>
        <p:nvSpPr>
          <p:cNvPr id="24" name="テキスト ボックス 23">
            <a:extLst>
              <a:ext uri="{FF2B5EF4-FFF2-40B4-BE49-F238E27FC236}">
                <a16:creationId xmlns:a16="http://schemas.microsoft.com/office/drawing/2014/main" id="{505DD0D2-08B1-0C3B-96BC-2045651B09C8}"/>
              </a:ext>
            </a:extLst>
          </p:cNvPr>
          <p:cNvSpPr txBox="1"/>
          <p:nvPr/>
        </p:nvSpPr>
        <p:spPr>
          <a:xfrm>
            <a:off x="8447648" y="3452772"/>
            <a:ext cx="819455" cy="215444"/>
          </a:xfrm>
          <a:prstGeom prst="rect">
            <a:avLst/>
          </a:prstGeom>
          <a:noFill/>
        </p:spPr>
        <p:txBody>
          <a:bodyPr wrap="none" rtlCol="0">
            <a:spAutoFit/>
          </a:bodyPr>
          <a:lstStyle/>
          <a:p>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リーフレット</a:t>
            </a:r>
            <a:r>
              <a:rPr kumimoji="1" lang="en-US" altLang="ja-JP" sz="800" dirty="0">
                <a:latin typeface="BIZ UDPゴシック" panose="020B0400000000000000" pitchFamily="50" charset="-128"/>
                <a:ea typeface="BIZ UDPゴシック" panose="020B0400000000000000" pitchFamily="50" charset="-128"/>
              </a:rPr>
              <a:t>】</a:t>
            </a:r>
            <a:endParaRPr kumimoji="1" lang="ja-JP" altLang="en-US" sz="800" dirty="0">
              <a:latin typeface="BIZ UDPゴシック" panose="020B0400000000000000" pitchFamily="50" charset="-128"/>
              <a:ea typeface="BIZ UDPゴシック" panose="020B0400000000000000" pitchFamily="50" charset="-128"/>
            </a:endParaRPr>
          </a:p>
        </p:txBody>
      </p:sp>
      <p:graphicFrame>
        <p:nvGraphicFramePr>
          <p:cNvPr id="27" name="表 11">
            <a:extLst>
              <a:ext uri="{FF2B5EF4-FFF2-40B4-BE49-F238E27FC236}">
                <a16:creationId xmlns:a16="http://schemas.microsoft.com/office/drawing/2014/main" id="{70CAE42D-8F09-F8DE-D383-9C8353C0919E}"/>
              </a:ext>
            </a:extLst>
          </p:cNvPr>
          <p:cNvGraphicFramePr>
            <a:graphicFrameLocks noGrp="1"/>
          </p:cNvGraphicFramePr>
          <p:nvPr>
            <p:extLst>
              <p:ext uri="{D42A27DB-BD31-4B8C-83A1-F6EECF244321}">
                <p14:modId xmlns:p14="http://schemas.microsoft.com/office/powerpoint/2010/main" val="2559422799"/>
              </p:ext>
            </p:extLst>
          </p:nvPr>
        </p:nvGraphicFramePr>
        <p:xfrm>
          <a:off x="191383" y="3850084"/>
          <a:ext cx="2316729" cy="731520"/>
        </p:xfrm>
        <a:graphic>
          <a:graphicData uri="http://schemas.openxmlformats.org/drawingml/2006/table">
            <a:tbl>
              <a:tblPr firstRow="1" bandRow="1">
                <a:tableStyleId>{5C22544A-7EE6-4342-B048-85BDC9FD1C3A}</a:tableStyleId>
              </a:tblPr>
              <a:tblGrid>
                <a:gridCol w="760698">
                  <a:extLst>
                    <a:ext uri="{9D8B030D-6E8A-4147-A177-3AD203B41FA5}">
                      <a16:colId xmlns:a16="http://schemas.microsoft.com/office/drawing/2014/main" val="524733842"/>
                    </a:ext>
                  </a:extLst>
                </a:gridCol>
                <a:gridCol w="676811">
                  <a:extLst>
                    <a:ext uri="{9D8B030D-6E8A-4147-A177-3AD203B41FA5}">
                      <a16:colId xmlns:a16="http://schemas.microsoft.com/office/drawing/2014/main" val="2148576626"/>
                    </a:ext>
                  </a:extLst>
                </a:gridCol>
                <a:gridCol w="879220">
                  <a:extLst>
                    <a:ext uri="{9D8B030D-6E8A-4147-A177-3AD203B41FA5}">
                      <a16:colId xmlns:a16="http://schemas.microsoft.com/office/drawing/2014/main" val="2820845399"/>
                    </a:ext>
                  </a:extLst>
                </a:gridCol>
              </a:tblGrid>
              <a:tr h="0">
                <a:tc>
                  <a:txBody>
                    <a:bodyPr/>
                    <a:lstStyle/>
                    <a:p>
                      <a:pPr algn="ctr"/>
                      <a:r>
                        <a:rPr kumimoji="1" lang="ja-JP" altLang="en-US" sz="600" dirty="0">
                          <a:latin typeface="BIZ UDPゴシック" panose="020B0400000000000000" pitchFamily="50" charset="-128"/>
                          <a:ea typeface="BIZ UDPゴシック" panose="020B0400000000000000" pitchFamily="50" charset="-128"/>
                        </a:rPr>
                        <a:t>媒体</a:t>
                      </a:r>
                    </a:p>
                  </a:txBody>
                  <a:tcPr/>
                </a:tc>
                <a:tc>
                  <a:txBody>
                    <a:bodyPr/>
                    <a:lstStyle/>
                    <a:p>
                      <a:pPr algn="ctr"/>
                      <a:r>
                        <a:rPr kumimoji="1" lang="ja-JP" altLang="en-US" sz="600" dirty="0"/>
                        <a:t>表示回数</a:t>
                      </a:r>
                    </a:p>
                  </a:txBody>
                  <a:tcPr/>
                </a:tc>
                <a:tc>
                  <a:txBody>
                    <a:bodyPr/>
                    <a:lstStyle/>
                    <a:p>
                      <a:pPr algn="ctr"/>
                      <a:r>
                        <a:rPr kumimoji="1" lang="ja-JP" altLang="en-US" sz="600" dirty="0"/>
                        <a:t>クリック数</a:t>
                      </a:r>
                    </a:p>
                  </a:txBody>
                  <a:tcPr/>
                </a:tc>
                <a:extLst>
                  <a:ext uri="{0D108BD9-81ED-4DB2-BD59-A6C34878D82A}">
                    <a16:rowId xmlns:a16="http://schemas.microsoft.com/office/drawing/2014/main" val="1050846723"/>
                  </a:ext>
                </a:extLst>
              </a:tr>
              <a:tr h="0">
                <a:tc>
                  <a:txBody>
                    <a:bodyPr/>
                    <a:lstStyle/>
                    <a:p>
                      <a:pPr algn="ctr"/>
                      <a:r>
                        <a:rPr kumimoji="1" lang="en-US" altLang="ja-JP" sz="600" dirty="0">
                          <a:latin typeface="BIZ UDPゴシック" panose="020B0400000000000000" pitchFamily="50" charset="-128"/>
                          <a:ea typeface="BIZ UDPゴシック" panose="020B0400000000000000" pitchFamily="50" charset="-128"/>
                        </a:rPr>
                        <a:t>X</a:t>
                      </a:r>
                      <a:endParaRPr kumimoji="1" lang="ja-JP" altLang="en-US" sz="600" dirty="0">
                        <a:latin typeface="BIZ UDPゴシック" panose="020B0400000000000000" pitchFamily="50" charset="-128"/>
                        <a:ea typeface="BIZ UDPゴシック" panose="020B0400000000000000" pitchFamily="50" charset="-128"/>
                      </a:endParaRPr>
                    </a:p>
                  </a:txBody>
                  <a:tcPr/>
                </a:tc>
                <a:tc>
                  <a:txBody>
                    <a:bodyPr/>
                    <a:lstStyle/>
                    <a:p>
                      <a:pPr algn="r"/>
                      <a:r>
                        <a:rPr kumimoji="1" lang="ja-JP" altLang="en-US" sz="600" dirty="0">
                          <a:latin typeface="BIZ UDPゴシック" panose="020B0400000000000000" pitchFamily="50" charset="-128"/>
                          <a:ea typeface="BIZ UDPゴシック" panose="020B0400000000000000" pitchFamily="50" charset="-128"/>
                        </a:rPr>
                        <a:t>４８３，０９５回</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600" dirty="0">
                          <a:latin typeface="BIZ UDPゴシック" panose="020B0400000000000000" pitchFamily="50" charset="-128"/>
                          <a:ea typeface="BIZ UDPゴシック" panose="020B0400000000000000" pitchFamily="50" charset="-128"/>
                        </a:rPr>
                        <a:t>１，１０５回</a:t>
                      </a:r>
                    </a:p>
                  </a:txBody>
                  <a:tcPr/>
                </a:tc>
                <a:extLst>
                  <a:ext uri="{0D108BD9-81ED-4DB2-BD59-A6C34878D82A}">
                    <a16:rowId xmlns:a16="http://schemas.microsoft.com/office/drawing/2014/main" val="3948147189"/>
                  </a:ext>
                </a:extLst>
              </a:tr>
              <a:tr h="0">
                <a:tc>
                  <a:txBody>
                    <a:bodyPr/>
                    <a:lstStyle/>
                    <a:p>
                      <a:pPr algn="ctr"/>
                      <a:r>
                        <a:rPr kumimoji="1" lang="en-US" altLang="ja-JP" sz="600" dirty="0">
                          <a:latin typeface="BIZ UDPゴシック" panose="020B0400000000000000" pitchFamily="50" charset="-128"/>
                          <a:ea typeface="BIZ UDPゴシック" panose="020B0400000000000000" pitchFamily="50" charset="-128"/>
                        </a:rPr>
                        <a:t>YouTube</a:t>
                      </a:r>
                      <a:endParaRPr kumimoji="1" lang="ja-JP" altLang="en-US" sz="600" dirty="0">
                        <a:latin typeface="BIZ UDPゴシック" panose="020B0400000000000000" pitchFamily="50" charset="-128"/>
                        <a:ea typeface="BIZ UDPゴシック" panose="020B0400000000000000" pitchFamily="50" charset="-128"/>
                      </a:endParaRPr>
                    </a:p>
                  </a:txBody>
                  <a:tcPr/>
                </a:tc>
                <a:tc>
                  <a:txBody>
                    <a:bodyPr/>
                    <a:lstStyle/>
                    <a:p>
                      <a:pPr algn="r"/>
                      <a:r>
                        <a:rPr kumimoji="1" lang="ja-JP" altLang="en-US" sz="600" dirty="0">
                          <a:latin typeface="BIZ UDPゴシック" panose="020B0400000000000000" pitchFamily="50" charset="-128"/>
                          <a:ea typeface="BIZ UDPゴシック" panose="020B0400000000000000" pitchFamily="50" charset="-128"/>
                        </a:rPr>
                        <a:t>４８２，１３６回</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600" dirty="0">
                          <a:latin typeface="BIZ UDPゴシック" panose="020B0400000000000000" pitchFamily="50" charset="-128"/>
                          <a:ea typeface="BIZ UDPゴシック" panose="020B0400000000000000" pitchFamily="50" charset="-128"/>
                        </a:rPr>
                        <a:t>２，７９８回</a:t>
                      </a:r>
                    </a:p>
                  </a:txBody>
                  <a:tcPr/>
                </a:tc>
                <a:extLst>
                  <a:ext uri="{0D108BD9-81ED-4DB2-BD59-A6C34878D82A}">
                    <a16:rowId xmlns:a16="http://schemas.microsoft.com/office/drawing/2014/main" val="1703881915"/>
                  </a:ext>
                </a:extLst>
              </a:tr>
              <a:tr h="0">
                <a:tc>
                  <a:txBody>
                    <a:bodyPr/>
                    <a:lstStyle/>
                    <a:p>
                      <a:pPr algn="ctr"/>
                      <a:r>
                        <a:rPr kumimoji="1" lang="en-US" altLang="ja-JP" sz="600" dirty="0">
                          <a:latin typeface="BIZ UDPゴシック" panose="020B0400000000000000" pitchFamily="50" charset="-128"/>
                          <a:ea typeface="BIZ UDPゴシック" panose="020B0400000000000000" pitchFamily="50" charset="-128"/>
                        </a:rPr>
                        <a:t>LINE</a:t>
                      </a:r>
                      <a:endParaRPr kumimoji="1" lang="ja-JP" altLang="en-US" sz="600" dirty="0">
                        <a:latin typeface="BIZ UDPゴシック" panose="020B0400000000000000" pitchFamily="50" charset="-128"/>
                        <a:ea typeface="BIZ UDPゴシック" panose="020B0400000000000000" pitchFamily="50" charset="-128"/>
                      </a:endParaRPr>
                    </a:p>
                  </a:txBody>
                  <a:tcPr/>
                </a:tc>
                <a:tc>
                  <a:txBody>
                    <a:bodyPr/>
                    <a:lstStyle/>
                    <a:p>
                      <a:pPr algn="r"/>
                      <a:r>
                        <a:rPr kumimoji="1" lang="ja-JP" altLang="en-US" sz="600" dirty="0">
                          <a:latin typeface="BIZ UDPゴシック" panose="020B0400000000000000" pitchFamily="50" charset="-128"/>
                          <a:ea typeface="BIZ UDPゴシック" panose="020B0400000000000000" pitchFamily="50" charset="-128"/>
                        </a:rPr>
                        <a:t>７３９，７６３回</a:t>
                      </a:r>
                    </a:p>
                  </a:txBody>
                  <a:tcPr/>
                </a:tc>
                <a:tc>
                  <a:txBody>
                    <a:bodyPr/>
                    <a:lstStyle/>
                    <a:p>
                      <a:pPr algn="r"/>
                      <a:r>
                        <a:rPr kumimoji="1" lang="ja-JP" altLang="en-US" sz="600" dirty="0">
                          <a:latin typeface="BIZ UDPゴシック" panose="020B0400000000000000" pitchFamily="50" charset="-128"/>
                          <a:ea typeface="BIZ UDPゴシック" panose="020B0400000000000000" pitchFamily="50" charset="-128"/>
                        </a:rPr>
                        <a:t>２，２０７回</a:t>
                      </a:r>
                    </a:p>
                  </a:txBody>
                  <a:tcPr/>
                </a:tc>
                <a:extLst>
                  <a:ext uri="{0D108BD9-81ED-4DB2-BD59-A6C34878D82A}">
                    <a16:rowId xmlns:a16="http://schemas.microsoft.com/office/drawing/2014/main" val="839451385"/>
                  </a:ext>
                </a:extLst>
              </a:tr>
            </a:tbl>
          </a:graphicData>
        </a:graphic>
      </p:graphicFrame>
      <p:sp>
        <p:nvSpPr>
          <p:cNvPr id="28" name="テキスト ボックス 27">
            <a:extLst>
              <a:ext uri="{FF2B5EF4-FFF2-40B4-BE49-F238E27FC236}">
                <a16:creationId xmlns:a16="http://schemas.microsoft.com/office/drawing/2014/main" id="{F2BBFE60-BB1B-685D-3040-CF06C4C67893}"/>
              </a:ext>
            </a:extLst>
          </p:cNvPr>
          <p:cNvSpPr txBox="1"/>
          <p:nvPr/>
        </p:nvSpPr>
        <p:spPr>
          <a:xfrm>
            <a:off x="112192" y="3622276"/>
            <a:ext cx="956603"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令和７年度</a:t>
            </a:r>
          </a:p>
        </p:txBody>
      </p:sp>
      <p:graphicFrame>
        <p:nvGraphicFramePr>
          <p:cNvPr id="30" name="表 11">
            <a:extLst>
              <a:ext uri="{FF2B5EF4-FFF2-40B4-BE49-F238E27FC236}">
                <a16:creationId xmlns:a16="http://schemas.microsoft.com/office/drawing/2014/main" id="{DF1546AB-8F51-D043-CF88-EFB8CD804D87}"/>
              </a:ext>
            </a:extLst>
          </p:cNvPr>
          <p:cNvGraphicFramePr>
            <a:graphicFrameLocks noGrp="1"/>
          </p:cNvGraphicFramePr>
          <p:nvPr>
            <p:extLst>
              <p:ext uri="{D42A27DB-BD31-4B8C-83A1-F6EECF244321}">
                <p14:modId xmlns:p14="http://schemas.microsoft.com/office/powerpoint/2010/main" val="2818139541"/>
              </p:ext>
            </p:extLst>
          </p:nvPr>
        </p:nvGraphicFramePr>
        <p:xfrm>
          <a:off x="189137" y="5127920"/>
          <a:ext cx="2305317" cy="731520"/>
        </p:xfrm>
        <a:graphic>
          <a:graphicData uri="http://schemas.openxmlformats.org/drawingml/2006/table">
            <a:tbl>
              <a:tblPr firstRow="1" bandRow="1">
                <a:tableStyleId>{5C22544A-7EE6-4342-B048-85BDC9FD1C3A}</a:tableStyleId>
              </a:tblPr>
              <a:tblGrid>
                <a:gridCol w="750060">
                  <a:extLst>
                    <a:ext uri="{9D8B030D-6E8A-4147-A177-3AD203B41FA5}">
                      <a16:colId xmlns:a16="http://schemas.microsoft.com/office/drawing/2014/main" val="524733842"/>
                    </a:ext>
                  </a:extLst>
                </a:gridCol>
                <a:gridCol w="682796">
                  <a:extLst>
                    <a:ext uri="{9D8B030D-6E8A-4147-A177-3AD203B41FA5}">
                      <a16:colId xmlns:a16="http://schemas.microsoft.com/office/drawing/2014/main" val="2148576626"/>
                    </a:ext>
                  </a:extLst>
                </a:gridCol>
                <a:gridCol w="872461">
                  <a:extLst>
                    <a:ext uri="{9D8B030D-6E8A-4147-A177-3AD203B41FA5}">
                      <a16:colId xmlns:a16="http://schemas.microsoft.com/office/drawing/2014/main" val="2820845399"/>
                    </a:ext>
                  </a:extLst>
                </a:gridCol>
              </a:tblGrid>
              <a:tr h="0">
                <a:tc>
                  <a:txBody>
                    <a:bodyPr/>
                    <a:lstStyle/>
                    <a:p>
                      <a:pPr algn="ctr"/>
                      <a:r>
                        <a:rPr kumimoji="1" lang="ja-JP" altLang="en-US" sz="600" dirty="0">
                          <a:latin typeface="BIZ UDPゴシック" panose="020B0400000000000000" pitchFamily="50" charset="-128"/>
                          <a:ea typeface="BIZ UDPゴシック" panose="020B0400000000000000" pitchFamily="50" charset="-128"/>
                        </a:rPr>
                        <a:t>媒体</a:t>
                      </a:r>
                    </a:p>
                  </a:txBody>
                  <a:tcPr/>
                </a:tc>
                <a:tc>
                  <a:txBody>
                    <a:bodyPr/>
                    <a:lstStyle/>
                    <a:p>
                      <a:pPr algn="ctr"/>
                      <a:r>
                        <a:rPr kumimoji="1" lang="ja-JP" altLang="en-US" sz="600" dirty="0"/>
                        <a:t>表示回数</a:t>
                      </a:r>
                    </a:p>
                  </a:txBody>
                  <a:tcPr/>
                </a:tc>
                <a:tc>
                  <a:txBody>
                    <a:bodyPr/>
                    <a:lstStyle/>
                    <a:p>
                      <a:pPr algn="ctr"/>
                      <a:r>
                        <a:rPr kumimoji="1" lang="ja-JP" altLang="en-US" sz="600" dirty="0"/>
                        <a:t>クリック数</a:t>
                      </a:r>
                    </a:p>
                  </a:txBody>
                  <a:tcPr/>
                </a:tc>
                <a:extLst>
                  <a:ext uri="{0D108BD9-81ED-4DB2-BD59-A6C34878D82A}">
                    <a16:rowId xmlns:a16="http://schemas.microsoft.com/office/drawing/2014/main" val="1050846723"/>
                  </a:ext>
                </a:extLst>
              </a:tr>
              <a:tr h="0">
                <a:tc>
                  <a:txBody>
                    <a:bodyPr/>
                    <a:lstStyle/>
                    <a:p>
                      <a:pPr algn="ctr"/>
                      <a:r>
                        <a:rPr kumimoji="1" lang="en-US" altLang="ja-JP" sz="600" dirty="0">
                          <a:latin typeface="BIZ UDPゴシック" panose="020B0400000000000000" pitchFamily="50" charset="-128"/>
                          <a:ea typeface="BIZ UDPゴシック" panose="020B0400000000000000" pitchFamily="50" charset="-128"/>
                        </a:rPr>
                        <a:t>X</a:t>
                      </a:r>
                      <a:endParaRPr kumimoji="1" lang="ja-JP" altLang="en-US" sz="600" dirty="0">
                        <a:latin typeface="BIZ UDPゴシック" panose="020B0400000000000000" pitchFamily="50" charset="-128"/>
                        <a:ea typeface="BIZ UDPゴシック" panose="020B0400000000000000" pitchFamily="50" charset="-128"/>
                      </a:endParaRPr>
                    </a:p>
                  </a:txBody>
                  <a:tcPr/>
                </a:tc>
                <a:tc>
                  <a:txBody>
                    <a:bodyPr/>
                    <a:lstStyle/>
                    <a:p>
                      <a:pPr algn="r"/>
                      <a:r>
                        <a:rPr kumimoji="1" lang="en-US" altLang="ja-JP" sz="600" dirty="0">
                          <a:latin typeface="BIZ UDPゴシック" panose="020B0400000000000000" pitchFamily="50" charset="-128"/>
                          <a:ea typeface="BIZ UDPゴシック" panose="020B0400000000000000" pitchFamily="50" charset="-128"/>
                        </a:rPr>
                        <a:t>454,990</a:t>
                      </a:r>
                      <a:r>
                        <a:rPr kumimoji="1" lang="ja-JP" altLang="en-US" sz="600" dirty="0">
                          <a:latin typeface="BIZ UDPゴシック" panose="020B0400000000000000" pitchFamily="50" charset="-128"/>
                          <a:ea typeface="BIZ UDPゴシック" panose="020B0400000000000000" pitchFamily="50" charset="-128"/>
                        </a:rPr>
                        <a:t>回</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600" dirty="0">
                          <a:latin typeface="BIZ UDPゴシック" panose="020B0400000000000000" pitchFamily="50" charset="-128"/>
                          <a:ea typeface="BIZ UDPゴシック" panose="020B0400000000000000" pitchFamily="50" charset="-128"/>
                        </a:rPr>
                        <a:t>1,147</a:t>
                      </a:r>
                      <a:r>
                        <a:rPr kumimoji="1" lang="ja-JP" altLang="en-US" sz="600" dirty="0">
                          <a:latin typeface="BIZ UDPゴシック" panose="020B0400000000000000" pitchFamily="50" charset="-128"/>
                          <a:ea typeface="BIZ UDPゴシック" panose="020B0400000000000000" pitchFamily="50" charset="-128"/>
                        </a:rPr>
                        <a:t>回</a:t>
                      </a:r>
                    </a:p>
                  </a:txBody>
                  <a:tcPr/>
                </a:tc>
                <a:extLst>
                  <a:ext uri="{0D108BD9-81ED-4DB2-BD59-A6C34878D82A}">
                    <a16:rowId xmlns:a16="http://schemas.microsoft.com/office/drawing/2014/main" val="3948147189"/>
                  </a:ext>
                </a:extLst>
              </a:tr>
              <a:tr h="0">
                <a:tc>
                  <a:txBody>
                    <a:bodyPr/>
                    <a:lstStyle/>
                    <a:p>
                      <a:pPr algn="ctr"/>
                      <a:r>
                        <a:rPr kumimoji="1" lang="en-US" altLang="ja-JP" sz="600" dirty="0">
                          <a:latin typeface="BIZ UDPゴシック" panose="020B0400000000000000" pitchFamily="50" charset="-128"/>
                          <a:ea typeface="BIZ UDPゴシック" panose="020B0400000000000000" pitchFamily="50" charset="-128"/>
                        </a:rPr>
                        <a:t>Yahoo! Japan</a:t>
                      </a:r>
                      <a:endParaRPr kumimoji="1" lang="ja-JP" altLang="en-US" sz="600" dirty="0">
                        <a:latin typeface="BIZ UDPゴシック" panose="020B0400000000000000" pitchFamily="50" charset="-128"/>
                        <a:ea typeface="BIZ UDPゴシック" panose="020B0400000000000000" pitchFamily="50" charset="-128"/>
                      </a:endParaRPr>
                    </a:p>
                  </a:txBody>
                  <a:tcPr/>
                </a:tc>
                <a:tc>
                  <a:txBody>
                    <a:bodyPr/>
                    <a:lstStyle/>
                    <a:p>
                      <a:pPr algn="r"/>
                      <a:r>
                        <a:rPr kumimoji="1" lang="en-US" altLang="ja-JP" sz="600" dirty="0">
                          <a:latin typeface="BIZ UDPゴシック" panose="020B0400000000000000" pitchFamily="50" charset="-128"/>
                          <a:ea typeface="BIZ UDPゴシック" panose="020B0400000000000000" pitchFamily="50" charset="-128"/>
                        </a:rPr>
                        <a:t>53,420</a:t>
                      </a:r>
                      <a:r>
                        <a:rPr kumimoji="1" lang="ja-JP" altLang="en-US" sz="600" dirty="0">
                          <a:latin typeface="BIZ UDPゴシック" panose="020B0400000000000000" pitchFamily="50" charset="-128"/>
                          <a:ea typeface="BIZ UDPゴシック" panose="020B0400000000000000" pitchFamily="50" charset="-128"/>
                        </a:rPr>
                        <a:t>回</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600" dirty="0">
                          <a:latin typeface="BIZ UDPゴシック" panose="020B0400000000000000" pitchFamily="50" charset="-128"/>
                          <a:ea typeface="BIZ UDPゴシック" panose="020B0400000000000000" pitchFamily="50" charset="-128"/>
                        </a:rPr>
                        <a:t>1,463</a:t>
                      </a:r>
                      <a:r>
                        <a:rPr kumimoji="1" lang="ja-JP" altLang="en-US" sz="600" dirty="0">
                          <a:latin typeface="BIZ UDPゴシック" panose="020B0400000000000000" pitchFamily="50" charset="-128"/>
                          <a:ea typeface="BIZ UDPゴシック" panose="020B0400000000000000" pitchFamily="50" charset="-128"/>
                        </a:rPr>
                        <a:t>回</a:t>
                      </a:r>
                    </a:p>
                  </a:txBody>
                  <a:tcPr/>
                </a:tc>
                <a:extLst>
                  <a:ext uri="{0D108BD9-81ED-4DB2-BD59-A6C34878D82A}">
                    <a16:rowId xmlns:a16="http://schemas.microsoft.com/office/drawing/2014/main" val="1703881915"/>
                  </a:ext>
                </a:extLst>
              </a:tr>
              <a:tr h="0">
                <a:tc>
                  <a:txBody>
                    <a:bodyPr/>
                    <a:lstStyle/>
                    <a:p>
                      <a:pPr algn="ctr"/>
                      <a:r>
                        <a:rPr kumimoji="1" lang="en-US" altLang="ja-JP" sz="600" dirty="0">
                          <a:latin typeface="BIZ UDPゴシック" panose="020B0400000000000000" pitchFamily="50" charset="-128"/>
                          <a:ea typeface="BIZ UDPゴシック" panose="020B0400000000000000" pitchFamily="50" charset="-128"/>
                        </a:rPr>
                        <a:t>google</a:t>
                      </a:r>
                      <a:endParaRPr kumimoji="1" lang="ja-JP" altLang="en-US" sz="600" dirty="0">
                        <a:latin typeface="BIZ UDPゴシック" panose="020B0400000000000000" pitchFamily="50" charset="-128"/>
                        <a:ea typeface="BIZ UDPゴシック" panose="020B0400000000000000" pitchFamily="50" charset="-128"/>
                      </a:endParaRPr>
                    </a:p>
                  </a:txBody>
                  <a:tcPr/>
                </a:tc>
                <a:tc>
                  <a:txBody>
                    <a:bodyPr/>
                    <a:lstStyle/>
                    <a:p>
                      <a:pPr algn="r"/>
                      <a:r>
                        <a:rPr kumimoji="1" lang="en-US" altLang="ja-JP" sz="600" dirty="0">
                          <a:latin typeface="BIZ UDPゴシック" panose="020B0400000000000000" pitchFamily="50" charset="-128"/>
                          <a:ea typeface="BIZ UDPゴシック" panose="020B0400000000000000" pitchFamily="50" charset="-128"/>
                        </a:rPr>
                        <a:t>34,926</a:t>
                      </a:r>
                      <a:r>
                        <a:rPr kumimoji="1" lang="ja-JP" altLang="en-US" sz="600" dirty="0">
                          <a:latin typeface="BIZ UDPゴシック" panose="020B0400000000000000" pitchFamily="50" charset="-128"/>
                          <a:ea typeface="BIZ UDPゴシック" panose="020B0400000000000000" pitchFamily="50" charset="-128"/>
                        </a:rPr>
                        <a:t>回</a:t>
                      </a:r>
                    </a:p>
                  </a:txBody>
                  <a:tcPr/>
                </a:tc>
                <a:tc>
                  <a:txBody>
                    <a:bodyPr/>
                    <a:lstStyle/>
                    <a:p>
                      <a:pPr algn="r"/>
                      <a:r>
                        <a:rPr kumimoji="1" lang="en-US" altLang="ja-JP" sz="600" dirty="0">
                          <a:latin typeface="BIZ UDPゴシック" panose="020B0400000000000000" pitchFamily="50" charset="-128"/>
                          <a:ea typeface="BIZ UDPゴシック" panose="020B0400000000000000" pitchFamily="50" charset="-128"/>
                        </a:rPr>
                        <a:t>1,325</a:t>
                      </a:r>
                      <a:r>
                        <a:rPr kumimoji="1" lang="ja-JP" altLang="en-US" sz="600" dirty="0">
                          <a:latin typeface="BIZ UDPゴシック" panose="020B0400000000000000" pitchFamily="50" charset="-128"/>
                          <a:ea typeface="BIZ UDPゴシック" panose="020B0400000000000000" pitchFamily="50" charset="-128"/>
                        </a:rPr>
                        <a:t>回</a:t>
                      </a:r>
                    </a:p>
                  </a:txBody>
                  <a:tcPr/>
                </a:tc>
                <a:extLst>
                  <a:ext uri="{0D108BD9-81ED-4DB2-BD59-A6C34878D82A}">
                    <a16:rowId xmlns:a16="http://schemas.microsoft.com/office/drawing/2014/main" val="839451385"/>
                  </a:ext>
                </a:extLst>
              </a:tr>
            </a:tbl>
          </a:graphicData>
        </a:graphic>
      </p:graphicFrame>
      <p:sp>
        <p:nvSpPr>
          <p:cNvPr id="32" name="テキスト ボックス 31">
            <a:extLst>
              <a:ext uri="{FF2B5EF4-FFF2-40B4-BE49-F238E27FC236}">
                <a16:creationId xmlns:a16="http://schemas.microsoft.com/office/drawing/2014/main" id="{C14AE72A-0C65-3AF5-983D-416A835C40B8}"/>
              </a:ext>
            </a:extLst>
          </p:cNvPr>
          <p:cNvSpPr txBox="1"/>
          <p:nvPr/>
        </p:nvSpPr>
        <p:spPr>
          <a:xfrm>
            <a:off x="112192" y="4855084"/>
            <a:ext cx="1349911"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令和８年度（８月末まで）</a:t>
            </a:r>
          </a:p>
        </p:txBody>
      </p:sp>
      <p:graphicFrame>
        <p:nvGraphicFramePr>
          <p:cNvPr id="34" name="表 33">
            <a:extLst>
              <a:ext uri="{FF2B5EF4-FFF2-40B4-BE49-F238E27FC236}">
                <a16:creationId xmlns:a16="http://schemas.microsoft.com/office/drawing/2014/main" id="{22E30C49-02BE-405D-FB7D-79A0FE61D81B}"/>
              </a:ext>
            </a:extLst>
          </p:cNvPr>
          <p:cNvGraphicFramePr>
            <a:graphicFrameLocks noGrp="1"/>
          </p:cNvGraphicFramePr>
          <p:nvPr>
            <p:extLst>
              <p:ext uri="{D42A27DB-BD31-4B8C-83A1-F6EECF244321}">
                <p14:modId xmlns:p14="http://schemas.microsoft.com/office/powerpoint/2010/main" val="838063671"/>
              </p:ext>
            </p:extLst>
          </p:nvPr>
        </p:nvGraphicFramePr>
        <p:xfrm>
          <a:off x="2642262" y="3860019"/>
          <a:ext cx="2074629" cy="518160"/>
        </p:xfrm>
        <a:graphic>
          <a:graphicData uri="http://schemas.openxmlformats.org/drawingml/2006/table">
            <a:tbl>
              <a:tblPr firstRow="1" bandRow="1">
                <a:tableStyleId>{69CF1AB2-1976-4502-BF36-3FF5EA218861}</a:tableStyleId>
              </a:tblPr>
              <a:tblGrid>
                <a:gridCol w="2074629">
                  <a:extLst>
                    <a:ext uri="{9D8B030D-6E8A-4147-A177-3AD203B41FA5}">
                      <a16:colId xmlns:a16="http://schemas.microsoft.com/office/drawing/2014/main" val="3739965869"/>
                    </a:ext>
                  </a:extLst>
                </a:gridCol>
              </a:tblGrid>
              <a:tr h="234268">
                <a:tc>
                  <a:txBody>
                    <a:bodyPr/>
                    <a:lstStyle/>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電車内広告</a:t>
                      </a:r>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放映期間：令和</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8</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年</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2</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月</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9</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日から</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15</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日まで</a:t>
                      </a:r>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放映場所：・電車内ビジョン</a:t>
                      </a:r>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　　　　　　　（</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JR</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西日本　</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WEST</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ビジョン　環状線）　</a:t>
                      </a:r>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1500870780"/>
                  </a:ext>
                </a:extLst>
              </a:tr>
            </a:tbl>
          </a:graphicData>
        </a:graphic>
      </p:graphicFrame>
      <p:graphicFrame>
        <p:nvGraphicFramePr>
          <p:cNvPr id="38" name="表 11">
            <a:extLst>
              <a:ext uri="{FF2B5EF4-FFF2-40B4-BE49-F238E27FC236}">
                <a16:creationId xmlns:a16="http://schemas.microsoft.com/office/drawing/2014/main" id="{AFC77651-2CBE-869C-2C30-C8538351C235}"/>
              </a:ext>
            </a:extLst>
          </p:cNvPr>
          <p:cNvGraphicFramePr>
            <a:graphicFrameLocks noGrp="1"/>
          </p:cNvGraphicFramePr>
          <p:nvPr>
            <p:extLst>
              <p:ext uri="{D42A27DB-BD31-4B8C-83A1-F6EECF244321}">
                <p14:modId xmlns:p14="http://schemas.microsoft.com/office/powerpoint/2010/main" val="2254557947"/>
              </p:ext>
            </p:extLst>
          </p:nvPr>
        </p:nvGraphicFramePr>
        <p:xfrm>
          <a:off x="4800059" y="5123464"/>
          <a:ext cx="2400958" cy="1112520"/>
        </p:xfrm>
        <a:graphic>
          <a:graphicData uri="http://schemas.openxmlformats.org/drawingml/2006/table">
            <a:tbl>
              <a:tblPr firstRow="1" bandRow="1">
                <a:tableStyleId>{5C22544A-7EE6-4342-B048-85BDC9FD1C3A}</a:tableStyleId>
              </a:tblPr>
              <a:tblGrid>
                <a:gridCol w="602521">
                  <a:extLst>
                    <a:ext uri="{9D8B030D-6E8A-4147-A177-3AD203B41FA5}">
                      <a16:colId xmlns:a16="http://schemas.microsoft.com/office/drawing/2014/main" val="524733842"/>
                    </a:ext>
                  </a:extLst>
                </a:gridCol>
                <a:gridCol w="1798437">
                  <a:extLst>
                    <a:ext uri="{9D8B030D-6E8A-4147-A177-3AD203B41FA5}">
                      <a16:colId xmlns:a16="http://schemas.microsoft.com/office/drawing/2014/main" val="2148576626"/>
                    </a:ext>
                  </a:extLst>
                </a:gridCol>
              </a:tblGrid>
              <a:tr h="159562">
                <a:tc>
                  <a:txBody>
                    <a:bodyPr/>
                    <a:lstStyle/>
                    <a:p>
                      <a:pPr algn="ctr"/>
                      <a:endParaRPr kumimoji="1" lang="ja-JP" altLang="en-US" sz="700" dirty="0">
                        <a:latin typeface="BIZ UDPゴシック" panose="020B0400000000000000" pitchFamily="50" charset="-128"/>
                        <a:ea typeface="BIZ UDPゴシック" panose="020B0400000000000000" pitchFamily="50" charset="-128"/>
                      </a:endParaRPr>
                    </a:p>
                  </a:txBody>
                  <a:tcPr/>
                </a:tc>
                <a:tc>
                  <a:txBody>
                    <a:bodyPr/>
                    <a:lstStyle/>
                    <a:p>
                      <a:pPr algn="ctr"/>
                      <a:r>
                        <a:rPr kumimoji="1" lang="ja-JP" altLang="en-US" sz="700" dirty="0"/>
                        <a:t>実績</a:t>
                      </a:r>
                    </a:p>
                  </a:txBody>
                  <a:tcPr/>
                </a:tc>
                <a:extLst>
                  <a:ext uri="{0D108BD9-81ED-4DB2-BD59-A6C34878D82A}">
                    <a16:rowId xmlns:a16="http://schemas.microsoft.com/office/drawing/2014/main" val="1050846723"/>
                  </a:ext>
                </a:extLst>
              </a:tr>
              <a:tr h="159562">
                <a:tc>
                  <a:txBody>
                    <a:bodyPr/>
                    <a:lstStyle/>
                    <a:p>
                      <a:pPr algn="ctr"/>
                      <a:r>
                        <a:rPr kumimoji="1" lang="ja-JP" altLang="en-US" sz="700" dirty="0">
                          <a:latin typeface="BIZ UDPゴシック" panose="020B0400000000000000" pitchFamily="50" charset="-128"/>
                          <a:ea typeface="BIZ UDPゴシック" panose="020B0400000000000000" pitchFamily="50" charset="-128"/>
                        </a:rPr>
                        <a:t>企業向け</a:t>
                      </a:r>
                    </a:p>
                  </a:txBody>
                  <a:tcPr/>
                </a:tc>
                <a:tc>
                  <a:txBody>
                    <a:bodyPr/>
                    <a:lstStyle/>
                    <a:p>
                      <a:pPr algn="l"/>
                      <a:r>
                        <a:rPr kumimoji="1" lang="ja-JP" altLang="en-US" sz="700" dirty="0">
                          <a:latin typeface="BIZ UDPゴシック" panose="020B0400000000000000" pitchFamily="50" charset="-128"/>
                          <a:ea typeface="BIZ UDPゴシック" panose="020B0400000000000000" pitchFamily="50" charset="-128"/>
                        </a:rPr>
                        <a:t>・講義型の講座を実施（１回実施予定）</a:t>
                      </a:r>
                    </a:p>
                  </a:txBody>
                  <a:tcPr/>
                </a:tc>
                <a:extLst>
                  <a:ext uri="{0D108BD9-81ED-4DB2-BD59-A6C34878D82A}">
                    <a16:rowId xmlns:a16="http://schemas.microsoft.com/office/drawing/2014/main" val="3948147189"/>
                  </a:ext>
                </a:extLst>
              </a:tr>
              <a:tr h="239343">
                <a:tc>
                  <a:txBody>
                    <a:bodyPr/>
                    <a:lstStyle/>
                    <a:p>
                      <a:pPr algn="ctr"/>
                      <a:r>
                        <a:rPr kumimoji="1" lang="ja-JP" altLang="en-US" sz="700" dirty="0">
                          <a:latin typeface="BIZ UDPゴシック" panose="020B0400000000000000" pitchFamily="50" charset="-128"/>
                          <a:ea typeface="BIZ UDPゴシック" panose="020B0400000000000000" pitchFamily="50" charset="-128"/>
                        </a:rPr>
                        <a:t>学校向け</a:t>
                      </a:r>
                    </a:p>
                  </a:txBody>
                  <a:tcPr/>
                </a:tc>
                <a:tc>
                  <a:txBody>
                    <a:bodyPr/>
                    <a:lstStyle/>
                    <a:p>
                      <a:pPr algn="l"/>
                      <a:r>
                        <a:rPr kumimoji="1" lang="ja-JP" altLang="en-US" sz="700" dirty="0">
                          <a:latin typeface="BIZ UDPゴシック" panose="020B0400000000000000" pitchFamily="50" charset="-128"/>
                          <a:ea typeface="BIZ UDPゴシック" panose="020B0400000000000000" pitchFamily="50" charset="-128"/>
                        </a:rPr>
                        <a:t>・６～３月にかけ、府内小・中・高・専門学校に対し、講義型、ワークショップ型の講座を実施（４１回実施予定）</a:t>
                      </a:r>
                    </a:p>
                  </a:txBody>
                  <a:tcPr/>
                </a:tc>
                <a:extLst>
                  <a:ext uri="{0D108BD9-81ED-4DB2-BD59-A6C34878D82A}">
                    <a16:rowId xmlns:a16="http://schemas.microsoft.com/office/drawing/2014/main" val="1703881915"/>
                  </a:ext>
                </a:extLst>
              </a:tr>
              <a:tr h="159562">
                <a:tc>
                  <a:txBody>
                    <a:bodyPr/>
                    <a:lstStyle/>
                    <a:p>
                      <a:pPr algn="ctr"/>
                      <a:r>
                        <a:rPr kumimoji="1" lang="ja-JP" altLang="en-US" sz="700" dirty="0">
                          <a:latin typeface="BIZ UDPゴシック" panose="020B0400000000000000" pitchFamily="50" charset="-128"/>
                          <a:ea typeface="BIZ UDPゴシック" panose="020B0400000000000000" pitchFamily="50" charset="-128"/>
                        </a:rPr>
                        <a:t>その他</a:t>
                      </a:r>
                    </a:p>
                  </a:txBody>
                  <a:tcPr/>
                </a:tc>
                <a:tc>
                  <a:txBody>
                    <a:bodyPr/>
                    <a:lstStyle/>
                    <a:p>
                      <a:pPr algn="l"/>
                      <a:r>
                        <a:rPr kumimoji="1" lang="ja-JP" altLang="en-US" sz="700" dirty="0">
                          <a:latin typeface="BIZ UDPゴシック" panose="020B0400000000000000" pitchFamily="50" charset="-128"/>
                          <a:ea typeface="BIZ UDPゴシック" panose="020B0400000000000000" pitchFamily="50" charset="-128"/>
                        </a:rPr>
                        <a:t>・教職員間の学習会や保護者会等で</a:t>
                      </a:r>
                      <a:endParaRPr kumimoji="1" lang="en-US" altLang="ja-JP" sz="700" dirty="0">
                        <a:latin typeface="BIZ UDPゴシック" panose="020B0400000000000000" pitchFamily="50" charset="-128"/>
                        <a:ea typeface="BIZ UDPゴシック" panose="020B0400000000000000" pitchFamily="50" charset="-128"/>
                      </a:endParaRPr>
                    </a:p>
                    <a:p>
                      <a:pPr algn="l"/>
                      <a:r>
                        <a:rPr kumimoji="1" lang="ja-JP" altLang="en-US" sz="700" dirty="0">
                          <a:latin typeface="BIZ UDPゴシック" panose="020B0400000000000000" pitchFamily="50" charset="-128"/>
                          <a:ea typeface="BIZ UDPゴシック" panose="020B0400000000000000" pitchFamily="50" charset="-128"/>
                        </a:rPr>
                        <a:t>講座を実施予定（５回実施予定）</a:t>
                      </a:r>
                    </a:p>
                  </a:txBody>
                  <a:tcPr/>
                </a:tc>
                <a:extLst>
                  <a:ext uri="{0D108BD9-81ED-4DB2-BD59-A6C34878D82A}">
                    <a16:rowId xmlns:a16="http://schemas.microsoft.com/office/drawing/2014/main" val="839451385"/>
                  </a:ext>
                </a:extLst>
              </a:tr>
            </a:tbl>
          </a:graphicData>
        </a:graphic>
      </p:graphicFrame>
      <p:graphicFrame>
        <p:nvGraphicFramePr>
          <p:cNvPr id="40" name="表 11">
            <a:extLst>
              <a:ext uri="{FF2B5EF4-FFF2-40B4-BE49-F238E27FC236}">
                <a16:creationId xmlns:a16="http://schemas.microsoft.com/office/drawing/2014/main" id="{99E60F14-9C32-64FB-0CD5-D0F18BB30E16}"/>
              </a:ext>
            </a:extLst>
          </p:cNvPr>
          <p:cNvGraphicFramePr>
            <a:graphicFrameLocks noGrp="1"/>
          </p:cNvGraphicFramePr>
          <p:nvPr>
            <p:extLst>
              <p:ext uri="{D42A27DB-BD31-4B8C-83A1-F6EECF244321}">
                <p14:modId xmlns:p14="http://schemas.microsoft.com/office/powerpoint/2010/main" val="2696151329"/>
              </p:ext>
            </p:extLst>
          </p:nvPr>
        </p:nvGraphicFramePr>
        <p:xfrm>
          <a:off x="4807905" y="3827510"/>
          <a:ext cx="2400959" cy="1112520"/>
        </p:xfrm>
        <a:graphic>
          <a:graphicData uri="http://schemas.openxmlformats.org/drawingml/2006/table">
            <a:tbl>
              <a:tblPr firstRow="1" bandRow="1">
                <a:tableStyleId>{5C22544A-7EE6-4342-B048-85BDC9FD1C3A}</a:tableStyleId>
              </a:tblPr>
              <a:tblGrid>
                <a:gridCol w="571815">
                  <a:extLst>
                    <a:ext uri="{9D8B030D-6E8A-4147-A177-3AD203B41FA5}">
                      <a16:colId xmlns:a16="http://schemas.microsoft.com/office/drawing/2014/main" val="524733842"/>
                    </a:ext>
                  </a:extLst>
                </a:gridCol>
                <a:gridCol w="1829144">
                  <a:extLst>
                    <a:ext uri="{9D8B030D-6E8A-4147-A177-3AD203B41FA5}">
                      <a16:colId xmlns:a16="http://schemas.microsoft.com/office/drawing/2014/main" val="2148576626"/>
                    </a:ext>
                  </a:extLst>
                </a:gridCol>
              </a:tblGrid>
              <a:tr h="159359">
                <a:tc>
                  <a:txBody>
                    <a:bodyPr/>
                    <a:lstStyle/>
                    <a:p>
                      <a:pPr algn="ctr"/>
                      <a:endParaRPr kumimoji="1" lang="ja-JP" altLang="en-US" sz="700" dirty="0">
                        <a:latin typeface="BIZ UDPゴシック" panose="020B0400000000000000" pitchFamily="50" charset="-128"/>
                        <a:ea typeface="BIZ UDPゴシック" panose="020B0400000000000000" pitchFamily="50" charset="-128"/>
                      </a:endParaRPr>
                    </a:p>
                  </a:txBody>
                  <a:tcPr/>
                </a:tc>
                <a:tc>
                  <a:txBody>
                    <a:bodyPr/>
                    <a:lstStyle/>
                    <a:p>
                      <a:pPr algn="ctr"/>
                      <a:r>
                        <a:rPr kumimoji="1" lang="ja-JP" altLang="en-US" sz="700" dirty="0"/>
                        <a:t>実績</a:t>
                      </a:r>
                    </a:p>
                  </a:txBody>
                  <a:tcPr/>
                </a:tc>
                <a:extLst>
                  <a:ext uri="{0D108BD9-81ED-4DB2-BD59-A6C34878D82A}">
                    <a16:rowId xmlns:a16="http://schemas.microsoft.com/office/drawing/2014/main" val="1050846723"/>
                  </a:ext>
                </a:extLst>
              </a:tr>
              <a:tr h="159359">
                <a:tc>
                  <a:txBody>
                    <a:bodyPr/>
                    <a:lstStyle/>
                    <a:p>
                      <a:pPr algn="ctr"/>
                      <a:r>
                        <a:rPr kumimoji="1" lang="ja-JP" altLang="en-US" sz="700" dirty="0">
                          <a:latin typeface="BIZ UDPゴシック" panose="020B0400000000000000" pitchFamily="50" charset="-128"/>
                          <a:ea typeface="BIZ UDPゴシック" panose="020B0400000000000000" pitchFamily="50" charset="-128"/>
                        </a:rPr>
                        <a:t>企業向け</a:t>
                      </a:r>
                    </a:p>
                  </a:txBody>
                  <a:tcPr/>
                </a:tc>
                <a:tc>
                  <a:txBody>
                    <a:bodyPr/>
                    <a:lstStyle/>
                    <a:p>
                      <a:r>
                        <a:rPr kumimoji="1" lang="ja-JP" altLang="en-US" sz="700" kern="1200" dirty="0">
                          <a:solidFill>
                            <a:schemeClr val="tx1"/>
                          </a:solidFill>
                          <a:latin typeface="BIZ UDPゴシック" panose="020B0400000000000000" pitchFamily="50" charset="-128"/>
                          <a:ea typeface="BIZ UDPゴシック" panose="020B0400000000000000" pitchFamily="50" charset="-128"/>
                          <a:cs typeface="+mn-cs"/>
                        </a:rPr>
                        <a:t>講義型の講座を実施　（３回実施）</a:t>
                      </a:r>
                      <a:endParaRPr kumimoji="1" lang="en-US" altLang="ja-JP" sz="70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3948147189"/>
                  </a:ext>
                </a:extLst>
              </a:tr>
              <a:tr h="239039">
                <a:tc>
                  <a:txBody>
                    <a:bodyPr/>
                    <a:lstStyle/>
                    <a:p>
                      <a:pPr algn="ctr"/>
                      <a:r>
                        <a:rPr kumimoji="1" lang="ja-JP" altLang="en-US" sz="700" dirty="0">
                          <a:latin typeface="BIZ UDPゴシック" panose="020B0400000000000000" pitchFamily="50" charset="-128"/>
                          <a:ea typeface="BIZ UDPゴシック" panose="020B0400000000000000" pitchFamily="50" charset="-128"/>
                        </a:rPr>
                        <a:t>学校向け</a:t>
                      </a:r>
                    </a:p>
                  </a:txBody>
                  <a:tcPr/>
                </a:tc>
                <a:tc>
                  <a:txBody>
                    <a:bodyPr/>
                    <a:lstStyle/>
                    <a:p>
                      <a:r>
                        <a:rPr kumimoji="1" lang="ja-JP" altLang="en-US" sz="700" kern="1200" dirty="0">
                          <a:solidFill>
                            <a:schemeClr val="tx1"/>
                          </a:solidFill>
                          <a:latin typeface="BIZ UDPゴシック" panose="020B0400000000000000" pitchFamily="50" charset="-128"/>
                          <a:ea typeface="BIZ UDPゴシック" panose="020B0400000000000000" pitchFamily="50" charset="-128"/>
                          <a:cs typeface="+mn-cs"/>
                        </a:rPr>
                        <a:t>６～３月にかけ、府内小・中・高・専門学校に対し、講義型、ワークショップ型の講座を実施（４６回実施）</a:t>
                      </a:r>
                    </a:p>
                  </a:txBody>
                  <a:tcPr/>
                </a:tc>
                <a:extLst>
                  <a:ext uri="{0D108BD9-81ED-4DB2-BD59-A6C34878D82A}">
                    <a16:rowId xmlns:a16="http://schemas.microsoft.com/office/drawing/2014/main" val="1703881915"/>
                  </a:ext>
                </a:extLst>
              </a:tr>
              <a:tr h="162290">
                <a:tc>
                  <a:txBody>
                    <a:bodyPr/>
                    <a:lstStyle/>
                    <a:p>
                      <a:pPr algn="ctr"/>
                      <a:r>
                        <a:rPr kumimoji="1" lang="ja-JP" altLang="en-US" sz="700" dirty="0">
                          <a:latin typeface="BIZ UDPゴシック" panose="020B0400000000000000" pitchFamily="50" charset="-128"/>
                          <a:ea typeface="BIZ UDPゴシック" panose="020B0400000000000000" pitchFamily="50" charset="-128"/>
                        </a:rPr>
                        <a:t>その他</a:t>
                      </a:r>
                    </a:p>
                  </a:txBody>
                  <a:tcPr/>
                </a:tc>
                <a:tc>
                  <a:txBody>
                    <a:bodyPr/>
                    <a:lstStyle/>
                    <a:p>
                      <a:r>
                        <a:rPr kumimoji="1" lang="ja-JP" altLang="en-US" sz="700" kern="1200" dirty="0">
                          <a:solidFill>
                            <a:schemeClr val="tx1"/>
                          </a:solidFill>
                          <a:latin typeface="BIZ UDPゴシック" panose="020B0400000000000000" pitchFamily="50" charset="-128"/>
                          <a:ea typeface="BIZ UDPゴシック" panose="020B0400000000000000" pitchFamily="50" charset="-128"/>
                          <a:cs typeface="+mn-cs"/>
                        </a:rPr>
                        <a:t>・教職員間の学習会や区の保健協議会、</a:t>
                      </a:r>
                      <a:endParaRPr kumimoji="1" lang="en-US" altLang="ja-JP" sz="70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700" kern="1200" dirty="0">
                          <a:solidFill>
                            <a:schemeClr val="tx1"/>
                          </a:solidFill>
                          <a:latin typeface="BIZ UDPゴシック" panose="020B0400000000000000" pitchFamily="50" charset="-128"/>
                          <a:ea typeface="BIZ UDPゴシック" panose="020B0400000000000000" pitchFamily="50" charset="-128"/>
                          <a:cs typeface="+mn-cs"/>
                        </a:rPr>
                        <a:t>保護者会等で講座を実施（９回実施）</a:t>
                      </a:r>
                    </a:p>
                  </a:txBody>
                  <a:tcPr/>
                </a:tc>
                <a:extLst>
                  <a:ext uri="{0D108BD9-81ED-4DB2-BD59-A6C34878D82A}">
                    <a16:rowId xmlns:a16="http://schemas.microsoft.com/office/drawing/2014/main" val="839451385"/>
                  </a:ext>
                </a:extLst>
              </a:tr>
            </a:tbl>
          </a:graphicData>
        </a:graphic>
      </p:graphicFrame>
      <p:sp>
        <p:nvSpPr>
          <p:cNvPr id="42" name="テキスト ボックス 41">
            <a:extLst>
              <a:ext uri="{FF2B5EF4-FFF2-40B4-BE49-F238E27FC236}">
                <a16:creationId xmlns:a16="http://schemas.microsoft.com/office/drawing/2014/main" id="{1BA105D2-E123-9197-86FB-83B7F6C1C4DA}"/>
              </a:ext>
            </a:extLst>
          </p:cNvPr>
          <p:cNvSpPr txBox="1"/>
          <p:nvPr/>
        </p:nvSpPr>
        <p:spPr>
          <a:xfrm>
            <a:off x="4762186" y="3638428"/>
            <a:ext cx="956603"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令和７年度</a:t>
            </a:r>
          </a:p>
        </p:txBody>
      </p:sp>
      <p:sp>
        <p:nvSpPr>
          <p:cNvPr id="44" name="テキスト ボックス 43">
            <a:extLst>
              <a:ext uri="{FF2B5EF4-FFF2-40B4-BE49-F238E27FC236}">
                <a16:creationId xmlns:a16="http://schemas.microsoft.com/office/drawing/2014/main" id="{89A53D25-2913-6DA5-F961-DE44A4F3DAD8}"/>
              </a:ext>
            </a:extLst>
          </p:cNvPr>
          <p:cNvSpPr txBox="1"/>
          <p:nvPr/>
        </p:nvSpPr>
        <p:spPr>
          <a:xfrm>
            <a:off x="4711138" y="4909602"/>
            <a:ext cx="1349911"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令和８年度（８月末まで）</a:t>
            </a:r>
          </a:p>
        </p:txBody>
      </p:sp>
      <p:sp>
        <p:nvSpPr>
          <p:cNvPr id="46" name="テキスト ボックス 45">
            <a:extLst>
              <a:ext uri="{FF2B5EF4-FFF2-40B4-BE49-F238E27FC236}">
                <a16:creationId xmlns:a16="http://schemas.microsoft.com/office/drawing/2014/main" id="{95CF9DA6-575B-6F9C-A25F-DED2E6D891A5}"/>
              </a:ext>
            </a:extLst>
          </p:cNvPr>
          <p:cNvSpPr txBox="1"/>
          <p:nvPr/>
        </p:nvSpPr>
        <p:spPr>
          <a:xfrm>
            <a:off x="2508415" y="3634640"/>
            <a:ext cx="956603"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令和７年度</a:t>
            </a:r>
          </a:p>
        </p:txBody>
      </p:sp>
      <p:sp>
        <p:nvSpPr>
          <p:cNvPr id="48" name="テキスト ボックス 47">
            <a:extLst>
              <a:ext uri="{FF2B5EF4-FFF2-40B4-BE49-F238E27FC236}">
                <a16:creationId xmlns:a16="http://schemas.microsoft.com/office/drawing/2014/main" id="{C57429D5-C379-F806-0CEC-A455B222EABE}"/>
              </a:ext>
            </a:extLst>
          </p:cNvPr>
          <p:cNvSpPr txBox="1"/>
          <p:nvPr/>
        </p:nvSpPr>
        <p:spPr>
          <a:xfrm>
            <a:off x="2541146" y="4889777"/>
            <a:ext cx="1349911"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令和８年度</a:t>
            </a:r>
          </a:p>
        </p:txBody>
      </p:sp>
      <p:graphicFrame>
        <p:nvGraphicFramePr>
          <p:cNvPr id="50" name="表 49">
            <a:extLst>
              <a:ext uri="{FF2B5EF4-FFF2-40B4-BE49-F238E27FC236}">
                <a16:creationId xmlns:a16="http://schemas.microsoft.com/office/drawing/2014/main" id="{DD96D3B0-CC3E-F5D2-5B09-79E6B6475B5F}"/>
              </a:ext>
            </a:extLst>
          </p:cNvPr>
          <p:cNvGraphicFramePr>
            <a:graphicFrameLocks noGrp="1"/>
          </p:cNvGraphicFramePr>
          <p:nvPr>
            <p:extLst>
              <p:ext uri="{D42A27DB-BD31-4B8C-83A1-F6EECF244321}">
                <p14:modId xmlns:p14="http://schemas.microsoft.com/office/powerpoint/2010/main" val="1969749153"/>
              </p:ext>
            </p:extLst>
          </p:nvPr>
        </p:nvGraphicFramePr>
        <p:xfrm>
          <a:off x="2642262" y="5123464"/>
          <a:ext cx="1832147" cy="215444"/>
        </p:xfrm>
        <a:graphic>
          <a:graphicData uri="http://schemas.openxmlformats.org/drawingml/2006/table">
            <a:tbl>
              <a:tblPr firstRow="1" bandRow="1">
                <a:tableStyleId>{69CF1AB2-1976-4502-BF36-3FF5EA218861}</a:tableStyleId>
              </a:tblPr>
              <a:tblGrid>
                <a:gridCol w="1832147">
                  <a:extLst>
                    <a:ext uri="{9D8B030D-6E8A-4147-A177-3AD203B41FA5}">
                      <a16:colId xmlns:a16="http://schemas.microsoft.com/office/drawing/2014/main" val="3739965869"/>
                    </a:ext>
                  </a:extLst>
                </a:gridCol>
              </a:tblGrid>
              <a:tr h="215444">
                <a:tc>
                  <a:txBody>
                    <a:bodyPr/>
                    <a:lstStyle/>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・電車内ビジョン（府内主要路線）　</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予定</a:t>
                      </a:r>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3871804255"/>
                  </a:ext>
                </a:extLst>
              </a:tr>
            </a:tbl>
          </a:graphicData>
        </a:graphic>
      </p:graphicFrame>
      <p:sp>
        <p:nvSpPr>
          <p:cNvPr id="17" name="正方形/長方形 16">
            <a:extLst>
              <a:ext uri="{FF2B5EF4-FFF2-40B4-BE49-F238E27FC236}">
                <a16:creationId xmlns:a16="http://schemas.microsoft.com/office/drawing/2014/main" id="{F3F3A17F-44E4-B4D4-0419-A5CA82890349}"/>
              </a:ext>
            </a:extLst>
          </p:cNvPr>
          <p:cNvSpPr/>
          <p:nvPr/>
        </p:nvSpPr>
        <p:spPr>
          <a:xfrm>
            <a:off x="3769403" y="-46726"/>
            <a:ext cx="2077008" cy="395722"/>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2000" b="1" dirty="0">
                <a:solidFill>
                  <a:schemeClr val="tx1"/>
                </a:solidFill>
                <a:latin typeface="BIZ UDPゴシック" panose="020B0400000000000000" pitchFamily="50" charset="-128"/>
                <a:ea typeface="BIZ UDPゴシック" panose="020B0400000000000000" pitchFamily="50" charset="-128"/>
              </a:rPr>
              <a:t>３．教育・啓発</a:t>
            </a:r>
            <a:endParaRPr kumimoji="1" lang="ja-JP" altLang="en-US" sz="1400" b="1" dirty="0">
              <a:solidFill>
                <a:schemeClr val="tx1"/>
              </a:solidFill>
              <a:latin typeface="BIZ UDPゴシック" panose="020B0400000000000000" pitchFamily="50" charset="-128"/>
              <a:ea typeface="BIZ UDPゴシック" panose="020B0400000000000000" pitchFamily="50" charset="-128"/>
            </a:endParaRPr>
          </a:p>
        </p:txBody>
      </p:sp>
      <p:sp>
        <p:nvSpPr>
          <p:cNvPr id="8" name="正方形/長方形 7">
            <a:extLst>
              <a:ext uri="{FF2B5EF4-FFF2-40B4-BE49-F238E27FC236}">
                <a16:creationId xmlns:a16="http://schemas.microsoft.com/office/drawing/2014/main" id="{EBBF3D58-DC5B-24B7-23A5-28B62ADD395D}"/>
              </a:ext>
            </a:extLst>
          </p:cNvPr>
          <p:cNvSpPr/>
          <p:nvPr/>
        </p:nvSpPr>
        <p:spPr>
          <a:xfrm>
            <a:off x="112192" y="439224"/>
            <a:ext cx="7557731" cy="33855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BIZ UDPゴシック" panose="020B0400000000000000" pitchFamily="50" charset="-128"/>
                <a:ea typeface="BIZ UDPゴシック" panose="020B0400000000000000" pitchFamily="50" charset="-128"/>
              </a:rPr>
              <a:t>インターネットリテラシーの向上　</a:t>
            </a:r>
            <a:r>
              <a:rPr kumimoji="1" lang="en-US" altLang="ja-JP" b="1" dirty="0">
                <a:latin typeface="BIZ UDPゴシック" panose="020B0400000000000000" pitchFamily="50" charset="-128"/>
                <a:ea typeface="BIZ UDPゴシック" panose="020B0400000000000000" pitchFamily="50" charset="-128"/>
              </a:rPr>
              <a:t>【</a:t>
            </a:r>
            <a:r>
              <a:rPr kumimoji="1" lang="ja-JP" altLang="en-US" b="1">
                <a:latin typeface="BIZ UDPゴシック" panose="020B0400000000000000" pitchFamily="50" charset="-128"/>
                <a:ea typeface="BIZ UDPゴシック" panose="020B0400000000000000" pitchFamily="50" charset="-128"/>
              </a:rPr>
              <a:t>第９条</a:t>
            </a:r>
            <a:r>
              <a:rPr kumimoji="1" lang="en-US" altLang="ja-JP" b="1" dirty="0">
                <a:latin typeface="BIZ UDPゴシック" panose="020B0400000000000000" pitchFamily="50" charset="-128"/>
                <a:ea typeface="BIZ UDPゴシック" panose="020B0400000000000000" pitchFamily="50" charset="-128"/>
              </a:rPr>
              <a:t>】</a:t>
            </a:r>
            <a:r>
              <a:rPr kumimoji="1" lang="ja-JP" altLang="en-US" b="1" dirty="0">
                <a:latin typeface="BIZ UDPゴシック" panose="020B0400000000000000" pitchFamily="50" charset="-128"/>
                <a:ea typeface="BIZ UDPゴシック" panose="020B0400000000000000" pitchFamily="50" charset="-128"/>
              </a:rPr>
              <a:t>、府民への啓発</a:t>
            </a:r>
            <a:r>
              <a:rPr kumimoji="1" lang="en-US" altLang="ja-JP" b="1" dirty="0">
                <a:latin typeface="BIZ UDPゴシック" panose="020B0400000000000000" pitchFamily="50" charset="-128"/>
                <a:ea typeface="BIZ UDPゴシック" panose="020B0400000000000000" pitchFamily="50" charset="-128"/>
              </a:rPr>
              <a:t>【</a:t>
            </a:r>
            <a:r>
              <a:rPr kumimoji="1" lang="ja-JP" altLang="en-US" b="1" dirty="0">
                <a:latin typeface="BIZ UDPゴシック" panose="020B0400000000000000" pitchFamily="50" charset="-128"/>
                <a:ea typeface="BIZ UDPゴシック" panose="020B0400000000000000" pitchFamily="50" charset="-128"/>
              </a:rPr>
              <a:t>第</a:t>
            </a:r>
            <a:r>
              <a:rPr kumimoji="1" lang="en-US" altLang="ja-JP" b="1" dirty="0">
                <a:latin typeface="BIZ UDPゴシック" panose="020B0400000000000000" pitchFamily="50" charset="-128"/>
                <a:ea typeface="BIZ UDPゴシック" panose="020B0400000000000000" pitchFamily="50" charset="-128"/>
              </a:rPr>
              <a:t>14</a:t>
            </a:r>
            <a:r>
              <a:rPr kumimoji="1" lang="ja-JP" altLang="en-US" b="1" dirty="0">
                <a:latin typeface="BIZ UDPゴシック" panose="020B0400000000000000" pitchFamily="50" charset="-128"/>
                <a:ea typeface="BIZ UDPゴシック" panose="020B0400000000000000" pitchFamily="50" charset="-128"/>
              </a:rPr>
              <a:t>条</a:t>
            </a:r>
            <a:r>
              <a:rPr kumimoji="1" lang="en-US" altLang="ja-JP" b="1" dirty="0">
                <a:latin typeface="BIZ UDPゴシック" panose="020B0400000000000000" pitchFamily="50" charset="-128"/>
                <a:ea typeface="BIZ UDPゴシック" panose="020B0400000000000000" pitchFamily="50" charset="-128"/>
              </a:rPr>
              <a:t>】</a:t>
            </a:r>
          </a:p>
        </p:txBody>
      </p:sp>
      <p:pic>
        <p:nvPicPr>
          <p:cNvPr id="19" name="図 18">
            <a:extLst>
              <a:ext uri="{FF2B5EF4-FFF2-40B4-BE49-F238E27FC236}">
                <a16:creationId xmlns:a16="http://schemas.microsoft.com/office/drawing/2014/main" id="{CF508348-21D4-A228-6E54-E8C539B0F073}"/>
              </a:ext>
            </a:extLst>
          </p:cNvPr>
          <p:cNvPicPr>
            <a:picLocks noChangeAspect="1"/>
          </p:cNvPicPr>
          <p:nvPr/>
        </p:nvPicPr>
        <p:blipFill>
          <a:blip r:embed="rId6"/>
          <a:stretch>
            <a:fillRect/>
          </a:stretch>
        </p:blipFill>
        <p:spPr>
          <a:xfrm>
            <a:off x="1058942" y="6104844"/>
            <a:ext cx="627866" cy="627866"/>
          </a:xfrm>
          <a:prstGeom prst="rect">
            <a:avLst/>
          </a:prstGeom>
        </p:spPr>
      </p:pic>
      <p:pic>
        <p:nvPicPr>
          <p:cNvPr id="25" name="図 24">
            <a:extLst>
              <a:ext uri="{FF2B5EF4-FFF2-40B4-BE49-F238E27FC236}">
                <a16:creationId xmlns:a16="http://schemas.microsoft.com/office/drawing/2014/main" id="{32FE3E3B-947C-FF94-4061-B68A20B17DE2}"/>
              </a:ext>
            </a:extLst>
          </p:cNvPr>
          <p:cNvPicPr>
            <a:picLocks noChangeAspect="1"/>
          </p:cNvPicPr>
          <p:nvPr/>
        </p:nvPicPr>
        <p:blipFill>
          <a:blip r:embed="rId7"/>
          <a:stretch>
            <a:fillRect/>
          </a:stretch>
        </p:blipFill>
        <p:spPr>
          <a:xfrm>
            <a:off x="5575841" y="6293578"/>
            <a:ext cx="648888" cy="486666"/>
          </a:xfrm>
          <a:prstGeom prst="rect">
            <a:avLst/>
          </a:prstGeom>
        </p:spPr>
      </p:pic>
      <p:pic>
        <p:nvPicPr>
          <p:cNvPr id="29" name="図 28">
            <a:extLst>
              <a:ext uri="{FF2B5EF4-FFF2-40B4-BE49-F238E27FC236}">
                <a16:creationId xmlns:a16="http://schemas.microsoft.com/office/drawing/2014/main" id="{F6BB1F74-78CD-CEE2-BC36-94A604D937C3}"/>
              </a:ext>
            </a:extLst>
          </p:cNvPr>
          <p:cNvPicPr>
            <a:picLocks noChangeAspect="1"/>
          </p:cNvPicPr>
          <p:nvPr/>
        </p:nvPicPr>
        <p:blipFill>
          <a:blip r:embed="rId8"/>
          <a:stretch>
            <a:fillRect/>
          </a:stretch>
        </p:blipFill>
        <p:spPr>
          <a:xfrm>
            <a:off x="8899788" y="3726181"/>
            <a:ext cx="734631" cy="460288"/>
          </a:xfrm>
          <a:prstGeom prst="rect">
            <a:avLst/>
          </a:prstGeom>
        </p:spPr>
      </p:pic>
      <p:pic>
        <p:nvPicPr>
          <p:cNvPr id="33" name="図 32">
            <a:extLst>
              <a:ext uri="{FF2B5EF4-FFF2-40B4-BE49-F238E27FC236}">
                <a16:creationId xmlns:a16="http://schemas.microsoft.com/office/drawing/2014/main" id="{E132EE16-EC78-821D-0597-A5520F701EE4}"/>
              </a:ext>
            </a:extLst>
          </p:cNvPr>
          <p:cNvPicPr>
            <a:picLocks noChangeAspect="1"/>
          </p:cNvPicPr>
          <p:nvPr/>
        </p:nvPicPr>
        <p:blipFill>
          <a:blip r:embed="rId9"/>
          <a:stretch>
            <a:fillRect/>
          </a:stretch>
        </p:blipFill>
        <p:spPr>
          <a:xfrm>
            <a:off x="8875537" y="4400652"/>
            <a:ext cx="828503" cy="521050"/>
          </a:xfrm>
          <a:prstGeom prst="rect">
            <a:avLst/>
          </a:prstGeom>
        </p:spPr>
      </p:pic>
      <p:sp>
        <p:nvSpPr>
          <p:cNvPr id="36" name="テキスト ボックス 35">
            <a:extLst>
              <a:ext uri="{FF2B5EF4-FFF2-40B4-BE49-F238E27FC236}">
                <a16:creationId xmlns:a16="http://schemas.microsoft.com/office/drawing/2014/main" id="{6B8926F6-8D8C-9963-2448-3AF899AFD525}"/>
              </a:ext>
            </a:extLst>
          </p:cNvPr>
          <p:cNvSpPr txBox="1"/>
          <p:nvPr/>
        </p:nvSpPr>
        <p:spPr>
          <a:xfrm>
            <a:off x="8773181" y="4198000"/>
            <a:ext cx="1470952" cy="215444"/>
          </a:xfrm>
          <a:prstGeom prst="rect">
            <a:avLst/>
          </a:prstGeom>
          <a:noFill/>
        </p:spPr>
        <p:txBody>
          <a:bodyPr wrap="square" rtlCol="0">
            <a:spAutoFit/>
          </a:bodyPr>
          <a:lstStyle/>
          <a:p>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啓発カード</a:t>
            </a:r>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（表）</a:t>
            </a:r>
          </a:p>
        </p:txBody>
      </p:sp>
      <p:sp>
        <p:nvSpPr>
          <p:cNvPr id="39" name="テキスト ボックス 38">
            <a:extLst>
              <a:ext uri="{FF2B5EF4-FFF2-40B4-BE49-F238E27FC236}">
                <a16:creationId xmlns:a16="http://schemas.microsoft.com/office/drawing/2014/main" id="{20419275-AA72-21DE-BC3D-30CFA1ED902C}"/>
              </a:ext>
            </a:extLst>
          </p:cNvPr>
          <p:cNvSpPr txBox="1"/>
          <p:nvPr/>
        </p:nvSpPr>
        <p:spPr>
          <a:xfrm>
            <a:off x="8789770" y="4914883"/>
            <a:ext cx="1470952" cy="215444"/>
          </a:xfrm>
          <a:prstGeom prst="rect">
            <a:avLst/>
          </a:prstGeom>
          <a:noFill/>
        </p:spPr>
        <p:txBody>
          <a:bodyPr wrap="square" rtlCol="0">
            <a:spAutoFit/>
          </a:bodyPr>
          <a:lstStyle/>
          <a:p>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啓発カード</a:t>
            </a:r>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（裏）</a:t>
            </a:r>
          </a:p>
        </p:txBody>
      </p:sp>
      <p:graphicFrame>
        <p:nvGraphicFramePr>
          <p:cNvPr id="49" name="表 48">
            <a:extLst>
              <a:ext uri="{FF2B5EF4-FFF2-40B4-BE49-F238E27FC236}">
                <a16:creationId xmlns:a16="http://schemas.microsoft.com/office/drawing/2014/main" id="{4032256A-9ECB-7ACD-FC94-9D26A05147E3}"/>
              </a:ext>
            </a:extLst>
          </p:cNvPr>
          <p:cNvGraphicFramePr>
            <a:graphicFrameLocks noGrp="1"/>
          </p:cNvGraphicFramePr>
          <p:nvPr>
            <p:extLst>
              <p:ext uri="{D42A27DB-BD31-4B8C-83A1-F6EECF244321}">
                <p14:modId xmlns:p14="http://schemas.microsoft.com/office/powerpoint/2010/main" val="3928686508"/>
              </p:ext>
            </p:extLst>
          </p:nvPr>
        </p:nvGraphicFramePr>
        <p:xfrm>
          <a:off x="7313976" y="4146749"/>
          <a:ext cx="1498240" cy="624840"/>
        </p:xfrm>
        <a:graphic>
          <a:graphicData uri="http://schemas.openxmlformats.org/drawingml/2006/table">
            <a:tbl>
              <a:tblPr firstRow="1" bandRow="1">
                <a:tableStyleId>{69CF1AB2-1976-4502-BF36-3FF5EA218861}</a:tableStyleId>
              </a:tblPr>
              <a:tblGrid>
                <a:gridCol w="1498240">
                  <a:extLst>
                    <a:ext uri="{9D8B030D-6E8A-4147-A177-3AD203B41FA5}">
                      <a16:colId xmlns:a16="http://schemas.microsoft.com/office/drawing/2014/main" val="3739965869"/>
                    </a:ext>
                  </a:extLst>
                </a:gridCol>
              </a:tblGrid>
              <a:tr h="234268">
                <a:tc>
                  <a:txBody>
                    <a:bodyPr/>
                    <a:lstStyle/>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「大阪エヴェッサ」との連携・協力</a:t>
                      </a:r>
                    </a:p>
                    <a:p>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府内小中高校生へ、専門相談窓口を記載した啓発カードを配布</a:t>
                      </a:r>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（約８８万枚）</a:t>
                      </a:r>
                    </a:p>
                  </a:txBody>
                  <a:tcPr/>
                </a:tc>
                <a:extLst>
                  <a:ext uri="{0D108BD9-81ED-4DB2-BD59-A6C34878D82A}">
                    <a16:rowId xmlns:a16="http://schemas.microsoft.com/office/drawing/2014/main" val="1500870780"/>
                  </a:ext>
                </a:extLst>
              </a:tr>
            </a:tbl>
          </a:graphicData>
        </a:graphic>
      </p:graphicFrame>
      <p:sp>
        <p:nvSpPr>
          <p:cNvPr id="52" name="テキスト ボックス 51">
            <a:extLst>
              <a:ext uri="{FF2B5EF4-FFF2-40B4-BE49-F238E27FC236}">
                <a16:creationId xmlns:a16="http://schemas.microsoft.com/office/drawing/2014/main" id="{C8ACA0F5-9223-6596-ACFC-0463D3CD924E}"/>
              </a:ext>
            </a:extLst>
          </p:cNvPr>
          <p:cNvSpPr txBox="1"/>
          <p:nvPr/>
        </p:nvSpPr>
        <p:spPr>
          <a:xfrm>
            <a:off x="7218815" y="3662998"/>
            <a:ext cx="956603"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令和７年度</a:t>
            </a:r>
          </a:p>
        </p:txBody>
      </p:sp>
      <p:graphicFrame>
        <p:nvGraphicFramePr>
          <p:cNvPr id="54" name="表 53">
            <a:extLst>
              <a:ext uri="{FF2B5EF4-FFF2-40B4-BE49-F238E27FC236}">
                <a16:creationId xmlns:a16="http://schemas.microsoft.com/office/drawing/2014/main" id="{3CA233D4-4AEB-5803-49C7-FAC5BBEF4CED}"/>
              </a:ext>
            </a:extLst>
          </p:cNvPr>
          <p:cNvGraphicFramePr>
            <a:graphicFrameLocks noGrp="1"/>
          </p:cNvGraphicFramePr>
          <p:nvPr>
            <p:extLst>
              <p:ext uri="{D42A27DB-BD31-4B8C-83A1-F6EECF244321}">
                <p14:modId xmlns:p14="http://schemas.microsoft.com/office/powerpoint/2010/main" val="596405096"/>
              </p:ext>
            </p:extLst>
          </p:nvPr>
        </p:nvGraphicFramePr>
        <p:xfrm>
          <a:off x="7305904" y="5326966"/>
          <a:ext cx="1567053" cy="304800"/>
        </p:xfrm>
        <a:graphic>
          <a:graphicData uri="http://schemas.openxmlformats.org/drawingml/2006/table">
            <a:tbl>
              <a:tblPr firstRow="1" bandRow="1">
                <a:tableStyleId>{69CF1AB2-1976-4502-BF36-3FF5EA218861}</a:tableStyleId>
              </a:tblPr>
              <a:tblGrid>
                <a:gridCol w="1567053">
                  <a:extLst>
                    <a:ext uri="{9D8B030D-6E8A-4147-A177-3AD203B41FA5}">
                      <a16:colId xmlns:a16="http://schemas.microsoft.com/office/drawing/2014/main" val="3739965869"/>
                    </a:ext>
                  </a:extLst>
                </a:gridCol>
              </a:tblGrid>
              <a:tr h="234268">
                <a:tc>
                  <a:txBody>
                    <a:bodyPr/>
                    <a:lstStyle/>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大規模商業施設・大学でのテーブルステッカー貼付（約</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900</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枚）</a:t>
                      </a:r>
                    </a:p>
                  </a:txBody>
                  <a:tcPr/>
                </a:tc>
                <a:extLst>
                  <a:ext uri="{0D108BD9-81ED-4DB2-BD59-A6C34878D82A}">
                    <a16:rowId xmlns:a16="http://schemas.microsoft.com/office/drawing/2014/main" val="1500870780"/>
                  </a:ext>
                </a:extLst>
              </a:tr>
            </a:tbl>
          </a:graphicData>
        </a:graphic>
      </p:graphicFrame>
      <p:pic>
        <p:nvPicPr>
          <p:cNvPr id="56" name="図 55">
            <a:extLst>
              <a:ext uri="{FF2B5EF4-FFF2-40B4-BE49-F238E27FC236}">
                <a16:creationId xmlns:a16="http://schemas.microsoft.com/office/drawing/2014/main" id="{B31B75B3-5576-0348-1365-B39FE33F53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16211" y="5125046"/>
            <a:ext cx="754600" cy="753393"/>
          </a:xfrm>
          <a:prstGeom prst="rect">
            <a:avLst/>
          </a:prstGeom>
        </p:spPr>
      </p:pic>
      <p:graphicFrame>
        <p:nvGraphicFramePr>
          <p:cNvPr id="58" name="表 57">
            <a:extLst>
              <a:ext uri="{FF2B5EF4-FFF2-40B4-BE49-F238E27FC236}">
                <a16:creationId xmlns:a16="http://schemas.microsoft.com/office/drawing/2014/main" id="{6EEB0213-FBAD-AA6D-39B1-D7CA9775E167}"/>
              </a:ext>
            </a:extLst>
          </p:cNvPr>
          <p:cNvGraphicFramePr>
            <a:graphicFrameLocks noGrp="1"/>
          </p:cNvGraphicFramePr>
          <p:nvPr>
            <p:extLst>
              <p:ext uri="{D42A27DB-BD31-4B8C-83A1-F6EECF244321}">
                <p14:modId xmlns:p14="http://schemas.microsoft.com/office/powerpoint/2010/main" val="2439717080"/>
              </p:ext>
            </p:extLst>
          </p:nvPr>
        </p:nvGraphicFramePr>
        <p:xfrm>
          <a:off x="7325885" y="6117680"/>
          <a:ext cx="1540651" cy="411480"/>
        </p:xfrm>
        <a:graphic>
          <a:graphicData uri="http://schemas.openxmlformats.org/drawingml/2006/table">
            <a:tbl>
              <a:tblPr firstRow="1" bandRow="1">
                <a:tableStyleId>{69CF1AB2-1976-4502-BF36-3FF5EA218861}</a:tableStyleId>
              </a:tblPr>
              <a:tblGrid>
                <a:gridCol w="1540651">
                  <a:extLst>
                    <a:ext uri="{9D8B030D-6E8A-4147-A177-3AD203B41FA5}">
                      <a16:colId xmlns:a16="http://schemas.microsoft.com/office/drawing/2014/main" val="3739965869"/>
                    </a:ext>
                  </a:extLst>
                </a:gridCol>
              </a:tblGrid>
              <a:tr h="234268">
                <a:tc>
                  <a:txBody>
                    <a:bodyPr/>
                    <a:lstStyle/>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デジタルサイネージの放映</a:t>
                      </a:r>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放映期間：令和</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8</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年４月</a:t>
                      </a:r>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放映場所：・大学構内　　　　　</a:t>
                      </a:r>
                    </a:p>
                  </a:txBody>
                  <a:tcPr/>
                </a:tc>
                <a:extLst>
                  <a:ext uri="{0D108BD9-81ED-4DB2-BD59-A6C34878D82A}">
                    <a16:rowId xmlns:a16="http://schemas.microsoft.com/office/drawing/2014/main" val="1500870780"/>
                  </a:ext>
                </a:extLst>
              </a:tr>
            </a:tbl>
          </a:graphicData>
        </a:graphic>
      </p:graphicFrame>
      <p:sp>
        <p:nvSpPr>
          <p:cNvPr id="60" name="テキスト ボックス 59">
            <a:extLst>
              <a:ext uri="{FF2B5EF4-FFF2-40B4-BE49-F238E27FC236}">
                <a16:creationId xmlns:a16="http://schemas.microsoft.com/office/drawing/2014/main" id="{6F3E93CD-EE98-963C-9F3D-4E14055A60B5}"/>
              </a:ext>
            </a:extLst>
          </p:cNvPr>
          <p:cNvSpPr txBox="1"/>
          <p:nvPr/>
        </p:nvSpPr>
        <p:spPr>
          <a:xfrm>
            <a:off x="7218815" y="5820990"/>
            <a:ext cx="956603"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令和８年度</a:t>
            </a:r>
          </a:p>
        </p:txBody>
      </p:sp>
      <p:pic>
        <p:nvPicPr>
          <p:cNvPr id="62" name="図 61">
            <a:extLst>
              <a:ext uri="{FF2B5EF4-FFF2-40B4-BE49-F238E27FC236}">
                <a16:creationId xmlns:a16="http://schemas.microsoft.com/office/drawing/2014/main" id="{9B9BC1DF-8236-FE7F-B88C-0EB145108BE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85852" y="6087393"/>
            <a:ext cx="791964" cy="441767"/>
          </a:xfrm>
          <a:prstGeom prst="rect">
            <a:avLst/>
          </a:prstGeom>
        </p:spPr>
      </p:pic>
      <p:pic>
        <p:nvPicPr>
          <p:cNvPr id="64" name="図 63">
            <a:extLst>
              <a:ext uri="{FF2B5EF4-FFF2-40B4-BE49-F238E27FC236}">
                <a16:creationId xmlns:a16="http://schemas.microsoft.com/office/drawing/2014/main" id="{66FFCE6D-67CB-E9AF-1427-0D86E022F25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545283" y="2624381"/>
            <a:ext cx="589882" cy="831980"/>
          </a:xfrm>
          <a:prstGeom prst="rect">
            <a:avLst/>
          </a:prstGeom>
        </p:spPr>
      </p:pic>
      <p:pic>
        <p:nvPicPr>
          <p:cNvPr id="66" name="図 65">
            <a:extLst>
              <a:ext uri="{FF2B5EF4-FFF2-40B4-BE49-F238E27FC236}">
                <a16:creationId xmlns:a16="http://schemas.microsoft.com/office/drawing/2014/main" id="{33E1F5B4-4387-1630-1A7B-00B4FD98F96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168914" y="2632147"/>
            <a:ext cx="586262" cy="831980"/>
          </a:xfrm>
          <a:prstGeom prst="rect">
            <a:avLst/>
          </a:prstGeom>
        </p:spPr>
      </p:pic>
      <p:sp>
        <p:nvSpPr>
          <p:cNvPr id="68" name="テキスト ボックス 67">
            <a:extLst>
              <a:ext uri="{FF2B5EF4-FFF2-40B4-BE49-F238E27FC236}">
                <a16:creationId xmlns:a16="http://schemas.microsoft.com/office/drawing/2014/main" id="{6F92350C-7244-D451-68FB-B2DB3E3585FF}"/>
              </a:ext>
            </a:extLst>
          </p:cNvPr>
          <p:cNvSpPr txBox="1"/>
          <p:nvPr/>
        </p:nvSpPr>
        <p:spPr>
          <a:xfrm>
            <a:off x="1798135" y="6554645"/>
            <a:ext cx="787395" cy="215444"/>
          </a:xfrm>
          <a:prstGeom prst="rect">
            <a:avLst/>
          </a:prstGeom>
          <a:noFill/>
        </p:spPr>
        <p:txBody>
          <a:bodyPr wrap="none" rtlCol="0">
            <a:spAutoFit/>
          </a:bodyPr>
          <a:lstStyle/>
          <a:p>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バナー広告</a:t>
            </a:r>
            <a:r>
              <a:rPr kumimoji="1" lang="en-US" altLang="ja-JP" sz="800" dirty="0">
                <a:latin typeface="BIZ UDPゴシック" panose="020B0400000000000000" pitchFamily="50" charset="-128"/>
                <a:ea typeface="BIZ UDPゴシック" panose="020B0400000000000000" pitchFamily="50" charset="-128"/>
              </a:rPr>
              <a:t>】</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70" name="テキスト ボックス 69">
            <a:extLst>
              <a:ext uri="{FF2B5EF4-FFF2-40B4-BE49-F238E27FC236}">
                <a16:creationId xmlns:a16="http://schemas.microsoft.com/office/drawing/2014/main" id="{71D1AFE8-7A1D-4FA5-E219-220F4D35AB5A}"/>
              </a:ext>
            </a:extLst>
          </p:cNvPr>
          <p:cNvSpPr txBox="1"/>
          <p:nvPr/>
        </p:nvSpPr>
        <p:spPr>
          <a:xfrm>
            <a:off x="9138043" y="3455370"/>
            <a:ext cx="671979" cy="215444"/>
          </a:xfrm>
          <a:prstGeom prst="rect">
            <a:avLst/>
          </a:prstGeom>
          <a:noFill/>
        </p:spPr>
        <p:txBody>
          <a:bodyPr wrap="none" rtlCol="0">
            <a:spAutoFit/>
          </a:bodyPr>
          <a:lstStyle/>
          <a:p>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ポスター</a:t>
            </a:r>
            <a:r>
              <a:rPr kumimoji="1" lang="en-US" altLang="ja-JP" sz="800" dirty="0">
                <a:latin typeface="BIZ UDPゴシック" panose="020B0400000000000000" pitchFamily="50" charset="-128"/>
                <a:ea typeface="BIZ UDPゴシック" panose="020B0400000000000000" pitchFamily="50" charset="-128"/>
              </a:rPr>
              <a:t>】</a:t>
            </a:r>
            <a:endParaRPr kumimoji="1" lang="ja-JP" altLang="en-US" sz="800" dirty="0">
              <a:latin typeface="BIZ UDPゴシック" panose="020B0400000000000000" pitchFamily="50" charset="-128"/>
              <a:ea typeface="BIZ UDPゴシック" panose="020B0400000000000000" pitchFamily="50" charset="-128"/>
            </a:endParaRPr>
          </a:p>
        </p:txBody>
      </p:sp>
      <p:graphicFrame>
        <p:nvGraphicFramePr>
          <p:cNvPr id="4" name="表 3">
            <a:extLst>
              <a:ext uri="{FF2B5EF4-FFF2-40B4-BE49-F238E27FC236}">
                <a16:creationId xmlns:a16="http://schemas.microsoft.com/office/drawing/2014/main" id="{A2EC04AD-2A68-D420-DF4E-6053BF5E07F5}"/>
              </a:ext>
            </a:extLst>
          </p:cNvPr>
          <p:cNvGraphicFramePr>
            <a:graphicFrameLocks noGrp="1"/>
          </p:cNvGraphicFramePr>
          <p:nvPr>
            <p:extLst>
              <p:ext uri="{D42A27DB-BD31-4B8C-83A1-F6EECF244321}">
                <p14:modId xmlns:p14="http://schemas.microsoft.com/office/powerpoint/2010/main" val="176737643"/>
              </p:ext>
            </p:extLst>
          </p:nvPr>
        </p:nvGraphicFramePr>
        <p:xfrm>
          <a:off x="2642262" y="4439700"/>
          <a:ext cx="2082977" cy="411480"/>
        </p:xfrm>
        <a:graphic>
          <a:graphicData uri="http://schemas.openxmlformats.org/drawingml/2006/table">
            <a:tbl>
              <a:tblPr firstRow="1" bandRow="1">
                <a:tableStyleId>{69CF1AB2-1976-4502-BF36-3FF5EA218861}</a:tableStyleId>
              </a:tblPr>
              <a:tblGrid>
                <a:gridCol w="2082977">
                  <a:extLst>
                    <a:ext uri="{9D8B030D-6E8A-4147-A177-3AD203B41FA5}">
                      <a16:colId xmlns:a16="http://schemas.microsoft.com/office/drawing/2014/main" val="3739965869"/>
                    </a:ext>
                  </a:extLst>
                </a:gridCol>
              </a:tblGrid>
              <a:tr h="234268">
                <a:tc>
                  <a:txBody>
                    <a:bodyPr/>
                    <a:lstStyle/>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シネマ広告</a:t>
                      </a:r>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放映期間：令和</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8</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年</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2</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月</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6</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日から</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19</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日まで</a:t>
                      </a:r>
                      <a:endPar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endParaRPr>
                    </a:p>
                    <a:p>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放映場所：映画上映前</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CM</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a:t>
                      </a:r>
                      <a:r>
                        <a:rPr kumimoji="1" lang="en-US" altLang="ja-JP" sz="700" b="0" kern="1200" dirty="0">
                          <a:solidFill>
                            <a:schemeClr val="tx1"/>
                          </a:solidFill>
                          <a:latin typeface="BIZ UDPゴシック" panose="020B0400000000000000" pitchFamily="50" charset="-128"/>
                          <a:ea typeface="BIZ UDPゴシック" panose="020B0400000000000000" pitchFamily="50" charset="-128"/>
                          <a:cs typeface="+mn-cs"/>
                        </a:rPr>
                        <a:t>TOHO</a:t>
                      </a:r>
                      <a:r>
                        <a:rPr kumimoji="1" lang="ja-JP" altLang="en-US" sz="700" b="0" kern="1200" dirty="0">
                          <a:solidFill>
                            <a:schemeClr val="tx1"/>
                          </a:solidFill>
                          <a:latin typeface="BIZ UDPゴシック" panose="020B0400000000000000" pitchFamily="50" charset="-128"/>
                          <a:ea typeface="BIZ UDPゴシック" panose="020B0400000000000000" pitchFamily="50" charset="-128"/>
                          <a:cs typeface="+mn-cs"/>
                        </a:rPr>
                        <a:t>シネマズ梅田）　</a:t>
                      </a:r>
                    </a:p>
                  </a:txBody>
                  <a:tcPr/>
                </a:tc>
                <a:extLst>
                  <a:ext uri="{0D108BD9-81ED-4DB2-BD59-A6C34878D82A}">
                    <a16:rowId xmlns:a16="http://schemas.microsoft.com/office/drawing/2014/main" val="1500870780"/>
                  </a:ext>
                </a:extLst>
              </a:tr>
            </a:tbl>
          </a:graphicData>
        </a:graphic>
      </p:graphicFrame>
      <p:sp>
        <p:nvSpPr>
          <p:cNvPr id="10" name="テキスト ボックス 9">
            <a:extLst>
              <a:ext uri="{FF2B5EF4-FFF2-40B4-BE49-F238E27FC236}">
                <a16:creationId xmlns:a16="http://schemas.microsoft.com/office/drawing/2014/main" id="{1FC6172F-17B4-1797-32A5-C8491819D606}"/>
              </a:ext>
            </a:extLst>
          </p:cNvPr>
          <p:cNvSpPr txBox="1"/>
          <p:nvPr/>
        </p:nvSpPr>
        <p:spPr>
          <a:xfrm>
            <a:off x="8923658" y="5859440"/>
            <a:ext cx="1470952" cy="215444"/>
          </a:xfrm>
          <a:prstGeom prst="rect">
            <a:avLst/>
          </a:prstGeom>
          <a:noFill/>
        </p:spPr>
        <p:txBody>
          <a:bodyPr wrap="square" rtlCol="0">
            <a:spAutoFit/>
          </a:bodyPr>
          <a:lstStyle/>
          <a:p>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ステッカー</a:t>
            </a:r>
            <a:r>
              <a:rPr kumimoji="1" lang="en-US" altLang="ja-JP" sz="800" dirty="0">
                <a:latin typeface="BIZ UDPゴシック" panose="020B0400000000000000" pitchFamily="50" charset="-128"/>
                <a:ea typeface="BIZ UDPゴシック" panose="020B0400000000000000" pitchFamily="50" charset="-128"/>
              </a:rPr>
              <a:t>】</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E0C57A66-6D06-05B0-25DD-2CCC8E998858}"/>
              </a:ext>
            </a:extLst>
          </p:cNvPr>
          <p:cNvSpPr txBox="1"/>
          <p:nvPr/>
        </p:nvSpPr>
        <p:spPr>
          <a:xfrm>
            <a:off x="8904534" y="6536911"/>
            <a:ext cx="1470952" cy="215444"/>
          </a:xfrm>
          <a:prstGeom prst="rect">
            <a:avLst/>
          </a:prstGeom>
          <a:noFill/>
        </p:spPr>
        <p:txBody>
          <a:bodyPr wrap="square" rtlCol="0">
            <a:spAutoFit/>
          </a:bodyPr>
          <a:lstStyle/>
          <a:p>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スポット動画</a:t>
            </a:r>
            <a:r>
              <a:rPr kumimoji="1" lang="en-US" altLang="ja-JP" sz="800" dirty="0">
                <a:latin typeface="BIZ UDPゴシック" panose="020B0400000000000000" pitchFamily="50" charset="-128"/>
                <a:ea typeface="BIZ UDPゴシック" panose="020B0400000000000000" pitchFamily="50" charset="-128"/>
              </a:rPr>
              <a:t>】</a:t>
            </a:r>
            <a:endParaRPr kumimoji="1" lang="ja-JP" altLang="en-US" sz="8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57195179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1">
            <a:lumMod val="50000"/>
          </a:schemeClr>
        </a:solidFill>
      </a:spPr>
      <a:bodyPr wrap="none" rtlCol="0">
        <a:spAutoFit/>
      </a:bodyPr>
      <a:lstStyle>
        <a:defPPr algn="l">
          <a:defRPr kumimoji="1" sz="1400" dirty="0">
            <a:solidFill>
              <a:schemeClr val="bg1"/>
            </a:solidFill>
            <a:latin typeface="BIZ UDPゴシック" panose="020B0400000000000000" pitchFamily="50" charset="-128"/>
            <a:ea typeface="BIZ UDPゴシック" panose="020B0400000000000000" pitchFamily="50"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2933</Words>
  <Application>Microsoft Office PowerPoint</Application>
  <PresentationFormat>A4 210 x 297 mm</PresentationFormat>
  <Paragraphs>410</Paragraphs>
  <Slides>8</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8</vt:i4>
      </vt:variant>
    </vt:vector>
  </HeadingPairs>
  <TitlesOfParts>
    <vt:vector size="15" baseType="lpstr">
      <vt:lpstr>BIZ UDPゴシック</vt:lpstr>
      <vt:lpstr>BIZ UDゴシック</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令和５年度から令和７年度にかけて、新規受付件数・延べ受付件数とも増加傾向</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2026-09-11T02:57:13Z</dcterms:created>
  <dcterms:modified xsi:type="dcterms:W3CDTF">2026-09-11T02:57:25Z</dcterms:modified>
</cp:coreProperties>
</file>