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3"/>
  </p:notesMasterIdLst>
  <p:sldIdLst>
    <p:sldId id="265" r:id="rId2"/>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00FFFF"/>
    <a:srgbClr val="9966FF"/>
    <a:srgbClr val="3333FF"/>
    <a:srgbClr val="00CC00"/>
    <a:srgbClr val="99FF99"/>
    <a:srgbClr val="FF9900"/>
    <a:srgbClr val="0070C0"/>
    <a:srgbClr val="FF0000"/>
    <a:srgbClr val="F4B18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107" d="100"/>
          <a:sy n="107" d="100"/>
        </p:scale>
        <p:origin x="157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45448" cy="497838"/>
          </a:xfrm>
          <a:prstGeom prst="rect">
            <a:avLst/>
          </a:prstGeom>
        </p:spPr>
        <p:txBody>
          <a:bodyPr vert="horz" lIns="91312" tIns="45656" rIns="91312" bIns="4565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643" y="1"/>
            <a:ext cx="2945448" cy="497838"/>
          </a:xfrm>
          <a:prstGeom prst="rect">
            <a:avLst/>
          </a:prstGeom>
        </p:spPr>
        <p:txBody>
          <a:bodyPr vert="horz" lIns="91312" tIns="45656" rIns="91312" bIns="45656" rtlCol="0"/>
          <a:lstStyle>
            <a:lvl1pPr algn="r">
              <a:defRPr sz="1200"/>
            </a:lvl1pPr>
          </a:lstStyle>
          <a:p>
            <a:fld id="{A8CD1A4B-B7FC-463B-822B-E0A7012E005E}" type="datetimeFigureOut">
              <a:rPr kumimoji="1" lang="ja-JP" altLang="en-US" smtClean="0"/>
              <a:t>2026/9/14</a:t>
            </a:fld>
            <a:endParaRPr kumimoji="1" lang="ja-JP" altLang="en-US"/>
          </a:p>
        </p:txBody>
      </p:sp>
      <p:sp>
        <p:nvSpPr>
          <p:cNvPr id="4" name="スライド イメージ プレースホルダー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312" tIns="45656" rIns="91312" bIns="45656" rtlCol="0" anchor="ctr"/>
          <a:lstStyle/>
          <a:p>
            <a:endParaRPr lang="ja-JP" altLang="en-US"/>
          </a:p>
        </p:txBody>
      </p:sp>
      <p:sp>
        <p:nvSpPr>
          <p:cNvPr id="5" name="ノート プレースホルダー 4"/>
          <p:cNvSpPr>
            <a:spLocks noGrp="1"/>
          </p:cNvSpPr>
          <p:nvPr>
            <p:ph type="body" sz="quarter" idx="3"/>
          </p:nvPr>
        </p:nvSpPr>
        <p:spPr>
          <a:xfrm>
            <a:off x="680085" y="4777027"/>
            <a:ext cx="5437506" cy="3908187"/>
          </a:xfrm>
          <a:prstGeom prst="rect">
            <a:avLst/>
          </a:prstGeom>
        </p:spPr>
        <p:txBody>
          <a:bodyPr vert="horz" lIns="91312" tIns="45656" rIns="91312" bIns="4565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800"/>
            <a:ext cx="2945448" cy="497838"/>
          </a:xfrm>
          <a:prstGeom prst="rect">
            <a:avLst/>
          </a:prstGeom>
        </p:spPr>
        <p:txBody>
          <a:bodyPr vert="horz" lIns="91312" tIns="45656" rIns="91312" bIns="4565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643" y="9428800"/>
            <a:ext cx="2945448" cy="497838"/>
          </a:xfrm>
          <a:prstGeom prst="rect">
            <a:avLst/>
          </a:prstGeom>
        </p:spPr>
        <p:txBody>
          <a:bodyPr vert="horz" lIns="91312" tIns="45656" rIns="91312" bIns="45656" rtlCol="0" anchor="b"/>
          <a:lstStyle>
            <a:lvl1pPr algn="r">
              <a:defRPr sz="1200"/>
            </a:lvl1pPr>
          </a:lstStyle>
          <a:p>
            <a:fld id="{1F82FF90-0D15-421D-BA2E-D3D2E76658C3}" type="slidenum">
              <a:rPr kumimoji="1" lang="ja-JP" altLang="en-US" smtClean="0"/>
              <a:t>‹#›</a:t>
            </a:fld>
            <a:endParaRPr kumimoji="1" lang="ja-JP" altLang="en-US"/>
          </a:p>
        </p:txBody>
      </p:sp>
    </p:spTree>
    <p:extLst>
      <p:ext uri="{BB962C8B-B14F-4D97-AF65-F5344CB8AC3E}">
        <p14:creationId xmlns:p14="http://schemas.microsoft.com/office/powerpoint/2010/main" val="242691538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33E0362-9A56-4105-BD6F-E34E337F3E90}" type="datetimeFigureOut">
              <a:rPr kumimoji="1" lang="ja-JP" altLang="en-US" smtClean="0"/>
              <a:t>2026/9/14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801AAEC-50EA-4E55-B920-46EC4252058A}" type="slidenum">
              <a:rPr kumimoji="1" lang="ja-JP" altLang="en-US" smtClean="0"/>
              <a:t>‹#›</a:t>
            </a:fld>
            <a:endParaRPr kumimoji="1" lang="ja-JP" altLang="en-US"/>
          </a:p>
        </p:txBody>
      </p:sp>
    </p:spTree>
    <p:extLst>
      <p:ext uri="{BB962C8B-B14F-4D97-AF65-F5344CB8AC3E}">
        <p14:creationId xmlns:p14="http://schemas.microsoft.com/office/powerpoint/2010/main" val="39099751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33E0362-9A56-4105-BD6F-E34E337F3E90}" type="datetimeFigureOut">
              <a:rPr kumimoji="1" lang="ja-JP" altLang="en-US" smtClean="0"/>
              <a:t>2026/9/14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801AAEC-50EA-4E55-B920-46EC4252058A}" type="slidenum">
              <a:rPr kumimoji="1" lang="ja-JP" altLang="en-US" smtClean="0"/>
              <a:t>‹#›</a:t>
            </a:fld>
            <a:endParaRPr kumimoji="1" lang="ja-JP" altLang="en-US"/>
          </a:p>
        </p:txBody>
      </p:sp>
    </p:spTree>
    <p:extLst>
      <p:ext uri="{BB962C8B-B14F-4D97-AF65-F5344CB8AC3E}">
        <p14:creationId xmlns:p14="http://schemas.microsoft.com/office/powerpoint/2010/main" val="2806385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33E0362-9A56-4105-BD6F-E34E337F3E90}" type="datetimeFigureOut">
              <a:rPr kumimoji="1" lang="ja-JP" altLang="en-US" smtClean="0"/>
              <a:t>2026/9/14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801AAEC-50EA-4E55-B920-46EC4252058A}" type="slidenum">
              <a:rPr kumimoji="1" lang="ja-JP" altLang="en-US" smtClean="0"/>
              <a:t>‹#›</a:t>
            </a:fld>
            <a:endParaRPr kumimoji="1" lang="ja-JP" altLang="en-US"/>
          </a:p>
        </p:txBody>
      </p:sp>
    </p:spTree>
    <p:extLst>
      <p:ext uri="{BB962C8B-B14F-4D97-AF65-F5344CB8AC3E}">
        <p14:creationId xmlns:p14="http://schemas.microsoft.com/office/powerpoint/2010/main" val="2397580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33E0362-9A56-4105-BD6F-E34E337F3E90}" type="datetimeFigureOut">
              <a:rPr kumimoji="1" lang="ja-JP" altLang="en-US" smtClean="0"/>
              <a:t>2026/9/14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801AAEC-50EA-4E55-B920-46EC4252058A}" type="slidenum">
              <a:rPr kumimoji="1" lang="ja-JP" altLang="en-US" smtClean="0"/>
              <a:t>‹#›</a:t>
            </a:fld>
            <a:endParaRPr kumimoji="1" lang="ja-JP" altLang="en-US"/>
          </a:p>
        </p:txBody>
      </p:sp>
    </p:spTree>
    <p:extLst>
      <p:ext uri="{BB962C8B-B14F-4D97-AF65-F5344CB8AC3E}">
        <p14:creationId xmlns:p14="http://schemas.microsoft.com/office/powerpoint/2010/main" val="919311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33E0362-9A56-4105-BD6F-E34E337F3E90}" type="datetimeFigureOut">
              <a:rPr kumimoji="1" lang="ja-JP" altLang="en-US" smtClean="0"/>
              <a:t>2026/9/14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801AAEC-50EA-4E55-B920-46EC4252058A}" type="slidenum">
              <a:rPr kumimoji="1" lang="ja-JP" altLang="en-US" smtClean="0"/>
              <a:t>‹#›</a:t>
            </a:fld>
            <a:endParaRPr kumimoji="1" lang="ja-JP" altLang="en-US"/>
          </a:p>
        </p:txBody>
      </p:sp>
    </p:spTree>
    <p:extLst>
      <p:ext uri="{BB962C8B-B14F-4D97-AF65-F5344CB8AC3E}">
        <p14:creationId xmlns:p14="http://schemas.microsoft.com/office/powerpoint/2010/main" val="3750469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33E0362-9A56-4105-BD6F-E34E337F3E90}" type="datetimeFigureOut">
              <a:rPr kumimoji="1" lang="ja-JP" altLang="en-US" smtClean="0"/>
              <a:t>2026/9/14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801AAEC-50EA-4E55-B920-46EC4252058A}" type="slidenum">
              <a:rPr kumimoji="1" lang="ja-JP" altLang="en-US" smtClean="0"/>
              <a:t>‹#›</a:t>
            </a:fld>
            <a:endParaRPr kumimoji="1" lang="ja-JP" altLang="en-US"/>
          </a:p>
        </p:txBody>
      </p:sp>
    </p:spTree>
    <p:extLst>
      <p:ext uri="{BB962C8B-B14F-4D97-AF65-F5344CB8AC3E}">
        <p14:creationId xmlns:p14="http://schemas.microsoft.com/office/powerpoint/2010/main" val="3076196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3E0362-9A56-4105-BD6F-E34E337F3E90}" type="datetimeFigureOut">
              <a:rPr kumimoji="1" lang="ja-JP" altLang="en-US" smtClean="0"/>
              <a:t>2026/9/14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801AAEC-50EA-4E55-B920-46EC4252058A}" type="slidenum">
              <a:rPr kumimoji="1" lang="ja-JP" altLang="en-US" smtClean="0"/>
              <a:t>‹#›</a:t>
            </a:fld>
            <a:endParaRPr kumimoji="1" lang="ja-JP" altLang="en-US"/>
          </a:p>
        </p:txBody>
      </p:sp>
    </p:spTree>
    <p:extLst>
      <p:ext uri="{BB962C8B-B14F-4D97-AF65-F5344CB8AC3E}">
        <p14:creationId xmlns:p14="http://schemas.microsoft.com/office/powerpoint/2010/main" val="2030284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33E0362-9A56-4105-BD6F-E34E337F3E90}" type="datetimeFigureOut">
              <a:rPr kumimoji="1" lang="ja-JP" altLang="en-US" smtClean="0"/>
              <a:t>2026/9/14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801AAEC-50EA-4E55-B920-46EC4252058A}" type="slidenum">
              <a:rPr kumimoji="1" lang="ja-JP" altLang="en-US" smtClean="0"/>
              <a:t>‹#›</a:t>
            </a:fld>
            <a:endParaRPr kumimoji="1" lang="ja-JP" altLang="en-US"/>
          </a:p>
        </p:txBody>
      </p:sp>
    </p:spTree>
    <p:extLst>
      <p:ext uri="{BB962C8B-B14F-4D97-AF65-F5344CB8AC3E}">
        <p14:creationId xmlns:p14="http://schemas.microsoft.com/office/powerpoint/2010/main" val="181554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33E0362-9A56-4105-BD6F-E34E337F3E90}" type="datetimeFigureOut">
              <a:rPr kumimoji="1" lang="ja-JP" altLang="en-US" smtClean="0"/>
              <a:t>2026/9/14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801AAEC-50EA-4E55-B920-46EC4252058A}" type="slidenum">
              <a:rPr kumimoji="1" lang="ja-JP" altLang="en-US" smtClean="0"/>
              <a:t>‹#›</a:t>
            </a:fld>
            <a:endParaRPr kumimoji="1" lang="ja-JP" altLang="en-US"/>
          </a:p>
        </p:txBody>
      </p:sp>
    </p:spTree>
    <p:extLst>
      <p:ext uri="{BB962C8B-B14F-4D97-AF65-F5344CB8AC3E}">
        <p14:creationId xmlns:p14="http://schemas.microsoft.com/office/powerpoint/2010/main" val="2158945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33E0362-9A56-4105-BD6F-E34E337F3E90}" type="datetimeFigureOut">
              <a:rPr kumimoji="1" lang="ja-JP" altLang="en-US" smtClean="0"/>
              <a:t>2026/9/14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801AAEC-50EA-4E55-B920-46EC4252058A}" type="slidenum">
              <a:rPr kumimoji="1" lang="ja-JP" altLang="en-US" smtClean="0"/>
              <a:t>‹#›</a:t>
            </a:fld>
            <a:endParaRPr kumimoji="1" lang="ja-JP" altLang="en-US"/>
          </a:p>
        </p:txBody>
      </p:sp>
    </p:spTree>
    <p:extLst>
      <p:ext uri="{BB962C8B-B14F-4D97-AF65-F5344CB8AC3E}">
        <p14:creationId xmlns:p14="http://schemas.microsoft.com/office/powerpoint/2010/main" val="3479780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33E0362-9A56-4105-BD6F-E34E337F3E90}" type="datetimeFigureOut">
              <a:rPr kumimoji="1" lang="ja-JP" altLang="en-US" smtClean="0"/>
              <a:t>2026/9/14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801AAEC-50EA-4E55-B920-46EC4252058A}" type="slidenum">
              <a:rPr kumimoji="1" lang="ja-JP" altLang="en-US" smtClean="0"/>
              <a:t>‹#›</a:t>
            </a:fld>
            <a:endParaRPr kumimoji="1" lang="ja-JP" altLang="en-US"/>
          </a:p>
        </p:txBody>
      </p:sp>
    </p:spTree>
    <p:extLst>
      <p:ext uri="{BB962C8B-B14F-4D97-AF65-F5344CB8AC3E}">
        <p14:creationId xmlns:p14="http://schemas.microsoft.com/office/powerpoint/2010/main" val="2082381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3E0362-9A56-4105-BD6F-E34E337F3E90}" type="datetimeFigureOut">
              <a:rPr kumimoji="1" lang="ja-JP" altLang="en-US" smtClean="0"/>
              <a:t>2026/9/14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01AAEC-50EA-4E55-B920-46EC4252058A}" type="slidenum">
              <a:rPr kumimoji="1" lang="ja-JP" altLang="en-US" smtClean="0"/>
              <a:t>‹#›</a:t>
            </a:fld>
            <a:endParaRPr kumimoji="1" lang="ja-JP" altLang="en-US"/>
          </a:p>
        </p:txBody>
      </p:sp>
    </p:spTree>
    <p:extLst>
      <p:ext uri="{BB962C8B-B14F-4D97-AF65-F5344CB8AC3E}">
        <p14:creationId xmlns:p14="http://schemas.microsoft.com/office/powerpoint/2010/main" val="11981524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テキスト ボックス 48">
            <a:extLst>
              <a:ext uri="{FF2B5EF4-FFF2-40B4-BE49-F238E27FC236}">
                <a16:creationId xmlns:a16="http://schemas.microsoft.com/office/drawing/2014/main" id="{CB1D9014-5A1D-4965-BAFA-98F1A019AAF5}"/>
              </a:ext>
            </a:extLst>
          </p:cNvPr>
          <p:cNvSpPr txBox="1"/>
          <p:nvPr/>
        </p:nvSpPr>
        <p:spPr>
          <a:xfrm>
            <a:off x="1934709" y="26460"/>
            <a:ext cx="5274581" cy="288000"/>
          </a:xfrm>
          <a:prstGeom prst="rect">
            <a:avLst/>
          </a:prstGeom>
          <a:solidFill>
            <a:srgbClr val="3333FF"/>
          </a:solidFill>
          <a:ln>
            <a:solidFill>
              <a:schemeClr val="tx1"/>
            </a:solidFill>
          </a:ln>
        </p:spPr>
        <p:style>
          <a:lnRef idx="3">
            <a:schemeClr val="lt1"/>
          </a:lnRef>
          <a:fillRef idx="1">
            <a:schemeClr val="accent5"/>
          </a:fillRef>
          <a:effectRef idx="1">
            <a:schemeClr val="accent5"/>
          </a:effectRef>
          <a:fontRef idx="minor">
            <a:schemeClr val="lt1"/>
          </a:fontRef>
        </p:style>
        <p:txBody>
          <a:bodyPr wrap="square" rtlCol="0" anchor="ctr">
            <a:spAutoFit/>
          </a:bodyPr>
          <a:lstStyle/>
          <a:p>
            <a:pPr algn="ctr"/>
            <a:r>
              <a:rPr kumimoji="1" lang="ja-JP" altLang="en-US" b="1" dirty="0"/>
              <a:t>「大阪府土地利用基本計画」素案</a:t>
            </a:r>
            <a:r>
              <a:rPr kumimoji="1" lang="en-US" altLang="ja-JP" b="1" dirty="0"/>
              <a:t>〔</a:t>
            </a:r>
            <a:r>
              <a:rPr kumimoji="1" lang="ja-JP" altLang="en-US" b="1" dirty="0"/>
              <a:t>概要版</a:t>
            </a:r>
            <a:r>
              <a:rPr kumimoji="1" lang="en-US" altLang="ja-JP" b="1" dirty="0"/>
              <a:t>〕</a:t>
            </a:r>
            <a:endParaRPr kumimoji="1" lang="ja-JP" altLang="en-US" b="1" dirty="0"/>
          </a:p>
        </p:txBody>
      </p:sp>
      <p:sp>
        <p:nvSpPr>
          <p:cNvPr id="17" name="正方形/長方形 16">
            <a:extLst>
              <a:ext uri="{FF2B5EF4-FFF2-40B4-BE49-F238E27FC236}">
                <a16:creationId xmlns:a16="http://schemas.microsoft.com/office/drawing/2014/main" id="{81C33BED-FCA1-4F6E-84CD-A60DBD7F78B2}"/>
              </a:ext>
            </a:extLst>
          </p:cNvPr>
          <p:cNvSpPr/>
          <p:nvPr/>
        </p:nvSpPr>
        <p:spPr>
          <a:xfrm>
            <a:off x="19066" y="646460"/>
            <a:ext cx="9108000" cy="1044164"/>
          </a:xfrm>
          <a:prstGeom prst="rect">
            <a:avLst/>
          </a:prstGeom>
          <a:ln>
            <a:solidFill>
              <a:srgbClr val="0070C0"/>
            </a:solidFill>
          </a:ln>
        </p:spPr>
        <p:style>
          <a:lnRef idx="2">
            <a:schemeClr val="accent5"/>
          </a:lnRef>
          <a:fillRef idx="1">
            <a:schemeClr val="lt1"/>
          </a:fillRef>
          <a:effectRef idx="0">
            <a:schemeClr val="accent5"/>
          </a:effectRef>
          <a:fontRef idx="minor">
            <a:schemeClr val="dk1"/>
          </a:fontRef>
        </p:style>
        <p:txBody>
          <a:bodyPr rtlCol="0" anchor="t"/>
          <a:lstStyle/>
          <a:p>
            <a:endParaRPr kumimoji="1" lang="en-US" altLang="ja-JP" sz="1200" dirty="0"/>
          </a:p>
          <a:p>
            <a:endParaRPr kumimoji="1" lang="en-US" altLang="ja-JP" sz="1200" dirty="0"/>
          </a:p>
          <a:p>
            <a:endParaRPr kumimoji="1" lang="en-US" altLang="ja-JP" sz="1200" dirty="0"/>
          </a:p>
          <a:p>
            <a:endParaRPr kumimoji="1" lang="en-US" altLang="ja-JP" sz="1200" dirty="0"/>
          </a:p>
        </p:txBody>
      </p:sp>
      <p:sp>
        <p:nvSpPr>
          <p:cNvPr id="18" name="正方形/長方形 17">
            <a:extLst>
              <a:ext uri="{FF2B5EF4-FFF2-40B4-BE49-F238E27FC236}">
                <a16:creationId xmlns:a16="http://schemas.microsoft.com/office/drawing/2014/main" id="{F2F1D7C2-F03B-41F2-B04F-D2EABA56CE5B}"/>
              </a:ext>
            </a:extLst>
          </p:cNvPr>
          <p:cNvSpPr/>
          <p:nvPr/>
        </p:nvSpPr>
        <p:spPr>
          <a:xfrm>
            <a:off x="19272" y="6149706"/>
            <a:ext cx="9107794" cy="693593"/>
          </a:xfrm>
          <a:prstGeom prst="rect">
            <a:avLst/>
          </a:prstGeom>
          <a:ln>
            <a:solidFill>
              <a:srgbClr val="0070C0"/>
            </a:solidFill>
          </a:ln>
        </p:spPr>
        <p:style>
          <a:lnRef idx="2">
            <a:schemeClr val="accent5"/>
          </a:lnRef>
          <a:fillRef idx="1">
            <a:schemeClr val="lt1"/>
          </a:fillRef>
          <a:effectRef idx="0">
            <a:schemeClr val="accent5"/>
          </a:effectRef>
          <a:fontRef idx="minor">
            <a:schemeClr val="dk1"/>
          </a:fontRef>
        </p:style>
        <p:txBody>
          <a:bodyPr rtlCol="0" anchor="t"/>
          <a:lstStyle/>
          <a:p>
            <a:endParaRPr kumimoji="1" lang="en-US" altLang="ja-JP" sz="1000" dirty="0">
              <a:latin typeface="BIZ UDPゴシック" panose="020B0400000000000000" pitchFamily="50" charset="-128"/>
              <a:ea typeface="BIZ UDPゴシック" panose="020B0400000000000000" pitchFamily="50" charset="-128"/>
            </a:endParaRPr>
          </a:p>
        </p:txBody>
      </p:sp>
      <p:sp>
        <p:nvSpPr>
          <p:cNvPr id="19" name="正方形/長方形 18">
            <a:extLst>
              <a:ext uri="{FF2B5EF4-FFF2-40B4-BE49-F238E27FC236}">
                <a16:creationId xmlns:a16="http://schemas.microsoft.com/office/drawing/2014/main" id="{57B4BA2D-1212-4F01-B962-1E2606CB0E94}"/>
              </a:ext>
            </a:extLst>
          </p:cNvPr>
          <p:cNvSpPr/>
          <p:nvPr/>
        </p:nvSpPr>
        <p:spPr>
          <a:xfrm>
            <a:off x="19271" y="1706536"/>
            <a:ext cx="5886000" cy="4428000"/>
          </a:xfrm>
          <a:prstGeom prst="rect">
            <a:avLst/>
          </a:prstGeom>
          <a:ln>
            <a:solidFill>
              <a:srgbClr val="0070C0"/>
            </a:solidFill>
          </a:ln>
        </p:spPr>
        <p:style>
          <a:lnRef idx="2">
            <a:schemeClr val="accent5"/>
          </a:lnRef>
          <a:fillRef idx="1">
            <a:schemeClr val="lt1"/>
          </a:fillRef>
          <a:effectRef idx="0">
            <a:schemeClr val="accent5"/>
          </a:effectRef>
          <a:fontRef idx="minor">
            <a:schemeClr val="dk1"/>
          </a:fontRef>
        </p:style>
        <p:txBody>
          <a:bodyPr rtlCol="0" anchor="t"/>
          <a:lstStyle/>
          <a:p>
            <a:endParaRPr kumimoji="1" lang="en-US" altLang="ja-JP" sz="1200" dirty="0">
              <a:solidFill>
                <a:schemeClr val="tx1"/>
              </a:solidFill>
            </a:endParaRPr>
          </a:p>
          <a:p>
            <a:r>
              <a:rPr kumimoji="1" lang="en-US" altLang="ja-JP" sz="1000" dirty="0">
                <a:solidFill>
                  <a:schemeClr val="tx1"/>
                </a:solidFill>
                <a:latin typeface="BIZ UDPゴシック" panose="020B0400000000000000" pitchFamily="50" charset="-128"/>
                <a:ea typeface="BIZ UDPゴシック" panose="020B0400000000000000" pitchFamily="50" charset="-128"/>
              </a:rPr>
              <a:t>【</a:t>
            </a:r>
            <a:r>
              <a:rPr kumimoji="1" lang="ja-JP" altLang="en-US" sz="1000" dirty="0">
                <a:solidFill>
                  <a:schemeClr val="tx1"/>
                </a:solidFill>
                <a:latin typeface="BIZ UDPゴシック" panose="020B0400000000000000" pitchFamily="50" charset="-128"/>
                <a:ea typeface="BIZ UDPゴシック" panose="020B0400000000000000" pitchFamily="50" charset="-128"/>
              </a:rPr>
              <a:t>基本理念</a:t>
            </a:r>
            <a:r>
              <a:rPr kumimoji="1" lang="en-US" altLang="ja-JP" sz="1000" dirty="0">
                <a:solidFill>
                  <a:schemeClr val="tx1"/>
                </a:solidFill>
                <a:latin typeface="BIZ UDPゴシック" panose="020B0400000000000000" pitchFamily="50" charset="-128"/>
                <a:ea typeface="BIZ UDPゴシック" panose="020B0400000000000000" pitchFamily="50" charset="-128"/>
              </a:rPr>
              <a:t>】</a:t>
            </a:r>
          </a:p>
          <a:p>
            <a:r>
              <a:rPr kumimoji="1" lang="ja-JP" altLang="en-US" sz="1000" dirty="0">
                <a:solidFill>
                  <a:schemeClr val="tx1"/>
                </a:solidFill>
                <a:latin typeface="BIZ UDPゴシック" panose="020B0400000000000000" pitchFamily="50" charset="-128"/>
                <a:ea typeface="BIZ UDPゴシック" panose="020B0400000000000000" pitchFamily="50" charset="-128"/>
              </a:rPr>
              <a:t>　これまでに蓄積された質の高い自然・文化・歴史的資源、都市基盤のストックなどを生かしながら、公共の福祉を優先させ、自然環境を保全しつつ、安全かつ健康で文化的な生活環境の確保を図り、日本の多極の一極として大阪・関西の成長を推進し、国土の均衡ある発展に寄与する。</a:t>
            </a:r>
            <a:endParaRPr kumimoji="1" lang="en-US" altLang="ja-JP" sz="1000" dirty="0">
              <a:solidFill>
                <a:schemeClr val="tx1"/>
              </a:solidFill>
              <a:latin typeface="BIZ UDPゴシック" panose="020B0400000000000000" pitchFamily="50" charset="-128"/>
              <a:ea typeface="BIZ UDPゴシック" panose="020B0400000000000000" pitchFamily="50" charset="-128"/>
            </a:endParaRPr>
          </a:p>
          <a:p>
            <a:endParaRPr kumimoji="1" lang="en-US" altLang="ja-JP" sz="1100" dirty="0">
              <a:solidFill>
                <a:schemeClr val="tx1"/>
              </a:solidFill>
            </a:endParaRPr>
          </a:p>
          <a:p>
            <a:endParaRPr kumimoji="1" lang="en-US" altLang="ja-JP" sz="1100" dirty="0">
              <a:solidFill>
                <a:schemeClr val="tx1"/>
              </a:solidFill>
            </a:endParaRPr>
          </a:p>
          <a:p>
            <a:endParaRPr kumimoji="1" lang="en-US" altLang="ja-JP" sz="1200" dirty="0">
              <a:solidFill>
                <a:schemeClr val="tx1"/>
              </a:solidFill>
            </a:endParaRPr>
          </a:p>
        </p:txBody>
      </p:sp>
      <p:sp>
        <p:nvSpPr>
          <p:cNvPr id="20" name="テキスト ボックス 19">
            <a:extLst>
              <a:ext uri="{FF2B5EF4-FFF2-40B4-BE49-F238E27FC236}">
                <a16:creationId xmlns:a16="http://schemas.microsoft.com/office/drawing/2014/main" id="{BA84B97D-D279-4B03-9694-4C36DB2FE0A3}"/>
              </a:ext>
            </a:extLst>
          </p:cNvPr>
          <p:cNvSpPr txBox="1"/>
          <p:nvPr/>
        </p:nvSpPr>
        <p:spPr>
          <a:xfrm>
            <a:off x="49848" y="667444"/>
            <a:ext cx="2586784" cy="180000"/>
          </a:xfrm>
          <a:prstGeom prst="rect">
            <a:avLst/>
          </a:prstGeom>
          <a:noFill/>
          <a:ln>
            <a:solidFill>
              <a:schemeClr val="tx1"/>
            </a:solidFill>
          </a:ln>
        </p:spPr>
        <p:txBody>
          <a:bodyPr wrap="square" lIns="36000" tIns="36000" rIns="36000" bIns="36000" anchor="ctr">
            <a:spAutoFit/>
          </a:bodyPr>
          <a:lstStyle/>
          <a:p>
            <a:pPr algn="ctr"/>
            <a:r>
              <a:rPr lang="ja-JP" altLang="en-US" sz="1000" dirty="0">
                <a:latin typeface="BIZ UDPゴシック" panose="020B0400000000000000" pitchFamily="50" charset="-128"/>
                <a:ea typeface="BIZ UDPゴシック" panose="020B0400000000000000" pitchFamily="50" charset="-128"/>
              </a:rPr>
              <a:t>踏まえるべき社会事象と土地利用の課題</a:t>
            </a:r>
          </a:p>
        </p:txBody>
      </p:sp>
      <p:sp>
        <p:nvSpPr>
          <p:cNvPr id="21" name="テキスト ボックス 20">
            <a:extLst>
              <a:ext uri="{FF2B5EF4-FFF2-40B4-BE49-F238E27FC236}">
                <a16:creationId xmlns:a16="http://schemas.microsoft.com/office/drawing/2014/main" id="{6CF84266-667C-4C66-A07E-4C6DF7ECEFB7}"/>
              </a:ext>
            </a:extLst>
          </p:cNvPr>
          <p:cNvSpPr txBox="1"/>
          <p:nvPr/>
        </p:nvSpPr>
        <p:spPr>
          <a:xfrm>
            <a:off x="48769" y="1728922"/>
            <a:ext cx="1368000" cy="180000"/>
          </a:xfrm>
          <a:prstGeom prst="rect">
            <a:avLst/>
          </a:prstGeom>
          <a:noFill/>
          <a:ln>
            <a:solidFill>
              <a:schemeClr val="tx1"/>
            </a:solidFill>
          </a:ln>
        </p:spPr>
        <p:txBody>
          <a:bodyPr wrap="square" lIns="36000" tIns="36000" rIns="36000" bIns="36000" anchor="ctr">
            <a:spAutoFit/>
          </a:bodyPr>
          <a:lstStyle/>
          <a:p>
            <a:pPr algn="ctr"/>
            <a:r>
              <a:rPr lang="ja-JP" altLang="en-US" sz="1000" dirty="0">
                <a:latin typeface="BIZ UDPゴシック" panose="020B0400000000000000" pitchFamily="50" charset="-128"/>
                <a:ea typeface="BIZ UDPゴシック" panose="020B0400000000000000" pitchFamily="50" charset="-128"/>
              </a:rPr>
              <a:t>土地利用の基本方向</a:t>
            </a:r>
          </a:p>
        </p:txBody>
      </p:sp>
      <p:sp>
        <p:nvSpPr>
          <p:cNvPr id="22" name="テキスト ボックス 21">
            <a:extLst>
              <a:ext uri="{FF2B5EF4-FFF2-40B4-BE49-F238E27FC236}">
                <a16:creationId xmlns:a16="http://schemas.microsoft.com/office/drawing/2014/main" id="{EFC9B8DC-710E-4447-A543-AA93548861E3}"/>
              </a:ext>
            </a:extLst>
          </p:cNvPr>
          <p:cNvSpPr txBox="1"/>
          <p:nvPr/>
        </p:nvSpPr>
        <p:spPr>
          <a:xfrm>
            <a:off x="48769" y="6170083"/>
            <a:ext cx="2443358" cy="180000"/>
          </a:xfrm>
          <a:prstGeom prst="rect">
            <a:avLst/>
          </a:prstGeom>
          <a:noFill/>
          <a:ln>
            <a:solidFill>
              <a:schemeClr val="tx1"/>
            </a:solidFill>
          </a:ln>
        </p:spPr>
        <p:txBody>
          <a:bodyPr wrap="square" lIns="36000" tIns="36000" rIns="36000" bIns="36000" anchor="ctr">
            <a:spAutoFit/>
          </a:bodyPr>
          <a:lstStyle/>
          <a:p>
            <a:pPr algn="ctr"/>
            <a:r>
              <a:rPr lang="ja-JP" altLang="en-US" sz="1000" dirty="0">
                <a:latin typeface="BIZ UDPゴシック" panose="020B0400000000000000" pitchFamily="50" charset="-128"/>
                <a:ea typeface="BIZ UDPゴシック" panose="020B0400000000000000" pitchFamily="50" charset="-128"/>
              </a:rPr>
              <a:t>土地利用状況の観測と評価・見直しの方針</a:t>
            </a:r>
          </a:p>
        </p:txBody>
      </p:sp>
      <p:sp>
        <p:nvSpPr>
          <p:cNvPr id="23" name="四角形: 角を丸くする 22">
            <a:extLst>
              <a:ext uri="{FF2B5EF4-FFF2-40B4-BE49-F238E27FC236}">
                <a16:creationId xmlns:a16="http://schemas.microsoft.com/office/drawing/2014/main" id="{6F8BF291-FA1A-405E-8A73-1B114EF5F85D}"/>
              </a:ext>
            </a:extLst>
          </p:cNvPr>
          <p:cNvSpPr/>
          <p:nvPr/>
        </p:nvSpPr>
        <p:spPr>
          <a:xfrm>
            <a:off x="53227" y="2572685"/>
            <a:ext cx="5822008" cy="1170000"/>
          </a:xfrm>
          <a:prstGeom prst="roundRect">
            <a:avLst>
              <a:gd name="adj" fmla="val 3207"/>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四角形: 角を丸くする 23">
            <a:extLst>
              <a:ext uri="{FF2B5EF4-FFF2-40B4-BE49-F238E27FC236}">
                <a16:creationId xmlns:a16="http://schemas.microsoft.com/office/drawing/2014/main" id="{2E8BECA9-09CC-4F71-96F8-DFE283C9DA04}"/>
              </a:ext>
            </a:extLst>
          </p:cNvPr>
          <p:cNvSpPr/>
          <p:nvPr/>
        </p:nvSpPr>
        <p:spPr>
          <a:xfrm>
            <a:off x="47355" y="3760701"/>
            <a:ext cx="5827880" cy="1170000"/>
          </a:xfrm>
          <a:prstGeom prst="roundRect">
            <a:avLst>
              <a:gd name="adj" fmla="val 2261"/>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四角形: 角を丸くする 24">
            <a:extLst>
              <a:ext uri="{FF2B5EF4-FFF2-40B4-BE49-F238E27FC236}">
                <a16:creationId xmlns:a16="http://schemas.microsoft.com/office/drawing/2014/main" id="{CB757305-D6FB-4FBD-B474-1D94B19B17D3}"/>
              </a:ext>
            </a:extLst>
          </p:cNvPr>
          <p:cNvSpPr/>
          <p:nvPr/>
        </p:nvSpPr>
        <p:spPr>
          <a:xfrm>
            <a:off x="41275" y="4944473"/>
            <a:ext cx="5832000" cy="1170000"/>
          </a:xfrm>
          <a:prstGeom prst="roundRect">
            <a:avLst>
              <a:gd name="adj" fmla="val 2382"/>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a:extLst>
              <a:ext uri="{FF2B5EF4-FFF2-40B4-BE49-F238E27FC236}">
                <a16:creationId xmlns:a16="http://schemas.microsoft.com/office/drawing/2014/main" id="{9C2CE14D-AE82-42FC-814D-90C19164A766}"/>
              </a:ext>
            </a:extLst>
          </p:cNvPr>
          <p:cNvSpPr txBox="1"/>
          <p:nvPr/>
        </p:nvSpPr>
        <p:spPr>
          <a:xfrm>
            <a:off x="66676" y="2611939"/>
            <a:ext cx="2352263" cy="180000"/>
          </a:xfrm>
          <a:prstGeom prst="roundRect">
            <a:avLst/>
          </a:prstGeom>
          <a:solidFill>
            <a:srgbClr val="FFC000"/>
          </a:solidFill>
          <a:ln>
            <a:solidFill>
              <a:schemeClr val="tx1"/>
            </a:solidFill>
          </a:ln>
        </p:spPr>
        <p:txBody>
          <a:bodyPr vert="horz" wrap="none" lIns="36000" tIns="36000" rIns="36000" bIns="36000" rtlCol="0" anchor="ctr">
            <a:spAutoFit/>
          </a:bodyPr>
          <a:lstStyle/>
          <a:p>
            <a:r>
              <a:rPr kumimoji="1" lang="ja-JP" altLang="en-US" sz="1100" dirty="0"/>
              <a:t>将来像１：にぎわい・活力ある大阪</a:t>
            </a:r>
          </a:p>
        </p:txBody>
      </p:sp>
      <p:sp>
        <p:nvSpPr>
          <p:cNvPr id="27" name="テキスト ボックス 26">
            <a:extLst>
              <a:ext uri="{FF2B5EF4-FFF2-40B4-BE49-F238E27FC236}">
                <a16:creationId xmlns:a16="http://schemas.microsoft.com/office/drawing/2014/main" id="{97301597-9031-4CF8-AD66-4490389E751D}"/>
              </a:ext>
            </a:extLst>
          </p:cNvPr>
          <p:cNvSpPr txBox="1"/>
          <p:nvPr/>
        </p:nvSpPr>
        <p:spPr>
          <a:xfrm>
            <a:off x="63598" y="3793401"/>
            <a:ext cx="2893988" cy="180000"/>
          </a:xfrm>
          <a:prstGeom prst="roundRect">
            <a:avLst/>
          </a:prstGeom>
          <a:solidFill>
            <a:schemeClr val="accent6">
              <a:lumMod val="40000"/>
              <a:lumOff val="60000"/>
            </a:schemeClr>
          </a:solidFill>
          <a:ln>
            <a:solidFill>
              <a:schemeClr val="tx1"/>
            </a:solidFill>
          </a:ln>
        </p:spPr>
        <p:txBody>
          <a:bodyPr wrap="none" lIns="36000" tIns="36000" rIns="36000" bIns="36000" rtlCol="0" anchor="ctr">
            <a:spAutoFit/>
          </a:bodyPr>
          <a:lstStyle/>
          <a:p>
            <a:r>
              <a:rPr kumimoji="1" lang="ja-JP" altLang="en-US" sz="1100" dirty="0"/>
              <a:t>将来像２：環境にやさしくみどり豊かな大阪</a:t>
            </a:r>
          </a:p>
        </p:txBody>
      </p:sp>
      <p:sp>
        <p:nvSpPr>
          <p:cNvPr id="28" name="テキスト ボックス 27">
            <a:extLst>
              <a:ext uri="{FF2B5EF4-FFF2-40B4-BE49-F238E27FC236}">
                <a16:creationId xmlns:a16="http://schemas.microsoft.com/office/drawing/2014/main" id="{67B8A639-A1D4-45D2-970D-32E4A6333035}"/>
              </a:ext>
            </a:extLst>
          </p:cNvPr>
          <p:cNvSpPr txBox="1"/>
          <p:nvPr/>
        </p:nvSpPr>
        <p:spPr>
          <a:xfrm>
            <a:off x="64703" y="4971397"/>
            <a:ext cx="1924977" cy="180000"/>
          </a:xfrm>
          <a:prstGeom prst="roundRect">
            <a:avLst/>
          </a:prstGeom>
          <a:solidFill>
            <a:schemeClr val="accent5">
              <a:lumMod val="20000"/>
              <a:lumOff val="80000"/>
            </a:schemeClr>
          </a:solidFill>
          <a:ln>
            <a:solidFill>
              <a:schemeClr val="tx1"/>
            </a:solidFill>
          </a:ln>
        </p:spPr>
        <p:txBody>
          <a:bodyPr wrap="none" lIns="36000" tIns="36000" rIns="36000" bIns="36000" rtlCol="0" anchor="ctr">
            <a:spAutoFit/>
          </a:bodyPr>
          <a:lstStyle/>
          <a:p>
            <a:r>
              <a:rPr kumimoji="1" lang="ja-JP" altLang="en-US" sz="1100" dirty="0"/>
              <a:t>将来像３：安全・安心な大阪</a:t>
            </a:r>
          </a:p>
        </p:txBody>
      </p:sp>
      <p:sp>
        <p:nvSpPr>
          <p:cNvPr id="29" name="テキスト ボックス 28">
            <a:extLst>
              <a:ext uri="{FF2B5EF4-FFF2-40B4-BE49-F238E27FC236}">
                <a16:creationId xmlns:a16="http://schemas.microsoft.com/office/drawing/2014/main" id="{3AD56A4E-9630-4340-870E-8F051EF8E30D}"/>
              </a:ext>
            </a:extLst>
          </p:cNvPr>
          <p:cNvSpPr txBox="1"/>
          <p:nvPr/>
        </p:nvSpPr>
        <p:spPr>
          <a:xfrm>
            <a:off x="1195" y="2760317"/>
            <a:ext cx="4219438" cy="1000274"/>
          </a:xfrm>
          <a:prstGeom prst="rect">
            <a:avLst/>
          </a:prstGeom>
          <a:noFill/>
        </p:spPr>
        <p:txBody>
          <a:bodyPr wrap="square" rtlCol="0">
            <a:spAutoFit/>
          </a:bodyPr>
          <a:lstStyle/>
          <a:p>
            <a:r>
              <a:rPr kumimoji="1" lang="ja-JP" altLang="en-US" sz="900" dirty="0">
                <a:latin typeface="BIZ UDPゴシック" panose="020B0400000000000000" pitchFamily="50" charset="-128"/>
                <a:ea typeface="BIZ UDPゴシック" panose="020B0400000000000000" pitchFamily="50" charset="-128"/>
              </a:rPr>
              <a:t>基本方針①大阪にふさわしいネットワーク型都市構造の強化</a:t>
            </a:r>
            <a:endParaRPr kumimoji="1" lang="en-US" altLang="ja-JP" sz="900" dirty="0">
              <a:latin typeface="BIZ UDPゴシック" panose="020B0400000000000000" pitchFamily="50" charset="-128"/>
              <a:ea typeface="BIZ UDPゴシック" panose="020B0400000000000000" pitchFamily="50" charset="-128"/>
            </a:endParaRPr>
          </a:p>
          <a:p>
            <a:r>
              <a:rPr kumimoji="1" lang="ja-JP" altLang="en-US" sz="800" dirty="0">
                <a:latin typeface="BIZ UDPゴシック" panose="020B0400000000000000" pitchFamily="50" charset="-128"/>
                <a:ea typeface="BIZ UDPゴシック" panose="020B0400000000000000" pitchFamily="50" charset="-128"/>
              </a:rPr>
              <a:t>（主な取組）■新大阪・夢洲まちづくりによる拠点強化　■なにわ筋線・大阪モノレール・</a:t>
            </a:r>
            <a:endParaRPr kumimoji="1" lang="en-US" altLang="ja-JP" sz="800" dirty="0">
              <a:latin typeface="BIZ UDPゴシック" panose="020B0400000000000000" pitchFamily="50" charset="-128"/>
              <a:ea typeface="BIZ UDPゴシック" panose="020B0400000000000000" pitchFamily="50" charset="-128"/>
            </a:endParaRPr>
          </a:p>
          <a:p>
            <a:r>
              <a:rPr kumimoji="1" lang="ja-JP" altLang="en-US" sz="800" dirty="0">
                <a:latin typeface="BIZ UDPゴシック" panose="020B0400000000000000" pitchFamily="50" charset="-128"/>
                <a:ea typeface="BIZ UDPゴシック" panose="020B0400000000000000" pitchFamily="50" charset="-128"/>
              </a:rPr>
              <a:t>　　　　　　　 淀川左岸線整備等による交通ネットワーク強化　■空港・港湾機能強化 など　</a:t>
            </a:r>
            <a:endParaRPr kumimoji="1" lang="en-US" altLang="ja-JP" sz="800" dirty="0">
              <a:latin typeface="BIZ UDPゴシック" panose="020B0400000000000000" pitchFamily="50" charset="-128"/>
              <a:ea typeface="BIZ UDPゴシック" panose="020B0400000000000000" pitchFamily="50" charset="-128"/>
            </a:endParaRPr>
          </a:p>
          <a:p>
            <a:r>
              <a:rPr kumimoji="1" lang="ja-JP" altLang="en-US" sz="900" dirty="0">
                <a:latin typeface="BIZ UDPゴシック" panose="020B0400000000000000" pitchFamily="50" charset="-128"/>
                <a:ea typeface="BIZ UDPゴシック" panose="020B0400000000000000" pitchFamily="50" charset="-128"/>
              </a:rPr>
              <a:t>基本方針②人・産業を呼び込み、地域資源を生かした魅力ある質の高い都市</a:t>
            </a:r>
            <a:endParaRPr kumimoji="1" lang="en-US" altLang="ja-JP" sz="900" dirty="0">
              <a:latin typeface="BIZ UDPゴシック" panose="020B0400000000000000" pitchFamily="50" charset="-128"/>
              <a:ea typeface="BIZ UDPゴシック" panose="020B0400000000000000" pitchFamily="50" charset="-128"/>
            </a:endParaRPr>
          </a:p>
          <a:p>
            <a:r>
              <a:rPr kumimoji="1" lang="ja-JP" altLang="en-US" sz="900" dirty="0">
                <a:latin typeface="BIZ UDPゴシック" panose="020B0400000000000000" pitchFamily="50" charset="-128"/>
                <a:ea typeface="BIZ UDPゴシック" panose="020B0400000000000000" pitchFamily="50" charset="-128"/>
              </a:rPr>
              <a:t>　　　　　　　 づくり</a:t>
            </a:r>
            <a:endParaRPr kumimoji="1" lang="en-US" altLang="ja-JP" sz="900" dirty="0">
              <a:latin typeface="BIZ UDPゴシック" panose="020B0400000000000000" pitchFamily="50" charset="-128"/>
              <a:ea typeface="BIZ UDPゴシック" panose="020B0400000000000000" pitchFamily="50" charset="-128"/>
            </a:endParaRPr>
          </a:p>
          <a:p>
            <a:r>
              <a:rPr kumimoji="1" lang="ja-JP" altLang="en-US" sz="800" dirty="0">
                <a:latin typeface="BIZ UDPゴシック" panose="020B0400000000000000" pitchFamily="50" charset="-128"/>
                <a:ea typeface="BIZ UDPゴシック" panose="020B0400000000000000" pitchFamily="50" charset="-128"/>
              </a:rPr>
              <a:t>（主な取組）■大阪城東部地区まちづくり　■都心部・万博記念公園でのアリーナ整備</a:t>
            </a:r>
            <a:endParaRPr kumimoji="1" lang="en-US" altLang="ja-JP" sz="800" dirty="0">
              <a:latin typeface="BIZ UDPゴシック" panose="020B0400000000000000" pitchFamily="50" charset="-128"/>
              <a:ea typeface="BIZ UDPゴシック" panose="020B0400000000000000" pitchFamily="50" charset="-128"/>
            </a:endParaRPr>
          </a:p>
          <a:p>
            <a:r>
              <a:rPr kumimoji="1" lang="ja-JP" altLang="en-US" sz="800" dirty="0">
                <a:latin typeface="BIZ UDPゴシック" panose="020B0400000000000000" pitchFamily="50" charset="-128"/>
                <a:ea typeface="BIZ UDPゴシック" panose="020B0400000000000000" pitchFamily="50" charset="-128"/>
              </a:rPr>
              <a:t>　　 　　　　　■カーボンニュートラル・ライフサイエンス分野等の成長産業集積促進 など　</a:t>
            </a:r>
          </a:p>
        </p:txBody>
      </p:sp>
      <p:sp>
        <p:nvSpPr>
          <p:cNvPr id="30" name="テキスト ボックス 29">
            <a:extLst>
              <a:ext uri="{FF2B5EF4-FFF2-40B4-BE49-F238E27FC236}">
                <a16:creationId xmlns:a16="http://schemas.microsoft.com/office/drawing/2014/main" id="{D10D5CE2-519F-4D7C-A11B-B3F17DA8E6FE}"/>
              </a:ext>
            </a:extLst>
          </p:cNvPr>
          <p:cNvSpPr txBox="1"/>
          <p:nvPr/>
        </p:nvSpPr>
        <p:spPr>
          <a:xfrm>
            <a:off x="1195" y="3950876"/>
            <a:ext cx="4058572" cy="984885"/>
          </a:xfrm>
          <a:prstGeom prst="rect">
            <a:avLst/>
          </a:prstGeom>
          <a:noFill/>
        </p:spPr>
        <p:txBody>
          <a:bodyPr wrap="square" rtlCol="0">
            <a:spAutoFit/>
          </a:bodyPr>
          <a:lstStyle/>
          <a:p>
            <a:r>
              <a:rPr kumimoji="1" lang="ja-JP" altLang="en-US" sz="900" dirty="0">
                <a:latin typeface="BIZ UDPゴシック" panose="020B0400000000000000" pitchFamily="50" charset="-128"/>
                <a:ea typeface="BIZ UDPゴシック" panose="020B0400000000000000" pitchFamily="50" charset="-128"/>
              </a:rPr>
              <a:t>基本方針①環境負荷が少なく、みどりを生かした都市空間の創造</a:t>
            </a:r>
            <a:endParaRPr kumimoji="1" lang="en-US" altLang="ja-JP" sz="900" dirty="0">
              <a:latin typeface="BIZ UDPゴシック" panose="020B0400000000000000" pitchFamily="50" charset="-128"/>
              <a:ea typeface="BIZ UDPゴシック" panose="020B0400000000000000" pitchFamily="50" charset="-128"/>
            </a:endParaRPr>
          </a:p>
          <a:p>
            <a:r>
              <a:rPr kumimoji="1" lang="ja-JP" altLang="en-US" sz="800" dirty="0">
                <a:latin typeface="BIZ UDPゴシック" panose="020B0400000000000000" pitchFamily="50" charset="-128"/>
                <a:ea typeface="BIZ UDPゴシック" panose="020B0400000000000000" pitchFamily="50" charset="-128"/>
              </a:rPr>
              <a:t>（主な取組）■グリーンインフラによる暑熱対策・生物多様性確保等</a:t>
            </a:r>
            <a:endParaRPr kumimoji="1" lang="en-US" altLang="ja-JP" sz="800" dirty="0">
              <a:latin typeface="BIZ UDPゴシック" panose="020B0400000000000000" pitchFamily="50" charset="-128"/>
              <a:ea typeface="BIZ UDPゴシック" panose="020B0400000000000000" pitchFamily="50" charset="-128"/>
            </a:endParaRPr>
          </a:p>
          <a:p>
            <a:r>
              <a:rPr kumimoji="1" lang="ja-JP" altLang="en-US" sz="800" dirty="0">
                <a:latin typeface="BIZ UDPゴシック" panose="020B0400000000000000" pitchFamily="50" charset="-128"/>
                <a:ea typeface="BIZ UDPゴシック" panose="020B0400000000000000" pitchFamily="50" charset="-128"/>
              </a:rPr>
              <a:t>　　　　　　 　■街路樹等によるみどりのネットワーク形成　■生産緑地による農地保全</a:t>
            </a:r>
            <a:endParaRPr kumimoji="1" lang="en-US" altLang="ja-JP" sz="800" dirty="0">
              <a:latin typeface="BIZ UDPゴシック" panose="020B0400000000000000" pitchFamily="50" charset="-128"/>
              <a:ea typeface="BIZ UDPゴシック" panose="020B0400000000000000" pitchFamily="50" charset="-128"/>
            </a:endParaRPr>
          </a:p>
          <a:p>
            <a:r>
              <a:rPr kumimoji="1" lang="ja-JP" altLang="en-US" sz="800" dirty="0">
                <a:latin typeface="BIZ UDPゴシック" panose="020B0400000000000000" pitchFamily="50" charset="-128"/>
                <a:ea typeface="BIZ UDPゴシック" panose="020B0400000000000000" pitchFamily="50" charset="-128"/>
              </a:rPr>
              <a:t>　　　　　　　 ■カーボンニュートラルポート形成などによる脱炭素化 など</a:t>
            </a:r>
            <a:endParaRPr kumimoji="1" lang="en-US" altLang="ja-JP" sz="800" dirty="0">
              <a:latin typeface="BIZ UDPゴシック" panose="020B0400000000000000" pitchFamily="50" charset="-128"/>
              <a:ea typeface="BIZ UDPゴシック" panose="020B0400000000000000" pitchFamily="50" charset="-128"/>
            </a:endParaRPr>
          </a:p>
          <a:p>
            <a:r>
              <a:rPr kumimoji="1" lang="ja-JP" altLang="en-US" sz="900" dirty="0">
                <a:latin typeface="BIZ UDPゴシック" panose="020B0400000000000000" pitchFamily="50" charset="-128"/>
                <a:ea typeface="BIZ UDPゴシック" panose="020B0400000000000000" pitchFamily="50" charset="-128"/>
              </a:rPr>
              <a:t>基本方針②健全な生態系の形成に資する土地利用の保全</a:t>
            </a:r>
            <a:endParaRPr kumimoji="1" lang="en-US" altLang="ja-JP" sz="900" dirty="0">
              <a:latin typeface="BIZ UDPゴシック" panose="020B0400000000000000" pitchFamily="50" charset="-128"/>
              <a:ea typeface="BIZ UDPゴシック" panose="020B0400000000000000" pitchFamily="50" charset="-128"/>
            </a:endParaRPr>
          </a:p>
          <a:p>
            <a:r>
              <a:rPr kumimoji="1" lang="ja-JP" altLang="en-US" sz="800" dirty="0">
                <a:latin typeface="BIZ UDPゴシック" panose="020B0400000000000000" pitchFamily="50" charset="-128"/>
                <a:ea typeface="BIZ UDPゴシック" panose="020B0400000000000000" pitchFamily="50" charset="-128"/>
              </a:rPr>
              <a:t>（主な取組）■地域農業経営基盤強化促進計画等による農地集積・集約</a:t>
            </a:r>
            <a:endParaRPr kumimoji="1" lang="en-US" altLang="ja-JP" sz="800" dirty="0">
              <a:latin typeface="BIZ UDPゴシック" panose="020B0400000000000000" pitchFamily="50" charset="-128"/>
              <a:ea typeface="BIZ UDPゴシック" panose="020B0400000000000000" pitchFamily="50" charset="-128"/>
            </a:endParaRPr>
          </a:p>
          <a:p>
            <a:r>
              <a:rPr kumimoji="1" lang="ja-JP" altLang="en-US" sz="800" dirty="0">
                <a:latin typeface="BIZ UDPゴシック" panose="020B0400000000000000" pitchFamily="50" charset="-128"/>
                <a:ea typeface="BIZ UDPゴシック" panose="020B0400000000000000" pitchFamily="50" charset="-128"/>
              </a:rPr>
              <a:t>　　　　　　　 ■自然共生サイトやレッドリスト活用によるネイチャーポジティブ促進 など</a:t>
            </a:r>
          </a:p>
        </p:txBody>
      </p:sp>
      <p:sp>
        <p:nvSpPr>
          <p:cNvPr id="31" name="テキスト ボックス 30">
            <a:extLst>
              <a:ext uri="{FF2B5EF4-FFF2-40B4-BE49-F238E27FC236}">
                <a16:creationId xmlns:a16="http://schemas.microsoft.com/office/drawing/2014/main" id="{D4524F8C-4D23-48D4-B41E-DA100FD43B2C}"/>
              </a:ext>
            </a:extLst>
          </p:cNvPr>
          <p:cNvSpPr txBox="1"/>
          <p:nvPr/>
        </p:nvSpPr>
        <p:spPr>
          <a:xfrm>
            <a:off x="13895" y="5136837"/>
            <a:ext cx="4058572" cy="984885"/>
          </a:xfrm>
          <a:prstGeom prst="rect">
            <a:avLst/>
          </a:prstGeom>
          <a:noFill/>
        </p:spPr>
        <p:txBody>
          <a:bodyPr wrap="square" rtlCol="0">
            <a:spAutoFit/>
          </a:bodyPr>
          <a:lstStyle/>
          <a:p>
            <a:r>
              <a:rPr kumimoji="1" lang="ja-JP" altLang="en-US" sz="900" dirty="0">
                <a:latin typeface="BIZ UDPゴシック" panose="020B0400000000000000" pitchFamily="50" charset="-128"/>
                <a:ea typeface="BIZ UDPゴシック" panose="020B0400000000000000" pitchFamily="50" charset="-128"/>
              </a:rPr>
              <a:t>基本方針①安心して暮らせる災害に強い都市の構築・国土の保全</a:t>
            </a:r>
            <a:endParaRPr kumimoji="1" lang="en-US" altLang="ja-JP" sz="900" dirty="0">
              <a:latin typeface="BIZ UDPゴシック" panose="020B0400000000000000" pitchFamily="50" charset="-128"/>
              <a:ea typeface="BIZ UDPゴシック" panose="020B0400000000000000" pitchFamily="50" charset="-128"/>
            </a:endParaRPr>
          </a:p>
          <a:p>
            <a:r>
              <a:rPr kumimoji="1" lang="ja-JP" altLang="en-US" sz="800" dirty="0">
                <a:latin typeface="BIZ UDPゴシック" panose="020B0400000000000000" pitchFamily="50" charset="-128"/>
                <a:ea typeface="BIZ UDPゴシック" panose="020B0400000000000000" pitchFamily="50" charset="-128"/>
              </a:rPr>
              <a:t>（主な取組）■三大水門更新による高潮・津波対策　■氾濫域を含めた流域治水対策</a:t>
            </a:r>
            <a:endParaRPr kumimoji="1" lang="en-US" altLang="ja-JP" sz="800" dirty="0">
              <a:latin typeface="BIZ UDPゴシック" panose="020B0400000000000000" pitchFamily="50" charset="-128"/>
              <a:ea typeface="BIZ UDPゴシック" panose="020B0400000000000000" pitchFamily="50" charset="-128"/>
            </a:endParaRPr>
          </a:p>
          <a:p>
            <a:r>
              <a:rPr kumimoji="1" lang="ja-JP" altLang="en-US" sz="800" dirty="0">
                <a:latin typeface="BIZ UDPゴシック" panose="020B0400000000000000" pitchFamily="50" charset="-128"/>
                <a:ea typeface="BIZ UDPゴシック" panose="020B0400000000000000" pitchFamily="50" charset="-128"/>
              </a:rPr>
              <a:t>　　　　　　　 ■橋梁耐震化による災害時輸送路確保　■密集市街地対策・無電柱化・防災</a:t>
            </a:r>
            <a:endParaRPr kumimoji="1" lang="en-US" altLang="ja-JP" sz="800" dirty="0">
              <a:latin typeface="BIZ UDPゴシック" panose="020B0400000000000000" pitchFamily="50" charset="-128"/>
              <a:ea typeface="BIZ UDPゴシック" panose="020B0400000000000000" pitchFamily="50" charset="-128"/>
            </a:endParaRPr>
          </a:p>
          <a:p>
            <a:r>
              <a:rPr kumimoji="1" lang="ja-JP" altLang="en-US" sz="800" dirty="0">
                <a:latin typeface="BIZ UDPゴシック" panose="020B0400000000000000" pitchFamily="50" charset="-128"/>
                <a:ea typeface="BIZ UDPゴシック" panose="020B0400000000000000" pitchFamily="50" charset="-128"/>
              </a:rPr>
              <a:t>　　　　　　　 公園整備　■保安林拡大による国土保全 など</a:t>
            </a:r>
            <a:endParaRPr kumimoji="1" lang="en-US" altLang="ja-JP" sz="800" dirty="0">
              <a:latin typeface="BIZ UDPゴシック" panose="020B0400000000000000" pitchFamily="50" charset="-128"/>
              <a:ea typeface="BIZ UDPゴシック" panose="020B0400000000000000" pitchFamily="50" charset="-128"/>
            </a:endParaRPr>
          </a:p>
          <a:p>
            <a:r>
              <a:rPr kumimoji="1" lang="ja-JP" altLang="en-US" sz="900" dirty="0">
                <a:latin typeface="BIZ UDPゴシック" panose="020B0400000000000000" pitchFamily="50" charset="-128"/>
                <a:ea typeface="BIZ UDPゴシック" panose="020B0400000000000000" pitchFamily="50" charset="-128"/>
              </a:rPr>
              <a:t>基本方針②持続可能な土地の利用・管理</a:t>
            </a:r>
            <a:endParaRPr kumimoji="1" lang="en-US" altLang="ja-JP" sz="900" dirty="0">
              <a:latin typeface="BIZ UDPゴシック" panose="020B0400000000000000" pitchFamily="50" charset="-128"/>
              <a:ea typeface="BIZ UDPゴシック" panose="020B0400000000000000" pitchFamily="50" charset="-128"/>
            </a:endParaRPr>
          </a:p>
          <a:p>
            <a:r>
              <a:rPr kumimoji="1" lang="ja-JP" altLang="en-US" sz="800" dirty="0">
                <a:latin typeface="BIZ UDPゴシック" panose="020B0400000000000000" pitchFamily="50" charset="-128"/>
                <a:ea typeface="BIZ UDPゴシック" panose="020B0400000000000000" pitchFamily="50" charset="-128"/>
              </a:rPr>
              <a:t>（主な取組）■地域管理構想の取組支援　■分野横断的な地理空間情報・デジタル技術に　　　　</a:t>
            </a:r>
            <a:endParaRPr kumimoji="1" lang="en-US" altLang="ja-JP" sz="800" dirty="0">
              <a:latin typeface="BIZ UDPゴシック" panose="020B0400000000000000" pitchFamily="50" charset="-128"/>
              <a:ea typeface="BIZ UDPゴシック" panose="020B0400000000000000" pitchFamily="50" charset="-128"/>
            </a:endParaRPr>
          </a:p>
          <a:p>
            <a:r>
              <a:rPr kumimoji="1" lang="ja-JP" altLang="en-US" sz="800" dirty="0">
                <a:latin typeface="BIZ UDPゴシック" panose="020B0400000000000000" pitchFamily="50" charset="-128"/>
                <a:ea typeface="BIZ UDPゴシック" panose="020B0400000000000000" pitchFamily="50" charset="-128"/>
              </a:rPr>
              <a:t>　　　　　　　 よる土地利用の効率化・高度化　■空き家バンク活用 など</a:t>
            </a:r>
            <a:endParaRPr kumimoji="1" lang="en-US" altLang="ja-JP" sz="800" dirty="0">
              <a:latin typeface="BIZ UDPゴシック" panose="020B0400000000000000" pitchFamily="50" charset="-128"/>
              <a:ea typeface="BIZ UDPゴシック" panose="020B0400000000000000" pitchFamily="50" charset="-128"/>
            </a:endParaRPr>
          </a:p>
        </p:txBody>
      </p:sp>
      <p:sp>
        <p:nvSpPr>
          <p:cNvPr id="33" name="四角形: 角を丸くする 32">
            <a:extLst>
              <a:ext uri="{FF2B5EF4-FFF2-40B4-BE49-F238E27FC236}">
                <a16:creationId xmlns:a16="http://schemas.microsoft.com/office/drawing/2014/main" id="{C4B1C1E7-285F-40EA-B7B0-DF7E1F0E1F3D}"/>
              </a:ext>
            </a:extLst>
          </p:cNvPr>
          <p:cNvSpPr/>
          <p:nvPr/>
        </p:nvSpPr>
        <p:spPr>
          <a:xfrm>
            <a:off x="590977" y="873777"/>
            <a:ext cx="2124000" cy="180000"/>
          </a:xfrm>
          <a:prstGeom prst="roundRect">
            <a:avLst>
              <a:gd name="adj" fmla="val 8356"/>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050" dirty="0">
                <a:solidFill>
                  <a:sysClr val="windowText" lastClr="000000"/>
                </a:solidFill>
                <a:latin typeface="BIZ UDPゴシック" panose="020B0400000000000000" pitchFamily="50" charset="-128"/>
                <a:ea typeface="BIZ UDPゴシック" panose="020B0400000000000000" pitchFamily="50" charset="-128"/>
              </a:rPr>
              <a:t>人口減少・少子高齢化の進行</a:t>
            </a:r>
          </a:p>
        </p:txBody>
      </p:sp>
      <p:sp>
        <p:nvSpPr>
          <p:cNvPr id="34" name="四角形: 角を丸くする 33">
            <a:extLst>
              <a:ext uri="{FF2B5EF4-FFF2-40B4-BE49-F238E27FC236}">
                <a16:creationId xmlns:a16="http://schemas.microsoft.com/office/drawing/2014/main" id="{DB6DB032-F9A6-49C6-B720-1F2B047AABE8}"/>
              </a:ext>
            </a:extLst>
          </p:cNvPr>
          <p:cNvSpPr/>
          <p:nvPr/>
        </p:nvSpPr>
        <p:spPr>
          <a:xfrm>
            <a:off x="2743404" y="870845"/>
            <a:ext cx="1584000" cy="180000"/>
          </a:xfrm>
          <a:prstGeom prst="roundRect">
            <a:avLst>
              <a:gd name="adj" fmla="val 8356"/>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050" dirty="0">
                <a:solidFill>
                  <a:sysClr val="windowText" lastClr="000000"/>
                </a:solidFill>
                <a:latin typeface="BIZ UDPゴシック" panose="020B0400000000000000" pitchFamily="50" charset="-128"/>
                <a:ea typeface="BIZ UDPゴシック" panose="020B0400000000000000" pitchFamily="50" charset="-128"/>
              </a:rPr>
              <a:t>国際的な都市間競争</a:t>
            </a:r>
          </a:p>
        </p:txBody>
      </p:sp>
      <p:sp>
        <p:nvSpPr>
          <p:cNvPr id="35" name="四角形: 角を丸くする 34">
            <a:extLst>
              <a:ext uri="{FF2B5EF4-FFF2-40B4-BE49-F238E27FC236}">
                <a16:creationId xmlns:a16="http://schemas.microsoft.com/office/drawing/2014/main" id="{B440CE9E-6E10-4908-92D8-CFAB14185AFD}"/>
              </a:ext>
            </a:extLst>
          </p:cNvPr>
          <p:cNvSpPr/>
          <p:nvPr/>
        </p:nvSpPr>
        <p:spPr>
          <a:xfrm>
            <a:off x="5371458" y="870844"/>
            <a:ext cx="1944000" cy="180000"/>
          </a:xfrm>
          <a:prstGeom prst="roundRect">
            <a:avLst>
              <a:gd name="adj" fmla="val 8356"/>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050" dirty="0">
                <a:solidFill>
                  <a:sysClr val="windowText" lastClr="000000"/>
                </a:solidFill>
                <a:latin typeface="BIZ UDPゴシック" panose="020B0400000000000000" pitchFamily="50" charset="-128"/>
                <a:ea typeface="BIZ UDPゴシック" panose="020B0400000000000000" pitchFamily="50" charset="-128"/>
              </a:rPr>
              <a:t>自然災害の激甚化・頻発化</a:t>
            </a:r>
          </a:p>
        </p:txBody>
      </p:sp>
      <p:sp>
        <p:nvSpPr>
          <p:cNvPr id="36" name="四角形: 角を丸くする 35">
            <a:extLst>
              <a:ext uri="{FF2B5EF4-FFF2-40B4-BE49-F238E27FC236}">
                <a16:creationId xmlns:a16="http://schemas.microsoft.com/office/drawing/2014/main" id="{5C5D1B5C-C8F8-4E00-8B33-EE8A515B1AC1}"/>
              </a:ext>
            </a:extLst>
          </p:cNvPr>
          <p:cNvSpPr/>
          <p:nvPr/>
        </p:nvSpPr>
        <p:spPr>
          <a:xfrm>
            <a:off x="7335780" y="873777"/>
            <a:ext cx="1764000" cy="180000"/>
          </a:xfrm>
          <a:prstGeom prst="roundRect">
            <a:avLst>
              <a:gd name="adj" fmla="val 8356"/>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050" dirty="0">
                <a:solidFill>
                  <a:sysClr val="windowText" lastClr="000000"/>
                </a:solidFill>
                <a:latin typeface="BIZ UDPゴシック" panose="020B0400000000000000" pitchFamily="50" charset="-128"/>
                <a:ea typeface="BIZ UDPゴシック" panose="020B0400000000000000" pitchFamily="50" charset="-128"/>
              </a:rPr>
              <a:t>自然環境・生態系の破壊</a:t>
            </a:r>
          </a:p>
        </p:txBody>
      </p:sp>
      <p:sp>
        <p:nvSpPr>
          <p:cNvPr id="37" name="矢印: 下 36">
            <a:extLst>
              <a:ext uri="{FF2B5EF4-FFF2-40B4-BE49-F238E27FC236}">
                <a16:creationId xmlns:a16="http://schemas.microsoft.com/office/drawing/2014/main" id="{CAF774BC-8599-4620-8830-4306F23F2D17}"/>
              </a:ext>
            </a:extLst>
          </p:cNvPr>
          <p:cNvSpPr/>
          <p:nvPr/>
        </p:nvSpPr>
        <p:spPr>
          <a:xfrm>
            <a:off x="4650727" y="1066889"/>
            <a:ext cx="432000" cy="72000"/>
          </a:xfrm>
          <a:prstGeom prst="downArrow">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四角形: 角を丸くする 37">
            <a:extLst>
              <a:ext uri="{FF2B5EF4-FFF2-40B4-BE49-F238E27FC236}">
                <a16:creationId xmlns:a16="http://schemas.microsoft.com/office/drawing/2014/main" id="{BAF20A84-F995-4BFF-9CAA-3C13276DE2C7}"/>
              </a:ext>
            </a:extLst>
          </p:cNvPr>
          <p:cNvSpPr/>
          <p:nvPr/>
        </p:nvSpPr>
        <p:spPr>
          <a:xfrm>
            <a:off x="590797" y="1156061"/>
            <a:ext cx="2844000" cy="504000"/>
          </a:xfrm>
          <a:prstGeom prst="roundRect">
            <a:avLst>
              <a:gd name="adj" fmla="val 8356"/>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050" dirty="0">
                <a:solidFill>
                  <a:sysClr val="windowText" lastClr="000000"/>
                </a:solidFill>
                <a:latin typeface="BIZ UDPゴシック" panose="020B0400000000000000" pitchFamily="50" charset="-128"/>
                <a:ea typeface="BIZ UDPゴシック" panose="020B0400000000000000" pitchFamily="50" charset="-128"/>
              </a:rPr>
              <a:t>将来にわたって安定的な都市経営を実現し、</a:t>
            </a:r>
            <a:endParaRPr kumimoji="1" lang="en-US" altLang="ja-JP" sz="1050" dirty="0">
              <a:solidFill>
                <a:sysClr val="windowText" lastClr="000000"/>
              </a:solidFill>
              <a:latin typeface="BIZ UDPゴシック" panose="020B0400000000000000" pitchFamily="50" charset="-128"/>
              <a:ea typeface="BIZ UDPゴシック" panose="020B0400000000000000" pitchFamily="50" charset="-128"/>
            </a:endParaRPr>
          </a:p>
          <a:p>
            <a:pPr algn="ctr"/>
            <a:r>
              <a:rPr kumimoji="1" lang="ja-JP" altLang="en-US" sz="1050" dirty="0">
                <a:solidFill>
                  <a:sysClr val="windowText" lastClr="000000"/>
                </a:solidFill>
                <a:latin typeface="BIZ UDPゴシック" panose="020B0400000000000000" pitchFamily="50" charset="-128"/>
                <a:ea typeface="BIZ UDPゴシック" panose="020B0400000000000000" pitchFamily="50" charset="-128"/>
              </a:rPr>
              <a:t>活力向上と経済成長に資する土地利用</a:t>
            </a:r>
          </a:p>
        </p:txBody>
      </p:sp>
      <p:sp>
        <p:nvSpPr>
          <p:cNvPr id="39" name="四角形: 角を丸くする 38">
            <a:extLst>
              <a:ext uri="{FF2B5EF4-FFF2-40B4-BE49-F238E27FC236}">
                <a16:creationId xmlns:a16="http://schemas.microsoft.com/office/drawing/2014/main" id="{A09F6AC1-94C2-40B5-8C8A-8CAB40AFDF5B}"/>
              </a:ext>
            </a:extLst>
          </p:cNvPr>
          <p:cNvSpPr/>
          <p:nvPr/>
        </p:nvSpPr>
        <p:spPr>
          <a:xfrm>
            <a:off x="3462727" y="1156061"/>
            <a:ext cx="2808000" cy="504000"/>
          </a:xfrm>
          <a:prstGeom prst="roundRect">
            <a:avLst>
              <a:gd name="adj" fmla="val 8356"/>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050" dirty="0">
                <a:solidFill>
                  <a:sysClr val="windowText" lastClr="000000"/>
                </a:solidFill>
                <a:latin typeface="BIZ UDPゴシック" panose="020B0400000000000000" pitchFamily="50" charset="-128"/>
                <a:ea typeface="BIZ UDPゴシック" panose="020B0400000000000000" pitchFamily="50" charset="-128"/>
              </a:rPr>
              <a:t>貴重な自然環境・自然資源を保全・活用し、持続可能で質の高い暮らしを実現する土地利用</a:t>
            </a:r>
          </a:p>
        </p:txBody>
      </p:sp>
      <p:sp>
        <p:nvSpPr>
          <p:cNvPr id="40" name="四角形: 角を丸くする 39">
            <a:extLst>
              <a:ext uri="{FF2B5EF4-FFF2-40B4-BE49-F238E27FC236}">
                <a16:creationId xmlns:a16="http://schemas.microsoft.com/office/drawing/2014/main" id="{5EED02BE-EA59-4042-8C3D-9F022E25F0A7}"/>
              </a:ext>
            </a:extLst>
          </p:cNvPr>
          <p:cNvSpPr/>
          <p:nvPr/>
        </p:nvSpPr>
        <p:spPr>
          <a:xfrm>
            <a:off x="6293581" y="1160959"/>
            <a:ext cx="2808000" cy="504000"/>
          </a:xfrm>
          <a:prstGeom prst="roundRect">
            <a:avLst>
              <a:gd name="adj" fmla="val 8356"/>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050" dirty="0">
                <a:solidFill>
                  <a:sysClr val="windowText" lastClr="000000"/>
                </a:solidFill>
                <a:latin typeface="BIZ UDPゴシック" panose="020B0400000000000000" pitchFamily="50" charset="-128"/>
                <a:ea typeface="BIZ UDPゴシック" panose="020B0400000000000000" pitchFamily="50" charset="-128"/>
              </a:rPr>
              <a:t>気候変動や自然災害、土地管理水準低下による社会への影響を防止・軽減し、安全・安心を確保する土地利用</a:t>
            </a:r>
          </a:p>
        </p:txBody>
      </p:sp>
      <p:sp>
        <p:nvSpPr>
          <p:cNvPr id="41" name="四角形: 角を丸くする 40">
            <a:extLst>
              <a:ext uri="{FF2B5EF4-FFF2-40B4-BE49-F238E27FC236}">
                <a16:creationId xmlns:a16="http://schemas.microsoft.com/office/drawing/2014/main" id="{8898872F-69DD-4576-B319-6507ED0C0A4E}"/>
              </a:ext>
            </a:extLst>
          </p:cNvPr>
          <p:cNvSpPr/>
          <p:nvPr/>
        </p:nvSpPr>
        <p:spPr>
          <a:xfrm>
            <a:off x="4344113" y="870844"/>
            <a:ext cx="1008000" cy="180000"/>
          </a:xfrm>
          <a:prstGeom prst="roundRect">
            <a:avLst>
              <a:gd name="adj" fmla="val 8356"/>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050" dirty="0">
                <a:solidFill>
                  <a:sysClr val="windowText" lastClr="000000"/>
                </a:solidFill>
                <a:latin typeface="BIZ UDPゴシック" panose="020B0400000000000000" pitchFamily="50" charset="-128"/>
                <a:ea typeface="BIZ UDPゴシック" panose="020B0400000000000000" pitchFamily="50" charset="-128"/>
              </a:rPr>
              <a:t>東京一極集中</a:t>
            </a:r>
          </a:p>
        </p:txBody>
      </p:sp>
      <p:sp>
        <p:nvSpPr>
          <p:cNvPr id="45" name="四角形: 角を丸くする 44">
            <a:extLst>
              <a:ext uri="{FF2B5EF4-FFF2-40B4-BE49-F238E27FC236}">
                <a16:creationId xmlns:a16="http://schemas.microsoft.com/office/drawing/2014/main" id="{35AF61C9-4CE8-4EA3-990B-A1ADCDBE1BEA}"/>
              </a:ext>
            </a:extLst>
          </p:cNvPr>
          <p:cNvSpPr/>
          <p:nvPr/>
        </p:nvSpPr>
        <p:spPr>
          <a:xfrm>
            <a:off x="62063" y="873489"/>
            <a:ext cx="504000" cy="180000"/>
          </a:xfrm>
          <a:prstGeom prst="roundRect">
            <a:avLst/>
          </a:prstGeom>
        </p:spPr>
        <p:style>
          <a:lnRef idx="1">
            <a:schemeClr val="accent3"/>
          </a:lnRef>
          <a:fillRef idx="2">
            <a:schemeClr val="accent3"/>
          </a:fillRef>
          <a:effectRef idx="1">
            <a:schemeClr val="accent3"/>
          </a:effectRef>
          <a:fontRef idx="minor">
            <a:schemeClr val="dk1"/>
          </a:fontRef>
        </p:style>
        <p:txBody>
          <a:bodyPr lIns="36000" tIns="36000" rIns="36000" bIns="36000" rtlCol="0" anchor="ctr"/>
          <a:lstStyle/>
          <a:p>
            <a:pPr algn="ctr"/>
            <a:r>
              <a:rPr kumimoji="1" lang="ja-JP" altLang="en-US" sz="1100" dirty="0">
                <a:latin typeface="BIZ UDPゴシック" panose="020B0400000000000000" pitchFamily="50" charset="-128"/>
                <a:ea typeface="BIZ UDPゴシック" panose="020B0400000000000000" pitchFamily="50" charset="-128"/>
              </a:rPr>
              <a:t>事象</a:t>
            </a:r>
          </a:p>
        </p:txBody>
      </p:sp>
      <p:sp>
        <p:nvSpPr>
          <p:cNvPr id="46" name="四角形: 角を丸くする 45">
            <a:extLst>
              <a:ext uri="{FF2B5EF4-FFF2-40B4-BE49-F238E27FC236}">
                <a16:creationId xmlns:a16="http://schemas.microsoft.com/office/drawing/2014/main" id="{45260DE9-E730-4EB4-A4AF-36B5184E8776}"/>
              </a:ext>
            </a:extLst>
          </p:cNvPr>
          <p:cNvSpPr/>
          <p:nvPr/>
        </p:nvSpPr>
        <p:spPr>
          <a:xfrm>
            <a:off x="65009" y="1154572"/>
            <a:ext cx="504000" cy="504000"/>
          </a:xfrm>
          <a:prstGeom prst="roundRect">
            <a:avLst/>
          </a:prstGeom>
        </p:spPr>
        <p:style>
          <a:lnRef idx="1">
            <a:schemeClr val="accent4"/>
          </a:lnRef>
          <a:fillRef idx="2">
            <a:schemeClr val="accent4"/>
          </a:fillRef>
          <a:effectRef idx="1">
            <a:schemeClr val="accent4"/>
          </a:effectRef>
          <a:fontRef idx="minor">
            <a:schemeClr val="dk1"/>
          </a:fontRef>
        </p:style>
        <p:txBody>
          <a:bodyPr lIns="36000" tIns="36000" rIns="36000" bIns="36000" rtlCol="0" anchor="ctr"/>
          <a:lstStyle/>
          <a:p>
            <a:pPr algn="ctr"/>
            <a:r>
              <a:rPr kumimoji="1" lang="ja-JP" altLang="en-US" sz="1100" dirty="0">
                <a:latin typeface="BIZ UDPゴシック" panose="020B0400000000000000" pitchFamily="50" charset="-128"/>
                <a:ea typeface="BIZ UDPゴシック" panose="020B0400000000000000" pitchFamily="50" charset="-128"/>
              </a:rPr>
              <a:t>課題</a:t>
            </a:r>
          </a:p>
        </p:txBody>
      </p:sp>
      <p:pic>
        <p:nvPicPr>
          <p:cNvPr id="51" name="図 50">
            <a:extLst>
              <a:ext uri="{FF2B5EF4-FFF2-40B4-BE49-F238E27FC236}">
                <a16:creationId xmlns:a16="http://schemas.microsoft.com/office/drawing/2014/main" id="{B44AADEF-B83B-47F8-8E71-51B14BDAEE48}"/>
              </a:ext>
            </a:extLst>
          </p:cNvPr>
          <p:cNvPicPr/>
          <p:nvPr/>
        </p:nvPicPr>
        <p:blipFill rotWithShape="1">
          <a:blip r:embed="rId2" cstate="print">
            <a:extLst>
              <a:ext uri="{28A0092B-C50C-407E-A947-70E740481C1C}">
                <a14:useLocalDpi xmlns:a14="http://schemas.microsoft.com/office/drawing/2010/main" val="0"/>
              </a:ext>
            </a:extLst>
          </a:blip>
          <a:srcRect/>
          <a:stretch/>
        </p:blipFill>
        <p:spPr bwMode="auto">
          <a:xfrm>
            <a:off x="4045159" y="2598574"/>
            <a:ext cx="1804583" cy="1122795"/>
          </a:xfrm>
          <a:prstGeom prst="rect">
            <a:avLst/>
          </a:prstGeom>
          <a:ln>
            <a:noFill/>
          </a:ln>
          <a:extLst>
            <a:ext uri="{53640926-AAD7-44D8-BBD7-CCE9431645EC}">
              <a14:shadowObscured xmlns:a14="http://schemas.microsoft.com/office/drawing/2010/main"/>
            </a:ext>
          </a:extLst>
        </p:spPr>
      </p:pic>
      <p:pic>
        <p:nvPicPr>
          <p:cNvPr id="55" name="図 54">
            <a:extLst>
              <a:ext uri="{FF2B5EF4-FFF2-40B4-BE49-F238E27FC236}">
                <a16:creationId xmlns:a16="http://schemas.microsoft.com/office/drawing/2014/main" id="{540AEC9B-36EA-47A4-8FA6-933A5AC87970}"/>
              </a:ext>
            </a:extLst>
          </p:cNvPr>
          <p:cNvPicPr/>
          <p:nvPr/>
        </p:nvPicPr>
        <p:blipFill rotWithShape="1">
          <a:blip r:embed="rId3" cstate="print">
            <a:extLst>
              <a:ext uri="{28A0092B-C50C-407E-A947-70E740481C1C}">
                <a14:useLocalDpi xmlns:a14="http://schemas.microsoft.com/office/drawing/2010/main" val="0"/>
              </a:ext>
            </a:extLst>
          </a:blip>
          <a:srcRect/>
          <a:stretch/>
        </p:blipFill>
        <p:spPr bwMode="auto">
          <a:xfrm>
            <a:off x="4043512" y="4970289"/>
            <a:ext cx="1790364" cy="1121441"/>
          </a:xfrm>
          <a:prstGeom prst="rect">
            <a:avLst/>
          </a:prstGeom>
          <a:ln>
            <a:noFill/>
          </a:ln>
          <a:extLst>
            <a:ext uri="{53640926-AAD7-44D8-BBD7-CCE9431645EC}">
              <a14:shadowObscured xmlns:a14="http://schemas.microsoft.com/office/drawing/2010/main"/>
            </a:ext>
          </a:extLst>
        </p:spPr>
      </p:pic>
      <p:sp>
        <p:nvSpPr>
          <p:cNvPr id="57" name="正方形/長方形 56">
            <a:extLst>
              <a:ext uri="{FF2B5EF4-FFF2-40B4-BE49-F238E27FC236}">
                <a16:creationId xmlns:a16="http://schemas.microsoft.com/office/drawing/2014/main" id="{3D86AA0D-E9D7-4916-8FAB-1AA1D6596C44}"/>
              </a:ext>
            </a:extLst>
          </p:cNvPr>
          <p:cNvSpPr/>
          <p:nvPr/>
        </p:nvSpPr>
        <p:spPr>
          <a:xfrm>
            <a:off x="5921589" y="1706536"/>
            <a:ext cx="3200821" cy="4428000"/>
          </a:xfrm>
          <a:prstGeom prst="rect">
            <a:avLst/>
          </a:prstGeom>
          <a:ln>
            <a:solidFill>
              <a:srgbClr val="0070C0"/>
            </a:solidFill>
          </a:ln>
        </p:spPr>
        <p:style>
          <a:lnRef idx="2">
            <a:schemeClr val="accent5"/>
          </a:lnRef>
          <a:fillRef idx="1">
            <a:schemeClr val="lt1"/>
          </a:fillRef>
          <a:effectRef idx="0">
            <a:schemeClr val="accent5"/>
          </a:effectRef>
          <a:fontRef idx="minor">
            <a:schemeClr val="dk1"/>
          </a:fontRef>
        </p:style>
        <p:txBody>
          <a:bodyPr lIns="36000" rIns="36000" rtlCol="0" anchor="t"/>
          <a:lstStyle/>
          <a:p>
            <a:endParaRPr kumimoji="1" lang="en-US" altLang="ja-JP" sz="1100" dirty="0"/>
          </a:p>
        </p:txBody>
      </p:sp>
      <p:sp>
        <p:nvSpPr>
          <p:cNvPr id="59" name="テキスト ボックス 58">
            <a:extLst>
              <a:ext uri="{FF2B5EF4-FFF2-40B4-BE49-F238E27FC236}">
                <a16:creationId xmlns:a16="http://schemas.microsoft.com/office/drawing/2014/main" id="{D3E50AFB-E162-4D7B-817B-31AAA913CF62}"/>
              </a:ext>
            </a:extLst>
          </p:cNvPr>
          <p:cNvSpPr txBox="1"/>
          <p:nvPr/>
        </p:nvSpPr>
        <p:spPr>
          <a:xfrm>
            <a:off x="4058332" y="2602099"/>
            <a:ext cx="1335398" cy="216000"/>
          </a:xfrm>
          <a:prstGeom prst="rect">
            <a:avLst/>
          </a:prstGeom>
          <a:solidFill>
            <a:schemeClr val="bg1"/>
          </a:solidFill>
          <a:ln>
            <a:solidFill>
              <a:schemeClr val="tx1"/>
            </a:solidFill>
          </a:ln>
        </p:spPr>
        <p:txBody>
          <a:bodyPr wrap="square" lIns="36000" tIns="36000" rIns="36000" bIns="36000" anchor="ctr">
            <a:spAutoFit/>
          </a:bodyPr>
          <a:lstStyle/>
          <a:p>
            <a:pPr algn="ctr"/>
            <a:r>
              <a:rPr lang="ja-JP" altLang="en-US" sz="600" dirty="0">
                <a:latin typeface="BIZ UDPゴシック" panose="020B0400000000000000" pitchFamily="50" charset="-128"/>
                <a:ea typeface="BIZ UDPゴシック" panose="020B0400000000000000" pitchFamily="50" charset="-128"/>
              </a:rPr>
              <a:t>－にぎわい・活力ある大阪－</a:t>
            </a:r>
            <a:endParaRPr lang="en-US" altLang="ja-JP" sz="600" dirty="0">
              <a:latin typeface="BIZ UDPゴシック" panose="020B0400000000000000" pitchFamily="50" charset="-128"/>
              <a:ea typeface="BIZ UDPゴシック" panose="020B0400000000000000" pitchFamily="50" charset="-128"/>
            </a:endParaRPr>
          </a:p>
          <a:p>
            <a:pPr algn="ctr"/>
            <a:r>
              <a:rPr lang="ja-JP" altLang="en-US" sz="600" dirty="0">
                <a:latin typeface="BIZ UDPゴシック" panose="020B0400000000000000" pitchFamily="50" charset="-128"/>
                <a:ea typeface="BIZ UDPゴシック" panose="020B0400000000000000" pitchFamily="50" charset="-128"/>
              </a:rPr>
              <a:t>うめきた２期先行まちびらき（大阪市）</a:t>
            </a:r>
          </a:p>
        </p:txBody>
      </p:sp>
      <p:sp>
        <p:nvSpPr>
          <p:cNvPr id="61" name="テキスト ボックス 60">
            <a:extLst>
              <a:ext uri="{FF2B5EF4-FFF2-40B4-BE49-F238E27FC236}">
                <a16:creationId xmlns:a16="http://schemas.microsoft.com/office/drawing/2014/main" id="{7F944091-8B40-49E0-947B-297072D8BAB2}"/>
              </a:ext>
            </a:extLst>
          </p:cNvPr>
          <p:cNvSpPr txBox="1"/>
          <p:nvPr/>
        </p:nvSpPr>
        <p:spPr>
          <a:xfrm>
            <a:off x="4045148" y="4979947"/>
            <a:ext cx="849206" cy="216000"/>
          </a:xfrm>
          <a:prstGeom prst="rect">
            <a:avLst/>
          </a:prstGeom>
          <a:solidFill>
            <a:schemeClr val="bg1"/>
          </a:solidFill>
          <a:ln>
            <a:solidFill>
              <a:schemeClr val="tx1"/>
            </a:solidFill>
          </a:ln>
        </p:spPr>
        <p:txBody>
          <a:bodyPr wrap="square" lIns="36000" tIns="36000" rIns="36000" bIns="36000" anchor="ctr">
            <a:spAutoFit/>
          </a:bodyPr>
          <a:lstStyle/>
          <a:p>
            <a:pPr algn="ctr"/>
            <a:r>
              <a:rPr lang="ja-JP" altLang="en-US" sz="600" dirty="0">
                <a:latin typeface="BIZ UDPゴシック" panose="020B0400000000000000" pitchFamily="50" charset="-128"/>
                <a:ea typeface="BIZ UDPゴシック" panose="020B0400000000000000" pitchFamily="50" charset="-128"/>
              </a:rPr>
              <a:t>－安全・安心な大阪－</a:t>
            </a:r>
            <a:endParaRPr lang="en-US" altLang="ja-JP" sz="600" dirty="0">
              <a:latin typeface="BIZ UDPゴシック" panose="020B0400000000000000" pitchFamily="50" charset="-128"/>
              <a:ea typeface="BIZ UDPゴシック" panose="020B0400000000000000" pitchFamily="50" charset="-128"/>
            </a:endParaRPr>
          </a:p>
          <a:p>
            <a:pPr algn="ctr"/>
            <a:r>
              <a:rPr lang="ja-JP" altLang="en-US" sz="600" dirty="0">
                <a:latin typeface="BIZ UDPゴシック" panose="020B0400000000000000" pitchFamily="50" charset="-128"/>
                <a:ea typeface="BIZ UDPゴシック" panose="020B0400000000000000" pitchFamily="50" charset="-128"/>
              </a:rPr>
              <a:t>安威川ダム（茨木市）</a:t>
            </a:r>
          </a:p>
        </p:txBody>
      </p:sp>
      <p:grpSp>
        <p:nvGrpSpPr>
          <p:cNvPr id="8" name="グループ化 7">
            <a:extLst>
              <a:ext uri="{FF2B5EF4-FFF2-40B4-BE49-F238E27FC236}">
                <a16:creationId xmlns:a16="http://schemas.microsoft.com/office/drawing/2014/main" id="{7B754BAD-0809-4C25-8E21-07AC360A660A}"/>
              </a:ext>
            </a:extLst>
          </p:cNvPr>
          <p:cNvGrpSpPr/>
          <p:nvPr/>
        </p:nvGrpSpPr>
        <p:grpSpPr>
          <a:xfrm>
            <a:off x="7827449" y="3131483"/>
            <a:ext cx="1096421" cy="956573"/>
            <a:chOff x="6053120" y="2036043"/>
            <a:chExt cx="1374697" cy="1119018"/>
          </a:xfrm>
        </p:grpSpPr>
        <p:sp>
          <p:nvSpPr>
            <p:cNvPr id="4" name="テキスト ボックス 3">
              <a:extLst>
                <a:ext uri="{FF2B5EF4-FFF2-40B4-BE49-F238E27FC236}">
                  <a16:creationId xmlns:a16="http://schemas.microsoft.com/office/drawing/2014/main" id="{22274BBC-FC66-4732-A556-8BCCE8AEF3AD}"/>
                </a:ext>
              </a:extLst>
            </p:cNvPr>
            <p:cNvSpPr txBox="1"/>
            <p:nvPr/>
          </p:nvSpPr>
          <p:spPr>
            <a:xfrm>
              <a:off x="6188150" y="2038927"/>
              <a:ext cx="1239667" cy="1116134"/>
            </a:xfrm>
            <a:prstGeom prst="rect">
              <a:avLst/>
            </a:prstGeom>
            <a:noFill/>
          </p:spPr>
          <p:txBody>
            <a:bodyPr wrap="square" rtlCol="0">
              <a:spAutoFit/>
            </a:bodyPr>
            <a:lstStyle/>
            <a:p>
              <a:r>
                <a:rPr kumimoji="1" lang="ja-JP" altLang="en-US" sz="800" dirty="0">
                  <a:latin typeface="BIZ UDPゴシック" panose="020B0400000000000000" pitchFamily="50" charset="-128"/>
                  <a:ea typeface="BIZ UDPゴシック" panose="020B0400000000000000" pitchFamily="50" charset="-128"/>
                </a:rPr>
                <a:t>都市地域</a:t>
              </a:r>
              <a:endParaRPr kumimoji="1" lang="en-US" altLang="ja-JP" sz="800" dirty="0">
                <a:latin typeface="BIZ UDPゴシック" panose="020B0400000000000000" pitchFamily="50" charset="-128"/>
                <a:ea typeface="BIZ UDPゴシック" panose="020B0400000000000000" pitchFamily="50" charset="-128"/>
              </a:endParaRPr>
            </a:p>
            <a:p>
              <a:endParaRPr kumimoji="1" lang="en-US" altLang="ja-JP" sz="400" dirty="0">
                <a:latin typeface="BIZ UDPゴシック" panose="020B0400000000000000" pitchFamily="50" charset="-128"/>
                <a:ea typeface="BIZ UDPゴシック" panose="020B0400000000000000" pitchFamily="50" charset="-128"/>
              </a:endParaRPr>
            </a:p>
            <a:p>
              <a:r>
                <a:rPr kumimoji="1" lang="ja-JP" altLang="en-US" sz="800" dirty="0">
                  <a:latin typeface="BIZ UDPゴシック" panose="020B0400000000000000" pitchFamily="50" charset="-128"/>
                  <a:ea typeface="BIZ UDPゴシック" panose="020B0400000000000000" pitchFamily="50" charset="-128"/>
                </a:rPr>
                <a:t>農業地域</a:t>
              </a:r>
              <a:endParaRPr kumimoji="1" lang="en-US" altLang="ja-JP" sz="800" dirty="0">
                <a:latin typeface="BIZ UDPゴシック" panose="020B0400000000000000" pitchFamily="50" charset="-128"/>
                <a:ea typeface="BIZ UDPゴシック" panose="020B0400000000000000" pitchFamily="50" charset="-128"/>
              </a:endParaRPr>
            </a:p>
            <a:p>
              <a:endParaRPr kumimoji="1" lang="en-US" altLang="ja-JP" sz="400" dirty="0">
                <a:latin typeface="BIZ UDPゴシック" panose="020B0400000000000000" pitchFamily="50" charset="-128"/>
                <a:ea typeface="BIZ UDPゴシック" panose="020B0400000000000000" pitchFamily="50" charset="-128"/>
              </a:endParaRPr>
            </a:p>
            <a:p>
              <a:r>
                <a:rPr kumimoji="1" lang="ja-JP" altLang="en-US" sz="800" dirty="0">
                  <a:latin typeface="BIZ UDPゴシック" panose="020B0400000000000000" pitchFamily="50" charset="-128"/>
                  <a:ea typeface="BIZ UDPゴシック" panose="020B0400000000000000" pitchFamily="50" charset="-128"/>
                </a:rPr>
                <a:t>森林地域</a:t>
              </a:r>
              <a:endParaRPr kumimoji="1" lang="en-US" altLang="ja-JP" sz="800" dirty="0">
                <a:latin typeface="BIZ UDPゴシック" panose="020B0400000000000000" pitchFamily="50" charset="-128"/>
                <a:ea typeface="BIZ UDPゴシック" panose="020B0400000000000000" pitchFamily="50" charset="-128"/>
              </a:endParaRPr>
            </a:p>
            <a:p>
              <a:endParaRPr kumimoji="1" lang="en-US" altLang="ja-JP" sz="400" dirty="0">
                <a:latin typeface="BIZ UDPゴシック" panose="020B0400000000000000" pitchFamily="50" charset="-128"/>
                <a:ea typeface="BIZ UDPゴシック" panose="020B0400000000000000" pitchFamily="50" charset="-128"/>
              </a:endParaRPr>
            </a:p>
            <a:p>
              <a:r>
                <a:rPr kumimoji="1" lang="ja-JP" altLang="en-US" sz="800" dirty="0">
                  <a:latin typeface="BIZ UDPゴシック" panose="020B0400000000000000" pitchFamily="50" charset="-128"/>
                  <a:ea typeface="BIZ UDPゴシック" panose="020B0400000000000000" pitchFamily="50" charset="-128"/>
                </a:rPr>
                <a:t>自然公園地域</a:t>
              </a:r>
              <a:endParaRPr kumimoji="1" lang="en-US" altLang="ja-JP" sz="800" dirty="0">
                <a:latin typeface="BIZ UDPゴシック" panose="020B0400000000000000" pitchFamily="50" charset="-128"/>
                <a:ea typeface="BIZ UDPゴシック" panose="020B0400000000000000" pitchFamily="50" charset="-128"/>
              </a:endParaRPr>
            </a:p>
            <a:p>
              <a:endParaRPr kumimoji="1" lang="en-US" altLang="ja-JP" sz="400" dirty="0">
                <a:latin typeface="BIZ UDPゴシック" panose="020B0400000000000000" pitchFamily="50" charset="-128"/>
                <a:ea typeface="BIZ UDPゴシック" panose="020B0400000000000000" pitchFamily="50" charset="-128"/>
              </a:endParaRPr>
            </a:p>
            <a:p>
              <a:r>
                <a:rPr kumimoji="1" lang="ja-JP" altLang="en-US" sz="800" dirty="0">
                  <a:latin typeface="BIZ UDPゴシック" panose="020B0400000000000000" pitchFamily="50" charset="-128"/>
                  <a:ea typeface="BIZ UDPゴシック" panose="020B0400000000000000" pitchFamily="50" charset="-128"/>
                </a:rPr>
                <a:t>自然保全地域</a:t>
              </a:r>
              <a:endParaRPr kumimoji="1" lang="ja-JP" altLang="en-US" sz="900" dirty="0">
                <a:latin typeface="BIZ UDPゴシック" panose="020B0400000000000000" pitchFamily="50" charset="-128"/>
                <a:ea typeface="BIZ UDPゴシック" panose="020B0400000000000000" pitchFamily="50" charset="-128"/>
              </a:endParaRPr>
            </a:p>
          </p:txBody>
        </p:sp>
        <p:sp>
          <p:nvSpPr>
            <p:cNvPr id="5" name="正方形/長方形 4">
              <a:extLst>
                <a:ext uri="{FF2B5EF4-FFF2-40B4-BE49-F238E27FC236}">
                  <a16:creationId xmlns:a16="http://schemas.microsoft.com/office/drawing/2014/main" id="{AC008097-AECC-48A8-8CCA-754CB5395030}"/>
                </a:ext>
              </a:extLst>
            </p:cNvPr>
            <p:cNvSpPr/>
            <p:nvPr/>
          </p:nvSpPr>
          <p:spPr>
            <a:xfrm>
              <a:off x="6129751" y="2114698"/>
              <a:ext cx="108000" cy="108000"/>
            </a:xfrm>
            <a:prstGeom prst="rect">
              <a:avLst/>
            </a:prstGeom>
            <a:solidFill>
              <a:srgbClr val="FF99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正方形/長方形 43">
              <a:extLst>
                <a:ext uri="{FF2B5EF4-FFF2-40B4-BE49-F238E27FC236}">
                  <a16:creationId xmlns:a16="http://schemas.microsoft.com/office/drawing/2014/main" id="{17F6CC19-07FD-4CF5-BBF0-2D2F1D4057E3}"/>
                </a:ext>
              </a:extLst>
            </p:cNvPr>
            <p:cNvSpPr/>
            <p:nvPr/>
          </p:nvSpPr>
          <p:spPr>
            <a:xfrm>
              <a:off x="6129751" y="2328774"/>
              <a:ext cx="108000" cy="108000"/>
            </a:xfrm>
            <a:prstGeom prst="rect">
              <a:avLst/>
            </a:prstGeom>
            <a:solidFill>
              <a:srgbClr val="99FF9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正方形/長方形 46">
              <a:extLst>
                <a:ext uri="{FF2B5EF4-FFF2-40B4-BE49-F238E27FC236}">
                  <a16:creationId xmlns:a16="http://schemas.microsoft.com/office/drawing/2014/main" id="{3CBC23E1-9630-4C74-AF42-AAC20B7EECC9}"/>
                </a:ext>
              </a:extLst>
            </p:cNvPr>
            <p:cNvSpPr/>
            <p:nvPr/>
          </p:nvSpPr>
          <p:spPr>
            <a:xfrm>
              <a:off x="6129750" y="2541837"/>
              <a:ext cx="108000" cy="108000"/>
            </a:xfrm>
            <a:prstGeom prst="rect">
              <a:avLst/>
            </a:prstGeom>
            <a:solidFill>
              <a:srgbClr val="00CC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正方形/長方形 47">
              <a:extLst>
                <a:ext uri="{FF2B5EF4-FFF2-40B4-BE49-F238E27FC236}">
                  <a16:creationId xmlns:a16="http://schemas.microsoft.com/office/drawing/2014/main" id="{B70F13A9-8EC7-4462-9DE4-B2910968AEEB}"/>
                </a:ext>
              </a:extLst>
            </p:cNvPr>
            <p:cNvSpPr/>
            <p:nvPr/>
          </p:nvSpPr>
          <p:spPr>
            <a:xfrm>
              <a:off x="6129749" y="2762613"/>
              <a:ext cx="108000" cy="108000"/>
            </a:xfrm>
            <a:prstGeom prst="rect">
              <a:avLst/>
            </a:prstGeom>
            <a:solidFill>
              <a:srgbClr val="3333FF"/>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楕円 5">
              <a:extLst>
                <a:ext uri="{FF2B5EF4-FFF2-40B4-BE49-F238E27FC236}">
                  <a16:creationId xmlns:a16="http://schemas.microsoft.com/office/drawing/2014/main" id="{52F11904-143D-43DD-8424-637002BF0411}"/>
                </a:ext>
              </a:extLst>
            </p:cNvPr>
            <p:cNvSpPr/>
            <p:nvPr/>
          </p:nvSpPr>
          <p:spPr>
            <a:xfrm>
              <a:off x="6132775" y="2975676"/>
              <a:ext cx="101948" cy="101948"/>
            </a:xfrm>
            <a:prstGeom prst="ellipse">
              <a:avLst/>
            </a:prstGeom>
            <a:solidFill>
              <a:srgbClr val="9966FF"/>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DF7D80F6-202B-4D1B-B648-995D15B91BED}"/>
                </a:ext>
              </a:extLst>
            </p:cNvPr>
            <p:cNvSpPr/>
            <p:nvPr/>
          </p:nvSpPr>
          <p:spPr>
            <a:xfrm>
              <a:off x="6053120" y="2036043"/>
              <a:ext cx="1156310" cy="1089501"/>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53" name="テキスト ボックス 52">
            <a:extLst>
              <a:ext uri="{FF2B5EF4-FFF2-40B4-BE49-F238E27FC236}">
                <a16:creationId xmlns:a16="http://schemas.microsoft.com/office/drawing/2014/main" id="{414D4F24-C9F6-4ECA-8BBE-7BBACA4BBA55}"/>
              </a:ext>
            </a:extLst>
          </p:cNvPr>
          <p:cNvSpPr txBox="1"/>
          <p:nvPr/>
        </p:nvSpPr>
        <p:spPr>
          <a:xfrm>
            <a:off x="5954822" y="1733715"/>
            <a:ext cx="3125592" cy="180000"/>
          </a:xfrm>
          <a:prstGeom prst="rect">
            <a:avLst/>
          </a:prstGeom>
          <a:noFill/>
          <a:ln>
            <a:solidFill>
              <a:schemeClr val="tx1"/>
            </a:solidFill>
          </a:ln>
        </p:spPr>
        <p:txBody>
          <a:bodyPr wrap="square" lIns="36000" tIns="36000" rIns="36000" bIns="36000" anchor="ctr">
            <a:spAutoFit/>
          </a:bodyPr>
          <a:lstStyle/>
          <a:p>
            <a:pPr algn="ctr"/>
            <a:r>
              <a:rPr lang="ja-JP" altLang="en-US" sz="800" dirty="0">
                <a:latin typeface="BIZ UDPゴシック" panose="020B0400000000000000" pitchFamily="50" charset="-128"/>
                <a:ea typeface="BIZ UDPゴシック" panose="020B0400000000000000" pitchFamily="50" charset="-128"/>
              </a:rPr>
              <a:t>五地域区分の重複する地域における土地利用に関する調整指導方針</a:t>
            </a:r>
          </a:p>
        </p:txBody>
      </p:sp>
      <p:graphicFrame>
        <p:nvGraphicFramePr>
          <p:cNvPr id="2" name="表 8">
            <a:extLst>
              <a:ext uri="{FF2B5EF4-FFF2-40B4-BE49-F238E27FC236}">
                <a16:creationId xmlns:a16="http://schemas.microsoft.com/office/drawing/2014/main" id="{9CC7486D-C67D-4DAD-BA69-EC7CA08E3D83}"/>
              </a:ext>
            </a:extLst>
          </p:cNvPr>
          <p:cNvGraphicFramePr>
            <a:graphicFrameLocks noGrp="1"/>
          </p:cNvGraphicFramePr>
          <p:nvPr>
            <p:extLst>
              <p:ext uri="{D42A27DB-BD31-4B8C-83A1-F6EECF244321}">
                <p14:modId xmlns:p14="http://schemas.microsoft.com/office/powerpoint/2010/main" val="2794827332"/>
              </p:ext>
            </p:extLst>
          </p:nvPr>
        </p:nvGraphicFramePr>
        <p:xfrm>
          <a:off x="5951125" y="1939271"/>
          <a:ext cx="3146223" cy="1003320"/>
        </p:xfrm>
        <a:graphic>
          <a:graphicData uri="http://schemas.openxmlformats.org/drawingml/2006/table">
            <a:tbl>
              <a:tblPr firstRow="1" bandRow="1">
                <a:tableStyleId>{5C22544A-7EE6-4342-B048-85BDC9FD1C3A}</a:tableStyleId>
              </a:tblPr>
              <a:tblGrid>
                <a:gridCol w="554760">
                  <a:extLst>
                    <a:ext uri="{9D8B030D-6E8A-4147-A177-3AD203B41FA5}">
                      <a16:colId xmlns:a16="http://schemas.microsoft.com/office/drawing/2014/main" val="3968684766"/>
                    </a:ext>
                  </a:extLst>
                </a:gridCol>
                <a:gridCol w="997298">
                  <a:extLst>
                    <a:ext uri="{9D8B030D-6E8A-4147-A177-3AD203B41FA5}">
                      <a16:colId xmlns:a16="http://schemas.microsoft.com/office/drawing/2014/main" val="3329614221"/>
                    </a:ext>
                  </a:extLst>
                </a:gridCol>
                <a:gridCol w="1594165">
                  <a:extLst>
                    <a:ext uri="{9D8B030D-6E8A-4147-A177-3AD203B41FA5}">
                      <a16:colId xmlns:a16="http://schemas.microsoft.com/office/drawing/2014/main" val="291468328"/>
                    </a:ext>
                  </a:extLst>
                </a:gridCol>
              </a:tblGrid>
              <a:tr h="110657">
                <a:tc>
                  <a:txBody>
                    <a:bodyPr/>
                    <a:lstStyle/>
                    <a:p>
                      <a:r>
                        <a:rPr kumimoji="1" lang="ja-JP" altLang="en-US" sz="700" dirty="0">
                          <a:latin typeface="BIZ UDPゴシック" panose="020B0400000000000000" pitchFamily="50" charset="-128"/>
                          <a:ea typeface="BIZ UDPゴシック" panose="020B0400000000000000" pitchFamily="50" charset="-128"/>
                        </a:rPr>
                        <a:t>地域区分</a:t>
                      </a:r>
                    </a:p>
                  </a:txBody>
                  <a:tcPr marL="3600" marR="3600" marT="3600" marB="36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r>
                        <a:rPr kumimoji="1" lang="ja-JP" altLang="en-US" sz="700" dirty="0">
                          <a:latin typeface="BIZ UDPゴシック" panose="020B0400000000000000" pitchFamily="50" charset="-128"/>
                          <a:ea typeface="BIZ UDPゴシック" panose="020B0400000000000000" pitchFamily="50" charset="-128"/>
                        </a:rPr>
                        <a:t>対象</a:t>
                      </a:r>
                      <a:r>
                        <a:rPr kumimoji="1" lang="ja-JP" altLang="en-US" sz="450" dirty="0">
                          <a:latin typeface="BIZ UDPゴシック" panose="020B0400000000000000" pitchFamily="50" charset="-128"/>
                          <a:ea typeface="BIZ UDPゴシック" panose="020B0400000000000000" pitchFamily="50" charset="-128"/>
                        </a:rPr>
                        <a:t>（指定されている又は指定予定）</a:t>
                      </a:r>
                    </a:p>
                  </a:txBody>
                  <a:tcPr marL="3600" marR="3600" marT="3600" marB="36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r>
                        <a:rPr kumimoji="1" lang="ja-JP" altLang="en-US" sz="700" dirty="0">
                          <a:latin typeface="BIZ UDPゴシック" panose="020B0400000000000000" pitchFamily="50" charset="-128"/>
                          <a:ea typeface="BIZ UDPゴシック" panose="020B0400000000000000" pitchFamily="50" charset="-128"/>
                        </a:rPr>
                        <a:t>対象を規定する法令</a:t>
                      </a:r>
                    </a:p>
                  </a:txBody>
                  <a:tcPr marL="3600" marR="3600" marT="3600" marB="36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8107536"/>
                  </a:ext>
                </a:extLst>
              </a:tr>
              <a:tr h="110657">
                <a:tc>
                  <a:txBody>
                    <a:bodyPr/>
                    <a:lstStyle/>
                    <a:p>
                      <a:r>
                        <a:rPr kumimoji="1" lang="ja-JP" altLang="en-US" sz="700" dirty="0">
                          <a:latin typeface="BIZ UDPゴシック" panose="020B0400000000000000" pitchFamily="50" charset="-128"/>
                          <a:ea typeface="BIZ UDPゴシック" panose="020B0400000000000000" pitchFamily="50" charset="-128"/>
                        </a:rPr>
                        <a:t>都市地域</a:t>
                      </a:r>
                    </a:p>
                  </a:txBody>
                  <a:tcPr marL="3600" marR="3600" marT="3600" marB="36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r>
                        <a:rPr kumimoji="1" lang="zh-CN" altLang="en-US" sz="700" dirty="0">
                          <a:latin typeface="BIZ UDPゴシック" panose="020B0400000000000000" pitchFamily="50" charset="-128"/>
                          <a:ea typeface="BIZ UDPゴシック" panose="020B0400000000000000" pitchFamily="50" charset="-128"/>
                        </a:rPr>
                        <a:t>都市計画区域</a:t>
                      </a:r>
                      <a:endParaRPr kumimoji="1" lang="ja-JP" altLang="en-US" sz="700" dirty="0">
                        <a:latin typeface="BIZ UDPゴシック" panose="020B0400000000000000" pitchFamily="50" charset="-128"/>
                        <a:ea typeface="BIZ UDPゴシック" panose="020B0400000000000000" pitchFamily="50" charset="-128"/>
                      </a:endParaRPr>
                    </a:p>
                  </a:txBody>
                  <a:tcPr marL="3600" marR="3600" marT="3600" marB="36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r>
                        <a:rPr kumimoji="1" lang="zh-CN" altLang="en-US" sz="700" dirty="0">
                          <a:latin typeface="BIZ UDPゴシック" panose="020B0400000000000000" pitchFamily="50" charset="-128"/>
                          <a:ea typeface="BIZ UDPゴシック" panose="020B0400000000000000" pitchFamily="50" charset="-128"/>
                        </a:rPr>
                        <a:t>都市計画法第</a:t>
                      </a:r>
                      <a:r>
                        <a:rPr kumimoji="1" lang="en-US" altLang="zh-CN" sz="700" dirty="0">
                          <a:latin typeface="BIZ UDPゴシック" panose="020B0400000000000000" pitchFamily="50" charset="-128"/>
                          <a:ea typeface="BIZ UDPゴシック" panose="020B0400000000000000" pitchFamily="50" charset="-128"/>
                        </a:rPr>
                        <a:t>5</a:t>
                      </a:r>
                      <a:r>
                        <a:rPr kumimoji="1" lang="zh-CN" altLang="en-US" sz="700" dirty="0">
                          <a:latin typeface="BIZ UDPゴシック" panose="020B0400000000000000" pitchFamily="50" charset="-128"/>
                          <a:ea typeface="BIZ UDPゴシック" panose="020B0400000000000000" pitchFamily="50" charset="-128"/>
                        </a:rPr>
                        <a:t>条</a:t>
                      </a:r>
                      <a:endParaRPr kumimoji="1" lang="ja-JP" altLang="en-US" sz="700" dirty="0">
                        <a:latin typeface="BIZ UDPゴシック" panose="020B0400000000000000" pitchFamily="50" charset="-128"/>
                        <a:ea typeface="BIZ UDPゴシック" panose="020B0400000000000000" pitchFamily="50" charset="-128"/>
                      </a:endParaRPr>
                    </a:p>
                  </a:txBody>
                  <a:tcPr marL="3600" marR="3600" marT="3600" marB="36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25419935"/>
                  </a:ext>
                </a:extLst>
              </a:tr>
              <a:tr h="110657">
                <a:tc>
                  <a:txBody>
                    <a:bodyPr/>
                    <a:lstStyle/>
                    <a:p>
                      <a:r>
                        <a:rPr kumimoji="1" lang="ja-JP" altLang="en-US" sz="700" dirty="0">
                          <a:latin typeface="BIZ UDPゴシック" panose="020B0400000000000000" pitchFamily="50" charset="-128"/>
                          <a:ea typeface="BIZ UDPゴシック" panose="020B0400000000000000" pitchFamily="50" charset="-128"/>
                        </a:rPr>
                        <a:t>農業地域</a:t>
                      </a:r>
                    </a:p>
                  </a:txBody>
                  <a:tcPr marL="3600" marR="3600" marT="3600" marB="36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r>
                        <a:rPr kumimoji="1" lang="zh-TW" altLang="en-US" sz="700" dirty="0">
                          <a:latin typeface="BIZ UDPゴシック" panose="020B0400000000000000" pitchFamily="50" charset="-128"/>
                          <a:ea typeface="BIZ UDPゴシック" panose="020B0400000000000000" pitchFamily="50" charset="-128"/>
                        </a:rPr>
                        <a:t>農業振興地域</a:t>
                      </a:r>
                    </a:p>
                  </a:txBody>
                  <a:tcPr marL="3600" marR="3600" marT="3600" marB="36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r>
                        <a:rPr kumimoji="1" lang="ja-JP" altLang="en-US" sz="700" dirty="0">
                          <a:latin typeface="BIZ UDPゴシック" panose="020B0400000000000000" pitchFamily="50" charset="-128"/>
                          <a:ea typeface="BIZ UDPゴシック" panose="020B0400000000000000" pitchFamily="50" charset="-128"/>
                        </a:rPr>
                        <a:t>農業振興地域の整備に関する法律第</a:t>
                      </a:r>
                      <a:r>
                        <a:rPr kumimoji="1" lang="en-US" altLang="ja-JP" sz="700" dirty="0">
                          <a:latin typeface="BIZ UDPゴシック" panose="020B0400000000000000" pitchFamily="50" charset="-128"/>
                          <a:ea typeface="BIZ UDPゴシック" panose="020B0400000000000000" pitchFamily="50" charset="-128"/>
                        </a:rPr>
                        <a:t>6</a:t>
                      </a:r>
                      <a:r>
                        <a:rPr kumimoji="1" lang="ja-JP" altLang="en-US" sz="700" dirty="0">
                          <a:latin typeface="BIZ UDPゴシック" panose="020B0400000000000000" pitchFamily="50" charset="-128"/>
                          <a:ea typeface="BIZ UDPゴシック" panose="020B0400000000000000" pitchFamily="50" charset="-128"/>
                        </a:rPr>
                        <a:t>条</a:t>
                      </a:r>
                    </a:p>
                  </a:txBody>
                  <a:tcPr marL="3600" marR="3600" marT="3600" marB="36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73845179"/>
                  </a:ext>
                </a:extLst>
              </a:tr>
              <a:tr h="317979">
                <a:tc>
                  <a:txBody>
                    <a:bodyPr/>
                    <a:lstStyle/>
                    <a:p>
                      <a:r>
                        <a:rPr kumimoji="1" lang="ja-JP" altLang="en-US" sz="700" dirty="0">
                          <a:latin typeface="BIZ UDPゴシック" panose="020B0400000000000000" pitchFamily="50" charset="-128"/>
                          <a:ea typeface="BIZ UDPゴシック" panose="020B0400000000000000" pitchFamily="50" charset="-128"/>
                        </a:rPr>
                        <a:t>森林地域</a:t>
                      </a:r>
                    </a:p>
                  </a:txBody>
                  <a:tcPr marL="3600" marR="3600" marT="3600" marB="36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r>
                        <a:rPr kumimoji="1" lang="ja-JP" altLang="en-US" sz="700" dirty="0">
                          <a:latin typeface="BIZ UDPゴシック" panose="020B0400000000000000" pitchFamily="50" charset="-128"/>
                          <a:ea typeface="BIZ UDPゴシック" panose="020B0400000000000000" pitchFamily="50" charset="-128"/>
                        </a:rPr>
                        <a:t>①国有林の区域</a:t>
                      </a:r>
                      <a:endParaRPr kumimoji="1" lang="en-US" altLang="ja-JP" sz="700" dirty="0">
                        <a:latin typeface="BIZ UDPゴシック" panose="020B0400000000000000" pitchFamily="50" charset="-128"/>
                        <a:ea typeface="BIZ UDPゴシック" panose="020B0400000000000000" pitchFamily="50" charset="-128"/>
                      </a:endParaRPr>
                    </a:p>
                    <a:p>
                      <a:r>
                        <a:rPr kumimoji="1" lang="ja-JP" altLang="en-US" sz="700" dirty="0">
                          <a:latin typeface="BIZ UDPゴシック" panose="020B0400000000000000" pitchFamily="50" charset="-128"/>
                          <a:ea typeface="BIZ UDPゴシック" panose="020B0400000000000000" pitchFamily="50" charset="-128"/>
                        </a:rPr>
                        <a:t>②地域森林計画の対象となる民有林の区域</a:t>
                      </a:r>
                    </a:p>
                  </a:txBody>
                  <a:tcPr marL="3600" marR="3600" marT="3600" marB="36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r>
                        <a:rPr kumimoji="1" lang="ja-JP" altLang="en-US" sz="700" dirty="0">
                          <a:latin typeface="BIZ UDPゴシック" panose="020B0400000000000000" pitchFamily="50" charset="-128"/>
                          <a:ea typeface="BIZ UDPゴシック" panose="020B0400000000000000" pitchFamily="50" charset="-128"/>
                        </a:rPr>
                        <a:t>①森林法第</a:t>
                      </a:r>
                      <a:r>
                        <a:rPr kumimoji="1" lang="en-US" altLang="ja-JP" sz="700" dirty="0">
                          <a:latin typeface="BIZ UDPゴシック" panose="020B0400000000000000" pitchFamily="50" charset="-128"/>
                          <a:ea typeface="BIZ UDPゴシック" panose="020B0400000000000000" pitchFamily="50" charset="-128"/>
                        </a:rPr>
                        <a:t>2</a:t>
                      </a:r>
                      <a:r>
                        <a:rPr kumimoji="1" lang="ja-JP" altLang="en-US" sz="700" dirty="0">
                          <a:latin typeface="BIZ UDPゴシック" panose="020B0400000000000000" pitchFamily="50" charset="-128"/>
                          <a:ea typeface="BIZ UDPゴシック" panose="020B0400000000000000" pitchFamily="50" charset="-128"/>
                        </a:rPr>
                        <a:t>条第</a:t>
                      </a:r>
                      <a:r>
                        <a:rPr kumimoji="1" lang="en-US" altLang="ja-JP" sz="700" dirty="0">
                          <a:latin typeface="BIZ UDPゴシック" panose="020B0400000000000000" pitchFamily="50" charset="-128"/>
                          <a:ea typeface="BIZ UDPゴシック" panose="020B0400000000000000" pitchFamily="50" charset="-128"/>
                        </a:rPr>
                        <a:t>3</a:t>
                      </a:r>
                      <a:r>
                        <a:rPr kumimoji="1" lang="ja-JP" altLang="en-US" sz="700" dirty="0">
                          <a:latin typeface="BIZ UDPゴシック" panose="020B0400000000000000" pitchFamily="50" charset="-128"/>
                          <a:ea typeface="BIZ UDPゴシック" panose="020B0400000000000000" pitchFamily="50" charset="-128"/>
                        </a:rPr>
                        <a:t>項</a:t>
                      </a:r>
                      <a:endParaRPr kumimoji="1" lang="en-US" altLang="ja-JP" sz="700" dirty="0">
                        <a:latin typeface="BIZ UDPゴシック" panose="020B0400000000000000" pitchFamily="50" charset="-128"/>
                        <a:ea typeface="BIZ UDPゴシック" panose="020B0400000000000000" pitchFamily="50" charset="-128"/>
                      </a:endParaRPr>
                    </a:p>
                    <a:p>
                      <a:r>
                        <a:rPr kumimoji="1" lang="ja-JP" altLang="en-US" sz="700" dirty="0">
                          <a:latin typeface="BIZ UDPゴシック" panose="020B0400000000000000" pitchFamily="50" charset="-128"/>
                          <a:ea typeface="BIZ UDPゴシック" panose="020B0400000000000000" pitchFamily="50" charset="-128"/>
                        </a:rPr>
                        <a:t>②同法第</a:t>
                      </a:r>
                      <a:r>
                        <a:rPr kumimoji="1" lang="en-US" altLang="ja-JP" sz="700" dirty="0">
                          <a:latin typeface="BIZ UDPゴシック" panose="020B0400000000000000" pitchFamily="50" charset="-128"/>
                          <a:ea typeface="BIZ UDPゴシック" panose="020B0400000000000000" pitchFamily="50" charset="-128"/>
                        </a:rPr>
                        <a:t>5</a:t>
                      </a:r>
                      <a:r>
                        <a:rPr kumimoji="1" lang="ja-JP" altLang="en-US" sz="700" dirty="0">
                          <a:latin typeface="BIZ UDPゴシック" panose="020B0400000000000000" pitchFamily="50" charset="-128"/>
                          <a:ea typeface="BIZ UDPゴシック" panose="020B0400000000000000" pitchFamily="50" charset="-128"/>
                        </a:rPr>
                        <a:t>条第</a:t>
                      </a:r>
                      <a:r>
                        <a:rPr kumimoji="1" lang="en-US" altLang="ja-JP" sz="700" dirty="0">
                          <a:latin typeface="BIZ UDPゴシック" panose="020B0400000000000000" pitchFamily="50" charset="-128"/>
                          <a:ea typeface="BIZ UDPゴシック" panose="020B0400000000000000" pitchFamily="50" charset="-128"/>
                        </a:rPr>
                        <a:t>1</a:t>
                      </a:r>
                      <a:r>
                        <a:rPr kumimoji="1" lang="ja-JP" altLang="en-US" sz="700" dirty="0">
                          <a:latin typeface="BIZ UDPゴシック" panose="020B0400000000000000" pitchFamily="50" charset="-128"/>
                          <a:ea typeface="BIZ UDPゴシック" panose="020B0400000000000000" pitchFamily="50" charset="-128"/>
                        </a:rPr>
                        <a:t>項</a:t>
                      </a:r>
                    </a:p>
                  </a:txBody>
                  <a:tcPr marL="3600" marR="3600" marT="3600" marB="36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9696049"/>
                  </a:ext>
                </a:extLst>
              </a:tr>
              <a:tr h="110657">
                <a:tc>
                  <a:txBody>
                    <a:bodyPr/>
                    <a:lstStyle/>
                    <a:p>
                      <a:r>
                        <a:rPr kumimoji="1" lang="ja-JP" altLang="en-US" sz="700" dirty="0">
                          <a:latin typeface="BIZ UDPゴシック" panose="020B0400000000000000" pitchFamily="50" charset="-128"/>
                          <a:ea typeface="BIZ UDPゴシック" panose="020B0400000000000000" pitchFamily="50" charset="-128"/>
                        </a:rPr>
                        <a:t>自然公園地域</a:t>
                      </a:r>
                    </a:p>
                  </a:txBody>
                  <a:tcPr marL="3600" marR="3600" marT="3600" marB="36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r>
                        <a:rPr kumimoji="1" lang="ja-JP" altLang="en-US" sz="700" dirty="0">
                          <a:latin typeface="BIZ UDPゴシック" panose="020B0400000000000000" pitchFamily="50" charset="-128"/>
                          <a:ea typeface="BIZ UDPゴシック" panose="020B0400000000000000" pitchFamily="50" charset="-128"/>
                        </a:rPr>
                        <a:t>自然公園</a:t>
                      </a:r>
                    </a:p>
                  </a:txBody>
                  <a:tcPr marL="3600" marR="3600" marT="3600" marB="36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r>
                        <a:rPr kumimoji="1" lang="zh-CN" altLang="en-US" sz="700" dirty="0">
                          <a:latin typeface="BIZ UDPゴシック" panose="020B0400000000000000" pitchFamily="50" charset="-128"/>
                          <a:ea typeface="BIZ UDPゴシック" panose="020B0400000000000000" pitchFamily="50" charset="-128"/>
                        </a:rPr>
                        <a:t>自然公園法第</a:t>
                      </a:r>
                      <a:r>
                        <a:rPr kumimoji="1" lang="en-US" altLang="zh-CN" sz="700" dirty="0">
                          <a:latin typeface="BIZ UDPゴシック" panose="020B0400000000000000" pitchFamily="50" charset="-128"/>
                          <a:ea typeface="BIZ UDPゴシック" panose="020B0400000000000000" pitchFamily="50" charset="-128"/>
                        </a:rPr>
                        <a:t>2</a:t>
                      </a:r>
                      <a:r>
                        <a:rPr kumimoji="1" lang="zh-CN" altLang="en-US" sz="700" dirty="0">
                          <a:latin typeface="BIZ UDPゴシック" panose="020B0400000000000000" pitchFamily="50" charset="-128"/>
                          <a:ea typeface="BIZ UDPゴシック" panose="020B0400000000000000" pitchFamily="50" charset="-128"/>
                        </a:rPr>
                        <a:t>条第</a:t>
                      </a:r>
                      <a:r>
                        <a:rPr kumimoji="1" lang="en-US" altLang="zh-CN" sz="700" dirty="0">
                          <a:latin typeface="BIZ UDPゴシック" panose="020B0400000000000000" pitchFamily="50" charset="-128"/>
                          <a:ea typeface="BIZ UDPゴシック" panose="020B0400000000000000" pitchFamily="50" charset="-128"/>
                        </a:rPr>
                        <a:t>1</a:t>
                      </a:r>
                      <a:r>
                        <a:rPr kumimoji="1" lang="zh-CN" altLang="en-US" sz="700" dirty="0">
                          <a:latin typeface="BIZ UDPゴシック" panose="020B0400000000000000" pitchFamily="50" charset="-128"/>
                          <a:ea typeface="BIZ UDPゴシック" panose="020B0400000000000000" pitchFamily="50" charset="-128"/>
                        </a:rPr>
                        <a:t>号</a:t>
                      </a:r>
                      <a:endParaRPr kumimoji="1" lang="ja-JP" altLang="en-US" sz="700" dirty="0">
                        <a:latin typeface="BIZ UDPゴシック" panose="020B0400000000000000" pitchFamily="50" charset="-128"/>
                        <a:ea typeface="BIZ UDPゴシック" panose="020B0400000000000000" pitchFamily="50" charset="-128"/>
                      </a:endParaRPr>
                    </a:p>
                  </a:txBody>
                  <a:tcPr marL="3600" marR="3600" marT="3600" marB="36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47613081"/>
                  </a:ext>
                </a:extLst>
              </a:tr>
              <a:tr h="214318">
                <a:tc>
                  <a:txBody>
                    <a:bodyPr/>
                    <a:lstStyle/>
                    <a:p>
                      <a:r>
                        <a:rPr kumimoji="1" lang="ja-JP" altLang="en-US" sz="700" dirty="0">
                          <a:latin typeface="BIZ UDPゴシック" panose="020B0400000000000000" pitchFamily="50" charset="-128"/>
                          <a:ea typeface="BIZ UDPゴシック" panose="020B0400000000000000" pitchFamily="50" charset="-128"/>
                        </a:rPr>
                        <a:t>自然保全地域</a:t>
                      </a:r>
                    </a:p>
                  </a:txBody>
                  <a:tcPr marL="3600" marR="3600" marT="3600" marB="36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r>
                        <a:rPr kumimoji="1" lang="ja-JP" altLang="en-US" sz="700" dirty="0">
                          <a:latin typeface="BIZ UDPゴシック" panose="020B0400000000000000" pitchFamily="50" charset="-128"/>
                          <a:ea typeface="BIZ UDPゴシック" panose="020B0400000000000000" pitchFamily="50" charset="-128"/>
                        </a:rPr>
                        <a:t>大阪府自然環境保全地域</a:t>
                      </a:r>
                    </a:p>
                  </a:txBody>
                  <a:tcPr marL="3600" marR="3600" marT="3600" marB="36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r>
                        <a:rPr kumimoji="1" lang="ja-JP" altLang="en-US" sz="700" dirty="0">
                          <a:latin typeface="BIZ UDPゴシック" panose="020B0400000000000000" pitchFamily="50" charset="-128"/>
                          <a:ea typeface="BIZ UDPゴシック" panose="020B0400000000000000" pitchFamily="50" charset="-128"/>
                        </a:rPr>
                        <a:t>自然環境保全法第</a:t>
                      </a:r>
                      <a:r>
                        <a:rPr kumimoji="1" lang="en-US" altLang="ja-JP" sz="700" dirty="0">
                          <a:latin typeface="BIZ UDPゴシック" panose="020B0400000000000000" pitchFamily="50" charset="-128"/>
                          <a:ea typeface="BIZ UDPゴシック" panose="020B0400000000000000" pitchFamily="50" charset="-128"/>
                        </a:rPr>
                        <a:t>45</a:t>
                      </a:r>
                      <a:r>
                        <a:rPr kumimoji="1" lang="ja-JP" altLang="en-US" sz="700" dirty="0">
                          <a:latin typeface="BIZ UDPゴシック" panose="020B0400000000000000" pitchFamily="50" charset="-128"/>
                          <a:ea typeface="BIZ UDPゴシック" panose="020B0400000000000000" pitchFamily="50" charset="-128"/>
                        </a:rPr>
                        <a:t>条第</a:t>
                      </a:r>
                      <a:r>
                        <a:rPr kumimoji="1" lang="en-US" altLang="ja-JP" sz="700" dirty="0">
                          <a:latin typeface="BIZ UDPゴシック" panose="020B0400000000000000" pitchFamily="50" charset="-128"/>
                          <a:ea typeface="BIZ UDPゴシック" panose="020B0400000000000000" pitchFamily="50" charset="-128"/>
                        </a:rPr>
                        <a:t>1</a:t>
                      </a:r>
                      <a:r>
                        <a:rPr kumimoji="1" lang="ja-JP" altLang="en-US" sz="700" dirty="0">
                          <a:latin typeface="BIZ UDPゴシック" panose="020B0400000000000000" pitchFamily="50" charset="-128"/>
                          <a:ea typeface="BIZ UDPゴシック" panose="020B0400000000000000" pitchFamily="50" charset="-128"/>
                        </a:rPr>
                        <a:t>項に基づく大阪府自然環境保全条例第</a:t>
                      </a:r>
                      <a:r>
                        <a:rPr kumimoji="1" lang="en-US" altLang="ja-JP" sz="700" dirty="0">
                          <a:latin typeface="BIZ UDPゴシック" panose="020B0400000000000000" pitchFamily="50" charset="-128"/>
                          <a:ea typeface="BIZ UDPゴシック" panose="020B0400000000000000" pitchFamily="50" charset="-128"/>
                        </a:rPr>
                        <a:t>11</a:t>
                      </a:r>
                      <a:r>
                        <a:rPr kumimoji="1" lang="ja-JP" altLang="en-US" sz="700" dirty="0">
                          <a:latin typeface="BIZ UDPゴシック" panose="020B0400000000000000" pitchFamily="50" charset="-128"/>
                          <a:ea typeface="BIZ UDPゴシック" panose="020B0400000000000000" pitchFamily="50" charset="-128"/>
                        </a:rPr>
                        <a:t>条</a:t>
                      </a:r>
                    </a:p>
                  </a:txBody>
                  <a:tcPr marL="3600" marR="3600" marT="3600" marB="36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87636772"/>
                  </a:ext>
                </a:extLst>
              </a:tr>
            </a:tbl>
          </a:graphicData>
        </a:graphic>
      </p:graphicFrame>
      <p:sp>
        <p:nvSpPr>
          <p:cNvPr id="54" name="テキスト ボックス 53">
            <a:extLst>
              <a:ext uri="{FF2B5EF4-FFF2-40B4-BE49-F238E27FC236}">
                <a16:creationId xmlns:a16="http://schemas.microsoft.com/office/drawing/2014/main" id="{A650F597-643D-4C74-9FD6-1E4CA3C3AFFE}"/>
              </a:ext>
            </a:extLst>
          </p:cNvPr>
          <p:cNvSpPr txBox="1"/>
          <p:nvPr/>
        </p:nvSpPr>
        <p:spPr>
          <a:xfrm>
            <a:off x="7720339" y="2945488"/>
            <a:ext cx="709166" cy="195814"/>
          </a:xfrm>
          <a:prstGeom prst="rect">
            <a:avLst/>
          </a:prstGeom>
          <a:noFill/>
          <a:ln>
            <a:noFill/>
          </a:ln>
        </p:spPr>
        <p:txBody>
          <a:bodyPr wrap="square" lIns="36000" tIns="36000" rIns="36000" bIns="36000" anchor="ctr">
            <a:spAutoFit/>
          </a:bodyPr>
          <a:lstStyle/>
          <a:p>
            <a:pPr algn="ctr"/>
            <a:r>
              <a:rPr lang="en-US" altLang="ja-JP" sz="800" dirty="0">
                <a:latin typeface="BIZ UDPゴシック" panose="020B0400000000000000" pitchFamily="50" charset="-128"/>
                <a:ea typeface="BIZ UDPゴシック" panose="020B0400000000000000" pitchFamily="50" charset="-128"/>
              </a:rPr>
              <a:t>【</a:t>
            </a:r>
            <a:r>
              <a:rPr lang="ja-JP" altLang="en-US" sz="800" dirty="0">
                <a:latin typeface="BIZ UDPゴシック" panose="020B0400000000000000" pitchFamily="50" charset="-128"/>
                <a:ea typeface="BIZ UDPゴシック" panose="020B0400000000000000" pitchFamily="50" charset="-128"/>
              </a:rPr>
              <a:t>指定状況</a:t>
            </a:r>
            <a:r>
              <a:rPr lang="en-US" altLang="ja-JP" sz="800" dirty="0">
                <a:latin typeface="BIZ UDPゴシック" panose="020B0400000000000000" pitchFamily="50" charset="-128"/>
                <a:ea typeface="BIZ UDPゴシック" panose="020B0400000000000000" pitchFamily="50" charset="-128"/>
              </a:rPr>
              <a:t>】</a:t>
            </a:r>
            <a:endParaRPr lang="ja-JP" altLang="en-US" sz="800" dirty="0">
              <a:latin typeface="BIZ UDPゴシック" panose="020B0400000000000000" pitchFamily="50" charset="-128"/>
              <a:ea typeface="BIZ UDPゴシック" panose="020B0400000000000000" pitchFamily="50" charset="-128"/>
            </a:endParaRPr>
          </a:p>
        </p:txBody>
      </p:sp>
      <p:sp>
        <p:nvSpPr>
          <p:cNvPr id="56" name="テキスト ボックス 55">
            <a:extLst>
              <a:ext uri="{FF2B5EF4-FFF2-40B4-BE49-F238E27FC236}">
                <a16:creationId xmlns:a16="http://schemas.microsoft.com/office/drawing/2014/main" id="{235AACC8-1553-4DA2-B72B-C3E708351B19}"/>
              </a:ext>
            </a:extLst>
          </p:cNvPr>
          <p:cNvSpPr txBox="1"/>
          <p:nvPr/>
        </p:nvSpPr>
        <p:spPr>
          <a:xfrm>
            <a:off x="5917855" y="2940039"/>
            <a:ext cx="1134607" cy="195814"/>
          </a:xfrm>
          <a:prstGeom prst="rect">
            <a:avLst/>
          </a:prstGeom>
          <a:noFill/>
          <a:ln>
            <a:noFill/>
          </a:ln>
        </p:spPr>
        <p:txBody>
          <a:bodyPr wrap="square" lIns="36000" tIns="36000" rIns="36000" bIns="36000" anchor="ctr">
            <a:spAutoFit/>
          </a:bodyPr>
          <a:lstStyle/>
          <a:p>
            <a:pPr algn="ctr"/>
            <a:r>
              <a:rPr lang="en-US" altLang="ja-JP" sz="800" dirty="0">
                <a:latin typeface="BIZ UDPゴシック" panose="020B0400000000000000" pitchFamily="50" charset="-128"/>
                <a:ea typeface="BIZ UDPゴシック" panose="020B0400000000000000" pitchFamily="50" charset="-128"/>
              </a:rPr>
              <a:t>【</a:t>
            </a:r>
            <a:r>
              <a:rPr lang="ja-JP" altLang="en-US" sz="800" dirty="0">
                <a:latin typeface="BIZ UDPゴシック" panose="020B0400000000000000" pitchFamily="50" charset="-128"/>
                <a:ea typeface="BIZ UDPゴシック" panose="020B0400000000000000" pitchFamily="50" charset="-128"/>
              </a:rPr>
              <a:t>調整指導方針（一覧）</a:t>
            </a:r>
            <a:r>
              <a:rPr lang="en-US" altLang="ja-JP" sz="800" dirty="0">
                <a:latin typeface="BIZ UDPゴシック" panose="020B0400000000000000" pitchFamily="50" charset="-128"/>
                <a:ea typeface="BIZ UDPゴシック" panose="020B0400000000000000" pitchFamily="50" charset="-128"/>
              </a:rPr>
              <a:t>】</a:t>
            </a:r>
            <a:endParaRPr lang="ja-JP" altLang="en-US" sz="800" dirty="0">
              <a:latin typeface="BIZ UDPゴシック" panose="020B0400000000000000" pitchFamily="50" charset="-128"/>
              <a:ea typeface="BIZ UDPゴシック" panose="020B0400000000000000" pitchFamily="50" charset="-128"/>
            </a:endParaRPr>
          </a:p>
        </p:txBody>
      </p:sp>
      <p:pic>
        <p:nvPicPr>
          <p:cNvPr id="13" name="図 12">
            <a:extLst>
              <a:ext uri="{FF2B5EF4-FFF2-40B4-BE49-F238E27FC236}">
                <a16:creationId xmlns:a16="http://schemas.microsoft.com/office/drawing/2014/main" id="{F56B60E5-D2D7-41F7-8322-65938F67AEB4}"/>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4047134" y="3782133"/>
            <a:ext cx="1797855" cy="1128364"/>
          </a:xfrm>
          <a:prstGeom prst="rect">
            <a:avLst/>
          </a:prstGeom>
        </p:spPr>
      </p:pic>
      <p:sp>
        <p:nvSpPr>
          <p:cNvPr id="63" name="テキスト ボックス 62">
            <a:extLst>
              <a:ext uri="{FF2B5EF4-FFF2-40B4-BE49-F238E27FC236}">
                <a16:creationId xmlns:a16="http://schemas.microsoft.com/office/drawing/2014/main" id="{461659A8-14E1-4EBA-A413-571C73EC1CDB}"/>
              </a:ext>
            </a:extLst>
          </p:cNvPr>
          <p:cNvSpPr txBox="1"/>
          <p:nvPr/>
        </p:nvSpPr>
        <p:spPr>
          <a:xfrm>
            <a:off x="4058332" y="3797145"/>
            <a:ext cx="1404126" cy="216000"/>
          </a:xfrm>
          <a:prstGeom prst="rect">
            <a:avLst/>
          </a:prstGeom>
          <a:solidFill>
            <a:schemeClr val="bg1"/>
          </a:solidFill>
          <a:ln>
            <a:solidFill>
              <a:schemeClr val="tx1"/>
            </a:solidFill>
          </a:ln>
        </p:spPr>
        <p:txBody>
          <a:bodyPr wrap="square" lIns="36000" tIns="36000" rIns="36000" bIns="36000" anchor="ctr">
            <a:spAutoFit/>
          </a:bodyPr>
          <a:lstStyle/>
          <a:p>
            <a:pPr algn="ctr"/>
            <a:r>
              <a:rPr lang="ja-JP" altLang="en-US" sz="600" dirty="0">
                <a:solidFill>
                  <a:sysClr val="windowText" lastClr="000000"/>
                </a:solidFill>
                <a:latin typeface="BIZ UDPゴシック" panose="020B0400000000000000" pitchFamily="50" charset="-128"/>
                <a:ea typeface="BIZ UDPゴシック" panose="020B0400000000000000" pitchFamily="50" charset="-128"/>
              </a:rPr>
              <a:t>－環境にやさしくみどり豊かな大阪－</a:t>
            </a:r>
            <a:endParaRPr lang="en-US" altLang="ja-JP" sz="600" dirty="0">
              <a:solidFill>
                <a:sysClr val="windowText" lastClr="000000"/>
              </a:solidFill>
              <a:latin typeface="BIZ UDPゴシック" panose="020B0400000000000000" pitchFamily="50" charset="-128"/>
              <a:ea typeface="BIZ UDPゴシック" panose="020B0400000000000000" pitchFamily="50" charset="-128"/>
            </a:endParaRPr>
          </a:p>
          <a:p>
            <a:pPr algn="ctr"/>
            <a:r>
              <a:rPr lang="ja-JP" altLang="en-US" sz="600" dirty="0">
                <a:solidFill>
                  <a:sysClr val="windowText" lastClr="000000"/>
                </a:solidFill>
                <a:latin typeface="BIZ UDPゴシック" panose="020B0400000000000000" pitchFamily="50" charset="-128"/>
                <a:ea typeface="BIZ UDPゴシック" panose="020B0400000000000000" pitchFamily="50" charset="-128"/>
              </a:rPr>
              <a:t>農村総合整備事業（豊能町）</a:t>
            </a:r>
          </a:p>
        </p:txBody>
      </p:sp>
      <p:pic>
        <p:nvPicPr>
          <p:cNvPr id="12" name="図 11">
            <a:extLst>
              <a:ext uri="{FF2B5EF4-FFF2-40B4-BE49-F238E27FC236}">
                <a16:creationId xmlns:a16="http://schemas.microsoft.com/office/drawing/2014/main" id="{7BA5A460-A06D-411E-94EE-6BF13705893F}"/>
              </a:ext>
            </a:extLst>
          </p:cNvPr>
          <p:cNvPicPr>
            <a:picLocks noChangeAspect="1"/>
          </p:cNvPicPr>
          <p:nvPr/>
        </p:nvPicPr>
        <p:blipFill>
          <a:blip r:embed="rId5"/>
          <a:stretch>
            <a:fillRect/>
          </a:stretch>
        </p:blipFill>
        <p:spPr>
          <a:xfrm>
            <a:off x="5987583" y="3144829"/>
            <a:ext cx="1656263" cy="1702657"/>
          </a:xfrm>
          <a:prstGeom prst="rect">
            <a:avLst/>
          </a:prstGeom>
        </p:spPr>
      </p:pic>
      <p:pic>
        <p:nvPicPr>
          <p:cNvPr id="14" name="図 13">
            <a:extLst>
              <a:ext uri="{FF2B5EF4-FFF2-40B4-BE49-F238E27FC236}">
                <a16:creationId xmlns:a16="http://schemas.microsoft.com/office/drawing/2014/main" id="{FD4E6605-0129-4F95-A937-C70A8996F8E1}"/>
              </a:ext>
            </a:extLst>
          </p:cNvPr>
          <p:cNvPicPr>
            <a:picLocks noChangeAspect="1"/>
          </p:cNvPicPr>
          <p:nvPr/>
        </p:nvPicPr>
        <p:blipFill>
          <a:blip r:embed="rId6"/>
          <a:stretch>
            <a:fillRect/>
          </a:stretch>
        </p:blipFill>
        <p:spPr>
          <a:xfrm>
            <a:off x="5983900" y="4846665"/>
            <a:ext cx="1604899" cy="1216617"/>
          </a:xfrm>
          <a:prstGeom prst="rect">
            <a:avLst/>
          </a:prstGeom>
        </p:spPr>
      </p:pic>
      <p:sp>
        <p:nvSpPr>
          <p:cNvPr id="58" name="テキスト ボックス 57">
            <a:extLst>
              <a:ext uri="{FF2B5EF4-FFF2-40B4-BE49-F238E27FC236}">
                <a16:creationId xmlns:a16="http://schemas.microsoft.com/office/drawing/2014/main" id="{62C9F945-88FD-45DB-9EEA-947B3F863103}"/>
              </a:ext>
            </a:extLst>
          </p:cNvPr>
          <p:cNvSpPr txBox="1"/>
          <p:nvPr/>
        </p:nvSpPr>
        <p:spPr>
          <a:xfrm>
            <a:off x="8464" y="6311841"/>
            <a:ext cx="9086767" cy="553998"/>
          </a:xfrm>
          <a:prstGeom prst="rect">
            <a:avLst/>
          </a:prstGeom>
          <a:noFill/>
        </p:spPr>
        <p:txBody>
          <a:bodyPr wrap="square">
            <a:spAutoFit/>
          </a:bodyPr>
          <a:lstStyle/>
          <a:p>
            <a:r>
              <a:rPr kumimoji="1" lang="ja-JP" altLang="en-US" sz="1000" dirty="0">
                <a:latin typeface="BIZ UDPゴシック" panose="020B0400000000000000" pitchFamily="50" charset="-128"/>
                <a:ea typeface="BIZ UDPゴシック" panose="020B0400000000000000" pitchFamily="50" charset="-128"/>
              </a:rPr>
              <a:t>▶将来像の実現や基本方針に関する施策の取組状況を点検、評価。土地利用区分ごとの面積推移調査により土地利用の大きな動向を把握するとともに、</a:t>
            </a:r>
            <a:endParaRPr kumimoji="1" lang="en-US" altLang="ja-JP" sz="1000" dirty="0">
              <a:latin typeface="BIZ UDPゴシック" panose="020B0400000000000000" pitchFamily="50" charset="-128"/>
              <a:ea typeface="BIZ UDPゴシック" panose="020B0400000000000000" pitchFamily="50" charset="-128"/>
            </a:endParaRPr>
          </a:p>
          <a:p>
            <a:r>
              <a:rPr kumimoji="1" lang="ja-JP" altLang="en-US" sz="1000" dirty="0">
                <a:latin typeface="BIZ UDPゴシック" panose="020B0400000000000000" pitchFamily="50" charset="-128"/>
                <a:ea typeface="BIZ UDPゴシック" panose="020B0400000000000000" pitchFamily="50" charset="-128"/>
              </a:rPr>
              <a:t>　質的観点も含めた指標設定により土地利用実態の変化を観測・分析し、評価する。</a:t>
            </a:r>
            <a:endParaRPr kumimoji="1" lang="en-US" altLang="ja-JP" sz="1000" dirty="0">
              <a:latin typeface="BIZ UDPゴシック" panose="020B0400000000000000" pitchFamily="50" charset="-128"/>
              <a:ea typeface="BIZ UDPゴシック" panose="020B0400000000000000" pitchFamily="50" charset="-128"/>
            </a:endParaRPr>
          </a:p>
          <a:p>
            <a:r>
              <a:rPr kumimoji="1" lang="ja-JP" altLang="en-US" sz="1000" dirty="0">
                <a:latin typeface="BIZ UDPゴシック" panose="020B0400000000000000" pitchFamily="50" charset="-128"/>
                <a:ea typeface="BIZ UDPゴシック" panose="020B0400000000000000" pitchFamily="50" charset="-128"/>
              </a:rPr>
              <a:t>▶その上で、新たな課題に対して、必要に応じて計画の見直しを行う。</a:t>
            </a:r>
            <a:endParaRPr kumimoji="1" lang="en-US" altLang="ja-JP" sz="1000" dirty="0">
              <a:latin typeface="BIZ UDPゴシック" panose="020B0400000000000000" pitchFamily="50" charset="-128"/>
              <a:ea typeface="BIZ UDPゴシック" panose="020B0400000000000000" pitchFamily="50" charset="-128"/>
            </a:endParaRPr>
          </a:p>
        </p:txBody>
      </p:sp>
      <p:sp>
        <p:nvSpPr>
          <p:cNvPr id="15" name="正方形/長方形 14">
            <a:extLst>
              <a:ext uri="{FF2B5EF4-FFF2-40B4-BE49-F238E27FC236}">
                <a16:creationId xmlns:a16="http://schemas.microsoft.com/office/drawing/2014/main" id="{E0D0DFE3-8144-C13C-9A0C-18A8A11D92A8}"/>
              </a:ext>
            </a:extLst>
          </p:cNvPr>
          <p:cNvSpPr/>
          <p:nvPr/>
        </p:nvSpPr>
        <p:spPr>
          <a:xfrm>
            <a:off x="14410" y="343259"/>
            <a:ext cx="9108000" cy="288000"/>
          </a:xfrm>
          <a:prstGeom prst="rect">
            <a:avLst/>
          </a:prstGeom>
          <a:ln>
            <a:solidFill>
              <a:srgbClr val="0070C0"/>
            </a:solidFill>
          </a:ln>
        </p:spPr>
        <p:style>
          <a:lnRef idx="2">
            <a:schemeClr val="accent5"/>
          </a:lnRef>
          <a:fillRef idx="1">
            <a:schemeClr val="lt1"/>
          </a:fillRef>
          <a:effectRef idx="0">
            <a:schemeClr val="accent5"/>
          </a:effectRef>
          <a:fontRef idx="minor">
            <a:schemeClr val="dk1"/>
          </a:fontRef>
        </p:style>
        <p:txBody>
          <a:bodyPr rtlCol="0" anchor="t"/>
          <a:lstStyle/>
          <a:p>
            <a:endParaRPr kumimoji="1" lang="en-US" altLang="ja-JP" sz="1200" dirty="0"/>
          </a:p>
          <a:p>
            <a:endParaRPr kumimoji="1" lang="en-US" altLang="ja-JP" sz="1200" dirty="0"/>
          </a:p>
          <a:p>
            <a:endParaRPr kumimoji="1" lang="en-US" altLang="ja-JP" sz="1200" dirty="0"/>
          </a:p>
          <a:p>
            <a:endParaRPr kumimoji="1" lang="en-US" altLang="ja-JP" sz="1200" dirty="0"/>
          </a:p>
        </p:txBody>
      </p:sp>
      <p:sp>
        <p:nvSpPr>
          <p:cNvPr id="32" name="テキスト ボックス 31">
            <a:extLst>
              <a:ext uri="{FF2B5EF4-FFF2-40B4-BE49-F238E27FC236}">
                <a16:creationId xmlns:a16="http://schemas.microsoft.com/office/drawing/2014/main" id="{4B936ACF-3904-D410-0D9F-B96F7F6A95DF}"/>
              </a:ext>
            </a:extLst>
          </p:cNvPr>
          <p:cNvSpPr txBox="1"/>
          <p:nvPr/>
        </p:nvSpPr>
        <p:spPr>
          <a:xfrm>
            <a:off x="-484" y="297649"/>
            <a:ext cx="9196735" cy="349702"/>
          </a:xfrm>
          <a:prstGeom prst="rect">
            <a:avLst/>
          </a:prstGeom>
          <a:noFill/>
          <a:ln>
            <a:noFill/>
          </a:ln>
        </p:spPr>
        <p:txBody>
          <a:bodyPr wrap="square" lIns="36000" tIns="36000" rIns="36000" bIns="36000" anchor="ctr">
            <a:spAutoFit/>
          </a:bodyPr>
          <a:lstStyle/>
          <a:p>
            <a:r>
              <a:rPr lang="ja-JP" altLang="en-US" sz="900" dirty="0">
                <a:latin typeface="BIZ UDPゴシック" panose="020B0400000000000000" pitchFamily="50" charset="-128"/>
                <a:ea typeface="BIZ UDPゴシック" panose="020B0400000000000000" pitchFamily="50" charset="-128"/>
              </a:rPr>
              <a:t>「大阪府土地利用基本計画」 ： 大阪府の土地利用の基本理念、将来像とその実現のための基本方針とともに、国土利用計画法第</a:t>
            </a:r>
            <a:r>
              <a:rPr lang="en-US" altLang="ja-JP" sz="900" dirty="0">
                <a:latin typeface="BIZ UDPゴシック" panose="020B0400000000000000" pitchFamily="50" charset="-128"/>
                <a:ea typeface="BIZ UDPゴシック" panose="020B0400000000000000" pitchFamily="50" charset="-128"/>
              </a:rPr>
              <a:t>9</a:t>
            </a:r>
            <a:r>
              <a:rPr lang="ja-JP" altLang="en-US" sz="900" dirty="0">
                <a:latin typeface="BIZ UDPゴシック" panose="020B0400000000000000" pitchFamily="50" charset="-128"/>
                <a:ea typeface="BIZ UDPゴシック" panose="020B0400000000000000" pitchFamily="50" charset="-128"/>
              </a:rPr>
              <a:t>条の規定に基づき、「国土利用計画（全国計画）」を基本</a:t>
            </a:r>
            <a:endParaRPr lang="en-US" altLang="ja-JP" sz="900" dirty="0">
              <a:latin typeface="BIZ UDPゴシック" panose="020B0400000000000000" pitchFamily="50" charset="-128"/>
              <a:ea typeface="BIZ UDPゴシック" panose="020B0400000000000000" pitchFamily="50" charset="-128"/>
            </a:endParaRPr>
          </a:p>
          <a:p>
            <a:r>
              <a:rPr lang="en-US" altLang="ja-JP" sz="900" dirty="0">
                <a:latin typeface="BIZ UDPゴシック" panose="020B0400000000000000" pitchFamily="50" charset="-128"/>
                <a:ea typeface="BIZ UDPゴシック" panose="020B0400000000000000" pitchFamily="50" charset="-128"/>
              </a:rPr>
              <a:t> </a:t>
            </a:r>
            <a:r>
              <a:rPr lang="ja-JP" altLang="en-US" sz="900" dirty="0">
                <a:latin typeface="BIZ UDPゴシック" panose="020B0400000000000000" pitchFamily="50" charset="-128"/>
                <a:ea typeface="BIZ UDPゴシック" panose="020B0400000000000000" pitchFamily="50" charset="-128"/>
              </a:rPr>
              <a:t>として、都市地域、農業地域、森林地域、自然公園地域、自然保全地域の五地域とこれらの土地利用の調整等に関する事項を定めるもの。</a:t>
            </a:r>
            <a:endParaRPr lang="en-US" altLang="ja-JP" sz="900" dirty="0">
              <a:latin typeface="BIZ UDPゴシック" panose="020B0400000000000000" pitchFamily="50" charset="-128"/>
              <a:ea typeface="BIZ UDPゴシック" panose="020B0400000000000000" pitchFamily="50" charset="-128"/>
            </a:endParaRPr>
          </a:p>
        </p:txBody>
      </p:sp>
      <p:pic>
        <p:nvPicPr>
          <p:cNvPr id="10" name="図 9">
            <a:extLst>
              <a:ext uri="{FF2B5EF4-FFF2-40B4-BE49-F238E27FC236}">
                <a16:creationId xmlns:a16="http://schemas.microsoft.com/office/drawing/2014/main" id="{4CD44F42-262A-1F66-F97B-451B8E3B3843}"/>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658640" y="4181454"/>
            <a:ext cx="1442941" cy="1773255"/>
          </a:xfrm>
          <a:prstGeom prst="rect">
            <a:avLst/>
          </a:prstGeom>
        </p:spPr>
      </p:pic>
    </p:spTree>
    <p:extLst>
      <p:ext uri="{BB962C8B-B14F-4D97-AF65-F5344CB8AC3E}">
        <p14:creationId xmlns:p14="http://schemas.microsoft.com/office/powerpoint/2010/main" val="32400640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935</Words>
  <Application>Microsoft Office PowerPoint</Application>
  <PresentationFormat>画面に合わせる (4:3)</PresentationFormat>
  <Paragraphs>90</Paragraphs>
  <Slides>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BIZ UDPゴシック</vt:lpstr>
      <vt:lpstr>游ゴシック</vt:lpstr>
      <vt:lpstr>Arial</vt:lpstr>
      <vt:lpstr>Calibri</vt:lpstr>
      <vt:lpstr>Calibri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2026-09-14T06:21:28Z</dcterms:created>
  <dcterms:modified xsi:type="dcterms:W3CDTF">2026-09-14T06:21:38Z</dcterms:modified>
</cp:coreProperties>
</file>