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32"/>
  </p:notesMasterIdLst>
  <p:sldIdLst>
    <p:sldId id="256" r:id="rId2"/>
    <p:sldId id="279" r:id="rId3"/>
    <p:sldId id="274" r:id="rId4"/>
    <p:sldId id="257" r:id="rId5"/>
    <p:sldId id="275" r:id="rId6"/>
    <p:sldId id="258" r:id="rId7"/>
    <p:sldId id="259" r:id="rId8"/>
    <p:sldId id="260" r:id="rId9"/>
    <p:sldId id="261" r:id="rId10"/>
    <p:sldId id="295" r:id="rId11"/>
    <p:sldId id="263" r:id="rId12"/>
    <p:sldId id="264" r:id="rId13"/>
    <p:sldId id="282" r:id="rId14"/>
    <p:sldId id="276" r:id="rId15"/>
    <p:sldId id="266" r:id="rId16"/>
    <p:sldId id="284" r:id="rId17"/>
    <p:sldId id="289" r:id="rId18"/>
    <p:sldId id="296" r:id="rId19"/>
    <p:sldId id="290" r:id="rId20"/>
    <p:sldId id="277" r:id="rId21"/>
    <p:sldId id="283" r:id="rId22"/>
    <p:sldId id="285" r:id="rId23"/>
    <p:sldId id="291" r:id="rId24"/>
    <p:sldId id="293" r:id="rId25"/>
    <p:sldId id="297" r:id="rId26"/>
    <p:sldId id="288" r:id="rId27"/>
    <p:sldId id="278" r:id="rId28"/>
    <p:sldId id="294" r:id="rId29"/>
    <p:sldId id="298" r:id="rId30"/>
    <p:sldId id="299" r:id="rId31"/>
  </p:sldIdLst>
  <p:sldSz cx="6858000" cy="9906000" type="A4"/>
  <p:notesSz cx="6807200" cy="9939338"/>
  <p:defaultTextStyle>
    <a:defPPr>
      <a:defRPr lang="en-US"/>
    </a:defPPr>
    <a:lvl1pPr marL="0" algn="l" defTabSz="419901" rtl="0" eaLnBrk="1" latinLnBrk="0" hangingPunct="1">
      <a:defRPr sz="1653" kern="1200">
        <a:solidFill>
          <a:schemeClr val="tx1"/>
        </a:solidFill>
        <a:latin typeface="+mn-lt"/>
        <a:ea typeface="+mn-ea"/>
        <a:cs typeface="+mn-cs"/>
      </a:defRPr>
    </a:lvl1pPr>
    <a:lvl2pPr marL="419901" algn="l" defTabSz="419901" rtl="0" eaLnBrk="1" latinLnBrk="0" hangingPunct="1">
      <a:defRPr sz="1653" kern="1200">
        <a:solidFill>
          <a:schemeClr val="tx1"/>
        </a:solidFill>
        <a:latin typeface="+mn-lt"/>
        <a:ea typeface="+mn-ea"/>
        <a:cs typeface="+mn-cs"/>
      </a:defRPr>
    </a:lvl2pPr>
    <a:lvl3pPr marL="839804" algn="l" defTabSz="419901" rtl="0" eaLnBrk="1" latinLnBrk="0" hangingPunct="1">
      <a:defRPr sz="1653" kern="1200">
        <a:solidFill>
          <a:schemeClr val="tx1"/>
        </a:solidFill>
        <a:latin typeface="+mn-lt"/>
        <a:ea typeface="+mn-ea"/>
        <a:cs typeface="+mn-cs"/>
      </a:defRPr>
    </a:lvl3pPr>
    <a:lvl4pPr marL="1259705" algn="l" defTabSz="419901" rtl="0" eaLnBrk="1" latinLnBrk="0" hangingPunct="1">
      <a:defRPr sz="1653" kern="1200">
        <a:solidFill>
          <a:schemeClr val="tx1"/>
        </a:solidFill>
        <a:latin typeface="+mn-lt"/>
        <a:ea typeface="+mn-ea"/>
        <a:cs typeface="+mn-cs"/>
      </a:defRPr>
    </a:lvl4pPr>
    <a:lvl5pPr marL="1679606" algn="l" defTabSz="419901" rtl="0" eaLnBrk="1" latinLnBrk="0" hangingPunct="1">
      <a:defRPr sz="1653" kern="1200">
        <a:solidFill>
          <a:schemeClr val="tx1"/>
        </a:solidFill>
        <a:latin typeface="+mn-lt"/>
        <a:ea typeface="+mn-ea"/>
        <a:cs typeface="+mn-cs"/>
      </a:defRPr>
    </a:lvl5pPr>
    <a:lvl6pPr marL="2099508" algn="l" defTabSz="419901" rtl="0" eaLnBrk="1" latinLnBrk="0" hangingPunct="1">
      <a:defRPr sz="1653" kern="1200">
        <a:solidFill>
          <a:schemeClr val="tx1"/>
        </a:solidFill>
        <a:latin typeface="+mn-lt"/>
        <a:ea typeface="+mn-ea"/>
        <a:cs typeface="+mn-cs"/>
      </a:defRPr>
    </a:lvl6pPr>
    <a:lvl7pPr marL="2519410" algn="l" defTabSz="419901" rtl="0" eaLnBrk="1" latinLnBrk="0" hangingPunct="1">
      <a:defRPr sz="1653" kern="1200">
        <a:solidFill>
          <a:schemeClr val="tx1"/>
        </a:solidFill>
        <a:latin typeface="+mn-lt"/>
        <a:ea typeface="+mn-ea"/>
        <a:cs typeface="+mn-cs"/>
      </a:defRPr>
    </a:lvl7pPr>
    <a:lvl8pPr marL="2939312" algn="l" defTabSz="419901" rtl="0" eaLnBrk="1" latinLnBrk="0" hangingPunct="1">
      <a:defRPr sz="1653" kern="1200">
        <a:solidFill>
          <a:schemeClr val="tx1"/>
        </a:solidFill>
        <a:latin typeface="+mn-lt"/>
        <a:ea typeface="+mn-ea"/>
        <a:cs typeface="+mn-cs"/>
      </a:defRPr>
    </a:lvl8pPr>
    <a:lvl9pPr marL="3359213" algn="l" defTabSz="419901" rtl="0" eaLnBrk="1" latinLnBrk="0" hangingPunct="1">
      <a:defRPr sz="1653"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02" userDrawn="1">
          <p15:clr>
            <a:srgbClr val="A4A3A4"/>
          </p15:clr>
        </p15:guide>
        <p15:guide id="2" pos="21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3668"/>
    <a:srgbClr val="FEDF86"/>
    <a:srgbClr val="FEE6A1"/>
    <a:srgbClr val="0000C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202B0CA-FC54-4496-8BCA-5EF66A818D29}" styleName="スタイル (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スタイル (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2477" y="58"/>
      </p:cViewPr>
      <p:guideLst>
        <p:guide orient="horz" pos="2002"/>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C857F448-3C4A-40D9-817C-C77A1800B7A8}" type="datetimeFigureOut">
              <a:rPr kumimoji="1" lang="ja-JP" altLang="en-US" smtClean="0"/>
              <a:t>2026/9/17</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00EBB2AD-1BCF-4342-A5CE-013F9755C23B}" type="slidenum">
              <a:rPr kumimoji="1" lang="ja-JP" altLang="en-US" smtClean="0"/>
              <a:t>‹#›</a:t>
            </a:fld>
            <a:endParaRPr kumimoji="1" lang="ja-JP" altLang="en-US"/>
          </a:p>
        </p:txBody>
      </p:sp>
    </p:spTree>
    <p:extLst>
      <p:ext uri="{BB962C8B-B14F-4D97-AF65-F5344CB8AC3E}">
        <p14:creationId xmlns:p14="http://schemas.microsoft.com/office/powerpoint/2010/main" val="1360120800"/>
      </p:ext>
    </p:extLst>
  </p:cSld>
  <p:clrMap bg1="lt1" tx1="dk1" bg2="lt2" tx2="dk2" accent1="accent1" accent2="accent2" accent3="accent3" accent4="accent4" accent5="accent5" accent6="accent6" hlink="hlink" folHlink="folHlink"/>
  <p:notesStyle>
    <a:lvl1pPr marL="0" algn="l" defTabSz="839804" rtl="0" eaLnBrk="1" latinLnBrk="0" hangingPunct="1">
      <a:defRPr kumimoji="1" sz="1102" kern="1200">
        <a:solidFill>
          <a:schemeClr val="tx1"/>
        </a:solidFill>
        <a:latin typeface="+mn-lt"/>
        <a:ea typeface="+mn-ea"/>
        <a:cs typeface="+mn-cs"/>
      </a:defRPr>
    </a:lvl1pPr>
    <a:lvl2pPr marL="419901" algn="l" defTabSz="839804" rtl="0" eaLnBrk="1" latinLnBrk="0" hangingPunct="1">
      <a:defRPr kumimoji="1" sz="1102" kern="1200">
        <a:solidFill>
          <a:schemeClr val="tx1"/>
        </a:solidFill>
        <a:latin typeface="+mn-lt"/>
        <a:ea typeface="+mn-ea"/>
        <a:cs typeface="+mn-cs"/>
      </a:defRPr>
    </a:lvl2pPr>
    <a:lvl3pPr marL="839804" algn="l" defTabSz="839804" rtl="0" eaLnBrk="1" latinLnBrk="0" hangingPunct="1">
      <a:defRPr kumimoji="1" sz="1102" kern="1200">
        <a:solidFill>
          <a:schemeClr val="tx1"/>
        </a:solidFill>
        <a:latin typeface="+mn-lt"/>
        <a:ea typeface="+mn-ea"/>
        <a:cs typeface="+mn-cs"/>
      </a:defRPr>
    </a:lvl3pPr>
    <a:lvl4pPr marL="1259705" algn="l" defTabSz="839804" rtl="0" eaLnBrk="1" latinLnBrk="0" hangingPunct="1">
      <a:defRPr kumimoji="1" sz="1102" kern="1200">
        <a:solidFill>
          <a:schemeClr val="tx1"/>
        </a:solidFill>
        <a:latin typeface="+mn-lt"/>
        <a:ea typeface="+mn-ea"/>
        <a:cs typeface="+mn-cs"/>
      </a:defRPr>
    </a:lvl4pPr>
    <a:lvl5pPr marL="1679606" algn="l" defTabSz="839804" rtl="0" eaLnBrk="1" latinLnBrk="0" hangingPunct="1">
      <a:defRPr kumimoji="1" sz="1102" kern="1200">
        <a:solidFill>
          <a:schemeClr val="tx1"/>
        </a:solidFill>
        <a:latin typeface="+mn-lt"/>
        <a:ea typeface="+mn-ea"/>
        <a:cs typeface="+mn-cs"/>
      </a:defRPr>
    </a:lvl5pPr>
    <a:lvl6pPr marL="2099508" algn="l" defTabSz="839804" rtl="0" eaLnBrk="1" latinLnBrk="0" hangingPunct="1">
      <a:defRPr kumimoji="1" sz="1102" kern="1200">
        <a:solidFill>
          <a:schemeClr val="tx1"/>
        </a:solidFill>
        <a:latin typeface="+mn-lt"/>
        <a:ea typeface="+mn-ea"/>
        <a:cs typeface="+mn-cs"/>
      </a:defRPr>
    </a:lvl6pPr>
    <a:lvl7pPr marL="2519410" algn="l" defTabSz="839804" rtl="0" eaLnBrk="1" latinLnBrk="0" hangingPunct="1">
      <a:defRPr kumimoji="1" sz="1102" kern="1200">
        <a:solidFill>
          <a:schemeClr val="tx1"/>
        </a:solidFill>
        <a:latin typeface="+mn-lt"/>
        <a:ea typeface="+mn-ea"/>
        <a:cs typeface="+mn-cs"/>
      </a:defRPr>
    </a:lvl7pPr>
    <a:lvl8pPr marL="2939312" algn="l" defTabSz="839804" rtl="0" eaLnBrk="1" latinLnBrk="0" hangingPunct="1">
      <a:defRPr kumimoji="1" sz="1102" kern="1200">
        <a:solidFill>
          <a:schemeClr val="tx1"/>
        </a:solidFill>
        <a:latin typeface="+mn-lt"/>
        <a:ea typeface="+mn-ea"/>
        <a:cs typeface="+mn-cs"/>
      </a:defRPr>
    </a:lvl8pPr>
    <a:lvl9pPr marL="3359213" algn="l" defTabSz="839804" rtl="0" eaLnBrk="1" latinLnBrk="0" hangingPunct="1">
      <a:defRPr kumimoji="1" sz="110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1D01F-F04E-3322-735B-0406914D83D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66F3B25-BF92-49BB-75AF-C1BE0F111D47}"/>
              </a:ext>
            </a:extLst>
          </p:cNvPr>
          <p:cNvSpPr>
            <a:spLocks noGrp="1" noRot="1" noChangeAspect="1"/>
          </p:cNvSpPr>
          <p:nvPr>
            <p:ph type="sldImg"/>
          </p:nvPr>
        </p:nvSpPr>
        <p:spPr>
          <a:xfrm>
            <a:off x="2243138" y="1243013"/>
            <a:ext cx="2320925" cy="3354387"/>
          </a:xfrm>
        </p:spPr>
      </p:sp>
      <p:sp>
        <p:nvSpPr>
          <p:cNvPr id="3" name="ノート プレースホルダー 2">
            <a:extLst>
              <a:ext uri="{FF2B5EF4-FFF2-40B4-BE49-F238E27FC236}">
                <a16:creationId xmlns:a16="http://schemas.microsoft.com/office/drawing/2014/main" id="{158D6A54-6B1D-8C49-E406-D4C157062445}"/>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572A61F-305C-9DEB-CC4D-B5B2D0A8A042}"/>
              </a:ext>
            </a:extLst>
          </p:cNvPr>
          <p:cNvSpPr>
            <a:spLocks noGrp="1"/>
          </p:cNvSpPr>
          <p:nvPr>
            <p:ph type="sldNum" sz="quarter" idx="5"/>
          </p:nvPr>
        </p:nvSpPr>
        <p:spPr/>
        <p:txBody>
          <a:bodyPr/>
          <a:lstStyle/>
          <a:p>
            <a:fld id="{00EBB2AD-1BCF-4342-A5CE-013F9755C23B}" type="slidenum">
              <a:rPr kumimoji="1" lang="ja-JP" altLang="en-US" smtClean="0"/>
              <a:t>17</a:t>
            </a:fld>
            <a:endParaRPr kumimoji="1" lang="ja-JP" altLang="en-US"/>
          </a:p>
        </p:txBody>
      </p:sp>
    </p:spTree>
    <p:extLst>
      <p:ext uri="{BB962C8B-B14F-4D97-AF65-F5344CB8AC3E}">
        <p14:creationId xmlns:p14="http://schemas.microsoft.com/office/powerpoint/2010/main" val="2855773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47B00-A2DE-DC36-4A03-64154A0418B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2CB6A54-B57B-156D-4E59-CAD66388D8E8}"/>
              </a:ext>
            </a:extLst>
          </p:cNvPr>
          <p:cNvSpPr>
            <a:spLocks noGrp="1" noRot="1" noChangeAspect="1"/>
          </p:cNvSpPr>
          <p:nvPr>
            <p:ph type="sldImg"/>
          </p:nvPr>
        </p:nvSpPr>
        <p:spPr>
          <a:xfrm>
            <a:off x="2243138" y="1243013"/>
            <a:ext cx="2320925" cy="3354387"/>
          </a:xfrm>
        </p:spPr>
      </p:sp>
      <p:sp>
        <p:nvSpPr>
          <p:cNvPr id="3" name="ノート プレースホルダー 2">
            <a:extLst>
              <a:ext uri="{FF2B5EF4-FFF2-40B4-BE49-F238E27FC236}">
                <a16:creationId xmlns:a16="http://schemas.microsoft.com/office/drawing/2014/main" id="{4D320155-B5F9-F92A-3188-398CD3F758D0}"/>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B277152-52D3-93B7-9A36-9A4B66F5B803}"/>
              </a:ext>
            </a:extLst>
          </p:cNvPr>
          <p:cNvSpPr>
            <a:spLocks noGrp="1"/>
          </p:cNvSpPr>
          <p:nvPr>
            <p:ph type="sldNum" sz="quarter" idx="5"/>
          </p:nvPr>
        </p:nvSpPr>
        <p:spPr/>
        <p:txBody>
          <a:bodyPr/>
          <a:lstStyle/>
          <a:p>
            <a:fld id="{00EBB2AD-1BCF-4342-A5CE-013F9755C23B}" type="slidenum">
              <a:rPr kumimoji="1" lang="ja-JP" altLang="en-US" smtClean="0"/>
              <a:t>18</a:t>
            </a:fld>
            <a:endParaRPr kumimoji="1" lang="ja-JP" altLang="en-US"/>
          </a:p>
        </p:txBody>
      </p:sp>
    </p:spTree>
    <p:extLst>
      <p:ext uri="{BB962C8B-B14F-4D97-AF65-F5344CB8AC3E}">
        <p14:creationId xmlns:p14="http://schemas.microsoft.com/office/powerpoint/2010/main" val="3623311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55D0B-2529-9E5F-3239-DBD723E0EAF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09FBCB3-5A2D-A517-3267-AB0961F9CF83}"/>
              </a:ext>
            </a:extLst>
          </p:cNvPr>
          <p:cNvSpPr>
            <a:spLocks noGrp="1" noRot="1" noChangeAspect="1"/>
          </p:cNvSpPr>
          <p:nvPr>
            <p:ph type="sldImg"/>
          </p:nvPr>
        </p:nvSpPr>
        <p:spPr>
          <a:xfrm>
            <a:off x="2243138" y="1243013"/>
            <a:ext cx="2320925" cy="3354387"/>
          </a:xfrm>
        </p:spPr>
      </p:sp>
      <p:sp>
        <p:nvSpPr>
          <p:cNvPr id="3" name="ノート プレースホルダー 2">
            <a:extLst>
              <a:ext uri="{FF2B5EF4-FFF2-40B4-BE49-F238E27FC236}">
                <a16:creationId xmlns:a16="http://schemas.microsoft.com/office/drawing/2014/main" id="{4B945768-9195-593A-7E9F-42099CA2FAE9}"/>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0951615-3213-386F-4987-4FE36BCB763E}"/>
              </a:ext>
            </a:extLst>
          </p:cNvPr>
          <p:cNvSpPr>
            <a:spLocks noGrp="1"/>
          </p:cNvSpPr>
          <p:nvPr>
            <p:ph type="sldNum" sz="quarter" idx="5"/>
          </p:nvPr>
        </p:nvSpPr>
        <p:spPr/>
        <p:txBody>
          <a:bodyPr/>
          <a:lstStyle/>
          <a:p>
            <a:fld id="{00EBB2AD-1BCF-4342-A5CE-013F9755C23B}" type="slidenum">
              <a:rPr kumimoji="1" lang="ja-JP" altLang="en-US" smtClean="0"/>
              <a:t>19</a:t>
            </a:fld>
            <a:endParaRPr kumimoji="1" lang="ja-JP" altLang="en-US"/>
          </a:p>
        </p:txBody>
      </p:sp>
    </p:spTree>
    <p:extLst>
      <p:ext uri="{BB962C8B-B14F-4D97-AF65-F5344CB8AC3E}">
        <p14:creationId xmlns:p14="http://schemas.microsoft.com/office/powerpoint/2010/main" val="366611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21884" y="1974432"/>
            <a:ext cx="7048020" cy="1362388"/>
          </a:xfrm>
        </p:spPr>
        <p:txBody>
          <a:bodyPr/>
          <a:lstStyle/>
          <a:p>
            <a:r>
              <a:rPr lang="en-US"/>
              <a:t>Click to edit Master title style</a:t>
            </a:r>
          </a:p>
        </p:txBody>
      </p:sp>
      <p:sp>
        <p:nvSpPr>
          <p:cNvPr id="3" name="Subtitle 2"/>
          <p:cNvSpPr>
            <a:spLocks noGrp="1"/>
          </p:cNvSpPr>
          <p:nvPr>
            <p:ph type="subTitle" idx="1"/>
          </p:nvPr>
        </p:nvSpPr>
        <p:spPr>
          <a:xfrm>
            <a:off x="1243768" y="3601647"/>
            <a:ext cx="5804252" cy="1624272"/>
          </a:xfrm>
        </p:spPr>
        <p:txBody>
          <a:bodyPr/>
          <a:lstStyle>
            <a:lvl1pPr marL="0" indent="0" algn="ctr">
              <a:buNone/>
              <a:defRPr>
                <a:solidFill>
                  <a:schemeClr val="tx1">
                    <a:tint val="75000"/>
                  </a:schemeClr>
                </a:solidFill>
              </a:defRPr>
            </a:lvl1pPr>
            <a:lvl2pPr marL="414605" indent="0" algn="ctr">
              <a:buNone/>
              <a:defRPr>
                <a:solidFill>
                  <a:schemeClr val="tx1">
                    <a:tint val="75000"/>
                  </a:schemeClr>
                </a:solidFill>
              </a:defRPr>
            </a:lvl2pPr>
            <a:lvl3pPr marL="829209" indent="0" algn="ctr">
              <a:buNone/>
              <a:defRPr>
                <a:solidFill>
                  <a:schemeClr val="tx1">
                    <a:tint val="75000"/>
                  </a:schemeClr>
                </a:solidFill>
              </a:defRPr>
            </a:lvl3pPr>
            <a:lvl4pPr marL="1243814" indent="0" algn="ctr">
              <a:buNone/>
              <a:defRPr>
                <a:solidFill>
                  <a:schemeClr val="tx1">
                    <a:tint val="75000"/>
                  </a:schemeClr>
                </a:solidFill>
              </a:defRPr>
            </a:lvl4pPr>
            <a:lvl5pPr marL="1658419" indent="0" algn="ctr">
              <a:buNone/>
              <a:defRPr>
                <a:solidFill>
                  <a:schemeClr val="tx1">
                    <a:tint val="75000"/>
                  </a:schemeClr>
                </a:solidFill>
              </a:defRPr>
            </a:lvl5pPr>
            <a:lvl6pPr marL="2073025" indent="0" algn="ctr">
              <a:buNone/>
              <a:defRPr>
                <a:solidFill>
                  <a:schemeClr val="tx1">
                    <a:tint val="75000"/>
                  </a:schemeClr>
                </a:solidFill>
              </a:defRPr>
            </a:lvl6pPr>
            <a:lvl7pPr marL="2487628" indent="0" algn="ctr">
              <a:buNone/>
              <a:defRPr>
                <a:solidFill>
                  <a:schemeClr val="tx1">
                    <a:tint val="75000"/>
                  </a:schemeClr>
                </a:solidFill>
              </a:defRPr>
            </a:lvl7pPr>
            <a:lvl8pPr marL="2902233" indent="0" algn="ctr">
              <a:buNone/>
              <a:defRPr>
                <a:solidFill>
                  <a:schemeClr val="tx1">
                    <a:tint val="75000"/>
                  </a:schemeClr>
                </a:solidFill>
              </a:defRPr>
            </a:lvl8pPr>
            <a:lvl9pPr marL="331683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4994" y="4084222"/>
            <a:ext cx="7048020" cy="1262342"/>
          </a:xfrm>
        </p:spPr>
        <p:txBody>
          <a:bodyPr anchor="t"/>
          <a:lstStyle>
            <a:lvl1pPr algn="l">
              <a:defRPr sz="3627" b="1" cap="all"/>
            </a:lvl1pPr>
          </a:lstStyle>
          <a:p>
            <a:r>
              <a:rPr lang="en-US"/>
              <a:t>Click to edit Master title style</a:t>
            </a:r>
          </a:p>
        </p:txBody>
      </p:sp>
      <p:sp>
        <p:nvSpPr>
          <p:cNvPr id="3" name="Text Placeholder 2"/>
          <p:cNvSpPr>
            <a:spLocks noGrp="1"/>
          </p:cNvSpPr>
          <p:nvPr>
            <p:ph type="body" idx="1"/>
          </p:nvPr>
        </p:nvSpPr>
        <p:spPr>
          <a:xfrm>
            <a:off x="654994" y="2693883"/>
            <a:ext cx="7048020" cy="1390341"/>
          </a:xfrm>
        </p:spPr>
        <p:txBody>
          <a:bodyPr anchor="b"/>
          <a:lstStyle>
            <a:lvl1pPr marL="0" indent="0">
              <a:buNone/>
              <a:defRPr sz="1814">
                <a:solidFill>
                  <a:schemeClr val="tx1">
                    <a:tint val="75000"/>
                  </a:schemeClr>
                </a:solidFill>
              </a:defRPr>
            </a:lvl1pPr>
            <a:lvl2pPr marL="414605" indent="0">
              <a:buNone/>
              <a:defRPr sz="1632">
                <a:solidFill>
                  <a:schemeClr val="tx1">
                    <a:tint val="75000"/>
                  </a:schemeClr>
                </a:solidFill>
              </a:defRPr>
            </a:lvl2pPr>
            <a:lvl3pPr marL="829209" indent="0">
              <a:buNone/>
              <a:defRPr sz="1451">
                <a:solidFill>
                  <a:schemeClr val="tx1">
                    <a:tint val="75000"/>
                  </a:schemeClr>
                </a:solidFill>
              </a:defRPr>
            </a:lvl3pPr>
            <a:lvl4pPr marL="1243814" indent="0">
              <a:buNone/>
              <a:defRPr sz="1270">
                <a:solidFill>
                  <a:schemeClr val="tx1">
                    <a:tint val="75000"/>
                  </a:schemeClr>
                </a:solidFill>
              </a:defRPr>
            </a:lvl4pPr>
            <a:lvl5pPr marL="1658419" indent="0">
              <a:buNone/>
              <a:defRPr sz="1270">
                <a:solidFill>
                  <a:schemeClr val="tx1">
                    <a:tint val="75000"/>
                  </a:schemeClr>
                </a:solidFill>
              </a:defRPr>
            </a:lvl5pPr>
            <a:lvl6pPr marL="2073025" indent="0">
              <a:buNone/>
              <a:defRPr sz="1270">
                <a:solidFill>
                  <a:schemeClr val="tx1">
                    <a:tint val="75000"/>
                  </a:schemeClr>
                </a:solidFill>
              </a:defRPr>
            </a:lvl6pPr>
            <a:lvl7pPr marL="2487628" indent="0">
              <a:buNone/>
              <a:defRPr sz="1270">
                <a:solidFill>
                  <a:schemeClr val="tx1">
                    <a:tint val="75000"/>
                  </a:schemeClr>
                </a:solidFill>
              </a:defRPr>
            </a:lvl7pPr>
            <a:lvl8pPr marL="2902233" indent="0">
              <a:buNone/>
              <a:defRPr sz="1270">
                <a:solidFill>
                  <a:schemeClr val="tx1">
                    <a:tint val="75000"/>
                  </a:schemeClr>
                </a:solidFill>
              </a:defRPr>
            </a:lvl8pPr>
            <a:lvl9pPr marL="3316838" indent="0">
              <a:buNone/>
              <a:defRPr sz="127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4589" y="1483035"/>
            <a:ext cx="3662207" cy="4194565"/>
          </a:xfrm>
        </p:spPr>
        <p:txBody>
          <a:bodyPr/>
          <a:lstStyle>
            <a:lvl1pPr>
              <a:defRPr sz="2539"/>
            </a:lvl1pPr>
            <a:lvl2pPr>
              <a:defRPr sz="2176"/>
            </a:lvl2pPr>
            <a:lvl3pPr>
              <a:defRPr sz="1814"/>
            </a:lvl3pPr>
            <a:lvl4pPr>
              <a:defRPr sz="1632"/>
            </a:lvl4pPr>
            <a:lvl5pPr>
              <a:defRPr sz="1632"/>
            </a:lvl5pPr>
            <a:lvl6pPr>
              <a:defRPr sz="1632"/>
            </a:lvl6pPr>
            <a:lvl7pPr>
              <a:defRPr sz="1632"/>
            </a:lvl7pPr>
            <a:lvl8pPr>
              <a:defRPr sz="1632"/>
            </a:lvl8pPr>
            <a:lvl9pPr>
              <a:defRPr sz="16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214992" y="1483035"/>
            <a:ext cx="3662207" cy="4194565"/>
          </a:xfrm>
        </p:spPr>
        <p:txBody>
          <a:bodyPr/>
          <a:lstStyle>
            <a:lvl1pPr>
              <a:defRPr sz="2539"/>
            </a:lvl1pPr>
            <a:lvl2pPr>
              <a:defRPr sz="2176"/>
            </a:lvl2pPr>
            <a:lvl3pPr>
              <a:defRPr sz="1814"/>
            </a:lvl3pPr>
            <a:lvl4pPr>
              <a:defRPr sz="1632"/>
            </a:lvl4pPr>
            <a:lvl5pPr>
              <a:defRPr sz="1632"/>
            </a:lvl5pPr>
            <a:lvl6pPr>
              <a:defRPr sz="1632"/>
            </a:lvl6pPr>
            <a:lvl7pPr>
              <a:defRPr sz="1632"/>
            </a:lvl7pPr>
            <a:lvl8pPr>
              <a:defRPr sz="1632"/>
            </a:lvl8pPr>
            <a:lvl9pPr>
              <a:defRPr sz="16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14589" y="1422710"/>
            <a:ext cx="3663647" cy="592918"/>
          </a:xfrm>
        </p:spPr>
        <p:txBody>
          <a:bodyPr anchor="b"/>
          <a:lstStyle>
            <a:lvl1pPr marL="0" indent="0">
              <a:buNone/>
              <a:defRPr sz="2176" b="1"/>
            </a:lvl1pPr>
            <a:lvl2pPr marL="414605" indent="0">
              <a:buNone/>
              <a:defRPr sz="1814" b="1"/>
            </a:lvl2pPr>
            <a:lvl3pPr marL="829209" indent="0">
              <a:buNone/>
              <a:defRPr sz="1632" b="1"/>
            </a:lvl3pPr>
            <a:lvl4pPr marL="1243814" indent="0">
              <a:buNone/>
              <a:defRPr sz="1451" b="1"/>
            </a:lvl4pPr>
            <a:lvl5pPr marL="1658419" indent="0">
              <a:buNone/>
              <a:defRPr sz="1451" b="1"/>
            </a:lvl5pPr>
            <a:lvl6pPr marL="2073025" indent="0">
              <a:buNone/>
              <a:defRPr sz="1451" b="1"/>
            </a:lvl6pPr>
            <a:lvl7pPr marL="2487628" indent="0">
              <a:buNone/>
              <a:defRPr sz="1451" b="1"/>
            </a:lvl7pPr>
            <a:lvl8pPr marL="2902233" indent="0">
              <a:buNone/>
              <a:defRPr sz="1451" b="1"/>
            </a:lvl8pPr>
            <a:lvl9pPr marL="3316838" indent="0">
              <a:buNone/>
              <a:defRPr sz="1451" b="1"/>
            </a:lvl9pPr>
          </a:lstStyle>
          <a:p>
            <a:pPr lvl="0"/>
            <a:r>
              <a:rPr lang="en-US"/>
              <a:t>Click to edit Master text styles</a:t>
            </a:r>
          </a:p>
        </p:txBody>
      </p:sp>
      <p:sp>
        <p:nvSpPr>
          <p:cNvPr id="4" name="Content Placeholder 3"/>
          <p:cNvSpPr>
            <a:spLocks noGrp="1"/>
          </p:cNvSpPr>
          <p:nvPr>
            <p:ph sz="half" idx="2"/>
          </p:nvPr>
        </p:nvSpPr>
        <p:spPr>
          <a:xfrm>
            <a:off x="414589" y="2015627"/>
            <a:ext cx="3663647" cy="3661969"/>
          </a:xfrm>
        </p:spPr>
        <p:txBody>
          <a:bodyPr/>
          <a:lstStyle>
            <a:lvl1pPr>
              <a:defRPr sz="2176"/>
            </a:lvl1pPr>
            <a:lvl2pPr>
              <a:defRPr sz="1814"/>
            </a:lvl2pPr>
            <a:lvl3pPr>
              <a:defRPr sz="1632"/>
            </a:lvl3pPr>
            <a:lvl4pPr>
              <a:defRPr sz="1451"/>
            </a:lvl4pPr>
            <a:lvl5pPr>
              <a:defRPr sz="1451"/>
            </a:lvl5pPr>
            <a:lvl6pPr>
              <a:defRPr sz="1451"/>
            </a:lvl6pPr>
            <a:lvl7pPr>
              <a:defRPr sz="1451"/>
            </a:lvl7pPr>
            <a:lvl8pPr>
              <a:defRPr sz="1451"/>
            </a:lvl8pPr>
            <a:lvl9pPr>
              <a:defRPr sz="145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212115" y="1422710"/>
            <a:ext cx="3665086" cy="592918"/>
          </a:xfrm>
        </p:spPr>
        <p:txBody>
          <a:bodyPr anchor="b"/>
          <a:lstStyle>
            <a:lvl1pPr marL="0" indent="0">
              <a:buNone/>
              <a:defRPr sz="2176" b="1"/>
            </a:lvl1pPr>
            <a:lvl2pPr marL="414605" indent="0">
              <a:buNone/>
              <a:defRPr sz="1814" b="1"/>
            </a:lvl2pPr>
            <a:lvl3pPr marL="829209" indent="0">
              <a:buNone/>
              <a:defRPr sz="1632" b="1"/>
            </a:lvl3pPr>
            <a:lvl4pPr marL="1243814" indent="0">
              <a:buNone/>
              <a:defRPr sz="1451" b="1"/>
            </a:lvl4pPr>
            <a:lvl5pPr marL="1658419" indent="0">
              <a:buNone/>
              <a:defRPr sz="1451" b="1"/>
            </a:lvl5pPr>
            <a:lvl6pPr marL="2073025" indent="0">
              <a:buNone/>
              <a:defRPr sz="1451" b="1"/>
            </a:lvl6pPr>
            <a:lvl7pPr marL="2487628" indent="0">
              <a:buNone/>
              <a:defRPr sz="1451" b="1"/>
            </a:lvl7pPr>
            <a:lvl8pPr marL="2902233" indent="0">
              <a:buNone/>
              <a:defRPr sz="1451" b="1"/>
            </a:lvl8pPr>
            <a:lvl9pPr marL="3316838" indent="0">
              <a:buNone/>
              <a:defRPr sz="1451" b="1"/>
            </a:lvl9pPr>
          </a:lstStyle>
          <a:p>
            <a:pPr lvl="0"/>
            <a:r>
              <a:rPr lang="en-US"/>
              <a:t>Click to edit Master text styles</a:t>
            </a:r>
          </a:p>
        </p:txBody>
      </p:sp>
      <p:sp>
        <p:nvSpPr>
          <p:cNvPr id="6" name="Content Placeholder 5"/>
          <p:cNvSpPr>
            <a:spLocks noGrp="1"/>
          </p:cNvSpPr>
          <p:nvPr>
            <p:ph sz="quarter" idx="4"/>
          </p:nvPr>
        </p:nvSpPr>
        <p:spPr>
          <a:xfrm>
            <a:off x="4212115" y="2015627"/>
            <a:ext cx="3665086" cy="3661969"/>
          </a:xfrm>
        </p:spPr>
        <p:txBody>
          <a:bodyPr/>
          <a:lstStyle>
            <a:lvl1pPr>
              <a:defRPr sz="2176"/>
            </a:lvl1pPr>
            <a:lvl2pPr>
              <a:defRPr sz="1814"/>
            </a:lvl2pPr>
            <a:lvl3pPr>
              <a:defRPr sz="1632"/>
            </a:lvl3pPr>
            <a:lvl4pPr>
              <a:defRPr sz="1451"/>
            </a:lvl4pPr>
            <a:lvl5pPr>
              <a:defRPr sz="1451"/>
            </a:lvl5pPr>
            <a:lvl6pPr>
              <a:defRPr sz="1451"/>
            </a:lvl6pPr>
            <a:lvl7pPr>
              <a:defRPr sz="1451"/>
            </a:lvl7pPr>
            <a:lvl8pPr>
              <a:defRPr sz="1451"/>
            </a:lvl8pPr>
            <a:lvl9pPr>
              <a:defRPr sz="145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4593" y="253060"/>
            <a:ext cx="2727941" cy="1076963"/>
          </a:xfrm>
        </p:spPr>
        <p:txBody>
          <a:bodyPr anchor="b"/>
          <a:lstStyle>
            <a:lvl1pPr algn="l">
              <a:defRPr sz="1814" b="1"/>
            </a:lvl1pPr>
          </a:lstStyle>
          <a:p>
            <a:r>
              <a:rPr lang="en-US"/>
              <a:t>Click to edit Master title style</a:t>
            </a:r>
          </a:p>
        </p:txBody>
      </p:sp>
      <p:sp>
        <p:nvSpPr>
          <p:cNvPr id="3" name="Content Placeholder 2"/>
          <p:cNvSpPr>
            <a:spLocks noGrp="1"/>
          </p:cNvSpPr>
          <p:nvPr>
            <p:ph idx="1"/>
          </p:nvPr>
        </p:nvSpPr>
        <p:spPr>
          <a:xfrm>
            <a:off x="3241859" y="253061"/>
            <a:ext cx="4635340" cy="5424539"/>
          </a:xfrm>
        </p:spPr>
        <p:txBody>
          <a:bodyPr/>
          <a:lstStyle>
            <a:lvl1pPr>
              <a:defRPr sz="2902"/>
            </a:lvl1pPr>
            <a:lvl2pPr>
              <a:defRPr sz="2539"/>
            </a:lvl2pPr>
            <a:lvl3pPr>
              <a:defRPr sz="2176"/>
            </a:lvl3pPr>
            <a:lvl4pPr>
              <a:defRPr sz="1814"/>
            </a:lvl4pPr>
            <a:lvl5pPr>
              <a:defRPr sz="1814"/>
            </a:lvl5pPr>
            <a:lvl6pPr>
              <a:defRPr sz="1814"/>
            </a:lvl6pPr>
            <a:lvl7pPr>
              <a:defRPr sz="1814"/>
            </a:lvl7pPr>
            <a:lvl8pPr>
              <a:defRPr sz="1814"/>
            </a:lvl8pPr>
            <a:lvl9pPr>
              <a:defRPr sz="18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14593" y="1330020"/>
            <a:ext cx="2727941" cy="4347576"/>
          </a:xfrm>
        </p:spPr>
        <p:txBody>
          <a:bodyPr/>
          <a:lstStyle>
            <a:lvl1pPr marL="0" indent="0">
              <a:buNone/>
              <a:defRPr sz="1270"/>
            </a:lvl1pPr>
            <a:lvl2pPr marL="414605" indent="0">
              <a:buNone/>
              <a:defRPr sz="1088"/>
            </a:lvl2pPr>
            <a:lvl3pPr marL="829209" indent="0">
              <a:buNone/>
              <a:defRPr sz="907"/>
            </a:lvl3pPr>
            <a:lvl4pPr marL="1243814" indent="0">
              <a:buNone/>
              <a:defRPr sz="816"/>
            </a:lvl4pPr>
            <a:lvl5pPr marL="1658419" indent="0">
              <a:buNone/>
              <a:defRPr sz="816"/>
            </a:lvl5pPr>
            <a:lvl6pPr marL="2073025" indent="0">
              <a:buNone/>
              <a:defRPr sz="816"/>
            </a:lvl6pPr>
            <a:lvl7pPr marL="2487628" indent="0">
              <a:buNone/>
              <a:defRPr sz="816"/>
            </a:lvl7pPr>
            <a:lvl8pPr marL="2902233" indent="0">
              <a:buNone/>
              <a:defRPr sz="816"/>
            </a:lvl8pPr>
            <a:lvl9pPr marL="3316838" indent="0">
              <a:buNone/>
              <a:defRPr sz="816"/>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25249" y="4449095"/>
            <a:ext cx="4975073" cy="525241"/>
          </a:xfrm>
        </p:spPr>
        <p:txBody>
          <a:bodyPr anchor="b"/>
          <a:lstStyle>
            <a:lvl1pPr algn="l">
              <a:defRPr sz="1814" b="1"/>
            </a:lvl1pPr>
          </a:lstStyle>
          <a:p>
            <a:r>
              <a:rPr lang="en-US"/>
              <a:t>Click to edit Master title style</a:t>
            </a:r>
          </a:p>
        </p:txBody>
      </p:sp>
      <p:sp>
        <p:nvSpPr>
          <p:cNvPr id="3" name="Picture Placeholder 2"/>
          <p:cNvSpPr>
            <a:spLocks noGrp="1"/>
          </p:cNvSpPr>
          <p:nvPr>
            <p:ph type="pic" idx="1"/>
          </p:nvPr>
        </p:nvSpPr>
        <p:spPr>
          <a:xfrm>
            <a:off x="1625249" y="567907"/>
            <a:ext cx="4975073" cy="3813508"/>
          </a:xfrm>
        </p:spPr>
        <p:txBody>
          <a:bodyPr/>
          <a:lstStyle>
            <a:lvl1pPr marL="0" indent="0">
              <a:buNone/>
              <a:defRPr sz="2902"/>
            </a:lvl1pPr>
            <a:lvl2pPr marL="414605" indent="0">
              <a:buNone/>
              <a:defRPr sz="2539"/>
            </a:lvl2pPr>
            <a:lvl3pPr marL="829209" indent="0">
              <a:buNone/>
              <a:defRPr sz="2176"/>
            </a:lvl3pPr>
            <a:lvl4pPr marL="1243814" indent="0">
              <a:buNone/>
              <a:defRPr sz="1814"/>
            </a:lvl4pPr>
            <a:lvl5pPr marL="1658419" indent="0">
              <a:buNone/>
              <a:defRPr sz="1814"/>
            </a:lvl5pPr>
            <a:lvl6pPr marL="2073025" indent="0">
              <a:buNone/>
              <a:defRPr sz="1814"/>
            </a:lvl6pPr>
            <a:lvl7pPr marL="2487628" indent="0">
              <a:buNone/>
              <a:defRPr sz="1814"/>
            </a:lvl7pPr>
            <a:lvl8pPr marL="2902233" indent="0">
              <a:buNone/>
              <a:defRPr sz="1814"/>
            </a:lvl8pPr>
            <a:lvl9pPr marL="3316838" indent="0">
              <a:buNone/>
              <a:defRPr sz="1814"/>
            </a:lvl9pPr>
          </a:lstStyle>
          <a:p>
            <a:endParaRPr lang="en-US"/>
          </a:p>
        </p:txBody>
      </p:sp>
      <p:sp>
        <p:nvSpPr>
          <p:cNvPr id="4" name="Text Placeholder 3"/>
          <p:cNvSpPr>
            <a:spLocks noGrp="1"/>
          </p:cNvSpPr>
          <p:nvPr>
            <p:ph type="body" sz="half" idx="2"/>
          </p:nvPr>
        </p:nvSpPr>
        <p:spPr>
          <a:xfrm>
            <a:off x="1625249" y="4974333"/>
            <a:ext cx="4975073" cy="745929"/>
          </a:xfrm>
        </p:spPr>
        <p:txBody>
          <a:bodyPr/>
          <a:lstStyle>
            <a:lvl1pPr marL="0" indent="0">
              <a:buNone/>
              <a:defRPr sz="1270"/>
            </a:lvl1pPr>
            <a:lvl2pPr marL="414605" indent="0">
              <a:buNone/>
              <a:defRPr sz="1088"/>
            </a:lvl2pPr>
            <a:lvl3pPr marL="829209" indent="0">
              <a:buNone/>
              <a:defRPr sz="907"/>
            </a:lvl3pPr>
            <a:lvl4pPr marL="1243814" indent="0">
              <a:buNone/>
              <a:defRPr sz="816"/>
            </a:lvl4pPr>
            <a:lvl5pPr marL="1658419" indent="0">
              <a:buNone/>
              <a:defRPr sz="816"/>
            </a:lvl5pPr>
            <a:lvl6pPr marL="2073025" indent="0">
              <a:buNone/>
              <a:defRPr sz="816"/>
            </a:lvl6pPr>
            <a:lvl7pPr marL="2487628" indent="0">
              <a:buNone/>
              <a:defRPr sz="816"/>
            </a:lvl7pPr>
            <a:lvl8pPr marL="2902233" indent="0">
              <a:buNone/>
              <a:defRPr sz="816"/>
            </a:lvl8pPr>
            <a:lvl9pPr marL="3316838" indent="0">
              <a:buNone/>
              <a:defRPr sz="816"/>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11547" y="254532"/>
            <a:ext cx="1865652" cy="542306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4589" y="254532"/>
            <a:ext cx="5458761" cy="542306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4589" y="254529"/>
            <a:ext cx="7462610" cy="105930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14589" y="1483035"/>
            <a:ext cx="7462610" cy="41945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14589" y="5890929"/>
            <a:ext cx="1934751" cy="338390"/>
          </a:xfrm>
          <a:prstGeom prst="rect">
            <a:avLst/>
          </a:prstGeom>
        </p:spPr>
        <p:txBody>
          <a:bodyPr vert="horz" lIns="91440" tIns="45720" rIns="91440" bIns="45720" rtlCol="0" anchor="ctr"/>
          <a:lstStyle>
            <a:lvl1pPr algn="l">
              <a:defRPr sz="1088">
                <a:solidFill>
                  <a:schemeClr val="tx1">
                    <a:tint val="75000"/>
                  </a:schemeClr>
                </a:solidFill>
              </a:defRPr>
            </a:lvl1pPr>
          </a:lstStyle>
          <a:p>
            <a:fld id="{5BCAD085-E8A6-8845-BD4E-CB4CCA059FC4}" type="datetimeFigureOut">
              <a:rPr lang="en-US" smtClean="0"/>
              <a:t>9/17/2026</a:t>
            </a:fld>
            <a:endParaRPr lang="en-US"/>
          </a:p>
        </p:txBody>
      </p:sp>
      <p:sp>
        <p:nvSpPr>
          <p:cNvPr id="5" name="Footer Placeholder 4"/>
          <p:cNvSpPr>
            <a:spLocks noGrp="1"/>
          </p:cNvSpPr>
          <p:nvPr>
            <p:ph type="ftr" sz="quarter" idx="3"/>
          </p:nvPr>
        </p:nvSpPr>
        <p:spPr>
          <a:xfrm>
            <a:off x="2833030" y="5890929"/>
            <a:ext cx="2625733" cy="338390"/>
          </a:xfrm>
          <a:prstGeom prst="rect">
            <a:avLst/>
          </a:prstGeom>
        </p:spPr>
        <p:txBody>
          <a:bodyPr vert="horz" lIns="91440" tIns="45720" rIns="91440" bIns="45720" rtlCol="0" anchor="ctr"/>
          <a:lstStyle>
            <a:lvl1pPr algn="ctr">
              <a:defRPr sz="1088">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942448" y="5890929"/>
            <a:ext cx="1934751" cy="338390"/>
          </a:xfrm>
          <a:prstGeom prst="rect">
            <a:avLst/>
          </a:prstGeom>
        </p:spPr>
        <p:txBody>
          <a:bodyPr vert="horz" lIns="91440" tIns="45720" rIns="91440" bIns="45720" rtlCol="0" anchor="ctr"/>
          <a:lstStyle>
            <a:lvl1pPr algn="r">
              <a:defRPr sz="1088">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14605" rtl="0" eaLnBrk="1" latinLnBrk="0" hangingPunct="1">
        <a:spcBef>
          <a:spcPct val="0"/>
        </a:spcBef>
        <a:buNone/>
        <a:defRPr sz="3990" kern="1200">
          <a:solidFill>
            <a:schemeClr val="tx1"/>
          </a:solidFill>
          <a:latin typeface="+mj-lt"/>
          <a:ea typeface="+mj-ea"/>
          <a:cs typeface="+mj-cs"/>
        </a:defRPr>
      </a:lvl1pPr>
    </p:titleStyle>
    <p:bodyStyle>
      <a:lvl1pPr marL="310954" indent="-310954" algn="l" defTabSz="414605" rtl="0" eaLnBrk="1" latinLnBrk="0" hangingPunct="1">
        <a:spcBef>
          <a:spcPct val="20000"/>
        </a:spcBef>
        <a:buFont typeface="Arial"/>
        <a:buChar char="•"/>
        <a:defRPr sz="2902" kern="1200">
          <a:solidFill>
            <a:schemeClr val="tx1"/>
          </a:solidFill>
          <a:latin typeface="+mn-lt"/>
          <a:ea typeface="+mn-ea"/>
          <a:cs typeface="+mn-cs"/>
        </a:defRPr>
      </a:lvl1pPr>
      <a:lvl2pPr marL="673732" indent="-259128" algn="l" defTabSz="414605" rtl="0" eaLnBrk="1" latinLnBrk="0" hangingPunct="1">
        <a:spcBef>
          <a:spcPct val="20000"/>
        </a:spcBef>
        <a:buFont typeface="Arial"/>
        <a:buChar char="–"/>
        <a:defRPr sz="2539" kern="1200">
          <a:solidFill>
            <a:schemeClr val="tx1"/>
          </a:solidFill>
          <a:latin typeface="+mn-lt"/>
          <a:ea typeface="+mn-ea"/>
          <a:cs typeface="+mn-cs"/>
        </a:defRPr>
      </a:lvl2pPr>
      <a:lvl3pPr marL="1036510" indent="-207302" algn="l" defTabSz="414605" rtl="0" eaLnBrk="1" latinLnBrk="0" hangingPunct="1">
        <a:spcBef>
          <a:spcPct val="20000"/>
        </a:spcBef>
        <a:buFont typeface="Arial"/>
        <a:buChar char="•"/>
        <a:defRPr sz="2176" kern="1200">
          <a:solidFill>
            <a:schemeClr val="tx1"/>
          </a:solidFill>
          <a:latin typeface="+mn-lt"/>
          <a:ea typeface="+mn-ea"/>
          <a:cs typeface="+mn-cs"/>
        </a:defRPr>
      </a:lvl3pPr>
      <a:lvl4pPr marL="1451117" indent="-207302" algn="l" defTabSz="414605" rtl="0" eaLnBrk="1" latinLnBrk="0" hangingPunct="1">
        <a:spcBef>
          <a:spcPct val="20000"/>
        </a:spcBef>
        <a:buFont typeface="Arial"/>
        <a:buChar char="–"/>
        <a:defRPr sz="1814" kern="1200">
          <a:solidFill>
            <a:schemeClr val="tx1"/>
          </a:solidFill>
          <a:latin typeface="+mn-lt"/>
          <a:ea typeface="+mn-ea"/>
          <a:cs typeface="+mn-cs"/>
        </a:defRPr>
      </a:lvl4pPr>
      <a:lvl5pPr marL="1865722" indent="-207302" algn="l" defTabSz="414605" rtl="0" eaLnBrk="1" latinLnBrk="0" hangingPunct="1">
        <a:spcBef>
          <a:spcPct val="20000"/>
        </a:spcBef>
        <a:buFont typeface="Arial"/>
        <a:buChar char="»"/>
        <a:defRPr sz="1814" kern="1200">
          <a:solidFill>
            <a:schemeClr val="tx1"/>
          </a:solidFill>
          <a:latin typeface="+mn-lt"/>
          <a:ea typeface="+mn-ea"/>
          <a:cs typeface="+mn-cs"/>
        </a:defRPr>
      </a:lvl5pPr>
      <a:lvl6pPr marL="2280326" indent="-207302" algn="l" defTabSz="414605" rtl="0" eaLnBrk="1" latinLnBrk="0" hangingPunct="1">
        <a:spcBef>
          <a:spcPct val="20000"/>
        </a:spcBef>
        <a:buFont typeface="Arial"/>
        <a:buChar char="•"/>
        <a:defRPr sz="1814" kern="1200">
          <a:solidFill>
            <a:schemeClr val="tx1"/>
          </a:solidFill>
          <a:latin typeface="+mn-lt"/>
          <a:ea typeface="+mn-ea"/>
          <a:cs typeface="+mn-cs"/>
        </a:defRPr>
      </a:lvl6pPr>
      <a:lvl7pPr marL="2694931" indent="-207302" algn="l" defTabSz="414605" rtl="0" eaLnBrk="1" latinLnBrk="0" hangingPunct="1">
        <a:spcBef>
          <a:spcPct val="20000"/>
        </a:spcBef>
        <a:buFont typeface="Arial"/>
        <a:buChar char="•"/>
        <a:defRPr sz="1814" kern="1200">
          <a:solidFill>
            <a:schemeClr val="tx1"/>
          </a:solidFill>
          <a:latin typeface="+mn-lt"/>
          <a:ea typeface="+mn-ea"/>
          <a:cs typeface="+mn-cs"/>
        </a:defRPr>
      </a:lvl7pPr>
      <a:lvl8pPr marL="3109535" indent="-207302" algn="l" defTabSz="414605" rtl="0" eaLnBrk="1" latinLnBrk="0" hangingPunct="1">
        <a:spcBef>
          <a:spcPct val="20000"/>
        </a:spcBef>
        <a:buFont typeface="Arial"/>
        <a:buChar char="•"/>
        <a:defRPr sz="1814" kern="1200">
          <a:solidFill>
            <a:schemeClr val="tx1"/>
          </a:solidFill>
          <a:latin typeface="+mn-lt"/>
          <a:ea typeface="+mn-ea"/>
          <a:cs typeface="+mn-cs"/>
        </a:defRPr>
      </a:lvl8pPr>
      <a:lvl9pPr marL="3524140" indent="-207302" algn="l" defTabSz="414605" rtl="0" eaLnBrk="1" latinLnBrk="0" hangingPunct="1">
        <a:spcBef>
          <a:spcPct val="20000"/>
        </a:spcBef>
        <a:buFont typeface="Arial"/>
        <a:buChar char="•"/>
        <a:defRPr sz="1814" kern="1200">
          <a:solidFill>
            <a:schemeClr val="tx1"/>
          </a:solidFill>
          <a:latin typeface="+mn-lt"/>
          <a:ea typeface="+mn-ea"/>
          <a:cs typeface="+mn-cs"/>
        </a:defRPr>
      </a:lvl9pPr>
    </p:bodyStyle>
    <p:otherStyle>
      <a:defPPr>
        <a:defRPr lang="en-US"/>
      </a:defPPr>
      <a:lvl1pPr marL="0" algn="l" defTabSz="414605" rtl="0" eaLnBrk="1" latinLnBrk="0" hangingPunct="1">
        <a:defRPr sz="1632" kern="1200">
          <a:solidFill>
            <a:schemeClr val="tx1"/>
          </a:solidFill>
          <a:latin typeface="+mn-lt"/>
          <a:ea typeface="+mn-ea"/>
          <a:cs typeface="+mn-cs"/>
        </a:defRPr>
      </a:lvl1pPr>
      <a:lvl2pPr marL="414605" algn="l" defTabSz="414605" rtl="0" eaLnBrk="1" latinLnBrk="0" hangingPunct="1">
        <a:defRPr sz="1632" kern="1200">
          <a:solidFill>
            <a:schemeClr val="tx1"/>
          </a:solidFill>
          <a:latin typeface="+mn-lt"/>
          <a:ea typeface="+mn-ea"/>
          <a:cs typeface="+mn-cs"/>
        </a:defRPr>
      </a:lvl2pPr>
      <a:lvl3pPr marL="829209" algn="l" defTabSz="414605" rtl="0" eaLnBrk="1" latinLnBrk="0" hangingPunct="1">
        <a:defRPr sz="1632" kern="1200">
          <a:solidFill>
            <a:schemeClr val="tx1"/>
          </a:solidFill>
          <a:latin typeface="+mn-lt"/>
          <a:ea typeface="+mn-ea"/>
          <a:cs typeface="+mn-cs"/>
        </a:defRPr>
      </a:lvl3pPr>
      <a:lvl4pPr marL="1243814" algn="l" defTabSz="414605" rtl="0" eaLnBrk="1" latinLnBrk="0" hangingPunct="1">
        <a:defRPr sz="1632" kern="1200">
          <a:solidFill>
            <a:schemeClr val="tx1"/>
          </a:solidFill>
          <a:latin typeface="+mn-lt"/>
          <a:ea typeface="+mn-ea"/>
          <a:cs typeface="+mn-cs"/>
        </a:defRPr>
      </a:lvl4pPr>
      <a:lvl5pPr marL="1658419" algn="l" defTabSz="414605" rtl="0" eaLnBrk="1" latinLnBrk="0" hangingPunct="1">
        <a:defRPr sz="1632" kern="1200">
          <a:solidFill>
            <a:schemeClr val="tx1"/>
          </a:solidFill>
          <a:latin typeface="+mn-lt"/>
          <a:ea typeface="+mn-ea"/>
          <a:cs typeface="+mn-cs"/>
        </a:defRPr>
      </a:lvl5pPr>
      <a:lvl6pPr marL="2073025" algn="l" defTabSz="414605" rtl="0" eaLnBrk="1" latinLnBrk="0" hangingPunct="1">
        <a:defRPr sz="1632" kern="1200">
          <a:solidFill>
            <a:schemeClr val="tx1"/>
          </a:solidFill>
          <a:latin typeface="+mn-lt"/>
          <a:ea typeface="+mn-ea"/>
          <a:cs typeface="+mn-cs"/>
        </a:defRPr>
      </a:lvl6pPr>
      <a:lvl7pPr marL="2487628" algn="l" defTabSz="414605" rtl="0" eaLnBrk="1" latinLnBrk="0" hangingPunct="1">
        <a:defRPr sz="1632" kern="1200">
          <a:solidFill>
            <a:schemeClr val="tx1"/>
          </a:solidFill>
          <a:latin typeface="+mn-lt"/>
          <a:ea typeface="+mn-ea"/>
          <a:cs typeface="+mn-cs"/>
        </a:defRPr>
      </a:lvl7pPr>
      <a:lvl8pPr marL="2902233" algn="l" defTabSz="414605" rtl="0" eaLnBrk="1" latinLnBrk="0" hangingPunct="1">
        <a:defRPr sz="1632" kern="1200">
          <a:solidFill>
            <a:schemeClr val="tx1"/>
          </a:solidFill>
          <a:latin typeface="+mn-lt"/>
          <a:ea typeface="+mn-ea"/>
          <a:cs typeface="+mn-cs"/>
        </a:defRPr>
      </a:lvl8pPr>
      <a:lvl9pPr marL="3316838" algn="l" defTabSz="414605" rtl="0" eaLnBrk="1" latinLnBrk="0" hangingPunct="1">
        <a:defRPr sz="163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Box 2"/>
          <p:cNvSpPr txBox="1"/>
          <p:nvPr/>
        </p:nvSpPr>
        <p:spPr>
          <a:xfrm>
            <a:off x="1244404" y="4021979"/>
            <a:ext cx="4368504" cy="762003"/>
          </a:xfrm>
          <a:prstGeom prst="rect">
            <a:avLst/>
          </a:prstGeom>
          <a:noFill/>
        </p:spPr>
        <p:txBody>
          <a:bodyPr wrap="none">
            <a:spAutoFit/>
          </a:bodyPr>
          <a:lstStyle/>
          <a:p>
            <a:pPr algn="ctr"/>
            <a:r>
              <a:rPr lang="ja-JP" altLang="en-US" sz="2176" b="1" dirty="0">
                <a:solidFill>
                  <a:srgbClr val="003399"/>
                </a:solidFill>
                <a:latin typeface="メイリオ" panose="020B0604030504040204" pitchFamily="50" charset="-128"/>
                <a:ea typeface="メイリオ" panose="020B0604030504040204" pitchFamily="50" charset="-128"/>
              </a:rPr>
              <a:t>（仮称）大阪依存症対策センター</a:t>
            </a:r>
            <a:endParaRPr lang="en-US" altLang="ja-JP" sz="2176" b="1" dirty="0">
              <a:solidFill>
                <a:srgbClr val="003399"/>
              </a:solidFill>
              <a:latin typeface="メイリオ" panose="020B0604030504040204" pitchFamily="50" charset="-128"/>
              <a:ea typeface="メイリオ" panose="020B0604030504040204" pitchFamily="50" charset="-128"/>
            </a:endParaRPr>
          </a:p>
          <a:p>
            <a:pPr algn="ctr"/>
            <a:r>
              <a:rPr lang="ja-JP" altLang="en-US" sz="2176" b="1" dirty="0">
                <a:solidFill>
                  <a:srgbClr val="003399"/>
                </a:solidFill>
                <a:latin typeface="メイリオ" panose="020B0604030504040204" pitchFamily="50" charset="-128"/>
                <a:ea typeface="メイリオ" panose="020B0604030504040204" pitchFamily="50" charset="-128"/>
              </a:rPr>
              <a:t>基本構想</a:t>
            </a:r>
          </a:p>
        </p:txBody>
      </p:sp>
      <p:sp>
        <p:nvSpPr>
          <p:cNvPr id="9" name="TextBox 8"/>
          <p:cNvSpPr txBox="1"/>
          <p:nvPr/>
        </p:nvSpPr>
        <p:spPr>
          <a:xfrm>
            <a:off x="2167128" y="7975672"/>
            <a:ext cx="2523744" cy="646331"/>
          </a:xfrm>
          <a:prstGeom prst="rect">
            <a:avLst/>
          </a:prstGeom>
          <a:noFill/>
        </p:spPr>
        <p:txBody>
          <a:bodyPr wrap="square">
            <a:spAutoFit/>
          </a:bodyPr>
          <a:lstStyle/>
          <a:p>
            <a:pPr algn="ctr"/>
            <a:r>
              <a:rPr lang="ja-JP" altLang="en-US" sz="1800" b="1" dirty="0">
                <a:solidFill>
                  <a:srgbClr val="1E1E1E"/>
                </a:solidFill>
                <a:latin typeface="メイリオ" panose="020B0604030504040204" pitchFamily="50" charset="-128"/>
                <a:ea typeface="メイリオ" panose="020B0604030504040204" pitchFamily="50" charset="-128"/>
              </a:rPr>
              <a:t>令和８年９月
大阪府 ・ 大阪市</a:t>
            </a:r>
          </a:p>
        </p:txBody>
      </p:sp>
      <p:sp>
        <p:nvSpPr>
          <p:cNvPr id="10" name="Rectangle 9"/>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p>
        </p:txBody>
      </p:sp>
      <p:sp>
        <p:nvSpPr>
          <p:cNvPr id="11" name="TextBox 10"/>
          <p:cNvSpPr txBox="1"/>
          <p:nvPr/>
        </p:nvSpPr>
        <p:spPr>
          <a:xfrm>
            <a:off x="5897485" y="9410157"/>
            <a:ext cx="473207" cy="139590"/>
          </a:xfrm>
          <a:prstGeom prst="rect">
            <a:avLst/>
          </a:prstGeom>
          <a:noFill/>
        </p:spPr>
        <p:txBody>
          <a:bodyPr wrap="square" lIns="0" tIns="0" rIns="0" bIns="0">
            <a:spAutoFit/>
          </a:bodyPr>
          <a:lstStyle>
            <a:defPPr>
              <a:defRPr lang="en-US"/>
            </a:defPPr>
            <a:lvl1pPr algn="r">
              <a:defRPr sz="907">
                <a:latin typeface="Arial"/>
              </a:defRPr>
            </a:lvl1pPr>
          </a:lstStyle>
          <a:p>
            <a:r>
              <a:rPr dirty="0"/>
              <a:t>1 </a:t>
            </a:r>
            <a:r>
              <a:rPr lang="en-US" altLang="ja-JP" dirty="0"/>
              <a:t>/ 30</a:t>
            </a:r>
            <a:endParaRPr dirty="0"/>
          </a:p>
        </p:txBody>
      </p:sp>
      <p:pic>
        <p:nvPicPr>
          <p:cNvPr id="8" name="図 7">
            <a:extLst>
              <a:ext uri="{FF2B5EF4-FFF2-40B4-BE49-F238E27FC236}">
                <a16:creationId xmlns:a16="http://schemas.microsoft.com/office/drawing/2014/main" id="{5137FD39-A077-90C7-C3ED-2447B5F5C110}"/>
              </a:ext>
            </a:extLst>
          </p:cNvPr>
          <p:cNvPicPr>
            <a:picLocks noChangeAspect="1"/>
          </p:cNvPicPr>
          <p:nvPr/>
        </p:nvPicPr>
        <p:blipFill>
          <a:blip r:embed="rId2"/>
          <a:stretch>
            <a:fillRect/>
          </a:stretch>
        </p:blipFill>
        <p:spPr>
          <a:xfrm>
            <a:off x="135932" y="245363"/>
            <a:ext cx="679828" cy="679828"/>
          </a:xfrm>
          <a:prstGeom prst="rect">
            <a:avLst/>
          </a:prstGeom>
        </p:spPr>
      </p:pic>
      <p:pic>
        <p:nvPicPr>
          <p:cNvPr id="13" name="図 12">
            <a:extLst>
              <a:ext uri="{FF2B5EF4-FFF2-40B4-BE49-F238E27FC236}">
                <a16:creationId xmlns:a16="http://schemas.microsoft.com/office/drawing/2014/main" id="{8497DA8B-1905-1352-722C-AC670237DC28}"/>
              </a:ext>
            </a:extLst>
          </p:cNvPr>
          <p:cNvPicPr>
            <a:picLocks noChangeAspect="1"/>
          </p:cNvPicPr>
          <p:nvPr/>
        </p:nvPicPr>
        <p:blipFill>
          <a:blip r:embed="rId3"/>
          <a:stretch>
            <a:fillRect/>
          </a:stretch>
        </p:blipFill>
        <p:spPr>
          <a:xfrm>
            <a:off x="815760" y="406507"/>
            <a:ext cx="857288" cy="27818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497680" y="548300"/>
            <a:ext cx="5862294" cy="8292"/>
          </a:xfrm>
          <a:prstGeom prst="rect">
            <a:avLst/>
          </a:prstGeom>
          <a:solidFill>
            <a:srgbClr val="1836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p>
        </p:txBody>
      </p:sp>
      <p:sp>
        <p:nvSpPr>
          <p:cNvPr id="6" name="Rectangle 5"/>
          <p:cNvSpPr/>
          <p:nvPr/>
        </p:nvSpPr>
        <p:spPr>
          <a:xfrm>
            <a:off x="497507" y="743874"/>
            <a:ext cx="124377" cy="124377"/>
          </a:xfrm>
          <a:prstGeom prst="rect">
            <a:avLst/>
          </a:prstGeom>
          <a:solidFill>
            <a:srgbClr val="1836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p>
        </p:txBody>
      </p:sp>
      <p:sp>
        <p:nvSpPr>
          <p:cNvPr id="7" name="TextBox 6"/>
          <p:cNvSpPr txBox="1"/>
          <p:nvPr/>
        </p:nvSpPr>
        <p:spPr>
          <a:xfrm>
            <a:off x="704802" y="666473"/>
            <a:ext cx="5638416" cy="279179"/>
          </a:xfrm>
          <a:prstGeom prst="rect">
            <a:avLst/>
          </a:prstGeom>
          <a:noFill/>
        </p:spPr>
        <p:txBody>
          <a:bodyPr wrap="square" lIns="0" tIns="0" rIns="0" bIns="0">
            <a:spAutoFit/>
          </a:bodyPr>
          <a:lstStyle/>
          <a:p>
            <a:r>
              <a:rPr sz="1814" b="1" err="1">
                <a:solidFill>
                  <a:srgbClr val="183668"/>
                </a:solidFill>
                <a:latin typeface="メイリオ"/>
              </a:rPr>
              <a:t>目次</a:t>
            </a:r>
            <a:endParaRPr sz="1814" b="1">
              <a:solidFill>
                <a:srgbClr val="183668"/>
              </a:solidFill>
              <a:latin typeface="メイリオ"/>
            </a:endParaRPr>
          </a:p>
        </p:txBody>
      </p:sp>
      <p:sp>
        <p:nvSpPr>
          <p:cNvPr id="8" name="Rectangle 7"/>
          <p:cNvSpPr/>
          <p:nvPr/>
        </p:nvSpPr>
        <p:spPr>
          <a:xfrm>
            <a:off x="497680" y="1018863"/>
            <a:ext cx="5862294" cy="12438"/>
          </a:xfrm>
          <a:prstGeom prst="rect">
            <a:avLst/>
          </a:prstGeom>
          <a:solidFill>
            <a:srgbClr val="1836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p>
        </p:txBody>
      </p:sp>
      <p:sp>
        <p:nvSpPr>
          <p:cNvPr id="9" name="TextBox 8"/>
          <p:cNvSpPr txBox="1"/>
          <p:nvPr/>
        </p:nvSpPr>
        <p:spPr>
          <a:xfrm>
            <a:off x="497854" y="1471160"/>
            <a:ext cx="5862293" cy="2750240"/>
          </a:xfrm>
          <a:prstGeom prst="rect">
            <a:avLst/>
          </a:prstGeom>
          <a:noFill/>
        </p:spPr>
        <p:txBody>
          <a:bodyPr wrap="square" lIns="0" tIns="0" rIns="0" bIns="0">
            <a:spAutoFit/>
          </a:bodyPr>
          <a:lstStyle/>
          <a:p>
            <a:pPr>
              <a:spcAft>
                <a:spcPts val="2176"/>
              </a:spcAft>
            </a:pPr>
            <a:r>
              <a:rPr lang="en-US" altLang="ja-JP" sz="1451" b="1" dirty="0">
                <a:solidFill>
                  <a:srgbClr val="183668"/>
                </a:solidFill>
                <a:latin typeface="メイリオ" panose="020B0604030504040204" pitchFamily="50" charset="-128"/>
                <a:ea typeface="メイリオ" panose="020B0604030504040204" pitchFamily="50" charset="-128"/>
              </a:rPr>
              <a:t>Ⅰ. </a:t>
            </a:r>
            <a:r>
              <a:rPr lang="ja-JP" altLang="en-US" sz="1451" b="1" dirty="0">
                <a:solidFill>
                  <a:srgbClr val="183668"/>
                </a:solidFill>
                <a:latin typeface="メイリオ" panose="020B0604030504040204" pitchFamily="50" charset="-128"/>
                <a:ea typeface="メイリオ" panose="020B0604030504040204" pitchFamily="50" charset="-128"/>
              </a:rPr>
              <a:t>検討の経緯　</a:t>
            </a:r>
            <a:r>
              <a:rPr lang="en-US" altLang="ja-JP" sz="1451" b="1" u="dottedHeavy" baseline="40000" dirty="0">
                <a:solidFill>
                  <a:srgbClr val="183668"/>
                </a:solidFill>
                <a:latin typeface="メイリオ" panose="020B0604030504040204" pitchFamily="50" charset="-128"/>
                <a:ea typeface="メイリオ" panose="020B0604030504040204" pitchFamily="50" charset="-128"/>
              </a:rPr>
              <a:t>									</a:t>
            </a:r>
            <a:r>
              <a:rPr lang="ja-JP" altLang="en-US" sz="1451" b="1" dirty="0">
                <a:solidFill>
                  <a:srgbClr val="183668"/>
                </a:solidFill>
                <a:latin typeface="メイリオ" panose="020B0604030504040204" pitchFamily="50" charset="-128"/>
                <a:ea typeface="メイリオ" panose="020B0604030504040204" pitchFamily="50" charset="-128"/>
              </a:rPr>
              <a:t>　</a:t>
            </a:r>
            <a:r>
              <a:rPr lang="en-US" altLang="ja-JP" sz="1451" b="1" dirty="0">
                <a:solidFill>
                  <a:srgbClr val="183668"/>
                </a:solidFill>
                <a:latin typeface="メイリオ" panose="020B0604030504040204" pitchFamily="50" charset="-128"/>
                <a:ea typeface="メイリオ" panose="020B0604030504040204" pitchFamily="50" charset="-128"/>
              </a:rPr>
              <a:t>3</a:t>
            </a:r>
            <a:endParaRPr lang="ja-JP" altLang="en-US" sz="1451" b="1" dirty="0">
              <a:solidFill>
                <a:srgbClr val="183668"/>
              </a:solidFill>
              <a:latin typeface="メイリオ" panose="020B0604030504040204" pitchFamily="50" charset="-128"/>
              <a:ea typeface="メイリオ" panose="020B0604030504040204" pitchFamily="50" charset="-128"/>
            </a:endParaRPr>
          </a:p>
          <a:p>
            <a:pPr>
              <a:spcAft>
                <a:spcPts val="2176"/>
              </a:spcAft>
            </a:pPr>
            <a:r>
              <a:rPr lang="en-US" altLang="ja-JP" sz="1451" b="1" dirty="0">
                <a:solidFill>
                  <a:srgbClr val="183668"/>
                </a:solidFill>
                <a:latin typeface="メイリオ" panose="020B0604030504040204" pitchFamily="50" charset="-128"/>
                <a:ea typeface="メイリオ" panose="020B0604030504040204" pitchFamily="50" charset="-128"/>
              </a:rPr>
              <a:t>Ⅱ. </a:t>
            </a:r>
            <a:r>
              <a:rPr lang="ja-JP" altLang="en-US" sz="1451" b="1" dirty="0">
                <a:solidFill>
                  <a:srgbClr val="183668"/>
                </a:solidFill>
                <a:latin typeface="メイリオ" panose="020B0604030504040204" pitchFamily="50" charset="-128"/>
                <a:ea typeface="メイリオ" panose="020B0604030504040204" pitchFamily="50" charset="-128"/>
              </a:rPr>
              <a:t>我が国及び大阪府市の依存症対策の現状　</a:t>
            </a:r>
            <a:r>
              <a:rPr lang="en-US" altLang="ja-JP" sz="1451" b="1" u="dottedHeavy" baseline="40000" dirty="0">
                <a:solidFill>
                  <a:srgbClr val="183668"/>
                </a:solidFill>
                <a:latin typeface="メイリオ" panose="020B0604030504040204" pitchFamily="50" charset="-128"/>
                <a:ea typeface="メイリオ" panose="020B0604030504040204" pitchFamily="50" charset="-128"/>
              </a:rPr>
              <a:t>			</a:t>
            </a:r>
            <a:r>
              <a:rPr lang="ja-JP" altLang="en-US" sz="1451" b="1" dirty="0">
                <a:solidFill>
                  <a:srgbClr val="183668"/>
                </a:solidFill>
                <a:latin typeface="メイリオ" panose="020B0604030504040204" pitchFamily="50" charset="-128"/>
                <a:ea typeface="メイリオ" panose="020B0604030504040204" pitchFamily="50" charset="-128"/>
              </a:rPr>
              <a:t>　</a:t>
            </a:r>
            <a:r>
              <a:rPr lang="en-US" altLang="ja-JP" sz="1451" b="1" dirty="0">
                <a:solidFill>
                  <a:srgbClr val="183668"/>
                </a:solidFill>
                <a:latin typeface="メイリオ" panose="020B0604030504040204" pitchFamily="50" charset="-128"/>
                <a:ea typeface="メイリオ" panose="020B0604030504040204" pitchFamily="50" charset="-128"/>
              </a:rPr>
              <a:t>5</a:t>
            </a:r>
          </a:p>
          <a:p>
            <a:pPr>
              <a:spcAft>
                <a:spcPts val="2176"/>
              </a:spcAft>
            </a:pPr>
            <a:r>
              <a:rPr lang="en-US" altLang="ja-JP" sz="1451" b="1" dirty="0">
                <a:solidFill>
                  <a:srgbClr val="183668"/>
                </a:solidFill>
                <a:latin typeface="メイリオ" panose="020B0604030504040204" pitchFamily="50" charset="-128"/>
                <a:ea typeface="メイリオ" panose="020B0604030504040204" pitchFamily="50" charset="-128"/>
              </a:rPr>
              <a:t>Ⅲ. </a:t>
            </a:r>
            <a:r>
              <a:rPr lang="ja-JP" altLang="en-US" sz="1451" b="1" dirty="0">
                <a:solidFill>
                  <a:srgbClr val="183668"/>
                </a:solidFill>
                <a:latin typeface="メイリオ" panose="020B0604030504040204" pitchFamily="50" charset="-128"/>
                <a:ea typeface="メイリオ" panose="020B0604030504040204" pitchFamily="50" charset="-128"/>
              </a:rPr>
              <a:t>センターのビジョン　</a:t>
            </a:r>
            <a:r>
              <a:rPr lang="en-US" altLang="ja-JP" sz="1451" b="1" u="dottedHeavy" baseline="40000" dirty="0">
                <a:solidFill>
                  <a:srgbClr val="183668"/>
                </a:solidFill>
                <a:latin typeface="メイリオ" panose="020B0604030504040204" pitchFamily="50" charset="-128"/>
                <a:ea typeface="メイリオ" panose="020B0604030504040204" pitchFamily="50" charset="-128"/>
              </a:rPr>
              <a:t>							</a:t>
            </a:r>
            <a:r>
              <a:rPr lang="ja-JP" altLang="en-US" sz="1451" b="1" dirty="0">
                <a:solidFill>
                  <a:srgbClr val="183668"/>
                </a:solidFill>
                <a:latin typeface="メイリオ" panose="020B0604030504040204" pitchFamily="50" charset="-128"/>
                <a:ea typeface="メイリオ" panose="020B0604030504040204" pitchFamily="50" charset="-128"/>
              </a:rPr>
              <a:t>　</a:t>
            </a:r>
            <a:r>
              <a:rPr lang="en-US" altLang="ja-JP" sz="1451" b="1" dirty="0">
                <a:solidFill>
                  <a:srgbClr val="183668"/>
                </a:solidFill>
                <a:latin typeface="メイリオ" panose="020B0604030504040204" pitchFamily="50" charset="-128"/>
                <a:ea typeface="メイリオ" panose="020B0604030504040204" pitchFamily="50" charset="-128"/>
              </a:rPr>
              <a:t>14</a:t>
            </a:r>
            <a:endParaRPr lang="ja-JP" altLang="en-US" sz="1451" b="1" dirty="0">
              <a:solidFill>
                <a:srgbClr val="183668"/>
              </a:solidFill>
              <a:latin typeface="メイリオ" panose="020B0604030504040204" pitchFamily="50" charset="-128"/>
              <a:ea typeface="メイリオ" panose="020B0604030504040204" pitchFamily="50" charset="-128"/>
            </a:endParaRPr>
          </a:p>
          <a:p>
            <a:pPr>
              <a:spcAft>
                <a:spcPts val="2176"/>
              </a:spcAft>
            </a:pPr>
            <a:r>
              <a:rPr lang="en-US" altLang="ja-JP" sz="1451" b="1" dirty="0">
                <a:solidFill>
                  <a:srgbClr val="183668"/>
                </a:solidFill>
                <a:latin typeface="メイリオ" panose="020B0604030504040204" pitchFamily="50" charset="-128"/>
                <a:ea typeface="メイリオ" panose="020B0604030504040204" pitchFamily="50" charset="-128"/>
              </a:rPr>
              <a:t>Ⅳ. </a:t>
            </a:r>
            <a:r>
              <a:rPr lang="ja-JP" altLang="en-US" sz="1451" b="1" dirty="0">
                <a:solidFill>
                  <a:srgbClr val="183668"/>
                </a:solidFill>
                <a:latin typeface="メイリオ" panose="020B0604030504040204" pitchFamily="50" charset="-128"/>
                <a:ea typeface="メイリオ" panose="020B0604030504040204" pitchFamily="50" charset="-128"/>
              </a:rPr>
              <a:t>センター設置にあたっての基本的な考え方　</a:t>
            </a:r>
            <a:r>
              <a:rPr lang="en-US" altLang="ja-JP" sz="1451" b="1" u="dottedHeavy" baseline="40000" dirty="0">
                <a:solidFill>
                  <a:srgbClr val="183668"/>
                </a:solidFill>
                <a:latin typeface="メイリオ" panose="020B0604030504040204" pitchFamily="50" charset="-128"/>
                <a:ea typeface="メイリオ" panose="020B0604030504040204" pitchFamily="50" charset="-128"/>
              </a:rPr>
              <a:t>			</a:t>
            </a:r>
            <a:r>
              <a:rPr lang="ja-JP" altLang="en-US" sz="1451" b="1" dirty="0">
                <a:solidFill>
                  <a:srgbClr val="183668"/>
                </a:solidFill>
                <a:latin typeface="メイリオ" panose="020B0604030504040204" pitchFamily="50" charset="-128"/>
                <a:ea typeface="メイリオ" panose="020B0604030504040204" pitchFamily="50" charset="-128"/>
              </a:rPr>
              <a:t>　</a:t>
            </a:r>
            <a:r>
              <a:rPr lang="en-US" altLang="ja-JP" sz="1451" b="1" dirty="0">
                <a:solidFill>
                  <a:srgbClr val="183668"/>
                </a:solidFill>
                <a:latin typeface="メイリオ" panose="020B0604030504040204" pitchFamily="50" charset="-128"/>
                <a:ea typeface="メイリオ" panose="020B0604030504040204" pitchFamily="50" charset="-128"/>
              </a:rPr>
              <a:t>16</a:t>
            </a:r>
            <a:endParaRPr lang="ja-JP" altLang="en-US" sz="1451" b="1" dirty="0">
              <a:solidFill>
                <a:srgbClr val="183668"/>
              </a:solidFill>
              <a:latin typeface="メイリオ" panose="020B0604030504040204" pitchFamily="50" charset="-128"/>
              <a:ea typeface="メイリオ" panose="020B0604030504040204" pitchFamily="50" charset="-128"/>
            </a:endParaRPr>
          </a:p>
          <a:p>
            <a:pPr>
              <a:spcAft>
                <a:spcPts val="2176"/>
              </a:spcAft>
            </a:pPr>
            <a:r>
              <a:rPr lang="en-US" altLang="ja-JP" sz="1451" b="1" dirty="0">
                <a:solidFill>
                  <a:srgbClr val="183668"/>
                </a:solidFill>
                <a:latin typeface="メイリオ" panose="020B0604030504040204" pitchFamily="50" charset="-128"/>
                <a:ea typeface="メイリオ" panose="020B0604030504040204" pitchFamily="50" charset="-128"/>
              </a:rPr>
              <a:t>Ⅴ. </a:t>
            </a:r>
            <a:r>
              <a:rPr lang="ja-JP" altLang="en-US" sz="1451" b="1" dirty="0">
                <a:solidFill>
                  <a:srgbClr val="183668"/>
                </a:solidFill>
                <a:latin typeface="メイリオ" panose="020B0604030504040204" pitchFamily="50" charset="-128"/>
                <a:ea typeface="メイリオ" panose="020B0604030504040204" pitchFamily="50" charset="-128"/>
              </a:rPr>
              <a:t>センターの４機能　</a:t>
            </a:r>
            <a:r>
              <a:rPr lang="en-US" altLang="ja-JP" sz="1451" b="1" u="dottedHeavy" baseline="40000" dirty="0">
                <a:solidFill>
                  <a:srgbClr val="183668"/>
                </a:solidFill>
                <a:latin typeface="メイリオ" panose="020B0604030504040204" pitchFamily="50" charset="-128"/>
                <a:ea typeface="メイリオ" panose="020B0604030504040204" pitchFamily="50" charset="-128"/>
              </a:rPr>
              <a:t>								</a:t>
            </a:r>
            <a:r>
              <a:rPr lang="ja-JP" altLang="en-US" sz="1451" b="1" dirty="0">
                <a:solidFill>
                  <a:srgbClr val="183668"/>
                </a:solidFill>
                <a:latin typeface="メイリオ" panose="020B0604030504040204" pitchFamily="50" charset="-128"/>
                <a:ea typeface="メイリオ" panose="020B0604030504040204" pitchFamily="50" charset="-128"/>
              </a:rPr>
              <a:t>　</a:t>
            </a:r>
            <a:r>
              <a:rPr lang="en-US" altLang="ja-JP" sz="1451" b="1" dirty="0">
                <a:solidFill>
                  <a:srgbClr val="183668"/>
                </a:solidFill>
                <a:latin typeface="メイリオ" panose="020B0604030504040204" pitchFamily="50" charset="-128"/>
                <a:ea typeface="メイリオ" panose="020B0604030504040204" pitchFamily="50" charset="-128"/>
              </a:rPr>
              <a:t>20</a:t>
            </a:r>
            <a:endParaRPr lang="ja-JP" altLang="en-US" sz="1451" b="1" dirty="0">
              <a:solidFill>
                <a:srgbClr val="183668"/>
              </a:solidFill>
              <a:latin typeface="メイリオ" panose="020B0604030504040204" pitchFamily="50" charset="-128"/>
              <a:ea typeface="メイリオ" panose="020B0604030504040204" pitchFamily="50" charset="-128"/>
            </a:endParaRPr>
          </a:p>
          <a:p>
            <a:pPr>
              <a:spcAft>
                <a:spcPts val="2176"/>
              </a:spcAft>
            </a:pPr>
            <a:r>
              <a:rPr lang="en-US" altLang="ja-JP" sz="1451" b="1" dirty="0">
                <a:solidFill>
                  <a:srgbClr val="183668"/>
                </a:solidFill>
                <a:latin typeface="メイリオ" panose="020B0604030504040204" pitchFamily="50" charset="-128"/>
                <a:ea typeface="メイリオ" panose="020B0604030504040204" pitchFamily="50" charset="-128"/>
              </a:rPr>
              <a:t>Ⅵ. </a:t>
            </a:r>
            <a:r>
              <a:rPr lang="ja-JP" altLang="en-US" sz="1451" b="1" dirty="0">
                <a:solidFill>
                  <a:srgbClr val="183668"/>
                </a:solidFill>
                <a:latin typeface="メイリオ" panose="020B0604030504040204" pitchFamily="50" charset="-128"/>
                <a:ea typeface="メイリオ" panose="020B0604030504040204" pitchFamily="50" charset="-128"/>
              </a:rPr>
              <a:t>開設に向けた準備　</a:t>
            </a:r>
            <a:r>
              <a:rPr lang="en-US" altLang="ja-JP" sz="1451" b="1" u="dottedHeavy" baseline="40000" dirty="0">
                <a:solidFill>
                  <a:srgbClr val="183668"/>
                </a:solidFill>
                <a:latin typeface="メイリオ" panose="020B0604030504040204" pitchFamily="50" charset="-128"/>
                <a:ea typeface="メイリオ" panose="020B0604030504040204" pitchFamily="50" charset="-128"/>
              </a:rPr>
              <a:t>								</a:t>
            </a:r>
            <a:r>
              <a:rPr lang="ja-JP" altLang="en-US" sz="1451" b="1" dirty="0">
                <a:solidFill>
                  <a:srgbClr val="183668"/>
                </a:solidFill>
                <a:latin typeface="メイリオ" panose="020B0604030504040204" pitchFamily="50" charset="-128"/>
                <a:ea typeface="メイリオ" panose="020B0604030504040204" pitchFamily="50" charset="-128"/>
              </a:rPr>
              <a:t>　</a:t>
            </a:r>
            <a:r>
              <a:rPr lang="en-US" altLang="ja-JP" sz="1451" b="1" dirty="0">
                <a:solidFill>
                  <a:srgbClr val="183668"/>
                </a:solidFill>
                <a:latin typeface="メイリオ" panose="020B0604030504040204" pitchFamily="50" charset="-128"/>
                <a:ea typeface="メイリオ" panose="020B0604030504040204" pitchFamily="50" charset="-128"/>
              </a:rPr>
              <a:t>27</a:t>
            </a:r>
            <a:endParaRPr lang="ja-JP" altLang="en-US" sz="1451" b="1" dirty="0">
              <a:solidFill>
                <a:srgbClr val="183668"/>
              </a:solidFill>
              <a:latin typeface="メイリオ" panose="020B0604030504040204" pitchFamily="50" charset="-128"/>
              <a:ea typeface="メイリオ" panose="020B0604030504040204" pitchFamily="50" charset="-128"/>
            </a:endParaRPr>
          </a:p>
        </p:txBody>
      </p:sp>
      <p:sp>
        <p:nvSpPr>
          <p:cNvPr id="3" name="Rectangle 9">
            <a:extLst>
              <a:ext uri="{FF2B5EF4-FFF2-40B4-BE49-F238E27FC236}">
                <a16:creationId xmlns:a16="http://schemas.microsoft.com/office/drawing/2014/main" id="{C4D44CA5-07BE-BF1A-F2D0-63DC37D8DCC2}"/>
              </a:ext>
            </a:extLst>
          </p:cNvPr>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p>
        </p:txBody>
      </p:sp>
      <p:sp>
        <p:nvSpPr>
          <p:cNvPr id="11" name="TextBox 10">
            <a:extLst>
              <a:ext uri="{FF2B5EF4-FFF2-40B4-BE49-F238E27FC236}">
                <a16:creationId xmlns:a16="http://schemas.microsoft.com/office/drawing/2014/main" id="{0ADB3070-6AB7-37E0-B856-7AFAC8226BF7}"/>
              </a:ext>
            </a:extLst>
          </p:cNvPr>
          <p:cNvSpPr txBox="1"/>
          <p:nvPr/>
        </p:nvSpPr>
        <p:spPr>
          <a:xfrm>
            <a:off x="5886599" y="9410157"/>
            <a:ext cx="473207" cy="139590"/>
          </a:xfrm>
          <a:prstGeom prst="rect">
            <a:avLst/>
          </a:prstGeom>
          <a:noFill/>
        </p:spPr>
        <p:txBody>
          <a:bodyPr wrap="square" lIns="0" tIns="0" rIns="0" bIns="0">
            <a:spAutoFit/>
          </a:bodyPr>
          <a:lstStyle>
            <a:defPPr>
              <a:defRPr lang="en-US"/>
            </a:defPPr>
            <a:lvl1pPr algn="r">
              <a:defRPr sz="907">
                <a:latin typeface="Arial"/>
              </a:defRPr>
            </a:lvl1pPr>
          </a:lstStyle>
          <a:p>
            <a:r>
              <a:rPr lang="en-US" altLang="ja-JP" dirty="0"/>
              <a:t>2</a:t>
            </a:r>
            <a:r>
              <a:rPr dirty="0"/>
              <a:t> </a:t>
            </a:r>
            <a:r>
              <a:rPr lang="en-US" altLang="ja-JP" dirty="0"/>
              <a:t>/ 30</a:t>
            </a:r>
            <a:endParaRPr dirty="0"/>
          </a:p>
        </p:txBody>
      </p:sp>
      <p:grpSp>
        <p:nvGrpSpPr>
          <p:cNvPr id="15" name="グループ化 14">
            <a:extLst>
              <a:ext uri="{FF2B5EF4-FFF2-40B4-BE49-F238E27FC236}">
                <a16:creationId xmlns:a16="http://schemas.microsoft.com/office/drawing/2014/main" id="{1583706E-5F18-5F1F-6AD5-5F89465A899B}"/>
              </a:ext>
            </a:extLst>
          </p:cNvPr>
          <p:cNvGrpSpPr/>
          <p:nvPr/>
        </p:nvGrpSpPr>
        <p:grpSpPr>
          <a:xfrm>
            <a:off x="497508" y="7212508"/>
            <a:ext cx="5862294" cy="909333"/>
            <a:chOff x="497508" y="7799443"/>
            <a:chExt cx="5862294" cy="909333"/>
          </a:xfrm>
        </p:grpSpPr>
        <p:sp>
          <p:nvSpPr>
            <p:cNvPr id="16" name="Rectangle 4">
              <a:extLst>
                <a:ext uri="{FF2B5EF4-FFF2-40B4-BE49-F238E27FC236}">
                  <a16:creationId xmlns:a16="http://schemas.microsoft.com/office/drawing/2014/main" id="{194FD6F8-ECAE-B493-1B2E-9097FA103482}"/>
                </a:ext>
              </a:extLst>
            </p:cNvPr>
            <p:cNvSpPr/>
            <p:nvPr/>
          </p:nvSpPr>
          <p:spPr>
            <a:xfrm>
              <a:off x="497508" y="7799443"/>
              <a:ext cx="5862294" cy="909333"/>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p>
          </p:txBody>
        </p:sp>
        <p:sp>
          <p:nvSpPr>
            <p:cNvPr id="17" name="TextBox 5">
              <a:extLst>
                <a:ext uri="{FF2B5EF4-FFF2-40B4-BE49-F238E27FC236}">
                  <a16:creationId xmlns:a16="http://schemas.microsoft.com/office/drawing/2014/main" id="{04E8ECAC-9B27-3E39-4DB5-205D1389A366}"/>
                </a:ext>
              </a:extLst>
            </p:cNvPr>
            <p:cNvSpPr txBox="1"/>
            <p:nvPr/>
          </p:nvSpPr>
          <p:spPr>
            <a:xfrm>
              <a:off x="663344" y="7977783"/>
              <a:ext cx="5530623" cy="552652"/>
            </a:xfrm>
            <a:prstGeom prst="rect">
              <a:avLst/>
            </a:prstGeom>
            <a:noFill/>
          </p:spPr>
          <p:txBody>
            <a:bodyPr wrap="square">
              <a:spAutoFit/>
            </a:bodyPr>
            <a:lstStyle/>
            <a:p>
              <a:r>
                <a:rPr lang="ja-JP" altLang="en-US" sz="997" dirty="0">
                  <a:solidFill>
                    <a:srgbClr val="1E1E1E"/>
                  </a:solidFill>
                  <a:latin typeface="Meiryo"/>
                </a:rPr>
                <a:t>本基本構想は、基本計画の中間とりまとめとして、センターのビジョンや設置にあたっての基本的な考え方、機能等を示すもの。
現在実施中の実証事業の結果も踏まえ、基本計画を作成し、令和９年３月に公表する予定。</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6" y="3328040"/>
            <a:ext cx="6857309" cy="845937"/>
          </a:xfrm>
          <a:prstGeom prst="rect">
            <a:avLst/>
          </a:prstGeom>
          <a:noFill/>
        </p:spPr>
        <p:txBody>
          <a:bodyPr wrap="square" anchor="ctr">
            <a:spAutoFit/>
          </a:bodyPr>
          <a:lstStyle/>
          <a:p>
            <a:pPr algn="ctr"/>
            <a:r>
              <a:rPr sz="4897" b="1">
                <a:solidFill>
                  <a:schemeClr val="tx2"/>
                </a:solidFill>
                <a:latin typeface="Arial"/>
              </a:rPr>
              <a:t>Ⅰ</a:t>
            </a:r>
          </a:p>
        </p:txBody>
      </p:sp>
      <p:sp>
        <p:nvSpPr>
          <p:cNvPr id="4" name="Rectangle 3"/>
          <p:cNvSpPr/>
          <p:nvPr/>
        </p:nvSpPr>
        <p:spPr>
          <a:xfrm>
            <a:off x="1977937" y="4538729"/>
            <a:ext cx="2902126" cy="172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2"/>
              </a:solidFill>
            </a:endParaRPr>
          </a:p>
        </p:txBody>
      </p:sp>
      <p:sp>
        <p:nvSpPr>
          <p:cNvPr id="5" name="TextBox 4"/>
          <p:cNvSpPr txBox="1"/>
          <p:nvPr/>
        </p:nvSpPr>
        <p:spPr>
          <a:xfrm>
            <a:off x="346" y="4787482"/>
            <a:ext cx="6857309" cy="399340"/>
          </a:xfrm>
          <a:prstGeom prst="rect">
            <a:avLst/>
          </a:prstGeom>
          <a:noFill/>
        </p:spPr>
        <p:txBody>
          <a:bodyPr wrap="square" anchor="t">
            <a:spAutoFit/>
          </a:bodyPr>
          <a:lstStyle/>
          <a:p>
            <a:pPr algn="ctr"/>
            <a:r>
              <a:rPr sz="1995" b="1" err="1">
                <a:solidFill>
                  <a:schemeClr val="tx2"/>
                </a:solidFill>
                <a:latin typeface="Meiryo"/>
              </a:rPr>
              <a:t>検討の経緯</a:t>
            </a:r>
            <a:endParaRPr sz="1995" b="1">
              <a:solidFill>
                <a:schemeClr val="tx2"/>
              </a:solidFill>
              <a:latin typeface="Meiryo"/>
            </a:endParaRPr>
          </a:p>
        </p:txBody>
      </p:sp>
      <p:sp>
        <p:nvSpPr>
          <p:cNvPr id="6" name="TextBox 5">
            <a:extLst>
              <a:ext uri="{FF2B5EF4-FFF2-40B4-BE49-F238E27FC236}">
                <a16:creationId xmlns:a16="http://schemas.microsoft.com/office/drawing/2014/main" id="{ABEA29F2-112C-E090-503D-910F49E97E97}"/>
              </a:ext>
            </a:extLst>
          </p:cNvPr>
          <p:cNvSpPr txBox="1"/>
          <p:nvPr/>
        </p:nvSpPr>
        <p:spPr>
          <a:xfrm>
            <a:off x="346" y="8804855"/>
            <a:ext cx="6857309" cy="231923"/>
          </a:xfrm>
          <a:prstGeom prst="rect">
            <a:avLst/>
          </a:prstGeom>
          <a:noFill/>
        </p:spPr>
        <p:txBody>
          <a:bodyPr wrap="square">
            <a:spAutoFit/>
          </a:bodyPr>
          <a:lstStyle/>
          <a:p>
            <a:pPr algn="ctr"/>
            <a:r>
              <a:rPr sz="907">
                <a:latin typeface="Meiryo"/>
              </a:rPr>
              <a:t>（</a:t>
            </a:r>
            <a:r>
              <a:rPr sz="907" err="1">
                <a:latin typeface="Meiryo"/>
              </a:rPr>
              <a:t>仮称）大阪依存症対策センタ</a:t>
            </a:r>
            <a:r>
              <a:rPr sz="907">
                <a:latin typeface="Meiryo"/>
              </a:rPr>
              <a:t>ー </a:t>
            </a:r>
            <a:r>
              <a:rPr sz="907" err="1">
                <a:latin typeface="Meiryo"/>
              </a:rPr>
              <a:t>基本構想</a:t>
            </a:r>
            <a:endParaRPr sz="907">
              <a:latin typeface="Meiry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Box 2"/>
          <p:cNvSpPr txBox="1"/>
          <p:nvPr/>
        </p:nvSpPr>
        <p:spPr>
          <a:xfrm>
            <a:off x="497507" y="314061"/>
            <a:ext cx="3731305" cy="132472"/>
          </a:xfrm>
          <a:prstGeom prst="rect">
            <a:avLst/>
          </a:prstGeom>
          <a:noFill/>
        </p:spPr>
        <p:txBody>
          <a:bodyPr wrap="square" lIns="0" tIns="0" rIns="0" bIns="0">
            <a:spAutoFit/>
          </a:bodyPr>
          <a:lstStyle/>
          <a:p>
            <a:r>
              <a:rPr sz="861" b="1">
                <a:latin typeface="メイリオ" panose="020B0604030504040204" pitchFamily="50" charset="-128"/>
                <a:ea typeface="メイリオ" panose="020B0604030504040204" pitchFamily="50" charset="-128"/>
              </a:rPr>
              <a:t>Ⅰ. </a:t>
            </a:r>
            <a:r>
              <a:rPr sz="861" b="1" err="1">
                <a:latin typeface="メイリオ" panose="020B0604030504040204" pitchFamily="50" charset="-128"/>
                <a:ea typeface="メイリオ" panose="020B0604030504040204" pitchFamily="50" charset="-128"/>
              </a:rPr>
              <a:t>検討の経緯</a:t>
            </a:r>
            <a:endParaRPr sz="861" b="1">
              <a:latin typeface="メイリオ" panose="020B0604030504040204" pitchFamily="50" charset="-128"/>
              <a:ea typeface="メイリオ" panose="020B0604030504040204" pitchFamily="50" charset="-128"/>
            </a:endParaRPr>
          </a:p>
        </p:txBody>
      </p:sp>
      <p:sp>
        <p:nvSpPr>
          <p:cNvPr id="5" name="Rectangle 4"/>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6" name="TextBox 5"/>
          <p:cNvSpPr txBox="1"/>
          <p:nvPr/>
        </p:nvSpPr>
        <p:spPr>
          <a:xfrm>
            <a:off x="4145898" y="9410153"/>
            <a:ext cx="2213908" cy="139590"/>
          </a:xfrm>
          <a:prstGeom prst="rect">
            <a:avLst/>
          </a:prstGeom>
          <a:noFill/>
        </p:spPr>
        <p:txBody>
          <a:bodyPr wrap="square" lIns="0" tIns="0" rIns="0" bIns="0">
            <a:spAutoFit/>
          </a:bodyPr>
          <a:lstStyle/>
          <a:p>
            <a:pPr algn="r"/>
            <a:r>
              <a:rPr lang="en-US" altLang="ja-JP" sz="907" dirty="0">
                <a:latin typeface="メイリオ" panose="020B0604030504040204" pitchFamily="50" charset="-128"/>
                <a:ea typeface="メイリオ" panose="020B0604030504040204" pitchFamily="50" charset="-128"/>
              </a:rPr>
              <a:t>4 / 30</a:t>
            </a:r>
            <a:endParaRPr sz="907" dirty="0">
              <a:latin typeface="メイリオ" panose="020B0604030504040204" pitchFamily="50" charset="-128"/>
              <a:ea typeface="メイリオ" panose="020B0604030504040204" pitchFamily="50" charset="-128"/>
            </a:endParaRPr>
          </a:p>
        </p:txBody>
      </p:sp>
      <p:sp>
        <p:nvSpPr>
          <p:cNvPr id="13" name="TextBox 12"/>
          <p:cNvSpPr txBox="1"/>
          <p:nvPr/>
        </p:nvSpPr>
        <p:spPr>
          <a:xfrm>
            <a:off x="497508" y="1188237"/>
            <a:ext cx="5862294" cy="1015663"/>
          </a:xfrm>
          <a:prstGeom prst="rect">
            <a:avLst/>
          </a:prstGeom>
          <a:noFill/>
        </p:spPr>
        <p:txBody>
          <a:bodyPr wrap="square">
            <a:spAutoFit/>
          </a:bodyPr>
          <a:lstStyle/>
          <a:p>
            <a:pPr>
              <a:spcAft>
                <a:spcPts val="544"/>
              </a:spcAft>
            </a:pPr>
            <a:r>
              <a:rPr lang="ja-JP" altLang="en-US" sz="1000">
                <a:latin typeface="メイリオ" panose="020B0604030504040204" pitchFamily="50" charset="-128"/>
                <a:ea typeface="メイリオ" panose="020B0604030504040204" pitchFamily="50" charset="-128"/>
              </a:rPr>
              <a:t>大阪では、アルコール、薬物、ギャンブル等依存症対策として相談・医療・回復支援、治療体制の整備、普及啓発、人材養成等を実施してきた。こうした中、近年では女性の飲酒者の増加、公営競技のオンライン投票や違法オンラインカジノの拡大、若年層を中心とした市販薬・処方薬の乱用やゲーム・</a:t>
            </a:r>
            <a:r>
              <a:rPr lang="en-US" altLang="ja-JP" sz="1000">
                <a:latin typeface="メイリオ" panose="020B0604030504040204" pitchFamily="50" charset="-128"/>
                <a:ea typeface="メイリオ" panose="020B0604030504040204" pitchFamily="50" charset="-128"/>
              </a:rPr>
              <a:t>SNS</a:t>
            </a:r>
            <a:r>
              <a:rPr lang="ja-JP" altLang="en-US" sz="1000">
                <a:latin typeface="メイリオ" panose="020B0604030504040204" pitchFamily="50" charset="-128"/>
                <a:ea typeface="メイリオ" panose="020B0604030504040204" pitchFamily="50" charset="-128"/>
              </a:rPr>
              <a:t>の過剰利用、といった新たな課題も生じていることから、将来の</a:t>
            </a:r>
            <a:r>
              <a:rPr lang="en-US" altLang="ja-JP" sz="1000">
                <a:latin typeface="メイリオ" panose="020B0604030504040204" pitchFamily="50" charset="-128"/>
                <a:ea typeface="メイリオ" panose="020B0604030504040204" pitchFamily="50" charset="-128"/>
              </a:rPr>
              <a:t>IR</a:t>
            </a:r>
            <a:r>
              <a:rPr lang="ja-JP" altLang="en-US" sz="1000">
                <a:latin typeface="メイリオ" panose="020B0604030504040204" pitchFamily="50" charset="-128"/>
                <a:ea typeface="メイリオ" panose="020B0604030504040204" pitchFamily="50" charset="-128"/>
              </a:rPr>
              <a:t>開業も見据え、支援体制や普及啓発等の強化・拡充を図るため、府域の依存症対策の中核機関となるセンターの開設に向けた準備を進めている。</a:t>
            </a:r>
          </a:p>
        </p:txBody>
      </p:sp>
      <p:sp>
        <p:nvSpPr>
          <p:cNvPr id="19" name="TextBox 18"/>
          <p:cNvSpPr txBox="1"/>
          <p:nvPr/>
        </p:nvSpPr>
        <p:spPr>
          <a:xfrm>
            <a:off x="497853" y="3180987"/>
            <a:ext cx="5862294" cy="1601529"/>
          </a:xfrm>
          <a:prstGeom prst="rect">
            <a:avLst/>
          </a:prstGeom>
          <a:noFill/>
        </p:spPr>
        <p:txBody>
          <a:bodyPr wrap="square">
            <a:spAutoFit/>
          </a:bodyPr>
          <a:lstStyle/>
          <a:p>
            <a:pPr marL="171450" indent="-171450">
              <a:spcAft>
                <a:spcPts val="544"/>
              </a:spcAft>
              <a:buFont typeface="Wingdings" panose="05000000000000000000" pitchFamily="2" charset="2"/>
              <a:buChar char="l"/>
            </a:pPr>
            <a:r>
              <a:rPr lang="ja-JP" altLang="en-US" sz="997" dirty="0">
                <a:latin typeface="メイリオ" panose="020B0604030504040204" pitchFamily="50" charset="-128"/>
                <a:ea typeface="メイリオ" panose="020B0604030504040204" pitchFamily="50" charset="-128"/>
              </a:rPr>
              <a:t>令和４年２月策定の「大阪・夢洲地区特定複合観光施設区域の整備に関する計画」および令和５年３月策定の「第２期大阪府ギャンブル等依存症対策推進計画」において、依存症の支援拠点としてのセンター設置を明記した。</a:t>
            </a:r>
            <a:endParaRPr lang="en-US" altLang="ja-JP" sz="997" dirty="0">
              <a:latin typeface="メイリオ" panose="020B0604030504040204" pitchFamily="50" charset="-128"/>
              <a:ea typeface="メイリオ" panose="020B0604030504040204" pitchFamily="50" charset="-128"/>
            </a:endParaRPr>
          </a:p>
          <a:p>
            <a:pPr marL="171450" indent="-171450">
              <a:spcAft>
                <a:spcPts val="544"/>
              </a:spcAft>
              <a:buFont typeface="Wingdings" panose="05000000000000000000" pitchFamily="2" charset="2"/>
              <a:buChar char="l"/>
            </a:pPr>
            <a:r>
              <a:rPr lang="ja-JP" altLang="en-US" sz="997" dirty="0">
                <a:latin typeface="メイリオ" panose="020B0604030504040204" pitchFamily="50" charset="-128"/>
                <a:ea typeface="メイリオ" panose="020B0604030504040204" pitchFamily="50" charset="-128"/>
              </a:rPr>
              <a:t>令和５年５月には「（仮称）大阪依存症センター機能検討会議」を設置して具体的な機能の議論を開始し、医療関係団体や支援団体等からの意見を踏まえ、令和６年</a:t>
            </a:r>
            <a:r>
              <a:rPr lang="en-US" altLang="ja-JP" sz="997" dirty="0">
                <a:latin typeface="メイリオ" panose="020B0604030504040204" pitchFamily="50" charset="-128"/>
                <a:ea typeface="メイリオ" panose="020B0604030504040204" pitchFamily="50" charset="-128"/>
              </a:rPr>
              <a:t>12</a:t>
            </a:r>
            <a:r>
              <a:rPr lang="ja-JP" altLang="en-US" sz="997" dirty="0">
                <a:latin typeface="メイリオ" panose="020B0604030504040204" pitchFamily="50" charset="-128"/>
                <a:ea typeface="メイリオ" panose="020B0604030504040204" pitchFamily="50" charset="-128"/>
              </a:rPr>
              <a:t>月に「（仮称）大阪依存症センター機能とりまとめ」を公表した。</a:t>
            </a:r>
          </a:p>
          <a:p>
            <a:pPr marL="171450" indent="-171450">
              <a:spcAft>
                <a:spcPts val="544"/>
              </a:spcAft>
              <a:buFont typeface="Wingdings" panose="05000000000000000000" pitchFamily="2" charset="2"/>
              <a:buChar char="l"/>
            </a:pPr>
            <a:r>
              <a:rPr lang="ja-JP" altLang="en-US" sz="997" dirty="0">
                <a:latin typeface="メイリオ" panose="020B0604030504040204" pitchFamily="50" charset="-128"/>
                <a:ea typeface="メイリオ" panose="020B0604030504040204" pitchFamily="50" charset="-128"/>
              </a:rPr>
              <a:t>令和８年３月策定の「第３期大阪府ギャンブル等依存症対策推進計画」において、大阪独自の支援体制における重点施策としてセンター開設準備を明記した。</a:t>
            </a:r>
            <a:br>
              <a:rPr lang="en-US" altLang="ja-JP" sz="997" dirty="0">
                <a:latin typeface="メイリオ" panose="020B0604030504040204" pitchFamily="50" charset="-128"/>
                <a:ea typeface="メイリオ" panose="020B0604030504040204" pitchFamily="50" charset="-128"/>
              </a:rPr>
            </a:br>
            <a:endParaRPr sz="997" dirty="0">
              <a:latin typeface="メイリオ" panose="020B0604030504040204" pitchFamily="50" charset="-128"/>
              <a:ea typeface="メイリオ" panose="020B0604030504040204" pitchFamily="50" charset="-128"/>
            </a:endParaRPr>
          </a:p>
        </p:txBody>
      </p:sp>
      <p:sp>
        <p:nvSpPr>
          <p:cNvPr id="14" name="Rectangle 6">
            <a:extLst>
              <a:ext uri="{FF2B5EF4-FFF2-40B4-BE49-F238E27FC236}">
                <a16:creationId xmlns:a16="http://schemas.microsoft.com/office/drawing/2014/main" id="{C8E539D1-3D8B-415E-4814-B9EFAF84CCD6}"/>
              </a:ext>
            </a:extLst>
          </p:cNvPr>
          <p:cNvSpPr/>
          <p:nvPr/>
        </p:nvSpPr>
        <p:spPr>
          <a:xfrm>
            <a:off x="497507" y="728650"/>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15" name="TextBox 7">
            <a:extLst>
              <a:ext uri="{FF2B5EF4-FFF2-40B4-BE49-F238E27FC236}">
                <a16:creationId xmlns:a16="http://schemas.microsoft.com/office/drawing/2014/main" id="{17C56C03-A102-B793-4FA0-01953A51A191}"/>
              </a:ext>
            </a:extLst>
          </p:cNvPr>
          <p:cNvSpPr txBox="1"/>
          <p:nvPr/>
        </p:nvSpPr>
        <p:spPr>
          <a:xfrm>
            <a:off x="721386" y="709303"/>
            <a:ext cx="5638416" cy="209288"/>
          </a:xfrm>
          <a:prstGeom prst="rect">
            <a:avLst/>
          </a:prstGeom>
          <a:noFill/>
        </p:spPr>
        <p:txBody>
          <a:bodyPr wrap="square" lIns="0" tIns="0" rIns="0" bIns="0">
            <a:spAutoFit/>
          </a:bodyPr>
          <a:lstStyle/>
          <a:p>
            <a:r>
              <a:rPr lang="ja-JP" altLang="en-US" sz="1360" b="1">
                <a:latin typeface="メイリオ" panose="020B0604030504040204" pitchFamily="50" charset="-128"/>
                <a:ea typeface="メイリオ" panose="020B0604030504040204" pitchFamily="50" charset="-128"/>
              </a:rPr>
              <a:t>検討の経緯</a:t>
            </a:r>
          </a:p>
        </p:txBody>
      </p:sp>
      <p:sp>
        <p:nvSpPr>
          <p:cNvPr id="20" name="Rectangle 8">
            <a:extLst>
              <a:ext uri="{FF2B5EF4-FFF2-40B4-BE49-F238E27FC236}">
                <a16:creationId xmlns:a16="http://schemas.microsoft.com/office/drawing/2014/main" id="{DA878D25-4FFD-F3F3-17E7-C7366FC5C843}"/>
              </a:ext>
            </a:extLst>
          </p:cNvPr>
          <p:cNvSpPr/>
          <p:nvPr/>
        </p:nvSpPr>
        <p:spPr>
          <a:xfrm>
            <a:off x="497508" y="1018863"/>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21" name="Rectangle 9">
            <a:extLst>
              <a:ext uri="{FF2B5EF4-FFF2-40B4-BE49-F238E27FC236}">
                <a16:creationId xmlns:a16="http://schemas.microsoft.com/office/drawing/2014/main" id="{D6C595A5-596D-3C4A-47BC-933055E80CD5}"/>
              </a:ext>
            </a:extLst>
          </p:cNvPr>
          <p:cNvSpPr/>
          <p:nvPr/>
        </p:nvSpPr>
        <p:spPr>
          <a:xfrm>
            <a:off x="497508" y="2712481"/>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22" name="Rectangle 10">
            <a:extLst>
              <a:ext uri="{FF2B5EF4-FFF2-40B4-BE49-F238E27FC236}">
                <a16:creationId xmlns:a16="http://schemas.microsoft.com/office/drawing/2014/main" id="{E0995FF1-2FBC-94C7-D60D-AD887874C3EA}"/>
              </a:ext>
            </a:extLst>
          </p:cNvPr>
          <p:cNvSpPr/>
          <p:nvPr/>
        </p:nvSpPr>
        <p:spPr>
          <a:xfrm>
            <a:off x="497507" y="2712481"/>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23" name="TextBox 11">
            <a:extLst>
              <a:ext uri="{FF2B5EF4-FFF2-40B4-BE49-F238E27FC236}">
                <a16:creationId xmlns:a16="http://schemas.microsoft.com/office/drawing/2014/main" id="{A91D721C-34F5-BFC4-AEDB-B57CE3B75381}"/>
              </a:ext>
            </a:extLst>
          </p:cNvPr>
          <p:cNvSpPr txBox="1"/>
          <p:nvPr/>
        </p:nvSpPr>
        <p:spPr>
          <a:xfrm>
            <a:off x="663343" y="2759906"/>
            <a:ext cx="5472580" cy="195438"/>
          </a:xfrm>
          <a:prstGeom prst="rect">
            <a:avLst/>
          </a:prstGeom>
          <a:noFill/>
        </p:spPr>
        <p:txBody>
          <a:bodyPr wrap="square" lIns="0" tIns="0" rIns="0" bIns="0">
            <a:spAutoFit/>
          </a:bodyPr>
          <a:lstStyle/>
          <a:p>
            <a:r>
              <a:rPr lang="ja-JP" altLang="en-US" sz="1270" b="1">
                <a:latin typeface="メイリオ" panose="020B0604030504040204" pitchFamily="50" charset="-128"/>
                <a:ea typeface="メイリオ" panose="020B0604030504040204" pitchFamily="50" charset="-128"/>
              </a:rPr>
              <a:t>主な経過</a:t>
            </a:r>
            <a:endParaRPr sz="1270" b="1">
              <a:latin typeface="メイリオ" panose="020B0604030504040204" pitchFamily="50" charset="-128"/>
              <a:ea typeface="メイリオ" panose="020B0604030504040204" pitchFamily="50" charset="-128"/>
            </a:endParaRPr>
          </a:p>
        </p:txBody>
      </p:sp>
      <p:sp>
        <p:nvSpPr>
          <p:cNvPr id="24" name="Rectangle 1">
            <a:extLst>
              <a:ext uri="{FF2B5EF4-FFF2-40B4-BE49-F238E27FC236}">
                <a16:creationId xmlns:a16="http://schemas.microsoft.com/office/drawing/2014/main" id="{8E91595D-4340-EF31-CB83-E73897A30A5A}"/>
              </a:ext>
            </a:extLst>
          </p:cNvPr>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 y="3328040"/>
            <a:ext cx="6857309" cy="845937"/>
          </a:xfrm>
          <a:prstGeom prst="rect">
            <a:avLst/>
          </a:prstGeom>
          <a:noFill/>
        </p:spPr>
        <p:txBody>
          <a:bodyPr wrap="square" anchor="ctr">
            <a:spAutoFit/>
          </a:bodyPr>
          <a:lstStyle/>
          <a:p>
            <a:pPr algn="ctr"/>
            <a:r>
              <a:rPr sz="4897" b="1">
                <a:solidFill>
                  <a:schemeClr val="tx2"/>
                </a:solidFill>
                <a:latin typeface="Arial"/>
              </a:rPr>
              <a:t>Ⅱ</a:t>
            </a:r>
          </a:p>
        </p:txBody>
      </p:sp>
      <p:sp>
        <p:nvSpPr>
          <p:cNvPr id="4" name="Rectangle 3"/>
          <p:cNvSpPr/>
          <p:nvPr/>
        </p:nvSpPr>
        <p:spPr>
          <a:xfrm>
            <a:off x="1977592" y="4538729"/>
            <a:ext cx="2902126" cy="172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p>
        </p:txBody>
      </p:sp>
      <p:sp>
        <p:nvSpPr>
          <p:cNvPr id="5" name="TextBox 4"/>
          <p:cNvSpPr txBox="1"/>
          <p:nvPr/>
        </p:nvSpPr>
        <p:spPr>
          <a:xfrm>
            <a:off x="2" y="4787481"/>
            <a:ext cx="6857309" cy="757643"/>
          </a:xfrm>
          <a:prstGeom prst="rect">
            <a:avLst/>
          </a:prstGeom>
          <a:noFill/>
        </p:spPr>
        <p:txBody>
          <a:bodyPr wrap="square" anchor="t">
            <a:spAutoFit/>
          </a:bodyPr>
          <a:lstStyle/>
          <a:p>
            <a:pPr algn="ctr"/>
            <a:r>
              <a:rPr sz="1995" b="1" err="1">
                <a:solidFill>
                  <a:schemeClr val="tx2"/>
                </a:solidFill>
                <a:latin typeface="Meiryo"/>
              </a:rPr>
              <a:t>我が国及び大阪府市の</a:t>
            </a:r>
            <a:endParaRPr sz="1995" b="1">
              <a:solidFill>
                <a:schemeClr val="tx2"/>
              </a:solidFill>
              <a:latin typeface="Meiryo"/>
            </a:endParaRPr>
          </a:p>
          <a:p>
            <a:pPr algn="ctr">
              <a:spcBef>
                <a:spcPts val="363"/>
              </a:spcBef>
            </a:pPr>
            <a:r>
              <a:rPr sz="1995" b="1" err="1">
                <a:solidFill>
                  <a:schemeClr val="tx2"/>
                </a:solidFill>
                <a:latin typeface="Meiryo"/>
              </a:rPr>
              <a:t>依存症対策の現状</a:t>
            </a:r>
            <a:endParaRPr sz="1995" b="1">
              <a:solidFill>
                <a:schemeClr val="tx2"/>
              </a:solidFill>
              <a:latin typeface="Meiryo"/>
            </a:endParaRPr>
          </a:p>
        </p:txBody>
      </p:sp>
      <p:sp>
        <p:nvSpPr>
          <p:cNvPr id="6" name="TextBox 5"/>
          <p:cNvSpPr txBox="1"/>
          <p:nvPr/>
        </p:nvSpPr>
        <p:spPr>
          <a:xfrm>
            <a:off x="2" y="8804855"/>
            <a:ext cx="6857309" cy="231923"/>
          </a:xfrm>
          <a:prstGeom prst="rect">
            <a:avLst/>
          </a:prstGeom>
          <a:noFill/>
        </p:spPr>
        <p:txBody>
          <a:bodyPr wrap="square">
            <a:spAutoFit/>
          </a:bodyPr>
          <a:lstStyle/>
          <a:p>
            <a:pPr algn="ctr"/>
            <a:r>
              <a:rPr lang="ja-JP" altLang="en-US" sz="907">
                <a:latin typeface="メイリオ" panose="020B0604030504040204" pitchFamily="50" charset="-128"/>
                <a:ea typeface="メイリオ" panose="020B0604030504040204" pitchFamily="50" charset="-128"/>
              </a:rPr>
              <a:t>（仮称）大阪依存症対策センター 基本構想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3" name="TextBox 2"/>
          <p:cNvSpPr txBox="1"/>
          <p:nvPr/>
        </p:nvSpPr>
        <p:spPr>
          <a:xfrm>
            <a:off x="497507" y="314061"/>
            <a:ext cx="3731305" cy="264944"/>
          </a:xfrm>
          <a:prstGeom prst="rect">
            <a:avLst/>
          </a:prstGeom>
          <a:noFill/>
        </p:spPr>
        <p:txBody>
          <a:bodyPr wrap="square" lIns="0" tIns="0" rIns="0" bIns="0">
            <a:spAutoFit/>
          </a:bodyPr>
          <a:lstStyle/>
          <a:p>
            <a:r>
              <a:rPr sz="861" b="1">
                <a:latin typeface="メイリオ" panose="020B0604030504040204" pitchFamily="50" charset="-128"/>
                <a:ea typeface="メイリオ" panose="020B0604030504040204" pitchFamily="50" charset="-128"/>
              </a:rPr>
              <a:t>Ⅱ.</a:t>
            </a:r>
            <a:r>
              <a:rPr lang="ja-JP" altLang="en-US" sz="861" b="1" dirty="0">
                <a:latin typeface="メイリオ" panose="020B0604030504040204" pitchFamily="50" charset="-128"/>
                <a:ea typeface="メイリオ" panose="020B0604030504040204" pitchFamily="50" charset="-128"/>
              </a:rPr>
              <a:t>我が国及び大阪府市の依存症対策の現状</a:t>
            </a:r>
          </a:p>
          <a:p>
            <a:endParaRPr sz="861" b="1">
              <a:latin typeface="メイリオ" panose="020B0604030504040204" pitchFamily="50" charset="-128"/>
              <a:ea typeface="メイリオ" panose="020B0604030504040204" pitchFamily="50" charset="-128"/>
            </a:endParaRPr>
          </a:p>
        </p:txBody>
      </p:sp>
      <p:sp>
        <p:nvSpPr>
          <p:cNvPr id="5" name="Rectangle 4"/>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6" name="TextBox 5"/>
          <p:cNvSpPr txBox="1"/>
          <p:nvPr/>
        </p:nvSpPr>
        <p:spPr>
          <a:xfrm>
            <a:off x="4145898" y="9410153"/>
            <a:ext cx="2213908" cy="139590"/>
          </a:xfrm>
          <a:prstGeom prst="rect">
            <a:avLst/>
          </a:prstGeom>
          <a:noFill/>
        </p:spPr>
        <p:txBody>
          <a:bodyPr wrap="square" lIns="0" tIns="0" rIns="0" bIns="0">
            <a:spAutoFit/>
          </a:bodyPr>
          <a:lstStyle/>
          <a:p>
            <a:pPr algn="r"/>
            <a:r>
              <a:rPr lang="en-US" altLang="ja-JP" sz="907" dirty="0">
                <a:latin typeface="メイリオ" panose="020B0604030504040204" pitchFamily="50" charset="-128"/>
                <a:ea typeface="メイリオ" panose="020B0604030504040204" pitchFamily="50" charset="-128"/>
              </a:rPr>
              <a:t>6 / 30</a:t>
            </a:r>
            <a:endParaRPr sz="907" dirty="0">
              <a:latin typeface="メイリオ" panose="020B0604030504040204" pitchFamily="50" charset="-128"/>
              <a:ea typeface="メイリオ" panose="020B0604030504040204" pitchFamily="50" charset="-128"/>
            </a:endParaRPr>
          </a:p>
        </p:txBody>
      </p:sp>
      <p:sp>
        <p:nvSpPr>
          <p:cNvPr id="7" name="Rectangle 6"/>
          <p:cNvSpPr/>
          <p:nvPr/>
        </p:nvSpPr>
        <p:spPr>
          <a:xfrm>
            <a:off x="497507" y="728650"/>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8" name="TextBox 7"/>
          <p:cNvSpPr txBox="1"/>
          <p:nvPr/>
        </p:nvSpPr>
        <p:spPr>
          <a:xfrm>
            <a:off x="721386" y="709303"/>
            <a:ext cx="5638416" cy="209288"/>
          </a:xfrm>
          <a:prstGeom prst="rect">
            <a:avLst/>
          </a:prstGeom>
          <a:noFill/>
        </p:spPr>
        <p:txBody>
          <a:bodyPr wrap="square" lIns="0" tIns="0" rIns="0" bIns="0">
            <a:spAutoFit/>
          </a:bodyPr>
          <a:lstStyle/>
          <a:p>
            <a:r>
              <a:rPr lang="en-US" altLang="ja-JP" sz="1360" b="1" dirty="0">
                <a:latin typeface="メイリオ" panose="020B0604030504040204" pitchFamily="50" charset="-128"/>
                <a:ea typeface="メイリオ" panose="020B0604030504040204" pitchFamily="50" charset="-128"/>
              </a:rPr>
              <a:t>1. </a:t>
            </a:r>
            <a:r>
              <a:rPr lang="ja-JP" altLang="en-US" sz="1360" b="1" dirty="0">
                <a:latin typeface="メイリオ" panose="020B0604030504040204" pitchFamily="50" charset="-128"/>
                <a:ea typeface="メイリオ" panose="020B0604030504040204" pitchFamily="50" charset="-128"/>
              </a:rPr>
              <a:t>依存症とは</a:t>
            </a:r>
          </a:p>
        </p:txBody>
      </p:sp>
      <p:sp>
        <p:nvSpPr>
          <p:cNvPr id="9" name="Rectangle 8"/>
          <p:cNvSpPr/>
          <p:nvPr/>
        </p:nvSpPr>
        <p:spPr>
          <a:xfrm>
            <a:off x="497508" y="1018863"/>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13" name="TextBox 12"/>
          <p:cNvSpPr txBox="1"/>
          <p:nvPr/>
        </p:nvSpPr>
        <p:spPr>
          <a:xfrm>
            <a:off x="497853" y="1881539"/>
            <a:ext cx="5862294" cy="2675604"/>
          </a:xfrm>
          <a:prstGeom prst="rect">
            <a:avLst/>
          </a:prstGeom>
          <a:noFill/>
        </p:spPr>
        <p:txBody>
          <a:bodyPr wrap="square">
            <a:spAutoFit/>
          </a:bodyPr>
          <a:lstStyle/>
          <a:p>
            <a:pPr marL="171450" marR="126685" indent="-171450">
              <a:spcAft>
                <a:spcPts val="544"/>
              </a:spcAft>
              <a:buFont typeface="Wingdings" panose="05000000000000000000" pitchFamily="2" charset="2"/>
              <a:buChar char="l"/>
            </a:pPr>
            <a:r>
              <a:rPr lang="ja-JP" altLang="en-US" sz="997">
                <a:latin typeface="メイリオ" panose="020B0604030504040204" pitchFamily="50" charset="-128"/>
                <a:ea typeface="メイリオ" panose="020B0604030504040204" pitchFamily="50" charset="-128"/>
              </a:rPr>
              <a:t>依存症とは、日常生活や心身の健康、大切な人間関係に問題が起こっているにもかかわらず、特定の物質の使用や行動をコントロールできなくなる疾患である。特定の物質の使用や行動をしたいという気持ちをおさえられず、減らそうとしたりやめようとしたりしてもうまくいかず、徐々にエスカレートする中で、仕事や勉強、家事などができなくなったり、家族や友人との人間関係がうまくいかなくなったりしても、やめられない状態である。依存によって脳や身体の働きが変化し、以前と同じでは物足りなくなったり、やめると心や身体がつらくなったりするとともに、不安や孤独感などの精神的な苦痛を和らげる役割も担っているため、自分の力だけでやめ続けることが難しくなると言われている。</a:t>
            </a:r>
          </a:p>
          <a:p>
            <a:pPr marL="171450" marR="126685" indent="-171450">
              <a:spcAft>
                <a:spcPts val="544"/>
              </a:spcAft>
              <a:buFont typeface="Wingdings" panose="05000000000000000000" pitchFamily="2" charset="2"/>
              <a:buChar char="l"/>
            </a:pPr>
            <a:r>
              <a:rPr lang="ja-JP" altLang="en-US" sz="997">
                <a:latin typeface="メイリオ" panose="020B0604030504040204" pitchFamily="50" charset="-128"/>
                <a:ea typeface="メイリオ" panose="020B0604030504040204" pitchFamily="50" charset="-128"/>
              </a:rPr>
              <a:t>特定の物質の使用や行動は、友人など周囲からの影響、楽しみや刺激を求める気持ちからだけでなく、「学校や職場、家庭などとうまくなじめない」といった孤独感や「常にプレッシャーを感じて生きている」、「自分に自信が持てない」などの不安や焦り、うつや不安、不眠など心の苦痛を自分で和らげようとすることなどがきっかけになることもある。意思の弱さや性格の問題ではなく、様々な経験やアクセスのしやすさ等の環境などが関係し、誰でも依存症になる可能性がある。</a:t>
            </a:r>
          </a:p>
          <a:p>
            <a:pPr marL="171450" marR="126685" indent="-171450">
              <a:spcAft>
                <a:spcPts val="544"/>
              </a:spcAft>
              <a:buFont typeface="Wingdings" panose="05000000000000000000" pitchFamily="2" charset="2"/>
              <a:buChar char="l"/>
            </a:pPr>
            <a:r>
              <a:rPr lang="ja-JP" altLang="en-US" sz="997">
                <a:latin typeface="メイリオ" panose="020B0604030504040204" pitchFamily="50" charset="-128"/>
                <a:ea typeface="メイリオ" panose="020B0604030504040204" pitchFamily="50" charset="-128"/>
              </a:rPr>
              <a:t>依存症によって、以下の例のように、本人や家族の心身の健康や社会生活に影響を及ぼすことがある。</a:t>
            </a:r>
          </a:p>
        </p:txBody>
      </p:sp>
      <p:sp>
        <p:nvSpPr>
          <p:cNvPr id="21" name="TextBox 20"/>
          <p:cNvSpPr txBox="1"/>
          <p:nvPr/>
        </p:nvSpPr>
        <p:spPr>
          <a:xfrm>
            <a:off x="559695" y="6947371"/>
            <a:ext cx="5862294" cy="1077090"/>
          </a:xfrm>
          <a:prstGeom prst="rect">
            <a:avLst/>
          </a:prstGeom>
          <a:noFill/>
        </p:spPr>
        <p:txBody>
          <a:bodyPr wrap="square">
            <a:spAutoFit/>
          </a:bodyPr>
          <a:lstStyle/>
          <a:p>
            <a:pPr marL="171450" marR="126685" indent="-171450">
              <a:spcAft>
                <a:spcPts val="544"/>
              </a:spcAft>
              <a:buFont typeface="Wingdings" panose="05000000000000000000" pitchFamily="2" charset="2"/>
              <a:buChar char="l"/>
            </a:pPr>
            <a:r>
              <a:rPr lang="ja-JP" altLang="en-US" sz="997">
                <a:latin typeface="メイリオ" panose="020B0604030504040204" pitchFamily="50" charset="-128"/>
                <a:ea typeface="メイリオ" panose="020B0604030504040204" pitchFamily="50" charset="-128"/>
              </a:rPr>
              <a:t>早期に相談し、周囲の様々な助け・理解や治療など、適切な支援や人々とのつながりにより、飲酒や薬物使用、ギャンブル等に頼らない生き方をしていく「回復」をすることができる。</a:t>
            </a:r>
          </a:p>
          <a:p>
            <a:pPr marL="171450" marR="126685" indent="-171450">
              <a:spcAft>
                <a:spcPts val="544"/>
              </a:spcAft>
              <a:buFont typeface="Wingdings" panose="05000000000000000000" pitchFamily="2" charset="2"/>
              <a:buChar char="l"/>
            </a:pPr>
            <a:r>
              <a:rPr lang="ja-JP" altLang="en-US" sz="997">
                <a:latin typeface="メイリオ" panose="020B0604030504040204" pitchFamily="50" charset="-128"/>
                <a:ea typeface="メイリオ" panose="020B0604030504040204" pitchFamily="50" charset="-128"/>
              </a:rPr>
              <a:t>一方で、本人の意思や性格の問題であるといった偏見（スティグマ）などが未だ根強く、それに伴う本人等の羞恥心や罪悪感なども影響し、早期の相談、受診や回復を阻むため正しい知識の普及啓発や情報発信が重要である。</a:t>
            </a:r>
            <a:br>
              <a:rPr lang="ja-JP" altLang="en-US" sz="997">
                <a:latin typeface="メイリオ" panose="020B0604030504040204" pitchFamily="50" charset="-128"/>
                <a:ea typeface="メイリオ" panose="020B0604030504040204" pitchFamily="50" charset="-128"/>
              </a:rPr>
            </a:br>
            <a:endParaRPr sz="997">
              <a:latin typeface="メイリオ" panose="020B0604030504040204" pitchFamily="50" charset="-128"/>
              <a:ea typeface="メイリオ" panose="020B0604030504040204" pitchFamily="50" charset="-128"/>
            </a:endParaRPr>
          </a:p>
        </p:txBody>
      </p:sp>
      <p:sp>
        <p:nvSpPr>
          <p:cNvPr id="22" name="正方形/長方形 21">
            <a:extLst>
              <a:ext uri="{FF2B5EF4-FFF2-40B4-BE49-F238E27FC236}">
                <a16:creationId xmlns:a16="http://schemas.microsoft.com/office/drawing/2014/main" id="{794BFD6B-2807-7DCE-AE02-D9292F582D9F}"/>
              </a:ext>
            </a:extLst>
          </p:cNvPr>
          <p:cNvSpPr/>
          <p:nvPr/>
        </p:nvSpPr>
        <p:spPr>
          <a:xfrm>
            <a:off x="663343" y="4880726"/>
            <a:ext cx="5612312" cy="1532959"/>
          </a:xfrm>
          <a:prstGeom prst="rect">
            <a:avLst/>
          </a:prstGeom>
          <a:solidFill>
            <a:schemeClr val="bg1">
              <a:lumMod val="9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en-US" altLang="ja-JP" sz="997">
                <a:solidFill>
                  <a:schemeClr val="tx1"/>
                </a:solidFill>
                <a:latin typeface="メイリオ" panose="020B0604030504040204" pitchFamily="50" charset="-128"/>
                <a:ea typeface="メイリオ" panose="020B0604030504040204" pitchFamily="50" charset="-128"/>
              </a:rPr>
              <a:t>(</a:t>
            </a:r>
            <a:r>
              <a:rPr kumimoji="1" lang="ja-JP" altLang="en-US" sz="997">
                <a:solidFill>
                  <a:schemeClr val="tx1"/>
                </a:solidFill>
                <a:latin typeface="メイリオ" panose="020B0604030504040204" pitchFamily="50" charset="-128"/>
                <a:ea typeface="メイリオ" panose="020B0604030504040204" pitchFamily="50" charset="-128"/>
              </a:rPr>
              <a:t>例</a:t>
            </a:r>
            <a:r>
              <a:rPr kumimoji="1" lang="en-US" altLang="ja-JP" sz="997">
                <a:solidFill>
                  <a:schemeClr val="tx1"/>
                </a:solidFill>
                <a:latin typeface="メイリオ" panose="020B0604030504040204" pitchFamily="50" charset="-128"/>
                <a:ea typeface="メイリオ" panose="020B0604030504040204" pitchFamily="50" charset="-128"/>
              </a:rPr>
              <a:t>)</a:t>
            </a:r>
          </a:p>
          <a:p>
            <a:pPr marL="171450" indent="-171450">
              <a:buFont typeface="Arial" panose="020B0604020202020204" pitchFamily="34" charset="0"/>
              <a:buChar char="•"/>
            </a:pPr>
            <a:r>
              <a:rPr kumimoji="1" lang="ja-JP" altLang="en-US" sz="997">
                <a:solidFill>
                  <a:schemeClr val="tx1"/>
                </a:solidFill>
                <a:latin typeface="メイリオ" panose="020B0604030504040204" pitchFamily="50" charset="-128"/>
                <a:ea typeface="メイリオ" panose="020B0604030504040204" pitchFamily="50" charset="-128"/>
              </a:rPr>
              <a:t>アルコールや薬物の影響で身体の健康が損なわれる。</a:t>
            </a:r>
          </a:p>
          <a:p>
            <a:pPr marL="171450" indent="-171450">
              <a:buFont typeface="Arial" panose="020B0604020202020204" pitchFamily="34" charset="0"/>
              <a:buChar char="•"/>
            </a:pPr>
            <a:r>
              <a:rPr kumimoji="1" lang="ja-JP" altLang="en-US" sz="997">
                <a:solidFill>
                  <a:schemeClr val="tx1"/>
                </a:solidFill>
                <a:latin typeface="メイリオ" panose="020B0604030504040204" pitchFamily="50" charset="-128"/>
                <a:ea typeface="メイリオ" panose="020B0604030504040204" pitchFamily="50" charset="-128"/>
              </a:rPr>
              <a:t>睡眠や食事が十分とれなくなり、体調が悪化する。</a:t>
            </a:r>
          </a:p>
          <a:p>
            <a:pPr marL="171450" indent="-171450">
              <a:buFont typeface="Arial" panose="020B0604020202020204" pitchFamily="34" charset="0"/>
              <a:buChar char="•"/>
            </a:pPr>
            <a:r>
              <a:rPr kumimoji="1" lang="ja-JP" altLang="en-US" sz="997">
                <a:solidFill>
                  <a:schemeClr val="tx1"/>
                </a:solidFill>
                <a:latin typeface="メイリオ" panose="020B0604030504040204" pitchFamily="50" charset="-128"/>
                <a:ea typeface="メイリオ" panose="020B0604030504040204" pitchFamily="50" charset="-128"/>
              </a:rPr>
              <a:t>うつや不安、死にたい気持ちなど精神状態が悪化する。</a:t>
            </a:r>
          </a:p>
          <a:p>
            <a:pPr marL="171450" indent="-171450">
              <a:buFont typeface="Arial" panose="020B0604020202020204" pitchFamily="34" charset="0"/>
              <a:buChar char="•"/>
            </a:pPr>
            <a:r>
              <a:rPr kumimoji="1" lang="ja-JP" altLang="en-US" sz="997">
                <a:solidFill>
                  <a:schemeClr val="tx1"/>
                </a:solidFill>
                <a:latin typeface="メイリオ" panose="020B0604030504040204" pitchFamily="50" charset="-128"/>
                <a:ea typeface="メイリオ" panose="020B0604030504040204" pitchFamily="50" charset="-128"/>
              </a:rPr>
              <a:t>仕事や勉強、家事など、やるべきことができなくなる。</a:t>
            </a:r>
          </a:p>
          <a:p>
            <a:pPr marL="171450" indent="-171450">
              <a:buFont typeface="Arial" panose="020B0604020202020204" pitchFamily="34" charset="0"/>
              <a:buChar char="•"/>
            </a:pPr>
            <a:r>
              <a:rPr kumimoji="1" lang="ja-JP" altLang="en-US" sz="997">
                <a:solidFill>
                  <a:schemeClr val="tx1"/>
                </a:solidFill>
                <a:latin typeface="メイリオ" panose="020B0604030504040204" pitchFamily="50" charset="-128"/>
                <a:ea typeface="メイリオ" panose="020B0604030504040204" pitchFamily="50" charset="-128"/>
              </a:rPr>
              <a:t>借金を繰り返したり、違法な行為をしたりする。</a:t>
            </a:r>
          </a:p>
          <a:p>
            <a:pPr marL="171450" indent="-171450">
              <a:buFont typeface="Arial" panose="020B0604020202020204" pitchFamily="34" charset="0"/>
              <a:buChar char="•"/>
            </a:pPr>
            <a:r>
              <a:rPr kumimoji="1" lang="ja-JP" altLang="en-US" sz="997">
                <a:solidFill>
                  <a:schemeClr val="tx1"/>
                </a:solidFill>
                <a:latin typeface="メイリオ" panose="020B0604030504040204" pitchFamily="50" charset="-128"/>
                <a:ea typeface="メイリオ" panose="020B0604030504040204" pitchFamily="50" charset="-128"/>
              </a:rPr>
              <a:t>依存について隠すことが増え、家族など周りの人との関係が悪化する。</a:t>
            </a:r>
          </a:p>
          <a:p>
            <a:pPr marL="171450" indent="-171450">
              <a:buFont typeface="Arial" panose="020B0604020202020204" pitchFamily="34" charset="0"/>
              <a:buChar char="•"/>
            </a:pPr>
            <a:r>
              <a:rPr kumimoji="1" lang="ja-JP" altLang="en-US" sz="997">
                <a:solidFill>
                  <a:schemeClr val="tx1"/>
                </a:solidFill>
                <a:latin typeface="メイリオ" panose="020B0604030504040204" pitchFamily="50" charset="-128"/>
                <a:ea typeface="メイリオ" panose="020B0604030504040204" pitchFamily="50" charset="-128"/>
              </a:rPr>
              <a:t>家族の心身の調子が悪くなったり、家族の生活に悪い影響が生じたりする。</a:t>
            </a:r>
          </a:p>
        </p:txBody>
      </p:sp>
      <p:sp>
        <p:nvSpPr>
          <p:cNvPr id="4" name="Rectangle 9">
            <a:extLst>
              <a:ext uri="{FF2B5EF4-FFF2-40B4-BE49-F238E27FC236}">
                <a16:creationId xmlns:a16="http://schemas.microsoft.com/office/drawing/2014/main" id="{C37AD719-5973-83A1-B00D-E7DFC7356DBA}"/>
              </a:ext>
            </a:extLst>
          </p:cNvPr>
          <p:cNvSpPr/>
          <p:nvPr/>
        </p:nvSpPr>
        <p:spPr>
          <a:xfrm>
            <a:off x="497508" y="1350534"/>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14" name="Rectangle 10">
            <a:extLst>
              <a:ext uri="{FF2B5EF4-FFF2-40B4-BE49-F238E27FC236}">
                <a16:creationId xmlns:a16="http://schemas.microsoft.com/office/drawing/2014/main" id="{07C02527-9970-BE02-D656-76EFBAB37E56}"/>
              </a:ext>
            </a:extLst>
          </p:cNvPr>
          <p:cNvSpPr/>
          <p:nvPr/>
        </p:nvSpPr>
        <p:spPr>
          <a:xfrm>
            <a:off x="497507" y="1350534"/>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15" name="TextBox 11">
            <a:extLst>
              <a:ext uri="{FF2B5EF4-FFF2-40B4-BE49-F238E27FC236}">
                <a16:creationId xmlns:a16="http://schemas.microsoft.com/office/drawing/2014/main" id="{F4D89490-1D08-CD2A-5985-15AF52D97A7A}"/>
              </a:ext>
            </a:extLst>
          </p:cNvPr>
          <p:cNvSpPr txBox="1"/>
          <p:nvPr/>
        </p:nvSpPr>
        <p:spPr>
          <a:xfrm>
            <a:off x="663343" y="1397958"/>
            <a:ext cx="5472580" cy="195438"/>
          </a:xfrm>
          <a:prstGeom prst="rect">
            <a:avLst/>
          </a:prstGeom>
          <a:noFill/>
        </p:spPr>
        <p:txBody>
          <a:bodyPr wrap="square" lIns="0" tIns="0" rIns="0" bIns="0">
            <a:spAutoFit/>
          </a:bodyPr>
          <a:lstStyle/>
          <a:p>
            <a:r>
              <a:rPr sz="1270" b="1" err="1">
                <a:latin typeface="メイリオ" panose="020B0604030504040204" pitchFamily="50" charset="-128"/>
                <a:ea typeface="メイリオ" panose="020B0604030504040204" pitchFamily="50" charset="-128"/>
              </a:rPr>
              <a:t>依存症とは</a:t>
            </a:r>
            <a:endParaRPr sz="1270" b="1">
              <a:latin typeface="メイリオ" panose="020B0604030504040204" pitchFamily="50" charset="-128"/>
              <a:ea typeface="メイリオ" panose="020B0604030504040204" pitchFamily="50"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endParaRPr>
          </a:p>
        </p:txBody>
      </p:sp>
      <p:sp>
        <p:nvSpPr>
          <p:cNvPr id="5" name="Rectangle 4"/>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endParaRPr>
          </a:p>
        </p:txBody>
      </p:sp>
      <p:sp>
        <p:nvSpPr>
          <p:cNvPr id="6" name="TextBox 5"/>
          <p:cNvSpPr txBox="1"/>
          <p:nvPr/>
        </p:nvSpPr>
        <p:spPr>
          <a:xfrm>
            <a:off x="4145898" y="9410153"/>
            <a:ext cx="2213908" cy="139590"/>
          </a:xfrm>
          <a:prstGeom prst="rect">
            <a:avLst/>
          </a:prstGeom>
          <a:noFill/>
        </p:spPr>
        <p:txBody>
          <a:bodyPr wrap="square" lIns="0" tIns="0" rIns="0" bIns="0">
            <a:spAutoFit/>
          </a:bodyPr>
          <a:lstStyle/>
          <a:p>
            <a:pPr algn="r"/>
            <a:r>
              <a:rPr lang="en-US" sz="907" dirty="0">
                <a:latin typeface="Arial"/>
              </a:rPr>
              <a:t>7 </a:t>
            </a:r>
            <a:r>
              <a:rPr lang="en-US" altLang="ja-JP" sz="907" dirty="0">
                <a:latin typeface="Arial"/>
              </a:rPr>
              <a:t>/ 30</a:t>
            </a:r>
            <a:endParaRPr lang="en-US" sz="907" dirty="0">
              <a:latin typeface="Arial"/>
            </a:endParaRPr>
          </a:p>
        </p:txBody>
      </p:sp>
      <p:sp>
        <p:nvSpPr>
          <p:cNvPr id="7" name="Rectangle 6"/>
          <p:cNvSpPr/>
          <p:nvPr/>
        </p:nvSpPr>
        <p:spPr>
          <a:xfrm>
            <a:off x="497507" y="728650"/>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endParaRPr>
          </a:p>
        </p:txBody>
      </p:sp>
      <p:sp>
        <p:nvSpPr>
          <p:cNvPr id="8" name="TextBox 7"/>
          <p:cNvSpPr txBox="1"/>
          <p:nvPr/>
        </p:nvSpPr>
        <p:spPr>
          <a:xfrm>
            <a:off x="704802" y="711943"/>
            <a:ext cx="5638416" cy="209288"/>
          </a:xfrm>
          <a:prstGeom prst="rect">
            <a:avLst/>
          </a:prstGeom>
          <a:noFill/>
          <a:effectLst/>
        </p:spPr>
        <p:txBody>
          <a:bodyPr wrap="square" lIns="0" tIns="0" rIns="0" bIns="0">
            <a:spAutoFit/>
          </a:bodyPr>
          <a:lstStyle/>
          <a:p>
            <a:r>
              <a:rPr lang="en-US" altLang="ja-JP" sz="1360" b="1" dirty="0">
                <a:latin typeface="メイリオ" panose="020B0604030504040204" pitchFamily="50" charset="-128"/>
                <a:ea typeface="メイリオ" panose="020B0604030504040204" pitchFamily="50" charset="-128"/>
              </a:rPr>
              <a:t>2. </a:t>
            </a:r>
            <a:r>
              <a:rPr lang="ja-JP" altLang="en-US" sz="1360" b="1" dirty="0">
                <a:latin typeface="メイリオ" panose="020B0604030504040204" pitchFamily="50" charset="-128"/>
                <a:ea typeface="メイリオ" panose="020B0604030504040204" pitchFamily="50" charset="-128"/>
              </a:rPr>
              <a:t>我が国の依存症対策の現状</a:t>
            </a:r>
          </a:p>
        </p:txBody>
      </p:sp>
      <p:sp>
        <p:nvSpPr>
          <p:cNvPr id="9" name="Rectangle 8"/>
          <p:cNvSpPr/>
          <p:nvPr/>
        </p:nvSpPr>
        <p:spPr>
          <a:xfrm>
            <a:off x="497508" y="1018863"/>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endParaRPr>
          </a:p>
        </p:txBody>
      </p:sp>
      <p:sp>
        <p:nvSpPr>
          <p:cNvPr id="10" name="TextBox 9"/>
          <p:cNvSpPr txBox="1"/>
          <p:nvPr/>
        </p:nvSpPr>
        <p:spPr>
          <a:xfrm>
            <a:off x="480924" y="1145474"/>
            <a:ext cx="5862294" cy="1230530"/>
          </a:xfrm>
          <a:prstGeom prst="rect">
            <a:avLst/>
          </a:prstGeom>
          <a:noFill/>
        </p:spPr>
        <p:txBody>
          <a:bodyPr wrap="square">
            <a:spAutoFit/>
          </a:bodyPr>
          <a:lstStyle/>
          <a:p>
            <a:pPr marL="171450" indent="-171450">
              <a:spcAft>
                <a:spcPts val="544"/>
              </a:spcAft>
              <a:buFont typeface="Wingdings" panose="05000000000000000000" pitchFamily="2" charset="2"/>
              <a:buChar char="l"/>
            </a:pPr>
            <a:r>
              <a:rPr lang="ja-JP" altLang="en-US" sz="997" dirty="0">
                <a:latin typeface="メイリオ" panose="020B0604030504040204" pitchFamily="50" charset="-128"/>
                <a:ea typeface="メイリオ" panose="020B0604030504040204" pitchFamily="50" charset="-128"/>
              </a:rPr>
              <a:t>国は、アルコール、薬物、ギャンブル等</a:t>
            </a:r>
            <a:r>
              <a:rPr lang="en-US" altLang="ja-JP" sz="997" dirty="0">
                <a:latin typeface="メイリオ" panose="020B0604030504040204" pitchFamily="50" charset="-128"/>
                <a:ea typeface="メイリオ" panose="020B0604030504040204" pitchFamily="50" charset="-128"/>
              </a:rPr>
              <a:t>※</a:t>
            </a:r>
            <a:r>
              <a:rPr lang="ja-JP" altLang="en-US" sz="997" dirty="0">
                <a:latin typeface="メイリオ" panose="020B0604030504040204" pitchFamily="50" charset="-128"/>
                <a:ea typeface="メイリオ" panose="020B0604030504040204" pitchFamily="50" charset="-128"/>
              </a:rPr>
              <a:t>の依存症対策について、「アルコール健康障害対策基本法」及び「ギャンブル等依存症対策基本法」に基づく各種計画（アルコール健康障害対策推進基本計画及びギャンブル等依存症対策推進基本計画）等に基づき、計画的かつ総合的な取組を進めている。</a:t>
            </a:r>
            <a:br>
              <a:rPr lang="en-US" altLang="ja-JP" sz="997" dirty="0">
                <a:latin typeface="メイリオ" panose="020B0604030504040204" pitchFamily="50" charset="-128"/>
                <a:ea typeface="メイリオ" panose="020B0604030504040204" pitchFamily="50" charset="-128"/>
              </a:rPr>
            </a:br>
            <a:r>
              <a:rPr lang="en-US" altLang="ja-JP" sz="997" dirty="0">
                <a:latin typeface="メイリオ" panose="020B0604030504040204" pitchFamily="50" charset="-128"/>
                <a:ea typeface="メイリオ" panose="020B0604030504040204" pitchFamily="50" charset="-128"/>
              </a:rPr>
              <a:t>※</a:t>
            </a:r>
            <a:r>
              <a:rPr lang="ja-JP" altLang="en-US" sz="997" dirty="0">
                <a:latin typeface="メイリオ" panose="020B0604030504040204" pitchFamily="50" charset="-128"/>
                <a:ea typeface="メイリオ" panose="020B0604030504040204" pitchFamily="50" charset="-128"/>
              </a:rPr>
              <a:t>ギャンブル等</a:t>
            </a:r>
            <a:r>
              <a:rPr lang="en-US" altLang="ja-JP" sz="997" dirty="0">
                <a:latin typeface="メイリオ" panose="020B0604030504040204" pitchFamily="50" charset="-128"/>
                <a:ea typeface="メイリオ" panose="020B0604030504040204" pitchFamily="50" charset="-128"/>
              </a:rPr>
              <a:t>…</a:t>
            </a:r>
            <a:r>
              <a:rPr lang="ja-JP" altLang="en-US" sz="997" dirty="0">
                <a:latin typeface="メイリオ" panose="020B0604030504040204" pitchFamily="50" charset="-128"/>
                <a:ea typeface="メイリオ" panose="020B0604030504040204" pitchFamily="50" charset="-128"/>
              </a:rPr>
              <a:t>法律の定めるところにより行われる公営競技、ぱちんこ屋に係る遊技その他の射幸行為を指す（ギャンブル等依存症対策基本法第２条）</a:t>
            </a:r>
          </a:p>
          <a:p>
            <a:pPr marL="171450" indent="-171450">
              <a:spcAft>
                <a:spcPts val="544"/>
              </a:spcAft>
              <a:buFont typeface="Wingdings" panose="05000000000000000000" pitchFamily="2" charset="2"/>
              <a:buChar char="l"/>
            </a:pPr>
            <a:endParaRPr lang="ja-JP" altLang="ja-JP" sz="997" dirty="0">
              <a:latin typeface="メイリオ" panose="020B0604030504040204" pitchFamily="50" charset="-128"/>
              <a:ea typeface="メイリオ" panose="020B0604030504040204" pitchFamily="50" charset="-128"/>
            </a:endParaRPr>
          </a:p>
        </p:txBody>
      </p:sp>
      <p:graphicFrame>
        <p:nvGraphicFramePr>
          <p:cNvPr id="14" name="Table 13"/>
          <p:cNvGraphicFramePr>
            <a:graphicFrameLocks noGrp="1"/>
          </p:cNvGraphicFramePr>
          <p:nvPr>
            <p:extLst>
              <p:ext uri="{D42A27DB-BD31-4B8C-83A1-F6EECF244321}">
                <p14:modId xmlns:p14="http://schemas.microsoft.com/office/powerpoint/2010/main" val="3045416392"/>
              </p:ext>
            </p:extLst>
          </p:nvPr>
        </p:nvGraphicFramePr>
        <p:xfrm>
          <a:off x="530675" y="3419272"/>
          <a:ext cx="5862294" cy="2114406"/>
        </p:xfrm>
        <a:graphic>
          <a:graphicData uri="http://schemas.openxmlformats.org/drawingml/2006/table">
            <a:tbl>
              <a:tblPr>
                <a:tableStyleId>{073A0DAA-6AF3-43AB-8588-CEC1D06C72B9}</a:tableStyleId>
              </a:tblPr>
              <a:tblGrid>
                <a:gridCol w="1824193">
                  <a:extLst>
                    <a:ext uri="{9D8B030D-6E8A-4147-A177-3AD203B41FA5}">
                      <a16:colId xmlns:a16="http://schemas.microsoft.com/office/drawing/2014/main" val="20000"/>
                    </a:ext>
                  </a:extLst>
                </a:gridCol>
                <a:gridCol w="4038101">
                  <a:extLst>
                    <a:ext uri="{9D8B030D-6E8A-4147-A177-3AD203B41FA5}">
                      <a16:colId xmlns:a16="http://schemas.microsoft.com/office/drawing/2014/main" val="20001"/>
                    </a:ext>
                  </a:extLst>
                </a:gridCol>
              </a:tblGrid>
              <a:tr h="704802">
                <a:tc>
                  <a:txBody>
                    <a:bodyPr/>
                    <a:lstStyle/>
                    <a:p>
                      <a:pPr marL="0" indent="0">
                        <a:buFont typeface="Arial" panose="020B0604020202020204" pitchFamily="34" charset="0"/>
                        <a:buNone/>
                      </a:pPr>
                      <a:r>
                        <a:rPr lang="ja-JP" altLang="en-US" sz="1000" b="0" dirty="0">
                          <a:solidFill>
                            <a:schemeClr val="tx1"/>
                          </a:solidFill>
                          <a:latin typeface="メイリオ" panose="020B0604030504040204" pitchFamily="50" charset="-128"/>
                          <a:ea typeface="メイリオ" panose="020B0604030504040204" pitchFamily="50" charset="-128"/>
                        </a:rPr>
                        <a:t>アルコール健康障害の</a:t>
                      </a:r>
                    </a:p>
                    <a:p>
                      <a:pPr marL="0" indent="0">
                        <a:buFont typeface="Arial" panose="020B0604020202020204" pitchFamily="34" charset="0"/>
                        <a:buNone/>
                      </a:pPr>
                      <a:r>
                        <a:rPr lang="ja-JP" altLang="en-US" sz="1000" b="0" dirty="0">
                          <a:solidFill>
                            <a:schemeClr val="tx1"/>
                          </a:solidFill>
                          <a:latin typeface="メイリオ" panose="020B0604030504040204" pitchFamily="50" charset="-128"/>
                          <a:ea typeface="メイリオ" panose="020B0604030504040204" pitchFamily="50" charset="-128"/>
                        </a:rPr>
                        <a:t>発生予防</a:t>
                      </a:r>
                    </a:p>
                  </a:txBody>
                  <a:tcPr marL="82918" marR="82918" marT="41459" marB="41459" anchor="ctr"/>
                </a:tc>
                <a:tc>
                  <a:txBody>
                    <a:bodyPr/>
                    <a:lstStyle/>
                    <a:p>
                      <a:pPr marL="171450" indent="-171450">
                        <a:buFont typeface="Arial" panose="020B0604020202020204" pitchFamily="34" charset="0"/>
                        <a:buChar char="•"/>
                      </a:pPr>
                      <a:r>
                        <a:rPr lang="en-US" altLang="ja-JP" sz="1000" b="0" dirty="0">
                          <a:solidFill>
                            <a:schemeClr val="tx1"/>
                          </a:solidFill>
                          <a:latin typeface="メイリオ" panose="020B0604030504040204" pitchFamily="50" charset="-128"/>
                          <a:ea typeface="メイリオ" panose="020B0604030504040204" pitchFamily="50" charset="-128"/>
                        </a:rPr>
                        <a:t>20</a:t>
                      </a:r>
                      <a:r>
                        <a:rPr lang="ja-JP" altLang="en-US" sz="1000" b="0" dirty="0">
                          <a:solidFill>
                            <a:schemeClr val="tx1"/>
                          </a:solidFill>
                          <a:latin typeface="メイリオ" panose="020B0604030504040204" pitchFamily="50" charset="-128"/>
                          <a:ea typeface="メイリオ" panose="020B0604030504040204" pitchFamily="50" charset="-128"/>
                        </a:rPr>
                        <a:t>歳未満の者や妊産婦などの飲酒すべきでない者の飲酒リスクの普及啓発</a:t>
                      </a:r>
                    </a:p>
                    <a:p>
                      <a:pPr marL="171450" indent="-171450">
                        <a:buFont typeface="Arial" panose="020B0604020202020204" pitchFamily="34" charset="0"/>
                        <a:buChar char="•"/>
                      </a:pPr>
                      <a:r>
                        <a:rPr lang="ja-JP" altLang="en-US" sz="1000" b="0" dirty="0">
                          <a:solidFill>
                            <a:schemeClr val="tx1"/>
                          </a:solidFill>
                          <a:latin typeface="メイリオ" panose="020B0604030504040204" pitchFamily="50" charset="-128"/>
                          <a:ea typeface="メイリオ" panose="020B0604030504040204" pitchFamily="50" charset="-128"/>
                        </a:rPr>
                        <a:t>特に健康への影響を受けやすいと考えられる女性・若年者・高齢者などに対し、その特性に応じて留意すべき点等の啓発     等</a:t>
                      </a:r>
                      <a:endParaRPr sz="1000" b="0" dirty="0">
                        <a:solidFill>
                          <a:schemeClr val="tx1"/>
                        </a:solidFill>
                        <a:latin typeface="メイリオ" panose="020B0604030504040204" pitchFamily="50" charset="-128"/>
                        <a:ea typeface="メイリオ" panose="020B0604030504040204" pitchFamily="50" charset="-128"/>
                      </a:endParaRPr>
                    </a:p>
                  </a:txBody>
                  <a:tcPr marL="82918" marR="82918" marT="41459" marB="41459" anchor="ctr"/>
                </a:tc>
                <a:extLst>
                  <a:ext uri="{0D108BD9-81ED-4DB2-BD59-A6C34878D82A}">
                    <a16:rowId xmlns:a16="http://schemas.microsoft.com/office/drawing/2014/main" val="10001"/>
                  </a:ext>
                </a:extLst>
              </a:tr>
              <a:tr h="704802">
                <a:tc>
                  <a:txBody>
                    <a:bodyPr/>
                    <a:lstStyle/>
                    <a:p>
                      <a:pPr marL="0" indent="0">
                        <a:buFont typeface="Arial" panose="020B0604020202020204" pitchFamily="34" charset="0"/>
                        <a:buNone/>
                      </a:pPr>
                      <a:r>
                        <a:rPr sz="1000" b="0" u="none" err="1">
                          <a:solidFill>
                            <a:schemeClr val="tx1"/>
                          </a:solidFill>
                          <a:latin typeface="メイリオ" panose="020B0604030504040204" pitchFamily="50" charset="-128"/>
                          <a:ea typeface="メイリオ" panose="020B0604030504040204" pitchFamily="50" charset="-128"/>
                        </a:rPr>
                        <a:t>アルコール健康障害の</a:t>
                      </a:r>
                      <a:endParaRPr sz="1000" b="0" u="none">
                        <a:solidFill>
                          <a:schemeClr val="tx1"/>
                        </a:solidFill>
                        <a:latin typeface="メイリオ" panose="020B0604030504040204" pitchFamily="50" charset="-128"/>
                        <a:ea typeface="メイリオ" panose="020B0604030504040204" pitchFamily="50" charset="-128"/>
                      </a:endParaRPr>
                    </a:p>
                    <a:p>
                      <a:pPr marL="0" indent="0">
                        <a:buFont typeface="Arial" panose="020B0604020202020204" pitchFamily="34" charset="0"/>
                        <a:buNone/>
                      </a:pPr>
                      <a:r>
                        <a:rPr sz="1000" b="0" err="1">
                          <a:solidFill>
                            <a:schemeClr val="tx1"/>
                          </a:solidFill>
                          <a:latin typeface="メイリオ" panose="020B0604030504040204" pitchFamily="50" charset="-128"/>
                          <a:ea typeface="メイリオ" panose="020B0604030504040204" pitchFamily="50" charset="-128"/>
                        </a:rPr>
                        <a:t>進行防止・再発予防・回復支援</a:t>
                      </a:r>
                      <a:endParaRPr sz="1000" b="0">
                        <a:solidFill>
                          <a:schemeClr val="tx1"/>
                        </a:solidFill>
                        <a:latin typeface="メイリオ" panose="020B0604030504040204" pitchFamily="50" charset="-128"/>
                        <a:ea typeface="メイリオ" panose="020B0604030504040204" pitchFamily="50" charset="-128"/>
                      </a:endParaRPr>
                    </a:p>
                  </a:txBody>
                  <a:tcPr marL="82918" marR="82918" marT="41459" marB="41459" anchor="ctr"/>
                </a:tc>
                <a:tc>
                  <a:txBody>
                    <a:bodyPr/>
                    <a:lstStyle/>
                    <a:p>
                      <a:pPr marL="171450" marR="139700" lvl="0" indent="-171450">
                        <a:lnSpc>
                          <a:spcPct val="106061"/>
                        </a:lnSpc>
                        <a:buFont typeface="Arial" panose="020B0604020202020204" pitchFamily="34" charset="0"/>
                        <a:buChar char="•"/>
                      </a:pPr>
                      <a:r>
                        <a:rPr lang="ja-JP" altLang="en-US" sz="1000" kern="100">
                          <a:effectLst/>
                          <a:latin typeface="Arial" panose="020B0604020202020204" pitchFamily="34" charset="0"/>
                          <a:ea typeface="メイリオ" panose="020B0604030504040204" pitchFamily="50" charset="-128"/>
                          <a:cs typeface="Times New Roman" panose="02020603050405020304" pitchFamily="18" charset="0"/>
                        </a:rPr>
                        <a:t>地域での連携を促進し、誰もがアクセスしやすい相談支援の環境整備を図り、アルコール健康障害の支援体制を充実させる。</a:t>
                      </a:r>
                    </a:p>
                    <a:p>
                      <a:pPr marL="171450" marR="139700" lvl="0" indent="-171450">
                        <a:lnSpc>
                          <a:spcPct val="106061"/>
                        </a:lnSpc>
                        <a:buFont typeface="Arial" panose="020B0604020202020204" pitchFamily="34" charset="0"/>
                        <a:buChar char="•"/>
                      </a:pPr>
                      <a:r>
                        <a:rPr lang="ja-JP" altLang="en-US" sz="1000" kern="100">
                          <a:effectLst/>
                          <a:latin typeface="Arial" panose="020B0604020202020204" pitchFamily="34" charset="0"/>
                          <a:ea typeface="メイリオ" panose="020B0604030504040204" pitchFamily="50" charset="-128"/>
                          <a:cs typeface="Times New Roman" panose="02020603050405020304" pitchFamily="18" charset="0"/>
                        </a:rPr>
                        <a:t>アルコール依存症への誤解や偏見の払拭　　　　　　　　等</a:t>
                      </a:r>
                      <a:endParaRPr lang="ja-JP" sz="1000" kern="100">
                        <a:effectLst/>
                        <a:latin typeface="Arial" panose="020B0604020202020204" pitchFamily="34" charset="0"/>
                        <a:ea typeface="メイリオ" panose="020B0604030504040204" pitchFamily="50" charset="-128"/>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704802">
                <a:tc>
                  <a:txBody>
                    <a:bodyPr/>
                    <a:lstStyle/>
                    <a:p>
                      <a:pPr marL="0" indent="0">
                        <a:buFont typeface="Arial" panose="020B0604020202020204" pitchFamily="34" charset="0"/>
                        <a:buNone/>
                      </a:pPr>
                      <a:r>
                        <a:rPr sz="1000" b="0" u="none" err="1">
                          <a:solidFill>
                            <a:schemeClr val="tx1"/>
                          </a:solidFill>
                          <a:latin typeface="メイリオ" panose="020B0604030504040204" pitchFamily="50" charset="-128"/>
                          <a:ea typeface="メイリオ" panose="020B0604030504040204" pitchFamily="50" charset="-128"/>
                        </a:rPr>
                        <a:t>当事者および家族</a:t>
                      </a:r>
                      <a:endParaRPr sz="1000" b="0" u="none">
                        <a:solidFill>
                          <a:schemeClr val="tx1"/>
                        </a:solidFill>
                        <a:latin typeface="メイリオ" panose="020B0604030504040204" pitchFamily="50" charset="-128"/>
                        <a:ea typeface="メイリオ" panose="020B0604030504040204" pitchFamily="50" charset="-128"/>
                      </a:endParaRPr>
                    </a:p>
                    <a:p>
                      <a:pPr marL="0" indent="0">
                        <a:buFont typeface="Arial" panose="020B0604020202020204" pitchFamily="34" charset="0"/>
                        <a:buNone/>
                      </a:pPr>
                      <a:r>
                        <a:rPr sz="1000" b="0">
                          <a:solidFill>
                            <a:schemeClr val="tx1"/>
                          </a:solidFill>
                          <a:latin typeface="メイリオ" panose="020B0604030504040204" pitchFamily="50" charset="-128"/>
                          <a:ea typeface="メイリオ" panose="020B0604030504040204" pitchFamily="50" charset="-128"/>
                        </a:rPr>
                        <a:t>（</a:t>
                      </a:r>
                      <a:r>
                        <a:rPr sz="1000" b="0" err="1">
                          <a:solidFill>
                            <a:schemeClr val="tx1"/>
                          </a:solidFill>
                          <a:latin typeface="メイリオ" panose="020B0604030504040204" pitchFamily="50" charset="-128"/>
                          <a:ea typeface="メイリオ" panose="020B0604030504040204" pitchFamily="50" charset="-128"/>
                        </a:rPr>
                        <a:t>こどもを含む）への支援</a:t>
                      </a:r>
                      <a:endParaRPr sz="1000" b="0">
                        <a:solidFill>
                          <a:schemeClr val="tx1"/>
                        </a:solidFill>
                        <a:latin typeface="メイリオ" panose="020B0604030504040204" pitchFamily="50" charset="-128"/>
                        <a:ea typeface="メイリオ" panose="020B0604030504040204" pitchFamily="50" charset="-128"/>
                      </a:endParaRPr>
                    </a:p>
                  </a:txBody>
                  <a:tcPr marL="82918" marR="82918" marT="41459" marB="41459" anchor="ctr"/>
                </a:tc>
                <a:tc>
                  <a:txBody>
                    <a:bodyPr/>
                    <a:lstStyle/>
                    <a:p>
                      <a:pPr marL="171450" indent="-171450">
                        <a:buFont typeface="Arial" panose="020B0604020202020204" pitchFamily="34" charset="0"/>
                        <a:buChar char="•"/>
                      </a:pPr>
                      <a:r>
                        <a:rPr lang="ja-JP" altLang="en-US" sz="1000" b="0" u="none" dirty="0">
                          <a:solidFill>
                            <a:schemeClr val="tx1"/>
                          </a:solidFill>
                          <a:latin typeface="メイリオ" panose="020B0604030504040204" pitchFamily="50" charset="-128"/>
                          <a:ea typeface="メイリオ" panose="020B0604030504040204" pitchFamily="50" charset="-128"/>
                        </a:rPr>
                        <a:t>アルコール健康障害の当事者及びその家族がアクセスしやすい相談支援の環境整備</a:t>
                      </a:r>
                    </a:p>
                    <a:p>
                      <a:pPr marL="171450" indent="-171450">
                        <a:buFont typeface="Arial" panose="020B0604020202020204" pitchFamily="34" charset="0"/>
                        <a:buChar char="•"/>
                      </a:pPr>
                      <a:r>
                        <a:rPr lang="ja-JP" altLang="en-US" sz="1000" b="0" u="none" dirty="0">
                          <a:solidFill>
                            <a:schemeClr val="tx1"/>
                          </a:solidFill>
                          <a:latin typeface="メイリオ" panose="020B0604030504040204" pitchFamily="50" charset="-128"/>
                          <a:ea typeface="メイリオ" panose="020B0604030504040204" pitchFamily="50" charset="-128"/>
                        </a:rPr>
                        <a:t>医療や福祉などの地域の関係機関や多職種連携の下で、アルコール健康障害の当事者及びその家族の支援を実施　　　　　等</a:t>
                      </a:r>
                      <a:endParaRPr lang="en-US" altLang="ja-JP" sz="1000" b="0" u="none" dirty="0">
                        <a:solidFill>
                          <a:schemeClr val="tx1"/>
                        </a:solidFill>
                        <a:latin typeface="メイリオ" panose="020B0604030504040204" pitchFamily="50" charset="-128"/>
                        <a:ea typeface="メイリオ" panose="020B0604030504040204" pitchFamily="50" charset="-128"/>
                      </a:endParaRPr>
                    </a:p>
                  </a:txBody>
                  <a:tcPr marL="82918" marR="82918" marT="41459" marB="41459" anchor="ctr"/>
                </a:tc>
                <a:extLst>
                  <a:ext uri="{0D108BD9-81ED-4DB2-BD59-A6C34878D82A}">
                    <a16:rowId xmlns:a16="http://schemas.microsoft.com/office/drawing/2014/main" val="10003"/>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2025869329"/>
              </p:ext>
            </p:extLst>
          </p:nvPr>
        </p:nvGraphicFramePr>
        <p:xfrm>
          <a:off x="530675" y="7112737"/>
          <a:ext cx="5862294" cy="2048070"/>
        </p:xfrm>
        <a:graphic>
          <a:graphicData uri="http://schemas.openxmlformats.org/drawingml/2006/table">
            <a:tbl>
              <a:tblPr>
                <a:tableStyleId>{073A0DAA-6AF3-43AB-8588-CEC1D06C72B9}</a:tableStyleId>
              </a:tblPr>
              <a:tblGrid>
                <a:gridCol w="1780725">
                  <a:extLst>
                    <a:ext uri="{9D8B030D-6E8A-4147-A177-3AD203B41FA5}">
                      <a16:colId xmlns:a16="http://schemas.microsoft.com/office/drawing/2014/main" val="20000"/>
                    </a:ext>
                  </a:extLst>
                </a:gridCol>
                <a:gridCol w="4081569">
                  <a:extLst>
                    <a:ext uri="{9D8B030D-6E8A-4147-A177-3AD203B41FA5}">
                      <a16:colId xmlns:a16="http://schemas.microsoft.com/office/drawing/2014/main" val="20001"/>
                    </a:ext>
                  </a:extLst>
                </a:gridCol>
              </a:tblGrid>
              <a:tr h="682690">
                <a:tc>
                  <a:txBody>
                    <a:bodyPr/>
                    <a:lstStyle/>
                    <a:p>
                      <a:r>
                        <a:rPr lang="ja-JP" altLang="en-US" sz="1000" b="0" i="0" u="none">
                          <a:solidFill>
                            <a:schemeClr val="tx1"/>
                          </a:solidFill>
                          <a:latin typeface="メイリオ" panose="020B0604030504040204" pitchFamily="50" charset="-128"/>
                          <a:ea typeface="メイリオ" panose="020B0604030504040204" pitchFamily="50" charset="-128"/>
                        </a:rPr>
                        <a:t>薬物依存症者等への医療提供体制の強化</a:t>
                      </a:r>
                    </a:p>
                  </a:txBody>
                  <a:tcPr marL="82918" marR="82918" marT="41459" marB="41459" anchor="ctr"/>
                </a:tc>
                <a:tc>
                  <a:txBody>
                    <a:bodyPr/>
                    <a:lstStyle/>
                    <a:p>
                      <a:pPr marL="171450" indent="-171450">
                        <a:buFont typeface="Arial" panose="020B0604020202020204" pitchFamily="34" charset="0"/>
                        <a:buChar char="•"/>
                      </a:pPr>
                      <a:r>
                        <a:rPr lang="ja-JP" altLang="en-US" sz="1000" b="0" u="none">
                          <a:solidFill>
                            <a:schemeClr val="tx1"/>
                          </a:solidFill>
                          <a:latin typeface="メイリオ" panose="020B0604030504040204" pitchFamily="50" charset="-128"/>
                          <a:ea typeface="メイリオ" panose="020B0604030504040204" pitchFamily="50" charset="-128"/>
                        </a:rPr>
                        <a:t>専門医療機関の充実</a:t>
                      </a:r>
                    </a:p>
                    <a:p>
                      <a:pPr marL="171450" indent="-171450">
                        <a:buFont typeface="Arial" panose="020B0604020202020204" pitchFamily="34" charset="0"/>
                        <a:buChar char="•"/>
                      </a:pPr>
                      <a:r>
                        <a:rPr lang="ja-JP" altLang="en-US" sz="1000" b="0">
                          <a:solidFill>
                            <a:schemeClr val="tx1"/>
                          </a:solidFill>
                          <a:latin typeface="メイリオ" panose="020B0604030504040204" pitchFamily="50" charset="-128"/>
                          <a:ea typeface="メイリオ" panose="020B0604030504040204" pitchFamily="50" charset="-128"/>
                        </a:rPr>
                        <a:t>治療が可能な医療従事者の育成</a:t>
                      </a:r>
                    </a:p>
                  </a:txBody>
                  <a:tcPr marL="82918" marR="82918" marT="41459" marB="41459" anchor="ctr"/>
                </a:tc>
                <a:extLst>
                  <a:ext uri="{0D108BD9-81ED-4DB2-BD59-A6C34878D82A}">
                    <a16:rowId xmlns:a16="http://schemas.microsoft.com/office/drawing/2014/main" val="10001"/>
                  </a:ext>
                </a:extLst>
              </a:tr>
              <a:tr h="682690">
                <a:tc>
                  <a:txBody>
                    <a:bodyPr/>
                    <a:lstStyle/>
                    <a:p>
                      <a:r>
                        <a:rPr lang="ja-JP" altLang="en-US" sz="1000" b="0">
                          <a:solidFill>
                            <a:schemeClr val="tx1"/>
                          </a:solidFill>
                          <a:latin typeface="メイリオ" panose="020B0604030504040204" pitchFamily="50" charset="-128"/>
                          <a:ea typeface="メイリオ" panose="020B0604030504040204" pitchFamily="50" charset="-128"/>
                        </a:rPr>
                        <a:t>地域社会における本人・家族等への支援体制の充実</a:t>
                      </a:r>
                    </a:p>
                  </a:txBody>
                  <a:tcPr marL="82918" marR="82918" marT="41459" marB="41459" anchor="ctr"/>
                </a:tc>
                <a:tc>
                  <a:txBody>
                    <a:bodyPr/>
                    <a:lstStyle/>
                    <a:p>
                      <a:pPr marL="171450" indent="-171450">
                        <a:buFont typeface="Arial" panose="020B0604020202020204" pitchFamily="34" charset="0"/>
                        <a:buChar char="•"/>
                      </a:pPr>
                      <a:r>
                        <a:rPr lang="ja-JP" altLang="en-US" sz="1000" b="0" u="none">
                          <a:solidFill>
                            <a:schemeClr val="tx1"/>
                          </a:solidFill>
                          <a:latin typeface="メイリオ" panose="020B0604030504040204" pitchFamily="50" charset="-128"/>
                          <a:ea typeface="メイリオ" panose="020B0604030504040204" pitchFamily="50" charset="-128"/>
                        </a:rPr>
                        <a:t>相談・支援窓口の周知と充実</a:t>
                      </a:r>
                    </a:p>
                    <a:p>
                      <a:pPr marL="171450" indent="-171450">
                        <a:buFont typeface="Arial" panose="020B0604020202020204" pitchFamily="34" charset="0"/>
                        <a:buChar char="•"/>
                      </a:pPr>
                      <a:r>
                        <a:rPr lang="ja-JP" altLang="en-US" sz="1000" b="0">
                          <a:solidFill>
                            <a:schemeClr val="tx1"/>
                          </a:solidFill>
                          <a:latin typeface="メイリオ" panose="020B0604030504040204" pitchFamily="50" charset="-128"/>
                          <a:ea typeface="メイリオ" panose="020B0604030504040204" pitchFamily="50" charset="-128"/>
                        </a:rPr>
                        <a:t>自助グループ等民間団体支援の充実</a:t>
                      </a:r>
                    </a:p>
                    <a:p>
                      <a:pPr marL="171450" indent="-171450">
                        <a:buFont typeface="Arial" panose="020B0604020202020204" pitchFamily="34" charset="0"/>
                        <a:buChar char="•"/>
                      </a:pPr>
                      <a:r>
                        <a:rPr lang="ja-JP" altLang="en-US" sz="1000" b="0">
                          <a:solidFill>
                            <a:schemeClr val="tx1"/>
                          </a:solidFill>
                          <a:latin typeface="メイリオ" panose="020B0604030504040204" pitchFamily="50" charset="-128"/>
                          <a:ea typeface="メイリオ" panose="020B0604030504040204" pitchFamily="50" charset="-128"/>
                        </a:rPr>
                        <a:t>相談・支援に携わる人材の育成</a:t>
                      </a:r>
                    </a:p>
                  </a:txBody>
                  <a:tcPr marL="82918" marR="82918" marT="41459" marB="41459" anchor="ctr"/>
                </a:tc>
                <a:extLst>
                  <a:ext uri="{0D108BD9-81ED-4DB2-BD59-A6C34878D82A}">
                    <a16:rowId xmlns:a16="http://schemas.microsoft.com/office/drawing/2014/main" val="10002"/>
                  </a:ext>
                </a:extLst>
              </a:tr>
              <a:tr h="682690">
                <a:tc>
                  <a:txBody>
                    <a:bodyPr/>
                    <a:lstStyle/>
                    <a:p>
                      <a:r>
                        <a:rPr lang="ja-JP" altLang="en-US" sz="1000" b="0">
                          <a:solidFill>
                            <a:schemeClr val="tx1"/>
                          </a:solidFill>
                          <a:latin typeface="メイリオ" panose="020B0604030504040204" pitchFamily="50" charset="-128"/>
                          <a:ea typeface="メイリオ" panose="020B0604030504040204" pitchFamily="50" charset="-128"/>
                        </a:rPr>
                        <a:t>薬物依存症に関する正しい</a:t>
                      </a:r>
                      <a:endParaRPr lang="en-US" altLang="ja-JP" sz="1000" b="0">
                        <a:solidFill>
                          <a:schemeClr val="tx1"/>
                        </a:solidFill>
                        <a:latin typeface="メイリオ" panose="020B0604030504040204" pitchFamily="50" charset="-128"/>
                        <a:ea typeface="メイリオ" panose="020B0604030504040204" pitchFamily="50" charset="-128"/>
                      </a:endParaRPr>
                    </a:p>
                    <a:p>
                      <a:r>
                        <a:rPr lang="ja-JP" altLang="en-US" sz="1000" b="0">
                          <a:solidFill>
                            <a:schemeClr val="tx1"/>
                          </a:solidFill>
                          <a:latin typeface="メイリオ" panose="020B0604030504040204" pitchFamily="50" charset="-128"/>
                          <a:ea typeface="メイリオ" panose="020B0604030504040204" pitchFamily="50" charset="-128"/>
                        </a:rPr>
                        <a:t>理解の促進</a:t>
                      </a:r>
                    </a:p>
                  </a:txBody>
                  <a:tcPr marL="82918" marR="82918" marT="41459" marB="41459" anchor="ctr"/>
                </a:tc>
                <a:tc>
                  <a:txBody>
                    <a:bodyPr/>
                    <a:lstStyle/>
                    <a:p>
                      <a:pPr marL="171450" indent="-171450">
                        <a:buFont typeface="Arial" panose="020B0604020202020204" pitchFamily="34" charset="0"/>
                        <a:buChar char="•"/>
                      </a:pPr>
                      <a:r>
                        <a:rPr lang="ja-JP" altLang="en-US" sz="1000" b="0" u="none" dirty="0">
                          <a:solidFill>
                            <a:schemeClr val="tx1"/>
                          </a:solidFill>
                          <a:latin typeface="メイリオ" panose="020B0604030504040204" pitchFamily="50" charset="-128"/>
                          <a:ea typeface="メイリオ" panose="020B0604030504040204" pitchFamily="50" charset="-128"/>
                        </a:rPr>
                        <a:t>回復や偏見の解消に向けた継続的な普及啓発活動 等</a:t>
                      </a:r>
                      <a:endParaRPr lang="ja-JP" altLang="en-US" sz="1000" b="0" i="0" u="none" dirty="0">
                        <a:solidFill>
                          <a:schemeClr val="tx1"/>
                        </a:solidFill>
                        <a:latin typeface="メイリオ" panose="020B0604030504040204" pitchFamily="50" charset="-128"/>
                        <a:ea typeface="メイリオ" panose="020B0604030504040204" pitchFamily="50" charset="-128"/>
                      </a:endParaRPr>
                    </a:p>
                  </a:txBody>
                  <a:tcPr marL="82918" marR="82918" marT="41459" marB="41459" anchor="ctr"/>
                </a:tc>
                <a:extLst>
                  <a:ext uri="{0D108BD9-81ED-4DB2-BD59-A6C34878D82A}">
                    <a16:rowId xmlns:a16="http://schemas.microsoft.com/office/drawing/2014/main" val="10003"/>
                  </a:ext>
                </a:extLst>
              </a:tr>
            </a:tbl>
          </a:graphicData>
        </a:graphic>
      </p:graphicFrame>
      <p:sp>
        <p:nvSpPr>
          <p:cNvPr id="28" name="テキスト ボックス 27">
            <a:extLst>
              <a:ext uri="{FF2B5EF4-FFF2-40B4-BE49-F238E27FC236}">
                <a16:creationId xmlns:a16="http://schemas.microsoft.com/office/drawing/2014/main" id="{F0F6C152-44A9-06AD-42D6-D84FBE7AD283}"/>
              </a:ext>
            </a:extLst>
          </p:cNvPr>
          <p:cNvSpPr txBox="1"/>
          <p:nvPr/>
        </p:nvSpPr>
        <p:spPr>
          <a:xfrm>
            <a:off x="497507" y="6360489"/>
            <a:ext cx="5863013" cy="552652"/>
          </a:xfrm>
          <a:prstGeom prst="rect">
            <a:avLst/>
          </a:prstGeom>
          <a:noFill/>
        </p:spPr>
        <p:txBody>
          <a:bodyPr wrap="square">
            <a:spAutoFit/>
          </a:bodyPr>
          <a:lstStyle/>
          <a:p>
            <a:pPr>
              <a:spcAft>
                <a:spcPts val="544"/>
              </a:spcAft>
            </a:pPr>
            <a:r>
              <a:rPr lang="ja-JP" altLang="en-US" sz="997" dirty="0">
                <a:latin typeface="メイリオ" panose="020B0604030504040204" pitchFamily="50" charset="-128"/>
                <a:ea typeface="メイリオ" panose="020B0604030504040204" pitchFamily="50" charset="-128"/>
              </a:rPr>
              <a:t>国は、薬物乱用防止を目的とした「第六次薬物乱用防止五か年戦略」を策定しているが、ここに薬物依存症に対する医療や支援策等が盛り込まれている。（令和５年８月「第六次薬物乱用防止五か年戦略」）</a:t>
            </a:r>
          </a:p>
        </p:txBody>
      </p:sp>
      <p:sp>
        <p:nvSpPr>
          <p:cNvPr id="4" name="TextBox 9">
            <a:extLst>
              <a:ext uri="{FF2B5EF4-FFF2-40B4-BE49-F238E27FC236}">
                <a16:creationId xmlns:a16="http://schemas.microsoft.com/office/drawing/2014/main" id="{35EA2513-A2C2-E857-3D60-683F80514A5F}"/>
              </a:ext>
            </a:extLst>
          </p:cNvPr>
          <p:cNvSpPr txBox="1"/>
          <p:nvPr/>
        </p:nvSpPr>
        <p:spPr>
          <a:xfrm>
            <a:off x="497854" y="2744641"/>
            <a:ext cx="5863013" cy="399212"/>
          </a:xfrm>
          <a:prstGeom prst="rect">
            <a:avLst/>
          </a:prstGeom>
          <a:noFill/>
        </p:spPr>
        <p:txBody>
          <a:bodyPr wrap="square">
            <a:spAutoFit/>
          </a:bodyPr>
          <a:lstStyle/>
          <a:p>
            <a:pPr>
              <a:spcAft>
                <a:spcPts val="544"/>
              </a:spcAft>
            </a:pPr>
            <a:r>
              <a:rPr lang="ja-JP" altLang="en-US" sz="997" dirty="0">
                <a:latin typeface="メイリオ" panose="020B0604030504040204" pitchFamily="50" charset="-128"/>
                <a:ea typeface="メイリオ" panose="020B0604030504040204" pitchFamily="50" charset="-128"/>
              </a:rPr>
              <a:t>国は、以下３つの重点課題を挙げ、対策の強化に取り組むこととしている。（令和８年３月「第３期アルコール健康障害対策推進計画」）</a:t>
            </a:r>
          </a:p>
        </p:txBody>
      </p:sp>
      <p:sp>
        <p:nvSpPr>
          <p:cNvPr id="23" name="Rectangle 10">
            <a:extLst>
              <a:ext uri="{FF2B5EF4-FFF2-40B4-BE49-F238E27FC236}">
                <a16:creationId xmlns:a16="http://schemas.microsoft.com/office/drawing/2014/main" id="{AD359C8C-A749-5A10-503D-96C819282E93}"/>
              </a:ext>
            </a:extLst>
          </p:cNvPr>
          <p:cNvSpPr/>
          <p:nvPr/>
        </p:nvSpPr>
        <p:spPr>
          <a:xfrm>
            <a:off x="497508" y="2262632"/>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endParaRPr>
          </a:p>
        </p:txBody>
      </p:sp>
      <p:sp>
        <p:nvSpPr>
          <p:cNvPr id="24" name="Rectangle 11">
            <a:extLst>
              <a:ext uri="{FF2B5EF4-FFF2-40B4-BE49-F238E27FC236}">
                <a16:creationId xmlns:a16="http://schemas.microsoft.com/office/drawing/2014/main" id="{7ED34C58-21CC-EABB-330B-63753F62A069}"/>
              </a:ext>
            </a:extLst>
          </p:cNvPr>
          <p:cNvSpPr/>
          <p:nvPr/>
        </p:nvSpPr>
        <p:spPr>
          <a:xfrm>
            <a:off x="497507" y="2262632"/>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endParaRPr>
          </a:p>
        </p:txBody>
      </p:sp>
      <p:sp>
        <p:nvSpPr>
          <p:cNvPr id="25" name="TextBox 12">
            <a:extLst>
              <a:ext uri="{FF2B5EF4-FFF2-40B4-BE49-F238E27FC236}">
                <a16:creationId xmlns:a16="http://schemas.microsoft.com/office/drawing/2014/main" id="{78EBDDF7-B84D-DD35-BCFA-02A902C49F0E}"/>
              </a:ext>
            </a:extLst>
          </p:cNvPr>
          <p:cNvSpPr txBox="1"/>
          <p:nvPr/>
        </p:nvSpPr>
        <p:spPr>
          <a:xfrm>
            <a:off x="621884" y="2333031"/>
            <a:ext cx="5472580" cy="195438"/>
          </a:xfrm>
          <a:prstGeom prst="rect">
            <a:avLst/>
          </a:prstGeom>
          <a:noFill/>
          <a:effectLst/>
        </p:spPr>
        <p:txBody>
          <a:bodyPr wrap="square" lIns="0" tIns="0" rIns="0" bIns="0">
            <a:spAutoFit/>
          </a:bodyPr>
          <a:lstStyle/>
          <a:p>
            <a:r>
              <a:rPr lang="ja-JP" altLang="en-US" sz="1270" b="1">
                <a:latin typeface="メイリオ" panose="020B0604030504040204" pitchFamily="50" charset="-128"/>
                <a:ea typeface="メイリオ" panose="020B0604030504040204" pitchFamily="50" charset="-128"/>
              </a:rPr>
              <a:t>①アルコール依存症</a:t>
            </a:r>
            <a:endParaRPr sz="1270" b="1">
              <a:latin typeface="メイリオ" panose="020B0604030504040204" pitchFamily="50" charset="-128"/>
              <a:ea typeface="メイリオ" panose="020B0604030504040204" pitchFamily="50" charset="-128"/>
            </a:endParaRPr>
          </a:p>
        </p:txBody>
      </p:sp>
      <p:sp>
        <p:nvSpPr>
          <p:cNvPr id="26" name="Rectangle 14">
            <a:extLst>
              <a:ext uri="{FF2B5EF4-FFF2-40B4-BE49-F238E27FC236}">
                <a16:creationId xmlns:a16="http://schemas.microsoft.com/office/drawing/2014/main" id="{51EE2005-6DF8-0B1F-AFBD-DC737A62B073}"/>
              </a:ext>
            </a:extLst>
          </p:cNvPr>
          <p:cNvSpPr/>
          <p:nvPr/>
        </p:nvSpPr>
        <p:spPr>
          <a:xfrm>
            <a:off x="497508" y="5838195"/>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endParaRPr>
          </a:p>
        </p:txBody>
      </p:sp>
      <p:sp>
        <p:nvSpPr>
          <p:cNvPr id="27" name="Rectangle 15">
            <a:extLst>
              <a:ext uri="{FF2B5EF4-FFF2-40B4-BE49-F238E27FC236}">
                <a16:creationId xmlns:a16="http://schemas.microsoft.com/office/drawing/2014/main" id="{5492BC70-E4F1-6E79-678A-E684004BB539}"/>
              </a:ext>
            </a:extLst>
          </p:cNvPr>
          <p:cNvSpPr/>
          <p:nvPr/>
        </p:nvSpPr>
        <p:spPr>
          <a:xfrm>
            <a:off x="497507" y="5838195"/>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endParaRPr>
          </a:p>
        </p:txBody>
      </p:sp>
      <p:sp>
        <p:nvSpPr>
          <p:cNvPr id="29" name="TextBox 16">
            <a:extLst>
              <a:ext uri="{FF2B5EF4-FFF2-40B4-BE49-F238E27FC236}">
                <a16:creationId xmlns:a16="http://schemas.microsoft.com/office/drawing/2014/main" id="{6CA18ED4-2FAC-3F8F-2DBD-DBD3DD1DDE1C}"/>
              </a:ext>
            </a:extLst>
          </p:cNvPr>
          <p:cNvSpPr txBox="1"/>
          <p:nvPr/>
        </p:nvSpPr>
        <p:spPr>
          <a:xfrm>
            <a:off x="621884" y="5879656"/>
            <a:ext cx="5472580" cy="195438"/>
          </a:xfrm>
          <a:prstGeom prst="rect">
            <a:avLst/>
          </a:prstGeom>
          <a:noFill/>
          <a:effectLst/>
        </p:spPr>
        <p:txBody>
          <a:bodyPr wrap="square" lIns="0" tIns="0" rIns="0" bIns="0">
            <a:spAutoFit/>
          </a:bodyPr>
          <a:lstStyle/>
          <a:p>
            <a:pPr marR="126683"/>
            <a:r>
              <a:rPr lang="ja-JP" altLang="en-US" sz="1270" b="1">
                <a:latin typeface="メイリオ" panose="020B0604030504040204" pitchFamily="50" charset="-128"/>
                <a:ea typeface="メイリオ" panose="020B0604030504040204" pitchFamily="50" charset="-128"/>
              </a:rPr>
              <a:t>②</a:t>
            </a:r>
            <a:r>
              <a:rPr lang="ja-JP" altLang="ja-JP" sz="1270" b="1" kern="100">
                <a:latin typeface="メイリオ" panose="020B0604030504040204" pitchFamily="50" charset="-128"/>
                <a:ea typeface="メイリオ" panose="020B0604030504040204" pitchFamily="50" charset="-128"/>
                <a:cs typeface="Times New Roman" panose="02020603050405020304" pitchFamily="18" charset="0"/>
              </a:rPr>
              <a:t>薬物依存症</a:t>
            </a:r>
          </a:p>
        </p:txBody>
      </p:sp>
      <p:sp>
        <p:nvSpPr>
          <p:cNvPr id="13" name="TextBox 2">
            <a:extLst>
              <a:ext uri="{FF2B5EF4-FFF2-40B4-BE49-F238E27FC236}">
                <a16:creationId xmlns:a16="http://schemas.microsoft.com/office/drawing/2014/main" id="{1BF33E0A-60E5-3DA3-6B84-D79C254C73AA}"/>
              </a:ext>
            </a:extLst>
          </p:cNvPr>
          <p:cNvSpPr txBox="1"/>
          <p:nvPr/>
        </p:nvSpPr>
        <p:spPr>
          <a:xfrm>
            <a:off x="497507" y="314061"/>
            <a:ext cx="3731305" cy="264944"/>
          </a:xfrm>
          <a:prstGeom prst="rect">
            <a:avLst/>
          </a:prstGeom>
          <a:noFill/>
        </p:spPr>
        <p:txBody>
          <a:bodyPr wrap="square" lIns="0" tIns="0" rIns="0" bIns="0">
            <a:spAutoFit/>
          </a:bodyPr>
          <a:lstStyle/>
          <a:p>
            <a:r>
              <a:rPr sz="861" b="1" dirty="0">
                <a:latin typeface="メイリオ" panose="020B0604030504040204" pitchFamily="50" charset="-128"/>
                <a:ea typeface="メイリオ" panose="020B0604030504040204" pitchFamily="50" charset="-128"/>
              </a:rPr>
              <a:t>Ⅱ.</a:t>
            </a:r>
            <a:r>
              <a:rPr lang="ja-JP" altLang="en-US" sz="861" b="1" dirty="0">
                <a:latin typeface="メイリオ" panose="020B0604030504040204" pitchFamily="50" charset="-128"/>
                <a:ea typeface="メイリオ" panose="020B0604030504040204" pitchFamily="50" charset="-128"/>
              </a:rPr>
              <a:t>我が国及び大阪府市の依存症対策の現状</a:t>
            </a:r>
          </a:p>
          <a:p>
            <a:endParaRPr sz="861" b="1" dirty="0">
              <a:latin typeface="メイリオ" panose="020B0604030504040204" pitchFamily="50" charset="-128"/>
              <a:ea typeface="メイリオ" panose="020B0604030504040204" pitchFamily="50"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endParaRPr>
          </a:p>
        </p:txBody>
      </p:sp>
      <p:sp>
        <p:nvSpPr>
          <p:cNvPr id="5" name="Rectangle 4"/>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endParaRPr>
          </a:p>
        </p:txBody>
      </p:sp>
      <p:sp>
        <p:nvSpPr>
          <p:cNvPr id="6" name="TextBox 5"/>
          <p:cNvSpPr txBox="1"/>
          <p:nvPr/>
        </p:nvSpPr>
        <p:spPr>
          <a:xfrm>
            <a:off x="4145898" y="9410153"/>
            <a:ext cx="2213908" cy="139590"/>
          </a:xfrm>
          <a:prstGeom prst="rect">
            <a:avLst/>
          </a:prstGeom>
          <a:noFill/>
        </p:spPr>
        <p:txBody>
          <a:bodyPr wrap="square" lIns="0" tIns="0" rIns="0" bIns="0">
            <a:spAutoFit/>
          </a:bodyPr>
          <a:lstStyle/>
          <a:p>
            <a:pPr algn="r"/>
            <a:r>
              <a:rPr sz="907" dirty="0">
                <a:latin typeface="Arial"/>
              </a:rPr>
              <a:t>8 </a:t>
            </a:r>
            <a:r>
              <a:rPr lang="en-US" altLang="ja-JP" sz="907" dirty="0">
                <a:latin typeface="Arial"/>
              </a:rPr>
              <a:t>/ 30</a:t>
            </a:r>
            <a:endParaRPr sz="907" dirty="0">
              <a:latin typeface="Arial"/>
            </a:endParaRPr>
          </a:p>
        </p:txBody>
      </p:sp>
      <p:sp>
        <p:nvSpPr>
          <p:cNvPr id="7" name="Rectangle 6"/>
          <p:cNvSpPr/>
          <p:nvPr/>
        </p:nvSpPr>
        <p:spPr>
          <a:xfrm>
            <a:off x="497507" y="728650"/>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endParaRPr>
          </a:p>
        </p:txBody>
      </p:sp>
      <p:sp>
        <p:nvSpPr>
          <p:cNvPr id="8" name="TextBox 7"/>
          <p:cNvSpPr txBox="1"/>
          <p:nvPr/>
        </p:nvSpPr>
        <p:spPr>
          <a:xfrm>
            <a:off x="704802" y="707014"/>
            <a:ext cx="5638416" cy="209288"/>
          </a:xfrm>
          <a:prstGeom prst="rect">
            <a:avLst/>
          </a:prstGeom>
          <a:noFill/>
        </p:spPr>
        <p:txBody>
          <a:bodyPr wrap="square" lIns="0" tIns="0" rIns="0" bIns="0">
            <a:spAutoFit/>
          </a:bodyPr>
          <a:lstStyle/>
          <a:p>
            <a:r>
              <a:rPr lang="en-US" altLang="ja-JP" sz="1360" b="1" dirty="0">
                <a:latin typeface="メイリオ" panose="020B0604030504040204" pitchFamily="50" charset="-128"/>
                <a:ea typeface="メイリオ" panose="020B0604030504040204" pitchFamily="50" charset="-128"/>
              </a:rPr>
              <a:t>2. </a:t>
            </a:r>
            <a:r>
              <a:rPr lang="ja-JP" altLang="en-US" sz="1360" b="1" dirty="0">
                <a:latin typeface="メイリオ" panose="020B0604030504040204" pitchFamily="50" charset="-128"/>
                <a:ea typeface="メイリオ" panose="020B0604030504040204" pitchFamily="50" charset="-128"/>
              </a:rPr>
              <a:t>我が国の依存症対策の現状</a:t>
            </a:r>
          </a:p>
        </p:txBody>
      </p:sp>
      <p:sp>
        <p:nvSpPr>
          <p:cNvPr id="9" name="Rectangle 8"/>
          <p:cNvSpPr/>
          <p:nvPr/>
        </p:nvSpPr>
        <p:spPr>
          <a:xfrm>
            <a:off x="497508" y="1018863"/>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endParaRPr>
          </a:p>
        </p:txBody>
      </p:sp>
      <p:graphicFrame>
        <p:nvGraphicFramePr>
          <p:cNvPr id="14" name="Table 13"/>
          <p:cNvGraphicFramePr>
            <a:graphicFrameLocks noGrp="1"/>
          </p:cNvGraphicFramePr>
          <p:nvPr>
            <p:extLst>
              <p:ext uri="{D42A27DB-BD31-4B8C-83A1-F6EECF244321}">
                <p14:modId xmlns:p14="http://schemas.microsoft.com/office/powerpoint/2010/main" val="2255421047"/>
              </p:ext>
            </p:extLst>
          </p:nvPr>
        </p:nvGraphicFramePr>
        <p:xfrm>
          <a:off x="497853" y="2301988"/>
          <a:ext cx="5862294" cy="3478558"/>
        </p:xfrm>
        <a:graphic>
          <a:graphicData uri="http://schemas.openxmlformats.org/drawingml/2006/table">
            <a:tbl>
              <a:tblPr bandRow="1">
                <a:tableStyleId>{073A0DAA-6AF3-43AB-8588-CEC1D06C72B9}</a:tableStyleId>
              </a:tblPr>
              <a:tblGrid>
                <a:gridCol w="1824193">
                  <a:extLst>
                    <a:ext uri="{9D8B030D-6E8A-4147-A177-3AD203B41FA5}">
                      <a16:colId xmlns:a16="http://schemas.microsoft.com/office/drawing/2014/main" val="20000"/>
                    </a:ext>
                  </a:extLst>
                </a:gridCol>
                <a:gridCol w="4038101">
                  <a:extLst>
                    <a:ext uri="{9D8B030D-6E8A-4147-A177-3AD203B41FA5}">
                      <a16:colId xmlns:a16="http://schemas.microsoft.com/office/drawing/2014/main" val="20001"/>
                    </a:ext>
                  </a:extLst>
                </a:gridCol>
              </a:tblGrid>
              <a:tr h="928680">
                <a:tc>
                  <a:txBody>
                    <a:bodyPr/>
                    <a:lstStyle/>
                    <a:p>
                      <a:r>
                        <a:rPr lang="ja-JP" altLang="en-US" sz="1000" b="0" u="none">
                          <a:solidFill>
                            <a:schemeClr val="tx1"/>
                          </a:solidFill>
                          <a:latin typeface="メイリオ" panose="020B0604030504040204" pitchFamily="50" charset="-128"/>
                          <a:ea typeface="メイリオ" panose="020B0604030504040204" pitchFamily="50" charset="-128"/>
                        </a:rPr>
                        <a:t>公営競技の</a:t>
                      </a:r>
                    </a:p>
                    <a:p>
                      <a:r>
                        <a:rPr lang="ja-JP" altLang="en-US" sz="1000" b="0">
                          <a:solidFill>
                            <a:schemeClr val="tx1"/>
                          </a:solidFill>
                          <a:latin typeface="メイリオ" panose="020B0604030504040204" pitchFamily="50" charset="-128"/>
                          <a:ea typeface="メイリオ" panose="020B0604030504040204" pitchFamily="50" charset="-128"/>
                        </a:rPr>
                        <a:t>オンライン化への対応</a:t>
                      </a:r>
                    </a:p>
                  </a:txBody>
                  <a:tcPr marL="82918" marR="82918" marT="41459" marB="41459" anchor="ctr"/>
                </a:tc>
                <a:tc>
                  <a:txBody>
                    <a:bodyPr/>
                    <a:lstStyle/>
                    <a:p>
                      <a:pPr marL="171450" indent="-171450">
                        <a:buFont typeface="Arial" panose="020B0604020202020204" pitchFamily="34" charset="0"/>
                        <a:buChar char="•"/>
                      </a:pPr>
                      <a:r>
                        <a:rPr lang="ja-JP" altLang="en-US" sz="1000" b="0" u="none">
                          <a:solidFill>
                            <a:schemeClr val="tx1"/>
                          </a:solidFill>
                          <a:latin typeface="メイリオ" panose="020B0604030504040204" pitchFamily="50" charset="-128"/>
                          <a:ea typeface="メイリオ" panose="020B0604030504040204" pitchFamily="50" charset="-128"/>
                        </a:rPr>
                        <a:t>アクセス制限制度等の利便性向上及び効果的な周知 等</a:t>
                      </a:r>
                      <a:endParaRPr lang="ja-JP" altLang="en-US" sz="1000" b="0" i="0" u="none">
                        <a:solidFill>
                          <a:schemeClr val="tx1"/>
                        </a:solidFill>
                        <a:latin typeface="メイリオ" panose="020B0604030504040204" pitchFamily="50" charset="-128"/>
                        <a:ea typeface="メイリオ" panose="020B0604030504040204" pitchFamily="50" charset="-128"/>
                      </a:endParaRPr>
                    </a:p>
                  </a:txBody>
                  <a:tcPr marL="82918" marR="82918" marT="41459" marB="41459" anchor="ctr"/>
                </a:tc>
                <a:extLst>
                  <a:ext uri="{0D108BD9-81ED-4DB2-BD59-A6C34878D82A}">
                    <a16:rowId xmlns:a16="http://schemas.microsoft.com/office/drawing/2014/main" val="10001"/>
                  </a:ext>
                </a:extLst>
              </a:tr>
              <a:tr h="928680">
                <a:tc>
                  <a:txBody>
                    <a:bodyPr/>
                    <a:lstStyle/>
                    <a:p>
                      <a:r>
                        <a:rPr lang="ja-JP" altLang="en-US" sz="1000" b="0" u="none">
                          <a:solidFill>
                            <a:schemeClr val="tx1"/>
                          </a:solidFill>
                          <a:latin typeface="メイリオ" panose="020B0604030504040204" pitchFamily="50" charset="-128"/>
                          <a:ea typeface="メイリオ" panose="020B0604030504040204" pitchFamily="50" charset="-128"/>
                        </a:rPr>
                        <a:t>若年者対策の強化</a:t>
                      </a:r>
                      <a:endParaRPr lang="ja-JP" altLang="en-US" sz="1000" b="0" i="0" u="none">
                        <a:solidFill>
                          <a:schemeClr val="tx1"/>
                        </a:solidFill>
                        <a:latin typeface="メイリオ" panose="020B0604030504040204" pitchFamily="50" charset="-128"/>
                        <a:ea typeface="メイリオ" panose="020B0604030504040204" pitchFamily="50" charset="-128"/>
                      </a:endParaRPr>
                    </a:p>
                  </a:txBody>
                  <a:tcPr marL="82918" marR="82918" marT="41459" marB="41459" anchor="ctr"/>
                </a:tc>
                <a:tc>
                  <a:txBody>
                    <a:bodyPr/>
                    <a:lstStyle/>
                    <a:p>
                      <a:pPr marL="171450" indent="-171450">
                        <a:buFont typeface="Arial" panose="020B0604020202020204" pitchFamily="34" charset="0"/>
                        <a:buChar char="•"/>
                      </a:pPr>
                      <a:r>
                        <a:rPr lang="ja-JP" altLang="en-US" sz="1000" b="0" u="none">
                          <a:solidFill>
                            <a:schemeClr val="tx1"/>
                          </a:solidFill>
                          <a:latin typeface="メイリオ" panose="020B0604030504040204" pitchFamily="50" charset="-128"/>
                          <a:ea typeface="メイリオ" panose="020B0604030504040204" pitchFamily="50" charset="-128"/>
                        </a:rPr>
                        <a:t>動画等の資材を中心に、</a:t>
                      </a:r>
                      <a:r>
                        <a:rPr lang="en-US" altLang="ja-JP" sz="1000" b="0" u="none">
                          <a:solidFill>
                            <a:schemeClr val="tx1"/>
                          </a:solidFill>
                          <a:latin typeface="メイリオ" panose="020B0604030504040204" pitchFamily="50" charset="-128"/>
                          <a:ea typeface="メイリオ" panose="020B0604030504040204" pitchFamily="50" charset="-128"/>
                        </a:rPr>
                        <a:t>SNS</a:t>
                      </a:r>
                      <a:r>
                        <a:rPr lang="ja-JP" altLang="en-US" sz="1000" b="0" u="none">
                          <a:solidFill>
                            <a:schemeClr val="tx1"/>
                          </a:solidFill>
                          <a:latin typeface="メイリオ" panose="020B0604030504040204" pitchFamily="50" charset="-128"/>
                          <a:ea typeface="メイリオ" panose="020B0604030504040204" pitchFamily="50" charset="-128"/>
                        </a:rPr>
                        <a:t>等インターネットを活用する等、若年者へ向けた普及啓発を強化</a:t>
                      </a:r>
                    </a:p>
                    <a:p>
                      <a:pPr marL="171450" indent="-171450">
                        <a:buFont typeface="Arial" panose="020B0604020202020204" pitchFamily="34" charset="0"/>
                        <a:buChar char="•"/>
                      </a:pPr>
                      <a:r>
                        <a:rPr lang="ja-JP" altLang="en-US" sz="1000" b="0">
                          <a:solidFill>
                            <a:schemeClr val="tx1"/>
                          </a:solidFill>
                          <a:latin typeface="メイリオ" panose="020B0604030504040204" pitchFamily="50" charset="-128"/>
                          <a:ea typeface="メイリオ" panose="020B0604030504040204" pitchFamily="50" charset="-128"/>
                        </a:rPr>
                        <a:t>地域において教育委員会等との連携を強化</a:t>
                      </a:r>
                    </a:p>
                    <a:p>
                      <a:pPr marL="171450" indent="-171450">
                        <a:buFont typeface="Arial" panose="020B0604020202020204" pitchFamily="34" charset="0"/>
                        <a:buChar char="•"/>
                      </a:pPr>
                      <a:r>
                        <a:rPr lang="ja-JP" altLang="en-US" sz="1000" b="0">
                          <a:solidFill>
                            <a:schemeClr val="tx1"/>
                          </a:solidFill>
                          <a:latin typeface="メイリオ" panose="020B0604030504040204" pitchFamily="50" charset="-128"/>
                          <a:ea typeface="メイリオ" panose="020B0604030504040204" pitchFamily="50" charset="-128"/>
                        </a:rPr>
                        <a:t>各相談窓口において、電話に加え多様な相談手段を検討</a:t>
                      </a:r>
                    </a:p>
                  </a:txBody>
                  <a:tcPr marL="82918" marR="82918" marT="41459" marB="41459" anchor="ctr"/>
                </a:tc>
                <a:extLst>
                  <a:ext uri="{0D108BD9-81ED-4DB2-BD59-A6C34878D82A}">
                    <a16:rowId xmlns:a16="http://schemas.microsoft.com/office/drawing/2014/main" val="10002"/>
                  </a:ext>
                </a:extLst>
              </a:tr>
              <a:tr h="928680">
                <a:tc>
                  <a:txBody>
                    <a:bodyPr/>
                    <a:lstStyle/>
                    <a:p>
                      <a:r>
                        <a:rPr lang="ja-JP" altLang="en-US" sz="1000" b="0" u="none">
                          <a:solidFill>
                            <a:schemeClr val="tx1"/>
                          </a:solidFill>
                          <a:latin typeface="メイリオ" panose="020B0604030504040204" pitchFamily="50" charset="-128"/>
                          <a:ea typeface="メイリオ" panose="020B0604030504040204" pitchFamily="50" charset="-128"/>
                        </a:rPr>
                        <a:t>依存症対策の基盤整備等</a:t>
                      </a:r>
                      <a:endParaRPr lang="ja-JP" altLang="en-US" sz="1000" b="0" i="0" u="none">
                        <a:solidFill>
                          <a:schemeClr val="tx1"/>
                        </a:solidFill>
                        <a:latin typeface="メイリオ" panose="020B0604030504040204" pitchFamily="50" charset="-128"/>
                        <a:ea typeface="メイリオ" panose="020B0604030504040204" pitchFamily="50" charset="-128"/>
                      </a:endParaRPr>
                    </a:p>
                  </a:txBody>
                  <a:tcPr marL="82918" marR="82918" marT="41459" marB="41459" anchor="ctr"/>
                </a:tc>
                <a:tc>
                  <a:txBody>
                    <a:bodyPr/>
                    <a:lstStyle/>
                    <a:p>
                      <a:pPr marL="171450" indent="-171450">
                        <a:buFont typeface="Arial" panose="020B0604020202020204" pitchFamily="34" charset="0"/>
                        <a:buChar char="•"/>
                      </a:pPr>
                      <a:r>
                        <a:rPr lang="ja-JP" altLang="en-US" sz="1000" b="0" u="none">
                          <a:solidFill>
                            <a:schemeClr val="tx1"/>
                          </a:solidFill>
                          <a:latin typeface="メイリオ" panose="020B0604030504040204" pitchFamily="50" charset="-128"/>
                          <a:ea typeface="メイリオ" panose="020B0604030504040204" pitchFamily="50" charset="-128"/>
                        </a:rPr>
                        <a:t>地域における専門医療機関等の整備の推進</a:t>
                      </a:r>
                    </a:p>
                    <a:p>
                      <a:pPr marL="171450" indent="-171450">
                        <a:buFont typeface="Arial" panose="020B0604020202020204" pitchFamily="34" charset="0"/>
                        <a:buChar char="•"/>
                      </a:pPr>
                      <a:r>
                        <a:rPr lang="ja-JP" altLang="en-US" sz="1000" b="0">
                          <a:solidFill>
                            <a:schemeClr val="tx1"/>
                          </a:solidFill>
                          <a:latin typeface="メイリオ" panose="020B0604030504040204" pitchFamily="50" charset="-128"/>
                          <a:ea typeface="メイリオ" panose="020B0604030504040204" pitchFamily="50" charset="-128"/>
                        </a:rPr>
                        <a:t>多重債務問題等の観点から、地域の相談拠点と司法書士等の連携を強化 等</a:t>
                      </a:r>
                    </a:p>
                  </a:txBody>
                  <a:tcPr marL="82918" marR="82918" marT="41459" marB="41459" anchor="ctr"/>
                </a:tc>
                <a:extLst>
                  <a:ext uri="{0D108BD9-81ED-4DB2-BD59-A6C34878D82A}">
                    <a16:rowId xmlns:a16="http://schemas.microsoft.com/office/drawing/2014/main" val="10003"/>
                  </a:ext>
                </a:extLst>
              </a:tr>
              <a:tr h="692518">
                <a:tc>
                  <a:txBody>
                    <a:bodyPr/>
                    <a:lstStyle/>
                    <a:p>
                      <a:r>
                        <a:rPr lang="ja-JP" altLang="en-US" sz="1000" b="0" u="none">
                          <a:solidFill>
                            <a:schemeClr val="tx1"/>
                          </a:solidFill>
                          <a:latin typeface="メイリオ" panose="020B0604030504040204" pitchFamily="50" charset="-128"/>
                          <a:ea typeface="メイリオ" panose="020B0604030504040204" pitchFamily="50" charset="-128"/>
                        </a:rPr>
                        <a:t>オンラインカジノサイト</a:t>
                      </a:r>
                    </a:p>
                    <a:p>
                      <a:r>
                        <a:rPr lang="ja-JP" altLang="en-US" sz="1000" b="0">
                          <a:solidFill>
                            <a:schemeClr val="tx1"/>
                          </a:solidFill>
                          <a:latin typeface="メイリオ" panose="020B0604030504040204" pitchFamily="50" charset="-128"/>
                          <a:ea typeface="メイリオ" panose="020B0604030504040204" pitchFamily="50" charset="-128"/>
                        </a:rPr>
                        <a:t>へのアクセス対策</a:t>
                      </a:r>
                    </a:p>
                  </a:txBody>
                  <a:tcPr marL="82918" marR="82918" marT="41459" marB="41459" anchor="ctr"/>
                </a:tc>
                <a:tc>
                  <a:txBody>
                    <a:bodyPr/>
                    <a:lstStyle/>
                    <a:p>
                      <a:pPr marL="171450" indent="-171450">
                        <a:buFont typeface="Arial" panose="020B0604020202020204" pitchFamily="34" charset="0"/>
                        <a:buChar char="•"/>
                      </a:pPr>
                      <a:r>
                        <a:rPr lang="ja-JP" altLang="en-US" sz="1000" b="0" u="none" dirty="0">
                          <a:solidFill>
                            <a:schemeClr val="tx1"/>
                          </a:solidFill>
                          <a:latin typeface="メイリオ" panose="020B0604030504040204" pitchFamily="50" charset="-128"/>
                          <a:ea typeface="メイリオ" panose="020B0604030504040204" pitchFamily="50" charset="-128"/>
                        </a:rPr>
                        <a:t>広くフィルタリングの普及啓発を実施するとともに、事業者に働き掛け、フィルタリングの導入を推進。また、依存症患者への治療の現場においてフィルタリングの活用についても検討されるよう、医療従事者への周知を実施</a:t>
                      </a:r>
                      <a:endParaRPr lang="ja-JP" altLang="en-US" sz="1000" b="0" dirty="0">
                        <a:solidFill>
                          <a:schemeClr val="tx1"/>
                        </a:solidFill>
                        <a:latin typeface="メイリオ" panose="020B0604030504040204" pitchFamily="50" charset="-128"/>
                        <a:ea typeface="メイリオ" panose="020B0604030504040204" pitchFamily="50" charset="-128"/>
                      </a:endParaRPr>
                    </a:p>
                  </a:txBody>
                  <a:tcPr marL="82918" marR="82918" marT="41459" marB="41459" anchor="ctr"/>
                </a:tc>
                <a:extLst>
                  <a:ext uri="{0D108BD9-81ED-4DB2-BD59-A6C34878D82A}">
                    <a16:rowId xmlns:a16="http://schemas.microsoft.com/office/drawing/2014/main" val="10004"/>
                  </a:ext>
                </a:extLst>
              </a:tr>
            </a:tbl>
          </a:graphicData>
        </a:graphic>
      </p:graphicFrame>
      <p:sp>
        <p:nvSpPr>
          <p:cNvPr id="19" name="テキスト ボックス 18">
            <a:extLst>
              <a:ext uri="{FF2B5EF4-FFF2-40B4-BE49-F238E27FC236}">
                <a16:creationId xmlns:a16="http://schemas.microsoft.com/office/drawing/2014/main" id="{29B83FE2-AAE9-A139-9E8F-464F6C04C8A4}"/>
              </a:ext>
            </a:extLst>
          </p:cNvPr>
          <p:cNvSpPr txBox="1"/>
          <p:nvPr/>
        </p:nvSpPr>
        <p:spPr>
          <a:xfrm>
            <a:off x="497495" y="1860480"/>
            <a:ext cx="5955476" cy="245773"/>
          </a:xfrm>
          <a:prstGeom prst="rect">
            <a:avLst/>
          </a:prstGeom>
          <a:noFill/>
        </p:spPr>
        <p:txBody>
          <a:bodyPr wrap="none" rtlCol="0">
            <a:spAutoFit/>
          </a:bodyPr>
          <a:lstStyle/>
          <a:p>
            <a:pPr>
              <a:spcAft>
                <a:spcPts val="544"/>
              </a:spcAft>
            </a:pPr>
            <a:r>
              <a:rPr lang="ja-JP" altLang="ja-JP" sz="997" dirty="0">
                <a:latin typeface="メイリオ" panose="020B0604030504040204" pitchFamily="50" charset="-128"/>
                <a:ea typeface="メイリオ" panose="020B0604030504040204" pitchFamily="50" charset="-128"/>
              </a:rPr>
              <a:t>国は、以下のような取組を挙げている。（令和</a:t>
            </a:r>
            <a:r>
              <a:rPr lang="ja-JP" altLang="en-US" sz="997" dirty="0">
                <a:latin typeface="メイリオ" panose="020B0604030504040204" pitchFamily="50" charset="-128"/>
                <a:ea typeface="メイリオ" panose="020B0604030504040204" pitchFamily="50" charset="-128"/>
              </a:rPr>
              <a:t>７</a:t>
            </a:r>
            <a:r>
              <a:rPr lang="ja-JP" altLang="ja-JP" sz="997" dirty="0">
                <a:latin typeface="メイリオ" panose="020B0604030504040204" pitchFamily="50" charset="-128"/>
                <a:ea typeface="メイリオ" panose="020B0604030504040204" pitchFamily="50" charset="-128"/>
              </a:rPr>
              <a:t>年</a:t>
            </a:r>
            <a:r>
              <a:rPr lang="ja-JP" altLang="en-US" sz="997" dirty="0">
                <a:latin typeface="メイリオ" panose="020B0604030504040204" pitchFamily="50" charset="-128"/>
                <a:ea typeface="メイリオ" panose="020B0604030504040204" pitchFamily="50" charset="-128"/>
              </a:rPr>
              <a:t>３</a:t>
            </a:r>
            <a:r>
              <a:rPr lang="ja-JP" altLang="ja-JP" sz="997" dirty="0">
                <a:latin typeface="メイリオ" panose="020B0604030504040204" pitchFamily="50" charset="-128"/>
                <a:ea typeface="メイリオ" panose="020B0604030504040204" pitchFamily="50" charset="-128"/>
              </a:rPr>
              <a:t>月「ギャンブル等依存症対策推進基本計画」）</a:t>
            </a:r>
          </a:p>
        </p:txBody>
      </p:sp>
      <p:sp>
        <p:nvSpPr>
          <p:cNvPr id="22" name="Rectangle 10">
            <a:extLst>
              <a:ext uri="{FF2B5EF4-FFF2-40B4-BE49-F238E27FC236}">
                <a16:creationId xmlns:a16="http://schemas.microsoft.com/office/drawing/2014/main" id="{73F5485E-3059-B194-099E-9D628D867A8E}"/>
              </a:ext>
            </a:extLst>
          </p:cNvPr>
          <p:cNvSpPr/>
          <p:nvPr/>
        </p:nvSpPr>
        <p:spPr>
          <a:xfrm>
            <a:off x="530675" y="1300783"/>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endParaRPr>
          </a:p>
        </p:txBody>
      </p:sp>
      <p:sp>
        <p:nvSpPr>
          <p:cNvPr id="23" name="Rectangle 11">
            <a:extLst>
              <a:ext uri="{FF2B5EF4-FFF2-40B4-BE49-F238E27FC236}">
                <a16:creationId xmlns:a16="http://schemas.microsoft.com/office/drawing/2014/main" id="{F9A11D86-30B2-DDF5-6FBC-37B96BFB407F}"/>
              </a:ext>
            </a:extLst>
          </p:cNvPr>
          <p:cNvSpPr/>
          <p:nvPr/>
        </p:nvSpPr>
        <p:spPr>
          <a:xfrm>
            <a:off x="530675" y="1300783"/>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endParaRPr>
          </a:p>
        </p:txBody>
      </p:sp>
      <p:sp>
        <p:nvSpPr>
          <p:cNvPr id="24" name="TextBox 12">
            <a:extLst>
              <a:ext uri="{FF2B5EF4-FFF2-40B4-BE49-F238E27FC236}">
                <a16:creationId xmlns:a16="http://schemas.microsoft.com/office/drawing/2014/main" id="{E4723540-3751-C10A-A96A-2B2D24DF358B}"/>
              </a:ext>
            </a:extLst>
          </p:cNvPr>
          <p:cNvSpPr txBox="1"/>
          <p:nvPr/>
        </p:nvSpPr>
        <p:spPr>
          <a:xfrm>
            <a:off x="655051" y="1363077"/>
            <a:ext cx="5472580" cy="195438"/>
          </a:xfrm>
          <a:prstGeom prst="rect">
            <a:avLst/>
          </a:prstGeom>
          <a:noFill/>
        </p:spPr>
        <p:txBody>
          <a:bodyPr wrap="square" lIns="0" tIns="0" rIns="0" bIns="0">
            <a:spAutoFit/>
          </a:bodyPr>
          <a:lstStyle/>
          <a:p>
            <a:r>
              <a:rPr lang="ja-JP" altLang="en-US" sz="1270" b="1">
                <a:latin typeface="メイリオ" panose="020B0604030504040204" pitchFamily="50" charset="-128"/>
                <a:ea typeface="メイリオ" panose="020B0604030504040204" pitchFamily="50" charset="-128"/>
              </a:rPr>
              <a:t>③ギャンブル等依存症</a:t>
            </a:r>
            <a:endParaRPr sz="1270" b="1">
              <a:latin typeface="メイリオ" panose="020B0604030504040204" pitchFamily="50" charset="-128"/>
              <a:ea typeface="メイリオ" panose="020B0604030504040204" pitchFamily="50" charset="-128"/>
            </a:endParaRPr>
          </a:p>
        </p:txBody>
      </p:sp>
      <p:sp>
        <p:nvSpPr>
          <p:cNvPr id="10" name="TextBox 2">
            <a:extLst>
              <a:ext uri="{FF2B5EF4-FFF2-40B4-BE49-F238E27FC236}">
                <a16:creationId xmlns:a16="http://schemas.microsoft.com/office/drawing/2014/main" id="{2861492B-C354-D7D1-22E9-FFE704C1D8F2}"/>
              </a:ext>
            </a:extLst>
          </p:cNvPr>
          <p:cNvSpPr txBox="1"/>
          <p:nvPr/>
        </p:nvSpPr>
        <p:spPr>
          <a:xfrm>
            <a:off x="497507" y="314061"/>
            <a:ext cx="3731305" cy="264944"/>
          </a:xfrm>
          <a:prstGeom prst="rect">
            <a:avLst/>
          </a:prstGeom>
          <a:noFill/>
        </p:spPr>
        <p:txBody>
          <a:bodyPr wrap="square" lIns="0" tIns="0" rIns="0" bIns="0">
            <a:spAutoFit/>
          </a:bodyPr>
          <a:lstStyle/>
          <a:p>
            <a:r>
              <a:rPr sz="861" b="1" dirty="0">
                <a:latin typeface="メイリオ" panose="020B0604030504040204" pitchFamily="50" charset="-128"/>
                <a:ea typeface="メイリオ" panose="020B0604030504040204" pitchFamily="50" charset="-128"/>
              </a:rPr>
              <a:t>Ⅱ.</a:t>
            </a:r>
            <a:r>
              <a:rPr lang="ja-JP" altLang="en-US" sz="861" b="1" dirty="0">
                <a:latin typeface="メイリオ" panose="020B0604030504040204" pitchFamily="50" charset="-128"/>
                <a:ea typeface="メイリオ" panose="020B0604030504040204" pitchFamily="50" charset="-128"/>
              </a:rPr>
              <a:t>我が国及び大阪府市の依存症対策の現状</a:t>
            </a:r>
          </a:p>
          <a:p>
            <a:endParaRPr sz="861" b="1" dirty="0">
              <a:latin typeface="メイリオ" panose="020B0604030504040204" pitchFamily="50" charset="-128"/>
              <a:ea typeface="メイリオ" panose="020B0604030504040204" pitchFamily="50"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endParaRPr>
          </a:p>
        </p:txBody>
      </p:sp>
      <p:sp>
        <p:nvSpPr>
          <p:cNvPr id="5" name="Rectangle 4"/>
          <p:cNvSpPr/>
          <p:nvPr/>
        </p:nvSpPr>
        <p:spPr>
          <a:xfrm>
            <a:off x="480924" y="9249014"/>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endParaRPr>
          </a:p>
        </p:txBody>
      </p:sp>
      <p:sp>
        <p:nvSpPr>
          <p:cNvPr id="6" name="TextBox 5"/>
          <p:cNvSpPr txBox="1"/>
          <p:nvPr/>
        </p:nvSpPr>
        <p:spPr>
          <a:xfrm>
            <a:off x="4145898" y="9410153"/>
            <a:ext cx="2213908" cy="139590"/>
          </a:xfrm>
          <a:prstGeom prst="rect">
            <a:avLst/>
          </a:prstGeom>
          <a:noFill/>
        </p:spPr>
        <p:txBody>
          <a:bodyPr wrap="square" lIns="0" tIns="0" rIns="0" bIns="0">
            <a:spAutoFit/>
          </a:bodyPr>
          <a:lstStyle/>
          <a:p>
            <a:pPr algn="r"/>
            <a:r>
              <a:rPr lang="en-US" altLang="ja-JP" sz="907" dirty="0">
                <a:latin typeface="Arial"/>
              </a:rPr>
              <a:t>9 / 30</a:t>
            </a:r>
          </a:p>
        </p:txBody>
      </p:sp>
      <p:sp>
        <p:nvSpPr>
          <p:cNvPr id="7" name="Rectangle 6"/>
          <p:cNvSpPr/>
          <p:nvPr/>
        </p:nvSpPr>
        <p:spPr>
          <a:xfrm>
            <a:off x="497507" y="728650"/>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endParaRPr>
          </a:p>
        </p:txBody>
      </p:sp>
      <p:sp>
        <p:nvSpPr>
          <p:cNvPr id="8" name="TextBox 7"/>
          <p:cNvSpPr txBox="1"/>
          <p:nvPr/>
        </p:nvSpPr>
        <p:spPr>
          <a:xfrm>
            <a:off x="704802" y="715200"/>
            <a:ext cx="5638416" cy="209288"/>
          </a:xfrm>
          <a:prstGeom prst="rect">
            <a:avLst/>
          </a:prstGeom>
          <a:noFill/>
        </p:spPr>
        <p:txBody>
          <a:bodyPr wrap="square" lIns="0" tIns="0" rIns="0" bIns="0">
            <a:spAutoFit/>
          </a:bodyPr>
          <a:lstStyle/>
          <a:p>
            <a:r>
              <a:rPr lang="en-US" altLang="ja-JP" sz="1360" b="1" dirty="0">
                <a:latin typeface="メイリオ" panose="020B0604030504040204" pitchFamily="50" charset="-128"/>
                <a:ea typeface="メイリオ" panose="020B0604030504040204" pitchFamily="50" charset="-128"/>
              </a:rPr>
              <a:t>3. </a:t>
            </a:r>
            <a:r>
              <a:rPr lang="ja-JP" altLang="en-US" sz="1360" b="1" dirty="0">
                <a:latin typeface="メイリオ" panose="020B0604030504040204" pitchFamily="50" charset="-128"/>
                <a:ea typeface="メイリオ" panose="020B0604030504040204" pitchFamily="50" charset="-128"/>
              </a:rPr>
              <a:t>大阪における依存症の現状</a:t>
            </a:r>
          </a:p>
        </p:txBody>
      </p:sp>
      <p:sp>
        <p:nvSpPr>
          <p:cNvPr id="9" name="Rectangle 8"/>
          <p:cNvSpPr/>
          <p:nvPr/>
        </p:nvSpPr>
        <p:spPr>
          <a:xfrm>
            <a:off x="497508" y="1018863"/>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endParaRPr>
          </a:p>
        </p:txBody>
      </p:sp>
      <p:sp>
        <p:nvSpPr>
          <p:cNvPr id="10" name="Rectangle 9"/>
          <p:cNvSpPr/>
          <p:nvPr/>
        </p:nvSpPr>
        <p:spPr>
          <a:xfrm>
            <a:off x="497508" y="1653399"/>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endParaRPr>
          </a:p>
        </p:txBody>
      </p:sp>
      <p:sp>
        <p:nvSpPr>
          <p:cNvPr id="11" name="Rectangle 10"/>
          <p:cNvSpPr/>
          <p:nvPr/>
        </p:nvSpPr>
        <p:spPr>
          <a:xfrm>
            <a:off x="497507" y="1653399"/>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endParaRPr>
          </a:p>
        </p:txBody>
      </p:sp>
      <p:sp>
        <p:nvSpPr>
          <p:cNvPr id="12" name="TextBox 11"/>
          <p:cNvSpPr txBox="1"/>
          <p:nvPr/>
        </p:nvSpPr>
        <p:spPr>
          <a:xfrm>
            <a:off x="621884" y="1700767"/>
            <a:ext cx="5410392" cy="195438"/>
          </a:xfrm>
          <a:prstGeom prst="rect">
            <a:avLst/>
          </a:prstGeom>
          <a:noFill/>
          <a:effectLst/>
        </p:spPr>
        <p:txBody>
          <a:bodyPr wrap="square" lIns="0" tIns="0" rIns="0" bIns="0">
            <a:spAutoFit/>
          </a:bodyPr>
          <a:lstStyle/>
          <a:p>
            <a:r>
              <a:rPr lang="ja-JP" altLang="en-US" sz="1270" b="1">
                <a:latin typeface="メイリオ" panose="020B0604030504040204" pitchFamily="50" charset="-128"/>
                <a:ea typeface="メイリオ" panose="020B0604030504040204" pitchFamily="50" charset="-128"/>
              </a:rPr>
              <a:t>①アルコール依存症</a:t>
            </a:r>
          </a:p>
        </p:txBody>
      </p:sp>
      <p:sp>
        <p:nvSpPr>
          <p:cNvPr id="13" name="TextBox 12"/>
          <p:cNvSpPr txBox="1"/>
          <p:nvPr/>
        </p:nvSpPr>
        <p:spPr>
          <a:xfrm>
            <a:off x="490655" y="2105825"/>
            <a:ext cx="5920917" cy="2345129"/>
          </a:xfrm>
          <a:prstGeom prst="rect">
            <a:avLst/>
          </a:prstGeom>
          <a:noFill/>
        </p:spPr>
        <p:txBody>
          <a:bodyPr wrap="square">
            <a:spAutoFit/>
          </a:bodyPr>
          <a:lstStyle/>
          <a:p>
            <a:pPr marL="171450" marR="126685" indent="-171450">
              <a:spcAft>
                <a:spcPts val="544"/>
              </a:spcAft>
              <a:buFont typeface="Wingdings" panose="05000000000000000000" pitchFamily="2" charset="2"/>
              <a:buChar char="l"/>
            </a:pP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全国で、アルコール依存症が疑われる者（</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１）の割合は</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3.0%</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と推計され、この結果を大阪府の人口に当てはめると、約</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26</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万人となる。</a:t>
            </a:r>
            <a:b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br>
            <a:r>
              <a:rPr lang="ja-JP" altLang="ja-JP" sz="800" kern="100" dirty="0">
                <a:latin typeface="Arial" panose="020B0604020202020204" pitchFamily="34" charset="0"/>
                <a:ea typeface="メイリオ" panose="020B0604030504040204" pitchFamily="50" charset="-128"/>
                <a:cs typeface="Times New Roman" panose="02020603050405020304" pitchFamily="18" charset="0"/>
              </a:rPr>
              <a:t>※１</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アルコール問題スクリーニングテスト（</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AUDIT</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）で</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15</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点以上に該当すると推計される人。（出典：樋口 進（研究代表者）</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「アルコール依存症の実態把握、地域連携による早期介入・回復プログラムに関する研究」</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,2018</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年）</a:t>
            </a:r>
            <a:endParaRPr lang="en-US" altLang="ja-JP" sz="800" kern="100" dirty="0">
              <a:latin typeface="Arial" panose="020B0604020202020204" pitchFamily="34" charset="0"/>
              <a:ea typeface="メイリオ" panose="020B0604030504040204" pitchFamily="50" charset="-128"/>
              <a:cs typeface="Times New Roman" panose="02020603050405020304" pitchFamily="18" charset="0"/>
            </a:endParaRPr>
          </a:p>
          <a:p>
            <a:pPr marL="171450" marR="126685" indent="-171450">
              <a:spcAft>
                <a:spcPts val="544"/>
              </a:spcAft>
              <a:buFont typeface="Wingdings" panose="05000000000000000000" pitchFamily="2" charset="2"/>
              <a:buChar char="l"/>
            </a:pPr>
            <a:endParaRPr lang="ja-JP" altLang="en-US" sz="725" kern="100" dirty="0">
              <a:latin typeface="Arial" panose="020B0604020202020204" pitchFamily="34" charset="0"/>
              <a:ea typeface="メイリオ" panose="020B0604030504040204" pitchFamily="50" charset="-128"/>
              <a:cs typeface="Times New Roman" panose="02020603050405020304" pitchFamily="18" charset="0"/>
            </a:endParaRPr>
          </a:p>
          <a:p>
            <a:pPr marL="171450" marR="126685" indent="-171450">
              <a:spcAft>
                <a:spcPts val="544"/>
              </a:spcAft>
              <a:buFont typeface="Wingdings" panose="05000000000000000000" pitchFamily="2" charset="2"/>
              <a:buChar char="l"/>
            </a:pP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全国で、</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18</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歳以上におけるアルコール依存症を有する者（</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２）の割合は</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0.6%</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と推計され、この結果を大阪府の</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18</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歳以上人口に当てはめると、約５万人となる。</a:t>
            </a:r>
            <a:b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b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２</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WHO</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が定めた国際診断基準</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ICD-10</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に該当すると推計される人（直近</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1</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年間）（出典：独立行政法人国立病院機構 久里浜医療センター</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令和６年度依存症に関する調査事業「飲酒と生活習慣に関する調査」</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,2026</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年）</a:t>
            </a:r>
            <a:br>
              <a:rPr lang="en-US" altLang="ja-JP" sz="907" kern="100" dirty="0">
                <a:latin typeface="Arial" panose="020B0604020202020204" pitchFamily="34" charset="0"/>
                <a:ea typeface="メイリオ" panose="020B0604030504040204" pitchFamily="50" charset="-128"/>
                <a:cs typeface="Times New Roman" panose="02020603050405020304" pitchFamily="18" charset="0"/>
              </a:rPr>
            </a:br>
            <a:br>
              <a:rPr lang="en-US" altLang="ja-JP" sz="907" kern="100" dirty="0">
                <a:latin typeface="Arial" panose="020B0604020202020204" pitchFamily="34" charset="0"/>
                <a:ea typeface="メイリオ" panose="020B0604030504040204" pitchFamily="50" charset="-128"/>
                <a:cs typeface="Times New Roman" panose="02020603050405020304" pitchFamily="18" charset="0"/>
              </a:rPr>
            </a:br>
            <a:r>
              <a:rPr lang="ja-JP" altLang="ja-JP" sz="997" kern="100" dirty="0">
                <a:latin typeface="Arial" panose="020B0604020202020204" pitchFamily="34" charset="0"/>
                <a:ea typeface="メイリオ" panose="020B0604030504040204" pitchFamily="50" charset="-128"/>
                <a:cs typeface="Times New Roman" panose="02020603050405020304" pitchFamily="18" charset="0"/>
              </a:rPr>
              <a:t>（参考）</a:t>
            </a:r>
            <a:b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b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大阪府で、生活習慣病のリスクを高める量を飲酒している者の割合は、令和４年度は男性</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13.6%</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、女性</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9.6</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％、令和７年度は男性</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13.0%</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、女性</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10.6</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％となっている。年齢別にみると、令和７年では男女とも</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60</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歳代が最も高い。</a:t>
            </a:r>
            <a:b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br>
            <a:r>
              <a:rPr lang="ja-JP" altLang="en-US" sz="900" kern="100" dirty="0">
                <a:latin typeface="Arial" panose="020B0604020202020204" pitchFamily="34" charset="0"/>
                <a:ea typeface="メイリオ" panose="020B0604030504040204" pitchFamily="50" charset="-128"/>
                <a:cs typeface="Times New Roman" panose="02020603050405020304" pitchFamily="18" charset="0"/>
              </a:rPr>
              <a:t>（出典：大阪府</a:t>
            </a:r>
            <a:r>
              <a:rPr lang="en-US" altLang="ja-JP" sz="900" kern="100" dirty="0">
                <a:latin typeface="Arial" panose="020B0604020202020204" pitchFamily="34" charset="0"/>
                <a:ea typeface="メイリオ" panose="020B0604030504040204" pitchFamily="50" charset="-128"/>
                <a:cs typeface="Times New Roman" panose="02020603050405020304" pitchFamily="18" charset="0"/>
              </a:rPr>
              <a:t>;</a:t>
            </a:r>
            <a:r>
              <a:rPr lang="ja-JP" altLang="en-US" sz="900" kern="100" dirty="0">
                <a:latin typeface="Arial" panose="020B0604020202020204" pitchFamily="34" charset="0"/>
                <a:ea typeface="メイリオ" panose="020B0604030504040204" pitchFamily="50" charset="-128"/>
                <a:cs typeface="Times New Roman" panose="02020603050405020304" pitchFamily="18" charset="0"/>
              </a:rPr>
              <a:t>「大阪府健康づくり実態調査」</a:t>
            </a:r>
            <a:r>
              <a:rPr lang="en-US" altLang="ja-JP" sz="900" kern="100" dirty="0">
                <a:latin typeface="Arial" panose="020B0604020202020204" pitchFamily="34" charset="0"/>
                <a:ea typeface="メイリオ" panose="020B0604030504040204" pitchFamily="50" charset="-128"/>
                <a:cs typeface="Times New Roman" panose="02020603050405020304" pitchFamily="18" charset="0"/>
              </a:rPr>
              <a:t>,2022</a:t>
            </a:r>
            <a:r>
              <a:rPr lang="ja-JP" altLang="en-US" sz="900" kern="100" dirty="0">
                <a:latin typeface="Arial" panose="020B0604020202020204" pitchFamily="34" charset="0"/>
                <a:ea typeface="メイリオ" panose="020B0604030504040204" pitchFamily="50" charset="-128"/>
                <a:cs typeface="Times New Roman" panose="02020603050405020304" pitchFamily="18" charset="0"/>
              </a:rPr>
              <a:t>年</a:t>
            </a:r>
            <a:r>
              <a:rPr lang="en-US" altLang="ja-JP" sz="900" kern="100" dirty="0">
                <a:latin typeface="Arial" panose="020B0604020202020204" pitchFamily="34" charset="0"/>
                <a:ea typeface="メイリオ" panose="020B0604030504040204" pitchFamily="50" charset="-128"/>
                <a:cs typeface="Times New Roman" panose="02020603050405020304" pitchFamily="18" charset="0"/>
              </a:rPr>
              <a:t>,2025</a:t>
            </a:r>
            <a:r>
              <a:rPr lang="ja-JP" altLang="en-US" sz="900" kern="100" dirty="0">
                <a:latin typeface="Arial" panose="020B0604020202020204" pitchFamily="34" charset="0"/>
                <a:ea typeface="メイリオ" panose="020B0604030504040204" pitchFamily="50" charset="-128"/>
                <a:cs typeface="Times New Roman" panose="02020603050405020304" pitchFamily="18" charset="0"/>
              </a:rPr>
              <a:t>年）</a:t>
            </a:r>
            <a:endParaRPr lang="ja-JP" altLang="ja-JP" sz="900" kern="100" dirty="0">
              <a:latin typeface="Arial" panose="020B0604020202020204" pitchFamily="34" charset="0"/>
              <a:ea typeface="メイリオ" panose="020B0604030504040204" pitchFamily="50" charset="-128"/>
              <a:cs typeface="Times New Roman" panose="02020603050405020304" pitchFamily="18" charset="0"/>
            </a:endParaRPr>
          </a:p>
        </p:txBody>
      </p:sp>
      <p:sp>
        <p:nvSpPr>
          <p:cNvPr id="17" name="TextBox 16"/>
          <p:cNvSpPr txBox="1"/>
          <p:nvPr/>
        </p:nvSpPr>
        <p:spPr>
          <a:xfrm>
            <a:off x="490654" y="5342169"/>
            <a:ext cx="5920917" cy="1513235"/>
          </a:xfrm>
          <a:prstGeom prst="rect">
            <a:avLst/>
          </a:prstGeom>
          <a:noFill/>
        </p:spPr>
        <p:txBody>
          <a:bodyPr wrap="square">
            <a:spAutoFit/>
          </a:bodyPr>
          <a:lstStyle/>
          <a:p>
            <a:pPr marL="171450" indent="-171450">
              <a:spcAft>
                <a:spcPts val="544"/>
              </a:spcAft>
              <a:buFont typeface="Wingdings" panose="05000000000000000000" pitchFamily="2" charset="2"/>
              <a:buChar char="l"/>
            </a:pPr>
            <a:r>
              <a:rPr lang="ja-JP" altLang="en-US" sz="1000" dirty="0">
                <a:latin typeface="メイリオ" panose="020B0604030504040204" pitchFamily="50" charset="-128"/>
                <a:ea typeface="メイリオ" panose="020B0604030504040204" pitchFamily="50" charset="-128"/>
              </a:rPr>
              <a:t>薬物依存症の患者数全体に関する推計値はない。薬物の生涯経験率、過去１年の乱用経験率は以下の通り。</a:t>
            </a:r>
            <a:endParaRPr lang="en-US" altLang="ja-JP" sz="1000" dirty="0">
              <a:latin typeface="メイリオ" panose="020B0604030504040204" pitchFamily="50" charset="-128"/>
              <a:ea typeface="メイリオ" panose="020B0604030504040204" pitchFamily="50" charset="-128"/>
            </a:endParaRPr>
          </a:p>
          <a:p>
            <a:pPr>
              <a:spcAft>
                <a:spcPts val="544"/>
              </a:spcAft>
            </a:pPr>
            <a:r>
              <a:rPr lang="ja-JP" altLang="en-US" sz="1000" dirty="0">
                <a:latin typeface="メイリオ" panose="020B0604030504040204" pitchFamily="50" charset="-128"/>
                <a:ea typeface="メイリオ" panose="020B0604030504040204" pitchFamily="50" charset="-128"/>
              </a:rPr>
              <a:t>（参考）</a:t>
            </a:r>
            <a:br>
              <a:rPr lang="en-US" altLang="ja-JP" sz="1000" dirty="0">
                <a:latin typeface="メイリオ" panose="020B0604030504040204" pitchFamily="50" charset="-128"/>
                <a:ea typeface="メイリオ" panose="020B0604030504040204" pitchFamily="50" charset="-128"/>
              </a:rPr>
            </a:br>
            <a:r>
              <a:rPr lang="ja-JP" altLang="en-US" sz="1000" dirty="0">
                <a:latin typeface="メイリオ" panose="020B0604030504040204" pitchFamily="50" charset="-128"/>
                <a:ea typeface="メイリオ" panose="020B0604030504040204" pitchFamily="50" charset="-128"/>
              </a:rPr>
              <a:t>生涯経験率</a:t>
            </a:r>
            <a:r>
              <a:rPr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大麻</a:t>
            </a:r>
            <a:r>
              <a:rPr lang="en-US" altLang="ja-JP" sz="1000" dirty="0">
                <a:latin typeface="メイリオ" panose="020B0604030504040204" pitchFamily="50" charset="-128"/>
                <a:ea typeface="メイリオ" panose="020B0604030504040204" pitchFamily="50" charset="-128"/>
              </a:rPr>
              <a:t>1.6%</a:t>
            </a:r>
            <a:r>
              <a:rPr lang="ja-JP" altLang="en-US" sz="1000" dirty="0">
                <a:latin typeface="メイリオ" panose="020B0604030504040204" pitchFamily="50" charset="-128"/>
                <a:ea typeface="メイリオ" panose="020B0604030504040204" pitchFamily="50" charset="-128"/>
              </a:rPr>
              <a:t>、有機溶剤（シンナー）</a:t>
            </a:r>
            <a:r>
              <a:rPr lang="en-US" altLang="ja-JP" sz="1000" dirty="0">
                <a:latin typeface="メイリオ" panose="020B0604030504040204" pitchFamily="50" charset="-128"/>
                <a:ea typeface="メイリオ" panose="020B0604030504040204" pitchFamily="50" charset="-128"/>
              </a:rPr>
              <a:t>0.8%</a:t>
            </a:r>
            <a:r>
              <a:rPr lang="ja-JP" altLang="en-US" sz="1000" dirty="0">
                <a:latin typeface="メイリオ" panose="020B0604030504040204" pitchFamily="50" charset="-128"/>
                <a:ea typeface="メイリオ" panose="020B0604030504040204" pitchFamily="50" charset="-128"/>
              </a:rPr>
              <a:t>、覚醒剤</a:t>
            </a:r>
            <a:r>
              <a:rPr lang="en-US" altLang="ja-JP" sz="1000" dirty="0">
                <a:latin typeface="メイリオ" panose="020B0604030504040204" pitchFamily="50" charset="-128"/>
                <a:ea typeface="メイリオ" panose="020B0604030504040204" pitchFamily="50" charset="-128"/>
              </a:rPr>
              <a:t>0.5%</a:t>
            </a:r>
            <a:r>
              <a:rPr lang="ja-JP" altLang="en-US" sz="1000" dirty="0">
                <a:latin typeface="メイリオ" panose="020B0604030504040204" pitchFamily="50" charset="-128"/>
                <a:ea typeface="メイリオ" panose="020B0604030504040204" pitchFamily="50" charset="-128"/>
              </a:rPr>
              <a:t>、</a:t>
            </a:r>
            <a:r>
              <a:rPr lang="en-US" altLang="ja-JP" sz="1000" dirty="0">
                <a:latin typeface="メイリオ" panose="020B0604030504040204" pitchFamily="50" charset="-128"/>
                <a:ea typeface="メイリオ" panose="020B0604030504040204" pitchFamily="50" charset="-128"/>
              </a:rPr>
              <a:t>MDMA 0.4%</a:t>
            </a:r>
            <a:r>
              <a:rPr lang="ja-JP" altLang="en-US" sz="1000" dirty="0">
                <a:latin typeface="メイリオ" panose="020B0604030504040204" pitchFamily="50" charset="-128"/>
                <a:ea typeface="メイリオ" panose="020B0604030504040204" pitchFamily="50" charset="-128"/>
              </a:rPr>
              <a:t>、コカイン</a:t>
            </a:r>
            <a:r>
              <a:rPr lang="en-US" altLang="ja-JP" sz="1000" dirty="0">
                <a:latin typeface="メイリオ" panose="020B0604030504040204" pitchFamily="50" charset="-128"/>
                <a:ea typeface="メイリオ" panose="020B0604030504040204" pitchFamily="50" charset="-128"/>
              </a:rPr>
              <a:t>0.4% </a:t>
            </a:r>
            <a:r>
              <a:rPr lang="ja-JP" altLang="en-US" sz="1000" dirty="0">
                <a:latin typeface="メイリオ" panose="020B0604030504040204" pitchFamily="50" charset="-128"/>
                <a:ea typeface="メイリオ" panose="020B0604030504040204" pitchFamily="50" charset="-128"/>
              </a:rPr>
              <a:t>ヘロイン</a:t>
            </a:r>
            <a:r>
              <a:rPr lang="en-US" altLang="ja-JP" sz="1000" dirty="0">
                <a:latin typeface="メイリオ" panose="020B0604030504040204" pitchFamily="50" charset="-128"/>
                <a:ea typeface="メイリオ" panose="020B0604030504040204" pitchFamily="50" charset="-128"/>
              </a:rPr>
              <a:t>0.3%</a:t>
            </a:r>
            <a:r>
              <a:rPr lang="ja-JP" altLang="en-US" sz="1000" dirty="0">
                <a:latin typeface="メイリオ" panose="020B0604030504040204" pitchFamily="50" charset="-128"/>
                <a:ea typeface="メイリオ" panose="020B0604030504040204" pitchFamily="50" charset="-128"/>
              </a:rPr>
              <a:t>　危険ドラッグ</a:t>
            </a:r>
            <a:r>
              <a:rPr lang="en-US" altLang="ja-JP" sz="1000" dirty="0">
                <a:latin typeface="メイリオ" panose="020B0604030504040204" pitchFamily="50" charset="-128"/>
                <a:ea typeface="メイリオ" panose="020B0604030504040204" pitchFamily="50" charset="-128"/>
              </a:rPr>
              <a:t>0.6%</a:t>
            </a:r>
            <a:r>
              <a:rPr lang="ja-JP" altLang="en-US" sz="1000" dirty="0">
                <a:latin typeface="メイリオ" panose="020B0604030504040204" pitchFamily="50" charset="-128"/>
                <a:ea typeface="メイリオ" panose="020B0604030504040204" pitchFamily="50" charset="-128"/>
              </a:rPr>
              <a:t>　</a:t>
            </a:r>
            <a:r>
              <a:rPr lang="en-US" altLang="ja-JP" sz="1000" dirty="0">
                <a:latin typeface="メイリオ" panose="020B0604030504040204" pitchFamily="50" charset="-128"/>
                <a:ea typeface="メイリオ" panose="020B0604030504040204" pitchFamily="50" charset="-128"/>
              </a:rPr>
              <a:t>LSD 0.3%</a:t>
            </a:r>
            <a:r>
              <a:rPr lang="ja-JP" altLang="en-US" sz="1000" dirty="0">
                <a:latin typeface="メイリオ" panose="020B0604030504040204" pitchFamily="50" charset="-128"/>
                <a:ea typeface="メイリオ" panose="020B0604030504040204" pitchFamily="50" charset="-128"/>
              </a:rPr>
              <a:t>、過去１年以内の乱用経験率</a:t>
            </a:r>
            <a:r>
              <a:rPr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精神安定薬</a:t>
            </a:r>
            <a:r>
              <a:rPr lang="en-US" altLang="ja-JP" sz="1000" dirty="0">
                <a:latin typeface="メイリオ" panose="020B0604030504040204" pitchFamily="50" charset="-128"/>
                <a:ea typeface="メイリオ" panose="020B0604030504040204" pitchFamily="50" charset="-128"/>
              </a:rPr>
              <a:t>0.29%</a:t>
            </a:r>
            <a:r>
              <a:rPr lang="ja-JP" altLang="en-US" sz="1000" dirty="0">
                <a:latin typeface="メイリオ" panose="020B0604030504040204" pitchFamily="50" charset="-128"/>
                <a:ea typeface="メイリオ" panose="020B0604030504040204" pitchFamily="50" charset="-128"/>
              </a:rPr>
              <a:t>　睡眠薬</a:t>
            </a:r>
            <a:r>
              <a:rPr lang="en-US" altLang="ja-JP" sz="1000" dirty="0">
                <a:latin typeface="メイリオ" panose="020B0604030504040204" pitchFamily="50" charset="-128"/>
                <a:ea typeface="メイリオ" panose="020B0604030504040204" pitchFamily="50" charset="-128"/>
              </a:rPr>
              <a:t>0.16%</a:t>
            </a:r>
            <a:r>
              <a:rPr lang="ja-JP" altLang="en-US" sz="1000" dirty="0">
                <a:latin typeface="メイリオ" panose="020B0604030504040204" pitchFamily="50" charset="-128"/>
                <a:ea typeface="メイリオ" panose="020B0604030504040204" pitchFamily="50" charset="-128"/>
              </a:rPr>
              <a:t>、 市販薬（咳止め、風邪薬、解熱鎮痛薬）</a:t>
            </a:r>
            <a:r>
              <a:rPr lang="en-US" altLang="ja-JP" sz="1000" dirty="0">
                <a:latin typeface="メイリオ" panose="020B0604030504040204" pitchFamily="50" charset="-128"/>
                <a:ea typeface="メイリオ" panose="020B0604030504040204" pitchFamily="50" charset="-128"/>
              </a:rPr>
              <a:t>0.26%</a:t>
            </a:r>
          </a:p>
          <a:p>
            <a:pPr>
              <a:spcAft>
                <a:spcPts val="544"/>
              </a:spcAft>
            </a:pPr>
            <a:r>
              <a:rPr lang="ja-JP" altLang="en-US" sz="800" dirty="0">
                <a:latin typeface="メイリオ" panose="020B0604030504040204" pitchFamily="50" charset="-128"/>
                <a:ea typeface="メイリオ" panose="020B0604030504040204" pitchFamily="50" charset="-128"/>
              </a:rPr>
              <a:t>（出典：嶋根 卓也（研究代表者）；厚生労働行政推進調査事業費補助金 医薬品・医療機器等レギュラトリーサイエンス政策研究事業「薬物乱用・依存状況の 実態把握のための全国調査と近年の動向を踏まえた大麻等の乱用に関する研究」令和７年度総括・分担研究報告書</a:t>
            </a:r>
            <a:r>
              <a:rPr lang="en-US" altLang="ja-JP" sz="800" dirty="0">
                <a:latin typeface="メイリオ" panose="020B0604030504040204" pitchFamily="50" charset="-128"/>
                <a:ea typeface="メイリオ" panose="020B0604030504040204" pitchFamily="50" charset="-128"/>
              </a:rPr>
              <a:t>,2025</a:t>
            </a:r>
            <a:r>
              <a:rPr lang="ja-JP" altLang="en-US" sz="800" dirty="0">
                <a:latin typeface="メイリオ" panose="020B0604030504040204" pitchFamily="50" charset="-128"/>
                <a:ea typeface="メイリオ" panose="020B0604030504040204" pitchFamily="50" charset="-128"/>
              </a:rPr>
              <a:t>年）</a:t>
            </a:r>
            <a:endParaRPr lang="ja-JP" altLang="ja-JP" sz="800" dirty="0">
              <a:latin typeface="メイリオ" panose="020B0604030504040204" pitchFamily="50" charset="-128"/>
              <a:ea typeface="メイリオ" panose="020B0604030504040204" pitchFamily="50" charset="-128"/>
            </a:endParaRPr>
          </a:p>
        </p:txBody>
      </p:sp>
      <p:sp>
        <p:nvSpPr>
          <p:cNvPr id="22" name="TextBox 11">
            <a:extLst>
              <a:ext uri="{FF2B5EF4-FFF2-40B4-BE49-F238E27FC236}">
                <a16:creationId xmlns:a16="http://schemas.microsoft.com/office/drawing/2014/main" id="{6C54DA9F-8B54-96A3-7C31-A6132AC71D97}"/>
              </a:ext>
            </a:extLst>
          </p:cNvPr>
          <p:cNvSpPr txBox="1"/>
          <p:nvPr/>
        </p:nvSpPr>
        <p:spPr>
          <a:xfrm>
            <a:off x="497509" y="1286699"/>
            <a:ext cx="5845712" cy="195438"/>
          </a:xfrm>
          <a:prstGeom prst="rect">
            <a:avLst/>
          </a:prstGeom>
          <a:noFill/>
          <a:effectLst/>
        </p:spPr>
        <p:txBody>
          <a:bodyPr wrap="square" lIns="0" tIns="0" rIns="0" bIns="0">
            <a:spAutoFit/>
          </a:bodyPr>
          <a:lstStyle/>
          <a:p>
            <a:r>
              <a:rPr lang="ja-JP" altLang="ja-JP" sz="1270" b="1" dirty="0">
                <a:latin typeface="メイリオ" panose="020B0604030504040204" pitchFamily="50" charset="-128"/>
                <a:ea typeface="メイリオ" panose="020B0604030504040204" pitchFamily="50" charset="-128"/>
              </a:rPr>
              <a:t>（１）依存症の現状</a:t>
            </a:r>
            <a:endParaRPr lang="ja-JP" altLang="en-US" sz="952" b="1" dirty="0">
              <a:latin typeface="メイリオ" panose="020B0604030504040204" pitchFamily="50" charset="-128"/>
              <a:ea typeface="メイリオ" panose="020B0604030504040204" pitchFamily="50" charset="-128"/>
            </a:endParaRPr>
          </a:p>
        </p:txBody>
      </p:sp>
      <p:sp>
        <p:nvSpPr>
          <p:cNvPr id="24" name="Rectangle 9">
            <a:extLst>
              <a:ext uri="{FF2B5EF4-FFF2-40B4-BE49-F238E27FC236}">
                <a16:creationId xmlns:a16="http://schemas.microsoft.com/office/drawing/2014/main" id="{B9553C15-16D7-5DBF-A788-1775B4EF9D4D}"/>
              </a:ext>
            </a:extLst>
          </p:cNvPr>
          <p:cNvSpPr/>
          <p:nvPr/>
        </p:nvSpPr>
        <p:spPr>
          <a:xfrm>
            <a:off x="446428" y="4776096"/>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endParaRPr>
          </a:p>
        </p:txBody>
      </p:sp>
      <p:sp>
        <p:nvSpPr>
          <p:cNvPr id="26" name="Rectangle 10">
            <a:extLst>
              <a:ext uri="{FF2B5EF4-FFF2-40B4-BE49-F238E27FC236}">
                <a16:creationId xmlns:a16="http://schemas.microsoft.com/office/drawing/2014/main" id="{6027250B-CB32-07D3-FDEA-C6485D692954}"/>
              </a:ext>
            </a:extLst>
          </p:cNvPr>
          <p:cNvSpPr/>
          <p:nvPr/>
        </p:nvSpPr>
        <p:spPr>
          <a:xfrm>
            <a:off x="446427" y="4776096"/>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endParaRPr>
          </a:p>
        </p:txBody>
      </p:sp>
      <p:sp>
        <p:nvSpPr>
          <p:cNvPr id="27" name="TextBox 11">
            <a:extLst>
              <a:ext uri="{FF2B5EF4-FFF2-40B4-BE49-F238E27FC236}">
                <a16:creationId xmlns:a16="http://schemas.microsoft.com/office/drawing/2014/main" id="{D549A396-9756-46FA-98D9-84DA928F7B73}"/>
              </a:ext>
            </a:extLst>
          </p:cNvPr>
          <p:cNvSpPr txBox="1"/>
          <p:nvPr/>
        </p:nvSpPr>
        <p:spPr>
          <a:xfrm>
            <a:off x="570804" y="4823461"/>
            <a:ext cx="5410392" cy="195438"/>
          </a:xfrm>
          <a:prstGeom prst="rect">
            <a:avLst/>
          </a:prstGeom>
          <a:noFill/>
          <a:effectLst/>
        </p:spPr>
        <p:txBody>
          <a:bodyPr wrap="square" lIns="0" tIns="0" rIns="0" bIns="0">
            <a:spAutoFit/>
          </a:bodyPr>
          <a:lstStyle/>
          <a:p>
            <a:r>
              <a:rPr lang="ja-JP" altLang="en-US" sz="1270" b="1">
                <a:latin typeface="メイリオ" panose="020B0604030504040204" pitchFamily="50" charset="-128"/>
                <a:ea typeface="メイリオ" panose="020B0604030504040204" pitchFamily="50" charset="-128"/>
              </a:rPr>
              <a:t>②薬物依存症</a:t>
            </a:r>
          </a:p>
        </p:txBody>
      </p:sp>
      <p:sp>
        <p:nvSpPr>
          <p:cNvPr id="14" name="TextBox 2">
            <a:extLst>
              <a:ext uri="{FF2B5EF4-FFF2-40B4-BE49-F238E27FC236}">
                <a16:creationId xmlns:a16="http://schemas.microsoft.com/office/drawing/2014/main" id="{50364103-7D99-2942-DA8F-1ADA4998B975}"/>
              </a:ext>
            </a:extLst>
          </p:cNvPr>
          <p:cNvSpPr txBox="1"/>
          <p:nvPr/>
        </p:nvSpPr>
        <p:spPr>
          <a:xfrm>
            <a:off x="497507" y="314061"/>
            <a:ext cx="3731305" cy="264944"/>
          </a:xfrm>
          <a:prstGeom prst="rect">
            <a:avLst/>
          </a:prstGeom>
          <a:noFill/>
        </p:spPr>
        <p:txBody>
          <a:bodyPr wrap="square" lIns="0" tIns="0" rIns="0" bIns="0">
            <a:spAutoFit/>
          </a:bodyPr>
          <a:lstStyle/>
          <a:p>
            <a:r>
              <a:rPr sz="861" b="1" dirty="0">
                <a:latin typeface="メイリオ" panose="020B0604030504040204" pitchFamily="50" charset="-128"/>
                <a:ea typeface="メイリオ" panose="020B0604030504040204" pitchFamily="50" charset="-128"/>
              </a:rPr>
              <a:t>Ⅱ.</a:t>
            </a:r>
            <a:r>
              <a:rPr lang="ja-JP" altLang="en-US" sz="861" b="1" dirty="0">
                <a:latin typeface="メイリオ" panose="020B0604030504040204" pitchFamily="50" charset="-128"/>
                <a:ea typeface="メイリオ" panose="020B0604030504040204" pitchFamily="50" charset="-128"/>
              </a:rPr>
              <a:t>我が国及び大阪府市の依存症対策の現状</a:t>
            </a:r>
          </a:p>
          <a:p>
            <a:endParaRPr sz="861" b="1" dirty="0">
              <a:latin typeface="メイリオ" panose="020B0604030504040204" pitchFamily="50" charset="-128"/>
              <a:ea typeface="メイリオ" panose="020B0604030504040204" pitchFamily="50"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81A1A-9C62-72A6-C75A-E3AC94BD9BF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58A6B8D-018A-388E-7CC6-ACC7E259636C}"/>
              </a:ext>
            </a:extLst>
          </p:cNvPr>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endParaRPr>
          </a:p>
        </p:txBody>
      </p:sp>
      <p:sp>
        <p:nvSpPr>
          <p:cNvPr id="5" name="Rectangle 4">
            <a:extLst>
              <a:ext uri="{FF2B5EF4-FFF2-40B4-BE49-F238E27FC236}">
                <a16:creationId xmlns:a16="http://schemas.microsoft.com/office/drawing/2014/main" id="{E2155AF2-08AF-7BD4-31DB-7E8B3E0C97D0}"/>
              </a:ext>
            </a:extLst>
          </p:cNvPr>
          <p:cNvSpPr/>
          <p:nvPr/>
        </p:nvSpPr>
        <p:spPr>
          <a:xfrm>
            <a:off x="497507" y="919080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endParaRPr>
          </a:p>
        </p:txBody>
      </p:sp>
      <p:sp>
        <p:nvSpPr>
          <p:cNvPr id="6" name="TextBox 5">
            <a:extLst>
              <a:ext uri="{FF2B5EF4-FFF2-40B4-BE49-F238E27FC236}">
                <a16:creationId xmlns:a16="http://schemas.microsoft.com/office/drawing/2014/main" id="{97B9AAD0-DD8F-CD69-E41E-90460C242463}"/>
              </a:ext>
            </a:extLst>
          </p:cNvPr>
          <p:cNvSpPr txBox="1"/>
          <p:nvPr/>
        </p:nvSpPr>
        <p:spPr>
          <a:xfrm>
            <a:off x="4145898" y="9410153"/>
            <a:ext cx="2213908" cy="139590"/>
          </a:xfrm>
          <a:prstGeom prst="rect">
            <a:avLst/>
          </a:prstGeom>
          <a:noFill/>
        </p:spPr>
        <p:txBody>
          <a:bodyPr wrap="square" lIns="0" tIns="0" rIns="0" bIns="0">
            <a:spAutoFit/>
          </a:bodyPr>
          <a:lstStyle/>
          <a:p>
            <a:pPr algn="r"/>
            <a:r>
              <a:rPr lang="en-US" altLang="ja-JP" sz="907" dirty="0">
                <a:latin typeface="Arial"/>
              </a:rPr>
              <a:t>10 / 30</a:t>
            </a:r>
          </a:p>
        </p:txBody>
      </p:sp>
      <p:sp>
        <p:nvSpPr>
          <p:cNvPr id="7" name="Rectangle 6">
            <a:extLst>
              <a:ext uri="{FF2B5EF4-FFF2-40B4-BE49-F238E27FC236}">
                <a16:creationId xmlns:a16="http://schemas.microsoft.com/office/drawing/2014/main" id="{37F5AF58-47B2-A24F-2787-1D1F0E9E5BD0}"/>
              </a:ext>
            </a:extLst>
          </p:cNvPr>
          <p:cNvSpPr/>
          <p:nvPr/>
        </p:nvSpPr>
        <p:spPr>
          <a:xfrm>
            <a:off x="497507" y="728650"/>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endParaRPr>
          </a:p>
        </p:txBody>
      </p:sp>
      <p:sp>
        <p:nvSpPr>
          <p:cNvPr id="8" name="TextBox 7">
            <a:extLst>
              <a:ext uri="{FF2B5EF4-FFF2-40B4-BE49-F238E27FC236}">
                <a16:creationId xmlns:a16="http://schemas.microsoft.com/office/drawing/2014/main" id="{755B30B0-844B-F195-40C1-353BB0167F67}"/>
              </a:ext>
            </a:extLst>
          </p:cNvPr>
          <p:cNvSpPr txBox="1"/>
          <p:nvPr/>
        </p:nvSpPr>
        <p:spPr>
          <a:xfrm>
            <a:off x="704802" y="715200"/>
            <a:ext cx="5638416" cy="209288"/>
          </a:xfrm>
          <a:prstGeom prst="rect">
            <a:avLst/>
          </a:prstGeom>
          <a:noFill/>
        </p:spPr>
        <p:txBody>
          <a:bodyPr wrap="square" lIns="0" tIns="0" rIns="0" bIns="0">
            <a:spAutoFit/>
          </a:bodyPr>
          <a:lstStyle/>
          <a:p>
            <a:r>
              <a:rPr lang="en-US" altLang="ja-JP" sz="1360" b="1" dirty="0">
                <a:latin typeface="メイリオ" panose="020B0604030504040204" pitchFamily="50" charset="-128"/>
                <a:ea typeface="メイリオ" panose="020B0604030504040204" pitchFamily="50" charset="-128"/>
              </a:rPr>
              <a:t>3. </a:t>
            </a:r>
            <a:r>
              <a:rPr lang="ja-JP" altLang="en-US" sz="1360" b="1" dirty="0">
                <a:latin typeface="メイリオ" panose="020B0604030504040204" pitchFamily="50" charset="-128"/>
                <a:ea typeface="メイリオ" panose="020B0604030504040204" pitchFamily="50" charset="-128"/>
              </a:rPr>
              <a:t>大阪における依存症の現状</a:t>
            </a:r>
          </a:p>
        </p:txBody>
      </p:sp>
      <p:sp>
        <p:nvSpPr>
          <p:cNvPr id="9" name="Rectangle 8">
            <a:extLst>
              <a:ext uri="{FF2B5EF4-FFF2-40B4-BE49-F238E27FC236}">
                <a16:creationId xmlns:a16="http://schemas.microsoft.com/office/drawing/2014/main" id="{6B16960F-382F-CB47-553E-1122D652E431}"/>
              </a:ext>
            </a:extLst>
          </p:cNvPr>
          <p:cNvSpPr/>
          <p:nvPr/>
        </p:nvSpPr>
        <p:spPr>
          <a:xfrm>
            <a:off x="497508" y="1018863"/>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endParaRPr>
          </a:p>
        </p:txBody>
      </p:sp>
      <p:sp>
        <p:nvSpPr>
          <p:cNvPr id="25" name="テキスト ボックス 24">
            <a:extLst>
              <a:ext uri="{FF2B5EF4-FFF2-40B4-BE49-F238E27FC236}">
                <a16:creationId xmlns:a16="http://schemas.microsoft.com/office/drawing/2014/main" id="{8B2CE596-EC4C-BA5A-2B64-FD7D3DF774C6}"/>
              </a:ext>
            </a:extLst>
          </p:cNvPr>
          <p:cNvSpPr txBox="1"/>
          <p:nvPr/>
        </p:nvSpPr>
        <p:spPr>
          <a:xfrm>
            <a:off x="527181" y="4571222"/>
            <a:ext cx="5921643" cy="1454244"/>
          </a:xfrm>
          <a:prstGeom prst="rect">
            <a:avLst/>
          </a:prstGeom>
          <a:noFill/>
        </p:spPr>
        <p:txBody>
          <a:bodyPr wrap="square">
            <a:spAutoFit/>
          </a:bodyPr>
          <a:lstStyle/>
          <a:p>
            <a:pPr marL="171450" marR="126685" indent="-171450">
              <a:spcAft>
                <a:spcPts val="544"/>
              </a:spcAft>
              <a:buSzPts val="1050"/>
              <a:buFont typeface="Wingdings" panose="05000000000000000000" pitchFamily="2" charset="2"/>
              <a:buChar char="l"/>
            </a:pPr>
            <a:r>
              <a:rPr lang="ja-JP" altLang="en-US" sz="1000" kern="100" dirty="0">
                <a:latin typeface="Arial" panose="020B0604020202020204" pitchFamily="34" charset="0"/>
                <a:ea typeface="メイリオ" panose="020B0604030504040204" pitchFamily="50" charset="-128"/>
                <a:cs typeface="Times New Roman" panose="02020603050405020304" pitchFamily="18" charset="0"/>
              </a:rPr>
              <a:t>上記「ギャンブル等依存が疑われる者」の男女比は、男性が</a:t>
            </a:r>
            <a:r>
              <a:rPr lang="en-US" altLang="ja-JP" sz="1000" kern="100" dirty="0">
                <a:latin typeface="Arial" panose="020B0604020202020204" pitchFamily="34" charset="0"/>
                <a:ea typeface="メイリオ" panose="020B0604030504040204" pitchFamily="50" charset="-128"/>
                <a:cs typeface="Times New Roman" panose="02020603050405020304" pitchFamily="18" charset="0"/>
              </a:rPr>
              <a:t>2.6</a:t>
            </a:r>
            <a:r>
              <a:rPr lang="ja-JP" altLang="en-US" sz="1000" kern="100" dirty="0">
                <a:latin typeface="Arial" panose="020B0604020202020204" pitchFamily="34" charset="0"/>
                <a:ea typeface="メイリオ" panose="020B0604030504040204" pitchFamily="50" charset="-128"/>
                <a:cs typeface="Times New Roman" panose="02020603050405020304" pitchFamily="18" charset="0"/>
              </a:rPr>
              <a:t>％、女性が</a:t>
            </a:r>
            <a:r>
              <a:rPr lang="en-US" altLang="ja-JP" sz="1000" kern="100" dirty="0">
                <a:latin typeface="Arial" panose="020B0604020202020204" pitchFamily="34" charset="0"/>
                <a:ea typeface="メイリオ" panose="020B0604030504040204" pitchFamily="50" charset="-128"/>
                <a:cs typeface="Times New Roman" panose="02020603050405020304" pitchFamily="18" charset="0"/>
              </a:rPr>
              <a:t>0.4</a:t>
            </a:r>
            <a:r>
              <a:rPr lang="ja-JP" altLang="en-US" sz="1000" kern="100" dirty="0">
                <a:latin typeface="Arial" panose="020B0604020202020204" pitchFamily="34" charset="0"/>
                <a:ea typeface="メイリオ" panose="020B0604030504040204" pitchFamily="50" charset="-128"/>
                <a:cs typeface="Times New Roman" panose="02020603050405020304" pitchFamily="18" charset="0"/>
              </a:rPr>
              <a:t>％であった。</a:t>
            </a:r>
            <a:br>
              <a:rPr lang="en-US" altLang="ja-JP" sz="1000" kern="100" dirty="0">
                <a:latin typeface="Arial" panose="020B0604020202020204" pitchFamily="34" charset="0"/>
                <a:ea typeface="メイリオ" panose="020B0604030504040204" pitchFamily="50" charset="-128"/>
                <a:cs typeface="Times New Roman" panose="02020603050405020304" pitchFamily="18" charset="0"/>
              </a:rPr>
            </a:br>
            <a:r>
              <a:rPr lang="ja-JP" altLang="en-US" sz="1000" kern="100" dirty="0">
                <a:latin typeface="Arial" panose="020B0604020202020204" pitchFamily="34" charset="0"/>
                <a:ea typeface="メイリオ" panose="020B0604030504040204" pitchFamily="50" charset="-128"/>
                <a:cs typeface="Times New Roman" panose="02020603050405020304" pitchFamily="18" charset="0"/>
              </a:rPr>
              <a:t>（</a:t>
            </a:r>
            <a:r>
              <a:rPr lang="en-US" altLang="ja-JP" sz="1000" kern="100" dirty="0">
                <a:latin typeface="Arial" panose="020B0604020202020204" pitchFamily="34" charset="0"/>
                <a:ea typeface="メイリオ" panose="020B0604030504040204" pitchFamily="50" charset="-128"/>
                <a:cs typeface="Times New Roman" panose="02020603050405020304" pitchFamily="18" charset="0"/>
              </a:rPr>
              <a:t>※</a:t>
            </a:r>
            <a:r>
              <a:rPr lang="ja-JP" altLang="en-US" sz="1000" kern="100" dirty="0">
                <a:latin typeface="Arial" panose="020B0604020202020204" pitchFamily="34" charset="0"/>
                <a:ea typeface="メイリオ" panose="020B0604030504040204" pitchFamily="50" charset="-128"/>
                <a:cs typeface="Times New Roman" panose="02020603050405020304" pitchFamily="18" charset="0"/>
              </a:rPr>
              <a:t>８）</a:t>
            </a:r>
          </a:p>
          <a:p>
            <a:pPr marR="126685">
              <a:spcAft>
                <a:spcPts val="544"/>
              </a:spcAft>
              <a:buSzPts val="1050"/>
            </a:pP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８　年齢調整後の割合</a:t>
            </a:r>
          </a:p>
          <a:p>
            <a:pPr marL="171450" marR="126685" indent="-171450">
              <a:spcAft>
                <a:spcPts val="544"/>
              </a:spcAft>
              <a:buSzPts val="1050"/>
              <a:buFont typeface="Wingdings" panose="05000000000000000000" pitchFamily="2" charset="2"/>
              <a:buChar char="l"/>
            </a:pPr>
            <a:r>
              <a:rPr lang="ja-JP" altLang="en-US" sz="1000" kern="100" dirty="0">
                <a:latin typeface="Arial" panose="020B0604020202020204" pitchFamily="34" charset="0"/>
                <a:ea typeface="メイリオ" panose="020B0604030504040204" pitchFamily="50" charset="-128"/>
                <a:cs typeface="Times New Roman" panose="02020603050405020304" pitchFamily="18" charset="0"/>
              </a:rPr>
              <a:t>上記「ギャンブル等依存が疑われる者」は、そうでない者と比較して他の健康問題を併発している割合が有意に高いことが確認されている。（喫煙率：</a:t>
            </a:r>
            <a:r>
              <a:rPr lang="en-US" altLang="ja-JP" sz="1000" kern="100" dirty="0">
                <a:latin typeface="Arial" panose="020B0604020202020204" pitchFamily="34" charset="0"/>
                <a:ea typeface="メイリオ" panose="020B0604030504040204" pitchFamily="50" charset="-128"/>
                <a:cs typeface="Times New Roman" panose="02020603050405020304" pitchFamily="18" charset="0"/>
              </a:rPr>
              <a:t>37.8</a:t>
            </a:r>
            <a:r>
              <a:rPr lang="ja-JP" altLang="en-US" sz="1000" kern="100" dirty="0">
                <a:latin typeface="Arial" panose="020B0604020202020204" pitchFamily="34" charset="0"/>
                <a:ea typeface="メイリオ" panose="020B0604030504040204" pitchFamily="50" charset="-128"/>
                <a:cs typeface="Times New Roman" panose="02020603050405020304" pitchFamily="18" charset="0"/>
              </a:rPr>
              <a:t>％（そうでない者：</a:t>
            </a:r>
            <a:r>
              <a:rPr lang="en-US" altLang="ja-JP" sz="1000" kern="100" dirty="0">
                <a:latin typeface="Arial" panose="020B0604020202020204" pitchFamily="34" charset="0"/>
                <a:ea typeface="メイリオ" panose="020B0604030504040204" pitchFamily="50" charset="-128"/>
                <a:cs typeface="Times New Roman" panose="02020603050405020304" pitchFamily="18" charset="0"/>
              </a:rPr>
              <a:t>14.8</a:t>
            </a:r>
            <a:r>
              <a:rPr lang="ja-JP" altLang="en-US" sz="1000" kern="100" dirty="0">
                <a:latin typeface="Arial" panose="020B0604020202020204" pitchFamily="34" charset="0"/>
                <a:ea typeface="メイリオ" panose="020B0604030504040204" pitchFamily="50" charset="-128"/>
                <a:cs typeface="Times New Roman" panose="02020603050405020304" pitchFamily="18" charset="0"/>
              </a:rPr>
              <a:t>％）、抑うつ・不安：</a:t>
            </a:r>
            <a:r>
              <a:rPr lang="en-US" altLang="ja-JP" sz="1000" kern="100" dirty="0">
                <a:latin typeface="Arial" panose="020B0604020202020204" pitchFamily="34" charset="0"/>
                <a:ea typeface="メイリオ" panose="020B0604030504040204" pitchFamily="50" charset="-128"/>
                <a:cs typeface="Times New Roman" panose="02020603050405020304" pitchFamily="18" charset="0"/>
              </a:rPr>
              <a:t>62.5</a:t>
            </a:r>
            <a:r>
              <a:rPr lang="ja-JP" altLang="en-US" sz="1000" kern="100" dirty="0">
                <a:latin typeface="Arial" panose="020B0604020202020204" pitchFamily="34" charset="0"/>
                <a:ea typeface="メイリオ" panose="020B0604030504040204" pitchFamily="50" charset="-128"/>
                <a:cs typeface="Times New Roman" panose="02020603050405020304" pitchFamily="18" charset="0"/>
              </a:rPr>
              <a:t>％（そうでない者：</a:t>
            </a:r>
            <a:r>
              <a:rPr lang="en-US" altLang="ja-JP" sz="1000" kern="100" dirty="0">
                <a:latin typeface="Arial" panose="020B0604020202020204" pitchFamily="34" charset="0"/>
                <a:ea typeface="メイリオ" panose="020B0604030504040204" pitchFamily="50" charset="-128"/>
                <a:cs typeface="Times New Roman" panose="02020603050405020304" pitchFamily="18" charset="0"/>
              </a:rPr>
              <a:t>33.8</a:t>
            </a:r>
            <a:r>
              <a:rPr lang="ja-JP" altLang="en-US" sz="1000" kern="100" dirty="0">
                <a:latin typeface="Arial" panose="020B0604020202020204" pitchFamily="34" charset="0"/>
                <a:ea typeface="メイリオ" panose="020B0604030504040204" pitchFamily="50" charset="-128"/>
                <a:cs typeface="Times New Roman" panose="02020603050405020304" pitchFamily="18" charset="0"/>
              </a:rPr>
              <a:t>％）、希死念慮：</a:t>
            </a:r>
            <a:r>
              <a:rPr lang="en-US" altLang="ja-JP" sz="1000" kern="100" dirty="0">
                <a:latin typeface="Arial" panose="020B0604020202020204" pitchFamily="34" charset="0"/>
                <a:ea typeface="メイリオ" panose="020B0604030504040204" pitchFamily="50" charset="-128"/>
                <a:cs typeface="Times New Roman" panose="02020603050405020304" pitchFamily="18" charset="0"/>
              </a:rPr>
              <a:t>38.6</a:t>
            </a:r>
            <a:r>
              <a:rPr lang="ja-JP" altLang="en-US" sz="1000" kern="100" dirty="0">
                <a:latin typeface="Arial" panose="020B0604020202020204" pitchFamily="34" charset="0"/>
                <a:ea typeface="メイリオ" panose="020B0604030504040204" pitchFamily="50" charset="-128"/>
                <a:cs typeface="Times New Roman" panose="02020603050405020304" pitchFamily="18" charset="0"/>
              </a:rPr>
              <a:t>％（そうでない者：</a:t>
            </a:r>
            <a:r>
              <a:rPr lang="en-US" altLang="ja-JP" sz="1000" kern="100" dirty="0">
                <a:latin typeface="Arial" panose="020B0604020202020204" pitchFamily="34" charset="0"/>
                <a:ea typeface="メイリオ" panose="020B0604030504040204" pitchFamily="50" charset="-128"/>
                <a:cs typeface="Times New Roman" panose="02020603050405020304" pitchFamily="18" charset="0"/>
              </a:rPr>
              <a:t>22.0</a:t>
            </a:r>
            <a:r>
              <a:rPr lang="ja-JP" altLang="en-US" sz="1000" kern="100" dirty="0">
                <a:latin typeface="Arial" panose="020B0604020202020204" pitchFamily="34" charset="0"/>
                <a:ea typeface="メイリオ" panose="020B0604030504040204" pitchFamily="50" charset="-128"/>
                <a:cs typeface="Times New Roman" panose="02020603050405020304" pitchFamily="18" charset="0"/>
              </a:rPr>
              <a:t>％）など）</a:t>
            </a:r>
          </a:p>
          <a:p>
            <a:pPr marR="126685">
              <a:spcAft>
                <a:spcPts val="544"/>
              </a:spcAft>
              <a:buSzPts val="1050"/>
            </a:pP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（出典：大阪府こころの健康総合センター；令和７年度大阪府民の「健康と生活に関する調査」、</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2026</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年）</a:t>
            </a:r>
          </a:p>
        </p:txBody>
      </p:sp>
      <p:sp>
        <p:nvSpPr>
          <p:cNvPr id="22" name="TextBox 11">
            <a:extLst>
              <a:ext uri="{FF2B5EF4-FFF2-40B4-BE49-F238E27FC236}">
                <a16:creationId xmlns:a16="http://schemas.microsoft.com/office/drawing/2014/main" id="{2605CE9D-FF52-FCD9-C174-1166D8D3A3ED}"/>
              </a:ext>
            </a:extLst>
          </p:cNvPr>
          <p:cNvSpPr txBox="1"/>
          <p:nvPr/>
        </p:nvSpPr>
        <p:spPr>
          <a:xfrm>
            <a:off x="497509" y="1286699"/>
            <a:ext cx="5845712" cy="195438"/>
          </a:xfrm>
          <a:prstGeom prst="rect">
            <a:avLst/>
          </a:prstGeom>
          <a:noFill/>
          <a:effectLst/>
        </p:spPr>
        <p:txBody>
          <a:bodyPr wrap="square" lIns="0" tIns="0" rIns="0" bIns="0">
            <a:spAutoFit/>
          </a:bodyPr>
          <a:lstStyle/>
          <a:p>
            <a:r>
              <a:rPr lang="ja-JP" altLang="ja-JP" sz="1270" b="1" dirty="0">
                <a:latin typeface="メイリオ" panose="020B0604030504040204" pitchFamily="50" charset="-128"/>
                <a:ea typeface="メイリオ" panose="020B0604030504040204" pitchFamily="50" charset="-128"/>
              </a:rPr>
              <a:t>（１）依存症の現状</a:t>
            </a:r>
            <a:endParaRPr lang="ja-JP" altLang="en-US" sz="952" b="1" dirty="0">
              <a:latin typeface="メイリオ" panose="020B0604030504040204" pitchFamily="50" charset="-128"/>
              <a:ea typeface="メイリオ" panose="020B0604030504040204" pitchFamily="50" charset="-128"/>
            </a:endParaRPr>
          </a:p>
        </p:txBody>
      </p:sp>
      <p:sp>
        <p:nvSpPr>
          <p:cNvPr id="31" name="Rectangle 9">
            <a:extLst>
              <a:ext uri="{FF2B5EF4-FFF2-40B4-BE49-F238E27FC236}">
                <a16:creationId xmlns:a16="http://schemas.microsoft.com/office/drawing/2014/main" id="{B3F6BC95-0E9E-5C77-2C93-7A063814FFBC}"/>
              </a:ext>
            </a:extLst>
          </p:cNvPr>
          <p:cNvSpPr/>
          <p:nvPr/>
        </p:nvSpPr>
        <p:spPr>
          <a:xfrm>
            <a:off x="527182" y="1737535"/>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endParaRPr>
          </a:p>
        </p:txBody>
      </p:sp>
      <p:sp>
        <p:nvSpPr>
          <p:cNvPr id="32" name="Rectangle 10">
            <a:extLst>
              <a:ext uri="{FF2B5EF4-FFF2-40B4-BE49-F238E27FC236}">
                <a16:creationId xmlns:a16="http://schemas.microsoft.com/office/drawing/2014/main" id="{492E0EBE-720B-2A8C-69D4-06DA09732763}"/>
              </a:ext>
            </a:extLst>
          </p:cNvPr>
          <p:cNvSpPr/>
          <p:nvPr/>
        </p:nvSpPr>
        <p:spPr>
          <a:xfrm>
            <a:off x="527181" y="1737535"/>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endParaRPr>
          </a:p>
        </p:txBody>
      </p:sp>
      <p:sp>
        <p:nvSpPr>
          <p:cNvPr id="33" name="TextBox 11">
            <a:extLst>
              <a:ext uri="{FF2B5EF4-FFF2-40B4-BE49-F238E27FC236}">
                <a16:creationId xmlns:a16="http://schemas.microsoft.com/office/drawing/2014/main" id="{CBAC963B-012B-9B2A-F091-489E93688A8E}"/>
              </a:ext>
            </a:extLst>
          </p:cNvPr>
          <p:cNvSpPr txBox="1"/>
          <p:nvPr/>
        </p:nvSpPr>
        <p:spPr>
          <a:xfrm>
            <a:off x="651558" y="1797340"/>
            <a:ext cx="5410392" cy="195438"/>
          </a:xfrm>
          <a:prstGeom prst="rect">
            <a:avLst/>
          </a:prstGeom>
          <a:noFill/>
          <a:effectLst/>
        </p:spPr>
        <p:txBody>
          <a:bodyPr wrap="square" lIns="0" tIns="0" rIns="0" bIns="0">
            <a:spAutoFit/>
          </a:bodyPr>
          <a:lstStyle/>
          <a:p>
            <a:r>
              <a:rPr lang="ja-JP" altLang="en-US" sz="1270" b="1">
                <a:latin typeface="メイリオ" panose="020B0604030504040204" pitchFamily="50" charset="-128"/>
                <a:ea typeface="メイリオ" panose="020B0604030504040204" pitchFamily="50" charset="-128"/>
              </a:rPr>
              <a:t>③ギャンブル等依存症</a:t>
            </a:r>
          </a:p>
        </p:txBody>
      </p:sp>
      <p:sp>
        <p:nvSpPr>
          <p:cNvPr id="14" name="テキスト ボックス 13">
            <a:extLst>
              <a:ext uri="{FF2B5EF4-FFF2-40B4-BE49-F238E27FC236}">
                <a16:creationId xmlns:a16="http://schemas.microsoft.com/office/drawing/2014/main" id="{E207B7E7-7BC7-399B-9831-A1FFEF908011}"/>
              </a:ext>
            </a:extLst>
          </p:cNvPr>
          <p:cNvSpPr txBox="1"/>
          <p:nvPr/>
        </p:nvSpPr>
        <p:spPr>
          <a:xfrm>
            <a:off x="467833" y="2265219"/>
            <a:ext cx="5921643" cy="2291589"/>
          </a:xfrm>
          <a:prstGeom prst="rect">
            <a:avLst/>
          </a:prstGeom>
          <a:noFill/>
        </p:spPr>
        <p:txBody>
          <a:bodyPr wrap="square">
            <a:spAutoFit/>
          </a:bodyPr>
          <a:lstStyle/>
          <a:p>
            <a:pPr marL="171450" marR="126685" indent="-171450">
              <a:spcAft>
                <a:spcPts val="544"/>
              </a:spcAft>
              <a:buSzPts val="1050"/>
              <a:buFont typeface="Wingdings" panose="05000000000000000000" pitchFamily="2" charset="2"/>
              <a:buChar char="l"/>
            </a:pP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全国で、</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18</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歳以上における「ギャンブル等依存が疑われる者」（</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４）の割合は</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1.4%</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であり、この結果を大阪府の</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18</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歳以上人口に当てはめると、約</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10.5</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万人となる。なお、このうち約半数は国際的診断基準である</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DSM-5</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の「ギャンブル障害」に該当しないという研究（</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５）がある。</a:t>
            </a:r>
            <a:endParaRPr lang="en-US" altLang="ja-JP" sz="997" kern="100" dirty="0">
              <a:latin typeface="Arial" panose="020B0604020202020204" pitchFamily="34" charset="0"/>
              <a:ea typeface="メイリオ" panose="020B0604030504040204" pitchFamily="50" charset="-128"/>
              <a:cs typeface="Times New Roman" panose="02020603050405020304" pitchFamily="18" charset="0"/>
            </a:endParaRPr>
          </a:p>
          <a:p>
            <a:pPr marR="126685">
              <a:spcAft>
                <a:spcPts val="544"/>
              </a:spcAft>
              <a:buSzPts val="1050"/>
            </a:pP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（出典：大阪府こころの健康総合センター</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令和７年度大阪府民の「健康と生活に関する調査」、</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2026</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年）</a:t>
            </a:r>
          </a:p>
          <a:p>
            <a:pPr marR="126685">
              <a:spcAft>
                <a:spcPts val="544"/>
              </a:spcAft>
              <a:buSzPts val="1050"/>
            </a:pP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４ 自記式スクリーニングテストである「</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SOGS</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」にて５点以上の者。</a:t>
            </a:r>
            <a:endParaRPr lang="en-US" altLang="ja-JP" sz="800" kern="100" dirty="0">
              <a:latin typeface="Arial" panose="020B0604020202020204" pitchFamily="34" charset="0"/>
              <a:ea typeface="メイリオ" panose="020B0604030504040204" pitchFamily="50" charset="-128"/>
              <a:cs typeface="Times New Roman" panose="02020603050405020304" pitchFamily="18" charset="0"/>
            </a:endParaRPr>
          </a:p>
          <a:p>
            <a:pPr marR="126685">
              <a:spcAft>
                <a:spcPts val="544"/>
              </a:spcAft>
              <a:buSzPts val="1050"/>
            </a:pP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５　国実態調査（</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６）では、</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SOGS</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を用いた推計値は、国際的診断基準である</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DSM </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を用いた割合より高くなることが報告されているほか、</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SOGS </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と </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DSM-</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５</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 </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の基準による診断結果を比較すると、「</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SOGS</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５点以上でギャンブル障害が疑われた者の</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53%</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は、</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DSM-</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５ のギャンブル障害には該当しない」とする研究（</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７）が紹介されている。</a:t>
            </a:r>
          </a:p>
          <a:p>
            <a:pPr marR="126685">
              <a:spcAft>
                <a:spcPts val="544"/>
              </a:spcAft>
              <a:buSzPts val="1050"/>
            </a:pP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６　松下幸生</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 </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新田千枝</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 </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遠山朋海</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 </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令和２年度 依存症に関する調査研究事業「ギャンブル障害およびギャンブル関連問題の実態調査」</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,2021</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年 </a:t>
            </a:r>
          </a:p>
          <a:p>
            <a:pPr marR="126685">
              <a:spcAft>
                <a:spcPts val="544"/>
              </a:spcAft>
              <a:buSzPts val="1050"/>
            </a:pP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a:t>
            </a:r>
            <a:r>
              <a:rPr lang="ja-JP" altLang="en-US" sz="800" kern="100" dirty="0">
                <a:latin typeface="Arial" panose="020B0604020202020204" pitchFamily="34" charset="0"/>
                <a:ea typeface="メイリオ" panose="020B0604030504040204" pitchFamily="50" charset="-128"/>
                <a:cs typeface="Times New Roman" panose="02020603050405020304" pitchFamily="18" charset="0"/>
              </a:rPr>
              <a:t>７　</a:t>
            </a:r>
            <a:r>
              <a:rPr lang="en-US" altLang="ja-JP" sz="800" kern="100" dirty="0">
                <a:latin typeface="Arial" panose="020B0604020202020204" pitchFamily="34" charset="0"/>
                <a:ea typeface="メイリオ" panose="020B0604030504040204" pitchFamily="50" charset="-128"/>
                <a:cs typeface="Times New Roman" panose="02020603050405020304" pitchFamily="18" charset="0"/>
              </a:rPr>
              <a:t>Goodie AS, MacKillop J, Miller JD, Fortune EE, Maples J, Lance CE, Campbell WK: Evaluating the South Oaks Gambling Screen with DSM-IV and DSM-5 criteria: Results from a diverse community sample of gamblers. Assessment, 20(5):523-531, 2013</a:t>
            </a:r>
          </a:p>
          <a:p>
            <a:pPr marR="126685">
              <a:spcAft>
                <a:spcPts val="544"/>
              </a:spcAft>
              <a:buSzPts val="1050"/>
            </a:pPr>
            <a:endParaRPr lang="en-US" altLang="ja-JP" sz="800" kern="100" dirty="0">
              <a:latin typeface="Arial" panose="020B0604020202020204" pitchFamily="34" charset="0"/>
              <a:ea typeface="メイリオ" panose="020B0604030504040204" pitchFamily="50" charset="-128"/>
              <a:cs typeface="Times New Roman" panose="02020603050405020304" pitchFamily="18" charset="0"/>
            </a:endParaRPr>
          </a:p>
        </p:txBody>
      </p:sp>
      <p:sp>
        <p:nvSpPr>
          <p:cNvPr id="16" name="Rectangle 9">
            <a:extLst>
              <a:ext uri="{FF2B5EF4-FFF2-40B4-BE49-F238E27FC236}">
                <a16:creationId xmlns:a16="http://schemas.microsoft.com/office/drawing/2014/main" id="{43ADE446-F373-1CC2-9058-278F7340335D}"/>
              </a:ext>
            </a:extLst>
          </p:cNvPr>
          <p:cNvSpPr/>
          <p:nvPr/>
        </p:nvSpPr>
        <p:spPr>
          <a:xfrm>
            <a:off x="497508" y="6418503"/>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endParaRPr>
          </a:p>
        </p:txBody>
      </p:sp>
      <p:sp>
        <p:nvSpPr>
          <p:cNvPr id="19" name="Rectangle 10">
            <a:extLst>
              <a:ext uri="{FF2B5EF4-FFF2-40B4-BE49-F238E27FC236}">
                <a16:creationId xmlns:a16="http://schemas.microsoft.com/office/drawing/2014/main" id="{8B6856D7-A381-E1EB-D20D-74AEEAF56699}"/>
              </a:ext>
            </a:extLst>
          </p:cNvPr>
          <p:cNvSpPr/>
          <p:nvPr/>
        </p:nvSpPr>
        <p:spPr>
          <a:xfrm>
            <a:off x="497507" y="6418503"/>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endParaRPr>
          </a:p>
        </p:txBody>
      </p:sp>
      <p:sp>
        <p:nvSpPr>
          <p:cNvPr id="21" name="TextBox 11">
            <a:extLst>
              <a:ext uri="{FF2B5EF4-FFF2-40B4-BE49-F238E27FC236}">
                <a16:creationId xmlns:a16="http://schemas.microsoft.com/office/drawing/2014/main" id="{FED424F0-08BE-0F83-C68F-3D241C380DE5}"/>
              </a:ext>
            </a:extLst>
          </p:cNvPr>
          <p:cNvSpPr txBox="1"/>
          <p:nvPr/>
        </p:nvSpPr>
        <p:spPr>
          <a:xfrm>
            <a:off x="621884" y="6465869"/>
            <a:ext cx="5410392" cy="195438"/>
          </a:xfrm>
          <a:prstGeom prst="rect">
            <a:avLst/>
          </a:prstGeom>
          <a:noFill/>
          <a:effectLst/>
        </p:spPr>
        <p:txBody>
          <a:bodyPr wrap="square" lIns="0" tIns="0" rIns="0" bIns="0">
            <a:spAutoFit/>
          </a:bodyPr>
          <a:lstStyle/>
          <a:p>
            <a:r>
              <a:rPr lang="ja-JP" altLang="en-US" sz="1270" b="1">
                <a:latin typeface="メイリオ" panose="020B0604030504040204" pitchFamily="50" charset="-128"/>
                <a:ea typeface="メイリオ" panose="020B0604030504040204" pitchFamily="50" charset="-128"/>
              </a:rPr>
              <a:t>④ゲームや</a:t>
            </a:r>
            <a:r>
              <a:rPr lang="en-US" altLang="ja-JP" sz="1270" b="1">
                <a:latin typeface="メイリオ" panose="020B0604030504040204" pitchFamily="50" charset="-128"/>
                <a:ea typeface="メイリオ" panose="020B0604030504040204" pitchFamily="50" charset="-128"/>
              </a:rPr>
              <a:t>SNS</a:t>
            </a:r>
            <a:r>
              <a:rPr lang="ja-JP" altLang="en-US" sz="1270" b="1">
                <a:latin typeface="メイリオ" panose="020B0604030504040204" pitchFamily="50" charset="-128"/>
                <a:ea typeface="メイリオ" panose="020B0604030504040204" pitchFamily="50" charset="-128"/>
              </a:rPr>
              <a:t>の過剰利用、その他さまざまな依存</a:t>
            </a:r>
          </a:p>
        </p:txBody>
      </p:sp>
      <p:sp>
        <p:nvSpPr>
          <p:cNvPr id="28" name="TextBox 12">
            <a:extLst>
              <a:ext uri="{FF2B5EF4-FFF2-40B4-BE49-F238E27FC236}">
                <a16:creationId xmlns:a16="http://schemas.microsoft.com/office/drawing/2014/main" id="{811D53A5-0680-A5B6-DF59-42159D96DBC6}"/>
              </a:ext>
            </a:extLst>
          </p:cNvPr>
          <p:cNvSpPr txBox="1"/>
          <p:nvPr/>
        </p:nvSpPr>
        <p:spPr>
          <a:xfrm>
            <a:off x="527181" y="7024168"/>
            <a:ext cx="5920917" cy="862993"/>
          </a:xfrm>
          <a:prstGeom prst="rect">
            <a:avLst/>
          </a:prstGeom>
          <a:noFill/>
        </p:spPr>
        <p:txBody>
          <a:bodyPr wrap="square">
            <a:spAutoFit/>
          </a:bodyPr>
          <a:lstStyle/>
          <a:p>
            <a:pPr marL="171450" indent="-171450">
              <a:spcAft>
                <a:spcPts val="544"/>
              </a:spcAft>
              <a:buFont typeface="Wingdings" panose="05000000000000000000" pitchFamily="2" charset="2"/>
              <a:buChar char="l"/>
            </a:pPr>
            <a:r>
              <a:rPr lang="ja-JP" altLang="en-US" sz="997" dirty="0">
                <a:latin typeface="Meiryo"/>
              </a:rPr>
              <a:t>近年では、全国的にゲーム依存症における若年者の割合が増加（</a:t>
            </a:r>
            <a:r>
              <a:rPr lang="en-US" altLang="ja-JP" sz="997" dirty="0">
                <a:latin typeface="Meiryo"/>
              </a:rPr>
              <a:t>※</a:t>
            </a:r>
            <a:r>
              <a:rPr lang="ja-JP" altLang="en-US" sz="997" dirty="0">
                <a:latin typeface="Meiryo"/>
              </a:rPr>
              <a:t>９）している。そのほかにも、</a:t>
            </a:r>
            <a:r>
              <a:rPr lang="en-US" altLang="ja-JP" sz="997" dirty="0">
                <a:latin typeface="Meiryo"/>
              </a:rPr>
              <a:t>SNS</a:t>
            </a:r>
            <a:r>
              <a:rPr lang="ja-JP" altLang="en-US" sz="997" dirty="0">
                <a:latin typeface="Meiryo"/>
              </a:rPr>
              <a:t>、インターネット、買い物、窃盗、性などの依存の問題があり、社会情勢等の影響を受け、依存の問題は多様化し、変化し続けている。</a:t>
            </a:r>
            <a:endParaRPr lang="en-US" altLang="ja-JP" sz="997" dirty="0">
              <a:latin typeface="Meiryo"/>
            </a:endParaRPr>
          </a:p>
          <a:p>
            <a:pPr>
              <a:spcAft>
                <a:spcPts val="544"/>
              </a:spcAft>
            </a:pPr>
            <a:r>
              <a:rPr lang="en-US" altLang="ja-JP" sz="800" dirty="0">
                <a:latin typeface="Meiryo"/>
              </a:rPr>
              <a:t>※</a:t>
            </a:r>
            <a:r>
              <a:rPr lang="ja-JP" altLang="en-US" sz="800" dirty="0">
                <a:latin typeface="Meiryo"/>
              </a:rPr>
              <a:t>９ 独立行政法人国立病院機構 久里浜医療センター</a:t>
            </a:r>
            <a:r>
              <a:rPr lang="en-US" altLang="ja-JP" sz="800" dirty="0">
                <a:latin typeface="Meiryo"/>
              </a:rPr>
              <a:t>;</a:t>
            </a:r>
            <a:r>
              <a:rPr lang="ja-JP" altLang="en-US" sz="800" dirty="0">
                <a:latin typeface="Meiryo"/>
              </a:rPr>
              <a:t>令和６年度 依存症に関する調査研究事業「ネット・ゲーム使用と生活習慣に関する実態調査」</a:t>
            </a:r>
            <a:r>
              <a:rPr lang="en-US" altLang="ja-JP" sz="800" dirty="0">
                <a:latin typeface="Meiryo"/>
              </a:rPr>
              <a:t>,2025</a:t>
            </a:r>
            <a:r>
              <a:rPr lang="ja-JP" altLang="en-US" sz="800" dirty="0">
                <a:latin typeface="Meiryo"/>
              </a:rPr>
              <a:t>年</a:t>
            </a:r>
          </a:p>
        </p:txBody>
      </p:sp>
      <p:sp>
        <p:nvSpPr>
          <p:cNvPr id="10" name="TextBox 2">
            <a:extLst>
              <a:ext uri="{FF2B5EF4-FFF2-40B4-BE49-F238E27FC236}">
                <a16:creationId xmlns:a16="http://schemas.microsoft.com/office/drawing/2014/main" id="{283E5CAB-B806-D0F5-36C7-12C87B745294}"/>
              </a:ext>
            </a:extLst>
          </p:cNvPr>
          <p:cNvSpPr txBox="1"/>
          <p:nvPr/>
        </p:nvSpPr>
        <p:spPr>
          <a:xfrm>
            <a:off x="497507" y="314061"/>
            <a:ext cx="3731305" cy="264944"/>
          </a:xfrm>
          <a:prstGeom prst="rect">
            <a:avLst/>
          </a:prstGeom>
          <a:noFill/>
        </p:spPr>
        <p:txBody>
          <a:bodyPr wrap="square" lIns="0" tIns="0" rIns="0" bIns="0">
            <a:spAutoFit/>
          </a:bodyPr>
          <a:lstStyle/>
          <a:p>
            <a:r>
              <a:rPr sz="861" b="1" dirty="0">
                <a:latin typeface="メイリオ" panose="020B0604030504040204" pitchFamily="50" charset="-128"/>
                <a:ea typeface="メイリオ" panose="020B0604030504040204" pitchFamily="50" charset="-128"/>
              </a:rPr>
              <a:t>Ⅱ.</a:t>
            </a:r>
            <a:r>
              <a:rPr lang="ja-JP" altLang="en-US" sz="861" b="1" dirty="0">
                <a:latin typeface="メイリオ" panose="020B0604030504040204" pitchFamily="50" charset="-128"/>
                <a:ea typeface="メイリオ" panose="020B0604030504040204" pitchFamily="50" charset="-128"/>
              </a:rPr>
              <a:t>我が国及び大阪府市の依存症対策の現状</a:t>
            </a:r>
          </a:p>
          <a:p>
            <a:endParaRPr sz="861" b="1"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998396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endParaRPr>
          </a:p>
        </p:txBody>
      </p:sp>
      <p:sp>
        <p:nvSpPr>
          <p:cNvPr id="5" name="Rectangle 4"/>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endParaRPr>
          </a:p>
        </p:txBody>
      </p:sp>
      <p:sp>
        <p:nvSpPr>
          <p:cNvPr id="6" name="TextBox 5"/>
          <p:cNvSpPr txBox="1"/>
          <p:nvPr/>
        </p:nvSpPr>
        <p:spPr>
          <a:xfrm>
            <a:off x="4145898" y="9410153"/>
            <a:ext cx="2213908" cy="139590"/>
          </a:xfrm>
          <a:prstGeom prst="rect">
            <a:avLst/>
          </a:prstGeom>
          <a:noFill/>
        </p:spPr>
        <p:txBody>
          <a:bodyPr wrap="square" lIns="0" tIns="0" rIns="0" bIns="0">
            <a:spAutoFit/>
          </a:bodyPr>
          <a:lstStyle/>
          <a:p>
            <a:pPr algn="r"/>
            <a:r>
              <a:rPr lang="en-US" altLang="ja-JP" sz="907" dirty="0">
                <a:latin typeface="Arial"/>
              </a:rPr>
              <a:t>11 / 30</a:t>
            </a:r>
          </a:p>
        </p:txBody>
      </p:sp>
      <p:sp>
        <p:nvSpPr>
          <p:cNvPr id="7" name="Rectangle 6"/>
          <p:cNvSpPr/>
          <p:nvPr/>
        </p:nvSpPr>
        <p:spPr>
          <a:xfrm>
            <a:off x="497507" y="728650"/>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endParaRPr>
          </a:p>
        </p:txBody>
      </p:sp>
      <p:sp>
        <p:nvSpPr>
          <p:cNvPr id="8" name="TextBox 7"/>
          <p:cNvSpPr txBox="1"/>
          <p:nvPr/>
        </p:nvSpPr>
        <p:spPr>
          <a:xfrm>
            <a:off x="704802" y="708266"/>
            <a:ext cx="5638416" cy="209288"/>
          </a:xfrm>
          <a:prstGeom prst="rect">
            <a:avLst/>
          </a:prstGeom>
          <a:noFill/>
        </p:spPr>
        <p:txBody>
          <a:bodyPr wrap="square" lIns="0" tIns="0" rIns="0" bIns="0">
            <a:spAutoFit/>
          </a:bodyPr>
          <a:lstStyle/>
          <a:p>
            <a:r>
              <a:rPr lang="en-US" altLang="ja-JP" sz="1360" b="1" dirty="0">
                <a:latin typeface="メイリオ" panose="020B0604030504040204" pitchFamily="50" charset="-128"/>
                <a:ea typeface="メイリオ" panose="020B0604030504040204" pitchFamily="50" charset="-128"/>
              </a:rPr>
              <a:t>3. </a:t>
            </a:r>
            <a:r>
              <a:rPr lang="ja-JP" altLang="en-US" sz="1360" b="1" dirty="0">
                <a:latin typeface="メイリオ" panose="020B0604030504040204" pitchFamily="50" charset="-128"/>
                <a:ea typeface="メイリオ" panose="020B0604030504040204" pitchFamily="50" charset="-128"/>
              </a:rPr>
              <a:t>大阪における依存症の現状</a:t>
            </a:r>
          </a:p>
        </p:txBody>
      </p:sp>
      <p:sp>
        <p:nvSpPr>
          <p:cNvPr id="9" name="Rectangle 8"/>
          <p:cNvSpPr/>
          <p:nvPr/>
        </p:nvSpPr>
        <p:spPr>
          <a:xfrm>
            <a:off x="497508" y="1018863"/>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endParaRPr>
          </a:p>
        </p:txBody>
      </p:sp>
      <p:sp>
        <p:nvSpPr>
          <p:cNvPr id="12" name="TextBox 11"/>
          <p:cNvSpPr txBox="1"/>
          <p:nvPr/>
        </p:nvSpPr>
        <p:spPr>
          <a:xfrm>
            <a:off x="497507" y="1300784"/>
            <a:ext cx="5472580" cy="195438"/>
          </a:xfrm>
          <a:prstGeom prst="rect">
            <a:avLst/>
          </a:prstGeom>
          <a:noFill/>
        </p:spPr>
        <p:txBody>
          <a:bodyPr wrap="square" lIns="0" tIns="0" rIns="0" bIns="0">
            <a:spAutoFit/>
          </a:bodyPr>
          <a:lstStyle/>
          <a:p>
            <a:r>
              <a:rPr lang="ja-JP" altLang="en-US" sz="1270" b="1" dirty="0">
                <a:latin typeface="メイリオ" panose="020B0604030504040204" pitchFamily="50" charset="-128"/>
                <a:ea typeface="メイリオ" panose="020B0604030504040204" pitchFamily="50" charset="-128"/>
              </a:rPr>
              <a:t>（２）大阪府市の依存症対策</a:t>
            </a:r>
          </a:p>
        </p:txBody>
      </p:sp>
      <p:sp>
        <p:nvSpPr>
          <p:cNvPr id="13" name="TextBox 12"/>
          <p:cNvSpPr txBox="1"/>
          <p:nvPr/>
        </p:nvSpPr>
        <p:spPr>
          <a:xfrm>
            <a:off x="497508" y="1704640"/>
            <a:ext cx="5862294" cy="1323439"/>
          </a:xfrm>
          <a:prstGeom prst="rect">
            <a:avLst/>
          </a:prstGeom>
          <a:noFill/>
        </p:spPr>
        <p:txBody>
          <a:bodyPr wrap="square">
            <a:spAutoFit/>
          </a:bodyPr>
          <a:lstStyle/>
          <a:p>
            <a:pPr>
              <a:spcAft>
                <a:spcPts val="544"/>
              </a:spcAft>
            </a:pPr>
            <a:r>
              <a:rPr lang="ja-JP" altLang="ja-JP" sz="1000"/>
              <a:t>大阪府は関連法や条例に基づき、「アルコール健康障がい対策推進計画」、「大阪府ギャンブル等依存症対策推進計画」を策定し、これらの計画を踏まえ、大阪府市では精神保健福祉センターや保健所・各区保健福祉センターにおいて、依存症に関する相談支援や普及啓発を実施している。大阪府では、相談拠点である大阪府こころの健康総合センターと依存症治療拠点機関である大阪精神医療センターが有機的に連携することで包括的な支援体制を構築している（「大阪依存症包括支援拠点（通称</a:t>
            </a:r>
            <a:r>
              <a:rPr lang="en-US" altLang="ja-JP" sz="1000"/>
              <a:t>OATIS</a:t>
            </a:r>
            <a:r>
              <a:rPr lang="ja-JP" altLang="ja-JP" sz="1000"/>
              <a:t>）」）。また、依存症の本人・家族が地域の中で途切れなく支援を受けられるよう、関係機関をつなぐネットワーク（「大阪アディクションセンター（通称</a:t>
            </a:r>
            <a:r>
              <a:rPr lang="en-US" altLang="ja-JP" sz="1000"/>
              <a:t>OAC</a:t>
            </a:r>
            <a:r>
              <a:rPr lang="ja-JP" altLang="ja-JP" sz="1000"/>
              <a:t>）」）を設置し、大阪府内の関係機関・団体が加盟している。</a:t>
            </a:r>
            <a:endParaRPr lang="ja-JP" altLang="en-US" sz="1000">
              <a:latin typeface="メイリオ" panose="020B0604030504040204" pitchFamily="50" charset="-128"/>
              <a:ea typeface="メイリオ" panose="020B0604030504040204" pitchFamily="50" charset="-128"/>
            </a:endParaRPr>
          </a:p>
        </p:txBody>
      </p:sp>
      <p:pic>
        <p:nvPicPr>
          <p:cNvPr id="10" name="図 9">
            <a:extLst>
              <a:ext uri="{FF2B5EF4-FFF2-40B4-BE49-F238E27FC236}">
                <a16:creationId xmlns:a16="http://schemas.microsoft.com/office/drawing/2014/main" id="{F9D46890-68D7-AB06-67D7-1A09B79A80DD}"/>
              </a:ext>
            </a:extLst>
          </p:cNvPr>
          <p:cNvPicPr>
            <a:picLocks noChangeAspect="1"/>
          </p:cNvPicPr>
          <p:nvPr/>
        </p:nvPicPr>
        <p:blipFill>
          <a:blip r:embed="rId2"/>
          <a:stretch>
            <a:fillRect/>
          </a:stretch>
        </p:blipFill>
        <p:spPr>
          <a:xfrm>
            <a:off x="286240" y="3053932"/>
            <a:ext cx="6056978" cy="3660036"/>
          </a:xfrm>
          <a:prstGeom prst="rect">
            <a:avLst/>
          </a:prstGeom>
        </p:spPr>
      </p:pic>
      <p:pic>
        <p:nvPicPr>
          <p:cNvPr id="11" name="図 10" descr="ダイアグラム, テキスト&#10;&#10;AI 生成コンテンツは誤りを含む可能性があります。">
            <a:extLst>
              <a:ext uri="{FF2B5EF4-FFF2-40B4-BE49-F238E27FC236}">
                <a16:creationId xmlns:a16="http://schemas.microsoft.com/office/drawing/2014/main" id="{7DB2A047-8797-44AE-BDBA-972285B7765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422475" y="6713968"/>
            <a:ext cx="5881414" cy="2463382"/>
          </a:xfrm>
          <a:prstGeom prst="rect">
            <a:avLst/>
          </a:prstGeom>
        </p:spPr>
      </p:pic>
      <p:sp>
        <p:nvSpPr>
          <p:cNvPr id="14" name="TextBox 2">
            <a:extLst>
              <a:ext uri="{FF2B5EF4-FFF2-40B4-BE49-F238E27FC236}">
                <a16:creationId xmlns:a16="http://schemas.microsoft.com/office/drawing/2014/main" id="{6A59A0FD-D865-5085-9ACF-0D0F972C0D5D}"/>
              </a:ext>
            </a:extLst>
          </p:cNvPr>
          <p:cNvSpPr txBox="1"/>
          <p:nvPr/>
        </p:nvSpPr>
        <p:spPr>
          <a:xfrm>
            <a:off x="497507" y="314061"/>
            <a:ext cx="3731305" cy="264944"/>
          </a:xfrm>
          <a:prstGeom prst="rect">
            <a:avLst/>
          </a:prstGeom>
          <a:noFill/>
        </p:spPr>
        <p:txBody>
          <a:bodyPr wrap="square" lIns="0" tIns="0" rIns="0" bIns="0">
            <a:spAutoFit/>
          </a:bodyPr>
          <a:lstStyle/>
          <a:p>
            <a:r>
              <a:rPr sz="861" b="1" dirty="0">
                <a:latin typeface="メイリオ" panose="020B0604030504040204" pitchFamily="50" charset="-128"/>
                <a:ea typeface="メイリオ" panose="020B0604030504040204" pitchFamily="50" charset="-128"/>
              </a:rPr>
              <a:t>Ⅱ.</a:t>
            </a:r>
            <a:r>
              <a:rPr lang="ja-JP" altLang="en-US" sz="861" b="1" dirty="0">
                <a:latin typeface="メイリオ" panose="020B0604030504040204" pitchFamily="50" charset="-128"/>
                <a:ea typeface="メイリオ" panose="020B0604030504040204" pitchFamily="50" charset="-128"/>
              </a:rPr>
              <a:t>我が国及び大阪府市の依存症対策の現状</a:t>
            </a:r>
          </a:p>
          <a:p>
            <a:endParaRPr sz="861" b="1" dirty="0">
              <a:latin typeface="メイリオ" panose="020B0604030504040204" pitchFamily="50" charset="-128"/>
              <a:ea typeface="メイリオ" panose="020B0604030504040204" pitchFamily="50"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b="1">
              <a:solidFill>
                <a:schemeClr val="tx1"/>
              </a:solidFill>
            </a:endParaRPr>
          </a:p>
        </p:txBody>
      </p:sp>
      <p:sp>
        <p:nvSpPr>
          <p:cNvPr id="5" name="Rectangle 4"/>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b="1">
              <a:solidFill>
                <a:schemeClr val="tx1"/>
              </a:solidFill>
            </a:endParaRPr>
          </a:p>
        </p:txBody>
      </p:sp>
      <p:sp>
        <p:nvSpPr>
          <p:cNvPr id="6" name="TextBox 5"/>
          <p:cNvSpPr txBox="1"/>
          <p:nvPr/>
        </p:nvSpPr>
        <p:spPr>
          <a:xfrm>
            <a:off x="4145898" y="9410153"/>
            <a:ext cx="2213908" cy="139590"/>
          </a:xfrm>
          <a:prstGeom prst="rect">
            <a:avLst/>
          </a:prstGeom>
          <a:noFill/>
        </p:spPr>
        <p:txBody>
          <a:bodyPr wrap="square" lIns="0" tIns="0" rIns="0" bIns="0">
            <a:spAutoFit/>
          </a:bodyPr>
          <a:lstStyle>
            <a:defPPr>
              <a:defRPr lang="en-US"/>
            </a:defPPr>
            <a:lvl1pPr algn="r">
              <a:defRPr sz="907">
                <a:latin typeface="Arial"/>
              </a:defRPr>
            </a:lvl1pPr>
          </a:lstStyle>
          <a:p>
            <a:r>
              <a:rPr dirty="0"/>
              <a:t>12 </a:t>
            </a:r>
            <a:r>
              <a:rPr lang="en-US" altLang="ja-JP" dirty="0"/>
              <a:t>/ 30</a:t>
            </a:r>
            <a:endParaRPr dirty="0"/>
          </a:p>
        </p:txBody>
      </p:sp>
      <p:sp>
        <p:nvSpPr>
          <p:cNvPr id="7" name="Rectangle 6"/>
          <p:cNvSpPr/>
          <p:nvPr/>
        </p:nvSpPr>
        <p:spPr>
          <a:xfrm>
            <a:off x="497507" y="728650"/>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b="1">
              <a:solidFill>
                <a:schemeClr val="tx1"/>
              </a:solidFill>
            </a:endParaRPr>
          </a:p>
        </p:txBody>
      </p:sp>
      <p:sp>
        <p:nvSpPr>
          <p:cNvPr id="8" name="TextBox 7"/>
          <p:cNvSpPr txBox="1"/>
          <p:nvPr/>
        </p:nvSpPr>
        <p:spPr>
          <a:xfrm>
            <a:off x="704802" y="715200"/>
            <a:ext cx="5638416" cy="209288"/>
          </a:xfrm>
          <a:prstGeom prst="rect">
            <a:avLst/>
          </a:prstGeom>
          <a:noFill/>
        </p:spPr>
        <p:txBody>
          <a:bodyPr wrap="square" lIns="0" tIns="0" rIns="0" bIns="0">
            <a:spAutoFit/>
          </a:bodyPr>
          <a:lstStyle/>
          <a:p>
            <a:r>
              <a:rPr lang="en-US" altLang="ja-JP" sz="1360" b="1" dirty="0">
                <a:latin typeface="メイリオ" panose="020B0604030504040204" pitchFamily="50" charset="-128"/>
                <a:ea typeface="メイリオ" panose="020B0604030504040204" pitchFamily="50" charset="-128"/>
              </a:rPr>
              <a:t>3. </a:t>
            </a:r>
            <a:r>
              <a:rPr lang="ja-JP" altLang="en-US" sz="1360" b="1" dirty="0">
                <a:latin typeface="メイリオ" panose="020B0604030504040204" pitchFamily="50" charset="-128"/>
                <a:ea typeface="メイリオ" panose="020B0604030504040204" pitchFamily="50" charset="-128"/>
              </a:rPr>
              <a:t>大阪における依存症の現状</a:t>
            </a:r>
          </a:p>
        </p:txBody>
      </p:sp>
      <p:sp>
        <p:nvSpPr>
          <p:cNvPr id="9" name="Rectangle 8"/>
          <p:cNvSpPr/>
          <p:nvPr/>
        </p:nvSpPr>
        <p:spPr>
          <a:xfrm>
            <a:off x="497508" y="1018863"/>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b="1">
              <a:solidFill>
                <a:schemeClr val="tx1"/>
              </a:solidFill>
            </a:endParaRPr>
          </a:p>
        </p:txBody>
      </p:sp>
      <p:graphicFrame>
        <p:nvGraphicFramePr>
          <p:cNvPr id="13" name="Table 12"/>
          <p:cNvGraphicFramePr>
            <a:graphicFrameLocks noGrp="1"/>
          </p:cNvGraphicFramePr>
          <p:nvPr>
            <p:extLst>
              <p:ext uri="{D42A27DB-BD31-4B8C-83A1-F6EECF244321}">
                <p14:modId xmlns:p14="http://schemas.microsoft.com/office/powerpoint/2010/main" val="3929650397"/>
              </p:ext>
            </p:extLst>
          </p:nvPr>
        </p:nvGraphicFramePr>
        <p:xfrm>
          <a:off x="526014" y="2052933"/>
          <a:ext cx="5862294" cy="2829746"/>
        </p:xfrm>
        <a:graphic>
          <a:graphicData uri="http://schemas.openxmlformats.org/drawingml/2006/table">
            <a:tbl>
              <a:tblPr>
                <a:tableStyleId>{073A0DAA-6AF3-43AB-8588-CEC1D06C72B9}</a:tableStyleId>
              </a:tblPr>
              <a:tblGrid>
                <a:gridCol w="1824193">
                  <a:extLst>
                    <a:ext uri="{9D8B030D-6E8A-4147-A177-3AD203B41FA5}">
                      <a16:colId xmlns:a16="http://schemas.microsoft.com/office/drawing/2014/main" val="20000"/>
                    </a:ext>
                  </a:extLst>
                </a:gridCol>
                <a:gridCol w="4038101">
                  <a:extLst>
                    <a:ext uri="{9D8B030D-6E8A-4147-A177-3AD203B41FA5}">
                      <a16:colId xmlns:a16="http://schemas.microsoft.com/office/drawing/2014/main" val="20001"/>
                    </a:ext>
                  </a:extLst>
                </a:gridCol>
              </a:tblGrid>
              <a:tr h="532370">
                <a:tc>
                  <a:txBody>
                    <a:bodyPr/>
                    <a:lstStyle/>
                    <a:p>
                      <a:pPr algn="ctr"/>
                      <a:r>
                        <a:rPr lang="ja-JP" altLang="en-US" sz="1000" b="1" i="0" u="none">
                          <a:solidFill>
                            <a:schemeClr val="bg1"/>
                          </a:solidFill>
                          <a:latin typeface="メイリオ" panose="020B0604030504040204" pitchFamily="50" charset="-128"/>
                          <a:ea typeface="メイリオ" panose="020B0604030504040204" pitchFamily="50" charset="-128"/>
                        </a:rPr>
                        <a:t>基本方針</a:t>
                      </a:r>
                    </a:p>
                  </a:txBody>
                  <a:tcPr marL="82918" marR="82918" marT="41459" marB="41459" anchor="ctr">
                    <a:solidFill>
                      <a:schemeClr val="tx1">
                        <a:lumMod val="65000"/>
                        <a:lumOff val="35000"/>
                      </a:schemeClr>
                    </a:solidFill>
                  </a:tcPr>
                </a:tc>
                <a:tc>
                  <a:txBody>
                    <a:bodyPr/>
                    <a:lstStyle/>
                    <a:p>
                      <a:pPr algn="ctr"/>
                      <a:r>
                        <a:rPr lang="ja-JP" altLang="en-US" sz="1000" b="1">
                          <a:solidFill>
                            <a:schemeClr val="bg1"/>
                          </a:solidFill>
                          <a:latin typeface="メイリオ" panose="020B0604030504040204" pitchFamily="50" charset="-128"/>
                          <a:ea typeface="メイリオ" panose="020B0604030504040204" pitchFamily="50" charset="-128"/>
                        </a:rPr>
                        <a:t>取組施策</a:t>
                      </a:r>
                    </a:p>
                  </a:txBody>
                  <a:tcPr marL="82918" marR="82918" marT="41459" marB="41459" anchor="ctr">
                    <a:solidFill>
                      <a:schemeClr val="tx1">
                        <a:lumMod val="65000"/>
                        <a:lumOff val="35000"/>
                      </a:schemeClr>
                    </a:solidFill>
                  </a:tcPr>
                </a:tc>
                <a:extLst>
                  <a:ext uri="{0D108BD9-81ED-4DB2-BD59-A6C34878D82A}">
                    <a16:rowId xmlns:a16="http://schemas.microsoft.com/office/drawing/2014/main" val="928034613"/>
                  </a:ext>
                </a:extLst>
              </a:tr>
              <a:tr h="540118">
                <a:tc>
                  <a:txBody>
                    <a:bodyPr/>
                    <a:lstStyle/>
                    <a:p>
                      <a:r>
                        <a:rPr lang="en-US" altLang="ja-JP" sz="1000" b="0" u="none">
                          <a:solidFill>
                            <a:schemeClr val="tx1"/>
                          </a:solidFill>
                          <a:latin typeface="メイリオ" panose="020B0604030504040204" pitchFamily="50" charset="-128"/>
                          <a:ea typeface="メイリオ" panose="020B0604030504040204" pitchFamily="50" charset="-128"/>
                        </a:rPr>
                        <a:t>Ⅰ </a:t>
                      </a:r>
                      <a:r>
                        <a:rPr lang="ja-JP" altLang="en-US" sz="1000" b="0" u="none">
                          <a:solidFill>
                            <a:schemeClr val="tx1"/>
                          </a:solidFill>
                          <a:latin typeface="メイリオ" panose="020B0604030504040204" pitchFamily="50" charset="-128"/>
                          <a:ea typeface="メイリオ" panose="020B0604030504040204" pitchFamily="50" charset="-128"/>
                        </a:rPr>
                        <a:t>普及啓発の強化</a:t>
                      </a:r>
                      <a:endParaRPr lang="ja-JP" altLang="en-US" sz="1000" b="0" i="0" u="none">
                        <a:solidFill>
                          <a:schemeClr val="tx1"/>
                        </a:solidFill>
                        <a:latin typeface="メイリオ" panose="020B0604030504040204" pitchFamily="50" charset="-128"/>
                        <a:ea typeface="メイリオ" panose="020B0604030504040204" pitchFamily="50" charset="-128"/>
                      </a:endParaRPr>
                    </a:p>
                  </a:txBody>
                  <a:tcPr marL="82918" marR="82918" marT="41459" marB="41459" anchor="ctr"/>
                </a:tc>
                <a:tc>
                  <a:txBody>
                    <a:bodyPr/>
                    <a:lstStyle/>
                    <a:p>
                      <a:r>
                        <a:rPr lang="ja-JP" altLang="en-US" sz="1000" b="0" u="none">
                          <a:solidFill>
                            <a:schemeClr val="tx1"/>
                          </a:solidFill>
                          <a:latin typeface="メイリオ" panose="020B0604030504040204" pitchFamily="50" charset="-128"/>
                          <a:ea typeface="メイリオ" panose="020B0604030504040204" pitchFamily="50" charset="-128"/>
                        </a:rPr>
                        <a:t>①アルコール依存症に悩む本人やその家族等への情報発信</a:t>
                      </a:r>
                    </a:p>
                    <a:p>
                      <a:r>
                        <a:rPr lang="ja-JP" altLang="en-US" sz="1000" b="0">
                          <a:solidFill>
                            <a:schemeClr val="tx1"/>
                          </a:solidFill>
                          <a:latin typeface="メイリオ" panose="020B0604030504040204" pitchFamily="50" charset="-128"/>
                          <a:ea typeface="メイリオ" panose="020B0604030504040204" pitchFamily="50" charset="-128"/>
                        </a:rPr>
                        <a:t>②広報・啓発の推進（学校教育等の推進、府民への啓発の推進）</a:t>
                      </a:r>
                    </a:p>
                    <a:p>
                      <a:r>
                        <a:rPr lang="ja-JP" altLang="en-US" sz="1000" b="0">
                          <a:solidFill>
                            <a:schemeClr val="tx1"/>
                          </a:solidFill>
                          <a:latin typeface="メイリオ" panose="020B0604030504040204" pitchFamily="50" charset="-128"/>
                          <a:ea typeface="メイリオ" panose="020B0604030504040204" pitchFamily="50" charset="-128"/>
                        </a:rPr>
                        <a:t>③不適切な飲酒への対策</a:t>
                      </a:r>
                    </a:p>
                  </a:txBody>
                  <a:tcPr marL="82918" marR="82918" marT="41459" marB="41459" anchor="ctr"/>
                </a:tc>
                <a:extLst>
                  <a:ext uri="{0D108BD9-81ED-4DB2-BD59-A6C34878D82A}">
                    <a16:rowId xmlns:a16="http://schemas.microsoft.com/office/drawing/2014/main" val="10001"/>
                  </a:ext>
                </a:extLst>
              </a:tr>
              <a:tr h="692518">
                <a:tc>
                  <a:txBody>
                    <a:bodyPr/>
                    <a:lstStyle/>
                    <a:p>
                      <a:r>
                        <a:rPr lang="en-US" altLang="ja-JP" sz="1000" b="0" u="none">
                          <a:solidFill>
                            <a:schemeClr val="tx1"/>
                          </a:solidFill>
                          <a:latin typeface="メイリオ" panose="020B0604030504040204" pitchFamily="50" charset="-128"/>
                          <a:ea typeface="メイリオ" panose="020B0604030504040204" pitchFamily="50" charset="-128"/>
                        </a:rPr>
                        <a:t>Ⅱ </a:t>
                      </a:r>
                      <a:r>
                        <a:rPr lang="ja-JP" altLang="en-US" sz="1000" b="0" u="none">
                          <a:solidFill>
                            <a:schemeClr val="tx1"/>
                          </a:solidFill>
                          <a:latin typeface="メイリオ" panose="020B0604030504040204" pitchFamily="50" charset="-128"/>
                          <a:ea typeface="メイリオ" panose="020B0604030504040204" pitchFamily="50" charset="-128"/>
                        </a:rPr>
                        <a:t>相談支援体制の強化</a:t>
                      </a:r>
                      <a:endParaRPr lang="ja-JP" altLang="en-US" sz="1000" b="0" i="0" u="none">
                        <a:solidFill>
                          <a:schemeClr val="tx1"/>
                        </a:solidFill>
                        <a:latin typeface="メイリオ" panose="020B0604030504040204" pitchFamily="50" charset="-128"/>
                        <a:ea typeface="メイリオ" panose="020B0604030504040204" pitchFamily="50" charset="-128"/>
                      </a:endParaRPr>
                    </a:p>
                  </a:txBody>
                  <a:tcPr marL="82918" marR="82918" marT="41459" marB="41459" anchor="ctr"/>
                </a:tc>
                <a:tc>
                  <a:txBody>
                    <a:bodyPr/>
                    <a:lstStyle/>
                    <a:p>
                      <a:r>
                        <a:rPr lang="ja-JP" altLang="en-US" sz="1000" b="0" u="none">
                          <a:solidFill>
                            <a:schemeClr val="tx1"/>
                          </a:solidFill>
                          <a:latin typeface="メイリオ" panose="020B0604030504040204" pitchFamily="50" charset="-128"/>
                          <a:ea typeface="メイリオ" panose="020B0604030504040204" pitchFamily="50" charset="-128"/>
                        </a:rPr>
                        <a:t>④健康診断及び保健指導でのつなぎの促進</a:t>
                      </a:r>
                    </a:p>
                    <a:p>
                      <a:r>
                        <a:rPr lang="ja-JP" altLang="en-US" sz="1000" b="0">
                          <a:solidFill>
                            <a:schemeClr val="tx1"/>
                          </a:solidFill>
                          <a:latin typeface="メイリオ" panose="020B0604030504040204" pitchFamily="50" charset="-128"/>
                          <a:ea typeface="メイリオ" panose="020B0604030504040204" pitchFamily="50" charset="-128"/>
                        </a:rPr>
                        <a:t>⑤相談支援の充実（相談機能の充実、連携体制の充実、自殺対策との連携）</a:t>
                      </a:r>
                    </a:p>
                    <a:p>
                      <a:r>
                        <a:rPr lang="ja-JP" altLang="en-US" sz="1000" b="0">
                          <a:solidFill>
                            <a:schemeClr val="tx1"/>
                          </a:solidFill>
                          <a:latin typeface="メイリオ" panose="020B0604030504040204" pitchFamily="50" charset="-128"/>
                          <a:ea typeface="メイリオ" panose="020B0604030504040204" pitchFamily="50" charset="-128"/>
                        </a:rPr>
                        <a:t>⑥人材育成</a:t>
                      </a:r>
                    </a:p>
                  </a:txBody>
                  <a:tcPr marL="82918" marR="82918" marT="41459" marB="41459" anchor="ctr"/>
                </a:tc>
                <a:extLst>
                  <a:ext uri="{0D108BD9-81ED-4DB2-BD59-A6C34878D82A}">
                    <a16:rowId xmlns:a16="http://schemas.microsoft.com/office/drawing/2014/main" val="10002"/>
                  </a:ext>
                </a:extLst>
              </a:tr>
              <a:tr h="532370">
                <a:tc>
                  <a:txBody>
                    <a:bodyPr/>
                    <a:lstStyle/>
                    <a:p>
                      <a:r>
                        <a:rPr lang="en-US" altLang="ja-JP" sz="1000" b="0" u="none">
                          <a:solidFill>
                            <a:schemeClr val="tx1"/>
                          </a:solidFill>
                          <a:latin typeface="メイリオ" panose="020B0604030504040204" pitchFamily="50" charset="-128"/>
                          <a:ea typeface="メイリオ" panose="020B0604030504040204" pitchFamily="50" charset="-128"/>
                        </a:rPr>
                        <a:t>Ⅲ </a:t>
                      </a:r>
                      <a:r>
                        <a:rPr lang="ja-JP" altLang="en-US" sz="1000" b="0" u="none">
                          <a:solidFill>
                            <a:schemeClr val="tx1"/>
                          </a:solidFill>
                          <a:latin typeface="メイリオ" panose="020B0604030504040204" pitchFamily="50" charset="-128"/>
                          <a:ea typeface="メイリオ" panose="020B0604030504040204" pitchFamily="50" charset="-128"/>
                        </a:rPr>
                        <a:t>治療体制の強化</a:t>
                      </a:r>
                      <a:endParaRPr lang="ja-JP" altLang="en-US" sz="1000" b="0" i="0" u="none">
                        <a:solidFill>
                          <a:schemeClr val="tx1"/>
                        </a:solidFill>
                        <a:latin typeface="メイリオ" panose="020B0604030504040204" pitchFamily="50" charset="-128"/>
                        <a:ea typeface="メイリオ" panose="020B0604030504040204" pitchFamily="50" charset="-128"/>
                      </a:endParaRPr>
                    </a:p>
                  </a:txBody>
                  <a:tcPr marL="82918" marR="82918" marT="41459" marB="41459" anchor="ctr"/>
                </a:tc>
                <a:tc>
                  <a:txBody>
                    <a:bodyPr/>
                    <a:lstStyle/>
                    <a:p>
                      <a:r>
                        <a:rPr lang="ja-JP" altLang="en-US" sz="1000" b="0" u="none">
                          <a:solidFill>
                            <a:schemeClr val="tx1"/>
                          </a:solidFill>
                          <a:latin typeface="メイリオ" panose="020B0604030504040204" pitchFamily="50" charset="-128"/>
                          <a:ea typeface="メイリオ" panose="020B0604030504040204" pitchFamily="50" charset="-128"/>
                        </a:rPr>
                        <a:t>⑦アルコール健康障がいに係る医療の推進と連携強化</a:t>
                      </a:r>
                      <a:endParaRPr lang="ja-JP" altLang="en-US" sz="1000" b="0" i="0" u="none">
                        <a:solidFill>
                          <a:schemeClr val="tx1"/>
                        </a:solidFill>
                        <a:latin typeface="メイリオ" panose="020B0604030504040204" pitchFamily="50" charset="-128"/>
                        <a:ea typeface="メイリオ" panose="020B0604030504040204" pitchFamily="50" charset="-128"/>
                      </a:endParaRPr>
                    </a:p>
                  </a:txBody>
                  <a:tcPr marL="82918" marR="82918" marT="41459" marB="41459" anchor="ctr"/>
                </a:tc>
                <a:extLst>
                  <a:ext uri="{0D108BD9-81ED-4DB2-BD59-A6C34878D82A}">
                    <a16:rowId xmlns:a16="http://schemas.microsoft.com/office/drawing/2014/main" val="10003"/>
                  </a:ext>
                </a:extLst>
              </a:tr>
              <a:tr h="532370">
                <a:tc>
                  <a:txBody>
                    <a:bodyPr/>
                    <a:lstStyle/>
                    <a:p>
                      <a:r>
                        <a:rPr lang="en-US" altLang="ja-JP" sz="1000" b="0" u="none">
                          <a:solidFill>
                            <a:schemeClr val="tx1"/>
                          </a:solidFill>
                          <a:latin typeface="メイリオ" panose="020B0604030504040204" pitchFamily="50" charset="-128"/>
                          <a:ea typeface="メイリオ" panose="020B0604030504040204" pitchFamily="50" charset="-128"/>
                        </a:rPr>
                        <a:t>Ⅳ </a:t>
                      </a:r>
                      <a:r>
                        <a:rPr lang="ja-JP" altLang="en-US" sz="1000" b="0" u="none">
                          <a:solidFill>
                            <a:schemeClr val="tx1"/>
                          </a:solidFill>
                          <a:latin typeface="メイリオ" panose="020B0604030504040204" pitchFamily="50" charset="-128"/>
                          <a:ea typeface="メイリオ" panose="020B0604030504040204" pitchFamily="50" charset="-128"/>
                        </a:rPr>
                        <a:t>切れ目のない</a:t>
                      </a:r>
                    </a:p>
                    <a:p>
                      <a:r>
                        <a:rPr lang="ja-JP" altLang="en-US" sz="1000" b="0">
                          <a:solidFill>
                            <a:schemeClr val="tx1"/>
                          </a:solidFill>
                          <a:latin typeface="メイリオ" panose="020B0604030504040204" pitchFamily="50" charset="-128"/>
                          <a:ea typeface="メイリオ" panose="020B0604030504040204" pitchFamily="50" charset="-128"/>
                        </a:rPr>
                        <a:t>回復支援体制の強化</a:t>
                      </a:r>
                    </a:p>
                  </a:txBody>
                  <a:tcPr marL="82918" marR="82918" marT="41459" marB="41459" anchor="ctr"/>
                </a:tc>
                <a:tc>
                  <a:txBody>
                    <a:bodyPr/>
                    <a:lstStyle/>
                    <a:p>
                      <a:r>
                        <a:rPr lang="ja-JP" altLang="en-US" sz="1000" b="0" u="none" dirty="0">
                          <a:solidFill>
                            <a:schemeClr val="tx1"/>
                          </a:solidFill>
                          <a:latin typeface="メイリオ" panose="020B0604030504040204" pitchFamily="50" charset="-128"/>
                          <a:ea typeface="メイリオ" panose="020B0604030504040204" pitchFamily="50" charset="-128"/>
                        </a:rPr>
                        <a:t>⑧社会復帰の支援（啓発及び相談の充実、就労支援）</a:t>
                      </a:r>
                    </a:p>
                    <a:p>
                      <a:r>
                        <a:rPr lang="ja-JP" altLang="en-US" sz="1000" b="0" dirty="0">
                          <a:solidFill>
                            <a:schemeClr val="tx1"/>
                          </a:solidFill>
                          <a:latin typeface="メイリオ" panose="020B0604030504040204" pitchFamily="50" charset="-128"/>
                          <a:ea typeface="メイリオ" panose="020B0604030504040204" pitchFamily="50" charset="-128"/>
                        </a:rPr>
                        <a:t>⑨自助グループや回復支援施設、民間支援団体等の活動の充実</a:t>
                      </a:r>
                    </a:p>
                  </a:txBody>
                  <a:tcPr marL="82918" marR="82918" marT="41459" marB="41459" anchor="ctr"/>
                </a:tc>
                <a:extLst>
                  <a:ext uri="{0D108BD9-81ED-4DB2-BD59-A6C34878D82A}">
                    <a16:rowId xmlns:a16="http://schemas.microsoft.com/office/drawing/2014/main" val="10004"/>
                  </a:ext>
                </a:extLst>
              </a:tr>
            </a:tbl>
          </a:graphicData>
        </a:graphic>
      </p:graphicFrame>
      <p:sp>
        <p:nvSpPr>
          <p:cNvPr id="17" name="TextBox 16"/>
          <p:cNvSpPr txBox="1"/>
          <p:nvPr/>
        </p:nvSpPr>
        <p:spPr>
          <a:xfrm>
            <a:off x="497508" y="5809906"/>
            <a:ext cx="5862294" cy="399212"/>
          </a:xfrm>
          <a:prstGeom prst="rect">
            <a:avLst/>
          </a:prstGeom>
          <a:noFill/>
        </p:spPr>
        <p:txBody>
          <a:bodyPr wrap="square">
            <a:spAutoFit/>
          </a:bodyPr>
          <a:lstStyle/>
          <a:p>
            <a:pPr>
              <a:spcAft>
                <a:spcPts val="544"/>
              </a:spcAft>
            </a:pPr>
            <a:r>
              <a:rPr lang="ja-JP" altLang="en-US" sz="997">
                <a:latin typeface="メイリオ" panose="020B0604030504040204" pitchFamily="50" charset="-128"/>
                <a:ea typeface="メイリオ" panose="020B0604030504040204" pitchFamily="50" charset="-128"/>
              </a:rPr>
              <a:t>薬物乱用防止を目的とした本戦略を策定しているが、本戦略において薬物依存症に対する医療や支援策等が盛り込まれている</a:t>
            </a:r>
            <a:endParaRPr sz="997">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6E22C151-9FF2-BA0F-3DAD-A2AF5535F6AC}"/>
              </a:ext>
            </a:extLst>
          </p:cNvPr>
          <p:cNvSpPr txBox="1"/>
          <p:nvPr/>
        </p:nvSpPr>
        <p:spPr>
          <a:xfrm>
            <a:off x="497507" y="1756103"/>
            <a:ext cx="5845711" cy="245773"/>
          </a:xfrm>
          <a:prstGeom prst="rect">
            <a:avLst/>
          </a:prstGeom>
          <a:noFill/>
        </p:spPr>
        <p:txBody>
          <a:bodyPr wrap="square">
            <a:spAutoFit/>
          </a:bodyPr>
          <a:lstStyle/>
          <a:p>
            <a:pPr>
              <a:spcAft>
                <a:spcPts val="544"/>
              </a:spcAft>
            </a:pPr>
            <a:r>
              <a:rPr lang="ja-JP" altLang="en-US" sz="997" dirty="0">
                <a:latin typeface="Arial" panose="020B0604020202020204" pitchFamily="34" charset="0"/>
                <a:ea typeface="メイリオ" panose="020B0604030504040204" pitchFamily="50" charset="-128"/>
                <a:cs typeface="Times New Roman" panose="02020603050405020304" pitchFamily="18" charset="0"/>
              </a:rPr>
              <a:t>４</a:t>
            </a:r>
            <a:r>
              <a:rPr lang="ja-JP" altLang="ja-JP" sz="997" dirty="0">
                <a:latin typeface="Arial" panose="020B0604020202020204" pitchFamily="34" charset="0"/>
                <a:ea typeface="メイリオ" panose="020B0604030504040204" pitchFamily="50" charset="-128"/>
                <a:cs typeface="Times New Roman" panose="02020603050405020304" pitchFamily="18" charset="0"/>
              </a:rPr>
              <a:t>つの基本方針ごとに</a:t>
            </a:r>
            <a:r>
              <a:rPr lang="ja-JP" altLang="en-US" sz="997" dirty="0">
                <a:latin typeface="Arial" panose="020B0604020202020204" pitchFamily="34" charset="0"/>
                <a:ea typeface="メイリオ" panose="020B0604030504040204" pitchFamily="50" charset="-128"/>
                <a:cs typeface="Times New Roman" panose="02020603050405020304" pitchFamily="18" charset="0"/>
              </a:rPr>
              <a:t>９</a:t>
            </a:r>
            <a:r>
              <a:rPr lang="ja-JP" altLang="ja-JP" sz="997" dirty="0">
                <a:latin typeface="Arial" panose="020B0604020202020204" pitchFamily="34" charset="0"/>
                <a:ea typeface="メイリオ" panose="020B0604030504040204" pitchFamily="50" charset="-128"/>
                <a:cs typeface="Times New Roman" panose="02020603050405020304" pitchFamily="18" charset="0"/>
              </a:rPr>
              <a:t>つの取組施策を設定し、取組を進めている</a:t>
            </a:r>
            <a:endParaRPr lang="en-US" altLang="ja-JP" sz="997" dirty="0">
              <a:latin typeface="Arial" panose="020B0604020202020204" pitchFamily="34" charset="0"/>
              <a:ea typeface="メイリオ" panose="020B0604030504040204" pitchFamily="50" charset="-128"/>
              <a:cs typeface="Times New Roman" panose="02020603050405020304" pitchFamily="18" charset="0"/>
            </a:endParaRPr>
          </a:p>
        </p:txBody>
      </p:sp>
      <p:graphicFrame>
        <p:nvGraphicFramePr>
          <p:cNvPr id="22" name="Table 12">
            <a:extLst>
              <a:ext uri="{FF2B5EF4-FFF2-40B4-BE49-F238E27FC236}">
                <a16:creationId xmlns:a16="http://schemas.microsoft.com/office/drawing/2014/main" id="{ED02DFA1-1E9D-1099-9687-4329CB8B5F89}"/>
              </a:ext>
            </a:extLst>
          </p:cNvPr>
          <p:cNvGraphicFramePr>
            <a:graphicFrameLocks noGrp="1"/>
          </p:cNvGraphicFramePr>
          <p:nvPr>
            <p:extLst>
              <p:ext uri="{D42A27DB-BD31-4B8C-83A1-F6EECF244321}">
                <p14:modId xmlns:p14="http://schemas.microsoft.com/office/powerpoint/2010/main" val="3652369773"/>
              </p:ext>
            </p:extLst>
          </p:nvPr>
        </p:nvGraphicFramePr>
        <p:xfrm>
          <a:off x="526014" y="6284723"/>
          <a:ext cx="5862294" cy="1834488"/>
        </p:xfrm>
        <a:graphic>
          <a:graphicData uri="http://schemas.openxmlformats.org/drawingml/2006/table">
            <a:tbl>
              <a:tblPr>
                <a:tableStyleId>{073A0DAA-6AF3-43AB-8588-CEC1D06C72B9}</a:tableStyleId>
              </a:tblPr>
              <a:tblGrid>
                <a:gridCol w="1824193">
                  <a:extLst>
                    <a:ext uri="{9D8B030D-6E8A-4147-A177-3AD203B41FA5}">
                      <a16:colId xmlns:a16="http://schemas.microsoft.com/office/drawing/2014/main" val="20000"/>
                    </a:ext>
                  </a:extLst>
                </a:gridCol>
                <a:gridCol w="4038101">
                  <a:extLst>
                    <a:ext uri="{9D8B030D-6E8A-4147-A177-3AD203B41FA5}">
                      <a16:colId xmlns:a16="http://schemas.microsoft.com/office/drawing/2014/main" val="20001"/>
                    </a:ext>
                  </a:extLst>
                </a:gridCol>
              </a:tblGrid>
              <a:tr h="532370">
                <a:tc>
                  <a:txBody>
                    <a:bodyPr/>
                    <a:lstStyle/>
                    <a:p>
                      <a:pPr algn="ctr"/>
                      <a:r>
                        <a:rPr lang="ja-JP" altLang="en-US" sz="1000" b="1" i="0" u="none" dirty="0">
                          <a:solidFill>
                            <a:schemeClr val="bg1"/>
                          </a:solidFill>
                          <a:latin typeface="メイリオ" panose="020B0604030504040204" pitchFamily="50" charset="-128"/>
                          <a:ea typeface="メイリオ" panose="020B0604030504040204" pitchFamily="50" charset="-128"/>
                        </a:rPr>
                        <a:t>戦略</a:t>
                      </a:r>
                    </a:p>
                  </a:txBody>
                  <a:tcPr marL="82918" marR="82918" marT="41459" marB="41459" anchor="ctr">
                    <a:solidFill>
                      <a:schemeClr val="tx1">
                        <a:lumMod val="65000"/>
                        <a:lumOff val="35000"/>
                      </a:schemeClr>
                    </a:solidFill>
                  </a:tcPr>
                </a:tc>
                <a:tc>
                  <a:txBody>
                    <a:bodyPr/>
                    <a:lstStyle/>
                    <a:p>
                      <a:pPr algn="ctr"/>
                      <a:r>
                        <a:rPr lang="ja-JP" altLang="en-US" sz="1000" b="1">
                          <a:solidFill>
                            <a:schemeClr val="bg1"/>
                          </a:solidFill>
                          <a:latin typeface="メイリオ" panose="020B0604030504040204" pitchFamily="50" charset="-128"/>
                          <a:ea typeface="メイリオ" panose="020B0604030504040204" pitchFamily="50" charset="-128"/>
                        </a:rPr>
                        <a:t>戦術</a:t>
                      </a:r>
                    </a:p>
                  </a:txBody>
                  <a:tcPr marL="82918" marR="82918" marT="41459" marB="41459" anchor="ctr">
                    <a:solidFill>
                      <a:schemeClr val="tx1">
                        <a:lumMod val="65000"/>
                        <a:lumOff val="35000"/>
                      </a:schemeClr>
                    </a:solidFill>
                  </a:tcPr>
                </a:tc>
                <a:extLst>
                  <a:ext uri="{0D108BD9-81ED-4DB2-BD59-A6C34878D82A}">
                    <a16:rowId xmlns:a16="http://schemas.microsoft.com/office/drawing/2014/main" val="928034613"/>
                  </a:ext>
                </a:extLst>
              </a:tr>
              <a:tr h="1302118">
                <a:tc>
                  <a:txBody>
                    <a:bodyPr/>
                    <a:lstStyle/>
                    <a:p>
                      <a:r>
                        <a:rPr lang="ja-JP" altLang="en-US" sz="1000" b="0" kern="1200" dirty="0">
                          <a:solidFill>
                            <a:schemeClr val="tx1"/>
                          </a:solidFill>
                          <a:effectLst/>
                          <a:latin typeface="メイリオ" panose="020B0604030504040204" pitchFamily="50" charset="-128"/>
                          <a:ea typeface="メイリオ" panose="020B0604030504040204" pitchFamily="50" charset="-128"/>
                          <a:cs typeface="+mn-cs"/>
                        </a:rPr>
                        <a:t>２</a:t>
                      </a:r>
                      <a:r>
                        <a:rPr lang="ja-JP" altLang="ja-JP" sz="1000" b="0" kern="1200" dirty="0">
                          <a:solidFill>
                            <a:schemeClr val="tx1"/>
                          </a:solidFill>
                          <a:effectLst/>
                          <a:latin typeface="メイリオ" panose="020B0604030504040204" pitchFamily="50" charset="-128"/>
                          <a:ea typeface="メイリオ" panose="020B0604030504040204" pitchFamily="50" charset="-128"/>
                          <a:cs typeface="+mn-cs"/>
                        </a:rPr>
                        <a:t>．薬物依存症者に対する医療提供・相談体制等を整備し、適切な治療と効果的な社会復帰の支援を行う。</a:t>
                      </a:r>
                      <a:endParaRPr lang="ja-JP" altLang="en-US" sz="1000" b="0" i="0" u="none" dirty="0">
                        <a:solidFill>
                          <a:schemeClr val="tx1"/>
                        </a:solidFill>
                        <a:latin typeface="メイリオ" panose="020B0604030504040204" pitchFamily="50" charset="-128"/>
                        <a:ea typeface="メイリオ" panose="020B0604030504040204" pitchFamily="50" charset="-128"/>
                      </a:endParaRPr>
                    </a:p>
                  </a:txBody>
                  <a:tcPr marL="82918" marR="82918" marT="41459" marB="41459" anchor="ctr"/>
                </a:tc>
                <a:tc>
                  <a:txBody>
                    <a:bodyPr/>
                    <a:lstStyle/>
                    <a:p>
                      <a:r>
                        <a:rPr lang="en-US" altLang="ja-JP" sz="1000" b="0" kern="1200" dirty="0">
                          <a:solidFill>
                            <a:schemeClr val="tx1"/>
                          </a:solidFill>
                          <a:effectLst/>
                          <a:latin typeface="メイリオ" panose="020B0604030504040204" pitchFamily="50" charset="-128"/>
                          <a:ea typeface="メイリオ" panose="020B0604030504040204" pitchFamily="50" charset="-128"/>
                          <a:cs typeface="+mn-cs"/>
                        </a:rPr>
                        <a:t>H.</a:t>
                      </a:r>
                      <a:r>
                        <a:rPr lang="ja-JP" altLang="ja-JP" sz="1000" b="0" kern="1200" dirty="0">
                          <a:solidFill>
                            <a:schemeClr val="tx1"/>
                          </a:solidFill>
                          <a:effectLst/>
                          <a:latin typeface="メイリオ" panose="020B0604030504040204" pitchFamily="50" charset="-128"/>
                          <a:ea typeface="メイリオ" panose="020B0604030504040204" pitchFamily="50" charset="-128"/>
                          <a:cs typeface="+mn-cs"/>
                        </a:rPr>
                        <a:t>相談体制の充実</a:t>
                      </a:r>
                    </a:p>
                    <a:p>
                      <a:r>
                        <a:rPr lang="en-US" altLang="ja-JP" sz="1000" b="0" kern="1200" dirty="0">
                          <a:solidFill>
                            <a:schemeClr val="tx1"/>
                          </a:solidFill>
                          <a:effectLst/>
                          <a:latin typeface="メイリオ" panose="020B0604030504040204" pitchFamily="50" charset="-128"/>
                          <a:ea typeface="メイリオ" panose="020B0604030504040204" pitchFamily="50" charset="-128"/>
                          <a:cs typeface="+mn-cs"/>
                        </a:rPr>
                        <a:t>I.</a:t>
                      </a:r>
                      <a:r>
                        <a:rPr lang="ja-JP" altLang="ja-JP" sz="1000" b="0" kern="1200" dirty="0">
                          <a:solidFill>
                            <a:schemeClr val="tx1"/>
                          </a:solidFill>
                          <a:effectLst/>
                          <a:latin typeface="メイリオ" panose="020B0604030504040204" pitchFamily="50" charset="-128"/>
                          <a:ea typeface="メイリオ" panose="020B0604030504040204" pitchFamily="50" charset="-128"/>
                          <a:cs typeface="+mn-cs"/>
                        </a:rPr>
                        <a:t>依存症専門医療機関等の整備・充実</a:t>
                      </a:r>
                    </a:p>
                    <a:p>
                      <a:r>
                        <a:rPr lang="en-US" altLang="ja-JP" sz="1000" b="0" kern="1200" dirty="0">
                          <a:solidFill>
                            <a:schemeClr val="tx1"/>
                          </a:solidFill>
                          <a:effectLst/>
                          <a:latin typeface="メイリオ" panose="020B0604030504040204" pitchFamily="50" charset="-128"/>
                          <a:ea typeface="メイリオ" panose="020B0604030504040204" pitchFamily="50" charset="-128"/>
                          <a:cs typeface="+mn-cs"/>
                        </a:rPr>
                        <a:t>J.</a:t>
                      </a:r>
                      <a:r>
                        <a:rPr lang="ja-JP" altLang="ja-JP" sz="1000" b="0" kern="1200" dirty="0">
                          <a:solidFill>
                            <a:schemeClr val="tx1"/>
                          </a:solidFill>
                          <a:effectLst/>
                          <a:latin typeface="メイリオ" panose="020B0604030504040204" pitchFamily="50" charset="-128"/>
                          <a:ea typeface="メイリオ" panose="020B0604030504040204" pitchFamily="50" charset="-128"/>
                          <a:cs typeface="+mn-cs"/>
                        </a:rPr>
                        <a:t>急性中毒者の受け入れ体制及び医療機関のネットワークの整備</a:t>
                      </a:r>
                    </a:p>
                    <a:p>
                      <a:r>
                        <a:rPr lang="en-US" altLang="ja-JP" sz="1000" b="0" kern="1200" dirty="0">
                          <a:solidFill>
                            <a:schemeClr val="tx1"/>
                          </a:solidFill>
                          <a:effectLst/>
                          <a:latin typeface="メイリオ" panose="020B0604030504040204" pitchFamily="50" charset="-128"/>
                          <a:ea typeface="メイリオ" panose="020B0604030504040204" pitchFamily="50" charset="-128"/>
                          <a:cs typeface="+mn-cs"/>
                        </a:rPr>
                        <a:t>K.</a:t>
                      </a:r>
                      <a:r>
                        <a:rPr lang="ja-JP" altLang="ja-JP" sz="1000" b="0" kern="1200" dirty="0">
                          <a:solidFill>
                            <a:schemeClr val="tx1"/>
                          </a:solidFill>
                          <a:effectLst/>
                          <a:latin typeface="メイリオ" panose="020B0604030504040204" pitchFamily="50" charset="-128"/>
                          <a:ea typeface="メイリオ" panose="020B0604030504040204" pitchFamily="50" charset="-128"/>
                          <a:cs typeface="+mn-cs"/>
                        </a:rPr>
                        <a:t>関係機関と地域社会が連携した社会復帰支援の強化</a:t>
                      </a:r>
                    </a:p>
                    <a:p>
                      <a:r>
                        <a:rPr lang="en-US" altLang="ja-JP" sz="1000" b="0" kern="1200" dirty="0">
                          <a:solidFill>
                            <a:schemeClr val="tx1"/>
                          </a:solidFill>
                          <a:effectLst/>
                          <a:latin typeface="メイリオ" panose="020B0604030504040204" pitchFamily="50" charset="-128"/>
                          <a:ea typeface="メイリオ" panose="020B0604030504040204" pitchFamily="50" charset="-128"/>
                          <a:cs typeface="+mn-cs"/>
                        </a:rPr>
                        <a:t>L.</a:t>
                      </a:r>
                      <a:r>
                        <a:rPr lang="ja-JP" altLang="ja-JP" sz="1000" b="0" kern="1200" dirty="0">
                          <a:solidFill>
                            <a:schemeClr val="tx1"/>
                          </a:solidFill>
                          <a:effectLst/>
                          <a:latin typeface="メイリオ" panose="020B0604030504040204" pitchFamily="50" charset="-128"/>
                          <a:ea typeface="メイリオ" panose="020B0604030504040204" pitchFamily="50" charset="-128"/>
                          <a:cs typeface="+mn-cs"/>
                        </a:rPr>
                        <a:t>薬物依存自助グループ等民間団体との連携強化</a:t>
                      </a:r>
                    </a:p>
                    <a:p>
                      <a:r>
                        <a:rPr lang="en-US" altLang="ja-JP" sz="1000" b="0" kern="1200" dirty="0">
                          <a:solidFill>
                            <a:schemeClr val="tx1"/>
                          </a:solidFill>
                          <a:effectLst/>
                          <a:latin typeface="メイリオ" panose="020B0604030504040204" pitchFamily="50" charset="-128"/>
                          <a:ea typeface="メイリオ" panose="020B0604030504040204" pitchFamily="50" charset="-128"/>
                          <a:cs typeface="+mn-cs"/>
                        </a:rPr>
                        <a:t>M.</a:t>
                      </a:r>
                      <a:r>
                        <a:rPr lang="ja-JP" altLang="ja-JP" sz="1000" b="0" kern="1200" dirty="0">
                          <a:solidFill>
                            <a:schemeClr val="tx1"/>
                          </a:solidFill>
                          <a:effectLst/>
                          <a:latin typeface="メイリオ" panose="020B0604030504040204" pitchFamily="50" charset="-128"/>
                          <a:ea typeface="メイリオ" panose="020B0604030504040204" pitchFamily="50" charset="-128"/>
                          <a:cs typeface="+mn-cs"/>
                        </a:rPr>
                        <a:t>依存症に関する正しい理解の促進</a:t>
                      </a:r>
                    </a:p>
                    <a:p>
                      <a:r>
                        <a:rPr lang="en-US" altLang="ja-JP" sz="1000" b="0" kern="1200" dirty="0">
                          <a:solidFill>
                            <a:schemeClr val="tx1"/>
                          </a:solidFill>
                          <a:effectLst/>
                          <a:latin typeface="メイリオ" panose="020B0604030504040204" pitchFamily="50" charset="-128"/>
                          <a:ea typeface="メイリオ" panose="020B0604030504040204" pitchFamily="50" charset="-128"/>
                          <a:cs typeface="+mn-cs"/>
                        </a:rPr>
                        <a:t>N.</a:t>
                      </a:r>
                      <a:r>
                        <a:rPr lang="ja-JP" altLang="ja-JP" sz="1000" b="0" kern="1200" dirty="0">
                          <a:solidFill>
                            <a:schemeClr val="tx1"/>
                          </a:solidFill>
                          <a:effectLst/>
                          <a:latin typeface="メイリオ" panose="020B0604030504040204" pitchFamily="50" charset="-128"/>
                          <a:ea typeface="メイリオ" panose="020B0604030504040204" pitchFamily="50" charset="-128"/>
                          <a:cs typeface="+mn-cs"/>
                        </a:rPr>
                        <a:t>薬物依存症者に対する効果的な治療・支援、薬物乱用の実態等に関する情報収集</a:t>
                      </a:r>
                      <a:endParaRPr lang="ja-JP" altLang="en-US" sz="1000" b="0" dirty="0">
                        <a:solidFill>
                          <a:schemeClr val="tx1"/>
                        </a:solidFill>
                        <a:latin typeface="メイリオ" panose="020B0604030504040204" pitchFamily="50" charset="-128"/>
                        <a:ea typeface="メイリオ" panose="020B0604030504040204" pitchFamily="50" charset="-128"/>
                      </a:endParaRPr>
                    </a:p>
                  </a:txBody>
                  <a:tcPr marL="82918" marR="82918" marT="41459" marB="41459" anchor="ctr"/>
                </a:tc>
                <a:extLst>
                  <a:ext uri="{0D108BD9-81ED-4DB2-BD59-A6C34878D82A}">
                    <a16:rowId xmlns:a16="http://schemas.microsoft.com/office/drawing/2014/main" val="10001"/>
                  </a:ext>
                </a:extLst>
              </a:tr>
            </a:tbl>
          </a:graphicData>
        </a:graphic>
      </p:graphicFrame>
      <p:sp>
        <p:nvSpPr>
          <p:cNvPr id="23" name="Rectangle 9">
            <a:extLst>
              <a:ext uri="{FF2B5EF4-FFF2-40B4-BE49-F238E27FC236}">
                <a16:creationId xmlns:a16="http://schemas.microsoft.com/office/drawing/2014/main" id="{39DF00A4-453C-65A9-D0F6-3D61E83D602D}"/>
              </a:ext>
            </a:extLst>
          </p:cNvPr>
          <p:cNvSpPr/>
          <p:nvPr/>
        </p:nvSpPr>
        <p:spPr>
          <a:xfrm>
            <a:off x="497508" y="1350534"/>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b="1">
              <a:solidFill>
                <a:schemeClr val="tx1"/>
              </a:solidFill>
            </a:endParaRPr>
          </a:p>
        </p:txBody>
      </p:sp>
      <p:sp>
        <p:nvSpPr>
          <p:cNvPr id="24" name="Rectangle 10">
            <a:extLst>
              <a:ext uri="{FF2B5EF4-FFF2-40B4-BE49-F238E27FC236}">
                <a16:creationId xmlns:a16="http://schemas.microsoft.com/office/drawing/2014/main" id="{4C84CD8A-E833-C105-51D9-CACDD51BD713}"/>
              </a:ext>
            </a:extLst>
          </p:cNvPr>
          <p:cNvSpPr/>
          <p:nvPr/>
        </p:nvSpPr>
        <p:spPr>
          <a:xfrm>
            <a:off x="497507" y="1350534"/>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b="1">
              <a:solidFill>
                <a:schemeClr val="tx1"/>
              </a:solidFill>
            </a:endParaRPr>
          </a:p>
        </p:txBody>
      </p:sp>
      <p:sp>
        <p:nvSpPr>
          <p:cNvPr id="25" name="TextBox 11">
            <a:extLst>
              <a:ext uri="{FF2B5EF4-FFF2-40B4-BE49-F238E27FC236}">
                <a16:creationId xmlns:a16="http://schemas.microsoft.com/office/drawing/2014/main" id="{E7345E4E-17FF-E65A-5A28-5B27D93BA2D1}"/>
              </a:ext>
            </a:extLst>
          </p:cNvPr>
          <p:cNvSpPr txBox="1"/>
          <p:nvPr/>
        </p:nvSpPr>
        <p:spPr>
          <a:xfrm>
            <a:off x="663343" y="1391997"/>
            <a:ext cx="5472580" cy="495392"/>
          </a:xfrm>
          <a:prstGeom prst="rect">
            <a:avLst/>
          </a:prstGeom>
          <a:noFill/>
        </p:spPr>
        <p:txBody>
          <a:bodyPr wrap="square" lIns="0" tIns="0" rIns="0" bIns="0">
            <a:spAutoFit/>
          </a:bodyPr>
          <a:lstStyle/>
          <a:p>
            <a:r>
              <a:rPr lang="ja-JP" altLang="en-US" sz="1270" b="1" dirty="0">
                <a:latin typeface="メイリオ" panose="020B0604030504040204" pitchFamily="50" charset="-128"/>
                <a:ea typeface="メイリオ" panose="020B0604030504040204" pitchFamily="50" charset="-128"/>
              </a:rPr>
              <a:t>①第２期大阪府アルコール健康障がい対策推進計画</a:t>
            </a:r>
            <a:r>
              <a:rPr lang="ja-JP" altLang="en-US" sz="997" b="1" dirty="0">
                <a:latin typeface="メイリオ" panose="020B0604030504040204" pitchFamily="50" charset="-128"/>
                <a:ea typeface="メイリオ" panose="020B0604030504040204" pitchFamily="50" charset="-128"/>
              </a:rPr>
              <a:t>（計画期間：令和６～８年度）</a:t>
            </a:r>
            <a:endParaRPr lang="ja-JP" altLang="en-US" sz="1270" b="1" dirty="0">
              <a:latin typeface="メイリオ" panose="020B0604030504040204" pitchFamily="50" charset="-128"/>
              <a:ea typeface="メイリオ" panose="020B0604030504040204" pitchFamily="50" charset="-128"/>
            </a:endParaRPr>
          </a:p>
          <a:p>
            <a:endParaRPr lang="ja-JP" altLang="en-US" sz="952" b="1" dirty="0">
              <a:latin typeface="メイリオ" panose="020B0604030504040204" pitchFamily="50" charset="-128"/>
              <a:ea typeface="メイリオ" panose="020B0604030504040204" pitchFamily="50" charset="-128"/>
            </a:endParaRPr>
          </a:p>
        </p:txBody>
      </p:sp>
      <p:sp>
        <p:nvSpPr>
          <p:cNvPr id="27" name="Rectangle 13">
            <a:extLst>
              <a:ext uri="{FF2B5EF4-FFF2-40B4-BE49-F238E27FC236}">
                <a16:creationId xmlns:a16="http://schemas.microsoft.com/office/drawing/2014/main" id="{1928A4C3-610B-76B3-A4C4-D51260B52913}"/>
              </a:ext>
            </a:extLst>
          </p:cNvPr>
          <p:cNvSpPr/>
          <p:nvPr/>
        </p:nvSpPr>
        <p:spPr>
          <a:xfrm>
            <a:off x="497508" y="5393954"/>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b="1">
              <a:solidFill>
                <a:schemeClr val="tx1"/>
              </a:solidFill>
            </a:endParaRPr>
          </a:p>
        </p:txBody>
      </p:sp>
      <p:sp>
        <p:nvSpPr>
          <p:cNvPr id="29" name="Rectangle 14">
            <a:extLst>
              <a:ext uri="{FF2B5EF4-FFF2-40B4-BE49-F238E27FC236}">
                <a16:creationId xmlns:a16="http://schemas.microsoft.com/office/drawing/2014/main" id="{790ABD5C-EB06-7A9E-0E5C-8C0DF3E2752B}"/>
              </a:ext>
            </a:extLst>
          </p:cNvPr>
          <p:cNvSpPr/>
          <p:nvPr/>
        </p:nvSpPr>
        <p:spPr>
          <a:xfrm>
            <a:off x="497507" y="5393954"/>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b="1">
              <a:solidFill>
                <a:schemeClr val="tx1"/>
              </a:solidFill>
            </a:endParaRPr>
          </a:p>
        </p:txBody>
      </p:sp>
      <p:sp>
        <p:nvSpPr>
          <p:cNvPr id="30" name="TextBox 15">
            <a:extLst>
              <a:ext uri="{FF2B5EF4-FFF2-40B4-BE49-F238E27FC236}">
                <a16:creationId xmlns:a16="http://schemas.microsoft.com/office/drawing/2014/main" id="{783B2E27-CBF5-4E59-D0A0-E5B2972F7BA8}"/>
              </a:ext>
            </a:extLst>
          </p:cNvPr>
          <p:cNvSpPr txBox="1"/>
          <p:nvPr/>
        </p:nvSpPr>
        <p:spPr>
          <a:xfrm>
            <a:off x="663343" y="5464037"/>
            <a:ext cx="5472580" cy="195438"/>
          </a:xfrm>
          <a:prstGeom prst="rect">
            <a:avLst/>
          </a:prstGeom>
          <a:noFill/>
        </p:spPr>
        <p:txBody>
          <a:bodyPr wrap="square" lIns="0" tIns="0" rIns="0" bIns="0">
            <a:spAutoFit/>
          </a:bodyPr>
          <a:lstStyle/>
          <a:p>
            <a:r>
              <a:rPr lang="zh-CN" altLang="en-US" sz="1270" b="1" dirty="0">
                <a:latin typeface="メイリオ" panose="020B0604030504040204" pitchFamily="50" charset="-128"/>
                <a:ea typeface="メイリオ" panose="020B0604030504040204" pitchFamily="50" charset="-128"/>
              </a:rPr>
              <a:t>②大阪薬物乱用防止第六次戦略</a:t>
            </a:r>
            <a:r>
              <a:rPr lang="zh-CN" altLang="en-US" sz="997" b="1" dirty="0">
                <a:latin typeface="メイリオ" panose="020B0604030504040204" pitchFamily="50" charset="-128"/>
                <a:ea typeface="メイリオ" panose="020B0604030504040204" pitchFamily="50" charset="-128"/>
              </a:rPr>
              <a:t>（令和</a:t>
            </a:r>
            <a:r>
              <a:rPr lang="ja-JP" altLang="en-US" sz="997" b="1" dirty="0">
                <a:latin typeface="メイリオ" panose="020B0604030504040204" pitchFamily="50" charset="-128"/>
                <a:ea typeface="メイリオ" panose="020B0604030504040204" pitchFamily="50" charset="-128"/>
              </a:rPr>
              <a:t>５</a:t>
            </a:r>
            <a:r>
              <a:rPr lang="zh-CN" altLang="en-US" sz="997" b="1" dirty="0">
                <a:latin typeface="メイリオ" panose="020B0604030504040204" pitchFamily="50" charset="-128"/>
                <a:ea typeface="メイリオ" panose="020B0604030504040204" pitchFamily="50" charset="-128"/>
              </a:rPr>
              <a:t>年度策定）</a:t>
            </a:r>
            <a:endParaRPr sz="1270" b="1" dirty="0">
              <a:latin typeface="メイリオ" panose="020B0604030504040204" pitchFamily="50" charset="-128"/>
              <a:ea typeface="メイリオ" panose="020B0604030504040204" pitchFamily="50" charset="-128"/>
            </a:endParaRPr>
          </a:p>
        </p:txBody>
      </p:sp>
      <p:sp>
        <p:nvSpPr>
          <p:cNvPr id="10" name="TextBox 2">
            <a:extLst>
              <a:ext uri="{FF2B5EF4-FFF2-40B4-BE49-F238E27FC236}">
                <a16:creationId xmlns:a16="http://schemas.microsoft.com/office/drawing/2014/main" id="{4D51FF1F-53E5-2F3C-34CF-B7B907A4567D}"/>
              </a:ext>
            </a:extLst>
          </p:cNvPr>
          <p:cNvSpPr txBox="1"/>
          <p:nvPr/>
        </p:nvSpPr>
        <p:spPr>
          <a:xfrm>
            <a:off x="497507" y="314061"/>
            <a:ext cx="3731305" cy="264944"/>
          </a:xfrm>
          <a:prstGeom prst="rect">
            <a:avLst/>
          </a:prstGeom>
          <a:noFill/>
        </p:spPr>
        <p:txBody>
          <a:bodyPr wrap="square" lIns="0" tIns="0" rIns="0" bIns="0">
            <a:spAutoFit/>
          </a:bodyPr>
          <a:lstStyle/>
          <a:p>
            <a:r>
              <a:rPr sz="861" b="1" dirty="0">
                <a:latin typeface="メイリオ" panose="020B0604030504040204" pitchFamily="50" charset="-128"/>
                <a:ea typeface="メイリオ" panose="020B0604030504040204" pitchFamily="50" charset="-128"/>
              </a:rPr>
              <a:t>Ⅱ.</a:t>
            </a:r>
            <a:r>
              <a:rPr lang="ja-JP" altLang="en-US" sz="861" b="1" dirty="0">
                <a:latin typeface="メイリオ" panose="020B0604030504040204" pitchFamily="50" charset="-128"/>
                <a:ea typeface="メイリオ" panose="020B0604030504040204" pitchFamily="50" charset="-128"/>
              </a:rPr>
              <a:t>我が国及び大阪府市の依存症対策の現状</a:t>
            </a:r>
          </a:p>
          <a:p>
            <a:endParaRPr sz="861" b="1" dirty="0">
              <a:latin typeface="メイリオ" panose="020B0604030504040204" pitchFamily="50" charset="-128"/>
              <a:ea typeface="メイリオ" panose="020B0604030504040204" pitchFamily="50"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B00A0-947C-D919-5CB9-1FF0FE53A2A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E84657A-55DC-2400-6C23-8D40FF5D4CA7}"/>
              </a:ext>
            </a:extLst>
          </p:cNvPr>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b="1">
              <a:solidFill>
                <a:schemeClr val="tx1"/>
              </a:solidFill>
            </a:endParaRPr>
          </a:p>
        </p:txBody>
      </p:sp>
      <p:sp>
        <p:nvSpPr>
          <p:cNvPr id="5" name="Rectangle 4">
            <a:extLst>
              <a:ext uri="{FF2B5EF4-FFF2-40B4-BE49-F238E27FC236}">
                <a16:creationId xmlns:a16="http://schemas.microsoft.com/office/drawing/2014/main" id="{A58A0A05-5A40-C796-C54D-8192B084D728}"/>
              </a:ext>
            </a:extLst>
          </p:cNvPr>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b="1">
              <a:solidFill>
                <a:schemeClr val="tx1"/>
              </a:solidFill>
            </a:endParaRPr>
          </a:p>
        </p:txBody>
      </p:sp>
      <p:sp>
        <p:nvSpPr>
          <p:cNvPr id="6" name="TextBox 5">
            <a:extLst>
              <a:ext uri="{FF2B5EF4-FFF2-40B4-BE49-F238E27FC236}">
                <a16:creationId xmlns:a16="http://schemas.microsoft.com/office/drawing/2014/main" id="{31D08F84-48AD-0C7B-DF73-CD8677A9C761}"/>
              </a:ext>
            </a:extLst>
          </p:cNvPr>
          <p:cNvSpPr txBox="1"/>
          <p:nvPr/>
        </p:nvSpPr>
        <p:spPr>
          <a:xfrm>
            <a:off x="4145898" y="9410153"/>
            <a:ext cx="2213908" cy="139590"/>
          </a:xfrm>
          <a:prstGeom prst="rect">
            <a:avLst/>
          </a:prstGeom>
          <a:noFill/>
        </p:spPr>
        <p:txBody>
          <a:bodyPr wrap="square" lIns="0" tIns="0" rIns="0" bIns="0">
            <a:spAutoFit/>
          </a:bodyPr>
          <a:lstStyle>
            <a:defPPr>
              <a:defRPr lang="en-US"/>
            </a:defPPr>
            <a:lvl1pPr algn="r">
              <a:defRPr sz="907">
                <a:latin typeface="Arial"/>
              </a:defRPr>
            </a:lvl1pPr>
          </a:lstStyle>
          <a:p>
            <a:r>
              <a:rPr dirty="0"/>
              <a:t>1</a:t>
            </a:r>
            <a:r>
              <a:rPr lang="en-US" dirty="0"/>
              <a:t>3</a:t>
            </a:r>
            <a:r>
              <a:rPr dirty="0"/>
              <a:t> </a:t>
            </a:r>
            <a:r>
              <a:rPr lang="en-US" altLang="ja-JP" dirty="0"/>
              <a:t>/ 30</a:t>
            </a:r>
            <a:endParaRPr dirty="0"/>
          </a:p>
        </p:txBody>
      </p:sp>
      <p:sp>
        <p:nvSpPr>
          <p:cNvPr id="7" name="Rectangle 6">
            <a:extLst>
              <a:ext uri="{FF2B5EF4-FFF2-40B4-BE49-F238E27FC236}">
                <a16:creationId xmlns:a16="http://schemas.microsoft.com/office/drawing/2014/main" id="{D8A79938-9180-7F6A-638E-14DF7507D7DD}"/>
              </a:ext>
            </a:extLst>
          </p:cNvPr>
          <p:cNvSpPr/>
          <p:nvPr/>
        </p:nvSpPr>
        <p:spPr>
          <a:xfrm>
            <a:off x="497507" y="728650"/>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b="1">
              <a:solidFill>
                <a:schemeClr val="tx1"/>
              </a:solidFill>
            </a:endParaRPr>
          </a:p>
        </p:txBody>
      </p:sp>
      <p:sp>
        <p:nvSpPr>
          <p:cNvPr id="8" name="TextBox 7">
            <a:extLst>
              <a:ext uri="{FF2B5EF4-FFF2-40B4-BE49-F238E27FC236}">
                <a16:creationId xmlns:a16="http://schemas.microsoft.com/office/drawing/2014/main" id="{7027FEEC-C431-F412-F4CA-DCE959732CFB}"/>
              </a:ext>
            </a:extLst>
          </p:cNvPr>
          <p:cNvSpPr txBox="1"/>
          <p:nvPr/>
        </p:nvSpPr>
        <p:spPr>
          <a:xfrm>
            <a:off x="704802" y="715200"/>
            <a:ext cx="5638416" cy="209288"/>
          </a:xfrm>
          <a:prstGeom prst="rect">
            <a:avLst/>
          </a:prstGeom>
          <a:noFill/>
        </p:spPr>
        <p:txBody>
          <a:bodyPr wrap="square" lIns="0" tIns="0" rIns="0" bIns="0">
            <a:spAutoFit/>
          </a:bodyPr>
          <a:lstStyle/>
          <a:p>
            <a:r>
              <a:rPr lang="en-US" altLang="ja-JP" sz="1360" b="1" dirty="0">
                <a:latin typeface="メイリオ" panose="020B0604030504040204" pitchFamily="50" charset="-128"/>
                <a:ea typeface="メイリオ" panose="020B0604030504040204" pitchFamily="50" charset="-128"/>
              </a:rPr>
              <a:t>3. </a:t>
            </a:r>
            <a:r>
              <a:rPr lang="ja-JP" altLang="en-US" sz="1360" b="1" dirty="0">
                <a:latin typeface="メイリオ" panose="020B0604030504040204" pitchFamily="50" charset="-128"/>
                <a:ea typeface="メイリオ" panose="020B0604030504040204" pitchFamily="50" charset="-128"/>
              </a:rPr>
              <a:t>大阪における依存症の現状</a:t>
            </a:r>
          </a:p>
        </p:txBody>
      </p:sp>
      <p:sp>
        <p:nvSpPr>
          <p:cNvPr id="9" name="Rectangle 8">
            <a:extLst>
              <a:ext uri="{FF2B5EF4-FFF2-40B4-BE49-F238E27FC236}">
                <a16:creationId xmlns:a16="http://schemas.microsoft.com/office/drawing/2014/main" id="{CCBD0DF0-F8EA-5A23-5DCA-5DB543A74412}"/>
              </a:ext>
            </a:extLst>
          </p:cNvPr>
          <p:cNvSpPr/>
          <p:nvPr/>
        </p:nvSpPr>
        <p:spPr>
          <a:xfrm>
            <a:off x="497508" y="1018863"/>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b="1">
              <a:solidFill>
                <a:schemeClr val="tx1"/>
              </a:solidFill>
            </a:endParaRPr>
          </a:p>
        </p:txBody>
      </p:sp>
      <p:sp>
        <p:nvSpPr>
          <p:cNvPr id="20" name="テキスト ボックス 19">
            <a:extLst>
              <a:ext uri="{FF2B5EF4-FFF2-40B4-BE49-F238E27FC236}">
                <a16:creationId xmlns:a16="http://schemas.microsoft.com/office/drawing/2014/main" id="{E8631DBE-42B8-EF57-A390-83090759D5EC}"/>
              </a:ext>
            </a:extLst>
          </p:cNvPr>
          <p:cNvSpPr txBox="1"/>
          <p:nvPr/>
        </p:nvSpPr>
        <p:spPr>
          <a:xfrm>
            <a:off x="497510" y="1830729"/>
            <a:ext cx="5862295" cy="399212"/>
          </a:xfrm>
          <a:prstGeom prst="rect">
            <a:avLst/>
          </a:prstGeom>
          <a:noFill/>
        </p:spPr>
        <p:txBody>
          <a:bodyPr wrap="square">
            <a:spAutoFit/>
          </a:bodyPr>
          <a:lstStyle/>
          <a:p>
            <a:pPr>
              <a:spcAft>
                <a:spcPts val="544"/>
              </a:spcAft>
            </a:pPr>
            <a:r>
              <a:rPr lang="ja-JP" altLang="en-US" sz="997" dirty="0">
                <a:latin typeface="Arial" panose="020B0604020202020204" pitchFamily="34" charset="0"/>
                <a:ea typeface="メイリオ" panose="020B0604030504040204" pitchFamily="50" charset="-128"/>
                <a:cs typeface="Times New Roman" panose="02020603050405020304" pitchFamily="18" charset="0"/>
              </a:rPr>
              <a:t>７つの基本方針と９つの重点施策を設定し、取組を進めている。基本方針</a:t>
            </a:r>
            <a:r>
              <a:rPr lang="en-US" altLang="ja-JP" sz="997" dirty="0">
                <a:latin typeface="Arial" panose="020B0604020202020204" pitchFamily="34" charset="0"/>
                <a:ea typeface="メイリオ" panose="020B0604030504040204" pitchFamily="50" charset="-128"/>
                <a:cs typeface="Times New Roman" panose="02020603050405020304" pitchFamily="18" charset="0"/>
              </a:rPr>
              <a:t>Ⅴ</a:t>
            </a:r>
            <a:r>
              <a:rPr lang="ja-JP" altLang="en-US" sz="997" dirty="0">
                <a:latin typeface="Arial" panose="020B0604020202020204" pitchFamily="34" charset="0"/>
                <a:ea typeface="メイリオ" panose="020B0604030504040204" pitchFamily="50" charset="-128"/>
                <a:cs typeface="Times New Roman" panose="02020603050405020304" pitchFamily="18" charset="0"/>
              </a:rPr>
              <a:t>「大阪独自の支援体制の構築」として、センターの開設準備を掲げている。</a:t>
            </a:r>
            <a:endParaRPr lang="en-US" altLang="ja-JP" sz="997" dirty="0">
              <a:latin typeface="Arial" panose="020B0604020202020204" pitchFamily="34" charset="0"/>
              <a:ea typeface="メイリオ" panose="020B0604030504040204" pitchFamily="50" charset="-128"/>
              <a:cs typeface="Times New Roman" panose="02020603050405020304" pitchFamily="18" charset="0"/>
            </a:endParaRPr>
          </a:p>
        </p:txBody>
      </p:sp>
      <p:graphicFrame>
        <p:nvGraphicFramePr>
          <p:cNvPr id="13" name="Table 12">
            <a:extLst>
              <a:ext uri="{FF2B5EF4-FFF2-40B4-BE49-F238E27FC236}">
                <a16:creationId xmlns:a16="http://schemas.microsoft.com/office/drawing/2014/main" id="{2BF5FAC8-4C31-C8D2-5938-371509B25CBD}"/>
              </a:ext>
            </a:extLst>
          </p:cNvPr>
          <p:cNvGraphicFramePr>
            <a:graphicFrameLocks noGrp="1"/>
          </p:cNvGraphicFramePr>
          <p:nvPr>
            <p:extLst>
              <p:ext uri="{D42A27DB-BD31-4B8C-83A1-F6EECF244321}">
                <p14:modId xmlns:p14="http://schemas.microsoft.com/office/powerpoint/2010/main" val="1285525469"/>
              </p:ext>
            </p:extLst>
          </p:nvPr>
        </p:nvGraphicFramePr>
        <p:xfrm>
          <a:off x="497853" y="2371696"/>
          <a:ext cx="5862294" cy="4450100"/>
        </p:xfrm>
        <a:graphic>
          <a:graphicData uri="http://schemas.openxmlformats.org/drawingml/2006/table">
            <a:tbl>
              <a:tblPr>
                <a:tableStyleId>{073A0DAA-6AF3-43AB-8588-CEC1D06C72B9}</a:tableStyleId>
              </a:tblPr>
              <a:tblGrid>
                <a:gridCol w="1928355">
                  <a:extLst>
                    <a:ext uri="{9D8B030D-6E8A-4147-A177-3AD203B41FA5}">
                      <a16:colId xmlns:a16="http://schemas.microsoft.com/office/drawing/2014/main" val="20000"/>
                    </a:ext>
                  </a:extLst>
                </a:gridCol>
                <a:gridCol w="3933939">
                  <a:extLst>
                    <a:ext uri="{9D8B030D-6E8A-4147-A177-3AD203B41FA5}">
                      <a16:colId xmlns:a16="http://schemas.microsoft.com/office/drawing/2014/main" val="20001"/>
                    </a:ext>
                  </a:extLst>
                </a:gridCol>
              </a:tblGrid>
              <a:tr h="532370">
                <a:tc>
                  <a:txBody>
                    <a:bodyPr/>
                    <a:lstStyle/>
                    <a:p>
                      <a:pPr algn="ctr"/>
                      <a:r>
                        <a:rPr lang="ja-JP" altLang="en-US" sz="1000" b="1" i="0" u="none">
                          <a:solidFill>
                            <a:schemeClr val="bg1"/>
                          </a:solidFill>
                          <a:latin typeface="メイリオ" panose="020B0604030504040204" pitchFamily="50" charset="-128"/>
                          <a:ea typeface="メイリオ" panose="020B0604030504040204" pitchFamily="50" charset="-128"/>
                        </a:rPr>
                        <a:t>基本方針</a:t>
                      </a:r>
                    </a:p>
                  </a:txBody>
                  <a:tcPr marL="82918" marR="82918" marT="41459" marB="41459" anchor="ctr">
                    <a:solidFill>
                      <a:schemeClr val="tx1">
                        <a:lumMod val="65000"/>
                        <a:lumOff val="35000"/>
                      </a:schemeClr>
                    </a:solidFill>
                  </a:tcPr>
                </a:tc>
                <a:tc>
                  <a:txBody>
                    <a:bodyPr/>
                    <a:lstStyle/>
                    <a:p>
                      <a:pPr algn="ctr"/>
                      <a:r>
                        <a:rPr lang="ja-JP" altLang="en-US" sz="1000" b="1">
                          <a:solidFill>
                            <a:schemeClr val="bg1"/>
                          </a:solidFill>
                          <a:latin typeface="メイリオ" panose="020B0604030504040204" pitchFamily="50" charset="-128"/>
                          <a:ea typeface="メイリオ" panose="020B0604030504040204" pitchFamily="50" charset="-128"/>
                        </a:rPr>
                        <a:t>重点施策</a:t>
                      </a:r>
                    </a:p>
                  </a:txBody>
                  <a:tcPr marL="82918" marR="82918" marT="41459" marB="41459" anchor="ctr">
                    <a:solidFill>
                      <a:schemeClr val="tx1">
                        <a:lumMod val="65000"/>
                        <a:lumOff val="35000"/>
                      </a:schemeClr>
                    </a:solidFill>
                  </a:tcPr>
                </a:tc>
                <a:extLst>
                  <a:ext uri="{0D108BD9-81ED-4DB2-BD59-A6C34878D82A}">
                    <a16:rowId xmlns:a16="http://schemas.microsoft.com/office/drawing/2014/main" val="928034613"/>
                  </a:ext>
                </a:extLst>
              </a:tr>
              <a:tr h="540118">
                <a:tc>
                  <a:txBody>
                    <a:bodyPr/>
                    <a:lstStyle/>
                    <a:p>
                      <a:r>
                        <a:rPr lang="en-US" altLang="ja-JP" sz="1000" b="0" i="0" u="none">
                          <a:solidFill>
                            <a:schemeClr val="tx1"/>
                          </a:solidFill>
                          <a:latin typeface="メイリオ" panose="020B0604030504040204" pitchFamily="50" charset="-128"/>
                          <a:ea typeface="メイリオ" panose="020B0604030504040204" pitchFamily="50" charset="-128"/>
                        </a:rPr>
                        <a:t>Ⅰ </a:t>
                      </a:r>
                      <a:r>
                        <a:rPr lang="ja-JP" altLang="en-US" sz="1000" b="0" i="0" u="none">
                          <a:solidFill>
                            <a:schemeClr val="tx1"/>
                          </a:solidFill>
                          <a:latin typeface="メイリオ" panose="020B0604030504040204" pitchFamily="50" charset="-128"/>
                          <a:ea typeface="メイリオ" panose="020B0604030504040204" pitchFamily="50" charset="-128"/>
                        </a:rPr>
                        <a:t>予防・普及啓発の強化</a:t>
                      </a:r>
                    </a:p>
                  </a:txBody>
                  <a:tcPr marL="82918" marR="82918" marT="41459" marB="41459" anchor="ctr"/>
                </a:tc>
                <a:tc>
                  <a:txBody>
                    <a:bodyPr/>
                    <a:lstStyle/>
                    <a:p>
                      <a:r>
                        <a:rPr lang="ja-JP" altLang="en-US" sz="1000" b="0" dirty="0">
                          <a:solidFill>
                            <a:schemeClr val="tx1"/>
                          </a:solidFill>
                          <a:latin typeface="メイリオ" panose="020B0604030504040204" pitchFamily="50" charset="-128"/>
                          <a:ea typeface="メイリオ" panose="020B0604030504040204" pitchFamily="50" charset="-128"/>
                        </a:rPr>
                        <a:t>①発症予防・正しい知識の普及啓発の強化 </a:t>
                      </a:r>
                    </a:p>
                    <a:p>
                      <a:r>
                        <a:rPr lang="ja-JP" altLang="en-US" sz="1000" b="0" dirty="0">
                          <a:solidFill>
                            <a:schemeClr val="tx1"/>
                          </a:solidFill>
                          <a:latin typeface="メイリオ" panose="020B0604030504040204" pitchFamily="50" charset="-128"/>
                          <a:ea typeface="メイリオ" panose="020B0604030504040204" pitchFamily="50" charset="-128"/>
                        </a:rPr>
                        <a:t>②若年層向け予防教育の強化</a:t>
                      </a:r>
                    </a:p>
                  </a:txBody>
                  <a:tcPr marL="82918" marR="82918" marT="41459" marB="41459" anchor="ctr"/>
                </a:tc>
                <a:extLst>
                  <a:ext uri="{0D108BD9-81ED-4DB2-BD59-A6C34878D82A}">
                    <a16:rowId xmlns:a16="http://schemas.microsoft.com/office/drawing/2014/main" val="10001"/>
                  </a:ext>
                </a:extLst>
              </a:tr>
              <a:tr h="540118">
                <a:tc>
                  <a:txBody>
                    <a:bodyPr/>
                    <a:lstStyle/>
                    <a:p>
                      <a:r>
                        <a:rPr lang="en-US" altLang="ja-JP" sz="1000" b="0" i="0" u="none">
                          <a:solidFill>
                            <a:schemeClr val="tx1"/>
                          </a:solidFill>
                          <a:latin typeface="メイリオ" panose="020B0604030504040204" pitchFamily="50" charset="-128"/>
                          <a:ea typeface="メイリオ" panose="020B0604030504040204" pitchFamily="50" charset="-128"/>
                        </a:rPr>
                        <a:t>Ⅱ </a:t>
                      </a:r>
                      <a:r>
                        <a:rPr lang="ja-JP" altLang="en-US" sz="1000" b="0" i="0" u="none">
                          <a:solidFill>
                            <a:schemeClr val="tx1"/>
                          </a:solidFill>
                          <a:latin typeface="メイリオ" panose="020B0604030504040204" pitchFamily="50" charset="-128"/>
                          <a:ea typeface="メイリオ" panose="020B0604030504040204" pitchFamily="50" charset="-128"/>
                        </a:rPr>
                        <a:t>相談支援体制の強化</a:t>
                      </a:r>
                    </a:p>
                  </a:txBody>
                  <a:tcPr marL="82918" marR="82918" marT="41459" marB="41459" anchor="ctr"/>
                </a:tc>
                <a:tc>
                  <a:txBody>
                    <a:bodyPr/>
                    <a:lstStyle/>
                    <a:p>
                      <a:r>
                        <a:rPr lang="ja-JP" altLang="en-US" sz="1000" b="0" dirty="0">
                          <a:solidFill>
                            <a:schemeClr val="tx1"/>
                          </a:solidFill>
                          <a:latin typeface="メイリオ" panose="020B0604030504040204" pitchFamily="50" charset="-128"/>
                          <a:ea typeface="メイリオ" panose="020B0604030504040204" pitchFamily="50" charset="-128"/>
                        </a:rPr>
                        <a:t>③依存症の本人及びその家族等への相談支援体制の充実</a:t>
                      </a:r>
                    </a:p>
                  </a:txBody>
                  <a:tcPr marL="82918" marR="82918" marT="41459" marB="41459" anchor="ctr"/>
                </a:tc>
                <a:extLst>
                  <a:ext uri="{0D108BD9-81ED-4DB2-BD59-A6C34878D82A}">
                    <a16:rowId xmlns:a16="http://schemas.microsoft.com/office/drawing/2014/main" val="3969939088"/>
                  </a:ext>
                </a:extLst>
              </a:tr>
              <a:tr h="54011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1000" b="0" i="0" u="none">
                          <a:solidFill>
                            <a:schemeClr val="tx1"/>
                          </a:solidFill>
                          <a:latin typeface="メイリオ" panose="020B0604030504040204" pitchFamily="50" charset="-128"/>
                          <a:ea typeface="メイリオ" panose="020B0604030504040204" pitchFamily="50" charset="-128"/>
                        </a:rPr>
                        <a:t>Ⅲ</a:t>
                      </a:r>
                      <a:r>
                        <a:rPr lang="ja-JP" altLang="en-US" sz="1000" b="0" i="0" u="none">
                          <a:solidFill>
                            <a:schemeClr val="tx1"/>
                          </a:solidFill>
                          <a:latin typeface="メイリオ" panose="020B0604030504040204" pitchFamily="50" charset="-128"/>
                          <a:ea typeface="メイリオ" panose="020B0604030504040204" pitchFamily="50" charset="-128"/>
                        </a:rPr>
                        <a:t> 治療体制の強化</a:t>
                      </a:r>
                    </a:p>
                  </a:txBody>
                  <a:tcPr marL="82918" marR="82918" marT="41459" marB="41459" anchor="ctr"/>
                </a:tc>
                <a:tc>
                  <a:txBody>
                    <a:bodyPr/>
                    <a:lstStyle/>
                    <a:p>
                      <a:r>
                        <a:rPr lang="ja-JP" altLang="en-US" sz="1000" b="0">
                          <a:solidFill>
                            <a:schemeClr val="tx1"/>
                          </a:solidFill>
                          <a:latin typeface="メイリオ" panose="020B0604030504040204" pitchFamily="50" charset="-128"/>
                          <a:ea typeface="メイリオ" panose="020B0604030504040204" pitchFamily="50" charset="-128"/>
                        </a:rPr>
                        <a:t>④治療可能な医療機関の拡充と治療体制の構築</a:t>
                      </a:r>
                    </a:p>
                  </a:txBody>
                  <a:tcPr marL="82918" marR="82918" marT="41459" marB="41459" anchor="ctr"/>
                </a:tc>
                <a:extLst>
                  <a:ext uri="{0D108BD9-81ED-4DB2-BD59-A6C34878D82A}">
                    <a16:rowId xmlns:a16="http://schemas.microsoft.com/office/drawing/2014/main" val="2307477898"/>
                  </a:ext>
                </a:extLst>
              </a:tr>
              <a:tr h="540118">
                <a:tc>
                  <a:txBody>
                    <a:bodyPr/>
                    <a:lstStyle/>
                    <a:p>
                      <a:r>
                        <a:rPr lang="en-US" altLang="ja-JP" sz="1000" b="0" i="0" u="none">
                          <a:solidFill>
                            <a:schemeClr val="tx1"/>
                          </a:solidFill>
                          <a:latin typeface="メイリオ" panose="020B0604030504040204" pitchFamily="50" charset="-128"/>
                          <a:ea typeface="メイリオ" panose="020B0604030504040204" pitchFamily="50" charset="-128"/>
                        </a:rPr>
                        <a:t>Ⅳ </a:t>
                      </a:r>
                      <a:r>
                        <a:rPr lang="ja-JP" altLang="en-US" sz="1000" b="0" i="0" u="none">
                          <a:solidFill>
                            <a:schemeClr val="tx1"/>
                          </a:solidFill>
                          <a:latin typeface="メイリオ" panose="020B0604030504040204" pitchFamily="50" charset="-128"/>
                          <a:ea typeface="メイリオ" panose="020B0604030504040204" pitchFamily="50" charset="-128"/>
                        </a:rPr>
                        <a:t>切れ目のない回復支援</a:t>
                      </a:r>
                    </a:p>
                    <a:p>
                      <a:r>
                        <a:rPr lang="ja-JP" altLang="en-US" sz="1000" b="0" i="0" u="none">
                          <a:solidFill>
                            <a:schemeClr val="tx1"/>
                          </a:solidFill>
                          <a:latin typeface="メイリオ" panose="020B0604030504040204" pitchFamily="50" charset="-128"/>
                          <a:ea typeface="メイリオ" panose="020B0604030504040204" pitchFamily="50" charset="-128"/>
                        </a:rPr>
                        <a:t>体制の強化</a:t>
                      </a:r>
                    </a:p>
                  </a:txBody>
                  <a:tcPr marL="82918" marR="82918" marT="41459" marB="41459" anchor="ctr"/>
                </a:tc>
                <a:tc>
                  <a:txBody>
                    <a:bodyPr/>
                    <a:lstStyle/>
                    <a:p>
                      <a:r>
                        <a:rPr lang="ja-JP" altLang="ja-JP" sz="1000" kern="1200">
                          <a:solidFill>
                            <a:schemeClr val="tx1"/>
                          </a:solidFill>
                          <a:effectLst/>
                          <a:latin typeface="メイリオ" panose="020B0604030504040204" pitchFamily="50" charset="-128"/>
                          <a:ea typeface="メイリオ" panose="020B0604030504040204" pitchFamily="50" charset="-128"/>
                          <a:cs typeface="+mn-cs"/>
                        </a:rPr>
                        <a:t>⑤関係機関等との協働による切れ目のない支援の推進 </a:t>
                      </a:r>
                    </a:p>
                    <a:p>
                      <a:r>
                        <a:rPr lang="ja-JP" altLang="ja-JP" sz="1000" kern="1200">
                          <a:solidFill>
                            <a:schemeClr val="tx1"/>
                          </a:solidFill>
                          <a:effectLst/>
                          <a:latin typeface="メイリオ" panose="020B0604030504040204" pitchFamily="50" charset="-128"/>
                          <a:ea typeface="メイリオ" panose="020B0604030504040204" pitchFamily="50" charset="-128"/>
                          <a:cs typeface="+mn-cs"/>
                        </a:rPr>
                        <a:t>⑥自助グループ・民間団体等の活動の充実</a:t>
                      </a:r>
                      <a:endParaRPr lang="ja-JP" altLang="en-US" sz="1000" b="0">
                        <a:solidFill>
                          <a:schemeClr val="tx1"/>
                        </a:solidFill>
                        <a:latin typeface="メイリオ" panose="020B0604030504040204" pitchFamily="50" charset="-128"/>
                        <a:ea typeface="メイリオ" panose="020B0604030504040204" pitchFamily="50" charset="-128"/>
                      </a:endParaRPr>
                    </a:p>
                  </a:txBody>
                  <a:tcPr marL="82918" marR="82918" marT="41459" marB="41459" anchor="ctr"/>
                </a:tc>
                <a:extLst>
                  <a:ext uri="{0D108BD9-81ED-4DB2-BD59-A6C34878D82A}">
                    <a16:rowId xmlns:a16="http://schemas.microsoft.com/office/drawing/2014/main" val="1089730367"/>
                  </a:ext>
                </a:extLst>
              </a:tr>
              <a:tr h="692518">
                <a:tc>
                  <a:txBody>
                    <a:bodyPr/>
                    <a:lstStyle/>
                    <a:p>
                      <a:r>
                        <a:rPr lang="en-US" altLang="ja-JP" sz="1000" b="0" i="0" u="none" dirty="0">
                          <a:solidFill>
                            <a:schemeClr val="tx1"/>
                          </a:solidFill>
                          <a:latin typeface="メイリオ" panose="020B0604030504040204" pitchFamily="50" charset="-128"/>
                          <a:ea typeface="メイリオ" panose="020B0604030504040204" pitchFamily="50" charset="-128"/>
                        </a:rPr>
                        <a:t>Ⅴ </a:t>
                      </a:r>
                      <a:r>
                        <a:rPr lang="ja-JP" altLang="en-US" sz="1000" b="0" i="0" u="none" dirty="0">
                          <a:solidFill>
                            <a:schemeClr val="tx1"/>
                          </a:solidFill>
                          <a:latin typeface="メイリオ" panose="020B0604030504040204" pitchFamily="50" charset="-128"/>
                          <a:ea typeface="メイリオ" panose="020B0604030504040204" pitchFamily="50" charset="-128"/>
                        </a:rPr>
                        <a:t>大阪独自の支援体制の推進</a:t>
                      </a:r>
                    </a:p>
                  </a:txBody>
                  <a:tcPr marL="82918" marR="82918" marT="41459" marB="41459" anchor="ctr"/>
                </a:tc>
                <a:tc>
                  <a:txBody>
                    <a:bodyPr/>
                    <a:lstStyle/>
                    <a:p>
                      <a:r>
                        <a:rPr lang="ja-JP" altLang="ja-JP" sz="1000" kern="1200">
                          <a:solidFill>
                            <a:schemeClr val="tx1"/>
                          </a:solidFill>
                          <a:effectLst/>
                          <a:latin typeface="メイリオ" panose="020B0604030504040204" pitchFamily="50" charset="-128"/>
                          <a:ea typeface="メイリオ" panose="020B0604030504040204" pitchFamily="50" charset="-128"/>
                          <a:cs typeface="+mn-cs"/>
                        </a:rPr>
                        <a:t>⑦（仮称）大阪依存症対策センターの開設準備</a:t>
                      </a:r>
                      <a:endParaRPr lang="ja-JP" altLang="en-US" sz="1000" b="0">
                        <a:solidFill>
                          <a:schemeClr val="tx1"/>
                        </a:solidFill>
                        <a:latin typeface="メイリオ" panose="020B0604030504040204" pitchFamily="50" charset="-128"/>
                        <a:ea typeface="メイリオ" panose="020B0604030504040204" pitchFamily="50" charset="-128"/>
                      </a:endParaRPr>
                    </a:p>
                  </a:txBody>
                  <a:tcPr marL="82918" marR="82918" marT="41459" marB="41459" anchor="ctr"/>
                </a:tc>
                <a:extLst>
                  <a:ext uri="{0D108BD9-81ED-4DB2-BD59-A6C34878D82A}">
                    <a16:rowId xmlns:a16="http://schemas.microsoft.com/office/drawing/2014/main" val="10002"/>
                  </a:ext>
                </a:extLst>
              </a:tr>
              <a:tr h="532370">
                <a:tc>
                  <a:txBody>
                    <a:bodyPr/>
                    <a:lstStyle/>
                    <a:p>
                      <a:r>
                        <a:rPr lang="en-US" altLang="ja-JP" sz="1000" b="0" i="0" u="none">
                          <a:solidFill>
                            <a:schemeClr val="tx1"/>
                          </a:solidFill>
                          <a:latin typeface="メイリオ" panose="020B0604030504040204" pitchFamily="50" charset="-128"/>
                          <a:ea typeface="メイリオ" panose="020B0604030504040204" pitchFamily="50" charset="-128"/>
                        </a:rPr>
                        <a:t>Ⅵ </a:t>
                      </a:r>
                      <a:r>
                        <a:rPr lang="ja-JP" altLang="en-US" sz="1000" b="0" i="0" u="none">
                          <a:solidFill>
                            <a:schemeClr val="tx1"/>
                          </a:solidFill>
                          <a:latin typeface="メイリオ" panose="020B0604030504040204" pitchFamily="50" charset="-128"/>
                          <a:ea typeface="メイリオ" panose="020B0604030504040204" pitchFamily="50" charset="-128"/>
                        </a:rPr>
                        <a:t>調査・分析の推進</a:t>
                      </a:r>
                    </a:p>
                  </a:txBody>
                  <a:tcPr marL="82918" marR="82918" marT="41459" marB="41459" anchor="ctr"/>
                </a:tc>
                <a:tc>
                  <a:txBody>
                    <a:bodyPr/>
                    <a:lstStyle/>
                    <a:p>
                      <a:r>
                        <a:rPr lang="ja-JP" altLang="ja-JP" sz="1000" kern="1200">
                          <a:solidFill>
                            <a:schemeClr val="tx1"/>
                          </a:solidFill>
                          <a:effectLst/>
                          <a:latin typeface="メイリオ" panose="020B0604030504040204" pitchFamily="50" charset="-128"/>
                          <a:ea typeface="メイリオ" panose="020B0604030504040204" pitchFamily="50" charset="-128"/>
                          <a:cs typeface="+mn-cs"/>
                        </a:rPr>
                        <a:t>⑧ギャンブル等依存症に関する調査・分析の推進</a:t>
                      </a:r>
                      <a:endParaRPr lang="ja-JP" altLang="en-US" sz="1000" b="0">
                        <a:solidFill>
                          <a:schemeClr val="tx1"/>
                        </a:solidFill>
                        <a:latin typeface="メイリオ" panose="020B0604030504040204" pitchFamily="50" charset="-128"/>
                        <a:ea typeface="メイリオ" panose="020B0604030504040204" pitchFamily="50" charset="-128"/>
                      </a:endParaRPr>
                    </a:p>
                  </a:txBody>
                  <a:tcPr marL="82918" marR="82918" marT="41459" marB="41459" anchor="ctr"/>
                </a:tc>
                <a:extLst>
                  <a:ext uri="{0D108BD9-81ED-4DB2-BD59-A6C34878D82A}">
                    <a16:rowId xmlns:a16="http://schemas.microsoft.com/office/drawing/2014/main" val="10003"/>
                  </a:ext>
                </a:extLst>
              </a:tr>
              <a:tr h="532370">
                <a:tc>
                  <a:txBody>
                    <a:bodyPr/>
                    <a:lstStyle/>
                    <a:p>
                      <a:r>
                        <a:rPr lang="en-US" altLang="ja-JP" sz="1000" b="0" i="0" u="none">
                          <a:solidFill>
                            <a:schemeClr val="tx1"/>
                          </a:solidFill>
                          <a:latin typeface="メイリオ" panose="020B0604030504040204" pitchFamily="50" charset="-128"/>
                          <a:ea typeface="メイリオ" panose="020B0604030504040204" pitchFamily="50" charset="-128"/>
                        </a:rPr>
                        <a:t>Ⅶ </a:t>
                      </a:r>
                      <a:r>
                        <a:rPr lang="ja-JP" altLang="en-US" sz="1000" b="0" i="0" u="none">
                          <a:solidFill>
                            <a:schemeClr val="tx1"/>
                          </a:solidFill>
                          <a:latin typeface="メイリオ" panose="020B0604030504040204" pitchFamily="50" charset="-128"/>
                          <a:ea typeface="メイリオ" panose="020B0604030504040204" pitchFamily="50" charset="-128"/>
                        </a:rPr>
                        <a:t>人材の養成</a:t>
                      </a:r>
                    </a:p>
                  </a:txBody>
                  <a:tcPr marL="82918" marR="82918" marT="41459" marB="41459" anchor="ctr"/>
                </a:tc>
                <a:tc>
                  <a:txBody>
                    <a:bodyPr/>
                    <a:lstStyle/>
                    <a:p>
                      <a:r>
                        <a:rPr lang="ja-JP" altLang="ja-JP" sz="1000" kern="1200" dirty="0">
                          <a:solidFill>
                            <a:schemeClr val="tx1"/>
                          </a:solidFill>
                          <a:effectLst/>
                          <a:latin typeface="メイリオ" panose="020B0604030504040204" pitchFamily="50" charset="-128"/>
                          <a:ea typeface="メイリオ" panose="020B0604030504040204" pitchFamily="50" charset="-128"/>
                          <a:cs typeface="+mn-cs"/>
                        </a:rPr>
                        <a:t>⑨相談支援等を担う人材の養成</a:t>
                      </a:r>
                      <a:endParaRPr lang="ja-JP" altLang="en-US" sz="1000" b="0" dirty="0">
                        <a:solidFill>
                          <a:schemeClr val="tx1"/>
                        </a:solidFill>
                        <a:latin typeface="メイリオ" panose="020B0604030504040204" pitchFamily="50" charset="-128"/>
                        <a:ea typeface="メイリオ" panose="020B0604030504040204" pitchFamily="50" charset="-128"/>
                      </a:endParaRPr>
                    </a:p>
                  </a:txBody>
                  <a:tcPr marL="82918" marR="82918" marT="41459" marB="41459" anchor="ctr"/>
                </a:tc>
                <a:extLst>
                  <a:ext uri="{0D108BD9-81ED-4DB2-BD59-A6C34878D82A}">
                    <a16:rowId xmlns:a16="http://schemas.microsoft.com/office/drawing/2014/main" val="10004"/>
                  </a:ext>
                </a:extLst>
              </a:tr>
            </a:tbl>
          </a:graphicData>
        </a:graphic>
      </p:graphicFrame>
      <p:sp>
        <p:nvSpPr>
          <p:cNvPr id="14" name="Rectangle 9">
            <a:extLst>
              <a:ext uri="{FF2B5EF4-FFF2-40B4-BE49-F238E27FC236}">
                <a16:creationId xmlns:a16="http://schemas.microsoft.com/office/drawing/2014/main" id="{4C6DB1AB-7DF7-6218-683A-EFBA514B9BA6}"/>
              </a:ext>
            </a:extLst>
          </p:cNvPr>
          <p:cNvSpPr/>
          <p:nvPr/>
        </p:nvSpPr>
        <p:spPr>
          <a:xfrm>
            <a:off x="497508" y="1350534"/>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b="1">
              <a:solidFill>
                <a:schemeClr val="tx1"/>
              </a:solidFill>
            </a:endParaRPr>
          </a:p>
        </p:txBody>
      </p:sp>
      <p:sp>
        <p:nvSpPr>
          <p:cNvPr id="15" name="Rectangle 10">
            <a:extLst>
              <a:ext uri="{FF2B5EF4-FFF2-40B4-BE49-F238E27FC236}">
                <a16:creationId xmlns:a16="http://schemas.microsoft.com/office/drawing/2014/main" id="{C447844A-4551-E44B-7FE6-21AC65FFAE3A}"/>
              </a:ext>
            </a:extLst>
          </p:cNvPr>
          <p:cNvSpPr/>
          <p:nvPr/>
        </p:nvSpPr>
        <p:spPr>
          <a:xfrm>
            <a:off x="497507" y="1350534"/>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b="1">
              <a:solidFill>
                <a:schemeClr val="tx1"/>
              </a:solidFill>
            </a:endParaRPr>
          </a:p>
        </p:txBody>
      </p:sp>
      <p:sp>
        <p:nvSpPr>
          <p:cNvPr id="16" name="TextBox 11">
            <a:extLst>
              <a:ext uri="{FF2B5EF4-FFF2-40B4-BE49-F238E27FC236}">
                <a16:creationId xmlns:a16="http://schemas.microsoft.com/office/drawing/2014/main" id="{1BC6E36D-B359-DF5E-9BD3-EA2E298161F3}"/>
              </a:ext>
            </a:extLst>
          </p:cNvPr>
          <p:cNvSpPr txBox="1"/>
          <p:nvPr/>
        </p:nvSpPr>
        <p:spPr>
          <a:xfrm>
            <a:off x="663343" y="1391997"/>
            <a:ext cx="5472580" cy="341953"/>
          </a:xfrm>
          <a:prstGeom prst="rect">
            <a:avLst/>
          </a:prstGeom>
          <a:noFill/>
        </p:spPr>
        <p:txBody>
          <a:bodyPr wrap="square" lIns="0" tIns="0" rIns="0" bIns="0">
            <a:spAutoFit/>
          </a:bodyPr>
          <a:lstStyle/>
          <a:p>
            <a:r>
              <a:rPr lang="ja-JP" altLang="en-US" sz="1270" b="1" dirty="0">
                <a:latin typeface="メイリオ" panose="020B0604030504040204" pitchFamily="50" charset="-128"/>
                <a:ea typeface="メイリオ" panose="020B0604030504040204" pitchFamily="50" charset="-128"/>
              </a:rPr>
              <a:t>③第３期大阪府ギャンブル等依存症対策推進計画</a:t>
            </a:r>
            <a:r>
              <a:rPr lang="ja-JP" altLang="en-US" sz="952" b="1" dirty="0">
                <a:latin typeface="メイリオ" panose="020B0604030504040204" pitchFamily="50" charset="-128"/>
                <a:ea typeface="メイリオ" panose="020B0604030504040204" pitchFamily="50" charset="-128"/>
              </a:rPr>
              <a:t>（計画期間：令和８～</a:t>
            </a:r>
            <a:r>
              <a:rPr lang="en-US" altLang="ja-JP" sz="952" b="1" dirty="0">
                <a:latin typeface="メイリオ" panose="020B0604030504040204" pitchFamily="50" charset="-128"/>
                <a:ea typeface="メイリオ" panose="020B0604030504040204" pitchFamily="50" charset="-128"/>
              </a:rPr>
              <a:t>10</a:t>
            </a:r>
            <a:r>
              <a:rPr lang="ja-JP" altLang="en-US" sz="952" b="1" dirty="0">
                <a:latin typeface="メイリオ" panose="020B0604030504040204" pitchFamily="50" charset="-128"/>
                <a:ea typeface="メイリオ" panose="020B0604030504040204" pitchFamily="50" charset="-128"/>
              </a:rPr>
              <a:t>年度）</a:t>
            </a:r>
            <a:endParaRPr lang="ja-JP" altLang="en-US" sz="1270" b="1" dirty="0">
              <a:latin typeface="メイリオ" panose="020B0604030504040204" pitchFamily="50" charset="-128"/>
              <a:ea typeface="メイリオ" panose="020B0604030504040204" pitchFamily="50" charset="-128"/>
            </a:endParaRPr>
          </a:p>
          <a:p>
            <a:endParaRPr lang="ja-JP" altLang="en-US" sz="952" b="1" dirty="0">
              <a:latin typeface="メイリオ" panose="020B0604030504040204" pitchFamily="50" charset="-128"/>
              <a:ea typeface="メイリオ" panose="020B0604030504040204" pitchFamily="50" charset="-128"/>
            </a:endParaRPr>
          </a:p>
        </p:txBody>
      </p:sp>
      <p:sp>
        <p:nvSpPr>
          <p:cNvPr id="10" name="TextBox 2">
            <a:extLst>
              <a:ext uri="{FF2B5EF4-FFF2-40B4-BE49-F238E27FC236}">
                <a16:creationId xmlns:a16="http://schemas.microsoft.com/office/drawing/2014/main" id="{83FA139F-FFAC-6163-13E5-C48C8286C823}"/>
              </a:ext>
            </a:extLst>
          </p:cNvPr>
          <p:cNvSpPr txBox="1"/>
          <p:nvPr/>
        </p:nvSpPr>
        <p:spPr>
          <a:xfrm>
            <a:off x="497507" y="314061"/>
            <a:ext cx="3731305" cy="264944"/>
          </a:xfrm>
          <a:prstGeom prst="rect">
            <a:avLst/>
          </a:prstGeom>
          <a:noFill/>
        </p:spPr>
        <p:txBody>
          <a:bodyPr wrap="square" lIns="0" tIns="0" rIns="0" bIns="0">
            <a:spAutoFit/>
          </a:bodyPr>
          <a:lstStyle/>
          <a:p>
            <a:r>
              <a:rPr sz="861" b="1" dirty="0">
                <a:latin typeface="メイリオ" panose="020B0604030504040204" pitchFamily="50" charset="-128"/>
                <a:ea typeface="メイリオ" panose="020B0604030504040204" pitchFamily="50" charset="-128"/>
              </a:rPr>
              <a:t>Ⅱ.</a:t>
            </a:r>
            <a:r>
              <a:rPr lang="ja-JP" altLang="en-US" sz="861" b="1" dirty="0">
                <a:latin typeface="メイリオ" panose="020B0604030504040204" pitchFamily="50" charset="-128"/>
                <a:ea typeface="メイリオ" panose="020B0604030504040204" pitchFamily="50" charset="-128"/>
              </a:rPr>
              <a:t>我が国及び大阪府市の依存症対策の現状</a:t>
            </a:r>
          </a:p>
          <a:p>
            <a:endParaRPr sz="861" b="1"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011947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 y="3328040"/>
            <a:ext cx="6857309" cy="845937"/>
          </a:xfrm>
          <a:prstGeom prst="rect">
            <a:avLst/>
          </a:prstGeom>
          <a:noFill/>
        </p:spPr>
        <p:txBody>
          <a:bodyPr wrap="square" anchor="ctr">
            <a:spAutoFit/>
          </a:bodyPr>
          <a:lstStyle/>
          <a:p>
            <a:pPr algn="ctr"/>
            <a:r>
              <a:rPr sz="4897" b="1">
                <a:solidFill>
                  <a:schemeClr val="tx2"/>
                </a:solidFill>
                <a:latin typeface="Arial"/>
              </a:rPr>
              <a:t>Ⅲ</a:t>
            </a:r>
          </a:p>
        </p:txBody>
      </p:sp>
      <p:sp>
        <p:nvSpPr>
          <p:cNvPr id="4" name="Rectangle 3"/>
          <p:cNvSpPr/>
          <p:nvPr/>
        </p:nvSpPr>
        <p:spPr>
          <a:xfrm>
            <a:off x="1977592" y="4538729"/>
            <a:ext cx="2902126" cy="172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p>
        </p:txBody>
      </p:sp>
      <p:sp>
        <p:nvSpPr>
          <p:cNvPr id="5" name="TextBox 4"/>
          <p:cNvSpPr txBox="1"/>
          <p:nvPr/>
        </p:nvSpPr>
        <p:spPr>
          <a:xfrm>
            <a:off x="2" y="4787482"/>
            <a:ext cx="6857309" cy="399340"/>
          </a:xfrm>
          <a:prstGeom prst="rect">
            <a:avLst/>
          </a:prstGeom>
          <a:noFill/>
        </p:spPr>
        <p:txBody>
          <a:bodyPr wrap="square" anchor="t">
            <a:spAutoFit/>
          </a:bodyPr>
          <a:lstStyle/>
          <a:p>
            <a:pPr algn="ctr"/>
            <a:r>
              <a:rPr lang="ja-JP" altLang="en-US" sz="1995" b="1">
                <a:solidFill>
                  <a:schemeClr val="tx2"/>
                </a:solidFill>
                <a:latin typeface="メイリオ" panose="020B0604030504040204" pitchFamily="50" charset="-128"/>
                <a:ea typeface="メイリオ" panose="020B0604030504040204" pitchFamily="50" charset="-128"/>
              </a:rPr>
              <a:t>センターのビジョン</a:t>
            </a:r>
          </a:p>
        </p:txBody>
      </p:sp>
      <p:sp>
        <p:nvSpPr>
          <p:cNvPr id="6" name="TextBox 5"/>
          <p:cNvSpPr txBox="1"/>
          <p:nvPr/>
        </p:nvSpPr>
        <p:spPr>
          <a:xfrm>
            <a:off x="2" y="8804855"/>
            <a:ext cx="6857309" cy="231923"/>
          </a:xfrm>
          <a:prstGeom prst="rect">
            <a:avLst/>
          </a:prstGeom>
          <a:noFill/>
        </p:spPr>
        <p:txBody>
          <a:bodyPr wrap="square">
            <a:spAutoFit/>
          </a:bodyPr>
          <a:lstStyle/>
          <a:p>
            <a:pPr algn="ctr"/>
            <a:r>
              <a:rPr lang="ja-JP" altLang="en-US" sz="907">
                <a:latin typeface="Meiryo"/>
              </a:rPr>
              <a:t>（仮称）大阪依存症対策センター 基本構想</a:t>
            </a:r>
            <a:endParaRPr sz="907">
              <a:latin typeface="Meiry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3" name="TextBox 2"/>
          <p:cNvSpPr txBox="1"/>
          <p:nvPr/>
        </p:nvSpPr>
        <p:spPr>
          <a:xfrm>
            <a:off x="497507" y="314061"/>
            <a:ext cx="3731305" cy="132472"/>
          </a:xfrm>
          <a:prstGeom prst="rect">
            <a:avLst/>
          </a:prstGeom>
          <a:noFill/>
        </p:spPr>
        <p:txBody>
          <a:bodyPr wrap="square" lIns="0" tIns="0" rIns="0" bIns="0">
            <a:spAutoFit/>
          </a:bodyPr>
          <a:lstStyle/>
          <a:p>
            <a:r>
              <a:rPr lang="en-US" altLang="ja-JP" sz="861" b="1">
                <a:latin typeface="メイリオ" panose="020B0604030504040204" pitchFamily="50" charset="-128"/>
                <a:ea typeface="メイリオ" panose="020B0604030504040204" pitchFamily="50" charset="-128"/>
              </a:rPr>
              <a:t>Ⅲ. </a:t>
            </a:r>
            <a:r>
              <a:rPr lang="ja-JP" altLang="en-US" sz="861" b="1">
                <a:latin typeface="メイリオ" panose="020B0604030504040204" pitchFamily="50" charset="-128"/>
                <a:ea typeface="メイリオ" panose="020B0604030504040204" pitchFamily="50" charset="-128"/>
              </a:rPr>
              <a:t>センターのビジョン</a:t>
            </a:r>
          </a:p>
        </p:txBody>
      </p:sp>
      <p:sp>
        <p:nvSpPr>
          <p:cNvPr id="5" name="Rectangle 4"/>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6" name="TextBox 5"/>
          <p:cNvSpPr txBox="1"/>
          <p:nvPr/>
        </p:nvSpPr>
        <p:spPr>
          <a:xfrm>
            <a:off x="4145898" y="9410153"/>
            <a:ext cx="2213908" cy="139590"/>
          </a:xfrm>
          <a:prstGeom prst="rect">
            <a:avLst/>
          </a:prstGeom>
          <a:noFill/>
        </p:spPr>
        <p:txBody>
          <a:bodyPr wrap="square" lIns="0" tIns="0" rIns="0" bIns="0">
            <a:spAutoFit/>
          </a:bodyPr>
          <a:lstStyle>
            <a:defPPr>
              <a:defRPr lang="en-US"/>
            </a:defPPr>
            <a:lvl1pPr algn="r">
              <a:defRPr sz="907">
                <a:latin typeface="Arial"/>
              </a:defRPr>
            </a:lvl1pPr>
          </a:lstStyle>
          <a:p>
            <a:r>
              <a:rPr lang="en-US" altLang="ja-JP" dirty="0"/>
              <a:t>15 / 30</a:t>
            </a:r>
          </a:p>
        </p:txBody>
      </p:sp>
      <p:sp>
        <p:nvSpPr>
          <p:cNvPr id="7" name="Rectangle 6"/>
          <p:cNvSpPr/>
          <p:nvPr/>
        </p:nvSpPr>
        <p:spPr>
          <a:xfrm>
            <a:off x="497507" y="852601"/>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8" name="TextBox 7"/>
          <p:cNvSpPr txBox="1"/>
          <p:nvPr/>
        </p:nvSpPr>
        <p:spPr>
          <a:xfrm>
            <a:off x="704802" y="823579"/>
            <a:ext cx="5638416" cy="209288"/>
          </a:xfrm>
          <a:prstGeom prst="rect">
            <a:avLst/>
          </a:prstGeom>
          <a:noFill/>
        </p:spPr>
        <p:txBody>
          <a:bodyPr wrap="square" lIns="0" tIns="0" rIns="0" bIns="0">
            <a:spAutoFit/>
          </a:bodyPr>
          <a:lstStyle/>
          <a:p>
            <a:r>
              <a:rPr lang="ja-JP" altLang="en-US" sz="1360" b="1" dirty="0">
                <a:latin typeface="メイリオ" panose="020B0604030504040204" pitchFamily="50" charset="-128"/>
                <a:ea typeface="メイリオ" panose="020B0604030504040204" pitchFamily="50" charset="-128"/>
              </a:rPr>
              <a:t>１</a:t>
            </a:r>
            <a:r>
              <a:rPr lang="en-US" altLang="ja-JP" sz="1360" b="1" dirty="0">
                <a:latin typeface="メイリオ" panose="020B0604030504040204" pitchFamily="50" charset="-128"/>
                <a:ea typeface="メイリオ" panose="020B0604030504040204" pitchFamily="50" charset="-128"/>
              </a:rPr>
              <a:t>.</a:t>
            </a:r>
            <a:r>
              <a:rPr lang="ja-JP" altLang="en-US" sz="1360" b="1" dirty="0">
                <a:latin typeface="メイリオ" panose="020B0604030504040204" pitchFamily="50" charset="-128"/>
                <a:ea typeface="メイリオ" panose="020B0604030504040204" pitchFamily="50" charset="-128"/>
              </a:rPr>
              <a:t>基本理念</a:t>
            </a:r>
          </a:p>
        </p:txBody>
      </p:sp>
      <p:sp>
        <p:nvSpPr>
          <p:cNvPr id="9" name="Rectangle 8"/>
          <p:cNvSpPr/>
          <p:nvPr/>
        </p:nvSpPr>
        <p:spPr>
          <a:xfrm>
            <a:off x="497508" y="1142812"/>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13" name="TextBox 12"/>
          <p:cNvSpPr txBox="1"/>
          <p:nvPr/>
        </p:nvSpPr>
        <p:spPr>
          <a:xfrm>
            <a:off x="519422" y="1298281"/>
            <a:ext cx="5862294" cy="706091"/>
          </a:xfrm>
          <a:prstGeom prst="rect">
            <a:avLst/>
          </a:prstGeom>
          <a:noFill/>
        </p:spPr>
        <p:txBody>
          <a:bodyPr wrap="square">
            <a:spAutoFit/>
          </a:bodyPr>
          <a:lstStyle/>
          <a:p>
            <a:pPr>
              <a:spcBef>
                <a:spcPts val="725"/>
              </a:spcBef>
            </a:pPr>
            <a:r>
              <a:rPr lang="ja-JP" altLang="en-US" sz="997" dirty="0">
                <a:latin typeface="メイリオ" panose="020B0604030504040204" pitchFamily="50" charset="-128"/>
                <a:ea typeface="メイリオ" panose="020B0604030504040204" pitchFamily="50" charset="-128"/>
              </a:rPr>
              <a:t>「誰もが依存の問題で悩む可能性がある」という認識のもと、誰もが依存症について正しく理解し、適切な支援につながることができるよう、センターは府内全域における依存症対策の中核機関として、依存症対策のトップランナーをめざし、社会における依存症の正しい理解に向けた普及啓発や、予防から回復までの幅広い支援について総合的な取組を推進する。</a:t>
            </a:r>
            <a:endParaRPr lang="en-US" altLang="ja-JP" sz="997" dirty="0">
              <a:latin typeface="メイリオ" panose="020B0604030504040204" pitchFamily="50" charset="-128"/>
              <a:ea typeface="メイリオ" panose="020B0604030504040204" pitchFamily="50" charset="-128"/>
            </a:endParaRPr>
          </a:p>
        </p:txBody>
      </p:sp>
      <p:sp>
        <p:nvSpPr>
          <p:cNvPr id="26" name="TextBox 12">
            <a:extLst>
              <a:ext uri="{FF2B5EF4-FFF2-40B4-BE49-F238E27FC236}">
                <a16:creationId xmlns:a16="http://schemas.microsoft.com/office/drawing/2014/main" id="{2EFADA99-AB6E-0742-2828-6D436035B549}"/>
              </a:ext>
            </a:extLst>
          </p:cNvPr>
          <p:cNvSpPr txBox="1"/>
          <p:nvPr/>
        </p:nvSpPr>
        <p:spPr>
          <a:xfrm>
            <a:off x="509945" y="3196307"/>
            <a:ext cx="5862294" cy="706091"/>
          </a:xfrm>
          <a:prstGeom prst="rect">
            <a:avLst/>
          </a:prstGeom>
          <a:noFill/>
        </p:spPr>
        <p:txBody>
          <a:bodyPr wrap="square">
            <a:spAutoFit/>
          </a:bodyPr>
          <a:lstStyle/>
          <a:p>
            <a:pPr>
              <a:spcBef>
                <a:spcPts val="725"/>
              </a:spcBef>
            </a:pPr>
            <a:r>
              <a:rPr lang="ja-JP" altLang="en-US" sz="997" dirty="0">
                <a:latin typeface="メイリオ" panose="020B0604030504040204" pitchFamily="50" charset="-128"/>
                <a:ea typeface="メイリオ" panose="020B0604030504040204" pitchFamily="50" charset="-128"/>
              </a:rPr>
              <a:t>依存の問題で悩む人に対し、それぞれの背景や事情に寄り添い、社会的な問題に包括的に対応できるよう、センターが依存症対策の核となり、相談・医療・回復へのワンストップ支援体制を構築する。また、潜在的に依存のリスクを抱えている人に対しても、相談しやすい雰囲気づくりや、関心を高める普及啓発・情報発信などにより、府民が利用しやすいセンターをめざす。</a:t>
            </a:r>
            <a:endParaRPr lang="en-US" altLang="ja-JP" sz="997" dirty="0">
              <a:latin typeface="メイリオ" panose="020B0604030504040204" pitchFamily="50" charset="-128"/>
              <a:ea typeface="メイリオ" panose="020B0604030504040204" pitchFamily="50" charset="-128"/>
            </a:endParaRPr>
          </a:p>
        </p:txBody>
      </p:sp>
      <p:sp>
        <p:nvSpPr>
          <p:cNvPr id="4" name="Rectangle 6">
            <a:extLst>
              <a:ext uri="{FF2B5EF4-FFF2-40B4-BE49-F238E27FC236}">
                <a16:creationId xmlns:a16="http://schemas.microsoft.com/office/drawing/2014/main" id="{2EB9DE86-3E0C-AD13-20B8-082D74EE0BB5}"/>
              </a:ext>
            </a:extLst>
          </p:cNvPr>
          <p:cNvSpPr/>
          <p:nvPr/>
        </p:nvSpPr>
        <p:spPr>
          <a:xfrm>
            <a:off x="497507" y="2658672"/>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14" name="TextBox 7">
            <a:extLst>
              <a:ext uri="{FF2B5EF4-FFF2-40B4-BE49-F238E27FC236}">
                <a16:creationId xmlns:a16="http://schemas.microsoft.com/office/drawing/2014/main" id="{63CD9A77-C9E1-7DCA-1C0D-145489F65AD5}"/>
              </a:ext>
            </a:extLst>
          </p:cNvPr>
          <p:cNvSpPr txBox="1"/>
          <p:nvPr/>
        </p:nvSpPr>
        <p:spPr>
          <a:xfrm>
            <a:off x="704802" y="2629650"/>
            <a:ext cx="5638416" cy="209288"/>
          </a:xfrm>
          <a:prstGeom prst="rect">
            <a:avLst/>
          </a:prstGeom>
          <a:noFill/>
        </p:spPr>
        <p:txBody>
          <a:bodyPr wrap="square" lIns="0" tIns="0" rIns="0" bIns="0">
            <a:spAutoFit/>
          </a:bodyPr>
          <a:lstStyle/>
          <a:p>
            <a:r>
              <a:rPr lang="ja-JP" altLang="en-US" sz="1360" b="1" dirty="0">
                <a:latin typeface="メイリオ" panose="020B0604030504040204" pitchFamily="50" charset="-128"/>
                <a:ea typeface="メイリオ" panose="020B0604030504040204" pitchFamily="50" charset="-128"/>
              </a:rPr>
              <a:t>２</a:t>
            </a:r>
            <a:r>
              <a:rPr lang="en-US" altLang="ja-JP" sz="1360" b="1" dirty="0">
                <a:latin typeface="メイリオ" panose="020B0604030504040204" pitchFamily="50" charset="-128"/>
                <a:ea typeface="メイリオ" panose="020B0604030504040204" pitchFamily="50" charset="-128"/>
              </a:rPr>
              <a:t>. </a:t>
            </a:r>
            <a:r>
              <a:rPr lang="ja-JP" altLang="en-US" sz="1360" b="1" dirty="0">
                <a:latin typeface="メイリオ" panose="020B0604030504040204" pitchFamily="50" charset="-128"/>
                <a:ea typeface="メイリオ" panose="020B0604030504040204" pitchFamily="50" charset="-128"/>
              </a:rPr>
              <a:t>めざす姿</a:t>
            </a:r>
          </a:p>
        </p:txBody>
      </p:sp>
      <p:sp>
        <p:nvSpPr>
          <p:cNvPr id="15" name="Rectangle 8">
            <a:extLst>
              <a:ext uri="{FF2B5EF4-FFF2-40B4-BE49-F238E27FC236}">
                <a16:creationId xmlns:a16="http://schemas.microsoft.com/office/drawing/2014/main" id="{226A4A66-649A-F349-7BF1-0723065581C8}"/>
              </a:ext>
            </a:extLst>
          </p:cNvPr>
          <p:cNvSpPr/>
          <p:nvPr/>
        </p:nvSpPr>
        <p:spPr>
          <a:xfrm>
            <a:off x="497508" y="2948883"/>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pic>
        <p:nvPicPr>
          <p:cNvPr id="11" name="図 10">
            <a:extLst>
              <a:ext uri="{FF2B5EF4-FFF2-40B4-BE49-F238E27FC236}">
                <a16:creationId xmlns:a16="http://schemas.microsoft.com/office/drawing/2014/main" id="{10AD4644-F6C8-26CE-0A5B-BB4A0463AB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146" y="4611115"/>
            <a:ext cx="6127708" cy="341140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CFD78-5D6A-4E14-0FFA-41BC0A145F5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288F50B-D8DE-BAAB-91DE-DEE54899022C}"/>
              </a:ext>
            </a:extLst>
          </p:cNvPr>
          <p:cNvSpPr txBox="1"/>
          <p:nvPr/>
        </p:nvSpPr>
        <p:spPr>
          <a:xfrm>
            <a:off x="2" y="3328040"/>
            <a:ext cx="6857309" cy="845937"/>
          </a:xfrm>
          <a:prstGeom prst="rect">
            <a:avLst/>
          </a:prstGeom>
          <a:noFill/>
        </p:spPr>
        <p:txBody>
          <a:bodyPr wrap="square" anchor="ctr">
            <a:spAutoFit/>
          </a:bodyPr>
          <a:lstStyle/>
          <a:p>
            <a:pPr algn="ctr"/>
            <a:r>
              <a:rPr sz="4897" b="1">
                <a:solidFill>
                  <a:schemeClr val="tx2"/>
                </a:solidFill>
                <a:latin typeface="Arial"/>
              </a:rPr>
              <a:t>Ⅳ</a:t>
            </a:r>
          </a:p>
        </p:txBody>
      </p:sp>
      <p:sp>
        <p:nvSpPr>
          <p:cNvPr id="4" name="Rectangle 3">
            <a:extLst>
              <a:ext uri="{FF2B5EF4-FFF2-40B4-BE49-F238E27FC236}">
                <a16:creationId xmlns:a16="http://schemas.microsoft.com/office/drawing/2014/main" id="{2C1A051C-3765-C8CA-CCC3-3E7F671BA420}"/>
              </a:ext>
            </a:extLst>
          </p:cNvPr>
          <p:cNvSpPr/>
          <p:nvPr/>
        </p:nvSpPr>
        <p:spPr>
          <a:xfrm>
            <a:off x="1977592" y="4538729"/>
            <a:ext cx="2902126" cy="172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p>
        </p:txBody>
      </p:sp>
      <p:sp>
        <p:nvSpPr>
          <p:cNvPr id="5" name="TextBox 4">
            <a:extLst>
              <a:ext uri="{FF2B5EF4-FFF2-40B4-BE49-F238E27FC236}">
                <a16:creationId xmlns:a16="http://schemas.microsoft.com/office/drawing/2014/main" id="{B87CAFF0-346D-DEBE-A7E6-818D66D26A4C}"/>
              </a:ext>
            </a:extLst>
          </p:cNvPr>
          <p:cNvSpPr txBox="1"/>
          <p:nvPr/>
        </p:nvSpPr>
        <p:spPr>
          <a:xfrm>
            <a:off x="2" y="4787482"/>
            <a:ext cx="6857309" cy="399340"/>
          </a:xfrm>
          <a:prstGeom prst="rect">
            <a:avLst/>
          </a:prstGeom>
          <a:noFill/>
        </p:spPr>
        <p:txBody>
          <a:bodyPr wrap="square" anchor="t">
            <a:spAutoFit/>
          </a:bodyPr>
          <a:lstStyle/>
          <a:p>
            <a:pPr algn="ctr"/>
            <a:r>
              <a:rPr lang="ja-JP" altLang="en-US" sz="1995" b="1">
                <a:solidFill>
                  <a:schemeClr val="tx2"/>
                </a:solidFill>
                <a:latin typeface="メイリオ" panose="020B0604030504040204" pitchFamily="50" charset="-128"/>
                <a:ea typeface="メイリオ" panose="020B0604030504040204" pitchFamily="50" charset="-128"/>
              </a:rPr>
              <a:t>センターの設置にあたっての基本的な考え方</a:t>
            </a:r>
          </a:p>
        </p:txBody>
      </p:sp>
      <p:sp>
        <p:nvSpPr>
          <p:cNvPr id="6" name="TextBox 5">
            <a:extLst>
              <a:ext uri="{FF2B5EF4-FFF2-40B4-BE49-F238E27FC236}">
                <a16:creationId xmlns:a16="http://schemas.microsoft.com/office/drawing/2014/main" id="{0A8B5934-D3BE-1310-6085-BC2413CB5C08}"/>
              </a:ext>
            </a:extLst>
          </p:cNvPr>
          <p:cNvSpPr txBox="1"/>
          <p:nvPr/>
        </p:nvSpPr>
        <p:spPr>
          <a:xfrm>
            <a:off x="2" y="8804855"/>
            <a:ext cx="6857309" cy="231923"/>
          </a:xfrm>
          <a:prstGeom prst="rect">
            <a:avLst/>
          </a:prstGeom>
          <a:noFill/>
        </p:spPr>
        <p:txBody>
          <a:bodyPr wrap="square">
            <a:spAutoFit/>
          </a:bodyPr>
          <a:lstStyle/>
          <a:p>
            <a:pPr algn="ctr"/>
            <a:r>
              <a:rPr lang="ja-JP" altLang="en-US" sz="907">
                <a:latin typeface="Meiryo"/>
              </a:rPr>
              <a:t>（仮称）大阪依存症対策センター 基本構想</a:t>
            </a:r>
            <a:endParaRPr sz="907">
              <a:latin typeface="Meiryo"/>
            </a:endParaRPr>
          </a:p>
        </p:txBody>
      </p:sp>
    </p:spTree>
    <p:extLst>
      <p:ext uri="{BB962C8B-B14F-4D97-AF65-F5344CB8AC3E}">
        <p14:creationId xmlns:p14="http://schemas.microsoft.com/office/powerpoint/2010/main" val="810192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95472-5B88-B974-5F00-E88694645DF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8853AD9-D1BE-43B0-4D0F-B2FCAFB86AA6}"/>
              </a:ext>
            </a:extLst>
          </p:cNvPr>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3" name="TextBox 2">
            <a:extLst>
              <a:ext uri="{FF2B5EF4-FFF2-40B4-BE49-F238E27FC236}">
                <a16:creationId xmlns:a16="http://schemas.microsoft.com/office/drawing/2014/main" id="{2D604B76-4A6A-52C1-C4B0-217FDB767E51}"/>
              </a:ext>
            </a:extLst>
          </p:cNvPr>
          <p:cNvSpPr txBox="1"/>
          <p:nvPr/>
        </p:nvSpPr>
        <p:spPr>
          <a:xfrm>
            <a:off x="497509" y="314063"/>
            <a:ext cx="4995803" cy="111569"/>
          </a:xfrm>
          <a:prstGeom prst="rect">
            <a:avLst/>
          </a:prstGeom>
          <a:noFill/>
        </p:spPr>
        <p:txBody>
          <a:bodyPr wrap="square" lIns="0" tIns="0" rIns="0" bIns="0">
            <a:spAutoFit/>
          </a:bodyPr>
          <a:lstStyle/>
          <a:p>
            <a:r>
              <a:rPr sz="725" b="1">
                <a:latin typeface="メイリオ" panose="020B0604030504040204" pitchFamily="50" charset="-128"/>
                <a:ea typeface="メイリオ" panose="020B0604030504040204" pitchFamily="50" charset="-128"/>
              </a:rPr>
              <a:t>Ⅳ.</a:t>
            </a:r>
            <a:r>
              <a:rPr lang="ja-JP" altLang="ja-JP" sz="725" b="1">
                <a:latin typeface="メイリオ" panose="020B0604030504040204" pitchFamily="50" charset="-128"/>
                <a:ea typeface="メイリオ" panose="020B0604030504040204" pitchFamily="50" charset="-128"/>
              </a:rPr>
              <a:t>センター設置にあたっての基本的な考え方</a:t>
            </a:r>
            <a:endParaRPr sz="725" b="1">
              <a:latin typeface="メイリオ" panose="020B0604030504040204" pitchFamily="50" charset="-128"/>
              <a:ea typeface="メイリオ" panose="020B0604030504040204" pitchFamily="50" charset="-128"/>
            </a:endParaRPr>
          </a:p>
        </p:txBody>
      </p:sp>
      <p:sp>
        <p:nvSpPr>
          <p:cNvPr id="5" name="Rectangle 4">
            <a:extLst>
              <a:ext uri="{FF2B5EF4-FFF2-40B4-BE49-F238E27FC236}">
                <a16:creationId xmlns:a16="http://schemas.microsoft.com/office/drawing/2014/main" id="{8473D870-FCCA-DDE1-7734-5EFF6AD280AC}"/>
              </a:ext>
            </a:extLst>
          </p:cNvPr>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6" name="TextBox 5">
            <a:extLst>
              <a:ext uri="{FF2B5EF4-FFF2-40B4-BE49-F238E27FC236}">
                <a16:creationId xmlns:a16="http://schemas.microsoft.com/office/drawing/2014/main" id="{172B8D89-C3F2-DDFA-E0EA-903F68C8E409}"/>
              </a:ext>
            </a:extLst>
          </p:cNvPr>
          <p:cNvSpPr txBox="1"/>
          <p:nvPr/>
        </p:nvSpPr>
        <p:spPr>
          <a:xfrm>
            <a:off x="4167670" y="9410153"/>
            <a:ext cx="2213908" cy="139590"/>
          </a:xfrm>
          <a:prstGeom prst="rect">
            <a:avLst/>
          </a:prstGeom>
          <a:noFill/>
        </p:spPr>
        <p:txBody>
          <a:bodyPr wrap="square" lIns="0" tIns="0" rIns="0" bIns="0">
            <a:spAutoFit/>
          </a:bodyPr>
          <a:lstStyle>
            <a:defPPr>
              <a:defRPr lang="en-US"/>
            </a:defPPr>
            <a:lvl1pPr algn="r">
              <a:defRPr sz="907">
                <a:latin typeface="Arial"/>
              </a:defRPr>
            </a:lvl1pPr>
          </a:lstStyle>
          <a:p>
            <a:r>
              <a:rPr dirty="0"/>
              <a:t>1</a:t>
            </a:r>
            <a:r>
              <a:rPr lang="en-US" dirty="0"/>
              <a:t>7</a:t>
            </a:r>
            <a:r>
              <a:rPr dirty="0"/>
              <a:t> </a:t>
            </a:r>
            <a:r>
              <a:rPr lang="en-US" altLang="ja-JP" dirty="0"/>
              <a:t>/</a:t>
            </a:r>
            <a:r>
              <a:rPr lang="ja-JP" altLang="en-US" dirty="0"/>
              <a:t> </a:t>
            </a:r>
            <a:r>
              <a:rPr lang="en-US" altLang="ja-JP" dirty="0"/>
              <a:t>30 </a:t>
            </a:r>
            <a:endParaRPr dirty="0"/>
          </a:p>
        </p:txBody>
      </p:sp>
      <p:sp>
        <p:nvSpPr>
          <p:cNvPr id="7" name="Rectangle 6">
            <a:extLst>
              <a:ext uri="{FF2B5EF4-FFF2-40B4-BE49-F238E27FC236}">
                <a16:creationId xmlns:a16="http://schemas.microsoft.com/office/drawing/2014/main" id="{7314D3D0-3AC2-9842-E26D-432B7B87237F}"/>
              </a:ext>
            </a:extLst>
          </p:cNvPr>
          <p:cNvSpPr/>
          <p:nvPr/>
        </p:nvSpPr>
        <p:spPr>
          <a:xfrm>
            <a:off x="497507" y="2176599"/>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8" name="TextBox 7">
            <a:extLst>
              <a:ext uri="{FF2B5EF4-FFF2-40B4-BE49-F238E27FC236}">
                <a16:creationId xmlns:a16="http://schemas.microsoft.com/office/drawing/2014/main" id="{A3E6A28C-4031-B447-EE44-24D3F2F63DA6}"/>
              </a:ext>
            </a:extLst>
          </p:cNvPr>
          <p:cNvSpPr txBox="1"/>
          <p:nvPr/>
        </p:nvSpPr>
        <p:spPr>
          <a:xfrm>
            <a:off x="704802" y="2155263"/>
            <a:ext cx="5638416" cy="209288"/>
          </a:xfrm>
          <a:prstGeom prst="rect">
            <a:avLst/>
          </a:prstGeom>
          <a:noFill/>
        </p:spPr>
        <p:txBody>
          <a:bodyPr wrap="square" lIns="0" tIns="0" rIns="0" bIns="0">
            <a:spAutoFit/>
          </a:bodyPr>
          <a:lstStyle/>
          <a:p>
            <a:r>
              <a:rPr lang="en-US" altLang="ja-JP" sz="1360" b="1" dirty="0">
                <a:latin typeface="メイリオ" panose="020B0604030504040204" pitchFamily="50" charset="-128"/>
                <a:ea typeface="メイリオ" panose="020B0604030504040204" pitchFamily="50" charset="-128"/>
              </a:rPr>
              <a:t>1.</a:t>
            </a:r>
            <a:r>
              <a:rPr lang="ja-JP" altLang="en-US" sz="1360" b="1" dirty="0">
                <a:latin typeface="メイリオ" panose="020B0604030504040204" pitchFamily="50" charset="-128"/>
                <a:ea typeface="メイリオ" panose="020B0604030504040204" pitchFamily="50" charset="-128"/>
              </a:rPr>
              <a:t>全体像</a:t>
            </a:r>
          </a:p>
        </p:txBody>
      </p:sp>
      <p:sp>
        <p:nvSpPr>
          <p:cNvPr id="9" name="Rectangle 8">
            <a:extLst>
              <a:ext uri="{FF2B5EF4-FFF2-40B4-BE49-F238E27FC236}">
                <a16:creationId xmlns:a16="http://schemas.microsoft.com/office/drawing/2014/main" id="{A966AF74-CDA3-9EFC-1BA5-52A0C02AF015}"/>
              </a:ext>
            </a:extLst>
          </p:cNvPr>
          <p:cNvSpPr/>
          <p:nvPr/>
        </p:nvSpPr>
        <p:spPr>
          <a:xfrm>
            <a:off x="497508" y="2466812"/>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10" name="Rectangle 9">
            <a:extLst>
              <a:ext uri="{FF2B5EF4-FFF2-40B4-BE49-F238E27FC236}">
                <a16:creationId xmlns:a16="http://schemas.microsoft.com/office/drawing/2014/main" id="{BBC8802D-1E2B-0543-9952-B98CBCBDA55F}"/>
              </a:ext>
            </a:extLst>
          </p:cNvPr>
          <p:cNvSpPr/>
          <p:nvPr/>
        </p:nvSpPr>
        <p:spPr>
          <a:xfrm>
            <a:off x="497508" y="2810265"/>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11" name="Rectangle 10">
            <a:extLst>
              <a:ext uri="{FF2B5EF4-FFF2-40B4-BE49-F238E27FC236}">
                <a16:creationId xmlns:a16="http://schemas.microsoft.com/office/drawing/2014/main" id="{8E3A1C2B-85D6-E1D6-16DC-10AACE571941}"/>
              </a:ext>
            </a:extLst>
          </p:cNvPr>
          <p:cNvSpPr/>
          <p:nvPr/>
        </p:nvSpPr>
        <p:spPr>
          <a:xfrm>
            <a:off x="497507" y="2810265"/>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12" name="TextBox 11">
            <a:extLst>
              <a:ext uri="{FF2B5EF4-FFF2-40B4-BE49-F238E27FC236}">
                <a16:creationId xmlns:a16="http://schemas.microsoft.com/office/drawing/2014/main" id="{8DF58E7D-A01C-74E0-4205-6EA39207C180}"/>
              </a:ext>
            </a:extLst>
          </p:cNvPr>
          <p:cNvSpPr txBox="1"/>
          <p:nvPr/>
        </p:nvSpPr>
        <p:spPr>
          <a:xfrm>
            <a:off x="663343" y="2869421"/>
            <a:ext cx="5472580" cy="195438"/>
          </a:xfrm>
          <a:prstGeom prst="rect">
            <a:avLst/>
          </a:prstGeom>
          <a:noFill/>
          <a:effectLst/>
        </p:spPr>
        <p:txBody>
          <a:bodyPr wrap="square" lIns="0" tIns="0" rIns="0" bIns="0">
            <a:spAutoFit/>
          </a:bodyPr>
          <a:lstStyle/>
          <a:p>
            <a:r>
              <a:rPr lang="ja-JP" altLang="en-US" sz="1270" b="1" dirty="0">
                <a:latin typeface="メイリオ" panose="020B0604030504040204" pitchFamily="50" charset="-128"/>
                <a:ea typeface="メイリオ" panose="020B0604030504040204" pitchFamily="50" charset="-128"/>
              </a:rPr>
              <a:t>（１）施設・開設時間</a:t>
            </a:r>
          </a:p>
        </p:txBody>
      </p:sp>
      <p:sp>
        <p:nvSpPr>
          <p:cNvPr id="19" name="テキスト ボックス 18">
            <a:extLst>
              <a:ext uri="{FF2B5EF4-FFF2-40B4-BE49-F238E27FC236}">
                <a16:creationId xmlns:a16="http://schemas.microsoft.com/office/drawing/2014/main" id="{D171363E-CAE5-F64E-0228-01BFE913B976}"/>
              </a:ext>
            </a:extLst>
          </p:cNvPr>
          <p:cNvSpPr txBox="1"/>
          <p:nvPr/>
        </p:nvSpPr>
        <p:spPr>
          <a:xfrm>
            <a:off x="480925" y="811539"/>
            <a:ext cx="6040222" cy="1169551"/>
          </a:xfrm>
          <a:prstGeom prst="rect">
            <a:avLst/>
          </a:prstGeom>
          <a:noFill/>
        </p:spPr>
        <p:txBody>
          <a:bodyPr wrap="square">
            <a:spAutoFit/>
          </a:bodyPr>
          <a:lstStyle/>
          <a:p>
            <a:r>
              <a:rPr lang="ja-JP" altLang="en-US" sz="1000">
                <a:latin typeface="メイリオ" panose="020B0604030504040204" pitchFamily="50" charset="-128"/>
                <a:ea typeface="メイリオ" panose="020B0604030504040204" pitchFamily="50" charset="-128"/>
              </a:rPr>
              <a:t>前項で提示した「めざす姿」を具現化し、府内全域における依存症対策の中核機関としての役割を最大限に発揮するため、早期発見・早期介入から回復につなげるためのワンストップ支援・コーディネート機能を充実させるとともに、依存症への偏見（スティグマ）を解消し、知識・対処法等を広めるための普及啓発・情報発信を強化する。その際は、相談へのアクセス向上や体験型コンテンツなどにより学びを深めるための展示施設も必要であり、こうした機能の充実のために効果的にデジタルを活用する必要がある。また、調査・分析を行い、府内の実態に即した施策の実施につなげるほか、専門職や支援者の人材養成を行うことで府内全体の支援能力の向上をはかる。</a:t>
            </a:r>
          </a:p>
        </p:txBody>
      </p:sp>
      <p:sp>
        <p:nvSpPr>
          <p:cNvPr id="25" name="テキスト ボックス 24">
            <a:extLst>
              <a:ext uri="{FF2B5EF4-FFF2-40B4-BE49-F238E27FC236}">
                <a16:creationId xmlns:a16="http://schemas.microsoft.com/office/drawing/2014/main" id="{7FD00E3F-DC2E-0F23-3832-3E1A6DDC7E70}"/>
              </a:ext>
            </a:extLst>
          </p:cNvPr>
          <p:cNvSpPr txBox="1"/>
          <p:nvPr/>
        </p:nvSpPr>
        <p:spPr>
          <a:xfrm>
            <a:off x="497506" y="3260245"/>
            <a:ext cx="5862297" cy="834331"/>
          </a:xfrm>
          <a:prstGeom prst="rect">
            <a:avLst/>
          </a:prstGeom>
          <a:noFill/>
        </p:spPr>
        <p:txBody>
          <a:bodyPr wrap="square">
            <a:spAutoFit/>
          </a:bodyPr>
          <a:lstStyle/>
          <a:p>
            <a:pPr marL="171450" indent="-171450">
              <a:spcAft>
                <a:spcPts val="544"/>
              </a:spcAft>
              <a:buFont typeface="Wingdings" panose="05000000000000000000" pitchFamily="2" charset="2"/>
              <a:buChar char="l"/>
            </a:pPr>
            <a:r>
              <a:rPr lang="ja-JP" altLang="en-US" sz="997">
                <a:latin typeface="メイリオ" panose="020B0604030504040204" pitchFamily="50" charset="-128"/>
                <a:ea typeface="メイリオ" panose="020B0604030504040204" pitchFamily="50" charset="-128"/>
              </a:rPr>
              <a:t>交通至便な場所で物件を借用して設置することを基本とする。</a:t>
            </a:r>
            <a:endParaRPr lang="en-US" altLang="ja-JP" sz="997">
              <a:latin typeface="メイリオ" panose="020B0604030504040204" pitchFamily="50" charset="-128"/>
              <a:ea typeface="メイリオ" panose="020B0604030504040204" pitchFamily="50" charset="-128"/>
            </a:endParaRPr>
          </a:p>
          <a:p>
            <a:pPr marL="171450" indent="-171450">
              <a:spcAft>
                <a:spcPts val="544"/>
              </a:spcAft>
              <a:buFont typeface="Wingdings" panose="05000000000000000000" pitchFamily="2" charset="2"/>
              <a:buChar char="l"/>
            </a:pPr>
            <a:r>
              <a:rPr lang="ja-JP" altLang="en-US" sz="997">
                <a:latin typeface="メイリオ" panose="020B0604030504040204" pitchFamily="50" charset="-128"/>
                <a:ea typeface="メイリオ" panose="020B0604030504040204" pitchFamily="50" charset="-128"/>
              </a:rPr>
              <a:t>センターには、相談室（本人や家族へのプログラム等の実施も想定）、普及啓発・情報発信スペース、研修室、執務室等を設けることを想定。</a:t>
            </a:r>
            <a:endParaRPr lang="en-US" altLang="ja-JP" sz="997">
              <a:latin typeface="メイリオ" panose="020B0604030504040204" pitchFamily="50" charset="-128"/>
              <a:ea typeface="メイリオ" panose="020B0604030504040204" pitchFamily="50" charset="-128"/>
            </a:endParaRPr>
          </a:p>
          <a:p>
            <a:pPr marL="171450" indent="-171450">
              <a:spcAft>
                <a:spcPts val="544"/>
              </a:spcAft>
              <a:buFont typeface="Wingdings" panose="05000000000000000000" pitchFamily="2" charset="2"/>
              <a:buChar char="l"/>
            </a:pPr>
            <a:r>
              <a:rPr lang="ja-JP" altLang="en-US" sz="997">
                <a:latin typeface="メイリオ" panose="020B0604030504040204" pitchFamily="50" charset="-128"/>
                <a:ea typeface="メイリオ" panose="020B0604030504040204" pitchFamily="50" charset="-128"/>
              </a:rPr>
              <a:t>利用しやすさを考慮し、平日の夕方からの時間帯や休日も開所することを想定。</a:t>
            </a:r>
          </a:p>
        </p:txBody>
      </p:sp>
      <p:sp>
        <p:nvSpPr>
          <p:cNvPr id="4" name="Rectangle 9">
            <a:extLst>
              <a:ext uri="{FF2B5EF4-FFF2-40B4-BE49-F238E27FC236}">
                <a16:creationId xmlns:a16="http://schemas.microsoft.com/office/drawing/2014/main" id="{5296CB9C-AE25-A484-45F1-3FCDD2694AA4}"/>
              </a:ext>
            </a:extLst>
          </p:cNvPr>
          <p:cNvSpPr/>
          <p:nvPr/>
        </p:nvSpPr>
        <p:spPr>
          <a:xfrm>
            <a:off x="497508" y="4318818"/>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13" name="Rectangle 10">
            <a:extLst>
              <a:ext uri="{FF2B5EF4-FFF2-40B4-BE49-F238E27FC236}">
                <a16:creationId xmlns:a16="http://schemas.microsoft.com/office/drawing/2014/main" id="{F71DA58C-EC48-7B78-C451-C209EA30C8EE}"/>
              </a:ext>
            </a:extLst>
          </p:cNvPr>
          <p:cNvSpPr/>
          <p:nvPr/>
        </p:nvSpPr>
        <p:spPr>
          <a:xfrm>
            <a:off x="497507" y="4318818"/>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14" name="TextBox 11">
            <a:extLst>
              <a:ext uri="{FF2B5EF4-FFF2-40B4-BE49-F238E27FC236}">
                <a16:creationId xmlns:a16="http://schemas.microsoft.com/office/drawing/2014/main" id="{2D3DC062-70CF-41AF-D0B4-C974DBD1EBD0}"/>
              </a:ext>
            </a:extLst>
          </p:cNvPr>
          <p:cNvSpPr txBox="1"/>
          <p:nvPr/>
        </p:nvSpPr>
        <p:spPr>
          <a:xfrm>
            <a:off x="663343" y="4377973"/>
            <a:ext cx="5472580" cy="195438"/>
          </a:xfrm>
          <a:prstGeom prst="rect">
            <a:avLst/>
          </a:prstGeom>
          <a:noFill/>
          <a:effectLst/>
        </p:spPr>
        <p:txBody>
          <a:bodyPr wrap="square" lIns="0" tIns="0" rIns="0" bIns="0">
            <a:spAutoFit/>
          </a:bodyPr>
          <a:lstStyle/>
          <a:p>
            <a:r>
              <a:rPr lang="ja-JP" altLang="en-US" sz="1270" b="1" dirty="0">
                <a:latin typeface="メイリオ" panose="020B0604030504040204" pitchFamily="50" charset="-128"/>
                <a:ea typeface="メイリオ" panose="020B0604030504040204" pitchFamily="50" charset="-128"/>
              </a:rPr>
              <a:t>（２）体制　</a:t>
            </a:r>
          </a:p>
        </p:txBody>
      </p:sp>
      <p:sp>
        <p:nvSpPr>
          <p:cNvPr id="15" name="テキスト ボックス 14">
            <a:extLst>
              <a:ext uri="{FF2B5EF4-FFF2-40B4-BE49-F238E27FC236}">
                <a16:creationId xmlns:a16="http://schemas.microsoft.com/office/drawing/2014/main" id="{47F26DA7-63CC-CBBF-D87C-97B83A4E1182}"/>
              </a:ext>
            </a:extLst>
          </p:cNvPr>
          <p:cNvSpPr txBox="1"/>
          <p:nvPr/>
        </p:nvSpPr>
        <p:spPr>
          <a:xfrm>
            <a:off x="497506" y="4722257"/>
            <a:ext cx="5862294" cy="245773"/>
          </a:xfrm>
          <a:prstGeom prst="rect">
            <a:avLst/>
          </a:prstGeom>
          <a:noFill/>
        </p:spPr>
        <p:txBody>
          <a:bodyPr wrap="square">
            <a:spAutoFit/>
          </a:bodyPr>
          <a:lstStyle/>
          <a:p>
            <a:pPr marL="171450" indent="-171450">
              <a:spcAft>
                <a:spcPts val="544"/>
              </a:spcAft>
              <a:buFont typeface="Wingdings" panose="05000000000000000000" pitchFamily="2" charset="2"/>
              <a:buChar char="l"/>
            </a:pPr>
            <a:r>
              <a:rPr lang="ja-JP" altLang="en-US" sz="997">
                <a:latin typeface="メイリオ" panose="020B0604030504040204" pitchFamily="50" charset="-128"/>
                <a:ea typeface="メイリオ" panose="020B0604030504040204" pitchFamily="50" charset="-128"/>
              </a:rPr>
              <a:t>社会福祉職、保健師、医師、心理職、事務職員等の配置を想定。</a:t>
            </a:r>
          </a:p>
        </p:txBody>
      </p:sp>
      <p:sp>
        <p:nvSpPr>
          <p:cNvPr id="16" name="Rectangle 9">
            <a:extLst>
              <a:ext uri="{FF2B5EF4-FFF2-40B4-BE49-F238E27FC236}">
                <a16:creationId xmlns:a16="http://schemas.microsoft.com/office/drawing/2014/main" id="{B99A30F5-B05A-379B-D67F-130E23DDE5BE}"/>
              </a:ext>
            </a:extLst>
          </p:cNvPr>
          <p:cNvSpPr/>
          <p:nvPr/>
        </p:nvSpPr>
        <p:spPr>
          <a:xfrm>
            <a:off x="497508" y="5301570"/>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17" name="Rectangle 10">
            <a:extLst>
              <a:ext uri="{FF2B5EF4-FFF2-40B4-BE49-F238E27FC236}">
                <a16:creationId xmlns:a16="http://schemas.microsoft.com/office/drawing/2014/main" id="{CB97E127-487E-70A9-153D-B80BCBFDEE7E}"/>
              </a:ext>
            </a:extLst>
          </p:cNvPr>
          <p:cNvSpPr/>
          <p:nvPr/>
        </p:nvSpPr>
        <p:spPr>
          <a:xfrm>
            <a:off x="497507" y="5301570"/>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18" name="TextBox 11">
            <a:extLst>
              <a:ext uri="{FF2B5EF4-FFF2-40B4-BE49-F238E27FC236}">
                <a16:creationId xmlns:a16="http://schemas.microsoft.com/office/drawing/2014/main" id="{5CDE16CF-B19F-45B8-7868-F97852AD6068}"/>
              </a:ext>
            </a:extLst>
          </p:cNvPr>
          <p:cNvSpPr txBox="1"/>
          <p:nvPr/>
        </p:nvSpPr>
        <p:spPr>
          <a:xfrm>
            <a:off x="663343" y="5360725"/>
            <a:ext cx="5472580" cy="195438"/>
          </a:xfrm>
          <a:prstGeom prst="rect">
            <a:avLst/>
          </a:prstGeom>
          <a:noFill/>
          <a:effectLst/>
        </p:spPr>
        <p:txBody>
          <a:bodyPr wrap="square" lIns="0" tIns="0" rIns="0" bIns="0">
            <a:spAutoFit/>
          </a:bodyPr>
          <a:lstStyle/>
          <a:p>
            <a:r>
              <a:rPr lang="ja-JP" altLang="en-US" sz="1270" b="1" dirty="0">
                <a:latin typeface="メイリオ" panose="020B0604030504040204" pitchFamily="50" charset="-128"/>
                <a:ea typeface="メイリオ" panose="020B0604030504040204" pitchFamily="50" charset="-128"/>
              </a:rPr>
              <a:t>（３）センターの機能</a:t>
            </a:r>
          </a:p>
        </p:txBody>
      </p:sp>
      <p:sp>
        <p:nvSpPr>
          <p:cNvPr id="20" name="テキスト ボックス 19">
            <a:extLst>
              <a:ext uri="{FF2B5EF4-FFF2-40B4-BE49-F238E27FC236}">
                <a16:creationId xmlns:a16="http://schemas.microsoft.com/office/drawing/2014/main" id="{F1731748-9AA2-26B0-80A1-1606EAFE2BD8}"/>
              </a:ext>
            </a:extLst>
          </p:cNvPr>
          <p:cNvSpPr txBox="1"/>
          <p:nvPr/>
        </p:nvSpPr>
        <p:spPr>
          <a:xfrm>
            <a:off x="497506" y="5763402"/>
            <a:ext cx="5862294" cy="2368725"/>
          </a:xfrm>
          <a:prstGeom prst="rect">
            <a:avLst/>
          </a:prstGeom>
          <a:noFill/>
        </p:spPr>
        <p:txBody>
          <a:bodyPr wrap="square">
            <a:spAutoFit/>
          </a:bodyPr>
          <a:lstStyle/>
          <a:p>
            <a:pPr marL="171450" marR="126683" indent="-171450">
              <a:spcAft>
                <a:spcPts val="544"/>
              </a:spcAft>
              <a:buFont typeface="Wingdings" panose="05000000000000000000" pitchFamily="2" charset="2"/>
              <a:buChar char="l"/>
            </a:pP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府内の中核機関として依存症対策を強力に推進すべく、センターでは「</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Ⅰ</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ワンストップ支援・コーディネート機能」、「</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Ⅱ</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普及啓発・情報発信機能」、「</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Ⅲ</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調査・分析機能」、「</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Ⅳ</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人材養成機能」を４つの主要機能とする。</a:t>
            </a:r>
          </a:p>
          <a:p>
            <a:pPr marL="171450" marR="126683" indent="-171450">
              <a:spcAft>
                <a:spcPts val="544"/>
              </a:spcAft>
              <a:buFont typeface="Wingdings" panose="05000000000000000000" pitchFamily="2" charset="2"/>
              <a:buChar char="l"/>
            </a:pP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具体的には、依存の問題に悩む本人・家族、支援者等を対象とした対面・非対面（例：電話、</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SNS</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、バーチャル環境、生成</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AI</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等）の相談と、様々な課題の解決や回復のために必要な関係機関（医療機関、自助グループ・民間団体等）への切れ目のないつなぎ、府内全域での支援機能の向上のための連携体制の強化、センターでの展示啓発を含む対象者に応じた効果的な普及啓発・情報発信、依存症の実態の把握と施策等への還元、依存症対策を担う専門職・地域支援者の養成を主に行う。</a:t>
            </a:r>
            <a:endParaRPr lang="en-US" altLang="ja-JP" sz="997" kern="100" dirty="0">
              <a:latin typeface="Arial" panose="020B0604020202020204" pitchFamily="34" charset="0"/>
              <a:ea typeface="メイリオ" panose="020B0604030504040204" pitchFamily="50" charset="-128"/>
              <a:cs typeface="Times New Roman" panose="02020603050405020304" pitchFamily="18" charset="0"/>
            </a:endParaRPr>
          </a:p>
          <a:p>
            <a:pPr marL="171450" marR="126683" indent="-171450">
              <a:spcAft>
                <a:spcPts val="544"/>
              </a:spcAft>
              <a:buFont typeface="Wingdings" panose="05000000000000000000" pitchFamily="2" charset="2"/>
              <a:buChar char="l"/>
            </a:pP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これら４機能は独立して機能するのではなく、相互に作用し合う有機的な関係性を持つ。普及啓発・情報発信（</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Ⅱ</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）によって府民の理解を深め、早期の気づきからワンストップ支援（</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Ⅰ</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）へとスムーズにつなげる。調査・分析機能（</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Ⅲ</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）によって、府内の実態を把握してデータを蓄積・分析し、その成果を支援プログラムの創出や人材養成（</a:t>
            </a:r>
            <a:r>
              <a:rPr lang="en-US" altLang="ja-JP" sz="997" kern="100" dirty="0">
                <a:latin typeface="Arial" panose="020B0604020202020204" pitchFamily="34" charset="0"/>
                <a:ea typeface="メイリオ" panose="020B0604030504040204" pitchFamily="50" charset="-128"/>
                <a:cs typeface="Times New Roman" panose="02020603050405020304" pitchFamily="18" charset="0"/>
              </a:rPr>
              <a:t>Ⅳ</a:t>
            </a:r>
            <a:r>
              <a:rPr lang="ja-JP" altLang="en-US" sz="997" kern="100" dirty="0">
                <a:latin typeface="Arial" panose="020B0604020202020204" pitchFamily="34" charset="0"/>
                <a:ea typeface="メイリオ" panose="020B0604030504040204" pitchFamily="50" charset="-128"/>
                <a:cs typeface="Times New Roman" panose="02020603050405020304" pitchFamily="18" charset="0"/>
              </a:rPr>
              <a:t>）を通じて依存症対策につなげていく。</a:t>
            </a:r>
            <a:endParaRPr lang="ja-JP" altLang="ja-JP" sz="997" kern="100" dirty="0">
              <a:latin typeface="Arial" panose="020B0604020202020204" pitchFamily="34" charset="0"/>
              <a:ea typeface="メイリオ"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1271879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E1937-9E6C-2414-12EB-784F1D1A061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1F4F235-19BF-8108-D2D6-83E121998CFF}"/>
              </a:ext>
            </a:extLst>
          </p:cNvPr>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3" name="TextBox 2">
            <a:extLst>
              <a:ext uri="{FF2B5EF4-FFF2-40B4-BE49-F238E27FC236}">
                <a16:creationId xmlns:a16="http://schemas.microsoft.com/office/drawing/2014/main" id="{CBEFDFE1-868D-1765-CC3B-CC1FA92941C1}"/>
              </a:ext>
            </a:extLst>
          </p:cNvPr>
          <p:cNvSpPr txBox="1"/>
          <p:nvPr/>
        </p:nvSpPr>
        <p:spPr>
          <a:xfrm>
            <a:off x="497509" y="314063"/>
            <a:ext cx="4995803" cy="111569"/>
          </a:xfrm>
          <a:prstGeom prst="rect">
            <a:avLst/>
          </a:prstGeom>
          <a:noFill/>
        </p:spPr>
        <p:txBody>
          <a:bodyPr wrap="square" lIns="0" tIns="0" rIns="0" bIns="0">
            <a:spAutoFit/>
          </a:bodyPr>
          <a:lstStyle/>
          <a:p>
            <a:r>
              <a:rPr sz="725" b="1">
                <a:latin typeface="メイリオ" panose="020B0604030504040204" pitchFamily="50" charset="-128"/>
                <a:ea typeface="メイリオ" panose="020B0604030504040204" pitchFamily="50" charset="-128"/>
              </a:rPr>
              <a:t>Ⅳ.</a:t>
            </a:r>
            <a:r>
              <a:rPr lang="ja-JP" altLang="ja-JP" sz="725" b="1">
                <a:latin typeface="メイリオ" panose="020B0604030504040204" pitchFamily="50" charset="-128"/>
                <a:ea typeface="メイリオ" panose="020B0604030504040204" pitchFamily="50" charset="-128"/>
              </a:rPr>
              <a:t>センター設置にあたっての基本的な考え方</a:t>
            </a:r>
            <a:endParaRPr sz="725" b="1">
              <a:latin typeface="メイリオ" panose="020B0604030504040204" pitchFamily="50" charset="-128"/>
              <a:ea typeface="メイリオ" panose="020B0604030504040204" pitchFamily="50" charset="-128"/>
            </a:endParaRPr>
          </a:p>
        </p:txBody>
      </p:sp>
      <p:sp>
        <p:nvSpPr>
          <p:cNvPr id="5" name="Rectangle 4">
            <a:extLst>
              <a:ext uri="{FF2B5EF4-FFF2-40B4-BE49-F238E27FC236}">
                <a16:creationId xmlns:a16="http://schemas.microsoft.com/office/drawing/2014/main" id="{A1D73AFB-5007-5F8D-D924-5E68FF2866AD}"/>
              </a:ext>
            </a:extLst>
          </p:cNvPr>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6" name="TextBox 5">
            <a:extLst>
              <a:ext uri="{FF2B5EF4-FFF2-40B4-BE49-F238E27FC236}">
                <a16:creationId xmlns:a16="http://schemas.microsoft.com/office/drawing/2014/main" id="{C747E199-174C-F30F-B6B4-E9DD51666690}"/>
              </a:ext>
            </a:extLst>
          </p:cNvPr>
          <p:cNvSpPr txBox="1"/>
          <p:nvPr/>
        </p:nvSpPr>
        <p:spPr>
          <a:xfrm>
            <a:off x="4145898" y="9410153"/>
            <a:ext cx="2213908" cy="139590"/>
          </a:xfrm>
          <a:prstGeom prst="rect">
            <a:avLst/>
          </a:prstGeom>
          <a:noFill/>
        </p:spPr>
        <p:txBody>
          <a:bodyPr wrap="square" lIns="0" tIns="0" rIns="0" bIns="0">
            <a:spAutoFit/>
          </a:bodyPr>
          <a:lstStyle>
            <a:defPPr>
              <a:defRPr lang="en-US"/>
            </a:defPPr>
            <a:lvl1pPr algn="r">
              <a:defRPr sz="907">
                <a:latin typeface="Arial"/>
              </a:defRPr>
            </a:lvl1pPr>
          </a:lstStyle>
          <a:p>
            <a:r>
              <a:rPr dirty="0"/>
              <a:t>1</a:t>
            </a:r>
            <a:r>
              <a:rPr lang="en-US" dirty="0"/>
              <a:t>8</a:t>
            </a:r>
            <a:r>
              <a:rPr lang="ja-JP" altLang="en-US" dirty="0"/>
              <a:t> </a:t>
            </a:r>
            <a:r>
              <a:rPr lang="en-US" altLang="ja-JP" dirty="0"/>
              <a:t>/ 30</a:t>
            </a:r>
            <a:endParaRPr dirty="0"/>
          </a:p>
        </p:txBody>
      </p:sp>
      <p:sp>
        <p:nvSpPr>
          <p:cNvPr id="7" name="Rectangle 6">
            <a:extLst>
              <a:ext uri="{FF2B5EF4-FFF2-40B4-BE49-F238E27FC236}">
                <a16:creationId xmlns:a16="http://schemas.microsoft.com/office/drawing/2014/main" id="{2C373B09-4D32-4D5D-E6C8-CB1542065ED7}"/>
              </a:ext>
            </a:extLst>
          </p:cNvPr>
          <p:cNvSpPr/>
          <p:nvPr/>
        </p:nvSpPr>
        <p:spPr>
          <a:xfrm>
            <a:off x="514089" y="716453"/>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8" name="TextBox 7">
            <a:extLst>
              <a:ext uri="{FF2B5EF4-FFF2-40B4-BE49-F238E27FC236}">
                <a16:creationId xmlns:a16="http://schemas.microsoft.com/office/drawing/2014/main" id="{165D2F43-8C6F-0C7E-C689-75C30F4CAD2C}"/>
              </a:ext>
            </a:extLst>
          </p:cNvPr>
          <p:cNvSpPr txBox="1"/>
          <p:nvPr/>
        </p:nvSpPr>
        <p:spPr>
          <a:xfrm>
            <a:off x="721384" y="695117"/>
            <a:ext cx="5638416" cy="209288"/>
          </a:xfrm>
          <a:prstGeom prst="rect">
            <a:avLst/>
          </a:prstGeom>
          <a:noFill/>
        </p:spPr>
        <p:txBody>
          <a:bodyPr wrap="square" lIns="0" tIns="0" rIns="0" bIns="0">
            <a:spAutoFit/>
          </a:bodyPr>
          <a:lstStyle/>
          <a:p>
            <a:r>
              <a:rPr lang="ja-JP" altLang="en-US" sz="1360" b="1" dirty="0">
                <a:latin typeface="メイリオ" panose="020B0604030504040204" pitchFamily="50" charset="-128"/>
                <a:ea typeface="メイリオ" panose="020B0604030504040204" pitchFamily="50" charset="-128"/>
              </a:rPr>
              <a:t>１</a:t>
            </a:r>
            <a:r>
              <a:rPr lang="en-US" altLang="ja-JP" sz="1360" b="1" dirty="0">
                <a:latin typeface="メイリオ" panose="020B0604030504040204" pitchFamily="50" charset="-128"/>
                <a:ea typeface="メイリオ" panose="020B0604030504040204" pitchFamily="50" charset="-128"/>
              </a:rPr>
              <a:t>.</a:t>
            </a:r>
            <a:r>
              <a:rPr lang="ja-JP" altLang="en-US" sz="1360" b="1" dirty="0">
                <a:latin typeface="メイリオ" panose="020B0604030504040204" pitchFamily="50" charset="-128"/>
                <a:ea typeface="メイリオ" panose="020B0604030504040204" pitchFamily="50" charset="-128"/>
              </a:rPr>
              <a:t>全体像</a:t>
            </a:r>
          </a:p>
        </p:txBody>
      </p:sp>
      <p:sp>
        <p:nvSpPr>
          <p:cNvPr id="9" name="Rectangle 8">
            <a:extLst>
              <a:ext uri="{FF2B5EF4-FFF2-40B4-BE49-F238E27FC236}">
                <a16:creationId xmlns:a16="http://schemas.microsoft.com/office/drawing/2014/main" id="{27737C5C-78E5-7044-99C7-AA0CFCB049FE}"/>
              </a:ext>
            </a:extLst>
          </p:cNvPr>
          <p:cNvSpPr/>
          <p:nvPr/>
        </p:nvSpPr>
        <p:spPr>
          <a:xfrm>
            <a:off x="514090" y="1006666"/>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16" name="Rectangle 9">
            <a:extLst>
              <a:ext uri="{FF2B5EF4-FFF2-40B4-BE49-F238E27FC236}">
                <a16:creationId xmlns:a16="http://schemas.microsoft.com/office/drawing/2014/main" id="{F022B171-DA4D-E7CA-47B1-C3004F51B4A7}"/>
              </a:ext>
            </a:extLst>
          </p:cNvPr>
          <p:cNvSpPr/>
          <p:nvPr/>
        </p:nvSpPr>
        <p:spPr>
          <a:xfrm>
            <a:off x="527519" y="1355402"/>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17" name="Rectangle 10">
            <a:extLst>
              <a:ext uri="{FF2B5EF4-FFF2-40B4-BE49-F238E27FC236}">
                <a16:creationId xmlns:a16="http://schemas.microsoft.com/office/drawing/2014/main" id="{E9337EDB-AD1F-00C8-263A-E9EF5FE9A6D1}"/>
              </a:ext>
            </a:extLst>
          </p:cNvPr>
          <p:cNvSpPr/>
          <p:nvPr/>
        </p:nvSpPr>
        <p:spPr>
          <a:xfrm>
            <a:off x="527518" y="1355402"/>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18" name="TextBox 11">
            <a:extLst>
              <a:ext uri="{FF2B5EF4-FFF2-40B4-BE49-F238E27FC236}">
                <a16:creationId xmlns:a16="http://schemas.microsoft.com/office/drawing/2014/main" id="{4AAF4600-A512-D85C-3DA6-7801F3ECE473}"/>
              </a:ext>
            </a:extLst>
          </p:cNvPr>
          <p:cNvSpPr txBox="1"/>
          <p:nvPr/>
        </p:nvSpPr>
        <p:spPr>
          <a:xfrm>
            <a:off x="693354" y="1414557"/>
            <a:ext cx="5472580" cy="195438"/>
          </a:xfrm>
          <a:prstGeom prst="rect">
            <a:avLst/>
          </a:prstGeom>
          <a:noFill/>
          <a:effectLst/>
        </p:spPr>
        <p:txBody>
          <a:bodyPr wrap="square" lIns="0" tIns="0" rIns="0" bIns="0">
            <a:spAutoFit/>
          </a:bodyPr>
          <a:lstStyle/>
          <a:p>
            <a:r>
              <a:rPr lang="ja-JP" altLang="en-US" sz="1270" b="1" dirty="0">
                <a:latin typeface="メイリオ" panose="020B0604030504040204" pitchFamily="50" charset="-128"/>
                <a:ea typeface="メイリオ" panose="020B0604030504040204" pitchFamily="50" charset="-128"/>
              </a:rPr>
              <a:t>（３）センターの機能</a:t>
            </a:r>
          </a:p>
        </p:txBody>
      </p:sp>
      <p:pic>
        <p:nvPicPr>
          <p:cNvPr id="21" name="図 20">
            <a:extLst>
              <a:ext uri="{FF2B5EF4-FFF2-40B4-BE49-F238E27FC236}">
                <a16:creationId xmlns:a16="http://schemas.microsoft.com/office/drawing/2014/main" id="{00C8261F-8D4B-C7E8-D400-670C62B1A7A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2158" y="1981913"/>
            <a:ext cx="6313015" cy="3675956"/>
          </a:xfrm>
          <a:prstGeom prst="rect">
            <a:avLst/>
          </a:prstGeom>
          <a:noFill/>
          <a:ln>
            <a:noFill/>
          </a:ln>
        </p:spPr>
      </p:pic>
    </p:spTree>
    <p:extLst>
      <p:ext uri="{BB962C8B-B14F-4D97-AF65-F5344CB8AC3E}">
        <p14:creationId xmlns:p14="http://schemas.microsoft.com/office/powerpoint/2010/main" val="1157548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76DFC-CEDC-12F0-17BF-B710D8267C3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842A8B7-AC48-6D01-F7FE-C5D9280894B3}"/>
              </a:ext>
            </a:extLst>
          </p:cNvPr>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3" name="TextBox 2">
            <a:extLst>
              <a:ext uri="{FF2B5EF4-FFF2-40B4-BE49-F238E27FC236}">
                <a16:creationId xmlns:a16="http://schemas.microsoft.com/office/drawing/2014/main" id="{081B544B-3060-270A-ECF7-D5A6FC0F06F7}"/>
              </a:ext>
            </a:extLst>
          </p:cNvPr>
          <p:cNvSpPr txBox="1"/>
          <p:nvPr/>
        </p:nvSpPr>
        <p:spPr>
          <a:xfrm>
            <a:off x="497509" y="314063"/>
            <a:ext cx="4995803" cy="111569"/>
          </a:xfrm>
          <a:prstGeom prst="rect">
            <a:avLst/>
          </a:prstGeom>
          <a:noFill/>
        </p:spPr>
        <p:txBody>
          <a:bodyPr wrap="square" lIns="0" tIns="0" rIns="0" bIns="0">
            <a:spAutoFit/>
          </a:bodyPr>
          <a:lstStyle/>
          <a:p>
            <a:r>
              <a:rPr sz="725" b="1">
                <a:latin typeface="メイリオ" panose="020B0604030504040204" pitchFamily="50" charset="-128"/>
                <a:ea typeface="メイリオ" panose="020B0604030504040204" pitchFamily="50" charset="-128"/>
              </a:rPr>
              <a:t>Ⅳ.</a:t>
            </a:r>
            <a:r>
              <a:rPr lang="ja-JP" altLang="ja-JP" sz="725" b="1">
                <a:latin typeface="メイリオ" panose="020B0604030504040204" pitchFamily="50" charset="-128"/>
                <a:ea typeface="メイリオ" panose="020B0604030504040204" pitchFamily="50" charset="-128"/>
              </a:rPr>
              <a:t>センター設置にあたっての基本的な考え方</a:t>
            </a:r>
            <a:endParaRPr sz="725" b="1">
              <a:latin typeface="メイリオ" panose="020B0604030504040204" pitchFamily="50" charset="-128"/>
              <a:ea typeface="メイリオ" panose="020B0604030504040204" pitchFamily="50" charset="-128"/>
            </a:endParaRPr>
          </a:p>
        </p:txBody>
      </p:sp>
      <p:sp>
        <p:nvSpPr>
          <p:cNvPr id="5" name="Rectangle 4">
            <a:extLst>
              <a:ext uri="{FF2B5EF4-FFF2-40B4-BE49-F238E27FC236}">
                <a16:creationId xmlns:a16="http://schemas.microsoft.com/office/drawing/2014/main" id="{36367C0F-F80C-A6F8-4C35-2AFEBA0E8C8A}"/>
              </a:ext>
            </a:extLst>
          </p:cNvPr>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6" name="TextBox 5">
            <a:extLst>
              <a:ext uri="{FF2B5EF4-FFF2-40B4-BE49-F238E27FC236}">
                <a16:creationId xmlns:a16="http://schemas.microsoft.com/office/drawing/2014/main" id="{742E9776-5262-A3CF-86A9-BC4A9D71EC0E}"/>
              </a:ext>
            </a:extLst>
          </p:cNvPr>
          <p:cNvSpPr txBox="1"/>
          <p:nvPr/>
        </p:nvSpPr>
        <p:spPr>
          <a:xfrm>
            <a:off x="4145898" y="9410153"/>
            <a:ext cx="2213908" cy="139590"/>
          </a:xfrm>
          <a:prstGeom prst="rect">
            <a:avLst/>
          </a:prstGeom>
          <a:noFill/>
        </p:spPr>
        <p:txBody>
          <a:bodyPr wrap="square" lIns="0" tIns="0" rIns="0" bIns="0">
            <a:spAutoFit/>
          </a:bodyPr>
          <a:lstStyle>
            <a:defPPr>
              <a:defRPr lang="en-US"/>
            </a:defPPr>
            <a:lvl1pPr algn="r">
              <a:defRPr sz="907">
                <a:latin typeface="Arial"/>
              </a:defRPr>
            </a:lvl1pPr>
          </a:lstStyle>
          <a:p>
            <a:r>
              <a:rPr dirty="0"/>
              <a:t>1</a:t>
            </a:r>
            <a:r>
              <a:rPr lang="en-US" dirty="0"/>
              <a:t>9</a:t>
            </a:r>
            <a:r>
              <a:rPr dirty="0"/>
              <a:t> </a:t>
            </a:r>
            <a:r>
              <a:rPr lang="en-US" altLang="ja-JP" dirty="0"/>
              <a:t>/ 30</a:t>
            </a:r>
            <a:endParaRPr dirty="0"/>
          </a:p>
        </p:txBody>
      </p:sp>
      <p:sp>
        <p:nvSpPr>
          <p:cNvPr id="7" name="Rectangle 6">
            <a:extLst>
              <a:ext uri="{FF2B5EF4-FFF2-40B4-BE49-F238E27FC236}">
                <a16:creationId xmlns:a16="http://schemas.microsoft.com/office/drawing/2014/main" id="{16B69E60-9FB3-B67E-3D7C-C3269C70E0C1}"/>
              </a:ext>
            </a:extLst>
          </p:cNvPr>
          <p:cNvSpPr/>
          <p:nvPr/>
        </p:nvSpPr>
        <p:spPr>
          <a:xfrm>
            <a:off x="497507" y="729559"/>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8" name="TextBox 7">
            <a:extLst>
              <a:ext uri="{FF2B5EF4-FFF2-40B4-BE49-F238E27FC236}">
                <a16:creationId xmlns:a16="http://schemas.microsoft.com/office/drawing/2014/main" id="{39C31F77-BEC2-18D3-648E-FB12173B83EE}"/>
              </a:ext>
            </a:extLst>
          </p:cNvPr>
          <p:cNvSpPr txBox="1"/>
          <p:nvPr/>
        </p:nvSpPr>
        <p:spPr>
          <a:xfrm>
            <a:off x="621884" y="691934"/>
            <a:ext cx="5638416" cy="209288"/>
          </a:xfrm>
          <a:prstGeom prst="rect">
            <a:avLst/>
          </a:prstGeom>
          <a:noFill/>
        </p:spPr>
        <p:txBody>
          <a:bodyPr wrap="square" lIns="0" tIns="0" rIns="0" bIns="0">
            <a:spAutoFit/>
          </a:bodyPr>
          <a:lstStyle/>
          <a:p>
            <a:r>
              <a:rPr lang="ja-JP" altLang="en-US" sz="1360" b="1" dirty="0">
                <a:latin typeface="メイリオ" panose="020B0604030504040204" pitchFamily="50" charset="-128"/>
                <a:ea typeface="メイリオ" panose="020B0604030504040204" pitchFamily="50" charset="-128"/>
              </a:rPr>
              <a:t>２</a:t>
            </a:r>
            <a:r>
              <a:rPr lang="en-US" altLang="ja-JP" sz="1360" b="1" dirty="0">
                <a:latin typeface="メイリオ" panose="020B0604030504040204" pitchFamily="50" charset="-128"/>
                <a:ea typeface="メイリオ" panose="020B0604030504040204" pitchFamily="50" charset="-128"/>
              </a:rPr>
              <a:t>.</a:t>
            </a:r>
            <a:r>
              <a:rPr lang="ja-JP" altLang="en-US" sz="1360" b="1" dirty="0">
                <a:latin typeface="メイリオ" panose="020B0604030504040204" pitchFamily="50" charset="-128"/>
                <a:ea typeface="メイリオ" panose="020B0604030504040204" pitchFamily="50" charset="-128"/>
              </a:rPr>
              <a:t>デジタル活用</a:t>
            </a:r>
          </a:p>
        </p:txBody>
      </p:sp>
      <p:sp>
        <p:nvSpPr>
          <p:cNvPr id="9" name="Rectangle 8">
            <a:extLst>
              <a:ext uri="{FF2B5EF4-FFF2-40B4-BE49-F238E27FC236}">
                <a16:creationId xmlns:a16="http://schemas.microsoft.com/office/drawing/2014/main" id="{2507A3A5-0202-1976-4EDE-03F760C88A5E}"/>
              </a:ext>
            </a:extLst>
          </p:cNvPr>
          <p:cNvSpPr/>
          <p:nvPr/>
        </p:nvSpPr>
        <p:spPr>
          <a:xfrm>
            <a:off x="497508" y="1019770"/>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B9FD0B6D-065A-19A9-75FB-E2CCA47C335B}"/>
              </a:ext>
            </a:extLst>
          </p:cNvPr>
          <p:cNvSpPr txBox="1"/>
          <p:nvPr/>
        </p:nvSpPr>
        <p:spPr>
          <a:xfrm>
            <a:off x="462267" y="1157796"/>
            <a:ext cx="5944434" cy="399212"/>
          </a:xfrm>
          <a:prstGeom prst="rect">
            <a:avLst/>
          </a:prstGeom>
          <a:noFill/>
        </p:spPr>
        <p:txBody>
          <a:bodyPr wrap="square">
            <a:spAutoFit/>
          </a:bodyPr>
          <a:lstStyle/>
          <a:p>
            <a:pPr>
              <a:spcAft>
                <a:spcPts val="544"/>
              </a:spcAft>
            </a:pPr>
            <a:r>
              <a:rPr lang="ja-JP" altLang="en-US" sz="997">
                <a:latin typeface="メイリオ" panose="020B0604030504040204" pitchFamily="50" charset="-128"/>
                <a:ea typeface="メイリオ" panose="020B0604030504040204" pitchFamily="50" charset="-128"/>
              </a:rPr>
              <a:t>相談へのアクセス性向上と支援体制の強化を図るため、効果的な手法を模索し、先進的に取り組むため、情報発信、相談、調査・分析においてデジタル技術を積極的に活かしていく。</a:t>
            </a:r>
          </a:p>
        </p:txBody>
      </p:sp>
      <p:sp>
        <p:nvSpPr>
          <p:cNvPr id="23" name="Rectangle 6">
            <a:extLst>
              <a:ext uri="{FF2B5EF4-FFF2-40B4-BE49-F238E27FC236}">
                <a16:creationId xmlns:a16="http://schemas.microsoft.com/office/drawing/2014/main" id="{01103222-239E-1127-1265-A0B55CF1DA58}"/>
              </a:ext>
            </a:extLst>
          </p:cNvPr>
          <p:cNvSpPr/>
          <p:nvPr/>
        </p:nvSpPr>
        <p:spPr>
          <a:xfrm>
            <a:off x="497507" y="2043272"/>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24" name="TextBox 7">
            <a:extLst>
              <a:ext uri="{FF2B5EF4-FFF2-40B4-BE49-F238E27FC236}">
                <a16:creationId xmlns:a16="http://schemas.microsoft.com/office/drawing/2014/main" id="{478F5835-1328-A68B-9685-0D1EB6C2A461}"/>
              </a:ext>
            </a:extLst>
          </p:cNvPr>
          <p:cNvSpPr txBox="1"/>
          <p:nvPr/>
        </p:nvSpPr>
        <p:spPr>
          <a:xfrm>
            <a:off x="621884" y="2022687"/>
            <a:ext cx="5638416" cy="209288"/>
          </a:xfrm>
          <a:prstGeom prst="rect">
            <a:avLst/>
          </a:prstGeom>
          <a:noFill/>
        </p:spPr>
        <p:txBody>
          <a:bodyPr wrap="square" lIns="0" tIns="0" rIns="0" bIns="0">
            <a:spAutoFit/>
          </a:bodyPr>
          <a:lstStyle/>
          <a:p>
            <a:r>
              <a:rPr lang="ja-JP" altLang="en-US" sz="1360" b="1" dirty="0">
                <a:latin typeface="メイリオ" panose="020B0604030504040204" pitchFamily="50" charset="-128"/>
                <a:ea typeface="メイリオ" panose="020B0604030504040204" pitchFamily="50" charset="-128"/>
              </a:rPr>
              <a:t> ３</a:t>
            </a:r>
            <a:r>
              <a:rPr lang="en-US" altLang="ja-JP" sz="1360" b="1" dirty="0">
                <a:latin typeface="メイリオ" panose="020B0604030504040204" pitchFamily="50" charset="-128"/>
                <a:ea typeface="メイリオ" panose="020B0604030504040204" pitchFamily="50" charset="-128"/>
              </a:rPr>
              <a:t>.</a:t>
            </a:r>
            <a:r>
              <a:rPr lang="ja-JP" altLang="en-US" sz="1360" b="1" dirty="0">
                <a:latin typeface="メイリオ" panose="020B0604030504040204" pitchFamily="50" charset="-128"/>
                <a:ea typeface="メイリオ" panose="020B0604030504040204" pitchFamily="50" charset="-128"/>
              </a:rPr>
              <a:t>他機関との連携</a:t>
            </a:r>
          </a:p>
        </p:txBody>
      </p:sp>
      <p:sp>
        <p:nvSpPr>
          <p:cNvPr id="26" name="Rectangle 8">
            <a:extLst>
              <a:ext uri="{FF2B5EF4-FFF2-40B4-BE49-F238E27FC236}">
                <a16:creationId xmlns:a16="http://schemas.microsoft.com/office/drawing/2014/main" id="{08692CB8-D0C4-9DA7-C0B8-2F4C14550C2E}"/>
              </a:ext>
            </a:extLst>
          </p:cNvPr>
          <p:cNvSpPr/>
          <p:nvPr/>
        </p:nvSpPr>
        <p:spPr>
          <a:xfrm>
            <a:off x="497508" y="2333485"/>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53BC4E63-3058-92B3-1350-6AB02D3FFE7F}"/>
              </a:ext>
            </a:extLst>
          </p:cNvPr>
          <p:cNvSpPr txBox="1"/>
          <p:nvPr/>
        </p:nvSpPr>
        <p:spPr>
          <a:xfrm>
            <a:off x="456438" y="2595416"/>
            <a:ext cx="5944434" cy="1297791"/>
          </a:xfrm>
          <a:prstGeom prst="rect">
            <a:avLst/>
          </a:prstGeom>
          <a:noFill/>
        </p:spPr>
        <p:txBody>
          <a:bodyPr wrap="square">
            <a:spAutoFit/>
          </a:bodyPr>
          <a:lstStyle/>
          <a:p>
            <a:pPr marL="285750" marR="126685" indent="-285750">
              <a:spcAft>
                <a:spcPts val="544"/>
              </a:spcAft>
              <a:buFont typeface="Wingdings" panose="05000000000000000000" pitchFamily="2" charset="2"/>
              <a:buChar char="l"/>
            </a:pPr>
            <a:r>
              <a:rPr lang="ja-JP" altLang="en-US" sz="1000" dirty="0">
                <a:latin typeface="メイリオ" panose="020B0604030504040204" pitchFamily="50" charset="-128"/>
                <a:ea typeface="メイリオ" panose="020B0604030504040204" pitchFamily="50" charset="-128"/>
              </a:rPr>
              <a:t>相談者の状況や必要性に応じて、関係機関についての情報提供やつなぎを行う。医療が必要な場合は、依存症治療拠点機関である大阪精神医療センターをはじめ、府内全域の医療機関につなぐ。</a:t>
            </a:r>
          </a:p>
          <a:p>
            <a:pPr marL="285750" marR="126685" indent="-285750">
              <a:spcAft>
                <a:spcPts val="544"/>
              </a:spcAft>
              <a:buFont typeface="Wingdings" panose="05000000000000000000" pitchFamily="2" charset="2"/>
              <a:buChar char="l"/>
            </a:pPr>
            <a:r>
              <a:rPr lang="ja-JP" altLang="en-US" sz="1000" dirty="0">
                <a:latin typeface="メイリオ" panose="020B0604030504040204" pitchFamily="50" charset="-128"/>
                <a:ea typeface="メイリオ" panose="020B0604030504040204" pitchFamily="50" charset="-128"/>
              </a:rPr>
              <a:t>精神疾患や身体疾患、生活困窮、就労の問題、家族関係の問題、社会的孤立等の複合的な課題に対応するため、センターは中核機関として府内の市町村や自助グループ・民間団体等、回復支援施設等の関係機関と有機的な連携体制を構築する。</a:t>
            </a:r>
          </a:p>
          <a:p>
            <a:pPr marL="285750" marR="126685" indent="-285750">
              <a:spcAft>
                <a:spcPts val="544"/>
              </a:spcAft>
              <a:buFont typeface="Wingdings" panose="05000000000000000000" pitchFamily="2" charset="2"/>
              <a:buChar char="l"/>
            </a:pPr>
            <a:r>
              <a:rPr lang="en-US" altLang="ja-JP" sz="1000" dirty="0">
                <a:latin typeface="メイリオ" panose="020B0604030504040204" pitchFamily="50" charset="-128"/>
                <a:ea typeface="メイリオ" panose="020B0604030504040204" pitchFamily="50" charset="-128"/>
              </a:rPr>
              <a:t>IR</a:t>
            </a:r>
            <a:r>
              <a:rPr lang="ja-JP" altLang="en-US" sz="1000" dirty="0">
                <a:latin typeface="メイリオ" panose="020B0604030504040204" pitchFamily="50" charset="-128"/>
                <a:ea typeface="メイリオ" panose="020B0604030504040204" pitchFamily="50" charset="-128"/>
              </a:rPr>
              <a:t>事業者によるカジノ行為に対する依存防止のための措置等と連携する。</a:t>
            </a:r>
          </a:p>
        </p:txBody>
      </p:sp>
    </p:spTree>
    <p:extLst>
      <p:ext uri="{BB962C8B-B14F-4D97-AF65-F5344CB8AC3E}">
        <p14:creationId xmlns:p14="http://schemas.microsoft.com/office/powerpoint/2010/main" val="5728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 y="3328040"/>
            <a:ext cx="6857309" cy="845937"/>
          </a:xfrm>
          <a:prstGeom prst="rect">
            <a:avLst/>
          </a:prstGeom>
          <a:noFill/>
        </p:spPr>
        <p:txBody>
          <a:bodyPr wrap="square" anchor="ctr">
            <a:spAutoFit/>
          </a:bodyPr>
          <a:lstStyle/>
          <a:p>
            <a:pPr algn="ctr"/>
            <a:r>
              <a:rPr sz="4897" b="1">
                <a:solidFill>
                  <a:schemeClr val="tx2"/>
                </a:solidFill>
                <a:latin typeface="Arial"/>
              </a:rPr>
              <a:t>Ⅴ</a:t>
            </a:r>
          </a:p>
        </p:txBody>
      </p:sp>
      <p:sp>
        <p:nvSpPr>
          <p:cNvPr id="4" name="Rectangle 3"/>
          <p:cNvSpPr/>
          <p:nvPr/>
        </p:nvSpPr>
        <p:spPr>
          <a:xfrm>
            <a:off x="1977592" y="4538729"/>
            <a:ext cx="2902126" cy="172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p>
        </p:txBody>
      </p:sp>
      <p:sp>
        <p:nvSpPr>
          <p:cNvPr id="5" name="TextBox 4"/>
          <p:cNvSpPr txBox="1"/>
          <p:nvPr/>
        </p:nvSpPr>
        <p:spPr>
          <a:xfrm>
            <a:off x="2" y="4787482"/>
            <a:ext cx="6857309" cy="399340"/>
          </a:xfrm>
          <a:prstGeom prst="rect">
            <a:avLst/>
          </a:prstGeom>
          <a:noFill/>
        </p:spPr>
        <p:txBody>
          <a:bodyPr wrap="square" anchor="t">
            <a:spAutoFit/>
          </a:bodyPr>
          <a:lstStyle/>
          <a:p>
            <a:pPr algn="ctr"/>
            <a:r>
              <a:rPr sz="1995" b="1" dirty="0" err="1">
                <a:solidFill>
                  <a:schemeClr val="tx2"/>
                </a:solidFill>
                <a:latin typeface="Meiryo"/>
              </a:rPr>
              <a:t>センターの</a:t>
            </a:r>
            <a:r>
              <a:rPr lang="ja-JP" altLang="en-US" sz="1995" b="1" dirty="0">
                <a:solidFill>
                  <a:schemeClr val="tx2"/>
                </a:solidFill>
                <a:latin typeface="Meiryo"/>
              </a:rPr>
              <a:t>４</a:t>
            </a:r>
            <a:r>
              <a:rPr sz="1995" b="1" dirty="0" err="1">
                <a:solidFill>
                  <a:schemeClr val="tx2"/>
                </a:solidFill>
                <a:latin typeface="Meiryo"/>
              </a:rPr>
              <a:t>機能</a:t>
            </a:r>
            <a:endParaRPr sz="1995" b="1" dirty="0">
              <a:solidFill>
                <a:schemeClr val="tx2"/>
              </a:solidFill>
              <a:latin typeface="Meiryo"/>
            </a:endParaRPr>
          </a:p>
        </p:txBody>
      </p:sp>
      <p:sp>
        <p:nvSpPr>
          <p:cNvPr id="6" name="TextBox 5"/>
          <p:cNvSpPr txBox="1"/>
          <p:nvPr/>
        </p:nvSpPr>
        <p:spPr>
          <a:xfrm>
            <a:off x="2" y="8804855"/>
            <a:ext cx="6857309" cy="231923"/>
          </a:xfrm>
          <a:prstGeom prst="rect">
            <a:avLst/>
          </a:prstGeom>
          <a:noFill/>
        </p:spPr>
        <p:txBody>
          <a:bodyPr wrap="square">
            <a:spAutoFit/>
          </a:bodyPr>
          <a:lstStyle/>
          <a:p>
            <a:pPr algn="ctr"/>
            <a:r>
              <a:rPr lang="ja-JP" altLang="en-US" sz="907">
                <a:latin typeface="Meiryo"/>
              </a:rPr>
              <a:t>（仮称）大阪依存症対策センター 基本構想</a:t>
            </a:r>
            <a:endParaRPr sz="907">
              <a:latin typeface="Meiryo"/>
            </a:endParaRPr>
          </a:p>
        </p:txBody>
      </p:sp>
      <p:sp>
        <p:nvSpPr>
          <p:cNvPr id="7" name="TextBox 4">
            <a:extLst>
              <a:ext uri="{FF2B5EF4-FFF2-40B4-BE49-F238E27FC236}">
                <a16:creationId xmlns:a16="http://schemas.microsoft.com/office/drawing/2014/main" id="{8A84BD15-CC36-EB32-02C8-F444261D2D4E}"/>
              </a:ext>
            </a:extLst>
          </p:cNvPr>
          <p:cNvSpPr txBox="1"/>
          <p:nvPr/>
        </p:nvSpPr>
        <p:spPr>
          <a:xfrm>
            <a:off x="2" y="5796047"/>
            <a:ext cx="6857309" cy="287771"/>
          </a:xfrm>
          <a:prstGeom prst="rect">
            <a:avLst/>
          </a:prstGeom>
          <a:noFill/>
        </p:spPr>
        <p:txBody>
          <a:bodyPr wrap="square" anchor="t">
            <a:spAutoFit/>
          </a:bodyPr>
          <a:lstStyle/>
          <a:p>
            <a:pPr algn="ctr"/>
            <a:r>
              <a:rPr lang="en-US" altLang="ja-JP" sz="1270" b="1">
                <a:solidFill>
                  <a:schemeClr val="tx2"/>
                </a:solidFill>
                <a:latin typeface="Meiryo"/>
              </a:rPr>
              <a:t>※</a:t>
            </a:r>
            <a:r>
              <a:rPr lang="ja-JP" altLang="en-US" sz="1270" b="1">
                <a:solidFill>
                  <a:schemeClr val="tx2"/>
                </a:solidFill>
                <a:latin typeface="Meiryo"/>
              </a:rPr>
              <a:t>各機能の具体的な内容については、実証事業等を踏まえ、検討する。</a:t>
            </a:r>
            <a:endParaRPr sz="1270" b="1">
              <a:solidFill>
                <a:schemeClr val="tx2"/>
              </a:solidFill>
              <a:latin typeface="Meiry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B15AF-E8CA-DAEB-68D0-C585590B545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DB44A0C-0230-FD2A-FBE9-0485DC88701F}"/>
              </a:ext>
            </a:extLst>
          </p:cNvPr>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3" name="TextBox 2">
            <a:extLst>
              <a:ext uri="{FF2B5EF4-FFF2-40B4-BE49-F238E27FC236}">
                <a16:creationId xmlns:a16="http://schemas.microsoft.com/office/drawing/2014/main" id="{4B3BC6F9-A19C-D928-F2D0-8B758580E5A1}"/>
              </a:ext>
            </a:extLst>
          </p:cNvPr>
          <p:cNvSpPr txBox="1"/>
          <p:nvPr/>
        </p:nvSpPr>
        <p:spPr>
          <a:xfrm>
            <a:off x="497507" y="314061"/>
            <a:ext cx="3731305" cy="132472"/>
          </a:xfrm>
          <a:prstGeom prst="rect">
            <a:avLst/>
          </a:prstGeom>
          <a:noFill/>
        </p:spPr>
        <p:txBody>
          <a:bodyPr wrap="square" lIns="0" tIns="0" rIns="0" bIns="0">
            <a:spAutoFit/>
          </a:bodyPr>
          <a:lstStyle/>
          <a:p>
            <a:r>
              <a:rPr lang="en-US" altLang="ja-JP" sz="861" b="1" dirty="0">
                <a:latin typeface="メイリオ" panose="020B0604030504040204" pitchFamily="50" charset="-128"/>
                <a:ea typeface="メイリオ" panose="020B0604030504040204" pitchFamily="50" charset="-128"/>
              </a:rPr>
              <a:t>Ⅴ. </a:t>
            </a:r>
            <a:r>
              <a:rPr lang="ja-JP" altLang="en-US" sz="861" b="1" dirty="0">
                <a:latin typeface="メイリオ" panose="020B0604030504040204" pitchFamily="50" charset="-128"/>
                <a:ea typeface="メイリオ" panose="020B0604030504040204" pitchFamily="50" charset="-128"/>
              </a:rPr>
              <a:t>センターの４機能</a:t>
            </a:r>
          </a:p>
        </p:txBody>
      </p:sp>
      <p:sp>
        <p:nvSpPr>
          <p:cNvPr id="7" name="Rectangle 6">
            <a:extLst>
              <a:ext uri="{FF2B5EF4-FFF2-40B4-BE49-F238E27FC236}">
                <a16:creationId xmlns:a16="http://schemas.microsoft.com/office/drawing/2014/main" id="{D068C43D-650D-528F-65A5-0728CF629B22}"/>
              </a:ext>
            </a:extLst>
          </p:cNvPr>
          <p:cNvSpPr/>
          <p:nvPr/>
        </p:nvSpPr>
        <p:spPr>
          <a:xfrm>
            <a:off x="497507" y="728650"/>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9" name="Rectangle 8">
            <a:extLst>
              <a:ext uri="{FF2B5EF4-FFF2-40B4-BE49-F238E27FC236}">
                <a16:creationId xmlns:a16="http://schemas.microsoft.com/office/drawing/2014/main" id="{42EA0786-331B-9AC0-527C-A367D764E272}"/>
              </a:ext>
            </a:extLst>
          </p:cNvPr>
          <p:cNvSpPr/>
          <p:nvPr/>
        </p:nvSpPr>
        <p:spPr>
          <a:xfrm>
            <a:off x="497508" y="1018863"/>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22" name="TextBox 7">
            <a:extLst>
              <a:ext uri="{FF2B5EF4-FFF2-40B4-BE49-F238E27FC236}">
                <a16:creationId xmlns:a16="http://schemas.microsoft.com/office/drawing/2014/main" id="{34179167-3690-A6A3-7858-2477A81146E8}"/>
              </a:ext>
            </a:extLst>
          </p:cNvPr>
          <p:cNvSpPr txBox="1"/>
          <p:nvPr/>
        </p:nvSpPr>
        <p:spPr>
          <a:xfrm>
            <a:off x="704802" y="715200"/>
            <a:ext cx="5638416" cy="209288"/>
          </a:xfrm>
          <a:prstGeom prst="rect">
            <a:avLst/>
          </a:prstGeom>
          <a:noFill/>
          <a:effectLst/>
        </p:spPr>
        <p:txBody>
          <a:bodyPr wrap="square" lIns="0" tIns="0" rIns="0" bIns="0">
            <a:spAutoFit/>
          </a:bodyPr>
          <a:lstStyle/>
          <a:p>
            <a:r>
              <a:rPr lang="ja-JP" altLang="en-US" sz="1360" b="1" dirty="0">
                <a:latin typeface="メイリオ" panose="020B0604030504040204" pitchFamily="50" charset="-128"/>
                <a:ea typeface="メイリオ" panose="020B0604030504040204" pitchFamily="50" charset="-128"/>
              </a:rPr>
              <a:t>１．ワンストップ支援・コーディネート機能</a:t>
            </a:r>
          </a:p>
        </p:txBody>
      </p:sp>
      <p:sp>
        <p:nvSpPr>
          <p:cNvPr id="30" name="TextBox 15">
            <a:extLst>
              <a:ext uri="{FF2B5EF4-FFF2-40B4-BE49-F238E27FC236}">
                <a16:creationId xmlns:a16="http://schemas.microsoft.com/office/drawing/2014/main" id="{62FAB9CC-66AD-B46C-DAA4-CAE0E175AB8F}"/>
              </a:ext>
            </a:extLst>
          </p:cNvPr>
          <p:cNvSpPr txBox="1"/>
          <p:nvPr/>
        </p:nvSpPr>
        <p:spPr>
          <a:xfrm>
            <a:off x="497507" y="1269166"/>
            <a:ext cx="5472580" cy="195438"/>
          </a:xfrm>
          <a:prstGeom prst="rect">
            <a:avLst/>
          </a:prstGeom>
          <a:noFill/>
          <a:effectLst/>
        </p:spPr>
        <p:txBody>
          <a:bodyPr wrap="square" lIns="0" tIns="0" rIns="0" bIns="0">
            <a:spAutoFit/>
          </a:bodyPr>
          <a:lstStyle/>
          <a:p>
            <a:r>
              <a:rPr lang="ja-JP" altLang="en-US" sz="1270" b="1" dirty="0">
                <a:latin typeface="メイリオ" panose="020B0604030504040204" pitchFamily="50" charset="-128"/>
                <a:ea typeface="メイリオ" panose="020B0604030504040204" pitchFamily="50" charset="-128"/>
              </a:rPr>
              <a:t>１</a:t>
            </a:r>
            <a:r>
              <a:rPr lang="en-US" altLang="ja-JP" sz="1270" b="1" dirty="0">
                <a:latin typeface="メイリオ" panose="020B0604030504040204" pitchFamily="50" charset="-128"/>
                <a:ea typeface="メイリオ" panose="020B0604030504040204" pitchFamily="50" charset="-128"/>
              </a:rPr>
              <a:t>-</a:t>
            </a:r>
            <a:r>
              <a:rPr lang="ja-JP" altLang="en-US" sz="1270" b="1" dirty="0">
                <a:latin typeface="メイリオ" panose="020B0604030504040204" pitchFamily="50" charset="-128"/>
                <a:ea typeface="メイリオ" panose="020B0604030504040204" pitchFamily="50" charset="-128"/>
              </a:rPr>
              <a:t>１</a:t>
            </a:r>
            <a:r>
              <a:rPr lang="en-US" altLang="ja-JP" sz="1270" b="1" dirty="0">
                <a:latin typeface="メイリオ" panose="020B0604030504040204" pitchFamily="50" charset="-128"/>
                <a:ea typeface="メイリオ" panose="020B0604030504040204" pitchFamily="50" charset="-128"/>
              </a:rPr>
              <a:t>. </a:t>
            </a:r>
            <a:r>
              <a:rPr lang="ja-JP" altLang="en-US" sz="1270" b="1" dirty="0">
                <a:latin typeface="メイリオ" panose="020B0604030504040204" pitchFamily="50" charset="-128"/>
                <a:ea typeface="メイリオ" panose="020B0604030504040204" pitchFamily="50" charset="-128"/>
              </a:rPr>
              <a:t>相談・医療・回復のワンストップ支援機能</a:t>
            </a:r>
            <a:endParaRPr lang="en-US" altLang="ja-JP" sz="1270" b="1" dirty="0">
              <a:latin typeface="メイリオ" panose="020B0604030504040204" pitchFamily="50" charset="-128"/>
              <a:ea typeface="メイリオ" panose="020B0604030504040204" pitchFamily="50" charset="-128"/>
            </a:endParaRPr>
          </a:p>
        </p:txBody>
      </p:sp>
      <p:sp>
        <p:nvSpPr>
          <p:cNvPr id="34" name="TextBox 12">
            <a:extLst>
              <a:ext uri="{FF2B5EF4-FFF2-40B4-BE49-F238E27FC236}">
                <a16:creationId xmlns:a16="http://schemas.microsoft.com/office/drawing/2014/main" id="{079BD1CA-CD04-980B-3D8A-847B36FA082B}"/>
              </a:ext>
            </a:extLst>
          </p:cNvPr>
          <p:cNvSpPr txBox="1"/>
          <p:nvPr/>
        </p:nvSpPr>
        <p:spPr>
          <a:xfrm>
            <a:off x="530675" y="1652580"/>
            <a:ext cx="5862294" cy="1473288"/>
          </a:xfrm>
          <a:prstGeom prst="rect">
            <a:avLst/>
          </a:prstGeom>
          <a:noFill/>
        </p:spPr>
        <p:txBody>
          <a:bodyPr wrap="square">
            <a:spAutoFit/>
          </a:bodyPr>
          <a:lstStyle/>
          <a:p>
            <a:pPr marR="126685">
              <a:spcAft>
                <a:spcPts val="544"/>
              </a:spcAft>
            </a:pPr>
            <a:r>
              <a:rPr lang="ja-JP" altLang="en-US" sz="997" kern="100">
                <a:latin typeface="メイリオ" panose="020B0604030504040204" pitchFamily="50" charset="-128"/>
                <a:ea typeface="メイリオ" panose="020B0604030504040204" pitchFamily="50" charset="-128"/>
                <a:cs typeface="Times New Roman" panose="02020603050405020304" pitchFamily="18" charset="0"/>
              </a:rPr>
              <a:t>依存の種別を問わず、府民が依存の問題で悩んだときに最初の相談窓口として、多職種により相談者の抱える課題を整理したうえで、その人の状況に応じた情報提供や助言等を行う。必要に応じて医療機関、自助グループ・民間団体等の関係機関についての情報提供やつなぎを行うなど、適切な支援が受けられるようにする。また、民間団体や弁護士・司法書士への相談や、薬物やギャンブル等依存症などの本人や家族へのプログラムの実施など、相談・医療・回復の支援を府内の関係機関と連携しながらワンストップで実施する。また、アクセスしやすく安心して相談できる環境や仕組みとして、センターでの対面相談に加え、電話相談・</a:t>
            </a:r>
            <a:r>
              <a:rPr lang="en-US" altLang="ja-JP" sz="997" kern="100">
                <a:latin typeface="メイリオ" panose="020B0604030504040204" pitchFamily="50" charset="-128"/>
                <a:ea typeface="メイリオ" panose="020B0604030504040204" pitchFamily="50" charset="-128"/>
                <a:cs typeface="Times New Roman" panose="02020603050405020304" pitchFamily="18" charset="0"/>
              </a:rPr>
              <a:t>SNS</a:t>
            </a:r>
            <a:r>
              <a:rPr lang="ja-JP" altLang="en-US" sz="997" kern="100">
                <a:latin typeface="メイリオ" panose="020B0604030504040204" pitchFamily="50" charset="-128"/>
                <a:ea typeface="メイリオ" panose="020B0604030504040204" pitchFamily="50" charset="-128"/>
                <a:cs typeface="Times New Roman" panose="02020603050405020304" pitchFamily="18" charset="0"/>
              </a:rPr>
              <a:t>相談や、オンライン相談を実施するほか、新たにバーチャル環境での相談や生成</a:t>
            </a:r>
            <a:r>
              <a:rPr lang="en-US" altLang="ja-JP" sz="997" kern="100">
                <a:latin typeface="メイリオ" panose="020B0604030504040204" pitchFamily="50" charset="-128"/>
                <a:ea typeface="メイリオ" panose="020B0604030504040204" pitchFamily="50" charset="-128"/>
                <a:cs typeface="Times New Roman" panose="02020603050405020304" pitchFamily="18" charset="0"/>
              </a:rPr>
              <a:t>AI</a:t>
            </a:r>
            <a:r>
              <a:rPr lang="ja-JP" altLang="en-US" sz="997" kern="100">
                <a:latin typeface="メイリオ" panose="020B0604030504040204" pitchFamily="50" charset="-128"/>
                <a:ea typeface="メイリオ" panose="020B0604030504040204" pitchFamily="50" charset="-128"/>
                <a:cs typeface="Times New Roman" panose="02020603050405020304" pitchFamily="18" charset="0"/>
              </a:rPr>
              <a:t>を活用した相談についても検討を進める。</a:t>
            </a:r>
            <a:endParaRPr lang="en-US" altLang="ja-JP" sz="997" kern="10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4" name="Rectangle 4">
            <a:extLst>
              <a:ext uri="{FF2B5EF4-FFF2-40B4-BE49-F238E27FC236}">
                <a16:creationId xmlns:a16="http://schemas.microsoft.com/office/drawing/2014/main" id="{E7724737-4498-5926-3EE6-7DFFD6A44072}"/>
              </a:ext>
            </a:extLst>
          </p:cNvPr>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5" name="TextBox 5">
            <a:extLst>
              <a:ext uri="{FF2B5EF4-FFF2-40B4-BE49-F238E27FC236}">
                <a16:creationId xmlns:a16="http://schemas.microsoft.com/office/drawing/2014/main" id="{2150EF40-9A6D-11BF-A751-E7946B5AB403}"/>
              </a:ext>
            </a:extLst>
          </p:cNvPr>
          <p:cNvSpPr txBox="1"/>
          <p:nvPr/>
        </p:nvSpPr>
        <p:spPr>
          <a:xfrm>
            <a:off x="4145898" y="9410153"/>
            <a:ext cx="2213908" cy="139590"/>
          </a:xfrm>
          <a:prstGeom prst="rect">
            <a:avLst/>
          </a:prstGeom>
          <a:noFill/>
        </p:spPr>
        <p:txBody>
          <a:bodyPr wrap="square" lIns="0" tIns="0" rIns="0" bIns="0">
            <a:spAutoFit/>
          </a:bodyPr>
          <a:lstStyle>
            <a:defPPr>
              <a:defRPr lang="en-US"/>
            </a:defPPr>
            <a:lvl1pPr algn="r">
              <a:defRPr sz="907">
                <a:latin typeface="Arial"/>
              </a:defRPr>
            </a:lvl1pPr>
          </a:lstStyle>
          <a:p>
            <a:r>
              <a:rPr lang="en-US" dirty="0"/>
              <a:t>21</a:t>
            </a:r>
            <a:r>
              <a:rPr dirty="0"/>
              <a:t> </a:t>
            </a:r>
            <a:r>
              <a:rPr lang="en-US" altLang="ja-JP" dirty="0"/>
              <a:t>/ 30</a:t>
            </a:r>
            <a:endParaRPr dirty="0"/>
          </a:p>
        </p:txBody>
      </p:sp>
      <p:sp>
        <p:nvSpPr>
          <p:cNvPr id="17" name="Rectangle 9">
            <a:extLst>
              <a:ext uri="{FF2B5EF4-FFF2-40B4-BE49-F238E27FC236}">
                <a16:creationId xmlns:a16="http://schemas.microsoft.com/office/drawing/2014/main" id="{B4930E23-C267-4FC7-3BE8-89017937BF46}"/>
              </a:ext>
            </a:extLst>
          </p:cNvPr>
          <p:cNvSpPr/>
          <p:nvPr/>
        </p:nvSpPr>
        <p:spPr>
          <a:xfrm>
            <a:off x="497508" y="3589659"/>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18" name="Rectangle 10">
            <a:extLst>
              <a:ext uri="{FF2B5EF4-FFF2-40B4-BE49-F238E27FC236}">
                <a16:creationId xmlns:a16="http://schemas.microsoft.com/office/drawing/2014/main" id="{120A03C1-D1EB-0AC3-F667-38803D363F7B}"/>
              </a:ext>
            </a:extLst>
          </p:cNvPr>
          <p:cNvSpPr/>
          <p:nvPr/>
        </p:nvSpPr>
        <p:spPr>
          <a:xfrm>
            <a:off x="497507" y="3589659"/>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19" name="TextBox 15">
            <a:extLst>
              <a:ext uri="{FF2B5EF4-FFF2-40B4-BE49-F238E27FC236}">
                <a16:creationId xmlns:a16="http://schemas.microsoft.com/office/drawing/2014/main" id="{1834BE51-FD0A-549F-D1C2-C42EC9077B0A}"/>
              </a:ext>
            </a:extLst>
          </p:cNvPr>
          <p:cNvSpPr txBox="1"/>
          <p:nvPr/>
        </p:nvSpPr>
        <p:spPr>
          <a:xfrm>
            <a:off x="663343" y="3652283"/>
            <a:ext cx="5472580" cy="195438"/>
          </a:xfrm>
          <a:prstGeom prst="rect">
            <a:avLst/>
          </a:prstGeom>
          <a:noFill/>
          <a:effectLst/>
        </p:spPr>
        <p:txBody>
          <a:bodyPr wrap="square" lIns="0" tIns="0" rIns="0" bIns="0">
            <a:spAutoFit/>
          </a:bodyPr>
          <a:lstStyle/>
          <a:p>
            <a:r>
              <a:rPr lang="zh-TW" altLang="en-US" sz="1270" b="1" dirty="0">
                <a:latin typeface="メイリオ" panose="020B0604030504040204" pitchFamily="50" charset="-128"/>
                <a:ea typeface="メイリオ" panose="020B0604030504040204" pitchFamily="50" charset="-128"/>
              </a:rPr>
              <a:t>（１）相談支援</a:t>
            </a:r>
          </a:p>
        </p:txBody>
      </p:sp>
      <p:sp>
        <p:nvSpPr>
          <p:cNvPr id="24" name="テキスト ボックス 23">
            <a:extLst>
              <a:ext uri="{FF2B5EF4-FFF2-40B4-BE49-F238E27FC236}">
                <a16:creationId xmlns:a16="http://schemas.microsoft.com/office/drawing/2014/main" id="{C4506643-E972-84F3-6A93-FDD5F94086CA}"/>
              </a:ext>
            </a:extLst>
          </p:cNvPr>
          <p:cNvSpPr txBox="1"/>
          <p:nvPr/>
        </p:nvSpPr>
        <p:spPr>
          <a:xfrm>
            <a:off x="480922" y="3942497"/>
            <a:ext cx="5862296" cy="1819088"/>
          </a:xfrm>
          <a:prstGeom prst="rect">
            <a:avLst/>
          </a:prstGeom>
          <a:noFill/>
        </p:spPr>
        <p:txBody>
          <a:bodyPr wrap="square">
            <a:spAutoFit/>
          </a:bodyPr>
          <a:lstStyle/>
          <a:p>
            <a:pPr marL="228600" indent="-228600">
              <a:spcAft>
                <a:spcPts val="544"/>
              </a:spcAft>
              <a:buFont typeface="+mj-ea"/>
              <a:buAutoNum type="circleNumDbPlain"/>
              <a:defRPr/>
            </a:pPr>
            <a:r>
              <a:rPr lang="ja-JP" altLang="en-US" sz="997">
                <a:solidFill>
                  <a:prstClr val="black"/>
                </a:solidFill>
                <a:latin typeface="メイリオ" panose="020B0604030504040204" pitchFamily="50" charset="-128"/>
                <a:ea typeface="メイリオ" panose="020B0604030504040204" pitchFamily="50" charset="-128"/>
              </a:rPr>
              <a:t>社会福祉職・保健師・心理職、医師等の多職種がそれぞれの専門性を活かし、相談者（本人・家族・地域の支援者等）の支援に関わる。</a:t>
            </a:r>
          </a:p>
          <a:p>
            <a:pPr marL="228600" indent="-228600">
              <a:spcAft>
                <a:spcPts val="544"/>
              </a:spcAft>
              <a:buFont typeface="+mj-ea"/>
              <a:buAutoNum type="circleNumDbPlain"/>
              <a:defRPr/>
            </a:pPr>
            <a:r>
              <a:rPr lang="ja-JP" altLang="en-US" sz="997">
                <a:solidFill>
                  <a:prstClr val="black"/>
                </a:solidFill>
                <a:latin typeface="メイリオ" panose="020B0604030504040204" pitchFamily="50" charset="-128"/>
                <a:ea typeface="メイリオ" panose="020B0604030504040204" pitchFamily="50" charset="-128"/>
              </a:rPr>
              <a:t>相談者のニーズや状態に応じて、医療機関や保健所、自助グループ・民間団体等、生活支援等を行う市町村関係機関等の情報提供を行い、必要に応じてそれらの関係機関につなぐとともにセンターで民間団体とつながることができる仕組みを構築する。また、ギャンブル等依存症などの相談にあたっては、借金や多重債務問題への対応には支援が必要なことも多いため、依存症支援について理解のある弁護士や司法書士等と連携を行い、法律相談を実施する。</a:t>
            </a:r>
          </a:p>
          <a:p>
            <a:pPr marL="228600" indent="-228600">
              <a:spcAft>
                <a:spcPts val="544"/>
              </a:spcAft>
              <a:buFont typeface="+mj-ea"/>
              <a:buAutoNum type="circleNumDbPlain"/>
              <a:defRPr/>
            </a:pPr>
            <a:r>
              <a:rPr lang="ja-JP" altLang="en-US" sz="997">
                <a:solidFill>
                  <a:prstClr val="black"/>
                </a:solidFill>
                <a:latin typeface="メイリオ" panose="020B0604030504040204" pitchFamily="50" charset="-128"/>
                <a:ea typeface="メイリオ" panose="020B0604030504040204" pitchFamily="50" charset="-128"/>
              </a:rPr>
              <a:t>現在での方法では相談しづらい人も相談しやすくなるように、新しい相談方法として、バーチャル環境や生成</a:t>
            </a:r>
            <a:r>
              <a:rPr lang="en-US" altLang="ja-JP" sz="997">
                <a:solidFill>
                  <a:prstClr val="black"/>
                </a:solidFill>
                <a:latin typeface="メイリオ" panose="020B0604030504040204" pitchFamily="50" charset="-128"/>
                <a:ea typeface="メイリオ" panose="020B0604030504040204" pitchFamily="50" charset="-128"/>
              </a:rPr>
              <a:t>AI</a:t>
            </a:r>
            <a:r>
              <a:rPr lang="ja-JP" altLang="en-US" sz="997">
                <a:solidFill>
                  <a:prstClr val="black"/>
                </a:solidFill>
                <a:latin typeface="メイリオ" panose="020B0604030504040204" pitchFamily="50" charset="-128"/>
                <a:ea typeface="メイリオ" panose="020B0604030504040204" pitchFamily="50" charset="-128"/>
              </a:rPr>
              <a:t>等のデジタル技術の活用を検討する。</a:t>
            </a:r>
          </a:p>
          <a:p>
            <a:pPr marL="228600" indent="-228600">
              <a:spcAft>
                <a:spcPts val="544"/>
              </a:spcAft>
              <a:buFont typeface="+mj-ea"/>
              <a:buAutoNum type="circleNumDbPlain"/>
              <a:defRPr/>
            </a:pPr>
            <a:endParaRPr lang="en-US" altLang="ja-JP" sz="997">
              <a:solidFill>
                <a:prstClr val="black"/>
              </a:solidFill>
              <a:latin typeface="メイリオ" panose="020B0604030504040204" pitchFamily="50" charset="-128"/>
              <a:ea typeface="メイリオ" panose="020B0604030504040204" pitchFamily="50" charset="-128"/>
            </a:endParaRPr>
          </a:p>
        </p:txBody>
      </p:sp>
      <p:sp>
        <p:nvSpPr>
          <p:cNvPr id="25" name="Rectangle 9">
            <a:extLst>
              <a:ext uri="{FF2B5EF4-FFF2-40B4-BE49-F238E27FC236}">
                <a16:creationId xmlns:a16="http://schemas.microsoft.com/office/drawing/2014/main" id="{446020DB-AFAE-7E3E-4E33-000B82B3FAFE}"/>
              </a:ext>
            </a:extLst>
          </p:cNvPr>
          <p:cNvSpPr/>
          <p:nvPr/>
        </p:nvSpPr>
        <p:spPr>
          <a:xfrm>
            <a:off x="497508" y="5657369"/>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26" name="Rectangle 10">
            <a:extLst>
              <a:ext uri="{FF2B5EF4-FFF2-40B4-BE49-F238E27FC236}">
                <a16:creationId xmlns:a16="http://schemas.microsoft.com/office/drawing/2014/main" id="{23D86044-5CA2-A0B3-2D37-5B2D2F310971}"/>
              </a:ext>
            </a:extLst>
          </p:cNvPr>
          <p:cNvSpPr/>
          <p:nvPr/>
        </p:nvSpPr>
        <p:spPr>
          <a:xfrm>
            <a:off x="497507" y="5657369"/>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27" name="TextBox 15">
            <a:extLst>
              <a:ext uri="{FF2B5EF4-FFF2-40B4-BE49-F238E27FC236}">
                <a16:creationId xmlns:a16="http://schemas.microsoft.com/office/drawing/2014/main" id="{FE34B9A8-32EE-94F9-99C3-57DF619C606C}"/>
              </a:ext>
            </a:extLst>
          </p:cNvPr>
          <p:cNvSpPr txBox="1"/>
          <p:nvPr/>
        </p:nvSpPr>
        <p:spPr>
          <a:xfrm>
            <a:off x="663343" y="5719994"/>
            <a:ext cx="5472580" cy="195438"/>
          </a:xfrm>
          <a:prstGeom prst="rect">
            <a:avLst/>
          </a:prstGeom>
          <a:noFill/>
          <a:effectLst/>
        </p:spPr>
        <p:txBody>
          <a:bodyPr wrap="square" lIns="0" tIns="0" rIns="0" bIns="0">
            <a:spAutoFit/>
          </a:bodyPr>
          <a:lstStyle/>
          <a:p>
            <a:r>
              <a:rPr lang="zh-TW" altLang="en-US" sz="1270" b="1" dirty="0">
                <a:latin typeface="メイリオ" panose="020B0604030504040204" pitchFamily="50" charset="-128"/>
                <a:ea typeface="メイリオ" panose="020B0604030504040204" pitchFamily="50" charset="-128"/>
              </a:rPr>
              <a:t>（</a:t>
            </a:r>
            <a:r>
              <a:rPr lang="ja-JP" altLang="en-US" sz="1270" b="1" dirty="0">
                <a:latin typeface="メイリオ" panose="020B0604030504040204" pitchFamily="50" charset="-128"/>
                <a:ea typeface="メイリオ" panose="020B0604030504040204" pitchFamily="50" charset="-128"/>
              </a:rPr>
              <a:t>２</a:t>
            </a:r>
            <a:r>
              <a:rPr lang="zh-TW" altLang="en-US" sz="1270" b="1" dirty="0">
                <a:latin typeface="メイリオ" panose="020B0604030504040204" pitchFamily="50" charset="-128"/>
                <a:ea typeface="メイリオ" panose="020B0604030504040204" pitchFamily="50" charset="-128"/>
              </a:rPr>
              <a:t>）</a:t>
            </a:r>
            <a:r>
              <a:rPr lang="ja-JP" altLang="en-US" sz="1270" b="1" dirty="0">
                <a:latin typeface="メイリオ" panose="020B0604030504040204" pitchFamily="50" charset="-128"/>
                <a:ea typeface="メイリオ" panose="020B0604030504040204" pitchFamily="50" charset="-128"/>
              </a:rPr>
              <a:t>医療</a:t>
            </a:r>
            <a:r>
              <a:rPr lang="zh-TW" altLang="en-US" sz="1270" b="1" dirty="0">
                <a:latin typeface="メイリオ" panose="020B0604030504040204" pitchFamily="50" charset="-128"/>
                <a:ea typeface="メイリオ" panose="020B0604030504040204" pitchFamily="50" charset="-128"/>
              </a:rPr>
              <a:t>支援</a:t>
            </a:r>
          </a:p>
        </p:txBody>
      </p:sp>
      <p:sp>
        <p:nvSpPr>
          <p:cNvPr id="28" name="Rectangle 9">
            <a:extLst>
              <a:ext uri="{FF2B5EF4-FFF2-40B4-BE49-F238E27FC236}">
                <a16:creationId xmlns:a16="http://schemas.microsoft.com/office/drawing/2014/main" id="{D7A2032B-6FFF-7672-D4DF-FE3EB642565C}"/>
              </a:ext>
            </a:extLst>
          </p:cNvPr>
          <p:cNvSpPr/>
          <p:nvPr/>
        </p:nvSpPr>
        <p:spPr>
          <a:xfrm>
            <a:off x="497508" y="7668455"/>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29" name="Rectangle 10">
            <a:extLst>
              <a:ext uri="{FF2B5EF4-FFF2-40B4-BE49-F238E27FC236}">
                <a16:creationId xmlns:a16="http://schemas.microsoft.com/office/drawing/2014/main" id="{3EC372BB-1658-0AD2-AEB1-396F033DBBB8}"/>
              </a:ext>
            </a:extLst>
          </p:cNvPr>
          <p:cNvSpPr/>
          <p:nvPr/>
        </p:nvSpPr>
        <p:spPr>
          <a:xfrm>
            <a:off x="497507" y="7668455"/>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31" name="TextBox 15">
            <a:extLst>
              <a:ext uri="{FF2B5EF4-FFF2-40B4-BE49-F238E27FC236}">
                <a16:creationId xmlns:a16="http://schemas.microsoft.com/office/drawing/2014/main" id="{6DA334C1-89CF-41C5-8908-F7BDC72042E7}"/>
              </a:ext>
            </a:extLst>
          </p:cNvPr>
          <p:cNvSpPr txBox="1"/>
          <p:nvPr/>
        </p:nvSpPr>
        <p:spPr>
          <a:xfrm>
            <a:off x="663343" y="7731080"/>
            <a:ext cx="5472580" cy="195438"/>
          </a:xfrm>
          <a:prstGeom prst="rect">
            <a:avLst/>
          </a:prstGeom>
          <a:noFill/>
          <a:effectLst/>
        </p:spPr>
        <p:txBody>
          <a:bodyPr wrap="square" lIns="0" tIns="0" rIns="0" bIns="0">
            <a:spAutoFit/>
          </a:bodyPr>
          <a:lstStyle/>
          <a:p>
            <a:r>
              <a:rPr lang="zh-TW" altLang="en-US" sz="1270" b="1" dirty="0">
                <a:latin typeface="メイリオ" panose="020B0604030504040204" pitchFamily="50" charset="-128"/>
                <a:ea typeface="メイリオ" panose="020B0604030504040204" pitchFamily="50" charset="-128"/>
              </a:rPr>
              <a:t>（</a:t>
            </a:r>
            <a:r>
              <a:rPr lang="ja-JP" altLang="en-US" sz="1270" b="1" dirty="0">
                <a:latin typeface="メイリオ" panose="020B0604030504040204" pitchFamily="50" charset="-128"/>
                <a:ea typeface="メイリオ" panose="020B0604030504040204" pitchFamily="50" charset="-128"/>
              </a:rPr>
              <a:t>３</a:t>
            </a:r>
            <a:r>
              <a:rPr lang="zh-TW" altLang="en-US" sz="1270" b="1" dirty="0">
                <a:latin typeface="メイリオ" panose="020B0604030504040204" pitchFamily="50" charset="-128"/>
                <a:ea typeface="メイリオ" panose="020B0604030504040204" pitchFamily="50" charset="-128"/>
              </a:rPr>
              <a:t>）</a:t>
            </a:r>
            <a:r>
              <a:rPr lang="ja-JP" altLang="en-US" sz="1270" b="1" dirty="0">
                <a:latin typeface="メイリオ" panose="020B0604030504040204" pitchFamily="50" charset="-128"/>
                <a:ea typeface="メイリオ" panose="020B0604030504040204" pitchFamily="50" charset="-128"/>
              </a:rPr>
              <a:t>回復</a:t>
            </a:r>
            <a:r>
              <a:rPr lang="zh-TW" altLang="en-US" sz="1270" b="1" dirty="0">
                <a:latin typeface="メイリオ" panose="020B0604030504040204" pitchFamily="50" charset="-128"/>
                <a:ea typeface="メイリオ" panose="020B0604030504040204" pitchFamily="50" charset="-128"/>
              </a:rPr>
              <a:t>支援</a:t>
            </a:r>
          </a:p>
        </p:txBody>
      </p:sp>
      <p:sp>
        <p:nvSpPr>
          <p:cNvPr id="36" name="テキスト ボックス 35">
            <a:extLst>
              <a:ext uri="{FF2B5EF4-FFF2-40B4-BE49-F238E27FC236}">
                <a16:creationId xmlns:a16="http://schemas.microsoft.com/office/drawing/2014/main" id="{056D1873-6746-3AE7-9F8A-49C2F9754715}"/>
              </a:ext>
            </a:extLst>
          </p:cNvPr>
          <p:cNvSpPr txBox="1"/>
          <p:nvPr/>
        </p:nvSpPr>
        <p:spPr>
          <a:xfrm>
            <a:off x="497507" y="6072306"/>
            <a:ext cx="5862296" cy="1729769"/>
          </a:xfrm>
          <a:prstGeom prst="rect">
            <a:avLst/>
          </a:prstGeom>
          <a:noFill/>
        </p:spPr>
        <p:txBody>
          <a:bodyPr wrap="square">
            <a:spAutoFit/>
          </a:bodyPr>
          <a:lstStyle/>
          <a:p>
            <a:pPr marL="228600" indent="-228600">
              <a:spcAft>
                <a:spcPts val="544"/>
              </a:spcAft>
              <a:buFont typeface="+mj-ea"/>
              <a:buAutoNum type="circleNumDbPlain"/>
              <a:defRPr/>
            </a:pPr>
            <a:r>
              <a:rPr lang="ja-JP" altLang="en-US" sz="997">
                <a:solidFill>
                  <a:prstClr val="black"/>
                </a:solidFill>
                <a:latin typeface="メイリオ" panose="020B0604030504040204" pitchFamily="50" charset="-128"/>
                <a:ea typeface="メイリオ" panose="020B0604030504040204" pitchFamily="50" charset="-128"/>
              </a:rPr>
              <a:t>医師による相談を実施し、依存症や併存精神疾患について診立てるとともに、適切な助言を行う。</a:t>
            </a:r>
          </a:p>
          <a:p>
            <a:pPr marL="228600" indent="-228600">
              <a:spcAft>
                <a:spcPts val="544"/>
              </a:spcAft>
              <a:buFont typeface="+mj-ea"/>
              <a:buAutoNum type="circleNumDbPlain"/>
              <a:defRPr/>
            </a:pPr>
            <a:r>
              <a:rPr lang="ja-JP" altLang="en-US" sz="997">
                <a:solidFill>
                  <a:prstClr val="black"/>
                </a:solidFill>
                <a:latin typeface="メイリオ" panose="020B0604030504040204" pitchFamily="50" charset="-128"/>
                <a:ea typeface="メイリオ" panose="020B0604030504040204" pitchFamily="50" charset="-128"/>
              </a:rPr>
              <a:t>医療が必要な場合には、医療機関について情報提供を行うとともに、必要に応じて医療機関につなぐ。入院を含めた治療については、大阪精神医療センターをはじめ、各地域の専門医療機関やその他の治療可能な医療機関がその機能に応じて担う。</a:t>
            </a:r>
          </a:p>
          <a:p>
            <a:pPr marL="228600" indent="-228600">
              <a:spcAft>
                <a:spcPts val="544"/>
              </a:spcAft>
              <a:buFont typeface="+mj-ea"/>
              <a:buAutoNum type="circleNumDbPlain"/>
              <a:defRPr/>
            </a:pPr>
            <a:r>
              <a:rPr lang="ja-JP" altLang="en-US" sz="997">
                <a:solidFill>
                  <a:prstClr val="black"/>
                </a:solidFill>
                <a:latin typeface="メイリオ" panose="020B0604030504040204" pitchFamily="50" charset="-128"/>
                <a:ea typeface="メイリオ" panose="020B0604030504040204" pitchFamily="50" charset="-128"/>
              </a:rPr>
              <a:t>薬物やギャンブル等依存症の本人集団回復プログラムや、家族サポートプログラム等を実施する。（アルコール依存症については、ニーズを踏まえ、今後の実施を検討する。）依存のリスクがある人向けのプログラムについては、引き続き検討をすすめる。</a:t>
            </a:r>
          </a:p>
          <a:p>
            <a:pPr marL="228600" indent="-228600">
              <a:spcAft>
                <a:spcPts val="544"/>
              </a:spcAft>
              <a:buFont typeface="+mj-ea"/>
              <a:buAutoNum type="circleNumDbPlain"/>
              <a:defRPr/>
            </a:pPr>
            <a:endParaRPr lang="en-US" altLang="ja-JP" sz="997">
              <a:solidFill>
                <a:prstClr val="black"/>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920ECE64-8F6B-FBAF-B3E9-E72703581400}"/>
              </a:ext>
            </a:extLst>
          </p:cNvPr>
          <p:cNvSpPr txBox="1"/>
          <p:nvPr/>
        </p:nvSpPr>
        <p:spPr>
          <a:xfrm>
            <a:off x="480922" y="8178750"/>
            <a:ext cx="5862297" cy="1141210"/>
          </a:xfrm>
          <a:prstGeom prst="rect">
            <a:avLst/>
          </a:prstGeom>
          <a:noFill/>
        </p:spPr>
        <p:txBody>
          <a:bodyPr wrap="square">
            <a:spAutoFit/>
          </a:bodyPr>
          <a:lstStyle/>
          <a:p>
            <a:pPr marL="228600" indent="-228600">
              <a:spcAft>
                <a:spcPts val="544"/>
              </a:spcAft>
              <a:buFont typeface="+mj-ea"/>
              <a:buAutoNum type="circleNumDbPlain"/>
              <a:defRPr/>
            </a:pPr>
            <a:r>
              <a:rPr lang="ja-JP" altLang="en-US" sz="997">
                <a:solidFill>
                  <a:prstClr val="black"/>
                </a:solidFill>
                <a:latin typeface="メイリオ" panose="020B0604030504040204" pitchFamily="50" charset="-128"/>
                <a:ea typeface="メイリオ" panose="020B0604030504040204" pitchFamily="50" charset="-128"/>
              </a:rPr>
              <a:t>薬物やギャンブル等依存症の本人集団回復プログラムや、家族サポートプログラム等を実施する。（アルコール依存症については、ニーズを踏まえ、今後の実施を検討する。）依存のリスクがある人向けのプログラムについては、引き続き検討をすすめる。（再掲）</a:t>
            </a:r>
          </a:p>
          <a:p>
            <a:pPr marL="228600" indent="-228600">
              <a:spcAft>
                <a:spcPts val="544"/>
              </a:spcAft>
              <a:buFont typeface="+mj-ea"/>
              <a:buAutoNum type="circleNumDbPlain"/>
              <a:defRPr/>
            </a:pPr>
            <a:r>
              <a:rPr lang="ja-JP" altLang="en-US" sz="997">
                <a:solidFill>
                  <a:prstClr val="black"/>
                </a:solidFill>
                <a:latin typeface="メイリオ" panose="020B0604030504040204" pitchFamily="50" charset="-128"/>
                <a:ea typeface="メイリオ" panose="020B0604030504040204" pitchFamily="50" charset="-128"/>
              </a:rPr>
              <a:t>必要に応じて自助グループ・民間団体等の関係機関につなぐとともに、センターで相談者と自助グループ・民間団体等がつながる機会の提供を検討する。</a:t>
            </a:r>
          </a:p>
          <a:p>
            <a:pPr marL="228600" indent="-228600">
              <a:spcAft>
                <a:spcPts val="544"/>
              </a:spcAft>
              <a:buFont typeface="+mj-ea"/>
              <a:buAutoNum type="circleNumDbPlain"/>
              <a:defRPr/>
            </a:pPr>
            <a:endParaRPr lang="ja-JP" altLang="ja-JP" sz="997">
              <a:solidFill>
                <a:prstClr val="black"/>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40690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119AF-92A1-9E3D-2B75-42132D2BE42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7AAC733-2310-707B-FC92-D2F2E1FEB5D8}"/>
              </a:ext>
            </a:extLst>
          </p:cNvPr>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latin typeface="メイリオ" panose="020B0604030504040204" pitchFamily="50" charset="-128"/>
              <a:ea typeface="メイリオ" panose="020B0604030504040204" pitchFamily="50" charset="-128"/>
            </a:endParaRPr>
          </a:p>
        </p:txBody>
      </p:sp>
      <p:sp>
        <p:nvSpPr>
          <p:cNvPr id="7" name="Rectangle 6">
            <a:extLst>
              <a:ext uri="{FF2B5EF4-FFF2-40B4-BE49-F238E27FC236}">
                <a16:creationId xmlns:a16="http://schemas.microsoft.com/office/drawing/2014/main" id="{F5B06964-F8C6-8177-F9C9-04C7F8D84DC8}"/>
              </a:ext>
            </a:extLst>
          </p:cNvPr>
          <p:cNvSpPr/>
          <p:nvPr/>
        </p:nvSpPr>
        <p:spPr>
          <a:xfrm>
            <a:off x="497507" y="728650"/>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51" b="1">
              <a:solidFill>
                <a:schemeClr val="tx1"/>
              </a:solidFill>
              <a:latin typeface="メイリオ" panose="020B0604030504040204" pitchFamily="50" charset="-128"/>
              <a:ea typeface="メイリオ" panose="020B0604030504040204" pitchFamily="50" charset="-128"/>
            </a:endParaRPr>
          </a:p>
        </p:txBody>
      </p:sp>
      <p:sp>
        <p:nvSpPr>
          <p:cNvPr id="9" name="Rectangle 8">
            <a:extLst>
              <a:ext uri="{FF2B5EF4-FFF2-40B4-BE49-F238E27FC236}">
                <a16:creationId xmlns:a16="http://schemas.microsoft.com/office/drawing/2014/main" id="{167508AB-6EAD-C827-C9B2-D9EAEF2AE6D4}"/>
              </a:ext>
            </a:extLst>
          </p:cNvPr>
          <p:cNvSpPr/>
          <p:nvPr/>
        </p:nvSpPr>
        <p:spPr>
          <a:xfrm>
            <a:off x="497508" y="1018863"/>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952" b="1">
              <a:latin typeface="メイリオ" panose="020B0604030504040204" pitchFamily="50" charset="-128"/>
              <a:ea typeface="メイリオ" panose="020B0604030504040204" pitchFamily="50" charset="-128"/>
            </a:endParaRPr>
          </a:p>
        </p:txBody>
      </p:sp>
      <p:sp>
        <p:nvSpPr>
          <p:cNvPr id="22" name="TextBox 7">
            <a:extLst>
              <a:ext uri="{FF2B5EF4-FFF2-40B4-BE49-F238E27FC236}">
                <a16:creationId xmlns:a16="http://schemas.microsoft.com/office/drawing/2014/main" id="{E8CFF5BC-487F-9164-950D-9BEC38394881}"/>
              </a:ext>
            </a:extLst>
          </p:cNvPr>
          <p:cNvSpPr txBox="1"/>
          <p:nvPr/>
        </p:nvSpPr>
        <p:spPr>
          <a:xfrm>
            <a:off x="704802" y="715200"/>
            <a:ext cx="5638416" cy="209288"/>
          </a:xfrm>
          <a:prstGeom prst="rect">
            <a:avLst/>
          </a:prstGeom>
          <a:noFill/>
          <a:effectLst/>
        </p:spPr>
        <p:txBody>
          <a:bodyPr wrap="square" lIns="0" tIns="0" rIns="0" bIns="0">
            <a:spAutoFit/>
          </a:bodyPr>
          <a:lstStyle/>
          <a:p>
            <a:r>
              <a:rPr lang="ja-JP" altLang="en-US" sz="1360" b="1" dirty="0">
                <a:latin typeface="メイリオ" panose="020B0604030504040204" pitchFamily="50" charset="-128"/>
                <a:ea typeface="メイリオ" panose="020B0604030504040204" pitchFamily="50" charset="-128"/>
              </a:rPr>
              <a:t>１．ワンストップ支援・コーディネート機能</a:t>
            </a:r>
          </a:p>
        </p:txBody>
      </p:sp>
      <p:sp>
        <p:nvSpPr>
          <p:cNvPr id="4" name="Rectangle 4">
            <a:extLst>
              <a:ext uri="{FF2B5EF4-FFF2-40B4-BE49-F238E27FC236}">
                <a16:creationId xmlns:a16="http://schemas.microsoft.com/office/drawing/2014/main" id="{702C0A30-C0A0-DBA0-1E90-A9A7509FF717}"/>
              </a:ext>
            </a:extLst>
          </p:cNvPr>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5" name="TextBox 5">
            <a:extLst>
              <a:ext uri="{FF2B5EF4-FFF2-40B4-BE49-F238E27FC236}">
                <a16:creationId xmlns:a16="http://schemas.microsoft.com/office/drawing/2014/main" id="{A2F03EDF-FE7A-BFC2-B71D-E482B327EE29}"/>
              </a:ext>
            </a:extLst>
          </p:cNvPr>
          <p:cNvSpPr txBox="1"/>
          <p:nvPr/>
        </p:nvSpPr>
        <p:spPr>
          <a:xfrm>
            <a:off x="4145898" y="9410153"/>
            <a:ext cx="2213908" cy="139590"/>
          </a:xfrm>
          <a:prstGeom prst="rect">
            <a:avLst/>
          </a:prstGeom>
          <a:noFill/>
        </p:spPr>
        <p:txBody>
          <a:bodyPr wrap="square" lIns="0" tIns="0" rIns="0" bIns="0">
            <a:spAutoFit/>
          </a:bodyPr>
          <a:lstStyle>
            <a:defPPr>
              <a:defRPr lang="en-US"/>
            </a:defPPr>
            <a:lvl1pPr algn="r">
              <a:defRPr sz="907">
                <a:latin typeface="Arial"/>
              </a:defRPr>
            </a:lvl1pPr>
          </a:lstStyle>
          <a:p>
            <a:r>
              <a:rPr lang="en-US" dirty="0"/>
              <a:t>22</a:t>
            </a:r>
            <a:r>
              <a:rPr dirty="0"/>
              <a:t> </a:t>
            </a:r>
            <a:r>
              <a:rPr lang="en-US" altLang="ja-JP" dirty="0"/>
              <a:t>/ 30</a:t>
            </a:r>
            <a:endParaRPr dirty="0"/>
          </a:p>
        </p:txBody>
      </p:sp>
      <p:sp>
        <p:nvSpPr>
          <p:cNvPr id="13" name="TextBox 15">
            <a:extLst>
              <a:ext uri="{FF2B5EF4-FFF2-40B4-BE49-F238E27FC236}">
                <a16:creationId xmlns:a16="http://schemas.microsoft.com/office/drawing/2014/main" id="{87035E67-FE57-23FC-A7A6-16E4A17BB5C4}"/>
              </a:ext>
            </a:extLst>
          </p:cNvPr>
          <p:cNvSpPr txBox="1"/>
          <p:nvPr/>
        </p:nvSpPr>
        <p:spPr>
          <a:xfrm>
            <a:off x="497507" y="1269166"/>
            <a:ext cx="5472580" cy="195438"/>
          </a:xfrm>
          <a:prstGeom prst="rect">
            <a:avLst/>
          </a:prstGeom>
          <a:noFill/>
          <a:effectLst/>
        </p:spPr>
        <p:txBody>
          <a:bodyPr wrap="square" lIns="0" tIns="0" rIns="0" bIns="0">
            <a:spAutoFit/>
          </a:bodyPr>
          <a:lstStyle/>
          <a:p>
            <a:r>
              <a:rPr lang="ja-JP" altLang="en-US" sz="1270" b="1" dirty="0">
                <a:latin typeface="メイリオ" panose="020B0604030504040204" pitchFamily="50" charset="-128"/>
                <a:ea typeface="メイリオ" panose="020B0604030504040204" pitchFamily="50" charset="-128"/>
              </a:rPr>
              <a:t>１</a:t>
            </a:r>
            <a:r>
              <a:rPr lang="en-US" altLang="ja-JP" sz="1270" b="1" dirty="0">
                <a:latin typeface="メイリオ" panose="020B0604030504040204" pitchFamily="50" charset="-128"/>
                <a:ea typeface="メイリオ" panose="020B0604030504040204" pitchFamily="50" charset="-128"/>
              </a:rPr>
              <a:t>-</a:t>
            </a:r>
            <a:r>
              <a:rPr lang="ja-JP" altLang="en-US" sz="1270" b="1" dirty="0">
                <a:latin typeface="メイリオ" panose="020B0604030504040204" pitchFamily="50" charset="-128"/>
                <a:ea typeface="メイリオ" panose="020B0604030504040204" pitchFamily="50" charset="-128"/>
              </a:rPr>
              <a:t>１</a:t>
            </a:r>
            <a:r>
              <a:rPr lang="en-US" altLang="ja-JP" sz="1270" b="1" dirty="0">
                <a:latin typeface="メイリオ" panose="020B0604030504040204" pitchFamily="50" charset="-128"/>
                <a:ea typeface="メイリオ" panose="020B0604030504040204" pitchFamily="50" charset="-128"/>
              </a:rPr>
              <a:t>. </a:t>
            </a:r>
            <a:r>
              <a:rPr lang="ja-JP" altLang="en-US" sz="1270" b="1" dirty="0">
                <a:latin typeface="メイリオ" panose="020B0604030504040204" pitchFamily="50" charset="-128"/>
                <a:ea typeface="メイリオ" panose="020B0604030504040204" pitchFamily="50" charset="-128"/>
              </a:rPr>
              <a:t>相談・医療・回復のワンストップ支援機能</a:t>
            </a:r>
            <a:endParaRPr lang="en-US" altLang="ja-JP" sz="1270" b="1" dirty="0">
              <a:latin typeface="メイリオ" panose="020B0604030504040204" pitchFamily="50" charset="-128"/>
              <a:ea typeface="メイリオ" panose="020B0604030504040204" pitchFamily="50" charset="-128"/>
            </a:endParaRPr>
          </a:p>
        </p:txBody>
      </p:sp>
      <p:pic>
        <p:nvPicPr>
          <p:cNvPr id="10" name="図 9">
            <a:extLst>
              <a:ext uri="{FF2B5EF4-FFF2-40B4-BE49-F238E27FC236}">
                <a16:creationId xmlns:a16="http://schemas.microsoft.com/office/drawing/2014/main" id="{41DA2B1E-71E3-AF4D-ED9D-D37BC8C3BCA8}"/>
              </a:ext>
            </a:extLst>
          </p:cNvPr>
          <p:cNvPicPr>
            <a:picLocks noChangeAspect="1"/>
          </p:cNvPicPr>
          <p:nvPr/>
        </p:nvPicPr>
        <p:blipFill>
          <a:blip r:embed="rId2"/>
          <a:stretch>
            <a:fillRect/>
          </a:stretch>
        </p:blipFill>
        <p:spPr>
          <a:xfrm>
            <a:off x="0" y="1766749"/>
            <a:ext cx="6718645" cy="3698829"/>
          </a:xfrm>
          <a:prstGeom prst="rect">
            <a:avLst/>
          </a:prstGeom>
        </p:spPr>
      </p:pic>
      <p:sp>
        <p:nvSpPr>
          <p:cNvPr id="8" name="TextBox 2">
            <a:extLst>
              <a:ext uri="{FF2B5EF4-FFF2-40B4-BE49-F238E27FC236}">
                <a16:creationId xmlns:a16="http://schemas.microsoft.com/office/drawing/2014/main" id="{C6877625-0DC0-1E43-3F05-ACB9AFA11E32}"/>
              </a:ext>
            </a:extLst>
          </p:cNvPr>
          <p:cNvSpPr txBox="1"/>
          <p:nvPr/>
        </p:nvSpPr>
        <p:spPr>
          <a:xfrm>
            <a:off x="497507" y="314061"/>
            <a:ext cx="3731305" cy="132472"/>
          </a:xfrm>
          <a:prstGeom prst="rect">
            <a:avLst/>
          </a:prstGeom>
          <a:noFill/>
        </p:spPr>
        <p:txBody>
          <a:bodyPr wrap="square" lIns="0" tIns="0" rIns="0" bIns="0">
            <a:spAutoFit/>
          </a:bodyPr>
          <a:lstStyle/>
          <a:p>
            <a:r>
              <a:rPr lang="en-US" altLang="ja-JP" sz="861" b="1" dirty="0">
                <a:latin typeface="メイリオ" panose="020B0604030504040204" pitchFamily="50" charset="-128"/>
                <a:ea typeface="メイリオ" panose="020B0604030504040204" pitchFamily="50" charset="-128"/>
              </a:rPr>
              <a:t>Ⅴ. </a:t>
            </a:r>
            <a:r>
              <a:rPr lang="ja-JP" altLang="en-US" sz="861" b="1" dirty="0">
                <a:latin typeface="メイリオ" panose="020B0604030504040204" pitchFamily="50" charset="-128"/>
                <a:ea typeface="メイリオ" panose="020B0604030504040204" pitchFamily="50" charset="-128"/>
              </a:rPr>
              <a:t>センターの４機能</a:t>
            </a:r>
          </a:p>
        </p:txBody>
      </p:sp>
    </p:spTree>
    <p:extLst>
      <p:ext uri="{BB962C8B-B14F-4D97-AF65-F5344CB8AC3E}">
        <p14:creationId xmlns:p14="http://schemas.microsoft.com/office/powerpoint/2010/main" val="3428990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3B65F-3D0B-FFB8-2465-6AD5AD2E6DB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FEFF493-4D89-FE0B-EAEC-FFF1288EB215}"/>
              </a:ext>
            </a:extLst>
          </p:cNvPr>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latin typeface="メイリオ" panose="020B0604030504040204" pitchFamily="50" charset="-128"/>
              <a:ea typeface="メイリオ" panose="020B0604030504040204" pitchFamily="50" charset="-128"/>
            </a:endParaRPr>
          </a:p>
        </p:txBody>
      </p:sp>
      <p:sp>
        <p:nvSpPr>
          <p:cNvPr id="7" name="Rectangle 6">
            <a:extLst>
              <a:ext uri="{FF2B5EF4-FFF2-40B4-BE49-F238E27FC236}">
                <a16:creationId xmlns:a16="http://schemas.microsoft.com/office/drawing/2014/main" id="{5FDBF962-E397-D53A-710A-6C00F3C04B29}"/>
              </a:ext>
            </a:extLst>
          </p:cNvPr>
          <p:cNvSpPr/>
          <p:nvPr/>
        </p:nvSpPr>
        <p:spPr>
          <a:xfrm>
            <a:off x="497507" y="728650"/>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51" b="1">
              <a:solidFill>
                <a:schemeClr val="tx1"/>
              </a:solidFill>
              <a:latin typeface="メイリオ" panose="020B0604030504040204" pitchFamily="50" charset="-128"/>
              <a:ea typeface="メイリオ" panose="020B0604030504040204" pitchFamily="50" charset="-128"/>
            </a:endParaRPr>
          </a:p>
        </p:txBody>
      </p:sp>
      <p:sp>
        <p:nvSpPr>
          <p:cNvPr id="9" name="Rectangle 8">
            <a:extLst>
              <a:ext uri="{FF2B5EF4-FFF2-40B4-BE49-F238E27FC236}">
                <a16:creationId xmlns:a16="http://schemas.microsoft.com/office/drawing/2014/main" id="{93159FE9-1C1D-69D7-7BFA-34858750997A}"/>
              </a:ext>
            </a:extLst>
          </p:cNvPr>
          <p:cNvSpPr/>
          <p:nvPr/>
        </p:nvSpPr>
        <p:spPr>
          <a:xfrm>
            <a:off x="497508" y="1018863"/>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952" b="1">
              <a:latin typeface="メイリオ" panose="020B0604030504040204" pitchFamily="50" charset="-128"/>
              <a:ea typeface="メイリオ" panose="020B0604030504040204" pitchFamily="50" charset="-128"/>
            </a:endParaRPr>
          </a:p>
        </p:txBody>
      </p:sp>
      <p:sp>
        <p:nvSpPr>
          <p:cNvPr id="22" name="TextBox 7">
            <a:extLst>
              <a:ext uri="{FF2B5EF4-FFF2-40B4-BE49-F238E27FC236}">
                <a16:creationId xmlns:a16="http://schemas.microsoft.com/office/drawing/2014/main" id="{5C99C3CD-C0BC-6FE3-5DDD-6E34E44B7892}"/>
              </a:ext>
            </a:extLst>
          </p:cNvPr>
          <p:cNvSpPr txBox="1"/>
          <p:nvPr/>
        </p:nvSpPr>
        <p:spPr>
          <a:xfrm>
            <a:off x="704802" y="715200"/>
            <a:ext cx="5638416" cy="209288"/>
          </a:xfrm>
          <a:prstGeom prst="rect">
            <a:avLst/>
          </a:prstGeom>
          <a:noFill/>
          <a:effectLst/>
        </p:spPr>
        <p:txBody>
          <a:bodyPr wrap="square" lIns="0" tIns="0" rIns="0" bIns="0">
            <a:spAutoFit/>
          </a:bodyPr>
          <a:lstStyle/>
          <a:p>
            <a:r>
              <a:rPr lang="ja-JP" altLang="en-US" sz="1360" b="1" dirty="0">
                <a:latin typeface="メイリオ" panose="020B0604030504040204" pitchFamily="50" charset="-128"/>
                <a:ea typeface="メイリオ" panose="020B0604030504040204" pitchFamily="50" charset="-128"/>
              </a:rPr>
              <a:t>１．ワンストップ支援・コーディネート機能</a:t>
            </a:r>
          </a:p>
        </p:txBody>
      </p:sp>
      <p:sp>
        <p:nvSpPr>
          <p:cNvPr id="34" name="TextBox 12">
            <a:extLst>
              <a:ext uri="{FF2B5EF4-FFF2-40B4-BE49-F238E27FC236}">
                <a16:creationId xmlns:a16="http://schemas.microsoft.com/office/drawing/2014/main" id="{436E6DA8-FA85-C326-3ACE-F193BAC81D8D}"/>
              </a:ext>
            </a:extLst>
          </p:cNvPr>
          <p:cNvSpPr txBox="1"/>
          <p:nvPr/>
        </p:nvSpPr>
        <p:spPr>
          <a:xfrm>
            <a:off x="497853" y="1534842"/>
            <a:ext cx="5862294" cy="399212"/>
          </a:xfrm>
          <a:prstGeom prst="rect">
            <a:avLst/>
          </a:prstGeom>
          <a:noFill/>
        </p:spPr>
        <p:txBody>
          <a:bodyPr wrap="square">
            <a:spAutoFit/>
          </a:bodyPr>
          <a:lstStyle/>
          <a:p>
            <a:pPr>
              <a:spcAft>
                <a:spcPts val="544"/>
              </a:spcAft>
            </a:pPr>
            <a:r>
              <a:rPr lang="ja-JP" altLang="en-US" sz="997" kern="100">
                <a:latin typeface="メイリオ" panose="020B0604030504040204" pitchFamily="50" charset="-128"/>
                <a:ea typeface="メイリオ" panose="020B0604030504040204" pitchFamily="50" charset="-128"/>
                <a:cs typeface="Times New Roman" panose="02020603050405020304" pitchFamily="18" charset="0"/>
              </a:rPr>
              <a:t>様々な支援を適切に実施するために、各機関との連携体制の強化、府内全域での支援機能の向上を図る。</a:t>
            </a:r>
          </a:p>
        </p:txBody>
      </p:sp>
      <p:sp>
        <p:nvSpPr>
          <p:cNvPr id="4" name="Rectangle 4">
            <a:extLst>
              <a:ext uri="{FF2B5EF4-FFF2-40B4-BE49-F238E27FC236}">
                <a16:creationId xmlns:a16="http://schemas.microsoft.com/office/drawing/2014/main" id="{6A72442B-52A2-41A0-89A6-73F5B713C8DD}"/>
              </a:ext>
            </a:extLst>
          </p:cNvPr>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5" name="TextBox 5">
            <a:extLst>
              <a:ext uri="{FF2B5EF4-FFF2-40B4-BE49-F238E27FC236}">
                <a16:creationId xmlns:a16="http://schemas.microsoft.com/office/drawing/2014/main" id="{0667A314-838D-8C6B-8DD2-1A92F3B6A818}"/>
              </a:ext>
            </a:extLst>
          </p:cNvPr>
          <p:cNvSpPr txBox="1"/>
          <p:nvPr/>
        </p:nvSpPr>
        <p:spPr>
          <a:xfrm>
            <a:off x="4145898" y="9410153"/>
            <a:ext cx="2213908" cy="139590"/>
          </a:xfrm>
          <a:prstGeom prst="rect">
            <a:avLst/>
          </a:prstGeom>
          <a:noFill/>
        </p:spPr>
        <p:txBody>
          <a:bodyPr wrap="square" lIns="0" tIns="0" rIns="0" bIns="0">
            <a:spAutoFit/>
          </a:bodyPr>
          <a:lstStyle>
            <a:defPPr>
              <a:defRPr lang="en-US"/>
            </a:defPPr>
            <a:lvl1pPr algn="r">
              <a:defRPr sz="907">
                <a:latin typeface="Arial"/>
              </a:defRPr>
            </a:lvl1pPr>
          </a:lstStyle>
          <a:p>
            <a:r>
              <a:rPr lang="en-US" dirty="0"/>
              <a:t>23</a:t>
            </a:r>
            <a:r>
              <a:rPr dirty="0"/>
              <a:t> </a:t>
            </a:r>
            <a:r>
              <a:rPr lang="en-US" altLang="ja-JP" dirty="0"/>
              <a:t>/ 30</a:t>
            </a:r>
            <a:endParaRPr dirty="0"/>
          </a:p>
        </p:txBody>
      </p:sp>
      <p:sp>
        <p:nvSpPr>
          <p:cNvPr id="12" name="TextBox 15">
            <a:extLst>
              <a:ext uri="{FF2B5EF4-FFF2-40B4-BE49-F238E27FC236}">
                <a16:creationId xmlns:a16="http://schemas.microsoft.com/office/drawing/2014/main" id="{BEF4CD1D-461C-74B6-0E8D-0001BF359CA5}"/>
              </a:ext>
            </a:extLst>
          </p:cNvPr>
          <p:cNvSpPr txBox="1"/>
          <p:nvPr/>
        </p:nvSpPr>
        <p:spPr>
          <a:xfrm>
            <a:off x="497505" y="1248960"/>
            <a:ext cx="5472580" cy="195438"/>
          </a:xfrm>
          <a:prstGeom prst="rect">
            <a:avLst/>
          </a:prstGeom>
          <a:noFill/>
          <a:effectLst/>
        </p:spPr>
        <p:txBody>
          <a:bodyPr wrap="square" lIns="0" tIns="0" rIns="0" bIns="0">
            <a:spAutoFit/>
          </a:bodyPr>
          <a:lstStyle/>
          <a:p>
            <a:r>
              <a:rPr lang="ja-JP" altLang="en-US" sz="1270" b="1" dirty="0">
                <a:latin typeface="メイリオ" panose="020B0604030504040204" pitchFamily="50" charset="-128"/>
                <a:ea typeface="メイリオ" panose="020B0604030504040204" pitchFamily="50" charset="-128"/>
              </a:rPr>
              <a:t>１</a:t>
            </a:r>
            <a:r>
              <a:rPr lang="en-US" altLang="ja-JP" sz="1270" b="1" dirty="0">
                <a:latin typeface="メイリオ" panose="020B0604030504040204" pitchFamily="50" charset="-128"/>
                <a:ea typeface="メイリオ" panose="020B0604030504040204" pitchFamily="50" charset="-128"/>
              </a:rPr>
              <a:t>-</a:t>
            </a:r>
            <a:r>
              <a:rPr lang="ja-JP" altLang="en-US" sz="1270" b="1" dirty="0">
                <a:latin typeface="メイリオ" panose="020B0604030504040204" pitchFamily="50" charset="-128"/>
                <a:ea typeface="メイリオ" panose="020B0604030504040204" pitchFamily="50" charset="-128"/>
              </a:rPr>
              <a:t>２</a:t>
            </a:r>
            <a:r>
              <a:rPr lang="en-US" altLang="ja-JP" sz="1270" b="1" dirty="0">
                <a:latin typeface="メイリオ" panose="020B0604030504040204" pitchFamily="50" charset="-128"/>
                <a:ea typeface="メイリオ" panose="020B0604030504040204" pitchFamily="50" charset="-128"/>
              </a:rPr>
              <a:t>. </a:t>
            </a:r>
            <a:r>
              <a:rPr lang="ja-JP" altLang="en-US" sz="1270" b="1" dirty="0">
                <a:latin typeface="メイリオ" panose="020B0604030504040204" pitchFamily="50" charset="-128"/>
                <a:ea typeface="メイリオ" panose="020B0604030504040204" pitchFamily="50" charset="-128"/>
              </a:rPr>
              <a:t>地域のコーディネート</a:t>
            </a:r>
          </a:p>
        </p:txBody>
      </p:sp>
      <p:sp>
        <p:nvSpPr>
          <p:cNvPr id="14" name="Rectangle 9">
            <a:extLst>
              <a:ext uri="{FF2B5EF4-FFF2-40B4-BE49-F238E27FC236}">
                <a16:creationId xmlns:a16="http://schemas.microsoft.com/office/drawing/2014/main" id="{218FF914-FA61-09B4-2673-41E248D6A6D2}"/>
              </a:ext>
            </a:extLst>
          </p:cNvPr>
          <p:cNvSpPr/>
          <p:nvPr/>
        </p:nvSpPr>
        <p:spPr>
          <a:xfrm>
            <a:off x="480924" y="2194279"/>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16" name="Rectangle 10">
            <a:extLst>
              <a:ext uri="{FF2B5EF4-FFF2-40B4-BE49-F238E27FC236}">
                <a16:creationId xmlns:a16="http://schemas.microsoft.com/office/drawing/2014/main" id="{8E6CF8FD-E1C2-2F46-1564-04D06EB85B03}"/>
              </a:ext>
            </a:extLst>
          </p:cNvPr>
          <p:cNvSpPr/>
          <p:nvPr/>
        </p:nvSpPr>
        <p:spPr>
          <a:xfrm>
            <a:off x="480923" y="2194279"/>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18" name="TextBox 15">
            <a:extLst>
              <a:ext uri="{FF2B5EF4-FFF2-40B4-BE49-F238E27FC236}">
                <a16:creationId xmlns:a16="http://schemas.microsoft.com/office/drawing/2014/main" id="{BF66D6F3-046B-1213-F3EF-338BFF4C9778}"/>
              </a:ext>
            </a:extLst>
          </p:cNvPr>
          <p:cNvSpPr txBox="1"/>
          <p:nvPr/>
        </p:nvSpPr>
        <p:spPr>
          <a:xfrm>
            <a:off x="646759" y="2256903"/>
            <a:ext cx="5472580" cy="195438"/>
          </a:xfrm>
          <a:prstGeom prst="rect">
            <a:avLst/>
          </a:prstGeom>
          <a:noFill/>
          <a:effectLst/>
        </p:spPr>
        <p:txBody>
          <a:bodyPr wrap="square" lIns="0" tIns="0" rIns="0" bIns="0">
            <a:spAutoFit/>
          </a:bodyPr>
          <a:lstStyle/>
          <a:p>
            <a:r>
              <a:rPr lang="ja-JP" altLang="en-US" sz="1270" b="1" dirty="0">
                <a:latin typeface="メイリオ" panose="020B0604030504040204" pitchFamily="50" charset="-128"/>
                <a:ea typeface="メイリオ" panose="020B0604030504040204" pitchFamily="50" charset="-128"/>
              </a:rPr>
              <a:t>（１）</a:t>
            </a:r>
            <a:r>
              <a:rPr lang="en-US" altLang="ja-JP" sz="1270" b="1" dirty="0">
                <a:latin typeface="メイリオ" panose="020B0604030504040204" pitchFamily="50" charset="-128"/>
                <a:ea typeface="メイリオ" panose="020B0604030504040204" pitchFamily="50" charset="-128"/>
              </a:rPr>
              <a:t>OAC</a:t>
            </a:r>
            <a:r>
              <a:rPr lang="ja-JP" altLang="en-US" sz="1270" b="1" dirty="0">
                <a:latin typeface="メイリオ" panose="020B0604030504040204" pitchFamily="50" charset="-128"/>
                <a:ea typeface="メイリオ" panose="020B0604030504040204" pitchFamily="50" charset="-128"/>
              </a:rPr>
              <a:t>機能の向上　</a:t>
            </a:r>
          </a:p>
        </p:txBody>
      </p:sp>
      <p:sp>
        <p:nvSpPr>
          <p:cNvPr id="20" name="Rectangle 9">
            <a:extLst>
              <a:ext uri="{FF2B5EF4-FFF2-40B4-BE49-F238E27FC236}">
                <a16:creationId xmlns:a16="http://schemas.microsoft.com/office/drawing/2014/main" id="{CD2B4ADE-B73C-7532-02DF-65F021940EC8}"/>
              </a:ext>
            </a:extLst>
          </p:cNvPr>
          <p:cNvSpPr/>
          <p:nvPr/>
        </p:nvSpPr>
        <p:spPr>
          <a:xfrm>
            <a:off x="497508" y="3681800"/>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23" name="Rectangle 10">
            <a:extLst>
              <a:ext uri="{FF2B5EF4-FFF2-40B4-BE49-F238E27FC236}">
                <a16:creationId xmlns:a16="http://schemas.microsoft.com/office/drawing/2014/main" id="{C2DFC237-65F5-59FA-15B0-93B683AA61ED}"/>
              </a:ext>
            </a:extLst>
          </p:cNvPr>
          <p:cNvSpPr/>
          <p:nvPr/>
        </p:nvSpPr>
        <p:spPr>
          <a:xfrm>
            <a:off x="497507" y="3681800"/>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25" name="TextBox 15">
            <a:extLst>
              <a:ext uri="{FF2B5EF4-FFF2-40B4-BE49-F238E27FC236}">
                <a16:creationId xmlns:a16="http://schemas.microsoft.com/office/drawing/2014/main" id="{C5214D11-5B71-B720-8A0D-7397237001CB}"/>
              </a:ext>
            </a:extLst>
          </p:cNvPr>
          <p:cNvSpPr txBox="1"/>
          <p:nvPr/>
        </p:nvSpPr>
        <p:spPr>
          <a:xfrm>
            <a:off x="663343" y="3744425"/>
            <a:ext cx="5472580" cy="195438"/>
          </a:xfrm>
          <a:prstGeom prst="rect">
            <a:avLst/>
          </a:prstGeom>
          <a:noFill/>
          <a:effectLst/>
        </p:spPr>
        <p:txBody>
          <a:bodyPr wrap="square" lIns="0" tIns="0" rIns="0" bIns="0">
            <a:spAutoFit/>
          </a:bodyPr>
          <a:lstStyle/>
          <a:p>
            <a:r>
              <a:rPr lang="ja-JP" altLang="en-US" sz="1270" b="1" dirty="0">
                <a:latin typeface="メイリオ" panose="020B0604030504040204" pitchFamily="50" charset="-128"/>
                <a:ea typeface="メイリオ" panose="020B0604030504040204" pitchFamily="50" charset="-128"/>
              </a:rPr>
              <a:t>（２）府内全域での支援機能の向上</a:t>
            </a:r>
          </a:p>
        </p:txBody>
      </p:sp>
      <p:sp>
        <p:nvSpPr>
          <p:cNvPr id="31" name="テキスト ボックス 30">
            <a:extLst>
              <a:ext uri="{FF2B5EF4-FFF2-40B4-BE49-F238E27FC236}">
                <a16:creationId xmlns:a16="http://schemas.microsoft.com/office/drawing/2014/main" id="{40067EDD-BF17-2AB8-23B6-01830C865A00}"/>
              </a:ext>
            </a:extLst>
          </p:cNvPr>
          <p:cNvSpPr txBox="1"/>
          <p:nvPr/>
        </p:nvSpPr>
        <p:spPr>
          <a:xfrm>
            <a:off x="480921" y="4256657"/>
            <a:ext cx="5862294" cy="3967240"/>
          </a:xfrm>
          <a:prstGeom prst="rect">
            <a:avLst/>
          </a:prstGeom>
          <a:noFill/>
        </p:spPr>
        <p:txBody>
          <a:bodyPr wrap="square">
            <a:spAutoFit/>
          </a:bodyPr>
          <a:lstStyle/>
          <a:p>
            <a:pPr marL="228620" indent="-228600">
              <a:spcAft>
                <a:spcPts val="544"/>
              </a:spcAft>
              <a:buFont typeface="+mj-ea"/>
              <a:buAutoNum type="circleNumDbPlain"/>
              <a:defRPr/>
            </a:pPr>
            <a:r>
              <a:rPr lang="ja-JP" altLang="en-US"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医療機関の充実について</a:t>
            </a:r>
            <a:br>
              <a:rPr lang="en-US" altLang="ja-JP"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br>
            <a:br>
              <a:rPr lang="en-US" altLang="ja-JP"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br>
            <a:r>
              <a:rPr lang="ja-JP" altLang="en-US"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依存症治療拠点機関・依存症専門医療機関（国の選定基準に基づき、府・政令市が選定）はじめ、依存症の診察ができる医療機関に対し、協力医療機関の増加をめざし、登録の呼びかけを行う。診療状況などについての報告や最新情勢の情報などを共有する場を構築する。</a:t>
            </a:r>
            <a:br>
              <a:rPr lang="en-US" altLang="ja-JP"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br>
            <a:br>
              <a:rPr lang="en-US" altLang="ja-JP"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br>
            <a:endParaRPr lang="en-US" altLang="ja-JP"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endParaRPr>
          </a:p>
          <a:p>
            <a:pPr marL="228620" indent="-228600">
              <a:spcAft>
                <a:spcPts val="544"/>
              </a:spcAft>
              <a:buFont typeface="+mj-ea"/>
              <a:buAutoNum type="circleNumDbPlain"/>
              <a:defRPr/>
            </a:pPr>
            <a:r>
              <a:rPr lang="ja-JP" altLang="en-US"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回復支援の充実について</a:t>
            </a:r>
            <a:br>
              <a:rPr lang="en-US" altLang="ja-JP"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br>
            <a:br>
              <a:rPr lang="en-US" altLang="ja-JP"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br>
            <a:r>
              <a:rPr lang="ja-JP" altLang="en-US"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伴走型支援等を行う自助グループ・民間団体等、回復支援施設（</a:t>
            </a:r>
            <a:r>
              <a:rPr lang="en-US" altLang="ja-JP"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OAC</a:t>
            </a:r>
            <a:r>
              <a:rPr lang="ja-JP" altLang="en-US"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加盟団体）などへ引き続き支援を行う。</a:t>
            </a:r>
            <a:br>
              <a:rPr lang="en-US" altLang="ja-JP"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br>
            <a:br>
              <a:rPr lang="en-US" altLang="ja-JP"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br>
            <a:endParaRPr lang="en-US" altLang="ja-JP"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endParaRPr>
          </a:p>
          <a:p>
            <a:pPr marL="228620" indent="-228600">
              <a:spcAft>
                <a:spcPts val="544"/>
              </a:spcAft>
              <a:buFont typeface="+mj-ea"/>
              <a:buAutoNum type="circleNumDbPlain"/>
              <a:defRPr/>
            </a:pPr>
            <a:r>
              <a:rPr lang="ja-JP" altLang="en-US"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地域の依存症支援人材の養成について</a:t>
            </a:r>
            <a:br>
              <a:rPr lang="en-US" altLang="ja-JP"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br>
            <a:br>
              <a:rPr lang="en-US" altLang="ja-JP"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br>
            <a:r>
              <a:rPr lang="ja-JP" altLang="en-US"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医療機関・相談機関で得られたデータや知見を基に、治療拠点機関や大学等と連携し、支援プログラムや研修プログラムなどを開発する。地域での依存症研修等において、引き続き、本人や家族の体験談等を含め理解推進を図る。</a:t>
            </a:r>
            <a:br>
              <a:rPr lang="en-US" altLang="ja-JP"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br>
            <a:br>
              <a:rPr lang="en-US" altLang="ja-JP"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br>
            <a:endParaRPr lang="en-US" altLang="ja-JP"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endParaRPr>
          </a:p>
          <a:p>
            <a:pPr marL="228620" indent="-228600">
              <a:spcAft>
                <a:spcPts val="544"/>
              </a:spcAft>
              <a:buFont typeface="+mj-ea"/>
              <a:buAutoNum type="circleNumDbPlain"/>
              <a:defRPr/>
            </a:pPr>
            <a:r>
              <a:rPr lang="ja-JP" altLang="en-US"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市町村など生活支援関係機関等との連携について</a:t>
            </a:r>
            <a:br>
              <a:rPr lang="en-US" altLang="ja-JP"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br>
            <a:br>
              <a:rPr lang="en-US" altLang="ja-JP"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br>
            <a:r>
              <a:rPr lang="ja-JP" altLang="en-US"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関係部局と連携を図り、市町村（区役所）福祉担当課等を通じ、地域の各支援者への啓発等を実施。</a:t>
            </a:r>
          </a:p>
        </p:txBody>
      </p:sp>
      <p:sp>
        <p:nvSpPr>
          <p:cNvPr id="46" name="テキスト ボックス 45">
            <a:extLst>
              <a:ext uri="{FF2B5EF4-FFF2-40B4-BE49-F238E27FC236}">
                <a16:creationId xmlns:a16="http://schemas.microsoft.com/office/drawing/2014/main" id="{0F743713-D82E-6139-2C03-C36C1CD33E8B}"/>
              </a:ext>
            </a:extLst>
          </p:cNvPr>
          <p:cNvSpPr txBox="1"/>
          <p:nvPr/>
        </p:nvSpPr>
        <p:spPr>
          <a:xfrm>
            <a:off x="480921" y="2683935"/>
            <a:ext cx="5862294" cy="616772"/>
          </a:xfrm>
          <a:prstGeom prst="rect">
            <a:avLst/>
          </a:prstGeom>
          <a:noFill/>
        </p:spPr>
        <p:txBody>
          <a:bodyPr wrap="square">
            <a:spAutoFit/>
          </a:bodyPr>
          <a:lstStyle/>
          <a:p>
            <a:pPr>
              <a:spcAft>
                <a:spcPts val="544"/>
              </a:spcAft>
              <a:defRPr/>
            </a:pPr>
            <a:r>
              <a:rPr lang="ja-JP" altLang="en-US"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現存の</a:t>
            </a:r>
            <a:r>
              <a:rPr lang="en-US" altLang="ja-JP"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OAC</a:t>
            </a:r>
            <a:r>
              <a:rPr lang="ja-JP" altLang="en-US"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機能をより向上し、各機関・団体等と日頃から情報交換や課題共有などを行い、総合的な支援体制の強化・拡充に向けた効果的な取組みを検討。</a:t>
            </a:r>
          </a:p>
          <a:p>
            <a:pPr>
              <a:spcAft>
                <a:spcPts val="544"/>
              </a:spcAft>
              <a:defRPr/>
            </a:pPr>
            <a:r>
              <a:rPr lang="ja-JP" altLang="en-US" sz="997" kern="100">
                <a:solidFill>
                  <a:prstClr val="black"/>
                </a:solidFill>
                <a:latin typeface="メイリオ" panose="020B0604030504040204" pitchFamily="50" charset="-128"/>
                <a:ea typeface="メイリオ" panose="020B0604030504040204" pitchFamily="50" charset="-128"/>
                <a:cs typeface="Times New Roman" panose="02020603050405020304" pitchFamily="18" charset="0"/>
              </a:rPr>
              <a:t>例：事例検討会議等の開催、事例コンサルテーションの実施</a:t>
            </a:r>
          </a:p>
        </p:txBody>
      </p:sp>
      <p:sp>
        <p:nvSpPr>
          <p:cNvPr id="8" name="TextBox 2">
            <a:extLst>
              <a:ext uri="{FF2B5EF4-FFF2-40B4-BE49-F238E27FC236}">
                <a16:creationId xmlns:a16="http://schemas.microsoft.com/office/drawing/2014/main" id="{9AC05E58-D246-EDC0-B0DF-674EA1F74F72}"/>
              </a:ext>
            </a:extLst>
          </p:cNvPr>
          <p:cNvSpPr txBox="1"/>
          <p:nvPr/>
        </p:nvSpPr>
        <p:spPr>
          <a:xfrm>
            <a:off x="497507" y="314061"/>
            <a:ext cx="3731305" cy="132472"/>
          </a:xfrm>
          <a:prstGeom prst="rect">
            <a:avLst/>
          </a:prstGeom>
          <a:noFill/>
        </p:spPr>
        <p:txBody>
          <a:bodyPr wrap="square" lIns="0" tIns="0" rIns="0" bIns="0">
            <a:spAutoFit/>
          </a:bodyPr>
          <a:lstStyle/>
          <a:p>
            <a:r>
              <a:rPr lang="en-US" altLang="ja-JP" sz="861" b="1" dirty="0">
                <a:latin typeface="メイリオ" panose="020B0604030504040204" pitchFamily="50" charset="-128"/>
                <a:ea typeface="メイリオ" panose="020B0604030504040204" pitchFamily="50" charset="-128"/>
              </a:rPr>
              <a:t>Ⅴ. </a:t>
            </a:r>
            <a:r>
              <a:rPr lang="ja-JP" altLang="en-US" sz="861" b="1" dirty="0">
                <a:latin typeface="メイリオ" panose="020B0604030504040204" pitchFamily="50" charset="-128"/>
                <a:ea typeface="メイリオ" panose="020B0604030504040204" pitchFamily="50" charset="-128"/>
              </a:rPr>
              <a:t>センターの４機能</a:t>
            </a:r>
          </a:p>
        </p:txBody>
      </p:sp>
    </p:spTree>
    <p:extLst>
      <p:ext uri="{BB962C8B-B14F-4D97-AF65-F5344CB8AC3E}">
        <p14:creationId xmlns:p14="http://schemas.microsoft.com/office/powerpoint/2010/main" val="34273354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7C371-12C4-B4BC-3A40-1B33E16712A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3641E9C-30B2-FB2E-A4B4-C959F9CF8613}"/>
              </a:ext>
            </a:extLst>
          </p:cNvPr>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7" name="Rectangle 6">
            <a:extLst>
              <a:ext uri="{FF2B5EF4-FFF2-40B4-BE49-F238E27FC236}">
                <a16:creationId xmlns:a16="http://schemas.microsoft.com/office/drawing/2014/main" id="{248F0601-EC40-7FB4-305D-1F3FDBB18C02}"/>
              </a:ext>
            </a:extLst>
          </p:cNvPr>
          <p:cNvSpPr/>
          <p:nvPr/>
        </p:nvSpPr>
        <p:spPr>
          <a:xfrm>
            <a:off x="497507" y="728650"/>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9" name="Rectangle 8">
            <a:extLst>
              <a:ext uri="{FF2B5EF4-FFF2-40B4-BE49-F238E27FC236}">
                <a16:creationId xmlns:a16="http://schemas.microsoft.com/office/drawing/2014/main" id="{0542359A-1FF5-7168-3696-325A0F772C28}"/>
              </a:ext>
            </a:extLst>
          </p:cNvPr>
          <p:cNvSpPr/>
          <p:nvPr/>
        </p:nvSpPr>
        <p:spPr>
          <a:xfrm>
            <a:off x="497508" y="1018863"/>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22" name="TextBox 7">
            <a:extLst>
              <a:ext uri="{FF2B5EF4-FFF2-40B4-BE49-F238E27FC236}">
                <a16:creationId xmlns:a16="http://schemas.microsoft.com/office/drawing/2014/main" id="{6277274B-2D4D-1FFD-771D-4B262BEE3FF8}"/>
              </a:ext>
            </a:extLst>
          </p:cNvPr>
          <p:cNvSpPr txBox="1"/>
          <p:nvPr/>
        </p:nvSpPr>
        <p:spPr>
          <a:xfrm>
            <a:off x="704802" y="715200"/>
            <a:ext cx="5638416" cy="209288"/>
          </a:xfrm>
          <a:prstGeom prst="rect">
            <a:avLst/>
          </a:prstGeom>
          <a:noFill/>
          <a:effectLst/>
        </p:spPr>
        <p:txBody>
          <a:bodyPr wrap="square" lIns="0" tIns="0" rIns="0" bIns="0">
            <a:spAutoFit/>
          </a:bodyPr>
          <a:lstStyle/>
          <a:p>
            <a:r>
              <a:rPr lang="ja-JP" altLang="en-US" sz="1360" b="1" dirty="0">
                <a:latin typeface="メイリオ" panose="020B0604030504040204" pitchFamily="50" charset="-128"/>
                <a:ea typeface="メイリオ" panose="020B0604030504040204" pitchFamily="50" charset="-128"/>
              </a:rPr>
              <a:t>２．普及啓発・情報発信機能</a:t>
            </a:r>
          </a:p>
        </p:txBody>
      </p:sp>
      <p:sp>
        <p:nvSpPr>
          <p:cNvPr id="34" name="TextBox 12">
            <a:extLst>
              <a:ext uri="{FF2B5EF4-FFF2-40B4-BE49-F238E27FC236}">
                <a16:creationId xmlns:a16="http://schemas.microsoft.com/office/drawing/2014/main" id="{D8CA6522-B150-11DD-072E-B27521DB0691}"/>
              </a:ext>
            </a:extLst>
          </p:cNvPr>
          <p:cNvSpPr txBox="1"/>
          <p:nvPr/>
        </p:nvSpPr>
        <p:spPr>
          <a:xfrm>
            <a:off x="530677" y="1184352"/>
            <a:ext cx="5862294" cy="2803844"/>
          </a:xfrm>
          <a:prstGeom prst="rect">
            <a:avLst/>
          </a:prstGeom>
          <a:noFill/>
        </p:spPr>
        <p:txBody>
          <a:bodyPr wrap="square">
            <a:spAutoFit/>
          </a:bodyPr>
          <a:lstStyle/>
          <a:p>
            <a:pPr marR="126685">
              <a:spcAft>
                <a:spcPts val="544"/>
              </a:spcAft>
            </a:pPr>
            <a:r>
              <a:rPr lang="ja-JP" altLang="en-US" sz="997" kern="100">
                <a:latin typeface="メイリオ" panose="020B0604030504040204" pitchFamily="50" charset="-128"/>
                <a:ea typeface="メイリオ" panose="020B0604030504040204" pitchFamily="50" charset="-128"/>
                <a:cs typeface="Times New Roman" panose="02020603050405020304" pitchFamily="18" charset="0"/>
              </a:rPr>
              <a:t>　依存症の予防や早期の気づきのためには、府民一人ひとりが依存症の正しい知識や相談の必要性等を理解しておくことが必要であり、幅広い層への予防のための啓発等が求められている。特に、特定の物質の使用や行動を早い時期から始めるほど依存症になりやすいことや近年若年層を中心として市販薬の乱用やゲーム、</a:t>
            </a:r>
            <a:r>
              <a:rPr lang="en-US" altLang="ja-JP" sz="997" kern="100">
                <a:latin typeface="メイリオ" panose="020B0604030504040204" pitchFamily="50" charset="-128"/>
                <a:ea typeface="メイリオ" panose="020B0604030504040204" pitchFamily="50" charset="-128"/>
                <a:cs typeface="Times New Roman" panose="02020603050405020304" pitchFamily="18" charset="0"/>
              </a:rPr>
              <a:t>SNS</a:t>
            </a:r>
            <a:r>
              <a:rPr lang="ja-JP" altLang="en-US" sz="997" kern="100">
                <a:latin typeface="メイリオ" panose="020B0604030504040204" pitchFamily="50" charset="-128"/>
                <a:ea typeface="メイリオ" panose="020B0604030504040204" pitchFamily="50" charset="-128"/>
                <a:cs typeface="Times New Roman" panose="02020603050405020304" pitchFamily="18" charset="0"/>
              </a:rPr>
              <a:t>への依存が課題になっているため、若年層を意識した取組みが重要となる。また、相談や回復の妨げとなっている偏見（スティグマ）や誤解を解消させることも重要である。</a:t>
            </a:r>
          </a:p>
          <a:p>
            <a:pPr marR="126685">
              <a:spcAft>
                <a:spcPts val="544"/>
              </a:spcAft>
            </a:pPr>
            <a:r>
              <a:rPr lang="ja-JP" altLang="en-US" sz="997" kern="100">
                <a:latin typeface="メイリオ" panose="020B0604030504040204" pitchFamily="50" charset="-128"/>
                <a:ea typeface="メイリオ" panose="020B0604030504040204" pitchFamily="50" charset="-128"/>
                <a:cs typeface="Times New Roman" panose="02020603050405020304" pitchFamily="18" charset="0"/>
              </a:rPr>
              <a:t>　こうしたことから、広く府民に対して、依存症についての知識等の啓発や相談・治療等についての情報提供など、普及啓発・情報発信を実施する。実施にあたっては、啓発効果を高める観点から、対象者に応じた手法を検討する必要がある。</a:t>
            </a:r>
          </a:p>
          <a:p>
            <a:pPr marR="126685">
              <a:spcAft>
                <a:spcPts val="544"/>
              </a:spcAft>
            </a:pPr>
            <a:r>
              <a:rPr lang="ja-JP" altLang="en-US" sz="997" kern="100">
                <a:latin typeface="メイリオ" panose="020B0604030504040204" pitchFamily="50" charset="-128"/>
                <a:ea typeface="メイリオ" panose="020B0604030504040204" pitchFamily="50" charset="-128"/>
                <a:cs typeface="Times New Roman" panose="02020603050405020304" pitchFamily="18" charset="0"/>
              </a:rPr>
              <a:t>　対象者は、依存の問題で支援が必要にも関わらず支援につながっていない又は継続的な支援につながっていない人や、依存につながる恐れのある行動をしている人、こうした行動はとっていないが依存のリスクとなる可能性のある心身状態や生活環境等に置かれている人、またその家族・周囲の人や、こうした人々と接する機会のある医療・教育等の関係者や若年層を含む幅広い府民を想定し、以下の情報を発信する。</a:t>
            </a:r>
          </a:p>
          <a:p>
            <a:pPr marR="126685">
              <a:spcAft>
                <a:spcPts val="544"/>
              </a:spcAft>
            </a:pPr>
            <a:endParaRPr lang="ja-JP" altLang="en-US" sz="997" kern="100">
              <a:latin typeface="メイリオ" panose="020B0604030504040204" pitchFamily="50" charset="-128"/>
              <a:ea typeface="メイリオ" panose="020B0604030504040204" pitchFamily="50" charset="-128"/>
              <a:cs typeface="Times New Roman" panose="02020603050405020304" pitchFamily="18" charset="0"/>
            </a:endParaRPr>
          </a:p>
          <a:p>
            <a:pPr marR="126685">
              <a:spcAft>
                <a:spcPts val="544"/>
              </a:spcAft>
            </a:pPr>
            <a:endParaRPr lang="ja-JP" altLang="en-US" sz="997" kern="10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8" name="正方形/長方形 7">
            <a:extLst>
              <a:ext uri="{FF2B5EF4-FFF2-40B4-BE49-F238E27FC236}">
                <a16:creationId xmlns:a16="http://schemas.microsoft.com/office/drawing/2014/main" id="{56AAFCCB-3CC9-4D77-167E-EE922308F2FC}"/>
              </a:ext>
            </a:extLst>
          </p:cNvPr>
          <p:cNvSpPr/>
          <p:nvPr/>
        </p:nvSpPr>
        <p:spPr>
          <a:xfrm>
            <a:off x="433768" y="3717885"/>
            <a:ext cx="6170235" cy="808476"/>
          </a:xfrm>
          <a:prstGeom prst="rect">
            <a:avLst/>
          </a:prstGeom>
          <a:noFill/>
          <a:ln>
            <a:no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altLang="ja-JP" sz="997" b="1">
                <a:solidFill>
                  <a:schemeClr val="tx1"/>
                </a:solidFill>
                <a:latin typeface="メイリオ" panose="020B0604030504040204" pitchFamily="50" charset="-128"/>
                <a:ea typeface="メイリオ" panose="020B0604030504040204" pitchFamily="50" charset="-128"/>
              </a:rPr>
              <a:t>【</a:t>
            </a:r>
            <a:r>
              <a:rPr lang="ja-JP" altLang="ja-JP" sz="997" b="1">
                <a:solidFill>
                  <a:schemeClr val="tx1"/>
                </a:solidFill>
                <a:latin typeface="メイリオ" panose="020B0604030504040204" pitchFamily="50" charset="-128"/>
                <a:ea typeface="メイリオ" panose="020B0604030504040204" pitchFamily="50" charset="-128"/>
              </a:rPr>
              <a:t>発信する情報】</a:t>
            </a:r>
            <a:endParaRPr lang="en-US" altLang="ja-JP" sz="997" b="1">
              <a:solidFill>
                <a:schemeClr val="tx1"/>
              </a:solidFill>
              <a:latin typeface="メイリオ" panose="020B0604030504040204" pitchFamily="50" charset="-128"/>
              <a:ea typeface="メイリオ" panose="020B0604030504040204" pitchFamily="50" charset="-128"/>
            </a:endParaRPr>
          </a:p>
          <a:p>
            <a:pPr marL="171450" indent="-171450">
              <a:buFont typeface="Wingdings" panose="05000000000000000000" pitchFamily="2" charset="2"/>
              <a:buChar char="l"/>
            </a:pPr>
            <a:r>
              <a:rPr lang="ja-JP" altLang="ja-JP" sz="997">
                <a:solidFill>
                  <a:schemeClr val="tx1"/>
                </a:solidFill>
                <a:latin typeface="メイリオ" panose="020B0604030504040204" pitchFamily="50" charset="-128"/>
                <a:ea typeface="メイリオ" panose="020B0604030504040204" pitchFamily="50" charset="-128"/>
              </a:rPr>
              <a:t>依存症の回復のための具体的な情報</a:t>
            </a:r>
            <a:endParaRPr lang="en-US" altLang="ja-JP" sz="997">
              <a:solidFill>
                <a:schemeClr val="tx1"/>
              </a:solidFill>
              <a:latin typeface="メイリオ" panose="020B0604030504040204" pitchFamily="50" charset="-128"/>
              <a:ea typeface="メイリオ" panose="020B0604030504040204" pitchFamily="50" charset="-128"/>
            </a:endParaRPr>
          </a:p>
          <a:p>
            <a:pPr marL="171450" indent="-171450">
              <a:buFont typeface="Wingdings" panose="05000000000000000000" pitchFamily="2" charset="2"/>
              <a:buChar char="l"/>
            </a:pPr>
            <a:r>
              <a:rPr lang="ja-JP" altLang="en-US" sz="997">
                <a:solidFill>
                  <a:schemeClr val="tx1"/>
                </a:solidFill>
                <a:latin typeface="メイリオ" panose="020B0604030504040204" pitchFamily="50" charset="-128"/>
                <a:ea typeface="メイリオ" panose="020B0604030504040204" pitchFamily="50" charset="-128"/>
              </a:rPr>
              <a:t>本人や周囲の</a:t>
            </a:r>
            <a:r>
              <a:rPr lang="ja-JP" altLang="ja-JP" sz="997">
                <a:solidFill>
                  <a:schemeClr val="tx1"/>
                </a:solidFill>
                <a:latin typeface="メイリオ" panose="020B0604030504040204" pitchFamily="50" charset="-128"/>
                <a:ea typeface="メイリオ" panose="020B0604030504040204" pitchFamily="50" charset="-128"/>
              </a:rPr>
              <a:t>気づきと対処行動への動機づけにつながる情報</a:t>
            </a:r>
            <a:endParaRPr lang="en-US" altLang="ja-JP" sz="997">
              <a:solidFill>
                <a:schemeClr val="tx1"/>
              </a:solidFill>
              <a:latin typeface="メイリオ" panose="020B0604030504040204" pitchFamily="50" charset="-128"/>
              <a:ea typeface="メイリオ" panose="020B0604030504040204" pitchFamily="50" charset="-128"/>
            </a:endParaRPr>
          </a:p>
          <a:p>
            <a:pPr marL="171450" indent="-171450">
              <a:buFont typeface="Wingdings" panose="05000000000000000000" pitchFamily="2" charset="2"/>
              <a:buChar char="l"/>
            </a:pPr>
            <a:r>
              <a:rPr lang="ja-JP" altLang="ja-JP" sz="997">
                <a:solidFill>
                  <a:schemeClr val="tx1"/>
                </a:solidFill>
                <a:latin typeface="メイリオ" panose="020B0604030504040204" pitchFamily="50" charset="-128"/>
                <a:ea typeface="メイリオ" panose="020B0604030504040204" pitchFamily="50" charset="-128"/>
              </a:rPr>
              <a:t>依存症の理解・偏見（スティグマ）解消につながる情報</a:t>
            </a:r>
            <a:endParaRPr lang="en-US" altLang="ja-JP" sz="997">
              <a:solidFill>
                <a:schemeClr val="tx1"/>
              </a:solidFill>
              <a:latin typeface="メイリオ" panose="020B0604030504040204" pitchFamily="50" charset="-128"/>
              <a:ea typeface="メイリオ" panose="020B0604030504040204" pitchFamily="50" charset="-128"/>
            </a:endParaRPr>
          </a:p>
          <a:p>
            <a:pPr marL="171450" indent="-171450">
              <a:buFont typeface="Wingdings" panose="05000000000000000000" pitchFamily="2" charset="2"/>
              <a:buChar char="l"/>
            </a:pPr>
            <a:r>
              <a:rPr lang="ja-JP" altLang="ja-JP" sz="997">
                <a:solidFill>
                  <a:schemeClr val="tx1"/>
                </a:solidFill>
                <a:latin typeface="メイリオ" panose="020B0604030504040204" pitchFamily="50" charset="-128"/>
                <a:ea typeface="メイリオ" panose="020B0604030504040204" pitchFamily="50" charset="-128"/>
              </a:rPr>
              <a:t>依存症を含めたメンタルヘルス全般に関する情報　</a:t>
            </a:r>
          </a:p>
        </p:txBody>
      </p:sp>
      <p:sp>
        <p:nvSpPr>
          <p:cNvPr id="13" name="TextBox 12">
            <a:extLst>
              <a:ext uri="{FF2B5EF4-FFF2-40B4-BE49-F238E27FC236}">
                <a16:creationId xmlns:a16="http://schemas.microsoft.com/office/drawing/2014/main" id="{05DE545B-F14C-EF0C-88E0-57B57FA6201F}"/>
              </a:ext>
            </a:extLst>
          </p:cNvPr>
          <p:cNvSpPr txBox="1"/>
          <p:nvPr/>
        </p:nvSpPr>
        <p:spPr>
          <a:xfrm>
            <a:off x="497853" y="6521729"/>
            <a:ext cx="5862294" cy="2407647"/>
          </a:xfrm>
          <a:prstGeom prst="rect">
            <a:avLst/>
          </a:prstGeom>
          <a:noFill/>
        </p:spPr>
        <p:txBody>
          <a:bodyPr wrap="square">
            <a:spAutoFit/>
          </a:bodyPr>
          <a:lstStyle/>
          <a:p>
            <a:pPr marL="171470" indent="-171450">
              <a:spcAft>
                <a:spcPts val="544"/>
              </a:spcAft>
              <a:buFont typeface="Wingdings" panose="05000000000000000000" pitchFamily="2" charset="2"/>
              <a:buChar char="l"/>
            </a:pPr>
            <a:r>
              <a:rPr lang="ja-JP" altLang="en-US" sz="997" dirty="0">
                <a:latin typeface="メイリオ" panose="020B0604030504040204" pitchFamily="50" charset="-128"/>
                <a:ea typeface="メイリオ" panose="020B0604030504040204" pitchFamily="50" charset="-128"/>
              </a:rPr>
              <a:t>依存につながる恐れのある行動をしている人や、こうした行動はとっていないが依存のリスクとなる可能性のある心身状態や生活環境等に置かれている人を主な対象者とし、依存の仕組みや対処行動、予防策等を学べる場として、センターに啓発ゾーンを設置する。</a:t>
            </a:r>
          </a:p>
          <a:p>
            <a:pPr marL="171470" indent="-171450">
              <a:spcAft>
                <a:spcPts val="544"/>
              </a:spcAft>
              <a:buFont typeface="Wingdings" panose="05000000000000000000" pitchFamily="2" charset="2"/>
              <a:buChar char="l"/>
            </a:pPr>
            <a:r>
              <a:rPr lang="ja-JP" altLang="en-US" sz="997" dirty="0">
                <a:latin typeface="メイリオ" panose="020B0604030504040204" pitchFamily="50" charset="-128"/>
                <a:ea typeface="メイリオ" panose="020B0604030504040204" pitchFamily="50" charset="-128"/>
              </a:rPr>
              <a:t>啓発ゾーンでは、偏見（スティグマ）を解消し、本人等が早期に気づき、相談につながることや依存の予防を目的とし、依存症は誰でもなり得る病気であること、依存症の症状や特徴、背景となり得る因子（孤立・ストレス・トラウマなど）と早期の相談等の対処行動や支援に関する情報、効果的な予防策等を発信する。</a:t>
            </a:r>
          </a:p>
          <a:p>
            <a:pPr marL="171470" indent="-171450">
              <a:spcAft>
                <a:spcPts val="544"/>
              </a:spcAft>
              <a:buFont typeface="Wingdings" panose="05000000000000000000" pitchFamily="2" charset="2"/>
              <a:buChar char="l"/>
            </a:pPr>
            <a:r>
              <a:rPr lang="ja-JP" altLang="en-US" sz="997" dirty="0">
                <a:latin typeface="メイリオ" panose="020B0604030504040204" pitchFamily="50" charset="-128"/>
                <a:ea typeface="メイリオ" panose="020B0604030504040204" pitchFamily="50" charset="-128"/>
              </a:rPr>
              <a:t>一般的な文字・画像等の情報だけでなく、興味や共感を喚起し、自身の状態に気づきながら、行動変容につながるよう体験型コンテンツの導入を検討する。</a:t>
            </a:r>
          </a:p>
          <a:p>
            <a:pPr marL="171470" indent="-171450">
              <a:spcAft>
                <a:spcPts val="544"/>
              </a:spcAft>
              <a:buFont typeface="Wingdings" panose="05000000000000000000" pitchFamily="2" charset="2"/>
              <a:buChar char="l"/>
            </a:pPr>
            <a:r>
              <a:rPr lang="ja-JP" altLang="en-US" sz="997" dirty="0">
                <a:latin typeface="メイリオ" panose="020B0604030504040204" pitchFamily="50" charset="-128"/>
                <a:ea typeface="メイリオ" panose="020B0604030504040204" pitchFamily="50" charset="-128"/>
              </a:rPr>
              <a:t>若年層をはじめ多くの人が気軽に立ち寄れる場となるような施設づくりについて検討する。</a:t>
            </a:r>
          </a:p>
          <a:p>
            <a:pPr marL="171470" indent="-171450">
              <a:spcAft>
                <a:spcPts val="544"/>
              </a:spcAft>
              <a:buFont typeface="Wingdings" panose="05000000000000000000" pitchFamily="2" charset="2"/>
              <a:buChar char="l"/>
            </a:pPr>
            <a:r>
              <a:rPr lang="ja-JP" altLang="en-US" sz="997" dirty="0">
                <a:latin typeface="メイリオ" panose="020B0604030504040204" pitchFamily="50" charset="-128"/>
                <a:ea typeface="メイリオ" panose="020B0604030504040204" pitchFamily="50" charset="-128"/>
              </a:rPr>
              <a:t>メンタルヘルスの向上が依存症の予防につながる側面があるため、メンタルヘルス全般に関する情報なども含め、幅広い情報の提供を行うことを検討する。</a:t>
            </a:r>
          </a:p>
          <a:p>
            <a:pPr marL="171470" indent="-171450">
              <a:spcAft>
                <a:spcPts val="544"/>
              </a:spcAft>
              <a:buFont typeface="Wingdings" panose="05000000000000000000" pitchFamily="2" charset="2"/>
              <a:buChar char="l"/>
            </a:pPr>
            <a:endParaRPr lang="ja-JP" altLang="ja-JP" sz="997" dirty="0">
              <a:latin typeface="メイリオ" panose="020B0604030504040204" pitchFamily="50" charset="-128"/>
              <a:ea typeface="メイリオ" panose="020B0604030504040204" pitchFamily="50" charset="-128"/>
            </a:endParaRPr>
          </a:p>
        </p:txBody>
      </p:sp>
      <p:sp>
        <p:nvSpPr>
          <p:cNvPr id="4" name="Rectangle 4">
            <a:extLst>
              <a:ext uri="{FF2B5EF4-FFF2-40B4-BE49-F238E27FC236}">
                <a16:creationId xmlns:a16="http://schemas.microsoft.com/office/drawing/2014/main" id="{1EB4A2E1-6582-C69F-441C-B52A1F4CC90F}"/>
              </a:ext>
            </a:extLst>
          </p:cNvPr>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5" name="TextBox 5">
            <a:extLst>
              <a:ext uri="{FF2B5EF4-FFF2-40B4-BE49-F238E27FC236}">
                <a16:creationId xmlns:a16="http://schemas.microsoft.com/office/drawing/2014/main" id="{D77DF1B1-B3CB-1225-F22E-335755618585}"/>
              </a:ext>
            </a:extLst>
          </p:cNvPr>
          <p:cNvSpPr txBox="1"/>
          <p:nvPr/>
        </p:nvSpPr>
        <p:spPr>
          <a:xfrm>
            <a:off x="4145898" y="9410153"/>
            <a:ext cx="2213908" cy="139590"/>
          </a:xfrm>
          <a:prstGeom prst="rect">
            <a:avLst/>
          </a:prstGeom>
          <a:noFill/>
        </p:spPr>
        <p:txBody>
          <a:bodyPr wrap="square" lIns="0" tIns="0" rIns="0" bIns="0">
            <a:spAutoFit/>
          </a:bodyPr>
          <a:lstStyle>
            <a:defPPr>
              <a:defRPr lang="en-US"/>
            </a:defPPr>
            <a:lvl1pPr algn="r">
              <a:defRPr sz="907">
                <a:latin typeface="Arial"/>
              </a:defRPr>
            </a:lvl1pPr>
          </a:lstStyle>
          <a:p>
            <a:r>
              <a:rPr lang="en-US" dirty="0"/>
              <a:t>24</a:t>
            </a:r>
            <a:r>
              <a:rPr dirty="0"/>
              <a:t> </a:t>
            </a:r>
            <a:r>
              <a:rPr lang="en-US" altLang="ja-JP" dirty="0"/>
              <a:t>/ 30</a:t>
            </a:r>
            <a:endParaRPr dirty="0"/>
          </a:p>
        </p:txBody>
      </p:sp>
      <p:sp>
        <p:nvSpPr>
          <p:cNvPr id="6" name="Rectangle 9">
            <a:extLst>
              <a:ext uri="{FF2B5EF4-FFF2-40B4-BE49-F238E27FC236}">
                <a16:creationId xmlns:a16="http://schemas.microsoft.com/office/drawing/2014/main" id="{0DA68178-92F4-CA09-7772-E7D814F2B221}"/>
              </a:ext>
            </a:extLst>
          </p:cNvPr>
          <p:cNvSpPr/>
          <p:nvPr/>
        </p:nvSpPr>
        <p:spPr>
          <a:xfrm>
            <a:off x="497508" y="4849458"/>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10" name="Rectangle 10">
            <a:extLst>
              <a:ext uri="{FF2B5EF4-FFF2-40B4-BE49-F238E27FC236}">
                <a16:creationId xmlns:a16="http://schemas.microsoft.com/office/drawing/2014/main" id="{EBEF86CD-A0B5-F993-97E3-C7576152088E}"/>
              </a:ext>
            </a:extLst>
          </p:cNvPr>
          <p:cNvSpPr/>
          <p:nvPr/>
        </p:nvSpPr>
        <p:spPr>
          <a:xfrm>
            <a:off x="497507" y="4849458"/>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11" name="TextBox 15">
            <a:extLst>
              <a:ext uri="{FF2B5EF4-FFF2-40B4-BE49-F238E27FC236}">
                <a16:creationId xmlns:a16="http://schemas.microsoft.com/office/drawing/2014/main" id="{CE00C155-7D18-7AC9-A22A-0E77D4784DA9}"/>
              </a:ext>
            </a:extLst>
          </p:cNvPr>
          <p:cNvSpPr txBox="1"/>
          <p:nvPr/>
        </p:nvSpPr>
        <p:spPr>
          <a:xfrm>
            <a:off x="663343" y="4912083"/>
            <a:ext cx="5472580" cy="195438"/>
          </a:xfrm>
          <a:prstGeom prst="rect">
            <a:avLst/>
          </a:prstGeom>
          <a:noFill/>
          <a:effectLst/>
        </p:spPr>
        <p:txBody>
          <a:bodyPr wrap="square" lIns="0" tIns="0" rIns="0" bIns="0">
            <a:spAutoFit/>
          </a:bodyPr>
          <a:lstStyle/>
          <a:p>
            <a:r>
              <a:rPr lang="ja-JP" altLang="en-US" sz="1270" b="1" dirty="0">
                <a:latin typeface="メイリオ" panose="020B0604030504040204" pitchFamily="50" charset="-128"/>
                <a:ea typeface="メイリオ" panose="020B0604030504040204" pitchFamily="50" charset="-128"/>
              </a:rPr>
              <a:t>（１）全体啓発</a:t>
            </a:r>
          </a:p>
        </p:txBody>
      </p:sp>
      <p:sp>
        <p:nvSpPr>
          <p:cNvPr id="16" name="Rectangle 9">
            <a:extLst>
              <a:ext uri="{FF2B5EF4-FFF2-40B4-BE49-F238E27FC236}">
                <a16:creationId xmlns:a16="http://schemas.microsoft.com/office/drawing/2014/main" id="{8C987C15-1E51-FC3B-564E-98906C63595B}"/>
              </a:ext>
            </a:extLst>
          </p:cNvPr>
          <p:cNvSpPr/>
          <p:nvPr/>
        </p:nvSpPr>
        <p:spPr>
          <a:xfrm>
            <a:off x="497508" y="6168890"/>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17" name="Rectangle 10">
            <a:extLst>
              <a:ext uri="{FF2B5EF4-FFF2-40B4-BE49-F238E27FC236}">
                <a16:creationId xmlns:a16="http://schemas.microsoft.com/office/drawing/2014/main" id="{885C1173-EE76-37EA-2C0B-992A85027F00}"/>
              </a:ext>
            </a:extLst>
          </p:cNvPr>
          <p:cNvSpPr/>
          <p:nvPr/>
        </p:nvSpPr>
        <p:spPr>
          <a:xfrm>
            <a:off x="497507" y="6168890"/>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18" name="TextBox 15">
            <a:extLst>
              <a:ext uri="{FF2B5EF4-FFF2-40B4-BE49-F238E27FC236}">
                <a16:creationId xmlns:a16="http://schemas.microsoft.com/office/drawing/2014/main" id="{F127B8AE-ADD4-8D2F-FE35-173BE878784C}"/>
              </a:ext>
            </a:extLst>
          </p:cNvPr>
          <p:cNvSpPr txBox="1"/>
          <p:nvPr/>
        </p:nvSpPr>
        <p:spPr>
          <a:xfrm>
            <a:off x="663343" y="6231515"/>
            <a:ext cx="5472580" cy="195438"/>
          </a:xfrm>
          <a:prstGeom prst="rect">
            <a:avLst/>
          </a:prstGeom>
          <a:noFill/>
          <a:effectLst/>
        </p:spPr>
        <p:txBody>
          <a:bodyPr wrap="square" lIns="0" tIns="0" rIns="0" bIns="0">
            <a:spAutoFit/>
          </a:bodyPr>
          <a:lstStyle/>
          <a:p>
            <a:r>
              <a:rPr lang="ja-JP" altLang="en-US" sz="1270" b="1" dirty="0">
                <a:latin typeface="メイリオ" panose="020B0604030504040204" pitchFamily="50" charset="-128"/>
                <a:ea typeface="メイリオ" panose="020B0604030504040204" pitchFamily="50" charset="-128"/>
              </a:rPr>
              <a:t>（２）来場者向け啓発</a:t>
            </a:r>
          </a:p>
        </p:txBody>
      </p:sp>
      <p:sp>
        <p:nvSpPr>
          <p:cNvPr id="30" name="テキスト ボックス 29">
            <a:extLst>
              <a:ext uri="{FF2B5EF4-FFF2-40B4-BE49-F238E27FC236}">
                <a16:creationId xmlns:a16="http://schemas.microsoft.com/office/drawing/2014/main" id="{C7EEBCB3-2C71-E94F-D51A-63D87F4E8DC4}"/>
              </a:ext>
            </a:extLst>
          </p:cNvPr>
          <p:cNvSpPr txBox="1"/>
          <p:nvPr/>
        </p:nvSpPr>
        <p:spPr>
          <a:xfrm>
            <a:off x="433768" y="5213346"/>
            <a:ext cx="5959203" cy="772006"/>
          </a:xfrm>
          <a:prstGeom prst="rect">
            <a:avLst/>
          </a:prstGeom>
          <a:noFill/>
        </p:spPr>
        <p:txBody>
          <a:bodyPr wrap="square">
            <a:spAutoFit/>
          </a:bodyPr>
          <a:lstStyle/>
          <a:p>
            <a:pPr marL="171450" indent="-171450">
              <a:spcAft>
                <a:spcPts val="544"/>
              </a:spcAft>
              <a:buFont typeface="Wingdings" panose="05000000000000000000" pitchFamily="2" charset="2"/>
              <a:buChar char="l"/>
            </a:pPr>
            <a:r>
              <a:rPr lang="ja-JP" altLang="en-US" sz="1000" dirty="0"/>
              <a:t>すべての府民を対象とし、府民セミナーの開催、ポータルサイトの運用等を行う。また、若年層を対象とした出前授業や</a:t>
            </a:r>
            <a:r>
              <a:rPr lang="en-US" altLang="ja-JP" sz="1000" dirty="0"/>
              <a:t>SNS</a:t>
            </a:r>
            <a:r>
              <a:rPr lang="ja-JP" altLang="en-US" sz="1000" dirty="0"/>
              <a:t>広告発信等を広く展開する。</a:t>
            </a:r>
            <a:endParaRPr lang="en-US" altLang="ja-JP" sz="1000" dirty="0"/>
          </a:p>
          <a:p>
            <a:pPr marL="171450" indent="-171450">
              <a:spcAft>
                <a:spcPts val="544"/>
              </a:spcAft>
              <a:buFont typeface="Wingdings" panose="05000000000000000000" pitchFamily="2" charset="2"/>
              <a:buChar char="l"/>
            </a:pPr>
            <a:r>
              <a:rPr lang="ja-JP" altLang="en-US" sz="1000" dirty="0"/>
              <a:t>想定する対象者に応じ、発信する情報や利用する媒体を適切に選択するなど効果的な広報を実施し、社会の根強い偏見（スティグマ）の解消や依存症の予防、早期発見・早期介入につなげる。</a:t>
            </a:r>
          </a:p>
        </p:txBody>
      </p:sp>
      <p:sp>
        <p:nvSpPr>
          <p:cNvPr id="14" name="TextBox 2">
            <a:extLst>
              <a:ext uri="{FF2B5EF4-FFF2-40B4-BE49-F238E27FC236}">
                <a16:creationId xmlns:a16="http://schemas.microsoft.com/office/drawing/2014/main" id="{6952FEE8-E414-654A-6A4E-6B9C517CBDFE}"/>
              </a:ext>
            </a:extLst>
          </p:cNvPr>
          <p:cNvSpPr txBox="1"/>
          <p:nvPr/>
        </p:nvSpPr>
        <p:spPr>
          <a:xfrm>
            <a:off x="497507" y="314061"/>
            <a:ext cx="3731305" cy="132472"/>
          </a:xfrm>
          <a:prstGeom prst="rect">
            <a:avLst/>
          </a:prstGeom>
          <a:noFill/>
        </p:spPr>
        <p:txBody>
          <a:bodyPr wrap="square" lIns="0" tIns="0" rIns="0" bIns="0">
            <a:spAutoFit/>
          </a:bodyPr>
          <a:lstStyle/>
          <a:p>
            <a:r>
              <a:rPr lang="en-US" altLang="ja-JP" sz="861" b="1" dirty="0">
                <a:latin typeface="メイリオ" panose="020B0604030504040204" pitchFamily="50" charset="-128"/>
                <a:ea typeface="メイリオ" panose="020B0604030504040204" pitchFamily="50" charset="-128"/>
              </a:rPr>
              <a:t>Ⅴ. </a:t>
            </a:r>
            <a:r>
              <a:rPr lang="ja-JP" altLang="en-US" sz="861" b="1" dirty="0">
                <a:latin typeface="メイリオ" panose="020B0604030504040204" pitchFamily="50" charset="-128"/>
                <a:ea typeface="メイリオ" panose="020B0604030504040204" pitchFamily="50" charset="-128"/>
              </a:rPr>
              <a:t>センターの４機能</a:t>
            </a:r>
          </a:p>
        </p:txBody>
      </p:sp>
    </p:spTree>
    <p:extLst>
      <p:ext uri="{BB962C8B-B14F-4D97-AF65-F5344CB8AC3E}">
        <p14:creationId xmlns:p14="http://schemas.microsoft.com/office/powerpoint/2010/main" val="1678127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77D9F-BE43-659C-FFA6-017423A6C3F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5DDBD94-76D7-F88A-7C1D-975459B51FF2}"/>
              </a:ext>
            </a:extLst>
          </p:cNvPr>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7" name="Rectangle 6">
            <a:extLst>
              <a:ext uri="{FF2B5EF4-FFF2-40B4-BE49-F238E27FC236}">
                <a16:creationId xmlns:a16="http://schemas.microsoft.com/office/drawing/2014/main" id="{A56EA86C-F5D4-5FF0-52E2-03B2490B56BD}"/>
              </a:ext>
            </a:extLst>
          </p:cNvPr>
          <p:cNvSpPr/>
          <p:nvPr/>
        </p:nvSpPr>
        <p:spPr>
          <a:xfrm>
            <a:off x="497507" y="728650"/>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9" name="Rectangle 8">
            <a:extLst>
              <a:ext uri="{FF2B5EF4-FFF2-40B4-BE49-F238E27FC236}">
                <a16:creationId xmlns:a16="http://schemas.microsoft.com/office/drawing/2014/main" id="{7621BFB8-04ED-3731-BF54-5625BACA77A7}"/>
              </a:ext>
            </a:extLst>
          </p:cNvPr>
          <p:cNvSpPr/>
          <p:nvPr/>
        </p:nvSpPr>
        <p:spPr>
          <a:xfrm>
            <a:off x="497508" y="1018863"/>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22" name="TextBox 7">
            <a:extLst>
              <a:ext uri="{FF2B5EF4-FFF2-40B4-BE49-F238E27FC236}">
                <a16:creationId xmlns:a16="http://schemas.microsoft.com/office/drawing/2014/main" id="{3E421A26-7114-0BBA-7678-D13F3797EF3D}"/>
              </a:ext>
            </a:extLst>
          </p:cNvPr>
          <p:cNvSpPr txBox="1"/>
          <p:nvPr/>
        </p:nvSpPr>
        <p:spPr>
          <a:xfrm>
            <a:off x="704802" y="715200"/>
            <a:ext cx="5638416" cy="209288"/>
          </a:xfrm>
          <a:prstGeom prst="rect">
            <a:avLst/>
          </a:prstGeom>
          <a:noFill/>
          <a:effectLst/>
        </p:spPr>
        <p:txBody>
          <a:bodyPr wrap="square" lIns="0" tIns="0" rIns="0" bIns="0">
            <a:spAutoFit/>
          </a:bodyPr>
          <a:lstStyle/>
          <a:p>
            <a:r>
              <a:rPr lang="ja-JP" altLang="en-US" sz="1360" b="1" dirty="0">
                <a:latin typeface="メイリオ" panose="020B0604030504040204" pitchFamily="50" charset="-128"/>
                <a:ea typeface="メイリオ" panose="020B0604030504040204" pitchFamily="50" charset="-128"/>
              </a:rPr>
              <a:t>２．普及啓発・情報発信機能</a:t>
            </a:r>
          </a:p>
        </p:txBody>
      </p:sp>
      <p:sp>
        <p:nvSpPr>
          <p:cNvPr id="4" name="Rectangle 4">
            <a:extLst>
              <a:ext uri="{FF2B5EF4-FFF2-40B4-BE49-F238E27FC236}">
                <a16:creationId xmlns:a16="http://schemas.microsoft.com/office/drawing/2014/main" id="{C572A277-6660-CF48-1CB8-72147C9F3904}"/>
              </a:ext>
            </a:extLst>
          </p:cNvPr>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5" name="TextBox 5">
            <a:extLst>
              <a:ext uri="{FF2B5EF4-FFF2-40B4-BE49-F238E27FC236}">
                <a16:creationId xmlns:a16="http://schemas.microsoft.com/office/drawing/2014/main" id="{670BA0E0-23A8-BE8B-41D7-DD4C9F8177D0}"/>
              </a:ext>
            </a:extLst>
          </p:cNvPr>
          <p:cNvSpPr txBox="1"/>
          <p:nvPr/>
        </p:nvSpPr>
        <p:spPr>
          <a:xfrm>
            <a:off x="4145898" y="9410153"/>
            <a:ext cx="2213908" cy="139590"/>
          </a:xfrm>
          <a:prstGeom prst="rect">
            <a:avLst/>
          </a:prstGeom>
          <a:noFill/>
        </p:spPr>
        <p:txBody>
          <a:bodyPr wrap="square" lIns="0" tIns="0" rIns="0" bIns="0">
            <a:spAutoFit/>
          </a:bodyPr>
          <a:lstStyle>
            <a:defPPr>
              <a:defRPr lang="en-US"/>
            </a:defPPr>
            <a:lvl1pPr algn="r">
              <a:defRPr sz="907">
                <a:latin typeface="Arial"/>
              </a:defRPr>
            </a:lvl1pPr>
          </a:lstStyle>
          <a:p>
            <a:r>
              <a:rPr lang="en-US" dirty="0"/>
              <a:t>25</a:t>
            </a:r>
            <a:r>
              <a:rPr dirty="0"/>
              <a:t> </a:t>
            </a:r>
            <a:r>
              <a:rPr lang="en-US" altLang="ja-JP" dirty="0"/>
              <a:t>/ 30</a:t>
            </a:r>
            <a:endParaRPr dirty="0"/>
          </a:p>
        </p:txBody>
      </p:sp>
      <p:sp>
        <p:nvSpPr>
          <p:cNvPr id="19" name="Rectangle 9">
            <a:extLst>
              <a:ext uri="{FF2B5EF4-FFF2-40B4-BE49-F238E27FC236}">
                <a16:creationId xmlns:a16="http://schemas.microsoft.com/office/drawing/2014/main" id="{9F0CB974-F53A-A90B-212F-7DEE629444E7}"/>
              </a:ext>
            </a:extLst>
          </p:cNvPr>
          <p:cNvSpPr/>
          <p:nvPr/>
        </p:nvSpPr>
        <p:spPr>
          <a:xfrm>
            <a:off x="497508" y="1372245"/>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20" name="Rectangle 10">
            <a:extLst>
              <a:ext uri="{FF2B5EF4-FFF2-40B4-BE49-F238E27FC236}">
                <a16:creationId xmlns:a16="http://schemas.microsoft.com/office/drawing/2014/main" id="{25A645EB-DE38-0749-4F05-9D165A8345BA}"/>
              </a:ext>
            </a:extLst>
          </p:cNvPr>
          <p:cNvSpPr/>
          <p:nvPr/>
        </p:nvSpPr>
        <p:spPr>
          <a:xfrm>
            <a:off x="497507" y="1372245"/>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21" name="TextBox 15">
            <a:extLst>
              <a:ext uri="{FF2B5EF4-FFF2-40B4-BE49-F238E27FC236}">
                <a16:creationId xmlns:a16="http://schemas.microsoft.com/office/drawing/2014/main" id="{E40E057F-6D6D-0284-4077-4C521BD86599}"/>
              </a:ext>
            </a:extLst>
          </p:cNvPr>
          <p:cNvSpPr txBox="1"/>
          <p:nvPr/>
        </p:nvSpPr>
        <p:spPr>
          <a:xfrm>
            <a:off x="663343" y="1434869"/>
            <a:ext cx="5472580" cy="195438"/>
          </a:xfrm>
          <a:prstGeom prst="rect">
            <a:avLst/>
          </a:prstGeom>
          <a:noFill/>
          <a:effectLst/>
        </p:spPr>
        <p:txBody>
          <a:bodyPr wrap="square" lIns="0" tIns="0" rIns="0" bIns="0">
            <a:spAutoFit/>
          </a:bodyPr>
          <a:lstStyle/>
          <a:p>
            <a:r>
              <a:rPr lang="ja-JP" altLang="en-US" sz="1270" b="1" dirty="0">
                <a:latin typeface="メイリオ" panose="020B0604030504040204" pitchFamily="50" charset="-128"/>
                <a:ea typeface="メイリオ" panose="020B0604030504040204" pitchFamily="50" charset="-128"/>
              </a:rPr>
              <a:t>（３）関係機関向け啓発</a:t>
            </a:r>
          </a:p>
        </p:txBody>
      </p:sp>
      <p:sp>
        <p:nvSpPr>
          <p:cNvPr id="31" name="TextBox 12">
            <a:extLst>
              <a:ext uri="{FF2B5EF4-FFF2-40B4-BE49-F238E27FC236}">
                <a16:creationId xmlns:a16="http://schemas.microsoft.com/office/drawing/2014/main" id="{24D95AEC-74F8-8CA8-996F-22A116E5FACA}"/>
              </a:ext>
            </a:extLst>
          </p:cNvPr>
          <p:cNvSpPr txBox="1"/>
          <p:nvPr/>
        </p:nvSpPr>
        <p:spPr>
          <a:xfrm>
            <a:off x="497853" y="1905350"/>
            <a:ext cx="5862294" cy="552652"/>
          </a:xfrm>
          <a:prstGeom prst="rect">
            <a:avLst/>
          </a:prstGeom>
          <a:noFill/>
        </p:spPr>
        <p:txBody>
          <a:bodyPr wrap="square">
            <a:spAutoFit/>
          </a:bodyPr>
          <a:lstStyle/>
          <a:p>
            <a:pPr marL="171470" indent="-171450">
              <a:spcAft>
                <a:spcPts val="544"/>
              </a:spcAft>
              <a:buFont typeface="Wingdings" panose="05000000000000000000" pitchFamily="2" charset="2"/>
              <a:buChar char="l"/>
            </a:pPr>
            <a:r>
              <a:rPr lang="ja-JP" altLang="en-US" sz="997">
                <a:latin typeface="メイリオ" panose="020B0604030504040204" pitchFamily="50" charset="-128"/>
                <a:ea typeface="メイリオ" panose="020B0604030504040204" pitchFamily="50" charset="-128"/>
              </a:rPr>
              <a:t>依存の問題を抱える本人や家族が接点をもつ可能性がある地域の支援者が、依存症のことを理解したうえで関わることができるように、医療・生活・福祉・教育等の関係機関に対し、依存症についての正しい知識や理解を深めるための啓発等を実施する。</a:t>
            </a:r>
          </a:p>
        </p:txBody>
      </p:sp>
      <p:sp>
        <p:nvSpPr>
          <p:cNvPr id="8" name="TextBox 2">
            <a:extLst>
              <a:ext uri="{FF2B5EF4-FFF2-40B4-BE49-F238E27FC236}">
                <a16:creationId xmlns:a16="http://schemas.microsoft.com/office/drawing/2014/main" id="{0CD51D9E-41F0-AB4C-3A1B-D66D04029154}"/>
              </a:ext>
            </a:extLst>
          </p:cNvPr>
          <p:cNvSpPr txBox="1"/>
          <p:nvPr/>
        </p:nvSpPr>
        <p:spPr>
          <a:xfrm>
            <a:off x="497507" y="314061"/>
            <a:ext cx="3731305" cy="132472"/>
          </a:xfrm>
          <a:prstGeom prst="rect">
            <a:avLst/>
          </a:prstGeom>
          <a:noFill/>
        </p:spPr>
        <p:txBody>
          <a:bodyPr wrap="square" lIns="0" tIns="0" rIns="0" bIns="0">
            <a:spAutoFit/>
          </a:bodyPr>
          <a:lstStyle/>
          <a:p>
            <a:r>
              <a:rPr lang="en-US" altLang="ja-JP" sz="861" b="1" dirty="0">
                <a:latin typeface="メイリオ" panose="020B0604030504040204" pitchFamily="50" charset="-128"/>
                <a:ea typeface="メイリオ" panose="020B0604030504040204" pitchFamily="50" charset="-128"/>
              </a:rPr>
              <a:t>Ⅴ. </a:t>
            </a:r>
            <a:r>
              <a:rPr lang="ja-JP" altLang="en-US" sz="861" b="1" dirty="0">
                <a:latin typeface="メイリオ" panose="020B0604030504040204" pitchFamily="50" charset="-128"/>
                <a:ea typeface="メイリオ" panose="020B0604030504040204" pitchFamily="50" charset="-128"/>
              </a:rPr>
              <a:t>センターの４機能</a:t>
            </a:r>
          </a:p>
        </p:txBody>
      </p:sp>
    </p:spTree>
    <p:extLst>
      <p:ext uri="{BB962C8B-B14F-4D97-AF65-F5344CB8AC3E}">
        <p14:creationId xmlns:p14="http://schemas.microsoft.com/office/powerpoint/2010/main" val="856283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F3E12-2F12-2BEC-AA8D-4D554C67B41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7A0DE7D-37B4-522B-DEB6-C2AE5BC31F70}"/>
              </a:ext>
            </a:extLst>
          </p:cNvPr>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7" name="Rectangle 6">
            <a:extLst>
              <a:ext uri="{FF2B5EF4-FFF2-40B4-BE49-F238E27FC236}">
                <a16:creationId xmlns:a16="http://schemas.microsoft.com/office/drawing/2014/main" id="{8FB03708-64C4-F3EC-4D9F-C3427E889263}"/>
              </a:ext>
            </a:extLst>
          </p:cNvPr>
          <p:cNvSpPr/>
          <p:nvPr/>
        </p:nvSpPr>
        <p:spPr>
          <a:xfrm>
            <a:off x="497507" y="728650"/>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9" name="Rectangle 8">
            <a:extLst>
              <a:ext uri="{FF2B5EF4-FFF2-40B4-BE49-F238E27FC236}">
                <a16:creationId xmlns:a16="http://schemas.microsoft.com/office/drawing/2014/main" id="{9FE51005-2452-2AEF-3C37-D819A6873B0A}"/>
              </a:ext>
            </a:extLst>
          </p:cNvPr>
          <p:cNvSpPr/>
          <p:nvPr/>
        </p:nvSpPr>
        <p:spPr>
          <a:xfrm>
            <a:off x="497508" y="1018863"/>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22" name="TextBox 7">
            <a:extLst>
              <a:ext uri="{FF2B5EF4-FFF2-40B4-BE49-F238E27FC236}">
                <a16:creationId xmlns:a16="http://schemas.microsoft.com/office/drawing/2014/main" id="{CE46F13E-7982-A39A-AFDD-DB475A102828}"/>
              </a:ext>
            </a:extLst>
          </p:cNvPr>
          <p:cNvSpPr txBox="1"/>
          <p:nvPr/>
        </p:nvSpPr>
        <p:spPr>
          <a:xfrm>
            <a:off x="704802" y="715200"/>
            <a:ext cx="5638416" cy="209288"/>
          </a:xfrm>
          <a:prstGeom prst="rect">
            <a:avLst/>
          </a:prstGeom>
          <a:noFill/>
          <a:effectLst/>
        </p:spPr>
        <p:txBody>
          <a:bodyPr wrap="square" lIns="0" tIns="0" rIns="0" bIns="0">
            <a:spAutoFit/>
          </a:bodyPr>
          <a:lstStyle/>
          <a:p>
            <a:r>
              <a:rPr lang="ja-JP" altLang="en-US" sz="1360" b="1" dirty="0">
                <a:latin typeface="メイリオ" panose="020B0604030504040204" pitchFamily="50" charset="-128"/>
                <a:ea typeface="メイリオ" panose="020B0604030504040204" pitchFamily="50" charset="-128"/>
              </a:rPr>
              <a:t>３．調査・分析機能</a:t>
            </a:r>
          </a:p>
        </p:txBody>
      </p:sp>
      <p:sp>
        <p:nvSpPr>
          <p:cNvPr id="34" name="TextBox 12">
            <a:extLst>
              <a:ext uri="{FF2B5EF4-FFF2-40B4-BE49-F238E27FC236}">
                <a16:creationId xmlns:a16="http://schemas.microsoft.com/office/drawing/2014/main" id="{E6B37F54-2C16-D17D-092C-55DC6E7DE1A7}"/>
              </a:ext>
            </a:extLst>
          </p:cNvPr>
          <p:cNvSpPr txBox="1"/>
          <p:nvPr/>
        </p:nvSpPr>
        <p:spPr>
          <a:xfrm>
            <a:off x="497508" y="1674692"/>
            <a:ext cx="5862294" cy="399212"/>
          </a:xfrm>
          <a:prstGeom prst="rect">
            <a:avLst/>
          </a:prstGeom>
          <a:noFill/>
        </p:spPr>
        <p:txBody>
          <a:bodyPr wrap="square">
            <a:spAutoFit/>
          </a:bodyPr>
          <a:lstStyle/>
          <a:p>
            <a:pPr marL="171470" indent="-171450">
              <a:spcAft>
                <a:spcPts val="544"/>
              </a:spcAft>
              <a:buFont typeface="Wingdings" panose="05000000000000000000" pitchFamily="2" charset="2"/>
              <a:buChar char="l"/>
            </a:pPr>
            <a:r>
              <a:rPr lang="ja-JP" altLang="en-US" sz="997">
                <a:latin typeface="メイリオ" panose="020B0604030504040204" pitchFamily="50" charset="-128"/>
                <a:ea typeface="メイリオ" panose="020B0604030504040204" pitchFamily="50" charset="-128"/>
              </a:rPr>
              <a:t>最適な対策を検討するため、依存症に係る府民や医療を含めた支援の状況をより正確に把握できるような方法を検討し、継続的に把握する。</a:t>
            </a:r>
          </a:p>
        </p:txBody>
      </p:sp>
      <p:sp>
        <p:nvSpPr>
          <p:cNvPr id="6" name="TextBox 12">
            <a:extLst>
              <a:ext uri="{FF2B5EF4-FFF2-40B4-BE49-F238E27FC236}">
                <a16:creationId xmlns:a16="http://schemas.microsoft.com/office/drawing/2014/main" id="{AA254C44-4DF5-E9A8-214D-959622921D66}"/>
              </a:ext>
            </a:extLst>
          </p:cNvPr>
          <p:cNvSpPr txBox="1"/>
          <p:nvPr/>
        </p:nvSpPr>
        <p:spPr>
          <a:xfrm>
            <a:off x="576278" y="6319904"/>
            <a:ext cx="5862294" cy="552652"/>
          </a:xfrm>
          <a:prstGeom prst="rect">
            <a:avLst/>
          </a:prstGeom>
          <a:noFill/>
        </p:spPr>
        <p:txBody>
          <a:bodyPr wrap="square">
            <a:spAutoFit/>
          </a:bodyPr>
          <a:lstStyle/>
          <a:p>
            <a:pPr marL="171470" indent="-171450">
              <a:spcAft>
                <a:spcPts val="544"/>
              </a:spcAft>
              <a:buFont typeface="Wingdings" panose="05000000000000000000" pitchFamily="2" charset="2"/>
              <a:buChar char="l"/>
            </a:pPr>
            <a:r>
              <a:rPr lang="ja-JP" altLang="en-US" sz="997">
                <a:latin typeface="メイリオ" panose="020B0604030504040204" pitchFamily="50" charset="-128"/>
                <a:ea typeface="メイリオ" panose="020B0604030504040204" pitchFamily="50" charset="-128"/>
              </a:rPr>
              <a:t>市町村、福祉、教育、司法、就労、医療、支援団体等の関係機関の職員は、依存症支援の担当外であっても依存症の本人やその家族と関わる可能性があるため、研修や事例コンサルテーション等を行うことにより、適切に対応できる人材を養成する。</a:t>
            </a:r>
          </a:p>
        </p:txBody>
      </p:sp>
      <p:sp>
        <p:nvSpPr>
          <p:cNvPr id="4" name="Rectangle 4">
            <a:extLst>
              <a:ext uri="{FF2B5EF4-FFF2-40B4-BE49-F238E27FC236}">
                <a16:creationId xmlns:a16="http://schemas.microsoft.com/office/drawing/2014/main" id="{E3FCD480-EF73-11C5-10EB-B8058712AC9E}"/>
              </a:ext>
            </a:extLst>
          </p:cNvPr>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5" name="TextBox 5">
            <a:extLst>
              <a:ext uri="{FF2B5EF4-FFF2-40B4-BE49-F238E27FC236}">
                <a16:creationId xmlns:a16="http://schemas.microsoft.com/office/drawing/2014/main" id="{50FFC774-9CEF-0567-547C-9108628EB38A}"/>
              </a:ext>
            </a:extLst>
          </p:cNvPr>
          <p:cNvSpPr txBox="1"/>
          <p:nvPr/>
        </p:nvSpPr>
        <p:spPr>
          <a:xfrm>
            <a:off x="4145898" y="9410153"/>
            <a:ext cx="2213908" cy="139590"/>
          </a:xfrm>
          <a:prstGeom prst="rect">
            <a:avLst/>
          </a:prstGeom>
          <a:noFill/>
        </p:spPr>
        <p:txBody>
          <a:bodyPr wrap="square" lIns="0" tIns="0" rIns="0" bIns="0">
            <a:spAutoFit/>
          </a:bodyPr>
          <a:lstStyle>
            <a:defPPr>
              <a:defRPr lang="en-US"/>
            </a:defPPr>
            <a:lvl1pPr algn="r">
              <a:defRPr sz="907">
                <a:latin typeface="Arial"/>
              </a:defRPr>
            </a:lvl1pPr>
          </a:lstStyle>
          <a:p>
            <a:r>
              <a:rPr lang="en-US" dirty="0"/>
              <a:t>26</a:t>
            </a:r>
            <a:r>
              <a:rPr dirty="0"/>
              <a:t> </a:t>
            </a:r>
            <a:r>
              <a:rPr lang="en-US" altLang="ja-JP" dirty="0"/>
              <a:t>/ 30</a:t>
            </a:r>
            <a:endParaRPr dirty="0"/>
          </a:p>
        </p:txBody>
      </p:sp>
      <p:sp>
        <p:nvSpPr>
          <p:cNvPr id="12" name="Rectangle 6">
            <a:extLst>
              <a:ext uri="{FF2B5EF4-FFF2-40B4-BE49-F238E27FC236}">
                <a16:creationId xmlns:a16="http://schemas.microsoft.com/office/drawing/2014/main" id="{9EF5968A-BE41-A7A6-96EB-132033E45285}"/>
              </a:ext>
            </a:extLst>
          </p:cNvPr>
          <p:cNvSpPr/>
          <p:nvPr/>
        </p:nvSpPr>
        <p:spPr>
          <a:xfrm>
            <a:off x="514091" y="3715973"/>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13" name="Rectangle 8">
            <a:extLst>
              <a:ext uri="{FF2B5EF4-FFF2-40B4-BE49-F238E27FC236}">
                <a16:creationId xmlns:a16="http://schemas.microsoft.com/office/drawing/2014/main" id="{34DD1D7C-A64D-0BA5-EA55-2DDEFD888CEB}"/>
              </a:ext>
            </a:extLst>
          </p:cNvPr>
          <p:cNvSpPr/>
          <p:nvPr/>
        </p:nvSpPr>
        <p:spPr>
          <a:xfrm>
            <a:off x="514092" y="4006186"/>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14" name="TextBox 7">
            <a:extLst>
              <a:ext uri="{FF2B5EF4-FFF2-40B4-BE49-F238E27FC236}">
                <a16:creationId xmlns:a16="http://schemas.microsoft.com/office/drawing/2014/main" id="{8DAE8591-02B2-D61E-B357-16400480A8CF}"/>
              </a:ext>
            </a:extLst>
          </p:cNvPr>
          <p:cNvSpPr txBox="1"/>
          <p:nvPr/>
        </p:nvSpPr>
        <p:spPr>
          <a:xfrm>
            <a:off x="721386" y="3702523"/>
            <a:ext cx="5638416" cy="209288"/>
          </a:xfrm>
          <a:prstGeom prst="rect">
            <a:avLst/>
          </a:prstGeom>
          <a:noFill/>
          <a:effectLst/>
        </p:spPr>
        <p:txBody>
          <a:bodyPr wrap="square" lIns="0" tIns="0" rIns="0" bIns="0">
            <a:spAutoFit/>
          </a:bodyPr>
          <a:lstStyle/>
          <a:p>
            <a:r>
              <a:rPr lang="ja-JP" altLang="en-US" sz="1360" b="1" dirty="0">
                <a:latin typeface="メイリオ" panose="020B0604030504040204" pitchFamily="50" charset="-128"/>
                <a:ea typeface="メイリオ" panose="020B0604030504040204" pitchFamily="50" charset="-128"/>
              </a:rPr>
              <a:t>４</a:t>
            </a:r>
            <a:r>
              <a:rPr lang="zh-TW" altLang="en-US" sz="1360" b="1" dirty="0">
                <a:latin typeface="メイリオ" panose="020B0604030504040204" pitchFamily="50" charset="-128"/>
                <a:ea typeface="メイリオ" panose="020B0604030504040204" pitchFamily="50" charset="-128"/>
              </a:rPr>
              <a:t>．人材養成機能</a:t>
            </a:r>
          </a:p>
        </p:txBody>
      </p:sp>
      <p:sp>
        <p:nvSpPr>
          <p:cNvPr id="15" name="Rectangle 9">
            <a:extLst>
              <a:ext uri="{FF2B5EF4-FFF2-40B4-BE49-F238E27FC236}">
                <a16:creationId xmlns:a16="http://schemas.microsoft.com/office/drawing/2014/main" id="{70F494A6-1DAD-9619-1708-8740E9CF27F7}"/>
              </a:ext>
            </a:extLst>
          </p:cNvPr>
          <p:cNvSpPr/>
          <p:nvPr/>
        </p:nvSpPr>
        <p:spPr>
          <a:xfrm>
            <a:off x="497508" y="1244997"/>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17" name="Rectangle 10">
            <a:extLst>
              <a:ext uri="{FF2B5EF4-FFF2-40B4-BE49-F238E27FC236}">
                <a16:creationId xmlns:a16="http://schemas.microsoft.com/office/drawing/2014/main" id="{B86FE72E-2D2E-80CE-3DC5-87C040B28277}"/>
              </a:ext>
            </a:extLst>
          </p:cNvPr>
          <p:cNvSpPr/>
          <p:nvPr/>
        </p:nvSpPr>
        <p:spPr>
          <a:xfrm>
            <a:off x="497507" y="1244997"/>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19" name="TextBox 15">
            <a:extLst>
              <a:ext uri="{FF2B5EF4-FFF2-40B4-BE49-F238E27FC236}">
                <a16:creationId xmlns:a16="http://schemas.microsoft.com/office/drawing/2014/main" id="{2D79581C-9D7F-C892-9D05-A76FD13F4D60}"/>
              </a:ext>
            </a:extLst>
          </p:cNvPr>
          <p:cNvSpPr txBox="1"/>
          <p:nvPr/>
        </p:nvSpPr>
        <p:spPr>
          <a:xfrm>
            <a:off x="663343" y="1307622"/>
            <a:ext cx="5472580" cy="195438"/>
          </a:xfrm>
          <a:prstGeom prst="rect">
            <a:avLst/>
          </a:prstGeom>
          <a:noFill/>
          <a:effectLst/>
        </p:spPr>
        <p:txBody>
          <a:bodyPr wrap="square" lIns="0" tIns="0" rIns="0" bIns="0">
            <a:spAutoFit/>
          </a:bodyPr>
          <a:lstStyle/>
          <a:p>
            <a:r>
              <a:rPr lang="ja-JP" altLang="en-US" sz="1270" b="1" dirty="0">
                <a:latin typeface="メイリオ" panose="020B0604030504040204" pitchFamily="50" charset="-128"/>
                <a:ea typeface="メイリオ" panose="020B0604030504040204" pitchFamily="50" charset="-128"/>
              </a:rPr>
              <a:t>（１）実態の継続把握</a:t>
            </a:r>
          </a:p>
        </p:txBody>
      </p:sp>
      <p:sp>
        <p:nvSpPr>
          <p:cNvPr id="21" name="Rectangle 9">
            <a:extLst>
              <a:ext uri="{FF2B5EF4-FFF2-40B4-BE49-F238E27FC236}">
                <a16:creationId xmlns:a16="http://schemas.microsoft.com/office/drawing/2014/main" id="{540A8EF9-0222-B71C-498A-7FFD5F186CB2}"/>
              </a:ext>
            </a:extLst>
          </p:cNvPr>
          <p:cNvSpPr/>
          <p:nvPr/>
        </p:nvSpPr>
        <p:spPr>
          <a:xfrm>
            <a:off x="497508" y="2228040"/>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23" name="Rectangle 10">
            <a:extLst>
              <a:ext uri="{FF2B5EF4-FFF2-40B4-BE49-F238E27FC236}">
                <a16:creationId xmlns:a16="http://schemas.microsoft.com/office/drawing/2014/main" id="{87BDAC06-96D3-5CDF-7A75-9E8B841D53F6}"/>
              </a:ext>
            </a:extLst>
          </p:cNvPr>
          <p:cNvSpPr/>
          <p:nvPr/>
        </p:nvSpPr>
        <p:spPr>
          <a:xfrm>
            <a:off x="497507" y="2228040"/>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24" name="TextBox 15">
            <a:extLst>
              <a:ext uri="{FF2B5EF4-FFF2-40B4-BE49-F238E27FC236}">
                <a16:creationId xmlns:a16="http://schemas.microsoft.com/office/drawing/2014/main" id="{0429E511-A619-00E6-C38D-613E5CCE23D5}"/>
              </a:ext>
            </a:extLst>
          </p:cNvPr>
          <p:cNvSpPr txBox="1"/>
          <p:nvPr/>
        </p:nvSpPr>
        <p:spPr>
          <a:xfrm>
            <a:off x="663343" y="2290665"/>
            <a:ext cx="5472580" cy="195438"/>
          </a:xfrm>
          <a:prstGeom prst="rect">
            <a:avLst/>
          </a:prstGeom>
          <a:noFill/>
          <a:effectLst/>
        </p:spPr>
        <p:txBody>
          <a:bodyPr wrap="square" lIns="0" tIns="0" rIns="0" bIns="0">
            <a:spAutoFit/>
          </a:bodyPr>
          <a:lstStyle/>
          <a:p>
            <a:r>
              <a:rPr lang="ja-JP" altLang="en-US" sz="1270" b="1" dirty="0">
                <a:latin typeface="メイリオ" panose="020B0604030504040204" pitchFamily="50" charset="-128"/>
                <a:ea typeface="メイリオ" panose="020B0604030504040204" pitchFamily="50" charset="-128"/>
              </a:rPr>
              <a:t>（２）調査・分析、施策等への還元</a:t>
            </a:r>
          </a:p>
        </p:txBody>
      </p:sp>
      <p:sp>
        <p:nvSpPr>
          <p:cNvPr id="28" name="テキスト ボックス 27">
            <a:extLst>
              <a:ext uri="{FF2B5EF4-FFF2-40B4-BE49-F238E27FC236}">
                <a16:creationId xmlns:a16="http://schemas.microsoft.com/office/drawing/2014/main" id="{D555E3B7-9CF0-EA00-D9B2-21E3FDE90008}"/>
              </a:ext>
            </a:extLst>
          </p:cNvPr>
          <p:cNvSpPr txBox="1"/>
          <p:nvPr/>
        </p:nvSpPr>
        <p:spPr>
          <a:xfrm>
            <a:off x="530674" y="2698825"/>
            <a:ext cx="5800107" cy="399212"/>
          </a:xfrm>
          <a:prstGeom prst="rect">
            <a:avLst/>
          </a:prstGeom>
          <a:noFill/>
        </p:spPr>
        <p:txBody>
          <a:bodyPr wrap="square">
            <a:spAutoFit/>
          </a:bodyPr>
          <a:lstStyle/>
          <a:p>
            <a:pPr marL="171470" indent="-171450" defTabSz="414585">
              <a:spcAft>
                <a:spcPts val="544"/>
              </a:spcAft>
              <a:buFont typeface="Wingdings" panose="05000000000000000000" pitchFamily="2" charset="2"/>
              <a:buChar char="l"/>
              <a:defRPr/>
            </a:pPr>
            <a:r>
              <a:rPr lang="ja-JP" altLang="en-US" sz="997">
                <a:solidFill>
                  <a:prstClr val="black"/>
                </a:solidFill>
                <a:latin typeface="メイリオ" panose="020B0604030504040204" pitchFamily="50" charset="-128"/>
                <a:ea typeface="メイリオ" panose="020B0604030504040204" pitchFamily="50" charset="-128"/>
              </a:rPr>
              <a:t>蓄積した情報等を分析し施策に還元するとともに、大学や研究機関等と連携し、支援プログラムを創出するなど、依存症対策の充実につなげる。</a:t>
            </a:r>
          </a:p>
        </p:txBody>
      </p:sp>
      <p:sp>
        <p:nvSpPr>
          <p:cNvPr id="29" name="Rectangle 9">
            <a:extLst>
              <a:ext uri="{FF2B5EF4-FFF2-40B4-BE49-F238E27FC236}">
                <a16:creationId xmlns:a16="http://schemas.microsoft.com/office/drawing/2014/main" id="{35EDF101-0A13-EFD8-DDC9-AA436C8A0865}"/>
              </a:ext>
            </a:extLst>
          </p:cNvPr>
          <p:cNvSpPr/>
          <p:nvPr/>
        </p:nvSpPr>
        <p:spPr>
          <a:xfrm>
            <a:off x="514092" y="4169733"/>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31" name="Rectangle 10">
            <a:extLst>
              <a:ext uri="{FF2B5EF4-FFF2-40B4-BE49-F238E27FC236}">
                <a16:creationId xmlns:a16="http://schemas.microsoft.com/office/drawing/2014/main" id="{0E16DE2F-3C7A-164E-149B-C42AED2929DB}"/>
              </a:ext>
            </a:extLst>
          </p:cNvPr>
          <p:cNvSpPr/>
          <p:nvPr/>
        </p:nvSpPr>
        <p:spPr>
          <a:xfrm>
            <a:off x="514091" y="4169733"/>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32" name="TextBox 15">
            <a:extLst>
              <a:ext uri="{FF2B5EF4-FFF2-40B4-BE49-F238E27FC236}">
                <a16:creationId xmlns:a16="http://schemas.microsoft.com/office/drawing/2014/main" id="{9B508742-D6A1-A988-4CAF-A575298815E1}"/>
              </a:ext>
            </a:extLst>
          </p:cNvPr>
          <p:cNvSpPr txBox="1"/>
          <p:nvPr/>
        </p:nvSpPr>
        <p:spPr>
          <a:xfrm>
            <a:off x="679927" y="4232357"/>
            <a:ext cx="5472580" cy="195438"/>
          </a:xfrm>
          <a:prstGeom prst="rect">
            <a:avLst/>
          </a:prstGeom>
          <a:noFill/>
          <a:effectLst/>
        </p:spPr>
        <p:txBody>
          <a:bodyPr wrap="square" lIns="0" tIns="0" rIns="0" bIns="0">
            <a:spAutoFit/>
          </a:bodyPr>
          <a:lstStyle/>
          <a:p>
            <a:r>
              <a:rPr lang="ja-JP" altLang="en-US" sz="1270" b="1" dirty="0">
                <a:latin typeface="メイリオ" panose="020B0604030504040204" pitchFamily="50" charset="-128"/>
                <a:ea typeface="メイリオ" panose="020B0604030504040204" pitchFamily="50" charset="-128"/>
              </a:rPr>
              <a:t>（１）専門人材の養成</a:t>
            </a:r>
          </a:p>
        </p:txBody>
      </p:sp>
      <p:sp>
        <p:nvSpPr>
          <p:cNvPr id="37" name="テキスト ボックス 36">
            <a:extLst>
              <a:ext uri="{FF2B5EF4-FFF2-40B4-BE49-F238E27FC236}">
                <a16:creationId xmlns:a16="http://schemas.microsoft.com/office/drawing/2014/main" id="{C5745262-5AEF-8641-6110-C58DC8BA6536}"/>
              </a:ext>
            </a:extLst>
          </p:cNvPr>
          <p:cNvSpPr txBox="1"/>
          <p:nvPr/>
        </p:nvSpPr>
        <p:spPr>
          <a:xfrm>
            <a:off x="576278" y="4623515"/>
            <a:ext cx="5862294" cy="770211"/>
          </a:xfrm>
          <a:prstGeom prst="rect">
            <a:avLst/>
          </a:prstGeom>
          <a:noFill/>
        </p:spPr>
        <p:txBody>
          <a:bodyPr wrap="square">
            <a:spAutoFit/>
          </a:bodyPr>
          <a:lstStyle/>
          <a:p>
            <a:pPr marL="171470" indent="-171450">
              <a:spcAft>
                <a:spcPts val="544"/>
              </a:spcAft>
              <a:buFont typeface="Wingdings" panose="05000000000000000000" pitchFamily="2" charset="2"/>
              <a:buChar char="l"/>
              <a:defRPr/>
            </a:pPr>
            <a:r>
              <a:rPr lang="ja-JP" altLang="en-US" sz="997">
                <a:solidFill>
                  <a:prstClr val="black"/>
                </a:solidFill>
                <a:latin typeface="メイリオ" panose="020B0604030504040204" pitchFamily="50" charset="-128"/>
                <a:ea typeface="メイリオ" panose="020B0604030504040204" pitchFamily="50" charset="-128"/>
              </a:rPr>
              <a:t>大阪精神医療センター・京都大学等と連携することにより、センターで勤務する医師を含め府内で依存症対策を担う医師を養成する。</a:t>
            </a:r>
          </a:p>
          <a:p>
            <a:pPr marL="171470" indent="-171450">
              <a:spcAft>
                <a:spcPts val="544"/>
              </a:spcAft>
              <a:buFont typeface="Wingdings" panose="05000000000000000000" pitchFamily="2" charset="2"/>
              <a:buChar char="l"/>
              <a:defRPr/>
            </a:pPr>
            <a:r>
              <a:rPr lang="ja-JP" altLang="en-US" sz="997">
                <a:solidFill>
                  <a:prstClr val="black"/>
                </a:solidFill>
                <a:latin typeface="メイリオ" panose="020B0604030504040204" pitchFamily="50" charset="-128"/>
                <a:ea typeface="メイリオ" panose="020B0604030504040204" pitchFamily="50" charset="-128"/>
              </a:rPr>
              <a:t>依存症対策を担う地域の依存症支援担当の専門職を研修等により養成するとともに、事例のコンサルテーションを行い、専門職の実践力を高める。</a:t>
            </a:r>
          </a:p>
        </p:txBody>
      </p:sp>
      <p:sp>
        <p:nvSpPr>
          <p:cNvPr id="38" name="Rectangle 9">
            <a:extLst>
              <a:ext uri="{FF2B5EF4-FFF2-40B4-BE49-F238E27FC236}">
                <a16:creationId xmlns:a16="http://schemas.microsoft.com/office/drawing/2014/main" id="{ABBBD38A-983D-D2BD-E510-6554A309CE99}"/>
              </a:ext>
            </a:extLst>
          </p:cNvPr>
          <p:cNvSpPr/>
          <p:nvPr/>
        </p:nvSpPr>
        <p:spPr>
          <a:xfrm>
            <a:off x="514092" y="5819106"/>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39" name="Rectangle 10">
            <a:extLst>
              <a:ext uri="{FF2B5EF4-FFF2-40B4-BE49-F238E27FC236}">
                <a16:creationId xmlns:a16="http://schemas.microsoft.com/office/drawing/2014/main" id="{6E05BB0E-C6BC-D3E9-0CF5-FC5AF9FC7E6C}"/>
              </a:ext>
            </a:extLst>
          </p:cNvPr>
          <p:cNvSpPr/>
          <p:nvPr/>
        </p:nvSpPr>
        <p:spPr>
          <a:xfrm>
            <a:off x="514091" y="5819106"/>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40" name="TextBox 15">
            <a:extLst>
              <a:ext uri="{FF2B5EF4-FFF2-40B4-BE49-F238E27FC236}">
                <a16:creationId xmlns:a16="http://schemas.microsoft.com/office/drawing/2014/main" id="{CA4FF4F2-EB3A-5280-D98F-7F2344FF6CAE}"/>
              </a:ext>
            </a:extLst>
          </p:cNvPr>
          <p:cNvSpPr txBox="1"/>
          <p:nvPr/>
        </p:nvSpPr>
        <p:spPr>
          <a:xfrm>
            <a:off x="679927" y="5881730"/>
            <a:ext cx="5472580" cy="195438"/>
          </a:xfrm>
          <a:prstGeom prst="rect">
            <a:avLst/>
          </a:prstGeom>
          <a:noFill/>
          <a:effectLst/>
        </p:spPr>
        <p:txBody>
          <a:bodyPr wrap="square" lIns="0" tIns="0" rIns="0" bIns="0">
            <a:spAutoFit/>
          </a:bodyPr>
          <a:lstStyle/>
          <a:p>
            <a:r>
              <a:rPr lang="ja-JP" altLang="en-US" sz="1270" b="1" dirty="0">
                <a:latin typeface="メイリオ" panose="020B0604030504040204" pitchFamily="50" charset="-128"/>
                <a:ea typeface="メイリオ" panose="020B0604030504040204" pitchFamily="50" charset="-128"/>
              </a:rPr>
              <a:t>（２）地域支援者の養成</a:t>
            </a:r>
          </a:p>
        </p:txBody>
      </p:sp>
      <p:sp>
        <p:nvSpPr>
          <p:cNvPr id="10" name="TextBox 2">
            <a:extLst>
              <a:ext uri="{FF2B5EF4-FFF2-40B4-BE49-F238E27FC236}">
                <a16:creationId xmlns:a16="http://schemas.microsoft.com/office/drawing/2014/main" id="{80E42B64-ADFD-AF97-B209-0B10535FA8D0}"/>
              </a:ext>
            </a:extLst>
          </p:cNvPr>
          <p:cNvSpPr txBox="1"/>
          <p:nvPr/>
        </p:nvSpPr>
        <p:spPr>
          <a:xfrm>
            <a:off x="497507" y="314061"/>
            <a:ext cx="3731305" cy="132472"/>
          </a:xfrm>
          <a:prstGeom prst="rect">
            <a:avLst/>
          </a:prstGeom>
          <a:noFill/>
        </p:spPr>
        <p:txBody>
          <a:bodyPr wrap="square" lIns="0" tIns="0" rIns="0" bIns="0">
            <a:spAutoFit/>
          </a:bodyPr>
          <a:lstStyle/>
          <a:p>
            <a:r>
              <a:rPr lang="en-US" altLang="ja-JP" sz="861" b="1" dirty="0">
                <a:latin typeface="メイリオ" panose="020B0604030504040204" pitchFamily="50" charset="-128"/>
                <a:ea typeface="メイリオ" panose="020B0604030504040204" pitchFamily="50" charset="-128"/>
              </a:rPr>
              <a:t>Ⅴ. </a:t>
            </a:r>
            <a:r>
              <a:rPr lang="ja-JP" altLang="en-US" sz="861" b="1" dirty="0">
                <a:latin typeface="メイリオ" panose="020B0604030504040204" pitchFamily="50" charset="-128"/>
                <a:ea typeface="メイリオ" panose="020B0604030504040204" pitchFamily="50" charset="-128"/>
              </a:rPr>
              <a:t>センターの４機能</a:t>
            </a:r>
          </a:p>
        </p:txBody>
      </p:sp>
    </p:spTree>
    <p:extLst>
      <p:ext uri="{BB962C8B-B14F-4D97-AF65-F5344CB8AC3E}">
        <p14:creationId xmlns:p14="http://schemas.microsoft.com/office/powerpoint/2010/main" val="34167011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 y="3328040"/>
            <a:ext cx="6857309" cy="845937"/>
          </a:xfrm>
          <a:prstGeom prst="rect">
            <a:avLst/>
          </a:prstGeom>
          <a:noFill/>
        </p:spPr>
        <p:txBody>
          <a:bodyPr wrap="square" anchor="ctr">
            <a:spAutoFit/>
          </a:bodyPr>
          <a:lstStyle/>
          <a:p>
            <a:pPr algn="ctr"/>
            <a:r>
              <a:rPr sz="4897" b="1">
                <a:solidFill>
                  <a:schemeClr val="tx2"/>
                </a:solidFill>
                <a:latin typeface="Arial"/>
              </a:rPr>
              <a:t>Ⅵ</a:t>
            </a:r>
          </a:p>
        </p:txBody>
      </p:sp>
      <p:sp>
        <p:nvSpPr>
          <p:cNvPr id="4" name="Rectangle 3"/>
          <p:cNvSpPr/>
          <p:nvPr/>
        </p:nvSpPr>
        <p:spPr>
          <a:xfrm>
            <a:off x="1977592" y="4538729"/>
            <a:ext cx="2902126" cy="1727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2"/>
              </a:solidFill>
            </a:endParaRPr>
          </a:p>
        </p:txBody>
      </p:sp>
      <p:sp>
        <p:nvSpPr>
          <p:cNvPr id="5" name="TextBox 4"/>
          <p:cNvSpPr txBox="1"/>
          <p:nvPr/>
        </p:nvSpPr>
        <p:spPr>
          <a:xfrm>
            <a:off x="2" y="4787482"/>
            <a:ext cx="6857309" cy="399340"/>
          </a:xfrm>
          <a:prstGeom prst="rect">
            <a:avLst/>
          </a:prstGeom>
          <a:noFill/>
        </p:spPr>
        <p:txBody>
          <a:bodyPr wrap="square" anchor="t">
            <a:spAutoFit/>
          </a:bodyPr>
          <a:lstStyle/>
          <a:p>
            <a:pPr algn="ctr"/>
            <a:r>
              <a:rPr sz="1995" b="1" err="1">
                <a:solidFill>
                  <a:schemeClr val="tx2"/>
                </a:solidFill>
                <a:latin typeface="Meiryo"/>
              </a:rPr>
              <a:t>開設に向けた準備</a:t>
            </a:r>
            <a:endParaRPr sz="1995" b="1">
              <a:solidFill>
                <a:schemeClr val="tx2"/>
              </a:solidFill>
              <a:latin typeface="Meiryo"/>
            </a:endParaRPr>
          </a:p>
        </p:txBody>
      </p:sp>
      <p:sp>
        <p:nvSpPr>
          <p:cNvPr id="8" name="TextBox 5">
            <a:extLst>
              <a:ext uri="{FF2B5EF4-FFF2-40B4-BE49-F238E27FC236}">
                <a16:creationId xmlns:a16="http://schemas.microsoft.com/office/drawing/2014/main" id="{33E5C4A6-51E9-7591-F54A-0688ED44226A}"/>
              </a:ext>
            </a:extLst>
          </p:cNvPr>
          <p:cNvSpPr txBox="1"/>
          <p:nvPr/>
        </p:nvSpPr>
        <p:spPr>
          <a:xfrm>
            <a:off x="2" y="8804855"/>
            <a:ext cx="6857309" cy="231923"/>
          </a:xfrm>
          <a:prstGeom prst="rect">
            <a:avLst/>
          </a:prstGeom>
          <a:noFill/>
        </p:spPr>
        <p:txBody>
          <a:bodyPr wrap="square">
            <a:spAutoFit/>
          </a:bodyPr>
          <a:lstStyle/>
          <a:p>
            <a:pPr algn="ctr"/>
            <a:r>
              <a:rPr lang="ja-JP" altLang="en-US" sz="907">
                <a:latin typeface="Meiryo"/>
              </a:rPr>
              <a:t>（仮称）大阪依存症対策センター 基本構想</a:t>
            </a:r>
            <a:endParaRPr sz="907">
              <a:latin typeface="Meiryo"/>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C9186-EA82-C920-9D92-80C9B610604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76CC0D2-79E7-462A-04AA-1BD0A1150C9A}"/>
              </a:ext>
            </a:extLst>
          </p:cNvPr>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3" name="TextBox 2">
            <a:extLst>
              <a:ext uri="{FF2B5EF4-FFF2-40B4-BE49-F238E27FC236}">
                <a16:creationId xmlns:a16="http://schemas.microsoft.com/office/drawing/2014/main" id="{D3970F51-6B92-7DD5-1928-F3BB56DDFB52}"/>
              </a:ext>
            </a:extLst>
          </p:cNvPr>
          <p:cNvSpPr txBox="1"/>
          <p:nvPr/>
        </p:nvSpPr>
        <p:spPr>
          <a:xfrm>
            <a:off x="497507" y="314061"/>
            <a:ext cx="3731305" cy="132472"/>
          </a:xfrm>
          <a:prstGeom prst="rect">
            <a:avLst/>
          </a:prstGeom>
          <a:noFill/>
        </p:spPr>
        <p:txBody>
          <a:bodyPr wrap="square" lIns="0" tIns="0" rIns="0" bIns="0">
            <a:spAutoFit/>
          </a:bodyPr>
          <a:lstStyle/>
          <a:p>
            <a:r>
              <a:rPr lang="en-US" altLang="ja-JP" sz="861" b="1">
                <a:latin typeface="メイリオ" panose="020B0604030504040204" pitchFamily="50" charset="-128"/>
                <a:ea typeface="メイリオ" panose="020B0604030504040204" pitchFamily="50" charset="-128"/>
              </a:rPr>
              <a:t>Ⅵ. </a:t>
            </a:r>
            <a:r>
              <a:rPr lang="ja-JP" altLang="en-US" sz="861" b="1">
                <a:latin typeface="メイリオ" panose="020B0604030504040204" pitchFamily="50" charset="-128"/>
                <a:ea typeface="メイリオ" panose="020B0604030504040204" pitchFamily="50" charset="-128"/>
              </a:rPr>
              <a:t>開設に向けた準備</a:t>
            </a:r>
          </a:p>
        </p:txBody>
      </p:sp>
      <p:sp>
        <p:nvSpPr>
          <p:cNvPr id="7" name="Rectangle 6">
            <a:extLst>
              <a:ext uri="{FF2B5EF4-FFF2-40B4-BE49-F238E27FC236}">
                <a16:creationId xmlns:a16="http://schemas.microsoft.com/office/drawing/2014/main" id="{F88C1376-6951-8BCC-4FC9-3ABD8C433E96}"/>
              </a:ext>
            </a:extLst>
          </p:cNvPr>
          <p:cNvSpPr/>
          <p:nvPr/>
        </p:nvSpPr>
        <p:spPr>
          <a:xfrm>
            <a:off x="497507" y="728650"/>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9" name="Rectangle 8">
            <a:extLst>
              <a:ext uri="{FF2B5EF4-FFF2-40B4-BE49-F238E27FC236}">
                <a16:creationId xmlns:a16="http://schemas.microsoft.com/office/drawing/2014/main" id="{3815849C-1689-2FF0-92EF-A7BFA24EBAA7}"/>
              </a:ext>
            </a:extLst>
          </p:cNvPr>
          <p:cNvSpPr/>
          <p:nvPr/>
        </p:nvSpPr>
        <p:spPr>
          <a:xfrm>
            <a:off x="497508" y="1018863"/>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22" name="TextBox 7">
            <a:extLst>
              <a:ext uri="{FF2B5EF4-FFF2-40B4-BE49-F238E27FC236}">
                <a16:creationId xmlns:a16="http://schemas.microsoft.com/office/drawing/2014/main" id="{C195F28A-A3D5-9043-1831-5589E6664F8F}"/>
              </a:ext>
            </a:extLst>
          </p:cNvPr>
          <p:cNvSpPr txBox="1"/>
          <p:nvPr/>
        </p:nvSpPr>
        <p:spPr>
          <a:xfrm>
            <a:off x="704802" y="715200"/>
            <a:ext cx="5638416" cy="209288"/>
          </a:xfrm>
          <a:prstGeom prst="rect">
            <a:avLst/>
          </a:prstGeom>
          <a:noFill/>
          <a:effectLst/>
        </p:spPr>
        <p:txBody>
          <a:bodyPr wrap="square" lIns="0" tIns="0" rIns="0" bIns="0">
            <a:spAutoFit/>
          </a:bodyPr>
          <a:lstStyle/>
          <a:p>
            <a:r>
              <a:rPr lang="ja-JP" altLang="en-US" sz="1360" b="1" dirty="0">
                <a:latin typeface="メイリオ" panose="020B0604030504040204" pitchFamily="50" charset="-128"/>
                <a:ea typeface="メイリオ" panose="020B0604030504040204" pitchFamily="50" charset="-128"/>
              </a:rPr>
              <a:t>１．施設の立地・規模の検討</a:t>
            </a:r>
          </a:p>
        </p:txBody>
      </p:sp>
      <p:sp>
        <p:nvSpPr>
          <p:cNvPr id="34" name="TextBox 12">
            <a:extLst>
              <a:ext uri="{FF2B5EF4-FFF2-40B4-BE49-F238E27FC236}">
                <a16:creationId xmlns:a16="http://schemas.microsoft.com/office/drawing/2014/main" id="{A5B2972A-AD1B-B58E-A724-7225BA43424A}"/>
              </a:ext>
            </a:extLst>
          </p:cNvPr>
          <p:cNvSpPr txBox="1"/>
          <p:nvPr/>
        </p:nvSpPr>
        <p:spPr>
          <a:xfrm>
            <a:off x="497853" y="1150616"/>
            <a:ext cx="5862294" cy="245773"/>
          </a:xfrm>
          <a:prstGeom prst="rect">
            <a:avLst/>
          </a:prstGeom>
          <a:noFill/>
        </p:spPr>
        <p:txBody>
          <a:bodyPr wrap="square">
            <a:spAutoFit/>
          </a:bodyPr>
          <a:lstStyle/>
          <a:p>
            <a:pPr marL="171450" marR="126685" indent="-171450">
              <a:buFont typeface="Wingdings" panose="05000000000000000000" pitchFamily="2" charset="2"/>
              <a:buChar char="l"/>
            </a:pPr>
            <a:r>
              <a:rPr lang="ja-JP" altLang="en-US" sz="997">
                <a:latin typeface="Meiryo"/>
              </a:rPr>
              <a:t>適切な立地・物件の選定に向け、必要面積を含めて検討する。</a:t>
            </a:r>
          </a:p>
        </p:txBody>
      </p:sp>
      <p:sp>
        <p:nvSpPr>
          <p:cNvPr id="44" name="TextBox 12">
            <a:extLst>
              <a:ext uri="{FF2B5EF4-FFF2-40B4-BE49-F238E27FC236}">
                <a16:creationId xmlns:a16="http://schemas.microsoft.com/office/drawing/2014/main" id="{E44AEAE6-94BC-44C1-B5CC-AE83B65457F5}"/>
              </a:ext>
            </a:extLst>
          </p:cNvPr>
          <p:cNvSpPr txBox="1"/>
          <p:nvPr/>
        </p:nvSpPr>
        <p:spPr>
          <a:xfrm>
            <a:off x="497853" y="5725254"/>
            <a:ext cx="5862294" cy="245773"/>
          </a:xfrm>
          <a:prstGeom prst="rect">
            <a:avLst/>
          </a:prstGeom>
          <a:noFill/>
          <a:effectLst/>
        </p:spPr>
        <p:txBody>
          <a:bodyPr wrap="square">
            <a:spAutoFit/>
          </a:bodyPr>
          <a:lstStyle/>
          <a:p>
            <a:pPr marL="171450" marR="126685" indent="-171450">
              <a:spcAft>
                <a:spcPts val="544"/>
              </a:spcAft>
              <a:buFont typeface="Wingdings" panose="05000000000000000000" pitchFamily="2" charset="2"/>
              <a:buChar char="l"/>
            </a:pPr>
            <a:r>
              <a:rPr lang="ja-JP" altLang="en-US" sz="997" kern="100">
                <a:latin typeface="Arial" panose="020B0604020202020204" pitchFamily="34" charset="0"/>
                <a:ea typeface="メイリオ" panose="020B0604030504040204" pitchFamily="50" charset="-128"/>
                <a:cs typeface="Times New Roman" panose="02020603050405020304" pitchFamily="18" charset="0"/>
              </a:rPr>
              <a:t>実態の継続把握や施策等への還元ができるよう具体的な手法について検討する。</a:t>
            </a:r>
          </a:p>
        </p:txBody>
      </p:sp>
      <p:sp>
        <p:nvSpPr>
          <p:cNvPr id="5" name="TextBox 5">
            <a:extLst>
              <a:ext uri="{FF2B5EF4-FFF2-40B4-BE49-F238E27FC236}">
                <a16:creationId xmlns:a16="http://schemas.microsoft.com/office/drawing/2014/main" id="{AE96FDC1-84DE-E6DB-DA99-8461F7C9AF56}"/>
              </a:ext>
            </a:extLst>
          </p:cNvPr>
          <p:cNvSpPr txBox="1"/>
          <p:nvPr/>
        </p:nvSpPr>
        <p:spPr>
          <a:xfrm>
            <a:off x="4145898" y="9410153"/>
            <a:ext cx="2213908" cy="139590"/>
          </a:xfrm>
          <a:prstGeom prst="rect">
            <a:avLst/>
          </a:prstGeom>
          <a:noFill/>
        </p:spPr>
        <p:txBody>
          <a:bodyPr wrap="square" lIns="0" tIns="0" rIns="0" bIns="0">
            <a:spAutoFit/>
          </a:bodyPr>
          <a:lstStyle>
            <a:defPPr>
              <a:defRPr lang="en-US"/>
            </a:defPPr>
            <a:lvl1pPr algn="r">
              <a:defRPr sz="907">
                <a:latin typeface="Arial"/>
              </a:defRPr>
            </a:lvl1pPr>
          </a:lstStyle>
          <a:p>
            <a:r>
              <a:rPr lang="en-US" dirty="0"/>
              <a:t>28 </a:t>
            </a:r>
            <a:r>
              <a:rPr lang="en-US" altLang="ja-JP" dirty="0"/>
              <a:t>/ 30</a:t>
            </a:r>
            <a:endParaRPr dirty="0"/>
          </a:p>
        </p:txBody>
      </p:sp>
      <p:sp>
        <p:nvSpPr>
          <p:cNvPr id="6" name="Rectangle 6">
            <a:extLst>
              <a:ext uri="{FF2B5EF4-FFF2-40B4-BE49-F238E27FC236}">
                <a16:creationId xmlns:a16="http://schemas.microsoft.com/office/drawing/2014/main" id="{DECB9ED9-C4A9-AF74-23F8-7B1C6FC01E1B}"/>
              </a:ext>
            </a:extLst>
          </p:cNvPr>
          <p:cNvSpPr/>
          <p:nvPr/>
        </p:nvSpPr>
        <p:spPr>
          <a:xfrm>
            <a:off x="497507" y="1876747"/>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8" name="Rectangle 8">
            <a:extLst>
              <a:ext uri="{FF2B5EF4-FFF2-40B4-BE49-F238E27FC236}">
                <a16:creationId xmlns:a16="http://schemas.microsoft.com/office/drawing/2014/main" id="{8174E4AF-30E6-B038-6300-515FF3726FBC}"/>
              </a:ext>
            </a:extLst>
          </p:cNvPr>
          <p:cNvSpPr/>
          <p:nvPr/>
        </p:nvSpPr>
        <p:spPr>
          <a:xfrm>
            <a:off x="497508" y="2166960"/>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12" name="TextBox 7">
            <a:extLst>
              <a:ext uri="{FF2B5EF4-FFF2-40B4-BE49-F238E27FC236}">
                <a16:creationId xmlns:a16="http://schemas.microsoft.com/office/drawing/2014/main" id="{1B7B07C5-3913-1138-57F1-AC0EB237D28E}"/>
              </a:ext>
            </a:extLst>
          </p:cNvPr>
          <p:cNvSpPr txBox="1"/>
          <p:nvPr/>
        </p:nvSpPr>
        <p:spPr>
          <a:xfrm>
            <a:off x="704802" y="1863298"/>
            <a:ext cx="5638416" cy="209288"/>
          </a:xfrm>
          <a:prstGeom prst="rect">
            <a:avLst/>
          </a:prstGeom>
          <a:noFill/>
          <a:effectLst/>
        </p:spPr>
        <p:txBody>
          <a:bodyPr wrap="square" lIns="0" tIns="0" rIns="0" bIns="0">
            <a:spAutoFit/>
          </a:bodyPr>
          <a:lstStyle/>
          <a:p>
            <a:r>
              <a:rPr lang="ja-JP" altLang="en-US" sz="1360" b="1" dirty="0">
                <a:latin typeface="メイリオ" panose="020B0604030504040204" pitchFamily="50" charset="-128"/>
                <a:ea typeface="メイリオ" panose="020B0604030504040204" pitchFamily="50" charset="-128"/>
              </a:rPr>
              <a:t>２．４機能についての検討</a:t>
            </a:r>
          </a:p>
        </p:txBody>
      </p:sp>
      <p:sp>
        <p:nvSpPr>
          <p:cNvPr id="10" name="Rectangle 9">
            <a:extLst>
              <a:ext uri="{FF2B5EF4-FFF2-40B4-BE49-F238E27FC236}">
                <a16:creationId xmlns:a16="http://schemas.microsoft.com/office/drawing/2014/main" id="{50BD1725-7178-DC0F-A6EA-6D7825780F38}"/>
              </a:ext>
            </a:extLst>
          </p:cNvPr>
          <p:cNvSpPr/>
          <p:nvPr/>
        </p:nvSpPr>
        <p:spPr>
          <a:xfrm>
            <a:off x="497508" y="2348823"/>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11" name="Rectangle 10">
            <a:extLst>
              <a:ext uri="{FF2B5EF4-FFF2-40B4-BE49-F238E27FC236}">
                <a16:creationId xmlns:a16="http://schemas.microsoft.com/office/drawing/2014/main" id="{63AE72EE-88F2-2FCB-A580-C7823AE2CC8F}"/>
              </a:ext>
            </a:extLst>
          </p:cNvPr>
          <p:cNvSpPr/>
          <p:nvPr/>
        </p:nvSpPr>
        <p:spPr>
          <a:xfrm>
            <a:off x="497507" y="2348823"/>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16" name="TextBox 15">
            <a:extLst>
              <a:ext uri="{FF2B5EF4-FFF2-40B4-BE49-F238E27FC236}">
                <a16:creationId xmlns:a16="http://schemas.microsoft.com/office/drawing/2014/main" id="{0D4A65C9-7ED2-B792-A200-423B4EE8EFDB}"/>
              </a:ext>
            </a:extLst>
          </p:cNvPr>
          <p:cNvSpPr txBox="1"/>
          <p:nvPr/>
        </p:nvSpPr>
        <p:spPr>
          <a:xfrm>
            <a:off x="663343" y="2411448"/>
            <a:ext cx="5472580" cy="195438"/>
          </a:xfrm>
          <a:prstGeom prst="rect">
            <a:avLst/>
          </a:prstGeom>
          <a:noFill/>
          <a:effectLst/>
        </p:spPr>
        <p:txBody>
          <a:bodyPr wrap="square" lIns="0" tIns="0" rIns="0" bIns="0">
            <a:spAutoFit/>
          </a:bodyPr>
          <a:lstStyle/>
          <a:p>
            <a:pPr marR="126685"/>
            <a:r>
              <a:rPr lang="ja-JP" altLang="en-US" sz="1270" b="1" dirty="0">
                <a:latin typeface="メイリオ" panose="020B0604030504040204" pitchFamily="50" charset="-128"/>
                <a:ea typeface="メイリオ" panose="020B0604030504040204" pitchFamily="50" charset="-128"/>
              </a:rPr>
              <a:t>（１）ワンストップ支援・コーディネート機能</a:t>
            </a:r>
            <a:endParaRPr lang="en-US" altLang="ja-JP" sz="1270" b="1" dirty="0">
              <a:latin typeface="メイリオ" panose="020B0604030504040204" pitchFamily="50" charset="-128"/>
              <a:ea typeface="メイリオ" panose="020B0604030504040204" pitchFamily="50" charset="-128"/>
            </a:endParaRPr>
          </a:p>
        </p:txBody>
      </p:sp>
      <p:sp>
        <p:nvSpPr>
          <p:cNvPr id="17" name="Rectangle 9">
            <a:extLst>
              <a:ext uri="{FF2B5EF4-FFF2-40B4-BE49-F238E27FC236}">
                <a16:creationId xmlns:a16="http://schemas.microsoft.com/office/drawing/2014/main" id="{8414B6E2-5C66-2FFB-07B4-585D6E187731}"/>
              </a:ext>
            </a:extLst>
          </p:cNvPr>
          <p:cNvSpPr/>
          <p:nvPr/>
        </p:nvSpPr>
        <p:spPr>
          <a:xfrm>
            <a:off x="497505" y="3850989"/>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18" name="Rectangle 10">
            <a:extLst>
              <a:ext uri="{FF2B5EF4-FFF2-40B4-BE49-F238E27FC236}">
                <a16:creationId xmlns:a16="http://schemas.microsoft.com/office/drawing/2014/main" id="{AE35152E-FE0B-A2A7-919A-DDCDDB9B3F6E}"/>
              </a:ext>
            </a:extLst>
          </p:cNvPr>
          <p:cNvSpPr/>
          <p:nvPr/>
        </p:nvSpPr>
        <p:spPr>
          <a:xfrm>
            <a:off x="497504" y="3850989"/>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23" name="TextBox 15">
            <a:extLst>
              <a:ext uri="{FF2B5EF4-FFF2-40B4-BE49-F238E27FC236}">
                <a16:creationId xmlns:a16="http://schemas.microsoft.com/office/drawing/2014/main" id="{A65EA006-DA3F-9B47-69A8-CFE4C747ACA7}"/>
              </a:ext>
            </a:extLst>
          </p:cNvPr>
          <p:cNvSpPr txBox="1"/>
          <p:nvPr/>
        </p:nvSpPr>
        <p:spPr>
          <a:xfrm>
            <a:off x="663340" y="3913614"/>
            <a:ext cx="5472580" cy="195438"/>
          </a:xfrm>
          <a:prstGeom prst="rect">
            <a:avLst/>
          </a:prstGeom>
          <a:noFill/>
          <a:effectLst/>
        </p:spPr>
        <p:txBody>
          <a:bodyPr wrap="square" lIns="0" tIns="0" rIns="0" bIns="0">
            <a:spAutoFit/>
          </a:bodyPr>
          <a:lstStyle/>
          <a:p>
            <a:pPr marR="126685"/>
            <a:r>
              <a:rPr lang="ja-JP" altLang="en-US" sz="1270" b="1" kern="100" dirty="0">
                <a:latin typeface="Arial" panose="020B0604020202020204" pitchFamily="34" charset="0"/>
                <a:ea typeface="メイリオ" panose="020B0604030504040204" pitchFamily="50" charset="-128"/>
                <a:cs typeface="Times New Roman" panose="02020603050405020304" pitchFamily="18" charset="0"/>
              </a:rPr>
              <a:t>（２）普及啓発・情報発信機能 </a:t>
            </a:r>
          </a:p>
        </p:txBody>
      </p:sp>
      <p:sp>
        <p:nvSpPr>
          <p:cNvPr id="24" name="Rectangle 9">
            <a:extLst>
              <a:ext uri="{FF2B5EF4-FFF2-40B4-BE49-F238E27FC236}">
                <a16:creationId xmlns:a16="http://schemas.microsoft.com/office/drawing/2014/main" id="{C762D6A9-9D8E-A4F8-39AF-3FBD27F1636A}"/>
              </a:ext>
            </a:extLst>
          </p:cNvPr>
          <p:cNvSpPr/>
          <p:nvPr/>
        </p:nvSpPr>
        <p:spPr>
          <a:xfrm>
            <a:off x="497505" y="5352469"/>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25" name="Rectangle 10">
            <a:extLst>
              <a:ext uri="{FF2B5EF4-FFF2-40B4-BE49-F238E27FC236}">
                <a16:creationId xmlns:a16="http://schemas.microsoft.com/office/drawing/2014/main" id="{D8B7E5A5-F4FB-CE42-012C-2252C2CA9FEC}"/>
              </a:ext>
            </a:extLst>
          </p:cNvPr>
          <p:cNvSpPr/>
          <p:nvPr/>
        </p:nvSpPr>
        <p:spPr>
          <a:xfrm>
            <a:off x="497504" y="5352469"/>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26" name="TextBox 15">
            <a:extLst>
              <a:ext uri="{FF2B5EF4-FFF2-40B4-BE49-F238E27FC236}">
                <a16:creationId xmlns:a16="http://schemas.microsoft.com/office/drawing/2014/main" id="{6B10CD71-0C67-80C3-AA66-6819AD63B384}"/>
              </a:ext>
            </a:extLst>
          </p:cNvPr>
          <p:cNvSpPr txBox="1"/>
          <p:nvPr/>
        </p:nvSpPr>
        <p:spPr>
          <a:xfrm>
            <a:off x="663340" y="5415094"/>
            <a:ext cx="5472580" cy="195438"/>
          </a:xfrm>
          <a:prstGeom prst="rect">
            <a:avLst/>
          </a:prstGeom>
          <a:noFill/>
          <a:effectLst/>
        </p:spPr>
        <p:txBody>
          <a:bodyPr wrap="square" lIns="0" tIns="0" rIns="0" bIns="0">
            <a:spAutoFit/>
          </a:bodyPr>
          <a:lstStyle/>
          <a:p>
            <a:pPr marR="126685"/>
            <a:r>
              <a:rPr lang="ja-JP" altLang="en-US" sz="1270" b="1" kern="100" dirty="0">
                <a:latin typeface="Arial" panose="020B0604020202020204" pitchFamily="34" charset="0"/>
                <a:ea typeface="メイリオ" panose="020B0604030504040204" pitchFamily="50" charset="-128"/>
                <a:cs typeface="Times New Roman" panose="02020603050405020304" pitchFamily="18" charset="0"/>
              </a:rPr>
              <a:t>（３）調査・分析機能</a:t>
            </a:r>
          </a:p>
        </p:txBody>
      </p:sp>
      <p:sp>
        <p:nvSpPr>
          <p:cNvPr id="30" name="テキスト ボックス 29">
            <a:extLst>
              <a:ext uri="{FF2B5EF4-FFF2-40B4-BE49-F238E27FC236}">
                <a16:creationId xmlns:a16="http://schemas.microsoft.com/office/drawing/2014/main" id="{83CB3945-4039-3CA7-778F-2343BA30BEDA}"/>
              </a:ext>
            </a:extLst>
          </p:cNvPr>
          <p:cNvSpPr txBox="1"/>
          <p:nvPr/>
        </p:nvSpPr>
        <p:spPr>
          <a:xfrm>
            <a:off x="497853" y="2726205"/>
            <a:ext cx="5862294" cy="1051891"/>
          </a:xfrm>
          <a:prstGeom prst="rect">
            <a:avLst/>
          </a:prstGeom>
          <a:noFill/>
        </p:spPr>
        <p:txBody>
          <a:bodyPr wrap="square">
            <a:spAutoFit/>
          </a:bodyPr>
          <a:lstStyle/>
          <a:p>
            <a:pPr marL="171450" marR="126685" indent="-171450" defTabSz="414585">
              <a:spcAft>
                <a:spcPts val="544"/>
              </a:spcAft>
              <a:buFont typeface="Wingdings" panose="05000000000000000000" pitchFamily="2" charset="2"/>
              <a:buChar char="l"/>
              <a:defRPr/>
            </a:pPr>
            <a:r>
              <a:rPr lang="ja-JP" altLang="en-US" sz="997" kern="100">
                <a:solidFill>
                  <a:prstClr val="black"/>
                </a:solidFill>
                <a:latin typeface="Arial" panose="020B0604020202020204" pitchFamily="34" charset="0"/>
                <a:ea typeface="メイリオ" panose="020B0604030504040204" pitchFamily="50" charset="-128"/>
                <a:cs typeface="Times New Roman" panose="02020603050405020304" pitchFamily="18" charset="0"/>
              </a:rPr>
              <a:t>各機関・団体等と情報交換や課題共有などを行い、支援体制の強化・拡充に向けた効果的な方策について検討する。</a:t>
            </a:r>
          </a:p>
          <a:p>
            <a:pPr marL="171450" marR="126685" indent="-171450" defTabSz="414585">
              <a:spcAft>
                <a:spcPts val="544"/>
              </a:spcAft>
              <a:buFont typeface="Wingdings" panose="05000000000000000000" pitchFamily="2" charset="2"/>
              <a:buChar char="l"/>
              <a:defRPr/>
            </a:pPr>
            <a:r>
              <a:rPr lang="ja-JP" altLang="en-US" sz="997" kern="100">
                <a:solidFill>
                  <a:prstClr val="black"/>
                </a:solidFill>
                <a:latin typeface="Arial" panose="020B0604020202020204" pitchFamily="34" charset="0"/>
                <a:ea typeface="メイリオ" panose="020B0604030504040204" pitchFamily="50" charset="-128"/>
                <a:cs typeface="Times New Roman" panose="02020603050405020304" pitchFamily="18" charset="0"/>
              </a:rPr>
              <a:t>バーチャル環境や生成</a:t>
            </a:r>
            <a:r>
              <a:rPr lang="en-US" altLang="ja-JP" sz="997" kern="100">
                <a:solidFill>
                  <a:prstClr val="black"/>
                </a:solidFill>
                <a:latin typeface="Arial" panose="020B0604020202020204" pitchFamily="34" charset="0"/>
                <a:ea typeface="メイリオ" panose="020B0604030504040204" pitchFamily="50" charset="-128"/>
                <a:cs typeface="Times New Roman" panose="02020603050405020304" pitchFamily="18" charset="0"/>
              </a:rPr>
              <a:t>AI</a:t>
            </a:r>
            <a:r>
              <a:rPr lang="ja-JP" altLang="en-US" sz="997" kern="100">
                <a:solidFill>
                  <a:prstClr val="black"/>
                </a:solidFill>
                <a:latin typeface="Arial" panose="020B0604020202020204" pitchFamily="34" charset="0"/>
                <a:ea typeface="メイリオ" panose="020B0604030504040204" pitchFamily="50" charset="-128"/>
                <a:cs typeface="Times New Roman" panose="02020603050405020304" pitchFamily="18" charset="0"/>
              </a:rPr>
              <a:t>等、デジタル技術を活用した新たな相談方法について検討する。</a:t>
            </a:r>
          </a:p>
          <a:p>
            <a:pPr marL="171450" marR="126685" indent="-171450" defTabSz="414585">
              <a:spcAft>
                <a:spcPts val="544"/>
              </a:spcAft>
              <a:buFont typeface="Wingdings" panose="05000000000000000000" pitchFamily="2" charset="2"/>
              <a:buChar char="l"/>
              <a:defRPr/>
            </a:pPr>
            <a:r>
              <a:rPr lang="ja-JP" altLang="en-US" sz="997" kern="100">
                <a:solidFill>
                  <a:prstClr val="black"/>
                </a:solidFill>
                <a:latin typeface="Arial" panose="020B0604020202020204" pitchFamily="34" charset="0"/>
                <a:ea typeface="メイリオ" panose="020B0604030504040204" pitchFamily="50" charset="-128"/>
                <a:cs typeface="Times New Roman" panose="02020603050405020304" pitchFamily="18" charset="0"/>
              </a:rPr>
              <a:t>センターで相談者と自助グループ・民間団体等がつながる機会の提供を検討する。</a:t>
            </a:r>
          </a:p>
          <a:p>
            <a:pPr marR="126685" defTabSz="414585">
              <a:spcAft>
                <a:spcPts val="544"/>
              </a:spcAft>
              <a:defRPr/>
            </a:pPr>
            <a:endParaRPr lang="en-US" altLang="ja-JP" sz="997" kern="100">
              <a:solidFill>
                <a:prstClr val="black"/>
              </a:solidFill>
              <a:latin typeface="Arial" panose="020B0604020202020204" pitchFamily="34" charset="0"/>
              <a:ea typeface="メイリオ" panose="020B0604030504040204" pitchFamily="50" charset="-128"/>
              <a:cs typeface="Times New Roman" panose="02020603050405020304" pitchFamily="18" charset="0"/>
            </a:endParaRPr>
          </a:p>
        </p:txBody>
      </p:sp>
      <p:sp>
        <p:nvSpPr>
          <p:cNvPr id="35" name="テキスト ボックス 34">
            <a:extLst>
              <a:ext uri="{FF2B5EF4-FFF2-40B4-BE49-F238E27FC236}">
                <a16:creationId xmlns:a16="http://schemas.microsoft.com/office/drawing/2014/main" id="{C4558009-9253-38EA-3768-1B16318E7147}"/>
              </a:ext>
            </a:extLst>
          </p:cNvPr>
          <p:cNvSpPr txBox="1"/>
          <p:nvPr/>
        </p:nvSpPr>
        <p:spPr>
          <a:xfrm>
            <a:off x="497853" y="4227685"/>
            <a:ext cx="5862294" cy="1051891"/>
          </a:xfrm>
          <a:prstGeom prst="rect">
            <a:avLst/>
          </a:prstGeom>
          <a:noFill/>
        </p:spPr>
        <p:txBody>
          <a:bodyPr wrap="square">
            <a:spAutoFit/>
          </a:bodyPr>
          <a:lstStyle/>
          <a:p>
            <a:pPr marL="171450" marR="126685" indent="-171450" defTabSz="414585">
              <a:spcAft>
                <a:spcPts val="544"/>
              </a:spcAft>
              <a:buFont typeface="Wingdings" panose="05000000000000000000" pitchFamily="2" charset="2"/>
              <a:buChar char="l"/>
              <a:defRPr/>
            </a:pPr>
            <a:r>
              <a:rPr lang="ja-JP" altLang="en-US" sz="997" kern="100">
                <a:solidFill>
                  <a:prstClr val="black"/>
                </a:solidFill>
                <a:latin typeface="Arial" panose="020B0604020202020204" pitchFamily="34" charset="0"/>
                <a:ea typeface="メイリオ" panose="020B0604030504040204" pitchFamily="50" charset="-128"/>
                <a:cs typeface="Times New Roman" panose="02020603050405020304" pitchFamily="18" charset="0"/>
              </a:rPr>
              <a:t>啓発対象や目的に応じた効果的な広報内容・手法等について検討する。</a:t>
            </a:r>
          </a:p>
          <a:p>
            <a:pPr marL="171450" marR="126685" indent="-171450" defTabSz="414585">
              <a:spcAft>
                <a:spcPts val="544"/>
              </a:spcAft>
              <a:buFont typeface="Wingdings" panose="05000000000000000000" pitchFamily="2" charset="2"/>
              <a:buChar char="l"/>
              <a:defRPr/>
            </a:pPr>
            <a:r>
              <a:rPr lang="ja-JP" altLang="en-US" sz="997" kern="100">
                <a:solidFill>
                  <a:prstClr val="black"/>
                </a:solidFill>
                <a:latin typeface="Arial" panose="020B0604020202020204" pitchFamily="34" charset="0"/>
                <a:ea typeface="メイリオ" panose="020B0604030504040204" pitchFamily="50" charset="-128"/>
                <a:cs typeface="Times New Roman" panose="02020603050405020304" pitchFamily="18" charset="0"/>
              </a:rPr>
              <a:t>センター啓発ゾーンにおいて効果的な啓発を行えるよう、体験型コンテンツを含め、具体的な展示内容や提供する情報について検討する。</a:t>
            </a:r>
          </a:p>
          <a:p>
            <a:pPr marL="171450" marR="126685" indent="-171450" defTabSz="414585">
              <a:spcAft>
                <a:spcPts val="544"/>
              </a:spcAft>
              <a:buFont typeface="Wingdings" panose="05000000000000000000" pitchFamily="2" charset="2"/>
              <a:buChar char="l"/>
              <a:defRPr/>
            </a:pPr>
            <a:r>
              <a:rPr lang="ja-JP" altLang="en-US" sz="997" kern="100">
                <a:solidFill>
                  <a:prstClr val="black"/>
                </a:solidFill>
                <a:latin typeface="Arial" panose="020B0604020202020204" pitchFamily="34" charset="0"/>
                <a:ea typeface="メイリオ" panose="020B0604030504040204" pitchFamily="50" charset="-128"/>
                <a:cs typeface="Times New Roman" panose="02020603050405020304" pitchFamily="18" charset="0"/>
              </a:rPr>
              <a:t>若年層をはじめ多くの人が気軽に立ち寄れる場となるような施設づくりについて検討する。</a:t>
            </a:r>
          </a:p>
          <a:p>
            <a:pPr marL="171450" marR="126685" indent="-171450" defTabSz="414585">
              <a:spcAft>
                <a:spcPts val="544"/>
              </a:spcAft>
              <a:buFont typeface="Wingdings" panose="05000000000000000000" pitchFamily="2" charset="2"/>
              <a:buChar char="l"/>
              <a:defRPr/>
            </a:pPr>
            <a:endParaRPr lang="en-US" altLang="ja-JP" sz="997" kern="100">
              <a:solidFill>
                <a:prstClr val="black"/>
              </a:solidFill>
              <a:latin typeface="Arial" panose="020B0604020202020204" pitchFamily="34" charset="0"/>
              <a:ea typeface="メイリオ" panose="020B0604030504040204" pitchFamily="50" charset="-128"/>
              <a:cs typeface="Times New Roman" panose="02020603050405020304" pitchFamily="18" charset="0"/>
            </a:endParaRPr>
          </a:p>
        </p:txBody>
      </p:sp>
      <p:sp>
        <p:nvSpPr>
          <p:cNvPr id="36" name="TextBox 12">
            <a:extLst>
              <a:ext uri="{FF2B5EF4-FFF2-40B4-BE49-F238E27FC236}">
                <a16:creationId xmlns:a16="http://schemas.microsoft.com/office/drawing/2014/main" id="{18637418-921D-1D4F-A540-3879B4C8CA2D}"/>
              </a:ext>
            </a:extLst>
          </p:cNvPr>
          <p:cNvSpPr txBox="1"/>
          <p:nvPr/>
        </p:nvSpPr>
        <p:spPr>
          <a:xfrm>
            <a:off x="497853" y="7704370"/>
            <a:ext cx="5862294" cy="399212"/>
          </a:xfrm>
          <a:prstGeom prst="rect">
            <a:avLst/>
          </a:prstGeom>
          <a:noFill/>
          <a:effectLst/>
        </p:spPr>
        <p:txBody>
          <a:bodyPr wrap="square">
            <a:spAutoFit/>
          </a:bodyPr>
          <a:lstStyle/>
          <a:p>
            <a:pPr marL="171450" marR="126685" indent="-171450">
              <a:spcAft>
                <a:spcPts val="544"/>
              </a:spcAft>
              <a:buFont typeface="Wingdings" panose="05000000000000000000" pitchFamily="2" charset="2"/>
              <a:buChar char="l"/>
            </a:pPr>
            <a:r>
              <a:rPr lang="ja-JP" altLang="en-US" sz="997" kern="100">
                <a:latin typeface="Arial" panose="020B0604020202020204" pitchFamily="34" charset="0"/>
                <a:ea typeface="メイリオ" panose="020B0604030504040204" pitchFamily="50" charset="-128"/>
                <a:cs typeface="Times New Roman" panose="02020603050405020304" pitchFamily="18" charset="0"/>
              </a:rPr>
              <a:t>センター機能を十分に発揮するため、開設に向けて医師や相談員等の専門職の確保・養成を進める。 </a:t>
            </a:r>
            <a:endParaRPr lang="en-US" altLang="ja-JP" sz="997" kern="100">
              <a:latin typeface="Arial" panose="020B0604020202020204" pitchFamily="34" charset="0"/>
              <a:ea typeface="メイリオ" panose="020B0604030504040204" pitchFamily="50" charset="-128"/>
              <a:cs typeface="Times New Roman" panose="02020603050405020304" pitchFamily="18" charset="0"/>
            </a:endParaRPr>
          </a:p>
        </p:txBody>
      </p:sp>
      <p:sp>
        <p:nvSpPr>
          <p:cNvPr id="38" name="Rectangle 6">
            <a:extLst>
              <a:ext uri="{FF2B5EF4-FFF2-40B4-BE49-F238E27FC236}">
                <a16:creationId xmlns:a16="http://schemas.microsoft.com/office/drawing/2014/main" id="{5FF7AA97-F522-5E61-26D7-833710E7BE56}"/>
              </a:ext>
            </a:extLst>
          </p:cNvPr>
          <p:cNvSpPr/>
          <p:nvPr/>
        </p:nvSpPr>
        <p:spPr>
          <a:xfrm>
            <a:off x="497852" y="7250121"/>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39" name="Rectangle 8">
            <a:extLst>
              <a:ext uri="{FF2B5EF4-FFF2-40B4-BE49-F238E27FC236}">
                <a16:creationId xmlns:a16="http://schemas.microsoft.com/office/drawing/2014/main" id="{073046EE-DD64-9218-13F5-1CC6D188CB84}"/>
              </a:ext>
            </a:extLst>
          </p:cNvPr>
          <p:cNvSpPr/>
          <p:nvPr/>
        </p:nvSpPr>
        <p:spPr>
          <a:xfrm>
            <a:off x="497853" y="7540334"/>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40" name="TextBox 7">
            <a:extLst>
              <a:ext uri="{FF2B5EF4-FFF2-40B4-BE49-F238E27FC236}">
                <a16:creationId xmlns:a16="http://schemas.microsoft.com/office/drawing/2014/main" id="{CD386B6D-E2E7-2BBD-73DF-67B076105E0D}"/>
              </a:ext>
            </a:extLst>
          </p:cNvPr>
          <p:cNvSpPr txBox="1"/>
          <p:nvPr/>
        </p:nvSpPr>
        <p:spPr>
          <a:xfrm>
            <a:off x="705147" y="7236672"/>
            <a:ext cx="5638416" cy="209288"/>
          </a:xfrm>
          <a:prstGeom prst="rect">
            <a:avLst/>
          </a:prstGeom>
          <a:noFill/>
          <a:effectLst/>
        </p:spPr>
        <p:txBody>
          <a:bodyPr wrap="square" lIns="0" tIns="0" rIns="0" bIns="0">
            <a:spAutoFit/>
          </a:bodyPr>
          <a:lstStyle/>
          <a:p>
            <a:r>
              <a:rPr lang="ja-JP" altLang="en-US" sz="1360" b="1" dirty="0">
                <a:latin typeface="メイリオ" panose="020B0604030504040204" pitchFamily="50" charset="-128"/>
                <a:ea typeface="メイリオ" panose="020B0604030504040204" pitchFamily="50" charset="-128"/>
              </a:rPr>
              <a:t>３</a:t>
            </a:r>
            <a:r>
              <a:rPr lang="zh-TW" altLang="en-US" sz="1360" b="1" dirty="0">
                <a:latin typeface="メイリオ" panose="020B0604030504040204" pitchFamily="50" charset="-128"/>
                <a:ea typeface="メイリオ" panose="020B0604030504040204" pitchFamily="50" charset="-128"/>
              </a:rPr>
              <a:t>．人材確保</a:t>
            </a:r>
          </a:p>
        </p:txBody>
      </p:sp>
      <p:sp>
        <p:nvSpPr>
          <p:cNvPr id="14" name="TextBox 12">
            <a:extLst>
              <a:ext uri="{FF2B5EF4-FFF2-40B4-BE49-F238E27FC236}">
                <a16:creationId xmlns:a16="http://schemas.microsoft.com/office/drawing/2014/main" id="{E01C6050-85B9-47B4-CC0C-437FCC80D41E}"/>
              </a:ext>
            </a:extLst>
          </p:cNvPr>
          <p:cNvSpPr txBox="1"/>
          <p:nvPr/>
        </p:nvSpPr>
        <p:spPr>
          <a:xfrm>
            <a:off x="497853" y="6600920"/>
            <a:ext cx="5862294" cy="245773"/>
          </a:xfrm>
          <a:prstGeom prst="rect">
            <a:avLst/>
          </a:prstGeom>
          <a:noFill/>
          <a:effectLst/>
        </p:spPr>
        <p:txBody>
          <a:bodyPr wrap="square">
            <a:spAutoFit/>
          </a:bodyPr>
          <a:lstStyle/>
          <a:p>
            <a:pPr marL="171450" marR="126685" indent="-171450">
              <a:spcAft>
                <a:spcPts val="544"/>
              </a:spcAft>
              <a:buFont typeface="Wingdings" panose="05000000000000000000" pitchFamily="2" charset="2"/>
              <a:buChar char="l"/>
            </a:pPr>
            <a:r>
              <a:rPr lang="ja-JP" altLang="en-US" sz="997" kern="100">
                <a:latin typeface="Arial" panose="020B0604020202020204" pitchFamily="34" charset="0"/>
                <a:ea typeface="メイリオ" panose="020B0604030504040204" pitchFamily="50" charset="-128"/>
                <a:cs typeface="Times New Roman" panose="02020603050405020304" pitchFamily="18" charset="0"/>
              </a:rPr>
              <a:t>専門人材や地域支援者の養成の効果的な方法について検討する。 </a:t>
            </a:r>
          </a:p>
        </p:txBody>
      </p:sp>
      <p:sp>
        <p:nvSpPr>
          <p:cNvPr id="19" name="Rectangle 9">
            <a:extLst>
              <a:ext uri="{FF2B5EF4-FFF2-40B4-BE49-F238E27FC236}">
                <a16:creationId xmlns:a16="http://schemas.microsoft.com/office/drawing/2014/main" id="{DB93E8EA-63AE-BB20-E77C-297F92C6F7DC}"/>
              </a:ext>
            </a:extLst>
          </p:cNvPr>
          <p:cNvSpPr/>
          <p:nvPr/>
        </p:nvSpPr>
        <p:spPr>
          <a:xfrm>
            <a:off x="497853" y="6223544"/>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21" name="Rectangle 10">
            <a:extLst>
              <a:ext uri="{FF2B5EF4-FFF2-40B4-BE49-F238E27FC236}">
                <a16:creationId xmlns:a16="http://schemas.microsoft.com/office/drawing/2014/main" id="{C6ED446D-7EA5-5468-6FC2-EC456D3DC720}"/>
              </a:ext>
            </a:extLst>
          </p:cNvPr>
          <p:cNvSpPr/>
          <p:nvPr/>
        </p:nvSpPr>
        <p:spPr>
          <a:xfrm>
            <a:off x="497852" y="6223544"/>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28" name="TextBox 15">
            <a:extLst>
              <a:ext uri="{FF2B5EF4-FFF2-40B4-BE49-F238E27FC236}">
                <a16:creationId xmlns:a16="http://schemas.microsoft.com/office/drawing/2014/main" id="{33A5889A-D26A-29CB-42BE-D72573AD6D93}"/>
              </a:ext>
            </a:extLst>
          </p:cNvPr>
          <p:cNvSpPr txBox="1"/>
          <p:nvPr/>
        </p:nvSpPr>
        <p:spPr>
          <a:xfrm>
            <a:off x="663688" y="6286169"/>
            <a:ext cx="5472580" cy="195438"/>
          </a:xfrm>
          <a:prstGeom prst="rect">
            <a:avLst/>
          </a:prstGeom>
          <a:noFill/>
          <a:effectLst/>
        </p:spPr>
        <p:txBody>
          <a:bodyPr wrap="square" lIns="0" tIns="0" rIns="0" bIns="0">
            <a:spAutoFit/>
          </a:bodyPr>
          <a:lstStyle/>
          <a:p>
            <a:pPr marR="126685"/>
            <a:r>
              <a:rPr lang="ja-JP" altLang="en-US" sz="1270" b="1" kern="100" dirty="0">
                <a:latin typeface="Arial" panose="020B0604020202020204" pitchFamily="34" charset="0"/>
                <a:ea typeface="メイリオ" panose="020B0604030504040204" pitchFamily="50" charset="-128"/>
                <a:cs typeface="Times New Roman" panose="02020603050405020304" pitchFamily="18" charset="0"/>
              </a:rPr>
              <a:t>（４）人材養成機能 </a:t>
            </a:r>
          </a:p>
        </p:txBody>
      </p:sp>
    </p:spTree>
    <p:extLst>
      <p:ext uri="{BB962C8B-B14F-4D97-AF65-F5344CB8AC3E}">
        <p14:creationId xmlns:p14="http://schemas.microsoft.com/office/powerpoint/2010/main" val="41743461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8660B-0CE0-034C-5908-5EACD7711DF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7B49492-3C87-AF82-CCE1-77E754BD4E30}"/>
              </a:ext>
            </a:extLst>
          </p:cNvPr>
          <p:cNvSpPr txBox="1"/>
          <p:nvPr/>
        </p:nvSpPr>
        <p:spPr>
          <a:xfrm>
            <a:off x="497507" y="314061"/>
            <a:ext cx="3731305" cy="132472"/>
          </a:xfrm>
          <a:prstGeom prst="rect">
            <a:avLst/>
          </a:prstGeom>
          <a:noFill/>
        </p:spPr>
        <p:txBody>
          <a:bodyPr wrap="square" lIns="0" tIns="0" rIns="0" bIns="0">
            <a:spAutoFit/>
          </a:bodyPr>
          <a:lstStyle/>
          <a:p>
            <a:r>
              <a:rPr lang="en-US" altLang="ja-JP" sz="861" b="1">
                <a:latin typeface="メイリオ" panose="020B0604030504040204" pitchFamily="50" charset="-128"/>
                <a:ea typeface="メイリオ" panose="020B0604030504040204" pitchFamily="50" charset="-128"/>
              </a:rPr>
              <a:t>Ⅵ. </a:t>
            </a:r>
            <a:r>
              <a:rPr lang="ja-JP" altLang="en-US" sz="861" b="1">
                <a:latin typeface="メイリオ" panose="020B0604030504040204" pitchFamily="50" charset="-128"/>
                <a:ea typeface="メイリオ" panose="020B0604030504040204" pitchFamily="50" charset="-128"/>
              </a:rPr>
              <a:t>開設に向けた準備</a:t>
            </a:r>
          </a:p>
        </p:txBody>
      </p:sp>
      <p:sp>
        <p:nvSpPr>
          <p:cNvPr id="4" name="Rectangle 4">
            <a:extLst>
              <a:ext uri="{FF2B5EF4-FFF2-40B4-BE49-F238E27FC236}">
                <a16:creationId xmlns:a16="http://schemas.microsoft.com/office/drawing/2014/main" id="{902DD77E-8A8F-462D-689F-41D3565220A0}"/>
              </a:ext>
            </a:extLst>
          </p:cNvPr>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5" name="TextBox 5">
            <a:extLst>
              <a:ext uri="{FF2B5EF4-FFF2-40B4-BE49-F238E27FC236}">
                <a16:creationId xmlns:a16="http://schemas.microsoft.com/office/drawing/2014/main" id="{4A4E33E0-F070-44F5-BCB0-6D7F69719232}"/>
              </a:ext>
            </a:extLst>
          </p:cNvPr>
          <p:cNvSpPr txBox="1"/>
          <p:nvPr/>
        </p:nvSpPr>
        <p:spPr>
          <a:xfrm>
            <a:off x="4145898" y="9410153"/>
            <a:ext cx="2213908" cy="139590"/>
          </a:xfrm>
          <a:prstGeom prst="rect">
            <a:avLst/>
          </a:prstGeom>
          <a:noFill/>
        </p:spPr>
        <p:txBody>
          <a:bodyPr wrap="square" lIns="0" tIns="0" rIns="0" bIns="0">
            <a:spAutoFit/>
          </a:bodyPr>
          <a:lstStyle>
            <a:defPPr>
              <a:defRPr lang="en-US"/>
            </a:defPPr>
            <a:lvl1pPr algn="r">
              <a:defRPr sz="907">
                <a:latin typeface="Arial"/>
              </a:defRPr>
            </a:lvl1pPr>
          </a:lstStyle>
          <a:p>
            <a:r>
              <a:rPr lang="en-US" dirty="0"/>
              <a:t>29</a:t>
            </a:r>
            <a:r>
              <a:rPr dirty="0"/>
              <a:t> </a:t>
            </a:r>
            <a:r>
              <a:rPr lang="en-US" altLang="ja-JP" dirty="0"/>
              <a:t>/ 30</a:t>
            </a:r>
            <a:endParaRPr dirty="0"/>
          </a:p>
        </p:txBody>
      </p:sp>
      <p:sp>
        <p:nvSpPr>
          <p:cNvPr id="41" name="Rectangle 6">
            <a:extLst>
              <a:ext uri="{FF2B5EF4-FFF2-40B4-BE49-F238E27FC236}">
                <a16:creationId xmlns:a16="http://schemas.microsoft.com/office/drawing/2014/main" id="{11888BFB-A323-A240-7B81-E9CB825666AF}"/>
              </a:ext>
            </a:extLst>
          </p:cNvPr>
          <p:cNvSpPr/>
          <p:nvPr/>
        </p:nvSpPr>
        <p:spPr>
          <a:xfrm>
            <a:off x="497507" y="728918"/>
            <a:ext cx="124377" cy="124377"/>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42" name="Rectangle 8">
            <a:extLst>
              <a:ext uri="{FF2B5EF4-FFF2-40B4-BE49-F238E27FC236}">
                <a16:creationId xmlns:a16="http://schemas.microsoft.com/office/drawing/2014/main" id="{232139D0-19A8-ACB6-B9BB-0EDAB6CBAD8E}"/>
              </a:ext>
            </a:extLst>
          </p:cNvPr>
          <p:cNvSpPr/>
          <p:nvPr/>
        </p:nvSpPr>
        <p:spPr>
          <a:xfrm>
            <a:off x="497508" y="1019131"/>
            <a:ext cx="5862294" cy="12438"/>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43" name="TextBox 7">
            <a:extLst>
              <a:ext uri="{FF2B5EF4-FFF2-40B4-BE49-F238E27FC236}">
                <a16:creationId xmlns:a16="http://schemas.microsoft.com/office/drawing/2014/main" id="{F33E9F30-87BD-3B7F-CAB6-23813A7F3671}"/>
              </a:ext>
            </a:extLst>
          </p:cNvPr>
          <p:cNvSpPr txBox="1"/>
          <p:nvPr/>
        </p:nvSpPr>
        <p:spPr>
          <a:xfrm>
            <a:off x="704802" y="715469"/>
            <a:ext cx="5638416" cy="209288"/>
          </a:xfrm>
          <a:prstGeom prst="rect">
            <a:avLst/>
          </a:prstGeom>
          <a:noFill/>
          <a:effectLst/>
        </p:spPr>
        <p:txBody>
          <a:bodyPr wrap="square" lIns="0" tIns="0" rIns="0" bIns="0">
            <a:spAutoFit/>
          </a:bodyPr>
          <a:lstStyle/>
          <a:p>
            <a:r>
              <a:rPr lang="ja-JP" altLang="en-US" sz="1360" b="1" dirty="0">
                <a:latin typeface="メイリオ" panose="020B0604030504040204" pitchFamily="50" charset="-128"/>
                <a:ea typeface="メイリオ" panose="020B0604030504040204" pitchFamily="50" charset="-128"/>
              </a:rPr>
              <a:t>４．設置形態、体制、既存支援機関との役割分担</a:t>
            </a:r>
          </a:p>
        </p:txBody>
      </p:sp>
      <p:sp>
        <p:nvSpPr>
          <p:cNvPr id="15" name="Rectangle 1">
            <a:extLst>
              <a:ext uri="{FF2B5EF4-FFF2-40B4-BE49-F238E27FC236}">
                <a16:creationId xmlns:a16="http://schemas.microsoft.com/office/drawing/2014/main" id="{FBB6C0D0-08FE-9D29-8334-7CCDD38690FD}"/>
              </a:ext>
            </a:extLst>
          </p:cNvPr>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8A3AB739-2E23-38FA-9AB0-C7AF717B06BE}"/>
              </a:ext>
            </a:extLst>
          </p:cNvPr>
          <p:cNvSpPr txBox="1"/>
          <p:nvPr/>
        </p:nvSpPr>
        <p:spPr>
          <a:xfrm>
            <a:off x="559695" y="1207142"/>
            <a:ext cx="5619318" cy="630942"/>
          </a:xfrm>
          <a:prstGeom prst="rect">
            <a:avLst/>
          </a:prstGeom>
          <a:noFill/>
        </p:spPr>
        <p:txBody>
          <a:bodyPr wrap="square" rtlCol="0">
            <a:spAutoFit/>
          </a:bodyPr>
          <a:lstStyle/>
          <a:p>
            <a:pPr marL="285750" indent="-285750">
              <a:spcAft>
                <a:spcPts val="544"/>
              </a:spcAft>
              <a:buFont typeface="Wingdings" panose="05000000000000000000" pitchFamily="2" charset="2"/>
              <a:buChar char="l"/>
            </a:pPr>
            <a:r>
              <a:rPr kumimoji="1" lang="ja-JP" altLang="en-US" sz="1000"/>
              <a:t>センターの設置形態や体制について検討する。</a:t>
            </a:r>
          </a:p>
          <a:p>
            <a:pPr marL="285750" indent="-285750">
              <a:spcAft>
                <a:spcPts val="544"/>
              </a:spcAft>
              <a:buFont typeface="Wingdings" panose="05000000000000000000" pitchFamily="2" charset="2"/>
              <a:buChar char="l"/>
            </a:pPr>
            <a:r>
              <a:rPr kumimoji="1" lang="ja-JP" altLang="en-US" sz="1000"/>
              <a:t>大阪府こころの健康総合センター、大阪市こころの健康センター、保健所等の既存の支援機関との役割分担について検討する。</a:t>
            </a:r>
          </a:p>
        </p:txBody>
      </p:sp>
      <p:sp>
        <p:nvSpPr>
          <p:cNvPr id="29" name="Rectangle 9">
            <a:extLst>
              <a:ext uri="{FF2B5EF4-FFF2-40B4-BE49-F238E27FC236}">
                <a16:creationId xmlns:a16="http://schemas.microsoft.com/office/drawing/2014/main" id="{4E011E8A-D171-1D57-4A9E-F77E47FE37A4}"/>
              </a:ext>
            </a:extLst>
          </p:cNvPr>
          <p:cNvSpPr/>
          <p:nvPr/>
        </p:nvSpPr>
        <p:spPr>
          <a:xfrm>
            <a:off x="456049" y="2215426"/>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32" name="Rectangle 10">
            <a:extLst>
              <a:ext uri="{FF2B5EF4-FFF2-40B4-BE49-F238E27FC236}">
                <a16:creationId xmlns:a16="http://schemas.microsoft.com/office/drawing/2014/main" id="{66C5A88C-C5EA-D9DA-54A4-FF1C81B528FD}"/>
              </a:ext>
            </a:extLst>
          </p:cNvPr>
          <p:cNvSpPr/>
          <p:nvPr/>
        </p:nvSpPr>
        <p:spPr>
          <a:xfrm>
            <a:off x="456048" y="2215426"/>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45" name="TextBox 15">
            <a:extLst>
              <a:ext uri="{FF2B5EF4-FFF2-40B4-BE49-F238E27FC236}">
                <a16:creationId xmlns:a16="http://schemas.microsoft.com/office/drawing/2014/main" id="{DE7578BE-8B18-788A-476B-94FA00C8A33F}"/>
              </a:ext>
            </a:extLst>
          </p:cNvPr>
          <p:cNvSpPr txBox="1"/>
          <p:nvPr/>
        </p:nvSpPr>
        <p:spPr>
          <a:xfrm>
            <a:off x="621884" y="2278051"/>
            <a:ext cx="5472580" cy="195438"/>
          </a:xfrm>
          <a:prstGeom prst="rect">
            <a:avLst/>
          </a:prstGeom>
          <a:noFill/>
          <a:effectLst/>
        </p:spPr>
        <p:txBody>
          <a:bodyPr wrap="square" lIns="0" tIns="0" rIns="0" bIns="0">
            <a:spAutoFit/>
          </a:bodyPr>
          <a:lstStyle/>
          <a:p>
            <a:r>
              <a:rPr lang="ja-JP" altLang="en-US" sz="1270" b="1">
                <a:latin typeface="メイリオ" panose="020B0604030504040204" pitchFamily="50" charset="-128"/>
                <a:ea typeface="メイリオ" panose="020B0604030504040204" pitchFamily="50" charset="-128"/>
              </a:rPr>
              <a:t>開設に向けた取組</a:t>
            </a:r>
          </a:p>
        </p:txBody>
      </p:sp>
      <p:graphicFrame>
        <p:nvGraphicFramePr>
          <p:cNvPr id="48" name="表 47">
            <a:extLst>
              <a:ext uri="{FF2B5EF4-FFF2-40B4-BE49-F238E27FC236}">
                <a16:creationId xmlns:a16="http://schemas.microsoft.com/office/drawing/2014/main" id="{29A02435-796B-406B-7844-9110383DCE24}"/>
              </a:ext>
            </a:extLst>
          </p:cNvPr>
          <p:cNvGraphicFramePr>
            <a:graphicFrameLocks noGrp="1"/>
          </p:cNvGraphicFramePr>
          <p:nvPr>
            <p:extLst>
              <p:ext uri="{D42A27DB-BD31-4B8C-83A1-F6EECF244321}">
                <p14:modId xmlns:p14="http://schemas.microsoft.com/office/powerpoint/2010/main" val="4110332905"/>
              </p:ext>
            </p:extLst>
          </p:nvPr>
        </p:nvGraphicFramePr>
        <p:xfrm>
          <a:off x="480924" y="2944997"/>
          <a:ext cx="5862294" cy="3517521"/>
        </p:xfrm>
        <a:graphic>
          <a:graphicData uri="http://schemas.openxmlformats.org/drawingml/2006/table">
            <a:tbl>
              <a:tblPr firstCol="1">
                <a:tableStyleId>{2D5ABB26-0587-4C30-8999-92F81FD0307C}</a:tableStyleId>
              </a:tblPr>
              <a:tblGrid>
                <a:gridCol w="3324093">
                  <a:extLst>
                    <a:ext uri="{9D8B030D-6E8A-4147-A177-3AD203B41FA5}">
                      <a16:colId xmlns:a16="http://schemas.microsoft.com/office/drawing/2014/main" val="2049458491"/>
                    </a:ext>
                  </a:extLst>
                </a:gridCol>
                <a:gridCol w="2538201">
                  <a:extLst>
                    <a:ext uri="{9D8B030D-6E8A-4147-A177-3AD203B41FA5}">
                      <a16:colId xmlns:a16="http://schemas.microsoft.com/office/drawing/2014/main" val="2447140001"/>
                    </a:ext>
                  </a:extLst>
                </a:gridCol>
              </a:tblGrid>
              <a:tr h="373411">
                <a:tc>
                  <a:txBody>
                    <a:bodyPr/>
                    <a:lstStyle/>
                    <a:p>
                      <a:pPr marR="139700" algn="ctr">
                        <a:buNone/>
                      </a:pPr>
                      <a:r>
                        <a:rPr lang="en-US" altLang="ja-JP" sz="1000" b="0" kern="100" dirty="0">
                          <a:solidFill>
                            <a:schemeClr val="tx1"/>
                          </a:solidFill>
                          <a:effectLst/>
                        </a:rPr>
                        <a:t>2026</a:t>
                      </a:r>
                      <a:r>
                        <a:rPr lang="ja-JP" sz="1000" b="0" kern="100" dirty="0">
                          <a:solidFill>
                            <a:schemeClr val="tx1"/>
                          </a:solidFill>
                          <a:effectLst/>
                        </a:rPr>
                        <a:t>（</a:t>
                      </a:r>
                      <a:r>
                        <a:rPr lang="en-US" sz="1000" b="0" kern="100" dirty="0">
                          <a:solidFill>
                            <a:schemeClr val="tx1"/>
                          </a:solidFill>
                          <a:effectLst/>
                        </a:rPr>
                        <a:t>R</a:t>
                      </a:r>
                      <a:r>
                        <a:rPr lang="ja-JP" altLang="en-US" sz="1000" b="0" kern="100" dirty="0">
                          <a:solidFill>
                            <a:schemeClr val="tx1"/>
                          </a:solidFill>
                          <a:effectLst/>
                        </a:rPr>
                        <a:t>８</a:t>
                      </a:r>
                      <a:r>
                        <a:rPr lang="ja-JP" sz="1000" b="0" kern="100" dirty="0">
                          <a:solidFill>
                            <a:schemeClr val="tx1"/>
                          </a:solidFill>
                          <a:effectLst/>
                        </a:rPr>
                        <a:t>）年度</a:t>
                      </a:r>
                      <a:endParaRPr lang="ja-JP" sz="1000" b="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139700" algn="ctr">
                        <a:buNone/>
                      </a:pPr>
                      <a:r>
                        <a:rPr lang="en-US" sz="1000" b="0" kern="100" dirty="0">
                          <a:solidFill>
                            <a:schemeClr val="tx1"/>
                          </a:solidFill>
                          <a:effectLst/>
                        </a:rPr>
                        <a:t>2027</a:t>
                      </a:r>
                      <a:r>
                        <a:rPr lang="ja-JP" sz="1000" b="0" kern="100" dirty="0">
                          <a:solidFill>
                            <a:schemeClr val="tx1"/>
                          </a:solidFill>
                          <a:effectLst/>
                        </a:rPr>
                        <a:t>（</a:t>
                      </a:r>
                      <a:r>
                        <a:rPr lang="en-US" sz="1000" b="0" kern="100" dirty="0">
                          <a:solidFill>
                            <a:schemeClr val="tx1"/>
                          </a:solidFill>
                          <a:effectLst/>
                        </a:rPr>
                        <a:t>R</a:t>
                      </a:r>
                      <a:r>
                        <a:rPr lang="ja-JP" altLang="en-US" sz="1000" b="0" kern="100" dirty="0">
                          <a:solidFill>
                            <a:schemeClr val="tx1"/>
                          </a:solidFill>
                          <a:effectLst/>
                        </a:rPr>
                        <a:t>９</a:t>
                      </a:r>
                      <a:r>
                        <a:rPr lang="ja-JP" sz="1000" b="0" kern="100" dirty="0">
                          <a:solidFill>
                            <a:schemeClr val="tx1"/>
                          </a:solidFill>
                          <a:effectLst/>
                        </a:rPr>
                        <a:t>）～</a:t>
                      </a:r>
                      <a:r>
                        <a:rPr lang="en-US" sz="1000" b="0" kern="100" dirty="0">
                          <a:solidFill>
                            <a:schemeClr val="tx1"/>
                          </a:solidFill>
                          <a:effectLst/>
                        </a:rPr>
                        <a:t>2028</a:t>
                      </a:r>
                      <a:r>
                        <a:rPr lang="ja-JP" sz="1000" b="0" kern="100" dirty="0">
                          <a:solidFill>
                            <a:schemeClr val="tx1"/>
                          </a:solidFill>
                          <a:effectLst/>
                        </a:rPr>
                        <a:t>（</a:t>
                      </a:r>
                      <a:r>
                        <a:rPr lang="en-US" sz="1000" b="0" kern="100" dirty="0">
                          <a:solidFill>
                            <a:schemeClr val="tx1"/>
                          </a:solidFill>
                          <a:effectLst/>
                        </a:rPr>
                        <a:t>R</a:t>
                      </a:r>
                      <a:r>
                        <a:rPr lang="en-US" altLang="ja-JP" sz="1000" b="0" kern="100" dirty="0">
                          <a:solidFill>
                            <a:schemeClr val="tx1"/>
                          </a:solidFill>
                          <a:effectLst/>
                        </a:rPr>
                        <a:t>10</a:t>
                      </a:r>
                      <a:r>
                        <a:rPr lang="ja-JP" sz="1000" b="0" kern="100" dirty="0">
                          <a:solidFill>
                            <a:schemeClr val="tx1"/>
                          </a:solidFill>
                          <a:effectLst/>
                        </a:rPr>
                        <a:t>）年度</a:t>
                      </a:r>
                      <a:endParaRPr lang="ja-JP" sz="1000" b="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1051326"/>
                  </a:ext>
                </a:extLst>
              </a:tr>
              <a:tr h="3144110">
                <a:tc>
                  <a:txBody>
                    <a:bodyPr/>
                    <a:lstStyle/>
                    <a:p>
                      <a:pPr marL="0" marR="139700" lvl="0" indent="0">
                        <a:spcAft>
                          <a:spcPts val="544"/>
                        </a:spcAft>
                        <a:buFont typeface="Wingdings" panose="05000000000000000000" pitchFamily="2" charset="2"/>
                        <a:buNone/>
                      </a:pPr>
                      <a:endParaRPr lang="en-US" altLang="ja-JP" sz="1000" b="0" kern="100" dirty="0">
                        <a:solidFill>
                          <a:schemeClr val="tx1"/>
                        </a:solidFill>
                        <a:effectLst/>
                      </a:endParaRPr>
                    </a:p>
                    <a:p>
                      <a:pPr marL="342900" marR="139700" lvl="0" indent="-342900">
                        <a:spcAft>
                          <a:spcPts val="544"/>
                        </a:spcAft>
                        <a:buFont typeface="Wingdings" panose="05000000000000000000" pitchFamily="2" charset="2"/>
                        <a:buChar char=""/>
                      </a:pPr>
                      <a:r>
                        <a:rPr lang="ja-JP" sz="1000" b="0" kern="100" dirty="0">
                          <a:solidFill>
                            <a:schemeClr val="tx1"/>
                          </a:solidFill>
                          <a:effectLst/>
                        </a:rPr>
                        <a:t>基本計画の策定に向け、施設の各機能（ワンストップ支援・コーディネート、普及啓発・情報発信、調査・分析、人材養成）等についてのさらなる検討を進める。</a:t>
                      </a:r>
                    </a:p>
                    <a:p>
                      <a:pPr marL="342900" marR="139700" lvl="0" indent="-342900">
                        <a:spcAft>
                          <a:spcPts val="544"/>
                        </a:spcAft>
                        <a:buFont typeface="Wingdings" panose="05000000000000000000" pitchFamily="2" charset="2"/>
                        <a:buChar char=""/>
                      </a:pPr>
                      <a:r>
                        <a:rPr lang="ja-JP" sz="1000" b="0" kern="100" dirty="0">
                          <a:solidFill>
                            <a:schemeClr val="tx1"/>
                          </a:solidFill>
                          <a:effectLst/>
                        </a:rPr>
                        <a:t>年度内に実証事業を</a:t>
                      </a:r>
                      <a:r>
                        <a:rPr lang="ja-JP" altLang="en-US" sz="1000" b="0" kern="100" dirty="0">
                          <a:solidFill>
                            <a:schemeClr val="tx1"/>
                          </a:solidFill>
                          <a:effectLst/>
                        </a:rPr>
                        <a:t>２</a:t>
                      </a:r>
                      <a:r>
                        <a:rPr lang="ja-JP" sz="1000" b="0" kern="100" dirty="0">
                          <a:solidFill>
                            <a:schemeClr val="tx1"/>
                          </a:solidFill>
                          <a:effectLst/>
                        </a:rPr>
                        <a:t>回実施し、実施結果を基本計画に反映する。</a:t>
                      </a:r>
                    </a:p>
                    <a:p>
                      <a:pPr marL="342900" marR="139700" lvl="0" indent="-342900">
                        <a:spcAft>
                          <a:spcPts val="544"/>
                        </a:spcAft>
                        <a:buFont typeface="Wingdings" panose="05000000000000000000" pitchFamily="2" charset="2"/>
                        <a:buChar char=""/>
                      </a:pPr>
                      <a:r>
                        <a:rPr lang="ja-JP" sz="1000" b="0" kern="100" dirty="0">
                          <a:solidFill>
                            <a:schemeClr val="tx1"/>
                          </a:solidFill>
                          <a:effectLst/>
                        </a:rPr>
                        <a:t>バーチャル環境や生成</a:t>
                      </a:r>
                      <a:r>
                        <a:rPr lang="en-US" sz="1000" b="0" kern="100" dirty="0">
                          <a:solidFill>
                            <a:schemeClr val="tx1"/>
                          </a:solidFill>
                          <a:effectLst/>
                        </a:rPr>
                        <a:t>AI</a:t>
                      </a:r>
                      <a:r>
                        <a:rPr lang="ja-JP" sz="1000" b="0" kern="100" dirty="0">
                          <a:solidFill>
                            <a:schemeClr val="tx1"/>
                          </a:solidFill>
                          <a:effectLst/>
                        </a:rPr>
                        <a:t>等を活用した新たな相談手法を試行実施する。</a:t>
                      </a:r>
                    </a:p>
                    <a:p>
                      <a:pPr marL="342900" marR="139700" lvl="0" indent="-342900">
                        <a:spcAft>
                          <a:spcPts val="544"/>
                        </a:spcAft>
                        <a:buFont typeface="Wingdings" panose="05000000000000000000" pitchFamily="2" charset="2"/>
                        <a:buChar char=""/>
                      </a:pPr>
                      <a:r>
                        <a:rPr lang="ja-JP" sz="1000" b="0" kern="100" dirty="0">
                          <a:solidFill>
                            <a:schemeClr val="tx1"/>
                          </a:solidFill>
                          <a:effectLst/>
                        </a:rPr>
                        <a:t>京都大学に寄附講座を開設し、支援プログラムの開発や医師の人材確保を行う。</a:t>
                      </a:r>
                    </a:p>
                    <a:p>
                      <a:pPr marL="342900" marR="139700" lvl="0" indent="-342900">
                        <a:spcAft>
                          <a:spcPts val="544"/>
                        </a:spcAft>
                        <a:buFont typeface="Wingdings" panose="05000000000000000000" pitchFamily="2" charset="2"/>
                        <a:buChar char=""/>
                      </a:pPr>
                      <a:r>
                        <a:rPr lang="ja-JP" sz="1000" b="0" kern="100" dirty="0">
                          <a:solidFill>
                            <a:schemeClr val="tx1"/>
                          </a:solidFill>
                          <a:effectLst/>
                        </a:rPr>
                        <a:t>センターで従事する人材の確保・養成に着手する。</a:t>
                      </a:r>
                    </a:p>
                    <a:p>
                      <a:pPr marL="342900" marR="139700" lvl="0" indent="-342900">
                        <a:spcAft>
                          <a:spcPts val="544"/>
                        </a:spcAft>
                        <a:buFont typeface="Wingdings" panose="05000000000000000000" pitchFamily="2" charset="2"/>
                        <a:buChar char=""/>
                      </a:pPr>
                      <a:r>
                        <a:rPr lang="ja-JP" sz="1000" b="0" kern="100" dirty="0">
                          <a:solidFill>
                            <a:schemeClr val="tx1"/>
                          </a:solidFill>
                          <a:effectLst/>
                        </a:rPr>
                        <a:t>センターの設置形態や人員体制の検討を行う。</a:t>
                      </a:r>
                    </a:p>
                    <a:p>
                      <a:pPr marL="342900" marR="139700" lvl="0" indent="-342900">
                        <a:spcAft>
                          <a:spcPts val="544"/>
                        </a:spcAft>
                        <a:buFont typeface="Wingdings" panose="05000000000000000000" pitchFamily="2" charset="2"/>
                        <a:buChar char=""/>
                      </a:pPr>
                      <a:r>
                        <a:rPr lang="ja-JP" sz="1000" b="0" kern="100" dirty="0">
                          <a:solidFill>
                            <a:schemeClr val="tx1"/>
                          </a:solidFill>
                          <a:effectLst/>
                        </a:rPr>
                        <a:t>既存の支援機関との役割分担について検討を行う。</a:t>
                      </a:r>
                      <a:endParaRPr lang="ja-JP" sz="1000" b="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139700" lvl="0" indent="-342900">
                        <a:spcAft>
                          <a:spcPts val="544"/>
                        </a:spcAft>
                        <a:buFont typeface="Wingdings" panose="05000000000000000000" pitchFamily="2" charset="2"/>
                        <a:buChar char=""/>
                      </a:pPr>
                      <a:endParaRPr lang="en-US" altLang="ja-JP" sz="1000" b="0" kern="100" dirty="0">
                        <a:solidFill>
                          <a:schemeClr val="tx1"/>
                        </a:solidFill>
                        <a:effectLst/>
                      </a:endParaRPr>
                    </a:p>
                    <a:p>
                      <a:pPr marL="342900" marR="139700" lvl="0" indent="-342900">
                        <a:spcAft>
                          <a:spcPts val="544"/>
                        </a:spcAft>
                        <a:buFont typeface="Wingdings" panose="05000000000000000000" pitchFamily="2" charset="2"/>
                        <a:buChar char=""/>
                      </a:pPr>
                      <a:endParaRPr lang="en-US" altLang="ja-JP" sz="1000" b="0" kern="100" dirty="0">
                        <a:solidFill>
                          <a:schemeClr val="tx1"/>
                        </a:solidFill>
                        <a:effectLst/>
                      </a:endParaRPr>
                    </a:p>
                    <a:p>
                      <a:pPr marL="342900" marR="139700" lvl="0" indent="-342900">
                        <a:spcAft>
                          <a:spcPts val="544"/>
                        </a:spcAft>
                        <a:buFont typeface="Wingdings" panose="05000000000000000000" pitchFamily="2" charset="2"/>
                        <a:buChar char=""/>
                      </a:pPr>
                      <a:r>
                        <a:rPr lang="ja-JP" sz="1000" b="0" kern="100" dirty="0">
                          <a:solidFill>
                            <a:schemeClr val="tx1"/>
                          </a:solidFill>
                          <a:effectLst/>
                        </a:rPr>
                        <a:t>開設場所の選定や施設の整備。</a:t>
                      </a:r>
                    </a:p>
                    <a:p>
                      <a:pPr marL="342900" marR="139700" lvl="0" indent="-342900">
                        <a:spcAft>
                          <a:spcPts val="544"/>
                        </a:spcAft>
                        <a:buFont typeface="Wingdings" panose="05000000000000000000" pitchFamily="2" charset="2"/>
                        <a:buChar char=""/>
                      </a:pPr>
                      <a:r>
                        <a:rPr lang="ja-JP" sz="1000" b="0" kern="100" dirty="0">
                          <a:solidFill>
                            <a:schemeClr val="tx1"/>
                          </a:solidFill>
                          <a:effectLst/>
                        </a:rPr>
                        <a:t>デジタルを活用した相談支援システムや体験型コンテンツを含む啓発展示の準備。</a:t>
                      </a:r>
                      <a:endParaRPr lang="en-US" altLang="ja-JP" sz="1000" b="0" kern="100" dirty="0">
                        <a:solidFill>
                          <a:schemeClr val="tx1"/>
                        </a:solidFill>
                        <a:effectLst/>
                      </a:endParaRPr>
                    </a:p>
                    <a:p>
                      <a:pPr marL="342900" marR="139700" lvl="0" indent="-342900">
                        <a:spcAft>
                          <a:spcPts val="544"/>
                        </a:spcAft>
                        <a:buFont typeface="Wingdings" panose="05000000000000000000" pitchFamily="2" charset="2"/>
                        <a:buChar char=""/>
                      </a:pPr>
                      <a:r>
                        <a:rPr lang="ja-JP" sz="1000" b="0" kern="100" dirty="0">
                          <a:solidFill>
                            <a:schemeClr val="tx1"/>
                          </a:solidFill>
                          <a:effectLst/>
                        </a:rPr>
                        <a:t>自助グループ・民間団体等との連携方策の検討。 </a:t>
                      </a:r>
                      <a:endParaRPr lang="ja-JP" sz="1000" b="0" kern="100" dirty="0">
                        <a:solidFill>
                          <a:schemeClr val="tx1"/>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9852156"/>
                  </a:ext>
                </a:extLst>
              </a:tr>
            </a:tbl>
          </a:graphicData>
        </a:graphic>
      </p:graphicFrame>
      <p:sp>
        <p:nvSpPr>
          <p:cNvPr id="49" name="右中かっこ 48">
            <a:extLst>
              <a:ext uri="{FF2B5EF4-FFF2-40B4-BE49-F238E27FC236}">
                <a16:creationId xmlns:a16="http://schemas.microsoft.com/office/drawing/2014/main" id="{09EE6044-840D-AFC2-168E-7E96EE18B402}"/>
              </a:ext>
            </a:extLst>
          </p:cNvPr>
          <p:cNvSpPr/>
          <p:nvPr/>
        </p:nvSpPr>
        <p:spPr>
          <a:xfrm>
            <a:off x="3666296" y="4878859"/>
            <a:ext cx="283316" cy="1324232"/>
          </a:xfrm>
          <a:prstGeom prst="rightBrace">
            <a:avLst>
              <a:gd name="adj1" fmla="val 28788"/>
              <a:gd name="adj2" fmla="val 48802"/>
            </a:avLst>
          </a:prstGeom>
          <a:ln w="28575"/>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50" name="グループ化 49">
            <a:extLst>
              <a:ext uri="{FF2B5EF4-FFF2-40B4-BE49-F238E27FC236}">
                <a16:creationId xmlns:a16="http://schemas.microsoft.com/office/drawing/2014/main" id="{BCEF7D4B-17AF-7243-01A9-74B23A101021}"/>
              </a:ext>
            </a:extLst>
          </p:cNvPr>
          <p:cNvGrpSpPr/>
          <p:nvPr/>
        </p:nvGrpSpPr>
        <p:grpSpPr>
          <a:xfrm>
            <a:off x="3883555" y="5239032"/>
            <a:ext cx="728345" cy="603885"/>
            <a:chOff x="-15259" y="0"/>
            <a:chExt cx="728420" cy="604434"/>
          </a:xfrm>
        </p:grpSpPr>
        <p:sp>
          <p:nvSpPr>
            <p:cNvPr id="51" name="矢印: 右 50">
              <a:extLst>
                <a:ext uri="{FF2B5EF4-FFF2-40B4-BE49-F238E27FC236}">
                  <a16:creationId xmlns:a16="http://schemas.microsoft.com/office/drawing/2014/main" id="{DD200DA7-257B-BFB9-DD7F-0BF73E69C509}"/>
                </a:ext>
              </a:extLst>
            </p:cNvPr>
            <p:cNvSpPr/>
            <p:nvPr/>
          </p:nvSpPr>
          <p:spPr>
            <a:xfrm>
              <a:off x="46495" y="0"/>
              <a:ext cx="488196" cy="60443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52" name="テキスト ボックス 10">
              <a:extLst>
                <a:ext uri="{FF2B5EF4-FFF2-40B4-BE49-F238E27FC236}">
                  <a16:creationId xmlns:a16="http://schemas.microsoft.com/office/drawing/2014/main" id="{2C3F2D2A-B9B4-0B35-343A-CD74E0D6BFC5}"/>
                </a:ext>
              </a:extLst>
            </p:cNvPr>
            <p:cNvSpPr txBox="1"/>
            <p:nvPr/>
          </p:nvSpPr>
          <p:spPr>
            <a:xfrm>
              <a:off x="-15259" y="166407"/>
              <a:ext cx="728420" cy="30551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R="139700">
                <a:buNone/>
              </a:pPr>
              <a:r>
                <a:rPr lang="ja-JP" sz="1100" kern="100">
                  <a:solidFill>
                    <a:srgbClr val="FFFFFF"/>
                  </a:solidFill>
                  <a:effectLst/>
                  <a:latin typeface="Arial" panose="020B0604020202020204" pitchFamily="34" charset="0"/>
                  <a:ea typeface="メイリオ" panose="020B0604030504040204" pitchFamily="50" charset="-128"/>
                  <a:cs typeface="Times New Roman" panose="02020603050405020304" pitchFamily="18" charset="0"/>
                </a:rPr>
                <a:t>継続</a:t>
              </a:r>
              <a:endParaRPr lang="ja-JP" sz="1100" kern="100">
                <a:effectLst/>
                <a:latin typeface="Arial" panose="020B0604020202020204" pitchFamily="34" charset="0"/>
                <a:ea typeface="メイリオ" panose="020B0604030504040204" pitchFamily="50" charset="-128"/>
                <a:cs typeface="Times New Roman" panose="02020603050405020304" pitchFamily="18" charset="0"/>
              </a:endParaRPr>
            </a:p>
          </p:txBody>
        </p:sp>
      </p:grpSp>
    </p:spTree>
    <p:extLst>
      <p:ext uri="{BB962C8B-B14F-4D97-AF65-F5344CB8AC3E}">
        <p14:creationId xmlns:p14="http://schemas.microsoft.com/office/powerpoint/2010/main" val="18401906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9F661-0454-9ECA-E9A0-FDB9B868D81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722B99B-6C3B-FE06-13CD-800681FE696A}"/>
              </a:ext>
            </a:extLst>
          </p:cNvPr>
          <p:cNvSpPr txBox="1"/>
          <p:nvPr/>
        </p:nvSpPr>
        <p:spPr>
          <a:xfrm>
            <a:off x="497507" y="314061"/>
            <a:ext cx="3731305" cy="132472"/>
          </a:xfrm>
          <a:prstGeom prst="rect">
            <a:avLst/>
          </a:prstGeom>
          <a:noFill/>
        </p:spPr>
        <p:txBody>
          <a:bodyPr wrap="square" lIns="0" tIns="0" rIns="0" bIns="0">
            <a:spAutoFit/>
          </a:bodyPr>
          <a:lstStyle/>
          <a:p>
            <a:r>
              <a:rPr lang="en-US" altLang="ja-JP" sz="861" b="1">
                <a:latin typeface="メイリオ" panose="020B0604030504040204" pitchFamily="50" charset="-128"/>
                <a:ea typeface="メイリオ" panose="020B0604030504040204" pitchFamily="50" charset="-128"/>
              </a:rPr>
              <a:t>Ⅵ. </a:t>
            </a:r>
            <a:r>
              <a:rPr lang="ja-JP" altLang="en-US" sz="861" b="1">
                <a:latin typeface="メイリオ" panose="020B0604030504040204" pitchFamily="50" charset="-128"/>
                <a:ea typeface="メイリオ" panose="020B0604030504040204" pitchFamily="50" charset="-128"/>
              </a:rPr>
              <a:t>開設に向けた準備</a:t>
            </a:r>
          </a:p>
        </p:txBody>
      </p:sp>
      <p:sp>
        <p:nvSpPr>
          <p:cNvPr id="4" name="Rectangle 4">
            <a:extLst>
              <a:ext uri="{FF2B5EF4-FFF2-40B4-BE49-F238E27FC236}">
                <a16:creationId xmlns:a16="http://schemas.microsoft.com/office/drawing/2014/main" id="{66FD80B9-19CC-DDBA-766B-94F3E6E9AFBA}"/>
              </a:ext>
            </a:extLst>
          </p:cNvPr>
          <p:cNvSpPr/>
          <p:nvPr/>
        </p:nvSpPr>
        <p:spPr>
          <a:xfrm>
            <a:off x="497508" y="9352110"/>
            <a:ext cx="5862294" cy="8292"/>
          </a:xfrm>
          <a:prstGeom prst="rect">
            <a:avLst/>
          </a:prstGeom>
          <a:solidFill>
            <a:srgbClr val="C8C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499">
              <a:solidFill>
                <a:schemeClr val="tx1"/>
              </a:solidFill>
              <a:latin typeface="メイリオ" panose="020B0604030504040204" pitchFamily="50" charset="-128"/>
              <a:ea typeface="メイリオ" panose="020B0604030504040204" pitchFamily="50" charset="-128"/>
            </a:endParaRPr>
          </a:p>
        </p:txBody>
      </p:sp>
      <p:sp>
        <p:nvSpPr>
          <p:cNvPr id="5" name="TextBox 5">
            <a:extLst>
              <a:ext uri="{FF2B5EF4-FFF2-40B4-BE49-F238E27FC236}">
                <a16:creationId xmlns:a16="http://schemas.microsoft.com/office/drawing/2014/main" id="{8EA8D8B0-204C-9721-8142-390D926FA508}"/>
              </a:ext>
            </a:extLst>
          </p:cNvPr>
          <p:cNvSpPr txBox="1"/>
          <p:nvPr/>
        </p:nvSpPr>
        <p:spPr>
          <a:xfrm>
            <a:off x="4145898" y="9410153"/>
            <a:ext cx="2213908" cy="139590"/>
          </a:xfrm>
          <a:prstGeom prst="rect">
            <a:avLst/>
          </a:prstGeom>
          <a:noFill/>
        </p:spPr>
        <p:txBody>
          <a:bodyPr wrap="square" lIns="0" tIns="0" rIns="0" bIns="0">
            <a:spAutoFit/>
          </a:bodyPr>
          <a:lstStyle>
            <a:defPPr>
              <a:defRPr lang="en-US"/>
            </a:defPPr>
            <a:lvl1pPr algn="r">
              <a:defRPr sz="907">
                <a:latin typeface="Arial"/>
              </a:defRPr>
            </a:lvl1pPr>
          </a:lstStyle>
          <a:p>
            <a:r>
              <a:rPr lang="en-US" dirty="0"/>
              <a:t>30</a:t>
            </a:r>
            <a:r>
              <a:rPr dirty="0"/>
              <a:t> </a:t>
            </a:r>
            <a:r>
              <a:rPr lang="en-US" altLang="ja-JP" dirty="0"/>
              <a:t>/ 30</a:t>
            </a:r>
            <a:endParaRPr dirty="0"/>
          </a:p>
        </p:txBody>
      </p:sp>
      <p:sp>
        <p:nvSpPr>
          <p:cNvPr id="15" name="Rectangle 1">
            <a:extLst>
              <a:ext uri="{FF2B5EF4-FFF2-40B4-BE49-F238E27FC236}">
                <a16:creationId xmlns:a16="http://schemas.microsoft.com/office/drawing/2014/main" id="{69DD6023-9C38-1EC4-7BAB-349E1868A22D}"/>
              </a:ext>
            </a:extLst>
          </p:cNvPr>
          <p:cNvSpPr/>
          <p:nvPr/>
        </p:nvSpPr>
        <p:spPr>
          <a:xfrm>
            <a:off x="497508" y="562814"/>
            <a:ext cx="5862294" cy="8292"/>
          </a:xfrm>
          <a:prstGeom prst="rect">
            <a:avLst/>
          </a:prstGeom>
          <a:solidFill>
            <a:srgbClr val="C8C8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1499">
              <a:solidFill>
                <a:schemeClr val="tx1"/>
              </a:solidFill>
              <a:latin typeface="メイリオ" panose="020B0604030504040204" pitchFamily="50" charset="-128"/>
              <a:ea typeface="メイリオ" panose="020B0604030504040204" pitchFamily="50" charset="-128"/>
            </a:endParaRPr>
          </a:p>
        </p:txBody>
      </p:sp>
      <p:sp>
        <p:nvSpPr>
          <p:cNvPr id="29" name="Rectangle 9">
            <a:extLst>
              <a:ext uri="{FF2B5EF4-FFF2-40B4-BE49-F238E27FC236}">
                <a16:creationId xmlns:a16="http://schemas.microsoft.com/office/drawing/2014/main" id="{80E939CE-8725-86A9-C9D7-CD4F939F27BF}"/>
              </a:ext>
            </a:extLst>
          </p:cNvPr>
          <p:cNvSpPr/>
          <p:nvPr/>
        </p:nvSpPr>
        <p:spPr>
          <a:xfrm>
            <a:off x="480924" y="776687"/>
            <a:ext cx="5862294" cy="29021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32" name="Rectangle 10">
            <a:extLst>
              <a:ext uri="{FF2B5EF4-FFF2-40B4-BE49-F238E27FC236}">
                <a16:creationId xmlns:a16="http://schemas.microsoft.com/office/drawing/2014/main" id="{BAA28F4C-2BC1-203E-CB56-EDC6F049DF80}"/>
              </a:ext>
            </a:extLst>
          </p:cNvPr>
          <p:cNvSpPr/>
          <p:nvPr/>
        </p:nvSpPr>
        <p:spPr>
          <a:xfrm>
            <a:off x="480923" y="776687"/>
            <a:ext cx="66334" cy="290213"/>
          </a:xfrm>
          <a:prstGeom prst="rect">
            <a:avLst/>
          </a:prstGeom>
          <a:solidFill>
            <a:srgbClr val="0033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sz="997">
              <a:solidFill>
                <a:schemeClr val="tx1"/>
              </a:solidFill>
              <a:latin typeface="メイリオ" panose="020B0604030504040204" pitchFamily="50" charset="-128"/>
              <a:ea typeface="メイリオ" panose="020B0604030504040204" pitchFamily="50" charset="-128"/>
            </a:endParaRPr>
          </a:p>
        </p:txBody>
      </p:sp>
      <p:sp>
        <p:nvSpPr>
          <p:cNvPr id="45" name="TextBox 15">
            <a:extLst>
              <a:ext uri="{FF2B5EF4-FFF2-40B4-BE49-F238E27FC236}">
                <a16:creationId xmlns:a16="http://schemas.microsoft.com/office/drawing/2014/main" id="{EAB7B48A-B351-607F-4583-93DFB8A919A8}"/>
              </a:ext>
            </a:extLst>
          </p:cNvPr>
          <p:cNvSpPr txBox="1"/>
          <p:nvPr/>
        </p:nvSpPr>
        <p:spPr>
          <a:xfrm>
            <a:off x="547257" y="856680"/>
            <a:ext cx="5472580" cy="195438"/>
          </a:xfrm>
          <a:prstGeom prst="rect">
            <a:avLst/>
          </a:prstGeom>
          <a:noFill/>
          <a:effectLst/>
        </p:spPr>
        <p:txBody>
          <a:bodyPr wrap="square" lIns="0" tIns="0" rIns="0" bIns="0">
            <a:spAutoFit/>
          </a:bodyPr>
          <a:lstStyle/>
          <a:p>
            <a:r>
              <a:rPr lang="en-US" altLang="zh-TW" sz="1270" b="1">
                <a:latin typeface="メイリオ" panose="020B0604030504040204" pitchFamily="50" charset="-128"/>
                <a:ea typeface="メイリオ" panose="020B0604030504040204" pitchFamily="50" charset="-128"/>
              </a:rPr>
              <a:t>【</a:t>
            </a:r>
            <a:r>
              <a:rPr lang="zh-TW" altLang="en-US" sz="1270" b="1">
                <a:latin typeface="メイリオ" panose="020B0604030504040204" pitchFamily="50" charset="-128"/>
                <a:ea typeface="メイリオ" panose="020B0604030504040204" pitchFamily="50" charset="-128"/>
              </a:rPr>
              <a:t>実証事業概要</a:t>
            </a:r>
            <a:r>
              <a:rPr lang="en-US" altLang="zh-TW" sz="1270" b="1">
                <a:latin typeface="メイリオ" panose="020B0604030504040204" pitchFamily="50" charset="-128"/>
                <a:ea typeface="メイリオ" panose="020B0604030504040204" pitchFamily="50" charset="-128"/>
              </a:rPr>
              <a:t>】</a:t>
            </a:r>
            <a:endParaRPr lang="ja-JP" altLang="en-US" sz="1270" b="1">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A9E7FE9C-AB93-28E8-9DD7-5E233458867B}"/>
              </a:ext>
            </a:extLst>
          </p:cNvPr>
          <p:cNvSpPr txBox="1"/>
          <p:nvPr/>
        </p:nvSpPr>
        <p:spPr>
          <a:xfrm>
            <a:off x="489215" y="1397054"/>
            <a:ext cx="5878879" cy="7876515"/>
          </a:xfrm>
          <a:prstGeom prst="rect">
            <a:avLst/>
          </a:prstGeom>
          <a:noFill/>
        </p:spPr>
        <p:txBody>
          <a:bodyPr wrap="square">
            <a:spAutoFit/>
          </a:bodyPr>
          <a:lstStyle/>
          <a:p>
            <a:pPr marL="171450" indent="-171450">
              <a:spcAft>
                <a:spcPts val="544"/>
              </a:spcAft>
              <a:buFont typeface="Wingdings" panose="05000000000000000000" pitchFamily="2" charset="2"/>
              <a:buChar char="l"/>
            </a:pPr>
            <a:r>
              <a:rPr lang="ja-JP" altLang="en-US" sz="1000" dirty="0"/>
              <a:t>実施目的：１か月間の交通至便地での実施結果を、センターの整備・運営等に反映する。</a:t>
            </a:r>
          </a:p>
          <a:p>
            <a:pPr>
              <a:spcAft>
                <a:spcPts val="544"/>
              </a:spcAft>
            </a:pPr>
            <a:r>
              <a:rPr lang="ja-JP" altLang="en-US" sz="1000" dirty="0"/>
              <a:t> </a:t>
            </a:r>
          </a:p>
          <a:p>
            <a:pPr marL="171450" indent="-171450">
              <a:spcAft>
                <a:spcPts val="544"/>
              </a:spcAft>
              <a:buFont typeface="Wingdings" panose="05000000000000000000" pitchFamily="2" charset="2"/>
              <a:buChar char="l"/>
            </a:pPr>
            <a:r>
              <a:rPr lang="ja-JP" altLang="en-US" sz="1000" dirty="0"/>
              <a:t>主な実証項目</a:t>
            </a:r>
          </a:p>
          <a:p>
            <a:pPr>
              <a:spcAft>
                <a:spcPts val="544"/>
              </a:spcAft>
            </a:pPr>
            <a:r>
              <a:rPr lang="ja-JP" altLang="en-US" sz="1000" dirty="0"/>
              <a:t>　開設場所　　     ：交通至便地に開設した際の利用者層（相談・啓発）を把握</a:t>
            </a:r>
          </a:p>
          <a:p>
            <a:pPr>
              <a:spcAft>
                <a:spcPts val="544"/>
              </a:spcAft>
            </a:pPr>
            <a:r>
              <a:rPr lang="ja-JP" altLang="en-US" sz="1000" dirty="0"/>
              <a:t>　時間帯・曜日　 ：平日夜間や休日の支援ニーズや来場者（相談・啓発）の属性を把握</a:t>
            </a:r>
          </a:p>
          <a:p>
            <a:pPr>
              <a:spcAft>
                <a:spcPts val="544"/>
              </a:spcAft>
            </a:pPr>
            <a:r>
              <a:rPr lang="ja-JP" altLang="en-US" sz="1000" dirty="0"/>
              <a:t>　会場内での啓発 ：啓発効果が高く、気軽に利用しやすい施設の在り方を把握</a:t>
            </a:r>
          </a:p>
          <a:p>
            <a:pPr>
              <a:spcAft>
                <a:spcPts val="544"/>
              </a:spcAft>
            </a:pPr>
            <a:r>
              <a:rPr lang="ja-JP" altLang="en-US" sz="1000" dirty="0"/>
              <a:t> </a:t>
            </a:r>
            <a:endParaRPr lang="en-US" altLang="ja-JP" sz="1000" dirty="0"/>
          </a:p>
          <a:p>
            <a:pPr marL="171450" indent="-171450">
              <a:spcAft>
                <a:spcPts val="544"/>
              </a:spcAft>
              <a:buFont typeface="Wingdings" panose="05000000000000000000" pitchFamily="2" charset="2"/>
              <a:buChar char="l"/>
            </a:pPr>
            <a:r>
              <a:rPr lang="ja-JP" altLang="en-US" sz="1000" dirty="0"/>
              <a:t>第１回実施内容</a:t>
            </a:r>
          </a:p>
          <a:p>
            <a:pPr>
              <a:spcAft>
                <a:spcPts val="544"/>
              </a:spcAft>
            </a:pPr>
            <a:r>
              <a:rPr lang="ja-JP" altLang="en-US" sz="1000" dirty="0"/>
              <a:t>   開催期間　　　 ：９月９日（水）～</a:t>
            </a:r>
            <a:r>
              <a:rPr lang="en-US" altLang="ja-JP" sz="1000" dirty="0"/>
              <a:t>10</a:t>
            </a:r>
            <a:r>
              <a:rPr lang="ja-JP" altLang="en-US" sz="1000" dirty="0"/>
              <a:t>月６日（火）</a:t>
            </a:r>
            <a:r>
              <a:rPr lang="en-US" altLang="ja-JP" sz="1000" dirty="0"/>
              <a:t>10</a:t>
            </a:r>
            <a:r>
              <a:rPr lang="ja-JP" altLang="en-US" sz="1000" dirty="0"/>
              <a:t>時～</a:t>
            </a:r>
            <a:r>
              <a:rPr lang="en-US" altLang="ja-JP" sz="1000" dirty="0"/>
              <a:t>20</a:t>
            </a:r>
            <a:r>
              <a:rPr lang="ja-JP" altLang="en-US" sz="1000" dirty="0"/>
              <a:t>時</a:t>
            </a:r>
            <a:r>
              <a:rPr lang="en-US" altLang="ja-JP" sz="1000" dirty="0"/>
              <a:t>30</a:t>
            </a:r>
            <a:r>
              <a:rPr lang="ja-JP" altLang="en-US" sz="1000" dirty="0"/>
              <a:t>分　土日祝も開場</a:t>
            </a:r>
          </a:p>
          <a:p>
            <a:pPr>
              <a:spcAft>
                <a:spcPts val="544"/>
              </a:spcAft>
            </a:pPr>
            <a:r>
              <a:rPr lang="ja-JP" altLang="en-US" sz="1000" dirty="0"/>
              <a:t>   場　　所            ：メイン会場「</a:t>
            </a:r>
            <a:r>
              <a:rPr lang="en-US" altLang="ja-JP" sz="1000" dirty="0"/>
              <a:t>E-ma</a:t>
            </a:r>
            <a:r>
              <a:rPr lang="ja-JP" altLang="en-US" sz="1000" dirty="0"/>
              <a:t>」 １階（大阪駅前第４ビル北側）</a:t>
            </a:r>
          </a:p>
          <a:p>
            <a:pPr>
              <a:spcAft>
                <a:spcPts val="544"/>
              </a:spcAft>
            </a:pPr>
            <a:r>
              <a:rPr lang="ja-JP" altLang="en-US" sz="1000" dirty="0"/>
              <a:t>　　　　　               リファレンス大阪駅前第４ビル貸会議室 ほか</a:t>
            </a:r>
            <a:endParaRPr lang="en-US" altLang="ja-JP" sz="1000" dirty="0"/>
          </a:p>
          <a:p>
            <a:pPr>
              <a:spcAft>
                <a:spcPts val="544"/>
              </a:spcAft>
            </a:pPr>
            <a:endParaRPr lang="en-US" altLang="ja-JP" sz="1000" dirty="0"/>
          </a:p>
          <a:p>
            <a:pPr>
              <a:spcAft>
                <a:spcPts val="544"/>
              </a:spcAft>
            </a:pPr>
            <a:endParaRPr lang="ja-JP" altLang="en-US" sz="1000" dirty="0"/>
          </a:p>
          <a:p>
            <a:pPr>
              <a:spcAft>
                <a:spcPts val="544"/>
              </a:spcAft>
            </a:pPr>
            <a:r>
              <a:rPr lang="en-US" altLang="ja-JP" sz="1000" dirty="0"/>
              <a:t>   </a:t>
            </a:r>
            <a:r>
              <a:rPr lang="ja-JP" altLang="en-US" sz="1000" dirty="0"/>
              <a:t>実施内容</a:t>
            </a:r>
            <a:endParaRPr lang="en-US" altLang="ja-JP" sz="1000" dirty="0"/>
          </a:p>
          <a:p>
            <a:pPr>
              <a:spcAft>
                <a:spcPts val="544"/>
              </a:spcAft>
            </a:pPr>
            <a:r>
              <a:rPr lang="en-US" altLang="ja-JP" sz="1000" dirty="0"/>
              <a:t>      </a:t>
            </a:r>
            <a:r>
              <a:rPr lang="ja-JP" altLang="en-US" sz="1000" dirty="0"/>
              <a:t>①個別相談</a:t>
            </a:r>
          </a:p>
          <a:p>
            <a:pPr>
              <a:spcAft>
                <a:spcPts val="544"/>
              </a:spcAft>
            </a:pPr>
            <a:r>
              <a:rPr lang="ja-JP" altLang="en-US" sz="1000" dirty="0"/>
              <a:t>          ・時間：平日</a:t>
            </a:r>
            <a:r>
              <a:rPr lang="en-US" altLang="ja-JP" sz="1000" dirty="0"/>
              <a:t>13</a:t>
            </a:r>
            <a:r>
              <a:rPr lang="ja-JP" altLang="en-US" sz="1000" dirty="0"/>
              <a:t>時～</a:t>
            </a:r>
            <a:r>
              <a:rPr lang="en-US" altLang="ja-JP" sz="1000" dirty="0"/>
              <a:t>20</a:t>
            </a:r>
            <a:r>
              <a:rPr lang="ja-JP" altLang="en-US" sz="1000" dirty="0"/>
              <a:t>時</a:t>
            </a:r>
            <a:r>
              <a:rPr lang="en-US" altLang="ja-JP" sz="1000" dirty="0"/>
              <a:t>30</a:t>
            </a:r>
            <a:r>
              <a:rPr lang="ja-JP" altLang="en-US" sz="1000" dirty="0"/>
              <a:t>分（最終受付：</a:t>
            </a:r>
            <a:r>
              <a:rPr lang="en-US" altLang="ja-JP" sz="1000" dirty="0"/>
              <a:t>19</a:t>
            </a:r>
            <a:r>
              <a:rPr lang="ja-JP" altLang="en-US" sz="1000" dirty="0"/>
              <a:t>時）　平日の一部は午前中から実施。</a:t>
            </a:r>
          </a:p>
          <a:p>
            <a:pPr>
              <a:spcAft>
                <a:spcPts val="544"/>
              </a:spcAft>
            </a:pPr>
            <a:r>
              <a:rPr lang="ja-JP" altLang="en-US" sz="1000" dirty="0"/>
              <a:t>          ・土曜・日曜・祝日</a:t>
            </a:r>
            <a:r>
              <a:rPr lang="en-US" altLang="ja-JP" sz="1000" dirty="0"/>
              <a:t>10</a:t>
            </a:r>
            <a:r>
              <a:rPr lang="ja-JP" altLang="en-US" sz="1000" dirty="0"/>
              <a:t>時～</a:t>
            </a:r>
            <a:r>
              <a:rPr lang="en-US" altLang="ja-JP" sz="1000" dirty="0"/>
              <a:t>17</a:t>
            </a:r>
            <a:r>
              <a:rPr lang="ja-JP" altLang="en-US" sz="1000" dirty="0"/>
              <a:t>時</a:t>
            </a:r>
            <a:r>
              <a:rPr lang="en-US" altLang="ja-JP" sz="1000" dirty="0"/>
              <a:t>30</a:t>
            </a:r>
            <a:r>
              <a:rPr lang="ja-JP" altLang="en-US" sz="1000" dirty="0"/>
              <a:t>分（最終受付：</a:t>
            </a:r>
            <a:r>
              <a:rPr lang="en-US" altLang="ja-JP" sz="1000" dirty="0"/>
              <a:t>16</a:t>
            </a:r>
            <a:r>
              <a:rPr lang="ja-JP" altLang="en-US" sz="1000" dirty="0"/>
              <a:t>時）</a:t>
            </a:r>
          </a:p>
          <a:p>
            <a:pPr>
              <a:spcAft>
                <a:spcPts val="544"/>
              </a:spcAft>
            </a:pPr>
            <a:r>
              <a:rPr lang="ja-JP" altLang="en-US" sz="1000" dirty="0"/>
              <a:t>          ・場所：メイン会場</a:t>
            </a:r>
          </a:p>
          <a:p>
            <a:pPr>
              <a:spcAft>
                <a:spcPts val="544"/>
              </a:spcAft>
            </a:pPr>
            <a:r>
              <a:rPr lang="ja-JP" altLang="en-US" sz="1000" dirty="0"/>
              <a:t>          ・体制：府市の専門職（社会福祉職、保健師）が中心となり、一部の時間帯は医師が同席</a:t>
            </a:r>
          </a:p>
          <a:p>
            <a:pPr>
              <a:spcAft>
                <a:spcPts val="544"/>
              </a:spcAft>
            </a:pPr>
            <a:endParaRPr lang="en-US" altLang="ja-JP" sz="1000" dirty="0"/>
          </a:p>
          <a:p>
            <a:pPr>
              <a:spcAft>
                <a:spcPts val="544"/>
              </a:spcAft>
            </a:pPr>
            <a:r>
              <a:rPr lang="ja-JP" altLang="en-US" sz="1000" dirty="0"/>
              <a:t>      ②オンライン相談：一部の時間帯は、民間団体等にもつなぎ、相談を受ける</a:t>
            </a:r>
          </a:p>
          <a:p>
            <a:pPr>
              <a:spcAft>
                <a:spcPts val="544"/>
              </a:spcAft>
            </a:pPr>
            <a:r>
              <a:rPr lang="ja-JP" altLang="en-US" sz="1000" dirty="0"/>
              <a:t>      ③普及啓発・情報発信</a:t>
            </a:r>
          </a:p>
          <a:p>
            <a:pPr>
              <a:spcAft>
                <a:spcPts val="544"/>
              </a:spcAft>
            </a:pPr>
            <a:r>
              <a:rPr lang="ja-JP" altLang="en-US" sz="1000" dirty="0"/>
              <a:t>         ・依存症の理解展示（依存症に関するパネル展示、ストレス解消法の体験展示等）</a:t>
            </a:r>
          </a:p>
          <a:p>
            <a:pPr>
              <a:spcAft>
                <a:spcPts val="544"/>
              </a:spcAft>
            </a:pPr>
            <a:r>
              <a:rPr lang="ja-JP" altLang="en-US" sz="1000" dirty="0"/>
              <a:t>　　  ・対話ブース（コンシェルジュによる声掛けを通じて相談にもつなげる）</a:t>
            </a:r>
            <a:endParaRPr lang="en-US" altLang="ja-JP" sz="1000" dirty="0"/>
          </a:p>
          <a:p>
            <a:pPr>
              <a:spcAft>
                <a:spcPts val="544"/>
              </a:spcAft>
            </a:pPr>
            <a:endParaRPr lang="en-US" altLang="ja-JP" sz="1000" dirty="0"/>
          </a:p>
          <a:p>
            <a:pPr>
              <a:spcAft>
                <a:spcPts val="544"/>
              </a:spcAft>
            </a:pPr>
            <a:endParaRPr lang="en-US" altLang="ja-JP" sz="1000" dirty="0"/>
          </a:p>
          <a:p>
            <a:pPr>
              <a:spcAft>
                <a:spcPts val="544"/>
              </a:spcAft>
            </a:pPr>
            <a:endParaRPr lang="en-US" altLang="ja-JP" sz="1000" dirty="0"/>
          </a:p>
          <a:p>
            <a:pPr>
              <a:spcAft>
                <a:spcPts val="544"/>
              </a:spcAft>
            </a:pPr>
            <a:endParaRPr lang="en-US" altLang="ja-JP" sz="1000" dirty="0"/>
          </a:p>
          <a:p>
            <a:pPr>
              <a:spcAft>
                <a:spcPts val="544"/>
              </a:spcAft>
            </a:pPr>
            <a:endParaRPr lang="ja-JP" altLang="en-US" sz="1000" dirty="0"/>
          </a:p>
          <a:p>
            <a:pPr>
              <a:spcAft>
                <a:spcPts val="544"/>
              </a:spcAft>
            </a:pPr>
            <a:r>
              <a:rPr lang="ja-JP" altLang="en-US" sz="1000" dirty="0"/>
              <a:t>      ④セミナー</a:t>
            </a:r>
          </a:p>
          <a:p>
            <a:pPr>
              <a:spcAft>
                <a:spcPts val="544"/>
              </a:spcAft>
            </a:pPr>
            <a:r>
              <a:rPr lang="ja-JP" altLang="en-US" sz="1000" dirty="0"/>
              <a:t>　　 ・依存症の正しい知識の普及啓発のため、医療関係者や民間団体によるセミナーを実施</a:t>
            </a:r>
          </a:p>
          <a:p>
            <a:pPr>
              <a:spcAft>
                <a:spcPts val="544"/>
              </a:spcAft>
            </a:pPr>
            <a:r>
              <a:rPr lang="ja-JP" altLang="en-US" sz="1000" dirty="0"/>
              <a:t>        ・大学や民間団体等によるセミナー・相談会</a:t>
            </a:r>
          </a:p>
          <a:p>
            <a:pPr>
              <a:spcAft>
                <a:spcPts val="544"/>
              </a:spcAft>
            </a:pPr>
            <a:r>
              <a:rPr lang="ja-JP" altLang="en-US" sz="1000" dirty="0"/>
              <a:t>        ・有識者と著名人による講演・トークセッションなど</a:t>
            </a:r>
          </a:p>
          <a:p>
            <a:pPr>
              <a:spcAft>
                <a:spcPts val="544"/>
              </a:spcAft>
            </a:pPr>
            <a:r>
              <a:rPr lang="en-US" altLang="ja-JP" sz="1000" dirty="0"/>
              <a:t>       ※</a:t>
            </a:r>
            <a:r>
              <a:rPr lang="ja-JP" altLang="en-US" sz="1000" dirty="0"/>
              <a:t>セミナーやトークセッションは、オンライン配信、事後の動画配信も行う（一部除く）</a:t>
            </a:r>
          </a:p>
          <a:p>
            <a:pPr>
              <a:spcAft>
                <a:spcPts val="544"/>
              </a:spcAft>
            </a:pPr>
            <a:r>
              <a:rPr lang="ja-JP" altLang="en-US" sz="1000" dirty="0"/>
              <a:t> </a:t>
            </a:r>
            <a:endParaRPr lang="en-US" altLang="ja-JP" sz="1000" dirty="0"/>
          </a:p>
          <a:p>
            <a:pPr>
              <a:spcAft>
                <a:spcPts val="544"/>
              </a:spcAft>
            </a:pPr>
            <a:r>
              <a:rPr lang="ja-JP" altLang="en-US" sz="1000" dirty="0"/>
              <a:t>　　</a:t>
            </a:r>
            <a:r>
              <a:rPr lang="en-US" altLang="ja-JP" sz="1000" dirty="0"/>
              <a:t>※</a:t>
            </a:r>
            <a:r>
              <a:rPr lang="ja-JP" altLang="en-US" sz="1000" dirty="0"/>
              <a:t>第２回を</a:t>
            </a:r>
            <a:r>
              <a:rPr lang="en-US" altLang="ja-JP" sz="1000" dirty="0"/>
              <a:t>12</a:t>
            </a:r>
            <a:r>
              <a:rPr lang="ja-JP" altLang="en-US" sz="1000" dirty="0"/>
              <a:t>月頃に実施予定。</a:t>
            </a:r>
          </a:p>
        </p:txBody>
      </p:sp>
      <p:pic>
        <p:nvPicPr>
          <p:cNvPr id="2" name="図 1">
            <a:extLst>
              <a:ext uri="{FF2B5EF4-FFF2-40B4-BE49-F238E27FC236}">
                <a16:creationId xmlns:a16="http://schemas.microsoft.com/office/drawing/2014/main" id="{94CB8205-C950-B727-69BE-BF72D49790B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40087" y="3643105"/>
            <a:ext cx="1824737" cy="816444"/>
          </a:xfrm>
          <a:prstGeom prst="rect">
            <a:avLst/>
          </a:prstGeom>
          <a:noFill/>
          <a:ln>
            <a:noFill/>
          </a:ln>
        </p:spPr>
      </p:pic>
      <p:pic>
        <p:nvPicPr>
          <p:cNvPr id="6" name="図 5">
            <a:extLst>
              <a:ext uri="{FF2B5EF4-FFF2-40B4-BE49-F238E27FC236}">
                <a16:creationId xmlns:a16="http://schemas.microsoft.com/office/drawing/2014/main" id="{679DB518-20DC-4ACC-1AE4-5F0F6C678EC3}"/>
              </a:ext>
            </a:extLst>
          </p:cNvPr>
          <p:cNvPicPr>
            <a:picLocks noChangeAspect="1"/>
          </p:cNvPicPr>
          <p:nvPr/>
        </p:nvPicPr>
        <p:blipFill>
          <a:blip r:embed="rId3"/>
          <a:srcRect l="16753" b="5100"/>
          <a:stretch>
            <a:fillRect/>
          </a:stretch>
        </p:blipFill>
        <p:spPr>
          <a:xfrm>
            <a:off x="3412071" y="6585871"/>
            <a:ext cx="1169034" cy="1114167"/>
          </a:xfrm>
          <a:prstGeom prst="rect">
            <a:avLst/>
          </a:prstGeom>
        </p:spPr>
      </p:pic>
      <p:pic>
        <p:nvPicPr>
          <p:cNvPr id="7" name="図 6">
            <a:extLst>
              <a:ext uri="{FF2B5EF4-FFF2-40B4-BE49-F238E27FC236}">
                <a16:creationId xmlns:a16="http://schemas.microsoft.com/office/drawing/2014/main" id="{C5409037-158C-930F-EFC2-B6A5468396A8}"/>
              </a:ext>
            </a:extLst>
          </p:cNvPr>
          <p:cNvPicPr>
            <a:picLocks noChangeAspect="1"/>
          </p:cNvPicPr>
          <p:nvPr/>
        </p:nvPicPr>
        <p:blipFill>
          <a:blip r:embed="rId4"/>
          <a:stretch>
            <a:fillRect/>
          </a:stretch>
        </p:blipFill>
        <p:spPr>
          <a:xfrm>
            <a:off x="4697004" y="6665689"/>
            <a:ext cx="1314173" cy="1034349"/>
          </a:xfrm>
          <a:prstGeom prst="rect">
            <a:avLst/>
          </a:prstGeom>
        </p:spPr>
      </p:pic>
    </p:spTree>
    <p:extLst>
      <p:ext uri="{BB962C8B-B14F-4D97-AF65-F5344CB8AC3E}">
        <p14:creationId xmlns:p14="http://schemas.microsoft.com/office/powerpoint/2010/main" val="22067883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大阪依存症センター基本構想">
      <a:majorFont>
        <a:latin typeface="Arial"/>
        <a:ea typeface="メイリオ"/>
        <a:cs typeface=""/>
      </a:majorFont>
      <a:minorFont>
        <a:latin typeface="Arial"/>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7689</Words>
  <Application>Microsoft Office PowerPoint</Application>
  <PresentationFormat>A4 210 x 297 mm</PresentationFormat>
  <Paragraphs>384</Paragraphs>
  <Slides>30</Slides>
  <Notes>3</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30</vt:i4>
      </vt:variant>
    </vt:vector>
  </HeadingPairs>
  <TitlesOfParts>
    <vt:vector size="36" baseType="lpstr">
      <vt:lpstr>Meiryo</vt:lpstr>
      <vt:lpstr>Meiryo</vt:lpstr>
      <vt:lpstr>游ゴシック</vt:lpstr>
      <vt:lpstr>Arial</vt:lpstr>
      <vt:lpstr>Wingdings</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2026-09-17T10:33:48Z</dcterms:created>
  <dcterms:modified xsi:type="dcterms:W3CDTF">2026-09-17T10:34:23Z</dcterms:modified>
  <cp:category/>
</cp:coreProperties>
</file>