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28" autoAdjust="0"/>
    <p:restoredTop sz="94802" autoAdjust="0"/>
  </p:normalViewPr>
  <p:slideViewPr>
    <p:cSldViewPr>
      <p:cViewPr varScale="1">
        <p:scale>
          <a:sx n="63" d="100"/>
          <a:sy n="63" d="100"/>
        </p:scale>
        <p:origin x="614" y="6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7" tIns="45712" rIns="91427" bIns="45712" rtlCol="0"/>
          <a:lstStyle>
            <a:lvl1pPr algn="r">
              <a:defRPr sz="1200"/>
            </a:lvl1pPr>
          </a:lstStyle>
          <a:p>
            <a:fld id="{BBDBBA56-D06D-40C3-9F89-885C8AFB6C41}" type="datetimeFigureOut">
              <a:rPr kumimoji="1" lang="ja-JP" altLang="en-US" smtClean="0"/>
              <a:t>2024/3/12</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27" tIns="45712" rIns="91427" bIns="45712"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7" tIns="45712" rIns="91427"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6887"/>
          </a:xfrm>
          <a:prstGeom prst="rect">
            <a:avLst/>
          </a:prstGeom>
        </p:spPr>
        <p:txBody>
          <a:bodyPr vert="horz" lIns="91427" tIns="45712" rIns="91427"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6887"/>
          </a:xfrm>
          <a:prstGeom prst="rect">
            <a:avLst/>
          </a:prstGeom>
        </p:spPr>
        <p:txBody>
          <a:bodyPr vert="horz" lIns="91427" tIns="45712" rIns="91427" bIns="45712" rtlCol="0" anchor="b"/>
          <a:lstStyle>
            <a:lvl1pPr algn="r">
              <a:defRPr sz="1200"/>
            </a:lvl1pPr>
          </a:lstStyle>
          <a:p>
            <a:fld id="{B9274038-33B6-4AA5-8F36-95E00B61971E}" type="slidenum">
              <a:rPr kumimoji="1" lang="ja-JP" altLang="en-US" smtClean="0"/>
              <a:t>‹#›</a:t>
            </a:fld>
            <a:endParaRPr kumimoji="1" lang="ja-JP" altLang="en-US"/>
          </a:p>
        </p:txBody>
      </p:sp>
    </p:spTree>
    <p:extLst>
      <p:ext uri="{BB962C8B-B14F-4D97-AF65-F5344CB8AC3E}">
        <p14:creationId xmlns:p14="http://schemas.microsoft.com/office/powerpoint/2010/main" val="1238997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9274038-33B6-4AA5-8F36-95E00B61971E}" type="slidenum">
              <a:rPr kumimoji="1" lang="ja-JP" altLang="en-US" smtClean="0"/>
              <a:t>1</a:t>
            </a:fld>
            <a:endParaRPr kumimoji="1" lang="ja-JP" altLang="en-US"/>
          </a:p>
        </p:txBody>
      </p:sp>
    </p:spTree>
    <p:extLst>
      <p:ext uri="{BB962C8B-B14F-4D97-AF65-F5344CB8AC3E}">
        <p14:creationId xmlns:p14="http://schemas.microsoft.com/office/powerpoint/2010/main" val="2936403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2630004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0297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4084330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340543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95708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81883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65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225970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2753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3669267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3063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2141A48-9C6F-45D4-92D9-0C4A089F63B6}" type="datetimeFigureOut">
              <a:rPr kumimoji="1" lang="ja-JP" altLang="en-US" smtClean="0"/>
              <a:t>2024/3/12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255993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05597" y="1979712"/>
            <a:ext cx="6192688" cy="4104457"/>
          </a:xfrm>
          <a:prstGeom prst="rect">
            <a:avLst/>
          </a:prstGeom>
          <a:ln w="9525">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endParaRPr>
          </a:p>
        </p:txBody>
      </p:sp>
      <p:sp>
        <p:nvSpPr>
          <p:cNvPr id="5" name="タイトル 1"/>
          <p:cNvSpPr txBox="1">
            <a:spLocks/>
          </p:cNvSpPr>
          <p:nvPr/>
        </p:nvSpPr>
        <p:spPr>
          <a:xfrm>
            <a:off x="67354" y="683568"/>
            <a:ext cx="6660740"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指定出資法人への人的関与の報告について</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67354" y="1383903"/>
            <a:ext cx="3390023" cy="307777"/>
          </a:xfrm>
          <a:prstGeom prst="rect">
            <a:avLst/>
          </a:prstGeom>
          <a:solidFill>
            <a:schemeClr val="accent1">
              <a:alpha val="49000"/>
            </a:schemeClr>
          </a:solidFill>
        </p:spPr>
        <p:txBody>
          <a:bodyPr wrap="square" rtlCol="0">
            <a:spAutoFit/>
          </a:bodyPr>
          <a:lstStyle/>
          <a:p>
            <a:pPr lvl="0"/>
            <a:r>
              <a:rPr kumimoji="1" lang="ja-JP" altLang="en-US" sz="1400" dirty="0"/>
              <a:t>今回の</a:t>
            </a:r>
            <a:r>
              <a:rPr lang="ja-JP" altLang="en-US" sz="1400" dirty="0"/>
              <a:t>報告対象（１法人１ポスト）</a:t>
            </a:r>
            <a:endParaRPr lang="en-US" altLang="ja-JP" sz="11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05597" y="2051721"/>
            <a:ext cx="6151956" cy="4032448"/>
          </a:xfrm>
          <a:prstGeom prst="rect">
            <a:avLst/>
          </a:prstGeom>
          <a:noFill/>
        </p:spPr>
        <p:txBody>
          <a:bodyPr wrap="square" rtlCol="0">
            <a:noAutofit/>
          </a:bodyPr>
          <a:lstStyle/>
          <a:p>
            <a:pPr>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大阪府住宅供給公社</a:t>
            </a:r>
            <a:r>
              <a:rPr lang="en-US" altLang="ja-JP" sz="12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人的関与ポスト：</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副理事長</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（常勤）</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（理由）</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本ポストは、当該法人が府の住宅</a:t>
            </a:r>
            <a:r>
              <a:rPr lang="ja-JP" altLang="en-US" sz="1200">
                <a:latin typeface="Meiryo UI" panose="020B0604030504040204" pitchFamily="50" charset="-128"/>
                <a:ea typeface="Meiryo UI" panose="020B0604030504040204" pitchFamily="50" charset="-128"/>
                <a:cs typeface="Meiryo UI" panose="020B0604030504040204" pitchFamily="50" charset="-128"/>
              </a:rPr>
              <a:t>まちづくり施策と密接</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関係を有していること等から、府の人的関与の必要性が認められている。府において人選を進めてきたものの、法人内部に役員を担える人材が存在すること等から、法人との調整の結果、令和６年４月以降、一時的に副理事長ポストへの府関係者の推薦は行わないことと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（令和６年４月以降の常勤役員体制）</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76672" y="6512709"/>
            <a:ext cx="5904656" cy="1969770"/>
          </a:xfrm>
          <a:prstGeom prst="rect">
            <a:avLst/>
          </a:prstGeom>
          <a:noFill/>
        </p:spPr>
        <p:txBody>
          <a:bodyPr wrap="square" rtlCol="0">
            <a:spAutoFit/>
          </a:bodyPr>
          <a:lstStyle/>
          <a:p>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「人的関与の再点検に関する意見書（</a:t>
            </a:r>
            <a:r>
              <a:rPr lang="en-US" altLang="zh-TW" sz="11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大阪府住宅供給公社</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R4.8</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6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　　当該法人は、約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21,400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戸の公社賃貸住宅の管理・運営、府営住宅約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117,000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戸の計画修繕業務等を行うなど、良質な住宅、住環境の供給を行うという府施策を補完する役割を担っている。（令和３年度末時点）</a:t>
            </a:r>
          </a:p>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1,300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億円の借入金の削減が最大の課題であり、また、公社借入金に対する府の損失補償も約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億円と膨大であるため、公社債権の格付け（</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AA</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－安定的）の維持及び計画的な発行、公社賃貸住宅ストックの有効活用や、更なる住宅稼働率の向上等、財務基盤の強化に取り組んでいかなければ、府財政に甚大な影響を及ぼすこととなる。</a:t>
            </a:r>
          </a:p>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　今後は、公的賃貸住宅の管理戸数縮減への取り組みが予定されており、当該法人が府の住宅まちづくり施策と密接な関係を有していることも踏まえると、こうした取組を進めるに際しては、府が主体的に関与していくべきであり、常勤役員に府関係者を配置する必要性は一定認められる。</a:t>
            </a:r>
          </a:p>
        </p:txBody>
      </p:sp>
      <p:sp>
        <p:nvSpPr>
          <p:cNvPr id="2" name="正方形/長方形 1"/>
          <p:cNvSpPr/>
          <p:nvPr/>
        </p:nvSpPr>
        <p:spPr>
          <a:xfrm>
            <a:off x="3388509" y="2195736"/>
            <a:ext cx="2632779" cy="50405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en-US" altLang="ja-JP" sz="1200" b="1" dirty="0">
                <a:solidFill>
                  <a:schemeClr val="tx1"/>
                </a:solidFill>
                <a:latin typeface="Meiryo UI" panose="020B0604030504040204" pitchFamily="50" charset="-128"/>
                <a:ea typeface="Meiryo UI" panose="020B0604030504040204" pitchFamily="50" charset="-128"/>
              </a:rPr>
              <a:t>R6</a:t>
            </a:r>
            <a:r>
              <a:rPr kumimoji="1" lang="ja-JP" altLang="en-US" sz="1200" b="1" dirty="0">
                <a:solidFill>
                  <a:schemeClr val="tx1"/>
                </a:solidFill>
                <a:latin typeface="Meiryo UI" panose="020B0604030504040204" pitchFamily="50" charset="-128"/>
                <a:ea typeface="Meiryo UI" panose="020B0604030504040204" pitchFamily="50" charset="-128"/>
              </a:rPr>
              <a:t>年４月以降、</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一時的に法人への人的関与を行わない</a:t>
            </a:r>
          </a:p>
        </p:txBody>
      </p:sp>
      <p:sp>
        <p:nvSpPr>
          <p:cNvPr id="3" name="右中かっこ 2"/>
          <p:cNvSpPr/>
          <p:nvPr/>
        </p:nvSpPr>
        <p:spPr>
          <a:xfrm>
            <a:off x="3068960" y="2333727"/>
            <a:ext cx="233257" cy="22807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aphicFrame>
        <p:nvGraphicFramePr>
          <p:cNvPr id="20" name="表 5">
            <a:extLst>
              <a:ext uri="{FF2B5EF4-FFF2-40B4-BE49-F238E27FC236}">
                <a16:creationId xmlns:a16="http://schemas.microsoft.com/office/drawing/2014/main" id="{22B2B671-0D1D-4140-ADF2-F7752C1D2C34}"/>
              </a:ext>
            </a:extLst>
          </p:cNvPr>
          <p:cNvGraphicFramePr>
            <a:graphicFrameLocks noGrp="1"/>
          </p:cNvGraphicFramePr>
          <p:nvPr>
            <p:extLst>
              <p:ext uri="{D42A27DB-BD31-4B8C-83A1-F6EECF244321}">
                <p14:modId xmlns:p14="http://schemas.microsoft.com/office/powerpoint/2010/main" val="3211492202"/>
              </p:ext>
            </p:extLst>
          </p:nvPr>
        </p:nvGraphicFramePr>
        <p:xfrm>
          <a:off x="529908" y="4499992"/>
          <a:ext cx="5544617" cy="1432476"/>
        </p:xfrm>
        <a:graphic>
          <a:graphicData uri="http://schemas.openxmlformats.org/drawingml/2006/table">
            <a:tbl>
              <a:tblPr firstRow="1" bandRow="1">
                <a:tableStyleId>{5C22544A-7EE6-4342-B048-85BDC9FD1C3A}</a:tableStyleId>
              </a:tblPr>
              <a:tblGrid>
                <a:gridCol w="938487">
                  <a:extLst>
                    <a:ext uri="{9D8B030D-6E8A-4147-A177-3AD203B41FA5}">
                      <a16:colId xmlns:a16="http://schemas.microsoft.com/office/drawing/2014/main" val="2095237399"/>
                    </a:ext>
                  </a:extLst>
                </a:gridCol>
                <a:gridCol w="1365770">
                  <a:extLst>
                    <a:ext uri="{9D8B030D-6E8A-4147-A177-3AD203B41FA5}">
                      <a16:colId xmlns:a16="http://schemas.microsoft.com/office/drawing/2014/main" val="2485611145"/>
                    </a:ext>
                  </a:extLst>
                </a:gridCol>
                <a:gridCol w="864096">
                  <a:extLst>
                    <a:ext uri="{9D8B030D-6E8A-4147-A177-3AD203B41FA5}">
                      <a16:colId xmlns:a16="http://schemas.microsoft.com/office/drawing/2014/main" val="1926080394"/>
                    </a:ext>
                  </a:extLst>
                </a:gridCol>
                <a:gridCol w="974399">
                  <a:extLst>
                    <a:ext uri="{9D8B030D-6E8A-4147-A177-3AD203B41FA5}">
                      <a16:colId xmlns:a16="http://schemas.microsoft.com/office/drawing/2014/main" val="813453274"/>
                    </a:ext>
                  </a:extLst>
                </a:gridCol>
                <a:gridCol w="1401865">
                  <a:extLst>
                    <a:ext uri="{9D8B030D-6E8A-4147-A177-3AD203B41FA5}">
                      <a16:colId xmlns:a16="http://schemas.microsoft.com/office/drawing/2014/main" val="216619962"/>
                    </a:ext>
                  </a:extLst>
                </a:gridCol>
              </a:tblGrid>
              <a:tr h="145523">
                <a:tc gridSpan="2">
                  <a:txBody>
                    <a:bodyPr/>
                    <a:lstStyle/>
                    <a:p>
                      <a:pPr algn="ctr"/>
                      <a:r>
                        <a:rPr kumimoji="1" lang="ja-JP" altLang="en-US" sz="1200" dirty="0">
                          <a:solidFill>
                            <a:sysClr val="windowText" lastClr="000000"/>
                          </a:solidFill>
                        </a:rPr>
                        <a:t>現行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200" dirty="0"/>
                    </a:p>
                  </a:txBody>
                  <a:tcPr/>
                </a:tc>
                <a:tc>
                  <a:txBody>
                    <a:bodyPr/>
                    <a:lstStyle/>
                    <a:p>
                      <a:pPr algn="ctr"/>
                      <a:endParaRPr kumimoji="1" lang="ja-JP" altLang="en-US" sz="12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Ｒ６．４～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2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535417444"/>
                  </a:ext>
                </a:extLst>
              </a:tr>
              <a:tr h="289539">
                <a:tc>
                  <a:txBody>
                    <a:bodyPr/>
                    <a:lstStyle/>
                    <a:p>
                      <a:r>
                        <a:rPr kumimoji="1" lang="ja-JP" altLang="en-US" sz="1200" dirty="0"/>
                        <a:t>理事長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関与ポスト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a:t>理事長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関与ポスト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4100009"/>
                  </a:ext>
                </a:extLst>
              </a:tr>
              <a:tr h="289539">
                <a:tc>
                  <a:txBody>
                    <a:bodyPr/>
                    <a:lstStyle/>
                    <a:p>
                      <a:r>
                        <a:rPr kumimoji="1" lang="ja-JP" altLang="en-US" sz="1200" u="sng" dirty="0"/>
                        <a:t>副理事長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u="sng" dirty="0"/>
                        <a:t>関与ポスト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u="sng"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u="sng"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u="sng"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9194833"/>
                  </a:ext>
                </a:extLst>
              </a:tr>
              <a:tr h="289539">
                <a:tc>
                  <a:txBody>
                    <a:bodyPr/>
                    <a:lstStyle/>
                    <a:p>
                      <a:r>
                        <a:rPr kumimoji="1" lang="ja-JP" altLang="en-US" sz="1200" dirty="0"/>
                        <a:t>常務理事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公募により就任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a:t>常務理事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公募により就任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1847769"/>
                  </a:ext>
                </a:extLst>
              </a:tr>
              <a:tr h="289539">
                <a:tc>
                  <a:txBody>
                    <a:bodyPr/>
                    <a:lstStyle/>
                    <a:p>
                      <a:endParaRPr kumimoji="1" lang="ja-JP" alt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2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u="sng" dirty="0">
                          <a:solidFill>
                            <a:schemeClr val="tx1"/>
                          </a:solidFill>
                        </a:rPr>
                        <a:t>常務理事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u="sng" dirty="0">
                          <a:solidFill>
                            <a:schemeClr val="tx1"/>
                          </a:solidFill>
                        </a:rPr>
                        <a:t>公社職員から登用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47346"/>
                  </a:ext>
                </a:extLst>
              </a:tr>
            </a:tbl>
          </a:graphicData>
        </a:graphic>
      </p:graphicFrame>
      <p:sp>
        <p:nvSpPr>
          <p:cNvPr id="21" name="矢印: 右 20">
            <a:extLst>
              <a:ext uri="{FF2B5EF4-FFF2-40B4-BE49-F238E27FC236}">
                <a16:creationId xmlns:a16="http://schemas.microsoft.com/office/drawing/2014/main" id="{AF20201B-080C-461A-82A9-BFC5D3CF2384}"/>
              </a:ext>
            </a:extLst>
          </p:cNvPr>
          <p:cNvSpPr/>
          <p:nvPr/>
        </p:nvSpPr>
        <p:spPr>
          <a:xfrm>
            <a:off x="3113224" y="4965877"/>
            <a:ext cx="369013"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9498065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428</Words>
  <Application>Microsoft Office PowerPoint</Application>
  <PresentationFormat>画面に合わせる (4:3)</PresentationFormat>
  <Paragraphs>36</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2020-09-28T00:23:13Z</dcterms:created>
  <dcterms:modified xsi:type="dcterms:W3CDTF">2024-03-12T12:44:44Z</dcterms:modified>
</cp:coreProperties>
</file>