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4369" r:id="rId1"/>
  </p:sldMasterIdLst>
  <p:notesMasterIdLst>
    <p:notesMasterId r:id="rId35"/>
  </p:notesMasterIdLst>
  <p:sldIdLst>
    <p:sldId id="256" r:id="rId2"/>
    <p:sldId id="257" r:id="rId3"/>
    <p:sldId id="264" r:id="rId4"/>
    <p:sldId id="267" r:id="rId5"/>
    <p:sldId id="265" r:id="rId6"/>
    <p:sldId id="344" r:id="rId7"/>
    <p:sldId id="301" r:id="rId8"/>
    <p:sldId id="271" r:id="rId9"/>
    <p:sldId id="320" r:id="rId10"/>
    <p:sldId id="275" r:id="rId11"/>
    <p:sldId id="276" r:id="rId12"/>
    <p:sldId id="378" r:id="rId13"/>
    <p:sldId id="346" r:id="rId14"/>
    <p:sldId id="339" r:id="rId15"/>
    <p:sldId id="259" r:id="rId16"/>
    <p:sldId id="374" r:id="rId17"/>
    <p:sldId id="391" r:id="rId18"/>
    <p:sldId id="382" r:id="rId19"/>
    <p:sldId id="387" r:id="rId20"/>
    <p:sldId id="373" r:id="rId21"/>
    <p:sldId id="389" r:id="rId22"/>
    <p:sldId id="390" r:id="rId23"/>
    <p:sldId id="305" r:id="rId24"/>
    <p:sldId id="327" r:id="rId25"/>
    <p:sldId id="392" r:id="rId26"/>
    <p:sldId id="360" r:id="rId27"/>
    <p:sldId id="329" r:id="rId28"/>
    <p:sldId id="347" r:id="rId29"/>
    <p:sldId id="331" r:id="rId30"/>
    <p:sldId id="368" r:id="rId31"/>
    <p:sldId id="369" r:id="rId32"/>
    <p:sldId id="272" r:id="rId33"/>
    <p:sldId id="371" r:id="rId34"/>
  </p:sldIdLst>
  <p:sldSz cx="9144000" cy="6858000" type="screen4x3"/>
  <p:notesSz cx="6646863" cy="97774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81" userDrawn="1">
          <p15:clr>
            <a:srgbClr val="A4A3A4"/>
          </p15:clr>
        </p15:guide>
        <p15:guide id="2" pos="209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558335"/>
    <a:srgbClr val="FFFF99"/>
    <a:srgbClr val="0000FF"/>
    <a:srgbClr val="FFFFFF"/>
    <a:srgbClr val="FFC000"/>
    <a:srgbClr val="DA8137"/>
    <a:srgbClr val="F2F2F2"/>
    <a:srgbClr val="FFFFCC"/>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79705" autoAdjust="0"/>
  </p:normalViewPr>
  <p:slideViewPr>
    <p:cSldViewPr>
      <p:cViewPr varScale="1">
        <p:scale>
          <a:sx n="100" d="100"/>
          <a:sy n="100" d="100"/>
        </p:scale>
        <p:origin x="974" y="62"/>
      </p:cViewPr>
      <p:guideLst>
        <p:guide orient="horz" pos="2160"/>
        <p:guide pos="2880"/>
      </p:guideLst>
    </p:cSldViewPr>
  </p:slideViewPr>
  <p:outlineViewPr>
    <p:cViewPr>
      <p:scale>
        <a:sx n="20" d="100"/>
        <a:sy n="20" d="100"/>
      </p:scale>
      <p:origin x="0" y="-600"/>
    </p:cViewPr>
  </p:outlineViewPr>
  <p:notesTextViewPr>
    <p:cViewPr>
      <p:scale>
        <a:sx n="100" d="100"/>
        <a:sy n="100" d="100"/>
      </p:scale>
      <p:origin x="0" y="0"/>
    </p:cViewPr>
  </p:notesTextViewPr>
  <p:sorterViewPr>
    <p:cViewPr>
      <p:scale>
        <a:sx n="97" d="100"/>
        <a:sy n="97" d="100"/>
      </p:scale>
      <p:origin x="0" y="0"/>
    </p:cViewPr>
  </p:sorterViewPr>
  <p:notesViewPr>
    <p:cSldViewPr>
      <p:cViewPr varScale="1">
        <p:scale>
          <a:sx n="70" d="100"/>
          <a:sy n="70" d="100"/>
        </p:scale>
        <p:origin x="3062" y="38"/>
      </p:cViewPr>
      <p:guideLst>
        <p:guide orient="horz" pos="3081"/>
        <p:guide pos="209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3" y="3"/>
            <a:ext cx="2880882" cy="489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61" tIns="45179" rIns="90361" bIns="45179" numCol="1" anchor="t" anchorCtr="0" compatLnSpc="1">
            <a:prstTxWarp prst="textNoShape">
              <a:avLst/>
            </a:prstTxWarp>
          </a:bodyPr>
          <a:lstStyle>
            <a:lvl1pPr>
              <a:spcBef>
                <a:spcPct val="0"/>
              </a:spcBef>
              <a:buClrTx/>
              <a:buSzTx/>
              <a:buFontTx/>
              <a:buNone/>
              <a:defRPr sz="1300">
                <a:latin typeface="Arial" charset="0"/>
                <a:ea typeface="ＭＳ Ｐゴシック" pitchFamily="50" charset="-128"/>
              </a:defRPr>
            </a:lvl1pPr>
          </a:lstStyle>
          <a:p>
            <a:pPr>
              <a:defRPr/>
            </a:pPr>
            <a:endParaRPr lang="en-US" altLang="ja-JP" dirty="0"/>
          </a:p>
        </p:txBody>
      </p:sp>
      <p:sp>
        <p:nvSpPr>
          <p:cNvPr id="60419" name="Rectangle 3"/>
          <p:cNvSpPr>
            <a:spLocks noGrp="1" noChangeArrowheads="1"/>
          </p:cNvSpPr>
          <p:nvPr>
            <p:ph type="dt" idx="1"/>
          </p:nvPr>
        </p:nvSpPr>
        <p:spPr bwMode="auto">
          <a:xfrm>
            <a:off x="3764418" y="3"/>
            <a:ext cx="2880880" cy="489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61" tIns="45179" rIns="90361" bIns="45179" numCol="1" anchor="t" anchorCtr="0" compatLnSpc="1">
            <a:prstTxWarp prst="textNoShape">
              <a:avLst/>
            </a:prstTxWarp>
          </a:bodyPr>
          <a:lstStyle>
            <a:lvl1pPr algn="r">
              <a:spcBef>
                <a:spcPct val="0"/>
              </a:spcBef>
              <a:buClrTx/>
              <a:buSzTx/>
              <a:buFontTx/>
              <a:buNone/>
              <a:defRPr sz="1300">
                <a:latin typeface="Arial" charset="0"/>
                <a:ea typeface="ＭＳ Ｐゴシック" pitchFamily="50" charset="-128"/>
              </a:defRPr>
            </a:lvl1pPr>
          </a:lstStyle>
          <a:p>
            <a:pPr>
              <a:defRPr/>
            </a:pPr>
            <a:endParaRPr lang="en-US" altLang="ja-JP" dirty="0"/>
          </a:p>
        </p:txBody>
      </p:sp>
      <p:sp>
        <p:nvSpPr>
          <p:cNvPr id="28676" name="Rectangle 4"/>
          <p:cNvSpPr>
            <a:spLocks noGrp="1" noRot="1" noChangeAspect="1" noChangeArrowheads="1" noTextEdit="1"/>
          </p:cNvSpPr>
          <p:nvPr>
            <p:ph type="sldImg" idx="2"/>
          </p:nvPr>
        </p:nvSpPr>
        <p:spPr bwMode="auto">
          <a:xfrm>
            <a:off x="877888" y="731838"/>
            <a:ext cx="4891087" cy="3668712"/>
          </a:xfrm>
          <a:prstGeom prst="rect">
            <a:avLst/>
          </a:prstGeom>
          <a:noFill/>
          <a:ln w="9525">
            <a:solidFill>
              <a:srgbClr val="000000"/>
            </a:solidFill>
            <a:miter lim="800000"/>
            <a:headEnd/>
            <a:tailEnd/>
          </a:ln>
          <a:effectLst/>
        </p:spPr>
      </p:sp>
      <p:sp>
        <p:nvSpPr>
          <p:cNvPr id="60421" name="Rectangle 5"/>
          <p:cNvSpPr>
            <a:spLocks noGrp="1" noChangeArrowheads="1"/>
          </p:cNvSpPr>
          <p:nvPr>
            <p:ph type="body" sz="quarter" idx="3"/>
          </p:nvPr>
        </p:nvSpPr>
        <p:spPr bwMode="auto">
          <a:xfrm>
            <a:off x="664220" y="4644080"/>
            <a:ext cx="5318430" cy="4400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61" tIns="45179" rIns="90361" bIns="45179"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0422" name="Rectangle 6"/>
          <p:cNvSpPr>
            <a:spLocks noGrp="1" noChangeArrowheads="1"/>
          </p:cNvSpPr>
          <p:nvPr>
            <p:ph type="ftr" sz="quarter" idx="4"/>
          </p:nvPr>
        </p:nvSpPr>
        <p:spPr bwMode="auto">
          <a:xfrm>
            <a:off x="3" y="9286581"/>
            <a:ext cx="2880882" cy="489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61" tIns="45179" rIns="90361" bIns="45179" numCol="1" anchor="b" anchorCtr="0" compatLnSpc="1">
            <a:prstTxWarp prst="textNoShape">
              <a:avLst/>
            </a:prstTxWarp>
          </a:bodyPr>
          <a:lstStyle>
            <a:lvl1pPr>
              <a:spcBef>
                <a:spcPct val="0"/>
              </a:spcBef>
              <a:buClrTx/>
              <a:buSzTx/>
              <a:buFontTx/>
              <a:buNone/>
              <a:defRPr sz="1300">
                <a:latin typeface="Arial" charset="0"/>
                <a:ea typeface="ＭＳ Ｐゴシック" pitchFamily="50" charset="-128"/>
              </a:defRPr>
            </a:lvl1pPr>
          </a:lstStyle>
          <a:p>
            <a:pPr>
              <a:defRPr/>
            </a:pPr>
            <a:endParaRPr lang="en-US" altLang="ja-JP" dirty="0"/>
          </a:p>
        </p:txBody>
      </p:sp>
      <p:sp>
        <p:nvSpPr>
          <p:cNvPr id="60423" name="Rectangle 7"/>
          <p:cNvSpPr>
            <a:spLocks noGrp="1" noChangeArrowheads="1"/>
          </p:cNvSpPr>
          <p:nvPr>
            <p:ph type="sldNum" sz="quarter" idx="5"/>
          </p:nvPr>
        </p:nvSpPr>
        <p:spPr bwMode="auto">
          <a:xfrm>
            <a:off x="3764418" y="9286581"/>
            <a:ext cx="2880880" cy="489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61" tIns="45179" rIns="90361" bIns="45179" numCol="1" anchor="b" anchorCtr="0" compatLnSpc="1">
            <a:prstTxWarp prst="textNoShape">
              <a:avLst/>
            </a:prstTxWarp>
          </a:bodyPr>
          <a:lstStyle>
            <a:lvl1pPr algn="r">
              <a:spcBef>
                <a:spcPct val="0"/>
              </a:spcBef>
              <a:buClrTx/>
              <a:buSzTx/>
              <a:buFontTx/>
              <a:buNone/>
              <a:defRPr sz="1300">
                <a:latin typeface="Arial" charset="0"/>
                <a:ea typeface="ＭＳ Ｐゴシック" pitchFamily="50" charset="-128"/>
              </a:defRPr>
            </a:lvl1pPr>
          </a:lstStyle>
          <a:p>
            <a:pPr>
              <a:defRPr/>
            </a:pPr>
            <a:fld id="{8A6098DB-0070-4643-B159-EC59B138AF2B}" type="slidenum">
              <a:rPr lang="en-US" altLang="ja-JP"/>
              <a:pPr>
                <a:defRPr/>
              </a:pPr>
              <a:t>‹#›</a:t>
            </a:fld>
            <a:endParaRPr lang="en-US" altLang="ja-JP" dirty="0"/>
          </a:p>
        </p:txBody>
      </p:sp>
    </p:spTree>
    <p:extLst>
      <p:ext uri="{BB962C8B-B14F-4D97-AF65-F5344CB8AC3E}">
        <p14:creationId xmlns:p14="http://schemas.microsoft.com/office/powerpoint/2010/main" val="16737944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a:ln/>
        </p:spPr>
      </p:sp>
      <p:sp>
        <p:nvSpPr>
          <p:cNvPr id="29700" name="スライド番号プレースホルダー 3"/>
          <p:cNvSpPr>
            <a:spLocks noGrp="1"/>
          </p:cNvSpPr>
          <p:nvPr>
            <p:ph type="sldNum" sz="quarter" idx="5"/>
          </p:nvPr>
        </p:nvSpPr>
        <p:spPr>
          <a:noFill/>
          <a:ln>
            <a:miter lim="800000"/>
            <a:headEnd/>
            <a:tailEnd/>
          </a:ln>
        </p:spPr>
        <p:txBody>
          <a:bodyPr/>
          <a:lstStyle/>
          <a:p>
            <a:fld id="{3E9E85DB-54EE-4E1F-8D92-D53D406D233F}" type="slidenum">
              <a:rPr lang="en-US" altLang="ja-JP" smtClean="0"/>
              <a:pPr/>
              <a:t>0</a:t>
            </a:fld>
            <a:endParaRPr lang="en-US" altLang="ja-JP" dirty="0"/>
          </a:p>
        </p:txBody>
      </p:sp>
      <p:sp>
        <p:nvSpPr>
          <p:cNvPr id="2" name="ノート プレースホルダー 1">
            <a:extLst>
              <a:ext uri="{FF2B5EF4-FFF2-40B4-BE49-F238E27FC236}">
                <a16:creationId xmlns:a16="http://schemas.microsoft.com/office/drawing/2014/main" id="{C784EC5F-7C39-04BD-1216-9BD9E0DC065C}"/>
              </a:ext>
            </a:extLst>
          </p:cNvPr>
          <p:cNvSpPr>
            <a:spLocks noGrp="1"/>
          </p:cNvSpPr>
          <p:nvPr>
            <p:ph type="body" sz="quarter" idx="3"/>
          </p:nvPr>
        </p:nvSpPr>
        <p:spPr/>
        <p:txBody>
          <a:bodyPr/>
          <a:lstStyle/>
          <a:p>
            <a:endParaRPr kumimoji="1" lang="ja-JP" altLang="en-US"/>
          </a:p>
        </p:txBody>
      </p:sp>
    </p:spTree>
    <p:extLst>
      <p:ext uri="{BB962C8B-B14F-4D97-AF65-F5344CB8AC3E}">
        <p14:creationId xmlns:p14="http://schemas.microsoft.com/office/powerpoint/2010/main" val="3431547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8A6098DB-0070-4643-B159-EC59B138AF2B}" type="slidenum">
              <a:rPr lang="en-US" altLang="ja-JP" smtClean="0"/>
              <a:pPr>
                <a:defRPr/>
              </a:pPr>
              <a:t>9</a:t>
            </a:fld>
            <a:endParaRPr lang="en-US" altLang="ja-JP" dirty="0"/>
          </a:p>
        </p:txBody>
      </p:sp>
      <p:sp>
        <p:nvSpPr>
          <p:cNvPr id="5" name="ノート プレースホルダー 4">
            <a:extLst>
              <a:ext uri="{FF2B5EF4-FFF2-40B4-BE49-F238E27FC236}">
                <a16:creationId xmlns:a16="http://schemas.microsoft.com/office/drawing/2014/main" id="{3C0D0F8F-0913-3381-6362-13130A46582B}"/>
              </a:ext>
            </a:extLst>
          </p:cNvPr>
          <p:cNvSpPr>
            <a:spLocks noGrp="1"/>
          </p:cNvSpPr>
          <p:nvPr>
            <p:ph type="body" sz="quarter" idx="3"/>
          </p:nvPr>
        </p:nvSpPr>
        <p:spPr/>
        <p:txBody>
          <a:bodyPr/>
          <a:lstStyle/>
          <a:p>
            <a:endParaRPr kumimoji="1" lang="ja-JP" altLang="en-US"/>
          </a:p>
        </p:txBody>
      </p:sp>
    </p:spTree>
    <p:extLst>
      <p:ext uri="{BB962C8B-B14F-4D97-AF65-F5344CB8AC3E}">
        <p14:creationId xmlns:p14="http://schemas.microsoft.com/office/powerpoint/2010/main" val="586639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7888" y="393700"/>
            <a:ext cx="4891087" cy="3668713"/>
          </a:xfrm>
        </p:spPr>
      </p:sp>
      <p:sp>
        <p:nvSpPr>
          <p:cNvPr id="4" name="スライド番号プレースホルダー 3"/>
          <p:cNvSpPr>
            <a:spLocks noGrp="1"/>
          </p:cNvSpPr>
          <p:nvPr>
            <p:ph type="sldNum" sz="quarter" idx="10"/>
          </p:nvPr>
        </p:nvSpPr>
        <p:spPr/>
        <p:txBody>
          <a:bodyPr/>
          <a:lstStyle/>
          <a:p>
            <a:pPr>
              <a:defRPr/>
            </a:pPr>
            <a:fld id="{8A6098DB-0070-4643-B159-EC59B138AF2B}" type="slidenum">
              <a:rPr lang="en-US" altLang="ja-JP" smtClean="0"/>
              <a:pPr>
                <a:defRPr/>
              </a:pPr>
              <a:t>10</a:t>
            </a:fld>
            <a:endParaRPr lang="en-US" altLang="ja-JP" dirty="0"/>
          </a:p>
        </p:txBody>
      </p:sp>
      <p:sp>
        <p:nvSpPr>
          <p:cNvPr id="5" name="ノート プレースホルダー 4">
            <a:extLst>
              <a:ext uri="{FF2B5EF4-FFF2-40B4-BE49-F238E27FC236}">
                <a16:creationId xmlns:a16="http://schemas.microsoft.com/office/drawing/2014/main" id="{89D83FB4-F229-E19E-23A3-3DB810B234FF}"/>
              </a:ext>
            </a:extLst>
          </p:cNvPr>
          <p:cNvSpPr>
            <a:spLocks noGrp="1"/>
          </p:cNvSpPr>
          <p:nvPr>
            <p:ph type="body" sz="quarter" idx="3"/>
          </p:nvPr>
        </p:nvSpPr>
        <p:spPr/>
        <p:txBody>
          <a:bodyPr/>
          <a:lstStyle/>
          <a:p>
            <a:endParaRPr kumimoji="1" lang="ja-JP" altLang="en-US"/>
          </a:p>
        </p:txBody>
      </p:sp>
    </p:spTree>
    <p:extLst>
      <p:ext uri="{BB962C8B-B14F-4D97-AF65-F5344CB8AC3E}">
        <p14:creationId xmlns:p14="http://schemas.microsoft.com/office/powerpoint/2010/main" val="3031429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9475" y="392113"/>
            <a:ext cx="4887913" cy="3667125"/>
          </a:xfrm>
        </p:spPr>
      </p:sp>
      <p:sp>
        <p:nvSpPr>
          <p:cNvPr id="4" name="スライド番号プレースホルダー 3"/>
          <p:cNvSpPr>
            <a:spLocks noGrp="1"/>
          </p:cNvSpPr>
          <p:nvPr>
            <p:ph type="sldNum" sz="quarter" idx="10"/>
          </p:nvPr>
        </p:nvSpPr>
        <p:spPr/>
        <p:txBody>
          <a:bodyPr/>
          <a:lstStyle/>
          <a:p>
            <a:pPr>
              <a:defRPr/>
            </a:pPr>
            <a:fld id="{8A6098DB-0070-4643-B159-EC59B138AF2B}" type="slidenum">
              <a:rPr lang="en-US" altLang="ja-JP" smtClean="0"/>
              <a:pPr>
                <a:defRPr/>
              </a:pPr>
              <a:t>11</a:t>
            </a:fld>
            <a:endParaRPr lang="en-US" altLang="ja-JP" dirty="0"/>
          </a:p>
        </p:txBody>
      </p:sp>
      <p:sp>
        <p:nvSpPr>
          <p:cNvPr id="5" name="ノート プレースホルダー 4">
            <a:extLst>
              <a:ext uri="{FF2B5EF4-FFF2-40B4-BE49-F238E27FC236}">
                <a16:creationId xmlns:a16="http://schemas.microsoft.com/office/drawing/2014/main" id="{96199150-9EA3-613B-51F5-D8CDD8976412}"/>
              </a:ext>
            </a:extLst>
          </p:cNvPr>
          <p:cNvSpPr>
            <a:spLocks noGrp="1"/>
          </p:cNvSpPr>
          <p:nvPr>
            <p:ph type="body" sz="quarter" idx="3"/>
          </p:nvPr>
        </p:nvSpPr>
        <p:spPr/>
        <p:txBody>
          <a:bodyPr/>
          <a:lstStyle/>
          <a:p>
            <a:endParaRPr kumimoji="1" lang="ja-JP" altLang="en-US"/>
          </a:p>
        </p:txBody>
      </p:sp>
    </p:spTree>
    <p:extLst>
      <p:ext uri="{BB962C8B-B14F-4D97-AF65-F5344CB8AC3E}">
        <p14:creationId xmlns:p14="http://schemas.microsoft.com/office/powerpoint/2010/main" val="2986489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8A6098DB-0070-4643-B159-EC59B138AF2B}" type="slidenum">
              <a:rPr lang="en-US" altLang="ja-JP" smtClean="0"/>
              <a:pPr>
                <a:defRPr/>
              </a:pPr>
              <a:t>12</a:t>
            </a:fld>
            <a:endParaRPr lang="en-US" altLang="ja-JP" dirty="0"/>
          </a:p>
        </p:txBody>
      </p:sp>
      <p:sp>
        <p:nvSpPr>
          <p:cNvPr id="5" name="ノート プレースホルダー 4">
            <a:extLst>
              <a:ext uri="{FF2B5EF4-FFF2-40B4-BE49-F238E27FC236}">
                <a16:creationId xmlns:a16="http://schemas.microsoft.com/office/drawing/2014/main" id="{7DECAB44-8BC8-245F-19D5-7794090FF958}"/>
              </a:ext>
            </a:extLst>
          </p:cNvPr>
          <p:cNvSpPr>
            <a:spLocks noGrp="1"/>
          </p:cNvSpPr>
          <p:nvPr>
            <p:ph type="body" sz="quarter" idx="3"/>
          </p:nvPr>
        </p:nvSpPr>
        <p:spPr/>
        <p:txBody>
          <a:bodyPr/>
          <a:lstStyle/>
          <a:p>
            <a:endParaRPr kumimoji="1" lang="ja-JP" altLang="en-US"/>
          </a:p>
        </p:txBody>
      </p:sp>
    </p:spTree>
    <p:extLst>
      <p:ext uri="{BB962C8B-B14F-4D97-AF65-F5344CB8AC3E}">
        <p14:creationId xmlns:p14="http://schemas.microsoft.com/office/powerpoint/2010/main" val="2991842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8A6098DB-0070-4643-B159-EC59B138AF2B}" type="slidenum">
              <a:rPr lang="en-US" altLang="ja-JP" smtClean="0"/>
              <a:pPr>
                <a:defRPr/>
              </a:pPr>
              <a:t>13</a:t>
            </a:fld>
            <a:endParaRPr lang="en-US" altLang="ja-JP" dirty="0"/>
          </a:p>
        </p:txBody>
      </p:sp>
      <p:sp>
        <p:nvSpPr>
          <p:cNvPr id="5" name="ノート プレースホルダー 4">
            <a:extLst>
              <a:ext uri="{FF2B5EF4-FFF2-40B4-BE49-F238E27FC236}">
                <a16:creationId xmlns:a16="http://schemas.microsoft.com/office/drawing/2014/main" id="{06CB586B-37A9-881F-28A9-59A4B157DDD3}"/>
              </a:ext>
            </a:extLst>
          </p:cNvPr>
          <p:cNvSpPr>
            <a:spLocks noGrp="1"/>
          </p:cNvSpPr>
          <p:nvPr>
            <p:ph type="body" sz="quarter" idx="3"/>
          </p:nvPr>
        </p:nvSpPr>
        <p:spPr/>
        <p:txBody>
          <a:bodyPr/>
          <a:lstStyle/>
          <a:p>
            <a:endParaRPr kumimoji="1" lang="ja-JP" altLang="en-US"/>
          </a:p>
        </p:txBody>
      </p:sp>
    </p:spTree>
    <p:extLst>
      <p:ext uri="{BB962C8B-B14F-4D97-AF65-F5344CB8AC3E}">
        <p14:creationId xmlns:p14="http://schemas.microsoft.com/office/powerpoint/2010/main" val="3477170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8A6098DB-0070-4643-B159-EC59B138AF2B}" type="slidenum">
              <a:rPr lang="en-US" altLang="ja-JP" smtClean="0"/>
              <a:pPr>
                <a:defRPr/>
              </a:pPr>
              <a:t>14</a:t>
            </a:fld>
            <a:endParaRPr lang="en-US" altLang="ja-JP" dirty="0"/>
          </a:p>
        </p:txBody>
      </p:sp>
      <p:sp>
        <p:nvSpPr>
          <p:cNvPr id="5" name="ノート プレースホルダー 4">
            <a:extLst>
              <a:ext uri="{FF2B5EF4-FFF2-40B4-BE49-F238E27FC236}">
                <a16:creationId xmlns:a16="http://schemas.microsoft.com/office/drawing/2014/main" id="{6482EC0A-353F-379F-7257-79FC5B08BFDA}"/>
              </a:ext>
            </a:extLst>
          </p:cNvPr>
          <p:cNvSpPr>
            <a:spLocks noGrp="1"/>
          </p:cNvSpPr>
          <p:nvPr>
            <p:ph type="body" sz="quarter" idx="3"/>
          </p:nvPr>
        </p:nvSpPr>
        <p:spPr/>
        <p:txBody>
          <a:bodyPr/>
          <a:lstStyle/>
          <a:p>
            <a:endParaRPr kumimoji="1" lang="ja-JP" altLang="en-US"/>
          </a:p>
        </p:txBody>
      </p:sp>
    </p:spTree>
    <p:extLst>
      <p:ext uri="{BB962C8B-B14F-4D97-AF65-F5344CB8AC3E}">
        <p14:creationId xmlns:p14="http://schemas.microsoft.com/office/powerpoint/2010/main" val="2819691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8A6098DB-0070-4643-B159-EC59B138AF2B}" type="slidenum">
              <a:rPr lang="en-US" altLang="ja-JP" smtClean="0"/>
              <a:pPr>
                <a:defRPr/>
              </a:pPr>
              <a:t>15</a:t>
            </a:fld>
            <a:endParaRPr lang="en-US" altLang="ja-JP" dirty="0"/>
          </a:p>
        </p:txBody>
      </p:sp>
      <p:sp>
        <p:nvSpPr>
          <p:cNvPr id="7" name="ノート プレースホルダー 6">
            <a:extLst>
              <a:ext uri="{FF2B5EF4-FFF2-40B4-BE49-F238E27FC236}">
                <a16:creationId xmlns:a16="http://schemas.microsoft.com/office/drawing/2014/main" id="{6D0BD7B7-C5C4-05EF-BE58-23CAF0293CA8}"/>
              </a:ext>
            </a:extLst>
          </p:cNvPr>
          <p:cNvSpPr>
            <a:spLocks noGrp="1"/>
          </p:cNvSpPr>
          <p:nvPr>
            <p:ph type="body" sz="quarter" idx="3"/>
          </p:nvPr>
        </p:nvSpPr>
        <p:spPr/>
        <p:txBody>
          <a:bodyPr/>
          <a:lstStyle/>
          <a:p>
            <a:endParaRPr kumimoji="1" lang="ja-JP" altLang="en-US"/>
          </a:p>
        </p:txBody>
      </p:sp>
    </p:spTree>
    <p:extLst>
      <p:ext uri="{BB962C8B-B14F-4D97-AF65-F5344CB8AC3E}">
        <p14:creationId xmlns:p14="http://schemas.microsoft.com/office/powerpoint/2010/main" val="1343960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defTabSz="897862">
              <a:defRPr/>
            </a:pPr>
            <a:fld id="{8A6098DB-0070-4643-B159-EC59B138AF2B}" type="slidenum">
              <a:rPr lang="en-US" altLang="ja-JP">
                <a:solidFill>
                  <a:srgbClr val="000000"/>
                </a:solidFill>
              </a:rPr>
              <a:pPr defTabSz="897862">
                <a:defRPr/>
              </a:pPr>
              <a:t>16</a:t>
            </a:fld>
            <a:endParaRPr lang="en-US" altLang="ja-JP" dirty="0">
              <a:solidFill>
                <a:srgbClr val="000000"/>
              </a:solidFill>
            </a:endParaRPr>
          </a:p>
        </p:txBody>
      </p:sp>
      <p:sp>
        <p:nvSpPr>
          <p:cNvPr id="6" name="ノート プレースホルダー 5">
            <a:extLst>
              <a:ext uri="{FF2B5EF4-FFF2-40B4-BE49-F238E27FC236}">
                <a16:creationId xmlns:a16="http://schemas.microsoft.com/office/drawing/2014/main" id="{F3360EC6-F7E7-5C67-2847-1D5B0790C21C}"/>
              </a:ext>
            </a:extLst>
          </p:cNvPr>
          <p:cNvSpPr>
            <a:spLocks noGrp="1"/>
          </p:cNvSpPr>
          <p:nvPr>
            <p:ph type="body" sz="quarter" idx="3"/>
          </p:nvPr>
        </p:nvSpPr>
        <p:spPr/>
        <p:txBody>
          <a:bodyPr/>
          <a:lstStyle/>
          <a:p>
            <a:endParaRPr kumimoji="1" lang="ja-JP" altLang="en-US"/>
          </a:p>
        </p:txBody>
      </p:sp>
    </p:spTree>
    <p:extLst>
      <p:ext uri="{BB962C8B-B14F-4D97-AF65-F5344CB8AC3E}">
        <p14:creationId xmlns:p14="http://schemas.microsoft.com/office/powerpoint/2010/main" val="3654035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defTabSz="897941">
              <a:defRPr/>
            </a:pPr>
            <a:fld id="{8A6098DB-0070-4643-B159-EC59B138AF2B}" type="slidenum">
              <a:rPr lang="en-US" altLang="ja-JP">
                <a:solidFill>
                  <a:srgbClr val="000000"/>
                </a:solidFill>
              </a:rPr>
              <a:pPr defTabSz="897941">
                <a:defRPr/>
              </a:pPr>
              <a:t>17</a:t>
            </a:fld>
            <a:endParaRPr lang="en-US" altLang="ja-JP" dirty="0">
              <a:solidFill>
                <a:srgbClr val="000000"/>
              </a:solidFill>
            </a:endParaRPr>
          </a:p>
        </p:txBody>
      </p:sp>
      <p:sp>
        <p:nvSpPr>
          <p:cNvPr id="5" name="ノート プレースホルダー 4">
            <a:extLst>
              <a:ext uri="{FF2B5EF4-FFF2-40B4-BE49-F238E27FC236}">
                <a16:creationId xmlns:a16="http://schemas.microsoft.com/office/drawing/2014/main" id="{371B6408-A303-0B64-0C80-A558BC7DCD7F}"/>
              </a:ext>
            </a:extLst>
          </p:cNvPr>
          <p:cNvSpPr>
            <a:spLocks noGrp="1"/>
          </p:cNvSpPr>
          <p:nvPr>
            <p:ph type="body" sz="quarter" idx="3"/>
          </p:nvPr>
        </p:nvSpPr>
        <p:spPr/>
        <p:txBody>
          <a:bodyPr/>
          <a:lstStyle/>
          <a:p>
            <a:endParaRPr kumimoji="1" lang="ja-JP" altLang="en-US"/>
          </a:p>
        </p:txBody>
      </p:sp>
    </p:spTree>
    <p:extLst>
      <p:ext uri="{BB962C8B-B14F-4D97-AF65-F5344CB8AC3E}">
        <p14:creationId xmlns:p14="http://schemas.microsoft.com/office/powerpoint/2010/main" val="3349472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2963" y="127000"/>
            <a:ext cx="4891087" cy="3668713"/>
          </a:xfrm>
        </p:spPr>
      </p:sp>
      <p:sp>
        <p:nvSpPr>
          <p:cNvPr id="4" name="スライド番号プレースホルダー 3"/>
          <p:cNvSpPr>
            <a:spLocks noGrp="1"/>
          </p:cNvSpPr>
          <p:nvPr>
            <p:ph type="sldNum" sz="quarter" idx="10"/>
          </p:nvPr>
        </p:nvSpPr>
        <p:spPr/>
        <p:txBody>
          <a:bodyPr/>
          <a:lstStyle/>
          <a:p>
            <a:pPr defTabSz="897941">
              <a:defRPr/>
            </a:pPr>
            <a:fld id="{8A6098DB-0070-4643-B159-EC59B138AF2B}" type="slidenum">
              <a:rPr lang="en-US" altLang="ja-JP">
                <a:solidFill>
                  <a:srgbClr val="000000"/>
                </a:solidFill>
              </a:rPr>
              <a:pPr defTabSz="897941">
                <a:defRPr/>
              </a:pPr>
              <a:t>18</a:t>
            </a:fld>
            <a:endParaRPr lang="en-US" altLang="ja-JP" dirty="0">
              <a:solidFill>
                <a:srgbClr val="000000"/>
              </a:solidFill>
            </a:endParaRPr>
          </a:p>
        </p:txBody>
      </p:sp>
      <p:sp>
        <p:nvSpPr>
          <p:cNvPr id="5" name="ノート プレースホルダー 4">
            <a:extLst>
              <a:ext uri="{FF2B5EF4-FFF2-40B4-BE49-F238E27FC236}">
                <a16:creationId xmlns:a16="http://schemas.microsoft.com/office/drawing/2014/main" id="{4CB13A94-D58E-49A9-716E-E3FC7DF0E40E}"/>
              </a:ext>
            </a:extLst>
          </p:cNvPr>
          <p:cNvSpPr>
            <a:spLocks noGrp="1"/>
          </p:cNvSpPr>
          <p:nvPr>
            <p:ph type="body" sz="quarter" idx="3"/>
          </p:nvPr>
        </p:nvSpPr>
        <p:spPr/>
        <p:txBody>
          <a:bodyPr/>
          <a:lstStyle/>
          <a:p>
            <a:endParaRPr kumimoji="1" lang="ja-JP" altLang="en-US"/>
          </a:p>
        </p:txBody>
      </p:sp>
    </p:spTree>
    <p:extLst>
      <p:ext uri="{BB962C8B-B14F-4D97-AF65-F5344CB8AC3E}">
        <p14:creationId xmlns:p14="http://schemas.microsoft.com/office/powerpoint/2010/main" val="3194127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8A6098DB-0070-4643-B159-EC59B138AF2B}" type="slidenum">
              <a:rPr lang="en-US" altLang="ja-JP" smtClean="0"/>
              <a:pPr>
                <a:defRPr/>
              </a:pPr>
              <a:t>1</a:t>
            </a:fld>
            <a:endParaRPr lang="en-US" altLang="ja-JP" dirty="0"/>
          </a:p>
        </p:txBody>
      </p:sp>
      <p:sp>
        <p:nvSpPr>
          <p:cNvPr id="5" name="ノート プレースホルダー 4">
            <a:extLst>
              <a:ext uri="{FF2B5EF4-FFF2-40B4-BE49-F238E27FC236}">
                <a16:creationId xmlns:a16="http://schemas.microsoft.com/office/drawing/2014/main" id="{55F998C7-CE14-E66E-46CF-36EDFDD59CCD}"/>
              </a:ext>
            </a:extLst>
          </p:cNvPr>
          <p:cNvSpPr>
            <a:spLocks noGrp="1"/>
          </p:cNvSpPr>
          <p:nvPr>
            <p:ph type="body" sz="quarter" idx="3"/>
          </p:nvPr>
        </p:nvSpPr>
        <p:spPr/>
        <p:txBody>
          <a:bodyPr/>
          <a:lstStyle/>
          <a:p>
            <a:endParaRPr kumimoji="1" lang="ja-JP" altLang="en-US"/>
          </a:p>
        </p:txBody>
      </p:sp>
    </p:spTree>
    <p:extLst>
      <p:ext uri="{BB962C8B-B14F-4D97-AF65-F5344CB8AC3E}">
        <p14:creationId xmlns:p14="http://schemas.microsoft.com/office/powerpoint/2010/main" val="2999453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defTabSz="897941">
              <a:defRPr/>
            </a:pPr>
            <a:fld id="{8A6098DB-0070-4643-B159-EC59B138AF2B}" type="slidenum">
              <a:rPr lang="en-US" altLang="ja-JP">
                <a:solidFill>
                  <a:srgbClr val="000000"/>
                </a:solidFill>
              </a:rPr>
              <a:pPr defTabSz="897941">
                <a:defRPr/>
              </a:pPr>
              <a:t>19</a:t>
            </a:fld>
            <a:endParaRPr lang="en-US" altLang="ja-JP" dirty="0">
              <a:solidFill>
                <a:srgbClr val="000000"/>
              </a:solidFill>
            </a:endParaRPr>
          </a:p>
        </p:txBody>
      </p:sp>
      <p:sp>
        <p:nvSpPr>
          <p:cNvPr id="5" name="ノート プレースホルダー 4">
            <a:extLst>
              <a:ext uri="{FF2B5EF4-FFF2-40B4-BE49-F238E27FC236}">
                <a16:creationId xmlns:a16="http://schemas.microsoft.com/office/drawing/2014/main" id="{3C472576-9A59-A4F0-921F-DA06DAE0F2D8}"/>
              </a:ext>
            </a:extLst>
          </p:cNvPr>
          <p:cNvSpPr>
            <a:spLocks noGrp="1"/>
          </p:cNvSpPr>
          <p:nvPr>
            <p:ph type="body" sz="quarter" idx="3"/>
          </p:nvPr>
        </p:nvSpPr>
        <p:spPr/>
        <p:txBody>
          <a:bodyPr/>
          <a:lstStyle/>
          <a:p>
            <a:endParaRPr kumimoji="1" lang="ja-JP" altLang="en-US"/>
          </a:p>
        </p:txBody>
      </p:sp>
    </p:spTree>
    <p:extLst>
      <p:ext uri="{BB962C8B-B14F-4D97-AF65-F5344CB8AC3E}">
        <p14:creationId xmlns:p14="http://schemas.microsoft.com/office/powerpoint/2010/main" val="2377804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45341-60CA-0F37-BC30-FCDD3A9F77A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C9DDCF6-D419-F7B8-507F-49FAC652F410}"/>
              </a:ext>
            </a:extLst>
          </p:cNvPr>
          <p:cNvSpPr>
            <a:spLocks noGrp="1" noRot="1" noChangeAspect="1"/>
          </p:cNvSpPr>
          <p:nvPr>
            <p:ph type="sldImg"/>
          </p:nvPr>
        </p:nvSpPr>
        <p:spPr>
          <a:xfrm>
            <a:off x="881063" y="323850"/>
            <a:ext cx="4884737" cy="3665538"/>
          </a:xfrm>
        </p:spPr>
      </p:sp>
      <p:sp>
        <p:nvSpPr>
          <p:cNvPr id="4" name="スライド番号プレースホルダー 3">
            <a:extLst>
              <a:ext uri="{FF2B5EF4-FFF2-40B4-BE49-F238E27FC236}">
                <a16:creationId xmlns:a16="http://schemas.microsoft.com/office/drawing/2014/main" id="{18A3FD3B-3DB0-965A-4D66-DDB094934155}"/>
              </a:ext>
            </a:extLst>
          </p:cNvPr>
          <p:cNvSpPr>
            <a:spLocks noGrp="1"/>
          </p:cNvSpPr>
          <p:nvPr>
            <p:ph type="sldNum" sz="quarter" idx="10"/>
          </p:nvPr>
        </p:nvSpPr>
        <p:spPr/>
        <p:txBody>
          <a:bodyPr/>
          <a:lstStyle/>
          <a:p>
            <a:pPr defTabSz="897862">
              <a:defRPr/>
            </a:pPr>
            <a:fld id="{8A6098DB-0070-4643-B159-EC59B138AF2B}" type="slidenum">
              <a:rPr lang="en-US" altLang="ja-JP">
                <a:solidFill>
                  <a:srgbClr val="000000"/>
                </a:solidFill>
              </a:rPr>
              <a:pPr defTabSz="897862">
                <a:defRPr/>
              </a:pPr>
              <a:t>20</a:t>
            </a:fld>
            <a:endParaRPr lang="en-US" altLang="ja-JP" dirty="0">
              <a:solidFill>
                <a:srgbClr val="000000"/>
              </a:solidFill>
            </a:endParaRPr>
          </a:p>
        </p:txBody>
      </p:sp>
      <p:sp>
        <p:nvSpPr>
          <p:cNvPr id="5" name="ノート プレースホルダー 4">
            <a:extLst>
              <a:ext uri="{FF2B5EF4-FFF2-40B4-BE49-F238E27FC236}">
                <a16:creationId xmlns:a16="http://schemas.microsoft.com/office/drawing/2014/main" id="{2B3DE5FF-5C5D-B041-4824-C942CF766FFA}"/>
              </a:ext>
            </a:extLst>
          </p:cNvPr>
          <p:cNvSpPr>
            <a:spLocks noGrp="1"/>
          </p:cNvSpPr>
          <p:nvPr>
            <p:ph type="body" sz="quarter" idx="3"/>
          </p:nvPr>
        </p:nvSpPr>
        <p:spPr/>
        <p:txBody>
          <a:bodyPr/>
          <a:lstStyle/>
          <a:p>
            <a:endParaRPr kumimoji="1" lang="ja-JP" altLang="en-US"/>
          </a:p>
        </p:txBody>
      </p:sp>
    </p:spTree>
    <p:extLst>
      <p:ext uri="{BB962C8B-B14F-4D97-AF65-F5344CB8AC3E}">
        <p14:creationId xmlns:p14="http://schemas.microsoft.com/office/powerpoint/2010/main" val="1784690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323850"/>
            <a:ext cx="4884737" cy="3665538"/>
          </a:xfrm>
        </p:spPr>
      </p:sp>
      <p:sp>
        <p:nvSpPr>
          <p:cNvPr id="4" name="スライド番号プレースホルダー 3"/>
          <p:cNvSpPr>
            <a:spLocks noGrp="1"/>
          </p:cNvSpPr>
          <p:nvPr>
            <p:ph type="sldNum" sz="quarter" idx="10"/>
          </p:nvPr>
        </p:nvSpPr>
        <p:spPr/>
        <p:txBody>
          <a:bodyPr/>
          <a:lstStyle/>
          <a:p>
            <a:pPr defTabSz="897941">
              <a:defRPr/>
            </a:pPr>
            <a:fld id="{8A6098DB-0070-4643-B159-EC59B138AF2B}" type="slidenum">
              <a:rPr lang="en-US" altLang="ja-JP">
                <a:solidFill>
                  <a:srgbClr val="000000"/>
                </a:solidFill>
              </a:rPr>
              <a:pPr defTabSz="897941">
                <a:defRPr/>
              </a:pPr>
              <a:t>21</a:t>
            </a:fld>
            <a:endParaRPr lang="en-US" altLang="ja-JP" dirty="0">
              <a:solidFill>
                <a:srgbClr val="000000"/>
              </a:solidFill>
            </a:endParaRPr>
          </a:p>
        </p:txBody>
      </p:sp>
      <p:sp>
        <p:nvSpPr>
          <p:cNvPr id="5" name="ノート プレースホルダー 4">
            <a:extLst>
              <a:ext uri="{FF2B5EF4-FFF2-40B4-BE49-F238E27FC236}">
                <a16:creationId xmlns:a16="http://schemas.microsoft.com/office/drawing/2014/main" id="{9FD25D0A-13CE-3198-F4F3-268D6F5D8130}"/>
              </a:ext>
            </a:extLst>
          </p:cNvPr>
          <p:cNvSpPr>
            <a:spLocks noGrp="1"/>
          </p:cNvSpPr>
          <p:nvPr>
            <p:ph type="body" sz="quarter" idx="3"/>
          </p:nvPr>
        </p:nvSpPr>
        <p:spPr/>
        <p:txBody>
          <a:bodyPr/>
          <a:lstStyle/>
          <a:p>
            <a:endParaRPr kumimoji="1" lang="ja-JP" altLang="en-US"/>
          </a:p>
        </p:txBody>
      </p:sp>
    </p:spTree>
    <p:extLst>
      <p:ext uri="{BB962C8B-B14F-4D97-AF65-F5344CB8AC3E}">
        <p14:creationId xmlns:p14="http://schemas.microsoft.com/office/powerpoint/2010/main" val="3045761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8A6098DB-0070-4643-B159-EC59B138AF2B}" type="slidenum">
              <a:rPr lang="en-US" altLang="ja-JP" smtClean="0"/>
              <a:pPr>
                <a:defRPr/>
              </a:pPr>
              <a:t>22</a:t>
            </a:fld>
            <a:endParaRPr lang="en-US" altLang="ja-JP" dirty="0"/>
          </a:p>
        </p:txBody>
      </p:sp>
      <p:sp>
        <p:nvSpPr>
          <p:cNvPr id="5" name="ノート プレースホルダー 4">
            <a:extLst>
              <a:ext uri="{FF2B5EF4-FFF2-40B4-BE49-F238E27FC236}">
                <a16:creationId xmlns:a16="http://schemas.microsoft.com/office/drawing/2014/main" id="{9576CBCD-BB03-599B-4415-968DB1C2B49A}"/>
              </a:ext>
            </a:extLst>
          </p:cNvPr>
          <p:cNvSpPr>
            <a:spLocks noGrp="1"/>
          </p:cNvSpPr>
          <p:nvPr>
            <p:ph type="body" sz="quarter" idx="3"/>
          </p:nvPr>
        </p:nvSpPr>
        <p:spPr/>
        <p:txBody>
          <a:bodyPr/>
          <a:lstStyle/>
          <a:p>
            <a:endParaRPr kumimoji="1" lang="ja-JP" altLang="en-US"/>
          </a:p>
        </p:txBody>
      </p:sp>
    </p:spTree>
    <p:extLst>
      <p:ext uri="{BB962C8B-B14F-4D97-AF65-F5344CB8AC3E}">
        <p14:creationId xmlns:p14="http://schemas.microsoft.com/office/powerpoint/2010/main" val="463679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8A6098DB-0070-4643-B159-EC59B138AF2B}" type="slidenum">
              <a:rPr lang="en-US" altLang="ja-JP" smtClean="0"/>
              <a:pPr>
                <a:defRPr/>
              </a:pPr>
              <a:t>23</a:t>
            </a:fld>
            <a:endParaRPr lang="en-US" altLang="ja-JP" dirty="0"/>
          </a:p>
        </p:txBody>
      </p:sp>
      <p:sp>
        <p:nvSpPr>
          <p:cNvPr id="5" name="ノート プレースホルダー 4">
            <a:extLst>
              <a:ext uri="{FF2B5EF4-FFF2-40B4-BE49-F238E27FC236}">
                <a16:creationId xmlns:a16="http://schemas.microsoft.com/office/drawing/2014/main" id="{6E0542D6-2FED-0F06-5315-AF8BC3729F0B}"/>
              </a:ext>
            </a:extLst>
          </p:cNvPr>
          <p:cNvSpPr>
            <a:spLocks noGrp="1"/>
          </p:cNvSpPr>
          <p:nvPr>
            <p:ph type="body" sz="quarter" idx="3"/>
          </p:nvPr>
        </p:nvSpPr>
        <p:spPr/>
        <p:txBody>
          <a:bodyPr/>
          <a:lstStyle/>
          <a:p>
            <a:endParaRPr kumimoji="1" lang="ja-JP" altLang="en-US"/>
          </a:p>
        </p:txBody>
      </p:sp>
    </p:spTree>
    <p:extLst>
      <p:ext uri="{BB962C8B-B14F-4D97-AF65-F5344CB8AC3E}">
        <p14:creationId xmlns:p14="http://schemas.microsoft.com/office/powerpoint/2010/main" val="2121232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174E5-0BD0-D3CE-B934-6C74ED52FAA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533AFC7-BF84-DD01-0416-EE3AB5E95EB2}"/>
              </a:ext>
            </a:extLst>
          </p:cNvPr>
          <p:cNvSpPr>
            <a:spLocks noGrp="1" noRot="1" noChangeAspect="1"/>
          </p:cNvSpPr>
          <p:nvPr>
            <p:ph type="sldImg"/>
          </p:nvPr>
        </p:nvSpPr>
        <p:spPr/>
      </p:sp>
      <p:sp>
        <p:nvSpPr>
          <p:cNvPr id="4" name="スライド番号プレースホルダー 3">
            <a:extLst>
              <a:ext uri="{FF2B5EF4-FFF2-40B4-BE49-F238E27FC236}">
                <a16:creationId xmlns:a16="http://schemas.microsoft.com/office/drawing/2014/main" id="{BDA9BD59-F221-B291-C2C5-7E32813662DA}"/>
              </a:ext>
            </a:extLst>
          </p:cNvPr>
          <p:cNvSpPr>
            <a:spLocks noGrp="1"/>
          </p:cNvSpPr>
          <p:nvPr>
            <p:ph type="sldNum" sz="quarter" idx="10"/>
          </p:nvPr>
        </p:nvSpPr>
        <p:spPr/>
        <p:txBody>
          <a:bodyPr/>
          <a:lstStyle/>
          <a:p>
            <a:pPr defTabSz="897941">
              <a:defRPr/>
            </a:pPr>
            <a:fld id="{8A6098DB-0070-4643-B159-EC59B138AF2B}" type="slidenum">
              <a:rPr lang="en-US" altLang="ja-JP">
                <a:solidFill>
                  <a:srgbClr val="000000"/>
                </a:solidFill>
              </a:rPr>
              <a:pPr defTabSz="897941">
                <a:defRPr/>
              </a:pPr>
              <a:t>24</a:t>
            </a:fld>
            <a:endParaRPr lang="en-US" altLang="ja-JP" dirty="0">
              <a:solidFill>
                <a:srgbClr val="000000"/>
              </a:solidFill>
            </a:endParaRPr>
          </a:p>
        </p:txBody>
      </p:sp>
      <p:sp>
        <p:nvSpPr>
          <p:cNvPr id="3" name="ノート プレースホルダー 2">
            <a:extLst>
              <a:ext uri="{FF2B5EF4-FFF2-40B4-BE49-F238E27FC236}">
                <a16:creationId xmlns:a16="http://schemas.microsoft.com/office/drawing/2014/main" id="{E6A78DED-5EE3-D28F-F32E-C14E9EBE4CB9}"/>
              </a:ext>
            </a:extLst>
          </p:cNvPr>
          <p:cNvSpPr>
            <a:spLocks noGrp="1"/>
          </p:cNvSpPr>
          <p:nvPr>
            <p:ph type="body" sz="quarter" idx="3"/>
          </p:nvPr>
        </p:nvSpPr>
        <p:spPr/>
        <p:txBody>
          <a:bodyPr/>
          <a:lstStyle/>
          <a:p>
            <a:endParaRPr kumimoji="1" lang="ja-JP" altLang="en-US"/>
          </a:p>
        </p:txBody>
      </p:sp>
    </p:spTree>
    <p:extLst>
      <p:ext uri="{BB962C8B-B14F-4D97-AF65-F5344CB8AC3E}">
        <p14:creationId xmlns:p14="http://schemas.microsoft.com/office/powerpoint/2010/main" val="1923669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6098DB-0070-4643-B159-EC59B138AF2B}" type="slidenum">
              <a:rPr lang="en-US" altLang="ja-JP" smtClean="0"/>
              <a:pPr>
                <a:defRPr/>
              </a:pPr>
              <a:t>25</a:t>
            </a:fld>
            <a:endParaRPr lang="en-US" altLang="ja-JP" dirty="0"/>
          </a:p>
        </p:txBody>
      </p:sp>
    </p:spTree>
    <p:extLst>
      <p:ext uri="{BB962C8B-B14F-4D97-AF65-F5344CB8AC3E}">
        <p14:creationId xmlns:p14="http://schemas.microsoft.com/office/powerpoint/2010/main" val="2356242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6098DB-0070-4643-B159-EC59B138AF2B}" type="slidenum">
              <a:rPr lang="en-US" altLang="ja-JP" smtClean="0"/>
              <a:pPr>
                <a:defRPr/>
              </a:pPr>
              <a:t>26</a:t>
            </a:fld>
            <a:endParaRPr lang="en-US" altLang="ja-JP" dirty="0"/>
          </a:p>
        </p:txBody>
      </p:sp>
    </p:spTree>
    <p:extLst>
      <p:ext uri="{BB962C8B-B14F-4D97-AF65-F5344CB8AC3E}">
        <p14:creationId xmlns:p14="http://schemas.microsoft.com/office/powerpoint/2010/main" val="2474298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6098DB-0070-4643-B159-EC59B138AF2B}" type="slidenum">
              <a:rPr lang="en-US" altLang="ja-JP" smtClean="0"/>
              <a:pPr>
                <a:defRPr/>
              </a:pPr>
              <a:t>27</a:t>
            </a:fld>
            <a:endParaRPr lang="en-US" altLang="ja-JP" dirty="0"/>
          </a:p>
        </p:txBody>
      </p:sp>
    </p:spTree>
    <p:extLst>
      <p:ext uri="{BB962C8B-B14F-4D97-AF65-F5344CB8AC3E}">
        <p14:creationId xmlns:p14="http://schemas.microsoft.com/office/powerpoint/2010/main" val="812075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6098DB-0070-4643-B159-EC59B138AF2B}" type="slidenum">
              <a:rPr lang="en-US" altLang="ja-JP" smtClean="0"/>
              <a:pPr>
                <a:defRPr/>
              </a:pPr>
              <a:t>28</a:t>
            </a:fld>
            <a:endParaRPr lang="en-US" altLang="ja-JP" dirty="0"/>
          </a:p>
        </p:txBody>
      </p:sp>
    </p:spTree>
    <p:extLst>
      <p:ext uri="{BB962C8B-B14F-4D97-AF65-F5344CB8AC3E}">
        <p14:creationId xmlns:p14="http://schemas.microsoft.com/office/powerpoint/2010/main" val="2057535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8A6098DB-0070-4643-B159-EC59B138AF2B}" type="slidenum">
              <a:rPr lang="en-US" altLang="ja-JP" smtClean="0"/>
              <a:pPr>
                <a:defRPr/>
              </a:pPr>
              <a:t>2</a:t>
            </a:fld>
            <a:endParaRPr lang="en-US" altLang="ja-JP" dirty="0"/>
          </a:p>
        </p:txBody>
      </p:sp>
      <p:sp>
        <p:nvSpPr>
          <p:cNvPr id="5" name="ノート プレースホルダー 4">
            <a:extLst>
              <a:ext uri="{FF2B5EF4-FFF2-40B4-BE49-F238E27FC236}">
                <a16:creationId xmlns:a16="http://schemas.microsoft.com/office/drawing/2014/main" id="{E9379057-1AAE-882D-1C49-07C6D91D1CE3}"/>
              </a:ext>
            </a:extLst>
          </p:cNvPr>
          <p:cNvSpPr>
            <a:spLocks noGrp="1"/>
          </p:cNvSpPr>
          <p:nvPr>
            <p:ph type="body" sz="quarter" idx="3"/>
          </p:nvPr>
        </p:nvSpPr>
        <p:spPr/>
        <p:txBody>
          <a:bodyPr/>
          <a:lstStyle/>
          <a:p>
            <a:endParaRPr kumimoji="1" lang="ja-JP" altLang="en-US"/>
          </a:p>
        </p:txBody>
      </p:sp>
    </p:spTree>
    <p:extLst>
      <p:ext uri="{BB962C8B-B14F-4D97-AF65-F5344CB8AC3E}">
        <p14:creationId xmlns:p14="http://schemas.microsoft.com/office/powerpoint/2010/main" val="2248454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6098DB-0070-4643-B159-EC59B138AF2B}" type="slidenum">
              <a:rPr lang="en-US" altLang="ja-JP" smtClean="0"/>
              <a:pPr>
                <a:defRPr/>
              </a:pPr>
              <a:t>29</a:t>
            </a:fld>
            <a:endParaRPr lang="en-US" altLang="ja-JP" dirty="0"/>
          </a:p>
        </p:txBody>
      </p:sp>
    </p:spTree>
    <p:extLst>
      <p:ext uri="{BB962C8B-B14F-4D97-AF65-F5344CB8AC3E}">
        <p14:creationId xmlns:p14="http://schemas.microsoft.com/office/powerpoint/2010/main" val="37434855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6098DB-0070-4643-B159-EC59B138AF2B}" type="slidenum">
              <a:rPr lang="en-US" altLang="ja-JP" smtClean="0"/>
              <a:pPr>
                <a:defRPr/>
              </a:pPr>
              <a:t>30</a:t>
            </a:fld>
            <a:endParaRPr lang="en-US" altLang="ja-JP" dirty="0"/>
          </a:p>
        </p:txBody>
      </p:sp>
    </p:spTree>
    <p:extLst>
      <p:ext uri="{BB962C8B-B14F-4D97-AF65-F5344CB8AC3E}">
        <p14:creationId xmlns:p14="http://schemas.microsoft.com/office/powerpoint/2010/main" val="33137687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6098DB-0070-4643-B159-EC59B138AF2B}" type="slidenum">
              <a:rPr lang="en-US" altLang="ja-JP" smtClean="0"/>
              <a:pPr>
                <a:defRPr/>
              </a:pPr>
              <a:t>31</a:t>
            </a:fld>
            <a:endParaRPr lang="en-US" altLang="ja-JP" dirty="0"/>
          </a:p>
        </p:txBody>
      </p:sp>
    </p:spTree>
    <p:extLst>
      <p:ext uri="{BB962C8B-B14F-4D97-AF65-F5344CB8AC3E}">
        <p14:creationId xmlns:p14="http://schemas.microsoft.com/office/powerpoint/2010/main" val="42931556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9475" y="323850"/>
            <a:ext cx="4887913" cy="3667125"/>
          </a:xfrm>
        </p:spPr>
      </p:sp>
      <p:sp>
        <p:nvSpPr>
          <p:cNvPr id="3" name="ノート プレースホルダー 2"/>
          <p:cNvSpPr>
            <a:spLocks noGrp="1"/>
          </p:cNvSpPr>
          <p:nvPr>
            <p:ph type="body" idx="1"/>
          </p:nvPr>
        </p:nvSpPr>
        <p:spPr>
          <a:xfrm>
            <a:off x="664218" y="4125257"/>
            <a:ext cx="5430463" cy="5329656"/>
          </a:xfrm>
        </p:spPr>
        <p:txBody>
          <a:bodyPr/>
          <a:lstStyle/>
          <a:p>
            <a:pPr marL="263580" indent="-263580"/>
            <a:endParaRPr kumimoji="1" lang="ja-JP" altLang="en-US" dirty="0">
              <a:latin typeface="+mj-ea"/>
              <a:ea typeface="+mj-ea"/>
            </a:endParaRPr>
          </a:p>
        </p:txBody>
      </p:sp>
      <p:sp>
        <p:nvSpPr>
          <p:cNvPr id="4" name="スライド番号プレースホルダー 3"/>
          <p:cNvSpPr>
            <a:spLocks noGrp="1"/>
          </p:cNvSpPr>
          <p:nvPr>
            <p:ph type="sldNum" sz="quarter" idx="10"/>
          </p:nvPr>
        </p:nvSpPr>
        <p:spPr/>
        <p:txBody>
          <a:bodyPr/>
          <a:lstStyle/>
          <a:p>
            <a:pPr>
              <a:defRPr/>
            </a:pPr>
            <a:fld id="{8A6098DB-0070-4643-B159-EC59B138AF2B}" type="slidenum">
              <a:rPr lang="en-US" altLang="ja-JP" smtClean="0"/>
              <a:pPr>
                <a:defRPr/>
              </a:pPr>
              <a:t>32</a:t>
            </a:fld>
            <a:endParaRPr lang="en-US" altLang="ja-JP" dirty="0"/>
          </a:p>
        </p:txBody>
      </p:sp>
    </p:spTree>
    <p:extLst>
      <p:ext uri="{BB962C8B-B14F-4D97-AF65-F5344CB8AC3E}">
        <p14:creationId xmlns:p14="http://schemas.microsoft.com/office/powerpoint/2010/main" val="3480754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8A6098DB-0070-4643-B159-EC59B138AF2B}" type="slidenum">
              <a:rPr lang="en-US" altLang="ja-JP" smtClean="0"/>
              <a:pPr>
                <a:defRPr/>
              </a:pPr>
              <a:t>3</a:t>
            </a:fld>
            <a:endParaRPr lang="en-US" altLang="ja-JP" dirty="0"/>
          </a:p>
        </p:txBody>
      </p:sp>
      <p:sp>
        <p:nvSpPr>
          <p:cNvPr id="5" name="ノート プレースホルダー 4">
            <a:extLst>
              <a:ext uri="{FF2B5EF4-FFF2-40B4-BE49-F238E27FC236}">
                <a16:creationId xmlns:a16="http://schemas.microsoft.com/office/drawing/2014/main" id="{CB327F98-C2A5-44C9-3AE5-EB5A4D0B5BDF}"/>
              </a:ext>
            </a:extLst>
          </p:cNvPr>
          <p:cNvSpPr>
            <a:spLocks noGrp="1"/>
          </p:cNvSpPr>
          <p:nvPr>
            <p:ph type="body" sz="quarter" idx="3"/>
          </p:nvPr>
        </p:nvSpPr>
        <p:spPr/>
        <p:txBody>
          <a:bodyPr/>
          <a:lstStyle/>
          <a:p>
            <a:endParaRPr kumimoji="1" lang="ja-JP" altLang="en-US"/>
          </a:p>
        </p:txBody>
      </p:sp>
    </p:spTree>
    <p:extLst>
      <p:ext uri="{BB962C8B-B14F-4D97-AF65-F5344CB8AC3E}">
        <p14:creationId xmlns:p14="http://schemas.microsoft.com/office/powerpoint/2010/main" val="4054295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7888" y="892175"/>
            <a:ext cx="4891087" cy="3668713"/>
          </a:xfrm>
        </p:spPr>
      </p:sp>
      <p:sp>
        <p:nvSpPr>
          <p:cNvPr id="4" name="スライド番号プレースホルダー 3"/>
          <p:cNvSpPr>
            <a:spLocks noGrp="1"/>
          </p:cNvSpPr>
          <p:nvPr>
            <p:ph type="sldNum" sz="quarter" idx="10"/>
          </p:nvPr>
        </p:nvSpPr>
        <p:spPr/>
        <p:txBody>
          <a:bodyPr/>
          <a:lstStyle/>
          <a:p>
            <a:pPr>
              <a:defRPr/>
            </a:pPr>
            <a:fld id="{8A6098DB-0070-4643-B159-EC59B138AF2B}" type="slidenum">
              <a:rPr lang="en-US" altLang="ja-JP" smtClean="0"/>
              <a:pPr>
                <a:defRPr/>
              </a:pPr>
              <a:t>4</a:t>
            </a:fld>
            <a:endParaRPr lang="en-US" altLang="ja-JP" dirty="0"/>
          </a:p>
        </p:txBody>
      </p:sp>
      <p:sp>
        <p:nvSpPr>
          <p:cNvPr id="5" name="ノート プレースホルダー 4">
            <a:extLst>
              <a:ext uri="{FF2B5EF4-FFF2-40B4-BE49-F238E27FC236}">
                <a16:creationId xmlns:a16="http://schemas.microsoft.com/office/drawing/2014/main" id="{19FCD6AE-8F15-45B3-F048-B6BE50743C7D}"/>
              </a:ext>
            </a:extLst>
          </p:cNvPr>
          <p:cNvSpPr>
            <a:spLocks noGrp="1"/>
          </p:cNvSpPr>
          <p:nvPr>
            <p:ph type="body" sz="quarter" idx="3"/>
          </p:nvPr>
        </p:nvSpPr>
        <p:spPr/>
        <p:txBody>
          <a:bodyPr/>
          <a:lstStyle/>
          <a:p>
            <a:endParaRPr kumimoji="1" lang="ja-JP" altLang="en-US"/>
          </a:p>
        </p:txBody>
      </p:sp>
    </p:spTree>
    <p:extLst>
      <p:ext uri="{BB962C8B-B14F-4D97-AF65-F5344CB8AC3E}">
        <p14:creationId xmlns:p14="http://schemas.microsoft.com/office/powerpoint/2010/main" val="801848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p:cNvSpPr>
            <a:spLocks noGrp="1" noRot="1" noChangeAspect="1" noTextEdit="1"/>
          </p:cNvSpPr>
          <p:nvPr>
            <p:ph type="sldImg"/>
          </p:nvPr>
        </p:nvSpPr>
        <p:spPr>
          <a:ln/>
        </p:spPr>
      </p:sp>
      <p:sp>
        <p:nvSpPr>
          <p:cNvPr id="30724" name="スライド番号プレースホルダー 3"/>
          <p:cNvSpPr>
            <a:spLocks noGrp="1"/>
          </p:cNvSpPr>
          <p:nvPr>
            <p:ph type="sldNum" sz="quarter" idx="5"/>
          </p:nvPr>
        </p:nvSpPr>
        <p:spPr>
          <a:noFill/>
          <a:ln>
            <a:miter lim="800000"/>
            <a:headEnd/>
            <a:tailEnd/>
          </a:ln>
        </p:spPr>
        <p:txBody>
          <a:bodyPr/>
          <a:lstStyle/>
          <a:p>
            <a:fld id="{2D4B27A5-0386-44EE-844A-0569FDFC3B4E}" type="slidenum">
              <a:rPr lang="en-US" altLang="ja-JP" smtClean="0"/>
              <a:pPr/>
              <a:t>5</a:t>
            </a:fld>
            <a:endParaRPr lang="en-US" altLang="ja-JP" dirty="0"/>
          </a:p>
        </p:txBody>
      </p:sp>
      <p:sp>
        <p:nvSpPr>
          <p:cNvPr id="2" name="ノート プレースホルダー 1">
            <a:extLst>
              <a:ext uri="{FF2B5EF4-FFF2-40B4-BE49-F238E27FC236}">
                <a16:creationId xmlns:a16="http://schemas.microsoft.com/office/drawing/2014/main" id="{0C509DC3-97C2-460F-6317-CE6347B43AFF}"/>
              </a:ext>
            </a:extLst>
          </p:cNvPr>
          <p:cNvSpPr>
            <a:spLocks noGrp="1"/>
          </p:cNvSpPr>
          <p:nvPr>
            <p:ph type="body" sz="quarter" idx="3"/>
          </p:nvPr>
        </p:nvSpPr>
        <p:spPr/>
        <p:txBody>
          <a:bodyPr/>
          <a:lstStyle/>
          <a:p>
            <a:endParaRPr kumimoji="1" lang="ja-JP" altLang="en-US"/>
          </a:p>
        </p:txBody>
      </p:sp>
    </p:spTree>
    <p:extLst>
      <p:ext uri="{BB962C8B-B14F-4D97-AF65-F5344CB8AC3E}">
        <p14:creationId xmlns:p14="http://schemas.microsoft.com/office/powerpoint/2010/main" val="2327376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8A6098DB-0070-4643-B159-EC59B138AF2B}" type="slidenum">
              <a:rPr lang="en-US" altLang="ja-JP" smtClean="0"/>
              <a:pPr>
                <a:defRPr/>
              </a:pPr>
              <a:t>6</a:t>
            </a:fld>
            <a:endParaRPr lang="en-US" altLang="ja-JP" dirty="0"/>
          </a:p>
        </p:txBody>
      </p:sp>
      <p:sp>
        <p:nvSpPr>
          <p:cNvPr id="5" name="ノート プレースホルダー 4">
            <a:extLst>
              <a:ext uri="{FF2B5EF4-FFF2-40B4-BE49-F238E27FC236}">
                <a16:creationId xmlns:a16="http://schemas.microsoft.com/office/drawing/2014/main" id="{4DA32AD8-12DF-95E5-243F-B579C2E831CE}"/>
              </a:ext>
            </a:extLst>
          </p:cNvPr>
          <p:cNvSpPr>
            <a:spLocks noGrp="1"/>
          </p:cNvSpPr>
          <p:nvPr>
            <p:ph type="body" sz="quarter" idx="3"/>
          </p:nvPr>
        </p:nvSpPr>
        <p:spPr/>
        <p:txBody>
          <a:bodyPr/>
          <a:lstStyle/>
          <a:p>
            <a:endParaRPr kumimoji="1" lang="ja-JP" altLang="en-US"/>
          </a:p>
        </p:txBody>
      </p:sp>
    </p:spTree>
    <p:extLst>
      <p:ext uri="{BB962C8B-B14F-4D97-AF65-F5344CB8AC3E}">
        <p14:creationId xmlns:p14="http://schemas.microsoft.com/office/powerpoint/2010/main" val="2518408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8A6098DB-0070-4643-B159-EC59B138AF2B}" type="slidenum">
              <a:rPr lang="en-US" altLang="ja-JP" smtClean="0"/>
              <a:pPr>
                <a:defRPr/>
              </a:pPr>
              <a:t>7</a:t>
            </a:fld>
            <a:endParaRPr lang="en-US" altLang="ja-JP" dirty="0"/>
          </a:p>
        </p:txBody>
      </p:sp>
      <p:sp>
        <p:nvSpPr>
          <p:cNvPr id="5" name="ノート プレースホルダー 4">
            <a:extLst>
              <a:ext uri="{FF2B5EF4-FFF2-40B4-BE49-F238E27FC236}">
                <a16:creationId xmlns:a16="http://schemas.microsoft.com/office/drawing/2014/main" id="{6F9CDBD1-8044-6414-465E-876CC44D1B5F}"/>
              </a:ext>
            </a:extLst>
          </p:cNvPr>
          <p:cNvSpPr>
            <a:spLocks noGrp="1"/>
          </p:cNvSpPr>
          <p:nvPr>
            <p:ph type="body" sz="quarter" idx="3"/>
          </p:nvPr>
        </p:nvSpPr>
        <p:spPr/>
        <p:txBody>
          <a:bodyPr/>
          <a:lstStyle/>
          <a:p>
            <a:endParaRPr kumimoji="1" lang="ja-JP" altLang="en-US"/>
          </a:p>
        </p:txBody>
      </p:sp>
    </p:spTree>
    <p:extLst>
      <p:ext uri="{BB962C8B-B14F-4D97-AF65-F5344CB8AC3E}">
        <p14:creationId xmlns:p14="http://schemas.microsoft.com/office/powerpoint/2010/main" val="2768469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8A6098DB-0070-4643-B159-EC59B138AF2B}" type="slidenum">
              <a:rPr lang="en-US" altLang="ja-JP" smtClean="0"/>
              <a:pPr>
                <a:defRPr/>
              </a:pPr>
              <a:t>8</a:t>
            </a:fld>
            <a:endParaRPr lang="en-US" altLang="ja-JP" dirty="0"/>
          </a:p>
        </p:txBody>
      </p:sp>
      <p:sp>
        <p:nvSpPr>
          <p:cNvPr id="3" name="ノート プレースホルダー 2">
            <a:extLst>
              <a:ext uri="{FF2B5EF4-FFF2-40B4-BE49-F238E27FC236}">
                <a16:creationId xmlns:a16="http://schemas.microsoft.com/office/drawing/2014/main" id="{B87A5710-494D-BBD9-284E-770C14420780}"/>
              </a:ext>
            </a:extLst>
          </p:cNvPr>
          <p:cNvSpPr>
            <a:spLocks noGrp="1"/>
          </p:cNvSpPr>
          <p:nvPr>
            <p:ph type="body" sz="quarter" idx="3"/>
          </p:nvPr>
        </p:nvSpPr>
        <p:spPr/>
        <p:txBody>
          <a:bodyPr/>
          <a:lstStyle/>
          <a:p>
            <a:endParaRPr kumimoji="1" lang="ja-JP" altLang="en-US"/>
          </a:p>
        </p:txBody>
      </p:sp>
    </p:spTree>
    <p:extLst>
      <p:ext uri="{BB962C8B-B14F-4D97-AF65-F5344CB8AC3E}">
        <p14:creationId xmlns:p14="http://schemas.microsoft.com/office/powerpoint/2010/main" val="429482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dirty="0"/>
          </a:p>
        </p:txBody>
      </p:sp>
      <p:sp>
        <p:nvSpPr>
          <p:cNvPr id="5" name="Footer Placeholder 4"/>
          <p:cNvSpPr>
            <a:spLocks noGrp="1"/>
          </p:cNvSpPr>
          <p:nvPr>
            <p:ph type="ftr" sz="quarter" idx="11"/>
          </p:nvPr>
        </p:nvSpPr>
        <p:spPr/>
        <p:txBody>
          <a:bodyPr/>
          <a:lstStyle/>
          <a:p>
            <a:pPr>
              <a:defRPr/>
            </a:pPr>
            <a:endParaRPr lang="en-US" altLang="ja-JP" dirty="0"/>
          </a:p>
        </p:txBody>
      </p:sp>
      <p:sp>
        <p:nvSpPr>
          <p:cNvPr id="6" name="Slide Number Placeholder 5"/>
          <p:cNvSpPr>
            <a:spLocks noGrp="1"/>
          </p:cNvSpPr>
          <p:nvPr>
            <p:ph type="sldNum" sz="quarter" idx="12"/>
          </p:nvPr>
        </p:nvSpPr>
        <p:spPr/>
        <p:txBody>
          <a:bodyPr/>
          <a:lstStyle/>
          <a:p>
            <a:pPr>
              <a:defRPr/>
            </a:pPr>
            <a:fld id="{3EBDE6A7-8A05-4F31-8627-E96B0B78FC55}" type="slidenum">
              <a:rPr lang="en-US" altLang="ja-JP" smtClean="0"/>
              <a:pPr>
                <a:defRPr/>
              </a:pPr>
              <a:t>‹#›</a:t>
            </a:fld>
            <a:endParaRPr lang="en-US" altLang="ja-JP" dirty="0"/>
          </a:p>
        </p:txBody>
      </p:sp>
    </p:spTree>
    <p:extLst>
      <p:ext uri="{BB962C8B-B14F-4D97-AF65-F5344CB8AC3E}">
        <p14:creationId xmlns:p14="http://schemas.microsoft.com/office/powerpoint/2010/main" val="3993402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dirty="0"/>
          </a:p>
        </p:txBody>
      </p:sp>
      <p:sp>
        <p:nvSpPr>
          <p:cNvPr id="5" name="Footer Placeholder 4"/>
          <p:cNvSpPr>
            <a:spLocks noGrp="1"/>
          </p:cNvSpPr>
          <p:nvPr>
            <p:ph type="ftr" sz="quarter" idx="11"/>
          </p:nvPr>
        </p:nvSpPr>
        <p:spPr/>
        <p:txBody>
          <a:bodyPr/>
          <a:lstStyle/>
          <a:p>
            <a:pPr>
              <a:defRPr/>
            </a:pPr>
            <a:endParaRPr lang="en-US" altLang="ja-JP" dirty="0"/>
          </a:p>
        </p:txBody>
      </p:sp>
      <p:sp>
        <p:nvSpPr>
          <p:cNvPr id="6" name="Slide Number Placeholder 5"/>
          <p:cNvSpPr>
            <a:spLocks noGrp="1"/>
          </p:cNvSpPr>
          <p:nvPr>
            <p:ph type="sldNum" sz="quarter" idx="12"/>
          </p:nvPr>
        </p:nvSpPr>
        <p:spPr/>
        <p:txBody>
          <a:bodyPr/>
          <a:lstStyle/>
          <a:p>
            <a:pPr>
              <a:defRPr/>
            </a:pPr>
            <a:fld id="{018103E5-81DA-41FF-8178-66BC787AF70B}" type="slidenum">
              <a:rPr lang="en-US" altLang="ja-JP" smtClean="0"/>
              <a:pPr>
                <a:defRPr/>
              </a:pPr>
              <a:t>‹#›</a:t>
            </a:fld>
            <a:endParaRPr lang="en-US" altLang="ja-JP" dirty="0"/>
          </a:p>
        </p:txBody>
      </p:sp>
    </p:spTree>
    <p:extLst>
      <p:ext uri="{BB962C8B-B14F-4D97-AF65-F5344CB8AC3E}">
        <p14:creationId xmlns:p14="http://schemas.microsoft.com/office/powerpoint/2010/main" val="259233901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a:defRPr/>
            </a:pPr>
            <a:endParaRPr lang="en-US" altLang="ja-JP" dirty="0"/>
          </a:p>
        </p:txBody>
      </p:sp>
      <p:sp>
        <p:nvSpPr>
          <p:cNvPr id="5" name="Footer Placeholder 4"/>
          <p:cNvSpPr>
            <a:spLocks noGrp="1"/>
          </p:cNvSpPr>
          <p:nvPr>
            <p:ph type="ftr" sz="quarter" idx="11"/>
          </p:nvPr>
        </p:nvSpPr>
        <p:spPr/>
        <p:txBody>
          <a:bodyPr/>
          <a:lstStyle/>
          <a:p>
            <a:pPr>
              <a:defRPr/>
            </a:pPr>
            <a:endParaRPr lang="en-US" altLang="ja-JP" dirty="0"/>
          </a:p>
        </p:txBody>
      </p:sp>
      <p:sp>
        <p:nvSpPr>
          <p:cNvPr id="6" name="Slide Number Placeholder 5"/>
          <p:cNvSpPr>
            <a:spLocks noGrp="1"/>
          </p:cNvSpPr>
          <p:nvPr>
            <p:ph type="sldNum" sz="quarter" idx="12"/>
          </p:nvPr>
        </p:nvSpPr>
        <p:spPr/>
        <p:txBody>
          <a:bodyPr/>
          <a:lstStyle/>
          <a:p>
            <a:pPr>
              <a:defRPr/>
            </a:pPr>
            <a:fld id="{AFE05EEF-9052-4278-9C53-3DFA393E6F4A}" type="slidenum">
              <a:rPr lang="en-US" altLang="ja-JP" smtClean="0"/>
              <a:pPr>
                <a:defRPr/>
              </a:pPr>
              <a:t>‹#›</a:t>
            </a:fld>
            <a:endParaRPr lang="en-US" altLang="ja-JP" dirty="0"/>
          </a:p>
        </p:txBody>
      </p:sp>
    </p:spTree>
    <p:extLst>
      <p:ext uri="{BB962C8B-B14F-4D97-AF65-F5344CB8AC3E}">
        <p14:creationId xmlns:p14="http://schemas.microsoft.com/office/powerpoint/2010/main" val="10575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dirty="0"/>
          </a:p>
        </p:txBody>
      </p:sp>
      <p:sp>
        <p:nvSpPr>
          <p:cNvPr id="5" name="Footer Placeholder 4"/>
          <p:cNvSpPr>
            <a:spLocks noGrp="1"/>
          </p:cNvSpPr>
          <p:nvPr>
            <p:ph type="ftr" sz="quarter" idx="11"/>
          </p:nvPr>
        </p:nvSpPr>
        <p:spPr/>
        <p:txBody>
          <a:bodyPr/>
          <a:lstStyle/>
          <a:p>
            <a:pPr>
              <a:defRPr/>
            </a:pPr>
            <a:endParaRPr lang="en-US" altLang="ja-JP" dirty="0"/>
          </a:p>
        </p:txBody>
      </p:sp>
      <p:sp>
        <p:nvSpPr>
          <p:cNvPr id="6" name="Slide Number Placeholder 5"/>
          <p:cNvSpPr>
            <a:spLocks noGrp="1"/>
          </p:cNvSpPr>
          <p:nvPr>
            <p:ph type="sldNum" sz="quarter" idx="12"/>
          </p:nvPr>
        </p:nvSpPr>
        <p:spPr/>
        <p:txBody>
          <a:bodyPr/>
          <a:lstStyle/>
          <a:p>
            <a:pPr>
              <a:defRPr/>
            </a:pPr>
            <a:fld id="{72C7EB35-0CE9-46C4-93BE-D9CFBFA1CE86}" type="slidenum">
              <a:rPr lang="en-US" altLang="ja-JP" smtClean="0"/>
              <a:pPr>
                <a:defRPr/>
              </a:pPr>
              <a:t>‹#›</a:t>
            </a:fld>
            <a:endParaRPr lang="en-US" altLang="ja-JP" dirty="0"/>
          </a:p>
        </p:txBody>
      </p:sp>
    </p:spTree>
    <p:extLst>
      <p:ext uri="{BB962C8B-B14F-4D97-AF65-F5344CB8AC3E}">
        <p14:creationId xmlns:p14="http://schemas.microsoft.com/office/powerpoint/2010/main" val="2314396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dirty="0"/>
          </a:p>
        </p:txBody>
      </p:sp>
      <p:sp>
        <p:nvSpPr>
          <p:cNvPr id="5" name="Footer Placeholder 4"/>
          <p:cNvSpPr>
            <a:spLocks noGrp="1"/>
          </p:cNvSpPr>
          <p:nvPr>
            <p:ph type="ftr" sz="quarter" idx="11"/>
          </p:nvPr>
        </p:nvSpPr>
        <p:spPr/>
        <p:txBody>
          <a:bodyPr/>
          <a:lstStyle/>
          <a:p>
            <a:pPr>
              <a:defRPr/>
            </a:pPr>
            <a:endParaRPr lang="en-US" altLang="ja-JP" dirty="0"/>
          </a:p>
        </p:txBody>
      </p:sp>
      <p:sp>
        <p:nvSpPr>
          <p:cNvPr id="6" name="Slide Number Placeholder 5"/>
          <p:cNvSpPr>
            <a:spLocks noGrp="1"/>
          </p:cNvSpPr>
          <p:nvPr>
            <p:ph type="sldNum" sz="quarter" idx="12"/>
          </p:nvPr>
        </p:nvSpPr>
        <p:spPr/>
        <p:txBody>
          <a:bodyPr/>
          <a:lstStyle/>
          <a:p>
            <a:pPr>
              <a:defRPr/>
            </a:pPr>
            <a:fld id="{DB11E2FF-A48A-4511-B99A-0F809C852BFE}" type="slidenum">
              <a:rPr lang="en-US" altLang="ja-JP" smtClean="0"/>
              <a:pPr>
                <a:defRPr/>
              </a:pPr>
              <a:t>‹#›</a:t>
            </a:fld>
            <a:endParaRPr lang="en-US" altLang="ja-JP" dirty="0"/>
          </a:p>
        </p:txBody>
      </p:sp>
    </p:spTree>
    <p:extLst>
      <p:ext uri="{BB962C8B-B14F-4D97-AF65-F5344CB8AC3E}">
        <p14:creationId xmlns:p14="http://schemas.microsoft.com/office/powerpoint/2010/main" val="1143312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endParaRPr lang="en-US" altLang="ja-JP" dirty="0"/>
          </a:p>
        </p:txBody>
      </p:sp>
      <p:sp>
        <p:nvSpPr>
          <p:cNvPr id="6" name="Footer Placeholder 5"/>
          <p:cNvSpPr>
            <a:spLocks noGrp="1"/>
          </p:cNvSpPr>
          <p:nvPr>
            <p:ph type="ftr" sz="quarter" idx="11"/>
          </p:nvPr>
        </p:nvSpPr>
        <p:spPr/>
        <p:txBody>
          <a:bodyPr/>
          <a:lstStyle/>
          <a:p>
            <a:pPr>
              <a:defRPr/>
            </a:pPr>
            <a:endParaRPr lang="en-US" altLang="ja-JP" dirty="0"/>
          </a:p>
        </p:txBody>
      </p:sp>
      <p:sp>
        <p:nvSpPr>
          <p:cNvPr id="7" name="Slide Number Placeholder 6"/>
          <p:cNvSpPr>
            <a:spLocks noGrp="1"/>
          </p:cNvSpPr>
          <p:nvPr>
            <p:ph type="sldNum" sz="quarter" idx="12"/>
          </p:nvPr>
        </p:nvSpPr>
        <p:spPr/>
        <p:txBody>
          <a:bodyPr/>
          <a:lstStyle/>
          <a:p>
            <a:pPr>
              <a:defRPr/>
            </a:pPr>
            <a:fld id="{76194157-86DC-4FAB-A857-CF5AA791402D}" type="slidenum">
              <a:rPr lang="en-US" altLang="ja-JP" smtClean="0"/>
              <a:pPr>
                <a:defRPr/>
              </a:pPr>
              <a:t>‹#›</a:t>
            </a:fld>
            <a:endParaRPr lang="en-US" altLang="ja-JP" dirty="0"/>
          </a:p>
        </p:txBody>
      </p:sp>
    </p:spTree>
    <p:extLst>
      <p:ext uri="{BB962C8B-B14F-4D97-AF65-F5344CB8AC3E}">
        <p14:creationId xmlns:p14="http://schemas.microsoft.com/office/powerpoint/2010/main" val="1924317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pPr>
              <a:defRPr/>
            </a:pPr>
            <a:endParaRPr lang="en-US" altLang="ja-JP" dirty="0"/>
          </a:p>
        </p:txBody>
      </p:sp>
      <p:sp>
        <p:nvSpPr>
          <p:cNvPr id="8" name="Footer Placeholder 7"/>
          <p:cNvSpPr>
            <a:spLocks noGrp="1"/>
          </p:cNvSpPr>
          <p:nvPr>
            <p:ph type="ftr" sz="quarter" idx="11"/>
          </p:nvPr>
        </p:nvSpPr>
        <p:spPr/>
        <p:txBody>
          <a:bodyPr/>
          <a:lstStyle/>
          <a:p>
            <a:pPr>
              <a:defRPr/>
            </a:pPr>
            <a:endParaRPr lang="en-US" altLang="ja-JP" dirty="0"/>
          </a:p>
        </p:txBody>
      </p:sp>
      <p:sp>
        <p:nvSpPr>
          <p:cNvPr id="9" name="Slide Number Placeholder 8"/>
          <p:cNvSpPr>
            <a:spLocks noGrp="1"/>
          </p:cNvSpPr>
          <p:nvPr>
            <p:ph type="sldNum" sz="quarter" idx="12"/>
          </p:nvPr>
        </p:nvSpPr>
        <p:spPr/>
        <p:txBody>
          <a:bodyPr/>
          <a:lstStyle/>
          <a:p>
            <a:pPr>
              <a:defRPr/>
            </a:pPr>
            <a:fld id="{D8507DA1-E3BF-47E7-8A63-D84BAB2E88E3}" type="slidenum">
              <a:rPr lang="en-US" altLang="ja-JP" smtClean="0"/>
              <a:pPr>
                <a:defRPr/>
              </a:pPr>
              <a:t>‹#›</a:t>
            </a:fld>
            <a:endParaRPr lang="en-US" altLang="ja-JP"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140991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ltLang="ja-JP" dirty="0"/>
          </a:p>
        </p:txBody>
      </p:sp>
      <p:sp>
        <p:nvSpPr>
          <p:cNvPr id="4" name="Footer Placeholder 3"/>
          <p:cNvSpPr>
            <a:spLocks noGrp="1"/>
          </p:cNvSpPr>
          <p:nvPr>
            <p:ph type="ftr" sz="quarter" idx="11"/>
          </p:nvPr>
        </p:nvSpPr>
        <p:spPr/>
        <p:txBody>
          <a:bodyPr/>
          <a:lstStyle/>
          <a:p>
            <a:pPr>
              <a:defRPr/>
            </a:pPr>
            <a:endParaRPr lang="en-US" altLang="ja-JP" dirty="0"/>
          </a:p>
        </p:txBody>
      </p:sp>
      <p:sp>
        <p:nvSpPr>
          <p:cNvPr id="5" name="Slide Number Placeholder 4"/>
          <p:cNvSpPr>
            <a:spLocks noGrp="1"/>
          </p:cNvSpPr>
          <p:nvPr>
            <p:ph type="sldNum" sz="quarter" idx="12"/>
          </p:nvPr>
        </p:nvSpPr>
        <p:spPr/>
        <p:txBody>
          <a:bodyPr/>
          <a:lstStyle/>
          <a:p>
            <a:pPr>
              <a:defRPr/>
            </a:pPr>
            <a:fld id="{43682090-3AD5-4B76-A6BE-21D1F33BD901}" type="slidenum">
              <a:rPr lang="en-US" altLang="ja-JP" smtClean="0"/>
              <a:pPr>
                <a:defRPr/>
              </a:pPr>
              <a:t>‹#›</a:t>
            </a:fld>
            <a:endParaRPr lang="en-US" altLang="ja-JP"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170890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dirty="0"/>
          </a:p>
        </p:txBody>
      </p:sp>
      <p:sp>
        <p:nvSpPr>
          <p:cNvPr id="3" name="Footer Placeholder 2"/>
          <p:cNvSpPr>
            <a:spLocks noGrp="1"/>
          </p:cNvSpPr>
          <p:nvPr>
            <p:ph type="ftr" sz="quarter" idx="11"/>
          </p:nvPr>
        </p:nvSpPr>
        <p:spPr/>
        <p:txBody>
          <a:bodyPr/>
          <a:lstStyle/>
          <a:p>
            <a:pPr>
              <a:defRPr/>
            </a:pPr>
            <a:endParaRPr lang="en-US" altLang="ja-JP" dirty="0"/>
          </a:p>
        </p:txBody>
      </p:sp>
      <p:sp>
        <p:nvSpPr>
          <p:cNvPr id="4" name="Slide Number Placeholder 3"/>
          <p:cNvSpPr>
            <a:spLocks noGrp="1"/>
          </p:cNvSpPr>
          <p:nvPr>
            <p:ph type="sldNum" sz="quarter" idx="12"/>
          </p:nvPr>
        </p:nvSpPr>
        <p:spPr/>
        <p:txBody>
          <a:bodyPr/>
          <a:lstStyle/>
          <a:p>
            <a:pPr>
              <a:defRPr/>
            </a:pPr>
            <a:fld id="{A5CF0CF5-0226-48AC-8CCD-978FFF7E69D4}" type="slidenum">
              <a:rPr lang="en-US" altLang="ja-JP" smtClean="0"/>
              <a:pPr>
                <a:defRPr/>
              </a:pPr>
              <a:t>‹#›</a:t>
            </a:fld>
            <a:endParaRPr lang="en-US" altLang="ja-JP" dirty="0"/>
          </a:p>
        </p:txBody>
      </p:sp>
    </p:spTree>
    <p:extLst>
      <p:ext uri="{BB962C8B-B14F-4D97-AF65-F5344CB8AC3E}">
        <p14:creationId xmlns:p14="http://schemas.microsoft.com/office/powerpoint/2010/main" val="4120265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dirty="0"/>
          </a:p>
        </p:txBody>
      </p:sp>
      <p:sp>
        <p:nvSpPr>
          <p:cNvPr id="6" name="Footer Placeholder 5"/>
          <p:cNvSpPr>
            <a:spLocks noGrp="1"/>
          </p:cNvSpPr>
          <p:nvPr>
            <p:ph type="ftr" sz="quarter" idx="11"/>
          </p:nvPr>
        </p:nvSpPr>
        <p:spPr/>
        <p:txBody>
          <a:bodyPr/>
          <a:lstStyle/>
          <a:p>
            <a:pPr>
              <a:defRPr/>
            </a:pPr>
            <a:endParaRPr lang="en-US" altLang="ja-JP" dirty="0"/>
          </a:p>
        </p:txBody>
      </p:sp>
      <p:sp>
        <p:nvSpPr>
          <p:cNvPr id="7" name="Slide Number Placeholder 6"/>
          <p:cNvSpPr>
            <a:spLocks noGrp="1"/>
          </p:cNvSpPr>
          <p:nvPr>
            <p:ph type="sldNum" sz="quarter" idx="12"/>
          </p:nvPr>
        </p:nvSpPr>
        <p:spPr/>
        <p:txBody>
          <a:bodyPr/>
          <a:lstStyle/>
          <a:p>
            <a:pPr>
              <a:defRPr/>
            </a:pPr>
            <a:fld id="{018103E5-81DA-41FF-8178-66BC787AF70B}" type="slidenum">
              <a:rPr lang="en-US" altLang="ja-JP" smtClean="0"/>
              <a:pPr>
                <a:defRPr/>
              </a:pPr>
              <a:t>‹#›</a:t>
            </a:fld>
            <a:endParaRPr lang="en-US" altLang="ja-JP" dirty="0"/>
          </a:p>
        </p:txBody>
      </p:sp>
    </p:spTree>
    <p:extLst>
      <p:ext uri="{BB962C8B-B14F-4D97-AF65-F5344CB8AC3E}">
        <p14:creationId xmlns:p14="http://schemas.microsoft.com/office/powerpoint/2010/main" val="145398961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dirty="0"/>
          </a:p>
        </p:txBody>
      </p:sp>
      <p:sp>
        <p:nvSpPr>
          <p:cNvPr id="6" name="Footer Placeholder 5"/>
          <p:cNvSpPr>
            <a:spLocks noGrp="1"/>
          </p:cNvSpPr>
          <p:nvPr>
            <p:ph type="ftr" sz="quarter" idx="11"/>
          </p:nvPr>
        </p:nvSpPr>
        <p:spPr/>
        <p:txBody>
          <a:bodyPr/>
          <a:lstStyle/>
          <a:p>
            <a:pPr>
              <a:defRPr/>
            </a:pPr>
            <a:endParaRPr lang="en-US" altLang="ja-JP" dirty="0"/>
          </a:p>
        </p:txBody>
      </p:sp>
      <p:sp>
        <p:nvSpPr>
          <p:cNvPr id="7" name="Slide Number Placeholder 6"/>
          <p:cNvSpPr>
            <a:spLocks noGrp="1"/>
          </p:cNvSpPr>
          <p:nvPr>
            <p:ph type="sldNum" sz="quarter" idx="12"/>
          </p:nvPr>
        </p:nvSpPr>
        <p:spPr/>
        <p:txBody>
          <a:bodyPr/>
          <a:lstStyle/>
          <a:p>
            <a:pPr>
              <a:defRPr/>
            </a:pPr>
            <a:fld id="{71F2ED26-6B42-4D47-995E-EE91B565157C}" type="slidenum">
              <a:rPr lang="en-US" altLang="ja-JP" smtClean="0"/>
              <a:pPr>
                <a:defRPr/>
              </a:pPr>
              <a:t>‹#›</a:t>
            </a:fld>
            <a:endParaRPr lang="en-US" altLang="ja-JP" dirty="0"/>
          </a:p>
        </p:txBody>
      </p:sp>
    </p:spTree>
    <p:extLst>
      <p:ext uri="{BB962C8B-B14F-4D97-AF65-F5344CB8AC3E}">
        <p14:creationId xmlns:p14="http://schemas.microsoft.com/office/powerpoint/2010/main" val="3379669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a:defRPr/>
            </a:pPr>
            <a:endParaRPr lang="en-US" altLang="ja-JP"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a:defRPr/>
            </a:pPr>
            <a:endParaRPr lang="en-US" altLang="ja-JP"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a:defRPr/>
            </a:pPr>
            <a:fld id="{018103E5-81DA-41FF-8178-66BC787AF70B}" type="slidenum">
              <a:rPr lang="en-US" altLang="ja-JP" smtClean="0"/>
              <a:pPr>
                <a:defRPr/>
              </a:pPr>
              <a:t>‹#›</a:t>
            </a:fld>
            <a:endParaRPr lang="en-US" altLang="ja-JP" dirty="0"/>
          </a:p>
        </p:txBody>
      </p:sp>
    </p:spTree>
    <p:extLst>
      <p:ext uri="{BB962C8B-B14F-4D97-AF65-F5344CB8AC3E}">
        <p14:creationId xmlns:p14="http://schemas.microsoft.com/office/powerpoint/2010/main" val="648777464"/>
      </p:ext>
    </p:extLst>
  </p:cSld>
  <p:clrMap bg1="lt1" tx1="dk1" bg2="lt2" tx2="dk2" accent1="accent1" accent2="accent2" accent3="accent3" accent4="accent4" accent5="accent5" accent6="accent6" hlink="hlink" folHlink="folHlink"/>
  <p:sldLayoutIdLst>
    <p:sldLayoutId id="2147484370" r:id="rId1"/>
    <p:sldLayoutId id="2147484371" r:id="rId2"/>
    <p:sldLayoutId id="2147484372" r:id="rId3"/>
    <p:sldLayoutId id="2147484373" r:id="rId4"/>
    <p:sldLayoutId id="2147484374" r:id="rId5"/>
    <p:sldLayoutId id="2147484375" r:id="rId6"/>
    <p:sldLayoutId id="2147484376" r:id="rId7"/>
    <p:sldLayoutId id="2147484377" r:id="rId8"/>
    <p:sldLayoutId id="2147484378" r:id="rId9"/>
    <p:sldLayoutId id="2147484379" r:id="rId10"/>
    <p:sldLayoutId id="2147484380"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8.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9.pn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5.wmf"/></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wmf"/><Relationship Id="rId4" Type="http://schemas.openxmlformats.org/officeDocument/2006/relationships/image" Target="../media/image47.wmf"/></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8634" y="3932936"/>
            <a:ext cx="9144000" cy="1115442"/>
          </a:xfrm>
        </p:spPr>
        <p:txBody>
          <a:bodyPr anchor="ctr"/>
          <a:lstStyle/>
          <a:p>
            <a:r>
              <a:rPr lang="ja-JP" altLang="en-US" sz="2000" b="1" dirty="0">
                <a:solidFill>
                  <a:srgbClr val="FF0000"/>
                </a:solidFill>
                <a:latin typeface="+mj-ea"/>
                <a:ea typeface="+mj-ea"/>
              </a:rPr>
              <a:t>新たな５０年に向けて</a:t>
            </a:r>
          </a:p>
          <a:p>
            <a:r>
              <a:rPr lang="en-US" altLang="ja-JP" sz="1600" dirty="0">
                <a:solidFill>
                  <a:srgbClr val="FF0000"/>
                </a:solidFill>
              </a:rPr>
              <a:t>『</a:t>
            </a:r>
            <a:r>
              <a:rPr lang="ja-JP" altLang="en-US" sz="1600" dirty="0">
                <a:solidFill>
                  <a:srgbClr val="FF0000"/>
                </a:solidFill>
              </a:rPr>
              <a:t>着実な港湾運営とサービス向上への弛まぬ努力で、港湾振興へのさらなる貢献をめざして</a:t>
            </a:r>
            <a:r>
              <a:rPr lang="en-US" altLang="ja-JP" sz="1600" dirty="0">
                <a:solidFill>
                  <a:srgbClr val="FF0000"/>
                </a:solidFill>
              </a:rPr>
              <a:t>』</a:t>
            </a:r>
          </a:p>
        </p:txBody>
      </p:sp>
      <p:sp>
        <p:nvSpPr>
          <p:cNvPr id="2052" name="Rectangle 5"/>
          <p:cNvSpPr>
            <a:spLocks noChangeArrowheads="1"/>
          </p:cNvSpPr>
          <p:nvPr/>
        </p:nvSpPr>
        <p:spPr bwMode="auto">
          <a:xfrm>
            <a:off x="6717329" y="5632777"/>
            <a:ext cx="2088232" cy="594667"/>
          </a:xfrm>
          <a:prstGeom prst="rect">
            <a:avLst/>
          </a:prstGeom>
          <a:noFill/>
          <a:ln w="9525">
            <a:noFill/>
            <a:miter lim="800000"/>
            <a:headEnd/>
            <a:tailEnd/>
          </a:ln>
          <a:effectLst/>
        </p:spPr>
        <p:txBody>
          <a:bodyPr wrap="none" anchor="ctr"/>
          <a:lstStyle/>
          <a:p>
            <a:pPr algn="ctr"/>
            <a:r>
              <a:rPr lang="ja-JP" altLang="en-US" sz="2000" dirty="0"/>
              <a:t>令和６年４月</a:t>
            </a:r>
          </a:p>
        </p:txBody>
      </p:sp>
      <p:sp>
        <p:nvSpPr>
          <p:cNvPr id="2" name="正方形/長方形 1"/>
          <p:cNvSpPr/>
          <p:nvPr/>
        </p:nvSpPr>
        <p:spPr>
          <a:xfrm>
            <a:off x="687619" y="2345453"/>
            <a:ext cx="8348877" cy="646331"/>
          </a:xfrm>
          <a:prstGeom prst="rect">
            <a:avLst/>
          </a:prstGeom>
        </p:spPr>
        <p:txBody>
          <a:bodyPr wrap="square" anchor="ctr">
            <a:spAutoFit/>
          </a:bodyPr>
          <a:lstStyle/>
          <a:p>
            <a:pPr marL="342900" indent="-342900" algn="ctr">
              <a:spcBef>
                <a:spcPct val="20000"/>
              </a:spcBef>
              <a:buClr>
                <a:schemeClr val="tx2"/>
              </a:buClr>
              <a:buSzPct val="70000"/>
              <a:buFont typeface="Wingdings" pitchFamily="2" charset="2"/>
              <a:buNone/>
              <a:defRPr/>
            </a:pPr>
            <a:r>
              <a:rPr lang="ja-JP" altLang="en-US" sz="3600" dirty="0">
                <a:solidFill>
                  <a:schemeClr val="accent1">
                    <a:lumMod val="75000"/>
                  </a:schemeClr>
                </a:solidFill>
                <a:effectLst>
                  <a:outerShdw blurRad="38100" dist="38100" dir="2700000" algn="tl">
                    <a:srgbClr val="FFFFFF"/>
                  </a:outerShdw>
                </a:effectLst>
                <a:latin typeface="HGP創英角ｺﾞｼｯｸUB" pitchFamily="50" charset="-128"/>
                <a:ea typeface="HGP創英角ｺﾞｼｯｸUB" pitchFamily="50" charset="-128"/>
              </a:rPr>
              <a:t>中 期 経 営 計 画　</a:t>
            </a:r>
            <a:r>
              <a:rPr lang="en-US" altLang="ja-JP" sz="2400" dirty="0">
                <a:effectLst>
                  <a:outerShdw blurRad="38100" dist="38100" dir="2700000" algn="tl">
                    <a:srgbClr val="FFFFFF"/>
                  </a:outerShdw>
                </a:effectLst>
                <a:latin typeface="HGP創英角ｺﾞｼｯｸUB" pitchFamily="50" charset="-128"/>
                <a:ea typeface="HGP創英角ｺﾞｼｯｸUB" pitchFamily="50" charset="-128"/>
              </a:rPr>
              <a:t>〈R6</a:t>
            </a:r>
            <a:r>
              <a:rPr lang="ja-JP" altLang="en-US" sz="2400" dirty="0">
                <a:effectLst>
                  <a:outerShdw blurRad="38100" dist="38100" dir="2700000" algn="tl">
                    <a:srgbClr val="FFFFFF"/>
                  </a:outerShdw>
                </a:effectLst>
                <a:latin typeface="HGP創英角ｺﾞｼｯｸUB" pitchFamily="50" charset="-128"/>
                <a:ea typeface="HGP創英角ｺﾞｼｯｸUB" pitchFamily="50" charset="-128"/>
              </a:rPr>
              <a:t>年度～</a:t>
            </a:r>
            <a:r>
              <a:rPr lang="en-US" altLang="ja-JP" sz="2400" dirty="0">
                <a:effectLst>
                  <a:outerShdw blurRad="38100" dist="38100" dir="2700000" algn="tl">
                    <a:srgbClr val="FFFFFF"/>
                  </a:outerShdw>
                </a:effectLst>
                <a:latin typeface="HGP創英角ｺﾞｼｯｸUB" pitchFamily="50" charset="-128"/>
                <a:ea typeface="HGP創英角ｺﾞｼｯｸUB" pitchFamily="50" charset="-128"/>
              </a:rPr>
              <a:t>R8</a:t>
            </a:r>
            <a:r>
              <a:rPr lang="ja-JP" altLang="en-US" sz="2400" dirty="0">
                <a:effectLst>
                  <a:outerShdw blurRad="38100" dist="38100" dir="2700000" algn="tl">
                    <a:srgbClr val="FFFFFF"/>
                  </a:outerShdw>
                </a:effectLst>
                <a:latin typeface="HGP創英角ｺﾞｼｯｸUB" pitchFamily="50" charset="-128"/>
                <a:ea typeface="HGP創英角ｺﾞｼｯｸUB" pitchFamily="50" charset="-128"/>
              </a:rPr>
              <a:t>年度</a:t>
            </a:r>
            <a:r>
              <a:rPr lang="en-US" altLang="ja-JP" sz="2400" dirty="0">
                <a:effectLst>
                  <a:outerShdw blurRad="38100" dist="38100" dir="2700000" algn="tl">
                    <a:srgbClr val="FFFFFF"/>
                  </a:outerShdw>
                </a:effectLst>
                <a:latin typeface="HGP創英角ｺﾞｼｯｸUB" pitchFamily="50" charset="-128"/>
                <a:ea typeface="HGP創英角ｺﾞｼｯｸUB" pitchFamily="50" charset="-128"/>
              </a:rPr>
              <a:t>〉</a:t>
            </a:r>
          </a:p>
        </p:txBody>
      </p:sp>
      <p:sp>
        <p:nvSpPr>
          <p:cNvPr id="6" name="正方形/長方形 5">
            <a:extLst>
              <a:ext uri="{FF2B5EF4-FFF2-40B4-BE49-F238E27FC236}">
                <a16:creationId xmlns:a16="http://schemas.microsoft.com/office/drawing/2014/main" id="{9C611869-E90F-42C0-859D-B7C1332DC2F9}"/>
              </a:ext>
            </a:extLst>
          </p:cNvPr>
          <p:cNvSpPr/>
          <p:nvPr/>
        </p:nvSpPr>
        <p:spPr>
          <a:xfrm>
            <a:off x="-5692" y="3105774"/>
            <a:ext cx="9144000" cy="108000"/>
          </a:xfrm>
          <a:prstGeom prst="rect">
            <a:avLst/>
          </a:prstGeom>
          <a:gradFill flip="none" rotWithShape="1">
            <a:gsLst>
              <a:gs pos="3000">
                <a:srgbClr val="0070C0"/>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70000"/>
              <a:buFont typeface="Wingdings" pitchFamily="2" charset="2"/>
              <a:buNone/>
              <a:defRPr/>
            </a:pPr>
            <a:endParaRPr lang="ja-JP" altLang="en-US" dirty="0"/>
          </a:p>
        </p:txBody>
      </p:sp>
      <p:pic>
        <p:nvPicPr>
          <p:cNvPr id="7" name="図 6">
            <a:extLst>
              <a:ext uri="{FF2B5EF4-FFF2-40B4-BE49-F238E27FC236}">
                <a16:creationId xmlns:a16="http://schemas.microsoft.com/office/drawing/2014/main" id="{44C66DD9-93C2-473E-93CC-73F5F19D874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5536" y="238345"/>
            <a:ext cx="1584176" cy="1275752"/>
          </a:xfrm>
          <a:prstGeom prst="rect">
            <a:avLst/>
          </a:prstGeom>
        </p:spPr>
      </p:pic>
      <p:sp>
        <p:nvSpPr>
          <p:cNvPr id="8" name="Rectangle 5">
            <a:extLst>
              <a:ext uri="{FF2B5EF4-FFF2-40B4-BE49-F238E27FC236}">
                <a16:creationId xmlns:a16="http://schemas.microsoft.com/office/drawing/2014/main" id="{47943888-E029-4A56-9976-78A88279C979}"/>
              </a:ext>
            </a:extLst>
          </p:cNvPr>
          <p:cNvSpPr>
            <a:spLocks noChangeArrowheads="1"/>
          </p:cNvSpPr>
          <p:nvPr/>
        </p:nvSpPr>
        <p:spPr bwMode="auto">
          <a:xfrm>
            <a:off x="5292080" y="3227141"/>
            <a:ext cx="3600400" cy="514051"/>
          </a:xfrm>
          <a:prstGeom prst="rect">
            <a:avLst/>
          </a:prstGeom>
          <a:noFill/>
          <a:ln w="9525">
            <a:noFill/>
            <a:miter lim="800000"/>
            <a:headEnd/>
            <a:tailEnd/>
          </a:ln>
          <a:effectLst/>
        </p:spPr>
        <p:txBody>
          <a:bodyPr wrap="none" anchor="ctr"/>
          <a:lstStyle/>
          <a:p>
            <a:pPr algn="ctr"/>
            <a:r>
              <a:rPr lang="ja-JP" altLang="en-US" sz="2400" dirty="0"/>
              <a:t>堺泉北埠頭株式会社</a:t>
            </a:r>
          </a:p>
        </p:txBody>
      </p:sp>
      <p:sp>
        <p:nvSpPr>
          <p:cNvPr id="4" name="四角形: 角を丸くする 3">
            <a:extLst>
              <a:ext uri="{FF2B5EF4-FFF2-40B4-BE49-F238E27FC236}">
                <a16:creationId xmlns:a16="http://schemas.microsoft.com/office/drawing/2014/main" id="{4B75BE4F-D483-BE0C-21A5-2F44C75C93FC}"/>
              </a:ext>
            </a:extLst>
          </p:cNvPr>
          <p:cNvSpPr/>
          <p:nvPr/>
        </p:nvSpPr>
        <p:spPr>
          <a:xfrm>
            <a:off x="3104521" y="860742"/>
            <a:ext cx="2934958" cy="985352"/>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5400" dirty="0">
                <a:solidFill>
                  <a:srgbClr val="FF0000"/>
                </a:solidFill>
                <a:latin typeface="HGPｺﾞｼｯｸE" panose="020B0900000000000000" pitchFamily="50" charset="-128"/>
                <a:ea typeface="HGPｺﾞｼｯｸE" panose="020B0900000000000000" pitchFamily="50" charset="-128"/>
              </a:rPr>
              <a:t>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9" name="Rectangle 11"/>
          <p:cNvSpPr>
            <a:spLocks noChangeArrowheads="1"/>
          </p:cNvSpPr>
          <p:nvPr/>
        </p:nvSpPr>
        <p:spPr bwMode="auto">
          <a:xfrm>
            <a:off x="424936" y="1845718"/>
            <a:ext cx="8136904" cy="1315379"/>
          </a:xfrm>
          <a:prstGeom prst="rect">
            <a:avLst/>
          </a:prstGeom>
          <a:noFill/>
          <a:ln w="12700" algn="ctr">
            <a:noFill/>
            <a:miter lim="800000"/>
            <a:headEnd/>
            <a:tailEnd/>
          </a:ln>
          <a:effectLst/>
        </p:spPr>
        <p:txBody>
          <a:bodyPr wrap="square" tIns="46800" anchor="t">
            <a:noAutofit/>
          </a:bodyPr>
          <a:lstStyle/>
          <a:p>
            <a:pPr>
              <a:lnSpc>
                <a:spcPts val="1300"/>
              </a:lnSpc>
            </a:pPr>
            <a:r>
              <a:rPr lang="ja-JP" altLang="ja-JP" sz="1600" b="1" u="sng" dirty="0"/>
              <a:t>公的セクターとして、長年の実績と経験を有し、公共性・公平性に配慮した施設運営が可能</a:t>
            </a:r>
          </a:p>
          <a:p>
            <a:pPr marL="180975">
              <a:lnSpc>
                <a:spcPts val="1300"/>
              </a:lnSpc>
              <a:spcBef>
                <a:spcPts val="1200"/>
              </a:spcBef>
            </a:pPr>
            <a:r>
              <a:rPr lang="ja-JP" altLang="en-US" sz="1200" dirty="0">
                <a:solidFill>
                  <a:srgbClr val="FF0000"/>
                </a:solidFill>
              </a:rPr>
              <a:t>☛</a:t>
            </a:r>
            <a:r>
              <a:rPr lang="ja-JP" altLang="en-US" sz="1200" dirty="0"/>
              <a:t>５</a:t>
            </a:r>
            <a:r>
              <a:rPr lang="ja-JP" altLang="ja-JP" sz="1200" dirty="0"/>
              <a:t>０年以上にわた</a:t>
            </a:r>
            <a:r>
              <a:rPr lang="ja-JP" altLang="en-US" sz="1200" dirty="0"/>
              <a:t>る</a:t>
            </a:r>
            <a:r>
              <a:rPr lang="ja-JP" altLang="ja-JP" sz="1200" dirty="0"/>
              <a:t>港湾施策推進</a:t>
            </a:r>
            <a:r>
              <a:rPr lang="ja-JP" altLang="en-US" sz="1200" dirty="0"/>
              <a:t>の</a:t>
            </a:r>
            <a:r>
              <a:rPr lang="ja-JP" altLang="ja-JP" sz="1200" dirty="0"/>
              <a:t>実績と経験</a:t>
            </a:r>
            <a:r>
              <a:rPr lang="ja-JP" altLang="en-US" sz="1200" dirty="0"/>
              <a:t>により</a:t>
            </a:r>
            <a:r>
              <a:rPr lang="ja-JP" altLang="ja-JP" sz="1200" dirty="0"/>
              <a:t>、今後の施策展開にも機動的に対応可能</a:t>
            </a:r>
            <a:endParaRPr lang="en-US" altLang="ja-JP" sz="1200" dirty="0"/>
          </a:p>
          <a:p>
            <a:pPr marL="180975">
              <a:lnSpc>
                <a:spcPts val="1300"/>
              </a:lnSpc>
            </a:pPr>
            <a:r>
              <a:rPr lang="ja-JP" altLang="en-US" sz="1200" dirty="0"/>
              <a:t>　　</a:t>
            </a:r>
            <a:r>
              <a:rPr lang="ja-JP" altLang="ja-JP" sz="900" dirty="0"/>
              <a:t>（堺青果センター</a:t>
            </a:r>
            <a:r>
              <a:rPr lang="ja-JP" altLang="en-US" sz="900" dirty="0"/>
              <a:t>・</a:t>
            </a:r>
            <a:r>
              <a:rPr lang="ja-JP" altLang="ja-JP" sz="900" dirty="0"/>
              <a:t>上屋</a:t>
            </a:r>
            <a:r>
              <a:rPr lang="ja-JP" altLang="en-US" sz="900" dirty="0"/>
              <a:t>・</a:t>
            </a:r>
            <a:r>
              <a:rPr lang="ja-JP" altLang="ja-JP" sz="900" dirty="0"/>
              <a:t>中古車ヤードの整備・運営、</a:t>
            </a:r>
            <a:r>
              <a:rPr lang="ja-JP" altLang="en-US" sz="900" dirty="0"/>
              <a:t>コンテナターミナル維持管理、フェリーターミナル賃貸業務、埠頭運営事業など</a:t>
            </a:r>
            <a:r>
              <a:rPr lang="ja-JP" altLang="ja-JP" sz="900" dirty="0"/>
              <a:t>）</a:t>
            </a:r>
          </a:p>
          <a:p>
            <a:pPr marL="180975">
              <a:lnSpc>
                <a:spcPts val="1300"/>
              </a:lnSpc>
              <a:spcBef>
                <a:spcPts val="600"/>
              </a:spcBef>
            </a:pPr>
            <a:r>
              <a:rPr lang="ja-JP" altLang="en-US" sz="1200" dirty="0">
                <a:solidFill>
                  <a:srgbClr val="FF0000"/>
                </a:solidFill>
              </a:rPr>
              <a:t>☛</a:t>
            </a:r>
            <a:r>
              <a:rPr lang="ja-JP" altLang="ja-JP" sz="1200" dirty="0"/>
              <a:t>府の指導</a:t>
            </a:r>
            <a:r>
              <a:rPr lang="ja-JP" altLang="en-US" sz="1200" dirty="0"/>
              <a:t>・</a:t>
            </a:r>
            <a:r>
              <a:rPr lang="ja-JP" altLang="ja-JP" sz="1200" dirty="0"/>
              <a:t>助言を受けながら、公共性・公平性に配慮した施設運営の実施が可能</a:t>
            </a:r>
            <a:endParaRPr lang="en-US" altLang="ja-JP" sz="1200" dirty="0"/>
          </a:p>
          <a:p>
            <a:pPr marL="180975">
              <a:lnSpc>
                <a:spcPts val="1300"/>
              </a:lnSpc>
              <a:spcBef>
                <a:spcPts val="600"/>
              </a:spcBef>
            </a:pPr>
            <a:r>
              <a:rPr lang="ja-JP" altLang="en-US" sz="1200" dirty="0">
                <a:solidFill>
                  <a:srgbClr val="FF0000"/>
                </a:solidFill>
              </a:rPr>
              <a:t>☛</a:t>
            </a:r>
            <a:r>
              <a:rPr lang="ja-JP" altLang="ja-JP" sz="1200" dirty="0"/>
              <a:t>法令</a:t>
            </a:r>
            <a:r>
              <a:rPr lang="ja-JP" altLang="en-US" sz="1200" dirty="0"/>
              <a:t>遵守</a:t>
            </a:r>
            <a:r>
              <a:rPr lang="ja-JP" altLang="ja-JP" sz="1200" dirty="0"/>
              <a:t>を重視した業務遂行に努めるとともに、府の最新動向、事業などの情報を的確に把握</a:t>
            </a:r>
          </a:p>
        </p:txBody>
      </p:sp>
      <p:sp>
        <p:nvSpPr>
          <p:cNvPr id="11268" name="Rectangle 14"/>
          <p:cNvSpPr>
            <a:spLocks noChangeArrowheads="1"/>
          </p:cNvSpPr>
          <p:nvPr/>
        </p:nvSpPr>
        <p:spPr bwMode="auto">
          <a:xfrm>
            <a:off x="454612" y="3200338"/>
            <a:ext cx="8064896" cy="1152128"/>
          </a:xfrm>
          <a:prstGeom prst="rect">
            <a:avLst/>
          </a:prstGeom>
          <a:noFill/>
          <a:ln w="12700" algn="ctr">
            <a:noFill/>
            <a:miter lim="800000"/>
            <a:headEnd/>
            <a:tailEnd/>
          </a:ln>
        </p:spPr>
        <p:txBody>
          <a:bodyPr wrap="square" tIns="46800" anchor="t">
            <a:noAutofit/>
          </a:bodyPr>
          <a:lstStyle/>
          <a:p>
            <a:pPr>
              <a:lnSpc>
                <a:spcPts val="1300"/>
              </a:lnSpc>
            </a:pPr>
            <a:r>
              <a:rPr lang="ja-JP" altLang="ja-JP" sz="1600" b="1" u="sng" dirty="0"/>
              <a:t>黒字経営を継続</a:t>
            </a:r>
            <a:r>
              <a:rPr lang="ja-JP" altLang="en-US" sz="1600" u="sng" dirty="0"/>
              <a:t>　（</a:t>
            </a:r>
            <a:r>
              <a:rPr lang="ja-JP" altLang="ja-JP" sz="1600" u="sng" dirty="0"/>
              <a:t>長期的かつ安定的な事業運営</a:t>
            </a:r>
            <a:r>
              <a:rPr lang="ja-JP" altLang="en-US" sz="1600" u="sng" dirty="0"/>
              <a:t>）</a:t>
            </a:r>
            <a:endParaRPr lang="ja-JP" altLang="ja-JP" sz="1600" u="sng" dirty="0"/>
          </a:p>
          <a:p>
            <a:pPr marL="361950" indent="-180975">
              <a:lnSpc>
                <a:spcPts val="1300"/>
              </a:lnSpc>
              <a:spcBef>
                <a:spcPts val="1200"/>
              </a:spcBef>
            </a:pPr>
            <a:r>
              <a:rPr lang="ja-JP" altLang="en-US" sz="1200" dirty="0">
                <a:solidFill>
                  <a:srgbClr val="FF0000"/>
                </a:solidFill>
              </a:rPr>
              <a:t>☛</a:t>
            </a:r>
            <a:r>
              <a:rPr lang="ja-JP" altLang="ja-JP" sz="1200" dirty="0"/>
              <a:t>黒字経営により、将来の安定的な事業運営に必要な投資（施設の新設・維持補修等）を計画的に実施</a:t>
            </a:r>
          </a:p>
          <a:p>
            <a:pPr marL="361950" indent="-180975">
              <a:lnSpc>
                <a:spcPts val="1300"/>
              </a:lnSpc>
              <a:spcBef>
                <a:spcPts val="600"/>
              </a:spcBef>
            </a:pPr>
            <a:r>
              <a:rPr lang="ja-JP" altLang="en-US" sz="1200" dirty="0">
                <a:solidFill>
                  <a:srgbClr val="FF0000"/>
                </a:solidFill>
              </a:rPr>
              <a:t>☛</a:t>
            </a:r>
            <a:r>
              <a:rPr lang="ja-JP" altLang="ja-JP" sz="1200" dirty="0"/>
              <a:t>健全な財務運営により、金融機関とも良好な関係を構築</a:t>
            </a:r>
          </a:p>
        </p:txBody>
      </p:sp>
      <p:sp>
        <p:nvSpPr>
          <p:cNvPr id="887824" name="Rectangle 16"/>
          <p:cNvSpPr>
            <a:spLocks noChangeArrowheads="1"/>
          </p:cNvSpPr>
          <p:nvPr/>
        </p:nvSpPr>
        <p:spPr bwMode="auto">
          <a:xfrm>
            <a:off x="424936" y="4141692"/>
            <a:ext cx="8719064" cy="1516385"/>
          </a:xfrm>
          <a:prstGeom prst="rect">
            <a:avLst/>
          </a:prstGeom>
          <a:noFill/>
          <a:ln w="12700" algn="ctr">
            <a:noFill/>
            <a:miter lim="800000"/>
            <a:headEnd/>
            <a:tailEnd/>
          </a:ln>
          <a:effectLst/>
        </p:spPr>
        <p:txBody>
          <a:bodyPr wrap="square" tIns="46800" anchor="t">
            <a:noAutofit/>
          </a:bodyPr>
          <a:lstStyle/>
          <a:p>
            <a:pPr>
              <a:lnSpc>
                <a:spcPts val="1300"/>
              </a:lnSpc>
            </a:pPr>
            <a:r>
              <a:rPr lang="ja-JP" altLang="ja-JP" sz="1600" b="1" u="sng" dirty="0"/>
              <a:t>顧客ニーズへの迅速かつきめ細やかな対応</a:t>
            </a:r>
            <a:r>
              <a:rPr lang="ja-JP" altLang="en-US" sz="1600" b="1" u="sng" dirty="0"/>
              <a:t>・</a:t>
            </a:r>
            <a:r>
              <a:rPr lang="ja-JP" altLang="ja-JP" sz="1600" b="1" u="sng" dirty="0"/>
              <a:t>サービスの充実</a:t>
            </a:r>
            <a:r>
              <a:rPr lang="ja-JP" altLang="en-US" sz="1600" b="1" u="sng" dirty="0"/>
              <a:t>　</a:t>
            </a:r>
            <a:r>
              <a:rPr lang="ja-JP" altLang="en-US" sz="1400" u="sng" dirty="0"/>
              <a:t>（顧客からの高い信頼を確保）</a:t>
            </a:r>
            <a:endParaRPr lang="ja-JP" altLang="ja-JP" sz="1400" u="sng" dirty="0"/>
          </a:p>
          <a:p>
            <a:pPr marL="180975">
              <a:lnSpc>
                <a:spcPts val="1300"/>
              </a:lnSpc>
              <a:spcBef>
                <a:spcPts val="1200"/>
              </a:spcBef>
            </a:pPr>
            <a:r>
              <a:rPr lang="ja-JP" altLang="en-US" sz="1200" dirty="0">
                <a:solidFill>
                  <a:srgbClr val="FF0000"/>
                </a:solidFill>
              </a:rPr>
              <a:t>☛</a:t>
            </a:r>
            <a:r>
              <a:rPr lang="ja-JP" altLang="ja-JP" sz="1200" dirty="0"/>
              <a:t>施設の不具合発生時における迅速な緊急対応</a:t>
            </a:r>
          </a:p>
          <a:p>
            <a:pPr marL="180975">
              <a:lnSpc>
                <a:spcPts val="1300"/>
              </a:lnSpc>
              <a:spcBef>
                <a:spcPts val="600"/>
              </a:spcBef>
            </a:pPr>
            <a:r>
              <a:rPr lang="ja-JP" altLang="en-US" sz="1200" dirty="0">
                <a:solidFill>
                  <a:srgbClr val="FF0000"/>
                </a:solidFill>
              </a:rPr>
              <a:t>☛</a:t>
            </a:r>
            <a:r>
              <a:rPr lang="ja-JP" altLang="ja-JP" sz="1200" dirty="0"/>
              <a:t>顧客ニーズに応じたきめ細やかなサービスの提供</a:t>
            </a:r>
            <a:r>
              <a:rPr lang="ja-JP" altLang="en-US" sz="1200" dirty="0"/>
              <a:t>　</a:t>
            </a:r>
            <a:r>
              <a:rPr lang="ja-JP" altLang="ja-JP" sz="900" dirty="0"/>
              <a:t>（施設の維持補修・機能高度化（</a:t>
            </a:r>
            <a:r>
              <a:rPr lang="ja-JP" altLang="en-US" sz="900" dirty="0"/>
              <a:t>ストラドルキャリアの更新・上屋附属事務所の女性トイレの設置</a:t>
            </a:r>
            <a:r>
              <a:rPr lang="ja-JP" altLang="ja-JP" sz="900" dirty="0"/>
              <a:t>等））</a:t>
            </a:r>
          </a:p>
          <a:p>
            <a:pPr marL="180975">
              <a:lnSpc>
                <a:spcPts val="1300"/>
              </a:lnSpc>
              <a:spcBef>
                <a:spcPts val="600"/>
              </a:spcBef>
            </a:pPr>
            <a:r>
              <a:rPr lang="ja-JP" altLang="en-US" sz="1200" dirty="0">
                <a:solidFill>
                  <a:srgbClr val="FF0000"/>
                </a:solidFill>
              </a:rPr>
              <a:t>☛</a:t>
            </a:r>
            <a:r>
              <a:rPr lang="ja-JP" altLang="ja-JP" sz="1200" dirty="0"/>
              <a:t>行政機関と比べ、スピーディな意思決定及び契約手続き、</a:t>
            </a:r>
            <a:r>
              <a:rPr lang="ja-JP" altLang="en-US" sz="1200" dirty="0"/>
              <a:t>迅速な工事発注対応</a:t>
            </a:r>
            <a:endParaRPr lang="ja-JP" altLang="ja-JP" sz="1200" dirty="0"/>
          </a:p>
          <a:p>
            <a:pPr marL="180975">
              <a:lnSpc>
                <a:spcPts val="1300"/>
              </a:lnSpc>
              <a:spcBef>
                <a:spcPts val="600"/>
              </a:spcBef>
            </a:pPr>
            <a:r>
              <a:rPr lang="ja-JP" altLang="en-US" sz="1200" dirty="0">
                <a:solidFill>
                  <a:srgbClr val="FF0000"/>
                </a:solidFill>
              </a:rPr>
              <a:t>☛</a:t>
            </a:r>
            <a:r>
              <a:rPr lang="ja-JP" altLang="ja-JP" sz="1200" dirty="0"/>
              <a:t>状況に応じた臨機応変かつ柔軟な対応</a:t>
            </a:r>
            <a:r>
              <a:rPr lang="ja-JP" altLang="en-US" sz="1200" dirty="0"/>
              <a:t>　</a:t>
            </a:r>
            <a:r>
              <a:rPr lang="ja-JP" altLang="ja-JP" sz="900" dirty="0"/>
              <a:t>（顧客間の利用調整、施設料金の設定、事業実施の自由度など）</a:t>
            </a:r>
          </a:p>
        </p:txBody>
      </p:sp>
      <p:sp>
        <p:nvSpPr>
          <p:cNvPr id="11270" name="Rectangle 18"/>
          <p:cNvSpPr>
            <a:spLocks noChangeArrowheads="1"/>
          </p:cNvSpPr>
          <p:nvPr/>
        </p:nvSpPr>
        <p:spPr bwMode="auto">
          <a:xfrm>
            <a:off x="433588" y="5566795"/>
            <a:ext cx="8424936" cy="1152128"/>
          </a:xfrm>
          <a:prstGeom prst="rect">
            <a:avLst/>
          </a:prstGeom>
          <a:noFill/>
          <a:ln w="12700" algn="ctr">
            <a:noFill/>
            <a:miter lim="800000"/>
            <a:headEnd/>
            <a:tailEnd/>
          </a:ln>
        </p:spPr>
        <p:txBody>
          <a:bodyPr wrap="square" tIns="46800" anchor="t">
            <a:noAutofit/>
          </a:bodyPr>
          <a:lstStyle/>
          <a:p>
            <a:pPr>
              <a:lnSpc>
                <a:spcPts val="1300"/>
              </a:lnSpc>
            </a:pPr>
            <a:r>
              <a:rPr lang="ja-JP" altLang="ja-JP" sz="1600" b="1" u="sng" dirty="0"/>
              <a:t>経験の蓄積と継続性のあるプロパー社員の存在</a:t>
            </a:r>
          </a:p>
          <a:p>
            <a:pPr marL="180975">
              <a:lnSpc>
                <a:spcPts val="1300"/>
              </a:lnSpc>
              <a:spcBef>
                <a:spcPts val="1200"/>
              </a:spcBef>
            </a:pPr>
            <a:r>
              <a:rPr lang="ja-JP" altLang="en-US" sz="1200" dirty="0">
                <a:solidFill>
                  <a:srgbClr val="FF0000"/>
                </a:solidFill>
              </a:rPr>
              <a:t>☛</a:t>
            </a:r>
            <a:r>
              <a:rPr lang="ja-JP" altLang="ja-JP" sz="1200" dirty="0"/>
              <a:t>長期勤続によって培われた専門性と豊富な経験</a:t>
            </a:r>
            <a:endParaRPr lang="en-US" altLang="ja-JP" sz="1200" dirty="0"/>
          </a:p>
          <a:p>
            <a:pPr marL="180975">
              <a:lnSpc>
                <a:spcPts val="1300"/>
              </a:lnSpc>
              <a:spcBef>
                <a:spcPts val="0"/>
              </a:spcBef>
            </a:pPr>
            <a:r>
              <a:rPr lang="ja-JP" altLang="en-US" sz="900" dirty="0"/>
              <a:t>　　　</a:t>
            </a:r>
            <a:r>
              <a:rPr lang="ja-JP" altLang="ja-JP" sz="900" dirty="0"/>
              <a:t>（燻蒸や温度管理など</a:t>
            </a:r>
            <a:r>
              <a:rPr lang="ja-JP" altLang="en-US" sz="900" dirty="0"/>
              <a:t>上屋</a:t>
            </a:r>
            <a:r>
              <a:rPr lang="ja-JP" altLang="ja-JP" sz="900" dirty="0"/>
              <a:t>管理のノウハウ、設備故障時の原因の特定及び正確・迅速な判断など）</a:t>
            </a:r>
          </a:p>
          <a:p>
            <a:pPr marL="180975">
              <a:lnSpc>
                <a:spcPts val="1300"/>
              </a:lnSpc>
              <a:spcBef>
                <a:spcPts val="600"/>
              </a:spcBef>
            </a:pPr>
            <a:r>
              <a:rPr lang="ja-JP" altLang="en-US" sz="1200" dirty="0">
                <a:solidFill>
                  <a:srgbClr val="FF0000"/>
                </a:solidFill>
              </a:rPr>
              <a:t>☛</a:t>
            </a:r>
            <a:r>
              <a:rPr lang="ja-JP" altLang="ja-JP" sz="1200" dirty="0"/>
              <a:t>顧客との信頼関係に基づく顧客ニーズの適確な把握</a:t>
            </a:r>
          </a:p>
        </p:txBody>
      </p:sp>
      <p:sp>
        <p:nvSpPr>
          <p:cNvPr id="2" name="スライド番号プレースホルダー 1"/>
          <p:cNvSpPr>
            <a:spLocks noGrp="1"/>
          </p:cNvSpPr>
          <p:nvPr>
            <p:ph type="sldNum" sz="quarter" idx="12"/>
          </p:nvPr>
        </p:nvSpPr>
        <p:spPr>
          <a:xfrm>
            <a:off x="6830888" y="6304235"/>
            <a:ext cx="2133600" cy="365125"/>
          </a:xfrm>
        </p:spPr>
        <p:txBody>
          <a:bodyPr/>
          <a:lstStyle/>
          <a:p>
            <a:pPr>
              <a:defRPr/>
            </a:pPr>
            <a:fld id="{123D83BF-A7C9-4FA4-8923-9D08F90291BA}" type="slidenum">
              <a:rPr lang="en-US" altLang="ja-JP" sz="1800" smtClean="0"/>
              <a:pPr>
                <a:defRPr/>
              </a:pPr>
              <a:t>9</a:t>
            </a:fld>
            <a:endParaRPr lang="en-US" altLang="ja-JP" sz="1800" dirty="0"/>
          </a:p>
        </p:txBody>
      </p:sp>
      <p:sp>
        <p:nvSpPr>
          <p:cNvPr id="16" name="Rectangle 9"/>
          <p:cNvSpPr txBox="1">
            <a:spLocks noChangeArrowheads="1"/>
          </p:cNvSpPr>
          <p:nvPr/>
        </p:nvSpPr>
        <p:spPr bwMode="auto">
          <a:xfrm>
            <a:off x="101515" y="581634"/>
            <a:ext cx="82883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no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eaLnBrk="1" fontAlgn="auto" hangingPunct="1">
              <a:spcAft>
                <a:spcPts val="0"/>
              </a:spcAft>
              <a:buClr>
                <a:schemeClr val="tx2"/>
              </a:buClr>
              <a:buSzPct val="70000"/>
              <a:buFont typeface="Wingdings" pitchFamily="2" charset="2"/>
              <a:buNone/>
              <a:defRPr/>
            </a:pPr>
            <a:r>
              <a:rPr lang="ja-JP" altLang="en-US" sz="2600" dirty="0">
                <a:latin typeface="+mj-ea"/>
              </a:rPr>
              <a:t>３．当社の強み</a:t>
            </a:r>
            <a:endParaRPr lang="en-US" altLang="ja-JP" sz="2600" dirty="0">
              <a:latin typeface="+mj-ea"/>
            </a:endParaRPr>
          </a:p>
        </p:txBody>
      </p:sp>
      <p:sp>
        <p:nvSpPr>
          <p:cNvPr id="18" name="平行四辺形 17">
            <a:extLst>
              <a:ext uri="{FF2B5EF4-FFF2-40B4-BE49-F238E27FC236}">
                <a16:creationId xmlns:a16="http://schemas.microsoft.com/office/drawing/2014/main" id="{98F96451-FF7D-4299-925A-7A0D0A129B12}"/>
              </a:ext>
            </a:extLst>
          </p:cNvPr>
          <p:cNvSpPr/>
          <p:nvPr/>
        </p:nvSpPr>
        <p:spPr>
          <a:xfrm rot="21391246">
            <a:off x="352428" y="1122250"/>
            <a:ext cx="91261" cy="362741"/>
          </a:xfrm>
          <a:prstGeom prst="parallelogram">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平行四辺形 18">
            <a:extLst>
              <a:ext uri="{FF2B5EF4-FFF2-40B4-BE49-F238E27FC236}">
                <a16:creationId xmlns:a16="http://schemas.microsoft.com/office/drawing/2014/main" id="{4CD035E8-8115-428A-967D-415BE3E0A6F4}"/>
              </a:ext>
            </a:extLst>
          </p:cNvPr>
          <p:cNvSpPr/>
          <p:nvPr/>
        </p:nvSpPr>
        <p:spPr>
          <a:xfrm rot="21391246">
            <a:off x="365863" y="3149244"/>
            <a:ext cx="91261" cy="362741"/>
          </a:xfrm>
          <a:prstGeom prst="parallelogram">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平行四辺形 21">
            <a:extLst>
              <a:ext uri="{FF2B5EF4-FFF2-40B4-BE49-F238E27FC236}">
                <a16:creationId xmlns:a16="http://schemas.microsoft.com/office/drawing/2014/main" id="{0778515C-5CC8-40DC-81F1-EF2A8A43AE29}"/>
              </a:ext>
            </a:extLst>
          </p:cNvPr>
          <p:cNvSpPr/>
          <p:nvPr/>
        </p:nvSpPr>
        <p:spPr>
          <a:xfrm rot="21391246">
            <a:off x="365866" y="4065219"/>
            <a:ext cx="91261" cy="362741"/>
          </a:xfrm>
          <a:prstGeom prst="parallelogram">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平行四辺形 22">
            <a:extLst>
              <a:ext uri="{FF2B5EF4-FFF2-40B4-BE49-F238E27FC236}">
                <a16:creationId xmlns:a16="http://schemas.microsoft.com/office/drawing/2014/main" id="{C7AECEDB-1DE7-4CD6-B31A-EE59EA5E6718}"/>
              </a:ext>
            </a:extLst>
          </p:cNvPr>
          <p:cNvSpPr/>
          <p:nvPr/>
        </p:nvSpPr>
        <p:spPr>
          <a:xfrm rot="21391246">
            <a:off x="379306" y="5518558"/>
            <a:ext cx="91261" cy="362741"/>
          </a:xfrm>
          <a:prstGeom prst="parallelogram">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9">
            <a:extLst>
              <a:ext uri="{FF2B5EF4-FFF2-40B4-BE49-F238E27FC236}">
                <a16:creationId xmlns:a16="http://schemas.microsoft.com/office/drawing/2014/main" id="{75D40752-908B-4784-8C34-B58EE14701C1}"/>
              </a:ext>
            </a:extLst>
          </p:cNvPr>
          <p:cNvSpPr>
            <a:spLocks noGrp="1" noChangeArrowheads="1"/>
          </p:cNvSpPr>
          <p:nvPr>
            <p:ph type="title"/>
          </p:nvPr>
        </p:nvSpPr>
        <p:spPr>
          <a:xfrm>
            <a:off x="1" y="0"/>
            <a:ext cx="4355976" cy="523220"/>
          </a:xfrm>
        </p:spPr>
        <p:txBody>
          <a:bodyPr wrap="square" rtlCol="0" anchor="b">
            <a:noAutofit/>
          </a:bodyPr>
          <a:lstStyle/>
          <a:p>
            <a:pPr algn="l" eaLnBrk="1" fontAlgn="auto" hangingPunct="1">
              <a:spcAft>
                <a:spcPts val="0"/>
              </a:spcAft>
              <a:defRPr/>
            </a:pPr>
            <a:r>
              <a:rPr lang="en-US" altLang="ja-JP" sz="2800" dirty="0">
                <a:latin typeface="+mj-ea"/>
              </a:rPr>
              <a:t>Ⅰ</a:t>
            </a:r>
            <a:r>
              <a:rPr lang="ja-JP" altLang="en-US" sz="2800" dirty="0">
                <a:latin typeface="+mj-ea"/>
              </a:rPr>
              <a:t>　計画策定にあたって</a:t>
            </a:r>
          </a:p>
        </p:txBody>
      </p:sp>
      <p:sp>
        <p:nvSpPr>
          <p:cNvPr id="20" name="Rectangle 11">
            <a:extLst>
              <a:ext uri="{FF2B5EF4-FFF2-40B4-BE49-F238E27FC236}">
                <a16:creationId xmlns:a16="http://schemas.microsoft.com/office/drawing/2014/main" id="{4AA07207-AEAD-469F-BE77-E9BEA749F8EC}"/>
              </a:ext>
            </a:extLst>
          </p:cNvPr>
          <p:cNvSpPr>
            <a:spLocks noChangeArrowheads="1"/>
          </p:cNvSpPr>
          <p:nvPr/>
        </p:nvSpPr>
        <p:spPr bwMode="auto">
          <a:xfrm>
            <a:off x="446493" y="1181144"/>
            <a:ext cx="8136904" cy="497825"/>
          </a:xfrm>
          <a:prstGeom prst="rect">
            <a:avLst/>
          </a:prstGeom>
          <a:noFill/>
          <a:ln w="12700" algn="ctr">
            <a:noFill/>
            <a:miter lim="800000"/>
            <a:headEnd/>
            <a:tailEnd/>
          </a:ln>
          <a:effectLst/>
        </p:spPr>
        <p:txBody>
          <a:bodyPr wrap="square" tIns="46800" anchor="t">
            <a:noAutofit/>
          </a:bodyPr>
          <a:lstStyle/>
          <a:p>
            <a:pPr>
              <a:lnSpc>
                <a:spcPts val="1300"/>
              </a:lnSpc>
            </a:pPr>
            <a:r>
              <a:rPr lang="ja-JP" altLang="en-US" sz="1600" b="1" u="sng" dirty="0"/>
              <a:t>全国２位の取扱量を有する大阪港湾局と連携したポートセールスが</a:t>
            </a:r>
            <a:r>
              <a:rPr lang="ja-JP" altLang="ja-JP" sz="1600" b="1" u="sng" dirty="0"/>
              <a:t>可能</a:t>
            </a:r>
          </a:p>
          <a:p>
            <a:pPr marL="180975">
              <a:lnSpc>
                <a:spcPts val="1300"/>
              </a:lnSpc>
              <a:spcBef>
                <a:spcPts val="1200"/>
              </a:spcBef>
            </a:pPr>
            <a:r>
              <a:rPr lang="ja-JP" altLang="en-US" sz="1200" dirty="0">
                <a:solidFill>
                  <a:srgbClr val="FF0000"/>
                </a:solidFill>
              </a:rPr>
              <a:t>☛</a:t>
            </a:r>
            <a:r>
              <a:rPr lang="ja-JP" altLang="en-US" sz="1200" dirty="0"/>
              <a:t>大阪府、大阪市の組織の統合により、両者が長年培ってきた経営資源・長所を活かしたポートセールスが可能</a:t>
            </a:r>
            <a:endParaRPr lang="ja-JP" altLang="ja-JP" sz="1200" dirty="0"/>
          </a:p>
        </p:txBody>
      </p:sp>
      <p:sp>
        <p:nvSpPr>
          <p:cNvPr id="21" name="平行四辺形 20">
            <a:extLst>
              <a:ext uri="{FF2B5EF4-FFF2-40B4-BE49-F238E27FC236}">
                <a16:creationId xmlns:a16="http://schemas.microsoft.com/office/drawing/2014/main" id="{90015D5A-D57B-4730-9A25-5219EDE56032}"/>
              </a:ext>
            </a:extLst>
          </p:cNvPr>
          <p:cNvSpPr/>
          <p:nvPr/>
        </p:nvSpPr>
        <p:spPr>
          <a:xfrm rot="21391246">
            <a:off x="365865" y="1749221"/>
            <a:ext cx="91261" cy="362741"/>
          </a:xfrm>
          <a:prstGeom prst="parallelogram">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FFBB8B29-0F03-4A0E-A33E-739F17D9E62A}"/>
              </a:ext>
            </a:extLst>
          </p:cNvPr>
          <p:cNvSpPr/>
          <p:nvPr/>
        </p:nvSpPr>
        <p:spPr>
          <a:xfrm>
            <a:off x="0" y="540000"/>
            <a:ext cx="9144000" cy="107950"/>
          </a:xfrm>
          <a:prstGeom prst="rect">
            <a:avLst/>
          </a:prstGeom>
          <a:gradFill flip="none" rotWithShape="1">
            <a:gsLst>
              <a:gs pos="3000">
                <a:srgbClr val="0070C0"/>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70000"/>
              <a:buFont typeface="Wingdings" pitchFamily="2" charset="2"/>
              <a:buNone/>
              <a:defRPr/>
            </a:pPr>
            <a:endParaRPr lang="ja-JP" altLang="en-US" dirty="0"/>
          </a:p>
        </p:txBody>
      </p:sp>
      <p:pic>
        <p:nvPicPr>
          <p:cNvPr id="26" name="図 25">
            <a:extLst>
              <a:ext uri="{FF2B5EF4-FFF2-40B4-BE49-F238E27FC236}">
                <a16:creationId xmlns:a16="http://schemas.microsoft.com/office/drawing/2014/main" id="{ED2B18E0-1211-4AB9-85E0-981C0D238A5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35540" y="-64703"/>
            <a:ext cx="720561" cy="5802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A7B2D49-899E-4D49-89E0-03DE11606481}"/>
              </a:ext>
            </a:extLst>
          </p:cNvPr>
          <p:cNvPicPr>
            <a:picLocks noChangeAspect="1"/>
          </p:cNvPicPr>
          <p:nvPr/>
        </p:nvPicPr>
        <p:blipFill>
          <a:blip r:embed="rId3"/>
          <a:stretch>
            <a:fillRect/>
          </a:stretch>
        </p:blipFill>
        <p:spPr>
          <a:xfrm>
            <a:off x="83755" y="5035009"/>
            <a:ext cx="3109229" cy="1566808"/>
          </a:xfrm>
          <a:prstGeom prst="rect">
            <a:avLst/>
          </a:prstGeom>
        </p:spPr>
      </p:pic>
      <p:pic>
        <p:nvPicPr>
          <p:cNvPr id="4" name="図 3">
            <a:extLst>
              <a:ext uri="{FF2B5EF4-FFF2-40B4-BE49-F238E27FC236}">
                <a16:creationId xmlns:a16="http://schemas.microsoft.com/office/drawing/2014/main" id="{F54A9A61-D2D8-6F55-13E7-C8053FB654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880757" y="5036164"/>
            <a:ext cx="3201956" cy="1565092"/>
          </a:xfrm>
          <a:prstGeom prst="rect">
            <a:avLst/>
          </a:prstGeom>
        </p:spPr>
      </p:pic>
      <p:sp>
        <p:nvSpPr>
          <p:cNvPr id="13314" name="Rectangle 10"/>
          <p:cNvSpPr>
            <a:spLocks noChangeArrowheads="1"/>
          </p:cNvSpPr>
          <p:nvPr/>
        </p:nvSpPr>
        <p:spPr bwMode="auto">
          <a:xfrm>
            <a:off x="4869163" y="1454860"/>
            <a:ext cx="4121707" cy="1964166"/>
          </a:xfrm>
          <a:prstGeom prst="rect">
            <a:avLst/>
          </a:prstGeom>
          <a:noFill/>
          <a:ln w="12700" cap="rnd" algn="ctr">
            <a:noFill/>
            <a:prstDash val="sysDot"/>
            <a:miter lim="800000"/>
            <a:headEnd/>
            <a:tailEnd/>
          </a:ln>
        </p:spPr>
        <p:txBody>
          <a:bodyPr wrap="square">
            <a:noAutofit/>
          </a:bodyPr>
          <a:lstStyle/>
          <a:p>
            <a:pPr marL="266700" indent="-266700">
              <a:lnSpc>
                <a:spcPts val="1500"/>
              </a:lnSpc>
            </a:pPr>
            <a:r>
              <a:rPr lang="ja-JP" altLang="en-US" sz="1200" dirty="0">
                <a:solidFill>
                  <a:srgbClr val="FF0000"/>
                </a:solidFill>
                <a:latin typeface="+mj-ea"/>
                <a:ea typeface="+mj-ea"/>
              </a:rPr>
              <a:t>☛</a:t>
            </a:r>
            <a:r>
              <a:rPr lang="ja-JP" altLang="en-US" sz="1200" dirty="0">
                <a:latin typeface="+mj-ea"/>
                <a:ea typeface="+mj-ea"/>
              </a:rPr>
              <a:t>　主力の</a:t>
            </a:r>
            <a:r>
              <a:rPr lang="ja-JP" altLang="ja-JP" sz="1200" dirty="0">
                <a:latin typeface="+mj-ea"/>
                <a:ea typeface="+mj-ea"/>
              </a:rPr>
              <a:t>シトラス類、バナナの取扱</a:t>
            </a:r>
            <a:r>
              <a:rPr lang="ja-JP" altLang="en-US" sz="1200" dirty="0">
                <a:latin typeface="+mj-ea"/>
                <a:ea typeface="+mj-ea"/>
              </a:rPr>
              <a:t>量の減少や、輸送モードの変化（バラ積貨物船からコンテナ船）、</a:t>
            </a:r>
            <a:r>
              <a:rPr lang="ja-JP" altLang="ja-JP" sz="1200" dirty="0">
                <a:latin typeface="+mj-ea"/>
                <a:ea typeface="+mj-ea"/>
              </a:rPr>
              <a:t>植物防疫法の緩和に伴</a:t>
            </a:r>
            <a:r>
              <a:rPr lang="ja-JP" altLang="en-US" sz="1200" dirty="0">
                <a:latin typeface="+mj-ea"/>
                <a:ea typeface="+mj-ea"/>
              </a:rPr>
              <a:t>う</a:t>
            </a:r>
            <a:r>
              <a:rPr lang="ja-JP" altLang="ja-JP" sz="1200" dirty="0">
                <a:latin typeface="+mj-ea"/>
                <a:ea typeface="+mj-ea"/>
              </a:rPr>
              <a:t>燻蒸率</a:t>
            </a:r>
            <a:r>
              <a:rPr lang="ja-JP" altLang="en-US" sz="1200" dirty="0">
                <a:latin typeface="+mj-ea"/>
                <a:ea typeface="+mj-ea"/>
              </a:rPr>
              <a:t>の</a:t>
            </a:r>
            <a:r>
              <a:rPr lang="ja-JP" altLang="ja-JP" sz="1200" dirty="0">
                <a:latin typeface="+mj-ea"/>
                <a:ea typeface="+mj-ea"/>
              </a:rPr>
              <a:t>低下等により収益性が低下</a:t>
            </a:r>
            <a:endParaRPr lang="en-US" altLang="ja-JP" sz="1200" dirty="0">
              <a:latin typeface="+mj-ea"/>
              <a:ea typeface="+mj-ea"/>
            </a:endParaRPr>
          </a:p>
          <a:p>
            <a:pPr marL="180975" indent="-180975">
              <a:lnSpc>
                <a:spcPts val="1500"/>
              </a:lnSpc>
            </a:pPr>
            <a:endParaRPr lang="en-US" altLang="ja-JP" sz="1200" dirty="0">
              <a:latin typeface="+mj-ea"/>
              <a:ea typeface="+mj-ea"/>
            </a:endParaRPr>
          </a:p>
          <a:p>
            <a:pPr marL="266700" indent="-266700">
              <a:lnSpc>
                <a:spcPts val="1500"/>
              </a:lnSpc>
            </a:pPr>
            <a:r>
              <a:rPr lang="ja-JP" altLang="en-US" sz="1200" dirty="0">
                <a:solidFill>
                  <a:srgbClr val="FF0000"/>
                </a:solidFill>
                <a:latin typeface="+mj-ea"/>
                <a:ea typeface="+mj-ea"/>
              </a:rPr>
              <a:t>☛</a:t>
            </a:r>
            <a:r>
              <a:rPr lang="ja-JP" altLang="en-US" sz="1200" dirty="0">
                <a:latin typeface="+mj-ea"/>
                <a:ea typeface="+mj-ea"/>
              </a:rPr>
              <a:t>　老朽化した建物・設備の補修・更新や大規模地震・津波対策（多額の投資が必要）</a:t>
            </a:r>
            <a:endParaRPr lang="en-US" altLang="ja-JP" sz="1200" dirty="0">
              <a:latin typeface="+mj-ea"/>
              <a:ea typeface="+mj-ea"/>
            </a:endParaRPr>
          </a:p>
          <a:p>
            <a:pPr marL="180975" indent="-180975">
              <a:lnSpc>
                <a:spcPts val="1500"/>
              </a:lnSpc>
            </a:pPr>
            <a:endParaRPr lang="en-US" altLang="ja-JP" sz="1200" dirty="0">
              <a:latin typeface="+mj-ea"/>
              <a:ea typeface="+mj-ea"/>
            </a:endParaRPr>
          </a:p>
          <a:p>
            <a:pPr marL="266700" indent="-266700">
              <a:lnSpc>
                <a:spcPts val="1500"/>
              </a:lnSpc>
            </a:pPr>
            <a:r>
              <a:rPr lang="ja-JP" altLang="en-US" sz="1200" dirty="0">
                <a:solidFill>
                  <a:srgbClr val="FF0000"/>
                </a:solidFill>
                <a:latin typeface="+mj-ea"/>
                <a:ea typeface="+mj-ea"/>
              </a:rPr>
              <a:t>☛</a:t>
            </a:r>
            <a:r>
              <a:rPr lang="ja-JP" altLang="en-US" sz="1200" dirty="0">
                <a:latin typeface="+mj-ea"/>
                <a:ea typeface="+mj-ea"/>
              </a:rPr>
              <a:t>　</a:t>
            </a:r>
            <a:r>
              <a:rPr lang="ja-JP" altLang="ja-JP" sz="1200" dirty="0">
                <a:latin typeface="+mj-ea"/>
                <a:ea typeface="+mj-ea"/>
              </a:rPr>
              <a:t>今後の</a:t>
            </a:r>
            <a:r>
              <a:rPr lang="ja-JP" altLang="en-US" sz="1200" dirty="0">
                <a:latin typeface="+mj-ea"/>
                <a:ea typeface="+mj-ea"/>
              </a:rPr>
              <a:t>青果事業</a:t>
            </a:r>
            <a:r>
              <a:rPr lang="ja-JP" altLang="ja-JP" sz="1200" dirty="0">
                <a:latin typeface="+mj-ea"/>
                <a:ea typeface="+mj-ea"/>
              </a:rPr>
              <a:t>のあり方</a:t>
            </a:r>
            <a:r>
              <a:rPr lang="ja-JP" altLang="en-US" sz="1200" dirty="0">
                <a:latin typeface="+mj-ea"/>
                <a:ea typeface="+mj-ea"/>
              </a:rPr>
              <a:t>の検討</a:t>
            </a:r>
            <a:endParaRPr lang="en-US" altLang="ja-JP" sz="1200" dirty="0">
              <a:latin typeface="+mj-ea"/>
              <a:ea typeface="+mj-ea"/>
            </a:endParaRPr>
          </a:p>
          <a:p>
            <a:pPr marL="266700" indent="-266700">
              <a:lnSpc>
                <a:spcPts val="1500"/>
              </a:lnSpc>
            </a:pPr>
            <a:r>
              <a:rPr lang="ja-JP" altLang="en-US" sz="1200" dirty="0">
                <a:latin typeface="+mj-ea"/>
                <a:ea typeface="+mj-ea"/>
              </a:rPr>
              <a:t>　　　（大阪府や関係者と</a:t>
            </a:r>
            <a:r>
              <a:rPr lang="ja-JP" altLang="ja-JP" sz="1200" dirty="0">
                <a:latin typeface="+mj-ea"/>
                <a:ea typeface="+mj-ea"/>
              </a:rPr>
              <a:t>ともに</a:t>
            </a:r>
            <a:r>
              <a:rPr lang="ja-JP" altLang="en-US" sz="1200" dirty="0">
                <a:latin typeface="+mj-ea"/>
                <a:ea typeface="+mj-ea"/>
              </a:rPr>
              <a:t>検討が必要）</a:t>
            </a:r>
            <a:endParaRPr lang="ja-JP" altLang="ja-JP" sz="1200" dirty="0">
              <a:latin typeface="+mj-ea"/>
              <a:ea typeface="+mj-ea"/>
            </a:endParaRPr>
          </a:p>
        </p:txBody>
      </p:sp>
      <p:sp>
        <p:nvSpPr>
          <p:cNvPr id="888843" name="Rectangle 11"/>
          <p:cNvSpPr>
            <a:spLocks noChangeArrowheads="1"/>
          </p:cNvSpPr>
          <p:nvPr/>
        </p:nvSpPr>
        <p:spPr bwMode="auto">
          <a:xfrm>
            <a:off x="611561" y="3967577"/>
            <a:ext cx="4112577" cy="1103702"/>
          </a:xfrm>
          <a:prstGeom prst="rect">
            <a:avLst/>
          </a:prstGeom>
          <a:noFill/>
          <a:ln w="12700" cap="rnd" algn="ctr">
            <a:noFill/>
            <a:prstDash val="sysDot"/>
            <a:miter lim="800000"/>
            <a:headEnd/>
            <a:tailEnd/>
          </a:ln>
          <a:effectLst/>
        </p:spPr>
        <p:txBody>
          <a:bodyPr wrap="square">
            <a:noAutofit/>
          </a:bodyPr>
          <a:lstStyle/>
          <a:p>
            <a:pPr marL="180975" indent="-180975">
              <a:lnSpc>
                <a:spcPts val="1500"/>
              </a:lnSpc>
            </a:pPr>
            <a:r>
              <a:rPr lang="ja-JP" altLang="en-US" sz="1200" b="1" dirty="0">
                <a:solidFill>
                  <a:srgbClr val="FF0000"/>
                </a:solidFill>
                <a:latin typeface="+mj-ea"/>
                <a:ea typeface="+mj-ea"/>
              </a:rPr>
              <a:t>☛</a:t>
            </a:r>
            <a:r>
              <a:rPr lang="ja-JP" altLang="en-US" sz="1200" b="1" dirty="0">
                <a:latin typeface="+mj-ea"/>
                <a:ea typeface="+mj-ea"/>
              </a:rPr>
              <a:t>　</a:t>
            </a:r>
            <a:r>
              <a:rPr lang="ja-JP" altLang="en-US" sz="1200" dirty="0">
                <a:latin typeface="+mj-ea"/>
                <a:ea typeface="+mj-ea"/>
              </a:rPr>
              <a:t>老朽化した</a:t>
            </a:r>
            <a:r>
              <a:rPr lang="ja-JP" altLang="ja-JP" sz="1200" dirty="0">
                <a:latin typeface="+mj-ea"/>
                <a:ea typeface="+mj-ea"/>
              </a:rPr>
              <a:t>上屋</a:t>
            </a:r>
            <a:r>
              <a:rPr lang="ja-JP" altLang="en-US" sz="1200" dirty="0">
                <a:latin typeface="+mj-ea"/>
                <a:ea typeface="+mj-ea"/>
              </a:rPr>
              <a:t>の</a:t>
            </a:r>
            <a:r>
              <a:rPr lang="ja-JP" altLang="ja-JP" sz="1200" dirty="0">
                <a:latin typeface="+mj-ea"/>
                <a:ea typeface="+mj-ea"/>
              </a:rPr>
              <a:t>計画的</a:t>
            </a:r>
            <a:r>
              <a:rPr lang="ja-JP" altLang="en-US" sz="1200" dirty="0">
                <a:latin typeface="+mj-ea"/>
                <a:ea typeface="+mj-ea"/>
              </a:rPr>
              <a:t>な</a:t>
            </a:r>
            <a:r>
              <a:rPr lang="ja-JP" altLang="ja-JP" sz="1200" dirty="0">
                <a:latin typeface="+mj-ea"/>
                <a:ea typeface="+mj-ea"/>
              </a:rPr>
              <a:t>補修・更新</a:t>
            </a:r>
            <a:r>
              <a:rPr lang="ja-JP" altLang="en-US" sz="1200" dirty="0">
                <a:latin typeface="+mj-ea"/>
                <a:ea typeface="+mj-ea"/>
              </a:rPr>
              <a:t>の継続実施</a:t>
            </a:r>
            <a:endParaRPr lang="en-US" altLang="ja-JP" sz="1200" dirty="0">
              <a:latin typeface="+mj-ea"/>
              <a:ea typeface="+mj-ea"/>
            </a:endParaRPr>
          </a:p>
          <a:p>
            <a:pPr marL="180975" indent="-180975">
              <a:lnSpc>
                <a:spcPts val="1500"/>
              </a:lnSpc>
            </a:pPr>
            <a:endParaRPr lang="en-US" altLang="ja-JP" sz="1200" dirty="0">
              <a:latin typeface="+mj-ea"/>
              <a:ea typeface="+mj-ea"/>
            </a:endParaRPr>
          </a:p>
          <a:p>
            <a:pPr marL="266700" indent="-266700">
              <a:lnSpc>
                <a:spcPts val="1500"/>
              </a:lnSpc>
            </a:pPr>
            <a:r>
              <a:rPr lang="ja-JP" altLang="en-US" sz="1200" b="1" dirty="0">
                <a:solidFill>
                  <a:srgbClr val="FF0000"/>
                </a:solidFill>
                <a:latin typeface="+mj-ea"/>
                <a:ea typeface="+mj-ea"/>
              </a:rPr>
              <a:t>☛</a:t>
            </a:r>
            <a:r>
              <a:rPr lang="ja-JP" altLang="en-US" sz="1200" b="1" dirty="0">
                <a:latin typeface="+mj-ea"/>
                <a:ea typeface="+mj-ea"/>
              </a:rPr>
              <a:t>　</a:t>
            </a:r>
            <a:r>
              <a:rPr lang="ja-JP" altLang="ja-JP" sz="1200" dirty="0">
                <a:latin typeface="+mj-ea"/>
                <a:ea typeface="+mj-ea"/>
              </a:rPr>
              <a:t>中古</a:t>
            </a:r>
            <a:r>
              <a:rPr lang="ja-JP" altLang="en-US" sz="1200" dirty="0">
                <a:latin typeface="+mj-ea"/>
                <a:ea typeface="+mj-ea"/>
              </a:rPr>
              <a:t>自動車輸出拠点としての機能強化・ヤード分散・不足</a:t>
            </a:r>
            <a:endParaRPr lang="en-US" altLang="ja-JP" sz="1200" dirty="0">
              <a:latin typeface="+mj-ea"/>
              <a:ea typeface="+mj-ea"/>
            </a:endParaRPr>
          </a:p>
          <a:p>
            <a:pPr marL="266700" indent="-266700">
              <a:lnSpc>
                <a:spcPts val="1500"/>
              </a:lnSpc>
            </a:pPr>
            <a:r>
              <a:rPr lang="ja-JP" altLang="en-US" sz="1200" dirty="0">
                <a:latin typeface="+mj-ea"/>
                <a:ea typeface="+mj-ea"/>
              </a:rPr>
              <a:t>　　（ヤードの拡張、検疫検査施設、フォトスタジオ等の中古車関連サービス施設の充実・移転）</a:t>
            </a:r>
            <a:endParaRPr lang="en-US" altLang="ja-JP" sz="1200" dirty="0">
              <a:latin typeface="+mj-ea"/>
              <a:ea typeface="+mj-ea"/>
            </a:endParaRPr>
          </a:p>
        </p:txBody>
      </p:sp>
      <p:sp>
        <p:nvSpPr>
          <p:cNvPr id="13316" name="AutoShape 12"/>
          <p:cNvSpPr>
            <a:spLocks noChangeArrowheads="1"/>
          </p:cNvSpPr>
          <p:nvPr/>
        </p:nvSpPr>
        <p:spPr bwMode="auto">
          <a:xfrm>
            <a:off x="4849307" y="1150144"/>
            <a:ext cx="4121709" cy="289352"/>
          </a:xfrm>
          <a:prstGeom prst="bevel">
            <a:avLst>
              <a:gd name="adj" fmla="val 10148"/>
            </a:avLst>
          </a:prstGeom>
          <a:solidFill>
            <a:srgbClr val="0070C0"/>
          </a:solidFill>
          <a:ln w="9525">
            <a:noFill/>
            <a:miter lim="800000"/>
            <a:headEnd/>
            <a:tailEnd/>
          </a:ln>
          <a:effectLst/>
        </p:spPr>
        <p:txBody>
          <a:bodyPr wrap="none" anchor="ctr"/>
          <a:lstStyle/>
          <a:p>
            <a:pPr marL="342900" indent="-342900" algn="ctr">
              <a:spcBef>
                <a:spcPct val="20000"/>
              </a:spcBef>
              <a:buClr>
                <a:schemeClr val="tx2"/>
              </a:buClr>
              <a:buSzPct val="70000"/>
              <a:buFont typeface="Wingdings" pitchFamily="2" charset="2"/>
              <a:buNone/>
              <a:defRPr/>
            </a:pPr>
            <a:r>
              <a:rPr lang="ja-JP" altLang="en-US" sz="1200" b="1" dirty="0">
                <a:solidFill>
                  <a:schemeClr val="bg1"/>
                </a:solidFill>
                <a:latin typeface="ＭＳ ゴシック" pitchFamily="49" charset="-128"/>
                <a:ea typeface="ＭＳ ゴシック" pitchFamily="49" charset="-128"/>
              </a:rPr>
              <a:t>青　果　事　業</a:t>
            </a:r>
          </a:p>
        </p:txBody>
      </p:sp>
      <p:sp>
        <p:nvSpPr>
          <p:cNvPr id="14343" name="AutoShape 14"/>
          <p:cNvSpPr>
            <a:spLocks noChangeArrowheads="1"/>
          </p:cNvSpPr>
          <p:nvPr/>
        </p:nvSpPr>
        <p:spPr bwMode="auto">
          <a:xfrm>
            <a:off x="602431" y="3648077"/>
            <a:ext cx="4121707" cy="284979"/>
          </a:xfrm>
          <a:prstGeom prst="bevel">
            <a:avLst>
              <a:gd name="adj" fmla="val 12500"/>
            </a:avLst>
          </a:prstGeom>
          <a:solidFill>
            <a:srgbClr val="0070C0"/>
          </a:solidFill>
          <a:ln w="9525">
            <a:noFill/>
            <a:miter lim="800000"/>
            <a:headEnd/>
            <a:tailEnd/>
          </a:ln>
          <a:effectLst/>
        </p:spPr>
        <p:txBody>
          <a:bodyPr wrap="none" anchor="ctr"/>
          <a:lstStyle/>
          <a:p>
            <a:pPr marL="342900" indent="-342900" algn="ctr">
              <a:spcBef>
                <a:spcPct val="20000"/>
              </a:spcBef>
              <a:buClr>
                <a:schemeClr val="tx2"/>
              </a:buClr>
              <a:buSzPct val="70000"/>
              <a:buFont typeface="Wingdings" pitchFamily="2" charset="2"/>
              <a:buNone/>
              <a:defRPr/>
            </a:pPr>
            <a:r>
              <a:rPr lang="ja-JP" altLang="en-US" sz="1200" b="1" dirty="0">
                <a:solidFill>
                  <a:schemeClr val="bg1"/>
                </a:solidFill>
                <a:latin typeface="ＭＳ ゴシック" pitchFamily="49" charset="-128"/>
                <a:ea typeface="ＭＳ ゴシック" pitchFamily="49" charset="-128"/>
              </a:rPr>
              <a:t>上屋賃貸事業・保管ヤード事業</a:t>
            </a:r>
          </a:p>
        </p:txBody>
      </p:sp>
      <p:sp>
        <p:nvSpPr>
          <p:cNvPr id="9" name="Rectangle 1034"/>
          <p:cNvSpPr>
            <a:spLocks noGrp="1" noChangeArrowheads="1"/>
          </p:cNvSpPr>
          <p:nvPr>
            <p:ph type="title"/>
          </p:nvPr>
        </p:nvSpPr>
        <p:spPr>
          <a:xfrm>
            <a:off x="233268" y="703777"/>
            <a:ext cx="4860032" cy="419263"/>
          </a:xfrm>
        </p:spPr>
        <p:txBody>
          <a:bodyPr tIns="46800" rtlCol="0" anchor="t">
            <a:noAutofit/>
          </a:bodyPr>
          <a:lstStyle/>
          <a:p>
            <a:pPr algn="l" eaLnBrk="1" fontAlgn="auto" hangingPunct="1">
              <a:spcAft>
                <a:spcPts val="0"/>
              </a:spcAft>
              <a:defRPr/>
            </a:pPr>
            <a:r>
              <a:rPr lang="ja-JP" altLang="en-US" sz="2600" dirty="0">
                <a:latin typeface="+mj-ea"/>
              </a:rPr>
              <a:t>４．当社の課題</a:t>
            </a:r>
          </a:p>
        </p:txBody>
      </p:sp>
      <p:sp>
        <p:nvSpPr>
          <p:cNvPr id="3" name="スライド番号プレースホルダー 2"/>
          <p:cNvSpPr>
            <a:spLocks noGrp="1"/>
          </p:cNvSpPr>
          <p:nvPr>
            <p:ph type="sldNum" sz="quarter" idx="12"/>
          </p:nvPr>
        </p:nvSpPr>
        <p:spPr>
          <a:xfrm>
            <a:off x="6992158" y="6520259"/>
            <a:ext cx="2057400" cy="365125"/>
          </a:xfrm>
        </p:spPr>
        <p:txBody>
          <a:bodyPr/>
          <a:lstStyle/>
          <a:p>
            <a:pPr>
              <a:defRPr/>
            </a:pPr>
            <a:fld id="{0F37981E-28ED-44B0-A6F2-2B44A83A7A7C}" type="slidenum">
              <a:rPr lang="en-US" altLang="ja-JP" sz="1800" smtClean="0"/>
              <a:pPr>
                <a:defRPr/>
              </a:pPr>
              <a:t>10</a:t>
            </a:fld>
            <a:endParaRPr lang="en-US" altLang="ja-JP" sz="1800" dirty="0"/>
          </a:p>
        </p:txBody>
      </p:sp>
      <p:sp>
        <p:nvSpPr>
          <p:cNvPr id="18" name="AutoShape 14"/>
          <p:cNvSpPr>
            <a:spLocks noChangeArrowheads="1"/>
          </p:cNvSpPr>
          <p:nvPr/>
        </p:nvSpPr>
        <p:spPr bwMode="auto">
          <a:xfrm>
            <a:off x="4849307" y="3645024"/>
            <a:ext cx="4121707" cy="288032"/>
          </a:xfrm>
          <a:prstGeom prst="bevel">
            <a:avLst>
              <a:gd name="adj" fmla="val 12500"/>
            </a:avLst>
          </a:prstGeom>
          <a:solidFill>
            <a:srgbClr val="0070C0"/>
          </a:solidFill>
          <a:ln w="9525">
            <a:noFill/>
            <a:miter lim="800000"/>
            <a:headEnd/>
            <a:tailEnd/>
          </a:ln>
          <a:effectLst/>
        </p:spPr>
        <p:txBody>
          <a:bodyPr wrap="none" anchor="ctr"/>
          <a:lstStyle/>
          <a:p>
            <a:pPr marL="342900" indent="-342900" algn="ctr">
              <a:spcBef>
                <a:spcPct val="20000"/>
              </a:spcBef>
              <a:buClr>
                <a:schemeClr val="tx2"/>
              </a:buClr>
              <a:buSzPct val="70000"/>
              <a:buFont typeface="Wingdings" pitchFamily="2" charset="2"/>
              <a:buNone/>
              <a:defRPr/>
            </a:pPr>
            <a:r>
              <a:rPr lang="ja-JP" altLang="en-US" sz="1200" b="1" dirty="0">
                <a:solidFill>
                  <a:schemeClr val="bg1"/>
                </a:solidFill>
                <a:latin typeface="ＭＳ ゴシック" pitchFamily="49" charset="-128"/>
                <a:ea typeface="ＭＳ ゴシック" pitchFamily="49" charset="-128"/>
              </a:rPr>
              <a:t>そ の 他 事 業</a:t>
            </a:r>
          </a:p>
        </p:txBody>
      </p:sp>
      <p:sp>
        <p:nvSpPr>
          <p:cNvPr id="20" name="Rectangle 11"/>
          <p:cNvSpPr>
            <a:spLocks noChangeArrowheads="1"/>
          </p:cNvSpPr>
          <p:nvPr/>
        </p:nvSpPr>
        <p:spPr bwMode="auto">
          <a:xfrm>
            <a:off x="4874527" y="3967577"/>
            <a:ext cx="3945945" cy="862497"/>
          </a:xfrm>
          <a:prstGeom prst="rect">
            <a:avLst/>
          </a:prstGeom>
          <a:noFill/>
          <a:ln w="12700" cap="rnd" algn="ctr">
            <a:noFill/>
            <a:prstDash val="sysDot"/>
            <a:miter lim="800000"/>
            <a:headEnd/>
            <a:tailEnd/>
          </a:ln>
          <a:effectLst/>
        </p:spPr>
        <p:txBody>
          <a:bodyPr wrap="square">
            <a:noAutofit/>
          </a:bodyPr>
          <a:lstStyle/>
          <a:p>
            <a:pPr marL="266700" indent="-266700">
              <a:lnSpc>
                <a:spcPts val="1600"/>
              </a:lnSpc>
            </a:pPr>
            <a:r>
              <a:rPr lang="ja-JP" altLang="en-US" sz="1200" dirty="0">
                <a:solidFill>
                  <a:srgbClr val="FF0000"/>
                </a:solidFill>
                <a:latin typeface="+mj-ea"/>
                <a:ea typeface="+mj-ea"/>
              </a:rPr>
              <a:t>☛</a:t>
            </a:r>
            <a:r>
              <a:rPr lang="ja-JP" altLang="en-US" sz="1200" dirty="0">
                <a:latin typeface="+mj-ea"/>
                <a:ea typeface="+mj-ea"/>
              </a:rPr>
              <a:t>　港の賑わいづくりや新たなニーズ（クルーズ船等）など港湾振興につながる</a:t>
            </a:r>
            <a:r>
              <a:rPr lang="ja-JP" altLang="ja-JP" sz="1200" dirty="0">
                <a:latin typeface="+mj-ea"/>
                <a:ea typeface="+mj-ea"/>
              </a:rPr>
              <a:t>活動</a:t>
            </a:r>
            <a:r>
              <a:rPr lang="ja-JP" altLang="en-US" sz="1200" dirty="0">
                <a:latin typeface="+mj-ea"/>
                <a:ea typeface="+mj-ea"/>
              </a:rPr>
              <a:t>への貢献</a:t>
            </a:r>
            <a:endParaRPr lang="en-US" altLang="ja-JP" sz="1200" dirty="0">
              <a:latin typeface="+mj-ea"/>
              <a:ea typeface="+mj-ea"/>
            </a:endParaRPr>
          </a:p>
          <a:p>
            <a:pPr marL="266700" indent="-266700">
              <a:lnSpc>
                <a:spcPts val="1600"/>
              </a:lnSpc>
            </a:pPr>
            <a:endParaRPr lang="en-US" altLang="ja-JP" sz="1200" dirty="0">
              <a:latin typeface="+mj-ea"/>
              <a:ea typeface="+mj-ea"/>
            </a:endParaRPr>
          </a:p>
          <a:p>
            <a:pPr marL="266700" indent="-266700">
              <a:lnSpc>
                <a:spcPts val="1600"/>
              </a:lnSpc>
            </a:pPr>
            <a:r>
              <a:rPr lang="ja-JP" altLang="en-US" sz="1200" dirty="0">
                <a:solidFill>
                  <a:srgbClr val="FF0000"/>
                </a:solidFill>
                <a:latin typeface="+mj-ea"/>
                <a:ea typeface="+mj-ea"/>
              </a:rPr>
              <a:t>☛　</a:t>
            </a:r>
            <a:r>
              <a:rPr lang="ja-JP" altLang="en-US" sz="1200" dirty="0">
                <a:latin typeface="+mj-ea"/>
                <a:ea typeface="+mj-ea"/>
              </a:rPr>
              <a:t>環境負荷の軽減など地球環境に配慮した取り組み</a:t>
            </a:r>
            <a:endParaRPr lang="ja-JP" altLang="ja-JP" sz="1200" dirty="0">
              <a:solidFill>
                <a:srgbClr val="FF0000"/>
              </a:solidFill>
              <a:latin typeface="+mj-ea"/>
              <a:ea typeface="+mj-ea"/>
            </a:endParaRPr>
          </a:p>
        </p:txBody>
      </p:sp>
      <p:sp>
        <p:nvSpPr>
          <p:cNvPr id="13" name="Rectangle 11">
            <a:extLst>
              <a:ext uri="{FF2B5EF4-FFF2-40B4-BE49-F238E27FC236}">
                <a16:creationId xmlns:a16="http://schemas.microsoft.com/office/drawing/2014/main" id="{69E0E42E-CAE4-44C1-9043-A453259C34CC}"/>
              </a:ext>
            </a:extLst>
          </p:cNvPr>
          <p:cNvSpPr>
            <a:spLocks noChangeArrowheads="1"/>
          </p:cNvSpPr>
          <p:nvPr/>
        </p:nvSpPr>
        <p:spPr bwMode="auto">
          <a:xfrm>
            <a:off x="611561" y="1439496"/>
            <a:ext cx="4257603" cy="1942895"/>
          </a:xfrm>
          <a:prstGeom prst="rect">
            <a:avLst/>
          </a:prstGeom>
          <a:noFill/>
          <a:ln w="12700" cap="rnd" algn="ctr">
            <a:noFill/>
            <a:prstDash val="sysDot"/>
            <a:miter lim="800000"/>
            <a:headEnd/>
            <a:tailEnd/>
          </a:ln>
          <a:effectLst/>
        </p:spPr>
        <p:txBody>
          <a:bodyPr wrap="square">
            <a:noAutofit/>
          </a:bodyPr>
          <a:lstStyle/>
          <a:p>
            <a:pPr marL="180975" indent="-180975">
              <a:lnSpc>
                <a:spcPts val="1500"/>
              </a:lnSpc>
            </a:pPr>
            <a:r>
              <a:rPr lang="ja-JP" altLang="en-US" sz="1200" dirty="0">
                <a:solidFill>
                  <a:srgbClr val="FF0000"/>
                </a:solidFill>
                <a:latin typeface="+mj-ea"/>
                <a:ea typeface="+mj-ea"/>
              </a:rPr>
              <a:t>☛　</a:t>
            </a:r>
            <a:r>
              <a:rPr lang="ja-JP" altLang="en-US" sz="1200" dirty="0">
                <a:latin typeface="+mj-ea"/>
                <a:ea typeface="+mj-ea"/>
              </a:rPr>
              <a:t>港湾計画に基づく計画的な埠頭再編</a:t>
            </a:r>
            <a:endParaRPr lang="en-US" altLang="ja-JP" sz="1200" dirty="0">
              <a:latin typeface="+mj-ea"/>
              <a:ea typeface="+mj-ea"/>
            </a:endParaRPr>
          </a:p>
          <a:p>
            <a:pPr marL="180975" indent="-180975">
              <a:lnSpc>
                <a:spcPts val="1500"/>
              </a:lnSpc>
            </a:pPr>
            <a:r>
              <a:rPr lang="ja-JP" altLang="en-US" sz="1200" dirty="0">
                <a:latin typeface="+mj-ea"/>
                <a:ea typeface="+mj-ea"/>
              </a:rPr>
              <a:t>　　　（内航</a:t>
            </a:r>
            <a:r>
              <a:rPr lang="en-US" altLang="ja-JP" sz="1200" dirty="0">
                <a:latin typeface="+mj-ea"/>
                <a:ea typeface="+mj-ea"/>
              </a:rPr>
              <a:t>RORO</a:t>
            </a:r>
            <a:r>
              <a:rPr lang="ja-JP" altLang="en-US" sz="1200" dirty="0">
                <a:latin typeface="+mj-ea"/>
                <a:ea typeface="+mj-ea"/>
              </a:rPr>
              <a:t>機能強化に必要な用地の不足）</a:t>
            </a:r>
            <a:endParaRPr lang="en-US" altLang="ja-JP" sz="400" dirty="0">
              <a:latin typeface="+mj-ea"/>
              <a:ea typeface="+mj-ea"/>
            </a:endParaRPr>
          </a:p>
          <a:p>
            <a:pPr marL="180975" indent="-180975">
              <a:lnSpc>
                <a:spcPts val="1500"/>
              </a:lnSpc>
            </a:pPr>
            <a:endParaRPr lang="en-US" altLang="ja-JP" sz="600" dirty="0"/>
          </a:p>
          <a:p>
            <a:pPr marL="180975" indent="-180975">
              <a:lnSpc>
                <a:spcPts val="1500"/>
              </a:lnSpc>
            </a:pPr>
            <a:r>
              <a:rPr lang="ja-JP" altLang="en-US" sz="1200" dirty="0">
                <a:solidFill>
                  <a:srgbClr val="FF0000"/>
                </a:solidFill>
                <a:latin typeface="+mj-ea"/>
                <a:ea typeface="+mj-ea"/>
              </a:rPr>
              <a:t>☛　</a:t>
            </a:r>
            <a:r>
              <a:rPr lang="ja-JP" altLang="en-US" sz="1200" dirty="0">
                <a:latin typeface="+mj-ea"/>
                <a:ea typeface="+mj-ea"/>
              </a:rPr>
              <a:t>阪神港と連携した中古自動車輸出拠点としての機能強化</a:t>
            </a:r>
            <a:endParaRPr lang="en-US" altLang="ja-JP" sz="1200" dirty="0">
              <a:latin typeface="+mj-ea"/>
              <a:ea typeface="+mj-ea"/>
            </a:endParaRPr>
          </a:p>
          <a:p>
            <a:pPr marL="180975" indent="-180975">
              <a:lnSpc>
                <a:spcPts val="1500"/>
              </a:lnSpc>
            </a:pPr>
            <a:endParaRPr lang="en-US" altLang="ja-JP" sz="1200" dirty="0">
              <a:latin typeface="+mj-ea"/>
              <a:ea typeface="+mj-ea"/>
            </a:endParaRPr>
          </a:p>
          <a:p>
            <a:pPr marL="180975" indent="-180975">
              <a:lnSpc>
                <a:spcPts val="1500"/>
              </a:lnSpc>
            </a:pPr>
            <a:r>
              <a:rPr lang="ja-JP" altLang="en-US" sz="1200" dirty="0">
                <a:solidFill>
                  <a:srgbClr val="FF0000"/>
                </a:solidFill>
                <a:latin typeface="+mj-ea"/>
                <a:ea typeface="+mj-ea"/>
              </a:rPr>
              <a:t>☛　</a:t>
            </a:r>
            <a:r>
              <a:rPr lang="ja-JP" altLang="en-US" sz="1200" dirty="0">
                <a:latin typeface="+mj-ea"/>
                <a:ea typeface="+mj-ea"/>
              </a:rPr>
              <a:t>南大阪地域を中心とした港湾物流及び阪神港の一翼を担う</a:t>
            </a:r>
            <a:endParaRPr lang="en-US" altLang="ja-JP" sz="1200" dirty="0">
              <a:latin typeface="+mj-ea"/>
              <a:ea typeface="+mj-ea"/>
            </a:endParaRPr>
          </a:p>
          <a:p>
            <a:pPr marL="180975" indent="-180975">
              <a:lnSpc>
                <a:spcPts val="1500"/>
              </a:lnSpc>
            </a:pPr>
            <a:r>
              <a:rPr lang="ja-JP" altLang="en-US" sz="1200" dirty="0">
                <a:latin typeface="+mj-ea"/>
                <a:ea typeface="+mj-ea"/>
              </a:rPr>
              <a:t>　　 コンテナターミナル機能の充実・拡大</a:t>
            </a:r>
            <a:endParaRPr lang="en-US" altLang="ja-JP" sz="1200" dirty="0">
              <a:latin typeface="+mj-ea"/>
              <a:ea typeface="+mj-ea"/>
            </a:endParaRPr>
          </a:p>
          <a:p>
            <a:pPr marL="180975" indent="-180975">
              <a:lnSpc>
                <a:spcPts val="1500"/>
              </a:lnSpc>
            </a:pPr>
            <a:endParaRPr lang="en-US" altLang="ja-JP" sz="1200" dirty="0">
              <a:solidFill>
                <a:srgbClr val="FF0000"/>
              </a:solidFill>
              <a:latin typeface="+mj-ea"/>
              <a:ea typeface="+mj-ea"/>
            </a:endParaRPr>
          </a:p>
          <a:p>
            <a:pPr marL="180975" indent="-180975">
              <a:lnSpc>
                <a:spcPts val="1500"/>
              </a:lnSpc>
            </a:pPr>
            <a:r>
              <a:rPr lang="ja-JP" altLang="en-US" sz="1200" dirty="0">
                <a:solidFill>
                  <a:srgbClr val="FF0000"/>
                </a:solidFill>
                <a:latin typeface="+mj-ea"/>
                <a:ea typeface="+mj-ea"/>
              </a:rPr>
              <a:t>☛</a:t>
            </a:r>
            <a:r>
              <a:rPr lang="ja-JP" altLang="en-US" sz="1200" dirty="0">
                <a:latin typeface="+mj-ea"/>
                <a:ea typeface="+mj-ea"/>
              </a:rPr>
              <a:t>　外内貿ネットワークの利便性の向上・ＲＯＲＯ船大型化対応</a:t>
            </a:r>
            <a:endParaRPr lang="en-US" altLang="ja-JP" sz="1200" dirty="0">
              <a:latin typeface="+mj-ea"/>
              <a:ea typeface="+mj-ea"/>
            </a:endParaRPr>
          </a:p>
          <a:p>
            <a:pPr marL="180975" indent="-180975">
              <a:lnSpc>
                <a:spcPts val="1500"/>
              </a:lnSpc>
            </a:pPr>
            <a:endParaRPr lang="en-US" altLang="ja-JP" sz="1000" dirty="0">
              <a:solidFill>
                <a:srgbClr val="FF0000"/>
              </a:solidFill>
              <a:latin typeface="+mj-ea"/>
              <a:ea typeface="+mj-ea"/>
            </a:endParaRPr>
          </a:p>
          <a:p>
            <a:pPr marL="180975" indent="-180975">
              <a:lnSpc>
                <a:spcPts val="1500"/>
              </a:lnSpc>
            </a:pPr>
            <a:r>
              <a:rPr lang="ja-JP" altLang="en-US" sz="1200" dirty="0">
                <a:solidFill>
                  <a:srgbClr val="FF0000"/>
                </a:solidFill>
                <a:latin typeface="+mj-ea"/>
                <a:ea typeface="+mj-ea"/>
              </a:rPr>
              <a:t>☛</a:t>
            </a:r>
            <a:r>
              <a:rPr lang="ja-JP" altLang="en-US" sz="1200" dirty="0">
                <a:latin typeface="+mj-ea"/>
                <a:ea typeface="+mj-ea"/>
              </a:rPr>
              <a:t>　港湾利用の低コスト化とサービスの向上</a:t>
            </a:r>
            <a:endParaRPr lang="en-US" altLang="ja-JP" sz="1200" dirty="0">
              <a:latin typeface="+mj-ea"/>
              <a:ea typeface="+mj-ea"/>
            </a:endParaRPr>
          </a:p>
          <a:p>
            <a:pPr marL="180975" indent="-180975">
              <a:lnSpc>
                <a:spcPts val="1500"/>
              </a:lnSpc>
            </a:pPr>
            <a:endParaRPr lang="ja-JP" altLang="ja-JP" sz="1200" dirty="0">
              <a:latin typeface="+mj-ea"/>
              <a:ea typeface="+mj-ea"/>
            </a:endParaRPr>
          </a:p>
        </p:txBody>
      </p:sp>
      <p:sp>
        <p:nvSpPr>
          <p:cNvPr id="14" name="AutoShape 14">
            <a:extLst>
              <a:ext uri="{FF2B5EF4-FFF2-40B4-BE49-F238E27FC236}">
                <a16:creationId xmlns:a16="http://schemas.microsoft.com/office/drawing/2014/main" id="{554DAF05-82D8-4260-AF87-4D78E092D26F}"/>
              </a:ext>
            </a:extLst>
          </p:cNvPr>
          <p:cNvSpPr>
            <a:spLocks noChangeArrowheads="1"/>
          </p:cNvSpPr>
          <p:nvPr/>
        </p:nvSpPr>
        <p:spPr bwMode="auto">
          <a:xfrm>
            <a:off x="602430" y="1151466"/>
            <a:ext cx="4121709" cy="288032"/>
          </a:xfrm>
          <a:prstGeom prst="bevel">
            <a:avLst>
              <a:gd name="adj" fmla="val 12500"/>
            </a:avLst>
          </a:prstGeom>
          <a:solidFill>
            <a:srgbClr val="0070C0"/>
          </a:solidFill>
          <a:ln w="9525">
            <a:noFill/>
            <a:miter lim="800000"/>
            <a:headEnd/>
            <a:tailEnd/>
          </a:ln>
          <a:effectLst/>
        </p:spPr>
        <p:txBody>
          <a:bodyPr wrap="none" anchor="ctr"/>
          <a:lstStyle/>
          <a:p>
            <a:pPr marL="342900" indent="-342900" algn="ctr">
              <a:spcBef>
                <a:spcPct val="20000"/>
              </a:spcBef>
              <a:buClr>
                <a:schemeClr val="tx2"/>
              </a:buClr>
              <a:buSzPct val="70000"/>
              <a:buFont typeface="Wingdings" pitchFamily="2" charset="2"/>
              <a:buNone/>
              <a:defRPr/>
            </a:pPr>
            <a:r>
              <a:rPr lang="ja-JP" altLang="en-US" sz="1200" b="1" dirty="0">
                <a:solidFill>
                  <a:schemeClr val="bg1"/>
                </a:solidFill>
                <a:latin typeface="ＭＳ ゴシック" pitchFamily="49" charset="-128"/>
                <a:ea typeface="ＭＳ ゴシック" pitchFamily="49" charset="-128"/>
              </a:rPr>
              <a:t>埠　頭　運　営　事　業</a:t>
            </a:r>
          </a:p>
        </p:txBody>
      </p:sp>
      <p:sp>
        <p:nvSpPr>
          <p:cNvPr id="19" name="Rectangle 9">
            <a:extLst>
              <a:ext uri="{FF2B5EF4-FFF2-40B4-BE49-F238E27FC236}">
                <a16:creationId xmlns:a16="http://schemas.microsoft.com/office/drawing/2014/main" id="{62049F92-08F2-4316-B728-D0D739AE63B6}"/>
              </a:ext>
            </a:extLst>
          </p:cNvPr>
          <p:cNvSpPr txBox="1">
            <a:spLocks noChangeArrowheads="1"/>
          </p:cNvSpPr>
          <p:nvPr/>
        </p:nvSpPr>
        <p:spPr>
          <a:xfrm>
            <a:off x="1" y="0"/>
            <a:ext cx="4355976" cy="523220"/>
          </a:xfrm>
          <a:prstGeom prst="rect">
            <a:avLst/>
          </a:prstGeom>
        </p:spPr>
        <p:txBody>
          <a:bodyPr vert="horz" wrap="square" lIns="91440" tIns="45720" rIns="91440" bIns="45720" rtlCol="0" anchor="b">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en-US" altLang="ja-JP" sz="2800" dirty="0">
                <a:latin typeface="+mj-ea"/>
              </a:rPr>
              <a:t>Ⅰ</a:t>
            </a:r>
            <a:r>
              <a:rPr lang="ja-JP" altLang="en-US" sz="2800">
                <a:latin typeface="+mj-ea"/>
              </a:rPr>
              <a:t>　計画策定にあたって</a:t>
            </a:r>
            <a:endParaRPr lang="ja-JP" altLang="en-US" sz="2800" dirty="0">
              <a:latin typeface="+mj-ea"/>
            </a:endParaRPr>
          </a:p>
        </p:txBody>
      </p:sp>
      <p:pic>
        <p:nvPicPr>
          <p:cNvPr id="22" name="図 21">
            <a:extLst>
              <a:ext uri="{FF2B5EF4-FFF2-40B4-BE49-F238E27FC236}">
                <a16:creationId xmlns:a16="http://schemas.microsoft.com/office/drawing/2014/main" id="{30B2FA1A-D731-4882-8D49-BF2E35FFA0E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41948" y="5035009"/>
            <a:ext cx="2583886" cy="1566247"/>
          </a:xfrm>
          <a:prstGeom prst="rect">
            <a:avLst/>
          </a:prstGeom>
          <a:noFill/>
          <a:ln>
            <a:noFill/>
          </a:ln>
        </p:spPr>
      </p:pic>
      <p:sp>
        <p:nvSpPr>
          <p:cNvPr id="21" name="テキスト ボックス 20">
            <a:extLst>
              <a:ext uri="{FF2B5EF4-FFF2-40B4-BE49-F238E27FC236}">
                <a16:creationId xmlns:a16="http://schemas.microsoft.com/office/drawing/2014/main" id="{82F71F2C-BACF-44D7-A530-3F1EAF0B400A}"/>
              </a:ext>
            </a:extLst>
          </p:cNvPr>
          <p:cNvSpPr txBox="1"/>
          <p:nvPr/>
        </p:nvSpPr>
        <p:spPr>
          <a:xfrm>
            <a:off x="5188239" y="6399442"/>
            <a:ext cx="735259" cy="230832"/>
          </a:xfrm>
          <a:prstGeom prst="rect">
            <a:avLst/>
          </a:prstGeom>
          <a:noFill/>
        </p:spPr>
        <p:txBody>
          <a:bodyPr wrap="square" rtlCol="0">
            <a:spAutoFit/>
          </a:bodyPr>
          <a:lstStyle/>
          <a:p>
            <a:r>
              <a:rPr kumimoji="1" lang="ja-JP" altLang="en-US" sz="900" b="1" dirty="0">
                <a:solidFill>
                  <a:schemeClr val="bg1"/>
                </a:solidFill>
              </a:rPr>
              <a:t>助松埠頭</a:t>
            </a:r>
          </a:p>
        </p:txBody>
      </p:sp>
      <p:sp>
        <p:nvSpPr>
          <p:cNvPr id="23" name="テキスト ボックス 22">
            <a:extLst>
              <a:ext uri="{FF2B5EF4-FFF2-40B4-BE49-F238E27FC236}">
                <a16:creationId xmlns:a16="http://schemas.microsoft.com/office/drawing/2014/main" id="{4C3FB692-AAAB-47CF-8601-0D59F0EBFC7B}"/>
              </a:ext>
            </a:extLst>
          </p:cNvPr>
          <p:cNvSpPr txBox="1"/>
          <p:nvPr/>
        </p:nvSpPr>
        <p:spPr>
          <a:xfrm>
            <a:off x="2039020" y="6394097"/>
            <a:ext cx="1446821" cy="230832"/>
          </a:xfrm>
          <a:prstGeom prst="rect">
            <a:avLst/>
          </a:prstGeom>
          <a:noFill/>
        </p:spPr>
        <p:txBody>
          <a:bodyPr wrap="square" rtlCol="0">
            <a:spAutoFit/>
          </a:bodyPr>
          <a:lstStyle/>
          <a:p>
            <a:r>
              <a:rPr kumimoji="1" lang="ja-JP" altLang="en-US" sz="900" b="1" dirty="0">
                <a:solidFill>
                  <a:schemeClr val="bg1"/>
                </a:solidFill>
              </a:rPr>
              <a:t>汐見地区・夕凪地区</a:t>
            </a:r>
            <a:endParaRPr kumimoji="1" lang="en-US" altLang="ja-JP" sz="900" b="1" dirty="0">
              <a:solidFill>
                <a:schemeClr val="bg1"/>
              </a:solidFill>
            </a:endParaRPr>
          </a:p>
        </p:txBody>
      </p:sp>
      <p:sp>
        <p:nvSpPr>
          <p:cNvPr id="24" name="テキスト ボックス 23">
            <a:extLst>
              <a:ext uri="{FF2B5EF4-FFF2-40B4-BE49-F238E27FC236}">
                <a16:creationId xmlns:a16="http://schemas.microsoft.com/office/drawing/2014/main" id="{F6B900D4-E32A-4961-9204-487F298D1C51}"/>
              </a:ext>
            </a:extLst>
          </p:cNvPr>
          <p:cNvSpPr txBox="1"/>
          <p:nvPr/>
        </p:nvSpPr>
        <p:spPr>
          <a:xfrm>
            <a:off x="5859380" y="6394097"/>
            <a:ext cx="1952980" cy="230832"/>
          </a:xfrm>
          <a:prstGeom prst="rect">
            <a:avLst/>
          </a:prstGeom>
          <a:noFill/>
        </p:spPr>
        <p:txBody>
          <a:bodyPr wrap="square" rtlCol="0">
            <a:spAutoFit/>
          </a:bodyPr>
          <a:lstStyle/>
          <a:p>
            <a:r>
              <a:rPr kumimoji="1" lang="ja-JP" altLang="en-US" sz="900" b="1" dirty="0">
                <a:solidFill>
                  <a:schemeClr val="bg1"/>
                </a:solidFill>
              </a:rPr>
              <a:t>堺青果センター　第２定温上屋</a:t>
            </a:r>
          </a:p>
        </p:txBody>
      </p:sp>
      <p:sp>
        <p:nvSpPr>
          <p:cNvPr id="25" name="正方形/長方形 24">
            <a:extLst>
              <a:ext uri="{FF2B5EF4-FFF2-40B4-BE49-F238E27FC236}">
                <a16:creationId xmlns:a16="http://schemas.microsoft.com/office/drawing/2014/main" id="{D7DC3A3B-E6EE-4419-BD10-AD75952A2B5B}"/>
              </a:ext>
            </a:extLst>
          </p:cNvPr>
          <p:cNvSpPr/>
          <p:nvPr/>
        </p:nvSpPr>
        <p:spPr>
          <a:xfrm>
            <a:off x="0" y="540000"/>
            <a:ext cx="9144000" cy="107950"/>
          </a:xfrm>
          <a:prstGeom prst="rect">
            <a:avLst/>
          </a:prstGeom>
          <a:gradFill flip="none" rotWithShape="1">
            <a:gsLst>
              <a:gs pos="3000">
                <a:srgbClr val="0070C0"/>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70000"/>
              <a:buFont typeface="Wingdings" pitchFamily="2" charset="2"/>
              <a:buNone/>
              <a:defRPr/>
            </a:pPr>
            <a:endParaRPr lang="ja-JP" altLang="en-US" dirty="0"/>
          </a:p>
        </p:txBody>
      </p:sp>
      <p:pic>
        <p:nvPicPr>
          <p:cNvPr id="27" name="図 26">
            <a:extLst>
              <a:ext uri="{FF2B5EF4-FFF2-40B4-BE49-F238E27FC236}">
                <a16:creationId xmlns:a16="http://schemas.microsoft.com/office/drawing/2014/main" id="{B4ECAFBA-2650-4B9B-8D0C-708F52CF871D}"/>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35540" y="-64703"/>
            <a:ext cx="720561" cy="5802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9096" y="6309320"/>
            <a:ext cx="2057400" cy="365125"/>
          </a:xfrm>
        </p:spPr>
        <p:txBody>
          <a:bodyPr/>
          <a:lstStyle/>
          <a:p>
            <a:pPr>
              <a:defRPr/>
            </a:pPr>
            <a:fld id="{4288CE7F-2DDF-4797-8479-AABA60C08783}" type="slidenum">
              <a:rPr lang="en-US" altLang="ja-JP" sz="1800" smtClean="0"/>
              <a:pPr>
                <a:defRPr/>
              </a:pPr>
              <a:t>11</a:t>
            </a:fld>
            <a:endParaRPr lang="en-US" altLang="ja-JP" sz="1800" dirty="0"/>
          </a:p>
        </p:txBody>
      </p:sp>
      <p:sp>
        <p:nvSpPr>
          <p:cNvPr id="15" name="Rectangle 9"/>
          <p:cNvSpPr txBox="1">
            <a:spLocks noChangeArrowheads="1"/>
          </p:cNvSpPr>
          <p:nvPr/>
        </p:nvSpPr>
        <p:spPr bwMode="auto">
          <a:xfrm>
            <a:off x="0" y="0"/>
            <a:ext cx="5364088" cy="53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eaLnBrk="1" fontAlgn="auto" hangingPunct="1">
              <a:spcAft>
                <a:spcPts val="0"/>
              </a:spcAft>
              <a:buClr>
                <a:schemeClr val="tx2"/>
              </a:buClr>
              <a:buSzPct val="70000"/>
              <a:buFont typeface="Wingdings" pitchFamily="2" charset="2"/>
              <a:buNone/>
              <a:defRPr/>
            </a:pPr>
            <a:r>
              <a:rPr lang="en-US" altLang="ja-JP" sz="2800" dirty="0">
                <a:latin typeface="+mj-ea"/>
              </a:rPr>
              <a:t>Ⅱ</a:t>
            </a:r>
            <a:r>
              <a:rPr lang="ja-JP" altLang="en-US" sz="2800" dirty="0">
                <a:latin typeface="+mj-ea"/>
              </a:rPr>
              <a:t>　経営理念と長期事業展望　　</a:t>
            </a:r>
          </a:p>
        </p:txBody>
      </p:sp>
      <p:sp>
        <p:nvSpPr>
          <p:cNvPr id="4" name="正方形/長方形 3"/>
          <p:cNvSpPr/>
          <p:nvPr/>
        </p:nvSpPr>
        <p:spPr>
          <a:xfrm>
            <a:off x="586538" y="1052736"/>
            <a:ext cx="7782541" cy="1258450"/>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61950" indent="-361950"/>
            <a:r>
              <a:rPr lang="ja-JP" altLang="en-US" sz="2000" b="1" dirty="0">
                <a:solidFill>
                  <a:srgbClr val="FF0000"/>
                </a:solidFill>
                <a:latin typeface="+mn-ea"/>
              </a:rPr>
              <a:t>        </a:t>
            </a:r>
            <a:r>
              <a:rPr lang="ja-JP" altLang="ja-JP" sz="2000" b="1" dirty="0">
                <a:solidFill>
                  <a:schemeClr val="tx1"/>
                </a:solidFill>
                <a:latin typeface="+mn-ea"/>
              </a:rPr>
              <a:t>大阪府の港湾施策を推進するパートナーとして</a:t>
            </a:r>
            <a:r>
              <a:rPr lang="ja-JP" altLang="en-US" sz="2000" b="1" dirty="0">
                <a:solidFill>
                  <a:schemeClr val="tx1"/>
                </a:solidFill>
                <a:latin typeface="+mn-ea"/>
              </a:rPr>
              <a:t>、港湾運営の一翼を担い、港湾地域における円滑な物流活動を支援することを通じて社会に貢献する</a:t>
            </a:r>
          </a:p>
        </p:txBody>
      </p:sp>
      <p:sp>
        <p:nvSpPr>
          <p:cNvPr id="5" name="正方形/長方形 4"/>
          <p:cNvSpPr/>
          <p:nvPr/>
        </p:nvSpPr>
        <p:spPr>
          <a:xfrm>
            <a:off x="836861" y="764744"/>
            <a:ext cx="2664122"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70000"/>
              <a:buFont typeface="Wingdings" pitchFamily="2" charset="2"/>
              <a:buNone/>
              <a:defRPr/>
            </a:pPr>
            <a:r>
              <a:rPr lang="ja-JP" altLang="en-US" sz="2800" b="1" dirty="0">
                <a:solidFill>
                  <a:schemeClr val="tx1"/>
                </a:solidFill>
              </a:rPr>
              <a:t>経営理念</a:t>
            </a:r>
          </a:p>
        </p:txBody>
      </p:sp>
      <p:sp>
        <p:nvSpPr>
          <p:cNvPr id="6" name="正方形/長方形 5"/>
          <p:cNvSpPr/>
          <p:nvPr/>
        </p:nvSpPr>
        <p:spPr>
          <a:xfrm>
            <a:off x="836861" y="2348880"/>
            <a:ext cx="4406681"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70000"/>
              <a:buFont typeface="Wingdings" pitchFamily="2" charset="2"/>
              <a:buNone/>
              <a:defRPr/>
            </a:pPr>
            <a:r>
              <a:rPr lang="ja-JP" altLang="en-US" sz="2800" b="1" dirty="0">
                <a:solidFill>
                  <a:schemeClr val="tx1"/>
                </a:solidFill>
              </a:rPr>
              <a:t>長期事業展望</a:t>
            </a:r>
          </a:p>
        </p:txBody>
      </p:sp>
      <p:sp>
        <p:nvSpPr>
          <p:cNvPr id="7" name="正方形/長方形 6"/>
          <p:cNvSpPr/>
          <p:nvPr/>
        </p:nvSpPr>
        <p:spPr>
          <a:xfrm>
            <a:off x="967592" y="2755112"/>
            <a:ext cx="8142822" cy="3986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361950" indent="-361950"/>
            <a:r>
              <a:rPr lang="ja-JP" altLang="en-US" sz="2000" b="1" dirty="0">
                <a:solidFill>
                  <a:srgbClr val="FF0000"/>
                </a:solidFill>
                <a:latin typeface="+mn-ea"/>
              </a:rPr>
              <a:t>☛</a:t>
            </a:r>
            <a:r>
              <a:rPr lang="ja-JP" altLang="en-US" sz="2000" b="1" dirty="0">
                <a:solidFill>
                  <a:schemeClr val="tx1"/>
                </a:solidFill>
                <a:latin typeface="+mn-ea"/>
              </a:rPr>
              <a:t>　中古自動車輸出拠点の機能強化に向け、大阪府とともに</a:t>
            </a:r>
            <a:endParaRPr lang="en-US" altLang="ja-JP" sz="2000" b="1" dirty="0">
              <a:solidFill>
                <a:schemeClr val="tx1"/>
              </a:solidFill>
              <a:latin typeface="+mn-ea"/>
            </a:endParaRPr>
          </a:p>
          <a:p>
            <a:pPr marL="361950" indent="-361950"/>
            <a:r>
              <a:rPr lang="ja-JP" altLang="en-US" sz="2000" b="1" dirty="0">
                <a:solidFill>
                  <a:schemeClr val="tx1"/>
                </a:solidFill>
                <a:latin typeface="+mn-ea"/>
              </a:rPr>
              <a:t>　　 ストックヤードや検査施設等の移転集約や集貨促進に取り組む</a:t>
            </a:r>
            <a:endParaRPr lang="en-US" altLang="ja-JP" sz="2000" b="1" dirty="0">
              <a:solidFill>
                <a:schemeClr val="tx1"/>
              </a:solidFill>
              <a:latin typeface="+mn-ea"/>
            </a:endParaRPr>
          </a:p>
          <a:p>
            <a:pPr marL="361950" indent="-361950">
              <a:lnSpc>
                <a:spcPts val="800"/>
              </a:lnSpc>
            </a:pPr>
            <a:endParaRPr lang="ja-JP" altLang="en-US" sz="1200" b="1" dirty="0">
              <a:solidFill>
                <a:schemeClr val="tx1"/>
              </a:solidFill>
              <a:latin typeface="+mn-ea"/>
            </a:endParaRPr>
          </a:p>
          <a:p>
            <a:pPr marL="361950" indent="-361950"/>
            <a:r>
              <a:rPr lang="ja-JP" altLang="en-US" sz="2000" b="1" dirty="0">
                <a:solidFill>
                  <a:srgbClr val="FF0000"/>
                </a:solidFill>
                <a:latin typeface="+mn-ea"/>
              </a:rPr>
              <a:t>☛</a:t>
            </a:r>
            <a:r>
              <a:rPr lang="ja-JP" altLang="en-US" sz="2000" b="1" dirty="0">
                <a:solidFill>
                  <a:schemeClr val="tx1"/>
                </a:solidFill>
                <a:latin typeface="+mn-ea"/>
              </a:rPr>
              <a:t>　内航機能の強化に向けて、大阪府とともに助松埠頭の再編を進め、</a:t>
            </a:r>
            <a:endParaRPr lang="en-US" altLang="ja-JP" sz="2000" b="1" dirty="0">
              <a:solidFill>
                <a:schemeClr val="tx1"/>
              </a:solidFill>
              <a:latin typeface="+mn-ea"/>
            </a:endParaRPr>
          </a:p>
          <a:p>
            <a:pPr marL="361950" indent="-361950"/>
            <a:r>
              <a:rPr lang="ja-JP" altLang="en-US" sz="2000" b="1" dirty="0">
                <a:solidFill>
                  <a:schemeClr val="tx1"/>
                </a:solidFill>
                <a:latin typeface="+mn-ea"/>
              </a:rPr>
              <a:t>　　 併せて外貿とのネットワークの利便性も高める</a:t>
            </a:r>
            <a:endParaRPr lang="en-US" altLang="ja-JP" sz="2000" b="1" dirty="0">
              <a:solidFill>
                <a:schemeClr val="tx1"/>
              </a:solidFill>
              <a:latin typeface="+mn-ea"/>
            </a:endParaRPr>
          </a:p>
          <a:p>
            <a:pPr marL="361950" indent="-361950">
              <a:lnSpc>
                <a:spcPts val="800"/>
              </a:lnSpc>
            </a:pPr>
            <a:endParaRPr lang="ja-JP" altLang="en-US" sz="1200" b="1" dirty="0">
              <a:solidFill>
                <a:schemeClr val="tx1"/>
              </a:solidFill>
              <a:latin typeface="+mn-ea"/>
            </a:endParaRPr>
          </a:p>
          <a:p>
            <a:pPr marL="361950" indent="-361950"/>
            <a:r>
              <a:rPr lang="ja-JP" altLang="en-US" sz="2000" b="1" dirty="0">
                <a:solidFill>
                  <a:srgbClr val="FF0000"/>
                </a:solidFill>
                <a:latin typeface="+mn-ea"/>
              </a:rPr>
              <a:t>☛</a:t>
            </a:r>
            <a:r>
              <a:rPr lang="ja-JP" altLang="en-US" sz="2000" b="1" dirty="0">
                <a:solidFill>
                  <a:schemeClr val="tx1"/>
                </a:solidFill>
                <a:latin typeface="+mn-ea"/>
              </a:rPr>
              <a:t>　利用者ニーズに則した上屋事業やコンテナターミナルの</a:t>
            </a:r>
            <a:endParaRPr lang="en-US" altLang="ja-JP" sz="2000" b="1" dirty="0">
              <a:solidFill>
                <a:schemeClr val="tx1"/>
              </a:solidFill>
              <a:latin typeface="+mn-ea"/>
            </a:endParaRPr>
          </a:p>
          <a:p>
            <a:pPr marL="361950" indent="-361950"/>
            <a:r>
              <a:rPr lang="ja-JP" altLang="en-US" sz="2000" b="1" dirty="0">
                <a:solidFill>
                  <a:schemeClr val="tx1"/>
                </a:solidFill>
                <a:latin typeface="+mn-ea"/>
              </a:rPr>
              <a:t>　　 サービス向上と事業拡大をめざし、経営の安定化に努める</a:t>
            </a:r>
            <a:endParaRPr lang="en-US" altLang="ja-JP" sz="2000" b="1" dirty="0">
              <a:solidFill>
                <a:schemeClr val="tx1"/>
              </a:solidFill>
              <a:latin typeface="+mn-ea"/>
            </a:endParaRPr>
          </a:p>
          <a:p>
            <a:pPr marL="361950" indent="-361950">
              <a:lnSpc>
                <a:spcPts val="800"/>
              </a:lnSpc>
            </a:pPr>
            <a:endParaRPr lang="en-US" altLang="ja-JP" sz="2000" b="1" dirty="0">
              <a:solidFill>
                <a:schemeClr val="tx1"/>
              </a:solidFill>
              <a:latin typeface="+mn-ea"/>
            </a:endParaRPr>
          </a:p>
          <a:p>
            <a:pPr marL="361950" indent="-361950"/>
            <a:r>
              <a:rPr lang="ja-JP" altLang="en-US" sz="2000" b="1" dirty="0">
                <a:solidFill>
                  <a:srgbClr val="FF0000"/>
                </a:solidFill>
                <a:latin typeface="+mn-ea"/>
              </a:rPr>
              <a:t>☛</a:t>
            </a:r>
            <a:r>
              <a:rPr lang="ja-JP" altLang="en-US" sz="2000" b="1" dirty="0">
                <a:solidFill>
                  <a:schemeClr val="tx1"/>
                </a:solidFill>
                <a:latin typeface="+mn-ea"/>
              </a:rPr>
              <a:t>　物流</a:t>
            </a:r>
            <a:r>
              <a:rPr lang="en-US" altLang="ja-JP" sz="2000" b="1" dirty="0">
                <a:solidFill>
                  <a:schemeClr val="tx1"/>
                </a:solidFill>
                <a:latin typeface="+mn-ea"/>
              </a:rPr>
              <a:t>2024</a:t>
            </a:r>
            <a:r>
              <a:rPr lang="ja-JP" altLang="en-US" sz="2000" b="1" dirty="0">
                <a:solidFill>
                  <a:schemeClr val="tx1"/>
                </a:solidFill>
                <a:latin typeface="+mn-ea"/>
              </a:rPr>
              <a:t>年問題や加速する脱炭素化社会への対応</a:t>
            </a:r>
            <a:endParaRPr lang="en-US" altLang="ja-JP" sz="2000" b="1" dirty="0">
              <a:solidFill>
                <a:schemeClr val="tx1"/>
              </a:solidFill>
              <a:latin typeface="+mn-ea"/>
            </a:endParaRPr>
          </a:p>
          <a:p>
            <a:pPr marL="361950" indent="-361950">
              <a:lnSpc>
                <a:spcPts val="800"/>
              </a:lnSpc>
            </a:pPr>
            <a:endParaRPr lang="ja-JP" altLang="en-US" sz="1200" b="1" dirty="0">
              <a:solidFill>
                <a:schemeClr val="tx1"/>
              </a:solidFill>
              <a:latin typeface="+mn-ea"/>
            </a:endParaRPr>
          </a:p>
          <a:p>
            <a:pPr marL="361950" indent="-361950"/>
            <a:r>
              <a:rPr lang="ja-JP" altLang="en-US" sz="2000" b="1" dirty="0">
                <a:solidFill>
                  <a:srgbClr val="FF0000"/>
                </a:solidFill>
                <a:latin typeface="+mn-ea"/>
              </a:rPr>
              <a:t>☛</a:t>
            </a:r>
            <a:r>
              <a:rPr lang="ja-JP" altLang="en-US" sz="2000" b="1" dirty="0">
                <a:solidFill>
                  <a:schemeClr val="tx1"/>
                </a:solidFill>
                <a:latin typeface="+mn-ea"/>
              </a:rPr>
              <a:t>　港湾振興における役割や事業を充実・拡大し、</a:t>
            </a:r>
            <a:endParaRPr lang="en-US" altLang="ja-JP" sz="2000" b="1" dirty="0">
              <a:solidFill>
                <a:schemeClr val="tx1"/>
              </a:solidFill>
              <a:latin typeface="+mn-ea"/>
            </a:endParaRPr>
          </a:p>
          <a:p>
            <a:pPr marL="361950" indent="-361950"/>
            <a:r>
              <a:rPr lang="ja-JP" altLang="en-US" sz="2000" b="1" dirty="0">
                <a:solidFill>
                  <a:schemeClr val="tx1"/>
                </a:solidFill>
                <a:latin typeface="+mn-ea"/>
              </a:rPr>
              <a:t>　　 民の視点による効率的な港湾運営をめざす</a:t>
            </a:r>
          </a:p>
          <a:p>
            <a:pPr marL="361950" indent="-361950">
              <a:lnSpc>
                <a:spcPts val="800"/>
              </a:lnSpc>
            </a:pPr>
            <a:endParaRPr lang="ja-JP" altLang="en-US" sz="1200" b="1" dirty="0">
              <a:solidFill>
                <a:schemeClr val="tx1"/>
              </a:solidFill>
              <a:latin typeface="+mn-ea"/>
            </a:endParaRPr>
          </a:p>
          <a:p>
            <a:pPr marL="361950" indent="-361950"/>
            <a:r>
              <a:rPr lang="ja-JP" altLang="en-US" sz="2000" b="1" dirty="0">
                <a:solidFill>
                  <a:srgbClr val="FF0000"/>
                </a:solidFill>
                <a:latin typeface="+mn-ea"/>
              </a:rPr>
              <a:t>☛</a:t>
            </a:r>
            <a:r>
              <a:rPr lang="ja-JP" altLang="en-US" sz="2000" b="1" dirty="0">
                <a:solidFill>
                  <a:schemeClr val="tx1"/>
                </a:solidFill>
                <a:latin typeface="+mn-ea"/>
              </a:rPr>
              <a:t>　港湾の民営化のさらなる促進</a:t>
            </a:r>
          </a:p>
          <a:p>
            <a:pPr marL="361950" indent="-361950">
              <a:lnSpc>
                <a:spcPts val="800"/>
              </a:lnSpc>
            </a:pPr>
            <a:endParaRPr lang="ja-JP" altLang="en-US" sz="1200" b="1" dirty="0">
              <a:solidFill>
                <a:schemeClr val="tx1"/>
              </a:solidFill>
              <a:latin typeface="+mn-ea"/>
            </a:endParaRPr>
          </a:p>
          <a:p>
            <a:pPr marL="361950" indent="-361950"/>
            <a:r>
              <a:rPr lang="ja-JP" altLang="en-US" sz="2000" b="1" dirty="0">
                <a:solidFill>
                  <a:srgbClr val="FF0000"/>
                </a:solidFill>
                <a:latin typeface="+mn-ea"/>
              </a:rPr>
              <a:t>☛</a:t>
            </a:r>
            <a:r>
              <a:rPr lang="ja-JP" altLang="en-US" sz="2000" b="1" dirty="0">
                <a:solidFill>
                  <a:schemeClr val="tx1"/>
                </a:solidFill>
                <a:latin typeface="+mn-ea"/>
              </a:rPr>
              <a:t>　賑わい空間形成と良好な港湾環境の保全、創出</a:t>
            </a:r>
            <a:endParaRPr lang="en-US" altLang="ja-JP" sz="2000" b="1" dirty="0">
              <a:solidFill>
                <a:schemeClr val="tx1"/>
              </a:solidFill>
              <a:latin typeface="+mn-ea"/>
            </a:endParaRPr>
          </a:p>
          <a:p>
            <a:pPr marL="361950" indent="-361950"/>
            <a:endParaRPr lang="en-US" altLang="ja-JP" sz="2000" b="1" dirty="0">
              <a:solidFill>
                <a:schemeClr val="tx1"/>
              </a:solidFill>
              <a:latin typeface="+mn-ea"/>
            </a:endParaRPr>
          </a:p>
        </p:txBody>
      </p:sp>
      <p:sp>
        <p:nvSpPr>
          <p:cNvPr id="49" name="平行四辺形 48">
            <a:extLst>
              <a:ext uri="{FF2B5EF4-FFF2-40B4-BE49-F238E27FC236}">
                <a16:creationId xmlns:a16="http://schemas.microsoft.com/office/drawing/2014/main" id="{75AEEBEE-A073-44F4-94E9-D37E86D46616}"/>
              </a:ext>
            </a:extLst>
          </p:cNvPr>
          <p:cNvSpPr/>
          <p:nvPr/>
        </p:nvSpPr>
        <p:spPr>
          <a:xfrm rot="21382524">
            <a:off x="577841" y="624278"/>
            <a:ext cx="132960" cy="613531"/>
          </a:xfrm>
          <a:prstGeom prst="parallelogram">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平行四辺形 49">
            <a:extLst>
              <a:ext uri="{FF2B5EF4-FFF2-40B4-BE49-F238E27FC236}">
                <a16:creationId xmlns:a16="http://schemas.microsoft.com/office/drawing/2014/main" id="{F522EEEB-D418-4B84-B0B2-D7EDCC4AB774}"/>
              </a:ext>
            </a:extLst>
          </p:cNvPr>
          <p:cNvSpPr/>
          <p:nvPr/>
        </p:nvSpPr>
        <p:spPr>
          <a:xfrm rot="21382524">
            <a:off x="604909" y="2280832"/>
            <a:ext cx="143811" cy="585711"/>
          </a:xfrm>
          <a:prstGeom prst="parallelogram">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06431637-38A0-4221-B771-4A18FA236FCA}"/>
              </a:ext>
            </a:extLst>
          </p:cNvPr>
          <p:cNvSpPr/>
          <p:nvPr/>
        </p:nvSpPr>
        <p:spPr>
          <a:xfrm>
            <a:off x="0" y="540000"/>
            <a:ext cx="9144000" cy="107950"/>
          </a:xfrm>
          <a:prstGeom prst="rect">
            <a:avLst/>
          </a:prstGeom>
          <a:gradFill flip="none" rotWithShape="1">
            <a:gsLst>
              <a:gs pos="3000">
                <a:srgbClr val="0070C0"/>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70000"/>
              <a:buFont typeface="Wingdings" pitchFamily="2" charset="2"/>
              <a:buNone/>
              <a:defRPr/>
            </a:pPr>
            <a:endParaRPr lang="ja-JP" altLang="en-US" dirty="0"/>
          </a:p>
        </p:txBody>
      </p:sp>
      <p:pic>
        <p:nvPicPr>
          <p:cNvPr id="16" name="図 15">
            <a:extLst>
              <a:ext uri="{FF2B5EF4-FFF2-40B4-BE49-F238E27FC236}">
                <a16:creationId xmlns:a16="http://schemas.microsoft.com/office/drawing/2014/main" id="{E9CB55DB-5163-4A09-9EF7-CB50D7106D3E}"/>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35540" y="-64703"/>
            <a:ext cx="720561" cy="580275"/>
          </a:xfrm>
          <a:prstGeom prst="rect">
            <a:avLst/>
          </a:prstGeom>
        </p:spPr>
      </p:pic>
    </p:spTree>
    <p:extLst>
      <p:ext uri="{BB962C8B-B14F-4D97-AF65-F5344CB8AC3E}">
        <p14:creationId xmlns:p14="http://schemas.microsoft.com/office/powerpoint/2010/main" val="3887935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四角形: 角を丸くする 81">
            <a:extLst>
              <a:ext uri="{FF2B5EF4-FFF2-40B4-BE49-F238E27FC236}">
                <a16:creationId xmlns:a16="http://schemas.microsoft.com/office/drawing/2014/main" id="{2842F3D6-63DC-4CB4-9DF9-D705C1E83A9F}"/>
              </a:ext>
            </a:extLst>
          </p:cNvPr>
          <p:cNvSpPr/>
          <p:nvPr/>
        </p:nvSpPr>
        <p:spPr>
          <a:xfrm>
            <a:off x="3147374" y="4299001"/>
            <a:ext cx="4508834" cy="2465156"/>
          </a:xfrm>
          <a:prstGeom prst="roundRect">
            <a:avLst>
              <a:gd name="adj" fmla="val 4021"/>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81" name="四角形: 角を丸くする 80">
            <a:extLst>
              <a:ext uri="{FF2B5EF4-FFF2-40B4-BE49-F238E27FC236}">
                <a16:creationId xmlns:a16="http://schemas.microsoft.com/office/drawing/2014/main" id="{AAAABE25-9436-4B13-A11E-AC082A0852D7}"/>
              </a:ext>
            </a:extLst>
          </p:cNvPr>
          <p:cNvSpPr/>
          <p:nvPr/>
        </p:nvSpPr>
        <p:spPr>
          <a:xfrm>
            <a:off x="236295" y="4304695"/>
            <a:ext cx="1843905" cy="2465155"/>
          </a:xfrm>
          <a:prstGeom prst="roundRect">
            <a:avLst>
              <a:gd name="adj" fmla="val 4021"/>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80" name="四角形: 角を丸くする 79">
            <a:extLst>
              <a:ext uri="{FF2B5EF4-FFF2-40B4-BE49-F238E27FC236}">
                <a16:creationId xmlns:a16="http://schemas.microsoft.com/office/drawing/2014/main" id="{4D63BD74-6ADD-4B42-8601-F4E5A06231DB}"/>
              </a:ext>
            </a:extLst>
          </p:cNvPr>
          <p:cNvSpPr/>
          <p:nvPr/>
        </p:nvSpPr>
        <p:spPr>
          <a:xfrm>
            <a:off x="5803203" y="1206122"/>
            <a:ext cx="1843905" cy="2994023"/>
          </a:xfrm>
          <a:prstGeom prst="roundRect">
            <a:avLst>
              <a:gd name="adj" fmla="val 4021"/>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79" name="四角形: 角を丸くする 78">
            <a:extLst>
              <a:ext uri="{FF2B5EF4-FFF2-40B4-BE49-F238E27FC236}">
                <a16:creationId xmlns:a16="http://schemas.microsoft.com/office/drawing/2014/main" id="{ED6A9439-FAF0-4D38-9B4B-238C035427B4}"/>
              </a:ext>
            </a:extLst>
          </p:cNvPr>
          <p:cNvSpPr/>
          <p:nvPr/>
        </p:nvSpPr>
        <p:spPr>
          <a:xfrm>
            <a:off x="3147373" y="1200152"/>
            <a:ext cx="1843905" cy="2994023"/>
          </a:xfrm>
          <a:prstGeom prst="roundRect">
            <a:avLst>
              <a:gd name="adj" fmla="val 4021"/>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75" name="四角形: 角を丸くする 74">
            <a:extLst>
              <a:ext uri="{FF2B5EF4-FFF2-40B4-BE49-F238E27FC236}">
                <a16:creationId xmlns:a16="http://schemas.microsoft.com/office/drawing/2014/main" id="{165FF630-462A-4C47-974F-090A525DCFFB}"/>
              </a:ext>
            </a:extLst>
          </p:cNvPr>
          <p:cNvSpPr/>
          <p:nvPr/>
        </p:nvSpPr>
        <p:spPr>
          <a:xfrm>
            <a:off x="222206" y="1199887"/>
            <a:ext cx="1843905" cy="2994023"/>
          </a:xfrm>
          <a:prstGeom prst="roundRect">
            <a:avLst>
              <a:gd name="adj" fmla="val 4021"/>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68" name="四角形: 角を丸くする 67">
            <a:extLst>
              <a:ext uri="{FF2B5EF4-FFF2-40B4-BE49-F238E27FC236}">
                <a16:creationId xmlns:a16="http://schemas.microsoft.com/office/drawing/2014/main" id="{A2AFF86D-87C3-47A4-8894-AABECDABCAFF}"/>
              </a:ext>
            </a:extLst>
          </p:cNvPr>
          <p:cNvSpPr/>
          <p:nvPr/>
        </p:nvSpPr>
        <p:spPr>
          <a:xfrm>
            <a:off x="207455" y="3478276"/>
            <a:ext cx="7448754" cy="729398"/>
          </a:xfrm>
          <a:prstGeom prst="roundRect">
            <a:avLst>
              <a:gd name="adj" fmla="val 5072"/>
            </a:avLst>
          </a:prstGeom>
          <a:solidFill>
            <a:srgbClr val="F2F2F2">
              <a:alpha val="80000"/>
            </a:srgb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26" name="四角形: 角を丸くする 25">
            <a:extLst>
              <a:ext uri="{FF2B5EF4-FFF2-40B4-BE49-F238E27FC236}">
                <a16:creationId xmlns:a16="http://schemas.microsoft.com/office/drawing/2014/main" id="{C0BBD9E0-367D-45D8-9EC4-1498C5ECA84E}"/>
              </a:ext>
            </a:extLst>
          </p:cNvPr>
          <p:cNvSpPr/>
          <p:nvPr/>
        </p:nvSpPr>
        <p:spPr>
          <a:xfrm>
            <a:off x="222205" y="1459936"/>
            <a:ext cx="7424903" cy="1963391"/>
          </a:xfrm>
          <a:prstGeom prst="roundRect">
            <a:avLst>
              <a:gd name="adj" fmla="val 5072"/>
            </a:avLst>
          </a:prstGeom>
          <a:solidFill>
            <a:srgbClr val="F2F2F2">
              <a:alpha val="80000"/>
            </a:srgb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60" name="四角形: 角を丸くする 59">
            <a:extLst>
              <a:ext uri="{FF2B5EF4-FFF2-40B4-BE49-F238E27FC236}">
                <a16:creationId xmlns:a16="http://schemas.microsoft.com/office/drawing/2014/main" id="{E37FC7B7-65FF-4A79-BE85-6FA4B2F2663B}"/>
              </a:ext>
            </a:extLst>
          </p:cNvPr>
          <p:cNvSpPr/>
          <p:nvPr/>
        </p:nvSpPr>
        <p:spPr>
          <a:xfrm>
            <a:off x="234827" y="4538067"/>
            <a:ext cx="7421382" cy="1698293"/>
          </a:xfrm>
          <a:prstGeom prst="roundRect">
            <a:avLst>
              <a:gd name="adj" fmla="val 5072"/>
            </a:avLst>
          </a:prstGeom>
          <a:solidFill>
            <a:srgbClr val="F2F2F2">
              <a:alpha val="80000"/>
            </a:srgb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61" name="四角形: 角を丸くする 60">
            <a:extLst>
              <a:ext uri="{FF2B5EF4-FFF2-40B4-BE49-F238E27FC236}">
                <a16:creationId xmlns:a16="http://schemas.microsoft.com/office/drawing/2014/main" id="{9FC2D380-A0AA-4FE3-A4E4-741B70ADA31B}"/>
              </a:ext>
            </a:extLst>
          </p:cNvPr>
          <p:cNvSpPr/>
          <p:nvPr/>
        </p:nvSpPr>
        <p:spPr>
          <a:xfrm>
            <a:off x="234827" y="6286802"/>
            <a:ext cx="7494089" cy="483048"/>
          </a:xfrm>
          <a:prstGeom prst="roundRect">
            <a:avLst>
              <a:gd name="adj" fmla="val 5072"/>
            </a:avLst>
          </a:prstGeom>
          <a:solidFill>
            <a:srgbClr val="F2F2F2">
              <a:alpha val="80000"/>
            </a:srgb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6979096" y="6304235"/>
            <a:ext cx="2057400" cy="365125"/>
          </a:xfrm>
        </p:spPr>
        <p:txBody>
          <a:bodyPr/>
          <a:lstStyle/>
          <a:p>
            <a:pPr>
              <a:defRPr/>
            </a:pPr>
            <a:fld id="{4288CE7F-2DDF-4797-8479-AABA60C08783}" type="slidenum">
              <a:rPr lang="en-US" altLang="ja-JP" sz="1800" smtClean="0"/>
              <a:pPr>
                <a:defRPr/>
              </a:pPr>
              <a:t>12</a:t>
            </a:fld>
            <a:endParaRPr lang="en-US" altLang="ja-JP" sz="1800" dirty="0"/>
          </a:p>
        </p:txBody>
      </p:sp>
      <p:sp>
        <p:nvSpPr>
          <p:cNvPr id="15" name="Rectangle 9"/>
          <p:cNvSpPr txBox="1">
            <a:spLocks noChangeArrowheads="1"/>
          </p:cNvSpPr>
          <p:nvPr/>
        </p:nvSpPr>
        <p:spPr bwMode="auto">
          <a:xfrm>
            <a:off x="0" y="0"/>
            <a:ext cx="4991278" cy="53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eaLnBrk="1" fontAlgn="auto" hangingPunct="1">
              <a:spcAft>
                <a:spcPts val="0"/>
              </a:spcAft>
              <a:buClr>
                <a:schemeClr val="tx2"/>
              </a:buClr>
              <a:buSzPct val="70000"/>
              <a:buFont typeface="Wingdings" pitchFamily="2" charset="2"/>
              <a:buNone/>
              <a:defRPr/>
            </a:pPr>
            <a:r>
              <a:rPr lang="en-US" altLang="ja-JP" sz="2800" dirty="0">
                <a:latin typeface="+mj-ea"/>
              </a:rPr>
              <a:t>Ⅱ</a:t>
            </a:r>
            <a:r>
              <a:rPr lang="ja-JP" altLang="en-US" sz="2800" dirty="0">
                <a:latin typeface="+mj-ea"/>
              </a:rPr>
              <a:t>　経営理念と長期事業展望　　</a:t>
            </a:r>
          </a:p>
        </p:txBody>
      </p:sp>
      <p:sp>
        <p:nvSpPr>
          <p:cNvPr id="46" name="テキスト ボックス 131">
            <a:extLst>
              <a:ext uri="{FF2B5EF4-FFF2-40B4-BE49-F238E27FC236}">
                <a16:creationId xmlns:a16="http://schemas.microsoft.com/office/drawing/2014/main" id="{84156DFA-6297-4E71-9D7D-B5DF1E1EEB3A}"/>
              </a:ext>
            </a:extLst>
          </p:cNvPr>
          <p:cNvSpPr txBox="1"/>
          <p:nvPr/>
        </p:nvSpPr>
        <p:spPr>
          <a:xfrm>
            <a:off x="251519" y="631606"/>
            <a:ext cx="8825805" cy="54885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600" b="1"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600" b="1" dirty="0">
                <a:latin typeface="ＭＳ Ｐゴシック" panose="020B0600070205080204" pitchFamily="50" charset="-128"/>
                <a:ea typeface="ＭＳ Ｐゴシック" panose="020B0600070205080204" pitchFamily="50" charset="-128"/>
              </a:rPr>
              <a:t>　民営化による効率的な港湾運営を充実・拡大</a:t>
            </a:r>
            <a:endParaRPr kumimoji="1" lang="en-US" altLang="ja-JP" sz="1600" b="1" dirty="0">
              <a:latin typeface="ＭＳ Ｐゴシック" panose="020B0600070205080204" pitchFamily="50" charset="-128"/>
              <a:ea typeface="ＭＳ Ｐゴシック" panose="020B0600070205080204" pitchFamily="50" charset="-128"/>
            </a:endParaRPr>
          </a:p>
          <a:p>
            <a:r>
              <a:rPr kumimoji="1" lang="ja-JP" altLang="en-US" sz="16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600" b="1" dirty="0">
                <a:latin typeface="ＭＳ Ｐゴシック" panose="020B0600070205080204" pitchFamily="50" charset="-128"/>
                <a:ea typeface="ＭＳ Ｐゴシック" panose="020B0600070205080204" pitchFamily="50" charset="-128"/>
              </a:rPr>
              <a:t>更なるスケールメリットによる効果を発現するため、民の視点による効率的な港湾運営をめざす</a:t>
            </a:r>
          </a:p>
        </p:txBody>
      </p:sp>
      <p:sp>
        <p:nvSpPr>
          <p:cNvPr id="28" name="四角形: 角を丸くする 27">
            <a:extLst>
              <a:ext uri="{FF2B5EF4-FFF2-40B4-BE49-F238E27FC236}">
                <a16:creationId xmlns:a16="http://schemas.microsoft.com/office/drawing/2014/main" id="{CD0A460E-F7DA-432E-9E52-1D86DFC55506}"/>
              </a:ext>
            </a:extLst>
          </p:cNvPr>
          <p:cNvSpPr/>
          <p:nvPr/>
        </p:nvSpPr>
        <p:spPr>
          <a:xfrm>
            <a:off x="251520" y="1484783"/>
            <a:ext cx="1728192" cy="141887"/>
          </a:xfrm>
          <a:prstGeom prst="roundRect">
            <a:avLst/>
          </a:prstGeom>
          <a:solidFill>
            <a:schemeClr val="tx1"/>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kumimoji="1" lang="ja-JP" altLang="en-US" sz="900" b="1" dirty="0">
                <a:solidFill>
                  <a:schemeClr val="bg1"/>
                </a:solidFill>
              </a:rPr>
              <a:t>泉大津・高石</a:t>
            </a:r>
          </a:p>
        </p:txBody>
      </p:sp>
      <p:sp>
        <p:nvSpPr>
          <p:cNvPr id="29" name="四角形: 角を丸くする 28">
            <a:extLst>
              <a:ext uri="{FF2B5EF4-FFF2-40B4-BE49-F238E27FC236}">
                <a16:creationId xmlns:a16="http://schemas.microsoft.com/office/drawing/2014/main" id="{CEB13A66-3D0E-478E-93B0-D6C15A4ADDE0}"/>
              </a:ext>
            </a:extLst>
          </p:cNvPr>
          <p:cNvSpPr/>
          <p:nvPr/>
        </p:nvSpPr>
        <p:spPr>
          <a:xfrm>
            <a:off x="232689" y="3469564"/>
            <a:ext cx="1747023" cy="164491"/>
          </a:xfrm>
          <a:prstGeom prst="roundRect">
            <a:avLst/>
          </a:prstGeom>
          <a:solidFill>
            <a:schemeClr val="tx1"/>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kumimoji="1" lang="ja-JP" altLang="en-US" sz="900" b="1" dirty="0">
                <a:solidFill>
                  <a:schemeClr val="bg1"/>
                </a:solidFill>
              </a:rPr>
              <a:t>堺市大浜埠頭・堺青果センター</a:t>
            </a:r>
          </a:p>
        </p:txBody>
      </p:sp>
      <p:sp>
        <p:nvSpPr>
          <p:cNvPr id="30" name="矢印: 右 29">
            <a:extLst>
              <a:ext uri="{FF2B5EF4-FFF2-40B4-BE49-F238E27FC236}">
                <a16:creationId xmlns:a16="http://schemas.microsoft.com/office/drawing/2014/main" id="{2C72110A-59D0-4FEC-A72A-3187E45CD989}"/>
              </a:ext>
            </a:extLst>
          </p:cNvPr>
          <p:cNvSpPr/>
          <p:nvPr/>
        </p:nvSpPr>
        <p:spPr>
          <a:xfrm>
            <a:off x="2262544" y="2382835"/>
            <a:ext cx="696879" cy="320899"/>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2" name="テキスト ボックス 48">
            <a:extLst>
              <a:ext uri="{FF2B5EF4-FFF2-40B4-BE49-F238E27FC236}">
                <a16:creationId xmlns:a16="http://schemas.microsoft.com/office/drawing/2014/main" id="{EA65D6C8-2555-4116-BD35-DD3FA60B5732}"/>
              </a:ext>
            </a:extLst>
          </p:cNvPr>
          <p:cNvSpPr txBox="1"/>
          <p:nvPr/>
        </p:nvSpPr>
        <p:spPr>
          <a:xfrm>
            <a:off x="2058493" y="1837865"/>
            <a:ext cx="1319586" cy="52670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b="1" dirty="0">
                <a:latin typeface="ＭＳ Ｐゴシック" panose="020B0600070205080204" pitchFamily="50" charset="-128"/>
                <a:ea typeface="ＭＳ Ｐゴシック" panose="020B0600070205080204" pitchFamily="50" charset="-128"/>
              </a:rPr>
              <a:t>港湾サービスへの</a:t>
            </a:r>
            <a:endParaRPr kumimoji="1" lang="en-US" altLang="ja-JP" sz="800" b="1" dirty="0">
              <a:latin typeface="ＭＳ Ｐゴシック" panose="020B0600070205080204" pitchFamily="50" charset="-128"/>
              <a:ea typeface="ＭＳ Ｐゴシック" panose="020B0600070205080204" pitchFamily="50" charset="-128"/>
            </a:endParaRPr>
          </a:p>
          <a:p>
            <a:r>
              <a:rPr kumimoji="1" lang="ja-JP" altLang="en-US" sz="800" b="1" dirty="0">
                <a:latin typeface="ＭＳ Ｐゴシック" panose="020B0600070205080204" pitchFamily="50" charset="-128"/>
                <a:ea typeface="ＭＳ Ｐゴシック" panose="020B0600070205080204" pitchFamily="50" charset="-128"/>
              </a:rPr>
              <a:t>ニーズの高まり</a:t>
            </a:r>
            <a:endParaRPr kumimoji="1" lang="en-US" altLang="ja-JP" sz="800" b="1" dirty="0">
              <a:latin typeface="ＭＳ Ｐゴシック" panose="020B0600070205080204" pitchFamily="50" charset="-128"/>
              <a:ea typeface="ＭＳ Ｐゴシック" panose="020B0600070205080204" pitchFamily="50" charset="-128"/>
            </a:endParaRPr>
          </a:p>
          <a:p>
            <a:r>
              <a:rPr kumimoji="1" lang="ja-JP" altLang="en-US" sz="800" b="1" dirty="0">
                <a:latin typeface="ＭＳ Ｐゴシック" panose="020B0600070205080204" pitchFamily="50" charset="-128"/>
                <a:ea typeface="ＭＳ Ｐゴシック" panose="020B0600070205080204" pitchFamily="50" charset="-128"/>
              </a:rPr>
              <a:t>公的サービスの民営化</a:t>
            </a:r>
          </a:p>
        </p:txBody>
      </p:sp>
      <p:sp>
        <p:nvSpPr>
          <p:cNvPr id="33" name="テキスト ボックス 49">
            <a:extLst>
              <a:ext uri="{FF2B5EF4-FFF2-40B4-BE49-F238E27FC236}">
                <a16:creationId xmlns:a16="http://schemas.microsoft.com/office/drawing/2014/main" id="{6B02206A-8BBC-4B3F-887B-39DF6F9A5897}"/>
              </a:ext>
            </a:extLst>
          </p:cNvPr>
          <p:cNvSpPr txBox="1"/>
          <p:nvPr/>
        </p:nvSpPr>
        <p:spPr>
          <a:xfrm>
            <a:off x="4860032" y="1798588"/>
            <a:ext cx="1319586" cy="52670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b="1" dirty="0">
                <a:latin typeface="ＭＳ Ｐゴシック" panose="020B0600070205080204" pitchFamily="50" charset="-128"/>
                <a:ea typeface="ＭＳ Ｐゴシック" panose="020B0600070205080204" pitchFamily="50" charset="-128"/>
              </a:rPr>
              <a:t>港湾法の改正</a:t>
            </a:r>
            <a:endParaRPr kumimoji="1" lang="en-US" altLang="ja-JP" sz="800" b="1" dirty="0">
              <a:latin typeface="ＭＳ Ｐゴシック" panose="020B0600070205080204" pitchFamily="50" charset="-128"/>
              <a:ea typeface="ＭＳ Ｐゴシック" panose="020B0600070205080204" pitchFamily="50" charset="-128"/>
            </a:endParaRPr>
          </a:p>
          <a:p>
            <a:r>
              <a:rPr kumimoji="1" lang="ja-JP" altLang="en-US" sz="800" b="1" dirty="0">
                <a:latin typeface="ＭＳ Ｐゴシック" panose="020B0600070205080204" pitchFamily="50" charset="-128"/>
                <a:ea typeface="ＭＳ Ｐゴシック" panose="020B0600070205080204" pitchFamily="50" charset="-128"/>
              </a:rPr>
              <a:t>港湾運営会社制度</a:t>
            </a:r>
            <a:endParaRPr kumimoji="1" lang="en-US" altLang="ja-JP" sz="800" b="1" dirty="0">
              <a:latin typeface="ＭＳ Ｐゴシック" panose="020B0600070205080204" pitchFamily="50" charset="-128"/>
              <a:ea typeface="ＭＳ Ｐゴシック" panose="020B0600070205080204" pitchFamily="50" charset="-128"/>
            </a:endParaRPr>
          </a:p>
          <a:p>
            <a:r>
              <a:rPr kumimoji="1" lang="ja-JP" altLang="en-US" sz="800" b="1" dirty="0">
                <a:latin typeface="ＭＳ Ｐゴシック" panose="020B0600070205080204" pitchFamily="50" charset="-128"/>
                <a:ea typeface="ＭＳ Ｐゴシック" panose="020B0600070205080204" pitchFamily="50" charset="-128"/>
              </a:rPr>
              <a:t>府営上屋の民営化</a:t>
            </a:r>
          </a:p>
        </p:txBody>
      </p:sp>
      <p:sp>
        <p:nvSpPr>
          <p:cNvPr id="35" name="矢印: 折線 34">
            <a:extLst>
              <a:ext uri="{FF2B5EF4-FFF2-40B4-BE49-F238E27FC236}">
                <a16:creationId xmlns:a16="http://schemas.microsoft.com/office/drawing/2014/main" id="{A8FFC41A-018F-43BD-AB5B-A8DD54889A3E}"/>
              </a:ext>
            </a:extLst>
          </p:cNvPr>
          <p:cNvSpPr/>
          <p:nvPr/>
        </p:nvSpPr>
        <p:spPr>
          <a:xfrm rot="10800000" flipV="1">
            <a:off x="7656208" y="3796783"/>
            <a:ext cx="1023253" cy="840792"/>
          </a:xfrm>
          <a:prstGeom prst="bentArrow">
            <a:avLst>
              <a:gd name="adj1" fmla="val 21747"/>
              <a:gd name="adj2" fmla="val 13579"/>
              <a:gd name="adj3" fmla="val 0"/>
              <a:gd name="adj4" fmla="val 47808"/>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37" name="矢印: 折線 36">
            <a:extLst>
              <a:ext uri="{FF2B5EF4-FFF2-40B4-BE49-F238E27FC236}">
                <a16:creationId xmlns:a16="http://schemas.microsoft.com/office/drawing/2014/main" id="{284CF225-E322-4060-A3C6-FA2002471120}"/>
              </a:ext>
            </a:extLst>
          </p:cNvPr>
          <p:cNvSpPr/>
          <p:nvPr/>
        </p:nvSpPr>
        <p:spPr>
          <a:xfrm rot="10800000" flipV="1">
            <a:off x="7670958" y="2332169"/>
            <a:ext cx="649845" cy="1005759"/>
          </a:xfrm>
          <a:prstGeom prst="bentArrow">
            <a:avLst>
              <a:gd name="adj1" fmla="val 35326"/>
              <a:gd name="adj2" fmla="val 17663"/>
              <a:gd name="adj3" fmla="val 0"/>
              <a:gd name="adj4" fmla="val 39926"/>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39" name="矢印: 折線 38">
            <a:extLst>
              <a:ext uri="{FF2B5EF4-FFF2-40B4-BE49-F238E27FC236}">
                <a16:creationId xmlns:a16="http://schemas.microsoft.com/office/drawing/2014/main" id="{AB3E2B94-DC4A-42EE-8C0E-C3A590E6BE61}"/>
              </a:ext>
            </a:extLst>
          </p:cNvPr>
          <p:cNvSpPr/>
          <p:nvPr/>
        </p:nvSpPr>
        <p:spPr>
          <a:xfrm rot="10800000">
            <a:off x="7740352" y="4588871"/>
            <a:ext cx="939110" cy="2080488"/>
          </a:xfrm>
          <a:prstGeom prst="bentArrow">
            <a:avLst>
              <a:gd name="adj1" fmla="val 19403"/>
              <a:gd name="adj2" fmla="val 15201"/>
              <a:gd name="adj3" fmla="val 17833"/>
              <a:gd name="adj4" fmla="val 18187"/>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43" name="テキスト ボックス 93">
            <a:extLst>
              <a:ext uri="{FF2B5EF4-FFF2-40B4-BE49-F238E27FC236}">
                <a16:creationId xmlns:a16="http://schemas.microsoft.com/office/drawing/2014/main" id="{D58E468A-0668-4FB1-BAF5-BC4306BAFDF4}"/>
              </a:ext>
            </a:extLst>
          </p:cNvPr>
          <p:cNvSpPr txBox="1"/>
          <p:nvPr/>
        </p:nvSpPr>
        <p:spPr>
          <a:xfrm>
            <a:off x="3385804" y="6371377"/>
            <a:ext cx="4234903" cy="297984"/>
          </a:xfrm>
          <a:prstGeom prst="rect">
            <a:avLst/>
          </a:prstGeom>
          <a:ln/>
        </p:spPr>
        <p:style>
          <a:lnRef idx="1">
            <a:schemeClr val="accent4"/>
          </a:lnRef>
          <a:fillRef idx="3">
            <a:schemeClr val="accent4"/>
          </a:fillRef>
          <a:effectRef idx="2">
            <a:schemeClr val="accent4"/>
          </a:effectRef>
          <a:fontRef idx="minor">
            <a:schemeClr val="lt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b="1" dirty="0">
                <a:latin typeface="ＭＳ Ｐゴシック" panose="020B0600070205080204" pitchFamily="50" charset="-128"/>
                <a:ea typeface="ＭＳ Ｐゴシック" panose="020B0600070205080204" pitchFamily="50" charset="-128"/>
              </a:rPr>
              <a:t>大浜埠頭の利用促進方策を含む将来の</a:t>
            </a:r>
            <a:r>
              <a:rPr kumimoji="1" lang="ja-JP" altLang="ja-JP" b="1" dirty="0">
                <a:solidFill>
                  <a:schemeClr val="dk1"/>
                </a:solidFill>
                <a:effectLst/>
                <a:latin typeface="ＭＳ Ｐゴシック" panose="020B0600070205080204" pitchFamily="50" charset="-128"/>
                <a:ea typeface="ＭＳ Ｐゴシック" panose="020B0600070205080204" pitchFamily="50" charset="-128"/>
                <a:cs typeface="+mn-cs"/>
              </a:rPr>
              <a:t>青果事業の方向性</a:t>
            </a:r>
            <a:r>
              <a:rPr kumimoji="1" lang="ja-JP" altLang="en-US" b="1" dirty="0">
                <a:latin typeface="ＭＳ Ｐゴシック" panose="020B0600070205080204" pitchFamily="50" charset="-128"/>
                <a:ea typeface="ＭＳ Ｐゴシック" panose="020B0600070205080204" pitchFamily="50" charset="-128"/>
              </a:rPr>
              <a:t>の検討</a:t>
            </a:r>
            <a:endParaRPr kumimoji="1" lang="en-US" altLang="ja-JP" b="1" dirty="0">
              <a:latin typeface="ＭＳ Ｐゴシック" panose="020B0600070205080204" pitchFamily="50" charset="-128"/>
              <a:ea typeface="ＭＳ Ｐゴシック" panose="020B0600070205080204" pitchFamily="50" charset="-128"/>
            </a:endParaRPr>
          </a:p>
        </p:txBody>
      </p:sp>
      <p:sp>
        <p:nvSpPr>
          <p:cNvPr id="44" name="テキスト ボックス 94">
            <a:extLst>
              <a:ext uri="{FF2B5EF4-FFF2-40B4-BE49-F238E27FC236}">
                <a16:creationId xmlns:a16="http://schemas.microsoft.com/office/drawing/2014/main" id="{A0AA2BEF-548B-42A6-AE24-FF38BFD49C2C}"/>
              </a:ext>
            </a:extLst>
          </p:cNvPr>
          <p:cNvSpPr txBox="1"/>
          <p:nvPr/>
        </p:nvSpPr>
        <p:spPr>
          <a:xfrm>
            <a:off x="251519" y="6309320"/>
            <a:ext cx="1800201" cy="323231"/>
          </a:xfrm>
          <a:prstGeom prst="rect">
            <a:avLst/>
          </a:prstGeom>
          <a:ln/>
        </p:spPr>
        <p:style>
          <a:lnRef idx="1">
            <a:schemeClr val="accent4"/>
          </a:lnRef>
          <a:fillRef idx="3">
            <a:schemeClr val="accent4"/>
          </a:fillRef>
          <a:effectRef idx="2">
            <a:schemeClr val="accent4"/>
          </a:effectRef>
          <a:fontRef idx="minor">
            <a:schemeClr val="lt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b="1" dirty="0">
                <a:latin typeface="ＭＳ Ｐゴシック" panose="020B0600070205080204" pitchFamily="50" charset="-128"/>
                <a:ea typeface="ＭＳ Ｐゴシック" panose="020B0600070205080204" pitchFamily="50" charset="-128"/>
              </a:rPr>
              <a:t>大浜埠頭のリニューアル</a:t>
            </a:r>
            <a:endParaRPr kumimoji="1" lang="en-US" altLang="ja-JP" b="1" dirty="0">
              <a:latin typeface="ＭＳ Ｐゴシック" panose="020B0600070205080204" pitchFamily="50" charset="-128"/>
              <a:ea typeface="ＭＳ Ｐゴシック" panose="020B0600070205080204" pitchFamily="50" charset="-128"/>
            </a:endParaRPr>
          </a:p>
          <a:p>
            <a:pPr algn="ctr"/>
            <a:r>
              <a:rPr kumimoji="1" lang="ja-JP" altLang="en-US" sz="800" b="1" dirty="0">
                <a:latin typeface="ＭＳ Ｐゴシック" panose="020B0600070205080204" pitchFamily="50" charset="-128"/>
                <a:ea typeface="ＭＳ Ｐゴシック" panose="020B0600070205080204" pitchFamily="50" charset="-128"/>
              </a:rPr>
              <a:t>（上屋建替をはじめとする再編整備）</a:t>
            </a:r>
            <a:endParaRPr kumimoji="1" lang="en-US" altLang="ja-JP" sz="800" b="1" dirty="0">
              <a:latin typeface="ＭＳ Ｐゴシック" panose="020B0600070205080204" pitchFamily="50" charset="-128"/>
              <a:ea typeface="ＭＳ Ｐゴシック" panose="020B0600070205080204" pitchFamily="50" charset="-128"/>
            </a:endParaRPr>
          </a:p>
        </p:txBody>
      </p:sp>
      <p:sp>
        <p:nvSpPr>
          <p:cNvPr id="45" name="テキスト ボックス 95">
            <a:extLst>
              <a:ext uri="{FF2B5EF4-FFF2-40B4-BE49-F238E27FC236}">
                <a16:creationId xmlns:a16="http://schemas.microsoft.com/office/drawing/2014/main" id="{4044A5DA-EB0F-4B01-B8D8-985FE97EB86E}"/>
              </a:ext>
            </a:extLst>
          </p:cNvPr>
          <p:cNvSpPr txBox="1"/>
          <p:nvPr/>
        </p:nvSpPr>
        <p:spPr>
          <a:xfrm>
            <a:off x="453242" y="3819715"/>
            <a:ext cx="1412957" cy="264367"/>
          </a:xfrm>
          <a:prstGeom prst="rect">
            <a:avLst/>
          </a:prstGeom>
          <a:ln/>
        </p:spPr>
        <p:style>
          <a:lnRef idx="1">
            <a:schemeClr val="accent4"/>
          </a:lnRef>
          <a:fillRef idx="3">
            <a:schemeClr val="accent4"/>
          </a:fillRef>
          <a:effectRef idx="2">
            <a:schemeClr val="accent4"/>
          </a:effectRef>
          <a:fontRef idx="minor">
            <a:schemeClr val="lt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b="1" dirty="0">
                <a:latin typeface="ＭＳ Ｐゴシック" panose="020B0600070205080204" pitchFamily="50" charset="-128"/>
                <a:ea typeface="ＭＳ Ｐゴシック" panose="020B0600070205080204" pitchFamily="50" charset="-128"/>
              </a:rPr>
              <a:t>青果事業の創業</a:t>
            </a:r>
            <a:endParaRPr kumimoji="1" lang="en-US" altLang="ja-JP" b="1" dirty="0">
              <a:latin typeface="ＭＳ Ｐゴシック" panose="020B0600070205080204" pitchFamily="50" charset="-128"/>
              <a:ea typeface="ＭＳ Ｐゴシック" panose="020B0600070205080204" pitchFamily="50" charset="-128"/>
            </a:endParaRPr>
          </a:p>
        </p:txBody>
      </p:sp>
      <p:sp>
        <p:nvSpPr>
          <p:cNvPr id="48" name="矢印: ストライプ 47">
            <a:extLst>
              <a:ext uri="{FF2B5EF4-FFF2-40B4-BE49-F238E27FC236}">
                <a16:creationId xmlns:a16="http://schemas.microsoft.com/office/drawing/2014/main" id="{3210FFBA-5B7B-4B98-B31E-D6499384A061}"/>
              </a:ext>
            </a:extLst>
          </p:cNvPr>
          <p:cNvSpPr/>
          <p:nvPr/>
        </p:nvSpPr>
        <p:spPr>
          <a:xfrm rot="10800000">
            <a:off x="2298466" y="5001776"/>
            <a:ext cx="632274" cy="658026"/>
          </a:xfrm>
          <a:prstGeom prst="stripedRightArrow">
            <a:avLst>
              <a:gd name="adj1" fmla="val 58294"/>
              <a:gd name="adj2" fmla="val 49571"/>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9" name="矢印: ストライプ 48">
            <a:extLst>
              <a:ext uri="{FF2B5EF4-FFF2-40B4-BE49-F238E27FC236}">
                <a16:creationId xmlns:a16="http://schemas.microsoft.com/office/drawing/2014/main" id="{63A26279-565C-4F11-8FC7-C14CBC57A2FB}"/>
              </a:ext>
            </a:extLst>
          </p:cNvPr>
          <p:cNvSpPr/>
          <p:nvPr/>
        </p:nvSpPr>
        <p:spPr>
          <a:xfrm rot="10800000">
            <a:off x="2343949" y="6318000"/>
            <a:ext cx="632274" cy="359794"/>
          </a:xfrm>
          <a:prstGeom prst="stripedRightArrow">
            <a:avLst>
              <a:gd name="adj1" fmla="val 58294"/>
              <a:gd name="adj2" fmla="val 49571"/>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0" name="テキスト ボックス 96">
            <a:extLst>
              <a:ext uri="{FF2B5EF4-FFF2-40B4-BE49-F238E27FC236}">
                <a16:creationId xmlns:a16="http://schemas.microsoft.com/office/drawing/2014/main" id="{7975F17A-7D12-471E-9D1A-0A646294252D}"/>
              </a:ext>
            </a:extLst>
          </p:cNvPr>
          <p:cNvSpPr txBox="1"/>
          <p:nvPr/>
        </p:nvSpPr>
        <p:spPr>
          <a:xfrm>
            <a:off x="3115972" y="3729479"/>
            <a:ext cx="1835050" cy="3911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800" b="1" dirty="0">
                <a:latin typeface="ＭＳ Ｐゴシック" panose="020B0600070205080204" pitchFamily="50" charset="-128"/>
                <a:ea typeface="ＭＳ Ｐゴシック" panose="020B0600070205080204" pitchFamily="50" charset="-128"/>
              </a:rPr>
              <a:t>平成</a:t>
            </a:r>
            <a:r>
              <a:rPr kumimoji="1" lang="en-US" altLang="ja-JP" sz="800" b="1" dirty="0">
                <a:latin typeface="ＭＳ Ｐゴシック" panose="020B0600070205080204" pitchFamily="50" charset="-128"/>
                <a:ea typeface="ＭＳ Ｐゴシック" panose="020B0600070205080204" pitchFamily="50" charset="-128"/>
              </a:rPr>
              <a:t>6</a:t>
            </a:r>
            <a:r>
              <a:rPr kumimoji="1" lang="ja-JP" altLang="en-US" sz="800" b="1" dirty="0">
                <a:latin typeface="ＭＳ Ｐゴシック" panose="020B0600070205080204" pitchFamily="50" charset="-128"/>
                <a:ea typeface="ＭＳ Ｐゴシック" panose="020B0600070205080204" pitchFamily="50" charset="-128"/>
              </a:rPr>
              <a:t>年をピークに輸入青果物の減少</a:t>
            </a:r>
            <a:endParaRPr kumimoji="1" lang="en-US" altLang="ja-JP" sz="800" b="1" dirty="0">
              <a:latin typeface="ＭＳ Ｐゴシック" panose="020B0600070205080204" pitchFamily="50" charset="-128"/>
              <a:ea typeface="ＭＳ Ｐゴシック" panose="020B0600070205080204" pitchFamily="50" charset="-128"/>
            </a:endParaRPr>
          </a:p>
        </p:txBody>
      </p:sp>
      <p:sp>
        <p:nvSpPr>
          <p:cNvPr id="51" name="テキスト ボックス 97">
            <a:extLst>
              <a:ext uri="{FF2B5EF4-FFF2-40B4-BE49-F238E27FC236}">
                <a16:creationId xmlns:a16="http://schemas.microsoft.com/office/drawing/2014/main" id="{1C9C0042-30CD-4E3B-BB73-7313946EE30D}"/>
              </a:ext>
            </a:extLst>
          </p:cNvPr>
          <p:cNvSpPr txBox="1"/>
          <p:nvPr/>
        </p:nvSpPr>
        <p:spPr>
          <a:xfrm>
            <a:off x="5928781" y="3716562"/>
            <a:ext cx="1734996" cy="42133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800" b="1" dirty="0">
                <a:latin typeface="ＭＳ Ｐゴシック" panose="020B0600070205080204" pitchFamily="50" charset="-128"/>
                <a:ea typeface="ＭＳ Ｐゴシック" panose="020B0600070205080204" pitchFamily="50" charset="-128"/>
              </a:rPr>
              <a:t>植物防疫法の規制緩和による</a:t>
            </a:r>
            <a:endParaRPr kumimoji="1" lang="en-US" altLang="ja-JP" sz="800" b="1" dirty="0">
              <a:latin typeface="ＭＳ Ｐゴシック" panose="020B0600070205080204" pitchFamily="50" charset="-128"/>
              <a:ea typeface="ＭＳ Ｐゴシック" panose="020B0600070205080204" pitchFamily="50" charset="-128"/>
            </a:endParaRPr>
          </a:p>
          <a:p>
            <a:pPr algn="l"/>
            <a:r>
              <a:rPr kumimoji="1" lang="ja-JP" altLang="en-US" sz="800" b="1" dirty="0">
                <a:latin typeface="ＭＳ Ｐゴシック" panose="020B0600070205080204" pitchFamily="50" charset="-128"/>
                <a:ea typeface="ＭＳ Ｐゴシック" panose="020B0600070205080204" pitchFamily="50" charset="-128"/>
              </a:rPr>
              <a:t>燻蒸量の激減</a:t>
            </a:r>
            <a:endParaRPr kumimoji="1" lang="en-US" altLang="ja-JP" sz="800" b="1" dirty="0">
              <a:latin typeface="ＭＳ Ｐゴシック" panose="020B0600070205080204" pitchFamily="50" charset="-128"/>
              <a:ea typeface="ＭＳ Ｐゴシック" panose="020B0600070205080204" pitchFamily="50" charset="-128"/>
            </a:endParaRPr>
          </a:p>
          <a:p>
            <a:pPr algn="l"/>
            <a:r>
              <a:rPr kumimoji="1" lang="ja-JP" altLang="en-US" sz="800" b="1" dirty="0">
                <a:latin typeface="ＭＳ Ｐゴシック" panose="020B0600070205080204" pitchFamily="50" charset="-128"/>
                <a:ea typeface="ＭＳ Ｐゴシック" panose="020B0600070205080204" pitchFamily="50" charset="-128"/>
              </a:rPr>
              <a:t>コンテナ化による岸壁利用の減少</a:t>
            </a:r>
            <a:endParaRPr kumimoji="1" lang="en-US" altLang="ja-JP" sz="800" b="1" dirty="0">
              <a:latin typeface="ＭＳ Ｐゴシック" panose="020B0600070205080204" pitchFamily="50" charset="-128"/>
              <a:ea typeface="ＭＳ Ｐゴシック" panose="020B0600070205080204" pitchFamily="50" charset="-128"/>
            </a:endParaRPr>
          </a:p>
        </p:txBody>
      </p:sp>
      <p:sp>
        <p:nvSpPr>
          <p:cNvPr id="52" name="テキスト ボックス 100">
            <a:extLst>
              <a:ext uri="{FF2B5EF4-FFF2-40B4-BE49-F238E27FC236}">
                <a16:creationId xmlns:a16="http://schemas.microsoft.com/office/drawing/2014/main" id="{C3DBF11C-7B58-42CC-9ADB-72BA8AE62802}"/>
              </a:ext>
            </a:extLst>
          </p:cNvPr>
          <p:cNvSpPr txBox="1"/>
          <p:nvPr/>
        </p:nvSpPr>
        <p:spPr>
          <a:xfrm>
            <a:off x="174983" y="3542634"/>
            <a:ext cx="1719080" cy="38867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800" b="1" dirty="0">
                <a:latin typeface="ＭＳ Ｐゴシック" panose="020B0600070205080204" pitchFamily="50" charset="-128"/>
                <a:ea typeface="ＭＳ Ｐゴシック" panose="020B0600070205080204" pitchFamily="50" charset="-128"/>
              </a:rPr>
              <a:t>　オレンジ等の貿易自由化</a:t>
            </a:r>
            <a:endParaRPr kumimoji="1" lang="en-US" altLang="ja-JP" sz="800" b="1" dirty="0">
              <a:latin typeface="ＭＳ Ｐゴシック" panose="020B0600070205080204" pitchFamily="50" charset="-128"/>
              <a:ea typeface="ＭＳ Ｐゴシック" panose="020B0600070205080204" pitchFamily="50" charset="-128"/>
            </a:endParaRPr>
          </a:p>
        </p:txBody>
      </p:sp>
      <p:sp>
        <p:nvSpPr>
          <p:cNvPr id="53" name="テキスト ボックス 101">
            <a:extLst>
              <a:ext uri="{FF2B5EF4-FFF2-40B4-BE49-F238E27FC236}">
                <a16:creationId xmlns:a16="http://schemas.microsoft.com/office/drawing/2014/main" id="{D75EEB3F-B12E-461E-96F3-77C25D38D23B}"/>
              </a:ext>
            </a:extLst>
          </p:cNvPr>
          <p:cNvSpPr txBox="1"/>
          <p:nvPr/>
        </p:nvSpPr>
        <p:spPr>
          <a:xfrm>
            <a:off x="1868930" y="3579162"/>
            <a:ext cx="1477149" cy="29544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800" b="1" dirty="0">
                <a:latin typeface="ＭＳ Ｐゴシック" panose="020B0600070205080204" pitchFamily="50" charset="-128"/>
                <a:ea typeface="ＭＳ Ｐゴシック" panose="020B0600070205080204" pitchFamily="50" charset="-128"/>
              </a:rPr>
              <a:t>取扱量の増加・設備投資</a:t>
            </a:r>
            <a:endParaRPr kumimoji="1" lang="en-US" altLang="ja-JP" sz="800" b="1" dirty="0">
              <a:latin typeface="ＭＳ Ｐゴシック" panose="020B0600070205080204" pitchFamily="50" charset="-128"/>
              <a:ea typeface="ＭＳ Ｐゴシック" panose="020B0600070205080204" pitchFamily="50" charset="-128"/>
            </a:endParaRPr>
          </a:p>
        </p:txBody>
      </p:sp>
      <p:sp>
        <p:nvSpPr>
          <p:cNvPr id="34" name="矢印: 折線 33">
            <a:extLst>
              <a:ext uri="{FF2B5EF4-FFF2-40B4-BE49-F238E27FC236}">
                <a16:creationId xmlns:a16="http://schemas.microsoft.com/office/drawing/2014/main" id="{1C35D954-48AE-4DBF-A405-B715B0F3FD46}"/>
              </a:ext>
            </a:extLst>
          </p:cNvPr>
          <p:cNvSpPr/>
          <p:nvPr/>
        </p:nvSpPr>
        <p:spPr>
          <a:xfrm rot="10800000">
            <a:off x="7670957" y="3295393"/>
            <a:ext cx="649847" cy="2362518"/>
          </a:xfrm>
          <a:prstGeom prst="bentArrow">
            <a:avLst>
              <a:gd name="adj1" fmla="val 35555"/>
              <a:gd name="adj2" fmla="val 26347"/>
              <a:gd name="adj3" fmla="val 26939"/>
              <a:gd name="adj4" fmla="val 20989"/>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54" name="テキスト ボックス 42">
            <a:extLst>
              <a:ext uri="{FF2B5EF4-FFF2-40B4-BE49-F238E27FC236}">
                <a16:creationId xmlns:a16="http://schemas.microsoft.com/office/drawing/2014/main" id="{99991A00-010C-4BFE-BF6B-D4FBDC05C642}"/>
              </a:ext>
            </a:extLst>
          </p:cNvPr>
          <p:cNvSpPr txBox="1"/>
          <p:nvPr/>
        </p:nvSpPr>
        <p:spPr>
          <a:xfrm>
            <a:off x="6085840" y="1243871"/>
            <a:ext cx="1432271" cy="190024"/>
          </a:xfrm>
          <a:prstGeom prst="rect">
            <a:avLst/>
          </a:prstGeom>
          <a:solidFill>
            <a:srgbClr val="FF000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b="1" dirty="0">
                <a:solidFill>
                  <a:schemeClr val="bg1"/>
                </a:solidFill>
                <a:latin typeface="ＭＳ Ｐゴシック" panose="020B0600070205080204" pitchFamily="50" charset="-128"/>
                <a:ea typeface="ＭＳ Ｐゴシック" panose="020B0600070205080204" pitchFamily="50" charset="-128"/>
              </a:rPr>
              <a:t>第　三　の　創　業</a:t>
            </a:r>
          </a:p>
        </p:txBody>
      </p:sp>
      <p:sp>
        <p:nvSpPr>
          <p:cNvPr id="55" name="テキスト ボックス 43">
            <a:extLst>
              <a:ext uri="{FF2B5EF4-FFF2-40B4-BE49-F238E27FC236}">
                <a16:creationId xmlns:a16="http://schemas.microsoft.com/office/drawing/2014/main" id="{1F244EE5-6304-4BBE-BAB7-F7CC60BA269D}"/>
              </a:ext>
            </a:extLst>
          </p:cNvPr>
          <p:cNvSpPr txBox="1"/>
          <p:nvPr/>
        </p:nvSpPr>
        <p:spPr>
          <a:xfrm>
            <a:off x="3345443" y="1245521"/>
            <a:ext cx="1443226" cy="182949"/>
          </a:xfrm>
          <a:prstGeom prst="rect">
            <a:avLst/>
          </a:prstGeom>
          <a:solidFill>
            <a:srgbClr val="FF000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b="1" dirty="0">
                <a:solidFill>
                  <a:schemeClr val="bg1"/>
                </a:solidFill>
                <a:latin typeface="ＭＳ Ｐゴシック" panose="020B0600070205080204" pitchFamily="50" charset="-128"/>
                <a:ea typeface="ＭＳ Ｐゴシック" panose="020B0600070205080204" pitchFamily="50" charset="-128"/>
              </a:rPr>
              <a:t>第　二　の　創　業</a:t>
            </a:r>
          </a:p>
        </p:txBody>
      </p:sp>
      <p:sp>
        <p:nvSpPr>
          <p:cNvPr id="56" name="テキスト ボックス 44">
            <a:extLst>
              <a:ext uri="{FF2B5EF4-FFF2-40B4-BE49-F238E27FC236}">
                <a16:creationId xmlns:a16="http://schemas.microsoft.com/office/drawing/2014/main" id="{924BFF71-EEDA-4BE4-A165-7DAD86B2C42E}"/>
              </a:ext>
            </a:extLst>
          </p:cNvPr>
          <p:cNvSpPr txBox="1"/>
          <p:nvPr/>
        </p:nvSpPr>
        <p:spPr>
          <a:xfrm>
            <a:off x="4298801" y="4327034"/>
            <a:ext cx="2115153" cy="188694"/>
          </a:xfrm>
          <a:prstGeom prst="rect">
            <a:avLst/>
          </a:prstGeom>
          <a:solidFill>
            <a:srgbClr val="FF000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b="1" dirty="0">
                <a:solidFill>
                  <a:schemeClr val="bg1"/>
                </a:solidFill>
                <a:latin typeface="ＭＳ Ｐゴシック" panose="020B0600070205080204" pitchFamily="50" charset="-128"/>
                <a:ea typeface="ＭＳ Ｐゴシック" panose="020B0600070205080204" pitchFamily="50" charset="-128"/>
              </a:rPr>
              <a:t>新中期経営計画期間</a:t>
            </a:r>
          </a:p>
        </p:txBody>
      </p:sp>
      <p:sp>
        <p:nvSpPr>
          <p:cNvPr id="57" name="テキスト ボックス 78">
            <a:extLst>
              <a:ext uri="{FF2B5EF4-FFF2-40B4-BE49-F238E27FC236}">
                <a16:creationId xmlns:a16="http://schemas.microsoft.com/office/drawing/2014/main" id="{473DB75A-D2E8-41DF-9EE9-ADA5B6433885}"/>
              </a:ext>
            </a:extLst>
          </p:cNvPr>
          <p:cNvSpPr txBox="1"/>
          <p:nvPr/>
        </p:nvSpPr>
        <p:spPr>
          <a:xfrm>
            <a:off x="464539" y="4324394"/>
            <a:ext cx="1368152" cy="191334"/>
          </a:xfrm>
          <a:prstGeom prst="rect">
            <a:avLst/>
          </a:prstGeom>
          <a:solidFill>
            <a:srgbClr val="FF000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b="1">
                <a:solidFill>
                  <a:schemeClr val="bg1"/>
                </a:solidFill>
                <a:latin typeface="ＭＳ Ｐゴシック" panose="020B0600070205080204" pitchFamily="50" charset="-128"/>
                <a:ea typeface="ＭＳ Ｐゴシック" panose="020B0600070205080204" pitchFamily="50" charset="-128"/>
              </a:rPr>
              <a:t>将　来</a:t>
            </a:r>
          </a:p>
        </p:txBody>
      </p:sp>
      <p:sp>
        <p:nvSpPr>
          <p:cNvPr id="58" name="テキスト ボックス 43">
            <a:extLst>
              <a:ext uri="{FF2B5EF4-FFF2-40B4-BE49-F238E27FC236}">
                <a16:creationId xmlns:a16="http://schemas.microsoft.com/office/drawing/2014/main" id="{BE479EC0-CE67-4B4B-B96B-C1238229C11C}"/>
              </a:ext>
            </a:extLst>
          </p:cNvPr>
          <p:cNvSpPr txBox="1"/>
          <p:nvPr/>
        </p:nvSpPr>
        <p:spPr>
          <a:xfrm>
            <a:off x="487970" y="1238319"/>
            <a:ext cx="1289105" cy="187326"/>
          </a:xfrm>
          <a:prstGeom prst="rect">
            <a:avLst/>
          </a:prstGeom>
          <a:solidFill>
            <a:srgbClr val="FF000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b="1" dirty="0">
                <a:solidFill>
                  <a:schemeClr val="bg1"/>
                </a:solidFill>
                <a:latin typeface="ＭＳ Ｐゴシック" panose="020B0600070205080204" pitchFamily="50" charset="-128"/>
                <a:ea typeface="ＭＳ Ｐゴシック" panose="020B0600070205080204" pitchFamily="50" charset="-128"/>
              </a:rPr>
              <a:t>創　業　当　時</a:t>
            </a:r>
          </a:p>
        </p:txBody>
      </p:sp>
      <p:sp>
        <p:nvSpPr>
          <p:cNvPr id="63" name="矢印: 右 62">
            <a:extLst>
              <a:ext uri="{FF2B5EF4-FFF2-40B4-BE49-F238E27FC236}">
                <a16:creationId xmlns:a16="http://schemas.microsoft.com/office/drawing/2014/main" id="{DE1672E0-128C-42FC-8672-660C043B437C}"/>
              </a:ext>
            </a:extLst>
          </p:cNvPr>
          <p:cNvSpPr/>
          <p:nvPr/>
        </p:nvSpPr>
        <p:spPr>
          <a:xfrm>
            <a:off x="2259066" y="3815260"/>
            <a:ext cx="696879" cy="320899"/>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4" name="矢印: 右 63">
            <a:extLst>
              <a:ext uri="{FF2B5EF4-FFF2-40B4-BE49-F238E27FC236}">
                <a16:creationId xmlns:a16="http://schemas.microsoft.com/office/drawing/2014/main" id="{BF2E979F-A069-4489-9E27-50F9819A2883}"/>
              </a:ext>
            </a:extLst>
          </p:cNvPr>
          <p:cNvSpPr/>
          <p:nvPr/>
        </p:nvSpPr>
        <p:spPr>
          <a:xfrm>
            <a:off x="5037988" y="3770308"/>
            <a:ext cx="696879" cy="320899"/>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7" name="楕円 66">
            <a:extLst>
              <a:ext uri="{FF2B5EF4-FFF2-40B4-BE49-F238E27FC236}">
                <a16:creationId xmlns:a16="http://schemas.microsoft.com/office/drawing/2014/main" id="{9B3BF13F-CBED-4E46-9927-6ACC8D7E4A0B}"/>
              </a:ext>
            </a:extLst>
          </p:cNvPr>
          <p:cNvSpPr/>
          <p:nvPr/>
        </p:nvSpPr>
        <p:spPr>
          <a:xfrm rot="5400000">
            <a:off x="7908013" y="1804208"/>
            <a:ext cx="155226" cy="239515"/>
          </a:xfrm>
          <a:prstGeom prst="ellipse">
            <a:avLst/>
          </a:prstGeom>
          <a:solidFill>
            <a:srgbClr val="FF3300">
              <a:alpha val="27059"/>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9" name="テキスト ボックス 5">
            <a:extLst>
              <a:ext uri="{FF2B5EF4-FFF2-40B4-BE49-F238E27FC236}">
                <a16:creationId xmlns:a16="http://schemas.microsoft.com/office/drawing/2014/main" id="{7EEE584E-E5E2-4CAD-90E0-912D82D48DB4}"/>
              </a:ext>
            </a:extLst>
          </p:cNvPr>
          <p:cNvSpPr txBox="1"/>
          <p:nvPr/>
        </p:nvSpPr>
        <p:spPr>
          <a:xfrm>
            <a:off x="8133011" y="1478470"/>
            <a:ext cx="567565" cy="2963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b="1" dirty="0">
                <a:latin typeface="ＭＳ Ｐゴシック" panose="020B0600070205080204" pitchFamily="50" charset="-128"/>
              </a:rPr>
              <a:t>凡例　</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70" name="テキスト ボックス 5">
            <a:extLst>
              <a:ext uri="{FF2B5EF4-FFF2-40B4-BE49-F238E27FC236}">
                <a16:creationId xmlns:a16="http://schemas.microsoft.com/office/drawing/2014/main" id="{09749877-DB67-4486-BA09-2C154D2F558D}"/>
              </a:ext>
            </a:extLst>
          </p:cNvPr>
          <p:cNvSpPr txBox="1"/>
          <p:nvPr/>
        </p:nvSpPr>
        <p:spPr>
          <a:xfrm>
            <a:off x="8200991" y="1736801"/>
            <a:ext cx="837997" cy="39261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00" b="1" dirty="0">
                <a:latin typeface="ＭＳ Ｐゴシック" panose="020B0600070205080204" pitchFamily="50" charset="-128"/>
              </a:rPr>
              <a:t>当社による管理運営</a:t>
            </a:r>
          </a:p>
          <a:p>
            <a:endParaRPr kumimoji="1" lang="ja-JP" altLang="en-US" sz="1000" b="1" dirty="0">
              <a:latin typeface="ＭＳ Ｐゴシック" panose="020B0600070205080204" pitchFamily="50" charset="-128"/>
              <a:ea typeface="ＭＳ Ｐゴシック" panose="020B0600070205080204" pitchFamily="50" charset="-128"/>
            </a:endParaRPr>
          </a:p>
        </p:txBody>
      </p:sp>
      <p:sp>
        <p:nvSpPr>
          <p:cNvPr id="71" name="四角形: 角を丸くする 70">
            <a:extLst>
              <a:ext uri="{FF2B5EF4-FFF2-40B4-BE49-F238E27FC236}">
                <a16:creationId xmlns:a16="http://schemas.microsoft.com/office/drawing/2014/main" id="{4C2CD7C5-2950-4FFD-AA9C-217690E43F93}"/>
              </a:ext>
            </a:extLst>
          </p:cNvPr>
          <p:cNvSpPr/>
          <p:nvPr/>
        </p:nvSpPr>
        <p:spPr>
          <a:xfrm>
            <a:off x="7756263" y="1452811"/>
            <a:ext cx="1321062" cy="739332"/>
          </a:xfrm>
          <a:prstGeom prst="roundRect">
            <a:avLst/>
          </a:prstGeom>
          <a:noFill/>
          <a:ln w="2857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72" name="テキスト ボックス 101">
            <a:extLst>
              <a:ext uri="{FF2B5EF4-FFF2-40B4-BE49-F238E27FC236}">
                <a16:creationId xmlns:a16="http://schemas.microsoft.com/office/drawing/2014/main" id="{CCD50970-2B3B-4BF4-B198-69DF9A75A581}"/>
              </a:ext>
            </a:extLst>
          </p:cNvPr>
          <p:cNvSpPr txBox="1"/>
          <p:nvPr/>
        </p:nvSpPr>
        <p:spPr>
          <a:xfrm>
            <a:off x="3118426" y="1497141"/>
            <a:ext cx="1843905" cy="29544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b="1" dirty="0">
                <a:solidFill>
                  <a:srgbClr val="FF0000"/>
                </a:solidFill>
                <a:latin typeface="ＭＳ Ｐゴシック" panose="020B0600070205080204" pitchFamily="50" charset="-128"/>
                <a:ea typeface="ＭＳ Ｐゴシック" panose="020B0600070205080204" pitchFamily="50" charset="-128"/>
              </a:rPr>
              <a:t>経営の多角化</a:t>
            </a:r>
            <a:endParaRPr kumimoji="1" lang="en-US" altLang="ja-JP" sz="900" b="1" dirty="0">
              <a:solidFill>
                <a:srgbClr val="FF0000"/>
              </a:solidFill>
              <a:latin typeface="ＭＳ Ｐゴシック" panose="020B0600070205080204" pitchFamily="50" charset="-128"/>
              <a:ea typeface="ＭＳ Ｐゴシック" panose="020B0600070205080204" pitchFamily="50" charset="-128"/>
            </a:endParaRPr>
          </a:p>
          <a:p>
            <a:pPr algn="ctr"/>
            <a:r>
              <a:rPr kumimoji="1" lang="ja-JP" altLang="en-US" sz="800" b="1" dirty="0">
                <a:solidFill>
                  <a:srgbClr val="FF0000"/>
                </a:solidFill>
                <a:latin typeface="ＭＳ Ｐゴシック" panose="020B0600070205080204" pitchFamily="50" charset="-128"/>
                <a:ea typeface="ＭＳ Ｐゴシック" panose="020B0600070205080204" pitchFamily="50" charset="-128"/>
              </a:rPr>
              <a:t>（上屋・中古車ストックヤードの拡大）</a:t>
            </a:r>
            <a:endParaRPr kumimoji="1" lang="en-US" altLang="ja-JP" sz="800" b="1" dirty="0">
              <a:solidFill>
                <a:srgbClr val="FF0000"/>
              </a:solidFill>
              <a:latin typeface="ＭＳ Ｐゴシック" panose="020B0600070205080204" pitchFamily="50" charset="-128"/>
              <a:ea typeface="ＭＳ Ｐゴシック" panose="020B0600070205080204" pitchFamily="50" charset="-128"/>
            </a:endParaRPr>
          </a:p>
        </p:txBody>
      </p:sp>
      <p:sp>
        <p:nvSpPr>
          <p:cNvPr id="73" name="テキスト ボックス 101">
            <a:extLst>
              <a:ext uri="{FF2B5EF4-FFF2-40B4-BE49-F238E27FC236}">
                <a16:creationId xmlns:a16="http://schemas.microsoft.com/office/drawing/2014/main" id="{A120939C-3ACA-4FD1-BA20-5B440FFC0903}"/>
              </a:ext>
            </a:extLst>
          </p:cNvPr>
          <p:cNvSpPr txBox="1"/>
          <p:nvPr/>
        </p:nvSpPr>
        <p:spPr>
          <a:xfrm>
            <a:off x="5906268" y="1485844"/>
            <a:ext cx="1642928" cy="29544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b="1" dirty="0">
                <a:solidFill>
                  <a:srgbClr val="FF0000"/>
                </a:solidFill>
                <a:latin typeface="ＭＳ Ｐゴシック" panose="020B0600070205080204" pitchFamily="50" charset="-128"/>
                <a:ea typeface="ＭＳ Ｐゴシック" panose="020B0600070205080204" pitchFamily="50" charset="-128"/>
              </a:rPr>
              <a:t>埠頭運営事業の開始</a:t>
            </a:r>
            <a:endParaRPr kumimoji="1" lang="en-US" altLang="ja-JP" sz="900" b="1" dirty="0">
              <a:solidFill>
                <a:srgbClr val="FF0000"/>
              </a:solidFill>
              <a:latin typeface="ＭＳ Ｐゴシック" panose="020B0600070205080204" pitchFamily="50" charset="-128"/>
              <a:ea typeface="ＭＳ Ｐゴシック" panose="020B0600070205080204" pitchFamily="50" charset="-128"/>
            </a:endParaRPr>
          </a:p>
          <a:p>
            <a:pPr algn="ctr"/>
            <a:r>
              <a:rPr kumimoji="1" lang="ja-JP" altLang="en-US" sz="900" b="1" dirty="0">
                <a:solidFill>
                  <a:srgbClr val="FF0000"/>
                </a:solidFill>
                <a:latin typeface="ＭＳ Ｐゴシック" panose="020B0600070205080204" pitchFamily="50" charset="-128"/>
                <a:ea typeface="ＭＳ Ｐゴシック" panose="020B0600070205080204" pitchFamily="50" charset="-128"/>
              </a:rPr>
              <a:t>府営上屋の有償譲渡</a:t>
            </a:r>
            <a:endParaRPr kumimoji="1" lang="en-US" altLang="ja-JP" sz="900" b="1" dirty="0">
              <a:solidFill>
                <a:srgbClr val="FF0000"/>
              </a:solidFill>
              <a:latin typeface="ＭＳ Ｐゴシック" panose="020B0600070205080204" pitchFamily="50" charset="-128"/>
              <a:ea typeface="ＭＳ Ｐゴシック" panose="020B0600070205080204" pitchFamily="50" charset="-128"/>
            </a:endParaRPr>
          </a:p>
        </p:txBody>
      </p:sp>
      <p:sp>
        <p:nvSpPr>
          <p:cNvPr id="31" name="矢印: 右 30">
            <a:extLst>
              <a:ext uri="{FF2B5EF4-FFF2-40B4-BE49-F238E27FC236}">
                <a16:creationId xmlns:a16="http://schemas.microsoft.com/office/drawing/2014/main" id="{3BD5EE08-C5EB-45D9-A06B-53C926DDA72B}"/>
              </a:ext>
            </a:extLst>
          </p:cNvPr>
          <p:cNvSpPr/>
          <p:nvPr/>
        </p:nvSpPr>
        <p:spPr>
          <a:xfrm>
            <a:off x="5024536" y="2329730"/>
            <a:ext cx="720080" cy="37792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pic>
        <p:nvPicPr>
          <p:cNvPr id="7" name="図 6">
            <a:extLst>
              <a:ext uri="{FF2B5EF4-FFF2-40B4-BE49-F238E27FC236}">
                <a16:creationId xmlns:a16="http://schemas.microsoft.com/office/drawing/2014/main" id="{0CA4F8DB-0250-4D85-829F-7F45105A5747}"/>
              </a:ext>
            </a:extLst>
          </p:cNvPr>
          <p:cNvPicPr>
            <a:picLocks noChangeAspect="1"/>
          </p:cNvPicPr>
          <p:nvPr/>
        </p:nvPicPr>
        <p:blipFill>
          <a:blip r:embed="rId3"/>
          <a:stretch>
            <a:fillRect/>
          </a:stretch>
        </p:blipFill>
        <p:spPr>
          <a:xfrm>
            <a:off x="383977" y="4637576"/>
            <a:ext cx="1444445" cy="1536338"/>
          </a:xfrm>
          <a:prstGeom prst="rect">
            <a:avLst/>
          </a:prstGeom>
        </p:spPr>
      </p:pic>
      <p:sp>
        <p:nvSpPr>
          <p:cNvPr id="6" name="矢印: 右 5">
            <a:extLst>
              <a:ext uri="{FF2B5EF4-FFF2-40B4-BE49-F238E27FC236}">
                <a16:creationId xmlns:a16="http://schemas.microsoft.com/office/drawing/2014/main" id="{8F71B8DA-C62A-48BF-8AAD-36CA6CBDDE09}"/>
              </a:ext>
            </a:extLst>
          </p:cNvPr>
          <p:cNvSpPr/>
          <p:nvPr/>
        </p:nvSpPr>
        <p:spPr>
          <a:xfrm rot="3173677">
            <a:off x="1271733" y="5620091"/>
            <a:ext cx="216641" cy="32402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74" name="矢印: 右 73">
            <a:extLst>
              <a:ext uri="{FF2B5EF4-FFF2-40B4-BE49-F238E27FC236}">
                <a16:creationId xmlns:a16="http://schemas.microsoft.com/office/drawing/2014/main" id="{BB523687-CEDB-4EBD-8368-5E1E86191D29}"/>
              </a:ext>
            </a:extLst>
          </p:cNvPr>
          <p:cNvSpPr/>
          <p:nvPr/>
        </p:nvSpPr>
        <p:spPr>
          <a:xfrm rot="18859150">
            <a:off x="1272491" y="4812476"/>
            <a:ext cx="233675" cy="37060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77" name="矢印: 右 76">
            <a:extLst>
              <a:ext uri="{FF2B5EF4-FFF2-40B4-BE49-F238E27FC236}">
                <a16:creationId xmlns:a16="http://schemas.microsoft.com/office/drawing/2014/main" id="{B9A62E40-46E3-417D-B9DD-F0F4FA22AA74}"/>
              </a:ext>
            </a:extLst>
          </p:cNvPr>
          <p:cNvSpPr/>
          <p:nvPr/>
        </p:nvSpPr>
        <p:spPr>
          <a:xfrm rot="10800000">
            <a:off x="464400" y="5236051"/>
            <a:ext cx="274535" cy="32402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78" name="矢印: 右 77">
            <a:extLst>
              <a:ext uri="{FF2B5EF4-FFF2-40B4-BE49-F238E27FC236}">
                <a16:creationId xmlns:a16="http://schemas.microsoft.com/office/drawing/2014/main" id="{0A151AC9-1B60-4B24-95AD-CBC923874F9B}"/>
              </a:ext>
            </a:extLst>
          </p:cNvPr>
          <p:cNvSpPr/>
          <p:nvPr/>
        </p:nvSpPr>
        <p:spPr>
          <a:xfrm rot="14151729">
            <a:off x="703083" y="4782056"/>
            <a:ext cx="260738" cy="32402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83" name="矢印: 右 82">
            <a:extLst>
              <a:ext uri="{FF2B5EF4-FFF2-40B4-BE49-F238E27FC236}">
                <a16:creationId xmlns:a16="http://schemas.microsoft.com/office/drawing/2014/main" id="{AB9E8F63-70DC-4009-ACA6-6EBF36172834}"/>
              </a:ext>
            </a:extLst>
          </p:cNvPr>
          <p:cNvSpPr/>
          <p:nvPr/>
        </p:nvSpPr>
        <p:spPr>
          <a:xfrm rot="8010989">
            <a:off x="668592" y="5629106"/>
            <a:ext cx="225014" cy="32402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84" name="矢印: 右 83">
            <a:extLst>
              <a:ext uri="{FF2B5EF4-FFF2-40B4-BE49-F238E27FC236}">
                <a16:creationId xmlns:a16="http://schemas.microsoft.com/office/drawing/2014/main" id="{16746121-ED2D-48FA-AADD-88128740E453}"/>
              </a:ext>
            </a:extLst>
          </p:cNvPr>
          <p:cNvSpPr/>
          <p:nvPr/>
        </p:nvSpPr>
        <p:spPr>
          <a:xfrm>
            <a:off x="1461692" y="5232497"/>
            <a:ext cx="251227" cy="32402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76" name="楕円 75">
            <a:extLst>
              <a:ext uri="{FF2B5EF4-FFF2-40B4-BE49-F238E27FC236}">
                <a16:creationId xmlns:a16="http://schemas.microsoft.com/office/drawing/2014/main" id="{D3D21C64-28B4-4CF3-AD55-02238A39AADB}"/>
              </a:ext>
            </a:extLst>
          </p:cNvPr>
          <p:cNvSpPr/>
          <p:nvPr/>
        </p:nvSpPr>
        <p:spPr>
          <a:xfrm rot="5400000">
            <a:off x="787911" y="5016551"/>
            <a:ext cx="597811" cy="648070"/>
          </a:xfrm>
          <a:prstGeom prst="ellipse">
            <a:avLst/>
          </a:prstGeom>
          <a:solidFill>
            <a:srgbClr val="FF3300">
              <a:alpha val="27059"/>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pic>
        <p:nvPicPr>
          <p:cNvPr id="8" name="図 7">
            <a:extLst>
              <a:ext uri="{FF2B5EF4-FFF2-40B4-BE49-F238E27FC236}">
                <a16:creationId xmlns:a16="http://schemas.microsoft.com/office/drawing/2014/main" id="{2B64BB27-6CDE-4507-8141-6511B46FD886}"/>
              </a:ext>
            </a:extLst>
          </p:cNvPr>
          <p:cNvPicPr>
            <a:picLocks noChangeAspect="1"/>
          </p:cNvPicPr>
          <p:nvPr/>
        </p:nvPicPr>
        <p:blipFill>
          <a:blip r:embed="rId4"/>
          <a:stretch>
            <a:fillRect/>
          </a:stretch>
        </p:blipFill>
        <p:spPr>
          <a:xfrm>
            <a:off x="440967" y="1766344"/>
            <a:ext cx="1383109" cy="1546736"/>
          </a:xfrm>
          <a:prstGeom prst="rect">
            <a:avLst/>
          </a:prstGeom>
        </p:spPr>
      </p:pic>
      <p:pic>
        <p:nvPicPr>
          <p:cNvPr id="9" name="図 8">
            <a:extLst>
              <a:ext uri="{FF2B5EF4-FFF2-40B4-BE49-F238E27FC236}">
                <a16:creationId xmlns:a16="http://schemas.microsoft.com/office/drawing/2014/main" id="{27CF67E4-4981-4BE0-BDDE-8643F5AFA56E}"/>
              </a:ext>
            </a:extLst>
          </p:cNvPr>
          <p:cNvPicPr>
            <a:picLocks noChangeAspect="1"/>
          </p:cNvPicPr>
          <p:nvPr/>
        </p:nvPicPr>
        <p:blipFill>
          <a:blip r:embed="rId5"/>
          <a:stretch>
            <a:fillRect/>
          </a:stretch>
        </p:blipFill>
        <p:spPr>
          <a:xfrm>
            <a:off x="3412247" y="1833078"/>
            <a:ext cx="1379449" cy="1499463"/>
          </a:xfrm>
          <a:prstGeom prst="rect">
            <a:avLst/>
          </a:prstGeom>
        </p:spPr>
      </p:pic>
      <p:pic>
        <p:nvPicPr>
          <p:cNvPr id="10" name="図 9">
            <a:extLst>
              <a:ext uri="{FF2B5EF4-FFF2-40B4-BE49-F238E27FC236}">
                <a16:creationId xmlns:a16="http://schemas.microsoft.com/office/drawing/2014/main" id="{B8664D58-2B84-49B4-B1E3-A2EDE73015A4}"/>
              </a:ext>
            </a:extLst>
          </p:cNvPr>
          <p:cNvPicPr>
            <a:picLocks noChangeAspect="1"/>
          </p:cNvPicPr>
          <p:nvPr/>
        </p:nvPicPr>
        <p:blipFill>
          <a:blip r:embed="rId6"/>
          <a:stretch>
            <a:fillRect/>
          </a:stretch>
        </p:blipFill>
        <p:spPr>
          <a:xfrm>
            <a:off x="5960653" y="1832653"/>
            <a:ext cx="1365871" cy="1480427"/>
          </a:xfrm>
          <a:prstGeom prst="rect">
            <a:avLst/>
          </a:prstGeom>
        </p:spPr>
      </p:pic>
      <p:pic>
        <p:nvPicPr>
          <p:cNvPr id="11" name="図 10">
            <a:extLst>
              <a:ext uri="{FF2B5EF4-FFF2-40B4-BE49-F238E27FC236}">
                <a16:creationId xmlns:a16="http://schemas.microsoft.com/office/drawing/2014/main" id="{E73C1B82-FBD0-4162-87C5-49D531BB2857}"/>
              </a:ext>
            </a:extLst>
          </p:cNvPr>
          <p:cNvPicPr>
            <a:picLocks noChangeAspect="1"/>
          </p:cNvPicPr>
          <p:nvPr/>
        </p:nvPicPr>
        <p:blipFill>
          <a:blip r:embed="rId7"/>
          <a:stretch>
            <a:fillRect/>
          </a:stretch>
        </p:blipFill>
        <p:spPr>
          <a:xfrm>
            <a:off x="4235165" y="4665128"/>
            <a:ext cx="1633226" cy="1481234"/>
          </a:xfrm>
          <a:prstGeom prst="rect">
            <a:avLst/>
          </a:prstGeom>
        </p:spPr>
      </p:pic>
      <p:sp>
        <p:nvSpPr>
          <p:cNvPr id="40" name="テキスト ボックス 71">
            <a:extLst>
              <a:ext uri="{FF2B5EF4-FFF2-40B4-BE49-F238E27FC236}">
                <a16:creationId xmlns:a16="http://schemas.microsoft.com/office/drawing/2014/main" id="{60EA76EB-EBD5-43A6-9530-6BFC12641564}"/>
              </a:ext>
            </a:extLst>
          </p:cNvPr>
          <p:cNvSpPr txBox="1"/>
          <p:nvPr/>
        </p:nvSpPr>
        <p:spPr>
          <a:xfrm>
            <a:off x="3266816" y="4691984"/>
            <a:ext cx="1547123" cy="50416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b="1" dirty="0">
                <a:latin typeface="ＭＳ Ｐゴシック" panose="020B0600070205080204" pitchFamily="50" charset="-128"/>
                <a:ea typeface="ＭＳ Ｐゴシック" panose="020B0600070205080204" pitchFamily="50" charset="-128"/>
              </a:rPr>
              <a:t>輸出中古車拠点の機能強化</a:t>
            </a:r>
            <a:endParaRPr kumimoji="1" lang="en-US" altLang="ja-JP" sz="800" b="1" dirty="0">
              <a:latin typeface="ＭＳ Ｐゴシック" panose="020B0600070205080204" pitchFamily="50" charset="-128"/>
              <a:ea typeface="ＭＳ Ｐゴシック" panose="020B0600070205080204" pitchFamily="50" charset="-128"/>
            </a:endParaRPr>
          </a:p>
          <a:p>
            <a:r>
              <a:rPr kumimoji="1" lang="ja-JP" altLang="en-US" sz="800" b="1" dirty="0">
                <a:latin typeface="ＭＳ Ｐゴシック" panose="020B0600070205080204" pitchFamily="50" charset="-128"/>
                <a:ea typeface="ＭＳ Ｐゴシック" panose="020B0600070205080204" pitchFamily="50" charset="-128"/>
              </a:rPr>
              <a:t>（集約・再編・拡大）</a:t>
            </a:r>
            <a:endParaRPr kumimoji="1" lang="en-US" altLang="ja-JP" sz="800" b="1" dirty="0">
              <a:latin typeface="ＭＳ Ｐゴシック" panose="020B0600070205080204" pitchFamily="50" charset="-128"/>
              <a:ea typeface="ＭＳ Ｐゴシック" panose="020B0600070205080204" pitchFamily="50" charset="-128"/>
            </a:endParaRPr>
          </a:p>
          <a:p>
            <a:endParaRPr kumimoji="1" lang="ja-JP" altLang="en-US" sz="800" b="1" dirty="0">
              <a:latin typeface="ＭＳ Ｐゴシック" panose="020B0600070205080204" pitchFamily="50" charset="-128"/>
              <a:ea typeface="ＭＳ Ｐゴシック" panose="020B0600070205080204" pitchFamily="50" charset="-128"/>
            </a:endParaRPr>
          </a:p>
        </p:txBody>
      </p:sp>
      <p:sp>
        <p:nvSpPr>
          <p:cNvPr id="41" name="テキスト ボックス 50">
            <a:extLst>
              <a:ext uri="{FF2B5EF4-FFF2-40B4-BE49-F238E27FC236}">
                <a16:creationId xmlns:a16="http://schemas.microsoft.com/office/drawing/2014/main" id="{5CB19EB2-04F2-43A0-9138-AC580CD97D42}"/>
              </a:ext>
            </a:extLst>
          </p:cNvPr>
          <p:cNvSpPr txBox="1"/>
          <p:nvPr/>
        </p:nvSpPr>
        <p:spPr>
          <a:xfrm>
            <a:off x="5686401" y="4868940"/>
            <a:ext cx="2089249" cy="5947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b="1" dirty="0">
                <a:latin typeface="ＭＳ Ｐゴシック" panose="020B0600070205080204" pitchFamily="50" charset="-128"/>
                <a:ea typeface="ＭＳ Ｐゴシック" panose="020B0600070205080204" pitchFamily="50" charset="-128"/>
              </a:rPr>
              <a:t>ユニットロード貨物機能の強化</a:t>
            </a:r>
            <a:endParaRPr kumimoji="1" lang="en-US" altLang="ja-JP" sz="800" b="1" dirty="0">
              <a:latin typeface="ＭＳ Ｐゴシック" panose="020B0600070205080204" pitchFamily="50" charset="-128"/>
              <a:ea typeface="ＭＳ Ｐゴシック" panose="020B0600070205080204" pitchFamily="50" charset="-128"/>
            </a:endParaRPr>
          </a:p>
          <a:p>
            <a:r>
              <a:rPr kumimoji="1" lang="ja-JP" altLang="en-US" sz="800" b="1" dirty="0">
                <a:latin typeface="ＭＳ Ｐゴシック" panose="020B0600070205080204" pitchFamily="50" charset="-128"/>
                <a:ea typeface="ＭＳ Ｐゴシック" panose="020B0600070205080204" pitchFamily="50" charset="-128"/>
              </a:rPr>
              <a:t>コンテナヤードの機能強化・拡大</a:t>
            </a:r>
            <a:endParaRPr kumimoji="1" lang="en-US" altLang="ja-JP" sz="800" b="1" dirty="0">
              <a:latin typeface="ＭＳ Ｐゴシック" panose="020B0600070205080204" pitchFamily="50" charset="-128"/>
              <a:ea typeface="ＭＳ Ｐゴシック" panose="020B060007020508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内航</a:t>
            </a:r>
            <a:r>
              <a:rPr kumimoji="1" lang="en-US" altLang="ja-JP" sz="8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RORO</a:t>
            </a:r>
            <a:r>
              <a:rPr kumimoji="1" lang="ja-JP" altLang="en-US" sz="8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機能強化に向けたヤード再編</a:t>
            </a:r>
            <a:endParaRPr kumimoji="1" lang="en-US" altLang="ja-JP" sz="8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00" b="1" kern="0" dirty="0">
                <a:solidFill>
                  <a:prstClr val="black"/>
                </a:solidFill>
                <a:latin typeface="ＭＳ Ｐゴシック" panose="020B0600070205080204" pitchFamily="50" charset="-128"/>
                <a:ea typeface="ＭＳ Ｐゴシック" panose="020B0600070205080204" pitchFamily="50" charset="-128"/>
              </a:rPr>
              <a:t>共用荷役機械（ストラドルキャリア）の</a:t>
            </a:r>
            <a:endParaRPr kumimoji="1" lang="en-US" altLang="ja-JP" sz="800" b="1" kern="0" dirty="0">
              <a:solidFill>
                <a:prstClr val="black"/>
              </a:solidFill>
              <a:latin typeface="ＭＳ Ｐゴシック" panose="020B0600070205080204" pitchFamily="50" charset="-128"/>
              <a:ea typeface="ＭＳ Ｐゴシック" panose="020B060007020508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00" b="1" kern="0" dirty="0">
                <a:solidFill>
                  <a:prstClr val="black"/>
                </a:solidFill>
                <a:latin typeface="ＭＳ Ｐゴシック" panose="020B0600070205080204" pitchFamily="50" charset="-128"/>
                <a:ea typeface="ＭＳ Ｐゴシック" panose="020B0600070205080204" pitchFamily="50" charset="-128"/>
              </a:rPr>
              <a:t>安定運用</a:t>
            </a:r>
            <a:endParaRPr kumimoji="1" lang="en-US" altLang="ja-JP" sz="8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endParaRPr kumimoji="1" lang="en-US" altLang="ja-JP" sz="800" b="1" dirty="0">
              <a:latin typeface="ＭＳ Ｐゴシック" panose="020B0600070205080204" pitchFamily="50" charset="-128"/>
              <a:ea typeface="ＭＳ Ｐゴシック" panose="020B0600070205080204" pitchFamily="50" charset="-128"/>
            </a:endParaRPr>
          </a:p>
        </p:txBody>
      </p:sp>
      <p:sp>
        <p:nvSpPr>
          <p:cNvPr id="42" name="テキスト ボックス 75">
            <a:extLst>
              <a:ext uri="{FF2B5EF4-FFF2-40B4-BE49-F238E27FC236}">
                <a16:creationId xmlns:a16="http://schemas.microsoft.com/office/drawing/2014/main" id="{5F51A56E-0A85-411F-BF83-B9A5AA80EE32}"/>
              </a:ext>
            </a:extLst>
          </p:cNvPr>
          <p:cNvSpPr txBox="1"/>
          <p:nvPr/>
        </p:nvSpPr>
        <p:spPr>
          <a:xfrm>
            <a:off x="5499200" y="5559095"/>
            <a:ext cx="1337540" cy="17337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b="1" dirty="0">
                <a:latin typeface="ＭＳ Ｐゴシック" panose="020B0600070205080204" pitchFamily="50" charset="-128"/>
                <a:ea typeface="ＭＳ Ｐゴシック" panose="020B0600070205080204" pitchFamily="50" charset="-128"/>
              </a:rPr>
              <a:t>ヤード再編に向けた調整</a:t>
            </a:r>
          </a:p>
        </p:txBody>
      </p:sp>
      <p:sp>
        <p:nvSpPr>
          <p:cNvPr id="85" name="テキスト ボックス 101">
            <a:extLst>
              <a:ext uri="{FF2B5EF4-FFF2-40B4-BE49-F238E27FC236}">
                <a16:creationId xmlns:a16="http://schemas.microsoft.com/office/drawing/2014/main" id="{F349269E-7C2A-4C44-A5FD-C1D80668C14A}"/>
              </a:ext>
            </a:extLst>
          </p:cNvPr>
          <p:cNvSpPr txBox="1"/>
          <p:nvPr/>
        </p:nvSpPr>
        <p:spPr>
          <a:xfrm>
            <a:off x="1864675" y="6545803"/>
            <a:ext cx="1693676" cy="3186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latin typeface="ＭＳ Ｐゴシック" panose="020B0600070205080204" pitchFamily="50" charset="-128"/>
                <a:ea typeface="ＭＳ Ｐゴシック" panose="020B0600070205080204" pitchFamily="50" charset="-128"/>
              </a:rPr>
              <a:t>リニューアルに向けて積極的関与</a:t>
            </a:r>
            <a:endParaRPr kumimoji="1" lang="en-US" altLang="ja-JP" sz="800" dirty="0">
              <a:latin typeface="ＭＳ Ｐゴシック" panose="020B0600070205080204" pitchFamily="50" charset="-128"/>
              <a:ea typeface="ＭＳ Ｐゴシック" panose="020B0600070205080204" pitchFamily="50" charset="-128"/>
            </a:endParaRPr>
          </a:p>
        </p:txBody>
      </p:sp>
      <p:sp>
        <p:nvSpPr>
          <p:cNvPr id="65" name="テキスト ボックス 71">
            <a:extLst>
              <a:ext uri="{FF2B5EF4-FFF2-40B4-BE49-F238E27FC236}">
                <a16:creationId xmlns:a16="http://schemas.microsoft.com/office/drawing/2014/main" id="{5D05B647-1639-43A4-B49D-5F91B996A4E8}"/>
              </a:ext>
            </a:extLst>
          </p:cNvPr>
          <p:cNvSpPr txBox="1"/>
          <p:nvPr/>
        </p:nvSpPr>
        <p:spPr>
          <a:xfrm>
            <a:off x="770786" y="4621420"/>
            <a:ext cx="448441" cy="1647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500" b="1" dirty="0">
                <a:latin typeface="ＭＳ Ｐゴシック" panose="020B0600070205080204" pitchFamily="50" charset="-128"/>
                <a:ea typeface="ＭＳ Ｐゴシック" panose="020B0600070205080204" pitchFamily="50" charset="-128"/>
              </a:rPr>
              <a:t>夕凪地区</a:t>
            </a:r>
            <a:endParaRPr kumimoji="1" lang="en-US" altLang="ja-JP" sz="500" b="1" dirty="0">
              <a:latin typeface="ＭＳ Ｐゴシック" panose="020B0600070205080204" pitchFamily="50" charset="-128"/>
              <a:ea typeface="ＭＳ Ｐゴシック" panose="020B0600070205080204" pitchFamily="50" charset="-128"/>
            </a:endParaRPr>
          </a:p>
          <a:p>
            <a:endParaRPr kumimoji="1" lang="ja-JP" altLang="en-US" sz="500" b="1" dirty="0">
              <a:latin typeface="ＭＳ Ｐゴシック" panose="020B0600070205080204" pitchFamily="50" charset="-128"/>
              <a:ea typeface="ＭＳ Ｐゴシック" panose="020B0600070205080204" pitchFamily="50" charset="-128"/>
            </a:endParaRPr>
          </a:p>
        </p:txBody>
      </p:sp>
      <p:sp>
        <p:nvSpPr>
          <p:cNvPr id="66" name="テキスト ボックス 71">
            <a:extLst>
              <a:ext uri="{FF2B5EF4-FFF2-40B4-BE49-F238E27FC236}">
                <a16:creationId xmlns:a16="http://schemas.microsoft.com/office/drawing/2014/main" id="{731FEABC-6B43-4F21-B723-28BCEE9F8712}"/>
              </a:ext>
            </a:extLst>
          </p:cNvPr>
          <p:cNvSpPr txBox="1"/>
          <p:nvPr/>
        </p:nvSpPr>
        <p:spPr>
          <a:xfrm>
            <a:off x="1427761" y="5110649"/>
            <a:ext cx="448441" cy="1647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500" b="1" dirty="0">
                <a:latin typeface="ＭＳ Ｐゴシック" panose="020B0600070205080204" pitchFamily="50" charset="-128"/>
                <a:ea typeface="ＭＳ Ｐゴシック" panose="020B0600070205080204" pitchFamily="50" charset="-128"/>
              </a:rPr>
              <a:t>助松地区</a:t>
            </a:r>
            <a:endParaRPr kumimoji="1" lang="en-US" altLang="ja-JP" sz="500" b="1" dirty="0">
              <a:latin typeface="ＭＳ Ｐゴシック" panose="020B0600070205080204" pitchFamily="50" charset="-128"/>
              <a:ea typeface="ＭＳ Ｐゴシック" panose="020B0600070205080204" pitchFamily="50" charset="-128"/>
            </a:endParaRPr>
          </a:p>
          <a:p>
            <a:endParaRPr kumimoji="1" lang="ja-JP" altLang="en-US" sz="500" b="1" dirty="0">
              <a:latin typeface="ＭＳ Ｐゴシック" panose="020B0600070205080204" pitchFamily="50" charset="-128"/>
              <a:ea typeface="ＭＳ Ｐゴシック" panose="020B0600070205080204" pitchFamily="50" charset="-128"/>
            </a:endParaRPr>
          </a:p>
        </p:txBody>
      </p:sp>
      <p:sp>
        <p:nvSpPr>
          <p:cNvPr id="86" name="正方形/長方形 85">
            <a:extLst>
              <a:ext uri="{FF2B5EF4-FFF2-40B4-BE49-F238E27FC236}">
                <a16:creationId xmlns:a16="http://schemas.microsoft.com/office/drawing/2014/main" id="{B780AC61-4130-4D44-8138-C5408796DB3A}"/>
              </a:ext>
            </a:extLst>
          </p:cNvPr>
          <p:cNvSpPr/>
          <p:nvPr/>
        </p:nvSpPr>
        <p:spPr>
          <a:xfrm>
            <a:off x="0" y="540000"/>
            <a:ext cx="9144000" cy="107950"/>
          </a:xfrm>
          <a:prstGeom prst="rect">
            <a:avLst/>
          </a:prstGeom>
          <a:gradFill flip="none" rotWithShape="1">
            <a:gsLst>
              <a:gs pos="3000">
                <a:srgbClr val="0070C0"/>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70000"/>
              <a:buFont typeface="Wingdings" pitchFamily="2" charset="2"/>
              <a:buNone/>
              <a:defRPr/>
            </a:pPr>
            <a:endParaRPr lang="ja-JP" altLang="en-US" dirty="0"/>
          </a:p>
        </p:txBody>
      </p:sp>
      <p:pic>
        <p:nvPicPr>
          <p:cNvPr id="88" name="図 87">
            <a:extLst>
              <a:ext uri="{FF2B5EF4-FFF2-40B4-BE49-F238E27FC236}">
                <a16:creationId xmlns:a16="http://schemas.microsoft.com/office/drawing/2014/main" id="{30C35991-7DD1-4A08-A2F9-79FB7AB93DF8}"/>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35540" y="-64703"/>
            <a:ext cx="720561" cy="580275"/>
          </a:xfrm>
          <a:prstGeom prst="rect">
            <a:avLst/>
          </a:prstGeom>
        </p:spPr>
      </p:pic>
      <p:sp>
        <p:nvSpPr>
          <p:cNvPr id="3" name="テキスト ボックス 71">
            <a:extLst>
              <a:ext uri="{FF2B5EF4-FFF2-40B4-BE49-F238E27FC236}">
                <a16:creationId xmlns:a16="http://schemas.microsoft.com/office/drawing/2014/main" id="{5757E055-6115-BE43-1265-A5212EB40C7F}"/>
              </a:ext>
            </a:extLst>
          </p:cNvPr>
          <p:cNvSpPr txBox="1"/>
          <p:nvPr/>
        </p:nvSpPr>
        <p:spPr>
          <a:xfrm>
            <a:off x="1519065" y="5580797"/>
            <a:ext cx="979578" cy="2876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b="1" dirty="0">
                <a:solidFill>
                  <a:schemeClr val="tx1"/>
                </a:solidFill>
                <a:latin typeface="ＭＳ Ｐゴシック" panose="020B0600070205080204" pitchFamily="50" charset="-128"/>
                <a:ea typeface="ＭＳ Ｐゴシック" panose="020B0600070205080204" pitchFamily="50" charset="-128"/>
              </a:rPr>
              <a:t>運営範囲の拡大</a:t>
            </a:r>
            <a:endParaRPr kumimoji="1" lang="en-US" altLang="ja-JP" sz="8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91111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F05DC5D-B50A-4794-B4E6-CE467223F6EF}"/>
              </a:ext>
            </a:extLst>
          </p:cNvPr>
          <p:cNvPicPr>
            <a:picLocks noChangeAspect="1"/>
          </p:cNvPicPr>
          <p:nvPr/>
        </p:nvPicPr>
        <p:blipFill>
          <a:blip r:embed="rId3"/>
          <a:stretch>
            <a:fillRect/>
          </a:stretch>
        </p:blipFill>
        <p:spPr>
          <a:xfrm>
            <a:off x="4242721" y="3009898"/>
            <a:ext cx="4005419" cy="3859102"/>
          </a:xfrm>
          <a:prstGeom prst="rect">
            <a:avLst/>
          </a:prstGeom>
        </p:spPr>
      </p:pic>
      <p:pic>
        <p:nvPicPr>
          <p:cNvPr id="3" name="図 2">
            <a:extLst>
              <a:ext uri="{FF2B5EF4-FFF2-40B4-BE49-F238E27FC236}">
                <a16:creationId xmlns:a16="http://schemas.microsoft.com/office/drawing/2014/main" id="{F49B0257-7B54-4629-A42A-BCAB5A659B10}"/>
              </a:ext>
            </a:extLst>
          </p:cNvPr>
          <p:cNvPicPr>
            <a:picLocks noChangeAspect="1"/>
          </p:cNvPicPr>
          <p:nvPr/>
        </p:nvPicPr>
        <p:blipFill>
          <a:blip r:embed="rId4"/>
          <a:stretch>
            <a:fillRect/>
          </a:stretch>
        </p:blipFill>
        <p:spPr>
          <a:xfrm>
            <a:off x="363704" y="1289356"/>
            <a:ext cx="3627434" cy="3103133"/>
          </a:xfrm>
          <a:prstGeom prst="rect">
            <a:avLst/>
          </a:prstGeom>
        </p:spPr>
      </p:pic>
      <p:sp>
        <p:nvSpPr>
          <p:cNvPr id="15" name="Rectangle 9"/>
          <p:cNvSpPr txBox="1">
            <a:spLocks noChangeArrowheads="1"/>
          </p:cNvSpPr>
          <p:nvPr/>
        </p:nvSpPr>
        <p:spPr bwMode="auto">
          <a:xfrm>
            <a:off x="-1" y="0"/>
            <a:ext cx="5065133" cy="53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eaLnBrk="1" fontAlgn="auto" hangingPunct="1">
              <a:spcAft>
                <a:spcPts val="0"/>
              </a:spcAft>
              <a:buClr>
                <a:schemeClr val="tx2"/>
              </a:buClr>
              <a:buSzPct val="70000"/>
              <a:buFont typeface="Wingdings" pitchFamily="2" charset="2"/>
              <a:buNone/>
              <a:defRPr/>
            </a:pPr>
            <a:r>
              <a:rPr lang="en-US" altLang="ja-JP" sz="2800" dirty="0">
                <a:latin typeface="+mj-ea"/>
              </a:rPr>
              <a:t>Ⅱ</a:t>
            </a:r>
            <a:r>
              <a:rPr lang="ja-JP" altLang="en-US" sz="2800" dirty="0">
                <a:latin typeface="+mj-ea"/>
              </a:rPr>
              <a:t>　経営理念と長期事業展望　　</a:t>
            </a:r>
          </a:p>
        </p:txBody>
      </p:sp>
      <p:sp>
        <p:nvSpPr>
          <p:cNvPr id="2" name="スライド番号プレースホルダー 1"/>
          <p:cNvSpPr>
            <a:spLocks noGrp="1"/>
          </p:cNvSpPr>
          <p:nvPr>
            <p:ph type="sldNum" sz="quarter" idx="12"/>
          </p:nvPr>
        </p:nvSpPr>
        <p:spPr>
          <a:xfrm>
            <a:off x="7020272" y="6381328"/>
            <a:ext cx="2057400" cy="365125"/>
          </a:xfrm>
        </p:spPr>
        <p:txBody>
          <a:bodyPr/>
          <a:lstStyle/>
          <a:p>
            <a:pPr>
              <a:defRPr/>
            </a:pPr>
            <a:fld id="{4288CE7F-2DDF-4797-8479-AABA60C08783}" type="slidenum">
              <a:rPr lang="en-US" altLang="ja-JP" sz="1800" smtClean="0"/>
              <a:pPr>
                <a:defRPr/>
              </a:pPr>
              <a:t>13</a:t>
            </a:fld>
            <a:endParaRPr lang="en-US" altLang="ja-JP" sz="1800" dirty="0"/>
          </a:p>
        </p:txBody>
      </p:sp>
      <p:sp>
        <p:nvSpPr>
          <p:cNvPr id="11" name="矢印: 折線 10">
            <a:extLst>
              <a:ext uri="{FF2B5EF4-FFF2-40B4-BE49-F238E27FC236}">
                <a16:creationId xmlns:a16="http://schemas.microsoft.com/office/drawing/2014/main" id="{11066EFE-5857-4F1F-9840-E70C6162F279}"/>
              </a:ext>
            </a:extLst>
          </p:cNvPr>
          <p:cNvSpPr/>
          <p:nvPr/>
        </p:nvSpPr>
        <p:spPr>
          <a:xfrm flipV="1">
            <a:off x="2081650" y="4698729"/>
            <a:ext cx="1914904" cy="1528265"/>
          </a:xfrm>
          <a:prstGeom prst="bentArrow">
            <a:avLst>
              <a:gd name="adj1" fmla="val 39430"/>
              <a:gd name="adj2" fmla="val 39831"/>
              <a:gd name="adj3" fmla="val 37025"/>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テキスト ボックス 132">
            <a:extLst>
              <a:ext uri="{FF2B5EF4-FFF2-40B4-BE49-F238E27FC236}">
                <a16:creationId xmlns:a16="http://schemas.microsoft.com/office/drawing/2014/main" id="{A412BC6D-2F27-443E-8FD3-9BE117AFD853}"/>
              </a:ext>
            </a:extLst>
          </p:cNvPr>
          <p:cNvSpPr txBox="1"/>
          <p:nvPr/>
        </p:nvSpPr>
        <p:spPr>
          <a:xfrm>
            <a:off x="2874521" y="3794415"/>
            <a:ext cx="1341064" cy="553540"/>
          </a:xfrm>
          <a:prstGeom prst="rect">
            <a:avLst/>
          </a:prstGeom>
          <a:ln/>
        </p:spPr>
        <p:style>
          <a:lnRef idx="2">
            <a:schemeClr val="dk1"/>
          </a:lnRef>
          <a:fillRef idx="1">
            <a:schemeClr val="lt1"/>
          </a:fillRef>
          <a:effectRef idx="0">
            <a:schemeClr val="dk1"/>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50" b="1" dirty="0">
                <a:solidFill>
                  <a:srgbClr val="FF0000"/>
                </a:solidFill>
                <a:latin typeface="ＭＳ Ｐゴシック" panose="020B0600070205080204" pitchFamily="50" charset="-128"/>
                <a:ea typeface="ＭＳ Ｐゴシック" panose="020B0600070205080204" pitchFamily="50" charset="-128"/>
              </a:rPr>
              <a:t>（課題）</a:t>
            </a:r>
            <a:endParaRPr kumimoji="1" lang="en-US" altLang="ja-JP" sz="1050" b="1" dirty="0">
              <a:solidFill>
                <a:srgbClr val="FF0000"/>
              </a:solidFill>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・船舶の大型化</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・ヤードの拡張</a:t>
            </a:r>
          </a:p>
        </p:txBody>
      </p:sp>
      <p:cxnSp>
        <p:nvCxnSpPr>
          <p:cNvPr id="35" name="直線矢印コネクタ 34">
            <a:extLst>
              <a:ext uri="{FF2B5EF4-FFF2-40B4-BE49-F238E27FC236}">
                <a16:creationId xmlns:a16="http://schemas.microsoft.com/office/drawing/2014/main" id="{104B84BD-6B24-4548-A554-1B034B57078F}"/>
              </a:ext>
            </a:extLst>
          </p:cNvPr>
          <p:cNvCxnSpPr>
            <a:cxnSpLocks/>
          </p:cNvCxnSpPr>
          <p:nvPr/>
        </p:nvCxnSpPr>
        <p:spPr>
          <a:xfrm flipV="1">
            <a:off x="3309839" y="3616273"/>
            <a:ext cx="0" cy="1919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テキスト ボックス 137">
            <a:extLst>
              <a:ext uri="{FF2B5EF4-FFF2-40B4-BE49-F238E27FC236}">
                <a16:creationId xmlns:a16="http://schemas.microsoft.com/office/drawing/2014/main" id="{7F38E3D2-7A6C-4A55-B4C9-06A2A193BA82}"/>
              </a:ext>
            </a:extLst>
          </p:cNvPr>
          <p:cNvSpPr txBox="1"/>
          <p:nvPr/>
        </p:nvSpPr>
        <p:spPr>
          <a:xfrm>
            <a:off x="5218467" y="1521669"/>
            <a:ext cx="1999529" cy="732392"/>
          </a:xfrm>
          <a:prstGeom prst="rect">
            <a:avLst/>
          </a:prstGeom>
          <a:ln/>
        </p:spPr>
        <p:style>
          <a:lnRef idx="2">
            <a:schemeClr val="dk1"/>
          </a:lnRef>
          <a:fillRef idx="1">
            <a:schemeClr val="lt1"/>
          </a:fillRef>
          <a:effectRef idx="0">
            <a:schemeClr val="dk1"/>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50" b="1" dirty="0">
                <a:solidFill>
                  <a:srgbClr val="FF0000"/>
                </a:solidFill>
                <a:latin typeface="ＭＳ Ｐゴシック" panose="020B0600070205080204" pitchFamily="50" charset="-128"/>
                <a:ea typeface="ＭＳ Ｐゴシック" panose="020B0600070205080204" pitchFamily="50" charset="-128"/>
              </a:rPr>
              <a:t>（課題）</a:t>
            </a:r>
            <a:endParaRPr kumimoji="1" lang="en-US" altLang="ja-JP" sz="1050" b="1" dirty="0">
              <a:solidFill>
                <a:srgbClr val="FF0000"/>
              </a:solidFill>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a:t>
            </a:r>
            <a:r>
              <a:rPr kumimoji="1" lang="ja-JP" altLang="en-US" sz="1050" dirty="0">
                <a:latin typeface="ＭＳ Ｐゴシック" panose="020B0600070205080204" pitchFamily="50" charset="-128"/>
              </a:rPr>
              <a:t>・コンテナヤードの拡張</a:t>
            </a:r>
            <a:endParaRPr kumimoji="1" lang="en-US" altLang="ja-JP" sz="1050" dirty="0">
              <a:latin typeface="ＭＳ Ｐゴシック" panose="020B0600070205080204" pitchFamily="50" charset="-128"/>
            </a:endParaRPr>
          </a:p>
          <a:p>
            <a:r>
              <a:rPr kumimoji="1" lang="ja-JP" altLang="en-US" sz="1050" dirty="0">
                <a:latin typeface="ＭＳ Ｐゴシック" panose="020B0600070205080204" pitchFamily="50" charset="-128"/>
              </a:rPr>
              <a:t>　・シャーシ、バンプールの整備</a:t>
            </a:r>
            <a:endParaRPr kumimoji="1" lang="en-US" altLang="ja-JP" sz="1050" dirty="0">
              <a:latin typeface="ＭＳ Ｐゴシック" panose="020B0600070205080204" pitchFamily="50" charset="-128"/>
            </a:endParaRPr>
          </a:p>
          <a:p>
            <a:r>
              <a:rPr kumimoji="1" lang="ja-JP" altLang="en-US" sz="1050" dirty="0">
                <a:latin typeface="ＭＳ Ｐゴシック" panose="020B0600070205080204" pitchFamily="50" charset="-128"/>
              </a:rPr>
              <a:t>　・代替ヤードの確保</a:t>
            </a:r>
            <a:endParaRPr kumimoji="1" lang="en-US" altLang="ja-JP" sz="1050" dirty="0">
              <a:latin typeface="ＭＳ Ｐゴシック" panose="020B0600070205080204" pitchFamily="50" charset="-128"/>
            </a:endParaRPr>
          </a:p>
          <a:p>
            <a:endParaRPr kumimoji="1" lang="ja-JP" altLang="en-US" sz="1050" dirty="0">
              <a:latin typeface="ＭＳ Ｐゴシック" panose="020B0600070205080204" pitchFamily="50" charset="-128"/>
              <a:ea typeface="ＭＳ Ｐゴシック" panose="020B0600070205080204" pitchFamily="50" charset="-128"/>
            </a:endParaRPr>
          </a:p>
        </p:txBody>
      </p:sp>
      <p:sp>
        <p:nvSpPr>
          <p:cNvPr id="41" name="テキスト ボックス 160">
            <a:extLst>
              <a:ext uri="{FF2B5EF4-FFF2-40B4-BE49-F238E27FC236}">
                <a16:creationId xmlns:a16="http://schemas.microsoft.com/office/drawing/2014/main" id="{3055D150-0AA4-44F4-8078-DD1853DDBF63}"/>
              </a:ext>
            </a:extLst>
          </p:cNvPr>
          <p:cNvSpPr txBox="1"/>
          <p:nvPr/>
        </p:nvSpPr>
        <p:spPr>
          <a:xfrm>
            <a:off x="2763808" y="795247"/>
            <a:ext cx="2301325" cy="1056075"/>
          </a:xfrm>
          <a:prstGeom prst="rect">
            <a:avLst/>
          </a:prstGeom>
          <a:noFill/>
          <a:ln/>
        </p:spPr>
        <p:style>
          <a:lnRef idx="2">
            <a:schemeClr val="dk1"/>
          </a:lnRef>
          <a:fillRef idx="1">
            <a:schemeClr val="lt1"/>
          </a:fillRef>
          <a:effectRef idx="0">
            <a:schemeClr val="dk1"/>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00" b="1" dirty="0">
                <a:solidFill>
                  <a:srgbClr val="FF0000"/>
                </a:solidFill>
                <a:latin typeface="+mj-ea"/>
                <a:ea typeface="+mj-ea"/>
              </a:rPr>
              <a:t>（課題）</a:t>
            </a:r>
            <a:endParaRPr kumimoji="1" lang="en-US" altLang="ja-JP" sz="1000" b="1" dirty="0">
              <a:solidFill>
                <a:srgbClr val="FF0000"/>
              </a:solidFill>
              <a:latin typeface="+mj-ea"/>
              <a:ea typeface="+mj-ea"/>
            </a:endParaRPr>
          </a:p>
          <a:p>
            <a:r>
              <a:rPr kumimoji="1" lang="ja-JP" altLang="en-US" sz="1000" dirty="0">
                <a:latin typeface="+mj-ea"/>
                <a:ea typeface="+mj-ea"/>
              </a:rPr>
              <a:t>　・中古車輸出拠点機能の強化</a:t>
            </a:r>
            <a:endParaRPr kumimoji="1" lang="en-US" altLang="ja-JP" sz="1000" dirty="0">
              <a:latin typeface="+mj-ea"/>
              <a:ea typeface="+mj-ea"/>
            </a:endParaRPr>
          </a:p>
          <a:p>
            <a:r>
              <a:rPr kumimoji="1" lang="ja-JP" altLang="en-US" sz="1000" dirty="0">
                <a:latin typeface="+mj-ea"/>
                <a:ea typeface="+mj-ea"/>
              </a:rPr>
              <a:t>　　（検査場等の整備）</a:t>
            </a:r>
            <a:endParaRPr kumimoji="1" lang="en-US" altLang="ja-JP" sz="1000" dirty="0">
              <a:latin typeface="+mj-ea"/>
              <a:ea typeface="+mj-ea"/>
            </a:endParaRPr>
          </a:p>
          <a:p>
            <a:r>
              <a:rPr kumimoji="1" lang="ja-JP" altLang="en-US" sz="1000" dirty="0">
                <a:latin typeface="+mj-ea"/>
                <a:ea typeface="+mj-ea"/>
              </a:rPr>
              <a:t>　・ヤード返還に伴う代替ヤードの整備</a:t>
            </a:r>
            <a:endParaRPr kumimoji="1" lang="en-US" altLang="ja-JP" sz="1000" dirty="0">
              <a:latin typeface="+mj-ea"/>
              <a:ea typeface="+mj-ea"/>
            </a:endParaRPr>
          </a:p>
          <a:p>
            <a:r>
              <a:rPr kumimoji="1" lang="ja-JP" altLang="en-US" sz="1000" dirty="0">
                <a:latin typeface="+mj-ea"/>
                <a:ea typeface="+mj-ea"/>
              </a:rPr>
              <a:t>　・船舶の大型化への対応</a:t>
            </a:r>
            <a:endParaRPr kumimoji="1" lang="en-US" altLang="ja-JP" sz="1000" dirty="0">
              <a:latin typeface="+mj-ea"/>
              <a:ea typeface="+mj-ea"/>
            </a:endParaRPr>
          </a:p>
          <a:p>
            <a:r>
              <a:rPr kumimoji="1" lang="ja-JP" altLang="en-US" sz="1000" dirty="0">
                <a:latin typeface="+mj-ea"/>
                <a:ea typeface="+mj-ea"/>
              </a:rPr>
              <a:t>　・夕凪</a:t>
            </a:r>
            <a:r>
              <a:rPr kumimoji="1" lang="en-US" altLang="ja-JP" sz="1000" dirty="0">
                <a:latin typeface="+mj-ea"/>
                <a:ea typeface="+mj-ea"/>
              </a:rPr>
              <a:t>2</a:t>
            </a:r>
            <a:r>
              <a:rPr kumimoji="1" lang="ja-JP" altLang="en-US" sz="1000" dirty="0">
                <a:latin typeface="+mj-ea"/>
                <a:ea typeface="+mj-ea"/>
              </a:rPr>
              <a:t>号岸壁の早期完成</a:t>
            </a:r>
          </a:p>
          <a:p>
            <a:endParaRPr kumimoji="1" lang="ja-JP" altLang="en-US" sz="1000" dirty="0">
              <a:latin typeface="+mj-ea"/>
              <a:ea typeface="+mj-ea"/>
            </a:endParaRPr>
          </a:p>
        </p:txBody>
      </p:sp>
      <p:cxnSp>
        <p:nvCxnSpPr>
          <p:cNvPr id="43" name="直線矢印コネクタ 42">
            <a:extLst>
              <a:ext uri="{FF2B5EF4-FFF2-40B4-BE49-F238E27FC236}">
                <a16:creationId xmlns:a16="http://schemas.microsoft.com/office/drawing/2014/main" id="{E3B63A61-2E76-4911-A5F9-7E31C252AC64}"/>
              </a:ext>
            </a:extLst>
          </p:cNvPr>
          <p:cNvCxnSpPr>
            <a:cxnSpLocks/>
            <a:stCxn id="34" idx="1"/>
          </p:cNvCxnSpPr>
          <p:nvPr/>
        </p:nvCxnSpPr>
        <p:spPr>
          <a:xfrm flipH="1" flipV="1">
            <a:off x="2455539" y="3443641"/>
            <a:ext cx="418982" cy="6275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直線矢印コネクタ 44">
            <a:extLst>
              <a:ext uri="{FF2B5EF4-FFF2-40B4-BE49-F238E27FC236}">
                <a16:creationId xmlns:a16="http://schemas.microsoft.com/office/drawing/2014/main" id="{924B3B13-65ED-477F-9F48-F7E51E982A1F}"/>
              </a:ext>
            </a:extLst>
          </p:cNvPr>
          <p:cNvCxnSpPr>
            <a:cxnSpLocks/>
            <a:stCxn id="37" idx="1"/>
          </p:cNvCxnSpPr>
          <p:nvPr/>
        </p:nvCxnSpPr>
        <p:spPr>
          <a:xfrm flipH="1">
            <a:off x="3495749" y="1887865"/>
            <a:ext cx="1722718" cy="11992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テキスト ボックス 98">
            <a:extLst>
              <a:ext uri="{FF2B5EF4-FFF2-40B4-BE49-F238E27FC236}">
                <a16:creationId xmlns:a16="http://schemas.microsoft.com/office/drawing/2014/main" id="{73E0F082-2F95-4317-836C-5D0843174811}"/>
              </a:ext>
            </a:extLst>
          </p:cNvPr>
          <p:cNvSpPr txBox="1"/>
          <p:nvPr/>
        </p:nvSpPr>
        <p:spPr>
          <a:xfrm>
            <a:off x="7491332" y="3021714"/>
            <a:ext cx="1478787" cy="81587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en-US" altLang="ja-JP" sz="1050" b="1" dirty="0">
              <a:latin typeface="ＭＳ Ｐゴシック" panose="020B0600070205080204" pitchFamily="50" charset="-128"/>
              <a:ea typeface="ＭＳ Ｐゴシック" panose="020B0600070205080204" pitchFamily="50" charset="-128"/>
            </a:endParaRPr>
          </a:p>
          <a:p>
            <a:r>
              <a:rPr kumimoji="1" lang="ja-JP" altLang="en-US" sz="1050" b="1" dirty="0">
                <a:latin typeface="ＭＳ Ｐゴシック" panose="020B0600070205080204" pitchFamily="50" charset="-128"/>
                <a:ea typeface="ＭＳ Ｐゴシック" panose="020B0600070205080204" pitchFamily="50" charset="-128"/>
              </a:rPr>
              <a:t>段階的に</a:t>
            </a:r>
            <a:endParaRPr kumimoji="1" lang="en-US" altLang="ja-JP" sz="1050" b="1" dirty="0">
              <a:latin typeface="ＭＳ Ｐゴシック" panose="020B0600070205080204" pitchFamily="50" charset="-128"/>
              <a:ea typeface="ＭＳ Ｐゴシック" panose="020B0600070205080204" pitchFamily="50" charset="-128"/>
            </a:endParaRPr>
          </a:p>
          <a:p>
            <a:r>
              <a:rPr kumimoji="1" lang="ja-JP" altLang="en-US" sz="1050" b="1" dirty="0">
                <a:latin typeface="ＭＳ Ｐゴシック" panose="020B0600070205080204" pitchFamily="50" charset="-128"/>
                <a:ea typeface="ＭＳ Ｐゴシック" panose="020B0600070205080204" pitchFamily="50" charset="-128"/>
              </a:rPr>
              <a:t>中古車輸出機能を</a:t>
            </a:r>
            <a:endParaRPr kumimoji="1" lang="en-US" altLang="ja-JP" sz="1050" b="1" dirty="0">
              <a:latin typeface="ＭＳ Ｐゴシック" panose="020B0600070205080204" pitchFamily="50" charset="-128"/>
              <a:ea typeface="ＭＳ Ｐゴシック" panose="020B0600070205080204" pitchFamily="50" charset="-128"/>
            </a:endParaRPr>
          </a:p>
          <a:p>
            <a:r>
              <a:rPr kumimoji="1" lang="ja-JP" altLang="en-US" sz="1050" b="1" dirty="0">
                <a:latin typeface="ＭＳ Ｐゴシック" panose="020B0600070205080204" pitchFamily="50" charset="-128"/>
                <a:ea typeface="ＭＳ Ｐゴシック" panose="020B0600070205080204" pitchFamily="50" charset="-128"/>
              </a:rPr>
              <a:t>移転</a:t>
            </a:r>
            <a:endParaRPr kumimoji="1" lang="en-US" altLang="ja-JP" sz="1050" b="1" dirty="0">
              <a:latin typeface="ＭＳ Ｐゴシック" panose="020B0600070205080204" pitchFamily="50" charset="-128"/>
              <a:ea typeface="ＭＳ Ｐゴシック" panose="020B0600070205080204" pitchFamily="50" charset="-128"/>
            </a:endParaRPr>
          </a:p>
          <a:p>
            <a:endParaRPr kumimoji="1" lang="ja-JP" altLang="en-US" sz="1050" b="1" dirty="0">
              <a:latin typeface="ＭＳ Ｐゴシック" panose="020B0600070205080204" pitchFamily="50" charset="-128"/>
              <a:ea typeface="ＭＳ Ｐゴシック" panose="020B0600070205080204" pitchFamily="50" charset="-128"/>
            </a:endParaRPr>
          </a:p>
        </p:txBody>
      </p:sp>
      <p:sp>
        <p:nvSpPr>
          <p:cNvPr id="49" name="テキスト ボックス 243">
            <a:extLst>
              <a:ext uri="{FF2B5EF4-FFF2-40B4-BE49-F238E27FC236}">
                <a16:creationId xmlns:a16="http://schemas.microsoft.com/office/drawing/2014/main" id="{837723BB-C28D-42DD-B528-900C1E384B36}"/>
              </a:ext>
            </a:extLst>
          </p:cNvPr>
          <p:cNvSpPr txBox="1"/>
          <p:nvPr/>
        </p:nvSpPr>
        <p:spPr>
          <a:xfrm>
            <a:off x="7021941" y="5817910"/>
            <a:ext cx="1728192" cy="707434"/>
          </a:xfrm>
          <a:prstGeom prst="rect">
            <a:avLst/>
          </a:prstGeom>
          <a:ln/>
        </p:spPr>
        <p:style>
          <a:lnRef idx="2">
            <a:schemeClr val="dk1"/>
          </a:lnRef>
          <a:fillRef idx="1">
            <a:schemeClr val="lt1"/>
          </a:fillRef>
          <a:effectRef idx="0">
            <a:schemeClr val="dk1"/>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80975" indent="-180975"/>
            <a:r>
              <a:rPr kumimoji="1" lang="ja-JP" altLang="en-US" sz="1000" b="1" dirty="0">
                <a:solidFill>
                  <a:schemeClr val="tx1"/>
                </a:solidFill>
                <a:latin typeface="+mj-ea"/>
                <a:ea typeface="+mj-ea"/>
              </a:rPr>
              <a:t>☛コンテナターミナル・</a:t>
            </a:r>
            <a:r>
              <a:rPr kumimoji="1" lang="en-US" altLang="ja-JP" sz="1000" b="1" dirty="0">
                <a:solidFill>
                  <a:schemeClr val="tx1"/>
                </a:solidFill>
                <a:latin typeface="+mj-ea"/>
                <a:ea typeface="+mj-ea"/>
              </a:rPr>
              <a:t>RORO</a:t>
            </a:r>
          </a:p>
          <a:p>
            <a:pPr marL="180975" indent="-180975"/>
            <a:r>
              <a:rPr kumimoji="1" lang="ja-JP" altLang="en-US" sz="1000" b="1" dirty="0">
                <a:solidFill>
                  <a:schemeClr val="tx1"/>
                </a:solidFill>
                <a:latin typeface="+mj-ea"/>
                <a:ea typeface="+mj-ea"/>
              </a:rPr>
              <a:t>   機能の強化と拡大</a:t>
            </a:r>
            <a:endParaRPr kumimoji="1" lang="en-US" altLang="ja-JP" sz="1000" b="1" dirty="0">
              <a:solidFill>
                <a:schemeClr val="tx1"/>
              </a:solidFill>
              <a:latin typeface="+mj-ea"/>
              <a:ea typeface="+mj-ea"/>
            </a:endParaRPr>
          </a:p>
          <a:p>
            <a:pPr marL="180975" indent="-180975"/>
            <a:r>
              <a:rPr kumimoji="1" lang="ja-JP" altLang="en-US" sz="1000" b="1" dirty="0">
                <a:solidFill>
                  <a:schemeClr val="tx1"/>
                </a:solidFill>
                <a:latin typeface="+mj-ea"/>
                <a:ea typeface="+mj-ea"/>
              </a:rPr>
              <a:t>☛外内貿ネットワークの</a:t>
            </a:r>
            <a:endParaRPr kumimoji="1" lang="en-US" altLang="ja-JP" sz="1000" b="1" dirty="0">
              <a:solidFill>
                <a:schemeClr val="tx1"/>
              </a:solidFill>
              <a:latin typeface="+mj-ea"/>
              <a:ea typeface="+mj-ea"/>
            </a:endParaRPr>
          </a:p>
          <a:p>
            <a:pPr marL="180975" indent="-180975"/>
            <a:r>
              <a:rPr kumimoji="1" lang="ja-JP" altLang="en-US" sz="1000" b="1" dirty="0">
                <a:solidFill>
                  <a:schemeClr val="tx1"/>
                </a:solidFill>
                <a:latin typeface="+mj-ea"/>
                <a:ea typeface="+mj-ea"/>
              </a:rPr>
              <a:t>　　利便性向上</a:t>
            </a:r>
          </a:p>
          <a:p>
            <a:endParaRPr kumimoji="1" lang="en-US" altLang="ja-JP" sz="1000" b="1" dirty="0">
              <a:solidFill>
                <a:schemeClr val="tx1"/>
              </a:solidFill>
              <a:latin typeface="+mj-ea"/>
              <a:ea typeface="+mj-ea"/>
            </a:endParaRPr>
          </a:p>
          <a:p>
            <a:endParaRPr kumimoji="1" lang="ja-JP" altLang="en-US" sz="1000" b="1" dirty="0">
              <a:solidFill>
                <a:schemeClr val="tx1"/>
              </a:solidFill>
              <a:latin typeface="+mj-ea"/>
              <a:ea typeface="+mj-ea"/>
            </a:endParaRPr>
          </a:p>
        </p:txBody>
      </p:sp>
      <p:sp>
        <p:nvSpPr>
          <p:cNvPr id="51" name="テキスト ボックス 245">
            <a:extLst>
              <a:ext uri="{FF2B5EF4-FFF2-40B4-BE49-F238E27FC236}">
                <a16:creationId xmlns:a16="http://schemas.microsoft.com/office/drawing/2014/main" id="{13F825CD-3EE1-47CC-B7A0-E35030C3B2E9}"/>
              </a:ext>
            </a:extLst>
          </p:cNvPr>
          <p:cNvSpPr txBox="1"/>
          <p:nvPr/>
        </p:nvSpPr>
        <p:spPr>
          <a:xfrm>
            <a:off x="4626109" y="3376755"/>
            <a:ext cx="2476849" cy="41387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b="1" dirty="0">
                <a:latin typeface="ＭＳ Ｐゴシック" panose="020B0600070205080204" pitchFamily="50" charset="-128"/>
                <a:ea typeface="ＭＳ Ｐゴシック" panose="020B0600070205080204" pitchFamily="50" charset="-128"/>
              </a:rPr>
              <a:t>中古車輸出機能の集約と機能強化</a:t>
            </a:r>
            <a:endParaRPr kumimoji="1" lang="en-US" altLang="ja-JP" sz="1200" b="1" dirty="0">
              <a:latin typeface="ＭＳ Ｐゴシック" panose="020B0600070205080204" pitchFamily="50" charset="-128"/>
              <a:ea typeface="ＭＳ Ｐゴシック" panose="020B0600070205080204" pitchFamily="50" charset="-128"/>
            </a:endParaRPr>
          </a:p>
        </p:txBody>
      </p:sp>
      <p:sp>
        <p:nvSpPr>
          <p:cNvPr id="96" name="四角形: 角を丸くする 95">
            <a:extLst>
              <a:ext uri="{FF2B5EF4-FFF2-40B4-BE49-F238E27FC236}">
                <a16:creationId xmlns:a16="http://schemas.microsoft.com/office/drawing/2014/main" id="{53DABB6D-18DE-4927-A67C-98F027555658}"/>
              </a:ext>
            </a:extLst>
          </p:cNvPr>
          <p:cNvSpPr/>
          <p:nvPr/>
        </p:nvSpPr>
        <p:spPr>
          <a:xfrm>
            <a:off x="97686" y="738560"/>
            <a:ext cx="1137917" cy="504056"/>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kumimoji="1" lang="ja-JP" altLang="en-US" b="1" dirty="0"/>
              <a:t>現　状</a:t>
            </a:r>
          </a:p>
        </p:txBody>
      </p:sp>
      <p:cxnSp>
        <p:nvCxnSpPr>
          <p:cNvPr id="98" name="直線矢印コネクタ 97">
            <a:extLst>
              <a:ext uri="{FF2B5EF4-FFF2-40B4-BE49-F238E27FC236}">
                <a16:creationId xmlns:a16="http://schemas.microsoft.com/office/drawing/2014/main" id="{10ADFD27-4B97-4F30-856F-E125FD64E0DF}"/>
              </a:ext>
            </a:extLst>
          </p:cNvPr>
          <p:cNvCxnSpPr>
            <a:cxnSpLocks/>
            <a:stCxn id="41" idx="1"/>
          </p:cNvCxnSpPr>
          <p:nvPr/>
        </p:nvCxnSpPr>
        <p:spPr>
          <a:xfrm flipH="1">
            <a:off x="1697330" y="1323285"/>
            <a:ext cx="1066478" cy="6915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1" name="テキスト ボックス 245">
            <a:extLst>
              <a:ext uri="{FF2B5EF4-FFF2-40B4-BE49-F238E27FC236}">
                <a16:creationId xmlns:a16="http://schemas.microsoft.com/office/drawing/2014/main" id="{6FBA06A2-F1E8-4AF0-BD03-74FF8019EE50}"/>
              </a:ext>
            </a:extLst>
          </p:cNvPr>
          <p:cNvSpPr txBox="1"/>
          <p:nvPr/>
        </p:nvSpPr>
        <p:spPr>
          <a:xfrm>
            <a:off x="965389" y="1347158"/>
            <a:ext cx="897581" cy="2737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00" b="1" dirty="0">
                <a:latin typeface="ＭＳ Ｐゴシック" panose="020B0600070205080204" pitchFamily="50" charset="-128"/>
                <a:ea typeface="ＭＳ Ｐゴシック" panose="020B0600070205080204" pitchFamily="50" charset="-128"/>
              </a:rPr>
              <a:t>夕凪地区</a:t>
            </a:r>
          </a:p>
        </p:txBody>
      </p:sp>
      <p:sp>
        <p:nvSpPr>
          <p:cNvPr id="102" name="テキスト ボックス 245">
            <a:extLst>
              <a:ext uri="{FF2B5EF4-FFF2-40B4-BE49-F238E27FC236}">
                <a16:creationId xmlns:a16="http://schemas.microsoft.com/office/drawing/2014/main" id="{0BA80106-24BE-4CFE-8AF7-5965129791B6}"/>
              </a:ext>
            </a:extLst>
          </p:cNvPr>
          <p:cNvSpPr txBox="1"/>
          <p:nvPr/>
        </p:nvSpPr>
        <p:spPr>
          <a:xfrm>
            <a:off x="314198" y="2840923"/>
            <a:ext cx="897581" cy="2737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00" b="1" dirty="0">
                <a:latin typeface="ＭＳ Ｐゴシック" panose="020B0600070205080204" pitchFamily="50" charset="-128"/>
                <a:ea typeface="ＭＳ Ｐゴシック" panose="020B0600070205080204" pitchFamily="50" charset="-128"/>
              </a:rPr>
              <a:t>汐見地区</a:t>
            </a:r>
          </a:p>
        </p:txBody>
      </p:sp>
      <p:sp>
        <p:nvSpPr>
          <p:cNvPr id="103" name="テキスト ボックス 245">
            <a:extLst>
              <a:ext uri="{FF2B5EF4-FFF2-40B4-BE49-F238E27FC236}">
                <a16:creationId xmlns:a16="http://schemas.microsoft.com/office/drawing/2014/main" id="{319A24D7-3AE7-4B3A-847E-8FBEF935636E}"/>
              </a:ext>
            </a:extLst>
          </p:cNvPr>
          <p:cNvSpPr txBox="1"/>
          <p:nvPr/>
        </p:nvSpPr>
        <p:spPr>
          <a:xfrm>
            <a:off x="2439006" y="2834909"/>
            <a:ext cx="897581" cy="2737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00" b="1" dirty="0">
                <a:latin typeface="ＭＳ Ｐゴシック" panose="020B0600070205080204" pitchFamily="50" charset="-128"/>
                <a:ea typeface="ＭＳ Ｐゴシック" panose="020B0600070205080204" pitchFamily="50" charset="-128"/>
              </a:rPr>
              <a:t>助松地区</a:t>
            </a:r>
          </a:p>
        </p:txBody>
      </p:sp>
      <p:sp>
        <p:nvSpPr>
          <p:cNvPr id="115" name="テキスト ボックス 245">
            <a:extLst>
              <a:ext uri="{FF2B5EF4-FFF2-40B4-BE49-F238E27FC236}">
                <a16:creationId xmlns:a16="http://schemas.microsoft.com/office/drawing/2014/main" id="{879DA04E-AA51-412E-A2CE-76CDFA57701A}"/>
              </a:ext>
            </a:extLst>
          </p:cNvPr>
          <p:cNvSpPr txBox="1"/>
          <p:nvPr/>
        </p:nvSpPr>
        <p:spPr>
          <a:xfrm>
            <a:off x="4953280" y="3994834"/>
            <a:ext cx="897581" cy="2737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00" b="1" dirty="0">
                <a:latin typeface="ＭＳ Ｐゴシック" panose="020B0600070205080204" pitchFamily="50" charset="-128"/>
                <a:ea typeface="ＭＳ Ｐゴシック" panose="020B0600070205080204" pitchFamily="50" charset="-128"/>
              </a:rPr>
              <a:t>夕凪地区</a:t>
            </a:r>
          </a:p>
        </p:txBody>
      </p:sp>
      <p:sp>
        <p:nvSpPr>
          <p:cNvPr id="116" name="テキスト ボックス 245">
            <a:extLst>
              <a:ext uri="{FF2B5EF4-FFF2-40B4-BE49-F238E27FC236}">
                <a16:creationId xmlns:a16="http://schemas.microsoft.com/office/drawing/2014/main" id="{D289D23F-096F-47F7-AD14-027081380C1D}"/>
              </a:ext>
            </a:extLst>
          </p:cNvPr>
          <p:cNvSpPr txBox="1"/>
          <p:nvPr/>
        </p:nvSpPr>
        <p:spPr>
          <a:xfrm>
            <a:off x="4769676" y="4774022"/>
            <a:ext cx="897581" cy="2737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00" b="1" dirty="0">
                <a:latin typeface="ＭＳ Ｐゴシック" panose="020B0600070205080204" pitchFamily="50" charset="-128"/>
                <a:ea typeface="ＭＳ Ｐゴシック" panose="020B0600070205080204" pitchFamily="50" charset="-128"/>
              </a:rPr>
              <a:t>汐見地区</a:t>
            </a:r>
          </a:p>
        </p:txBody>
      </p:sp>
      <p:sp>
        <p:nvSpPr>
          <p:cNvPr id="117" name="テキスト ボックス 245">
            <a:extLst>
              <a:ext uri="{FF2B5EF4-FFF2-40B4-BE49-F238E27FC236}">
                <a16:creationId xmlns:a16="http://schemas.microsoft.com/office/drawing/2014/main" id="{6C39AF71-4CF9-44DC-96D2-572CA69367E2}"/>
              </a:ext>
            </a:extLst>
          </p:cNvPr>
          <p:cNvSpPr txBox="1"/>
          <p:nvPr/>
        </p:nvSpPr>
        <p:spPr>
          <a:xfrm>
            <a:off x="6872903" y="4788116"/>
            <a:ext cx="897581" cy="2737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00" b="1" dirty="0">
                <a:latin typeface="ＭＳ Ｐゴシック" panose="020B0600070205080204" pitchFamily="50" charset="-128"/>
                <a:ea typeface="ＭＳ Ｐゴシック" panose="020B0600070205080204" pitchFamily="50" charset="-128"/>
              </a:rPr>
              <a:t>助松地区</a:t>
            </a:r>
          </a:p>
        </p:txBody>
      </p:sp>
      <p:sp>
        <p:nvSpPr>
          <p:cNvPr id="97" name="四角形: 角を丸くする 96">
            <a:extLst>
              <a:ext uri="{FF2B5EF4-FFF2-40B4-BE49-F238E27FC236}">
                <a16:creationId xmlns:a16="http://schemas.microsoft.com/office/drawing/2014/main" id="{BDE50847-6BF3-45B9-8DC3-F1A35AA44B6C}"/>
              </a:ext>
            </a:extLst>
          </p:cNvPr>
          <p:cNvSpPr/>
          <p:nvPr/>
        </p:nvSpPr>
        <p:spPr>
          <a:xfrm>
            <a:off x="4626109" y="2517658"/>
            <a:ext cx="2567708" cy="504056"/>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kumimoji="1" lang="ja-JP" altLang="en-US" b="1" dirty="0"/>
              <a:t>今後の取組みの方向</a:t>
            </a:r>
          </a:p>
        </p:txBody>
      </p:sp>
      <p:sp>
        <p:nvSpPr>
          <p:cNvPr id="27" name="正方形/長方形 26">
            <a:extLst>
              <a:ext uri="{FF2B5EF4-FFF2-40B4-BE49-F238E27FC236}">
                <a16:creationId xmlns:a16="http://schemas.microsoft.com/office/drawing/2014/main" id="{EF101AEB-BB6D-4D8E-BD25-66FA79FFF0CF}"/>
              </a:ext>
            </a:extLst>
          </p:cNvPr>
          <p:cNvSpPr/>
          <p:nvPr/>
        </p:nvSpPr>
        <p:spPr>
          <a:xfrm>
            <a:off x="0" y="540000"/>
            <a:ext cx="9144000" cy="107950"/>
          </a:xfrm>
          <a:prstGeom prst="rect">
            <a:avLst/>
          </a:prstGeom>
          <a:gradFill flip="none" rotWithShape="1">
            <a:gsLst>
              <a:gs pos="3000">
                <a:srgbClr val="0070C0"/>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70000"/>
              <a:buFont typeface="Wingdings" pitchFamily="2" charset="2"/>
              <a:buNone/>
              <a:defRPr/>
            </a:pPr>
            <a:endParaRPr lang="ja-JP" altLang="en-US" dirty="0"/>
          </a:p>
        </p:txBody>
      </p:sp>
      <p:pic>
        <p:nvPicPr>
          <p:cNvPr id="30" name="図 29">
            <a:extLst>
              <a:ext uri="{FF2B5EF4-FFF2-40B4-BE49-F238E27FC236}">
                <a16:creationId xmlns:a16="http://schemas.microsoft.com/office/drawing/2014/main" id="{2C930760-2E89-4B26-BD55-70D452CE4EFF}"/>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35540" y="-64703"/>
            <a:ext cx="720561" cy="580275"/>
          </a:xfrm>
          <a:prstGeom prst="rect">
            <a:avLst/>
          </a:prstGeom>
        </p:spPr>
      </p:pic>
    </p:spTree>
    <p:extLst>
      <p:ext uri="{BB962C8B-B14F-4D97-AF65-F5344CB8AC3E}">
        <p14:creationId xmlns:p14="http://schemas.microsoft.com/office/powerpoint/2010/main" val="2593969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矢印: 右 2">
            <a:extLst>
              <a:ext uri="{FF2B5EF4-FFF2-40B4-BE49-F238E27FC236}">
                <a16:creationId xmlns:a16="http://schemas.microsoft.com/office/drawing/2014/main" id="{2E93A220-CCDE-432B-A76F-1C0171B5F751}"/>
              </a:ext>
            </a:extLst>
          </p:cNvPr>
          <p:cNvSpPr/>
          <p:nvPr/>
        </p:nvSpPr>
        <p:spPr>
          <a:xfrm rot="20191181">
            <a:off x="133784" y="1421909"/>
            <a:ext cx="9121768" cy="3078224"/>
          </a:xfrm>
          <a:prstGeom prst="rightArrow">
            <a:avLst>
              <a:gd name="adj1" fmla="val 50000"/>
              <a:gd name="adj2" fmla="val 743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10" name="Rectangle 2"/>
          <p:cNvSpPr>
            <a:spLocks noGrp="1" noChangeArrowheads="1"/>
          </p:cNvSpPr>
          <p:nvPr>
            <p:ph type="title"/>
          </p:nvPr>
        </p:nvSpPr>
        <p:spPr>
          <a:xfrm>
            <a:off x="0" y="0"/>
            <a:ext cx="8213725" cy="523220"/>
          </a:xfrm>
        </p:spPr>
        <p:txBody>
          <a:bodyPr rtlCol="0" anchor="b">
            <a:noAutofit/>
          </a:bodyPr>
          <a:lstStyle/>
          <a:p>
            <a:pPr algn="l" eaLnBrk="1" fontAlgn="auto" hangingPunct="1">
              <a:spcAft>
                <a:spcPts val="0"/>
              </a:spcAft>
              <a:defRPr/>
            </a:pPr>
            <a:r>
              <a:rPr lang="en-US" altLang="ja-JP" sz="2800" dirty="0">
                <a:latin typeface="+mj-ea"/>
              </a:rPr>
              <a:t>Ⅲ</a:t>
            </a:r>
            <a:r>
              <a:rPr lang="ja-JP" altLang="en-US" sz="2800" dirty="0">
                <a:latin typeface="+mj-ea"/>
              </a:rPr>
              <a:t>　新中期経営計画の位置づけ</a:t>
            </a:r>
          </a:p>
        </p:txBody>
      </p:sp>
      <p:sp>
        <p:nvSpPr>
          <p:cNvPr id="2" name="スライド番号プレースホルダー 1"/>
          <p:cNvSpPr>
            <a:spLocks noGrp="1"/>
          </p:cNvSpPr>
          <p:nvPr>
            <p:ph type="sldNum" sz="quarter" idx="12"/>
          </p:nvPr>
        </p:nvSpPr>
        <p:spPr>
          <a:xfrm>
            <a:off x="8282639" y="6309320"/>
            <a:ext cx="753857" cy="365125"/>
          </a:xfrm>
        </p:spPr>
        <p:txBody>
          <a:bodyPr/>
          <a:lstStyle/>
          <a:p>
            <a:pPr>
              <a:defRPr/>
            </a:pPr>
            <a:fld id="{E1FA682A-9D4D-4BEB-AF8D-E025821A96E4}" type="slidenum">
              <a:rPr lang="en-US" altLang="ja-JP" sz="1800" smtClean="0"/>
              <a:pPr>
                <a:defRPr/>
              </a:pPr>
              <a:t>14</a:t>
            </a:fld>
            <a:endParaRPr lang="en-US" altLang="ja-JP" sz="1800" dirty="0"/>
          </a:p>
        </p:txBody>
      </p:sp>
      <p:sp>
        <p:nvSpPr>
          <p:cNvPr id="71" name="ホームベース 70"/>
          <p:cNvSpPr/>
          <p:nvPr/>
        </p:nvSpPr>
        <p:spPr>
          <a:xfrm>
            <a:off x="650501" y="3970127"/>
            <a:ext cx="2429841" cy="588554"/>
          </a:xfrm>
          <a:prstGeom prst="homePlate">
            <a:avLst>
              <a:gd name="adj" fmla="val 32198"/>
            </a:avLst>
          </a:prstGeom>
          <a:solidFill>
            <a:srgbClr val="FFFF99"/>
          </a:solidFill>
          <a:ln w="12700">
            <a:solidFill>
              <a:sysClr val="windowText" lastClr="000000"/>
            </a:solidFill>
          </a:ln>
        </p:spPr>
        <p:style>
          <a:lnRef idx="2">
            <a:schemeClr val="accent6"/>
          </a:lnRef>
          <a:fillRef idx="1">
            <a:schemeClr val="lt1"/>
          </a:fillRef>
          <a:effectRef idx="0">
            <a:schemeClr val="accent6"/>
          </a:effectRef>
          <a:fontRef idx="minor">
            <a:schemeClr val="dk1"/>
          </a:fontRef>
        </p:style>
        <p:txBody>
          <a:bodyPr wrap="square"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000" b="1" dirty="0">
                <a:latin typeface="+mj-ea"/>
                <a:ea typeface="+mj-ea"/>
              </a:rPr>
              <a:t>中期経営方針　</a:t>
            </a:r>
            <a:r>
              <a:rPr kumimoji="1" lang="en-US" altLang="ja-JP" sz="1000" b="1" dirty="0">
                <a:latin typeface="+mj-ea"/>
                <a:ea typeface="+mj-ea"/>
              </a:rPr>
              <a:t>【</a:t>
            </a:r>
            <a:r>
              <a:rPr kumimoji="1" lang="ja-JP" altLang="en-US" sz="1000" b="1" dirty="0">
                <a:latin typeface="+mj-ea"/>
                <a:ea typeface="+mj-ea"/>
              </a:rPr>
              <a:t>第二の創業</a:t>
            </a:r>
            <a:r>
              <a:rPr kumimoji="1" lang="en-US" altLang="ja-JP" sz="1000" b="1" dirty="0">
                <a:latin typeface="+mj-ea"/>
                <a:ea typeface="+mj-ea"/>
              </a:rPr>
              <a:t>】</a:t>
            </a:r>
          </a:p>
          <a:p>
            <a:pPr algn="l"/>
            <a:r>
              <a:rPr kumimoji="1" lang="ja-JP" altLang="en-US" sz="1000" dirty="0">
                <a:latin typeface="+mj-ea"/>
                <a:ea typeface="+mj-ea"/>
              </a:rPr>
              <a:t>　・定款の変更（埠頭事業部門を拡充）</a:t>
            </a:r>
            <a:endParaRPr kumimoji="1" lang="en-US" altLang="ja-JP" sz="1000" dirty="0">
              <a:latin typeface="+mj-ea"/>
              <a:ea typeface="+mj-ea"/>
            </a:endParaRPr>
          </a:p>
          <a:p>
            <a:pPr algn="l"/>
            <a:r>
              <a:rPr kumimoji="1" lang="ja-JP" altLang="en-US" sz="1000" dirty="0">
                <a:latin typeface="+mj-ea"/>
                <a:ea typeface="+mj-ea"/>
              </a:rPr>
              <a:t>　・経営の多角化・合理化の推進</a:t>
            </a:r>
          </a:p>
        </p:txBody>
      </p:sp>
      <p:sp>
        <p:nvSpPr>
          <p:cNvPr id="94" name="Rectangle 4"/>
          <p:cNvSpPr>
            <a:spLocks noChangeArrowheads="1"/>
          </p:cNvSpPr>
          <p:nvPr/>
        </p:nvSpPr>
        <p:spPr bwMode="auto">
          <a:xfrm>
            <a:off x="57332" y="3356602"/>
            <a:ext cx="33340" cy="14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000" b="0" i="0" u="none" strike="noStrike" baseline="0">
                <a:solidFill>
                  <a:srgbClr val="000000"/>
                </a:solidFill>
                <a:latin typeface="Century"/>
              </a:rPr>
              <a:t> </a:t>
            </a:r>
          </a:p>
        </p:txBody>
      </p:sp>
      <p:sp>
        <p:nvSpPr>
          <p:cNvPr id="96" name="Rectangle 13"/>
          <p:cNvSpPr>
            <a:spLocks noChangeArrowheads="1"/>
          </p:cNvSpPr>
          <p:nvPr/>
        </p:nvSpPr>
        <p:spPr bwMode="auto">
          <a:xfrm>
            <a:off x="240810" y="6133906"/>
            <a:ext cx="281185" cy="18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000" b="0" i="0" u="none" strike="noStrike" baseline="0" dirty="0">
                <a:solidFill>
                  <a:srgbClr val="000000"/>
                </a:solidFill>
                <a:latin typeface="ＭＳ ゴシック"/>
                <a:ea typeface="ＭＳ ゴシック"/>
              </a:rPr>
              <a:t>Ｓ</a:t>
            </a:r>
            <a:r>
              <a:rPr lang="en-US" altLang="ja-JP" sz="1000" b="0" i="0" u="none" strike="noStrike" baseline="0" dirty="0">
                <a:solidFill>
                  <a:srgbClr val="000000"/>
                </a:solidFill>
                <a:latin typeface="ＭＳ ゴシック"/>
                <a:ea typeface="ＭＳ ゴシック"/>
              </a:rPr>
              <a:t>48</a:t>
            </a:r>
            <a:endParaRPr lang="ja-JP" altLang="en-US" sz="1000" b="0" i="0" u="none" strike="noStrike" baseline="0" dirty="0">
              <a:solidFill>
                <a:srgbClr val="000000"/>
              </a:solidFill>
              <a:latin typeface="ＭＳ ゴシック"/>
              <a:ea typeface="ＭＳ ゴシック"/>
            </a:endParaRPr>
          </a:p>
        </p:txBody>
      </p:sp>
      <p:sp>
        <p:nvSpPr>
          <p:cNvPr id="97" name="Rectangle 15"/>
          <p:cNvSpPr>
            <a:spLocks noChangeArrowheads="1"/>
          </p:cNvSpPr>
          <p:nvPr/>
        </p:nvSpPr>
        <p:spPr bwMode="auto">
          <a:xfrm>
            <a:off x="439809" y="5282522"/>
            <a:ext cx="53836" cy="1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000" b="0" i="0" u="none" strike="noStrike" baseline="0">
                <a:solidFill>
                  <a:srgbClr val="000000"/>
                </a:solidFill>
                <a:latin typeface="ＭＳ ゴシック"/>
                <a:ea typeface="ＭＳ ゴシック"/>
              </a:rPr>
              <a:t> </a:t>
            </a:r>
          </a:p>
        </p:txBody>
      </p:sp>
      <p:sp>
        <p:nvSpPr>
          <p:cNvPr id="98" name="Rectangle 19"/>
          <p:cNvSpPr>
            <a:spLocks noChangeArrowheads="1"/>
          </p:cNvSpPr>
          <p:nvPr/>
        </p:nvSpPr>
        <p:spPr bwMode="auto">
          <a:xfrm>
            <a:off x="1552451" y="5282522"/>
            <a:ext cx="53836" cy="1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000" b="0" i="0" u="none" strike="noStrike" baseline="0" dirty="0">
                <a:solidFill>
                  <a:srgbClr val="000000"/>
                </a:solidFill>
                <a:latin typeface="ＭＳ ゴシック"/>
                <a:ea typeface="ＭＳ ゴシック"/>
              </a:rPr>
              <a:t> </a:t>
            </a:r>
          </a:p>
        </p:txBody>
      </p:sp>
      <p:sp>
        <p:nvSpPr>
          <p:cNvPr id="99" name="Rectangle 24"/>
          <p:cNvSpPr>
            <a:spLocks noChangeArrowheads="1"/>
          </p:cNvSpPr>
          <p:nvPr/>
        </p:nvSpPr>
        <p:spPr bwMode="auto">
          <a:xfrm>
            <a:off x="458442" y="5845693"/>
            <a:ext cx="38455" cy="12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a:solidFill>
                  <a:srgbClr val="000000"/>
                </a:solidFill>
                <a:latin typeface="ＭＳ ゴシック"/>
                <a:ea typeface="ＭＳ ゴシック"/>
              </a:rPr>
              <a:t> </a:t>
            </a:r>
          </a:p>
        </p:txBody>
      </p:sp>
      <p:sp>
        <p:nvSpPr>
          <p:cNvPr id="100" name="Rectangle 29"/>
          <p:cNvSpPr>
            <a:spLocks noChangeArrowheads="1"/>
          </p:cNvSpPr>
          <p:nvPr/>
        </p:nvSpPr>
        <p:spPr bwMode="auto">
          <a:xfrm>
            <a:off x="1348048" y="5845693"/>
            <a:ext cx="38455" cy="12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a:solidFill>
                  <a:srgbClr val="000000"/>
                </a:solidFill>
                <a:latin typeface="ＭＳ ゴシック"/>
                <a:ea typeface="ＭＳ ゴシック"/>
              </a:rPr>
              <a:t> </a:t>
            </a:r>
          </a:p>
        </p:txBody>
      </p:sp>
      <p:sp>
        <p:nvSpPr>
          <p:cNvPr id="101" name="Rectangle 75"/>
          <p:cNvSpPr>
            <a:spLocks noChangeArrowheads="1"/>
          </p:cNvSpPr>
          <p:nvPr/>
        </p:nvSpPr>
        <p:spPr bwMode="auto">
          <a:xfrm>
            <a:off x="3605486" y="4841915"/>
            <a:ext cx="38455" cy="12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a:solidFill>
                  <a:srgbClr val="000000"/>
                </a:solidFill>
                <a:latin typeface="ＭＳ ゴシック"/>
                <a:ea typeface="ＭＳ ゴシック"/>
              </a:rPr>
              <a:t> </a:t>
            </a:r>
          </a:p>
        </p:txBody>
      </p:sp>
      <p:sp>
        <p:nvSpPr>
          <p:cNvPr id="102" name="Rectangle 156"/>
          <p:cNvSpPr>
            <a:spLocks noChangeArrowheads="1"/>
          </p:cNvSpPr>
          <p:nvPr/>
        </p:nvSpPr>
        <p:spPr bwMode="auto">
          <a:xfrm>
            <a:off x="1395586" y="4550948"/>
            <a:ext cx="38455" cy="12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a:solidFill>
                  <a:srgbClr val="000000"/>
                </a:solidFill>
                <a:latin typeface="ＭＳ ゴシック"/>
                <a:ea typeface="ＭＳ ゴシック"/>
              </a:rPr>
              <a:t> </a:t>
            </a:r>
          </a:p>
        </p:txBody>
      </p:sp>
      <p:sp>
        <p:nvSpPr>
          <p:cNvPr id="103" name="Rectangle 167"/>
          <p:cNvSpPr>
            <a:spLocks noChangeArrowheads="1"/>
          </p:cNvSpPr>
          <p:nvPr/>
        </p:nvSpPr>
        <p:spPr bwMode="auto">
          <a:xfrm>
            <a:off x="1272531" y="4817107"/>
            <a:ext cx="23073" cy="117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a:solidFill>
                  <a:srgbClr val="000000"/>
                </a:solidFill>
                <a:latin typeface="Century"/>
              </a:rPr>
              <a:t> </a:t>
            </a:r>
          </a:p>
        </p:txBody>
      </p:sp>
      <p:sp>
        <p:nvSpPr>
          <p:cNvPr id="104" name="Rectangle 169"/>
          <p:cNvSpPr>
            <a:spLocks noChangeArrowheads="1"/>
          </p:cNvSpPr>
          <p:nvPr/>
        </p:nvSpPr>
        <p:spPr bwMode="auto">
          <a:xfrm>
            <a:off x="1367870" y="5250956"/>
            <a:ext cx="23073" cy="117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a:solidFill>
                  <a:srgbClr val="000000"/>
                </a:solidFill>
                <a:latin typeface="Century"/>
              </a:rPr>
              <a:t> </a:t>
            </a:r>
          </a:p>
        </p:txBody>
      </p:sp>
      <p:sp>
        <p:nvSpPr>
          <p:cNvPr id="105" name="Rectangle 170"/>
          <p:cNvSpPr>
            <a:spLocks noChangeArrowheads="1"/>
          </p:cNvSpPr>
          <p:nvPr/>
        </p:nvSpPr>
        <p:spPr bwMode="auto">
          <a:xfrm>
            <a:off x="753273" y="5547968"/>
            <a:ext cx="23073" cy="28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800" b="0" i="0" u="none" strike="noStrike" baseline="0">
                <a:solidFill>
                  <a:srgbClr val="000000"/>
                </a:solidFill>
                <a:latin typeface="Century"/>
              </a:rPr>
              <a:t> </a:t>
            </a:r>
          </a:p>
        </p:txBody>
      </p:sp>
      <p:sp>
        <p:nvSpPr>
          <p:cNvPr id="107" name="Rectangle 193"/>
          <p:cNvSpPr>
            <a:spLocks noChangeArrowheads="1"/>
          </p:cNvSpPr>
          <p:nvPr/>
        </p:nvSpPr>
        <p:spPr bwMode="auto">
          <a:xfrm>
            <a:off x="800810" y="3749266"/>
            <a:ext cx="0" cy="15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1000" b="0" i="0" u="none" strike="noStrike" baseline="0">
              <a:solidFill>
                <a:srgbClr val="000000"/>
              </a:solidFill>
              <a:latin typeface="ＭＳ Ｐゴシック"/>
              <a:ea typeface="ＭＳ Ｐゴシック"/>
            </a:endParaRPr>
          </a:p>
        </p:txBody>
      </p:sp>
      <p:sp>
        <p:nvSpPr>
          <p:cNvPr id="108" name="Rectangle 194"/>
          <p:cNvSpPr>
            <a:spLocks noChangeArrowheads="1"/>
          </p:cNvSpPr>
          <p:nvPr/>
        </p:nvSpPr>
        <p:spPr bwMode="auto">
          <a:xfrm>
            <a:off x="2259541" y="3749266"/>
            <a:ext cx="33340" cy="1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000" b="0" i="0" u="none" strike="noStrike" baseline="0">
                <a:solidFill>
                  <a:srgbClr val="000000"/>
                </a:solidFill>
                <a:latin typeface="ＭＳ Ｐゴシック"/>
                <a:ea typeface="ＭＳ Ｐゴシック"/>
              </a:rPr>
              <a:t> </a:t>
            </a:r>
          </a:p>
        </p:txBody>
      </p:sp>
      <p:sp>
        <p:nvSpPr>
          <p:cNvPr id="109" name="Rectangle 195"/>
          <p:cNvSpPr>
            <a:spLocks noChangeArrowheads="1"/>
          </p:cNvSpPr>
          <p:nvPr/>
        </p:nvSpPr>
        <p:spPr bwMode="auto">
          <a:xfrm>
            <a:off x="1036449" y="4547897"/>
            <a:ext cx="1923283" cy="415009"/>
          </a:xfrm>
          <a:prstGeom prst="rect">
            <a:avLst/>
          </a:prstGeom>
          <a:noFill/>
          <a:ln w="12700">
            <a:noFill/>
          </a:ln>
        </p:spPr>
        <p:txBody>
          <a:bodyPr wrap="non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defTabSz="914400" rtl="0" eaLnBrk="1" fontAlgn="auto" latinLnBrk="0" hangingPunct="1">
              <a:lnSpc>
                <a:spcPct val="100000"/>
              </a:lnSpc>
              <a:spcBef>
                <a:spcPts val="0"/>
              </a:spcBef>
              <a:spcAft>
                <a:spcPts val="0"/>
              </a:spcAft>
              <a:buClrTx/>
              <a:buSzTx/>
              <a:buFontTx/>
              <a:buNone/>
              <a:tabLst/>
              <a:defRPr sz="1000"/>
            </a:pPr>
            <a:r>
              <a:rPr lang="ja-JP" altLang="ja-JP" sz="900" b="0" i="0" baseline="0" dirty="0">
                <a:effectLst/>
                <a:latin typeface="+mn-lt"/>
                <a:ea typeface="+mn-ea"/>
                <a:cs typeface="+mn-cs"/>
              </a:rPr>
              <a:t>港湾関係出資法人の見直し</a:t>
            </a:r>
            <a:endParaRPr lang="en-US" altLang="ja-JP" sz="900" b="0" i="0" baseline="0" dirty="0">
              <a:effectLst/>
              <a:latin typeface="+mn-lt"/>
              <a:ea typeface="+mn-ea"/>
              <a:cs typeface="+mn-cs"/>
            </a:endParaRPr>
          </a:p>
          <a:p>
            <a:pPr marL="0" marR="0" indent="0" defTabSz="914400" rtl="0" eaLnBrk="1" fontAlgn="auto" latinLnBrk="0" hangingPunct="1">
              <a:lnSpc>
                <a:spcPct val="100000"/>
              </a:lnSpc>
              <a:spcBef>
                <a:spcPts val="0"/>
              </a:spcBef>
              <a:spcAft>
                <a:spcPts val="0"/>
              </a:spcAft>
              <a:buClrTx/>
              <a:buSzTx/>
              <a:buFontTx/>
              <a:buNone/>
              <a:tabLst/>
              <a:defRPr sz="1000"/>
            </a:pPr>
            <a:r>
              <a:rPr lang="ja-JP" altLang="en-US" sz="900" b="0" i="0" u="none" strike="noStrike" baseline="0" dirty="0">
                <a:solidFill>
                  <a:srgbClr val="000000"/>
                </a:solidFill>
                <a:latin typeface="ＭＳ Ｐゴシック"/>
                <a:ea typeface="ＭＳ Ｐゴシック"/>
              </a:rPr>
              <a:t>（㈶ポートサービス公社等の廃止）</a:t>
            </a:r>
          </a:p>
        </p:txBody>
      </p:sp>
      <p:sp>
        <p:nvSpPr>
          <p:cNvPr id="110" name="Rectangle 197"/>
          <p:cNvSpPr>
            <a:spLocks noChangeArrowheads="1"/>
          </p:cNvSpPr>
          <p:nvPr/>
        </p:nvSpPr>
        <p:spPr bwMode="auto">
          <a:xfrm>
            <a:off x="2385173" y="3941164"/>
            <a:ext cx="30764" cy="16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000" b="0" i="0" u="none" strike="noStrike" baseline="0">
                <a:solidFill>
                  <a:srgbClr val="000000"/>
                </a:solidFill>
                <a:latin typeface="ＭＳ Ｐゴシック"/>
                <a:ea typeface="ＭＳ Ｐゴシック"/>
              </a:rPr>
              <a:t> </a:t>
            </a:r>
          </a:p>
        </p:txBody>
      </p:sp>
      <p:sp>
        <p:nvSpPr>
          <p:cNvPr id="112" name="ホームベース 111"/>
          <p:cNvSpPr/>
          <p:nvPr/>
        </p:nvSpPr>
        <p:spPr>
          <a:xfrm>
            <a:off x="55206" y="5229200"/>
            <a:ext cx="1324200" cy="325670"/>
          </a:xfrm>
          <a:prstGeom prst="homePlate">
            <a:avLst/>
          </a:prstGeom>
          <a:noFill/>
          <a:ln w="12700">
            <a:no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t>青果事業の開始</a:t>
            </a:r>
          </a:p>
        </p:txBody>
      </p:sp>
      <p:sp>
        <p:nvSpPr>
          <p:cNvPr id="113" name="Rectangle 195"/>
          <p:cNvSpPr>
            <a:spLocks noChangeArrowheads="1"/>
          </p:cNvSpPr>
          <p:nvPr/>
        </p:nvSpPr>
        <p:spPr bwMode="auto">
          <a:xfrm>
            <a:off x="1026889" y="5075290"/>
            <a:ext cx="1314144" cy="236966"/>
          </a:xfrm>
          <a:prstGeom prst="rect">
            <a:avLst/>
          </a:prstGeom>
          <a:noFill/>
          <a:ln w="12700">
            <a:noFill/>
          </a:ln>
        </p:spPr>
        <p:txBody>
          <a:bodyPr wrap="non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sz="1000"/>
            </a:pPr>
            <a:r>
              <a:rPr lang="ja-JP" altLang="en-US" sz="900" b="0" i="0" u="none" strike="noStrike" baseline="0" dirty="0">
                <a:solidFill>
                  <a:srgbClr val="000000"/>
                </a:solidFill>
                <a:latin typeface="ＭＳ Ｐゴシック"/>
                <a:ea typeface="ＭＳ Ｐゴシック"/>
              </a:rPr>
              <a:t>輸入青果物取扱量の減少</a:t>
            </a:r>
          </a:p>
        </p:txBody>
      </p:sp>
      <p:sp>
        <p:nvSpPr>
          <p:cNvPr id="117" name="Rectangle 195"/>
          <p:cNvSpPr>
            <a:spLocks noChangeArrowheads="1"/>
          </p:cNvSpPr>
          <p:nvPr/>
        </p:nvSpPr>
        <p:spPr bwMode="auto">
          <a:xfrm>
            <a:off x="250049" y="5519483"/>
            <a:ext cx="281185" cy="180000"/>
          </a:xfrm>
          <a:prstGeom prst="rect">
            <a:avLst/>
          </a:prstGeom>
          <a:noFill/>
          <a:ln w="6350">
            <a:noFill/>
          </a:ln>
        </p:spPr>
        <p:txBody>
          <a:bodyPr wrap="square" lIns="0" tIns="0" rIns="0" bIns="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sz="1000"/>
            </a:pPr>
            <a:r>
              <a:rPr lang="ja-JP" altLang="en-US" sz="1000" b="0" i="0" u="none" strike="noStrike" baseline="0" dirty="0">
                <a:solidFill>
                  <a:srgbClr val="000000"/>
                </a:solidFill>
                <a:latin typeface="ＭＳ Ｐゴシック"/>
                <a:ea typeface="ＭＳ Ｐゴシック"/>
              </a:rPr>
              <a:t>開業</a:t>
            </a:r>
          </a:p>
        </p:txBody>
      </p:sp>
      <p:sp>
        <p:nvSpPr>
          <p:cNvPr id="118" name="Rectangle 13"/>
          <p:cNvSpPr>
            <a:spLocks noChangeArrowheads="1"/>
          </p:cNvSpPr>
          <p:nvPr/>
        </p:nvSpPr>
        <p:spPr bwMode="auto">
          <a:xfrm>
            <a:off x="650501" y="6134666"/>
            <a:ext cx="809084" cy="20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sz="1000" b="0" i="0" u="none" strike="noStrike" baseline="0" dirty="0">
                <a:solidFill>
                  <a:srgbClr val="000000"/>
                </a:solidFill>
                <a:latin typeface="ＭＳ Ｐゴシック" panose="020B0600070205080204" pitchFamily="50" charset="-128"/>
                <a:ea typeface="ＭＳ Ｐゴシック" panose="020B0600070205080204" pitchFamily="50" charset="-128"/>
              </a:rPr>
              <a:t>H</a:t>
            </a:r>
            <a:r>
              <a:rPr lang="ja-JP" altLang="en-US" sz="1000" b="0" i="0" u="none" strike="noStrike" baseline="0" dirty="0">
                <a:solidFill>
                  <a:srgbClr val="000000"/>
                </a:solidFill>
                <a:latin typeface="ＭＳ Ｐゴシック" panose="020B0600070205080204" pitchFamily="50" charset="-128"/>
                <a:ea typeface="ＭＳ Ｐゴシック" panose="020B0600070205080204" pitchFamily="50" charset="-128"/>
              </a:rPr>
              <a:t>８～</a:t>
            </a:r>
            <a:r>
              <a:rPr lang="en-US" altLang="ja-JP" sz="1000" b="0" i="0" u="none" strike="noStrike" baseline="0" dirty="0">
                <a:solidFill>
                  <a:srgbClr val="000000"/>
                </a:solidFill>
                <a:latin typeface="ＭＳ Ｐゴシック" panose="020B0600070205080204" pitchFamily="50" charset="-128"/>
                <a:ea typeface="ＭＳ Ｐゴシック" panose="020B0600070205080204" pitchFamily="50" charset="-128"/>
              </a:rPr>
              <a:t>H13</a:t>
            </a:r>
            <a:endParaRPr lang="ja-JP" altLang="en-US" sz="1000" b="0" i="0" u="none" strike="noStrike" baseline="0" dirty="0">
              <a:solidFill>
                <a:srgbClr val="000000"/>
              </a:solidFill>
              <a:latin typeface="ＭＳ Ｐゴシック" panose="020B0600070205080204" pitchFamily="50" charset="-128"/>
              <a:ea typeface="ＭＳ Ｐゴシック" panose="020B0600070205080204" pitchFamily="50" charset="-128"/>
            </a:endParaRPr>
          </a:p>
        </p:txBody>
      </p:sp>
      <p:sp>
        <p:nvSpPr>
          <p:cNvPr id="119" name="ホームベース 118"/>
          <p:cNvSpPr/>
          <p:nvPr/>
        </p:nvSpPr>
        <p:spPr>
          <a:xfrm>
            <a:off x="290198" y="5709340"/>
            <a:ext cx="791060" cy="367896"/>
          </a:xfrm>
          <a:prstGeom prst="homePlate">
            <a:avLst>
              <a:gd name="adj" fmla="val 36973"/>
            </a:avLst>
          </a:prstGeom>
          <a:solidFill>
            <a:schemeClr val="bg1">
              <a:lumMod val="75000"/>
            </a:schemeClr>
          </a:solidFill>
          <a:ln w="6350">
            <a:solidFill>
              <a:sysClr val="windowText" lastClr="000000"/>
            </a:solidFill>
          </a:ln>
        </p:spPr>
        <p:style>
          <a:lnRef idx="2">
            <a:schemeClr val="accent6"/>
          </a:lnRef>
          <a:fillRef idx="1">
            <a:schemeClr val="lt1"/>
          </a:fillRef>
          <a:effectRef idx="0">
            <a:schemeClr val="accent6"/>
          </a:effectRef>
          <a:fontRef idx="minor">
            <a:schemeClr val="dk1"/>
          </a:fontRef>
        </p:style>
        <p:txBody>
          <a:bodyPr wrap="square" lIns="0" tIns="0" rIns="0" bIns="0"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t>初期成長期</a:t>
            </a:r>
            <a:endParaRPr kumimoji="1" lang="en-US" altLang="ja-JP" sz="900" dirty="0"/>
          </a:p>
        </p:txBody>
      </p:sp>
      <p:sp>
        <p:nvSpPr>
          <p:cNvPr id="120" name="山形 119"/>
          <p:cNvSpPr/>
          <p:nvPr/>
        </p:nvSpPr>
        <p:spPr>
          <a:xfrm>
            <a:off x="1016892" y="5706187"/>
            <a:ext cx="1579548" cy="390390"/>
          </a:xfrm>
          <a:prstGeom prst="chevron">
            <a:avLst>
              <a:gd name="adj" fmla="val 35562"/>
            </a:avLst>
          </a:prstGeom>
          <a:solidFill>
            <a:schemeClr val="bg1">
              <a:lumMod val="75000"/>
            </a:schemeClr>
          </a:solidFill>
          <a:ln w="6350">
            <a:solidFill>
              <a:sysClr val="windowText" lastClr="000000"/>
            </a:solidFill>
          </a:ln>
        </p:spPr>
        <p:style>
          <a:lnRef idx="2">
            <a:schemeClr val="accent6"/>
          </a:lnRef>
          <a:fillRef idx="1">
            <a:schemeClr val="lt1"/>
          </a:fillRef>
          <a:effectRef idx="0">
            <a:schemeClr val="accent6"/>
          </a:effectRef>
          <a:fontRef idx="minor">
            <a:schemeClr val="dk1"/>
          </a:fontRef>
        </p:style>
        <p:txBody>
          <a:bodyPr wrap="square" lIns="0" tIns="0" rIns="0" bIns="0"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a:solidFill>
                  <a:schemeClr val="tx1"/>
                </a:solidFill>
              </a:rPr>
              <a:t>事業転換期</a:t>
            </a:r>
            <a:endParaRPr kumimoji="1" lang="en-US" altLang="ja-JP" sz="900" dirty="0">
              <a:solidFill>
                <a:schemeClr val="tx1"/>
              </a:solidFill>
            </a:endParaRPr>
          </a:p>
          <a:p>
            <a:pPr algn="ctr"/>
            <a:r>
              <a:rPr kumimoji="1" lang="ja-JP" altLang="en-US" sz="900" dirty="0">
                <a:solidFill>
                  <a:schemeClr val="tx1"/>
                </a:solidFill>
              </a:rPr>
              <a:t>（埠頭事業の習得～定着）</a:t>
            </a:r>
            <a:endParaRPr kumimoji="1" lang="en-US" altLang="ja-JP" sz="900" dirty="0">
              <a:solidFill>
                <a:schemeClr val="tx1"/>
              </a:solidFill>
            </a:endParaRPr>
          </a:p>
        </p:txBody>
      </p:sp>
      <p:sp>
        <p:nvSpPr>
          <p:cNvPr id="121" name="山形 120"/>
          <p:cNvSpPr/>
          <p:nvPr/>
        </p:nvSpPr>
        <p:spPr>
          <a:xfrm>
            <a:off x="2544646" y="5716037"/>
            <a:ext cx="4517360" cy="386230"/>
          </a:xfrm>
          <a:prstGeom prst="chevron">
            <a:avLst>
              <a:gd name="adj" fmla="val 36554"/>
            </a:avLst>
          </a:prstGeom>
          <a:solidFill>
            <a:schemeClr val="bg1">
              <a:lumMod val="75000"/>
            </a:schemeClr>
          </a:solidFill>
          <a:ln w="6350">
            <a:solidFill>
              <a:sysClr val="windowText" lastClr="000000"/>
            </a:solidFill>
          </a:ln>
        </p:spPr>
        <p:style>
          <a:lnRef idx="2">
            <a:schemeClr val="accent6"/>
          </a:lnRef>
          <a:fillRef idx="1">
            <a:schemeClr val="lt1"/>
          </a:fillRef>
          <a:effectRef idx="0">
            <a:schemeClr val="accent6"/>
          </a:effectRef>
          <a:fontRef idx="minor">
            <a:schemeClr val="dk1"/>
          </a:fontRef>
        </p:style>
        <p:txBody>
          <a:bodyPr wrap="square" lIns="0" tIns="0" rIns="0" bIns="0"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900" dirty="0">
                <a:solidFill>
                  <a:schemeClr val="tx1"/>
                </a:solidFill>
              </a:rPr>
              <a:t>港湾運営会社へ成長・発展</a:t>
            </a:r>
            <a:r>
              <a:rPr kumimoji="1" lang="ja-JP" altLang="en-US" sz="900" dirty="0">
                <a:solidFill>
                  <a:schemeClr val="tx1"/>
                </a:solidFill>
              </a:rPr>
              <a:t>期</a:t>
            </a:r>
            <a:endParaRPr kumimoji="1" lang="en-US" altLang="ja-JP" sz="900" dirty="0">
              <a:solidFill>
                <a:schemeClr val="tx1"/>
              </a:solidFill>
            </a:endParaRPr>
          </a:p>
        </p:txBody>
      </p:sp>
      <p:sp>
        <p:nvSpPr>
          <p:cNvPr id="122" name="Rectangle 195"/>
          <p:cNvSpPr>
            <a:spLocks noChangeArrowheads="1"/>
          </p:cNvSpPr>
          <p:nvPr/>
        </p:nvSpPr>
        <p:spPr bwMode="auto">
          <a:xfrm>
            <a:off x="1436762" y="6099952"/>
            <a:ext cx="904271" cy="237444"/>
          </a:xfrm>
          <a:prstGeom prst="rect">
            <a:avLst/>
          </a:prstGeom>
          <a:noFill/>
          <a:ln w="6350">
            <a:noFill/>
          </a:ln>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defTabSz="914400" rtl="0" eaLnBrk="1" fontAlgn="auto" latinLnBrk="0" hangingPunct="1">
              <a:lnSpc>
                <a:spcPct val="100000"/>
              </a:lnSpc>
              <a:spcBef>
                <a:spcPts val="0"/>
              </a:spcBef>
              <a:spcAft>
                <a:spcPts val="0"/>
              </a:spcAft>
              <a:buClrTx/>
              <a:buSzTx/>
              <a:buFontTx/>
              <a:buNone/>
              <a:tabLst/>
              <a:defRPr sz="1000"/>
            </a:pPr>
            <a:r>
              <a:rPr lang="en-US" altLang="ja-JP" sz="1000" b="0" i="0" u="none" strike="noStrike" baseline="0" dirty="0">
                <a:solidFill>
                  <a:srgbClr val="000000"/>
                </a:solidFill>
                <a:latin typeface="ＭＳ Ｐゴシック"/>
                <a:ea typeface="ＭＳ Ｐゴシック"/>
              </a:rPr>
              <a:t>H14</a:t>
            </a:r>
            <a:r>
              <a:rPr lang="ja-JP" altLang="en-US" sz="1000" b="0" i="0" u="none" strike="noStrike" baseline="0" dirty="0">
                <a:solidFill>
                  <a:srgbClr val="000000"/>
                </a:solidFill>
                <a:latin typeface="ＭＳ Ｐゴシック"/>
                <a:ea typeface="ＭＳ Ｐゴシック"/>
              </a:rPr>
              <a:t>　～</a:t>
            </a:r>
            <a:r>
              <a:rPr lang="en-US" altLang="ja-JP" sz="1000" b="0" i="0" u="none" strike="noStrike" baseline="0" dirty="0">
                <a:solidFill>
                  <a:srgbClr val="000000"/>
                </a:solidFill>
                <a:latin typeface="ＭＳ Ｐゴシック"/>
                <a:ea typeface="ＭＳ Ｐゴシック"/>
              </a:rPr>
              <a:t>H26</a:t>
            </a:r>
            <a:endParaRPr lang="ja-JP" altLang="en-US" sz="1000" b="0" i="0" u="none" strike="noStrike" baseline="0" dirty="0">
              <a:solidFill>
                <a:srgbClr val="000000"/>
              </a:solidFill>
              <a:latin typeface="ＭＳ Ｐゴシック"/>
              <a:ea typeface="ＭＳ Ｐゴシック"/>
            </a:endParaRPr>
          </a:p>
        </p:txBody>
      </p:sp>
      <p:sp>
        <p:nvSpPr>
          <p:cNvPr id="51" name="Rectangle 195">
            <a:extLst>
              <a:ext uri="{FF2B5EF4-FFF2-40B4-BE49-F238E27FC236}">
                <a16:creationId xmlns:a16="http://schemas.microsoft.com/office/drawing/2014/main" id="{C1418A9B-D4DA-412F-96E4-F0D0C73F4A26}"/>
              </a:ext>
            </a:extLst>
          </p:cNvPr>
          <p:cNvSpPr>
            <a:spLocks noChangeArrowheads="1"/>
          </p:cNvSpPr>
          <p:nvPr/>
        </p:nvSpPr>
        <p:spPr bwMode="auto">
          <a:xfrm>
            <a:off x="632433" y="4935534"/>
            <a:ext cx="2965082" cy="106686"/>
          </a:xfrm>
          <a:prstGeom prst="rect">
            <a:avLst/>
          </a:prstGeom>
          <a:noFill/>
          <a:ln w="12700">
            <a:noFill/>
          </a:ln>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sz="1000"/>
            </a:pPr>
            <a:r>
              <a:rPr lang="ja-JP" altLang="en-US" sz="900" i="0" u="none" strike="noStrike" baseline="0" dirty="0">
                <a:solidFill>
                  <a:srgbClr val="000000"/>
                </a:solidFill>
                <a:latin typeface="ＭＳ Ｐゴシック"/>
                <a:ea typeface="ＭＳ Ｐゴシック"/>
              </a:rPr>
              <a:t>上屋事業・中古車ストックヤード事業の開始</a:t>
            </a:r>
          </a:p>
        </p:txBody>
      </p:sp>
      <p:sp>
        <p:nvSpPr>
          <p:cNvPr id="53" name="山形 113">
            <a:extLst>
              <a:ext uri="{FF2B5EF4-FFF2-40B4-BE49-F238E27FC236}">
                <a16:creationId xmlns:a16="http://schemas.microsoft.com/office/drawing/2014/main" id="{AE63DC7B-5252-468F-AB89-3630B86791A5}"/>
              </a:ext>
            </a:extLst>
          </p:cNvPr>
          <p:cNvSpPr/>
          <p:nvPr/>
        </p:nvSpPr>
        <p:spPr>
          <a:xfrm>
            <a:off x="4644007" y="1815659"/>
            <a:ext cx="3531221" cy="1071503"/>
          </a:xfrm>
          <a:prstGeom prst="chevron">
            <a:avLst>
              <a:gd name="adj" fmla="val 23117"/>
            </a:avLst>
          </a:prstGeom>
          <a:solidFill>
            <a:srgbClr val="FFC000"/>
          </a:solidFill>
          <a:ln w="50800">
            <a:solidFill>
              <a:sysClr val="windowText" lastClr="000000"/>
            </a:solid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en-US" altLang="ja-JP" b="1" dirty="0">
              <a:solidFill>
                <a:srgbClr val="FF0000"/>
              </a:solidFill>
            </a:endParaRPr>
          </a:p>
          <a:p>
            <a:endParaRPr kumimoji="1" lang="en-US" altLang="ja-JP" b="1" dirty="0">
              <a:solidFill>
                <a:srgbClr val="FF0000"/>
              </a:solidFill>
            </a:endParaRPr>
          </a:p>
          <a:p>
            <a:endParaRPr kumimoji="1" lang="en-US" altLang="ja-JP" b="1" dirty="0">
              <a:solidFill>
                <a:srgbClr val="FF0000"/>
              </a:solidFill>
            </a:endParaRPr>
          </a:p>
          <a:p>
            <a:endParaRPr kumimoji="1" lang="en-US" altLang="ja-JP" b="1" dirty="0">
              <a:solidFill>
                <a:srgbClr val="FF0000"/>
              </a:solidFill>
            </a:endParaRPr>
          </a:p>
          <a:p>
            <a:endParaRPr kumimoji="1" lang="en-US" altLang="ja-JP" b="1" dirty="0">
              <a:solidFill>
                <a:srgbClr val="FF0000"/>
              </a:solidFill>
            </a:endParaRPr>
          </a:p>
          <a:p>
            <a:r>
              <a:rPr kumimoji="1" lang="ja-JP" altLang="en-US" b="1" dirty="0">
                <a:solidFill>
                  <a:srgbClr val="FF0000"/>
                </a:solidFill>
              </a:rPr>
              <a:t>現中期経営計画　（</a:t>
            </a:r>
            <a:r>
              <a:rPr kumimoji="1" lang="en-US" altLang="ja-JP" b="1" dirty="0">
                <a:solidFill>
                  <a:srgbClr val="FF0000"/>
                </a:solidFill>
              </a:rPr>
              <a:t>R3</a:t>
            </a:r>
            <a:r>
              <a:rPr kumimoji="1" lang="ja-JP" altLang="en-US" b="1" dirty="0">
                <a:solidFill>
                  <a:srgbClr val="FF0000"/>
                </a:solidFill>
              </a:rPr>
              <a:t>～</a:t>
            </a:r>
            <a:r>
              <a:rPr kumimoji="1" lang="en-US" altLang="ja-JP" b="1" dirty="0">
                <a:solidFill>
                  <a:srgbClr val="FF0000"/>
                </a:solidFill>
              </a:rPr>
              <a:t>R5</a:t>
            </a:r>
            <a:r>
              <a:rPr kumimoji="1" lang="ja-JP" altLang="en-US" b="1" dirty="0">
                <a:solidFill>
                  <a:srgbClr val="FF0000"/>
                </a:solidFill>
              </a:rPr>
              <a:t>）</a:t>
            </a:r>
            <a:endParaRPr kumimoji="1" lang="en-US" altLang="ja-JP" b="1" dirty="0">
              <a:solidFill>
                <a:srgbClr val="FF0000"/>
              </a:solidFill>
            </a:endParaRPr>
          </a:p>
          <a:p>
            <a:r>
              <a:rPr kumimoji="1" lang="ja-JP" altLang="en-US" dirty="0">
                <a:solidFill>
                  <a:schemeClr val="tx1"/>
                </a:solidFill>
              </a:rPr>
              <a:t>　</a:t>
            </a:r>
            <a:endParaRPr kumimoji="1" lang="en-US" altLang="ja-JP" dirty="0">
              <a:solidFill>
                <a:schemeClr val="tx1"/>
              </a:solidFill>
            </a:endParaRPr>
          </a:p>
        </p:txBody>
      </p:sp>
      <p:sp>
        <p:nvSpPr>
          <p:cNvPr id="55" name="ホームベース 70">
            <a:extLst>
              <a:ext uri="{FF2B5EF4-FFF2-40B4-BE49-F238E27FC236}">
                <a16:creationId xmlns:a16="http://schemas.microsoft.com/office/drawing/2014/main" id="{995787C9-96B8-4C28-9814-CDA6223B5FA0}"/>
              </a:ext>
            </a:extLst>
          </p:cNvPr>
          <p:cNvSpPr/>
          <p:nvPr/>
        </p:nvSpPr>
        <p:spPr>
          <a:xfrm>
            <a:off x="2651966" y="2989606"/>
            <a:ext cx="2883366" cy="841684"/>
          </a:xfrm>
          <a:prstGeom prst="homePlate">
            <a:avLst>
              <a:gd name="adj" fmla="val 30467"/>
            </a:avLst>
          </a:prstGeom>
          <a:solidFill>
            <a:srgbClr val="FFFF99"/>
          </a:solidFill>
          <a:ln w="12700">
            <a:solidFill>
              <a:sysClr val="windowText" lastClr="000000"/>
            </a:solid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00" b="1" dirty="0">
                <a:solidFill>
                  <a:schemeClr val="tx1"/>
                </a:solidFill>
              </a:rPr>
              <a:t>前々中期経営計画　</a:t>
            </a:r>
            <a:r>
              <a:rPr kumimoji="1" lang="en-US" altLang="ja-JP" sz="1000" b="1" dirty="0">
                <a:solidFill>
                  <a:schemeClr val="tx1"/>
                </a:solidFill>
              </a:rPr>
              <a:t>(H27</a:t>
            </a:r>
            <a:r>
              <a:rPr kumimoji="1" lang="ja-JP" altLang="en-US" sz="1000" b="1" dirty="0">
                <a:solidFill>
                  <a:schemeClr val="tx1"/>
                </a:solidFill>
              </a:rPr>
              <a:t>～</a:t>
            </a:r>
            <a:r>
              <a:rPr kumimoji="1" lang="en-US" altLang="ja-JP" sz="1000" b="1" dirty="0">
                <a:solidFill>
                  <a:schemeClr val="tx1"/>
                </a:solidFill>
              </a:rPr>
              <a:t>29)</a:t>
            </a:r>
            <a:r>
              <a:rPr lang="en-US" altLang="ja-JP" sz="1000" b="1" dirty="0">
                <a:latin typeface="+mn-ea"/>
              </a:rPr>
              <a:t>【</a:t>
            </a:r>
            <a:r>
              <a:rPr lang="ja-JP" altLang="en-US" sz="1000" b="1" dirty="0">
                <a:solidFill>
                  <a:srgbClr val="000000"/>
                </a:solidFill>
                <a:latin typeface="+mn-ea"/>
              </a:rPr>
              <a:t>第三の創業</a:t>
            </a:r>
            <a:r>
              <a:rPr lang="en-US" altLang="ja-JP" sz="1000" b="1" dirty="0">
                <a:solidFill>
                  <a:srgbClr val="000000"/>
                </a:solidFill>
                <a:latin typeface="+mn-ea"/>
              </a:rPr>
              <a:t>】</a:t>
            </a:r>
            <a:endParaRPr lang="en-US" altLang="ja-JP" sz="1000" dirty="0">
              <a:solidFill>
                <a:srgbClr val="000000"/>
              </a:solidFill>
              <a:latin typeface="+mn-ea"/>
            </a:endParaRPr>
          </a:p>
          <a:p>
            <a:pPr marL="177800" indent="-177800"/>
            <a:r>
              <a:rPr kumimoji="1" lang="ja-JP" altLang="en-US" sz="1000" dirty="0">
                <a:solidFill>
                  <a:schemeClr val="tx1"/>
                </a:solidFill>
              </a:rPr>
              <a:t>　・埠頭運営事業（港湾運営会社）の新規展開</a:t>
            </a:r>
            <a:endParaRPr kumimoji="1" lang="en-US" altLang="ja-JP" sz="1000" dirty="0">
              <a:solidFill>
                <a:schemeClr val="tx1"/>
              </a:solidFill>
            </a:endParaRPr>
          </a:p>
          <a:p>
            <a:pPr marL="177800" indent="-177800"/>
            <a:r>
              <a:rPr kumimoji="1" lang="ja-JP" altLang="en-US" sz="1000" dirty="0">
                <a:solidFill>
                  <a:schemeClr val="tx1"/>
                </a:solidFill>
              </a:rPr>
              <a:t>　・府営上屋の事業移管（有償譲渡）</a:t>
            </a:r>
            <a:endParaRPr kumimoji="1" lang="en-US" altLang="ja-JP" sz="1000" dirty="0">
              <a:solidFill>
                <a:schemeClr val="tx1"/>
              </a:solidFill>
            </a:endParaRPr>
          </a:p>
          <a:p>
            <a:pPr marL="177800" indent="-177800"/>
            <a:r>
              <a:rPr lang="ja-JP" altLang="en-US" sz="1000" dirty="0">
                <a:solidFill>
                  <a:srgbClr val="000000"/>
                </a:solidFill>
                <a:latin typeface="+mn-ea"/>
              </a:rPr>
              <a:t>　・太陽光発電事業の開始</a:t>
            </a:r>
            <a:endParaRPr kumimoji="1" lang="ja-JP" altLang="en-US" sz="1000" dirty="0"/>
          </a:p>
        </p:txBody>
      </p:sp>
      <p:sp>
        <p:nvSpPr>
          <p:cNvPr id="57" name="Rectangle 195">
            <a:extLst>
              <a:ext uri="{FF2B5EF4-FFF2-40B4-BE49-F238E27FC236}">
                <a16:creationId xmlns:a16="http://schemas.microsoft.com/office/drawing/2014/main" id="{423515A9-1A15-445D-80A1-EB595D9942F5}"/>
              </a:ext>
            </a:extLst>
          </p:cNvPr>
          <p:cNvSpPr>
            <a:spLocks noChangeArrowheads="1"/>
          </p:cNvSpPr>
          <p:nvPr/>
        </p:nvSpPr>
        <p:spPr bwMode="auto">
          <a:xfrm rot="10800000" flipV="1">
            <a:off x="2500266" y="6098120"/>
            <a:ext cx="2965081" cy="267154"/>
          </a:xfrm>
          <a:prstGeom prst="rect">
            <a:avLst/>
          </a:prstGeom>
          <a:noFill/>
          <a:ln w="12700">
            <a:noFill/>
          </a:ln>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sz="1000"/>
            </a:pPr>
            <a:r>
              <a:rPr lang="en-US" altLang="ja-JP" sz="1000" i="0" u="none" strike="noStrike" baseline="0" dirty="0">
                <a:solidFill>
                  <a:srgbClr val="000000"/>
                </a:solidFill>
                <a:latin typeface="ＭＳ Ｐゴシック"/>
                <a:ea typeface="ＭＳ Ｐゴシック"/>
              </a:rPr>
              <a:t>H28</a:t>
            </a:r>
            <a:r>
              <a:rPr lang="ja-JP" altLang="en-US" sz="1000" i="0" u="none" strike="noStrike" baseline="0" dirty="0">
                <a:solidFill>
                  <a:srgbClr val="000000"/>
                </a:solidFill>
                <a:latin typeface="ＭＳ Ｐゴシック"/>
                <a:ea typeface="ＭＳ Ｐゴシック"/>
              </a:rPr>
              <a:t>　港湾運営事業の開始</a:t>
            </a:r>
          </a:p>
        </p:txBody>
      </p:sp>
      <p:sp>
        <p:nvSpPr>
          <p:cNvPr id="59" name="山形 120">
            <a:extLst>
              <a:ext uri="{FF2B5EF4-FFF2-40B4-BE49-F238E27FC236}">
                <a16:creationId xmlns:a16="http://schemas.microsoft.com/office/drawing/2014/main" id="{95123BB5-E91C-4010-A192-B731C9941146}"/>
              </a:ext>
            </a:extLst>
          </p:cNvPr>
          <p:cNvSpPr/>
          <p:nvPr/>
        </p:nvSpPr>
        <p:spPr>
          <a:xfrm>
            <a:off x="7365152" y="5704534"/>
            <a:ext cx="1518372" cy="409236"/>
          </a:xfrm>
          <a:prstGeom prst="chevron">
            <a:avLst>
              <a:gd name="adj" fmla="val 38327"/>
            </a:avLst>
          </a:prstGeom>
          <a:solidFill>
            <a:schemeClr val="bg1">
              <a:lumMod val="75000"/>
            </a:schemeClr>
          </a:solidFill>
          <a:ln w="6350">
            <a:solidFill>
              <a:sysClr val="windowText" lastClr="000000"/>
            </a:solidFill>
          </a:ln>
        </p:spPr>
        <p:style>
          <a:lnRef idx="2">
            <a:schemeClr val="accent6"/>
          </a:lnRef>
          <a:fillRef idx="1">
            <a:schemeClr val="lt1"/>
          </a:fillRef>
          <a:effectRef idx="0">
            <a:schemeClr val="accent6"/>
          </a:effectRef>
          <a:fontRef idx="minor">
            <a:schemeClr val="dk1"/>
          </a:fontRef>
        </p:style>
        <p:txBody>
          <a:bodyPr wrap="square" lIns="0" tIns="0" rIns="0" bIns="0"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sz="1000"/>
            </a:pPr>
            <a:r>
              <a:rPr lang="ja-JP" altLang="en-US" sz="900" dirty="0">
                <a:solidFill>
                  <a:srgbClr val="000000"/>
                </a:solidFill>
                <a:latin typeface="ＭＳ Ｐゴシック"/>
                <a:ea typeface="ＭＳ Ｐゴシック"/>
              </a:rPr>
              <a:t>将来、阪神国際港湾㈱との経営統合を検討</a:t>
            </a:r>
            <a:endParaRPr kumimoji="1" lang="en-US" altLang="ja-JP" sz="900" dirty="0">
              <a:solidFill>
                <a:schemeClr val="tx1"/>
              </a:solidFill>
            </a:endParaRPr>
          </a:p>
        </p:txBody>
      </p:sp>
      <p:sp>
        <p:nvSpPr>
          <p:cNvPr id="35" name="Rectangle 195">
            <a:extLst>
              <a:ext uri="{FF2B5EF4-FFF2-40B4-BE49-F238E27FC236}">
                <a16:creationId xmlns:a16="http://schemas.microsoft.com/office/drawing/2014/main" id="{32029500-C677-4434-9185-347382596A1A}"/>
              </a:ext>
            </a:extLst>
          </p:cNvPr>
          <p:cNvSpPr>
            <a:spLocks noChangeArrowheads="1"/>
          </p:cNvSpPr>
          <p:nvPr/>
        </p:nvSpPr>
        <p:spPr bwMode="auto">
          <a:xfrm>
            <a:off x="3137302" y="3804151"/>
            <a:ext cx="2717160" cy="627168"/>
          </a:xfrm>
          <a:prstGeom prst="rect">
            <a:avLst/>
          </a:prstGeom>
          <a:noFill/>
          <a:ln w="12700">
            <a:noFill/>
          </a:ln>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defTabSz="914400" rtl="0" eaLnBrk="1" fontAlgn="auto" latinLnBrk="0" hangingPunct="1">
              <a:lnSpc>
                <a:spcPct val="100000"/>
              </a:lnSpc>
              <a:spcBef>
                <a:spcPts val="0"/>
              </a:spcBef>
              <a:spcAft>
                <a:spcPts val="0"/>
              </a:spcAft>
              <a:buClrTx/>
              <a:buSzTx/>
              <a:buFontTx/>
              <a:buNone/>
              <a:tabLst/>
              <a:defRPr sz="1000"/>
            </a:pPr>
            <a:r>
              <a:rPr lang="ja-JP" altLang="en-US" sz="900" i="0" u="none" strike="noStrike" baseline="0" dirty="0">
                <a:solidFill>
                  <a:srgbClr val="000000"/>
                </a:solidFill>
                <a:latin typeface="ＭＳ Ｐゴシック"/>
                <a:ea typeface="ＭＳ Ｐゴシック"/>
              </a:rPr>
              <a:t>中古車ストックヤード事業の拡大</a:t>
            </a:r>
            <a:endParaRPr lang="en-US" altLang="ja-JP" sz="900" i="0" u="none" strike="noStrike" baseline="0" dirty="0">
              <a:solidFill>
                <a:srgbClr val="000000"/>
              </a:solidFill>
              <a:latin typeface="ＭＳ Ｐゴシック"/>
              <a:ea typeface="ＭＳ Ｐゴシック"/>
            </a:endParaRPr>
          </a:p>
          <a:p>
            <a:pPr marL="0" marR="0" indent="0" defTabSz="914400" rtl="0" eaLnBrk="1" fontAlgn="auto" latinLnBrk="0" hangingPunct="1">
              <a:lnSpc>
                <a:spcPct val="100000"/>
              </a:lnSpc>
              <a:spcBef>
                <a:spcPts val="0"/>
              </a:spcBef>
              <a:spcAft>
                <a:spcPts val="0"/>
              </a:spcAft>
              <a:buClrTx/>
              <a:buSzTx/>
              <a:buFontTx/>
              <a:buNone/>
              <a:tabLst/>
              <a:defRPr sz="1000"/>
            </a:pPr>
            <a:r>
              <a:rPr lang="ja-JP" altLang="en-US" sz="900" i="0" u="none" strike="noStrike" baseline="0" dirty="0">
                <a:solidFill>
                  <a:srgbClr val="000000"/>
                </a:solidFill>
                <a:latin typeface="ＭＳ Ｐゴシック"/>
                <a:ea typeface="ＭＳ Ｐゴシック"/>
              </a:rPr>
              <a:t>環境への取り組みの強化</a:t>
            </a:r>
            <a:endParaRPr lang="en-US" altLang="ja-JP" sz="900" i="0" u="none" strike="noStrike" baseline="0" dirty="0">
              <a:solidFill>
                <a:srgbClr val="000000"/>
              </a:solidFill>
              <a:latin typeface="ＭＳ Ｐゴシック"/>
              <a:ea typeface="ＭＳ Ｐゴシック"/>
            </a:endParaRPr>
          </a:p>
          <a:p>
            <a:pPr marL="0" marR="0" indent="0" defTabSz="914400" rtl="0" eaLnBrk="1" fontAlgn="auto" latinLnBrk="0" hangingPunct="1">
              <a:lnSpc>
                <a:spcPct val="100000"/>
              </a:lnSpc>
              <a:spcBef>
                <a:spcPts val="0"/>
              </a:spcBef>
              <a:spcAft>
                <a:spcPts val="0"/>
              </a:spcAft>
              <a:buClrTx/>
              <a:buSzTx/>
              <a:buFontTx/>
              <a:buNone/>
              <a:tabLst/>
              <a:defRPr sz="1000"/>
            </a:pPr>
            <a:r>
              <a:rPr lang="ja-JP" altLang="en-US" sz="900" dirty="0">
                <a:solidFill>
                  <a:srgbClr val="000000"/>
                </a:solidFill>
                <a:latin typeface="ＭＳ Ｐゴシック"/>
                <a:ea typeface="ＭＳ Ｐゴシック"/>
              </a:rPr>
              <a:t>港湾運営の民営化の進展</a:t>
            </a:r>
            <a:endParaRPr lang="en-US" altLang="ja-JP" sz="900" dirty="0">
              <a:solidFill>
                <a:srgbClr val="000000"/>
              </a:solidFill>
              <a:latin typeface="ＭＳ Ｐゴシック"/>
              <a:ea typeface="ＭＳ Ｐゴシック"/>
            </a:endParaRPr>
          </a:p>
        </p:txBody>
      </p:sp>
      <p:sp>
        <p:nvSpPr>
          <p:cNvPr id="36" name="山形 120">
            <a:extLst>
              <a:ext uri="{FF2B5EF4-FFF2-40B4-BE49-F238E27FC236}">
                <a16:creationId xmlns:a16="http://schemas.microsoft.com/office/drawing/2014/main" id="{6B44991E-3C3D-4B65-B9B2-F906033D3E9A}"/>
              </a:ext>
            </a:extLst>
          </p:cNvPr>
          <p:cNvSpPr/>
          <p:nvPr/>
        </p:nvSpPr>
        <p:spPr>
          <a:xfrm>
            <a:off x="7062006" y="5708267"/>
            <a:ext cx="360040" cy="386230"/>
          </a:xfrm>
          <a:prstGeom prst="chevron">
            <a:avLst>
              <a:gd name="adj" fmla="val 36554"/>
            </a:avLst>
          </a:prstGeom>
          <a:solidFill>
            <a:schemeClr val="bg1">
              <a:lumMod val="75000"/>
            </a:schemeClr>
          </a:solidFill>
          <a:ln w="6350">
            <a:solidFill>
              <a:sysClr val="windowText" lastClr="000000"/>
            </a:solidFill>
          </a:ln>
        </p:spPr>
        <p:style>
          <a:lnRef idx="2">
            <a:schemeClr val="accent6"/>
          </a:lnRef>
          <a:fillRef idx="1">
            <a:schemeClr val="lt1"/>
          </a:fillRef>
          <a:effectRef idx="0">
            <a:schemeClr val="accent6"/>
          </a:effectRef>
          <a:fontRef idx="minor">
            <a:schemeClr val="dk1"/>
          </a:fontRef>
        </p:style>
        <p:txBody>
          <a:bodyPr wrap="square" lIns="0" tIns="0" rIns="0" bIns="0"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en-US" altLang="ja-JP" sz="900" dirty="0">
              <a:solidFill>
                <a:schemeClr val="tx1"/>
              </a:solidFill>
            </a:endParaRPr>
          </a:p>
        </p:txBody>
      </p:sp>
      <p:sp>
        <p:nvSpPr>
          <p:cNvPr id="39" name="Rectangle 195">
            <a:extLst>
              <a:ext uri="{FF2B5EF4-FFF2-40B4-BE49-F238E27FC236}">
                <a16:creationId xmlns:a16="http://schemas.microsoft.com/office/drawing/2014/main" id="{4EE6D650-F4EB-4EC5-BA3C-C6AE6ACF7AD3}"/>
              </a:ext>
            </a:extLst>
          </p:cNvPr>
          <p:cNvSpPr>
            <a:spLocks noChangeArrowheads="1"/>
          </p:cNvSpPr>
          <p:nvPr/>
        </p:nvSpPr>
        <p:spPr bwMode="auto">
          <a:xfrm>
            <a:off x="6055477" y="2902468"/>
            <a:ext cx="2828047" cy="841684"/>
          </a:xfrm>
          <a:prstGeom prst="rect">
            <a:avLst/>
          </a:prstGeom>
          <a:noFill/>
          <a:ln w="12700">
            <a:noFill/>
          </a:ln>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ja-JP" altLang="en-US" sz="900" dirty="0">
                <a:solidFill>
                  <a:srgbClr val="000000"/>
                </a:solidFill>
                <a:latin typeface="ＭＳ Ｐゴシック"/>
                <a:ea typeface="ＭＳ Ｐゴシック"/>
              </a:rPr>
              <a:t>埠頭運営事業のサービスの充実・拡大</a:t>
            </a:r>
            <a:endParaRPr lang="en-US" altLang="ja-JP" sz="900" dirty="0">
              <a:latin typeface="ＭＳ Ｐゴシック"/>
              <a:ea typeface="ＭＳ Ｐゴシック"/>
            </a:endParaRPr>
          </a:p>
          <a:p>
            <a:pPr marL="0" marR="0" indent="0" defTabSz="914400" rtl="0" eaLnBrk="1" fontAlgn="auto" latinLnBrk="0" hangingPunct="1">
              <a:lnSpc>
                <a:spcPct val="100000"/>
              </a:lnSpc>
              <a:spcBef>
                <a:spcPts val="0"/>
              </a:spcBef>
              <a:spcAft>
                <a:spcPts val="0"/>
              </a:spcAft>
              <a:buClrTx/>
              <a:buSzTx/>
              <a:buFontTx/>
              <a:buNone/>
              <a:tabLst/>
              <a:defRPr sz="1000"/>
            </a:pPr>
            <a:r>
              <a:rPr lang="ja-JP" altLang="en-US" sz="900" dirty="0">
                <a:latin typeface="ＭＳ Ｐゴシック"/>
                <a:ea typeface="ＭＳ Ｐゴシック"/>
              </a:rPr>
              <a:t>これまで培ったノウハウや民の視点を活かした更なる飛躍</a:t>
            </a:r>
            <a:endParaRPr lang="en-US" altLang="ja-JP" sz="900" dirty="0">
              <a:latin typeface="ＭＳ Ｐゴシック"/>
              <a:ea typeface="ＭＳ Ｐゴシック"/>
            </a:endParaRPr>
          </a:p>
          <a:p>
            <a:pPr marL="0" marR="0" indent="0" defTabSz="914400" rtl="0" eaLnBrk="1" fontAlgn="auto" latinLnBrk="0" hangingPunct="1">
              <a:lnSpc>
                <a:spcPct val="100000"/>
              </a:lnSpc>
              <a:spcBef>
                <a:spcPts val="0"/>
              </a:spcBef>
              <a:spcAft>
                <a:spcPts val="0"/>
              </a:spcAft>
              <a:buClrTx/>
              <a:buSzTx/>
              <a:buFontTx/>
              <a:buNone/>
              <a:tabLst/>
              <a:defRPr sz="1000"/>
            </a:pPr>
            <a:r>
              <a:rPr lang="ja-JP" altLang="en-US" sz="900" i="0" u="none" strike="noStrike" baseline="0" dirty="0">
                <a:solidFill>
                  <a:srgbClr val="000000"/>
                </a:solidFill>
                <a:latin typeface="ＭＳ Ｐゴシック"/>
                <a:ea typeface="ＭＳ Ｐゴシック"/>
              </a:rPr>
              <a:t>上屋の一体的な管理運営</a:t>
            </a:r>
            <a:endParaRPr lang="en-US" altLang="ja-JP" sz="900" i="0" u="none" strike="noStrike" baseline="0" dirty="0">
              <a:solidFill>
                <a:srgbClr val="000000"/>
              </a:solidFill>
              <a:latin typeface="ＭＳ Ｐゴシック"/>
              <a:ea typeface="ＭＳ Ｐゴシック"/>
            </a:endParaRPr>
          </a:p>
          <a:p>
            <a:pPr marL="0" marR="0" indent="0" defTabSz="914400" rtl="0" eaLnBrk="1" fontAlgn="auto" latinLnBrk="0" hangingPunct="1">
              <a:lnSpc>
                <a:spcPct val="100000"/>
              </a:lnSpc>
              <a:spcBef>
                <a:spcPts val="0"/>
              </a:spcBef>
              <a:spcAft>
                <a:spcPts val="0"/>
              </a:spcAft>
              <a:buClrTx/>
              <a:buSzTx/>
              <a:buFontTx/>
              <a:buNone/>
              <a:tabLst/>
              <a:defRPr sz="1000"/>
            </a:pPr>
            <a:r>
              <a:rPr lang="ja-JP" altLang="en-US" sz="900" i="0" u="none" strike="noStrike" baseline="0" dirty="0">
                <a:solidFill>
                  <a:srgbClr val="000000"/>
                </a:solidFill>
                <a:latin typeface="ＭＳ Ｐゴシック"/>
                <a:ea typeface="ＭＳ Ｐゴシック"/>
              </a:rPr>
              <a:t>中古車ストックヤード需要への対応</a:t>
            </a:r>
            <a:endParaRPr lang="en-US" altLang="ja-JP" sz="900" i="0" u="none" strike="noStrike" baseline="0" dirty="0">
              <a:solidFill>
                <a:srgbClr val="000000"/>
              </a:solidFill>
              <a:latin typeface="ＭＳ Ｐゴシック"/>
              <a:ea typeface="ＭＳ Ｐゴシック"/>
            </a:endParaRPr>
          </a:p>
        </p:txBody>
      </p:sp>
      <p:sp>
        <p:nvSpPr>
          <p:cNvPr id="4" name="テキスト ボックス 3">
            <a:extLst>
              <a:ext uri="{FF2B5EF4-FFF2-40B4-BE49-F238E27FC236}">
                <a16:creationId xmlns:a16="http://schemas.microsoft.com/office/drawing/2014/main" id="{514E5F68-AFD7-4D43-963F-E2E70DDBEB90}"/>
              </a:ext>
            </a:extLst>
          </p:cNvPr>
          <p:cNvSpPr txBox="1"/>
          <p:nvPr/>
        </p:nvSpPr>
        <p:spPr>
          <a:xfrm>
            <a:off x="539552" y="669454"/>
            <a:ext cx="5083269" cy="369332"/>
          </a:xfrm>
          <a:prstGeom prst="rect">
            <a:avLst/>
          </a:prstGeom>
          <a:noFill/>
        </p:spPr>
        <p:txBody>
          <a:bodyPr wrap="square" rtlCol="0">
            <a:spAutoFit/>
          </a:bodyPr>
          <a:lstStyle/>
          <a:p>
            <a:r>
              <a:rPr kumimoji="1" lang="ja-JP" altLang="en-US" dirty="0"/>
              <a:t>港湾ニーズの高まりに伴い、当社の役割が拡大</a:t>
            </a:r>
          </a:p>
        </p:txBody>
      </p:sp>
      <p:sp>
        <p:nvSpPr>
          <p:cNvPr id="41" name="平行四辺形 40">
            <a:extLst>
              <a:ext uri="{FF2B5EF4-FFF2-40B4-BE49-F238E27FC236}">
                <a16:creationId xmlns:a16="http://schemas.microsoft.com/office/drawing/2014/main" id="{15C1C7B5-1A31-4982-98D9-E5E97B107B8E}"/>
              </a:ext>
            </a:extLst>
          </p:cNvPr>
          <p:cNvSpPr/>
          <p:nvPr/>
        </p:nvSpPr>
        <p:spPr>
          <a:xfrm rot="21440023">
            <a:off x="322848" y="695702"/>
            <a:ext cx="117110" cy="797439"/>
          </a:xfrm>
          <a:prstGeom prst="parallelogram">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8363E336-D374-406B-8DCF-97788D89A3F6}"/>
              </a:ext>
            </a:extLst>
          </p:cNvPr>
          <p:cNvSpPr txBox="1"/>
          <p:nvPr/>
        </p:nvSpPr>
        <p:spPr>
          <a:xfrm>
            <a:off x="395535" y="1052736"/>
            <a:ext cx="7587559" cy="369332"/>
          </a:xfrm>
          <a:prstGeom prst="rect">
            <a:avLst/>
          </a:prstGeom>
          <a:noFill/>
        </p:spPr>
        <p:txBody>
          <a:bodyPr wrap="square" rtlCol="0">
            <a:spAutoFit/>
          </a:bodyPr>
          <a:lstStyle/>
          <a:p>
            <a:r>
              <a:rPr kumimoji="1" lang="ja-JP" altLang="en-US" dirty="0"/>
              <a:t>　更なるニーズや港湾サービスの向上に対応すべく、取り組みを充実・拡大</a:t>
            </a:r>
          </a:p>
        </p:txBody>
      </p:sp>
      <p:sp>
        <p:nvSpPr>
          <p:cNvPr id="43" name="山形 113">
            <a:extLst>
              <a:ext uri="{FF2B5EF4-FFF2-40B4-BE49-F238E27FC236}">
                <a16:creationId xmlns:a16="http://schemas.microsoft.com/office/drawing/2014/main" id="{0388B895-AB1B-43FD-8204-54BC7C12600A}"/>
              </a:ext>
            </a:extLst>
          </p:cNvPr>
          <p:cNvSpPr/>
          <p:nvPr/>
        </p:nvSpPr>
        <p:spPr>
          <a:xfrm>
            <a:off x="5203762" y="1466524"/>
            <a:ext cx="3760726" cy="1071503"/>
          </a:xfrm>
          <a:prstGeom prst="chevron">
            <a:avLst>
              <a:gd name="adj" fmla="val 23117"/>
            </a:avLst>
          </a:prstGeom>
          <a:solidFill>
            <a:srgbClr val="FFC000"/>
          </a:solidFill>
          <a:ln w="50800">
            <a:solidFill>
              <a:sysClr val="windowText" lastClr="000000"/>
            </a:solid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b="1" dirty="0">
                <a:solidFill>
                  <a:srgbClr val="FF0000"/>
                </a:solidFill>
              </a:rPr>
              <a:t>新中期経営計画　（</a:t>
            </a:r>
            <a:r>
              <a:rPr kumimoji="1" lang="en-US" altLang="ja-JP" b="1" dirty="0">
                <a:solidFill>
                  <a:srgbClr val="FF0000"/>
                </a:solidFill>
              </a:rPr>
              <a:t>R6</a:t>
            </a:r>
            <a:r>
              <a:rPr kumimoji="1" lang="ja-JP" altLang="en-US" b="1" dirty="0">
                <a:solidFill>
                  <a:srgbClr val="FF0000"/>
                </a:solidFill>
              </a:rPr>
              <a:t>～</a:t>
            </a:r>
            <a:r>
              <a:rPr kumimoji="1" lang="en-US" altLang="ja-JP" b="1" dirty="0">
                <a:solidFill>
                  <a:srgbClr val="FF0000"/>
                </a:solidFill>
              </a:rPr>
              <a:t>R8</a:t>
            </a:r>
            <a:r>
              <a:rPr kumimoji="1" lang="ja-JP" altLang="en-US" b="1" dirty="0">
                <a:solidFill>
                  <a:srgbClr val="FF0000"/>
                </a:solidFill>
              </a:rPr>
              <a:t>）</a:t>
            </a:r>
            <a:endParaRPr kumimoji="1" lang="en-US" altLang="ja-JP" b="1" dirty="0">
              <a:solidFill>
                <a:srgbClr val="FF0000"/>
              </a:solidFill>
            </a:endParaRPr>
          </a:p>
          <a:p>
            <a:r>
              <a:rPr kumimoji="1" lang="ja-JP" altLang="en-US" dirty="0">
                <a:solidFill>
                  <a:schemeClr val="tx1"/>
                </a:solidFill>
              </a:rPr>
              <a:t>　・更なる港湾振興に向けた事業展開（充実・拡大）</a:t>
            </a:r>
            <a:endParaRPr kumimoji="1" lang="en-US" altLang="ja-JP" dirty="0">
              <a:solidFill>
                <a:schemeClr val="tx1"/>
              </a:solidFill>
            </a:endParaRPr>
          </a:p>
          <a:p>
            <a:r>
              <a:rPr kumimoji="1" lang="ja-JP" altLang="en-US" dirty="0">
                <a:solidFill>
                  <a:schemeClr val="tx1"/>
                </a:solidFill>
              </a:rPr>
              <a:t>　・質の高い利用者サービスの提供による利用促進</a:t>
            </a:r>
            <a:endParaRPr kumimoji="1" lang="en-US" altLang="ja-JP" dirty="0">
              <a:solidFill>
                <a:schemeClr val="tx1"/>
              </a:solidFill>
            </a:endParaRPr>
          </a:p>
          <a:p>
            <a:r>
              <a:rPr kumimoji="1" lang="ja-JP" altLang="en-US" dirty="0">
                <a:solidFill>
                  <a:schemeClr val="tx1"/>
                </a:solidFill>
              </a:rPr>
              <a:t>　・事業拡大に伴うガバナンスの強化</a:t>
            </a:r>
            <a:endParaRPr kumimoji="1" lang="en-US" altLang="ja-JP" dirty="0">
              <a:solidFill>
                <a:schemeClr val="tx1"/>
              </a:solidFill>
            </a:endParaRPr>
          </a:p>
        </p:txBody>
      </p:sp>
      <p:sp>
        <p:nvSpPr>
          <p:cNvPr id="44" name="Rectangle 195">
            <a:extLst>
              <a:ext uri="{FF2B5EF4-FFF2-40B4-BE49-F238E27FC236}">
                <a16:creationId xmlns:a16="http://schemas.microsoft.com/office/drawing/2014/main" id="{46DDDB6E-547F-4E64-A5B9-945B09015C59}"/>
              </a:ext>
            </a:extLst>
          </p:cNvPr>
          <p:cNvSpPr>
            <a:spLocks noChangeArrowheads="1"/>
          </p:cNvSpPr>
          <p:nvPr/>
        </p:nvSpPr>
        <p:spPr bwMode="auto">
          <a:xfrm rot="10800000" flipV="1">
            <a:off x="3605486" y="6330209"/>
            <a:ext cx="2965081" cy="267154"/>
          </a:xfrm>
          <a:prstGeom prst="rect">
            <a:avLst/>
          </a:prstGeom>
          <a:noFill/>
          <a:ln w="12700">
            <a:noFill/>
          </a:ln>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sz="1000"/>
            </a:pPr>
            <a:r>
              <a:rPr lang="en-US" altLang="ja-JP" sz="1000" dirty="0">
                <a:solidFill>
                  <a:srgbClr val="000000"/>
                </a:solidFill>
                <a:latin typeface="ＭＳ Ｐゴシック"/>
                <a:ea typeface="ＭＳ Ｐゴシック"/>
              </a:rPr>
              <a:t>R</a:t>
            </a:r>
            <a:r>
              <a:rPr lang="en-US" altLang="ja-JP" sz="1000" i="0" u="none" strike="noStrike" baseline="0" dirty="0">
                <a:solidFill>
                  <a:srgbClr val="000000"/>
                </a:solidFill>
                <a:latin typeface="ＭＳ Ｐゴシック"/>
                <a:ea typeface="ＭＳ Ｐゴシック"/>
              </a:rPr>
              <a:t>2</a:t>
            </a:r>
            <a:r>
              <a:rPr lang="ja-JP" altLang="en-US" sz="1000" i="0" u="none" strike="noStrike" baseline="0" dirty="0">
                <a:solidFill>
                  <a:srgbClr val="000000"/>
                </a:solidFill>
                <a:latin typeface="ＭＳ Ｐゴシック"/>
                <a:ea typeface="ＭＳ Ｐゴシック"/>
              </a:rPr>
              <a:t>　大阪港湾局設置</a:t>
            </a:r>
          </a:p>
        </p:txBody>
      </p:sp>
      <p:sp>
        <p:nvSpPr>
          <p:cNvPr id="45" name="正方形/長方形 44">
            <a:extLst>
              <a:ext uri="{FF2B5EF4-FFF2-40B4-BE49-F238E27FC236}">
                <a16:creationId xmlns:a16="http://schemas.microsoft.com/office/drawing/2014/main" id="{319AB350-7A33-4E94-BB45-19FAD54DF5E0}"/>
              </a:ext>
            </a:extLst>
          </p:cNvPr>
          <p:cNvSpPr/>
          <p:nvPr/>
        </p:nvSpPr>
        <p:spPr>
          <a:xfrm>
            <a:off x="0" y="540000"/>
            <a:ext cx="9144000" cy="107950"/>
          </a:xfrm>
          <a:prstGeom prst="rect">
            <a:avLst/>
          </a:prstGeom>
          <a:gradFill flip="none" rotWithShape="1">
            <a:gsLst>
              <a:gs pos="3000">
                <a:srgbClr val="0070C0"/>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70000"/>
              <a:buFont typeface="Wingdings" pitchFamily="2" charset="2"/>
              <a:buNone/>
              <a:defRPr/>
            </a:pPr>
            <a:endParaRPr lang="ja-JP" altLang="en-US" dirty="0"/>
          </a:p>
        </p:txBody>
      </p:sp>
      <p:pic>
        <p:nvPicPr>
          <p:cNvPr id="47" name="図 46">
            <a:extLst>
              <a:ext uri="{FF2B5EF4-FFF2-40B4-BE49-F238E27FC236}">
                <a16:creationId xmlns:a16="http://schemas.microsoft.com/office/drawing/2014/main" id="{32C00E44-85C6-4B36-8C9B-E9849AD981F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35540" y="-64703"/>
            <a:ext cx="720561" cy="5802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4BDAF54-691C-652B-E9F5-D66C21902797}"/>
              </a:ext>
            </a:extLst>
          </p:cNvPr>
          <p:cNvSpPr/>
          <p:nvPr/>
        </p:nvSpPr>
        <p:spPr>
          <a:xfrm>
            <a:off x="5126741" y="5550271"/>
            <a:ext cx="900964" cy="1020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C1766351-6882-DE1E-4525-EB0BE0D98405}"/>
              </a:ext>
            </a:extLst>
          </p:cNvPr>
          <p:cNvSpPr/>
          <p:nvPr/>
        </p:nvSpPr>
        <p:spPr>
          <a:xfrm>
            <a:off x="5128989" y="2943710"/>
            <a:ext cx="900964" cy="1020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7F9C739A-0233-4B0D-9832-DCAA819B5471}"/>
              </a:ext>
            </a:extLst>
          </p:cNvPr>
          <p:cNvSpPr/>
          <p:nvPr/>
        </p:nvSpPr>
        <p:spPr>
          <a:xfrm>
            <a:off x="2529518" y="5629519"/>
            <a:ext cx="900964" cy="1020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22DFEE40-454C-4C06-B7D0-E3883BACC148}"/>
              </a:ext>
            </a:extLst>
          </p:cNvPr>
          <p:cNvSpPr/>
          <p:nvPr/>
        </p:nvSpPr>
        <p:spPr>
          <a:xfrm>
            <a:off x="3812804" y="5597718"/>
            <a:ext cx="900964" cy="1020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F6E5BDA8-07B9-4DD9-8140-3BD58FA17CF0}"/>
              </a:ext>
            </a:extLst>
          </p:cNvPr>
          <p:cNvSpPr/>
          <p:nvPr/>
        </p:nvSpPr>
        <p:spPr>
          <a:xfrm>
            <a:off x="6444208" y="5550271"/>
            <a:ext cx="900964" cy="1020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C10D7996-2B11-4C61-9BC7-D30BAEA19060}"/>
              </a:ext>
            </a:extLst>
          </p:cNvPr>
          <p:cNvSpPr/>
          <p:nvPr/>
        </p:nvSpPr>
        <p:spPr>
          <a:xfrm>
            <a:off x="7668344" y="5518025"/>
            <a:ext cx="900964" cy="1020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651860A3-1E6F-4972-A286-FE077E6DB533}"/>
              </a:ext>
            </a:extLst>
          </p:cNvPr>
          <p:cNvSpPr/>
          <p:nvPr/>
        </p:nvSpPr>
        <p:spPr>
          <a:xfrm>
            <a:off x="860476" y="5505309"/>
            <a:ext cx="900964" cy="1020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A5EC3D6F-0967-41C4-96E9-8E544C6ED534}"/>
              </a:ext>
            </a:extLst>
          </p:cNvPr>
          <p:cNvSpPr/>
          <p:nvPr/>
        </p:nvSpPr>
        <p:spPr>
          <a:xfrm>
            <a:off x="2492650" y="3022958"/>
            <a:ext cx="900964" cy="1020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F8CAAE61-F2CC-4323-AA75-DD7EB30573C3}"/>
              </a:ext>
            </a:extLst>
          </p:cNvPr>
          <p:cNvSpPr/>
          <p:nvPr/>
        </p:nvSpPr>
        <p:spPr>
          <a:xfrm>
            <a:off x="3815052" y="2991157"/>
            <a:ext cx="900964" cy="1020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8283CB15-D2DF-4F20-8F9A-10FB34A5A8A9}"/>
              </a:ext>
            </a:extLst>
          </p:cNvPr>
          <p:cNvSpPr/>
          <p:nvPr/>
        </p:nvSpPr>
        <p:spPr>
          <a:xfrm>
            <a:off x="6446456" y="2943710"/>
            <a:ext cx="900964" cy="1020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59480F5E-7800-4215-9AF0-0CE65B715DF5}"/>
              </a:ext>
            </a:extLst>
          </p:cNvPr>
          <p:cNvSpPr/>
          <p:nvPr/>
        </p:nvSpPr>
        <p:spPr>
          <a:xfrm>
            <a:off x="7670592" y="2911464"/>
            <a:ext cx="900964" cy="1020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FC23BB9E-ECB5-46E9-8D3B-C5333DCDCC9E}"/>
              </a:ext>
            </a:extLst>
          </p:cNvPr>
          <p:cNvSpPr/>
          <p:nvPr/>
        </p:nvSpPr>
        <p:spPr>
          <a:xfrm rot="16200000">
            <a:off x="4615270" y="1764015"/>
            <a:ext cx="828661" cy="6120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9205AE3B-41F4-4F0F-8DAE-56BD648EDF86}"/>
              </a:ext>
            </a:extLst>
          </p:cNvPr>
          <p:cNvSpPr/>
          <p:nvPr/>
        </p:nvSpPr>
        <p:spPr>
          <a:xfrm>
            <a:off x="862724" y="2898748"/>
            <a:ext cx="900964" cy="1020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62" name="Rectangle 4"/>
          <p:cNvSpPr>
            <a:spLocks noChangeArrowheads="1"/>
          </p:cNvSpPr>
          <p:nvPr/>
        </p:nvSpPr>
        <p:spPr bwMode="auto">
          <a:xfrm>
            <a:off x="622012" y="1496012"/>
            <a:ext cx="8551016" cy="1015663"/>
          </a:xfrm>
          <a:prstGeom prst="rect">
            <a:avLst/>
          </a:prstGeom>
          <a:noFill/>
          <a:ln w="12700" cap="rnd" algn="ctr">
            <a:noFill/>
            <a:prstDash val="sysDot"/>
            <a:miter lim="800000"/>
            <a:headEnd/>
            <a:tailEnd/>
          </a:ln>
        </p:spPr>
        <p:txBody>
          <a:bodyPr wrap="square">
            <a:spAutoFit/>
          </a:bodyPr>
          <a:lstStyle/>
          <a:p>
            <a:pPr marL="361950" indent="-361950"/>
            <a:r>
              <a:rPr lang="ja-JP" altLang="en-US" sz="1500" dirty="0">
                <a:solidFill>
                  <a:srgbClr val="FF0000"/>
                </a:solidFill>
              </a:rPr>
              <a:t>☛</a:t>
            </a:r>
            <a:r>
              <a:rPr lang="ja-JP" altLang="en-US" sz="1500" dirty="0"/>
              <a:t>　各事業の</a:t>
            </a:r>
            <a:r>
              <a:rPr lang="ja-JP" altLang="ja-JP" sz="1500" dirty="0"/>
              <a:t>スケールメリットを活かし</a:t>
            </a:r>
            <a:r>
              <a:rPr lang="ja-JP" altLang="en-US" sz="1500" dirty="0"/>
              <a:t>、</a:t>
            </a:r>
            <a:r>
              <a:rPr lang="ja-JP" altLang="ja-JP" sz="1500" dirty="0"/>
              <a:t>効率的な管理運営を行</a:t>
            </a:r>
            <a:r>
              <a:rPr lang="ja-JP" altLang="en-US" sz="1500" dirty="0"/>
              <a:t>い、</a:t>
            </a:r>
            <a:r>
              <a:rPr lang="ja-JP" altLang="ja-JP" sz="1500" dirty="0"/>
              <a:t>収益性</a:t>
            </a:r>
            <a:r>
              <a:rPr lang="ja-JP" altLang="en-US" sz="1500" dirty="0"/>
              <a:t>の</a:t>
            </a:r>
            <a:r>
              <a:rPr lang="ja-JP" altLang="ja-JP" sz="1500" dirty="0"/>
              <a:t>向上</a:t>
            </a:r>
            <a:r>
              <a:rPr lang="ja-JP" altLang="en-US" sz="1500" dirty="0"/>
              <a:t>を図る</a:t>
            </a:r>
            <a:endParaRPr lang="en-US" altLang="ja-JP" sz="1500" dirty="0"/>
          </a:p>
          <a:p>
            <a:pPr marL="444500" indent="-444500"/>
            <a:r>
              <a:rPr lang="ja-JP" altLang="en-US" sz="1500" dirty="0">
                <a:solidFill>
                  <a:srgbClr val="FF0000"/>
                </a:solidFill>
              </a:rPr>
              <a:t>☛</a:t>
            </a:r>
            <a:r>
              <a:rPr lang="ja-JP" altLang="en-US" sz="1500" dirty="0"/>
              <a:t>　各事業</a:t>
            </a:r>
            <a:r>
              <a:rPr lang="ja-JP" altLang="ja-JP" sz="1500" dirty="0"/>
              <a:t>の利用促進施策との相乗効果</a:t>
            </a:r>
            <a:r>
              <a:rPr lang="ja-JP" altLang="en-US" sz="1500" dirty="0"/>
              <a:t>を</a:t>
            </a:r>
            <a:r>
              <a:rPr lang="ja-JP" altLang="ja-JP" sz="1500" dirty="0"/>
              <a:t>発揮して、施設の利用促進を図</a:t>
            </a:r>
            <a:r>
              <a:rPr lang="ja-JP" altLang="en-US" sz="1500" dirty="0"/>
              <a:t>る</a:t>
            </a:r>
            <a:endParaRPr lang="en-US" altLang="ja-JP" sz="1500" dirty="0"/>
          </a:p>
          <a:p>
            <a:pPr marL="444500" indent="-444500"/>
            <a:r>
              <a:rPr lang="ja-JP" altLang="en-US" sz="1500" dirty="0">
                <a:solidFill>
                  <a:srgbClr val="FF0000"/>
                </a:solidFill>
              </a:rPr>
              <a:t>☛　</a:t>
            </a:r>
            <a:r>
              <a:rPr lang="ja-JP" altLang="en-US" sz="1500" dirty="0"/>
              <a:t>当社の港湾振興における役割・事業を充実・拡大させ、民の視点による効率的な港湾運営をめざす</a:t>
            </a:r>
            <a:endParaRPr lang="en-US" altLang="ja-JP" sz="1500" dirty="0"/>
          </a:p>
          <a:p>
            <a:pPr marL="444500" indent="-444500"/>
            <a:r>
              <a:rPr lang="ja-JP" altLang="en-US" sz="1500" dirty="0">
                <a:solidFill>
                  <a:srgbClr val="FF0000"/>
                </a:solidFill>
              </a:rPr>
              <a:t>☛　</a:t>
            </a:r>
            <a:r>
              <a:rPr lang="ja-JP" altLang="en-US" sz="1500" dirty="0"/>
              <a:t>事業拡大に伴うリスク管理への対応としてガバナンスの強化を図る</a:t>
            </a:r>
            <a:endParaRPr lang="en-US" altLang="ja-JP" sz="1500" dirty="0"/>
          </a:p>
        </p:txBody>
      </p:sp>
      <p:sp>
        <p:nvSpPr>
          <p:cNvPr id="19458" name="Rectangle 2"/>
          <p:cNvSpPr>
            <a:spLocks noGrp="1" noChangeArrowheads="1"/>
          </p:cNvSpPr>
          <p:nvPr>
            <p:ph type="title"/>
          </p:nvPr>
        </p:nvSpPr>
        <p:spPr>
          <a:xfrm>
            <a:off x="1" y="0"/>
            <a:ext cx="4139952" cy="523220"/>
          </a:xfrm>
        </p:spPr>
        <p:txBody>
          <a:bodyPr rtlCol="0" anchor="b" anchorCtr="0">
            <a:noAutofit/>
          </a:bodyPr>
          <a:lstStyle/>
          <a:p>
            <a:pPr algn="l" eaLnBrk="1" fontAlgn="auto" hangingPunct="1">
              <a:spcAft>
                <a:spcPts val="0"/>
              </a:spcAft>
              <a:defRPr/>
            </a:pPr>
            <a:r>
              <a:rPr lang="en-US" altLang="ja-JP" sz="2800" dirty="0">
                <a:latin typeface="+mj-ea"/>
              </a:rPr>
              <a:t>Ⅳ</a:t>
            </a:r>
            <a:r>
              <a:rPr lang="ja-JP" altLang="en-US" sz="2800" dirty="0">
                <a:latin typeface="+mj-ea"/>
              </a:rPr>
              <a:t>　取組みの基本方針</a:t>
            </a:r>
          </a:p>
        </p:txBody>
      </p:sp>
      <p:sp>
        <p:nvSpPr>
          <p:cNvPr id="3" name="スライド番号プレースホルダー 2"/>
          <p:cNvSpPr>
            <a:spLocks noGrp="1"/>
          </p:cNvSpPr>
          <p:nvPr>
            <p:ph type="sldNum" sz="quarter" idx="12"/>
          </p:nvPr>
        </p:nvSpPr>
        <p:spPr>
          <a:xfrm>
            <a:off x="7115628" y="6309320"/>
            <a:ext cx="2057400" cy="365125"/>
          </a:xfrm>
        </p:spPr>
        <p:txBody>
          <a:bodyPr/>
          <a:lstStyle/>
          <a:p>
            <a:pPr>
              <a:defRPr/>
            </a:pPr>
            <a:fld id="{DBFCA97A-6580-499A-8AAE-67B3DD13D355}" type="slidenum">
              <a:rPr lang="en-US" altLang="ja-JP" sz="1800" smtClean="0"/>
              <a:pPr>
                <a:defRPr/>
              </a:pPr>
              <a:t>15</a:t>
            </a:fld>
            <a:endParaRPr lang="en-US" altLang="ja-JP" sz="1800" dirty="0"/>
          </a:p>
        </p:txBody>
      </p:sp>
      <p:sp>
        <p:nvSpPr>
          <p:cNvPr id="15365" name="AutoShape 7"/>
          <p:cNvSpPr>
            <a:spLocks noChangeArrowheads="1"/>
          </p:cNvSpPr>
          <p:nvPr/>
        </p:nvSpPr>
        <p:spPr bwMode="auto">
          <a:xfrm>
            <a:off x="643469" y="734671"/>
            <a:ext cx="8384484" cy="652190"/>
          </a:xfrm>
          <a:prstGeom prst="roundRect">
            <a:avLst>
              <a:gd name="adj" fmla="val 1019"/>
            </a:avLst>
          </a:prstGeom>
          <a:noFill/>
          <a:ln w="12700" algn="ctr">
            <a:noFill/>
            <a:round/>
            <a:headEnd/>
            <a:tailEnd/>
          </a:ln>
        </p:spPr>
        <p:txBody>
          <a:bodyPr wrap="none" anchor="t"/>
          <a:lstStyle/>
          <a:p>
            <a:r>
              <a:rPr lang="ja-JP" altLang="en-US" sz="2000" dirty="0"/>
              <a:t>スケールメリットを活かした効率的な港湾運営と質の高い利用者サービスを</a:t>
            </a:r>
            <a:endParaRPr lang="en-US" altLang="ja-JP" sz="2000" dirty="0"/>
          </a:p>
          <a:p>
            <a:r>
              <a:rPr lang="ja-JP" altLang="en-US" sz="2000" dirty="0"/>
              <a:t>充実・拡大し、更なる顧客満足度の向上と経営の安定化をめざす</a:t>
            </a:r>
          </a:p>
          <a:p>
            <a:endParaRPr lang="ja-JP" altLang="en-US" sz="2000" dirty="0"/>
          </a:p>
          <a:p>
            <a:endParaRPr lang="ja-JP" altLang="ja-JP" sz="2000" dirty="0"/>
          </a:p>
        </p:txBody>
      </p:sp>
      <p:sp>
        <p:nvSpPr>
          <p:cNvPr id="4" name="正方形/長方形 3">
            <a:extLst>
              <a:ext uri="{FF2B5EF4-FFF2-40B4-BE49-F238E27FC236}">
                <a16:creationId xmlns:a16="http://schemas.microsoft.com/office/drawing/2014/main" id="{CC1B5AB6-2318-4BE0-AB1E-96DE480F4585}"/>
              </a:ext>
            </a:extLst>
          </p:cNvPr>
          <p:cNvSpPr/>
          <p:nvPr/>
        </p:nvSpPr>
        <p:spPr>
          <a:xfrm>
            <a:off x="539552" y="700082"/>
            <a:ext cx="82460" cy="7422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F542C53C-A60E-4F78-8735-788B8D4543E8}"/>
              </a:ext>
            </a:extLst>
          </p:cNvPr>
          <p:cNvSpPr/>
          <p:nvPr/>
        </p:nvSpPr>
        <p:spPr>
          <a:xfrm>
            <a:off x="395536" y="2661707"/>
            <a:ext cx="8414483" cy="694868"/>
          </a:xfrm>
          <a:prstGeom prst="rect">
            <a:avLst/>
          </a:prstGeom>
          <a:solidFill>
            <a:srgbClr val="0000FF">
              <a:alpha val="95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63500">
              <a:srgbClr val="0000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1800" b="1" dirty="0">
                <a:solidFill>
                  <a:schemeClr val="bg1"/>
                </a:solidFill>
                <a:latin typeface="+mn-ea"/>
              </a:rPr>
              <a:t>港湾地域における円滑な物流活動を支援</a:t>
            </a:r>
            <a:endParaRPr lang="en-US" altLang="ja-JP" sz="1800" b="1" dirty="0">
              <a:solidFill>
                <a:schemeClr val="bg1"/>
              </a:solidFill>
              <a:latin typeface="+mn-ea"/>
            </a:endParaRPr>
          </a:p>
          <a:p>
            <a:pPr algn="ctr"/>
            <a:r>
              <a:rPr kumimoji="1" lang="en-US" altLang="ja-JP" sz="1600" b="1" dirty="0">
                <a:solidFill>
                  <a:schemeClr val="bg1"/>
                </a:solidFill>
              </a:rPr>
              <a:t>【</a:t>
            </a:r>
            <a:r>
              <a:rPr kumimoji="1" lang="ja-JP" altLang="en-US" sz="1600" b="1" dirty="0">
                <a:solidFill>
                  <a:schemeClr val="bg1"/>
                </a:solidFill>
              </a:rPr>
              <a:t>大阪府の港湾施策を推進するパートナー</a:t>
            </a:r>
            <a:r>
              <a:rPr kumimoji="1" lang="en-US" altLang="ja-JP" sz="1600" b="1" dirty="0">
                <a:solidFill>
                  <a:schemeClr val="bg1"/>
                </a:solidFill>
              </a:rPr>
              <a:t>】</a:t>
            </a:r>
            <a:endParaRPr kumimoji="1" lang="ja-JP" altLang="en-US" sz="1600" b="1" dirty="0">
              <a:solidFill>
                <a:schemeClr val="bg1"/>
              </a:solidFill>
            </a:endParaRPr>
          </a:p>
        </p:txBody>
      </p:sp>
      <p:sp>
        <p:nvSpPr>
          <p:cNvPr id="5" name="四角形: 角を丸くする 4">
            <a:extLst>
              <a:ext uri="{FF2B5EF4-FFF2-40B4-BE49-F238E27FC236}">
                <a16:creationId xmlns:a16="http://schemas.microsoft.com/office/drawing/2014/main" id="{0C7C16A1-5638-4FDF-9D5F-F3F13AFE364B}"/>
              </a:ext>
            </a:extLst>
          </p:cNvPr>
          <p:cNvSpPr/>
          <p:nvPr/>
        </p:nvSpPr>
        <p:spPr>
          <a:xfrm>
            <a:off x="395536" y="3541673"/>
            <a:ext cx="1800000" cy="2610873"/>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0"/>
            <a:tileRect/>
          </a:gradFill>
          <a:effectLst>
            <a:glow rad="63500">
              <a:srgbClr val="0000FF">
                <a:alpha val="40000"/>
              </a:srgbClr>
            </a:glow>
            <a:outerShdw blurRad="50800" dist="38100" dir="2700000" sx="97000" sy="97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effectLst>
                  <a:outerShdw blurRad="38100" dist="38100" dir="2700000" algn="tl">
                    <a:srgbClr val="000000">
                      <a:alpha val="43137"/>
                    </a:srgbClr>
                  </a:outerShdw>
                </a:effectLst>
              </a:rPr>
              <a:t>埠頭運営</a:t>
            </a:r>
            <a:endParaRPr kumimoji="1" lang="en-US" altLang="ja-JP" sz="1600" b="1" dirty="0">
              <a:solidFill>
                <a:schemeClr val="bg1"/>
              </a:solidFill>
              <a:effectLst>
                <a:outerShdw blurRad="38100" dist="38100" dir="2700000" algn="tl">
                  <a:srgbClr val="000000">
                    <a:alpha val="43137"/>
                  </a:srgbClr>
                </a:outerShdw>
              </a:effectLst>
            </a:endParaRPr>
          </a:p>
          <a:p>
            <a:pPr algn="ctr"/>
            <a:r>
              <a:rPr kumimoji="1" lang="ja-JP" altLang="en-US" sz="1600" b="1" dirty="0">
                <a:solidFill>
                  <a:schemeClr val="bg1"/>
                </a:solidFill>
                <a:effectLst>
                  <a:outerShdw blurRad="38100" dist="38100" dir="2700000" algn="tl">
                    <a:srgbClr val="000000">
                      <a:alpha val="43137"/>
                    </a:srgbClr>
                  </a:outerShdw>
                </a:effectLst>
              </a:rPr>
              <a:t>事業</a:t>
            </a:r>
          </a:p>
        </p:txBody>
      </p:sp>
      <p:sp>
        <p:nvSpPr>
          <p:cNvPr id="38" name="四角形: 角を丸くする 37">
            <a:extLst>
              <a:ext uri="{FF2B5EF4-FFF2-40B4-BE49-F238E27FC236}">
                <a16:creationId xmlns:a16="http://schemas.microsoft.com/office/drawing/2014/main" id="{54A4EEF9-704C-4FF9-AC44-FBF997B278DC}"/>
              </a:ext>
            </a:extLst>
          </p:cNvPr>
          <p:cNvSpPr/>
          <p:nvPr/>
        </p:nvSpPr>
        <p:spPr>
          <a:xfrm>
            <a:off x="2339761" y="3555840"/>
            <a:ext cx="1188000" cy="2595132"/>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0"/>
            <a:tileRect/>
          </a:gradFill>
          <a:effectLst>
            <a:glow rad="63500">
              <a:srgbClr val="0000FF">
                <a:alpha val="40000"/>
              </a:srgbClr>
            </a:glow>
            <a:outerShdw blurRad="50800" dist="38100" dir="2700000" sx="97000" sy="97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effectLst>
                  <a:outerShdw blurRad="38100" dist="38100" dir="2700000" algn="tl">
                    <a:srgbClr val="000000">
                      <a:alpha val="43137"/>
                    </a:srgbClr>
                  </a:outerShdw>
                </a:effectLst>
              </a:rPr>
              <a:t>上屋賃貸事業</a:t>
            </a:r>
            <a:endParaRPr kumimoji="1" lang="en-US" altLang="ja-JP" sz="1600" b="1" dirty="0">
              <a:solidFill>
                <a:schemeClr val="bg1"/>
              </a:solidFill>
              <a:effectLst>
                <a:outerShdw blurRad="38100" dist="38100" dir="2700000" algn="tl">
                  <a:srgbClr val="000000">
                    <a:alpha val="43137"/>
                  </a:srgbClr>
                </a:outerShdw>
              </a:effectLst>
            </a:endParaRPr>
          </a:p>
        </p:txBody>
      </p:sp>
      <p:sp>
        <p:nvSpPr>
          <p:cNvPr id="39" name="四角形: 角を丸くする 38">
            <a:extLst>
              <a:ext uri="{FF2B5EF4-FFF2-40B4-BE49-F238E27FC236}">
                <a16:creationId xmlns:a16="http://schemas.microsoft.com/office/drawing/2014/main" id="{C281050C-ED86-4695-8425-D9A4623022A0}"/>
              </a:ext>
            </a:extLst>
          </p:cNvPr>
          <p:cNvSpPr/>
          <p:nvPr/>
        </p:nvSpPr>
        <p:spPr>
          <a:xfrm>
            <a:off x="3671986" y="3554266"/>
            <a:ext cx="1188000" cy="2595132"/>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0"/>
            <a:tileRect/>
          </a:gradFill>
          <a:effectLst>
            <a:glow rad="63500">
              <a:srgbClr val="0000FF">
                <a:alpha val="40000"/>
              </a:srgbClr>
            </a:glow>
            <a:outerShdw blurRad="50800" dist="38100" dir="2700000" sx="97000" sy="97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effectLst>
                  <a:outerShdw blurRad="38100" dist="38100" dir="2700000" algn="tl">
                    <a:srgbClr val="000000">
                      <a:alpha val="43137"/>
                    </a:srgbClr>
                  </a:outerShdw>
                </a:effectLst>
              </a:rPr>
              <a:t>保管</a:t>
            </a:r>
            <a:r>
              <a:rPr kumimoji="1" lang="ja-JP" altLang="en-US" sz="1400" b="1" dirty="0">
                <a:solidFill>
                  <a:schemeClr val="bg1"/>
                </a:solidFill>
                <a:effectLst>
                  <a:outerShdw blurRad="38100" dist="38100" dir="2700000" algn="tl">
                    <a:srgbClr val="000000">
                      <a:alpha val="43137"/>
                    </a:srgbClr>
                  </a:outerShdw>
                </a:effectLst>
              </a:rPr>
              <a:t>ヤード</a:t>
            </a:r>
            <a:r>
              <a:rPr kumimoji="1" lang="ja-JP" altLang="en-US" sz="1600" b="1" dirty="0">
                <a:solidFill>
                  <a:schemeClr val="bg1"/>
                </a:solidFill>
                <a:effectLst>
                  <a:outerShdw blurRad="38100" dist="38100" dir="2700000" algn="tl">
                    <a:srgbClr val="000000">
                      <a:alpha val="43137"/>
                    </a:srgbClr>
                  </a:outerShdw>
                </a:effectLst>
              </a:rPr>
              <a:t>事業</a:t>
            </a:r>
          </a:p>
        </p:txBody>
      </p:sp>
      <p:sp>
        <p:nvSpPr>
          <p:cNvPr id="40" name="四角形: 角を丸くする 39">
            <a:extLst>
              <a:ext uri="{FF2B5EF4-FFF2-40B4-BE49-F238E27FC236}">
                <a16:creationId xmlns:a16="http://schemas.microsoft.com/office/drawing/2014/main" id="{5A50AEEC-5FC4-49C0-8F17-815F894D027F}"/>
              </a:ext>
            </a:extLst>
          </p:cNvPr>
          <p:cNvSpPr/>
          <p:nvPr/>
        </p:nvSpPr>
        <p:spPr>
          <a:xfrm>
            <a:off x="5004211" y="3552692"/>
            <a:ext cx="1188000" cy="2595132"/>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0"/>
            <a:tileRect/>
          </a:gradFill>
          <a:effectLst>
            <a:glow rad="63500">
              <a:srgbClr val="0000FF">
                <a:alpha val="40000"/>
              </a:srgbClr>
            </a:glow>
            <a:outerShdw blurRad="50800" dist="38100" dir="2700000" sx="97000" sy="97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effectLst>
                  <a:outerShdw blurRad="38100" dist="38100" dir="2700000" algn="tl">
                    <a:srgbClr val="000000">
                      <a:alpha val="43137"/>
                    </a:srgbClr>
                  </a:outerShdw>
                </a:effectLst>
              </a:rPr>
              <a:t>青果</a:t>
            </a:r>
            <a:endParaRPr kumimoji="1" lang="en-US" altLang="ja-JP" sz="1600" b="1" dirty="0">
              <a:solidFill>
                <a:schemeClr val="bg1"/>
              </a:solidFill>
              <a:effectLst>
                <a:outerShdw blurRad="38100" dist="38100" dir="2700000" algn="tl">
                  <a:srgbClr val="000000">
                    <a:alpha val="43137"/>
                  </a:srgbClr>
                </a:outerShdw>
              </a:effectLst>
            </a:endParaRPr>
          </a:p>
          <a:p>
            <a:pPr algn="ctr"/>
            <a:r>
              <a:rPr kumimoji="1" lang="ja-JP" altLang="en-US" sz="1600" b="1" dirty="0">
                <a:solidFill>
                  <a:schemeClr val="bg1"/>
                </a:solidFill>
                <a:effectLst>
                  <a:outerShdw blurRad="38100" dist="38100" dir="2700000" algn="tl">
                    <a:srgbClr val="000000">
                      <a:alpha val="43137"/>
                    </a:srgbClr>
                  </a:outerShdw>
                </a:effectLst>
              </a:rPr>
              <a:t>事業</a:t>
            </a:r>
          </a:p>
        </p:txBody>
      </p:sp>
      <p:sp>
        <p:nvSpPr>
          <p:cNvPr id="41" name="四角形: 角を丸くする 40">
            <a:extLst>
              <a:ext uri="{FF2B5EF4-FFF2-40B4-BE49-F238E27FC236}">
                <a16:creationId xmlns:a16="http://schemas.microsoft.com/office/drawing/2014/main" id="{5718B242-76F3-48F1-9277-654E95425E7F}"/>
              </a:ext>
            </a:extLst>
          </p:cNvPr>
          <p:cNvSpPr/>
          <p:nvPr/>
        </p:nvSpPr>
        <p:spPr>
          <a:xfrm>
            <a:off x="7668662" y="3549543"/>
            <a:ext cx="936000" cy="2595132"/>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0"/>
            <a:tileRect/>
          </a:gradFill>
          <a:effectLst>
            <a:glow rad="63500">
              <a:srgbClr val="0000FF">
                <a:alpha val="40000"/>
              </a:srgbClr>
            </a:glow>
            <a:outerShdw blurRad="50800" dist="38100" dir="2700000" sx="97000" sy="97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800" b="1" dirty="0">
              <a:solidFill>
                <a:schemeClr val="bg1"/>
              </a:solidFill>
              <a:effectLst>
                <a:outerShdw blurRad="38100" dist="38100" dir="2700000" algn="tl">
                  <a:srgbClr val="000000">
                    <a:alpha val="43137"/>
                  </a:srgbClr>
                </a:outerShdw>
              </a:effectLst>
            </a:endParaRPr>
          </a:p>
          <a:p>
            <a:pPr algn="ctr"/>
            <a:endParaRPr kumimoji="1" lang="en-US" altLang="ja-JP" b="1" dirty="0">
              <a:solidFill>
                <a:schemeClr val="bg1"/>
              </a:solidFill>
              <a:effectLst>
                <a:outerShdw blurRad="38100" dist="38100" dir="2700000" algn="tl">
                  <a:srgbClr val="000000">
                    <a:alpha val="43137"/>
                  </a:srgbClr>
                </a:outerShdw>
              </a:effectLst>
            </a:endParaRPr>
          </a:p>
          <a:p>
            <a:pPr algn="ctr"/>
            <a:r>
              <a:rPr kumimoji="1" lang="ja-JP" altLang="en-US" sz="1600" b="1" dirty="0">
                <a:solidFill>
                  <a:schemeClr val="bg1"/>
                </a:solidFill>
                <a:effectLst>
                  <a:outerShdw blurRad="38100" dist="38100" dir="2700000" algn="tl">
                    <a:srgbClr val="000000">
                      <a:alpha val="43137"/>
                    </a:srgbClr>
                  </a:outerShdw>
                </a:effectLst>
              </a:rPr>
              <a:t>その他</a:t>
            </a:r>
            <a:endParaRPr kumimoji="1" lang="en-US" altLang="ja-JP" sz="1600" b="1" dirty="0">
              <a:solidFill>
                <a:schemeClr val="bg1"/>
              </a:solidFill>
              <a:effectLst>
                <a:outerShdw blurRad="38100" dist="38100" dir="2700000" algn="tl">
                  <a:srgbClr val="000000">
                    <a:alpha val="43137"/>
                  </a:srgbClr>
                </a:outerShdw>
              </a:effectLst>
            </a:endParaRPr>
          </a:p>
          <a:p>
            <a:pPr algn="ctr"/>
            <a:r>
              <a:rPr kumimoji="1" lang="ja-JP" altLang="en-US" sz="1600" b="1" dirty="0">
                <a:solidFill>
                  <a:schemeClr val="bg1"/>
                </a:solidFill>
                <a:effectLst>
                  <a:outerShdw blurRad="38100" dist="38100" dir="2700000" algn="tl">
                    <a:srgbClr val="000000">
                      <a:alpha val="43137"/>
                    </a:srgbClr>
                  </a:outerShdw>
                </a:effectLst>
              </a:rPr>
              <a:t>事業</a:t>
            </a:r>
            <a:endParaRPr kumimoji="1" lang="en-US" altLang="ja-JP" sz="1600" b="1" dirty="0">
              <a:solidFill>
                <a:schemeClr val="bg1"/>
              </a:solidFill>
              <a:effectLst>
                <a:outerShdw blurRad="38100" dist="38100" dir="2700000" algn="tl">
                  <a:srgbClr val="000000">
                    <a:alpha val="43137"/>
                  </a:srgbClr>
                </a:outerShdw>
              </a:effectLst>
            </a:endParaRPr>
          </a:p>
          <a:p>
            <a:pPr algn="ctr"/>
            <a:endParaRPr kumimoji="1" lang="en-US" altLang="ja-JP" sz="600" b="1" dirty="0">
              <a:solidFill>
                <a:schemeClr val="bg1"/>
              </a:solidFill>
              <a:effectLst>
                <a:outerShdw blurRad="38100" dist="38100" dir="2700000" algn="tl">
                  <a:srgbClr val="000000">
                    <a:alpha val="43137"/>
                  </a:srgbClr>
                </a:outerShdw>
              </a:effectLst>
            </a:endParaRPr>
          </a:p>
          <a:p>
            <a:pPr algn="ctr"/>
            <a:r>
              <a:rPr kumimoji="1" lang="ja-JP" altLang="en-US" sz="1600" b="1" dirty="0">
                <a:solidFill>
                  <a:schemeClr val="bg1"/>
                </a:solidFill>
                <a:effectLst>
                  <a:outerShdw blurRad="38100" dist="38100" dir="2700000" algn="tl">
                    <a:srgbClr val="000000">
                      <a:alpha val="43137"/>
                    </a:srgbClr>
                  </a:outerShdw>
                </a:effectLst>
              </a:rPr>
              <a:t>太陽光</a:t>
            </a:r>
            <a:endParaRPr kumimoji="1" lang="en-US" altLang="ja-JP" sz="1600" b="1" dirty="0">
              <a:solidFill>
                <a:schemeClr val="bg1"/>
              </a:solidFill>
              <a:effectLst>
                <a:outerShdw blurRad="38100" dist="38100" dir="2700000" algn="tl">
                  <a:srgbClr val="000000">
                    <a:alpha val="43137"/>
                  </a:srgbClr>
                </a:outerShdw>
              </a:effectLst>
            </a:endParaRPr>
          </a:p>
          <a:p>
            <a:pPr algn="ctr"/>
            <a:r>
              <a:rPr kumimoji="1" lang="ja-JP" altLang="en-US" sz="1600" b="1" dirty="0">
                <a:solidFill>
                  <a:schemeClr val="bg1"/>
                </a:solidFill>
                <a:effectLst>
                  <a:outerShdw blurRad="38100" dist="38100" dir="2700000" algn="tl">
                    <a:srgbClr val="000000">
                      <a:alpha val="43137"/>
                    </a:srgbClr>
                  </a:outerShdw>
                </a:effectLst>
              </a:rPr>
              <a:t>発電等</a:t>
            </a:r>
          </a:p>
        </p:txBody>
      </p:sp>
      <p:sp>
        <p:nvSpPr>
          <p:cNvPr id="8" name="大かっこ 7">
            <a:extLst>
              <a:ext uri="{FF2B5EF4-FFF2-40B4-BE49-F238E27FC236}">
                <a16:creationId xmlns:a16="http://schemas.microsoft.com/office/drawing/2014/main" id="{40825C63-1DFA-4E0A-B181-6F5E6DE43312}"/>
              </a:ext>
            </a:extLst>
          </p:cNvPr>
          <p:cNvSpPr/>
          <p:nvPr/>
        </p:nvSpPr>
        <p:spPr>
          <a:xfrm>
            <a:off x="7668344" y="5148342"/>
            <a:ext cx="936000" cy="568366"/>
          </a:xfrm>
          <a:prstGeom prst="bracketPair">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台形 41">
            <a:extLst>
              <a:ext uri="{FF2B5EF4-FFF2-40B4-BE49-F238E27FC236}">
                <a16:creationId xmlns:a16="http://schemas.microsoft.com/office/drawing/2014/main" id="{87CC44EC-8871-4647-8CDF-0D9BCDBCB968}"/>
              </a:ext>
            </a:extLst>
          </p:cNvPr>
          <p:cNvSpPr/>
          <p:nvPr/>
        </p:nvSpPr>
        <p:spPr>
          <a:xfrm>
            <a:off x="395536" y="6311916"/>
            <a:ext cx="8414483" cy="404426"/>
          </a:xfrm>
          <a:prstGeom prst="trapezoid">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ガバナンスの強化</a:t>
            </a:r>
          </a:p>
        </p:txBody>
      </p:sp>
      <p:sp>
        <p:nvSpPr>
          <p:cNvPr id="28" name="正方形/長方形 27">
            <a:extLst>
              <a:ext uri="{FF2B5EF4-FFF2-40B4-BE49-F238E27FC236}">
                <a16:creationId xmlns:a16="http://schemas.microsoft.com/office/drawing/2014/main" id="{5C5054C4-2674-485E-BA90-B0217B7976DB}"/>
              </a:ext>
            </a:extLst>
          </p:cNvPr>
          <p:cNvSpPr/>
          <p:nvPr/>
        </p:nvSpPr>
        <p:spPr>
          <a:xfrm>
            <a:off x="0" y="540000"/>
            <a:ext cx="9144000" cy="107950"/>
          </a:xfrm>
          <a:prstGeom prst="rect">
            <a:avLst/>
          </a:prstGeom>
          <a:gradFill flip="none" rotWithShape="1">
            <a:gsLst>
              <a:gs pos="3000">
                <a:srgbClr val="0070C0"/>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70000"/>
              <a:buFont typeface="Wingdings" pitchFamily="2" charset="2"/>
              <a:buNone/>
              <a:defRPr/>
            </a:pPr>
            <a:endParaRPr lang="ja-JP" altLang="en-US" dirty="0"/>
          </a:p>
        </p:txBody>
      </p:sp>
      <p:pic>
        <p:nvPicPr>
          <p:cNvPr id="31" name="図 30">
            <a:extLst>
              <a:ext uri="{FF2B5EF4-FFF2-40B4-BE49-F238E27FC236}">
                <a16:creationId xmlns:a16="http://schemas.microsoft.com/office/drawing/2014/main" id="{70AA9B8B-1B06-4247-BF4B-9FB0B436002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35540" y="-64703"/>
            <a:ext cx="720561" cy="580275"/>
          </a:xfrm>
          <a:prstGeom prst="rect">
            <a:avLst/>
          </a:prstGeom>
        </p:spPr>
      </p:pic>
      <p:sp>
        <p:nvSpPr>
          <p:cNvPr id="7" name="四角形: 角を丸くする 6">
            <a:extLst>
              <a:ext uri="{FF2B5EF4-FFF2-40B4-BE49-F238E27FC236}">
                <a16:creationId xmlns:a16="http://schemas.microsoft.com/office/drawing/2014/main" id="{7255E63E-1AA6-CF52-2F1C-6A17B28C61D1}"/>
              </a:ext>
            </a:extLst>
          </p:cNvPr>
          <p:cNvSpPr/>
          <p:nvPr/>
        </p:nvSpPr>
        <p:spPr>
          <a:xfrm>
            <a:off x="6336436" y="3551118"/>
            <a:ext cx="1188000" cy="2595132"/>
          </a:xfrm>
          <a:prstGeom prst="round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0"/>
            <a:tileRect/>
          </a:gradFill>
          <a:effectLst>
            <a:glow rad="63500">
              <a:srgbClr val="0000FF">
                <a:alpha val="40000"/>
              </a:srgbClr>
            </a:glow>
            <a:outerShdw blurRad="50800" dist="38100" dir="2700000" sx="97000" sy="97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effectLst>
                  <a:outerShdw blurRad="38100" dist="38100" dir="2700000" algn="tl">
                    <a:srgbClr val="000000">
                      <a:alpha val="43137"/>
                    </a:srgbClr>
                  </a:outerShdw>
                </a:effectLst>
              </a:rPr>
              <a:t>緑地運営</a:t>
            </a:r>
            <a:endParaRPr kumimoji="1" lang="en-US" altLang="ja-JP" sz="1600" b="1" dirty="0">
              <a:solidFill>
                <a:schemeClr val="bg1"/>
              </a:solidFill>
              <a:effectLst>
                <a:outerShdw blurRad="38100" dist="38100" dir="2700000" algn="tl">
                  <a:srgbClr val="000000">
                    <a:alpha val="43137"/>
                  </a:srgbClr>
                </a:outerShdw>
              </a:effectLst>
            </a:endParaRPr>
          </a:p>
          <a:p>
            <a:pPr algn="ctr"/>
            <a:r>
              <a:rPr kumimoji="1" lang="ja-JP" altLang="en-US" sz="1600" b="1" dirty="0">
                <a:solidFill>
                  <a:schemeClr val="bg1"/>
                </a:solidFill>
                <a:effectLst>
                  <a:outerShdw blurRad="38100" dist="38100" dir="2700000" algn="tl">
                    <a:srgbClr val="000000">
                      <a:alpha val="43137"/>
                    </a:srgbClr>
                  </a:outerShdw>
                </a:effectLst>
              </a:rPr>
              <a:t>事業</a:t>
            </a:r>
          </a:p>
        </p:txBody>
      </p:sp>
    </p:spTree>
    <p:extLst>
      <p:ext uri="{BB962C8B-B14F-4D97-AF65-F5344CB8AC3E}">
        <p14:creationId xmlns:p14="http://schemas.microsoft.com/office/powerpoint/2010/main" val="1613962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0" y="0"/>
            <a:ext cx="5652119" cy="531352"/>
          </a:xfrm>
          <a:prstGeom prst="rect">
            <a:avLst/>
          </a:prstGeom>
        </p:spPr>
        <p:txBody>
          <a:bodyPr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
                <a:srgbClr val="44546A"/>
              </a:buClr>
              <a:buSzPct val="70000"/>
              <a:buFont typeface="Wingdings" pitchFamily="2" charset="2"/>
              <a:buNone/>
              <a:tabLst/>
              <a:defRPr/>
            </a:pPr>
            <a:r>
              <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Ⅴ</a:t>
            </a: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計画期間における業績目標</a:t>
            </a:r>
          </a:p>
        </p:txBody>
      </p:sp>
      <p:sp>
        <p:nvSpPr>
          <p:cNvPr id="2" name="スライド番号プレースホルダー 1"/>
          <p:cNvSpPr>
            <a:spLocks noGrp="1"/>
          </p:cNvSpPr>
          <p:nvPr>
            <p:ph type="sldNum" sz="quarter" idx="12"/>
          </p:nvPr>
        </p:nvSpPr>
        <p:spPr>
          <a:xfrm>
            <a:off x="6979096" y="6309320"/>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858FD-3627-4B64-9D97-CB3E173C8ED6}" type="slidenum">
              <a:rPr kumimoji="0" lang="en-US" altLang="ja-JP"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ja-JP"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AutoShape 31">
            <a:extLst>
              <a:ext uri="{FF2B5EF4-FFF2-40B4-BE49-F238E27FC236}">
                <a16:creationId xmlns:a16="http://schemas.microsoft.com/office/drawing/2014/main" id="{39E84005-C89D-4E10-BDE0-720C0F1BC1CE}"/>
              </a:ext>
            </a:extLst>
          </p:cNvPr>
          <p:cNvSpPr>
            <a:spLocks noChangeArrowheads="1"/>
          </p:cNvSpPr>
          <p:nvPr/>
        </p:nvSpPr>
        <p:spPr bwMode="auto">
          <a:xfrm>
            <a:off x="697483" y="758113"/>
            <a:ext cx="8673374" cy="480758"/>
          </a:xfrm>
          <a:prstGeom prst="roundRect">
            <a:avLst>
              <a:gd name="adj" fmla="val 3185"/>
            </a:avLst>
          </a:prstGeom>
          <a:noFill/>
          <a:ln w="25400" algn="ctr">
            <a:noFill/>
            <a:round/>
            <a:headEnd/>
            <a:tailEnd/>
          </a:ln>
          <a:effectLst/>
        </p:spPr>
        <p:txBody>
          <a:bodyPr lIns="108000" rIns="108000" anchor="t"/>
          <a:lstStyle/>
          <a:p>
            <a:pPr marL="0" marR="0" lvl="0" indent="0" algn="l" defTabSz="914400" rtl="0" eaLnBrk="1" fontAlgn="auto" latinLnBrk="0" hangingPunct="1">
              <a:lnSpc>
                <a:spcPts val="1700"/>
              </a:lnSpc>
              <a:spcBef>
                <a:spcPts val="0"/>
              </a:spcBef>
              <a:spcAft>
                <a:spcPts val="0"/>
              </a:spcAft>
              <a:buClrTx/>
              <a:buSzTx/>
              <a:buFontTx/>
              <a:buNone/>
              <a:tabLst>
                <a:tab pos="2238375" algn="l"/>
              </a:tabLst>
              <a:defRPr/>
            </a:pPr>
            <a:r>
              <a:rPr kumimoji="0"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売上高の拡大　　　　</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8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Ｒ５：２７</a:t>
            </a:r>
            <a:r>
              <a:rPr kumimoji="0" lang="en-US" altLang="ja-JP" sz="18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8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４億円　⇒　Ｒ８：２９</a:t>
            </a:r>
            <a:r>
              <a:rPr kumimoji="0" lang="en-US" altLang="ja-JP" sz="18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8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０億円</a:t>
            </a:r>
            <a:endParaRPr kumimoji="0" lang="en-US" altLang="ja-JP" sz="18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　</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物流２０２４年問題などを踏まえ物流機能を確保するため、積極的な投資を行い売上高の拡大をめざす</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ts val="1700"/>
              </a:lnSpc>
              <a:spcBef>
                <a:spcPts val="0"/>
              </a:spcBef>
              <a:spcAft>
                <a:spcPts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 name="正方形/長方形 14">
            <a:extLst>
              <a:ext uri="{FF2B5EF4-FFF2-40B4-BE49-F238E27FC236}">
                <a16:creationId xmlns:a16="http://schemas.microsoft.com/office/drawing/2014/main" id="{284CCDA2-B68C-4D9D-84AC-E88BF43E6E09}"/>
              </a:ext>
            </a:extLst>
          </p:cNvPr>
          <p:cNvSpPr/>
          <p:nvPr/>
        </p:nvSpPr>
        <p:spPr>
          <a:xfrm>
            <a:off x="674361" y="771638"/>
            <a:ext cx="45719" cy="3408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 name="正方形/長方形 17">
            <a:extLst>
              <a:ext uri="{FF2B5EF4-FFF2-40B4-BE49-F238E27FC236}">
                <a16:creationId xmlns:a16="http://schemas.microsoft.com/office/drawing/2014/main" id="{8A98EE1E-0BFE-4735-8C2B-354F53BF5489}"/>
              </a:ext>
            </a:extLst>
          </p:cNvPr>
          <p:cNvSpPr/>
          <p:nvPr/>
        </p:nvSpPr>
        <p:spPr>
          <a:xfrm>
            <a:off x="674361" y="1891833"/>
            <a:ext cx="45719" cy="3408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正方形/長方形 18">
            <a:extLst>
              <a:ext uri="{FF2B5EF4-FFF2-40B4-BE49-F238E27FC236}">
                <a16:creationId xmlns:a16="http://schemas.microsoft.com/office/drawing/2014/main" id="{93D58441-FCB2-4731-AFE6-8F632F3C9E50}"/>
              </a:ext>
            </a:extLst>
          </p:cNvPr>
          <p:cNvSpPr/>
          <p:nvPr/>
        </p:nvSpPr>
        <p:spPr>
          <a:xfrm>
            <a:off x="686227" y="2646341"/>
            <a:ext cx="45719" cy="3408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7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テキスト ボックス 3">
            <a:extLst>
              <a:ext uri="{FF2B5EF4-FFF2-40B4-BE49-F238E27FC236}">
                <a16:creationId xmlns:a16="http://schemas.microsoft.com/office/drawing/2014/main" id="{A6586F5D-17D4-41CE-A09C-95FF94ED192B}"/>
              </a:ext>
            </a:extLst>
          </p:cNvPr>
          <p:cNvSpPr txBox="1"/>
          <p:nvPr/>
        </p:nvSpPr>
        <p:spPr>
          <a:xfrm>
            <a:off x="1270466" y="3104021"/>
            <a:ext cx="6806586" cy="230832"/>
          </a:xfrm>
          <a:prstGeom prst="rect">
            <a:avLst/>
          </a:prstGeom>
          <a:noFill/>
        </p:spPr>
        <p:txBody>
          <a:bodyPr wrap="square" rtlCol="0">
            <a:spAutoFit/>
          </a:bodyPr>
          <a:lstStyle/>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上記の計画的な取組みにより、安定的な利益の確保に努め、純資産額の充実を図る。</a:t>
            </a:r>
          </a:p>
        </p:txBody>
      </p:sp>
      <p:sp>
        <p:nvSpPr>
          <p:cNvPr id="17" name="AutoShape 31">
            <a:extLst>
              <a:ext uri="{FF2B5EF4-FFF2-40B4-BE49-F238E27FC236}">
                <a16:creationId xmlns:a16="http://schemas.microsoft.com/office/drawing/2014/main" id="{34752E37-B1C3-4307-B930-A00CAFC45233}"/>
              </a:ext>
            </a:extLst>
          </p:cNvPr>
          <p:cNvSpPr>
            <a:spLocks noChangeArrowheads="1"/>
          </p:cNvSpPr>
          <p:nvPr/>
        </p:nvSpPr>
        <p:spPr bwMode="auto">
          <a:xfrm>
            <a:off x="702619" y="1752365"/>
            <a:ext cx="7763568" cy="606199"/>
          </a:xfrm>
          <a:prstGeom prst="roundRect">
            <a:avLst>
              <a:gd name="adj" fmla="val 3185"/>
            </a:avLst>
          </a:prstGeom>
          <a:noFill/>
          <a:ln w="25400" algn="ctr">
            <a:noFill/>
            <a:round/>
            <a:headEnd/>
            <a:tailEnd/>
          </a:ln>
          <a:effectLst/>
        </p:spPr>
        <p:txBody>
          <a:bodyPr lIns="108000" rIns="108000" anchor="t"/>
          <a:lstStyle/>
          <a:p>
            <a:pPr marL="0" marR="0" lvl="0" indent="0" algn="l" defTabSz="914400" rtl="0" eaLnBrk="1" fontAlgn="auto" latinLnBrk="0" hangingPunct="1">
              <a:lnSpc>
                <a:spcPts val="17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売上高営業利益率　</a:t>
            </a:r>
            <a:r>
              <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8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１０％以上をキープ</a:t>
            </a:r>
            <a:endParaRPr kumimoji="0" lang="en-US" altLang="ja-JP" sz="18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0" algn="l" defTabSz="914400" rtl="0" eaLnBrk="1" fontAlgn="auto" latinLnBrk="0" hangingPunct="1">
              <a:lnSpc>
                <a:spcPts val="17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上屋の補修改修費やヤード整備費など急激な費用増加等に配慮しつつ、計画的な事業の実施に努める</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66700" marR="0" lvl="0" indent="0" algn="l" defTabSz="914400" rtl="0" eaLnBrk="1" fontAlgn="auto" latinLnBrk="0" hangingPunct="1">
              <a:lnSpc>
                <a:spcPts val="17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endParaRPr kumimoji="0"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1" name="AutoShape 31">
            <a:extLst>
              <a:ext uri="{FF2B5EF4-FFF2-40B4-BE49-F238E27FC236}">
                <a16:creationId xmlns:a16="http://schemas.microsoft.com/office/drawing/2014/main" id="{E4C80CED-C674-48CD-A2C0-EFCA4EA3F24F}"/>
              </a:ext>
            </a:extLst>
          </p:cNvPr>
          <p:cNvSpPr>
            <a:spLocks noChangeArrowheads="1"/>
          </p:cNvSpPr>
          <p:nvPr/>
        </p:nvSpPr>
        <p:spPr bwMode="auto">
          <a:xfrm>
            <a:off x="720080" y="2656839"/>
            <a:ext cx="7763568" cy="498182"/>
          </a:xfrm>
          <a:prstGeom prst="roundRect">
            <a:avLst>
              <a:gd name="adj" fmla="val 3185"/>
            </a:avLst>
          </a:prstGeom>
          <a:noFill/>
          <a:ln w="25400" algn="ctr">
            <a:noFill/>
            <a:round/>
            <a:headEnd/>
            <a:tailEnd/>
          </a:ln>
          <a:effectLst/>
        </p:spPr>
        <p:txBody>
          <a:bodyPr lIns="108000" rIns="108000" anchor="t"/>
          <a:lstStyle/>
          <a:p>
            <a:pPr marL="0" marR="0" lvl="0" indent="0" algn="l" defTabSz="914400" rtl="0" eaLnBrk="1" fontAlgn="auto" latinLnBrk="0" hangingPunct="1">
              <a:lnSpc>
                <a:spcPts val="17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純資産額の充実</a:t>
            </a:r>
            <a:r>
              <a:rPr kumimoji="0" lang="ja-JP" altLang="en-US" sz="18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4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8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Ｒ５：４７</a:t>
            </a:r>
            <a:r>
              <a:rPr kumimoji="0" lang="en-US" altLang="ja-JP" sz="18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8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６億円　⇒　Ｒ８：５４</a:t>
            </a:r>
            <a:r>
              <a:rPr kumimoji="0" lang="en-US" altLang="ja-JP" sz="18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8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０億円</a:t>
            </a:r>
            <a:endParaRPr kumimoji="0" lang="en-US" altLang="ja-JP" sz="18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85725" marR="0" lvl="0" indent="180975" algn="l" defTabSz="914400" rtl="0" eaLnBrk="1" fontAlgn="auto" latinLnBrk="0" hangingPunct="1">
              <a:lnSpc>
                <a:spcPts val="17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将来の万一のリスク（経済危機や大規模災害等）への備えや株主への安定的な配当につなげる（体力強化）</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a:extLst>
              <a:ext uri="{FF2B5EF4-FFF2-40B4-BE49-F238E27FC236}">
                <a16:creationId xmlns:a16="http://schemas.microsoft.com/office/drawing/2014/main" id="{23DA7D6C-5109-4E3F-B0BE-8FDB59722F3C}"/>
              </a:ext>
            </a:extLst>
          </p:cNvPr>
          <p:cNvSpPr txBox="1"/>
          <p:nvPr/>
        </p:nvSpPr>
        <p:spPr>
          <a:xfrm>
            <a:off x="1296501" y="1196752"/>
            <a:ext cx="7667988" cy="507831"/>
          </a:xfrm>
          <a:prstGeom prst="rect">
            <a:avLst/>
          </a:prstGeom>
          <a:noFill/>
        </p:spPr>
        <p:txBody>
          <a:bodyPr wrap="square" rtlCol="0">
            <a:spAutoFit/>
          </a:bodyPr>
          <a:lstStyle/>
          <a:p>
            <a:pPr marL="263525" marR="0" lvl="0" indent="-263525"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埠頭再編に向けストックヤードの新規整備や仮設ヤードの調整を進めるとともに、安定的な機能維持に向けストラドルキャリアの更新を進める。さらに、大浜埠頭リニューアルに向けた合築上屋の建替えや、既存上屋の計画的な設備改良・更新等など、積極的に投資を行うことにより売上高の拡大を図る。</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3525" marR="0" lvl="0" indent="-263525"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ja-JP" altLang="en-US" sz="900" b="0" i="0" u="none" strike="sng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4" name="テキスト ボックス 23">
            <a:extLst>
              <a:ext uri="{FF2B5EF4-FFF2-40B4-BE49-F238E27FC236}">
                <a16:creationId xmlns:a16="http://schemas.microsoft.com/office/drawing/2014/main" id="{AE52C038-FF83-452A-BF5A-917058B5C0B6}"/>
              </a:ext>
            </a:extLst>
          </p:cNvPr>
          <p:cNvSpPr txBox="1"/>
          <p:nvPr/>
        </p:nvSpPr>
        <p:spPr>
          <a:xfrm>
            <a:off x="1302167" y="2195572"/>
            <a:ext cx="6870233" cy="369332"/>
          </a:xfrm>
          <a:prstGeom prst="rect">
            <a:avLst/>
          </a:prstGeom>
          <a:noFill/>
        </p:spPr>
        <p:txBody>
          <a:bodyPr wrap="square" rtlCol="0">
            <a:spAutoFit/>
          </a:bodyPr>
          <a:lstStyle/>
          <a:p>
            <a:pPr marL="263525" marR="0" lvl="0" indent="-263525"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売上高を拡大しつつ、多額の費用を要する移管上屋の老朽化対策や青果事業の冷凍機更新、中古車ストックヤードの拡張整備を</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3525" marR="0" lvl="0" indent="-263525"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計画的に進める。さらに、人件費など一般経費を抑制することで売上高営業利益率１０</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以上を維持する。　　　</a:t>
            </a:r>
          </a:p>
        </p:txBody>
      </p:sp>
      <p:sp>
        <p:nvSpPr>
          <p:cNvPr id="26" name="正方形/長方形 25">
            <a:extLst>
              <a:ext uri="{FF2B5EF4-FFF2-40B4-BE49-F238E27FC236}">
                <a16:creationId xmlns:a16="http://schemas.microsoft.com/office/drawing/2014/main" id="{8DA190BC-2BF0-4748-86EA-63D6ED43331F}"/>
              </a:ext>
            </a:extLst>
          </p:cNvPr>
          <p:cNvSpPr/>
          <p:nvPr/>
        </p:nvSpPr>
        <p:spPr>
          <a:xfrm>
            <a:off x="0" y="540000"/>
            <a:ext cx="9144000" cy="107950"/>
          </a:xfrm>
          <a:prstGeom prst="rect">
            <a:avLst/>
          </a:prstGeom>
          <a:gradFill flip="none" rotWithShape="1">
            <a:gsLst>
              <a:gs pos="3000">
                <a:srgbClr val="0070C0"/>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20000"/>
              </a:spcBef>
              <a:spcAft>
                <a:spcPts val="0"/>
              </a:spcAft>
              <a:buClr>
                <a:srgbClr val="44546A"/>
              </a:buClr>
              <a:buSzPct val="70000"/>
              <a:buFont typeface="Wingdings" pitchFamily="2" charset="2"/>
              <a:buNone/>
              <a:tabLst/>
              <a:defRPr/>
            </a:pPr>
            <a:endParaRPr kumimoji="0"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37" name="図 36">
            <a:extLst>
              <a:ext uri="{FF2B5EF4-FFF2-40B4-BE49-F238E27FC236}">
                <a16:creationId xmlns:a16="http://schemas.microsoft.com/office/drawing/2014/main" id="{51353373-AA01-4940-B6CE-74A6B898364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35540" y="-64703"/>
            <a:ext cx="720561" cy="580275"/>
          </a:xfrm>
          <a:prstGeom prst="rect">
            <a:avLst/>
          </a:prstGeom>
        </p:spPr>
      </p:pic>
      <p:sp>
        <p:nvSpPr>
          <p:cNvPr id="11" name="角丸四角形吹き出し 18">
            <a:extLst>
              <a:ext uri="{FF2B5EF4-FFF2-40B4-BE49-F238E27FC236}">
                <a16:creationId xmlns:a16="http://schemas.microsoft.com/office/drawing/2014/main" id="{EFB92576-38B0-A62C-9B92-95FB97FBB7B6}"/>
              </a:ext>
            </a:extLst>
          </p:cNvPr>
          <p:cNvSpPr/>
          <p:nvPr/>
        </p:nvSpPr>
        <p:spPr bwMode="auto">
          <a:xfrm>
            <a:off x="3667052" y="3371897"/>
            <a:ext cx="2921172" cy="489151"/>
          </a:xfrm>
          <a:prstGeom prst="wedgeRoundRectCallout">
            <a:avLst>
              <a:gd name="adj1" fmla="val -6981"/>
              <a:gd name="adj2" fmla="val 108686"/>
              <a:gd name="adj3" fmla="val 16667"/>
            </a:avLst>
          </a:prstGeom>
          <a:solidFill>
            <a:srgbClr val="FFFFCC"/>
          </a:solidFill>
          <a:ln w="9525" cmpd="dbl">
            <a:solidFill>
              <a:schemeClr val="accent5">
                <a:lumMod val="75000"/>
              </a:schemeClr>
            </a:solidFill>
            <a:miter lim="800000"/>
            <a:headEnd/>
            <a:tailEnd/>
          </a:ln>
          <a:effectLst/>
        </p:spPr>
        <p:txBody>
          <a:bodyPr wrap="square" lIns="0" tIns="0" rIns="0" b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85725" marR="0" lvl="0" indent="0" algn="l" defTabSz="914400" rtl="0" eaLnBrk="1" fontAlgn="auto" latinLnBrk="0" hangingPunct="1">
              <a:lnSpc>
                <a:spcPct val="100000"/>
              </a:lnSpc>
              <a:spcBef>
                <a:spcPct val="20000"/>
              </a:spcBef>
              <a:spcAft>
                <a:spcPts val="0"/>
              </a:spcAft>
              <a:buClr>
                <a:srgbClr val="44546A"/>
              </a:buClr>
              <a:buSzPct val="70000"/>
              <a:buFont typeface="Wingdings" pitchFamily="2" charset="2"/>
              <a:buNone/>
              <a:tabLst/>
              <a:defRPr/>
            </a:pPr>
            <a:r>
              <a:rPr kumimoji="1" lang="ja-JP" altLang="en-US" sz="105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費用増加に配慮しながら、</a:t>
            </a:r>
            <a:endParaRPr kumimoji="1" lang="en-US" altLang="ja-JP" sz="105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85725" marR="0" lvl="0" indent="0" algn="l" defTabSz="914400" rtl="0" eaLnBrk="1" fontAlgn="auto" latinLnBrk="0" hangingPunct="1">
              <a:lnSpc>
                <a:spcPct val="100000"/>
              </a:lnSpc>
              <a:spcBef>
                <a:spcPct val="20000"/>
              </a:spcBef>
              <a:spcAft>
                <a:spcPts val="0"/>
              </a:spcAft>
              <a:buClr>
                <a:srgbClr val="44546A"/>
              </a:buClr>
              <a:buSzPct val="70000"/>
              <a:buFont typeface="Wingdings" pitchFamily="2" charset="2"/>
              <a:buNone/>
              <a:tabLst/>
              <a:defRPr/>
            </a:pPr>
            <a:r>
              <a:rPr kumimoji="0" lang="ja-JP" altLang="en-US" sz="105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各事業を充実・拡充し、安定的な成長を目指す</a:t>
            </a:r>
            <a:endParaRPr kumimoji="1" lang="ja-JP" altLang="en-US" sz="105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2" name="テキスト ボックス 1">
            <a:extLst>
              <a:ext uri="{FF2B5EF4-FFF2-40B4-BE49-F238E27FC236}">
                <a16:creationId xmlns:a16="http://schemas.microsoft.com/office/drawing/2014/main" id="{CAD0FB61-63D1-D3DE-9BDD-3047F17BE0B4}"/>
              </a:ext>
            </a:extLst>
          </p:cNvPr>
          <p:cNvSpPr txBox="1"/>
          <p:nvPr/>
        </p:nvSpPr>
        <p:spPr>
          <a:xfrm>
            <a:off x="2195736" y="4880617"/>
            <a:ext cx="576064" cy="27657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2,739</a:t>
            </a:r>
            <a:endParaRPr kumimoji="0"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3" name="矢印: 右 12">
            <a:extLst>
              <a:ext uri="{FF2B5EF4-FFF2-40B4-BE49-F238E27FC236}">
                <a16:creationId xmlns:a16="http://schemas.microsoft.com/office/drawing/2014/main" id="{32A6DB04-7F41-BD23-798D-85D1E87234C0}"/>
              </a:ext>
            </a:extLst>
          </p:cNvPr>
          <p:cNvSpPr/>
          <p:nvPr/>
        </p:nvSpPr>
        <p:spPr>
          <a:xfrm rot="21340861">
            <a:off x="4350270" y="4883001"/>
            <a:ext cx="2371567" cy="560785"/>
          </a:xfrm>
          <a:prstGeom prst="rightArrow">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テキスト ボックス 1">
            <a:extLst>
              <a:ext uri="{FF2B5EF4-FFF2-40B4-BE49-F238E27FC236}">
                <a16:creationId xmlns:a16="http://schemas.microsoft.com/office/drawing/2014/main" id="{712A1695-19FF-2866-FB69-3C117C39DA6C}"/>
              </a:ext>
            </a:extLst>
          </p:cNvPr>
          <p:cNvSpPr txBox="1"/>
          <p:nvPr/>
        </p:nvSpPr>
        <p:spPr>
          <a:xfrm>
            <a:off x="6780232" y="4789257"/>
            <a:ext cx="576064" cy="27657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2,897</a:t>
            </a:r>
            <a:endParaRPr kumimoji="0"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6" name="テキスト ボックス 12">
            <a:extLst>
              <a:ext uri="{FF2B5EF4-FFF2-40B4-BE49-F238E27FC236}">
                <a16:creationId xmlns:a16="http://schemas.microsoft.com/office/drawing/2014/main" id="{B02F983F-4033-6487-FC8D-A588D9D9B359}"/>
              </a:ext>
            </a:extLst>
          </p:cNvPr>
          <p:cNvSpPr txBox="1"/>
          <p:nvPr/>
        </p:nvSpPr>
        <p:spPr>
          <a:xfrm>
            <a:off x="8316416" y="4035256"/>
            <a:ext cx="319690" cy="1698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vert="eaVert"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売上高営業利益率（％）</a:t>
            </a:r>
          </a:p>
        </p:txBody>
      </p:sp>
      <p:sp>
        <p:nvSpPr>
          <p:cNvPr id="27" name="テキスト ボックス 1">
            <a:extLst>
              <a:ext uri="{FF2B5EF4-FFF2-40B4-BE49-F238E27FC236}">
                <a16:creationId xmlns:a16="http://schemas.microsoft.com/office/drawing/2014/main" id="{BE15C54D-1962-E6E5-BB6F-35BD14521042}"/>
              </a:ext>
            </a:extLst>
          </p:cNvPr>
          <p:cNvSpPr txBox="1"/>
          <p:nvPr/>
        </p:nvSpPr>
        <p:spPr>
          <a:xfrm>
            <a:off x="3712322" y="4878845"/>
            <a:ext cx="576064" cy="27657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2,769</a:t>
            </a:r>
            <a:endParaRPr kumimoji="0"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38" name="テキスト ボックス 1">
            <a:extLst>
              <a:ext uri="{FF2B5EF4-FFF2-40B4-BE49-F238E27FC236}">
                <a16:creationId xmlns:a16="http://schemas.microsoft.com/office/drawing/2014/main" id="{7B048D2C-2300-59BC-E289-4407722E2279}"/>
              </a:ext>
            </a:extLst>
          </p:cNvPr>
          <p:cNvSpPr txBox="1"/>
          <p:nvPr/>
        </p:nvSpPr>
        <p:spPr>
          <a:xfrm>
            <a:off x="5246539" y="4817528"/>
            <a:ext cx="576064" cy="27657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2,804</a:t>
            </a:r>
            <a:endParaRPr kumimoji="0"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20" name="テキスト ボックス 11">
            <a:extLst>
              <a:ext uri="{FF2B5EF4-FFF2-40B4-BE49-F238E27FC236}">
                <a16:creationId xmlns:a16="http://schemas.microsoft.com/office/drawing/2014/main" id="{32E94FFC-3AB3-35E6-C825-C78D8F225075}"/>
              </a:ext>
            </a:extLst>
          </p:cNvPr>
          <p:cNvSpPr txBox="1"/>
          <p:nvPr/>
        </p:nvSpPr>
        <p:spPr>
          <a:xfrm>
            <a:off x="926086" y="4038142"/>
            <a:ext cx="319690" cy="170136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vert="eaVert"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売上高・純資産額（百万円）</a:t>
            </a:r>
          </a:p>
        </p:txBody>
      </p:sp>
      <p:pic>
        <p:nvPicPr>
          <p:cNvPr id="3" name="図 2">
            <a:extLst>
              <a:ext uri="{FF2B5EF4-FFF2-40B4-BE49-F238E27FC236}">
                <a16:creationId xmlns:a16="http://schemas.microsoft.com/office/drawing/2014/main" id="{9D5A8D61-CA4A-4DCB-BFC9-4256BC36388F}"/>
              </a:ext>
            </a:extLst>
          </p:cNvPr>
          <p:cNvPicPr>
            <a:picLocks noChangeAspect="1"/>
          </p:cNvPicPr>
          <p:nvPr/>
        </p:nvPicPr>
        <p:blipFill>
          <a:blip r:embed="rId4"/>
          <a:stretch>
            <a:fillRect/>
          </a:stretch>
        </p:blipFill>
        <p:spPr>
          <a:xfrm>
            <a:off x="596255" y="3825503"/>
            <a:ext cx="8224217" cy="2981202"/>
          </a:xfrm>
          <a:prstGeom prst="rect">
            <a:avLst/>
          </a:prstGeom>
        </p:spPr>
      </p:pic>
    </p:spTree>
    <p:extLst>
      <p:ext uri="{BB962C8B-B14F-4D97-AF65-F5344CB8AC3E}">
        <p14:creationId xmlns:p14="http://schemas.microsoft.com/office/powerpoint/2010/main" val="2310434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C64CA833-7029-4515-B16C-9C086B1BE7C3}"/>
              </a:ext>
            </a:extLst>
          </p:cNvPr>
          <p:cNvPicPr>
            <a:picLocks noChangeAspect="1"/>
          </p:cNvPicPr>
          <p:nvPr/>
        </p:nvPicPr>
        <p:blipFill>
          <a:blip r:embed="rId3"/>
          <a:stretch>
            <a:fillRect/>
          </a:stretch>
        </p:blipFill>
        <p:spPr>
          <a:xfrm>
            <a:off x="4188235" y="4895935"/>
            <a:ext cx="2158171" cy="1621677"/>
          </a:xfrm>
          <a:prstGeom prst="rect">
            <a:avLst/>
          </a:prstGeom>
        </p:spPr>
      </p:pic>
      <p:pic>
        <p:nvPicPr>
          <p:cNvPr id="3" name="図 2">
            <a:extLst>
              <a:ext uri="{FF2B5EF4-FFF2-40B4-BE49-F238E27FC236}">
                <a16:creationId xmlns:a16="http://schemas.microsoft.com/office/drawing/2014/main" id="{4E92B628-7513-6000-F39E-D5156EF461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4890135"/>
            <a:ext cx="2191873" cy="1635071"/>
          </a:xfrm>
          <a:prstGeom prst="rect">
            <a:avLst/>
          </a:prstGeom>
        </p:spPr>
      </p:pic>
      <p:sp>
        <p:nvSpPr>
          <p:cNvPr id="12" name="Rectangle 1034"/>
          <p:cNvSpPr>
            <a:spLocks noGrp="1" noChangeArrowheads="1"/>
          </p:cNvSpPr>
          <p:nvPr>
            <p:ph type="title"/>
          </p:nvPr>
        </p:nvSpPr>
        <p:spPr>
          <a:xfrm>
            <a:off x="1" y="0"/>
            <a:ext cx="4427984" cy="532800"/>
          </a:xfrm>
        </p:spPr>
        <p:txBody>
          <a:bodyPr wrap="none" rtlCol="0" anchor="b">
            <a:noAutofit/>
          </a:bodyPr>
          <a:lstStyle/>
          <a:p>
            <a:pPr algn="l" eaLnBrk="1" fontAlgn="auto" hangingPunct="1">
              <a:spcAft>
                <a:spcPts val="0"/>
              </a:spcAft>
              <a:defRPr/>
            </a:pPr>
            <a:r>
              <a:rPr lang="en-US" altLang="ja-JP" sz="2800" dirty="0">
                <a:latin typeface="+mj-ea"/>
              </a:rPr>
              <a:t>Ⅵ</a:t>
            </a:r>
            <a:r>
              <a:rPr lang="ja-JP" altLang="en-US" sz="2800" dirty="0">
                <a:latin typeface="+mj-ea"/>
              </a:rPr>
              <a:t>　個別事業計画</a:t>
            </a:r>
            <a:endParaRPr lang="ja-JP" altLang="en-US" sz="1800" dirty="0">
              <a:latin typeface="+mj-ea"/>
            </a:endParaRPr>
          </a:p>
        </p:txBody>
      </p:sp>
      <p:sp>
        <p:nvSpPr>
          <p:cNvPr id="2" name="スライド番号プレースホルダー 1"/>
          <p:cNvSpPr>
            <a:spLocks noGrp="1"/>
          </p:cNvSpPr>
          <p:nvPr>
            <p:ph type="sldNum" sz="quarter" idx="12"/>
          </p:nvPr>
        </p:nvSpPr>
        <p:spPr>
          <a:xfrm>
            <a:off x="7020272" y="6459631"/>
            <a:ext cx="200026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C7ADA-915C-4B94-9760-21C818127A53}" type="slidenum">
              <a:rPr kumimoji="0" lang="en-US" altLang="ja-JP"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ja-JP"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Rectangle 1034">
            <a:extLst>
              <a:ext uri="{FF2B5EF4-FFF2-40B4-BE49-F238E27FC236}">
                <a16:creationId xmlns:a16="http://schemas.microsoft.com/office/drawing/2014/main" id="{79A7BAA0-65AE-4DFB-8CE1-D53A0C0D60E2}"/>
              </a:ext>
            </a:extLst>
          </p:cNvPr>
          <p:cNvSpPr txBox="1">
            <a:spLocks noChangeArrowheads="1"/>
          </p:cNvSpPr>
          <p:nvPr/>
        </p:nvSpPr>
        <p:spPr bwMode="auto">
          <a:xfrm>
            <a:off x="533254" y="671933"/>
            <a:ext cx="1728000" cy="358775"/>
          </a:xfrm>
          <a:prstGeom prst="rect">
            <a:avLst/>
          </a:prstGeom>
          <a:solidFill>
            <a:schemeClr val="accent5"/>
          </a:solidFill>
          <a:ln>
            <a:noFill/>
          </a:ln>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auto" latinLnBrk="0" hangingPunct="1">
              <a:lnSpc>
                <a:spcPts val="2000"/>
              </a:lnSpc>
              <a:spcBef>
                <a:spcPct val="0"/>
              </a:spcBef>
              <a:spcAft>
                <a:spcPts val="0"/>
              </a:spcAft>
              <a:buClr>
                <a:srgbClr val="44546A"/>
              </a:buClr>
              <a:buSzPct val="70000"/>
              <a:buFont typeface="Wingdings" pitchFamily="2" charset="2"/>
              <a:buNone/>
              <a:tabLst/>
              <a:defRPr/>
            </a:pPr>
            <a:r>
              <a:rPr kumimoji="1" lang="ja-JP" altLang="en-US"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j-cs"/>
              </a:rPr>
              <a:t>埠頭運営事業</a:t>
            </a:r>
          </a:p>
        </p:txBody>
      </p:sp>
      <p:sp>
        <p:nvSpPr>
          <p:cNvPr id="11" name="Rectangle 11">
            <a:extLst>
              <a:ext uri="{FF2B5EF4-FFF2-40B4-BE49-F238E27FC236}">
                <a16:creationId xmlns:a16="http://schemas.microsoft.com/office/drawing/2014/main" id="{F25EB257-3AAF-415F-A9AE-E2621F29E276}"/>
              </a:ext>
            </a:extLst>
          </p:cNvPr>
          <p:cNvSpPr>
            <a:spLocks noChangeArrowheads="1"/>
          </p:cNvSpPr>
          <p:nvPr/>
        </p:nvSpPr>
        <p:spPr bwMode="auto">
          <a:xfrm>
            <a:off x="533386" y="1454567"/>
            <a:ext cx="4683391" cy="1951169"/>
          </a:xfrm>
          <a:prstGeom prst="rect">
            <a:avLst/>
          </a:prstGeom>
          <a:noFill/>
          <a:ln w="12700" cap="rnd" algn="ctr">
            <a:noFill/>
            <a:prstDash val="sysDot"/>
            <a:miter lim="800000"/>
            <a:headEnd/>
            <a:tailEnd/>
          </a:ln>
          <a:effectLst/>
        </p:spPr>
        <p:txBody>
          <a:bodyPr wrap="square">
            <a:noAutofit/>
          </a:bodyPr>
          <a:lstStyle/>
          <a:p>
            <a:pPr marL="180975" marR="0" lvl="0" indent="-180975" algn="l" defTabSz="914400" rtl="0" eaLnBrk="1" fontAlgn="auto" latinLnBrk="0" hangingPunct="1">
              <a:lnSpc>
                <a:spcPts val="1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大阪府と連携した中古車輸出機能の再編（移転・集約・拡張）</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検疫</a:t>
            </a:r>
            <a:r>
              <a:rPr kumimoji="0" lang="ja-JP"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検査施設</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や</a:t>
            </a:r>
            <a:r>
              <a:rPr kumimoji="0" lang="ja-JP"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フォトスタジオ等</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a:t>
            </a:r>
            <a:r>
              <a:rPr kumimoji="0" lang="ja-JP"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整備</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・誘致</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66700" marR="0" lvl="0" indent="-266700" algn="l" defTabSz="914400" rtl="0" eaLnBrk="1" fontAlgn="auto" latinLnBrk="0" hangingPunct="1">
              <a:lnSpc>
                <a:spcPts val="1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66700" marR="0" lvl="0" indent="-266700" algn="l" defTabSz="914400" rtl="0" eaLnBrk="1" fontAlgn="auto" latinLnBrk="0" hangingPunct="1">
              <a:lnSpc>
                <a:spcPts val="1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行政・利用者と一体となったポートセールスの実施</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66700" marR="0" lvl="0" indent="-266700" algn="l" defTabSz="914400" rtl="0" eaLnBrk="1" fontAlgn="auto" latinLnBrk="0" hangingPunct="1">
              <a:lnSpc>
                <a:spcPts val="1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66700" marR="0" lvl="0" indent="-266700" algn="l" defTabSz="914400" rtl="0" eaLnBrk="1" fontAlgn="auto" latinLnBrk="0" hangingPunct="1">
              <a:lnSpc>
                <a:spcPts val="1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埠頭再編に向けた保管ヤードの拡張・整備</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66700" marR="0" lvl="0" indent="-266700" algn="l" defTabSz="914400" rtl="0" eaLnBrk="1" fontAlgn="auto" latinLnBrk="0" hangingPunct="1">
              <a:lnSpc>
                <a:spcPts val="1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66700" marR="0" lvl="0" indent="-266700" algn="l" defTabSz="914400" rtl="0" eaLnBrk="1" fontAlgn="auto" latinLnBrk="0" hangingPunct="1">
              <a:lnSpc>
                <a:spcPts val="1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夕凪２号岸壁供用に併せた運営範囲の拡大と設備導入</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66700" marR="0" lvl="0" indent="-266700" algn="l" defTabSz="914400" rtl="0" eaLnBrk="1" fontAlgn="auto" latinLnBrk="0" hangingPunct="1">
              <a:lnSpc>
                <a:spcPts val="1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66700" marR="0" lvl="0" indent="-266700" algn="l" defTabSz="914400" rtl="0" eaLnBrk="1" fontAlgn="auto" latinLnBrk="0" hangingPunct="1">
              <a:lnSpc>
                <a:spcPts val="1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中古建機の輸出、その他重量物への対応に向けた</a:t>
            </a: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タグマスターの導入</a:t>
            </a:r>
          </a:p>
          <a:p>
            <a:pPr marL="266700" marR="0" lvl="0" indent="-266700" algn="l" defTabSz="914400" rtl="0" eaLnBrk="1" fontAlgn="auto" latinLnBrk="0" hangingPunct="1">
              <a:lnSpc>
                <a:spcPts val="1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AutoShape 14">
            <a:extLst>
              <a:ext uri="{FF2B5EF4-FFF2-40B4-BE49-F238E27FC236}">
                <a16:creationId xmlns:a16="http://schemas.microsoft.com/office/drawing/2014/main" id="{46FA9528-C7C3-4C96-9DC0-805240C95919}"/>
              </a:ext>
            </a:extLst>
          </p:cNvPr>
          <p:cNvSpPr>
            <a:spLocks noChangeArrowheads="1"/>
          </p:cNvSpPr>
          <p:nvPr/>
        </p:nvSpPr>
        <p:spPr bwMode="auto">
          <a:xfrm>
            <a:off x="602430" y="1052737"/>
            <a:ext cx="4121709" cy="300997"/>
          </a:xfrm>
          <a:prstGeom prst="bevel">
            <a:avLst>
              <a:gd name="adj" fmla="val 12500"/>
            </a:avLst>
          </a:prstGeom>
          <a:solidFill>
            <a:srgbClr val="0070C0"/>
          </a:solidFill>
          <a:ln w="9525">
            <a:noFill/>
            <a:miter lim="800000"/>
            <a:headEnd/>
            <a:tailEnd/>
          </a:ln>
          <a:effectLst/>
        </p:spPr>
        <p:txBody>
          <a:bodyPr wrap="none" anchor="ctr"/>
          <a:lstStyle/>
          <a:p>
            <a:pPr marL="342900" marR="0" lvl="0" indent="-342900" algn="ctr" defTabSz="914400" rtl="0" eaLnBrk="1" fontAlgn="auto" latinLnBrk="0" hangingPunct="1">
              <a:lnSpc>
                <a:spcPct val="100000"/>
              </a:lnSpc>
              <a:spcBef>
                <a:spcPct val="20000"/>
              </a:spcBef>
              <a:spcAft>
                <a:spcPts val="0"/>
              </a:spcAft>
              <a:buClr>
                <a:srgbClr val="44546A"/>
              </a:buClr>
              <a:buSzPct val="70000"/>
              <a:buFont typeface="Wingdings" pitchFamily="2" charset="2"/>
              <a:buNone/>
              <a:tabLst/>
              <a:defRPr/>
            </a:pPr>
            <a:r>
              <a:rPr kumimoji="0" lang="ja-JP" altLang="en-US" sz="12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中古車輸出拠点機能の強化</a:t>
            </a:r>
          </a:p>
        </p:txBody>
      </p:sp>
      <p:sp>
        <p:nvSpPr>
          <p:cNvPr id="17" name="Rectangle 10">
            <a:extLst>
              <a:ext uri="{FF2B5EF4-FFF2-40B4-BE49-F238E27FC236}">
                <a16:creationId xmlns:a16="http://schemas.microsoft.com/office/drawing/2014/main" id="{F4061FE9-B312-4B63-9174-188A66197D0B}"/>
              </a:ext>
            </a:extLst>
          </p:cNvPr>
          <p:cNvSpPr>
            <a:spLocks noChangeArrowheads="1"/>
          </p:cNvSpPr>
          <p:nvPr/>
        </p:nvSpPr>
        <p:spPr bwMode="auto">
          <a:xfrm>
            <a:off x="4825621" y="1370637"/>
            <a:ext cx="4435075" cy="1565960"/>
          </a:xfrm>
          <a:prstGeom prst="rect">
            <a:avLst/>
          </a:prstGeom>
          <a:noFill/>
          <a:ln w="12700" cap="rnd" algn="ctr">
            <a:noFill/>
            <a:prstDash val="sysDot"/>
            <a:miter lim="800000"/>
            <a:headEnd/>
            <a:tailEnd/>
          </a:ln>
        </p:spPr>
        <p:txBody>
          <a:bodyPr wrap="square">
            <a:no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埠頭再編に向けた利用者調整</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endParaRPr kumimoji="0" lang="en-US" altLang="ja-JP" sz="6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船舶の大型化・増便等に対する対応と支援</a:t>
            </a: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（優遇措置制度の活用）</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endParaRPr kumimoji="0" lang="en-US" altLang="ja-JP" sz="6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大阪府、</a:t>
            </a:r>
            <a:r>
              <a:rPr kumimoji="0"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宮崎県、千葉県</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等</a:t>
            </a:r>
            <a:r>
              <a:rPr kumimoji="0"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と連携したポート</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セールス</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endParaRPr kumimoji="0" lang="en-US" altLang="ja-JP" sz="6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物流</a:t>
            </a:r>
            <a: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2024</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年問題等への対応に向けた営業活動等</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endParaRPr kumimoji="0" lang="en-US" altLang="ja-JP" sz="6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内航フェリー活性化のためのプロモーション活動</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endParaRPr kumimoji="0" lang="en-US" altLang="ja-JP" sz="6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新規航路の誘致</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algn="l" defTabSz="914400" rtl="0" eaLnBrk="1" fontAlgn="auto" latinLnBrk="0" hangingPunct="1">
              <a:lnSpc>
                <a:spcPts val="1500"/>
              </a:lnSpc>
              <a:spcBef>
                <a:spcPts val="0"/>
              </a:spcBef>
              <a:spcAft>
                <a:spcPts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AutoShape 12">
            <a:extLst>
              <a:ext uri="{FF2B5EF4-FFF2-40B4-BE49-F238E27FC236}">
                <a16:creationId xmlns:a16="http://schemas.microsoft.com/office/drawing/2014/main" id="{5FB0E4F4-644B-4E96-8211-8F9130B7286D}"/>
              </a:ext>
            </a:extLst>
          </p:cNvPr>
          <p:cNvSpPr>
            <a:spLocks noChangeArrowheads="1"/>
          </p:cNvSpPr>
          <p:nvPr/>
        </p:nvSpPr>
        <p:spPr bwMode="auto">
          <a:xfrm>
            <a:off x="4849307" y="1052736"/>
            <a:ext cx="4121709" cy="289352"/>
          </a:xfrm>
          <a:prstGeom prst="bevel">
            <a:avLst>
              <a:gd name="adj" fmla="val 10148"/>
            </a:avLst>
          </a:prstGeom>
          <a:solidFill>
            <a:srgbClr val="0070C0"/>
          </a:solidFill>
          <a:ln w="9525">
            <a:noFill/>
            <a:miter lim="800000"/>
            <a:headEnd/>
            <a:tailEnd/>
          </a:ln>
          <a:effectLst/>
        </p:spPr>
        <p:txBody>
          <a:bodyPr wrap="none" anchor="ctr"/>
          <a:lstStyle/>
          <a:p>
            <a:pPr marL="342900" marR="0" lvl="0" indent="-342900" algn="ctr" defTabSz="914400" rtl="0" eaLnBrk="1" fontAlgn="auto" latinLnBrk="0" hangingPunct="1">
              <a:lnSpc>
                <a:spcPct val="100000"/>
              </a:lnSpc>
              <a:spcBef>
                <a:spcPct val="20000"/>
              </a:spcBef>
              <a:spcAft>
                <a:spcPts val="0"/>
              </a:spcAft>
              <a:buClr>
                <a:srgbClr val="44546A"/>
              </a:buClr>
              <a:buSzPct val="70000"/>
              <a:buFont typeface="Wingdings" pitchFamily="2" charset="2"/>
              <a:buNone/>
              <a:tabLst/>
              <a:defRPr/>
            </a:pPr>
            <a:r>
              <a:rPr kumimoji="0" lang="ja-JP" altLang="en-US" sz="12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フェリー・内航</a:t>
            </a:r>
            <a:r>
              <a:rPr kumimoji="0" lang="en-US" altLang="ja-JP" sz="12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RORO</a:t>
            </a:r>
            <a:r>
              <a:rPr kumimoji="0" lang="ja-JP" altLang="en-US" sz="12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の機能強化と利用促進</a:t>
            </a:r>
          </a:p>
        </p:txBody>
      </p:sp>
      <p:sp>
        <p:nvSpPr>
          <p:cNvPr id="14" name="Rectangle 11">
            <a:extLst>
              <a:ext uri="{FF2B5EF4-FFF2-40B4-BE49-F238E27FC236}">
                <a16:creationId xmlns:a16="http://schemas.microsoft.com/office/drawing/2014/main" id="{CB50ADBB-94AE-420D-A290-8548A922F93F}"/>
              </a:ext>
            </a:extLst>
          </p:cNvPr>
          <p:cNvSpPr>
            <a:spLocks noChangeArrowheads="1"/>
          </p:cNvSpPr>
          <p:nvPr/>
        </p:nvSpPr>
        <p:spPr bwMode="auto">
          <a:xfrm>
            <a:off x="533386" y="3356992"/>
            <a:ext cx="4268327" cy="1538218"/>
          </a:xfrm>
          <a:prstGeom prst="rect">
            <a:avLst/>
          </a:prstGeom>
          <a:noFill/>
          <a:ln w="12700" cap="rnd" algn="ctr">
            <a:noFill/>
            <a:prstDash val="sysDot"/>
            <a:miter lim="800000"/>
            <a:headEnd/>
            <a:tailEnd/>
          </a:ln>
          <a:effectLst/>
        </p:spPr>
        <p:txBody>
          <a:bodyPr wrap="square">
            <a:noAutofit/>
          </a:bodyPr>
          <a:lstStyle/>
          <a:p>
            <a:pPr marL="180975" marR="0" lvl="0" indent="-180975" algn="l" defTabSz="914400" rtl="0" eaLnBrk="1" fontAlgn="auto" latinLnBrk="0" hangingPunct="1">
              <a:lnSpc>
                <a:spcPts val="15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大阪港とも連携したポートセールスの強化（営業力の強化）</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2563" marR="0" lvl="0" indent="-182563" algn="l" defTabSz="914400" rtl="0" eaLnBrk="1" fontAlgn="auto" latinLnBrk="0" hangingPunct="1">
              <a:lnSpc>
                <a:spcPts val="6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船舶大型化・新規航路等に対する支援</a:t>
            </a:r>
            <a:r>
              <a:rPr kumimoji="0"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（優遇措置制度の活用）</a:t>
            </a:r>
            <a:endParaRPr kumimoji="0"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57188" marR="0" lvl="0" indent="-357188" algn="l" defTabSz="914400" rtl="0" eaLnBrk="1" fontAlgn="auto" latinLnBrk="0" hangingPunct="1">
              <a:lnSpc>
                <a:spcPts val="6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57188" marR="0" lvl="0" indent="-357188"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ターミナルの機能向上</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57188" marR="0" lvl="0" indent="-357188" algn="l" defTabSz="914400" rtl="0" eaLnBrk="1" fontAlgn="auto" latinLnBrk="0" hangingPunct="1">
              <a:lnSpc>
                <a:spcPts val="6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57188" marR="0" lvl="0" indent="-357188"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埠頭再編による保管ヤードの拡張</a:t>
            </a:r>
            <a:endParaRPr kumimoji="0"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57188" marR="0" lvl="0" indent="-357188" algn="l" defTabSz="914400" rtl="0" eaLnBrk="1" fontAlgn="auto" latinLnBrk="0" hangingPunct="1">
              <a:lnSpc>
                <a:spcPts val="6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57188" marR="0" lvl="0" indent="-357188"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新規航路の誘致</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57188" marR="0" lvl="0" indent="-357188" algn="l" defTabSz="914400" rtl="0" eaLnBrk="1" fontAlgn="auto" latinLnBrk="0" hangingPunct="1">
              <a:lnSpc>
                <a:spcPts val="6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57188" marR="0" lvl="0" indent="-357188"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危険物の取扱量増加に向けた機能強化</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57188" marR="0" lvl="0" indent="-357188" algn="l" defTabSz="9144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AutoShape 14">
            <a:extLst>
              <a:ext uri="{FF2B5EF4-FFF2-40B4-BE49-F238E27FC236}">
                <a16:creationId xmlns:a16="http://schemas.microsoft.com/office/drawing/2014/main" id="{1A5A1F02-3E7C-41EB-ADFC-82F2B4549558}"/>
              </a:ext>
            </a:extLst>
          </p:cNvPr>
          <p:cNvSpPr>
            <a:spLocks noChangeArrowheads="1"/>
          </p:cNvSpPr>
          <p:nvPr/>
        </p:nvSpPr>
        <p:spPr bwMode="auto">
          <a:xfrm>
            <a:off x="599559" y="3024322"/>
            <a:ext cx="4121709" cy="300997"/>
          </a:xfrm>
          <a:prstGeom prst="bevel">
            <a:avLst>
              <a:gd name="adj" fmla="val 12500"/>
            </a:avLst>
          </a:prstGeom>
          <a:solidFill>
            <a:srgbClr val="0070C0"/>
          </a:solidFill>
          <a:ln w="9525">
            <a:noFill/>
            <a:miter lim="800000"/>
            <a:headEnd/>
            <a:tailEnd/>
          </a:ln>
          <a:effectLst/>
        </p:spPr>
        <p:txBody>
          <a:bodyPr wrap="none" anchor="ctr"/>
          <a:lstStyle/>
          <a:p>
            <a:pPr marL="342900" marR="0" lvl="0" indent="-342900" algn="ctr" defTabSz="914400" rtl="0" eaLnBrk="1" fontAlgn="auto" latinLnBrk="0" hangingPunct="1">
              <a:lnSpc>
                <a:spcPct val="100000"/>
              </a:lnSpc>
              <a:spcBef>
                <a:spcPct val="20000"/>
              </a:spcBef>
              <a:spcAft>
                <a:spcPts val="0"/>
              </a:spcAft>
              <a:buClr>
                <a:srgbClr val="44546A"/>
              </a:buClr>
              <a:buSzPct val="70000"/>
              <a:buFont typeface="Wingdings" pitchFamily="2" charset="2"/>
              <a:buNone/>
              <a:tabLst/>
              <a:defRPr/>
            </a:pPr>
            <a:r>
              <a:rPr kumimoji="0" lang="ja-JP" altLang="en-US" sz="12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コンテナターミナルの機能強化と利用促進</a:t>
            </a:r>
          </a:p>
        </p:txBody>
      </p:sp>
      <p:sp>
        <p:nvSpPr>
          <p:cNvPr id="20" name="Rectangle 10">
            <a:extLst>
              <a:ext uri="{FF2B5EF4-FFF2-40B4-BE49-F238E27FC236}">
                <a16:creationId xmlns:a16="http://schemas.microsoft.com/office/drawing/2014/main" id="{7984E655-9BF5-4DA5-809B-AA0F1298642B}"/>
              </a:ext>
            </a:extLst>
          </p:cNvPr>
          <p:cNvSpPr>
            <a:spLocks noChangeArrowheads="1"/>
          </p:cNvSpPr>
          <p:nvPr/>
        </p:nvSpPr>
        <p:spPr bwMode="auto">
          <a:xfrm>
            <a:off x="4837314" y="3359313"/>
            <a:ext cx="4233398" cy="1384362"/>
          </a:xfrm>
          <a:prstGeom prst="rect">
            <a:avLst/>
          </a:prstGeom>
          <a:noFill/>
          <a:ln w="12700" cap="rnd" algn="ctr">
            <a:noFill/>
            <a:prstDash val="sysDot"/>
            <a:miter lim="800000"/>
            <a:headEnd/>
            <a:tailEnd/>
          </a:ln>
        </p:spPr>
        <p:txBody>
          <a:bodyPr wrap="square">
            <a:noAutofit/>
          </a:bodyPr>
          <a:lstStyle/>
          <a:p>
            <a:pPr marL="180975" marR="0" lvl="0" indent="-180975" algn="l" defTabSz="914400" rtl="0" eaLnBrk="1" fontAlgn="auto" latinLnBrk="0" hangingPunct="1">
              <a:lnSpc>
                <a:spcPts val="15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利用者からの補修要望等への迅速かつきめ細やかな対応</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0975" marR="0" lvl="0" indent="-180975" algn="l" defTabSz="914400" rtl="0" eaLnBrk="1" fontAlgn="auto" latinLnBrk="0" hangingPunct="1">
              <a:lnSpc>
                <a:spcPts val="15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0975" marR="0" lvl="0" indent="-180975" algn="l" defTabSz="914400" rtl="0" eaLnBrk="1" fontAlgn="auto" latinLnBrk="0" hangingPunct="1">
              <a:lnSpc>
                <a:spcPts val="15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会社独自の経営判断のもとタイムリーに支援</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0975" marR="0" lvl="0" indent="-180975" algn="l" defTabSz="914400" rtl="0" eaLnBrk="1" fontAlgn="auto" latinLnBrk="0" hangingPunct="1">
              <a:lnSpc>
                <a:spcPts val="15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0975" marR="0" lvl="0" indent="-180975" algn="l" defTabSz="914400" rtl="0" eaLnBrk="1" fontAlgn="auto" latinLnBrk="0" hangingPunct="1">
              <a:lnSpc>
                <a:spcPts val="15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利用者の利便施設の設置等</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0975" marR="0" lvl="0" indent="-180975" algn="l" defTabSz="914400" rtl="0" eaLnBrk="1" fontAlgn="auto" latinLnBrk="0" hangingPunct="1">
              <a:lnSpc>
                <a:spcPts val="15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0975" marR="0" lvl="0" indent="-180975" algn="l" defTabSz="914400" rtl="0" eaLnBrk="1" fontAlgn="auto" latinLnBrk="0" hangingPunct="1">
              <a:lnSpc>
                <a:spcPts val="15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0975" marR="0" lvl="0" indent="-180975" algn="l" defTabSz="914400" rtl="0" eaLnBrk="1" fontAlgn="auto" latinLnBrk="0" hangingPunct="1">
              <a:lnSpc>
                <a:spcPts val="1500"/>
              </a:lnSpc>
              <a:spcBef>
                <a:spcPts val="0"/>
              </a:spcBef>
              <a:spcAft>
                <a:spcPts val="0"/>
              </a:spcAft>
              <a:buClrTx/>
              <a:buSzTx/>
              <a:buFontTx/>
              <a:buNone/>
              <a:tabLst/>
              <a:defRPr/>
            </a:pPr>
            <a:endPar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80975" marR="0" lvl="0" indent="-180975" algn="l" defTabSz="914400" rtl="0" eaLnBrk="1" fontAlgn="auto" latinLnBrk="0" hangingPunct="1">
              <a:lnSpc>
                <a:spcPts val="15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0"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endParaRPr kumimoji="0" lang="ja-JP"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 name="AutoShape 12">
            <a:extLst>
              <a:ext uri="{FF2B5EF4-FFF2-40B4-BE49-F238E27FC236}">
                <a16:creationId xmlns:a16="http://schemas.microsoft.com/office/drawing/2014/main" id="{5804288D-840D-4245-AC23-ED8C5FF8B8DD}"/>
              </a:ext>
            </a:extLst>
          </p:cNvPr>
          <p:cNvSpPr>
            <a:spLocks noChangeArrowheads="1"/>
          </p:cNvSpPr>
          <p:nvPr/>
        </p:nvSpPr>
        <p:spPr bwMode="auto">
          <a:xfrm>
            <a:off x="4857160" y="3025643"/>
            <a:ext cx="4121709" cy="289352"/>
          </a:xfrm>
          <a:prstGeom prst="bevel">
            <a:avLst>
              <a:gd name="adj" fmla="val 10148"/>
            </a:avLst>
          </a:prstGeom>
          <a:solidFill>
            <a:srgbClr val="0070C0"/>
          </a:solidFill>
          <a:ln w="9525">
            <a:noFill/>
            <a:miter lim="800000"/>
            <a:headEnd/>
            <a:tailEnd/>
          </a:ln>
          <a:effectLst/>
        </p:spPr>
        <p:txBody>
          <a:bodyPr wrap="none" anchor="ctr"/>
          <a:lstStyle/>
          <a:p>
            <a:pPr marL="342900" marR="0" lvl="0" indent="-342900" algn="ctr" defTabSz="914400" rtl="0" eaLnBrk="1" fontAlgn="auto" latinLnBrk="0" hangingPunct="1">
              <a:lnSpc>
                <a:spcPct val="100000"/>
              </a:lnSpc>
              <a:spcBef>
                <a:spcPct val="20000"/>
              </a:spcBef>
              <a:spcAft>
                <a:spcPts val="0"/>
              </a:spcAft>
              <a:buClr>
                <a:srgbClr val="44546A"/>
              </a:buClr>
              <a:buSzPct val="70000"/>
              <a:buFontTx/>
              <a:buNone/>
              <a:tabLst/>
              <a:defRPr/>
            </a:pPr>
            <a:r>
              <a:rPr kumimoji="0" lang="ja-JP" altLang="en-US" sz="12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質の高いサービスに向けた取組み</a:t>
            </a:r>
          </a:p>
        </p:txBody>
      </p:sp>
      <p:sp>
        <p:nvSpPr>
          <p:cNvPr id="25" name="正方形/長方形 24">
            <a:extLst>
              <a:ext uri="{FF2B5EF4-FFF2-40B4-BE49-F238E27FC236}">
                <a16:creationId xmlns:a16="http://schemas.microsoft.com/office/drawing/2014/main" id="{9DC41093-E6A8-4D19-BE8D-F24DDBD07D4E}"/>
              </a:ext>
            </a:extLst>
          </p:cNvPr>
          <p:cNvSpPr/>
          <p:nvPr/>
        </p:nvSpPr>
        <p:spPr>
          <a:xfrm>
            <a:off x="487535" y="671933"/>
            <a:ext cx="45719"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16" name="図 15">
            <a:extLst>
              <a:ext uri="{FF2B5EF4-FFF2-40B4-BE49-F238E27FC236}">
                <a16:creationId xmlns:a16="http://schemas.microsoft.com/office/drawing/2014/main" id="{573A0EE1-6AED-4435-B7B1-A1CB79F596B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87704" y="4899660"/>
            <a:ext cx="3572387" cy="1614229"/>
          </a:xfrm>
          <a:prstGeom prst="rect">
            <a:avLst/>
          </a:prstGeom>
        </p:spPr>
      </p:pic>
      <p:sp>
        <p:nvSpPr>
          <p:cNvPr id="28" name="テキスト ボックス 27">
            <a:extLst>
              <a:ext uri="{FF2B5EF4-FFF2-40B4-BE49-F238E27FC236}">
                <a16:creationId xmlns:a16="http://schemas.microsoft.com/office/drawing/2014/main" id="{2CB198D6-84AC-437B-8E90-C1DA2C823B87}"/>
              </a:ext>
            </a:extLst>
          </p:cNvPr>
          <p:cNvSpPr txBox="1"/>
          <p:nvPr/>
        </p:nvSpPr>
        <p:spPr>
          <a:xfrm>
            <a:off x="2514746" y="6316940"/>
            <a:ext cx="162520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夕凪地区（夕凪</a:t>
            </a:r>
            <a:r>
              <a:rPr kumimoji="1" lang="en-US" altLang="ja-JP" sz="9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1</a:t>
            </a:r>
            <a:r>
              <a:rPr kumimoji="1" lang="ja-JP" altLang="en-US" sz="9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号岸壁）</a:t>
            </a:r>
          </a:p>
        </p:txBody>
      </p:sp>
      <p:sp>
        <p:nvSpPr>
          <p:cNvPr id="32" name="テキスト ボックス 31">
            <a:extLst>
              <a:ext uri="{FF2B5EF4-FFF2-40B4-BE49-F238E27FC236}">
                <a16:creationId xmlns:a16="http://schemas.microsoft.com/office/drawing/2014/main" id="{AC44D119-5FD0-4477-8721-741F59B63335}"/>
              </a:ext>
            </a:extLst>
          </p:cNvPr>
          <p:cNvSpPr txBox="1"/>
          <p:nvPr/>
        </p:nvSpPr>
        <p:spPr>
          <a:xfrm>
            <a:off x="6857401" y="6093156"/>
            <a:ext cx="658836" cy="369332"/>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区画線</a:t>
            </a:r>
            <a:endParaRPr kumimoji="1" lang="en-US" altLang="ja-JP" sz="9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引き直し</a:t>
            </a:r>
            <a:endParaRPr kumimoji="1" lang="en-US" altLang="ja-JP" sz="9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34" name="直線矢印コネクタ 33">
            <a:extLst>
              <a:ext uri="{FF2B5EF4-FFF2-40B4-BE49-F238E27FC236}">
                <a16:creationId xmlns:a16="http://schemas.microsoft.com/office/drawing/2014/main" id="{38BCDDC8-5BB9-4DCB-A1CF-B7C8FE294106}"/>
              </a:ext>
            </a:extLst>
          </p:cNvPr>
          <p:cNvCxnSpPr>
            <a:cxnSpLocks/>
            <a:stCxn id="32" idx="3"/>
          </p:cNvCxnSpPr>
          <p:nvPr/>
        </p:nvCxnSpPr>
        <p:spPr>
          <a:xfrm flipV="1">
            <a:off x="7516237" y="6058454"/>
            <a:ext cx="383947" cy="21936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AAEC432C-0D56-4659-9786-EF367A499FB8}"/>
              </a:ext>
            </a:extLst>
          </p:cNvPr>
          <p:cNvSpPr/>
          <p:nvPr/>
        </p:nvSpPr>
        <p:spPr>
          <a:xfrm>
            <a:off x="0" y="540000"/>
            <a:ext cx="9144000" cy="107950"/>
          </a:xfrm>
          <a:prstGeom prst="rect">
            <a:avLst/>
          </a:prstGeom>
          <a:gradFill flip="none" rotWithShape="1">
            <a:gsLst>
              <a:gs pos="3000">
                <a:srgbClr val="0070C0"/>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20000"/>
              </a:spcBef>
              <a:spcAft>
                <a:spcPts val="0"/>
              </a:spcAft>
              <a:buClr>
                <a:srgbClr val="44546A"/>
              </a:buClr>
              <a:buSzPct val="70000"/>
              <a:buFont typeface="Wingdings" pitchFamily="2" charset="2"/>
              <a:buNone/>
              <a:tabLst/>
              <a:defRPr/>
            </a:pPr>
            <a:endParaRPr kumimoji="0"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36" name="図 35">
            <a:extLst>
              <a:ext uri="{FF2B5EF4-FFF2-40B4-BE49-F238E27FC236}">
                <a16:creationId xmlns:a16="http://schemas.microsoft.com/office/drawing/2014/main" id="{0B052DA7-881A-41F1-A954-90DE72F3ACD0}"/>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35540" y="-64703"/>
            <a:ext cx="720561" cy="580275"/>
          </a:xfrm>
          <a:prstGeom prst="rect">
            <a:avLst/>
          </a:prstGeom>
        </p:spPr>
      </p:pic>
      <p:sp>
        <p:nvSpPr>
          <p:cNvPr id="10" name="テキスト ボックス 9">
            <a:extLst>
              <a:ext uri="{FF2B5EF4-FFF2-40B4-BE49-F238E27FC236}">
                <a16:creationId xmlns:a16="http://schemas.microsoft.com/office/drawing/2014/main" id="{EDA9181C-AED4-6CD3-2AFF-9F084C33F6CD}"/>
              </a:ext>
            </a:extLst>
          </p:cNvPr>
          <p:cNvSpPr txBox="1"/>
          <p:nvPr/>
        </p:nvSpPr>
        <p:spPr>
          <a:xfrm>
            <a:off x="4586739" y="6093156"/>
            <a:ext cx="658836" cy="369332"/>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案内板の設置</a:t>
            </a:r>
            <a:endParaRPr kumimoji="1" lang="en-US" altLang="ja-JP" sz="9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3" name="直線矢印コネクタ 12">
            <a:extLst>
              <a:ext uri="{FF2B5EF4-FFF2-40B4-BE49-F238E27FC236}">
                <a16:creationId xmlns:a16="http://schemas.microsoft.com/office/drawing/2014/main" id="{E8B64039-8E47-14D0-E623-270276BAE978}"/>
              </a:ext>
            </a:extLst>
          </p:cNvPr>
          <p:cNvCxnSpPr>
            <a:cxnSpLocks/>
          </p:cNvCxnSpPr>
          <p:nvPr/>
        </p:nvCxnSpPr>
        <p:spPr>
          <a:xfrm flipV="1">
            <a:off x="5245575" y="5890912"/>
            <a:ext cx="552154" cy="38691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DEC12394-F9BD-2A67-C248-C8C276C556A8}"/>
              </a:ext>
            </a:extLst>
          </p:cNvPr>
          <p:cNvSpPr txBox="1"/>
          <p:nvPr/>
        </p:nvSpPr>
        <p:spPr>
          <a:xfrm>
            <a:off x="5509696" y="6329076"/>
            <a:ext cx="144016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きめ細かな対応</a:t>
            </a:r>
          </a:p>
        </p:txBody>
      </p:sp>
      <p:sp>
        <p:nvSpPr>
          <p:cNvPr id="23" name="テキスト ボックス 22">
            <a:extLst>
              <a:ext uri="{FF2B5EF4-FFF2-40B4-BE49-F238E27FC236}">
                <a16:creationId xmlns:a16="http://schemas.microsoft.com/office/drawing/2014/main" id="{5DC5551A-7148-7215-9EAA-2E907C13BBB4}"/>
              </a:ext>
            </a:extLst>
          </p:cNvPr>
          <p:cNvSpPr txBox="1"/>
          <p:nvPr/>
        </p:nvSpPr>
        <p:spPr>
          <a:xfrm>
            <a:off x="8317775" y="6294374"/>
            <a:ext cx="94292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迅速な対応</a:t>
            </a:r>
          </a:p>
        </p:txBody>
      </p:sp>
      <p:sp>
        <p:nvSpPr>
          <p:cNvPr id="4" name="角丸四角形 5">
            <a:extLst>
              <a:ext uri="{FF2B5EF4-FFF2-40B4-BE49-F238E27FC236}">
                <a16:creationId xmlns:a16="http://schemas.microsoft.com/office/drawing/2014/main" id="{642D3B57-C72A-3906-9EC1-10980A8CE93F}"/>
              </a:ext>
            </a:extLst>
          </p:cNvPr>
          <p:cNvSpPr/>
          <p:nvPr/>
        </p:nvSpPr>
        <p:spPr>
          <a:xfrm>
            <a:off x="2288343" y="671933"/>
            <a:ext cx="6676375" cy="3600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民の視点を活かし、一体的・効率的な港湾運営を実現することにより、施設の利用促進を図る。</a:t>
            </a:r>
          </a:p>
        </p:txBody>
      </p:sp>
    </p:spTree>
    <p:extLst>
      <p:ext uri="{BB962C8B-B14F-4D97-AF65-F5344CB8AC3E}">
        <p14:creationId xmlns:p14="http://schemas.microsoft.com/office/powerpoint/2010/main" val="734776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8BDBA88-61B0-4062-9023-44CF4C97B093}"/>
              </a:ext>
            </a:extLst>
          </p:cNvPr>
          <p:cNvSpPr/>
          <p:nvPr/>
        </p:nvSpPr>
        <p:spPr>
          <a:xfrm>
            <a:off x="190325" y="5410016"/>
            <a:ext cx="8496944" cy="14127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437" name="Rectangle 8"/>
          <p:cNvSpPr>
            <a:spLocks noChangeArrowheads="1"/>
          </p:cNvSpPr>
          <p:nvPr/>
        </p:nvSpPr>
        <p:spPr bwMode="auto">
          <a:xfrm>
            <a:off x="330022" y="1451248"/>
            <a:ext cx="4313987" cy="258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lgn="ctr">
                <a:solidFill>
                  <a:srgbClr val="000000"/>
                </a:solidFill>
                <a:prstDash val="sysDot"/>
                <a:miter lim="800000"/>
                <a:headEnd/>
                <a:tailEnd/>
              </a14:hiddenLine>
            </a:ext>
          </a:extLst>
        </p:spPr>
        <p:txBody>
          <a:bodyPr lIns="90000"/>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計画的な修繕・改修及びサービス改善</a:t>
            </a:r>
            <a:endPar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58775" marR="0" lvl="0" indent="-92075"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・老朽化した施設の</a:t>
            </a:r>
            <a:r>
              <a:rPr kumimoji="0"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補修・改修等工事を計画的に</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継続</a:t>
            </a:r>
            <a:r>
              <a:rPr kumimoji="0"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実施</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58775" marR="0" lvl="0" indent="-92075"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・利用者</a:t>
            </a:r>
            <a:r>
              <a:rPr kumimoji="0"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ニーズに応じたサービス改善</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58775" marR="0" lvl="0" indent="-92075"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（クレーン規格変更、カメラ設置等）</a:t>
            </a:r>
            <a:endParaRPr kumimoji="0"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endParaRPr kumimoji="0" lang="en-US" altLang="ja-JP" sz="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0"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0"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管理運営の一元化による効率的運営</a:t>
            </a:r>
            <a:endParaRPr kumimoji="0"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61950" marR="0" lvl="0" indent="-36195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・一括発注による経費の削減など</a:t>
            </a:r>
            <a:r>
              <a:rPr kumimoji="0" lang="ja-JP"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スケールメリットを活かした</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61950" marR="0" lvl="0" indent="-36195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0" lang="ja-JP"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効率的な管理運営</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による</a:t>
            </a:r>
            <a:r>
              <a:rPr kumimoji="0" lang="ja-JP"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収益性の向上</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61950" marR="0" lvl="0" indent="-361950" algn="l" defTabSz="914400" rtl="0" eaLnBrk="1" fontAlgn="auto" latinLnBrk="0" hangingPunct="1">
              <a:lnSpc>
                <a:spcPct val="100000"/>
              </a:lnSpc>
              <a:spcBef>
                <a:spcPts val="0"/>
              </a:spcBef>
              <a:spcAft>
                <a:spcPts val="0"/>
              </a:spcAft>
              <a:buClrTx/>
              <a:buSzTx/>
              <a:buFontTx/>
              <a:buNone/>
              <a:tabLst/>
              <a:defRPr/>
            </a:pPr>
            <a:endParaRPr kumimoji="0" lang="en-US" altLang="ja-JP" sz="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0"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大浜埠頭の上屋建替をはじめとする再編整備</a:t>
            </a:r>
            <a:endParaRPr kumimoji="0"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61950" marR="0" lvl="0" indent="-36195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・これまで培ってきた上屋の経営ノウハウを活かし、需要の高まる大浜埠頭の合築上屋の建替等を積極的に進め、塩浜埠頭も含めたリニューアルを推進する</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61950" marR="0" lvl="0" indent="-36195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（先行して建替を検討している大阪港との連携も含め検討）</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61950" marR="0" lvl="0" indent="-36195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 name="Rectangle 1034"/>
          <p:cNvSpPr txBox="1">
            <a:spLocks noChangeArrowheads="1"/>
          </p:cNvSpPr>
          <p:nvPr/>
        </p:nvSpPr>
        <p:spPr bwMode="auto">
          <a:xfrm>
            <a:off x="393359" y="694939"/>
            <a:ext cx="1800000" cy="358775"/>
          </a:xfrm>
          <a:prstGeom prst="rect">
            <a:avLst/>
          </a:prstGeom>
          <a:solidFill>
            <a:schemeClr val="accent5"/>
          </a:solidFill>
          <a:ln>
            <a:noFill/>
          </a:ln>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auto" latinLnBrk="0" hangingPunct="1">
              <a:lnSpc>
                <a:spcPts val="2000"/>
              </a:lnSpc>
              <a:spcBef>
                <a:spcPct val="0"/>
              </a:spcBef>
              <a:spcAft>
                <a:spcPts val="0"/>
              </a:spcAft>
              <a:buClr>
                <a:srgbClr val="44546A"/>
              </a:buClr>
              <a:buSzPct val="70000"/>
              <a:buFont typeface="Wingdings" pitchFamily="2" charset="2"/>
              <a:buNone/>
              <a:tabLst/>
              <a:defRPr/>
            </a:pPr>
            <a:r>
              <a:rPr kumimoji="1" lang="ja-JP" altLang="en-US"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j-cs"/>
              </a:rPr>
              <a:t>上屋賃貸事業</a:t>
            </a:r>
          </a:p>
        </p:txBody>
      </p:sp>
      <p:sp>
        <p:nvSpPr>
          <p:cNvPr id="3" name="額縁 2"/>
          <p:cNvSpPr/>
          <p:nvPr/>
        </p:nvSpPr>
        <p:spPr>
          <a:xfrm>
            <a:off x="360114" y="1164202"/>
            <a:ext cx="4283895" cy="288032"/>
          </a:xfrm>
          <a:prstGeom prst="bevel">
            <a:avLst>
              <a:gd name="adj" fmla="val 6618"/>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20000"/>
              </a:spcBef>
              <a:spcAft>
                <a:spcPts val="0"/>
              </a:spcAft>
              <a:buClr>
                <a:srgbClr val="44546A"/>
              </a:buClr>
              <a:buSzPct val="70000"/>
              <a:buFont typeface="Wingdings" pitchFamily="2" charset="2"/>
              <a:buNone/>
              <a:tabLst/>
              <a:defRPr/>
            </a:pPr>
            <a:r>
              <a:rPr kumimoji="0"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上屋の管理運営の一元化による効率的運営及びサービス向上</a:t>
            </a:r>
          </a:p>
        </p:txBody>
      </p:sp>
      <p:sp>
        <p:nvSpPr>
          <p:cNvPr id="2" name="スライド番号プレースホルダー 1"/>
          <p:cNvSpPr>
            <a:spLocks noGrp="1"/>
          </p:cNvSpPr>
          <p:nvPr>
            <p:ph type="sldNum" sz="quarter" idx="12"/>
          </p:nvPr>
        </p:nvSpPr>
        <p:spPr>
          <a:xfrm>
            <a:off x="8594105" y="6381328"/>
            <a:ext cx="51439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24576D-4696-4680-A8BE-E7324A016867}" type="slidenum">
              <a:rPr kumimoji="0" lang="en-US" altLang="ja-JP"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ja-JP"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7" name="Rectangle 1034">
            <a:extLst>
              <a:ext uri="{FF2B5EF4-FFF2-40B4-BE49-F238E27FC236}">
                <a16:creationId xmlns:a16="http://schemas.microsoft.com/office/drawing/2014/main" id="{8357DDF2-8628-4A69-A818-D2C8723047AF}"/>
              </a:ext>
            </a:extLst>
          </p:cNvPr>
          <p:cNvSpPr>
            <a:spLocks noGrp="1" noChangeArrowheads="1"/>
          </p:cNvSpPr>
          <p:nvPr>
            <p:ph type="title"/>
          </p:nvPr>
        </p:nvSpPr>
        <p:spPr>
          <a:xfrm>
            <a:off x="1" y="0"/>
            <a:ext cx="4427984" cy="532800"/>
          </a:xfrm>
        </p:spPr>
        <p:txBody>
          <a:bodyPr wrap="none" rtlCol="0" anchor="b">
            <a:noAutofit/>
          </a:bodyPr>
          <a:lstStyle/>
          <a:p>
            <a:pPr algn="l" eaLnBrk="1" fontAlgn="auto" hangingPunct="1">
              <a:spcAft>
                <a:spcPts val="0"/>
              </a:spcAft>
              <a:defRPr/>
            </a:pPr>
            <a:r>
              <a:rPr lang="en-US" altLang="ja-JP" sz="2800" dirty="0">
                <a:latin typeface="+mj-ea"/>
              </a:rPr>
              <a:t>Ⅵ</a:t>
            </a:r>
            <a:r>
              <a:rPr lang="ja-JP" altLang="en-US" sz="2800" dirty="0">
                <a:latin typeface="+mj-ea"/>
              </a:rPr>
              <a:t>　個別事業計画</a:t>
            </a:r>
            <a:endParaRPr lang="ja-JP" altLang="en-US" sz="1800" dirty="0">
              <a:latin typeface="+mj-ea"/>
            </a:endParaRPr>
          </a:p>
        </p:txBody>
      </p:sp>
      <p:sp>
        <p:nvSpPr>
          <p:cNvPr id="24" name="正方形/長方形 23">
            <a:extLst>
              <a:ext uri="{FF2B5EF4-FFF2-40B4-BE49-F238E27FC236}">
                <a16:creationId xmlns:a16="http://schemas.microsoft.com/office/drawing/2014/main" id="{FE02DAC2-0296-4A93-AC31-179C0516BC6C}"/>
              </a:ext>
            </a:extLst>
          </p:cNvPr>
          <p:cNvSpPr/>
          <p:nvPr/>
        </p:nvSpPr>
        <p:spPr>
          <a:xfrm>
            <a:off x="395536" y="693714"/>
            <a:ext cx="45719"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AutoShape 31">
            <a:extLst>
              <a:ext uri="{FF2B5EF4-FFF2-40B4-BE49-F238E27FC236}">
                <a16:creationId xmlns:a16="http://schemas.microsoft.com/office/drawing/2014/main" id="{15C395A9-4F6A-4017-9529-DC98CC99875B}"/>
              </a:ext>
            </a:extLst>
          </p:cNvPr>
          <p:cNvSpPr>
            <a:spLocks noChangeArrowheads="1"/>
          </p:cNvSpPr>
          <p:nvPr/>
        </p:nvSpPr>
        <p:spPr bwMode="auto">
          <a:xfrm>
            <a:off x="331292" y="5301208"/>
            <a:ext cx="1072356" cy="360040"/>
          </a:xfrm>
          <a:prstGeom prst="roundRect">
            <a:avLst>
              <a:gd name="adj" fmla="val 3185"/>
            </a:avLst>
          </a:prstGeom>
          <a:solidFill>
            <a:srgbClr val="FFFF00"/>
          </a:solidFill>
          <a:ln w="12700" algn="ctr">
            <a:solidFill>
              <a:schemeClr val="tx1"/>
            </a:solidFill>
            <a:round/>
            <a:headEnd/>
            <a:tailEnd/>
          </a:ln>
          <a:effectLst/>
        </p:spPr>
        <p:txBody>
          <a:bodyPr lIns="108000" rIns="10800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prstClr val="black"/>
                </a:solidFill>
                <a:latin typeface="ＭＳ Ｐゴシック" panose="020B0600070205080204" pitchFamily="50" charset="-128"/>
                <a:ea typeface="ＭＳ Ｐゴシック" panose="020B0600070205080204" pitchFamily="50" charset="-128"/>
              </a:rPr>
              <a:t>目標</a:t>
            </a:r>
            <a:r>
              <a:rPr kumimoji="0"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値</a:t>
            </a:r>
            <a:endParaRPr kumimoji="0"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 name="AutoShape 31">
            <a:extLst>
              <a:ext uri="{FF2B5EF4-FFF2-40B4-BE49-F238E27FC236}">
                <a16:creationId xmlns:a16="http://schemas.microsoft.com/office/drawing/2014/main" id="{34358F30-878B-4C69-BF3A-4A7DDBCD506C}"/>
              </a:ext>
            </a:extLst>
          </p:cNvPr>
          <p:cNvSpPr>
            <a:spLocks noChangeArrowheads="1"/>
          </p:cNvSpPr>
          <p:nvPr/>
        </p:nvSpPr>
        <p:spPr bwMode="auto">
          <a:xfrm>
            <a:off x="249343" y="5644289"/>
            <a:ext cx="5992146" cy="660490"/>
          </a:xfrm>
          <a:prstGeom prst="roundRect">
            <a:avLst>
              <a:gd name="adj" fmla="val 3185"/>
            </a:avLst>
          </a:prstGeom>
          <a:noFill/>
          <a:ln w="25400" algn="ctr">
            <a:noFill/>
            <a:round/>
            <a:headEnd/>
            <a:tailEnd/>
          </a:ln>
          <a:effectLst/>
        </p:spPr>
        <p:txBody>
          <a:bodyPr lIns="108000" rIns="10800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6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上屋・荷捌地の利用稼働率</a:t>
            </a:r>
            <a:endParaRPr kumimoji="0" lang="en-US" altLang="ja-JP" sz="16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16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R5</a:t>
            </a:r>
            <a:r>
              <a:rPr kumimoji="0" lang="ja-JP" altLang="en-US" sz="16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6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96.6</a:t>
            </a:r>
            <a:r>
              <a:rPr kumimoji="0" lang="ja-JP" altLang="en-US" sz="16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％（見込） 　⇒　</a:t>
            </a:r>
            <a:r>
              <a:rPr kumimoji="0" lang="en-US" altLang="ja-JP" sz="16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R8</a:t>
            </a:r>
            <a:r>
              <a:rPr kumimoji="0" lang="ja-JP" altLang="en-US" sz="16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6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96.6</a:t>
            </a:r>
            <a:r>
              <a:rPr kumimoji="0" lang="ja-JP" altLang="en-US" sz="16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lang="ja-JP" altLang="en-US" sz="1600" b="1" dirty="0">
                <a:solidFill>
                  <a:srgbClr val="FF0000"/>
                </a:solidFill>
                <a:latin typeface="ＭＳ Ｐゴシック" panose="020B0600070205080204" pitchFamily="50" charset="-128"/>
                <a:ea typeface="ＭＳ Ｐゴシック" panose="020B0600070205080204" pitchFamily="50" charset="-128"/>
              </a:rPr>
              <a:t>目標</a:t>
            </a:r>
            <a:r>
              <a:rPr kumimoji="0" lang="ja-JP" altLang="en-US" sz="16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値）</a:t>
            </a:r>
            <a:r>
              <a:rPr kumimoji="0"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endParaRPr kumimoji="0"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 name="AutoShape 31">
            <a:extLst>
              <a:ext uri="{FF2B5EF4-FFF2-40B4-BE49-F238E27FC236}">
                <a16:creationId xmlns:a16="http://schemas.microsoft.com/office/drawing/2014/main" id="{BDEBDE3F-F203-487B-985D-C0630B70B491}"/>
              </a:ext>
            </a:extLst>
          </p:cNvPr>
          <p:cNvSpPr>
            <a:spLocks noChangeArrowheads="1"/>
          </p:cNvSpPr>
          <p:nvPr/>
        </p:nvSpPr>
        <p:spPr bwMode="auto">
          <a:xfrm>
            <a:off x="539552" y="6102192"/>
            <a:ext cx="8496944" cy="855200"/>
          </a:xfrm>
          <a:prstGeom prst="roundRect">
            <a:avLst>
              <a:gd name="adj" fmla="val 3185"/>
            </a:avLst>
          </a:prstGeom>
          <a:noFill/>
          <a:ln w="25400" algn="ctr">
            <a:noFill/>
            <a:round/>
            <a:headEnd/>
            <a:tailEnd/>
          </a:ln>
          <a:effectLst/>
        </p:spPr>
        <p:txBody>
          <a:bodyPr lIns="108000" rIns="108000" anchor="t"/>
          <a:lstStyle/>
          <a:p>
            <a:pPr marL="0" marR="0" lvl="0" indent="0" algn="l" defTabSz="914400" rtl="0" eaLnBrk="1" fontAlgn="auto" latinLnBrk="0" hangingPunct="1">
              <a:lnSpc>
                <a:spcPts val="1300"/>
              </a:lnSpc>
              <a:spcBef>
                <a:spcPts val="0"/>
              </a:spcBef>
              <a:spcAft>
                <a:spcPts val="0"/>
              </a:spcAft>
              <a:buClrTx/>
              <a:buSzTx/>
              <a:buFontTx/>
              <a:buNone/>
              <a:tabLst>
                <a:tab pos="0" algn="l"/>
              </a:tabLst>
              <a:defRPr/>
            </a:pPr>
            <a:r>
              <a:rPr kumimoji="0" lang="ja-JP" altLang="en-US" sz="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0" lang="ja-JP" altLang="ja-JP" sz="8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上　屋・・・引き続きサービス</a:t>
            </a:r>
            <a:r>
              <a:rPr kumimoji="0" lang="ja-JP" altLang="en-US" sz="8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の</a:t>
            </a:r>
            <a:r>
              <a:rPr kumimoji="0" lang="ja-JP" altLang="ja-JP" sz="8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向上</a:t>
            </a:r>
            <a:r>
              <a:rPr kumimoji="0" lang="ja-JP" altLang="en-US" sz="8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に努め</a:t>
            </a:r>
            <a:r>
              <a:rPr kumimoji="0" lang="ja-JP" altLang="ja-JP" sz="8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、賃貸面積の</a:t>
            </a:r>
            <a:r>
              <a:rPr kumimoji="0" lang="ja-JP" altLang="en-US" sz="8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維持</a:t>
            </a:r>
            <a:r>
              <a:rPr kumimoji="0" lang="ja-JP" altLang="ja-JP" sz="8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に努める。</a:t>
            </a:r>
            <a:endParaRPr kumimoji="0" lang="ja-JP" altLang="ja-JP" sz="800" b="0" i="0" u="none" strike="sng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0" lang="ja-JP" altLang="ja-JP" sz="8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荷捌地・・・フェリー・内貿</a:t>
            </a:r>
            <a:r>
              <a:rPr kumimoji="0" lang="en-US" altLang="ja-JP" sz="8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RORO</a:t>
            </a:r>
            <a:r>
              <a:rPr kumimoji="0" lang="ja-JP" altLang="ja-JP" sz="8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：引き続きサービス</a:t>
            </a:r>
            <a:r>
              <a:rPr kumimoji="0" lang="ja-JP" altLang="en-US" sz="8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の</a:t>
            </a:r>
            <a:r>
              <a:rPr kumimoji="0" lang="ja-JP" altLang="ja-JP" sz="8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向上やポートセールスに取り組む。</a:t>
            </a:r>
            <a:endParaRPr kumimoji="0" lang="en-US" altLang="ja-JP" sz="8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0" lang="ja-JP" altLang="en-US" sz="8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0" lang="ja-JP" altLang="ja-JP" sz="8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コンテナ：ポートセールスの強化や優遇措置制度の創設</a:t>
            </a:r>
            <a:r>
              <a:rPr kumimoji="0" lang="ja-JP" altLang="en-US" sz="8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0" lang="ja-JP" altLang="ja-JP" sz="8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活用</a:t>
            </a:r>
            <a:r>
              <a:rPr kumimoji="0" lang="ja-JP" altLang="en-US" sz="8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などを行うことにより、利用者サービスの向上</a:t>
            </a:r>
            <a:r>
              <a:rPr kumimoji="0" lang="ja-JP" altLang="ja-JP" sz="8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に取り組</a:t>
            </a:r>
            <a:r>
              <a:rPr kumimoji="0" lang="ja-JP" altLang="en-US" sz="8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む</a:t>
            </a:r>
            <a:r>
              <a:rPr kumimoji="0" lang="ja-JP" altLang="ja-JP" sz="8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0" lang="ja-JP" altLang="en-US" sz="8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0" lang="en-US" altLang="ja-JP" sz="8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0" lang="ja-JP" altLang="en-US" sz="8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0" lang="ja-JP" altLang="ja-JP" sz="8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中古車：サービス施設の誘致・整備を進めるとともに、ポートセールスを強化し、</a:t>
            </a:r>
            <a:r>
              <a:rPr kumimoji="0" lang="ja-JP" altLang="en-US" sz="8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世界情勢による港湾物流の影響を最小限に抑え</a:t>
            </a:r>
            <a:r>
              <a:rPr kumimoji="0" lang="ja-JP" altLang="ja-JP" sz="8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ヤードの一時返還を減少させる。</a:t>
            </a:r>
            <a:endParaRPr kumimoji="0" lang="ja-JP" altLang="ja-JP" sz="8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8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 </a:t>
            </a:r>
            <a:endParaRPr kumimoji="0"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 name="Rectangle 8">
            <a:extLst>
              <a:ext uri="{FF2B5EF4-FFF2-40B4-BE49-F238E27FC236}">
                <a16:creationId xmlns:a16="http://schemas.microsoft.com/office/drawing/2014/main" id="{BDDCA066-5545-43EE-AD55-737D81A03154}"/>
              </a:ext>
            </a:extLst>
          </p:cNvPr>
          <p:cNvSpPr>
            <a:spLocks noChangeArrowheads="1"/>
          </p:cNvSpPr>
          <p:nvPr/>
        </p:nvSpPr>
        <p:spPr bwMode="auto">
          <a:xfrm>
            <a:off x="330021" y="3782718"/>
            <a:ext cx="8878959" cy="245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lgn="ctr">
                <a:solidFill>
                  <a:srgbClr val="000000"/>
                </a:solidFill>
                <a:prstDash val="sysDot"/>
                <a:miter lim="800000"/>
                <a:headEnd/>
                <a:tailEnd/>
              </a14:hiddenLine>
            </a:ext>
          </a:extLst>
        </p:spPr>
        <p:txBody>
          <a:bodyPr lIns="90000"/>
          <a:lstStyle/>
          <a:p>
            <a:pPr marL="361950" marR="0" lvl="0" indent="-36195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0"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新たな貨物需要への対応</a:t>
            </a:r>
            <a:endParaRPr kumimoji="0"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61950" marR="0" lvl="0" indent="-36195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0" lang="ja-JP" altLang="en-US" sz="12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冷凍上屋・倉庫</a:t>
            </a:r>
            <a:endParaRPr kumimoji="0" lang="en-US" altLang="ja-JP" sz="12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61950" marR="0" lvl="0" indent="-36195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近年の冷凍食品の需要増やコロナ禍を経た需要増に伴い、冷凍倉庫の需要がひっ迫していることや、国内冷凍倉庫の老朽化が進行し、新冷媒対応の設備投資が全国的に進んでいないことから、これまで培ってきた青果上屋の冷凍装置の管理ノウハウを活かし、冷凍上屋の事業化を検討</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61950" marR="0" lvl="0" indent="-36195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0" lang="ja-JP" altLang="en-US" sz="12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危険物上屋・倉庫</a:t>
            </a:r>
            <a:endParaRPr kumimoji="0" lang="en-US" altLang="ja-JP" sz="12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61950" marR="0" lvl="0" indent="-36195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近年、企業が危険物上屋・倉庫への投資を加速させている中、車のＥＶシフトに伴うリチウムイオン電池の保管需要が増加するとともに、半導体産業の国内基盤強化の動きなどを受け、全国的に危険物取扱庫の需要が旺盛であることから事業化を検討</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正方形/長方形 22">
            <a:extLst>
              <a:ext uri="{FF2B5EF4-FFF2-40B4-BE49-F238E27FC236}">
                <a16:creationId xmlns:a16="http://schemas.microsoft.com/office/drawing/2014/main" id="{3DE30EF8-DE74-4F02-B3A9-1AB86F432703}"/>
              </a:ext>
            </a:extLst>
          </p:cNvPr>
          <p:cNvSpPr/>
          <p:nvPr/>
        </p:nvSpPr>
        <p:spPr>
          <a:xfrm>
            <a:off x="0" y="540000"/>
            <a:ext cx="9144000" cy="107950"/>
          </a:xfrm>
          <a:prstGeom prst="rect">
            <a:avLst/>
          </a:prstGeom>
          <a:gradFill flip="none" rotWithShape="1">
            <a:gsLst>
              <a:gs pos="3000">
                <a:srgbClr val="0070C0"/>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20000"/>
              </a:spcBef>
              <a:spcAft>
                <a:spcPts val="0"/>
              </a:spcAft>
              <a:buClr>
                <a:srgbClr val="44546A"/>
              </a:buClr>
              <a:buSzPct val="70000"/>
              <a:buFont typeface="Wingdings" pitchFamily="2" charset="2"/>
              <a:buNone/>
              <a:tabLst/>
              <a:defRPr/>
            </a:pPr>
            <a:endParaRPr kumimoji="0"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26" name="図 25">
            <a:extLst>
              <a:ext uri="{FF2B5EF4-FFF2-40B4-BE49-F238E27FC236}">
                <a16:creationId xmlns:a16="http://schemas.microsoft.com/office/drawing/2014/main" id="{4B0E2ECB-B4AE-4F0F-B64C-13948F28082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35540" y="-64703"/>
            <a:ext cx="720561" cy="580275"/>
          </a:xfrm>
          <a:prstGeom prst="rect">
            <a:avLst/>
          </a:prstGeom>
        </p:spPr>
      </p:pic>
      <p:sp>
        <p:nvSpPr>
          <p:cNvPr id="6" name="角丸四角形 5">
            <a:extLst>
              <a:ext uri="{FF2B5EF4-FFF2-40B4-BE49-F238E27FC236}">
                <a16:creationId xmlns:a16="http://schemas.microsoft.com/office/drawing/2014/main" id="{112B1602-E876-A112-194F-FDE1A30C0EF0}"/>
              </a:ext>
            </a:extLst>
          </p:cNvPr>
          <p:cNvSpPr/>
          <p:nvPr/>
        </p:nvSpPr>
        <p:spPr>
          <a:xfrm>
            <a:off x="2294641" y="691471"/>
            <a:ext cx="6453823" cy="4320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効率的な運営や計画的な修繕・改修により質の高いサービスを提供するとともに、高い稼働率を維持する。</a:t>
            </a:r>
          </a:p>
        </p:txBody>
      </p:sp>
      <p:pic>
        <p:nvPicPr>
          <p:cNvPr id="5" name="図 4">
            <a:extLst>
              <a:ext uri="{FF2B5EF4-FFF2-40B4-BE49-F238E27FC236}">
                <a16:creationId xmlns:a16="http://schemas.microsoft.com/office/drawing/2014/main" id="{21D5234A-357E-4233-ADCB-BDFDB70F95A7}"/>
              </a:ext>
            </a:extLst>
          </p:cNvPr>
          <p:cNvPicPr>
            <a:picLocks noChangeAspect="1"/>
          </p:cNvPicPr>
          <p:nvPr/>
        </p:nvPicPr>
        <p:blipFill>
          <a:blip r:embed="rId4"/>
          <a:stretch>
            <a:fillRect/>
          </a:stretch>
        </p:blipFill>
        <p:spPr>
          <a:xfrm>
            <a:off x="4537598" y="1168786"/>
            <a:ext cx="4596782" cy="276172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1187624" y="872654"/>
            <a:ext cx="6840760" cy="5796706"/>
          </a:xfrm>
          <a:extLst>
            <a:ext uri="{909E8E84-426E-40DD-AFC4-6F175D3DCCD1}">
              <a14:hiddenFill xmlns:a14="http://schemas.microsoft.com/office/drawing/2010/main">
                <a:solidFill>
                  <a:schemeClr val="bg1"/>
                </a:solidFill>
              </a14:hiddenFill>
            </a:ext>
          </a:extLst>
        </p:spPr>
        <p:txBody>
          <a:bodyPr rtlCol="0">
            <a:normAutofit fontScale="92500" lnSpcReduction="10000"/>
          </a:bodyPr>
          <a:lstStyle/>
          <a:p>
            <a:pPr eaLnBrk="1" fontAlgn="auto" hangingPunct="1">
              <a:spcAft>
                <a:spcPts val="0"/>
              </a:spcAft>
              <a:buFont typeface="Wingdings" pitchFamily="2" charset="2"/>
              <a:buNone/>
              <a:defRPr/>
            </a:pPr>
            <a:r>
              <a:rPr lang="ja-JP" altLang="en-US" sz="1600" b="1" dirty="0">
                <a:latin typeface="ＭＳ ゴシック" panose="020B0609070205080204" pitchFamily="49" charset="-128"/>
                <a:ea typeface="ＭＳ ゴシック" panose="020B0609070205080204" pitchFamily="49" charset="-128"/>
              </a:rPr>
              <a:t>　■</a:t>
            </a:r>
            <a:r>
              <a:rPr lang="ja-JP" altLang="en-US" sz="1600" dirty="0">
                <a:latin typeface="ＭＳ ゴシック" panose="020B0609070205080204" pitchFamily="49" charset="-128"/>
                <a:ea typeface="ＭＳ ゴシック" panose="020B0609070205080204" pitchFamily="49" charset="-128"/>
              </a:rPr>
              <a:t>はじめに　　・・・・・・・・・・・・・・・・・　　２ </a:t>
            </a:r>
          </a:p>
          <a:p>
            <a:pPr eaLnBrk="1" fontAlgn="auto" hangingPunct="1">
              <a:spcAft>
                <a:spcPts val="0"/>
              </a:spcAft>
              <a:buFont typeface="Wingdings" pitchFamily="2" charset="2"/>
              <a:buNone/>
              <a:defRPr/>
            </a:pPr>
            <a:endParaRPr lang="en-US" altLang="ja-JP" sz="1600" dirty="0">
              <a:latin typeface="ＭＳ ゴシック" panose="020B0609070205080204" pitchFamily="49" charset="-128"/>
              <a:ea typeface="ＭＳ ゴシック" panose="020B0609070205080204" pitchFamily="49" charset="-128"/>
            </a:endParaRPr>
          </a:p>
          <a:p>
            <a:pPr eaLnBrk="1" fontAlgn="auto" hangingPunct="1">
              <a:spcAft>
                <a:spcPts val="0"/>
              </a:spcAft>
              <a:buFont typeface="Wingdings" pitchFamily="2" charset="2"/>
              <a:buNone/>
              <a:defRPr/>
            </a:pPr>
            <a:r>
              <a:rPr lang="ja-JP" altLang="en-US" sz="1600" dirty="0">
                <a:latin typeface="ＭＳ ゴシック" panose="020B0609070205080204" pitchFamily="49" charset="-128"/>
                <a:ea typeface="ＭＳ ゴシック" panose="020B0609070205080204" pitchFamily="49" charset="-128"/>
              </a:rPr>
              <a:t>　</a:t>
            </a:r>
            <a:r>
              <a:rPr lang="en-US" altLang="ja-JP" sz="1600" dirty="0">
                <a:latin typeface="ＭＳ ゴシック" panose="020B0609070205080204" pitchFamily="49" charset="-128"/>
                <a:ea typeface="ＭＳ ゴシック" panose="020B0609070205080204" pitchFamily="49" charset="-128"/>
              </a:rPr>
              <a:t>Ⅰ</a:t>
            </a:r>
            <a:r>
              <a:rPr lang="ja-JP" altLang="en-US" sz="1600" dirty="0">
                <a:latin typeface="ＭＳ ゴシック" panose="020B0609070205080204" pitchFamily="49" charset="-128"/>
                <a:ea typeface="ＭＳ ゴシック" panose="020B0609070205080204" pitchFamily="49" charset="-128"/>
              </a:rPr>
              <a:t>　計画策定にあたって　　・・・・・・・・・・・　　３</a:t>
            </a:r>
            <a:endParaRPr lang="en-US" altLang="ja-JP" sz="1600" dirty="0">
              <a:latin typeface="ＭＳ ゴシック" panose="020B0609070205080204" pitchFamily="49" charset="-128"/>
              <a:ea typeface="ＭＳ ゴシック" panose="020B0609070205080204" pitchFamily="49" charset="-128"/>
            </a:endParaRPr>
          </a:p>
          <a:p>
            <a:pPr eaLnBrk="1" fontAlgn="auto" hangingPunct="1">
              <a:spcAft>
                <a:spcPts val="0"/>
              </a:spcAft>
              <a:buFont typeface="Wingdings" pitchFamily="2" charset="2"/>
              <a:buNone/>
              <a:defRPr/>
            </a:pPr>
            <a:r>
              <a:rPr lang="ja-JP" altLang="en-US" sz="1400" dirty="0">
                <a:latin typeface="ＭＳ ゴシック" panose="020B0609070205080204" pitchFamily="49" charset="-128"/>
                <a:ea typeface="ＭＳ ゴシック" panose="020B0609070205080204" pitchFamily="49" charset="-128"/>
              </a:rPr>
              <a:t>　　　　　１．中期経営計画（</a:t>
            </a:r>
            <a:r>
              <a:rPr lang="en-US" altLang="ja-JP" sz="1400" dirty="0">
                <a:latin typeface="ＭＳ ゴシック" panose="020B0609070205080204" pitchFamily="49" charset="-128"/>
                <a:ea typeface="ＭＳ ゴシック" panose="020B0609070205080204" pitchFamily="49" charset="-128"/>
              </a:rPr>
              <a:t>R3</a:t>
            </a:r>
            <a:r>
              <a:rPr lang="ja-JP" altLang="en-US" sz="1400" dirty="0">
                <a:latin typeface="ＭＳ ゴシック" panose="020B0609070205080204" pitchFamily="49" charset="-128"/>
                <a:ea typeface="ＭＳ ゴシック" panose="020B0609070205080204" pitchFamily="49" charset="-128"/>
              </a:rPr>
              <a:t>年度～</a:t>
            </a:r>
            <a:r>
              <a:rPr lang="en-US" altLang="ja-JP" sz="1400" dirty="0">
                <a:latin typeface="ＭＳ ゴシック" panose="020B0609070205080204" pitchFamily="49" charset="-128"/>
                <a:ea typeface="ＭＳ ゴシック" panose="020B0609070205080204" pitchFamily="49" charset="-128"/>
              </a:rPr>
              <a:t>R5</a:t>
            </a:r>
            <a:r>
              <a:rPr lang="ja-JP" altLang="en-US" sz="1400" dirty="0">
                <a:latin typeface="ＭＳ ゴシック" panose="020B0609070205080204" pitchFamily="49" charset="-128"/>
                <a:ea typeface="ＭＳ ゴシック" panose="020B0609070205080204" pitchFamily="49" charset="-128"/>
              </a:rPr>
              <a:t>年度）の総括　</a:t>
            </a:r>
            <a:endParaRPr lang="en-US" altLang="ja-JP" sz="1400" dirty="0">
              <a:latin typeface="ＭＳ ゴシック" panose="020B0609070205080204" pitchFamily="49" charset="-128"/>
              <a:ea typeface="ＭＳ ゴシック" panose="020B0609070205080204" pitchFamily="49" charset="-128"/>
            </a:endParaRPr>
          </a:p>
          <a:p>
            <a:pPr eaLnBrk="1" fontAlgn="auto" hangingPunct="1">
              <a:spcAft>
                <a:spcPts val="0"/>
              </a:spcAft>
              <a:buFont typeface="Wingdings" pitchFamily="2" charset="2"/>
              <a:buNone/>
              <a:defRPr/>
            </a:pPr>
            <a:r>
              <a:rPr lang="ja-JP" altLang="en-US" sz="1400" dirty="0">
                <a:latin typeface="ＭＳ ゴシック" panose="020B0609070205080204" pitchFamily="49" charset="-128"/>
                <a:ea typeface="ＭＳ ゴシック" panose="020B0609070205080204" pitchFamily="49" charset="-128"/>
              </a:rPr>
              <a:t>　　　　　２．外部環境の認識（留意すべき事項）</a:t>
            </a:r>
            <a:endParaRPr lang="en-US" altLang="ja-JP" sz="1400" dirty="0">
              <a:latin typeface="ＭＳ ゴシック" panose="020B0609070205080204" pitchFamily="49" charset="-128"/>
              <a:ea typeface="ＭＳ ゴシック" panose="020B0609070205080204" pitchFamily="49" charset="-128"/>
            </a:endParaRPr>
          </a:p>
          <a:p>
            <a:pPr eaLnBrk="1" fontAlgn="auto" hangingPunct="1">
              <a:spcAft>
                <a:spcPts val="0"/>
              </a:spcAft>
              <a:buFont typeface="Wingdings" pitchFamily="2" charset="2"/>
              <a:buNone/>
              <a:defRPr/>
            </a:pPr>
            <a:r>
              <a:rPr lang="ja-JP" altLang="en-US" sz="1400" dirty="0">
                <a:latin typeface="ＭＳ ゴシック" panose="020B0609070205080204" pitchFamily="49" charset="-128"/>
                <a:ea typeface="ＭＳ ゴシック" panose="020B0609070205080204" pitchFamily="49" charset="-128"/>
              </a:rPr>
              <a:t>　　　　　３．当社の強み</a:t>
            </a:r>
            <a:endParaRPr lang="en-US" altLang="ja-JP" sz="1400" dirty="0">
              <a:latin typeface="ＭＳ ゴシック" panose="020B0609070205080204" pitchFamily="49" charset="-128"/>
              <a:ea typeface="ＭＳ ゴシック" panose="020B0609070205080204" pitchFamily="49" charset="-128"/>
            </a:endParaRPr>
          </a:p>
          <a:p>
            <a:pPr eaLnBrk="1" fontAlgn="auto" hangingPunct="1">
              <a:spcAft>
                <a:spcPts val="0"/>
              </a:spcAft>
              <a:buNone/>
              <a:defRPr/>
            </a:pPr>
            <a:r>
              <a:rPr lang="ja-JP" altLang="en-US" sz="1400" dirty="0">
                <a:latin typeface="ＭＳ ゴシック" panose="020B0609070205080204" pitchFamily="49" charset="-128"/>
                <a:ea typeface="ＭＳ ゴシック" panose="020B0609070205080204" pitchFamily="49" charset="-128"/>
              </a:rPr>
              <a:t>　　　　　４．当社の課題</a:t>
            </a:r>
            <a:endParaRPr lang="en-US" altLang="ja-JP" sz="1400" dirty="0">
              <a:latin typeface="ＭＳ ゴシック" panose="020B0609070205080204" pitchFamily="49" charset="-128"/>
              <a:ea typeface="ＭＳ ゴシック" panose="020B0609070205080204" pitchFamily="49" charset="-128"/>
            </a:endParaRPr>
          </a:p>
          <a:p>
            <a:pPr eaLnBrk="1" fontAlgn="auto" hangingPunct="1">
              <a:spcAft>
                <a:spcPts val="0"/>
              </a:spcAft>
              <a:buFont typeface="Wingdings" pitchFamily="2" charset="2"/>
              <a:buNone/>
              <a:defRPr/>
            </a:pPr>
            <a:r>
              <a:rPr lang="en-US" altLang="ja-JP" sz="1600" dirty="0">
                <a:latin typeface="ＭＳ ゴシック" panose="020B0609070205080204" pitchFamily="49" charset="-128"/>
                <a:ea typeface="ＭＳ ゴシック" panose="020B0609070205080204" pitchFamily="49" charset="-128"/>
              </a:rPr>
              <a:t>  Ⅱ</a:t>
            </a:r>
            <a:r>
              <a:rPr lang="ja-JP" altLang="en-US" sz="1600" dirty="0">
                <a:latin typeface="ＭＳ ゴシック" panose="020B0609070205080204" pitchFamily="49" charset="-128"/>
                <a:ea typeface="ＭＳ ゴシック" panose="020B0609070205080204" pitchFamily="49" charset="-128"/>
              </a:rPr>
              <a:t>　経営理念と長期事業展望　　・・・・・・・・・　１１</a:t>
            </a:r>
          </a:p>
          <a:p>
            <a:pPr eaLnBrk="1" fontAlgn="auto" hangingPunct="1">
              <a:spcAft>
                <a:spcPts val="0"/>
              </a:spcAft>
              <a:buFont typeface="Wingdings" pitchFamily="2" charset="2"/>
              <a:buNone/>
              <a:defRPr/>
            </a:pPr>
            <a:r>
              <a:rPr lang="ja-JP" altLang="en-US" sz="1600" dirty="0">
                <a:latin typeface="ＭＳ ゴシック" panose="020B0609070205080204" pitchFamily="49" charset="-128"/>
                <a:ea typeface="ＭＳ ゴシック" panose="020B0609070205080204" pitchFamily="49" charset="-128"/>
              </a:rPr>
              <a:t>　</a:t>
            </a:r>
            <a:r>
              <a:rPr lang="en-US" altLang="ja-JP" sz="1600" dirty="0">
                <a:latin typeface="ＭＳ ゴシック" panose="020B0609070205080204" pitchFamily="49" charset="-128"/>
                <a:ea typeface="ＭＳ ゴシック" panose="020B0609070205080204" pitchFamily="49" charset="-128"/>
              </a:rPr>
              <a:t>Ⅲ</a:t>
            </a:r>
            <a:r>
              <a:rPr lang="ja-JP" altLang="en-US" sz="1600" dirty="0">
                <a:latin typeface="ＭＳ ゴシック" panose="020B0609070205080204" pitchFamily="49" charset="-128"/>
                <a:ea typeface="ＭＳ ゴシック" panose="020B0609070205080204" pitchFamily="49" charset="-128"/>
              </a:rPr>
              <a:t>　新中期経営計画の位置付け　　・・・・・・・・　１４</a:t>
            </a:r>
          </a:p>
          <a:p>
            <a:pPr eaLnBrk="1" fontAlgn="auto" hangingPunct="1">
              <a:spcAft>
                <a:spcPts val="0"/>
              </a:spcAft>
              <a:buFont typeface="Wingdings" pitchFamily="2" charset="2"/>
              <a:buNone/>
              <a:defRPr/>
            </a:pPr>
            <a:r>
              <a:rPr lang="ja-JP" altLang="en-US" sz="1600" dirty="0">
                <a:latin typeface="ＭＳ ゴシック" panose="020B0609070205080204" pitchFamily="49" charset="-128"/>
                <a:ea typeface="ＭＳ ゴシック" panose="020B0609070205080204" pitchFamily="49" charset="-128"/>
              </a:rPr>
              <a:t>　</a:t>
            </a:r>
            <a:r>
              <a:rPr lang="en-US" altLang="ja-JP" sz="1600" dirty="0">
                <a:latin typeface="ＭＳ ゴシック" panose="020B0609070205080204" pitchFamily="49" charset="-128"/>
                <a:ea typeface="ＭＳ ゴシック" panose="020B0609070205080204" pitchFamily="49" charset="-128"/>
              </a:rPr>
              <a:t>Ⅳ</a:t>
            </a:r>
            <a:r>
              <a:rPr lang="ja-JP" altLang="en-US" sz="1600" dirty="0">
                <a:latin typeface="ＭＳ ゴシック" panose="020B0609070205080204" pitchFamily="49" charset="-128"/>
                <a:ea typeface="ＭＳ ゴシック" panose="020B0609070205080204" pitchFamily="49" charset="-128"/>
              </a:rPr>
              <a:t>　取組みの基本方針　　・・・・・・・・・・・・　１５</a:t>
            </a:r>
          </a:p>
          <a:p>
            <a:pPr eaLnBrk="1" fontAlgn="auto" hangingPunct="1">
              <a:spcAft>
                <a:spcPts val="0"/>
              </a:spcAft>
              <a:buFont typeface="Wingdings" pitchFamily="2" charset="2"/>
              <a:buNone/>
              <a:defRPr/>
            </a:pPr>
            <a:r>
              <a:rPr lang="ja-JP" altLang="en-US" sz="1600" dirty="0">
                <a:latin typeface="ＭＳ ゴシック" panose="020B0609070205080204" pitchFamily="49" charset="-128"/>
                <a:ea typeface="ＭＳ ゴシック" panose="020B0609070205080204" pitchFamily="49" charset="-128"/>
              </a:rPr>
              <a:t>　</a:t>
            </a:r>
            <a:r>
              <a:rPr lang="en-US" altLang="ja-JP" sz="1600" dirty="0">
                <a:latin typeface="ＭＳ ゴシック" panose="020B0609070205080204" pitchFamily="49" charset="-128"/>
                <a:ea typeface="ＭＳ ゴシック" panose="020B0609070205080204" pitchFamily="49" charset="-128"/>
              </a:rPr>
              <a:t>Ⅴ</a:t>
            </a:r>
            <a:r>
              <a:rPr lang="ja-JP" altLang="en-US" sz="1600" dirty="0">
                <a:latin typeface="ＭＳ ゴシック" panose="020B0609070205080204" pitchFamily="49" charset="-128"/>
                <a:ea typeface="ＭＳ ゴシック" panose="020B0609070205080204" pitchFamily="49" charset="-128"/>
              </a:rPr>
              <a:t>　計画期間における業績目標　　・・・・・・・・　１６</a:t>
            </a:r>
          </a:p>
          <a:p>
            <a:pPr eaLnBrk="1" fontAlgn="auto" hangingPunct="1">
              <a:spcAft>
                <a:spcPts val="0"/>
              </a:spcAft>
              <a:buFont typeface="Wingdings" pitchFamily="2" charset="2"/>
              <a:buNone/>
              <a:defRPr/>
            </a:pPr>
            <a:r>
              <a:rPr lang="ja-JP" altLang="en-US" sz="1600" dirty="0">
                <a:latin typeface="ＭＳ ゴシック" panose="020B0609070205080204" pitchFamily="49" charset="-128"/>
                <a:ea typeface="ＭＳ ゴシック" panose="020B0609070205080204" pitchFamily="49" charset="-128"/>
              </a:rPr>
              <a:t>　</a:t>
            </a:r>
            <a:r>
              <a:rPr lang="en-US" altLang="ja-JP" sz="1600" dirty="0">
                <a:latin typeface="ＭＳ ゴシック" panose="020B0609070205080204" pitchFamily="49" charset="-128"/>
                <a:ea typeface="ＭＳ ゴシック" panose="020B0609070205080204" pitchFamily="49" charset="-128"/>
              </a:rPr>
              <a:t>Ⅵ</a:t>
            </a:r>
            <a:r>
              <a:rPr lang="ja-JP" altLang="en-US" sz="1600" dirty="0">
                <a:latin typeface="ＭＳ ゴシック" panose="020B0609070205080204" pitchFamily="49" charset="-128"/>
                <a:ea typeface="ＭＳ ゴシック" panose="020B0609070205080204" pitchFamily="49" charset="-128"/>
              </a:rPr>
              <a:t>　個別事業計画　　・・・・・・・・・・・・・・　１７</a:t>
            </a:r>
          </a:p>
          <a:p>
            <a:pPr eaLnBrk="1" fontAlgn="auto" hangingPunct="1">
              <a:spcAft>
                <a:spcPts val="0"/>
              </a:spcAft>
              <a:buFont typeface="Wingdings" pitchFamily="2" charset="2"/>
              <a:buNone/>
              <a:defRPr/>
            </a:pPr>
            <a:r>
              <a:rPr lang="ja-JP" altLang="en-US" sz="1400" dirty="0">
                <a:latin typeface="ＭＳ ゴシック" panose="020B0609070205080204" pitchFamily="49" charset="-128"/>
                <a:ea typeface="ＭＳ ゴシック" panose="020B0609070205080204" pitchFamily="49" charset="-128"/>
              </a:rPr>
              <a:t>　　　　　　埠頭運営事業</a:t>
            </a:r>
            <a:endParaRPr lang="en-US" altLang="ja-JP" sz="1400" dirty="0">
              <a:latin typeface="ＭＳ ゴシック" panose="020B0609070205080204" pitchFamily="49" charset="-128"/>
              <a:ea typeface="ＭＳ ゴシック" panose="020B0609070205080204" pitchFamily="49" charset="-128"/>
            </a:endParaRPr>
          </a:p>
          <a:p>
            <a:pPr eaLnBrk="1" fontAlgn="auto" hangingPunct="1">
              <a:spcAft>
                <a:spcPts val="0"/>
              </a:spcAft>
              <a:buFont typeface="Wingdings" pitchFamily="2" charset="2"/>
              <a:buNone/>
              <a:defRPr/>
            </a:pPr>
            <a:r>
              <a:rPr lang="ja-JP" altLang="en-US" sz="1400" dirty="0">
                <a:latin typeface="ＭＳ ゴシック" panose="020B0609070205080204" pitchFamily="49" charset="-128"/>
                <a:ea typeface="ＭＳ ゴシック" panose="020B0609070205080204" pitchFamily="49" charset="-128"/>
              </a:rPr>
              <a:t>　　　　　　上屋賃貸事業</a:t>
            </a:r>
            <a:endParaRPr lang="en-US" altLang="ja-JP" sz="1400" dirty="0">
              <a:latin typeface="ＭＳ ゴシック" panose="020B0609070205080204" pitchFamily="49" charset="-128"/>
              <a:ea typeface="ＭＳ ゴシック" panose="020B0609070205080204" pitchFamily="49" charset="-128"/>
            </a:endParaRPr>
          </a:p>
          <a:p>
            <a:pPr eaLnBrk="1" fontAlgn="auto" hangingPunct="1">
              <a:spcAft>
                <a:spcPts val="0"/>
              </a:spcAft>
              <a:buFont typeface="Wingdings" pitchFamily="2" charset="2"/>
              <a:buNone/>
              <a:defRPr/>
            </a:pPr>
            <a:r>
              <a:rPr lang="ja-JP" altLang="en-US" sz="1400" dirty="0">
                <a:latin typeface="ＭＳ ゴシック" panose="020B0609070205080204" pitchFamily="49" charset="-128"/>
                <a:ea typeface="ＭＳ ゴシック" panose="020B0609070205080204" pitchFamily="49" charset="-128"/>
              </a:rPr>
              <a:t>　　　　　　保管ヤード事業</a:t>
            </a:r>
            <a:endParaRPr lang="en-US" altLang="ja-JP" sz="1400" dirty="0">
              <a:latin typeface="ＭＳ ゴシック" panose="020B0609070205080204" pitchFamily="49" charset="-128"/>
              <a:ea typeface="ＭＳ ゴシック" panose="020B0609070205080204" pitchFamily="49" charset="-128"/>
            </a:endParaRPr>
          </a:p>
          <a:p>
            <a:pPr eaLnBrk="1" fontAlgn="auto" hangingPunct="1">
              <a:spcAft>
                <a:spcPts val="0"/>
              </a:spcAft>
              <a:buFont typeface="Wingdings" pitchFamily="2" charset="2"/>
              <a:buNone/>
              <a:defRPr/>
            </a:pPr>
            <a:r>
              <a:rPr lang="ja-JP" altLang="en-US" sz="1400" dirty="0">
                <a:latin typeface="ＭＳ ゴシック" panose="020B0609070205080204" pitchFamily="49" charset="-128"/>
                <a:ea typeface="ＭＳ ゴシック" panose="020B0609070205080204" pitchFamily="49" charset="-128"/>
              </a:rPr>
              <a:t>　　　　　　青果事業</a:t>
            </a:r>
            <a:endParaRPr lang="en-US" altLang="ja-JP" sz="1400" dirty="0">
              <a:latin typeface="ＭＳ ゴシック" panose="020B0609070205080204" pitchFamily="49" charset="-128"/>
              <a:ea typeface="ＭＳ ゴシック" panose="020B0609070205080204" pitchFamily="49" charset="-128"/>
            </a:endParaRPr>
          </a:p>
          <a:p>
            <a:pPr eaLnBrk="1" fontAlgn="auto" hangingPunct="1">
              <a:spcAft>
                <a:spcPts val="0"/>
              </a:spcAft>
              <a:buFont typeface="Wingdings" pitchFamily="2" charset="2"/>
              <a:buNone/>
              <a:defRPr/>
            </a:pPr>
            <a:r>
              <a:rPr lang="ja-JP" altLang="en-US" sz="1400" dirty="0">
                <a:latin typeface="ＭＳ ゴシック" panose="020B0609070205080204" pitchFamily="49" charset="-128"/>
                <a:ea typeface="ＭＳ ゴシック" panose="020B0609070205080204" pitchFamily="49" charset="-128"/>
              </a:rPr>
              <a:t>　　　　　　緑地運営事業</a:t>
            </a:r>
            <a:endParaRPr lang="en-US" altLang="ja-JP" sz="1400" dirty="0">
              <a:latin typeface="ＭＳ ゴシック" panose="020B0609070205080204" pitchFamily="49" charset="-128"/>
              <a:ea typeface="ＭＳ ゴシック" panose="020B0609070205080204" pitchFamily="49" charset="-128"/>
            </a:endParaRPr>
          </a:p>
          <a:p>
            <a:pPr eaLnBrk="1" fontAlgn="auto" hangingPunct="1">
              <a:spcAft>
                <a:spcPts val="0"/>
              </a:spcAft>
              <a:buFont typeface="Wingdings" pitchFamily="2" charset="2"/>
              <a:buNone/>
              <a:defRPr/>
            </a:pPr>
            <a:r>
              <a:rPr lang="ja-JP" altLang="en-US" sz="1400" dirty="0">
                <a:latin typeface="ＭＳ ゴシック" panose="020B0609070205080204" pitchFamily="49" charset="-128"/>
                <a:ea typeface="ＭＳ ゴシック" panose="020B0609070205080204" pitchFamily="49" charset="-128"/>
              </a:rPr>
              <a:t>　　　　　　その他事業</a:t>
            </a:r>
            <a:endParaRPr lang="en-US" altLang="ja-JP" sz="1400" dirty="0">
              <a:latin typeface="ＭＳ ゴシック" panose="020B0609070205080204" pitchFamily="49" charset="-128"/>
              <a:ea typeface="ＭＳ ゴシック" panose="020B0609070205080204" pitchFamily="49" charset="-128"/>
            </a:endParaRPr>
          </a:p>
          <a:p>
            <a:pPr eaLnBrk="1" fontAlgn="auto" hangingPunct="1">
              <a:spcAft>
                <a:spcPts val="0"/>
              </a:spcAft>
              <a:buFont typeface="Wingdings" pitchFamily="2" charset="2"/>
              <a:buNone/>
              <a:defRPr/>
            </a:pPr>
            <a:r>
              <a:rPr lang="ja-JP" altLang="en-US" sz="1600" dirty="0">
                <a:latin typeface="ＭＳ ゴシック" panose="020B0609070205080204" pitchFamily="49" charset="-128"/>
                <a:ea typeface="ＭＳ ゴシック" panose="020B0609070205080204" pitchFamily="49" charset="-128"/>
              </a:rPr>
              <a:t>　</a:t>
            </a:r>
            <a:r>
              <a:rPr lang="en-US" altLang="ja-JP" sz="1600" dirty="0">
                <a:latin typeface="ＭＳ ゴシック" panose="020B0609070205080204" pitchFamily="49" charset="-128"/>
                <a:ea typeface="ＭＳ ゴシック" panose="020B0609070205080204" pitchFamily="49" charset="-128"/>
              </a:rPr>
              <a:t>Ⅶ</a:t>
            </a:r>
            <a:r>
              <a:rPr lang="ja-JP" altLang="en-US" sz="1600" dirty="0">
                <a:latin typeface="ＭＳ ゴシック" panose="020B0609070205080204" pitchFamily="49" charset="-128"/>
                <a:ea typeface="ＭＳ ゴシック" panose="020B0609070205080204" pitchFamily="49" charset="-128"/>
              </a:rPr>
              <a:t>　</a:t>
            </a:r>
            <a:r>
              <a:rPr lang="ja-JP" altLang="en-US" sz="1600" dirty="0">
                <a:latin typeface="+mj-ea"/>
              </a:rPr>
              <a:t>ガバナンス強化等の取り組み　　 </a:t>
            </a:r>
            <a:r>
              <a:rPr lang="ja-JP" altLang="en-US" sz="1600" dirty="0">
                <a:latin typeface="ＭＳ ゴシック" panose="020B0609070205080204" pitchFamily="49" charset="-128"/>
                <a:ea typeface="ＭＳ ゴシック" panose="020B0609070205080204" pitchFamily="49" charset="-128"/>
              </a:rPr>
              <a:t>・・・・・・・・　２３</a:t>
            </a:r>
            <a:endParaRPr lang="en-US" altLang="ja-JP" sz="1600" dirty="0">
              <a:latin typeface="ＭＳ ゴシック" panose="020B0609070205080204" pitchFamily="49" charset="-128"/>
              <a:ea typeface="ＭＳ ゴシック" panose="020B0609070205080204" pitchFamily="49" charset="-128"/>
            </a:endParaRPr>
          </a:p>
          <a:p>
            <a:pPr>
              <a:buNone/>
              <a:defRPr/>
            </a:pPr>
            <a:r>
              <a:rPr lang="ja-JP" altLang="en-US" sz="1600" dirty="0">
                <a:latin typeface="ＭＳ ゴシック" panose="020B0609070205080204" pitchFamily="49" charset="-128"/>
                <a:ea typeface="ＭＳ ゴシック" panose="020B0609070205080204" pitchFamily="49" charset="-128"/>
              </a:rPr>
              <a:t>　</a:t>
            </a:r>
            <a:r>
              <a:rPr lang="en-US" altLang="ja-JP" sz="1600" dirty="0">
                <a:latin typeface="ＭＳ ゴシック" panose="020B0609070205080204" pitchFamily="49" charset="-128"/>
                <a:ea typeface="ＭＳ ゴシック" panose="020B0609070205080204" pitchFamily="49" charset="-128"/>
              </a:rPr>
              <a:t>Ⅷ</a:t>
            </a:r>
            <a:r>
              <a:rPr lang="ja-JP" altLang="en-US" sz="1600" dirty="0">
                <a:latin typeface="ＭＳ ゴシック" panose="020B0609070205080204" pitchFamily="49" charset="-128"/>
                <a:ea typeface="ＭＳ ゴシック" panose="020B0609070205080204" pitchFamily="49" charset="-128"/>
              </a:rPr>
              <a:t>　</a:t>
            </a:r>
            <a:r>
              <a:rPr lang="ja-JP" altLang="en-US" sz="1600" dirty="0">
                <a:latin typeface="+mj-ea"/>
              </a:rPr>
              <a:t>計画期間における収支見通し　　 </a:t>
            </a:r>
            <a:r>
              <a:rPr lang="ja-JP" altLang="en-US" sz="1600" dirty="0">
                <a:latin typeface="ＭＳ ゴシック" panose="020B0609070205080204" pitchFamily="49" charset="-128"/>
                <a:ea typeface="ＭＳ ゴシック" panose="020B0609070205080204" pitchFamily="49" charset="-128"/>
              </a:rPr>
              <a:t>・・・・・・・・　２４</a:t>
            </a:r>
            <a:endParaRPr lang="en-US" altLang="ja-JP" sz="1600" dirty="0">
              <a:latin typeface="ＭＳ ゴシック" panose="020B0609070205080204" pitchFamily="49" charset="-128"/>
              <a:ea typeface="ＭＳ ゴシック" panose="020B0609070205080204" pitchFamily="49" charset="-128"/>
            </a:endParaRPr>
          </a:p>
          <a:p>
            <a:pPr eaLnBrk="1" fontAlgn="auto" hangingPunct="1">
              <a:spcAft>
                <a:spcPts val="0"/>
              </a:spcAft>
              <a:buFont typeface="Wingdings" pitchFamily="2" charset="2"/>
              <a:buNone/>
              <a:defRPr/>
            </a:pPr>
            <a:r>
              <a:rPr lang="ja-JP" altLang="en-US" sz="1600" dirty="0">
                <a:latin typeface="ＭＳ ゴシック" panose="020B0609070205080204" pitchFamily="49" charset="-128"/>
                <a:ea typeface="ＭＳ ゴシック" panose="020B0609070205080204" pitchFamily="49" charset="-128"/>
              </a:rPr>
              <a:t>　■参考資料　　・・・・・・・・・・・・・・・・・　２５</a:t>
            </a:r>
            <a:endParaRPr lang="en-US" altLang="ja-JP" sz="1600" dirty="0">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a:xfrm>
            <a:off x="6948264" y="6304235"/>
            <a:ext cx="2057400" cy="365125"/>
          </a:xfrm>
        </p:spPr>
        <p:txBody>
          <a:bodyPr/>
          <a:lstStyle/>
          <a:p>
            <a:pPr>
              <a:defRPr/>
            </a:pPr>
            <a:fld id="{72C7EB35-0CE9-46C4-93BE-D9CFBFA1CE86}" type="slidenum">
              <a:rPr lang="en-US" altLang="ja-JP" sz="1800" smtClean="0"/>
              <a:pPr>
                <a:defRPr/>
              </a:pPr>
              <a:t>1</a:t>
            </a:fld>
            <a:endParaRPr lang="en-US" altLang="ja-JP" sz="1800" dirty="0"/>
          </a:p>
        </p:txBody>
      </p:sp>
      <p:sp>
        <p:nvSpPr>
          <p:cNvPr id="3075" name="Rectangle 4"/>
          <p:cNvSpPr>
            <a:spLocks noChangeArrowheads="1"/>
          </p:cNvSpPr>
          <p:nvPr/>
        </p:nvSpPr>
        <p:spPr bwMode="auto">
          <a:xfrm>
            <a:off x="323528" y="-56138"/>
            <a:ext cx="2087463" cy="603087"/>
          </a:xfrm>
          <a:prstGeom prst="rect">
            <a:avLst/>
          </a:prstGeom>
          <a:noFill/>
          <a:ln w="9525">
            <a:noFill/>
            <a:miter lim="800000"/>
            <a:headEnd/>
            <a:tailEnd/>
          </a:ln>
        </p:spPr>
        <p:txBody>
          <a:bodyPr wrap="none" anchor="b"/>
          <a:lstStyle/>
          <a:p>
            <a:pPr marL="342900" indent="-342900">
              <a:spcBef>
                <a:spcPct val="20000"/>
              </a:spcBef>
              <a:buClr>
                <a:schemeClr val="tx2"/>
              </a:buClr>
              <a:buSzPct val="70000"/>
              <a:buFont typeface="Wingdings" pitchFamily="2" charset="2"/>
              <a:buNone/>
            </a:pPr>
            <a:r>
              <a:rPr lang="ja-JP" altLang="en-US" sz="3200" dirty="0">
                <a:latin typeface="HG創英角ｺﾞｼｯｸUB" pitchFamily="49" charset="-128"/>
                <a:ea typeface="HG創英角ｺﾞｼｯｸUB" pitchFamily="49" charset="-128"/>
              </a:rPr>
              <a:t>目　次</a:t>
            </a:r>
          </a:p>
        </p:txBody>
      </p:sp>
      <p:sp>
        <p:nvSpPr>
          <p:cNvPr id="8" name="正方形/長方形 7">
            <a:extLst>
              <a:ext uri="{FF2B5EF4-FFF2-40B4-BE49-F238E27FC236}">
                <a16:creationId xmlns:a16="http://schemas.microsoft.com/office/drawing/2014/main" id="{6978B999-108F-43C0-9416-42CCDC79B755}"/>
              </a:ext>
            </a:extLst>
          </p:cNvPr>
          <p:cNvSpPr/>
          <p:nvPr/>
        </p:nvSpPr>
        <p:spPr>
          <a:xfrm>
            <a:off x="0" y="540000"/>
            <a:ext cx="9144000" cy="107950"/>
          </a:xfrm>
          <a:prstGeom prst="rect">
            <a:avLst/>
          </a:prstGeom>
          <a:gradFill flip="none" rotWithShape="1">
            <a:gsLst>
              <a:gs pos="3000">
                <a:srgbClr val="0070C0"/>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70000"/>
              <a:buFont typeface="Wingdings" pitchFamily="2" charset="2"/>
              <a:buNone/>
              <a:defRPr/>
            </a:pPr>
            <a:endParaRPr lang="ja-JP" altLang="en-US" dirty="0"/>
          </a:p>
        </p:txBody>
      </p:sp>
      <p:pic>
        <p:nvPicPr>
          <p:cNvPr id="9" name="図 8">
            <a:extLst>
              <a:ext uri="{FF2B5EF4-FFF2-40B4-BE49-F238E27FC236}">
                <a16:creationId xmlns:a16="http://schemas.microsoft.com/office/drawing/2014/main" id="{2D094B81-9625-4662-BA69-15B066A134A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35540" y="-64703"/>
            <a:ext cx="720561" cy="5802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34"/>
          <p:cNvSpPr txBox="1">
            <a:spLocks noChangeArrowheads="1"/>
          </p:cNvSpPr>
          <p:nvPr/>
        </p:nvSpPr>
        <p:spPr bwMode="auto">
          <a:xfrm>
            <a:off x="393359" y="781373"/>
            <a:ext cx="1908000" cy="358775"/>
          </a:xfrm>
          <a:prstGeom prst="rect">
            <a:avLst/>
          </a:prstGeom>
          <a:solidFill>
            <a:schemeClr val="accent5"/>
          </a:solidFill>
          <a:ln>
            <a:noFill/>
          </a:ln>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auto" latinLnBrk="0" hangingPunct="1">
              <a:lnSpc>
                <a:spcPts val="2000"/>
              </a:lnSpc>
              <a:spcBef>
                <a:spcPct val="0"/>
              </a:spcBef>
              <a:spcAft>
                <a:spcPts val="0"/>
              </a:spcAft>
              <a:buClr>
                <a:srgbClr val="44546A"/>
              </a:buClr>
              <a:buSzPct val="70000"/>
              <a:buFont typeface="Wingdings" pitchFamily="2" charset="2"/>
              <a:buNone/>
              <a:tabLst/>
              <a:defRPr/>
            </a:pPr>
            <a:r>
              <a:rPr kumimoji="1" lang="ja-JP" altLang="en-US"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j-cs"/>
              </a:rPr>
              <a:t>保管ヤード事業</a:t>
            </a:r>
          </a:p>
        </p:txBody>
      </p:sp>
      <p:sp>
        <p:nvSpPr>
          <p:cNvPr id="18444" name="Rectangle 8"/>
          <p:cNvSpPr>
            <a:spLocks noChangeArrowheads="1"/>
          </p:cNvSpPr>
          <p:nvPr/>
        </p:nvSpPr>
        <p:spPr bwMode="auto">
          <a:xfrm>
            <a:off x="252682" y="1509448"/>
            <a:ext cx="4283895" cy="110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lgn="ctr">
                <a:solidFill>
                  <a:srgbClr val="000000"/>
                </a:solidFill>
                <a:prstDash val="sysDot"/>
                <a:miter lim="800000"/>
                <a:headEnd/>
                <a:tailEnd/>
              </a14:hiddenLine>
            </a:ext>
          </a:extLst>
        </p:spPr>
        <p:txBody>
          <a:bodyPr lIns="90000"/>
          <a:lstStyle/>
          <a:p>
            <a:pPr marL="180975" marR="0" lvl="0" indent="-180975" algn="l" defTabSz="914400" rtl="0" eaLnBrk="1" fontAlgn="auto" latinLnBrk="0" hangingPunct="1">
              <a:lnSpc>
                <a:spcPct val="100000"/>
              </a:lnSpc>
              <a:spcBef>
                <a:spcPts val="0"/>
              </a:spcBef>
              <a:spcAft>
                <a:spcPts val="600"/>
              </a:spcAft>
              <a:buClrTx/>
              <a:buSzTx/>
              <a:buFontTx/>
              <a:buNone/>
              <a:tabLst/>
              <a:defRPr/>
            </a:pPr>
            <a:r>
              <a:rPr kumimoji="0" lang="ja-JP" altLang="en-US" sz="1200" b="1" i="0" u="none" strike="noStrike" kern="1200" cap="none" spc="0" normalizeH="0" baseline="0" noProof="0" dirty="0">
                <a:ln>
                  <a:noFill/>
                </a:ln>
                <a:solidFill>
                  <a:srgbClr val="FF0000"/>
                </a:solidFill>
                <a:effectLst/>
                <a:uLnTx/>
                <a:uFillTx/>
                <a:latin typeface="ＭＳ ゴシック" pitchFamily="49" charset="-128"/>
                <a:ea typeface="ＭＳ ゴシック" pitchFamily="49" charset="-128"/>
                <a:cs typeface="+mn-cs"/>
              </a:rPr>
              <a:t>☛　</a:t>
            </a:r>
            <a:r>
              <a:rPr kumimoji="0" lang="ja-JP" altLang="en-US" sz="12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埠頭再編に向けた新たなストックヤードの整備                                </a:t>
            </a:r>
            <a:endParaRPr kumimoji="0" lang="en-US" altLang="ja-JP" sz="12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a:p>
            <a:pPr marL="447675" marR="0" lvl="0" indent="-269875" algn="l" defTabSz="914400" rtl="0" eaLnBrk="1" fontAlgn="auto" latinLnBrk="0" hangingPunct="1">
              <a:lnSpc>
                <a:spcPct val="100000"/>
              </a:lnSpc>
              <a:spcBef>
                <a:spcPts val="0"/>
              </a:spcBef>
              <a:spcAft>
                <a:spcPts val="600"/>
              </a:spcAft>
              <a:buClrTx/>
              <a:buSzTx/>
              <a:buFontTx/>
              <a:buNone/>
              <a:tabLst/>
              <a:defRPr/>
            </a:pPr>
            <a:endParaRPr kumimoji="0" lang="en-US" altLang="ja-JP" sz="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447675" marR="0" lvl="0" indent="-269875" algn="l" defTabSz="914400" rtl="0" eaLnBrk="1" fontAlgn="auto" latinLnBrk="0" hangingPunct="1">
              <a:lnSpc>
                <a:spcPts val="1200"/>
              </a:lnSpc>
              <a:spcBef>
                <a:spcPts val="0"/>
              </a:spcBef>
              <a:spcAft>
                <a:spcPts val="60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・港湾計画に基づく埠頭再編を推進するため、中古車輸出機能の夕凪地区への集約に必要なヤードの拡張整備</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447675" marR="0" lvl="0" indent="-269875" algn="l" defTabSz="914400" rtl="0" eaLnBrk="1" fontAlgn="auto" latinLnBrk="0" hangingPunct="1">
              <a:lnSpc>
                <a:spcPct val="100000"/>
              </a:lnSpc>
              <a:spcBef>
                <a:spcPts val="0"/>
              </a:spcBef>
              <a:spcAft>
                <a:spcPts val="60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・旺盛なストックヤード需要に応えるべく、拡張整備</a:t>
            </a:r>
          </a:p>
        </p:txBody>
      </p:sp>
      <p:sp>
        <p:nvSpPr>
          <p:cNvPr id="2" name="スライド番号プレースホルダー 1"/>
          <p:cNvSpPr>
            <a:spLocks noGrp="1"/>
          </p:cNvSpPr>
          <p:nvPr>
            <p:ph type="sldNum" sz="quarter" idx="12"/>
          </p:nvPr>
        </p:nvSpPr>
        <p:spPr>
          <a:xfrm>
            <a:off x="8594105" y="6381328"/>
            <a:ext cx="51439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24576D-4696-4680-A8BE-E7324A016867}" type="slidenum">
              <a:rPr kumimoji="0" lang="en-US" altLang="ja-JP"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ja-JP"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5" name="額縁 14"/>
          <p:cNvSpPr/>
          <p:nvPr/>
        </p:nvSpPr>
        <p:spPr>
          <a:xfrm>
            <a:off x="396699" y="1245427"/>
            <a:ext cx="4032448" cy="288033"/>
          </a:xfrm>
          <a:prstGeom prst="bevel">
            <a:avLst>
              <a:gd name="adj" fmla="val 6618"/>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20000"/>
              </a:spcBef>
              <a:spcAft>
                <a:spcPts val="0"/>
              </a:spcAft>
              <a:buClr>
                <a:srgbClr val="44546A"/>
              </a:buClr>
              <a:buSzPct val="70000"/>
              <a:buFont typeface="Wingdings" pitchFamily="2" charset="2"/>
              <a:buNone/>
              <a:tabLst/>
              <a:defRPr/>
            </a:pPr>
            <a:r>
              <a:rPr kumimoji="0"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中古自動車輸出拠点としての機能強化</a:t>
            </a:r>
          </a:p>
        </p:txBody>
      </p:sp>
      <p:sp>
        <p:nvSpPr>
          <p:cNvPr id="17" name="Rectangle 1034">
            <a:extLst>
              <a:ext uri="{FF2B5EF4-FFF2-40B4-BE49-F238E27FC236}">
                <a16:creationId xmlns:a16="http://schemas.microsoft.com/office/drawing/2014/main" id="{8357DDF2-8628-4A69-A818-D2C8723047AF}"/>
              </a:ext>
            </a:extLst>
          </p:cNvPr>
          <p:cNvSpPr>
            <a:spLocks noGrp="1" noChangeArrowheads="1"/>
          </p:cNvSpPr>
          <p:nvPr>
            <p:ph type="title"/>
          </p:nvPr>
        </p:nvSpPr>
        <p:spPr>
          <a:xfrm>
            <a:off x="1" y="0"/>
            <a:ext cx="4427984" cy="532800"/>
          </a:xfrm>
        </p:spPr>
        <p:txBody>
          <a:bodyPr wrap="none" rtlCol="0" anchor="b">
            <a:noAutofit/>
          </a:bodyPr>
          <a:lstStyle/>
          <a:p>
            <a:pPr algn="l" eaLnBrk="1" fontAlgn="auto" hangingPunct="1">
              <a:spcAft>
                <a:spcPts val="0"/>
              </a:spcAft>
              <a:defRPr/>
            </a:pPr>
            <a:r>
              <a:rPr lang="en-US" altLang="ja-JP" sz="2800" dirty="0">
                <a:latin typeface="+mj-ea"/>
              </a:rPr>
              <a:t>Ⅵ</a:t>
            </a:r>
            <a:r>
              <a:rPr lang="ja-JP" altLang="en-US" sz="2800" dirty="0">
                <a:latin typeface="+mj-ea"/>
              </a:rPr>
              <a:t>　個別事業計画</a:t>
            </a:r>
            <a:endParaRPr lang="ja-JP" altLang="en-US" sz="1800" dirty="0">
              <a:latin typeface="+mj-ea"/>
            </a:endParaRPr>
          </a:p>
        </p:txBody>
      </p:sp>
      <p:sp>
        <p:nvSpPr>
          <p:cNvPr id="24" name="正方形/長方形 23">
            <a:extLst>
              <a:ext uri="{FF2B5EF4-FFF2-40B4-BE49-F238E27FC236}">
                <a16:creationId xmlns:a16="http://schemas.microsoft.com/office/drawing/2014/main" id="{FE02DAC2-0296-4A93-AC31-179C0516BC6C}"/>
              </a:ext>
            </a:extLst>
          </p:cNvPr>
          <p:cNvSpPr/>
          <p:nvPr/>
        </p:nvSpPr>
        <p:spPr>
          <a:xfrm>
            <a:off x="395536" y="790327"/>
            <a:ext cx="45719"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5" name="Rectangle 8">
            <a:extLst>
              <a:ext uri="{FF2B5EF4-FFF2-40B4-BE49-F238E27FC236}">
                <a16:creationId xmlns:a16="http://schemas.microsoft.com/office/drawing/2014/main" id="{B36DC5B9-6833-410F-BBC8-F05F5AC576E5}"/>
              </a:ext>
            </a:extLst>
          </p:cNvPr>
          <p:cNvSpPr>
            <a:spLocks noChangeArrowheads="1"/>
          </p:cNvSpPr>
          <p:nvPr/>
        </p:nvSpPr>
        <p:spPr bwMode="auto">
          <a:xfrm>
            <a:off x="251520" y="2541571"/>
            <a:ext cx="4164679" cy="208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lgn="ctr">
                <a:solidFill>
                  <a:srgbClr val="000000"/>
                </a:solidFill>
                <a:prstDash val="sysDot"/>
                <a:miter lim="800000"/>
                <a:headEnd/>
                <a:tailEnd/>
              </a14:hiddenLine>
            </a:ext>
          </a:extLst>
        </p:spPr>
        <p:txBody>
          <a:bodyPr lIns="90000"/>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0"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中古車輸出機能の強化によるサービス向上</a:t>
            </a:r>
            <a:endParaRPr kumimoji="0"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447675" marR="0" lvl="0" indent="-85725" algn="l" defTabSz="914400" rtl="0" eaLnBrk="1" fontAlgn="auto" latinLnBrk="0" hangingPunct="1">
              <a:lnSpc>
                <a:spcPct val="100000"/>
              </a:lnSpc>
              <a:spcBef>
                <a:spcPts val="0"/>
              </a:spcBef>
              <a:spcAft>
                <a:spcPts val="0"/>
              </a:spcAft>
              <a:buClrTx/>
              <a:buSzTx/>
              <a:buFontTx/>
              <a:buNone/>
              <a:tabLst>
                <a:tab pos="447675" algn="l"/>
              </a:tabLst>
              <a:defRPr/>
            </a:pPr>
            <a:endParaRPr kumimoji="0" lang="en-US" altLang="ja-JP" sz="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447675" marR="0" lvl="0" indent="-85725" algn="l" defTabSz="914400" rtl="0" eaLnBrk="1" fontAlgn="auto" latinLnBrk="0" hangingPunct="1">
              <a:lnSpc>
                <a:spcPct val="100000"/>
              </a:lnSpc>
              <a:spcBef>
                <a:spcPts val="0"/>
              </a:spcBef>
              <a:spcAft>
                <a:spcPts val="0"/>
              </a:spcAft>
              <a:buClrTx/>
              <a:buSzTx/>
              <a:buFontTx/>
              <a:buNone/>
              <a:tabLst>
                <a:tab pos="447675" algn="l"/>
              </a:tabLst>
              <a:defRPr/>
            </a:pPr>
            <a:r>
              <a:rPr kumimoji="0" lang="ja-JP" altLang="en-US" sz="1200" b="0" i="0" u="none" strike="noStrike" kern="1200" cap="none" spc="0" normalizeH="0" baseline="0" noProof="0" dirty="0">
                <a:ln>
                  <a:noFill/>
                </a:ln>
                <a:solidFill>
                  <a:srgbClr val="0000FF"/>
                </a:solidFill>
                <a:effectLst/>
                <a:uLnTx/>
                <a:uFillTx/>
                <a:latin typeface="Calibri"/>
                <a:ea typeface="ＭＳ Ｐゴシック" panose="020B060007020508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阪神港と連携した多様なネットワークを活かした</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447675" marR="0" lvl="0" indent="-85725" algn="l" defTabSz="914400" rtl="0" eaLnBrk="1" fontAlgn="auto" latinLnBrk="0" hangingPunct="1">
              <a:lnSpc>
                <a:spcPct val="100000"/>
              </a:lnSpc>
              <a:spcBef>
                <a:spcPts val="0"/>
              </a:spcBef>
              <a:spcAft>
                <a:spcPts val="0"/>
              </a:spcAft>
              <a:buClrTx/>
              <a:buSzTx/>
              <a:buFontTx/>
              <a:buNone/>
              <a:tabLst>
                <a:tab pos="447675" algn="l"/>
              </a:tabLst>
              <a:defRPr/>
            </a:pPr>
            <a:r>
              <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ポートセールスによる販路拡大</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447675" marR="0" lvl="0" indent="-85725" algn="l" defTabSz="914400" rtl="0" eaLnBrk="1" fontAlgn="auto" latinLnBrk="0" hangingPunct="1">
              <a:lnSpc>
                <a:spcPct val="100000"/>
              </a:lnSpc>
              <a:spcBef>
                <a:spcPts val="0"/>
              </a:spcBef>
              <a:spcAft>
                <a:spcPts val="0"/>
              </a:spcAft>
              <a:buClrTx/>
              <a:buSzTx/>
              <a:buFontTx/>
              <a:buNone/>
              <a:tabLst>
                <a:tab pos="447675" algn="l"/>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フォトスタジオ・検疫検査場、利用者の利便施設等のサービス施設の整備・誘致</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447675" marR="0" lvl="0" indent="-85725" algn="l" defTabSz="914400" rtl="0" eaLnBrk="1" fontAlgn="auto" latinLnBrk="0" hangingPunct="1">
              <a:lnSpc>
                <a:spcPct val="100000"/>
              </a:lnSpc>
              <a:spcBef>
                <a:spcPts val="0"/>
              </a:spcBef>
              <a:spcAft>
                <a:spcPts val="0"/>
              </a:spcAft>
              <a:buClrTx/>
              <a:buSzTx/>
              <a:buFontTx/>
              <a:buNone/>
              <a:tabLst>
                <a:tab pos="447675" algn="l"/>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・埠頭再編やストックヤード需要への対応によるヤード面積の拡大を受け、休憩施設やトイレ等の整備、並びにＥＶ化の進展に対応した充電、抜電施設の検討・整備</a:t>
            </a:r>
          </a:p>
          <a:p>
            <a:pPr marL="447675" marR="0" lvl="0" indent="-85725" algn="l" defTabSz="914400" rtl="0" eaLnBrk="1" fontAlgn="auto" latinLnBrk="0" hangingPunct="1">
              <a:lnSpc>
                <a:spcPct val="100000"/>
              </a:lnSpc>
              <a:spcBef>
                <a:spcPts val="0"/>
              </a:spcBef>
              <a:spcAft>
                <a:spcPts val="0"/>
              </a:spcAft>
              <a:buClrTx/>
              <a:buSzTx/>
              <a:buFontTx/>
              <a:buNone/>
              <a:tabLst>
                <a:tab pos="447675" algn="l"/>
              </a:tabLst>
              <a:defRPr/>
            </a:pP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2" name="Rectangle 8">
            <a:extLst>
              <a:ext uri="{FF2B5EF4-FFF2-40B4-BE49-F238E27FC236}">
                <a16:creationId xmlns:a16="http://schemas.microsoft.com/office/drawing/2014/main" id="{61C730FC-87CF-4E1D-961E-466F465AA836}"/>
              </a:ext>
            </a:extLst>
          </p:cNvPr>
          <p:cNvSpPr>
            <a:spLocks noChangeArrowheads="1"/>
          </p:cNvSpPr>
          <p:nvPr/>
        </p:nvSpPr>
        <p:spPr bwMode="auto">
          <a:xfrm>
            <a:off x="251520" y="4056300"/>
            <a:ext cx="4896544" cy="124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lgn="ctr">
                <a:solidFill>
                  <a:srgbClr val="000000"/>
                </a:solidFill>
                <a:prstDash val="sysDot"/>
                <a:miter lim="800000"/>
                <a:headEnd/>
                <a:tailEnd/>
              </a14:hiddenLine>
            </a:ext>
          </a:extLst>
        </p:spPr>
        <p:txBody>
          <a:bodyPr lIns="90000"/>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0"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中古車輸出機能の強化に繋がる貨物の創貨</a:t>
            </a:r>
            <a:endParaRPr kumimoji="0"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447675" marR="0" lvl="0" indent="-85725" algn="l" defTabSz="914400" rtl="0" eaLnBrk="1" fontAlgn="auto" latinLnBrk="0" hangingPunct="1">
              <a:lnSpc>
                <a:spcPct val="100000"/>
              </a:lnSpc>
              <a:spcBef>
                <a:spcPts val="0"/>
              </a:spcBef>
              <a:spcAft>
                <a:spcPts val="0"/>
              </a:spcAft>
              <a:buClrTx/>
              <a:buSzTx/>
              <a:buFontTx/>
              <a:buNone/>
              <a:tabLst>
                <a:tab pos="447675" algn="l"/>
              </a:tabLst>
              <a:defRPr/>
            </a:pPr>
            <a:endParaRPr kumimoji="0" lang="en-US" altLang="ja-JP" sz="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447675" marR="0" lvl="0" indent="-85725" algn="l" defTabSz="914400" rtl="0" eaLnBrk="1" fontAlgn="auto" latinLnBrk="0" hangingPunct="1">
              <a:lnSpc>
                <a:spcPct val="100000"/>
              </a:lnSpc>
              <a:spcBef>
                <a:spcPts val="0"/>
              </a:spcBef>
              <a:spcAft>
                <a:spcPts val="0"/>
              </a:spcAft>
              <a:buClrTx/>
              <a:buSzTx/>
              <a:buFontTx/>
              <a:buNone/>
              <a:tabLst>
                <a:tab pos="447675" algn="l"/>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ＥＶ車や建設機械、鉄道車両の輸出など新たな貨物の創貨</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447675" marR="0" lvl="0" indent="-85725" algn="l" defTabSz="914400" rtl="0" eaLnBrk="1" fontAlgn="auto" latinLnBrk="0" hangingPunct="1">
              <a:lnSpc>
                <a:spcPct val="100000"/>
              </a:lnSpc>
              <a:spcBef>
                <a:spcPts val="0"/>
              </a:spcBef>
              <a:spcAft>
                <a:spcPts val="0"/>
              </a:spcAft>
              <a:buClrTx/>
              <a:buSzTx/>
              <a:buFontTx/>
              <a:buNone/>
              <a:tabLst>
                <a:tab pos="447675" algn="l"/>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中古建機の輸出、その他重量物への対応</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447675" marR="0" lvl="0" indent="-85725" algn="l" defTabSz="914400" rtl="0" eaLnBrk="1" fontAlgn="auto" latinLnBrk="0" hangingPunct="1">
              <a:lnSpc>
                <a:spcPct val="100000"/>
              </a:lnSpc>
              <a:spcBef>
                <a:spcPts val="0"/>
              </a:spcBef>
              <a:spcAft>
                <a:spcPts val="0"/>
              </a:spcAft>
              <a:buClrTx/>
              <a:buSzTx/>
              <a:buFontTx/>
              <a:buNone/>
              <a:tabLst>
                <a:tab pos="447675" algn="l"/>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中古車輸出の帰り荷として、合板材以外の新たな輸入貨物の獲得</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AutoShape 31">
            <a:extLst>
              <a:ext uri="{FF2B5EF4-FFF2-40B4-BE49-F238E27FC236}">
                <a16:creationId xmlns:a16="http://schemas.microsoft.com/office/drawing/2014/main" id="{39F009E9-E607-4E04-9D38-8E510A74F0B6}"/>
              </a:ext>
            </a:extLst>
          </p:cNvPr>
          <p:cNvSpPr>
            <a:spLocks noChangeArrowheads="1"/>
          </p:cNvSpPr>
          <p:nvPr/>
        </p:nvSpPr>
        <p:spPr bwMode="auto">
          <a:xfrm>
            <a:off x="418395" y="5517232"/>
            <a:ext cx="8931169" cy="1384901"/>
          </a:xfrm>
          <a:prstGeom prst="roundRect">
            <a:avLst>
              <a:gd name="adj" fmla="val 3185"/>
            </a:avLst>
          </a:prstGeom>
          <a:noFill/>
          <a:ln w="25400" algn="ctr">
            <a:noFill/>
            <a:round/>
            <a:headEnd/>
            <a:tailEnd/>
          </a:ln>
          <a:effectLst/>
        </p:spPr>
        <p:txBody>
          <a:bodyPr lIns="108000" rIns="10800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◎中古車ストックヤード整備面積　（埠頭運営事業ヤード面積を除く）</a:t>
            </a:r>
            <a:endParaRPr kumimoji="0"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16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R5</a:t>
            </a:r>
            <a:r>
              <a:rPr kumimoji="0" lang="ja-JP" altLang="en-US" sz="16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6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55.4ha</a:t>
            </a:r>
            <a:r>
              <a:rPr kumimoji="0" lang="ja-JP" altLang="en-US" sz="16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（見込） 　⇒　</a:t>
            </a:r>
            <a:r>
              <a:rPr kumimoji="0" lang="en-US" altLang="ja-JP" sz="16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R8</a:t>
            </a:r>
            <a:r>
              <a:rPr kumimoji="0" lang="ja-JP" altLang="en-US" sz="16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6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58.9ha</a:t>
            </a:r>
            <a:r>
              <a:rPr kumimoji="0" lang="ja-JP" altLang="en-US" sz="16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lang="ja-JP" altLang="en-US" sz="1600" b="1" dirty="0">
                <a:solidFill>
                  <a:srgbClr val="FF0000"/>
                </a:solidFill>
                <a:latin typeface="ＭＳ Ｐゴシック" panose="020B0600070205080204" pitchFamily="50" charset="-128"/>
                <a:ea typeface="ＭＳ Ｐゴシック" panose="020B0600070205080204" pitchFamily="50" charset="-128"/>
              </a:rPr>
              <a:t>目標</a:t>
            </a:r>
            <a:r>
              <a:rPr kumimoji="0" lang="ja-JP" altLang="en-US" sz="16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値）</a:t>
            </a:r>
            <a:endParaRPr kumimoji="0" lang="en-US" altLang="ja-JP" sz="16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4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増設見込み</a:t>
            </a:r>
            <a:endPar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夕凪</a:t>
            </a:r>
            <a:r>
              <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期（</a:t>
            </a:r>
            <a:r>
              <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R7.4</a:t>
            </a: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0.2ha</a:t>
            </a: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）、夕凪</a:t>
            </a:r>
            <a:r>
              <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a:t>
            </a: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期（</a:t>
            </a:r>
            <a:r>
              <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R8.4</a:t>
            </a: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1.5ha</a:t>
            </a: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）、夕凪</a:t>
            </a:r>
            <a:r>
              <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期（</a:t>
            </a:r>
            <a:r>
              <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R8.4</a:t>
            </a: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1.6ha</a:t>
            </a: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）、夕凪</a:t>
            </a:r>
            <a:r>
              <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a:t>
            </a: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期（</a:t>
            </a:r>
            <a:r>
              <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R8.10</a:t>
            </a: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0.2ha</a:t>
            </a: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小松ｼｬｰｼﾌﾟｰﾙ稼働率（</a:t>
            </a:r>
            <a:r>
              <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R6,7,8</a:t>
            </a: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90</a:t>
            </a: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0"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p>
        </p:txBody>
      </p:sp>
      <p:sp>
        <p:nvSpPr>
          <p:cNvPr id="29" name="正方形/長方形 28">
            <a:extLst>
              <a:ext uri="{FF2B5EF4-FFF2-40B4-BE49-F238E27FC236}">
                <a16:creationId xmlns:a16="http://schemas.microsoft.com/office/drawing/2014/main" id="{11904602-3285-4A3E-B694-5EDA02917B9C}"/>
              </a:ext>
            </a:extLst>
          </p:cNvPr>
          <p:cNvSpPr/>
          <p:nvPr/>
        </p:nvSpPr>
        <p:spPr>
          <a:xfrm>
            <a:off x="228661" y="5243954"/>
            <a:ext cx="8496944" cy="15488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7" name="AutoShape 31">
            <a:extLst>
              <a:ext uri="{FF2B5EF4-FFF2-40B4-BE49-F238E27FC236}">
                <a16:creationId xmlns:a16="http://schemas.microsoft.com/office/drawing/2014/main" id="{4C09EDED-FFE3-4DAC-BD4B-1AF3338879B5}"/>
              </a:ext>
            </a:extLst>
          </p:cNvPr>
          <p:cNvSpPr>
            <a:spLocks noChangeArrowheads="1"/>
          </p:cNvSpPr>
          <p:nvPr/>
        </p:nvSpPr>
        <p:spPr bwMode="auto">
          <a:xfrm>
            <a:off x="391127" y="5085184"/>
            <a:ext cx="1072356" cy="379128"/>
          </a:xfrm>
          <a:prstGeom prst="roundRect">
            <a:avLst>
              <a:gd name="adj" fmla="val 3185"/>
            </a:avLst>
          </a:prstGeom>
          <a:solidFill>
            <a:srgbClr val="FFFF00"/>
          </a:solidFill>
          <a:ln w="12700" algn="ctr">
            <a:solidFill>
              <a:schemeClr val="tx1"/>
            </a:solidFill>
            <a:round/>
            <a:headEnd/>
            <a:tailEnd/>
          </a:ln>
          <a:effectLst/>
        </p:spPr>
        <p:txBody>
          <a:bodyPr lIns="108000" rIns="10800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prstClr val="black"/>
                </a:solidFill>
                <a:latin typeface="ＭＳ Ｐゴシック" panose="020B0600070205080204" pitchFamily="50" charset="-128"/>
                <a:ea typeface="ＭＳ Ｐゴシック" panose="020B0600070205080204" pitchFamily="50" charset="-128"/>
              </a:rPr>
              <a:t>目標</a:t>
            </a:r>
            <a:r>
              <a:rPr kumimoji="0"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値</a:t>
            </a:r>
            <a:endParaRPr kumimoji="0"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6" name="Rectangle 8">
            <a:extLst>
              <a:ext uri="{FF2B5EF4-FFF2-40B4-BE49-F238E27FC236}">
                <a16:creationId xmlns:a16="http://schemas.microsoft.com/office/drawing/2014/main" id="{5FC18D04-DFBE-4949-89E5-5D5C3D369D15}"/>
              </a:ext>
            </a:extLst>
          </p:cNvPr>
          <p:cNvSpPr>
            <a:spLocks noChangeArrowheads="1"/>
          </p:cNvSpPr>
          <p:nvPr/>
        </p:nvSpPr>
        <p:spPr bwMode="auto">
          <a:xfrm>
            <a:off x="2907285" y="1671922"/>
            <a:ext cx="1898211" cy="29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lgn="ctr">
                <a:solidFill>
                  <a:srgbClr val="000000"/>
                </a:solidFill>
                <a:prstDash val="sysDot"/>
                <a:miter lim="800000"/>
                <a:headEnd/>
                <a:tailEnd/>
              </a14:hiddenLine>
            </a:ext>
          </a:extLst>
        </p:spPr>
        <p:txBody>
          <a:bodyPr lIns="90000"/>
          <a:lstStyle/>
          <a:p>
            <a:pPr marL="180975" marR="0" lvl="0" indent="-180975" algn="l" defTabSz="914400" rtl="0" eaLnBrk="1" fontAlgn="auto" latinLnBrk="0" hangingPunct="1">
              <a:lnSpc>
                <a:spcPct val="100000"/>
              </a:lnSpc>
              <a:spcBef>
                <a:spcPts val="0"/>
              </a:spcBef>
              <a:spcAft>
                <a:spcPts val="600"/>
              </a:spcAft>
              <a:buClrTx/>
              <a:buSzTx/>
              <a:buFontTx/>
              <a:buNone/>
              <a:tabLst/>
              <a:defRPr/>
            </a:pPr>
            <a:r>
              <a:rPr kumimoji="0" lang="ja-JP" altLang="en-US" sz="105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（集約化・再編・拡大）</a:t>
            </a:r>
            <a:endParaRPr kumimoji="0" lang="en-US" altLang="ja-JP" sz="105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p:txBody>
      </p:sp>
      <p:sp>
        <p:nvSpPr>
          <p:cNvPr id="30" name="正方形/長方形 29">
            <a:extLst>
              <a:ext uri="{FF2B5EF4-FFF2-40B4-BE49-F238E27FC236}">
                <a16:creationId xmlns:a16="http://schemas.microsoft.com/office/drawing/2014/main" id="{BDD23A32-3127-44BA-A777-07D251B50478}"/>
              </a:ext>
            </a:extLst>
          </p:cNvPr>
          <p:cNvSpPr/>
          <p:nvPr/>
        </p:nvSpPr>
        <p:spPr>
          <a:xfrm>
            <a:off x="0" y="540000"/>
            <a:ext cx="9144000" cy="107950"/>
          </a:xfrm>
          <a:prstGeom prst="rect">
            <a:avLst/>
          </a:prstGeom>
          <a:gradFill flip="none" rotWithShape="1">
            <a:gsLst>
              <a:gs pos="3000">
                <a:srgbClr val="0070C0"/>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20000"/>
              </a:spcBef>
              <a:spcAft>
                <a:spcPts val="0"/>
              </a:spcAft>
              <a:buClr>
                <a:srgbClr val="44546A"/>
              </a:buClr>
              <a:buSzPct val="70000"/>
              <a:buFont typeface="Wingdings" pitchFamily="2" charset="2"/>
              <a:buNone/>
              <a:tabLst/>
              <a:defRPr/>
            </a:pPr>
            <a:endParaRPr kumimoji="0"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32" name="図 31">
            <a:extLst>
              <a:ext uri="{FF2B5EF4-FFF2-40B4-BE49-F238E27FC236}">
                <a16:creationId xmlns:a16="http://schemas.microsoft.com/office/drawing/2014/main" id="{E97C9839-6358-4F85-AABE-CE88941DAB1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35540" y="-64703"/>
            <a:ext cx="720561" cy="580275"/>
          </a:xfrm>
          <a:prstGeom prst="rect">
            <a:avLst/>
          </a:prstGeom>
        </p:spPr>
      </p:pic>
      <p:sp>
        <p:nvSpPr>
          <p:cNvPr id="4" name="角丸四角形 5">
            <a:extLst>
              <a:ext uri="{FF2B5EF4-FFF2-40B4-BE49-F238E27FC236}">
                <a16:creationId xmlns:a16="http://schemas.microsoft.com/office/drawing/2014/main" id="{E59E7818-31E3-1474-04EB-58E0248DB6CC}"/>
              </a:ext>
            </a:extLst>
          </p:cNvPr>
          <p:cNvSpPr/>
          <p:nvPr/>
        </p:nvSpPr>
        <p:spPr>
          <a:xfrm>
            <a:off x="2397481" y="764020"/>
            <a:ext cx="6453823" cy="4320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堺泉北港における中古車輸出拠点としての機能強化を図るため、中古車ストックヤードの拡張を進めるとともに、多様な貨物の取り扱いの増加をめざす。</a:t>
            </a:r>
          </a:p>
        </p:txBody>
      </p:sp>
      <p:pic>
        <p:nvPicPr>
          <p:cNvPr id="5" name="図 4">
            <a:extLst>
              <a:ext uri="{FF2B5EF4-FFF2-40B4-BE49-F238E27FC236}">
                <a16:creationId xmlns:a16="http://schemas.microsoft.com/office/drawing/2014/main" id="{560DA5FC-1C22-4C35-83E0-3405FC1426F0}"/>
              </a:ext>
            </a:extLst>
          </p:cNvPr>
          <p:cNvPicPr>
            <a:picLocks noChangeAspect="1"/>
          </p:cNvPicPr>
          <p:nvPr/>
        </p:nvPicPr>
        <p:blipFill>
          <a:blip r:embed="rId4"/>
          <a:stretch>
            <a:fillRect/>
          </a:stretch>
        </p:blipFill>
        <p:spPr>
          <a:xfrm>
            <a:off x="4448518" y="1203593"/>
            <a:ext cx="4749196" cy="3651821"/>
          </a:xfrm>
          <a:prstGeom prst="rect">
            <a:avLst/>
          </a:prstGeom>
        </p:spPr>
      </p:pic>
    </p:spTree>
    <p:extLst>
      <p:ext uri="{BB962C8B-B14F-4D97-AF65-F5344CB8AC3E}">
        <p14:creationId xmlns:p14="http://schemas.microsoft.com/office/powerpoint/2010/main" val="3238197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78DB4-D115-014C-159C-20CDA42875DA}"/>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70B14F51-2453-4007-92F0-8B6AF6C81B0F}"/>
              </a:ext>
            </a:extLst>
          </p:cNvPr>
          <p:cNvPicPr>
            <a:picLocks noChangeAspect="1"/>
          </p:cNvPicPr>
          <p:nvPr/>
        </p:nvPicPr>
        <p:blipFill>
          <a:blip r:embed="rId3"/>
          <a:stretch>
            <a:fillRect/>
          </a:stretch>
        </p:blipFill>
        <p:spPr>
          <a:xfrm>
            <a:off x="4648311" y="855661"/>
            <a:ext cx="4407790" cy="4102964"/>
          </a:xfrm>
          <a:prstGeom prst="rect">
            <a:avLst/>
          </a:prstGeom>
        </p:spPr>
      </p:pic>
      <p:sp>
        <p:nvSpPr>
          <p:cNvPr id="2" name="スライド番号プレースホルダー 1">
            <a:extLst>
              <a:ext uri="{FF2B5EF4-FFF2-40B4-BE49-F238E27FC236}">
                <a16:creationId xmlns:a16="http://schemas.microsoft.com/office/drawing/2014/main" id="{2F44E643-1145-69B1-046B-92262C18029F}"/>
              </a:ext>
            </a:extLst>
          </p:cNvPr>
          <p:cNvSpPr>
            <a:spLocks noGrp="1"/>
          </p:cNvSpPr>
          <p:nvPr>
            <p:ph type="sldNum" sz="quarter" idx="12"/>
          </p:nvPr>
        </p:nvSpPr>
        <p:spPr>
          <a:xfrm>
            <a:off x="6979096" y="6360086"/>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B21EB4-9322-4A09-97C5-7DA98A3CE775}" type="slidenum">
              <a:rPr kumimoji="0" lang="en-US" altLang="ja-JP"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ja-JP"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正方形/長方形 7">
            <a:extLst>
              <a:ext uri="{FF2B5EF4-FFF2-40B4-BE49-F238E27FC236}">
                <a16:creationId xmlns:a16="http://schemas.microsoft.com/office/drawing/2014/main" id="{1A2EA256-A8BE-DF49-BA95-22697D8440DE}"/>
              </a:ext>
            </a:extLst>
          </p:cNvPr>
          <p:cNvSpPr/>
          <p:nvPr/>
        </p:nvSpPr>
        <p:spPr>
          <a:xfrm>
            <a:off x="409134" y="3884038"/>
            <a:ext cx="4142518" cy="985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商品管理の向上</a:t>
            </a:r>
            <a:endPar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・前室やのれんカーテンなどの設置による外気入り込み、</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ts val="17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庫内温度上昇の防止対策を実施</a:t>
            </a:r>
            <a:endParaRPr kumimoji="0" lang="en-US" altLang="ja-JP"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ts val="14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老朽化した設備の計画的な修理・更新</a:t>
            </a:r>
            <a:endPar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減速機、キュービクル 等</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endParaRPr kumimoji="0" lang="ja-JP"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417" name="Rectangle 8">
            <a:extLst>
              <a:ext uri="{FF2B5EF4-FFF2-40B4-BE49-F238E27FC236}">
                <a16:creationId xmlns:a16="http://schemas.microsoft.com/office/drawing/2014/main" id="{A19776B3-4CA6-C038-F3B4-9B1991122957}"/>
              </a:ext>
            </a:extLst>
          </p:cNvPr>
          <p:cNvSpPr>
            <a:spLocks noChangeArrowheads="1"/>
          </p:cNvSpPr>
          <p:nvPr/>
        </p:nvSpPr>
        <p:spPr bwMode="auto">
          <a:xfrm>
            <a:off x="433911" y="5877272"/>
            <a:ext cx="4082484" cy="886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lgn="ctr">
                <a:solidFill>
                  <a:srgbClr val="000000"/>
                </a:solidFill>
                <a:prstDash val="sysDot"/>
                <a:miter lim="800000"/>
                <a:headEnd/>
                <a:tailEnd/>
              </a14:hiddenLine>
            </a:ext>
          </a:extLst>
        </p:spPr>
        <p:txBody>
          <a:bodyPr lIns="90000"/>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今後の青果事業の方向性（大浜埠頭の利用促進方策も含む）について、</a:t>
            </a:r>
            <a:r>
              <a:rPr kumimoji="0"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府</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及び</a:t>
            </a:r>
            <a:r>
              <a:rPr kumimoji="0"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荷受業者等関係者を交え</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、検討の推進</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輸送モードの変化や燻蒸量減少への対応等による、収益モデルの再構築の検討</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 name="Rectangle 1034">
            <a:extLst>
              <a:ext uri="{FF2B5EF4-FFF2-40B4-BE49-F238E27FC236}">
                <a16:creationId xmlns:a16="http://schemas.microsoft.com/office/drawing/2014/main" id="{A8913DBD-6A5E-2E9F-1179-A92ECBBDD0CB}"/>
              </a:ext>
            </a:extLst>
          </p:cNvPr>
          <p:cNvSpPr txBox="1">
            <a:spLocks noChangeArrowheads="1"/>
          </p:cNvSpPr>
          <p:nvPr/>
        </p:nvSpPr>
        <p:spPr bwMode="auto">
          <a:xfrm>
            <a:off x="442585" y="677039"/>
            <a:ext cx="1368000" cy="358775"/>
          </a:xfrm>
          <a:prstGeom prst="rect">
            <a:avLst/>
          </a:prstGeom>
          <a:solidFill>
            <a:schemeClr val="accent5"/>
          </a:solidFill>
          <a:ln>
            <a:noFill/>
          </a:ln>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auto" latinLnBrk="0" hangingPunct="1">
              <a:lnSpc>
                <a:spcPts val="2000"/>
              </a:lnSpc>
              <a:spcBef>
                <a:spcPct val="0"/>
              </a:spcBef>
              <a:spcAft>
                <a:spcPts val="0"/>
              </a:spcAft>
              <a:buClr>
                <a:srgbClr val="44546A"/>
              </a:buClr>
              <a:buSzPct val="70000"/>
              <a:buFont typeface="Wingdings" pitchFamily="2" charset="2"/>
              <a:buNone/>
              <a:tabLst/>
              <a:defRPr/>
            </a:pPr>
            <a:r>
              <a:rPr kumimoji="1" lang="ja-JP" altLang="en-US"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j-cs"/>
              </a:rPr>
              <a:t>青果事業</a:t>
            </a:r>
          </a:p>
        </p:txBody>
      </p:sp>
      <p:sp>
        <p:nvSpPr>
          <p:cNvPr id="12" name="額縁 2">
            <a:extLst>
              <a:ext uri="{FF2B5EF4-FFF2-40B4-BE49-F238E27FC236}">
                <a16:creationId xmlns:a16="http://schemas.microsoft.com/office/drawing/2014/main" id="{2C93C9ED-8E67-E9CC-4520-4A6DD4E1F4B6}"/>
              </a:ext>
            </a:extLst>
          </p:cNvPr>
          <p:cNvSpPr/>
          <p:nvPr/>
        </p:nvSpPr>
        <p:spPr>
          <a:xfrm>
            <a:off x="323529" y="1143763"/>
            <a:ext cx="4176464" cy="299591"/>
          </a:xfrm>
          <a:prstGeom prst="bevel">
            <a:avLst>
              <a:gd name="adj" fmla="val 6618"/>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20000"/>
              </a:spcBef>
              <a:spcAft>
                <a:spcPts val="0"/>
              </a:spcAft>
              <a:buClr>
                <a:srgbClr val="44546A"/>
              </a:buClr>
              <a:buSzPct val="70000"/>
              <a:buFont typeface="Wingdings" pitchFamily="2" charset="2"/>
              <a:buNone/>
              <a:tabLst/>
              <a:defRPr/>
            </a:pPr>
            <a:r>
              <a:rPr kumimoji="0"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貨物需要の変化への対応</a:t>
            </a:r>
          </a:p>
        </p:txBody>
      </p:sp>
      <p:sp>
        <p:nvSpPr>
          <p:cNvPr id="17" name="Rectangle 1034">
            <a:extLst>
              <a:ext uri="{FF2B5EF4-FFF2-40B4-BE49-F238E27FC236}">
                <a16:creationId xmlns:a16="http://schemas.microsoft.com/office/drawing/2014/main" id="{725C5143-3E96-E4BF-7DBD-8BF121F09D2F}"/>
              </a:ext>
            </a:extLst>
          </p:cNvPr>
          <p:cNvSpPr>
            <a:spLocks noGrp="1" noChangeArrowheads="1"/>
          </p:cNvSpPr>
          <p:nvPr>
            <p:ph type="title"/>
          </p:nvPr>
        </p:nvSpPr>
        <p:spPr>
          <a:xfrm>
            <a:off x="1" y="0"/>
            <a:ext cx="4427984" cy="532800"/>
          </a:xfrm>
        </p:spPr>
        <p:txBody>
          <a:bodyPr wrap="none" rtlCol="0" anchor="b">
            <a:noAutofit/>
          </a:bodyPr>
          <a:lstStyle/>
          <a:p>
            <a:pPr algn="l" eaLnBrk="1" fontAlgn="auto" hangingPunct="1">
              <a:spcAft>
                <a:spcPts val="0"/>
              </a:spcAft>
              <a:defRPr/>
            </a:pPr>
            <a:r>
              <a:rPr lang="en-US" altLang="ja-JP" sz="2800" dirty="0">
                <a:latin typeface="+mj-ea"/>
              </a:rPr>
              <a:t>Ⅵ</a:t>
            </a:r>
            <a:r>
              <a:rPr lang="ja-JP" altLang="en-US" sz="2800" dirty="0">
                <a:latin typeface="+mj-ea"/>
              </a:rPr>
              <a:t>　個別事業計画</a:t>
            </a:r>
            <a:endParaRPr lang="ja-JP" altLang="en-US" sz="1800" dirty="0">
              <a:latin typeface="+mj-ea"/>
            </a:endParaRPr>
          </a:p>
        </p:txBody>
      </p:sp>
      <p:sp>
        <p:nvSpPr>
          <p:cNvPr id="19" name="額縁 2">
            <a:extLst>
              <a:ext uri="{FF2B5EF4-FFF2-40B4-BE49-F238E27FC236}">
                <a16:creationId xmlns:a16="http://schemas.microsoft.com/office/drawing/2014/main" id="{B505A738-B76B-55F4-7565-8C6C77E2B65F}"/>
              </a:ext>
            </a:extLst>
          </p:cNvPr>
          <p:cNvSpPr/>
          <p:nvPr/>
        </p:nvSpPr>
        <p:spPr>
          <a:xfrm>
            <a:off x="384592" y="3632099"/>
            <a:ext cx="4115402" cy="299591"/>
          </a:xfrm>
          <a:prstGeom prst="bevel">
            <a:avLst>
              <a:gd name="adj" fmla="val 6618"/>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20000"/>
              </a:spcBef>
              <a:spcAft>
                <a:spcPts val="0"/>
              </a:spcAft>
              <a:buClr>
                <a:srgbClr val="44546A"/>
              </a:buClr>
              <a:buSzPct val="70000"/>
              <a:buFont typeface="Wingdings" pitchFamily="2" charset="2"/>
              <a:buNone/>
              <a:tabLst/>
              <a:defRPr/>
            </a:pPr>
            <a:r>
              <a:rPr kumimoji="0"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利用者サービスの向上</a:t>
            </a:r>
          </a:p>
        </p:txBody>
      </p:sp>
      <p:sp>
        <p:nvSpPr>
          <p:cNvPr id="20" name="額縁 2">
            <a:extLst>
              <a:ext uri="{FF2B5EF4-FFF2-40B4-BE49-F238E27FC236}">
                <a16:creationId xmlns:a16="http://schemas.microsoft.com/office/drawing/2014/main" id="{D408BC0B-B3FD-0C76-C1CB-18815D6B57C4}"/>
              </a:ext>
            </a:extLst>
          </p:cNvPr>
          <p:cNvSpPr/>
          <p:nvPr/>
        </p:nvSpPr>
        <p:spPr>
          <a:xfrm>
            <a:off x="408511" y="5589240"/>
            <a:ext cx="4115402" cy="299591"/>
          </a:xfrm>
          <a:prstGeom prst="bevel">
            <a:avLst>
              <a:gd name="adj" fmla="val 6618"/>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20000"/>
              </a:spcBef>
              <a:spcAft>
                <a:spcPts val="0"/>
              </a:spcAft>
              <a:buClr>
                <a:srgbClr val="44546A"/>
              </a:buClr>
              <a:buSzPct val="70000"/>
              <a:buFont typeface="Wingdings" pitchFamily="2" charset="2"/>
              <a:buNone/>
              <a:tabLst/>
              <a:defRPr/>
            </a:pPr>
            <a:r>
              <a:rPr kumimoji="0"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青果事業のあり方に関する検討</a:t>
            </a:r>
          </a:p>
        </p:txBody>
      </p:sp>
      <p:sp>
        <p:nvSpPr>
          <p:cNvPr id="22" name="正方形/長方形 21">
            <a:extLst>
              <a:ext uri="{FF2B5EF4-FFF2-40B4-BE49-F238E27FC236}">
                <a16:creationId xmlns:a16="http://schemas.microsoft.com/office/drawing/2014/main" id="{8AAC7DC8-A4CE-FA86-BC18-FDCC1B37B8DB}"/>
              </a:ext>
            </a:extLst>
          </p:cNvPr>
          <p:cNvSpPr/>
          <p:nvPr/>
        </p:nvSpPr>
        <p:spPr>
          <a:xfrm>
            <a:off x="395536" y="677039"/>
            <a:ext cx="45719"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円/楕円 12">
            <a:extLst>
              <a:ext uri="{FF2B5EF4-FFF2-40B4-BE49-F238E27FC236}">
                <a16:creationId xmlns:a16="http://schemas.microsoft.com/office/drawing/2014/main" id="{48C744EB-D494-54AC-0849-E7563483924F}"/>
              </a:ext>
            </a:extLst>
          </p:cNvPr>
          <p:cNvSpPr/>
          <p:nvPr/>
        </p:nvSpPr>
        <p:spPr>
          <a:xfrm>
            <a:off x="7123480" y="2302261"/>
            <a:ext cx="546274" cy="389181"/>
          </a:xfrm>
          <a:prstGeom prst="ellipse">
            <a:avLst/>
          </a:prstGeom>
          <a:noFill/>
          <a:ln>
            <a:noFill/>
          </a:ln>
        </p:spPr>
        <p:style>
          <a:lnRef idx="2">
            <a:schemeClr val="dk1">
              <a:shade val="50000"/>
            </a:schemeClr>
          </a:lnRef>
          <a:fillRef idx="1">
            <a:schemeClr val="dk1"/>
          </a:fillRef>
          <a:effectRef idx="0">
            <a:schemeClr val="dk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4,778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見込</a:t>
            </a:r>
            <a:r>
              <a:rPr kumimoji="1" lang="en-US" altLang="ja-JP" sz="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8" name="Rectangle 8">
            <a:extLst>
              <a:ext uri="{FF2B5EF4-FFF2-40B4-BE49-F238E27FC236}">
                <a16:creationId xmlns:a16="http://schemas.microsoft.com/office/drawing/2014/main" id="{F57B6B39-EB56-2C70-98FD-BD34E94AAA2D}"/>
              </a:ext>
            </a:extLst>
          </p:cNvPr>
          <p:cNvSpPr>
            <a:spLocks noChangeArrowheads="1"/>
          </p:cNvSpPr>
          <p:nvPr/>
        </p:nvSpPr>
        <p:spPr bwMode="auto">
          <a:xfrm>
            <a:off x="418395" y="1431795"/>
            <a:ext cx="4072600" cy="22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lgn="ctr">
                <a:solidFill>
                  <a:srgbClr val="000000"/>
                </a:solidFill>
                <a:prstDash val="sysDot"/>
                <a:miter lim="800000"/>
                <a:headEnd/>
                <a:tailEnd/>
              </a14:hiddenLine>
            </a:ext>
          </a:extLst>
        </p:spPr>
        <p:txBody>
          <a:bodyPr lIns="90000"/>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0"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輸入青果物の集貨活動</a:t>
            </a: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・主力のシトラス類、バナナ等の輸入産地多様化などで</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取り扱いを確保</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・パイン、野菜、花卉等多様な青果物集貨の継続</a:t>
            </a:r>
          </a:p>
          <a:p>
            <a:pPr marL="266700" marR="0" lvl="0" indent="-266700" algn="l" defTabSz="914400" rtl="0" eaLnBrk="1" fontAlgn="auto" latinLnBrk="0" hangingPunct="1">
              <a:lnSpc>
                <a:spcPts val="500"/>
              </a:lnSpc>
              <a:spcBef>
                <a:spcPts val="0"/>
              </a:spcBef>
              <a:spcAft>
                <a:spcPts val="0"/>
              </a:spcAft>
              <a:buClrTx/>
              <a:buSzTx/>
              <a:buFontTx/>
              <a:buNone/>
              <a:tabLst/>
              <a:defRPr/>
            </a:pPr>
            <a:endParaRPr kumimoji="0" lang="en-US" altLang="ja-JP" sz="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0"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新商材の集貨に向けた取組の継続</a:t>
            </a: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・新たな商材の確保により貨物量の増加に繋げ、新たな</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展開に向け、関係者を交え検討</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66700" marR="0" lvl="0" indent="-266700" algn="l" defTabSz="914400" rtl="0" eaLnBrk="1" fontAlgn="auto" latinLnBrk="0" hangingPunct="1">
              <a:lnSpc>
                <a:spcPts val="500"/>
              </a:lnSpc>
              <a:spcBef>
                <a:spcPts val="0"/>
              </a:spcBef>
              <a:spcAft>
                <a:spcPts val="0"/>
              </a:spcAft>
              <a:buClrTx/>
              <a:buSzTx/>
              <a:buFontTx/>
              <a:buNone/>
              <a:tabLst/>
              <a:defRPr/>
            </a:pPr>
            <a:endParaRPr kumimoji="0" lang="en-US" altLang="ja-JP"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0"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「産直港湾」の認定を活かした、輸出促進に向けた取り組みの推進　</a:t>
            </a:r>
            <a:endParaRPr kumimoji="0"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・セミナーや商談などの場を通じ、本取り組みを発信する</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など、農産物の更なる輸出拡大を図る取り組みの推進</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endParaRPr kumimoji="0" lang="ja-JP"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3" name="正方形/長方形 42">
            <a:extLst>
              <a:ext uri="{FF2B5EF4-FFF2-40B4-BE49-F238E27FC236}">
                <a16:creationId xmlns:a16="http://schemas.microsoft.com/office/drawing/2014/main" id="{AF8678A9-4F45-C395-9235-AB95C91B0322}"/>
              </a:ext>
            </a:extLst>
          </p:cNvPr>
          <p:cNvSpPr/>
          <p:nvPr/>
        </p:nvSpPr>
        <p:spPr>
          <a:xfrm>
            <a:off x="5744369" y="4293096"/>
            <a:ext cx="1087298" cy="2534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ｸﾞﾚｰﾌﾟﾌﾙｰﾂ</a:t>
            </a:r>
          </a:p>
        </p:txBody>
      </p:sp>
      <p:sp>
        <p:nvSpPr>
          <p:cNvPr id="46" name="正方形/長方形 45">
            <a:extLst>
              <a:ext uri="{FF2B5EF4-FFF2-40B4-BE49-F238E27FC236}">
                <a16:creationId xmlns:a16="http://schemas.microsoft.com/office/drawing/2014/main" id="{C8874714-885C-326F-C621-942E827B4FAF}"/>
              </a:ext>
            </a:extLst>
          </p:cNvPr>
          <p:cNvSpPr/>
          <p:nvPr/>
        </p:nvSpPr>
        <p:spPr>
          <a:xfrm>
            <a:off x="5690005" y="3429000"/>
            <a:ext cx="771454" cy="4652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その他</a:t>
            </a:r>
            <a:endParaRPr kumimoji="1" lang="en-US" altLang="ja-JP" sz="80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シトラス</a:t>
            </a:r>
          </a:p>
        </p:txBody>
      </p:sp>
      <p:sp>
        <p:nvSpPr>
          <p:cNvPr id="48" name="正方形/長方形 47">
            <a:extLst>
              <a:ext uri="{FF2B5EF4-FFF2-40B4-BE49-F238E27FC236}">
                <a16:creationId xmlns:a16="http://schemas.microsoft.com/office/drawing/2014/main" id="{856534D1-4479-43D3-D0A7-67FB56533751}"/>
              </a:ext>
            </a:extLst>
          </p:cNvPr>
          <p:cNvSpPr/>
          <p:nvPr/>
        </p:nvSpPr>
        <p:spPr>
          <a:xfrm>
            <a:off x="5291609" y="2607771"/>
            <a:ext cx="1918846" cy="389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その他（野菜・花卉など）</a:t>
            </a:r>
          </a:p>
        </p:txBody>
      </p:sp>
      <p:sp>
        <p:nvSpPr>
          <p:cNvPr id="49" name="正方形/長方形 48">
            <a:extLst>
              <a:ext uri="{FF2B5EF4-FFF2-40B4-BE49-F238E27FC236}">
                <a16:creationId xmlns:a16="http://schemas.microsoft.com/office/drawing/2014/main" id="{3065CD37-5441-22C8-EB03-01F9E6CBC064}"/>
              </a:ext>
            </a:extLst>
          </p:cNvPr>
          <p:cNvSpPr/>
          <p:nvPr/>
        </p:nvSpPr>
        <p:spPr>
          <a:xfrm>
            <a:off x="5772483" y="3328310"/>
            <a:ext cx="701491" cy="244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バナナ</a:t>
            </a:r>
          </a:p>
        </p:txBody>
      </p:sp>
      <p:sp>
        <p:nvSpPr>
          <p:cNvPr id="50" name="正方形/長方形 49">
            <a:extLst>
              <a:ext uri="{FF2B5EF4-FFF2-40B4-BE49-F238E27FC236}">
                <a16:creationId xmlns:a16="http://schemas.microsoft.com/office/drawing/2014/main" id="{85EE2994-750A-2FD0-BED5-8584E1E4A579}"/>
              </a:ext>
            </a:extLst>
          </p:cNvPr>
          <p:cNvSpPr/>
          <p:nvPr/>
        </p:nvSpPr>
        <p:spPr>
          <a:xfrm>
            <a:off x="5741807" y="3717032"/>
            <a:ext cx="843742" cy="302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オレンジ</a:t>
            </a:r>
          </a:p>
        </p:txBody>
      </p:sp>
      <p:sp>
        <p:nvSpPr>
          <p:cNvPr id="51" name="正方形/長方形 50">
            <a:extLst>
              <a:ext uri="{FF2B5EF4-FFF2-40B4-BE49-F238E27FC236}">
                <a16:creationId xmlns:a16="http://schemas.microsoft.com/office/drawing/2014/main" id="{6DF24906-BC1F-5112-2B11-7BCABEFBF8C4}"/>
              </a:ext>
            </a:extLst>
          </p:cNvPr>
          <p:cNvSpPr/>
          <p:nvPr/>
        </p:nvSpPr>
        <p:spPr>
          <a:xfrm>
            <a:off x="5675446" y="4005064"/>
            <a:ext cx="843742" cy="302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レモン</a:t>
            </a:r>
          </a:p>
        </p:txBody>
      </p:sp>
      <p:sp>
        <p:nvSpPr>
          <p:cNvPr id="7" name="テキスト ボックス 6">
            <a:extLst>
              <a:ext uri="{FF2B5EF4-FFF2-40B4-BE49-F238E27FC236}">
                <a16:creationId xmlns:a16="http://schemas.microsoft.com/office/drawing/2014/main" id="{71F008D1-76D7-6BDF-1AA7-F6C50EEA1CE9}"/>
              </a:ext>
            </a:extLst>
          </p:cNvPr>
          <p:cNvSpPr txBox="1"/>
          <p:nvPr/>
        </p:nvSpPr>
        <p:spPr>
          <a:xfrm>
            <a:off x="6021992" y="1844824"/>
            <a:ext cx="1848775" cy="323165"/>
          </a:xfrm>
          <a:prstGeom prst="rect">
            <a:avLst/>
          </a:prstGeom>
          <a:noFill/>
        </p:spPr>
        <p:txBody>
          <a:bodyPr wrap="square" rtlCol="0">
            <a:spAutoFit/>
          </a:bodyPr>
          <a:lstStyle/>
          <a:p>
            <a:pPr marL="0" marR="0" lvl="0" indent="0" algn="ctr" defTabSz="914400" rtl="0" eaLnBrk="1" fontAlgn="auto" latinLnBrk="0" hangingPunct="1">
              <a:lnSpc>
                <a:spcPts val="9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前回中期計画の推計値の平均</a:t>
            </a:r>
            <a:endParaRPr kumimoji="1" lang="en-US" altLang="ja-JP" sz="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ts val="9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9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6,140</a:t>
            </a:r>
            <a:r>
              <a:rPr kumimoji="1" lang="ja-JP" altLang="en-US" sz="9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千</a:t>
            </a:r>
            <a:r>
              <a:rPr kumimoji="1" lang="en-US" altLang="ja-JP" sz="9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C/T</a:t>
            </a:r>
            <a:endParaRPr kumimoji="1" lang="ja-JP" altLang="en-US" sz="9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53" name="直線コネクタ 52">
            <a:extLst>
              <a:ext uri="{FF2B5EF4-FFF2-40B4-BE49-F238E27FC236}">
                <a16:creationId xmlns:a16="http://schemas.microsoft.com/office/drawing/2014/main" id="{3CA435C4-A48E-C386-CA7C-F12633ACF881}"/>
              </a:ext>
            </a:extLst>
          </p:cNvPr>
          <p:cNvCxnSpPr>
            <a:cxnSpLocks/>
          </p:cNvCxnSpPr>
          <p:nvPr/>
        </p:nvCxnSpPr>
        <p:spPr>
          <a:xfrm>
            <a:off x="6195195" y="2125503"/>
            <a:ext cx="1403595" cy="0"/>
          </a:xfrm>
          <a:prstGeom prst="line">
            <a:avLst/>
          </a:prstGeom>
          <a:ln w="12700">
            <a:solidFill>
              <a:schemeClr val="tx1"/>
            </a:solidFill>
            <a:headEnd type="arrow" w="sm" len="sm"/>
            <a:tailEnd type="arrow" w="sm" len="sm"/>
          </a:ln>
        </p:spPr>
        <p:style>
          <a:lnRef idx="1">
            <a:schemeClr val="dk1"/>
          </a:lnRef>
          <a:fillRef idx="0">
            <a:schemeClr val="dk1"/>
          </a:fillRef>
          <a:effectRef idx="0">
            <a:schemeClr val="dk1"/>
          </a:effectRef>
          <a:fontRef idx="minor">
            <a:schemeClr val="tx1"/>
          </a:fontRef>
        </p:style>
      </p:cxnSp>
      <p:sp>
        <p:nvSpPr>
          <p:cNvPr id="54" name="円/楕円 5">
            <a:extLst>
              <a:ext uri="{FF2B5EF4-FFF2-40B4-BE49-F238E27FC236}">
                <a16:creationId xmlns:a16="http://schemas.microsoft.com/office/drawing/2014/main" id="{B8903C02-2DC0-17BF-E871-ED760E6EC2CC}"/>
              </a:ext>
            </a:extLst>
          </p:cNvPr>
          <p:cNvSpPr/>
          <p:nvPr/>
        </p:nvSpPr>
        <p:spPr>
          <a:xfrm>
            <a:off x="7547061" y="2348880"/>
            <a:ext cx="677567" cy="23735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00" cap="none" spc="0" normalizeH="0" baseline="0" noProof="0" dirty="0">
                <a:ln>
                  <a:noFill/>
                </a:ln>
                <a:solidFill>
                  <a:prstClr val="black"/>
                </a:solidFill>
                <a:effectLst/>
                <a:uLnTx/>
                <a:uFillTx/>
                <a:latin typeface="Calibri"/>
                <a:ea typeface="ＭＳ Ｐゴシック" panose="020B0600070205080204" pitchFamily="50" charset="-128"/>
                <a:cs typeface="+mn-cs"/>
              </a:rPr>
              <a:t>4,937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00" cap="none" spc="0" normalizeH="0" baseline="0" noProof="0" dirty="0">
                <a:ln>
                  <a:noFill/>
                </a:ln>
                <a:solidFill>
                  <a:prstClr val="black"/>
                </a:solidFill>
                <a:effectLst/>
                <a:uLnTx/>
                <a:uFillTx/>
                <a:latin typeface="Calibri"/>
                <a:ea typeface="ＭＳ Ｐゴシック" panose="020B0600070205080204" pitchFamily="50" charset="-128"/>
                <a:cs typeface="+mn-cs"/>
              </a:rPr>
              <a:t>（推計）</a:t>
            </a:r>
            <a:endParaRPr kumimoji="1" lang="en-US" altLang="ja-JP" sz="700" b="1" i="0" u="none" strike="noStrike" kern="1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7" name="円/楕円 5">
            <a:extLst>
              <a:ext uri="{FF2B5EF4-FFF2-40B4-BE49-F238E27FC236}">
                <a16:creationId xmlns:a16="http://schemas.microsoft.com/office/drawing/2014/main" id="{756EAF5F-CBEB-4298-AE45-C4707E11AB9D}"/>
              </a:ext>
            </a:extLst>
          </p:cNvPr>
          <p:cNvSpPr/>
          <p:nvPr/>
        </p:nvSpPr>
        <p:spPr>
          <a:xfrm>
            <a:off x="8028999" y="2356054"/>
            <a:ext cx="677567" cy="23735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00" cap="none" spc="0" normalizeH="0" baseline="0" noProof="0" dirty="0">
                <a:ln>
                  <a:noFill/>
                </a:ln>
                <a:solidFill>
                  <a:prstClr val="black"/>
                </a:solidFill>
                <a:effectLst/>
                <a:uLnTx/>
                <a:uFillTx/>
                <a:latin typeface="Calibri"/>
                <a:ea typeface="ＭＳ Ｐゴシック" panose="020B0600070205080204" pitchFamily="50" charset="-128"/>
                <a:cs typeface="+mn-cs"/>
              </a:rPr>
              <a:t>4,937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00" cap="none" spc="0" normalizeH="0" baseline="0" noProof="0" dirty="0">
                <a:ln>
                  <a:noFill/>
                </a:ln>
                <a:solidFill>
                  <a:prstClr val="black"/>
                </a:solidFill>
                <a:effectLst/>
                <a:uLnTx/>
                <a:uFillTx/>
                <a:latin typeface="Calibri"/>
                <a:ea typeface="ＭＳ Ｐゴシック" panose="020B0600070205080204" pitchFamily="50" charset="-128"/>
                <a:cs typeface="+mn-cs"/>
              </a:rPr>
              <a:t>（推計）</a:t>
            </a:r>
            <a:endParaRPr kumimoji="1" lang="en-US" altLang="ja-JP" sz="700" b="1" i="0" u="none" strike="noStrike" kern="1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8" name="円/楕円 5">
            <a:extLst>
              <a:ext uri="{FF2B5EF4-FFF2-40B4-BE49-F238E27FC236}">
                <a16:creationId xmlns:a16="http://schemas.microsoft.com/office/drawing/2014/main" id="{1BFB6843-312B-17BB-9D35-B33D8342E5F8}"/>
              </a:ext>
            </a:extLst>
          </p:cNvPr>
          <p:cNvSpPr/>
          <p:nvPr/>
        </p:nvSpPr>
        <p:spPr>
          <a:xfrm>
            <a:off x="8508536" y="2356652"/>
            <a:ext cx="677567" cy="23735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00" cap="none" spc="0" normalizeH="0" baseline="0" noProof="0" dirty="0">
                <a:ln>
                  <a:noFill/>
                </a:ln>
                <a:solidFill>
                  <a:prstClr val="black"/>
                </a:solidFill>
                <a:effectLst/>
                <a:uLnTx/>
                <a:uFillTx/>
                <a:latin typeface="Calibri"/>
                <a:ea typeface="ＭＳ Ｐゴシック" panose="020B0600070205080204" pitchFamily="50" charset="-128"/>
                <a:cs typeface="+mn-cs"/>
              </a:rPr>
              <a:t>4,937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00" cap="none" spc="0" normalizeH="0" baseline="0" noProof="0" dirty="0">
                <a:ln>
                  <a:noFill/>
                </a:ln>
                <a:solidFill>
                  <a:prstClr val="black"/>
                </a:solidFill>
                <a:effectLst/>
                <a:uLnTx/>
                <a:uFillTx/>
                <a:latin typeface="Calibri"/>
                <a:ea typeface="ＭＳ Ｐゴシック" panose="020B0600070205080204" pitchFamily="50" charset="-128"/>
                <a:cs typeface="+mn-cs"/>
              </a:rPr>
              <a:t>（推計）</a:t>
            </a:r>
            <a:endParaRPr kumimoji="1" lang="en-US" altLang="ja-JP" sz="700" b="1" i="0" u="none" strike="noStrike" kern="1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4" name="円/楕円 8">
            <a:extLst>
              <a:ext uri="{FF2B5EF4-FFF2-40B4-BE49-F238E27FC236}">
                <a16:creationId xmlns:a16="http://schemas.microsoft.com/office/drawing/2014/main" id="{DF3ABE1D-B7A4-AE57-3154-7CD41BE62761}"/>
              </a:ext>
            </a:extLst>
          </p:cNvPr>
          <p:cNvSpPr/>
          <p:nvPr/>
        </p:nvSpPr>
        <p:spPr>
          <a:xfrm>
            <a:off x="5674968" y="2060848"/>
            <a:ext cx="576064" cy="315520"/>
          </a:xfrm>
          <a:prstGeom prst="ellipse">
            <a:avLst/>
          </a:prstGeom>
          <a:noFill/>
          <a:ln>
            <a:noFill/>
          </a:ln>
        </p:spPr>
        <p:style>
          <a:lnRef idx="2">
            <a:schemeClr val="dk1"/>
          </a:lnRef>
          <a:fillRef idx="1">
            <a:schemeClr val="lt1"/>
          </a:fillRef>
          <a:effectRef idx="0">
            <a:schemeClr val="dk1"/>
          </a:effectRef>
          <a:fontRef idx="minor">
            <a:schemeClr val="dk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all" spc="0" normalizeH="0" baseline="0" noProof="0" dirty="0">
                <a:ln>
                  <a:noFill/>
                </a:ln>
                <a:solidFill>
                  <a:prstClr val="black"/>
                </a:solidFill>
                <a:effectLst/>
                <a:uLnTx/>
                <a:uFillTx/>
                <a:latin typeface="Calibri"/>
                <a:ea typeface="ＭＳ Ｐゴシック" panose="020B0600070205080204" pitchFamily="50" charset="-128"/>
                <a:cs typeface="+mn-cs"/>
              </a:rPr>
              <a:t>5,791</a:t>
            </a:r>
            <a:endParaRPr kumimoji="1" lang="ja-JP" altLang="en-US" sz="800" b="1" i="0" u="none" strike="noStrike" kern="1200" cap="all"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5" name="円/楕円 8">
            <a:extLst>
              <a:ext uri="{FF2B5EF4-FFF2-40B4-BE49-F238E27FC236}">
                <a16:creationId xmlns:a16="http://schemas.microsoft.com/office/drawing/2014/main" id="{9E5C3BF7-2FD0-A9A0-8780-F8C651EFCEAF}"/>
              </a:ext>
            </a:extLst>
          </p:cNvPr>
          <p:cNvSpPr/>
          <p:nvPr/>
        </p:nvSpPr>
        <p:spPr>
          <a:xfrm>
            <a:off x="5192681" y="1772816"/>
            <a:ext cx="576064" cy="288032"/>
          </a:xfrm>
          <a:prstGeom prst="ellipse">
            <a:avLst/>
          </a:prstGeom>
          <a:noFill/>
          <a:ln>
            <a:noFill/>
          </a:ln>
        </p:spPr>
        <p:style>
          <a:lnRef idx="2">
            <a:schemeClr val="dk1"/>
          </a:lnRef>
          <a:fillRef idx="1">
            <a:schemeClr val="lt1"/>
          </a:fillRef>
          <a:effectRef idx="0">
            <a:schemeClr val="dk1"/>
          </a:effectRef>
          <a:fontRef idx="minor">
            <a:schemeClr val="dk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all" spc="0" normalizeH="0" baseline="0" noProof="0" dirty="0">
                <a:ln>
                  <a:noFill/>
                </a:ln>
                <a:solidFill>
                  <a:prstClr val="black"/>
                </a:solidFill>
                <a:effectLst/>
                <a:uLnTx/>
                <a:uFillTx/>
                <a:latin typeface="Calibri"/>
                <a:ea typeface="ＭＳ Ｐゴシック" panose="020B0600070205080204" pitchFamily="50" charset="-128"/>
                <a:cs typeface="+mn-cs"/>
              </a:rPr>
              <a:t>6,580</a:t>
            </a:r>
            <a:endParaRPr kumimoji="1" lang="ja-JP" altLang="en-US" sz="800" b="1" i="0" u="none" strike="noStrike" kern="1200" cap="all"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7" name="円/楕円 8">
            <a:extLst>
              <a:ext uri="{FF2B5EF4-FFF2-40B4-BE49-F238E27FC236}">
                <a16:creationId xmlns:a16="http://schemas.microsoft.com/office/drawing/2014/main" id="{A7C07411-6B6B-BB1E-B972-3D32F8F92C61}"/>
              </a:ext>
            </a:extLst>
          </p:cNvPr>
          <p:cNvSpPr/>
          <p:nvPr/>
        </p:nvSpPr>
        <p:spPr>
          <a:xfrm>
            <a:off x="6647859" y="2348880"/>
            <a:ext cx="576064" cy="288032"/>
          </a:xfrm>
          <a:prstGeom prst="ellipse">
            <a:avLst/>
          </a:prstGeom>
          <a:noFill/>
          <a:ln>
            <a:noFill/>
          </a:ln>
        </p:spPr>
        <p:style>
          <a:lnRef idx="2">
            <a:schemeClr val="dk1"/>
          </a:lnRef>
          <a:fillRef idx="1">
            <a:schemeClr val="lt1"/>
          </a:fillRef>
          <a:effectRef idx="0">
            <a:schemeClr val="dk1"/>
          </a:effectRef>
          <a:fontRef idx="minor">
            <a:schemeClr val="dk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all" spc="0" normalizeH="0" baseline="0" noProof="0" dirty="0">
                <a:ln>
                  <a:noFill/>
                </a:ln>
                <a:solidFill>
                  <a:prstClr val="black"/>
                </a:solidFill>
                <a:effectLst/>
                <a:uLnTx/>
                <a:uFillTx/>
                <a:latin typeface="Calibri"/>
                <a:ea typeface="ＭＳ Ｐゴシック" panose="020B0600070205080204" pitchFamily="50" charset="-128"/>
                <a:cs typeface="+mn-cs"/>
              </a:rPr>
              <a:t>5,095</a:t>
            </a:r>
            <a:endParaRPr kumimoji="1" lang="ja-JP" altLang="en-US" sz="800" b="1" i="0" u="none" strike="noStrike" kern="1200" cap="all"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6" name="吹き出し: 角を丸めた四角形 35">
            <a:extLst>
              <a:ext uri="{FF2B5EF4-FFF2-40B4-BE49-F238E27FC236}">
                <a16:creationId xmlns:a16="http://schemas.microsoft.com/office/drawing/2014/main" id="{41B8C79F-EE1C-5F37-6BC9-D9828B0B195D}"/>
              </a:ext>
            </a:extLst>
          </p:cNvPr>
          <p:cNvSpPr/>
          <p:nvPr/>
        </p:nvSpPr>
        <p:spPr>
          <a:xfrm>
            <a:off x="5952128" y="1505646"/>
            <a:ext cx="983763" cy="265439"/>
          </a:xfrm>
          <a:prstGeom prst="wedgeRoundRectCallout">
            <a:avLst>
              <a:gd name="adj1" fmla="val -39653"/>
              <a:gd name="adj2" fmla="val 1642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新型コロナウイルス感染拡大</a:t>
            </a:r>
          </a:p>
        </p:txBody>
      </p:sp>
      <p:sp>
        <p:nvSpPr>
          <p:cNvPr id="40" name="正方形/長方形 39">
            <a:extLst>
              <a:ext uri="{FF2B5EF4-FFF2-40B4-BE49-F238E27FC236}">
                <a16:creationId xmlns:a16="http://schemas.microsoft.com/office/drawing/2014/main" id="{8E7D9D8A-66F3-E473-926A-9217B193E419}"/>
              </a:ext>
            </a:extLst>
          </p:cNvPr>
          <p:cNvSpPr/>
          <p:nvPr/>
        </p:nvSpPr>
        <p:spPr>
          <a:xfrm>
            <a:off x="0" y="540000"/>
            <a:ext cx="9144000" cy="107950"/>
          </a:xfrm>
          <a:prstGeom prst="rect">
            <a:avLst/>
          </a:prstGeom>
          <a:gradFill flip="none" rotWithShape="1">
            <a:gsLst>
              <a:gs pos="3000">
                <a:srgbClr val="0070C0"/>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20000"/>
              </a:spcBef>
              <a:spcAft>
                <a:spcPts val="0"/>
              </a:spcAft>
              <a:buClr>
                <a:srgbClr val="44546A"/>
              </a:buClr>
              <a:buSzPct val="70000"/>
              <a:buFont typeface="Wingdings" pitchFamily="2" charset="2"/>
              <a:buNone/>
              <a:tabLst/>
              <a:defRPr/>
            </a:pPr>
            <a:endParaRPr kumimoji="0"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42" name="図 41">
            <a:extLst>
              <a:ext uri="{FF2B5EF4-FFF2-40B4-BE49-F238E27FC236}">
                <a16:creationId xmlns:a16="http://schemas.microsoft.com/office/drawing/2014/main" id="{946B8D64-0B84-B8FE-F55A-3F9F771B6EFD}"/>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35540" y="-64703"/>
            <a:ext cx="720561" cy="580275"/>
          </a:xfrm>
          <a:prstGeom prst="rect">
            <a:avLst/>
          </a:prstGeom>
        </p:spPr>
      </p:pic>
      <p:sp>
        <p:nvSpPr>
          <p:cNvPr id="9" name="円/楕円 8">
            <a:extLst>
              <a:ext uri="{FF2B5EF4-FFF2-40B4-BE49-F238E27FC236}">
                <a16:creationId xmlns:a16="http://schemas.microsoft.com/office/drawing/2014/main" id="{D54CE751-477F-A86C-F045-ABC373395143}"/>
              </a:ext>
            </a:extLst>
          </p:cNvPr>
          <p:cNvSpPr/>
          <p:nvPr/>
        </p:nvSpPr>
        <p:spPr>
          <a:xfrm>
            <a:off x="6143541" y="2103715"/>
            <a:ext cx="576064" cy="288032"/>
          </a:xfrm>
          <a:prstGeom prst="ellipse">
            <a:avLst/>
          </a:prstGeom>
          <a:noFill/>
          <a:ln>
            <a:noFill/>
          </a:ln>
        </p:spPr>
        <p:style>
          <a:lnRef idx="2">
            <a:schemeClr val="dk1"/>
          </a:lnRef>
          <a:fillRef idx="1">
            <a:schemeClr val="lt1"/>
          </a:fillRef>
          <a:effectRef idx="0">
            <a:schemeClr val="dk1"/>
          </a:effectRef>
          <a:fontRef idx="minor">
            <a:schemeClr val="dk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all" spc="0" normalizeH="0" baseline="0" noProof="0" dirty="0">
                <a:ln>
                  <a:noFill/>
                </a:ln>
                <a:solidFill>
                  <a:prstClr val="black"/>
                </a:solidFill>
                <a:effectLst/>
                <a:uLnTx/>
                <a:uFillTx/>
                <a:latin typeface="Calibri"/>
                <a:ea typeface="ＭＳ Ｐゴシック" panose="020B0600070205080204" pitchFamily="50" charset="-128"/>
                <a:cs typeface="+mn-cs"/>
              </a:rPr>
              <a:t>5,754</a:t>
            </a:r>
            <a:endParaRPr kumimoji="1" lang="ja-JP" altLang="en-US" sz="800" b="1" i="0" u="none" strike="noStrike" kern="1200" cap="all"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円/楕円 8">
            <a:extLst>
              <a:ext uri="{FF2B5EF4-FFF2-40B4-BE49-F238E27FC236}">
                <a16:creationId xmlns:a16="http://schemas.microsoft.com/office/drawing/2014/main" id="{DEF4A089-F28C-1D98-9044-E3DCD7B9703D}"/>
              </a:ext>
            </a:extLst>
          </p:cNvPr>
          <p:cNvSpPr/>
          <p:nvPr/>
        </p:nvSpPr>
        <p:spPr>
          <a:xfrm>
            <a:off x="5136857" y="5700454"/>
            <a:ext cx="576064" cy="288032"/>
          </a:xfrm>
          <a:prstGeom prst="ellipse">
            <a:avLst/>
          </a:prstGeom>
          <a:noFill/>
          <a:ln>
            <a:noFill/>
          </a:ln>
        </p:spPr>
        <p:style>
          <a:lnRef idx="2">
            <a:schemeClr val="dk1"/>
          </a:lnRef>
          <a:fillRef idx="1">
            <a:schemeClr val="lt1"/>
          </a:fillRef>
          <a:effectRef idx="0">
            <a:schemeClr val="dk1"/>
          </a:effectRef>
          <a:fontRef idx="minor">
            <a:schemeClr val="dk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all" spc="0" normalizeH="0" baseline="0" noProof="0" dirty="0">
                <a:ln>
                  <a:noFill/>
                </a:ln>
                <a:solidFill>
                  <a:prstClr val="black"/>
                </a:solidFill>
                <a:effectLst/>
                <a:uLnTx/>
                <a:uFillTx/>
                <a:latin typeface="Calibri"/>
                <a:ea typeface="ＭＳ Ｐゴシック" panose="020B0600070205080204" pitchFamily="50" charset="-128"/>
                <a:cs typeface="+mn-cs"/>
              </a:rPr>
              <a:t>191</a:t>
            </a:r>
          </a:p>
        </p:txBody>
      </p:sp>
      <p:sp>
        <p:nvSpPr>
          <p:cNvPr id="27" name="円/楕円 8">
            <a:extLst>
              <a:ext uri="{FF2B5EF4-FFF2-40B4-BE49-F238E27FC236}">
                <a16:creationId xmlns:a16="http://schemas.microsoft.com/office/drawing/2014/main" id="{497D0C6C-06C5-03FF-5BB9-61930F19B24E}"/>
              </a:ext>
            </a:extLst>
          </p:cNvPr>
          <p:cNvSpPr/>
          <p:nvPr/>
        </p:nvSpPr>
        <p:spPr>
          <a:xfrm>
            <a:off x="5619131" y="5653471"/>
            <a:ext cx="576064" cy="288032"/>
          </a:xfrm>
          <a:prstGeom prst="ellipse">
            <a:avLst/>
          </a:prstGeom>
          <a:noFill/>
          <a:ln>
            <a:noFill/>
          </a:ln>
        </p:spPr>
        <p:style>
          <a:lnRef idx="2">
            <a:schemeClr val="dk1"/>
          </a:lnRef>
          <a:fillRef idx="1">
            <a:schemeClr val="lt1"/>
          </a:fillRef>
          <a:effectRef idx="0">
            <a:schemeClr val="dk1"/>
          </a:effectRef>
          <a:fontRef idx="minor">
            <a:schemeClr val="dk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all" spc="0" normalizeH="0" baseline="0" noProof="0" dirty="0">
                <a:ln>
                  <a:noFill/>
                </a:ln>
                <a:solidFill>
                  <a:prstClr val="black"/>
                </a:solidFill>
                <a:effectLst/>
                <a:uLnTx/>
                <a:uFillTx/>
                <a:latin typeface="Calibri"/>
                <a:ea typeface="ＭＳ Ｐゴシック" panose="020B0600070205080204" pitchFamily="50" charset="-128"/>
                <a:cs typeface="+mn-cs"/>
              </a:rPr>
              <a:t>234</a:t>
            </a:r>
          </a:p>
        </p:txBody>
      </p:sp>
      <p:sp>
        <p:nvSpPr>
          <p:cNvPr id="28" name="円/楕円 8">
            <a:extLst>
              <a:ext uri="{FF2B5EF4-FFF2-40B4-BE49-F238E27FC236}">
                <a16:creationId xmlns:a16="http://schemas.microsoft.com/office/drawing/2014/main" id="{41B25712-BEF0-143B-1F5A-C6C438DE0483}"/>
              </a:ext>
            </a:extLst>
          </p:cNvPr>
          <p:cNvSpPr/>
          <p:nvPr/>
        </p:nvSpPr>
        <p:spPr>
          <a:xfrm>
            <a:off x="6097317" y="5574073"/>
            <a:ext cx="576064" cy="288032"/>
          </a:xfrm>
          <a:prstGeom prst="ellipse">
            <a:avLst/>
          </a:prstGeom>
          <a:noFill/>
          <a:ln>
            <a:noFill/>
          </a:ln>
        </p:spPr>
        <p:style>
          <a:lnRef idx="2">
            <a:schemeClr val="dk1"/>
          </a:lnRef>
          <a:fillRef idx="1">
            <a:schemeClr val="lt1"/>
          </a:fillRef>
          <a:effectRef idx="0">
            <a:schemeClr val="dk1"/>
          </a:effectRef>
          <a:fontRef idx="minor">
            <a:schemeClr val="dk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all" spc="0" normalizeH="0" baseline="0" noProof="0" dirty="0">
                <a:ln>
                  <a:noFill/>
                </a:ln>
                <a:solidFill>
                  <a:prstClr val="black"/>
                </a:solidFill>
                <a:effectLst/>
                <a:uLnTx/>
                <a:uFillTx/>
                <a:latin typeface="Calibri"/>
                <a:ea typeface="ＭＳ Ｐゴシック" panose="020B0600070205080204" pitchFamily="50" charset="-128"/>
                <a:cs typeface="+mn-cs"/>
              </a:rPr>
              <a:t>310</a:t>
            </a:r>
          </a:p>
        </p:txBody>
      </p:sp>
      <p:sp>
        <p:nvSpPr>
          <p:cNvPr id="29" name="円/楕円 8">
            <a:extLst>
              <a:ext uri="{FF2B5EF4-FFF2-40B4-BE49-F238E27FC236}">
                <a16:creationId xmlns:a16="http://schemas.microsoft.com/office/drawing/2014/main" id="{E00FB4BA-8B22-4D13-F06E-42C597D58781}"/>
              </a:ext>
            </a:extLst>
          </p:cNvPr>
          <p:cNvSpPr/>
          <p:nvPr/>
        </p:nvSpPr>
        <p:spPr>
          <a:xfrm>
            <a:off x="6579591" y="5408448"/>
            <a:ext cx="576064" cy="288032"/>
          </a:xfrm>
          <a:prstGeom prst="ellipse">
            <a:avLst/>
          </a:prstGeom>
          <a:noFill/>
          <a:ln>
            <a:noFill/>
          </a:ln>
        </p:spPr>
        <p:style>
          <a:lnRef idx="2">
            <a:schemeClr val="dk1"/>
          </a:lnRef>
          <a:fillRef idx="1">
            <a:schemeClr val="lt1"/>
          </a:fillRef>
          <a:effectRef idx="0">
            <a:schemeClr val="dk1"/>
          </a:effectRef>
          <a:fontRef idx="minor">
            <a:schemeClr val="dk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all" spc="0" normalizeH="0" baseline="0" noProof="0" dirty="0">
                <a:ln>
                  <a:noFill/>
                </a:ln>
                <a:solidFill>
                  <a:prstClr val="black"/>
                </a:solidFill>
                <a:effectLst/>
                <a:uLnTx/>
                <a:uFillTx/>
                <a:latin typeface="Calibri"/>
                <a:ea typeface="ＭＳ Ｐゴシック" panose="020B0600070205080204" pitchFamily="50" charset="-128"/>
                <a:cs typeface="+mn-cs"/>
              </a:rPr>
              <a:t>465</a:t>
            </a:r>
          </a:p>
        </p:txBody>
      </p:sp>
      <p:sp>
        <p:nvSpPr>
          <p:cNvPr id="32" name="円/楕円 12">
            <a:extLst>
              <a:ext uri="{FF2B5EF4-FFF2-40B4-BE49-F238E27FC236}">
                <a16:creationId xmlns:a16="http://schemas.microsoft.com/office/drawing/2014/main" id="{7AC82FC3-E91A-21ED-ED71-055640FAE2E0}"/>
              </a:ext>
            </a:extLst>
          </p:cNvPr>
          <p:cNvSpPr/>
          <p:nvPr/>
        </p:nvSpPr>
        <p:spPr>
          <a:xfrm>
            <a:off x="7073439" y="5203029"/>
            <a:ext cx="546274" cy="389181"/>
          </a:xfrm>
          <a:prstGeom prst="ellipse">
            <a:avLst/>
          </a:prstGeom>
          <a:noFill/>
          <a:ln>
            <a:noFill/>
          </a:ln>
        </p:spPr>
        <p:style>
          <a:lnRef idx="2">
            <a:schemeClr val="dk1">
              <a:shade val="50000"/>
            </a:schemeClr>
          </a:lnRef>
          <a:fillRef idx="1">
            <a:schemeClr val="dk1"/>
          </a:fillRef>
          <a:effectRef idx="0">
            <a:schemeClr val="dk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545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7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見込</a:t>
            </a:r>
            <a:r>
              <a:rPr kumimoji="1" lang="en-US" altLang="ja-JP" sz="7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7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3" name="円/楕円 5">
            <a:extLst>
              <a:ext uri="{FF2B5EF4-FFF2-40B4-BE49-F238E27FC236}">
                <a16:creationId xmlns:a16="http://schemas.microsoft.com/office/drawing/2014/main" id="{A9D5F8C2-096D-E24B-67F6-6153EE077314}"/>
              </a:ext>
            </a:extLst>
          </p:cNvPr>
          <p:cNvSpPr/>
          <p:nvPr/>
        </p:nvSpPr>
        <p:spPr>
          <a:xfrm>
            <a:off x="7512959" y="5238744"/>
            <a:ext cx="677567" cy="23735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00" cap="none" spc="0" normalizeH="0" baseline="0" noProof="0" dirty="0">
                <a:ln>
                  <a:noFill/>
                </a:ln>
                <a:solidFill>
                  <a:prstClr val="black"/>
                </a:solidFill>
                <a:effectLst/>
                <a:uLnTx/>
                <a:uFillTx/>
                <a:latin typeface="Calibri"/>
                <a:ea typeface="ＭＳ Ｐゴシック" panose="020B0600070205080204" pitchFamily="50" charset="-128"/>
                <a:cs typeface="+mn-cs"/>
              </a:rPr>
              <a:t>573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00" cap="none" spc="0" normalizeH="0" baseline="0" noProof="0" dirty="0">
                <a:ln>
                  <a:noFill/>
                </a:ln>
                <a:solidFill>
                  <a:prstClr val="black"/>
                </a:solidFill>
                <a:effectLst/>
                <a:uLnTx/>
                <a:uFillTx/>
                <a:latin typeface="Calibri"/>
                <a:ea typeface="ＭＳ Ｐゴシック" panose="020B0600070205080204" pitchFamily="50" charset="-128"/>
                <a:cs typeface="+mn-cs"/>
              </a:rPr>
              <a:t>（推計）</a:t>
            </a:r>
            <a:endParaRPr kumimoji="1" lang="en-US" altLang="ja-JP" sz="700" b="1" i="0" u="none" strike="noStrike" kern="1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1" name="円/楕円 5">
            <a:extLst>
              <a:ext uri="{FF2B5EF4-FFF2-40B4-BE49-F238E27FC236}">
                <a16:creationId xmlns:a16="http://schemas.microsoft.com/office/drawing/2014/main" id="{9693406D-10C4-52C6-258C-658048C04A73}"/>
              </a:ext>
            </a:extLst>
          </p:cNvPr>
          <p:cNvSpPr/>
          <p:nvPr/>
        </p:nvSpPr>
        <p:spPr>
          <a:xfrm>
            <a:off x="7977017" y="5207134"/>
            <a:ext cx="677567" cy="23735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00" cap="none" spc="0" normalizeH="0" baseline="0" noProof="0" dirty="0">
                <a:ln>
                  <a:noFill/>
                </a:ln>
                <a:solidFill>
                  <a:prstClr val="black"/>
                </a:solidFill>
                <a:effectLst/>
                <a:uLnTx/>
                <a:uFillTx/>
                <a:latin typeface="Calibri"/>
                <a:ea typeface="ＭＳ Ｐゴシック" panose="020B0600070205080204" pitchFamily="50" charset="-128"/>
                <a:cs typeface="+mn-cs"/>
              </a:rPr>
              <a:t>601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00" cap="none" spc="0" normalizeH="0" baseline="0" noProof="0" dirty="0">
                <a:ln>
                  <a:noFill/>
                </a:ln>
                <a:solidFill>
                  <a:prstClr val="black"/>
                </a:solidFill>
                <a:effectLst/>
                <a:uLnTx/>
                <a:uFillTx/>
                <a:latin typeface="Calibri"/>
                <a:ea typeface="ＭＳ Ｐゴシック" panose="020B0600070205080204" pitchFamily="50" charset="-128"/>
                <a:cs typeface="+mn-cs"/>
              </a:rPr>
              <a:t>（推計）</a:t>
            </a:r>
            <a:endParaRPr kumimoji="1" lang="en-US" altLang="ja-JP" sz="700" b="1" i="0" u="none" strike="noStrike" kern="1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5" name="円/楕円 5">
            <a:extLst>
              <a:ext uri="{FF2B5EF4-FFF2-40B4-BE49-F238E27FC236}">
                <a16:creationId xmlns:a16="http://schemas.microsoft.com/office/drawing/2014/main" id="{42773B38-24DE-32F8-A065-BC171510A323}"/>
              </a:ext>
            </a:extLst>
          </p:cNvPr>
          <p:cNvSpPr/>
          <p:nvPr/>
        </p:nvSpPr>
        <p:spPr>
          <a:xfrm>
            <a:off x="8466433" y="5175524"/>
            <a:ext cx="677567" cy="23735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00" cap="none" spc="0" normalizeH="0" baseline="0" noProof="0" dirty="0">
                <a:ln>
                  <a:noFill/>
                </a:ln>
                <a:solidFill>
                  <a:prstClr val="black"/>
                </a:solidFill>
                <a:effectLst/>
                <a:uLnTx/>
                <a:uFillTx/>
                <a:latin typeface="Calibri"/>
                <a:ea typeface="ＭＳ Ｐゴシック" panose="020B0600070205080204" pitchFamily="50" charset="-128"/>
                <a:cs typeface="+mn-cs"/>
              </a:rPr>
              <a:t>631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00" cap="none" spc="0" normalizeH="0" baseline="0" noProof="0" dirty="0">
                <a:ln>
                  <a:noFill/>
                </a:ln>
                <a:solidFill>
                  <a:prstClr val="black"/>
                </a:solidFill>
                <a:effectLst/>
                <a:uLnTx/>
                <a:uFillTx/>
                <a:latin typeface="Calibri"/>
                <a:ea typeface="ＭＳ Ｐゴシック" panose="020B0600070205080204" pitchFamily="50" charset="-128"/>
                <a:cs typeface="+mn-cs"/>
              </a:rPr>
              <a:t>（推計）</a:t>
            </a:r>
            <a:endParaRPr kumimoji="1" lang="en-US" altLang="ja-JP" sz="700" b="1" i="0" u="none" strike="noStrike" kern="1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額縁 2">
            <a:extLst>
              <a:ext uri="{FF2B5EF4-FFF2-40B4-BE49-F238E27FC236}">
                <a16:creationId xmlns:a16="http://schemas.microsoft.com/office/drawing/2014/main" id="{1C1F4274-5051-0FF9-AAEA-921066B3FDBC}"/>
              </a:ext>
            </a:extLst>
          </p:cNvPr>
          <p:cNvSpPr/>
          <p:nvPr/>
        </p:nvSpPr>
        <p:spPr>
          <a:xfrm>
            <a:off x="384591" y="4879527"/>
            <a:ext cx="4115402" cy="299591"/>
          </a:xfrm>
          <a:prstGeom prst="bevel">
            <a:avLst>
              <a:gd name="adj" fmla="val 6618"/>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20000"/>
              </a:spcBef>
              <a:spcAft>
                <a:spcPts val="0"/>
              </a:spcAft>
              <a:buClr>
                <a:srgbClr val="44546A"/>
              </a:buClr>
              <a:buSzPct val="70000"/>
              <a:buFont typeface="Wingdings" pitchFamily="2" charset="2"/>
              <a:buNone/>
              <a:tabLst/>
              <a:defRPr/>
            </a:pPr>
            <a:r>
              <a:rPr kumimoji="0"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コスト縮減の取り組み</a:t>
            </a:r>
          </a:p>
        </p:txBody>
      </p:sp>
      <p:sp>
        <p:nvSpPr>
          <p:cNvPr id="6" name="正方形/長方形 5">
            <a:extLst>
              <a:ext uri="{FF2B5EF4-FFF2-40B4-BE49-F238E27FC236}">
                <a16:creationId xmlns:a16="http://schemas.microsoft.com/office/drawing/2014/main" id="{57B56C01-A9A4-D5D9-F3E8-6ED8D3345233}"/>
              </a:ext>
            </a:extLst>
          </p:cNvPr>
          <p:cNvSpPr/>
          <p:nvPr/>
        </p:nvSpPr>
        <p:spPr>
          <a:xfrm>
            <a:off x="429482" y="5120035"/>
            <a:ext cx="4089251" cy="541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安価な電力会社との契約、閑散期において燻蒸上屋を一般上屋として使用することによる使用料の暫定設定　等</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endParaRPr kumimoji="0" lang="ja-JP"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4" name="角丸四角形 5">
            <a:extLst>
              <a:ext uri="{FF2B5EF4-FFF2-40B4-BE49-F238E27FC236}">
                <a16:creationId xmlns:a16="http://schemas.microsoft.com/office/drawing/2014/main" id="{A48F299E-B0AB-25BE-BA9B-AA4ECBB6133E}"/>
              </a:ext>
            </a:extLst>
          </p:cNvPr>
          <p:cNvSpPr/>
          <p:nvPr/>
        </p:nvSpPr>
        <p:spPr>
          <a:xfrm>
            <a:off x="1889536" y="677039"/>
            <a:ext cx="7146960" cy="4320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社会情勢等の変化の中にあっても、施設及び設備の修繕を計画的に実施し、大阪府や荷受業者等との連携を図りながら、安全かつ安定的な青果物供給に貢献する。</a:t>
            </a:r>
          </a:p>
        </p:txBody>
      </p:sp>
      <p:pic>
        <p:nvPicPr>
          <p:cNvPr id="15" name="図 14">
            <a:extLst>
              <a:ext uri="{FF2B5EF4-FFF2-40B4-BE49-F238E27FC236}">
                <a16:creationId xmlns:a16="http://schemas.microsoft.com/office/drawing/2014/main" id="{D31A7590-10C5-48E5-A6C4-2EDB31BAA90B}"/>
              </a:ext>
            </a:extLst>
          </p:cNvPr>
          <p:cNvPicPr>
            <a:picLocks noChangeAspect="1"/>
          </p:cNvPicPr>
          <p:nvPr/>
        </p:nvPicPr>
        <p:blipFill>
          <a:blip r:embed="rId5"/>
          <a:stretch>
            <a:fillRect/>
          </a:stretch>
        </p:blipFill>
        <p:spPr>
          <a:xfrm>
            <a:off x="4627607" y="4963797"/>
            <a:ext cx="4724809" cy="1518036"/>
          </a:xfrm>
          <a:prstGeom prst="rect">
            <a:avLst/>
          </a:prstGeom>
        </p:spPr>
      </p:pic>
    </p:spTree>
    <p:extLst>
      <p:ext uri="{BB962C8B-B14F-4D97-AF65-F5344CB8AC3E}">
        <p14:creationId xmlns:p14="http://schemas.microsoft.com/office/powerpoint/2010/main" val="1969252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EF32494-DB59-43DE-8BAB-9241C7A3C738}"/>
              </a:ext>
            </a:extLst>
          </p:cNvPr>
          <p:cNvPicPr>
            <a:picLocks noChangeAspect="1"/>
          </p:cNvPicPr>
          <p:nvPr/>
        </p:nvPicPr>
        <p:blipFill>
          <a:blip r:embed="rId3"/>
          <a:stretch>
            <a:fillRect/>
          </a:stretch>
        </p:blipFill>
        <p:spPr>
          <a:xfrm>
            <a:off x="6567955" y="5359589"/>
            <a:ext cx="1755800" cy="1365622"/>
          </a:xfrm>
          <a:prstGeom prst="rect">
            <a:avLst/>
          </a:prstGeom>
        </p:spPr>
      </p:pic>
      <p:sp>
        <p:nvSpPr>
          <p:cNvPr id="2" name="スライド番号プレースホルダー 1"/>
          <p:cNvSpPr>
            <a:spLocks noGrp="1"/>
          </p:cNvSpPr>
          <p:nvPr>
            <p:ph type="sldNum" sz="quarter" idx="12"/>
          </p:nvPr>
        </p:nvSpPr>
        <p:spPr>
          <a:xfrm>
            <a:off x="6979096" y="6360086"/>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B21EB4-9322-4A09-97C5-7DA98A3CE775}" type="slidenum">
              <a:rPr kumimoji="0" lang="en-US" altLang="ja-JP"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ja-JP"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正方形/長方形 7"/>
          <p:cNvSpPr/>
          <p:nvPr/>
        </p:nvSpPr>
        <p:spPr>
          <a:xfrm>
            <a:off x="409134" y="3501008"/>
            <a:ext cx="4142518" cy="1463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0"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利用ニーズに合わせたきめ細やかな料金設定</a:t>
            </a:r>
            <a:endPar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貸し出す面積を１</a:t>
            </a:r>
            <a:r>
              <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ha</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から選択可能とすることで、小規模</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から中規模イベントに合わせた料金選択が可能</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・利用者にとってわかりやすい料金設定</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ts val="600"/>
              </a:lnSpc>
              <a:spcBef>
                <a:spcPts val="0"/>
              </a:spcBef>
              <a:spcAft>
                <a:spcPts val="0"/>
              </a:spcAft>
              <a:buClrTx/>
              <a:buSzTx/>
              <a:buFontTx/>
              <a:buNone/>
              <a:tabLst/>
              <a:defRPr/>
            </a:pPr>
            <a:endParaRPr kumimoji="0" lang="en-US" altLang="ja-JP" sz="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年間を通した活用</a:t>
            </a:r>
            <a:endPar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・既存に加え、新しいステークホルダーの参画やこれまで</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実施のない期間におけるイベント誘致</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417" name="Rectangle 8"/>
          <p:cNvSpPr>
            <a:spLocks noChangeArrowheads="1"/>
          </p:cNvSpPr>
          <p:nvPr/>
        </p:nvSpPr>
        <p:spPr bwMode="auto">
          <a:xfrm>
            <a:off x="417508" y="5229200"/>
            <a:ext cx="4082484" cy="163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lgn="ctr">
                <a:solidFill>
                  <a:srgbClr val="000000"/>
                </a:solidFill>
                <a:prstDash val="sysDot"/>
                <a:miter lim="800000"/>
                <a:headEnd/>
                <a:tailEnd/>
              </a14:hiddenLine>
            </a:ext>
          </a:extLst>
        </p:spPr>
        <p:txBody>
          <a:bodyPr lIns="90000"/>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来場者にとって利用しやすく、安全性を高める建物配置</a:t>
            </a:r>
            <a:endPar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・トイレ、詰所は、多目的緑地と多目的広場の中間地点</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に配置</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・イベント時に常駐する詰所に、多目的広場と多目的緑</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地の双方に対して監視窓を設置</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ts val="600"/>
              </a:lnSpc>
              <a:spcBef>
                <a:spcPts val="0"/>
              </a:spcBef>
              <a:spcAft>
                <a:spcPts val="0"/>
              </a:spcAft>
              <a:buClrTx/>
              <a:buSzTx/>
              <a:buFontTx/>
              <a:buNone/>
              <a:tabLst/>
              <a:defRPr/>
            </a:pPr>
            <a:endParaRPr kumimoji="0"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プロモーションプラットフォームによる運営管理</a:t>
            </a:r>
            <a:endParaRPr kumimoji="0"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・弊社と泉大津フェニックスに関わる団体を協力メンバー</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としてプロモーションを実施</a:t>
            </a:r>
            <a:endParaRPr kumimoji="0"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 name="Rectangle 1034">
            <a:extLst>
              <a:ext uri="{FF2B5EF4-FFF2-40B4-BE49-F238E27FC236}">
                <a16:creationId xmlns:a16="http://schemas.microsoft.com/office/drawing/2014/main" id="{7C0633E6-C1B3-430E-971E-7390E6DCFE16}"/>
              </a:ext>
            </a:extLst>
          </p:cNvPr>
          <p:cNvSpPr txBox="1">
            <a:spLocks noChangeArrowheads="1"/>
          </p:cNvSpPr>
          <p:nvPr/>
        </p:nvSpPr>
        <p:spPr bwMode="auto">
          <a:xfrm>
            <a:off x="442585" y="729435"/>
            <a:ext cx="1728000" cy="358775"/>
          </a:xfrm>
          <a:prstGeom prst="rect">
            <a:avLst/>
          </a:prstGeom>
          <a:solidFill>
            <a:schemeClr val="accent5"/>
          </a:solidFill>
          <a:ln>
            <a:noFill/>
          </a:ln>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auto" latinLnBrk="0" hangingPunct="1">
              <a:lnSpc>
                <a:spcPts val="2000"/>
              </a:lnSpc>
              <a:spcBef>
                <a:spcPct val="0"/>
              </a:spcBef>
              <a:spcAft>
                <a:spcPts val="0"/>
              </a:spcAft>
              <a:buClr>
                <a:srgbClr val="44546A"/>
              </a:buClr>
              <a:buSzPct val="70000"/>
              <a:buFont typeface="Wingdings" pitchFamily="2" charset="2"/>
              <a:buNone/>
              <a:tabLst/>
              <a:defRPr/>
            </a:pPr>
            <a:r>
              <a:rPr kumimoji="1" lang="zh-TW" altLang="en-US"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j-cs"/>
              </a:rPr>
              <a:t>緑地運営事業</a:t>
            </a:r>
            <a:endParaRPr kumimoji="1" lang="ja-JP" altLang="en-US"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12" name="額縁 2">
            <a:extLst>
              <a:ext uri="{FF2B5EF4-FFF2-40B4-BE49-F238E27FC236}">
                <a16:creationId xmlns:a16="http://schemas.microsoft.com/office/drawing/2014/main" id="{C1C0B3E8-8CC7-44F8-8B31-80367D7668B4}"/>
              </a:ext>
            </a:extLst>
          </p:cNvPr>
          <p:cNvSpPr/>
          <p:nvPr/>
        </p:nvSpPr>
        <p:spPr>
          <a:xfrm>
            <a:off x="323529" y="1124744"/>
            <a:ext cx="4176464" cy="299591"/>
          </a:xfrm>
          <a:prstGeom prst="bevel">
            <a:avLst>
              <a:gd name="adj" fmla="val 6618"/>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20000"/>
              </a:spcBef>
              <a:spcAft>
                <a:spcPts val="0"/>
              </a:spcAft>
              <a:buClr>
                <a:srgbClr val="44546A"/>
              </a:buClr>
              <a:buSzPct val="70000"/>
              <a:buFont typeface="Wingdings" pitchFamily="2" charset="2"/>
              <a:buNone/>
              <a:tabLst/>
              <a:defRPr/>
            </a:pPr>
            <a:r>
              <a:rPr kumimoji="0"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泉大津フェニックスの多目的緑地・広場の魅力・利便性の向上</a:t>
            </a:r>
          </a:p>
        </p:txBody>
      </p:sp>
      <p:sp>
        <p:nvSpPr>
          <p:cNvPr id="17" name="Rectangle 1034">
            <a:extLst>
              <a:ext uri="{FF2B5EF4-FFF2-40B4-BE49-F238E27FC236}">
                <a16:creationId xmlns:a16="http://schemas.microsoft.com/office/drawing/2014/main" id="{F2D0B6CF-0E6D-4771-B316-7BE07B6E2EFB}"/>
              </a:ext>
            </a:extLst>
          </p:cNvPr>
          <p:cNvSpPr>
            <a:spLocks noGrp="1" noChangeArrowheads="1"/>
          </p:cNvSpPr>
          <p:nvPr>
            <p:ph type="title"/>
          </p:nvPr>
        </p:nvSpPr>
        <p:spPr>
          <a:xfrm>
            <a:off x="1" y="0"/>
            <a:ext cx="4427984" cy="532800"/>
          </a:xfrm>
        </p:spPr>
        <p:txBody>
          <a:bodyPr wrap="none" rtlCol="0" anchor="b">
            <a:noAutofit/>
          </a:bodyPr>
          <a:lstStyle/>
          <a:p>
            <a:pPr algn="l" eaLnBrk="1" fontAlgn="auto" hangingPunct="1">
              <a:spcAft>
                <a:spcPts val="0"/>
              </a:spcAft>
              <a:defRPr/>
            </a:pPr>
            <a:r>
              <a:rPr lang="en-US" altLang="ja-JP" sz="2800" dirty="0">
                <a:latin typeface="+mj-ea"/>
              </a:rPr>
              <a:t>Ⅵ</a:t>
            </a:r>
            <a:r>
              <a:rPr lang="ja-JP" altLang="en-US" sz="2800" dirty="0">
                <a:latin typeface="+mj-ea"/>
              </a:rPr>
              <a:t>　個別事業計画</a:t>
            </a:r>
            <a:endParaRPr lang="ja-JP" altLang="en-US" sz="1800" dirty="0">
              <a:latin typeface="+mj-ea"/>
            </a:endParaRPr>
          </a:p>
        </p:txBody>
      </p:sp>
      <p:sp>
        <p:nvSpPr>
          <p:cNvPr id="19" name="額縁 2">
            <a:extLst>
              <a:ext uri="{FF2B5EF4-FFF2-40B4-BE49-F238E27FC236}">
                <a16:creationId xmlns:a16="http://schemas.microsoft.com/office/drawing/2014/main" id="{B2D3CB12-BF48-4B4F-BB67-032ACD23925E}"/>
              </a:ext>
            </a:extLst>
          </p:cNvPr>
          <p:cNvSpPr/>
          <p:nvPr/>
        </p:nvSpPr>
        <p:spPr>
          <a:xfrm>
            <a:off x="384592" y="3212976"/>
            <a:ext cx="4115402" cy="299591"/>
          </a:xfrm>
          <a:prstGeom prst="bevel">
            <a:avLst>
              <a:gd name="adj" fmla="val 6618"/>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20000"/>
              </a:spcBef>
              <a:spcAft>
                <a:spcPts val="0"/>
              </a:spcAft>
              <a:buClr>
                <a:srgbClr val="44546A"/>
              </a:buClr>
              <a:buSzPct val="70000"/>
              <a:buFont typeface="Wingdings" pitchFamily="2" charset="2"/>
              <a:buNone/>
              <a:tabLst/>
              <a:defRPr/>
            </a:pPr>
            <a:r>
              <a:rPr kumimoji="0"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多目的緑地・広場へのニーズの多様化への対応</a:t>
            </a:r>
          </a:p>
        </p:txBody>
      </p:sp>
      <p:sp>
        <p:nvSpPr>
          <p:cNvPr id="20" name="額縁 2">
            <a:extLst>
              <a:ext uri="{FF2B5EF4-FFF2-40B4-BE49-F238E27FC236}">
                <a16:creationId xmlns:a16="http://schemas.microsoft.com/office/drawing/2014/main" id="{18ADC6F3-5097-4DCC-B8F5-E52D533A7385}"/>
              </a:ext>
            </a:extLst>
          </p:cNvPr>
          <p:cNvSpPr/>
          <p:nvPr/>
        </p:nvSpPr>
        <p:spPr>
          <a:xfrm>
            <a:off x="408511" y="4941168"/>
            <a:ext cx="4115402" cy="299591"/>
          </a:xfrm>
          <a:prstGeom prst="bevel">
            <a:avLst>
              <a:gd name="adj" fmla="val 6618"/>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20000"/>
              </a:spcBef>
              <a:spcAft>
                <a:spcPts val="0"/>
              </a:spcAft>
              <a:buClr>
                <a:srgbClr val="44546A"/>
              </a:buClr>
              <a:buSzPct val="70000"/>
              <a:buFont typeface="Wingdings" pitchFamily="2" charset="2"/>
              <a:buNone/>
              <a:tabLst/>
              <a:defRPr/>
            </a:pPr>
            <a:r>
              <a:rPr kumimoji="0"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民間の知識やノウハウを活かしたより良い運営管理</a:t>
            </a:r>
          </a:p>
        </p:txBody>
      </p:sp>
      <p:sp>
        <p:nvSpPr>
          <p:cNvPr id="22" name="正方形/長方形 21">
            <a:extLst>
              <a:ext uri="{FF2B5EF4-FFF2-40B4-BE49-F238E27FC236}">
                <a16:creationId xmlns:a16="http://schemas.microsoft.com/office/drawing/2014/main" id="{BA4E20EE-BCBE-4198-9FE3-90B551121098}"/>
              </a:ext>
            </a:extLst>
          </p:cNvPr>
          <p:cNvSpPr/>
          <p:nvPr/>
        </p:nvSpPr>
        <p:spPr>
          <a:xfrm>
            <a:off x="395536" y="728210"/>
            <a:ext cx="45719"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8" name="Rectangle 8">
            <a:extLst>
              <a:ext uri="{FF2B5EF4-FFF2-40B4-BE49-F238E27FC236}">
                <a16:creationId xmlns:a16="http://schemas.microsoft.com/office/drawing/2014/main" id="{F0A4CCF3-8F96-4135-93C5-9F31638DD08D}"/>
              </a:ext>
            </a:extLst>
          </p:cNvPr>
          <p:cNvSpPr>
            <a:spLocks noChangeArrowheads="1"/>
          </p:cNvSpPr>
          <p:nvPr/>
        </p:nvSpPr>
        <p:spPr bwMode="auto">
          <a:xfrm>
            <a:off x="418395" y="1412776"/>
            <a:ext cx="4072600" cy="1766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lgn="ctr">
                <a:solidFill>
                  <a:srgbClr val="000000"/>
                </a:solidFill>
                <a:prstDash val="sysDot"/>
                <a:miter lim="800000"/>
                <a:headEnd/>
                <a:tailEnd/>
              </a14:hiddenLine>
            </a:ext>
          </a:extLst>
        </p:spPr>
        <p:txBody>
          <a:bodyPr lIns="90000"/>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0"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港湾エリアと市街地を繋ぐことによる回遊性の向上</a:t>
            </a: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・助松埠頭やシーパスパークとの連携強化</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・泉大津フェニックスの利用メリットをわかりやすく発信</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・地元市との連携による泉大津フェニックスの活用向上</a:t>
            </a:r>
          </a:p>
          <a:p>
            <a:pPr marL="266700" marR="0" lvl="0" indent="-266700" algn="l" defTabSz="914400" rtl="0" eaLnBrk="1" fontAlgn="auto" latinLnBrk="0" hangingPunct="1">
              <a:lnSpc>
                <a:spcPts val="600"/>
              </a:lnSpc>
              <a:spcBef>
                <a:spcPts val="0"/>
              </a:spcBef>
              <a:spcAft>
                <a:spcPts val="0"/>
              </a:spcAft>
              <a:buClrTx/>
              <a:buSzTx/>
              <a:buFontTx/>
              <a:buNone/>
              <a:tabLst/>
              <a:defRPr/>
            </a:pPr>
            <a:endParaRPr kumimoji="0" lang="en-US" altLang="ja-JP" sz="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0"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泉大津フェニックスの認知度向上</a:t>
            </a: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・利用シーンがイメージしやすく、利用料金や利用可能</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日を開示するなど、わかりやすいホームページの作成</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・フォトスポットを作成することで、ＳＮＳを通して、泉大津</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フェニックスの認知度拡大</a:t>
            </a:r>
            <a:endParaRPr kumimoji="0"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0" name="正方形/長方形 39">
            <a:extLst>
              <a:ext uri="{FF2B5EF4-FFF2-40B4-BE49-F238E27FC236}">
                <a16:creationId xmlns:a16="http://schemas.microsoft.com/office/drawing/2014/main" id="{5A479A9A-EA07-4976-B166-77ECD73AD779}"/>
              </a:ext>
            </a:extLst>
          </p:cNvPr>
          <p:cNvSpPr/>
          <p:nvPr/>
        </p:nvSpPr>
        <p:spPr>
          <a:xfrm>
            <a:off x="0" y="540000"/>
            <a:ext cx="9144000" cy="107950"/>
          </a:xfrm>
          <a:prstGeom prst="rect">
            <a:avLst/>
          </a:prstGeom>
          <a:gradFill flip="none" rotWithShape="1">
            <a:gsLst>
              <a:gs pos="3000">
                <a:srgbClr val="0070C0"/>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20000"/>
              </a:spcBef>
              <a:spcAft>
                <a:spcPts val="0"/>
              </a:spcAft>
              <a:buClr>
                <a:srgbClr val="44546A"/>
              </a:buClr>
              <a:buSzPct val="70000"/>
              <a:buFont typeface="Wingdings" pitchFamily="2" charset="2"/>
              <a:buNone/>
              <a:tabLst/>
              <a:defRPr/>
            </a:pPr>
            <a:endParaRPr kumimoji="0"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42" name="図 41">
            <a:extLst>
              <a:ext uri="{FF2B5EF4-FFF2-40B4-BE49-F238E27FC236}">
                <a16:creationId xmlns:a16="http://schemas.microsoft.com/office/drawing/2014/main" id="{75E34EBE-F1C4-4ACA-9DAF-67BD37A4373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35540" y="-64703"/>
            <a:ext cx="720561" cy="580275"/>
          </a:xfrm>
          <a:prstGeom prst="rect">
            <a:avLst/>
          </a:prstGeom>
        </p:spPr>
      </p:pic>
      <p:grpSp>
        <p:nvGrpSpPr>
          <p:cNvPr id="21" name="グループ化 20">
            <a:extLst>
              <a:ext uri="{FF2B5EF4-FFF2-40B4-BE49-F238E27FC236}">
                <a16:creationId xmlns:a16="http://schemas.microsoft.com/office/drawing/2014/main" id="{142FA970-33D9-FD28-2871-2F47DC46A023}"/>
              </a:ext>
            </a:extLst>
          </p:cNvPr>
          <p:cNvGrpSpPr/>
          <p:nvPr/>
        </p:nvGrpSpPr>
        <p:grpSpPr>
          <a:xfrm>
            <a:off x="4534383" y="1062141"/>
            <a:ext cx="4566336" cy="1340489"/>
            <a:chOff x="4792216" y="4963585"/>
            <a:chExt cx="5129822" cy="1505905"/>
          </a:xfrm>
        </p:grpSpPr>
        <p:pic>
          <p:nvPicPr>
            <p:cNvPr id="15" name="図 14" descr="スキー場のゲレンデにいる人たち&#10;&#10;中程度の精度で自動的に生成された説明">
              <a:extLst>
                <a:ext uri="{FF2B5EF4-FFF2-40B4-BE49-F238E27FC236}">
                  <a16:creationId xmlns:a16="http://schemas.microsoft.com/office/drawing/2014/main" id="{AF5A9275-2E35-8AC1-7AAF-4C1C9ED1F1A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bwMode="auto">
            <a:xfrm>
              <a:off x="4792216" y="5046770"/>
              <a:ext cx="5129822" cy="1422720"/>
            </a:xfrm>
            <a:prstGeom prst="rect">
              <a:avLst/>
            </a:prstGeom>
            <a:ln>
              <a:noFill/>
            </a:ln>
            <a:extLst>
              <a:ext uri="{53640926-AAD7-44D8-BBD7-CCE9431645EC}">
                <a14:shadowObscured xmlns:a14="http://schemas.microsoft.com/office/drawing/2010/main"/>
              </a:ext>
            </a:extLst>
          </p:spPr>
        </p:pic>
        <p:sp>
          <p:nvSpPr>
            <p:cNvPr id="16" name="Google Shape;198;p16">
              <a:extLst>
                <a:ext uri="{FF2B5EF4-FFF2-40B4-BE49-F238E27FC236}">
                  <a16:creationId xmlns:a16="http://schemas.microsoft.com/office/drawing/2014/main" id="{8EB229CA-88DA-21B1-F773-DD9F5708272A}"/>
                </a:ext>
              </a:extLst>
            </p:cNvPr>
            <p:cNvSpPr txBox="1"/>
            <p:nvPr/>
          </p:nvSpPr>
          <p:spPr>
            <a:xfrm>
              <a:off x="4792216" y="4963585"/>
              <a:ext cx="4973014" cy="401356"/>
            </a:xfrm>
            <a:prstGeom prst="rect">
              <a:avLst/>
            </a:prstGeom>
            <a:noFill/>
            <a:ln>
              <a:noFill/>
            </a:ln>
          </p:spPr>
          <p:txBody>
            <a:bodyPr spcFirstLastPara="1" wrap="square" lIns="77410" tIns="77410" rIns="77410" bIns="77410" anchor="t" anchorCtr="0">
              <a:spAutoFit/>
            </a:bodyPr>
            <a:lstStyle/>
            <a:p>
              <a:pPr marL="0" marR="0" lvl="0" indent="0" algn="just" defTabSz="914400" rtl="0" eaLnBrk="1" fontAlgn="auto" latinLnBrk="0" hangingPunct="1">
                <a:lnSpc>
                  <a:spcPts val="15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srgbClr val="000000"/>
                  </a:solidFill>
                  <a:effectLst/>
                  <a:uLnTx/>
                  <a:uFillTx/>
                  <a:latin typeface="Century" panose="02040604050505020304" pitchFamily="18" charset="0"/>
                  <a:ea typeface="HGP創英角ｺﾞｼｯｸUB" panose="020B0900000000000000" pitchFamily="50" charset="-128"/>
                  <a:cs typeface="Times New Roman" panose="02020603050405020304" pitchFamily="18" charset="0"/>
                </a:rPr>
                <a:t>植栽によるエントランスの創出と炊事場、トイレ、詰所機能が一体となった施設の設置</a:t>
              </a:r>
              <a:endParaRPr kumimoji="0" lang="ja-JP" altLang="en-US" sz="6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grpSp>
      <p:pic>
        <p:nvPicPr>
          <p:cNvPr id="3" name="図 2">
            <a:extLst>
              <a:ext uri="{FF2B5EF4-FFF2-40B4-BE49-F238E27FC236}">
                <a16:creationId xmlns:a16="http://schemas.microsoft.com/office/drawing/2014/main" id="{F70D9C0C-3E93-EEC5-9DB3-0EBFA6F419E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bwMode="auto">
          <a:xfrm>
            <a:off x="6722608" y="2734247"/>
            <a:ext cx="2357653" cy="1603903"/>
          </a:xfrm>
          <a:prstGeom prst="rect">
            <a:avLst/>
          </a:prstGeom>
          <a:noFill/>
          <a:ln>
            <a:noFill/>
          </a:ln>
          <a:extLst>
            <a:ext uri="{53640926-AAD7-44D8-BBD7-CCE9431645EC}">
              <a14:shadowObscured xmlns:a14="http://schemas.microsoft.com/office/drawing/2010/main"/>
            </a:ext>
          </a:extLst>
        </p:spPr>
      </p:pic>
      <p:sp>
        <p:nvSpPr>
          <p:cNvPr id="7" name="Google Shape;198;p16">
            <a:extLst>
              <a:ext uri="{FF2B5EF4-FFF2-40B4-BE49-F238E27FC236}">
                <a16:creationId xmlns:a16="http://schemas.microsoft.com/office/drawing/2014/main" id="{47F8F44C-1A9E-D0FD-E148-5A3EA88B6AEA}"/>
              </a:ext>
            </a:extLst>
          </p:cNvPr>
          <p:cNvSpPr txBox="1"/>
          <p:nvPr/>
        </p:nvSpPr>
        <p:spPr>
          <a:xfrm>
            <a:off x="6921251" y="4364461"/>
            <a:ext cx="2293482" cy="446837"/>
          </a:xfrm>
          <a:prstGeom prst="rect">
            <a:avLst/>
          </a:prstGeom>
          <a:noFill/>
          <a:ln>
            <a:noFill/>
          </a:ln>
        </p:spPr>
        <p:txBody>
          <a:bodyPr spcFirstLastPara="1" wrap="square" lIns="77410" tIns="77410" rIns="77410" bIns="77410" anchor="t" anchorCtr="0">
            <a:noAutofit/>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利便増進機能と安全機能を</a:t>
            </a:r>
            <a:endParaRPr kumimoji="0" lang="ja-JP" altLang="en-US" sz="18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ctr" defTabSz="914400" rtl="0" eaLnBrk="1" fontAlgn="auto" latinLnBrk="0" hangingPunct="1">
              <a:lnSpc>
                <a:spcPts val="13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かねそなえた施設図面</a:t>
            </a:r>
            <a:endParaRPr kumimoji="0" lang="ja-JP" altLang="en-US" sz="18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23" name="グループ化 22">
            <a:extLst>
              <a:ext uri="{FF2B5EF4-FFF2-40B4-BE49-F238E27FC236}">
                <a16:creationId xmlns:a16="http://schemas.microsoft.com/office/drawing/2014/main" id="{9522EFC2-F62D-7932-2BDF-E63705E569B4}"/>
              </a:ext>
            </a:extLst>
          </p:cNvPr>
          <p:cNvGrpSpPr/>
          <p:nvPr/>
        </p:nvGrpSpPr>
        <p:grpSpPr>
          <a:xfrm>
            <a:off x="4607648" y="2416708"/>
            <a:ext cx="3881490" cy="3683656"/>
            <a:chOff x="304133" y="2643436"/>
            <a:chExt cx="4282426" cy="4064157"/>
          </a:xfrm>
        </p:grpSpPr>
        <p:pic>
          <p:nvPicPr>
            <p:cNvPr id="24" name="図 23">
              <a:extLst>
                <a:ext uri="{FF2B5EF4-FFF2-40B4-BE49-F238E27FC236}">
                  <a16:creationId xmlns:a16="http://schemas.microsoft.com/office/drawing/2014/main" id="{D3286DF9-F58B-7041-5E7D-7218851A9AB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04133" y="3419759"/>
              <a:ext cx="2112295" cy="3287834"/>
            </a:xfrm>
            <a:prstGeom prst="rect">
              <a:avLst/>
            </a:prstGeom>
          </p:spPr>
        </p:pic>
        <p:sp>
          <p:nvSpPr>
            <p:cNvPr id="25" name="テキスト ボックス 22">
              <a:extLst>
                <a:ext uri="{FF2B5EF4-FFF2-40B4-BE49-F238E27FC236}">
                  <a16:creationId xmlns:a16="http://schemas.microsoft.com/office/drawing/2014/main" id="{2D25CAB6-5C81-5921-492E-B492FB5BEC91}"/>
                </a:ext>
              </a:extLst>
            </p:cNvPr>
            <p:cNvSpPr txBox="1"/>
            <p:nvPr/>
          </p:nvSpPr>
          <p:spPr>
            <a:xfrm>
              <a:off x="739632" y="3546543"/>
              <a:ext cx="859155" cy="41465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00" cap="none" spc="0" normalizeH="0" baseline="0" noProof="0" dirty="0">
                  <a:ln>
                    <a:noFill/>
                  </a:ln>
                  <a:solidFill>
                    <a:srgbClr val="FFFFFF"/>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多目的緑地</a:t>
              </a:r>
              <a:endParaRPr kumimoji="0" lang="ja-JP" altLang="en-US" sz="14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26" name="テキスト ボックス 22">
              <a:extLst>
                <a:ext uri="{FF2B5EF4-FFF2-40B4-BE49-F238E27FC236}">
                  <a16:creationId xmlns:a16="http://schemas.microsoft.com/office/drawing/2014/main" id="{D4387C56-C849-425E-8C58-BA8BA384A709}"/>
                </a:ext>
              </a:extLst>
            </p:cNvPr>
            <p:cNvSpPr txBox="1"/>
            <p:nvPr/>
          </p:nvSpPr>
          <p:spPr>
            <a:xfrm>
              <a:off x="739632" y="5179780"/>
              <a:ext cx="1268604" cy="41465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00" cap="none" spc="0" normalizeH="0" baseline="0" noProof="0" dirty="0">
                  <a:ln>
                    <a:noFill/>
                  </a:ln>
                  <a:solidFill>
                    <a:srgbClr val="FFFFFF"/>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多目的広場</a:t>
              </a:r>
              <a:endParaRPr kumimoji="0" lang="ja-JP" altLang="en-US" sz="1400" b="0" i="0" u="none" strike="noStrike" kern="1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27" name="フリーフォーム: 図形 26">
              <a:extLst>
                <a:ext uri="{FF2B5EF4-FFF2-40B4-BE49-F238E27FC236}">
                  <a16:creationId xmlns:a16="http://schemas.microsoft.com/office/drawing/2014/main" id="{B6B2AC5D-C1F0-7255-7F3E-FA2E26EEEAA0}"/>
                </a:ext>
              </a:extLst>
            </p:cNvPr>
            <p:cNvSpPr/>
            <p:nvPr/>
          </p:nvSpPr>
          <p:spPr>
            <a:xfrm>
              <a:off x="745277" y="3473487"/>
              <a:ext cx="1426980" cy="1587766"/>
            </a:xfrm>
            <a:custGeom>
              <a:avLst/>
              <a:gdLst>
                <a:gd name="connsiteX0" fmla="*/ 0 w 2028825"/>
                <a:gd name="connsiteY0" fmla="*/ 0 h 2257425"/>
                <a:gd name="connsiteX1" fmla="*/ 0 w 2028825"/>
                <a:gd name="connsiteY1" fmla="*/ 2257425 h 2257425"/>
                <a:gd name="connsiteX2" fmla="*/ 2028825 w 2028825"/>
                <a:gd name="connsiteY2" fmla="*/ 1876425 h 2257425"/>
                <a:gd name="connsiteX3" fmla="*/ 2028825 w 2028825"/>
                <a:gd name="connsiteY3" fmla="*/ 9525 h 2257425"/>
                <a:gd name="connsiteX4" fmla="*/ 0 w 2028825"/>
                <a:gd name="connsiteY4" fmla="*/ 0 h 2257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8825" h="2257425">
                  <a:moveTo>
                    <a:pt x="0" y="0"/>
                  </a:moveTo>
                  <a:lnTo>
                    <a:pt x="0" y="2257425"/>
                  </a:lnTo>
                  <a:lnTo>
                    <a:pt x="2028825" y="1876425"/>
                  </a:lnTo>
                  <a:lnTo>
                    <a:pt x="2028825" y="9525"/>
                  </a:lnTo>
                  <a:lnTo>
                    <a:pt x="0" y="0"/>
                  </a:lnTo>
                  <a:close/>
                </a:path>
              </a:pathLst>
            </a:custGeom>
            <a:noFill/>
            <a:ln w="38100">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8" name="フリーフォーム: 図形 27">
              <a:extLst>
                <a:ext uri="{FF2B5EF4-FFF2-40B4-BE49-F238E27FC236}">
                  <a16:creationId xmlns:a16="http://schemas.microsoft.com/office/drawing/2014/main" id="{9179D86A-E381-EA91-5915-5E2B4686A5F0}"/>
                </a:ext>
              </a:extLst>
            </p:cNvPr>
            <p:cNvSpPr/>
            <p:nvPr/>
          </p:nvSpPr>
          <p:spPr>
            <a:xfrm>
              <a:off x="739632" y="4885248"/>
              <a:ext cx="1343758" cy="1652420"/>
            </a:xfrm>
            <a:custGeom>
              <a:avLst/>
              <a:gdLst>
                <a:gd name="connsiteX0" fmla="*/ 0 w 1943100"/>
                <a:gd name="connsiteY0" fmla="*/ 333375 h 2333625"/>
                <a:gd name="connsiteX1" fmla="*/ 0 w 1943100"/>
                <a:gd name="connsiteY1" fmla="*/ 2333625 h 2333625"/>
                <a:gd name="connsiteX2" fmla="*/ 1943100 w 1943100"/>
                <a:gd name="connsiteY2" fmla="*/ 2333625 h 2333625"/>
                <a:gd name="connsiteX3" fmla="*/ 1943100 w 1943100"/>
                <a:gd name="connsiteY3" fmla="*/ 0 h 2333625"/>
                <a:gd name="connsiteX4" fmla="*/ 0 w 1943100"/>
                <a:gd name="connsiteY4" fmla="*/ 333375 h 2333625"/>
                <a:gd name="connsiteX0" fmla="*/ 0 w 1964955"/>
                <a:gd name="connsiteY0" fmla="*/ 333375 h 2333625"/>
                <a:gd name="connsiteX1" fmla="*/ 0 w 1964955"/>
                <a:gd name="connsiteY1" fmla="*/ 2333625 h 2333625"/>
                <a:gd name="connsiteX2" fmla="*/ 1964955 w 1964955"/>
                <a:gd name="connsiteY2" fmla="*/ 1995901 h 2333625"/>
                <a:gd name="connsiteX3" fmla="*/ 1943100 w 1964955"/>
                <a:gd name="connsiteY3" fmla="*/ 0 h 2333625"/>
                <a:gd name="connsiteX4" fmla="*/ 0 w 1964955"/>
                <a:gd name="connsiteY4" fmla="*/ 333375 h 2333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55" h="2333625">
                  <a:moveTo>
                    <a:pt x="0" y="333375"/>
                  </a:moveTo>
                  <a:lnTo>
                    <a:pt x="0" y="2333625"/>
                  </a:lnTo>
                  <a:lnTo>
                    <a:pt x="1964955" y="1995901"/>
                  </a:lnTo>
                  <a:lnTo>
                    <a:pt x="1943100" y="0"/>
                  </a:lnTo>
                  <a:lnTo>
                    <a:pt x="0" y="333375"/>
                  </a:lnTo>
                  <a:close/>
                </a:path>
              </a:pathLst>
            </a:cu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9" name="星: 5 pt 28">
              <a:extLst>
                <a:ext uri="{FF2B5EF4-FFF2-40B4-BE49-F238E27FC236}">
                  <a16:creationId xmlns:a16="http://schemas.microsoft.com/office/drawing/2014/main" id="{05958908-A9B8-46FF-861B-7CBED55E640B}"/>
                </a:ext>
              </a:extLst>
            </p:cNvPr>
            <p:cNvSpPr/>
            <p:nvPr/>
          </p:nvSpPr>
          <p:spPr>
            <a:xfrm>
              <a:off x="1675858" y="4684619"/>
              <a:ext cx="312420" cy="312420"/>
            </a:xfrm>
            <a:prstGeom prst="star5">
              <a:avLst>
                <a:gd name="adj" fmla="val 23510"/>
                <a:gd name="hf" fmla="val 105146"/>
                <a:gd name="vf" fmla="val 110557"/>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0" name="吹き出し: 線 29">
              <a:extLst>
                <a:ext uri="{FF2B5EF4-FFF2-40B4-BE49-F238E27FC236}">
                  <a16:creationId xmlns:a16="http://schemas.microsoft.com/office/drawing/2014/main" id="{08DFDCA5-C0B5-977B-4096-63FCB575EB21}"/>
                </a:ext>
              </a:extLst>
            </p:cNvPr>
            <p:cNvSpPr/>
            <p:nvPr/>
          </p:nvSpPr>
          <p:spPr>
            <a:xfrm>
              <a:off x="2083390" y="2643436"/>
              <a:ext cx="2503169" cy="497469"/>
            </a:xfrm>
            <a:prstGeom prst="borderCallout1">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B0F0"/>
                  </a:solidFill>
                  <a:effectLst/>
                  <a:uLnTx/>
                  <a:uFillTx/>
                  <a:latin typeface="HGP創英角ｺﾞｼｯｸUB" panose="020B0900000000000000" pitchFamily="50" charset="-128"/>
                  <a:ea typeface="HGP創英角ｺﾞｼｯｸUB" panose="020B0900000000000000" pitchFamily="50" charset="-128"/>
                  <a:cs typeface="+mn-cs"/>
                </a:rPr>
                <a:t>■トイレ＋炊事場＋詰所</a:t>
              </a:r>
            </a:p>
          </p:txBody>
        </p:sp>
        <p:cxnSp>
          <p:nvCxnSpPr>
            <p:cNvPr id="31" name="直線コネクタ 30">
              <a:extLst>
                <a:ext uri="{FF2B5EF4-FFF2-40B4-BE49-F238E27FC236}">
                  <a16:creationId xmlns:a16="http://schemas.microsoft.com/office/drawing/2014/main" id="{39E0EC39-24F2-C3F7-4C4B-566D1A9EFBF5}"/>
                </a:ext>
              </a:extLst>
            </p:cNvPr>
            <p:cNvCxnSpPr>
              <a:cxnSpLocks/>
            </p:cNvCxnSpPr>
            <p:nvPr/>
          </p:nvCxnSpPr>
          <p:spPr>
            <a:xfrm flipH="1">
              <a:off x="2008236" y="3628640"/>
              <a:ext cx="474763" cy="1147251"/>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5" name="角丸四角形 5">
            <a:extLst>
              <a:ext uri="{FF2B5EF4-FFF2-40B4-BE49-F238E27FC236}">
                <a16:creationId xmlns:a16="http://schemas.microsoft.com/office/drawing/2014/main" id="{BA559543-0C66-DE38-EF6E-6375954CE37D}"/>
              </a:ext>
            </a:extLst>
          </p:cNvPr>
          <p:cNvSpPr/>
          <p:nvPr/>
        </p:nvSpPr>
        <p:spPr>
          <a:xfrm>
            <a:off x="2294641" y="728210"/>
            <a:ext cx="6676375" cy="3600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培ったノウハウを活用し、臨海地域の活性化づくりと活気あふれる港をめざす。</a:t>
            </a:r>
          </a:p>
        </p:txBody>
      </p:sp>
      <p:pic>
        <p:nvPicPr>
          <p:cNvPr id="6" name="図 5">
            <a:extLst>
              <a:ext uri="{FF2B5EF4-FFF2-40B4-BE49-F238E27FC236}">
                <a16:creationId xmlns:a16="http://schemas.microsoft.com/office/drawing/2014/main" id="{FF736978-3194-4B65-9E27-CA10A5552E82}"/>
              </a:ext>
            </a:extLst>
          </p:cNvPr>
          <p:cNvPicPr>
            <a:picLocks noChangeAspect="1"/>
          </p:cNvPicPr>
          <p:nvPr/>
        </p:nvPicPr>
        <p:blipFill>
          <a:blip r:embed="rId8"/>
          <a:stretch>
            <a:fillRect/>
          </a:stretch>
        </p:blipFill>
        <p:spPr>
          <a:xfrm>
            <a:off x="7403235" y="4804721"/>
            <a:ext cx="1633870" cy="1280271"/>
          </a:xfrm>
          <a:prstGeom prst="rect">
            <a:avLst/>
          </a:prstGeom>
        </p:spPr>
      </p:pic>
    </p:spTree>
    <p:extLst>
      <p:ext uri="{BB962C8B-B14F-4D97-AF65-F5344CB8AC3E}">
        <p14:creationId xmlns:p14="http://schemas.microsoft.com/office/powerpoint/2010/main" val="3045019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FBEF29BB-7940-2F11-8C49-0AE7EDEEA5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81360" y="5580305"/>
            <a:ext cx="1993104" cy="1224380"/>
          </a:xfrm>
          <a:prstGeom prst="rect">
            <a:avLst/>
          </a:prstGeom>
        </p:spPr>
      </p:pic>
      <p:sp>
        <p:nvSpPr>
          <p:cNvPr id="20486" name="Rectangle 8"/>
          <p:cNvSpPr>
            <a:spLocks noChangeArrowheads="1"/>
          </p:cNvSpPr>
          <p:nvPr/>
        </p:nvSpPr>
        <p:spPr bwMode="auto">
          <a:xfrm>
            <a:off x="1187624" y="1711905"/>
            <a:ext cx="7527546" cy="1357055"/>
          </a:xfrm>
          <a:prstGeom prst="rect">
            <a:avLst/>
          </a:prstGeom>
          <a:noFill/>
          <a:ln w="25400" cap="rnd" algn="ctr">
            <a:noFill/>
            <a:prstDash val="sysDot"/>
            <a:miter lim="800000"/>
            <a:headEnd/>
            <a:tailEnd/>
          </a:ln>
        </p:spPr>
        <p:txBody>
          <a:bodyPr lIns="90000"/>
          <a:lstStyle/>
          <a:p>
            <a:pPr marL="88900" indent="-88900"/>
            <a:r>
              <a:rPr lang="ja-JP" altLang="en-US" sz="1400" dirty="0"/>
              <a:t>・</a:t>
            </a:r>
            <a:r>
              <a:rPr lang="ja-JP" altLang="ja-JP" sz="1400" dirty="0"/>
              <a:t>所有施設の屋根などを活用し</a:t>
            </a:r>
            <a:r>
              <a:rPr lang="ja-JP" altLang="en-US" sz="1400" dirty="0"/>
              <a:t>た</a:t>
            </a:r>
            <a:r>
              <a:rPr lang="ja-JP" altLang="ja-JP" sz="1400" dirty="0"/>
              <a:t>再生可能エネルギー（太陽光発電）を</a:t>
            </a:r>
            <a:r>
              <a:rPr lang="ja-JP" altLang="en-US" sz="1400" dirty="0"/>
              <a:t>安定的に稼働し、</a:t>
            </a:r>
            <a:endParaRPr lang="en-US" altLang="ja-JP" sz="1400" dirty="0"/>
          </a:p>
          <a:p>
            <a:pPr marL="88900" indent="-88900"/>
            <a:r>
              <a:rPr lang="ja-JP" altLang="en-US" sz="1400" dirty="0"/>
              <a:t>  環境負荷の軽減に努める　</a:t>
            </a:r>
            <a:endParaRPr lang="en-US" altLang="ja-JP" sz="1400" dirty="0"/>
          </a:p>
          <a:p>
            <a:pPr marL="88900" indent="-88900"/>
            <a:r>
              <a:rPr lang="ja-JP" altLang="en-US" sz="1400" dirty="0"/>
              <a:t>・脱炭素化社会の実現に向け、温室効果ガスの排出量の削減並びに吸収作用の保全</a:t>
            </a:r>
            <a:endParaRPr lang="en-US" altLang="ja-JP" sz="1400" dirty="0"/>
          </a:p>
          <a:p>
            <a:pPr marL="88900" indent="-88900"/>
            <a:r>
              <a:rPr lang="ja-JP" altLang="en-US" sz="1400" dirty="0"/>
              <a:t>  及び強化に資する脱炭素化として、ＥＶ化の進展に対応した充電施設の導入を検討する</a:t>
            </a:r>
            <a:endParaRPr lang="en-US" altLang="ja-JP" sz="1400" dirty="0"/>
          </a:p>
          <a:p>
            <a:pPr marL="88900" indent="-88900"/>
            <a:r>
              <a:rPr lang="ja-JP" altLang="en-US" sz="1100" dirty="0"/>
              <a:t>　（「大阪港・堺泉北港・阪南港　港湾脱炭素化推進計画（素案）」抜粋）</a:t>
            </a:r>
            <a:endParaRPr lang="en-US" altLang="ja-JP" sz="1100" dirty="0"/>
          </a:p>
          <a:p>
            <a:pPr marL="88900" indent="-88900"/>
            <a:r>
              <a:rPr lang="ja-JP" altLang="en-US" sz="1400" dirty="0"/>
              <a:t>・「みなと</a:t>
            </a:r>
            <a:r>
              <a:rPr lang="en-US" altLang="ja-JP" sz="1400" dirty="0"/>
              <a:t>SDG</a:t>
            </a:r>
            <a:r>
              <a:rPr lang="ja-JP" altLang="en-US" sz="1400" dirty="0"/>
              <a:t>ｓパートナー（</a:t>
            </a:r>
            <a:r>
              <a:rPr lang="en-US" altLang="ja-JP" sz="1400" dirty="0"/>
              <a:t>R4.12</a:t>
            </a:r>
            <a:r>
              <a:rPr lang="ja-JP" altLang="en-US" sz="1400" dirty="0"/>
              <a:t>）」、「私の</a:t>
            </a:r>
            <a:r>
              <a:rPr lang="en-US" altLang="ja-JP" sz="1400" dirty="0"/>
              <a:t>SDG</a:t>
            </a:r>
            <a:r>
              <a:rPr lang="ja-JP" altLang="en-US" sz="1400" dirty="0"/>
              <a:t>ｓ宣言（</a:t>
            </a:r>
            <a:r>
              <a:rPr lang="en-US" altLang="ja-JP" sz="1400" dirty="0"/>
              <a:t>R5.4</a:t>
            </a:r>
            <a:r>
              <a:rPr lang="ja-JP" altLang="en-US" sz="1400" dirty="0"/>
              <a:t>）」、「さかい</a:t>
            </a:r>
            <a:r>
              <a:rPr lang="en-US" altLang="ja-JP" sz="1400" dirty="0"/>
              <a:t>SDG</a:t>
            </a:r>
            <a:r>
              <a:rPr lang="ja-JP" altLang="en-US" sz="1400" dirty="0"/>
              <a:t>ｓ推進プラットフォーム（</a:t>
            </a:r>
            <a:r>
              <a:rPr lang="en-US" altLang="ja-JP" sz="1400" dirty="0"/>
              <a:t>R4.10</a:t>
            </a:r>
            <a:r>
              <a:rPr lang="ja-JP" altLang="en-US" sz="1400" dirty="0"/>
              <a:t>）」への登録</a:t>
            </a:r>
          </a:p>
        </p:txBody>
      </p:sp>
      <p:sp>
        <p:nvSpPr>
          <p:cNvPr id="4" name="スライド番号プレースホルダー 3"/>
          <p:cNvSpPr>
            <a:spLocks noGrp="1"/>
          </p:cNvSpPr>
          <p:nvPr>
            <p:ph type="sldNum" sz="quarter" idx="12"/>
          </p:nvPr>
        </p:nvSpPr>
        <p:spPr>
          <a:xfrm>
            <a:off x="6979096" y="6356351"/>
            <a:ext cx="2057400" cy="365125"/>
          </a:xfrm>
        </p:spPr>
        <p:txBody>
          <a:bodyPr/>
          <a:lstStyle/>
          <a:p>
            <a:pPr>
              <a:defRPr/>
            </a:pPr>
            <a:fld id="{57227F45-A2A0-4414-ABB6-1B46516AD8C2}" type="slidenum">
              <a:rPr lang="en-US" altLang="ja-JP" sz="1800" smtClean="0"/>
              <a:pPr>
                <a:defRPr/>
              </a:pPr>
              <a:t>22</a:t>
            </a:fld>
            <a:endParaRPr lang="en-US" altLang="ja-JP" sz="1800" dirty="0"/>
          </a:p>
        </p:txBody>
      </p:sp>
      <p:sp>
        <p:nvSpPr>
          <p:cNvPr id="9" name="Rectangle 8"/>
          <p:cNvSpPr>
            <a:spLocks noChangeArrowheads="1"/>
          </p:cNvSpPr>
          <p:nvPr/>
        </p:nvSpPr>
        <p:spPr bwMode="auto">
          <a:xfrm>
            <a:off x="1272489" y="5299873"/>
            <a:ext cx="2792135" cy="418846"/>
          </a:xfrm>
          <a:prstGeom prst="rect">
            <a:avLst/>
          </a:prstGeom>
          <a:noFill/>
          <a:ln w="25400" cap="rnd" algn="ctr">
            <a:noFill/>
            <a:prstDash val="sysDot"/>
            <a:miter lim="800000"/>
            <a:headEnd/>
            <a:tailEnd/>
          </a:ln>
        </p:spPr>
        <p:txBody>
          <a:bodyPr lIns="90000"/>
          <a:lstStyle/>
          <a:p>
            <a:pPr marL="266700" indent="-266700">
              <a:spcAft>
                <a:spcPts val="600"/>
              </a:spcAft>
            </a:pPr>
            <a:r>
              <a:rPr lang="ja-JP" altLang="en-US" sz="1600" dirty="0">
                <a:solidFill>
                  <a:srgbClr val="FF0000"/>
                </a:solidFill>
              </a:rPr>
              <a:t>☛</a:t>
            </a:r>
            <a:r>
              <a:rPr lang="ja-JP" altLang="en-US" sz="1400" dirty="0">
                <a:solidFill>
                  <a:srgbClr val="FF0000"/>
                </a:solidFill>
              </a:rPr>
              <a:t> </a:t>
            </a:r>
            <a:r>
              <a:rPr lang="ja-JP" altLang="en-US" sz="1400" dirty="0"/>
              <a:t>「堺まつり」等への協力</a:t>
            </a:r>
            <a:endParaRPr lang="ja-JP" altLang="en-US" sz="1600" dirty="0"/>
          </a:p>
        </p:txBody>
      </p:sp>
      <p:sp>
        <p:nvSpPr>
          <p:cNvPr id="16" name="Rectangle 1034"/>
          <p:cNvSpPr txBox="1">
            <a:spLocks noChangeArrowheads="1"/>
          </p:cNvSpPr>
          <p:nvPr/>
        </p:nvSpPr>
        <p:spPr bwMode="auto">
          <a:xfrm>
            <a:off x="447397" y="4797152"/>
            <a:ext cx="59401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a:r>
              <a:rPr lang="ja-JP" altLang="en-US" sz="1600" b="1" dirty="0">
                <a:latin typeface="+mj-ea"/>
              </a:rPr>
              <a:t>　＜</a:t>
            </a:r>
            <a:r>
              <a:rPr lang="ja-JP" altLang="ja-JP" sz="1600" b="1" dirty="0"/>
              <a:t>府営港湾の賑わいづくりに資する活動</a:t>
            </a:r>
            <a:r>
              <a:rPr lang="ja-JP" altLang="en-US" sz="1600" b="1" dirty="0"/>
              <a:t>＞</a:t>
            </a:r>
            <a:endParaRPr lang="ja-JP" altLang="ja-JP" sz="1600" b="1" dirty="0"/>
          </a:p>
        </p:txBody>
      </p:sp>
      <p:sp>
        <p:nvSpPr>
          <p:cNvPr id="14" name="額縁 13"/>
          <p:cNvSpPr/>
          <p:nvPr/>
        </p:nvSpPr>
        <p:spPr>
          <a:xfrm>
            <a:off x="765101" y="1448256"/>
            <a:ext cx="5940152" cy="334115"/>
          </a:xfrm>
          <a:prstGeom prst="bevel">
            <a:avLst>
              <a:gd name="adj" fmla="val 6618"/>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70000"/>
              <a:buFont typeface="Wingdings" pitchFamily="2" charset="2"/>
              <a:buNone/>
              <a:defRPr/>
            </a:pPr>
            <a:r>
              <a:rPr lang="ja-JP" altLang="en-US" sz="1600" dirty="0">
                <a:solidFill>
                  <a:srgbClr val="FF0000"/>
                </a:solidFill>
              </a:rPr>
              <a:t>☛</a:t>
            </a:r>
            <a:r>
              <a:rPr lang="ja-JP" altLang="en-US" sz="1600" dirty="0">
                <a:solidFill>
                  <a:schemeClr val="tx1"/>
                </a:solidFill>
              </a:rPr>
              <a:t>　地球環境に配慮し、持続的な社会発展をめざす</a:t>
            </a:r>
          </a:p>
        </p:txBody>
      </p:sp>
      <p:sp>
        <p:nvSpPr>
          <p:cNvPr id="18" name="Rectangle 1034">
            <a:extLst>
              <a:ext uri="{FF2B5EF4-FFF2-40B4-BE49-F238E27FC236}">
                <a16:creationId xmlns:a16="http://schemas.microsoft.com/office/drawing/2014/main" id="{C44610AD-D9F3-481A-9B7D-1CDBA3006D04}"/>
              </a:ext>
            </a:extLst>
          </p:cNvPr>
          <p:cNvSpPr txBox="1">
            <a:spLocks noChangeArrowheads="1"/>
          </p:cNvSpPr>
          <p:nvPr/>
        </p:nvSpPr>
        <p:spPr bwMode="auto">
          <a:xfrm>
            <a:off x="467544" y="764704"/>
            <a:ext cx="2392823" cy="40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eaLnBrk="1" fontAlgn="auto" hangingPunct="1">
              <a:lnSpc>
                <a:spcPts val="2000"/>
              </a:lnSpc>
              <a:spcBef>
                <a:spcPts val="600"/>
              </a:spcBef>
              <a:spcAft>
                <a:spcPts val="0"/>
              </a:spcAft>
              <a:buClr>
                <a:schemeClr val="tx2"/>
              </a:buClr>
              <a:buSzPct val="70000"/>
              <a:buFont typeface="Wingdings" pitchFamily="2" charset="2"/>
              <a:buNone/>
              <a:defRPr/>
            </a:pPr>
            <a:r>
              <a:rPr lang="ja-JP" altLang="en-US" sz="2000" b="1" dirty="0">
                <a:latin typeface="+mj-ea"/>
              </a:rPr>
              <a:t>　その他事業</a:t>
            </a:r>
            <a:endParaRPr lang="ja-JP" altLang="en-US" sz="2000" dirty="0">
              <a:latin typeface="+mj-ea"/>
            </a:endParaRPr>
          </a:p>
        </p:txBody>
      </p:sp>
      <p:sp>
        <p:nvSpPr>
          <p:cNvPr id="20" name="Rectangle 1034">
            <a:extLst>
              <a:ext uri="{FF2B5EF4-FFF2-40B4-BE49-F238E27FC236}">
                <a16:creationId xmlns:a16="http://schemas.microsoft.com/office/drawing/2014/main" id="{74DF3880-B56F-4B4A-BE42-72B28244A8E0}"/>
              </a:ext>
            </a:extLst>
          </p:cNvPr>
          <p:cNvSpPr>
            <a:spLocks noGrp="1" noChangeArrowheads="1"/>
          </p:cNvSpPr>
          <p:nvPr>
            <p:ph type="title"/>
          </p:nvPr>
        </p:nvSpPr>
        <p:spPr>
          <a:xfrm>
            <a:off x="1" y="0"/>
            <a:ext cx="4427984" cy="532800"/>
          </a:xfrm>
        </p:spPr>
        <p:txBody>
          <a:bodyPr wrap="none" rtlCol="0" anchor="b">
            <a:noAutofit/>
          </a:bodyPr>
          <a:lstStyle/>
          <a:p>
            <a:pPr algn="l" eaLnBrk="1" fontAlgn="auto" hangingPunct="1">
              <a:spcAft>
                <a:spcPts val="0"/>
              </a:spcAft>
              <a:defRPr/>
            </a:pPr>
            <a:r>
              <a:rPr lang="en-US" altLang="ja-JP" sz="2800" dirty="0">
                <a:latin typeface="+mj-ea"/>
              </a:rPr>
              <a:t>Ⅵ</a:t>
            </a:r>
            <a:r>
              <a:rPr lang="ja-JP" altLang="en-US" sz="2800" dirty="0">
                <a:latin typeface="+mj-ea"/>
              </a:rPr>
              <a:t>　個別事業計画</a:t>
            </a:r>
            <a:endParaRPr lang="ja-JP" altLang="en-US" sz="1800" dirty="0">
              <a:latin typeface="+mj-ea"/>
            </a:endParaRPr>
          </a:p>
        </p:txBody>
      </p:sp>
      <p:sp>
        <p:nvSpPr>
          <p:cNvPr id="22" name="Rectangle 8">
            <a:extLst>
              <a:ext uri="{FF2B5EF4-FFF2-40B4-BE49-F238E27FC236}">
                <a16:creationId xmlns:a16="http://schemas.microsoft.com/office/drawing/2014/main" id="{312A95BB-AB2B-40BB-88A5-A7C80F164AF9}"/>
              </a:ext>
            </a:extLst>
          </p:cNvPr>
          <p:cNvSpPr>
            <a:spLocks noChangeArrowheads="1"/>
          </p:cNvSpPr>
          <p:nvPr/>
        </p:nvSpPr>
        <p:spPr bwMode="auto">
          <a:xfrm>
            <a:off x="3928539" y="5299873"/>
            <a:ext cx="3583907" cy="418847"/>
          </a:xfrm>
          <a:prstGeom prst="rect">
            <a:avLst/>
          </a:prstGeom>
          <a:noFill/>
          <a:ln w="25400" cap="rnd" algn="ctr">
            <a:noFill/>
            <a:prstDash val="sysDot"/>
            <a:miter lim="800000"/>
            <a:headEnd/>
            <a:tailEnd/>
          </a:ln>
        </p:spPr>
        <p:txBody>
          <a:bodyPr lIns="90000"/>
          <a:lstStyle/>
          <a:p>
            <a:pPr marL="266700" indent="-266700"/>
            <a:r>
              <a:rPr lang="ja-JP" altLang="en-US" sz="1600" dirty="0">
                <a:solidFill>
                  <a:srgbClr val="FF0000"/>
                </a:solidFill>
              </a:rPr>
              <a:t>☛</a:t>
            </a:r>
            <a:r>
              <a:rPr lang="ja-JP" altLang="en-US" sz="1400" dirty="0"/>
              <a:t>大阪湾クルーズへの協力</a:t>
            </a:r>
            <a:endParaRPr lang="ja-JP" altLang="en-US" sz="1600" dirty="0"/>
          </a:p>
        </p:txBody>
      </p:sp>
      <p:sp>
        <p:nvSpPr>
          <p:cNvPr id="25" name="正方形/長方形 24">
            <a:extLst>
              <a:ext uri="{FF2B5EF4-FFF2-40B4-BE49-F238E27FC236}">
                <a16:creationId xmlns:a16="http://schemas.microsoft.com/office/drawing/2014/main" id="{D7DB5753-00FD-4FFB-8D31-6663BEF7B9C9}"/>
              </a:ext>
            </a:extLst>
          </p:cNvPr>
          <p:cNvSpPr/>
          <p:nvPr/>
        </p:nvSpPr>
        <p:spPr>
          <a:xfrm>
            <a:off x="573642" y="742310"/>
            <a:ext cx="45719" cy="3408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B1A92D1F-D8F6-4025-BC01-2A1BBFE3B5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897491" y="3430072"/>
            <a:ext cx="1837686" cy="1303937"/>
          </a:xfrm>
          <a:prstGeom prst="rect">
            <a:avLst/>
          </a:prstGeom>
        </p:spPr>
      </p:pic>
      <p:sp>
        <p:nvSpPr>
          <p:cNvPr id="21" name="Rectangle 1034">
            <a:extLst>
              <a:ext uri="{FF2B5EF4-FFF2-40B4-BE49-F238E27FC236}">
                <a16:creationId xmlns:a16="http://schemas.microsoft.com/office/drawing/2014/main" id="{77AA3F75-0FA1-40C4-9158-B90E36D8A8F1}"/>
              </a:ext>
            </a:extLst>
          </p:cNvPr>
          <p:cNvSpPr txBox="1">
            <a:spLocks noChangeArrowheads="1"/>
          </p:cNvSpPr>
          <p:nvPr/>
        </p:nvSpPr>
        <p:spPr bwMode="auto">
          <a:xfrm>
            <a:off x="464058" y="1124744"/>
            <a:ext cx="2768352" cy="40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eaLnBrk="1" fontAlgn="auto" hangingPunct="1">
              <a:lnSpc>
                <a:spcPts val="2000"/>
              </a:lnSpc>
              <a:spcBef>
                <a:spcPts val="600"/>
              </a:spcBef>
              <a:spcAft>
                <a:spcPts val="0"/>
              </a:spcAft>
              <a:buClr>
                <a:schemeClr val="tx2"/>
              </a:buClr>
              <a:buSzPct val="70000"/>
              <a:buFont typeface="Wingdings" pitchFamily="2" charset="2"/>
              <a:buNone/>
              <a:defRPr/>
            </a:pPr>
            <a:r>
              <a:rPr lang="ja-JP" altLang="en-US" sz="1800" b="1" dirty="0">
                <a:latin typeface="+mj-ea"/>
              </a:rPr>
              <a:t>　</a:t>
            </a:r>
            <a:r>
              <a:rPr lang="ja-JP" altLang="en-US" sz="1800" dirty="0">
                <a:latin typeface="+mj-ea"/>
              </a:rPr>
              <a:t>＜</a:t>
            </a:r>
            <a:r>
              <a:rPr lang="en-US" altLang="ja-JP" sz="1800" dirty="0">
                <a:solidFill>
                  <a:srgbClr val="FF0000"/>
                </a:solidFill>
              </a:rPr>
              <a:t> </a:t>
            </a:r>
            <a:r>
              <a:rPr lang="en-US" altLang="ja-JP" sz="1800" b="1" dirty="0"/>
              <a:t>SDGs</a:t>
            </a:r>
            <a:r>
              <a:rPr lang="ja-JP" altLang="en-US" sz="1800" b="1" dirty="0"/>
              <a:t>　　　の取組み</a:t>
            </a:r>
            <a:r>
              <a:rPr lang="ja-JP" altLang="en-US" sz="1800" b="1" dirty="0">
                <a:latin typeface="+mj-ea"/>
              </a:rPr>
              <a:t>＞</a:t>
            </a:r>
          </a:p>
        </p:txBody>
      </p:sp>
      <p:sp>
        <p:nvSpPr>
          <p:cNvPr id="26" name="Rectangle 8">
            <a:extLst>
              <a:ext uri="{FF2B5EF4-FFF2-40B4-BE49-F238E27FC236}">
                <a16:creationId xmlns:a16="http://schemas.microsoft.com/office/drawing/2014/main" id="{22F23294-42ED-4E96-B654-7086563CFB09}"/>
              </a:ext>
            </a:extLst>
          </p:cNvPr>
          <p:cNvSpPr>
            <a:spLocks noChangeArrowheads="1"/>
          </p:cNvSpPr>
          <p:nvPr/>
        </p:nvSpPr>
        <p:spPr bwMode="auto">
          <a:xfrm>
            <a:off x="1272490" y="3160556"/>
            <a:ext cx="2792135" cy="418846"/>
          </a:xfrm>
          <a:prstGeom prst="rect">
            <a:avLst/>
          </a:prstGeom>
          <a:noFill/>
          <a:ln w="25400" cap="rnd" algn="ctr">
            <a:noFill/>
            <a:prstDash val="sysDot"/>
            <a:miter lim="800000"/>
            <a:headEnd/>
            <a:tailEnd/>
          </a:ln>
        </p:spPr>
        <p:txBody>
          <a:bodyPr lIns="90000"/>
          <a:lstStyle/>
          <a:p>
            <a:pPr marL="266700" indent="-266700">
              <a:spcAft>
                <a:spcPts val="600"/>
              </a:spcAft>
            </a:pPr>
            <a:r>
              <a:rPr lang="ja-JP" altLang="en-US" sz="1600" dirty="0">
                <a:solidFill>
                  <a:srgbClr val="FF0000"/>
                </a:solidFill>
              </a:rPr>
              <a:t>　　 ☛</a:t>
            </a:r>
            <a:r>
              <a:rPr lang="ja-JP" altLang="en-US" sz="1400" dirty="0"/>
              <a:t>上屋屋上太陽光発電施設</a:t>
            </a:r>
          </a:p>
        </p:txBody>
      </p:sp>
      <p:sp>
        <p:nvSpPr>
          <p:cNvPr id="27" name="Rectangle 8">
            <a:extLst>
              <a:ext uri="{FF2B5EF4-FFF2-40B4-BE49-F238E27FC236}">
                <a16:creationId xmlns:a16="http://schemas.microsoft.com/office/drawing/2014/main" id="{078EFA36-6F01-4877-9C7E-A144581B2815}"/>
              </a:ext>
            </a:extLst>
          </p:cNvPr>
          <p:cNvSpPr>
            <a:spLocks noChangeArrowheads="1"/>
          </p:cNvSpPr>
          <p:nvPr/>
        </p:nvSpPr>
        <p:spPr bwMode="auto">
          <a:xfrm>
            <a:off x="4518350" y="3132526"/>
            <a:ext cx="2994096" cy="418846"/>
          </a:xfrm>
          <a:prstGeom prst="rect">
            <a:avLst/>
          </a:prstGeom>
          <a:noFill/>
          <a:ln w="25400" cap="rnd" algn="ctr">
            <a:noFill/>
            <a:prstDash val="sysDot"/>
            <a:miter lim="800000"/>
            <a:headEnd/>
            <a:tailEnd/>
          </a:ln>
        </p:spPr>
        <p:txBody>
          <a:bodyPr lIns="90000"/>
          <a:lstStyle/>
          <a:p>
            <a:pPr marL="266700" indent="-266700">
              <a:spcAft>
                <a:spcPts val="600"/>
              </a:spcAft>
            </a:pPr>
            <a:r>
              <a:rPr lang="ja-JP" altLang="en-US" sz="1600" dirty="0">
                <a:solidFill>
                  <a:srgbClr val="FF0000"/>
                </a:solidFill>
              </a:rPr>
              <a:t>　　 ☛</a:t>
            </a:r>
            <a:r>
              <a:rPr lang="ja-JP" altLang="en-US" sz="1400" dirty="0"/>
              <a:t>大阪湾クリーン作戦</a:t>
            </a:r>
          </a:p>
        </p:txBody>
      </p:sp>
      <p:pic>
        <p:nvPicPr>
          <p:cNvPr id="6" name="図 5">
            <a:extLst>
              <a:ext uri="{FF2B5EF4-FFF2-40B4-BE49-F238E27FC236}">
                <a16:creationId xmlns:a16="http://schemas.microsoft.com/office/drawing/2014/main" id="{89207D11-0FE3-43C6-90B1-70905CCA77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6272" y="1077070"/>
            <a:ext cx="407714" cy="407714"/>
          </a:xfrm>
          <a:prstGeom prst="rect">
            <a:avLst/>
          </a:prstGeom>
        </p:spPr>
      </p:pic>
      <p:sp>
        <p:nvSpPr>
          <p:cNvPr id="33" name="Rectangle 8">
            <a:extLst>
              <a:ext uri="{FF2B5EF4-FFF2-40B4-BE49-F238E27FC236}">
                <a16:creationId xmlns:a16="http://schemas.microsoft.com/office/drawing/2014/main" id="{DFAEE0C1-8B3D-4347-B3D1-C7CFDFABEEC0}"/>
              </a:ext>
            </a:extLst>
          </p:cNvPr>
          <p:cNvSpPr>
            <a:spLocks noChangeArrowheads="1"/>
          </p:cNvSpPr>
          <p:nvPr/>
        </p:nvSpPr>
        <p:spPr bwMode="auto">
          <a:xfrm>
            <a:off x="6675811" y="5299873"/>
            <a:ext cx="2142801" cy="365126"/>
          </a:xfrm>
          <a:prstGeom prst="rect">
            <a:avLst/>
          </a:prstGeom>
          <a:noFill/>
          <a:ln w="25400" cap="rnd" algn="ctr">
            <a:noFill/>
            <a:prstDash val="sysDot"/>
            <a:miter lim="800000"/>
            <a:headEnd/>
            <a:tailEnd/>
          </a:ln>
        </p:spPr>
        <p:txBody>
          <a:bodyPr lIns="90000"/>
          <a:lstStyle/>
          <a:p>
            <a:pPr marL="266700" indent="-266700"/>
            <a:r>
              <a:rPr lang="ja-JP" altLang="en-US" sz="1600" dirty="0">
                <a:solidFill>
                  <a:srgbClr val="FF0000"/>
                </a:solidFill>
              </a:rPr>
              <a:t>☛ </a:t>
            </a:r>
            <a:r>
              <a:rPr lang="ja-JP" altLang="en-US" sz="1400" dirty="0"/>
              <a:t>ＰＲグッズの製作</a:t>
            </a:r>
            <a:endParaRPr lang="en-US" altLang="ja-JP" sz="1600" dirty="0"/>
          </a:p>
        </p:txBody>
      </p:sp>
      <p:pic>
        <p:nvPicPr>
          <p:cNvPr id="5" name="図 4">
            <a:extLst>
              <a:ext uri="{FF2B5EF4-FFF2-40B4-BE49-F238E27FC236}">
                <a16:creationId xmlns:a16="http://schemas.microsoft.com/office/drawing/2014/main" id="{2E57A6C7-3573-4C7F-A222-DF3FB100D84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317327" y="5580304"/>
            <a:ext cx="2061869" cy="1224381"/>
          </a:xfrm>
          <a:prstGeom prst="rect">
            <a:avLst/>
          </a:prstGeom>
        </p:spPr>
      </p:pic>
      <p:sp>
        <p:nvSpPr>
          <p:cNvPr id="34" name="Rectangle 8">
            <a:extLst>
              <a:ext uri="{FF2B5EF4-FFF2-40B4-BE49-F238E27FC236}">
                <a16:creationId xmlns:a16="http://schemas.microsoft.com/office/drawing/2014/main" id="{57DA3113-5DB1-45FC-8CD2-4CA30863E66B}"/>
              </a:ext>
            </a:extLst>
          </p:cNvPr>
          <p:cNvSpPr>
            <a:spLocks noChangeArrowheads="1"/>
          </p:cNvSpPr>
          <p:nvPr/>
        </p:nvSpPr>
        <p:spPr bwMode="auto">
          <a:xfrm>
            <a:off x="4064624" y="6538912"/>
            <a:ext cx="2233256" cy="418846"/>
          </a:xfrm>
          <a:prstGeom prst="rect">
            <a:avLst/>
          </a:prstGeom>
          <a:noFill/>
          <a:ln w="25400" cap="rnd" algn="ctr">
            <a:noFill/>
            <a:prstDash val="sysDot"/>
            <a:miter lim="800000"/>
            <a:headEnd/>
            <a:tailEnd/>
          </a:ln>
        </p:spPr>
        <p:txBody>
          <a:bodyPr lIns="90000"/>
          <a:lstStyle/>
          <a:p>
            <a:pPr marL="266700" indent="-266700">
              <a:spcAft>
                <a:spcPts val="600"/>
              </a:spcAft>
            </a:pPr>
            <a:r>
              <a:rPr lang="en-US" altLang="ja-JP" sz="1200" dirty="0">
                <a:solidFill>
                  <a:schemeClr val="bg1"/>
                </a:solidFill>
              </a:rPr>
              <a:t>R5.7.23</a:t>
            </a:r>
            <a:r>
              <a:rPr lang="ja-JP" altLang="en-US" sz="1200" dirty="0">
                <a:solidFill>
                  <a:schemeClr val="bg1"/>
                </a:solidFill>
              </a:rPr>
              <a:t>　阪九フェリー（船内）</a:t>
            </a:r>
          </a:p>
        </p:txBody>
      </p:sp>
      <p:pic>
        <p:nvPicPr>
          <p:cNvPr id="2" name="図 1">
            <a:extLst>
              <a:ext uri="{FF2B5EF4-FFF2-40B4-BE49-F238E27FC236}">
                <a16:creationId xmlns:a16="http://schemas.microsoft.com/office/drawing/2014/main" id="{46611BC9-1EC5-40DA-9263-13F71D740FD7}"/>
              </a:ext>
            </a:extLst>
          </p:cNvPr>
          <p:cNvPicPr>
            <a:picLocks noChangeAspect="1"/>
          </p:cNvPicPr>
          <p:nvPr/>
        </p:nvPicPr>
        <p:blipFill>
          <a:blip r:embed="rId7"/>
          <a:stretch>
            <a:fillRect/>
          </a:stretch>
        </p:blipFill>
        <p:spPr>
          <a:xfrm>
            <a:off x="6576629" y="5576665"/>
            <a:ext cx="1967198" cy="1224375"/>
          </a:xfrm>
          <a:prstGeom prst="rect">
            <a:avLst/>
          </a:prstGeom>
        </p:spPr>
      </p:pic>
      <p:sp>
        <p:nvSpPr>
          <p:cNvPr id="32" name="正方形/長方形 31">
            <a:extLst>
              <a:ext uri="{FF2B5EF4-FFF2-40B4-BE49-F238E27FC236}">
                <a16:creationId xmlns:a16="http://schemas.microsoft.com/office/drawing/2014/main" id="{1881F392-BB30-4880-872F-1A87F5CD604F}"/>
              </a:ext>
            </a:extLst>
          </p:cNvPr>
          <p:cNvSpPr/>
          <p:nvPr/>
        </p:nvSpPr>
        <p:spPr>
          <a:xfrm>
            <a:off x="0" y="540000"/>
            <a:ext cx="9144000" cy="107950"/>
          </a:xfrm>
          <a:prstGeom prst="rect">
            <a:avLst/>
          </a:prstGeom>
          <a:gradFill flip="none" rotWithShape="1">
            <a:gsLst>
              <a:gs pos="3000">
                <a:srgbClr val="0070C0"/>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70000"/>
              <a:buFont typeface="Wingdings" pitchFamily="2" charset="2"/>
              <a:buNone/>
              <a:defRPr/>
            </a:pPr>
            <a:endParaRPr lang="ja-JP" altLang="en-US" dirty="0"/>
          </a:p>
        </p:txBody>
      </p:sp>
      <p:pic>
        <p:nvPicPr>
          <p:cNvPr id="41" name="図 40">
            <a:extLst>
              <a:ext uri="{FF2B5EF4-FFF2-40B4-BE49-F238E27FC236}">
                <a16:creationId xmlns:a16="http://schemas.microsoft.com/office/drawing/2014/main" id="{1DC61048-9973-40B3-8DC7-8B6ABA24453A}"/>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35540" y="-64703"/>
            <a:ext cx="720561" cy="580275"/>
          </a:xfrm>
          <a:prstGeom prst="rect">
            <a:avLst/>
          </a:prstGeom>
        </p:spPr>
      </p:pic>
      <p:pic>
        <p:nvPicPr>
          <p:cNvPr id="13" name="図 12">
            <a:extLst>
              <a:ext uri="{FF2B5EF4-FFF2-40B4-BE49-F238E27FC236}">
                <a16:creationId xmlns:a16="http://schemas.microsoft.com/office/drawing/2014/main" id="{B3C0ECE7-FAD5-52B0-24C5-F13BDDE577C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08767" y="3429000"/>
            <a:ext cx="1743732" cy="1311286"/>
          </a:xfrm>
          <a:prstGeom prst="rect">
            <a:avLst/>
          </a:prstGeom>
        </p:spPr>
      </p:pic>
      <p:sp>
        <p:nvSpPr>
          <p:cNvPr id="3" name="額縁 13">
            <a:extLst>
              <a:ext uri="{FF2B5EF4-FFF2-40B4-BE49-F238E27FC236}">
                <a16:creationId xmlns:a16="http://schemas.microsoft.com/office/drawing/2014/main" id="{30089B8B-735D-0E22-862C-2EEA913C7FA7}"/>
              </a:ext>
            </a:extLst>
          </p:cNvPr>
          <p:cNvSpPr/>
          <p:nvPr/>
        </p:nvSpPr>
        <p:spPr>
          <a:xfrm>
            <a:off x="747370" y="5013176"/>
            <a:ext cx="8072657" cy="440842"/>
          </a:xfrm>
          <a:prstGeom prst="bevel">
            <a:avLst>
              <a:gd name="adj" fmla="val 6618"/>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70000"/>
              <a:buFont typeface="Wingdings" pitchFamily="2" charset="2"/>
              <a:buNone/>
              <a:defRPr/>
            </a:pPr>
            <a:r>
              <a:rPr lang="ja-JP" altLang="en-US" sz="1600" dirty="0">
                <a:solidFill>
                  <a:srgbClr val="FF0000"/>
                </a:solidFill>
              </a:rPr>
              <a:t>☛</a:t>
            </a:r>
            <a:r>
              <a:rPr lang="ja-JP" altLang="en-US" sz="1600" dirty="0">
                <a:solidFill>
                  <a:schemeClr val="tx1"/>
                </a:solidFill>
              </a:rPr>
              <a:t>　堺まつりや大阪湾クルーズへの協力等、府営港湾の賑わいにつながる活動を行う</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34"/>
          <p:cNvSpPr>
            <a:spLocks noGrp="1" noChangeArrowheads="1"/>
          </p:cNvSpPr>
          <p:nvPr>
            <p:ph type="title"/>
          </p:nvPr>
        </p:nvSpPr>
        <p:spPr>
          <a:xfrm>
            <a:off x="72008" y="855018"/>
            <a:ext cx="4788024" cy="258986"/>
          </a:xfrm>
        </p:spPr>
        <p:txBody>
          <a:bodyPr rtlCol="0" anchor="t">
            <a:noAutofit/>
          </a:bodyPr>
          <a:lstStyle/>
          <a:p>
            <a:pPr algn="l" eaLnBrk="1" fontAlgn="auto" hangingPunct="1">
              <a:lnSpc>
                <a:spcPts val="2000"/>
              </a:lnSpc>
              <a:spcAft>
                <a:spcPts val="0"/>
              </a:spcAft>
              <a:defRPr/>
            </a:pPr>
            <a:r>
              <a:rPr lang="ja-JP" altLang="en-US" sz="2000" dirty="0">
                <a:latin typeface="+mj-ea"/>
              </a:rPr>
              <a:t>１．組織体制（ガバナンス強化）</a:t>
            </a:r>
          </a:p>
        </p:txBody>
      </p:sp>
      <p:sp>
        <p:nvSpPr>
          <p:cNvPr id="2" name="スライド番号プレースホルダー 1"/>
          <p:cNvSpPr>
            <a:spLocks noGrp="1"/>
          </p:cNvSpPr>
          <p:nvPr>
            <p:ph type="sldNum" sz="quarter" idx="12"/>
          </p:nvPr>
        </p:nvSpPr>
        <p:spPr>
          <a:xfrm>
            <a:off x="6979096" y="6310096"/>
            <a:ext cx="2057400" cy="365125"/>
          </a:xfrm>
        </p:spPr>
        <p:txBody>
          <a:bodyPr/>
          <a:lstStyle/>
          <a:p>
            <a:pPr>
              <a:defRPr/>
            </a:pPr>
            <a:fld id="{302E95B1-5B5E-41F5-8520-982596B987E3}" type="slidenum">
              <a:rPr lang="en-US" altLang="ja-JP" sz="1800" smtClean="0"/>
              <a:pPr>
                <a:defRPr/>
              </a:pPr>
              <a:t>23</a:t>
            </a:fld>
            <a:endParaRPr lang="en-US" altLang="ja-JP" sz="1800" dirty="0"/>
          </a:p>
        </p:txBody>
      </p:sp>
      <p:sp>
        <p:nvSpPr>
          <p:cNvPr id="11" name="Rectangle 1034"/>
          <p:cNvSpPr txBox="1">
            <a:spLocks noChangeArrowheads="1"/>
          </p:cNvSpPr>
          <p:nvPr/>
        </p:nvSpPr>
        <p:spPr bwMode="auto">
          <a:xfrm>
            <a:off x="107504" y="0"/>
            <a:ext cx="8604448" cy="53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eaLnBrk="1" fontAlgn="auto" hangingPunct="1">
              <a:lnSpc>
                <a:spcPts val="2000"/>
              </a:lnSpc>
              <a:spcAft>
                <a:spcPts val="0"/>
              </a:spcAft>
              <a:buClr>
                <a:schemeClr val="tx2"/>
              </a:buClr>
              <a:buSzPct val="70000"/>
              <a:buFont typeface="Wingdings" pitchFamily="2" charset="2"/>
              <a:buNone/>
              <a:defRPr/>
            </a:pPr>
            <a:r>
              <a:rPr lang="en-US" altLang="ja-JP" sz="2800" dirty="0">
                <a:latin typeface="+mj-ea"/>
              </a:rPr>
              <a:t>Ⅶ</a:t>
            </a:r>
            <a:r>
              <a:rPr lang="ja-JP" altLang="en-US" sz="2800" dirty="0">
                <a:latin typeface="+mj-ea"/>
              </a:rPr>
              <a:t>　ガバナンス強化等の取り組み</a:t>
            </a:r>
            <a:r>
              <a:rPr lang="ja-JP" altLang="en-US" sz="2400" dirty="0">
                <a:latin typeface="+mj-ea"/>
              </a:rPr>
              <a:t>（組織体制・人材育成）</a:t>
            </a:r>
          </a:p>
        </p:txBody>
      </p:sp>
      <p:sp>
        <p:nvSpPr>
          <p:cNvPr id="19" name="正方形/長方形 18">
            <a:extLst>
              <a:ext uri="{FF2B5EF4-FFF2-40B4-BE49-F238E27FC236}">
                <a16:creationId xmlns:a16="http://schemas.microsoft.com/office/drawing/2014/main" id="{7424834B-A3B8-4C3D-9F76-0B350FEF1D42}"/>
              </a:ext>
            </a:extLst>
          </p:cNvPr>
          <p:cNvSpPr/>
          <p:nvPr/>
        </p:nvSpPr>
        <p:spPr>
          <a:xfrm>
            <a:off x="827584" y="1330027"/>
            <a:ext cx="7920880" cy="64008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70000"/>
              <a:buFont typeface="Wingdings" pitchFamily="2" charset="2"/>
              <a:buNone/>
              <a:defRPr/>
            </a:pPr>
            <a:r>
              <a:rPr lang="ja-JP" altLang="en-US" dirty="0">
                <a:solidFill>
                  <a:schemeClr val="tx1"/>
                </a:solidFill>
              </a:rPr>
              <a:t>事業分野の拡大に伴う業務量や経営リスクの増加への対応</a:t>
            </a:r>
            <a:endParaRPr lang="en-US" altLang="ja-JP" dirty="0">
              <a:solidFill>
                <a:schemeClr val="tx1"/>
              </a:solidFill>
            </a:endParaRPr>
          </a:p>
          <a:p>
            <a:pPr>
              <a:spcBef>
                <a:spcPct val="20000"/>
              </a:spcBef>
              <a:buClr>
                <a:schemeClr val="tx2"/>
              </a:buClr>
              <a:buSzPct val="70000"/>
              <a:buFont typeface="Wingdings" pitchFamily="2" charset="2"/>
              <a:buNone/>
              <a:defRPr/>
            </a:pPr>
            <a:r>
              <a:rPr lang="ja-JP" altLang="en-US" dirty="0">
                <a:solidFill>
                  <a:schemeClr val="tx1"/>
                </a:solidFill>
              </a:rPr>
              <a:t>組織体制を見直し、ガバナンスの強化を図る</a:t>
            </a:r>
          </a:p>
        </p:txBody>
      </p:sp>
      <p:sp>
        <p:nvSpPr>
          <p:cNvPr id="20" name="正方形/長方形 19">
            <a:extLst>
              <a:ext uri="{FF2B5EF4-FFF2-40B4-BE49-F238E27FC236}">
                <a16:creationId xmlns:a16="http://schemas.microsoft.com/office/drawing/2014/main" id="{50E49A2D-2D63-4E9D-9D73-A398A1B6D58D}"/>
              </a:ext>
            </a:extLst>
          </p:cNvPr>
          <p:cNvSpPr/>
          <p:nvPr/>
        </p:nvSpPr>
        <p:spPr>
          <a:xfrm>
            <a:off x="767143" y="1895068"/>
            <a:ext cx="8163582" cy="1196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361950" indent="-361950"/>
            <a:endParaRPr lang="ja-JP" altLang="ja-JP" sz="1600" dirty="0">
              <a:solidFill>
                <a:schemeClr val="tx1"/>
              </a:solidFill>
              <a:latin typeface="+mn-ea"/>
            </a:endParaRPr>
          </a:p>
        </p:txBody>
      </p:sp>
      <p:sp>
        <p:nvSpPr>
          <p:cNvPr id="21" name="平行四辺形 20">
            <a:extLst>
              <a:ext uri="{FF2B5EF4-FFF2-40B4-BE49-F238E27FC236}">
                <a16:creationId xmlns:a16="http://schemas.microsoft.com/office/drawing/2014/main" id="{B6039A8D-DB87-4852-907A-B5D435EF6EDD}"/>
              </a:ext>
            </a:extLst>
          </p:cNvPr>
          <p:cNvSpPr/>
          <p:nvPr/>
        </p:nvSpPr>
        <p:spPr>
          <a:xfrm rot="21443855">
            <a:off x="625232" y="1363512"/>
            <a:ext cx="106346" cy="604621"/>
          </a:xfrm>
          <a:prstGeom prst="parallelogram">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575A4DA3-68A9-4B0E-B58F-E12A450B58DB}"/>
              </a:ext>
            </a:extLst>
          </p:cNvPr>
          <p:cNvSpPr/>
          <p:nvPr/>
        </p:nvSpPr>
        <p:spPr>
          <a:xfrm>
            <a:off x="792055" y="2114272"/>
            <a:ext cx="7955425" cy="738664"/>
          </a:xfrm>
          <a:prstGeom prst="rect">
            <a:avLst/>
          </a:prstGeom>
        </p:spPr>
        <p:txBody>
          <a:bodyPr wrap="square">
            <a:spAutoFit/>
          </a:bodyPr>
          <a:lstStyle/>
          <a:p>
            <a:pPr marL="361950" indent="-361950"/>
            <a:r>
              <a:rPr lang="ja-JP" altLang="en-US" sz="1400" dirty="0">
                <a:solidFill>
                  <a:srgbClr val="FF0000"/>
                </a:solidFill>
                <a:latin typeface="+mn-ea"/>
              </a:rPr>
              <a:t>☛</a:t>
            </a:r>
            <a:r>
              <a:rPr lang="ja-JP" altLang="en-US" sz="1400" dirty="0">
                <a:latin typeface="+mn-ea"/>
              </a:rPr>
              <a:t>　戦略的に業容拡大していくために組織体制を見直す</a:t>
            </a:r>
            <a:endParaRPr lang="en-US" altLang="ja-JP" sz="1400" dirty="0">
              <a:latin typeface="+mn-ea"/>
            </a:endParaRPr>
          </a:p>
          <a:p>
            <a:pPr marL="361950" indent="-361950"/>
            <a:endParaRPr lang="en-US" altLang="ja-JP" sz="1400" dirty="0">
              <a:latin typeface="+mn-ea"/>
            </a:endParaRPr>
          </a:p>
          <a:p>
            <a:pPr marL="361950" indent="-361950"/>
            <a:r>
              <a:rPr lang="ja-JP" altLang="en-US" sz="1400" dirty="0">
                <a:latin typeface="+mn-ea"/>
              </a:rPr>
              <a:t>　　　　　　　　　　　　　　　　　　　　　　　　　　　　　　　　　　　　　　　　</a:t>
            </a:r>
            <a:endParaRPr lang="en-US" altLang="ja-JP" sz="1400" dirty="0">
              <a:latin typeface="+mn-ea"/>
            </a:endParaRPr>
          </a:p>
        </p:txBody>
      </p:sp>
      <p:sp>
        <p:nvSpPr>
          <p:cNvPr id="24" name="Rectangle 1034">
            <a:extLst>
              <a:ext uri="{FF2B5EF4-FFF2-40B4-BE49-F238E27FC236}">
                <a16:creationId xmlns:a16="http://schemas.microsoft.com/office/drawing/2014/main" id="{960E0094-B0A7-466B-B03D-6F3E76D276EE}"/>
              </a:ext>
            </a:extLst>
          </p:cNvPr>
          <p:cNvSpPr txBox="1">
            <a:spLocks noChangeArrowheads="1"/>
          </p:cNvSpPr>
          <p:nvPr/>
        </p:nvSpPr>
        <p:spPr bwMode="auto">
          <a:xfrm>
            <a:off x="179512" y="2958171"/>
            <a:ext cx="2195761"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eaLnBrk="1" fontAlgn="auto" hangingPunct="1">
              <a:lnSpc>
                <a:spcPts val="2000"/>
              </a:lnSpc>
              <a:spcAft>
                <a:spcPts val="0"/>
              </a:spcAft>
              <a:buClr>
                <a:schemeClr val="tx2"/>
              </a:buClr>
              <a:buSzPct val="70000"/>
              <a:buFont typeface="Wingdings" pitchFamily="2" charset="2"/>
              <a:buNone/>
              <a:defRPr/>
            </a:pPr>
            <a:r>
              <a:rPr lang="ja-JP" altLang="en-US" sz="2000" dirty="0">
                <a:latin typeface="+mj-ea"/>
              </a:rPr>
              <a:t>２．人材育成</a:t>
            </a:r>
          </a:p>
        </p:txBody>
      </p:sp>
      <p:sp>
        <p:nvSpPr>
          <p:cNvPr id="27" name="正方形/長方形 26">
            <a:extLst>
              <a:ext uri="{FF2B5EF4-FFF2-40B4-BE49-F238E27FC236}">
                <a16:creationId xmlns:a16="http://schemas.microsoft.com/office/drawing/2014/main" id="{FD8F8C29-388A-4812-B5FB-63FEEF5692AD}"/>
              </a:ext>
            </a:extLst>
          </p:cNvPr>
          <p:cNvSpPr/>
          <p:nvPr/>
        </p:nvSpPr>
        <p:spPr>
          <a:xfrm>
            <a:off x="827584" y="3436989"/>
            <a:ext cx="7920880" cy="64008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70000"/>
              <a:buFont typeface="Wingdings" pitchFamily="2" charset="2"/>
              <a:buNone/>
              <a:defRPr/>
            </a:pPr>
            <a:endParaRPr lang="ja-JP" altLang="en-US" sz="2000" dirty="0">
              <a:solidFill>
                <a:schemeClr val="tx1"/>
              </a:solidFill>
            </a:endParaRPr>
          </a:p>
        </p:txBody>
      </p:sp>
      <p:sp>
        <p:nvSpPr>
          <p:cNvPr id="28" name="平行四辺形 27">
            <a:extLst>
              <a:ext uri="{FF2B5EF4-FFF2-40B4-BE49-F238E27FC236}">
                <a16:creationId xmlns:a16="http://schemas.microsoft.com/office/drawing/2014/main" id="{0038980A-6BAC-4E8A-BBC2-5F70394D1B1A}"/>
              </a:ext>
            </a:extLst>
          </p:cNvPr>
          <p:cNvSpPr/>
          <p:nvPr/>
        </p:nvSpPr>
        <p:spPr>
          <a:xfrm rot="21443855">
            <a:off x="625232" y="3408744"/>
            <a:ext cx="106346" cy="604621"/>
          </a:xfrm>
          <a:prstGeom prst="parallelogram">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A5D11097-4AE5-431D-83E7-3E739F2AD8B2}"/>
              </a:ext>
            </a:extLst>
          </p:cNvPr>
          <p:cNvSpPr/>
          <p:nvPr/>
        </p:nvSpPr>
        <p:spPr>
          <a:xfrm>
            <a:off x="821085" y="3552155"/>
            <a:ext cx="7862551" cy="369332"/>
          </a:xfrm>
          <a:prstGeom prst="rect">
            <a:avLst/>
          </a:prstGeom>
        </p:spPr>
        <p:txBody>
          <a:bodyPr wrap="square">
            <a:spAutoFit/>
          </a:bodyPr>
          <a:lstStyle/>
          <a:p>
            <a:r>
              <a:rPr lang="ja-JP" altLang="ja-JP" dirty="0"/>
              <a:t>社員一人ひとり</a:t>
            </a:r>
            <a:r>
              <a:rPr lang="ja-JP" altLang="en-US" dirty="0"/>
              <a:t>の</a:t>
            </a:r>
            <a:r>
              <a:rPr lang="ja-JP" altLang="ja-JP" dirty="0"/>
              <a:t>意識改革を図り、</a:t>
            </a:r>
            <a:r>
              <a:rPr lang="ja-JP" altLang="en-US" dirty="0"/>
              <a:t>港の管理運営を担う</a:t>
            </a:r>
            <a:r>
              <a:rPr lang="ja-JP" altLang="ja-JP" dirty="0"/>
              <a:t>、人材育成に取り組</a:t>
            </a:r>
            <a:r>
              <a:rPr lang="ja-JP" altLang="en-US" dirty="0"/>
              <a:t>む</a:t>
            </a:r>
          </a:p>
        </p:txBody>
      </p:sp>
      <p:sp>
        <p:nvSpPr>
          <p:cNvPr id="29" name="正方形/長方形 28">
            <a:extLst>
              <a:ext uri="{FF2B5EF4-FFF2-40B4-BE49-F238E27FC236}">
                <a16:creationId xmlns:a16="http://schemas.microsoft.com/office/drawing/2014/main" id="{0767576D-2DBC-4F89-8BE0-BF3F1EACD69B}"/>
              </a:ext>
            </a:extLst>
          </p:cNvPr>
          <p:cNvSpPr/>
          <p:nvPr/>
        </p:nvSpPr>
        <p:spPr>
          <a:xfrm>
            <a:off x="827584" y="4206567"/>
            <a:ext cx="7919896" cy="2246769"/>
          </a:xfrm>
          <a:prstGeom prst="rect">
            <a:avLst/>
          </a:prstGeom>
        </p:spPr>
        <p:txBody>
          <a:bodyPr wrap="square">
            <a:spAutoFit/>
          </a:bodyPr>
          <a:lstStyle/>
          <a:p>
            <a:pPr marL="361950" indent="-361950"/>
            <a:r>
              <a:rPr lang="ja-JP" altLang="en-US" sz="1400" dirty="0">
                <a:solidFill>
                  <a:srgbClr val="FF0000"/>
                </a:solidFill>
                <a:latin typeface="+mn-ea"/>
              </a:rPr>
              <a:t>☛</a:t>
            </a:r>
            <a:r>
              <a:rPr lang="ja-JP" altLang="en-US" sz="1400" dirty="0">
                <a:latin typeface="+mn-ea"/>
              </a:rPr>
              <a:t>　多岐にわたる港湾運営業務のノウハウの蓄積と継承　（府との研修、意見交換会等の開催）</a:t>
            </a:r>
          </a:p>
          <a:p>
            <a:pPr marL="361950" indent="-361950"/>
            <a:endParaRPr lang="en-US" altLang="ja-JP" sz="1400" dirty="0">
              <a:latin typeface="+mn-ea"/>
            </a:endParaRPr>
          </a:p>
          <a:p>
            <a:pPr marL="361950" indent="-361950"/>
            <a:r>
              <a:rPr lang="ja-JP" altLang="en-US" sz="1400" dirty="0">
                <a:solidFill>
                  <a:srgbClr val="FF0000"/>
                </a:solidFill>
                <a:latin typeface="+mn-ea"/>
              </a:rPr>
              <a:t>☛　</a:t>
            </a:r>
            <a:r>
              <a:rPr lang="ja-JP" altLang="en-US" sz="1400" dirty="0">
                <a:latin typeface="+mn-ea"/>
              </a:rPr>
              <a:t>全社員が「港湾運営・ポートセールスの要となる営業マン」である認識を持ち、専門的ノウハウの習得に努め、信頼のおける人的ネットワークを構築しうる人材育成に取り組む</a:t>
            </a:r>
            <a:endParaRPr lang="en-US" altLang="ja-JP" sz="1400" dirty="0">
              <a:latin typeface="+mn-ea"/>
            </a:endParaRPr>
          </a:p>
          <a:p>
            <a:pPr marL="361950" indent="-361950"/>
            <a:endParaRPr lang="en-US" altLang="ja-JP" sz="1400" dirty="0">
              <a:latin typeface="+mn-ea"/>
            </a:endParaRPr>
          </a:p>
          <a:p>
            <a:pPr marL="361950" indent="-361950"/>
            <a:r>
              <a:rPr lang="ja-JP" altLang="en-US" sz="1400" dirty="0">
                <a:solidFill>
                  <a:srgbClr val="FF0000"/>
                </a:solidFill>
                <a:latin typeface="+mn-ea"/>
              </a:rPr>
              <a:t>☛　</a:t>
            </a:r>
            <a:r>
              <a:rPr lang="ja-JP" altLang="en-US" sz="1400" dirty="0">
                <a:latin typeface="+mn-ea"/>
              </a:rPr>
              <a:t>利用者ニーズへの迅速な対応、管理施設の適切な維持管理に必要な技術的ノウハウの取得と継承</a:t>
            </a:r>
            <a:endParaRPr lang="en-US" altLang="ja-JP" sz="1400" dirty="0">
              <a:latin typeface="+mn-ea"/>
            </a:endParaRPr>
          </a:p>
          <a:p>
            <a:pPr marL="361950" indent="-361950"/>
            <a:endParaRPr lang="en-US" altLang="ja-JP" sz="1400" dirty="0">
              <a:latin typeface="+mn-ea"/>
            </a:endParaRPr>
          </a:p>
          <a:p>
            <a:pPr marL="361950" indent="-361950"/>
            <a:r>
              <a:rPr lang="ja-JP" altLang="en-US" sz="1400" dirty="0">
                <a:solidFill>
                  <a:srgbClr val="FF0000"/>
                </a:solidFill>
                <a:latin typeface="+mn-ea"/>
              </a:rPr>
              <a:t>☛　</a:t>
            </a:r>
            <a:r>
              <a:rPr lang="ja-JP" altLang="en-US" sz="1400" dirty="0">
                <a:latin typeface="+mn-ea"/>
              </a:rPr>
              <a:t>限られた人的資産を有効活用するため、多様な資格取得を促進する</a:t>
            </a:r>
            <a:endParaRPr lang="en-US" altLang="ja-JP" sz="1400" dirty="0">
              <a:latin typeface="+mn-ea"/>
            </a:endParaRPr>
          </a:p>
          <a:p>
            <a:pPr marL="361950" indent="-361950"/>
            <a:endParaRPr lang="en-US" altLang="ja-JP" sz="1400" dirty="0">
              <a:latin typeface="+mn-ea"/>
            </a:endParaRPr>
          </a:p>
          <a:p>
            <a:pPr marL="361950" indent="-361950"/>
            <a:endParaRPr lang="en-US" altLang="ja-JP" sz="1400" dirty="0">
              <a:latin typeface="+mn-ea"/>
            </a:endParaRPr>
          </a:p>
        </p:txBody>
      </p:sp>
      <p:sp>
        <p:nvSpPr>
          <p:cNvPr id="22" name="正方形/長方形 21">
            <a:extLst>
              <a:ext uri="{FF2B5EF4-FFF2-40B4-BE49-F238E27FC236}">
                <a16:creationId xmlns:a16="http://schemas.microsoft.com/office/drawing/2014/main" id="{32B8993E-8837-495D-A6B5-0CDD447B3AC9}"/>
              </a:ext>
            </a:extLst>
          </p:cNvPr>
          <p:cNvSpPr/>
          <p:nvPr/>
        </p:nvSpPr>
        <p:spPr>
          <a:xfrm>
            <a:off x="0" y="540000"/>
            <a:ext cx="9144000" cy="107950"/>
          </a:xfrm>
          <a:prstGeom prst="rect">
            <a:avLst/>
          </a:prstGeom>
          <a:gradFill flip="none" rotWithShape="1">
            <a:gsLst>
              <a:gs pos="3000">
                <a:srgbClr val="0070C0"/>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70000"/>
              <a:buFont typeface="Wingdings" pitchFamily="2" charset="2"/>
              <a:buNone/>
              <a:defRPr/>
            </a:pPr>
            <a:endParaRPr lang="ja-JP" altLang="en-US" dirty="0"/>
          </a:p>
        </p:txBody>
      </p:sp>
      <p:pic>
        <p:nvPicPr>
          <p:cNvPr id="30" name="図 29">
            <a:extLst>
              <a:ext uri="{FF2B5EF4-FFF2-40B4-BE49-F238E27FC236}">
                <a16:creationId xmlns:a16="http://schemas.microsoft.com/office/drawing/2014/main" id="{36AC7C0B-637F-4F50-92CF-566216D44E5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35540" y="-64703"/>
            <a:ext cx="720561" cy="580275"/>
          </a:xfrm>
          <a:prstGeom prst="rect">
            <a:avLst/>
          </a:prstGeom>
        </p:spPr>
      </p:pic>
    </p:spTree>
    <p:extLst>
      <p:ext uri="{BB962C8B-B14F-4D97-AF65-F5344CB8AC3E}">
        <p14:creationId xmlns:p14="http://schemas.microsoft.com/office/powerpoint/2010/main" val="1495407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80A31-402F-76AE-323B-534AA32EBA9A}"/>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7AA2888-2B24-AE61-85F7-3E5F8AA88944}"/>
              </a:ext>
            </a:extLst>
          </p:cNvPr>
          <p:cNvSpPr>
            <a:spLocks noGrp="1"/>
          </p:cNvSpPr>
          <p:nvPr>
            <p:ph type="sldNum" sz="quarter" idx="12"/>
          </p:nvPr>
        </p:nvSpPr>
        <p:spPr>
          <a:xfrm>
            <a:off x="6979096" y="6310096"/>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2E95B1-5B5E-41F5-8520-982596B987E3}" type="slidenum">
              <a:rPr kumimoji="0" lang="en-US" altLang="ja-JP"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ja-JP"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1" name="Rectangle 1034">
            <a:extLst>
              <a:ext uri="{FF2B5EF4-FFF2-40B4-BE49-F238E27FC236}">
                <a16:creationId xmlns:a16="http://schemas.microsoft.com/office/drawing/2014/main" id="{894712A6-ADEE-4A57-3B84-05C7DE753561}"/>
              </a:ext>
            </a:extLst>
          </p:cNvPr>
          <p:cNvSpPr txBox="1">
            <a:spLocks noChangeArrowheads="1"/>
          </p:cNvSpPr>
          <p:nvPr/>
        </p:nvSpPr>
        <p:spPr bwMode="auto">
          <a:xfrm>
            <a:off x="107504" y="0"/>
            <a:ext cx="8604448" cy="53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auto" latinLnBrk="0" hangingPunct="1">
              <a:lnSpc>
                <a:spcPts val="2000"/>
              </a:lnSpc>
              <a:spcBef>
                <a:spcPct val="0"/>
              </a:spcBef>
              <a:spcAft>
                <a:spcPts val="0"/>
              </a:spcAft>
              <a:buClr>
                <a:srgbClr val="44546A"/>
              </a:buClr>
              <a:buSzPct val="70000"/>
              <a:buFont typeface="Wingdings" pitchFamily="2" charset="2"/>
              <a:buNone/>
              <a:tabLst/>
              <a:defRPr/>
            </a:pPr>
            <a:r>
              <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Ⅷ</a:t>
            </a: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計画期間における収支見通し</a:t>
            </a:r>
            <a:endPar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20" name="正方形/長方形 19">
            <a:extLst>
              <a:ext uri="{FF2B5EF4-FFF2-40B4-BE49-F238E27FC236}">
                <a16:creationId xmlns:a16="http://schemas.microsoft.com/office/drawing/2014/main" id="{8941211B-6FFB-048D-63FA-139290C2F807}"/>
              </a:ext>
            </a:extLst>
          </p:cNvPr>
          <p:cNvSpPr/>
          <p:nvPr/>
        </p:nvSpPr>
        <p:spPr>
          <a:xfrm>
            <a:off x="767143" y="1895068"/>
            <a:ext cx="8163582" cy="1196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361950" marR="0" lvl="0" indent="-361950" algn="l" defTabSz="914400" rtl="0" eaLnBrk="1" fontAlgn="auto" latinLnBrk="0" hangingPunct="1">
              <a:lnSpc>
                <a:spcPct val="100000"/>
              </a:lnSpc>
              <a:spcBef>
                <a:spcPts val="0"/>
              </a:spcBef>
              <a:spcAft>
                <a:spcPts val="0"/>
              </a:spcAft>
              <a:buClrTx/>
              <a:buSzTx/>
              <a:buFontTx/>
              <a:buNone/>
              <a:tabLst/>
              <a:defRPr/>
            </a:pPr>
            <a:endParaRPr kumimoji="0" lang="ja-JP"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7" name="正方形/長方形 26">
            <a:extLst>
              <a:ext uri="{FF2B5EF4-FFF2-40B4-BE49-F238E27FC236}">
                <a16:creationId xmlns:a16="http://schemas.microsoft.com/office/drawing/2014/main" id="{CB29BCAD-BC43-BCCC-C599-E9F09DB50CA2}"/>
              </a:ext>
            </a:extLst>
          </p:cNvPr>
          <p:cNvSpPr/>
          <p:nvPr/>
        </p:nvSpPr>
        <p:spPr>
          <a:xfrm>
            <a:off x="827584" y="3436989"/>
            <a:ext cx="7920880" cy="64008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20000"/>
              </a:spcBef>
              <a:spcAft>
                <a:spcPts val="0"/>
              </a:spcAft>
              <a:buClr>
                <a:srgbClr val="44546A"/>
              </a:buClr>
              <a:buSzPct val="70000"/>
              <a:buFont typeface="Wingdings" pitchFamily="2" charset="2"/>
              <a:buNone/>
              <a:tabLst/>
              <a:defRPr/>
            </a:pPr>
            <a:endParaRPr kumimoji="0"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2" name="正方形/長方形 21">
            <a:extLst>
              <a:ext uri="{FF2B5EF4-FFF2-40B4-BE49-F238E27FC236}">
                <a16:creationId xmlns:a16="http://schemas.microsoft.com/office/drawing/2014/main" id="{85011E4C-2864-1E3A-2529-29C62B657E7A}"/>
              </a:ext>
            </a:extLst>
          </p:cNvPr>
          <p:cNvSpPr/>
          <p:nvPr/>
        </p:nvSpPr>
        <p:spPr>
          <a:xfrm>
            <a:off x="0" y="540000"/>
            <a:ext cx="9144000" cy="107950"/>
          </a:xfrm>
          <a:prstGeom prst="rect">
            <a:avLst/>
          </a:prstGeom>
          <a:gradFill flip="none" rotWithShape="1">
            <a:gsLst>
              <a:gs pos="3000">
                <a:srgbClr val="0070C0"/>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20000"/>
              </a:spcBef>
              <a:spcAft>
                <a:spcPts val="0"/>
              </a:spcAft>
              <a:buClr>
                <a:srgbClr val="44546A"/>
              </a:buClr>
              <a:buSzPct val="70000"/>
              <a:buFont typeface="Wingdings" pitchFamily="2" charset="2"/>
              <a:buNone/>
              <a:tabLst/>
              <a:defRPr/>
            </a:pPr>
            <a:endParaRPr kumimoji="0"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30" name="図 29">
            <a:extLst>
              <a:ext uri="{FF2B5EF4-FFF2-40B4-BE49-F238E27FC236}">
                <a16:creationId xmlns:a16="http://schemas.microsoft.com/office/drawing/2014/main" id="{DFFC2974-4936-48FB-6994-9046B3E9D55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35540" y="-64703"/>
            <a:ext cx="720561" cy="580275"/>
          </a:xfrm>
          <a:prstGeom prst="rect">
            <a:avLst/>
          </a:prstGeom>
        </p:spPr>
      </p:pic>
      <p:sp>
        <p:nvSpPr>
          <p:cNvPr id="10" name="Rectangle 1034">
            <a:extLst>
              <a:ext uri="{FF2B5EF4-FFF2-40B4-BE49-F238E27FC236}">
                <a16:creationId xmlns:a16="http://schemas.microsoft.com/office/drawing/2014/main" id="{0783C531-0AB2-7E5C-FCB6-E989581ABAFE}"/>
              </a:ext>
            </a:extLst>
          </p:cNvPr>
          <p:cNvSpPr txBox="1">
            <a:spLocks noChangeArrowheads="1"/>
          </p:cNvSpPr>
          <p:nvPr/>
        </p:nvSpPr>
        <p:spPr bwMode="auto">
          <a:xfrm>
            <a:off x="467544" y="937626"/>
            <a:ext cx="3672408" cy="40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auto" latinLnBrk="0" hangingPunct="1">
              <a:lnSpc>
                <a:spcPts val="2000"/>
              </a:lnSpc>
              <a:spcBef>
                <a:spcPts val="600"/>
              </a:spcBef>
              <a:spcAft>
                <a:spcPts val="0"/>
              </a:spcAft>
              <a:buClr>
                <a:srgbClr val="44546A"/>
              </a:buClr>
              <a:buSzPct val="70000"/>
              <a:buFont typeface="Wingdings" pitchFamily="2" charset="2"/>
              <a:buNone/>
              <a:tabLst/>
              <a:defRPr/>
            </a:pPr>
            <a:r>
              <a:rPr kumimoji="1" lang="ja-JP" altLang="en-US"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計画期間における収支見通し</a:t>
            </a:r>
            <a:endPar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12" name="正方形/長方形 11">
            <a:extLst>
              <a:ext uri="{FF2B5EF4-FFF2-40B4-BE49-F238E27FC236}">
                <a16:creationId xmlns:a16="http://schemas.microsoft.com/office/drawing/2014/main" id="{C9C520D2-B41E-7645-5D4E-F0D415BE458D}"/>
              </a:ext>
            </a:extLst>
          </p:cNvPr>
          <p:cNvSpPr/>
          <p:nvPr/>
        </p:nvSpPr>
        <p:spPr>
          <a:xfrm>
            <a:off x="573642" y="915232"/>
            <a:ext cx="45719" cy="3408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4" name="図 3">
            <a:extLst>
              <a:ext uri="{FF2B5EF4-FFF2-40B4-BE49-F238E27FC236}">
                <a16:creationId xmlns:a16="http://schemas.microsoft.com/office/drawing/2014/main" id="{E80FD3C6-5AA9-7472-82F6-DFCC75B4ED45}"/>
              </a:ext>
            </a:extLst>
          </p:cNvPr>
          <p:cNvPicPr>
            <a:picLocks noChangeAspect="1"/>
          </p:cNvPicPr>
          <p:nvPr/>
        </p:nvPicPr>
        <p:blipFill>
          <a:blip r:embed="rId4"/>
          <a:stretch>
            <a:fillRect/>
          </a:stretch>
        </p:blipFill>
        <p:spPr>
          <a:xfrm>
            <a:off x="1453245" y="1256098"/>
            <a:ext cx="6669557" cy="5204194"/>
          </a:xfrm>
          <a:prstGeom prst="rect">
            <a:avLst/>
          </a:prstGeom>
        </p:spPr>
      </p:pic>
    </p:spTree>
    <p:extLst>
      <p:ext uri="{BB962C8B-B14F-4D97-AF65-F5344CB8AC3E}">
        <p14:creationId xmlns:p14="http://schemas.microsoft.com/office/powerpoint/2010/main" val="3461042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02896" y="6309320"/>
            <a:ext cx="2133600" cy="365125"/>
          </a:xfrm>
        </p:spPr>
        <p:txBody>
          <a:bodyPr/>
          <a:lstStyle/>
          <a:p>
            <a:pPr>
              <a:defRPr/>
            </a:pPr>
            <a:fld id="{F327E86C-A359-487E-8AD3-D92179B86830}" type="slidenum">
              <a:rPr lang="en-US" altLang="ja-JP" sz="1800" smtClean="0"/>
              <a:pPr>
                <a:defRPr/>
              </a:pPr>
              <a:t>25</a:t>
            </a:fld>
            <a:endParaRPr lang="en-US" altLang="ja-JP" sz="1800" dirty="0"/>
          </a:p>
        </p:txBody>
      </p:sp>
      <p:sp>
        <p:nvSpPr>
          <p:cNvPr id="26628" name="タイトル 1"/>
          <p:cNvSpPr txBox="1">
            <a:spLocks/>
          </p:cNvSpPr>
          <p:nvPr/>
        </p:nvSpPr>
        <p:spPr bwMode="auto">
          <a:xfrm>
            <a:off x="0" y="44503"/>
            <a:ext cx="6660232" cy="461665"/>
          </a:xfrm>
          <a:prstGeom prst="rect">
            <a:avLst/>
          </a:prstGeom>
          <a:noFill/>
          <a:ln w="9525">
            <a:noFill/>
            <a:miter lim="800000"/>
            <a:headEnd/>
            <a:tailEnd/>
          </a:ln>
        </p:spPr>
        <p:txBody>
          <a:bodyPr anchor="ctr">
            <a:noAutofit/>
          </a:bodyPr>
          <a:lstStyle/>
          <a:p>
            <a:pPr eaLnBrk="0" hangingPunct="0">
              <a:buClr>
                <a:schemeClr val="tx2"/>
              </a:buClr>
              <a:buSzPct val="70000"/>
              <a:buFont typeface="Wingdings" pitchFamily="2" charset="2"/>
              <a:buNone/>
            </a:pPr>
            <a:r>
              <a:rPr lang="ja-JP" altLang="en-US" sz="2400" dirty="0">
                <a:latin typeface="Calibri" pitchFamily="34" charset="0"/>
              </a:rPr>
              <a:t>＜参考＞　堺泉北埠頭株式会社の事業の変遷　</a:t>
            </a:r>
            <a:endParaRPr lang="en-US" altLang="ja-JP" sz="2400" dirty="0">
              <a:latin typeface="Calibri" pitchFamily="34" charset="0"/>
            </a:endParaRPr>
          </a:p>
        </p:txBody>
      </p:sp>
      <p:sp>
        <p:nvSpPr>
          <p:cNvPr id="10" name="正方形/長方形 9">
            <a:extLst>
              <a:ext uri="{FF2B5EF4-FFF2-40B4-BE49-F238E27FC236}">
                <a16:creationId xmlns:a16="http://schemas.microsoft.com/office/drawing/2014/main" id="{7A7FC438-F0B8-4C68-BFC0-B13C2C4A1F77}"/>
              </a:ext>
            </a:extLst>
          </p:cNvPr>
          <p:cNvSpPr/>
          <p:nvPr/>
        </p:nvSpPr>
        <p:spPr>
          <a:xfrm>
            <a:off x="0" y="540000"/>
            <a:ext cx="9144000" cy="107950"/>
          </a:xfrm>
          <a:prstGeom prst="rect">
            <a:avLst/>
          </a:prstGeom>
          <a:gradFill flip="none" rotWithShape="1">
            <a:gsLst>
              <a:gs pos="3000">
                <a:srgbClr val="0070C0"/>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70000"/>
              <a:buFont typeface="Wingdings" pitchFamily="2" charset="2"/>
              <a:buNone/>
              <a:defRPr/>
            </a:pPr>
            <a:endParaRPr lang="ja-JP" altLang="en-US" dirty="0"/>
          </a:p>
        </p:txBody>
      </p:sp>
      <p:pic>
        <p:nvPicPr>
          <p:cNvPr id="12" name="図 11">
            <a:extLst>
              <a:ext uri="{FF2B5EF4-FFF2-40B4-BE49-F238E27FC236}">
                <a16:creationId xmlns:a16="http://schemas.microsoft.com/office/drawing/2014/main" id="{FB7DEDFE-8D66-4D67-A14F-5173569C483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35540" y="-64703"/>
            <a:ext cx="720561" cy="580275"/>
          </a:xfrm>
          <a:prstGeom prst="rect">
            <a:avLst/>
          </a:prstGeom>
        </p:spPr>
      </p:pic>
      <p:pic>
        <p:nvPicPr>
          <p:cNvPr id="2" name="図 1">
            <a:extLst>
              <a:ext uri="{FF2B5EF4-FFF2-40B4-BE49-F238E27FC236}">
                <a16:creationId xmlns:a16="http://schemas.microsoft.com/office/drawing/2014/main" id="{68D7AC51-5E75-4135-84E8-786B1219974D}"/>
              </a:ext>
            </a:extLst>
          </p:cNvPr>
          <p:cNvPicPr>
            <a:picLocks noChangeAspect="1"/>
          </p:cNvPicPr>
          <p:nvPr/>
        </p:nvPicPr>
        <p:blipFill>
          <a:blip r:embed="rId4"/>
          <a:stretch>
            <a:fillRect/>
          </a:stretch>
        </p:blipFill>
        <p:spPr>
          <a:xfrm>
            <a:off x="0" y="777240"/>
            <a:ext cx="9144000" cy="5303520"/>
          </a:xfrm>
          <a:prstGeom prst="rect">
            <a:avLst/>
          </a:prstGeom>
        </p:spPr>
      </p:pic>
    </p:spTree>
    <p:extLst>
      <p:ext uri="{BB962C8B-B14F-4D97-AF65-F5344CB8AC3E}">
        <p14:creationId xmlns:p14="http://schemas.microsoft.com/office/powerpoint/2010/main" val="3159583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02896" y="6309320"/>
            <a:ext cx="2133600" cy="365125"/>
          </a:xfrm>
        </p:spPr>
        <p:txBody>
          <a:bodyPr/>
          <a:lstStyle/>
          <a:p>
            <a:pPr>
              <a:defRPr/>
            </a:pPr>
            <a:fld id="{44814EB6-7EE9-4569-8140-58C553D81909}" type="slidenum">
              <a:rPr lang="en-US" altLang="ja-JP" sz="1800" smtClean="0"/>
              <a:pPr>
                <a:defRPr/>
              </a:pPr>
              <a:t>26</a:t>
            </a:fld>
            <a:endParaRPr lang="en-US" altLang="ja-JP" sz="1800" dirty="0"/>
          </a:p>
        </p:txBody>
      </p:sp>
      <p:sp>
        <p:nvSpPr>
          <p:cNvPr id="27652" name="タイトル 1"/>
          <p:cNvSpPr txBox="1">
            <a:spLocks/>
          </p:cNvSpPr>
          <p:nvPr/>
        </p:nvSpPr>
        <p:spPr bwMode="auto">
          <a:xfrm>
            <a:off x="0" y="44244"/>
            <a:ext cx="5220072" cy="461665"/>
          </a:xfrm>
          <a:prstGeom prst="rect">
            <a:avLst/>
          </a:prstGeom>
          <a:noFill/>
          <a:ln w="9525">
            <a:noFill/>
            <a:miter lim="800000"/>
            <a:headEnd/>
            <a:tailEnd/>
          </a:ln>
        </p:spPr>
        <p:txBody>
          <a:bodyPr anchor="ctr">
            <a:noAutofit/>
          </a:bodyPr>
          <a:lstStyle/>
          <a:p>
            <a:pPr eaLnBrk="0" hangingPunct="0">
              <a:buClr>
                <a:schemeClr val="tx2"/>
              </a:buClr>
              <a:buSzPct val="70000"/>
              <a:buFont typeface="Wingdings" pitchFamily="2" charset="2"/>
              <a:buNone/>
            </a:pPr>
            <a:r>
              <a:rPr lang="ja-JP" altLang="en-US" sz="2400" dirty="0">
                <a:latin typeface="Calibri" pitchFamily="34" charset="0"/>
              </a:rPr>
              <a:t>＜参考＞　これまでの業績等の推移</a:t>
            </a:r>
            <a:endParaRPr lang="en-US" altLang="ja-JP" sz="2400" dirty="0">
              <a:latin typeface="Calibri" pitchFamily="34" charset="0"/>
            </a:endParaRPr>
          </a:p>
        </p:txBody>
      </p:sp>
      <p:sp>
        <p:nvSpPr>
          <p:cNvPr id="15" name="正方形/長方形 14"/>
          <p:cNvSpPr/>
          <p:nvPr/>
        </p:nvSpPr>
        <p:spPr bwMode="auto">
          <a:xfrm>
            <a:off x="3923928" y="2996952"/>
            <a:ext cx="504056" cy="2016224"/>
          </a:xfrm>
          <a:prstGeom prst="rect">
            <a:avLst/>
          </a:prstGeom>
          <a:solidFill>
            <a:schemeClr val="bg1"/>
          </a:solidFill>
          <a:ln w="9525">
            <a:solidFill>
              <a:sysClr val="window" lastClr="FFFFFF">
                <a:alpha val="0"/>
              </a:sysClr>
            </a:solidFill>
            <a:miter lim="800000"/>
            <a:headEnd/>
            <a:tailEnd/>
          </a:ln>
          <a:effectLst/>
        </p:spPr>
        <p:txBody>
          <a:bodyPr wrap="none" tIns="370800" rtlCol="0" anchor="t" anchorCtr="1"/>
          <a:lstStyle/>
          <a:p>
            <a:pPr marL="342900" indent="-342900" algn="ctr">
              <a:spcBef>
                <a:spcPct val="20000"/>
              </a:spcBef>
              <a:buClr>
                <a:schemeClr val="tx2"/>
              </a:buClr>
              <a:buSzPct val="70000"/>
              <a:buFont typeface="Wingdings" pitchFamily="2" charset="2"/>
              <a:buNone/>
            </a:pPr>
            <a:endParaRPr kumimoji="1" lang="ja-JP" altLang="en-US" sz="1600" b="1" dirty="0"/>
          </a:p>
        </p:txBody>
      </p:sp>
      <p:sp>
        <p:nvSpPr>
          <p:cNvPr id="12" name="正方形/長方形 11">
            <a:extLst>
              <a:ext uri="{FF2B5EF4-FFF2-40B4-BE49-F238E27FC236}">
                <a16:creationId xmlns:a16="http://schemas.microsoft.com/office/drawing/2014/main" id="{1305CD9D-27DB-4D66-8A7B-09E9E20CA0E6}"/>
              </a:ext>
            </a:extLst>
          </p:cNvPr>
          <p:cNvSpPr/>
          <p:nvPr/>
        </p:nvSpPr>
        <p:spPr>
          <a:xfrm>
            <a:off x="0" y="540000"/>
            <a:ext cx="9144000" cy="107950"/>
          </a:xfrm>
          <a:prstGeom prst="rect">
            <a:avLst/>
          </a:prstGeom>
          <a:gradFill flip="none" rotWithShape="1">
            <a:gsLst>
              <a:gs pos="3000">
                <a:srgbClr val="0070C0"/>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70000"/>
              <a:buFont typeface="Wingdings" pitchFamily="2" charset="2"/>
              <a:buNone/>
              <a:defRPr/>
            </a:pPr>
            <a:endParaRPr lang="ja-JP" altLang="en-US" dirty="0"/>
          </a:p>
        </p:txBody>
      </p:sp>
      <p:pic>
        <p:nvPicPr>
          <p:cNvPr id="18" name="図 17">
            <a:extLst>
              <a:ext uri="{FF2B5EF4-FFF2-40B4-BE49-F238E27FC236}">
                <a16:creationId xmlns:a16="http://schemas.microsoft.com/office/drawing/2014/main" id="{B99B69B3-89A8-4E39-A0D1-0FEB9191962A}"/>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35540" y="-64703"/>
            <a:ext cx="720561" cy="580275"/>
          </a:xfrm>
          <a:prstGeom prst="rect">
            <a:avLst/>
          </a:prstGeom>
        </p:spPr>
      </p:pic>
      <p:pic>
        <p:nvPicPr>
          <p:cNvPr id="2" name="図 1">
            <a:extLst>
              <a:ext uri="{FF2B5EF4-FFF2-40B4-BE49-F238E27FC236}">
                <a16:creationId xmlns:a16="http://schemas.microsoft.com/office/drawing/2014/main" id="{B00BE660-E095-02FE-B218-0A984858B798}"/>
              </a:ext>
            </a:extLst>
          </p:cNvPr>
          <p:cNvPicPr>
            <a:picLocks noChangeAspect="1"/>
          </p:cNvPicPr>
          <p:nvPr/>
        </p:nvPicPr>
        <p:blipFill>
          <a:blip r:embed="rId4"/>
          <a:stretch>
            <a:fillRect/>
          </a:stretch>
        </p:blipFill>
        <p:spPr>
          <a:xfrm>
            <a:off x="583052" y="5700098"/>
            <a:ext cx="3986539" cy="535418"/>
          </a:xfrm>
          <a:prstGeom prst="rect">
            <a:avLst/>
          </a:prstGeom>
        </p:spPr>
      </p:pic>
      <p:pic>
        <p:nvPicPr>
          <p:cNvPr id="5" name="図 4">
            <a:extLst>
              <a:ext uri="{FF2B5EF4-FFF2-40B4-BE49-F238E27FC236}">
                <a16:creationId xmlns:a16="http://schemas.microsoft.com/office/drawing/2014/main" id="{6AEB1AFD-1227-9528-CD95-963DB276069B}"/>
              </a:ext>
            </a:extLst>
          </p:cNvPr>
          <p:cNvPicPr>
            <a:picLocks noChangeAspect="1"/>
          </p:cNvPicPr>
          <p:nvPr/>
        </p:nvPicPr>
        <p:blipFill>
          <a:blip r:embed="rId5"/>
          <a:stretch>
            <a:fillRect/>
          </a:stretch>
        </p:blipFill>
        <p:spPr>
          <a:xfrm>
            <a:off x="5193382" y="5724137"/>
            <a:ext cx="3500625" cy="511379"/>
          </a:xfrm>
          <a:prstGeom prst="rect">
            <a:avLst/>
          </a:prstGeom>
        </p:spPr>
      </p:pic>
      <p:pic>
        <p:nvPicPr>
          <p:cNvPr id="6" name="図 5">
            <a:extLst>
              <a:ext uri="{FF2B5EF4-FFF2-40B4-BE49-F238E27FC236}">
                <a16:creationId xmlns:a16="http://schemas.microsoft.com/office/drawing/2014/main" id="{2C9BC7B5-E500-4870-A996-F18E56962312}"/>
              </a:ext>
            </a:extLst>
          </p:cNvPr>
          <p:cNvPicPr>
            <a:picLocks noChangeAspect="1"/>
          </p:cNvPicPr>
          <p:nvPr/>
        </p:nvPicPr>
        <p:blipFill>
          <a:blip r:embed="rId6"/>
          <a:stretch>
            <a:fillRect/>
          </a:stretch>
        </p:blipFill>
        <p:spPr>
          <a:xfrm>
            <a:off x="363465" y="787679"/>
            <a:ext cx="4493141" cy="4797968"/>
          </a:xfrm>
          <a:prstGeom prst="rect">
            <a:avLst/>
          </a:prstGeom>
        </p:spPr>
      </p:pic>
      <p:pic>
        <p:nvPicPr>
          <p:cNvPr id="7" name="図 6">
            <a:extLst>
              <a:ext uri="{FF2B5EF4-FFF2-40B4-BE49-F238E27FC236}">
                <a16:creationId xmlns:a16="http://schemas.microsoft.com/office/drawing/2014/main" id="{6AFEACDB-3851-4621-AAB0-70C5D15E5760}"/>
              </a:ext>
            </a:extLst>
          </p:cNvPr>
          <p:cNvPicPr>
            <a:picLocks noChangeAspect="1"/>
          </p:cNvPicPr>
          <p:nvPr/>
        </p:nvPicPr>
        <p:blipFill>
          <a:blip r:embed="rId7"/>
          <a:stretch>
            <a:fillRect/>
          </a:stretch>
        </p:blipFill>
        <p:spPr>
          <a:xfrm>
            <a:off x="4690194" y="827979"/>
            <a:ext cx="4377307" cy="4822354"/>
          </a:xfrm>
          <a:prstGeom prst="rect">
            <a:avLst/>
          </a:prstGeom>
        </p:spPr>
      </p:pic>
    </p:spTree>
    <p:extLst>
      <p:ext uri="{BB962C8B-B14F-4D97-AF65-F5344CB8AC3E}">
        <p14:creationId xmlns:p14="http://schemas.microsoft.com/office/powerpoint/2010/main" val="1991712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A3981B5-97E0-4A68-80B7-63FAAB83B428}"/>
              </a:ext>
            </a:extLst>
          </p:cNvPr>
          <p:cNvPicPr>
            <a:picLocks noChangeAspect="1"/>
          </p:cNvPicPr>
          <p:nvPr/>
        </p:nvPicPr>
        <p:blipFill>
          <a:blip r:embed="rId3"/>
          <a:stretch>
            <a:fillRect/>
          </a:stretch>
        </p:blipFill>
        <p:spPr>
          <a:xfrm>
            <a:off x="611560" y="736396"/>
            <a:ext cx="8199831" cy="5742930"/>
          </a:xfrm>
          <a:prstGeom prst="rect">
            <a:avLst/>
          </a:prstGeom>
        </p:spPr>
      </p:pic>
      <p:sp>
        <p:nvSpPr>
          <p:cNvPr id="4" name="スライド番号プレースホルダー 3"/>
          <p:cNvSpPr>
            <a:spLocks noGrp="1"/>
          </p:cNvSpPr>
          <p:nvPr>
            <p:ph type="sldNum" sz="quarter" idx="12"/>
          </p:nvPr>
        </p:nvSpPr>
        <p:spPr>
          <a:xfrm>
            <a:off x="6902896" y="6309320"/>
            <a:ext cx="2133600" cy="365125"/>
          </a:xfrm>
        </p:spPr>
        <p:txBody>
          <a:bodyPr/>
          <a:lstStyle/>
          <a:p>
            <a:pPr>
              <a:defRPr/>
            </a:pPr>
            <a:fld id="{44814EB6-7EE9-4569-8140-58C553D81909}" type="slidenum">
              <a:rPr lang="en-US" altLang="ja-JP" sz="1800" smtClean="0"/>
              <a:pPr>
                <a:defRPr/>
              </a:pPr>
              <a:t>27</a:t>
            </a:fld>
            <a:endParaRPr lang="en-US" altLang="ja-JP" sz="1800" dirty="0"/>
          </a:p>
        </p:txBody>
      </p:sp>
      <p:sp>
        <p:nvSpPr>
          <p:cNvPr id="27652" name="タイトル 1"/>
          <p:cNvSpPr txBox="1">
            <a:spLocks/>
          </p:cNvSpPr>
          <p:nvPr/>
        </p:nvSpPr>
        <p:spPr bwMode="auto">
          <a:xfrm>
            <a:off x="0" y="44244"/>
            <a:ext cx="6588224" cy="461665"/>
          </a:xfrm>
          <a:prstGeom prst="rect">
            <a:avLst/>
          </a:prstGeom>
          <a:noFill/>
          <a:ln w="9525">
            <a:noFill/>
            <a:miter lim="800000"/>
            <a:headEnd/>
            <a:tailEnd/>
          </a:ln>
        </p:spPr>
        <p:txBody>
          <a:bodyPr anchor="ctr">
            <a:noAutofit/>
          </a:bodyPr>
          <a:lstStyle/>
          <a:p>
            <a:pPr eaLnBrk="0" hangingPunct="0">
              <a:buClr>
                <a:schemeClr val="tx2"/>
              </a:buClr>
              <a:buSzPct val="70000"/>
              <a:buFont typeface="Wingdings" pitchFamily="2" charset="2"/>
              <a:buNone/>
            </a:pPr>
            <a:r>
              <a:rPr lang="ja-JP" altLang="en-US" sz="2400" dirty="0">
                <a:latin typeface="Calibri" pitchFamily="34" charset="0"/>
              </a:rPr>
              <a:t>＜参考＞　中古自動車輸出の全国推移</a:t>
            </a:r>
            <a:endParaRPr lang="en-US" altLang="ja-JP" sz="2400" dirty="0">
              <a:latin typeface="Calibri" pitchFamily="34" charset="0"/>
            </a:endParaRPr>
          </a:p>
        </p:txBody>
      </p:sp>
      <p:sp>
        <p:nvSpPr>
          <p:cNvPr id="12" name="円形吹き出し 1">
            <a:extLst>
              <a:ext uri="{FF2B5EF4-FFF2-40B4-BE49-F238E27FC236}">
                <a16:creationId xmlns:a16="http://schemas.microsoft.com/office/drawing/2014/main" id="{78F881A8-2406-4F1C-8F9F-0B47675C0586}"/>
              </a:ext>
            </a:extLst>
          </p:cNvPr>
          <p:cNvSpPr/>
          <p:nvPr/>
        </p:nvSpPr>
        <p:spPr>
          <a:xfrm>
            <a:off x="1835696" y="2461665"/>
            <a:ext cx="1137495" cy="304262"/>
          </a:xfrm>
          <a:prstGeom prst="wedgeEllipseCallout">
            <a:avLst>
              <a:gd name="adj1" fmla="val 11098"/>
              <a:gd name="adj2" fmla="val 122278"/>
            </a:avLst>
          </a:prstGeom>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dirty="0"/>
              <a:t>堺泉北港</a:t>
            </a:r>
            <a:endParaRPr lang="ja-JP" sz="1200" b="1" dirty="0"/>
          </a:p>
        </p:txBody>
      </p:sp>
      <p:sp>
        <p:nvSpPr>
          <p:cNvPr id="13" name="吹き出し: 四角形 12">
            <a:extLst>
              <a:ext uri="{FF2B5EF4-FFF2-40B4-BE49-F238E27FC236}">
                <a16:creationId xmlns:a16="http://schemas.microsoft.com/office/drawing/2014/main" id="{4552D429-71E5-4BD6-9DE7-B232298BF3FE}"/>
              </a:ext>
            </a:extLst>
          </p:cNvPr>
          <p:cNvSpPr/>
          <p:nvPr/>
        </p:nvSpPr>
        <p:spPr>
          <a:xfrm>
            <a:off x="7264437" y="2718549"/>
            <a:ext cx="1094704" cy="306973"/>
          </a:xfrm>
          <a:prstGeom prst="wedgeRectCallout">
            <a:avLst>
              <a:gd name="adj1" fmla="val 45456"/>
              <a:gd name="adj2" fmla="val 203387"/>
            </a:avLst>
          </a:prstGeom>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dirty="0"/>
              <a:t>全国３位</a:t>
            </a:r>
          </a:p>
        </p:txBody>
      </p:sp>
      <p:sp>
        <p:nvSpPr>
          <p:cNvPr id="10" name="正方形/長方形 9">
            <a:extLst>
              <a:ext uri="{FF2B5EF4-FFF2-40B4-BE49-F238E27FC236}">
                <a16:creationId xmlns:a16="http://schemas.microsoft.com/office/drawing/2014/main" id="{60B276F0-747E-4B7A-94AB-4465DA1D7BB0}"/>
              </a:ext>
            </a:extLst>
          </p:cNvPr>
          <p:cNvSpPr/>
          <p:nvPr/>
        </p:nvSpPr>
        <p:spPr>
          <a:xfrm>
            <a:off x="0" y="540000"/>
            <a:ext cx="9144000" cy="107950"/>
          </a:xfrm>
          <a:prstGeom prst="rect">
            <a:avLst/>
          </a:prstGeom>
          <a:gradFill flip="none" rotWithShape="1">
            <a:gsLst>
              <a:gs pos="3000">
                <a:srgbClr val="0070C0"/>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70000"/>
              <a:buFont typeface="Wingdings" pitchFamily="2" charset="2"/>
              <a:buNone/>
              <a:defRPr/>
            </a:pPr>
            <a:endParaRPr lang="ja-JP" altLang="en-US" dirty="0"/>
          </a:p>
        </p:txBody>
      </p:sp>
      <p:pic>
        <p:nvPicPr>
          <p:cNvPr id="18" name="図 17">
            <a:extLst>
              <a:ext uri="{FF2B5EF4-FFF2-40B4-BE49-F238E27FC236}">
                <a16:creationId xmlns:a16="http://schemas.microsoft.com/office/drawing/2014/main" id="{0910E4C7-6D5F-47E7-BC67-7B8882B69DEE}"/>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35540" y="-64703"/>
            <a:ext cx="720561" cy="580275"/>
          </a:xfrm>
          <a:prstGeom prst="rect">
            <a:avLst/>
          </a:prstGeom>
        </p:spPr>
      </p:pic>
    </p:spTree>
    <p:extLst>
      <p:ext uri="{BB962C8B-B14F-4D97-AF65-F5344CB8AC3E}">
        <p14:creationId xmlns:p14="http://schemas.microsoft.com/office/powerpoint/2010/main" val="1263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979096" y="6309320"/>
            <a:ext cx="2057400" cy="365125"/>
          </a:xfrm>
        </p:spPr>
        <p:txBody>
          <a:bodyPr/>
          <a:lstStyle/>
          <a:p>
            <a:pPr>
              <a:defRPr/>
            </a:pPr>
            <a:fld id="{72C7EB35-0CE9-46C4-93BE-D9CFBFA1CE86}" type="slidenum">
              <a:rPr lang="en-US" altLang="ja-JP" sz="1800" smtClean="0"/>
              <a:pPr>
                <a:defRPr/>
              </a:pPr>
              <a:t>28</a:t>
            </a:fld>
            <a:endParaRPr lang="en-US" altLang="ja-JP" sz="1800" dirty="0"/>
          </a:p>
        </p:txBody>
      </p:sp>
      <p:sp>
        <p:nvSpPr>
          <p:cNvPr id="11" name="Rectangle 11">
            <a:extLst>
              <a:ext uri="{FF2B5EF4-FFF2-40B4-BE49-F238E27FC236}">
                <a16:creationId xmlns:a16="http://schemas.microsoft.com/office/drawing/2014/main" id="{16CE3FAC-5860-4E43-B56C-652204824A94}"/>
              </a:ext>
            </a:extLst>
          </p:cNvPr>
          <p:cNvSpPr>
            <a:spLocks noChangeArrowheads="1"/>
          </p:cNvSpPr>
          <p:nvPr/>
        </p:nvSpPr>
        <p:spPr bwMode="auto">
          <a:xfrm>
            <a:off x="6300192" y="6454114"/>
            <a:ext cx="2333979" cy="403886"/>
          </a:xfrm>
          <a:prstGeom prst="rect">
            <a:avLst/>
          </a:prstGeom>
          <a:noFill/>
          <a:ln w="12700" cap="rnd" algn="ctr">
            <a:noFill/>
            <a:prstDash val="sysDot"/>
            <a:miter lim="800000"/>
            <a:headEnd/>
            <a:tailEnd/>
          </a:ln>
          <a:effectLst/>
        </p:spPr>
        <p:txBody>
          <a:bodyPr wrap="square">
            <a:noAutofit/>
          </a:bodyPr>
          <a:lstStyle/>
          <a:p>
            <a:pPr marL="180975" indent="-180975">
              <a:lnSpc>
                <a:spcPts val="1500"/>
              </a:lnSpc>
            </a:pPr>
            <a:r>
              <a:rPr lang="ja-JP" altLang="en-US" sz="1000" dirty="0"/>
              <a:t>引用：国土交通省ホームページ</a:t>
            </a:r>
            <a:endParaRPr lang="ja-JP" altLang="ja-JP" sz="1000" dirty="0"/>
          </a:p>
        </p:txBody>
      </p:sp>
      <p:sp>
        <p:nvSpPr>
          <p:cNvPr id="12" name="Rectangle 9">
            <a:extLst>
              <a:ext uri="{FF2B5EF4-FFF2-40B4-BE49-F238E27FC236}">
                <a16:creationId xmlns:a16="http://schemas.microsoft.com/office/drawing/2014/main" id="{F97B594C-85DF-4E4F-B049-862EA299DE23}"/>
              </a:ext>
            </a:extLst>
          </p:cNvPr>
          <p:cNvSpPr txBox="1">
            <a:spLocks noChangeArrowheads="1"/>
          </p:cNvSpPr>
          <p:nvPr/>
        </p:nvSpPr>
        <p:spPr bwMode="auto">
          <a:xfrm>
            <a:off x="107504" y="722093"/>
            <a:ext cx="9289032" cy="38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o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eaLnBrk="1" fontAlgn="auto" hangingPunct="1">
              <a:spcAft>
                <a:spcPts val="0"/>
              </a:spcAft>
              <a:buClr>
                <a:schemeClr val="tx2"/>
              </a:buClr>
              <a:buSzPct val="70000"/>
              <a:buFont typeface="Wingdings" pitchFamily="2" charset="2"/>
              <a:buNone/>
              <a:defRPr/>
            </a:pPr>
            <a:r>
              <a:rPr lang="ja-JP" altLang="en-US" sz="1800" dirty="0">
                <a:latin typeface="+mj-ea"/>
              </a:rPr>
              <a:t>  総合物流施策大綱（</a:t>
            </a:r>
            <a:r>
              <a:rPr lang="en-US" altLang="ja-JP" sz="1800" dirty="0">
                <a:latin typeface="+mj-ea"/>
              </a:rPr>
              <a:t>2021</a:t>
            </a:r>
            <a:r>
              <a:rPr lang="ja-JP" altLang="en-US" sz="1800" dirty="0">
                <a:latin typeface="+mj-ea"/>
              </a:rPr>
              <a:t>年度～</a:t>
            </a:r>
            <a:r>
              <a:rPr lang="en-US" altLang="ja-JP" sz="1800" dirty="0">
                <a:latin typeface="+mj-ea"/>
              </a:rPr>
              <a:t>2025</a:t>
            </a:r>
            <a:r>
              <a:rPr lang="ja-JP" altLang="en-US" sz="1800" dirty="0">
                <a:latin typeface="+mj-ea"/>
              </a:rPr>
              <a:t>年度）　</a:t>
            </a:r>
            <a:endParaRPr lang="en-US" altLang="ja-JP" sz="1800" dirty="0">
              <a:highlight>
                <a:srgbClr val="FFFF00"/>
              </a:highlight>
              <a:latin typeface="+mj-ea"/>
            </a:endParaRPr>
          </a:p>
        </p:txBody>
      </p:sp>
      <p:sp>
        <p:nvSpPr>
          <p:cNvPr id="13" name="平行四辺形 12">
            <a:extLst>
              <a:ext uri="{FF2B5EF4-FFF2-40B4-BE49-F238E27FC236}">
                <a16:creationId xmlns:a16="http://schemas.microsoft.com/office/drawing/2014/main" id="{B478AF98-697E-459E-9126-73E1A9ACD438}"/>
              </a:ext>
            </a:extLst>
          </p:cNvPr>
          <p:cNvSpPr/>
          <p:nvPr/>
        </p:nvSpPr>
        <p:spPr>
          <a:xfrm rot="21391246">
            <a:off x="121094" y="701070"/>
            <a:ext cx="94042" cy="450704"/>
          </a:xfrm>
          <a:prstGeom prst="parallelogram">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id="{7100202B-03B9-41EE-AED3-271B2F1B9687}"/>
              </a:ext>
            </a:extLst>
          </p:cNvPr>
          <p:cNvSpPr txBox="1">
            <a:spLocks/>
          </p:cNvSpPr>
          <p:nvPr/>
        </p:nvSpPr>
        <p:spPr bwMode="auto">
          <a:xfrm>
            <a:off x="4217" y="39382"/>
            <a:ext cx="6660232" cy="461665"/>
          </a:xfrm>
          <a:prstGeom prst="rect">
            <a:avLst/>
          </a:prstGeom>
          <a:noFill/>
          <a:ln w="9525">
            <a:noFill/>
            <a:miter lim="800000"/>
            <a:headEnd/>
            <a:tailEnd/>
          </a:ln>
        </p:spPr>
        <p:txBody>
          <a:bodyPr anchor="ctr">
            <a:noAutofit/>
          </a:bodyPr>
          <a:lstStyle/>
          <a:p>
            <a:pPr eaLnBrk="0" hangingPunct="0">
              <a:buClr>
                <a:schemeClr val="tx2"/>
              </a:buClr>
              <a:buSzPct val="70000"/>
              <a:buFont typeface="Wingdings" pitchFamily="2" charset="2"/>
              <a:buNone/>
            </a:pPr>
            <a:r>
              <a:rPr lang="ja-JP" altLang="en-US" sz="2400" dirty="0">
                <a:latin typeface="Calibri" pitchFamily="34" charset="0"/>
              </a:rPr>
              <a:t>＜参考＞　国や大阪府等の動向　　</a:t>
            </a:r>
            <a:endParaRPr lang="en-US" altLang="ja-JP" sz="2400" dirty="0">
              <a:latin typeface="Calibri" pitchFamily="34" charset="0"/>
            </a:endParaRPr>
          </a:p>
        </p:txBody>
      </p:sp>
      <p:sp>
        <p:nvSpPr>
          <p:cNvPr id="10" name="正方形/長方形 9">
            <a:extLst>
              <a:ext uri="{FF2B5EF4-FFF2-40B4-BE49-F238E27FC236}">
                <a16:creationId xmlns:a16="http://schemas.microsoft.com/office/drawing/2014/main" id="{5FD7606D-12DA-4FE4-9D24-7C5148F14334}"/>
              </a:ext>
            </a:extLst>
          </p:cNvPr>
          <p:cNvSpPr/>
          <p:nvPr/>
        </p:nvSpPr>
        <p:spPr>
          <a:xfrm>
            <a:off x="0" y="540000"/>
            <a:ext cx="9144000" cy="107950"/>
          </a:xfrm>
          <a:prstGeom prst="rect">
            <a:avLst/>
          </a:prstGeom>
          <a:gradFill flip="none" rotWithShape="1">
            <a:gsLst>
              <a:gs pos="3000">
                <a:srgbClr val="0070C0"/>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70000"/>
              <a:buFont typeface="Wingdings" pitchFamily="2" charset="2"/>
              <a:buNone/>
              <a:defRPr/>
            </a:pPr>
            <a:endParaRPr lang="ja-JP" altLang="en-US" dirty="0"/>
          </a:p>
        </p:txBody>
      </p:sp>
      <p:pic>
        <p:nvPicPr>
          <p:cNvPr id="16" name="図 15">
            <a:extLst>
              <a:ext uri="{FF2B5EF4-FFF2-40B4-BE49-F238E27FC236}">
                <a16:creationId xmlns:a16="http://schemas.microsoft.com/office/drawing/2014/main" id="{668F6526-F05D-446F-8D43-E61A41FAA7D8}"/>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35540" y="-64703"/>
            <a:ext cx="720561" cy="580275"/>
          </a:xfrm>
          <a:prstGeom prst="rect">
            <a:avLst/>
          </a:prstGeom>
        </p:spPr>
      </p:pic>
      <p:pic>
        <p:nvPicPr>
          <p:cNvPr id="4" name="図 3">
            <a:extLst>
              <a:ext uri="{FF2B5EF4-FFF2-40B4-BE49-F238E27FC236}">
                <a16:creationId xmlns:a16="http://schemas.microsoft.com/office/drawing/2014/main" id="{E40A4620-CD7C-338A-6E69-3DDE96DE46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1130572"/>
            <a:ext cx="7741108" cy="5359229"/>
          </a:xfrm>
          <a:prstGeom prst="rect">
            <a:avLst/>
          </a:prstGeom>
        </p:spPr>
      </p:pic>
    </p:spTree>
    <p:extLst>
      <p:ext uri="{BB962C8B-B14F-4D97-AF65-F5344CB8AC3E}">
        <p14:creationId xmlns:p14="http://schemas.microsoft.com/office/powerpoint/2010/main" val="419614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2" y="115888"/>
            <a:ext cx="2124075" cy="433387"/>
          </a:xfrm>
        </p:spPr>
        <p:txBody>
          <a:bodyPr rtlCol="0">
            <a:noAutofit/>
          </a:bodyPr>
          <a:lstStyle/>
          <a:p>
            <a:pPr eaLnBrk="1" fontAlgn="auto" hangingPunct="1">
              <a:spcAft>
                <a:spcPts val="0"/>
              </a:spcAft>
              <a:defRPr/>
            </a:pPr>
            <a:r>
              <a:rPr lang="ja-JP" altLang="en-US" sz="2800" dirty="0">
                <a:latin typeface="+mj-ea"/>
              </a:rPr>
              <a:t>は じ め に</a:t>
            </a:r>
          </a:p>
        </p:txBody>
      </p:sp>
      <p:sp>
        <p:nvSpPr>
          <p:cNvPr id="3" name="スライド番号プレースホルダー 2"/>
          <p:cNvSpPr>
            <a:spLocks noGrp="1"/>
          </p:cNvSpPr>
          <p:nvPr>
            <p:ph type="sldNum" sz="quarter" idx="12"/>
          </p:nvPr>
        </p:nvSpPr>
        <p:spPr>
          <a:xfrm>
            <a:off x="6948264" y="6318000"/>
            <a:ext cx="2057400" cy="365125"/>
          </a:xfrm>
        </p:spPr>
        <p:txBody>
          <a:bodyPr/>
          <a:lstStyle/>
          <a:p>
            <a:pPr>
              <a:defRPr/>
            </a:pPr>
            <a:fld id="{72C7EB35-0CE9-46C4-93BE-D9CFBFA1CE86}" type="slidenum">
              <a:rPr lang="en-US" altLang="ja-JP" sz="1800" smtClean="0"/>
              <a:pPr>
                <a:defRPr/>
              </a:pPr>
              <a:t>2</a:t>
            </a:fld>
            <a:endParaRPr lang="en-US" altLang="ja-JP" sz="1800" dirty="0"/>
          </a:p>
        </p:txBody>
      </p:sp>
      <p:sp>
        <p:nvSpPr>
          <p:cNvPr id="2" name="テキスト ボックス 1">
            <a:extLst>
              <a:ext uri="{FF2B5EF4-FFF2-40B4-BE49-F238E27FC236}">
                <a16:creationId xmlns:a16="http://schemas.microsoft.com/office/drawing/2014/main" id="{3DEEA474-0A8B-4EEA-83ED-4C1658BE354A}"/>
              </a:ext>
            </a:extLst>
          </p:cNvPr>
          <p:cNvSpPr txBox="1"/>
          <p:nvPr/>
        </p:nvSpPr>
        <p:spPr>
          <a:xfrm>
            <a:off x="455649" y="902325"/>
            <a:ext cx="8064896" cy="6124754"/>
          </a:xfrm>
          <a:prstGeom prst="rect">
            <a:avLst/>
          </a:prstGeom>
          <a:noFill/>
        </p:spPr>
        <p:txBody>
          <a:bodyPr wrap="square" rtlCol="0">
            <a:spAutoFit/>
          </a:bodyPr>
          <a:lstStyle/>
          <a:p>
            <a:r>
              <a:rPr kumimoji="1" lang="ja-JP" altLang="en-US" sz="1400" dirty="0">
                <a:latin typeface="+mn-ea"/>
              </a:rPr>
              <a:t>　当社は、バナナやシトラス類の輸入自由化に伴い増加する輸入青果物に対応するために設置された堺青果センターの管理運営を担う会社として、昭和</a:t>
            </a:r>
            <a:r>
              <a:rPr kumimoji="1" lang="en-US" altLang="ja-JP" sz="1400" dirty="0">
                <a:latin typeface="+mn-ea"/>
              </a:rPr>
              <a:t>48</a:t>
            </a:r>
            <a:r>
              <a:rPr kumimoji="1" lang="ja-JP" altLang="en-US" sz="1400" dirty="0">
                <a:latin typeface="+mn-ea"/>
              </a:rPr>
              <a:t>年</a:t>
            </a:r>
            <a:r>
              <a:rPr kumimoji="1" lang="en-US" altLang="ja-JP" sz="1400" dirty="0">
                <a:latin typeface="+mn-ea"/>
              </a:rPr>
              <a:t>5</a:t>
            </a:r>
            <a:r>
              <a:rPr kumimoji="1" lang="ja-JP" altLang="en-US" sz="1400" dirty="0">
                <a:latin typeface="+mn-ea"/>
              </a:rPr>
              <a:t>月に設立されました。以来、西日本有数の輸入青果物の集配拠点として重要な役割を担い、安全で新鮮な輸入青果物を提供してまいりました。</a:t>
            </a:r>
            <a:endParaRPr kumimoji="1" lang="en-US" altLang="ja-JP" sz="1400" dirty="0">
              <a:latin typeface="+mn-ea"/>
            </a:endParaRPr>
          </a:p>
          <a:p>
            <a:r>
              <a:rPr kumimoji="1" lang="ja-JP" altLang="en-US" sz="1400" dirty="0">
                <a:latin typeface="+mn-ea"/>
              </a:rPr>
              <a:t>　</a:t>
            </a:r>
            <a:endParaRPr kumimoji="1" lang="en-US" altLang="ja-JP" sz="1400" dirty="0">
              <a:latin typeface="+mn-ea"/>
            </a:endParaRPr>
          </a:p>
          <a:p>
            <a:r>
              <a:rPr kumimoji="1" lang="ja-JP" altLang="en-US" sz="1400" dirty="0">
                <a:latin typeface="+mn-ea"/>
              </a:rPr>
              <a:t>　堺泉北港におけるインフラ整備の進捗に伴い、求められる港湾サービスも年々増加していく中、大阪府における行財政改革の取組みや、公的なサービスの民営化の流れを受け、港湾地域においては上屋や中古車ストックヤードの運営など当社に求められる役割も益々大きくなってまいりました。そのような中、平成</a:t>
            </a:r>
            <a:r>
              <a:rPr kumimoji="1" lang="en-US" altLang="ja-JP" sz="1400" dirty="0">
                <a:latin typeface="+mn-ea"/>
              </a:rPr>
              <a:t>14</a:t>
            </a:r>
            <a:r>
              <a:rPr kumimoji="1" lang="ja-JP" altLang="en-US" sz="1400" dirty="0">
                <a:latin typeface="+mn-ea"/>
              </a:rPr>
              <a:t>年</a:t>
            </a:r>
            <a:r>
              <a:rPr kumimoji="1" lang="en-US" altLang="ja-JP" sz="1400" dirty="0">
                <a:latin typeface="+mn-ea"/>
              </a:rPr>
              <a:t>6</a:t>
            </a:r>
            <a:r>
              <a:rPr kumimoji="1" lang="ja-JP" altLang="en-US" sz="1400" dirty="0">
                <a:latin typeface="+mn-ea"/>
              </a:rPr>
              <a:t>月に「中期経営方針～第二の創業」を策定し、公的上屋の増設や新設、中古車ストックヤード事業の拡充など経営の多角化に取り組んでまいりました。</a:t>
            </a:r>
            <a:endParaRPr kumimoji="1" lang="en-US" altLang="ja-JP" sz="1400" dirty="0">
              <a:latin typeface="+mn-ea"/>
            </a:endParaRPr>
          </a:p>
          <a:p>
            <a:endParaRPr kumimoji="1" lang="en-US" altLang="ja-JP" sz="1400" dirty="0">
              <a:latin typeface="+mn-ea"/>
            </a:endParaRPr>
          </a:p>
          <a:p>
            <a:r>
              <a:rPr kumimoji="1" lang="ja-JP" altLang="en-US" sz="1400" dirty="0">
                <a:latin typeface="+mn-ea"/>
              </a:rPr>
              <a:t>　平成</a:t>
            </a:r>
            <a:r>
              <a:rPr kumimoji="1" lang="en-US" altLang="ja-JP" sz="1400" dirty="0">
                <a:latin typeface="+mn-ea"/>
              </a:rPr>
              <a:t>23</a:t>
            </a:r>
            <a:r>
              <a:rPr kumimoji="1" lang="ja-JP" altLang="en-US" sz="1400" dirty="0">
                <a:latin typeface="+mn-ea"/>
              </a:rPr>
              <a:t>年の港湾法改正により港湾運営の民営化を目的として創設された「港湾運営会社制度」を導入し、当社が港湾運営会社として港湾運営の実施主体となる新たな事業展開を目指す「中期経営計画（平成</a:t>
            </a:r>
            <a:r>
              <a:rPr kumimoji="1" lang="en-US" altLang="ja-JP" sz="1400" dirty="0">
                <a:latin typeface="+mn-ea"/>
              </a:rPr>
              <a:t>27</a:t>
            </a:r>
            <a:r>
              <a:rPr kumimoji="1" lang="ja-JP" altLang="en-US" sz="1400" dirty="0">
                <a:latin typeface="+mn-ea"/>
              </a:rPr>
              <a:t>年度～平成</a:t>
            </a:r>
            <a:r>
              <a:rPr kumimoji="1" lang="en-US" altLang="ja-JP" sz="1400" dirty="0">
                <a:latin typeface="+mn-ea"/>
              </a:rPr>
              <a:t>29</a:t>
            </a:r>
            <a:r>
              <a:rPr kumimoji="1" lang="ja-JP" altLang="en-US" sz="1400" dirty="0">
                <a:latin typeface="+mn-ea"/>
              </a:rPr>
              <a:t>年度）～第三の創業」を平成</a:t>
            </a:r>
            <a:r>
              <a:rPr kumimoji="1" lang="en-US" altLang="ja-JP" sz="1400" dirty="0">
                <a:latin typeface="+mn-ea"/>
              </a:rPr>
              <a:t>27</a:t>
            </a:r>
            <a:r>
              <a:rPr kumimoji="1" lang="ja-JP" altLang="en-US" sz="1400" dirty="0">
                <a:latin typeface="+mn-ea"/>
              </a:rPr>
              <a:t>年</a:t>
            </a:r>
            <a:r>
              <a:rPr kumimoji="1" lang="en-US" altLang="ja-JP" sz="1400" dirty="0">
                <a:latin typeface="+mn-ea"/>
              </a:rPr>
              <a:t>5</a:t>
            </a:r>
            <a:r>
              <a:rPr kumimoji="1" lang="ja-JP" altLang="en-US" sz="1400" dirty="0">
                <a:latin typeface="+mn-ea"/>
              </a:rPr>
              <a:t>月に策定いたしました。この計画に基づき、平成</a:t>
            </a:r>
            <a:r>
              <a:rPr kumimoji="1" lang="en-US" altLang="ja-JP" sz="1400" dirty="0">
                <a:latin typeface="+mn-ea"/>
              </a:rPr>
              <a:t>27</a:t>
            </a:r>
            <a:r>
              <a:rPr kumimoji="1" lang="ja-JP" altLang="en-US" sz="1400" dirty="0">
                <a:latin typeface="+mn-ea"/>
              </a:rPr>
              <a:t>年</a:t>
            </a:r>
            <a:r>
              <a:rPr kumimoji="1" lang="en-US" altLang="ja-JP" sz="1400" dirty="0">
                <a:latin typeface="+mn-ea"/>
              </a:rPr>
              <a:t>12</a:t>
            </a:r>
            <a:r>
              <a:rPr kumimoji="1" lang="ja-JP" altLang="en-US" sz="1400" dirty="0">
                <a:latin typeface="+mn-ea"/>
              </a:rPr>
              <a:t>月に大阪府から堺泉北港の港湾運営会社の指定を受け、平成</a:t>
            </a:r>
            <a:r>
              <a:rPr kumimoji="1" lang="en-US" altLang="ja-JP" sz="1400" dirty="0">
                <a:latin typeface="+mn-ea"/>
              </a:rPr>
              <a:t>28</a:t>
            </a:r>
            <a:r>
              <a:rPr kumimoji="1" lang="ja-JP" altLang="en-US" sz="1400" dirty="0">
                <a:latin typeface="+mn-ea"/>
              </a:rPr>
              <a:t>年</a:t>
            </a:r>
            <a:r>
              <a:rPr kumimoji="1" lang="en-US" altLang="ja-JP" sz="1400" dirty="0">
                <a:latin typeface="+mn-ea"/>
              </a:rPr>
              <a:t>4</a:t>
            </a:r>
            <a:r>
              <a:rPr kumimoji="1" lang="ja-JP" altLang="en-US" sz="1400" dirty="0">
                <a:latin typeface="+mn-ea"/>
              </a:rPr>
              <a:t>月より業務を開始いたしました。さらに、大阪府から有償譲渡を受けた府営上屋</a:t>
            </a:r>
            <a:r>
              <a:rPr kumimoji="1" lang="en-US" altLang="ja-JP" sz="1400" dirty="0">
                <a:latin typeface="+mn-ea"/>
              </a:rPr>
              <a:t>12</a:t>
            </a:r>
            <a:r>
              <a:rPr kumimoji="1" lang="ja-JP" altLang="en-US" sz="1400" dirty="0">
                <a:latin typeface="+mn-ea"/>
              </a:rPr>
              <a:t>棟について平成</a:t>
            </a:r>
            <a:r>
              <a:rPr kumimoji="1" lang="en-US" altLang="ja-JP" sz="1400" dirty="0">
                <a:latin typeface="+mn-ea"/>
              </a:rPr>
              <a:t>30</a:t>
            </a:r>
            <a:r>
              <a:rPr kumimoji="1" lang="ja-JP" altLang="en-US" sz="1400" dirty="0">
                <a:latin typeface="+mn-ea"/>
              </a:rPr>
              <a:t>年</a:t>
            </a:r>
            <a:r>
              <a:rPr kumimoji="1" lang="en-US" altLang="ja-JP" sz="1400" dirty="0">
                <a:latin typeface="+mn-ea"/>
              </a:rPr>
              <a:t>4</a:t>
            </a:r>
            <a:r>
              <a:rPr kumimoji="1" lang="ja-JP" altLang="en-US" sz="1400" dirty="0">
                <a:latin typeface="+mn-ea"/>
              </a:rPr>
              <a:t>月から運営を開始し、上屋賃貸事業の規模拡大を図りました。</a:t>
            </a:r>
            <a:endParaRPr kumimoji="1" lang="en-US" altLang="ja-JP" sz="1400" dirty="0">
              <a:latin typeface="+mn-ea"/>
            </a:endParaRPr>
          </a:p>
          <a:p>
            <a:endParaRPr kumimoji="1" lang="en-US" altLang="ja-JP" sz="1400" dirty="0">
              <a:latin typeface="+mn-ea"/>
            </a:endParaRPr>
          </a:p>
          <a:p>
            <a:r>
              <a:rPr kumimoji="1" lang="ja-JP" altLang="en-US" sz="1400" dirty="0">
                <a:latin typeface="+mn-ea"/>
              </a:rPr>
              <a:t>　創業</a:t>
            </a:r>
            <a:r>
              <a:rPr kumimoji="1" lang="en-US" altLang="ja-JP" sz="1400" dirty="0">
                <a:latin typeface="+mn-ea"/>
              </a:rPr>
              <a:t>50</a:t>
            </a:r>
            <a:r>
              <a:rPr kumimoji="1" lang="ja-JP" altLang="en-US" sz="1400" dirty="0">
                <a:latin typeface="+mn-ea"/>
              </a:rPr>
              <a:t>年を経て、次の</a:t>
            </a:r>
            <a:r>
              <a:rPr kumimoji="1" lang="en-US" altLang="ja-JP" sz="1400" dirty="0">
                <a:latin typeface="+mn-ea"/>
              </a:rPr>
              <a:t>50</a:t>
            </a:r>
            <a:r>
              <a:rPr kumimoji="1" lang="ja-JP" altLang="en-US" sz="1400" dirty="0">
                <a:latin typeface="+mn-ea"/>
              </a:rPr>
              <a:t>年に向け今後５年、</a:t>
            </a:r>
            <a:r>
              <a:rPr kumimoji="1" lang="en-US" altLang="ja-JP" sz="1400" dirty="0">
                <a:latin typeface="+mn-ea"/>
              </a:rPr>
              <a:t>10</a:t>
            </a:r>
            <a:r>
              <a:rPr kumimoji="1" lang="ja-JP" altLang="en-US" sz="1400" dirty="0">
                <a:latin typeface="+mn-ea"/>
              </a:rPr>
              <a:t>年で行う埠頭再編、運用範囲拡大等の重点的に取り組む事業を明確にするため今回の中期経営計画（</a:t>
            </a:r>
            <a:r>
              <a:rPr kumimoji="1" lang="en-US" altLang="ja-JP" sz="1400" dirty="0">
                <a:latin typeface="+mn-ea"/>
              </a:rPr>
              <a:t>R6</a:t>
            </a:r>
            <a:r>
              <a:rPr kumimoji="1" lang="ja-JP" altLang="en-US" sz="1400" dirty="0">
                <a:latin typeface="+mn-ea"/>
              </a:rPr>
              <a:t>年度から</a:t>
            </a:r>
            <a:r>
              <a:rPr kumimoji="1" lang="en-US" altLang="ja-JP" sz="1400" dirty="0">
                <a:latin typeface="+mn-ea"/>
              </a:rPr>
              <a:t>R8</a:t>
            </a:r>
            <a:r>
              <a:rPr kumimoji="1" lang="ja-JP" altLang="en-US" sz="1400" dirty="0">
                <a:latin typeface="+mn-ea"/>
              </a:rPr>
              <a:t>年度）を策定しています。</a:t>
            </a:r>
          </a:p>
          <a:p>
            <a:endParaRPr kumimoji="1" lang="en-US" altLang="ja-JP" sz="1400" dirty="0">
              <a:latin typeface="+mn-ea"/>
            </a:endParaRPr>
          </a:p>
          <a:p>
            <a:r>
              <a:rPr kumimoji="1" lang="ja-JP" altLang="en-US" sz="1400" dirty="0">
                <a:latin typeface="+mn-ea"/>
              </a:rPr>
              <a:t>　この計画に基づき、スケールメリットを活かした港湾運営と質の高い利用者サービスを充実・拡大し、運営会社で培ったノウハウと民の視点を活かしさらなる港湾振興と弊社経営の安定化に取り組んでまいります。</a:t>
            </a:r>
          </a:p>
          <a:p>
            <a:endParaRPr kumimoji="1" lang="en-US" altLang="ja-JP" sz="1400" dirty="0">
              <a:latin typeface="+mn-ea"/>
            </a:endParaRPr>
          </a:p>
          <a:p>
            <a:r>
              <a:rPr kumimoji="1" lang="ja-JP" altLang="en-US" sz="1400" dirty="0">
                <a:latin typeface="+mn-ea"/>
              </a:rPr>
              <a:t>　私たちは、着実で効率的な港湾運営とサービス向上への弛まぬ努力と</a:t>
            </a:r>
            <a:r>
              <a:rPr kumimoji="1" lang="en-US" altLang="ja-JP" sz="1400" dirty="0">
                <a:latin typeface="+mn-ea"/>
              </a:rPr>
              <a:t>ESG</a:t>
            </a:r>
            <a:r>
              <a:rPr kumimoji="1" lang="ja-JP" altLang="en-US" sz="1400" dirty="0">
                <a:latin typeface="+mn-ea"/>
              </a:rPr>
              <a:t>経営を念頭に、大阪府の港湾施策を推進するパートナーとして、港湾運営の一翼を担い、港湾地域における円滑な物流活動、府民に身近に触れ合える親水空間、地元市と連携した港づくりとまちづくりへの繋がり、賑わい空間の形成、良好な港湾環境の保全、創出を支援することを通じて社会に貢献してまいります。</a:t>
            </a:r>
          </a:p>
        </p:txBody>
      </p:sp>
      <p:sp>
        <p:nvSpPr>
          <p:cNvPr id="13" name="正方形/長方形 12">
            <a:extLst>
              <a:ext uri="{FF2B5EF4-FFF2-40B4-BE49-F238E27FC236}">
                <a16:creationId xmlns:a16="http://schemas.microsoft.com/office/drawing/2014/main" id="{0EC6E77D-66CB-44A5-A980-85D7628B7519}"/>
              </a:ext>
            </a:extLst>
          </p:cNvPr>
          <p:cNvSpPr/>
          <p:nvPr/>
        </p:nvSpPr>
        <p:spPr>
          <a:xfrm>
            <a:off x="0" y="540000"/>
            <a:ext cx="9144000" cy="107950"/>
          </a:xfrm>
          <a:prstGeom prst="rect">
            <a:avLst/>
          </a:prstGeom>
          <a:gradFill flip="none" rotWithShape="1">
            <a:gsLst>
              <a:gs pos="3000">
                <a:srgbClr val="0070C0"/>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70000"/>
              <a:buFont typeface="Wingdings" pitchFamily="2" charset="2"/>
              <a:buNone/>
              <a:defRPr/>
            </a:pPr>
            <a:endParaRPr lang="ja-JP" altLang="en-US" dirty="0"/>
          </a:p>
        </p:txBody>
      </p:sp>
      <p:pic>
        <p:nvPicPr>
          <p:cNvPr id="14" name="図 13">
            <a:extLst>
              <a:ext uri="{FF2B5EF4-FFF2-40B4-BE49-F238E27FC236}">
                <a16:creationId xmlns:a16="http://schemas.microsoft.com/office/drawing/2014/main" id="{D7241407-D71D-4425-BEC1-71650B9939D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35540" y="-64703"/>
            <a:ext cx="720561" cy="58027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768F466-DA6E-CC5B-0D4F-32942A1308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059" y="1052736"/>
            <a:ext cx="7565381" cy="5674036"/>
          </a:xfrm>
          <a:prstGeom prst="rect">
            <a:avLst/>
          </a:prstGeom>
        </p:spPr>
      </p:pic>
      <p:sp>
        <p:nvSpPr>
          <p:cNvPr id="3" name="スライド番号プレースホルダー 2"/>
          <p:cNvSpPr>
            <a:spLocks noGrp="1"/>
          </p:cNvSpPr>
          <p:nvPr>
            <p:ph type="sldNum" sz="quarter" idx="12"/>
          </p:nvPr>
        </p:nvSpPr>
        <p:spPr>
          <a:xfrm>
            <a:off x="6979096" y="6309320"/>
            <a:ext cx="2057400" cy="365125"/>
          </a:xfrm>
        </p:spPr>
        <p:txBody>
          <a:bodyPr/>
          <a:lstStyle/>
          <a:p>
            <a:pPr>
              <a:defRPr/>
            </a:pPr>
            <a:fld id="{72C7EB35-0CE9-46C4-93BE-D9CFBFA1CE86}" type="slidenum">
              <a:rPr lang="en-US" altLang="ja-JP" sz="1800" smtClean="0"/>
              <a:pPr>
                <a:defRPr/>
              </a:pPr>
              <a:t>29</a:t>
            </a:fld>
            <a:endParaRPr lang="en-US" altLang="ja-JP" sz="1800" dirty="0"/>
          </a:p>
        </p:txBody>
      </p:sp>
      <p:sp>
        <p:nvSpPr>
          <p:cNvPr id="11" name="Rectangle 11">
            <a:extLst>
              <a:ext uri="{FF2B5EF4-FFF2-40B4-BE49-F238E27FC236}">
                <a16:creationId xmlns:a16="http://schemas.microsoft.com/office/drawing/2014/main" id="{16CE3FAC-5860-4E43-B56C-652204824A94}"/>
              </a:ext>
            </a:extLst>
          </p:cNvPr>
          <p:cNvSpPr>
            <a:spLocks noChangeArrowheads="1"/>
          </p:cNvSpPr>
          <p:nvPr/>
        </p:nvSpPr>
        <p:spPr bwMode="auto">
          <a:xfrm>
            <a:off x="7250856" y="6636880"/>
            <a:ext cx="1857648" cy="320512"/>
          </a:xfrm>
          <a:prstGeom prst="rect">
            <a:avLst/>
          </a:prstGeom>
          <a:noFill/>
          <a:ln w="12700" cap="rnd" algn="ctr">
            <a:noFill/>
            <a:prstDash val="sysDot"/>
            <a:miter lim="800000"/>
            <a:headEnd/>
            <a:tailEnd/>
          </a:ln>
          <a:effectLst/>
        </p:spPr>
        <p:txBody>
          <a:bodyPr wrap="square">
            <a:noAutofit/>
          </a:bodyPr>
          <a:lstStyle/>
          <a:p>
            <a:pPr marL="180975" indent="-180975">
              <a:lnSpc>
                <a:spcPts val="1500"/>
              </a:lnSpc>
            </a:pPr>
            <a:r>
              <a:rPr lang="ja-JP" altLang="en-US" sz="1000" dirty="0"/>
              <a:t>引用：大阪港湾局</a:t>
            </a:r>
            <a:r>
              <a:rPr lang="en-US" altLang="ja-JP" sz="1000" dirty="0"/>
              <a:t>HP</a:t>
            </a:r>
            <a:r>
              <a:rPr lang="ja-JP" altLang="en-US" sz="1000" dirty="0"/>
              <a:t>より</a:t>
            </a:r>
            <a:endParaRPr lang="ja-JP" altLang="ja-JP" sz="1000" dirty="0"/>
          </a:p>
        </p:txBody>
      </p:sp>
      <p:sp>
        <p:nvSpPr>
          <p:cNvPr id="12" name="Rectangle 9">
            <a:extLst>
              <a:ext uri="{FF2B5EF4-FFF2-40B4-BE49-F238E27FC236}">
                <a16:creationId xmlns:a16="http://schemas.microsoft.com/office/drawing/2014/main" id="{F97B594C-85DF-4E4F-B049-862EA299DE23}"/>
              </a:ext>
            </a:extLst>
          </p:cNvPr>
          <p:cNvSpPr txBox="1">
            <a:spLocks noChangeArrowheads="1"/>
          </p:cNvSpPr>
          <p:nvPr/>
        </p:nvSpPr>
        <p:spPr bwMode="auto">
          <a:xfrm>
            <a:off x="107504" y="722093"/>
            <a:ext cx="8928992" cy="38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o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eaLnBrk="1" fontAlgn="auto" hangingPunct="1">
              <a:spcAft>
                <a:spcPts val="0"/>
              </a:spcAft>
              <a:buClr>
                <a:schemeClr val="tx2"/>
              </a:buClr>
              <a:buSzPct val="70000"/>
              <a:buFont typeface="Wingdings" pitchFamily="2" charset="2"/>
              <a:buNone/>
              <a:defRPr/>
            </a:pPr>
            <a:r>
              <a:rPr lang="ja-JP" altLang="en-US" sz="1800" dirty="0">
                <a:latin typeface="+mj-ea"/>
              </a:rPr>
              <a:t>  大阪“みなと”ビジョン（改訂）</a:t>
            </a:r>
            <a:endParaRPr lang="en-US" altLang="ja-JP" sz="1800" dirty="0">
              <a:latin typeface="+mj-ea"/>
            </a:endParaRPr>
          </a:p>
        </p:txBody>
      </p:sp>
      <p:sp>
        <p:nvSpPr>
          <p:cNvPr id="13" name="平行四辺形 12">
            <a:extLst>
              <a:ext uri="{FF2B5EF4-FFF2-40B4-BE49-F238E27FC236}">
                <a16:creationId xmlns:a16="http://schemas.microsoft.com/office/drawing/2014/main" id="{B478AF98-697E-459E-9126-73E1A9ACD438}"/>
              </a:ext>
            </a:extLst>
          </p:cNvPr>
          <p:cNvSpPr/>
          <p:nvPr/>
        </p:nvSpPr>
        <p:spPr>
          <a:xfrm rot="21391246">
            <a:off x="121094" y="701070"/>
            <a:ext cx="94042" cy="450704"/>
          </a:xfrm>
          <a:prstGeom prst="parallelogram">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id="{7100202B-03B9-41EE-AED3-271B2F1B9687}"/>
              </a:ext>
            </a:extLst>
          </p:cNvPr>
          <p:cNvSpPr txBox="1">
            <a:spLocks/>
          </p:cNvSpPr>
          <p:nvPr/>
        </p:nvSpPr>
        <p:spPr bwMode="auto">
          <a:xfrm>
            <a:off x="4217" y="39382"/>
            <a:ext cx="6660232" cy="461665"/>
          </a:xfrm>
          <a:prstGeom prst="rect">
            <a:avLst/>
          </a:prstGeom>
          <a:noFill/>
          <a:ln w="9525">
            <a:noFill/>
            <a:miter lim="800000"/>
            <a:headEnd/>
            <a:tailEnd/>
          </a:ln>
        </p:spPr>
        <p:txBody>
          <a:bodyPr anchor="ctr">
            <a:noAutofit/>
          </a:bodyPr>
          <a:lstStyle/>
          <a:p>
            <a:pPr eaLnBrk="0" hangingPunct="0">
              <a:buClr>
                <a:schemeClr val="tx2"/>
              </a:buClr>
              <a:buSzPct val="70000"/>
              <a:buFont typeface="Wingdings" pitchFamily="2" charset="2"/>
              <a:buNone/>
            </a:pPr>
            <a:r>
              <a:rPr lang="ja-JP" altLang="en-US" sz="2400" dirty="0">
                <a:latin typeface="Calibri" pitchFamily="34" charset="0"/>
              </a:rPr>
              <a:t>＜参考＞　国や大阪府等の動向　　</a:t>
            </a:r>
            <a:endParaRPr lang="en-US" altLang="ja-JP" sz="2400" dirty="0">
              <a:latin typeface="Calibri" pitchFamily="34" charset="0"/>
            </a:endParaRPr>
          </a:p>
        </p:txBody>
      </p:sp>
      <p:sp>
        <p:nvSpPr>
          <p:cNvPr id="7" name="四角形: 角を丸くする 6">
            <a:extLst>
              <a:ext uri="{FF2B5EF4-FFF2-40B4-BE49-F238E27FC236}">
                <a16:creationId xmlns:a16="http://schemas.microsoft.com/office/drawing/2014/main" id="{0A841BEC-4003-4DF7-A5D0-62A8994F9B29}"/>
              </a:ext>
            </a:extLst>
          </p:cNvPr>
          <p:cNvSpPr/>
          <p:nvPr/>
        </p:nvSpPr>
        <p:spPr>
          <a:xfrm>
            <a:off x="6667618" y="2700983"/>
            <a:ext cx="1296144" cy="25786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四角形: 角を丸くする 77">
            <a:extLst>
              <a:ext uri="{FF2B5EF4-FFF2-40B4-BE49-F238E27FC236}">
                <a16:creationId xmlns:a16="http://schemas.microsoft.com/office/drawing/2014/main" id="{CA904E86-3D99-4B7D-9537-C26CA8409D34}"/>
              </a:ext>
            </a:extLst>
          </p:cNvPr>
          <p:cNvSpPr/>
          <p:nvPr/>
        </p:nvSpPr>
        <p:spPr>
          <a:xfrm>
            <a:off x="4837945" y="2480760"/>
            <a:ext cx="1605121" cy="36560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895F6789-2ABD-4E7D-8418-3A9E92084C5C}"/>
              </a:ext>
            </a:extLst>
          </p:cNvPr>
          <p:cNvCxnSpPr>
            <a:cxnSpLocks/>
          </p:cNvCxnSpPr>
          <p:nvPr/>
        </p:nvCxnSpPr>
        <p:spPr>
          <a:xfrm>
            <a:off x="7793981" y="2592462"/>
            <a:ext cx="576064" cy="0"/>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0" name="直線コネクタ 79">
            <a:extLst>
              <a:ext uri="{FF2B5EF4-FFF2-40B4-BE49-F238E27FC236}">
                <a16:creationId xmlns:a16="http://schemas.microsoft.com/office/drawing/2014/main" id="{164C6EFD-202E-483A-B1C9-19958D95FFF0}"/>
              </a:ext>
            </a:extLst>
          </p:cNvPr>
          <p:cNvCxnSpPr>
            <a:cxnSpLocks/>
          </p:cNvCxnSpPr>
          <p:nvPr/>
        </p:nvCxnSpPr>
        <p:spPr>
          <a:xfrm>
            <a:off x="6796187" y="2664470"/>
            <a:ext cx="745480" cy="0"/>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sp>
        <p:nvSpPr>
          <p:cNvPr id="84" name="四角形: 角を丸くする 83">
            <a:extLst>
              <a:ext uri="{FF2B5EF4-FFF2-40B4-BE49-F238E27FC236}">
                <a16:creationId xmlns:a16="http://schemas.microsoft.com/office/drawing/2014/main" id="{699846D8-2F21-4590-BEDF-E73F7B4810D0}"/>
              </a:ext>
            </a:extLst>
          </p:cNvPr>
          <p:cNvSpPr/>
          <p:nvPr/>
        </p:nvSpPr>
        <p:spPr>
          <a:xfrm>
            <a:off x="1102916" y="4593446"/>
            <a:ext cx="1656184" cy="54850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10358169-7DC3-47A4-B071-F430A4277437}"/>
              </a:ext>
            </a:extLst>
          </p:cNvPr>
          <p:cNvSpPr/>
          <p:nvPr/>
        </p:nvSpPr>
        <p:spPr>
          <a:xfrm>
            <a:off x="0" y="540000"/>
            <a:ext cx="9144000" cy="107950"/>
          </a:xfrm>
          <a:prstGeom prst="rect">
            <a:avLst/>
          </a:prstGeom>
          <a:gradFill flip="none" rotWithShape="1">
            <a:gsLst>
              <a:gs pos="3000">
                <a:srgbClr val="0070C0"/>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70000"/>
              <a:buFont typeface="Wingdings" pitchFamily="2" charset="2"/>
              <a:buNone/>
              <a:defRPr/>
            </a:pPr>
            <a:endParaRPr lang="ja-JP" altLang="en-US" dirty="0"/>
          </a:p>
        </p:txBody>
      </p:sp>
      <p:pic>
        <p:nvPicPr>
          <p:cNvPr id="18" name="図 17">
            <a:extLst>
              <a:ext uri="{FF2B5EF4-FFF2-40B4-BE49-F238E27FC236}">
                <a16:creationId xmlns:a16="http://schemas.microsoft.com/office/drawing/2014/main" id="{B6249DC2-67E7-45A3-8DA3-97C2F02F0CB8}"/>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35540" y="-64703"/>
            <a:ext cx="720561" cy="580275"/>
          </a:xfrm>
          <a:prstGeom prst="rect">
            <a:avLst/>
          </a:prstGeom>
        </p:spPr>
      </p:pic>
    </p:spTree>
    <p:extLst>
      <p:ext uri="{BB962C8B-B14F-4D97-AF65-F5344CB8AC3E}">
        <p14:creationId xmlns:p14="http://schemas.microsoft.com/office/powerpoint/2010/main" val="3332654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22FD138-FDF1-4446-8686-418BE55408A3}"/>
              </a:ext>
            </a:extLst>
          </p:cNvPr>
          <p:cNvPicPr>
            <a:picLocks noChangeAspect="1"/>
          </p:cNvPicPr>
          <p:nvPr/>
        </p:nvPicPr>
        <p:blipFill>
          <a:blip r:embed="rId3"/>
          <a:stretch>
            <a:fillRect/>
          </a:stretch>
        </p:blipFill>
        <p:spPr>
          <a:xfrm>
            <a:off x="351957" y="1189920"/>
            <a:ext cx="8212024" cy="5273497"/>
          </a:xfrm>
          <a:prstGeom prst="rect">
            <a:avLst/>
          </a:prstGeom>
        </p:spPr>
      </p:pic>
      <p:sp>
        <p:nvSpPr>
          <p:cNvPr id="3" name="スライド番号プレースホルダー 2"/>
          <p:cNvSpPr>
            <a:spLocks noGrp="1"/>
          </p:cNvSpPr>
          <p:nvPr>
            <p:ph type="sldNum" sz="quarter" idx="12"/>
          </p:nvPr>
        </p:nvSpPr>
        <p:spPr>
          <a:xfrm>
            <a:off x="6979096" y="6309320"/>
            <a:ext cx="2057400" cy="365125"/>
          </a:xfrm>
        </p:spPr>
        <p:txBody>
          <a:bodyPr/>
          <a:lstStyle/>
          <a:p>
            <a:pPr>
              <a:defRPr/>
            </a:pPr>
            <a:fld id="{72C7EB35-0CE9-46C4-93BE-D9CFBFA1CE86}" type="slidenum">
              <a:rPr lang="en-US" altLang="ja-JP" sz="1800" smtClean="0"/>
              <a:pPr>
                <a:defRPr/>
              </a:pPr>
              <a:t>30</a:t>
            </a:fld>
            <a:endParaRPr lang="en-US" altLang="ja-JP" sz="1800" dirty="0"/>
          </a:p>
        </p:txBody>
      </p:sp>
      <p:sp>
        <p:nvSpPr>
          <p:cNvPr id="11" name="Rectangle 11">
            <a:extLst>
              <a:ext uri="{FF2B5EF4-FFF2-40B4-BE49-F238E27FC236}">
                <a16:creationId xmlns:a16="http://schemas.microsoft.com/office/drawing/2014/main" id="{16CE3FAC-5860-4E43-B56C-652204824A94}"/>
              </a:ext>
            </a:extLst>
          </p:cNvPr>
          <p:cNvSpPr>
            <a:spLocks noChangeArrowheads="1"/>
          </p:cNvSpPr>
          <p:nvPr/>
        </p:nvSpPr>
        <p:spPr bwMode="auto">
          <a:xfrm>
            <a:off x="6898959" y="6422152"/>
            <a:ext cx="1857648" cy="320512"/>
          </a:xfrm>
          <a:prstGeom prst="rect">
            <a:avLst/>
          </a:prstGeom>
          <a:noFill/>
          <a:ln w="12700" cap="rnd" algn="ctr">
            <a:noFill/>
            <a:prstDash val="sysDot"/>
            <a:miter lim="800000"/>
            <a:headEnd/>
            <a:tailEnd/>
          </a:ln>
          <a:effectLst/>
        </p:spPr>
        <p:txBody>
          <a:bodyPr wrap="square">
            <a:noAutofit/>
          </a:bodyPr>
          <a:lstStyle/>
          <a:p>
            <a:pPr marL="180975" indent="-180975">
              <a:lnSpc>
                <a:spcPts val="1500"/>
              </a:lnSpc>
            </a:pPr>
            <a:r>
              <a:rPr lang="ja-JP" altLang="en-US" sz="1000" dirty="0"/>
              <a:t>引用：大阪港湾局</a:t>
            </a:r>
            <a:r>
              <a:rPr lang="en-US" altLang="ja-JP" sz="1000" dirty="0"/>
              <a:t>HP</a:t>
            </a:r>
            <a:r>
              <a:rPr lang="ja-JP" altLang="en-US" sz="1000" dirty="0"/>
              <a:t>より</a:t>
            </a:r>
            <a:endParaRPr lang="ja-JP" altLang="ja-JP" sz="1000" dirty="0"/>
          </a:p>
        </p:txBody>
      </p:sp>
      <p:sp>
        <p:nvSpPr>
          <p:cNvPr id="12" name="Rectangle 9">
            <a:extLst>
              <a:ext uri="{FF2B5EF4-FFF2-40B4-BE49-F238E27FC236}">
                <a16:creationId xmlns:a16="http://schemas.microsoft.com/office/drawing/2014/main" id="{F97B594C-85DF-4E4F-B049-862EA299DE23}"/>
              </a:ext>
            </a:extLst>
          </p:cNvPr>
          <p:cNvSpPr txBox="1">
            <a:spLocks noChangeArrowheads="1"/>
          </p:cNvSpPr>
          <p:nvPr/>
        </p:nvSpPr>
        <p:spPr bwMode="auto">
          <a:xfrm>
            <a:off x="251770" y="733913"/>
            <a:ext cx="8928992" cy="38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o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eaLnBrk="1" fontAlgn="auto" hangingPunct="1">
              <a:spcAft>
                <a:spcPts val="0"/>
              </a:spcAft>
              <a:buClr>
                <a:schemeClr val="tx2"/>
              </a:buClr>
              <a:buSzPct val="70000"/>
              <a:buFont typeface="Wingdings" pitchFamily="2" charset="2"/>
              <a:buNone/>
              <a:defRPr/>
            </a:pPr>
            <a:r>
              <a:rPr lang="ja-JP" altLang="en-US" sz="1800" dirty="0">
                <a:latin typeface="+mj-ea"/>
              </a:rPr>
              <a:t>堺泉北港港湾計画図（平成３１年３月改訂）</a:t>
            </a:r>
            <a:endParaRPr lang="en-US" altLang="ja-JP" sz="1800" dirty="0">
              <a:latin typeface="+mj-ea"/>
            </a:endParaRPr>
          </a:p>
        </p:txBody>
      </p:sp>
      <p:sp>
        <p:nvSpPr>
          <p:cNvPr id="13" name="平行四辺形 12">
            <a:extLst>
              <a:ext uri="{FF2B5EF4-FFF2-40B4-BE49-F238E27FC236}">
                <a16:creationId xmlns:a16="http://schemas.microsoft.com/office/drawing/2014/main" id="{B478AF98-697E-459E-9126-73E1A9ACD438}"/>
              </a:ext>
            </a:extLst>
          </p:cNvPr>
          <p:cNvSpPr/>
          <p:nvPr/>
        </p:nvSpPr>
        <p:spPr>
          <a:xfrm rot="21391246">
            <a:off x="121094" y="701070"/>
            <a:ext cx="94042" cy="450704"/>
          </a:xfrm>
          <a:prstGeom prst="parallelogram">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id="{7100202B-03B9-41EE-AED3-271B2F1B9687}"/>
              </a:ext>
            </a:extLst>
          </p:cNvPr>
          <p:cNvSpPr txBox="1">
            <a:spLocks/>
          </p:cNvSpPr>
          <p:nvPr/>
        </p:nvSpPr>
        <p:spPr bwMode="auto">
          <a:xfrm>
            <a:off x="4217" y="39382"/>
            <a:ext cx="6660232" cy="461665"/>
          </a:xfrm>
          <a:prstGeom prst="rect">
            <a:avLst/>
          </a:prstGeom>
          <a:noFill/>
          <a:ln w="9525">
            <a:noFill/>
            <a:miter lim="800000"/>
            <a:headEnd/>
            <a:tailEnd/>
          </a:ln>
        </p:spPr>
        <p:txBody>
          <a:bodyPr anchor="ctr">
            <a:noAutofit/>
          </a:bodyPr>
          <a:lstStyle/>
          <a:p>
            <a:pPr eaLnBrk="0" hangingPunct="0">
              <a:buClr>
                <a:schemeClr val="tx2"/>
              </a:buClr>
              <a:buSzPct val="70000"/>
              <a:buFont typeface="Wingdings" pitchFamily="2" charset="2"/>
              <a:buNone/>
            </a:pPr>
            <a:r>
              <a:rPr lang="ja-JP" altLang="en-US" sz="2400" dirty="0">
                <a:latin typeface="Calibri" pitchFamily="34" charset="0"/>
              </a:rPr>
              <a:t>＜参考＞　国や大阪府等の動向　　</a:t>
            </a:r>
            <a:endParaRPr lang="en-US" altLang="ja-JP" sz="2400" dirty="0">
              <a:latin typeface="Calibri" pitchFamily="34" charset="0"/>
            </a:endParaRPr>
          </a:p>
        </p:txBody>
      </p:sp>
      <p:sp>
        <p:nvSpPr>
          <p:cNvPr id="15" name="正方形/長方形 14">
            <a:extLst>
              <a:ext uri="{FF2B5EF4-FFF2-40B4-BE49-F238E27FC236}">
                <a16:creationId xmlns:a16="http://schemas.microsoft.com/office/drawing/2014/main" id="{6B3D4423-3D97-4189-86C3-E2E6B69A9329}"/>
              </a:ext>
            </a:extLst>
          </p:cNvPr>
          <p:cNvSpPr/>
          <p:nvPr/>
        </p:nvSpPr>
        <p:spPr>
          <a:xfrm>
            <a:off x="0" y="540000"/>
            <a:ext cx="9144000" cy="107950"/>
          </a:xfrm>
          <a:prstGeom prst="rect">
            <a:avLst/>
          </a:prstGeom>
          <a:gradFill flip="none" rotWithShape="1">
            <a:gsLst>
              <a:gs pos="3000">
                <a:srgbClr val="0070C0"/>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70000"/>
              <a:buFont typeface="Wingdings" pitchFamily="2" charset="2"/>
              <a:buNone/>
              <a:defRPr/>
            </a:pPr>
            <a:endParaRPr lang="ja-JP" altLang="en-US" dirty="0"/>
          </a:p>
        </p:txBody>
      </p:sp>
      <p:pic>
        <p:nvPicPr>
          <p:cNvPr id="17" name="図 16">
            <a:extLst>
              <a:ext uri="{FF2B5EF4-FFF2-40B4-BE49-F238E27FC236}">
                <a16:creationId xmlns:a16="http://schemas.microsoft.com/office/drawing/2014/main" id="{EB74F200-5DA2-471F-AD80-3C073720D950}"/>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35540" y="-64703"/>
            <a:ext cx="720561" cy="580275"/>
          </a:xfrm>
          <a:prstGeom prst="rect">
            <a:avLst/>
          </a:prstGeom>
        </p:spPr>
      </p:pic>
      <p:pic>
        <p:nvPicPr>
          <p:cNvPr id="4" name="図 3">
            <a:extLst>
              <a:ext uri="{FF2B5EF4-FFF2-40B4-BE49-F238E27FC236}">
                <a16:creationId xmlns:a16="http://schemas.microsoft.com/office/drawing/2014/main" id="{86F7C5D4-DB30-4D6D-8913-9B36E08A9BB5}"/>
              </a:ext>
            </a:extLst>
          </p:cNvPr>
          <p:cNvPicPr>
            <a:picLocks noChangeAspect="1"/>
          </p:cNvPicPr>
          <p:nvPr/>
        </p:nvPicPr>
        <p:blipFill>
          <a:blip r:embed="rId5"/>
          <a:stretch>
            <a:fillRect/>
          </a:stretch>
        </p:blipFill>
        <p:spPr>
          <a:xfrm>
            <a:off x="5563526" y="910673"/>
            <a:ext cx="3328704" cy="2688569"/>
          </a:xfrm>
          <a:prstGeom prst="rect">
            <a:avLst/>
          </a:prstGeom>
        </p:spPr>
      </p:pic>
    </p:spTree>
    <p:extLst>
      <p:ext uri="{BB962C8B-B14F-4D97-AF65-F5344CB8AC3E}">
        <p14:creationId xmlns:p14="http://schemas.microsoft.com/office/powerpoint/2010/main" val="3523053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6"/>
          <p:cNvSpPr>
            <a:spLocks noChangeArrowheads="1"/>
          </p:cNvSpPr>
          <p:nvPr/>
        </p:nvSpPr>
        <p:spPr bwMode="auto">
          <a:xfrm>
            <a:off x="736647" y="1491162"/>
            <a:ext cx="7795793" cy="576064"/>
          </a:xfrm>
          <a:prstGeom prst="rect">
            <a:avLst/>
          </a:prstGeom>
          <a:noFill/>
          <a:ln w="12700" cap="rnd">
            <a:solidFill>
              <a:schemeClr val="tx1"/>
            </a:solidFill>
            <a:prstDash val="solid"/>
            <a:miter lim="800000"/>
            <a:headEnd/>
            <a:tailEnd/>
          </a:ln>
        </p:spPr>
        <p:txBody>
          <a:bodyPr lIns="90000" tIns="46800" rIns="90000" bIns="0" anchor="t" anchorCtr="0"/>
          <a:lstStyle/>
          <a:p>
            <a:pPr marL="1588" indent="12700">
              <a:lnSpc>
                <a:spcPts val="1900"/>
              </a:lnSpc>
              <a:spcBef>
                <a:spcPts val="0"/>
              </a:spcBef>
              <a:spcAft>
                <a:spcPts val="0"/>
              </a:spcAft>
              <a:buClr>
                <a:schemeClr val="tx2"/>
              </a:buClr>
              <a:buSzPct val="70000"/>
              <a:buFont typeface="Wingdings" pitchFamily="2" charset="2"/>
              <a:buNone/>
              <a:defRPr/>
            </a:pPr>
            <a:r>
              <a:rPr lang="ja-JP" altLang="ja-JP" sz="1200" dirty="0"/>
              <a:t>平成</a:t>
            </a:r>
            <a:r>
              <a:rPr lang="en-US" altLang="ja-JP" sz="1200" dirty="0"/>
              <a:t>23 </a:t>
            </a:r>
            <a:r>
              <a:rPr lang="ja-JP" altLang="ja-JP" sz="1200" dirty="0"/>
              <a:t>年</a:t>
            </a:r>
            <a:r>
              <a:rPr lang="ja-JP" altLang="en-US" sz="1200" dirty="0"/>
              <a:t>　</a:t>
            </a:r>
            <a:r>
              <a:rPr lang="ja-JP" altLang="ja-JP" sz="1200" dirty="0"/>
              <a:t>港湾法を改正</a:t>
            </a:r>
            <a:r>
              <a:rPr lang="ja-JP" altLang="en-US" sz="1200" dirty="0"/>
              <a:t>　</a:t>
            </a:r>
            <a:r>
              <a:rPr lang="ja-JP" altLang="ja-JP" sz="1200" u="sng" dirty="0"/>
              <a:t>港湾運営会社の指定に係る制度を創設</a:t>
            </a:r>
            <a:r>
              <a:rPr lang="ja-JP" altLang="en-US" sz="1200" u="sng" dirty="0"/>
              <a:t>（</a:t>
            </a:r>
            <a:r>
              <a:rPr lang="ja-JP" altLang="ja-JP" sz="1200" dirty="0"/>
              <a:t>国際戦略港湾及び国際拠点港湾</a:t>
            </a:r>
            <a:r>
              <a:rPr lang="ja-JP" altLang="en-US" sz="1200" dirty="0"/>
              <a:t>）</a:t>
            </a:r>
            <a:endParaRPr lang="en-US" altLang="ja-JP" sz="1200" dirty="0"/>
          </a:p>
          <a:p>
            <a:pPr marL="1588" indent="12700">
              <a:lnSpc>
                <a:spcPts val="1900"/>
              </a:lnSpc>
              <a:spcBef>
                <a:spcPts val="0"/>
              </a:spcBef>
              <a:spcAft>
                <a:spcPts val="0"/>
              </a:spcAft>
              <a:buClr>
                <a:schemeClr val="tx2"/>
              </a:buClr>
              <a:buSzPct val="70000"/>
              <a:buFont typeface="Wingdings" pitchFamily="2" charset="2"/>
              <a:buNone/>
              <a:defRPr/>
            </a:pPr>
            <a:r>
              <a:rPr lang="ja-JP" altLang="ja-JP" sz="1200" dirty="0"/>
              <a:t>平成</a:t>
            </a:r>
            <a:r>
              <a:rPr lang="en-US" altLang="ja-JP" sz="1200" dirty="0"/>
              <a:t>26</a:t>
            </a:r>
            <a:r>
              <a:rPr lang="ja-JP" altLang="ja-JP" sz="1200" dirty="0"/>
              <a:t>年</a:t>
            </a:r>
            <a:r>
              <a:rPr lang="ja-JP" altLang="en-US" sz="1200" dirty="0"/>
              <a:t>　</a:t>
            </a:r>
            <a:r>
              <a:rPr lang="ja-JP" altLang="ja-JP" sz="1200" dirty="0"/>
              <a:t>国際戦略港湾の港湾運営会社に対</a:t>
            </a:r>
            <a:r>
              <a:rPr lang="ja-JP" altLang="en-US" sz="1200" dirty="0"/>
              <a:t>する</a:t>
            </a:r>
            <a:r>
              <a:rPr lang="ja-JP" altLang="ja-JP" sz="1200" dirty="0"/>
              <a:t>国</a:t>
            </a:r>
            <a:r>
              <a:rPr lang="ja-JP" altLang="en-US" sz="1200" dirty="0"/>
              <a:t>の</a:t>
            </a:r>
            <a:r>
              <a:rPr lang="ja-JP" altLang="ja-JP" sz="1200" dirty="0"/>
              <a:t>出資</a:t>
            </a:r>
            <a:r>
              <a:rPr lang="ja-JP" altLang="en-US" sz="1200" dirty="0"/>
              <a:t>が可能な制度創設</a:t>
            </a:r>
            <a:endParaRPr lang="en-US" altLang="ja-JP" sz="1200" b="1" dirty="0"/>
          </a:p>
        </p:txBody>
      </p:sp>
      <p:sp>
        <p:nvSpPr>
          <p:cNvPr id="11270" name="Rectangle 8"/>
          <p:cNvSpPr>
            <a:spLocks noChangeArrowheads="1"/>
          </p:cNvSpPr>
          <p:nvPr/>
        </p:nvSpPr>
        <p:spPr bwMode="auto">
          <a:xfrm>
            <a:off x="757485" y="2517645"/>
            <a:ext cx="7795968" cy="2495531"/>
          </a:xfrm>
          <a:prstGeom prst="rect">
            <a:avLst/>
          </a:prstGeom>
          <a:noFill/>
          <a:ln w="12700" cap="rnd" algn="ctr">
            <a:solidFill>
              <a:schemeClr val="tx1"/>
            </a:solidFill>
            <a:prstDash val="solid"/>
            <a:miter lim="800000"/>
            <a:headEnd/>
            <a:tailEnd/>
          </a:ln>
        </p:spPr>
        <p:txBody>
          <a:bodyPr lIns="90000" tIns="46800" rIns="90000" bIns="0"/>
          <a:lstStyle/>
          <a:p>
            <a:r>
              <a:rPr lang="ja-JP" altLang="en-US" sz="1200" b="1" dirty="0"/>
              <a:t>（</a:t>
            </a:r>
            <a:r>
              <a:rPr lang="ja-JP" altLang="ja-JP" sz="1200" b="1" dirty="0"/>
              <a:t>国際戦略港湾</a:t>
            </a:r>
            <a:r>
              <a:rPr lang="ja-JP" altLang="en-US" sz="1200" b="1" dirty="0"/>
              <a:t>）</a:t>
            </a:r>
            <a:endParaRPr lang="en-US" altLang="ja-JP" sz="1200" b="1" dirty="0"/>
          </a:p>
          <a:p>
            <a:pPr>
              <a:tabLst>
                <a:tab pos="2600325" algn="l"/>
              </a:tabLst>
            </a:pPr>
            <a:r>
              <a:rPr lang="ja-JP" altLang="en-US" sz="1200" dirty="0"/>
              <a:t>　　</a:t>
            </a:r>
            <a:r>
              <a:rPr lang="ja-JP" altLang="ja-JP" sz="1200" dirty="0"/>
              <a:t>京浜港（</a:t>
            </a:r>
            <a:r>
              <a:rPr lang="ja-JP" altLang="en-US" sz="1200" dirty="0"/>
              <a:t>東京港、</a:t>
            </a:r>
            <a:r>
              <a:rPr lang="ja-JP" altLang="ja-JP" sz="1200" dirty="0"/>
              <a:t>横浜港、川崎港）</a:t>
            </a:r>
            <a:r>
              <a:rPr lang="ja-JP" altLang="en-US" sz="1200" dirty="0"/>
              <a:t>　</a:t>
            </a:r>
            <a:r>
              <a:rPr lang="en-US" altLang="ja-JP" sz="1200" dirty="0"/>
              <a:t>	</a:t>
            </a:r>
            <a:r>
              <a:rPr lang="ja-JP" altLang="en-US" sz="1200" dirty="0"/>
              <a:t>平成</a:t>
            </a:r>
            <a:r>
              <a:rPr lang="en-US" altLang="ja-JP" sz="1200" dirty="0"/>
              <a:t>28</a:t>
            </a:r>
            <a:r>
              <a:rPr lang="ja-JP" altLang="en-US" sz="1200" dirty="0"/>
              <a:t>年 </a:t>
            </a:r>
            <a:r>
              <a:rPr lang="en-US" altLang="ja-JP" sz="1200" dirty="0"/>
              <a:t>1</a:t>
            </a:r>
            <a:r>
              <a:rPr lang="ja-JP" altLang="en-US" sz="1200" dirty="0"/>
              <a:t>月 　「横浜川崎国際港湾株式会社」を設立　</a:t>
            </a:r>
            <a:endParaRPr lang="en-US" altLang="ja-JP" sz="1200" dirty="0"/>
          </a:p>
          <a:p>
            <a:pPr>
              <a:tabLst>
                <a:tab pos="2600325" algn="l"/>
              </a:tabLst>
            </a:pPr>
            <a:r>
              <a:rPr lang="ja-JP" altLang="en-US" sz="1200" dirty="0"/>
              <a:t>　　　　　　　　　　　　　　　　　　　　　　　　　</a:t>
            </a:r>
            <a:r>
              <a:rPr lang="en-US" altLang="ja-JP" sz="1200" dirty="0"/>
              <a:t>	</a:t>
            </a:r>
            <a:r>
              <a:rPr lang="ja-JP" altLang="en-US" sz="1200" dirty="0"/>
              <a:t>平成</a:t>
            </a:r>
            <a:r>
              <a:rPr lang="en-US" altLang="ja-JP" sz="1200" dirty="0"/>
              <a:t>28</a:t>
            </a:r>
            <a:r>
              <a:rPr lang="ja-JP" altLang="en-US" sz="1200" dirty="0"/>
              <a:t>年 </a:t>
            </a:r>
            <a:r>
              <a:rPr lang="en-US" altLang="ja-JP" sz="1200" dirty="0"/>
              <a:t>3</a:t>
            </a:r>
            <a:r>
              <a:rPr lang="ja-JP" altLang="en-US" sz="1200" dirty="0"/>
              <a:t>月　 国が同社を港湾</a:t>
            </a:r>
            <a:r>
              <a:rPr lang="ja-JP" altLang="ja-JP" sz="1200" dirty="0"/>
              <a:t>運営会社</a:t>
            </a:r>
            <a:r>
              <a:rPr lang="ja-JP" altLang="en-US" sz="1200" dirty="0"/>
              <a:t>に指定</a:t>
            </a:r>
            <a:endParaRPr lang="en-US" altLang="ja-JP" sz="1200" dirty="0"/>
          </a:p>
          <a:p>
            <a:pPr>
              <a:tabLst>
                <a:tab pos="2600325" algn="l"/>
              </a:tabLst>
            </a:pPr>
            <a:r>
              <a:rPr lang="ja-JP" altLang="en-US" sz="1200" dirty="0"/>
              <a:t>　　</a:t>
            </a:r>
            <a:r>
              <a:rPr lang="ja-JP" altLang="ja-JP" sz="1200" dirty="0"/>
              <a:t>阪神港（大阪港、神戸港）</a:t>
            </a:r>
            <a:r>
              <a:rPr lang="ja-JP" altLang="en-US" sz="1200" dirty="0"/>
              <a:t>　　　　　 　</a:t>
            </a:r>
            <a:r>
              <a:rPr lang="en-US" altLang="ja-JP" sz="1200" dirty="0"/>
              <a:t>	</a:t>
            </a:r>
            <a:r>
              <a:rPr lang="ja-JP" altLang="en-US" sz="1200" dirty="0"/>
              <a:t>平成</a:t>
            </a:r>
            <a:r>
              <a:rPr lang="en-US" altLang="ja-JP" sz="1200" dirty="0"/>
              <a:t>26</a:t>
            </a:r>
            <a:r>
              <a:rPr lang="ja-JP" altLang="en-US" sz="1200" dirty="0"/>
              <a:t>年</a:t>
            </a:r>
            <a:r>
              <a:rPr lang="en-US" altLang="ja-JP" sz="1200" dirty="0"/>
              <a:t>10</a:t>
            </a:r>
            <a:r>
              <a:rPr lang="ja-JP" altLang="en-US" sz="1200" dirty="0"/>
              <a:t>月　「</a:t>
            </a:r>
            <a:r>
              <a:rPr lang="ja-JP" altLang="ja-JP" sz="1200" dirty="0"/>
              <a:t>阪神国際港湾株式会社</a:t>
            </a:r>
            <a:r>
              <a:rPr lang="ja-JP" altLang="en-US" sz="1200" dirty="0"/>
              <a:t>」</a:t>
            </a:r>
            <a:r>
              <a:rPr lang="ja-JP" altLang="ja-JP" sz="1200" dirty="0"/>
              <a:t>を設立</a:t>
            </a:r>
            <a:endParaRPr lang="en-US" altLang="ja-JP" sz="1200" dirty="0"/>
          </a:p>
          <a:p>
            <a:pPr>
              <a:tabLst>
                <a:tab pos="2600325" algn="l"/>
              </a:tabLst>
            </a:pPr>
            <a:r>
              <a:rPr lang="ja-JP" altLang="en-US" sz="1200" dirty="0"/>
              <a:t>　　　　　　　　　　　　　　　　　　　　　　　　　</a:t>
            </a:r>
            <a:r>
              <a:rPr lang="en-US" altLang="ja-JP" sz="1200" dirty="0"/>
              <a:t>	</a:t>
            </a:r>
            <a:r>
              <a:rPr lang="ja-JP" altLang="en-US" sz="1200" dirty="0"/>
              <a:t>平成</a:t>
            </a:r>
            <a:r>
              <a:rPr lang="en-US" altLang="ja-JP" sz="1200" dirty="0"/>
              <a:t>26</a:t>
            </a:r>
            <a:r>
              <a:rPr lang="ja-JP" altLang="en-US" sz="1200" dirty="0"/>
              <a:t>年</a:t>
            </a:r>
            <a:r>
              <a:rPr lang="en-US" altLang="ja-JP" sz="1200" dirty="0"/>
              <a:t>11</a:t>
            </a:r>
            <a:r>
              <a:rPr lang="ja-JP" altLang="en-US" sz="1200" dirty="0"/>
              <a:t>月　国が同社を</a:t>
            </a:r>
            <a:r>
              <a:rPr lang="ja-JP" altLang="ja-JP" sz="1200" dirty="0"/>
              <a:t>運営会社</a:t>
            </a:r>
            <a:r>
              <a:rPr lang="ja-JP" altLang="en-US" sz="1200" dirty="0"/>
              <a:t>に指定</a:t>
            </a:r>
            <a:endParaRPr lang="en-US" altLang="ja-JP" sz="1200" dirty="0"/>
          </a:p>
          <a:p>
            <a:pPr>
              <a:tabLst>
                <a:tab pos="2600325" algn="l"/>
              </a:tabLst>
            </a:pPr>
            <a:endParaRPr lang="en-US" altLang="ja-JP" sz="1200" dirty="0"/>
          </a:p>
          <a:p>
            <a:pPr>
              <a:lnSpc>
                <a:spcPts val="1200"/>
              </a:lnSpc>
            </a:pPr>
            <a:r>
              <a:rPr lang="ja-JP" altLang="en-US" sz="1200" b="1" dirty="0"/>
              <a:t>（国際拠点港湾）</a:t>
            </a:r>
            <a:endParaRPr lang="en-US" altLang="ja-JP" sz="1200" b="1" dirty="0"/>
          </a:p>
          <a:p>
            <a:pPr>
              <a:lnSpc>
                <a:spcPts val="1200"/>
              </a:lnSpc>
              <a:tabLst>
                <a:tab pos="2600325" algn="l"/>
              </a:tabLst>
            </a:pPr>
            <a:r>
              <a:rPr lang="ja-JP" altLang="en-US" sz="1200" dirty="0"/>
              <a:t>　　水島港、博多港、新潟港　　　　　　　</a:t>
            </a:r>
            <a:r>
              <a:rPr lang="en-US" altLang="ja-JP" sz="1200" dirty="0"/>
              <a:t>	</a:t>
            </a:r>
            <a:r>
              <a:rPr lang="ja-JP" altLang="en-US" sz="1200" dirty="0"/>
              <a:t>平成</a:t>
            </a:r>
            <a:r>
              <a:rPr lang="en-US" altLang="ja-JP" sz="1200" dirty="0"/>
              <a:t>26</a:t>
            </a:r>
            <a:r>
              <a:rPr lang="ja-JP" altLang="en-US" sz="1200" dirty="0"/>
              <a:t>年</a:t>
            </a:r>
            <a:r>
              <a:rPr lang="en-US" altLang="ja-JP" sz="1200" dirty="0"/>
              <a:t>4</a:t>
            </a:r>
            <a:r>
              <a:rPr lang="ja-JP" altLang="en-US" sz="1200" dirty="0"/>
              <a:t>月　  運営開始</a:t>
            </a:r>
            <a:endParaRPr lang="en-US" altLang="ja-JP" sz="1200" dirty="0"/>
          </a:p>
          <a:p>
            <a:pPr>
              <a:lnSpc>
                <a:spcPts val="1200"/>
              </a:lnSpc>
              <a:tabLst>
                <a:tab pos="2600325" algn="l"/>
              </a:tabLst>
            </a:pPr>
            <a:r>
              <a:rPr lang="ja-JP" altLang="en-US" sz="1200" dirty="0"/>
              <a:t>　　堺泉北港</a:t>
            </a:r>
            <a:r>
              <a:rPr lang="en-US" altLang="ja-JP" sz="1200" dirty="0"/>
              <a:t>	</a:t>
            </a:r>
            <a:r>
              <a:rPr lang="ja-JP" altLang="en-US" sz="1200" dirty="0"/>
              <a:t>平成</a:t>
            </a:r>
            <a:r>
              <a:rPr lang="en-US" altLang="ja-JP" sz="1200" dirty="0"/>
              <a:t>28</a:t>
            </a:r>
            <a:r>
              <a:rPr lang="ja-JP" altLang="en-US" sz="1200" dirty="0"/>
              <a:t>年</a:t>
            </a:r>
            <a:r>
              <a:rPr lang="en-US" altLang="ja-JP" sz="1200" dirty="0"/>
              <a:t>4</a:t>
            </a:r>
            <a:r>
              <a:rPr lang="ja-JP" altLang="en-US" sz="1200" dirty="0"/>
              <a:t>月　  運営開始</a:t>
            </a:r>
            <a:endParaRPr lang="en-US" altLang="ja-JP" sz="1200" dirty="0"/>
          </a:p>
          <a:p>
            <a:pPr>
              <a:lnSpc>
                <a:spcPts val="1200"/>
              </a:lnSpc>
              <a:tabLst>
                <a:tab pos="2600325" algn="l"/>
              </a:tabLst>
            </a:pPr>
            <a:r>
              <a:rPr lang="ja-JP" altLang="en-US" sz="1200" dirty="0"/>
              <a:t>　　広島港　　　　　　　　　　　　　　　　　　</a:t>
            </a:r>
            <a:r>
              <a:rPr lang="en-US" altLang="ja-JP" sz="1200" dirty="0"/>
              <a:t>	</a:t>
            </a:r>
            <a:r>
              <a:rPr lang="ja-JP" altLang="en-US" sz="1200" dirty="0"/>
              <a:t>平成</a:t>
            </a:r>
            <a:r>
              <a:rPr lang="en-US" altLang="ja-JP" sz="1200" dirty="0"/>
              <a:t>29</a:t>
            </a:r>
            <a:r>
              <a:rPr lang="ja-JP" altLang="en-US" sz="1200" dirty="0"/>
              <a:t>年</a:t>
            </a:r>
            <a:r>
              <a:rPr lang="en-US" altLang="ja-JP" sz="1200" dirty="0"/>
              <a:t>4</a:t>
            </a:r>
            <a:r>
              <a:rPr lang="ja-JP" altLang="en-US" sz="1200" dirty="0"/>
              <a:t>月　  運営開始</a:t>
            </a:r>
            <a:endParaRPr lang="en-US" altLang="ja-JP" sz="1200" dirty="0"/>
          </a:p>
          <a:p>
            <a:pPr>
              <a:lnSpc>
                <a:spcPts val="900"/>
              </a:lnSpc>
              <a:spcBef>
                <a:spcPts val="600"/>
              </a:spcBef>
              <a:tabLst>
                <a:tab pos="2600325" algn="l"/>
              </a:tabLst>
            </a:pPr>
            <a:r>
              <a:rPr lang="ja-JP" altLang="en-US" sz="1200" dirty="0"/>
              <a:t>　　名古屋港と四日市港　　　　　　　　　</a:t>
            </a:r>
            <a:r>
              <a:rPr lang="en-US" altLang="ja-JP" sz="1200" dirty="0"/>
              <a:t>	</a:t>
            </a:r>
            <a:r>
              <a:rPr lang="ja-JP" altLang="en-US" sz="1200" dirty="0"/>
              <a:t>平成</a:t>
            </a:r>
            <a:r>
              <a:rPr lang="en-US" altLang="ja-JP" sz="1200" dirty="0"/>
              <a:t>29</a:t>
            </a:r>
            <a:r>
              <a:rPr lang="ja-JP" altLang="en-US" sz="1200" dirty="0"/>
              <a:t>年</a:t>
            </a:r>
            <a:r>
              <a:rPr lang="en-US" altLang="ja-JP" sz="1200" dirty="0"/>
              <a:t>5</a:t>
            </a:r>
            <a:r>
              <a:rPr lang="ja-JP" altLang="en-US" sz="1200" dirty="0"/>
              <a:t>月　  「名古屋四日市国際港湾株式会社」を設立・運営開始</a:t>
            </a:r>
            <a:endParaRPr lang="en-US" altLang="ja-JP" sz="1200" dirty="0"/>
          </a:p>
          <a:p>
            <a:pPr>
              <a:lnSpc>
                <a:spcPts val="900"/>
              </a:lnSpc>
              <a:spcBef>
                <a:spcPts val="600"/>
              </a:spcBef>
              <a:tabLst>
                <a:tab pos="2600325" algn="l"/>
              </a:tabLst>
            </a:pPr>
            <a:r>
              <a:rPr lang="ja-JP" altLang="en-US" sz="1200" dirty="0"/>
              <a:t>　　　　　　　　　　　　　　　　　　　　　　　</a:t>
            </a:r>
            <a:r>
              <a:rPr lang="en-US" altLang="ja-JP" sz="1200" dirty="0"/>
              <a:t>	</a:t>
            </a:r>
            <a:r>
              <a:rPr lang="ja-JP" altLang="en-US" sz="1200" dirty="0"/>
              <a:t>平成</a:t>
            </a:r>
            <a:r>
              <a:rPr lang="en-US" altLang="ja-JP" sz="1200" dirty="0"/>
              <a:t>29</a:t>
            </a:r>
            <a:r>
              <a:rPr lang="ja-JP" altLang="en-US" sz="1200" dirty="0"/>
              <a:t>年</a:t>
            </a:r>
            <a:r>
              <a:rPr lang="en-US" altLang="ja-JP" sz="1200" dirty="0"/>
              <a:t>9</a:t>
            </a:r>
            <a:r>
              <a:rPr lang="ja-JP" altLang="en-US" sz="1200" dirty="0"/>
              <a:t>月　  国が同社を「港湾運営会社」に指定　　　　　　　　　　　　　　　　　　　　</a:t>
            </a:r>
            <a:r>
              <a:rPr lang="ja-JP" altLang="en-US" sz="1200" dirty="0">
                <a:solidFill>
                  <a:srgbClr val="FF0000"/>
                </a:solidFill>
              </a:rPr>
              <a:t>　</a:t>
            </a:r>
            <a:endParaRPr lang="en-US" altLang="ja-JP" sz="1200" dirty="0"/>
          </a:p>
          <a:p>
            <a:pPr>
              <a:lnSpc>
                <a:spcPts val="1200"/>
              </a:lnSpc>
              <a:spcBef>
                <a:spcPts val="600"/>
              </a:spcBef>
              <a:tabLst>
                <a:tab pos="2600325" algn="l"/>
              </a:tabLst>
            </a:pPr>
            <a:r>
              <a:rPr lang="ja-JP" altLang="en-US" sz="1200" dirty="0"/>
              <a:t>　　徳山下松港　　　　　　</a:t>
            </a:r>
            <a:r>
              <a:rPr lang="en-US" altLang="ja-JP" sz="1200" dirty="0"/>
              <a:t>	</a:t>
            </a:r>
            <a:r>
              <a:rPr lang="ja-JP" altLang="en-US" sz="1200" dirty="0"/>
              <a:t>平成</a:t>
            </a:r>
            <a:r>
              <a:rPr lang="en-US" altLang="ja-JP" sz="1200" dirty="0"/>
              <a:t>29</a:t>
            </a:r>
            <a:r>
              <a:rPr lang="ja-JP" altLang="en-US" sz="1200" dirty="0"/>
              <a:t>年</a:t>
            </a:r>
            <a:r>
              <a:rPr lang="en-US" altLang="ja-JP" sz="1200" dirty="0"/>
              <a:t>12</a:t>
            </a:r>
            <a:r>
              <a:rPr lang="ja-JP" altLang="en-US" sz="1200" dirty="0"/>
              <a:t>月   山口県が港湾運営会社を指定</a:t>
            </a:r>
            <a:endParaRPr lang="ja-JP" altLang="ja-JP" sz="1200" dirty="0"/>
          </a:p>
        </p:txBody>
      </p:sp>
      <p:sp>
        <p:nvSpPr>
          <p:cNvPr id="11271" name="Rectangle 9"/>
          <p:cNvSpPr>
            <a:spLocks noChangeArrowheads="1"/>
          </p:cNvSpPr>
          <p:nvPr/>
        </p:nvSpPr>
        <p:spPr bwMode="auto">
          <a:xfrm>
            <a:off x="721781" y="5517232"/>
            <a:ext cx="7795969" cy="864096"/>
          </a:xfrm>
          <a:prstGeom prst="rect">
            <a:avLst/>
          </a:prstGeom>
          <a:noFill/>
          <a:ln w="12700" cap="rnd" algn="ctr">
            <a:solidFill>
              <a:schemeClr val="tx1"/>
            </a:solidFill>
            <a:prstDash val="solid"/>
            <a:miter lim="800000"/>
            <a:headEnd/>
            <a:tailEnd/>
          </a:ln>
        </p:spPr>
        <p:txBody>
          <a:bodyPr anchor="t" anchorCtr="0"/>
          <a:lstStyle/>
          <a:p>
            <a:pPr>
              <a:lnSpc>
                <a:spcPts val="2000"/>
              </a:lnSpc>
            </a:pPr>
            <a:r>
              <a:rPr lang="ja-JP" altLang="en-US" sz="1200" dirty="0"/>
              <a:t>　</a:t>
            </a:r>
            <a:r>
              <a:rPr lang="ja-JP" altLang="ja-JP" sz="1200" dirty="0"/>
              <a:t>平成</a:t>
            </a:r>
            <a:r>
              <a:rPr lang="en-US" altLang="ja-JP" sz="1200" dirty="0"/>
              <a:t>27</a:t>
            </a:r>
            <a:r>
              <a:rPr lang="ja-JP" altLang="ja-JP" sz="1200" dirty="0"/>
              <a:t>年</a:t>
            </a:r>
            <a:r>
              <a:rPr lang="en-US" altLang="ja-JP" sz="1200" dirty="0"/>
              <a:t>12</a:t>
            </a:r>
            <a:r>
              <a:rPr lang="ja-JP" altLang="en-US" sz="1200" dirty="0"/>
              <a:t>月　　大阪府が堺泉北埠頭㈱を港湾運営会社に指定</a:t>
            </a:r>
            <a:endParaRPr lang="en-US" altLang="ja-JP" sz="1200" dirty="0"/>
          </a:p>
          <a:p>
            <a:pPr>
              <a:lnSpc>
                <a:spcPts val="2000"/>
              </a:lnSpc>
            </a:pPr>
            <a:r>
              <a:rPr lang="ja-JP" altLang="en-US" sz="1200" dirty="0"/>
              <a:t>　平成</a:t>
            </a:r>
            <a:r>
              <a:rPr lang="en-US" altLang="ja-JP" sz="1200" dirty="0"/>
              <a:t>28</a:t>
            </a:r>
            <a:r>
              <a:rPr lang="ja-JP" altLang="en-US" sz="1200" dirty="0"/>
              <a:t>年</a:t>
            </a:r>
            <a:r>
              <a:rPr lang="en-US" altLang="ja-JP" sz="1200" dirty="0"/>
              <a:t>4</a:t>
            </a:r>
            <a:r>
              <a:rPr lang="ja-JP" altLang="en-US" sz="1200" dirty="0"/>
              <a:t>月　　　堺泉北埠頭㈱が埠頭運営事業を開始</a:t>
            </a:r>
            <a:endParaRPr lang="en-US" altLang="ja-JP" sz="1200" dirty="0"/>
          </a:p>
          <a:p>
            <a:pPr>
              <a:lnSpc>
                <a:spcPts val="2000"/>
              </a:lnSpc>
            </a:pPr>
            <a:r>
              <a:rPr lang="ja-JP" altLang="en-US" sz="1200" dirty="0"/>
              <a:t>　平成</a:t>
            </a:r>
            <a:r>
              <a:rPr lang="en-US" altLang="ja-JP" sz="1200" dirty="0"/>
              <a:t>30</a:t>
            </a:r>
            <a:r>
              <a:rPr lang="ja-JP" altLang="en-US" sz="1200" dirty="0"/>
              <a:t>年</a:t>
            </a:r>
            <a:r>
              <a:rPr lang="en-US" altLang="ja-JP" sz="1200" dirty="0"/>
              <a:t>4</a:t>
            </a:r>
            <a:r>
              <a:rPr lang="ja-JP" altLang="en-US" sz="1200" dirty="0"/>
              <a:t>月　　　府営上屋（</a:t>
            </a:r>
            <a:r>
              <a:rPr lang="en-US" altLang="ja-JP" sz="1200" dirty="0"/>
              <a:t>12</a:t>
            </a:r>
            <a:r>
              <a:rPr lang="ja-JP" altLang="en-US" sz="1200" dirty="0"/>
              <a:t>棟）の事業移管　⇒　（平成</a:t>
            </a:r>
            <a:r>
              <a:rPr lang="en-US" altLang="ja-JP" sz="1200" dirty="0"/>
              <a:t>30</a:t>
            </a:r>
            <a:r>
              <a:rPr lang="ja-JP" altLang="en-US" sz="1200" dirty="0"/>
              <a:t>年４月　当社へ有償譲渡）　</a:t>
            </a:r>
            <a:endParaRPr lang="ja-JP" altLang="ja-JP" sz="1200" dirty="0"/>
          </a:p>
        </p:txBody>
      </p:sp>
      <p:sp>
        <p:nvSpPr>
          <p:cNvPr id="11272" name="Rectangle 10"/>
          <p:cNvSpPr>
            <a:spLocks noChangeArrowheads="1"/>
          </p:cNvSpPr>
          <p:nvPr/>
        </p:nvSpPr>
        <p:spPr bwMode="auto">
          <a:xfrm>
            <a:off x="631544" y="2236739"/>
            <a:ext cx="1567128" cy="259938"/>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nchor="ctr"/>
          <a:lstStyle/>
          <a:p>
            <a:pPr marL="1588" indent="12700">
              <a:spcBef>
                <a:spcPct val="20000"/>
              </a:spcBef>
              <a:buClr>
                <a:schemeClr val="tx2"/>
              </a:buClr>
              <a:buSzPct val="70000"/>
              <a:buFont typeface="Wingdings" pitchFamily="2" charset="2"/>
              <a:buNone/>
              <a:defRPr/>
            </a:pPr>
            <a:r>
              <a:rPr lang="ja-JP" altLang="en-US" sz="1400" b="1" dirty="0">
                <a:solidFill>
                  <a:srgbClr val="FF0000"/>
                </a:solidFill>
                <a:latin typeface="ＭＳ ゴシック" pitchFamily="49" charset="-128"/>
                <a:ea typeface="ＭＳ ゴシック" pitchFamily="49" charset="-128"/>
              </a:rPr>
              <a:t>◆　</a:t>
            </a:r>
            <a:r>
              <a:rPr lang="ja-JP" altLang="en-US" sz="1400" b="1" dirty="0">
                <a:latin typeface="ＭＳ ゴシック" pitchFamily="49" charset="-128"/>
                <a:ea typeface="ＭＳ ゴシック" pitchFamily="49" charset="-128"/>
              </a:rPr>
              <a:t>各港の取組</a:t>
            </a:r>
            <a:endParaRPr lang="en-US" altLang="ja-JP" sz="1400" b="1" dirty="0">
              <a:latin typeface="ＭＳ ゴシック" pitchFamily="49" charset="-128"/>
              <a:ea typeface="ＭＳ ゴシック" pitchFamily="49" charset="-128"/>
            </a:endParaRPr>
          </a:p>
        </p:txBody>
      </p:sp>
      <p:sp>
        <p:nvSpPr>
          <p:cNvPr id="11273" name="Rectangle 11"/>
          <p:cNvSpPr>
            <a:spLocks noChangeArrowheads="1"/>
          </p:cNvSpPr>
          <p:nvPr/>
        </p:nvSpPr>
        <p:spPr bwMode="auto">
          <a:xfrm>
            <a:off x="581949" y="5167320"/>
            <a:ext cx="1305697" cy="288033"/>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none" anchor="ctr"/>
          <a:lstStyle/>
          <a:p>
            <a:pPr marL="342900" indent="-342900">
              <a:spcBef>
                <a:spcPct val="20000"/>
              </a:spcBef>
              <a:buClr>
                <a:schemeClr val="tx2"/>
              </a:buClr>
              <a:buSzPct val="70000"/>
              <a:buFont typeface="Wingdings" pitchFamily="2" charset="2"/>
              <a:buNone/>
              <a:defRPr/>
            </a:pPr>
            <a:r>
              <a:rPr lang="ja-JP" altLang="en-US" sz="1400" b="1" dirty="0">
                <a:solidFill>
                  <a:srgbClr val="FF0000"/>
                </a:solidFill>
                <a:latin typeface="ＭＳ ゴシック" pitchFamily="49" charset="-128"/>
                <a:ea typeface="ＭＳ ゴシック" pitchFamily="49" charset="-128"/>
              </a:rPr>
              <a:t>◆　</a:t>
            </a:r>
            <a:r>
              <a:rPr lang="ja-JP" altLang="en-US" sz="1400" b="1" dirty="0">
                <a:latin typeface="ＭＳ ゴシック" pitchFamily="49" charset="-128"/>
                <a:ea typeface="ＭＳ ゴシック" pitchFamily="49" charset="-128"/>
              </a:rPr>
              <a:t>大阪府</a:t>
            </a:r>
          </a:p>
        </p:txBody>
      </p:sp>
      <p:sp>
        <p:nvSpPr>
          <p:cNvPr id="11274" name="Rectangle 7"/>
          <p:cNvSpPr>
            <a:spLocks noChangeArrowheads="1"/>
          </p:cNvSpPr>
          <p:nvPr/>
        </p:nvSpPr>
        <p:spPr bwMode="auto">
          <a:xfrm>
            <a:off x="590547" y="1196752"/>
            <a:ext cx="792162" cy="257393"/>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none" anchor="ctr"/>
          <a:lstStyle/>
          <a:p>
            <a:pPr marL="342900" indent="-342900" algn="ctr">
              <a:spcBef>
                <a:spcPct val="20000"/>
              </a:spcBef>
              <a:buClr>
                <a:schemeClr val="tx2"/>
              </a:buClr>
              <a:buSzPct val="70000"/>
              <a:buFont typeface="Wingdings" pitchFamily="2" charset="2"/>
              <a:buNone/>
              <a:defRPr/>
            </a:pPr>
            <a:r>
              <a:rPr lang="ja-JP" altLang="en-US" sz="1400" b="1" dirty="0">
                <a:solidFill>
                  <a:srgbClr val="FF0000"/>
                </a:solidFill>
                <a:latin typeface="ＭＳ ゴシック" pitchFamily="49" charset="-128"/>
                <a:ea typeface="ＭＳ ゴシック" pitchFamily="49" charset="-128"/>
              </a:rPr>
              <a:t>◆　</a:t>
            </a:r>
            <a:r>
              <a:rPr lang="ja-JP" altLang="en-US" sz="1400" b="1" dirty="0">
                <a:latin typeface="ＭＳ ゴシック" pitchFamily="49" charset="-128"/>
                <a:ea typeface="ＭＳ ゴシック" pitchFamily="49" charset="-128"/>
              </a:rPr>
              <a:t>国</a:t>
            </a:r>
          </a:p>
        </p:txBody>
      </p:sp>
      <p:sp>
        <p:nvSpPr>
          <p:cNvPr id="2" name="スライド番号プレースホルダー 1"/>
          <p:cNvSpPr>
            <a:spLocks noGrp="1"/>
          </p:cNvSpPr>
          <p:nvPr>
            <p:ph type="sldNum" sz="quarter" idx="12"/>
          </p:nvPr>
        </p:nvSpPr>
        <p:spPr>
          <a:xfrm>
            <a:off x="6979096" y="6309320"/>
            <a:ext cx="2057400" cy="365125"/>
          </a:xfrm>
        </p:spPr>
        <p:txBody>
          <a:bodyPr/>
          <a:lstStyle/>
          <a:p>
            <a:pPr>
              <a:defRPr/>
            </a:pPr>
            <a:fld id="{B89D2019-F3BA-415B-B429-EB5D68D77045}" type="slidenum">
              <a:rPr lang="en-US" altLang="ja-JP" sz="1800" smtClean="0"/>
              <a:pPr>
                <a:defRPr/>
              </a:pPr>
              <a:t>31</a:t>
            </a:fld>
            <a:endParaRPr lang="en-US" altLang="ja-JP" sz="1800" dirty="0"/>
          </a:p>
        </p:txBody>
      </p:sp>
      <p:sp>
        <p:nvSpPr>
          <p:cNvPr id="16" name="Rectangle 9"/>
          <p:cNvSpPr txBox="1">
            <a:spLocks noChangeArrowheads="1"/>
          </p:cNvSpPr>
          <p:nvPr/>
        </p:nvSpPr>
        <p:spPr bwMode="auto">
          <a:xfrm>
            <a:off x="462893" y="774418"/>
            <a:ext cx="4109108" cy="38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o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eaLnBrk="1" fontAlgn="auto" hangingPunct="1">
              <a:spcAft>
                <a:spcPts val="0"/>
              </a:spcAft>
              <a:buClr>
                <a:schemeClr val="tx2"/>
              </a:buClr>
              <a:buSzPct val="70000"/>
              <a:buFont typeface="Wingdings" pitchFamily="2" charset="2"/>
              <a:buNone/>
              <a:defRPr/>
            </a:pPr>
            <a:r>
              <a:rPr lang="ja-JP" altLang="en-US" sz="1800" dirty="0">
                <a:latin typeface="+mj-ea"/>
              </a:rPr>
              <a:t>  港湾運営の民営化に向けた動き</a:t>
            </a:r>
            <a:endParaRPr lang="en-US" altLang="ja-JP" sz="1800" dirty="0">
              <a:latin typeface="+mj-ea"/>
            </a:endParaRPr>
          </a:p>
        </p:txBody>
      </p:sp>
      <p:sp>
        <p:nvSpPr>
          <p:cNvPr id="14" name="タイトル 1">
            <a:extLst>
              <a:ext uri="{FF2B5EF4-FFF2-40B4-BE49-F238E27FC236}">
                <a16:creationId xmlns:a16="http://schemas.microsoft.com/office/drawing/2014/main" id="{53B8CB35-117B-4F92-B6E9-C9A43668693A}"/>
              </a:ext>
            </a:extLst>
          </p:cNvPr>
          <p:cNvSpPr txBox="1">
            <a:spLocks/>
          </p:cNvSpPr>
          <p:nvPr/>
        </p:nvSpPr>
        <p:spPr bwMode="auto">
          <a:xfrm>
            <a:off x="0" y="42404"/>
            <a:ext cx="6660232" cy="461665"/>
          </a:xfrm>
          <a:prstGeom prst="rect">
            <a:avLst/>
          </a:prstGeom>
          <a:noFill/>
          <a:ln w="9525">
            <a:noFill/>
            <a:miter lim="800000"/>
            <a:headEnd/>
            <a:tailEnd/>
          </a:ln>
        </p:spPr>
        <p:txBody>
          <a:bodyPr anchor="ctr">
            <a:noAutofit/>
          </a:bodyPr>
          <a:lstStyle/>
          <a:p>
            <a:pPr eaLnBrk="0" hangingPunct="0">
              <a:buClr>
                <a:schemeClr val="tx2"/>
              </a:buClr>
              <a:buSzPct val="70000"/>
              <a:buFont typeface="Wingdings" pitchFamily="2" charset="2"/>
              <a:buNone/>
            </a:pPr>
            <a:r>
              <a:rPr lang="ja-JP" altLang="en-US" sz="2400" dirty="0">
                <a:latin typeface="Calibri" pitchFamily="34" charset="0"/>
              </a:rPr>
              <a:t>＜参考＞　国や大阪府等の動向　　</a:t>
            </a:r>
            <a:endParaRPr lang="en-US" altLang="ja-JP" sz="2400" dirty="0">
              <a:latin typeface="Calibri" pitchFamily="34" charset="0"/>
            </a:endParaRPr>
          </a:p>
        </p:txBody>
      </p:sp>
      <p:sp>
        <p:nvSpPr>
          <p:cNvPr id="15" name="平行四辺形 14">
            <a:extLst>
              <a:ext uri="{FF2B5EF4-FFF2-40B4-BE49-F238E27FC236}">
                <a16:creationId xmlns:a16="http://schemas.microsoft.com/office/drawing/2014/main" id="{A1C3765E-FA35-4505-A72D-30027AEDDF39}"/>
              </a:ext>
            </a:extLst>
          </p:cNvPr>
          <p:cNvSpPr/>
          <p:nvPr/>
        </p:nvSpPr>
        <p:spPr>
          <a:xfrm rot="21391378">
            <a:off x="475373" y="776890"/>
            <a:ext cx="94095" cy="414432"/>
          </a:xfrm>
          <a:prstGeom prst="parallelogram">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CB962454-7860-4F87-A5D8-DF5F0D5ECF16}"/>
              </a:ext>
            </a:extLst>
          </p:cNvPr>
          <p:cNvSpPr/>
          <p:nvPr/>
        </p:nvSpPr>
        <p:spPr>
          <a:xfrm>
            <a:off x="0" y="540000"/>
            <a:ext cx="9144000" cy="107950"/>
          </a:xfrm>
          <a:prstGeom prst="rect">
            <a:avLst/>
          </a:prstGeom>
          <a:gradFill flip="none" rotWithShape="1">
            <a:gsLst>
              <a:gs pos="3000">
                <a:srgbClr val="0070C0"/>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70000"/>
              <a:buFont typeface="Wingdings" pitchFamily="2" charset="2"/>
              <a:buNone/>
              <a:defRPr/>
            </a:pPr>
            <a:endParaRPr lang="ja-JP" altLang="en-US" dirty="0"/>
          </a:p>
        </p:txBody>
      </p:sp>
      <p:pic>
        <p:nvPicPr>
          <p:cNvPr id="20" name="図 19">
            <a:extLst>
              <a:ext uri="{FF2B5EF4-FFF2-40B4-BE49-F238E27FC236}">
                <a16:creationId xmlns:a16="http://schemas.microsoft.com/office/drawing/2014/main" id="{E91BDE3F-1955-4741-8FCA-C5EEBF1AFF2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35540" y="-64703"/>
            <a:ext cx="720561" cy="58027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8444E5D-9B75-4AEA-B7EB-5426537F5B2B}"/>
              </a:ext>
            </a:extLst>
          </p:cNvPr>
          <p:cNvPicPr>
            <a:picLocks noChangeAspect="1"/>
          </p:cNvPicPr>
          <p:nvPr/>
        </p:nvPicPr>
        <p:blipFill>
          <a:blip r:embed="rId3"/>
          <a:stretch>
            <a:fillRect/>
          </a:stretch>
        </p:blipFill>
        <p:spPr>
          <a:xfrm>
            <a:off x="1144770" y="1408836"/>
            <a:ext cx="6663506" cy="4462659"/>
          </a:xfrm>
          <a:prstGeom prst="rect">
            <a:avLst/>
          </a:prstGeom>
        </p:spPr>
      </p:pic>
      <p:sp>
        <p:nvSpPr>
          <p:cNvPr id="3" name="スライド番号プレースホルダー 2"/>
          <p:cNvSpPr>
            <a:spLocks noGrp="1"/>
          </p:cNvSpPr>
          <p:nvPr>
            <p:ph type="sldNum" sz="quarter" idx="12"/>
          </p:nvPr>
        </p:nvSpPr>
        <p:spPr>
          <a:xfrm>
            <a:off x="6156176" y="6263214"/>
            <a:ext cx="2875507" cy="461665"/>
          </a:xfrm>
        </p:spPr>
        <p:txBody>
          <a:bodyPr/>
          <a:lstStyle/>
          <a:p>
            <a:pPr>
              <a:defRPr/>
            </a:pPr>
            <a:fld id="{0F37981E-28ED-44B0-A6F2-2B44A83A7A7C}" type="slidenum">
              <a:rPr lang="en-US" altLang="ja-JP" sz="1800" smtClean="0"/>
              <a:pPr>
                <a:defRPr/>
              </a:pPr>
              <a:t>32</a:t>
            </a:fld>
            <a:endParaRPr lang="en-US" altLang="ja-JP" sz="1800" dirty="0"/>
          </a:p>
        </p:txBody>
      </p:sp>
      <p:sp>
        <p:nvSpPr>
          <p:cNvPr id="25" name="テキスト ボックス 24">
            <a:extLst>
              <a:ext uri="{FF2B5EF4-FFF2-40B4-BE49-F238E27FC236}">
                <a16:creationId xmlns:a16="http://schemas.microsoft.com/office/drawing/2014/main" id="{DDC06C5A-C286-4437-8F32-0D79A7721798}"/>
              </a:ext>
            </a:extLst>
          </p:cNvPr>
          <p:cNvSpPr txBox="1"/>
          <p:nvPr/>
        </p:nvSpPr>
        <p:spPr>
          <a:xfrm>
            <a:off x="593548" y="980728"/>
            <a:ext cx="8156585" cy="738664"/>
          </a:xfrm>
          <a:prstGeom prst="rect">
            <a:avLst/>
          </a:prstGeom>
          <a:noFill/>
        </p:spPr>
        <p:txBody>
          <a:bodyPr wrap="square" rtlCol="0">
            <a:spAutoFit/>
          </a:bodyPr>
          <a:lstStyle/>
          <a:p>
            <a:r>
              <a:rPr lang="ja-JP" altLang="en-US" sz="1400" b="0" i="0" dirty="0">
                <a:solidFill>
                  <a:srgbClr val="121212"/>
                </a:solidFill>
                <a:effectLst/>
                <a:latin typeface="メイリオ" panose="020B0604030504040204" pitchFamily="50" charset="-128"/>
                <a:ea typeface="メイリオ" panose="020B0604030504040204" pitchFamily="50" charset="-128"/>
              </a:rPr>
              <a:t>当社は「</a:t>
            </a:r>
            <a:r>
              <a:rPr lang="en-US" altLang="ja-JP" sz="1400" b="0" i="0" dirty="0">
                <a:solidFill>
                  <a:srgbClr val="121212"/>
                </a:solidFill>
                <a:effectLst/>
                <a:latin typeface="メイリオ" panose="020B0604030504040204" pitchFamily="50" charset="-128"/>
                <a:ea typeface="メイリオ" panose="020B0604030504040204" pitchFamily="50" charset="-128"/>
              </a:rPr>
              <a:t>Environment</a:t>
            </a:r>
            <a:r>
              <a:rPr lang="ja-JP" altLang="en-US" sz="1400" b="0" i="0" dirty="0">
                <a:solidFill>
                  <a:srgbClr val="121212"/>
                </a:solidFill>
                <a:effectLst/>
                <a:latin typeface="メイリオ" panose="020B0604030504040204" pitchFamily="50" charset="-128"/>
                <a:ea typeface="メイリオ" panose="020B0604030504040204" pitchFamily="50" charset="-128"/>
              </a:rPr>
              <a:t>（環境）」「</a:t>
            </a:r>
            <a:r>
              <a:rPr lang="en-US" altLang="ja-JP" sz="1400" b="0" i="0" dirty="0">
                <a:solidFill>
                  <a:srgbClr val="121212"/>
                </a:solidFill>
                <a:effectLst/>
                <a:latin typeface="メイリオ" panose="020B0604030504040204" pitchFamily="50" charset="-128"/>
                <a:ea typeface="メイリオ" panose="020B0604030504040204" pitchFamily="50" charset="-128"/>
              </a:rPr>
              <a:t>Social</a:t>
            </a:r>
            <a:r>
              <a:rPr lang="ja-JP" altLang="en-US" sz="1400" b="0" i="0" dirty="0">
                <a:solidFill>
                  <a:srgbClr val="121212"/>
                </a:solidFill>
                <a:effectLst/>
                <a:latin typeface="メイリオ" panose="020B0604030504040204" pitchFamily="50" charset="-128"/>
                <a:ea typeface="メイリオ" panose="020B0604030504040204" pitchFamily="50" charset="-128"/>
              </a:rPr>
              <a:t>（社会貢献）」「</a:t>
            </a:r>
            <a:r>
              <a:rPr lang="en-US" altLang="ja-JP" sz="1400" b="0" i="0" dirty="0">
                <a:solidFill>
                  <a:srgbClr val="121212"/>
                </a:solidFill>
                <a:effectLst/>
                <a:latin typeface="メイリオ" panose="020B0604030504040204" pitchFamily="50" charset="-128"/>
                <a:ea typeface="メイリオ" panose="020B0604030504040204" pitchFamily="50" charset="-128"/>
              </a:rPr>
              <a:t>Governance</a:t>
            </a:r>
            <a:r>
              <a:rPr lang="ja-JP" altLang="en-US" sz="1400" b="0" i="0" dirty="0">
                <a:solidFill>
                  <a:srgbClr val="121212"/>
                </a:solidFill>
                <a:effectLst/>
                <a:latin typeface="メイリオ" panose="020B0604030504040204" pitchFamily="50" charset="-128"/>
                <a:ea typeface="メイリオ" panose="020B0604030504040204" pitchFamily="50" charset="-128"/>
              </a:rPr>
              <a:t>（ガバナンス）」に関する課題に対して適切に対応する</a:t>
            </a:r>
            <a:r>
              <a:rPr lang="en-US" altLang="ja-JP" sz="1400" b="0" i="0" dirty="0">
                <a:solidFill>
                  <a:srgbClr val="121212"/>
                </a:solidFill>
                <a:effectLst/>
                <a:latin typeface="メイリオ" panose="020B0604030504040204" pitchFamily="50" charset="-128"/>
                <a:ea typeface="メイリオ" panose="020B0604030504040204" pitchFamily="50" charset="-128"/>
              </a:rPr>
              <a:t>ESG</a:t>
            </a:r>
            <a:r>
              <a:rPr lang="ja-JP" altLang="en-US" sz="1400" b="0" i="0" dirty="0">
                <a:solidFill>
                  <a:srgbClr val="121212"/>
                </a:solidFill>
                <a:effectLst/>
                <a:latin typeface="メイリオ" panose="020B0604030504040204" pitchFamily="50" charset="-128"/>
                <a:ea typeface="メイリオ" panose="020B0604030504040204" pitchFamily="50" charset="-128"/>
              </a:rPr>
              <a:t>経営を推進することで、事業リスクを最小化するとともに、さらなる事業機会の拡大により、持続的な企業価値の向上を図ります。</a:t>
            </a:r>
          </a:p>
        </p:txBody>
      </p:sp>
      <p:sp>
        <p:nvSpPr>
          <p:cNvPr id="4" name="楕円 3">
            <a:extLst>
              <a:ext uri="{FF2B5EF4-FFF2-40B4-BE49-F238E27FC236}">
                <a16:creationId xmlns:a16="http://schemas.microsoft.com/office/drawing/2014/main" id="{BB67F9B0-428B-4191-AA55-F72FC68FDCE2}"/>
              </a:ext>
            </a:extLst>
          </p:cNvPr>
          <p:cNvSpPr/>
          <p:nvPr/>
        </p:nvSpPr>
        <p:spPr>
          <a:xfrm>
            <a:off x="3833663" y="3102802"/>
            <a:ext cx="1296144" cy="1296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F2A4EDBD-E913-4756-BD85-FF20ABEABCF5}"/>
              </a:ext>
            </a:extLst>
          </p:cNvPr>
          <p:cNvSpPr txBox="1"/>
          <p:nvPr/>
        </p:nvSpPr>
        <p:spPr>
          <a:xfrm>
            <a:off x="3921149" y="3501278"/>
            <a:ext cx="1164557" cy="584775"/>
          </a:xfrm>
          <a:prstGeom prst="rect">
            <a:avLst/>
          </a:prstGeom>
          <a:noFill/>
        </p:spPr>
        <p:txBody>
          <a:bodyPr wrap="square" rtlCol="0">
            <a:spAutoFit/>
          </a:bodyPr>
          <a:lstStyle/>
          <a:p>
            <a:pPr algn="ctr"/>
            <a:r>
              <a:rPr lang="en-US" altLang="ja-JP" sz="3200" i="0" dirty="0">
                <a:solidFill>
                  <a:srgbClr val="0000FF"/>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ESG</a:t>
            </a:r>
            <a:endParaRPr lang="ja-JP" altLang="en-US" sz="3200" i="0" dirty="0">
              <a:solidFill>
                <a:srgbClr val="0000FF"/>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ACFD63BA-DF50-4FDD-840D-921A03005F1A}"/>
              </a:ext>
            </a:extLst>
          </p:cNvPr>
          <p:cNvSpPr txBox="1"/>
          <p:nvPr/>
        </p:nvSpPr>
        <p:spPr>
          <a:xfrm>
            <a:off x="4988464" y="2748577"/>
            <a:ext cx="1077446" cy="369332"/>
          </a:xfrm>
          <a:prstGeom prst="rect">
            <a:avLst/>
          </a:prstGeom>
          <a:noFill/>
        </p:spPr>
        <p:txBody>
          <a:bodyPr wrap="square" rtlCol="0">
            <a:spAutoFit/>
          </a:bodyPr>
          <a:lstStyle/>
          <a:p>
            <a:r>
              <a:rPr lang="en-US" altLang="ja-JP" i="0" dirty="0">
                <a:solidFill>
                  <a:srgbClr val="121212"/>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Social</a:t>
            </a:r>
            <a:endParaRPr lang="ja-JP" altLang="en-US" i="0" dirty="0">
              <a:solidFill>
                <a:srgbClr val="121212"/>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965C4341-F587-40D7-9906-F3C4F7D7ED5E}"/>
              </a:ext>
            </a:extLst>
          </p:cNvPr>
          <p:cNvSpPr txBox="1"/>
          <p:nvPr/>
        </p:nvSpPr>
        <p:spPr>
          <a:xfrm>
            <a:off x="2827341" y="2727145"/>
            <a:ext cx="1864966" cy="369332"/>
          </a:xfrm>
          <a:prstGeom prst="rect">
            <a:avLst/>
          </a:prstGeom>
          <a:noFill/>
        </p:spPr>
        <p:txBody>
          <a:bodyPr wrap="square" rtlCol="0">
            <a:spAutoFit/>
          </a:bodyPr>
          <a:lstStyle/>
          <a:p>
            <a:r>
              <a:rPr lang="en-US" altLang="ja-JP" dirty="0">
                <a:solidFill>
                  <a:srgbClr val="121212"/>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Environment</a:t>
            </a:r>
            <a:endParaRPr lang="ja-JP" altLang="en-US" i="0" dirty="0">
              <a:solidFill>
                <a:srgbClr val="121212"/>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6CC124FD-3836-4E41-8DE7-27EEE369F7A2}"/>
              </a:ext>
            </a:extLst>
          </p:cNvPr>
          <p:cNvSpPr txBox="1"/>
          <p:nvPr/>
        </p:nvSpPr>
        <p:spPr>
          <a:xfrm>
            <a:off x="3572378" y="4645032"/>
            <a:ext cx="1838318" cy="369332"/>
          </a:xfrm>
          <a:prstGeom prst="rect">
            <a:avLst/>
          </a:prstGeom>
          <a:noFill/>
        </p:spPr>
        <p:txBody>
          <a:bodyPr wrap="square" rtlCol="0">
            <a:spAutoFit/>
          </a:bodyPr>
          <a:lstStyle/>
          <a:p>
            <a:pPr algn="ctr"/>
            <a:r>
              <a:rPr lang="en-US" altLang="ja-JP" dirty="0">
                <a:solidFill>
                  <a:srgbClr val="121212"/>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Governance</a:t>
            </a:r>
            <a:endParaRPr lang="ja-JP" altLang="en-US" i="0" dirty="0">
              <a:solidFill>
                <a:srgbClr val="121212"/>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861EF4BA-9332-4224-AED1-35A293AC8475}"/>
              </a:ext>
            </a:extLst>
          </p:cNvPr>
          <p:cNvSpPr txBox="1"/>
          <p:nvPr/>
        </p:nvSpPr>
        <p:spPr>
          <a:xfrm>
            <a:off x="3041574" y="3078280"/>
            <a:ext cx="736918" cy="400110"/>
          </a:xfrm>
          <a:prstGeom prst="rect">
            <a:avLst/>
          </a:prstGeom>
          <a:noFill/>
        </p:spPr>
        <p:txBody>
          <a:bodyPr wrap="square" rtlCol="0">
            <a:spAutoFit/>
          </a:bodyPr>
          <a:lstStyle/>
          <a:p>
            <a:r>
              <a:rPr lang="ja-JP" altLang="en-US" sz="2000" i="0" dirty="0">
                <a:solidFill>
                  <a:srgbClr val="121212"/>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環境</a:t>
            </a:r>
          </a:p>
        </p:txBody>
      </p:sp>
      <p:sp>
        <p:nvSpPr>
          <p:cNvPr id="32" name="テキスト ボックス 31">
            <a:extLst>
              <a:ext uri="{FF2B5EF4-FFF2-40B4-BE49-F238E27FC236}">
                <a16:creationId xmlns:a16="http://schemas.microsoft.com/office/drawing/2014/main" id="{34BF45B0-1ECE-4C60-9FBD-F375077F50CE}"/>
              </a:ext>
            </a:extLst>
          </p:cNvPr>
          <p:cNvSpPr txBox="1"/>
          <p:nvPr/>
        </p:nvSpPr>
        <p:spPr>
          <a:xfrm>
            <a:off x="5310253" y="3078280"/>
            <a:ext cx="736918" cy="707886"/>
          </a:xfrm>
          <a:prstGeom prst="rect">
            <a:avLst/>
          </a:prstGeom>
          <a:noFill/>
        </p:spPr>
        <p:txBody>
          <a:bodyPr wrap="square" rtlCol="0">
            <a:spAutoFit/>
          </a:bodyPr>
          <a:lstStyle/>
          <a:p>
            <a:r>
              <a:rPr lang="ja-JP" altLang="en-US" sz="2000" i="0" dirty="0">
                <a:solidFill>
                  <a:srgbClr val="121212"/>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社会貢献</a:t>
            </a:r>
          </a:p>
        </p:txBody>
      </p:sp>
      <p:sp>
        <p:nvSpPr>
          <p:cNvPr id="33" name="テキスト ボックス 32">
            <a:extLst>
              <a:ext uri="{FF2B5EF4-FFF2-40B4-BE49-F238E27FC236}">
                <a16:creationId xmlns:a16="http://schemas.microsoft.com/office/drawing/2014/main" id="{7603AC34-AED4-46DE-BCCA-A370B898E69C}"/>
              </a:ext>
            </a:extLst>
          </p:cNvPr>
          <p:cNvSpPr txBox="1"/>
          <p:nvPr/>
        </p:nvSpPr>
        <p:spPr>
          <a:xfrm>
            <a:off x="3644386" y="4982426"/>
            <a:ext cx="1762687" cy="400110"/>
          </a:xfrm>
          <a:prstGeom prst="rect">
            <a:avLst/>
          </a:prstGeom>
          <a:noFill/>
        </p:spPr>
        <p:txBody>
          <a:bodyPr wrap="square" rtlCol="0">
            <a:spAutoFit/>
          </a:bodyPr>
          <a:lstStyle/>
          <a:p>
            <a:pPr algn="ctr"/>
            <a:r>
              <a:rPr lang="ja-JP" altLang="en-US" sz="2000" i="0" dirty="0">
                <a:solidFill>
                  <a:srgbClr val="121212"/>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ガバナンス</a:t>
            </a:r>
          </a:p>
        </p:txBody>
      </p:sp>
      <p:sp>
        <p:nvSpPr>
          <p:cNvPr id="51" name="テキスト ボックス 50">
            <a:extLst>
              <a:ext uri="{FF2B5EF4-FFF2-40B4-BE49-F238E27FC236}">
                <a16:creationId xmlns:a16="http://schemas.microsoft.com/office/drawing/2014/main" id="{F66AA8FE-2B8F-47B2-AC95-095967942F00}"/>
              </a:ext>
            </a:extLst>
          </p:cNvPr>
          <p:cNvSpPr txBox="1"/>
          <p:nvPr/>
        </p:nvSpPr>
        <p:spPr>
          <a:xfrm>
            <a:off x="87109" y="2427974"/>
            <a:ext cx="2489478" cy="307777"/>
          </a:xfrm>
          <a:prstGeom prst="rect">
            <a:avLst/>
          </a:prstGeom>
          <a:noFill/>
        </p:spPr>
        <p:txBody>
          <a:bodyPr wrap="square" rtlCol="0">
            <a:spAutoFit/>
          </a:bodyPr>
          <a:lstStyle/>
          <a:p>
            <a:r>
              <a:rPr lang="en-US" altLang="ja-JP" sz="1400" dirty="0">
                <a:solidFill>
                  <a:srgbClr val="121212"/>
                </a:solidFill>
                <a:latin typeface="メイリオ" panose="020B0604030504040204" pitchFamily="50" charset="-128"/>
                <a:ea typeface="メイリオ" panose="020B0604030504040204" pitchFamily="50" charset="-128"/>
              </a:rPr>
              <a:t>【</a:t>
            </a:r>
            <a:r>
              <a:rPr lang="ja-JP" altLang="en-US" sz="1400" dirty="0">
                <a:solidFill>
                  <a:srgbClr val="121212"/>
                </a:solidFill>
                <a:latin typeface="メイリオ" panose="020B0604030504040204" pitchFamily="50" charset="-128"/>
                <a:ea typeface="メイリオ" panose="020B0604030504040204" pitchFamily="50" charset="-128"/>
              </a:rPr>
              <a:t>環境への取組</a:t>
            </a:r>
            <a:r>
              <a:rPr lang="en-US" altLang="ja-JP" sz="1400" dirty="0">
                <a:solidFill>
                  <a:srgbClr val="121212"/>
                </a:solidFill>
                <a:latin typeface="メイリオ" panose="020B0604030504040204" pitchFamily="50" charset="-128"/>
                <a:ea typeface="メイリオ" panose="020B0604030504040204" pitchFamily="50" charset="-128"/>
              </a:rPr>
              <a:t>】</a:t>
            </a:r>
            <a:endParaRPr lang="ja-JP" altLang="en-US" sz="1400" i="0" dirty="0">
              <a:solidFill>
                <a:srgbClr val="121212"/>
              </a:solidFill>
              <a:effectLst/>
              <a:latin typeface="メイリオ" panose="020B0604030504040204" pitchFamily="50" charset="-128"/>
              <a:ea typeface="メイリオ" panose="020B0604030504040204" pitchFamily="50" charset="-128"/>
            </a:endParaRPr>
          </a:p>
        </p:txBody>
      </p:sp>
      <p:sp>
        <p:nvSpPr>
          <p:cNvPr id="52" name="テキスト ボックス 51">
            <a:extLst>
              <a:ext uri="{FF2B5EF4-FFF2-40B4-BE49-F238E27FC236}">
                <a16:creationId xmlns:a16="http://schemas.microsoft.com/office/drawing/2014/main" id="{79AE3449-3C4F-4746-8DF1-7E345DA4861A}"/>
              </a:ext>
            </a:extLst>
          </p:cNvPr>
          <p:cNvSpPr txBox="1"/>
          <p:nvPr/>
        </p:nvSpPr>
        <p:spPr>
          <a:xfrm>
            <a:off x="168191" y="2719115"/>
            <a:ext cx="3284669" cy="1384995"/>
          </a:xfrm>
          <a:prstGeom prst="rect">
            <a:avLst/>
          </a:prstGeom>
          <a:noFill/>
        </p:spPr>
        <p:txBody>
          <a:bodyPr wrap="square" rtlCol="0">
            <a:spAutoFit/>
          </a:bodyPr>
          <a:lstStyle/>
          <a:p>
            <a:r>
              <a:rPr lang="ja-JP" altLang="en-US" sz="1200" i="0" dirty="0">
                <a:solidFill>
                  <a:srgbClr val="121212"/>
                </a:solidFill>
                <a:effectLst/>
                <a:latin typeface="メイリオ" panose="020B0604030504040204" pitchFamily="50" charset="-128"/>
                <a:ea typeface="メイリオ" panose="020B0604030504040204" pitchFamily="50" charset="-128"/>
              </a:rPr>
              <a:t>・モーダルシフト推進</a:t>
            </a:r>
            <a:endParaRPr lang="en-US" altLang="ja-JP" sz="1200" i="0" dirty="0">
              <a:solidFill>
                <a:srgbClr val="121212"/>
              </a:solidFill>
              <a:effectLst/>
              <a:latin typeface="メイリオ" panose="020B0604030504040204" pitchFamily="50" charset="-128"/>
              <a:ea typeface="メイリオ" panose="020B0604030504040204" pitchFamily="50" charset="-128"/>
            </a:endParaRPr>
          </a:p>
          <a:p>
            <a:r>
              <a:rPr lang="ja-JP" altLang="en-US" sz="1200" dirty="0">
                <a:solidFill>
                  <a:srgbClr val="121212"/>
                </a:solidFill>
                <a:latin typeface="メイリオ" panose="020B0604030504040204" pitchFamily="50" charset="-128"/>
                <a:ea typeface="メイリオ" panose="020B0604030504040204" pitchFamily="50" charset="-128"/>
              </a:rPr>
              <a:t>　</a:t>
            </a:r>
            <a:r>
              <a:rPr lang="ja-JP" altLang="en-US" sz="1200" i="0" dirty="0">
                <a:solidFill>
                  <a:srgbClr val="121212"/>
                </a:solidFill>
                <a:effectLst/>
                <a:latin typeface="メイリオ" panose="020B0604030504040204" pitchFamily="50" charset="-128"/>
                <a:ea typeface="メイリオ" panose="020B0604030504040204" pitchFamily="50" charset="-128"/>
              </a:rPr>
              <a:t>（</a:t>
            </a:r>
            <a:r>
              <a:rPr lang="en-US" altLang="ja-JP" sz="1200" b="0" i="0" dirty="0">
                <a:solidFill>
                  <a:srgbClr val="121212"/>
                </a:solidFill>
                <a:effectLst/>
                <a:latin typeface="メイリオ" panose="020B0604030504040204" pitchFamily="50" charset="-128"/>
                <a:ea typeface="メイリオ" panose="020B0604030504040204" pitchFamily="50" charset="-128"/>
              </a:rPr>
              <a:t>CO</a:t>
            </a:r>
            <a:r>
              <a:rPr lang="en-US" altLang="ja-JP" sz="1200" b="0" i="0" baseline="-25000" dirty="0">
                <a:solidFill>
                  <a:srgbClr val="121212"/>
                </a:solidFill>
                <a:effectLst/>
                <a:latin typeface="メイリオ" panose="020B0604030504040204" pitchFamily="50" charset="-128"/>
                <a:ea typeface="メイリオ" panose="020B0604030504040204" pitchFamily="50" charset="-128"/>
              </a:rPr>
              <a:t>2</a:t>
            </a:r>
            <a:r>
              <a:rPr lang="ja-JP" altLang="en-US" sz="1200" dirty="0">
                <a:solidFill>
                  <a:srgbClr val="121212"/>
                </a:solidFill>
                <a:latin typeface="メイリオ" panose="020B0604030504040204" pitchFamily="50" charset="-128"/>
                <a:ea typeface="メイリオ" panose="020B0604030504040204" pitchFamily="50" charset="-128"/>
              </a:rPr>
              <a:t>排出量削減）</a:t>
            </a:r>
            <a:endParaRPr lang="en-US" altLang="ja-JP" sz="1200" dirty="0">
              <a:solidFill>
                <a:srgbClr val="121212"/>
              </a:solidFill>
              <a:latin typeface="メイリオ" panose="020B0604030504040204" pitchFamily="50" charset="-128"/>
              <a:ea typeface="メイリオ" panose="020B0604030504040204" pitchFamily="50" charset="-128"/>
            </a:endParaRPr>
          </a:p>
          <a:p>
            <a:r>
              <a:rPr lang="ja-JP" altLang="en-US" sz="1200" dirty="0">
                <a:solidFill>
                  <a:srgbClr val="121212"/>
                </a:solidFill>
                <a:latin typeface="メイリオ" panose="020B0604030504040204" pitchFamily="50" charset="-128"/>
                <a:ea typeface="メイリオ" panose="020B0604030504040204" pitchFamily="50" charset="-128"/>
              </a:rPr>
              <a:t>・上屋</a:t>
            </a:r>
            <a:r>
              <a:rPr lang="en-US" altLang="ja-JP" sz="1200" dirty="0">
                <a:solidFill>
                  <a:srgbClr val="121212"/>
                </a:solidFill>
                <a:latin typeface="メイリオ" panose="020B0604030504040204" pitchFamily="50" charset="-128"/>
                <a:ea typeface="メイリオ" panose="020B0604030504040204" pitchFamily="50" charset="-128"/>
              </a:rPr>
              <a:t>LED</a:t>
            </a:r>
            <a:r>
              <a:rPr lang="ja-JP" altLang="en-US" sz="1200" dirty="0">
                <a:solidFill>
                  <a:srgbClr val="121212"/>
                </a:solidFill>
                <a:latin typeface="メイリオ" panose="020B0604030504040204" pitchFamily="50" charset="-128"/>
                <a:ea typeface="メイリオ" panose="020B0604030504040204" pitchFamily="50" charset="-128"/>
              </a:rPr>
              <a:t>化</a:t>
            </a:r>
            <a:endParaRPr lang="en-US" altLang="ja-JP" sz="1200" dirty="0">
              <a:solidFill>
                <a:srgbClr val="121212"/>
              </a:solidFill>
              <a:latin typeface="メイリオ" panose="020B0604030504040204" pitchFamily="50" charset="-128"/>
              <a:ea typeface="メイリオ" panose="020B0604030504040204" pitchFamily="50" charset="-128"/>
            </a:endParaRPr>
          </a:p>
          <a:p>
            <a:r>
              <a:rPr lang="ja-JP" altLang="en-US" sz="1200" i="0" dirty="0">
                <a:solidFill>
                  <a:srgbClr val="121212"/>
                </a:solidFill>
                <a:effectLst/>
                <a:latin typeface="メイリオ" panose="020B0604030504040204" pitchFamily="50" charset="-128"/>
                <a:ea typeface="メイリオ" panose="020B0604030504040204" pitchFamily="50" charset="-128"/>
              </a:rPr>
              <a:t>・太陽光発電事業</a:t>
            </a:r>
            <a:endParaRPr lang="en-US" altLang="ja-JP" sz="1200" i="0" dirty="0">
              <a:solidFill>
                <a:srgbClr val="121212"/>
              </a:solidFill>
              <a:effectLst/>
              <a:latin typeface="メイリオ" panose="020B0604030504040204" pitchFamily="50" charset="-128"/>
              <a:ea typeface="メイリオ" panose="020B0604030504040204" pitchFamily="50" charset="-128"/>
            </a:endParaRPr>
          </a:p>
          <a:p>
            <a:r>
              <a:rPr lang="ja-JP" altLang="en-US" sz="1200" dirty="0">
                <a:solidFill>
                  <a:srgbClr val="121212"/>
                </a:solidFill>
                <a:latin typeface="メイリオ" panose="020B0604030504040204" pitchFamily="50" charset="-128"/>
                <a:ea typeface="メイリオ" panose="020B0604030504040204" pitchFamily="50" charset="-128"/>
              </a:rPr>
              <a:t>　</a:t>
            </a:r>
            <a:r>
              <a:rPr lang="ja-JP" altLang="en-US" sz="1200" i="0" dirty="0">
                <a:solidFill>
                  <a:srgbClr val="121212"/>
                </a:solidFill>
                <a:effectLst/>
                <a:latin typeface="メイリオ" panose="020B0604030504040204" pitchFamily="50" charset="-128"/>
                <a:ea typeface="メイリオ" panose="020B0604030504040204" pitchFamily="50" charset="-128"/>
              </a:rPr>
              <a:t>（環境負荷低減）</a:t>
            </a:r>
            <a:endParaRPr lang="en-US" altLang="ja-JP" sz="1200" i="0" dirty="0">
              <a:solidFill>
                <a:srgbClr val="121212"/>
              </a:solidFill>
              <a:effectLst/>
              <a:latin typeface="メイリオ" panose="020B0604030504040204" pitchFamily="50" charset="-128"/>
              <a:ea typeface="メイリオ" panose="020B0604030504040204" pitchFamily="50" charset="-128"/>
            </a:endParaRPr>
          </a:p>
          <a:p>
            <a:r>
              <a:rPr lang="ja-JP" altLang="en-US" sz="1200" dirty="0">
                <a:solidFill>
                  <a:srgbClr val="121212"/>
                </a:solidFill>
                <a:latin typeface="メイリオ" panose="020B0604030504040204" pitchFamily="50" charset="-128"/>
                <a:ea typeface="メイリオ" panose="020B0604030504040204" pitchFamily="50" charset="-128"/>
              </a:rPr>
              <a:t>・環境保全活動</a:t>
            </a:r>
            <a:endParaRPr lang="en-US" altLang="ja-JP" sz="1200" dirty="0">
              <a:solidFill>
                <a:srgbClr val="121212"/>
              </a:solidFill>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・加速する脱炭素化社会への対応</a:t>
            </a:r>
            <a:endParaRPr lang="en-US" altLang="ja-JP" sz="1200" i="0" dirty="0">
              <a:effectLst/>
              <a:latin typeface="メイリオ" panose="020B0604030504040204" pitchFamily="50" charset="-128"/>
              <a:ea typeface="メイリオ" panose="020B0604030504040204" pitchFamily="50" charset="-128"/>
            </a:endParaRPr>
          </a:p>
        </p:txBody>
      </p:sp>
      <p:sp>
        <p:nvSpPr>
          <p:cNvPr id="53" name="テキスト ボックス 52">
            <a:extLst>
              <a:ext uri="{FF2B5EF4-FFF2-40B4-BE49-F238E27FC236}">
                <a16:creationId xmlns:a16="http://schemas.microsoft.com/office/drawing/2014/main" id="{76777604-8AD9-46E4-8515-0E325EF8B67C}"/>
              </a:ext>
            </a:extLst>
          </p:cNvPr>
          <p:cNvSpPr txBox="1"/>
          <p:nvPr/>
        </p:nvSpPr>
        <p:spPr>
          <a:xfrm>
            <a:off x="6463212" y="2377664"/>
            <a:ext cx="2559120" cy="307777"/>
          </a:xfrm>
          <a:prstGeom prst="rect">
            <a:avLst/>
          </a:prstGeom>
          <a:noFill/>
        </p:spPr>
        <p:txBody>
          <a:bodyPr wrap="square" rtlCol="0">
            <a:spAutoFit/>
          </a:bodyPr>
          <a:lstStyle/>
          <a:p>
            <a:r>
              <a:rPr lang="en-US" altLang="ja-JP" sz="1400" dirty="0">
                <a:solidFill>
                  <a:srgbClr val="121212"/>
                </a:solidFill>
                <a:latin typeface="メイリオ" panose="020B0604030504040204" pitchFamily="50" charset="-128"/>
                <a:ea typeface="メイリオ" panose="020B0604030504040204" pitchFamily="50" charset="-128"/>
              </a:rPr>
              <a:t>【</a:t>
            </a:r>
            <a:r>
              <a:rPr lang="ja-JP" altLang="en-US" sz="1400" dirty="0">
                <a:solidFill>
                  <a:srgbClr val="121212"/>
                </a:solidFill>
                <a:latin typeface="メイリオ" panose="020B0604030504040204" pitchFamily="50" charset="-128"/>
                <a:ea typeface="メイリオ" panose="020B0604030504040204" pitchFamily="50" charset="-128"/>
              </a:rPr>
              <a:t>社会貢献への取組</a:t>
            </a:r>
            <a:r>
              <a:rPr lang="en-US" altLang="ja-JP" sz="1400" dirty="0">
                <a:solidFill>
                  <a:srgbClr val="121212"/>
                </a:solidFill>
                <a:latin typeface="メイリオ" panose="020B0604030504040204" pitchFamily="50" charset="-128"/>
                <a:ea typeface="メイリオ" panose="020B0604030504040204" pitchFamily="50" charset="-128"/>
              </a:rPr>
              <a:t>】</a:t>
            </a:r>
            <a:endParaRPr lang="ja-JP" altLang="en-US" sz="1400" i="0" dirty="0">
              <a:solidFill>
                <a:srgbClr val="121212"/>
              </a:solidFill>
              <a:effectLst/>
              <a:latin typeface="メイリオ" panose="020B0604030504040204" pitchFamily="50" charset="-128"/>
              <a:ea typeface="メイリオ" panose="020B0604030504040204" pitchFamily="50" charset="-128"/>
            </a:endParaRPr>
          </a:p>
        </p:txBody>
      </p:sp>
      <p:sp>
        <p:nvSpPr>
          <p:cNvPr id="54" name="テキスト ボックス 53">
            <a:extLst>
              <a:ext uri="{FF2B5EF4-FFF2-40B4-BE49-F238E27FC236}">
                <a16:creationId xmlns:a16="http://schemas.microsoft.com/office/drawing/2014/main" id="{474294D2-F5B3-4CDE-8C28-7289BF992CBA}"/>
              </a:ext>
            </a:extLst>
          </p:cNvPr>
          <p:cNvSpPr txBox="1"/>
          <p:nvPr/>
        </p:nvSpPr>
        <p:spPr>
          <a:xfrm>
            <a:off x="3491880" y="6023029"/>
            <a:ext cx="4771285" cy="646331"/>
          </a:xfrm>
          <a:prstGeom prst="rect">
            <a:avLst/>
          </a:prstGeom>
          <a:noFill/>
        </p:spPr>
        <p:txBody>
          <a:bodyPr wrap="square" rtlCol="0">
            <a:spAutoFit/>
          </a:bodyPr>
          <a:lstStyle/>
          <a:p>
            <a:r>
              <a:rPr lang="ja-JP" altLang="en-US" sz="1200" i="0" dirty="0">
                <a:solidFill>
                  <a:srgbClr val="121212"/>
                </a:solidFill>
                <a:effectLst/>
                <a:latin typeface="メイリオ" panose="020B0604030504040204" pitchFamily="50" charset="-128"/>
                <a:ea typeface="メイリオ" panose="020B0604030504040204" pitchFamily="50" charset="-128"/>
              </a:rPr>
              <a:t>・事業分野の拡大に伴う業務量、経営リスク増への対応</a:t>
            </a:r>
            <a:endParaRPr lang="en-US" altLang="ja-JP" sz="1200" i="0" dirty="0">
              <a:solidFill>
                <a:srgbClr val="121212"/>
              </a:solidFill>
              <a:effectLst/>
              <a:latin typeface="メイリオ" panose="020B0604030504040204" pitchFamily="50" charset="-128"/>
              <a:ea typeface="メイリオ" panose="020B0604030504040204" pitchFamily="50" charset="-128"/>
            </a:endParaRPr>
          </a:p>
          <a:p>
            <a:r>
              <a:rPr lang="ja-JP" altLang="en-US" sz="1200" dirty="0">
                <a:solidFill>
                  <a:srgbClr val="121212"/>
                </a:solidFill>
                <a:latin typeface="メイリオ" panose="020B0604030504040204" pitchFamily="50" charset="-128"/>
                <a:ea typeface="メイリオ" panose="020B0604030504040204" pitchFamily="50" charset="-128"/>
              </a:rPr>
              <a:t>・組織体制の見直し</a:t>
            </a:r>
            <a:endParaRPr lang="en-US" altLang="ja-JP" sz="1200" i="0" dirty="0">
              <a:solidFill>
                <a:srgbClr val="121212"/>
              </a:solidFill>
              <a:effectLst/>
              <a:latin typeface="メイリオ" panose="020B0604030504040204" pitchFamily="50" charset="-128"/>
              <a:ea typeface="メイリオ" panose="020B0604030504040204" pitchFamily="50" charset="-128"/>
            </a:endParaRPr>
          </a:p>
          <a:p>
            <a:r>
              <a:rPr lang="ja-JP" altLang="en-US" sz="1200" i="0" dirty="0">
                <a:solidFill>
                  <a:srgbClr val="121212"/>
                </a:solidFill>
                <a:effectLst/>
                <a:latin typeface="メイリオ" panose="020B0604030504040204" pitchFamily="50" charset="-128"/>
                <a:ea typeface="メイリオ" panose="020B0604030504040204" pitchFamily="50" charset="-128"/>
              </a:rPr>
              <a:t>・透明性、公平性の維持</a:t>
            </a:r>
            <a:endParaRPr lang="en-US" altLang="ja-JP" sz="1200" i="0" dirty="0">
              <a:solidFill>
                <a:srgbClr val="121212"/>
              </a:solidFill>
              <a:effectLst/>
              <a:latin typeface="メイリオ" panose="020B0604030504040204" pitchFamily="50" charset="-128"/>
              <a:ea typeface="メイリオ" panose="020B0604030504040204" pitchFamily="50" charset="-128"/>
            </a:endParaRPr>
          </a:p>
        </p:txBody>
      </p:sp>
      <p:sp>
        <p:nvSpPr>
          <p:cNvPr id="55" name="テキスト ボックス 54">
            <a:extLst>
              <a:ext uri="{FF2B5EF4-FFF2-40B4-BE49-F238E27FC236}">
                <a16:creationId xmlns:a16="http://schemas.microsoft.com/office/drawing/2014/main" id="{976D421D-D0B3-4AD6-9529-75FFE7230815}"/>
              </a:ext>
            </a:extLst>
          </p:cNvPr>
          <p:cNvSpPr txBox="1"/>
          <p:nvPr/>
        </p:nvSpPr>
        <p:spPr>
          <a:xfrm>
            <a:off x="6546870" y="2661839"/>
            <a:ext cx="2875507" cy="1384995"/>
          </a:xfrm>
          <a:prstGeom prst="rect">
            <a:avLst/>
          </a:prstGeom>
          <a:noFill/>
        </p:spPr>
        <p:txBody>
          <a:bodyPr wrap="square" rtlCol="0">
            <a:spAutoFit/>
          </a:bodyPr>
          <a:lstStyle/>
          <a:p>
            <a:r>
              <a:rPr lang="ja-JP" altLang="en-US" sz="1200" i="0" dirty="0">
                <a:effectLst/>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人材育成</a:t>
            </a:r>
            <a:endParaRPr lang="en-US" altLang="ja-JP" sz="1200" dirty="0">
              <a:latin typeface="メイリオ" panose="020B0604030504040204" pitchFamily="50" charset="-128"/>
              <a:ea typeface="メイリオ" panose="020B0604030504040204" pitchFamily="50" charset="-128"/>
            </a:endParaRPr>
          </a:p>
          <a:p>
            <a:r>
              <a:rPr lang="ja-JP" altLang="en-US" sz="1200" i="0" dirty="0">
                <a:effectLst/>
                <a:latin typeface="メイリオ" panose="020B0604030504040204" pitchFamily="50" charset="-128"/>
                <a:ea typeface="メイリオ" panose="020B0604030504040204" pitchFamily="50" charset="-128"/>
              </a:rPr>
              <a:t>・ダイバーシティの推進</a:t>
            </a:r>
            <a:endParaRPr lang="en-US" altLang="ja-JP" sz="1200" i="0" dirty="0">
              <a:effectLst/>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・地域の安心なまちづくりへの貢献</a:t>
            </a:r>
            <a:endParaRPr lang="en-US" altLang="ja-JP" sz="1200" dirty="0">
              <a:latin typeface="メイリオ" panose="020B0604030504040204" pitchFamily="50" charset="-128"/>
              <a:ea typeface="メイリオ" panose="020B0604030504040204" pitchFamily="50" charset="-128"/>
            </a:endParaRPr>
          </a:p>
          <a:p>
            <a:r>
              <a:rPr lang="ja-JP" altLang="en-US" sz="1200" i="0" dirty="0">
                <a:effectLst/>
                <a:latin typeface="メイリオ" panose="020B0604030504040204" pitchFamily="50" charset="-128"/>
                <a:ea typeface="メイリオ" panose="020B0604030504040204" pitchFamily="50" charset="-128"/>
              </a:rPr>
              <a:t>・衛生環境向上</a:t>
            </a:r>
            <a:r>
              <a:rPr lang="ja-JP" altLang="en-US" sz="1200" dirty="0">
                <a:latin typeface="メイリオ" panose="020B0604030504040204" pitchFamily="50" charset="-128"/>
                <a:ea typeface="メイリオ" panose="020B0604030504040204" pitchFamily="50" charset="-128"/>
              </a:rPr>
              <a:t>、</a:t>
            </a:r>
            <a:r>
              <a:rPr lang="ja-JP" altLang="en-US" sz="1200" i="0" dirty="0">
                <a:effectLst/>
                <a:latin typeface="メイリオ" panose="020B0604030504040204" pitchFamily="50" charset="-128"/>
                <a:ea typeface="メイリオ" panose="020B0604030504040204" pitchFamily="50" charset="-128"/>
              </a:rPr>
              <a:t>美化活動</a:t>
            </a:r>
            <a:endParaRPr lang="en-US" altLang="ja-JP" sz="1200" i="0" dirty="0">
              <a:effectLst/>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・地域の緑化推進と普及啓発</a:t>
            </a:r>
            <a:endParaRPr lang="en-US" altLang="ja-JP" sz="1200" i="0" dirty="0">
              <a:effectLst/>
              <a:latin typeface="メイリオ" panose="020B0604030504040204" pitchFamily="50" charset="-128"/>
              <a:ea typeface="メイリオ" panose="020B0604030504040204" pitchFamily="50" charset="-128"/>
            </a:endParaRPr>
          </a:p>
          <a:p>
            <a:r>
              <a:rPr lang="ja-JP" altLang="en-US" sz="1200" i="0" dirty="0">
                <a:effectLst/>
                <a:latin typeface="メイリオ" panose="020B0604030504040204" pitchFamily="50" charset="-128"/>
                <a:ea typeface="メイリオ" panose="020B0604030504040204" pitchFamily="50" charset="-128"/>
              </a:rPr>
              <a:t>・災害対策の強化</a:t>
            </a:r>
            <a:endParaRPr lang="en-US" altLang="ja-JP" sz="1200" i="0" dirty="0">
              <a:effectLst/>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・物流</a:t>
            </a:r>
            <a:r>
              <a:rPr lang="en-US" altLang="ja-JP" sz="1200" dirty="0">
                <a:latin typeface="メイリオ" panose="020B0604030504040204" pitchFamily="50" charset="-128"/>
                <a:ea typeface="メイリオ" panose="020B0604030504040204" pitchFamily="50" charset="-128"/>
              </a:rPr>
              <a:t>2024</a:t>
            </a:r>
            <a:r>
              <a:rPr lang="ja-JP" altLang="en-US" sz="1200" dirty="0">
                <a:latin typeface="メイリオ" panose="020B0604030504040204" pitchFamily="50" charset="-128"/>
                <a:ea typeface="メイリオ" panose="020B0604030504040204" pitchFamily="50" charset="-128"/>
              </a:rPr>
              <a:t>年問題への対応</a:t>
            </a:r>
            <a:endParaRPr lang="en-US" altLang="ja-JP" sz="1200" dirty="0">
              <a:latin typeface="メイリオ" panose="020B0604030504040204" pitchFamily="50" charset="-128"/>
              <a:ea typeface="メイリオ" panose="020B0604030504040204" pitchFamily="50" charset="-128"/>
            </a:endParaRPr>
          </a:p>
        </p:txBody>
      </p:sp>
      <p:sp>
        <p:nvSpPr>
          <p:cNvPr id="57" name="テキスト ボックス 56">
            <a:extLst>
              <a:ext uri="{FF2B5EF4-FFF2-40B4-BE49-F238E27FC236}">
                <a16:creationId xmlns:a16="http://schemas.microsoft.com/office/drawing/2014/main" id="{25F78901-B69D-4827-8993-BF282884E9C3}"/>
              </a:ext>
            </a:extLst>
          </p:cNvPr>
          <p:cNvSpPr txBox="1"/>
          <p:nvPr/>
        </p:nvSpPr>
        <p:spPr>
          <a:xfrm>
            <a:off x="3412747" y="5775662"/>
            <a:ext cx="2559120" cy="307777"/>
          </a:xfrm>
          <a:prstGeom prst="rect">
            <a:avLst/>
          </a:prstGeom>
          <a:noFill/>
        </p:spPr>
        <p:txBody>
          <a:bodyPr wrap="square" rtlCol="0">
            <a:spAutoFit/>
          </a:bodyPr>
          <a:lstStyle/>
          <a:p>
            <a:r>
              <a:rPr lang="en-US" altLang="ja-JP" sz="1400" dirty="0">
                <a:solidFill>
                  <a:srgbClr val="121212"/>
                </a:solidFill>
                <a:latin typeface="メイリオ" panose="020B0604030504040204" pitchFamily="50" charset="-128"/>
                <a:ea typeface="メイリオ" panose="020B0604030504040204" pitchFamily="50" charset="-128"/>
              </a:rPr>
              <a:t>【</a:t>
            </a:r>
            <a:r>
              <a:rPr lang="ja-JP" altLang="en-US" sz="1400" dirty="0">
                <a:solidFill>
                  <a:srgbClr val="121212"/>
                </a:solidFill>
                <a:latin typeface="メイリオ" panose="020B0604030504040204" pitchFamily="50" charset="-128"/>
                <a:ea typeface="メイリオ" panose="020B0604030504040204" pitchFamily="50" charset="-128"/>
              </a:rPr>
              <a:t>ガバナンスへの取組</a:t>
            </a:r>
            <a:r>
              <a:rPr lang="en-US" altLang="ja-JP" sz="1400" dirty="0">
                <a:solidFill>
                  <a:srgbClr val="121212"/>
                </a:solidFill>
                <a:latin typeface="メイリオ" panose="020B0604030504040204" pitchFamily="50" charset="-128"/>
                <a:ea typeface="メイリオ" panose="020B0604030504040204" pitchFamily="50" charset="-128"/>
              </a:rPr>
              <a:t>】</a:t>
            </a:r>
            <a:endParaRPr lang="ja-JP" altLang="en-US" sz="1400" i="0" dirty="0">
              <a:solidFill>
                <a:srgbClr val="121212"/>
              </a:solidFill>
              <a:effectLst/>
              <a:latin typeface="メイリオ" panose="020B0604030504040204" pitchFamily="50" charset="-128"/>
              <a:ea typeface="メイリオ" panose="020B0604030504040204" pitchFamily="50" charset="-128"/>
            </a:endParaRPr>
          </a:p>
        </p:txBody>
      </p:sp>
      <p:sp>
        <p:nvSpPr>
          <p:cNvPr id="40" name="タイトル 1">
            <a:extLst>
              <a:ext uri="{FF2B5EF4-FFF2-40B4-BE49-F238E27FC236}">
                <a16:creationId xmlns:a16="http://schemas.microsoft.com/office/drawing/2014/main" id="{49865736-F585-4F93-A899-12D652088733}"/>
              </a:ext>
            </a:extLst>
          </p:cNvPr>
          <p:cNvSpPr txBox="1">
            <a:spLocks/>
          </p:cNvSpPr>
          <p:nvPr/>
        </p:nvSpPr>
        <p:spPr bwMode="auto">
          <a:xfrm>
            <a:off x="0" y="43691"/>
            <a:ext cx="6660232" cy="461665"/>
          </a:xfrm>
          <a:prstGeom prst="rect">
            <a:avLst/>
          </a:prstGeom>
          <a:noFill/>
          <a:ln w="9525">
            <a:noFill/>
            <a:miter lim="800000"/>
            <a:headEnd/>
            <a:tailEnd/>
          </a:ln>
        </p:spPr>
        <p:txBody>
          <a:bodyPr anchor="ctr">
            <a:noAutofit/>
          </a:bodyPr>
          <a:lstStyle/>
          <a:p>
            <a:pPr eaLnBrk="0" hangingPunct="0">
              <a:buClr>
                <a:schemeClr val="tx2"/>
              </a:buClr>
              <a:buSzPct val="70000"/>
              <a:buFont typeface="Wingdings" pitchFamily="2" charset="2"/>
              <a:buNone/>
            </a:pPr>
            <a:r>
              <a:rPr lang="ja-JP" altLang="en-US" sz="2400" dirty="0">
                <a:latin typeface="Calibri" pitchFamily="34" charset="0"/>
              </a:rPr>
              <a:t>＜参考＞　</a:t>
            </a:r>
            <a:r>
              <a:rPr lang="en-US" altLang="ja-JP" sz="2400" dirty="0">
                <a:latin typeface="+mj-ea"/>
              </a:rPr>
              <a:t> ESG</a:t>
            </a:r>
            <a:r>
              <a:rPr lang="ja-JP" altLang="en-US" sz="2400" dirty="0">
                <a:latin typeface="+mj-ea"/>
              </a:rPr>
              <a:t>経営の推進</a:t>
            </a:r>
            <a:endParaRPr lang="en-US" altLang="ja-JP" sz="2400" dirty="0">
              <a:latin typeface="Calibri" pitchFamily="34" charset="0"/>
            </a:endParaRPr>
          </a:p>
        </p:txBody>
      </p:sp>
      <p:sp>
        <p:nvSpPr>
          <p:cNvPr id="44" name="平行四辺形 43">
            <a:extLst>
              <a:ext uri="{FF2B5EF4-FFF2-40B4-BE49-F238E27FC236}">
                <a16:creationId xmlns:a16="http://schemas.microsoft.com/office/drawing/2014/main" id="{FAB06A62-AD66-471A-B692-C8E775E89EE1}"/>
              </a:ext>
            </a:extLst>
          </p:cNvPr>
          <p:cNvSpPr/>
          <p:nvPr/>
        </p:nvSpPr>
        <p:spPr>
          <a:xfrm rot="21391378">
            <a:off x="517130" y="1031459"/>
            <a:ext cx="100502" cy="593595"/>
          </a:xfrm>
          <a:custGeom>
            <a:avLst/>
            <a:gdLst>
              <a:gd name="connsiteX0" fmla="*/ 0 w 94095"/>
              <a:gd name="connsiteY0" fmla="*/ 604114 h 604114"/>
              <a:gd name="connsiteX1" fmla="*/ 23524 w 94095"/>
              <a:gd name="connsiteY1" fmla="*/ 0 h 604114"/>
              <a:gd name="connsiteX2" fmla="*/ 94095 w 94095"/>
              <a:gd name="connsiteY2" fmla="*/ 0 h 604114"/>
              <a:gd name="connsiteX3" fmla="*/ 70571 w 94095"/>
              <a:gd name="connsiteY3" fmla="*/ 604114 h 604114"/>
              <a:gd name="connsiteX4" fmla="*/ 0 w 94095"/>
              <a:gd name="connsiteY4" fmla="*/ 604114 h 604114"/>
              <a:gd name="connsiteX0" fmla="*/ 0 w 94095"/>
              <a:gd name="connsiteY0" fmla="*/ 604114 h 604114"/>
              <a:gd name="connsiteX1" fmla="*/ 23524 w 94095"/>
              <a:gd name="connsiteY1" fmla="*/ 0 h 604114"/>
              <a:gd name="connsiteX2" fmla="*/ 94095 w 94095"/>
              <a:gd name="connsiteY2" fmla="*/ 0 h 604114"/>
              <a:gd name="connsiteX3" fmla="*/ 70571 w 94095"/>
              <a:gd name="connsiteY3" fmla="*/ 604114 h 604114"/>
              <a:gd name="connsiteX4" fmla="*/ 0 w 94095"/>
              <a:gd name="connsiteY4" fmla="*/ 604114 h 604114"/>
              <a:gd name="connsiteX0" fmla="*/ 0 w 131114"/>
              <a:gd name="connsiteY0" fmla="*/ 604114 h 604114"/>
              <a:gd name="connsiteX1" fmla="*/ 23524 w 131114"/>
              <a:gd name="connsiteY1" fmla="*/ 0 h 604114"/>
              <a:gd name="connsiteX2" fmla="*/ 131114 w 131114"/>
              <a:gd name="connsiteY2" fmla="*/ 18949 h 604114"/>
              <a:gd name="connsiteX3" fmla="*/ 70571 w 131114"/>
              <a:gd name="connsiteY3" fmla="*/ 604114 h 604114"/>
              <a:gd name="connsiteX4" fmla="*/ 0 w 131114"/>
              <a:gd name="connsiteY4" fmla="*/ 604114 h 604114"/>
              <a:gd name="connsiteX0" fmla="*/ 0 w 131114"/>
              <a:gd name="connsiteY0" fmla="*/ 589630 h 589630"/>
              <a:gd name="connsiteX1" fmla="*/ 65585 w 131114"/>
              <a:gd name="connsiteY1" fmla="*/ 0 h 589630"/>
              <a:gd name="connsiteX2" fmla="*/ 131114 w 131114"/>
              <a:gd name="connsiteY2" fmla="*/ 4465 h 589630"/>
              <a:gd name="connsiteX3" fmla="*/ 70571 w 131114"/>
              <a:gd name="connsiteY3" fmla="*/ 589630 h 589630"/>
              <a:gd name="connsiteX4" fmla="*/ 0 w 131114"/>
              <a:gd name="connsiteY4" fmla="*/ 589630 h 589630"/>
              <a:gd name="connsiteX0" fmla="*/ 0 w 131114"/>
              <a:gd name="connsiteY0" fmla="*/ 589630 h 598060"/>
              <a:gd name="connsiteX1" fmla="*/ 65585 w 131114"/>
              <a:gd name="connsiteY1" fmla="*/ 0 h 598060"/>
              <a:gd name="connsiteX2" fmla="*/ 131114 w 131114"/>
              <a:gd name="connsiteY2" fmla="*/ 4465 h 598060"/>
              <a:gd name="connsiteX3" fmla="*/ 91530 w 131114"/>
              <a:gd name="connsiteY3" fmla="*/ 598060 h 598060"/>
              <a:gd name="connsiteX4" fmla="*/ 0 w 131114"/>
              <a:gd name="connsiteY4" fmla="*/ 589630 h 598060"/>
              <a:gd name="connsiteX0" fmla="*/ 0 w 116852"/>
              <a:gd name="connsiteY0" fmla="*/ 590497 h 598060"/>
              <a:gd name="connsiteX1" fmla="*/ 51323 w 116852"/>
              <a:gd name="connsiteY1" fmla="*/ 0 h 598060"/>
              <a:gd name="connsiteX2" fmla="*/ 116852 w 116852"/>
              <a:gd name="connsiteY2" fmla="*/ 4465 h 598060"/>
              <a:gd name="connsiteX3" fmla="*/ 77268 w 116852"/>
              <a:gd name="connsiteY3" fmla="*/ 598060 h 598060"/>
              <a:gd name="connsiteX4" fmla="*/ 0 w 116852"/>
              <a:gd name="connsiteY4" fmla="*/ 590497 h 598060"/>
              <a:gd name="connsiteX0" fmla="*/ 0 w 116852"/>
              <a:gd name="connsiteY0" fmla="*/ 590497 h 593306"/>
              <a:gd name="connsiteX1" fmla="*/ 51323 w 116852"/>
              <a:gd name="connsiteY1" fmla="*/ 0 h 593306"/>
              <a:gd name="connsiteX2" fmla="*/ 116852 w 116852"/>
              <a:gd name="connsiteY2" fmla="*/ 4465 h 593306"/>
              <a:gd name="connsiteX3" fmla="*/ 77557 w 116852"/>
              <a:gd name="connsiteY3" fmla="*/ 593306 h 593306"/>
              <a:gd name="connsiteX4" fmla="*/ 0 w 116852"/>
              <a:gd name="connsiteY4" fmla="*/ 590497 h 593306"/>
              <a:gd name="connsiteX0" fmla="*/ 0 w 100213"/>
              <a:gd name="connsiteY0" fmla="*/ 591508 h 593306"/>
              <a:gd name="connsiteX1" fmla="*/ 34684 w 100213"/>
              <a:gd name="connsiteY1" fmla="*/ 0 h 593306"/>
              <a:gd name="connsiteX2" fmla="*/ 100213 w 100213"/>
              <a:gd name="connsiteY2" fmla="*/ 4465 h 593306"/>
              <a:gd name="connsiteX3" fmla="*/ 60918 w 100213"/>
              <a:gd name="connsiteY3" fmla="*/ 593306 h 593306"/>
              <a:gd name="connsiteX4" fmla="*/ 0 w 100213"/>
              <a:gd name="connsiteY4" fmla="*/ 591508 h 593306"/>
              <a:gd name="connsiteX0" fmla="*/ 0 w 100502"/>
              <a:gd name="connsiteY0" fmla="*/ 591797 h 593595"/>
              <a:gd name="connsiteX1" fmla="*/ 34684 w 100502"/>
              <a:gd name="connsiteY1" fmla="*/ 289 h 593595"/>
              <a:gd name="connsiteX2" fmla="*/ 100502 w 100502"/>
              <a:gd name="connsiteY2" fmla="*/ 0 h 593595"/>
              <a:gd name="connsiteX3" fmla="*/ 60918 w 100502"/>
              <a:gd name="connsiteY3" fmla="*/ 593595 h 593595"/>
              <a:gd name="connsiteX4" fmla="*/ 0 w 100502"/>
              <a:gd name="connsiteY4" fmla="*/ 591797 h 593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02" h="593595">
                <a:moveTo>
                  <a:pt x="0" y="591797"/>
                </a:moveTo>
                <a:lnTo>
                  <a:pt x="34684" y="289"/>
                </a:lnTo>
                <a:lnTo>
                  <a:pt x="100502" y="0"/>
                </a:lnTo>
                <a:lnTo>
                  <a:pt x="60918" y="593595"/>
                </a:lnTo>
                <a:lnTo>
                  <a:pt x="0" y="59179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FB4F4C86-6D9A-4F31-8C31-B90EF3F9C921}"/>
              </a:ext>
            </a:extLst>
          </p:cNvPr>
          <p:cNvSpPr/>
          <p:nvPr/>
        </p:nvSpPr>
        <p:spPr>
          <a:xfrm>
            <a:off x="0" y="540000"/>
            <a:ext cx="9144000" cy="107950"/>
          </a:xfrm>
          <a:prstGeom prst="rect">
            <a:avLst/>
          </a:prstGeom>
          <a:gradFill flip="none" rotWithShape="1">
            <a:gsLst>
              <a:gs pos="3000">
                <a:srgbClr val="0070C0"/>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70000"/>
              <a:buFont typeface="Wingdings" pitchFamily="2" charset="2"/>
              <a:buNone/>
              <a:defRPr/>
            </a:pPr>
            <a:endParaRPr lang="ja-JP" altLang="en-US" dirty="0"/>
          </a:p>
        </p:txBody>
      </p:sp>
      <p:pic>
        <p:nvPicPr>
          <p:cNvPr id="59" name="図 58">
            <a:extLst>
              <a:ext uri="{FF2B5EF4-FFF2-40B4-BE49-F238E27FC236}">
                <a16:creationId xmlns:a16="http://schemas.microsoft.com/office/drawing/2014/main" id="{4113E772-F293-4105-9F0F-E8B8489765CD}"/>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35540" y="-64703"/>
            <a:ext cx="720561" cy="580275"/>
          </a:xfrm>
          <a:prstGeom prst="rect">
            <a:avLst/>
          </a:prstGeom>
        </p:spPr>
      </p:pic>
    </p:spTree>
    <p:extLst>
      <p:ext uri="{BB962C8B-B14F-4D97-AF65-F5344CB8AC3E}">
        <p14:creationId xmlns:p14="http://schemas.microsoft.com/office/powerpoint/2010/main" val="1581777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97"/>
          <p:cNvSpPr>
            <a:spLocks noChangeArrowheads="1"/>
          </p:cNvSpPr>
          <p:nvPr/>
        </p:nvSpPr>
        <p:spPr bwMode="auto">
          <a:xfrm>
            <a:off x="-1311275" y="1281113"/>
            <a:ext cx="9144000" cy="0"/>
          </a:xfrm>
          <a:prstGeom prst="rect">
            <a:avLst/>
          </a:prstGeom>
          <a:noFill/>
          <a:ln w="9525" algn="ctr">
            <a:noFill/>
            <a:miter lim="800000"/>
            <a:headEnd/>
            <a:tailEnd/>
          </a:ln>
          <a:effectLst/>
        </p:spPr>
        <p:txBody>
          <a:bodyPr wrap="none">
            <a:spAutoFit/>
          </a:bodyPr>
          <a:lstStyle/>
          <a:p>
            <a:pPr>
              <a:spcBef>
                <a:spcPct val="20000"/>
              </a:spcBef>
              <a:buClr>
                <a:schemeClr val="tx2"/>
              </a:buClr>
              <a:buSzPct val="70000"/>
              <a:buFont typeface="Wingdings" pitchFamily="2" charset="2"/>
              <a:buNone/>
            </a:pPr>
            <a:endParaRPr lang="ja-JP" altLang="en-US" dirty="0">
              <a:ea typeface="HGSｺﾞｼｯｸE" pitchFamily="50" charset="-128"/>
            </a:endParaRPr>
          </a:p>
        </p:txBody>
      </p:sp>
      <p:sp>
        <p:nvSpPr>
          <p:cNvPr id="5128" name="AutoShape 1035"/>
          <p:cNvSpPr>
            <a:spLocks noChangeArrowheads="1"/>
          </p:cNvSpPr>
          <p:nvPr/>
        </p:nvSpPr>
        <p:spPr bwMode="auto">
          <a:xfrm>
            <a:off x="467545" y="1959644"/>
            <a:ext cx="4487674" cy="1615841"/>
          </a:xfrm>
          <a:prstGeom prst="roundRect">
            <a:avLst>
              <a:gd name="adj" fmla="val 0"/>
            </a:avLst>
          </a:prstGeom>
          <a:noFill/>
          <a:ln w="88900" cmpd="thickThin" algn="ctr">
            <a:noFill/>
            <a:round/>
            <a:headEnd/>
            <a:tailEnd/>
          </a:ln>
        </p:spPr>
        <p:txBody>
          <a:bodyPr lIns="0" anchor="t"/>
          <a:lstStyle/>
          <a:p>
            <a:pPr indent="1588">
              <a:lnSpc>
                <a:spcPts val="2000"/>
              </a:lnSpc>
              <a:spcBef>
                <a:spcPts val="0"/>
              </a:spcBef>
              <a:buClr>
                <a:schemeClr val="tx2"/>
              </a:buClr>
              <a:buSzPct val="70000"/>
              <a:buFont typeface="Wingdings" pitchFamily="2" charset="2"/>
              <a:buNone/>
            </a:pPr>
            <a:r>
              <a:rPr lang="ja-JP" altLang="en-US" sz="1400" dirty="0">
                <a:latin typeface="Calibri" pitchFamily="34" charset="0"/>
              </a:rPr>
              <a:t>　中古車ストックヤードのさらなる整備拡張やストラドルキャリアの更新などを計画どおり進めるとともに、積極的な営業活動等を行ったことにより、売上高は</a:t>
            </a:r>
            <a:r>
              <a:rPr lang="en-US" altLang="ja-JP" sz="1400" dirty="0">
                <a:latin typeface="Calibri" pitchFamily="34" charset="0"/>
              </a:rPr>
              <a:t>R5</a:t>
            </a:r>
            <a:r>
              <a:rPr lang="ja-JP" altLang="en-US" sz="1400" dirty="0">
                <a:latin typeface="Calibri" pitchFamily="34" charset="0"/>
              </a:rPr>
              <a:t>で過去最高を記録。</a:t>
            </a:r>
            <a:r>
              <a:rPr lang="en-US" altLang="ja-JP" sz="1400" dirty="0">
                <a:latin typeface="Calibri" pitchFamily="34" charset="0"/>
              </a:rPr>
              <a:t>R4</a:t>
            </a:r>
            <a:r>
              <a:rPr lang="ja-JP" altLang="en-US" sz="1400" dirty="0">
                <a:latin typeface="Calibri" pitchFamily="34" charset="0"/>
              </a:rPr>
              <a:t>、</a:t>
            </a:r>
            <a:r>
              <a:rPr lang="en-US" altLang="ja-JP" sz="1400" dirty="0">
                <a:latin typeface="Calibri" pitchFamily="34" charset="0"/>
              </a:rPr>
              <a:t>5</a:t>
            </a:r>
            <a:r>
              <a:rPr lang="ja-JP" altLang="en-US" sz="1400" dirty="0">
                <a:latin typeface="Calibri" pitchFamily="34" charset="0"/>
              </a:rPr>
              <a:t>は新型コロナウイルス感染拡大等の影響を受け、売上高の目標額は達成できなかったたものの、大幅に売上高を伸ばした。</a:t>
            </a:r>
            <a:endParaRPr lang="en-US" altLang="ja-JP" sz="1400" strike="sngStrike" dirty="0">
              <a:latin typeface="Calibri" pitchFamily="34" charset="0"/>
            </a:endParaRPr>
          </a:p>
          <a:p>
            <a:pPr indent="1588">
              <a:lnSpc>
                <a:spcPts val="2000"/>
              </a:lnSpc>
              <a:spcBef>
                <a:spcPts val="0"/>
              </a:spcBef>
              <a:buClr>
                <a:schemeClr val="tx2"/>
              </a:buClr>
              <a:buSzPct val="70000"/>
              <a:buFont typeface="Wingdings" pitchFamily="2" charset="2"/>
              <a:buNone/>
            </a:pPr>
            <a:r>
              <a:rPr lang="ja-JP" altLang="en-US" sz="1400" dirty="0">
                <a:latin typeface="Calibri" pitchFamily="34" charset="0"/>
              </a:rPr>
              <a:t>　　</a:t>
            </a:r>
            <a:endParaRPr lang="en-US" altLang="ja-JP" sz="1400" dirty="0">
              <a:latin typeface="Calibri" pitchFamily="34" charset="0"/>
            </a:endParaRPr>
          </a:p>
          <a:p>
            <a:pPr indent="1588">
              <a:lnSpc>
                <a:spcPts val="0"/>
              </a:lnSpc>
              <a:spcBef>
                <a:spcPts val="0"/>
              </a:spcBef>
              <a:buClr>
                <a:schemeClr val="tx2"/>
              </a:buClr>
              <a:buSzPct val="70000"/>
              <a:buFont typeface="Wingdings" pitchFamily="2" charset="2"/>
              <a:buNone/>
            </a:pPr>
            <a:r>
              <a:rPr lang="ja-JP" altLang="en-US" sz="1400" dirty="0">
                <a:latin typeface="Calibri" pitchFamily="34" charset="0"/>
              </a:rPr>
              <a:t> （売上高）　</a:t>
            </a:r>
            <a:endParaRPr lang="en-US" altLang="ja-JP" sz="1400" dirty="0">
              <a:latin typeface="Calibri" pitchFamily="34" charset="0"/>
            </a:endParaRPr>
          </a:p>
          <a:p>
            <a:pPr marL="176213" indent="-176213">
              <a:lnSpc>
                <a:spcPts val="1100"/>
              </a:lnSpc>
              <a:spcBef>
                <a:spcPts val="1200"/>
              </a:spcBef>
              <a:buClr>
                <a:schemeClr val="tx2"/>
              </a:buClr>
              <a:buSzPct val="70000"/>
              <a:buFont typeface="Wingdings" pitchFamily="2" charset="2"/>
              <a:buNone/>
            </a:pPr>
            <a:r>
              <a:rPr lang="ja-JP" altLang="en-US" sz="1400" dirty="0">
                <a:latin typeface="Calibri" pitchFamily="34" charset="0"/>
              </a:rPr>
              <a:t>　　　　</a:t>
            </a:r>
            <a:r>
              <a:rPr lang="en-US" altLang="ja-JP" sz="1400" dirty="0">
                <a:latin typeface="Calibri" pitchFamily="34" charset="0"/>
              </a:rPr>
              <a:t>25.8</a:t>
            </a:r>
            <a:r>
              <a:rPr lang="ja-JP" altLang="en-US" sz="1400" dirty="0">
                <a:latin typeface="Calibri" pitchFamily="34" charset="0"/>
              </a:rPr>
              <a:t>億円（</a:t>
            </a:r>
            <a:r>
              <a:rPr lang="en-US" altLang="ja-JP" sz="1400" dirty="0">
                <a:latin typeface="Calibri" pitchFamily="34" charset="0"/>
              </a:rPr>
              <a:t>R2</a:t>
            </a:r>
            <a:r>
              <a:rPr lang="ja-JP" altLang="en-US" sz="1400" dirty="0">
                <a:latin typeface="Calibri" pitchFamily="34" charset="0"/>
              </a:rPr>
              <a:t>）　→　</a:t>
            </a:r>
            <a:r>
              <a:rPr lang="en-US" altLang="ja-JP" sz="1400" dirty="0">
                <a:latin typeface="Calibri" pitchFamily="34" charset="0"/>
              </a:rPr>
              <a:t>27.4</a:t>
            </a:r>
            <a:r>
              <a:rPr lang="ja-JP" altLang="ja-JP" sz="1400" dirty="0">
                <a:latin typeface="Calibri" pitchFamily="34" charset="0"/>
              </a:rPr>
              <a:t>億円</a:t>
            </a:r>
            <a:r>
              <a:rPr lang="ja-JP" altLang="en-US" sz="1400" dirty="0">
                <a:latin typeface="Calibri" pitchFamily="34" charset="0"/>
              </a:rPr>
              <a:t>（</a:t>
            </a:r>
            <a:r>
              <a:rPr lang="en-US" altLang="ja-JP" sz="1400" dirty="0">
                <a:latin typeface="Calibri" pitchFamily="34" charset="0"/>
              </a:rPr>
              <a:t>R5</a:t>
            </a:r>
            <a:r>
              <a:rPr lang="ja-JP" altLang="en-US" sz="1400" dirty="0">
                <a:latin typeface="Calibri" pitchFamily="34" charset="0"/>
              </a:rPr>
              <a:t>見込）　</a:t>
            </a:r>
            <a:r>
              <a:rPr lang="ja-JP" altLang="en-US" sz="1400" strike="sngStrike" dirty="0">
                <a:latin typeface="Calibri" pitchFamily="34" charset="0"/>
              </a:rPr>
              <a:t>　　</a:t>
            </a:r>
            <a:endParaRPr lang="en-US" altLang="ja-JP" sz="1400" strike="sngStrike" dirty="0">
              <a:latin typeface="Calibri" pitchFamily="34" charset="0"/>
            </a:endParaRPr>
          </a:p>
          <a:p>
            <a:pPr marL="176213" indent="-176213">
              <a:lnSpc>
                <a:spcPts val="2000"/>
              </a:lnSpc>
              <a:spcBef>
                <a:spcPts val="1200"/>
              </a:spcBef>
              <a:buClr>
                <a:schemeClr val="tx2"/>
              </a:buClr>
              <a:buSzPct val="70000"/>
              <a:buFont typeface="Wingdings" pitchFamily="2" charset="2"/>
              <a:buNone/>
            </a:pPr>
            <a:r>
              <a:rPr lang="ja-JP" altLang="en-US" sz="1400" dirty="0">
                <a:latin typeface="Calibri" pitchFamily="34" charset="0"/>
              </a:rPr>
              <a:t>　　　</a:t>
            </a:r>
            <a:endParaRPr lang="en-US" altLang="ja-JP" sz="1400" dirty="0">
              <a:latin typeface="Calibri" pitchFamily="34" charset="0"/>
            </a:endParaRPr>
          </a:p>
        </p:txBody>
      </p:sp>
      <p:sp>
        <p:nvSpPr>
          <p:cNvPr id="2" name="正方形/長方形 1"/>
          <p:cNvSpPr/>
          <p:nvPr/>
        </p:nvSpPr>
        <p:spPr>
          <a:xfrm>
            <a:off x="467544" y="1635192"/>
            <a:ext cx="4320851" cy="353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65113" indent="-265113">
              <a:spcBef>
                <a:spcPct val="20000"/>
              </a:spcBef>
              <a:buClr>
                <a:schemeClr val="tx2"/>
              </a:buClr>
              <a:buSzPct val="70000"/>
              <a:buFont typeface="Wingdings" pitchFamily="2" charset="2"/>
              <a:buNone/>
              <a:defRPr/>
            </a:pPr>
            <a:r>
              <a:rPr lang="ja-JP" altLang="en-US" b="1" dirty="0">
                <a:solidFill>
                  <a:srgbClr val="FF0000"/>
                </a:solidFill>
                <a:latin typeface="+mj-ea"/>
                <a:ea typeface="+mj-ea"/>
              </a:rPr>
              <a:t>売上高：過去最高を更新</a:t>
            </a:r>
          </a:p>
        </p:txBody>
      </p:sp>
      <p:sp>
        <p:nvSpPr>
          <p:cNvPr id="15" name="Rectangle 9"/>
          <p:cNvSpPr>
            <a:spLocks noGrp="1" noChangeArrowheads="1"/>
          </p:cNvSpPr>
          <p:nvPr>
            <p:ph type="title"/>
          </p:nvPr>
        </p:nvSpPr>
        <p:spPr>
          <a:xfrm>
            <a:off x="1" y="0"/>
            <a:ext cx="4355976" cy="523220"/>
          </a:xfrm>
        </p:spPr>
        <p:txBody>
          <a:bodyPr wrap="square" rtlCol="0" anchor="b">
            <a:noAutofit/>
          </a:bodyPr>
          <a:lstStyle/>
          <a:p>
            <a:pPr algn="l" eaLnBrk="1" fontAlgn="auto" hangingPunct="1">
              <a:spcAft>
                <a:spcPts val="0"/>
              </a:spcAft>
              <a:defRPr/>
            </a:pPr>
            <a:r>
              <a:rPr lang="en-US" altLang="ja-JP" sz="2800" dirty="0">
                <a:latin typeface="+mj-ea"/>
              </a:rPr>
              <a:t>Ⅰ</a:t>
            </a:r>
            <a:r>
              <a:rPr lang="ja-JP" altLang="en-US" sz="2800" dirty="0">
                <a:latin typeface="+mj-ea"/>
              </a:rPr>
              <a:t>　計画策定にあたって</a:t>
            </a:r>
          </a:p>
        </p:txBody>
      </p:sp>
      <p:sp>
        <p:nvSpPr>
          <p:cNvPr id="3" name="スライド番号プレースホルダー 2"/>
          <p:cNvSpPr>
            <a:spLocks noGrp="1"/>
          </p:cNvSpPr>
          <p:nvPr>
            <p:ph type="sldNum" sz="quarter" idx="12"/>
          </p:nvPr>
        </p:nvSpPr>
        <p:spPr>
          <a:xfrm>
            <a:off x="6910338" y="6562771"/>
            <a:ext cx="2057400" cy="365125"/>
          </a:xfrm>
        </p:spPr>
        <p:txBody>
          <a:bodyPr/>
          <a:lstStyle/>
          <a:p>
            <a:pPr>
              <a:defRPr/>
            </a:pPr>
            <a:fld id="{6CBC1EF4-61DF-4132-B1E5-2CBB88557E5F}" type="slidenum">
              <a:rPr lang="en-US" altLang="ja-JP" sz="1800" smtClean="0"/>
              <a:pPr>
                <a:defRPr/>
              </a:pPr>
              <a:t>3</a:t>
            </a:fld>
            <a:endParaRPr lang="en-US" altLang="ja-JP" sz="1800" dirty="0"/>
          </a:p>
        </p:txBody>
      </p:sp>
      <p:sp>
        <p:nvSpPr>
          <p:cNvPr id="16" name="Rectangle 9"/>
          <p:cNvSpPr txBox="1">
            <a:spLocks noChangeArrowheads="1"/>
          </p:cNvSpPr>
          <p:nvPr/>
        </p:nvSpPr>
        <p:spPr bwMode="auto">
          <a:xfrm>
            <a:off x="1" y="648000"/>
            <a:ext cx="8820471" cy="52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no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eaLnBrk="1" fontAlgn="auto" hangingPunct="1">
              <a:spcAft>
                <a:spcPts val="0"/>
              </a:spcAft>
              <a:buClr>
                <a:schemeClr val="tx2"/>
              </a:buClr>
              <a:buSzPct val="70000"/>
              <a:buFont typeface="Wingdings" pitchFamily="2" charset="2"/>
              <a:buNone/>
              <a:defRPr/>
            </a:pPr>
            <a:r>
              <a:rPr lang="ja-JP" altLang="en-US" sz="2600" dirty="0">
                <a:latin typeface="+mj-ea"/>
              </a:rPr>
              <a:t>１．中期経営計画（</a:t>
            </a:r>
            <a:r>
              <a:rPr lang="en-US" altLang="ja-JP" sz="2600" dirty="0">
                <a:latin typeface="+mj-ea"/>
              </a:rPr>
              <a:t>R3</a:t>
            </a:r>
            <a:r>
              <a:rPr lang="ja-JP" altLang="en-US" sz="2600" dirty="0">
                <a:latin typeface="+mj-ea"/>
              </a:rPr>
              <a:t>年度～</a:t>
            </a:r>
            <a:r>
              <a:rPr lang="en-US" altLang="ja-JP" sz="2600" dirty="0">
                <a:latin typeface="+mj-ea"/>
              </a:rPr>
              <a:t>R5</a:t>
            </a:r>
            <a:r>
              <a:rPr lang="ja-JP" altLang="en-US" sz="2600" dirty="0">
                <a:latin typeface="+mj-ea"/>
              </a:rPr>
              <a:t>年度）の総括</a:t>
            </a:r>
            <a:endParaRPr lang="ja-JP" altLang="en-US" sz="2400" dirty="0">
              <a:latin typeface="+mj-ea"/>
            </a:endParaRPr>
          </a:p>
        </p:txBody>
      </p:sp>
      <p:sp>
        <p:nvSpPr>
          <p:cNvPr id="14" name="AutoShape 1035"/>
          <p:cNvSpPr>
            <a:spLocks noChangeArrowheads="1"/>
          </p:cNvSpPr>
          <p:nvPr/>
        </p:nvSpPr>
        <p:spPr bwMode="auto">
          <a:xfrm>
            <a:off x="553229" y="4717577"/>
            <a:ext cx="4401990" cy="1990329"/>
          </a:xfrm>
          <a:prstGeom prst="roundRect">
            <a:avLst>
              <a:gd name="adj" fmla="val 0"/>
            </a:avLst>
          </a:prstGeom>
          <a:noFill/>
          <a:ln w="88900" cmpd="thickThin" algn="ctr">
            <a:noFill/>
            <a:round/>
            <a:headEnd/>
            <a:tailEnd/>
          </a:ln>
        </p:spPr>
        <p:txBody>
          <a:bodyPr lIns="0" anchor="t"/>
          <a:lstStyle/>
          <a:p>
            <a:pPr indent="1588">
              <a:lnSpc>
                <a:spcPts val="2000"/>
              </a:lnSpc>
              <a:spcBef>
                <a:spcPts val="0"/>
              </a:spcBef>
              <a:buClr>
                <a:schemeClr val="tx2"/>
              </a:buClr>
              <a:buSzPct val="70000"/>
              <a:buFont typeface="Wingdings" pitchFamily="2" charset="2"/>
              <a:buNone/>
            </a:pPr>
            <a:r>
              <a:rPr lang="ja-JP" altLang="en-US" sz="1400" dirty="0">
                <a:latin typeface="Calibri" pitchFamily="34" charset="0"/>
              </a:rPr>
              <a:t>　売上高を伸ばすとともに、</a:t>
            </a:r>
            <a:r>
              <a:rPr lang="ja-JP" altLang="ja-JP" sz="1400" dirty="0">
                <a:latin typeface="Calibri" pitchFamily="34" charset="0"/>
              </a:rPr>
              <a:t>一般管理費等の経営コストの抑制に</a:t>
            </a:r>
            <a:r>
              <a:rPr lang="ja-JP" altLang="en-US" sz="1400" dirty="0">
                <a:latin typeface="Calibri" pitchFamily="34" charset="0"/>
              </a:rPr>
              <a:t>も</a:t>
            </a:r>
            <a:r>
              <a:rPr lang="ja-JP" altLang="ja-JP" sz="1400" dirty="0">
                <a:latin typeface="Calibri" pitchFamily="34" charset="0"/>
              </a:rPr>
              <a:t>努め</a:t>
            </a:r>
            <a:r>
              <a:rPr lang="ja-JP" altLang="en-US" sz="1400" dirty="0">
                <a:latin typeface="Calibri" pitchFamily="34" charset="0"/>
              </a:rPr>
              <a:t>た</a:t>
            </a:r>
            <a:r>
              <a:rPr lang="ja-JP" altLang="ja-JP" sz="1400" dirty="0">
                <a:latin typeface="Calibri" pitchFamily="34" charset="0"/>
              </a:rPr>
              <a:t>結果</a:t>
            </a:r>
            <a:r>
              <a:rPr lang="ja-JP" altLang="en-US" sz="1400" dirty="0">
                <a:latin typeface="Calibri" pitchFamily="34" charset="0"/>
              </a:rPr>
              <a:t>、計画目標を達成した。</a:t>
            </a:r>
            <a:endParaRPr lang="en-US" altLang="ja-JP" sz="1400" dirty="0">
              <a:latin typeface="Calibri" pitchFamily="34" charset="0"/>
            </a:endParaRPr>
          </a:p>
          <a:p>
            <a:pPr marL="85725">
              <a:lnSpc>
                <a:spcPts val="1100"/>
              </a:lnSpc>
              <a:spcBef>
                <a:spcPts val="1200"/>
              </a:spcBef>
              <a:buClr>
                <a:schemeClr val="tx2"/>
              </a:buClr>
              <a:buSzPct val="70000"/>
            </a:pPr>
            <a:r>
              <a:rPr lang="ja-JP" altLang="en-US" sz="1400" dirty="0">
                <a:latin typeface="Calibri" pitchFamily="34" charset="0"/>
              </a:rPr>
              <a:t>（</a:t>
            </a:r>
            <a:r>
              <a:rPr lang="ja-JP" altLang="ja-JP" sz="1400" dirty="0">
                <a:latin typeface="Calibri" pitchFamily="34" charset="0"/>
              </a:rPr>
              <a:t>純資産</a:t>
            </a:r>
            <a:r>
              <a:rPr lang="ja-JP" altLang="en-US" sz="1400" dirty="0">
                <a:latin typeface="Calibri" pitchFamily="34" charset="0"/>
              </a:rPr>
              <a:t>）　</a:t>
            </a:r>
            <a:endParaRPr lang="en-US" altLang="ja-JP" sz="1400" dirty="0">
              <a:latin typeface="Calibri" pitchFamily="34" charset="0"/>
            </a:endParaRPr>
          </a:p>
          <a:p>
            <a:pPr marL="85725">
              <a:lnSpc>
                <a:spcPts val="1100"/>
              </a:lnSpc>
              <a:spcBef>
                <a:spcPts val="1200"/>
              </a:spcBef>
              <a:buClr>
                <a:schemeClr val="tx2"/>
              </a:buClr>
              <a:buSzPct val="70000"/>
            </a:pPr>
            <a:r>
              <a:rPr lang="ja-JP" altLang="en-US" sz="1400" dirty="0">
                <a:latin typeface="Calibri" pitchFamily="34" charset="0"/>
              </a:rPr>
              <a:t>　　　　　</a:t>
            </a:r>
            <a:r>
              <a:rPr lang="en-US" altLang="ja-JP" sz="1400" dirty="0">
                <a:latin typeface="Calibri" pitchFamily="34" charset="0"/>
              </a:rPr>
              <a:t>39</a:t>
            </a:r>
            <a:r>
              <a:rPr lang="ja-JP" altLang="en-US" sz="1400" dirty="0">
                <a:latin typeface="Calibri" pitchFamily="34" charset="0"/>
              </a:rPr>
              <a:t>億円（</a:t>
            </a:r>
            <a:r>
              <a:rPr lang="en-US" altLang="ja-JP" sz="1400" dirty="0">
                <a:latin typeface="Calibri" pitchFamily="34" charset="0"/>
              </a:rPr>
              <a:t>R2</a:t>
            </a:r>
            <a:r>
              <a:rPr lang="ja-JP" altLang="en-US" sz="1400" dirty="0">
                <a:latin typeface="Calibri" pitchFamily="34" charset="0"/>
              </a:rPr>
              <a:t>実績）　→　</a:t>
            </a:r>
            <a:r>
              <a:rPr lang="en-US" altLang="ja-JP" sz="1400" dirty="0">
                <a:latin typeface="Calibri" pitchFamily="34" charset="0"/>
              </a:rPr>
              <a:t>48</a:t>
            </a:r>
            <a:r>
              <a:rPr lang="ja-JP" altLang="ja-JP" sz="1400" dirty="0">
                <a:latin typeface="Calibri" pitchFamily="34" charset="0"/>
              </a:rPr>
              <a:t>億円</a:t>
            </a:r>
            <a:r>
              <a:rPr lang="ja-JP" altLang="en-US" sz="1400" dirty="0">
                <a:latin typeface="Calibri" pitchFamily="34" charset="0"/>
              </a:rPr>
              <a:t>（</a:t>
            </a:r>
            <a:r>
              <a:rPr lang="en-US" altLang="ja-JP" sz="1400" dirty="0">
                <a:latin typeface="Calibri" pitchFamily="34" charset="0"/>
              </a:rPr>
              <a:t>R5</a:t>
            </a:r>
            <a:r>
              <a:rPr lang="ja-JP" altLang="en-US" sz="1400" dirty="0">
                <a:latin typeface="Calibri" pitchFamily="34" charset="0"/>
              </a:rPr>
              <a:t>見込）</a:t>
            </a:r>
            <a:endParaRPr lang="en-US" altLang="ja-JP" sz="1400" dirty="0">
              <a:latin typeface="Calibri" pitchFamily="34" charset="0"/>
            </a:endParaRPr>
          </a:p>
          <a:p>
            <a:pPr marL="85725">
              <a:lnSpc>
                <a:spcPts val="1100"/>
              </a:lnSpc>
              <a:spcBef>
                <a:spcPts val="1200"/>
              </a:spcBef>
              <a:buClr>
                <a:schemeClr val="tx2"/>
              </a:buClr>
              <a:buSzPct val="70000"/>
            </a:pPr>
            <a:r>
              <a:rPr lang="ja-JP" altLang="en-US" sz="1400" dirty="0">
                <a:latin typeface="Calibri" pitchFamily="34" charset="0"/>
              </a:rPr>
              <a:t>　　　　　　　　　　　　　　　　　　　　　　　</a:t>
            </a:r>
            <a:endParaRPr lang="en-US" altLang="ja-JP" sz="1400" dirty="0">
              <a:latin typeface="Calibri" pitchFamily="34" charset="0"/>
            </a:endParaRPr>
          </a:p>
          <a:p>
            <a:pPr marL="85725">
              <a:lnSpc>
                <a:spcPts val="2000"/>
              </a:lnSpc>
              <a:buClr>
                <a:schemeClr val="tx2"/>
              </a:buClr>
              <a:buSzPct val="70000"/>
            </a:pPr>
            <a:r>
              <a:rPr lang="ja-JP" altLang="en-US" sz="1400" dirty="0">
                <a:latin typeface="Calibri" pitchFamily="34" charset="0"/>
              </a:rPr>
              <a:t>（営業利益率）</a:t>
            </a:r>
            <a:endParaRPr lang="en-US" altLang="ja-JP" sz="1400" dirty="0">
              <a:latin typeface="Calibri" pitchFamily="34" charset="0"/>
            </a:endParaRPr>
          </a:p>
          <a:p>
            <a:pPr marL="85725">
              <a:lnSpc>
                <a:spcPts val="2000"/>
              </a:lnSpc>
              <a:buClr>
                <a:schemeClr val="tx2"/>
              </a:buClr>
              <a:buSzPct val="70000"/>
            </a:pPr>
            <a:r>
              <a:rPr lang="ja-JP" altLang="en-US" sz="1400" dirty="0">
                <a:latin typeface="Calibri" pitchFamily="34" charset="0"/>
              </a:rPr>
              <a:t>　　　　　</a:t>
            </a:r>
            <a:r>
              <a:rPr lang="en-US" altLang="ja-JP" sz="1400" dirty="0">
                <a:latin typeface="Calibri" pitchFamily="34" charset="0"/>
              </a:rPr>
              <a:t>10</a:t>
            </a:r>
            <a:r>
              <a:rPr lang="ja-JP" altLang="en-US" sz="1400" dirty="0">
                <a:latin typeface="Calibri" pitchFamily="34" charset="0"/>
              </a:rPr>
              <a:t>％以上達成 　（計画：</a:t>
            </a:r>
            <a:r>
              <a:rPr lang="en-US" altLang="ja-JP" sz="1400" dirty="0">
                <a:latin typeface="Calibri" pitchFamily="34" charset="0"/>
              </a:rPr>
              <a:t>10</a:t>
            </a:r>
            <a:r>
              <a:rPr lang="ja-JP" altLang="en-US" sz="1400" dirty="0">
                <a:latin typeface="Calibri" pitchFamily="34" charset="0"/>
              </a:rPr>
              <a:t>％以上を確保）</a:t>
            </a:r>
            <a:endParaRPr lang="en-US" altLang="ja-JP" sz="1400" dirty="0">
              <a:latin typeface="Calibri" pitchFamily="34" charset="0"/>
            </a:endParaRPr>
          </a:p>
          <a:p>
            <a:pPr marL="85725">
              <a:lnSpc>
                <a:spcPts val="2000"/>
              </a:lnSpc>
              <a:spcBef>
                <a:spcPts val="1200"/>
              </a:spcBef>
              <a:buClr>
                <a:schemeClr val="tx2"/>
              </a:buClr>
              <a:buSzPct val="70000"/>
              <a:buFont typeface="Wingdings" pitchFamily="2" charset="2"/>
              <a:buNone/>
            </a:pPr>
            <a:r>
              <a:rPr lang="ja-JP" altLang="en-US" sz="1400" dirty="0">
                <a:latin typeface="Calibri" pitchFamily="34" charset="0"/>
              </a:rPr>
              <a:t>　</a:t>
            </a:r>
            <a:endParaRPr lang="en-US" altLang="ja-JP" sz="1400" dirty="0">
              <a:latin typeface="Calibri" pitchFamily="34" charset="0"/>
            </a:endParaRPr>
          </a:p>
        </p:txBody>
      </p:sp>
      <p:sp>
        <p:nvSpPr>
          <p:cNvPr id="18" name="正方形/長方形 17"/>
          <p:cNvSpPr/>
          <p:nvPr/>
        </p:nvSpPr>
        <p:spPr>
          <a:xfrm>
            <a:off x="570706" y="4316795"/>
            <a:ext cx="4320851" cy="384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65113" indent="-265113">
              <a:spcBef>
                <a:spcPct val="20000"/>
              </a:spcBef>
              <a:buClr>
                <a:schemeClr val="tx2"/>
              </a:buClr>
              <a:buSzPct val="70000"/>
              <a:buFont typeface="Wingdings" pitchFamily="2" charset="2"/>
              <a:buNone/>
              <a:defRPr/>
            </a:pPr>
            <a:r>
              <a:rPr lang="ja-JP" altLang="en-US" b="1" dirty="0">
                <a:solidFill>
                  <a:srgbClr val="FF0000"/>
                </a:solidFill>
                <a:latin typeface="+mj-ea"/>
                <a:ea typeface="+mj-ea"/>
              </a:rPr>
              <a:t>純資産・営業利益率：計画目標を上回る</a:t>
            </a:r>
          </a:p>
        </p:txBody>
      </p:sp>
      <p:sp>
        <p:nvSpPr>
          <p:cNvPr id="19" name="Rectangle 9">
            <a:extLst>
              <a:ext uri="{FF2B5EF4-FFF2-40B4-BE49-F238E27FC236}">
                <a16:creationId xmlns:a16="http://schemas.microsoft.com/office/drawing/2014/main" id="{7FDAC2D0-C141-49C6-9691-E6615105D2BC}"/>
              </a:ext>
            </a:extLst>
          </p:cNvPr>
          <p:cNvSpPr txBox="1">
            <a:spLocks noChangeArrowheads="1"/>
          </p:cNvSpPr>
          <p:nvPr/>
        </p:nvSpPr>
        <p:spPr bwMode="auto">
          <a:xfrm>
            <a:off x="117826" y="1169601"/>
            <a:ext cx="2160239" cy="4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no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eaLnBrk="1" fontAlgn="auto" hangingPunct="1">
              <a:spcAft>
                <a:spcPts val="0"/>
              </a:spcAft>
              <a:buClr>
                <a:schemeClr val="tx2"/>
              </a:buClr>
              <a:buSzPct val="70000"/>
              <a:buFont typeface="Wingdings" pitchFamily="2" charset="2"/>
              <a:buNone/>
              <a:defRPr/>
            </a:pPr>
            <a:r>
              <a:rPr lang="ja-JP" altLang="en-US" sz="2400" dirty="0">
                <a:latin typeface="+mj-ea"/>
              </a:rPr>
              <a:t>（</a:t>
            </a:r>
            <a:r>
              <a:rPr lang="en-US" altLang="ja-JP" sz="2400" dirty="0">
                <a:latin typeface="+mj-ea"/>
              </a:rPr>
              <a:t>1</a:t>
            </a:r>
            <a:r>
              <a:rPr lang="ja-JP" altLang="en-US" sz="2400" dirty="0">
                <a:latin typeface="+mj-ea"/>
              </a:rPr>
              <a:t>）財務運営</a:t>
            </a:r>
          </a:p>
        </p:txBody>
      </p:sp>
      <p:sp>
        <p:nvSpPr>
          <p:cNvPr id="23" name="平行四辺形 22">
            <a:extLst>
              <a:ext uri="{FF2B5EF4-FFF2-40B4-BE49-F238E27FC236}">
                <a16:creationId xmlns:a16="http://schemas.microsoft.com/office/drawing/2014/main" id="{9FEBAFF4-FBD9-44DE-BF07-514384FFDE3F}"/>
              </a:ext>
            </a:extLst>
          </p:cNvPr>
          <p:cNvSpPr/>
          <p:nvPr/>
        </p:nvSpPr>
        <p:spPr>
          <a:xfrm rot="21415528">
            <a:off x="387883" y="1631098"/>
            <a:ext cx="97202" cy="430175"/>
          </a:xfrm>
          <a:prstGeom prst="parallelogram">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平行四辺形 23">
            <a:extLst>
              <a:ext uri="{FF2B5EF4-FFF2-40B4-BE49-F238E27FC236}">
                <a16:creationId xmlns:a16="http://schemas.microsoft.com/office/drawing/2014/main" id="{88AA2238-8B06-4378-81BF-04DD3947C3B9}"/>
              </a:ext>
            </a:extLst>
          </p:cNvPr>
          <p:cNvSpPr/>
          <p:nvPr/>
        </p:nvSpPr>
        <p:spPr>
          <a:xfrm rot="21415528">
            <a:off x="429856" y="4285105"/>
            <a:ext cx="97202" cy="430175"/>
          </a:xfrm>
          <a:prstGeom prst="parallelogram">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AutoShape 1035">
            <a:extLst>
              <a:ext uri="{FF2B5EF4-FFF2-40B4-BE49-F238E27FC236}">
                <a16:creationId xmlns:a16="http://schemas.microsoft.com/office/drawing/2014/main" id="{F0C48C79-BF9E-47C0-9017-55DD075033AC}"/>
              </a:ext>
            </a:extLst>
          </p:cNvPr>
          <p:cNvSpPr>
            <a:spLocks noChangeArrowheads="1"/>
          </p:cNvSpPr>
          <p:nvPr/>
        </p:nvSpPr>
        <p:spPr bwMode="auto">
          <a:xfrm>
            <a:off x="1663885" y="4027537"/>
            <a:ext cx="2404354" cy="384268"/>
          </a:xfrm>
          <a:prstGeom prst="roundRect">
            <a:avLst>
              <a:gd name="adj" fmla="val 0"/>
            </a:avLst>
          </a:prstGeom>
          <a:noFill/>
          <a:ln w="88900" cmpd="thickThin" algn="ctr">
            <a:noFill/>
            <a:round/>
            <a:headEnd/>
            <a:tailEnd/>
          </a:ln>
        </p:spPr>
        <p:txBody>
          <a:bodyPr lIns="0" anchor="t"/>
          <a:lstStyle/>
          <a:p>
            <a:pPr indent="1588">
              <a:lnSpc>
                <a:spcPts val="2000"/>
              </a:lnSpc>
              <a:spcBef>
                <a:spcPts val="0"/>
              </a:spcBef>
              <a:buClr>
                <a:schemeClr val="tx2"/>
              </a:buClr>
              <a:buSzPct val="70000"/>
              <a:buFont typeface="Wingdings" pitchFamily="2" charset="2"/>
              <a:buNone/>
            </a:pPr>
            <a:r>
              <a:rPr lang="ja-JP" altLang="en-US" sz="1400" dirty="0">
                <a:latin typeface="Calibri" pitchFamily="34" charset="0"/>
              </a:rPr>
              <a:t>　　　　　　</a:t>
            </a:r>
            <a:r>
              <a:rPr lang="en-US" altLang="ja-JP" sz="1400" dirty="0">
                <a:latin typeface="Calibri" pitchFamily="34" charset="0"/>
              </a:rPr>
              <a:t>28.6</a:t>
            </a:r>
            <a:r>
              <a:rPr lang="ja-JP" altLang="ja-JP" sz="1400" dirty="0">
                <a:latin typeface="Calibri" pitchFamily="34" charset="0"/>
              </a:rPr>
              <a:t>億円</a:t>
            </a:r>
            <a:r>
              <a:rPr lang="ja-JP" altLang="en-US" sz="1400" dirty="0">
                <a:latin typeface="Calibri" pitchFamily="34" charset="0"/>
              </a:rPr>
              <a:t>（</a:t>
            </a:r>
            <a:r>
              <a:rPr lang="en-US" altLang="ja-JP" sz="1400" dirty="0">
                <a:latin typeface="Calibri" pitchFamily="34" charset="0"/>
              </a:rPr>
              <a:t>R5</a:t>
            </a:r>
            <a:r>
              <a:rPr lang="ja-JP" altLang="en-US" sz="1400" dirty="0">
                <a:latin typeface="Calibri" pitchFamily="34" charset="0"/>
              </a:rPr>
              <a:t>計画）　　　</a:t>
            </a:r>
            <a:endParaRPr lang="en-US" altLang="ja-JP" sz="1400" dirty="0">
              <a:latin typeface="Calibri" pitchFamily="34" charset="0"/>
            </a:endParaRPr>
          </a:p>
          <a:p>
            <a:pPr marL="176213" indent="-176213">
              <a:lnSpc>
                <a:spcPts val="2000"/>
              </a:lnSpc>
              <a:spcBef>
                <a:spcPts val="1200"/>
              </a:spcBef>
              <a:buClr>
                <a:schemeClr val="tx2"/>
              </a:buClr>
              <a:buSzPct val="70000"/>
              <a:buFont typeface="Wingdings" pitchFamily="2" charset="2"/>
              <a:buNone/>
            </a:pPr>
            <a:r>
              <a:rPr lang="ja-JP" altLang="en-US" sz="1400" dirty="0">
                <a:latin typeface="Calibri" pitchFamily="34" charset="0"/>
              </a:rPr>
              <a:t>　　　</a:t>
            </a:r>
            <a:endParaRPr lang="en-US" altLang="ja-JP" sz="1400" dirty="0">
              <a:latin typeface="Calibri" pitchFamily="34" charset="0"/>
            </a:endParaRPr>
          </a:p>
        </p:txBody>
      </p:sp>
      <p:sp>
        <p:nvSpPr>
          <p:cNvPr id="26" name="AutoShape 1035">
            <a:extLst>
              <a:ext uri="{FF2B5EF4-FFF2-40B4-BE49-F238E27FC236}">
                <a16:creationId xmlns:a16="http://schemas.microsoft.com/office/drawing/2014/main" id="{8389492F-78D3-44C8-96DD-3C6B0397A554}"/>
              </a:ext>
            </a:extLst>
          </p:cNvPr>
          <p:cNvSpPr>
            <a:spLocks noChangeArrowheads="1"/>
          </p:cNvSpPr>
          <p:nvPr/>
        </p:nvSpPr>
        <p:spPr bwMode="auto">
          <a:xfrm>
            <a:off x="2278065" y="5825732"/>
            <a:ext cx="2404354" cy="384268"/>
          </a:xfrm>
          <a:prstGeom prst="roundRect">
            <a:avLst>
              <a:gd name="adj" fmla="val 0"/>
            </a:avLst>
          </a:prstGeom>
          <a:noFill/>
          <a:ln w="88900" cmpd="thickThin" algn="ctr">
            <a:noFill/>
            <a:round/>
            <a:headEnd/>
            <a:tailEnd/>
          </a:ln>
        </p:spPr>
        <p:txBody>
          <a:bodyPr lIns="0" anchor="t"/>
          <a:lstStyle/>
          <a:p>
            <a:pPr indent="1588">
              <a:lnSpc>
                <a:spcPts val="2000"/>
              </a:lnSpc>
              <a:spcBef>
                <a:spcPts val="0"/>
              </a:spcBef>
              <a:buClr>
                <a:schemeClr val="tx2"/>
              </a:buClr>
              <a:buSzPct val="70000"/>
              <a:buFont typeface="Wingdings" pitchFamily="2" charset="2"/>
              <a:buNone/>
            </a:pPr>
            <a:r>
              <a:rPr lang="ja-JP" altLang="en-US" sz="1400" dirty="0">
                <a:latin typeface="Calibri" pitchFamily="34" charset="0"/>
              </a:rPr>
              <a:t>　　　　   </a:t>
            </a:r>
            <a:r>
              <a:rPr lang="en-US" altLang="ja-JP" sz="1400" dirty="0">
                <a:latin typeface="Calibri" pitchFamily="34" charset="0"/>
              </a:rPr>
              <a:t>45</a:t>
            </a:r>
            <a:r>
              <a:rPr lang="ja-JP" altLang="ja-JP" sz="1400" dirty="0">
                <a:latin typeface="Calibri" pitchFamily="34" charset="0"/>
              </a:rPr>
              <a:t>億円</a:t>
            </a:r>
            <a:r>
              <a:rPr lang="ja-JP" altLang="en-US" sz="1400" dirty="0">
                <a:latin typeface="Calibri" pitchFamily="34" charset="0"/>
              </a:rPr>
              <a:t>（</a:t>
            </a:r>
            <a:r>
              <a:rPr lang="en-US" altLang="ja-JP" sz="1400" dirty="0">
                <a:latin typeface="Calibri" pitchFamily="34" charset="0"/>
              </a:rPr>
              <a:t>R5</a:t>
            </a:r>
            <a:r>
              <a:rPr lang="ja-JP" altLang="en-US" sz="1400" dirty="0">
                <a:latin typeface="Calibri" pitchFamily="34" charset="0"/>
              </a:rPr>
              <a:t>計画）　　　</a:t>
            </a:r>
            <a:endParaRPr lang="en-US" altLang="ja-JP" sz="1400" dirty="0">
              <a:latin typeface="Calibri" pitchFamily="34" charset="0"/>
            </a:endParaRPr>
          </a:p>
          <a:p>
            <a:pPr marL="176213" indent="-176213">
              <a:lnSpc>
                <a:spcPts val="2000"/>
              </a:lnSpc>
              <a:spcBef>
                <a:spcPts val="1200"/>
              </a:spcBef>
              <a:buClr>
                <a:schemeClr val="tx2"/>
              </a:buClr>
              <a:buSzPct val="70000"/>
              <a:buFont typeface="Wingdings" pitchFamily="2" charset="2"/>
              <a:buNone/>
            </a:pPr>
            <a:r>
              <a:rPr lang="ja-JP" altLang="en-US" sz="1400" dirty="0">
                <a:latin typeface="Calibri" pitchFamily="34" charset="0"/>
              </a:rPr>
              <a:t>　　　</a:t>
            </a:r>
            <a:endParaRPr lang="en-US" altLang="ja-JP" sz="1400" dirty="0">
              <a:latin typeface="Calibri" pitchFamily="34" charset="0"/>
            </a:endParaRPr>
          </a:p>
        </p:txBody>
      </p:sp>
      <p:sp>
        <p:nvSpPr>
          <p:cNvPr id="32" name="正方形/長方形 31">
            <a:extLst>
              <a:ext uri="{FF2B5EF4-FFF2-40B4-BE49-F238E27FC236}">
                <a16:creationId xmlns:a16="http://schemas.microsoft.com/office/drawing/2014/main" id="{83375463-EBE4-44BE-9793-7183AD1C3893}"/>
              </a:ext>
            </a:extLst>
          </p:cNvPr>
          <p:cNvSpPr/>
          <p:nvPr/>
        </p:nvSpPr>
        <p:spPr>
          <a:xfrm>
            <a:off x="0" y="540000"/>
            <a:ext cx="9144000" cy="107950"/>
          </a:xfrm>
          <a:prstGeom prst="rect">
            <a:avLst/>
          </a:prstGeom>
          <a:gradFill flip="none" rotWithShape="1">
            <a:gsLst>
              <a:gs pos="3000">
                <a:srgbClr val="0070C0"/>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70000"/>
              <a:buFont typeface="Wingdings" pitchFamily="2" charset="2"/>
              <a:buNone/>
              <a:defRPr/>
            </a:pPr>
            <a:endParaRPr lang="ja-JP" altLang="en-US" dirty="0"/>
          </a:p>
        </p:txBody>
      </p:sp>
      <p:pic>
        <p:nvPicPr>
          <p:cNvPr id="33" name="図 32">
            <a:extLst>
              <a:ext uri="{FF2B5EF4-FFF2-40B4-BE49-F238E27FC236}">
                <a16:creationId xmlns:a16="http://schemas.microsoft.com/office/drawing/2014/main" id="{B1719DC7-BEBF-48FA-8663-4385B714D66A}"/>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35540" y="-64703"/>
            <a:ext cx="720561" cy="580275"/>
          </a:xfrm>
          <a:prstGeom prst="rect">
            <a:avLst/>
          </a:prstGeom>
        </p:spPr>
      </p:pic>
      <p:pic>
        <p:nvPicPr>
          <p:cNvPr id="6" name="図 5">
            <a:extLst>
              <a:ext uri="{FF2B5EF4-FFF2-40B4-BE49-F238E27FC236}">
                <a16:creationId xmlns:a16="http://schemas.microsoft.com/office/drawing/2014/main" id="{499C9011-4DE9-4269-872B-089344E80885}"/>
              </a:ext>
            </a:extLst>
          </p:cNvPr>
          <p:cNvPicPr>
            <a:picLocks noChangeAspect="1"/>
          </p:cNvPicPr>
          <p:nvPr/>
        </p:nvPicPr>
        <p:blipFill>
          <a:blip r:embed="rId4"/>
          <a:stretch>
            <a:fillRect/>
          </a:stretch>
        </p:blipFill>
        <p:spPr>
          <a:xfrm>
            <a:off x="5193568" y="1169601"/>
            <a:ext cx="3779848" cy="2737341"/>
          </a:xfrm>
          <a:prstGeom prst="rect">
            <a:avLst/>
          </a:prstGeom>
        </p:spPr>
      </p:pic>
      <p:pic>
        <p:nvPicPr>
          <p:cNvPr id="7" name="図 6">
            <a:extLst>
              <a:ext uri="{FF2B5EF4-FFF2-40B4-BE49-F238E27FC236}">
                <a16:creationId xmlns:a16="http://schemas.microsoft.com/office/drawing/2014/main" id="{31339DE4-EB4F-4503-83AC-F1B0E6132EDF}"/>
              </a:ext>
            </a:extLst>
          </p:cNvPr>
          <p:cNvPicPr>
            <a:picLocks noChangeAspect="1"/>
          </p:cNvPicPr>
          <p:nvPr/>
        </p:nvPicPr>
        <p:blipFill>
          <a:blip r:embed="rId5"/>
          <a:stretch>
            <a:fillRect/>
          </a:stretch>
        </p:blipFill>
        <p:spPr>
          <a:xfrm>
            <a:off x="5220072" y="4083634"/>
            <a:ext cx="3804234" cy="249957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xfrm>
            <a:off x="475642" y="1017781"/>
            <a:ext cx="8138744" cy="611019"/>
          </a:xfrm>
          <a:ln w="38100" cap="rnd">
            <a:prstDash val="sysDot"/>
          </a:ln>
        </p:spPr>
        <p:txBody>
          <a:bodyPr rtlCol="0">
            <a:noAutofit/>
          </a:bodyPr>
          <a:lstStyle/>
          <a:p>
            <a:pPr marL="0" indent="0">
              <a:buNone/>
              <a:defRPr/>
            </a:pPr>
            <a:r>
              <a:rPr lang="ja-JP" altLang="en-US" sz="1600" dirty="0">
                <a:latin typeface="+mj-ea"/>
                <a:ea typeface="+mj-ea"/>
              </a:rPr>
              <a:t>中古車ストックヤード事業、シャーシプール事業など既存事業を拡充</a:t>
            </a:r>
          </a:p>
          <a:p>
            <a:pPr marL="0" indent="0">
              <a:buFont typeface="Arial" charset="0"/>
              <a:buNone/>
              <a:defRPr/>
            </a:pPr>
            <a:r>
              <a:rPr lang="ja-JP" altLang="en-US" sz="1600" dirty="0">
                <a:latin typeface="+mj-ea"/>
                <a:ea typeface="+mj-ea"/>
              </a:rPr>
              <a:t>汐見５号岸壁を港湾運営会社範囲に編入</a:t>
            </a:r>
          </a:p>
        </p:txBody>
      </p:sp>
      <p:sp>
        <p:nvSpPr>
          <p:cNvPr id="2" name="スライド番号プレースホルダー 1"/>
          <p:cNvSpPr>
            <a:spLocks noGrp="1"/>
          </p:cNvSpPr>
          <p:nvPr>
            <p:ph type="sldNum" sz="quarter" idx="12"/>
          </p:nvPr>
        </p:nvSpPr>
        <p:spPr>
          <a:xfrm>
            <a:off x="6830888" y="6545237"/>
            <a:ext cx="2133600" cy="196131"/>
          </a:xfrm>
        </p:spPr>
        <p:txBody>
          <a:bodyPr/>
          <a:lstStyle/>
          <a:p>
            <a:pPr>
              <a:defRPr/>
            </a:pPr>
            <a:fld id="{8F9CE8DB-8B58-4627-BC59-9A2C331AC007}" type="slidenum">
              <a:rPr lang="en-US" altLang="ja-JP" sz="1800" smtClean="0"/>
              <a:pPr>
                <a:defRPr/>
              </a:pPr>
              <a:t>4</a:t>
            </a:fld>
            <a:endParaRPr lang="en-US" altLang="ja-JP" sz="1800" dirty="0"/>
          </a:p>
        </p:txBody>
      </p:sp>
      <p:sp>
        <p:nvSpPr>
          <p:cNvPr id="8" name="Rectangle 9"/>
          <p:cNvSpPr txBox="1">
            <a:spLocks noChangeArrowheads="1"/>
          </p:cNvSpPr>
          <p:nvPr/>
        </p:nvSpPr>
        <p:spPr bwMode="auto">
          <a:xfrm>
            <a:off x="-143883" y="620739"/>
            <a:ext cx="4788024" cy="504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o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eaLnBrk="1" fontAlgn="auto" hangingPunct="1">
              <a:spcAft>
                <a:spcPts val="0"/>
              </a:spcAft>
              <a:buClr>
                <a:schemeClr val="tx2"/>
              </a:buClr>
              <a:buSzPct val="70000"/>
              <a:buFont typeface="Wingdings" pitchFamily="2" charset="2"/>
              <a:buNone/>
              <a:defRPr/>
            </a:pPr>
            <a:r>
              <a:rPr lang="ja-JP" altLang="en-US" sz="2400" dirty="0">
                <a:latin typeface="+mn-ea"/>
                <a:ea typeface="+mn-ea"/>
              </a:rPr>
              <a:t>　</a:t>
            </a:r>
            <a:r>
              <a:rPr lang="en-US" altLang="ja-JP" sz="2400" dirty="0">
                <a:latin typeface="+mn-ea"/>
                <a:ea typeface="+mn-ea"/>
              </a:rPr>
              <a:t>(2-1</a:t>
            </a:r>
            <a:r>
              <a:rPr lang="ja-JP" altLang="en-US" sz="2400" dirty="0">
                <a:latin typeface="+mn-ea"/>
                <a:ea typeface="+mn-ea"/>
              </a:rPr>
              <a:t>） 事業運営　</a:t>
            </a:r>
            <a:r>
              <a:rPr lang="ja-JP" altLang="en-US" sz="1800" dirty="0">
                <a:latin typeface="+mn-ea"/>
                <a:ea typeface="+mn-ea"/>
              </a:rPr>
              <a:t>≪経営基盤強化≫</a:t>
            </a:r>
          </a:p>
        </p:txBody>
      </p:sp>
      <p:sp>
        <p:nvSpPr>
          <p:cNvPr id="9" name="Rectangle 3"/>
          <p:cNvSpPr txBox="1">
            <a:spLocks noChangeArrowheads="1"/>
          </p:cNvSpPr>
          <p:nvPr/>
        </p:nvSpPr>
        <p:spPr bwMode="auto">
          <a:xfrm>
            <a:off x="286645" y="4607352"/>
            <a:ext cx="4338696" cy="504006"/>
          </a:xfrm>
          <a:prstGeom prst="rect">
            <a:avLst/>
          </a:prstGeom>
          <a:noFill/>
          <a:ln w="38100" cap="rnd">
            <a:noFill/>
            <a:prstDash val="sysDot"/>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66700" indent="-266700">
              <a:lnSpc>
                <a:spcPts val="1200"/>
              </a:lnSpc>
              <a:buNone/>
              <a:defRPr/>
            </a:pPr>
            <a:r>
              <a:rPr lang="ja-JP" altLang="en-US" sz="1200" dirty="0">
                <a:solidFill>
                  <a:srgbClr val="FF0000"/>
                </a:solidFill>
                <a:latin typeface="+mj-ea"/>
                <a:ea typeface="+mj-ea"/>
              </a:rPr>
              <a:t>☛</a:t>
            </a:r>
            <a:r>
              <a:rPr lang="ja-JP" altLang="en-US" sz="1200" dirty="0">
                <a:latin typeface="+mj-ea"/>
                <a:ea typeface="+mj-ea"/>
              </a:rPr>
              <a:t>　新たに</a:t>
            </a:r>
            <a:r>
              <a:rPr lang="ja-JP" altLang="ja-JP" sz="1200" dirty="0">
                <a:latin typeface="+mj-ea"/>
                <a:ea typeface="+mj-ea"/>
              </a:rPr>
              <a:t>夕凪</a:t>
            </a:r>
            <a:r>
              <a:rPr lang="ja-JP" altLang="en-US" sz="1200" dirty="0">
                <a:latin typeface="+mj-ea"/>
                <a:ea typeface="+mj-ea"/>
              </a:rPr>
              <a:t>８、９、１１</a:t>
            </a:r>
            <a:r>
              <a:rPr lang="ja-JP" altLang="ja-JP" sz="1200" dirty="0">
                <a:latin typeface="+mj-ea"/>
                <a:ea typeface="+mj-ea"/>
              </a:rPr>
              <a:t>期ヤードを整備し、堺泉北港における</a:t>
            </a:r>
            <a:endParaRPr lang="en-US" altLang="ja-JP" sz="1200" dirty="0">
              <a:latin typeface="+mj-ea"/>
              <a:ea typeface="+mj-ea"/>
            </a:endParaRPr>
          </a:p>
          <a:p>
            <a:pPr marL="266700" indent="-266700">
              <a:lnSpc>
                <a:spcPts val="1200"/>
              </a:lnSpc>
              <a:buNone/>
              <a:defRPr/>
            </a:pPr>
            <a:r>
              <a:rPr lang="en-US" altLang="ja-JP" sz="1200" dirty="0">
                <a:latin typeface="+mj-ea"/>
                <a:ea typeface="+mj-ea"/>
              </a:rPr>
              <a:t>      </a:t>
            </a:r>
            <a:r>
              <a:rPr lang="ja-JP" altLang="en-US" sz="1200" dirty="0">
                <a:latin typeface="+mj-ea"/>
                <a:ea typeface="+mj-ea"/>
              </a:rPr>
              <a:t>輸出事業者の多様なニーズへの対応・強化を実施</a:t>
            </a:r>
          </a:p>
        </p:txBody>
      </p:sp>
      <p:sp>
        <p:nvSpPr>
          <p:cNvPr id="11" name="Rectangle 3">
            <a:extLst>
              <a:ext uri="{FF2B5EF4-FFF2-40B4-BE49-F238E27FC236}">
                <a16:creationId xmlns:a16="http://schemas.microsoft.com/office/drawing/2014/main" id="{5282E092-07C5-4916-88C4-851D3B73C60C}"/>
              </a:ext>
            </a:extLst>
          </p:cNvPr>
          <p:cNvSpPr txBox="1">
            <a:spLocks noChangeArrowheads="1"/>
          </p:cNvSpPr>
          <p:nvPr/>
        </p:nvSpPr>
        <p:spPr bwMode="auto">
          <a:xfrm>
            <a:off x="342540" y="4410937"/>
            <a:ext cx="4248000" cy="216000"/>
          </a:xfrm>
          <a:prstGeom prst="rect">
            <a:avLst/>
          </a:prstGeom>
          <a:solidFill>
            <a:schemeClr val="accent1">
              <a:lumMod val="75000"/>
            </a:schemeClr>
          </a:solidFill>
          <a:ln w="38100" cap="rnd">
            <a:noFill/>
            <a:prstDash val="sysDot"/>
            <a:miter lim="800000"/>
            <a:headEnd/>
            <a:tailEnd/>
          </a:ln>
        </p:spPr>
        <p:txBody>
          <a:bodyPr vert="horz" wrap="square" lIns="91440" tIns="36000" rIns="91440" bIns="3600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65113" indent="-265113">
              <a:buNone/>
              <a:defRPr/>
            </a:pPr>
            <a:r>
              <a:rPr lang="ja-JP" altLang="en-US" sz="1100" b="1">
                <a:solidFill>
                  <a:schemeClr val="bg1"/>
                </a:solidFill>
              </a:rPr>
              <a:t>保管ヤード事業</a:t>
            </a:r>
            <a:endParaRPr lang="ja-JP" altLang="en-US" sz="1100" b="1" dirty="0">
              <a:solidFill>
                <a:schemeClr val="bg1"/>
              </a:solidFill>
              <a:latin typeface="ＭＳ ゴシック" pitchFamily="49" charset="-128"/>
              <a:ea typeface="ＭＳ ゴシック" pitchFamily="49" charset="-128"/>
            </a:endParaRPr>
          </a:p>
        </p:txBody>
      </p:sp>
      <p:sp>
        <p:nvSpPr>
          <p:cNvPr id="12" name="Rectangle 3">
            <a:extLst>
              <a:ext uri="{FF2B5EF4-FFF2-40B4-BE49-F238E27FC236}">
                <a16:creationId xmlns:a16="http://schemas.microsoft.com/office/drawing/2014/main" id="{C099D4C4-85AA-43CC-A05B-95C67978DB48}"/>
              </a:ext>
            </a:extLst>
          </p:cNvPr>
          <p:cNvSpPr txBox="1">
            <a:spLocks noChangeArrowheads="1"/>
          </p:cNvSpPr>
          <p:nvPr/>
        </p:nvSpPr>
        <p:spPr bwMode="auto">
          <a:xfrm>
            <a:off x="290843" y="3960389"/>
            <a:ext cx="4297677" cy="430889"/>
          </a:xfrm>
          <a:prstGeom prst="rect">
            <a:avLst/>
          </a:prstGeom>
          <a:noFill/>
          <a:ln w="38100" cap="rnd">
            <a:noFill/>
            <a:prstDash val="sysDot"/>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66700" indent="-266700">
              <a:buNone/>
              <a:defRPr/>
            </a:pPr>
            <a:r>
              <a:rPr lang="ja-JP" altLang="en-US" sz="1200" dirty="0">
                <a:solidFill>
                  <a:srgbClr val="FF0000"/>
                </a:solidFill>
                <a:latin typeface="+mj-ea"/>
                <a:ea typeface="+mj-ea"/>
              </a:rPr>
              <a:t>☛</a:t>
            </a:r>
            <a:r>
              <a:rPr lang="ja-JP" altLang="en-US" sz="1200" dirty="0">
                <a:latin typeface="+mj-ea"/>
                <a:ea typeface="+mj-ea"/>
              </a:rPr>
              <a:t>　上屋附属事務所の女性トイレの設置や施設改善等を進め、衛生的で明るく安全な施設を提供し、港湾就労環境の改善</a:t>
            </a:r>
            <a:endParaRPr lang="en-US" altLang="ja-JP" sz="1200" dirty="0">
              <a:latin typeface="+mj-ea"/>
              <a:ea typeface="+mj-ea"/>
            </a:endParaRPr>
          </a:p>
        </p:txBody>
      </p:sp>
      <p:sp>
        <p:nvSpPr>
          <p:cNvPr id="14" name="Rectangle 3">
            <a:extLst>
              <a:ext uri="{FF2B5EF4-FFF2-40B4-BE49-F238E27FC236}">
                <a16:creationId xmlns:a16="http://schemas.microsoft.com/office/drawing/2014/main" id="{481FBBF5-3901-4698-AEAA-178EC1D6782D}"/>
              </a:ext>
            </a:extLst>
          </p:cNvPr>
          <p:cNvSpPr txBox="1">
            <a:spLocks noChangeArrowheads="1"/>
          </p:cNvSpPr>
          <p:nvPr/>
        </p:nvSpPr>
        <p:spPr bwMode="auto">
          <a:xfrm>
            <a:off x="331544" y="3783306"/>
            <a:ext cx="4248000" cy="216000"/>
          </a:xfrm>
          <a:prstGeom prst="rect">
            <a:avLst/>
          </a:prstGeom>
          <a:solidFill>
            <a:schemeClr val="accent1">
              <a:lumMod val="75000"/>
            </a:schemeClr>
          </a:solidFill>
          <a:ln w="38100" cap="rnd">
            <a:noFill/>
            <a:prstDash val="sysDot"/>
            <a:miter lim="800000"/>
            <a:headEnd/>
            <a:tailEnd/>
          </a:ln>
        </p:spPr>
        <p:txBody>
          <a:bodyPr vert="horz" wrap="square" lIns="91440" tIns="36000" rIns="91440" bIns="3600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65113" indent="-265113">
              <a:buFont typeface="Arial" charset="0"/>
              <a:buNone/>
              <a:defRPr/>
            </a:pPr>
            <a:r>
              <a:rPr lang="ja-JP" altLang="en-US" sz="1100" b="1" dirty="0">
                <a:solidFill>
                  <a:schemeClr val="bg1"/>
                </a:solidFill>
                <a:latin typeface="+mj-ea"/>
                <a:ea typeface="+mj-ea"/>
              </a:rPr>
              <a:t>上　屋　賃　貸　事　業</a:t>
            </a:r>
          </a:p>
        </p:txBody>
      </p:sp>
      <p:sp>
        <p:nvSpPr>
          <p:cNvPr id="17" name="Rectangle 3">
            <a:extLst>
              <a:ext uri="{FF2B5EF4-FFF2-40B4-BE49-F238E27FC236}">
                <a16:creationId xmlns:a16="http://schemas.microsoft.com/office/drawing/2014/main" id="{AD9315F0-65EF-40DF-A0D8-39BB9F66AC39}"/>
              </a:ext>
            </a:extLst>
          </p:cNvPr>
          <p:cNvSpPr txBox="1">
            <a:spLocks noChangeArrowheads="1"/>
          </p:cNvSpPr>
          <p:nvPr/>
        </p:nvSpPr>
        <p:spPr bwMode="auto">
          <a:xfrm>
            <a:off x="331544" y="4996667"/>
            <a:ext cx="4248000" cy="216000"/>
          </a:xfrm>
          <a:prstGeom prst="rect">
            <a:avLst/>
          </a:prstGeom>
          <a:solidFill>
            <a:schemeClr val="accent1">
              <a:lumMod val="75000"/>
            </a:schemeClr>
          </a:solidFill>
          <a:ln w="38100" cap="rnd">
            <a:noFill/>
            <a:prstDash val="sysDot"/>
            <a:miter lim="800000"/>
            <a:headEnd/>
            <a:tailEnd/>
          </a:ln>
        </p:spPr>
        <p:txBody>
          <a:bodyPr vert="horz" wrap="square" lIns="91440" tIns="36000" rIns="91440" bIns="3600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65113" indent="-265113">
              <a:buFont typeface="Arial" charset="0"/>
              <a:buNone/>
              <a:defRPr/>
            </a:pPr>
            <a:r>
              <a:rPr lang="ja-JP" altLang="en-US" sz="1100" b="1" dirty="0">
                <a:solidFill>
                  <a:schemeClr val="bg1"/>
                </a:solidFill>
                <a:latin typeface="+mj-ea"/>
                <a:ea typeface="+mj-ea"/>
              </a:rPr>
              <a:t>青　果　事　業</a:t>
            </a:r>
          </a:p>
        </p:txBody>
      </p:sp>
      <p:sp>
        <p:nvSpPr>
          <p:cNvPr id="18" name="Rectangle 3">
            <a:extLst>
              <a:ext uri="{FF2B5EF4-FFF2-40B4-BE49-F238E27FC236}">
                <a16:creationId xmlns:a16="http://schemas.microsoft.com/office/drawing/2014/main" id="{5734ADB5-57A4-4201-A04F-96EA8C0A4A7F}"/>
              </a:ext>
            </a:extLst>
          </p:cNvPr>
          <p:cNvSpPr txBox="1">
            <a:spLocks noChangeArrowheads="1"/>
          </p:cNvSpPr>
          <p:nvPr/>
        </p:nvSpPr>
        <p:spPr bwMode="auto">
          <a:xfrm>
            <a:off x="303822" y="1844824"/>
            <a:ext cx="4443603" cy="1900271"/>
          </a:xfrm>
          <a:prstGeom prst="rect">
            <a:avLst/>
          </a:prstGeom>
          <a:noFill/>
          <a:ln w="38100" cap="rnd">
            <a:noFill/>
            <a:prstDash val="sysDot"/>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2563" indent="-182563">
              <a:lnSpc>
                <a:spcPts val="1100"/>
              </a:lnSpc>
              <a:buNone/>
              <a:defRPr/>
            </a:pPr>
            <a:r>
              <a:rPr lang="ja-JP" altLang="en-US" sz="1200" dirty="0">
                <a:solidFill>
                  <a:srgbClr val="FF0000"/>
                </a:solidFill>
                <a:latin typeface="+mj-ea"/>
                <a:ea typeface="+mj-ea"/>
              </a:rPr>
              <a:t>☛</a:t>
            </a:r>
            <a:r>
              <a:rPr lang="ja-JP" altLang="en-US" sz="1200" dirty="0">
                <a:latin typeface="+mj-ea"/>
                <a:ea typeface="+mj-ea"/>
              </a:rPr>
              <a:t>　港湾計画に位置付けされた供用中の岸壁はすべて運営し、経</a:t>
            </a:r>
            <a:endParaRPr lang="en-US" altLang="ja-JP" sz="1200" dirty="0">
              <a:latin typeface="+mj-ea"/>
              <a:ea typeface="+mj-ea"/>
            </a:endParaRPr>
          </a:p>
          <a:p>
            <a:pPr marL="182563" indent="-182563">
              <a:lnSpc>
                <a:spcPts val="1100"/>
              </a:lnSpc>
              <a:buNone/>
              <a:defRPr/>
            </a:pPr>
            <a:r>
              <a:rPr lang="ja-JP" altLang="en-US" sz="1200" dirty="0">
                <a:latin typeface="+mj-ea"/>
                <a:ea typeface="+mj-ea"/>
              </a:rPr>
              <a:t>　　 営基盤のさらなる強化</a:t>
            </a:r>
            <a:endParaRPr lang="en-US" altLang="ja-JP" sz="1200" dirty="0">
              <a:latin typeface="+mj-ea"/>
              <a:ea typeface="+mj-ea"/>
            </a:endParaRPr>
          </a:p>
          <a:p>
            <a:pPr marL="263525" indent="-263525">
              <a:lnSpc>
                <a:spcPts val="1100"/>
              </a:lnSpc>
              <a:buNone/>
              <a:defRPr/>
            </a:pPr>
            <a:r>
              <a:rPr lang="ja-JP" altLang="en-US" sz="1200" dirty="0">
                <a:solidFill>
                  <a:srgbClr val="FF0000"/>
                </a:solidFill>
                <a:latin typeface="+mj-ea"/>
                <a:ea typeface="+mj-ea"/>
              </a:rPr>
              <a:t>☛</a:t>
            </a:r>
            <a:r>
              <a:rPr lang="ja-JP" altLang="en-US" sz="1200" dirty="0">
                <a:latin typeface="+mj-ea"/>
                <a:ea typeface="+mj-ea"/>
              </a:rPr>
              <a:t>　ニュージーランド・オーストラリアへの海外プロモーションを行う</a:t>
            </a:r>
            <a:endParaRPr lang="en-US" altLang="ja-JP" sz="1200" dirty="0">
              <a:latin typeface="+mj-ea"/>
              <a:ea typeface="+mj-ea"/>
            </a:endParaRPr>
          </a:p>
          <a:p>
            <a:pPr marL="263525" indent="-263525">
              <a:lnSpc>
                <a:spcPts val="1100"/>
              </a:lnSpc>
              <a:buNone/>
              <a:defRPr/>
            </a:pPr>
            <a:r>
              <a:rPr lang="en-US" altLang="ja-JP" sz="1200" dirty="0">
                <a:latin typeface="+mj-ea"/>
                <a:ea typeface="+mj-ea"/>
              </a:rPr>
              <a:t>      </a:t>
            </a:r>
            <a:r>
              <a:rPr lang="ja-JP" altLang="en-US" sz="1200" dirty="0">
                <a:latin typeface="+mj-ea"/>
                <a:ea typeface="+mj-ea"/>
              </a:rPr>
              <a:t>など、積極的なポートセールスを継続的に展開</a:t>
            </a:r>
            <a:endParaRPr lang="en-US" altLang="ja-JP" sz="1200" dirty="0">
              <a:latin typeface="+mj-ea"/>
              <a:ea typeface="+mj-ea"/>
            </a:endParaRPr>
          </a:p>
          <a:p>
            <a:pPr marL="263525" indent="-263525">
              <a:lnSpc>
                <a:spcPts val="1100"/>
              </a:lnSpc>
              <a:buNone/>
              <a:defRPr/>
            </a:pPr>
            <a:r>
              <a:rPr lang="ja-JP" altLang="en-US" sz="1200" dirty="0">
                <a:solidFill>
                  <a:srgbClr val="FF0000"/>
                </a:solidFill>
                <a:latin typeface="+mj-ea"/>
                <a:ea typeface="+mj-ea"/>
              </a:rPr>
              <a:t>☛</a:t>
            </a:r>
            <a:r>
              <a:rPr lang="ja-JP" altLang="en-US" sz="1200" dirty="0">
                <a:latin typeface="+mj-ea"/>
                <a:ea typeface="+mj-ea"/>
              </a:rPr>
              <a:t>　コンテナ貨物の新たな商材の確保に注力</a:t>
            </a:r>
            <a:endParaRPr lang="en-US" altLang="ja-JP" sz="1200" dirty="0">
              <a:latin typeface="+mj-ea"/>
              <a:ea typeface="+mj-ea"/>
            </a:endParaRPr>
          </a:p>
          <a:p>
            <a:pPr marL="263525" indent="-263525">
              <a:lnSpc>
                <a:spcPts val="1100"/>
              </a:lnSpc>
              <a:buNone/>
              <a:defRPr/>
            </a:pPr>
            <a:r>
              <a:rPr lang="ja-JP" altLang="en-US" sz="1200" dirty="0">
                <a:solidFill>
                  <a:srgbClr val="FF0000"/>
                </a:solidFill>
                <a:latin typeface="+mj-ea"/>
                <a:ea typeface="+mj-ea"/>
              </a:rPr>
              <a:t>☛</a:t>
            </a:r>
            <a:r>
              <a:rPr lang="ja-JP" altLang="en-US" sz="1200" dirty="0">
                <a:latin typeface="+mj-ea"/>
                <a:ea typeface="+mj-ea"/>
              </a:rPr>
              <a:t>　老朽化した荷役機械ストラドルキャリアの更新</a:t>
            </a:r>
            <a:endParaRPr lang="en-US" altLang="ja-JP" sz="1200" dirty="0">
              <a:latin typeface="+mj-ea"/>
              <a:ea typeface="+mj-ea"/>
            </a:endParaRPr>
          </a:p>
          <a:p>
            <a:pPr marL="263525" indent="-263525">
              <a:lnSpc>
                <a:spcPts val="1100"/>
              </a:lnSpc>
              <a:buNone/>
              <a:defRPr/>
            </a:pPr>
            <a:r>
              <a:rPr lang="ja-JP" altLang="en-US" sz="1200" dirty="0">
                <a:solidFill>
                  <a:srgbClr val="FF0000"/>
                </a:solidFill>
                <a:latin typeface="+mj-ea"/>
                <a:ea typeface="+mj-ea"/>
              </a:rPr>
              <a:t>☛</a:t>
            </a:r>
            <a:r>
              <a:rPr lang="ja-JP" altLang="en-US" sz="1200" dirty="0">
                <a:latin typeface="+mj-ea"/>
                <a:ea typeface="+mj-ea"/>
              </a:rPr>
              <a:t>　内航フェリー活性化を図るため、関係者と共同プロモーションを</a:t>
            </a:r>
            <a:endParaRPr lang="en-US" altLang="ja-JP" sz="1200" dirty="0">
              <a:latin typeface="+mj-ea"/>
              <a:ea typeface="+mj-ea"/>
            </a:endParaRPr>
          </a:p>
          <a:p>
            <a:pPr marL="263525" indent="-263525">
              <a:lnSpc>
                <a:spcPts val="1100"/>
              </a:lnSpc>
              <a:buNone/>
              <a:defRPr/>
            </a:pPr>
            <a:r>
              <a:rPr lang="en-US" altLang="ja-JP" sz="1200" dirty="0">
                <a:latin typeface="+mj-ea"/>
                <a:ea typeface="+mj-ea"/>
              </a:rPr>
              <a:t>     </a:t>
            </a:r>
            <a:r>
              <a:rPr lang="ja-JP" altLang="en-US" sz="1200" dirty="0">
                <a:latin typeface="+mj-ea"/>
                <a:ea typeface="+mj-ea"/>
              </a:rPr>
              <a:t>実施</a:t>
            </a:r>
            <a:endParaRPr lang="en-US" altLang="ja-JP" sz="1200" dirty="0">
              <a:latin typeface="+mj-ea"/>
              <a:ea typeface="+mj-ea"/>
            </a:endParaRPr>
          </a:p>
          <a:p>
            <a:pPr marL="263525" indent="-263525">
              <a:lnSpc>
                <a:spcPts val="1100"/>
              </a:lnSpc>
              <a:buNone/>
              <a:defRPr/>
            </a:pPr>
            <a:r>
              <a:rPr lang="ja-JP" altLang="en-US" sz="1200" dirty="0">
                <a:latin typeface="+mj-ea"/>
                <a:ea typeface="+mj-ea"/>
              </a:rPr>
              <a:t>　　　 </a:t>
            </a:r>
            <a:r>
              <a:rPr lang="en-US" altLang="ja-JP" sz="1200" dirty="0">
                <a:latin typeface="+mj-ea"/>
                <a:ea typeface="+mj-ea"/>
              </a:rPr>
              <a:t>【</a:t>
            </a:r>
            <a:r>
              <a:rPr lang="ja-JP" altLang="en-US" sz="1200" dirty="0">
                <a:latin typeface="+mj-ea"/>
                <a:ea typeface="+mj-ea"/>
              </a:rPr>
              <a:t>航路誘致の取り組み（実績）</a:t>
            </a:r>
            <a:r>
              <a:rPr lang="en-US" altLang="ja-JP" sz="1200" dirty="0">
                <a:latin typeface="+mj-ea"/>
                <a:ea typeface="+mj-ea"/>
              </a:rPr>
              <a:t>】</a:t>
            </a:r>
          </a:p>
          <a:p>
            <a:pPr marL="447675" indent="0">
              <a:lnSpc>
                <a:spcPts val="1100"/>
              </a:lnSpc>
              <a:buFont typeface="Wingdings" panose="05000000000000000000" pitchFamily="2" charset="2"/>
              <a:buChar char="Ø"/>
              <a:defRPr/>
            </a:pPr>
            <a:r>
              <a:rPr lang="ja-JP" altLang="en-US" sz="1100" dirty="0">
                <a:latin typeface="+mj-ea"/>
                <a:ea typeface="+mj-ea"/>
              </a:rPr>
              <a:t>　中古車　南米</a:t>
            </a:r>
            <a:r>
              <a:rPr lang="en-US" altLang="ja-JP" sz="1100" dirty="0">
                <a:latin typeface="+mj-ea"/>
                <a:ea typeface="+mj-ea"/>
              </a:rPr>
              <a:t>/</a:t>
            </a:r>
            <a:r>
              <a:rPr lang="ja-JP" altLang="en-US" sz="1100" dirty="0">
                <a:latin typeface="+mj-ea"/>
                <a:ea typeface="+mj-ea"/>
              </a:rPr>
              <a:t>チリ</a:t>
            </a:r>
            <a:r>
              <a:rPr lang="en-US" altLang="ja-JP" sz="1100" dirty="0">
                <a:latin typeface="+mj-ea"/>
                <a:ea typeface="+mj-ea"/>
              </a:rPr>
              <a:t>(R3</a:t>
            </a:r>
            <a:r>
              <a:rPr lang="ja-JP" altLang="en-US" sz="1100" dirty="0">
                <a:latin typeface="+mj-ea"/>
                <a:ea typeface="+mj-ea"/>
              </a:rPr>
              <a:t>～</a:t>
            </a:r>
            <a:r>
              <a:rPr lang="en-US" altLang="ja-JP" sz="1100" dirty="0">
                <a:latin typeface="+mj-ea"/>
                <a:ea typeface="+mj-ea"/>
              </a:rPr>
              <a:t>)</a:t>
            </a:r>
            <a:r>
              <a:rPr lang="ja-JP" altLang="en-US" sz="1100" dirty="0">
                <a:latin typeface="+mj-ea"/>
                <a:ea typeface="+mj-ea"/>
              </a:rPr>
              <a:t>、オセアニア</a:t>
            </a:r>
            <a:r>
              <a:rPr lang="en-US" altLang="ja-JP" sz="1100" dirty="0">
                <a:latin typeface="+mj-ea"/>
                <a:ea typeface="+mj-ea"/>
              </a:rPr>
              <a:t>/</a:t>
            </a:r>
            <a:r>
              <a:rPr lang="ja-JP" altLang="en-US" sz="1100" dirty="0">
                <a:latin typeface="+mj-ea"/>
                <a:ea typeface="+mj-ea"/>
              </a:rPr>
              <a:t>豪州</a:t>
            </a:r>
            <a:r>
              <a:rPr lang="en-US" altLang="ja-JP" sz="1100" dirty="0">
                <a:latin typeface="+mj-ea"/>
                <a:ea typeface="+mj-ea"/>
              </a:rPr>
              <a:t>(R4</a:t>
            </a:r>
            <a:r>
              <a:rPr lang="ja-JP" altLang="en-US" sz="1100" dirty="0">
                <a:latin typeface="+mj-ea"/>
                <a:ea typeface="+mj-ea"/>
              </a:rPr>
              <a:t>～</a:t>
            </a:r>
            <a:r>
              <a:rPr lang="en-US" altLang="ja-JP" sz="1100" dirty="0">
                <a:latin typeface="+mj-ea"/>
                <a:ea typeface="+mj-ea"/>
              </a:rPr>
              <a:t>)</a:t>
            </a:r>
            <a:r>
              <a:rPr lang="ja-JP" altLang="en-US" sz="1100" dirty="0">
                <a:latin typeface="+mj-ea"/>
                <a:ea typeface="+mj-ea"/>
              </a:rPr>
              <a:t>　　　</a:t>
            </a:r>
            <a:endParaRPr lang="en-US" altLang="ja-JP" sz="1100" dirty="0">
              <a:latin typeface="+mj-ea"/>
              <a:ea typeface="+mj-ea"/>
            </a:endParaRPr>
          </a:p>
          <a:p>
            <a:pPr marL="447675" indent="0">
              <a:lnSpc>
                <a:spcPts val="1100"/>
              </a:lnSpc>
              <a:buFont typeface="Wingdings" panose="05000000000000000000" pitchFamily="2" charset="2"/>
              <a:buChar char="Ø"/>
              <a:defRPr/>
            </a:pPr>
            <a:r>
              <a:rPr lang="ja-JP" altLang="en-US" sz="1100" dirty="0">
                <a:latin typeface="+mj-ea"/>
                <a:ea typeface="+mj-ea"/>
              </a:rPr>
              <a:t>　コンテナ　内航フィーダー船</a:t>
            </a:r>
            <a:r>
              <a:rPr lang="en-US" altLang="ja-JP" sz="1100" dirty="0">
                <a:latin typeface="+mj-ea"/>
                <a:ea typeface="+mj-ea"/>
              </a:rPr>
              <a:t>/</a:t>
            </a:r>
            <a:r>
              <a:rPr lang="ja-JP" altLang="en-US" sz="1100" dirty="0">
                <a:latin typeface="+mj-ea"/>
                <a:ea typeface="+mj-ea"/>
              </a:rPr>
              <a:t>「堺泉北港～神戸港間」（</a:t>
            </a:r>
            <a:r>
              <a:rPr lang="en-US" altLang="ja-JP" sz="1100" dirty="0">
                <a:latin typeface="+mj-ea"/>
                <a:ea typeface="+mj-ea"/>
              </a:rPr>
              <a:t>R4</a:t>
            </a:r>
            <a:r>
              <a:rPr lang="ja-JP" altLang="en-US" sz="1100" dirty="0">
                <a:latin typeface="+mj-ea"/>
                <a:ea typeface="+mj-ea"/>
              </a:rPr>
              <a:t>～）</a:t>
            </a:r>
            <a:endParaRPr lang="en-US" altLang="ja-JP" sz="1100" dirty="0">
              <a:latin typeface="+mj-ea"/>
              <a:ea typeface="+mj-ea"/>
            </a:endParaRPr>
          </a:p>
        </p:txBody>
      </p:sp>
      <p:sp>
        <p:nvSpPr>
          <p:cNvPr id="19" name="Rectangle 3">
            <a:extLst>
              <a:ext uri="{FF2B5EF4-FFF2-40B4-BE49-F238E27FC236}">
                <a16:creationId xmlns:a16="http://schemas.microsoft.com/office/drawing/2014/main" id="{79C027AE-30F0-4C14-B653-F790C3A7BFFA}"/>
              </a:ext>
            </a:extLst>
          </p:cNvPr>
          <p:cNvSpPr txBox="1">
            <a:spLocks noChangeArrowheads="1"/>
          </p:cNvSpPr>
          <p:nvPr/>
        </p:nvSpPr>
        <p:spPr bwMode="auto">
          <a:xfrm>
            <a:off x="342540" y="1628800"/>
            <a:ext cx="4248000" cy="216000"/>
          </a:xfrm>
          <a:prstGeom prst="rect">
            <a:avLst/>
          </a:prstGeom>
          <a:solidFill>
            <a:schemeClr val="accent1">
              <a:lumMod val="75000"/>
            </a:schemeClr>
          </a:solidFill>
          <a:ln w="38100" cap="rnd">
            <a:noFill/>
            <a:prstDash val="sysDot"/>
            <a:miter lim="800000"/>
            <a:headEnd/>
            <a:tailEnd/>
          </a:ln>
        </p:spPr>
        <p:txBody>
          <a:bodyPr vert="horz" wrap="square" lIns="91440" tIns="36000" rIns="91440" bIns="3600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65113" indent="-265113">
              <a:buFont typeface="Arial" charset="0"/>
              <a:buNone/>
              <a:defRPr/>
            </a:pPr>
            <a:r>
              <a:rPr lang="ja-JP" altLang="en-US" sz="1100" b="1" dirty="0">
                <a:solidFill>
                  <a:schemeClr val="bg1"/>
                </a:solidFill>
                <a:latin typeface="+mj-ea"/>
                <a:ea typeface="+mj-ea"/>
              </a:rPr>
              <a:t>埠　頭　運　営　事　業</a:t>
            </a:r>
          </a:p>
        </p:txBody>
      </p:sp>
      <p:sp>
        <p:nvSpPr>
          <p:cNvPr id="20" name="Rectangle 3">
            <a:extLst>
              <a:ext uri="{FF2B5EF4-FFF2-40B4-BE49-F238E27FC236}">
                <a16:creationId xmlns:a16="http://schemas.microsoft.com/office/drawing/2014/main" id="{AC7D792A-C978-49C4-A03F-C9840CD39737}"/>
              </a:ext>
            </a:extLst>
          </p:cNvPr>
          <p:cNvSpPr txBox="1">
            <a:spLocks noChangeArrowheads="1"/>
          </p:cNvSpPr>
          <p:nvPr/>
        </p:nvSpPr>
        <p:spPr bwMode="auto">
          <a:xfrm>
            <a:off x="248675" y="5817458"/>
            <a:ext cx="4395465" cy="518036"/>
          </a:xfrm>
          <a:prstGeom prst="rect">
            <a:avLst/>
          </a:prstGeom>
          <a:noFill/>
          <a:ln w="38100" cap="rnd">
            <a:noFill/>
            <a:prstDash val="sysDot"/>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66700" indent="-266700">
              <a:lnSpc>
                <a:spcPts val="1200"/>
              </a:lnSpc>
              <a:buNone/>
              <a:defRPr/>
            </a:pPr>
            <a:r>
              <a:rPr lang="ja-JP" altLang="en-US" sz="1200" dirty="0">
                <a:solidFill>
                  <a:srgbClr val="FF0000"/>
                </a:solidFill>
                <a:latin typeface="+mj-ea"/>
                <a:ea typeface="+mj-ea"/>
              </a:rPr>
              <a:t>☛　</a:t>
            </a:r>
            <a:r>
              <a:rPr lang="ja-JP" altLang="ja-JP" sz="1200" dirty="0">
                <a:latin typeface="+mj-ea"/>
                <a:ea typeface="+mj-ea"/>
              </a:rPr>
              <a:t>環境負荷</a:t>
            </a:r>
            <a:r>
              <a:rPr lang="ja-JP" altLang="en-US" sz="1200" dirty="0">
                <a:latin typeface="+mj-ea"/>
                <a:ea typeface="+mj-ea"/>
              </a:rPr>
              <a:t>の</a:t>
            </a:r>
            <a:r>
              <a:rPr lang="ja-JP" altLang="ja-JP" sz="1200" dirty="0">
                <a:latin typeface="+mj-ea"/>
                <a:ea typeface="+mj-ea"/>
              </a:rPr>
              <a:t>軽減</a:t>
            </a:r>
            <a:r>
              <a:rPr lang="ja-JP" altLang="en-US" sz="1200" dirty="0">
                <a:latin typeface="+mj-ea"/>
                <a:ea typeface="+mj-ea"/>
              </a:rPr>
              <a:t>に対する</a:t>
            </a:r>
            <a:r>
              <a:rPr lang="ja-JP" altLang="ja-JP" sz="1200" dirty="0">
                <a:latin typeface="+mj-ea"/>
                <a:ea typeface="+mj-ea"/>
              </a:rPr>
              <a:t>取り組み</a:t>
            </a:r>
            <a:r>
              <a:rPr lang="ja-JP" altLang="en-US" sz="1200" dirty="0">
                <a:latin typeface="+mj-ea"/>
                <a:ea typeface="+mj-ea"/>
              </a:rPr>
              <a:t>を推進</a:t>
            </a:r>
            <a:endParaRPr lang="en-US" altLang="ja-JP" sz="1200" dirty="0">
              <a:latin typeface="+mj-ea"/>
              <a:ea typeface="+mj-ea"/>
            </a:endParaRPr>
          </a:p>
          <a:p>
            <a:pPr marL="266700" indent="-266700">
              <a:lnSpc>
                <a:spcPts val="1200"/>
              </a:lnSpc>
              <a:buNone/>
              <a:defRPr/>
            </a:pPr>
            <a:r>
              <a:rPr lang="ja-JP" altLang="en-US" sz="1200" dirty="0">
                <a:latin typeface="+mj-ea"/>
                <a:ea typeface="+mj-ea"/>
              </a:rPr>
              <a:t>　   するとともに、適切な維持管理を実施</a:t>
            </a:r>
            <a:endParaRPr lang="en-US" altLang="ja-JP" sz="1200" dirty="0">
              <a:latin typeface="+mj-ea"/>
              <a:ea typeface="+mj-ea"/>
            </a:endParaRPr>
          </a:p>
        </p:txBody>
      </p:sp>
      <p:sp>
        <p:nvSpPr>
          <p:cNvPr id="21" name="Rectangle 3">
            <a:extLst>
              <a:ext uri="{FF2B5EF4-FFF2-40B4-BE49-F238E27FC236}">
                <a16:creationId xmlns:a16="http://schemas.microsoft.com/office/drawing/2014/main" id="{3863AA0C-51B4-4D55-B829-B66B7997B18B}"/>
              </a:ext>
            </a:extLst>
          </p:cNvPr>
          <p:cNvSpPr txBox="1">
            <a:spLocks noChangeArrowheads="1"/>
          </p:cNvSpPr>
          <p:nvPr/>
        </p:nvSpPr>
        <p:spPr bwMode="auto">
          <a:xfrm>
            <a:off x="324551" y="5620302"/>
            <a:ext cx="4248000" cy="216000"/>
          </a:xfrm>
          <a:prstGeom prst="rect">
            <a:avLst/>
          </a:prstGeom>
          <a:solidFill>
            <a:schemeClr val="accent1">
              <a:lumMod val="75000"/>
            </a:schemeClr>
          </a:solidFill>
          <a:ln w="38100" cap="rnd">
            <a:noFill/>
            <a:prstDash val="sysDot"/>
            <a:miter lim="800000"/>
            <a:headEnd/>
            <a:tailEnd/>
          </a:ln>
        </p:spPr>
        <p:txBody>
          <a:bodyPr vert="horz" wrap="square" lIns="91440" tIns="36000" rIns="91440" bIns="3600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65113" indent="-265113">
              <a:buFont typeface="Arial" charset="0"/>
              <a:buNone/>
              <a:defRPr/>
            </a:pPr>
            <a:r>
              <a:rPr lang="ja-JP" altLang="en-US" sz="1100" b="1" dirty="0">
                <a:solidFill>
                  <a:schemeClr val="bg1"/>
                </a:solidFill>
                <a:latin typeface="+mj-ea"/>
                <a:ea typeface="+mj-ea"/>
              </a:rPr>
              <a:t>太　陽　光　発　電　事　業</a:t>
            </a:r>
          </a:p>
        </p:txBody>
      </p:sp>
      <p:sp>
        <p:nvSpPr>
          <p:cNvPr id="22" name="Rectangle 3">
            <a:extLst>
              <a:ext uri="{FF2B5EF4-FFF2-40B4-BE49-F238E27FC236}">
                <a16:creationId xmlns:a16="http://schemas.microsoft.com/office/drawing/2014/main" id="{F2DE7A95-1D5C-4301-90A6-04ADCF9BF252}"/>
              </a:ext>
            </a:extLst>
          </p:cNvPr>
          <p:cNvSpPr txBox="1">
            <a:spLocks noChangeArrowheads="1"/>
          </p:cNvSpPr>
          <p:nvPr/>
        </p:nvSpPr>
        <p:spPr bwMode="auto">
          <a:xfrm>
            <a:off x="230312" y="6451318"/>
            <a:ext cx="3111971" cy="434066"/>
          </a:xfrm>
          <a:prstGeom prst="rect">
            <a:avLst/>
          </a:prstGeom>
          <a:noFill/>
          <a:ln w="38100" cap="rnd">
            <a:noFill/>
            <a:prstDash val="sysDot"/>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66700" indent="-266700">
              <a:lnSpc>
                <a:spcPts val="1100"/>
              </a:lnSpc>
              <a:buNone/>
              <a:defRPr/>
            </a:pPr>
            <a:r>
              <a:rPr lang="ja-JP" altLang="en-US" sz="1200" dirty="0">
                <a:solidFill>
                  <a:srgbClr val="FF0000"/>
                </a:solidFill>
                <a:latin typeface="+mj-ea"/>
                <a:ea typeface="+mj-ea"/>
              </a:rPr>
              <a:t>☛</a:t>
            </a:r>
            <a:r>
              <a:rPr lang="ja-JP" altLang="en-US" sz="1200" dirty="0">
                <a:latin typeface="+mj-ea"/>
                <a:ea typeface="+mj-ea"/>
              </a:rPr>
              <a:t>　２か所のシャーシプールの営業活動を実施し、ほぼ</a:t>
            </a:r>
            <a:r>
              <a:rPr lang="en-US" altLang="ja-JP" sz="1200" dirty="0">
                <a:latin typeface="+mj-ea"/>
                <a:ea typeface="+mj-ea"/>
              </a:rPr>
              <a:t>100</a:t>
            </a:r>
            <a:r>
              <a:rPr lang="ja-JP" altLang="en-US" sz="1200" dirty="0">
                <a:latin typeface="+mj-ea"/>
                <a:ea typeface="+mj-ea"/>
              </a:rPr>
              <a:t>％の稼働率</a:t>
            </a:r>
            <a:endParaRPr lang="en-US" altLang="ja-JP" sz="1200" dirty="0">
              <a:latin typeface="+mj-ea"/>
              <a:ea typeface="+mj-ea"/>
            </a:endParaRPr>
          </a:p>
        </p:txBody>
      </p:sp>
      <p:sp>
        <p:nvSpPr>
          <p:cNvPr id="23" name="Rectangle 3">
            <a:extLst>
              <a:ext uri="{FF2B5EF4-FFF2-40B4-BE49-F238E27FC236}">
                <a16:creationId xmlns:a16="http://schemas.microsoft.com/office/drawing/2014/main" id="{74DCA60A-D6E4-4537-968C-813504AB2281}"/>
              </a:ext>
            </a:extLst>
          </p:cNvPr>
          <p:cNvSpPr txBox="1">
            <a:spLocks noChangeArrowheads="1"/>
          </p:cNvSpPr>
          <p:nvPr/>
        </p:nvSpPr>
        <p:spPr bwMode="auto">
          <a:xfrm>
            <a:off x="319473" y="6233682"/>
            <a:ext cx="3077767" cy="216000"/>
          </a:xfrm>
          <a:prstGeom prst="rect">
            <a:avLst/>
          </a:prstGeom>
          <a:solidFill>
            <a:schemeClr val="accent1">
              <a:lumMod val="75000"/>
            </a:schemeClr>
          </a:solidFill>
          <a:ln w="38100" cap="rnd">
            <a:noFill/>
            <a:prstDash val="sysDot"/>
            <a:miter lim="800000"/>
            <a:headEnd/>
            <a:tailEnd/>
          </a:ln>
        </p:spPr>
        <p:txBody>
          <a:bodyPr vert="horz" wrap="square" lIns="91440" tIns="36000" rIns="91440" bIns="36000"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65113" indent="-265113">
              <a:buFont typeface="Arial" charset="0"/>
              <a:buNone/>
              <a:defRPr/>
            </a:pPr>
            <a:r>
              <a:rPr lang="ja-JP" altLang="en-US" sz="1100" b="1" dirty="0">
                <a:solidFill>
                  <a:schemeClr val="bg1"/>
                </a:solidFill>
                <a:latin typeface="+mj-ea"/>
                <a:ea typeface="+mj-ea"/>
              </a:rPr>
              <a:t>シャーシプール事業</a:t>
            </a:r>
            <a:endParaRPr lang="ja-JP" altLang="en-US" sz="1100" b="1" dirty="0">
              <a:solidFill>
                <a:srgbClr val="FF0000"/>
              </a:solidFill>
              <a:latin typeface="+mj-ea"/>
              <a:ea typeface="+mj-ea"/>
            </a:endParaRPr>
          </a:p>
        </p:txBody>
      </p:sp>
      <p:sp>
        <p:nvSpPr>
          <p:cNvPr id="27" name="平行四辺形 26">
            <a:extLst>
              <a:ext uri="{FF2B5EF4-FFF2-40B4-BE49-F238E27FC236}">
                <a16:creationId xmlns:a16="http://schemas.microsoft.com/office/drawing/2014/main" id="{5F47EF37-8EBA-41EB-B6B7-8E76944F258D}"/>
              </a:ext>
            </a:extLst>
          </p:cNvPr>
          <p:cNvSpPr/>
          <p:nvPr/>
        </p:nvSpPr>
        <p:spPr>
          <a:xfrm rot="21415528">
            <a:off x="323528" y="1074171"/>
            <a:ext cx="116886" cy="585824"/>
          </a:xfrm>
          <a:prstGeom prst="parallelogram">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13405027-7E04-4FD8-ACB5-3F216EEB9553}"/>
              </a:ext>
            </a:extLst>
          </p:cNvPr>
          <p:cNvSpPr txBox="1"/>
          <p:nvPr/>
        </p:nvSpPr>
        <p:spPr>
          <a:xfrm>
            <a:off x="4742914" y="4693326"/>
            <a:ext cx="346249" cy="1376376"/>
          </a:xfrm>
          <a:prstGeom prst="rect">
            <a:avLst/>
          </a:prstGeom>
          <a:noFill/>
        </p:spPr>
        <p:txBody>
          <a:bodyPr vert="eaVert" wrap="square" rtlCol="0">
            <a:spAutoFit/>
          </a:bodyPr>
          <a:lstStyle/>
          <a:p>
            <a:r>
              <a:rPr kumimoji="1" lang="ja-JP" altLang="en-US" sz="1050" dirty="0"/>
              <a:t>品目別取扱量</a:t>
            </a:r>
          </a:p>
        </p:txBody>
      </p:sp>
      <p:sp>
        <p:nvSpPr>
          <p:cNvPr id="32" name="Rectangle 9">
            <a:extLst>
              <a:ext uri="{FF2B5EF4-FFF2-40B4-BE49-F238E27FC236}">
                <a16:creationId xmlns:a16="http://schemas.microsoft.com/office/drawing/2014/main" id="{0493BB1A-4E2C-4E78-8458-B1AB9116419C}"/>
              </a:ext>
            </a:extLst>
          </p:cNvPr>
          <p:cNvSpPr>
            <a:spLocks noGrp="1" noChangeArrowheads="1"/>
          </p:cNvSpPr>
          <p:nvPr>
            <p:ph type="title"/>
          </p:nvPr>
        </p:nvSpPr>
        <p:spPr>
          <a:xfrm>
            <a:off x="1" y="0"/>
            <a:ext cx="4355976" cy="523220"/>
          </a:xfrm>
        </p:spPr>
        <p:txBody>
          <a:bodyPr wrap="square" rtlCol="0" anchor="b">
            <a:noAutofit/>
          </a:bodyPr>
          <a:lstStyle/>
          <a:p>
            <a:pPr algn="l" eaLnBrk="1" fontAlgn="auto" hangingPunct="1">
              <a:spcAft>
                <a:spcPts val="0"/>
              </a:spcAft>
              <a:defRPr/>
            </a:pPr>
            <a:r>
              <a:rPr lang="en-US" altLang="ja-JP" sz="2800" dirty="0">
                <a:latin typeface="+mj-ea"/>
              </a:rPr>
              <a:t>Ⅰ</a:t>
            </a:r>
            <a:r>
              <a:rPr lang="ja-JP" altLang="en-US" sz="2800" dirty="0">
                <a:latin typeface="+mj-ea"/>
              </a:rPr>
              <a:t>　計画策定にあたって</a:t>
            </a:r>
          </a:p>
        </p:txBody>
      </p:sp>
      <p:pic>
        <p:nvPicPr>
          <p:cNvPr id="4" name="図 3">
            <a:extLst>
              <a:ext uri="{FF2B5EF4-FFF2-40B4-BE49-F238E27FC236}">
                <a16:creationId xmlns:a16="http://schemas.microsoft.com/office/drawing/2014/main" id="{6CF49A4D-B820-42CA-BBB2-B22B7A435A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1445" y="5850451"/>
            <a:ext cx="1257242" cy="942931"/>
          </a:xfrm>
          <a:prstGeom prst="rect">
            <a:avLst/>
          </a:prstGeom>
        </p:spPr>
      </p:pic>
      <p:sp>
        <p:nvSpPr>
          <p:cNvPr id="6" name="テキスト ボックス 5">
            <a:extLst>
              <a:ext uri="{FF2B5EF4-FFF2-40B4-BE49-F238E27FC236}">
                <a16:creationId xmlns:a16="http://schemas.microsoft.com/office/drawing/2014/main" id="{15F632A9-D586-42CB-A54C-EACD2626D428}"/>
              </a:ext>
            </a:extLst>
          </p:cNvPr>
          <p:cNvSpPr txBox="1"/>
          <p:nvPr/>
        </p:nvSpPr>
        <p:spPr>
          <a:xfrm>
            <a:off x="3385964" y="6597352"/>
            <a:ext cx="1062112" cy="215444"/>
          </a:xfrm>
          <a:prstGeom prst="rect">
            <a:avLst/>
          </a:prstGeom>
          <a:noFill/>
        </p:spPr>
        <p:txBody>
          <a:bodyPr wrap="square" rtlCol="0">
            <a:spAutoFit/>
          </a:bodyPr>
          <a:lstStyle/>
          <a:p>
            <a:r>
              <a:rPr kumimoji="1" lang="ja-JP" altLang="en-US" sz="800" b="1" dirty="0">
                <a:solidFill>
                  <a:schemeClr val="bg1"/>
                </a:solidFill>
              </a:rPr>
              <a:t>小松シャーシプール</a:t>
            </a:r>
          </a:p>
        </p:txBody>
      </p:sp>
      <p:cxnSp>
        <p:nvCxnSpPr>
          <p:cNvPr id="30" name="直線コネクタ 29">
            <a:extLst>
              <a:ext uri="{FF2B5EF4-FFF2-40B4-BE49-F238E27FC236}">
                <a16:creationId xmlns:a16="http://schemas.microsoft.com/office/drawing/2014/main" id="{CB35DC62-3700-4F89-9FCF-49D82F5C7674}"/>
              </a:ext>
            </a:extLst>
          </p:cNvPr>
          <p:cNvCxnSpPr>
            <a:cxnSpLocks/>
          </p:cNvCxnSpPr>
          <p:nvPr/>
        </p:nvCxnSpPr>
        <p:spPr>
          <a:xfrm>
            <a:off x="6478806" y="4768428"/>
            <a:ext cx="468784" cy="0"/>
          </a:xfrm>
          <a:prstGeom prst="line">
            <a:avLst/>
          </a:prstGeom>
          <a:ln w="12700">
            <a:solidFill>
              <a:srgbClr val="FF0000">
                <a:alpha val="60000"/>
              </a:srgbClr>
            </a:solidFill>
          </a:ln>
        </p:spPr>
        <p:style>
          <a:lnRef idx="1">
            <a:schemeClr val="dk1"/>
          </a:lnRef>
          <a:fillRef idx="0">
            <a:schemeClr val="dk1"/>
          </a:fillRef>
          <a:effectRef idx="0">
            <a:schemeClr val="dk1"/>
          </a:effectRef>
          <a:fontRef idx="minor">
            <a:schemeClr val="tx1"/>
          </a:fontRef>
        </p:style>
      </p:cxnSp>
      <p:sp>
        <p:nvSpPr>
          <p:cNvPr id="16" name="Rectangle 3">
            <a:extLst>
              <a:ext uri="{FF2B5EF4-FFF2-40B4-BE49-F238E27FC236}">
                <a16:creationId xmlns:a16="http://schemas.microsoft.com/office/drawing/2014/main" id="{F7A32830-1274-4E55-972E-932A524BC49C}"/>
              </a:ext>
            </a:extLst>
          </p:cNvPr>
          <p:cNvSpPr txBox="1">
            <a:spLocks noChangeArrowheads="1"/>
          </p:cNvSpPr>
          <p:nvPr/>
        </p:nvSpPr>
        <p:spPr bwMode="auto">
          <a:xfrm>
            <a:off x="276088" y="5195403"/>
            <a:ext cx="4549829" cy="526208"/>
          </a:xfrm>
          <a:prstGeom prst="rect">
            <a:avLst/>
          </a:prstGeom>
          <a:noFill/>
          <a:ln w="38100" cap="rnd">
            <a:noFill/>
            <a:prstDash val="sysDot"/>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66700" indent="-266700">
              <a:lnSpc>
                <a:spcPts val="1200"/>
              </a:lnSpc>
              <a:buFont typeface="Arial" charset="0"/>
              <a:buNone/>
              <a:defRPr/>
            </a:pPr>
            <a:r>
              <a:rPr lang="ja-JP" altLang="en-US" sz="1200" dirty="0">
                <a:solidFill>
                  <a:srgbClr val="FF0000"/>
                </a:solidFill>
                <a:latin typeface="+mj-ea"/>
                <a:ea typeface="+mj-ea"/>
              </a:rPr>
              <a:t>☛</a:t>
            </a:r>
            <a:r>
              <a:rPr lang="ja-JP" altLang="en-US" sz="1200" dirty="0">
                <a:latin typeface="+mj-ea"/>
                <a:ea typeface="+mj-ea"/>
              </a:rPr>
              <a:t>　</a:t>
            </a:r>
            <a:r>
              <a:rPr lang="ja-JP" altLang="ja-JP" sz="1200" dirty="0">
                <a:latin typeface="+mj-ea"/>
                <a:ea typeface="+mj-ea"/>
              </a:rPr>
              <a:t>主要取扱貨物であるシトラス類</a:t>
            </a:r>
            <a:r>
              <a:rPr lang="ja-JP" altLang="en-US" sz="1200" dirty="0">
                <a:latin typeface="+mj-ea"/>
                <a:ea typeface="+mj-ea"/>
              </a:rPr>
              <a:t>などの果物</a:t>
            </a:r>
            <a:r>
              <a:rPr lang="ja-JP" altLang="ja-JP" sz="1200" dirty="0">
                <a:latin typeface="+mj-ea"/>
                <a:ea typeface="+mj-ea"/>
              </a:rPr>
              <a:t>の</a:t>
            </a:r>
            <a:r>
              <a:rPr lang="ja-JP" altLang="en-US" sz="1200" dirty="0">
                <a:latin typeface="+mj-ea"/>
                <a:ea typeface="+mj-ea"/>
              </a:rPr>
              <a:t>需要</a:t>
            </a:r>
            <a:r>
              <a:rPr lang="ja-JP" altLang="ja-JP" sz="1200" dirty="0">
                <a:latin typeface="+mj-ea"/>
                <a:ea typeface="+mj-ea"/>
              </a:rPr>
              <a:t>が</a:t>
            </a:r>
            <a:endParaRPr lang="en-US" altLang="ja-JP" sz="1200" dirty="0">
              <a:latin typeface="+mj-ea"/>
              <a:ea typeface="+mj-ea"/>
            </a:endParaRPr>
          </a:p>
          <a:p>
            <a:pPr marL="266700" indent="-266700">
              <a:lnSpc>
                <a:spcPts val="1200"/>
              </a:lnSpc>
              <a:buFont typeface="Arial" charset="0"/>
              <a:buNone/>
              <a:defRPr/>
            </a:pPr>
            <a:r>
              <a:rPr lang="en-US" altLang="ja-JP" sz="1200" dirty="0">
                <a:latin typeface="+mj-ea"/>
                <a:ea typeface="+mj-ea"/>
              </a:rPr>
              <a:t>      </a:t>
            </a:r>
            <a:r>
              <a:rPr lang="ja-JP" altLang="ja-JP" sz="1200" dirty="0">
                <a:latin typeface="+mj-ea"/>
                <a:ea typeface="+mj-ea"/>
              </a:rPr>
              <a:t>減少傾向にある中、</a:t>
            </a:r>
            <a:r>
              <a:rPr lang="ja-JP" altLang="en-US" sz="1200" dirty="0">
                <a:latin typeface="+mj-ea"/>
                <a:ea typeface="+mj-ea"/>
              </a:rPr>
              <a:t>農産物の輸出拡大にも注力</a:t>
            </a:r>
            <a:endParaRPr lang="en-US" altLang="ja-JP" sz="1200" dirty="0">
              <a:latin typeface="+mj-ea"/>
              <a:ea typeface="+mj-ea"/>
            </a:endParaRPr>
          </a:p>
          <a:p>
            <a:pPr marL="266700" indent="-266700">
              <a:lnSpc>
                <a:spcPts val="1200"/>
              </a:lnSpc>
              <a:buFont typeface="Arial" charset="0"/>
              <a:buNone/>
              <a:defRPr/>
            </a:pPr>
            <a:endParaRPr lang="en-US" altLang="ja-JP" sz="1200" dirty="0">
              <a:latin typeface="+mj-ea"/>
              <a:ea typeface="+mj-ea"/>
            </a:endParaRPr>
          </a:p>
        </p:txBody>
      </p:sp>
      <p:sp>
        <p:nvSpPr>
          <p:cNvPr id="36" name="テキスト ボックス 1">
            <a:extLst>
              <a:ext uri="{FF2B5EF4-FFF2-40B4-BE49-F238E27FC236}">
                <a16:creationId xmlns:a16="http://schemas.microsoft.com/office/drawing/2014/main" id="{B3357516-36D8-4499-9201-58766C294789}"/>
              </a:ext>
            </a:extLst>
          </p:cNvPr>
          <p:cNvSpPr txBox="1"/>
          <p:nvPr/>
        </p:nvSpPr>
        <p:spPr>
          <a:xfrm>
            <a:off x="6103538" y="5770083"/>
            <a:ext cx="558526" cy="33028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00" dirty="0">
                <a:latin typeface="+mn-ea"/>
              </a:rPr>
              <a:t>2,908</a:t>
            </a:r>
            <a:endParaRPr lang="ja-JP" altLang="en-US" sz="800" dirty="0">
              <a:latin typeface="+mn-ea"/>
            </a:endParaRPr>
          </a:p>
        </p:txBody>
      </p:sp>
      <p:sp>
        <p:nvSpPr>
          <p:cNvPr id="37" name="テキスト ボックス 1">
            <a:extLst>
              <a:ext uri="{FF2B5EF4-FFF2-40B4-BE49-F238E27FC236}">
                <a16:creationId xmlns:a16="http://schemas.microsoft.com/office/drawing/2014/main" id="{CA801199-AA39-4CE8-99D2-384CA815FF2D}"/>
              </a:ext>
            </a:extLst>
          </p:cNvPr>
          <p:cNvSpPr txBox="1"/>
          <p:nvPr/>
        </p:nvSpPr>
        <p:spPr>
          <a:xfrm>
            <a:off x="6895202" y="5763434"/>
            <a:ext cx="558526" cy="33028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00" dirty="0">
                <a:latin typeface="+mn-ea"/>
              </a:rPr>
              <a:t>2,811</a:t>
            </a:r>
            <a:endParaRPr lang="ja-JP" altLang="en-US" sz="800" dirty="0">
              <a:latin typeface="+mn-ea"/>
            </a:endParaRPr>
          </a:p>
        </p:txBody>
      </p:sp>
      <p:sp>
        <p:nvSpPr>
          <p:cNvPr id="38" name="テキスト ボックス 1">
            <a:extLst>
              <a:ext uri="{FF2B5EF4-FFF2-40B4-BE49-F238E27FC236}">
                <a16:creationId xmlns:a16="http://schemas.microsoft.com/office/drawing/2014/main" id="{601B778D-BFC2-435D-A1E9-95C8635405B2}"/>
              </a:ext>
            </a:extLst>
          </p:cNvPr>
          <p:cNvSpPr txBox="1"/>
          <p:nvPr/>
        </p:nvSpPr>
        <p:spPr>
          <a:xfrm>
            <a:off x="7723109" y="5760259"/>
            <a:ext cx="558526" cy="33028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00" dirty="0">
                <a:latin typeface="+mn-ea"/>
              </a:rPr>
              <a:t>2,923</a:t>
            </a:r>
            <a:endParaRPr lang="ja-JP" altLang="en-US" sz="800" dirty="0">
              <a:latin typeface="+mn-ea"/>
            </a:endParaRPr>
          </a:p>
        </p:txBody>
      </p:sp>
      <p:sp>
        <p:nvSpPr>
          <p:cNvPr id="39" name="テキスト ボックス 1">
            <a:extLst>
              <a:ext uri="{FF2B5EF4-FFF2-40B4-BE49-F238E27FC236}">
                <a16:creationId xmlns:a16="http://schemas.microsoft.com/office/drawing/2014/main" id="{19A8E0DF-3A40-45F5-A505-E988BB6FF903}"/>
              </a:ext>
            </a:extLst>
          </p:cNvPr>
          <p:cNvSpPr txBox="1"/>
          <p:nvPr/>
        </p:nvSpPr>
        <p:spPr>
          <a:xfrm>
            <a:off x="8527236" y="5807522"/>
            <a:ext cx="558526" cy="33028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800" dirty="0">
                <a:latin typeface="+mn-ea"/>
              </a:rPr>
              <a:t>2,386</a:t>
            </a:r>
            <a:endParaRPr lang="ja-JP" altLang="en-US" sz="800" dirty="0">
              <a:latin typeface="+mn-ea"/>
            </a:endParaRPr>
          </a:p>
        </p:txBody>
      </p:sp>
      <p:sp>
        <p:nvSpPr>
          <p:cNvPr id="3" name="右中かっこ 2">
            <a:extLst>
              <a:ext uri="{FF2B5EF4-FFF2-40B4-BE49-F238E27FC236}">
                <a16:creationId xmlns:a16="http://schemas.microsoft.com/office/drawing/2014/main" id="{46B8020D-7C9A-490D-AB8B-8BBBCA3B3D32}"/>
              </a:ext>
            </a:extLst>
          </p:cNvPr>
          <p:cNvSpPr/>
          <p:nvPr/>
        </p:nvSpPr>
        <p:spPr>
          <a:xfrm>
            <a:off x="6084045" y="5592748"/>
            <a:ext cx="73665" cy="57254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0" name="右中かっこ 39">
            <a:extLst>
              <a:ext uri="{FF2B5EF4-FFF2-40B4-BE49-F238E27FC236}">
                <a16:creationId xmlns:a16="http://schemas.microsoft.com/office/drawing/2014/main" id="{C183D597-4582-4A06-9F63-4A01DD447D26}"/>
              </a:ext>
            </a:extLst>
          </p:cNvPr>
          <p:cNvSpPr/>
          <p:nvPr/>
        </p:nvSpPr>
        <p:spPr>
          <a:xfrm>
            <a:off x="8513889" y="5691851"/>
            <a:ext cx="73667" cy="47344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1" name="右中かっこ 40">
            <a:extLst>
              <a:ext uri="{FF2B5EF4-FFF2-40B4-BE49-F238E27FC236}">
                <a16:creationId xmlns:a16="http://schemas.microsoft.com/office/drawing/2014/main" id="{9ABCE533-142F-4FC4-B5B5-3E97A0B1D495}"/>
              </a:ext>
            </a:extLst>
          </p:cNvPr>
          <p:cNvSpPr/>
          <p:nvPr/>
        </p:nvSpPr>
        <p:spPr>
          <a:xfrm>
            <a:off x="6877067" y="5608021"/>
            <a:ext cx="73666" cy="55283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2" name="右中かっこ 41">
            <a:extLst>
              <a:ext uri="{FF2B5EF4-FFF2-40B4-BE49-F238E27FC236}">
                <a16:creationId xmlns:a16="http://schemas.microsoft.com/office/drawing/2014/main" id="{056031C8-C9EB-4F39-89AC-71F25C4F535A}"/>
              </a:ext>
            </a:extLst>
          </p:cNvPr>
          <p:cNvSpPr/>
          <p:nvPr/>
        </p:nvSpPr>
        <p:spPr>
          <a:xfrm>
            <a:off x="7705326" y="5592748"/>
            <a:ext cx="73667" cy="57254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3" name="Rectangle 3">
            <a:extLst>
              <a:ext uri="{FF2B5EF4-FFF2-40B4-BE49-F238E27FC236}">
                <a16:creationId xmlns:a16="http://schemas.microsoft.com/office/drawing/2014/main" id="{3D2C7EAE-DB48-4FB3-B6FE-CF00F81EF3ED}"/>
              </a:ext>
            </a:extLst>
          </p:cNvPr>
          <p:cNvSpPr txBox="1">
            <a:spLocks noChangeArrowheads="1"/>
          </p:cNvSpPr>
          <p:nvPr/>
        </p:nvSpPr>
        <p:spPr bwMode="auto">
          <a:xfrm>
            <a:off x="5514257" y="3866442"/>
            <a:ext cx="3250298" cy="232617"/>
          </a:xfrm>
          <a:prstGeom prst="rect">
            <a:avLst/>
          </a:prstGeom>
          <a:noFill/>
          <a:ln w="38100" cap="rnd">
            <a:noFill/>
            <a:prstDash val="sysDot"/>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66700" indent="-266700">
              <a:buNone/>
              <a:defRPr/>
            </a:pP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中古車ストックヤードの利用稼働率は１００％をキープ</a:t>
            </a:r>
          </a:p>
        </p:txBody>
      </p:sp>
      <p:sp>
        <p:nvSpPr>
          <p:cNvPr id="44" name="Rectangle 3">
            <a:extLst>
              <a:ext uri="{FF2B5EF4-FFF2-40B4-BE49-F238E27FC236}">
                <a16:creationId xmlns:a16="http://schemas.microsoft.com/office/drawing/2014/main" id="{E41F8FDA-D176-4D88-90D7-6F3C6910B227}"/>
              </a:ext>
            </a:extLst>
          </p:cNvPr>
          <p:cNvSpPr txBox="1">
            <a:spLocks noChangeArrowheads="1"/>
          </p:cNvSpPr>
          <p:nvPr/>
        </p:nvSpPr>
        <p:spPr bwMode="auto">
          <a:xfrm>
            <a:off x="5220072" y="6527465"/>
            <a:ext cx="3672408" cy="329321"/>
          </a:xfrm>
          <a:prstGeom prst="rect">
            <a:avLst/>
          </a:prstGeom>
          <a:noFill/>
          <a:ln w="38100" cap="rnd">
            <a:noFill/>
            <a:prstDash val="sysDot"/>
            <a:miter lim="800000"/>
            <a:headEnd/>
            <a:tailEnd/>
          </a:ln>
        </p:spPr>
        <p:txBody>
          <a:bodyPr vert="horz" wrap="square" lIns="91440" tIns="45720" rIns="91440" bIns="45720" numCol="1" rtlCol="0" anchor="t" anchorCtr="0" compatLnSpc="1">
            <a:prstTxWarp prst="textNoShape">
              <a:avLst/>
            </a:prstTxWarp>
            <a:spAutoFit/>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defRPr/>
            </a:pPr>
            <a:r>
              <a:rPr lang="en-US" altLang="ja-JP" sz="700" dirty="0">
                <a:latin typeface="ＭＳ 明朝" panose="02020609040205080304" pitchFamily="17" charset="-128"/>
                <a:ea typeface="ＭＳ 明朝" panose="02020609040205080304" pitchFamily="17" charset="-128"/>
              </a:rPr>
              <a:t>※</a:t>
            </a:r>
            <a:r>
              <a:rPr lang="ja-JP" altLang="en-US" sz="700" dirty="0">
                <a:latin typeface="ＭＳ 明朝" panose="02020609040205080304" pitchFamily="17" charset="-128"/>
                <a:ea typeface="ＭＳ 明朝" panose="02020609040205080304" pitchFamily="17" charset="-128"/>
              </a:rPr>
              <a:t>１ その他シトラス：グレープフルーツ、レモン、オレンジ以外の柑橘類</a:t>
            </a:r>
            <a:endParaRPr lang="en-US" altLang="ja-JP" sz="700" dirty="0">
              <a:latin typeface="ＭＳ 明朝" panose="02020609040205080304" pitchFamily="17" charset="-128"/>
              <a:ea typeface="ＭＳ 明朝" panose="02020609040205080304" pitchFamily="17" charset="-128"/>
            </a:endParaRPr>
          </a:p>
          <a:p>
            <a:pPr marL="0" indent="0">
              <a:buNone/>
              <a:defRPr/>
            </a:pPr>
            <a:r>
              <a:rPr lang="ja-JP" altLang="en-US" sz="700" dirty="0">
                <a:latin typeface="ＭＳ 明朝" panose="02020609040205080304" pitchFamily="17" charset="-128"/>
                <a:ea typeface="ＭＳ 明朝" panose="02020609040205080304" pitchFamily="17" charset="-128"/>
              </a:rPr>
              <a:t>　　　　　　　　　　（ミネオラやマンダリンなどが該当）</a:t>
            </a:r>
          </a:p>
        </p:txBody>
      </p:sp>
      <p:sp>
        <p:nvSpPr>
          <p:cNvPr id="45" name="Rectangle 3">
            <a:extLst>
              <a:ext uri="{FF2B5EF4-FFF2-40B4-BE49-F238E27FC236}">
                <a16:creationId xmlns:a16="http://schemas.microsoft.com/office/drawing/2014/main" id="{BC3DF0D3-EE59-4300-8FD6-99E789EE5917}"/>
              </a:ext>
            </a:extLst>
          </p:cNvPr>
          <p:cNvSpPr txBox="1">
            <a:spLocks noChangeArrowheads="1"/>
          </p:cNvSpPr>
          <p:nvPr/>
        </p:nvSpPr>
        <p:spPr bwMode="auto">
          <a:xfrm>
            <a:off x="7742159" y="6275933"/>
            <a:ext cx="346249" cy="169277"/>
          </a:xfrm>
          <a:prstGeom prst="rect">
            <a:avLst/>
          </a:prstGeom>
          <a:noFill/>
          <a:ln w="38100" cap="rnd">
            <a:noFill/>
            <a:prstDash val="sysDot"/>
            <a:miter lim="800000"/>
            <a:headEnd/>
            <a:tailEnd/>
          </a:ln>
        </p:spPr>
        <p:txBody>
          <a:bodyPr vert="horz" wrap="square" lIns="91440" tIns="45720" rIns="91440" bIns="45720" numCol="1" rtlCol="0" anchor="t" anchorCtr="0" compatLnSpc="1">
            <a:prstTxWarp prst="textNoShape">
              <a:avLst/>
            </a:prstTxWarp>
            <a:spAutoFit/>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defRPr/>
            </a:pPr>
            <a:r>
              <a:rPr lang="en-US" altLang="ja-JP" sz="500" dirty="0">
                <a:latin typeface="ＭＳ 明朝" panose="02020609040205080304" pitchFamily="17" charset="-128"/>
                <a:ea typeface="ＭＳ 明朝" panose="02020609040205080304" pitchFamily="17" charset="-128"/>
              </a:rPr>
              <a:t>※1</a:t>
            </a:r>
            <a:endParaRPr lang="ja-JP" altLang="en-US" sz="500" dirty="0">
              <a:latin typeface="ＭＳ 明朝" panose="02020609040205080304" pitchFamily="17" charset="-128"/>
              <a:ea typeface="ＭＳ 明朝" panose="02020609040205080304" pitchFamily="17" charset="-128"/>
            </a:endParaRPr>
          </a:p>
        </p:txBody>
      </p:sp>
      <p:sp>
        <p:nvSpPr>
          <p:cNvPr id="47" name="正方形/長方形 46">
            <a:extLst>
              <a:ext uri="{FF2B5EF4-FFF2-40B4-BE49-F238E27FC236}">
                <a16:creationId xmlns:a16="http://schemas.microsoft.com/office/drawing/2014/main" id="{8C21F082-594C-4268-93B3-C40FC95C6CBC}"/>
              </a:ext>
            </a:extLst>
          </p:cNvPr>
          <p:cNvSpPr/>
          <p:nvPr/>
        </p:nvSpPr>
        <p:spPr>
          <a:xfrm>
            <a:off x="0" y="540000"/>
            <a:ext cx="9144000" cy="107950"/>
          </a:xfrm>
          <a:prstGeom prst="rect">
            <a:avLst/>
          </a:prstGeom>
          <a:gradFill flip="none" rotWithShape="1">
            <a:gsLst>
              <a:gs pos="3000">
                <a:srgbClr val="0070C0"/>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70000"/>
              <a:buFont typeface="Wingdings" pitchFamily="2" charset="2"/>
              <a:buNone/>
              <a:defRPr/>
            </a:pPr>
            <a:endParaRPr lang="ja-JP" altLang="en-US" dirty="0"/>
          </a:p>
        </p:txBody>
      </p:sp>
      <p:pic>
        <p:nvPicPr>
          <p:cNvPr id="49" name="図 48">
            <a:extLst>
              <a:ext uri="{FF2B5EF4-FFF2-40B4-BE49-F238E27FC236}">
                <a16:creationId xmlns:a16="http://schemas.microsoft.com/office/drawing/2014/main" id="{889219F5-57FC-4F2E-A93F-F3D7B60C602B}"/>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35540" y="-64703"/>
            <a:ext cx="720561" cy="580275"/>
          </a:xfrm>
          <a:prstGeom prst="rect">
            <a:avLst/>
          </a:prstGeom>
        </p:spPr>
      </p:pic>
      <p:sp>
        <p:nvSpPr>
          <p:cNvPr id="10" name="円/楕円 5">
            <a:extLst>
              <a:ext uri="{FF2B5EF4-FFF2-40B4-BE49-F238E27FC236}">
                <a16:creationId xmlns:a16="http://schemas.microsoft.com/office/drawing/2014/main" id="{B7D329BB-A7A8-1583-C7B8-25E4AD76011B}"/>
              </a:ext>
            </a:extLst>
          </p:cNvPr>
          <p:cNvSpPr/>
          <p:nvPr/>
        </p:nvSpPr>
        <p:spPr>
          <a:xfrm>
            <a:off x="6270575" y="4508257"/>
            <a:ext cx="915525" cy="23735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kern="100" dirty="0">
                <a:solidFill>
                  <a:schemeClr val="tx1"/>
                </a:solidFill>
              </a:rPr>
              <a:t>6,043</a:t>
            </a:r>
          </a:p>
          <a:p>
            <a:pPr algn="ctr"/>
            <a:r>
              <a:rPr kumimoji="1" lang="ja-JP" altLang="en-US" sz="700" b="1" kern="100" dirty="0">
                <a:solidFill>
                  <a:schemeClr val="tx1"/>
                </a:solidFill>
              </a:rPr>
              <a:t>（前回推計）</a:t>
            </a:r>
            <a:endParaRPr kumimoji="1" lang="en-US" altLang="ja-JP" sz="700" b="1" kern="100" dirty="0">
              <a:solidFill>
                <a:schemeClr val="tx1"/>
              </a:solidFill>
            </a:endParaRPr>
          </a:p>
        </p:txBody>
      </p:sp>
      <p:sp>
        <p:nvSpPr>
          <p:cNvPr id="13" name="円/楕円 5">
            <a:extLst>
              <a:ext uri="{FF2B5EF4-FFF2-40B4-BE49-F238E27FC236}">
                <a16:creationId xmlns:a16="http://schemas.microsoft.com/office/drawing/2014/main" id="{86DA44F2-A465-31D9-6506-F9D426EFBFA2}"/>
              </a:ext>
            </a:extLst>
          </p:cNvPr>
          <p:cNvSpPr/>
          <p:nvPr/>
        </p:nvSpPr>
        <p:spPr>
          <a:xfrm>
            <a:off x="7056276" y="4498899"/>
            <a:ext cx="915525" cy="23735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kern="100" dirty="0">
                <a:solidFill>
                  <a:schemeClr val="tx1"/>
                </a:solidFill>
              </a:rPr>
              <a:t>6,141</a:t>
            </a:r>
          </a:p>
          <a:p>
            <a:pPr algn="ctr"/>
            <a:r>
              <a:rPr kumimoji="1" lang="ja-JP" altLang="en-US" sz="700" b="1" kern="100" dirty="0">
                <a:solidFill>
                  <a:schemeClr val="tx1"/>
                </a:solidFill>
              </a:rPr>
              <a:t>（前回推計）</a:t>
            </a:r>
            <a:endParaRPr kumimoji="1" lang="en-US" altLang="ja-JP" sz="700" b="1" kern="100" dirty="0">
              <a:solidFill>
                <a:schemeClr val="tx1"/>
              </a:solidFill>
            </a:endParaRPr>
          </a:p>
        </p:txBody>
      </p:sp>
      <p:sp>
        <p:nvSpPr>
          <p:cNvPr id="15" name="円/楕円 5">
            <a:extLst>
              <a:ext uri="{FF2B5EF4-FFF2-40B4-BE49-F238E27FC236}">
                <a16:creationId xmlns:a16="http://schemas.microsoft.com/office/drawing/2014/main" id="{788753BF-8FD6-AA44-B1AD-9CF39E53ADED}"/>
              </a:ext>
            </a:extLst>
          </p:cNvPr>
          <p:cNvSpPr/>
          <p:nvPr/>
        </p:nvSpPr>
        <p:spPr>
          <a:xfrm>
            <a:off x="7834548" y="4455036"/>
            <a:ext cx="985226" cy="23735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kern="100" dirty="0">
                <a:solidFill>
                  <a:schemeClr val="tx1"/>
                </a:solidFill>
              </a:rPr>
              <a:t>6,238</a:t>
            </a:r>
          </a:p>
          <a:p>
            <a:pPr algn="ctr"/>
            <a:r>
              <a:rPr kumimoji="1" lang="ja-JP" altLang="en-US" sz="700" b="1" kern="100" dirty="0">
                <a:solidFill>
                  <a:schemeClr val="tx1"/>
                </a:solidFill>
              </a:rPr>
              <a:t>（前回推計）</a:t>
            </a:r>
            <a:endParaRPr kumimoji="1" lang="en-US" altLang="ja-JP" sz="700" b="1" kern="100" dirty="0">
              <a:solidFill>
                <a:schemeClr val="tx1"/>
              </a:solidFill>
            </a:endParaRPr>
          </a:p>
        </p:txBody>
      </p:sp>
      <p:cxnSp>
        <p:nvCxnSpPr>
          <p:cNvPr id="25" name="直線コネクタ 24">
            <a:extLst>
              <a:ext uri="{FF2B5EF4-FFF2-40B4-BE49-F238E27FC236}">
                <a16:creationId xmlns:a16="http://schemas.microsoft.com/office/drawing/2014/main" id="{F7160CED-8C54-4E59-00A9-43842FB9B172}"/>
              </a:ext>
            </a:extLst>
          </p:cNvPr>
          <p:cNvCxnSpPr>
            <a:cxnSpLocks/>
          </p:cNvCxnSpPr>
          <p:nvPr/>
        </p:nvCxnSpPr>
        <p:spPr>
          <a:xfrm>
            <a:off x="7283668" y="4744615"/>
            <a:ext cx="468784" cy="0"/>
          </a:xfrm>
          <a:prstGeom prst="line">
            <a:avLst/>
          </a:prstGeom>
          <a:ln w="12700">
            <a:solidFill>
              <a:srgbClr val="FF0000">
                <a:alpha val="60000"/>
              </a:srgbClr>
            </a:solidFill>
          </a:ln>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A35A4C27-B363-BC75-F863-81EC1557DFB0}"/>
              </a:ext>
            </a:extLst>
          </p:cNvPr>
          <p:cNvCxnSpPr>
            <a:cxnSpLocks/>
          </p:cNvCxnSpPr>
          <p:nvPr/>
        </p:nvCxnSpPr>
        <p:spPr>
          <a:xfrm>
            <a:off x="8102818" y="4701753"/>
            <a:ext cx="468784" cy="0"/>
          </a:xfrm>
          <a:prstGeom prst="line">
            <a:avLst/>
          </a:prstGeom>
          <a:ln w="12700">
            <a:solidFill>
              <a:srgbClr val="FF0000">
                <a:alpha val="60000"/>
              </a:srgbClr>
            </a:solidFill>
          </a:ln>
        </p:spPr>
        <p:style>
          <a:lnRef idx="1">
            <a:schemeClr val="dk1"/>
          </a:lnRef>
          <a:fillRef idx="0">
            <a:schemeClr val="dk1"/>
          </a:fillRef>
          <a:effectRef idx="0">
            <a:schemeClr val="dk1"/>
          </a:effectRef>
          <a:fontRef idx="minor">
            <a:schemeClr val="tx1"/>
          </a:fontRef>
        </p:style>
      </p:cxnSp>
      <p:pic>
        <p:nvPicPr>
          <p:cNvPr id="7" name="図 6">
            <a:extLst>
              <a:ext uri="{FF2B5EF4-FFF2-40B4-BE49-F238E27FC236}">
                <a16:creationId xmlns:a16="http://schemas.microsoft.com/office/drawing/2014/main" id="{A853EB1B-4D75-4735-8728-680F41794C8D}"/>
              </a:ext>
            </a:extLst>
          </p:cNvPr>
          <p:cNvPicPr>
            <a:picLocks noChangeAspect="1"/>
          </p:cNvPicPr>
          <p:nvPr/>
        </p:nvPicPr>
        <p:blipFill>
          <a:blip r:embed="rId5"/>
          <a:stretch>
            <a:fillRect/>
          </a:stretch>
        </p:blipFill>
        <p:spPr>
          <a:xfrm>
            <a:off x="4517255" y="1375325"/>
            <a:ext cx="4627265" cy="2481287"/>
          </a:xfrm>
          <a:prstGeom prst="rect">
            <a:avLst/>
          </a:prstGeom>
        </p:spPr>
      </p:pic>
      <p:pic>
        <p:nvPicPr>
          <p:cNvPr id="24" name="図 23">
            <a:extLst>
              <a:ext uri="{FF2B5EF4-FFF2-40B4-BE49-F238E27FC236}">
                <a16:creationId xmlns:a16="http://schemas.microsoft.com/office/drawing/2014/main" id="{B01ABB8B-11E1-4CC1-A9E4-741F786483EC}"/>
              </a:ext>
            </a:extLst>
          </p:cNvPr>
          <p:cNvPicPr>
            <a:picLocks noChangeAspect="1"/>
          </p:cNvPicPr>
          <p:nvPr/>
        </p:nvPicPr>
        <p:blipFill>
          <a:blip r:embed="rId6"/>
          <a:stretch>
            <a:fillRect/>
          </a:stretch>
        </p:blipFill>
        <p:spPr>
          <a:xfrm>
            <a:off x="4814312" y="4227191"/>
            <a:ext cx="4139543" cy="256054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420166" y="1288728"/>
            <a:ext cx="8651825" cy="249299"/>
          </a:xfrm>
          <a:ln w="38100" cap="rnd">
            <a:prstDash val="sysDot"/>
          </a:ln>
        </p:spPr>
        <p:txBody>
          <a:bodyPr wrap="square" tIns="0" bIns="0" rtlCol="0">
            <a:spAutoFit/>
          </a:bodyPr>
          <a:lstStyle/>
          <a:p>
            <a:pPr marL="265113" indent="-265113" eaLnBrk="1" fontAlgn="auto" hangingPunct="1">
              <a:spcAft>
                <a:spcPts val="0"/>
              </a:spcAft>
              <a:buFont typeface="Wingdings" pitchFamily="2" charset="2"/>
              <a:buNone/>
              <a:defRPr/>
            </a:pPr>
            <a:r>
              <a:rPr lang="ja-JP" altLang="ja-JP" sz="1800" dirty="0"/>
              <a:t>顧客ニーズに</a:t>
            </a:r>
            <a:r>
              <a:rPr lang="ja-JP" altLang="en-US" sz="1800" dirty="0"/>
              <a:t>対して迅速かつきめ</a:t>
            </a:r>
            <a:r>
              <a:rPr lang="ja-JP" altLang="ja-JP" sz="1800" dirty="0"/>
              <a:t>細やかなサービス</a:t>
            </a:r>
            <a:r>
              <a:rPr lang="ja-JP" altLang="en-US" sz="1800" dirty="0"/>
              <a:t>を</a:t>
            </a:r>
            <a:r>
              <a:rPr lang="ja-JP" altLang="ja-JP" sz="1800" dirty="0"/>
              <a:t>提供</a:t>
            </a:r>
            <a:r>
              <a:rPr lang="ja-JP" altLang="en-US" sz="1800" dirty="0"/>
              <a:t>し、</a:t>
            </a:r>
            <a:r>
              <a:rPr lang="ja-JP" altLang="ja-JP" sz="1800" dirty="0"/>
              <a:t>高い施設利用率を確保</a:t>
            </a:r>
            <a:endParaRPr lang="ja-JP" altLang="en-US" sz="1800" dirty="0">
              <a:latin typeface="ＭＳ ゴシック" pitchFamily="49" charset="-128"/>
              <a:ea typeface="ＭＳ ゴシック" pitchFamily="49" charset="-128"/>
            </a:endParaRPr>
          </a:p>
        </p:txBody>
      </p:sp>
      <p:sp>
        <p:nvSpPr>
          <p:cNvPr id="3" name="スライド番号プレースホルダー 2"/>
          <p:cNvSpPr>
            <a:spLocks noGrp="1"/>
          </p:cNvSpPr>
          <p:nvPr>
            <p:ph type="sldNum" sz="quarter" idx="12"/>
          </p:nvPr>
        </p:nvSpPr>
        <p:spPr>
          <a:xfrm>
            <a:off x="6907088" y="6356351"/>
            <a:ext cx="2057400" cy="365125"/>
          </a:xfrm>
        </p:spPr>
        <p:txBody>
          <a:bodyPr/>
          <a:lstStyle/>
          <a:p>
            <a:pPr>
              <a:defRPr/>
            </a:pPr>
            <a:fld id="{AE07B06B-DBC8-4782-8D26-2C140E176D57}" type="slidenum">
              <a:rPr lang="en-US" altLang="ja-JP" sz="1800" smtClean="0"/>
              <a:pPr>
                <a:defRPr/>
              </a:pPr>
              <a:t>5</a:t>
            </a:fld>
            <a:endParaRPr lang="en-US" altLang="ja-JP" sz="1800" dirty="0"/>
          </a:p>
        </p:txBody>
      </p:sp>
      <p:sp>
        <p:nvSpPr>
          <p:cNvPr id="10" name="Rectangle 9"/>
          <p:cNvSpPr txBox="1">
            <a:spLocks noChangeArrowheads="1"/>
          </p:cNvSpPr>
          <p:nvPr/>
        </p:nvSpPr>
        <p:spPr bwMode="auto">
          <a:xfrm>
            <a:off x="72009" y="676698"/>
            <a:ext cx="5494338" cy="548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o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lvl="0" algn="l" eaLnBrk="1" fontAlgn="auto" hangingPunct="1">
              <a:spcAft>
                <a:spcPts val="0"/>
              </a:spcAft>
              <a:buClr>
                <a:srgbClr val="1F497D"/>
              </a:buClr>
              <a:buSzPct val="70000"/>
              <a:defRPr/>
            </a:pPr>
            <a:r>
              <a:rPr lang="en-US" altLang="ja-JP" sz="2400" dirty="0">
                <a:latin typeface="+mj-ea"/>
              </a:rPr>
              <a:t>(2-2)</a:t>
            </a:r>
            <a:r>
              <a:rPr lang="ja-JP" altLang="en-US" sz="2400" dirty="0">
                <a:latin typeface="+mj-ea"/>
              </a:rPr>
              <a:t>　事業運営　</a:t>
            </a:r>
            <a:r>
              <a:rPr lang="ja-JP" altLang="en-US" sz="1800" dirty="0">
                <a:solidFill>
                  <a:prstClr val="black"/>
                </a:solidFill>
                <a:latin typeface="ＭＳ Ｐゴシック"/>
                <a:cs typeface="+mn-cs"/>
              </a:rPr>
              <a:t>≪顧客満足度の向上≫</a:t>
            </a:r>
          </a:p>
        </p:txBody>
      </p:sp>
      <p:sp>
        <p:nvSpPr>
          <p:cNvPr id="8" name="Rectangle 3"/>
          <p:cNvSpPr txBox="1">
            <a:spLocks noChangeArrowheads="1"/>
          </p:cNvSpPr>
          <p:nvPr/>
        </p:nvSpPr>
        <p:spPr bwMode="auto">
          <a:xfrm>
            <a:off x="354128" y="1682304"/>
            <a:ext cx="5425297" cy="1080104"/>
          </a:xfrm>
          <a:prstGeom prst="rect">
            <a:avLst/>
          </a:prstGeom>
          <a:noFill/>
          <a:ln w="38100" cap="rnd">
            <a:noFill/>
            <a:prstDash val="sysDot"/>
            <a:miter lim="800000"/>
            <a:headEnd/>
            <a:tailEnd/>
          </a:ln>
        </p:spPr>
        <p:txBody>
          <a:bodyPr vert="horz" wrap="square" lIns="91440" tIns="45720" rIns="91440" bIns="45720" numCol="1" rtlCol="0" anchor="t" anchorCtr="0" compatLnSpc="1">
            <a:prstTxWarp prst="textNoShape">
              <a:avLst/>
            </a:prstTxWarp>
            <a:spAutoFit/>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76213" indent="-176213" eaLnBrk="1" fontAlgn="auto" hangingPunct="1">
              <a:lnSpc>
                <a:spcPts val="2000"/>
              </a:lnSpc>
              <a:spcBef>
                <a:spcPts val="0"/>
              </a:spcBef>
              <a:spcAft>
                <a:spcPts val="0"/>
              </a:spcAft>
              <a:buFont typeface="Wingdings" pitchFamily="2" charset="2"/>
              <a:buNone/>
              <a:defRPr/>
            </a:pPr>
            <a:r>
              <a:rPr lang="en-US" altLang="ja-JP" sz="1600" b="1" dirty="0">
                <a:latin typeface="+mj-ea"/>
                <a:ea typeface="+mj-ea"/>
              </a:rPr>
              <a:t> </a:t>
            </a:r>
            <a:r>
              <a:rPr lang="ja-JP" altLang="ja-JP" sz="1600" b="1" u="sng" dirty="0">
                <a:latin typeface="+mj-ea"/>
                <a:ea typeface="+mj-ea"/>
              </a:rPr>
              <a:t>施設の不具合発生時に</a:t>
            </a:r>
            <a:r>
              <a:rPr lang="ja-JP" altLang="en-US" sz="1600" b="1" u="sng" dirty="0">
                <a:latin typeface="+mj-ea"/>
                <a:ea typeface="+mj-ea"/>
              </a:rPr>
              <a:t>おける</a:t>
            </a:r>
            <a:r>
              <a:rPr lang="ja-JP" altLang="ja-JP" sz="1600" b="1" u="sng" dirty="0">
                <a:latin typeface="+mj-ea"/>
                <a:ea typeface="+mj-ea"/>
              </a:rPr>
              <a:t>迅速な対応</a:t>
            </a:r>
            <a:endParaRPr lang="en-US" altLang="ja-JP" sz="1600" b="1" u="sng" dirty="0">
              <a:latin typeface="+mj-ea"/>
              <a:ea typeface="+mj-ea"/>
            </a:endParaRPr>
          </a:p>
          <a:p>
            <a:pPr marL="92075" indent="0" eaLnBrk="1" fontAlgn="auto" hangingPunct="1">
              <a:lnSpc>
                <a:spcPts val="2000"/>
              </a:lnSpc>
              <a:spcBef>
                <a:spcPts val="0"/>
              </a:spcBef>
              <a:spcAft>
                <a:spcPts val="0"/>
              </a:spcAft>
              <a:buFont typeface="Wingdings" pitchFamily="2" charset="2"/>
              <a:buNone/>
              <a:defRPr/>
            </a:pPr>
            <a:r>
              <a:rPr lang="ja-JP" altLang="en-US" sz="1200" dirty="0">
                <a:solidFill>
                  <a:srgbClr val="FF0000"/>
                </a:solidFill>
              </a:rPr>
              <a:t>☛</a:t>
            </a:r>
            <a:r>
              <a:rPr lang="ja-JP" altLang="en-US" sz="1200" dirty="0"/>
              <a:t>　緊急対応の</a:t>
            </a:r>
            <a:r>
              <a:rPr lang="ja-JP" altLang="ja-JP" sz="1200" dirty="0"/>
              <a:t>平均</a:t>
            </a:r>
            <a:r>
              <a:rPr lang="ja-JP" altLang="en-US" sz="1200" dirty="0"/>
              <a:t>所要</a:t>
            </a:r>
            <a:r>
              <a:rPr lang="ja-JP" altLang="ja-JP" sz="1200" dirty="0"/>
              <a:t>日数を</a:t>
            </a:r>
            <a:r>
              <a:rPr lang="ja-JP" altLang="en-US" sz="1200" dirty="0"/>
              <a:t>前期</a:t>
            </a:r>
            <a:r>
              <a:rPr lang="en-US" altLang="ja-JP" sz="1200" dirty="0"/>
              <a:t>3</a:t>
            </a:r>
            <a:r>
              <a:rPr lang="ja-JP" altLang="en-US" sz="1200" dirty="0"/>
              <a:t>ヵ年平均</a:t>
            </a:r>
            <a:r>
              <a:rPr lang="en-US" altLang="ja-JP" sz="1200" dirty="0"/>
              <a:t>2</a:t>
            </a:r>
            <a:r>
              <a:rPr lang="ja-JP" altLang="en-US" sz="1200" dirty="0"/>
              <a:t>日以内を維持</a:t>
            </a:r>
            <a:endParaRPr lang="en-US" altLang="ja-JP" sz="1200" dirty="0"/>
          </a:p>
          <a:p>
            <a:pPr marL="92075" indent="0" eaLnBrk="1" fontAlgn="auto" hangingPunct="1">
              <a:lnSpc>
                <a:spcPts val="2000"/>
              </a:lnSpc>
              <a:spcBef>
                <a:spcPts val="0"/>
              </a:spcBef>
              <a:spcAft>
                <a:spcPts val="0"/>
              </a:spcAft>
              <a:buFont typeface="Wingdings" pitchFamily="2" charset="2"/>
              <a:buNone/>
              <a:defRPr/>
            </a:pPr>
            <a:r>
              <a:rPr lang="ja-JP" altLang="en-US" sz="1200" dirty="0">
                <a:solidFill>
                  <a:srgbClr val="FF0000"/>
                </a:solidFill>
              </a:rPr>
              <a:t>☛　</a:t>
            </a:r>
            <a:r>
              <a:rPr lang="ja-JP" altLang="en-US" sz="1200" dirty="0"/>
              <a:t>施設の不具合発生時への備え</a:t>
            </a:r>
            <a:endParaRPr lang="en-US" altLang="ja-JP" sz="1200" dirty="0"/>
          </a:p>
          <a:p>
            <a:pPr marL="92075" indent="0" eaLnBrk="1" fontAlgn="auto" hangingPunct="1">
              <a:lnSpc>
                <a:spcPts val="2000"/>
              </a:lnSpc>
              <a:spcBef>
                <a:spcPts val="0"/>
              </a:spcBef>
              <a:spcAft>
                <a:spcPts val="0"/>
              </a:spcAft>
              <a:buFont typeface="Wingdings" pitchFamily="2" charset="2"/>
              <a:buNone/>
              <a:defRPr/>
            </a:pPr>
            <a:r>
              <a:rPr lang="ja-JP" altLang="en-US" sz="1200" dirty="0"/>
              <a:t>　　（メンテナンス契約の一元化、調達困難な部品等の事前確保）</a:t>
            </a:r>
            <a:endParaRPr lang="en-US" altLang="ja-JP" sz="1100" dirty="0">
              <a:latin typeface="ＭＳ Ｐゴシック" panose="020B0600070205080204" pitchFamily="50" charset="-128"/>
            </a:endParaRPr>
          </a:p>
        </p:txBody>
      </p:sp>
      <p:sp>
        <p:nvSpPr>
          <p:cNvPr id="5" name="テキスト ボックス 4"/>
          <p:cNvSpPr txBox="1"/>
          <p:nvPr/>
        </p:nvSpPr>
        <p:spPr>
          <a:xfrm>
            <a:off x="211535" y="4787627"/>
            <a:ext cx="2992313" cy="1646605"/>
          </a:xfrm>
          <a:prstGeom prst="rect">
            <a:avLst/>
          </a:prstGeom>
          <a:noFill/>
          <a:ln>
            <a:solidFill>
              <a:schemeClr val="tx1"/>
            </a:solidFill>
          </a:ln>
        </p:spPr>
        <p:txBody>
          <a:bodyPr wrap="square" rtlCol="0">
            <a:spAutoFit/>
          </a:bodyPr>
          <a:lstStyle/>
          <a:p>
            <a:pPr marL="4763" lvl="0" indent="-4763">
              <a:defRPr/>
            </a:pPr>
            <a:r>
              <a:rPr lang="ja-JP" altLang="en-US" sz="1100" dirty="0"/>
              <a:t>◆</a:t>
            </a:r>
            <a:r>
              <a:rPr lang="ja-JP" altLang="en-US" sz="1100" u="sng" dirty="0"/>
              <a:t>取組事例</a:t>
            </a:r>
            <a:r>
              <a:rPr lang="ja-JP" altLang="en-US" sz="1100" dirty="0"/>
              <a:t>◆</a:t>
            </a:r>
            <a:endParaRPr lang="en-US" altLang="ja-JP" sz="1100" dirty="0"/>
          </a:p>
          <a:p>
            <a:pPr marL="177800" lvl="0" indent="-177800">
              <a:defRPr/>
            </a:pPr>
            <a:r>
              <a:rPr lang="ja-JP" altLang="en-US" sz="900" dirty="0"/>
              <a:t>　　☛　老朽化による不具合発生の防止</a:t>
            </a:r>
            <a:endParaRPr lang="en-US" altLang="ja-JP" sz="900" dirty="0"/>
          </a:p>
          <a:p>
            <a:pPr marL="177800" lvl="0" indent="-177800">
              <a:defRPr/>
            </a:pPr>
            <a:r>
              <a:rPr lang="ja-JP" altLang="en-US" sz="900" dirty="0"/>
              <a:t>　　　　　　</a:t>
            </a:r>
            <a:r>
              <a:rPr lang="en-US" altLang="ja-JP" sz="900" dirty="0"/>
              <a:t>(</a:t>
            </a:r>
            <a:r>
              <a:rPr lang="ja-JP" altLang="en-US" sz="900" dirty="0"/>
              <a:t>青果センター　特別高圧受電設備の更新）</a:t>
            </a:r>
            <a:endParaRPr lang="en-US" altLang="ja-JP" sz="900" dirty="0"/>
          </a:p>
          <a:p>
            <a:pPr marL="177800" lvl="0" indent="-177800">
              <a:defRPr/>
            </a:pPr>
            <a:r>
              <a:rPr lang="ja-JP" altLang="en-US" sz="900" dirty="0"/>
              <a:t>　 　☛　業務の効率化</a:t>
            </a:r>
            <a:endParaRPr lang="en-US" altLang="ja-JP" sz="900" dirty="0"/>
          </a:p>
          <a:p>
            <a:pPr marL="177800" lvl="0" indent="-177800">
              <a:defRPr/>
            </a:pPr>
            <a:r>
              <a:rPr lang="ja-JP" altLang="en-US" sz="900" dirty="0"/>
              <a:t>　　　　　　</a:t>
            </a:r>
            <a:r>
              <a:rPr lang="en-US" altLang="ja-JP" sz="900" dirty="0"/>
              <a:t>(</a:t>
            </a:r>
            <a:r>
              <a:rPr lang="ja-JP" altLang="en-US" sz="900" dirty="0"/>
              <a:t>ストラドルキャリアの更新、機器管理委託一元化、</a:t>
            </a:r>
            <a:endParaRPr lang="en-US" altLang="ja-JP" sz="900" dirty="0"/>
          </a:p>
          <a:p>
            <a:pPr marL="177800" lvl="0" indent="-177800">
              <a:defRPr/>
            </a:pPr>
            <a:r>
              <a:rPr lang="ja-JP" altLang="en-US" sz="900" dirty="0"/>
              <a:t>　　　　　　契約先変更による電気料金の削減</a:t>
            </a:r>
            <a:r>
              <a:rPr lang="en-US" altLang="ja-JP" sz="900" dirty="0"/>
              <a:t>)</a:t>
            </a:r>
            <a:r>
              <a:rPr lang="ja-JP" altLang="en-US" sz="900" dirty="0"/>
              <a:t>　</a:t>
            </a:r>
            <a:endParaRPr lang="en-US" altLang="ja-JP" sz="900" dirty="0"/>
          </a:p>
          <a:p>
            <a:pPr marL="177800" lvl="0" indent="-177800">
              <a:defRPr/>
            </a:pPr>
            <a:r>
              <a:rPr lang="ja-JP" altLang="en-US" sz="900" dirty="0"/>
              <a:t>　　☛　利便性・安全性の向上　</a:t>
            </a:r>
            <a:endParaRPr lang="en-US" altLang="ja-JP" sz="900" dirty="0"/>
          </a:p>
          <a:p>
            <a:pPr marL="177800" lvl="0" indent="-177800">
              <a:defRPr/>
            </a:pPr>
            <a:r>
              <a:rPr lang="ja-JP" altLang="en-US" sz="900" dirty="0"/>
              <a:t>　　　　　　（燻蒸廃液処理の外注化、上屋の外壁改修等）</a:t>
            </a:r>
            <a:endParaRPr lang="en-US" altLang="ja-JP" sz="900" dirty="0"/>
          </a:p>
          <a:p>
            <a:pPr marL="177800" lvl="0" indent="-177800">
              <a:defRPr/>
            </a:pPr>
            <a:r>
              <a:rPr lang="ja-JP" altLang="en-US" sz="900" dirty="0"/>
              <a:t>　　☛　利用者の労働環境改善</a:t>
            </a:r>
            <a:endParaRPr lang="en-US" altLang="ja-JP" sz="900" dirty="0"/>
          </a:p>
          <a:p>
            <a:pPr marL="177800" lvl="0" indent="-177800">
              <a:defRPr/>
            </a:pPr>
            <a:r>
              <a:rPr lang="ja-JP" altLang="en-US" sz="900" dirty="0"/>
              <a:t>　　　　　　</a:t>
            </a:r>
            <a:r>
              <a:rPr lang="en-US" altLang="ja-JP" sz="900" dirty="0"/>
              <a:t>(</a:t>
            </a:r>
            <a:r>
              <a:rPr lang="ja-JP" altLang="en-US" sz="900" dirty="0"/>
              <a:t>附属事務所の女性トイレの設置、</a:t>
            </a:r>
            <a:endParaRPr lang="en-US" altLang="ja-JP" sz="900" dirty="0"/>
          </a:p>
          <a:p>
            <a:pPr marL="177800" lvl="0" indent="-177800">
              <a:defRPr/>
            </a:pPr>
            <a:r>
              <a:rPr lang="ja-JP" altLang="en-US" sz="900" dirty="0"/>
              <a:t>　　　　　　照明灯のＬＥＤ化　等）</a:t>
            </a:r>
            <a:endParaRPr lang="en-US" altLang="ja-JP" sz="900" dirty="0"/>
          </a:p>
        </p:txBody>
      </p:sp>
      <p:sp>
        <p:nvSpPr>
          <p:cNvPr id="2" name="下矢印 1"/>
          <p:cNvSpPr/>
          <p:nvPr/>
        </p:nvSpPr>
        <p:spPr bwMode="auto">
          <a:xfrm>
            <a:off x="2419559" y="3914775"/>
            <a:ext cx="647217" cy="198996"/>
          </a:xfrm>
          <a:prstGeom prst="downArrow">
            <a:avLst/>
          </a:prstGeom>
          <a:solidFill>
            <a:srgbClr val="FF9999"/>
          </a:solidFill>
          <a:ln w="9525">
            <a:solidFill>
              <a:schemeClr val="tx1"/>
            </a:solidFill>
            <a:miter lim="800000"/>
            <a:headEnd/>
            <a:tailEnd/>
          </a:ln>
          <a:effectLst/>
        </p:spPr>
        <p:txBody>
          <a:bodyPr wrap="none" tIns="370800" rtlCol="0" anchor="t" anchorCtr="1"/>
          <a:lstStyle/>
          <a:p>
            <a:pPr marL="342900" indent="-342900" algn="ctr">
              <a:spcBef>
                <a:spcPct val="20000"/>
              </a:spcBef>
              <a:buClr>
                <a:schemeClr val="tx2"/>
              </a:buClr>
              <a:buSzPct val="70000"/>
              <a:buFont typeface="Wingdings" pitchFamily="2" charset="2"/>
              <a:buNone/>
            </a:pPr>
            <a:endParaRPr kumimoji="1" lang="ja-JP" altLang="en-US" sz="1600" b="1" dirty="0"/>
          </a:p>
        </p:txBody>
      </p:sp>
      <p:sp>
        <p:nvSpPr>
          <p:cNvPr id="14" name="Rectangle 3">
            <a:extLst>
              <a:ext uri="{FF2B5EF4-FFF2-40B4-BE49-F238E27FC236}">
                <a16:creationId xmlns:a16="http://schemas.microsoft.com/office/drawing/2014/main" id="{91EA1AE3-2327-466C-85CE-3C3E99F9F942}"/>
              </a:ext>
            </a:extLst>
          </p:cNvPr>
          <p:cNvSpPr txBox="1">
            <a:spLocks noChangeArrowheads="1"/>
          </p:cNvSpPr>
          <p:nvPr/>
        </p:nvSpPr>
        <p:spPr bwMode="auto">
          <a:xfrm>
            <a:off x="198713" y="4149080"/>
            <a:ext cx="5325535" cy="571503"/>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4763" indent="-4763">
              <a:lnSpc>
                <a:spcPts val="2000"/>
              </a:lnSpc>
              <a:spcBef>
                <a:spcPts val="0"/>
              </a:spcBef>
              <a:spcAft>
                <a:spcPts val="0"/>
              </a:spcAft>
              <a:buNone/>
              <a:defRPr/>
            </a:pPr>
            <a:r>
              <a:rPr lang="ja-JP" altLang="ja-JP" sz="1400" b="1" dirty="0">
                <a:latin typeface="+mj-ea"/>
                <a:ea typeface="+mj-ea"/>
              </a:rPr>
              <a:t>上屋</a:t>
            </a:r>
            <a:r>
              <a:rPr lang="ja-JP" altLang="en-US" sz="1400" b="1" dirty="0">
                <a:latin typeface="+mj-ea"/>
                <a:ea typeface="+mj-ea"/>
              </a:rPr>
              <a:t>・荷捌地の利用稼働率　　　</a:t>
            </a:r>
            <a:r>
              <a:rPr lang="en-US" altLang="ja-JP" sz="1400" b="1" dirty="0">
                <a:latin typeface="+mj-ea"/>
                <a:ea typeface="+mj-ea"/>
              </a:rPr>
              <a:t>93.9</a:t>
            </a:r>
            <a:r>
              <a:rPr lang="ja-JP" altLang="ja-JP" sz="1400" b="1" dirty="0">
                <a:latin typeface="+mj-ea"/>
                <a:ea typeface="+mj-ea"/>
              </a:rPr>
              <a:t>％</a:t>
            </a:r>
            <a:r>
              <a:rPr lang="ja-JP" altLang="en-US" sz="1400" b="1" dirty="0">
                <a:latin typeface="+mj-ea"/>
                <a:ea typeface="+mj-ea"/>
              </a:rPr>
              <a:t>（</a:t>
            </a:r>
            <a:r>
              <a:rPr lang="en-US" altLang="ja-JP" sz="1400" b="1" dirty="0">
                <a:latin typeface="+mj-ea"/>
                <a:ea typeface="+mj-ea"/>
              </a:rPr>
              <a:t>R2</a:t>
            </a:r>
            <a:r>
              <a:rPr lang="ja-JP" altLang="en-US" sz="1400" b="1" dirty="0">
                <a:latin typeface="+mj-ea"/>
                <a:ea typeface="+mj-ea"/>
              </a:rPr>
              <a:t>）　→　</a:t>
            </a:r>
            <a:r>
              <a:rPr lang="en-US" altLang="ja-JP" sz="1400" b="1" dirty="0">
                <a:latin typeface="+mj-ea"/>
                <a:ea typeface="+mj-ea"/>
              </a:rPr>
              <a:t>96.6</a:t>
            </a:r>
            <a:r>
              <a:rPr lang="ja-JP" altLang="en-US" sz="1400" b="1" dirty="0">
                <a:latin typeface="+mj-ea"/>
                <a:ea typeface="+mj-ea"/>
              </a:rPr>
              <a:t>％（</a:t>
            </a:r>
            <a:r>
              <a:rPr lang="en-US" altLang="ja-JP" sz="1400" b="1" dirty="0">
                <a:latin typeface="+mj-ea"/>
                <a:ea typeface="+mj-ea"/>
              </a:rPr>
              <a:t>R5</a:t>
            </a:r>
            <a:r>
              <a:rPr lang="ja-JP" altLang="en-US" sz="1400" b="1" dirty="0">
                <a:latin typeface="+mj-ea"/>
                <a:ea typeface="+mj-ea"/>
              </a:rPr>
              <a:t>見込）</a:t>
            </a:r>
            <a:endParaRPr lang="en-US" altLang="ja-JP" sz="1400" b="1" dirty="0">
              <a:latin typeface="+mj-ea"/>
              <a:ea typeface="+mj-ea"/>
            </a:endParaRPr>
          </a:p>
          <a:p>
            <a:pPr marL="4763" indent="-4763">
              <a:lnSpc>
                <a:spcPts val="2000"/>
              </a:lnSpc>
              <a:spcBef>
                <a:spcPts val="0"/>
              </a:spcBef>
              <a:spcAft>
                <a:spcPts val="0"/>
              </a:spcAft>
              <a:buNone/>
              <a:defRPr/>
            </a:pPr>
            <a:r>
              <a:rPr lang="ja-JP" altLang="ja-JP" sz="1400" b="1" dirty="0">
                <a:latin typeface="+mj-ea"/>
                <a:ea typeface="+mj-ea"/>
              </a:rPr>
              <a:t>中古車</a:t>
            </a:r>
            <a:r>
              <a:rPr lang="ja-JP" altLang="en-US" sz="1400" b="1" dirty="0">
                <a:latin typeface="+mj-ea"/>
                <a:ea typeface="+mj-ea"/>
              </a:rPr>
              <a:t>ｽﾄｯｸﾔｰドの利用稼働率</a:t>
            </a:r>
            <a:r>
              <a:rPr lang="en-US" altLang="ja-JP" sz="1400" b="1" dirty="0">
                <a:latin typeface="+mj-ea"/>
                <a:ea typeface="+mj-ea"/>
              </a:rPr>
              <a:t>  100</a:t>
            </a:r>
            <a:r>
              <a:rPr lang="ja-JP" altLang="ja-JP" sz="1400" b="1" dirty="0">
                <a:latin typeface="+mj-ea"/>
                <a:ea typeface="+mj-ea"/>
              </a:rPr>
              <a:t>％</a:t>
            </a:r>
            <a:r>
              <a:rPr lang="ja-JP" altLang="en-US" sz="1400" b="1" dirty="0">
                <a:latin typeface="+mj-ea"/>
                <a:ea typeface="+mj-ea"/>
              </a:rPr>
              <a:t>（</a:t>
            </a:r>
            <a:r>
              <a:rPr lang="en-US" altLang="ja-JP" sz="1400" b="1" dirty="0">
                <a:latin typeface="+mj-ea"/>
                <a:ea typeface="+mj-ea"/>
              </a:rPr>
              <a:t> R2 </a:t>
            </a:r>
            <a:r>
              <a:rPr lang="ja-JP" altLang="en-US" sz="1400" b="1" dirty="0">
                <a:latin typeface="+mj-ea"/>
                <a:ea typeface="+mj-ea"/>
              </a:rPr>
              <a:t>）　→　</a:t>
            </a:r>
            <a:r>
              <a:rPr lang="en-US" altLang="ja-JP" sz="1400" b="1" dirty="0">
                <a:latin typeface="+mj-ea"/>
                <a:ea typeface="+mj-ea"/>
              </a:rPr>
              <a:t>100</a:t>
            </a:r>
            <a:r>
              <a:rPr lang="ja-JP" altLang="en-US" sz="1400" b="1" dirty="0">
                <a:latin typeface="+mj-ea"/>
                <a:ea typeface="+mj-ea"/>
              </a:rPr>
              <a:t>％（</a:t>
            </a:r>
            <a:r>
              <a:rPr lang="en-US" altLang="ja-JP" sz="1400" b="1" dirty="0">
                <a:latin typeface="+mj-ea"/>
                <a:ea typeface="+mj-ea"/>
              </a:rPr>
              <a:t>R5</a:t>
            </a:r>
            <a:r>
              <a:rPr lang="ja-JP" altLang="en-US" sz="1400" b="1" dirty="0">
                <a:latin typeface="+mj-ea"/>
                <a:ea typeface="+mj-ea"/>
              </a:rPr>
              <a:t>見込）</a:t>
            </a:r>
            <a:endParaRPr lang="en-US" altLang="ja-JP" sz="1400" b="1" dirty="0">
              <a:latin typeface="+mj-ea"/>
              <a:ea typeface="+mj-ea"/>
            </a:endParaRPr>
          </a:p>
        </p:txBody>
      </p:sp>
      <p:sp>
        <p:nvSpPr>
          <p:cNvPr id="18" name="平行四辺形 17">
            <a:extLst>
              <a:ext uri="{FF2B5EF4-FFF2-40B4-BE49-F238E27FC236}">
                <a16:creationId xmlns:a16="http://schemas.microsoft.com/office/drawing/2014/main" id="{ECD257EC-CA91-4384-909E-5AD22B4A14AA}"/>
              </a:ext>
            </a:extLst>
          </p:cNvPr>
          <p:cNvSpPr/>
          <p:nvPr/>
        </p:nvSpPr>
        <p:spPr>
          <a:xfrm rot="21391246">
            <a:off x="287906" y="1199191"/>
            <a:ext cx="94042" cy="450704"/>
          </a:xfrm>
          <a:prstGeom prst="parallelogram">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Rectangle 9">
            <a:extLst>
              <a:ext uri="{FF2B5EF4-FFF2-40B4-BE49-F238E27FC236}">
                <a16:creationId xmlns:a16="http://schemas.microsoft.com/office/drawing/2014/main" id="{B5943693-B78A-42D5-8B39-78FB468CDF6C}"/>
              </a:ext>
            </a:extLst>
          </p:cNvPr>
          <p:cNvSpPr>
            <a:spLocks noGrp="1" noChangeArrowheads="1"/>
          </p:cNvSpPr>
          <p:nvPr>
            <p:ph type="title"/>
          </p:nvPr>
        </p:nvSpPr>
        <p:spPr>
          <a:xfrm>
            <a:off x="1" y="0"/>
            <a:ext cx="4355976" cy="523220"/>
          </a:xfrm>
        </p:spPr>
        <p:txBody>
          <a:bodyPr wrap="square" rtlCol="0" anchor="b">
            <a:noAutofit/>
          </a:bodyPr>
          <a:lstStyle/>
          <a:p>
            <a:pPr algn="l" eaLnBrk="1" fontAlgn="auto" hangingPunct="1">
              <a:spcAft>
                <a:spcPts val="0"/>
              </a:spcAft>
              <a:defRPr/>
            </a:pPr>
            <a:r>
              <a:rPr lang="en-US" altLang="ja-JP" sz="2800" dirty="0">
                <a:latin typeface="+mj-ea"/>
              </a:rPr>
              <a:t>Ⅰ</a:t>
            </a:r>
            <a:r>
              <a:rPr lang="ja-JP" altLang="en-US" sz="2800" dirty="0">
                <a:latin typeface="+mj-ea"/>
              </a:rPr>
              <a:t>　計画策定にあたって</a:t>
            </a:r>
          </a:p>
        </p:txBody>
      </p:sp>
      <p:pic>
        <p:nvPicPr>
          <p:cNvPr id="29" name="図 28">
            <a:extLst>
              <a:ext uri="{FF2B5EF4-FFF2-40B4-BE49-F238E27FC236}">
                <a16:creationId xmlns:a16="http://schemas.microsoft.com/office/drawing/2014/main" id="{6DD03ADE-2EDB-4302-818D-D8B2A01F264E}"/>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429456" y="1958304"/>
            <a:ext cx="1646616" cy="1234411"/>
          </a:xfrm>
          <a:prstGeom prst="rect">
            <a:avLst/>
          </a:prstGeom>
        </p:spPr>
      </p:pic>
      <p:pic>
        <p:nvPicPr>
          <p:cNvPr id="30" name="図 29">
            <a:extLst>
              <a:ext uri="{FF2B5EF4-FFF2-40B4-BE49-F238E27FC236}">
                <a16:creationId xmlns:a16="http://schemas.microsoft.com/office/drawing/2014/main" id="{53E83C8C-13CB-4931-91C3-9283524EA92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5735935" y="1951663"/>
            <a:ext cx="1646615" cy="1234411"/>
          </a:xfrm>
          <a:prstGeom prst="rect">
            <a:avLst/>
          </a:prstGeom>
          <a:noFill/>
          <a:ln>
            <a:noFill/>
          </a:ln>
        </p:spPr>
      </p:pic>
      <p:sp>
        <p:nvSpPr>
          <p:cNvPr id="32" name="テキスト ボックス 7">
            <a:extLst>
              <a:ext uri="{FF2B5EF4-FFF2-40B4-BE49-F238E27FC236}">
                <a16:creationId xmlns:a16="http://schemas.microsoft.com/office/drawing/2014/main" id="{A67E95B5-D09E-458D-AC9E-618A3FE0DF2F}"/>
              </a:ext>
            </a:extLst>
          </p:cNvPr>
          <p:cNvSpPr txBox="1"/>
          <p:nvPr/>
        </p:nvSpPr>
        <p:spPr>
          <a:xfrm>
            <a:off x="6825590" y="2935430"/>
            <a:ext cx="540168" cy="224464"/>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00" dirty="0"/>
              <a:t>１号機</a:t>
            </a:r>
            <a:endParaRPr kumimoji="1" lang="en-US" altLang="ja-JP" sz="1000" dirty="0"/>
          </a:p>
          <a:p>
            <a:pPr algn="ctr"/>
            <a:r>
              <a:rPr kumimoji="1" lang="ja-JP" altLang="en-US" sz="700" dirty="0"/>
              <a:t>（</a:t>
            </a:r>
            <a:r>
              <a:rPr kumimoji="1" lang="en-US" altLang="ja-JP" sz="700" dirty="0"/>
              <a:t>R1.9</a:t>
            </a:r>
            <a:r>
              <a:rPr kumimoji="1" lang="ja-JP" altLang="en-US" sz="700" dirty="0"/>
              <a:t>納入）</a:t>
            </a:r>
          </a:p>
        </p:txBody>
      </p:sp>
      <p:sp>
        <p:nvSpPr>
          <p:cNvPr id="35" name="テキスト ボックス 7">
            <a:extLst>
              <a:ext uri="{FF2B5EF4-FFF2-40B4-BE49-F238E27FC236}">
                <a16:creationId xmlns:a16="http://schemas.microsoft.com/office/drawing/2014/main" id="{49EF13BA-58ED-48F5-8718-1AADA1749426}"/>
              </a:ext>
            </a:extLst>
          </p:cNvPr>
          <p:cNvSpPr txBox="1"/>
          <p:nvPr/>
        </p:nvSpPr>
        <p:spPr>
          <a:xfrm>
            <a:off x="8503880" y="2948278"/>
            <a:ext cx="540168" cy="224464"/>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00" dirty="0"/>
              <a:t>２号機</a:t>
            </a:r>
            <a:endParaRPr kumimoji="1" lang="en-US" altLang="ja-JP" sz="1000" dirty="0"/>
          </a:p>
          <a:p>
            <a:pPr algn="ctr"/>
            <a:r>
              <a:rPr kumimoji="1" lang="ja-JP" altLang="en-US" sz="700" dirty="0"/>
              <a:t>（</a:t>
            </a:r>
            <a:r>
              <a:rPr kumimoji="1" lang="en-US" altLang="ja-JP" sz="700" dirty="0"/>
              <a:t>R1.12 </a:t>
            </a:r>
            <a:r>
              <a:rPr kumimoji="1" lang="ja-JP" altLang="en-US" sz="700" dirty="0"/>
              <a:t>納入）</a:t>
            </a:r>
          </a:p>
        </p:txBody>
      </p:sp>
      <p:sp>
        <p:nvSpPr>
          <p:cNvPr id="38" name="Rectangle 3">
            <a:extLst>
              <a:ext uri="{FF2B5EF4-FFF2-40B4-BE49-F238E27FC236}">
                <a16:creationId xmlns:a16="http://schemas.microsoft.com/office/drawing/2014/main" id="{16451E73-2817-41A3-B68D-885A8493D6AF}"/>
              </a:ext>
            </a:extLst>
          </p:cNvPr>
          <p:cNvSpPr txBox="1">
            <a:spLocks noChangeArrowheads="1"/>
          </p:cNvSpPr>
          <p:nvPr/>
        </p:nvSpPr>
        <p:spPr bwMode="auto">
          <a:xfrm>
            <a:off x="334927" y="2780928"/>
            <a:ext cx="5425297" cy="1091774"/>
          </a:xfrm>
          <a:prstGeom prst="rect">
            <a:avLst/>
          </a:prstGeom>
          <a:noFill/>
          <a:ln w="38100" cap="rnd">
            <a:noFill/>
            <a:prstDash val="sysDot"/>
            <a:miter lim="800000"/>
            <a:headEnd/>
            <a:tailEnd/>
          </a:ln>
        </p:spPr>
        <p:txBody>
          <a:bodyPr vert="horz" wrap="square" lIns="91440" tIns="45720" rIns="91440" bIns="45720" numCol="1" rtlCol="0" anchor="t" anchorCtr="0" compatLnSpc="1">
            <a:prstTxWarp prst="textNoShape">
              <a:avLst/>
            </a:prstTxWarp>
            <a:spAutoFit/>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92075" indent="0" eaLnBrk="1" fontAlgn="auto" hangingPunct="1">
              <a:lnSpc>
                <a:spcPts val="2000"/>
              </a:lnSpc>
              <a:spcBef>
                <a:spcPts val="0"/>
              </a:spcBef>
              <a:spcAft>
                <a:spcPts val="0"/>
              </a:spcAft>
              <a:buFont typeface="Wingdings" pitchFamily="2" charset="2"/>
              <a:buNone/>
              <a:defRPr/>
            </a:pPr>
            <a:r>
              <a:rPr lang="ja-JP" altLang="en-US" sz="1600" b="1" u="sng" dirty="0"/>
              <a:t>きめ細やかなサービスの提供</a:t>
            </a:r>
            <a:endParaRPr lang="en-US" altLang="ja-JP" sz="1600" b="1" u="sng" dirty="0"/>
          </a:p>
          <a:p>
            <a:pPr marL="92075" indent="0" eaLnBrk="1" fontAlgn="auto" hangingPunct="1">
              <a:lnSpc>
                <a:spcPts val="2000"/>
              </a:lnSpc>
              <a:spcBef>
                <a:spcPts val="0"/>
              </a:spcBef>
              <a:spcAft>
                <a:spcPts val="0"/>
              </a:spcAft>
              <a:buFont typeface="Wingdings" pitchFamily="2" charset="2"/>
              <a:buNone/>
              <a:defRPr/>
            </a:pPr>
            <a:r>
              <a:rPr lang="ja-JP" altLang="en-US" sz="1200" dirty="0"/>
              <a:t> </a:t>
            </a:r>
            <a:r>
              <a:rPr lang="ja-JP" altLang="en-US" sz="1200" dirty="0">
                <a:solidFill>
                  <a:srgbClr val="FF0000"/>
                </a:solidFill>
              </a:rPr>
              <a:t>☛</a:t>
            </a:r>
            <a:r>
              <a:rPr lang="ja-JP" altLang="en-US" sz="1200" dirty="0"/>
              <a:t>　利用者の多様な要望への対応</a:t>
            </a:r>
            <a:endParaRPr lang="en-US" altLang="ja-JP" sz="1200" dirty="0"/>
          </a:p>
          <a:p>
            <a:pPr marL="92075" indent="0" eaLnBrk="1" fontAlgn="auto" hangingPunct="1">
              <a:lnSpc>
                <a:spcPts val="2000"/>
              </a:lnSpc>
              <a:spcBef>
                <a:spcPts val="0"/>
              </a:spcBef>
              <a:spcAft>
                <a:spcPts val="0"/>
              </a:spcAft>
              <a:buFont typeface="Wingdings" pitchFamily="2" charset="2"/>
              <a:buNone/>
              <a:defRPr/>
            </a:pPr>
            <a:r>
              <a:rPr lang="ja-JP" altLang="en-US" sz="1200" dirty="0"/>
              <a:t>　　　（ストラドルキャリアの更新、照明の</a:t>
            </a:r>
            <a:r>
              <a:rPr lang="en-US" altLang="ja-JP" sz="1200" dirty="0"/>
              <a:t>LED</a:t>
            </a:r>
            <a:r>
              <a:rPr lang="ja-JP" altLang="en-US" sz="1200" dirty="0"/>
              <a:t>化等）</a:t>
            </a:r>
          </a:p>
          <a:p>
            <a:pPr marL="92075" indent="0" eaLnBrk="1" fontAlgn="auto" hangingPunct="1">
              <a:lnSpc>
                <a:spcPts val="2000"/>
              </a:lnSpc>
              <a:spcBef>
                <a:spcPts val="0"/>
              </a:spcBef>
              <a:spcAft>
                <a:spcPts val="0"/>
              </a:spcAft>
              <a:buFont typeface="Wingdings" pitchFamily="2" charset="2"/>
              <a:buNone/>
              <a:defRPr/>
            </a:pPr>
            <a:r>
              <a:rPr lang="ja-JP" altLang="en-US" sz="1200" dirty="0"/>
              <a:t> </a:t>
            </a:r>
            <a:r>
              <a:rPr lang="ja-JP" altLang="en-US" sz="1200" dirty="0">
                <a:solidFill>
                  <a:srgbClr val="FF0000"/>
                </a:solidFill>
              </a:rPr>
              <a:t>☛</a:t>
            </a:r>
            <a:r>
              <a:rPr lang="ja-JP" altLang="en-US" sz="1200" dirty="0"/>
              <a:t>　港湾就労環境の改善（上屋附属事務所の女性トイレの設置や施設改善等）</a:t>
            </a:r>
            <a:endParaRPr lang="en-US" altLang="ja-JP" sz="1050" dirty="0"/>
          </a:p>
        </p:txBody>
      </p:sp>
      <p:sp>
        <p:nvSpPr>
          <p:cNvPr id="39" name="テキスト ボックス 38">
            <a:extLst>
              <a:ext uri="{FF2B5EF4-FFF2-40B4-BE49-F238E27FC236}">
                <a16:creationId xmlns:a16="http://schemas.microsoft.com/office/drawing/2014/main" id="{E1EF31D3-8F65-4C80-8745-9406E1A7121B}"/>
              </a:ext>
            </a:extLst>
          </p:cNvPr>
          <p:cNvSpPr txBox="1"/>
          <p:nvPr/>
        </p:nvSpPr>
        <p:spPr>
          <a:xfrm>
            <a:off x="5715642" y="1671004"/>
            <a:ext cx="3300231" cy="307777"/>
          </a:xfrm>
          <a:prstGeom prst="rect">
            <a:avLst/>
          </a:prstGeom>
          <a:noFill/>
        </p:spPr>
        <p:txBody>
          <a:bodyPr wrap="square" rtlCol="0">
            <a:spAutoFit/>
          </a:bodyPr>
          <a:lstStyle/>
          <a:p>
            <a:pPr algn="ctr"/>
            <a:r>
              <a:rPr kumimoji="1" lang="ja-JP" altLang="en-US" sz="1400" b="1" dirty="0"/>
              <a:t>当社所有のストラドルキャリア</a:t>
            </a:r>
          </a:p>
        </p:txBody>
      </p:sp>
      <p:grpSp>
        <p:nvGrpSpPr>
          <p:cNvPr id="4" name="グループ化 3">
            <a:extLst>
              <a:ext uri="{FF2B5EF4-FFF2-40B4-BE49-F238E27FC236}">
                <a16:creationId xmlns:a16="http://schemas.microsoft.com/office/drawing/2014/main" id="{7461A78E-4726-CD16-0109-F56A7608DF10}"/>
              </a:ext>
            </a:extLst>
          </p:cNvPr>
          <p:cNvGrpSpPr/>
          <p:nvPr/>
        </p:nvGrpSpPr>
        <p:grpSpPr>
          <a:xfrm>
            <a:off x="5085752" y="4787627"/>
            <a:ext cx="4191151" cy="1664924"/>
            <a:chOff x="4413297" y="5157192"/>
            <a:chExt cx="4191151" cy="1664924"/>
          </a:xfrm>
        </p:grpSpPr>
        <p:sp>
          <p:nvSpPr>
            <p:cNvPr id="22" name="テキスト ボックス 21">
              <a:extLst>
                <a:ext uri="{FF2B5EF4-FFF2-40B4-BE49-F238E27FC236}">
                  <a16:creationId xmlns:a16="http://schemas.microsoft.com/office/drawing/2014/main" id="{8B981AC0-16FB-4991-8AE3-E4B9A49096A8}"/>
                </a:ext>
              </a:extLst>
            </p:cNvPr>
            <p:cNvSpPr txBox="1"/>
            <p:nvPr/>
          </p:nvSpPr>
          <p:spPr>
            <a:xfrm>
              <a:off x="4413297" y="6541969"/>
              <a:ext cx="2112866" cy="276999"/>
            </a:xfrm>
            <a:prstGeom prst="rect">
              <a:avLst/>
            </a:prstGeom>
            <a:noFill/>
          </p:spPr>
          <p:txBody>
            <a:bodyPr wrap="square" rtlCol="0">
              <a:spAutoFit/>
            </a:bodyPr>
            <a:lstStyle/>
            <a:p>
              <a:r>
                <a:rPr kumimoji="1" lang="ja-JP" altLang="en-US" sz="1200" b="1" dirty="0"/>
                <a:t>ストラドルキャリア　導入前</a:t>
              </a:r>
            </a:p>
          </p:txBody>
        </p:sp>
        <p:sp>
          <p:nvSpPr>
            <p:cNvPr id="23" name="テキスト ボックス 22">
              <a:extLst>
                <a:ext uri="{FF2B5EF4-FFF2-40B4-BE49-F238E27FC236}">
                  <a16:creationId xmlns:a16="http://schemas.microsoft.com/office/drawing/2014/main" id="{458A91D2-C35C-4FAC-8E5D-52385FF3A9FA}"/>
                </a:ext>
              </a:extLst>
            </p:cNvPr>
            <p:cNvSpPr txBox="1"/>
            <p:nvPr/>
          </p:nvSpPr>
          <p:spPr>
            <a:xfrm>
              <a:off x="6651746" y="6545117"/>
              <a:ext cx="1952702" cy="276999"/>
            </a:xfrm>
            <a:prstGeom prst="rect">
              <a:avLst/>
            </a:prstGeom>
            <a:noFill/>
          </p:spPr>
          <p:txBody>
            <a:bodyPr wrap="square" rtlCol="0">
              <a:spAutoFit/>
            </a:bodyPr>
            <a:lstStyle/>
            <a:p>
              <a:r>
                <a:rPr kumimoji="1" lang="ja-JP" altLang="en-US" sz="1200" b="1" dirty="0"/>
                <a:t>導入後（蔵置能力</a:t>
              </a:r>
              <a:r>
                <a:rPr kumimoji="1" lang="en-US" altLang="ja-JP" sz="1200" b="1" dirty="0"/>
                <a:t>1.3</a:t>
              </a:r>
              <a:r>
                <a:rPr kumimoji="1" lang="ja-JP" altLang="en-US" sz="1200" b="1" dirty="0"/>
                <a:t>倍）</a:t>
              </a:r>
            </a:p>
          </p:txBody>
        </p:sp>
        <p:pic>
          <p:nvPicPr>
            <p:cNvPr id="26" name="図 25">
              <a:extLst>
                <a:ext uri="{FF2B5EF4-FFF2-40B4-BE49-F238E27FC236}">
                  <a16:creationId xmlns:a16="http://schemas.microsoft.com/office/drawing/2014/main" id="{E854B65D-4896-4005-8396-BD76BA800C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bwMode="auto">
            <a:xfrm>
              <a:off x="4413297" y="5171260"/>
              <a:ext cx="1818426" cy="1398845"/>
            </a:xfrm>
            <a:prstGeom prst="rect">
              <a:avLst/>
            </a:prstGeom>
            <a:noFill/>
            <a:ln>
              <a:noFill/>
            </a:ln>
            <a:extLst>
              <a:ext uri="{53640926-AAD7-44D8-BBD7-CCE9431645EC}">
                <a14:shadowObscured xmlns:a14="http://schemas.microsoft.com/office/drawing/2010/main"/>
              </a:ext>
            </a:extLst>
          </p:spPr>
        </p:pic>
        <p:pic>
          <p:nvPicPr>
            <p:cNvPr id="27" name="図 26">
              <a:extLst>
                <a:ext uri="{FF2B5EF4-FFF2-40B4-BE49-F238E27FC236}">
                  <a16:creationId xmlns:a16="http://schemas.microsoft.com/office/drawing/2014/main" id="{912710C2-2185-477B-B303-D0B0B6E1980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bwMode="auto">
            <a:xfrm>
              <a:off x="6568330" y="5157192"/>
              <a:ext cx="1818426" cy="1401096"/>
            </a:xfrm>
            <a:prstGeom prst="rect">
              <a:avLst/>
            </a:prstGeom>
            <a:noFill/>
            <a:ln>
              <a:noFill/>
            </a:ln>
            <a:extLst>
              <a:ext uri="{53640926-AAD7-44D8-BBD7-CCE9431645EC}">
                <a14:shadowObscured xmlns:a14="http://schemas.microsoft.com/office/drawing/2010/main"/>
              </a:ext>
            </a:extLst>
          </p:spPr>
        </p:pic>
        <p:sp>
          <p:nvSpPr>
            <p:cNvPr id="6" name="矢印: 右 5">
              <a:extLst>
                <a:ext uri="{FF2B5EF4-FFF2-40B4-BE49-F238E27FC236}">
                  <a16:creationId xmlns:a16="http://schemas.microsoft.com/office/drawing/2014/main" id="{54FECD97-6614-4045-A5E9-9A377E153EF4}"/>
                </a:ext>
              </a:extLst>
            </p:cNvPr>
            <p:cNvSpPr/>
            <p:nvPr/>
          </p:nvSpPr>
          <p:spPr>
            <a:xfrm>
              <a:off x="6265838" y="5296156"/>
              <a:ext cx="234642" cy="1135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正方形/長方形 30">
            <a:extLst>
              <a:ext uri="{FF2B5EF4-FFF2-40B4-BE49-F238E27FC236}">
                <a16:creationId xmlns:a16="http://schemas.microsoft.com/office/drawing/2014/main" id="{B9E1655F-BC73-42D0-9450-17A412236AB0}"/>
              </a:ext>
            </a:extLst>
          </p:cNvPr>
          <p:cNvSpPr/>
          <p:nvPr/>
        </p:nvSpPr>
        <p:spPr>
          <a:xfrm>
            <a:off x="0" y="540000"/>
            <a:ext cx="9144000" cy="107950"/>
          </a:xfrm>
          <a:prstGeom prst="rect">
            <a:avLst/>
          </a:prstGeom>
          <a:gradFill flip="none" rotWithShape="1">
            <a:gsLst>
              <a:gs pos="3000">
                <a:srgbClr val="0070C0"/>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70000"/>
              <a:buFont typeface="Wingdings" pitchFamily="2" charset="2"/>
              <a:buNone/>
              <a:defRPr/>
            </a:pPr>
            <a:endParaRPr lang="ja-JP" altLang="en-US" dirty="0"/>
          </a:p>
        </p:txBody>
      </p:sp>
      <p:pic>
        <p:nvPicPr>
          <p:cNvPr id="34" name="図 33">
            <a:extLst>
              <a:ext uri="{FF2B5EF4-FFF2-40B4-BE49-F238E27FC236}">
                <a16:creationId xmlns:a16="http://schemas.microsoft.com/office/drawing/2014/main" id="{CBCD566B-F36E-4532-968D-607AA869D9AB}"/>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35540" y="-64703"/>
            <a:ext cx="720561" cy="580275"/>
          </a:xfrm>
          <a:prstGeom prst="rect">
            <a:avLst/>
          </a:prstGeom>
        </p:spPr>
      </p:pic>
      <p:pic>
        <p:nvPicPr>
          <p:cNvPr id="11" name="図 10">
            <a:extLst>
              <a:ext uri="{FF2B5EF4-FFF2-40B4-BE49-F238E27FC236}">
                <a16:creationId xmlns:a16="http://schemas.microsoft.com/office/drawing/2014/main" id="{E66EC7D8-E3A6-CE98-C2BB-451E451C2A0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430759" y="3217787"/>
            <a:ext cx="1641232" cy="1302017"/>
          </a:xfrm>
          <a:prstGeom prst="rect">
            <a:avLst/>
          </a:prstGeom>
        </p:spPr>
      </p:pic>
      <p:sp>
        <p:nvSpPr>
          <p:cNvPr id="12" name="テキスト ボックス 7">
            <a:extLst>
              <a:ext uri="{FF2B5EF4-FFF2-40B4-BE49-F238E27FC236}">
                <a16:creationId xmlns:a16="http://schemas.microsoft.com/office/drawing/2014/main" id="{F4B6A890-D96A-018B-24E7-9BEECCEADD0F}"/>
              </a:ext>
            </a:extLst>
          </p:cNvPr>
          <p:cNvSpPr txBox="1"/>
          <p:nvPr/>
        </p:nvSpPr>
        <p:spPr>
          <a:xfrm>
            <a:off x="8503880" y="4276253"/>
            <a:ext cx="540168" cy="224464"/>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000" dirty="0"/>
              <a:t>５号機</a:t>
            </a:r>
            <a:endParaRPr kumimoji="1" lang="en-US" altLang="ja-JP" sz="1000" dirty="0"/>
          </a:p>
          <a:p>
            <a:pPr algn="ctr"/>
            <a:r>
              <a:rPr kumimoji="1" lang="ja-JP" altLang="en-US" sz="700" dirty="0"/>
              <a:t>（</a:t>
            </a:r>
            <a:r>
              <a:rPr kumimoji="1" lang="en-US" altLang="ja-JP" sz="700" dirty="0"/>
              <a:t>R5.6 </a:t>
            </a:r>
            <a:r>
              <a:rPr kumimoji="1" lang="ja-JP" altLang="en-US" sz="700" dirty="0"/>
              <a:t>納入）</a:t>
            </a:r>
          </a:p>
        </p:txBody>
      </p:sp>
      <p:sp>
        <p:nvSpPr>
          <p:cNvPr id="15" name="テキスト ボックス 14">
            <a:extLst>
              <a:ext uri="{FF2B5EF4-FFF2-40B4-BE49-F238E27FC236}">
                <a16:creationId xmlns:a16="http://schemas.microsoft.com/office/drawing/2014/main" id="{A1C6F166-A6B9-0EB5-32BB-3F80367904B7}"/>
              </a:ext>
            </a:extLst>
          </p:cNvPr>
          <p:cNvSpPr txBox="1"/>
          <p:nvPr/>
        </p:nvSpPr>
        <p:spPr>
          <a:xfrm>
            <a:off x="3508198" y="6185845"/>
            <a:ext cx="1423103" cy="461665"/>
          </a:xfrm>
          <a:prstGeom prst="rect">
            <a:avLst/>
          </a:prstGeom>
          <a:noFill/>
        </p:spPr>
        <p:txBody>
          <a:bodyPr wrap="square" rtlCol="0">
            <a:spAutoFit/>
          </a:bodyPr>
          <a:lstStyle/>
          <a:p>
            <a:r>
              <a:rPr kumimoji="1" lang="ja-JP" altLang="en-US" sz="1200" b="1" dirty="0"/>
              <a:t>上屋附属事務所</a:t>
            </a:r>
            <a:endParaRPr kumimoji="1" lang="en-US" altLang="ja-JP" sz="1200" b="1" dirty="0"/>
          </a:p>
          <a:p>
            <a:r>
              <a:rPr kumimoji="1" lang="ja-JP" altLang="en-US" sz="1200" b="1" dirty="0"/>
              <a:t>女性トイレの設置</a:t>
            </a:r>
          </a:p>
        </p:txBody>
      </p:sp>
      <p:pic>
        <p:nvPicPr>
          <p:cNvPr id="7" name="図 6">
            <a:extLst>
              <a:ext uri="{FF2B5EF4-FFF2-40B4-BE49-F238E27FC236}">
                <a16:creationId xmlns:a16="http://schemas.microsoft.com/office/drawing/2014/main" id="{D097CB25-089A-4705-B17D-3F74983D0AD4}"/>
              </a:ext>
            </a:extLst>
          </p:cNvPr>
          <p:cNvPicPr>
            <a:picLocks noChangeAspect="1"/>
          </p:cNvPicPr>
          <p:nvPr/>
        </p:nvPicPr>
        <p:blipFill>
          <a:blip r:embed="rId9"/>
          <a:stretch>
            <a:fillRect/>
          </a:stretch>
        </p:blipFill>
        <p:spPr>
          <a:xfrm>
            <a:off x="3241059" y="4778128"/>
            <a:ext cx="1780186" cy="1414395"/>
          </a:xfrm>
          <a:prstGeom prst="rect">
            <a:avLst/>
          </a:prstGeom>
        </p:spPr>
      </p:pic>
      <p:pic>
        <p:nvPicPr>
          <p:cNvPr id="20" name="図 19">
            <a:extLst>
              <a:ext uri="{FF2B5EF4-FFF2-40B4-BE49-F238E27FC236}">
                <a16:creationId xmlns:a16="http://schemas.microsoft.com/office/drawing/2014/main" id="{6812C76B-1B1B-43FE-8018-3BD0896F7863}"/>
              </a:ext>
            </a:extLst>
          </p:cNvPr>
          <p:cNvPicPr>
            <a:picLocks noChangeAspect="1"/>
          </p:cNvPicPr>
          <p:nvPr/>
        </p:nvPicPr>
        <p:blipFill>
          <a:blip r:embed="rId10"/>
          <a:stretch>
            <a:fillRect/>
          </a:stretch>
        </p:blipFill>
        <p:spPr>
          <a:xfrm>
            <a:off x="5745730" y="3212976"/>
            <a:ext cx="1646063" cy="1365622"/>
          </a:xfrm>
          <a:prstGeom prst="rect">
            <a:avLst/>
          </a:prstGeom>
        </p:spPr>
      </p:pic>
    </p:spTree>
    <p:extLst>
      <p:ext uri="{BB962C8B-B14F-4D97-AF65-F5344CB8AC3E}">
        <p14:creationId xmlns:p14="http://schemas.microsoft.com/office/powerpoint/2010/main" val="825836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3" name="AutoShape 5360"/>
          <p:cNvSpPr>
            <a:spLocks noChangeArrowheads="1"/>
          </p:cNvSpPr>
          <p:nvPr/>
        </p:nvSpPr>
        <p:spPr bwMode="auto">
          <a:xfrm>
            <a:off x="477230" y="1124744"/>
            <a:ext cx="8352928" cy="432048"/>
          </a:xfrm>
          <a:prstGeom prst="roundRect">
            <a:avLst>
              <a:gd name="adj" fmla="val 376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thickThin" algn="ctr">
                <a:solidFill>
                  <a:srgbClr val="000000"/>
                </a:solidFill>
                <a:round/>
                <a:headEnd/>
                <a:tailEnd/>
              </a14:hiddenLine>
            </a:ext>
          </a:extLst>
        </p:spPr>
        <p:txBody>
          <a:bodyPr lIns="90000" tIns="46800" anchor="t"/>
          <a:lstStyle>
            <a:lvl1pPr marL="342900" indent="-342900"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buClr>
                <a:schemeClr val="tx2"/>
              </a:buClr>
              <a:buSzPct val="70000"/>
              <a:buNone/>
              <a:defRPr/>
            </a:pPr>
            <a:r>
              <a:rPr lang="ja-JP" altLang="en-US" sz="2000" dirty="0">
                <a:latin typeface="+mj-ea"/>
              </a:rPr>
              <a:t>事業拡大に適切に対応できる体制を確保し</a:t>
            </a:r>
            <a:r>
              <a:rPr lang="ja-JP" altLang="ja-JP" sz="2000" dirty="0"/>
              <a:t>、効率的な組織運営を推進</a:t>
            </a:r>
            <a:endParaRPr lang="en-US" altLang="ja-JP" sz="2000" dirty="0">
              <a:latin typeface="+mj-ea"/>
            </a:endParaRPr>
          </a:p>
        </p:txBody>
      </p:sp>
      <p:sp>
        <p:nvSpPr>
          <p:cNvPr id="2" name="スライド番号プレースホルダー 1"/>
          <p:cNvSpPr>
            <a:spLocks noGrp="1"/>
          </p:cNvSpPr>
          <p:nvPr>
            <p:ph type="sldNum" sz="quarter" idx="12"/>
          </p:nvPr>
        </p:nvSpPr>
        <p:spPr>
          <a:xfrm>
            <a:off x="6830888" y="6334042"/>
            <a:ext cx="2133600" cy="365125"/>
          </a:xfrm>
        </p:spPr>
        <p:txBody>
          <a:bodyPr/>
          <a:lstStyle/>
          <a:p>
            <a:pPr>
              <a:defRPr/>
            </a:pPr>
            <a:fld id="{E7E93A7A-73FA-45EF-A4E7-FE68493C2048}" type="slidenum">
              <a:rPr lang="en-US" altLang="ja-JP" sz="1800" smtClean="0"/>
              <a:pPr>
                <a:defRPr/>
              </a:pPr>
              <a:t>6</a:t>
            </a:fld>
            <a:endParaRPr lang="en-US" altLang="ja-JP" sz="1800" dirty="0"/>
          </a:p>
        </p:txBody>
      </p:sp>
      <p:sp>
        <p:nvSpPr>
          <p:cNvPr id="30" name="Rectangle 9"/>
          <p:cNvSpPr txBox="1">
            <a:spLocks noChangeArrowheads="1"/>
          </p:cNvSpPr>
          <p:nvPr/>
        </p:nvSpPr>
        <p:spPr bwMode="auto">
          <a:xfrm>
            <a:off x="179512" y="647950"/>
            <a:ext cx="3550169" cy="470862"/>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anchor="t">
            <a:no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eaLnBrk="1" fontAlgn="auto" hangingPunct="1">
              <a:spcAft>
                <a:spcPts val="0"/>
              </a:spcAft>
              <a:buClr>
                <a:schemeClr val="tx2"/>
              </a:buClr>
              <a:buSzPct val="70000"/>
              <a:buFont typeface="Wingdings" pitchFamily="2" charset="2"/>
              <a:buNone/>
              <a:defRPr/>
            </a:pPr>
            <a:r>
              <a:rPr lang="en-US" altLang="ja-JP" sz="2400" dirty="0">
                <a:latin typeface="+mj-ea"/>
              </a:rPr>
              <a:t>(3)</a:t>
            </a:r>
            <a:r>
              <a:rPr lang="ja-JP" altLang="en-US" sz="2400" dirty="0">
                <a:latin typeface="+mj-ea"/>
              </a:rPr>
              <a:t>　組織運営</a:t>
            </a:r>
            <a:endParaRPr lang="en-US" altLang="ja-JP" sz="2400" dirty="0">
              <a:latin typeface="+mj-ea"/>
            </a:endParaRPr>
          </a:p>
        </p:txBody>
      </p:sp>
      <p:sp>
        <p:nvSpPr>
          <p:cNvPr id="4" name="テキスト ボックス 3">
            <a:extLst>
              <a:ext uri="{FF2B5EF4-FFF2-40B4-BE49-F238E27FC236}">
                <a16:creationId xmlns:a16="http://schemas.microsoft.com/office/drawing/2014/main" id="{DE9BCA8B-DA1F-4C85-8A60-904344056013}"/>
              </a:ext>
            </a:extLst>
          </p:cNvPr>
          <p:cNvSpPr txBox="1"/>
          <p:nvPr/>
        </p:nvSpPr>
        <p:spPr>
          <a:xfrm>
            <a:off x="358257" y="1590665"/>
            <a:ext cx="8471901" cy="1554272"/>
          </a:xfrm>
          <a:prstGeom prst="rect">
            <a:avLst/>
          </a:prstGeom>
          <a:noFill/>
        </p:spPr>
        <p:txBody>
          <a:bodyPr wrap="square" rtlCol="0">
            <a:spAutoFit/>
          </a:bodyPr>
          <a:lstStyle/>
          <a:p>
            <a:pPr marL="85725" indent="4763" eaLnBrk="1" hangingPunct="1">
              <a:lnSpc>
                <a:spcPts val="1700"/>
              </a:lnSpc>
              <a:spcBef>
                <a:spcPts val="1200"/>
              </a:spcBef>
              <a:buClr>
                <a:schemeClr val="tx2"/>
              </a:buClr>
              <a:buSzPct val="70000"/>
              <a:buFont typeface="Wingdings" pitchFamily="2" charset="2"/>
              <a:buNone/>
              <a:tabLst>
                <a:tab pos="7534275" algn="l"/>
                <a:tab pos="7800975" algn="l"/>
              </a:tabLst>
              <a:defRPr/>
            </a:pPr>
            <a:r>
              <a:rPr lang="ja-JP" altLang="en-US" sz="1600" dirty="0">
                <a:solidFill>
                  <a:srgbClr val="FF0000"/>
                </a:solidFill>
                <a:latin typeface="+mn-ea"/>
              </a:rPr>
              <a:t>☛</a:t>
            </a:r>
            <a:r>
              <a:rPr lang="ja-JP" altLang="en-US" sz="1600" dirty="0">
                <a:latin typeface="+mn-ea"/>
              </a:rPr>
              <a:t>　</a:t>
            </a:r>
            <a:r>
              <a:rPr lang="ja-JP" altLang="ja-JP" sz="1600" dirty="0">
                <a:latin typeface="+mn-ea"/>
              </a:rPr>
              <a:t>事業の拡</a:t>
            </a:r>
            <a:r>
              <a:rPr lang="ja-JP" altLang="en-US" sz="1600" dirty="0">
                <a:latin typeface="+mn-ea"/>
              </a:rPr>
              <a:t>大</a:t>
            </a:r>
            <a:r>
              <a:rPr lang="ja-JP" altLang="ja-JP" sz="1600" dirty="0">
                <a:latin typeface="+mn-ea"/>
              </a:rPr>
              <a:t>やサービス向上を推進する</a:t>
            </a:r>
            <a:r>
              <a:rPr lang="ja-JP" altLang="en-US" sz="1600" dirty="0">
                <a:latin typeface="+mn-ea"/>
              </a:rPr>
              <a:t>中、</a:t>
            </a:r>
            <a:r>
              <a:rPr lang="ja-JP" altLang="ja-JP" sz="1600" dirty="0">
                <a:latin typeface="+mn-ea"/>
              </a:rPr>
              <a:t>効率的な組織運営を</a:t>
            </a:r>
            <a:r>
              <a:rPr lang="ja-JP" altLang="en-US" sz="1600" dirty="0">
                <a:latin typeface="+mn-ea"/>
              </a:rPr>
              <a:t>推進</a:t>
            </a:r>
            <a:endParaRPr lang="en-US" altLang="ja-JP" sz="1600" dirty="0">
              <a:latin typeface="+mn-ea"/>
            </a:endParaRPr>
          </a:p>
          <a:p>
            <a:pPr marL="447675" indent="-357188" eaLnBrk="1" hangingPunct="1">
              <a:lnSpc>
                <a:spcPts val="1700"/>
              </a:lnSpc>
              <a:spcBef>
                <a:spcPts val="1200"/>
              </a:spcBef>
              <a:buClr>
                <a:schemeClr val="tx2"/>
              </a:buClr>
              <a:buSzPct val="70000"/>
              <a:buFont typeface="Wingdings" pitchFamily="2" charset="2"/>
              <a:buNone/>
              <a:tabLst>
                <a:tab pos="7534275" algn="l"/>
                <a:tab pos="7800975" algn="l"/>
              </a:tabLst>
              <a:defRPr/>
            </a:pPr>
            <a:r>
              <a:rPr lang="ja-JP" altLang="en-US" sz="1600" dirty="0">
                <a:solidFill>
                  <a:srgbClr val="FF0000"/>
                </a:solidFill>
                <a:latin typeface="+mn-ea"/>
              </a:rPr>
              <a:t>☛</a:t>
            </a:r>
            <a:r>
              <a:rPr lang="ja-JP" altLang="en-US" sz="1600" dirty="0">
                <a:latin typeface="+mn-ea"/>
              </a:rPr>
              <a:t>　社員の定年退職や事業の拡大に適切に対応するため、プロパー社員を採用。　　　　　　　　特に経験豊かな社員の退職による組織力の低下を避けるため、大阪府のプロフェッショナル人材戦略拠点を積極的に活用し、各専門分野において、豊富な実務経験とスキルを有する者を採用し、総務及び現場管理体制を維持・強化　</a:t>
            </a:r>
            <a:br>
              <a:rPr lang="en-US" altLang="ja-JP" sz="1600" dirty="0">
                <a:latin typeface="+mn-ea"/>
              </a:rPr>
            </a:br>
            <a:r>
              <a:rPr lang="ja-JP" altLang="en-US" sz="1600" dirty="0">
                <a:latin typeface="+mn-ea"/>
              </a:rPr>
              <a:t>　（</a:t>
            </a:r>
            <a:r>
              <a:rPr lang="en-US" altLang="ja-JP" sz="1600" dirty="0">
                <a:latin typeface="+mn-ea"/>
              </a:rPr>
              <a:t>R3</a:t>
            </a:r>
            <a:r>
              <a:rPr lang="ja-JP" altLang="en-US" sz="1600" dirty="0">
                <a:latin typeface="+mn-ea"/>
              </a:rPr>
              <a:t>：１名採用、</a:t>
            </a:r>
            <a:r>
              <a:rPr lang="en-US" altLang="ja-JP" sz="1600" dirty="0">
                <a:latin typeface="+mn-ea"/>
              </a:rPr>
              <a:t>R4</a:t>
            </a:r>
            <a:r>
              <a:rPr lang="ja-JP" altLang="en-US" sz="1600" dirty="0">
                <a:latin typeface="+mn-ea"/>
              </a:rPr>
              <a:t>：１名採用、</a:t>
            </a:r>
            <a:r>
              <a:rPr lang="en-US" altLang="ja-JP" sz="1600" dirty="0">
                <a:latin typeface="+mn-ea"/>
              </a:rPr>
              <a:t>R5</a:t>
            </a:r>
            <a:r>
              <a:rPr lang="ja-JP" altLang="en-US" sz="1600" dirty="0">
                <a:latin typeface="+mn-ea"/>
              </a:rPr>
              <a:t>：４名採用）</a:t>
            </a:r>
            <a:endParaRPr lang="en-US" altLang="ja-JP" sz="1600" dirty="0">
              <a:latin typeface="+mn-ea"/>
            </a:endParaRPr>
          </a:p>
        </p:txBody>
      </p:sp>
      <p:sp>
        <p:nvSpPr>
          <p:cNvPr id="13" name="平行四辺形 12">
            <a:extLst>
              <a:ext uri="{FF2B5EF4-FFF2-40B4-BE49-F238E27FC236}">
                <a16:creationId xmlns:a16="http://schemas.microsoft.com/office/drawing/2014/main" id="{E6DB4262-FBA4-4597-ACD5-668BD1F6E2FB}"/>
              </a:ext>
            </a:extLst>
          </p:cNvPr>
          <p:cNvSpPr/>
          <p:nvPr/>
        </p:nvSpPr>
        <p:spPr>
          <a:xfrm rot="21391246">
            <a:off x="378410" y="1132941"/>
            <a:ext cx="94042" cy="450704"/>
          </a:xfrm>
          <a:prstGeom prst="parallelogram">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Rectangle 9">
            <a:extLst>
              <a:ext uri="{FF2B5EF4-FFF2-40B4-BE49-F238E27FC236}">
                <a16:creationId xmlns:a16="http://schemas.microsoft.com/office/drawing/2014/main" id="{CE0889EA-D34E-4F9C-B146-C3B5C79C159B}"/>
              </a:ext>
            </a:extLst>
          </p:cNvPr>
          <p:cNvSpPr>
            <a:spLocks noGrp="1" noChangeArrowheads="1"/>
          </p:cNvSpPr>
          <p:nvPr>
            <p:ph type="title"/>
          </p:nvPr>
        </p:nvSpPr>
        <p:spPr>
          <a:xfrm>
            <a:off x="1" y="0"/>
            <a:ext cx="4355976" cy="523220"/>
          </a:xfrm>
        </p:spPr>
        <p:txBody>
          <a:bodyPr wrap="square" rtlCol="0" anchor="b">
            <a:noAutofit/>
          </a:bodyPr>
          <a:lstStyle/>
          <a:p>
            <a:pPr algn="l" eaLnBrk="1" fontAlgn="auto" hangingPunct="1">
              <a:spcAft>
                <a:spcPts val="0"/>
              </a:spcAft>
              <a:defRPr/>
            </a:pPr>
            <a:r>
              <a:rPr lang="en-US" altLang="ja-JP" sz="2800" dirty="0">
                <a:latin typeface="+mj-ea"/>
              </a:rPr>
              <a:t>Ⅰ</a:t>
            </a:r>
            <a:r>
              <a:rPr lang="ja-JP" altLang="en-US" sz="2800" dirty="0">
                <a:latin typeface="+mj-ea"/>
              </a:rPr>
              <a:t>　計画策定にあたって</a:t>
            </a:r>
          </a:p>
        </p:txBody>
      </p:sp>
      <p:sp>
        <p:nvSpPr>
          <p:cNvPr id="16" name="正方形/長方形 15">
            <a:extLst>
              <a:ext uri="{FF2B5EF4-FFF2-40B4-BE49-F238E27FC236}">
                <a16:creationId xmlns:a16="http://schemas.microsoft.com/office/drawing/2014/main" id="{414C8FD0-6DBD-43FF-A9A5-4A100F2D86A5}"/>
              </a:ext>
            </a:extLst>
          </p:cNvPr>
          <p:cNvSpPr/>
          <p:nvPr/>
        </p:nvSpPr>
        <p:spPr>
          <a:xfrm>
            <a:off x="0" y="540000"/>
            <a:ext cx="9144000" cy="107950"/>
          </a:xfrm>
          <a:prstGeom prst="rect">
            <a:avLst/>
          </a:prstGeom>
          <a:gradFill flip="none" rotWithShape="1">
            <a:gsLst>
              <a:gs pos="3000">
                <a:srgbClr val="0070C0"/>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70000"/>
              <a:buFont typeface="Wingdings" pitchFamily="2" charset="2"/>
              <a:buNone/>
              <a:defRPr/>
            </a:pPr>
            <a:endParaRPr lang="ja-JP" altLang="en-US" dirty="0"/>
          </a:p>
        </p:txBody>
      </p:sp>
      <p:pic>
        <p:nvPicPr>
          <p:cNvPr id="18" name="図 17">
            <a:extLst>
              <a:ext uri="{FF2B5EF4-FFF2-40B4-BE49-F238E27FC236}">
                <a16:creationId xmlns:a16="http://schemas.microsoft.com/office/drawing/2014/main" id="{6ABF372F-E077-4FBE-A1A3-6EFC6F9E235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35540" y="-64703"/>
            <a:ext cx="720561" cy="580275"/>
          </a:xfrm>
          <a:prstGeom prst="rect">
            <a:avLst/>
          </a:prstGeom>
        </p:spPr>
      </p:pic>
      <p:pic>
        <p:nvPicPr>
          <p:cNvPr id="5" name="図 4">
            <a:extLst>
              <a:ext uri="{FF2B5EF4-FFF2-40B4-BE49-F238E27FC236}">
                <a16:creationId xmlns:a16="http://schemas.microsoft.com/office/drawing/2014/main" id="{F8E49071-8A43-40B1-8831-A8C87646E35E}"/>
              </a:ext>
            </a:extLst>
          </p:cNvPr>
          <p:cNvPicPr>
            <a:picLocks noChangeAspect="1"/>
          </p:cNvPicPr>
          <p:nvPr/>
        </p:nvPicPr>
        <p:blipFill>
          <a:blip r:embed="rId4"/>
          <a:stretch>
            <a:fillRect/>
          </a:stretch>
        </p:blipFill>
        <p:spPr>
          <a:xfrm>
            <a:off x="104114" y="3429000"/>
            <a:ext cx="8980186" cy="295681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6"/>
          <p:cNvSpPr>
            <a:spLocks noChangeArrowheads="1"/>
          </p:cNvSpPr>
          <p:nvPr/>
        </p:nvSpPr>
        <p:spPr bwMode="auto">
          <a:xfrm>
            <a:off x="468000" y="3636344"/>
            <a:ext cx="7848416" cy="360000"/>
          </a:xfrm>
          <a:prstGeom prst="bevel">
            <a:avLst>
              <a:gd name="adj" fmla="val 6067"/>
            </a:avLst>
          </a:prstGeom>
          <a:solidFill>
            <a:schemeClr val="accent1">
              <a:lumMod val="75000"/>
            </a:schemeClr>
          </a:solidFill>
          <a:ln w="9525">
            <a:noFill/>
            <a:miter lim="800000"/>
            <a:headEnd/>
            <a:tailEnd/>
          </a:ln>
          <a:effectLst/>
        </p:spPr>
        <p:txBody>
          <a:bodyPr wrap="none" anchor="ctr"/>
          <a:lstStyle/>
          <a:p>
            <a:pPr marL="342900" indent="-342900">
              <a:spcBef>
                <a:spcPct val="20000"/>
              </a:spcBef>
              <a:buClr>
                <a:schemeClr val="tx2"/>
              </a:buClr>
              <a:buSzPct val="70000"/>
              <a:buFont typeface="Wingdings" pitchFamily="2" charset="2"/>
              <a:buNone/>
              <a:defRPr/>
            </a:pPr>
            <a:r>
              <a:rPr lang="ja-JP" altLang="en-US" sz="1400" b="1" dirty="0">
                <a:solidFill>
                  <a:schemeClr val="bg1"/>
                </a:solidFill>
                <a:latin typeface="ＭＳ ゴシック" pitchFamily="49" charset="-128"/>
                <a:ea typeface="ＭＳ ゴシック" pitchFamily="49" charset="-128"/>
              </a:rPr>
              <a:t>経営状況等評価結果（指導・助言事項）</a:t>
            </a:r>
          </a:p>
        </p:txBody>
      </p:sp>
      <p:sp>
        <p:nvSpPr>
          <p:cNvPr id="883719" name="Rectangle 7"/>
          <p:cNvSpPr>
            <a:spLocks noChangeArrowheads="1"/>
          </p:cNvSpPr>
          <p:nvPr/>
        </p:nvSpPr>
        <p:spPr bwMode="auto">
          <a:xfrm>
            <a:off x="468000" y="2238897"/>
            <a:ext cx="8496488" cy="1334119"/>
          </a:xfrm>
          <a:prstGeom prst="rect">
            <a:avLst/>
          </a:prstGeom>
          <a:noFill/>
          <a:ln w="12700" cap="rnd" algn="ctr">
            <a:noFill/>
            <a:prstDash val="sysDot"/>
            <a:miter lim="800000"/>
            <a:headEnd/>
            <a:tailEnd/>
          </a:ln>
          <a:effectLst/>
        </p:spPr>
        <p:txBody>
          <a:bodyPr>
            <a:noAutofit/>
          </a:bodyPr>
          <a:lstStyle/>
          <a:p>
            <a:pPr marL="1588">
              <a:lnSpc>
                <a:spcPts val="1300"/>
              </a:lnSpc>
              <a:defRPr/>
            </a:pPr>
            <a:r>
              <a:rPr lang="ja-JP" altLang="en-US" sz="1400" dirty="0">
                <a:solidFill>
                  <a:srgbClr val="FF0000"/>
                </a:solidFill>
              </a:rPr>
              <a:t>☛</a:t>
            </a:r>
            <a:r>
              <a:rPr lang="ja-JP" altLang="en-US" sz="1400" dirty="0"/>
              <a:t> 大阪府の「令和６年度　大阪府行政経営の取組み」において、</a:t>
            </a:r>
            <a:r>
              <a:rPr lang="ja-JP" altLang="ja-JP" sz="1400" dirty="0">
                <a:solidFill>
                  <a:srgbClr val="FF0000"/>
                </a:solidFill>
              </a:rPr>
              <a:t>『抜本的見直し』</a:t>
            </a:r>
            <a:r>
              <a:rPr lang="ja-JP" altLang="en-US" sz="1400" dirty="0"/>
              <a:t>に</a:t>
            </a:r>
            <a:r>
              <a:rPr lang="ja-JP" altLang="ja-JP" sz="1400" dirty="0"/>
              <a:t>位置付け</a:t>
            </a:r>
            <a:endParaRPr lang="en-US" altLang="ja-JP" sz="1400" dirty="0"/>
          </a:p>
          <a:p>
            <a:pPr marL="1588">
              <a:lnSpc>
                <a:spcPts val="1300"/>
              </a:lnSpc>
              <a:defRPr/>
            </a:pPr>
            <a:r>
              <a:rPr lang="ja-JP" altLang="en-US" sz="1200" dirty="0"/>
              <a:t>　</a:t>
            </a:r>
            <a:endParaRPr lang="en-US" altLang="ja-JP" sz="1200" dirty="0"/>
          </a:p>
          <a:p>
            <a:pPr marL="1588">
              <a:lnSpc>
                <a:spcPts val="1300"/>
              </a:lnSpc>
              <a:defRPr/>
            </a:pPr>
            <a:r>
              <a:rPr lang="ja-JP" altLang="en-US" sz="1200" dirty="0"/>
              <a:t>　</a:t>
            </a:r>
            <a:r>
              <a:rPr lang="en-US" altLang="ja-JP" sz="1400" dirty="0"/>
              <a:t>【</a:t>
            </a:r>
            <a:r>
              <a:rPr lang="ja-JP" altLang="ja-JP" sz="1400" dirty="0"/>
              <a:t>今後の方向性</a:t>
            </a:r>
            <a:r>
              <a:rPr lang="en-US" altLang="ja-JP" sz="1400" dirty="0"/>
              <a:t>】</a:t>
            </a:r>
          </a:p>
          <a:p>
            <a:pPr marL="1588">
              <a:lnSpc>
                <a:spcPts val="1300"/>
              </a:lnSpc>
              <a:spcBef>
                <a:spcPts val="600"/>
              </a:spcBef>
              <a:defRPr/>
            </a:pPr>
            <a:r>
              <a:rPr lang="ja-JP" altLang="en-US" sz="1400" dirty="0"/>
              <a:t>　　　</a:t>
            </a:r>
            <a:r>
              <a:rPr lang="ja-JP" altLang="ja-JP" sz="1400" dirty="0"/>
              <a:t>『</a:t>
            </a:r>
            <a:r>
              <a:rPr lang="ja-JP" altLang="en-US" sz="1400" dirty="0"/>
              <a:t>阪神国際港湾</a:t>
            </a:r>
            <a:r>
              <a:rPr lang="ja-JP" altLang="ja-JP" sz="1400" dirty="0"/>
              <a:t>㈱との経営統合をめざす』</a:t>
            </a:r>
            <a:endParaRPr lang="en-US" altLang="ja-JP" sz="1400" dirty="0"/>
          </a:p>
          <a:p>
            <a:pPr marL="1588">
              <a:lnSpc>
                <a:spcPts val="1300"/>
              </a:lnSpc>
              <a:spcBef>
                <a:spcPts val="600"/>
              </a:spcBef>
              <a:defRPr/>
            </a:pPr>
            <a:endParaRPr lang="en-US" altLang="ja-JP" sz="1400" dirty="0"/>
          </a:p>
          <a:p>
            <a:pPr marL="1588">
              <a:lnSpc>
                <a:spcPts val="1300"/>
              </a:lnSpc>
              <a:defRPr/>
            </a:pPr>
            <a:r>
              <a:rPr lang="ja-JP" altLang="en-US" sz="1400" dirty="0"/>
              <a:t>　　　</a:t>
            </a:r>
            <a:r>
              <a:rPr lang="ja-JP" altLang="ja-JP" sz="1400" dirty="0"/>
              <a:t>『経営統合</a:t>
            </a:r>
            <a:r>
              <a:rPr lang="ja-JP" altLang="en-US" sz="1400" dirty="0"/>
              <a:t>を見据え、</a:t>
            </a:r>
            <a:r>
              <a:rPr lang="ja-JP" altLang="ja-JP" sz="1400" dirty="0"/>
              <a:t>法人として収益性の向上、安定的な経営の維持や事業展開を引き続き行う』</a:t>
            </a:r>
            <a:endParaRPr lang="en-US" altLang="ja-JP" sz="1400" dirty="0"/>
          </a:p>
          <a:p>
            <a:pPr marL="1588">
              <a:lnSpc>
                <a:spcPts val="1300"/>
              </a:lnSpc>
              <a:spcBef>
                <a:spcPts val="600"/>
              </a:spcBef>
              <a:defRPr/>
            </a:pPr>
            <a:r>
              <a:rPr lang="ja-JP" altLang="en-US" sz="1200" dirty="0"/>
              <a:t>　</a:t>
            </a:r>
            <a:endParaRPr lang="ja-JP" altLang="ja-JP" sz="1200" dirty="0"/>
          </a:p>
        </p:txBody>
      </p:sp>
      <p:sp>
        <p:nvSpPr>
          <p:cNvPr id="11269" name="AutoShape 5"/>
          <p:cNvSpPr>
            <a:spLocks noChangeArrowheads="1"/>
          </p:cNvSpPr>
          <p:nvPr/>
        </p:nvSpPr>
        <p:spPr bwMode="auto">
          <a:xfrm>
            <a:off x="468000" y="1772856"/>
            <a:ext cx="7848416" cy="360000"/>
          </a:xfrm>
          <a:prstGeom prst="bevel">
            <a:avLst>
              <a:gd name="adj" fmla="val 6067"/>
            </a:avLst>
          </a:prstGeom>
          <a:solidFill>
            <a:schemeClr val="accent1">
              <a:lumMod val="75000"/>
            </a:schemeClr>
          </a:solidFill>
          <a:ln w="9525">
            <a:noFill/>
            <a:miter lim="800000"/>
            <a:headEnd/>
            <a:tailEnd/>
          </a:ln>
          <a:effectLst/>
        </p:spPr>
        <p:txBody>
          <a:bodyPr wrap="none" anchor="ctr"/>
          <a:lstStyle/>
          <a:p>
            <a:pPr marL="342900" indent="-342900">
              <a:spcBef>
                <a:spcPct val="20000"/>
              </a:spcBef>
              <a:buClr>
                <a:schemeClr val="tx2"/>
              </a:buClr>
              <a:buSzPct val="70000"/>
              <a:buFont typeface="Wingdings" pitchFamily="2" charset="2"/>
              <a:buNone/>
              <a:defRPr/>
            </a:pPr>
            <a:r>
              <a:rPr lang="ja-JP" altLang="en-US" sz="1400" b="1" dirty="0">
                <a:solidFill>
                  <a:schemeClr val="bg1"/>
                </a:solidFill>
              </a:rPr>
              <a:t>「令和５年度　大阪府行政経営の取組み」</a:t>
            </a:r>
            <a:r>
              <a:rPr lang="ja-JP" altLang="ja-JP" sz="1400" b="1" dirty="0">
                <a:solidFill>
                  <a:schemeClr val="bg1"/>
                </a:solidFill>
              </a:rPr>
              <a:t>における当社の位置付け</a:t>
            </a:r>
            <a:endParaRPr lang="ja-JP" altLang="en-US" sz="1400" b="1" dirty="0">
              <a:solidFill>
                <a:schemeClr val="bg1"/>
              </a:solidFill>
              <a:latin typeface="ＭＳ ゴシック" pitchFamily="49" charset="-128"/>
              <a:ea typeface="ＭＳ ゴシック" pitchFamily="49" charset="-128"/>
            </a:endParaRPr>
          </a:p>
        </p:txBody>
      </p:sp>
      <p:sp>
        <p:nvSpPr>
          <p:cNvPr id="10246" name="Rectangle 9"/>
          <p:cNvSpPr>
            <a:spLocks noChangeArrowheads="1"/>
          </p:cNvSpPr>
          <p:nvPr/>
        </p:nvSpPr>
        <p:spPr bwMode="auto">
          <a:xfrm>
            <a:off x="468000" y="4077072"/>
            <a:ext cx="8496488" cy="342164"/>
          </a:xfrm>
          <a:prstGeom prst="rect">
            <a:avLst/>
          </a:prstGeom>
          <a:noFill/>
          <a:ln w="12700" cap="rnd" algn="ctr">
            <a:noFill/>
            <a:prstDash val="sysDot"/>
            <a:miter lim="800000"/>
            <a:headEnd/>
            <a:tailEnd/>
          </a:ln>
        </p:spPr>
        <p:txBody>
          <a:bodyPr wrap="square" anchor="t">
            <a:noAutofit/>
          </a:bodyPr>
          <a:lstStyle>
            <a:lvl1pPr marL="342900" indent="-342900"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marL="182563" indent="-182563">
              <a:buFont typeface="Arial" charset="0"/>
              <a:buNone/>
              <a:defRPr/>
            </a:pPr>
            <a:r>
              <a:rPr lang="ja-JP" altLang="en-US" sz="1200" dirty="0">
                <a:solidFill>
                  <a:srgbClr val="FF0000"/>
                </a:solidFill>
              </a:rPr>
              <a:t>☛ </a:t>
            </a:r>
            <a:r>
              <a:rPr lang="ja-JP" altLang="ja-JP" sz="1200" dirty="0"/>
              <a:t>大阪府指定出資法人評価</a:t>
            </a:r>
            <a:r>
              <a:rPr lang="ja-JP" altLang="en-US" sz="1200" dirty="0"/>
              <a:t>等審議会</a:t>
            </a:r>
            <a:r>
              <a:rPr lang="ja-JP" altLang="ja-JP" sz="1200" dirty="0"/>
              <a:t>における出資法人等の経営状況等の審査</a:t>
            </a:r>
            <a:r>
              <a:rPr lang="ja-JP" altLang="en-US" sz="1200" dirty="0"/>
              <a:t>における</a:t>
            </a:r>
            <a:r>
              <a:rPr lang="ja-JP" altLang="ja-JP" sz="1200" dirty="0"/>
              <a:t>評価並びに</a:t>
            </a:r>
            <a:r>
              <a:rPr lang="ja-JP" altLang="en-US" sz="1200" dirty="0"/>
              <a:t>大阪府の指導</a:t>
            </a:r>
            <a:r>
              <a:rPr lang="ja-JP" altLang="ja-JP" sz="1200" dirty="0"/>
              <a:t>・助言</a:t>
            </a:r>
            <a:endParaRPr lang="en-US" altLang="ja-JP" sz="1200" u="sng" dirty="0">
              <a:latin typeface="ＭＳ ゴシック" pitchFamily="49" charset="-128"/>
              <a:ea typeface="ＭＳ ゴシック" pitchFamily="49" charset="-128"/>
            </a:endParaRPr>
          </a:p>
          <a:p>
            <a:pPr eaLnBrk="1" hangingPunct="1">
              <a:spcBef>
                <a:spcPts val="600"/>
              </a:spcBef>
              <a:buClr>
                <a:schemeClr val="tx2"/>
              </a:buClr>
              <a:buSzPct val="70000"/>
              <a:buFont typeface="Wingdings" pitchFamily="2" charset="2"/>
              <a:buNone/>
              <a:defRPr/>
            </a:pPr>
            <a:r>
              <a:rPr lang="ja-JP" altLang="en-US" sz="1200" b="1" dirty="0">
                <a:latin typeface="ＭＳ ゴシック" pitchFamily="49" charset="-128"/>
                <a:ea typeface="ＭＳ ゴシック" pitchFamily="49" charset="-128"/>
              </a:rPr>
              <a:t> 　</a:t>
            </a:r>
            <a:endParaRPr lang="ja-JP" altLang="ja-JP" sz="1200" dirty="0"/>
          </a:p>
        </p:txBody>
      </p:sp>
      <p:sp>
        <p:nvSpPr>
          <p:cNvPr id="2" name="スライド番号プレースホルダー 1"/>
          <p:cNvSpPr>
            <a:spLocks noGrp="1"/>
          </p:cNvSpPr>
          <p:nvPr>
            <p:ph type="sldNum" sz="quarter" idx="12"/>
          </p:nvPr>
        </p:nvSpPr>
        <p:spPr>
          <a:xfrm>
            <a:off x="6890315" y="6381328"/>
            <a:ext cx="2074173" cy="274340"/>
          </a:xfrm>
        </p:spPr>
        <p:txBody>
          <a:bodyPr/>
          <a:lstStyle/>
          <a:p>
            <a:pPr>
              <a:defRPr/>
            </a:pPr>
            <a:fld id="{D56E4B2B-5DEF-4721-85C7-E29FA718BAE2}" type="slidenum">
              <a:rPr lang="en-US" altLang="ja-JP" sz="1800" smtClean="0"/>
              <a:pPr>
                <a:defRPr/>
              </a:pPr>
              <a:t>7</a:t>
            </a:fld>
            <a:endParaRPr lang="en-US" altLang="ja-JP" sz="1800" dirty="0"/>
          </a:p>
        </p:txBody>
      </p:sp>
      <p:sp>
        <p:nvSpPr>
          <p:cNvPr id="10" name="Rectangle 9"/>
          <p:cNvSpPr txBox="1">
            <a:spLocks noChangeArrowheads="1"/>
          </p:cNvSpPr>
          <p:nvPr/>
        </p:nvSpPr>
        <p:spPr bwMode="auto">
          <a:xfrm>
            <a:off x="112290" y="647064"/>
            <a:ext cx="6930776" cy="47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o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eaLnBrk="1" fontAlgn="auto" hangingPunct="1">
              <a:spcAft>
                <a:spcPts val="0"/>
              </a:spcAft>
              <a:buClr>
                <a:schemeClr val="tx2"/>
              </a:buClr>
              <a:buSzPct val="70000"/>
              <a:buFont typeface="Wingdings" pitchFamily="2" charset="2"/>
              <a:buNone/>
              <a:defRPr/>
            </a:pPr>
            <a:r>
              <a:rPr lang="ja-JP" altLang="en-US" sz="2600" dirty="0">
                <a:latin typeface="+mj-ea"/>
              </a:rPr>
              <a:t>２．外部環境の認識（留意すべき事項）</a:t>
            </a:r>
            <a:endParaRPr lang="en-US" altLang="ja-JP" sz="2400" dirty="0">
              <a:latin typeface="+mj-ea"/>
            </a:endParaRPr>
          </a:p>
        </p:txBody>
      </p:sp>
      <p:sp>
        <p:nvSpPr>
          <p:cNvPr id="9" name="Rectangle 9">
            <a:extLst>
              <a:ext uri="{FF2B5EF4-FFF2-40B4-BE49-F238E27FC236}">
                <a16:creationId xmlns:a16="http://schemas.microsoft.com/office/drawing/2014/main" id="{EAE4E661-0F2C-4CD8-8820-F8DA42A6DBED}"/>
              </a:ext>
            </a:extLst>
          </p:cNvPr>
          <p:cNvSpPr txBox="1">
            <a:spLocks noChangeArrowheads="1"/>
          </p:cNvSpPr>
          <p:nvPr/>
        </p:nvSpPr>
        <p:spPr bwMode="auto">
          <a:xfrm>
            <a:off x="402414" y="1256674"/>
            <a:ext cx="4842019" cy="36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o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eaLnBrk="1" fontAlgn="auto" hangingPunct="1">
              <a:spcAft>
                <a:spcPts val="0"/>
              </a:spcAft>
              <a:buClr>
                <a:schemeClr val="tx2"/>
              </a:buClr>
              <a:buSzPct val="70000"/>
              <a:buFont typeface="Wingdings" pitchFamily="2" charset="2"/>
              <a:buNone/>
              <a:defRPr/>
            </a:pPr>
            <a:r>
              <a:rPr lang="ja-JP" altLang="en-US" sz="2000" dirty="0">
                <a:latin typeface="+mj-ea"/>
              </a:rPr>
              <a:t>大阪府の出資法人等に関する取組み</a:t>
            </a:r>
            <a:endParaRPr lang="en-US" altLang="ja-JP" sz="2000" dirty="0">
              <a:latin typeface="+mj-ea"/>
            </a:endParaRPr>
          </a:p>
        </p:txBody>
      </p:sp>
      <p:sp>
        <p:nvSpPr>
          <p:cNvPr id="12" name="平行四辺形 11">
            <a:extLst>
              <a:ext uri="{FF2B5EF4-FFF2-40B4-BE49-F238E27FC236}">
                <a16:creationId xmlns:a16="http://schemas.microsoft.com/office/drawing/2014/main" id="{0AFE77F9-A712-4FCE-8D9C-F1CE955D2097}"/>
              </a:ext>
            </a:extLst>
          </p:cNvPr>
          <p:cNvSpPr/>
          <p:nvPr/>
        </p:nvSpPr>
        <p:spPr>
          <a:xfrm rot="21391246">
            <a:off x="287906" y="1247665"/>
            <a:ext cx="94042" cy="450704"/>
          </a:xfrm>
          <a:prstGeom prst="parallelogram">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Rectangle 9">
            <a:extLst>
              <a:ext uri="{FF2B5EF4-FFF2-40B4-BE49-F238E27FC236}">
                <a16:creationId xmlns:a16="http://schemas.microsoft.com/office/drawing/2014/main" id="{A81F03B7-EA60-4D89-9909-7EE8F031F013}"/>
              </a:ext>
            </a:extLst>
          </p:cNvPr>
          <p:cNvSpPr>
            <a:spLocks noChangeArrowheads="1"/>
          </p:cNvSpPr>
          <p:nvPr/>
        </p:nvSpPr>
        <p:spPr bwMode="auto">
          <a:xfrm>
            <a:off x="605537" y="4534854"/>
            <a:ext cx="7789366" cy="1783146"/>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nchor="t">
            <a:noAutofit/>
          </a:bodyPr>
          <a:lstStyle>
            <a:lvl1pPr marL="342900" indent="-342900"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ts val="600"/>
              </a:spcBef>
              <a:buClr>
                <a:schemeClr val="tx2"/>
              </a:buClr>
              <a:buSzPct val="70000"/>
              <a:buFont typeface="Wingdings" pitchFamily="2" charset="2"/>
              <a:buNone/>
              <a:defRPr/>
            </a:pPr>
            <a:r>
              <a:rPr lang="ja-JP" altLang="en-US" sz="1200" b="1" dirty="0">
                <a:latin typeface="ＭＳ ゴシック" pitchFamily="49" charset="-128"/>
                <a:ea typeface="ＭＳ ゴシック" pitchFamily="49" charset="-128"/>
              </a:rPr>
              <a:t>＜</a:t>
            </a:r>
            <a:r>
              <a:rPr lang="ja-JP" altLang="en-US" sz="1200" dirty="0"/>
              <a:t>評価＞</a:t>
            </a:r>
          </a:p>
          <a:p>
            <a:pPr marL="266700" indent="-177800">
              <a:spcBef>
                <a:spcPts val="0"/>
              </a:spcBef>
              <a:buNone/>
              <a:tabLst>
                <a:tab pos="266700" algn="l"/>
              </a:tabLst>
              <a:defRPr/>
            </a:pPr>
            <a:r>
              <a:rPr lang="ja-JP" altLang="en-US" sz="1200" dirty="0"/>
              <a:t>〇最重点目標の「埠頭上屋・荷捌地の利用稼働率」や「中古車ストックヤード整備面積」は目標を達成しており、港湾の活性化を実現していることが認められる。</a:t>
            </a:r>
            <a:endParaRPr lang="en-US" altLang="ja-JP" sz="1200" dirty="0"/>
          </a:p>
          <a:p>
            <a:pPr marL="542925" indent="-542925">
              <a:spcBef>
                <a:spcPts val="0"/>
              </a:spcBef>
              <a:buNone/>
              <a:defRPr/>
            </a:pPr>
            <a:r>
              <a:rPr lang="ja-JP" altLang="en-US" sz="1200" dirty="0"/>
              <a:t>＜指導・助言＞</a:t>
            </a:r>
          </a:p>
          <a:p>
            <a:pPr marL="266700" indent="-177800">
              <a:spcBef>
                <a:spcPts val="0"/>
              </a:spcBef>
              <a:buNone/>
              <a:defRPr/>
            </a:pPr>
            <a:r>
              <a:rPr lang="ja-JP" altLang="en-US" sz="1200" dirty="0"/>
              <a:t>〇関係団体との緊密な連携のもと、港湾情報の共同発信やフェリー振興等、港湾利用の拡大を図るとともに、安定的な経営基盤の維持・確保に努めること。</a:t>
            </a:r>
            <a:endParaRPr lang="en-US" altLang="ja-JP" sz="1200" dirty="0"/>
          </a:p>
          <a:p>
            <a:pPr marL="266700" indent="-177800">
              <a:spcBef>
                <a:spcPts val="0"/>
              </a:spcBef>
              <a:buNone/>
              <a:defRPr/>
            </a:pPr>
            <a:r>
              <a:rPr lang="ja-JP" altLang="en-US" sz="1200" dirty="0"/>
              <a:t>〇青果事業については、青果物の取扱量は減少している状況ではあるが、国の「農林水産物・食品輸出促進基盤整備事業」による輸出強化に向けた取組み等も踏まえ、今後の事業のあり方検討を進めること。</a:t>
            </a:r>
            <a:endParaRPr lang="ja-JP" altLang="ja-JP" sz="1200" dirty="0"/>
          </a:p>
        </p:txBody>
      </p:sp>
      <p:sp>
        <p:nvSpPr>
          <p:cNvPr id="14" name="Rectangle 9">
            <a:extLst>
              <a:ext uri="{FF2B5EF4-FFF2-40B4-BE49-F238E27FC236}">
                <a16:creationId xmlns:a16="http://schemas.microsoft.com/office/drawing/2014/main" id="{82BF44FD-D0EB-4D4E-B022-B4F8901C579A}"/>
              </a:ext>
            </a:extLst>
          </p:cNvPr>
          <p:cNvSpPr>
            <a:spLocks noChangeArrowheads="1"/>
          </p:cNvSpPr>
          <p:nvPr/>
        </p:nvSpPr>
        <p:spPr bwMode="auto">
          <a:xfrm>
            <a:off x="6140180" y="4273462"/>
            <a:ext cx="2428193" cy="342164"/>
          </a:xfrm>
          <a:prstGeom prst="rect">
            <a:avLst/>
          </a:prstGeom>
          <a:noFill/>
          <a:ln w="12700" cap="rnd" algn="ctr">
            <a:noFill/>
            <a:prstDash val="sysDot"/>
            <a:miter lim="800000"/>
            <a:headEnd/>
            <a:tailEnd/>
          </a:ln>
        </p:spPr>
        <p:txBody>
          <a:bodyPr wrap="square" anchor="t">
            <a:noAutofit/>
          </a:bodyPr>
          <a:lstStyle>
            <a:lvl1pPr marL="342900" indent="-342900"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ts val="600"/>
              </a:spcBef>
              <a:buClr>
                <a:schemeClr val="tx2"/>
              </a:buClr>
              <a:buSzPct val="70000"/>
              <a:buFont typeface="Wingdings" pitchFamily="2" charset="2"/>
              <a:buNone/>
              <a:defRPr/>
            </a:pPr>
            <a:r>
              <a:rPr lang="ja-JP" altLang="en-US" sz="1200" u="sng" dirty="0">
                <a:latin typeface="ＭＳ ゴシック" pitchFamily="49" charset="-128"/>
                <a:ea typeface="ＭＳ ゴシック" pitchFamily="49" charset="-128"/>
              </a:rPr>
              <a:t>令和 </a:t>
            </a:r>
            <a:r>
              <a:rPr lang="en-US" altLang="ja-JP" sz="1200" u="sng" dirty="0">
                <a:latin typeface="ＭＳ ゴシック" pitchFamily="49" charset="-128"/>
                <a:ea typeface="ＭＳ ゴシック" pitchFamily="49" charset="-128"/>
              </a:rPr>
              <a:t>5</a:t>
            </a:r>
            <a:r>
              <a:rPr lang="ja-JP" altLang="en-US" sz="1200" u="sng" dirty="0">
                <a:latin typeface="ＭＳ ゴシック" pitchFamily="49" charset="-128"/>
                <a:ea typeface="ＭＳ ゴシック" pitchFamily="49" charset="-128"/>
              </a:rPr>
              <a:t>年</a:t>
            </a:r>
            <a:r>
              <a:rPr lang="en-US" altLang="ja-JP" sz="1200" u="sng" dirty="0">
                <a:latin typeface="ＭＳ ゴシック" pitchFamily="49" charset="-128"/>
                <a:ea typeface="ＭＳ ゴシック" pitchFamily="49" charset="-128"/>
              </a:rPr>
              <a:t>9</a:t>
            </a:r>
            <a:r>
              <a:rPr lang="ja-JP" altLang="en-US" sz="1200" u="sng" dirty="0">
                <a:latin typeface="ＭＳ ゴシック" pitchFamily="49" charset="-128"/>
                <a:ea typeface="ＭＳ ゴシック" pitchFamily="49" charset="-128"/>
              </a:rPr>
              <a:t>月</a:t>
            </a:r>
            <a:r>
              <a:rPr lang="en-US" altLang="ja-JP" sz="1200" u="sng" dirty="0">
                <a:latin typeface="ＭＳ ゴシック" pitchFamily="49" charset="-128"/>
                <a:ea typeface="ＭＳ ゴシック" pitchFamily="49" charset="-128"/>
              </a:rPr>
              <a:t>20</a:t>
            </a:r>
            <a:r>
              <a:rPr lang="ja-JP" altLang="en-US" sz="1200" u="sng" dirty="0">
                <a:latin typeface="ＭＳ ゴシック" pitchFamily="49" charset="-128"/>
                <a:ea typeface="ＭＳ ゴシック" pitchFamily="49" charset="-128"/>
              </a:rPr>
              <a:t>日付け通知書より</a:t>
            </a:r>
            <a:endParaRPr lang="en-US" altLang="ja-JP" sz="1200" u="sng" dirty="0">
              <a:latin typeface="ＭＳ ゴシック" pitchFamily="49" charset="-128"/>
              <a:ea typeface="ＭＳ ゴシック" pitchFamily="49" charset="-128"/>
            </a:endParaRPr>
          </a:p>
          <a:p>
            <a:pPr eaLnBrk="1" hangingPunct="1">
              <a:spcBef>
                <a:spcPts val="600"/>
              </a:spcBef>
              <a:buClr>
                <a:schemeClr val="tx2"/>
              </a:buClr>
              <a:buSzPct val="70000"/>
              <a:buFont typeface="Wingdings" pitchFamily="2" charset="2"/>
              <a:buNone/>
              <a:defRPr/>
            </a:pPr>
            <a:r>
              <a:rPr lang="ja-JP" altLang="en-US" sz="1200" b="1" dirty="0">
                <a:latin typeface="ＭＳ ゴシック" pitchFamily="49" charset="-128"/>
                <a:ea typeface="ＭＳ ゴシック" pitchFamily="49" charset="-128"/>
              </a:rPr>
              <a:t> 　</a:t>
            </a:r>
            <a:endParaRPr lang="ja-JP" altLang="ja-JP" sz="1200" dirty="0"/>
          </a:p>
        </p:txBody>
      </p:sp>
      <p:sp>
        <p:nvSpPr>
          <p:cNvPr id="15" name="Rectangle 9">
            <a:extLst>
              <a:ext uri="{FF2B5EF4-FFF2-40B4-BE49-F238E27FC236}">
                <a16:creationId xmlns:a16="http://schemas.microsoft.com/office/drawing/2014/main" id="{C88B1D9E-F369-461D-B1AC-8F0C6864ED8B}"/>
              </a:ext>
            </a:extLst>
          </p:cNvPr>
          <p:cNvSpPr>
            <a:spLocks noGrp="1" noChangeArrowheads="1"/>
          </p:cNvSpPr>
          <p:nvPr>
            <p:ph type="title"/>
          </p:nvPr>
        </p:nvSpPr>
        <p:spPr>
          <a:xfrm>
            <a:off x="1" y="0"/>
            <a:ext cx="4355976" cy="523220"/>
          </a:xfrm>
        </p:spPr>
        <p:txBody>
          <a:bodyPr wrap="square" rtlCol="0" anchor="b">
            <a:noAutofit/>
          </a:bodyPr>
          <a:lstStyle/>
          <a:p>
            <a:pPr algn="l" eaLnBrk="1" fontAlgn="auto" hangingPunct="1">
              <a:spcAft>
                <a:spcPts val="0"/>
              </a:spcAft>
              <a:defRPr/>
            </a:pPr>
            <a:r>
              <a:rPr lang="en-US" altLang="ja-JP" sz="2800" dirty="0">
                <a:latin typeface="+mj-ea"/>
              </a:rPr>
              <a:t>Ⅰ</a:t>
            </a:r>
            <a:r>
              <a:rPr lang="ja-JP" altLang="en-US" sz="2800" dirty="0">
                <a:latin typeface="+mj-ea"/>
              </a:rPr>
              <a:t>　計画策定にあたって</a:t>
            </a:r>
          </a:p>
        </p:txBody>
      </p:sp>
      <p:sp>
        <p:nvSpPr>
          <p:cNvPr id="16" name="正方形/長方形 15">
            <a:extLst>
              <a:ext uri="{FF2B5EF4-FFF2-40B4-BE49-F238E27FC236}">
                <a16:creationId xmlns:a16="http://schemas.microsoft.com/office/drawing/2014/main" id="{1A8EF752-5A19-415A-ACF3-B0C7A5EC3E43}"/>
              </a:ext>
            </a:extLst>
          </p:cNvPr>
          <p:cNvSpPr/>
          <p:nvPr/>
        </p:nvSpPr>
        <p:spPr>
          <a:xfrm>
            <a:off x="0" y="540000"/>
            <a:ext cx="9144000" cy="107950"/>
          </a:xfrm>
          <a:prstGeom prst="rect">
            <a:avLst/>
          </a:prstGeom>
          <a:gradFill flip="none" rotWithShape="1">
            <a:gsLst>
              <a:gs pos="3000">
                <a:srgbClr val="0070C0"/>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70000"/>
              <a:buFont typeface="Wingdings" pitchFamily="2" charset="2"/>
              <a:buNone/>
              <a:defRPr/>
            </a:pPr>
            <a:endParaRPr lang="ja-JP" altLang="en-US" dirty="0"/>
          </a:p>
        </p:txBody>
      </p:sp>
      <p:pic>
        <p:nvPicPr>
          <p:cNvPr id="18" name="図 17">
            <a:extLst>
              <a:ext uri="{FF2B5EF4-FFF2-40B4-BE49-F238E27FC236}">
                <a16:creationId xmlns:a16="http://schemas.microsoft.com/office/drawing/2014/main" id="{8E28CEC0-45E2-4D68-9D08-4F238A7A316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35540" y="-64703"/>
            <a:ext cx="720561" cy="5802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467544" y="1615845"/>
            <a:ext cx="8136904" cy="328517"/>
          </a:xfrm>
          <a:noFill/>
          <a:ln w="12700" cap="rnd">
            <a:noFill/>
            <a:prstDash val="sysDot"/>
          </a:ln>
        </p:spPr>
        <p:txBody>
          <a:bodyPr anchor="t" anchorCtr="0">
            <a:noAutofit/>
          </a:bodyPr>
          <a:lstStyle/>
          <a:p>
            <a:pPr marL="0" indent="0">
              <a:lnSpc>
                <a:spcPts val="2000"/>
              </a:lnSpc>
              <a:spcBef>
                <a:spcPts val="0"/>
              </a:spcBef>
              <a:buNone/>
            </a:pPr>
            <a:r>
              <a:rPr lang="ja-JP" altLang="en-US" sz="1100" dirty="0"/>
              <a:t>　</a:t>
            </a:r>
            <a:r>
              <a:rPr lang="ja-JP" altLang="en-US" sz="1050" dirty="0">
                <a:solidFill>
                  <a:srgbClr val="FF0000"/>
                </a:solidFill>
              </a:rPr>
              <a:t>☛</a:t>
            </a:r>
            <a:r>
              <a:rPr lang="ja-JP" altLang="en-US" sz="1050" dirty="0"/>
              <a:t>　</a:t>
            </a:r>
            <a:r>
              <a:rPr lang="ja-JP" altLang="ja-JP" sz="1050" dirty="0"/>
              <a:t>平成</a:t>
            </a:r>
            <a:r>
              <a:rPr lang="en-US" altLang="ja-JP" sz="1050" dirty="0"/>
              <a:t>24</a:t>
            </a:r>
            <a:r>
              <a:rPr lang="ja-JP" altLang="ja-JP" sz="1050" dirty="0"/>
              <a:t>年</a:t>
            </a:r>
            <a:r>
              <a:rPr lang="ja-JP" altLang="en-US" sz="1050" dirty="0"/>
              <a:t>６</a:t>
            </a:r>
            <a:r>
              <a:rPr lang="ja-JP" altLang="ja-JP" sz="1050" dirty="0"/>
              <a:t>月</a:t>
            </a:r>
            <a:r>
              <a:rPr lang="ja-JP" altLang="en-US" sz="1050" dirty="0"/>
              <a:t>　　　</a:t>
            </a:r>
            <a:r>
              <a:rPr lang="ja-JP" altLang="ja-JP" sz="1050" dirty="0"/>
              <a:t>大阪府市統合本部会議及び大阪府戦略本部会議</a:t>
            </a:r>
            <a:r>
              <a:rPr lang="ja-JP" altLang="en-US" sz="1050" dirty="0"/>
              <a:t>での確認</a:t>
            </a:r>
            <a:r>
              <a:rPr lang="ja-JP" altLang="ja-JP" sz="1050" dirty="0"/>
              <a:t>事項</a:t>
            </a:r>
            <a:endParaRPr lang="en-US" altLang="ja-JP" sz="1050" dirty="0"/>
          </a:p>
          <a:p>
            <a:pPr marL="0" indent="0">
              <a:lnSpc>
                <a:spcPts val="1900"/>
              </a:lnSpc>
              <a:spcBef>
                <a:spcPts val="600"/>
              </a:spcBef>
              <a:buNone/>
            </a:pPr>
            <a:endParaRPr lang="ja-JP" altLang="en-US" sz="1100" dirty="0">
              <a:latin typeface="ＭＳ ゴシック" pitchFamily="49" charset="-128"/>
              <a:ea typeface="ＭＳ ゴシック" pitchFamily="49" charset="-128"/>
            </a:endParaRPr>
          </a:p>
        </p:txBody>
      </p:sp>
      <p:sp>
        <p:nvSpPr>
          <p:cNvPr id="2" name="スライド番号プレースホルダー 1"/>
          <p:cNvSpPr>
            <a:spLocks noGrp="1"/>
          </p:cNvSpPr>
          <p:nvPr>
            <p:ph type="sldNum" sz="quarter" idx="12"/>
          </p:nvPr>
        </p:nvSpPr>
        <p:spPr>
          <a:xfrm>
            <a:off x="6907088" y="6309320"/>
            <a:ext cx="2057400" cy="365125"/>
          </a:xfrm>
        </p:spPr>
        <p:txBody>
          <a:bodyPr/>
          <a:lstStyle/>
          <a:p>
            <a:pPr>
              <a:defRPr/>
            </a:pPr>
            <a:fld id="{B89D2019-F3BA-415B-B429-EB5D68D77045}" type="slidenum">
              <a:rPr lang="en-US" altLang="ja-JP" sz="1800" smtClean="0"/>
              <a:pPr>
                <a:defRPr/>
              </a:pPr>
              <a:t>8</a:t>
            </a:fld>
            <a:endParaRPr lang="en-US" altLang="ja-JP" sz="1800" dirty="0"/>
          </a:p>
        </p:txBody>
      </p:sp>
      <p:sp>
        <p:nvSpPr>
          <p:cNvPr id="12291" name="AutoShape 4"/>
          <p:cNvSpPr>
            <a:spLocks noChangeArrowheads="1"/>
          </p:cNvSpPr>
          <p:nvPr/>
        </p:nvSpPr>
        <p:spPr bwMode="auto">
          <a:xfrm>
            <a:off x="323528" y="1255805"/>
            <a:ext cx="8496944" cy="360000"/>
          </a:xfrm>
          <a:prstGeom prst="bevel">
            <a:avLst>
              <a:gd name="adj" fmla="val 5888"/>
            </a:avLst>
          </a:prstGeom>
          <a:solidFill>
            <a:srgbClr val="0070C0"/>
          </a:solidFill>
          <a:ln w="9525">
            <a:noFill/>
            <a:miter lim="800000"/>
            <a:headEnd/>
            <a:tailEnd/>
          </a:ln>
          <a:effectLst/>
        </p:spPr>
        <p:txBody>
          <a:bodyPr wrap="none" anchor="ctr"/>
          <a:lstStyle/>
          <a:p>
            <a:pPr marL="342900" indent="-342900">
              <a:spcBef>
                <a:spcPct val="20000"/>
              </a:spcBef>
              <a:buClr>
                <a:schemeClr val="tx2"/>
              </a:buClr>
              <a:buSzPct val="70000"/>
              <a:buFont typeface="Wingdings" pitchFamily="2" charset="2"/>
              <a:buNone/>
              <a:defRPr/>
            </a:pPr>
            <a:r>
              <a:rPr lang="ja-JP" altLang="en-US" sz="1400" b="1" dirty="0">
                <a:solidFill>
                  <a:schemeClr val="bg1"/>
                </a:solidFill>
                <a:latin typeface="ＭＳ ゴシック" pitchFamily="49" charset="-128"/>
                <a:ea typeface="ＭＳ ゴシック" pitchFamily="49" charset="-128"/>
              </a:rPr>
              <a:t>港湾管理の一元化に向けた動き</a:t>
            </a:r>
          </a:p>
        </p:txBody>
      </p:sp>
      <p:sp>
        <p:nvSpPr>
          <p:cNvPr id="17" name="Rectangle 2"/>
          <p:cNvSpPr txBox="1">
            <a:spLocks noChangeArrowheads="1"/>
          </p:cNvSpPr>
          <p:nvPr/>
        </p:nvSpPr>
        <p:spPr bwMode="auto">
          <a:xfrm>
            <a:off x="457891" y="4725144"/>
            <a:ext cx="8280920" cy="2051664"/>
          </a:xfrm>
          <a:prstGeom prst="rect">
            <a:avLst/>
          </a:prstGeom>
          <a:noFill/>
          <a:ln w="12700" cap="rnd">
            <a:noFill/>
            <a:prstDash val="sysDot"/>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800"/>
              </a:lnSpc>
              <a:spcBef>
                <a:spcPts val="0"/>
              </a:spcBef>
              <a:buNone/>
            </a:pPr>
            <a:r>
              <a:rPr lang="ja-JP" altLang="en-US" sz="1200" dirty="0"/>
              <a:t>＜課題・背景＞　</a:t>
            </a:r>
            <a:endParaRPr lang="en-US" altLang="ja-JP" sz="1200" dirty="0"/>
          </a:p>
          <a:p>
            <a:pPr marL="0" indent="0">
              <a:lnSpc>
                <a:spcPts val="1800"/>
              </a:lnSpc>
              <a:spcBef>
                <a:spcPts val="0"/>
              </a:spcBef>
              <a:buNone/>
            </a:pPr>
            <a:r>
              <a:rPr lang="ja-JP" altLang="en-US" sz="1200" dirty="0">
                <a:solidFill>
                  <a:srgbClr val="FF0000"/>
                </a:solidFill>
              </a:rPr>
              <a:t>　　</a:t>
            </a:r>
            <a:r>
              <a:rPr lang="ja-JP" altLang="en-US" sz="1100" dirty="0">
                <a:solidFill>
                  <a:srgbClr val="FF0000"/>
                </a:solidFill>
              </a:rPr>
              <a:t>☛</a:t>
            </a:r>
            <a:r>
              <a:rPr lang="ja-JP" altLang="en-US" sz="1100" dirty="0"/>
              <a:t>　</a:t>
            </a:r>
            <a:r>
              <a:rPr lang="ja-JP" altLang="ja-JP" sz="1100" dirty="0"/>
              <a:t>府営港湾では施設の老朽化に伴い、維持補修</a:t>
            </a:r>
            <a:r>
              <a:rPr lang="ja-JP" altLang="en-US" sz="1100" dirty="0"/>
              <a:t>の</a:t>
            </a:r>
            <a:r>
              <a:rPr lang="ja-JP" altLang="ja-JP" sz="1100" dirty="0"/>
              <a:t>計画的取組み</a:t>
            </a:r>
            <a:r>
              <a:rPr lang="ja-JP" altLang="en-US" sz="1100" dirty="0"/>
              <a:t>を行うことによる荷主へのサービス向上</a:t>
            </a:r>
            <a:r>
              <a:rPr lang="ja-JP" altLang="ja-JP" sz="1100" dirty="0"/>
              <a:t>が重要課題</a:t>
            </a:r>
            <a:endParaRPr lang="en-US" altLang="ja-JP" sz="900" dirty="0"/>
          </a:p>
          <a:p>
            <a:pPr marL="0" indent="0">
              <a:lnSpc>
                <a:spcPts val="1800"/>
              </a:lnSpc>
              <a:spcBef>
                <a:spcPts val="0"/>
              </a:spcBef>
              <a:buNone/>
            </a:pPr>
            <a:r>
              <a:rPr lang="ja-JP" altLang="en-US" sz="1100" dirty="0"/>
              <a:t>　　</a:t>
            </a:r>
            <a:r>
              <a:rPr lang="ja-JP" altLang="en-US" sz="1100" dirty="0">
                <a:solidFill>
                  <a:srgbClr val="FF0000"/>
                </a:solidFill>
              </a:rPr>
              <a:t>☛</a:t>
            </a:r>
            <a:r>
              <a:rPr lang="ja-JP" altLang="en-US" sz="1100" dirty="0"/>
              <a:t>　</a:t>
            </a:r>
            <a:r>
              <a:rPr lang="ja-JP" altLang="ja-JP" sz="1100" dirty="0"/>
              <a:t>府営上屋に関して</a:t>
            </a:r>
            <a:r>
              <a:rPr lang="ja-JP" altLang="en-US" sz="1100" dirty="0"/>
              <a:t>も</a:t>
            </a:r>
            <a:r>
              <a:rPr lang="ja-JP" altLang="ja-JP" sz="1100" dirty="0"/>
              <a:t>、荷主離れを防ぐためにも早急な対応</a:t>
            </a:r>
            <a:r>
              <a:rPr lang="ja-JP" altLang="en-US" sz="1100" dirty="0"/>
              <a:t>に加え、</a:t>
            </a:r>
            <a:r>
              <a:rPr lang="ja-JP" altLang="ja-JP" sz="1100" dirty="0"/>
              <a:t>機能高度化等ニーズに応じた施設の改良も必要</a:t>
            </a:r>
            <a:endParaRPr lang="en-US" altLang="ja-JP" sz="1100" dirty="0"/>
          </a:p>
          <a:p>
            <a:pPr marL="0" indent="0">
              <a:lnSpc>
                <a:spcPts val="1800"/>
              </a:lnSpc>
              <a:spcBef>
                <a:spcPts val="0"/>
              </a:spcBef>
              <a:buNone/>
            </a:pPr>
            <a:r>
              <a:rPr lang="ja-JP" altLang="en-US" sz="1100" dirty="0"/>
              <a:t>　　</a:t>
            </a:r>
            <a:r>
              <a:rPr lang="ja-JP" altLang="en-US" sz="1100" dirty="0">
                <a:solidFill>
                  <a:srgbClr val="FF0000"/>
                </a:solidFill>
              </a:rPr>
              <a:t>☛</a:t>
            </a:r>
            <a:r>
              <a:rPr lang="ja-JP" altLang="en-US" sz="1100" dirty="0"/>
              <a:t>　「大阪府ファシリティマネジメント基本方針（</a:t>
            </a:r>
            <a:r>
              <a:rPr lang="en-US" altLang="ja-JP" sz="1100" dirty="0"/>
              <a:t>H27.11</a:t>
            </a:r>
            <a:r>
              <a:rPr lang="ja-JP" altLang="en-US" sz="1100" dirty="0"/>
              <a:t>）（大阪府公共施設等総合管理計画）」において、公共施設の総量最適 化・有効活</a:t>
            </a:r>
            <a:endParaRPr lang="en-US" altLang="ja-JP" sz="1100" dirty="0"/>
          </a:p>
          <a:p>
            <a:pPr marL="0" indent="0">
              <a:lnSpc>
                <a:spcPts val="1800"/>
              </a:lnSpc>
              <a:spcBef>
                <a:spcPts val="0"/>
              </a:spcBef>
              <a:buNone/>
            </a:pPr>
            <a:r>
              <a:rPr lang="ja-JP" altLang="en-US" sz="1100" dirty="0"/>
              <a:t>　　　　 用が掲げられており、施設の減築、集約化、売却等により施設保有量の縮減を図り、次世代に継承可能な施設保有量を実現するこ</a:t>
            </a:r>
            <a:endParaRPr lang="en-US" altLang="ja-JP" sz="1100" dirty="0"/>
          </a:p>
          <a:p>
            <a:pPr marL="0" indent="0">
              <a:lnSpc>
                <a:spcPts val="1800"/>
              </a:lnSpc>
              <a:spcBef>
                <a:spcPts val="0"/>
              </a:spcBef>
              <a:buNone/>
            </a:pPr>
            <a:r>
              <a:rPr lang="ja-JP" altLang="en-US" sz="1100" dirty="0"/>
              <a:t>　　　　 とが定められた</a:t>
            </a:r>
            <a:endParaRPr lang="en-US" altLang="ja-JP" sz="1100" dirty="0"/>
          </a:p>
          <a:p>
            <a:pPr marL="0" indent="0">
              <a:lnSpc>
                <a:spcPts val="1800"/>
              </a:lnSpc>
              <a:spcBef>
                <a:spcPts val="0"/>
              </a:spcBef>
              <a:buNone/>
            </a:pPr>
            <a:r>
              <a:rPr lang="ja-JP" altLang="en-US" sz="1100" dirty="0"/>
              <a:t>＜現状＞</a:t>
            </a:r>
            <a:endParaRPr lang="en-US" altLang="ja-JP" sz="1100" dirty="0"/>
          </a:p>
          <a:p>
            <a:pPr marL="0" indent="0">
              <a:lnSpc>
                <a:spcPts val="1800"/>
              </a:lnSpc>
              <a:spcBef>
                <a:spcPts val="0"/>
              </a:spcBef>
              <a:buNone/>
            </a:pPr>
            <a:r>
              <a:rPr lang="ja-JP" altLang="en-US" sz="1100" dirty="0">
                <a:solidFill>
                  <a:srgbClr val="FF0000"/>
                </a:solidFill>
              </a:rPr>
              <a:t>　　☛</a:t>
            </a:r>
            <a:r>
              <a:rPr lang="ja-JP" altLang="en-US" sz="1100" dirty="0"/>
              <a:t>　大阪府は、民による公共上屋の効率的な管理運営をめざし、平成</a:t>
            </a:r>
            <a:r>
              <a:rPr lang="en-US" altLang="ja-JP" sz="1100" dirty="0"/>
              <a:t>30</a:t>
            </a:r>
            <a:r>
              <a:rPr lang="ja-JP" altLang="en-US" sz="1100" dirty="0"/>
              <a:t>年</a:t>
            </a:r>
            <a:r>
              <a:rPr lang="en-US" altLang="ja-JP" sz="1100" dirty="0"/>
              <a:t>4</a:t>
            </a:r>
            <a:r>
              <a:rPr lang="ja-JP" altLang="en-US" sz="1100" dirty="0"/>
              <a:t>月に一般公共上屋</a:t>
            </a:r>
            <a:r>
              <a:rPr lang="en-US" altLang="ja-JP" sz="1100" dirty="0"/>
              <a:t>12</a:t>
            </a:r>
            <a:r>
              <a:rPr lang="ja-JP" altLang="en-US" sz="1100" dirty="0"/>
              <a:t>棟</a:t>
            </a:r>
            <a:r>
              <a:rPr lang="ja-JP" altLang="ja-JP" sz="1100" dirty="0"/>
              <a:t>（建物）</a:t>
            </a:r>
            <a:r>
              <a:rPr lang="ja-JP" altLang="en-US" sz="1100" dirty="0"/>
              <a:t>を堺泉北埠頭㈱に</a:t>
            </a:r>
            <a:r>
              <a:rPr lang="ja-JP" altLang="ja-JP" sz="1100" dirty="0"/>
              <a:t>有償譲渡</a:t>
            </a:r>
            <a:endParaRPr lang="en-US" altLang="ja-JP" sz="1100" dirty="0"/>
          </a:p>
          <a:p>
            <a:pPr marL="0" indent="0">
              <a:lnSpc>
                <a:spcPts val="1800"/>
              </a:lnSpc>
              <a:spcBef>
                <a:spcPts val="0"/>
              </a:spcBef>
              <a:buNone/>
            </a:pPr>
            <a:r>
              <a:rPr lang="ja-JP" altLang="en-US" sz="1100" dirty="0"/>
              <a:t>　　　　　　　　　　　　　　　　　　</a:t>
            </a:r>
            <a:endParaRPr lang="en-US" altLang="ja-JP" sz="1100" dirty="0"/>
          </a:p>
        </p:txBody>
      </p:sp>
      <p:sp>
        <p:nvSpPr>
          <p:cNvPr id="18" name="AutoShape 4"/>
          <p:cNvSpPr>
            <a:spLocks noChangeArrowheads="1"/>
          </p:cNvSpPr>
          <p:nvPr/>
        </p:nvSpPr>
        <p:spPr bwMode="auto">
          <a:xfrm>
            <a:off x="323528" y="4365104"/>
            <a:ext cx="8424291" cy="360000"/>
          </a:xfrm>
          <a:prstGeom prst="bevel">
            <a:avLst>
              <a:gd name="adj" fmla="val 5888"/>
            </a:avLst>
          </a:prstGeom>
          <a:solidFill>
            <a:srgbClr val="0070C0"/>
          </a:solidFill>
          <a:ln w="9525">
            <a:noFill/>
            <a:miter lim="800000"/>
            <a:headEnd/>
            <a:tailEnd/>
          </a:ln>
          <a:effectLst/>
        </p:spPr>
        <p:txBody>
          <a:bodyPr wrap="none" anchor="ctr"/>
          <a:lstStyle/>
          <a:p>
            <a:pPr marL="342900" indent="-342900">
              <a:spcBef>
                <a:spcPct val="20000"/>
              </a:spcBef>
              <a:buClr>
                <a:schemeClr val="tx2"/>
              </a:buClr>
              <a:buSzPct val="70000"/>
              <a:buFont typeface="Wingdings" pitchFamily="2" charset="2"/>
              <a:buNone/>
              <a:defRPr/>
            </a:pPr>
            <a:r>
              <a:rPr lang="ja-JP" altLang="en-US" sz="1400" b="1" dirty="0">
                <a:solidFill>
                  <a:schemeClr val="bg1"/>
                </a:solidFill>
                <a:latin typeface="ＭＳ ゴシック" pitchFamily="49" charset="-128"/>
                <a:ea typeface="ＭＳ ゴシック" pitchFamily="49" charset="-128"/>
              </a:rPr>
              <a:t>府営上屋の事業移管</a:t>
            </a:r>
          </a:p>
        </p:txBody>
      </p:sp>
      <p:sp>
        <p:nvSpPr>
          <p:cNvPr id="9" name="Rectangle 2">
            <a:extLst>
              <a:ext uri="{FF2B5EF4-FFF2-40B4-BE49-F238E27FC236}">
                <a16:creationId xmlns:a16="http://schemas.microsoft.com/office/drawing/2014/main" id="{B29D9FF9-D834-4E53-A914-F9CC7BF4FB54}"/>
              </a:ext>
            </a:extLst>
          </p:cNvPr>
          <p:cNvSpPr txBox="1">
            <a:spLocks noChangeArrowheads="1"/>
          </p:cNvSpPr>
          <p:nvPr/>
        </p:nvSpPr>
        <p:spPr>
          <a:xfrm>
            <a:off x="508679" y="3319211"/>
            <a:ext cx="8095769" cy="864690"/>
          </a:xfrm>
          <a:prstGeom prst="rect">
            <a:avLst/>
          </a:prstGeom>
          <a:noFill/>
          <a:ln w="12700" cap="rnd">
            <a:noFill/>
            <a:prstDash val="sysDot"/>
          </a:ln>
        </p:spPr>
        <p:txBody>
          <a:bodyPr vert="horz" lIns="91440" tIns="45720" rIns="91440" bIns="45720" rtlCol="0" anchor="t" anchorCtr="0">
            <a:noAutofit/>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pPr marL="808038" indent="-808038" algn="just">
              <a:lnSpc>
                <a:spcPts val="1100"/>
              </a:lnSpc>
              <a:buNone/>
            </a:pPr>
            <a:r>
              <a:rPr lang="ja-JP" altLang="en-US" sz="1100" dirty="0">
                <a:solidFill>
                  <a:srgbClr val="FF0000"/>
                </a:solidFill>
              </a:rPr>
              <a:t>☛</a:t>
            </a:r>
            <a:r>
              <a:rPr lang="ja-JP" altLang="en-US" sz="1100" dirty="0"/>
              <a:t>　</a:t>
            </a:r>
            <a:r>
              <a:rPr lang="ja-JP" altLang="ja-JP" sz="1050" kern="100" dirty="0">
                <a:latin typeface="+mj-ea"/>
                <a:ea typeface="+mj-ea"/>
                <a:cs typeface="Times New Roman" panose="02020603050405020304" pitchFamily="18" charset="0"/>
              </a:rPr>
              <a:t>平成</a:t>
            </a:r>
            <a:r>
              <a:rPr lang="en-US" altLang="ja-JP" sz="1050" kern="100" dirty="0">
                <a:latin typeface="+mj-ea"/>
                <a:ea typeface="+mj-ea"/>
                <a:cs typeface="Times New Roman" panose="02020603050405020304" pitchFamily="18" charset="0"/>
              </a:rPr>
              <a:t>28</a:t>
            </a:r>
            <a:r>
              <a:rPr lang="ja-JP" altLang="ja-JP" sz="1050" kern="100" dirty="0">
                <a:latin typeface="+mj-ea"/>
                <a:ea typeface="+mj-ea"/>
                <a:cs typeface="Times New Roman" panose="02020603050405020304" pitchFamily="18" charset="0"/>
              </a:rPr>
              <a:t>年</a:t>
            </a:r>
            <a:r>
              <a:rPr lang="en-US" altLang="ja-JP" sz="1050" kern="100" dirty="0">
                <a:latin typeface="+mj-ea"/>
                <a:ea typeface="+mj-ea"/>
                <a:cs typeface="Times New Roman" panose="02020603050405020304" pitchFamily="18" charset="0"/>
              </a:rPr>
              <a:t>12</a:t>
            </a:r>
            <a:r>
              <a:rPr lang="ja-JP" altLang="ja-JP" sz="1050" kern="100" dirty="0">
                <a:latin typeface="+mj-ea"/>
                <a:ea typeface="+mj-ea"/>
                <a:cs typeface="Times New Roman" panose="02020603050405020304" pitchFamily="18" charset="0"/>
              </a:rPr>
              <a:t>月　「連携協約」を府市で締結</a:t>
            </a:r>
            <a:endParaRPr lang="en-US" altLang="ja-JP" sz="1050" kern="100" dirty="0">
              <a:latin typeface="+mj-ea"/>
              <a:ea typeface="+mj-ea"/>
              <a:cs typeface="Times New Roman" panose="02020603050405020304" pitchFamily="18" charset="0"/>
            </a:endParaRPr>
          </a:p>
          <a:p>
            <a:pPr marL="808038" indent="-808038" algn="just">
              <a:lnSpc>
                <a:spcPts val="1100"/>
              </a:lnSpc>
              <a:buNone/>
            </a:pPr>
            <a:r>
              <a:rPr lang="ja-JP" altLang="en-US" sz="1050" kern="100" dirty="0">
                <a:latin typeface="+mj-ea"/>
                <a:ea typeface="+mj-ea"/>
                <a:cs typeface="Times New Roman" panose="02020603050405020304" pitchFamily="18" charset="0"/>
              </a:rPr>
              <a:t>　　　　　　　　　</a:t>
            </a:r>
            <a:r>
              <a:rPr lang="ja-JP" altLang="ja-JP" sz="1050" kern="100" dirty="0">
                <a:latin typeface="+mj-ea"/>
                <a:ea typeface="+mj-ea"/>
                <a:cs typeface="Times New Roman" panose="02020603050405020304" pitchFamily="18" charset="0"/>
              </a:rPr>
              <a:t>※</a:t>
            </a:r>
            <a:r>
              <a:rPr lang="ja-JP" altLang="en-US" sz="1050" kern="100" dirty="0">
                <a:latin typeface="+mj-ea"/>
                <a:ea typeface="+mj-ea"/>
                <a:cs typeface="Times New Roman" panose="02020603050405020304" pitchFamily="18" charset="0"/>
              </a:rPr>
              <a:t>　</a:t>
            </a:r>
            <a:r>
              <a:rPr lang="ja-JP" altLang="ja-JP" sz="1050" kern="100" dirty="0">
                <a:latin typeface="+mj-ea"/>
                <a:ea typeface="+mj-ea"/>
                <a:cs typeface="Times New Roman" panose="02020603050405020304" pitchFamily="18" charset="0"/>
              </a:rPr>
              <a:t>連携協約・・・平成</a:t>
            </a:r>
            <a:r>
              <a:rPr lang="en-US" altLang="ja-JP" sz="1050" kern="100" dirty="0">
                <a:latin typeface="+mj-ea"/>
                <a:ea typeface="+mj-ea"/>
                <a:cs typeface="Times New Roman" panose="02020603050405020304" pitchFamily="18" charset="0"/>
              </a:rPr>
              <a:t>26</a:t>
            </a:r>
            <a:r>
              <a:rPr lang="ja-JP" altLang="ja-JP" sz="1050" kern="100" dirty="0">
                <a:latin typeface="+mj-ea"/>
                <a:ea typeface="+mj-ea"/>
                <a:cs typeface="Times New Roman" panose="02020603050405020304" pitchFamily="18" charset="0"/>
              </a:rPr>
              <a:t>年</a:t>
            </a:r>
            <a:r>
              <a:rPr lang="en-US" altLang="ja-JP" sz="1050" kern="100" dirty="0">
                <a:latin typeface="+mj-ea"/>
                <a:ea typeface="+mj-ea"/>
                <a:cs typeface="Times New Roman" panose="02020603050405020304" pitchFamily="18" charset="0"/>
              </a:rPr>
              <a:t>11</a:t>
            </a:r>
            <a:r>
              <a:rPr lang="ja-JP" altLang="ja-JP" sz="1050" kern="100" dirty="0">
                <a:latin typeface="+mj-ea"/>
                <a:ea typeface="+mj-ea"/>
                <a:cs typeface="Times New Roman" panose="02020603050405020304" pitchFamily="18" charset="0"/>
              </a:rPr>
              <a:t>月に創設された地方自治法上の制度。普通地方公共団体が他の地方公共</a:t>
            </a:r>
            <a:r>
              <a:rPr lang="ja-JP" altLang="ja-JP" sz="1050" dirty="0">
                <a:latin typeface="+mj-ea"/>
                <a:ea typeface="+mj-ea"/>
                <a:cs typeface="Times New Roman" panose="02020603050405020304" pitchFamily="18" charset="0"/>
              </a:rPr>
              <a:t>団体と連携</a:t>
            </a:r>
            <a:endParaRPr lang="en-US" altLang="ja-JP" sz="1050" dirty="0">
              <a:latin typeface="+mj-ea"/>
              <a:ea typeface="+mj-ea"/>
              <a:cs typeface="Times New Roman" panose="02020603050405020304" pitchFamily="18" charset="0"/>
            </a:endParaRPr>
          </a:p>
          <a:p>
            <a:pPr marL="808038" indent="-808038" algn="just">
              <a:lnSpc>
                <a:spcPts val="1100"/>
              </a:lnSpc>
              <a:buNone/>
            </a:pPr>
            <a:r>
              <a:rPr lang="ja-JP" altLang="en-US" sz="1050" dirty="0">
                <a:latin typeface="+mj-ea"/>
                <a:ea typeface="+mj-ea"/>
                <a:cs typeface="Times New Roman" panose="02020603050405020304" pitchFamily="18" charset="0"/>
              </a:rPr>
              <a:t>　　　　　　　　　　　　　　　　　　　　</a:t>
            </a:r>
            <a:r>
              <a:rPr lang="ja-JP" altLang="ja-JP" sz="1050" dirty="0">
                <a:latin typeface="+mj-ea"/>
                <a:ea typeface="+mj-ea"/>
                <a:cs typeface="Times New Roman" panose="02020603050405020304" pitchFamily="18" charset="0"/>
              </a:rPr>
              <a:t>して事務を処理するにあたっての基本的な方針及び役割分担を定めるもの。</a:t>
            </a:r>
            <a:endParaRPr lang="en-US" altLang="ja-JP" sz="1100" dirty="0">
              <a:solidFill>
                <a:srgbClr val="FF0000"/>
              </a:solidFill>
            </a:endParaRPr>
          </a:p>
          <a:p>
            <a:pPr marL="808038" indent="-808038" algn="just">
              <a:lnSpc>
                <a:spcPts val="1100"/>
              </a:lnSpc>
              <a:spcAft>
                <a:spcPts val="0"/>
              </a:spcAft>
              <a:buNone/>
            </a:pPr>
            <a:r>
              <a:rPr lang="ja-JP" altLang="en-US" sz="1050" dirty="0">
                <a:solidFill>
                  <a:srgbClr val="FF0000"/>
                </a:solidFill>
              </a:rPr>
              <a:t>☛</a:t>
            </a:r>
            <a:r>
              <a:rPr lang="ja-JP" altLang="en-US" sz="1050" dirty="0"/>
              <a:t>　</a:t>
            </a:r>
            <a:r>
              <a:rPr lang="ja-JP" altLang="en-US" sz="1050" kern="100" dirty="0">
                <a:latin typeface="+mj-ea"/>
                <a:ea typeface="+mj-ea"/>
                <a:cs typeface="Times New Roman" panose="02020603050405020304" pitchFamily="18" charset="0"/>
              </a:rPr>
              <a:t>令和</a:t>
            </a:r>
            <a:r>
              <a:rPr lang="en-US" altLang="ja-JP" sz="1050" kern="100" dirty="0">
                <a:latin typeface="+mj-ea"/>
                <a:ea typeface="+mj-ea"/>
                <a:cs typeface="Times New Roman" panose="02020603050405020304" pitchFamily="18" charset="0"/>
              </a:rPr>
              <a:t>2</a:t>
            </a:r>
            <a:r>
              <a:rPr lang="ja-JP" altLang="en-US" sz="1050" kern="100" dirty="0">
                <a:latin typeface="+mj-ea"/>
                <a:ea typeface="+mj-ea"/>
                <a:cs typeface="Times New Roman" panose="02020603050405020304" pitchFamily="18" charset="0"/>
              </a:rPr>
              <a:t>年</a:t>
            </a:r>
            <a:r>
              <a:rPr lang="en-US" altLang="ja-JP" sz="1050" kern="100" dirty="0">
                <a:latin typeface="+mj-ea"/>
                <a:ea typeface="+mj-ea"/>
                <a:cs typeface="Times New Roman" panose="02020603050405020304" pitchFamily="18" charset="0"/>
              </a:rPr>
              <a:t>10</a:t>
            </a:r>
            <a:r>
              <a:rPr lang="ja-JP" altLang="en-US" sz="1050" kern="100" dirty="0">
                <a:latin typeface="+mj-ea"/>
                <a:ea typeface="+mj-ea"/>
                <a:cs typeface="Times New Roman" panose="02020603050405020304" pitchFamily="18" charset="0"/>
              </a:rPr>
              <a:t>月　大阪府港湾局と大阪市港湾局を組織統合した大阪港湾局を共同設置し、事務を一体化</a:t>
            </a:r>
            <a:endParaRPr lang="en-US" altLang="ja-JP" sz="1050" kern="100" dirty="0">
              <a:latin typeface="+mj-ea"/>
              <a:ea typeface="+mj-ea"/>
              <a:cs typeface="Times New Roman" panose="02020603050405020304" pitchFamily="18" charset="0"/>
            </a:endParaRPr>
          </a:p>
          <a:p>
            <a:pPr marL="2239963" indent="-2239963">
              <a:lnSpc>
                <a:spcPts val="1000"/>
              </a:lnSpc>
              <a:spcBef>
                <a:spcPts val="0"/>
              </a:spcBef>
              <a:buFont typeface="Wingdings 2" pitchFamily="18" charset="2"/>
              <a:buNone/>
              <a:tabLst>
                <a:tab pos="1162050" algn="l"/>
                <a:tab pos="7353300" algn="l"/>
              </a:tabLst>
            </a:pPr>
            <a:r>
              <a:rPr lang="en-US" altLang="ja-JP" sz="1050" dirty="0">
                <a:latin typeface="+mj-ea"/>
                <a:ea typeface="+mj-ea"/>
              </a:rPr>
              <a:t>	</a:t>
            </a:r>
          </a:p>
        </p:txBody>
      </p:sp>
      <p:sp>
        <p:nvSpPr>
          <p:cNvPr id="4" name="テキスト ボックス 3">
            <a:extLst>
              <a:ext uri="{FF2B5EF4-FFF2-40B4-BE49-F238E27FC236}">
                <a16:creationId xmlns:a16="http://schemas.microsoft.com/office/drawing/2014/main" id="{339A1C24-BD43-4DAB-B0C2-95C83615B97A}"/>
              </a:ext>
            </a:extLst>
          </p:cNvPr>
          <p:cNvSpPr txBox="1"/>
          <p:nvPr/>
        </p:nvSpPr>
        <p:spPr>
          <a:xfrm>
            <a:off x="829253" y="2032378"/>
            <a:ext cx="7920880" cy="415498"/>
          </a:xfrm>
          <a:prstGeom prst="rect">
            <a:avLst/>
          </a:prstGeom>
          <a:noFill/>
          <a:ln>
            <a:solidFill>
              <a:schemeClr val="tx1"/>
            </a:solidFill>
            <a:prstDash val="dash"/>
          </a:ln>
        </p:spPr>
        <p:txBody>
          <a:bodyPr wrap="square" rtlCol="0">
            <a:spAutoFit/>
          </a:bodyPr>
          <a:lstStyle/>
          <a:p>
            <a:r>
              <a:rPr kumimoji="1" lang="en-US" altLang="ja-JP" sz="1050" dirty="0">
                <a:latin typeface="+mj-ea"/>
                <a:ea typeface="+mj-ea"/>
              </a:rPr>
              <a:t>『</a:t>
            </a:r>
            <a:r>
              <a:rPr kumimoji="1" lang="ja-JP" altLang="en-US" sz="1050" dirty="0">
                <a:latin typeface="+mj-ea"/>
                <a:ea typeface="+mj-ea"/>
              </a:rPr>
              <a:t>大阪湾諸港の港湾管理の一元化の第一ステップとして、物流に特化し、また機動的・柔軟なサービスの提供が可能な「新港務局」により、府市の港湾管理者の統合（大阪港・堺泉北港・阪南港）を目指す。</a:t>
            </a:r>
            <a:r>
              <a:rPr kumimoji="1" lang="en-US" altLang="ja-JP" sz="1050" dirty="0">
                <a:latin typeface="+mj-ea"/>
                <a:ea typeface="+mj-ea"/>
              </a:rPr>
              <a:t>』</a:t>
            </a:r>
          </a:p>
        </p:txBody>
      </p:sp>
      <p:sp>
        <p:nvSpPr>
          <p:cNvPr id="13" name="Rectangle 9">
            <a:extLst>
              <a:ext uri="{FF2B5EF4-FFF2-40B4-BE49-F238E27FC236}">
                <a16:creationId xmlns:a16="http://schemas.microsoft.com/office/drawing/2014/main" id="{5D348C67-70E7-4619-BCDB-9AA406C395CD}"/>
              </a:ext>
            </a:extLst>
          </p:cNvPr>
          <p:cNvSpPr>
            <a:spLocks noGrp="1" noChangeArrowheads="1"/>
          </p:cNvSpPr>
          <p:nvPr>
            <p:ph type="title"/>
          </p:nvPr>
        </p:nvSpPr>
        <p:spPr>
          <a:xfrm>
            <a:off x="1" y="0"/>
            <a:ext cx="4355976" cy="523220"/>
          </a:xfrm>
        </p:spPr>
        <p:txBody>
          <a:bodyPr wrap="square" rtlCol="0" anchor="b">
            <a:noAutofit/>
          </a:bodyPr>
          <a:lstStyle/>
          <a:p>
            <a:pPr algn="l" eaLnBrk="1" fontAlgn="auto" hangingPunct="1">
              <a:spcAft>
                <a:spcPts val="0"/>
              </a:spcAft>
              <a:defRPr/>
            </a:pPr>
            <a:r>
              <a:rPr lang="en-US" altLang="ja-JP" sz="2800" dirty="0">
                <a:latin typeface="+mj-ea"/>
              </a:rPr>
              <a:t>Ⅰ</a:t>
            </a:r>
            <a:r>
              <a:rPr lang="ja-JP" altLang="en-US" sz="2800" dirty="0">
                <a:latin typeface="+mj-ea"/>
              </a:rPr>
              <a:t>　計画策定にあたって</a:t>
            </a:r>
          </a:p>
        </p:txBody>
      </p:sp>
      <p:sp>
        <p:nvSpPr>
          <p:cNvPr id="14" name="Rectangle 9">
            <a:extLst>
              <a:ext uri="{FF2B5EF4-FFF2-40B4-BE49-F238E27FC236}">
                <a16:creationId xmlns:a16="http://schemas.microsoft.com/office/drawing/2014/main" id="{213B7307-F8AF-4437-85ED-3FBC3596604E}"/>
              </a:ext>
            </a:extLst>
          </p:cNvPr>
          <p:cNvSpPr txBox="1">
            <a:spLocks noChangeArrowheads="1"/>
          </p:cNvSpPr>
          <p:nvPr/>
        </p:nvSpPr>
        <p:spPr bwMode="auto">
          <a:xfrm>
            <a:off x="323528" y="764743"/>
            <a:ext cx="4842019" cy="36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o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eaLnBrk="1" fontAlgn="auto" hangingPunct="1">
              <a:spcAft>
                <a:spcPts val="0"/>
              </a:spcAft>
              <a:buClr>
                <a:schemeClr val="tx2"/>
              </a:buClr>
              <a:buSzPct val="70000"/>
              <a:buFont typeface="Wingdings" pitchFamily="2" charset="2"/>
              <a:buNone/>
              <a:defRPr/>
            </a:pPr>
            <a:r>
              <a:rPr lang="ja-JP" altLang="en-US" sz="2000" dirty="0">
                <a:latin typeface="+mj-ea"/>
              </a:rPr>
              <a:t>大阪府の港湾施策の動向</a:t>
            </a:r>
            <a:endParaRPr lang="en-US" altLang="ja-JP" sz="2000" dirty="0">
              <a:latin typeface="+mj-ea"/>
            </a:endParaRPr>
          </a:p>
        </p:txBody>
      </p:sp>
      <p:sp>
        <p:nvSpPr>
          <p:cNvPr id="15" name="平行四辺形 14">
            <a:extLst>
              <a:ext uri="{FF2B5EF4-FFF2-40B4-BE49-F238E27FC236}">
                <a16:creationId xmlns:a16="http://schemas.microsoft.com/office/drawing/2014/main" id="{75C34844-D274-4DD8-A774-8A54E7CAAE39}"/>
              </a:ext>
            </a:extLst>
          </p:cNvPr>
          <p:cNvSpPr/>
          <p:nvPr/>
        </p:nvSpPr>
        <p:spPr>
          <a:xfrm rot="21391246">
            <a:off x="216558" y="827379"/>
            <a:ext cx="104030" cy="303805"/>
          </a:xfrm>
          <a:prstGeom prst="parallelogram">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矢印: 下 2">
            <a:extLst>
              <a:ext uri="{FF2B5EF4-FFF2-40B4-BE49-F238E27FC236}">
                <a16:creationId xmlns:a16="http://schemas.microsoft.com/office/drawing/2014/main" id="{93FFD439-7975-4396-BB97-871BED8D8569}"/>
              </a:ext>
            </a:extLst>
          </p:cNvPr>
          <p:cNvSpPr/>
          <p:nvPr/>
        </p:nvSpPr>
        <p:spPr>
          <a:xfrm>
            <a:off x="3815917" y="2530582"/>
            <a:ext cx="1080119" cy="268731"/>
          </a:xfrm>
          <a:prstGeom prst="downArrow">
            <a:avLst>
              <a:gd name="adj1" fmla="val 50000"/>
              <a:gd name="adj2" fmla="val 539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61B3AC02-773B-4776-8518-26CD21D59C5C}"/>
              </a:ext>
            </a:extLst>
          </p:cNvPr>
          <p:cNvSpPr txBox="1"/>
          <p:nvPr/>
        </p:nvSpPr>
        <p:spPr>
          <a:xfrm>
            <a:off x="1223120" y="2852936"/>
            <a:ext cx="6805264" cy="41549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indent="152400" algn="just">
              <a:spcAft>
                <a:spcPts val="0"/>
              </a:spcAft>
            </a:pPr>
            <a:r>
              <a:rPr lang="ja-JP" altLang="ja-JP" sz="1050" kern="100" dirty="0">
                <a:latin typeface="+mn-ea"/>
                <a:cs typeface="Times New Roman" panose="02020603050405020304" pitchFamily="18" charset="0"/>
              </a:rPr>
              <a:t>「新港務局」設立には港湾法や海岸法等の法制度改正が不可欠であるものの、その改正は困難であることから、</a:t>
            </a:r>
            <a:endParaRPr lang="ja-JP" altLang="ja-JP" sz="900" kern="100" dirty="0">
              <a:latin typeface="+mn-ea"/>
              <a:cs typeface="Times New Roman" panose="02020603050405020304" pitchFamily="18" charset="0"/>
            </a:endParaRPr>
          </a:p>
          <a:p>
            <a:r>
              <a:rPr lang="ja-JP" altLang="ja-JP" sz="1050" dirty="0">
                <a:latin typeface="+mn-ea"/>
                <a:cs typeface="Times New Roman" panose="02020603050405020304" pitchFamily="18" charset="0"/>
              </a:rPr>
              <a:t>　現行法制度で可能な統合手法の検討を行うこととなった。</a:t>
            </a:r>
            <a:endParaRPr kumimoji="1" lang="en-US" altLang="ja-JP" sz="1050" dirty="0">
              <a:latin typeface="+mn-ea"/>
            </a:endParaRPr>
          </a:p>
        </p:txBody>
      </p:sp>
      <p:sp>
        <p:nvSpPr>
          <p:cNvPr id="19" name="正方形/長方形 18">
            <a:extLst>
              <a:ext uri="{FF2B5EF4-FFF2-40B4-BE49-F238E27FC236}">
                <a16:creationId xmlns:a16="http://schemas.microsoft.com/office/drawing/2014/main" id="{A955F95F-9D7E-4B02-94AE-978A1619E997}"/>
              </a:ext>
            </a:extLst>
          </p:cNvPr>
          <p:cNvSpPr/>
          <p:nvPr/>
        </p:nvSpPr>
        <p:spPr>
          <a:xfrm>
            <a:off x="0" y="540000"/>
            <a:ext cx="9144000" cy="107950"/>
          </a:xfrm>
          <a:prstGeom prst="rect">
            <a:avLst/>
          </a:prstGeom>
          <a:gradFill flip="none" rotWithShape="1">
            <a:gsLst>
              <a:gs pos="3000">
                <a:srgbClr val="0070C0"/>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70000"/>
              <a:buFont typeface="Wingdings" pitchFamily="2" charset="2"/>
              <a:buNone/>
              <a:defRPr/>
            </a:pPr>
            <a:endParaRPr lang="ja-JP" altLang="en-US" dirty="0"/>
          </a:p>
        </p:txBody>
      </p:sp>
      <p:pic>
        <p:nvPicPr>
          <p:cNvPr id="21" name="図 20">
            <a:extLst>
              <a:ext uri="{FF2B5EF4-FFF2-40B4-BE49-F238E27FC236}">
                <a16:creationId xmlns:a16="http://schemas.microsoft.com/office/drawing/2014/main" id="{69EC5E51-8D85-4DBF-8118-98AF319000C3}"/>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35540" y="-64703"/>
            <a:ext cx="720561" cy="580275"/>
          </a:xfrm>
          <a:prstGeom prst="rect">
            <a:avLst/>
          </a:prstGeom>
        </p:spPr>
      </p:pic>
    </p:spTree>
    <p:extLst>
      <p:ext uri="{BB962C8B-B14F-4D97-AF65-F5344CB8AC3E}">
        <p14:creationId xmlns:p14="http://schemas.microsoft.com/office/powerpoint/2010/main" val="1711573160"/>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TM02892315[[fn=ウィスプ]]</Template>
  <TotalTime>0</TotalTime>
  <Words>8105</Words>
  <Application>Microsoft Office PowerPoint</Application>
  <PresentationFormat>画面に合わせる (4:3)</PresentationFormat>
  <Paragraphs>822</Paragraphs>
  <Slides>33</Slides>
  <Notes>33</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33</vt:i4>
      </vt:variant>
    </vt:vector>
  </HeadingPairs>
  <TitlesOfParts>
    <vt:vector size="47" baseType="lpstr">
      <vt:lpstr>HGPｺﾞｼｯｸE</vt:lpstr>
      <vt:lpstr>HGP創英角ｺﾞｼｯｸUB</vt:lpstr>
      <vt:lpstr>HG創英角ｺﾞｼｯｸUB</vt:lpstr>
      <vt:lpstr>ＭＳ Ｐゴシック</vt:lpstr>
      <vt:lpstr>ＭＳ ゴシック</vt:lpstr>
      <vt:lpstr>ＭＳ 明朝</vt:lpstr>
      <vt:lpstr>メイリオ</vt:lpstr>
      <vt:lpstr>Arial</vt:lpstr>
      <vt:lpstr>Calibri</vt:lpstr>
      <vt:lpstr>Calibri Light</vt:lpstr>
      <vt:lpstr>Century</vt:lpstr>
      <vt:lpstr>Wingdings</vt:lpstr>
      <vt:lpstr>Wingdings 2</vt:lpstr>
      <vt:lpstr>HDOfficeLightV0</vt:lpstr>
      <vt:lpstr>PowerPoint プレゼンテーション</vt:lpstr>
      <vt:lpstr>PowerPoint プレゼンテーション</vt:lpstr>
      <vt:lpstr>は じ め に</vt:lpstr>
      <vt:lpstr>Ⅰ　計画策定にあたって</vt:lpstr>
      <vt:lpstr>Ⅰ　計画策定にあたって</vt:lpstr>
      <vt:lpstr>Ⅰ　計画策定にあたって</vt:lpstr>
      <vt:lpstr>Ⅰ　計画策定にあたって</vt:lpstr>
      <vt:lpstr>Ⅰ　計画策定にあたって</vt:lpstr>
      <vt:lpstr>Ⅰ　計画策定にあたって</vt:lpstr>
      <vt:lpstr>Ⅰ　計画策定にあたって</vt:lpstr>
      <vt:lpstr>４．当社の課題</vt:lpstr>
      <vt:lpstr>PowerPoint プレゼンテーション</vt:lpstr>
      <vt:lpstr>PowerPoint プレゼンテーション</vt:lpstr>
      <vt:lpstr>PowerPoint プレゼンテーション</vt:lpstr>
      <vt:lpstr>Ⅲ　新中期経営計画の位置づけ</vt:lpstr>
      <vt:lpstr>Ⅳ　取組みの基本方針</vt:lpstr>
      <vt:lpstr>PowerPoint プレゼンテーション</vt:lpstr>
      <vt:lpstr>Ⅵ　個別事業計画</vt:lpstr>
      <vt:lpstr>Ⅵ　個別事業計画</vt:lpstr>
      <vt:lpstr>Ⅵ　個別事業計画</vt:lpstr>
      <vt:lpstr>Ⅵ　個別事業計画</vt:lpstr>
      <vt:lpstr>Ⅵ　個別事業計画</vt:lpstr>
      <vt:lpstr>Ⅵ　個別事業計画</vt:lpstr>
      <vt:lpstr>１．組織体制（ガバナンス強化）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2024-03-14T06:59:07Z</dcterms:created>
  <dcterms:modified xsi:type="dcterms:W3CDTF">2024-03-15T00:49:13Z</dcterms:modified>
</cp:coreProperties>
</file>