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DDDBDB"/>
    <a:srgbClr val="E5E3E3"/>
    <a:srgbClr val="CAC8C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957" autoAdjust="0"/>
  </p:normalViewPr>
  <p:slideViewPr>
    <p:cSldViewPr snapToGrid="0">
      <p:cViewPr varScale="1">
        <p:scale>
          <a:sx n="94" d="100"/>
          <a:sy n="94" d="100"/>
        </p:scale>
        <p:origin x="854" y="211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84"/>
    </p:cViewPr>
  </p:sorterViewPr>
  <p:notesViewPr>
    <p:cSldViewPr snapToGrid="0">
      <p:cViewPr varScale="1">
        <p:scale>
          <a:sx n="51" d="100"/>
          <a:sy n="51" d="100"/>
        </p:scale>
        <p:origin x="29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882" cy="490837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415" y="0"/>
            <a:ext cx="2880881" cy="490837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E70FF446-62B3-4B04-A774-CAF4548C9DA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1222375"/>
            <a:ext cx="4764087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217" y="4705429"/>
            <a:ext cx="5318430" cy="3849610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576"/>
            <a:ext cx="2880882" cy="490837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415" y="9286576"/>
            <a:ext cx="2880881" cy="490837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B931A09F-FCE1-488B-8330-9F9C27CB5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08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31A09F-FCE1-488B-8330-9F9C27CB5BA0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6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9DDB-341C-4126-AFC8-A3F5B2979B91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34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01D2-4587-459F-8B83-33D81B5D4DB5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6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2995-89BC-4A91-BCD8-415DAED960FD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13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4171-5A65-424F-9F39-4553118D0C3E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2" y="6356352"/>
            <a:ext cx="222885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fld id="{335114BC-08B8-408D-8444-E818CF634C3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C9ACB56-4E75-8DDE-EDB5-2867059A52FB}"/>
              </a:ext>
            </a:extLst>
          </p:cNvPr>
          <p:cNvCxnSpPr>
            <a:cxnSpLocks/>
          </p:cNvCxnSpPr>
          <p:nvPr userDrawn="1"/>
        </p:nvCxnSpPr>
        <p:spPr>
          <a:xfrm>
            <a:off x="0" y="516444"/>
            <a:ext cx="9906000" cy="0"/>
          </a:xfrm>
          <a:prstGeom prst="line">
            <a:avLst/>
          </a:prstGeom>
          <a:ln w="98425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7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84B1-3643-4408-B101-7EAAB1B402AE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28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9EE1-7553-4B87-B32F-E1E650D993DF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46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FA9B-5626-4074-9C72-2F3E4F68BEE2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1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78A1-8CEC-4020-B65B-CD32402BFEA0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10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5FDED-7DA8-4564-9521-520034F72AFE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82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1EFB-5A94-417F-8899-F6D860640614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09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8A98-8D58-400F-835E-E5C421EE94D4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5114BC-08B8-408D-8444-E818CF634C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73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1047-DD8C-4CC0-A0C8-383A670F4B6D}" type="datetime1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11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7E83D1-DF6F-487B-A568-81507518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778"/>
            <a:ext cx="9906000" cy="395110"/>
          </a:xfrm>
        </p:spPr>
        <p:txBody>
          <a:bodyPr>
            <a:normAutofit/>
          </a:bodyPr>
          <a:lstStyle/>
          <a:p>
            <a:r>
              <a:rPr kumimoji="1" lang="en-US" altLang="ja-JP" sz="2000" b="1" dirty="0"/>
              <a:t>Ⅰ</a:t>
            </a:r>
            <a:r>
              <a:rPr kumimoji="1" lang="ja-JP" altLang="en-US" sz="2000" b="1" dirty="0"/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50" charset="-128"/>
                <a:cs typeface="+mj-cs"/>
              </a:rPr>
              <a:t>現状と課題</a:t>
            </a:r>
            <a:r>
              <a:rPr kumimoji="1" lang="ja-JP" altLang="en-US" sz="2000" b="1" dirty="0"/>
              <a:t>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C8F653-51DF-43F8-BD1A-96415F2AE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53" y="1387085"/>
            <a:ext cx="9000022" cy="131325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+mn-ea"/>
              </a:rPr>
              <a:t>開場から２００１年度までは、開設初期投資の償却により毎年赤字を計上していたが、　　　２００２年度以降は売上高の増加や金利負担軽減により単年度黒字を継続。また、２０１５年度末には累積赤字を解消。</a:t>
            </a:r>
            <a:endParaRPr lang="en-US" altLang="ja-JP" sz="1600" dirty="0">
              <a:latin typeface="+mn-ea"/>
            </a:endParaRPr>
          </a:p>
          <a:p>
            <a:pPr>
              <a:lnSpc>
                <a:spcPts val="16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+mn-ea"/>
              </a:rPr>
              <a:t>２０１９年度末から新型コロナウイルス感染症の影響により、１７年ぶりに赤字を計上したが、２０２１年度以降は黒字を継続している。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0E954FB-4E3C-44C7-B492-67842B2459C9}"/>
              </a:ext>
            </a:extLst>
          </p:cNvPr>
          <p:cNvSpPr txBox="1">
            <a:spLocks/>
          </p:cNvSpPr>
          <p:nvPr/>
        </p:nvSpPr>
        <p:spPr>
          <a:xfrm>
            <a:off x="123925" y="596865"/>
            <a:ext cx="9906000" cy="395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1EBD945-25DC-41CA-BE24-5CA07DC96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12252"/>
              </p:ext>
            </p:extLst>
          </p:nvPr>
        </p:nvGraphicFramePr>
        <p:xfrm>
          <a:off x="1160781" y="2590800"/>
          <a:ext cx="8242566" cy="3867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2676">
                  <a:extLst>
                    <a:ext uri="{9D8B030D-6E8A-4147-A177-3AD203B41FA5}">
                      <a16:colId xmlns:a16="http://schemas.microsoft.com/office/drawing/2014/main" val="3608563289"/>
                    </a:ext>
                  </a:extLst>
                </a:gridCol>
                <a:gridCol w="1325978">
                  <a:extLst>
                    <a:ext uri="{9D8B030D-6E8A-4147-A177-3AD203B41FA5}">
                      <a16:colId xmlns:a16="http://schemas.microsoft.com/office/drawing/2014/main" val="2081446145"/>
                    </a:ext>
                  </a:extLst>
                </a:gridCol>
                <a:gridCol w="1325978">
                  <a:extLst>
                    <a:ext uri="{9D8B030D-6E8A-4147-A177-3AD203B41FA5}">
                      <a16:colId xmlns:a16="http://schemas.microsoft.com/office/drawing/2014/main" val="2098846416"/>
                    </a:ext>
                  </a:extLst>
                </a:gridCol>
                <a:gridCol w="1325978">
                  <a:extLst>
                    <a:ext uri="{9D8B030D-6E8A-4147-A177-3AD203B41FA5}">
                      <a16:colId xmlns:a16="http://schemas.microsoft.com/office/drawing/2014/main" val="2811036180"/>
                    </a:ext>
                  </a:extLst>
                </a:gridCol>
                <a:gridCol w="1325978">
                  <a:extLst>
                    <a:ext uri="{9D8B030D-6E8A-4147-A177-3AD203B41FA5}">
                      <a16:colId xmlns:a16="http://schemas.microsoft.com/office/drawing/2014/main" val="3372469042"/>
                    </a:ext>
                  </a:extLst>
                </a:gridCol>
                <a:gridCol w="1325978">
                  <a:extLst>
                    <a:ext uri="{9D8B030D-6E8A-4147-A177-3AD203B41FA5}">
                      <a16:colId xmlns:a16="http://schemas.microsoft.com/office/drawing/2014/main" val="240051077"/>
                    </a:ext>
                  </a:extLst>
                </a:gridCol>
              </a:tblGrid>
              <a:tr h="2416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kern="0" dirty="0">
                          <a:solidFill>
                            <a:schemeClr val="tx1"/>
                          </a:solidFill>
                          <a:effectLst/>
                        </a:rPr>
                        <a:t>収支</a:t>
                      </a: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</a:rPr>
                        <a:t>の状況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（単位：千円）</a:t>
                      </a:r>
                      <a:endParaRPr lang="ja-JP" alt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843358"/>
                  </a:ext>
                </a:extLst>
              </a:tr>
              <a:tr h="241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２０１８（</a:t>
                      </a:r>
                      <a:r>
                        <a:rPr lang="en-US" altLang="ja-JP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H30</a:t>
                      </a: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）年度</a:t>
                      </a:r>
                      <a:endParaRPr lang="en-US" altLang="ja-JP" sz="1200" kern="0" dirty="0">
                        <a:effectLst/>
                        <a:latin typeface="ＭＳ ゴシック" panose="020B0609070205080204" pitchFamily="49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２０１９（</a:t>
                      </a:r>
                      <a:r>
                        <a:rPr lang="en-US" altLang="ja-JP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R1</a:t>
                      </a: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）年度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２０２０（</a:t>
                      </a:r>
                      <a:r>
                        <a:rPr lang="en-US" altLang="ja-JP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R2</a:t>
                      </a: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）年度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２０２１（</a:t>
                      </a:r>
                      <a:r>
                        <a:rPr lang="en-US" altLang="ja-JP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R3</a:t>
                      </a: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）年度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２０２２（</a:t>
                      </a:r>
                      <a:r>
                        <a:rPr lang="en-US" altLang="ja-JP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R4</a:t>
                      </a:r>
                      <a:r>
                        <a:rPr lang="ja-JP" altLang="en-US" sz="1200" kern="0" dirty="0">
                          <a:effectLst/>
                          <a:latin typeface="ＭＳ ゴシック" panose="020B0609070205080204" pitchFamily="49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）年度</a:t>
                      </a:r>
                      <a:endParaRPr lang="en-US" altLang="ja-JP" sz="1200" kern="0" dirty="0">
                        <a:effectLst/>
                        <a:latin typeface="ＭＳ ゴシック" panose="020B0609070205080204" pitchFamily="49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93377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売上高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587,776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562,321</a:t>
                      </a: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499,047</a:t>
                      </a: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611,648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673,925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81162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売上高原価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476,983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481,849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449,806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497,757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529,730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20056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販売費及び一般管理費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84,071</a:t>
                      </a: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82,918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84,197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83,233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86,929</a:t>
                      </a: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72758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営業利益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26,721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2,446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34,956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30,659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57,266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23069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営業外収益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3,023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5,233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4,464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4,500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5,377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734917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営業外費用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616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527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268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1,552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1,320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34913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経常利益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29,128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2,260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30,760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33,606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61,323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42433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特別損失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13,512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7,777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5,989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22,888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27320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税引前当期純利益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15,616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5,517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30,829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27,617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38,436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488896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法人税等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6,351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16,506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1,505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5,335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6,896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83694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当期純利益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9,265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22,023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△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32,334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22,282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31,540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93911"/>
                  </a:ext>
                </a:extLst>
              </a:tr>
              <a:tr h="2819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当期</a:t>
                      </a:r>
                      <a:r>
                        <a:rPr lang="ja-JP" altLang="en-US" sz="1200" b="0" kern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未処分利益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196,299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174,275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141,941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164,223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157,873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270358"/>
                  </a:ext>
                </a:extLst>
              </a:tr>
            </a:tbl>
          </a:graphicData>
        </a:graphic>
      </p:graphicFrame>
      <p:sp>
        <p:nvSpPr>
          <p:cNvPr id="9" name="タイトル 1">
            <a:extLst>
              <a:ext uri="{FF2B5EF4-FFF2-40B4-BE49-F238E27FC236}">
                <a16:creationId xmlns:a16="http://schemas.microsoft.com/office/drawing/2014/main" id="{516281EF-4478-453F-84AD-9547E3D8A2B9}"/>
              </a:ext>
            </a:extLst>
          </p:cNvPr>
          <p:cNvSpPr txBox="1">
            <a:spLocks/>
          </p:cNvSpPr>
          <p:nvPr/>
        </p:nvSpPr>
        <p:spPr>
          <a:xfrm>
            <a:off x="123925" y="991975"/>
            <a:ext cx="9906000" cy="395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/>
              <a:t>　　① 収支の状況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A702148-447D-EE18-9CA7-BCAA4A0D1BF4}"/>
              </a:ext>
            </a:extLst>
          </p:cNvPr>
          <p:cNvSpPr txBox="1"/>
          <p:nvPr/>
        </p:nvSpPr>
        <p:spPr>
          <a:xfrm>
            <a:off x="0" y="622643"/>
            <a:ext cx="50472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Ⅰ-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　当社の財務状況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DBB18A6-8678-1705-AB4E-5DC40AEC3426}"/>
              </a:ext>
            </a:extLst>
          </p:cNvPr>
          <p:cNvSpPr/>
          <p:nvPr/>
        </p:nvSpPr>
        <p:spPr>
          <a:xfrm>
            <a:off x="8610573" y="6204026"/>
            <a:ext cx="26929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highlight>
                  <a:srgbClr val="FFFF00"/>
                </a:highligh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endParaRPr kumimoji="1" lang="ja-JP" altLang="en-US" sz="1200" dirty="0">
              <a:highlight>
                <a:srgbClr val="FFFF00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04F18F-C661-2895-8FAE-3168231FE6F5}"/>
              </a:ext>
            </a:extLst>
          </p:cNvPr>
          <p:cNvSpPr txBox="1"/>
          <p:nvPr/>
        </p:nvSpPr>
        <p:spPr>
          <a:xfrm>
            <a:off x="3023686" y="6520306"/>
            <a:ext cx="753305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※2022</a:t>
            </a:r>
            <a:r>
              <a:rPr lang="ja-JP" altLang="en-US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R4</a:t>
            </a:r>
            <a:r>
              <a:rPr lang="ja-JP" altLang="en-US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）年度当期未処分利益に過年度減価償却費計上漏れ△</a:t>
            </a:r>
            <a:r>
              <a:rPr lang="en-US" altLang="ja-JP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37,889</a:t>
            </a:r>
            <a:r>
              <a:rPr lang="ja-JP" altLang="en-US" sz="1100" kern="0" dirty="0">
                <a:effectLst/>
                <a:highlight>
                  <a:srgbClr val="FFFF00"/>
                </a:highlight>
                <a:latin typeface="+mn-ea"/>
                <a:cs typeface="Times New Roman" panose="02020603050405020304" pitchFamily="18" charset="0"/>
              </a:rPr>
              <a:t>千円を反映</a:t>
            </a:r>
            <a:endParaRPr lang="en-US" altLang="ja-JP" sz="1100" kern="0" dirty="0">
              <a:effectLst/>
              <a:highlight>
                <a:srgbClr val="FFFF00"/>
              </a:highlight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8075839" y="184998"/>
            <a:ext cx="1468211" cy="52659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別紙１</a:t>
            </a:r>
          </a:p>
        </p:txBody>
      </p:sp>
    </p:spTree>
    <p:extLst>
      <p:ext uri="{BB962C8B-B14F-4D97-AF65-F5344CB8AC3E}">
        <p14:creationId xmlns:p14="http://schemas.microsoft.com/office/powerpoint/2010/main" val="368706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Microsoft Office PowerPoint</Application>
  <PresentationFormat>A4 210 x 297 mm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Ⅰ　現状と課題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2024-03-28T02:06:13Z</dcterms:created>
  <dcterms:modified xsi:type="dcterms:W3CDTF">2024-03-28T02:06:42Z</dcterms:modified>
</cp:coreProperties>
</file>