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11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66F4D-3106-4F06-A50F-55E63CD7C679}" type="datetimeFigureOut">
              <a:rPr kumimoji="1" lang="ja-JP" altLang="en-US" smtClean="0"/>
              <a:t>2021/6/18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1EA1B-B140-45A1-8DF8-B22BD034F7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3359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66F4D-3106-4F06-A50F-55E63CD7C679}" type="datetimeFigureOut">
              <a:rPr kumimoji="1" lang="ja-JP" altLang="en-US" smtClean="0"/>
              <a:t>2021/6/18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1EA1B-B140-45A1-8DF8-B22BD034F7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8460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66F4D-3106-4F06-A50F-55E63CD7C679}" type="datetimeFigureOut">
              <a:rPr kumimoji="1" lang="ja-JP" altLang="en-US" smtClean="0"/>
              <a:t>2021/6/18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1EA1B-B140-45A1-8DF8-B22BD034F7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2053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66F4D-3106-4F06-A50F-55E63CD7C679}" type="datetimeFigureOut">
              <a:rPr kumimoji="1" lang="ja-JP" altLang="en-US" smtClean="0"/>
              <a:t>2021/6/18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1EA1B-B140-45A1-8DF8-B22BD034F7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7500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66F4D-3106-4F06-A50F-55E63CD7C679}" type="datetimeFigureOut">
              <a:rPr kumimoji="1" lang="ja-JP" altLang="en-US" smtClean="0"/>
              <a:t>2021/6/18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1EA1B-B140-45A1-8DF8-B22BD034F7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1512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66F4D-3106-4F06-A50F-55E63CD7C679}" type="datetimeFigureOut">
              <a:rPr kumimoji="1" lang="ja-JP" altLang="en-US" smtClean="0"/>
              <a:t>2021/6/18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1EA1B-B140-45A1-8DF8-B22BD034F7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6033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66F4D-3106-4F06-A50F-55E63CD7C679}" type="datetimeFigureOut">
              <a:rPr kumimoji="1" lang="ja-JP" altLang="en-US" smtClean="0"/>
              <a:t>2021/6/18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1EA1B-B140-45A1-8DF8-B22BD034F7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3247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66F4D-3106-4F06-A50F-55E63CD7C679}" type="datetimeFigureOut">
              <a:rPr kumimoji="1" lang="ja-JP" altLang="en-US" smtClean="0"/>
              <a:t>2021/6/18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1EA1B-B140-45A1-8DF8-B22BD034F7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2290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66F4D-3106-4F06-A50F-55E63CD7C679}" type="datetimeFigureOut">
              <a:rPr kumimoji="1" lang="ja-JP" altLang="en-US" smtClean="0"/>
              <a:t>2021/6/18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1EA1B-B140-45A1-8DF8-B22BD034F7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3725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66F4D-3106-4F06-A50F-55E63CD7C679}" type="datetimeFigureOut">
              <a:rPr kumimoji="1" lang="ja-JP" altLang="en-US" smtClean="0"/>
              <a:t>2021/6/18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1EA1B-B140-45A1-8DF8-B22BD034F7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7857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66F4D-3106-4F06-A50F-55E63CD7C679}" type="datetimeFigureOut">
              <a:rPr kumimoji="1" lang="ja-JP" altLang="en-US" smtClean="0"/>
              <a:t>2021/6/18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1EA1B-B140-45A1-8DF8-B22BD034F7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6130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66F4D-3106-4F06-A50F-55E63CD7C679}" type="datetimeFigureOut">
              <a:rPr kumimoji="1" lang="ja-JP" altLang="en-US" smtClean="0"/>
              <a:t>2021/6/18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1EA1B-B140-45A1-8DF8-B22BD034F7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9621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9906000" cy="45076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2879" y="51516"/>
            <a:ext cx="990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bg1"/>
                </a:solidFill>
              </a:rPr>
              <a:t>【</a:t>
            </a:r>
            <a:r>
              <a:rPr kumimoji="1" lang="ja-JP" altLang="en-US" dirty="0">
                <a:solidFill>
                  <a:schemeClr val="bg1"/>
                </a:solidFill>
              </a:rPr>
              <a:t>大阪外環状鉄道株式</a:t>
            </a:r>
            <a:r>
              <a:rPr kumimoji="1" lang="ja-JP" altLang="en-US" dirty="0" smtClean="0">
                <a:solidFill>
                  <a:schemeClr val="bg1"/>
                </a:solidFill>
              </a:rPr>
              <a:t>会社</a:t>
            </a:r>
            <a:r>
              <a:rPr kumimoji="1" lang="en-US" altLang="ja-JP" dirty="0" smtClean="0">
                <a:solidFill>
                  <a:schemeClr val="bg1"/>
                </a:solidFill>
              </a:rPr>
              <a:t>】</a:t>
            </a:r>
            <a:r>
              <a:rPr kumimoji="1" lang="ja-JP" altLang="en-US" dirty="0" smtClean="0">
                <a:solidFill>
                  <a:schemeClr val="bg1"/>
                </a:solidFill>
              </a:rPr>
              <a:t>高架下貸付を経営目標とすることについて　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8635" y="466144"/>
            <a:ext cx="9751454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kumimoji="1" lang="ja-JP" altLang="en-US" b="1" u="sng" dirty="0" smtClean="0"/>
              <a:t>高架下貸付はＲ２年度末において、貸付可能な面積</a:t>
            </a:r>
            <a:r>
              <a:rPr kumimoji="1" lang="en-US" altLang="ja-JP" b="1" u="sng" dirty="0" smtClean="0"/>
              <a:t>60,000</a:t>
            </a:r>
            <a:r>
              <a:rPr kumimoji="1" lang="ja-JP" altLang="en-US" b="1" u="sng" dirty="0" smtClean="0"/>
              <a:t>㎡の内、</a:t>
            </a:r>
            <a:r>
              <a:rPr kumimoji="1" lang="en-US" altLang="ja-JP" b="1" u="sng" dirty="0" smtClean="0"/>
              <a:t>47,000</a:t>
            </a:r>
            <a:r>
              <a:rPr kumimoji="1" lang="ja-JP" altLang="en-US" b="1" u="sng" dirty="0" smtClean="0"/>
              <a:t>㎡を貸付済</a:t>
            </a:r>
            <a:endParaRPr kumimoji="1" lang="en-US" altLang="ja-JP" b="1" u="sng" dirty="0" smtClean="0"/>
          </a:p>
          <a:p>
            <a:pPr marL="800100" lvl="1" indent="-342900">
              <a:lnSpc>
                <a:spcPct val="150000"/>
              </a:lnSpc>
              <a:buFont typeface="+mj-ea"/>
              <a:buAutoNum type="circleNumDbPlain"/>
            </a:pPr>
            <a:r>
              <a:rPr kumimoji="1" lang="ja-JP" altLang="en-US" sz="1600" dirty="0" smtClean="0"/>
              <a:t>一般利用価値が高い駅前などは駐輪場・テナント等として貸付を行っており、未貸付地はない。</a:t>
            </a:r>
            <a:endParaRPr kumimoji="1" lang="en-US" altLang="ja-JP" sz="1600" dirty="0" smtClean="0"/>
          </a:p>
          <a:p>
            <a:pPr marL="800100" lvl="1" indent="-342900">
              <a:lnSpc>
                <a:spcPct val="150000"/>
              </a:lnSpc>
              <a:buFont typeface="+mj-ea"/>
              <a:buAutoNum type="circleNumDbPlain"/>
            </a:pPr>
            <a:r>
              <a:rPr kumimoji="1" lang="ja-JP" altLang="en-US" sz="1600" dirty="0" smtClean="0"/>
              <a:t>未貸付地は進入路が確保できないため、貸付困難な箇所が多い。</a:t>
            </a:r>
            <a:endParaRPr kumimoji="1" lang="en-US" altLang="ja-JP" sz="1600" dirty="0" smtClean="0"/>
          </a:p>
        </p:txBody>
      </p:sp>
      <p:sp>
        <p:nvSpPr>
          <p:cNvPr id="14" name="正方形/長方形 13"/>
          <p:cNvSpPr/>
          <p:nvPr/>
        </p:nvSpPr>
        <p:spPr>
          <a:xfrm>
            <a:off x="262444" y="5047061"/>
            <a:ext cx="9344667" cy="15367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二等辺三角形 14"/>
          <p:cNvSpPr/>
          <p:nvPr/>
        </p:nvSpPr>
        <p:spPr>
          <a:xfrm rot="10800000">
            <a:off x="2662147" y="4592194"/>
            <a:ext cx="4607464" cy="342900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62443" y="5047061"/>
            <a:ext cx="9344667" cy="14957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dirty="0" smtClean="0"/>
              <a:t>①一般利用価値が高いため、土地解約のリスクが低い。</a:t>
            </a:r>
            <a:endParaRPr kumimoji="1" lang="en-US" altLang="ja-JP" dirty="0" smtClean="0"/>
          </a:p>
          <a:p>
            <a:pPr>
              <a:lnSpc>
                <a:spcPct val="120000"/>
              </a:lnSpc>
            </a:pPr>
            <a:r>
              <a:rPr kumimoji="1" lang="ja-JP" altLang="en-US" dirty="0" smtClean="0"/>
              <a:t>②一般利用ができないため、宣伝などの自助努力を通じて拡売することができない。</a:t>
            </a:r>
            <a:endParaRPr kumimoji="1" lang="en-US" altLang="ja-JP" dirty="0" smtClean="0"/>
          </a:p>
          <a:p>
            <a:pPr>
              <a:lnSpc>
                <a:spcPct val="120000"/>
              </a:lnSpc>
            </a:pPr>
            <a:r>
              <a:rPr kumimoji="1" lang="ja-JP" altLang="en-US" sz="2000" b="1" u="sng" dirty="0" smtClean="0"/>
              <a:t>⇒上記理由から、高架下利用については数値目標を定めるにはなじまないと判断　</a:t>
            </a:r>
            <a:endParaRPr kumimoji="1" lang="en-US" altLang="ja-JP" sz="2000" b="1" u="sng" dirty="0" smtClean="0"/>
          </a:p>
          <a:p>
            <a:pPr>
              <a:lnSpc>
                <a:spcPct val="120000"/>
              </a:lnSpc>
            </a:pPr>
            <a:r>
              <a:rPr kumimoji="1" lang="ja-JP" altLang="en-US" sz="2000" b="1" dirty="0"/>
              <a:t>　</a:t>
            </a:r>
            <a:r>
              <a:rPr kumimoji="1" lang="ja-JP" altLang="en-US" sz="2000" b="1" u="sng" dirty="0" smtClean="0"/>
              <a:t>中期経営計画においても目標は設定していない。</a:t>
            </a:r>
            <a:endParaRPr kumimoji="1" lang="ja-JP" altLang="en-US" sz="2000" b="1" u="sng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824173" y="583949"/>
            <a:ext cx="12878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latin typeface="游ゴシック 本文"/>
              </a:rPr>
              <a:t>（約</a:t>
            </a:r>
            <a:r>
              <a:rPr kumimoji="1" lang="en-US" altLang="ja-JP" sz="1600" b="1" dirty="0" smtClean="0">
                <a:latin typeface="Calibri 本文"/>
              </a:rPr>
              <a:t>80</a:t>
            </a:r>
            <a:r>
              <a:rPr kumimoji="1" lang="ja-JP" altLang="en-US" sz="1600" b="1" dirty="0" smtClean="0">
                <a:latin typeface="Calibri 本文"/>
              </a:rPr>
              <a:t>％</a:t>
            </a:r>
            <a:r>
              <a:rPr kumimoji="1" lang="ja-JP" altLang="en-US" sz="1600" b="1" dirty="0" smtClean="0">
                <a:latin typeface="游ゴシック 本文"/>
              </a:rPr>
              <a:t>）</a:t>
            </a:r>
            <a:endParaRPr kumimoji="1" lang="ja-JP" altLang="en-US" sz="1600" b="1" dirty="0">
              <a:latin typeface="游ゴシック 本文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5044337" y="1761523"/>
            <a:ext cx="3953383" cy="375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ja-JP" altLang="en-US" sz="1600" dirty="0">
              <a:solidFill>
                <a:schemeClr val="bg1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837131" y="1761523"/>
            <a:ext cx="3923783" cy="4220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ja-JP" altLang="en-US" dirty="0" smtClean="0">
                <a:solidFill>
                  <a:schemeClr val="bg1"/>
                </a:solidFill>
              </a:rPr>
              <a:t>①貸付地例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pic>
        <p:nvPicPr>
          <p:cNvPr id="7" name="図 6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1004" y="2134999"/>
            <a:ext cx="3929910" cy="2359011"/>
          </a:xfrm>
          <a:prstGeom prst="rect">
            <a:avLst/>
          </a:prstGeom>
        </p:spPr>
      </p:pic>
      <p:sp>
        <p:nvSpPr>
          <p:cNvPr id="17" name="正方形/長方形 16"/>
          <p:cNvSpPr/>
          <p:nvPr/>
        </p:nvSpPr>
        <p:spPr>
          <a:xfrm>
            <a:off x="6106114" y="1757626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ja-JP" altLang="en-US" dirty="0" smtClean="0">
                <a:solidFill>
                  <a:schemeClr val="bg1"/>
                </a:solidFill>
              </a:rPr>
              <a:t>②未貸付地例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pic>
        <p:nvPicPr>
          <p:cNvPr id="24" name="図 2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44336" y="2110859"/>
            <a:ext cx="3953384" cy="2339221"/>
          </a:xfrm>
          <a:prstGeom prst="rect">
            <a:avLst/>
          </a:prstGeom>
        </p:spPr>
      </p:pic>
      <p:sp>
        <p:nvSpPr>
          <p:cNvPr id="18" name="正方形/長方形 17"/>
          <p:cNvSpPr/>
          <p:nvPr/>
        </p:nvSpPr>
        <p:spPr>
          <a:xfrm>
            <a:off x="8383357" y="83257"/>
            <a:ext cx="1228725" cy="47625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ja-JP" sz="1600" b="1" kern="100" dirty="0" smtClean="0">
                <a:effectLst/>
                <a:ea typeface="Meiryo UI" panose="020B0604030504040204" pitchFamily="50" charset="-128"/>
                <a:cs typeface="Times New Roman" panose="02020603050405020304" pitchFamily="18" charset="0"/>
              </a:rPr>
              <a:t>別紙</a:t>
            </a:r>
            <a:r>
              <a:rPr lang="ja-JP" altLang="en-US" sz="1600" b="1" kern="100" dirty="0" smtClean="0">
                <a:effectLst/>
                <a:ea typeface="Meiryo UI" panose="020B0604030504040204" pitchFamily="50" charset="-128"/>
                <a:cs typeface="Times New Roman" panose="02020603050405020304" pitchFamily="18" charset="0"/>
              </a:rPr>
              <a:t>⑥</a:t>
            </a:r>
            <a:endParaRPr lang="ja-JP" sz="1050" kern="100" dirty="0">
              <a:effectLst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824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158</Words>
  <Application>Microsoft Office PowerPoint</Application>
  <PresentationFormat>A4 210 x 297 mm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3" baseType="lpstr">
      <vt:lpstr>Calibri 本文</vt:lpstr>
      <vt:lpstr>Meiryo UI</vt:lpstr>
      <vt:lpstr>游ゴシック</vt:lpstr>
      <vt:lpstr>游ゴシック Light</vt:lpstr>
      <vt:lpstr>游ゴシック 本文</vt:lpstr>
      <vt:lpstr>游明朝</vt:lpstr>
      <vt:lpstr>Arial</vt:lpstr>
      <vt:lpstr>Calibri</vt:lpstr>
      <vt:lpstr>Calibri Light</vt:lpstr>
      <vt:lpstr>Times New Roman</vt:lpstr>
      <vt:lpstr>Wingdings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2021-06-18T09:34:38Z</dcterms:created>
  <dcterms:modified xsi:type="dcterms:W3CDTF">2021-06-18T09:34:45Z</dcterms:modified>
</cp:coreProperties>
</file>