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4" r:id="rId1"/>
    <p:sldMasterId id="2147488067" r:id="rId2"/>
    <p:sldMasterId id="2147488054" r:id="rId3"/>
    <p:sldMasterId id="2147484045" r:id="rId4"/>
  </p:sldMasterIdLst>
  <p:notesMasterIdLst>
    <p:notesMasterId r:id="rId44"/>
  </p:notesMasterIdLst>
  <p:handoutMasterIdLst>
    <p:handoutMasterId r:id="rId45"/>
  </p:handoutMasterIdLst>
  <p:sldIdLst>
    <p:sldId id="887" r:id="rId5"/>
    <p:sldId id="779" r:id="rId6"/>
    <p:sldId id="846" r:id="rId7"/>
    <p:sldId id="784" r:id="rId8"/>
    <p:sldId id="912" r:id="rId9"/>
    <p:sldId id="888" r:id="rId10"/>
    <p:sldId id="920" r:id="rId11"/>
    <p:sldId id="874" r:id="rId12"/>
    <p:sldId id="844" r:id="rId13"/>
    <p:sldId id="876" r:id="rId14"/>
    <p:sldId id="895" r:id="rId15"/>
    <p:sldId id="891" r:id="rId16"/>
    <p:sldId id="790" r:id="rId17"/>
    <p:sldId id="897" r:id="rId18"/>
    <p:sldId id="878" r:id="rId19"/>
    <p:sldId id="902" r:id="rId20"/>
    <p:sldId id="787" r:id="rId21"/>
    <p:sldId id="892" r:id="rId22"/>
    <p:sldId id="872" r:id="rId23"/>
    <p:sldId id="877" r:id="rId24"/>
    <p:sldId id="921" r:id="rId25"/>
    <p:sldId id="795" r:id="rId26"/>
    <p:sldId id="796" r:id="rId27"/>
    <p:sldId id="913" r:id="rId28"/>
    <p:sldId id="798" r:id="rId29"/>
    <p:sldId id="905" r:id="rId30"/>
    <p:sldId id="893" r:id="rId31"/>
    <p:sldId id="797" r:id="rId32"/>
    <p:sldId id="904" r:id="rId33"/>
    <p:sldId id="894" r:id="rId34"/>
    <p:sldId id="801" r:id="rId35"/>
    <p:sldId id="922" r:id="rId36"/>
    <p:sldId id="870" r:id="rId37"/>
    <p:sldId id="917" r:id="rId38"/>
    <p:sldId id="909" r:id="rId39"/>
    <p:sldId id="907" r:id="rId40"/>
    <p:sldId id="896" r:id="rId41"/>
    <p:sldId id="915" r:id="rId42"/>
    <p:sldId id="916" r:id="rId43"/>
  </p:sldIdLst>
  <p:sldSz cx="10080625" cy="7200900"/>
  <p:notesSz cx="6807200" cy="9939338"/>
  <p:defaultTextStyle>
    <a:defPPr>
      <a:defRPr lang="ja-JP"/>
    </a:defPPr>
    <a:lvl1pPr algn="ctr" rtl="0" eaLnBrk="0" fontAlgn="ctr" hangingPunct="0">
      <a:lnSpc>
        <a:spcPct val="115000"/>
      </a:lnSpc>
      <a:spcBef>
        <a:spcPct val="0"/>
      </a:spcBef>
      <a:spcAft>
        <a:spcPct val="0"/>
      </a:spcAft>
      <a:defRPr sz="1000" kern="1200">
        <a:solidFill>
          <a:srgbClr val="000000"/>
        </a:solidFill>
        <a:latin typeface="Arial" charset="0"/>
        <a:ea typeface="ＭＳ Ｐゴシック" pitchFamily="50" charset="-128"/>
        <a:cs typeface="+mn-cs"/>
      </a:defRPr>
    </a:lvl1pPr>
    <a:lvl2pPr marL="457200" algn="ctr" rtl="0" eaLnBrk="0" fontAlgn="ctr" hangingPunct="0">
      <a:lnSpc>
        <a:spcPct val="115000"/>
      </a:lnSpc>
      <a:spcBef>
        <a:spcPct val="0"/>
      </a:spcBef>
      <a:spcAft>
        <a:spcPct val="0"/>
      </a:spcAft>
      <a:defRPr sz="1000" kern="1200">
        <a:solidFill>
          <a:srgbClr val="000000"/>
        </a:solidFill>
        <a:latin typeface="Arial" charset="0"/>
        <a:ea typeface="ＭＳ Ｐゴシック" pitchFamily="50" charset="-128"/>
        <a:cs typeface="+mn-cs"/>
      </a:defRPr>
    </a:lvl2pPr>
    <a:lvl3pPr marL="914400" algn="ctr" rtl="0" eaLnBrk="0" fontAlgn="ctr" hangingPunct="0">
      <a:lnSpc>
        <a:spcPct val="115000"/>
      </a:lnSpc>
      <a:spcBef>
        <a:spcPct val="0"/>
      </a:spcBef>
      <a:spcAft>
        <a:spcPct val="0"/>
      </a:spcAft>
      <a:defRPr sz="1000" kern="1200">
        <a:solidFill>
          <a:srgbClr val="000000"/>
        </a:solidFill>
        <a:latin typeface="Arial" charset="0"/>
        <a:ea typeface="ＭＳ Ｐゴシック" pitchFamily="50" charset="-128"/>
        <a:cs typeface="+mn-cs"/>
      </a:defRPr>
    </a:lvl3pPr>
    <a:lvl4pPr marL="1371600" algn="ctr" rtl="0" eaLnBrk="0" fontAlgn="ctr" hangingPunct="0">
      <a:lnSpc>
        <a:spcPct val="115000"/>
      </a:lnSpc>
      <a:spcBef>
        <a:spcPct val="0"/>
      </a:spcBef>
      <a:spcAft>
        <a:spcPct val="0"/>
      </a:spcAft>
      <a:defRPr sz="1000" kern="1200">
        <a:solidFill>
          <a:srgbClr val="000000"/>
        </a:solidFill>
        <a:latin typeface="Arial" charset="0"/>
        <a:ea typeface="ＭＳ Ｐゴシック" pitchFamily="50" charset="-128"/>
        <a:cs typeface="+mn-cs"/>
      </a:defRPr>
    </a:lvl4pPr>
    <a:lvl5pPr marL="1828800" algn="ctr" rtl="0" eaLnBrk="0" fontAlgn="ctr" hangingPunct="0">
      <a:lnSpc>
        <a:spcPct val="115000"/>
      </a:lnSpc>
      <a:spcBef>
        <a:spcPct val="0"/>
      </a:spcBef>
      <a:spcAft>
        <a:spcPct val="0"/>
      </a:spcAft>
      <a:defRPr sz="1000" kern="1200">
        <a:solidFill>
          <a:srgbClr val="000000"/>
        </a:solidFill>
        <a:latin typeface="Arial" charset="0"/>
        <a:ea typeface="ＭＳ Ｐゴシック" pitchFamily="50" charset="-128"/>
        <a:cs typeface="+mn-cs"/>
      </a:defRPr>
    </a:lvl5pPr>
    <a:lvl6pPr marL="2286000" algn="l" defTabSz="914400" rtl="0" eaLnBrk="1" latinLnBrk="0" hangingPunct="1">
      <a:defRPr sz="1000" kern="1200">
        <a:solidFill>
          <a:srgbClr val="000000"/>
        </a:solidFill>
        <a:latin typeface="Arial" charset="0"/>
        <a:ea typeface="ＭＳ Ｐゴシック" pitchFamily="50" charset="-128"/>
        <a:cs typeface="+mn-cs"/>
      </a:defRPr>
    </a:lvl6pPr>
    <a:lvl7pPr marL="2743200" algn="l" defTabSz="914400" rtl="0" eaLnBrk="1" latinLnBrk="0" hangingPunct="1">
      <a:defRPr sz="1000" kern="1200">
        <a:solidFill>
          <a:srgbClr val="000000"/>
        </a:solidFill>
        <a:latin typeface="Arial" charset="0"/>
        <a:ea typeface="ＭＳ Ｐゴシック" pitchFamily="50" charset="-128"/>
        <a:cs typeface="+mn-cs"/>
      </a:defRPr>
    </a:lvl7pPr>
    <a:lvl8pPr marL="3200400" algn="l" defTabSz="914400" rtl="0" eaLnBrk="1" latinLnBrk="0" hangingPunct="1">
      <a:defRPr sz="1000" kern="1200">
        <a:solidFill>
          <a:srgbClr val="000000"/>
        </a:solidFill>
        <a:latin typeface="Arial" charset="0"/>
        <a:ea typeface="ＭＳ Ｐゴシック" pitchFamily="50" charset="-128"/>
        <a:cs typeface="+mn-cs"/>
      </a:defRPr>
    </a:lvl8pPr>
    <a:lvl9pPr marL="3657600" algn="l" defTabSz="914400" rtl="0" eaLnBrk="1" latinLnBrk="0" hangingPunct="1">
      <a:defRPr sz="1000" kern="1200">
        <a:solidFill>
          <a:srgbClr val="000000"/>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590">
          <p15:clr>
            <a:srgbClr val="A4A3A4"/>
          </p15:clr>
        </p15:guide>
        <p15:guide id="2" orient="horz" pos="1089">
          <p15:clr>
            <a:srgbClr val="A4A3A4"/>
          </p15:clr>
        </p15:guide>
        <p15:guide id="3" orient="horz" pos="4264">
          <p15:clr>
            <a:srgbClr val="A4A3A4"/>
          </p15:clr>
        </p15:guide>
        <p15:guide id="4" pos="92">
          <p15:clr>
            <a:srgbClr val="A4A3A4"/>
          </p15:clr>
        </p15:guide>
        <p15:guide id="5" pos="6258">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9900"/>
    <a:srgbClr val="FFC000"/>
    <a:srgbClr val="C5E8D8"/>
    <a:srgbClr val="00CC66"/>
    <a:srgbClr val="FFF2CC"/>
    <a:srgbClr val="D1FFD1"/>
    <a:srgbClr val="00CC00"/>
    <a:srgbClr val="F2F2F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333" autoAdjust="0"/>
  </p:normalViewPr>
  <p:slideViewPr>
    <p:cSldViewPr snapToObjects="1">
      <p:cViewPr varScale="1">
        <p:scale>
          <a:sx n="67" d="100"/>
          <a:sy n="67" d="100"/>
        </p:scale>
        <p:origin x="1356" y="72"/>
      </p:cViewPr>
      <p:guideLst>
        <p:guide orient="horz" pos="590"/>
        <p:guide orient="horz" pos="1089"/>
        <p:guide orient="horz" pos="4264"/>
        <p:guide pos="92"/>
        <p:guide pos="6258"/>
      </p:guideLst>
    </p:cSldViewPr>
  </p:slideViewPr>
  <p:outlineViewPr>
    <p:cViewPr>
      <p:scale>
        <a:sx n="33" d="100"/>
        <a:sy n="33" d="100"/>
      </p:scale>
      <p:origin x="0" y="3042"/>
    </p:cViewPr>
  </p:outlineViewPr>
  <p:notesTextViewPr>
    <p:cViewPr>
      <p:scale>
        <a:sx n="100" d="100"/>
        <a:sy n="100" d="100"/>
      </p:scale>
      <p:origin x="0" y="0"/>
    </p:cViewPr>
  </p:notesTextViewPr>
  <p:sorterViewPr>
    <p:cViewPr>
      <p:scale>
        <a:sx n="33" d="100"/>
        <a:sy n="33" d="100"/>
      </p:scale>
      <p:origin x="0" y="0"/>
    </p:cViewPr>
  </p:sorterViewPr>
  <p:notesViewPr>
    <p:cSldViewPr snapToObjects="1">
      <p:cViewPr varScale="1">
        <p:scale>
          <a:sx n="49" d="100"/>
          <a:sy n="49" d="100"/>
        </p:scale>
        <p:origin x="2916" y="4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bwMode="auto">
          <a:xfrm>
            <a:off x="18" y="0"/>
            <a:ext cx="2949575" cy="49530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l"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endParaRPr lang="en-US" altLang="ja-JP"/>
          </a:p>
        </p:txBody>
      </p:sp>
      <p:sp>
        <p:nvSpPr>
          <p:cNvPr id="323587" name="Rectangle 3"/>
          <p:cNvSpPr>
            <a:spLocks noGrp="1" noChangeArrowheads="1"/>
          </p:cNvSpPr>
          <p:nvPr>
            <p:ph type="dt" sz="quarter" idx="1"/>
          </p:nvPr>
        </p:nvSpPr>
        <p:spPr bwMode="auto">
          <a:xfrm>
            <a:off x="3856057" y="0"/>
            <a:ext cx="2949575" cy="49530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r"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endParaRPr lang="en-US" altLang="ja-JP"/>
          </a:p>
        </p:txBody>
      </p:sp>
      <p:sp>
        <p:nvSpPr>
          <p:cNvPr id="323588" name="Rectangle 4"/>
          <p:cNvSpPr>
            <a:spLocks noGrp="1" noChangeArrowheads="1"/>
          </p:cNvSpPr>
          <p:nvPr>
            <p:ph type="ftr" sz="quarter" idx="2"/>
          </p:nvPr>
        </p:nvSpPr>
        <p:spPr bwMode="auto">
          <a:xfrm>
            <a:off x="18" y="9440864"/>
            <a:ext cx="2949575" cy="496887"/>
          </a:xfrm>
          <a:prstGeom prst="rect">
            <a:avLst/>
          </a:prstGeom>
          <a:noFill/>
          <a:ln w="9525">
            <a:noFill/>
            <a:miter lim="800000"/>
            <a:headEnd/>
            <a:tailEnd/>
          </a:ln>
          <a:effectLst/>
        </p:spPr>
        <p:txBody>
          <a:bodyPr vert="horz" wrap="square" lIns="91214" tIns="45605" rIns="91214" bIns="45605" numCol="1" anchor="b" anchorCtr="0" compatLnSpc="1">
            <a:prstTxWarp prst="textNoShape">
              <a:avLst/>
            </a:prstTxWarp>
          </a:bodyPr>
          <a:lstStyle>
            <a:lvl1pPr algn="l"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endParaRPr lang="en-US" altLang="ja-JP"/>
          </a:p>
        </p:txBody>
      </p:sp>
      <p:sp>
        <p:nvSpPr>
          <p:cNvPr id="323589" name="Rectangle 5"/>
          <p:cNvSpPr>
            <a:spLocks noGrp="1" noChangeArrowheads="1"/>
          </p:cNvSpPr>
          <p:nvPr>
            <p:ph type="sldNum" sz="quarter" idx="3"/>
          </p:nvPr>
        </p:nvSpPr>
        <p:spPr bwMode="auto">
          <a:xfrm>
            <a:off x="3856057" y="9440864"/>
            <a:ext cx="2949575" cy="496887"/>
          </a:xfrm>
          <a:prstGeom prst="rect">
            <a:avLst/>
          </a:prstGeom>
          <a:noFill/>
          <a:ln w="9525">
            <a:noFill/>
            <a:miter lim="800000"/>
            <a:headEnd/>
            <a:tailEnd/>
          </a:ln>
          <a:effectLst/>
        </p:spPr>
        <p:txBody>
          <a:bodyPr vert="horz" wrap="square" lIns="91214" tIns="45605" rIns="91214" bIns="45605" numCol="1" anchor="b" anchorCtr="0" compatLnSpc="1">
            <a:prstTxWarp prst="textNoShape">
              <a:avLst/>
            </a:prstTxWarp>
          </a:bodyPr>
          <a:lstStyle>
            <a:lvl1pPr algn="r"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fld id="{36862BD1-C8A7-4B6E-B0F2-6C6C39AC59D8}" type="slidenum">
              <a:rPr lang="en-US" altLang="ja-JP"/>
              <a:pPr>
                <a:defRPr/>
              </a:pPr>
              <a:t>‹#›</a:t>
            </a:fld>
            <a:endParaRPr lang="en-US" altLang="ja-JP"/>
          </a:p>
        </p:txBody>
      </p:sp>
    </p:spTree>
    <p:extLst>
      <p:ext uri="{BB962C8B-B14F-4D97-AF65-F5344CB8AC3E}">
        <p14:creationId xmlns:p14="http://schemas.microsoft.com/office/powerpoint/2010/main" val="1598624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bwMode="auto">
          <a:xfrm>
            <a:off x="18" y="0"/>
            <a:ext cx="2949575" cy="49530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l"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endParaRPr lang="en-US" altLang="ja-JP"/>
          </a:p>
        </p:txBody>
      </p:sp>
      <p:sp>
        <p:nvSpPr>
          <p:cNvPr id="263171" name="Rectangle 3"/>
          <p:cNvSpPr>
            <a:spLocks noGrp="1" noChangeArrowheads="1"/>
          </p:cNvSpPr>
          <p:nvPr>
            <p:ph type="dt" idx="1"/>
          </p:nvPr>
        </p:nvSpPr>
        <p:spPr bwMode="auto">
          <a:xfrm>
            <a:off x="3856057" y="0"/>
            <a:ext cx="2949575" cy="49530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r"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endParaRPr lang="en-US" altLang="ja-JP"/>
          </a:p>
        </p:txBody>
      </p:sp>
      <p:sp>
        <p:nvSpPr>
          <p:cNvPr id="44036" name="Rectangle 4"/>
          <p:cNvSpPr>
            <a:spLocks noGrp="1" noRot="1" noChangeAspect="1" noChangeArrowheads="1" noTextEdit="1"/>
          </p:cNvSpPr>
          <p:nvPr>
            <p:ph type="sldImg" idx="2"/>
          </p:nvPr>
        </p:nvSpPr>
        <p:spPr bwMode="auto">
          <a:xfrm>
            <a:off x="800100" y="746125"/>
            <a:ext cx="52133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3" name="Rectangle 5"/>
          <p:cNvSpPr>
            <a:spLocks noGrp="1" noChangeArrowheads="1"/>
          </p:cNvSpPr>
          <p:nvPr>
            <p:ph type="body" sz="quarter" idx="3"/>
          </p:nvPr>
        </p:nvSpPr>
        <p:spPr bwMode="auto">
          <a:xfrm>
            <a:off x="681038" y="4721240"/>
            <a:ext cx="5445125" cy="4471988"/>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63174" name="Rectangle 6"/>
          <p:cNvSpPr>
            <a:spLocks noGrp="1" noChangeArrowheads="1"/>
          </p:cNvSpPr>
          <p:nvPr>
            <p:ph type="ftr" sz="quarter" idx="4"/>
          </p:nvPr>
        </p:nvSpPr>
        <p:spPr bwMode="auto">
          <a:xfrm>
            <a:off x="18" y="9440864"/>
            <a:ext cx="2949575" cy="496887"/>
          </a:xfrm>
          <a:prstGeom prst="rect">
            <a:avLst/>
          </a:prstGeom>
          <a:noFill/>
          <a:ln w="9525">
            <a:noFill/>
            <a:miter lim="800000"/>
            <a:headEnd/>
            <a:tailEnd/>
          </a:ln>
          <a:effectLst/>
        </p:spPr>
        <p:txBody>
          <a:bodyPr vert="horz" wrap="square" lIns="91214" tIns="45605" rIns="91214" bIns="45605" numCol="1" anchor="b" anchorCtr="0" compatLnSpc="1">
            <a:prstTxWarp prst="textNoShape">
              <a:avLst/>
            </a:prstTxWarp>
          </a:bodyPr>
          <a:lstStyle>
            <a:lvl1pPr algn="l"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endParaRPr lang="en-US" altLang="ja-JP"/>
          </a:p>
        </p:txBody>
      </p:sp>
      <p:sp>
        <p:nvSpPr>
          <p:cNvPr id="263175" name="Rectangle 7"/>
          <p:cNvSpPr>
            <a:spLocks noGrp="1" noChangeArrowheads="1"/>
          </p:cNvSpPr>
          <p:nvPr>
            <p:ph type="sldNum" sz="quarter" idx="5"/>
          </p:nvPr>
        </p:nvSpPr>
        <p:spPr bwMode="auto">
          <a:xfrm>
            <a:off x="3856057" y="9440864"/>
            <a:ext cx="2949575" cy="496887"/>
          </a:xfrm>
          <a:prstGeom prst="rect">
            <a:avLst/>
          </a:prstGeom>
          <a:noFill/>
          <a:ln w="9525">
            <a:noFill/>
            <a:miter lim="800000"/>
            <a:headEnd/>
            <a:tailEnd/>
          </a:ln>
          <a:effectLst/>
        </p:spPr>
        <p:txBody>
          <a:bodyPr vert="horz" wrap="square" lIns="91214" tIns="45605" rIns="91214" bIns="45605" numCol="1" anchor="b" anchorCtr="0" compatLnSpc="1">
            <a:prstTxWarp prst="textNoShape">
              <a:avLst/>
            </a:prstTxWarp>
          </a:bodyPr>
          <a:lstStyle>
            <a:lvl1pPr algn="r" eaLnBrk="1" fontAlgn="base" hangingPunct="1">
              <a:lnSpc>
                <a:spcPct val="100000"/>
              </a:lnSpc>
              <a:buClrTx/>
              <a:buFontTx/>
              <a:buNone/>
              <a:defRPr kumimoji="1" sz="1200">
                <a:solidFill>
                  <a:schemeClr val="tx1"/>
                </a:solidFill>
                <a:latin typeface="Arial" charset="0"/>
                <a:ea typeface="ＭＳ Ｐゴシック" pitchFamily="50" charset="-128"/>
              </a:defRPr>
            </a:lvl1pPr>
          </a:lstStyle>
          <a:p>
            <a:pPr>
              <a:defRPr/>
            </a:pPr>
            <a:fld id="{308A7591-DE21-4055-B440-751E350AACD4}" type="slidenum">
              <a:rPr lang="en-US" altLang="ja-JP"/>
              <a:pPr>
                <a:defRPr/>
              </a:pPr>
              <a:t>‹#›</a:t>
            </a:fld>
            <a:endParaRPr lang="en-US" altLang="ja-JP"/>
          </a:p>
        </p:txBody>
      </p:sp>
    </p:spTree>
    <p:extLst>
      <p:ext uri="{BB962C8B-B14F-4D97-AF65-F5344CB8AC3E}">
        <p14:creationId xmlns:p14="http://schemas.microsoft.com/office/powerpoint/2010/main" val="1564733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308A7591-DE21-4055-B440-751E350AACD4}" type="slidenum">
              <a:rPr lang="en-US" altLang="ja-JP" smtClean="0"/>
              <a:pPr>
                <a:defRPr/>
              </a:pPr>
              <a:t>7</a:t>
            </a:fld>
            <a:endParaRPr lang="en-US" altLang="ja-JP"/>
          </a:p>
        </p:txBody>
      </p:sp>
    </p:spTree>
    <p:extLst>
      <p:ext uri="{BB962C8B-B14F-4D97-AF65-F5344CB8AC3E}">
        <p14:creationId xmlns:p14="http://schemas.microsoft.com/office/powerpoint/2010/main" val="325380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08A7591-DE21-4055-B440-751E350AACD4}" type="slidenum">
              <a:rPr lang="en-US" altLang="ja-JP" smtClean="0"/>
              <a:pPr>
                <a:defRPr/>
              </a:pPr>
              <a:t>8</a:t>
            </a:fld>
            <a:endParaRPr lang="en-US" altLang="ja-JP"/>
          </a:p>
        </p:txBody>
      </p:sp>
    </p:spTree>
    <p:extLst>
      <p:ext uri="{BB962C8B-B14F-4D97-AF65-F5344CB8AC3E}">
        <p14:creationId xmlns:p14="http://schemas.microsoft.com/office/powerpoint/2010/main" val="20018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08A7591-DE21-4055-B440-751E350AACD4}" type="slidenum">
              <a:rPr lang="en-US" altLang="ja-JP" smtClean="0"/>
              <a:pPr>
                <a:defRPr/>
              </a:pPr>
              <a:t>12</a:t>
            </a:fld>
            <a:endParaRPr lang="en-US" altLang="ja-JP"/>
          </a:p>
        </p:txBody>
      </p:sp>
    </p:spTree>
    <p:extLst>
      <p:ext uri="{BB962C8B-B14F-4D97-AF65-F5344CB8AC3E}">
        <p14:creationId xmlns:p14="http://schemas.microsoft.com/office/powerpoint/2010/main" val="43904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33868" indent="-277381">
              <a:defRPr sz="1000">
                <a:solidFill>
                  <a:srgbClr val="000000"/>
                </a:solidFill>
                <a:latin typeface="Arial" charset="0"/>
                <a:ea typeface="ＭＳ Ｐゴシック" pitchFamily="50" charset="-128"/>
              </a:defRPr>
            </a:lvl2pPr>
            <a:lvl3pPr marL="1133296" indent="-220321">
              <a:defRPr sz="1000">
                <a:solidFill>
                  <a:srgbClr val="000000"/>
                </a:solidFill>
                <a:latin typeface="Arial" charset="0"/>
                <a:ea typeface="ＭＳ Ｐゴシック" pitchFamily="50" charset="-128"/>
              </a:defRPr>
            </a:lvl3pPr>
            <a:lvl4pPr marL="1589785" indent="-220321">
              <a:defRPr sz="1000">
                <a:solidFill>
                  <a:srgbClr val="000000"/>
                </a:solidFill>
                <a:latin typeface="Arial" charset="0"/>
                <a:ea typeface="ＭＳ Ｐゴシック" pitchFamily="50" charset="-128"/>
              </a:defRPr>
            </a:lvl4pPr>
            <a:lvl5pPr marL="2046274" indent="-220321">
              <a:defRPr sz="1000">
                <a:solidFill>
                  <a:srgbClr val="000000"/>
                </a:solidFill>
                <a:latin typeface="Arial" charset="0"/>
                <a:ea typeface="ＭＳ Ｐゴシック" pitchFamily="50" charset="-128"/>
              </a:defRPr>
            </a:lvl5pPr>
            <a:lvl6pPr marL="2502760" indent="-220321"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59245" indent="-220321"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15738" indent="-220321"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72225" indent="-220321"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fld id="{0D9CF302-54FF-4F10-A23C-A5DF70A50B0C}" type="slidenum">
              <a:rPr lang="en-US" altLang="ja-JP" sz="1200">
                <a:solidFill>
                  <a:schemeClr val="tx1"/>
                </a:solidFill>
              </a:rPr>
              <a:pPr/>
              <a:t>16</a:t>
            </a:fld>
            <a:endParaRPr lang="en-US" altLang="ja-JP" sz="12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40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6438" y="5040313"/>
            <a:ext cx="6048375" cy="595312"/>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76438" y="642938"/>
            <a:ext cx="6048375" cy="4321175"/>
          </a:xfrm>
        </p:spPr>
        <p:txBody>
          <a:bodyPr vert="horz" wrap="square" lIns="98734" tIns="49367" rIns="98734" bIns="49367"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76438" y="5635625"/>
            <a:ext cx="60483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8"/>
          <p:cNvSpPr>
            <a:spLocks noGrp="1" noChangeArrowheads="1"/>
          </p:cNvSpPr>
          <p:nvPr>
            <p:ph type="sldNum" sz="quarter" idx="10"/>
          </p:nvPr>
        </p:nvSpPr>
        <p:spPr>
          <a:ln/>
        </p:spPr>
        <p:txBody>
          <a:bodyPr/>
          <a:lstStyle>
            <a:lvl1pPr>
              <a:defRPr/>
            </a:lvl1pPr>
          </a:lstStyle>
          <a:p>
            <a:pPr>
              <a:defRPr/>
            </a:pPr>
            <a:fld id="{CAF980CC-01A5-4027-B6CA-F520AD3091BD}" type="slidenum">
              <a:rPr lang="en-US" altLang="ja-JP"/>
              <a:pPr>
                <a:defRPr/>
              </a:pPr>
              <a:t>‹#›</a:t>
            </a:fld>
            <a:endParaRPr lang="en-US" altLang="ja-JP"/>
          </a:p>
        </p:txBody>
      </p:sp>
    </p:spTree>
    <p:extLst>
      <p:ext uri="{BB962C8B-B14F-4D97-AF65-F5344CB8AC3E}">
        <p14:creationId xmlns:p14="http://schemas.microsoft.com/office/powerpoint/2010/main" val="239580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8"/>
          <p:cNvSpPr>
            <a:spLocks noGrp="1" noChangeArrowheads="1"/>
          </p:cNvSpPr>
          <p:nvPr>
            <p:ph type="sldNum" sz="quarter" idx="10"/>
          </p:nvPr>
        </p:nvSpPr>
        <p:spPr>
          <a:ln/>
        </p:spPr>
        <p:txBody>
          <a:bodyPr/>
          <a:lstStyle>
            <a:lvl1pPr>
              <a:defRPr/>
            </a:lvl1pPr>
          </a:lstStyle>
          <a:p>
            <a:pPr>
              <a:defRPr/>
            </a:pPr>
            <a:fld id="{9C599590-5B19-4651-BF32-7FFF5EACD74F}" type="slidenum">
              <a:rPr lang="en-US" altLang="ja-JP"/>
              <a:pPr>
                <a:defRPr/>
              </a:pPr>
              <a:t>‹#›</a:t>
            </a:fld>
            <a:endParaRPr lang="en-US" altLang="ja-JP"/>
          </a:p>
        </p:txBody>
      </p:sp>
    </p:spTree>
    <p:extLst>
      <p:ext uri="{BB962C8B-B14F-4D97-AF65-F5344CB8AC3E}">
        <p14:creationId xmlns:p14="http://schemas.microsoft.com/office/powerpoint/2010/main" val="44562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35850" y="33338"/>
            <a:ext cx="2428875" cy="63039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46050" y="33338"/>
            <a:ext cx="7137400" cy="63039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8"/>
          <p:cNvSpPr>
            <a:spLocks noGrp="1" noChangeArrowheads="1"/>
          </p:cNvSpPr>
          <p:nvPr>
            <p:ph type="sldNum" sz="quarter" idx="10"/>
          </p:nvPr>
        </p:nvSpPr>
        <p:spPr>
          <a:ln/>
        </p:spPr>
        <p:txBody>
          <a:bodyPr/>
          <a:lstStyle>
            <a:lvl1pPr>
              <a:defRPr/>
            </a:lvl1pPr>
          </a:lstStyle>
          <a:p>
            <a:pPr>
              <a:defRPr/>
            </a:pPr>
            <a:fld id="{C5368011-01D1-407E-8C6A-DA258265185B}" type="slidenum">
              <a:rPr lang="en-US" altLang="ja-JP"/>
              <a:pPr>
                <a:defRPr/>
              </a:pPr>
              <a:t>‹#›</a:t>
            </a:fld>
            <a:endParaRPr lang="en-US" altLang="ja-JP"/>
          </a:p>
        </p:txBody>
      </p:sp>
    </p:spTree>
    <p:extLst>
      <p:ext uri="{BB962C8B-B14F-4D97-AF65-F5344CB8AC3E}">
        <p14:creationId xmlns:p14="http://schemas.microsoft.com/office/powerpoint/2010/main" val="88491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33338"/>
            <a:ext cx="9718675" cy="735012"/>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87338" y="1079500"/>
            <a:ext cx="9505950" cy="5257800"/>
          </a:xfrm>
        </p:spPr>
        <p:txBody>
          <a:bodyPr vert="horz" wrap="square" lIns="98734" tIns="49367" rIns="98734" bIns="49367" numCol="1" anchor="t" anchorCtr="0" compatLnSpc="1">
            <a:prstTxWarp prst="textNoShape">
              <a:avLst/>
            </a:prstTxWarp>
          </a:bodyPr>
          <a:lstStyle/>
          <a:p>
            <a:pPr lvl="0"/>
            <a:endParaRPr lang="ja-JP" altLang="en-US" noProof="0" smtClean="0"/>
          </a:p>
        </p:txBody>
      </p:sp>
      <p:sp>
        <p:nvSpPr>
          <p:cNvPr id="4" name="Rectangle 8"/>
          <p:cNvSpPr>
            <a:spLocks noGrp="1" noChangeArrowheads="1"/>
          </p:cNvSpPr>
          <p:nvPr>
            <p:ph type="sldNum" sz="quarter" idx="10"/>
          </p:nvPr>
        </p:nvSpPr>
        <p:spPr>
          <a:ln/>
        </p:spPr>
        <p:txBody>
          <a:bodyPr/>
          <a:lstStyle>
            <a:lvl1pPr>
              <a:defRPr/>
            </a:lvl1pPr>
          </a:lstStyle>
          <a:p>
            <a:pPr>
              <a:defRPr/>
            </a:pPr>
            <a:fld id="{7EFF2DBD-3D4D-4178-9B98-ECECD9FE7416}" type="slidenum">
              <a:rPr lang="en-US" altLang="ja-JP"/>
              <a:pPr>
                <a:defRPr/>
              </a:pPr>
              <a:t>‹#›</a:t>
            </a:fld>
            <a:endParaRPr lang="en-US" altLang="ja-JP"/>
          </a:p>
        </p:txBody>
      </p:sp>
    </p:spTree>
    <p:extLst>
      <p:ext uri="{BB962C8B-B14F-4D97-AF65-F5344CB8AC3E}">
        <p14:creationId xmlns:p14="http://schemas.microsoft.com/office/powerpoint/2010/main" val="30063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33338"/>
            <a:ext cx="9718675" cy="735012"/>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287338" y="1079500"/>
            <a:ext cx="4676775" cy="5257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116513" y="1079500"/>
            <a:ext cx="4676775"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116513" y="3784600"/>
            <a:ext cx="4676775"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8"/>
          <p:cNvSpPr>
            <a:spLocks noGrp="1" noChangeArrowheads="1"/>
          </p:cNvSpPr>
          <p:nvPr>
            <p:ph type="sldNum" sz="quarter" idx="10"/>
          </p:nvPr>
        </p:nvSpPr>
        <p:spPr>
          <a:ln/>
        </p:spPr>
        <p:txBody>
          <a:bodyPr/>
          <a:lstStyle>
            <a:lvl1pPr>
              <a:defRPr/>
            </a:lvl1pPr>
          </a:lstStyle>
          <a:p>
            <a:pPr>
              <a:defRPr/>
            </a:pPr>
            <a:fld id="{9C7D2B10-6E4A-4632-BBB0-3E6D3A9805B4}" type="slidenum">
              <a:rPr lang="en-US" altLang="ja-JP"/>
              <a:pPr>
                <a:defRPr/>
              </a:pPr>
              <a:t>‹#›</a:t>
            </a:fld>
            <a:endParaRPr lang="en-US" altLang="ja-JP"/>
          </a:p>
        </p:txBody>
      </p:sp>
    </p:spTree>
    <p:extLst>
      <p:ext uri="{BB962C8B-B14F-4D97-AF65-F5344CB8AC3E}">
        <p14:creationId xmlns:p14="http://schemas.microsoft.com/office/powerpoint/2010/main" val="2851400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33338"/>
            <a:ext cx="9718675" cy="735012"/>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4825" y="1679575"/>
            <a:ext cx="4459288" cy="47529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116513" y="1679575"/>
            <a:ext cx="4460875" cy="2300288"/>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116513" y="4132263"/>
            <a:ext cx="4460875" cy="2300287"/>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8"/>
          <p:cNvSpPr>
            <a:spLocks noGrp="1" noChangeArrowheads="1"/>
          </p:cNvSpPr>
          <p:nvPr>
            <p:ph type="sldNum" sz="quarter" idx="10"/>
          </p:nvPr>
        </p:nvSpPr>
        <p:spPr>
          <a:ln/>
        </p:spPr>
        <p:txBody>
          <a:bodyPr/>
          <a:lstStyle>
            <a:lvl1pPr>
              <a:defRPr/>
            </a:lvl1pPr>
          </a:lstStyle>
          <a:p>
            <a:pPr>
              <a:defRPr/>
            </a:pPr>
            <a:fld id="{DB4B0CCB-FA04-4AFB-AE5E-0F0BBAFC0110}" type="slidenum">
              <a:rPr lang="en-US" altLang="ja-JP"/>
              <a:pPr>
                <a:defRPr/>
              </a:pPr>
              <a:t>‹#›</a:t>
            </a:fld>
            <a:endParaRPr lang="en-US" altLang="ja-JP"/>
          </a:p>
        </p:txBody>
      </p:sp>
    </p:spTree>
    <p:extLst>
      <p:ext uri="{BB962C8B-B14F-4D97-AF65-F5344CB8AC3E}">
        <p14:creationId xmlns:p14="http://schemas.microsoft.com/office/powerpoint/2010/main" val="3749254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スライド番号プレースホルダー 4"/>
          <p:cNvSpPr>
            <a:spLocks noGrp="1"/>
          </p:cNvSpPr>
          <p:nvPr>
            <p:ph type="sldNum" sz="quarter" idx="12"/>
          </p:nvPr>
        </p:nvSpPr>
        <p:spPr>
          <a:xfrm>
            <a:off x="3906903" y="6817160"/>
            <a:ext cx="2266820" cy="383740"/>
          </a:xfrm>
          <a:prstGeom prst="rect">
            <a:avLst/>
          </a:prstGeom>
        </p:spPr>
        <p:txBody>
          <a:bodyPr anchor="ctr"/>
          <a:lstStyle>
            <a:lvl1pPr algn="ctr">
              <a:defRPr sz="831"/>
            </a:lvl1pPr>
          </a:lstStyle>
          <a:p>
            <a:fld id="{53052AB3-3C55-48CE-BBB6-3540072A6268}" type="slidenum">
              <a:rPr kumimoji="1" lang="ja-JP" altLang="en-US" smtClean="0"/>
              <a:pPr/>
              <a:t>‹#›</a:t>
            </a:fld>
            <a:endParaRPr kumimoji="1" lang="ja-JP" altLang="en-US" dirty="0"/>
          </a:p>
        </p:txBody>
      </p:sp>
    </p:spTree>
    <p:extLst>
      <p:ext uri="{BB962C8B-B14F-4D97-AF65-F5344CB8AC3E}">
        <p14:creationId xmlns:p14="http://schemas.microsoft.com/office/powerpoint/2010/main" val="35412702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見出しユーザー設定レイアウト">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12"/>
          </p:nvPr>
        </p:nvSpPr>
        <p:spPr>
          <a:xfrm>
            <a:off x="3906903" y="6817160"/>
            <a:ext cx="2266820" cy="383740"/>
          </a:xfrm>
          <a:prstGeom prst="rect">
            <a:avLst/>
          </a:prstGeom>
        </p:spPr>
        <p:txBody>
          <a:bodyPr anchor="ctr"/>
          <a:lstStyle>
            <a:lvl1pPr algn="ctr">
              <a:defRPr sz="831"/>
            </a:lvl1pPr>
          </a:lstStyle>
          <a:p>
            <a:fld id="{53052AB3-3C55-48CE-BBB6-3540072A6268}" type="slidenum">
              <a:rPr kumimoji="1" lang="ja-JP" altLang="en-US" smtClean="0"/>
              <a:pPr/>
              <a:t>‹#›</a:t>
            </a:fld>
            <a:endParaRPr kumimoji="1" lang="ja-JP" altLang="en-US" dirty="0"/>
          </a:p>
        </p:txBody>
      </p:sp>
    </p:spTree>
    <p:extLst>
      <p:ext uri="{BB962C8B-B14F-4D97-AF65-F5344CB8AC3E}">
        <p14:creationId xmlns:p14="http://schemas.microsoft.com/office/powerpoint/2010/main" val="10060103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650" y="2236788"/>
            <a:ext cx="8569325" cy="15430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12888" y="4079875"/>
            <a:ext cx="7056437" cy="1841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344794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3860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スライド番号プレースホルダー 2"/>
          <p:cNvSpPr>
            <a:spLocks noGrp="1"/>
          </p:cNvSpPr>
          <p:nvPr>
            <p:ph type="sldNum" sz="quarter" idx="10"/>
          </p:nvPr>
        </p:nvSpPr>
        <p:spPr/>
        <p:txBody>
          <a:bodyPr/>
          <a:lstStyle/>
          <a:p>
            <a:pPr>
              <a:defRPr/>
            </a:pPr>
            <a:fld id="{C8A23817-673D-4E4A-A62B-C941045A43D8}" type="slidenum">
              <a:rPr lang="en-US" altLang="ja-JP" smtClean="0"/>
              <a:pPr>
                <a:defRPr/>
              </a:pPr>
              <a:t>‹#›</a:t>
            </a:fld>
            <a:endParaRPr lang="en-US" altLang="ja-JP"/>
          </a:p>
        </p:txBody>
      </p:sp>
    </p:spTree>
    <p:extLst>
      <p:ext uri="{BB962C8B-B14F-4D97-AF65-F5344CB8AC3E}">
        <p14:creationId xmlns:p14="http://schemas.microsoft.com/office/powerpoint/2010/main" val="21208155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925" y="4627563"/>
            <a:ext cx="8567738" cy="1430337"/>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96925" y="3052763"/>
            <a:ext cx="8567738" cy="1574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151562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04825" y="1679575"/>
            <a:ext cx="44592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16513" y="1679575"/>
            <a:ext cx="44608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104268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04825" y="1611313"/>
            <a:ext cx="445293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04825" y="2284413"/>
            <a:ext cx="445293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21275" y="1611313"/>
            <a:ext cx="4456113"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21275" y="2284413"/>
            <a:ext cx="4456113"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748074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3478437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373891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5" y="287338"/>
            <a:ext cx="3316288" cy="12192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941763" y="287338"/>
            <a:ext cx="56356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04825" y="1506538"/>
            <a:ext cx="3316288"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282630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6438" y="5040313"/>
            <a:ext cx="6048375" cy="59531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76438" y="642938"/>
            <a:ext cx="604837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6438" y="5635625"/>
            <a:ext cx="60483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3585454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1811241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10438" y="288925"/>
            <a:ext cx="2266950" cy="61436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04825" y="288925"/>
            <a:ext cx="6653213" cy="61436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2EE461-77F4-460F-A5B4-D850DBB6D9CF}" type="datetimeFigureOut">
              <a:rPr kumimoji="1" lang="ja-JP" altLang="en-US" smtClean="0"/>
              <a:t>2022/3/8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3264358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650" y="2236788"/>
            <a:ext cx="8569325" cy="154305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512888" y="4079875"/>
            <a:ext cx="7056437" cy="1841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6F84C2A-57C2-40E9-8201-DCF59D98E538}" type="datetimeFigureOut">
              <a:rPr lang="ja-JP" altLang="en-US"/>
              <a:pPr>
                <a:defRPr/>
              </a:pPr>
              <a:t>2022/3/8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93B6D32-E552-42B2-BC99-8308803988C3}" type="slidenum">
              <a:rPr lang="ja-JP" altLang="en-US"/>
              <a:pPr>
                <a:defRPr/>
              </a:pPr>
              <a:t>‹#›</a:t>
            </a:fld>
            <a:endParaRPr lang="ja-JP" altLang="en-US"/>
          </a:p>
        </p:txBody>
      </p:sp>
    </p:spTree>
    <p:extLst>
      <p:ext uri="{BB962C8B-B14F-4D97-AF65-F5344CB8AC3E}">
        <p14:creationId xmlns:p14="http://schemas.microsoft.com/office/powerpoint/2010/main" val="230643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endParaRPr lang="ja-JP" alt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8584CE96-25D7-499E-9E86-E3FDC4CC6479}" type="slidenum">
              <a:rPr lang="en-US" altLang="ja-JP"/>
              <a:pPr>
                <a:defRPr/>
              </a:pPr>
              <a:t>‹#›</a:t>
            </a:fld>
            <a:endParaRPr lang="en-US" altLang="ja-JP"/>
          </a:p>
        </p:txBody>
      </p:sp>
    </p:spTree>
    <p:extLst>
      <p:ext uri="{BB962C8B-B14F-4D97-AF65-F5344CB8AC3E}">
        <p14:creationId xmlns:p14="http://schemas.microsoft.com/office/powerpoint/2010/main" val="22050477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D11A8D0-1A72-4B5B-8CCA-4F5C218383A9}" type="datetimeFigureOut">
              <a:rPr lang="ja-JP" altLang="en-US"/>
              <a:pPr>
                <a:defRPr/>
              </a:pPr>
              <a:t>2022/3/8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8FFEBC1-001A-4523-A572-D0E562ED5168}" type="slidenum">
              <a:rPr lang="ja-JP" altLang="en-US"/>
              <a:pPr>
                <a:defRPr/>
              </a:pPr>
              <a:t>‹#›</a:t>
            </a:fld>
            <a:endParaRPr lang="ja-JP" altLang="en-US"/>
          </a:p>
        </p:txBody>
      </p:sp>
    </p:spTree>
    <p:extLst>
      <p:ext uri="{BB962C8B-B14F-4D97-AF65-F5344CB8AC3E}">
        <p14:creationId xmlns:p14="http://schemas.microsoft.com/office/powerpoint/2010/main" val="980245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925" y="4627563"/>
            <a:ext cx="8567738" cy="1430337"/>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96925" y="3052763"/>
            <a:ext cx="8567738" cy="1574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C273D6E-187F-4F84-9FB8-EB30EDEFC9D9}" type="datetimeFigureOut">
              <a:rPr lang="ja-JP" altLang="en-US"/>
              <a:pPr>
                <a:defRPr/>
              </a:pPr>
              <a:t>2022/3/8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F96363C-B398-4C1F-802B-117758271BB2}" type="slidenum">
              <a:rPr lang="ja-JP" altLang="en-US"/>
              <a:pPr>
                <a:defRPr/>
              </a:pPr>
              <a:t>‹#›</a:t>
            </a:fld>
            <a:endParaRPr lang="ja-JP" altLang="en-US"/>
          </a:p>
        </p:txBody>
      </p:sp>
    </p:spTree>
    <p:extLst>
      <p:ext uri="{BB962C8B-B14F-4D97-AF65-F5344CB8AC3E}">
        <p14:creationId xmlns:p14="http://schemas.microsoft.com/office/powerpoint/2010/main" val="192637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04825" y="1679575"/>
            <a:ext cx="44592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16513" y="1679575"/>
            <a:ext cx="44608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5F5BA5CC-FAC5-4E80-BF73-7E289AF22497}" type="datetimeFigureOut">
              <a:rPr lang="ja-JP" altLang="en-US"/>
              <a:pPr>
                <a:defRPr/>
              </a:pPr>
              <a:t>2022/3/8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7004351-6E3E-4A62-90B5-721B4D3E3D0D}" type="slidenum">
              <a:rPr lang="ja-JP" altLang="en-US"/>
              <a:pPr>
                <a:defRPr/>
              </a:pPr>
              <a:t>‹#›</a:t>
            </a:fld>
            <a:endParaRPr lang="ja-JP" altLang="en-US"/>
          </a:p>
        </p:txBody>
      </p:sp>
    </p:spTree>
    <p:extLst>
      <p:ext uri="{BB962C8B-B14F-4D97-AF65-F5344CB8AC3E}">
        <p14:creationId xmlns:p14="http://schemas.microsoft.com/office/powerpoint/2010/main" val="871765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04825" y="1611313"/>
            <a:ext cx="445293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504825" y="2284413"/>
            <a:ext cx="445293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121275" y="1611313"/>
            <a:ext cx="4456113"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121275" y="2284413"/>
            <a:ext cx="4456113"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F7F833D-CA19-45E4-A1CD-CFAA1071060A}" type="datetimeFigureOut">
              <a:rPr lang="ja-JP" altLang="en-US"/>
              <a:pPr>
                <a:defRPr/>
              </a:pPr>
              <a:t>2022/3/8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01CBBA5-72D3-45F2-A57A-3D85FF8FA5C6}" type="slidenum">
              <a:rPr lang="ja-JP" altLang="en-US"/>
              <a:pPr>
                <a:defRPr/>
              </a:pPr>
              <a:t>‹#›</a:t>
            </a:fld>
            <a:endParaRPr lang="ja-JP" altLang="en-US"/>
          </a:p>
        </p:txBody>
      </p:sp>
    </p:spTree>
    <p:extLst>
      <p:ext uri="{BB962C8B-B14F-4D97-AF65-F5344CB8AC3E}">
        <p14:creationId xmlns:p14="http://schemas.microsoft.com/office/powerpoint/2010/main" val="4107828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7127D13-EFB8-490C-9C47-451DD5BB3116}" type="datetimeFigureOut">
              <a:rPr lang="ja-JP" altLang="en-US"/>
              <a:pPr>
                <a:defRPr/>
              </a:pPr>
              <a:t>2022/3/8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43CEF401-05E8-44D9-8120-049162915AD9}" type="slidenum">
              <a:rPr lang="ja-JP" altLang="en-US"/>
              <a:pPr>
                <a:defRPr/>
              </a:pPr>
              <a:t>‹#›</a:t>
            </a:fld>
            <a:endParaRPr lang="ja-JP" altLang="en-US"/>
          </a:p>
        </p:txBody>
      </p:sp>
    </p:spTree>
    <p:extLst>
      <p:ext uri="{BB962C8B-B14F-4D97-AF65-F5344CB8AC3E}">
        <p14:creationId xmlns:p14="http://schemas.microsoft.com/office/powerpoint/2010/main" val="1332552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AEE2836-8805-4415-84E7-73957C90EB64}" type="datetimeFigureOut">
              <a:rPr lang="ja-JP" altLang="en-US"/>
              <a:pPr>
                <a:defRPr/>
              </a:pPr>
              <a:t>2022/3/8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95572C7-201F-48F8-AC1B-CF678549B23E}" type="slidenum">
              <a:rPr lang="ja-JP" altLang="en-US"/>
              <a:pPr>
                <a:defRPr/>
              </a:pPr>
              <a:t>‹#›</a:t>
            </a:fld>
            <a:endParaRPr lang="ja-JP" altLang="en-US"/>
          </a:p>
        </p:txBody>
      </p:sp>
    </p:spTree>
    <p:extLst>
      <p:ext uri="{BB962C8B-B14F-4D97-AF65-F5344CB8AC3E}">
        <p14:creationId xmlns:p14="http://schemas.microsoft.com/office/powerpoint/2010/main" val="3872588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5" y="287338"/>
            <a:ext cx="3316288" cy="121920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941763" y="287338"/>
            <a:ext cx="56356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504825" y="1506538"/>
            <a:ext cx="3316288"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01018A5-F8D4-4D58-A60E-08D1F3F27909}" type="datetimeFigureOut">
              <a:rPr lang="ja-JP" altLang="en-US"/>
              <a:pPr>
                <a:defRPr/>
              </a:pPr>
              <a:t>2022/3/8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EE41FC0-7753-4D86-8503-6A3478FD1C80}" type="slidenum">
              <a:rPr lang="ja-JP" altLang="en-US"/>
              <a:pPr>
                <a:defRPr/>
              </a:pPr>
              <a:t>‹#›</a:t>
            </a:fld>
            <a:endParaRPr lang="ja-JP" altLang="en-US"/>
          </a:p>
        </p:txBody>
      </p:sp>
    </p:spTree>
    <p:extLst>
      <p:ext uri="{BB962C8B-B14F-4D97-AF65-F5344CB8AC3E}">
        <p14:creationId xmlns:p14="http://schemas.microsoft.com/office/powerpoint/2010/main" val="15691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6438" y="5040313"/>
            <a:ext cx="6048375" cy="595312"/>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76438" y="642938"/>
            <a:ext cx="6048375" cy="432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76438" y="5635625"/>
            <a:ext cx="60483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655D5CB-E3AF-41BB-B7A0-1E824FC9F829}" type="datetimeFigureOut">
              <a:rPr lang="ja-JP" altLang="en-US"/>
              <a:pPr>
                <a:defRPr/>
              </a:pPr>
              <a:t>2022/3/8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723FE82-0B83-45DC-A375-F9BD55E48D9B}" type="slidenum">
              <a:rPr lang="ja-JP" altLang="en-US"/>
              <a:pPr>
                <a:defRPr/>
              </a:pPr>
              <a:t>‹#›</a:t>
            </a:fld>
            <a:endParaRPr lang="ja-JP" altLang="en-US"/>
          </a:p>
        </p:txBody>
      </p:sp>
    </p:spTree>
    <p:extLst>
      <p:ext uri="{BB962C8B-B14F-4D97-AF65-F5344CB8AC3E}">
        <p14:creationId xmlns:p14="http://schemas.microsoft.com/office/powerpoint/2010/main" val="3005571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9EC669-62AE-4D5B-884A-39429AE34E94}" type="datetimeFigureOut">
              <a:rPr lang="ja-JP" altLang="en-US"/>
              <a:pPr>
                <a:defRPr/>
              </a:pPr>
              <a:t>2022/3/8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7367ED-6EE3-471C-BD3C-6E37C7757F7B}" type="slidenum">
              <a:rPr lang="ja-JP" altLang="en-US"/>
              <a:pPr>
                <a:defRPr/>
              </a:pPr>
              <a:t>‹#›</a:t>
            </a:fld>
            <a:endParaRPr lang="ja-JP" altLang="en-US"/>
          </a:p>
        </p:txBody>
      </p:sp>
    </p:spTree>
    <p:extLst>
      <p:ext uri="{BB962C8B-B14F-4D97-AF65-F5344CB8AC3E}">
        <p14:creationId xmlns:p14="http://schemas.microsoft.com/office/powerpoint/2010/main" val="677389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10438" y="288925"/>
            <a:ext cx="2266950" cy="61436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04825" y="288925"/>
            <a:ext cx="6653213" cy="61436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4D6EBD7-755C-43B9-B4B3-9576CDA9DF8D}" type="datetimeFigureOut">
              <a:rPr lang="ja-JP" altLang="en-US"/>
              <a:pPr>
                <a:defRPr/>
              </a:pPr>
              <a:t>2022/3/8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1F461D5-160D-4BAA-9C12-A9E27C490FE7}" type="slidenum">
              <a:rPr lang="ja-JP" altLang="en-US"/>
              <a:pPr>
                <a:defRPr/>
              </a:pPr>
              <a:t>‹#›</a:t>
            </a:fld>
            <a:endParaRPr lang="ja-JP" altLang="en-US"/>
          </a:p>
        </p:txBody>
      </p:sp>
    </p:spTree>
    <p:extLst>
      <p:ext uri="{BB962C8B-B14F-4D97-AF65-F5344CB8AC3E}">
        <p14:creationId xmlns:p14="http://schemas.microsoft.com/office/powerpoint/2010/main" val="110906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925" y="4627563"/>
            <a:ext cx="8567738" cy="1430337"/>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96925" y="3052763"/>
            <a:ext cx="8567738"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8"/>
          <p:cNvSpPr>
            <a:spLocks noGrp="1" noChangeArrowheads="1"/>
          </p:cNvSpPr>
          <p:nvPr>
            <p:ph type="sldNum" sz="quarter" idx="10"/>
          </p:nvPr>
        </p:nvSpPr>
        <p:spPr/>
        <p:txBody>
          <a:bodyPr/>
          <a:lstStyle>
            <a:lvl1pPr>
              <a:defRPr/>
            </a:lvl1pPr>
          </a:lstStyle>
          <a:p>
            <a:pPr>
              <a:defRPr/>
            </a:pPr>
            <a:fld id="{FC0D5E9A-493C-4CDE-8BDD-6998421DE8B2}" type="slidenum">
              <a:rPr lang="en-US" altLang="ja-JP"/>
              <a:pPr>
                <a:defRPr/>
              </a:pPr>
              <a:t>‹#›</a:t>
            </a:fld>
            <a:endParaRPr lang="en-US" altLang="ja-JP"/>
          </a:p>
        </p:txBody>
      </p:sp>
    </p:spTree>
    <p:extLst>
      <p:ext uri="{BB962C8B-B14F-4D97-AF65-F5344CB8AC3E}">
        <p14:creationId xmlns:p14="http://schemas.microsoft.com/office/powerpoint/2010/main" val="15764358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87338" y="1079500"/>
            <a:ext cx="4676775"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16513" y="1079500"/>
            <a:ext cx="4676775"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8"/>
          <p:cNvSpPr>
            <a:spLocks noGrp="1" noChangeArrowheads="1"/>
          </p:cNvSpPr>
          <p:nvPr>
            <p:ph type="sldNum" sz="quarter" idx="10"/>
          </p:nvPr>
        </p:nvSpPr>
        <p:spPr>
          <a:ln/>
        </p:spPr>
        <p:txBody>
          <a:bodyPr/>
          <a:lstStyle>
            <a:lvl1pPr>
              <a:defRPr/>
            </a:lvl1pPr>
          </a:lstStyle>
          <a:p>
            <a:pPr>
              <a:defRPr/>
            </a:pPr>
            <a:fld id="{DCE1EBE4-55B6-4166-BF72-336F54522DFC}" type="slidenum">
              <a:rPr lang="en-US" altLang="ja-JP"/>
              <a:pPr>
                <a:defRPr/>
              </a:pPr>
              <a:t>‹#›</a:t>
            </a:fld>
            <a:endParaRPr lang="en-US" altLang="ja-JP"/>
          </a:p>
        </p:txBody>
      </p:sp>
    </p:spTree>
    <p:extLst>
      <p:ext uri="{BB962C8B-B14F-4D97-AF65-F5344CB8AC3E}">
        <p14:creationId xmlns:p14="http://schemas.microsoft.com/office/powerpoint/2010/main" val="65915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5" y="288925"/>
            <a:ext cx="9072563" cy="120015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4825" y="1611313"/>
            <a:ext cx="445293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4825" y="2284413"/>
            <a:ext cx="445293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21275" y="1611313"/>
            <a:ext cx="4456113"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21275" y="2284413"/>
            <a:ext cx="4456113"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8"/>
          <p:cNvSpPr>
            <a:spLocks noGrp="1" noChangeArrowheads="1"/>
          </p:cNvSpPr>
          <p:nvPr>
            <p:ph type="sldNum" sz="quarter" idx="10"/>
          </p:nvPr>
        </p:nvSpPr>
        <p:spPr>
          <a:ln/>
        </p:spPr>
        <p:txBody>
          <a:bodyPr/>
          <a:lstStyle>
            <a:lvl1pPr>
              <a:defRPr/>
            </a:lvl1pPr>
          </a:lstStyle>
          <a:p>
            <a:pPr>
              <a:defRPr/>
            </a:pPr>
            <a:fld id="{90D58975-9212-45E2-B567-84E7856324ED}" type="slidenum">
              <a:rPr lang="en-US" altLang="ja-JP"/>
              <a:pPr>
                <a:defRPr/>
              </a:pPr>
              <a:t>‹#›</a:t>
            </a:fld>
            <a:endParaRPr lang="en-US" altLang="ja-JP"/>
          </a:p>
        </p:txBody>
      </p:sp>
    </p:spTree>
    <p:extLst>
      <p:ext uri="{BB962C8B-B14F-4D97-AF65-F5344CB8AC3E}">
        <p14:creationId xmlns:p14="http://schemas.microsoft.com/office/powerpoint/2010/main" val="81202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8"/>
          <p:cNvSpPr>
            <a:spLocks noGrp="1" noChangeArrowheads="1"/>
          </p:cNvSpPr>
          <p:nvPr>
            <p:ph type="sldNum" sz="quarter" idx="10"/>
          </p:nvPr>
        </p:nvSpPr>
        <p:spPr>
          <a:ln/>
        </p:spPr>
        <p:txBody>
          <a:bodyPr/>
          <a:lstStyle>
            <a:lvl1pPr>
              <a:defRPr/>
            </a:lvl1pPr>
          </a:lstStyle>
          <a:p>
            <a:pPr>
              <a:defRPr/>
            </a:pPr>
            <a:fld id="{46E6C838-C8DB-410B-8980-369D0C1F0C95}" type="slidenum">
              <a:rPr lang="en-US" altLang="ja-JP"/>
              <a:pPr>
                <a:defRPr/>
              </a:pPr>
              <a:t>‹#›</a:t>
            </a:fld>
            <a:endParaRPr lang="en-US" altLang="ja-JP"/>
          </a:p>
        </p:txBody>
      </p:sp>
    </p:spTree>
    <p:extLst>
      <p:ext uri="{BB962C8B-B14F-4D97-AF65-F5344CB8AC3E}">
        <p14:creationId xmlns:p14="http://schemas.microsoft.com/office/powerpoint/2010/main" val="5595679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E5414B3-0369-4BB1-A8F4-BB200D0DA867}" type="slidenum">
              <a:rPr lang="en-US" altLang="ja-JP"/>
              <a:pPr>
                <a:defRPr/>
              </a:pPr>
              <a:t>‹#›</a:t>
            </a:fld>
            <a:endParaRPr lang="en-US" altLang="ja-JP"/>
          </a:p>
        </p:txBody>
      </p:sp>
    </p:spTree>
    <p:extLst>
      <p:ext uri="{BB962C8B-B14F-4D97-AF65-F5344CB8AC3E}">
        <p14:creationId xmlns:p14="http://schemas.microsoft.com/office/powerpoint/2010/main" val="1502177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5" y="287338"/>
            <a:ext cx="3316288" cy="121920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41763" y="287338"/>
            <a:ext cx="56356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4825" y="1506538"/>
            <a:ext cx="3316288"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8"/>
          <p:cNvSpPr>
            <a:spLocks noGrp="1" noChangeArrowheads="1"/>
          </p:cNvSpPr>
          <p:nvPr>
            <p:ph type="sldNum" sz="quarter" idx="10"/>
          </p:nvPr>
        </p:nvSpPr>
        <p:spPr>
          <a:ln/>
        </p:spPr>
        <p:txBody>
          <a:bodyPr/>
          <a:lstStyle>
            <a:lvl1pPr>
              <a:defRPr/>
            </a:lvl1pPr>
          </a:lstStyle>
          <a:p>
            <a:pPr>
              <a:defRPr/>
            </a:pPr>
            <a:fld id="{DE35580F-1A92-431C-9D57-9AA4126A713F}" type="slidenum">
              <a:rPr lang="en-US" altLang="ja-JP"/>
              <a:pPr>
                <a:defRPr/>
              </a:pPr>
              <a:t>‹#›</a:t>
            </a:fld>
            <a:endParaRPr lang="en-US" altLang="ja-JP"/>
          </a:p>
        </p:txBody>
      </p:sp>
    </p:spTree>
    <p:extLst>
      <p:ext uri="{BB962C8B-B14F-4D97-AF65-F5344CB8AC3E}">
        <p14:creationId xmlns:p14="http://schemas.microsoft.com/office/powerpoint/2010/main" val="2219977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46050" y="33338"/>
            <a:ext cx="97186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p>
            <a:pPr lvl="0"/>
            <a:r>
              <a:rPr lang="ja-JP" altLang="en-US" smtClean="0"/>
              <a:t>マスタ タイトルの書式設定</a:t>
            </a:r>
          </a:p>
        </p:txBody>
      </p:sp>
      <p:sp>
        <p:nvSpPr>
          <p:cNvPr id="261128" name="Rectangle 8"/>
          <p:cNvSpPr>
            <a:spLocks noGrp="1" noChangeArrowheads="1"/>
          </p:cNvSpPr>
          <p:nvPr>
            <p:ph type="sldNum" sz="quarter" idx="4"/>
          </p:nvPr>
        </p:nvSpPr>
        <p:spPr bwMode="auto">
          <a:xfrm>
            <a:off x="8054975" y="6532563"/>
            <a:ext cx="2100263" cy="481012"/>
          </a:xfrm>
          <a:prstGeom prst="rect">
            <a:avLst/>
          </a:prstGeom>
          <a:noFill/>
          <a:ln w="9525">
            <a:noFill/>
            <a:miter lim="800000"/>
            <a:headEnd/>
            <a:tailEnd/>
          </a:ln>
        </p:spPr>
        <p:txBody>
          <a:bodyPr vert="horz" wrap="square" lIns="98722" tIns="49361" rIns="98722" bIns="49361" numCol="1" anchor="t" anchorCtr="0" compatLnSpc="1">
            <a:prstTxWarp prst="textNoShape">
              <a:avLst/>
            </a:prstTxWarp>
          </a:bodyPr>
          <a:lstStyle>
            <a:lvl1pPr algn="r" eaLnBrk="1" fontAlgn="base" hangingPunct="1">
              <a:lnSpc>
                <a:spcPct val="100000"/>
              </a:lnSpc>
              <a:defRPr sz="1700">
                <a:latin typeface="Arial" charset="0"/>
                <a:ea typeface="ＭＳ Ｐゴシック" pitchFamily="50" charset="-128"/>
              </a:defRPr>
            </a:lvl1pPr>
          </a:lstStyle>
          <a:p>
            <a:pPr>
              <a:defRPr/>
            </a:pPr>
            <a:fld id="{C8A23817-673D-4E4A-A62B-C941045A43D8}" type="slidenum">
              <a:rPr lang="en-US" altLang="ja-JP"/>
              <a:pPr>
                <a:defRPr/>
              </a:pPr>
              <a:t>‹#›</a:t>
            </a:fld>
            <a:endParaRPr lang="en-US" altLang="ja-JP"/>
          </a:p>
        </p:txBody>
      </p:sp>
      <p:sp>
        <p:nvSpPr>
          <p:cNvPr id="1029" name="Line 18"/>
          <p:cNvSpPr>
            <a:spLocks noChangeAspect="1" noChangeShapeType="1"/>
          </p:cNvSpPr>
          <p:nvPr/>
        </p:nvSpPr>
        <p:spPr bwMode="auto">
          <a:xfrm flipH="1">
            <a:off x="0" y="6878638"/>
            <a:ext cx="10077450"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nvGrpSpPr>
          <p:cNvPr id="1030" name="Group 29"/>
          <p:cNvGrpSpPr>
            <a:grpSpLocks/>
          </p:cNvGrpSpPr>
          <p:nvPr/>
        </p:nvGrpSpPr>
        <p:grpSpPr bwMode="auto">
          <a:xfrm>
            <a:off x="19050" y="774700"/>
            <a:ext cx="9985375" cy="109538"/>
            <a:chOff x="2" y="541"/>
            <a:chExt cx="6348" cy="88"/>
          </a:xfrm>
        </p:grpSpPr>
        <p:grpSp>
          <p:nvGrpSpPr>
            <p:cNvPr id="1031" name="Group 20"/>
            <p:cNvGrpSpPr>
              <a:grpSpLocks noChangeAspect="1"/>
            </p:cNvGrpSpPr>
            <p:nvPr userDrawn="1"/>
          </p:nvGrpSpPr>
          <p:grpSpPr bwMode="auto">
            <a:xfrm>
              <a:off x="2" y="541"/>
              <a:ext cx="6348" cy="44"/>
              <a:chOff x="215" y="782"/>
              <a:chExt cx="5807" cy="91"/>
            </a:xfrm>
          </p:grpSpPr>
          <p:sp>
            <p:nvSpPr>
              <p:cNvPr id="1036" name="Rectangle 21"/>
              <p:cNvSpPr>
                <a:spLocks noChangeAspect="1" noChangeArrowheads="1"/>
              </p:cNvSpPr>
              <p:nvPr userDrawn="1"/>
            </p:nvSpPr>
            <p:spPr bwMode="auto">
              <a:xfrm>
                <a:off x="215" y="782"/>
                <a:ext cx="4038" cy="92"/>
              </a:xfrm>
              <a:prstGeom prst="rect">
                <a:avLst/>
              </a:prstGeom>
              <a:solidFill>
                <a:srgbClr val="55852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defRPr/>
                </a:pPr>
                <a:endParaRPr lang="ja-JP" altLang="en-US" smtClean="0"/>
              </a:p>
            </p:txBody>
          </p:sp>
          <p:sp>
            <p:nvSpPr>
              <p:cNvPr id="1037" name="Rectangle 22"/>
              <p:cNvSpPr>
                <a:spLocks noChangeAspect="1" noChangeArrowheads="1"/>
              </p:cNvSpPr>
              <p:nvPr userDrawn="1"/>
            </p:nvSpPr>
            <p:spPr bwMode="auto">
              <a:xfrm>
                <a:off x="4253" y="782"/>
                <a:ext cx="1769" cy="92"/>
              </a:xfrm>
              <a:prstGeom prst="rect">
                <a:avLst/>
              </a:prstGeom>
              <a:gradFill rotWithShape="1">
                <a:gsLst>
                  <a:gs pos="0">
                    <a:srgbClr val="558525"/>
                  </a:gs>
                  <a:gs pos="100000">
                    <a:srgbClr val="9ED46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defRPr/>
                </a:pPr>
                <a:endParaRPr lang="ja-JP" altLang="en-US" smtClean="0"/>
              </a:p>
            </p:txBody>
          </p:sp>
        </p:grpSp>
        <p:grpSp>
          <p:nvGrpSpPr>
            <p:cNvPr id="1032" name="Group 23"/>
            <p:cNvGrpSpPr>
              <a:grpSpLocks noChangeAspect="1"/>
            </p:cNvGrpSpPr>
            <p:nvPr userDrawn="1"/>
          </p:nvGrpSpPr>
          <p:grpSpPr bwMode="auto">
            <a:xfrm>
              <a:off x="2" y="585"/>
              <a:ext cx="4810" cy="44"/>
              <a:chOff x="215" y="782"/>
              <a:chExt cx="5807" cy="91"/>
            </a:xfrm>
          </p:grpSpPr>
          <p:sp>
            <p:nvSpPr>
              <p:cNvPr id="1034" name="Rectangle 24"/>
              <p:cNvSpPr>
                <a:spLocks noChangeAspect="1" noChangeArrowheads="1"/>
              </p:cNvSpPr>
              <p:nvPr userDrawn="1"/>
            </p:nvSpPr>
            <p:spPr bwMode="auto">
              <a:xfrm>
                <a:off x="215" y="783"/>
                <a:ext cx="4038" cy="90"/>
              </a:xfrm>
              <a:prstGeom prst="rect">
                <a:avLst/>
              </a:prstGeom>
              <a:solidFill>
                <a:srgbClr val="66A0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defRPr/>
                </a:pPr>
                <a:endParaRPr lang="ja-JP" altLang="en-US" smtClean="0"/>
              </a:p>
            </p:txBody>
          </p:sp>
          <p:sp>
            <p:nvSpPr>
              <p:cNvPr id="1035" name="Rectangle 25"/>
              <p:cNvSpPr>
                <a:spLocks noChangeAspect="1" noChangeArrowheads="1"/>
              </p:cNvSpPr>
              <p:nvPr userDrawn="1"/>
            </p:nvSpPr>
            <p:spPr bwMode="auto">
              <a:xfrm>
                <a:off x="4253" y="783"/>
                <a:ext cx="1769" cy="90"/>
              </a:xfrm>
              <a:prstGeom prst="rect">
                <a:avLst/>
              </a:prstGeom>
              <a:gradFill rotWithShape="1">
                <a:gsLst>
                  <a:gs pos="0">
                    <a:srgbClr val="66A02C"/>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defRPr/>
                </a:pPr>
                <a:endParaRPr lang="ja-JP" altLang="en-US" smtClean="0"/>
              </a:p>
            </p:txBody>
          </p:sp>
        </p:grpSp>
        <p:sp>
          <p:nvSpPr>
            <p:cNvPr id="1033" name="Line 26"/>
            <p:cNvSpPr>
              <a:spLocks noChangeAspect="1" noChangeShapeType="1"/>
            </p:cNvSpPr>
            <p:nvPr userDrawn="1"/>
          </p:nvSpPr>
          <p:spPr bwMode="auto">
            <a:xfrm>
              <a:off x="2" y="586"/>
              <a:ext cx="6348"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sp>
        <p:nvSpPr>
          <p:cNvPr id="14" name="Rectangle 673"/>
          <p:cNvSpPr>
            <a:spLocks noChangeAspect="1" noChangeArrowheads="1"/>
          </p:cNvSpPr>
          <p:nvPr userDrawn="1"/>
        </p:nvSpPr>
        <p:spPr bwMode="auto">
          <a:xfrm>
            <a:off x="3008313" y="6958806"/>
            <a:ext cx="3890962"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731" tIns="47866" rIns="95731" bIns="47866" anchor="ctr"/>
          <a:lstStyle/>
          <a:p>
            <a:pPr algn="ctr" defTabSz="957263"/>
            <a:r>
              <a:rPr lang="en-US" altLang="ja-JP" dirty="0">
                <a:solidFill>
                  <a:srgbClr val="868686"/>
                </a:solidFill>
              </a:rPr>
              <a:t>Osaka Prefectural Housing Corporation</a:t>
            </a:r>
          </a:p>
        </p:txBody>
      </p:sp>
    </p:spTree>
  </p:cSld>
  <p:clrMap bg1="lt1" tx1="dk1" bg2="lt2" tx2="dk2" accent1="accent1" accent2="accent2" accent3="accent3" accent4="accent4" accent5="accent5" accent6="accent6" hlink="hlink" folHlink="folHlink"/>
  <p:sldLayoutIdLst>
    <p:sldLayoutId id="2147488051" r:id="rId1"/>
    <p:sldLayoutId id="2147488053" r:id="rId2"/>
    <p:sldLayoutId id="2147488028" r:id="rId3"/>
    <p:sldLayoutId id="2147488052" r:id="rId4"/>
    <p:sldLayoutId id="2147488029" r:id="rId5"/>
    <p:sldLayoutId id="2147488030" r:id="rId6"/>
    <p:sldLayoutId id="2147488031" r:id="rId7"/>
    <p:sldLayoutId id="2147488032" r:id="rId8"/>
    <p:sldLayoutId id="2147488033" r:id="rId9"/>
    <p:sldLayoutId id="2147488034" r:id="rId10"/>
    <p:sldLayoutId id="2147488035" r:id="rId11"/>
    <p:sldLayoutId id="2147488036" r:id="rId12"/>
    <p:sldLayoutId id="2147488037" r:id="rId13"/>
    <p:sldLayoutId id="2147488038" r:id="rId14"/>
    <p:sldLayoutId id="2147488039" r:id="rId15"/>
    <p:sldLayoutId id="2147488066" r:id="rId16"/>
  </p:sldLayoutIdLst>
  <p:timing>
    <p:tnLst>
      <p:par>
        <p:cTn id="1" dur="indefinite" restart="never" nodeType="tmRoot"/>
      </p:par>
    </p:tnLst>
  </p:timing>
  <p:hf hdr="0" ftr="0" dt="0"/>
  <p:txStyles>
    <p:title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p:titleStyle>
    <p:bodyStyle>
      <a:lvl1pPr marL="484188" indent="-484188" algn="l" defTabSz="987425" rtl="0" eaLnBrk="0" fontAlgn="base" hangingPunct="0">
        <a:spcBef>
          <a:spcPct val="20000"/>
        </a:spcBef>
        <a:spcAft>
          <a:spcPct val="0"/>
        </a:spcAft>
        <a:buClr>
          <a:schemeClr val="accent1"/>
        </a:buClr>
        <a:buFont typeface="Wingdings" pitchFamily="2" charset="2"/>
        <a:buChar char="•"/>
        <a:defRPr kumimoji="1" sz="2800">
          <a:solidFill>
            <a:srgbClr val="000000"/>
          </a:solidFill>
          <a:latin typeface="+mn-lt"/>
          <a:ea typeface="+mn-ea"/>
          <a:cs typeface="+mn-cs"/>
        </a:defRPr>
      </a:lvl1pPr>
      <a:lvl2pPr marL="960438" indent="-474663" algn="l" defTabSz="987425" rtl="0" eaLnBrk="0" fontAlgn="base" hangingPunct="0">
        <a:spcBef>
          <a:spcPct val="20000"/>
        </a:spcBef>
        <a:spcAft>
          <a:spcPct val="0"/>
        </a:spcAft>
        <a:buClr>
          <a:schemeClr val="hlink"/>
        </a:buClr>
        <a:buFont typeface="Wingdings" pitchFamily="2" charset="2"/>
        <a:buChar char="–"/>
        <a:defRPr kumimoji="1" sz="2600">
          <a:solidFill>
            <a:srgbClr val="000000"/>
          </a:solidFill>
          <a:latin typeface="+mn-lt"/>
        </a:defRPr>
      </a:lvl2pPr>
      <a:lvl3pPr marL="1397000" indent="-434975" algn="l" defTabSz="987425" rtl="0" eaLnBrk="0" fontAlgn="base" hangingPunct="0">
        <a:spcBef>
          <a:spcPct val="20000"/>
        </a:spcBef>
        <a:spcAft>
          <a:spcPct val="0"/>
        </a:spcAft>
        <a:buClr>
          <a:schemeClr val="accent1"/>
        </a:buClr>
        <a:buFont typeface="Wingdings" pitchFamily="2" charset="2"/>
        <a:buChar char="•"/>
        <a:defRPr kumimoji="1" sz="2200">
          <a:solidFill>
            <a:srgbClr val="000000"/>
          </a:solidFill>
          <a:latin typeface="+mn-lt"/>
        </a:defRPr>
      </a:lvl3pPr>
      <a:lvl4pPr marL="1816100" indent="-417513" algn="l" defTabSz="987425" rtl="0" eaLnBrk="0" fontAlgn="base" hangingPunct="0">
        <a:spcBef>
          <a:spcPct val="20000"/>
        </a:spcBef>
        <a:spcAft>
          <a:spcPct val="0"/>
        </a:spcAft>
        <a:buClr>
          <a:schemeClr val="hlink"/>
        </a:buClr>
        <a:buFont typeface="Wingdings" pitchFamily="2" charset="2"/>
        <a:buChar char="–"/>
        <a:defRPr kumimoji="1" sz="2100">
          <a:solidFill>
            <a:srgbClr val="000000"/>
          </a:solidFill>
          <a:latin typeface="+mn-lt"/>
        </a:defRPr>
      </a:lvl4pPr>
      <a:lvl5pPr marL="2235200" indent="-417513" algn="l" defTabSz="987425" rtl="0" eaLnBrk="0" fontAlgn="base" hangingPunct="0">
        <a:spcBef>
          <a:spcPct val="20000"/>
        </a:spcBef>
        <a:spcAft>
          <a:spcPct val="0"/>
        </a:spcAft>
        <a:buClr>
          <a:schemeClr val="accent1"/>
        </a:buClr>
        <a:buFont typeface="Wingdings" pitchFamily="2" charset="2"/>
        <a:buChar char="»"/>
        <a:defRPr kumimoji="1" sz="2100">
          <a:solidFill>
            <a:srgbClr val="000000"/>
          </a:solidFill>
          <a:latin typeface="+mn-lt"/>
        </a:defRPr>
      </a:lvl5pPr>
      <a:lvl6pPr marL="2692400" indent="-417513" algn="l" defTabSz="987425" rtl="0" fontAlgn="base">
        <a:spcBef>
          <a:spcPct val="20000"/>
        </a:spcBef>
        <a:spcAft>
          <a:spcPct val="0"/>
        </a:spcAft>
        <a:buClr>
          <a:schemeClr val="accent1"/>
        </a:buClr>
        <a:buFont typeface="Wingdings" pitchFamily="2" charset="2"/>
        <a:defRPr kumimoji="1" sz="2100">
          <a:solidFill>
            <a:srgbClr val="000000"/>
          </a:solidFill>
          <a:latin typeface="+mn-lt"/>
        </a:defRPr>
      </a:lvl6pPr>
      <a:lvl7pPr marL="3149600" indent="-417513" algn="l" defTabSz="987425" rtl="0" fontAlgn="base">
        <a:spcBef>
          <a:spcPct val="20000"/>
        </a:spcBef>
        <a:spcAft>
          <a:spcPct val="0"/>
        </a:spcAft>
        <a:buClr>
          <a:schemeClr val="accent1"/>
        </a:buClr>
        <a:buFont typeface="Wingdings" pitchFamily="2" charset="2"/>
        <a:defRPr kumimoji="1" sz="2100">
          <a:solidFill>
            <a:srgbClr val="000000"/>
          </a:solidFill>
          <a:latin typeface="+mn-lt"/>
        </a:defRPr>
      </a:lvl7pPr>
      <a:lvl8pPr marL="3606800" indent="-417513" algn="l" defTabSz="987425" rtl="0" fontAlgn="base">
        <a:spcBef>
          <a:spcPct val="20000"/>
        </a:spcBef>
        <a:spcAft>
          <a:spcPct val="0"/>
        </a:spcAft>
        <a:buClr>
          <a:schemeClr val="accent1"/>
        </a:buClr>
        <a:buFont typeface="Wingdings" pitchFamily="2" charset="2"/>
        <a:defRPr kumimoji="1" sz="2100">
          <a:solidFill>
            <a:srgbClr val="000000"/>
          </a:solidFill>
          <a:latin typeface="+mn-lt"/>
        </a:defRPr>
      </a:lvl8pPr>
      <a:lvl9pPr marL="4064000" indent="-417513" algn="l" defTabSz="987425" rtl="0" fontAlgn="base">
        <a:spcBef>
          <a:spcPct val="20000"/>
        </a:spcBef>
        <a:spcAft>
          <a:spcPct val="0"/>
        </a:spcAft>
        <a:buClr>
          <a:schemeClr val="accent1"/>
        </a:buClr>
        <a:buFont typeface="Wingdings" pitchFamily="2" charset="2"/>
        <a:defRPr kumimoji="1" sz="2100">
          <a:solidFill>
            <a:srgbClr val="000000"/>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7452" y="1063926"/>
            <a:ext cx="8694539" cy="456890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grpSp>
        <p:nvGrpSpPr>
          <p:cNvPr id="13" name="グループ化 12"/>
          <p:cNvGrpSpPr/>
          <p:nvPr userDrawn="1"/>
        </p:nvGrpSpPr>
        <p:grpSpPr>
          <a:xfrm>
            <a:off x="-2805" y="0"/>
            <a:ext cx="10080625" cy="722457"/>
            <a:chOff x="272479" y="-1570223"/>
            <a:chExt cx="9361041" cy="687388"/>
          </a:xfrm>
        </p:grpSpPr>
        <p:sp>
          <p:nvSpPr>
            <p:cNvPr id="14" name="Rectangle 692"/>
            <p:cNvSpPr>
              <a:spLocks noChangeAspect="1" noChangeArrowheads="1"/>
            </p:cNvSpPr>
            <p:nvPr userDrawn="1"/>
          </p:nvSpPr>
          <p:spPr bwMode="auto">
            <a:xfrm>
              <a:off x="272480" y="-1530535"/>
              <a:ext cx="9361040" cy="647700"/>
            </a:xfrm>
            <a:prstGeom prst="rect">
              <a:avLst/>
            </a:prstGeom>
            <a:gradFill flip="none" rotWithShape="1">
              <a:gsLst>
                <a:gs pos="10000">
                  <a:srgbClr val="E4F4ED"/>
                </a:gs>
                <a:gs pos="0">
                  <a:srgbClr val="BFE6D4"/>
                </a:gs>
                <a:gs pos="100000">
                  <a:srgbClr val="FFFFFF"/>
                </a:gs>
              </a:gsLst>
              <a:lin ang="0" scaled="1"/>
              <a:tileRect/>
            </a:gradFill>
            <a:ln>
              <a:noFill/>
            </a:ln>
            <a:extLst/>
          </p:spPr>
          <p:txBody>
            <a:bodyPr wrap="none" lIns="0" tIns="0" rIns="0" bIns="0" anchor="ctr"/>
            <a:lstStyle>
              <a:lvl1pPr eaLnBrk="0" hangingPunct="0">
                <a:defRPr kumimoji="1" sz="1100">
                  <a:solidFill>
                    <a:srgbClr val="000000"/>
                  </a:solidFill>
                  <a:latin typeface="Arial" charset="0"/>
                  <a:ea typeface="ＭＳ Ｐゴシック" charset="-128"/>
                </a:defRPr>
              </a:lvl1pPr>
              <a:lvl2pPr marL="742950" indent="-285750" eaLnBrk="0" hangingPunct="0">
                <a:defRPr kumimoji="1" sz="1100">
                  <a:solidFill>
                    <a:srgbClr val="000000"/>
                  </a:solidFill>
                  <a:latin typeface="Arial" charset="0"/>
                  <a:ea typeface="ＭＳ Ｐゴシック" charset="-128"/>
                </a:defRPr>
              </a:lvl2pPr>
              <a:lvl3pPr marL="1143000" indent="-228600" eaLnBrk="0" hangingPunct="0">
                <a:defRPr kumimoji="1" sz="1100">
                  <a:solidFill>
                    <a:srgbClr val="000000"/>
                  </a:solidFill>
                  <a:latin typeface="Arial" charset="0"/>
                  <a:ea typeface="ＭＳ Ｐゴシック" charset="-128"/>
                </a:defRPr>
              </a:lvl3pPr>
              <a:lvl4pPr marL="1600200" indent="-228600" eaLnBrk="0" hangingPunct="0">
                <a:defRPr kumimoji="1" sz="1100">
                  <a:solidFill>
                    <a:srgbClr val="000000"/>
                  </a:solidFill>
                  <a:latin typeface="Arial" charset="0"/>
                  <a:ea typeface="ＭＳ Ｐゴシック" charset="-128"/>
                </a:defRPr>
              </a:lvl4pPr>
              <a:lvl5pPr marL="2057400" indent="-228600" eaLnBrk="0" hangingPunct="0">
                <a:defRPr kumimoji="1" sz="1100">
                  <a:solidFill>
                    <a:srgbClr val="000000"/>
                  </a:solidFill>
                  <a:latin typeface="Arial" charset="0"/>
                  <a:ea typeface="ＭＳ Ｐゴシック" charset="-128"/>
                </a:defRPr>
              </a:lvl5pPr>
              <a:lvl6pPr marL="2514600" indent="-228600" eaLnBrk="0" fontAlgn="base" hangingPunct="0">
                <a:spcBef>
                  <a:spcPct val="0"/>
                </a:spcBef>
                <a:spcAft>
                  <a:spcPct val="0"/>
                </a:spcAft>
                <a:defRPr kumimoji="1" sz="1100">
                  <a:solidFill>
                    <a:srgbClr val="000000"/>
                  </a:solidFill>
                  <a:latin typeface="Arial" charset="0"/>
                  <a:ea typeface="ＭＳ Ｐゴシック" charset="-128"/>
                </a:defRPr>
              </a:lvl6pPr>
              <a:lvl7pPr marL="2971800" indent="-228600" eaLnBrk="0" fontAlgn="base" hangingPunct="0">
                <a:spcBef>
                  <a:spcPct val="0"/>
                </a:spcBef>
                <a:spcAft>
                  <a:spcPct val="0"/>
                </a:spcAft>
                <a:defRPr kumimoji="1" sz="1100">
                  <a:solidFill>
                    <a:srgbClr val="000000"/>
                  </a:solidFill>
                  <a:latin typeface="Arial" charset="0"/>
                  <a:ea typeface="ＭＳ Ｐゴシック" charset="-128"/>
                </a:defRPr>
              </a:lvl7pPr>
              <a:lvl8pPr marL="3429000" indent="-228600" eaLnBrk="0" fontAlgn="base" hangingPunct="0">
                <a:spcBef>
                  <a:spcPct val="0"/>
                </a:spcBef>
                <a:spcAft>
                  <a:spcPct val="0"/>
                </a:spcAft>
                <a:defRPr kumimoji="1" sz="1100">
                  <a:solidFill>
                    <a:srgbClr val="000000"/>
                  </a:solidFill>
                  <a:latin typeface="Arial" charset="0"/>
                  <a:ea typeface="ＭＳ Ｐゴシック" charset="-128"/>
                </a:defRPr>
              </a:lvl8pPr>
              <a:lvl9pPr marL="3886200" indent="-228600" eaLnBrk="0" fontAlgn="base" hangingPunct="0">
                <a:spcBef>
                  <a:spcPct val="0"/>
                </a:spcBef>
                <a:spcAft>
                  <a:spcPct val="0"/>
                </a:spcAft>
                <a:defRPr kumimoji="1" sz="1100">
                  <a:solidFill>
                    <a:srgbClr val="000000"/>
                  </a:solidFill>
                  <a:latin typeface="Arial" charset="0"/>
                  <a:ea typeface="ＭＳ Ｐゴシック" charset="-128"/>
                </a:defRPr>
              </a:lvl9pPr>
            </a:lstStyle>
            <a:p>
              <a:pPr marL="0" marR="0" lvl="0" indent="0" algn="l" defTabSz="316657" rtl="0" eaLnBrk="1" fontAlgn="auto" latinLnBrk="0" hangingPunct="0">
                <a:lnSpc>
                  <a:spcPct val="100000"/>
                </a:lnSpc>
                <a:spcBef>
                  <a:spcPct val="50000"/>
                </a:spcBef>
                <a:spcAft>
                  <a:spcPts val="0"/>
                </a:spcAft>
                <a:buClrTx/>
                <a:buSzTx/>
                <a:buFontTx/>
                <a:buNone/>
                <a:tabLst/>
                <a:defRPr/>
              </a:pPr>
              <a:endParaRPr kumimoji="1" lang="ja-JP" altLang="en-US" sz="65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sp>
          <p:nvSpPr>
            <p:cNvPr id="15" name="Rectangle 663"/>
            <p:cNvSpPr>
              <a:spLocks noChangeArrowheads="1"/>
            </p:cNvSpPr>
            <p:nvPr userDrawn="1"/>
          </p:nvSpPr>
          <p:spPr bwMode="auto">
            <a:xfrm>
              <a:off x="272479" y="-1570223"/>
              <a:ext cx="9358436" cy="45719"/>
            </a:xfrm>
            <a:prstGeom prst="rect">
              <a:avLst/>
            </a:prstGeom>
            <a:gradFill rotWithShape="1">
              <a:gsLst>
                <a:gs pos="0">
                  <a:srgbClr val="009A53"/>
                </a:gs>
                <a:gs pos="100000">
                  <a:srgbClr val="73C8A1"/>
                </a:gs>
              </a:gsLst>
              <a:lin ang="0" scaled="1"/>
            </a:gradFill>
            <a:ln>
              <a:noFill/>
            </a:ln>
            <a:extLst/>
          </p:spPr>
          <p:txBody>
            <a:bodyPr wrap="none" lIns="0" tIns="0" rIns="0" bIns="0" anchor="ctr"/>
            <a:lstStyle>
              <a:lvl1pPr eaLnBrk="0" hangingPunct="0">
                <a:defRPr kumimoji="1" sz="1100">
                  <a:solidFill>
                    <a:srgbClr val="000000"/>
                  </a:solidFill>
                  <a:latin typeface="Arial" charset="0"/>
                  <a:ea typeface="ＭＳ Ｐゴシック" charset="-128"/>
                </a:defRPr>
              </a:lvl1pPr>
              <a:lvl2pPr marL="742950" indent="-285750" eaLnBrk="0" hangingPunct="0">
                <a:defRPr kumimoji="1" sz="1100">
                  <a:solidFill>
                    <a:srgbClr val="000000"/>
                  </a:solidFill>
                  <a:latin typeface="Arial" charset="0"/>
                  <a:ea typeface="ＭＳ Ｐゴシック" charset="-128"/>
                </a:defRPr>
              </a:lvl2pPr>
              <a:lvl3pPr marL="1143000" indent="-228600" eaLnBrk="0" hangingPunct="0">
                <a:defRPr kumimoji="1" sz="1100">
                  <a:solidFill>
                    <a:srgbClr val="000000"/>
                  </a:solidFill>
                  <a:latin typeface="Arial" charset="0"/>
                  <a:ea typeface="ＭＳ Ｐゴシック" charset="-128"/>
                </a:defRPr>
              </a:lvl3pPr>
              <a:lvl4pPr marL="1600200" indent="-228600" eaLnBrk="0" hangingPunct="0">
                <a:defRPr kumimoji="1" sz="1100">
                  <a:solidFill>
                    <a:srgbClr val="000000"/>
                  </a:solidFill>
                  <a:latin typeface="Arial" charset="0"/>
                  <a:ea typeface="ＭＳ Ｐゴシック" charset="-128"/>
                </a:defRPr>
              </a:lvl4pPr>
              <a:lvl5pPr marL="2057400" indent="-228600" eaLnBrk="0" hangingPunct="0">
                <a:defRPr kumimoji="1" sz="1100">
                  <a:solidFill>
                    <a:srgbClr val="000000"/>
                  </a:solidFill>
                  <a:latin typeface="Arial" charset="0"/>
                  <a:ea typeface="ＭＳ Ｐゴシック" charset="-128"/>
                </a:defRPr>
              </a:lvl5pPr>
              <a:lvl6pPr marL="2514600" indent="-228600" eaLnBrk="0" fontAlgn="base" hangingPunct="0">
                <a:spcBef>
                  <a:spcPct val="0"/>
                </a:spcBef>
                <a:spcAft>
                  <a:spcPct val="0"/>
                </a:spcAft>
                <a:defRPr kumimoji="1" sz="1100">
                  <a:solidFill>
                    <a:srgbClr val="000000"/>
                  </a:solidFill>
                  <a:latin typeface="Arial" charset="0"/>
                  <a:ea typeface="ＭＳ Ｐゴシック" charset="-128"/>
                </a:defRPr>
              </a:lvl6pPr>
              <a:lvl7pPr marL="2971800" indent="-228600" eaLnBrk="0" fontAlgn="base" hangingPunct="0">
                <a:spcBef>
                  <a:spcPct val="0"/>
                </a:spcBef>
                <a:spcAft>
                  <a:spcPct val="0"/>
                </a:spcAft>
                <a:defRPr kumimoji="1" sz="1100">
                  <a:solidFill>
                    <a:srgbClr val="000000"/>
                  </a:solidFill>
                  <a:latin typeface="Arial" charset="0"/>
                  <a:ea typeface="ＭＳ Ｐゴシック" charset="-128"/>
                </a:defRPr>
              </a:lvl7pPr>
              <a:lvl8pPr marL="3429000" indent="-228600" eaLnBrk="0" fontAlgn="base" hangingPunct="0">
                <a:spcBef>
                  <a:spcPct val="0"/>
                </a:spcBef>
                <a:spcAft>
                  <a:spcPct val="0"/>
                </a:spcAft>
                <a:defRPr kumimoji="1" sz="1100">
                  <a:solidFill>
                    <a:srgbClr val="000000"/>
                  </a:solidFill>
                  <a:latin typeface="Arial" charset="0"/>
                  <a:ea typeface="ＭＳ Ｐゴシック" charset="-128"/>
                </a:defRPr>
              </a:lvl8pPr>
              <a:lvl9pPr marL="3886200" indent="-228600" eaLnBrk="0" fontAlgn="base" hangingPunct="0">
                <a:spcBef>
                  <a:spcPct val="0"/>
                </a:spcBef>
                <a:spcAft>
                  <a:spcPct val="0"/>
                </a:spcAft>
                <a:defRPr kumimoji="1" sz="1100">
                  <a:solidFill>
                    <a:srgbClr val="000000"/>
                  </a:solidFill>
                  <a:latin typeface="Arial" charset="0"/>
                  <a:ea typeface="ＭＳ Ｐゴシック" charset="-128"/>
                </a:defRPr>
              </a:lvl9pPr>
            </a:lstStyle>
            <a:p>
              <a:pPr marL="0" marR="0" lvl="0" indent="0" algn="l" defTabSz="316657" rtl="0" eaLnBrk="1" fontAlgn="auto" latinLnBrk="0" hangingPunct="0">
                <a:lnSpc>
                  <a:spcPct val="100000"/>
                </a:lnSpc>
                <a:spcBef>
                  <a:spcPct val="50000"/>
                </a:spcBef>
                <a:spcAft>
                  <a:spcPts val="0"/>
                </a:spcAft>
                <a:buClrTx/>
                <a:buSzTx/>
                <a:buFontTx/>
                <a:buNone/>
                <a:tabLst/>
                <a:defRPr/>
              </a:pPr>
              <a:endParaRPr kumimoji="1" lang="ja-JP" altLang="en-US" sz="650" b="0" i="0" u="none" strike="noStrike" kern="1200" cap="none" spc="0" normalizeH="0" baseline="0" noProof="0" smtClean="0">
                <a:ln>
                  <a:noFill/>
                </a:ln>
                <a:solidFill>
                  <a:srgbClr val="000000"/>
                </a:solidFill>
                <a:effectLst/>
                <a:uLnTx/>
                <a:uFillTx/>
                <a:latin typeface="Arial" charset="0"/>
                <a:ea typeface="ＭＳ Ｐゴシック" charset="-128"/>
                <a:cs typeface="+mn-cs"/>
              </a:endParaRPr>
            </a:p>
          </p:txBody>
        </p:sp>
      </p:grpSp>
      <p:sp>
        <p:nvSpPr>
          <p:cNvPr id="2" name="Title Placeholder 1"/>
          <p:cNvSpPr>
            <a:spLocks noGrp="1"/>
          </p:cNvSpPr>
          <p:nvPr>
            <p:ph type="title"/>
          </p:nvPr>
        </p:nvSpPr>
        <p:spPr>
          <a:xfrm>
            <a:off x="431800" y="234701"/>
            <a:ext cx="6552728" cy="642575"/>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10" name="スライド番号プレースホルダー 4"/>
          <p:cNvSpPr>
            <a:spLocks noGrp="1"/>
          </p:cNvSpPr>
          <p:nvPr>
            <p:ph type="sldNum" sz="quarter" idx="4"/>
          </p:nvPr>
        </p:nvSpPr>
        <p:spPr>
          <a:xfrm>
            <a:off x="8424688" y="6625290"/>
            <a:ext cx="2266820" cy="383740"/>
          </a:xfrm>
          <a:prstGeom prst="rect">
            <a:avLst/>
          </a:prstGeom>
        </p:spPr>
        <p:txBody>
          <a:bodyPr anchor="ctr"/>
          <a:lstStyle>
            <a:lvl1pPr algn="ctr">
              <a:defRPr sz="831"/>
            </a:lvl1pPr>
          </a:lstStyle>
          <a:p>
            <a:fld id="{53052AB3-3C55-48CE-BBB6-3540072A6268}" type="slidenum">
              <a:rPr kumimoji="1" lang="ja-JP" altLang="en-US" smtClean="0"/>
              <a:pPr/>
              <a:t>‹#›</a:t>
            </a:fld>
            <a:endParaRPr kumimoji="1" lang="ja-JP" altLang="en-US" dirty="0"/>
          </a:p>
        </p:txBody>
      </p:sp>
    </p:spTree>
    <p:extLst>
      <p:ext uri="{BB962C8B-B14F-4D97-AF65-F5344CB8AC3E}">
        <p14:creationId xmlns:p14="http://schemas.microsoft.com/office/powerpoint/2010/main" val="4253157527"/>
      </p:ext>
    </p:extLst>
  </p:cSld>
  <p:clrMap bg1="lt1" tx1="dk1" bg2="lt2" tx2="dk2" accent1="accent1" accent2="accent2" accent3="accent3" accent4="accent4" accent5="accent5" accent6="accent6" hlink="hlink" folHlink="folHlink"/>
  <p:sldLayoutIdLst>
    <p:sldLayoutId id="2147488068" r:id="rId1"/>
  </p:sldLayoutIdLst>
  <p:timing>
    <p:tnLst>
      <p:par>
        <p:cTn id="1" dur="indefinite" restart="never" nodeType="tmRoot"/>
      </p:par>
    </p:tnLst>
  </p:timing>
  <p:hf hdr="0" ftr="0" dt="0"/>
  <p:txStyles>
    <p:title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125776" indent="-125776" algn="l" defTabSz="503104" rtl="0" eaLnBrk="1" latinLnBrk="0" hangingPunct="1">
        <a:lnSpc>
          <a:spcPct val="90000"/>
        </a:lnSpc>
        <a:spcBef>
          <a:spcPts val="550"/>
        </a:spcBef>
        <a:buFont typeface="Arial" panose="020B0604020202020204" pitchFamily="34" charset="0"/>
        <a:buChar char="•"/>
        <a:defRPr kumimoji="1" sz="1540" kern="1200">
          <a:solidFill>
            <a:schemeClr val="tx1"/>
          </a:solidFill>
          <a:latin typeface="メイリオ" panose="020B0604030504040204" pitchFamily="50" charset="-128"/>
          <a:ea typeface="メイリオ" panose="020B0604030504040204" pitchFamily="50" charset="-128"/>
          <a:cs typeface="+mn-cs"/>
        </a:defRPr>
      </a:lvl1pPr>
      <a:lvl2pPr marL="377328" indent="-125776" algn="l" defTabSz="503104" rtl="0" eaLnBrk="1" latinLnBrk="0" hangingPunct="1">
        <a:lnSpc>
          <a:spcPct val="90000"/>
        </a:lnSpc>
        <a:spcBef>
          <a:spcPts val="275"/>
        </a:spcBef>
        <a:buFont typeface="Arial" panose="020B0604020202020204" pitchFamily="34" charset="0"/>
        <a:buChar char="•"/>
        <a:defRPr kumimoji="1" sz="1321" kern="1200">
          <a:solidFill>
            <a:schemeClr val="tx1"/>
          </a:solidFill>
          <a:latin typeface="メイリオ" panose="020B0604030504040204" pitchFamily="50" charset="-128"/>
          <a:ea typeface="メイリオ" panose="020B0604030504040204" pitchFamily="50" charset="-128"/>
          <a:cs typeface="+mn-cs"/>
        </a:defRPr>
      </a:lvl2pPr>
      <a:lvl3pPr marL="628880" indent="-125776" algn="l" defTabSz="503104" rtl="0" eaLnBrk="1" latinLnBrk="0" hangingPunct="1">
        <a:lnSpc>
          <a:spcPct val="90000"/>
        </a:lnSpc>
        <a:spcBef>
          <a:spcPts val="275"/>
        </a:spcBef>
        <a:buFont typeface="Arial" panose="020B0604020202020204" pitchFamily="34" charset="0"/>
        <a:buChar char="•"/>
        <a:defRPr kumimoji="1" sz="1101" kern="1200">
          <a:solidFill>
            <a:schemeClr val="tx1"/>
          </a:solidFill>
          <a:latin typeface="メイリオ" panose="020B0604030504040204" pitchFamily="50" charset="-128"/>
          <a:ea typeface="メイリオ" panose="020B0604030504040204" pitchFamily="50" charset="-128"/>
          <a:cs typeface="+mn-cs"/>
        </a:defRPr>
      </a:lvl3pPr>
      <a:lvl4pPr marL="880432" indent="-125776" algn="l" defTabSz="503104" rtl="0" eaLnBrk="1" latinLnBrk="0" hangingPunct="1">
        <a:lnSpc>
          <a:spcPct val="90000"/>
        </a:lnSpc>
        <a:spcBef>
          <a:spcPts val="275"/>
        </a:spcBef>
        <a:buFont typeface="Arial" panose="020B0604020202020204" pitchFamily="34" charset="0"/>
        <a:buChar char="•"/>
        <a:defRPr kumimoji="1" sz="990" kern="1200">
          <a:solidFill>
            <a:schemeClr val="tx1"/>
          </a:solidFill>
          <a:latin typeface="メイリオ" panose="020B0604030504040204" pitchFamily="50" charset="-128"/>
          <a:ea typeface="メイリオ" panose="020B0604030504040204" pitchFamily="50" charset="-128"/>
          <a:cs typeface="+mn-cs"/>
        </a:defRPr>
      </a:lvl4pPr>
      <a:lvl5pPr marL="1131985" indent="-125776" algn="l" defTabSz="503104" rtl="0" eaLnBrk="1" latinLnBrk="0" hangingPunct="1">
        <a:lnSpc>
          <a:spcPct val="90000"/>
        </a:lnSpc>
        <a:spcBef>
          <a:spcPts val="275"/>
        </a:spcBef>
        <a:buFont typeface="Arial" panose="020B0604020202020204" pitchFamily="34" charset="0"/>
        <a:buChar char="•"/>
        <a:defRPr kumimoji="1" sz="990" kern="1200">
          <a:solidFill>
            <a:schemeClr val="tx1"/>
          </a:solidFill>
          <a:latin typeface="メイリオ" panose="020B0604030504040204" pitchFamily="50" charset="-128"/>
          <a:ea typeface="メイリオ" panose="020B0604030504040204" pitchFamily="50" charset="-128"/>
          <a:cs typeface="+mn-cs"/>
        </a:defRPr>
      </a:lvl5pPr>
      <a:lvl6pPr marL="1383536" indent="-125776" algn="l" defTabSz="503104" rtl="0" eaLnBrk="1" latinLnBrk="0" hangingPunct="1">
        <a:lnSpc>
          <a:spcPct val="90000"/>
        </a:lnSpc>
        <a:spcBef>
          <a:spcPts val="275"/>
        </a:spcBef>
        <a:buFont typeface="Arial" panose="020B0604020202020204" pitchFamily="34" charset="0"/>
        <a:buChar char="•"/>
        <a:defRPr kumimoji="1" sz="990" kern="1200">
          <a:solidFill>
            <a:schemeClr val="tx1"/>
          </a:solidFill>
          <a:latin typeface="+mn-lt"/>
          <a:ea typeface="+mn-ea"/>
          <a:cs typeface="+mn-cs"/>
        </a:defRPr>
      </a:lvl6pPr>
      <a:lvl7pPr marL="1635089" indent="-125776" algn="l" defTabSz="503104" rtl="0" eaLnBrk="1" latinLnBrk="0" hangingPunct="1">
        <a:lnSpc>
          <a:spcPct val="90000"/>
        </a:lnSpc>
        <a:spcBef>
          <a:spcPts val="275"/>
        </a:spcBef>
        <a:buFont typeface="Arial" panose="020B0604020202020204" pitchFamily="34" charset="0"/>
        <a:buChar char="•"/>
        <a:defRPr kumimoji="1" sz="990" kern="1200">
          <a:solidFill>
            <a:schemeClr val="tx1"/>
          </a:solidFill>
          <a:latin typeface="+mn-lt"/>
          <a:ea typeface="+mn-ea"/>
          <a:cs typeface="+mn-cs"/>
        </a:defRPr>
      </a:lvl7pPr>
      <a:lvl8pPr marL="1886641" indent="-125776" algn="l" defTabSz="503104" rtl="0" eaLnBrk="1" latinLnBrk="0" hangingPunct="1">
        <a:lnSpc>
          <a:spcPct val="90000"/>
        </a:lnSpc>
        <a:spcBef>
          <a:spcPts val="275"/>
        </a:spcBef>
        <a:buFont typeface="Arial" panose="020B0604020202020204" pitchFamily="34" charset="0"/>
        <a:buChar char="•"/>
        <a:defRPr kumimoji="1" sz="990" kern="1200">
          <a:solidFill>
            <a:schemeClr val="tx1"/>
          </a:solidFill>
          <a:latin typeface="+mn-lt"/>
          <a:ea typeface="+mn-ea"/>
          <a:cs typeface="+mn-cs"/>
        </a:defRPr>
      </a:lvl8pPr>
      <a:lvl9pPr marL="2138193" indent="-125776" algn="l" defTabSz="503104" rtl="0" eaLnBrk="1" latinLnBrk="0" hangingPunct="1">
        <a:lnSpc>
          <a:spcPct val="90000"/>
        </a:lnSpc>
        <a:spcBef>
          <a:spcPts val="275"/>
        </a:spcBef>
        <a:buFont typeface="Arial" panose="020B0604020202020204" pitchFamily="34" charset="0"/>
        <a:buChar char="•"/>
        <a:defRPr kumimoji="1" sz="990" kern="1200">
          <a:solidFill>
            <a:schemeClr val="tx1"/>
          </a:solidFill>
          <a:latin typeface="+mn-lt"/>
          <a:ea typeface="+mn-ea"/>
          <a:cs typeface="+mn-cs"/>
        </a:defRPr>
      </a:lvl9pPr>
    </p:bodyStyle>
    <p:otherStyle>
      <a:defPPr>
        <a:defRPr lang="en-US"/>
      </a:defPPr>
      <a:lvl1pPr marL="0" algn="l" defTabSz="503104" rtl="0" eaLnBrk="1" latinLnBrk="0" hangingPunct="1">
        <a:defRPr kumimoji="1" sz="990" kern="1200">
          <a:solidFill>
            <a:schemeClr val="tx1"/>
          </a:solidFill>
          <a:latin typeface="+mn-lt"/>
          <a:ea typeface="+mn-ea"/>
          <a:cs typeface="+mn-cs"/>
        </a:defRPr>
      </a:lvl1pPr>
      <a:lvl2pPr marL="251552" algn="l" defTabSz="503104" rtl="0" eaLnBrk="1" latinLnBrk="0" hangingPunct="1">
        <a:defRPr kumimoji="1" sz="990" kern="1200">
          <a:solidFill>
            <a:schemeClr val="tx1"/>
          </a:solidFill>
          <a:latin typeface="+mn-lt"/>
          <a:ea typeface="+mn-ea"/>
          <a:cs typeface="+mn-cs"/>
        </a:defRPr>
      </a:lvl2pPr>
      <a:lvl3pPr marL="503104" algn="l" defTabSz="503104" rtl="0" eaLnBrk="1" latinLnBrk="0" hangingPunct="1">
        <a:defRPr kumimoji="1" sz="990" kern="1200">
          <a:solidFill>
            <a:schemeClr val="tx1"/>
          </a:solidFill>
          <a:latin typeface="+mn-lt"/>
          <a:ea typeface="+mn-ea"/>
          <a:cs typeface="+mn-cs"/>
        </a:defRPr>
      </a:lvl3pPr>
      <a:lvl4pPr marL="754656" algn="l" defTabSz="503104" rtl="0" eaLnBrk="1" latinLnBrk="0" hangingPunct="1">
        <a:defRPr kumimoji="1" sz="990" kern="1200">
          <a:solidFill>
            <a:schemeClr val="tx1"/>
          </a:solidFill>
          <a:latin typeface="+mn-lt"/>
          <a:ea typeface="+mn-ea"/>
          <a:cs typeface="+mn-cs"/>
        </a:defRPr>
      </a:lvl4pPr>
      <a:lvl5pPr marL="1006209" algn="l" defTabSz="503104" rtl="0" eaLnBrk="1" latinLnBrk="0" hangingPunct="1">
        <a:defRPr kumimoji="1" sz="990" kern="1200">
          <a:solidFill>
            <a:schemeClr val="tx1"/>
          </a:solidFill>
          <a:latin typeface="+mn-lt"/>
          <a:ea typeface="+mn-ea"/>
          <a:cs typeface="+mn-cs"/>
        </a:defRPr>
      </a:lvl5pPr>
      <a:lvl6pPr marL="1257760" algn="l" defTabSz="503104" rtl="0" eaLnBrk="1" latinLnBrk="0" hangingPunct="1">
        <a:defRPr kumimoji="1" sz="990" kern="1200">
          <a:solidFill>
            <a:schemeClr val="tx1"/>
          </a:solidFill>
          <a:latin typeface="+mn-lt"/>
          <a:ea typeface="+mn-ea"/>
          <a:cs typeface="+mn-cs"/>
        </a:defRPr>
      </a:lvl6pPr>
      <a:lvl7pPr marL="1509313" algn="l" defTabSz="503104" rtl="0" eaLnBrk="1" latinLnBrk="0" hangingPunct="1">
        <a:defRPr kumimoji="1" sz="990" kern="1200">
          <a:solidFill>
            <a:schemeClr val="tx1"/>
          </a:solidFill>
          <a:latin typeface="+mn-lt"/>
          <a:ea typeface="+mn-ea"/>
          <a:cs typeface="+mn-cs"/>
        </a:defRPr>
      </a:lvl7pPr>
      <a:lvl8pPr marL="1760865" algn="l" defTabSz="503104" rtl="0" eaLnBrk="1" latinLnBrk="0" hangingPunct="1">
        <a:defRPr kumimoji="1" sz="990" kern="1200">
          <a:solidFill>
            <a:schemeClr val="tx1"/>
          </a:solidFill>
          <a:latin typeface="+mn-lt"/>
          <a:ea typeface="+mn-ea"/>
          <a:cs typeface="+mn-cs"/>
        </a:defRPr>
      </a:lvl8pPr>
      <a:lvl9pPr marL="2012416" algn="l" defTabSz="503104" rtl="0" eaLnBrk="1" latinLnBrk="0" hangingPunct="1">
        <a:defRPr kumimoji="1" sz="9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825" y="288925"/>
            <a:ext cx="9072563" cy="12001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04825" y="1679575"/>
            <a:ext cx="9072563" cy="4752975"/>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04825" y="6673850"/>
            <a:ext cx="2351088"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942EE461-77F4-460F-A5B4-D850DBB6D9CF}" type="datetimeFigureOut">
              <a:rPr kumimoji="1" lang="ja-JP" altLang="en-US" smtClean="0"/>
              <a:t>2022/3/8</a:t>
            </a:fld>
            <a:endParaRPr kumimoji="1" lang="ja-JP" altLang="en-US"/>
          </a:p>
        </p:txBody>
      </p:sp>
      <p:sp>
        <p:nvSpPr>
          <p:cNvPr id="5" name="フッター プレースホルダー 4"/>
          <p:cNvSpPr>
            <a:spLocks noGrp="1"/>
          </p:cNvSpPr>
          <p:nvPr>
            <p:ph type="ftr" sz="quarter" idx="3"/>
          </p:nvPr>
        </p:nvSpPr>
        <p:spPr>
          <a:xfrm>
            <a:off x="3444875" y="6673850"/>
            <a:ext cx="319087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24713" y="6673850"/>
            <a:ext cx="235267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6995CA4E-C453-4B2A-82BD-EA8B878309A8}" type="slidenum">
              <a:rPr kumimoji="1" lang="ja-JP" altLang="en-US" smtClean="0"/>
              <a:t>‹#›</a:t>
            </a:fld>
            <a:endParaRPr kumimoji="1" lang="ja-JP" altLang="en-US"/>
          </a:p>
        </p:txBody>
      </p:sp>
    </p:spTree>
    <p:extLst>
      <p:ext uri="{BB962C8B-B14F-4D97-AF65-F5344CB8AC3E}">
        <p14:creationId xmlns:p14="http://schemas.microsoft.com/office/powerpoint/2010/main" val="121311988"/>
      </p:ext>
    </p:extLst>
  </p:cSld>
  <p:clrMap bg1="lt1" tx1="dk1" bg2="lt2" tx2="dk2" accent1="accent1" accent2="accent2" accent3="accent3" accent4="accent4" accent5="accent5" accent6="accent6" hlink="hlink" folHlink="folHlink"/>
  <p:sldLayoutIdLst>
    <p:sldLayoutId id="2147488055" r:id="rId1"/>
    <p:sldLayoutId id="2147488056" r:id="rId2"/>
    <p:sldLayoutId id="2147488057" r:id="rId3"/>
    <p:sldLayoutId id="2147488058" r:id="rId4"/>
    <p:sldLayoutId id="2147488059" r:id="rId5"/>
    <p:sldLayoutId id="2147488060" r:id="rId6"/>
    <p:sldLayoutId id="2147488061" r:id="rId7"/>
    <p:sldLayoutId id="2147488062" r:id="rId8"/>
    <p:sldLayoutId id="2147488063" r:id="rId9"/>
    <p:sldLayoutId id="2147488064" r:id="rId10"/>
    <p:sldLayoutId id="214748806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504825" y="288925"/>
            <a:ext cx="9072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504825" y="1679575"/>
            <a:ext cx="90725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04825" y="6673850"/>
            <a:ext cx="2351088" cy="384175"/>
          </a:xfrm>
          <a:prstGeom prst="rect">
            <a:avLst/>
          </a:prstGeom>
        </p:spPr>
        <p:txBody>
          <a:bodyPr vert="horz" lIns="91440" tIns="45720" rIns="91440" bIns="45720" rtlCol="0" anchor="ctr"/>
          <a:lstStyle>
            <a:lvl1pPr algn="l">
              <a:defRPr kumimoji="1" sz="1200">
                <a:solidFill>
                  <a:schemeClr val="tx1">
                    <a:tint val="75000"/>
                  </a:schemeClr>
                </a:solidFill>
                <a:latin typeface="Arial" charset="0"/>
                <a:ea typeface="ＭＳ Ｐゴシック" pitchFamily="50" charset="-128"/>
              </a:defRPr>
            </a:lvl1pPr>
          </a:lstStyle>
          <a:p>
            <a:pPr>
              <a:defRPr/>
            </a:pPr>
            <a:fld id="{84372669-E4C3-40E2-B9B1-248F8654FA62}" type="datetimeFigureOut">
              <a:rPr lang="ja-JP" altLang="en-US"/>
              <a:pPr>
                <a:defRPr/>
              </a:pPr>
              <a:t>2022/3/8</a:t>
            </a:fld>
            <a:endParaRPr lang="ja-JP" altLang="en-US"/>
          </a:p>
        </p:txBody>
      </p:sp>
      <p:sp>
        <p:nvSpPr>
          <p:cNvPr id="5" name="フッター プレースホルダー 4"/>
          <p:cNvSpPr>
            <a:spLocks noGrp="1"/>
          </p:cNvSpPr>
          <p:nvPr>
            <p:ph type="ftr" sz="quarter" idx="3"/>
          </p:nvPr>
        </p:nvSpPr>
        <p:spPr>
          <a:xfrm>
            <a:off x="3444875" y="6673850"/>
            <a:ext cx="3190875" cy="384175"/>
          </a:xfrm>
          <a:prstGeom prst="rect">
            <a:avLst/>
          </a:prstGeom>
        </p:spPr>
        <p:txBody>
          <a:bodyPr vert="horz" lIns="91440" tIns="45720" rIns="91440" bIns="45720" rtlCol="0" anchor="ctr"/>
          <a:lstStyle>
            <a:lvl1pPr algn="ctr">
              <a:defRPr kumimoji="1" sz="1200">
                <a:solidFill>
                  <a:schemeClr val="tx1">
                    <a:tint val="75000"/>
                  </a:schemeClr>
                </a:solidFill>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7224713" y="6673850"/>
            <a:ext cx="2352675" cy="384175"/>
          </a:xfrm>
          <a:prstGeom prst="rect">
            <a:avLst/>
          </a:prstGeom>
        </p:spPr>
        <p:txBody>
          <a:bodyPr vert="horz" lIns="91440" tIns="45720" rIns="91440" bIns="45720" rtlCol="0" anchor="ctr"/>
          <a:lstStyle>
            <a:lvl1pPr algn="r">
              <a:defRPr kumimoji="1" sz="1200">
                <a:solidFill>
                  <a:schemeClr val="tx1">
                    <a:tint val="75000"/>
                  </a:schemeClr>
                </a:solidFill>
                <a:latin typeface="Arial" charset="0"/>
                <a:ea typeface="ＭＳ Ｐゴシック" pitchFamily="50" charset="-128"/>
              </a:defRPr>
            </a:lvl1pPr>
          </a:lstStyle>
          <a:p>
            <a:pPr>
              <a:defRPr/>
            </a:pPr>
            <a:fld id="{61E7909C-463C-4F3A-9025-DF91D4B67F6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040" r:id="rId1"/>
    <p:sldLayoutId id="2147488041" r:id="rId2"/>
    <p:sldLayoutId id="2147488042" r:id="rId3"/>
    <p:sldLayoutId id="2147488043" r:id="rId4"/>
    <p:sldLayoutId id="2147488044" r:id="rId5"/>
    <p:sldLayoutId id="2147488045" r:id="rId6"/>
    <p:sldLayoutId id="2147488046" r:id="rId7"/>
    <p:sldLayoutId id="2147488047" r:id="rId8"/>
    <p:sldLayoutId id="2147488048" r:id="rId9"/>
    <p:sldLayoutId id="2147488049" r:id="rId10"/>
    <p:sldLayoutId id="2147488050"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2022500" y="1330429"/>
            <a:ext cx="5904656" cy="1718331"/>
          </a:xfrm>
        </p:spPr>
        <p:txBody>
          <a:bodyPr lIns="0" tIns="0" rIns="0" bIns="0" anchor="ctr" anchorCtr="0"/>
          <a:lstStyle/>
          <a:p>
            <a:pPr algn="ctr" defTabSz="987461" eaLnBrk="1" fontAlgn="auto" hangingPunct="1">
              <a:spcAft>
                <a:spcPts val="0"/>
              </a:spcAft>
              <a:defRPr/>
            </a:pPr>
            <a:r>
              <a:rPr lang="ja-JP" altLang="en-US" sz="4800" b="0" dirty="0" smtClean="0">
                <a:latin typeface="メイリオ" panose="020B0604030504040204" pitchFamily="50" charset="-128"/>
                <a:ea typeface="メイリオ" panose="020B0604030504040204" pitchFamily="50" charset="-128"/>
              </a:rPr>
              <a:t>中期経営計画</a:t>
            </a:r>
            <a:r>
              <a:rPr lang="en-US" altLang="ja-JP" sz="4800" b="0" dirty="0" smtClean="0">
                <a:latin typeface="メイリオ" panose="020B0604030504040204" pitchFamily="50" charset="-128"/>
                <a:ea typeface="メイリオ" panose="020B0604030504040204" pitchFamily="50" charset="-128"/>
              </a:rPr>
              <a:t/>
            </a:r>
            <a:br>
              <a:rPr lang="en-US" altLang="ja-JP" sz="4800" b="0" dirty="0" smtClean="0">
                <a:latin typeface="メイリオ" panose="020B0604030504040204" pitchFamily="50" charset="-128"/>
                <a:ea typeface="メイリオ" panose="020B0604030504040204" pitchFamily="50" charset="-128"/>
              </a:rPr>
            </a:br>
            <a:r>
              <a:rPr lang="ja-JP" altLang="en-US" sz="3600" b="0" dirty="0" smtClean="0">
                <a:latin typeface="メイリオ" panose="020B0604030504040204" pitchFamily="50" charset="-128"/>
                <a:ea typeface="メイリオ" panose="020B0604030504040204" pitchFamily="50" charset="-128"/>
              </a:rPr>
              <a:t>（令和</a:t>
            </a:r>
            <a:r>
              <a:rPr lang="en-US" altLang="ja-JP" sz="3600" b="0" dirty="0" smtClean="0">
                <a:latin typeface="メイリオ" panose="020B0604030504040204" pitchFamily="50" charset="-128"/>
                <a:ea typeface="メイリオ" panose="020B0604030504040204" pitchFamily="50" charset="-128"/>
              </a:rPr>
              <a:t>4</a:t>
            </a:r>
            <a:r>
              <a:rPr lang="ja-JP" altLang="en-US" sz="3600" b="0" dirty="0" smtClean="0">
                <a:latin typeface="メイリオ" panose="020B0604030504040204" pitchFamily="50" charset="-128"/>
                <a:ea typeface="メイリオ" panose="020B0604030504040204" pitchFamily="50" charset="-128"/>
              </a:rPr>
              <a:t>年度～令和</a:t>
            </a:r>
            <a:r>
              <a:rPr lang="en-US" altLang="ja-JP" sz="3600" b="0" dirty="0" smtClean="0">
                <a:latin typeface="メイリオ" panose="020B0604030504040204" pitchFamily="50" charset="-128"/>
                <a:ea typeface="メイリオ" panose="020B0604030504040204" pitchFamily="50" charset="-128"/>
              </a:rPr>
              <a:t>13</a:t>
            </a:r>
            <a:r>
              <a:rPr lang="ja-JP" altLang="en-US" sz="3600" b="0" dirty="0" smtClean="0">
                <a:latin typeface="メイリオ" panose="020B0604030504040204" pitchFamily="50" charset="-128"/>
                <a:ea typeface="メイリオ" panose="020B0604030504040204" pitchFamily="50" charset="-128"/>
              </a:rPr>
              <a:t>年度）</a:t>
            </a:r>
            <a:endParaRPr lang="ja-JP" altLang="en-US" sz="3600" b="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472" y="5671602"/>
            <a:ext cx="3646646" cy="911018"/>
          </a:xfrm>
          <a:prstGeom prst="rect">
            <a:avLst/>
          </a:prstGeom>
        </p:spPr>
      </p:pic>
      <p:sp>
        <p:nvSpPr>
          <p:cNvPr id="12" name="Rectangle 2"/>
          <p:cNvSpPr txBox="1">
            <a:spLocks noChangeArrowheads="1"/>
          </p:cNvSpPr>
          <p:nvPr/>
        </p:nvSpPr>
        <p:spPr bwMode="auto">
          <a:xfrm>
            <a:off x="3288593" y="3109418"/>
            <a:ext cx="3372470" cy="101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algn="ctr" defTabSz="987461" eaLnBrk="1" fontAlgn="auto" hangingPunct="1">
              <a:lnSpc>
                <a:spcPct val="100000"/>
              </a:lnSpc>
              <a:spcAft>
                <a:spcPts val="0"/>
              </a:spcAft>
              <a:defRPr/>
            </a:pPr>
            <a:r>
              <a:rPr lang="ja-JP" altLang="en-US" sz="4000" b="0" kern="0" dirty="0" smtClean="0">
                <a:latin typeface="メイリオ" panose="020B0604030504040204" pitchFamily="50" charset="-128"/>
                <a:ea typeface="メイリオ" panose="020B0604030504040204" pitchFamily="50" charset="-128"/>
              </a:rPr>
              <a:t>（案）</a:t>
            </a:r>
            <a:endParaRPr lang="ja-JP" altLang="en-US" sz="4000" b="0" kern="0" dirty="0">
              <a:latin typeface="メイリオ" panose="020B0604030504040204" pitchFamily="50" charset="-128"/>
              <a:ea typeface="メイリオ" panose="020B0604030504040204" pitchFamily="50" charset="-128"/>
            </a:endParaRPr>
          </a:p>
        </p:txBody>
      </p:sp>
      <p:sp>
        <p:nvSpPr>
          <p:cNvPr id="6" name="Rectangle 4"/>
          <p:cNvSpPr>
            <a:spLocks noChangeArrowheads="1"/>
          </p:cNvSpPr>
          <p:nvPr/>
        </p:nvSpPr>
        <p:spPr bwMode="auto">
          <a:xfrm>
            <a:off x="3290006" y="4824586"/>
            <a:ext cx="341797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8710" tIns="49355" rIns="98710" bIns="49355" anchor="ctr"/>
          <a:lstStyle>
            <a:lvl1pPr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eaLnBrk="1" fontAlgn="base" hangingPunct="1">
              <a:lnSpc>
                <a:spcPct val="100000"/>
              </a:lnSpc>
            </a:pPr>
            <a:r>
              <a:rPr kumimoji="1" lang="ja-JP" altLang="en-US" sz="2800" dirty="0">
                <a:latin typeface="メイリオ" panose="020B0604030504040204" pitchFamily="50" charset="-128"/>
                <a:ea typeface="メイリオ" panose="020B0604030504040204" pitchFamily="50" charset="-128"/>
              </a:rPr>
              <a:t>令和</a:t>
            </a:r>
            <a:r>
              <a:rPr kumimoji="1" lang="en-US" altLang="ja-JP" sz="2800" dirty="0" smtClean="0">
                <a:latin typeface="メイリオ" panose="020B0604030504040204" pitchFamily="50" charset="-128"/>
                <a:ea typeface="メイリオ" panose="020B0604030504040204" pitchFamily="50" charset="-128"/>
              </a:rPr>
              <a:t>4</a:t>
            </a:r>
            <a:r>
              <a:rPr kumimoji="1" lang="ja-JP" altLang="en-US" sz="2800" dirty="0" smtClean="0">
                <a:latin typeface="メイリオ" panose="020B0604030504040204" pitchFamily="50" charset="-128"/>
                <a:ea typeface="メイリオ" panose="020B0604030504040204" pitchFamily="50" charset="-128"/>
              </a:rPr>
              <a:t>年　月 </a:t>
            </a:r>
            <a:endParaRPr kumimoji="1" lang="ja-JP" altLang="en-US" sz="28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8136656" y="504106"/>
            <a:ext cx="1283053" cy="576064"/>
          </a:xfrm>
          <a:prstGeom prst="rect">
            <a:avLst/>
          </a:prstGeom>
        </p:spPr>
      </p:pic>
    </p:spTree>
    <p:extLst>
      <p:ext uri="{BB962C8B-B14F-4D97-AF65-F5344CB8AC3E}">
        <p14:creationId xmlns:p14="http://schemas.microsoft.com/office/powerpoint/2010/main" val="41032673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96AFE95F-F3FE-4ED3-BD2F-7DE5C18EA593}" type="slidenum">
              <a:rPr lang="en-US" altLang="ja-JP" sz="1700" smtClean="0"/>
              <a:pPr algn="r"/>
              <a:t>9</a:t>
            </a:fld>
            <a:endParaRPr lang="en-US" altLang="ja-JP" sz="1700" dirty="0" smtClean="0"/>
          </a:p>
        </p:txBody>
      </p:sp>
      <p:sp>
        <p:nvSpPr>
          <p:cNvPr id="196630" name="角丸四角形 30"/>
          <p:cNvSpPr>
            <a:spLocks noChangeArrowheads="1"/>
          </p:cNvSpPr>
          <p:nvPr/>
        </p:nvSpPr>
        <p:spPr bwMode="auto">
          <a:xfrm>
            <a:off x="351096" y="901804"/>
            <a:ext cx="9047037" cy="367666"/>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（２）地域</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のまちづくりと</a:t>
            </a: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コミュニティ活性化</a:t>
            </a:r>
            <a:endPar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2292" name="テキスト ボックス 2"/>
          <p:cNvSpPr txBox="1">
            <a:spLocks noChangeArrowheads="1"/>
          </p:cNvSpPr>
          <p:nvPr/>
        </p:nvSpPr>
        <p:spPr bwMode="auto">
          <a:xfrm>
            <a:off x="397387" y="1953615"/>
            <a:ext cx="5281902" cy="35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50000"/>
              </a:spcBef>
              <a:buClr>
                <a:schemeClr val="accent1"/>
              </a:buClr>
              <a:buFont typeface="Wingdings" pitchFamily="2" charset="2"/>
              <a:buNone/>
            </a:pPr>
            <a:r>
              <a:rPr kumimoji="1" lang="ja-JP" altLang="en-US" sz="1600" b="1" dirty="0" smtClean="0"/>
              <a:t>①　ニュータウンの再生・活性化</a:t>
            </a:r>
            <a:r>
              <a:rPr kumimoji="1" lang="ja-JP" altLang="en-US" sz="1600" dirty="0">
                <a:latin typeface="ＭＳ Ｐ明朝" pitchFamily="18" charset="-128"/>
                <a:ea typeface="ＭＳ Ｐ明朝" pitchFamily="18" charset="-128"/>
              </a:rPr>
              <a:t>　</a:t>
            </a:r>
            <a:endParaRPr kumimoji="1" lang="en-US" altLang="ja-JP" sz="1600" dirty="0">
              <a:latin typeface="ＭＳ Ｐ明朝" pitchFamily="18" charset="-128"/>
              <a:ea typeface="ＭＳ Ｐ明朝" pitchFamily="18" charset="-128"/>
            </a:endParaRPr>
          </a:p>
        </p:txBody>
      </p:sp>
      <p:sp>
        <p:nvSpPr>
          <p:cNvPr id="13" name="Rectangle 4"/>
          <p:cNvSpPr txBox="1">
            <a:spLocks noChangeArrowheads="1"/>
          </p:cNvSpPr>
          <p:nvPr/>
        </p:nvSpPr>
        <p:spPr bwMode="auto">
          <a:xfrm>
            <a:off x="-90366" y="237081"/>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9"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2298" name="正方形/長方形 1"/>
          <p:cNvSpPr>
            <a:spLocks noChangeArrowheads="1"/>
          </p:cNvSpPr>
          <p:nvPr/>
        </p:nvSpPr>
        <p:spPr bwMode="auto">
          <a:xfrm>
            <a:off x="608864" y="2329105"/>
            <a:ext cx="8789270"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高度経済成長期に開発し、多くの団地を有しているニュータウンにおいて</a:t>
            </a:r>
            <a:r>
              <a:rPr kumimoji="1" lang="ja-JP" altLang="en-US" sz="1400" dirty="0">
                <a:solidFill>
                  <a:schemeClr val="tx1"/>
                </a:solidFill>
                <a:latin typeface="ＭＳ Ｐ明朝" pitchFamily="18" charset="-128"/>
                <a:ea typeface="ＭＳ Ｐ明朝" pitchFamily="18" charset="-128"/>
              </a:rPr>
              <a:t>は</a:t>
            </a:r>
            <a:r>
              <a:rPr kumimoji="1" lang="ja-JP" altLang="en-US" sz="1400" dirty="0" smtClean="0">
                <a:solidFill>
                  <a:schemeClr val="tx1"/>
                </a:solidFill>
                <a:latin typeface="ＭＳ Ｐ明朝" pitchFamily="18" charset="-128"/>
                <a:ea typeface="ＭＳ Ｐ明朝" pitchFamily="18" charset="-128"/>
              </a:rPr>
              <a:t>、地元自治体と協議を進めて取り組み方針を決定し、先導的に</a:t>
            </a:r>
            <a:r>
              <a:rPr kumimoji="1" lang="ja-JP" altLang="en-US" sz="1400" dirty="0">
                <a:solidFill>
                  <a:schemeClr val="tx1"/>
                </a:solidFill>
                <a:latin typeface="ＭＳ Ｐ明朝" pitchFamily="18" charset="-128"/>
                <a:ea typeface="ＭＳ Ｐ明朝" pitchFamily="18" charset="-128"/>
              </a:rPr>
              <a:t>まちづくりに関する事業を</a:t>
            </a:r>
            <a:r>
              <a:rPr kumimoji="1" lang="ja-JP" altLang="en-US" sz="1400" dirty="0" smtClean="0">
                <a:solidFill>
                  <a:schemeClr val="tx1"/>
                </a:solidFill>
                <a:latin typeface="ＭＳ Ｐ明朝" pitchFamily="18" charset="-128"/>
                <a:ea typeface="ＭＳ Ｐ明朝" pitchFamily="18" charset="-128"/>
              </a:rPr>
              <a:t>展開する重点地区とします</a:t>
            </a:r>
            <a:r>
              <a:rPr kumimoji="1" lang="ja-JP" altLang="en-US" sz="1400" dirty="0">
                <a:solidFill>
                  <a:schemeClr val="tx1"/>
                </a:solidFill>
                <a:latin typeface="ＭＳ Ｐ明朝" pitchFamily="18" charset="-128"/>
                <a:ea typeface="ＭＳ Ｐ明朝" pitchFamily="18" charset="-128"/>
              </a:rPr>
              <a:t>。　</a:t>
            </a:r>
            <a:endParaRPr kumimoji="1" lang="en-US" altLang="ja-JP" sz="1400" dirty="0" smtClean="0">
              <a:solidFill>
                <a:schemeClr val="tx1"/>
              </a:solidFill>
              <a:latin typeface="ＭＳ Ｐ明朝" pitchFamily="18" charset="-128"/>
              <a:ea typeface="ＭＳ Ｐ明朝"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482940077"/>
              </p:ext>
            </p:extLst>
          </p:nvPr>
        </p:nvGraphicFramePr>
        <p:xfrm>
          <a:off x="908701" y="3194051"/>
          <a:ext cx="7995586" cy="1984654"/>
        </p:xfrm>
        <a:graphic>
          <a:graphicData uri="http://schemas.openxmlformats.org/drawingml/2006/table">
            <a:tbl>
              <a:tblPr firstRow="1" bandRow="1">
                <a:tableStyleId>{93296810-A885-4BE3-A3E7-6D5BEEA58F35}</a:tableStyleId>
              </a:tblPr>
              <a:tblGrid>
                <a:gridCol w="1552382">
                  <a:extLst>
                    <a:ext uri="{9D8B030D-6E8A-4147-A177-3AD203B41FA5}">
                      <a16:colId xmlns:a16="http://schemas.microsoft.com/office/drawing/2014/main" val="2365553280"/>
                    </a:ext>
                  </a:extLst>
                </a:gridCol>
                <a:gridCol w="1240973">
                  <a:extLst>
                    <a:ext uri="{9D8B030D-6E8A-4147-A177-3AD203B41FA5}">
                      <a16:colId xmlns:a16="http://schemas.microsoft.com/office/drawing/2014/main" val="2948789065"/>
                    </a:ext>
                  </a:extLst>
                </a:gridCol>
                <a:gridCol w="1368152">
                  <a:extLst>
                    <a:ext uri="{9D8B030D-6E8A-4147-A177-3AD203B41FA5}">
                      <a16:colId xmlns:a16="http://schemas.microsoft.com/office/drawing/2014/main" val="945506823"/>
                    </a:ext>
                  </a:extLst>
                </a:gridCol>
                <a:gridCol w="1296144">
                  <a:extLst>
                    <a:ext uri="{9D8B030D-6E8A-4147-A177-3AD203B41FA5}">
                      <a16:colId xmlns:a16="http://schemas.microsoft.com/office/drawing/2014/main" val="3022125592"/>
                    </a:ext>
                  </a:extLst>
                </a:gridCol>
                <a:gridCol w="1296144">
                  <a:extLst>
                    <a:ext uri="{9D8B030D-6E8A-4147-A177-3AD203B41FA5}">
                      <a16:colId xmlns:a16="http://schemas.microsoft.com/office/drawing/2014/main" val="3500822984"/>
                    </a:ext>
                  </a:extLst>
                </a:gridCol>
                <a:gridCol w="1241791">
                  <a:extLst>
                    <a:ext uri="{9D8B030D-6E8A-4147-A177-3AD203B41FA5}">
                      <a16:colId xmlns:a16="http://schemas.microsoft.com/office/drawing/2014/main" val="229554410"/>
                    </a:ext>
                  </a:extLst>
                </a:gridCol>
              </a:tblGrid>
              <a:tr h="440897">
                <a:tc>
                  <a:txBody>
                    <a:bodyPr/>
                    <a:lstStyle/>
                    <a:p>
                      <a:pPr algn="ctr"/>
                      <a:r>
                        <a:rPr kumimoji="1" lang="ja-JP" altLang="en-US" sz="1200" b="1" dirty="0" smtClean="0">
                          <a:solidFill>
                            <a:schemeClr val="bg1"/>
                          </a:solidFill>
                          <a:latin typeface="ＭＳ Ｐ明朝" panose="02020600040205080304" pitchFamily="18" charset="-128"/>
                          <a:ea typeface="ＭＳ Ｐ明朝" panose="02020600040205080304" pitchFamily="18" charset="-128"/>
                        </a:rPr>
                        <a:t>地区</a:t>
                      </a:r>
                      <a:endParaRPr kumimoji="1" lang="en-US" altLang="ja-JP" sz="1200" b="1"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200" b="1" dirty="0" smtClean="0">
                          <a:solidFill>
                            <a:schemeClr val="bg1"/>
                          </a:solidFill>
                          <a:latin typeface="ＭＳ Ｐ明朝" panose="02020600040205080304" pitchFamily="18" charset="-128"/>
                          <a:ea typeface="ＭＳ Ｐ明朝" panose="02020600040205080304" pitchFamily="18" charset="-128"/>
                        </a:rPr>
                        <a:t>全体</a:t>
                      </a:r>
                      <a:endParaRPr kumimoji="1" lang="en-US" altLang="ja-JP" sz="1200" b="1"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200" b="1" dirty="0" smtClean="0">
                          <a:solidFill>
                            <a:schemeClr val="bg1"/>
                          </a:solidFill>
                          <a:latin typeface="ＭＳ Ｐ明朝" panose="02020600040205080304" pitchFamily="18" charset="-128"/>
                          <a:ea typeface="ＭＳ Ｐ明朝" panose="02020600040205080304" pitchFamily="18" charset="-128"/>
                        </a:rPr>
                        <a:t>公社賃貸住宅</a:t>
                      </a:r>
                    </a:p>
                  </a:txBody>
                  <a:tcPr anchor="ctr" anchorCtr="1">
                    <a:solidFill>
                      <a:srgbClr val="33CC33"/>
                    </a:solidFill>
                  </a:tcPr>
                </a:tc>
                <a:tc>
                  <a:txBody>
                    <a:bodyPr/>
                    <a:lstStyle/>
                    <a:p>
                      <a:r>
                        <a:rPr kumimoji="1" lang="en-US" altLang="ja-JP" sz="1200" dirty="0" smtClean="0">
                          <a:latin typeface="ＭＳ Ｐ明朝" panose="02020600040205080304" pitchFamily="18" charset="-128"/>
                          <a:ea typeface="ＭＳ Ｐ明朝" panose="02020600040205080304" pitchFamily="18" charset="-128"/>
                        </a:rPr>
                        <a:t>UR</a:t>
                      </a:r>
                      <a:r>
                        <a:rPr kumimoji="1" lang="ja-JP" altLang="en-US" sz="1200" dirty="0" smtClean="0">
                          <a:latin typeface="ＭＳ Ｐ明朝" panose="02020600040205080304" pitchFamily="18" charset="-128"/>
                          <a:ea typeface="ＭＳ Ｐ明朝" panose="02020600040205080304" pitchFamily="18" charset="-128"/>
                        </a:rPr>
                        <a:t>賃貸住宅</a:t>
                      </a:r>
                      <a:endParaRPr kumimoji="1" lang="ja-JP" altLang="en-US" sz="1200" dirty="0">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r>
                        <a:rPr kumimoji="1" lang="ja-JP" altLang="en-US" sz="1200" dirty="0" smtClean="0">
                          <a:latin typeface="ＭＳ Ｐ明朝" panose="02020600040205080304" pitchFamily="18" charset="-128"/>
                          <a:ea typeface="ＭＳ Ｐ明朝" panose="02020600040205080304" pitchFamily="18" charset="-128"/>
                        </a:rPr>
                        <a:t>府営住宅</a:t>
                      </a:r>
                      <a:endParaRPr kumimoji="1" lang="ja-JP" altLang="en-US" sz="1200" dirty="0">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200" b="1" dirty="0" smtClean="0">
                          <a:solidFill>
                            <a:schemeClr val="bg1"/>
                          </a:solidFill>
                          <a:latin typeface="ＭＳ Ｐ明朝" panose="02020600040205080304" pitchFamily="18" charset="-128"/>
                          <a:ea typeface="ＭＳ Ｐ明朝" panose="02020600040205080304" pitchFamily="18" charset="-128"/>
                        </a:rPr>
                        <a:t>市営住宅</a:t>
                      </a:r>
                      <a:endParaRPr kumimoji="1" lang="en-US" altLang="ja-JP" sz="1200" b="1"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extLst>
                  <a:ext uri="{0D108BD9-81ED-4DB2-BD59-A6C34878D82A}">
                    <a16:rowId xmlns:a16="http://schemas.microsoft.com/office/drawing/2014/main" val="3537087449"/>
                  </a:ext>
                </a:extLst>
              </a:tr>
              <a:tr h="379523">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泉北ニュータウン</a:t>
                      </a:r>
                    </a:p>
                  </a:txBody>
                  <a:tcPr anchor="ctr" anchorCtr="1"/>
                </a:tc>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約</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58,700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5,382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9.2%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8,324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14.2%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15,577</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26.5%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207072923"/>
                  </a:ext>
                </a:extLst>
              </a:tr>
              <a:tr h="432516">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千里ニュータウン</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47,378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zh-TW" sz="1200" b="0" dirty="0" smtClean="0">
                          <a:solidFill>
                            <a:schemeClr val="tx1"/>
                          </a:solidFill>
                          <a:latin typeface="ＭＳ Ｐ明朝" panose="02020600040205080304" pitchFamily="18" charset="-128"/>
                          <a:ea typeface="ＭＳ Ｐ明朝" panose="02020600040205080304" pitchFamily="18" charset="-128"/>
                        </a:rPr>
                        <a:t>2,580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zh-TW" sz="1200" b="0" dirty="0" smtClean="0">
                          <a:solidFill>
                            <a:schemeClr val="tx1"/>
                          </a:solidFill>
                          <a:latin typeface="ＭＳ Ｐ明朝" panose="02020600040205080304" pitchFamily="18" charset="-128"/>
                          <a:ea typeface="ＭＳ Ｐ明朝" panose="02020600040205080304" pitchFamily="18" charset="-128"/>
                        </a:rPr>
                        <a:t>9,116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21.5%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10,384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21.9%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zh-TW" sz="1200" b="0" dirty="0" smtClean="0">
                          <a:solidFill>
                            <a:schemeClr val="tx1"/>
                          </a:solidFill>
                          <a:latin typeface="ＭＳ Ｐ明朝" panose="02020600040205080304" pitchFamily="18" charset="-128"/>
                          <a:ea typeface="ＭＳ Ｐ明朝" panose="02020600040205080304" pitchFamily="18" charset="-128"/>
                        </a:rPr>
                        <a:t>504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803043259"/>
                  </a:ext>
                </a:extLst>
              </a:tr>
              <a:tr h="329540">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金岡東ニュータウン</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12,295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1,867</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15.2%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708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3,892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31.7%</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extLst>
                  <a:ext uri="{0D108BD9-81ED-4DB2-BD59-A6C34878D82A}">
                    <a16:rowId xmlns:a16="http://schemas.microsoft.com/office/drawing/2014/main" val="3754205798"/>
                  </a:ext>
                </a:extLst>
              </a:tr>
              <a:tr h="402178">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香里三井エリア</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3,749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938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25.0%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1,295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戸（</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34.5%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p>
                  </a:txBody>
                  <a:tcPr anchor="ctr" anchorCtr="1"/>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724913201"/>
                  </a:ext>
                </a:extLst>
              </a:tr>
            </a:tbl>
          </a:graphicData>
        </a:graphic>
      </p:graphicFrame>
      <p:sp>
        <p:nvSpPr>
          <p:cNvPr id="10" name="正方形/長方形 4"/>
          <p:cNvSpPr>
            <a:spLocks noChangeArrowheads="1"/>
          </p:cNvSpPr>
          <p:nvPr/>
        </p:nvSpPr>
        <p:spPr bwMode="auto">
          <a:xfrm>
            <a:off x="873655" y="2935231"/>
            <a:ext cx="314915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400" b="1" dirty="0" smtClean="0">
                <a:solidFill>
                  <a:schemeClr val="tx1"/>
                </a:solidFill>
                <a:latin typeface="ＭＳ Ｐ明朝" pitchFamily="18" charset="-128"/>
                <a:ea typeface="ＭＳ Ｐ明朝" pitchFamily="18" charset="-128"/>
              </a:rPr>
              <a:t>先導的</a:t>
            </a:r>
            <a:r>
              <a:rPr lang="ja-JP" altLang="en-US" sz="1400" b="1" dirty="0">
                <a:solidFill>
                  <a:schemeClr val="tx1"/>
                </a:solidFill>
                <a:latin typeface="ＭＳ Ｐ明朝" pitchFamily="18" charset="-128"/>
                <a:ea typeface="ＭＳ Ｐ明朝" pitchFamily="18" charset="-128"/>
              </a:rPr>
              <a:t>に展開する地区</a:t>
            </a:r>
          </a:p>
        </p:txBody>
      </p:sp>
      <p:sp>
        <p:nvSpPr>
          <p:cNvPr id="11" name="正方形/長方形 4"/>
          <p:cNvSpPr>
            <a:spLocks noChangeArrowheads="1"/>
          </p:cNvSpPr>
          <p:nvPr/>
        </p:nvSpPr>
        <p:spPr bwMode="auto">
          <a:xfrm>
            <a:off x="1007864" y="5211514"/>
            <a:ext cx="8136904" cy="174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100" dirty="0">
                <a:solidFill>
                  <a:schemeClr val="tx1"/>
                </a:solidFill>
                <a:latin typeface="ＭＳ Ｐ明朝" pitchFamily="18" charset="-128"/>
                <a:ea typeface="ＭＳ Ｐ明朝" pitchFamily="18" charset="-128"/>
              </a:rPr>
              <a:t>＜</a:t>
            </a:r>
            <a:r>
              <a:rPr lang="ja-JP" altLang="en-US" sz="1100" dirty="0" smtClean="0">
                <a:solidFill>
                  <a:schemeClr val="tx1"/>
                </a:solidFill>
                <a:latin typeface="ＭＳ Ｐ明朝" pitchFamily="18" charset="-128"/>
                <a:ea typeface="ＭＳ Ｐ明朝" pitchFamily="18" charset="-128"/>
              </a:rPr>
              <a:t>戸数の引用元＞</a:t>
            </a:r>
            <a:endParaRPr lang="en-US" altLang="ja-JP" sz="11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100" dirty="0" smtClean="0">
                <a:solidFill>
                  <a:schemeClr val="tx1"/>
                </a:solidFill>
                <a:latin typeface="ＭＳ Ｐ明朝" pitchFamily="18" charset="-128"/>
                <a:ea typeface="ＭＳ Ｐ明朝" pitchFamily="18" charset="-128"/>
              </a:rPr>
              <a:t>　　泉北ニュータウン　　：堺市「</a:t>
            </a:r>
            <a:r>
              <a:rPr lang="en-US" altLang="ja-JP" sz="1100" dirty="0" smtClean="0">
                <a:solidFill>
                  <a:schemeClr val="tx1"/>
                </a:solidFill>
                <a:latin typeface="ＭＳ Ｐ明朝" pitchFamily="18" charset="-128"/>
                <a:ea typeface="ＭＳ Ｐ明朝" pitchFamily="18" charset="-128"/>
              </a:rPr>
              <a:t>SENBOKU New Design</a:t>
            </a:r>
            <a:r>
              <a:rPr lang="ja-JP" altLang="en-US" sz="1100" dirty="0" smtClean="0">
                <a:solidFill>
                  <a:schemeClr val="tx1"/>
                </a:solidFill>
                <a:latin typeface="ＭＳ Ｐ明朝" pitchFamily="18" charset="-128"/>
                <a:ea typeface="ＭＳ Ｐ明朝" pitchFamily="18" charset="-128"/>
              </a:rPr>
              <a:t>」（</a:t>
            </a:r>
            <a:r>
              <a:rPr lang="en-US" altLang="ja-JP" sz="1100" dirty="0" smtClean="0">
                <a:solidFill>
                  <a:schemeClr val="tx1"/>
                </a:solidFill>
                <a:latin typeface="ＭＳ Ｐ明朝" pitchFamily="18" charset="-128"/>
                <a:ea typeface="ＭＳ Ｐ明朝" pitchFamily="18" charset="-128"/>
              </a:rPr>
              <a:t>2021</a:t>
            </a:r>
            <a:r>
              <a:rPr lang="ja-JP" altLang="en-US" sz="1100" dirty="0" smtClean="0">
                <a:solidFill>
                  <a:schemeClr val="tx1"/>
                </a:solidFill>
                <a:latin typeface="ＭＳ Ｐ明朝" pitchFamily="18" charset="-128"/>
                <a:ea typeface="ＭＳ Ｐ明朝" pitchFamily="18" charset="-128"/>
              </a:rPr>
              <a:t>年</a:t>
            </a:r>
            <a:r>
              <a:rPr lang="en-US" altLang="ja-JP" sz="1100" dirty="0" smtClean="0">
                <a:solidFill>
                  <a:schemeClr val="tx1"/>
                </a:solidFill>
                <a:latin typeface="ＭＳ Ｐ明朝" pitchFamily="18" charset="-128"/>
                <a:ea typeface="ＭＳ Ｐ明朝" pitchFamily="18" charset="-128"/>
              </a:rPr>
              <a:t>5</a:t>
            </a:r>
            <a:r>
              <a:rPr lang="ja-JP" altLang="en-US" sz="1100" dirty="0" smtClean="0">
                <a:solidFill>
                  <a:schemeClr val="tx1"/>
                </a:solidFill>
                <a:latin typeface="ＭＳ Ｐ明朝" pitchFamily="18" charset="-128"/>
                <a:ea typeface="ＭＳ Ｐ明朝" pitchFamily="18" charset="-128"/>
              </a:rPr>
              <a:t>月）</a:t>
            </a:r>
            <a:endParaRPr lang="en-US" altLang="ja-JP" sz="11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100" dirty="0" smtClean="0">
                <a:solidFill>
                  <a:schemeClr val="tx1"/>
                </a:solidFill>
                <a:latin typeface="ＭＳ Ｐ明朝" pitchFamily="18" charset="-128"/>
                <a:ea typeface="ＭＳ Ｐ明朝" pitchFamily="18" charset="-128"/>
              </a:rPr>
              <a:t>　　千里ニュータウン　　：</a:t>
            </a:r>
            <a:r>
              <a:rPr lang="ja-JP" altLang="en-US" sz="1100" dirty="0">
                <a:solidFill>
                  <a:schemeClr val="tx1"/>
                </a:solidFill>
                <a:latin typeface="ＭＳ Ｐ明朝" pitchFamily="18" charset="-128"/>
                <a:ea typeface="ＭＳ Ｐ明朝" pitchFamily="18" charset="-128"/>
              </a:rPr>
              <a:t>大阪府・豊中市・吹田市・独立行政法人都市再生</a:t>
            </a:r>
            <a:r>
              <a:rPr lang="ja-JP" altLang="en-US" sz="1100" dirty="0" smtClean="0">
                <a:solidFill>
                  <a:schemeClr val="tx1"/>
                </a:solidFill>
                <a:latin typeface="ＭＳ Ｐ明朝" pitchFamily="18" charset="-128"/>
                <a:ea typeface="ＭＳ Ｐ明朝" pitchFamily="18" charset="-128"/>
              </a:rPr>
              <a:t>機構・大阪府</a:t>
            </a:r>
            <a:r>
              <a:rPr lang="ja-JP" altLang="en-US" sz="1100" dirty="0">
                <a:solidFill>
                  <a:schemeClr val="tx1"/>
                </a:solidFill>
                <a:latin typeface="ＭＳ Ｐ明朝" pitchFamily="18" charset="-128"/>
                <a:ea typeface="ＭＳ Ｐ明朝" pitchFamily="18" charset="-128"/>
              </a:rPr>
              <a:t>住宅供給公社・一般財団法人大阪府</a:t>
            </a:r>
            <a:r>
              <a:rPr lang="ja-JP" altLang="en-US" sz="1100" dirty="0" smtClean="0">
                <a:solidFill>
                  <a:schemeClr val="tx1"/>
                </a:solidFill>
                <a:latin typeface="ＭＳ Ｐ明朝" pitchFamily="18" charset="-128"/>
                <a:ea typeface="ＭＳ Ｐ明朝" pitchFamily="18" charset="-128"/>
              </a:rPr>
              <a:t>タウン</a:t>
            </a:r>
            <a:endParaRPr lang="en-US" altLang="ja-JP" sz="11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100" dirty="0" smtClean="0">
                <a:solidFill>
                  <a:schemeClr val="tx1"/>
                </a:solidFill>
                <a:latin typeface="ＭＳ Ｐ明朝" pitchFamily="18" charset="-128"/>
                <a:ea typeface="ＭＳ Ｐ明朝" pitchFamily="18" charset="-128"/>
              </a:rPr>
              <a:t>　　　　　　　　　　　　　　　管理財団「千里ニュータウン再生指針 資料編」（平成</a:t>
            </a:r>
            <a:r>
              <a:rPr lang="en-US" altLang="ja-JP" sz="1100" dirty="0" smtClean="0">
                <a:solidFill>
                  <a:schemeClr val="tx1"/>
                </a:solidFill>
                <a:latin typeface="ＭＳ Ｐ明朝" pitchFamily="18" charset="-128"/>
                <a:ea typeface="ＭＳ Ｐ明朝" pitchFamily="18" charset="-128"/>
              </a:rPr>
              <a:t>30</a:t>
            </a:r>
            <a:r>
              <a:rPr lang="ja-JP" altLang="en-US" sz="1100" dirty="0" smtClean="0">
                <a:solidFill>
                  <a:schemeClr val="tx1"/>
                </a:solidFill>
                <a:latin typeface="ＭＳ Ｐ明朝" pitchFamily="18" charset="-128"/>
                <a:ea typeface="ＭＳ Ｐ明朝" pitchFamily="18" charset="-128"/>
              </a:rPr>
              <a:t>年</a:t>
            </a:r>
            <a:r>
              <a:rPr lang="en-US" altLang="ja-JP" sz="1100" dirty="0" smtClean="0">
                <a:solidFill>
                  <a:schemeClr val="tx1"/>
                </a:solidFill>
                <a:latin typeface="ＭＳ Ｐ明朝" pitchFamily="18" charset="-128"/>
                <a:ea typeface="ＭＳ Ｐ明朝" pitchFamily="18" charset="-128"/>
              </a:rPr>
              <a:t>3</a:t>
            </a:r>
            <a:r>
              <a:rPr lang="ja-JP" altLang="en-US" sz="1100" dirty="0" smtClean="0">
                <a:solidFill>
                  <a:schemeClr val="tx1"/>
                </a:solidFill>
                <a:latin typeface="ＭＳ Ｐ明朝" pitchFamily="18" charset="-128"/>
                <a:ea typeface="ＭＳ Ｐ明朝" pitchFamily="18" charset="-128"/>
              </a:rPr>
              <a:t>月）</a:t>
            </a:r>
            <a:endParaRPr lang="en-US" altLang="ja-JP" sz="11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100" dirty="0" smtClean="0">
                <a:solidFill>
                  <a:schemeClr val="tx1"/>
                </a:solidFill>
                <a:latin typeface="ＭＳ Ｐ明朝" pitchFamily="18" charset="-128"/>
                <a:ea typeface="ＭＳ Ｐ明朝" pitchFamily="18" charset="-128"/>
              </a:rPr>
              <a:t>　　金岡東ニュータウン：</a:t>
            </a:r>
            <a:r>
              <a:rPr lang="zh-TW" altLang="en-US" sz="1100" dirty="0" smtClean="0">
                <a:solidFill>
                  <a:schemeClr val="tx1"/>
                </a:solidFill>
                <a:latin typeface="ＭＳ Ｐ明朝" pitchFamily="18" charset="-128"/>
                <a:ea typeface="ＭＳ Ｐ明朝" pitchFamily="18" charset="-128"/>
              </a:rPr>
              <a:t>堺市域</a:t>
            </a:r>
            <a:r>
              <a:rPr lang="zh-TW" altLang="en-US" sz="1100" dirty="0">
                <a:solidFill>
                  <a:schemeClr val="tx1"/>
                </a:solidFill>
                <a:latin typeface="ＭＳ Ｐ明朝" pitchFamily="18" charset="-128"/>
                <a:ea typeface="ＭＳ Ｐ明朝" pitchFamily="18" charset="-128"/>
              </a:rPr>
              <a:t>地域居住機能再生調整</a:t>
            </a:r>
            <a:r>
              <a:rPr lang="zh-TW" altLang="en-US" sz="1100" dirty="0" smtClean="0">
                <a:solidFill>
                  <a:schemeClr val="tx1"/>
                </a:solidFill>
                <a:latin typeface="ＭＳ Ｐ明朝" pitchFamily="18" charset="-128"/>
                <a:ea typeface="ＭＳ Ｐ明朝" pitchFamily="18" charset="-128"/>
              </a:rPr>
              <a:t>会議</a:t>
            </a:r>
            <a:r>
              <a:rPr lang="ja-JP" altLang="en-US" sz="1100" dirty="0">
                <a:solidFill>
                  <a:schemeClr val="tx1"/>
                </a:solidFill>
                <a:latin typeface="ＭＳ Ｐ明朝" pitchFamily="18" charset="-128"/>
                <a:ea typeface="ＭＳ Ｐ明朝" pitchFamily="18" charset="-128"/>
              </a:rPr>
              <a:t>（大阪府・堺市・大阪府住宅供給公社・ＵＲ都市機構</a:t>
            </a:r>
            <a:r>
              <a:rPr lang="ja-JP" altLang="en-US" sz="1100" dirty="0" smtClean="0">
                <a:solidFill>
                  <a:schemeClr val="tx1"/>
                </a:solidFill>
                <a:latin typeface="ＭＳ Ｐ明朝" pitchFamily="18" charset="-128"/>
                <a:ea typeface="ＭＳ Ｐ明朝" pitchFamily="18" charset="-128"/>
              </a:rPr>
              <a:t>）</a:t>
            </a:r>
            <a:endParaRPr lang="en-US" altLang="ja-JP" sz="11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100" dirty="0">
                <a:solidFill>
                  <a:schemeClr val="tx1"/>
                </a:solidFill>
                <a:latin typeface="ＭＳ Ｐ明朝" pitchFamily="18" charset="-128"/>
                <a:ea typeface="ＭＳ Ｐ明朝" pitchFamily="18" charset="-128"/>
              </a:rPr>
              <a:t>　</a:t>
            </a:r>
            <a:r>
              <a:rPr lang="ja-JP" altLang="en-US" sz="1100" dirty="0" smtClean="0">
                <a:solidFill>
                  <a:schemeClr val="tx1"/>
                </a:solidFill>
                <a:latin typeface="ＭＳ Ｐ明朝" pitchFamily="18" charset="-128"/>
                <a:ea typeface="ＭＳ Ｐ明朝" pitchFamily="18" charset="-128"/>
              </a:rPr>
              <a:t>　　　　　　　　　　　　　　「</a:t>
            </a:r>
            <a:r>
              <a:rPr lang="ja-JP" altLang="en-US" sz="1100" dirty="0">
                <a:solidFill>
                  <a:schemeClr val="tx1"/>
                </a:solidFill>
                <a:latin typeface="ＭＳ Ｐ明朝" pitchFamily="18" charset="-128"/>
                <a:ea typeface="ＭＳ Ｐ明朝" pitchFamily="18" charset="-128"/>
              </a:rPr>
              <a:t>しん</a:t>
            </a:r>
            <a:r>
              <a:rPr lang="ja-JP" altLang="en-US" sz="1100" dirty="0" err="1">
                <a:solidFill>
                  <a:schemeClr val="tx1"/>
                </a:solidFill>
                <a:latin typeface="ＭＳ Ｐ明朝" pitchFamily="18" charset="-128"/>
                <a:ea typeface="ＭＳ Ｐ明朝" pitchFamily="18" charset="-128"/>
              </a:rPr>
              <a:t>かなの</a:t>
            </a:r>
            <a:r>
              <a:rPr lang="ja-JP" altLang="en-US" sz="1100" dirty="0">
                <a:solidFill>
                  <a:schemeClr val="tx1"/>
                </a:solidFill>
                <a:latin typeface="ＭＳ Ｐ明朝" pitchFamily="18" charset="-128"/>
                <a:ea typeface="ＭＳ Ｐ明朝" pitchFamily="18" charset="-128"/>
              </a:rPr>
              <a:t>住まい</a:t>
            </a:r>
            <a:r>
              <a:rPr lang="ja-JP" altLang="en-US" sz="1100" dirty="0" smtClean="0">
                <a:solidFill>
                  <a:schemeClr val="tx1"/>
                </a:solidFill>
                <a:latin typeface="ＭＳ Ｐ明朝" pitchFamily="18" charset="-128"/>
                <a:ea typeface="ＭＳ Ｐ明朝" pitchFamily="18" charset="-128"/>
              </a:rPr>
              <a:t>まちづくり（</a:t>
            </a:r>
            <a:r>
              <a:rPr lang="ja-JP" altLang="en-US" sz="1100" dirty="0">
                <a:solidFill>
                  <a:schemeClr val="tx1"/>
                </a:solidFill>
                <a:latin typeface="ＭＳ Ｐ明朝" pitchFamily="18" charset="-128"/>
                <a:ea typeface="ＭＳ Ｐ明朝" pitchFamily="18" charset="-128"/>
              </a:rPr>
              <a:t>新金岡地区の住まいまちづくり基本方針</a:t>
            </a:r>
            <a:r>
              <a:rPr lang="ja-JP" altLang="en-US" sz="1100" dirty="0" smtClean="0">
                <a:solidFill>
                  <a:schemeClr val="tx1"/>
                </a:solidFill>
                <a:latin typeface="ＭＳ Ｐ明朝" pitchFamily="18" charset="-128"/>
                <a:ea typeface="ＭＳ Ｐ明朝" pitchFamily="18" charset="-128"/>
              </a:rPr>
              <a:t>）」（</a:t>
            </a:r>
            <a:r>
              <a:rPr lang="en-US" altLang="ja-JP" sz="1100" dirty="0" smtClean="0">
                <a:solidFill>
                  <a:schemeClr val="tx1"/>
                </a:solidFill>
                <a:latin typeface="ＭＳ Ｐ明朝" pitchFamily="18" charset="-128"/>
                <a:ea typeface="ＭＳ Ｐ明朝" pitchFamily="18" charset="-128"/>
              </a:rPr>
              <a:t>2019</a:t>
            </a:r>
            <a:r>
              <a:rPr lang="ja-JP" altLang="en-US" sz="1100" dirty="0" smtClean="0">
                <a:solidFill>
                  <a:schemeClr val="tx1"/>
                </a:solidFill>
                <a:latin typeface="ＭＳ Ｐ明朝" pitchFamily="18" charset="-128"/>
                <a:ea typeface="ＭＳ Ｐ明朝" pitchFamily="18" charset="-128"/>
              </a:rPr>
              <a:t>年</a:t>
            </a:r>
            <a:r>
              <a:rPr lang="en-US" altLang="ja-JP" sz="1100" dirty="0" smtClean="0">
                <a:solidFill>
                  <a:schemeClr val="tx1"/>
                </a:solidFill>
                <a:latin typeface="ＭＳ Ｐ明朝" pitchFamily="18" charset="-128"/>
                <a:ea typeface="ＭＳ Ｐ明朝" pitchFamily="18" charset="-128"/>
              </a:rPr>
              <a:t>4</a:t>
            </a:r>
            <a:r>
              <a:rPr lang="ja-JP" altLang="en-US" sz="1100" dirty="0" smtClean="0">
                <a:solidFill>
                  <a:schemeClr val="tx1"/>
                </a:solidFill>
                <a:latin typeface="ＭＳ Ｐ明朝" pitchFamily="18" charset="-128"/>
                <a:ea typeface="ＭＳ Ｐ明朝" pitchFamily="18" charset="-128"/>
              </a:rPr>
              <a:t>月）</a:t>
            </a:r>
            <a:endParaRPr lang="en-US" altLang="ja-JP" sz="11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100" dirty="0">
                <a:solidFill>
                  <a:schemeClr val="tx1"/>
                </a:solidFill>
                <a:latin typeface="ＭＳ Ｐ明朝" pitchFamily="18" charset="-128"/>
                <a:ea typeface="ＭＳ Ｐ明朝" pitchFamily="18" charset="-128"/>
              </a:rPr>
              <a:t>　</a:t>
            </a:r>
            <a:r>
              <a:rPr lang="ja-JP" altLang="en-US" sz="1100" dirty="0" smtClean="0">
                <a:solidFill>
                  <a:schemeClr val="tx1"/>
                </a:solidFill>
                <a:latin typeface="ＭＳ Ｐ明朝" pitchFamily="18" charset="-128"/>
                <a:ea typeface="ＭＳ Ｐ明朝" pitchFamily="18" charset="-128"/>
              </a:rPr>
              <a:t>　香里三井エリア　　　：寝屋川市三井地域に開発した香里三井団地（賃貸、分譲等）の建設計画戸数</a:t>
            </a:r>
            <a:endParaRPr lang="en-US" altLang="ja-JP" sz="1100" dirty="0" smtClean="0">
              <a:solidFill>
                <a:schemeClr val="tx1"/>
              </a:solidFill>
              <a:latin typeface="ＭＳ Ｐ明朝" pitchFamily="18" charset="-128"/>
              <a:ea typeface="ＭＳ Ｐ明朝" pitchFamily="18" charset="-128"/>
            </a:endParaRPr>
          </a:p>
        </p:txBody>
      </p:sp>
      <p:sp>
        <p:nvSpPr>
          <p:cNvPr id="14" name="正方形/長方形 1"/>
          <p:cNvSpPr>
            <a:spLocks noChangeArrowheads="1"/>
          </p:cNvSpPr>
          <p:nvPr/>
        </p:nvSpPr>
        <p:spPr bwMode="auto">
          <a:xfrm>
            <a:off x="397387" y="1385005"/>
            <a:ext cx="9142909"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市</a:t>
            </a:r>
            <a:r>
              <a:rPr kumimoji="1" lang="ja-JP" altLang="en-US" sz="1400" dirty="0">
                <a:solidFill>
                  <a:schemeClr val="tx1"/>
                </a:solidFill>
                <a:latin typeface="ＭＳ Ｐ明朝" pitchFamily="18" charset="-128"/>
                <a:ea typeface="ＭＳ Ｐ明朝" pitchFamily="18" charset="-128"/>
              </a:rPr>
              <a:t>（町）地域再生連携協議会（</a:t>
            </a:r>
            <a:r>
              <a:rPr kumimoji="1" lang="en-US" altLang="ja-JP" sz="1400" dirty="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）等により、将来的なまちのあり方を共有し、地域に必要な施設の導入等、地域のまちづくりへ貢献します</a:t>
            </a:r>
            <a:r>
              <a:rPr kumimoji="1" lang="ja-JP" altLang="en-US" sz="1400" dirty="0" smtClean="0">
                <a:solidFill>
                  <a:schemeClr val="tx1"/>
                </a:solidFill>
                <a:latin typeface="ＭＳ Ｐ明朝" pitchFamily="18" charset="-128"/>
                <a:ea typeface="ＭＳ Ｐ明朝" pitchFamily="18" charset="-128"/>
              </a:rPr>
              <a:t>。　</a:t>
            </a:r>
            <a:r>
              <a:rPr kumimoji="1" lang="en-US" altLang="ja-JP" sz="1300" dirty="0" smtClean="0">
                <a:solidFill>
                  <a:schemeClr val="tx1"/>
                </a:solidFill>
                <a:latin typeface="ＭＳ Ｐ明朝" pitchFamily="18" charset="-128"/>
                <a:ea typeface="ＭＳ Ｐ明朝" pitchFamily="18" charset="-128"/>
              </a:rPr>
              <a:t> </a:t>
            </a:r>
            <a:r>
              <a:rPr kumimoji="1" lang="ja-JP" altLang="en-US" sz="1300" dirty="0">
                <a:solidFill>
                  <a:schemeClr val="tx1"/>
                </a:solidFill>
                <a:latin typeface="ＭＳ Ｐ明朝" pitchFamily="18" charset="-128"/>
                <a:ea typeface="ＭＳ Ｐ明朝" pitchFamily="18" charset="-128"/>
              </a:rPr>
              <a:t>　</a:t>
            </a:r>
            <a:r>
              <a:rPr kumimoji="1" lang="en-US" altLang="ja-JP" sz="1300" dirty="0">
                <a:solidFill>
                  <a:schemeClr val="tx1"/>
                </a:solidFill>
                <a:latin typeface="ＭＳ Ｐ明朝" pitchFamily="18" charset="-128"/>
                <a:ea typeface="ＭＳ Ｐ明朝" pitchFamily="18" charset="-128"/>
              </a:rPr>
              <a:t>※</a:t>
            </a:r>
            <a:r>
              <a:rPr kumimoji="1" lang="ja-JP" altLang="en-US" sz="1300" dirty="0">
                <a:solidFill>
                  <a:schemeClr val="tx1"/>
                </a:solidFill>
                <a:latin typeface="ＭＳ Ｐ明朝" pitchFamily="18" charset="-128"/>
                <a:ea typeface="ＭＳ Ｐ明朝" pitchFamily="18" charset="-128"/>
              </a:rPr>
              <a:t>構成員</a:t>
            </a:r>
            <a:r>
              <a:rPr kumimoji="1" lang="en-US" altLang="ja-JP" sz="1300" dirty="0">
                <a:solidFill>
                  <a:schemeClr val="tx1"/>
                </a:solidFill>
                <a:latin typeface="ＭＳ Ｐ明朝" pitchFamily="18" charset="-128"/>
                <a:ea typeface="ＭＳ Ｐ明朝" pitchFamily="18" charset="-128"/>
              </a:rPr>
              <a:t>…</a:t>
            </a:r>
            <a:r>
              <a:rPr kumimoji="1" lang="ja-JP" altLang="en-US" sz="1300" dirty="0">
                <a:solidFill>
                  <a:schemeClr val="tx1"/>
                </a:solidFill>
                <a:latin typeface="ＭＳ Ｐ明朝" pitchFamily="18" charset="-128"/>
                <a:ea typeface="ＭＳ Ｐ明朝" pitchFamily="18" charset="-128"/>
              </a:rPr>
              <a:t>大阪府、市（町）、</a:t>
            </a:r>
            <a:r>
              <a:rPr kumimoji="1" lang="zh-TW" altLang="en-US" sz="1300" dirty="0">
                <a:solidFill>
                  <a:schemeClr val="tx1"/>
                </a:solidFill>
                <a:latin typeface="ＭＳ Ｐ明朝" pitchFamily="18" charset="-128"/>
                <a:ea typeface="ＭＳ Ｐ明朝" pitchFamily="18" charset="-128"/>
              </a:rPr>
              <a:t>独立行政法人都市再生機構（</a:t>
            </a:r>
            <a:r>
              <a:rPr kumimoji="1" lang="en-US" altLang="zh-TW" sz="1300" dirty="0">
                <a:solidFill>
                  <a:schemeClr val="tx1"/>
                </a:solidFill>
                <a:latin typeface="ＭＳ Ｐ明朝" pitchFamily="18" charset="-128"/>
                <a:ea typeface="ＭＳ Ｐ明朝" pitchFamily="18" charset="-128"/>
              </a:rPr>
              <a:t>UR</a:t>
            </a:r>
            <a:r>
              <a:rPr kumimoji="1" lang="zh-TW" altLang="en-US" sz="1300" dirty="0">
                <a:solidFill>
                  <a:schemeClr val="tx1"/>
                </a:solidFill>
                <a:latin typeface="ＭＳ Ｐ明朝" pitchFamily="18" charset="-128"/>
                <a:ea typeface="ＭＳ Ｐ明朝" pitchFamily="18" charset="-128"/>
              </a:rPr>
              <a:t>）</a:t>
            </a:r>
            <a:r>
              <a:rPr kumimoji="1" lang="ja-JP" altLang="en-US" sz="1300" dirty="0" err="1">
                <a:solidFill>
                  <a:schemeClr val="tx1"/>
                </a:solidFill>
                <a:latin typeface="ＭＳ Ｐ明朝" pitchFamily="18" charset="-128"/>
                <a:ea typeface="ＭＳ Ｐ明朝" pitchFamily="18" charset="-128"/>
              </a:rPr>
              <a:t>、</a:t>
            </a:r>
            <a:r>
              <a:rPr kumimoji="1" lang="ja-JP" altLang="en-US" sz="1300" dirty="0">
                <a:solidFill>
                  <a:schemeClr val="tx1"/>
                </a:solidFill>
                <a:latin typeface="ＭＳ Ｐ明朝" pitchFamily="18" charset="-128"/>
                <a:ea typeface="ＭＳ Ｐ明朝" pitchFamily="18" charset="-128"/>
              </a:rPr>
              <a:t>大阪府住宅供給</a:t>
            </a:r>
            <a:r>
              <a:rPr kumimoji="1" lang="ja-JP" altLang="en-US" sz="1300" dirty="0" smtClean="0">
                <a:solidFill>
                  <a:schemeClr val="tx1"/>
                </a:solidFill>
                <a:latin typeface="ＭＳ Ｐ明朝" pitchFamily="18" charset="-128"/>
                <a:ea typeface="ＭＳ Ｐ明朝" pitchFamily="18" charset="-128"/>
              </a:rPr>
              <a:t>公社</a:t>
            </a:r>
            <a:endParaRPr kumimoji="1" lang="zh-TW" altLang="en-US" sz="13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正方形/長方形 1"/>
          <p:cNvSpPr>
            <a:spLocks noChangeArrowheads="1"/>
          </p:cNvSpPr>
          <p:nvPr/>
        </p:nvSpPr>
        <p:spPr bwMode="auto">
          <a:xfrm>
            <a:off x="556975" y="1421260"/>
            <a:ext cx="8822317" cy="598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15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 </a:t>
            </a:r>
            <a:r>
              <a:rPr kumimoji="1" lang="ja-JP" altLang="en-US" sz="1400" b="1" dirty="0" smtClean="0">
                <a:latin typeface="ＭＳ Ｐゴシック" panose="020B0600070205080204" pitchFamily="50" charset="-128"/>
              </a:rPr>
              <a:t>泉北ニュータウン</a:t>
            </a:r>
            <a:r>
              <a:rPr kumimoji="1" lang="ja-JP" altLang="en-US" sz="1400" dirty="0" smtClean="0">
                <a:latin typeface="ＭＳ Ｐ明朝" pitchFamily="18" charset="-128"/>
                <a:ea typeface="ＭＳ Ｐ明朝" pitchFamily="18" charset="-128"/>
              </a:rPr>
              <a:t>　（泉北ニューデザイン推進協議会</a:t>
            </a:r>
            <a:r>
              <a:rPr kumimoji="1" lang="ja-JP" altLang="en-US" sz="1400" dirty="0">
                <a:latin typeface="ＭＳ Ｐ明朝" pitchFamily="18" charset="-128"/>
                <a:ea typeface="ＭＳ Ｐ明朝" pitchFamily="18" charset="-128"/>
              </a:rPr>
              <a:t>に</a:t>
            </a:r>
            <a:r>
              <a:rPr kumimoji="1" lang="ja-JP" altLang="en-US" sz="1400" dirty="0" smtClean="0">
                <a:latin typeface="ＭＳ Ｐ明朝" pitchFamily="18" charset="-128"/>
                <a:ea typeface="ＭＳ Ｐ明朝" pitchFamily="18" charset="-128"/>
              </a:rPr>
              <a:t>参画）</a:t>
            </a:r>
            <a:endParaRPr kumimoji="1" lang="en-US" altLang="ja-JP" sz="1400" dirty="0" smtClean="0">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団地再生のリーディングプロジェクト団地として位置付け、様々な取り組み</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を進めてきた茶山</a:t>
            </a:r>
            <a:r>
              <a:rPr kumimoji="1" lang="ja-JP" altLang="en-US" sz="1400" dirty="0">
                <a:solidFill>
                  <a:schemeClr val="tx1"/>
                </a:solidFill>
                <a:latin typeface="ＭＳ Ｐ明朝" pitchFamily="18" charset="-128"/>
                <a:ea typeface="ＭＳ Ｐ明朝" pitchFamily="18" charset="-128"/>
              </a:rPr>
              <a:t>台</a:t>
            </a:r>
            <a:r>
              <a:rPr kumimoji="1" lang="ja-JP" altLang="en-US" sz="1400" dirty="0" smtClean="0">
                <a:solidFill>
                  <a:schemeClr val="tx1"/>
                </a:solidFill>
                <a:latin typeface="ＭＳ Ｐ明朝" pitchFamily="18" charset="-128"/>
                <a:ea typeface="ＭＳ Ｐ明朝" pitchFamily="18" charset="-128"/>
              </a:rPr>
              <a:t>団地について、豊かな緑と既存のストックを活かし、</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お住まいの方や地域関係者とプラットフォームを設置し構想</a:t>
            </a:r>
            <a:r>
              <a:rPr kumimoji="1" lang="ja-JP" altLang="en-US" sz="1400" dirty="0">
                <a:solidFill>
                  <a:schemeClr val="tx1"/>
                </a:solidFill>
                <a:latin typeface="ＭＳ Ｐ明朝" pitchFamily="18" charset="-128"/>
                <a:ea typeface="ＭＳ Ｐ明朝" pitchFamily="18" charset="-128"/>
              </a:rPr>
              <a:t>を</a:t>
            </a:r>
            <a:r>
              <a:rPr kumimoji="1" lang="ja-JP" altLang="en-US" sz="1400" dirty="0" smtClean="0">
                <a:solidFill>
                  <a:schemeClr val="tx1"/>
                </a:solidFill>
                <a:latin typeface="ＭＳ Ｐ明朝" pitchFamily="18" charset="-128"/>
                <a:ea typeface="ＭＳ Ｐ明朝" pitchFamily="18" charset="-128"/>
              </a:rPr>
              <a:t>策定します。</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latin typeface="ＭＳ Ｐ明朝" pitchFamily="18" charset="-128"/>
                <a:ea typeface="ＭＳ Ｐ明朝" pitchFamily="18" charset="-128"/>
              </a:rPr>
              <a:t>　＜茶山台団地で実施している主な取り組み＞</a:t>
            </a:r>
            <a:endParaRPr kumimoji="1" lang="en-US" altLang="ja-JP" sz="1400" dirty="0" smtClean="0">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latin typeface="ＭＳ Ｐ明朝" pitchFamily="18" charset="-128"/>
                <a:ea typeface="ＭＳ Ｐ明朝" pitchFamily="18" charset="-128"/>
              </a:rPr>
              <a:t>　　・子育て</a:t>
            </a:r>
            <a:r>
              <a:rPr kumimoji="1" lang="ja-JP" altLang="en-US" sz="1400" dirty="0">
                <a:latin typeface="ＭＳ Ｐ明朝" pitchFamily="18" charset="-128"/>
                <a:ea typeface="ＭＳ Ｐ明朝" pitchFamily="18" charset="-128"/>
              </a:rPr>
              <a:t>世帯向け</a:t>
            </a:r>
            <a:r>
              <a:rPr kumimoji="1" lang="ja-JP" altLang="en-US" sz="1400" dirty="0" smtClean="0">
                <a:latin typeface="ＭＳ Ｐ明朝" pitchFamily="18" charset="-128"/>
                <a:ea typeface="ＭＳ Ｐ明朝" pitchFamily="18" charset="-128"/>
              </a:rPr>
              <a:t>の</a:t>
            </a:r>
            <a:r>
              <a:rPr kumimoji="1" lang="en-US" altLang="ja-JP" sz="1400" dirty="0" smtClean="0">
                <a:latin typeface="ＭＳ Ｐ明朝" pitchFamily="18" charset="-128"/>
                <a:ea typeface="ＭＳ Ｐ明朝" pitchFamily="18" charset="-128"/>
              </a:rPr>
              <a:t>2</a:t>
            </a:r>
            <a:r>
              <a:rPr kumimoji="1" lang="ja-JP" altLang="en-US" sz="1400" dirty="0" smtClean="0">
                <a:latin typeface="ＭＳ Ｐ明朝" pitchFamily="18" charset="-128"/>
                <a:ea typeface="ＭＳ Ｐ明朝" pitchFamily="18" charset="-128"/>
              </a:rPr>
              <a:t>戸</a:t>
            </a:r>
            <a:r>
              <a:rPr kumimoji="1" lang="en-US" altLang="ja-JP" sz="1400" dirty="0" smtClean="0">
                <a:latin typeface="ＭＳ Ｐ明朝" pitchFamily="18" charset="-128"/>
                <a:ea typeface="ＭＳ Ｐ明朝" pitchFamily="18" charset="-128"/>
              </a:rPr>
              <a:t>1</a:t>
            </a:r>
            <a:r>
              <a:rPr kumimoji="1" lang="ja-JP" altLang="en-US" sz="1400" dirty="0" smtClean="0">
                <a:latin typeface="ＭＳ Ｐ明朝" pitchFamily="18" charset="-128"/>
                <a:ea typeface="ＭＳ Ｐ明朝" pitchFamily="18" charset="-128"/>
              </a:rPr>
              <a:t>化リノベーション住宅</a:t>
            </a: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ニコイチ</a:t>
            </a: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等の供給</a:t>
            </a:r>
            <a:endParaRPr kumimoji="1" lang="en-US" altLang="ja-JP" sz="1400" dirty="0">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・コミュニティを活性化する</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茶山台としょかん</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err="1" smtClean="0">
                <a:solidFill>
                  <a:schemeClr val="tx1"/>
                </a:solidFill>
                <a:latin typeface="ＭＳ Ｐ明朝" pitchFamily="18" charset="-128"/>
                <a:ea typeface="ＭＳ Ｐ明朝" pitchFamily="18" charset="-128"/>
              </a:rPr>
              <a:t>、</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やまわけキッチン</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err="1" smtClean="0">
                <a:solidFill>
                  <a:schemeClr val="tx1"/>
                </a:solidFill>
                <a:latin typeface="ＭＳ Ｐ明朝" pitchFamily="18" charset="-128"/>
                <a:ea typeface="ＭＳ Ｐ明朝" pitchFamily="18" charset="-128"/>
              </a:rPr>
              <a:t>、</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a:t>
            </a:r>
            <a:r>
              <a:rPr kumimoji="1" lang="en-US" altLang="ja-JP" sz="1400" dirty="0" smtClean="0">
                <a:solidFill>
                  <a:schemeClr val="tx1"/>
                </a:solidFill>
                <a:latin typeface="ＭＳ Ｐ明朝" pitchFamily="18" charset="-128"/>
                <a:ea typeface="ＭＳ Ｐ明朝" pitchFamily="18" charset="-128"/>
              </a:rPr>
              <a:t>『DIY</a:t>
            </a:r>
            <a:r>
              <a:rPr kumimoji="1" lang="ja-JP" altLang="en-US" sz="1400" dirty="0" smtClean="0">
                <a:solidFill>
                  <a:schemeClr val="tx1"/>
                </a:solidFill>
                <a:latin typeface="ＭＳ Ｐ明朝" pitchFamily="18" charset="-128"/>
                <a:ea typeface="ＭＳ Ｐ明朝" pitchFamily="18" charset="-128"/>
              </a:rPr>
              <a:t>のいえ</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err="1"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 </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err="1" smtClean="0">
                <a:solidFill>
                  <a:schemeClr val="tx1"/>
                </a:solidFill>
                <a:latin typeface="ＭＳ Ｐ明朝" pitchFamily="18" charset="-128"/>
                <a:ea typeface="ＭＳ Ｐ明朝" pitchFamily="18" charset="-128"/>
              </a:rPr>
              <a:t>ちゃや</a:t>
            </a:r>
            <a:r>
              <a:rPr kumimoji="1" lang="ja-JP" altLang="en-US" sz="1400" dirty="0" smtClean="0">
                <a:solidFill>
                  <a:schemeClr val="tx1"/>
                </a:solidFill>
                <a:latin typeface="ＭＳ Ｐ明朝" pitchFamily="18" charset="-128"/>
                <a:ea typeface="ＭＳ Ｐ明朝" pitchFamily="18" charset="-128"/>
              </a:rPr>
              <a:t>マルシェ</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err="1" smtClean="0">
                <a:solidFill>
                  <a:schemeClr val="tx1"/>
                </a:solidFill>
                <a:latin typeface="ＭＳ Ｐ明朝" pitchFamily="18" charset="-128"/>
                <a:ea typeface="ＭＳ Ｐ明朝" pitchFamily="18" charset="-128"/>
              </a:rPr>
              <a:t>、</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まちかど保健室</a:t>
            </a:r>
            <a:r>
              <a:rPr kumimoji="1" lang="en-US" altLang="ja-JP" sz="1400" dirty="0" smtClean="0">
                <a:solidFill>
                  <a:schemeClr val="tx1"/>
                </a:solidFill>
                <a:latin typeface="ＭＳ Ｐ明朝" pitchFamily="18" charset="-128"/>
                <a:ea typeface="ＭＳ Ｐ明朝" pitchFamily="18" charset="-128"/>
              </a:rPr>
              <a:t>』</a:t>
            </a:r>
          </a:p>
          <a:p>
            <a:pPr algn="l">
              <a:lnSpc>
                <a:spcPts val="500"/>
              </a:lnSpc>
              <a:spcBef>
                <a:spcPct val="15000"/>
              </a:spcBef>
              <a:buClr>
                <a:schemeClr val="accent1"/>
              </a:buClr>
              <a:buFont typeface="Wingdings" pitchFamily="2" charset="2"/>
              <a:buNone/>
            </a:pPr>
            <a:endParaRPr kumimoji="1" lang="en-US" altLang="ja-JP" sz="1400" dirty="0" smtClean="0">
              <a:solidFill>
                <a:srgbClr val="00B0F0"/>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職住近接等の</a:t>
            </a:r>
            <a:r>
              <a:rPr kumimoji="1" lang="ja-JP" altLang="en-US" sz="1400" dirty="0">
                <a:solidFill>
                  <a:schemeClr val="tx1"/>
                </a:solidFill>
                <a:latin typeface="ＭＳ Ｐ明朝" pitchFamily="18" charset="-128"/>
                <a:ea typeface="ＭＳ Ｐ明朝" pitchFamily="18" charset="-128"/>
              </a:rPr>
              <a:t>多様なくらしの実現、若年層</a:t>
            </a:r>
            <a:r>
              <a:rPr kumimoji="1" lang="ja-JP" altLang="en-US" sz="1400" dirty="0" smtClean="0">
                <a:solidFill>
                  <a:schemeClr val="tx1"/>
                </a:solidFill>
                <a:latin typeface="ＭＳ Ｐ明朝" pitchFamily="18" charset="-128"/>
                <a:ea typeface="ＭＳ Ｐ明朝" pitchFamily="18" charset="-128"/>
              </a:rPr>
              <a:t>の誘引、医療</a:t>
            </a:r>
            <a:r>
              <a:rPr kumimoji="1" lang="ja-JP" altLang="en-US" sz="1400" dirty="0">
                <a:solidFill>
                  <a:schemeClr val="tx1"/>
                </a:solidFill>
                <a:latin typeface="ＭＳ Ｐ明朝" pitchFamily="18" charset="-128"/>
                <a:ea typeface="ＭＳ Ｐ明朝" pitchFamily="18" charset="-128"/>
              </a:rPr>
              <a:t>拠点の設置等による健康寿命の延伸、新たな</a:t>
            </a:r>
            <a:r>
              <a:rPr kumimoji="1" lang="ja-JP" altLang="en-US" sz="1400" dirty="0" smtClean="0">
                <a:solidFill>
                  <a:schemeClr val="tx1"/>
                </a:solidFill>
                <a:latin typeface="ＭＳ Ｐ明朝" pitchFamily="18" charset="-128"/>
                <a:ea typeface="ＭＳ Ｐ明朝" pitchFamily="18" charset="-128"/>
              </a:rPr>
              <a:t>モビリティ</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サービス</a:t>
            </a:r>
            <a:r>
              <a:rPr kumimoji="1" lang="ja-JP" altLang="en-US" sz="1400" dirty="0">
                <a:solidFill>
                  <a:schemeClr val="tx1"/>
                </a:solidFill>
                <a:latin typeface="ＭＳ Ｐ明朝" pitchFamily="18" charset="-128"/>
                <a:ea typeface="ＭＳ Ｐ明朝" pitchFamily="18" charset="-128"/>
              </a:rPr>
              <a:t>の導入</a:t>
            </a:r>
            <a:r>
              <a:rPr kumimoji="1" lang="ja-JP" altLang="en-US" sz="1400" dirty="0" smtClean="0">
                <a:solidFill>
                  <a:schemeClr val="tx1"/>
                </a:solidFill>
                <a:latin typeface="ＭＳ Ｐ明朝" pitchFamily="18" charset="-128"/>
                <a:ea typeface="ＭＳ Ｐ明朝" pitchFamily="18" charset="-128"/>
              </a:rPr>
              <a:t>、地域</a:t>
            </a:r>
            <a:r>
              <a:rPr kumimoji="1" lang="ja-JP" altLang="en-US" sz="1400" dirty="0">
                <a:solidFill>
                  <a:schemeClr val="tx1"/>
                </a:solidFill>
                <a:latin typeface="ＭＳ Ｐ明朝" pitchFamily="18" charset="-128"/>
                <a:ea typeface="ＭＳ Ｐ明朝" pitchFamily="18" charset="-128"/>
              </a:rPr>
              <a:t>で活動する方との連携等で泉北ニュータウンに新たな魅力を</a:t>
            </a:r>
            <a:r>
              <a:rPr kumimoji="1" lang="ja-JP" altLang="en-US" sz="1400" dirty="0" smtClean="0">
                <a:solidFill>
                  <a:schemeClr val="tx1"/>
                </a:solidFill>
                <a:latin typeface="ＭＳ Ｐ明朝" pitchFamily="18" charset="-128"/>
                <a:ea typeface="ＭＳ Ｐ明朝" pitchFamily="18" charset="-128"/>
              </a:rPr>
              <a:t>創出しま</a:t>
            </a:r>
            <a:r>
              <a:rPr kumimoji="1" lang="ja-JP" altLang="en-US" sz="1400" dirty="0">
                <a:solidFill>
                  <a:schemeClr val="tx1"/>
                </a:solidFill>
                <a:latin typeface="ＭＳ Ｐ明朝" pitchFamily="18" charset="-128"/>
                <a:ea typeface="ＭＳ Ｐ明朝" pitchFamily="18" charset="-128"/>
              </a:rPr>
              <a:t>す</a:t>
            </a:r>
            <a:r>
              <a:rPr kumimoji="1" lang="ja-JP" altLang="en-US" sz="1400" dirty="0" smtClean="0">
                <a:solidFill>
                  <a:schemeClr val="tx1"/>
                </a:solidFill>
                <a:latin typeface="ＭＳ Ｐ明朝" pitchFamily="18" charset="-128"/>
                <a:ea typeface="ＭＳ Ｐ明朝" pitchFamily="18" charset="-128"/>
              </a:rPr>
              <a:t>。</a:t>
            </a:r>
            <a:endParaRPr kumimoji="1" lang="en-US" altLang="ja-JP" sz="1400" dirty="0" smtClean="0">
              <a:solidFill>
                <a:schemeClr val="tx1"/>
              </a:solidFill>
              <a:latin typeface="ＭＳ Ｐ明朝" pitchFamily="18" charset="-128"/>
              <a:ea typeface="ＭＳ Ｐ明朝" pitchFamily="18" charset="-128"/>
            </a:endParaRPr>
          </a:p>
          <a:p>
            <a:pPr algn="l">
              <a:lnSpc>
                <a:spcPts val="300"/>
              </a:lnSpc>
              <a:spcBef>
                <a:spcPct val="15000"/>
              </a:spcBef>
              <a:buClr>
                <a:schemeClr val="accent1"/>
              </a:buClr>
              <a:buFont typeface="Wingdings" pitchFamily="2" charset="2"/>
              <a:buNone/>
            </a:pPr>
            <a:endParaRPr kumimoji="1" lang="en-US" altLang="ja-JP" sz="1400" dirty="0" smtClean="0">
              <a:solidFill>
                <a:srgbClr val="FF0000"/>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学生向け家賃割引制度</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スマリオの学割</a:t>
            </a:r>
            <a:r>
              <a:rPr kumimoji="1" lang="en-US" altLang="ja-JP" sz="1400" dirty="0" smtClean="0">
                <a:solidFill>
                  <a:schemeClr val="tx1"/>
                </a:solidFill>
                <a:latin typeface="ＭＳ Ｐ明朝" pitchFamily="18" charset="-128"/>
                <a:ea typeface="ＭＳ Ｐ明朝" pitchFamily="18" charset="-128"/>
              </a:rPr>
              <a:t>』</a:t>
            </a:r>
          </a:p>
          <a:p>
            <a:pPr algn="l">
              <a:lnSpc>
                <a:spcPct val="105000"/>
              </a:lnSpc>
              <a:spcBef>
                <a:spcPct val="15000"/>
              </a:spcBef>
              <a:buClr>
                <a:schemeClr val="accent1"/>
              </a:buClr>
              <a:buFont typeface="Wingdings" pitchFamily="2" charset="2"/>
              <a:buNone/>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en-US" altLang="ja-JP" sz="1400" dirty="0" err="1" smtClean="0">
                <a:solidFill>
                  <a:schemeClr val="tx1"/>
                </a:solidFill>
                <a:latin typeface="ＭＳ Ｐ明朝" panose="02020600040205080304" pitchFamily="18" charset="-128"/>
                <a:ea typeface="ＭＳ Ｐ明朝" panose="02020600040205080304" pitchFamily="18" charset="-128"/>
              </a:rPr>
              <a:t>MaaS</a:t>
            </a:r>
            <a:r>
              <a:rPr lang="ja-JP" altLang="en-US" sz="1400" dirty="0" smtClean="0">
                <a:solidFill>
                  <a:schemeClr val="tx1"/>
                </a:solidFill>
                <a:latin typeface="ＭＳ Ｐ明朝" panose="02020600040205080304" pitchFamily="18" charset="-128"/>
                <a:ea typeface="ＭＳ Ｐ明朝" panose="02020600040205080304" pitchFamily="18" charset="-128"/>
              </a:rPr>
              <a:t>を導入した移動の利便性向上（スマートシティの実現）の取り組み</a:t>
            </a:r>
            <a:endParaRPr lang="ja-JP" altLang="en-US" sz="1400" dirty="0">
              <a:solidFill>
                <a:schemeClr val="tx1"/>
              </a:solidFill>
              <a:latin typeface="ＭＳ Ｐ明朝" panose="02020600040205080304" pitchFamily="18" charset="-128"/>
              <a:ea typeface="ＭＳ Ｐ明朝" panose="02020600040205080304" pitchFamily="18" charset="-128"/>
            </a:endParaRPr>
          </a:p>
          <a:p>
            <a:pPr algn="l">
              <a:lnSpc>
                <a:spcPts val="1200"/>
              </a:lnSpc>
              <a:spcBef>
                <a:spcPct val="15000"/>
              </a:spcBef>
              <a:buClr>
                <a:schemeClr val="accent1"/>
              </a:buClr>
              <a:buFont typeface="Wingdings" pitchFamily="2" charset="2"/>
              <a:buNone/>
            </a:pP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b="1" dirty="0">
                <a:latin typeface="ＭＳ Ｐゴシック" panose="020B0600070205080204" pitchFamily="50" charset="-128"/>
              </a:rPr>
              <a:t>千里</a:t>
            </a:r>
            <a:r>
              <a:rPr kumimoji="1" lang="ja-JP" altLang="en-US" sz="1400" b="1" dirty="0" smtClean="0">
                <a:latin typeface="ＭＳ Ｐゴシック" panose="020B0600070205080204" pitchFamily="50" charset="-128"/>
              </a:rPr>
              <a:t>ニュータウン</a:t>
            </a:r>
            <a:r>
              <a:rPr kumimoji="1" lang="ja-JP" altLang="en-US" sz="1400" dirty="0" smtClean="0">
                <a:latin typeface="ＭＳ Ｐ明朝" pitchFamily="18" charset="-128"/>
                <a:ea typeface="ＭＳ Ｐ明朝" pitchFamily="18" charset="-128"/>
              </a:rPr>
              <a:t>　（</a:t>
            </a:r>
            <a:r>
              <a:rPr kumimoji="1" lang="ja-JP" altLang="en-US" sz="1400" dirty="0">
                <a:latin typeface="ＭＳ Ｐ明朝" pitchFamily="18" charset="-128"/>
                <a:ea typeface="ＭＳ Ｐ明朝" pitchFamily="18" charset="-128"/>
              </a:rPr>
              <a:t>千里ニュータウン再生連絡協議会に参画）</a:t>
            </a:r>
            <a:endParaRPr kumimoji="1" lang="en-US" altLang="ja-JP" sz="1400" dirty="0">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住民</a:t>
            </a:r>
            <a:r>
              <a:rPr kumimoji="1" lang="ja-JP" altLang="en-US" sz="1400" dirty="0">
                <a:solidFill>
                  <a:schemeClr val="tx1"/>
                </a:solidFill>
                <a:latin typeface="ＭＳ Ｐ明朝" pitchFamily="18" charset="-128"/>
                <a:ea typeface="ＭＳ Ｐ明朝" pitchFamily="18" charset="-128"/>
              </a:rPr>
              <a:t>ニーズに応じた新たな施設の導入、住民交流の</a:t>
            </a:r>
            <a:r>
              <a:rPr kumimoji="1" lang="ja-JP" altLang="en-US" sz="1400" dirty="0" smtClean="0">
                <a:solidFill>
                  <a:schemeClr val="tx1"/>
                </a:solidFill>
                <a:latin typeface="ＭＳ Ｐ明朝" pitchFamily="18" charset="-128"/>
                <a:ea typeface="ＭＳ Ｐ明朝" pitchFamily="18" charset="-128"/>
              </a:rPr>
              <a:t>活性化など、ニュータウンの再生・活性化に貢献します。</a:t>
            </a:r>
            <a:endParaRPr kumimoji="1" lang="en-US" altLang="ja-JP" sz="1400" dirty="0" smtClean="0">
              <a:solidFill>
                <a:schemeClr val="tx1"/>
              </a:solidFill>
              <a:latin typeface="ＭＳ Ｐ明朝" pitchFamily="18" charset="-128"/>
              <a:ea typeface="ＭＳ Ｐ明朝" pitchFamily="18" charset="-128"/>
            </a:endParaRPr>
          </a:p>
          <a:p>
            <a:pPr algn="l">
              <a:lnSpc>
                <a:spcPts val="1000"/>
              </a:lnSpc>
              <a:spcBef>
                <a:spcPct val="15000"/>
              </a:spcBef>
              <a:buClr>
                <a:schemeClr val="accent1"/>
              </a:buClr>
              <a:buFont typeface="Wingdings" pitchFamily="2" charset="2"/>
              <a:buNone/>
            </a:pP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 </a:t>
            </a:r>
            <a:r>
              <a:rPr kumimoji="1" lang="ja-JP" altLang="en-US" sz="1400" b="1" dirty="0" smtClean="0">
                <a:latin typeface="ＭＳ Ｐゴシック" panose="020B0600070205080204" pitchFamily="50" charset="-128"/>
              </a:rPr>
              <a:t>金岡東ニュータウン</a:t>
            </a:r>
            <a:r>
              <a:rPr kumimoji="1" lang="ja-JP" altLang="en-US" sz="1400" dirty="0" smtClean="0">
                <a:latin typeface="ＭＳ Ｐ明朝" pitchFamily="18" charset="-128"/>
                <a:ea typeface="ＭＳ Ｐ明朝" pitchFamily="18" charset="-128"/>
              </a:rPr>
              <a:t>　（</a:t>
            </a:r>
            <a:r>
              <a:rPr kumimoji="1" lang="zh-TW" altLang="en-US" sz="1400" dirty="0" smtClean="0">
                <a:solidFill>
                  <a:schemeClr val="tx1"/>
                </a:solidFill>
                <a:latin typeface="ＭＳ Ｐ明朝" pitchFamily="18" charset="-128"/>
                <a:ea typeface="ＭＳ Ｐ明朝" pitchFamily="18" charset="-128"/>
              </a:rPr>
              <a:t>堺</a:t>
            </a:r>
            <a:r>
              <a:rPr kumimoji="1" lang="zh-TW" altLang="en-US" sz="1400" dirty="0">
                <a:solidFill>
                  <a:schemeClr val="tx1"/>
                </a:solidFill>
                <a:latin typeface="ＭＳ Ｐ明朝" pitchFamily="18" charset="-128"/>
                <a:ea typeface="ＭＳ Ｐ明朝" pitchFamily="18" charset="-128"/>
              </a:rPr>
              <a:t>市域地域居住機能再生調整</a:t>
            </a:r>
            <a:r>
              <a:rPr kumimoji="1" lang="zh-TW" altLang="en-US" sz="1400" dirty="0" smtClean="0">
                <a:solidFill>
                  <a:schemeClr val="tx1"/>
                </a:solidFill>
                <a:latin typeface="ＭＳ Ｐ明朝" pitchFamily="18" charset="-128"/>
                <a:ea typeface="ＭＳ Ｐ明朝" pitchFamily="18" charset="-128"/>
              </a:rPr>
              <a:t>会議</a:t>
            </a:r>
            <a:r>
              <a:rPr kumimoji="1" lang="ja-JP" altLang="en-US" sz="1400" dirty="0" smtClean="0">
                <a:solidFill>
                  <a:schemeClr val="tx1"/>
                </a:solidFill>
                <a:latin typeface="ＭＳ Ｐ明朝" pitchFamily="18" charset="-128"/>
                <a:ea typeface="ＭＳ Ｐ明朝" pitchFamily="18" charset="-128"/>
              </a:rPr>
              <a:t>に参画）</a:t>
            </a:r>
            <a:endParaRPr kumimoji="1" lang="en-US" altLang="zh-TW"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新金岡地区の住まいまちづくり基本方針「しん</a:t>
            </a:r>
            <a:r>
              <a:rPr kumimoji="1" lang="ja-JP" altLang="en-US" sz="1400" dirty="0" err="1" smtClean="0">
                <a:solidFill>
                  <a:schemeClr val="tx1"/>
                </a:solidFill>
                <a:latin typeface="ＭＳ Ｐ明朝" pitchFamily="18" charset="-128"/>
                <a:ea typeface="ＭＳ Ｐ明朝" pitchFamily="18" charset="-128"/>
              </a:rPr>
              <a:t>かなの</a:t>
            </a:r>
            <a:r>
              <a:rPr kumimoji="1" lang="ja-JP" altLang="en-US" sz="1400" dirty="0" smtClean="0">
                <a:solidFill>
                  <a:schemeClr val="tx1"/>
                </a:solidFill>
                <a:latin typeface="ＭＳ Ｐ明朝" pitchFamily="18" charset="-128"/>
                <a:ea typeface="ＭＳ Ｐ明朝" pitchFamily="18" charset="-128"/>
              </a:rPr>
              <a:t>住まいまちづくり」に</a:t>
            </a:r>
            <a:r>
              <a:rPr kumimoji="1" lang="ja-JP" altLang="en-US" sz="1400" dirty="0">
                <a:solidFill>
                  <a:schemeClr val="tx1"/>
                </a:solidFill>
                <a:latin typeface="ＭＳ Ｐ明朝" pitchFamily="18" charset="-128"/>
                <a:ea typeface="ＭＳ Ｐ明朝" pitchFamily="18" charset="-128"/>
              </a:rPr>
              <a:t>沿った公社賃貸</a:t>
            </a:r>
            <a:r>
              <a:rPr kumimoji="1" lang="ja-JP" altLang="en-US" sz="1400" dirty="0">
                <a:latin typeface="ＭＳ Ｐ明朝" pitchFamily="18" charset="-128"/>
                <a:ea typeface="ＭＳ Ｐ明朝" pitchFamily="18" charset="-128"/>
              </a:rPr>
              <a:t>の</a:t>
            </a:r>
            <a:r>
              <a:rPr kumimoji="1" lang="ja-JP" altLang="en-US" sz="1400" dirty="0" smtClean="0">
                <a:latin typeface="ＭＳ Ｐ明朝" pitchFamily="18" charset="-128"/>
                <a:ea typeface="ＭＳ Ｐ明朝" pitchFamily="18" charset="-128"/>
              </a:rPr>
              <a:t>再編、商業施設「フレ</a:t>
            </a:r>
            <a:endParaRPr kumimoji="1" lang="en-US" altLang="ja-JP" sz="1400" dirty="0" smtClean="0">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latin typeface="ＭＳ Ｐ明朝" pitchFamily="18" charset="-128"/>
                <a:ea typeface="ＭＳ Ｐ明朝" pitchFamily="18" charset="-128"/>
              </a:rPr>
              <a:t>スポしんかな」の運営により、</a:t>
            </a:r>
            <a:r>
              <a:rPr kumimoji="1" lang="ja-JP" altLang="en-US" sz="1400" dirty="0">
                <a:latin typeface="ＭＳ Ｐ明朝" pitchFamily="18" charset="-128"/>
                <a:ea typeface="ＭＳ Ｐ明朝" pitchFamily="18" charset="-128"/>
              </a:rPr>
              <a:t>地域の活力と魅力を向上させるまちづくりに</a:t>
            </a:r>
            <a:r>
              <a:rPr kumimoji="1" lang="ja-JP" altLang="en-US" sz="1400" dirty="0" smtClean="0">
                <a:latin typeface="ＭＳ Ｐ明朝" pitchFamily="18" charset="-128"/>
                <a:ea typeface="ＭＳ Ｐ明朝" pitchFamily="18" charset="-128"/>
              </a:rPr>
              <a:t>貢献します。</a:t>
            </a:r>
            <a:endParaRPr kumimoji="1" lang="en-US" altLang="ja-JP" sz="1400" dirty="0" smtClean="0">
              <a:latin typeface="ＭＳ Ｐ明朝" pitchFamily="18" charset="-128"/>
              <a:ea typeface="ＭＳ Ｐ明朝" pitchFamily="18" charset="-128"/>
            </a:endParaRPr>
          </a:p>
          <a:p>
            <a:pPr algn="l">
              <a:lnSpc>
                <a:spcPts val="1000"/>
              </a:lnSpc>
              <a:spcBef>
                <a:spcPct val="15000"/>
              </a:spcBef>
              <a:buClr>
                <a:schemeClr val="accent1"/>
              </a:buClr>
              <a:buFont typeface="Wingdings" pitchFamily="2" charset="2"/>
              <a:buNone/>
            </a:pPr>
            <a:endParaRPr kumimoji="1" lang="en-US" altLang="ja-JP" sz="1400" dirty="0" smtClean="0">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 </a:t>
            </a:r>
            <a:r>
              <a:rPr kumimoji="1" lang="ja-JP" altLang="en-US" sz="1400" b="1" dirty="0" smtClean="0">
                <a:latin typeface="ＭＳ Ｐゴシック" panose="020B0600070205080204" pitchFamily="50" charset="-128"/>
              </a:rPr>
              <a:t>香里三井</a:t>
            </a:r>
            <a:r>
              <a:rPr kumimoji="1" lang="ja-JP" altLang="en-US" sz="1400" b="1" dirty="0">
                <a:latin typeface="ＭＳ Ｐゴシック" panose="020B0600070205080204" pitchFamily="50" charset="-128"/>
              </a:rPr>
              <a:t>エリア</a:t>
            </a:r>
            <a:r>
              <a:rPr kumimoji="1" lang="ja-JP" altLang="en-US" sz="1400" dirty="0">
                <a:latin typeface="ＭＳ Ｐ明朝" pitchFamily="18" charset="-128"/>
                <a:ea typeface="ＭＳ Ｐ明朝" pitchFamily="18" charset="-128"/>
              </a:rPr>
              <a:t>　</a:t>
            </a:r>
            <a:r>
              <a:rPr kumimoji="1" lang="ja-JP" altLang="en-US" sz="1400" dirty="0" smtClean="0">
                <a:latin typeface="ＭＳ Ｐ明朝" pitchFamily="18" charset="-128"/>
                <a:ea typeface="ＭＳ Ｐ明朝" pitchFamily="18" charset="-128"/>
              </a:rPr>
              <a:t>（寝屋川市</a:t>
            </a:r>
            <a:r>
              <a:rPr kumimoji="1" lang="ja-JP" altLang="en-US" sz="1400" dirty="0">
                <a:latin typeface="ＭＳ Ｐ明朝" pitchFamily="18" charset="-128"/>
                <a:ea typeface="ＭＳ Ｐ明朝" pitchFamily="18" charset="-128"/>
              </a:rPr>
              <a:t>地域再生連携協議会に参画）</a:t>
            </a:r>
          </a:p>
          <a:p>
            <a:pPr algn="l">
              <a:lnSpc>
                <a:spcPct val="105000"/>
              </a:lnSpc>
              <a:spcBef>
                <a:spcPct val="15000"/>
              </a:spcBef>
              <a:buClr>
                <a:schemeClr val="accent1"/>
              </a:buClr>
              <a:buFont typeface="Wingdings" pitchFamily="2" charset="2"/>
              <a:buNone/>
            </a:pPr>
            <a:r>
              <a:rPr kumimoji="1" lang="ja-JP" altLang="en-US" sz="1400" dirty="0">
                <a:latin typeface="ＭＳ Ｐ明朝" pitchFamily="18" charset="-128"/>
                <a:ea typeface="ＭＳ Ｐ明朝" pitchFamily="18" charset="-128"/>
              </a:rPr>
              <a:t>　</a:t>
            </a:r>
            <a:r>
              <a:rPr kumimoji="1" lang="en-US" altLang="ja-JP" sz="1400" dirty="0" smtClean="0">
                <a:latin typeface="ＭＳ Ｐ明朝" pitchFamily="18" charset="-128"/>
                <a:ea typeface="ＭＳ Ｐ明朝" pitchFamily="18" charset="-128"/>
              </a:rPr>
              <a:t>2</a:t>
            </a:r>
            <a:r>
              <a:rPr kumimoji="1" lang="ja-JP" altLang="en-US" sz="1400" dirty="0" smtClean="0">
                <a:latin typeface="ＭＳ Ｐ明朝" pitchFamily="18" charset="-128"/>
                <a:ea typeface="ＭＳ Ｐ明朝" pitchFamily="18" charset="-128"/>
              </a:rPr>
              <a:t>戸</a:t>
            </a:r>
            <a:r>
              <a:rPr kumimoji="1" lang="en-US" altLang="ja-JP" sz="1400" dirty="0" smtClean="0">
                <a:latin typeface="ＭＳ Ｐ明朝" pitchFamily="18" charset="-128"/>
                <a:ea typeface="ＭＳ Ｐ明朝" pitchFamily="18" charset="-128"/>
              </a:rPr>
              <a:t>1</a:t>
            </a:r>
            <a:r>
              <a:rPr kumimoji="1" lang="ja-JP" altLang="en-US" sz="1400" dirty="0" smtClean="0">
                <a:latin typeface="ＭＳ Ｐ明朝" pitchFamily="18" charset="-128"/>
                <a:ea typeface="ＭＳ Ｐ明朝" pitchFamily="18" charset="-128"/>
              </a:rPr>
              <a:t>化リノベーション住宅</a:t>
            </a: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ニコイチ</a:t>
            </a: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等の住戸改善事業により、既存ストックの住環境の向上を行います。</a:t>
            </a:r>
            <a:endParaRPr kumimoji="1" lang="en-US" altLang="ja-JP" sz="1400" dirty="0">
              <a:latin typeface="ＭＳ Ｐ明朝" pitchFamily="18" charset="-128"/>
              <a:ea typeface="ＭＳ Ｐ明朝" pitchFamily="18" charset="-128"/>
            </a:endParaRPr>
          </a:p>
        </p:txBody>
      </p:sp>
      <p:sp>
        <p:nvSpPr>
          <p:cNvPr id="12290"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96AFE95F-F3FE-4ED3-BD2F-7DE5C18EA593}" type="slidenum">
              <a:rPr lang="en-US" altLang="ja-JP" sz="1700" smtClean="0"/>
              <a:pPr algn="r"/>
              <a:t>10</a:t>
            </a:fld>
            <a:endParaRPr lang="en-US" altLang="ja-JP" sz="1700" dirty="0" smtClean="0"/>
          </a:p>
        </p:txBody>
      </p:sp>
      <p:sp>
        <p:nvSpPr>
          <p:cNvPr id="196630" name="角丸四角形 30"/>
          <p:cNvSpPr>
            <a:spLocks noChangeArrowheads="1"/>
          </p:cNvSpPr>
          <p:nvPr/>
        </p:nvSpPr>
        <p:spPr bwMode="auto">
          <a:xfrm>
            <a:off x="351096" y="901804"/>
            <a:ext cx="9047037" cy="367666"/>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（２）地域</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のまちづくりと</a:t>
            </a: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コミュニティ活性化</a:t>
            </a:r>
            <a:endPar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3" name="Rectangle 4"/>
          <p:cNvSpPr txBox="1">
            <a:spLocks noChangeArrowheads="1"/>
          </p:cNvSpPr>
          <p:nvPr/>
        </p:nvSpPr>
        <p:spPr bwMode="auto">
          <a:xfrm>
            <a:off x="-90366" y="237081"/>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9"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1" name="テキスト ボックス 2"/>
          <p:cNvSpPr txBox="1">
            <a:spLocks noChangeArrowheads="1"/>
          </p:cNvSpPr>
          <p:nvPr/>
        </p:nvSpPr>
        <p:spPr bwMode="auto">
          <a:xfrm>
            <a:off x="7109295" y="3168897"/>
            <a:ext cx="1159808" cy="35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t>茶山台団地</a:t>
            </a:r>
            <a:r>
              <a:rPr kumimoji="1" lang="ja-JP" altLang="en-US" sz="1600" dirty="0">
                <a:latin typeface="ＭＳ Ｐ明朝" pitchFamily="18" charset="-128"/>
                <a:ea typeface="ＭＳ Ｐ明朝" pitchFamily="18" charset="-128"/>
              </a:rPr>
              <a:t>　</a:t>
            </a:r>
            <a:endParaRPr kumimoji="1" lang="en-US" altLang="ja-JP" sz="1600" dirty="0">
              <a:latin typeface="ＭＳ Ｐ明朝" pitchFamily="18" charset="-128"/>
              <a:ea typeface="ＭＳ Ｐ明朝" pitchFamily="18" charset="-128"/>
            </a:endParaRPr>
          </a:p>
        </p:txBody>
      </p:sp>
      <p:pic>
        <p:nvPicPr>
          <p:cNvPr id="2" name="図 1"/>
          <p:cNvPicPr>
            <a:picLocks noChangeAspect="1"/>
          </p:cNvPicPr>
          <p:nvPr/>
        </p:nvPicPr>
        <p:blipFill>
          <a:blip r:embed="rId2"/>
          <a:stretch>
            <a:fillRect/>
          </a:stretch>
        </p:blipFill>
        <p:spPr>
          <a:xfrm>
            <a:off x="6338818" y="1451098"/>
            <a:ext cx="2700762" cy="1804572"/>
          </a:xfrm>
          <a:prstGeom prst="rect">
            <a:avLst/>
          </a:prstGeom>
        </p:spPr>
      </p:pic>
    </p:spTree>
    <p:extLst>
      <p:ext uri="{BB962C8B-B14F-4D97-AF65-F5344CB8AC3E}">
        <p14:creationId xmlns:p14="http://schemas.microsoft.com/office/powerpoint/2010/main" val="1763870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96AFE95F-F3FE-4ED3-BD2F-7DE5C18EA593}" type="slidenum">
              <a:rPr lang="en-US" altLang="ja-JP" sz="1700" smtClean="0"/>
              <a:pPr algn="r"/>
              <a:t>11</a:t>
            </a:fld>
            <a:endParaRPr lang="en-US" altLang="ja-JP" sz="1700" smtClean="0"/>
          </a:p>
        </p:txBody>
      </p:sp>
      <p:sp>
        <p:nvSpPr>
          <p:cNvPr id="196630" name="角丸四角形 30"/>
          <p:cNvSpPr>
            <a:spLocks noChangeArrowheads="1"/>
          </p:cNvSpPr>
          <p:nvPr/>
        </p:nvSpPr>
        <p:spPr bwMode="auto">
          <a:xfrm>
            <a:off x="385762" y="941814"/>
            <a:ext cx="9047037" cy="367666"/>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（２）地域</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のまちづくりと</a:t>
            </a: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コミュニティ活性化</a:t>
            </a:r>
            <a:endPar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2293" name="正方形/長方形 2"/>
          <p:cNvSpPr>
            <a:spLocks noChangeArrowheads="1"/>
          </p:cNvSpPr>
          <p:nvPr/>
        </p:nvSpPr>
        <p:spPr bwMode="auto">
          <a:xfrm>
            <a:off x="538589" y="1692212"/>
            <a:ext cx="8966219" cy="511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ts val="1500"/>
              </a:lnSpc>
              <a:spcBef>
                <a:spcPct val="40000"/>
              </a:spcBef>
              <a:buClr>
                <a:schemeClr val="accent1"/>
              </a:buClr>
            </a:pPr>
            <a:r>
              <a:rPr lang="ja-JP" altLang="en-US" sz="1400" dirty="0" smtClean="0">
                <a:solidFill>
                  <a:schemeClr val="tx1"/>
                </a:solidFill>
                <a:latin typeface="ＭＳ Ｐ明朝" panose="02020600040205080304" pitchFamily="18" charset="-128"/>
                <a:ea typeface="ＭＳ Ｐ明朝" panose="02020600040205080304" pitchFamily="18" charset="-128"/>
              </a:rPr>
              <a:t>　地元</a:t>
            </a:r>
            <a:r>
              <a:rPr lang="ja-JP" altLang="en-US" sz="1400" dirty="0">
                <a:solidFill>
                  <a:schemeClr val="tx1"/>
                </a:solidFill>
                <a:latin typeface="ＭＳ Ｐ明朝" panose="02020600040205080304" pitchFamily="18" charset="-128"/>
                <a:ea typeface="ＭＳ Ｐ明朝" panose="02020600040205080304" pitchFamily="18" charset="-128"/>
              </a:rPr>
              <a:t>自治体や</a:t>
            </a:r>
            <a:r>
              <a:rPr lang="ja-JP" altLang="en-US" sz="1400" dirty="0" smtClean="0">
                <a:solidFill>
                  <a:schemeClr val="tx1"/>
                </a:solidFill>
                <a:latin typeface="ＭＳ Ｐ明朝" panose="02020600040205080304" pitchFamily="18" charset="-128"/>
                <a:ea typeface="ＭＳ Ｐ明朝" panose="02020600040205080304" pitchFamily="18" charset="-128"/>
              </a:rPr>
              <a:t>自治会・</a:t>
            </a:r>
            <a:r>
              <a:rPr lang="en-US" altLang="ja-JP" sz="1400" dirty="0" smtClean="0">
                <a:solidFill>
                  <a:schemeClr val="tx1"/>
                </a:solidFill>
                <a:latin typeface="ＭＳ Ｐ明朝" panose="02020600040205080304" pitchFamily="18" charset="-128"/>
                <a:ea typeface="ＭＳ Ｐ明朝" panose="02020600040205080304" pitchFamily="18" charset="-128"/>
              </a:rPr>
              <a:t>NPO</a:t>
            </a:r>
            <a:r>
              <a:rPr lang="ja-JP" altLang="en-US" sz="1400" dirty="0" smtClean="0">
                <a:solidFill>
                  <a:schemeClr val="tx1"/>
                </a:solidFill>
                <a:latin typeface="ＭＳ Ｐ明朝" panose="02020600040205080304" pitchFamily="18" charset="-128"/>
                <a:ea typeface="ＭＳ Ｐ明朝" panose="02020600040205080304" pitchFamily="18" charset="-128"/>
              </a:rPr>
              <a:t>等</a:t>
            </a:r>
            <a:r>
              <a:rPr lang="ja-JP" altLang="en-US" sz="1400" dirty="0">
                <a:solidFill>
                  <a:schemeClr val="tx1"/>
                </a:solidFill>
                <a:latin typeface="ＭＳ Ｐ明朝" panose="02020600040205080304" pitchFamily="18" charset="-128"/>
                <a:ea typeface="ＭＳ Ｐ明朝" panose="02020600040205080304" pitchFamily="18" charset="-128"/>
              </a:rPr>
              <a:t>の地域関係者との連携・協力により、それぞれの地域に必要な機能・サービスを導入し</a:t>
            </a:r>
            <a:r>
              <a:rPr lang="ja-JP" altLang="en-US" sz="1400" dirty="0" smtClean="0">
                <a:solidFill>
                  <a:schemeClr val="tx1"/>
                </a:solidFill>
                <a:latin typeface="ＭＳ Ｐ明朝" panose="02020600040205080304" pitchFamily="18" charset="-128"/>
                <a:ea typeface="ＭＳ Ｐ明朝" panose="02020600040205080304" pitchFamily="18" charset="-128"/>
              </a:rPr>
              <a:t>、多様</a:t>
            </a:r>
            <a:r>
              <a:rPr lang="ja-JP" altLang="en-US" sz="1400" dirty="0">
                <a:solidFill>
                  <a:schemeClr val="tx1"/>
                </a:solidFill>
                <a:latin typeface="ＭＳ Ｐ明朝" panose="02020600040205080304" pitchFamily="18" charset="-128"/>
                <a:ea typeface="ＭＳ Ｐ明朝" panose="02020600040205080304" pitchFamily="18" charset="-128"/>
              </a:rPr>
              <a:t>な世代がつながり交流する住まい・まちづくりを</a:t>
            </a:r>
            <a:r>
              <a:rPr lang="ja-JP" altLang="en-US" sz="1400" dirty="0" smtClean="0">
                <a:solidFill>
                  <a:schemeClr val="tx1"/>
                </a:solidFill>
                <a:latin typeface="ＭＳ Ｐ明朝" panose="02020600040205080304" pitchFamily="18" charset="-128"/>
                <a:ea typeface="ＭＳ Ｐ明朝" panose="02020600040205080304" pitchFamily="18" charset="-128"/>
              </a:rPr>
              <a:t>行います。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pPr>
            <a:r>
              <a:rPr lang="ja-JP" altLang="en-US" sz="1400" dirty="0" smtClean="0">
                <a:solidFill>
                  <a:schemeClr val="bg1">
                    <a:lumMod val="65000"/>
                  </a:schemeClr>
                </a:solidFill>
                <a:latin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rPr>
              <a:t>医療・介護・健康・子育てサービス</a:t>
            </a:r>
            <a:r>
              <a:rPr lang="ja-JP" altLang="en-US" sz="1400" b="1" dirty="0">
                <a:solidFill>
                  <a:schemeClr val="tx1"/>
                </a:solidFill>
                <a:latin typeface="ＭＳ Ｐゴシック" panose="020B0600070205080204" pitchFamily="50" charset="-128"/>
              </a:rPr>
              <a:t>の</a:t>
            </a:r>
            <a:r>
              <a:rPr lang="ja-JP" altLang="en-US" sz="1400" b="1" dirty="0" smtClean="0">
                <a:solidFill>
                  <a:schemeClr val="tx1"/>
                </a:solidFill>
                <a:latin typeface="ＭＳ Ｐゴシック" panose="020B0600070205080204" pitchFamily="50" charset="-128"/>
              </a:rPr>
              <a:t>導入による団地の多機能化</a:t>
            </a:r>
            <a:endParaRPr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まち</a:t>
            </a:r>
            <a:r>
              <a:rPr lang="ja-JP" altLang="en-US" sz="1400" dirty="0">
                <a:solidFill>
                  <a:schemeClr val="tx1"/>
                </a:solidFill>
                <a:latin typeface="ＭＳ Ｐ明朝" pitchFamily="18" charset="-128"/>
                <a:ea typeface="ＭＳ Ｐ明朝" pitchFamily="18" charset="-128"/>
              </a:rPr>
              <a:t>の</a:t>
            </a:r>
            <a:r>
              <a:rPr lang="ja-JP" altLang="en-US" sz="1400" dirty="0" smtClean="0">
                <a:solidFill>
                  <a:schemeClr val="tx1"/>
                </a:solidFill>
                <a:latin typeface="ＭＳ Ｐ明朝" pitchFamily="18" charset="-128"/>
                <a:ea typeface="ＭＳ Ｐ明朝" pitchFamily="18" charset="-128"/>
              </a:rPr>
              <a:t>保健室</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の開催　</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大阪府</a:t>
            </a:r>
            <a:r>
              <a:rPr lang="ja-JP" altLang="en-US" sz="1400" dirty="0">
                <a:solidFill>
                  <a:schemeClr val="tx1"/>
                </a:solidFill>
                <a:latin typeface="ＭＳ Ｐ明朝" pitchFamily="18" charset="-128"/>
                <a:ea typeface="ＭＳ Ｐ明朝" pitchFamily="18" charset="-128"/>
              </a:rPr>
              <a:t>看護</a:t>
            </a:r>
            <a:r>
              <a:rPr lang="ja-JP" altLang="en-US" sz="1400" dirty="0" smtClean="0">
                <a:solidFill>
                  <a:schemeClr val="tx1"/>
                </a:solidFill>
                <a:latin typeface="ＭＳ Ｐ明朝" pitchFamily="18" charset="-128"/>
                <a:ea typeface="ＭＳ Ｐ明朝" pitchFamily="18" charset="-128"/>
              </a:rPr>
              <a:t>協会</a:t>
            </a:r>
            <a:r>
              <a:rPr lang="en-US" altLang="ja-JP" sz="1400" dirty="0">
                <a:solidFill>
                  <a:schemeClr val="tx1"/>
                </a:solidFill>
                <a:latin typeface="ＭＳ Ｐ明朝" pitchFamily="18" charset="-128"/>
                <a:ea typeface="ＭＳ Ｐ明朝" pitchFamily="18" charset="-128"/>
              </a:rPr>
              <a:t>】</a:t>
            </a:r>
            <a:endParaRPr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400" dirty="0">
                <a:solidFill>
                  <a:schemeClr val="tx1"/>
                </a:solidFill>
                <a:latin typeface="ＭＳ Ｐ明朝" panose="02020600040205080304" pitchFamily="18" charset="-128"/>
                <a:ea typeface="ＭＳ Ｐ明朝" panose="02020600040205080304" pitchFamily="18" charset="-128"/>
              </a:rPr>
              <a:t>・住まい（団地）を中心とした地域包括ケアシステムの実現に</a:t>
            </a:r>
            <a:r>
              <a:rPr lang="ja-JP" altLang="en-US" sz="1400" dirty="0" smtClean="0">
                <a:solidFill>
                  <a:schemeClr val="tx1"/>
                </a:solidFill>
                <a:latin typeface="ＭＳ Ｐ明朝" panose="02020600040205080304" pitchFamily="18" charset="-128"/>
                <a:ea typeface="ＭＳ Ｐ明朝" panose="02020600040205080304" pitchFamily="18" charset="-128"/>
              </a:rPr>
              <a:t>向けた地域</a:t>
            </a:r>
            <a:r>
              <a:rPr lang="ja-JP" altLang="en-US" sz="1400" dirty="0">
                <a:solidFill>
                  <a:schemeClr val="tx1"/>
                </a:solidFill>
                <a:latin typeface="ＭＳ Ｐ明朝" panose="02020600040205080304" pitchFamily="18" charset="-128"/>
                <a:ea typeface="ＭＳ Ｐ明朝" panose="02020600040205080304" pitchFamily="18" charset="-128"/>
              </a:rPr>
              <a:t>課題</a:t>
            </a:r>
            <a:r>
              <a:rPr lang="ja-JP" altLang="en-US" sz="1400" dirty="0" smtClean="0">
                <a:solidFill>
                  <a:schemeClr val="tx1"/>
                </a:solidFill>
                <a:latin typeface="ＭＳ Ｐ明朝" panose="02020600040205080304" pitchFamily="18" charset="-128"/>
                <a:ea typeface="ＭＳ Ｐ明朝" panose="02020600040205080304" pitchFamily="18" charset="-128"/>
              </a:rPr>
              <a:t>の</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pPr>
            <a:r>
              <a:rPr lang="ja-JP" altLang="en-US" sz="1400" dirty="0" smtClean="0">
                <a:solidFill>
                  <a:schemeClr val="tx1"/>
                </a:solidFill>
                <a:latin typeface="ＭＳ Ｐ明朝" panose="02020600040205080304" pitchFamily="18" charset="-128"/>
                <a:ea typeface="ＭＳ Ｐ明朝" panose="02020600040205080304" pitchFamily="18" charset="-128"/>
              </a:rPr>
              <a:t>把握等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地域包括支援センター</a:t>
            </a:r>
            <a:r>
              <a:rPr lang="en-US" altLang="ja-JP" sz="1400" dirty="0" smtClean="0">
                <a:solidFill>
                  <a:schemeClr val="tx1"/>
                </a:solidFill>
                <a:latin typeface="ＭＳ Ｐ明朝" panose="02020600040205080304" pitchFamily="18" charset="-128"/>
                <a:ea typeface="ＭＳ Ｐ明朝" panose="02020600040205080304" pitchFamily="18" charset="-128"/>
              </a:rPr>
              <a:t>】</a:t>
            </a: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・高齢者</a:t>
            </a:r>
            <a:r>
              <a:rPr lang="ja-JP" altLang="en-US" sz="1400" dirty="0">
                <a:solidFill>
                  <a:schemeClr val="tx1"/>
                </a:solidFill>
                <a:latin typeface="ＭＳ Ｐ明朝" panose="02020600040205080304" pitchFamily="18" charset="-128"/>
                <a:ea typeface="ＭＳ Ｐ明朝" panose="02020600040205080304" pitchFamily="18" charset="-128"/>
              </a:rPr>
              <a:t>見守りネットワークへの</a:t>
            </a:r>
            <a:r>
              <a:rPr lang="ja-JP" altLang="en-US" sz="1400" dirty="0" smtClean="0">
                <a:solidFill>
                  <a:schemeClr val="tx1"/>
                </a:solidFill>
                <a:latin typeface="ＭＳ Ｐ明朝" panose="02020600040205080304" pitchFamily="18" charset="-128"/>
                <a:ea typeface="ＭＳ Ｐ明朝" panose="02020600040205080304" pitchFamily="18" charset="-128"/>
              </a:rPr>
              <a:t>参加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地元市、社会福祉協議会等</a:t>
            </a:r>
            <a:r>
              <a:rPr lang="en-US" altLang="ja-JP" sz="1400" dirty="0" smtClean="0">
                <a:solidFill>
                  <a:schemeClr val="tx1"/>
                </a:solidFill>
                <a:latin typeface="ＭＳ Ｐ明朝" panose="02020600040205080304" pitchFamily="18" charset="-128"/>
                <a:ea typeface="ＭＳ Ｐ明朝" panose="02020600040205080304" pitchFamily="18" charset="-128"/>
              </a:rPr>
              <a:t>】</a:t>
            </a:r>
          </a:p>
          <a:p>
            <a:pPr algn="l">
              <a:lnSpc>
                <a:spcPct val="105000"/>
              </a:lnSpc>
              <a:spcBef>
                <a:spcPct val="40000"/>
              </a:spcBef>
              <a:buClr>
                <a:schemeClr val="accent1"/>
              </a:buClr>
            </a:pPr>
            <a:r>
              <a:rPr lang="ja-JP" altLang="en-US" sz="1400" dirty="0">
                <a:solidFill>
                  <a:schemeClr val="tx1"/>
                </a:solidFill>
                <a:latin typeface="ＭＳ Ｐ明朝" panose="02020600040205080304" pitchFamily="18" charset="-128"/>
                <a:ea typeface="ＭＳ Ｐ明朝" panose="02020600040205080304" pitchFamily="18" charset="-128"/>
              </a:rPr>
              <a:t>・子育て支援事業所の</a:t>
            </a:r>
            <a:r>
              <a:rPr lang="ja-JP" altLang="en-US" sz="1400" dirty="0" smtClean="0">
                <a:solidFill>
                  <a:schemeClr val="tx1"/>
                </a:solidFill>
                <a:latin typeface="ＭＳ Ｐ明朝" panose="02020600040205080304" pitchFamily="18" charset="-128"/>
                <a:ea typeface="ＭＳ Ｐ明朝" panose="02020600040205080304" pitchFamily="18" charset="-128"/>
              </a:rPr>
              <a:t>併設　</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地元市</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：連携主体</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gn="l">
              <a:lnSpc>
                <a:spcPts val="1000"/>
              </a:lnSpc>
              <a:spcBef>
                <a:spcPct val="40000"/>
              </a:spcBef>
              <a:buClr>
                <a:schemeClr val="accent1"/>
              </a:buClr>
            </a:pPr>
            <a:endParaRPr lang="en-US" altLang="ja-JP" sz="1400" dirty="0" smtClean="0">
              <a:solidFill>
                <a:schemeClr val="bg1">
                  <a:lumMod val="65000"/>
                </a:schemeClr>
              </a:solidFill>
              <a:latin typeface="ＭＳ Ｐゴシック" panose="020B0600070205080204" pitchFamily="50" charset="-128"/>
            </a:endParaRPr>
          </a:p>
          <a:p>
            <a:pPr algn="l">
              <a:lnSpc>
                <a:spcPct val="105000"/>
              </a:lnSpc>
              <a:spcBef>
                <a:spcPct val="40000"/>
              </a:spcBef>
              <a:buClr>
                <a:schemeClr val="accent1"/>
              </a:buClr>
            </a:pPr>
            <a:r>
              <a:rPr lang="ja-JP" altLang="en-US" sz="1400" dirty="0" smtClean="0">
                <a:solidFill>
                  <a:schemeClr val="bg1">
                    <a:lumMod val="65000"/>
                  </a:schemeClr>
                </a:solidFill>
                <a:latin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rPr>
              <a:t>多様な世代がつながり交流するコミュニティの形成</a:t>
            </a:r>
            <a:endParaRPr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pPr>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きずなづくり</a:t>
            </a:r>
            <a:r>
              <a:rPr lang="ja-JP" altLang="en-US" sz="1400" dirty="0">
                <a:solidFill>
                  <a:schemeClr val="tx1"/>
                </a:solidFill>
                <a:latin typeface="ＭＳ Ｐ明朝" panose="02020600040205080304" pitchFamily="18" charset="-128"/>
                <a:ea typeface="ＭＳ Ｐ明朝" panose="02020600040205080304" pitchFamily="18" charset="-128"/>
              </a:rPr>
              <a:t>応援</a:t>
            </a:r>
            <a:r>
              <a:rPr lang="ja-JP" altLang="en-US" sz="1400" dirty="0" smtClean="0">
                <a:solidFill>
                  <a:schemeClr val="tx1"/>
                </a:solidFill>
                <a:latin typeface="ＭＳ Ｐ明朝" panose="02020600040205080304" pitchFamily="18" charset="-128"/>
                <a:ea typeface="ＭＳ Ｐ明朝" panose="02020600040205080304" pitchFamily="18" charset="-128"/>
              </a:rPr>
              <a:t>プロジェクト</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err="1" smtClean="0">
                <a:solidFill>
                  <a:schemeClr val="tx1"/>
                </a:solidFill>
                <a:latin typeface="ＭＳ Ｐ明朝" panose="02020600040205080304" pitchFamily="18" charset="-128"/>
                <a:ea typeface="ＭＳ Ｐ明朝" panose="02020600040205080304" pitchFamily="18" charset="-128"/>
              </a:rPr>
              <a:t>、</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くらし</a:t>
            </a:r>
            <a:r>
              <a:rPr lang="ja-JP" altLang="en-US" sz="1400" dirty="0">
                <a:solidFill>
                  <a:schemeClr val="tx1"/>
                </a:solidFill>
                <a:latin typeface="ＭＳ Ｐ明朝" panose="02020600040205080304" pitchFamily="18" charset="-128"/>
                <a:ea typeface="ＭＳ Ｐ明朝" panose="02020600040205080304" pitchFamily="18" charset="-128"/>
              </a:rPr>
              <a:t>の法律</a:t>
            </a:r>
            <a:r>
              <a:rPr lang="ja-JP" altLang="en-US" sz="1400" dirty="0" smtClean="0">
                <a:solidFill>
                  <a:schemeClr val="tx1"/>
                </a:solidFill>
                <a:latin typeface="ＭＳ Ｐ明朝" panose="02020600040205080304" pitchFamily="18" charset="-128"/>
                <a:ea typeface="ＭＳ Ｐ明朝" panose="02020600040205080304" pitchFamily="18" charset="-128"/>
              </a:rPr>
              <a:t>セミナー</a:t>
            </a:r>
            <a:r>
              <a:rPr lang="en-US" altLang="ja-JP" sz="140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等のイベントの実施</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・集い</a:t>
            </a:r>
            <a:r>
              <a:rPr lang="ja-JP" altLang="en-US" sz="1400" dirty="0">
                <a:solidFill>
                  <a:schemeClr val="tx1"/>
                </a:solidFill>
                <a:latin typeface="ＭＳ Ｐ明朝" pitchFamily="18" charset="-128"/>
                <a:ea typeface="ＭＳ Ｐ明朝" pitchFamily="18" charset="-128"/>
              </a:rPr>
              <a:t>、交流する居場所（サロン）と</a:t>
            </a:r>
            <a:r>
              <a:rPr lang="ja-JP" altLang="en-US" sz="1400" dirty="0" smtClean="0">
                <a:solidFill>
                  <a:schemeClr val="tx1"/>
                </a:solidFill>
                <a:latin typeface="ＭＳ Ｐ明朝" pitchFamily="18" charset="-128"/>
                <a:ea typeface="ＭＳ Ｐ明朝" pitchFamily="18" charset="-128"/>
              </a:rPr>
              <a:t>なる集会施設（コミュニティスペース）の設置</a:t>
            </a:r>
            <a:endParaRPr lang="en-US" altLang="ja-JP" sz="1400" dirty="0" smtClean="0">
              <a:solidFill>
                <a:schemeClr val="tx1"/>
              </a:solidFill>
              <a:latin typeface="ＭＳ Ｐ明朝" pitchFamily="18" charset="-128"/>
              <a:ea typeface="ＭＳ Ｐ明朝" pitchFamily="18" charset="-128"/>
            </a:endParaRPr>
          </a:p>
          <a:p>
            <a:pPr algn="l">
              <a:lnSpc>
                <a:spcPct val="105000"/>
              </a:lnSpc>
              <a:spcBef>
                <a:spcPct val="50000"/>
              </a:spcBef>
              <a:buClr>
                <a:schemeClr val="accent1"/>
              </a:buClr>
            </a:pPr>
            <a:r>
              <a:rPr kumimoji="1" lang="ja-JP" altLang="en-US" sz="1400" dirty="0">
                <a:solidFill>
                  <a:schemeClr val="tx1"/>
                </a:solidFill>
                <a:latin typeface="ＭＳ Ｐ明朝" pitchFamily="18" charset="-128"/>
                <a:ea typeface="ＭＳ Ｐ明朝" pitchFamily="18" charset="-128"/>
              </a:rPr>
              <a:t>・支援が必要な入居者のため</a:t>
            </a:r>
            <a:r>
              <a:rPr kumimoji="1" lang="ja-JP" altLang="en-US" sz="1400" dirty="0" smtClean="0">
                <a:solidFill>
                  <a:schemeClr val="tx1"/>
                </a:solidFill>
                <a:latin typeface="ＭＳ Ｐ明朝" pitchFamily="18" charset="-128"/>
                <a:ea typeface="ＭＳ Ｐ明朝" pitchFamily="18" charset="-128"/>
              </a:rPr>
              <a:t>の支援員の</a:t>
            </a:r>
            <a:r>
              <a:rPr kumimoji="1" lang="ja-JP" altLang="en-US" sz="1400" dirty="0">
                <a:solidFill>
                  <a:schemeClr val="tx1"/>
                </a:solidFill>
                <a:latin typeface="ＭＳ Ｐ明朝" pitchFamily="18" charset="-128"/>
                <a:ea typeface="ＭＳ Ｐ明朝" pitchFamily="18" charset="-128"/>
              </a:rPr>
              <a:t>設置</a:t>
            </a:r>
          </a:p>
          <a:p>
            <a:pPr algn="l">
              <a:lnSpc>
                <a:spcPts val="1300"/>
              </a:lnSpc>
              <a:spcBef>
                <a:spcPct val="50000"/>
              </a:spcBef>
              <a:buClr>
                <a:schemeClr val="accent1"/>
              </a:buClr>
            </a:pP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50000"/>
              </a:spcBef>
              <a:buClr>
                <a:schemeClr val="accent1"/>
              </a:buClr>
            </a:pPr>
            <a:r>
              <a:rPr kumimoji="1" lang="ja-JP" altLang="en-US" sz="1400" dirty="0" smtClean="0">
                <a:solidFill>
                  <a:schemeClr val="bg1">
                    <a:lumMod val="65000"/>
                  </a:schemeClr>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三世代同居や近居、生活状況に応じた円滑</a:t>
            </a:r>
            <a:r>
              <a:rPr kumimoji="1" lang="ja-JP" altLang="en-US" sz="1400" b="1" dirty="0">
                <a:solidFill>
                  <a:schemeClr val="tx1"/>
                </a:solidFill>
                <a:latin typeface="ＭＳ Ｐゴシック" panose="020B0600070205080204" pitchFamily="50" charset="-128"/>
              </a:rPr>
              <a:t>な</a:t>
            </a:r>
            <a:r>
              <a:rPr kumimoji="1" lang="ja-JP" altLang="en-US" sz="1400" b="1" dirty="0" smtClean="0">
                <a:solidFill>
                  <a:schemeClr val="tx1"/>
                </a:solidFill>
                <a:latin typeface="ＭＳ Ｐゴシック" panose="020B0600070205080204" pitchFamily="50" charset="-128"/>
              </a:rPr>
              <a:t>住み替えを推進</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50000"/>
              </a:spcBef>
              <a:buClr>
                <a:schemeClr val="accent1"/>
              </a:buClr>
            </a:pPr>
            <a:r>
              <a:rPr kumimoji="1" lang="ja-JP" altLang="en-US" sz="1400" dirty="0" smtClean="0">
                <a:solidFill>
                  <a:schemeClr val="tx1"/>
                </a:solidFill>
                <a:latin typeface="ＭＳ Ｐ明朝" pitchFamily="18" charset="-128"/>
                <a:ea typeface="ＭＳ Ｐ明朝" pitchFamily="18" charset="-128"/>
              </a:rPr>
              <a:t>・学生向け</a:t>
            </a:r>
            <a:r>
              <a:rPr kumimoji="1" lang="ja-JP" altLang="en-US" sz="1400" dirty="0">
                <a:solidFill>
                  <a:schemeClr val="tx1"/>
                </a:solidFill>
                <a:latin typeface="ＭＳ Ｐ明朝" pitchFamily="18" charset="-128"/>
                <a:ea typeface="ＭＳ Ｐ明朝" pitchFamily="18" charset="-128"/>
              </a:rPr>
              <a:t>宿舎</a:t>
            </a:r>
            <a:r>
              <a:rPr kumimoji="1" lang="ja-JP" altLang="en-US" sz="1400" dirty="0" smtClean="0">
                <a:solidFill>
                  <a:schemeClr val="tx1"/>
                </a:solidFill>
                <a:latin typeface="ＭＳ Ｐ明朝" pitchFamily="18" charset="-128"/>
                <a:ea typeface="ＭＳ Ｐ明朝" pitchFamily="18" charset="-128"/>
              </a:rPr>
              <a:t>等のハウスシェアリング（家族</a:t>
            </a:r>
            <a:r>
              <a:rPr kumimoji="1" lang="ja-JP" altLang="en-US" sz="1400" dirty="0">
                <a:solidFill>
                  <a:schemeClr val="tx1"/>
                </a:solidFill>
                <a:latin typeface="ＭＳ Ｐ明朝" pitchFamily="18" charset="-128"/>
                <a:ea typeface="ＭＳ Ｐ明朝" pitchFamily="18" charset="-128"/>
              </a:rPr>
              <a:t>居住にとらわれない</a:t>
            </a:r>
            <a:r>
              <a:rPr kumimoji="1" lang="ja-JP" altLang="en-US" sz="1400" dirty="0" smtClean="0">
                <a:solidFill>
                  <a:schemeClr val="tx1"/>
                </a:solidFill>
                <a:latin typeface="ＭＳ Ｐ明朝" pitchFamily="18" charset="-128"/>
                <a:ea typeface="ＭＳ Ｐ明朝" pitchFamily="18" charset="-128"/>
              </a:rPr>
              <a:t>住まい方）の推進</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50000"/>
              </a:spcBef>
              <a:buClr>
                <a:schemeClr val="accent1"/>
              </a:buClr>
            </a:pPr>
            <a:r>
              <a:rPr kumimoji="1" lang="ja-JP" altLang="en-US" sz="1400" dirty="0" smtClean="0">
                <a:solidFill>
                  <a:schemeClr val="tx1"/>
                </a:solidFill>
                <a:latin typeface="ＭＳ Ｐ明朝" pitchFamily="18" charset="-128"/>
                <a:ea typeface="ＭＳ Ｐ明朝" pitchFamily="18" charset="-128"/>
              </a:rPr>
              <a:t>・</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近</a:t>
            </a:r>
            <a:r>
              <a:rPr kumimoji="1" lang="ja-JP" altLang="en-US" sz="1400" dirty="0">
                <a:solidFill>
                  <a:schemeClr val="tx1"/>
                </a:solidFill>
                <a:latin typeface="ＭＳ Ｐ明朝" pitchFamily="18" charset="-128"/>
                <a:ea typeface="ＭＳ Ｐ明朝" pitchFamily="18" charset="-128"/>
              </a:rPr>
              <a:t>居応援</a:t>
            </a:r>
            <a:r>
              <a:rPr kumimoji="1" lang="ja-JP" altLang="en-US" sz="1400" dirty="0" smtClean="0">
                <a:solidFill>
                  <a:schemeClr val="tx1"/>
                </a:solidFill>
                <a:latin typeface="ＭＳ Ｐ明朝" pitchFamily="18" charset="-128"/>
                <a:ea typeface="ＭＳ Ｐ明朝" pitchFamily="18" charset="-128"/>
              </a:rPr>
              <a:t>制度</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や、</a:t>
            </a:r>
            <a:r>
              <a:rPr kumimoji="1" lang="zh-TW" altLang="en-US" sz="1400" dirty="0" smtClean="0">
                <a:solidFill>
                  <a:schemeClr val="tx1"/>
                </a:solidFill>
                <a:latin typeface="ＭＳ Ｐ明朝" pitchFamily="18" charset="-128"/>
                <a:ea typeface="ＭＳ Ｐ明朝" pitchFamily="18" charset="-128"/>
              </a:rPr>
              <a:t>複</a:t>
            </a:r>
            <a:r>
              <a:rPr kumimoji="1" lang="zh-TW" altLang="en-US" sz="1400" dirty="0">
                <a:solidFill>
                  <a:schemeClr val="tx1"/>
                </a:solidFill>
                <a:latin typeface="ＭＳ Ｐ明朝" pitchFamily="18" charset="-128"/>
                <a:ea typeface="ＭＳ Ｐ明朝" pitchFamily="18" charset="-128"/>
              </a:rPr>
              <a:t>数戸</a:t>
            </a:r>
            <a:r>
              <a:rPr kumimoji="1" lang="zh-TW" altLang="en-US" sz="1400" dirty="0" smtClean="0">
                <a:solidFill>
                  <a:schemeClr val="tx1"/>
                </a:solidFill>
                <a:latin typeface="ＭＳ Ｐ明朝" pitchFamily="18" charset="-128"/>
                <a:ea typeface="ＭＳ Ｐ明朝" pitchFamily="18" charset="-128"/>
              </a:rPr>
              <a:t>賃貸</a:t>
            </a:r>
            <a:r>
              <a:rPr kumimoji="1" lang="ja-JP" altLang="en-US" sz="1400" dirty="0" smtClean="0">
                <a:solidFill>
                  <a:schemeClr val="tx1"/>
                </a:solidFill>
                <a:latin typeface="ＭＳ Ｐ明朝" pitchFamily="18" charset="-128"/>
                <a:ea typeface="ＭＳ Ｐ明朝" pitchFamily="18" charset="-128"/>
              </a:rPr>
              <a:t>制度</a:t>
            </a:r>
            <a:r>
              <a:rPr kumimoji="1"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ニコカリ</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の実施</a:t>
            </a:r>
            <a:endParaRPr lang="en-US" altLang="ja-JP" sz="1400" dirty="0" smtClean="0">
              <a:solidFill>
                <a:schemeClr val="tx1"/>
              </a:solidFill>
              <a:latin typeface="ＭＳ Ｐ明朝" pitchFamily="18" charset="-128"/>
              <a:ea typeface="ＭＳ Ｐ明朝" pitchFamily="18" charset="-128"/>
            </a:endParaRPr>
          </a:p>
        </p:txBody>
      </p:sp>
      <p:sp>
        <p:nvSpPr>
          <p:cNvPr id="12301" name="正方形/長方形 2"/>
          <p:cNvSpPr>
            <a:spLocks noChangeArrowheads="1"/>
          </p:cNvSpPr>
          <p:nvPr/>
        </p:nvSpPr>
        <p:spPr bwMode="auto">
          <a:xfrm>
            <a:off x="427487" y="1361686"/>
            <a:ext cx="792519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600" b="1" dirty="0" smtClean="0"/>
              <a:t>②　支え合いで多世代が共生する持続可能で豊かなコミュニティの形成</a:t>
            </a:r>
            <a:endParaRPr lang="en-US" altLang="ja-JP" sz="1600" b="1" dirty="0">
              <a:solidFill>
                <a:schemeClr val="tx1"/>
              </a:solidFill>
              <a:latin typeface="HGｺﾞｼｯｸM" panose="020B0609000000000000" pitchFamily="49" charset="-128"/>
              <a:ea typeface="HGｺﾞｼｯｸM" panose="020B0609000000000000" pitchFamily="49" charset="-128"/>
            </a:endParaRPr>
          </a:p>
        </p:txBody>
      </p:sp>
      <p:sp>
        <p:nvSpPr>
          <p:cNvPr id="13" name="Rectangle 4"/>
          <p:cNvSpPr txBox="1">
            <a:spLocks noChangeArrowheads="1"/>
          </p:cNvSpPr>
          <p:nvPr/>
        </p:nvSpPr>
        <p:spPr bwMode="auto">
          <a:xfrm>
            <a:off x="-59148" y="22259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9"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0" name="テキスト ボックス 2"/>
          <p:cNvSpPr txBox="1">
            <a:spLocks noChangeArrowheads="1"/>
          </p:cNvSpPr>
          <p:nvPr/>
        </p:nvSpPr>
        <p:spPr bwMode="auto">
          <a:xfrm>
            <a:off x="6923671" y="3868153"/>
            <a:ext cx="2013737" cy="38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ts val="8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子育て支援事業所を併設</a:t>
            </a:r>
            <a:endParaRPr kumimoji="1" lang="en-US" altLang="ja-JP" dirty="0" smtClean="0">
              <a:solidFill>
                <a:schemeClr val="tx1"/>
              </a:solidFill>
              <a:latin typeface="ＭＳ Ｐゴシック" panose="020B0600070205080204" pitchFamily="50" charset="-128"/>
            </a:endParaRPr>
          </a:p>
          <a:p>
            <a:pPr>
              <a:lnSpc>
                <a:spcPts val="8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a:t>
            </a:r>
            <a:r>
              <a:rPr kumimoji="1" lang="en-US" altLang="ja-JP" dirty="0" smtClean="0">
                <a:solidFill>
                  <a:schemeClr val="tx1"/>
                </a:solidFill>
                <a:latin typeface="ＭＳ Ｐゴシック" panose="020B0600070205080204" pitchFamily="50" charset="-128"/>
              </a:rPr>
              <a:t>OPH</a:t>
            </a:r>
            <a:r>
              <a:rPr kumimoji="1" lang="ja-JP" altLang="en-US" dirty="0" smtClean="0">
                <a:solidFill>
                  <a:schemeClr val="tx1"/>
                </a:solidFill>
                <a:latin typeface="ＭＳ Ｐゴシック" panose="020B0600070205080204" pitchFamily="50" charset="-128"/>
              </a:rPr>
              <a:t>石橋テラス）</a:t>
            </a:r>
            <a:r>
              <a:rPr kumimoji="1" lang="ja-JP" altLang="en-US" dirty="0">
                <a:solidFill>
                  <a:schemeClr val="bg1"/>
                </a:solidFill>
                <a:latin typeface="ＭＳ Ｐゴシック" panose="020B0600070205080204" pitchFamily="50" charset="-128"/>
              </a:rPr>
              <a:t>　</a:t>
            </a:r>
            <a:endParaRPr kumimoji="1" lang="en-US" altLang="ja-JP" dirty="0">
              <a:solidFill>
                <a:schemeClr val="bg1"/>
              </a:solidFill>
              <a:latin typeface="ＭＳ Ｐゴシック" panose="020B0600070205080204" pitchFamily="50" charset="-128"/>
            </a:endParaRPr>
          </a:p>
        </p:txBody>
      </p:sp>
      <p:sp>
        <p:nvSpPr>
          <p:cNvPr id="14" name="テキスト ボックス 2"/>
          <p:cNvSpPr txBox="1">
            <a:spLocks noChangeArrowheads="1"/>
          </p:cNvSpPr>
          <p:nvPr/>
        </p:nvSpPr>
        <p:spPr bwMode="auto">
          <a:xfrm>
            <a:off x="7059855" y="6270328"/>
            <a:ext cx="2013737"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堺市高齢者見守りネットワーク</a:t>
            </a:r>
            <a:endParaRPr kumimoji="1" lang="en-US" altLang="ja-JP" dirty="0">
              <a:solidFill>
                <a:schemeClr val="bg1"/>
              </a:solidFill>
              <a:latin typeface="ＭＳ Ｐゴシック" panose="020B060007020508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070025538"/>
              </p:ext>
            </p:extLst>
          </p:nvPr>
        </p:nvGraphicFramePr>
        <p:xfrm>
          <a:off x="6696496" y="997975"/>
          <a:ext cx="2708358" cy="530485"/>
        </p:xfrm>
        <a:graphic>
          <a:graphicData uri="http://schemas.openxmlformats.org/drawingml/2006/table">
            <a:tbl>
              <a:tblPr firstRow="1" bandRow="1">
                <a:tableStyleId>{00A15C55-8517-42AA-B614-E9B94910E393}</a:tableStyleId>
              </a:tblPr>
              <a:tblGrid>
                <a:gridCol w="2708358">
                  <a:extLst>
                    <a:ext uri="{9D8B030D-6E8A-4147-A177-3AD203B41FA5}">
                      <a16:colId xmlns:a16="http://schemas.microsoft.com/office/drawing/2014/main" val="609703379"/>
                    </a:ext>
                  </a:extLst>
                </a:gridCol>
              </a:tblGrid>
              <a:tr h="222059">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コミュニティイベント回数</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71405">
                <a:tc>
                  <a:txBody>
                    <a:bodyPr/>
                    <a:lstStyle/>
                    <a:p>
                      <a:pPr algn="ctr"/>
                      <a:r>
                        <a:rPr kumimoji="1" lang="en-US" altLang="ja-JP" sz="1100" dirty="0" smtClean="0"/>
                        <a:t>100</a:t>
                      </a:r>
                      <a:r>
                        <a:rPr kumimoji="1" lang="ja-JP" altLang="en-US" sz="1100" dirty="0" smtClean="0"/>
                        <a:t>回（</a:t>
                      </a:r>
                      <a:r>
                        <a:rPr kumimoji="1" lang="en-US" altLang="ja-JP" sz="1100" dirty="0" smtClean="0"/>
                        <a:t>R13</a:t>
                      </a:r>
                      <a:r>
                        <a:rPr kumimoji="1" lang="ja-JP" altLang="en-US" sz="1100" dirty="0" smtClean="0"/>
                        <a:t>年度まで）</a:t>
                      </a:r>
                    </a:p>
                  </a:txBody>
                  <a:tcPr anchor="ctr" anchorCtr="1"/>
                </a:tc>
                <a:extLst>
                  <a:ext uri="{0D108BD9-81ED-4DB2-BD59-A6C34878D82A}">
                    <a16:rowId xmlns:a16="http://schemas.microsoft.com/office/drawing/2014/main" val="2637415299"/>
                  </a:ext>
                </a:extLst>
              </a:tr>
            </a:tbl>
          </a:graphicData>
        </a:graphic>
      </p:graphicFrame>
      <p:pic>
        <p:nvPicPr>
          <p:cNvPr id="4" name="図 3"/>
          <p:cNvPicPr>
            <a:picLocks noChangeAspect="1"/>
          </p:cNvPicPr>
          <p:nvPr/>
        </p:nvPicPr>
        <p:blipFill>
          <a:blip r:embed="rId2"/>
          <a:stretch>
            <a:fillRect/>
          </a:stretch>
        </p:blipFill>
        <p:spPr>
          <a:xfrm>
            <a:off x="6907349" y="2142784"/>
            <a:ext cx="2280102" cy="1713124"/>
          </a:xfrm>
          <a:prstGeom prst="rect">
            <a:avLst/>
          </a:prstGeom>
        </p:spPr>
      </p:pic>
      <p:pic>
        <p:nvPicPr>
          <p:cNvPr id="5" name="図 4"/>
          <p:cNvPicPr>
            <a:picLocks noChangeAspect="1"/>
          </p:cNvPicPr>
          <p:nvPr/>
        </p:nvPicPr>
        <p:blipFill>
          <a:blip r:embed="rId3"/>
          <a:stretch>
            <a:fillRect/>
          </a:stretch>
        </p:blipFill>
        <p:spPr>
          <a:xfrm>
            <a:off x="7233513" y="4680914"/>
            <a:ext cx="1627773" cy="1609483"/>
          </a:xfrm>
          <a:prstGeom prst="rect">
            <a:avLst/>
          </a:prstGeom>
        </p:spPr>
      </p:pic>
    </p:spTree>
    <p:extLst>
      <p:ext uri="{BB962C8B-B14F-4D97-AF65-F5344CB8AC3E}">
        <p14:creationId xmlns:p14="http://schemas.microsoft.com/office/powerpoint/2010/main" val="1725096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
          <p:cNvSpPr>
            <a:spLocks noChangeArrowheads="1"/>
          </p:cNvSpPr>
          <p:nvPr/>
        </p:nvSpPr>
        <p:spPr bwMode="auto">
          <a:xfrm>
            <a:off x="571204" y="2360633"/>
            <a:ext cx="4387307" cy="454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40000"/>
              </a:spcBef>
              <a:buClr>
                <a:schemeClr val="accent1"/>
              </a:buClr>
            </a:pPr>
            <a:r>
              <a:rPr kumimoji="1" lang="ja-JP" altLang="en-US" sz="1400" dirty="0" smtClean="0">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人口</a:t>
            </a:r>
            <a:r>
              <a:rPr kumimoji="1" lang="ja-JP" altLang="en-US" sz="1400" dirty="0">
                <a:solidFill>
                  <a:schemeClr val="tx1"/>
                </a:solidFill>
                <a:latin typeface="ＭＳ Ｐ明朝" pitchFamily="18" charset="-128"/>
                <a:ea typeface="ＭＳ Ｐ明朝" pitchFamily="18" charset="-128"/>
              </a:rPr>
              <a:t>や世帯数の減少、職住近接や「新しい生活様式」など、社会環境の変化を見据えた計画的なストック再編と長期有効活用を推進</a:t>
            </a:r>
            <a:r>
              <a:rPr kumimoji="1" lang="ja-JP" altLang="en-US" sz="1400" dirty="0" smtClean="0">
                <a:solidFill>
                  <a:schemeClr val="tx1"/>
                </a:solidFill>
                <a:latin typeface="ＭＳ Ｐ明朝" pitchFamily="18" charset="-128"/>
                <a:ea typeface="ＭＳ Ｐ明朝" pitchFamily="18" charset="-128"/>
              </a:rPr>
              <a:t>し、持続的で安定した経営をめざします。</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40000"/>
              </a:spcBef>
              <a:buClr>
                <a:schemeClr val="accent1"/>
              </a:buClr>
            </a:pPr>
            <a:r>
              <a:rPr kumimoji="1" lang="ja-JP" altLang="en-US" sz="1400" dirty="0" smtClean="0">
                <a:solidFill>
                  <a:schemeClr val="tx1"/>
                </a:solidFill>
                <a:latin typeface="ＭＳ Ｐ明朝" pitchFamily="18" charset="-128"/>
                <a:ea typeface="ＭＳ Ｐ明朝" pitchFamily="18" charset="-128"/>
              </a:rPr>
              <a:t>　また</a:t>
            </a:r>
            <a:r>
              <a:rPr kumimoji="1" lang="ja-JP" altLang="en-US" sz="1400" dirty="0">
                <a:solidFill>
                  <a:schemeClr val="tx1"/>
                </a:solidFill>
                <a:latin typeface="ＭＳ Ｐ明朝" pitchFamily="18" charset="-128"/>
                <a:ea typeface="ＭＳ Ｐ明朝" pitchFamily="18" charset="-128"/>
              </a:rPr>
              <a:t>、大阪府の「住まうビジョン・大阪」における公的賃貸住宅の管理戸数の適正化の方針（</a:t>
            </a:r>
            <a:r>
              <a:rPr kumimoji="1" lang="en-US" altLang="ja-JP" sz="1400" dirty="0">
                <a:solidFill>
                  <a:schemeClr val="tx1"/>
                </a:solidFill>
                <a:latin typeface="ＭＳ Ｐ明朝" pitchFamily="18" charset="-128"/>
                <a:ea typeface="ＭＳ Ｐ明朝" pitchFamily="18" charset="-128"/>
              </a:rPr>
              <a:t>30</a:t>
            </a:r>
            <a:r>
              <a:rPr kumimoji="1" lang="ja-JP" altLang="en-US" sz="1400" dirty="0">
                <a:solidFill>
                  <a:schemeClr val="tx1"/>
                </a:solidFill>
                <a:latin typeface="ＭＳ Ｐ明朝" pitchFamily="18" charset="-128"/>
                <a:ea typeface="ＭＳ Ｐ明朝" pitchFamily="18" charset="-128"/>
              </a:rPr>
              <a:t>年後の戸数をおおむね</a:t>
            </a:r>
            <a:r>
              <a:rPr kumimoji="1" lang="en-US" altLang="ja-JP" sz="1400" dirty="0">
                <a:solidFill>
                  <a:schemeClr val="tx1"/>
                </a:solidFill>
                <a:latin typeface="ＭＳ Ｐ明朝" pitchFamily="18" charset="-128"/>
                <a:ea typeface="ＭＳ Ｐ明朝" pitchFamily="18" charset="-128"/>
              </a:rPr>
              <a:t>2</a:t>
            </a:r>
            <a:r>
              <a:rPr kumimoji="1" lang="ja-JP" altLang="en-US" sz="1400" dirty="0">
                <a:solidFill>
                  <a:schemeClr val="tx1"/>
                </a:solidFill>
                <a:latin typeface="ＭＳ Ｐ明朝" pitchFamily="18" charset="-128"/>
                <a:ea typeface="ＭＳ Ｐ明朝" pitchFamily="18" charset="-128"/>
              </a:rPr>
              <a:t>割減）を踏まえつつ</a:t>
            </a:r>
            <a:r>
              <a:rPr kumimoji="1" lang="ja-JP" altLang="en-US" sz="1400" dirty="0" smtClean="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管理戸数</a:t>
            </a:r>
            <a:r>
              <a:rPr kumimoji="1" lang="en-US" altLang="ja-JP" sz="1400" dirty="0">
                <a:solidFill>
                  <a:schemeClr val="tx1"/>
                </a:solidFill>
                <a:latin typeface="ＭＳ Ｐ明朝" pitchFamily="18" charset="-128"/>
                <a:ea typeface="ＭＳ Ｐ明朝" pitchFamily="18" charset="-128"/>
              </a:rPr>
              <a:t>2</a:t>
            </a:r>
            <a:r>
              <a:rPr kumimoji="1" lang="ja-JP" altLang="en-US" sz="1400" dirty="0">
                <a:solidFill>
                  <a:schemeClr val="tx1"/>
                </a:solidFill>
                <a:latin typeface="ＭＳ Ｐ明朝" pitchFamily="18" charset="-128"/>
                <a:ea typeface="ＭＳ Ｐ明朝" pitchFamily="18" charset="-128"/>
              </a:rPr>
              <a:t>万戸以下（</a:t>
            </a:r>
            <a:r>
              <a:rPr kumimoji="1" lang="en-US" altLang="ja-JP" sz="1400" dirty="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）をめざします。</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40000"/>
              </a:spcBef>
              <a:buClr>
                <a:schemeClr val="accent1"/>
              </a:buClr>
            </a:pPr>
            <a:r>
              <a:rPr kumimoji="1" lang="ja-JP" altLang="en-US" sz="1300" dirty="0" smtClean="0">
                <a:solidFill>
                  <a:schemeClr val="tx1"/>
                </a:solidFill>
                <a:latin typeface="ＭＳ Ｐ明朝" pitchFamily="18" charset="-128"/>
                <a:ea typeface="ＭＳ Ｐ明朝" pitchFamily="18" charset="-128"/>
              </a:rPr>
              <a:t>　</a:t>
            </a:r>
            <a:r>
              <a:rPr kumimoji="1" lang="en-US" altLang="ja-JP" sz="1300" dirty="0" smtClean="0">
                <a:solidFill>
                  <a:schemeClr val="tx1"/>
                </a:solidFill>
                <a:latin typeface="ＭＳ Ｐ明朝" pitchFamily="18" charset="-128"/>
                <a:ea typeface="ＭＳ Ｐ明朝" pitchFamily="18" charset="-128"/>
              </a:rPr>
              <a:t>※</a:t>
            </a:r>
            <a:r>
              <a:rPr kumimoji="1" lang="ja-JP" altLang="en-US" sz="1300" dirty="0">
                <a:solidFill>
                  <a:schemeClr val="tx1"/>
                </a:solidFill>
                <a:latin typeface="ＭＳ Ｐ明朝" pitchFamily="18" charset="-128"/>
                <a:ea typeface="ＭＳ Ｐ明朝" pitchFamily="18" charset="-128"/>
              </a:rPr>
              <a:t>併存住宅</a:t>
            </a:r>
            <a:r>
              <a:rPr kumimoji="1" lang="ja-JP" altLang="en-US" sz="1300" dirty="0" smtClean="0">
                <a:solidFill>
                  <a:schemeClr val="tx1"/>
                </a:solidFill>
                <a:latin typeface="ＭＳ Ｐ明朝" pitchFamily="18" charset="-128"/>
                <a:ea typeface="ＭＳ Ｐ明朝" pitchFamily="18" charset="-128"/>
              </a:rPr>
              <a:t>は全て譲渡</a:t>
            </a:r>
            <a:r>
              <a:rPr kumimoji="1" lang="ja-JP" altLang="en-US" sz="1300" dirty="0">
                <a:solidFill>
                  <a:schemeClr val="tx1"/>
                </a:solidFill>
                <a:latin typeface="ＭＳ Ｐ明朝" pitchFamily="18" charset="-128"/>
                <a:ea typeface="ＭＳ Ｐ明朝" pitchFamily="18" charset="-128"/>
              </a:rPr>
              <a:t>による縮減を見込んでいます。</a:t>
            </a:r>
            <a:endParaRPr kumimoji="1" lang="en-US" altLang="ja-JP" sz="1300" dirty="0">
              <a:solidFill>
                <a:schemeClr val="tx1"/>
              </a:solidFill>
              <a:latin typeface="ＭＳ Ｐ明朝" pitchFamily="18" charset="-128"/>
              <a:ea typeface="ＭＳ Ｐ明朝" pitchFamily="18" charset="-128"/>
            </a:endParaRPr>
          </a:p>
          <a:p>
            <a:pPr algn="l">
              <a:lnSpc>
                <a:spcPts val="500"/>
              </a:lnSpc>
              <a:spcBef>
                <a:spcPct val="40000"/>
              </a:spcBef>
              <a:buClr>
                <a:schemeClr val="accent1"/>
              </a:buClr>
            </a:pPr>
            <a:endParaRPr kumimoji="1" lang="en-US" altLang="ja-JP" sz="1400" dirty="0" smtClean="0">
              <a:solidFill>
                <a:schemeClr val="bg1">
                  <a:lumMod val="65000"/>
                </a:schemeClr>
              </a:solidFill>
              <a:latin typeface="ＭＳ Ｐ明朝" pitchFamily="18" charset="-128"/>
              <a:ea typeface="ＭＳ Ｐ明朝" pitchFamily="18" charset="-128"/>
            </a:endParaRPr>
          </a:p>
          <a:p>
            <a:pPr algn="l">
              <a:lnSpc>
                <a:spcPct val="105000"/>
              </a:lnSpc>
              <a:spcBef>
                <a:spcPct val="40000"/>
              </a:spcBef>
              <a:buClr>
                <a:schemeClr val="accent1"/>
              </a:buClr>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latin typeface="ＭＳ Ｐゴシック" panose="020B0600070205080204" pitchFamily="50" charset="-128"/>
              </a:rPr>
              <a:t> </a:t>
            </a:r>
            <a:r>
              <a:rPr kumimoji="1" lang="ja-JP" altLang="en-US" sz="1400" b="1" dirty="0" smtClean="0">
                <a:latin typeface="ＭＳ Ｐゴシック" panose="020B0600070205080204" pitchFamily="50" charset="-128"/>
              </a:rPr>
              <a:t>計画的なストックの更新</a:t>
            </a:r>
            <a:endParaRPr kumimoji="1" lang="en-US" altLang="ja-JP" sz="1400" b="1" dirty="0" smtClean="0">
              <a:latin typeface="ＭＳ Ｐゴシック" panose="020B0600070205080204" pitchFamily="50" charset="-128"/>
            </a:endParaRPr>
          </a:p>
          <a:p>
            <a:pPr algn="l">
              <a:lnSpc>
                <a:spcPct val="105000"/>
              </a:lnSpc>
              <a:spcBef>
                <a:spcPct val="40000"/>
              </a:spcBef>
              <a:buClr>
                <a:schemeClr val="accent1"/>
              </a:buClr>
            </a:pPr>
            <a:r>
              <a:rPr kumimoji="1" lang="ja-JP" altLang="en-US" sz="1400" dirty="0">
                <a:latin typeface="ＭＳ Ｐ明朝" pitchFamily="18" charset="-128"/>
                <a:ea typeface="ＭＳ Ｐ明朝" pitchFamily="18" charset="-128"/>
              </a:rPr>
              <a:t>　</a:t>
            </a:r>
            <a:r>
              <a:rPr kumimoji="1" lang="ja-JP" altLang="en-US" sz="1400" dirty="0" smtClean="0">
                <a:latin typeface="ＭＳ Ｐ明朝" pitchFamily="18" charset="-128"/>
                <a:ea typeface="ＭＳ Ｐ明朝" pitchFamily="18" charset="-128"/>
              </a:rPr>
              <a:t>昭和</a:t>
            </a:r>
            <a:r>
              <a:rPr kumimoji="1" lang="en-US" altLang="ja-JP" sz="1400" dirty="0" smtClean="0">
                <a:latin typeface="ＭＳ Ｐ明朝" pitchFamily="18" charset="-128"/>
                <a:ea typeface="ＭＳ Ｐ明朝" pitchFamily="18" charset="-128"/>
              </a:rPr>
              <a:t>40</a:t>
            </a:r>
            <a:r>
              <a:rPr kumimoji="1" lang="ja-JP" altLang="en-US" sz="1400" dirty="0" smtClean="0">
                <a:latin typeface="ＭＳ Ｐ明朝" pitchFamily="18" charset="-128"/>
                <a:ea typeface="ＭＳ Ｐ明朝" pitchFamily="18" charset="-128"/>
              </a:rPr>
              <a:t>年以前に建設された団地や耐震性能を満たさない団地の再編を通じて、将来の管理戸数の適正化に取り組みます。</a:t>
            </a:r>
            <a:endParaRPr kumimoji="1" lang="en-US" altLang="ja-JP" sz="1400" dirty="0">
              <a:latin typeface="ＭＳ Ｐ明朝" pitchFamily="18" charset="-128"/>
              <a:ea typeface="ＭＳ Ｐ明朝" pitchFamily="18" charset="-128"/>
            </a:endParaRPr>
          </a:p>
          <a:p>
            <a:pPr algn="l">
              <a:lnSpc>
                <a:spcPts val="800"/>
              </a:lnSpc>
              <a:spcBef>
                <a:spcPct val="40000"/>
              </a:spcBef>
              <a:buClr>
                <a:schemeClr val="accent1"/>
              </a:buClr>
            </a:pPr>
            <a:endParaRPr kumimoji="1" lang="en-US" altLang="ja-JP" sz="1400" dirty="0" smtClean="0">
              <a:latin typeface="ＭＳ Ｐ明朝" pitchFamily="18" charset="-128"/>
              <a:ea typeface="ＭＳ Ｐ明朝" pitchFamily="18" charset="-128"/>
            </a:endParaRPr>
          </a:p>
          <a:p>
            <a:pPr algn="l">
              <a:lnSpc>
                <a:spcPct val="105000"/>
              </a:lnSpc>
              <a:spcBef>
                <a:spcPct val="40000"/>
              </a:spcBef>
              <a:buClr>
                <a:schemeClr val="accent1"/>
              </a:buClr>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latin typeface="ＭＳ Ｐゴシック" panose="020B0600070205080204" pitchFamily="50" charset="-128"/>
              </a:rPr>
              <a:t> </a:t>
            </a:r>
            <a:r>
              <a:rPr kumimoji="1" lang="ja-JP" altLang="en-US" sz="1400" b="1" dirty="0" smtClean="0">
                <a:latin typeface="ＭＳ Ｐゴシック" panose="020B0600070205080204" pitchFamily="50" charset="-128"/>
              </a:rPr>
              <a:t>長期有効活用によるストックの良質化</a:t>
            </a:r>
            <a:endParaRPr kumimoji="1" lang="en-US" altLang="ja-JP" sz="1400" b="1" dirty="0">
              <a:latin typeface="ＭＳ Ｐゴシック" panose="020B0600070205080204" pitchFamily="50" charset="-128"/>
            </a:endParaRPr>
          </a:p>
          <a:p>
            <a:pPr algn="l">
              <a:lnSpc>
                <a:spcPct val="105000"/>
              </a:lnSpc>
              <a:spcBef>
                <a:spcPct val="40000"/>
              </a:spcBef>
              <a:buClr>
                <a:schemeClr val="accent1"/>
              </a:buClr>
            </a:pPr>
            <a:r>
              <a:rPr kumimoji="1" lang="ja-JP" altLang="en-US" sz="1400" dirty="0">
                <a:latin typeface="ＭＳ Ｐ明朝" pitchFamily="18" charset="-128"/>
                <a:ea typeface="ＭＳ Ｐ明朝" pitchFamily="18" charset="-128"/>
              </a:rPr>
              <a:t>　</a:t>
            </a:r>
            <a:r>
              <a:rPr kumimoji="1" lang="ja-JP" altLang="en-US" sz="1400" dirty="0" smtClean="0">
                <a:latin typeface="ＭＳ Ｐ明朝" pitchFamily="18" charset="-128"/>
                <a:ea typeface="ＭＳ Ｐ明朝" pitchFamily="18" charset="-128"/>
              </a:rPr>
              <a:t>昭和</a:t>
            </a:r>
            <a:r>
              <a:rPr kumimoji="1" lang="en-US" altLang="ja-JP" sz="1400" dirty="0" smtClean="0">
                <a:latin typeface="ＭＳ Ｐ明朝" pitchFamily="18" charset="-128"/>
                <a:ea typeface="ＭＳ Ｐ明朝" pitchFamily="18" charset="-128"/>
              </a:rPr>
              <a:t>40</a:t>
            </a:r>
            <a:r>
              <a:rPr kumimoji="1" lang="ja-JP" altLang="en-US" sz="1400" dirty="0" smtClean="0">
                <a:latin typeface="ＭＳ Ｐ明朝" pitchFamily="18" charset="-128"/>
                <a:ea typeface="ＭＳ Ｐ明朝" pitchFamily="18" charset="-128"/>
              </a:rPr>
              <a:t>年代以降に建設された団地を対象に、耐震化や長寿命化の対応、機能向上に努めます。</a:t>
            </a:r>
            <a:r>
              <a:rPr kumimoji="1" lang="ja-JP" altLang="en-US" sz="1400" dirty="0">
                <a:latin typeface="ＭＳ Ｐ明朝" pitchFamily="18" charset="-128"/>
                <a:ea typeface="ＭＳ Ｐ明朝" pitchFamily="18" charset="-128"/>
              </a:rPr>
              <a:t>　　</a:t>
            </a:r>
            <a:endParaRPr kumimoji="1" lang="en-US" altLang="ja-JP" sz="1400" dirty="0" smtClean="0">
              <a:latin typeface="ＭＳ Ｐ明朝" pitchFamily="18" charset="-128"/>
              <a:ea typeface="ＭＳ Ｐ明朝" pitchFamily="18" charset="-128"/>
            </a:endParaRPr>
          </a:p>
        </p:txBody>
      </p:sp>
      <p:sp>
        <p:nvSpPr>
          <p:cNvPr id="15362"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4DD2B9E5-3445-45C9-BDE8-53F119BFD967}" type="slidenum">
              <a:rPr lang="en-US" altLang="ja-JP" sz="1700" smtClean="0"/>
              <a:pPr algn="r"/>
              <a:t>12</a:t>
            </a:fld>
            <a:endParaRPr lang="en-US" altLang="ja-JP" sz="1700" dirty="0" smtClean="0"/>
          </a:p>
        </p:txBody>
      </p:sp>
      <p:sp>
        <p:nvSpPr>
          <p:cNvPr id="12" name="角丸四角形 30"/>
          <p:cNvSpPr>
            <a:spLocks noChangeArrowheads="1"/>
          </p:cNvSpPr>
          <p:nvPr/>
        </p:nvSpPr>
        <p:spPr bwMode="auto">
          <a:xfrm>
            <a:off x="354013" y="931671"/>
            <a:ext cx="9161786" cy="395289"/>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（３）良質な住宅ストックの形成</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5371" name="Text Box 46"/>
          <p:cNvSpPr txBox="1">
            <a:spLocks noChangeArrowheads="1"/>
          </p:cNvSpPr>
          <p:nvPr/>
        </p:nvSpPr>
        <p:spPr bwMode="auto">
          <a:xfrm>
            <a:off x="547599" y="2001858"/>
            <a:ext cx="4244036" cy="35877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①　将来を見据えたストック活用</a:t>
            </a:r>
            <a:endParaRPr lang="ja-JP" altLang="en-US" sz="1600" b="1" dirty="0">
              <a:solidFill>
                <a:srgbClr val="FF0000"/>
              </a:solidFill>
              <a:latin typeface="ＭＳ Ｐゴシック" panose="020B0600070205080204" pitchFamily="50" charset="-128"/>
            </a:endParaRPr>
          </a:p>
        </p:txBody>
      </p:sp>
      <p:sp>
        <p:nvSpPr>
          <p:cNvPr id="11" name="Rectangle 4"/>
          <p:cNvSpPr txBox="1">
            <a:spLocks noChangeArrowheads="1"/>
          </p:cNvSpPr>
          <p:nvPr/>
        </p:nvSpPr>
        <p:spPr bwMode="auto">
          <a:xfrm>
            <a:off x="0" y="224640"/>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21"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2" name="正方形/長方形 1"/>
          <p:cNvSpPr/>
          <p:nvPr/>
        </p:nvSpPr>
        <p:spPr>
          <a:xfrm>
            <a:off x="494450" y="1486881"/>
            <a:ext cx="4605391" cy="456535"/>
          </a:xfrm>
          <a:prstGeom prst="rect">
            <a:avLst/>
          </a:prstGeom>
        </p:spPr>
        <p:txBody>
          <a:bodyPr wrap="square">
            <a:spAutoFit/>
          </a:bodyPr>
          <a:lstStyle/>
          <a:p>
            <a:pPr algn="l">
              <a:lnSpc>
                <a:spcPts val="1000"/>
              </a:lnSpc>
              <a:spcBef>
                <a:spcPct val="50000"/>
              </a:spcBef>
              <a:buClr>
                <a:schemeClr val="accent1"/>
              </a:buClr>
              <a:buFont typeface="Wingdings" pitchFamily="2" charset="2"/>
              <a:buNone/>
            </a:pPr>
            <a:r>
              <a:rPr kumimoji="1" lang="ja-JP" altLang="en-US" sz="1400" dirty="0" smtClean="0">
                <a:latin typeface="ＭＳ Ｐ明朝" pitchFamily="18" charset="-128"/>
                <a:ea typeface="ＭＳ Ｐ明朝" pitchFamily="18" charset="-128"/>
              </a:rPr>
              <a:t>　良質な賃貸住宅の提供と、安定した賃貸経営を図るため、</a:t>
            </a:r>
            <a:endParaRPr kumimoji="1" lang="en-US" altLang="ja-JP" sz="1400" dirty="0" smtClean="0">
              <a:latin typeface="ＭＳ Ｐ明朝" pitchFamily="18" charset="-128"/>
              <a:ea typeface="ＭＳ Ｐ明朝" pitchFamily="18" charset="-128"/>
            </a:endParaRPr>
          </a:p>
          <a:p>
            <a:pPr algn="l">
              <a:lnSpc>
                <a:spcPts val="1000"/>
              </a:lnSpc>
              <a:spcBef>
                <a:spcPct val="50000"/>
              </a:spcBef>
              <a:buClr>
                <a:schemeClr val="accent1"/>
              </a:buClr>
              <a:buFont typeface="Wingdings" pitchFamily="2" charset="2"/>
              <a:buNone/>
            </a:pPr>
            <a:r>
              <a:rPr kumimoji="1" lang="ja-JP" altLang="en-US" sz="1400" dirty="0" smtClean="0">
                <a:latin typeface="ＭＳ Ｐ明朝" pitchFamily="18" charset="-128"/>
                <a:ea typeface="ＭＳ Ｐ明朝" pitchFamily="18" charset="-128"/>
              </a:rPr>
              <a:t>「</a:t>
            </a:r>
            <a:r>
              <a:rPr kumimoji="1" lang="ja-JP" altLang="en-US" sz="1400" dirty="0">
                <a:latin typeface="ＭＳ Ｐ明朝" pitchFamily="18" charset="-128"/>
                <a:ea typeface="ＭＳ Ｐ明朝" pitchFamily="18" charset="-128"/>
              </a:rPr>
              <a:t>ストック</a:t>
            </a:r>
            <a:r>
              <a:rPr kumimoji="1" lang="ja-JP" altLang="en-US" sz="1400" dirty="0" smtClean="0">
                <a:latin typeface="ＭＳ Ｐ明朝" pitchFamily="18" charset="-128"/>
                <a:ea typeface="ＭＳ Ｐ明朝" pitchFamily="18" charset="-128"/>
              </a:rPr>
              <a:t>活用計画（</a:t>
            </a:r>
            <a:r>
              <a:rPr kumimoji="1" lang="en-US" altLang="ja-JP" sz="1400" dirty="0" smtClean="0">
                <a:latin typeface="ＭＳ Ｐ明朝" pitchFamily="18" charset="-128"/>
                <a:ea typeface="ＭＳ Ｐ明朝" pitchFamily="18" charset="-128"/>
              </a:rPr>
              <a:t>R4</a:t>
            </a:r>
            <a:r>
              <a:rPr kumimoji="1" lang="ja-JP" altLang="en-US" sz="1400" dirty="0" smtClean="0">
                <a:latin typeface="ＭＳ Ｐ明朝" pitchFamily="18" charset="-128"/>
                <a:ea typeface="ＭＳ Ｐ明朝" pitchFamily="18" charset="-128"/>
              </a:rPr>
              <a:t>～</a:t>
            </a:r>
            <a:r>
              <a:rPr kumimoji="1" lang="en-US" altLang="ja-JP" sz="1400" dirty="0" smtClean="0">
                <a:latin typeface="ＭＳ Ｐ明朝" pitchFamily="18" charset="-128"/>
                <a:ea typeface="ＭＳ Ｐ明朝" pitchFamily="18" charset="-128"/>
              </a:rPr>
              <a:t>R13</a:t>
            </a:r>
            <a:r>
              <a:rPr kumimoji="1" lang="ja-JP" altLang="en-US" sz="1400" dirty="0" smtClean="0">
                <a:latin typeface="ＭＳ Ｐ明朝" pitchFamily="18" charset="-128"/>
                <a:ea typeface="ＭＳ Ｐ明朝" pitchFamily="18" charset="-128"/>
              </a:rPr>
              <a:t>）」</a:t>
            </a:r>
            <a:r>
              <a:rPr kumimoji="1" lang="ja-JP" altLang="en-US" sz="1400" dirty="0">
                <a:latin typeface="ＭＳ Ｐ明朝" pitchFamily="18" charset="-128"/>
                <a:ea typeface="ＭＳ Ｐ明朝" pitchFamily="18" charset="-128"/>
              </a:rPr>
              <a:t>に</a:t>
            </a:r>
            <a:r>
              <a:rPr kumimoji="1" lang="ja-JP" altLang="en-US" sz="1400" dirty="0" smtClean="0">
                <a:latin typeface="ＭＳ Ｐ明朝" pitchFamily="18" charset="-128"/>
                <a:ea typeface="ＭＳ Ｐ明朝" pitchFamily="18" charset="-128"/>
              </a:rPr>
              <a:t>基づき取り組みます</a:t>
            </a:r>
            <a:r>
              <a:rPr kumimoji="1" lang="ja-JP" altLang="en-US" sz="1400" dirty="0">
                <a:latin typeface="ＭＳ Ｐ明朝" pitchFamily="18" charset="-128"/>
                <a:ea typeface="ＭＳ Ｐ明朝" pitchFamily="18" charset="-128"/>
              </a:rPr>
              <a:t>。</a:t>
            </a:r>
            <a:endParaRPr kumimoji="1" lang="en-US" altLang="ja-JP" sz="1400" dirty="0">
              <a:latin typeface="ＭＳ Ｐ明朝" pitchFamily="18" charset="-128"/>
              <a:ea typeface="ＭＳ Ｐ明朝" pitchFamily="18" charset="-128"/>
            </a:endParaRPr>
          </a:p>
        </p:txBody>
      </p:sp>
      <p:pic>
        <p:nvPicPr>
          <p:cNvPr id="3" name="図 2"/>
          <p:cNvPicPr>
            <a:picLocks noChangeAspect="1"/>
          </p:cNvPicPr>
          <p:nvPr/>
        </p:nvPicPr>
        <p:blipFill>
          <a:blip r:embed="rId3"/>
          <a:stretch>
            <a:fillRect/>
          </a:stretch>
        </p:blipFill>
        <p:spPr>
          <a:xfrm>
            <a:off x="5099841" y="1709573"/>
            <a:ext cx="4365894" cy="301747"/>
          </a:xfrm>
          <a:prstGeom prst="rect">
            <a:avLst/>
          </a:prstGeom>
        </p:spPr>
      </p:pic>
      <p:sp>
        <p:nvSpPr>
          <p:cNvPr id="16" name="Rectangle 27"/>
          <p:cNvSpPr>
            <a:spLocks noChangeArrowheads="1"/>
          </p:cNvSpPr>
          <p:nvPr/>
        </p:nvSpPr>
        <p:spPr bwMode="auto">
          <a:xfrm>
            <a:off x="5484170" y="3068335"/>
            <a:ext cx="8640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med" len="lg"/>
              </a14:hiddenLine>
            </a:ext>
          </a:extLst>
        </p:spPr>
        <p:txBody>
          <a:bodyPr lIns="0" tIns="18000" rIns="0" bIns="0"/>
          <a:lstStyle>
            <a:lvl1pPr marL="130175" indent="-130175" eaLnBrk="0" hangingPunct="0">
              <a:lnSpc>
                <a:spcPct val="110000"/>
              </a:lnSpc>
              <a:spcBef>
                <a:spcPts val="300"/>
              </a:spcBef>
              <a:buClr>
                <a:schemeClr val="accent1"/>
              </a:buClr>
              <a:buSzPct val="80000"/>
              <a:buFont typeface="Wingdings" pitchFamily="2" charset="2"/>
              <a:defRPr kumimoji="1" sz="1100">
                <a:solidFill>
                  <a:schemeClr val="tx1"/>
                </a:solidFill>
                <a:latin typeface="Arial" charset="0"/>
                <a:ea typeface="ＭＳ Ｐゴシック" charset="-128"/>
              </a:defRPr>
            </a:lvl1pPr>
            <a:lvl2pPr marL="180975" indent="-179388" eaLnBrk="0" hangingPunct="0">
              <a:lnSpc>
                <a:spcPct val="110000"/>
              </a:lnSpc>
              <a:spcBef>
                <a:spcPts val="300"/>
              </a:spcBef>
              <a:buClr>
                <a:srgbClr val="000000"/>
              </a:buClr>
              <a:buSzPct val="80000"/>
              <a:buFont typeface="Wingdings" pitchFamily="2" charset="2"/>
              <a:buChar char="n"/>
              <a:defRPr kumimoji="1" sz="1100">
                <a:solidFill>
                  <a:schemeClr val="tx1"/>
                </a:solidFill>
                <a:latin typeface="Arial" charset="0"/>
                <a:ea typeface="ＭＳ Ｐゴシック" charset="-128"/>
              </a:defRPr>
            </a:lvl2pPr>
            <a:lvl3pPr marL="358775" indent="-179388" eaLnBrk="0" hangingPunct="0">
              <a:lnSpc>
                <a:spcPct val="110000"/>
              </a:lnSpc>
              <a:spcBef>
                <a:spcPts val="300"/>
              </a:spcBef>
              <a:buClr>
                <a:srgbClr val="000000"/>
              </a:buClr>
              <a:buSzPct val="80000"/>
              <a:buFont typeface="Arial" charset="0"/>
              <a:buChar char="―"/>
              <a:defRPr kumimoji="1" sz="1100">
                <a:solidFill>
                  <a:schemeClr val="tx1"/>
                </a:solidFill>
                <a:latin typeface="Arial" charset="0"/>
                <a:ea typeface="ＭＳ Ｐゴシック" charset="-128"/>
              </a:defRPr>
            </a:lvl3pPr>
            <a:lvl4pPr marL="541338" indent="-179388"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4pPr>
            <a:lvl5pPr marL="719138" indent="-179388"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5pPr>
            <a:lvl6pPr marL="1176338" indent="-179388"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6pPr>
            <a:lvl7pPr marL="1633538" indent="-179388"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7pPr>
            <a:lvl8pPr marL="2090738" indent="-179388"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8pPr>
            <a:lvl9pPr marL="2547938" indent="-179388"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9pPr>
          </a:lstStyle>
          <a:p>
            <a:pPr eaLnBrk="1" fontAlgn="ctr">
              <a:lnSpc>
                <a:spcPct val="100000"/>
              </a:lnSpc>
              <a:spcBef>
                <a:spcPct val="0"/>
              </a:spcBef>
              <a:buClrTx/>
              <a:buSzTx/>
              <a:buFontTx/>
              <a:buNone/>
            </a:pP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R3.3.31</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時点</a:t>
            </a:r>
            <a:endPar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グループ化 16"/>
          <p:cNvGrpSpPr/>
          <p:nvPr/>
        </p:nvGrpSpPr>
        <p:grpSpPr>
          <a:xfrm>
            <a:off x="5346429" y="2684270"/>
            <a:ext cx="1142769" cy="361677"/>
            <a:chOff x="4124970" y="6020271"/>
            <a:chExt cx="792163" cy="252413"/>
          </a:xfrm>
        </p:grpSpPr>
        <p:grpSp>
          <p:nvGrpSpPr>
            <p:cNvPr id="18" name="グループ化 788"/>
            <p:cNvGrpSpPr>
              <a:grpSpLocks/>
            </p:cNvGrpSpPr>
            <p:nvPr/>
          </p:nvGrpSpPr>
          <p:grpSpPr bwMode="auto">
            <a:xfrm rot="-5400000">
              <a:off x="4501542" y="5824673"/>
              <a:ext cx="107950" cy="645197"/>
              <a:chOff x="5309583" y="2242176"/>
              <a:chExt cx="116990" cy="699883"/>
            </a:xfrm>
          </p:grpSpPr>
          <p:sp>
            <p:nvSpPr>
              <p:cNvPr id="20" name="正方形/長方形 790"/>
              <p:cNvSpPr>
                <a:spLocks noChangeArrowheads="1"/>
              </p:cNvSpPr>
              <p:nvPr/>
            </p:nvSpPr>
            <p:spPr bwMode="auto">
              <a:xfrm>
                <a:off x="5309583" y="2357145"/>
                <a:ext cx="116990" cy="5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vert="eaVert" wrap="none" lIns="0" tIns="0" rIns="0" bIns="0" anchor="ctr"/>
              <a:lstStyle>
                <a:lvl1pPr defTabSz="987425" eaLnBrk="0" hangingPunct="0">
                  <a:lnSpc>
                    <a:spcPct val="110000"/>
                  </a:lnSpc>
                  <a:spcBef>
                    <a:spcPts val="300"/>
                  </a:spcBef>
                  <a:buClr>
                    <a:schemeClr val="accent1"/>
                  </a:buClr>
                  <a:buSzPct val="80000"/>
                  <a:buFont typeface="Wingdings" pitchFamily="2" charset="2"/>
                  <a:defRPr kumimoji="1" sz="1100">
                    <a:solidFill>
                      <a:schemeClr val="tx1"/>
                    </a:solidFill>
                    <a:latin typeface="Arial" charset="0"/>
                    <a:ea typeface="ＭＳ Ｐゴシック" charset="-128"/>
                  </a:defRPr>
                </a:lvl1pPr>
                <a:lvl2pPr marL="742950" indent="-285750" defTabSz="987425" eaLnBrk="0" hangingPunct="0">
                  <a:lnSpc>
                    <a:spcPct val="110000"/>
                  </a:lnSpc>
                  <a:spcBef>
                    <a:spcPts val="300"/>
                  </a:spcBef>
                  <a:buClr>
                    <a:srgbClr val="000000"/>
                  </a:buClr>
                  <a:buSzPct val="80000"/>
                  <a:buFont typeface="Wingdings" pitchFamily="2" charset="2"/>
                  <a:buChar char="n"/>
                  <a:defRPr kumimoji="1" sz="1100">
                    <a:solidFill>
                      <a:schemeClr val="tx1"/>
                    </a:solidFill>
                    <a:latin typeface="Arial" charset="0"/>
                    <a:ea typeface="ＭＳ Ｐゴシック" charset="-128"/>
                  </a:defRPr>
                </a:lvl2pPr>
                <a:lvl3pPr marL="1143000" indent="-228600" defTabSz="987425" eaLnBrk="0" hangingPunct="0">
                  <a:lnSpc>
                    <a:spcPct val="110000"/>
                  </a:lnSpc>
                  <a:spcBef>
                    <a:spcPts val="300"/>
                  </a:spcBef>
                  <a:buClr>
                    <a:srgbClr val="000000"/>
                  </a:buClr>
                  <a:buSzPct val="80000"/>
                  <a:buFont typeface="Arial" charset="0"/>
                  <a:buChar char="―"/>
                  <a:defRPr kumimoji="1" sz="1100">
                    <a:solidFill>
                      <a:schemeClr val="tx1"/>
                    </a:solidFill>
                    <a:latin typeface="Arial" charset="0"/>
                    <a:ea typeface="ＭＳ Ｐゴシック" charset="-128"/>
                  </a:defRPr>
                </a:lvl3pPr>
                <a:lvl4pPr marL="1600200" indent="-228600" defTabSz="987425"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4pPr>
                <a:lvl5pPr marL="2057400" indent="-228600" defTabSz="987425"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5pPr>
                <a:lvl6pPr marL="2514600" indent="-228600" defTabSz="987425"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6pPr>
                <a:lvl7pPr marL="2971800" indent="-228600" defTabSz="987425"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7pPr>
                <a:lvl8pPr marL="3429000" indent="-228600" defTabSz="987425"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8pPr>
                <a:lvl9pPr marL="3886200" indent="-228600" defTabSz="987425"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9pPr>
              </a:lstStyle>
              <a:p>
                <a:pPr eaLnBrk="1" fontAlgn="ctr">
                  <a:lnSpc>
                    <a:spcPct val="100000"/>
                  </a:lnSpc>
                  <a:spcBef>
                    <a:spcPct val="0"/>
                  </a:spcBef>
                  <a:buClrTx/>
                  <a:buSzTx/>
                  <a:buFontTx/>
                  <a:buNone/>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賃貸戸数</a:t>
                </a:r>
              </a:p>
            </p:txBody>
          </p:sp>
          <p:sp>
            <p:nvSpPr>
              <p:cNvPr id="22" name="Rectangle 463"/>
              <p:cNvSpPr>
                <a:spLocks noChangeArrowheads="1"/>
              </p:cNvSpPr>
              <p:nvPr/>
            </p:nvSpPr>
            <p:spPr bwMode="auto">
              <a:xfrm>
                <a:off x="5326961" y="2242176"/>
                <a:ext cx="75907" cy="77989"/>
              </a:xfrm>
              <a:prstGeom prst="rect">
                <a:avLst/>
              </a:prstGeom>
              <a:solidFill>
                <a:srgbClr val="73C8A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lstStyle>
                <a:lvl1pPr eaLnBrk="0" hangingPunct="0">
                  <a:lnSpc>
                    <a:spcPct val="110000"/>
                  </a:lnSpc>
                  <a:spcBef>
                    <a:spcPts val="300"/>
                  </a:spcBef>
                  <a:buClr>
                    <a:schemeClr val="accent1"/>
                  </a:buClr>
                  <a:buSzPct val="80000"/>
                  <a:buFont typeface="Wingdings" pitchFamily="2" charset="2"/>
                  <a:defRPr kumimoji="1" sz="1100">
                    <a:solidFill>
                      <a:schemeClr val="tx1"/>
                    </a:solidFill>
                    <a:latin typeface="Arial" charset="0"/>
                    <a:ea typeface="ＭＳ Ｐゴシック" charset="-128"/>
                  </a:defRPr>
                </a:lvl1pPr>
                <a:lvl2pPr marL="742950" indent="-285750" eaLnBrk="0" hangingPunct="0">
                  <a:lnSpc>
                    <a:spcPct val="110000"/>
                  </a:lnSpc>
                  <a:spcBef>
                    <a:spcPts val="300"/>
                  </a:spcBef>
                  <a:buClr>
                    <a:srgbClr val="000000"/>
                  </a:buClr>
                  <a:buSzPct val="80000"/>
                  <a:buFont typeface="Wingdings" pitchFamily="2" charset="2"/>
                  <a:buChar char="n"/>
                  <a:defRPr kumimoji="1" sz="1100">
                    <a:solidFill>
                      <a:schemeClr val="tx1"/>
                    </a:solidFill>
                    <a:latin typeface="Arial" charset="0"/>
                    <a:ea typeface="ＭＳ Ｐゴシック" charset="-128"/>
                  </a:defRPr>
                </a:lvl2pPr>
                <a:lvl3pPr marL="1143000" indent="-228600" eaLnBrk="0" hangingPunct="0">
                  <a:lnSpc>
                    <a:spcPct val="110000"/>
                  </a:lnSpc>
                  <a:spcBef>
                    <a:spcPts val="300"/>
                  </a:spcBef>
                  <a:buClr>
                    <a:srgbClr val="000000"/>
                  </a:buClr>
                  <a:buSzPct val="80000"/>
                  <a:buFont typeface="Arial" charset="0"/>
                  <a:buChar char="―"/>
                  <a:defRPr kumimoji="1" sz="1100">
                    <a:solidFill>
                      <a:schemeClr val="tx1"/>
                    </a:solidFill>
                    <a:latin typeface="Arial" charset="0"/>
                    <a:ea typeface="ＭＳ Ｐゴシック" charset="-128"/>
                  </a:defRPr>
                </a:lvl3pPr>
                <a:lvl4pPr marL="1600200" indent="-228600"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4pPr>
                <a:lvl5pPr marL="2057400" indent="-228600"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5pPr>
                <a:lvl6pPr marL="25146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6pPr>
                <a:lvl7pPr marL="29718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7pPr>
                <a:lvl8pPr marL="34290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8pPr>
                <a:lvl9pPr marL="38862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9pPr>
              </a:lstStyle>
              <a:p>
                <a:pPr eaLnBrk="1" hangingPunct="1">
                  <a:lnSpc>
                    <a:spcPct val="100000"/>
                  </a:lnSpc>
                  <a:spcBef>
                    <a:spcPct val="0"/>
                  </a:spcBef>
                  <a:buClrTx/>
                  <a:buSzTx/>
                  <a:buFontTx/>
                  <a:buNone/>
                </a:pPr>
                <a:endParaRPr lang="ja-JP" altLang="en-US" sz="9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 name="角丸四角形 3"/>
            <p:cNvSpPr>
              <a:spLocks noChangeArrowheads="1"/>
            </p:cNvSpPr>
            <p:nvPr/>
          </p:nvSpPr>
          <p:spPr bwMode="auto">
            <a:xfrm>
              <a:off x="4124970" y="6020271"/>
              <a:ext cx="792163" cy="252413"/>
            </a:xfrm>
            <a:prstGeom prst="roundRect">
              <a:avLst>
                <a:gd name="adj" fmla="val 15120"/>
              </a:avLst>
            </a:prstGeom>
            <a:noFill/>
            <a:ln w="6350" algn="ctr">
              <a:solidFill>
                <a:srgbClr val="7F848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110000"/>
                </a:lnSpc>
                <a:spcBef>
                  <a:spcPts val="300"/>
                </a:spcBef>
                <a:buClr>
                  <a:schemeClr val="accent1"/>
                </a:buClr>
                <a:buSzPct val="80000"/>
                <a:buFont typeface="Wingdings" pitchFamily="2" charset="2"/>
                <a:defRPr kumimoji="1" sz="1100">
                  <a:solidFill>
                    <a:schemeClr val="tx1"/>
                  </a:solidFill>
                  <a:latin typeface="Arial" charset="0"/>
                  <a:ea typeface="ＭＳ Ｐゴシック" charset="-128"/>
                </a:defRPr>
              </a:lvl1pPr>
              <a:lvl2pPr marL="742950" indent="-285750" eaLnBrk="0" hangingPunct="0">
                <a:lnSpc>
                  <a:spcPct val="110000"/>
                </a:lnSpc>
                <a:spcBef>
                  <a:spcPts val="300"/>
                </a:spcBef>
                <a:buClr>
                  <a:srgbClr val="000000"/>
                </a:buClr>
                <a:buSzPct val="80000"/>
                <a:buFont typeface="Wingdings" pitchFamily="2" charset="2"/>
                <a:buChar char="n"/>
                <a:defRPr kumimoji="1" sz="1100">
                  <a:solidFill>
                    <a:schemeClr val="tx1"/>
                  </a:solidFill>
                  <a:latin typeface="Arial" charset="0"/>
                  <a:ea typeface="ＭＳ Ｐゴシック" charset="-128"/>
                </a:defRPr>
              </a:lvl2pPr>
              <a:lvl3pPr marL="1143000" indent="-228600" eaLnBrk="0" hangingPunct="0">
                <a:lnSpc>
                  <a:spcPct val="110000"/>
                </a:lnSpc>
                <a:spcBef>
                  <a:spcPts val="300"/>
                </a:spcBef>
                <a:buClr>
                  <a:srgbClr val="000000"/>
                </a:buClr>
                <a:buSzPct val="80000"/>
                <a:buFont typeface="Arial" charset="0"/>
                <a:buChar char="―"/>
                <a:defRPr kumimoji="1" sz="1100">
                  <a:solidFill>
                    <a:schemeClr val="tx1"/>
                  </a:solidFill>
                  <a:latin typeface="Arial" charset="0"/>
                  <a:ea typeface="ＭＳ Ｐゴシック" charset="-128"/>
                </a:defRPr>
              </a:lvl3pPr>
              <a:lvl4pPr marL="1600200" indent="-228600"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4pPr>
              <a:lvl5pPr marL="2057400" indent="-228600"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5pPr>
              <a:lvl6pPr marL="25146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6pPr>
              <a:lvl7pPr marL="29718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7pPr>
              <a:lvl8pPr marL="34290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8pPr>
              <a:lvl9pPr marL="38862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9pPr>
            </a:lstStyle>
            <a:p>
              <a:pPr algn="ctr" eaLnBrk="1" hangingPunct="1">
                <a:lnSpc>
                  <a:spcPct val="100000"/>
                </a:lnSpc>
                <a:spcBef>
                  <a:spcPct val="0"/>
                </a:spcBef>
                <a:buClrTx/>
                <a:buSzTx/>
                <a:buFontTx/>
                <a:buNone/>
              </a:pPr>
              <a:endParaRPr lang="ja-JP" altLang="en-US">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3" name="表 22"/>
          <p:cNvGraphicFramePr>
            <a:graphicFrameLocks noGrp="1"/>
          </p:cNvGraphicFramePr>
          <p:nvPr>
            <p:extLst>
              <p:ext uri="{D42A27DB-BD31-4B8C-83A1-F6EECF244321}">
                <p14:modId xmlns:p14="http://schemas.microsoft.com/office/powerpoint/2010/main" val="3763938071"/>
              </p:ext>
            </p:extLst>
          </p:nvPr>
        </p:nvGraphicFramePr>
        <p:xfrm>
          <a:off x="6489198" y="1017616"/>
          <a:ext cx="2993545" cy="580844"/>
        </p:xfrm>
        <a:graphic>
          <a:graphicData uri="http://schemas.openxmlformats.org/drawingml/2006/table">
            <a:tbl>
              <a:tblPr firstRow="1" bandRow="1">
                <a:tableStyleId>{21E4AEA4-8DFA-4A89-87EB-49C32662AFE0}</a:tableStyleId>
              </a:tblPr>
              <a:tblGrid>
                <a:gridCol w="1431434">
                  <a:extLst>
                    <a:ext uri="{9D8B030D-6E8A-4147-A177-3AD203B41FA5}">
                      <a16:colId xmlns:a16="http://schemas.microsoft.com/office/drawing/2014/main" val="609703379"/>
                    </a:ext>
                  </a:extLst>
                </a:gridCol>
                <a:gridCol w="1562111">
                  <a:extLst>
                    <a:ext uri="{9D8B030D-6E8A-4147-A177-3AD203B41FA5}">
                      <a16:colId xmlns:a16="http://schemas.microsoft.com/office/drawing/2014/main" val="3666708931"/>
                    </a:ext>
                  </a:extLst>
                </a:gridCol>
              </a:tblGrid>
              <a:tr h="214496">
                <a:tc gridSpan="2">
                  <a:txBody>
                    <a:bodyPr/>
                    <a:lstStyle/>
                    <a:p>
                      <a:pPr algn="l"/>
                      <a:r>
                        <a:rPr kumimoji="1" lang="en-US" altLang="ja-JP" sz="1100" dirty="0" smtClean="0">
                          <a:solidFill>
                            <a:schemeClr val="tx1"/>
                          </a:solidFill>
                        </a:rPr>
                        <a:t>【</a:t>
                      </a:r>
                      <a:r>
                        <a:rPr kumimoji="1" lang="ja-JP" altLang="en-US" sz="1100" dirty="0" smtClean="0">
                          <a:solidFill>
                            <a:schemeClr val="tx1"/>
                          </a:solidFill>
                        </a:rPr>
                        <a:t>数値目標（重点）</a:t>
                      </a:r>
                      <a:r>
                        <a:rPr kumimoji="1" lang="en-US" altLang="ja-JP" sz="1100" dirty="0" smtClean="0">
                          <a:solidFill>
                            <a:schemeClr val="tx1"/>
                          </a:solidFill>
                        </a:rPr>
                        <a:t>】</a:t>
                      </a:r>
                      <a:r>
                        <a:rPr kumimoji="1" lang="ja-JP" altLang="en-US" sz="1100" dirty="0" smtClean="0">
                          <a:solidFill>
                            <a:schemeClr val="tx1"/>
                          </a:solidFill>
                        </a:rPr>
                        <a:t>管理戸数</a:t>
                      </a:r>
                      <a:endParaRPr kumimoji="1" lang="ja-JP" altLang="en-US" sz="1100" b="0" dirty="0" smtClean="0">
                        <a:solidFill>
                          <a:schemeClr val="tx1"/>
                        </a:solidFill>
                      </a:endParaRPr>
                    </a:p>
                  </a:txBody>
                  <a:tcPr anchor="ctr" anchorCtr="1"/>
                </a:tc>
                <a:tc hMerge="1">
                  <a:txBody>
                    <a:bodyPr/>
                    <a:lstStyle/>
                    <a:p>
                      <a:endParaRPr kumimoji="1" lang="ja-JP" altLang="en-US"/>
                    </a:p>
                  </a:txBody>
                  <a:tcPr/>
                </a:tc>
                <a:extLst>
                  <a:ext uri="{0D108BD9-81ED-4DB2-BD59-A6C34878D82A}">
                    <a16:rowId xmlns:a16="http://schemas.microsoft.com/office/drawing/2014/main" val="1410887007"/>
                  </a:ext>
                </a:extLst>
              </a:tr>
              <a:tr h="321764">
                <a:tc>
                  <a:txBody>
                    <a:bodyPr/>
                    <a:lstStyle/>
                    <a:p>
                      <a:pPr algn="ctr"/>
                      <a:r>
                        <a:rPr kumimoji="1" lang="en-US" altLang="ja-JP" sz="1100" dirty="0" smtClean="0"/>
                        <a:t>R2</a:t>
                      </a:r>
                      <a:r>
                        <a:rPr kumimoji="1" lang="ja-JP" altLang="en-US" sz="1100" dirty="0" smtClean="0"/>
                        <a:t>年度末 </a:t>
                      </a:r>
                      <a:r>
                        <a:rPr kumimoji="1" lang="en-US" altLang="ja-JP" sz="1100" dirty="0" smtClean="0"/>
                        <a:t>21,373</a:t>
                      </a:r>
                      <a:r>
                        <a:rPr kumimoji="1" lang="ja-JP" altLang="en-US" sz="1100" dirty="0" smtClean="0"/>
                        <a:t>戸</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100" dirty="0" smtClean="0"/>
                        <a:t>R13</a:t>
                      </a:r>
                      <a:r>
                        <a:rPr kumimoji="1" lang="ja-JP" altLang="en-US" sz="1100" dirty="0" smtClean="0"/>
                        <a:t>年度末 </a:t>
                      </a:r>
                      <a:r>
                        <a:rPr kumimoji="1" lang="en-US" altLang="ja-JP" sz="1100" dirty="0" smtClean="0"/>
                        <a:t>2</a:t>
                      </a:r>
                      <a:r>
                        <a:rPr kumimoji="1" lang="ja-JP" altLang="en-US" sz="1100" dirty="0" smtClean="0"/>
                        <a:t>万戸以下</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sp>
        <p:nvSpPr>
          <p:cNvPr id="14" name="二等辺三角形 13"/>
          <p:cNvSpPr/>
          <p:nvPr/>
        </p:nvSpPr>
        <p:spPr>
          <a:xfrm rot="5400000">
            <a:off x="7783191" y="1370817"/>
            <a:ext cx="286612" cy="11894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a:xfrm>
            <a:off x="5031912" y="1981073"/>
            <a:ext cx="4365114" cy="50662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6"/>
          <p:cNvSpPr txBox="1">
            <a:spLocks noChangeArrowheads="1"/>
          </p:cNvSpPr>
          <p:nvPr/>
        </p:nvSpPr>
        <p:spPr bwMode="auto">
          <a:xfrm>
            <a:off x="591442" y="1782728"/>
            <a:ext cx="6668202" cy="523084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17998"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耐震改修やストック再編</a:t>
            </a:r>
            <a:r>
              <a:rPr kumimoji="1" lang="ja-JP" altLang="en-US" sz="1400" dirty="0">
                <a:solidFill>
                  <a:schemeClr val="tx1"/>
                </a:solidFill>
                <a:latin typeface="ＭＳ Ｐ明朝" pitchFamily="18" charset="-128"/>
                <a:ea typeface="ＭＳ Ｐ明朝" pitchFamily="18" charset="-128"/>
              </a:rPr>
              <a:t>を通じて、更</a:t>
            </a:r>
            <a:r>
              <a:rPr kumimoji="1" lang="ja-JP" altLang="en-US" sz="1400" dirty="0" smtClean="0">
                <a:solidFill>
                  <a:schemeClr val="tx1"/>
                </a:solidFill>
                <a:latin typeface="ＭＳ Ｐ明朝" pitchFamily="18" charset="-128"/>
                <a:ea typeface="ＭＳ Ｐ明朝" pitchFamily="18" charset="-128"/>
              </a:rPr>
              <a:t>なる耐震化の推進を図るとともに、</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災害に備えた支援や防犯性の向上により、お住まいの方の安全・安心の</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確保</a:t>
            </a:r>
            <a:r>
              <a:rPr kumimoji="1" lang="ja-JP" altLang="en-US" sz="1400" dirty="0">
                <a:solidFill>
                  <a:schemeClr val="tx1"/>
                </a:solidFill>
                <a:latin typeface="ＭＳ Ｐ明朝" pitchFamily="18" charset="-128"/>
                <a:ea typeface="ＭＳ Ｐ明朝" pitchFamily="18" charset="-128"/>
              </a:rPr>
              <a:t>に努めます。</a:t>
            </a:r>
          </a:p>
          <a:p>
            <a:pPr algn="l">
              <a:lnSpc>
                <a:spcPct val="105000"/>
              </a:lnSpc>
              <a:spcBef>
                <a:spcPct val="5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latin typeface="ＭＳ Ｐゴシック" panose="020B0600070205080204" pitchFamily="50" charset="-128"/>
              </a:rPr>
              <a:t> </a:t>
            </a:r>
            <a:r>
              <a:rPr kumimoji="1" lang="ja-JP" altLang="en-US" sz="1400" b="1" dirty="0" smtClean="0">
                <a:latin typeface="ＭＳ Ｐゴシック" panose="020B0600070205080204" pitchFamily="50" charset="-128"/>
              </a:rPr>
              <a:t>耐震化の推進</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引き続き耐震改修を進めるとともに、耐震改修が困難な住宅は再編も含めた</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検討を行い、更なる耐震化率の向上に努めます。</a:t>
            </a:r>
            <a:endParaRPr kumimoji="1" lang="en-US" altLang="ja-JP" sz="1400" dirty="0" smtClean="0">
              <a:solidFill>
                <a:schemeClr val="tx1"/>
              </a:solidFill>
              <a:latin typeface="ＭＳ Ｐ明朝" pitchFamily="18" charset="-128"/>
              <a:ea typeface="ＭＳ Ｐ明朝" pitchFamily="18" charset="-128"/>
            </a:endParaRPr>
          </a:p>
          <a:p>
            <a:pPr algn="l" fontAlgn="t">
              <a:lnSpc>
                <a:spcPct val="105000"/>
              </a:lnSpc>
              <a:spcBef>
                <a:spcPct val="5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災害に備えた支援の充実</a:t>
            </a:r>
            <a:endParaRPr kumimoji="1" lang="en-US" altLang="ja-JP" sz="1400" b="1" dirty="0">
              <a:solidFill>
                <a:schemeClr val="tx1"/>
              </a:solidFill>
              <a:latin typeface="ＭＳ Ｐゴシック" panose="020B0600070205080204" pitchFamily="50" charset="-128"/>
            </a:endParaRPr>
          </a:p>
          <a:p>
            <a:pPr algn="l" fontAlgn="t">
              <a:lnSpc>
                <a:spcPct val="105000"/>
              </a:lnSpc>
              <a:spcBef>
                <a:spcPct val="50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・エレベーター内閉じ込め防止機能を導入</a:t>
            </a:r>
            <a:endParaRPr kumimoji="1" lang="ja-JP" altLang="en-US" sz="1400" dirty="0">
              <a:solidFill>
                <a:schemeClr val="tx1"/>
              </a:solidFill>
              <a:latin typeface="ＭＳ Ｐ明朝" pitchFamily="18" charset="-128"/>
              <a:ea typeface="ＭＳ Ｐ明朝" pitchFamily="18" charset="-128"/>
            </a:endParaRPr>
          </a:p>
          <a:p>
            <a:pPr algn="l" fontAlgn="t">
              <a:lnSpc>
                <a:spcPct val="105000"/>
              </a:lnSpc>
              <a:spcBef>
                <a:spcPct val="50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かまどベンチ等の防災</a:t>
            </a:r>
            <a:r>
              <a:rPr kumimoji="1" lang="ja-JP" altLang="en-US" sz="1400" dirty="0" smtClean="0">
                <a:solidFill>
                  <a:schemeClr val="tx1"/>
                </a:solidFill>
                <a:latin typeface="ＭＳ Ｐ明朝" pitchFamily="18" charset="-128"/>
                <a:ea typeface="ＭＳ Ｐ明朝" pitchFamily="18" charset="-128"/>
              </a:rPr>
              <a:t>設備、非常</a:t>
            </a:r>
            <a:r>
              <a:rPr kumimoji="1" lang="ja-JP" altLang="en-US" sz="1400" dirty="0">
                <a:solidFill>
                  <a:schemeClr val="tx1"/>
                </a:solidFill>
                <a:latin typeface="ＭＳ Ｐ明朝" pitchFamily="18" charset="-128"/>
                <a:ea typeface="ＭＳ Ｐ明朝" pitchFamily="18" charset="-128"/>
              </a:rPr>
              <a:t>用水栓及び防災倉庫の</a:t>
            </a:r>
            <a:r>
              <a:rPr kumimoji="1" lang="ja-JP" altLang="en-US" sz="1400" dirty="0" smtClean="0">
                <a:solidFill>
                  <a:schemeClr val="tx1"/>
                </a:solidFill>
                <a:latin typeface="ＭＳ Ｐ明朝" pitchFamily="18" charset="-128"/>
                <a:ea typeface="ＭＳ Ｐ明朝" pitchFamily="18" charset="-128"/>
              </a:rPr>
              <a:t>設置</a:t>
            </a:r>
            <a:endParaRPr kumimoji="1" lang="en-US" altLang="ja-JP" sz="1400" dirty="0" smtClean="0">
              <a:solidFill>
                <a:schemeClr val="tx1"/>
              </a:solidFill>
              <a:latin typeface="ＭＳ Ｐ明朝" pitchFamily="18" charset="-128"/>
              <a:ea typeface="ＭＳ Ｐ明朝" pitchFamily="18" charset="-128"/>
            </a:endParaRPr>
          </a:p>
          <a:p>
            <a:pPr algn="l" fontAlgn="t">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a:t>
            </a:r>
            <a:r>
              <a:rPr kumimoji="1" lang="ja-JP" altLang="en-US" sz="1400" dirty="0">
                <a:solidFill>
                  <a:schemeClr val="tx1"/>
                </a:solidFill>
                <a:latin typeface="ＭＳ Ｐ明朝" pitchFamily="18" charset="-128"/>
                <a:ea typeface="ＭＳ Ｐ明朝" pitchFamily="18" charset="-128"/>
              </a:rPr>
              <a:t>防災組織づくりを働きかける（防災資機材を配備）</a:t>
            </a:r>
          </a:p>
          <a:p>
            <a:pPr algn="l" fontAlgn="t">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・団地案内板に災害避難施設情報を盛り込む</a:t>
            </a:r>
            <a:endParaRPr kumimoji="1" lang="en-US" altLang="ja-JP" sz="1400" dirty="0" smtClean="0">
              <a:solidFill>
                <a:schemeClr val="tx1"/>
              </a:solidFill>
              <a:latin typeface="ＭＳ Ｐ明朝" pitchFamily="18" charset="-128"/>
              <a:ea typeface="ＭＳ Ｐ明朝" pitchFamily="18" charset="-128"/>
            </a:endParaRPr>
          </a:p>
          <a:p>
            <a:pPr algn="l" fontAlgn="t">
              <a:lnSpc>
                <a:spcPts val="1200"/>
              </a:lnSpc>
              <a:spcBef>
                <a:spcPct val="5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・防災</a:t>
            </a:r>
            <a:r>
              <a:rPr kumimoji="1" lang="ja-JP" altLang="en-US" sz="1400" dirty="0">
                <a:solidFill>
                  <a:schemeClr val="tx1"/>
                </a:solidFill>
                <a:latin typeface="ＭＳ Ｐ明朝" pitchFamily="18" charset="-128"/>
                <a:ea typeface="ＭＳ Ｐ明朝" pitchFamily="18" charset="-128"/>
              </a:rPr>
              <a:t>コミュニティ形成の</a:t>
            </a:r>
            <a:r>
              <a:rPr kumimoji="1" lang="ja-JP" altLang="en-US" sz="1400" dirty="0" smtClean="0">
                <a:solidFill>
                  <a:schemeClr val="tx1"/>
                </a:solidFill>
                <a:latin typeface="ＭＳ Ｐ明朝" pitchFamily="18" charset="-128"/>
                <a:ea typeface="ＭＳ Ｐ明朝" pitchFamily="18" charset="-128"/>
              </a:rPr>
              <a:t>支援（共助の仕組み）</a:t>
            </a:r>
            <a:endParaRPr kumimoji="1" lang="en-US" altLang="ja-JP" sz="1400" dirty="0" smtClean="0">
              <a:solidFill>
                <a:schemeClr val="tx1"/>
              </a:solidFill>
              <a:latin typeface="ＭＳ Ｐ明朝" pitchFamily="18" charset="-128"/>
              <a:ea typeface="ＭＳ Ｐ明朝" pitchFamily="18" charset="-128"/>
            </a:endParaRPr>
          </a:p>
          <a:p>
            <a:pPr algn="l" fontAlgn="t">
              <a:lnSpc>
                <a:spcPts val="1200"/>
              </a:lnSpc>
              <a:spcBef>
                <a:spcPct val="50000"/>
              </a:spcBef>
              <a:buClr>
                <a:schemeClr val="accent1"/>
              </a:buClr>
              <a:buFont typeface="Wingdings" pitchFamily="2" charset="2"/>
              <a:buNone/>
            </a:pPr>
            <a:r>
              <a:rPr kumimoji="1" lang="ja-JP" altLang="en-US" sz="1300" dirty="0" smtClean="0">
                <a:solidFill>
                  <a:schemeClr val="tx1"/>
                </a:solidFill>
                <a:latin typeface="ＭＳ Ｐ明朝" pitchFamily="18" charset="-128"/>
                <a:ea typeface="ＭＳ Ｐ明朝" pitchFamily="18" charset="-128"/>
              </a:rPr>
              <a:t>　　</a:t>
            </a:r>
            <a:r>
              <a:rPr kumimoji="1" lang="ja-JP" altLang="en-US" sz="1300" dirty="0">
                <a:solidFill>
                  <a:schemeClr val="tx1"/>
                </a:solidFill>
                <a:latin typeface="ＭＳ Ｐ明朝" pitchFamily="18" charset="-128"/>
                <a:ea typeface="ＭＳ Ｐ明朝" pitchFamily="18" charset="-128"/>
              </a:rPr>
              <a:t> </a:t>
            </a:r>
            <a:r>
              <a:rPr kumimoji="1" lang="ja-JP" altLang="en-US" sz="1300" dirty="0" smtClean="0">
                <a:solidFill>
                  <a:schemeClr val="tx1"/>
                </a:solidFill>
                <a:latin typeface="ＭＳ Ｐ明朝" pitchFamily="18" charset="-128"/>
                <a:ea typeface="ＭＳ Ｐ明朝" pitchFamily="18" charset="-128"/>
              </a:rPr>
              <a:t>防災関係機関や自治会等と協働で防災セミナー・防災訓練などを</a:t>
            </a:r>
            <a:endParaRPr kumimoji="1" lang="en-US" altLang="ja-JP" sz="1300" dirty="0" smtClean="0">
              <a:solidFill>
                <a:schemeClr val="tx1"/>
              </a:solidFill>
              <a:latin typeface="ＭＳ Ｐ明朝" pitchFamily="18" charset="-128"/>
              <a:ea typeface="ＭＳ Ｐ明朝" pitchFamily="18" charset="-128"/>
            </a:endParaRPr>
          </a:p>
          <a:p>
            <a:pPr algn="l" fontAlgn="t">
              <a:lnSpc>
                <a:spcPts val="1200"/>
              </a:lnSpc>
              <a:spcBef>
                <a:spcPct val="50000"/>
              </a:spcBef>
              <a:buClr>
                <a:schemeClr val="accent1"/>
              </a:buClr>
              <a:buFont typeface="Wingdings" pitchFamily="2" charset="2"/>
              <a:buNone/>
            </a:pPr>
            <a:r>
              <a:rPr kumimoji="1" lang="ja-JP" altLang="en-US" sz="1300" dirty="0" smtClean="0">
                <a:solidFill>
                  <a:schemeClr val="tx1"/>
                </a:solidFill>
                <a:latin typeface="ＭＳ Ｐ明朝" pitchFamily="18" charset="-128"/>
                <a:ea typeface="ＭＳ Ｐ明朝" pitchFamily="18" charset="-128"/>
              </a:rPr>
              <a:t>　　 実施</a:t>
            </a:r>
            <a:r>
              <a:rPr kumimoji="1" lang="ja-JP" altLang="en-US" sz="1300" dirty="0">
                <a:solidFill>
                  <a:schemeClr val="tx1"/>
                </a:solidFill>
                <a:latin typeface="ＭＳ Ｐ明朝" pitchFamily="18" charset="-128"/>
                <a:ea typeface="ＭＳ Ｐ明朝" pitchFamily="18" charset="-128"/>
              </a:rPr>
              <a:t>（ </a:t>
            </a:r>
            <a:r>
              <a:rPr kumimoji="1" lang="en-US" altLang="ja-JP" sz="1300" dirty="0" smtClean="0">
                <a:solidFill>
                  <a:schemeClr val="tx1"/>
                </a:solidFill>
                <a:latin typeface="ＭＳ Ｐ明朝" pitchFamily="18" charset="-128"/>
                <a:ea typeface="ＭＳ Ｐ明朝" pitchFamily="18" charset="-128"/>
              </a:rPr>
              <a:t>『</a:t>
            </a:r>
            <a:r>
              <a:rPr kumimoji="1" lang="ja-JP" altLang="en-US" sz="1300" dirty="0" smtClean="0">
                <a:solidFill>
                  <a:schemeClr val="tx1"/>
                </a:solidFill>
                <a:latin typeface="ＭＳ Ｐ明朝" pitchFamily="18" charset="-128"/>
                <a:ea typeface="ＭＳ Ｐ明朝" pitchFamily="18" charset="-128"/>
              </a:rPr>
              <a:t>きずなづくり</a:t>
            </a:r>
            <a:r>
              <a:rPr kumimoji="1" lang="ja-JP" altLang="en-US" sz="1300" dirty="0">
                <a:solidFill>
                  <a:schemeClr val="tx1"/>
                </a:solidFill>
                <a:latin typeface="ＭＳ Ｐ明朝" pitchFamily="18" charset="-128"/>
                <a:ea typeface="ＭＳ Ｐ明朝" pitchFamily="18" charset="-128"/>
              </a:rPr>
              <a:t>応援</a:t>
            </a:r>
            <a:r>
              <a:rPr kumimoji="1" lang="ja-JP" altLang="en-US" sz="1300" dirty="0" smtClean="0">
                <a:solidFill>
                  <a:schemeClr val="tx1"/>
                </a:solidFill>
                <a:latin typeface="ＭＳ Ｐ明朝" pitchFamily="18" charset="-128"/>
                <a:ea typeface="ＭＳ Ｐ明朝" pitchFamily="18" charset="-128"/>
              </a:rPr>
              <a:t>プロジェクト</a:t>
            </a:r>
            <a:r>
              <a:rPr kumimoji="1" lang="en-US" altLang="ja-JP" sz="1300" dirty="0" smtClean="0">
                <a:solidFill>
                  <a:schemeClr val="tx1"/>
                </a:solidFill>
                <a:latin typeface="ＭＳ Ｐ明朝" pitchFamily="18" charset="-128"/>
                <a:ea typeface="ＭＳ Ｐ明朝" pitchFamily="18" charset="-128"/>
              </a:rPr>
              <a:t>』</a:t>
            </a:r>
            <a:r>
              <a:rPr kumimoji="1" lang="ja-JP" altLang="en-US" sz="1300" dirty="0" smtClean="0">
                <a:solidFill>
                  <a:schemeClr val="tx1"/>
                </a:solidFill>
                <a:latin typeface="ＭＳ Ｐ明朝" pitchFamily="18" charset="-128"/>
                <a:ea typeface="ＭＳ Ｐ明朝" pitchFamily="18" charset="-128"/>
              </a:rPr>
              <a:t>）</a:t>
            </a:r>
            <a:endParaRPr kumimoji="1" lang="en-US" altLang="ja-JP" sz="13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a:solidFill>
                  <a:schemeClr val="bg1">
                    <a:lumMod val="65000"/>
                  </a:schemeClr>
                </a:solidFill>
                <a:latin typeface="ＭＳ Ｐゴシック" panose="020B0600070205080204" pitchFamily="50" charset="-128"/>
              </a:rPr>
              <a:t>●</a:t>
            </a:r>
            <a:r>
              <a:rPr kumimoji="1" lang="ja-JP" altLang="en-US" sz="1400" dirty="0">
                <a:latin typeface="ＭＳ Ｐゴシック" panose="020B0600070205080204" pitchFamily="50" charset="-128"/>
              </a:rPr>
              <a:t> </a:t>
            </a:r>
            <a:r>
              <a:rPr kumimoji="1" lang="ja-JP" altLang="en-US" sz="1400" b="1" dirty="0">
                <a:latin typeface="ＭＳ Ｐゴシック" panose="020B0600070205080204" pitchFamily="50" charset="-128"/>
              </a:rPr>
              <a:t>防犯性向上による安心な住まいの提供</a:t>
            </a:r>
            <a:endParaRPr kumimoji="1" lang="en-US" altLang="ja-JP" sz="1400" b="1" dirty="0">
              <a:latin typeface="ＭＳ Ｐゴシック" panose="020B0600070205080204" pitchFamily="50" charset="-128"/>
            </a:endParaRPr>
          </a:p>
          <a:p>
            <a:pPr algn="l">
              <a:lnSpc>
                <a:spcPct val="105000"/>
              </a:lnSpc>
              <a:spcBef>
                <a:spcPct val="40000"/>
              </a:spcBef>
              <a:buClr>
                <a:schemeClr val="accent1"/>
              </a:buClr>
              <a:buFont typeface="Wingdings" pitchFamily="2" charset="2"/>
              <a:buNone/>
            </a:pPr>
            <a:r>
              <a:rPr kumimoji="1" lang="ja-JP" altLang="en-US" sz="1400" dirty="0">
                <a:latin typeface="ＭＳ Ｐ明朝" pitchFamily="18" charset="-128"/>
                <a:ea typeface="ＭＳ Ｐ明朝" pitchFamily="18" charset="-128"/>
              </a:rPr>
              <a:t> </a:t>
            </a:r>
            <a:r>
              <a:rPr kumimoji="1" lang="ja-JP" altLang="en-US" sz="1400" dirty="0" smtClean="0">
                <a:latin typeface="ＭＳ Ｐ明朝" pitchFamily="18" charset="-128"/>
                <a:ea typeface="ＭＳ Ｐ明朝" pitchFamily="18" charset="-128"/>
              </a:rPr>
              <a:t>・</a:t>
            </a:r>
            <a:r>
              <a:rPr kumimoji="1" lang="ja-JP" altLang="en-US" sz="1400" dirty="0">
                <a:latin typeface="ＭＳ Ｐ明朝" pitchFamily="18" charset="-128"/>
                <a:ea typeface="ＭＳ Ｐ明朝" pitchFamily="18" charset="-128"/>
              </a:rPr>
              <a:t>オートロック、ダブルロック、ディンプルキーの採用による侵入防止対策</a:t>
            </a:r>
            <a:r>
              <a:rPr kumimoji="1" lang="ja-JP" altLang="en-US" sz="1400" dirty="0" smtClean="0">
                <a:latin typeface="ＭＳ Ｐ明朝" pitchFamily="18" charset="-128"/>
                <a:ea typeface="ＭＳ Ｐ明朝" pitchFamily="18" charset="-128"/>
              </a:rPr>
              <a:t>など</a:t>
            </a:r>
            <a:r>
              <a:rPr kumimoji="1" lang="en-US" altLang="ja-JP" sz="1400" dirty="0">
                <a:latin typeface="ＭＳ Ｐ明朝" pitchFamily="18" charset="-128"/>
                <a:ea typeface="ＭＳ Ｐ明朝" pitchFamily="18" charset="-128"/>
              </a:rPr>
              <a:t>【</a:t>
            </a:r>
            <a:r>
              <a:rPr kumimoji="1" lang="ja-JP" altLang="en-US" sz="1400" dirty="0">
                <a:latin typeface="ＭＳ Ｐ明朝" pitchFamily="18" charset="-128"/>
                <a:ea typeface="ＭＳ Ｐ明朝" pitchFamily="18" charset="-128"/>
              </a:rPr>
              <a:t>建替団地</a:t>
            </a:r>
            <a:r>
              <a:rPr kumimoji="1" lang="en-US" altLang="ja-JP" sz="1400" dirty="0" smtClean="0">
                <a:latin typeface="ＭＳ Ｐ明朝" pitchFamily="18" charset="-128"/>
                <a:ea typeface="ＭＳ Ｐ明朝" pitchFamily="18" charset="-128"/>
              </a:rPr>
              <a:t>】</a:t>
            </a:r>
            <a:endParaRPr kumimoji="1" lang="en-US" altLang="ja-JP" sz="1400" dirty="0">
              <a:latin typeface="ＭＳ Ｐ明朝" pitchFamily="18" charset="-128"/>
              <a:ea typeface="ＭＳ Ｐ明朝" pitchFamily="18" charset="-128"/>
            </a:endParaRPr>
          </a:p>
        </p:txBody>
      </p:sp>
      <p:sp>
        <p:nvSpPr>
          <p:cNvPr id="16386" name="スライド番号プレースホルダー 1"/>
          <p:cNvSpPr>
            <a:spLocks noGrp="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32632C6-C361-42CA-986D-19890FA83AAD}" type="slidenum">
              <a:rPr lang="en-US" altLang="ja-JP" sz="1700" smtClean="0"/>
              <a:pPr algn="r"/>
              <a:t>13</a:t>
            </a:fld>
            <a:endParaRPr lang="en-US" altLang="ja-JP" sz="1700" dirty="0" smtClean="0"/>
          </a:p>
        </p:txBody>
      </p:sp>
      <p:sp>
        <p:nvSpPr>
          <p:cNvPr id="10"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12" name="角丸四角形 30"/>
          <p:cNvSpPr>
            <a:spLocks noChangeArrowheads="1"/>
          </p:cNvSpPr>
          <p:nvPr/>
        </p:nvSpPr>
        <p:spPr bwMode="auto">
          <a:xfrm>
            <a:off x="354012" y="959301"/>
            <a:ext cx="9151294" cy="395289"/>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（３）良質な住宅ストックの形成</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6"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9" name="Text Box 46"/>
          <p:cNvSpPr txBox="1">
            <a:spLocks noChangeArrowheads="1"/>
          </p:cNvSpPr>
          <p:nvPr/>
        </p:nvSpPr>
        <p:spPr bwMode="auto">
          <a:xfrm>
            <a:off x="472143" y="1396837"/>
            <a:ext cx="3789362" cy="35877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a:solidFill>
                  <a:schemeClr val="tx1"/>
                </a:solidFill>
                <a:latin typeface="ＭＳ Ｐゴシック" panose="020B0600070205080204" pitchFamily="50" charset="-128"/>
              </a:rPr>
              <a:t>②</a:t>
            </a:r>
            <a:r>
              <a:rPr lang="ja-JP" altLang="en-US" sz="1600" b="1" dirty="0" smtClean="0">
                <a:solidFill>
                  <a:schemeClr val="tx1"/>
                </a:solidFill>
                <a:latin typeface="ＭＳ Ｐゴシック" panose="020B0600070205080204" pitchFamily="50" charset="-128"/>
              </a:rPr>
              <a:t>　安全・安心な住まいづくり</a:t>
            </a:r>
            <a:endParaRPr lang="ja-JP" altLang="en-US" sz="1600" b="1" dirty="0">
              <a:solidFill>
                <a:schemeClr val="tx1"/>
              </a:solidFill>
              <a:latin typeface="ＭＳ Ｐゴシック" panose="020B0600070205080204" pitchFamily="50" charset="-128"/>
            </a:endParaRPr>
          </a:p>
        </p:txBody>
      </p:sp>
      <p:sp>
        <p:nvSpPr>
          <p:cNvPr id="15" name="テキスト ボックス 2"/>
          <p:cNvSpPr txBox="1">
            <a:spLocks noChangeArrowheads="1"/>
          </p:cNvSpPr>
          <p:nvPr/>
        </p:nvSpPr>
        <p:spPr bwMode="auto">
          <a:xfrm>
            <a:off x="7812923" y="4392614"/>
            <a:ext cx="1348371"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耐震改修（一例）</a:t>
            </a:r>
            <a:endParaRPr kumimoji="1" lang="en-US" altLang="ja-JP" dirty="0">
              <a:solidFill>
                <a:schemeClr val="bg1"/>
              </a:solidFill>
              <a:latin typeface="ＭＳ Ｐゴシック" panose="020B0600070205080204" pitchFamily="50" charset="-128"/>
            </a:endParaRPr>
          </a:p>
        </p:txBody>
      </p:sp>
      <p:sp>
        <p:nvSpPr>
          <p:cNvPr id="17" name="テキスト ボックス 2"/>
          <p:cNvSpPr txBox="1">
            <a:spLocks noChangeArrowheads="1"/>
          </p:cNvSpPr>
          <p:nvPr/>
        </p:nvSpPr>
        <p:spPr bwMode="auto">
          <a:xfrm>
            <a:off x="6038857" y="5908789"/>
            <a:ext cx="2013737"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かまどベンチ</a:t>
            </a:r>
            <a:endParaRPr kumimoji="1" lang="en-US" altLang="ja-JP" dirty="0">
              <a:solidFill>
                <a:schemeClr val="bg1"/>
              </a:solidFill>
              <a:latin typeface="ＭＳ Ｐゴシック" panose="020B0600070205080204" pitchFamily="50" charset="-128"/>
            </a:endParaRPr>
          </a:p>
        </p:txBody>
      </p:sp>
      <p:sp>
        <p:nvSpPr>
          <p:cNvPr id="23" name="正方形/長方形 4"/>
          <p:cNvSpPr>
            <a:spLocks noChangeArrowheads="1"/>
          </p:cNvSpPr>
          <p:nvPr/>
        </p:nvSpPr>
        <p:spPr bwMode="auto">
          <a:xfrm>
            <a:off x="6301868" y="1721696"/>
            <a:ext cx="3634988" cy="23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「住宅建築物耐震</a:t>
            </a:r>
            <a:r>
              <a:rPr lang="en-US" altLang="ja-JP" sz="900" dirty="0" smtClean="0">
                <a:solidFill>
                  <a:schemeClr val="tx1"/>
                </a:solidFill>
                <a:latin typeface="ＭＳ Ｐ明朝" pitchFamily="18" charset="-128"/>
                <a:ea typeface="ＭＳ Ｐ明朝" pitchFamily="18" charset="-128"/>
              </a:rPr>
              <a:t>10</a:t>
            </a:r>
            <a:r>
              <a:rPr lang="ja-JP" altLang="en-US" sz="900" dirty="0">
                <a:solidFill>
                  <a:schemeClr val="tx1"/>
                </a:solidFill>
                <a:latin typeface="ＭＳ Ｐ明朝" pitchFamily="18" charset="-128"/>
                <a:ea typeface="ＭＳ Ｐ明朝" pitchFamily="18" charset="-128"/>
              </a:rPr>
              <a:t>ヵ</a:t>
            </a:r>
            <a:r>
              <a:rPr lang="ja-JP" altLang="en-US" sz="900" dirty="0" smtClean="0">
                <a:solidFill>
                  <a:schemeClr val="tx1"/>
                </a:solidFill>
                <a:latin typeface="ＭＳ Ｐ明朝" pitchFamily="18" charset="-128"/>
                <a:ea typeface="ＭＳ Ｐ明朝" pitchFamily="18" charset="-128"/>
              </a:rPr>
              <a:t>年戦略・大阪」による</a:t>
            </a:r>
            <a:r>
              <a:rPr lang="ja-JP" altLang="en-US" sz="900" dirty="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新たな耐震化の目標</a:t>
            </a:r>
            <a:endParaRPr lang="en-US" altLang="ja-JP" sz="900" dirty="0" smtClean="0">
              <a:solidFill>
                <a:schemeClr val="tx1"/>
              </a:solidFill>
              <a:latin typeface="ＭＳ Ｐ明朝" pitchFamily="18" charset="-128"/>
              <a:ea typeface="ＭＳ Ｐ明朝" pitchFamily="18"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400684400"/>
              </p:ext>
            </p:extLst>
          </p:nvPr>
        </p:nvGraphicFramePr>
        <p:xfrm>
          <a:off x="6301869" y="1014050"/>
          <a:ext cx="3130210" cy="685800"/>
        </p:xfrm>
        <a:graphic>
          <a:graphicData uri="http://schemas.openxmlformats.org/drawingml/2006/table">
            <a:tbl>
              <a:tblPr firstRow="1" bandRow="1">
                <a:tableStyleId>{21E4AEA4-8DFA-4A89-87EB-49C32662AFE0}</a:tableStyleId>
              </a:tblPr>
              <a:tblGrid>
                <a:gridCol w="898684">
                  <a:extLst>
                    <a:ext uri="{9D8B030D-6E8A-4147-A177-3AD203B41FA5}">
                      <a16:colId xmlns:a16="http://schemas.microsoft.com/office/drawing/2014/main" val="609703379"/>
                    </a:ext>
                  </a:extLst>
                </a:gridCol>
                <a:gridCol w="1296143">
                  <a:extLst>
                    <a:ext uri="{9D8B030D-6E8A-4147-A177-3AD203B41FA5}">
                      <a16:colId xmlns:a16="http://schemas.microsoft.com/office/drawing/2014/main" val="163970984"/>
                    </a:ext>
                  </a:extLst>
                </a:gridCol>
                <a:gridCol w="935383">
                  <a:extLst>
                    <a:ext uri="{9D8B030D-6E8A-4147-A177-3AD203B41FA5}">
                      <a16:colId xmlns:a16="http://schemas.microsoft.com/office/drawing/2014/main" val="99105512"/>
                    </a:ext>
                  </a:extLst>
                </a:gridCol>
              </a:tblGrid>
              <a:tr h="229058">
                <a:tc gridSpan="3">
                  <a:txBody>
                    <a:bodyPr/>
                    <a:lstStyle/>
                    <a:p>
                      <a:pPr algn="ctr"/>
                      <a:r>
                        <a:rPr kumimoji="1" lang="en-US" altLang="ja-JP" sz="1100" dirty="0" smtClean="0"/>
                        <a:t>【</a:t>
                      </a:r>
                      <a:r>
                        <a:rPr kumimoji="1" lang="ja-JP" altLang="en-US" sz="1100" dirty="0" smtClean="0">
                          <a:solidFill>
                            <a:schemeClr val="tx1"/>
                          </a:solidFill>
                        </a:rPr>
                        <a:t>数値目標（重点）</a:t>
                      </a:r>
                      <a:r>
                        <a:rPr kumimoji="1" lang="en-US" altLang="ja-JP" sz="1100" dirty="0" smtClean="0">
                          <a:solidFill>
                            <a:schemeClr val="tx1"/>
                          </a:solidFill>
                        </a:rPr>
                        <a:t>】</a:t>
                      </a:r>
                      <a:r>
                        <a:rPr kumimoji="1" lang="ja-JP" altLang="en-US" sz="1100" dirty="0" smtClean="0">
                          <a:solidFill>
                            <a:schemeClr val="tx1"/>
                          </a:solidFill>
                        </a:rPr>
                        <a:t>耐震化率</a:t>
                      </a:r>
                      <a:endParaRPr kumimoji="1" lang="ja-JP" altLang="en-US" sz="1100" b="0" dirty="0" smtClean="0">
                        <a:solidFill>
                          <a:schemeClr val="tx1"/>
                        </a:solidFill>
                      </a:endParaRPr>
                    </a:p>
                  </a:txBody>
                  <a:tcPr anchor="ctr" anchorCtr="1"/>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10887007"/>
                  </a:ext>
                </a:extLst>
              </a:tr>
              <a:tr h="394796">
                <a:tc>
                  <a:txBody>
                    <a:bodyPr/>
                    <a:lstStyle/>
                    <a:p>
                      <a:pPr algn="ctr"/>
                      <a:r>
                        <a:rPr kumimoji="1" lang="en-US" altLang="ja-JP" sz="1100" dirty="0" smtClean="0"/>
                        <a:t>R2</a:t>
                      </a:r>
                      <a:r>
                        <a:rPr kumimoji="1" lang="ja-JP" altLang="en-US" sz="1100" dirty="0" smtClean="0"/>
                        <a:t>年度末</a:t>
                      </a:r>
                      <a:endParaRPr kumimoji="1" lang="en-US" altLang="ja-JP" sz="1100" dirty="0" smtClean="0"/>
                    </a:p>
                    <a:p>
                      <a:pPr algn="ctr"/>
                      <a:r>
                        <a:rPr kumimoji="1" lang="en-US" altLang="ja-JP" sz="1100" dirty="0" smtClean="0"/>
                        <a:t>92.1%</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100" dirty="0" smtClean="0"/>
                        <a:t>R7</a:t>
                      </a:r>
                      <a:r>
                        <a:rPr kumimoji="1" lang="ja-JP" altLang="en-US" sz="1100" dirty="0" smtClean="0"/>
                        <a:t>年度末</a:t>
                      </a:r>
                      <a:endParaRPr kumimoji="1" lang="en-US" altLang="ja-JP" sz="1100" dirty="0" smtClean="0"/>
                    </a:p>
                    <a:p>
                      <a:pPr algn="ctr"/>
                      <a:r>
                        <a:rPr kumimoji="1" lang="en-US" altLang="ja-JP" sz="1100" dirty="0" smtClean="0"/>
                        <a:t>95%</a:t>
                      </a:r>
                      <a:r>
                        <a:rPr kumimoji="1" lang="ja-JP" altLang="en-US" sz="1100" dirty="0" smtClean="0"/>
                        <a:t>（</a:t>
                      </a:r>
                      <a:r>
                        <a:rPr kumimoji="1" lang="en-US" altLang="ja-JP" sz="1100" dirty="0" smtClean="0"/>
                        <a:t>※</a:t>
                      </a:r>
                      <a:r>
                        <a:rPr kumimoji="1" lang="ja-JP" altLang="en-US" sz="1100" dirty="0" smtClean="0"/>
                        <a:t>）</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100" dirty="0" smtClean="0"/>
                        <a:t>R13</a:t>
                      </a:r>
                      <a:r>
                        <a:rPr kumimoji="1" lang="ja-JP" altLang="en-US" sz="1100" dirty="0" smtClean="0"/>
                        <a:t>年度末</a:t>
                      </a:r>
                    </a:p>
                    <a:p>
                      <a:pPr algn="ctr"/>
                      <a:r>
                        <a:rPr kumimoji="1" lang="en-US" altLang="ja-JP" sz="1100" dirty="0" smtClean="0"/>
                        <a:t>97%</a:t>
                      </a:r>
                      <a:endParaRPr kumimoji="1" lang="en-US" altLang="ja-JP"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sp>
        <p:nvSpPr>
          <p:cNvPr id="18" name="二等辺三角形 17"/>
          <p:cNvSpPr/>
          <p:nvPr/>
        </p:nvSpPr>
        <p:spPr>
          <a:xfrm rot="5400000">
            <a:off x="7109026" y="1416394"/>
            <a:ext cx="274996" cy="11894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8349499" y="1420107"/>
            <a:ext cx="275218" cy="11174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7064248" y="2063181"/>
            <a:ext cx="1749704" cy="2334970"/>
          </a:xfrm>
          <a:prstGeom prst="rect">
            <a:avLst/>
          </a:prstGeom>
        </p:spPr>
      </p:pic>
      <p:pic>
        <p:nvPicPr>
          <p:cNvPr id="3" name="図 2"/>
          <p:cNvPicPr>
            <a:picLocks noChangeAspect="1"/>
          </p:cNvPicPr>
          <p:nvPr/>
        </p:nvPicPr>
        <p:blipFill>
          <a:blip r:embed="rId3"/>
          <a:stretch>
            <a:fillRect/>
          </a:stretch>
        </p:blipFill>
        <p:spPr>
          <a:xfrm>
            <a:off x="6078246" y="4636338"/>
            <a:ext cx="1902117" cy="1268078"/>
          </a:xfrm>
          <a:prstGeom prst="rect">
            <a:avLst/>
          </a:prstGeom>
        </p:spPr>
      </p:pic>
      <p:pic>
        <p:nvPicPr>
          <p:cNvPr id="4" name="図 3"/>
          <p:cNvPicPr>
            <a:picLocks noChangeAspect="1"/>
          </p:cNvPicPr>
          <p:nvPr/>
        </p:nvPicPr>
        <p:blipFill>
          <a:blip r:embed="rId4"/>
          <a:stretch>
            <a:fillRect/>
          </a:stretch>
        </p:blipFill>
        <p:spPr>
          <a:xfrm>
            <a:off x="7807888" y="5404750"/>
            <a:ext cx="1865538" cy="1261981"/>
          </a:xfrm>
          <a:prstGeom prst="rect">
            <a:avLst/>
          </a:prstGeom>
        </p:spPr>
      </p:pic>
    </p:spTree>
    <p:extLst>
      <p:ext uri="{BB962C8B-B14F-4D97-AF65-F5344CB8AC3E}">
        <p14:creationId xmlns:p14="http://schemas.microsoft.com/office/powerpoint/2010/main" val="4178458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32632C6-C361-42CA-986D-19890FA83AAD}" type="slidenum">
              <a:rPr lang="en-US" altLang="ja-JP" sz="1700" smtClean="0"/>
              <a:pPr algn="r"/>
              <a:t>14</a:t>
            </a:fld>
            <a:endParaRPr lang="en-US" altLang="ja-JP" sz="1700" dirty="0" smtClean="0"/>
          </a:p>
        </p:txBody>
      </p:sp>
      <p:sp>
        <p:nvSpPr>
          <p:cNvPr id="10"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12" name="角丸四角形 30"/>
          <p:cNvSpPr>
            <a:spLocks noChangeArrowheads="1"/>
          </p:cNvSpPr>
          <p:nvPr/>
        </p:nvSpPr>
        <p:spPr bwMode="auto">
          <a:xfrm>
            <a:off x="468644" y="932998"/>
            <a:ext cx="9017275" cy="395289"/>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（３）良質な住宅ストックの形成</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3" name="Text Box 46"/>
          <p:cNvSpPr txBox="1">
            <a:spLocks noChangeArrowheads="1"/>
          </p:cNvSpPr>
          <p:nvPr/>
        </p:nvSpPr>
        <p:spPr bwMode="auto">
          <a:xfrm>
            <a:off x="399943" y="1396023"/>
            <a:ext cx="7048933" cy="40320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a:solidFill>
                  <a:schemeClr val="tx1"/>
                </a:solidFill>
                <a:latin typeface="ＭＳ Ｐゴシック" panose="020B0600070205080204" pitchFamily="50" charset="-128"/>
              </a:rPr>
              <a:t>③</a:t>
            </a:r>
            <a:r>
              <a:rPr lang="ja-JP" altLang="en-US" sz="1600" b="1" dirty="0" smtClean="0">
                <a:solidFill>
                  <a:schemeClr val="tx1"/>
                </a:solidFill>
                <a:latin typeface="ＭＳ Ｐゴシック" panose="020B0600070205080204" pitchFamily="50" charset="-128"/>
              </a:rPr>
              <a:t>　快適な住まいづくり</a:t>
            </a:r>
            <a:endParaRPr lang="ja-JP" altLang="en-US" sz="1600" b="1" dirty="0">
              <a:solidFill>
                <a:schemeClr val="tx1"/>
              </a:solidFill>
              <a:latin typeface="ＭＳ Ｐゴシック" panose="020B0600070205080204" pitchFamily="50" charset="-128"/>
            </a:endParaRPr>
          </a:p>
        </p:txBody>
      </p:sp>
      <p:sp>
        <p:nvSpPr>
          <p:cNvPr id="16"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7" name="Text Box 46"/>
          <p:cNvSpPr txBox="1">
            <a:spLocks noChangeArrowheads="1"/>
          </p:cNvSpPr>
          <p:nvPr/>
        </p:nvSpPr>
        <p:spPr bwMode="auto">
          <a:xfrm>
            <a:off x="501304" y="1760519"/>
            <a:ext cx="8499448" cy="508029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17998"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住まいの機能向上を図り、時代の変化に柔軟に対応した快適な居住空間</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40000"/>
              </a:spcBef>
              <a:buClr>
                <a:schemeClr val="accent1"/>
              </a:buClr>
              <a:buFont typeface="Wingdings" pitchFamily="2" charset="2"/>
              <a:buNone/>
            </a:pPr>
            <a:r>
              <a:rPr kumimoji="1" lang="ja-JP" altLang="en-US" sz="1400" dirty="0" err="1">
                <a:solidFill>
                  <a:schemeClr val="tx1"/>
                </a:solidFill>
                <a:latin typeface="ＭＳ Ｐ明朝" pitchFamily="18" charset="-128"/>
                <a:ea typeface="ＭＳ Ｐ明朝" pitchFamily="18" charset="-128"/>
              </a:rPr>
              <a:t>を</a:t>
            </a:r>
            <a:r>
              <a:rPr kumimoji="1" lang="ja-JP" altLang="en-US" sz="1400" dirty="0" err="1" smtClean="0">
                <a:solidFill>
                  <a:schemeClr val="tx1"/>
                </a:solidFill>
                <a:latin typeface="ＭＳ Ｐ明朝" pitchFamily="18" charset="-128"/>
                <a:ea typeface="ＭＳ Ｐ明朝" pitchFamily="18" charset="-128"/>
              </a:rPr>
              <a:t>提</a:t>
            </a:r>
            <a:r>
              <a:rPr kumimoji="1" lang="ja-JP" altLang="en-US" sz="1400" dirty="0" smtClean="0">
                <a:solidFill>
                  <a:schemeClr val="tx1"/>
                </a:solidFill>
                <a:latin typeface="ＭＳ Ｐ明朝" pitchFamily="18" charset="-128"/>
                <a:ea typeface="ＭＳ Ｐ明朝" pitchFamily="18" charset="-128"/>
              </a:rPr>
              <a:t>供することにより、誰もが長く住み続けられる住まいづくりをめざします。</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 </a:t>
            </a:r>
            <a:r>
              <a:rPr kumimoji="1" lang="ja-JP" altLang="en-US" sz="1400" b="1" dirty="0">
                <a:solidFill>
                  <a:schemeClr val="tx1"/>
                </a:solidFill>
                <a:latin typeface="ＭＳ Ｐゴシック" panose="020B0600070205080204" pitchFamily="50" charset="-128"/>
              </a:rPr>
              <a:t>機能向上による快適な</a:t>
            </a:r>
            <a:r>
              <a:rPr kumimoji="1" lang="ja-JP" altLang="en-US" sz="1400" b="1" dirty="0" smtClean="0">
                <a:solidFill>
                  <a:schemeClr val="tx1"/>
                </a:solidFill>
                <a:latin typeface="ＭＳ Ｐゴシック" panose="020B0600070205080204" pitchFamily="50" charset="-128"/>
              </a:rPr>
              <a:t>住まいの提供</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endParaRPr kumimoji="1" lang="en-US" altLang="ja-JP" sz="1400" dirty="0">
              <a:solidFill>
                <a:schemeClr val="bg1">
                  <a:lumMod val="65000"/>
                </a:schemeClr>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多様な住宅ニーズに柔軟に対応した住まいの提供</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en-US" altLang="ja-JP" sz="1400" dirty="0" smtClean="0">
                <a:solidFill>
                  <a:schemeClr val="tx1"/>
                </a:solidFill>
                <a:latin typeface="ＭＳ Ｐ明朝" pitchFamily="18" charset="-128"/>
                <a:ea typeface="ＭＳ Ｐ明朝" pitchFamily="18" charset="-128"/>
              </a:rPr>
              <a:t>LDK</a:t>
            </a:r>
            <a:r>
              <a:rPr kumimoji="1" lang="ja-JP" altLang="en-US" sz="1400" dirty="0" smtClean="0">
                <a:solidFill>
                  <a:schemeClr val="tx1"/>
                </a:solidFill>
                <a:latin typeface="ＭＳ Ｐ明朝" pitchFamily="18" charset="-128"/>
                <a:ea typeface="ＭＳ Ｐ明朝" pitchFamily="18" charset="-128"/>
              </a:rPr>
              <a:t>化住戸や可変性のある間取り、築年数や団地の状況に応じた</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リノベーション、自分好みの部屋にカスタマイズできる魅力ある</a:t>
            </a:r>
            <a:r>
              <a:rPr kumimoji="1" lang="en-US" altLang="ja-JP" sz="1400" dirty="0" smtClean="0">
                <a:solidFill>
                  <a:schemeClr val="tx1"/>
                </a:solidFill>
                <a:latin typeface="ＭＳ Ｐ明朝" pitchFamily="18" charset="-128"/>
                <a:ea typeface="ＭＳ Ｐ明朝" pitchFamily="18" charset="-128"/>
              </a:rPr>
              <a:t>DIY</a:t>
            </a:r>
            <a:r>
              <a:rPr kumimoji="1" lang="ja-JP" altLang="en-US" sz="1400" dirty="0" smtClean="0">
                <a:solidFill>
                  <a:schemeClr val="tx1"/>
                </a:solidFill>
                <a:latin typeface="ＭＳ Ｐ明朝" pitchFamily="18" charset="-128"/>
                <a:ea typeface="ＭＳ Ｐ明朝" pitchFamily="18" charset="-128"/>
              </a:rPr>
              <a:t>住戸</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の提供に取り組みます。</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・間取り変更、水まわり（衛生環境）の改善、設備水準の向上、バリアフリー化</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a:t>
            </a:r>
            <a:r>
              <a:rPr kumimoji="1" lang="en-US" altLang="ja-JP" sz="1400" dirty="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ニコイチ</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や</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リノベ</a:t>
            </a:r>
            <a:r>
              <a:rPr kumimoji="1" lang="en-US" altLang="ja-JP" sz="1400" dirty="0" smtClean="0">
                <a:solidFill>
                  <a:schemeClr val="tx1"/>
                </a:solidFill>
                <a:latin typeface="ＭＳ Ｐ明朝" pitchFamily="18" charset="-128"/>
                <a:ea typeface="ＭＳ Ｐ明朝" pitchFamily="18" charset="-128"/>
              </a:rPr>
              <a:t>45</a:t>
            </a:r>
            <a:r>
              <a:rPr kumimoji="1" lang="ja-JP" altLang="en-US" sz="1400" dirty="0">
                <a:solidFill>
                  <a:schemeClr val="tx1"/>
                </a:solidFill>
                <a:latin typeface="ＭＳ Ｐ明朝" pitchFamily="18" charset="-128"/>
                <a:ea typeface="ＭＳ Ｐ明朝" pitchFamily="18" charset="-128"/>
              </a:rPr>
              <a:t>・</a:t>
            </a:r>
            <a:r>
              <a:rPr kumimoji="1" lang="en-US" altLang="ja-JP" sz="1400" dirty="0" smtClean="0">
                <a:solidFill>
                  <a:schemeClr val="tx1"/>
                </a:solidFill>
                <a:latin typeface="ＭＳ Ｐ明朝" pitchFamily="18" charset="-128"/>
                <a:ea typeface="ＭＳ Ｐ明朝" pitchFamily="18" charset="-128"/>
              </a:rPr>
              <a:t>55』</a:t>
            </a:r>
            <a:r>
              <a:rPr kumimoji="1" lang="ja-JP" altLang="en-US" sz="1400" dirty="0" smtClean="0">
                <a:solidFill>
                  <a:schemeClr val="tx1"/>
                </a:solidFill>
                <a:latin typeface="ＭＳ Ｐ明朝" pitchFamily="18" charset="-128"/>
                <a:ea typeface="ＭＳ Ｐ明朝" pitchFamily="18" charset="-128"/>
              </a:rPr>
              <a:t>などの団地の特性に応じたリノベーション</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・団地</a:t>
            </a:r>
            <a:r>
              <a:rPr kumimoji="1" lang="ja-JP" altLang="en-US" sz="1400" dirty="0">
                <a:solidFill>
                  <a:schemeClr val="tx1"/>
                </a:solidFill>
                <a:latin typeface="ＭＳ Ｐ明朝" pitchFamily="18" charset="-128"/>
                <a:ea typeface="ＭＳ Ｐ明朝" pitchFamily="18" charset="-128"/>
              </a:rPr>
              <a:t>の強み（敷地の広さ、陽</a:t>
            </a:r>
            <a:r>
              <a:rPr kumimoji="1" lang="ja-JP" altLang="en-US" sz="1400" dirty="0" smtClean="0">
                <a:solidFill>
                  <a:schemeClr val="tx1"/>
                </a:solidFill>
                <a:latin typeface="ＭＳ Ｐ明朝" pitchFamily="18" charset="-128"/>
                <a:ea typeface="ＭＳ Ｐ明朝" pitchFamily="18" charset="-128"/>
              </a:rPr>
              <a:t>当たりや</a:t>
            </a:r>
            <a:r>
              <a:rPr kumimoji="1" lang="ja-JP" altLang="en-US" sz="1400" dirty="0">
                <a:solidFill>
                  <a:schemeClr val="tx1"/>
                </a:solidFill>
                <a:latin typeface="ＭＳ Ｐ明朝" pitchFamily="18" charset="-128"/>
                <a:ea typeface="ＭＳ Ｐ明朝" pitchFamily="18" charset="-128"/>
              </a:rPr>
              <a:t>風通しの良さ）や文化的な</a:t>
            </a:r>
            <a:r>
              <a:rPr kumimoji="1" lang="ja-JP" altLang="en-US" sz="1400" dirty="0" smtClean="0">
                <a:solidFill>
                  <a:schemeClr val="tx1"/>
                </a:solidFill>
                <a:latin typeface="ＭＳ Ｐ明朝" pitchFamily="18" charset="-128"/>
                <a:ea typeface="ＭＳ Ｐ明朝" pitchFamily="18" charset="-128"/>
              </a:rPr>
              <a:t>もの（障子や畳</a:t>
            </a:r>
            <a:r>
              <a:rPr kumimoji="1" lang="ja-JP" altLang="en-US" sz="1400" dirty="0">
                <a:solidFill>
                  <a:schemeClr val="tx1"/>
                </a:solidFill>
                <a:latin typeface="ＭＳ Ｐ明朝" pitchFamily="18" charset="-128"/>
                <a:ea typeface="ＭＳ Ｐ明朝" pitchFamily="18" charset="-128"/>
              </a:rPr>
              <a:t>など）を</a:t>
            </a:r>
            <a:r>
              <a:rPr kumimoji="1" lang="ja-JP" altLang="en-US" sz="1400" dirty="0" smtClean="0">
                <a:solidFill>
                  <a:schemeClr val="tx1"/>
                </a:solidFill>
                <a:latin typeface="ＭＳ Ｐ明朝" pitchFamily="18" charset="-128"/>
                <a:ea typeface="ＭＳ Ｐ明朝" pitchFamily="18" charset="-128"/>
              </a:rPr>
              <a:t>活かしたリノベーション</a:t>
            </a:r>
            <a:endParaRPr kumimoji="1" lang="ja-JP" altLang="en-US" sz="1400" dirty="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endParaRPr kumimoji="1" lang="en-US" altLang="ja-JP" sz="1400" dirty="0">
              <a:solidFill>
                <a:schemeClr val="tx1"/>
              </a:solidFill>
              <a:latin typeface="ＭＳ Ｐ明朝" pitchFamily="18" charset="-128"/>
              <a:ea typeface="ＭＳ Ｐ明朝" pitchFamily="18" charset="-128"/>
            </a:endParaRPr>
          </a:p>
        </p:txBody>
      </p:sp>
      <p:sp>
        <p:nvSpPr>
          <p:cNvPr id="14" name="テキスト ボックス 2"/>
          <p:cNvSpPr txBox="1">
            <a:spLocks noChangeArrowheads="1"/>
          </p:cNvSpPr>
          <p:nvPr/>
        </p:nvSpPr>
        <p:spPr bwMode="auto">
          <a:xfrm>
            <a:off x="6260447" y="5056101"/>
            <a:ext cx="3349231"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en-US" altLang="ja-JP" dirty="0" smtClean="0">
                <a:solidFill>
                  <a:schemeClr val="tx1"/>
                </a:solidFill>
                <a:latin typeface="ＭＳ Ｐゴシック" panose="020B0600070205080204" pitchFamily="50" charset="-128"/>
              </a:rPr>
              <a:t>2</a:t>
            </a:r>
            <a:r>
              <a:rPr kumimoji="1" lang="ja-JP" altLang="en-US" dirty="0" smtClean="0">
                <a:solidFill>
                  <a:schemeClr val="tx1"/>
                </a:solidFill>
                <a:latin typeface="ＭＳ Ｐゴシック" panose="020B0600070205080204" pitchFamily="50" charset="-128"/>
              </a:rPr>
              <a:t>戸</a:t>
            </a:r>
            <a:r>
              <a:rPr kumimoji="1" lang="en-US" altLang="ja-JP" dirty="0" smtClean="0">
                <a:solidFill>
                  <a:schemeClr val="tx1"/>
                </a:solidFill>
                <a:latin typeface="ＭＳ Ｐゴシック" panose="020B0600070205080204" pitchFamily="50" charset="-128"/>
              </a:rPr>
              <a:t>1</a:t>
            </a:r>
            <a:r>
              <a:rPr kumimoji="1" lang="ja-JP" altLang="en-US" dirty="0" smtClean="0">
                <a:solidFill>
                  <a:schemeClr val="tx1"/>
                </a:solidFill>
                <a:latin typeface="ＭＳ Ｐゴシック" panose="020B0600070205080204" pitchFamily="50" charset="-128"/>
              </a:rPr>
              <a:t>化リノベーション住宅</a:t>
            </a:r>
            <a:r>
              <a:rPr kumimoji="1" lang="en-US" altLang="ja-JP" dirty="0" smtClean="0">
                <a:solidFill>
                  <a:schemeClr val="tx1"/>
                </a:solidFill>
                <a:latin typeface="ＭＳ Ｐゴシック" panose="020B0600070205080204" pitchFamily="50" charset="-128"/>
              </a:rPr>
              <a:t>『</a:t>
            </a:r>
            <a:r>
              <a:rPr kumimoji="1" lang="ja-JP" altLang="en-US" dirty="0" smtClean="0">
                <a:solidFill>
                  <a:schemeClr val="tx1"/>
                </a:solidFill>
                <a:latin typeface="ＭＳ Ｐゴシック" panose="020B0600070205080204" pitchFamily="50" charset="-128"/>
              </a:rPr>
              <a:t>ニコイチ</a:t>
            </a:r>
            <a:r>
              <a:rPr kumimoji="1" lang="en-US" altLang="ja-JP" dirty="0" smtClean="0">
                <a:solidFill>
                  <a:schemeClr val="tx1"/>
                </a:solidFill>
                <a:latin typeface="ＭＳ Ｐゴシック" panose="020B0600070205080204" pitchFamily="50" charset="-128"/>
              </a:rPr>
              <a:t>』</a:t>
            </a:r>
            <a:r>
              <a:rPr kumimoji="1" lang="ja-JP" altLang="en-US" dirty="0" smtClean="0">
                <a:solidFill>
                  <a:schemeClr val="tx1"/>
                </a:solidFill>
                <a:latin typeface="ＭＳ Ｐゴシック" panose="020B0600070205080204" pitchFamily="50" charset="-128"/>
              </a:rPr>
              <a:t>（一例）</a:t>
            </a:r>
            <a:endParaRPr kumimoji="1" lang="en-US" altLang="ja-JP" dirty="0">
              <a:solidFill>
                <a:schemeClr val="bg1"/>
              </a:solidFill>
              <a:latin typeface="ＭＳ Ｐゴシック" panose="020B060007020508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405299440"/>
              </p:ext>
            </p:extLst>
          </p:nvPr>
        </p:nvGraphicFramePr>
        <p:xfrm>
          <a:off x="747851" y="2841719"/>
          <a:ext cx="4967350" cy="1204928"/>
        </p:xfrm>
        <a:graphic>
          <a:graphicData uri="http://schemas.openxmlformats.org/drawingml/2006/table">
            <a:tbl>
              <a:tblPr firstRow="1" bandRow="1">
                <a:tableStyleId>{93296810-A885-4BE3-A3E7-6D5BEEA58F35}</a:tableStyleId>
              </a:tblPr>
              <a:tblGrid>
                <a:gridCol w="2607269">
                  <a:extLst>
                    <a:ext uri="{9D8B030D-6E8A-4147-A177-3AD203B41FA5}">
                      <a16:colId xmlns:a16="http://schemas.microsoft.com/office/drawing/2014/main" val="2365553280"/>
                    </a:ext>
                  </a:extLst>
                </a:gridCol>
                <a:gridCol w="2360081">
                  <a:extLst>
                    <a:ext uri="{9D8B030D-6E8A-4147-A177-3AD203B41FA5}">
                      <a16:colId xmlns:a16="http://schemas.microsoft.com/office/drawing/2014/main" val="2908829548"/>
                    </a:ext>
                  </a:extLst>
                </a:gridCol>
              </a:tblGrid>
              <a:tr h="297491">
                <a:tc>
                  <a:txBody>
                    <a:bodyPr/>
                    <a:lstStyle/>
                    <a:p>
                      <a:pPr algn="l"/>
                      <a:r>
                        <a:rPr kumimoji="1" lang="ja-JP" altLang="en-US" sz="1200" b="0" dirty="0" smtClean="0">
                          <a:solidFill>
                            <a:schemeClr val="bg1"/>
                          </a:solidFill>
                          <a:latin typeface="ＭＳ Ｐ明朝" panose="02020600040205080304" pitchFamily="18" charset="-128"/>
                          <a:ea typeface="ＭＳ Ｐ明朝" panose="02020600040205080304" pitchFamily="18" charset="-128"/>
                        </a:rPr>
                        <a:t>建替後団地</a:t>
                      </a:r>
                      <a:endParaRPr kumimoji="1" lang="en-US" altLang="ja-JP" sz="1200" b="0"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200" b="0" dirty="0" smtClean="0">
                          <a:solidFill>
                            <a:schemeClr val="bg1"/>
                          </a:solidFill>
                          <a:latin typeface="ＭＳ Ｐ明朝" panose="02020600040205080304" pitchFamily="18" charset="-128"/>
                          <a:ea typeface="ＭＳ Ｐ明朝" panose="02020600040205080304" pitchFamily="18" charset="-128"/>
                        </a:rPr>
                        <a:t>既存団地</a:t>
                      </a:r>
                      <a:endParaRPr kumimoji="1" lang="en-US" altLang="ja-JP" sz="1200" b="0"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extLst>
                  <a:ext uri="{0D108BD9-81ED-4DB2-BD59-A6C34878D82A}">
                    <a16:rowId xmlns:a16="http://schemas.microsoft.com/office/drawing/2014/main" val="3537087449"/>
                  </a:ext>
                </a:extLst>
              </a:tr>
              <a:tr h="907437">
                <a:tc>
                  <a:txBody>
                    <a:bodyPr/>
                    <a:lstStyle/>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・断熱材と複層ガラス</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・床暖房や浴室乾燥暖房機</a:t>
                      </a:r>
                    </a:p>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Wi-Fi</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環境、宅配ボックス</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・タッチレスエレベーター</a:t>
                      </a:r>
                    </a:p>
                  </a:txBody>
                  <a:tcPr anchor="ctr" anchorCtr="1"/>
                </a:tc>
                <a:tc>
                  <a:txBody>
                    <a:bodyPr/>
                    <a:lstStyle/>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・洗濯排水の改修</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・モニター付インターホンの設置</a:t>
                      </a:r>
                    </a:p>
                  </a:txBody>
                  <a:tcPr anchor="ctr" anchorCtr="1"/>
                </a:tc>
                <a:extLst>
                  <a:ext uri="{0D108BD9-81ED-4DB2-BD59-A6C34878D82A}">
                    <a16:rowId xmlns:a16="http://schemas.microsoft.com/office/drawing/2014/main" val="3207072923"/>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4861781"/>
              </p:ext>
            </p:extLst>
          </p:nvPr>
        </p:nvGraphicFramePr>
        <p:xfrm>
          <a:off x="6260447" y="1010300"/>
          <a:ext cx="3154416" cy="602431"/>
        </p:xfrm>
        <a:graphic>
          <a:graphicData uri="http://schemas.openxmlformats.org/drawingml/2006/table">
            <a:tbl>
              <a:tblPr firstRow="1" bandRow="1">
                <a:tableStyleId>{00A15C55-8517-42AA-B614-E9B94910E393}</a:tableStyleId>
              </a:tblPr>
              <a:tblGrid>
                <a:gridCol w="3154416">
                  <a:extLst>
                    <a:ext uri="{9D8B030D-6E8A-4147-A177-3AD203B41FA5}">
                      <a16:colId xmlns:a16="http://schemas.microsoft.com/office/drawing/2014/main" val="609703379"/>
                    </a:ext>
                  </a:extLst>
                </a:gridCol>
              </a:tblGrid>
              <a:tr h="301845">
                <a:tc>
                  <a:txBody>
                    <a:bodyPr/>
                    <a:lstStyle/>
                    <a:p>
                      <a:pPr algn="ctr"/>
                      <a:r>
                        <a:rPr kumimoji="1" lang="en-US" altLang="ja-JP" sz="1050" dirty="0" smtClean="0">
                          <a:solidFill>
                            <a:schemeClr val="tx1"/>
                          </a:solidFill>
                        </a:rPr>
                        <a:t>【</a:t>
                      </a:r>
                      <a:r>
                        <a:rPr kumimoji="1" lang="ja-JP" altLang="en-US" sz="1050" dirty="0" smtClean="0">
                          <a:solidFill>
                            <a:schemeClr val="tx1"/>
                          </a:solidFill>
                        </a:rPr>
                        <a:t>数値目標</a:t>
                      </a:r>
                      <a:r>
                        <a:rPr kumimoji="1" lang="en-US" altLang="ja-JP" sz="1050" dirty="0" smtClean="0">
                          <a:solidFill>
                            <a:schemeClr val="tx1"/>
                          </a:solidFill>
                        </a:rPr>
                        <a:t>】</a:t>
                      </a:r>
                      <a:r>
                        <a:rPr kumimoji="1" lang="ja-JP" altLang="en-US" sz="1050" dirty="0" smtClean="0">
                          <a:solidFill>
                            <a:schemeClr val="tx1"/>
                          </a:solidFill>
                        </a:rPr>
                        <a:t>モニター付インターホン設置戸数</a:t>
                      </a:r>
                      <a:endParaRPr kumimoji="1" lang="ja-JP" altLang="en-US" sz="1050" b="0" dirty="0" smtClean="0">
                        <a:solidFill>
                          <a:schemeClr val="tx1"/>
                        </a:solidFill>
                      </a:endParaRPr>
                    </a:p>
                  </a:txBody>
                  <a:tcPr anchor="ctr" anchorCtr="1"/>
                </a:tc>
                <a:extLst>
                  <a:ext uri="{0D108BD9-81ED-4DB2-BD59-A6C34878D82A}">
                    <a16:rowId xmlns:a16="http://schemas.microsoft.com/office/drawing/2014/main" val="1410887007"/>
                  </a:ext>
                </a:extLst>
              </a:tr>
              <a:tr h="300586">
                <a:tc>
                  <a:txBody>
                    <a:bodyPr/>
                    <a:lstStyle/>
                    <a:p>
                      <a:pPr algn="ctr"/>
                      <a:r>
                        <a:rPr kumimoji="1" lang="en-US" altLang="ja-JP" sz="1100" dirty="0" smtClean="0"/>
                        <a:t>4,000</a:t>
                      </a:r>
                      <a:r>
                        <a:rPr kumimoji="1" lang="ja-JP" altLang="en-US" sz="1100" dirty="0" smtClean="0"/>
                        <a:t>戸（</a:t>
                      </a:r>
                      <a:r>
                        <a:rPr kumimoji="1" lang="en-US" altLang="ja-JP" sz="1100" dirty="0" smtClean="0"/>
                        <a:t>R13</a:t>
                      </a:r>
                      <a:r>
                        <a:rPr kumimoji="1" lang="ja-JP" altLang="en-US" sz="1100" dirty="0" smtClean="0"/>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777284076"/>
              </p:ext>
            </p:extLst>
          </p:nvPr>
        </p:nvGraphicFramePr>
        <p:xfrm>
          <a:off x="6260448" y="1615186"/>
          <a:ext cx="3154414" cy="589577"/>
        </p:xfrm>
        <a:graphic>
          <a:graphicData uri="http://schemas.openxmlformats.org/drawingml/2006/table">
            <a:tbl>
              <a:tblPr firstRow="1" bandRow="1">
                <a:tableStyleId>{00A15C55-8517-42AA-B614-E9B94910E393}</a:tableStyleId>
              </a:tblPr>
              <a:tblGrid>
                <a:gridCol w="3154414">
                  <a:extLst>
                    <a:ext uri="{9D8B030D-6E8A-4147-A177-3AD203B41FA5}">
                      <a16:colId xmlns:a16="http://schemas.microsoft.com/office/drawing/2014/main" val="609703379"/>
                    </a:ext>
                  </a:extLst>
                </a:gridCol>
              </a:tblGrid>
              <a:tr h="265309">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住戸リノベーション実施戸数</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324268">
                <a:tc>
                  <a:txBody>
                    <a:bodyPr/>
                    <a:lstStyle/>
                    <a:p>
                      <a:pPr algn="ctr"/>
                      <a:r>
                        <a:rPr kumimoji="1" lang="en-US" altLang="ja-JP" sz="1100" dirty="0" smtClean="0"/>
                        <a:t>2,500</a:t>
                      </a:r>
                      <a:r>
                        <a:rPr kumimoji="1" lang="ja-JP" altLang="en-US" sz="1100" dirty="0" smtClean="0"/>
                        <a:t>戸（</a:t>
                      </a:r>
                      <a:r>
                        <a:rPr kumimoji="1" lang="en-US" altLang="ja-JP" sz="1100" dirty="0" smtClean="0"/>
                        <a:t>R13</a:t>
                      </a:r>
                      <a:r>
                        <a:rPr kumimoji="1" lang="ja-JP" altLang="en-US" sz="1100" dirty="0" smtClean="0"/>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pic>
        <p:nvPicPr>
          <p:cNvPr id="3" name="図 2"/>
          <p:cNvPicPr>
            <a:picLocks noChangeAspect="1"/>
          </p:cNvPicPr>
          <p:nvPr/>
        </p:nvPicPr>
        <p:blipFill>
          <a:blip r:embed="rId2"/>
          <a:stretch>
            <a:fillRect/>
          </a:stretch>
        </p:blipFill>
        <p:spPr>
          <a:xfrm>
            <a:off x="6439756" y="3059871"/>
            <a:ext cx="2975106" cy="198137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1"/>
          <p:cNvSpPr>
            <a:spLocks noGrp="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32632C6-C361-42CA-986D-19890FA83AAD}" type="slidenum">
              <a:rPr lang="en-US" altLang="ja-JP" sz="1700" smtClean="0"/>
              <a:pPr algn="r"/>
              <a:t>15</a:t>
            </a:fld>
            <a:endParaRPr lang="en-US" altLang="ja-JP" sz="1700" dirty="0" smtClean="0"/>
          </a:p>
        </p:txBody>
      </p:sp>
      <p:sp>
        <p:nvSpPr>
          <p:cNvPr id="10"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12" name="角丸四角形 30"/>
          <p:cNvSpPr>
            <a:spLocks noChangeArrowheads="1"/>
          </p:cNvSpPr>
          <p:nvPr/>
        </p:nvSpPr>
        <p:spPr bwMode="auto">
          <a:xfrm>
            <a:off x="371224" y="896825"/>
            <a:ext cx="9000832" cy="395289"/>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（３）良質な住宅ストックの形成</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3" name="Text Box 46"/>
          <p:cNvSpPr txBox="1">
            <a:spLocks noChangeArrowheads="1"/>
          </p:cNvSpPr>
          <p:nvPr/>
        </p:nvSpPr>
        <p:spPr bwMode="auto">
          <a:xfrm>
            <a:off x="460375" y="1329723"/>
            <a:ext cx="7048933" cy="40320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solidFill>
                  <a:schemeClr val="tx1"/>
                </a:solidFill>
                <a:latin typeface="ＭＳ Ｐゴシック" panose="020B0600070205080204" pitchFamily="50" charset="-128"/>
              </a:rPr>
              <a:t>③　快適な住まいづくり</a:t>
            </a:r>
            <a:endParaRPr lang="ja-JP" altLang="en-US" sz="1600" b="1" dirty="0">
              <a:solidFill>
                <a:schemeClr val="tx1"/>
              </a:solidFill>
              <a:latin typeface="ＭＳ Ｐゴシック" panose="020B0600070205080204" pitchFamily="50" charset="-128"/>
            </a:endParaRPr>
          </a:p>
        </p:txBody>
      </p:sp>
      <p:sp>
        <p:nvSpPr>
          <p:cNvPr id="16"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7" name="Text Box 46"/>
          <p:cNvSpPr txBox="1">
            <a:spLocks noChangeArrowheads="1"/>
          </p:cNvSpPr>
          <p:nvPr/>
        </p:nvSpPr>
        <p:spPr bwMode="auto">
          <a:xfrm>
            <a:off x="565347" y="1697774"/>
            <a:ext cx="6266545" cy="1295276"/>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17998"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快適で利便性の高い屋外環境整備</a:t>
            </a:r>
            <a:endParaRPr kumimoji="1" lang="en-US" altLang="ja-JP" sz="1400" b="1" dirty="0">
              <a:solidFill>
                <a:schemeClr val="tx1"/>
              </a:solidFill>
              <a:latin typeface="ＭＳ Ｐゴシック" panose="020B0600070205080204" pitchFamily="50"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・住棟配置（敷地の広さ）を活かし、日々の生活を快適に過ごすため、集会所や</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プレイロット、オープンスペースなどを含めた利便性の高い屋外環境整備に取り</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組みます。</a:t>
            </a:r>
            <a:endParaRPr kumimoji="1" lang="en-US" altLang="ja-JP" sz="1400" dirty="0">
              <a:solidFill>
                <a:schemeClr val="tx1"/>
              </a:solidFill>
              <a:latin typeface="ＭＳ Ｐ明朝" pitchFamily="18" charset="-128"/>
              <a:ea typeface="ＭＳ Ｐ明朝" pitchFamily="18" charset="-128"/>
            </a:endParaRPr>
          </a:p>
        </p:txBody>
      </p:sp>
      <p:sp>
        <p:nvSpPr>
          <p:cNvPr id="11" name="正方形/長方形 1"/>
          <p:cNvSpPr>
            <a:spLocks noChangeArrowheads="1"/>
          </p:cNvSpPr>
          <p:nvPr/>
        </p:nvSpPr>
        <p:spPr bwMode="auto">
          <a:xfrm>
            <a:off x="559893" y="3376315"/>
            <a:ext cx="8812163"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400" dirty="0">
                <a:solidFill>
                  <a:schemeClr val="tx1"/>
                </a:solidFill>
                <a:latin typeface="ＭＳ Ｐ明朝" pitchFamily="18" charset="-128"/>
                <a:ea typeface="ＭＳ Ｐ明朝" pitchFamily="18" charset="-128"/>
              </a:rPr>
              <a:t>　社会的課題である</a:t>
            </a:r>
            <a:r>
              <a:rPr lang="ja-JP" altLang="en-US" sz="1400" dirty="0" smtClean="0">
                <a:solidFill>
                  <a:schemeClr val="tx1"/>
                </a:solidFill>
                <a:latin typeface="ＭＳ Ｐ明朝" pitchFamily="18" charset="-128"/>
                <a:ea typeface="ＭＳ Ｐ明朝" pitchFamily="18" charset="-128"/>
              </a:rPr>
              <a:t>省エネルギー対策、自然</a:t>
            </a:r>
            <a:r>
              <a:rPr lang="ja-JP" altLang="en-US" sz="1400" dirty="0">
                <a:solidFill>
                  <a:schemeClr val="tx1"/>
                </a:solidFill>
                <a:latin typeface="ＭＳ Ｐ明朝" pitchFamily="18" charset="-128"/>
                <a:ea typeface="ＭＳ Ｐ明朝" pitchFamily="18" charset="-128"/>
              </a:rPr>
              <a:t>環境の</a:t>
            </a:r>
            <a:r>
              <a:rPr lang="ja-JP" altLang="en-US" sz="1400" dirty="0" smtClean="0">
                <a:solidFill>
                  <a:schemeClr val="tx1"/>
                </a:solidFill>
                <a:latin typeface="ＭＳ Ｐ明朝" pitchFamily="18" charset="-128"/>
                <a:ea typeface="ＭＳ Ｐ明朝" pitchFamily="18" charset="-128"/>
              </a:rPr>
              <a:t>保全及び脱炭素</a:t>
            </a:r>
            <a:r>
              <a:rPr lang="ja-JP" altLang="en-US" sz="1400" dirty="0">
                <a:solidFill>
                  <a:schemeClr val="tx1"/>
                </a:solidFill>
                <a:latin typeface="ＭＳ Ｐ明朝" pitchFamily="18" charset="-128"/>
                <a:ea typeface="ＭＳ Ｐ明朝" pitchFamily="18" charset="-128"/>
              </a:rPr>
              <a:t>等の</a:t>
            </a:r>
            <a:r>
              <a:rPr lang="ja-JP" altLang="en-US" sz="1400" dirty="0" smtClean="0">
                <a:solidFill>
                  <a:schemeClr val="tx1"/>
                </a:solidFill>
                <a:latin typeface="ＭＳ Ｐ明朝" pitchFamily="18" charset="-128"/>
                <a:ea typeface="ＭＳ Ｐ明朝" pitchFamily="18" charset="-128"/>
              </a:rPr>
              <a:t>環境問題</a:t>
            </a:r>
            <a:endParaRPr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について、住まいづくり</a:t>
            </a:r>
            <a:r>
              <a:rPr lang="ja-JP" altLang="en-US" sz="1400" dirty="0">
                <a:solidFill>
                  <a:schemeClr val="tx1"/>
                </a:solidFill>
                <a:latin typeface="ＭＳ Ｐ明朝" pitchFamily="18" charset="-128"/>
                <a:ea typeface="ＭＳ Ｐ明朝" pitchFamily="18" charset="-128"/>
              </a:rPr>
              <a:t>を通じて取り組みます。</a:t>
            </a:r>
          </a:p>
          <a:p>
            <a:pPr algn="l">
              <a:lnSpc>
                <a:spcPct val="105000"/>
              </a:lnSpc>
              <a:spcBef>
                <a:spcPct val="40000"/>
              </a:spcBef>
              <a:buClr>
                <a:schemeClr val="accent1"/>
              </a:buClr>
            </a:pPr>
            <a:r>
              <a:rPr lang="ja-JP" altLang="en-US" sz="1400" dirty="0" smtClean="0">
                <a:solidFill>
                  <a:schemeClr val="bg1">
                    <a:lumMod val="65000"/>
                  </a:schemeClr>
                </a:solidFill>
                <a:latin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rPr>
              <a:t>省エネルギー化等による環境負荷の低減</a:t>
            </a:r>
            <a:endParaRPr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・太陽光発電システムの導入や高層団地での</a:t>
            </a:r>
            <a:r>
              <a:rPr lang="en-US" altLang="ja-JP" sz="1400" dirty="0">
                <a:solidFill>
                  <a:schemeClr val="tx1"/>
                </a:solidFill>
                <a:latin typeface="ＭＳ Ｐ明朝" pitchFamily="18" charset="-128"/>
                <a:ea typeface="ＭＳ Ｐ明朝" pitchFamily="18" charset="-128"/>
              </a:rPr>
              <a:t>ZEH-M </a:t>
            </a:r>
            <a:r>
              <a:rPr lang="en-US" altLang="ja-JP" sz="1400" dirty="0" smtClean="0">
                <a:solidFill>
                  <a:schemeClr val="tx1"/>
                </a:solidFill>
                <a:latin typeface="ＭＳ Ｐ明朝" pitchFamily="18" charset="-128"/>
                <a:ea typeface="ＭＳ Ｐ明朝" pitchFamily="18" charset="-128"/>
              </a:rPr>
              <a:t>Oriented</a:t>
            </a:r>
            <a:r>
              <a:rPr lang="ja-JP" altLang="en-US" sz="1400" dirty="0" smtClean="0">
                <a:solidFill>
                  <a:schemeClr val="tx1"/>
                </a:solidFill>
                <a:latin typeface="ＭＳ Ｐ明朝" pitchFamily="18" charset="-128"/>
                <a:ea typeface="ＭＳ Ｐ明朝" pitchFamily="18" charset="-128"/>
              </a:rPr>
              <a:t>の供給など</a:t>
            </a:r>
            <a:endParaRPr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建替団地</a:t>
            </a:r>
            <a:r>
              <a:rPr lang="en-US" altLang="ja-JP" sz="1400" dirty="0" smtClean="0">
                <a:solidFill>
                  <a:schemeClr val="tx1"/>
                </a:solidFill>
                <a:latin typeface="ＭＳ Ｐ明朝" pitchFamily="18" charset="-128"/>
                <a:ea typeface="ＭＳ Ｐ明朝" pitchFamily="18" charset="-128"/>
              </a:rPr>
              <a:t>】</a:t>
            </a:r>
          </a:p>
          <a:p>
            <a:pPr algn="l">
              <a:lnSpc>
                <a:spcPct val="105000"/>
              </a:lnSpc>
              <a:spcBef>
                <a:spcPct val="40000"/>
              </a:spcBef>
              <a:buClr>
                <a:schemeClr val="accent1"/>
              </a:buClr>
            </a:pPr>
            <a:r>
              <a:rPr lang="ja-JP" altLang="en-US" sz="1400" dirty="0" smtClean="0">
                <a:solidFill>
                  <a:schemeClr val="bg1">
                    <a:lumMod val="65000"/>
                  </a:schemeClr>
                </a:solidFill>
                <a:latin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rPr>
              <a:t>環境に配慮したみどりの創出</a:t>
            </a:r>
            <a:endParaRPr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・植樹や生垣の設置による緑地の確保、集会所や自走式駐車場での屋上緑化など</a:t>
            </a:r>
            <a:endParaRPr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lang="en-US" altLang="ja-JP"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建替団地</a:t>
            </a:r>
            <a:r>
              <a:rPr lang="en-US" altLang="ja-JP" sz="1400" dirty="0">
                <a:solidFill>
                  <a:schemeClr val="tx1"/>
                </a:solidFill>
                <a:latin typeface="ＭＳ Ｐ明朝" pitchFamily="18" charset="-128"/>
                <a:ea typeface="ＭＳ Ｐ明朝" pitchFamily="18" charset="-128"/>
              </a:rPr>
              <a:t>】</a:t>
            </a:r>
          </a:p>
          <a:p>
            <a:pPr algn="l">
              <a:lnSpc>
                <a:spcPct val="105000"/>
              </a:lnSpc>
              <a:spcBef>
                <a:spcPct val="40000"/>
              </a:spcBef>
              <a:buClr>
                <a:schemeClr val="accent1"/>
              </a:buClr>
            </a:pPr>
            <a:r>
              <a:rPr lang="ja-JP" altLang="en-US" sz="1400" dirty="0" smtClean="0">
                <a:solidFill>
                  <a:schemeClr val="bg1">
                    <a:lumMod val="65000"/>
                  </a:schemeClr>
                </a:solidFill>
                <a:latin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rPr>
              <a:t>資源の保護・循環による自然環境への配慮</a:t>
            </a:r>
            <a:endParaRPr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・建設工事及び計画修繕の際に発生する廃棄物の分別解体や再資源化</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建替団地</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既存団地</a:t>
            </a:r>
            <a:r>
              <a:rPr lang="en-US" altLang="ja-JP" sz="1400" dirty="0" smtClean="0">
                <a:solidFill>
                  <a:schemeClr val="tx1"/>
                </a:solidFill>
                <a:latin typeface="ＭＳ Ｐ明朝" pitchFamily="18" charset="-128"/>
                <a:ea typeface="ＭＳ Ｐ明朝" pitchFamily="18" charset="-128"/>
              </a:rPr>
              <a:t>】</a:t>
            </a:r>
          </a:p>
          <a:p>
            <a:pPr algn="l">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水銀</a:t>
            </a:r>
            <a:r>
              <a:rPr lang="ja-JP" altLang="en-US" sz="1400" dirty="0" smtClean="0">
                <a:solidFill>
                  <a:schemeClr val="tx1"/>
                </a:solidFill>
                <a:latin typeface="ＭＳ Ｐ明朝" pitchFamily="18" charset="-128"/>
                <a:ea typeface="ＭＳ Ｐ明朝" pitchFamily="18" charset="-128"/>
              </a:rPr>
              <a:t>灯の</a:t>
            </a:r>
            <a:r>
              <a:rPr lang="en-US" altLang="ja-JP" sz="1400" dirty="0" smtClean="0">
                <a:solidFill>
                  <a:schemeClr val="tx1"/>
                </a:solidFill>
                <a:latin typeface="ＭＳ Ｐ明朝" pitchFamily="18" charset="-128"/>
                <a:ea typeface="ＭＳ Ｐ明朝" pitchFamily="18" charset="-128"/>
              </a:rPr>
              <a:t>LED</a:t>
            </a:r>
            <a:r>
              <a:rPr lang="ja-JP" altLang="en-US" sz="1400" dirty="0" smtClean="0">
                <a:solidFill>
                  <a:schemeClr val="tx1"/>
                </a:solidFill>
                <a:latin typeface="ＭＳ Ｐ明朝" pitchFamily="18" charset="-128"/>
                <a:ea typeface="ＭＳ Ｐ明朝" pitchFamily="18" charset="-128"/>
              </a:rPr>
              <a:t>照明への改修、建物の長寿命化</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既存団地</a:t>
            </a:r>
            <a:r>
              <a:rPr lang="en-US" altLang="ja-JP" sz="1400" dirty="0" smtClean="0">
                <a:solidFill>
                  <a:schemeClr val="tx1"/>
                </a:solidFill>
                <a:latin typeface="ＭＳ Ｐ明朝" pitchFamily="18" charset="-128"/>
                <a:ea typeface="ＭＳ Ｐ明朝" pitchFamily="18" charset="-128"/>
              </a:rPr>
              <a:t>】</a:t>
            </a:r>
            <a:endParaRPr lang="en-US" altLang="ja-JP" sz="1400" dirty="0" smtClean="0">
              <a:solidFill>
                <a:schemeClr val="bg1">
                  <a:lumMod val="65000"/>
                </a:schemeClr>
              </a:solidFill>
              <a:latin typeface="ＭＳ Ｐ明朝" pitchFamily="18" charset="-128"/>
              <a:ea typeface="ＭＳ Ｐ明朝" pitchFamily="18" charset="-128"/>
            </a:endParaRPr>
          </a:p>
        </p:txBody>
      </p:sp>
      <p:sp>
        <p:nvSpPr>
          <p:cNvPr id="14" name="Text Box 46"/>
          <p:cNvSpPr txBox="1">
            <a:spLocks noChangeArrowheads="1"/>
          </p:cNvSpPr>
          <p:nvPr/>
        </p:nvSpPr>
        <p:spPr bwMode="auto">
          <a:xfrm>
            <a:off x="460375" y="3004501"/>
            <a:ext cx="6211609"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④　環境に配慮した住まいづくり</a:t>
            </a:r>
            <a:endParaRPr lang="ja-JP" altLang="en-US" sz="1600" b="1" dirty="0">
              <a:solidFill>
                <a:srgbClr val="FF0000"/>
              </a:solidFill>
              <a:latin typeface="ＭＳ Ｐゴシック" panose="020B0600070205080204" pitchFamily="50" charset="-128"/>
            </a:endParaRPr>
          </a:p>
        </p:txBody>
      </p:sp>
      <p:sp>
        <p:nvSpPr>
          <p:cNvPr id="18" name="テキスト ボックス 2"/>
          <p:cNvSpPr txBox="1">
            <a:spLocks noChangeArrowheads="1"/>
          </p:cNvSpPr>
          <p:nvPr/>
        </p:nvSpPr>
        <p:spPr bwMode="auto">
          <a:xfrm>
            <a:off x="7226796" y="4148058"/>
            <a:ext cx="2013737"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屋外空間の整備（一例）</a:t>
            </a:r>
            <a:endParaRPr kumimoji="1" lang="en-US" altLang="ja-JP" dirty="0">
              <a:solidFill>
                <a:schemeClr val="bg1"/>
              </a:solidFill>
              <a:latin typeface="ＭＳ Ｐゴシック" panose="020B0600070205080204" pitchFamily="50" charset="-128"/>
            </a:endParaRPr>
          </a:p>
        </p:txBody>
      </p:sp>
      <p:sp>
        <p:nvSpPr>
          <p:cNvPr id="19" name="テキスト ボックス 2"/>
          <p:cNvSpPr txBox="1">
            <a:spLocks noChangeArrowheads="1"/>
          </p:cNvSpPr>
          <p:nvPr/>
        </p:nvSpPr>
        <p:spPr bwMode="auto">
          <a:xfrm>
            <a:off x="8831363" y="5704093"/>
            <a:ext cx="551898"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en-US" altLang="ja-JP" dirty="0" smtClean="0">
                <a:solidFill>
                  <a:schemeClr val="bg1"/>
                </a:solidFill>
                <a:latin typeface="ＭＳ Ｐゴシック" panose="020B0600070205080204" pitchFamily="50" charset="-128"/>
              </a:rPr>
              <a:t>IMAGE</a:t>
            </a:r>
            <a:endParaRPr kumimoji="1" lang="en-US" altLang="ja-JP" dirty="0">
              <a:solidFill>
                <a:schemeClr val="bg1"/>
              </a:solidFill>
              <a:latin typeface="ＭＳ Ｐゴシック" panose="020B0600070205080204" pitchFamily="50" charset="-128"/>
            </a:endParaRPr>
          </a:p>
        </p:txBody>
      </p:sp>
      <p:sp>
        <p:nvSpPr>
          <p:cNvPr id="20" name="テキスト ボックス 2"/>
          <p:cNvSpPr txBox="1">
            <a:spLocks noChangeArrowheads="1"/>
          </p:cNvSpPr>
          <p:nvPr/>
        </p:nvSpPr>
        <p:spPr bwMode="auto">
          <a:xfrm>
            <a:off x="7122827" y="5875869"/>
            <a:ext cx="2121770"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太陽光パネル（イメージ）</a:t>
            </a:r>
            <a:endParaRPr kumimoji="1" lang="en-US" altLang="ja-JP" dirty="0">
              <a:solidFill>
                <a:schemeClr val="bg1"/>
              </a:solidFill>
              <a:latin typeface="ＭＳ Ｐゴシック" panose="020B060007020508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382630730"/>
              </p:ext>
            </p:extLst>
          </p:nvPr>
        </p:nvGraphicFramePr>
        <p:xfrm>
          <a:off x="6920273" y="1036912"/>
          <a:ext cx="2362889" cy="587334"/>
        </p:xfrm>
        <a:graphic>
          <a:graphicData uri="http://schemas.openxmlformats.org/drawingml/2006/table">
            <a:tbl>
              <a:tblPr firstRow="1" bandRow="1">
                <a:tableStyleId>{00A15C55-8517-42AA-B614-E9B94910E393}</a:tableStyleId>
              </a:tblPr>
              <a:tblGrid>
                <a:gridCol w="2362889">
                  <a:extLst>
                    <a:ext uri="{9D8B030D-6E8A-4147-A177-3AD203B41FA5}">
                      <a16:colId xmlns:a16="http://schemas.microsoft.com/office/drawing/2014/main" val="609703379"/>
                    </a:ext>
                  </a:extLst>
                </a:gridCol>
              </a:tblGrid>
              <a:tr h="264300">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】ZEH-M Oriented</a:t>
                      </a:r>
                      <a:r>
                        <a:rPr kumimoji="1" lang="ja-JP" altLang="en-US" sz="1100" dirty="0" smtClean="0">
                          <a:solidFill>
                            <a:schemeClr val="tx1"/>
                          </a:solidFill>
                        </a:rPr>
                        <a:t>供給</a:t>
                      </a:r>
                      <a:endParaRPr kumimoji="1" lang="en-US" altLang="ja-JP" sz="1100" dirty="0" smtClean="0">
                        <a:solidFill>
                          <a:schemeClr val="tx1"/>
                        </a:solidFill>
                      </a:endParaRPr>
                    </a:p>
                  </a:txBody>
                  <a:tcPr anchor="ctr" anchorCtr="1"/>
                </a:tc>
                <a:extLst>
                  <a:ext uri="{0D108BD9-81ED-4DB2-BD59-A6C34878D82A}">
                    <a16:rowId xmlns:a16="http://schemas.microsoft.com/office/drawing/2014/main" val="1410887007"/>
                  </a:ext>
                </a:extLst>
              </a:tr>
              <a:tr h="323034">
                <a:tc>
                  <a:txBody>
                    <a:bodyPr/>
                    <a:lstStyle/>
                    <a:p>
                      <a:pPr algn="ctr"/>
                      <a:r>
                        <a:rPr kumimoji="1" lang="en-US" altLang="ja-JP" sz="1100" dirty="0" smtClean="0"/>
                        <a:t>2</a:t>
                      </a:r>
                      <a:r>
                        <a:rPr kumimoji="1" lang="ja-JP" altLang="en-US" sz="1100" dirty="0" smtClean="0"/>
                        <a:t>団地（</a:t>
                      </a:r>
                      <a:r>
                        <a:rPr kumimoji="1" lang="en-US" altLang="ja-JP" sz="1100" dirty="0" smtClean="0"/>
                        <a:t>R13</a:t>
                      </a:r>
                      <a:r>
                        <a:rPr kumimoji="1" lang="ja-JP" altLang="en-US" sz="1100" dirty="0" smtClean="0"/>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3935726519"/>
              </p:ext>
            </p:extLst>
          </p:nvPr>
        </p:nvGraphicFramePr>
        <p:xfrm>
          <a:off x="6920273" y="1663015"/>
          <a:ext cx="2362889" cy="518160"/>
        </p:xfrm>
        <a:graphic>
          <a:graphicData uri="http://schemas.openxmlformats.org/drawingml/2006/table">
            <a:tbl>
              <a:tblPr firstRow="1" bandRow="1">
                <a:tableStyleId>{00A15C55-8517-42AA-B614-E9B94910E393}</a:tableStyleId>
              </a:tblPr>
              <a:tblGrid>
                <a:gridCol w="2362889">
                  <a:extLst>
                    <a:ext uri="{9D8B030D-6E8A-4147-A177-3AD203B41FA5}">
                      <a16:colId xmlns:a16="http://schemas.microsoft.com/office/drawing/2014/main" val="609703379"/>
                    </a:ext>
                  </a:extLst>
                </a:gridCol>
              </a:tblGrid>
              <a:tr h="211099">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共用部照明の</a:t>
                      </a:r>
                      <a:r>
                        <a:rPr kumimoji="1" lang="en-US" altLang="ja-JP" sz="1100" dirty="0" smtClean="0">
                          <a:solidFill>
                            <a:schemeClr val="tx1"/>
                          </a:solidFill>
                        </a:rPr>
                        <a:t>LED</a:t>
                      </a:r>
                      <a:r>
                        <a:rPr kumimoji="1" lang="ja-JP" altLang="en-US" sz="1100" dirty="0" smtClean="0">
                          <a:solidFill>
                            <a:schemeClr val="tx1"/>
                          </a:solidFill>
                        </a:rPr>
                        <a:t>化</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58011">
                <a:tc>
                  <a:txBody>
                    <a:bodyPr/>
                    <a:lstStyle/>
                    <a:p>
                      <a:pPr algn="ctr"/>
                      <a:r>
                        <a:rPr kumimoji="1" lang="en-US" altLang="ja-JP" sz="1100" dirty="0" smtClean="0"/>
                        <a:t>100%</a:t>
                      </a:r>
                      <a:r>
                        <a:rPr kumimoji="1" lang="ja-JP" altLang="en-US" sz="1100" dirty="0" smtClean="0"/>
                        <a:t>（</a:t>
                      </a:r>
                      <a:r>
                        <a:rPr kumimoji="1" lang="en-US" altLang="ja-JP" sz="1100" dirty="0" smtClean="0"/>
                        <a:t>R13</a:t>
                      </a:r>
                      <a:r>
                        <a:rPr kumimoji="1" lang="ja-JP" altLang="en-US" sz="1100" dirty="0" smtClean="0"/>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pic>
        <p:nvPicPr>
          <p:cNvPr id="3" name="図 2"/>
          <p:cNvPicPr>
            <a:picLocks noChangeAspect="1"/>
          </p:cNvPicPr>
          <p:nvPr/>
        </p:nvPicPr>
        <p:blipFill>
          <a:blip r:embed="rId2"/>
          <a:stretch>
            <a:fillRect/>
          </a:stretch>
        </p:blipFill>
        <p:spPr>
          <a:xfrm>
            <a:off x="6986052" y="2579783"/>
            <a:ext cx="2231329" cy="1639966"/>
          </a:xfrm>
          <a:prstGeom prst="rect">
            <a:avLst/>
          </a:prstGeom>
        </p:spPr>
      </p:pic>
      <p:pic>
        <p:nvPicPr>
          <p:cNvPr id="4" name="図 3"/>
          <p:cNvPicPr>
            <a:picLocks noChangeAspect="1"/>
          </p:cNvPicPr>
          <p:nvPr/>
        </p:nvPicPr>
        <p:blipFill>
          <a:blip r:embed="rId3"/>
          <a:stretch>
            <a:fillRect/>
          </a:stretch>
        </p:blipFill>
        <p:spPr>
          <a:xfrm>
            <a:off x="7039640" y="4392091"/>
            <a:ext cx="2243522" cy="1493649"/>
          </a:xfrm>
          <a:prstGeom prst="rect">
            <a:avLst/>
          </a:prstGeom>
        </p:spPr>
      </p:pic>
    </p:spTree>
    <p:extLst>
      <p:ext uri="{BB962C8B-B14F-4D97-AF65-F5344CB8AC3E}">
        <p14:creationId xmlns:p14="http://schemas.microsoft.com/office/powerpoint/2010/main" val="303218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46"/>
          <p:cNvSpPr txBox="1">
            <a:spLocks noChangeArrowheads="1"/>
          </p:cNvSpPr>
          <p:nvPr/>
        </p:nvSpPr>
        <p:spPr bwMode="auto">
          <a:xfrm>
            <a:off x="524682" y="1812617"/>
            <a:ext cx="9006597" cy="511999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17998"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ストックの活用を通じて、地域と連携しながら、文化とコミュニティの育成・活性化に努め、地域のまちづくりに貢献します。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ts val="600"/>
              </a:lnSpc>
              <a:spcBef>
                <a:spcPct val="40000"/>
              </a:spcBef>
              <a:buClr>
                <a:schemeClr val="accent1"/>
              </a:buClr>
              <a:buFont typeface="Wingdings" pitchFamily="2" charset="2"/>
              <a:buNone/>
            </a:pPr>
            <a:endParaRPr kumimoji="1" lang="en-US" altLang="ja-JP" sz="1400" dirty="0" smtClean="0">
              <a:solidFill>
                <a:schemeClr val="tx1"/>
              </a:solidFill>
              <a:latin typeface="ＭＳ Ｐゴシック" pitchFamily="50"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itchFamily="50" charset="-128"/>
              </a:rPr>
              <a:t>●</a:t>
            </a:r>
            <a:r>
              <a:rPr kumimoji="1" lang="ja-JP" altLang="en-US" sz="1400" dirty="0" smtClean="0">
                <a:solidFill>
                  <a:schemeClr val="bg1">
                    <a:lumMod val="65000"/>
                  </a:schemeClr>
                </a:solidFill>
                <a:latin typeface="ＭＳ Ｐ明朝" pitchFamily="18" charset="-128"/>
                <a:ea typeface="ＭＳ Ｐ明朝" pitchFamily="18" charset="-128"/>
              </a:rPr>
              <a:t> </a:t>
            </a:r>
            <a:r>
              <a:rPr kumimoji="1" lang="ja-JP" altLang="en-US" sz="1400" b="1" dirty="0" smtClean="0">
                <a:solidFill>
                  <a:schemeClr val="tx1"/>
                </a:solidFill>
                <a:latin typeface="ＭＳ Ｐゴシック" panose="020B0600070205080204" pitchFamily="50" charset="-128"/>
              </a:rPr>
              <a:t>市街地再開発</a:t>
            </a:r>
            <a:r>
              <a:rPr kumimoji="1" lang="ja-JP" altLang="en-US" sz="1400" b="1" dirty="0" smtClean="0">
                <a:latin typeface="ＭＳ Ｐゴシック" pitchFamily="50" charset="-128"/>
              </a:rPr>
              <a:t>事業協力による地域貢献</a:t>
            </a:r>
            <a:endParaRPr kumimoji="1" lang="en-US" altLang="ja-JP" sz="1400" b="1" dirty="0" smtClean="0">
              <a:latin typeface="ＭＳ Ｐゴシック" pitchFamily="50" charset="-128"/>
            </a:endParaRPr>
          </a:p>
          <a:p>
            <a:pPr algn="l">
              <a:lnSpc>
                <a:spcPct val="105000"/>
              </a:lnSpc>
              <a:spcBef>
                <a:spcPct val="40000"/>
              </a:spcBef>
              <a:buClr>
                <a:schemeClr val="accent1"/>
              </a:buClr>
              <a:buFont typeface="Wingdings" pitchFamily="2" charset="2"/>
              <a:buNone/>
            </a:pPr>
            <a:r>
              <a:rPr kumimoji="1" lang="ja-JP" altLang="en-US" sz="1400" dirty="0">
                <a:latin typeface="ＭＳ Ｐ明朝" panose="02020600040205080304" pitchFamily="18" charset="-128"/>
                <a:ea typeface="ＭＳ Ｐ明朝" panose="02020600040205080304" pitchFamily="18" charset="-128"/>
              </a:rPr>
              <a:t>　</a:t>
            </a:r>
            <a:r>
              <a:rPr kumimoji="1" lang="ja-JP" altLang="en-US" sz="1400" dirty="0" smtClean="0">
                <a:latin typeface="ＭＳ Ｐ明朝" panose="02020600040205080304" pitchFamily="18" charset="-128"/>
                <a:ea typeface="ＭＳ Ｐ明朝" panose="02020600040205080304" pitchFamily="18" charset="-128"/>
              </a:rPr>
              <a:t>枚方団地の建替えで</a:t>
            </a:r>
            <a:r>
              <a:rPr kumimoji="1" lang="ja-JP" altLang="en-US" sz="1400" dirty="0">
                <a:latin typeface="ＭＳ Ｐ明朝" panose="02020600040205080304" pitchFamily="18" charset="-128"/>
                <a:ea typeface="ＭＳ Ｐ明朝" panose="02020600040205080304" pitchFamily="18" charset="-128"/>
              </a:rPr>
              <a:t>は、「枚方市駅周辺地区</a:t>
            </a:r>
            <a:r>
              <a:rPr kumimoji="1" lang="ja-JP" altLang="en-US" sz="1400" dirty="0" smtClean="0">
                <a:latin typeface="ＭＳ Ｐ明朝" panose="02020600040205080304" pitchFamily="18" charset="-128"/>
                <a:ea typeface="ＭＳ Ｐ明朝" panose="02020600040205080304" pitchFamily="18" charset="-128"/>
              </a:rPr>
              <a:t>第一種</a:t>
            </a:r>
            <a:endParaRPr kumimoji="1" lang="en-US" altLang="ja-JP" sz="1400" dirty="0" smtClean="0">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latin typeface="ＭＳ Ｐ明朝" panose="02020600040205080304" pitchFamily="18" charset="-128"/>
                <a:ea typeface="ＭＳ Ｐ明朝" panose="02020600040205080304" pitchFamily="18" charset="-128"/>
              </a:rPr>
              <a:t>市街地再開発事業」に参画し、駅前交通広場の拡充や</a:t>
            </a:r>
            <a:endParaRPr kumimoji="1" lang="en-US" altLang="ja-JP" sz="1400" dirty="0" smtClean="0">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latin typeface="ＭＳ Ｐ明朝" panose="02020600040205080304" pitchFamily="18" charset="-128"/>
                <a:ea typeface="ＭＳ Ｐ明朝" panose="02020600040205080304" pitchFamily="18" charset="-128"/>
              </a:rPr>
              <a:t>にぎわい創出の</a:t>
            </a:r>
            <a:r>
              <a:rPr kumimoji="1" lang="ja-JP" altLang="en-US" sz="1400" dirty="0">
                <a:latin typeface="ＭＳ Ｐ明朝" panose="02020600040205080304" pitchFamily="18" charset="-128"/>
                <a:ea typeface="ＭＳ Ｐ明朝" panose="02020600040205080304" pitchFamily="18" charset="-128"/>
              </a:rPr>
              <a:t>ため</a:t>
            </a:r>
            <a:r>
              <a:rPr kumimoji="1" lang="ja-JP" altLang="en-US" sz="1400" dirty="0" smtClean="0">
                <a:latin typeface="ＭＳ Ｐ明朝" panose="02020600040205080304" pitchFamily="18" charset="-128"/>
                <a:ea typeface="ＭＳ Ｐ明朝" panose="02020600040205080304" pitchFamily="18" charset="-128"/>
              </a:rPr>
              <a:t>の広場整備などの取り組みを行い、</a:t>
            </a:r>
            <a:endParaRPr kumimoji="1" lang="en-US" altLang="ja-JP" sz="1400" dirty="0" smtClean="0">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latin typeface="ＭＳ Ｐ明朝" panose="02020600040205080304" pitchFamily="18" charset="-128"/>
                <a:ea typeface="ＭＳ Ｐ明朝" panose="02020600040205080304" pitchFamily="18" charset="-128"/>
              </a:rPr>
              <a:t>市のまちづくりに貢献します。</a:t>
            </a:r>
            <a:endParaRPr kumimoji="1" lang="ja-JP" altLang="en-US" sz="1400" dirty="0">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ゴシック" pitchFamily="50"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ゴシック" pitchFamily="50" charset="-128"/>
            </a:endParaRPr>
          </a:p>
          <a:p>
            <a:pPr algn="l">
              <a:lnSpc>
                <a:spcPct val="105000"/>
              </a:lnSpc>
              <a:spcBef>
                <a:spcPct val="40000"/>
              </a:spcBef>
              <a:buClr>
                <a:schemeClr val="accent1"/>
              </a:buClr>
              <a:buFont typeface="Wingdings" pitchFamily="2" charset="2"/>
              <a:buNone/>
            </a:pPr>
            <a:endParaRPr kumimoji="1" lang="en-US" altLang="ja-JP" sz="1400" dirty="0">
              <a:solidFill>
                <a:schemeClr val="bg1">
                  <a:lumMod val="65000"/>
                </a:schemeClr>
              </a:solidFill>
              <a:latin typeface="ＭＳ Ｐゴシック" pitchFamily="50" charset="-128"/>
            </a:endParaRPr>
          </a:p>
          <a:p>
            <a:pPr algn="l">
              <a:lnSpc>
                <a:spcPct val="105000"/>
              </a:lnSpc>
              <a:spcBef>
                <a:spcPct val="40000"/>
              </a:spcBef>
              <a:buClr>
                <a:schemeClr val="accent1"/>
              </a:buClr>
              <a:buFont typeface="Wingdings" pitchFamily="2" charset="2"/>
              <a:buNone/>
            </a:pPr>
            <a:endParaRPr kumimoji="1" lang="en-US" altLang="ja-JP" sz="1400" dirty="0" smtClean="0">
              <a:solidFill>
                <a:schemeClr val="bg1">
                  <a:lumMod val="65000"/>
                </a:schemeClr>
              </a:solidFill>
              <a:latin typeface="ＭＳ Ｐゴシック" pitchFamily="50"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 </a:t>
            </a:r>
            <a:r>
              <a:rPr kumimoji="1" lang="ja-JP" altLang="en-US" sz="1400" b="1" dirty="0">
                <a:solidFill>
                  <a:schemeClr val="tx1"/>
                </a:solidFill>
                <a:latin typeface="ＭＳ Ｐゴシック" panose="020B0600070205080204" pitchFamily="50" charset="-128"/>
              </a:rPr>
              <a:t>ストック</a:t>
            </a:r>
            <a:r>
              <a:rPr kumimoji="1" lang="ja-JP" altLang="en-US" sz="1400" b="1" dirty="0" smtClean="0">
                <a:solidFill>
                  <a:schemeClr val="tx1"/>
                </a:solidFill>
                <a:latin typeface="ＭＳ Ｐゴシック" panose="020B0600070205080204" pitchFamily="50" charset="-128"/>
              </a:rPr>
              <a:t>再編による地域貢献</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40000"/>
              </a:spcBef>
              <a:buClr>
                <a:schemeClr val="accent1"/>
              </a:buClr>
              <a:buFont typeface="Wingdings" pitchFamily="2" charset="2"/>
              <a:buNone/>
            </a:pPr>
            <a:r>
              <a:rPr kumimoji="1" lang="ja-JP" altLang="en-US" sz="1400" dirty="0" smtClean="0">
                <a:latin typeface="ＭＳ Ｐ明朝" panose="02020600040205080304" pitchFamily="18" charset="-128"/>
                <a:ea typeface="ＭＳ Ｐ明朝" panose="02020600040205080304" pitchFamily="18" charset="-128"/>
              </a:rPr>
              <a:t>・</a:t>
            </a:r>
            <a:r>
              <a:rPr kumimoji="1" lang="ja-JP" altLang="en-US" sz="1400" dirty="0">
                <a:latin typeface="ＭＳ Ｐ明朝" panose="02020600040205080304" pitchFamily="18" charset="-128"/>
                <a:ea typeface="ＭＳ Ｐ明朝" panose="02020600040205080304" pitchFamily="18" charset="-128"/>
              </a:rPr>
              <a:t>金岡</a:t>
            </a:r>
            <a:r>
              <a:rPr kumimoji="1" lang="ja-JP" altLang="en-US" sz="1400" dirty="0" smtClean="0">
                <a:latin typeface="ＭＳ Ｐ明朝" panose="02020600040205080304" pitchFamily="18" charset="-128"/>
                <a:ea typeface="ＭＳ Ｐ明朝" panose="02020600040205080304" pitchFamily="18" charset="-128"/>
              </a:rPr>
              <a:t>東ニュータウンは</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しん</a:t>
            </a:r>
            <a:r>
              <a:rPr kumimoji="1" lang="ja-JP" altLang="en-US" sz="1400" dirty="0" err="1">
                <a:solidFill>
                  <a:schemeClr val="tx1"/>
                </a:solidFill>
                <a:latin typeface="ＭＳ Ｐ明朝" panose="02020600040205080304" pitchFamily="18" charset="-128"/>
                <a:ea typeface="ＭＳ Ｐ明朝" panose="02020600040205080304" pitchFamily="18" charset="-128"/>
              </a:rPr>
              <a:t>かなの</a:t>
            </a:r>
            <a:r>
              <a:rPr kumimoji="1" lang="ja-JP" altLang="en-US" sz="1400" dirty="0">
                <a:solidFill>
                  <a:schemeClr val="tx1"/>
                </a:solidFill>
                <a:latin typeface="ＭＳ Ｐ明朝" panose="02020600040205080304" pitchFamily="18" charset="-128"/>
                <a:ea typeface="ＭＳ Ｐ明朝" panose="02020600040205080304" pitchFamily="18" charset="-128"/>
              </a:rPr>
              <a:t>住まいまちづくり」に沿った公社賃貸の再編により、地域の活力と魅力を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向上させる</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まちづくり</a:t>
            </a:r>
            <a:r>
              <a:rPr kumimoji="1" lang="ja-JP" altLang="en-US" sz="1400" dirty="0">
                <a:solidFill>
                  <a:schemeClr val="tx1"/>
                </a:solidFill>
                <a:latin typeface="ＭＳ Ｐ明朝" panose="02020600040205080304" pitchFamily="18" charset="-128"/>
                <a:ea typeface="ＭＳ Ｐ明朝" panose="02020600040205080304" pitchFamily="18" charset="-128"/>
              </a:rPr>
              <a:t>に</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貢献します。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・まちの価値向上のための再編計画を検討するとともに、屋外環境整備を通じ、地域のまちづくりへ貢献します。</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・建替えや集約、経営廃止などの再編により創出される活用地は、地域の需要も踏まえ新たな機能導入を検討します。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17410" name="Rectangle 8"/>
          <p:cNvSpPr>
            <a:spLocks noGrp="1" noChangeArrowheads="1"/>
          </p:cNvSpPr>
          <p:nvPr>
            <p:ph type="sldNum" sz="quarter" idx="4294967295"/>
          </p:nvPr>
        </p:nvSpPr>
        <p:spPr>
          <a:xfrm>
            <a:off x="7727950" y="6548438"/>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D7959B34-16FC-4AB6-ABD9-BE456599251E}" type="slidenum">
              <a:rPr lang="en-US" altLang="ja-JP" sz="1700" smtClean="0"/>
              <a:pPr algn="r"/>
              <a:t>16</a:t>
            </a:fld>
            <a:endParaRPr lang="en-US" altLang="ja-JP" sz="1700" dirty="0" smtClean="0"/>
          </a:p>
        </p:txBody>
      </p:sp>
      <p:sp>
        <p:nvSpPr>
          <p:cNvPr id="17413" name="Text Box 46"/>
          <p:cNvSpPr txBox="1">
            <a:spLocks noChangeArrowheads="1"/>
          </p:cNvSpPr>
          <p:nvPr/>
        </p:nvSpPr>
        <p:spPr bwMode="auto">
          <a:xfrm>
            <a:off x="524682" y="1452256"/>
            <a:ext cx="6358929" cy="36036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⑤　地域のまちづくりへの貢献</a:t>
            </a:r>
            <a:endParaRPr lang="ja-JP" altLang="en-US" sz="1600" b="1" dirty="0">
              <a:latin typeface="ＭＳ Ｐゴシック" panose="020B0600070205080204" pitchFamily="50" charset="-128"/>
            </a:endParaRPr>
          </a:p>
        </p:txBody>
      </p:sp>
      <p:sp>
        <p:nvSpPr>
          <p:cNvPr id="11"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14"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2" name="角丸四角形 30"/>
          <p:cNvSpPr>
            <a:spLocks noChangeArrowheads="1"/>
          </p:cNvSpPr>
          <p:nvPr/>
        </p:nvSpPr>
        <p:spPr bwMode="auto">
          <a:xfrm>
            <a:off x="409574" y="954483"/>
            <a:ext cx="9046449" cy="395289"/>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（３）良質な住宅ストックの形成</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88243" y="3892933"/>
            <a:ext cx="2232248" cy="260517"/>
          </a:xfrm>
          <a:prstGeom prst="rect">
            <a:avLst/>
          </a:prstGeom>
          <a:noFill/>
        </p:spPr>
        <p:txBody>
          <a:bodyPr wrap="square" rtlCol="0">
            <a:spAutoFit/>
          </a:bodyPr>
          <a:lstStyle/>
          <a:p>
            <a:pPr algn="ctr"/>
            <a:r>
              <a:rPr kumimoji="1" lang="ja-JP" altLang="en-US" sz="900" dirty="0">
                <a:latin typeface="ＭＳ Ｐゴシック" panose="020B0600070205080204" pitchFamily="50" charset="-128"/>
              </a:rPr>
              <a:t>建替後の枚方</a:t>
            </a:r>
            <a:r>
              <a:rPr kumimoji="1" lang="ja-JP" altLang="en-US" sz="900" dirty="0" smtClean="0">
                <a:latin typeface="ＭＳ Ｐゴシック" panose="020B0600070205080204" pitchFamily="50" charset="-128"/>
              </a:rPr>
              <a:t>団地（外観イメージ）</a:t>
            </a:r>
            <a:endParaRPr kumimoji="1" lang="zh-TW" altLang="en-US" sz="900" dirty="0">
              <a:latin typeface="ＭＳ Ｐゴシック" panose="020B0600070205080204" pitchFamily="50" charset="-128"/>
            </a:endParaRPr>
          </a:p>
        </p:txBody>
      </p:sp>
      <p:sp>
        <p:nvSpPr>
          <p:cNvPr id="15" name="正方形/長方形 14"/>
          <p:cNvSpPr/>
          <p:nvPr/>
        </p:nvSpPr>
        <p:spPr>
          <a:xfrm>
            <a:off x="7260116" y="4927175"/>
            <a:ext cx="2304592" cy="2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397" tIns="0" rIns="61397" bIns="0" anchor="ctr"/>
          <a:lstStyle/>
          <a:p>
            <a:r>
              <a:rPr lang="ja-JP" altLang="en-US" sz="900" dirty="0" smtClean="0">
                <a:solidFill>
                  <a:schemeClr val="tx1"/>
                </a:solidFill>
                <a:latin typeface="ＭＳ Ｐゴシック" panose="020B0600070205080204" pitchFamily="50" charset="-128"/>
              </a:rPr>
              <a:t>にぎわい広場からエントランスゲート（イメージ）</a:t>
            </a:r>
            <a:endParaRPr lang="ja-JP" altLang="en-US" sz="900" dirty="0">
              <a:solidFill>
                <a:schemeClr val="tx1"/>
              </a:solidFill>
              <a:latin typeface="ＭＳ Ｐゴシック" panose="020B060007020508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3999731"/>
              </p:ext>
            </p:extLst>
          </p:nvPr>
        </p:nvGraphicFramePr>
        <p:xfrm>
          <a:off x="7220491" y="1036912"/>
          <a:ext cx="2168398" cy="587334"/>
        </p:xfrm>
        <a:graphic>
          <a:graphicData uri="http://schemas.openxmlformats.org/drawingml/2006/table">
            <a:tbl>
              <a:tblPr firstRow="1" bandRow="1">
                <a:tableStyleId>{00A15C55-8517-42AA-B614-E9B94910E393}</a:tableStyleId>
              </a:tblPr>
              <a:tblGrid>
                <a:gridCol w="2168398">
                  <a:extLst>
                    <a:ext uri="{9D8B030D-6E8A-4147-A177-3AD203B41FA5}">
                      <a16:colId xmlns:a16="http://schemas.microsoft.com/office/drawing/2014/main" val="609703379"/>
                    </a:ext>
                  </a:extLst>
                </a:gridCol>
              </a:tblGrid>
              <a:tr h="264300">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屋外環境整備</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323034">
                <a:tc>
                  <a:txBody>
                    <a:bodyPr/>
                    <a:lstStyle/>
                    <a:p>
                      <a:pPr algn="ctr"/>
                      <a:r>
                        <a:rPr kumimoji="1" lang="en-US" altLang="ja-JP" sz="1100" dirty="0" smtClean="0">
                          <a:solidFill>
                            <a:schemeClr val="tx1"/>
                          </a:solidFill>
                        </a:rPr>
                        <a:t>9</a:t>
                      </a:r>
                      <a:r>
                        <a:rPr kumimoji="1" lang="ja-JP" altLang="en-US" sz="1100" dirty="0" smtClean="0">
                          <a:solidFill>
                            <a:schemeClr val="tx1"/>
                          </a:solidFill>
                        </a:rPr>
                        <a:t>団地（</a:t>
                      </a:r>
                      <a:r>
                        <a:rPr kumimoji="1" lang="en-US" altLang="ja-JP" sz="1100" dirty="0" smtClean="0">
                          <a:solidFill>
                            <a:schemeClr val="tx1"/>
                          </a:solidFill>
                        </a:rPr>
                        <a:t>R13</a:t>
                      </a:r>
                      <a:r>
                        <a:rPr kumimoji="1" lang="ja-JP" altLang="en-US" sz="1100" dirty="0" smtClean="0">
                          <a:solidFill>
                            <a:schemeClr val="tx1"/>
                          </a:solidFill>
                        </a:rPr>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pic>
        <p:nvPicPr>
          <p:cNvPr id="3" name="図 2"/>
          <p:cNvPicPr>
            <a:picLocks noChangeAspect="1"/>
          </p:cNvPicPr>
          <p:nvPr/>
        </p:nvPicPr>
        <p:blipFill>
          <a:blip r:embed="rId3"/>
          <a:stretch>
            <a:fillRect/>
          </a:stretch>
        </p:blipFill>
        <p:spPr>
          <a:xfrm>
            <a:off x="7151463" y="3342611"/>
            <a:ext cx="2237426" cy="1621677"/>
          </a:xfrm>
          <a:prstGeom prst="rect">
            <a:avLst/>
          </a:prstGeom>
        </p:spPr>
      </p:pic>
      <p:pic>
        <p:nvPicPr>
          <p:cNvPr id="4" name="図 3"/>
          <p:cNvPicPr>
            <a:picLocks noChangeAspect="1"/>
          </p:cNvPicPr>
          <p:nvPr/>
        </p:nvPicPr>
        <p:blipFill>
          <a:blip r:embed="rId4"/>
          <a:stretch>
            <a:fillRect/>
          </a:stretch>
        </p:blipFill>
        <p:spPr>
          <a:xfrm>
            <a:off x="4905169" y="2352913"/>
            <a:ext cx="2444708" cy="15850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72360" y="1281735"/>
            <a:ext cx="3888432" cy="1956725"/>
          </a:xfrm>
          <a:prstGeom prst="rect">
            <a:avLst/>
          </a:prstGeom>
          <a:solidFill>
            <a:srgbClr val="FFF2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30" name="スライド番号プレースホルダー 1"/>
          <p:cNvSpPr>
            <a:spLocks noGrp="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E059DFAD-A3C6-49BA-9DD7-DB499DA43B47}" type="slidenum">
              <a:rPr lang="en-US" altLang="ja-JP" sz="1700" smtClean="0"/>
              <a:pPr algn="r"/>
              <a:t>17</a:t>
            </a:fld>
            <a:endParaRPr lang="en-US" altLang="ja-JP" sz="1700" dirty="0" smtClean="0"/>
          </a:p>
        </p:txBody>
      </p:sp>
      <p:sp>
        <p:nvSpPr>
          <p:cNvPr id="4" name="角丸四角形 30"/>
          <p:cNvSpPr>
            <a:spLocks noChangeArrowheads="1"/>
          </p:cNvSpPr>
          <p:nvPr/>
        </p:nvSpPr>
        <p:spPr bwMode="auto">
          <a:xfrm>
            <a:off x="477464" y="896852"/>
            <a:ext cx="8811320" cy="426938"/>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latin typeface="メイリオ" panose="020B0604030504040204" pitchFamily="50" charset="-128"/>
                <a:ea typeface="メイリオ" panose="020B0604030504040204" pitchFamily="50" charset="-128"/>
              </a:rPr>
              <a:t>（１）住宅</a:t>
            </a:r>
            <a:r>
              <a:rPr lang="ja-JP" altLang="en-US" sz="1600" b="1" dirty="0">
                <a:solidFill>
                  <a:schemeClr val="tx1"/>
                </a:solidFill>
                <a:latin typeface="メイリオ" panose="020B0604030504040204" pitchFamily="50" charset="-128"/>
                <a:ea typeface="メイリオ" panose="020B0604030504040204" pitchFamily="50" charset="-128"/>
              </a:rPr>
              <a:t>確保要配慮者の居住支援</a:t>
            </a:r>
          </a:p>
        </p:txBody>
      </p:sp>
      <p:sp>
        <p:nvSpPr>
          <p:cNvPr id="22533" name="Text Box 46"/>
          <p:cNvSpPr txBox="1">
            <a:spLocks noChangeArrowheads="1"/>
          </p:cNvSpPr>
          <p:nvPr/>
        </p:nvSpPr>
        <p:spPr bwMode="auto">
          <a:xfrm>
            <a:off x="559767" y="1367796"/>
            <a:ext cx="8945041" cy="281695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53994"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chemeClr val="accent1"/>
              </a:buClr>
              <a:buFont typeface="Wingdings" pitchFamily="2" charset="2"/>
              <a:buNone/>
            </a:pPr>
            <a:r>
              <a:rPr kumimoji="1" lang="ja-JP" altLang="en-US" sz="1400" dirty="0" smtClean="0">
                <a:solidFill>
                  <a:schemeClr val="bg1">
                    <a:lumMod val="65000"/>
                  </a:schemeClr>
                </a:solidFill>
                <a:ea typeface="ＭＳ Ｐ明朝" pitchFamily="18" charset="-128"/>
              </a:rPr>
              <a:t>●</a:t>
            </a:r>
            <a:r>
              <a:rPr kumimoji="1" lang="ja-JP" altLang="en-US" sz="1400" dirty="0" smtClean="0">
                <a:ea typeface="ＭＳ Ｐ明朝" pitchFamily="18" charset="-128"/>
              </a:rPr>
              <a:t> </a:t>
            </a:r>
            <a:r>
              <a:rPr kumimoji="1" lang="en-US" altLang="ja-JP" sz="1400" dirty="0" smtClean="0">
                <a:ea typeface="ＭＳ Ｐ明朝" pitchFamily="18" charset="-128"/>
              </a:rPr>
              <a:t>Osaka</a:t>
            </a:r>
            <a:r>
              <a:rPr kumimoji="1" lang="ja-JP" altLang="en-US" sz="1400" b="1" dirty="0" smtClean="0">
                <a:latin typeface="ＭＳ Ｐゴシック" pitchFamily="50" charset="-128"/>
              </a:rPr>
              <a:t>あんしん</a:t>
            </a:r>
            <a:r>
              <a:rPr kumimoji="1" lang="ja-JP" altLang="en-US" sz="1400" b="1" dirty="0">
                <a:latin typeface="ＭＳ Ｐゴシック" pitchFamily="50" charset="-128"/>
              </a:rPr>
              <a:t>住まい推進協</a:t>
            </a:r>
            <a:r>
              <a:rPr kumimoji="1" lang="ja-JP" altLang="en-US" sz="1400" b="1" dirty="0" smtClean="0">
                <a:latin typeface="ＭＳ Ｐゴシック" pitchFamily="50" charset="-128"/>
              </a:rPr>
              <a:t>議会</a:t>
            </a:r>
            <a:endParaRPr kumimoji="1" lang="ja-JP" altLang="en-US" sz="1400" b="1" dirty="0">
              <a:solidFill>
                <a:srgbClr val="FF0000"/>
              </a:solidFill>
              <a:latin typeface="HGｺﾞｼｯｸM" panose="020B0609000000000000" pitchFamily="49" charset="-128"/>
              <a:ea typeface="HGｺﾞｼｯｸM" panose="020B0609000000000000" pitchFamily="49" charset="-128"/>
            </a:endParaRPr>
          </a:p>
          <a:p>
            <a:pPr algn="just">
              <a:lnSpc>
                <a:spcPct val="105000"/>
              </a:lnSpc>
              <a:spcBef>
                <a:spcPct val="15000"/>
              </a:spcBef>
              <a:buClr>
                <a:schemeClr val="accent1"/>
              </a:buClr>
            </a:pPr>
            <a:r>
              <a:rPr kumimoji="1" lang="ja-JP" altLang="en-US" sz="1400" dirty="0" smtClean="0">
                <a:latin typeface="ＭＳ Ｐ明朝" pitchFamily="18" charset="-128"/>
                <a:ea typeface="ＭＳ Ｐ明朝" pitchFamily="18" charset="-128"/>
              </a:rPr>
              <a:t>　住宅確保要配慮者の居住の安定確保に向けて、住宅情報</a:t>
            </a:r>
            <a:endParaRPr kumimoji="1" lang="en-US" altLang="ja-JP" sz="1400" dirty="0" smtClean="0">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smtClean="0">
                <a:latin typeface="ＭＳ Ｐ明朝" pitchFamily="18" charset="-128"/>
                <a:ea typeface="ＭＳ Ｐ明朝" pitchFamily="18" charset="-128"/>
              </a:rPr>
              <a:t>の提供等を公民</a:t>
            </a:r>
            <a:r>
              <a:rPr kumimoji="1" lang="ja-JP" altLang="en-US" sz="1400" dirty="0">
                <a:latin typeface="ＭＳ Ｐ明朝" pitchFamily="18" charset="-128"/>
                <a:ea typeface="ＭＳ Ｐ明朝" pitchFamily="18" charset="-128"/>
              </a:rPr>
              <a:t>協働で</a:t>
            </a:r>
            <a:r>
              <a:rPr kumimoji="1" lang="ja-JP" altLang="en-US" sz="1400" dirty="0" smtClean="0">
                <a:latin typeface="ＭＳ Ｐ明朝" pitchFamily="18" charset="-128"/>
                <a:ea typeface="ＭＳ Ｐ明朝" pitchFamily="18" charset="-128"/>
              </a:rPr>
              <a:t>取り組むために設立された「</a:t>
            </a:r>
            <a:r>
              <a:rPr kumimoji="1" lang="en-US" altLang="ja-JP" sz="1400" dirty="0" smtClean="0">
                <a:latin typeface="ＭＳ Ｐ明朝" pitchFamily="18" charset="-128"/>
                <a:ea typeface="ＭＳ Ｐ明朝" pitchFamily="18" charset="-128"/>
              </a:rPr>
              <a:t>Osaka</a:t>
            </a:r>
          </a:p>
          <a:p>
            <a:pPr algn="just">
              <a:lnSpc>
                <a:spcPct val="105000"/>
              </a:lnSpc>
              <a:spcBef>
                <a:spcPct val="15000"/>
              </a:spcBef>
              <a:buClr>
                <a:schemeClr val="accent1"/>
              </a:buClr>
            </a:pPr>
            <a:r>
              <a:rPr kumimoji="1" lang="ja-JP" altLang="en-US" sz="1400" dirty="0" smtClean="0">
                <a:latin typeface="ＭＳ Ｐ明朝" pitchFamily="18" charset="-128"/>
                <a:ea typeface="ＭＳ Ｐ明朝" pitchFamily="18" charset="-128"/>
              </a:rPr>
              <a:t>あんしん</a:t>
            </a:r>
            <a:r>
              <a:rPr kumimoji="1" lang="ja-JP" altLang="en-US" sz="1400" dirty="0">
                <a:latin typeface="ＭＳ Ｐ明朝" pitchFamily="18" charset="-128"/>
                <a:ea typeface="ＭＳ Ｐ明朝" pitchFamily="18" charset="-128"/>
              </a:rPr>
              <a:t>住まい推進協議会」</a:t>
            </a:r>
            <a:r>
              <a:rPr kumimoji="1" lang="ja-JP" altLang="en-US" sz="1400" dirty="0" smtClean="0">
                <a:latin typeface="ＭＳ Ｐ明朝" pitchFamily="18" charset="-128"/>
                <a:ea typeface="ＭＳ Ｐ明朝" pitchFamily="18" charset="-128"/>
              </a:rPr>
              <a:t>において、大阪府と</a:t>
            </a:r>
            <a:r>
              <a:rPr kumimoji="1" lang="ja-JP" altLang="en-US" sz="1400" dirty="0">
                <a:latin typeface="ＭＳ Ｐ明朝" pitchFamily="18" charset="-128"/>
                <a:ea typeface="ＭＳ Ｐ明朝" pitchFamily="18" charset="-128"/>
              </a:rPr>
              <a:t>共</a:t>
            </a:r>
            <a:r>
              <a:rPr kumimoji="1" lang="ja-JP" altLang="en-US" sz="1400" dirty="0" smtClean="0">
                <a:latin typeface="ＭＳ Ｐ明朝" pitchFamily="18" charset="-128"/>
                <a:ea typeface="ＭＳ Ｐ明朝" pitchFamily="18" charset="-128"/>
              </a:rPr>
              <a:t>に事務局</a:t>
            </a:r>
            <a:endParaRPr kumimoji="1" lang="en-US" altLang="ja-JP" sz="1400" dirty="0" smtClean="0">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smtClean="0">
                <a:latin typeface="ＭＳ Ｐ明朝" pitchFamily="18" charset="-128"/>
                <a:ea typeface="ＭＳ Ｐ明朝" pitchFamily="18" charset="-128"/>
              </a:rPr>
              <a:t>として運営を行います。</a:t>
            </a:r>
            <a:r>
              <a:rPr kumimoji="1" lang="ja-JP" altLang="en-US" sz="1200" dirty="0">
                <a:ea typeface="ＭＳ Ｐ明朝" pitchFamily="18" charset="-128"/>
              </a:rPr>
              <a:t>　</a:t>
            </a:r>
            <a:endParaRPr kumimoji="1" lang="en-US" altLang="ja-JP" sz="1200" dirty="0" smtClean="0">
              <a:ea typeface="ＭＳ Ｐ明朝" pitchFamily="18" charset="-128"/>
            </a:endParaRPr>
          </a:p>
          <a:p>
            <a:pPr algn="just">
              <a:lnSpc>
                <a:spcPts val="800"/>
              </a:lnSpc>
              <a:spcBef>
                <a:spcPct val="15000"/>
              </a:spcBef>
              <a:buClr>
                <a:schemeClr val="accent1"/>
              </a:buClr>
            </a:pPr>
            <a:endParaRPr kumimoji="1" lang="en-US" altLang="ja-JP" sz="1200" dirty="0" smtClean="0">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b="1" dirty="0">
                <a:solidFill>
                  <a:schemeClr val="bg1">
                    <a:lumMod val="65000"/>
                  </a:schemeClr>
                </a:solidFill>
                <a:latin typeface="ＭＳ Ｐゴシック" panose="020B0600070205080204" pitchFamily="50" charset="-128"/>
              </a:rPr>
              <a:t>●</a:t>
            </a:r>
            <a:r>
              <a:rPr kumimoji="1" lang="ja-JP" altLang="en-US" sz="1400" b="1" dirty="0">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居住支援の取り組みの発展</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　公的</a:t>
            </a:r>
            <a:r>
              <a:rPr kumimoji="1" lang="ja-JP" altLang="en-US" sz="1400" dirty="0">
                <a:solidFill>
                  <a:schemeClr val="tx1"/>
                </a:solidFill>
                <a:latin typeface="ＭＳ Ｐ明朝" pitchFamily="18" charset="-128"/>
                <a:ea typeface="ＭＳ Ｐ明朝" pitchFamily="18" charset="-128"/>
              </a:rPr>
              <a:t>賃貸住宅、民間賃貸住宅や持ち家など住宅の種類</a:t>
            </a:r>
            <a:r>
              <a:rPr kumimoji="1" lang="ja-JP" altLang="en-US" sz="1400" dirty="0" smtClean="0">
                <a:solidFill>
                  <a:schemeClr val="tx1"/>
                </a:solidFill>
                <a:latin typeface="ＭＳ Ｐ明朝" pitchFamily="18" charset="-128"/>
                <a:ea typeface="ＭＳ Ｐ明朝" pitchFamily="18" charset="-128"/>
              </a:rPr>
              <a:t>に</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関わらず</a:t>
            </a:r>
            <a:r>
              <a:rPr kumimoji="1" lang="ja-JP" altLang="en-US" sz="1400" dirty="0">
                <a:solidFill>
                  <a:schemeClr val="tx1"/>
                </a:solidFill>
                <a:latin typeface="ＭＳ Ｐ明朝" pitchFamily="18" charset="-128"/>
                <a:ea typeface="ＭＳ Ｐ明朝" pitchFamily="18" charset="-128"/>
              </a:rPr>
              <a:t>、住宅確保要配慮者への一体的な居住支援を</a:t>
            </a:r>
            <a:r>
              <a:rPr kumimoji="1" lang="ja-JP" altLang="en-US" sz="1400" dirty="0" smtClean="0">
                <a:solidFill>
                  <a:schemeClr val="tx1"/>
                </a:solidFill>
                <a:latin typeface="ＭＳ Ｐ明朝" pitchFamily="18" charset="-128"/>
                <a:ea typeface="ＭＳ Ｐ明朝" pitchFamily="18" charset="-128"/>
              </a:rPr>
              <a:t>居住支援</a:t>
            </a:r>
            <a:r>
              <a:rPr kumimoji="1" lang="ja-JP" altLang="en-US" sz="1400" dirty="0">
                <a:solidFill>
                  <a:schemeClr val="tx1"/>
                </a:solidFill>
                <a:latin typeface="ＭＳ Ｐ明朝" pitchFamily="18" charset="-128"/>
                <a:ea typeface="ＭＳ Ｐ明朝" pitchFamily="18" charset="-128"/>
              </a:rPr>
              <a:t>法人等と連携して</a:t>
            </a:r>
            <a:r>
              <a:rPr kumimoji="1" lang="ja-JP" altLang="en-US" sz="1400" dirty="0" smtClean="0">
                <a:solidFill>
                  <a:schemeClr val="tx1"/>
                </a:solidFill>
                <a:latin typeface="ＭＳ Ｐ明朝" pitchFamily="18" charset="-128"/>
                <a:ea typeface="ＭＳ Ｐ明朝" pitchFamily="18" charset="-128"/>
              </a:rPr>
              <a:t>実施します。</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・外国人</a:t>
            </a:r>
            <a:r>
              <a:rPr kumimoji="1" lang="ja-JP" altLang="en-US" sz="1400" dirty="0">
                <a:solidFill>
                  <a:schemeClr val="tx1"/>
                </a:solidFill>
                <a:latin typeface="ＭＳ Ｐ明朝" pitchFamily="18" charset="-128"/>
                <a:ea typeface="ＭＳ Ｐ明朝" pitchFamily="18" charset="-128"/>
              </a:rPr>
              <a:t>の暮らし支援</a:t>
            </a:r>
            <a:r>
              <a:rPr kumimoji="1" lang="ja-JP" altLang="en-US" sz="1400" dirty="0" smtClean="0">
                <a:solidFill>
                  <a:schemeClr val="tx1"/>
                </a:solidFill>
                <a:latin typeface="ＭＳ Ｐ明朝" pitchFamily="18" charset="-128"/>
                <a:ea typeface="ＭＳ Ｐ明朝" pitchFamily="18" charset="-128"/>
              </a:rPr>
              <a:t>や事務委任（家財</a:t>
            </a:r>
            <a:r>
              <a:rPr kumimoji="1" lang="ja-JP" altLang="en-US" sz="1400" dirty="0">
                <a:solidFill>
                  <a:schemeClr val="tx1"/>
                </a:solidFill>
                <a:latin typeface="ＭＳ Ｐ明朝" pitchFamily="18" charset="-128"/>
                <a:ea typeface="ＭＳ Ｐ明朝" pitchFamily="18" charset="-128"/>
              </a:rPr>
              <a:t>処分・遺品整理</a:t>
            </a:r>
            <a:r>
              <a:rPr kumimoji="1" lang="ja-JP" altLang="en-US" sz="1400" dirty="0" smtClean="0">
                <a:solidFill>
                  <a:schemeClr val="tx1"/>
                </a:solidFill>
                <a:latin typeface="ＭＳ Ｐ明朝" pitchFamily="18" charset="-128"/>
                <a:ea typeface="ＭＳ Ｐ明朝" pitchFamily="18" charset="-128"/>
              </a:rPr>
              <a:t>等）に関するセミナー開催</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居住支援法人との連携（高齢者の見守り活動拠点としての住宅ストックの活用等</a:t>
            </a:r>
            <a:r>
              <a:rPr kumimoji="1" lang="ja-JP" altLang="en-US" sz="1400" dirty="0" smtClean="0">
                <a:solidFill>
                  <a:schemeClr val="tx1"/>
                </a:solidFill>
                <a:latin typeface="ＭＳ Ｐ明朝" pitchFamily="18" charset="-128"/>
                <a:ea typeface="ＭＳ Ｐ明朝" pitchFamily="18" charset="-128"/>
              </a:rPr>
              <a:t>）</a:t>
            </a:r>
            <a:endParaRPr kumimoji="1" lang="en-US" altLang="ja-JP" sz="1400" dirty="0">
              <a:solidFill>
                <a:schemeClr val="tx1"/>
              </a:solidFill>
              <a:latin typeface="ＭＳ Ｐ明朝" pitchFamily="18" charset="-128"/>
              <a:ea typeface="ＭＳ Ｐ明朝" pitchFamily="18" charset="-128"/>
            </a:endParaRPr>
          </a:p>
        </p:txBody>
      </p:sp>
      <p:sp>
        <p:nvSpPr>
          <p:cNvPr id="6"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solidFill>
                  <a:schemeClr val="tx1"/>
                </a:solidFill>
                <a:latin typeface="ＭＳ Ｐゴシック" pitchFamily="50" charset="-128"/>
                <a:ea typeface="ＭＳ Ｐゴシック" pitchFamily="50" charset="-128"/>
              </a:rPr>
              <a:t>　</a:t>
            </a:r>
            <a:r>
              <a:rPr lang="en-US" altLang="ja-JP" sz="2200" kern="0" dirty="0">
                <a:solidFill>
                  <a:schemeClr val="tx1"/>
                </a:solidFill>
                <a:latin typeface="メイリオ" panose="020B0604030504040204" pitchFamily="50" charset="-128"/>
                <a:ea typeface="メイリオ" panose="020B0604030504040204" pitchFamily="50" charset="-128"/>
              </a:rPr>
              <a:t>2</a:t>
            </a:r>
            <a:r>
              <a:rPr lang="ja-JP" altLang="en-US" sz="2200" kern="0" dirty="0" err="1" smtClean="0">
                <a:solidFill>
                  <a:schemeClr val="tx1"/>
                </a:solidFill>
                <a:latin typeface="メイリオ" panose="020B0604030504040204" pitchFamily="50" charset="-128"/>
                <a:ea typeface="メイリオ" panose="020B0604030504040204" pitchFamily="50" charset="-128"/>
              </a:rPr>
              <a:t>．</a:t>
            </a:r>
            <a:r>
              <a:rPr lang="ja-JP" altLang="en-US" sz="2200" kern="0" dirty="0" smtClean="0">
                <a:solidFill>
                  <a:schemeClr val="tx1"/>
                </a:solidFill>
                <a:latin typeface="メイリオ" panose="020B0604030504040204" pitchFamily="50" charset="-128"/>
                <a:ea typeface="メイリオ" panose="020B0604030504040204" pitchFamily="50" charset="-128"/>
              </a:rPr>
              <a:t>公的機関として信用力を活かした住宅・まちづくり施策の推進</a:t>
            </a:r>
            <a:endParaRPr lang="ja-JP" altLang="en-US" sz="2200" kern="0" dirty="0">
              <a:solidFill>
                <a:schemeClr val="tx1"/>
              </a:solidFill>
              <a:latin typeface="メイリオ" panose="020B0604030504040204" pitchFamily="50" charset="-128"/>
              <a:ea typeface="メイリオ" panose="020B0604030504040204" pitchFamily="50" charset="-128"/>
            </a:endParaRPr>
          </a:p>
        </p:txBody>
      </p:sp>
      <p:sp>
        <p:nvSpPr>
          <p:cNvPr id="11"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7" name="正方形/長方形 16"/>
          <p:cNvSpPr/>
          <p:nvPr/>
        </p:nvSpPr>
        <p:spPr>
          <a:xfrm>
            <a:off x="5616376" y="1470135"/>
            <a:ext cx="3672408" cy="1185860"/>
          </a:xfrm>
          <a:prstGeom prst="rect">
            <a:avLst/>
          </a:prstGeom>
          <a:no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057036" y="1765548"/>
            <a:ext cx="1075545" cy="45614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不動産関係</a:t>
            </a:r>
            <a:endParaRPr lang="en-US" altLang="ja-JP" sz="1400" b="1" dirty="0" smtClean="0">
              <a:solidFill>
                <a:schemeClr val="tx1"/>
              </a:solidFill>
            </a:endParaRPr>
          </a:p>
          <a:p>
            <a:pPr algn="ctr"/>
            <a:r>
              <a:rPr lang="ja-JP" altLang="en-US" sz="1400" b="1" dirty="0" smtClean="0">
                <a:solidFill>
                  <a:schemeClr val="tx1"/>
                </a:solidFill>
              </a:rPr>
              <a:t>団体等</a:t>
            </a:r>
            <a:endParaRPr lang="ja-JP" altLang="en-US" sz="1400" b="1" dirty="0">
              <a:solidFill>
                <a:schemeClr val="tx1"/>
              </a:solidFill>
            </a:endParaRPr>
          </a:p>
        </p:txBody>
      </p:sp>
      <p:sp>
        <p:nvSpPr>
          <p:cNvPr id="19" name="角丸四角形 18"/>
          <p:cNvSpPr/>
          <p:nvPr/>
        </p:nvSpPr>
        <p:spPr>
          <a:xfrm>
            <a:off x="6008188" y="2864387"/>
            <a:ext cx="3015983" cy="293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住宅確保要配慮者</a:t>
            </a:r>
            <a:endParaRPr lang="ja-JP" altLang="en-US" sz="1400" b="1" dirty="0">
              <a:solidFill>
                <a:schemeClr val="tx1"/>
              </a:solidFill>
            </a:endParaRPr>
          </a:p>
        </p:txBody>
      </p:sp>
      <p:sp>
        <p:nvSpPr>
          <p:cNvPr id="20" name="角丸四角形 19"/>
          <p:cNvSpPr/>
          <p:nvPr/>
        </p:nvSpPr>
        <p:spPr>
          <a:xfrm>
            <a:off x="5797455" y="1784215"/>
            <a:ext cx="976907" cy="456145"/>
          </a:xfrm>
          <a:prstGeom prst="roundRect">
            <a:avLst>
              <a:gd name="adj" fmla="val 153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大阪府</a:t>
            </a:r>
            <a:endParaRPr lang="en-US" altLang="ja-JP" sz="1400" b="1" dirty="0" smtClean="0">
              <a:solidFill>
                <a:schemeClr val="tx1"/>
              </a:solidFill>
            </a:endParaRPr>
          </a:p>
          <a:p>
            <a:pPr algn="ctr"/>
            <a:r>
              <a:rPr lang="ja-JP" altLang="en-US" sz="1400" b="1" dirty="0" smtClean="0">
                <a:solidFill>
                  <a:schemeClr val="tx1"/>
                </a:solidFill>
              </a:rPr>
              <a:t>・市町村</a:t>
            </a:r>
            <a:endParaRPr lang="ja-JP" altLang="en-US" sz="1400" b="1" dirty="0">
              <a:solidFill>
                <a:schemeClr val="tx1"/>
              </a:solidFill>
            </a:endParaRPr>
          </a:p>
        </p:txBody>
      </p:sp>
      <p:sp>
        <p:nvSpPr>
          <p:cNvPr id="21" name="角丸四角形 20"/>
          <p:cNvSpPr/>
          <p:nvPr/>
        </p:nvSpPr>
        <p:spPr>
          <a:xfrm>
            <a:off x="7067570" y="1707595"/>
            <a:ext cx="738034" cy="35037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公社</a:t>
            </a:r>
            <a:endParaRPr lang="ja-JP" altLang="en-US" sz="1400" b="1" dirty="0">
              <a:solidFill>
                <a:schemeClr val="tx1"/>
              </a:solidFill>
            </a:endParaRPr>
          </a:p>
        </p:txBody>
      </p:sp>
      <p:sp>
        <p:nvSpPr>
          <p:cNvPr id="23" name="角丸四角形 22"/>
          <p:cNvSpPr/>
          <p:nvPr/>
        </p:nvSpPr>
        <p:spPr>
          <a:xfrm>
            <a:off x="5752611" y="1383729"/>
            <a:ext cx="3271560" cy="366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400" b="1" dirty="0" smtClean="0">
                <a:solidFill>
                  <a:schemeClr val="tx1"/>
                </a:solidFill>
              </a:rPr>
              <a:t>Osaka</a:t>
            </a:r>
            <a:r>
              <a:rPr lang="ja-JP" altLang="en-US" sz="1400" b="1" dirty="0" smtClean="0">
                <a:solidFill>
                  <a:schemeClr val="tx1"/>
                </a:solidFill>
              </a:rPr>
              <a:t>あんしん</a:t>
            </a:r>
            <a:r>
              <a:rPr lang="ja-JP" altLang="en-US" sz="1400" b="1" dirty="0">
                <a:solidFill>
                  <a:schemeClr val="tx1"/>
                </a:solidFill>
              </a:rPr>
              <a:t>住まい推進協議会</a:t>
            </a:r>
          </a:p>
        </p:txBody>
      </p:sp>
      <p:sp>
        <p:nvSpPr>
          <p:cNvPr id="24" name="角丸四角形 23"/>
          <p:cNvSpPr/>
          <p:nvPr/>
        </p:nvSpPr>
        <p:spPr>
          <a:xfrm>
            <a:off x="6610122" y="2255994"/>
            <a:ext cx="1765156" cy="33604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居住支援法人</a:t>
            </a:r>
            <a:endParaRPr lang="ja-JP" altLang="en-US" sz="1400" b="1" dirty="0">
              <a:solidFill>
                <a:schemeClr val="tx1"/>
              </a:solidFill>
            </a:endParaRPr>
          </a:p>
        </p:txBody>
      </p:sp>
      <p:sp>
        <p:nvSpPr>
          <p:cNvPr id="25" name="角丸四角形 24"/>
          <p:cNvSpPr/>
          <p:nvPr/>
        </p:nvSpPr>
        <p:spPr>
          <a:xfrm>
            <a:off x="8075247" y="2581065"/>
            <a:ext cx="1004714" cy="366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dirty="0" smtClean="0">
                <a:solidFill>
                  <a:schemeClr val="tx1"/>
                </a:solidFill>
              </a:rPr>
              <a:t>支援</a:t>
            </a:r>
            <a:endParaRPr lang="ja-JP" altLang="en-US" sz="1200" dirty="0">
              <a:solidFill>
                <a:schemeClr val="tx1"/>
              </a:solidFill>
            </a:endParaRPr>
          </a:p>
        </p:txBody>
      </p:sp>
      <p:sp>
        <p:nvSpPr>
          <p:cNvPr id="26" name="角丸四角形 25"/>
          <p:cNvSpPr/>
          <p:nvPr/>
        </p:nvSpPr>
        <p:spPr>
          <a:xfrm>
            <a:off x="6419893" y="2559940"/>
            <a:ext cx="976575" cy="366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dirty="0" smtClean="0">
                <a:solidFill>
                  <a:schemeClr val="tx1"/>
                </a:solidFill>
              </a:rPr>
              <a:t>入居支援等</a:t>
            </a:r>
            <a:endParaRPr lang="ja-JP" altLang="en-US" sz="1200" dirty="0">
              <a:solidFill>
                <a:schemeClr val="tx1"/>
              </a:solidFill>
            </a:endParaRPr>
          </a:p>
        </p:txBody>
      </p:sp>
      <p:cxnSp>
        <p:nvCxnSpPr>
          <p:cNvPr id="22532" name="直線矢印コネクタ 22531"/>
          <p:cNvCxnSpPr/>
          <p:nvPr/>
        </p:nvCxnSpPr>
        <p:spPr>
          <a:xfrm flipH="1">
            <a:off x="7436587" y="2592043"/>
            <a:ext cx="6396" cy="2723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8265718" y="2655995"/>
            <a:ext cx="0" cy="234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21" idx="2"/>
          </p:cNvCxnSpPr>
          <p:nvPr/>
        </p:nvCxnSpPr>
        <p:spPr>
          <a:xfrm flipH="1">
            <a:off x="7436021" y="2057970"/>
            <a:ext cx="566" cy="25735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角丸四角形 109"/>
          <p:cNvSpPr/>
          <p:nvPr/>
        </p:nvSpPr>
        <p:spPr>
          <a:xfrm>
            <a:off x="6610122" y="1954839"/>
            <a:ext cx="1020327" cy="366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dirty="0">
                <a:solidFill>
                  <a:schemeClr val="tx1"/>
                </a:solidFill>
              </a:rPr>
              <a:t>連携</a:t>
            </a:r>
          </a:p>
        </p:txBody>
      </p:sp>
      <p:sp>
        <p:nvSpPr>
          <p:cNvPr id="122" name="角丸四角形 30"/>
          <p:cNvSpPr>
            <a:spLocks noChangeArrowheads="1"/>
          </p:cNvSpPr>
          <p:nvPr/>
        </p:nvSpPr>
        <p:spPr bwMode="auto">
          <a:xfrm>
            <a:off x="485834" y="4246261"/>
            <a:ext cx="8814164" cy="426938"/>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（２）分譲マンションの管理の適正化</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23" name="正方形/長方形 122"/>
          <p:cNvSpPr/>
          <p:nvPr/>
        </p:nvSpPr>
        <p:spPr>
          <a:xfrm>
            <a:off x="504980" y="4734714"/>
            <a:ext cx="8574981" cy="2213939"/>
          </a:xfrm>
          <a:prstGeom prst="rect">
            <a:avLst/>
          </a:prstGeom>
        </p:spPr>
        <p:txBody>
          <a:bodyPr wrap="square">
            <a:spAutoFit/>
          </a:bodyPr>
          <a:lstStyle/>
          <a:p>
            <a:pPr algn="l">
              <a:lnSpc>
                <a:spcPct val="105000"/>
              </a:lnSpc>
              <a:spcBef>
                <a:spcPct val="40000"/>
              </a:spcBef>
              <a:buClr>
                <a:schemeClr val="accent1"/>
              </a:buClr>
              <a:buFont typeface="Wingdings" pitchFamily="2" charset="2"/>
              <a:buNone/>
            </a:pPr>
            <a:r>
              <a:rPr kumimoji="1" lang="ja-JP" altLang="en-US" sz="1400" b="1" dirty="0"/>
              <a:t> </a:t>
            </a:r>
            <a:r>
              <a:rPr kumimoji="1" lang="ja-JP" altLang="en-US" sz="1400" b="1" dirty="0">
                <a:solidFill>
                  <a:schemeClr val="bg1">
                    <a:lumMod val="65000"/>
                  </a:schemeClr>
                </a:solidFill>
              </a:rPr>
              <a:t>●</a:t>
            </a:r>
            <a:r>
              <a:rPr kumimoji="1" lang="ja-JP" altLang="en-US" sz="1400" b="1" dirty="0"/>
              <a:t> 大阪府分譲マンション管理・</a:t>
            </a:r>
            <a:r>
              <a:rPr kumimoji="1" lang="ja-JP" altLang="en-US" sz="1400" b="1" dirty="0" smtClean="0"/>
              <a:t>建替えサポートシステム</a:t>
            </a:r>
            <a:r>
              <a:rPr kumimoji="1" lang="ja-JP" altLang="en-US" sz="1400" b="1" dirty="0"/>
              <a:t>推進協</a:t>
            </a:r>
            <a:r>
              <a:rPr kumimoji="1" lang="ja-JP" altLang="en-US" sz="1400" b="1" dirty="0" smtClean="0"/>
              <a:t>議会</a:t>
            </a:r>
            <a:endParaRPr kumimoji="1" lang="ja-JP" altLang="en-US" sz="1400" b="1" dirty="0"/>
          </a:p>
          <a:p>
            <a:pPr algn="just">
              <a:lnSpc>
                <a:spcPct val="105000"/>
              </a:lnSpc>
              <a:spcBef>
                <a:spcPct val="15000"/>
              </a:spcBef>
              <a:buClr>
                <a:schemeClr val="accent1"/>
              </a:buClr>
              <a:buFont typeface="Wingdings" pitchFamily="2" charset="2"/>
              <a:buNone/>
            </a:pPr>
            <a:r>
              <a:rPr kumimoji="1" lang="ja-JP" altLang="en-US" sz="1400" dirty="0">
                <a:ea typeface="ＭＳ Ｐ明朝" pitchFamily="18" charset="-128"/>
              </a:rPr>
              <a:t>　</a:t>
            </a:r>
            <a:r>
              <a:rPr kumimoji="1" lang="ja-JP" altLang="en-US" sz="1400" dirty="0" smtClean="0">
                <a:ea typeface="ＭＳ Ｐ明朝" pitchFamily="18" charset="-128"/>
              </a:rPr>
              <a:t>「</a:t>
            </a:r>
            <a:r>
              <a:rPr kumimoji="1" lang="ja-JP" altLang="en-US" sz="1400" dirty="0">
                <a:ea typeface="ＭＳ Ｐ明朝" pitchFamily="18" charset="-128"/>
              </a:rPr>
              <a:t>大阪府分譲マンション管理・建替えサポートシステム推進協議会」の構成団体として、専門アドバイザーの派遣、セミナー開催等の分譲マンション管理組合の活動を支援します</a:t>
            </a:r>
            <a:r>
              <a:rPr kumimoji="1" lang="ja-JP" altLang="en-US" sz="1400" dirty="0" smtClean="0">
                <a:ea typeface="ＭＳ Ｐ明朝" pitchFamily="18" charset="-128"/>
              </a:rPr>
              <a:t>。</a:t>
            </a:r>
            <a:endParaRPr kumimoji="1" lang="en-US" altLang="ja-JP" sz="1400" dirty="0" smtClean="0">
              <a:ea typeface="ＭＳ Ｐ明朝" pitchFamily="18" charset="-128"/>
            </a:endParaRPr>
          </a:p>
          <a:p>
            <a:pPr algn="just">
              <a:lnSpc>
                <a:spcPts val="500"/>
              </a:lnSpc>
              <a:spcBef>
                <a:spcPct val="15000"/>
              </a:spcBef>
              <a:buClr>
                <a:schemeClr val="accent1"/>
              </a:buClr>
              <a:buFont typeface="Wingdings" pitchFamily="2" charset="2"/>
              <a:buNone/>
            </a:pPr>
            <a:endParaRPr kumimoji="1" lang="en-US" altLang="ja-JP" sz="1400" dirty="0" smtClean="0">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b="1" dirty="0"/>
              <a:t> </a:t>
            </a:r>
            <a:r>
              <a:rPr kumimoji="1" lang="ja-JP" altLang="en-US" sz="1400" b="1" dirty="0">
                <a:solidFill>
                  <a:schemeClr val="bg1">
                    <a:lumMod val="65000"/>
                  </a:schemeClr>
                </a:solidFill>
              </a:rPr>
              <a:t>●</a:t>
            </a:r>
            <a:r>
              <a:rPr kumimoji="1" lang="ja-JP" altLang="en-US" sz="1400" b="1" dirty="0"/>
              <a:t> </a:t>
            </a:r>
            <a:r>
              <a:rPr kumimoji="1" lang="ja-JP" altLang="en-US" sz="1400" b="1" dirty="0" smtClean="0"/>
              <a:t>分譲マンション管理適正化に向けた支援業務</a:t>
            </a:r>
            <a:endParaRPr kumimoji="1" lang="en-US" altLang="ja-JP" sz="1400" b="1" dirty="0" smtClean="0"/>
          </a:p>
          <a:p>
            <a:pPr algn="just">
              <a:lnSpc>
                <a:spcPct val="105000"/>
              </a:lnSpc>
              <a:spcBef>
                <a:spcPct val="15000"/>
              </a:spcBef>
              <a:buClr>
                <a:schemeClr val="accent1"/>
              </a:buClr>
            </a:pPr>
            <a:r>
              <a:rPr kumimoji="1" lang="ja-JP" altLang="en-US" sz="1400" dirty="0" smtClean="0">
                <a:solidFill>
                  <a:schemeClr val="tx1"/>
                </a:solidFill>
                <a:ea typeface="ＭＳ Ｐ明朝" pitchFamily="18" charset="-128"/>
              </a:rPr>
              <a:t>　高経年化、世帯主の高齢化が進む分譲マンションの管理適正化に向け、施策の実施主体である市（市域）・大阪府（町村域）</a:t>
            </a:r>
            <a:r>
              <a:rPr kumimoji="1" lang="ja-JP" altLang="en-US" sz="1400" dirty="0">
                <a:solidFill>
                  <a:schemeClr val="tx1"/>
                </a:solidFill>
                <a:ea typeface="ＭＳ Ｐ明朝" pitchFamily="18" charset="-128"/>
              </a:rPr>
              <a:t>を</a:t>
            </a:r>
            <a:r>
              <a:rPr kumimoji="1" lang="ja-JP" altLang="en-US" sz="1400" dirty="0" smtClean="0">
                <a:solidFill>
                  <a:schemeClr val="tx1"/>
                </a:solidFill>
                <a:ea typeface="ＭＳ Ｐ明朝" pitchFamily="18" charset="-128"/>
              </a:rPr>
              <a:t>通じた支援</a:t>
            </a:r>
            <a:r>
              <a:rPr kumimoji="1" lang="ja-JP" altLang="en-US" sz="1400" dirty="0">
                <a:solidFill>
                  <a:schemeClr val="tx1"/>
                </a:solidFill>
                <a:ea typeface="ＭＳ Ｐ明朝" pitchFamily="18" charset="-128"/>
              </a:rPr>
              <a:t>を</a:t>
            </a:r>
            <a:r>
              <a:rPr kumimoji="1" lang="ja-JP" altLang="en-US" sz="1400" dirty="0" smtClean="0">
                <a:solidFill>
                  <a:schemeClr val="tx1"/>
                </a:solidFill>
                <a:ea typeface="ＭＳ Ｐ明朝" pitchFamily="18" charset="-128"/>
              </a:rPr>
              <a:t>行います</a:t>
            </a:r>
            <a:r>
              <a:rPr kumimoji="1" lang="ja-JP" altLang="en-US" sz="1400" dirty="0">
                <a:solidFill>
                  <a:schemeClr val="tx1"/>
                </a:solidFill>
                <a:ea typeface="ＭＳ Ｐ明朝" pitchFamily="18" charset="-128"/>
              </a:rPr>
              <a:t>。</a:t>
            </a:r>
          </a:p>
          <a:p>
            <a:pPr algn="just">
              <a:lnSpc>
                <a:spcPct val="105000"/>
              </a:lnSpc>
              <a:spcBef>
                <a:spcPct val="15000"/>
              </a:spcBef>
              <a:buClr>
                <a:schemeClr val="accent1"/>
              </a:buClr>
            </a:pPr>
            <a:r>
              <a:rPr kumimoji="1" lang="ja-JP" altLang="en-US" sz="1400" dirty="0">
                <a:solidFill>
                  <a:schemeClr val="tx1"/>
                </a:solidFill>
                <a:ea typeface="ＭＳ Ｐ明朝" pitchFamily="18" charset="-128"/>
              </a:rPr>
              <a:t>・</a:t>
            </a:r>
            <a:r>
              <a:rPr kumimoji="1" lang="ja-JP" altLang="en-US" sz="1400" dirty="0" smtClean="0">
                <a:solidFill>
                  <a:schemeClr val="tx1"/>
                </a:solidFill>
                <a:ea typeface="ＭＳ Ｐ明朝" pitchFamily="18" charset="-128"/>
              </a:rPr>
              <a:t>マンション管理適正化法に基づく管理計画認定マンションの修繕に関する企画又は実施の調整に関する業務</a:t>
            </a:r>
            <a:endParaRPr kumimoji="1" lang="en-US" altLang="ja-JP" sz="1400" dirty="0" smtClean="0">
              <a:solidFill>
                <a:schemeClr val="tx1"/>
              </a:solidFill>
              <a:ea typeface="ＭＳ Ｐ明朝" pitchFamily="18" charset="-128"/>
            </a:endParaRPr>
          </a:p>
          <a:p>
            <a:pPr algn="just">
              <a:lnSpc>
                <a:spcPct val="105000"/>
              </a:lnSpc>
              <a:spcBef>
                <a:spcPct val="15000"/>
              </a:spcBef>
              <a:buClr>
                <a:schemeClr val="accent1"/>
              </a:buClr>
            </a:pPr>
            <a:r>
              <a:rPr kumimoji="1" lang="ja-JP" altLang="en-US" sz="1400" dirty="0" smtClean="0">
                <a:solidFill>
                  <a:schemeClr val="tx1"/>
                </a:solidFill>
                <a:ea typeface="ＭＳ Ｐ明朝" pitchFamily="18" charset="-128"/>
              </a:rPr>
              <a:t>・分譲マンションの建替工事期間の仮住居としての公社賃貸住宅の活用</a:t>
            </a:r>
            <a:endParaRPr kumimoji="1" lang="en-US" altLang="ja-JP" sz="1400" dirty="0" smtClean="0">
              <a:solidFill>
                <a:schemeClr val="tx1"/>
              </a:solidFill>
              <a:ea typeface="ＭＳ Ｐ明朝" pitchFamily="18" charset="-128"/>
            </a:endParaRPr>
          </a:p>
        </p:txBody>
      </p:sp>
      <p:cxnSp>
        <p:nvCxnSpPr>
          <p:cNvPr id="27" name="直線矢印コネクタ 26"/>
          <p:cNvCxnSpPr>
            <a:stCxn id="18" idx="2"/>
          </p:cNvCxnSpPr>
          <p:nvPr/>
        </p:nvCxnSpPr>
        <p:spPr>
          <a:xfrm flipH="1">
            <a:off x="8258189" y="2221693"/>
            <a:ext cx="336620" cy="16807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0" idx="2"/>
          </p:cNvCxnSpPr>
          <p:nvPr/>
        </p:nvCxnSpPr>
        <p:spPr>
          <a:xfrm>
            <a:off x="6285909" y="2240360"/>
            <a:ext cx="448705" cy="19983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endCxn id="21" idx="1"/>
          </p:cNvCxnSpPr>
          <p:nvPr/>
        </p:nvCxnSpPr>
        <p:spPr>
          <a:xfrm>
            <a:off x="6784043" y="1881087"/>
            <a:ext cx="283527" cy="169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7774052" y="1939023"/>
            <a:ext cx="331358" cy="169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88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p:cNvSpPr>
            <a:spLocks noGrp="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E059DFAD-A3C6-49BA-9DD7-DB499DA43B47}" type="slidenum">
              <a:rPr lang="en-US" altLang="ja-JP" sz="1700" smtClean="0"/>
              <a:pPr algn="r"/>
              <a:t>18</a:t>
            </a:fld>
            <a:endParaRPr lang="en-US" altLang="ja-JP" sz="1700" dirty="0" smtClean="0"/>
          </a:p>
        </p:txBody>
      </p:sp>
      <p:sp>
        <p:nvSpPr>
          <p:cNvPr id="4" name="角丸四角形 30"/>
          <p:cNvSpPr>
            <a:spLocks noChangeArrowheads="1"/>
          </p:cNvSpPr>
          <p:nvPr/>
        </p:nvSpPr>
        <p:spPr bwMode="auto">
          <a:xfrm>
            <a:off x="538046" y="931340"/>
            <a:ext cx="8678854" cy="426938"/>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（３）住情報</a:t>
            </a:r>
            <a:r>
              <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の</a:t>
            </a: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提供や住宅市場の環境整備</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22533" name="Text Box 46"/>
          <p:cNvSpPr txBox="1">
            <a:spLocks noChangeArrowheads="1"/>
          </p:cNvSpPr>
          <p:nvPr/>
        </p:nvSpPr>
        <p:spPr bwMode="auto">
          <a:xfrm>
            <a:off x="538046" y="1528520"/>
            <a:ext cx="6332806" cy="215608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53994"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chemeClr val="accent1"/>
              </a:buClr>
              <a:buFont typeface="Wingdings" pitchFamily="2" charset="2"/>
              <a:buNone/>
            </a:pPr>
            <a:r>
              <a:rPr kumimoji="1" lang="ja-JP" altLang="en-US" sz="1400" dirty="0" smtClean="0">
                <a:solidFill>
                  <a:schemeClr val="bg1">
                    <a:lumMod val="65000"/>
                  </a:schemeClr>
                </a:solidFill>
                <a:ea typeface="ＭＳ Ｐ明朝" pitchFamily="18" charset="-128"/>
              </a:rPr>
              <a:t>●</a:t>
            </a:r>
            <a:r>
              <a:rPr kumimoji="1" lang="ja-JP" altLang="en-US" sz="1400" dirty="0" smtClean="0">
                <a:solidFill>
                  <a:schemeClr val="tx1"/>
                </a:solidFill>
                <a:ea typeface="ＭＳ Ｐ明朝" pitchFamily="18" charset="-128"/>
              </a:rPr>
              <a:t> </a:t>
            </a:r>
            <a:r>
              <a:rPr kumimoji="1" lang="ja-JP" altLang="en-US" sz="1400" b="1" dirty="0" smtClean="0">
                <a:solidFill>
                  <a:schemeClr val="tx1"/>
                </a:solidFill>
                <a:latin typeface="ＭＳ Ｐゴシック" pitchFamily="50" charset="-128"/>
              </a:rPr>
              <a:t>住情報の</a:t>
            </a:r>
            <a:r>
              <a:rPr kumimoji="1" lang="ja-JP" altLang="en-US" sz="1400" b="1" dirty="0">
                <a:solidFill>
                  <a:schemeClr val="tx1"/>
                </a:solidFill>
                <a:latin typeface="ＭＳ Ｐゴシック" pitchFamily="50" charset="-128"/>
              </a:rPr>
              <a:t>提供</a:t>
            </a:r>
            <a:endParaRPr kumimoji="1" lang="ja-JP" altLang="en-US" sz="1400" b="1" dirty="0">
              <a:solidFill>
                <a:schemeClr val="tx1"/>
              </a:solidFill>
              <a:latin typeface="HGｺﾞｼｯｸM" panose="020B0609000000000000" pitchFamily="49" charset="-128"/>
              <a:ea typeface="HGｺﾞｼｯｸM" panose="020B0609000000000000" pitchFamily="49" charset="-128"/>
            </a:endParaRPr>
          </a:p>
          <a:p>
            <a:pPr algn="just">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　現在</a:t>
            </a:r>
            <a:r>
              <a:rPr kumimoji="1" lang="ja-JP" altLang="en-US" sz="1400" dirty="0">
                <a:solidFill>
                  <a:schemeClr val="tx1"/>
                </a:solidFill>
                <a:latin typeface="ＭＳ Ｐ明朝" pitchFamily="18" charset="-128"/>
                <a:ea typeface="ＭＳ Ｐ明朝" pitchFamily="18" charset="-128"/>
              </a:rPr>
              <a:t>の住まい手や将来の住まい手となる子ども</a:t>
            </a:r>
            <a:r>
              <a:rPr kumimoji="1" lang="ja-JP" altLang="en-US" sz="1400" dirty="0" smtClean="0">
                <a:solidFill>
                  <a:schemeClr val="tx1"/>
                </a:solidFill>
                <a:latin typeface="ＭＳ Ｐ明朝" pitchFamily="18" charset="-128"/>
                <a:ea typeface="ＭＳ Ｐ明朝" pitchFamily="18" charset="-128"/>
              </a:rPr>
              <a:t>などが</a:t>
            </a:r>
            <a:r>
              <a:rPr kumimoji="1" lang="ja-JP" altLang="en-US" sz="1400" dirty="0">
                <a:solidFill>
                  <a:schemeClr val="tx1"/>
                </a:solidFill>
                <a:latin typeface="ＭＳ Ｐ明朝" pitchFamily="18" charset="-128"/>
                <a:ea typeface="ＭＳ Ｐ明朝" pitchFamily="18" charset="-128"/>
              </a:rPr>
              <a:t>自ら</a:t>
            </a:r>
            <a:r>
              <a:rPr kumimoji="1" lang="ja-JP" altLang="en-US" sz="1400" dirty="0" smtClean="0">
                <a:solidFill>
                  <a:schemeClr val="tx1"/>
                </a:solidFill>
                <a:latin typeface="ＭＳ Ｐ明朝" pitchFamily="18" charset="-128"/>
                <a:ea typeface="ＭＳ Ｐ明朝" pitchFamily="18" charset="-128"/>
              </a:rPr>
              <a:t>住まいやまちに対する</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関心</a:t>
            </a:r>
            <a:r>
              <a:rPr kumimoji="1" lang="ja-JP" altLang="en-US" sz="1400" dirty="0">
                <a:solidFill>
                  <a:schemeClr val="tx1"/>
                </a:solidFill>
                <a:latin typeface="ＭＳ Ｐ明朝" pitchFamily="18" charset="-128"/>
                <a:ea typeface="ＭＳ Ｐ明朝" pitchFamily="18" charset="-128"/>
              </a:rPr>
              <a:t>と理解を深め</a:t>
            </a:r>
            <a:r>
              <a:rPr kumimoji="1" lang="ja-JP" altLang="en-US" sz="1400" dirty="0" smtClean="0">
                <a:solidFill>
                  <a:schemeClr val="tx1"/>
                </a:solidFill>
                <a:latin typeface="ＭＳ Ｐ明朝" pitchFamily="18" charset="-128"/>
                <a:ea typeface="ＭＳ Ｐ明朝" pitchFamily="18" charset="-128"/>
              </a:rPr>
              <a:t>、住まい・まちづくりの担い手として主体的に取り組み、多世代が</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安心</a:t>
            </a:r>
            <a:r>
              <a:rPr kumimoji="1" lang="ja-JP" altLang="en-US" sz="1400" dirty="0">
                <a:solidFill>
                  <a:schemeClr val="tx1"/>
                </a:solidFill>
                <a:latin typeface="ＭＳ Ｐ明朝" pitchFamily="18" charset="-128"/>
                <a:ea typeface="ＭＳ Ｐ明朝" pitchFamily="18" charset="-128"/>
              </a:rPr>
              <a:t>・快適に</a:t>
            </a:r>
            <a:r>
              <a:rPr kumimoji="1" lang="ja-JP" altLang="en-US" sz="1400" dirty="0" smtClean="0">
                <a:solidFill>
                  <a:schemeClr val="tx1"/>
                </a:solidFill>
                <a:latin typeface="ＭＳ Ｐ明朝" pitchFamily="18" charset="-128"/>
                <a:ea typeface="ＭＳ Ｐ明朝" pitchFamily="18" charset="-128"/>
              </a:rPr>
              <a:t>暮らせるよう住情報の発信と学習機会の提供を行います。</a:t>
            </a:r>
            <a:endParaRPr kumimoji="1" lang="en-US" altLang="ja-JP" sz="1400" dirty="0" smtClean="0">
              <a:solidFill>
                <a:schemeClr val="tx1"/>
              </a:solidFill>
              <a:latin typeface="ＭＳ Ｐ明朝" pitchFamily="18" charset="-128"/>
              <a:ea typeface="ＭＳ Ｐ明朝" pitchFamily="18" charset="-128"/>
            </a:endParaRPr>
          </a:p>
          <a:p>
            <a:pPr algn="just">
              <a:lnSpc>
                <a:spcPts val="600"/>
              </a:lnSpc>
              <a:spcBef>
                <a:spcPct val="15000"/>
              </a:spcBef>
              <a:buClr>
                <a:schemeClr val="accent1"/>
              </a:buClr>
            </a:pP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・高経年団地を舞台とした住文化</a:t>
            </a:r>
            <a:endParaRPr kumimoji="1"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a:solidFill>
                  <a:schemeClr val="tx1"/>
                </a:solidFill>
                <a:latin typeface="ＭＳ Ｐ明朝" pitchFamily="18" charset="-128"/>
                <a:ea typeface="ＭＳ Ｐ明朝" pitchFamily="18" charset="-128"/>
              </a:rPr>
              <a:t>・行政による住宅</a:t>
            </a:r>
            <a:r>
              <a:rPr kumimoji="1" lang="ja-JP" altLang="en-US" sz="1400">
                <a:solidFill>
                  <a:schemeClr val="tx1"/>
                </a:solidFill>
                <a:latin typeface="ＭＳ Ｐ明朝" pitchFamily="18" charset="-128"/>
                <a:ea typeface="ＭＳ Ｐ明朝" pitchFamily="18" charset="-128"/>
              </a:rPr>
              <a:t>統計</a:t>
            </a:r>
            <a:r>
              <a:rPr kumimoji="1" lang="ja-JP" altLang="en-US" sz="1400" smtClean="0">
                <a:solidFill>
                  <a:schemeClr val="tx1"/>
                </a:solidFill>
                <a:latin typeface="ＭＳ Ｐ明朝" pitchFamily="18" charset="-128"/>
                <a:ea typeface="ＭＳ Ｐ明朝" pitchFamily="18" charset="-128"/>
              </a:rPr>
              <a:t>調査結果</a:t>
            </a:r>
            <a:endParaRPr kumimoji="1" lang="en-US" altLang="ja-JP" sz="1400" dirty="0">
              <a:solidFill>
                <a:schemeClr val="tx1"/>
              </a:solidFill>
              <a:latin typeface="ＭＳ Ｐ明朝" pitchFamily="18" charset="-128"/>
              <a:ea typeface="ＭＳ Ｐ明朝" pitchFamily="18" charset="-128"/>
            </a:endParaRPr>
          </a:p>
          <a:p>
            <a:pPr algn="just">
              <a:lnSpc>
                <a:spcPct val="105000"/>
              </a:lnSpc>
              <a:spcBef>
                <a:spcPct val="15000"/>
              </a:spcBef>
              <a:buClr>
                <a:schemeClr val="accent1"/>
              </a:buClr>
            </a:pPr>
            <a:r>
              <a:rPr kumimoji="1" lang="ja-JP" altLang="en-US" sz="1400" dirty="0">
                <a:solidFill>
                  <a:schemeClr val="tx1"/>
                </a:solidFill>
                <a:latin typeface="ＭＳ Ｐ明朝" pitchFamily="18" charset="-128"/>
                <a:ea typeface="ＭＳ Ｐ明朝" pitchFamily="18" charset="-128"/>
              </a:rPr>
              <a:t>・住まいの</a:t>
            </a:r>
            <a:r>
              <a:rPr kumimoji="1" lang="ja-JP" altLang="en-US" sz="1400" dirty="0" smtClean="0">
                <a:solidFill>
                  <a:schemeClr val="tx1"/>
                </a:solidFill>
                <a:latin typeface="ＭＳ Ｐ明朝" pitchFamily="18" charset="-128"/>
                <a:ea typeface="ＭＳ Ｐ明朝" pitchFamily="18" charset="-128"/>
              </a:rPr>
              <a:t>知識（</a:t>
            </a:r>
            <a:r>
              <a:rPr kumimoji="1" lang="en-US" altLang="ja-JP" sz="1400" dirty="0" smtClean="0">
                <a:solidFill>
                  <a:schemeClr val="tx1"/>
                </a:solidFill>
                <a:latin typeface="ＭＳ Ｐ明朝" pitchFamily="18" charset="-128"/>
                <a:ea typeface="ＭＳ Ｐ明朝" pitchFamily="18" charset="-128"/>
              </a:rPr>
              <a:t>DIY</a:t>
            </a:r>
            <a:r>
              <a:rPr kumimoji="1" lang="ja-JP" altLang="en-US" sz="1400" dirty="0" smtClean="0">
                <a:solidFill>
                  <a:schemeClr val="tx1"/>
                </a:solidFill>
                <a:latin typeface="ＭＳ Ｐ明朝" pitchFamily="18" charset="-128"/>
                <a:ea typeface="ＭＳ Ｐ明朝" pitchFamily="18" charset="-128"/>
              </a:rPr>
              <a:t>作業や設備メンテナンスの方法、住宅性能表示制度など</a:t>
            </a:r>
            <a:r>
              <a:rPr kumimoji="1" lang="ja-JP" altLang="en-US" sz="1400" dirty="0">
                <a:solidFill>
                  <a:schemeClr val="tx1"/>
                </a:solidFill>
                <a:latin typeface="ＭＳ Ｐ明朝" pitchFamily="18" charset="-128"/>
                <a:ea typeface="ＭＳ Ｐ明朝" pitchFamily="18" charset="-128"/>
              </a:rPr>
              <a:t>）</a:t>
            </a:r>
            <a:endParaRPr kumimoji="1" lang="en-US" altLang="ja-JP" sz="1400" dirty="0" smtClean="0">
              <a:solidFill>
                <a:schemeClr val="tx1"/>
              </a:solidFill>
              <a:latin typeface="ＭＳ Ｐ明朝" pitchFamily="18" charset="-128"/>
              <a:ea typeface="ＭＳ Ｐ明朝" pitchFamily="18" charset="-128"/>
            </a:endParaRPr>
          </a:p>
        </p:txBody>
      </p:sp>
      <p:sp>
        <p:nvSpPr>
          <p:cNvPr id="6"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solidFill>
                  <a:schemeClr val="tx1"/>
                </a:solidFill>
                <a:latin typeface="ＭＳ Ｐゴシック" pitchFamily="50" charset="-128"/>
                <a:ea typeface="ＭＳ Ｐゴシック" pitchFamily="50" charset="-128"/>
              </a:rPr>
              <a:t>　</a:t>
            </a:r>
            <a:r>
              <a:rPr lang="en-US" altLang="ja-JP" sz="2200" kern="0" dirty="0">
                <a:solidFill>
                  <a:schemeClr val="tx1"/>
                </a:solidFill>
                <a:latin typeface="メイリオ" panose="020B0604030504040204" pitchFamily="50" charset="-128"/>
                <a:ea typeface="メイリオ" panose="020B0604030504040204" pitchFamily="50" charset="-128"/>
              </a:rPr>
              <a:t>2</a:t>
            </a:r>
            <a:r>
              <a:rPr lang="ja-JP" altLang="en-US" sz="2200" kern="0" dirty="0" err="1" smtClean="0">
                <a:solidFill>
                  <a:schemeClr val="tx1"/>
                </a:solidFill>
                <a:latin typeface="メイリオ" panose="020B0604030504040204" pitchFamily="50" charset="-128"/>
                <a:ea typeface="メイリオ" panose="020B0604030504040204" pitchFamily="50" charset="-128"/>
              </a:rPr>
              <a:t>．</a:t>
            </a:r>
            <a:r>
              <a:rPr lang="ja-JP" altLang="en-US" sz="2200" kern="0" dirty="0" smtClean="0">
                <a:solidFill>
                  <a:schemeClr val="tx1"/>
                </a:solidFill>
                <a:latin typeface="メイリオ" panose="020B0604030504040204" pitchFamily="50" charset="-128"/>
                <a:ea typeface="メイリオ" panose="020B0604030504040204" pitchFamily="50" charset="-128"/>
              </a:rPr>
              <a:t>公的機関として信用力を活かした住宅・まちづくり施策の推進</a:t>
            </a:r>
            <a:endParaRPr lang="ja-JP" altLang="en-US" sz="2200" kern="0" dirty="0">
              <a:solidFill>
                <a:schemeClr val="tx1"/>
              </a:solidFill>
              <a:latin typeface="メイリオ" panose="020B0604030504040204" pitchFamily="50" charset="-128"/>
              <a:ea typeface="メイリオ" panose="020B0604030504040204" pitchFamily="50" charset="-128"/>
            </a:endParaRPr>
          </a:p>
        </p:txBody>
      </p:sp>
      <p:sp>
        <p:nvSpPr>
          <p:cNvPr id="8"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1" name="Text Box 46"/>
          <p:cNvSpPr txBox="1">
            <a:spLocks noChangeArrowheads="1"/>
          </p:cNvSpPr>
          <p:nvPr/>
        </p:nvSpPr>
        <p:spPr bwMode="auto">
          <a:xfrm>
            <a:off x="531331" y="3878921"/>
            <a:ext cx="8685569" cy="95958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53994"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15000"/>
              </a:spcBef>
              <a:buClr>
                <a:schemeClr val="accent1"/>
              </a:buClr>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住宅</a:t>
            </a:r>
            <a:r>
              <a:rPr kumimoji="1" lang="ja-JP" altLang="en-US" sz="1400" b="1" dirty="0">
                <a:solidFill>
                  <a:schemeClr val="tx1"/>
                </a:solidFill>
                <a:latin typeface="ＭＳ Ｐゴシック" panose="020B0600070205080204" pitchFamily="50" charset="-128"/>
              </a:rPr>
              <a:t>市場の</a:t>
            </a:r>
            <a:r>
              <a:rPr kumimoji="1" lang="ja-JP" altLang="en-US" sz="1400" b="1" dirty="0" smtClean="0">
                <a:solidFill>
                  <a:schemeClr val="tx1"/>
                </a:solidFill>
                <a:latin typeface="ＭＳ Ｐゴシック" panose="020B0600070205080204" pitchFamily="50" charset="-128"/>
              </a:rPr>
              <a:t>環境整備</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chemeClr val="accent1"/>
              </a:buClr>
            </a:pPr>
            <a:r>
              <a:rPr kumimoji="1" lang="ja-JP" altLang="en-US" sz="1400" dirty="0" smtClean="0">
                <a:solidFill>
                  <a:schemeClr val="tx1"/>
                </a:solidFill>
                <a:ea typeface="ＭＳ Ｐ明朝" pitchFamily="18" charset="-128"/>
              </a:rPr>
              <a:t>　空家の適正管理及び空家対策によるまちづくりの推進の</a:t>
            </a:r>
            <a:r>
              <a:rPr kumimoji="1" lang="ja-JP" altLang="en-US" sz="1400" dirty="0">
                <a:solidFill>
                  <a:schemeClr val="tx1"/>
                </a:solidFill>
                <a:ea typeface="ＭＳ Ｐ明朝" pitchFamily="18" charset="-128"/>
              </a:rPr>
              <a:t>ため、市町村と各地域における課題を共有</a:t>
            </a:r>
            <a:r>
              <a:rPr kumimoji="1" lang="ja-JP" altLang="en-US" sz="1400" dirty="0" smtClean="0">
                <a:solidFill>
                  <a:schemeClr val="tx1"/>
                </a:solidFill>
                <a:ea typeface="ＭＳ Ｐ明朝" pitchFamily="18" charset="-128"/>
              </a:rPr>
              <a:t>し、「</a:t>
            </a:r>
            <a:r>
              <a:rPr kumimoji="1" lang="ja-JP" altLang="en-US" sz="1400" dirty="0">
                <a:solidFill>
                  <a:schemeClr val="tx1"/>
                </a:solidFill>
                <a:ea typeface="ＭＳ Ｐ明朝" pitchFamily="18" charset="-128"/>
              </a:rPr>
              <a:t>大阪</a:t>
            </a:r>
            <a:r>
              <a:rPr kumimoji="1" lang="ja-JP" altLang="en-US" sz="1400" dirty="0" smtClean="0">
                <a:solidFill>
                  <a:schemeClr val="tx1"/>
                </a:solidFill>
                <a:ea typeface="ＭＳ Ｐ明朝" pitchFamily="18" charset="-128"/>
              </a:rPr>
              <a:t>の</a:t>
            </a:r>
            <a:endParaRPr kumimoji="1" lang="en-US" altLang="ja-JP" sz="1400" dirty="0" smtClean="0">
              <a:solidFill>
                <a:schemeClr val="tx1"/>
              </a:solidFill>
              <a:ea typeface="ＭＳ Ｐ明朝" pitchFamily="18" charset="-128"/>
            </a:endParaRPr>
          </a:p>
          <a:p>
            <a:pPr algn="l">
              <a:lnSpc>
                <a:spcPct val="105000"/>
              </a:lnSpc>
              <a:spcBef>
                <a:spcPct val="15000"/>
              </a:spcBef>
              <a:buClr>
                <a:schemeClr val="accent1"/>
              </a:buClr>
            </a:pPr>
            <a:r>
              <a:rPr kumimoji="1" lang="ja-JP" altLang="en-US" sz="1400" dirty="0" smtClean="0">
                <a:solidFill>
                  <a:schemeClr val="tx1"/>
                </a:solidFill>
                <a:ea typeface="ＭＳ Ｐ明朝" pitchFamily="18" charset="-128"/>
              </a:rPr>
              <a:t>住まい</a:t>
            </a:r>
            <a:r>
              <a:rPr kumimoji="1" lang="ja-JP" altLang="en-US" sz="1400" dirty="0">
                <a:solidFill>
                  <a:schemeClr val="tx1"/>
                </a:solidFill>
                <a:ea typeface="ＭＳ Ｐ明朝" pitchFamily="18" charset="-128"/>
              </a:rPr>
              <a:t>活性化</a:t>
            </a:r>
            <a:r>
              <a:rPr kumimoji="1" lang="ja-JP" altLang="en-US" sz="1400" dirty="0" smtClean="0">
                <a:solidFill>
                  <a:schemeClr val="tx1"/>
                </a:solidFill>
                <a:ea typeface="ＭＳ Ｐ明朝" pitchFamily="18" charset="-128"/>
              </a:rPr>
              <a:t>フォーラム</a:t>
            </a:r>
            <a:r>
              <a:rPr kumimoji="1" lang="ja-JP" altLang="en-US" sz="1400" dirty="0">
                <a:solidFill>
                  <a:schemeClr val="tx1"/>
                </a:solidFill>
                <a:ea typeface="ＭＳ Ｐ明朝" pitchFamily="18" charset="-128"/>
              </a:rPr>
              <a:t>」の構成団体として</a:t>
            </a:r>
            <a:r>
              <a:rPr kumimoji="1" lang="ja-JP" altLang="en-US" sz="1400" dirty="0" smtClean="0">
                <a:solidFill>
                  <a:schemeClr val="tx1"/>
                </a:solidFill>
                <a:ea typeface="ＭＳ Ｐ明朝" pitchFamily="18" charset="-128"/>
              </a:rPr>
              <a:t>、既存</a:t>
            </a:r>
            <a:r>
              <a:rPr kumimoji="1" lang="ja-JP" altLang="en-US" sz="1400" dirty="0">
                <a:solidFill>
                  <a:schemeClr val="tx1"/>
                </a:solidFill>
                <a:ea typeface="ＭＳ Ｐ明朝" pitchFamily="18" charset="-128"/>
              </a:rPr>
              <a:t>住宅の</a:t>
            </a:r>
            <a:r>
              <a:rPr kumimoji="1" lang="ja-JP" altLang="en-US" sz="1400" dirty="0" smtClean="0">
                <a:solidFill>
                  <a:schemeClr val="tx1"/>
                </a:solidFill>
                <a:ea typeface="ＭＳ Ｐ明朝" pitchFamily="18" charset="-128"/>
              </a:rPr>
              <a:t>流通やリノベーション市場の活性化</a:t>
            </a:r>
            <a:r>
              <a:rPr kumimoji="1" lang="ja-JP" altLang="en-US" sz="1400" dirty="0">
                <a:solidFill>
                  <a:schemeClr val="tx1"/>
                </a:solidFill>
                <a:ea typeface="ＭＳ Ｐ明朝" pitchFamily="18" charset="-128"/>
              </a:rPr>
              <a:t>等</a:t>
            </a:r>
            <a:r>
              <a:rPr kumimoji="1" lang="ja-JP" altLang="en-US" sz="1400" dirty="0" smtClean="0">
                <a:solidFill>
                  <a:schemeClr val="tx1"/>
                </a:solidFill>
                <a:ea typeface="ＭＳ Ｐ明朝" pitchFamily="18" charset="-128"/>
              </a:rPr>
              <a:t>に取り組みます。</a:t>
            </a:r>
            <a:endParaRPr kumimoji="1" lang="en-US" altLang="ja-JP" sz="1400" dirty="0">
              <a:solidFill>
                <a:schemeClr val="tx1"/>
              </a:solidFill>
              <a:ea typeface="ＭＳ Ｐ明朝" pitchFamily="18" charset="-128"/>
            </a:endParaRPr>
          </a:p>
        </p:txBody>
      </p:sp>
      <p:sp>
        <p:nvSpPr>
          <p:cNvPr id="10" name="テキスト ボックス 2"/>
          <p:cNvSpPr txBox="1">
            <a:spLocks noChangeArrowheads="1"/>
          </p:cNvSpPr>
          <p:nvPr/>
        </p:nvSpPr>
        <p:spPr bwMode="auto">
          <a:xfrm>
            <a:off x="6818646" y="3390879"/>
            <a:ext cx="2493258"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金岡東プレハブ分譲住宅室内（</a:t>
            </a:r>
            <a:r>
              <a:rPr kumimoji="1" lang="en-US" altLang="ja-JP" dirty="0" smtClean="0">
                <a:solidFill>
                  <a:schemeClr val="tx1"/>
                </a:solidFill>
                <a:latin typeface="ＭＳ Ｐゴシック" panose="020B0600070205080204" pitchFamily="50" charset="-128"/>
              </a:rPr>
              <a:t>1967</a:t>
            </a:r>
            <a:r>
              <a:rPr kumimoji="1" lang="ja-JP" altLang="en-US" dirty="0" smtClean="0">
                <a:solidFill>
                  <a:schemeClr val="tx1"/>
                </a:solidFill>
                <a:latin typeface="ＭＳ Ｐゴシック" panose="020B0600070205080204" pitchFamily="50" charset="-128"/>
              </a:rPr>
              <a:t>年）</a:t>
            </a:r>
            <a:endParaRPr kumimoji="1" lang="en-US" altLang="ja-JP" dirty="0">
              <a:solidFill>
                <a:schemeClr val="bg1"/>
              </a:solidFill>
              <a:latin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6705130" y="1696821"/>
            <a:ext cx="2511770" cy="17192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idx="4294967295"/>
          </p:nvPr>
        </p:nvSpPr>
        <p:spPr>
          <a:xfrm>
            <a:off x="97198" y="144066"/>
            <a:ext cx="2301875" cy="642308"/>
          </a:xfrm>
        </p:spPr>
        <p:txBody>
          <a:bodyPr anchor="ctr"/>
          <a:lstStyle/>
          <a:p>
            <a:pPr eaLnBrk="1" hangingPunct="1"/>
            <a:r>
              <a:rPr lang="ja-JP" altLang="en-US" sz="2400" b="1" dirty="0" smtClean="0">
                <a:latin typeface="ＭＳ Ｐゴシック" pitchFamily="50" charset="-128"/>
                <a:ea typeface="ＭＳ Ｐゴシック" pitchFamily="50" charset="-128"/>
              </a:rPr>
              <a:t>　</a:t>
            </a:r>
            <a:r>
              <a:rPr lang="ja-JP" altLang="en-US" sz="2400" b="1" dirty="0" smtClean="0"/>
              <a:t>目　　次</a:t>
            </a:r>
          </a:p>
        </p:txBody>
      </p:sp>
      <p:sp>
        <p:nvSpPr>
          <p:cNvPr id="6147" name="Rectangle 8"/>
          <p:cNvSpPr>
            <a:spLocks noGrp="1" noChangeArrowheads="1"/>
          </p:cNvSpPr>
          <p:nvPr>
            <p:ph type="sldNum" sz="quarter" idx="4294967295"/>
          </p:nvPr>
        </p:nvSpPr>
        <p:spPr>
          <a:xfrm>
            <a:off x="7727950" y="652145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7B4A431C-F727-4589-9F57-C3F52E1DC541}" type="slidenum">
              <a:rPr lang="en-US" altLang="ja-JP" sz="1700" smtClean="0"/>
              <a:pPr algn="r"/>
              <a:t>1</a:t>
            </a:fld>
            <a:endParaRPr lang="en-US" altLang="ja-JP" sz="1700" dirty="0" smtClean="0"/>
          </a:p>
        </p:txBody>
      </p:sp>
      <p:sp>
        <p:nvSpPr>
          <p:cNvPr id="6148" name="Text Box 46"/>
          <p:cNvSpPr txBox="1">
            <a:spLocks noChangeArrowheads="1"/>
          </p:cNvSpPr>
          <p:nvPr/>
        </p:nvSpPr>
        <p:spPr bwMode="auto">
          <a:xfrm>
            <a:off x="574553" y="936154"/>
            <a:ext cx="9071929" cy="6414526"/>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marL="177800" indent="-177800">
              <a:defRPr sz="1000">
                <a:solidFill>
                  <a:srgbClr val="000000"/>
                </a:solidFill>
                <a:latin typeface="Arial" charset="0"/>
                <a:ea typeface="ＭＳ Ｐゴシック" charset="-128"/>
              </a:defRPr>
            </a:lvl1pPr>
            <a:lvl2pPr marL="742950" indent="-285750">
              <a:defRPr sz="1000">
                <a:solidFill>
                  <a:srgbClr val="000000"/>
                </a:solidFill>
                <a:latin typeface="Arial" charset="0"/>
                <a:ea typeface="ＭＳ Ｐゴシック" charset="-128"/>
              </a:defRPr>
            </a:lvl2pPr>
            <a:lvl3pPr marL="1143000" indent="-228600">
              <a:defRPr sz="1000">
                <a:solidFill>
                  <a:srgbClr val="000000"/>
                </a:solidFill>
                <a:latin typeface="Arial" charset="0"/>
                <a:ea typeface="ＭＳ Ｐゴシック" charset="-128"/>
              </a:defRPr>
            </a:lvl3pPr>
            <a:lvl4pPr marL="1600200" indent="-228600">
              <a:defRPr sz="1000">
                <a:solidFill>
                  <a:srgbClr val="000000"/>
                </a:solidFill>
                <a:latin typeface="Arial" charset="0"/>
                <a:ea typeface="ＭＳ Ｐゴシック" charset="-128"/>
              </a:defRPr>
            </a:lvl4pPr>
            <a:lvl5pPr marL="2057400" indent="-228600">
              <a:defRPr sz="1000">
                <a:solidFill>
                  <a:srgbClr val="000000"/>
                </a:solidFill>
                <a:latin typeface="Arial" charset="0"/>
                <a:ea typeface="ＭＳ Ｐゴシック"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charset="-128"/>
              </a:defRPr>
            </a:lvl9pPr>
          </a:lstStyle>
          <a:p>
            <a:pPr marL="0" indent="0" algn="l">
              <a:lnSpc>
                <a:spcPts val="1000"/>
              </a:lnSpc>
              <a:spcBef>
                <a:spcPct val="100000"/>
              </a:spcBef>
              <a:defRPr/>
            </a:pPr>
            <a:r>
              <a:rPr lang="ja-JP" altLang="en-US"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はじめに</a:t>
            </a:r>
            <a:r>
              <a:rPr lang="ja-JP" altLang="en-US" sz="1700" dirty="0" smtClean="0">
                <a:solidFill>
                  <a:schemeClr val="tx1"/>
                </a:solidFill>
                <a:latin typeface="メイリオ" panose="020B0604030504040204" pitchFamily="50" charset="-128"/>
                <a:ea typeface="メイリオ" panose="020B0604030504040204" pitchFamily="50" charset="-128"/>
              </a:rPr>
              <a:t>・・・・・・・・・・・・・・・・・・・・・・・・・・・・・・・・・・・２</a:t>
            </a:r>
            <a:endParaRPr lang="en-US" altLang="ja-JP" sz="1700" dirty="0" smtClean="0">
              <a:solidFill>
                <a:schemeClr val="tx1"/>
              </a:solidFill>
              <a:latin typeface="メイリオ" panose="020B0604030504040204" pitchFamily="50" charset="-128"/>
              <a:ea typeface="メイリオ" panose="020B0604030504040204" pitchFamily="50" charset="-128"/>
            </a:endParaRPr>
          </a:p>
          <a:p>
            <a:pPr marL="0" indent="0" algn="l">
              <a:lnSpc>
                <a:spcPts val="1000"/>
              </a:lnSpc>
              <a:spcBef>
                <a:spcPct val="100000"/>
              </a:spcBef>
              <a:defRPr/>
            </a:pPr>
            <a:r>
              <a:rPr lang="ja-JP" altLang="en-US"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経営理念と将来ビジョン</a:t>
            </a:r>
            <a:r>
              <a:rPr lang="ja-JP" altLang="en-US" sz="1700" dirty="0" smtClean="0">
                <a:solidFill>
                  <a:schemeClr val="tx1"/>
                </a:solidFill>
                <a:latin typeface="メイリオ" panose="020B0604030504040204" pitchFamily="50" charset="-128"/>
                <a:ea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rPr>
              <a:t>・・・・・・・・・・・・・・・・・・・・・・・・・・３</a:t>
            </a:r>
            <a:endParaRPr lang="en-US" altLang="ja-JP" sz="1700" dirty="0" smtClean="0">
              <a:latin typeface="メイリオ" panose="020B0604030504040204" pitchFamily="50" charset="-128"/>
              <a:ea typeface="メイリオ" panose="020B0604030504040204" pitchFamily="50" charset="-128"/>
            </a:endParaRPr>
          </a:p>
          <a:p>
            <a:pPr marL="0" indent="0" algn="l">
              <a:lnSpc>
                <a:spcPts val="1000"/>
              </a:lnSpc>
              <a:spcBef>
                <a:spcPct val="100000"/>
              </a:spcBef>
              <a:defRPr/>
            </a:pPr>
            <a:r>
              <a:rPr lang="ja-JP" altLang="en-US" sz="1700" u="heavy" dirty="0" smtClean="0">
                <a:uFill>
                  <a:solidFill>
                    <a:srgbClr val="00CC00"/>
                  </a:solidFill>
                </a:uFill>
                <a:latin typeface="メイリオ" panose="020B0604030504040204" pitchFamily="50" charset="-128"/>
                <a:ea typeface="メイリオ" panose="020B0604030504040204" pitchFamily="50" charset="-128"/>
              </a:rPr>
              <a:t>経営</a:t>
            </a:r>
            <a:r>
              <a:rPr lang="ja-JP" altLang="en-US" sz="1700" u="heavy" dirty="0">
                <a:uFill>
                  <a:solidFill>
                    <a:srgbClr val="00CC00"/>
                  </a:solidFill>
                </a:uFill>
                <a:latin typeface="メイリオ" panose="020B0604030504040204" pitchFamily="50" charset="-128"/>
                <a:ea typeface="メイリオ" panose="020B0604030504040204" pitchFamily="50" charset="-128"/>
              </a:rPr>
              <a:t>のスタンス・</a:t>
            </a:r>
            <a:r>
              <a:rPr lang="ja-JP" altLang="en-US" sz="1700" u="heavy" dirty="0" smtClean="0">
                <a:uFill>
                  <a:solidFill>
                    <a:srgbClr val="00CC00"/>
                  </a:solidFill>
                </a:uFill>
                <a:latin typeface="メイリオ" panose="020B0604030504040204" pitchFamily="50" charset="-128"/>
                <a:ea typeface="メイリオ" panose="020B0604030504040204" pitchFamily="50" charset="-128"/>
              </a:rPr>
              <a:t>考え方</a:t>
            </a:r>
            <a:r>
              <a:rPr lang="ja-JP" altLang="en-US" sz="1700" dirty="0" smtClean="0">
                <a:uFill>
                  <a:solidFill>
                    <a:srgbClr val="00CC00"/>
                  </a:solidFill>
                </a:uFill>
                <a:latin typeface="メイリオ" panose="020B0604030504040204" pitchFamily="50" charset="-128"/>
                <a:ea typeface="メイリオ" panose="020B0604030504040204" pitchFamily="50" charset="-128"/>
              </a:rPr>
              <a:t>・</a:t>
            </a:r>
            <a:r>
              <a:rPr lang="ja-JP" altLang="en-US" sz="1700" dirty="0">
                <a:uFill>
                  <a:solidFill>
                    <a:srgbClr val="00CC00"/>
                  </a:solidFill>
                </a:uFill>
                <a:latin typeface="メイリオ" panose="020B0604030504040204" pitchFamily="50" charset="-128"/>
                <a:ea typeface="メイリオ" panose="020B0604030504040204" pitchFamily="50" charset="-128"/>
              </a:rPr>
              <a:t>・・・・・・・・・・・・・</a:t>
            </a:r>
            <a:r>
              <a:rPr lang="ja-JP" altLang="en-US" sz="1700" dirty="0" smtClean="0">
                <a:uFill>
                  <a:solidFill>
                    <a:srgbClr val="00CC00"/>
                  </a:solidFill>
                </a:uFill>
                <a:latin typeface="メイリオ" panose="020B0604030504040204" pitchFamily="50" charset="-128"/>
                <a:ea typeface="メイリオ" panose="020B0604030504040204" pitchFamily="50" charset="-128"/>
              </a:rPr>
              <a:t>・・・・・・・・・・・</a:t>
            </a:r>
            <a:r>
              <a:rPr lang="ja-JP" altLang="en-US" sz="1700" dirty="0">
                <a:uFill>
                  <a:solidFill>
                    <a:srgbClr val="00CC00"/>
                  </a:solidFill>
                </a:uFill>
                <a:latin typeface="メイリオ" panose="020B0604030504040204" pitchFamily="50" charset="-128"/>
                <a:ea typeface="メイリオ" panose="020B0604030504040204" pitchFamily="50" charset="-128"/>
              </a:rPr>
              <a:t>・・</a:t>
            </a:r>
            <a:r>
              <a:rPr lang="ja-JP" altLang="en-US" sz="1700" dirty="0" smtClean="0">
                <a:uFill>
                  <a:solidFill>
                    <a:srgbClr val="00CC00"/>
                  </a:solidFill>
                </a:uFill>
                <a:latin typeface="メイリオ" panose="020B0604030504040204" pitchFamily="50" charset="-128"/>
                <a:ea typeface="メイリオ" panose="020B0604030504040204" pitchFamily="50" charset="-128"/>
              </a:rPr>
              <a:t>・４</a:t>
            </a:r>
            <a:endParaRPr lang="ja-JP" altLang="en-US" sz="1700" dirty="0">
              <a:uFill>
                <a:solidFill>
                  <a:srgbClr val="00CC00"/>
                </a:solidFill>
              </a:uFill>
              <a:latin typeface="メイリオ" panose="020B0604030504040204" pitchFamily="50" charset="-128"/>
              <a:ea typeface="メイリオ" panose="020B0604030504040204" pitchFamily="50" charset="-128"/>
            </a:endParaRPr>
          </a:p>
          <a:p>
            <a:pPr marL="0" indent="0" algn="l">
              <a:lnSpc>
                <a:spcPts val="1000"/>
              </a:lnSpc>
              <a:spcBef>
                <a:spcPct val="100000"/>
              </a:spcBef>
              <a:defRPr/>
            </a:pPr>
            <a:r>
              <a:rPr lang="ja-JP" altLang="en-US" sz="1700" u="heavy" dirty="0" smtClean="0">
                <a:uFill>
                  <a:solidFill>
                    <a:srgbClr val="00CC00"/>
                  </a:solidFill>
                </a:uFill>
                <a:latin typeface="メイリオ" panose="020B0604030504040204" pitchFamily="50" charset="-128"/>
                <a:ea typeface="メイリオ" panose="020B0604030504040204" pitchFamily="50" charset="-128"/>
              </a:rPr>
              <a:t>経営の基本方針</a:t>
            </a:r>
            <a:r>
              <a:rPr lang="ja-JP" altLang="en-US" sz="1700" dirty="0" smtClean="0">
                <a:latin typeface="メイリオ" panose="020B0604030504040204" pitchFamily="50" charset="-128"/>
                <a:ea typeface="メイリオ" panose="020B0604030504040204" pitchFamily="50" charset="-128"/>
              </a:rPr>
              <a:t>・・・・・・・・・・・・・・・・・・・・・・・・・・・・・・・・５</a:t>
            </a:r>
            <a:endParaRPr lang="en-US" altLang="ja-JP" sz="1700" dirty="0" smtClean="0">
              <a:latin typeface="メイリオ" panose="020B0604030504040204" pitchFamily="50" charset="-128"/>
              <a:ea typeface="メイリオ" panose="020B0604030504040204" pitchFamily="50" charset="-128"/>
            </a:endParaRPr>
          </a:p>
          <a:p>
            <a:pPr algn="l">
              <a:lnSpc>
                <a:spcPts val="1000"/>
              </a:lnSpc>
              <a:spcBef>
                <a:spcPct val="100000"/>
              </a:spcBef>
              <a:buFont typeface="Wingdings" pitchFamily="2" charset="2"/>
              <a:buNone/>
              <a:defRPr/>
            </a:pPr>
            <a:r>
              <a:rPr lang="ja-JP" altLang="en-US" sz="1700" dirty="0" smtClean="0">
                <a:latin typeface="メイリオ" panose="020B0604030504040204" pitchFamily="50" charset="-128"/>
                <a:ea typeface="メイリオ" panose="020B0604030504040204" pitchFamily="50" charset="-128"/>
              </a:rPr>
              <a:t>　</a:t>
            </a:r>
            <a:r>
              <a:rPr lang="en-US" altLang="ja-JP" sz="1700" u="heavy" dirty="0" smtClean="0">
                <a:uFill>
                  <a:solidFill>
                    <a:srgbClr val="00CC00"/>
                  </a:solidFill>
                </a:uFill>
                <a:latin typeface="メイリオ" panose="020B0604030504040204" pitchFamily="50" charset="-128"/>
                <a:ea typeface="メイリオ" panose="020B0604030504040204" pitchFamily="50" charset="-128"/>
              </a:rPr>
              <a:t>Ⅰ</a:t>
            </a:r>
            <a:r>
              <a:rPr lang="ja-JP" altLang="en-US" sz="1700" u="heavy" dirty="0" smtClean="0">
                <a:uFill>
                  <a:solidFill>
                    <a:srgbClr val="00CC00"/>
                  </a:solidFill>
                </a:uFill>
                <a:latin typeface="メイリオ" panose="020B0604030504040204" pitchFamily="50" charset="-128"/>
                <a:ea typeface="メイリオ" panose="020B0604030504040204" pitchFamily="50" charset="-128"/>
              </a:rPr>
              <a:t>　大阪府</a:t>
            </a:r>
            <a:r>
              <a:rPr lang="ja-JP" altLang="en-US"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の住宅・まちづくり政策</a:t>
            </a:r>
            <a:r>
              <a:rPr lang="ja-JP" altLang="en-US" sz="1700" u="heavy" dirty="0" smtClean="0">
                <a:uFill>
                  <a:solidFill>
                    <a:srgbClr val="00CC00"/>
                  </a:solidFill>
                </a:uFill>
                <a:latin typeface="メイリオ" panose="020B0604030504040204" pitchFamily="50" charset="-128"/>
                <a:ea typeface="メイリオ" panose="020B0604030504040204" pitchFamily="50" charset="-128"/>
              </a:rPr>
              <a:t>への貢献</a:t>
            </a:r>
            <a:r>
              <a:rPr lang="en-US" altLang="ja-JP" sz="1700" u="heavy" dirty="0" smtClean="0">
                <a:uFill>
                  <a:solidFill>
                    <a:srgbClr val="00CC00"/>
                  </a:solidFill>
                </a:uFill>
                <a:latin typeface="メイリオ" panose="020B0604030504040204" pitchFamily="50" charset="-128"/>
                <a:ea typeface="メイリオ" panose="020B0604030504040204" pitchFamily="50" charset="-128"/>
              </a:rPr>
              <a:t> </a:t>
            </a:r>
          </a:p>
          <a:p>
            <a:pPr algn="l">
              <a:lnSpc>
                <a:spcPts val="1000"/>
              </a:lnSpc>
              <a:spcBef>
                <a:spcPct val="100000"/>
              </a:spcBef>
              <a:buFont typeface="Wingdings" pitchFamily="2" charset="2"/>
              <a:buNone/>
              <a:defRPr/>
            </a:pPr>
            <a:r>
              <a:rPr lang="ja-JP" altLang="en-US" sz="1700" dirty="0" smtClean="0">
                <a:latin typeface="メイリオ" panose="020B0604030504040204" pitchFamily="50" charset="-128"/>
                <a:ea typeface="メイリオ" panose="020B0604030504040204" pitchFamily="50" charset="-128"/>
              </a:rPr>
              <a:t>　　１．住宅ストックや民間の力を活かし、社会の変化に応じた暮らし方を提供・・・</a:t>
            </a:r>
            <a:r>
              <a:rPr lang="ja-JP" altLang="en-US" sz="1700" dirty="0">
                <a:latin typeface="メイリオ" panose="020B0604030504040204" pitchFamily="50" charset="-128"/>
                <a:ea typeface="メイリオ" panose="020B0604030504040204" pitchFamily="50" charset="-128"/>
              </a:rPr>
              <a:t>７</a:t>
            </a:r>
            <a:endParaRPr lang="en-US" altLang="ja-JP" sz="1700" dirty="0" smtClean="0">
              <a:latin typeface="メイリオ" panose="020B0604030504040204" pitchFamily="50" charset="-128"/>
              <a:ea typeface="メイリオ" panose="020B0604030504040204" pitchFamily="50" charset="-128"/>
            </a:endParaRPr>
          </a:p>
          <a:p>
            <a:pPr algn="l">
              <a:lnSpc>
                <a:spcPts val="1000"/>
              </a:lnSpc>
              <a:spcBef>
                <a:spcPct val="100000"/>
              </a:spcBef>
              <a:buFont typeface="Wingdings" pitchFamily="2" charset="2"/>
              <a:buNone/>
              <a:defRPr/>
            </a:pPr>
            <a:r>
              <a:rPr lang="ja-JP" altLang="en-US" sz="1700" dirty="0" smtClean="0">
                <a:solidFill>
                  <a:schemeClr val="tx1"/>
                </a:solidFill>
                <a:latin typeface="メイリオ" panose="020B0604030504040204" pitchFamily="50" charset="-128"/>
                <a:ea typeface="メイリオ" panose="020B0604030504040204" pitchFamily="50" charset="-128"/>
              </a:rPr>
              <a:t>　　２</a:t>
            </a:r>
            <a:r>
              <a:rPr lang="ja-JP" altLang="en-US" sz="1700" dirty="0">
                <a:solidFill>
                  <a:schemeClr val="tx1"/>
                </a:solidFill>
                <a:latin typeface="メイリオ" panose="020B0604030504040204" pitchFamily="50" charset="-128"/>
                <a:ea typeface="メイリオ" panose="020B0604030504040204" pitchFamily="50" charset="-128"/>
              </a:rPr>
              <a:t>．公的機関として信用力を活かした住宅・まちづくり施策の</a:t>
            </a:r>
            <a:r>
              <a:rPr lang="ja-JP" altLang="en-US" sz="1700" dirty="0" smtClean="0">
                <a:solidFill>
                  <a:schemeClr val="tx1"/>
                </a:solidFill>
                <a:latin typeface="メイリオ" panose="020B0604030504040204" pitchFamily="50" charset="-128"/>
                <a:ea typeface="メイリオ" panose="020B0604030504040204" pitchFamily="50" charset="-128"/>
              </a:rPr>
              <a:t>推進・・・・・・１７</a:t>
            </a:r>
          </a:p>
          <a:p>
            <a:pPr algn="l">
              <a:lnSpc>
                <a:spcPts val="1000"/>
              </a:lnSpc>
              <a:spcBef>
                <a:spcPct val="100000"/>
              </a:spcBef>
              <a:buFont typeface="Wingdings" pitchFamily="2" charset="2"/>
              <a:buNone/>
              <a:defRPr/>
            </a:pPr>
            <a:r>
              <a:rPr lang="ja-JP" altLang="en-US" sz="1700" dirty="0" smtClean="0">
                <a:solidFill>
                  <a:schemeClr val="tx1"/>
                </a:solidFill>
                <a:latin typeface="メイリオ" panose="020B0604030504040204" pitchFamily="50" charset="-128"/>
                <a:ea typeface="メイリオ" panose="020B0604030504040204" pitchFamily="50" charset="-128"/>
              </a:rPr>
              <a:t>　　３</a:t>
            </a:r>
            <a:r>
              <a:rPr lang="ja-JP" altLang="en-US" sz="1700" dirty="0">
                <a:solidFill>
                  <a:schemeClr val="tx1"/>
                </a:solidFill>
                <a:latin typeface="メイリオ" panose="020B0604030504040204" pitchFamily="50" charset="-128"/>
                <a:ea typeface="メイリオ" panose="020B0604030504040204" pitchFamily="50" charset="-128"/>
              </a:rPr>
              <a:t>．知識と経験を活かした住宅・まちづくり施策の</a:t>
            </a:r>
            <a:r>
              <a:rPr lang="ja-JP" altLang="en-US" sz="1700" dirty="0" smtClean="0">
                <a:solidFill>
                  <a:schemeClr val="tx1"/>
                </a:solidFill>
                <a:latin typeface="メイリオ" panose="020B0604030504040204" pitchFamily="50" charset="-128"/>
                <a:ea typeface="メイリオ" panose="020B0604030504040204" pitchFamily="50" charset="-128"/>
              </a:rPr>
              <a:t>推進・・・・・・・・・・・１９</a:t>
            </a:r>
          </a:p>
          <a:p>
            <a:pPr algn="l">
              <a:lnSpc>
                <a:spcPts val="1000"/>
              </a:lnSpc>
              <a:spcBef>
                <a:spcPct val="100000"/>
              </a:spcBef>
              <a:buFont typeface="Wingdings" pitchFamily="2" charset="2"/>
              <a:buNone/>
              <a:defRPr/>
            </a:pPr>
            <a:r>
              <a:rPr lang="ja-JP" altLang="en-US" sz="1700" dirty="0" smtClean="0">
                <a:solidFill>
                  <a:schemeClr val="tx1"/>
                </a:solidFill>
                <a:latin typeface="メイリオ" panose="020B0604030504040204" pitchFamily="50" charset="-128"/>
                <a:ea typeface="メイリオ" panose="020B0604030504040204" pitchFamily="50" charset="-128"/>
              </a:rPr>
              <a:t>　</a:t>
            </a:r>
            <a:r>
              <a:rPr lang="en-US" altLang="ja-JP"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Ⅱ</a:t>
            </a:r>
            <a:r>
              <a:rPr lang="ja-JP" altLang="en-US"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　自立した経営体の確立に向け、さらなる経営基盤等の強化</a:t>
            </a:r>
            <a:endParaRPr lang="en-US" altLang="ja-JP"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endParaRPr>
          </a:p>
          <a:p>
            <a:pPr algn="l">
              <a:lnSpc>
                <a:spcPts val="1000"/>
              </a:lnSpc>
              <a:spcBef>
                <a:spcPct val="100000"/>
              </a:spcBef>
              <a:buFont typeface="Wingdings" pitchFamily="2" charset="2"/>
              <a:buNone/>
              <a:tabLst>
                <a:tab pos="1524000" algn="l"/>
                <a:tab pos="1698625" algn="l"/>
              </a:tabLst>
              <a:defRPr/>
            </a:pPr>
            <a:r>
              <a:rPr lang="ja-JP" altLang="en-US" sz="1700" dirty="0" smtClean="0">
                <a:solidFill>
                  <a:schemeClr val="tx1"/>
                </a:solidFill>
                <a:latin typeface="メイリオ" panose="020B0604030504040204" pitchFamily="50" charset="-128"/>
                <a:ea typeface="メイリオ" panose="020B0604030504040204" pitchFamily="50" charset="-128"/>
              </a:rPr>
              <a:t>　　１．経営・財務基盤の強化・・・・・・・・・・・・・・・・・・・・・・・・２１</a:t>
            </a:r>
          </a:p>
          <a:p>
            <a:pPr algn="l">
              <a:lnSpc>
                <a:spcPts val="1000"/>
              </a:lnSpc>
              <a:spcBef>
                <a:spcPct val="100000"/>
              </a:spcBef>
              <a:buFont typeface="Wingdings" pitchFamily="2" charset="2"/>
              <a:buNone/>
              <a:defRPr/>
            </a:pPr>
            <a:r>
              <a:rPr lang="ja-JP" altLang="en-US" sz="1700" dirty="0" smtClean="0">
                <a:solidFill>
                  <a:schemeClr val="tx1"/>
                </a:solidFill>
                <a:latin typeface="メイリオ" panose="020B0604030504040204" pitchFamily="50" charset="-128"/>
                <a:ea typeface="メイリオ" panose="020B0604030504040204" pitchFamily="50" charset="-128"/>
              </a:rPr>
              <a:t>　　２．組織体制の強化・人材戦略・・・・・・・・・・・・・・・・・・・・・・２５</a:t>
            </a:r>
            <a:endParaRPr lang="en-US" altLang="ja-JP" sz="1700" dirty="0" smtClean="0">
              <a:solidFill>
                <a:schemeClr val="tx1"/>
              </a:solidFill>
              <a:latin typeface="メイリオ" panose="020B0604030504040204" pitchFamily="50" charset="-128"/>
              <a:ea typeface="メイリオ" panose="020B0604030504040204" pitchFamily="50" charset="-128"/>
            </a:endParaRPr>
          </a:p>
          <a:p>
            <a:pPr algn="l">
              <a:lnSpc>
                <a:spcPts val="1000"/>
              </a:lnSpc>
              <a:spcBef>
                <a:spcPct val="100000"/>
              </a:spcBef>
              <a:defRPr/>
            </a:pPr>
            <a:r>
              <a:rPr lang="ja-JP" altLang="en-US" sz="1700" dirty="0">
                <a:solidFill>
                  <a:schemeClr val="tx1"/>
                </a:solidFill>
                <a:latin typeface="メイリオ" panose="020B0604030504040204" pitchFamily="50" charset="-128"/>
                <a:ea typeface="メイリオ" panose="020B0604030504040204" pitchFamily="50" charset="-128"/>
              </a:rPr>
              <a:t>　</a:t>
            </a:r>
            <a:r>
              <a:rPr lang="ja-JP" altLang="en-US" sz="1700" dirty="0" smtClean="0">
                <a:solidFill>
                  <a:schemeClr val="tx1"/>
                </a:solidFill>
                <a:latin typeface="メイリオ" panose="020B0604030504040204" pitchFamily="50" charset="-128"/>
                <a:ea typeface="メイリオ" panose="020B0604030504040204" pitchFamily="50" charset="-128"/>
              </a:rPr>
              <a:t>　３．</a:t>
            </a:r>
            <a:r>
              <a:rPr lang="en-US" altLang="ja-JP" sz="1700" dirty="0" smtClean="0">
                <a:solidFill>
                  <a:schemeClr val="tx1"/>
                </a:solidFill>
                <a:latin typeface="メイリオ" panose="020B0604030504040204" pitchFamily="50" charset="-128"/>
                <a:ea typeface="メイリオ" panose="020B0604030504040204" pitchFamily="50" charset="-128"/>
              </a:rPr>
              <a:t>ESG</a:t>
            </a:r>
            <a:r>
              <a:rPr lang="ja-JP" altLang="en-US" sz="1700" dirty="0" smtClean="0">
                <a:solidFill>
                  <a:schemeClr val="tx1"/>
                </a:solidFill>
                <a:latin typeface="メイリオ" panose="020B0604030504040204" pitchFamily="50" charset="-128"/>
                <a:ea typeface="メイリオ" panose="020B0604030504040204" pitchFamily="50" charset="-128"/>
              </a:rPr>
              <a:t>経営・・・・・・・・・・・・</a:t>
            </a:r>
            <a:r>
              <a:rPr lang="ja-JP" altLang="en-US" sz="1700" dirty="0">
                <a:solidFill>
                  <a:schemeClr val="tx1"/>
                </a:solidFill>
                <a:latin typeface="メイリオ" panose="020B0604030504040204" pitchFamily="50" charset="-128"/>
                <a:ea typeface="メイリオ" panose="020B0604030504040204" pitchFamily="50" charset="-128"/>
              </a:rPr>
              <a:t>・・・・・・・</a:t>
            </a:r>
            <a:r>
              <a:rPr lang="ja-JP" altLang="en-US" sz="1700" dirty="0" smtClean="0">
                <a:solidFill>
                  <a:schemeClr val="tx1"/>
                </a:solidFill>
                <a:latin typeface="メイリオ" panose="020B0604030504040204" pitchFamily="50" charset="-128"/>
                <a:ea typeface="メイリオ" panose="020B0604030504040204" pitchFamily="50" charset="-128"/>
              </a:rPr>
              <a:t>・・・・・・</a:t>
            </a:r>
            <a:r>
              <a:rPr lang="ja-JP" altLang="en-US" sz="1700" dirty="0">
                <a:solidFill>
                  <a:schemeClr val="tx1"/>
                </a:solidFill>
                <a:latin typeface="メイリオ" panose="020B0604030504040204" pitchFamily="50" charset="-128"/>
                <a:ea typeface="メイリオ" panose="020B0604030504040204" pitchFamily="50" charset="-128"/>
              </a:rPr>
              <a:t>・・・・</a:t>
            </a:r>
            <a:r>
              <a:rPr lang="ja-JP" altLang="en-US" sz="1700" dirty="0" smtClean="0">
                <a:solidFill>
                  <a:schemeClr val="tx1"/>
                </a:solidFill>
                <a:latin typeface="メイリオ" panose="020B0604030504040204" pitchFamily="50" charset="-128"/>
                <a:ea typeface="メイリオ" panose="020B0604030504040204" pitchFamily="50" charset="-128"/>
              </a:rPr>
              <a:t>・２６</a:t>
            </a:r>
            <a:endParaRPr lang="en-US" altLang="ja-JP" sz="1700" dirty="0" smtClean="0">
              <a:solidFill>
                <a:schemeClr val="tx1"/>
              </a:solidFill>
              <a:latin typeface="メイリオ" panose="020B0604030504040204" pitchFamily="50" charset="-128"/>
              <a:ea typeface="メイリオ" panose="020B0604030504040204" pitchFamily="50" charset="-128"/>
            </a:endParaRPr>
          </a:p>
          <a:p>
            <a:pPr marL="0" indent="0" algn="l">
              <a:lnSpc>
                <a:spcPts val="1000"/>
              </a:lnSpc>
              <a:spcBef>
                <a:spcPct val="100000"/>
              </a:spcBef>
              <a:defRPr/>
            </a:pPr>
            <a:r>
              <a:rPr lang="ja-JP" altLang="en-US"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数</a:t>
            </a:r>
            <a:r>
              <a:rPr lang="ja-JP" altLang="ja-JP"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値目標と業績の見通し</a:t>
            </a:r>
            <a:endParaRPr lang="en-US" altLang="ja-JP"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endParaRPr>
          </a:p>
          <a:p>
            <a:pPr algn="l">
              <a:lnSpc>
                <a:spcPts val="1000"/>
              </a:lnSpc>
              <a:spcBef>
                <a:spcPct val="100000"/>
              </a:spcBef>
              <a:buFont typeface="Wingdings" pitchFamily="2" charset="2"/>
              <a:buNone/>
              <a:tabLst>
                <a:tab pos="1524000" algn="l"/>
              </a:tabLst>
              <a:defRPr/>
            </a:pPr>
            <a:r>
              <a:rPr lang="ja-JP" altLang="en-US" sz="1700" dirty="0" smtClean="0">
                <a:latin typeface="メイリオ" panose="020B0604030504040204" pitchFamily="50" charset="-128"/>
                <a:ea typeface="メイリオ" panose="020B0604030504040204" pitchFamily="50" charset="-128"/>
              </a:rPr>
              <a:t>　　１．数値目標・・・・・・・・</a:t>
            </a:r>
            <a:r>
              <a:rPr lang="ja-JP" altLang="en-US" sz="1700" dirty="0">
                <a:latin typeface="メイリオ" panose="020B0604030504040204" pitchFamily="50" charset="-128"/>
                <a:ea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rPr>
              <a:t>・３２</a:t>
            </a:r>
            <a:endParaRPr lang="en-US" altLang="ja-JP" sz="1700" dirty="0" smtClean="0">
              <a:latin typeface="メイリオ" panose="020B0604030504040204" pitchFamily="50" charset="-128"/>
              <a:ea typeface="メイリオ" panose="020B0604030504040204" pitchFamily="50" charset="-128"/>
            </a:endParaRPr>
          </a:p>
          <a:p>
            <a:pPr algn="l">
              <a:lnSpc>
                <a:spcPts val="1000"/>
              </a:lnSpc>
              <a:spcBef>
                <a:spcPct val="100000"/>
              </a:spcBef>
              <a:tabLst>
                <a:tab pos="1524000" algn="l"/>
              </a:tabLst>
              <a:defRPr/>
            </a:pPr>
            <a:r>
              <a:rPr lang="ja-JP" altLang="en-US" sz="1700" dirty="0" smtClean="0">
                <a:latin typeface="メイリオ" panose="020B0604030504040204" pitchFamily="50" charset="-128"/>
                <a:ea typeface="メイリオ" panose="020B0604030504040204" pitchFamily="50" charset="-128"/>
              </a:rPr>
              <a:t>　　２．業績の見通し・・・</a:t>
            </a:r>
            <a:r>
              <a:rPr lang="ja-JP" altLang="en-US" sz="1700" dirty="0">
                <a:latin typeface="メイリオ" panose="020B0604030504040204" pitchFamily="50" charset="-128"/>
                <a:ea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a:t>
            </a:r>
            <a:r>
              <a:rPr lang="ja-JP" altLang="en-US" sz="1700" dirty="0" smtClean="0">
                <a:latin typeface="メイリオ" panose="020B0604030504040204" pitchFamily="50" charset="-128"/>
                <a:ea typeface="メイリオ" panose="020B0604030504040204" pitchFamily="50" charset="-128"/>
              </a:rPr>
              <a:t>・３４</a:t>
            </a:r>
            <a:endParaRPr lang="en-US" altLang="ja-JP" sz="1700" dirty="0" smtClean="0">
              <a:latin typeface="メイリオ" panose="020B0604030504040204" pitchFamily="50" charset="-128"/>
              <a:ea typeface="メイリオ" panose="020B0604030504040204" pitchFamily="50" charset="-128"/>
            </a:endParaRPr>
          </a:p>
          <a:p>
            <a:pPr algn="l">
              <a:lnSpc>
                <a:spcPts val="1000"/>
              </a:lnSpc>
              <a:spcBef>
                <a:spcPct val="100000"/>
              </a:spcBef>
              <a:tabLst>
                <a:tab pos="1524000" algn="l"/>
              </a:tabLst>
              <a:defRPr/>
            </a:pPr>
            <a:r>
              <a:rPr lang="ja-JP" altLang="en-US" sz="1700" u="heavy" dirty="0" smtClean="0">
                <a:solidFill>
                  <a:schemeClr val="tx1"/>
                </a:solidFill>
                <a:uFill>
                  <a:solidFill>
                    <a:srgbClr val="00CC00"/>
                  </a:solidFill>
                </a:uFill>
                <a:latin typeface="メイリオ" panose="020B0604030504040204" pitchFamily="50" charset="-128"/>
                <a:ea typeface="メイリオ" panose="020B0604030504040204" pitchFamily="50" charset="-128"/>
              </a:rPr>
              <a:t>用語の解説</a:t>
            </a:r>
            <a:r>
              <a:rPr lang="ja-JP" altLang="en-US" sz="1700" dirty="0" smtClean="0">
                <a:solidFill>
                  <a:schemeClr val="tx1"/>
                </a:solidFill>
                <a:latin typeface="メイリオ" panose="020B0604030504040204" pitchFamily="50" charset="-128"/>
                <a:ea typeface="メイリオ" panose="020B0604030504040204" pitchFamily="50" charset="-128"/>
              </a:rPr>
              <a:t>・</a:t>
            </a:r>
            <a:r>
              <a:rPr lang="ja-JP" altLang="en-US" sz="1700" dirty="0">
                <a:solidFill>
                  <a:schemeClr val="tx1"/>
                </a:solidFill>
                <a:latin typeface="メイリオ" panose="020B0604030504040204" pitchFamily="50" charset="-128"/>
                <a:ea typeface="メイリオ" panose="020B0604030504040204" pitchFamily="50" charset="-128"/>
              </a:rPr>
              <a:t>・・・・・・・・・・・・・</a:t>
            </a:r>
            <a:r>
              <a:rPr lang="ja-JP" altLang="en-US" sz="1700" dirty="0" smtClean="0">
                <a:solidFill>
                  <a:schemeClr val="tx1"/>
                </a:solidFill>
                <a:latin typeface="メイリオ" panose="020B0604030504040204" pitchFamily="50" charset="-128"/>
                <a:ea typeface="メイリオ" panose="020B0604030504040204" pitchFamily="50" charset="-128"/>
              </a:rPr>
              <a:t>・・・・・・・・・・・・・・</a:t>
            </a:r>
            <a:r>
              <a:rPr lang="ja-JP" altLang="en-US" sz="1700" dirty="0">
                <a:solidFill>
                  <a:schemeClr val="tx1"/>
                </a:solidFill>
                <a:latin typeface="メイリオ" panose="020B0604030504040204" pitchFamily="50" charset="-128"/>
                <a:ea typeface="メイリオ" panose="020B0604030504040204" pitchFamily="50" charset="-128"/>
              </a:rPr>
              <a:t>・・・・</a:t>
            </a:r>
            <a:r>
              <a:rPr lang="ja-JP" altLang="en-US" sz="1700" dirty="0" smtClean="0">
                <a:solidFill>
                  <a:schemeClr val="tx1"/>
                </a:solidFill>
                <a:latin typeface="メイリオ" panose="020B0604030504040204" pitchFamily="50" charset="-128"/>
                <a:ea typeface="メイリオ" panose="020B0604030504040204" pitchFamily="50" charset="-128"/>
              </a:rPr>
              <a:t>・３６</a:t>
            </a:r>
            <a:endParaRPr lang="en-US" altLang="ja-JP" sz="1700" dirty="0">
              <a:solidFill>
                <a:schemeClr val="tx1"/>
              </a:solidFill>
              <a:latin typeface="メイリオ" panose="020B0604030504040204" pitchFamily="50" charset="-128"/>
              <a:ea typeface="メイリオ" panose="020B0604030504040204" pitchFamily="50" charset="-128"/>
            </a:endParaRPr>
          </a:p>
        </p:txBody>
      </p:sp>
      <p:sp>
        <p:nvSpPr>
          <p:cNvPr id="6149" name="Picture 6" descr="004_１棟・２棟外観南東面"/>
          <p:cNvSpPr>
            <a:spLocks noChangeAspect="1" noChangeArrowheads="1"/>
          </p:cNvSpPr>
          <p:nvPr/>
        </p:nvSpPr>
        <p:spPr bwMode="auto">
          <a:xfrm>
            <a:off x="7056438" y="4835525"/>
            <a:ext cx="25923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3EE1891C-F7A2-4B19-A84B-0FA17E1AA689}" type="slidenum">
              <a:rPr lang="en-US" altLang="ja-JP" sz="1700" smtClean="0"/>
              <a:pPr algn="r"/>
              <a:t>19</a:t>
            </a:fld>
            <a:endParaRPr lang="en-US" altLang="ja-JP" sz="1700" dirty="0" smtClean="0"/>
          </a:p>
        </p:txBody>
      </p:sp>
      <p:sp>
        <p:nvSpPr>
          <p:cNvPr id="13315" name="Text Box 46"/>
          <p:cNvSpPr txBox="1">
            <a:spLocks noChangeArrowheads="1"/>
          </p:cNvSpPr>
          <p:nvPr/>
        </p:nvSpPr>
        <p:spPr bwMode="auto">
          <a:xfrm>
            <a:off x="619596" y="5558870"/>
            <a:ext cx="8697663" cy="130706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53994"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buFont typeface="Wingdings" pitchFamily="2" charset="2"/>
              <a:buNone/>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大阪府及び各市町村からの受託業務を拡大します。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府（市・町）営住宅や府（市・町・村）有施設の建替・改修等の工事監理・建築設計業務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a:t>
            </a:r>
            <a:r>
              <a:rPr kumimoji="1" lang="zh-TW" altLang="en-US" sz="1400" dirty="0" smtClean="0">
                <a:solidFill>
                  <a:schemeClr val="tx1"/>
                </a:solidFill>
                <a:latin typeface="ＭＳ Ｐ明朝" panose="02020600040205080304" pitchFamily="18" charset="-128"/>
                <a:ea typeface="ＭＳ Ｐ明朝" panose="02020600040205080304" pitchFamily="18" charset="-128"/>
              </a:rPr>
              <a:t>特定</a:t>
            </a:r>
            <a:r>
              <a:rPr kumimoji="1" lang="zh-TW" altLang="en-US" sz="1400" dirty="0">
                <a:solidFill>
                  <a:schemeClr val="tx1"/>
                </a:solidFill>
                <a:latin typeface="ＭＳ Ｐ明朝" panose="02020600040205080304" pitchFamily="18" charset="-128"/>
                <a:ea typeface="ＭＳ Ｐ明朝" panose="02020600040205080304" pitchFamily="18" charset="-128"/>
              </a:rPr>
              <a:t>優良賃貸</a:t>
            </a:r>
            <a:r>
              <a:rPr kumimoji="1" lang="zh-TW" altLang="en-US" sz="1400" dirty="0" smtClean="0">
                <a:solidFill>
                  <a:schemeClr val="tx1"/>
                </a:solidFill>
                <a:latin typeface="ＭＳ Ｐ明朝" panose="02020600040205080304" pitchFamily="18" charset="-128"/>
                <a:ea typeface="ＭＳ Ｐ明朝" panose="02020600040205080304" pitchFamily="18" charset="-128"/>
              </a:rPr>
              <a:t>住宅</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高齢者向け</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優良賃貸住宅の審査業務</a:t>
            </a:r>
            <a:r>
              <a:rPr kumimoji="1" lang="ja-JP" altLang="en-US" sz="1400" dirty="0">
                <a:solidFill>
                  <a:schemeClr val="tx1"/>
                </a:solidFill>
                <a:latin typeface="ＭＳ Ｐ明朝" panose="02020600040205080304" pitchFamily="18" charset="-128"/>
                <a:ea typeface="ＭＳ Ｐ明朝" panose="02020600040205080304" pitchFamily="18" charset="-128"/>
              </a:rPr>
              <a:t>（大阪府から受託</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endParaRPr kumimoji="1"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198674" name="角丸四角形 30"/>
          <p:cNvSpPr>
            <a:spLocks noChangeArrowheads="1"/>
          </p:cNvSpPr>
          <p:nvPr/>
        </p:nvSpPr>
        <p:spPr bwMode="auto">
          <a:xfrm>
            <a:off x="417689" y="916114"/>
            <a:ext cx="8899570" cy="376237"/>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（１</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技術力を活かした市町村からの受託</a:t>
            </a: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業務</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3" name="正方形/長方形 2"/>
          <p:cNvSpPr/>
          <p:nvPr/>
        </p:nvSpPr>
        <p:spPr>
          <a:xfrm>
            <a:off x="611188" y="1359169"/>
            <a:ext cx="8426450" cy="1255728"/>
          </a:xfrm>
          <a:prstGeom prst="rect">
            <a:avLst/>
          </a:prstGeom>
        </p:spPr>
        <p:txBody>
          <a:bodyPr wrap="square">
            <a:spAutoFit/>
          </a:bodyPr>
          <a:lstStyle/>
          <a:p>
            <a:pPr algn="l">
              <a:lnSpc>
                <a:spcPct val="105000"/>
              </a:lnSpc>
              <a:spcBef>
                <a:spcPct val="40000"/>
              </a:spcBef>
              <a:buClr>
                <a:schemeClr val="accent1"/>
              </a:buClr>
              <a:buFont typeface="Wingdings" pitchFamily="2" charset="2"/>
              <a:buNone/>
            </a:pPr>
            <a:r>
              <a:rPr kumimoji="1" lang="ja-JP" altLang="en-US" sz="1400" dirty="0" smtClean="0">
                <a:solidFill>
                  <a:srgbClr val="FF0000"/>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市</a:t>
            </a:r>
            <a:r>
              <a:rPr kumimoji="1" lang="ja-JP" altLang="en-US" sz="1400" dirty="0">
                <a:solidFill>
                  <a:schemeClr val="tx1"/>
                </a:solidFill>
                <a:latin typeface="ＭＳ Ｐ明朝" panose="02020600040205080304" pitchFamily="18" charset="-128"/>
                <a:ea typeface="ＭＳ Ｐ明朝" panose="02020600040205080304" pitchFamily="18" charset="-128"/>
              </a:rPr>
              <a:t>町営住宅等の建替えや維持管理</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など、公共施設の老朽化等に対応する</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技術職員が不足している市町村への支援方策の検討を行います。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solidFill>
                  <a:schemeClr val="tx1"/>
                </a:solidFill>
                <a:ea typeface="ＭＳ Ｐ明朝" pitchFamily="18" charset="-128"/>
              </a:rPr>
              <a:t>　・市町営住宅の計画修繕業務（管理代行制度等）</a:t>
            </a:r>
            <a:endParaRPr kumimoji="1" lang="en-US" altLang="ja-JP" sz="1400" dirty="0" smtClean="0">
              <a:solidFill>
                <a:schemeClr val="tx1"/>
              </a:solidFill>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ea typeface="ＭＳ Ｐ明朝" pitchFamily="18" charset="-128"/>
              </a:rPr>
              <a:t>　・その他市（町・村）有施設の</a:t>
            </a:r>
            <a:r>
              <a:rPr kumimoji="1" lang="ja-JP" altLang="en-US" sz="1400" dirty="0" smtClean="0">
                <a:solidFill>
                  <a:schemeClr val="tx1"/>
                </a:solidFill>
                <a:ea typeface="ＭＳ Ｐ明朝" pitchFamily="18" charset="-128"/>
              </a:rPr>
              <a:t>発注者</a:t>
            </a:r>
            <a:r>
              <a:rPr kumimoji="1" lang="ja-JP" altLang="en-US" sz="1400" dirty="0">
                <a:solidFill>
                  <a:schemeClr val="tx1"/>
                </a:solidFill>
                <a:ea typeface="ＭＳ Ｐ明朝" pitchFamily="18" charset="-128"/>
              </a:rPr>
              <a:t>技術</a:t>
            </a:r>
            <a:r>
              <a:rPr kumimoji="1" lang="ja-JP" altLang="en-US" sz="1400" dirty="0" smtClean="0">
                <a:solidFill>
                  <a:schemeClr val="tx1"/>
                </a:solidFill>
                <a:ea typeface="ＭＳ Ｐ明朝" pitchFamily="18" charset="-128"/>
              </a:rPr>
              <a:t>支援</a:t>
            </a:r>
            <a:endParaRPr kumimoji="1" lang="en-US" altLang="ja-JP" sz="1400" dirty="0">
              <a:solidFill>
                <a:schemeClr val="tx1"/>
              </a:solidFill>
              <a:ea typeface="ＭＳ Ｐ明朝" pitchFamily="18" charset="-128"/>
            </a:endParaRPr>
          </a:p>
        </p:txBody>
      </p:sp>
      <p:sp>
        <p:nvSpPr>
          <p:cNvPr id="13328" name="正方形/長方形 4"/>
          <p:cNvSpPr>
            <a:spLocks noChangeArrowheads="1"/>
          </p:cNvSpPr>
          <p:nvPr/>
        </p:nvSpPr>
        <p:spPr bwMode="auto">
          <a:xfrm>
            <a:off x="619596" y="3662580"/>
            <a:ext cx="87581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buFont typeface="Wingdings" pitchFamily="2" charset="2"/>
              <a:buNone/>
            </a:pPr>
            <a:r>
              <a:rPr kumimoji="1" lang="ja-JP" altLang="en-US" sz="1400" dirty="0" smtClean="0">
                <a:ea typeface="ＭＳ Ｐ明朝" pitchFamily="18" charset="-128"/>
              </a:rPr>
              <a:t>　府営</a:t>
            </a:r>
            <a:r>
              <a:rPr kumimoji="1" lang="ja-JP" altLang="en-US" sz="1400" dirty="0">
                <a:ea typeface="ＭＳ Ｐ明朝" pitchFamily="18" charset="-128"/>
              </a:rPr>
              <a:t>住宅の計画修繕業務を行う管理代行者として、長年の技術と経験の蓄積を活かし大阪府内すべての府営住宅の計画修繕を適正に行います</a:t>
            </a:r>
            <a:r>
              <a:rPr kumimoji="1" lang="ja-JP" altLang="en-US" sz="1400" dirty="0" smtClean="0">
                <a:ea typeface="ＭＳ Ｐ明朝" pitchFamily="18" charset="-128"/>
              </a:rPr>
              <a:t>。</a:t>
            </a:r>
            <a:endParaRPr kumimoji="1" lang="en-US" altLang="ja-JP" sz="1400" dirty="0" smtClean="0">
              <a:ea typeface="ＭＳ Ｐ明朝" pitchFamily="18" charset="-128"/>
            </a:endParaRPr>
          </a:p>
          <a:p>
            <a:pPr algn="l">
              <a:lnSpc>
                <a:spcPct val="105000"/>
              </a:lnSpc>
              <a:spcBef>
                <a:spcPct val="40000"/>
              </a:spcBef>
              <a:buClr>
                <a:schemeClr val="accent1"/>
              </a:buClr>
              <a:buFont typeface="Wingdings" pitchFamily="2" charset="2"/>
              <a:buNone/>
            </a:pPr>
            <a:r>
              <a:rPr kumimoji="1" lang="ja-JP" altLang="en-US" sz="1400" dirty="0" smtClean="0">
                <a:ea typeface="ＭＳ Ｐ明朝" pitchFamily="18" charset="-128"/>
              </a:rPr>
              <a:t>　・計画</a:t>
            </a:r>
            <a:r>
              <a:rPr kumimoji="1" lang="ja-JP" altLang="en-US" sz="1400" dirty="0">
                <a:ea typeface="ＭＳ Ｐ明朝" pitchFamily="18" charset="-128"/>
              </a:rPr>
              <a:t>修繕</a:t>
            </a:r>
            <a:r>
              <a:rPr kumimoji="1" lang="ja-JP" altLang="en-US" sz="1400" dirty="0" smtClean="0">
                <a:ea typeface="ＭＳ Ｐ明朝" pitchFamily="18" charset="-128"/>
              </a:rPr>
              <a:t>業務 ：外装吹</a:t>
            </a:r>
            <a:r>
              <a:rPr kumimoji="1" lang="ja-JP" altLang="en-US" sz="1400" dirty="0">
                <a:ea typeface="ＭＳ Ｐ明朝" pitchFamily="18" charset="-128"/>
              </a:rPr>
              <a:t>替、屋上防水改修、電気設備改修・高置水槽改修、配管改修等</a:t>
            </a:r>
          </a:p>
          <a:p>
            <a:pPr algn="l">
              <a:lnSpc>
                <a:spcPct val="105000"/>
              </a:lnSpc>
              <a:spcBef>
                <a:spcPct val="40000"/>
              </a:spcBef>
              <a:buClr>
                <a:schemeClr val="accent1"/>
              </a:buClr>
              <a:buFont typeface="Wingdings" pitchFamily="2" charset="2"/>
              <a:buNone/>
            </a:pPr>
            <a:r>
              <a:rPr kumimoji="1" lang="ja-JP" altLang="en-US" sz="1400" dirty="0" smtClean="0">
                <a:latin typeface="ＭＳ Ｐ明朝" panose="02020600040205080304" pitchFamily="18" charset="-128"/>
                <a:ea typeface="ＭＳ Ｐ明朝" panose="02020600040205080304" pitchFamily="18" charset="-128"/>
              </a:rPr>
              <a:t>　・住宅数</a:t>
            </a:r>
            <a:r>
              <a:rPr kumimoji="1" lang="ja-JP" altLang="en-US" sz="1400" dirty="0">
                <a:latin typeface="ＭＳ Ｐ明朝" panose="02020600040205080304" pitchFamily="18" charset="-128"/>
                <a:ea typeface="ＭＳ Ｐ明朝" panose="02020600040205080304" pitchFamily="18" charset="-128"/>
              </a:rPr>
              <a:t>、</a:t>
            </a:r>
            <a:r>
              <a:rPr kumimoji="1" lang="ja-JP" altLang="en-US" sz="1400" dirty="0" smtClean="0">
                <a:latin typeface="ＭＳ Ｐ明朝" panose="02020600040205080304" pitchFamily="18" charset="-128"/>
                <a:ea typeface="ＭＳ Ｐ明朝" panose="02020600040205080304" pitchFamily="18" charset="-128"/>
              </a:rPr>
              <a:t>戸数  ：大阪</a:t>
            </a:r>
            <a:r>
              <a:rPr kumimoji="1" lang="ja-JP" altLang="en-US" sz="1400" dirty="0">
                <a:latin typeface="ＭＳ Ｐ明朝" panose="02020600040205080304" pitchFamily="18" charset="-128"/>
                <a:ea typeface="ＭＳ Ｐ明朝" panose="02020600040205080304" pitchFamily="18" charset="-128"/>
              </a:rPr>
              <a:t>府内すべての府営住宅</a:t>
            </a:r>
            <a:r>
              <a:rPr kumimoji="1" lang="en-US" altLang="ja-JP" sz="1400" dirty="0" smtClean="0">
                <a:latin typeface="ＭＳ Ｐ明朝" panose="02020600040205080304" pitchFamily="18" charset="-128"/>
                <a:ea typeface="ＭＳ Ｐ明朝" panose="02020600040205080304" pitchFamily="18" charset="-128"/>
              </a:rPr>
              <a:t>308</a:t>
            </a:r>
            <a:r>
              <a:rPr kumimoji="1" lang="ja-JP" altLang="en-US" sz="1400" dirty="0" smtClean="0">
                <a:latin typeface="ＭＳ Ｐ明朝" panose="02020600040205080304" pitchFamily="18" charset="-128"/>
                <a:ea typeface="ＭＳ Ｐ明朝" panose="02020600040205080304" pitchFamily="18" charset="-128"/>
              </a:rPr>
              <a:t>住宅</a:t>
            </a:r>
            <a:r>
              <a:rPr kumimoji="1" lang="ja-JP" altLang="en-US" sz="1400" dirty="0">
                <a:latin typeface="ＭＳ Ｐ明朝" panose="02020600040205080304" pitchFamily="18" charset="-128"/>
                <a:ea typeface="ＭＳ Ｐ明朝" panose="02020600040205080304" pitchFamily="18" charset="-128"/>
              </a:rPr>
              <a:t>　</a:t>
            </a:r>
            <a:r>
              <a:rPr kumimoji="1" lang="en-US" altLang="ja-JP" sz="1400" dirty="0" smtClean="0">
                <a:latin typeface="ＭＳ Ｐ明朝" panose="02020600040205080304" pitchFamily="18" charset="-128"/>
                <a:ea typeface="ＭＳ Ｐ明朝" panose="02020600040205080304" pitchFamily="18" charset="-128"/>
              </a:rPr>
              <a:t>117,317</a:t>
            </a:r>
            <a:r>
              <a:rPr kumimoji="1" lang="ja-JP" altLang="en-US" sz="1400" dirty="0" smtClean="0">
                <a:latin typeface="ＭＳ Ｐ明朝" panose="02020600040205080304" pitchFamily="18" charset="-128"/>
                <a:ea typeface="ＭＳ Ｐ明朝" panose="02020600040205080304" pitchFamily="18" charset="-128"/>
              </a:rPr>
              <a:t>戸（令和</a:t>
            </a:r>
            <a:r>
              <a:rPr kumimoji="1" lang="en-US" altLang="ja-JP" sz="1400" dirty="0" smtClean="0">
                <a:latin typeface="ＭＳ Ｐ明朝" panose="02020600040205080304" pitchFamily="18" charset="-128"/>
                <a:ea typeface="ＭＳ Ｐ明朝" panose="02020600040205080304" pitchFamily="18" charset="-128"/>
              </a:rPr>
              <a:t>2</a:t>
            </a:r>
            <a:r>
              <a:rPr kumimoji="1" lang="ja-JP" altLang="en-US" sz="1400" dirty="0" smtClean="0">
                <a:latin typeface="ＭＳ Ｐ明朝" panose="02020600040205080304" pitchFamily="18" charset="-128"/>
                <a:ea typeface="ＭＳ Ｐ明朝" panose="02020600040205080304" pitchFamily="18" charset="-128"/>
              </a:rPr>
              <a:t>年度</a:t>
            </a:r>
            <a:r>
              <a:rPr kumimoji="1" lang="ja-JP" altLang="en-US" sz="1400" dirty="0">
                <a:latin typeface="ＭＳ Ｐ明朝" panose="02020600040205080304" pitchFamily="18" charset="-128"/>
                <a:ea typeface="ＭＳ Ｐ明朝" panose="02020600040205080304" pitchFamily="18" charset="-128"/>
              </a:rPr>
              <a:t>末時点</a:t>
            </a:r>
            <a:r>
              <a:rPr kumimoji="1" lang="ja-JP" altLang="en-US" sz="1400" dirty="0" smtClean="0">
                <a:latin typeface="ＭＳ Ｐ明朝" panose="02020600040205080304" pitchFamily="18" charset="-128"/>
                <a:ea typeface="ＭＳ Ｐ明朝" panose="02020600040205080304" pitchFamily="18" charset="-128"/>
              </a:rPr>
              <a:t>）</a:t>
            </a:r>
            <a:endParaRPr kumimoji="1" lang="ja-JP" altLang="en-US" sz="1400" dirty="0">
              <a:latin typeface="ＭＳ Ｐ明朝" panose="02020600040205080304" pitchFamily="18" charset="-128"/>
              <a:ea typeface="ＭＳ Ｐ明朝" panose="02020600040205080304" pitchFamily="18" charset="-128"/>
            </a:endParaRPr>
          </a:p>
        </p:txBody>
      </p:sp>
      <p:sp>
        <p:nvSpPr>
          <p:cNvPr id="16" name="Rectangle 4"/>
          <p:cNvSpPr txBox="1">
            <a:spLocks noChangeArrowheads="1"/>
          </p:cNvSpPr>
          <p:nvPr/>
        </p:nvSpPr>
        <p:spPr bwMode="auto">
          <a:xfrm>
            <a:off x="0" y="255416"/>
            <a:ext cx="993685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en-US" altLang="ja-JP" sz="2200" kern="0" dirty="0" smtClean="0">
                <a:solidFill>
                  <a:schemeClr val="tx1"/>
                </a:solidFill>
                <a:latin typeface="メイリオ" panose="020B0604030504040204" pitchFamily="50" charset="-128"/>
                <a:ea typeface="メイリオ" panose="020B0604030504040204" pitchFamily="50" charset="-128"/>
              </a:rPr>
              <a:t>3</a:t>
            </a:r>
            <a:r>
              <a:rPr lang="ja-JP" altLang="en-US" sz="2200" kern="0" dirty="0" err="1" smtClean="0">
                <a:solidFill>
                  <a:schemeClr val="tx1"/>
                </a:solidFill>
                <a:latin typeface="メイリオ" panose="020B0604030504040204" pitchFamily="50" charset="-128"/>
                <a:ea typeface="メイリオ" panose="020B0604030504040204" pitchFamily="50" charset="-128"/>
              </a:rPr>
              <a:t>．</a:t>
            </a:r>
            <a:r>
              <a:rPr lang="ja-JP" altLang="en-US" sz="2200" kern="0" dirty="0" smtClean="0">
                <a:solidFill>
                  <a:schemeClr val="tx1"/>
                </a:solidFill>
                <a:latin typeface="メイリオ" panose="020B0604030504040204" pitchFamily="50" charset="-128"/>
                <a:ea typeface="メイリオ" panose="020B0604030504040204" pitchFamily="50" charset="-128"/>
              </a:rPr>
              <a:t>知識と経験を活かした住宅・まちづくり施策の推進</a:t>
            </a:r>
            <a:endParaRPr lang="ja-JP" altLang="en-US" sz="2200" kern="0" dirty="0">
              <a:solidFill>
                <a:schemeClr val="tx1"/>
              </a:solidFill>
              <a:latin typeface="メイリオ" panose="020B0604030504040204" pitchFamily="50" charset="-128"/>
              <a:ea typeface="メイリオ" panose="020B0604030504040204" pitchFamily="50" charset="-128"/>
            </a:endParaRPr>
          </a:p>
        </p:txBody>
      </p:sp>
      <p:sp>
        <p:nvSpPr>
          <p:cNvPr id="15" name="角丸四角形 30"/>
          <p:cNvSpPr>
            <a:spLocks noChangeArrowheads="1"/>
          </p:cNvSpPr>
          <p:nvPr/>
        </p:nvSpPr>
        <p:spPr bwMode="auto">
          <a:xfrm>
            <a:off x="417691" y="3180173"/>
            <a:ext cx="8899569" cy="376237"/>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（２）</a:t>
            </a:r>
            <a:r>
              <a:rPr kumimoji="1" lang="ja-JP" altLang="en-US" sz="1600" b="1" dirty="0">
                <a:latin typeface="メイリオ" panose="020B0604030504040204" pitchFamily="50" charset="-128"/>
                <a:ea typeface="メイリオ" panose="020B0604030504040204" pitchFamily="50" charset="-128"/>
              </a:rPr>
              <a:t>府営住宅</a:t>
            </a:r>
            <a:r>
              <a:rPr kumimoji="1" lang="ja-JP" altLang="en-US" sz="1600" b="1" dirty="0" smtClean="0">
                <a:latin typeface="メイリオ" panose="020B0604030504040204" pitchFamily="50" charset="-128"/>
                <a:ea typeface="メイリオ" panose="020B0604030504040204" pitchFamily="50" charset="-128"/>
              </a:rPr>
              <a:t>の計画修繕業務（管理代行制度）</a:t>
            </a:r>
            <a:endParaRPr kumimoji="1" lang="en-US" altLang="ja-JP" sz="1600" b="1" dirty="0">
              <a:latin typeface="メイリオ" panose="020B0604030504040204" pitchFamily="50" charset="-128"/>
              <a:ea typeface="メイリオ" panose="020B0604030504040204" pitchFamily="50" charset="-128"/>
            </a:endParaRPr>
          </a:p>
        </p:txBody>
      </p:sp>
      <p:sp>
        <p:nvSpPr>
          <p:cNvPr id="18" name="角丸四角形 30"/>
          <p:cNvSpPr>
            <a:spLocks noChangeArrowheads="1"/>
          </p:cNvSpPr>
          <p:nvPr/>
        </p:nvSpPr>
        <p:spPr bwMode="auto">
          <a:xfrm>
            <a:off x="417691" y="5066451"/>
            <a:ext cx="8899568" cy="376237"/>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（３</a:t>
            </a:r>
            <a:r>
              <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）その他受託業務の拡大</a:t>
            </a:r>
          </a:p>
        </p:txBody>
      </p:sp>
      <p:sp>
        <p:nvSpPr>
          <p:cNvPr id="10"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13" name="テキスト ボックス 2"/>
          <p:cNvSpPr txBox="1">
            <a:spLocks noChangeArrowheads="1"/>
          </p:cNvSpPr>
          <p:nvPr/>
        </p:nvSpPr>
        <p:spPr bwMode="auto">
          <a:xfrm>
            <a:off x="8419065" y="2682160"/>
            <a:ext cx="551898"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en-US" altLang="ja-JP" dirty="0" smtClean="0">
                <a:solidFill>
                  <a:schemeClr val="bg1"/>
                </a:solidFill>
                <a:latin typeface="ＭＳ Ｐゴシック" panose="020B0600070205080204" pitchFamily="50" charset="-128"/>
              </a:rPr>
              <a:t>IMAGE</a:t>
            </a:r>
            <a:endParaRPr kumimoji="1" lang="en-US" altLang="ja-JP" dirty="0">
              <a:solidFill>
                <a:schemeClr val="bg1"/>
              </a:solidFill>
              <a:latin typeface="ＭＳ Ｐゴシック" panose="020B0600070205080204" pitchFamily="50" charset="-128"/>
            </a:endParaRPr>
          </a:p>
        </p:txBody>
      </p:sp>
      <p:sp>
        <p:nvSpPr>
          <p:cNvPr id="14" name="テキスト ボックス 2"/>
          <p:cNvSpPr txBox="1">
            <a:spLocks noChangeArrowheads="1"/>
          </p:cNvSpPr>
          <p:nvPr/>
        </p:nvSpPr>
        <p:spPr bwMode="auto">
          <a:xfrm>
            <a:off x="6871963" y="2832137"/>
            <a:ext cx="2013737"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ja-JP" altLang="en-US" dirty="0" smtClean="0">
                <a:solidFill>
                  <a:schemeClr val="tx1"/>
                </a:solidFill>
                <a:latin typeface="ＭＳ Ｐゴシック" panose="020B0600070205080204" pitchFamily="50" charset="-128"/>
              </a:rPr>
              <a:t>技術支援（イメージ）</a:t>
            </a:r>
            <a:endParaRPr kumimoji="1" lang="en-US" altLang="ja-JP" dirty="0">
              <a:solidFill>
                <a:schemeClr val="bg1"/>
              </a:solidFill>
              <a:latin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6793649" y="1420909"/>
            <a:ext cx="2170364" cy="14448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1"/>
          <p:cNvSpPr>
            <a:spLocks noGrp="1"/>
          </p:cNvSpPr>
          <p:nvPr>
            <p:ph type="sldNum" sz="quarter" idx="4294967295"/>
          </p:nvPr>
        </p:nvSpPr>
        <p:spPr>
          <a:xfrm>
            <a:off x="7733055" y="667385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E04391F-19E5-4D8F-B354-AE7E8CF05EBF}" type="slidenum">
              <a:rPr lang="en-US" altLang="ja-JP" sz="1700" smtClean="0"/>
              <a:pPr algn="r"/>
              <a:t>20</a:t>
            </a:fld>
            <a:endParaRPr lang="en-US" altLang="ja-JP" sz="1700" dirty="0" smtClean="0"/>
          </a:p>
        </p:txBody>
      </p:sp>
      <p:sp>
        <p:nvSpPr>
          <p:cNvPr id="10" name="Rectangle 4"/>
          <p:cNvSpPr txBox="1">
            <a:spLocks noChangeArrowheads="1"/>
          </p:cNvSpPr>
          <p:nvPr/>
        </p:nvSpPr>
        <p:spPr bwMode="auto">
          <a:xfrm>
            <a:off x="-1660" y="-22064"/>
            <a:ext cx="97186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99" tIns="49349" rIns="98699" bIns="49349" anchor="b"/>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defRPr/>
            </a:pPr>
            <a:r>
              <a:rPr lang="ja-JP" altLang="en-US" sz="2400" kern="0" dirty="0" smtClean="0">
                <a:latin typeface="ＭＳ Ｐゴシック" charset="-128"/>
                <a:ea typeface="ＭＳ Ｐゴシック" charset="-128"/>
              </a:rPr>
              <a:t>　</a:t>
            </a:r>
            <a:r>
              <a:rPr lang="ja-JP" altLang="en-US" sz="2400" kern="0" dirty="0" smtClean="0">
                <a:latin typeface="メイリオ" panose="020B0604030504040204" pitchFamily="50" charset="-128"/>
                <a:ea typeface="メイリオ" panose="020B0604030504040204" pitchFamily="50" charset="-128"/>
              </a:rPr>
              <a:t>経営の基本方針</a:t>
            </a:r>
          </a:p>
        </p:txBody>
      </p:sp>
      <p:grpSp>
        <p:nvGrpSpPr>
          <p:cNvPr id="6" name="Group 28"/>
          <p:cNvGrpSpPr>
            <a:grpSpLocks/>
          </p:cNvGrpSpPr>
          <p:nvPr/>
        </p:nvGrpSpPr>
        <p:grpSpPr bwMode="auto">
          <a:xfrm>
            <a:off x="-4763" y="0"/>
            <a:ext cx="10080626" cy="6624638"/>
            <a:chOff x="-3" y="0"/>
            <a:chExt cx="6350" cy="4173"/>
          </a:xfrm>
        </p:grpSpPr>
        <p:sp>
          <p:nvSpPr>
            <p:cNvPr id="7" name="Rectangle 3"/>
            <p:cNvSpPr>
              <a:spLocks noChangeArrowheads="1"/>
            </p:cNvSpPr>
            <p:nvPr/>
          </p:nvSpPr>
          <p:spPr bwMode="auto">
            <a:xfrm>
              <a:off x="-3" y="0"/>
              <a:ext cx="6350" cy="417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nvGrpSpPr>
            <p:cNvPr id="8" name="Group 27"/>
            <p:cNvGrpSpPr>
              <a:grpSpLocks/>
            </p:cNvGrpSpPr>
            <p:nvPr/>
          </p:nvGrpSpPr>
          <p:grpSpPr bwMode="auto">
            <a:xfrm>
              <a:off x="-3" y="1487"/>
              <a:ext cx="6350" cy="1281"/>
              <a:chOff x="-3" y="1487"/>
              <a:chExt cx="6350" cy="1281"/>
            </a:xfrm>
          </p:grpSpPr>
          <p:grpSp>
            <p:nvGrpSpPr>
              <p:cNvPr id="11" name="Group 10"/>
              <p:cNvGrpSpPr>
                <a:grpSpLocks noChangeAspect="1"/>
              </p:cNvGrpSpPr>
              <p:nvPr/>
            </p:nvGrpSpPr>
            <p:grpSpPr bwMode="auto">
              <a:xfrm>
                <a:off x="0" y="1487"/>
                <a:ext cx="6347" cy="122"/>
                <a:chOff x="215" y="283"/>
                <a:chExt cx="5807" cy="136"/>
              </a:xfrm>
            </p:grpSpPr>
            <p:grpSp>
              <p:nvGrpSpPr>
                <p:cNvPr id="17" name="Group 11"/>
                <p:cNvGrpSpPr>
                  <a:grpSpLocks noChangeAspect="1"/>
                </p:cNvGrpSpPr>
                <p:nvPr/>
              </p:nvGrpSpPr>
              <p:grpSpPr bwMode="auto">
                <a:xfrm>
                  <a:off x="215" y="283"/>
                  <a:ext cx="5807" cy="90"/>
                  <a:chOff x="215" y="782"/>
                  <a:chExt cx="5807" cy="91"/>
                </a:xfrm>
              </p:grpSpPr>
              <p:sp>
                <p:nvSpPr>
                  <p:cNvPr id="22" name="Rectangle 12"/>
                  <p:cNvSpPr>
                    <a:spLocks noChangeAspect="1" noChangeArrowheads="1"/>
                  </p:cNvSpPr>
                  <p:nvPr/>
                </p:nvSpPr>
                <p:spPr bwMode="auto">
                  <a:xfrm>
                    <a:off x="215" y="782"/>
                    <a:ext cx="4038" cy="91"/>
                  </a:xfrm>
                  <a:prstGeom prst="rect">
                    <a:avLst/>
                  </a:prstGeom>
                  <a:solidFill>
                    <a:srgbClr val="55852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23" name="Rectangle 13"/>
                  <p:cNvSpPr>
                    <a:spLocks noChangeAspect="1" noChangeArrowheads="1"/>
                  </p:cNvSpPr>
                  <p:nvPr/>
                </p:nvSpPr>
                <p:spPr bwMode="auto">
                  <a:xfrm>
                    <a:off x="4253" y="782"/>
                    <a:ext cx="1769" cy="91"/>
                  </a:xfrm>
                  <a:prstGeom prst="rect">
                    <a:avLst/>
                  </a:prstGeom>
                  <a:gradFill rotWithShape="1">
                    <a:gsLst>
                      <a:gs pos="0">
                        <a:srgbClr val="558525"/>
                      </a:gs>
                      <a:gs pos="100000">
                        <a:srgbClr val="9ED46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grpSp>
              <p:nvGrpSpPr>
                <p:cNvPr id="18" name="Group 14"/>
                <p:cNvGrpSpPr>
                  <a:grpSpLocks noChangeAspect="1"/>
                </p:cNvGrpSpPr>
                <p:nvPr/>
              </p:nvGrpSpPr>
              <p:grpSpPr bwMode="auto">
                <a:xfrm>
                  <a:off x="215" y="373"/>
                  <a:ext cx="4400" cy="46"/>
                  <a:chOff x="215" y="782"/>
                  <a:chExt cx="5807" cy="91"/>
                </a:xfrm>
              </p:grpSpPr>
              <p:sp>
                <p:nvSpPr>
                  <p:cNvPr id="20" name="Rectangle 15"/>
                  <p:cNvSpPr>
                    <a:spLocks noChangeAspect="1" noChangeArrowheads="1"/>
                  </p:cNvSpPr>
                  <p:nvPr/>
                </p:nvSpPr>
                <p:spPr bwMode="auto">
                  <a:xfrm>
                    <a:off x="215" y="782"/>
                    <a:ext cx="4038" cy="91"/>
                  </a:xfrm>
                  <a:prstGeom prst="rect">
                    <a:avLst/>
                  </a:prstGeom>
                  <a:solidFill>
                    <a:srgbClr val="66A0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21" name="Rectangle 16"/>
                  <p:cNvSpPr>
                    <a:spLocks noChangeAspect="1" noChangeArrowheads="1"/>
                  </p:cNvSpPr>
                  <p:nvPr/>
                </p:nvSpPr>
                <p:spPr bwMode="auto">
                  <a:xfrm>
                    <a:off x="4253" y="782"/>
                    <a:ext cx="1769" cy="91"/>
                  </a:xfrm>
                  <a:prstGeom prst="rect">
                    <a:avLst/>
                  </a:prstGeom>
                  <a:gradFill rotWithShape="1">
                    <a:gsLst>
                      <a:gs pos="0">
                        <a:srgbClr val="66A02C"/>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sp>
              <p:nvSpPr>
                <p:cNvPr id="19" name="Line 17"/>
                <p:cNvSpPr>
                  <a:spLocks noChangeAspect="1" noChangeShapeType="1"/>
                </p:cNvSpPr>
                <p:nvPr/>
              </p:nvSpPr>
              <p:spPr bwMode="auto">
                <a:xfrm>
                  <a:off x="215" y="373"/>
                  <a:ext cx="5807"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grpSp>
            <p:nvGrpSpPr>
              <p:cNvPr id="12" name="Group 18"/>
              <p:cNvGrpSpPr>
                <a:grpSpLocks noChangeAspect="1"/>
              </p:cNvGrpSpPr>
              <p:nvPr/>
            </p:nvGrpSpPr>
            <p:grpSpPr bwMode="auto">
              <a:xfrm>
                <a:off x="-3" y="2744"/>
                <a:ext cx="6347" cy="24"/>
                <a:chOff x="215" y="872"/>
                <a:chExt cx="5807" cy="27"/>
              </a:xfrm>
            </p:grpSpPr>
            <p:grpSp>
              <p:nvGrpSpPr>
                <p:cNvPr id="13" name="Group 19"/>
                <p:cNvGrpSpPr>
                  <a:grpSpLocks noChangeAspect="1"/>
                </p:cNvGrpSpPr>
                <p:nvPr/>
              </p:nvGrpSpPr>
              <p:grpSpPr bwMode="auto">
                <a:xfrm>
                  <a:off x="215" y="872"/>
                  <a:ext cx="5807" cy="27"/>
                  <a:chOff x="215" y="782"/>
                  <a:chExt cx="5807" cy="91"/>
                </a:xfrm>
              </p:grpSpPr>
              <p:sp>
                <p:nvSpPr>
                  <p:cNvPr id="15" name="Rectangle 20"/>
                  <p:cNvSpPr>
                    <a:spLocks noChangeAspect="1" noChangeArrowheads="1"/>
                  </p:cNvSpPr>
                  <p:nvPr/>
                </p:nvSpPr>
                <p:spPr bwMode="auto">
                  <a:xfrm>
                    <a:off x="215" y="782"/>
                    <a:ext cx="4038" cy="91"/>
                  </a:xfrm>
                  <a:prstGeom prst="rect">
                    <a:avLst/>
                  </a:prstGeom>
                  <a:solidFill>
                    <a:srgbClr val="9ED46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16" name="Rectangle 21"/>
                  <p:cNvSpPr>
                    <a:spLocks noChangeAspect="1" noChangeArrowheads="1"/>
                  </p:cNvSpPr>
                  <p:nvPr/>
                </p:nvSpPr>
                <p:spPr bwMode="auto">
                  <a:xfrm>
                    <a:off x="4253" y="782"/>
                    <a:ext cx="1769" cy="91"/>
                  </a:xfrm>
                  <a:prstGeom prst="rect">
                    <a:avLst/>
                  </a:prstGeom>
                  <a:gradFill rotWithShape="1">
                    <a:gsLst>
                      <a:gs pos="0">
                        <a:srgbClr val="9ED468"/>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sp>
              <p:nvSpPr>
                <p:cNvPr id="14" name="Line 22"/>
                <p:cNvSpPr>
                  <a:spLocks noChangeAspect="1" noChangeShapeType="1"/>
                </p:cNvSpPr>
                <p:nvPr/>
              </p:nvSpPr>
              <p:spPr bwMode="auto">
                <a:xfrm flipH="1">
                  <a:off x="215" y="872"/>
                  <a:ext cx="5807"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grpSp>
      </p:grpSp>
      <p:sp>
        <p:nvSpPr>
          <p:cNvPr id="25" name="Text Box 24"/>
          <p:cNvSpPr txBox="1">
            <a:spLocks noChangeAspect="1" noChangeArrowheads="1"/>
          </p:cNvSpPr>
          <p:nvPr/>
        </p:nvSpPr>
        <p:spPr bwMode="auto">
          <a:xfrm>
            <a:off x="144463" y="1951038"/>
            <a:ext cx="605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547" rIns="0" bIns="45547" anchor="ctr">
            <a:spAutoFit/>
          </a:bodyPr>
          <a:lstStyle>
            <a:lvl1pPr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0000"/>
              </a:lnSpc>
            </a:pPr>
            <a:r>
              <a:rPr lang="ja-JP" altLang="en-US" sz="1600" b="1" dirty="0">
                <a:ea typeface="ＭＳ ゴシック" pitchFamily="49" charset="-128"/>
              </a:rPr>
              <a:t>経営の基本方針</a:t>
            </a:r>
            <a:endParaRPr lang="en-US" altLang="en-US" sz="1600" b="1" dirty="0">
              <a:ea typeface="ＭＳ ゴシック" pitchFamily="49" charset="-128"/>
            </a:endParaRPr>
          </a:p>
        </p:txBody>
      </p:sp>
      <p:sp>
        <p:nvSpPr>
          <p:cNvPr id="26" name="Text Box 22"/>
          <p:cNvSpPr txBox="1">
            <a:spLocks noChangeAspect="1" noChangeArrowheads="1"/>
          </p:cNvSpPr>
          <p:nvPr/>
        </p:nvSpPr>
        <p:spPr bwMode="auto">
          <a:xfrm>
            <a:off x="731836" y="2766311"/>
            <a:ext cx="8602663" cy="132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547" rIns="0" bIns="45547" anchor="ctr">
            <a:spAutoFit/>
          </a:bodyPr>
          <a:lstStyle>
            <a:lvl1pPr marL="812800" indent="-812800"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10000"/>
              </a:lnSpc>
              <a:spcBef>
                <a:spcPct val="30000"/>
              </a:spcBef>
            </a:pPr>
            <a:r>
              <a:rPr kumimoji="1" lang="en-US" altLang="ja-JP" sz="3200" dirty="0">
                <a:latin typeface="ＭＳ Ｐゴシック" pitchFamily="50" charset="-128"/>
              </a:rPr>
              <a:t>Ⅱ</a:t>
            </a:r>
            <a:r>
              <a:rPr kumimoji="1" lang="ja-JP" altLang="en-US" sz="3200" dirty="0">
                <a:ea typeface="ＭＳ ゴシック" pitchFamily="49" charset="-128"/>
              </a:rPr>
              <a:t>　</a:t>
            </a:r>
            <a:r>
              <a:rPr kumimoji="1" lang="ja-JP" altLang="en-US" sz="3200" dirty="0" smtClean="0">
                <a:ea typeface="ＭＳ ゴシック" pitchFamily="49" charset="-128"/>
              </a:rPr>
              <a:t>自立した経営体の確立に向け、</a:t>
            </a:r>
            <a:endParaRPr kumimoji="1" lang="en-US" altLang="ja-JP" sz="3200" dirty="0" smtClean="0">
              <a:ea typeface="ＭＳ ゴシック" pitchFamily="49" charset="-128"/>
            </a:endParaRPr>
          </a:p>
          <a:p>
            <a:pPr>
              <a:lnSpc>
                <a:spcPct val="110000"/>
              </a:lnSpc>
              <a:spcBef>
                <a:spcPct val="30000"/>
              </a:spcBef>
            </a:pPr>
            <a:r>
              <a:rPr kumimoji="1" lang="ja-JP" altLang="en-US" sz="3200" dirty="0" smtClean="0">
                <a:ea typeface="ＭＳ ゴシック" pitchFamily="49" charset="-128"/>
              </a:rPr>
              <a:t>さらなる経営基盤等の強化</a:t>
            </a:r>
            <a:endParaRPr lang="en-US" altLang="en-US" sz="3200" dirty="0">
              <a:ea typeface="ＭＳ ゴシック" pitchFamily="49" charset="-128"/>
            </a:endParaRPr>
          </a:p>
        </p:txBody>
      </p:sp>
    </p:spTree>
    <p:extLst>
      <p:ext uri="{BB962C8B-B14F-4D97-AF65-F5344CB8AC3E}">
        <p14:creationId xmlns:p14="http://schemas.microsoft.com/office/powerpoint/2010/main" val="236496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idx="4294967295"/>
          </p:nvPr>
        </p:nvSpPr>
        <p:spPr>
          <a:xfrm>
            <a:off x="59591" y="314063"/>
            <a:ext cx="4493680" cy="498896"/>
          </a:xfrm>
        </p:spPr>
        <p:txBody>
          <a:bodyPr>
            <a:normAutofit/>
          </a:bodyPr>
          <a:lstStyle/>
          <a:p>
            <a:pPr eaLnBrk="1" hangingPunct="1"/>
            <a:r>
              <a:rPr lang="ja-JP" altLang="en-US" sz="2200" dirty="0" smtClean="0"/>
              <a:t>　１．経営・財務基盤の強化</a:t>
            </a:r>
            <a:endParaRPr kumimoji="0" lang="ja-JP" altLang="en-US" sz="2200" dirty="0" smtClean="0"/>
          </a:p>
        </p:txBody>
      </p:sp>
      <p:sp>
        <p:nvSpPr>
          <p:cNvPr id="24582" name="スライド番号プレースホルダー 1"/>
          <p:cNvSpPr>
            <a:spLocks noGrp="1"/>
          </p:cNvSpPr>
          <p:nvPr>
            <p:ph type="sldNum" sz="quarter" idx="4294967295"/>
          </p:nvPr>
        </p:nvSpPr>
        <p:spPr>
          <a:xfrm>
            <a:off x="7727950" y="6586538"/>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0E70B4D5-75E3-423D-9CA7-01FEF3F2D553}" type="slidenum">
              <a:rPr lang="en-US" altLang="ja-JP" sz="1700" smtClean="0"/>
              <a:pPr algn="r"/>
              <a:t>21</a:t>
            </a:fld>
            <a:endParaRPr lang="en-US" altLang="ja-JP" sz="1700" dirty="0" smtClean="0"/>
          </a:p>
        </p:txBody>
      </p:sp>
      <p:sp>
        <p:nvSpPr>
          <p:cNvPr id="24579" name="Text Box 46"/>
          <p:cNvSpPr txBox="1">
            <a:spLocks noChangeArrowheads="1"/>
          </p:cNvSpPr>
          <p:nvPr/>
        </p:nvSpPr>
        <p:spPr bwMode="auto">
          <a:xfrm>
            <a:off x="687014" y="5309853"/>
            <a:ext cx="8961810" cy="1705586"/>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177800" indent="-17780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50000"/>
              </a:spcBef>
              <a:buClr>
                <a:schemeClr val="accent1"/>
              </a:buClr>
              <a:buFont typeface="Wingdings" pitchFamily="2" charset="2"/>
              <a:buNone/>
            </a:pPr>
            <a:r>
              <a:rPr kumimoji="1" lang="ja-JP" altLang="en-US" sz="1400" b="1" dirty="0" smtClean="0">
                <a:solidFill>
                  <a:schemeClr val="bg1">
                    <a:lumMod val="65000"/>
                  </a:schemeClr>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安心</a:t>
            </a:r>
            <a:r>
              <a:rPr kumimoji="1" lang="ja-JP" altLang="en-US" sz="1400" b="1" dirty="0">
                <a:solidFill>
                  <a:schemeClr val="tx1"/>
                </a:solidFill>
                <a:latin typeface="ＭＳ Ｐゴシック" panose="020B0600070205080204" pitchFamily="50" charset="-128"/>
              </a:rPr>
              <a:t>の修繕体制</a:t>
            </a:r>
          </a:p>
          <a:p>
            <a:pPr algn="l">
              <a:lnSpc>
                <a:spcPct val="105000"/>
              </a:lnSpc>
              <a:spcBef>
                <a:spcPct val="15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認定</a:t>
            </a:r>
            <a:r>
              <a:rPr kumimoji="1" lang="ja-JP" altLang="en-US" sz="1400" dirty="0">
                <a:solidFill>
                  <a:schemeClr val="tx1"/>
                </a:solidFill>
                <a:latin typeface="ＭＳ Ｐ明朝" pitchFamily="18" charset="-128"/>
                <a:ea typeface="ＭＳ Ｐ明朝" pitchFamily="18" charset="-128"/>
              </a:rPr>
              <a:t>業者・時間外緊急連絡センターと連携し、迅速かつ丁寧な修繕対応を</a:t>
            </a:r>
            <a:r>
              <a:rPr kumimoji="1" lang="ja-JP" altLang="en-US" sz="1400" dirty="0" smtClean="0">
                <a:solidFill>
                  <a:schemeClr val="tx1"/>
                </a:solidFill>
                <a:latin typeface="ＭＳ Ｐ明朝" pitchFamily="18" charset="-128"/>
                <a:ea typeface="ＭＳ Ｐ明朝" pitchFamily="18" charset="-128"/>
              </a:rPr>
              <a:t>行います。</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水漏れや火災等の緊急修繕は</a:t>
            </a:r>
            <a:r>
              <a:rPr kumimoji="1" lang="en-US" altLang="ja-JP" sz="1400" dirty="0">
                <a:solidFill>
                  <a:schemeClr val="tx1"/>
                </a:solidFill>
                <a:latin typeface="ＭＳ Ｐ明朝" pitchFamily="18" charset="-128"/>
                <a:ea typeface="ＭＳ Ｐ明朝" pitchFamily="18" charset="-128"/>
              </a:rPr>
              <a:t>24</a:t>
            </a:r>
            <a:r>
              <a:rPr kumimoji="1" lang="ja-JP" altLang="en-US" sz="1400" dirty="0">
                <a:solidFill>
                  <a:schemeClr val="tx1"/>
                </a:solidFill>
                <a:latin typeface="ＭＳ Ｐ明朝" pitchFamily="18" charset="-128"/>
                <a:ea typeface="ＭＳ Ｐ明朝" pitchFamily="18" charset="-128"/>
              </a:rPr>
              <a:t>時間</a:t>
            </a:r>
            <a:r>
              <a:rPr kumimoji="1" lang="en-US" altLang="ja-JP" sz="1400" dirty="0">
                <a:solidFill>
                  <a:schemeClr val="tx1"/>
                </a:solidFill>
                <a:latin typeface="ＭＳ Ｐ明朝" pitchFamily="18" charset="-128"/>
                <a:ea typeface="ＭＳ Ｐ明朝" pitchFamily="18" charset="-128"/>
              </a:rPr>
              <a:t>365</a:t>
            </a:r>
            <a:r>
              <a:rPr kumimoji="1" lang="ja-JP" altLang="en-US" sz="1400" dirty="0">
                <a:solidFill>
                  <a:schemeClr val="tx1"/>
                </a:solidFill>
                <a:latin typeface="ＭＳ Ｐ明朝" pitchFamily="18" charset="-128"/>
                <a:ea typeface="ＭＳ Ｐ明朝" pitchFamily="18" charset="-128"/>
              </a:rPr>
              <a:t>日対応</a:t>
            </a:r>
          </a:p>
          <a:p>
            <a:pPr algn="l">
              <a:lnSpc>
                <a:spcPct val="105000"/>
              </a:lnSpc>
              <a:spcBef>
                <a:spcPct val="15000"/>
              </a:spcBef>
              <a:buClr>
                <a:schemeClr val="accent1"/>
              </a:buClr>
              <a:buFont typeface="Wingdings" pitchFamily="2" charset="2"/>
              <a:buNone/>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solidFill>
                  <a:srgbClr val="FF0000"/>
                </a:solidFill>
                <a:latin typeface="ＭＳ Ｐゴシック" panose="020B0600070205080204" pitchFamily="50" charset="-128"/>
              </a:rPr>
              <a:t> </a:t>
            </a:r>
            <a:r>
              <a:rPr kumimoji="1" lang="ja-JP" altLang="en-US" sz="1400" b="1" dirty="0">
                <a:solidFill>
                  <a:schemeClr val="tx1"/>
                </a:solidFill>
                <a:latin typeface="ＭＳ Ｐゴシック" panose="020B0600070205080204" pitchFamily="50" charset="-128"/>
              </a:rPr>
              <a:t>共用部管理を公社管理へ</a:t>
            </a:r>
            <a:r>
              <a:rPr kumimoji="1" lang="ja-JP" altLang="en-US" sz="1400" b="1" dirty="0" smtClean="0">
                <a:solidFill>
                  <a:schemeClr val="tx1"/>
                </a:solidFill>
                <a:latin typeface="ＭＳ Ｐゴシック" panose="020B0600070205080204" pitchFamily="50" charset="-128"/>
              </a:rPr>
              <a:t>移管</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お住まい</a:t>
            </a:r>
            <a:r>
              <a:rPr kumimoji="1" lang="ja-JP" altLang="en-US" sz="1400" dirty="0">
                <a:solidFill>
                  <a:schemeClr val="tx1"/>
                </a:solidFill>
                <a:latin typeface="ＭＳ Ｐ明朝" pitchFamily="18" charset="-128"/>
                <a:ea typeface="ＭＳ Ｐ明朝" pitchFamily="18" charset="-128"/>
              </a:rPr>
              <a:t>の方の負担</a:t>
            </a:r>
            <a:r>
              <a:rPr kumimoji="1" lang="ja-JP" altLang="en-US" sz="1400" dirty="0" smtClean="0">
                <a:solidFill>
                  <a:schemeClr val="tx1"/>
                </a:solidFill>
                <a:latin typeface="ＭＳ Ｐ明朝" pitchFamily="18" charset="-128"/>
                <a:ea typeface="ＭＳ Ｐ明朝" pitchFamily="18" charset="-128"/>
              </a:rPr>
              <a:t>軽減と適切な維持管理の</a:t>
            </a:r>
            <a:r>
              <a:rPr kumimoji="1" lang="ja-JP" altLang="en-US" sz="1400" dirty="0">
                <a:solidFill>
                  <a:schemeClr val="tx1"/>
                </a:solidFill>
                <a:latin typeface="ＭＳ Ｐ明朝" pitchFamily="18" charset="-128"/>
                <a:ea typeface="ＭＳ Ｐ明朝" pitchFamily="18" charset="-128"/>
              </a:rPr>
              <a:t>ため、共用部分の維持管理・共益費の徴収は原則公社が行うこととし</a:t>
            </a:r>
            <a:r>
              <a:rPr kumimoji="1" lang="ja-JP" altLang="en-US" sz="1400" dirty="0" smtClean="0">
                <a:solidFill>
                  <a:schemeClr val="tx1"/>
                </a:solidFill>
                <a:latin typeface="ＭＳ Ｐ明朝" pitchFamily="18" charset="-128"/>
                <a:ea typeface="ＭＳ Ｐ明朝" pitchFamily="18" charset="-128"/>
              </a:rPr>
              <a:t>、</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順次</a:t>
            </a:r>
            <a:r>
              <a:rPr kumimoji="1" lang="ja-JP" altLang="en-US" sz="1400" dirty="0">
                <a:solidFill>
                  <a:schemeClr val="tx1"/>
                </a:solidFill>
                <a:latin typeface="ＭＳ Ｐ明朝" pitchFamily="18" charset="-128"/>
                <a:ea typeface="ＭＳ Ｐ明朝" pitchFamily="18" charset="-128"/>
              </a:rPr>
              <a:t>移管を</a:t>
            </a:r>
            <a:r>
              <a:rPr kumimoji="1" lang="ja-JP" altLang="en-US" sz="1400" dirty="0" smtClean="0">
                <a:solidFill>
                  <a:schemeClr val="tx1"/>
                </a:solidFill>
                <a:latin typeface="ＭＳ Ｐ明朝" pitchFamily="18" charset="-128"/>
                <a:ea typeface="ＭＳ Ｐ明朝" pitchFamily="18" charset="-128"/>
              </a:rPr>
              <a:t>進めます。</a:t>
            </a:r>
            <a:endParaRPr kumimoji="1" lang="en-US" altLang="ja-JP" sz="1400" dirty="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buFont typeface="Wingdings" pitchFamily="2" charset="2"/>
              <a:buNone/>
            </a:pPr>
            <a:endParaRPr kumimoji="1" lang="en-US" altLang="ja-JP" sz="1400" dirty="0" smtClean="0">
              <a:solidFill>
                <a:srgbClr val="FF0000"/>
              </a:solidFill>
              <a:latin typeface="ＭＳ Ｐ明朝" pitchFamily="18" charset="-128"/>
              <a:ea typeface="ＭＳ Ｐ明朝" pitchFamily="18" charset="-128"/>
            </a:endParaRPr>
          </a:p>
        </p:txBody>
      </p:sp>
      <p:sp>
        <p:nvSpPr>
          <p:cNvPr id="24587" name="Text Box 46"/>
          <p:cNvSpPr txBox="1">
            <a:spLocks noChangeArrowheads="1"/>
          </p:cNvSpPr>
          <p:nvPr/>
        </p:nvSpPr>
        <p:spPr bwMode="auto">
          <a:xfrm>
            <a:off x="453992" y="1309270"/>
            <a:ext cx="5306400" cy="36036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①　</a:t>
            </a:r>
            <a:r>
              <a:rPr kumimoji="1" lang="ja-JP" altLang="en-US" sz="1600" b="1" dirty="0" smtClean="0">
                <a:latin typeface="ＭＳ Ｐゴシック" panose="020B0600070205080204" pitchFamily="50" charset="-128"/>
              </a:rPr>
              <a:t>賃貸</a:t>
            </a:r>
            <a:r>
              <a:rPr kumimoji="1" lang="ja-JP" altLang="en-US" sz="1600" b="1" dirty="0">
                <a:latin typeface="ＭＳ Ｐゴシック" panose="020B0600070205080204" pitchFamily="50" charset="-128"/>
              </a:rPr>
              <a:t>住宅事業</a:t>
            </a:r>
            <a:r>
              <a:rPr kumimoji="1" lang="ja-JP" altLang="en-US" sz="1600" b="1" dirty="0" smtClean="0">
                <a:latin typeface="ＭＳ Ｐゴシック" panose="020B0600070205080204" pitchFamily="50" charset="-128"/>
              </a:rPr>
              <a:t>の稼働率と収益向上</a:t>
            </a:r>
            <a:endParaRPr kumimoji="1" lang="ja-JP" altLang="en-US" sz="1600" b="1" dirty="0">
              <a:latin typeface="ＭＳ Ｐゴシック" panose="020B0600070205080204" pitchFamily="50" charset="-128"/>
            </a:endParaRPr>
          </a:p>
        </p:txBody>
      </p:sp>
      <p:sp>
        <p:nvSpPr>
          <p:cNvPr id="205881" name="角丸四角形 30"/>
          <p:cNvSpPr>
            <a:spLocks noChangeArrowheads="1"/>
          </p:cNvSpPr>
          <p:nvPr/>
        </p:nvSpPr>
        <p:spPr bwMode="auto">
          <a:xfrm>
            <a:off x="438149" y="888786"/>
            <a:ext cx="8922643" cy="400050"/>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（１）経営</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基盤の強化</a:t>
            </a:r>
          </a:p>
        </p:txBody>
      </p:sp>
      <p:sp>
        <p:nvSpPr>
          <p:cNvPr id="10"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11" name="Text Box 46"/>
          <p:cNvSpPr txBox="1">
            <a:spLocks noChangeArrowheads="1"/>
          </p:cNvSpPr>
          <p:nvPr/>
        </p:nvSpPr>
        <p:spPr bwMode="auto">
          <a:xfrm>
            <a:off x="687013" y="1683024"/>
            <a:ext cx="8673779" cy="321357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177800" indent="-17780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ts val="1440"/>
              </a:lnSpc>
              <a:spcBef>
                <a:spcPct val="35000"/>
              </a:spcBef>
              <a:buClr>
                <a:schemeClr val="accent1"/>
              </a:buClr>
              <a:buFont typeface="Wingdings" pitchFamily="2" charset="2"/>
              <a:buNone/>
            </a:pPr>
            <a:r>
              <a:rPr kumimoji="1" lang="ja-JP" altLang="en-US" sz="1400" dirty="0">
                <a:solidFill>
                  <a:schemeClr val="bg1">
                    <a:lumMod val="65000"/>
                  </a:schemeClr>
                </a:solidFill>
                <a:latin typeface="ＭＳ Ｐゴシック" pitchFamily="50" charset="-128"/>
              </a:rPr>
              <a:t>●</a:t>
            </a:r>
            <a:r>
              <a:rPr kumimoji="1" lang="ja-JP" altLang="en-US" sz="1400" dirty="0">
                <a:latin typeface="ＭＳ Ｐゴシック" pitchFamily="50" charset="-128"/>
              </a:rPr>
              <a:t> </a:t>
            </a:r>
            <a:r>
              <a:rPr kumimoji="1" lang="ja-JP" altLang="en-US" sz="1400" b="1" dirty="0" smtClean="0">
                <a:latin typeface="ＭＳ Ｐゴシック" pitchFamily="50" charset="-128"/>
              </a:rPr>
              <a:t>営業力の強化</a:t>
            </a:r>
            <a:endParaRPr kumimoji="1" lang="en-US" altLang="ja-JP" sz="1400" b="1" dirty="0" smtClean="0">
              <a:latin typeface="ＭＳ Ｐゴシック" pitchFamily="50" charset="-128"/>
            </a:endParaRPr>
          </a:p>
          <a:p>
            <a:pPr algn="l">
              <a:lnSpc>
                <a:spcPts val="1440"/>
              </a:lnSpc>
              <a:spcBef>
                <a:spcPct val="35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募集</a:t>
            </a:r>
            <a:r>
              <a:rPr kumimoji="1" lang="ja-JP" altLang="en-US" sz="1400" dirty="0">
                <a:solidFill>
                  <a:schemeClr val="tx1"/>
                </a:solidFill>
                <a:latin typeface="ＭＳ Ｐ明朝" panose="02020600040205080304" pitchFamily="18" charset="-128"/>
                <a:ea typeface="ＭＳ Ｐ明朝" panose="02020600040205080304" pitchFamily="18" charset="-128"/>
              </a:rPr>
              <a:t>カウンターのサービス向上や販売チャネルの拡充を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進めます。</a:t>
            </a:r>
            <a:endParaRPr kumimoji="1" lang="en-US" altLang="ja-JP" sz="1400" dirty="0">
              <a:solidFill>
                <a:schemeClr val="tx1"/>
              </a:solidFill>
              <a:latin typeface="ＭＳ Ｐ明朝" panose="02020600040205080304" pitchFamily="18" charset="-128"/>
              <a:ea typeface="ＭＳ Ｐ明朝" panose="02020600040205080304" pitchFamily="18" charset="-128"/>
            </a:endParaRPr>
          </a:p>
          <a:p>
            <a:pPr algn="l">
              <a:lnSpc>
                <a:spcPts val="1440"/>
              </a:lnSpc>
              <a:spcBef>
                <a:spcPct val="35000"/>
              </a:spcBef>
              <a:buClr>
                <a:schemeClr val="accent1"/>
              </a:buClr>
              <a:buFont typeface="Wingdings" pitchFamily="2" charset="2"/>
              <a:buNone/>
            </a:pPr>
            <a:r>
              <a:rPr kumimoji="1" lang="ja-JP" altLang="en-US" sz="1400" dirty="0">
                <a:solidFill>
                  <a:schemeClr val="tx1"/>
                </a:solidFill>
                <a:latin typeface="ＭＳ Ｐ明朝" pitchFamily="18" charset="-128"/>
                <a:ea typeface="ＭＳ Ｐ明朝" pitchFamily="18" charset="-128"/>
              </a:rPr>
              <a:t>・内覧希望者への即日・土日案内</a:t>
            </a:r>
            <a:r>
              <a:rPr kumimoji="1" lang="ja-JP" altLang="en-US" sz="1400" dirty="0" smtClean="0">
                <a:solidFill>
                  <a:schemeClr val="tx1"/>
                </a:solidFill>
                <a:latin typeface="ＭＳ Ｐ明朝" pitchFamily="18" charset="-128"/>
                <a:ea typeface="ＭＳ Ｐ明朝" pitchFamily="18" charset="-128"/>
              </a:rPr>
              <a:t>対応</a:t>
            </a:r>
            <a:endParaRPr kumimoji="1" lang="en-US" altLang="ja-JP" sz="1400" dirty="0" smtClean="0">
              <a:solidFill>
                <a:schemeClr val="tx1"/>
              </a:solidFill>
              <a:latin typeface="ＭＳ Ｐ明朝" pitchFamily="18" charset="-128"/>
              <a:ea typeface="ＭＳ Ｐ明朝" pitchFamily="18" charset="-128"/>
            </a:endParaRPr>
          </a:p>
          <a:p>
            <a:pPr algn="l">
              <a:lnSpc>
                <a:spcPts val="1440"/>
              </a:lnSpc>
              <a:spcBef>
                <a:spcPct val="35000"/>
              </a:spcBef>
              <a:buClr>
                <a:schemeClr val="accent1"/>
              </a:buClr>
              <a:buFont typeface="Wingdings" pitchFamily="2" charset="2"/>
              <a:buNone/>
            </a:pPr>
            <a:r>
              <a:rPr kumimoji="1" lang="ja-JP" altLang="en-US" sz="1400" dirty="0" smtClean="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申込・契約手続きの簡素化（オンライン対応等）</a:t>
            </a:r>
          </a:p>
          <a:p>
            <a:pPr algn="l">
              <a:lnSpc>
                <a:spcPts val="1440"/>
              </a:lnSpc>
              <a:spcBef>
                <a:spcPct val="35000"/>
              </a:spcBef>
              <a:buClr>
                <a:schemeClr val="accent1"/>
              </a:buClr>
            </a:pPr>
            <a:r>
              <a:rPr kumimoji="1" lang="ja-JP" altLang="en-US" sz="1400" dirty="0">
                <a:solidFill>
                  <a:schemeClr val="tx1"/>
                </a:solidFill>
                <a:latin typeface="ＭＳ Ｐ明朝" pitchFamily="18" charset="-128"/>
                <a:ea typeface="ＭＳ Ｐ明朝" pitchFamily="18" charset="-128"/>
              </a:rPr>
              <a:t>・学生入居や企業向け</a:t>
            </a:r>
            <a:r>
              <a:rPr kumimoji="1" lang="ja-JP" altLang="en-US" sz="1400" dirty="0" smtClean="0">
                <a:solidFill>
                  <a:schemeClr val="tx1"/>
                </a:solidFill>
                <a:latin typeface="ＭＳ Ｐ明朝" pitchFamily="18" charset="-128"/>
                <a:ea typeface="ＭＳ Ｐ明朝" pitchFamily="18" charset="-128"/>
              </a:rPr>
              <a:t>社宅、</a:t>
            </a:r>
            <a:r>
              <a:rPr kumimoji="1" lang="ja-JP" altLang="en-US" sz="1400" dirty="0">
                <a:solidFill>
                  <a:schemeClr val="tx1"/>
                </a:solidFill>
                <a:latin typeface="ＭＳ Ｐ明朝" pitchFamily="18" charset="-128"/>
                <a:ea typeface="ＭＳ Ｐ明朝" pitchFamily="18" charset="-128"/>
              </a:rPr>
              <a:t>不動産仲介業者による紹介</a:t>
            </a:r>
            <a:r>
              <a:rPr kumimoji="1" lang="ja-JP" altLang="en-US" sz="1400" dirty="0" smtClean="0">
                <a:solidFill>
                  <a:schemeClr val="tx1"/>
                </a:solidFill>
                <a:latin typeface="ＭＳ Ｐ明朝" pitchFamily="18" charset="-128"/>
                <a:ea typeface="ＭＳ Ｐ明朝" pitchFamily="18" charset="-128"/>
              </a:rPr>
              <a:t>制度の</a:t>
            </a:r>
            <a:r>
              <a:rPr kumimoji="1" lang="ja-JP" altLang="en-US" sz="1400" dirty="0">
                <a:solidFill>
                  <a:schemeClr val="tx1"/>
                </a:solidFill>
                <a:latin typeface="ＭＳ Ｐ明朝" pitchFamily="18" charset="-128"/>
                <a:ea typeface="ＭＳ Ｐ明朝" pitchFamily="18" charset="-128"/>
              </a:rPr>
              <a:t>利用</a:t>
            </a:r>
            <a:r>
              <a:rPr kumimoji="1" lang="ja-JP" altLang="en-US" sz="1400" dirty="0" smtClean="0">
                <a:latin typeface="ＭＳ Ｐ明朝" pitchFamily="18" charset="-128"/>
                <a:ea typeface="ＭＳ Ｐ明朝" pitchFamily="18" charset="-128"/>
              </a:rPr>
              <a:t>促進</a:t>
            </a:r>
            <a:endParaRPr kumimoji="1" lang="en-US" altLang="ja-JP" sz="1400" dirty="0">
              <a:latin typeface="ＭＳ Ｐ明朝" pitchFamily="18" charset="-128"/>
              <a:ea typeface="ＭＳ Ｐ明朝" pitchFamily="18" charset="-128"/>
            </a:endParaRPr>
          </a:p>
          <a:p>
            <a:pPr algn="l">
              <a:lnSpc>
                <a:spcPts val="1440"/>
              </a:lnSpc>
              <a:spcBef>
                <a:spcPct val="35000"/>
              </a:spcBef>
              <a:buClr>
                <a:schemeClr val="accent1"/>
              </a:buClr>
              <a:buFont typeface="Wingdings" pitchFamily="2" charset="2"/>
              <a:buNone/>
            </a:pPr>
            <a:r>
              <a:rPr kumimoji="1" lang="ja-JP" altLang="en-US" sz="1400" b="1" dirty="0" smtClean="0">
                <a:solidFill>
                  <a:schemeClr val="bg1">
                    <a:lumMod val="65000"/>
                  </a:schemeClr>
                </a:solidFill>
                <a:latin typeface="ＭＳ Ｐゴシック" panose="020B0600070205080204" pitchFamily="50" charset="-128"/>
              </a:rPr>
              <a:t>●</a:t>
            </a:r>
            <a:r>
              <a:rPr kumimoji="1" lang="ja-JP" altLang="en-US" sz="1400" b="1" dirty="0" smtClean="0">
                <a:solidFill>
                  <a:schemeClr val="tx1"/>
                </a:solidFill>
                <a:latin typeface="ＭＳ Ｐゴシック" panose="020B0600070205080204" pitchFamily="50" charset="-128"/>
              </a:rPr>
              <a:t> </a:t>
            </a:r>
            <a:r>
              <a:rPr kumimoji="1" lang="ja-JP" altLang="en-US" sz="1400" b="1" dirty="0">
                <a:solidFill>
                  <a:schemeClr val="tx1"/>
                </a:solidFill>
                <a:latin typeface="ＭＳ Ｐゴシック" panose="020B0600070205080204" pitchFamily="50" charset="-128"/>
              </a:rPr>
              <a:t>効果的な広告による募集情報の</a:t>
            </a:r>
            <a:r>
              <a:rPr kumimoji="1" lang="ja-JP" altLang="en-US" sz="1400" b="1" dirty="0" smtClean="0">
                <a:solidFill>
                  <a:schemeClr val="tx1"/>
                </a:solidFill>
                <a:latin typeface="ＭＳ Ｐゴシック" panose="020B0600070205080204" pitchFamily="50" charset="-128"/>
              </a:rPr>
              <a:t>発信</a:t>
            </a:r>
            <a:endParaRPr kumimoji="1" lang="en-US" altLang="ja-JP" sz="1400" b="1" dirty="0" smtClean="0">
              <a:solidFill>
                <a:schemeClr val="tx1"/>
              </a:solidFill>
              <a:latin typeface="ＭＳ Ｐゴシック" panose="020B0600070205080204" pitchFamily="50" charset="-128"/>
            </a:endParaRPr>
          </a:p>
          <a:p>
            <a:pPr algn="l" fontAlgn="base">
              <a:lnSpc>
                <a:spcPct val="100000"/>
              </a:lnSpc>
              <a:spcBef>
                <a:spcPct val="30000"/>
              </a:spcBef>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多様</a:t>
            </a:r>
            <a:r>
              <a:rPr kumimoji="1" lang="ja-JP" altLang="en-US" sz="1400" dirty="0">
                <a:solidFill>
                  <a:schemeClr val="tx1"/>
                </a:solidFill>
                <a:latin typeface="ＭＳ Ｐ明朝" panose="02020600040205080304" pitchFamily="18" charset="-128"/>
                <a:ea typeface="ＭＳ Ｐ明朝" panose="02020600040205080304" pitchFamily="18" charset="-128"/>
              </a:rPr>
              <a:t>な媒体を活用したプロモーション戦略と公社賃貸</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住宅</a:t>
            </a:r>
            <a:r>
              <a:rPr kumimoji="1" lang="en-US" altLang="ja-JP" sz="1400" dirty="0">
                <a:solidFill>
                  <a:schemeClr val="tx1"/>
                </a:solidFill>
                <a:latin typeface="ＭＳ Ｐ明朝" panose="02020600040205080304" pitchFamily="18" charset="-128"/>
                <a:ea typeface="ＭＳ Ｐ明朝" panose="02020600040205080304" pitchFamily="18" charset="-128"/>
              </a:rPr>
              <a:t>『 </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SMALIO</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（スマリオ）</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の</a:t>
            </a:r>
            <a:r>
              <a:rPr kumimoji="1" lang="ja-JP" altLang="en-US" sz="1400" dirty="0">
                <a:solidFill>
                  <a:schemeClr val="tx1"/>
                </a:solidFill>
                <a:latin typeface="ＭＳ Ｐ明朝" panose="02020600040205080304" pitchFamily="18" charset="-128"/>
                <a:ea typeface="ＭＳ Ｐ明朝" panose="02020600040205080304" pitchFamily="18" charset="-128"/>
              </a:rPr>
              <a:t>ブランディングを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進めます。</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a:p>
            <a:pPr algn="l" fontAlgn="base">
              <a:lnSpc>
                <a:spcPct val="100000"/>
              </a:lnSpc>
              <a:spcBef>
                <a:spcPct val="30000"/>
              </a:spcBef>
            </a:pPr>
            <a:r>
              <a:rPr kumimoji="1" lang="ja-JP" altLang="en-US" sz="1400" dirty="0" smtClean="0">
                <a:solidFill>
                  <a:schemeClr val="tx1"/>
                </a:solidFill>
                <a:latin typeface="ＭＳ Ｐ明朝" pitchFamily="18" charset="-128"/>
                <a:ea typeface="ＭＳ Ｐ明朝" pitchFamily="18" charset="-128"/>
              </a:rPr>
              <a:t>・</a:t>
            </a:r>
            <a:r>
              <a:rPr kumimoji="1" lang="ja-JP" altLang="en-US" sz="1400" dirty="0">
                <a:solidFill>
                  <a:schemeClr val="tx1"/>
                </a:solidFill>
                <a:latin typeface="ＭＳ Ｐ明朝" pitchFamily="18" charset="-128"/>
                <a:ea typeface="ＭＳ Ｐ明朝" pitchFamily="18" charset="-128"/>
              </a:rPr>
              <a:t>入居促進キャンペーンの実施</a:t>
            </a:r>
          </a:p>
          <a:p>
            <a:pPr algn="l" fontAlgn="base">
              <a:lnSpc>
                <a:spcPct val="100000"/>
              </a:lnSpc>
              <a:spcBef>
                <a:spcPct val="30000"/>
              </a:spcBef>
            </a:pPr>
            <a:r>
              <a:rPr kumimoji="1" lang="ja-JP" altLang="en-US" sz="1400" dirty="0">
                <a:solidFill>
                  <a:schemeClr val="tx1"/>
                </a:solidFill>
                <a:latin typeface="ＭＳ Ｐ明朝" pitchFamily="18" charset="-128"/>
                <a:ea typeface="ＭＳ Ｐ明朝" pitchFamily="18" charset="-128"/>
              </a:rPr>
              <a:t>・ウェブマーケティング施策（</a:t>
            </a:r>
            <a:r>
              <a:rPr kumimoji="1" lang="en-US" altLang="ja-JP" sz="1400" dirty="0">
                <a:solidFill>
                  <a:schemeClr val="tx1"/>
                </a:solidFill>
                <a:latin typeface="ＭＳ Ｐ明朝" pitchFamily="18" charset="-128"/>
                <a:ea typeface="ＭＳ Ｐ明朝" pitchFamily="18" charset="-128"/>
              </a:rPr>
              <a:t>SEO</a:t>
            </a:r>
            <a:r>
              <a:rPr kumimoji="1" lang="ja-JP" altLang="en-US" sz="1400" dirty="0" smtClean="0">
                <a:solidFill>
                  <a:schemeClr val="tx1"/>
                </a:solidFill>
                <a:latin typeface="ＭＳ Ｐ明朝" pitchFamily="18" charset="-128"/>
                <a:ea typeface="ＭＳ Ｐ明朝" pitchFamily="18" charset="-128"/>
              </a:rPr>
              <a:t>やアクセス解析による効果的なプロモーションや</a:t>
            </a:r>
            <a:r>
              <a:rPr kumimoji="1" lang="en-US" altLang="ja-JP" sz="1400" dirty="0" smtClean="0">
                <a:solidFill>
                  <a:schemeClr val="tx1"/>
                </a:solidFill>
                <a:latin typeface="ＭＳ Ｐ明朝" pitchFamily="18" charset="-128"/>
                <a:ea typeface="ＭＳ Ｐ明朝" pitchFamily="18" charset="-128"/>
              </a:rPr>
              <a:t>WEB</a:t>
            </a:r>
            <a:r>
              <a:rPr kumimoji="1" lang="ja-JP" altLang="en-US" sz="1400" dirty="0" smtClean="0">
                <a:solidFill>
                  <a:schemeClr val="tx1"/>
                </a:solidFill>
                <a:latin typeface="ＭＳ Ｐ明朝" pitchFamily="18" charset="-128"/>
                <a:ea typeface="ＭＳ Ｐ明朝" pitchFamily="18" charset="-128"/>
              </a:rPr>
              <a:t>広告</a:t>
            </a:r>
            <a:r>
              <a:rPr kumimoji="1" lang="ja-JP" altLang="en-US" sz="1400" dirty="0">
                <a:solidFill>
                  <a:schemeClr val="tx1"/>
                </a:solidFill>
                <a:latin typeface="ＭＳ Ｐ明朝" pitchFamily="18" charset="-128"/>
                <a:ea typeface="ＭＳ Ｐ明朝" pitchFamily="18" charset="-128"/>
              </a:rPr>
              <a:t>による</a:t>
            </a:r>
            <a:r>
              <a:rPr kumimoji="1" lang="ja-JP" altLang="en-US" sz="1400" dirty="0" smtClean="0">
                <a:solidFill>
                  <a:schemeClr val="tx1"/>
                </a:solidFill>
                <a:latin typeface="ＭＳ Ｐ明朝" pitchFamily="18" charset="-128"/>
                <a:ea typeface="ＭＳ Ｐ明朝" pitchFamily="18" charset="-128"/>
              </a:rPr>
              <a:t>集客）</a:t>
            </a:r>
            <a:r>
              <a:rPr kumimoji="1" lang="ja-JP" altLang="en-US" sz="1400" dirty="0">
                <a:solidFill>
                  <a:schemeClr val="tx1"/>
                </a:solidFill>
                <a:latin typeface="ＭＳ Ｐ明朝" pitchFamily="18" charset="-128"/>
                <a:ea typeface="ＭＳ Ｐ明朝" pitchFamily="18" charset="-128"/>
              </a:rPr>
              <a:t>　</a:t>
            </a:r>
          </a:p>
          <a:p>
            <a:pPr algn="l" fontAlgn="base">
              <a:lnSpc>
                <a:spcPct val="100000"/>
              </a:lnSpc>
              <a:spcBef>
                <a:spcPct val="30000"/>
              </a:spcBef>
            </a:pPr>
            <a:r>
              <a:rPr kumimoji="1" lang="ja-JP" altLang="en-US" sz="1400" dirty="0" smtClean="0">
                <a:solidFill>
                  <a:schemeClr val="tx1"/>
                </a:solidFill>
                <a:latin typeface="ＭＳ Ｐ明朝" pitchFamily="18" charset="-128"/>
                <a:ea typeface="ＭＳ Ｐ明朝" pitchFamily="18" charset="-128"/>
              </a:rPr>
              <a:t>・チラシ配付、</a:t>
            </a:r>
            <a:r>
              <a:rPr kumimoji="1" lang="ja-JP" altLang="en-US" sz="1400" dirty="0">
                <a:solidFill>
                  <a:schemeClr val="tx1"/>
                </a:solidFill>
                <a:latin typeface="ＭＳ Ｐ明朝" pitchFamily="18" charset="-128"/>
                <a:ea typeface="ＭＳ Ｐ明朝" pitchFamily="18" charset="-128"/>
              </a:rPr>
              <a:t>地域のフリーペーパー、現地看板、イベントの</a:t>
            </a:r>
            <a:r>
              <a:rPr kumimoji="1" lang="ja-JP" altLang="en-US" sz="1400" dirty="0" smtClean="0">
                <a:solidFill>
                  <a:schemeClr val="tx1"/>
                </a:solidFill>
                <a:latin typeface="ＭＳ Ｐ明朝" pitchFamily="18" charset="-128"/>
                <a:ea typeface="ＭＳ Ｐ明朝" pitchFamily="18" charset="-128"/>
              </a:rPr>
              <a:t>開催</a:t>
            </a:r>
            <a:endParaRPr kumimoji="1" lang="en-US" altLang="ja-JP" sz="1400" dirty="0" smtClean="0">
              <a:solidFill>
                <a:schemeClr val="tx1"/>
              </a:solidFill>
              <a:latin typeface="ＭＳ Ｐ明朝" pitchFamily="18" charset="-128"/>
              <a:ea typeface="ＭＳ Ｐ明朝" pitchFamily="18" charset="-128"/>
            </a:endParaRPr>
          </a:p>
          <a:p>
            <a:pPr algn="l" fontAlgn="base">
              <a:lnSpc>
                <a:spcPct val="100000"/>
              </a:lnSpc>
              <a:spcBef>
                <a:spcPct val="30000"/>
              </a:spcBef>
            </a:pPr>
            <a:r>
              <a:rPr kumimoji="1" lang="ja-JP" altLang="en-US" sz="1400" b="1" dirty="0">
                <a:solidFill>
                  <a:schemeClr val="bg1">
                    <a:lumMod val="65000"/>
                  </a:schemeClr>
                </a:solidFill>
                <a:latin typeface="ＭＳ Ｐゴシック" panose="020B0600070205080204" pitchFamily="50" charset="-128"/>
              </a:rPr>
              <a:t>●</a:t>
            </a:r>
            <a:r>
              <a:rPr kumimoji="1" lang="ja-JP" altLang="en-US" sz="1400" b="1" dirty="0">
                <a:solidFill>
                  <a:schemeClr val="tx1"/>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家賃収納率の向上</a:t>
            </a:r>
            <a:endParaRPr kumimoji="1" lang="en-US" altLang="ja-JP" sz="1400" b="1" dirty="0" smtClean="0">
              <a:solidFill>
                <a:schemeClr val="tx1"/>
              </a:solidFill>
              <a:latin typeface="ＭＳ Ｐゴシック" panose="020B0600070205080204" pitchFamily="50" charset="-128"/>
            </a:endParaRPr>
          </a:p>
          <a:p>
            <a:pPr algn="l" fontAlgn="base">
              <a:lnSpc>
                <a:spcPct val="100000"/>
              </a:lnSpc>
              <a:spcBef>
                <a:spcPct val="30000"/>
              </a:spcBef>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家賃等の債務を保証する機関保証制度の利用促進や債権回収等の対策により、家賃収納率の向上に努めます。</a:t>
            </a:r>
            <a:endParaRPr kumimoji="1" lang="en-US" altLang="ja-JP" sz="1400" dirty="0">
              <a:solidFill>
                <a:schemeClr val="tx1"/>
              </a:solidFill>
              <a:latin typeface="ＭＳ Ｐ明朝" pitchFamily="18" charset="-128"/>
              <a:ea typeface="ＭＳ Ｐ明朝" pitchFamily="18" charset="-128"/>
            </a:endParaRPr>
          </a:p>
        </p:txBody>
      </p:sp>
      <p:sp>
        <p:nvSpPr>
          <p:cNvPr id="12" name="Text Box 46"/>
          <p:cNvSpPr txBox="1">
            <a:spLocks noChangeArrowheads="1"/>
          </p:cNvSpPr>
          <p:nvPr/>
        </p:nvSpPr>
        <p:spPr bwMode="auto">
          <a:xfrm>
            <a:off x="475696" y="4923042"/>
            <a:ext cx="4083818" cy="36036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②　お客</a:t>
            </a:r>
            <a:r>
              <a:rPr lang="ja-JP" altLang="en-US" sz="1600" b="1" dirty="0">
                <a:latin typeface="ＭＳ Ｐゴシック" panose="020B0600070205080204" pitchFamily="50" charset="-128"/>
              </a:rPr>
              <a:t>様満足度第一のサービス提供</a:t>
            </a:r>
          </a:p>
        </p:txBody>
      </p:sp>
      <p:graphicFrame>
        <p:nvGraphicFramePr>
          <p:cNvPr id="15" name="表 14"/>
          <p:cNvGraphicFramePr>
            <a:graphicFrameLocks noGrp="1"/>
          </p:cNvGraphicFramePr>
          <p:nvPr>
            <p:extLst>
              <p:ext uri="{D42A27DB-BD31-4B8C-83A1-F6EECF244321}">
                <p14:modId xmlns:p14="http://schemas.microsoft.com/office/powerpoint/2010/main" val="3680805436"/>
              </p:ext>
            </p:extLst>
          </p:nvPr>
        </p:nvGraphicFramePr>
        <p:xfrm>
          <a:off x="6912520" y="948423"/>
          <a:ext cx="2360705" cy="557673"/>
        </p:xfrm>
        <a:graphic>
          <a:graphicData uri="http://schemas.openxmlformats.org/drawingml/2006/table">
            <a:tbl>
              <a:tblPr firstRow="1" bandRow="1">
                <a:tableStyleId>{21E4AEA4-8DFA-4A89-87EB-49C32662AFE0}</a:tableStyleId>
              </a:tblPr>
              <a:tblGrid>
                <a:gridCol w="2360705">
                  <a:extLst>
                    <a:ext uri="{9D8B030D-6E8A-4147-A177-3AD203B41FA5}">
                      <a16:colId xmlns:a16="http://schemas.microsoft.com/office/drawing/2014/main" val="609703379"/>
                    </a:ext>
                  </a:extLst>
                </a:gridCol>
              </a:tblGrid>
              <a:tr h="244303">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数値目標（重点）</a:t>
                      </a:r>
                      <a:r>
                        <a:rPr kumimoji="1" lang="en-US" altLang="ja-JP" sz="1100" dirty="0" smtClean="0">
                          <a:solidFill>
                            <a:schemeClr val="tx1"/>
                          </a:solidFill>
                        </a:rPr>
                        <a:t>】</a:t>
                      </a:r>
                      <a:r>
                        <a:rPr kumimoji="1" lang="ja-JP" altLang="en-US" sz="1100" dirty="0" smtClean="0">
                          <a:solidFill>
                            <a:schemeClr val="tx1"/>
                          </a:solidFill>
                        </a:rPr>
                        <a:t>住宅稼働率</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98593">
                <a:tc>
                  <a:txBody>
                    <a:bodyPr/>
                    <a:lstStyle/>
                    <a:p>
                      <a:pPr algn="ctr"/>
                      <a:r>
                        <a:rPr kumimoji="1" lang="en-US" altLang="ja-JP" sz="1100" dirty="0" smtClean="0">
                          <a:solidFill>
                            <a:schemeClr val="tx1"/>
                          </a:solidFill>
                        </a:rPr>
                        <a:t>92%</a:t>
                      </a:r>
                      <a:r>
                        <a:rPr kumimoji="1" lang="ja-JP" altLang="en-US" sz="1100" dirty="0" smtClean="0">
                          <a:solidFill>
                            <a:schemeClr val="tx1"/>
                          </a:solidFill>
                        </a:rPr>
                        <a:t>以</a:t>
                      </a:r>
                      <a:r>
                        <a:rPr kumimoji="1" lang="ja-JP" altLang="en-US" sz="1100" dirty="0" smtClean="0"/>
                        <a:t>上（</a:t>
                      </a:r>
                      <a:r>
                        <a:rPr kumimoji="1" lang="en-US" altLang="ja-JP" sz="1100" dirty="0" smtClean="0"/>
                        <a:t>R13</a:t>
                      </a:r>
                      <a:r>
                        <a:rPr kumimoji="1" lang="ja-JP" altLang="en-US" sz="1100" dirty="0" smtClean="0"/>
                        <a:t>年度）</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pic>
        <p:nvPicPr>
          <p:cNvPr id="2" name="図 1"/>
          <p:cNvPicPr>
            <a:picLocks noChangeAspect="1"/>
          </p:cNvPicPr>
          <p:nvPr/>
        </p:nvPicPr>
        <p:blipFill>
          <a:blip r:embed="rId2"/>
          <a:stretch>
            <a:fillRect/>
          </a:stretch>
        </p:blipFill>
        <p:spPr>
          <a:xfrm>
            <a:off x="6748587" y="1898002"/>
            <a:ext cx="2688569" cy="107298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1"/>
          <p:cNvSpPr>
            <a:spLocks noGrp="1"/>
          </p:cNvSpPr>
          <p:nvPr>
            <p:ph type="sldNum" sz="quarter" idx="4294967295"/>
          </p:nvPr>
        </p:nvSpPr>
        <p:spPr>
          <a:xfrm>
            <a:off x="7727950" y="6526213"/>
            <a:ext cx="2352675" cy="38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E5D32B96-F7C3-4CB9-96CD-A23926185C35}" type="slidenum">
              <a:rPr lang="en-US" altLang="ja-JP" sz="1700" smtClean="0"/>
              <a:pPr algn="r"/>
              <a:t>22</a:t>
            </a:fld>
            <a:endParaRPr lang="en-US" altLang="ja-JP" sz="1700" dirty="0" smtClean="0"/>
          </a:p>
        </p:txBody>
      </p:sp>
      <p:sp>
        <p:nvSpPr>
          <p:cNvPr id="12" name="Rectangle 4"/>
          <p:cNvSpPr txBox="1">
            <a:spLocks noChangeArrowheads="1"/>
          </p:cNvSpPr>
          <p:nvPr/>
        </p:nvSpPr>
        <p:spPr bwMode="auto">
          <a:xfrm>
            <a:off x="0" y="33338"/>
            <a:ext cx="5154067"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メイリオ" panose="020B0604030504040204" pitchFamily="50" charset="-128"/>
                <a:ea typeface="メイリオ" panose="020B0604030504040204" pitchFamily="50" charset="-128"/>
              </a:rPr>
              <a:t>　１．経営・財務基盤の強化</a:t>
            </a:r>
            <a:endParaRPr kumimoji="0" lang="ja-JP" altLang="en-US" sz="2200" kern="0" dirty="0" smtClean="0">
              <a:latin typeface="メイリオ" panose="020B0604030504040204" pitchFamily="50" charset="-128"/>
              <a:ea typeface="メイリオ" panose="020B0604030504040204" pitchFamily="50" charset="-128"/>
            </a:endParaRPr>
          </a:p>
        </p:txBody>
      </p:sp>
      <p:sp>
        <p:nvSpPr>
          <p:cNvPr id="11"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16" name="Text Box 46"/>
          <p:cNvSpPr txBox="1">
            <a:spLocks noChangeArrowheads="1"/>
          </p:cNvSpPr>
          <p:nvPr/>
        </p:nvSpPr>
        <p:spPr bwMode="auto">
          <a:xfrm>
            <a:off x="467464" y="951889"/>
            <a:ext cx="8906281" cy="235859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177800" indent="-17780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50000"/>
              </a:spcBef>
              <a:buClr>
                <a:schemeClr val="accent1"/>
              </a:buClr>
              <a:buFont typeface="Wingdings" pitchFamily="2" charset="2"/>
              <a:buNone/>
            </a:pPr>
            <a:r>
              <a:rPr kumimoji="1" lang="ja-JP" altLang="en-US" sz="1400" b="1" dirty="0" smtClean="0">
                <a:solidFill>
                  <a:schemeClr val="bg1">
                    <a:lumMod val="65000"/>
                  </a:schemeClr>
                </a:solidFill>
                <a:latin typeface="ＭＳ Ｐゴシック" panose="020B0600070205080204" pitchFamily="50" charset="-128"/>
              </a:rPr>
              <a:t>● </a:t>
            </a:r>
            <a:r>
              <a:rPr kumimoji="1" lang="en-US" altLang="ja-JP" sz="1400" b="1" dirty="0" smtClean="0">
                <a:solidFill>
                  <a:schemeClr val="tx1"/>
                </a:solidFill>
                <a:latin typeface="ＭＳ Ｐゴシック" panose="020B0600070205080204" pitchFamily="50" charset="-128"/>
              </a:rPr>
              <a:t>CS</a:t>
            </a:r>
            <a:r>
              <a:rPr kumimoji="1" lang="ja-JP" altLang="en-US" sz="1400" b="1" dirty="0">
                <a:solidFill>
                  <a:schemeClr val="tx1"/>
                </a:solidFill>
                <a:latin typeface="ＭＳ Ｐゴシック" panose="020B0600070205080204" pitchFamily="50" charset="-128"/>
              </a:rPr>
              <a:t>（顧客満足度）</a:t>
            </a:r>
            <a:r>
              <a:rPr kumimoji="1" lang="ja-JP" altLang="en-US" sz="1400" b="1" dirty="0" smtClean="0">
                <a:solidFill>
                  <a:schemeClr val="tx1"/>
                </a:solidFill>
                <a:latin typeface="ＭＳ Ｐゴシック" panose="020B0600070205080204" pitchFamily="50" charset="-128"/>
              </a:rPr>
              <a:t>向上</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50000"/>
              </a:spcBef>
              <a:buClr>
                <a:schemeClr val="accent1"/>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お客</a:t>
            </a:r>
            <a:r>
              <a:rPr kumimoji="1" lang="ja-JP" altLang="en-US" sz="1400" dirty="0">
                <a:solidFill>
                  <a:schemeClr val="tx1"/>
                </a:solidFill>
                <a:latin typeface="ＭＳ Ｐ明朝" panose="02020600040205080304" pitchFamily="18" charset="-128"/>
                <a:ea typeface="ＭＳ Ｐ明朝" panose="02020600040205080304" pitchFamily="18" charset="-128"/>
              </a:rPr>
              <a:t>様満足度の調査や接遇向上の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取り組み</a:t>
            </a:r>
            <a:r>
              <a:rPr kumimoji="1" lang="ja-JP" altLang="en-US" sz="1400" dirty="0">
                <a:solidFill>
                  <a:schemeClr val="tx1"/>
                </a:solidFill>
                <a:latin typeface="ＭＳ Ｐ明朝" panose="02020600040205080304" pitchFamily="18" charset="-128"/>
                <a:ea typeface="ＭＳ Ｐ明朝" panose="02020600040205080304" pitchFamily="18" charset="-128"/>
              </a:rPr>
              <a:t>を継続し、ホスピタリティ向上に</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努めます。</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50000"/>
              </a:spcBef>
              <a:buClr>
                <a:schemeClr val="accent1"/>
              </a:buClr>
              <a:buFont typeface="Wingdings" pitchFamily="2" charset="2"/>
              <a:buNone/>
            </a:pPr>
            <a:r>
              <a:rPr kumimoji="1" lang="ja-JP" altLang="en-US" sz="1400" dirty="0">
                <a:solidFill>
                  <a:schemeClr val="tx1"/>
                </a:solidFill>
                <a:latin typeface="ＭＳ Ｐ明朝" panose="02020600040205080304" pitchFamily="18" charset="-128"/>
                <a:ea typeface="ＭＳ Ｐ明朝" panose="02020600040205080304" pitchFamily="18" charset="-128"/>
              </a:rPr>
              <a:t>・お客様アンケート（窓口、郵送）の実施</a:t>
            </a:r>
          </a:p>
          <a:p>
            <a:pPr algn="l">
              <a:lnSpc>
                <a:spcPct val="105000"/>
              </a:lnSpc>
              <a:spcBef>
                <a:spcPct val="50000"/>
              </a:spcBef>
              <a:buClr>
                <a:schemeClr val="accent1"/>
              </a:buClr>
              <a:buFont typeface="Wingdings" pitchFamily="2" charset="2"/>
              <a:buNone/>
            </a:pPr>
            <a:r>
              <a:rPr kumimoji="1" lang="ja-JP" altLang="en-US" sz="1400" dirty="0">
                <a:solidFill>
                  <a:schemeClr val="tx1"/>
                </a:solidFill>
                <a:latin typeface="ＭＳ Ｐ明朝" panose="02020600040205080304" pitchFamily="18" charset="-128"/>
                <a:ea typeface="ＭＳ Ｐ明朝" panose="02020600040205080304" pitchFamily="18" charset="-128"/>
              </a:rPr>
              <a:t>・接遇向上委員会による社内横断的な</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活動</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ts val="300"/>
              </a:lnSpc>
              <a:spcBef>
                <a:spcPct val="50000"/>
              </a:spcBef>
              <a:buClr>
                <a:schemeClr val="accent1"/>
              </a:buClr>
              <a:buFont typeface="Wingdings" pitchFamily="2" charset="2"/>
              <a:buNone/>
            </a:pPr>
            <a:endParaRPr kumimoji="1" lang="en-US" altLang="ja-JP" sz="1400" b="1" dirty="0" smtClean="0">
              <a:solidFill>
                <a:schemeClr val="tx1"/>
              </a:solidFill>
              <a:latin typeface="ＭＳ Ｐゴシック" panose="020B0600070205080204" pitchFamily="50" charset="-128"/>
              <a:ea typeface="ＭＳ Ｐ明朝" pitchFamily="18" charset="-128"/>
            </a:endParaRPr>
          </a:p>
          <a:p>
            <a:pPr algn="l">
              <a:lnSpc>
                <a:spcPct val="105000"/>
              </a:lnSpc>
              <a:spcBef>
                <a:spcPct val="50000"/>
              </a:spcBef>
              <a:buClr>
                <a:schemeClr val="accent1"/>
              </a:buClr>
              <a:buFont typeface="Wingdings" pitchFamily="2" charset="2"/>
              <a:buNone/>
            </a:pPr>
            <a:r>
              <a:rPr kumimoji="1" lang="ja-JP" altLang="en-US" sz="1400" b="1" dirty="0" smtClean="0">
                <a:solidFill>
                  <a:schemeClr val="bg1">
                    <a:lumMod val="65000"/>
                  </a:schemeClr>
                </a:solidFill>
                <a:latin typeface="ＭＳ Ｐゴシック" panose="020B0600070205080204" pitchFamily="50" charset="-128"/>
                <a:ea typeface="ＭＳ Ｐ明朝" pitchFamily="18" charset="-128"/>
              </a:rPr>
              <a:t>●</a:t>
            </a:r>
            <a:r>
              <a:rPr kumimoji="1" lang="ja-JP" altLang="en-US" sz="1400" b="1" dirty="0" smtClean="0">
                <a:solidFill>
                  <a:schemeClr val="tx1"/>
                </a:solidFill>
                <a:latin typeface="ＭＳ Ｐゴシック" panose="020B0600070205080204" pitchFamily="50" charset="-128"/>
                <a:ea typeface="ＭＳ Ｐ明朝" pitchFamily="18" charset="-128"/>
              </a:rPr>
              <a:t> </a:t>
            </a:r>
            <a:r>
              <a:rPr kumimoji="1" lang="ja-JP" altLang="en-US" sz="1400" b="1" dirty="0">
                <a:solidFill>
                  <a:schemeClr val="tx1"/>
                </a:solidFill>
                <a:latin typeface="ＭＳ Ｐゴシック" panose="020B0600070205080204" pitchFamily="50" charset="-128"/>
                <a:ea typeface="ＭＳ Ｐ明朝" pitchFamily="18" charset="-128"/>
              </a:rPr>
              <a:t>長期入居者向けサービスの</a:t>
            </a:r>
            <a:r>
              <a:rPr kumimoji="1" lang="ja-JP" altLang="en-US" sz="1400" b="1" dirty="0" smtClean="0">
                <a:solidFill>
                  <a:schemeClr val="tx1"/>
                </a:solidFill>
                <a:latin typeface="ＭＳ Ｐゴシック" panose="020B0600070205080204" pitchFamily="50" charset="-128"/>
                <a:ea typeface="ＭＳ Ｐ明朝" pitchFamily="18" charset="-128"/>
              </a:rPr>
              <a:t>検討</a:t>
            </a:r>
            <a:endParaRPr kumimoji="1" lang="en-US" altLang="ja-JP" sz="1400" b="1" dirty="0" smtClean="0">
              <a:solidFill>
                <a:schemeClr val="tx1"/>
              </a:solidFill>
              <a:latin typeface="ＭＳ Ｐゴシック" panose="020B0600070205080204" pitchFamily="50" charset="-128"/>
              <a:ea typeface="ＭＳ Ｐ明朝" pitchFamily="18" charset="-128"/>
            </a:endParaRPr>
          </a:p>
          <a:p>
            <a:pPr algn="l">
              <a:lnSpc>
                <a:spcPct val="105000"/>
              </a:lnSpc>
              <a:spcBef>
                <a:spcPct val="50000"/>
              </a:spcBef>
              <a:buClr>
                <a:schemeClr val="accent1"/>
              </a:buClr>
              <a:buFont typeface="Wingdings" pitchFamily="2" charset="2"/>
              <a:buNone/>
            </a:pPr>
            <a:r>
              <a:rPr kumimoji="1" lang="ja-JP" altLang="en-US" sz="1400" dirty="0">
                <a:solidFill>
                  <a:srgbClr val="FF0000"/>
                </a:solidFill>
                <a:latin typeface="ＭＳ Ｐゴシック" panose="020B0600070205080204" pitchFamily="50" charset="-128"/>
                <a:ea typeface="ＭＳ Ｐ明朝" pitchFamily="18" charset="-128"/>
              </a:rPr>
              <a:t>　</a:t>
            </a:r>
            <a:r>
              <a:rPr kumimoji="1" lang="ja-JP" altLang="en-US" sz="1400" dirty="0" smtClean="0">
                <a:solidFill>
                  <a:schemeClr val="tx1"/>
                </a:solidFill>
                <a:latin typeface="ＭＳ Ｐゴシック" panose="020B0600070205080204" pitchFamily="50" charset="-128"/>
                <a:ea typeface="ＭＳ Ｐ明朝" pitchFamily="18" charset="-128"/>
              </a:rPr>
              <a:t>長期にお住まいの方がいつまでも安心</a:t>
            </a:r>
            <a:r>
              <a:rPr kumimoji="1" lang="ja-JP" altLang="en-US" sz="1400" dirty="0">
                <a:solidFill>
                  <a:schemeClr val="tx1"/>
                </a:solidFill>
                <a:latin typeface="ＭＳ Ｐゴシック" panose="020B0600070205080204" pitchFamily="50" charset="-128"/>
                <a:ea typeface="ＭＳ Ｐ明朝" pitchFamily="18" charset="-128"/>
              </a:rPr>
              <a:t>・快適な住まいを実現するため</a:t>
            </a:r>
            <a:r>
              <a:rPr kumimoji="1" lang="ja-JP" altLang="en-US" sz="1400" dirty="0" smtClean="0">
                <a:solidFill>
                  <a:schemeClr val="tx1"/>
                </a:solidFill>
                <a:latin typeface="ＭＳ Ｐゴシック" panose="020B0600070205080204" pitchFamily="50" charset="-128"/>
                <a:ea typeface="ＭＳ Ｐ明朝" pitchFamily="18" charset="-128"/>
              </a:rPr>
              <a:t>の特典プログラムの導入を検討します。</a:t>
            </a:r>
            <a:endParaRPr kumimoji="1" lang="en-US" altLang="ja-JP" sz="1400" dirty="0" smtClean="0">
              <a:solidFill>
                <a:schemeClr val="tx1"/>
              </a:solidFill>
              <a:latin typeface="ＭＳ Ｐゴシック" panose="020B0600070205080204" pitchFamily="50" charset="-128"/>
              <a:ea typeface="ＭＳ Ｐ明朝" pitchFamily="18"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674735565"/>
              </p:ext>
            </p:extLst>
          </p:nvPr>
        </p:nvGraphicFramePr>
        <p:xfrm>
          <a:off x="819293" y="3504983"/>
          <a:ext cx="5213381" cy="2174849"/>
        </p:xfrm>
        <a:graphic>
          <a:graphicData uri="http://schemas.openxmlformats.org/drawingml/2006/table">
            <a:tbl>
              <a:tblPr firstRow="1" bandRow="1">
                <a:tableStyleId>{93296810-A885-4BE3-A3E7-6D5BEEA58F35}</a:tableStyleId>
              </a:tblPr>
              <a:tblGrid>
                <a:gridCol w="1690483">
                  <a:extLst>
                    <a:ext uri="{9D8B030D-6E8A-4147-A177-3AD203B41FA5}">
                      <a16:colId xmlns:a16="http://schemas.microsoft.com/office/drawing/2014/main" val="2365553280"/>
                    </a:ext>
                  </a:extLst>
                </a:gridCol>
                <a:gridCol w="3522898">
                  <a:extLst>
                    <a:ext uri="{9D8B030D-6E8A-4147-A177-3AD203B41FA5}">
                      <a16:colId xmlns:a16="http://schemas.microsoft.com/office/drawing/2014/main" val="2948789065"/>
                    </a:ext>
                  </a:extLst>
                </a:gridCol>
              </a:tblGrid>
              <a:tr h="483149">
                <a:tc>
                  <a:txBody>
                    <a:bodyPr/>
                    <a:lstStyle/>
                    <a:p>
                      <a:pPr algn="ctr"/>
                      <a:r>
                        <a:rPr kumimoji="1" lang="ja-JP" altLang="en-US" sz="1200" b="1" dirty="0" smtClean="0">
                          <a:solidFill>
                            <a:schemeClr val="bg1"/>
                          </a:solidFill>
                          <a:latin typeface="ＭＳ Ｐ明朝" panose="02020600040205080304" pitchFamily="18" charset="-128"/>
                          <a:ea typeface="ＭＳ Ｐ明朝" panose="02020600040205080304" pitchFamily="18" charset="-128"/>
                        </a:rPr>
                        <a:t>項目</a:t>
                      </a:r>
                      <a:endParaRPr kumimoji="1" lang="en-US" altLang="ja-JP" sz="1200" b="1"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200" b="1" dirty="0" smtClean="0">
                          <a:solidFill>
                            <a:schemeClr val="bg1"/>
                          </a:solidFill>
                          <a:latin typeface="ＭＳ Ｐ明朝" panose="02020600040205080304" pitchFamily="18" charset="-128"/>
                          <a:ea typeface="ＭＳ Ｐ明朝" panose="02020600040205080304" pitchFamily="18" charset="-128"/>
                        </a:rPr>
                        <a:t>メニュー</a:t>
                      </a:r>
                      <a:endParaRPr kumimoji="1" lang="en-US" altLang="ja-JP" sz="1200" b="1" dirty="0" smtClean="0">
                        <a:solidFill>
                          <a:schemeClr val="bg1"/>
                        </a:solidFill>
                        <a:latin typeface="ＭＳ Ｐ明朝" panose="02020600040205080304" pitchFamily="18" charset="-128"/>
                        <a:ea typeface="ＭＳ Ｐ明朝" panose="02020600040205080304" pitchFamily="18" charset="-128"/>
                      </a:endParaRPr>
                    </a:p>
                  </a:txBody>
                  <a:tcPr anchor="ctr" anchorCtr="1">
                    <a:solidFill>
                      <a:srgbClr val="33CC33"/>
                    </a:solidFill>
                  </a:tcPr>
                </a:tc>
                <a:extLst>
                  <a:ext uri="{0D108BD9-81ED-4DB2-BD59-A6C34878D82A}">
                    <a16:rowId xmlns:a16="http://schemas.microsoft.com/office/drawing/2014/main" val="3537087449"/>
                  </a:ext>
                </a:extLst>
              </a:tr>
              <a:tr h="415894">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設備更新</a:t>
                      </a:r>
                    </a:p>
                  </a:txBody>
                  <a:tcPr anchor="ctr" anchorCtr="1"/>
                </a:tc>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システムキッチン、洗面化粧台</a:t>
                      </a:r>
                    </a:p>
                  </a:txBody>
                  <a:tcPr anchor="ctr" anchorCtr="1"/>
                </a:tc>
                <a:extLst>
                  <a:ext uri="{0D108BD9-81ED-4DB2-BD59-A6C34878D82A}">
                    <a16:rowId xmlns:a16="http://schemas.microsoft.com/office/drawing/2014/main" val="3207072923"/>
                  </a:ext>
                </a:extLst>
              </a:tr>
              <a:tr h="473965">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内装・模様替え</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畳、襖、壁紙、</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CF</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シート</a:t>
                      </a:r>
                      <a:endParaRPr kumimoji="1" lang="zh-TW" altLang="en-US"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803043259"/>
                  </a:ext>
                </a:extLst>
              </a:tr>
              <a:tr h="361121">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ホームサービス</a:t>
                      </a:r>
                    </a:p>
                  </a:txBody>
                  <a:tcPr anchor="ctr" anchorCtr="1"/>
                </a:tc>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浴槽・エアコンクリーニング、家事代行</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754205798"/>
                  </a:ext>
                </a:extLst>
              </a:tr>
              <a:tr h="440720">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その他</a:t>
                      </a:r>
                    </a:p>
                  </a:txBody>
                  <a:tcPr anchor="ctr" anchorCtr="1"/>
                </a:tc>
                <a:tc>
                  <a:txBody>
                    <a:bodyPr/>
                    <a:lstStyle/>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各種保険（家財、火災等）、暮らしの相談</a:t>
                      </a:r>
                    </a:p>
                  </a:txBody>
                  <a:tcPr anchor="ctr" anchorCtr="1"/>
                </a:tc>
                <a:extLst>
                  <a:ext uri="{0D108BD9-81ED-4DB2-BD59-A6C34878D82A}">
                    <a16:rowId xmlns:a16="http://schemas.microsoft.com/office/drawing/2014/main" val="3724913201"/>
                  </a:ext>
                </a:extLst>
              </a:tr>
            </a:tbl>
          </a:graphicData>
        </a:graphic>
      </p:graphicFrame>
      <p:sp>
        <p:nvSpPr>
          <p:cNvPr id="18" name="正方形/長方形 4"/>
          <p:cNvSpPr>
            <a:spLocks noChangeArrowheads="1"/>
          </p:cNvSpPr>
          <p:nvPr/>
        </p:nvSpPr>
        <p:spPr bwMode="auto">
          <a:xfrm>
            <a:off x="768891" y="3186434"/>
            <a:ext cx="2204442"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400" b="1" dirty="0" smtClean="0">
                <a:latin typeface="ＭＳ Ｐ明朝" pitchFamily="18" charset="-128"/>
                <a:ea typeface="ＭＳ Ｐ明朝" pitchFamily="18" charset="-128"/>
              </a:rPr>
              <a:t>想定サービスメニュー（例）</a:t>
            </a:r>
            <a:endParaRPr lang="ja-JP" altLang="en-US" sz="1400" b="1" dirty="0">
              <a:latin typeface="ＭＳ Ｐ明朝" pitchFamily="18" charset="-128"/>
              <a:ea typeface="ＭＳ Ｐ明朝" pitchFamily="18" charset="-128"/>
            </a:endParaRPr>
          </a:p>
        </p:txBody>
      </p:sp>
      <p:sp>
        <p:nvSpPr>
          <p:cNvPr id="19" name="テキスト ボックス 2"/>
          <p:cNvSpPr txBox="1">
            <a:spLocks noChangeArrowheads="1"/>
          </p:cNvSpPr>
          <p:nvPr/>
        </p:nvSpPr>
        <p:spPr bwMode="auto">
          <a:xfrm>
            <a:off x="8628338" y="4701415"/>
            <a:ext cx="551898"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en-US" altLang="ja-JP" dirty="0" smtClean="0">
                <a:solidFill>
                  <a:schemeClr val="bg1"/>
                </a:solidFill>
                <a:latin typeface="ＭＳ Ｐゴシック" panose="020B0600070205080204" pitchFamily="50" charset="-128"/>
              </a:rPr>
              <a:t>IMAGE</a:t>
            </a:r>
            <a:endParaRPr kumimoji="1" lang="en-US" altLang="ja-JP" dirty="0">
              <a:solidFill>
                <a:schemeClr val="bg1"/>
              </a:solidFill>
              <a:latin typeface="ＭＳ Ｐゴシック" panose="020B0600070205080204" pitchFamily="50" charset="-128"/>
            </a:endParaRPr>
          </a:p>
        </p:txBody>
      </p:sp>
      <p:sp>
        <p:nvSpPr>
          <p:cNvPr id="20" name="テキスト ボックス 2"/>
          <p:cNvSpPr txBox="1">
            <a:spLocks noChangeArrowheads="1"/>
          </p:cNvSpPr>
          <p:nvPr/>
        </p:nvSpPr>
        <p:spPr bwMode="auto">
          <a:xfrm>
            <a:off x="7969218" y="5925856"/>
            <a:ext cx="551898"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en-US" altLang="ja-JP" dirty="0" smtClean="0">
                <a:solidFill>
                  <a:schemeClr val="bg1"/>
                </a:solidFill>
                <a:latin typeface="ＭＳ Ｐゴシック" panose="020B0600070205080204" pitchFamily="50" charset="-128"/>
              </a:rPr>
              <a:t>IMAGE</a:t>
            </a:r>
            <a:endParaRPr kumimoji="1" lang="en-US" altLang="ja-JP" dirty="0">
              <a:solidFill>
                <a:schemeClr val="bg1"/>
              </a:solidFill>
              <a:latin typeface="ＭＳ Ｐゴシック" panose="020B0600070205080204" pitchFamily="50" charset="-128"/>
            </a:endParaRPr>
          </a:p>
        </p:txBody>
      </p:sp>
      <p:sp>
        <p:nvSpPr>
          <p:cNvPr id="13" name="テキスト ボックス 2"/>
          <p:cNvSpPr txBox="1">
            <a:spLocks noChangeArrowheads="1"/>
          </p:cNvSpPr>
          <p:nvPr/>
        </p:nvSpPr>
        <p:spPr bwMode="auto">
          <a:xfrm>
            <a:off x="8723196" y="4537493"/>
            <a:ext cx="551898"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50000"/>
              </a:spcBef>
              <a:buClr>
                <a:schemeClr val="accent1"/>
              </a:buClr>
              <a:buFont typeface="Wingdings" pitchFamily="2" charset="2"/>
              <a:buNone/>
            </a:pPr>
            <a:r>
              <a:rPr kumimoji="1" lang="en-US" altLang="ja-JP" dirty="0" smtClean="0">
                <a:solidFill>
                  <a:schemeClr val="bg1"/>
                </a:solidFill>
                <a:latin typeface="ＭＳ Ｐゴシック" panose="020B0600070205080204" pitchFamily="50" charset="-128"/>
              </a:rPr>
              <a:t>IMAGE</a:t>
            </a:r>
            <a:endParaRPr kumimoji="1" lang="en-US" altLang="ja-JP" dirty="0">
              <a:solidFill>
                <a:schemeClr val="bg1"/>
              </a:solidFill>
              <a:latin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79634765"/>
              </p:ext>
            </p:extLst>
          </p:nvPr>
        </p:nvGraphicFramePr>
        <p:xfrm>
          <a:off x="7060718" y="904773"/>
          <a:ext cx="2214376" cy="549643"/>
        </p:xfrm>
        <a:graphic>
          <a:graphicData uri="http://schemas.openxmlformats.org/drawingml/2006/table">
            <a:tbl>
              <a:tblPr firstRow="1" bandRow="1">
                <a:tableStyleId>{00A15C55-8517-42AA-B614-E9B94910E393}</a:tableStyleId>
              </a:tblPr>
              <a:tblGrid>
                <a:gridCol w="2214376">
                  <a:extLst>
                    <a:ext uri="{9D8B030D-6E8A-4147-A177-3AD203B41FA5}">
                      <a16:colId xmlns:a16="http://schemas.microsoft.com/office/drawing/2014/main" val="609703379"/>
                    </a:ext>
                  </a:extLst>
                </a:gridCol>
              </a:tblGrid>
              <a:tr h="237732">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接遇・対応満足度</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90563">
                <a:tc>
                  <a:txBody>
                    <a:bodyPr/>
                    <a:lstStyle/>
                    <a:p>
                      <a:pPr algn="ctr"/>
                      <a:r>
                        <a:rPr kumimoji="1" lang="en-US" altLang="ja-JP" sz="1100" dirty="0" smtClean="0">
                          <a:solidFill>
                            <a:schemeClr val="tx1"/>
                          </a:solidFill>
                        </a:rPr>
                        <a:t>95%</a:t>
                      </a:r>
                      <a:r>
                        <a:rPr kumimoji="1" lang="ja-JP" altLang="en-US" sz="1100" dirty="0" smtClean="0">
                          <a:solidFill>
                            <a:schemeClr val="tx1"/>
                          </a:solidFill>
                        </a:rPr>
                        <a:t>以上を維持</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pic>
        <p:nvPicPr>
          <p:cNvPr id="4" name="図 3"/>
          <p:cNvPicPr>
            <a:picLocks noChangeAspect="1"/>
          </p:cNvPicPr>
          <p:nvPr/>
        </p:nvPicPr>
        <p:blipFill>
          <a:blip r:embed="rId2"/>
          <a:stretch>
            <a:fillRect/>
          </a:stretch>
        </p:blipFill>
        <p:spPr>
          <a:xfrm>
            <a:off x="6318482" y="4595830"/>
            <a:ext cx="2024047" cy="1499746"/>
          </a:xfrm>
          <a:prstGeom prst="rect">
            <a:avLst/>
          </a:prstGeom>
        </p:spPr>
      </p:pic>
      <p:pic>
        <p:nvPicPr>
          <p:cNvPr id="5" name="図 4"/>
          <p:cNvPicPr>
            <a:picLocks noChangeAspect="1"/>
          </p:cNvPicPr>
          <p:nvPr/>
        </p:nvPicPr>
        <p:blipFill>
          <a:blip r:embed="rId3"/>
          <a:stretch>
            <a:fillRect/>
          </a:stretch>
        </p:blipFill>
        <p:spPr>
          <a:xfrm>
            <a:off x="7270443" y="3317599"/>
            <a:ext cx="2103302" cy="13961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6"/>
          <p:cNvSpPr txBox="1">
            <a:spLocks noChangeArrowheads="1"/>
          </p:cNvSpPr>
          <p:nvPr/>
        </p:nvSpPr>
        <p:spPr bwMode="auto">
          <a:xfrm>
            <a:off x="508336" y="3827601"/>
            <a:ext cx="8861609" cy="27194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177800" indent="-17780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5000"/>
              </a:lnSpc>
              <a:spcBef>
                <a:spcPct val="50000"/>
              </a:spcBef>
              <a:buClr>
                <a:srgbClr val="5BCC00"/>
              </a:buClr>
              <a:buFont typeface="Wingdings" pitchFamily="2" charset="2"/>
              <a:buNone/>
              <a:defRPr/>
            </a:pPr>
            <a:r>
              <a:rPr kumimoji="1" lang="ja-JP" altLang="en-US" sz="1400" dirty="0">
                <a:solidFill>
                  <a:schemeClr val="bg1">
                    <a:lumMod val="65000"/>
                  </a:schemeClr>
                </a:solidFill>
                <a:ea typeface="ＭＳ ゴシック" pitchFamily="49" charset="-128"/>
              </a:rPr>
              <a:t>●</a:t>
            </a:r>
            <a:r>
              <a:rPr kumimoji="1" lang="ja-JP" altLang="en-US" sz="1400" dirty="0" smtClean="0">
                <a:ea typeface="ＭＳ ゴシック" pitchFamily="49" charset="-128"/>
              </a:rPr>
              <a:t> </a:t>
            </a:r>
            <a:r>
              <a:rPr kumimoji="1" lang="ja-JP" altLang="en-US" sz="1400" b="1" dirty="0" smtClean="0">
                <a:latin typeface="ＭＳ Ｐゴシック" panose="020B0600070205080204" pitchFamily="50" charset="-128"/>
              </a:rPr>
              <a:t>修繕費</a:t>
            </a:r>
            <a:endParaRPr kumimoji="1" lang="ja-JP" altLang="en-US" sz="1400" b="1" dirty="0">
              <a:latin typeface="ＭＳ Ｐゴシック" panose="020B0600070205080204" pitchFamily="50" charset="-128"/>
            </a:endParaRPr>
          </a:p>
          <a:p>
            <a:pPr algn="l" eaLnBrk="1" fontAlgn="base" hangingPunct="1">
              <a:lnSpc>
                <a:spcPct val="105000"/>
              </a:lnSpc>
              <a:spcBef>
                <a:spcPct val="15000"/>
              </a:spcBef>
              <a:buClr>
                <a:srgbClr val="5BCC00"/>
              </a:buClr>
              <a:buFont typeface="Wingdings" pitchFamily="2" charset="2"/>
              <a:buNone/>
              <a:defRP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適切</a:t>
            </a:r>
            <a:r>
              <a:rPr kumimoji="1" lang="ja-JP" altLang="en-US" sz="1400" dirty="0">
                <a:solidFill>
                  <a:schemeClr val="tx1"/>
                </a:solidFill>
                <a:latin typeface="ＭＳ Ｐ明朝" panose="02020600040205080304" pitchFamily="18" charset="-128"/>
                <a:ea typeface="ＭＳ Ｐ明朝" panose="02020600040205080304" pitchFamily="18" charset="-128"/>
              </a:rPr>
              <a:t>な維持管理の実施と修繕の効率化により修繕費を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縮減します。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eaLnBrk="1" fontAlgn="base" hangingPunct="1">
              <a:lnSpc>
                <a:spcPct val="105000"/>
              </a:lnSpc>
              <a:spcBef>
                <a:spcPct val="15000"/>
              </a:spcBef>
              <a:buClr>
                <a:srgbClr val="5BCC00"/>
              </a:buClr>
              <a:buFont typeface="Wingdings" pitchFamily="2" charset="2"/>
              <a:buNone/>
              <a:defRPr/>
            </a:pPr>
            <a:r>
              <a:rPr kumimoji="1" lang="ja-JP" altLang="en-US" sz="1400" dirty="0">
                <a:solidFill>
                  <a:schemeClr val="tx1"/>
                </a:solidFill>
                <a:latin typeface="ＭＳ Ｐ明朝" panose="02020600040205080304" pitchFamily="18" charset="-128"/>
                <a:ea typeface="ＭＳ Ｐ明朝" panose="02020600040205080304" pitchFamily="18" charset="-128"/>
              </a:rPr>
              <a:t>・長期修繕計画に基づく計画的かつ効率的な計画修繕の実施</a:t>
            </a:r>
          </a:p>
          <a:p>
            <a:pPr algn="l" eaLnBrk="1" fontAlgn="base" hangingPunct="1">
              <a:lnSpc>
                <a:spcPct val="105000"/>
              </a:lnSpc>
              <a:spcBef>
                <a:spcPct val="15000"/>
              </a:spcBef>
              <a:buClr>
                <a:srgbClr val="5BCC00"/>
              </a:buClr>
              <a:buFont typeface="Wingdings" pitchFamily="2" charset="2"/>
              <a:buNone/>
              <a:defRPr/>
            </a:pPr>
            <a:r>
              <a:rPr kumimoji="1" lang="ja-JP" altLang="en-US" sz="1400" dirty="0">
                <a:solidFill>
                  <a:schemeClr val="tx1"/>
                </a:solidFill>
                <a:latin typeface="ＭＳ Ｐ明朝" panose="02020600040205080304" pitchFamily="18" charset="-128"/>
                <a:ea typeface="ＭＳ Ｐ明朝" panose="02020600040205080304" pitchFamily="18" charset="-128"/>
              </a:rPr>
              <a:t>・定期的な点検や予防保全による事故等の防止</a:t>
            </a:r>
          </a:p>
          <a:p>
            <a:pPr algn="l" eaLnBrk="1" fontAlgn="base" hangingPunct="1">
              <a:lnSpc>
                <a:spcPct val="105000"/>
              </a:lnSpc>
              <a:spcBef>
                <a:spcPct val="15000"/>
              </a:spcBef>
              <a:buClr>
                <a:srgbClr val="5BCC00"/>
              </a:buClr>
              <a:buFont typeface="Wingdings" pitchFamily="2" charset="2"/>
              <a:buNone/>
              <a:defRPr/>
            </a:pPr>
            <a:r>
              <a:rPr kumimoji="1" lang="ja-JP" altLang="en-US" sz="1400" dirty="0">
                <a:solidFill>
                  <a:schemeClr val="tx1"/>
                </a:solidFill>
                <a:latin typeface="ＭＳ Ｐ明朝" panose="02020600040205080304" pitchFamily="18" charset="-128"/>
                <a:ea typeface="ＭＳ Ｐ明朝" panose="02020600040205080304" pitchFamily="18" charset="-128"/>
              </a:rPr>
              <a:t>・建設年度、入居年数等を踏まえた空家修繕の戸当たり単価の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設定</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eaLnBrk="1" fontAlgn="base" hangingPunct="1">
              <a:lnSpc>
                <a:spcPts val="200"/>
              </a:lnSpc>
              <a:spcBef>
                <a:spcPct val="15000"/>
              </a:spcBef>
              <a:buClr>
                <a:srgbClr val="5BCC00"/>
              </a:buClr>
              <a:buFont typeface="Wingdings" pitchFamily="2" charset="2"/>
              <a:buNone/>
              <a:defRPr/>
            </a:pPr>
            <a:endParaRPr kumimoji="1" lang="en-US" altLang="ja-JP" sz="1400" dirty="0" smtClean="0">
              <a:solidFill>
                <a:schemeClr val="tx1"/>
              </a:solidFill>
            </a:endParaRPr>
          </a:p>
          <a:p>
            <a:pPr algn="l" eaLnBrk="1" fontAlgn="base" hangingPunct="1">
              <a:lnSpc>
                <a:spcPct val="105000"/>
              </a:lnSpc>
              <a:spcBef>
                <a:spcPct val="15000"/>
              </a:spcBef>
              <a:buClr>
                <a:srgbClr val="5BCC00"/>
              </a:buClr>
              <a:buFont typeface="Wingdings" pitchFamily="2" charset="2"/>
              <a:buNone/>
              <a:defRPr/>
            </a:pPr>
            <a:r>
              <a:rPr kumimoji="1" lang="ja-JP" altLang="en-US" sz="1400" dirty="0" smtClean="0">
                <a:solidFill>
                  <a:schemeClr val="bg1">
                    <a:lumMod val="65000"/>
                  </a:schemeClr>
                </a:solidFill>
              </a:rPr>
              <a:t>●</a:t>
            </a:r>
            <a:r>
              <a:rPr kumimoji="1" lang="ja-JP" altLang="en-US" sz="1400" dirty="0" smtClean="0"/>
              <a:t> </a:t>
            </a:r>
            <a:r>
              <a:rPr kumimoji="1" lang="ja-JP" altLang="en-US" sz="1400" b="1" dirty="0" smtClean="0">
                <a:latin typeface="ＭＳ Ｐゴシック" panose="020B0600070205080204" pitchFamily="50" charset="-128"/>
              </a:rPr>
              <a:t>人件費</a:t>
            </a:r>
            <a:endParaRPr kumimoji="1" lang="en-US" altLang="ja-JP" sz="1400" b="1" dirty="0">
              <a:effectLst>
                <a:outerShdw blurRad="38100" dist="38100" dir="2700000" algn="tl">
                  <a:srgbClr val="000000">
                    <a:alpha val="43137"/>
                  </a:srgbClr>
                </a:outerShdw>
              </a:effectLst>
              <a:latin typeface="ＭＳ Ｐゴシック" panose="020B0600070205080204" pitchFamily="50" charset="-128"/>
            </a:endParaRPr>
          </a:p>
          <a:p>
            <a:pPr algn="l" eaLnBrk="1" fontAlgn="base" hangingPunct="1">
              <a:lnSpc>
                <a:spcPct val="105000"/>
              </a:lnSpc>
              <a:spcBef>
                <a:spcPct val="15000"/>
              </a:spcBef>
              <a:buClr>
                <a:srgbClr val="5BCC00"/>
              </a:buClr>
              <a:buFont typeface="Wingdings" pitchFamily="2" charset="2"/>
              <a:buNone/>
              <a:defRPr/>
            </a:pPr>
            <a:r>
              <a:rPr kumimoji="1" lang="ja-JP" altLang="en-US" sz="1400" dirty="0" smtClean="0">
                <a:ea typeface="ＭＳ Ｐ明朝" pitchFamily="18" charset="-128"/>
              </a:rPr>
              <a:t>　業務量に応じた柔軟かつ効率的</a:t>
            </a:r>
            <a:r>
              <a:rPr kumimoji="1" lang="ja-JP" altLang="en-US" sz="1400" dirty="0">
                <a:ea typeface="ＭＳ Ｐ明朝" pitchFamily="18" charset="-128"/>
              </a:rPr>
              <a:t>な</a:t>
            </a:r>
            <a:r>
              <a:rPr kumimoji="1" lang="ja-JP" altLang="en-US" sz="1400" dirty="0" smtClean="0">
                <a:ea typeface="ＭＳ Ｐ明朝" pitchFamily="18" charset="-128"/>
              </a:rPr>
              <a:t>組織運営により人件費を縮減します。</a:t>
            </a:r>
            <a:endParaRPr kumimoji="1" lang="ja-JP" altLang="en-US" sz="1400" dirty="0">
              <a:ea typeface="ＭＳ Ｐ明朝" pitchFamily="18" charset="-128"/>
            </a:endParaRPr>
          </a:p>
          <a:p>
            <a:pPr algn="l" eaLnBrk="1" fontAlgn="base" hangingPunct="1">
              <a:lnSpc>
                <a:spcPct val="105000"/>
              </a:lnSpc>
              <a:spcBef>
                <a:spcPct val="50000"/>
              </a:spcBef>
              <a:buClr>
                <a:srgbClr val="5BCC00"/>
              </a:buClr>
              <a:defRPr/>
            </a:pPr>
            <a:r>
              <a:rPr kumimoji="1" lang="ja-JP" altLang="en-US" sz="1400" dirty="0">
                <a:solidFill>
                  <a:schemeClr val="bg1">
                    <a:lumMod val="65000"/>
                  </a:schemeClr>
                </a:solidFill>
                <a:latin typeface="ＭＳ Ｐゴシック" panose="020B0600070205080204" pitchFamily="50" charset="-128"/>
              </a:rPr>
              <a:t>●</a:t>
            </a:r>
            <a:r>
              <a:rPr kumimoji="1" lang="ja-JP" altLang="en-US" sz="1400" dirty="0">
                <a:latin typeface="ＭＳ Ｐゴシック" panose="020B0600070205080204" pitchFamily="50" charset="-128"/>
              </a:rPr>
              <a:t> </a:t>
            </a:r>
            <a:r>
              <a:rPr kumimoji="1" lang="ja-JP" altLang="en-US" sz="1400" b="1" dirty="0">
                <a:latin typeface="ＭＳ Ｐゴシック" panose="020B0600070205080204" pitchFamily="50" charset="-128"/>
              </a:rPr>
              <a:t>事務費</a:t>
            </a:r>
            <a:r>
              <a:rPr kumimoji="1" lang="ja-JP" altLang="en-US" sz="1400" b="1" dirty="0" smtClean="0">
                <a:latin typeface="ＭＳ Ｐゴシック" panose="020B0600070205080204" pitchFamily="50" charset="-128"/>
              </a:rPr>
              <a:t>等</a:t>
            </a:r>
            <a:endParaRPr kumimoji="1" lang="en-US" altLang="ja-JP" sz="1400" b="1" dirty="0" smtClean="0">
              <a:latin typeface="ＭＳ Ｐゴシック" panose="020B0600070205080204" pitchFamily="50" charset="-128"/>
            </a:endParaRPr>
          </a:p>
          <a:p>
            <a:pPr algn="l" eaLnBrk="1" fontAlgn="base" hangingPunct="1">
              <a:lnSpc>
                <a:spcPct val="105000"/>
              </a:lnSpc>
              <a:spcBef>
                <a:spcPct val="50000"/>
              </a:spcBef>
              <a:buClr>
                <a:srgbClr val="5BCC00"/>
              </a:buClr>
              <a:defRPr/>
            </a:pPr>
            <a:r>
              <a:rPr kumimoji="1" lang="ja-JP" altLang="en-US" sz="1400" dirty="0">
                <a:ea typeface="ＭＳ Ｐ明朝" pitchFamily="18" charset="-128"/>
              </a:rPr>
              <a:t>　経営状況や決算報告等の研修により職員のコスト意識を</a:t>
            </a:r>
            <a:r>
              <a:rPr kumimoji="1" lang="ja-JP" altLang="en-US" sz="1400" dirty="0" smtClean="0">
                <a:ea typeface="ＭＳ Ｐ明朝" pitchFamily="18" charset="-128"/>
              </a:rPr>
              <a:t>高めます。</a:t>
            </a:r>
            <a:endParaRPr kumimoji="1" lang="ja-JP" altLang="en-US" sz="1400" dirty="0">
              <a:ea typeface="ＭＳ Ｐ明朝" pitchFamily="18" charset="-128"/>
            </a:endParaRPr>
          </a:p>
        </p:txBody>
      </p:sp>
      <p:sp>
        <p:nvSpPr>
          <p:cNvPr id="3" name="Text Box 46"/>
          <p:cNvSpPr txBox="1">
            <a:spLocks noChangeArrowheads="1"/>
          </p:cNvSpPr>
          <p:nvPr/>
        </p:nvSpPr>
        <p:spPr bwMode="auto">
          <a:xfrm>
            <a:off x="391739" y="3458682"/>
            <a:ext cx="2729463" cy="333331"/>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④　管理</a:t>
            </a:r>
            <a:r>
              <a:rPr lang="ja-JP" altLang="en-US" sz="1600" b="1" dirty="0">
                <a:latin typeface="ＭＳ Ｐゴシック" panose="020B0600070205080204" pitchFamily="50" charset="-128"/>
              </a:rPr>
              <a:t>コストの縮減</a:t>
            </a:r>
            <a:endParaRPr lang="en-US" altLang="ja-JP" sz="1600" b="1" dirty="0">
              <a:latin typeface="ＭＳ Ｐゴシック" panose="020B0600070205080204" pitchFamily="50" charset="-128"/>
            </a:endParaRPr>
          </a:p>
        </p:txBody>
      </p:sp>
      <p:sp>
        <p:nvSpPr>
          <p:cNvPr id="5" name="Rectangle 4"/>
          <p:cNvSpPr txBox="1">
            <a:spLocks noChangeArrowheads="1"/>
          </p:cNvSpPr>
          <p:nvPr/>
        </p:nvSpPr>
        <p:spPr>
          <a:xfrm>
            <a:off x="31463" y="287642"/>
            <a:ext cx="4493680" cy="498896"/>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2200" dirty="0" smtClean="0"/>
              <a:t>　１．経営・財務基盤の強化</a:t>
            </a:r>
            <a:endParaRPr kumimoji="0" lang="ja-JP" altLang="en-US" sz="2200" dirty="0" smtClean="0"/>
          </a:p>
        </p:txBody>
      </p:sp>
      <p:sp>
        <p:nvSpPr>
          <p:cNvPr id="6"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7" name="Text Box 46"/>
          <p:cNvSpPr txBox="1">
            <a:spLocks noChangeArrowheads="1"/>
          </p:cNvSpPr>
          <p:nvPr/>
        </p:nvSpPr>
        <p:spPr bwMode="auto">
          <a:xfrm>
            <a:off x="501960" y="1196881"/>
            <a:ext cx="8888858" cy="224359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35995" bIns="45709"/>
          <a:lstStyle>
            <a:lvl1pPr marL="177800" indent="-17780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5000"/>
              </a:lnSpc>
              <a:spcBef>
                <a:spcPct val="50000"/>
              </a:spcBef>
              <a:buClr>
                <a:srgbClr val="5BCC00"/>
              </a:buClr>
              <a:buFont typeface="Wingdings" pitchFamily="2" charset="2"/>
              <a:buNone/>
            </a:pPr>
            <a:r>
              <a:rPr kumimoji="1" lang="ja-JP" altLang="en-US" sz="1400" dirty="0">
                <a:solidFill>
                  <a:schemeClr val="bg1">
                    <a:lumMod val="65000"/>
                  </a:schemeClr>
                </a:solidFill>
                <a:ea typeface="ＭＳ ゴシック" pitchFamily="49" charset="-128"/>
              </a:rPr>
              <a:t>●</a:t>
            </a:r>
            <a:r>
              <a:rPr kumimoji="1" lang="ja-JP" altLang="en-US" sz="1400" dirty="0">
                <a:ea typeface="ＭＳ ゴシック" pitchFamily="49" charset="-128"/>
              </a:rPr>
              <a:t> </a:t>
            </a:r>
            <a:r>
              <a:rPr kumimoji="1" lang="ja-JP" altLang="en-US" sz="1400" b="1" dirty="0" smtClean="0">
                <a:solidFill>
                  <a:schemeClr val="tx1"/>
                </a:solidFill>
                <a:latin typeface="ＭＳ Ｐゴシック" panose="020B0600070205080204" pitchFamily="50" charset="-128"/>
              </a:rPr>
              <a:t>保有地の</a:t>
            </a:r>
            <a:r>
              <a:rPr kumimoji="1" lang="ja-JP" altLang="en-US" sz="1400" b="1" dirty="0">
                <a:latin typeface="ＭＳ Ｐゴシック" panose="020B0600070205080204" pitchFamily="50" charset="-128"/>
              </a:rPr>
              <a:t>活用・売却</a:t>
            </a:r>
            <a:r>
              <a:rPr kumimoji="1" lang="ja-JP" altLang="en-US" sz="1400" b="1" dirty="0" smtClean="0">
                <a:latin typeface="ＭＳ Ｐゴシック" panose="020B0600070205080204" pitchFamily="50" charset="-128"/>
              </a:rPr>
              <a:t>等</a:t>
            </a:r>
            <a:endParaRPr kumimoji="1" lang="en-US" altLang="ja-JP" sz="1400" b="1" dirty="0">
              <a:latin typeface="ＭＳ Ｐゴシック" panose="020B0600070205080204" pitchFamily="50" charset="-128"/>
            </a:endParaRPr>
          </a:p>
          <a:p>
            <a:pPr algn="l" eaLnBrk="1" fontAlgn="base" hangingPunct="1">
              <a:lnSpc>
                <a:spcPts val="1200"/>
              </a:lnSpc>
              <a:spcBef>
                <a:spcPct val="50000"/>
              </a:spcBef>
              <a:buClr>
                <a:srgbClr val="5BCC00"/>
              </a:buClr>
              <a:buFont typeface="Wingdings" pitchFamily="2" charset="2"/>
              <a:buNone/>
            </a:pPr>
            <a:r>
              <a:rPr kumimoji="1" lang="ja-JP" altLang="en-US" sz="1400" b="1" dirty="0">
                <a:solidFill>
                  <a:srgbClr val="FF0000"/>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利用</a:t>
            </a:r>
            <a:r>
              <a:rPr kumimoji="1" lang="ja-JP" altLang="en-US" sz="1400" dirty="0">
                <a:solidFill>
                  <a:schemeClr val="tx1"/>
                </a:solidFill>
                <a:latin typeface="ＭＳ Ｐ明朝" panose="02020600040205080304" pitchFamily="18" charset="-128"/>
                <a:ea typeface="ＭＳ Ｐ明朝" panose="02020600040205080304" pitchFamily="18" charset="-128"/>
              </a:rPr>
              <a:t>程度が低い保有地</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は、地元自治体</a:t>
            </a:r>
            <a:r>
              <a:rPr kumimoji="1" lang="ja-JP" altLang="en-US" sz="1400" dirty="0">
                <a:solidFill>
                  <a:schemeClr val="tx1"/>
                </a:solidFill>
                <a:latin typeface="ＭＳ Ｐ明朝" panose="02020600040205080304" pitchFamily="18" charset="-128"/>
                <a:ea typeface="ＭＳ Ｐ明朝" panose="02020600040205080304" pitchFamily="18" charset="-128"/>
              </a:rPr>
              <a:t>や権利関係者等と協議</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し収益</a:t>
            </a:r>
            <a:r>
              <a:rPr kumimoji="1" lang="ja-JP" altLang="en-US" sz="1400" dirty="0">
                <a:solidFill>
                  <a:schemeClr val="tx1"/>
                </a:solidFill>
                <a:latin typeface="ＭＳ Ｐ明朝" panose="02020600040205080304" pitchFamily="18" charset="-128"/>
                <a:ea typeface="ＭＳ Ｐ明朝" panose="02020600040205080304" pitchFamily="18" charset="-128"/>
              </a:rPr>
              <a:t>確保の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ため</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eaLnBrk="1" fontAlgn="base" hangingPunct="1">
              <a:lnSpc>
                <a:spcPts val="1200"/>
              </a:lnSpc>
              <a:spcBef>
                <a:spcPct val="50000"/>
              </a:spcBef>
              <a:buClr>
                <a:srgbClr val="5BCC00"/>
              </a:buClr>
              <a:buFont typeface="Wingdings" pitchFamily="2" charset="2"/>
              <a:buNone/>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売却又は活用</a:t>
            </a:r>
            <a:r>
              <a:rPr kumimoji="1" lang="ja-JP" altLang="en-US" sz="1400" dirty="0">
                <a:solidFill>
                  <a:schemeClr val="tx1"/>
                </a:solidFill>
                <a:latin typeface="ＭＳ Ｐ明朝" panose="02020600040205080304" pitchFamily="18" charset="-128"/>
                <a:ea typeface="ＭＳ Ｐ明朝" panose="02020600040205080304" pitchFamily="18" charset="-128"/>
              </a:rPr>
              <a:t>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進めます。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eaLnBrk="1" fontAlgn="base" hangingPunct="1">
              <a:lnSpc>
                <a:spcPct val="105000"/>
              </a:lnSpc>
              <a:spcBef>
                <a:spcPct val="50000"/>
              </a:spcBef>
              <a:buClr>
                <a:srgbClr val="5BCC00"/>
              </a:buClr>
              <a:buFont typeface="Wingdings" pitchFamily="2" charset="2"/>
              <a:buNone/>
            </a:pPr>
            <a:r>
              <a:rPr kumimoji="1" lang="ja-JP" altLang="en-US" sz="1400" dirty="0" smtClean="0">
                <a:solidFill>
                  <a:schemeClr val="bg1">
                    <a:lumMod val="65000"/>
                  </a:schemeClr>
                </a:solidFill>
              </a:rPr>
              <a:t>●</a:t>
            </a:r>
            <a:r>
              <a:rPr kumimoji="1" lang="ja-JP" altLang="en-US" sz="1400" dirty="0" smtClean="0"/>
              <a:t> </a:t>
            </a:r>
            <a:r>
              <a:rPr kumimoji="1" lang="ja-JP" altLang="en-US" sz="1400" b="1" dirty="0"/>
              <a:t>駐車場の外部開放</a:t>
            </a:r>
          </a:p>
          <a:p>
            <a:pPr algn="l">
              <a:lnSpc>
                <a:spcPct val="105000"/>
              </a:lnSpc>
              <a:spcBef>
                <a:spcPct val="15000"/>
              </a:spcBef>
              <a:buClr>
                <a:schemeClr val="accent1"/>
              </a:buClr>
              <a:buFont typeface="Wingdings" pitchFamily="2" charset="2"/>
              <a:buNone/>
            </a:pPr>
            <a:r>
              <a:rPr kumimoji="1" lang="ja-JP" altLang="en-US" sz="1400" dirty="0" smtClean="0">
                <a:solidFill>
                  <a:srgbClr val="FF0000"/>
                </a:solidFill>
                <a:latin typeface="ＭＳ Ｐ明朝" pitchFamily="18" charset="-128"/>
                <a:ea typeface="ＭＳ Ｐ明朝" pitchFamily="18" charset="-128"/>
              </a:rPr>
              <a:t>　</a:t>
            </a:r>
            <a:r>
              <a:rPr kumimoji="1" lang="ja-JP" altLang="en-US" sz="1400" dirty="0" smtClean="0">
                <a:solidFill>
                  <a:schemeClr val="tx1"/>
                </a:solidFill>
                <a:latin typeface="ＭＳ Ｐ明朝" pitchFamily="18" charset="-128"/>
                <a:ea typeface="ＭＳ Ｐ明朝" pitchFamily="18" charset="-128"/>
              </a:rPr>
              <a:t>コインパーキングや予約型駐車場の導入、</a:t>
            </a:r>
            <a:r>
              <a:rPr kumimoji="1" lang="ja-JP" altLang="en-US" sz="1400" dirty="0">
                <a:solidFill>
                  <a:schemeClr val="tx1"/>
                </a:solidFill>
                <a:latin typeface="ＭＳ Ｐ明朝" pitchFamily="18" charset="-128"/>
                <a:ea typeface="ＭＳ Ｐ明朝" pitchFamily="18" charset="-128"/>
              </a:rPr>
              <a:t>外部の方向け月極利用に</a:t>
            </a:r>
            <a:r>
              <a:rPr kumimoji="1" lang="ja-JP" altLang="en-US" sz="1400" dirty="0" smtClean="0">
                <a:solidFill>
                  <a:schemeClr val="tx1"/>
                </a:solidFill>
                <a:latin typeface="ＭＳ Ｐ明朝" pitchFamily="18" charset="-128"/>
                <a:ea typeface="ＭＳ Ｐ明朝" pitchFamily="18" charset="-128"/>
              </a:rPr>
              <a:t>より、空</a:t>
            </a:r>
            <a:r>
              <a:rPr kumimoji="1" lang="ja-JP" altLang="en-US" sz="1400" dirty="0">
                <a:solidFill>
                  <a:schemeClr val="tx1"/>
                </a:solidFill>
                <a:latin typeface="ＭＳ Ｐ明朝" pitchFamily="18" charset="-128"/>
                <a:ea typeface="ＭＳ Ｐ明朝" pitchFamily="18" charset="-128"/>
              </a:rPr>
              <a:t>区画の有効活用を</a:t>
            </a:r>
            <a:r>
              <a:rPr kumimoji="1" lang="ja-JP" altLang="en-US" sz="1400" dirty="0" smtClean="0">
                <a:solidFill>
                  <a:schemeClr val="tx1"/>
                </a:solidFill>
                <a:latin typeface="ＭＳ Ｐ明朝" pitchFamily="18" charset="-128"/>
                <a:ea typeface="ＭＳ Ｐ明朝" pitchFamily="18" charset="-128"/>
              </a:rPr>
              <a:t>進めます。</a:t>
            </a:r>
            <a:endParaRPr kumimoji="1" lang="en-US" altLang="ja-JP" sz="1400" dirty="0">
              <a:latin typeface="ＭＳ Ｐ明朝" pitchFamily="18" charset="-128"/>
              <a:ea typeface="ＭＳ Ｐ明朝" pitchFamily="18" charset="-128"/>
            </a:endParaRPr>
          </a:p>
          <a:p>
            <a:pPr algn="l">
              <a:lnSpc>
                <a:spcPct val="105000"/>
              </a:lnSpc>
              <a:spcBef>
                <a:spcPct val="15000"/>
              </a:spcBef>
              <a:buClr>
                <a:schemeClr val="accent1"/>
              </a:buClr>
            </a:pPr>
            <a:r>
              <a:rPr kumimoji="1" lang="ja-JP" altLang="en-US" sz="1400" dirty="0" smtClean="0">
                <a:solidFill>
                  <a:schemeClr val="bg1">
                    <a:lumMod val="65000"/>
                  </a:schemeClr>
                </a:solidFill>
                <a:ea typeface="ＭＳ ゴシック" pitchFamily="49" charset="-128"/>
              </a:rPr>
              <a:t>●</a:t>
            </a:r>
            <a:r>
              <a:rPr kumimoji="1" lang="ja-JP" altLang="en-US" sz="1400" dirty="0" smtClean="0">
                <a:ea typeface="ＭＳ ゴシック" pitchFamily="49" charset="-128"/>
              </a:rPr>
              <a:t> </a:t>
            </a:r>
            <a:r>
              <a:rPr kumimoji="1" lang="ja-JP" altLang="en-US" sz="1400" b="1" dirty="0" smtClean="0">
                <a:latin typeface="ＭＳ Ｐゴシック" panose="020B0600070205080204" pitchFamily="50" charset="-128"/>
              </a:rPr>
              <a:t>大型</a:t>
            </a:r>
            <a:r>
              <a:rPr kumimoji="1" lang="ja-JP" altLang="en-US" sz="1400" b="1" dirty="0">
                <a:latin typeface="ＭＳ Ｐゴシック" panose="020B0600070205080204" pitchFamily="50" charset="-128"/>
              </a:rPr>
              <a:t>商業施設「フレスポしん</a:t>
            </a:r>
            <a:r>
              <a:rPr kumimoji="1" lang="ja-JP" altLang="en-US" sz="1400" b="1" dirty="0" err="1">
                <a:latin typeface="ＭＳ Ｐゴシック" panose="020B0600070205080204" pitchFamily="50" charset="-128"/>
              </a:rPr>
              <a:t>かな</a:t>
            </a:r>
            <a:r>
              <a:rPr kumimoji="1" lang="ja-JP" altLang="en-US" sz="1400" b="1" dirty="0" smtClean="0">
                <a:latin typeface="ＭＳ Ｐゴシック" panose="020B0600070205080204" pitchFamily="50" charset="-128"/>
              </a:rPr>
              <a:t>」の運営</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pPr algn="l">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  施設</a:t>
            </a:r>
            <a:r>
              <a:rPr kumimoji="1" lang="ja-JP" altLang="en-US" sz="1400" dirty="0">
                <a:solidFill>
                  <a:schemeClr val="tx1"/>
                </a:solidFill>
                <a:latin typeface="ＭＳ Ｐ明朝" pitchFamily="18" charset="-128"/>
                <a:ea typeface="ＭＳ Ｐ明朝" pitchFamily="18" charset="-128"/>
              </a:rPr>
              <a:t>の管理等を⾏っている事業者と共に、テナント誘致や集客向上を実施し、地域に必要とされる利便施設と</a:t>
            </a:r>
            <a:r>
              <a:rPr kumimoji="1" lang="ja-JP" altLang="en-US" sz="1400" dirty="0" smtClean="0">
                <a:solidFill>
                  <a:schemeClr val="tx1"/>
                </a:solidFill>
                <a:latin typeface="ＭＳ Ｐ明朝" pitchFamily="18" charset="-128"/>
                <a:ea typeface="ＭＳ Ｐ明朝" pitchFamily="18" charset="-128"/>
              </a:rPr>
              <a:t>して</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15000"/>
              </a:spcBef>
              <a:buClr>
                <a:schemeClr val="accent1"/>
              </a:buClr>
            </a:pPr>
            <a:r>
              <a:rPr kumimoji="1" lang="ja-JP" altLang="en-US" sz="1400" dirty="0" smtClean="0">
                <a:solidFill>
                  <a:schemeClr val="tx1"/>
                </a:solidFill>
                <a:latin typeface="ＭＳ Ｐ明朝" pitchFamily="18" charset="-128"/>
                <a:ea typeface="ＭＳ Ｐ明朝" pitchFamily="18" charset="-128"/>
              </a:rPr>
              <a:t>の役割を高めます。</a:t>
            </a:r>
            <a:endParaRPr kumimoji="1" lang="en-US" altLang="ja-JP" sz="1200" dirty="0">
              <a:solidFill>
                <a:schemeClr val="tx1"/>
              </a:solidFill>
              <a:latin typeface="ＭＳ Ｐ明朝" pitchFamily="18" charset="-128"/>
              <a:ea typeface="ＭＳ Ｐ明朝" pitchFamily="18" charset="-128"/>
            </a:endParaRPr>
          </a:p>
        </p:txBody>
      </p:sp>
      <p:sp>
        <p:nvSpPr>
          <p:cNvPr id="8" name="Text Box 46"/>
          <p:cNvSpPr txBox="1">
            <a:spLocks noChangeArrowheads="1"/>
          </p:cNvSpPr>
          <p:nvPr/>
        </p:nvSpPr>
        <p:spPr bwMode="auto">
          <a:xfrm>
            <a:off x="391739" y="800404"/>
            <a:ext cx="4125697"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latin typeface="ＭＳ Ｐゴシック" panose="020B0600070205080204" pitchFamily="50" charset="-128"/>
              </a:rPr>
              <a:t>③　保有</a:t>
            </a:r>
            <a:r>
              <a:rPr lang="ja-JP" altLang="en-US" sz="1600" b="1" dirty="0">
                <a:latin typeface="ＭＳ Ｐゴシック" panose="020B0600070205080204" pitchFamily="50" charset="-128"/>
              </a:rPr>
              <a:t>資産の有効活用による収益確保</a:t>
            </a:r>
            <a:endParaRPr lang="en-US" altLang="ja-JP" sz="1600" b="1" dirty="0">
              <a:latin typeface="ＭＳ Ｐゴシック" panose="020B0600070205080204" pitchFamily="50" charset="-128"/>
            </a:endParaRPr>
          </a:p>
        </p:txBody>
      </p:sp>
      <p:sp>
        <p:nvSpPr>
          <p:cNvPr id="10" name="Rectangle 8"/>
          <p:cNvSpPr>
            <a:spLocks noGrp="1" noChangeArrowheads="1"/>
          </p:cNvSpPr>
          <p:nvPr>
            <p:ph type="sldNum" sz="quarter" idx="4294967295"/>
          </p:nvPr>
        </p:nvSpPr>
        <p:spPr>
          <a:xfrm>
            <a:off x="7727950" y="648970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79AD981C-8466-45F5-ADB5-1E6F135DC4DE}" type="slidenum">
              <a:rPr lang="en-US" altLang="ja-JP" sz="1700" smtClean="0"/>
              <a:pPr algn="r"/>
              <a:t>23</a:t>
            </a:fld>
            <a:endParaRPr lang="en-US" altLang="ja-JP" sz="1700" dirty="0" smtClean="0"/>
          </a:p>
        </p:txBody>
      </p:sp>
      <p:graphicFrame>
        <p:nvGraphicFramePr>
          <p:cNvPr id="11" name="表 10"/>
          <p:cNvGraphicFramePr>
            <a:graphicFrameLocks noGrp="1"/>
          </p:cNvGraphicFramePr>
          <p:nvPr>
            <p:extLst>
              <p:ext uri="{D42A27DB-BD31-4B8C-83A1-F6EECF244321}">
                <p14:modId xmlns:p14="http://schemas.microsoft.com/office/powerpoint/2010/main" val="2923450168"/>
              </p:ext>
            </p:extLst>
          </p:nvPr>
        </p:nvGraphicFramePr>
        <p:xfrm>
          <a:off x="6840512" y="840932"/>
          <a:ext cx="2736304" cy="518160"/>
        </p:xfrm>
        <a:graphic>
          <a:graphicData uri="http://schemas.openxmlformats.org/drawingml/2006/table">
            <a:tbl>
              <a:tblPr firstRow="1" bandRow="1">
                <a:tableStyleId>{21E4AEA4-8DFA-4A89-87EB-49C32662AFE0}</a:tableStyleId>
              </a:tblPr>
              <a:tblGrid>
                <a:gridCol w="2736304">
                  <a:extLst>
                    <a:ext uri="{9D8B030D-6E8A-4147-A177-3AD203B41FA5}">
                      <a16:colId xmlns:a16="http://schemas.microsoft.com/office/drawing/2014/main" val="609703379"/>
                    </a:ext>
                  </a:extLst>
                </a:gridCol>
              </a:tblGrid>
              <a:tr h="198151">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数値目標（重点）</a:t>
                      </a:r>
                      <a:r>
                        <a:rPr kumimoji="1" lang="en-US" altLang="ja-JP" sz="1100" dirty="0" smtClean="0">
                          <a:solidFill>
                            <a:schemeClr val="tx1"/>
                          </a:solidFill>
                        </a:rPr>
                        <a:t>】</a:t>
                      </a:r>
                      <a:r>
                        <a:rPr kumimoji="1" lang="ja-JP" altLang="en-US" sz="1100" dirty="0" smtClean="0">
                          <a:solidFill>
                            <a:schemeClr val="tx1"/>
                          </a:solidFill>
                        </a:rPr>
                        <a:t>経常損益</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42186">
                <a:tc>
                  <a:txBody>
                    <a:bodyPr/>
                    <a:lstStyle/>
                    <a:p>
                      <a:pPr algn="ctr"/>
                      <a:r>
                        <a:rPr kumimoji="1" lang="ja-JP" altLang="en-US" sz="1100" dirty="0" smtClean="0"/>
                        <a:t>黒字（利益）を確保</a:t>
                      </a:r>
                      <a:endParaRPr kumimoji="1" lang="zh-TW" altLang="en-US" sz="1100" b="0" dirty="0" smtClean="0">
                        <a:solidFill>
                          <a:srgbClr val="FF0000"/>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47382647"/>
              </p:ext>
            </p:extLst>
          </p:nvPr>
        </p:nvGraphicFramePr>
        <p:xfrm>
          <a:off x="6840512" y="1455961"/>
          <a:ext cx="2736304" cy="518160"/>
        </p:xfrm>
        <a:graphic>
          <a:graphicData uri="http://schemas.openxmlformats.org/drawingml/2006/table">
            <a:tbl>
              <a:tblPr firstRow="1" bandRow="1">
                <a:tableStyleId>{21E4AEA4-8DFA-4A89-87EB-49C32662AFE0}</a:tableStyleId>
              </a:tblPr>
              <a:tblGrid>
                <a:gridCol w="2736304">
                  <a:extLst>
                    <a:ext uri="{9D8B030D-6E8A-4147-A177-3AD203B41FA5}">
                      <a16:colId xmlns:a16="http://schemas.microsoft.com/office/drawing/2014/main" val="609703379"/>
                    </a:ext>
                  </a:extLst>
                </a:gridCol>
              </a:tblGrid>
              <a:tr h="198151">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数値目標（重点）</a:t>
                      </a:r>
                      <a:r>
                        <a:rPr kumimoji="1" lang="en-US" altLang="ja-JP" sz="1100" dirty="0" smtClean="0">
                          <a:solidFill>
                            <a:schemeClr val="tx1"/>
                          </a:solidFill>
                        </a:rPr>
                        <a:t>】</a:t>
                      </a:r>
                      <a:r>
                        <a:rPr kumimoji="1" lang="ja-JP" altLang="en-US" sz="1100" dirty="0" smtClean="0">
                          <a:solidFill>
                            <a:schemeClr val="tx1"/>
                          </a:solidFill>
                        </a:rPr>
                        <a:t>ストックへの投資</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42186">
                <a:tc>
                  <a:txBody>
                    <a:bodyPr/>
                    <a:lstStyle/>
                    <a:p>
                      <a:pPr algn="ctr"/>
                      <a:r>
                        <a:rPr kumimoji="1" lang="ja-JP" altLang="en-US" sz="1100" dirty="0" smtClean="0"/>
                        <a:t>約</a:t>
                      </a:r>
                      <a:r>
                        <a:rPr kumimoji="1" lang="en-US" altLang="ja-JP" sz="1100" dirty="0" smtClean="0"/>
                        <a:t>250</a:t>
                      </a:r>
                      <a:r>
                        <a:rPr kumimoji="1" lang="ja-JP" altLang="en-US" sz="1100" dirty="0" smtClean="0"/>
                        <a:t>億円（</a:t>
                      </a:r>
                      <a:r>
                        <a:rPr kumimoji="1" lang="en-US" altLang="ja-JP" sz="1100" dirty="0" smtClean="0"/>
                        <a:t>R13</a:t>
                      </a:r>
                      <a:r>
                        <a:rPr kumimoji="1" lang="ja-JP" altLang="en-US" sz="1100" dirty="0" smtClean="0"/>
                        <a:t>年度まで）</a:t>
                      </a:r>
                      <a:endParaRPr kumimoji="1" lang="zh-TW" altLang="en-US" sz="1100" b="0" dirty="0" smtClean="0">
                        <a:solidFill>
                          <a:srgbClr val="FF0000"/>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spTree>
    <p:extLst>
      <p:ext uri="{BB962C8B-B14F-4D97-AF65-F5344CB8AC3E}">
        <p14:creationId xmlns:p14="http://schemas.microsoft.com/office/powerpoint/2010/main" val="193712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sldNum" sz="quarter" idx="4294967295"/>
          </p:nvPr>
        </p:nvSpPr>
        <p:spPr>
          <a:xfrm>
            <a:off x="7727950" y="648970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79AD981C-8466-45F5-ADB5-1E6F135DC4DE}" type="slidenum">
              <a:rPr lang="en-US" altLang="ja-JP" sz="1700" smtClean="0"/>
              <a:pPr algn="r"/>
              <a:t>24</a:t>
            </a:fld>
            <a:endParaRPr lang="en-US" altLang="ja-JP" sz="1700" dirty="0" smtClean="0"/>
          </a:p>
        </p:txBody>
      </p:sp>
      <p:sp>
        <p:nvSpPr>
          <p:cNvPr id="2" name="Text Box 46"/>
          <p:cNvSpPr txBox="1">
            <a:spLocks noChangeArrowheads="1"/>
          </p:cNvSpPr>
          <p:nvPr/>
        </p:nvSpPr>
        <p:spPr bwMode="auto">
          <a:xfrm>
            <a:off x="466105" y="2508785"/>
            <a:ext cx="4745038"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defRPr/>
            </a:pPr>
            <a:r>
              <a:rPr lang="ja-JP" altLang="en-US" sz="1600" b="1" dirty="0" smtClean="0">
                <a:latin typeface="ＭＳ Ｐゴシック" panose="020B0600070205080204" pitchFamily="50" charset="-128"/>
              </a:rPr>
              <a:t>①　財務</a:t>
            </a:r>
            <a:r>
              <a:rPr lang="ja-JP" altLang="en-US" sz="1600" b="1" dirty="0">
                <a:latin typeface="ＭＳ Ｐゴシック" panose="020B0600070205080204" pitchFamily="50" charset="-128"/>
              </a:rPr>
              <a:t>基盤の強化</a:t>
            </a:r>
            <a:r>
              <a:rPr lang="ja-JP" altLang="en-US" sz="1400" b="1" dirty="0">
                <a:ea typeface="ＭＳ ゴシック" pitchFamily="49" charset="-128"/>
              </a:rPr>
              <a:t>　</a:t>
            </a:r>
            <a:endParaRPr lang="ja-JP" altLang="en-US" sz="1400" b="1" dirty="0">
              <a:solidFill>
                <a:srgbClr val="0066FF"/>
              </a:solidFill>
              <a:effectLst>
                <a:outerShdw blurRad="38100" dist="38100" dir="2700000" algn="tl">
                  <a:srgbClr val="000000">
                    <a:alpha val="43137"/>
                  </a:srgbClr>
                </a:outerShdw>
              </a:effectLst>
              <a:ea typeface="ＭＳ ゴシック" pitchFamily="49" charset="-128"/>
            </a:endParaRPr>
          </a:p>
        </p:txBody>
      </p:sp>
      <p:sp>
        <p:nvSpPr>
          <p:cNvPr id="12" name="Rectangle 4"/>
          <p:cNvSpPr txBox="1">
            <a:spLocks noChangeArrowheads="1"/>
          </p:cNvSpPr>
          <p:nvPr/>
        </p:nvSpPr>
        <p:spPr bwMode="auto">
          <a:xfrm>
            <a:off x="1" y="33338"/>
            <a:ext cx="446424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メイリオ" panose="020B0604030504040204" pitchFamily="50" charset="-128"/>
                <a:ea typeface="メイリオ" panose="020B0604030504040204" pitchFamily="50" charset="-128"/>
              </a:rPr>
              <a:t>　１．経営・財務基盤の強化</a:t>
            </a:r>
            <a:endParaRPr kumimoji="0" lang="ja-JP" altLang="en-US" sz="2200" kern="0" dirty="0" smtClean="0">
              <a:latin typeface="メイリオ" panose="020B0604030504040204" pitchFamily="50" charset="-128"/>
              <a:ea typeface="メイリオ" panose="020B0604030504040204" pitchFamily="50" charset="-128"/>
            </a:endParaRPr>
          </a:p>
        </p:txBody>
      </p:sp>
      <p:sp>
        <p:nvSpPr>
          <p:cNvPr id="13" name="角丸四角形 30"/>
          <p:cNvSpPr>
            <a:spLocks noChangeArrowheads="1"/>
          </p:cNvSpPr>
          <p:nvPr/>
        </p:nvSpPr>
        <p:spPr bwMode="auto">
          <a:xfrm>
            <a:off x="430840" y="931744"/>
            <a:ext cx="9003681" cy="400050"/>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（２）財務基盤</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の強化</a:t>
            </a:r>
          </a:p>
        </p:txBody>
      </p:sp>
      <p:sp>
        <p:nvSpPr>
          <p:cNvPr id="8" name="Text Box 46"/>
          <p:cNvSpPr txBox="1">
            <a:spLocks noChangeArrowheads="1"/>
          </p:cNvSpPr>
          <p:nvPr/>
        </p:nvSpPr>
        <p:spPr bwMode="auto">
          <a:xfrm>
            <a:off x="511599" y="6474553"/>
            <a:ext cx="8895032" cy="39932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50000"/>
              </a:spcBef>
              <a:buClr>
                <a:srgbClr val="99CC00"/>
              </a:buClr>
            </a:pPr>
            <a:r>
              <a:rPr kumimoji="1" lang="ja-JP" altLang="en-US" sz="1400" dirty="0">
                <a:latin typeface="ＭＳ Ｐゴシック" pitchFamily="50" charset="-128"/>
              </a:rPr>
              <a:t>　</a:t>
            </a:r>
            <a:r>
              <a:rPr kumimoji="1" lang="ja-JP" altLang="en-US" sz="1400" dirty="0">
                <a:latin typeface="ＭＳ Ｐ明朝" pitchFamily="18" charset="-128"/>
                <a:ea typeface="ＭＳ Ｐ明朝" pitchFamily="18" charset="-128"/>
              </a:rPr>
              <a:t>監査法人による会計監査を継続して実施し、財務情報の透明性・正確性を保持するとともに、開示を</a:t>
            </a:r>
            <a:r>
              <a:rPr kumimoji="1" lang="ja-JP" altLang="en-US" sz="1400" dirty="0" smtClean="0">
                <a:latin typeface="ＭＳ Ｐ明朝" pitchFamily="18" charset="-128"/>
                <a:ea typeface="ＭＳ Ｐ明朝" pitchFamily="18" charset="-128"/>
              </a:rPr>
              <a:t>行います。</a:t>
            </a:r>
            <a:endParaRPr kumimoji="1" lang="ja-JP" altLang="en-US" sz="1400" dirty="0">
              <a:latin typeface="ＭＳ Ｐ明朝" pitchFamily="18" charset="-128"/>
              <a:ea typeface="ＭＳ Ｐ明朝" pitchFamily="18" charset="-128"/>
            </a:endParaRPr>
          </a:p>
        </p:txBody>
      </p:sp>
      <p:sp>
        <p:nvSpPr>
          <p:cNvPr id="9" name="Text Box 46"/>
          <p:cNvSpPr txBox="1">
            <a:spLocks noChangeArrowheads="1"/>
          </p:cNvSpPr>
          <p:nvPr/>
        </p:nvSpPr>
        <p:spPr bwMode="auto">
          <a:xfrm>
            <a:off x="466105" y="6126285"/>
            <a:ext cx="4745038"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defRPr/>
            </a:pPr>
            <a:r>
              <a:rPr lang="ja-JP" altLang="en-US" sz="1600" b="1" dirty="0">
                <a:latin typeface="ＭＳ Ｐゴシック" panose="020B0600070205080204" pitchFamily="50" charset="-128"/>
              </a:rPr>
              <a:t>②　</a:t>
            </a:r>
            <a:r>
              <a:rPr lang="ja-JP" altLang="en-US" sz="1600" b="1" dirty="0" smtClean="0">
                <a:latin typeface="ＭＳ Ｐゴシック" panose="020B0600070205080204" pitchFamily="50" charset="-128"/>
              </a:rPr>
              <a:t>財務</a:t>
            </a:r>
            <a:r>
              <a:rPr lang="ja-JP" altLang="en-US" sz="1600" b="1" dirty="0">
                <a:latin typeface="ＭＳ Ｐゴシック" panose="020B0600070205080204" pitchFamily="50" charset="-128"/>
              </a:rPr>
              <a:t>情報の透明性・正確性の保持と</a:t>
            </a:r>
            <a:r>
              <a:rPr lang="ja-JP" altLang="en-US" sz="1600" b="1" dirty="0" smtClean="0">
                <a:latin typeface="ＭＳ Ｐゴシック" panose="020B0600070205080204" pitchFamily="50" charset="-128"/>
              </a:rPr>
              <a:t>開示</a:t>
            </a:r>
            <a:r>
              <a:rPr lang="ja-JP" altLang="en-US" sz="1400" b="1" dirty="0">
                <a:ea typeface="ＭＳ ゴシック" pitchFamily="49" charset="-128"/>
              </a:rPr>
              <a:t>　</a:t>
            </a:r>
            <a:endParaRPr lang="ja-JP" altLang="en-US" sz="1400" b="1" dirty="0">
              <a:solidFill>
                <a:srgbClr val="0066FF"/>
              </a:solidFill>
              <a:effectLst>
                <a:outerShdw blurRad="38100" dist="38100" dir="2700000" algn="tl">
                  <a:srgbClr val="000000">
                    <a:alpha val="43137"/>
                  </a:srgbClr>
                </a:outerShdw>
              </a:effectLst>
              <a:ea typeface="ＭＳ ゴシック" pitchFamily="49" charset="-128"/>
            </a:endParaRPr>
          </a:p>
        </p:txBody>
      </p:sp>
      <p:sp>
        <p:nvSpPr>
          <p:cNvPr id="15"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17" name="正方形/長方形 6"/>
          <p:cNvSpPr>
            <a:spLocks noChangeArrowheads="1"/>
          </p:cNvSpPr>
          <p:nvPr/>
        </p:nvSpPr>
        <p:spPr bwMode="auto">
          <a:xfrm>
            <a:off x="511599" y="1354232"/>
            <a:ext cx="9065217" cy="121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ts val="2000"/>
              </a:lnSpc>
              <a:spcBef>
                <a:spcPct val="15000"/>
              </a:spcBef>
              <a:buClr>
                <a:srgbClr val="99CC00"/>
              </a:buClr>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引き続き、借入金残高の縮減等により、財務基盤の強化を図るとともに</a:t>
            </a:r>
            <a:r>
              <a:rPr lang="ja-JP" altLang="en-US" sz="1400" dirty="0" smtClean="0">
                <a:latin typeface="ＭＳ Ｐ明朝" panose="02020600040205080304" pitchFamily="18" charset="-128"/>
                <a:ea typeface="ＭＳ Ｐ明朝" panose="02020600040205080304" pitchFamily="18" charset="-128"/>
              </a:rPr>
              <a:t>、</a:t>
            </a:r>
            <a:endParaRPr lang="en-US" altLang="ja-JP" sz="1400" dirty="0" smtClean="0">
              <a:latin typeface="ＭＳ Ｐ明朝" panose="02020600040205080304" pitchFamily="18" charset="-128"/>
              <a:ea typeface="ＭＳ Ｐ明朝" panose="02020600040205080304" pitchFamily="18" charset="-128"/>
            </a:endParaRPr>
          </a:p>
          <a:p>
            <a:pPr algn="just">
              <a:lnSpc>
                <a:spcPts val="2000"/>
              </a:lnSpc>
              <a:spcBef>
                <a:spcPct val="15000"/>
              </a:spcBef>
              <a:buClr>
                <a:srgbClr val="99CC00"/>
              </a:buClr>
            </a:pPr>
            <a:r>
              <a:rPr lang="ja-JP" altLang="en-US" sz="1400" dirty="0" smtClean="0">
                <a:latin typeface="ＭＳ Ｐ明朝" panose="02020600040205080304" pitchFamily="18" charset="-128"/>
                <a:ea typeface="ＭＳ Ｐ明朝" panose="02020600040205080304" pitchFamily="18" charset="-128"/>
              </a:rPr>
              <a:t>資金調</a:t>
            </a:r>
            <a:r>
              <a:rPr lang="ja-JP" altLang="en-US" sz="1400" dirty="0">
                <a:latin typeface="ＭＳ Ｐ明朝" panose="02020600040205080304" pitchFamily="18" charset="-128"/>
                <a:ea typeface="ＭＳ Ｐ明朝" panose="02020600040205080304" pitchFamily="18" charset="-128"/>
              </a:rPr>
              <a:t>達については、市場公募債</a:t>
            </a:r>
            <a:r>
              <a:rPr lang="ja-JP" altLang="ja-JP" sz="1400" dirty="0">
                <a:latin typeface="ＭＳ Ｐ明朝" panose="02020600040205080304" pitchFamily="18" charset="-128"/>
                <a:ea typeface="ＭＳ Ｐ明朝" panose="02020600040205080304" pitchFamily="18" charset="-128"/>
              </a:rPr>
              <a:t>は</a:t>
            </a:r>
            <a:r>
              <a:rPr lang="en-US" altLang="ja-JP" sz="1400" dirty="0">
                <a:latin typeface="ＭＳ Ｐ明朝" panose="02020600040205080304" pitchFamily="18" charset="-128"/>
                <a:ea typeface="ＭＳ Ｐ明朝" panose="02020600040205080304" pitchFamily="18" charset="-128"/>
              </a:rPr>
              <a:t>SDGs</a:t>
            </a:r>
            <a:r>
              <a:rPr lang="ja-JP" altLang="ja-JP" sz="1400" dirty="0">
                <a:latin typeface="ＭＳ Ｐ明朝" panose="02020600040205080304" pitchFamily="18" charset="-128"/>
                <a:ea typeface="ＭＳ Ｐ明朝" panose="02020600040205080304" pitchFamily="18" charset="-128"/>
              </a:rPr>
              <a:t>債（</a:t>
            </a:r>
            <a:r>
              <a:rPr lang="ja-JP" altLang="ja-JP" sz="1400" dirty="0">
                <a:solidFill>
                  <a:schemeClr val="tx1"/>
                </a:solidFill>
                <a:latin typeface="ＭＳ Ｐ明朝" panose="02020600040205080304" pitchFamily="18" charset="-128"/>
                <a:ea typeface="ＭＳ Ｐ明朝" panose="02020600040205080304" pitchFamily="18" charset="-128"/>
              </a:rPr>
              <a:t>ソーシャルボンドや</a:t>
            </a:r>
            <a:r>
              <a:rPr lang="ja-JP" altLang="ja-JP" sz="1400" dirty="0" smtClean="0">
                <a:solidFill>
                  <a:schemeClr val="tx1"/>
                </a:solidFill>
                <a:latin typeface="ＭＳ Ｐ明朝" panose="02020600040205080304" pitchFamily="18" charset="-128"/>
                <a:ea typeface="ＭＳ Ｐ明朝" panose="02020600040205080304" pitchFamily="18" charset="-128"/>
              </a:rPr>
              <a:t>サステナ</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just">
              <a:lnSpc>
                <a:spcPts val="2000"/>
              </a:lnSpc>
              <a:spcBef>
                <a:spcPct val="15000"/>
              </a:spcBef>
              <a:buClr>
                <a:srgbClr val="99CC00"/>
              </a:buClr>
            </a:pPr>
            <a:r>
              <a:rPr lang="ja-JP" altLang="ja-JP" sz="1400" dirty="0" smtClean="0">
                <a:solidFill>
                  <a:schemeClr val="tx1"/>
                </a:solidFill>
                <a:latin typeface="ＭＳ Ｐ明朝" panose="02020600040205080304" pitchFamily="18" charset="-128"/>
                <a:ea typeface="ＭＳ Ｐ明朝" panose="02020600040205080304" pitchFamily="18" charset="-128"/>
              </a:rPr>
              <a:t>ビリティボンド</a:t>
            </a:r>
            <a:r>
              <a:rPr lang="ja-JP" altLang="ja-JP" sz="1400" dirty="0">
                <a:solidFill>
                  <a:schemeClr val="tx1"/>
                </a:solidFill>
                <a:latin typeface="ＭＳ Ｐ明朝" panose="02020600040205080304" pitchFamily="18" charset="-128"/>
                <a:ea typeface="ＭＳ Ｐ明朝" panose="02020600040205080304" pitchFamily="18" charset="-128"/>
              </a:rPr>
              <a:t>）、金融機関からの融資は</a:t>
            </a:r>
            <a:r>
              <a:rPr lang="en-US" altLang="ja-JP" sz="1400" dirty="0">
                <a:solidFill>
                  <a:schemeClr val="tx1"/>
                </a:solidFill>
                <a:latin typeface="ＭＳ Ｐ明朝" panose="02020600040205080304" pitchFamily="18" charset="-128"/>
                <a:ea typeface="ＭＳ Ｐ明朝" panose="02020600040205080304" pitchFamily="18" charset="-128"/>
              </a:rPr>
              <a:t>SDGs</a:t>
            </a:r>
            <a:r>
              <a:rPr lang="ja-JP" altLang="ja-JP" sz="1400" dirty="0">
                <a:solidFill>
                  <a:schemeClr val="tx1"/>
                </a:solidFill>
                <a:latin typeface="ＭＳ Ｐ明朝" panose="02020600040205080304" pitchFamily="18" charset="-128"/>
                <a:ea typeface="ＭＳ Ｐ明朝" panose="02020600040205080304" pitchFamily="18" charset="-128"/>
              </a:rPr>
              <a:t>ローンなど</a:t>
            </a:r>
            <a:r>
              <a:rPr lang="ja-JP" altLang="en-US" sz="1400" dirty="0">
                <a:solidFill>
                  <a:schemeClr val="tx1"/>
                </a:solidFill>
                <a:latin typeface="ＭＳ Ｐ明朝" panose="02020600040205080304" pitchFamily="18" charset="-128"/>
                <a:ea typeface="ＭＳ Ｐ明朝" panose="02020600040205080304" pitchFamily="18" charset="-128"/>
              </a:rPr>
              <a:t>社会的課題の解決等に向けた</a:t>
            </a:r>
            <a:r>
              <a:rPr lang="ja-JP" altLang="ja-JP" sz="1400" dirty="0">
                <a:solidFill>
                  <a:schemeClr val="tx1"/>
                </a:solidFill>
                <a:latin typeface="ＭＳ Ｐ明朝" panose="02020600040205080304" pitchFamily="18" charset="-128"/>
                <a:ea typeface="ＭＳ Ｐ明朝" panose="02020600040205080304" pitchFamily="18" charset="-128"/>
              </a:rPr>
              <a:t>資金使途</a:t>
            </a:r>
            <a:r>
              <a:rPr lang="ja-JP" altLang="en-US" sz="1400" dirty="0">
                <a:solidFill>
                  <a:schemeClr val="tx1"/>
                </a:solidFill>
                <a:latin typeface="ＭＳ Ｐ明朝" panose="02020600040205080304" pitchFamily="18" charset="-128"/>
                <a:ea typeface="ＭＳ Ｐ明朝" panose="02020600040205080304" pitchFamily="18" charset="-128"/>
              </a:rPr>
              <a:t>であること</a:t>
            </a:r>
            <a:r>
              <a:rPr lang="ja-JP" altLang="ja-JP" sz="1400" dirty="0">
                <a:solidFill>
                  <a:schemeClr val="tx1"/>
                </a:solidFill>
                <a:latin typeface="ＭＳ Ｐ明朝" panose="02020600040205080304" pitchFamily="18" charset="-128"/>
                <a:ea typeface="ＭＳ Ｐ明朝" panose="02020600040205080304" pitchFamily="18" charset="-128"/>
              </a:rPr>
              <a:t>を明確に</a:t>
            </a:r>
            <a:r>
              <a:rPr lang="ja-JP" altLang="en-US" sz="1400" dirty="0" smtClean="0">
                <a:solidFill>
                  <a:schemeClr val="tx1"/>
                </a:solidFill>
                <a:latin typeface="ＭＳ Ｐ明朝" panose="02020600040205080304" pitchFamily="18" charset="-128"/>
                <a:ea typeface="ＭＳ Ｐ明朝" panose="02020600040205080304" pitchFamily="18" charset="-128"/>
              </a:rPr>
              <a:t>して</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just">
              <a:lnSpc>
                <a:spcPts val="2000"/>
              </a:lnSpc>
              <a:spcBef>
                <a:spcPct val="15000"/>
              </a:spcBef>
              <a:buClr>
                <a:srgbClr val="99CC00"/>
              </a:buClr>
            </a:pPr>
            <a:r>
              <a:rPr lang="ja-JP" altLang="ja-JP" sz="1400" dirty="0" smtClean="0">
                <a:solidFill>
                  <a:schemeClr val="tx1"/>
                </a:solidFill>
                <a:latin typeface="ＭＳ Ｐ明朝" panose="02020600040205080304" pitchFamily="18" charset="-128"/>
                <a:ea typeface="ＭＳ Ｐ明朝" panose="02020600040205080304" pitchFamily="18" charset="-128"/>
              </a:rPr>
              <a:t>資金</a:t>
            </a:r>
            <a:r>
              <a:rPr lang="ja-JP" altLang="ja-JP" sz="1400" dirty="0">
                <a:solidFill>
                  <a:schemeClr val="tx1"/>
                </a:solidFill>
                <a:latin typeface="ＭＳ Ｐ明朝" panose="02020600040205080304" pitchFamily="18" charset="-128"/>
                <a:ea typeface="ＭＳ Ｐ明朝" panose="02020600040205080304" pitchFamily="18" charset="-128"/>
              </a:rPr>
              <a:t>調達</a:t>
            </a:r>
            <a:r>
              <a:rPr lang="ja-JP" altLang="en-US" sz="1400" dirty="0">
                <a:solidFill>
                  <a:schemeClr val="tx1"/>
                </a:solidFill>
                <a:latin typeface="ＭＳ Ｐ明朝" panose="02020600040205080304" pitchFamily="18" charset="-128"/>
                <a:ea typeface="ＭＳ Ｐ明朝" panose="02020600040205080304" pitchFamily="18" charset="-128"/>
              </a:rPr>
              <a:t>に</a:t>
            </a:r>
            <a:r>
              <a:rPr lang="ja-JP" altLang="en-US" sz="1400" dirty="0" smtClean="0">
                <a:solidFill>
                  <a:schemeClr val="tx1"/>
                </a:solidFill>
                <a:latin typeface="ＭＳ Ｐ明朝" panose="02020600040205080304" pitchFamily="18" charset="-128"/>
                <a:ea typeface="ＭＳ Ｐ明朝" panose="02020600040205080304" pitchFamily="18" charset="-128"/>
              </a:rPr>
              <a:t>努めます。</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18" name="Text Box 46"/>
          <p:cNvSpPr txBox="1">
            <a:spLocks noChangeArrowheads="1"/>
          </p:cNvSpPr>
          <p:nvPr/>
        </p:nvSpPr>
        <p:spPr bwMode="auto">
          <a:xfrm>
            <a:off x="537768" y="2864686"/>
            <a:ext cx="8870026" cy="318471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buClr>
                <a:srgbClr val="99CC00"/>
              </a:buClr>
            </a:pPr>
            <a:r>
              <a:rPr kumimoji="1" lang="ja-JP" altLang="en-US" sz="1400" b="1" dirty="0">
                <a:solidFill>
                  <a:schemeClr val="bg1">
                    <a:lumMod val="65000"/>
                  </a:schemeClr>
                </a:solidFill>
                <a:latin typeface="ＭＳ Ｐゴシック" panose="020B0600070205080204" pitchFamily="50" charset="-128"/>
              </a:rPr>
              <a:t>●</a:t>
            </a:r>
            <a:r>
              <a:rPr kumimoji="1" lang="ja-JP" altLang="en-US" sz="1400" b="1" dirty="0">
                <a:latin typeface="ＭＳ Ｐゴシック" panose="020B0600070205080204" pitchFamily="50" charset="-128"/>
              </a:rPr>
              <a:t> 借入金残高の縮減</a:t>
            </a:r>
          </a:p>
          <a:p>
            <a:pPr algn="just">
              <a:lnSpc>
                <a:spcPct val="105000"/>
              </a:lnSpc>
              <a:spcBef>
                <a:spcPct val="15000"/>
              </a:spcBef>
              <a:buClr>
                <a:srgbClr val="99CC00"/>
              </a:buClr>
            </a:pPr>
            <a:r>
              <a:rPr kumimoji="1" lang="ja-JP" altLang="en-US" sz="1400" dirty="0">
                <a:latin typeface="ＭＳ Ｐゴシック" pitchFamily="50" charset="-128"/>
              </a:rPr>
              <a:t>  </a:t>
            </a:r>
            <a:r>
              <a:rPr kumimoji="1" lang="ja-JP" altLang="en-US" sz="1400" dirty="0" smtClean="0">
                <a:latin typeface="ＭＳ Ｐ明朝" pitchFamily="18" charset="-128"/>
                <a:ea typeface="ＭＳ Ｐ明朝" pitchFamily="18" charset="-128"/>
              </a:rPr>
              <a:t>賃貸</a:t>
            </a:r>
            <a:r>
              <a:rPr kumimoji="1" lang="ja-JP" altLang="en-US" sz="1400" dirty="0">
                <a:latin typeface="ＭＳ Ｐ明朝" pitchFamily="18" charset="-128"/>
                <a:ea typeface="ＭＳ Ｐ明朝" pitchFamily="18" charset="-128"/>
              </a:rPr>
              <a:t>住宅事業の安定した収益、未利用地や</a:t>
            </a:r>
            <a:r>
              <a:rPr kumimoji="1" lang="ja-JP" altLang="en-US" sz="1400" dirty="0" smtClean="0">
                <a:latin typeface="ＭＳ Ｐ明朝" pitchFamily="18" charset="-128"/>
                <a:ea typeface="ＭＳ Ｐ明朝" pitchFamily="18" charset="-128"/>
              </a:rPr>
              <a:t>建替えによる活用地</a:t>
            </a:r>
            <a:r>
              <a:rPr kumimoji="1" lang="ja-JP" altLang="en-US" sz="1400" dirty="0">
                <a:latin typeface="ＭＳ Ｐ明朝" pitchFamily="18" charset="-128"/>
                <a:ea typeface="ＭＳ Ｐ明朝" pitchFamily="18" charset="-128"/>
              </a:rPr>
              <a:t>等の処分収入</a:t>
            </a:r>
            <a:r>
              <a:rPr kumimoji="1" lang="ja-JP" altLang="en-US" sz="1400" dirty="0" smtClean="0">
                <a:latin typeface="ＭＳ Ｐ明朝" pitchFamily="18" charset="-128"/>
                <a:ea typeface="ＭＳ Ｐ明朝" pitchFamily="18" charset="-128"/>
              </a:rPr>
              <a:t>、経費</a:t>
            </a:r>
            <a:r>
              <a:rPr kumimoji="1" lang="ja-JP" altLang="en-US" sz="1400" dirty="0">
                <a:latin typeface="ＭＳ Ｐ明朝" pitchFamily="18" charset="-128"/>
                <a:ea typeface="ＭＳ Ｐ明朝" pitchFamily="18" charset="-128"/>
              </a:rPr>
              <a:t>削減の</a:t>
            </a:r>
            <a:r>
              <a:rPr kumimoji="1" lang="ja-JP" altLang="en-US" sz="1400" dirty="0" smtClean="0">
                <a:latin typeface="ＭＳ Ｐ明朝" pitchFamily="18" charset="-128"/>
                <a:ea typeface="ＭＳ Ｐ明朝" pitchFamily="18" charset="-128"/>
              </a:rPr>
              <a:t>取り組み等</a:t>
            </a:r>
            <a:r>
              <a:rPr kumimoji="1" lang="ja-JP" altLang="en-US" sz="1400" dirty="0">
                <a:ea typeface="ＭＳ Ｐ明朝" pitchFamily="18" charset="-128"/>
              </a:rPr>
              <a:t>で</a:t>
            </a:r>
            <a:r>
              <a:rPr kumimoji="1" lang="ja-JP" altLang="en-US" sz="1400" dirty="0" smtClean="0">
                <a:latin typeface="ＭＳ Ｐ明朝" pitchFamily="18" charset="-128"/>
                <a:ea typeface="ＭＳ Ｐ明朝" pitchFamily="18" charset="-128"/>
              </a:rPr>
              <a:t>確保した内部</a:t>
            </a:r>
            <a:r>
              <a:rPr kumimoji="1" lang="ja-JP" altLang="en-US" sz="1400" dirty="0">
                <a:latin typeface="ＭＳ Ｐ明朝" pitchFamily="18" charset="-128"/>
                <a:ea typeface="ＭＳ Ｐ明朝" pitchFamily="18" charset="-128"/>
              </a:rPr>
              <a:t>資金を活用し、借入金残高を</a:t>
            </a:r>
            <a:r>
              <a:rPr kumimoji="1" lang="ja-JP" altLang="en-US" sz="1400" dirty="0" smtClean="0">
                <a:latin typeface="ＭＳ Ｐ明朝" pitchFamily="18" charset="-128"/>
                <a:ea typeface="ＭＳ Ｐ明朝" pitchFamily="18" charset="-128"/>
              </a:rPr>
              <a:t>縮減します。</a:t>
            </a:r>
            <a:endParaRPr kumimoji="1" lang="en-US" altLang="ja-JP" sz="1400" dirty="0">
              <a:latin typeface="ＭＳ Ｐ明朝" pitchFamily="18" charset="-128"/>
              <a:ea typeface="ＭＳ Ｐ明朝" pitchFamily="18" charset="-128"/>
            </a:endParaRPr>
          </a:p>
          <a:p>
            <a:pPr algn="just">
              <a:lnSpc>
                <a:spcPct val="105000"/>
              </a:lnSpc>
              <a:spcBef>
                <a:spcPct val="15000"/>
              </a:spcBef>
              <a:buClr>
                <a:srgbClr val="99CC00"/>
              </a:buClr>
            </a:pPr>
            <a:r>
              <a:rPr kumimoji="1" lang="ja-JP" altLang="en-US" sz="1400" dirty="0" smtClean="0">
                <a:solidFill>
                  <a:schemeClr val="bg1">
                    <a:lumMod val="65000"/>
                  </a:schemeClr>
                </a:solidFill>
                <a:latin typeface="ＭＳ Ｐゴシック" panose="020B0600070205080204" pitchFamily="50" charset="-128"/>
              </a:rPr>
              <a:t>●</a:t>
            </a:r>
            <a:r>
              <a:rPr kumimoji="1" lang="ja-JP" altLang="en-US" sz="1400" dirty="0" smtClean="0">
                <a:latin typeface="ＭＳ Ｐゴシック" panose="020B0600070205080204" pitchFamily="50" charset="-128"/>
              </a:rPr>
              <a:t> </a:t>
            </a:r>
            <a:r>
              <a:rPr kumimoji="1" lang="ja-JP" altLang="en-US" sz="1400" b="1" dirty="0">
                <a:latin typeface="ＭＳ Ｐゴシック" panose="020B0600070205080204" pitchFamily="50" charset="-128"/>
              </a:rPr>
              <a:t>格付の維持</a:t>
            </a:r>
          </a:p>
          <a:p>
            <a:pPr algn="just" eaLnBrk="1" fontAlgn="base" hangingPunct="1">
              <a:lnSpc>
                <a:spcPct val="100000"/>
              </a:lnSpc>
              <a:buClr>
                <a:srgbClr val="5BCC00"/>
              </a:buClr>
            </a:pPr>
            <a:r>
              <a:rPr kumimoji="1" lang="ja-JP" altLang="en-US" sz="1400" dirty="0">
                <a:ea typeface="ＭＳ ゴシック" pitchFamily="49" charset="-128"/>
              </a:rPr>
              <a:t>  </a:t>
            </a:r>
            <a:r>
              <a:rPr kumimoji="1" lang="ja-JP" altLang="en-US" sz="1400" dirty="0" smtClean="0">
                <a:latin typeface="ＭＳ Ｐ明朝" pitchFamily="18" charset="-128"/>
                <a:ea typeface="ＭＳ Ｐ明朝" pitchFamily="18" charset="-128"/>
              </a:rPr>
              <a:t>安定</a:t>
            </a:r>
            <a:r>
              <a:rPr kumimoji="1" lang="ja-JP" altLang="en-US" sz="1400" dirty="0">
                <a:latin typeface="ＭＳ Ｐ明朝" pitchFamily="18" charset="-128"/>
                <a:ea typeface="ＭＳ Ｐ明朝" pitchFamily="18" charset="-128"/>
              </a:rPr>
              <a:t>した経営を行うこと</a:t>
            </a:r>
            <a:r>
              <a:rPr kumimoji="1" lang="ja-JP" altLang="en-US" sz="1400" dirty="0">
                <a:solidFill>
                  <a:schemeClr val="tx1"/>
                </a:solidFill>
                <a:latin typeface="ＭＳ Ｐ明朝" pitchFamily="18" charset="-128"/>
                <a:ea typeface="ＭＳ Ｐ明朝" pitchFamily="18" charset="-128"/>
              </a:rPr>
              <a:t>により</a:t>
            </a:r>
            <a:r>
              <a:rPr kumimoji="1" lang="ja-JP" altLang="en-US" sz="1400" dirty="0" smtClean="0">
                <a:solidFill>
                  <a:schemeClr val="tx1"/>
                </a:solidFill>
                <a:latin typeface="ＭＳ Ｐ明朝" pitchFamily="18" charset="-128"/>
                <a:ea typeface="ＭＳ Ｐ明朝" pitchFamily="18" charset="-128"/>
              </a:rPr>
              <a:t>、格付機関（</a:t>
            </a:r>
            <a:r>
              <a:rPr kumimoji="1" lang="en-US" altLang="ja-JP" sz="1400" dirty="0" smtClean="0">
                <a:solidFill>
                  <a:schemeClr val="tx1"/>
                </a:solidFill>
                <a:latin typeface="ＭＳ Ｐ明朝" pitchFamily="18" charset="-128"/>
                <a:ea typeface="ＭＳ Ｐ明朝" pitchFamily="18" charset="-128"/>
              </a:rPr>
              <a:t>R</a:t>
            </a:r>
            <a:r>
              <a:rPr kumimoji="1" lang="ja-JP" altLang="en-US" sz="1400" dirty="0" smtClean="0">
                <a:solidFill>
                  <a:schemeClr val="tx1"/>
                </a:solidFill>
                <a:latin typeface="ＭＳ Ｐ明朝" pitchFamily="18" charset="-128"/>
                <a:ea typeface="ＭＳ Ｐ明朝" pitchFamily="18" charset="-128"/>
              </a:rPr>
              <a:t>＆</a:t>
            </a:r>
            <a:r>
              <a:rPr kumimoji="1" lang="en-US" altLang="ja-JP" sz="1400" dirty="0" smtClean="0">
                <a:solidFill>
                  <a:schemeClr val="tx1"/>
                </a:solidFill>
                <a:latin typeface="ＭＳ Ｐ明朝" pitchFamily="18" charset="-128"/>
                <a:ea typeface="ＭＳ Ｐ明朝" pitchFamily="18" charset="-128"/>
              </a:rPr>
              <a:t>I</a:t>
            </a:r>
            <a:r>
              <a:rPr kumimoji="1" lang="ja-JP" altLang="en-US" sz="1400" dirty="0" smtClean="0">
                <a:solidFill>
                  <a:schemeClr val="tx1"/>
                </a:solidFill>
                <a:latin typeface="ＭＳ Ｐ明朝" pitchFamily="18" charset="-128"/>
                <a:ea typeface="ＭＳ Ｐ明朝" pitchFamily="18" charset="-128"/>
              </a:rPr>
              <a:t>）による格付</a:t>
            </a:r>
            <a:r>
              <a:rPr kumimoji="1" lang="en-US" altLang="ja-JP" sz="1400" dirty="0" smtClean="0">
                <a:solidFill>
                  <a:schemeClr val="tx1"/>
                </a:solidFill>
                <a:latin typeface="ＭＳ Ｐ明朝" pitchFamily="18" charset="-128"/>
                <a:ea typeface="ＭＳ Ｐ明朝" pitchFamily="18" charset="-128"/>
              </a:rPr>
              <a:t>【AA-】</a:t>
            </a:r>
            <a:r>
              <a:rPr kumimoji="1" lang="ja-JP" altLang="en-US" sz="1400" dirty="0" err="1" smtClean="0">
                <a:solidFill>
                  <a:schemeClr val="tx1"/>
                </a:solidFill>
                <a:latin typeface="ＭＳ Ｐ明朝" pitchFamily="18" charset="-128"/>
                <a:ea typeface="ＭＳ Ｐ明朝" pitchFamily="18" charset="-128"/>
              </a:rPr>
              <a:t>を維</a:t>
            </a:r>
            <a:r>
              <a:rPr kumimoji="1" lang="ja-JP" altLang="en-US" sz="1400" dirty="0" smtClean="0">
                <a:solidFill>
                  <a:schemeClr val="tx1"/>
                </a:solidFill>
                <a:latin typeface="ＭＳ Ｐ明朝" pitchFamily="18" charset="-128"/>
                <a:ea typeface="ＭＳ Ｐ明朝" pitchFamily="18" charset="-128"/>
              </a:rPr>
              <a:t>持</a:t>
            </a:r>
            <a:r>
              <a:rPr kumimoji="1" lang="ja-JP" altLang="en-US" sz="1400" dirty="0">
                <a:solidFill>
                  <a:schemeClr val="tx1"/>
                </a:solidFill>
                <a:latin typeface="ＭＳ Ｐ明朝" pitchFamily="18" charset="-128"/>
                <a:ea typeface="ＭＳ Ｐ明朝" pitchFamily="18" charset="-128"/>
              </a:rPr>
              <a:t>し</a:t>
            </a:r>
            <a:r>
              <a:rPr kumimoji="1" lang="ja-JP" altLang="en-US" sz="1400" dirty="0">
                <a:latin typeface="ＭＳ Ｐ明朝" pitchFamily="18" charset="-128"/>
                <a:ea typeface="ＭＳ Ｐ明朝" pitchFamily="18" charset="-128"/>
              </a:rPr>
              <a:t>、対外的な信用力の向上に</a:t>
            </a:r>
            <a:r>
              <a:rPr kumimoji="1" lang="ja-JP" altLang="en-US" sz="1400" dirty="0" smtClean="0">
                <a:latin typeface="ＭＳ Ｐ明朝" pitchFamily="18" charset="-128"/>
                <a:ea typeface="ＭＳ Ｐ明朝" pitchFamily="18" charset="-128"/>
              </a:rPr>
              <a:t>努めます。</a:t>
            </a:r>
            <a:endParaRPr kumimoji="1" lang="en-US" altLang="ja-JP" sz="1400" dirty="0" smtClean="0">
              <a:latin typeface="ＭＳ Ｐ明朝" pitchFamily="18" charset="-128"/>
              <a:ea typeface="ＭＳ Ｐ明朝" pitchFamily="18" charset="-128"/>
            </a:endParaRPr>
          </a:p>
          <a:p>
            <a:pPr algn="just" eaLnBrk="1" fontAlgn="base" hangingPunct="1">
              <a:lnSpc>
                <a:spcPts val="500"/>
              </a:lnSpc>
              <a:buClr>
                <a:srgbClr val="5BCC00"/>
              </a:buClr>
            </a:pPr>
            <a:endParaRPr kumimoji="1" lang="en-US" altLang="ja-JP" sz="1400" b="1" dirty="0" smtClean="0">
              <a:solidFill>
                <a:schemeClr val="bg1">
                  <a:lumMod val="65000"/>
                </a:schemeClr>
              </a:solidFill>
              <a:latin typeface="ＭＳ Ｐゴシック" pitchFamily="50" charset="-128"/>
            </a:endParaRPr>
          </a:p>
          <a:p>
            <a:pPr algn="just" eaLnBrk="1" fontAlgn="base" hangingPunct="1">
              <a:lnSpc>
                <a:spcPct val="100000"/>
              </a:lnSpc>
              <a:buClr>
                <a:srgbClr val="5BCC00"/>
              </a:buClr>
            </a:pPr>
            <a:r>
              <a:rPr kumimoji="1" lang="ja-JP" altLang="en-US" sz="1400" b="1" dirty="0" smtClean="0">
                <a:solidFill>
                  <a:schemeClr val="bg1">
                    <a:lumMod val="65000"/>
                  </a:schemeClr>
                </a:solidFill>
                <a:latin typeface="ＭＳ Ｐゴシック" pitchFamily="50" charset="-128"/>
              </a:rPr>
              <a:t>●</a:t>
            </a:r>
            <a:r>
              <a:rPr kumimoji="1" lang="ja-JP" altLang="en-US" sz="1400" b="1" dirty="0" smtClean="0">
                <a:latin typeface="ＭＳ Ｐゴシック" pitchFamily="50" charset="-128"/>
              </a:rPr>
              <a:t> </a:t>
            </a:r>
            <a:r>
              <a:rPr kumimoji="1" lang="ja-JP" altLang="en-US" sz="1400" b="1" dirty="0">
                <a:latin typeface="ＭＳ Ｐゴシック" pitchFamily="50" charset="-128"/>
              </a:rPr>
              <a:t>より安定的で有利な資金の確保</a:t>
            </a:r>
            <a:endParaRPr kumimoji="1" lang="en-US" altLang="ja-JP" sz="1400" b="1" dirty="0">
              <a:latin typeface="ＭＳ Ｐゴシック" pitchFamily="50" charset="-128"/>
            </a:endParaRPr>
          </a:p>
          <a:p>
            <a:pPr algn="just">
              <a:lnSpc>
                <a:spcPct val="105000"/>
              </a:lnSpc>
              <a:buClr>
                <a:srgbClr val="99CC00"/>
              </a:buClr>
            </a:pPr>
            <a:r>
              <a:rPr kumimoji="1" lang="ja-JP" altLang="en-US" sz="1400" dirty="0">
                <a:latin typeface="ＭＳ Ｐ明朝" panose="02020600040205080304" pitchFamily="18" charset="-128"/>
                <a:ea typeface="ＭＳ Ｐ明朝" panose="02020600040205080304" pitchFamily="18" charset="-128"/>
              </a:rPr>
              <a:t>　</a:t>
            </a:r>
            <a:r>
              <a:rPr kumimoji="1" lang="ja-JP" altLang="en-US" sz="1400" dirty="0" smtClean="0">
                <a:latin typeface="ＭＳ Ｐ明朝" panose="02020600040205080304" pitchFamily="18" charset="-128"/>
                <a:ea typeface="ＭＳ Ｐ明朝" panose="02020600040205080304" pitchFamily="18" charset="-128"/>
              </a:rPr>
              <a:t>格付等による信用力の高さを活かし、</a:t>
            </a:r>
            <a:r>
              <a:rPr lang="ja-JP" altLang="en-US" sz="1400" dirty="0" smtClean="0">
                <a:latin typeface="ＭＳ Ｐ明朝" pitchFamily="18" charset="-128"/>
                <a:ea typeface="ＭＳ Ｐ明朝" pitchFamily="18" charset="-128"/>
              </a:rPr>
              <a:t>多様</a:t>
            </a:r>
            <a:r>
              <a:rPr lang="ja-JP" altLang="en-US" sz="1400" dirty="0">
                <a:latin typeface="ＭＳ Ｐ明朝" pitchFamily="18" charset="-128"/>
                <a:ea typeface="ＭＳ Ｐ明朝" pitchFamily="18" charset="-128"/>
              </a:rPr>
              <a:t>な資金調達方法により、より安定的で有利な資金を確保し、資金需要</a:t>
            </a:r>
            <a:r>
              <a:rPr lang="ja-JP" altLang="en-US" sz="1400" dirty="0" smtClean="0">
                <a:latin typeface="ＭＳ Ｐ明朝" pitchFamily="18" charset="-128"/>
                <a:ea typeface="ＭＳ Ｐ明朝" pitchFamily="18" charset="-128"/>
              </a:rPr>
              <a:t>の平準化</a:t>
            </a:r>
            <a:r>
              <a:rPr lang="ja-JP" altLang="en-US" sz="1400" dirty="0">
                <a:latin typeface="ＭＳ Ｐ明朝" pitchFamily="18" charset="-128"/>
                <a:ea typeface="ＭＳ Ｐ明朝" pitchFamily="18" charset="-128"/>
              </a:rPr>
              <a:t>及び資金調達コストの縮減を</a:t>
            </a:r>
            <a:r>
              <a:rPr lang="ja-JP" altLang="en-US" sz="1400" dirty="0" smtClean="0">
                <a:latin typeface="ＭＳ Ｐ明朝" pitchFamily="18" charset="-128"/>
                <a:ea typeface="ＭＳ Ｐ明朝" pitchFamily="18" charset="-128"/>
              </a:rPr>
              <a:t>図ります。</a:t>
            </a:r>
            <a:endParaRPr lang="en-US" altLang="ja-JP" sz="1400" dirty="0">
              <a:latin typeface="ＭＳ Ｐ明朝" pitchFamily="18" charset="-128"/>
              <a:ea typeface="ＭＳ Ｐ明朝" pitchFamily="18" charset="-128"/>
            </a:endParaRPr>
          </a:p>
          <a:p>
            <a:pPr algn="just">
              <a:lnSpc>
                <a:spcPts val="500"/>
              </a:lnSpc>
              <a:buClr>
                <a:srgbClr val="99CC00"/>
              </a:buClr>
            </a:pPr>
            <a:endParaRPr lang="en-US" altLang="ja-JP" sz="1400" dirty="0" smtClean="0">
              <a:solidFill>
                <a:schemeClr val="bg1">
                  <a:lumMod val="65000"/>
                </a:schemeClr>
              </a:solidFill>
              <a:latin typeface="ＭＳ Ｐゴシック" panose="020B0600070205080204" pitchFamily="50" charset="-128"/>
            </a:endParaRPr>
          </a:p>
          <a:p>
            <a:pPr algn="just">
              <a:lnSpc>
                <a:spcPct val="105000"/>
              </a:lnSpc>
              <a:buClr>
                <a:srgbClr val="99CC00"/>
              </a:buClr>
            </a:pPr>
            <a:r>
              <a:rPr lang="ja-JP" altLang="en-US" sz="1400" dirty="0" smtClean="0">
                <a:solidFill>
                  <a:schemeClr val="bg1">
                    <a:lumMod val="65000"/>
                  </a:schemeClr>
                </a:solidFill>
                <a:latin typeface="ＭＳ Ｐゴシック" panose="020B0600070205080204" pitchFamily="50" charset="-128"/>
              </a:rPr>
              <a:t>● </a:t>
            </a:r>
            <a:r>
              <a:rPr lang="en-US" altLang="ja-JP" sz="1400" b="1" dirty="0" smtClean="0">
                <a:solidFill>
                  <a:schemeClr val="tx1"/>
                </a:solidFill>
                <a:latin typeface="ＭＳ Ｐゴシック" panose="020B0600070205080204" pitchFamily="50" charset="-128"/>
              </a:rPr>
              <a:t>SDGs</a:t>
            </a:r>
            <a:r>
              <a:rPr lang="ja-JP" altLang="en-US" sz="1400" b="1" dirty="0" smtClean="0">
                <a:solidFill>
                  <a:schemeClr val="tx1"/>
                </a:solidFill>
                <a:latin typeface="ＭＳ Ｐゴシック" panose="020B0600070205080204" pitchFamily="50" charset="-128"/>
              </a:rPr>
              <a:t>債や</a:t>
            </a:r>
            <a:r>
              <a:rPr lang="en-US" altLang="ja-JP" sz="1400" b="1" dirty="0" smtClean="0">
                <a:solidFill>
                  <a:schemeClr val="tx1"/>
                </a:solidFill>
                <a:latin typeface="ＭＳ Ｐゴシック" panose="020B0600070205080204" pitchFamily="50" charset="-128"/>
              </a:rPr>
              <a:t>SDGs</a:t>
            </a:r>
            <a:r>
              <a:rPr lang="ja-JP" altLang="en-US" sz="1400" b="1" dirty="0" smtClean="0">
                <a:solidFill>
                  <a:schemeClr val="tx1"/>
                </a:solidFill>
                <a:latin typeface="ＭＳ Ｐゴシック" panose="020B0600070205080204" pitchFamily="50" charset="-128"/>
              </a:rPr>
              <a:t>ローンによる資金調達</a:t>
            </a:r>
            <a:endParaRPr lang="en-US" altLang="ja-JP" sz="1400" b="1" dirty="0" smtClean="0">
              <a:solidFill>
                <a:schemeClr val="tx1"/>
              </a:solidFill>
              <a:latin typeface="ＭＳ Ｐゴシック" panose="020B0600070205080204" pitchFamily="50" charset="-128"/>
            </a:endParaRPr>
          </a:p>
          <a:p>
            <a:pPr algn="just">
              <a:lnSpc>
                <a:spcPct val="105000"/>
              </a:lnSpc>
              <a:buClr>
                <a:srgbClr val="99CC00"/>
              </a:buClr>
            </a:pPr>
            <a:r>
              <a:rPr lang="ja-JP" altLang="en-US" sz="1400" b="1" dirty="0">
                <a:solidFill>
                  <a:schemeClr val="tx1"/>
                </a:solidFill>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公社</a:t>
            </a:r>
            <a:r>
              <a:rPr lang="ja-JP" altLang="ja-JP" sz="1400" dirty="0">
                <a:latin typeface="ＭＳ Ｐ明朝" panose="02020600040205080304" pitchFamily="18" charset="-128"/>
                <a:ea typeface="ＭＳ Ｐ明朝" panose="02020600040205080304" pitchFamily="18" charset="-128"/>
              </a:rPr>
              <a:t>が実施する事業は、</a:t>
            </a:r>
            <a:r>
              <a:rPr lang="en-US" altLang="ja-JP" sz="1400" dirty="0">
                <a:latin typeface="ＭＳ Ｐ明朝" panose="02020600040205080304" pitchFamily="18" charset="-128"/>
                <a:ea typeface="ＭＳ Ｐ明朝" panose="02020600040205080304" pitchFamily="18" charset="-128"/>
              </a:rPr>
              <a:t>SDGs</a:t>
            </a:r>
            <a:r>
              <a:rPr lang="ja-JP" altLang="ja-JP" sz="1400" dirty="0">
                <a:latin typeface="ＭＳ Ｐ明朝" panose="02020600040205080304" pitchFamily="18" charset="-128"/>
                <a:ea typeface="ＭＳ Ｐ明朝" panose="02020600040205080304" pitchFamily="18" charset="-128"/>
              </a:rPr>
              <a:t>の目標の</a:t>
            </a:r>
            <a:r>
              <a:rPr lang="ja-JP" altLang="ja-JP" sz="1400" dirty="0">
                <a:solidFill>
                  <a:schemeClr val="tx1"/>
                </a:solidFill>
                <a:latin typeface="ＭＳ Ｐ明朝" panose="02020600040205080304" pitchFamily="18" charset="-128"/>
                <a:ea typeface="ＭＳ Ｐ明朝" panose="02020600040205080304" pitchFamily="18" charset="-128"/>
              </a:rPr>
              <a:t>達成に向けた取り組みでもあることから、 </a:t>
            </a:r>
            <a:r>
              <a:rPr lang="ja-JP" altLang="en-US" sz="1400" dirty="0" smtClean="0">
                <a:solidFill>
                  <a:schemeClr val="tx1"/>
                </a:solidFill>
                <a:latin typeface="ＭＳ Ｐ明朝" panose="02020600040205080304" pitchFamily="18" charset="-128"/>
                <a:ea typeface="ＭＳ Ｐ明朝" panose="02020600040205080304" pitchFamily="18" charset="-128"/>
              </a:rPr>
              <a:t>市場公募債では、</a:t>
            </a:r>
            <a:r>
              <a:rPr lang="en-US" altLang="ja-JP" sz="1400" dirty="0" smtClean="0">
                <a:solidFill>
                  <a:schemeClr val="tx1"/>
                </a:solidFill>
                <a:latin typeface="ＭＳ Ｐ明朝" panose="02020600040205080304" pitchFamily="18" charset="-128"/>
                <a:ea typeface="ＭＳ Ｐ明朝" panose="02020600040205080304" pitchFamily="18" charset="-128"/>
              </a:rPr>
              <a:t>ICMA</a:t>
            </a:r>
            <a:r>
              <a:rPr lang="ja-JP" altLang="en-US" sz="1400" dirty="0" smtClean="0">
                <a:solidFill>
                  <a:schemeClr val="tx1"/>
                </a:solidFill>
                <a:latin typeface="ＭＳ Ｐ明朝" panose="02020600040205080304" pitchFamily="18" charset="-128"/>
                <a:ea typeface="ＭＳ Ｐ明朝" panose="02020600040205080304" pitchFamily="18" charset="-128"/>
              </a:rPr>
              <a:t>（国際資本市場協会）が定める原則に沿ったソーシャルボンドに加え、環境に配慮した取り組みの資金を併せたサステナビリティボンドによる資金調達の検討を行います。また、金融機関からの融資は、</a:t>
            </a:r>
            <a:r>
              <a:rPr lang="en-US" altLang="ja-JP" sz="1400" dirty="0" smtClean="0">
                <a:solidFill>
                  <a:schemeClr val="tx1"/>
                </a:solidFill>
                <a:latin typeface="ＭＳ Ｐ明朝" panose="02020600040205080304" pitchFamily="18" charset="-128"/>
                <a:ea typeface="ＭＳ Ｐ明朝" panose="02020600040205080304" pitchFamily="18" charset="-128"/>
              </a:rPr>
              <a:t>SDGs</a:t>
            </a:r>
            <a:r>
              <a:rPr lang="ja-JP" altLang="en-US" sz="1400" dirty="0" smtClean="0">
                <a:solidFill>
                  <a:schemeClr val="tx1"/>
                </a:solidFill>
                <a:latin typeface="ＭＳ Ｐ明朝" panose="02020600040205080304" pitchFamily="18" charset="-128"/>
                <a:ea typeface="ＭＳ Ｐ明朝" panose="02020600040205080304" pitchFamily="18" charset="-128"/>
              </a:rPr>
              <a:t>ローンによる資金調達をめざし、関係機関と調整を行います。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46452127"/>
              </p:ext>
            </p:extLst>
          </p:nvPr>
        </p:nvGraphicFramePr>
        <p:xfrm>
          <a:off x="6241142" y="1019809"/>
          <a:ext cx="3166652" cy="745778"/>
        </p:xfrm>
        <a:graphic>
          <a:graphicData uri="http://schemas.openxmlformats.org/drawingml/2006/table">
            <a:tbl>
              <a:tblPr firstRow="1" bandRow="1">
                <a:tableStyleId>{21E4AEA4-8DFA-4A89-87EB-49C32662AFE0}</a:tableStyleId>
              </a:tblPr>
              <a:tblGrid>
                <a:gridCol w="911337">
                  <a:extLst>
                    <a:ext uri="{9D8B030D-6E8A-4147-A177-3AD203B41FA5}">
                      <a16:colId xmlns:a16="http://schemas.microsoft.com/office/drawing/2014/main" val="609703379"/>
                    </a:ext>
                  </a:extLst>
                </a:gridCol>
                <a:gridCol w="1139168">
                  <a:extLst>
                    <a:ext uri="{9D8B030D-6E8A-4147-A177-3AD203B41FA5}">
                      <a16:colId xmlns:a16="http://schemas.microsoft.com/office/drawing/2014/main" val="163970984"/>
                    </a:ext>
                  </a:extLst>
                </a:gridCol>
                <a:gridCol w="1116147">
                  <a:extLst>
                    <a:ext uri="{9D8B030D-6E8A-4147-A177-3AD203B41FA5}">
                      <a16:colId xmlns:a16="http://schemas.microsoft.com/office/drawing/2014/main" val="99105512"/>
                    </a:ext>
                  </a:extLst>
                </a:gridCol>
              </a:tblGrid>
              <a:tr h="278195">
                <a:tc gridSpan="3">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数値目標（重点）</a:t>
                      </a:r>
                      <a:r>
                        <a:rPr kumimoji="1" lang="en-US" altLang="ja-JP" sz="1100" dirty="0" smtClean="0">
                          <a:solidFill>
                            <a:schemeClr val="tx1"/>
                          </a:solidFill>
                        </a:rPr>
                        <a:t>】</a:t>
                      </a:r>
                      <a:r>
                        <a:rPr kumimoji="1" lang="ja-JP" altLang="en-US" sz="1100" dirty="0" smtClean="0">
                          <a:solidFill>
                            <a:schemeClr val="tx1"/>
                          </a:solidFill>
                        </a:rPr>
                        <a:t>借入金残高（実質残高）</a:t>
                      </a:r>
                      <a:endParaRPr kumimoji="1" lang="ja-JP" altLang="en-US" sz="1100" b="0" dirty="0" smtClean="0">
                        <a:solidFill>
                          <a:schemeClr val="tx1"/>
                        </a:solidFill>
                      </a:endParaRPr>
                    </a:p>
                  </a:txBody>
                  <a:tcPr anchor="ctr" anchorCtr="1"/>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10887007"/>
                  </a:ext>
                </a:extLst>
              </a:tr>
              <a:tr h="467583">
                <a:tc>
                  <a:txBody>
                    <a:bodyPr/>
                    <a:lstStyle/>
                    <a:p>
                      <a:pPr algn="ctr"/>
                      <a:r>
                        <a:rPr kumimoji="1" lang="en-US" altLang="ja-JP" sz="1100" dirty="0" smtClean="0"/>
                        <a:t>R2</a:t>
                      </a:r>
                      <a:r>
                        <a:rPr kumimoji="1" lang="ja-JP" altLang="en-US" sz="1100" dirty="0" smtClean="0"/>
                        <a:t>年度末</a:t>
                      </a:r>
                      <a:endParaRPr kumimoji="1" lang="en-US" altLang="ja-JP" sz="1100" dirty="0" smtClean="0"/>
                    </a:p>
                    <a:p>
                      <a:pPr algn="ctr"/>
                      <a:r>
                        <a:rPr kumimoji="1" lang="en-US" altLang="ja-JP" sz="1100" dirty="0" smtClean="0"/>
                        <a:t>1,277</a:t>
                      </a:r>
                      <a:r>
                        <a:rPr kumimoji="1" lang="ja-JP" altLang="en-US" sz="1100" dirty="0" smtClean="0"/>
                        <a:t>億円</a:t>
                      </a:r>
                      <a:endParaRPr kumimoji="1" lang="ja-JP" altLang="en-US" sz="1100" b="0" dirty="0" smtClean="0">
                        <a:solidFill>
                          <a:srgbClr val="FF0000"/>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100" dirty="0" smtClean="0">
                          <a:solidFill>
                            <a:schemeClr val="tx1"/>
                          </a:solidFill>
                        </a:rPr>
                        <a:t>R7</a:t>
                      </a:r>
                      <a:r>
                        <a:rPr kumimoji="1" lang="ja-JP" altLang="en-US" sz="1100" dirty="0" smtClean="0">
                          <a:solidFill>
                            <a:schemeClr val="tx1"/>
                          </a:solidFill>
                        </a:rPr>
                        <a:t>年度末</a:t>
                      </a:r>
                      <a:endParaRPr kumimoji="1" lang="en-US" altLang="ja-JP" sz="1100" dirty="0" smtClean="0">
                        <a:solidFill>
                          <a:schemeClr val="tx1"/>
                        </a:solidFill>
                      </a:endParaRPr>
                    </a:p>
                    <a:p>
                      <a:pPr algn="ctr"/>
                      <a:r>
                        <a:rPr kumimoji="1" lang="en-US" altLang="ja-JP" sz="1100" dirty="0" smtClean="0">
                          <a:solidFill>
                            <a:schemeClr val="tx1"/>
                          </a:solidFill>
                        </a:rPr>
                        <a:t>1,200</a:t>
                      </a:r>
                      <a:r>
                        <a:rPr kumimoji="1" lang="ja-JP" altLang="en-US" sz="1100" dirty="0" smtClean="0">
                          <a:solidFill>
                            <a:schemeClr val="tx1"/>
                          </a:solidFill>
                        </a:rPr>
                        <a:t>億円以下</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tc>
                  <a:txBody>
                    <a:bodyPr/>
                    <a:lstStyle/>
                    <a:p>
                      <a:pPr algn="ctr"/>
                      <a:r>
                        <a:rPr kumimoji="1" lang="en-US" altLang="ja-JP" sz="1100" dirty="0" smtClean="0">
                          <a:solidFill>
                            <a:schemeClr val="tx1"/>
                          </a:solidFill>
                        </a:rPr>
                        <a:t>R13</a:t>
                      </a:r>
                      <a:r>
                        <a:rPr kumimoji="1" lang="ja-JP" altLang="en-US" sz="1100" dirty="0" smtClean="0">
                          <a:solidFill>
                            <a:schemeClr val="tx1"/>
                          </a:solidFill>
                        </a:rPr>
                        <a:t>年度末</a:t>
                      </a:r>
                    </a:p>
                    <a:p>
                      <a:pPr algn="ctr"/>
                      <a:r>
                        <a:rPr kumimoji="1" lang="en-US" altLang="ja-JP" sz="1100" dirty="0" smtClean="0">
                          <a:solidFill>
                            <a:schemeClr val="tx1"/>
                          </a:solidFill>
                        </a:rPr>
                        <a:t>1,100</a:t>
                      </a:r>
                      <a:r>
                        <a:rPr kumimoji="1" lang="ja-JP" altLang="en-US" sz="1100" dirty="0" smtClean="0">
                          <a:solidFill>
                            <a:schemeClr val="tx1"/>
                          </a:solidFill>
                        </a:rPr>
                        <a:t>億円以下</a:t>
                      </a:r>
                      <a:endParaRPr kumimoji="1" lang="en-US" altLang="ja-JP"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sp>
        <p:nvSpPr>
          <p:cNvPr id="19" name="二等辺三角形 18"/>
          <p:cNvSpPr/>
          <p:nvPr/>
        </p:nvSpPr>
        <p:spPr>
          <a:xfrm rot="5400000">
            <a:off x="7056048" y="1472606"/>
            <a:ext cx="233508" cy="11894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5400000">
            <a:off x="8186737" y="1470986"/>
            <a:ext cx="230204" cy="11174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marR="0" lvl="0" indent="0" algn="r" defTabSz="914400" rtl="0" eaLnBrk="0" fontAlgn="ctr" latinLnBrk="0" hangingPunct="0">
              <a:lnSpc>
                <a:spcPct val="115000"/>
              </a:lnSpc>
              <a:spcBef>
                <a:spcPct val="0"/>
              </a:spcBef>
              <a:spcAft>
                <a:spcPct val="0"/>
              </a:spcAft>
              <a:buClrTx/>
              <a:buSzTx/>
              <a:buFontTx/>
              <a:buNone/>
              <a:tabLst/>
              <a:defRPr/>
            </a:pPr>
            <a:fld id="{5177D904-28B0-47E8-B7D2-ACD017662966}" type="slidenum">
              <a:rPr kumimoji="0" lang="en-US" altLang="ja-JP" sz="17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0" fontAlgn="ctr" latinLnBrk="0" hangingPunct="0">
                <a:lnSpc>
                  <a:spcPct val="115000"/>
                </a:lnSpc>
                <a:spcBef>
                  <a:spcPct val="0"/>
                </a:spcBef>
                <a:spcAft>
                  <a:spcPct val="0"/>
                </a:spcAft>
                <a:buClrTx/>
                <a:buSzTx/>
                <a:buFontTx/>
                <a:buNone/>
                <a:tabLst/>
                <a:defRPr/>
              </a:pPr>
              <a:t>25</a:t>
            </a:fld>
            <a:endParaRPr kumimoji="0" lang="en-US" altLang="ja-JP" sz="1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sp>
        <p:nvSpPr>
          <p:cNvPr id="28676" name="Text Box 46"/>
          <p:cNvSpPr txBox="1">
            <a:spLocks noChangeArrowheads="1"/>
          </p:cNvSpPr>
          <p:nvPr/>
        </p:nvSpPr>
        <p:spPr bwMode="auto">
          <a:xfrm>
            <a:off x="458945" y="1381164"/>
            <a:ext cx="8753862" cy="255020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53994"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rPr>
              <a:t>　</a:t>
            </a:r>
            <a:r>
              <a:rPr kumimoji="1" lang="ja-JP" altLang="en-US" sz="14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今後の直轄部門の事業展開と新たな事業領域への挑戦に</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合わせ、公社が果たすべき役割に応えるよう、組織体制</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の強化に</a:t>
            </a:r>
            <a:r>
              <a:rPr kumimoji="1" lang="ja-JP" altLang="en-US" sz="1400" dirty="0">
                <a:solidFill>
                  <a:schemeClr val="tx1"/>
                </a:solidFill>
                <a:latin typeface="ＭＳ Ｐ明朝" panose="02020600040205080304" pitchFamily="18" charset="-128"/>
                <a:ea typeface="ＭＳ Ｐ明朝" panose="02020600040205080304" pitchFamily="18" charset="-128"/>
              </a:rPr>
              <a:t>取り組みます。</a:t>
            </a:r>
          </a:p>
          <a:p>
            <a:pPr marL="180975" marR="0" lvl="0" indent="-180975" algn="l" defTabSz="914400" rtl="0" eaLnBrk="0" fontAlgn="ctr" latinLnBrk="0" hangingPunct="0">
              <a:lnSpc>
                <a:spcPts val="500"/>
              </a:lnSpc>
              <a:spcBef>
                <a:spcPct val="15000"/>
              </a:spcBef>
              <a:spcAft>
                <a:spcPct val="0"/>
              </a:spcAft>
              <a:buClr>
                <a:srgbClr val="99CC00"/>
              </a:buClr>
              <a:buSzTx/>
              <a:buFontTx/>
              <a:buNone/>
              <a:tabLst/>
              <a:defRPr/>
            </a:pPr>
            <a:endParaRPr kumimoji="1" lang="en-US" altLang="ja-JP" sz="8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endParaRPr>
          </a:p>
          <a:p>
            <a:pPr lvl="0" algn="l">
              <a:lnSpc>
                <a:spcPct val="105000"/>
              </a:lnSpc>
              <a:spcBef>
                <a:spcPct val="15000"/>
              </a:spcBef>
              <a:buClr>
                <a:srgbClr val="99CC00"/>
              </a:buClr>
              <a:defRPr/>
            </a:pPr>
            <a:r>
              <a:rPr kumimoji="1" lang="ja-JP" altLang="en-US" sz="1400" dirty="0" smtClean="0">
                <a:solidFill>
                  <a:prstClr val="white">
                    <a:lumMod val="65000"/>
                  </a:prstClr>
                </a:solidFill>
                <a:latin typeface="ＭＳ Ｐ明朝" pitchFamily="18" charset="-128"/>
                <a:ea typeface="ＭＳ Ｐ明朝" pitchFamily="18" charset="-128"/>
              </a:rPr>
              <a:t>● </a:t>
            </a:r>
            <a:r>
              <a:rPr kumimoji="1" lang="ja-JP" altLang="en-US" sz="1400" b="1" dirty="0" smtClean="0">
                <a:solidFill>
                  <a:schemeClr val="tx1"/>
                </a:solidFill>
                <a:latin typeface="ＭＳ Ｐゴシック" panose="020B0600070205080204" pitchFamily="50" charset="-128"/>
              </a:rPr>
              <a:t>自立</a:t>
            </a:r>
            <a:r>
              <a:rPr kumimoji="1" lang="ja-JP" altLang="en-US" sz="1400" b="1" dirty="0">
                <a:solidFill>
                  <a:schemeClr val="tx1"/>
                </a:solidFill>
                <a:latin typeface="ＭＳ Ｐゴシック" panose="020B0600070205080204" pitchFamily="50" charset="-128"/>
              </a:rPr>
              <a:t>した経営体の確立に向けた組織体制の</a:t>
            </a:r>
            <a:r>
              <a:rPr kumimoji="1" lang="ja-JP" altLang="en-US" sz="1400" b="1" dirty="0" smtClean="0">
                <a:solidFill>
                  <a:schemeClr val="tx1"/>
                </a:solidFill>
                <a:latin typeface="ＭＳ Ｐゴシック" panose="020B0600070205080204" pitchFamily="50" charset="-128"/>
              </a:rPr>
              <a:t>強化</a:t>
            </a:r>
            <a:endParaRPr kumimoji="1" lang="en-US" altLang="ja-JP" sz="1400" b="1" dirty="0" smtClean="0">
              <a:solidFill>
                <a:schemeClr val="tx1"/>
              </a:solidFill>
              <a:latin typeface="ＭＳ Ｐゴシック" panose="020B0600070205080204" pitchFamily="50" charset="-128"/>
            </a:endParaRPr>
          </a:p>
          <a:p>
            <a:pPr lvl="0" algn="l">
              <a:lnSpc>
                <a:spcPct val="105000"/>
              </a:lnSpc>
              <a:spcBef>
                <a:spcPct val="15000"/>
              </a:spcBef>
              <a:buClr>
                <a:srgbClr val="99CC00"/>
              </a:buClr>
              <a:defRP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組織内の再配置や府派遣職員の縮減、業務改革等を推進し、効率的かつ効果的な組織体制を整備</a:t>
            </a:r>
          </a:p>
          <a:p>
            <a:pPr lvl="0" algn="l">
              <a:lnSpc>
                <a:spcPct val="105000"/>
              </a:lnSpc>
              <a:spcBef>
                <a:spcPct val="15000"/>
              </a:spcBef>
              <a:buClr>
                <a:srgbClr val="99CC00"/>
              </a:buClr>
              <a:defRP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新たな事業領域への挑戦や今後の事業展開に即した組織の構築・人員配置</a:t>
            </a:r>
          </a:p>
          <a:p>
            <a:pPr lvl="0" algn="l">
              <a:lnSpc>
                <a:spcPct val="105000"/>
              </a:lnSpc>
              <a:spcBef>
                <a:spcPct val="15000"/>
              </a:spcBef>
              <a:buClr>
                <a:srgbClr val="99CC00"/>
              </a:buClr>
              <a:defRP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高度な専門性を有する外部人材を積極的に活用し、組織力を強化</a:t>
            </a:r>
          </a:p>
          <a:p>
            <a:pPr algn="l">
              <a:lnSpc>
                <a:spcPct val="105000"/>
              </a:lnSpc>
              <a:spcBef>
                <a:spcPct val="15000"/>
              </a:spcBef>
              <a:buClr>
                <a:srgbClr val="99CC00"/>
              </a:buClr>
              <a:defRPr/>
            </a:pPr>
            <a:r>
              <a:rPr kumimoji="1" lang="ja-JP" altLang="en-US" sz="1400" dirty="0" smtClean="0">
                <a:solidFill>
                  <a:prstClr val="white">
                    <a:lumMod val="65000"/>
                  </a:prstClr>
                </a:solidFill>
                <a:latin typeface="ＭＳ Ｐ明朝" pitchFamily="18" charset="-128"/>
                <a:ea typeface="ＭＳ Ｐ明朝" pitchFamily="18" charset="-128"/>
              </a:rPr>
              <a:t>● </a:t>
            </a:r>
            <a:r>
              <a:rPr kumimoji="1" lang="ja-JP" altLang="en-US" sz="1400" b="1" dirty="0" smtClean="0">
                <a:solidFill>
                  <a:schemeClr val="tx1"/>
                </a:solidFill>
                <a:latin typeface="ＭＳ Ｐゴシック" panose="020B0600070205080204" pitchFamily="50" charset="-128"/>
              </a:rPr>
              <a:t>相乗効果を生み出す柔軟かつ機動的な組織</a:t>
            </a:r>
            <a:r>
              <a:rPr kumimoji="1" lang="ja-JP" altLang="en-US" sz="1400" b="1" dirty="0">
                <a:solidFill>
                  <a:schemeClr val="tx1"/>
                </a:solidFill>
                <a:latin typeface="ＭＳ Ｐゴシック" panose="020B0600070205080204" pitchFamily="50" charset="-128"/>
              </a:rPr>
              <a:t>体制</a:t>
            </a:r>
            <a:endParaRPr kumimoji="1" lang="en-US" altLang="ja-JP" sz="1400" dirty="0" smtClean="0">
              <a:solidFill>
                <a:schemeClr val="tx1"/>
              </a:solidFill>
              <a:latin typeface="ＭＳ Ｐゴシック" panose="020B0600070205080204" pitchFamily="50" charset="-128"/>
            </a:endParaRPr>
          </a:p>
          <a:p>
            <a:pPr lvl="0" algn="l">
              <a:lnSpc>
                <a:spcPct val="105000"/>
              </a:lnSpc>
              <a:spcBef>
                <a:spcPct val="15000"/>
              </a:spcBef>
              <a:buClr>
                <a:srgbClr val="99CC00"/>
              </a:buClr>
              <a:defRP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・豊富な知見やノウハウ</a:t>
            </a:r>
            <a:r>
              <a:rPr kumimoji="1" lang="ja-JP" altLang="en-US" sz="1400" dirty="0">
                <a:solidFill>
                  <a:schemeClr val="tx1"/>
                </a:solidFill>
                <a:latin typeface="ＭＳ Ｐ明朝" panose="02020600040205080304" pitchFamily="18" charset="-128"/>
                <a:ea typeface="ＭＳ Ｐ明朝" panose="02020600040205080304" pitchFamily="18" charset="-128"/>
              </a:rPr>
              <a:t>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有する再雇用職員と若手職員の融合、企画部門と事業部門の兼務、職種にとらわれない</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lvl="0" algn="l">
              <a:lnSpc>
                <a:spcPct val="105000"/>
              </a:lnSpc>
              <a:spcBef>
                <a:spcPct val="15000"/>
              </a:spcBef>
              <a:buClr>
                <a:srgbClr val="99CC00"/>
              </a:buClr>
              <a:defRP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横断的配置など、全世代の職員がその能力や経験を最大限発揮できる組織体制を追求</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276484" name="角丸四角形 30"/>
          <p:cNvSpPr>
            <a:spLocks noChangeArrowheads="1"/>
          </p:cNvSpPr>
          <p:nvPr/>
        </p:nvSpPr>
        <p:spPr bwMode="auto">
          <a:xfrm>
            <a:off x="387350" y="929806"/>
            <a:ext cx="8829426" cy="403985"/>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（１）</a:t>
            </a:r>
            <a:r>
              <a:rPr kumimoji="0" lang="ja-JP" altLang="en-US" sz="1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組織体制の強化</a:t>
            </a:r>
            <a:r>
              <a:rPr kumimoji="0" lang="ja-JP" altLang="en-US" sz="1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pitchFamily="50" charset="-128"/>
                <a:cs typeface="+mn-cs"/>
              </a:rPr>
              <a:t>　</a:t>
            </a:r>
            <a:endParaRPr kumimoji="0" lang="ja-JP" altLang="en-US" sz="14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7" name="Rectangle 4"/>
          <p:cNvSpPr txBox="1">
            <a:spLocks noChangeArrowheads="1"/>
          </p:cNvSpPr>
          <p:nvPr/>
        </p:nvSpPr>
        <p:spPr bwMode="auto">
          <a:xfrm>
            <a:off x="0" y="0"/>
            <a:ext cx="4536256" cy="77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marL="0" marR="0" lvl="0" indent="0" algn="l" defTabSz="987425" rtl="0" eaLnBrk="1" fontAlgn="base" latinLnBrk="0" hangingPunct="1">
              <a:lnSpc>
                <a:spcPct val="100000"/>
              </a:lnSpc>
              <a:spcBef>
                <a:spcPct val="0"/>
              </a:spcBef>
              <a:spcAft>
                <a:spcPct val="0"/>
              </a:spcAft>
              <a:buClrTx/>
              <a:buSzTx/>
              <a:buFontTx/>
              <a:buNone/>
              <a:tabLst/>
              <a:defRPr/>
            </a:pPr>
            <a:r>
              <a:rPr kumimoji="1" lang="ja-JP" altLang="en-US" sz="22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j-cs"/>
              </a:rPr>
              <a:t>　２．組織体制の強化</a:t>
            </a:r>
            <a:r>
              <a:rPr kumimoji="1" lang="ja-JP" altLang="en-US" sz="2200" b="1" i="0" u="none" strike="noStrike" kern="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j-cs"/>
              </a:rPr>
              <a:t>・人材戦略</a:t>
            </a:r>
            <a:endParaRPr kumimoji="0" lang="ja-JP" altLang="en-US" sz="22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j-cs"/>
            </a:endParaRPr>
          </a:p>
        </p:txBody>
      </p:sp>
      <p:sp>
        <p:nvSpPr>
          <p:cNvPr id="9" name="角丸四角形 30"/>
          <p:cNvSpPr>
            <a:spLocks noChangeArrowheads="1"/>
          </p:cNvSpPr>
          <p:nvPr/>
        </p:nvSpPr>
        <p:spPr bwMode="auto">
          <a:xfrm>
            <a:off x="387350" y="3885870"/>
            <a:ext cx="8825457" cy="410263"/>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a:t>
            </a:r>
            <a:r>
              <a:rPr kumimoji="0" lang="ja-JP" altLang="en-US"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２</a:t>
            </a:r>
            <a:r>
              <a:rPr kumimoji="0" lang="ja-JP" altLang="en-US" sz="1600" b="1"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a:t>
            </a:r>
            <a:r>
              <a:rPr kumimoji="0" lang="ja-JP" altLang="en-US" sz="1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人材戦略</a:t>
            </a:r>
            <a:r>
              <a:rPr kumimoji="0" lang="ja-JP" altLang="en-US" sz="1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pitchFamily="50" charset="-128"/>
                <a:cs typeface="+mn-cs"/>
              </a:rPr>
              <a:t>　</a:t>
            </a:r>
            <a:endParaRPr kumimoji="0" lang="ja-JP" altLang="en-US" sz="14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0" name="Text Box 46"/>
          <p:cNvSpPr txBox="1">
            <a:spLocks noChangeArrowheads="1"/>
          </p:cNvSpPr>
          <p:nvPr/>
        </p:nvSpPr>
        <p:spPr bwMode="auto">
          <a:xfrm>
            <a:off x="445511" y="4334636"/>
            <a:ext cx="6241453" cy="272219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53994"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dirty="0">
                <a:solidFill>
                  <a:schemeClr val="tx1"/>
                </a:solidFill>
                <a:latin typeface="ＭＳ Ｐゴシック" pitchFamily="50"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新たな事業領域への挑戦を加速</a:t>
            </a:r>
            <a:r>
              <a:rPr kumimoji="1" lang="ja-JP" altLang="en-US" sz="1400" dirty="0">
                <a:solidFill>
                  <a:schemeClr val="tx1"/>
                </a:solidFill>
                <a:latin typeface="ＭＳ Ｐ明朝" panose="02020600040205080304" pitchFamily="18" charset="-128"/>
                <a:ea typeface="ＭＳ Ｐ明朝" panose="02020600040205080304" pitchFamily="18" charset="-128"/>
              </a:rPr>
              <a:t>するため</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、長期的かつ戦略的な視点で</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人材の育成や確保に取り組みます。　</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ts val="500"/>
              </a:lnSpc>
              <a:spcBef>
                <a:spcPct val="15000"/>
              </a:spcBef>
              <a:buClr>
                <a:srgbClr val="99CC00"/>
              </a:buClr>
            </a:pPr>
            <a:endParaRPr kumimoji="1" lang="en-US" altLang="ja-JP" sz="8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Arial" panose="020B0604020202020204" pitchFamily="34" charset="0"/>
            </a:endParaRPr>
          </a:p>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b="1" i="0" u="none" strike="noStrike" kern="1200" cap="none" spc="0" normalizeH="0" baseline="0" noProof="0" dirty="0" smtClean="0">
                <a:ln>
                  <a:noFill/>
                </a:ln>
                <a:solidFill>
                  <a:schemeClr val="bg1">
                    <a:lumMod val="65000"/>
                  </a:schemeClr>
                </a:solidFill>
                <a:effectLst/>
                <a:uLnTx/>
                <a:uFillTx/>
                <a:latin typeface="ＭＳ Ｐ明朝" pitchFamily="18" charset="-128"/>
                <a:ea typeface="ＭＳ Ｐ明朝" pitchFamily="18" charset="-128"/>
                <a:cs typeface="+mn-cs"/>
              </a:rPr>
              <a:t>●</a:t>
            </a:r>
            <a:r>
              <a:rPr kumimoji="1" lang="ja-JP" altLang="en-US" sz="1400" b="1" i="0" u="none" strike="noStrike" kern="1200" cap="none" spc="0" normalizeH="0" baseline="0" noProof="0" dirty="0" smtClean="0">
                <a:ln>
                  <a:noFill/>
                </a:ln>
                <a:solidFill>
                  <a:schemeClr val="tx1"/>
                </a:solidFill>
                <a:effectLst/>
                <a:uLnTx/>
                <a:uFillTx/>
                <a:latin typeface="ＭＳ Ｐゴシック" pitchFamily="50" charset="-128"/>
                <a:cs typeface="+mn-cs"/>
              </a:rPr>
              <a:t> 活力と多様性に富む人材ポートフォリオの構築</a:t>
            </a:r>
            <a:endParaRPr kumimoji="1" lang="en-US" altLang="ja-JP" sz="1400" b="1" i="0" u="none" strike="noStrike" kern="1200" cap="none" spc="0" normalizeH="0" baseline="0" noProof="0" dirty="0" smtClean="0">
              <a:ln>
                <a:noFill/>
              </a:ln>
              <a:solidFill>
                <a:schemeClr val="tx1"/>
              </a:solidFill>
              <a:effectLst/>
              <a:uLnTx/>
              <a:uFillTx/>
              <a:latin typeface="ＭＳ Ｐゴシック" pitchFamily="50" charset="-128"/>
              <a:cs typeface="+mn-cs"/>
            </a:endParaRPr>
          </a:p>
          <a:p>
            <a:pPr algn="l">
              <a:lnSpc>
                <a:spcPct val="105000"/>
              </a:lnSpc>
              <a:spcBef>
                <a:spcPct val="15000"/>
              </a:spcBef>
              <a:buClr>
                <a:srgbClr val="99CC00"/>
              </a:buClr>
              <a:defRPr/>
            </a:pPr>
            <a:r>
              <a:rPr kumimoji="1" lang="ja-JP" altLang="en-US" sz="1400" dirty="0">
                <a:latin typeface="ＭＳ Ｐ明朝" pitchFamily="18" charset="-128"/>
                <a:ea typeface="ＭＳ Ｐ明朝" pitchFamily="18" charset="-128"/>
              </a:rPr>
              <a:t>　</a:t>
            </a:r>
            <a:r>
              <a:rPr kumimoji="1" lang="ja-JP" altLang="en-US" sz="1400" b="0" i="0" u="none" strike="noStrike" kern="1200" cap="none" spc="0" normalizeH="0" baseline="0" noProof="0" dirty="0" smtClean="0">
                <a:ln>
                  <a:noFill/>
                </a:ln>
                <a:solidFill>
                  <a:srgbClr val="000000"/>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計画的かつ継続的な職員採用による有為な人材の確保</a:t>
            </a:r>
            <a:endParaRPr kumimoji="1" lang="en-US" altLang="ja-JP"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endParaRPr>
          </a:p>
          <a:p>
            <a:pPr lvl="0" algn="l">
              <a:lnSpc>
                <a:spcPct val="105000"/>
              </a:lnSpc>
              <a:spcBef>
                <a:spcPct val="15000"/>
              </a:spcBef>
              <a:buClr>
                <a:srgbClr val="99CC00"/>
              </a:buClr>
              <a:defRPr/>
            </a:pPr>
            <a:r>
              <a:rPr kumimoji="1" lang="ja-JP" altLang="en-US" sz="1400" dirty="0" smtClean="0">
                <a:solidFill>
                  <a:schemeClr val="tx1"/>
                </a:solidFill>
                <a:latin typeface="ＭＳ Ｐ明朝" pitchFamily="18" charset="-128"/>
                <a:ea typeface="ＭＳ Ｐ明朝" pitchFamily="18" charset="-128"/>
              </a:rPr>
              <a:t>　</a:t>
            </a:r>
            <a:r>
              <a:rPr kumimoji="1" lang="ja-JP" altLang="en-US" sz="1400" dirty="0">
                <a:solidFill>
                  <a:schemeClr val="tx1"/>
                </a:solidFill>
                <a:latin typeface="ＭＳ Ｐ明朝" pitchFamily="18" charset="-128"/>
                <a:ea typeface="ＭＳ Ｐ明朝" pitchFamily="18" charset="-128"/>
              </a:rPr>
              <a:t>・新卒採用に加え、多様な知識や経験を有する若年層</a:t>
            </a:r>
            <a:r>
              <a:rPr kumimoji="1" lang="ja-JP" altLang="en-US" sz="1400" dirty="0" smtClean="0">
                <a:solidFill>
                  <a:schemeClr val="tx1"/>
                </a:solidFill>
                <a:latin typeface="ＭＳ Ｐ明朝" pitchFamily="18" charset="-128"/>
                <a:ea typeface="ＭＳ Ｐ明朝" pitchFamily="18" charset="-128"/>
              </a:rPr>
              <a:t>のキャリア採用の強化</a:t>
            </a:r>
            <a:endParaRPr kumimoji="1" lang="en-US" altLang="ja-JP" sz="1400" dirty="0" smtClean="0">
              <a:solidFill>
                <a:schemeClr val="tx1"/>
              </a:solidFill>
              <a:latin typeface="ＭＳ Ｐ明朝" pitchFamily="18" charset="-128"/>
              <a:ea typeface="ＭＳ Ｐ明朝" pitchFamily="18" charset="-128"/>
            </a:endParaRPr>
          </a:p>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　・シニア層の人材を最大限に活かす人事</a:t>
            </a:r>
            <a:r>
              <a:rPr kumimoji="1" lang="ja-JP" altLang="en-US" sz="1400" b="0" i="0" u="none" strike="noStrike" kern="1200" cap="none" spc="0" normalizeH="0" baseline="0" noProof="0" dirty="0" smtClean="0">
                <a:ln>
                  <a:noFill/>
                </a:ln>
                <a:solidFill>
                  <a:srgbClr val="000000"/>
                </a:solidFill>
                <a:effectLst/>
                <a:uLnTx/>
                <a:uFillTx/>
                <a:latin typeface="ＭＳ Ｐ明朝" pitchFamily="18" charset="-128"/>
                <a:ea typeface="ＭＳ Ｐ明朝" pitchFamily="18" charset="-128"/>
                <a:cs typeface="+mn-cs"/>
              </a:rPr>
              <a:t>制度の構築</a:t>
            </a:r>
            <a:endParaRPr kumimoji="1" lang="en-US" altLang="ja-JP" sz="1400" b="0" i="0" u="none" strike="noStrike" kern="1200" cap="none" spc="0" normalizeH="0" baseline="0" noProof="0" dirty="0" smtClean="0">
              <a:ln>
                <a:noFill/>
              </a:ln>
              <a:solidFill>
                <a:srgbClr val="000000"/>
              </a:solidFill>
              <a:effectLst/>
              <a:uLnTx/>
              <a:uFillTx/>
              <a:latin typeface="ＭＳ Ｐ明朝" pitchFamily="18" charset="-128"/>
              <a:ea typeface="ＭＳ Ｐ明朝" pitchFamily="18" charset="-128"/>
              <a:cs typeface="+mn-cs"/>
            </a:endParaRPr>
          </a:p>
          <a:p>
            <a:pPr algn="l">
              <a:lnSpc>
                <a:spcPct val="105000"/>
              </a:lnSpc>
              <a:spcBef>
                <a:spcPct val="15000"/>
              </a:spcBef>
              <a:buClr>
                <a:srgbClr val="99CC00"/>
              </a:buClr>
              <a:defRPr/>
            </a:pPr>
            <a:r>
              <a:rPr kumimoji="1" lang="ja-JP" altLang="en-US" sz="1400" dirty="0" smtClean="0">
                <a:latin typeface="ＭＳ Ｐ明朝" pitchFamily="18" charset="-128"/>
                <a:ea typeface="ＭＳ Ｐ明朝" pitchFamily="18" charset="-128"/>
              </a:rPr>
              <a:t>　・経営</a:t>
            </a:r>
            <a:r>
              <a:rPr kumimoji="1" lang="ja-JP" altLang="en-US" sz="1400" dirty="0">
                <a:latin typeface="ＭＳ Ｐ明朝" pitchFamily="18" charset="-128"/>
                <a:ea typeface="ＭＳ Ｐ明朝" pitchFamily="18" charset="-128"/>
              </a:rPr>
              <a:t>人材の育成による役員の内部</a:t>
            </a:r>
            <a:r>
              <a:rPr kumimoji="1" lang="ja-JP" altLang="en-US" sz="1400" dirty="0" smtClean="0">
                <a:latin typeface="ＭＳ Ｐ明朝" pitchFamily="18" charset="-128"/>
                <a:ea typeface="ＭＳ Ｐ明朝" pitchFamily="18" charset="-128"/>
              </a:rPr>
              <a:t>登用</a:t>
            </a:r>
            <a:endParaRPr kumimoji="1" lang="en-US" altLang="ja-JP" sz="1400" b="0" i="0" u="none" strike="noStrike" kern="1200" cap="none" spc="0" normalizeH="0" baseline="0" noProof="0" dirty="0" smtClean="0">
              <a:ln>
                <a:noFill/>
              </a:ln>
              <a:solidFill>
                <a:srgbClr val="000000"/>
              </a:solidFill>
              <a:effectLst/>
              <a:uLnTx/>
              <a:uFillTx/>
              <a:latin typeface="ＭＳ Ｐ明朝" pitchFamily="18" charset="-128"/>
              <a:ea typeface="ＭＳ Ｐ明朝" pitchFamily="18" charset="-128"/>
              <a:cs typeface="+mn-cs"/>
            </a:endParaRPr>
          </a:p>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b="0" i="0" u="none" strike="noStrike" kern="1200" cap="none" spc="0" normalizeH="0" baseline="0" noProof="0" dirty="0" smtClean="0">
                <a:ln>
                  <a:noFill/>
                </a:ln>
                <a:solidFill>
                  <a:prstClr val="white">
                    <a:lumMod val="65000"/>
                  </a:prstClr>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 </a:t>
            </a:r>
            <a:r>
              <a:rPr kumimoji="1" lang="ja-JP" altLang="en-US" sz="14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自律型人材の育成・キャリア支援</a:t>
            </a:r>
            <a:endParaRPr kumimoji="1" lang="en-US" altLang="ja-JP" sz="14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ＭＳ Ｐ明朝" pitchFamily="18" charset="-128"/>
                <a:ea typeface="ＭＳ Ｐ明朝" pitchFamily="18" charset="-128"/>
                <a:cs typeface="+mn-cs"/>
              </a:rPr>
              <a:t>　・職員の自律的なキャリアを支援する人事施策や研修・教育制度の充実</a:t>
            </a:r>
            <a:endParaRPr kumimoji="1" lang="en-US" altLang="ja-JP" sz="1400" b="0" i="0" u="none" strike="noStrike" kern="1200" cap="none" spc="0" normalizeH="0" baseline="0" noProof="0" dirty="0" smtClean="0">
              <a:ln>
                <a:noFill/>
              </a:ln>
              <a:solidFill>
                <a:srgbClr val="000000"/>
              </a:solidFill>
              <a:effectLst/>
              <a:uLnTx/>
              <a:uFillTx/>
              <a:latin typeface="ＭＳ Ｐ明朝" pitchFamily="18" charset="-128"/>
              <a:ea typeface="ＭＳ Ｐ明朝" pitchFamily="18" charset="-128"/>
              <a:cs typeface="+mn-cs"/>
            </a:endParaRPr>
          </a:p>
          <a:p>
            <a:pPr marL="180975" marR="0" lvl="0" indent="-180975" algn="l" defTabSz="914400" rtl="0" eaLnBrk="0" fontAlgn="ctr" latinLnBrk="0" hangingPunct="0">
              <a:lnSpc>
                <a:spcPct val="105000"/>
              </a:lnSpc>
              <a:spcBef>
                <a:spcPct val="15000"/>
              </a:spcBef>
              <a:spcAft>
                <a:spcPct val="0"/>
              </a:spcAft>
              <a:buClr>
                <a:srgbClr val="99CC00"/>
              </a:buClr>
              <a:buSzTx/>
              <a:buFontTx/>
              <a:buNone/>
              <a:tabLst/>
              <a:defRPr/>
            </a:pPr>
            <a:r>
              <a:rPr kumimoji="1" lang="ja-JP" altLang="en-US" sz="1400" dirty="0" smtClean="0">
                <a:latin typeface="ＭＳ Ｐ明朝" pitchFamily="18" charset="-128"/>
                <a:ea typeface="ＭＳ Ｐ明朝" pitchFamily="18" charset="-128"/>
              </a:rPr>
              <a:t>  ・新た</a:t>
            </a:r>
            <a:r>
              <a:rPr kumimoji="1" lang="ja-JP" altLang="en-US" sz="1400" dirty="0">
                <a:latin typeface="ＭＳ Ｐ明朝" pitchFamily="18" charset="-128"/>
                <a:ea typeface="ＭＳ Ｐ明朝" pitchFamily="18" charset="-128"/>
              </a:rPr>
              <a:t>な</a:t>
            </a:r>
            <a:r>
              <a:rPr kumimoji="1" lang="ja-JP" altLang="en-US" sz="1400" dirty="0" smtClean="0">
                <a:latin typeface="ＭＳ Ｐ明朝" pitchFamily="18" charset="-128"/>
                <a:ea typeface="ＭＳ Ｐ明朝" pitchFamily="18" charset="-128"/>
              </a:rPr>
              <a:t>挑戦や成長を促す組織風土の醸成による「働きがい」の向上</a:t>
            </a:r>
            <a:endParaRPr kumimoji="1" lang="en-US" altLang="ja-JP" sz="1400" dirty="0" smtClean="0">
              <a:latin typeface="ＭＳ Ｐ明朝" pitchFamily="18" charset="-128"/>
              <a:ea typeface="ＭＳ Ｐ明朝" pitchFamily="18" charset="-128"/>
            </a:endParaRPr>
          </a:p>
        </p:txBody>
      </p:sp>
      <p:sp>
        <p:nvSpPr>
          <p:cNvPr id="14"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503104" rtl="0" eaLnBrk="1" fontAlgn="auto" latinLnBrk="0" hangingPunct="1">
              <a:lnSpc>
                <a:spcPct val="90000"/>
              </a:lnSpc>
              <a:spcBef>
                <a:spcPct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自立</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した経営体の確立に向け</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、さら</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なる経営基盤等の強化</a:t>
            </a:r>
          </a:p>
        </p:txBody>
      </p:sp>
      <p:sp>
        <p:nvSpPr>
          <p:cNvPr id="3" name="正方形/長方形 2"/>
          <p:cNvSpPr/>
          <p:nvPr/>
        </p:nvSpPr>
        <p:spPr>
          <a:xfrm>
            <a:off x="6460423" y="4557293"/>
            <a:ext cx="2304256"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a:stretch>
            <a:fillRect/>
          </a:stretch>
        </p:blipFill>
        <p:spPr>
          <a:xfrm>
            <a:off x="6574553" y="4277833"/>
            <a:ext cx="2645893" cy="2591025"/>
          </a:xfrm>
          <a:prstGeom prst="rect">
            <a:avLst/>
          </a:prstGeom>
        </p:spPr>
      </p:pic>
    </p:spTree>
    <p:extLst>
      <p:ext uri="{BB962C8B-B14F-4D97-AF65-F5344CB8AC3E}">
        <p14:creationId xmlns:p14="http://schemas.microsoft.com/office/powerpoint/2010/main" val="2665903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6"/>
          <p:cNvSpPr>
            <a:spLocks noChangeArrowheads="1"/>
          </p:cNvSpPr>
          <p:nvPr/>
        </p:nvSpPr>
        <p:spPr bwMode="auto">
          <a:xfrm>
            <a:off x="487521" y="1319890"/>
            <a:ext cx="6181678"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en-US" altLang="ja-JP" sz="1400" dirty="0">
                <a:solidFill>
                  <a:schemeClr val="tx1"/>
                </a:solidFill>
                <a:latin typeface="ＭＳ Ｐ明朝" panose="02020600040205080304" pitchFamily="18" charset="-128"/>
                <a:ea typeface="ＭＳ Ｐ明朝" panose="02020600040205080304" pitchFamily="18" charset="-128"/>
              </a:rPr>
              <a:t>S</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DGs</a:t>
            </a:r>
            <a:r>
              <a:rPr kumimoji="1" lang="ja-JP" altLang="en-US" sz="1400" dirty="0" err="1" smtClean="0">
                <a:solidFill>
                  <a:schemeClr val="tx1"/>
                </a:solidFill>
                <a:latin typeface="ＭＳ Ｐ明朝" panose="02020600040205080304" pitchFamily="18" charset="-128"/>
                <a:ea typeface="ＭＳ Ｐ明朝" panose="02020600040205080304" pitchFamily="18" charset="-128"/>
              </a:rPr>
              <a:t>への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貢献や脱炭素社会の実現に向け、「</a:t>
            </a:r>
            <a:r>
              <a:rPr kumimoji="1" lang="ja-JP" altLang="en-US" sz="1400" dirty="0">
                <a:solidFill>
                  <a:schemeClr val="tx1"/>
                </a:solidFill>
                <a:latin typeface="ＭＳ Ｐ明朝" panose="02020600040205080304" pitchFamily="18" charset="-128"/>
                <a:ea typeface="ＭＳ Ｐ明朝" panose="02020600040205080304" pitchFamily="18" charset="-128"/>
              </a:rPr>
              <a:t>大阪府住宅供給公社 環境宣言」に基づき</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、国や大阪府の動向を踏まえ、住宅のライフサイクル全体を通じて、環境</a:t>
            </a:r>
            <a:r>
              <a:rPr kumimoji="1" lang="ja-JP" altLang="en-US" sz="1400" dirty="0">
                <a:solidFill>
                  <a:schemeClr val="tx1"/>
                </a:solidFill>
                <a:latin typeface="ＭＳ Ｐ明朝" panose="02020600040205080304" pitchFamily="18" charset="-128"/>
                <a:ea typeface="ＭＳ Ｐ明朝" panose="02020600040205080304" pitchFamily="18" charset="-128"/>
              </a:rPr>
              <a:t>に配慮した事業活動を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推進します。</a:t>
            </a:r>
            <a:r>
              <a:rPr kumimoji="1" lang="ja-JP" altLang="en-US" sz="1400" dirty="0">
                <a:solidFill>
                  <a:schemeClr val="tx1"/>
                </a:solidFill>
                <a:latin typeface="ＭＳ Ｐ明朝" panose="02020600040205080304" pitchFamily="18" charset="-128"/>
                <a:ea typeface="ＭＳ Ｐ明朝" panose="02020600040205080304" pitchFamily="18" charset="-128"/>
              </a:rPr>
              <a:t>また、環境マネジメントシステムの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第</a:t>
            </a:r>
            <a:r>
              <a:rPr kumimoji="1" lang="ja-JP" altLang="en-US" sz="1400" dirty="0">
                <a:solidFill>
                  <a:schemeClr val="tx1"/>
                </a:solidFill>
                <a:latin typeface="ＭＳ Ｐ明朝" panose="02020600040205080304" pitchFamily="18" charset="-128"/>
                <a:ea typeface="ＭＳ Ｐ明朝" panose="02020600040205080304" pitchFamily="18" charset="-128"/>
              </a:rPr>
              <a:t>三</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者</a:t>
            </a:r>
            <a:r>
              <a:rPr kumimoji="1" lang="ja-JP" altLang="en-US" sz="1400" dirty="0">
                <a:solidFill>
                  <a:schemeClr val="tx1"/>
                </a:solidFill>
                <a:latin typeface="ＭＳ Ｐ明朝" panose="02020600040205080304" pitchFamily="18" charset="-128"/>
                <a:ea typeface="ＭＳ Ｐ明朝" panose="02020600040205080304" pitchFamily="18" charset="-128"/>
              </a:rPr>
              <a:t>認証（</a:t>
            </a:r>
            <a:r>
              <a:rPr kumimoji="1" lang="en-US" altLang="ja-JP" sz="1400" dirty="0">
                <a:solidFill>
                  <a:schemeClr val="tx1"/>
                </a:solidFill>
                <a:latin typeface="ＭＳ Ｐ明朝" panose="02020600040205080304" pitchFamily="18" charset="-128"/>
                <a:ea typeface="ＭＳ Ｐ明朝" panose="02020600040205080304" pitchFamily="18" charset="-128"/>
              </a:rPr>
              <a:t>ISO14001</a:t>
            </a:r>
            <a:r>
              <a:rPr kumimoji="1" lang="ja-JP" altLang="en-US" sz="1400" dirty="0">
                <a:solidFill>
                  <a:schemeClr val="tx1"/>
                </a:solidFill>
                <a:latin typeface="ＭＳ Ｐ明朝" panose="02020600040205080304" pitchFamily="18" charset="-128"/>
                <a:ea typeface="ＭＳ Ｐ明朝" panose="02020600040205080304" pitchFamily="18" charset="-128"/>
              </a:rPr>
              <a:t>等）</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の取得</a:t>
            </a:r>
            <a:r>
              <a:rPr kumimoji="1" lang="ja-JP" altLang="en-US" sz="1400" dirty="0">
                <a:solidFill>
                  <a:schemeClr val="tx1"/>
                </a:solidFill>
                <a:latin typeface="ＭＳ Ｐ明朝" panose="02020600040205080304" pitchFamily="18" charset="-128"/>
                <a:ea typeface="ＭＳ Ｐ明朝" panose="02020600040205080304" pitchFamily="18" charset="-128"/>
              </a:rPr>
              <a:t>を検討します</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31746" name="Rectangle 8"/>
          <p:cNvSpPr>
            <a:spLocks noGrp="1" noChangeArrowheads="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CA9DF0E7-62FF-4CE6-BB3A-3E6A7DDEB1A2}" type="slidenum">
              <a:rPr lang="en-US" altLang="ja-JP" sz="1700" smtClean="0"/>
              <a:pPr algn="r"/>
              <a:t>26</a:t>
            </a:fld>
            <a:endParaRPr lang="en-US" altLang="ja-JP" sz="1700" dirty="0" smtClean="0"/>
          </a:p>
        </p:txBody>
      </p:sp>
      <p:sp>
        <p:nvSpPr>
          <p:cNvPr id="11" name="角丸四角形 30"/>
          <p:cNvSpPr>
            <a:spLocks noChangeArrowheads="1"/>
          </p:cNvSpPr>
          <p:nvPr/>
        </p:nvSpPr>
        <p:spPr bwMode="auto">
          <a:xfrm>
            <a:off x="422257" y="871529"/>
            <a:ext cx="8794519" cy="409575"/>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（１）環境負荷の低減</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9" name="Rectangle 4"/>
          <p:cNvSpPr txBox="1">
            <a:spLocks noChangeArrowheads="1"/>
          </p:cNvSpPr>
          <p:nvPr/>
        </p:nvSpPr>
        <p:spPr bwMode="auto">
          <a:xfrm>
            <a:off x="13005" y="23020"/>
            <a:ext cx="3083091"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solidFill>
                  <a:schemeClr val="tx1"/>
                </a:solidFill>
                <a:latin typeface="メイリオ" panose="020B0604030504040204" pitchFamily="50" charset="-128"/>
                <a:ea typeface="メイリオ" panose="020B0604030504040204" pitchFamily="50" charset="-128"/>
              </a:rPr>
              <a:t>　３．</a:t>
            </a:r>
            <a:r>
              <a:rPr lang="en-US" altLang="ja-JP" sz="2200" kern="0" dirty="0" smtClean="0">
                <a:solidFill>
                  <a:schemeClr val="tx1"/>
                </a:solidFill>
                <a:latin typeface="メイリオ" panose="020B0604030504040204" pitchFamily="50" charset="-128"/>
                <a:ea typeface="メイリオ" panose="020B0604030504040204" pitchFamily="50" charset="-128"/>
              </a:rPr>
              <a:t>ESG</a:t>
            </a:r>
            <a:r>
              <a:rPr lang="ja-JP" altLang="en-US" sz="2200" kern="0" dirty="0" smtClean="0">
                <a:solidFill>
                  <a:schemeClr val="tx1"/>
                </a:solidFill>
                <a:latin typeface="メイリオ" panose="020B0604030504040204" pitchFamily="50" charset="-128"/>
                <a:ea typeface="メイリオ" panose="020B0604030504040204" pitchFamily="50" charset="-128"/>
              </a:rPr>
              <a:t>経営</a:t>
            </a:r>
            <a:endParaRPr kumimoji="0" lang="ja-JP" altLang="en-US" sz="2200" kern="0" dirty="0" smtClean="0">
              <a:solidFill>
                <a:schemeClr val="tx1"/>
              </a:solidFill>
              <a:latin typeface="メイリオ" panose="020B0604030504040204" pitchFamily="50" charset="-128"/>
              <a:ea typeface="メイリオ" panose="020B0604030504040204" pitchFamily="50" charset="-128"/>
            </a:endParaRPr>
          </a:p>
        </p:txBody>
      </p:sp>
      <p:sp>
        <p:nvSpPr>
          <p:cNvPr id="10" name="Text Box 46"/>
          <p:cNvSpPr txBox="1">
            <a:spLocks noChangeArrowheads="1"/>
          </p:cNvSpPr>
          <p:nvPr/>
        </p:nvSpPr>
        <p:spPr bwMode="auto">
          <a:xfrm>
            <a:off x="505652" y="2253191"/>
            <a:ext cx="3650183"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solidFill>
                  <a:schemeClr val="tx1"/>
                </a:solidFill>
                <a:latin typeface="ＭＳ Ｐゴシック" panose="020B0600070205080204" pitchFamily="50" charset="-128"/>
              </a:rPr>
              <a:t>①　事業活動における</a:t>
            </a:r>
            <a:r>
              <a:rPr lang="en-US" altLang="ja-JP" sz="1600" b="1" dirty="0" smtClean="0">
                <a:solidFill>
                  <a:schemeClr val="tx1"/>
                </a:solidFill>
                <a:latin typeface="ＭＳ Ｐゴシック" panose="020B0600070205080204" pitchFamily="50" charset="-128"/>
              </a:rPr>
              <a:t>CO</a:t>
            </a:r>
            <a:r>
              <a:rPr lang="ja-JP" altLang="en-US" sz="1600" b="1" dirty="0" smtClean="0">
                <a:solidFill>
                  <a:schemeClr val="tx1"/>
                </a:solidFill>
                <a:latin typeface="ＭＳ Ｐゴシック" panose="020B0600070205080204" pitchFamily="50" charset="-128"/>
              </a:rPr>
              <a:t>₂削減</a:t>
            </a:r>
            <a:endParaRPr kumimoji="1" lang="ja-JP" altLang="en-US" sz="1600" b="1" dirty="0">
              <a:solidFill>
                <a:schemeClr val="tx1"/>
              </a:solidFill>
              <a:latin typeface="ＭＳ Ｐゴシック" panose="020B0600070205080204" pitchFamily="50" charset="-128"/>
            </a:endParaRPr>
          </a:p>
        </p:txBody>
      </p:sp>
      <p:sp>
        <p:nvSpPr>
          <p:cNvPr id="13" name="正方形/長方形 6"/>
          <p:cNvSpPr>
            <a:spLocks noChangeArrowheads="1"/>
          </p:cNvSpPr>
          <p:nvPr/>
        </p:nvSpPr>
        <p:spPr bwMode="auto">
          <a:xfrm>
            <a:off x="549246" y="2594875"/>
            <a:ext cx="8825988" cy="219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再生</a:t>
            </a:r>
            <a:r>
              <a:rPr kumimoji="1" lang="ja-JP" altLang="en-US" sz="1400" dirty="0">
                <a:solidFill>
                  <a:schemeClr val="tx1"/>
                </a:solidFill>
                <a:latin typeface="ＭＳ Ｐ明朝" panose="02020600040205080304" pitchFamily="18" charset="-128"/>
                <a:ea typeface="ＭＳ Ｐ明朝" panose="02020600040205080304" pitchFamily="18" charset="-128"/>
              </a:rPr>
              <a:t>可能エネルギーの利用拡大、省エネルギーの推進、</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ゼロエミッション車</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の普及</a:t>
            </a:r>
            <a:r>
              <a:rPr kumimoji="1" lang="ja-JP" altLang="en-US" sz="1400" dirty="0">
                <a:solidFill>
                  <a:schemeClr val="tx1"/>
                </a:solidFill>
                <a:latin typeface="ＭＳ Ｐ明朝" panose="02020600040205080304" pitchFamily="18" charset="-128"/>
                <a:ea typeface="ＭＳ Ｐ明朝" panose="02020600040205080304" pitchFamily="18" charset="-128"/>
              </a:rPr>
              <a:t>促進等により、事業活動及び事務所活動における</a:t>
            </a:r>
            <a:r>
              <a:rPr kumimoji="1" lang="en-US" altLang="ja-JP" sz="1400" dirty="0">
                <a:solidFill>
                  <a:schemeClr val="tx1"/>
                </a:solidFill>
                <a:latin typeface="ＭＳ Ｐ明朝" panose="02020600040205080304" pitchFamily="18" charset="-128"/>
                <a:ea typeface="ＭＳ Ｐ明朝" panose="02020600040205080304" pitchFamily="18" charset="-128"/>
              </a:rPr>
              <a:t>CO2</a:t>
            </a:r>
            <a:r>
              <a:rPr kumimoji="1" lang="ja-JP" altLang="en-US" sz="1400" dirty="0">
                <a:solidFill>
                  <a:schemeClr val="tx1"/>
                </a:solidFill>
                <a:latin typeface="ＭＳ Ｐ明朝" panose="02020600040205080304" pitchFamily="18" charset="-128"/>
                <a:ea typeface="ＭＳ Ｐ明朝" panose="02020600040205080304" pitchFamily="18" charset="-128"/>
              </a:rPr>
              <a:t>排出量の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削減</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を進めます。</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・建替団地へのソーラーパネルの設置（共用部電力の自家発電）</a:t>
            </a: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・電力事業者からの調達による再生可能エネルギーの活用</a:t>
            </a: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・省エネ性能の高い住宅（</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ZEH-M Oriented</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）を高層の建</a:t>
            </a:r>
            <a:r>
              <a:rPr kumimoji="1" lang="ja-JP" altLang="en-US" sz="1400" dirty="0">
                <a:solidFill>
                  <a:schemeClr val="tx1"/>
                </a:solidFill>
                <a:latin typeface="ＭＳ Ｐ明朝" panose="02020600040205080304" pitchFamily="18" charset="-128"/>
                <a:ea typeface="ＭＳ Ｐ明朝" panose="02020600040205080304" pitchFamily="18" charset="-128"/>
              </a:rPr>
              <a:t>替団地で導入</a:t>
            </a: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団地内へ</a:t>
            </a:r>
            <a:r>
              <a:rPr kumimoji="1" lang="en-US" altLang="ja-JP" sz="1400" dirty="0">
                <a:solidFill>
                  <a:schemeClr val="tx1"/>
                </a:solidFill>
                <a:latin typeface="ＭＳ Ｐ明朝" panose="02020600040205080304" pitchFamily="18" charset="-128"/>
                <a:ea typeface="ＭＳ Ｐ明朝" panose="02020600040205080304" pitchFamily="18" charset="-128"/>
              </a:rPr>
              <a:t>EV</a:t>
            </a:r>
            <a:r>
              <a:rPr kumimoji="1" lang="ja-JP" altLang="en-US" sz="1400" dirty="0">
                <a:solidFill>
                  <a:schemeClr val="tx1"/>
                </a:solidFill>
                <a:latin typeface="ＭＳ Ｐ明朝" panose="02020600040205080304" pitchFamily="18" charset="-128"/>
                <a:ea typeface="ＭＳ Ｐ明朝" panose="02020600040205080304" pitchFamily="18" charset="-128"/>
              </a:rPr>
              <a:t>（電気自動車）用充電設備の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設置、</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EV</a:t>
            </a:r>
            <a:r>
              <a:rPr kumimoji="1" lang="ja-JP" altLang="en-US" sz="1400" dirty="0">
                <a:solidFill>
                  <a:schemeClr val="tx1"/>
                </a:solidFill>
                <a:latin typeface="ＭＳ Ｐ明朝" panose="02020600040205080304" pitchFamily="18" charset="-128"/>
                <a:ea typeface="ＭＳ Ｐ明朝" panose="02020600040205080304" pitchFamily="18" charset="-128"/>
              </a:rPr>
              <a:t>カーシェアの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導入、公用車</a:t>
            </a:r>
            <a:r>
              <a:rPr kumimoji="1" lang="ja-JP" altLang="en-US" sz="1400" dirty="0">
                <a:solidFill>
                  <a:schemeClr val="tx1"/>
                </a:solidFill>
                <a:latin typeface="ＭＳ Ｐ明朝" panose="02020600040205080304" pitchFamily="18" charset="-128"/>
                <a:ea typeface="ＭＳ Ｐ明朝" panose="02020600040205080304" pitchFamily="18" charset="-128"/>
              </a:rPr>
              <a:t>のゼロエミッション車への切替</a:t>
            </a: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a:solidFill>
                  <a:schemeClr val="tx1"/>
                </a:solidFill>
                <a:latin typeface="ＭＳ Ｐ明朝" panose="02020600040205080304" pitchFamily="18" charset="-128"/>
                <a:ea typeface="ＭＳ Ｐ明朝" panose="02020600040205080304" pitchFamily="18" charset="-128"/>
              </a:rPr>
              <a:t>お住まいの方への環境意識啓発</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活動、職場</a:t>
            </a:r>
            <a:r>
              <a:rPr kumimoji="1" lang="ja-JP" altLang="en-US" sz="1400" dirty="0">
                <a:solidFill>
                  <a:schemeClr val="tx1"/>
                </a:solidFill>
                <a:latin typeface="ＭＳ Ｐ明朝" panose="02020600040205080304" pitchFamily="18" charset="-128"/>
                <a:ea typeface="ＭＳ Ｐ明朝" panose="02020600040205080304" pitchFamily="18" charset="-128"/>
              </a:rPr>
              <a:t>の機器等の省エネ化、職員への環境教育</a:t>
            </a:r>
          </a:p>
        </p:txBody>
      </p:sp>
      <p:sp>
        <p:nvSpPr>
          <p:cNvPr id="14" name="Text Box 46"/>
          <p:cNvSpPr txBox="1">
            <a:spLocks noChangeArrowheads="1"/>
          </p:cNvSpPr>
          <p:nvPr/>
        </p:nvSpPr>
        <p:spPr bwMode="auto">
          <a:xfrm>
            <a:off x="505650" y="4681231"/>
            <a:ext cx="3650183"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a:solidFill>
                  <a:schemeClr val="tx1"/>
                </a:solidFill>
                <a:latin typeface="ＭＳ Ｐゴシック" panose="020B0600070205080204" pitchFamily="50" charset="-128"/>
              </a:rPr>
              <a:t>②</a:t>
            </a:r>
            <a:r>
              <a:rPr lang="ja-JP" altLang="en-US" sz="1600" b="1" dirty="0" smtClean="0">
                <a:solidFill>
                  <a:schemeClr val="tx1"/>
                </a:solidFill>
                <a:latin typeface="ＭＳ Ｐゴシック" panose="020B0600070205080204" pitchFamily="50" charset="-128"/>
              </a:rPr>
              <a:t>　資源の保護・循環</a:t>
            </a:r>
            <a:endParaRPr kumimoji="1" lang="ja-JP" altLang="en-US" sz="1600" b="1" dirty="0">
              <a:solidFill>
                <a:schemeClr val="tx1"/>
              </a:solidFill>
              <a:latin typeface="ＭＳ Ｐゴシック" panose="020B0600070205080204" pitchFamily="50" charset="-128"/>
            </a:endParaRPr>
          </a:p>
        </p:txBody>
      </p:sp>
      <p:sp>
        <p:nvSpPr>
          <p:cNvPr id="16" name="Text Box 46"/>
          <p:cNvSpPr txBox="1">
            <a:spLocks noChangeArrowheads="1"/>
          </p:cNvSpPr>
          <p:nvPr/>
        </p:nvSpPr>
        <p:spPr bwMode="auto">
          <a:xfrm>
            <a:off x="505651" y="5800220"/>
            <a:ext cx="3650183"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a:solidFill>
                  <a:schemeClr val="tx1"/>
                </a:solidFill>
                <a:latin typeface="ＭＳ Ｐゴシック" panose="020B0600070205080204" pitchFamily="50" charset="-128"/>
              </a:rPr>
              <a:t>③</a:t>
            </a:r>
            <a:r>
              <a:rPr lang="ja-JP" altLang="en-US" sz="1600" b="1" dirty="0" smtClean="0">
                <a:solidFill>
                  <a:schemeClr val="tx1"/>
                </a:solidFill>
                <a:latin typeface="ＭＳ Ｐゴシック" panose="020B0600070205080204" pitchFamily="50" charset="-128"/>
              </a:rPr>
              <a:t>　自然との共生</a:t>
            </a:r>
            <a:endParaRPr kumimoji="1" lang="ja-JP" altLang="en-US" sz="1600" b="1" dirty="0">
              <a:solidFill>
                <a:schemeClr val="tx1"/>
              </a:solidFill>
              <a:latin typeface="ＭＳ Ｐゴシック" panose="020B0600070205080204" pitchFamily="50" charset="-128"/>
            </a:endParaRPr>
          </a:p>
        </p:txBody>
      </p:sp>
      <p:sp>
        <p:nvSpPr>
          <p:cNvPr id="18" name="正方形/長方形 6"/>
          <p:cNvSpPr>
            <a:spLocks noChangeArrowheads="1"/>
          </p:cNvSpPr>
          <p:nvPr/>
        </p:nvSpPr>
        <p:spPr bwMode="auto">
          <a:xfrm>
            <a:off x="557775" y="6117130"/>
            <a:ext cx="6353158"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dirty="0">
                <a:solidFill>
                  <a:srgbClr val="FF0000"/>
                </a:solidFill>
                <a:latin typeface="ＭＳ Ｐ明朝" panose="02020600040205080304" pitchFamily="18" charset="-128"/>
                <a:ea typeface="ＭＳ Ｐ明朝" panose="02020600040205080304" pitchFamily="18" charset="-128"/>
              </a:rPr>
              <a:t>　</a:t>
            </a:r>
            <a:r>
              <a:rPr kumimoji="1" lang="ja-JP" altLang="en-US" sz="1400" dirty="0">
                <a:solidFill>
                  <a:schemeClr val="tx1"/>
                </a:solidFill>
                <a:latin typeface="ＭＳ Ｐ明朝" panose="02020600040205080304" pitchFamily="18" charset="-128"/>
                <a:ea typeface="ＭＳ Ｐ明朝" panose="02020600040205080304" pitchFamily="18" charset="-128"/>
              </a:rPr>
              <a:t>自然環境と調和した住まい・まちづくりを</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進めます。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・緑あふれる団地づくり（緑化空間の整備）、自然素材を活かした住戸リノベーション</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・木造共同住宅の検討</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19" name="正方形/長方形 6"/>
          <p:cNvSpPr>
            <a:spLocks noChangeArrowheads="1"/>
          </p:cNvSpPr>
          <p:nvPr/>
        </p:nvSpPr>
        <p:spPr bwMode="auto">
          <a:xfrm>
            <a:off x="446211" y="5008060"/>
            <a:ext cx="8770565"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dirty="0" smtClean="0">
                <a:solidFill>
                  <a:srgbClr val="FF0000"/>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環境関連</a:t>
            </a:r>
            <a:r>
              <a:rPr kumimoji="1" lang="ja-JP" altLang="en-US" sz="1400" smtClean="0">
                <a:solidFill>
                  <a:schemeClr val="tx1"/>
                </a:solidFill>
                <a:latin typeface="ＭＳ Ｐ明朝" panose="02020600040205080304" pitchFamily="18" charset="-128"/>
                <a:ea typeface="ＭＳ Ｐ明朝" panose="02020600040205080304" pitchFamily="18" charset="-128"/>
              </a:rPr>
              <a:t>法令等を遵守</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し、資源の有効活用と廃棄物の削減により、持続的発展が可能なまちづくりを進めます。</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・団地の長寿命化と住宅価値の維持・向上</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・有害化学物質の廃止・削減、廃棄物の発生抑制、再使用、再資源化</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21"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22" name="角丸四角形 21"/>
          <p:cNvSpPr/>
          <p:nvPr/>
        </p:nvSpPr>
        <p:spPr>
          <a:xfrm>
            <a:off x="6622504" y="2282270"/>
            <a:ext cx="2954312" cy="6625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l">
              <a:lnSpc>
                <a:spcPct val="105000"/>
              </a:lnSpc>
              <a:spcBef>
                <a:spcPct val="15000"/>
              </a:spcBef>
              <a:buClr>
                <a:srgbClr val="99CC00"/>
              </a:buClr>
            </a:pPr>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対象：公社が直接関わる領域（事務所、公社</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l">
              <a:lnSpc>
                <a:spcPct val="105000"/>
              </a:lnSpc>
              <a:spcBef>
                <a:spcPct val="15000"/>
              </a:spcBef>
              <a:buClr>
                <a:srgbClr val="99CC00"/>
              </a:buCl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賃貸共用部、フレスポしん</a:t>
            </a:r>
            <a:r>
              <a:rPr kumimoji="1" lang="ja-JP" altLang="en-US" sz="900" dirty="0" err="1" smtClean="0">
                <a:solidFill>
                  <a:schemeClr val="tx1"/>
                </a:solidFill>
                <a:latin typeface="ＭＳ Ｐゴシック" panose="020B0600070205080204" pitchFamily="50" charset="-128"/>
                <a:ea typeface="ＭＳ Ｐゴシック" panose="020B0600070205080204" pitchFamily="50" charset="-128"/>
              </a:rPr>
              <a:t>かな</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）の消費電力</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l">
              <a:lnSpc>
                <a:spcPct val="105000"/>
              </a:lnSpc>
              <a:spcBef>
                <a:spcPct val="15000"/>
              </a:spcBef>
              <a:buClr>
                <a:srgbClr val="99CC00"/>
              </a:buClr>
            </a:pPr>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基準年度：</a:t>
            </a:r>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H25</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）年度　</a:t>
            </a:r>
            <a:r>
              <a:rPr kumimoji="1" lang="en-US" altLang="ja-JP" sz="900" dirty="0" smtClean="0">
                <a:solidFill>
                  <a:schemeClr val="tx1"/>
                </a:solidFill>
                <a:latin typeface="ＭＳ Ｐゴシック" panose="020B0600070205080204" pitchFamily="50" charset="-128"/>
                <a:ea typeface="ＭＳ Ｐゴシック" panose="020B0600070205080204" pitchFamily="50" charset="-128"/>
              </a:rPr>
              <a:t>※t-CO2</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換算推計値</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pic>
        <p:nvPicPr>
          <p:cNvPr id="1026" name="Picture 2" descr="再エネ100宣言 RE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871" y="3056800"/>
            <a:ext cx="2420231" cy="618810"/>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
          <p:cNvSpPr txBox="1">
            <a:spLocks noChangeArrowheads="1"/>
          </p:cNvSpPr>
          <p:nvPr/>
        </p:nvSpPr>
        <p:spPr bwMode="auto">
          <a:xfrm>
            <a:off x="6752661" y="3675610"/>
            <a:ext cx="2387314" cy="43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15000"/>
              </a:spcBef>
              <a:buClr>
                <a:srgbClr val="99CC00"/>
              </a:buClr>
            </a:pPr>
            <a:r>
              <a:rPr kumimoji="1" lang="ja-JP" altLang="en-US" dirty="0" smtClean="0">
                <a:solidFill>
                  <a:schemeClr val="tx1"/>
                </a:solidFill>
                <a:latin typeface="ＭＳ Ｐゴシック" panose="020B0600070205080204" pitchFamily="50" charset="-128"/>
              </a:rPr>
              <a:t>脱炭素プラットフォーム</a:t>
            </a:r>
            <a:endParaRPr kumimoji="1" lang="en-US" altLang="ja-JP" dirty="0" smtClean="0">
              <a:solidFill>
                <a:schemeClr val="tx1"/>
              </a:solidFill>
              <a:latin typeface="ＭＳ Ｐゴシック" panose="020B0600070205080204" pitchFamily="50" charset="-128"/>
            </a:endParaRPr>
          </a:p>
          <a:p>
            <a:pPr>
              <a:lnSpc>
                <a:spcPct val="105000"/>
              </a:lnSpc>
              <a:spcBef>
                <a:spcPct val="15000"/>
              </a:spcBef>
              <a:buClr>
                <a:srgbClr val="99CC00"/>
              </a:buClr>
            </a:pPr>
            <a:r>
              <a:rPr kumimoji="1" lang="ja-JP" altLang="en-US" dirty="0" smtClean="0">
                <a:solidFill>
                  <a:schemeClr val="tx1"/>
                </a:solidFill>
                <a:latin typeface="ＭＳ Ｐゴシック" panose="020B0600070205080204" pitchFamily="50" charset="-128"/>
              </a:rPr>
              <a:t>「再エネ</a:t>
            </a:r>
            <a:r>
              <a:rPr kumimoji="1" lang="en-US" altLang="ja-JP" dirty="0">
                <a:solidFill>
                  <a:schemeClr val="tx1"/>
                </a:solidFill>
                <a:latin typeface="ＭＳ Ｐゴシック" panose="020B0600070205080204" pitchFamily="50" charset="-128"/>
              </a:rPr>
              <a:t>100</a:t>
            </a:r>
            <a:r>
              <a:rPr kumimoji="1" lang="ja-JP" altLang="en-US" dirty="0">
                <a:solidFill>
                  <a:schemeClr val="tx1"/>
                </a:solidFill>
                <a:latin typeface="ＭＳ Ｐゴシック" panose="020B0600070205080204" pitchFamily="50" charset="-128"/>
              </a:rPr>
              <a:t>宣言 </a:t>
            </a:r>
            <a:r>
              <a:rPr kumimoji="1" lang="en-US" altLang="ja-JP" dirty="0">
                <a:solidFill>
                  <a:schemeClr val="tx1"/>
                </a:solidFill>
                <a:latin typeface="ＭＳ Ｐゴシック" panose="020B0600070205080204" pitchFamily="50" charset="-128"/>
              </a:rPr>
              <a:t>RE Action</a:t>
            </a:r>
            <a:r>
              <a:rPr kumimoji="1" lang="ja-JP" altLang="en-US" dirty="0">
                <a:solidFill>
                  <a:schemeClr val="tx1"/>
                </a:solidFill>
                <a:latin typeface="ＭＳ Ｐゴシック" panose="020B0600070205080204" pitchFamily="50" charset="-128"/>
              </a:rPr>
              <a:t>」に参画</a:t>
            </a:r>
            <a:endParaRPr kumimoji="1" lang="en-US" altLang="ja-JP" dirty="0">
              <a:solidFill>
                <a:schemeClr val="tx1"/>
              </a:solidFill>
              <a:latin typeface="ＭＳ Ｐゴシック" panose="020B060007020508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807321247"/>
              </p:ext>
            </p:extLst>
          </p:nvPr>
        </p:nvGraphicFramePr>
        <p:xfrm>
          <a:off x="6776371" y="975387"/>
          <a:ext cx="2333233" cy="720259"/>
        </p:xfrm>
        <a:graphic>
          <a:graphicData uri="http://schemas.openxmlformats.org/drawingml/2006/table">
            <a:tbl>
              <a:tblPr firstRow="1" bandRow="1">
                <a:tableStyleId>{00A15C55-8517-42AA-B614-E9B94910E393}</a:tableStyleId>
              </a:tblPr>
              <a:tblGrid>
                <a:gridCol w="2333233">
                  <a:extLst>
                    <a:ext uri="{9D8B030D-6E8A-4147-A177-3AD203B41FA5}">
                      <a16:colId xmlns:a16="http://schemas.microsoft.com/office/drawing/2014/main" val="609703379"/>
                    </a:ext>
                  </a:extLst>
                </a:gridCol>
              </a:tblGrid>
              <a:tr h="293539">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】CO2</a:t>
                      </a:r>
                      <a:r>
                        <a:rPr kumimoji="1" lang="ja-JP" altLang="en-US" sz="1100" dirty="0" smtClean="0">
                          <a:solidFill>
                            <a:schemeClr val="tx1"/>
                          </a:solidFill>
                        </a:rPr>
                        <a:t>排出量</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93539">
                <a:tc>
                  <a:txBody>
                    <a:bodyPr/>
                    <a:lstStyle/>
                    <a:p>
                      <a:pPr algn="ctr"/>
                      <a:r>
                        <a:rPr kumimoji="1" lang="en-US" altLang="zh-TW" sz="1100" dirty="0" smtClean="0"/>
                        <a:t>2030</a:t>
                      </a:r>
                      <a:r>
                        <a:rPr kumimoji="1" lang="zh-TW" altLang="en-US" sz="1100" dirty="0" smtClean="0"/>
                        <a:t>（</a:t>
                      </a:r>
                      <a:r>
                        <a:rPr kumimoji="1" lang="en-US" altLang="zh-TW" sz="1100" dirty="0" smtClean="0"/>
                        <a:t>R12</a:t>
                      </a:r>
                      <a:r>
                        <a:rPr kumimoji="1" lang="zh-TW" altLang="en-US" sz="1100" dirty="0" smtClean="0"/>
                        <a:t>）年：</a:t>
                      </a:r>
                      <a:r>
                        <a:rPr kumimoji="1" lang="en-US" altLang="zh-TW" sz="1100" dirty="0" smtClean="0"/>
                        <a:t>50%</a:t>
                      </a:r>
                      <a:r>
                        <a:rPr kumimoji="1" lang="zh-TW" altLang="en-US" sz="1100" dirty="0" smtClean="0"/>
                        <a:t>削減</a:t>
                      </a:r>
                      <a:endParaRPr kumimoji="1" lang="en-US" altLang="zh-TW" sz="1100" dirty="0" smtClean="0"/>
                    </a:p>
                    <a:p>
                      <a:pPr algn="ctr"/>
                      <a:r>
                        <a:rPr kumimoji="1" lang="en-US" altLang="ja-JP" sz="1100" dirty="0" smtClean="0"/>
                        <a:t>4,244 </a:t>
                      </a:r>
                      <a:r>
                        <a:rPr kumimoji="1" lang="ja-JP" altLang="en-US" sz="1100" dirty="0" smtClean="0"/>
                        <a:t>⇒ </a:t>
                      </a:r>
                      <a:r>
                        <a:rPr kumimoji="1" lang="en-US" altLang="ja-JP" sz="1100" dirty="0" smtClean="0"/>
                        <a:t>2,122[t-CO2]</a:t>
                      </a:r>
                      <a:endParaRPr kumimoji="1" lang="zh-TW" altLang="en-US" sz="1100" b="0" dirty="0" smtClean="0">
                        <a:solidFill>
                          <a:schemeClr val="tx1"/>
                        </a:solidFill>
                      </a:endParaRPr>
                    </a:p>
                  </a:txBody>
                  <a:tcPr anchor="ctr" anchorCtr="1"/>
                </a:tc>
                <a:extLst>
                  <a:ext uri="{0D108BD9-81ED-4DB2-BD59-A6C34878D82A}">
                    <a16:rowId xmlns:a16="http://schemas.microsoft.com/office/drawing/2014/main" val="2637415299"/>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3985999660"/>
              </p:ext>
            </p:extLst>
          </p:nvPr>
        </p:nvGraphicFramePr>
        <p:xfrm>
          <a:off x="6776371" y="1702210"/>
          <a:ext cx="2340245" cy="587078"/>
        </p:xfrm>
        <a:graphic>
          <a:graphicData uri="http://schemas.openxmlformats.org/drawingml/2006/table">
            <a:tbl>
              <a:tblPr firstRow="1" bandRow="1">
                <a:tableStyleId>{00A15C55-8517-42AA-B614-E9B94910E393}</a:tableStyleId>
              </a:tblPr>
              <a:tblGrid>
                <a:gridCol w="2340245">
                  <a:extLst>
                    <a:ext uri="{9D8B030D-6E8A-4147-A177-3AD203B41FA5}">
                      <a16:colId xmlns:a16="http://schemas.microsoft.com/office/drawing/2014/main" val="609703379"/>
                    </a:ext>
                  </a:extLst>
                </a:gridCol>
              </a:tblGrid>
              <a:tr h="293539">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再エネ電力利用割合</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93539">
                <a:tc>
                  <a:txBody>
                    <a:bodyPr/>
                    <a:lstStyle/>
                    <a:p>
                      <a:pPr marL="0" marR="0" lvl="0" indent="0" algn="ctr" defTabSz="503104" rtl="0" eaLnBrk="1" fontAlgn="auto" latinLnBrk="0" hangingPunct="1">
                        <a:lnSpc>
                          <a:spcPct val="100000"/>
                        </a:lnSpc>
                        <a:spcBef>
                          <a:spcPts val="0"/>
                        </a:spcBef>
                        <a:spcAft>
                          <a:spcPts val="0"/>
                        </a:spcAft>
                        <a:buClrTx/>
                        <a:buSzTx/>
                        <a:buFontTx/>
                        <a:buNone/>
                        <a:tabLst/>
                        <a:defRPr/>
                      </a:pPr>
                      <a:r>
                        <a:rPr kumimoji="1" lang="en-US" altLang="ja-JP" sz="1100" dirty="0" smtClean="0"/>
                        <a:t>2030(R12)</a:t>
                      </a:r>
                      <a:r>
                        <a:rPr kumimoji="1" lang="ja-JP" altLang="en-US" sz="1100" dirty="0" smtClean="0"/>
                        <a:t>年：</a:t>
                      </a:r>
                      <a:r>
                        <a:rPr kumimoji="1" lang="en-US" altLang="zh-TW" sz="1100" dirty="0" smtClean="0"/>
                        <a:t>50%</a:t>
                      </a:r>
                      <a:r>
                        <a:rPr kumimoji="1" lang="ja-JP" altLang="en-US" sz="1100" dirty="0" smtClean="0">
                          <a:latin typeface="+mn-lt"/>
                        </a:rPr>
                        <a:t>に高める</a:t>
                      </a:r>
                      <a:endParaRPr kumimoji="1" lang="ja-JP" altLang="en-US" sz="1100" b="0" dirty="0" smtClean="0">
                        <a:solidFill>
                          <a:schemeClr val="tx1"/>
                        </a:solidFill>
                        <a:latin typeface="+mn-lt"/>
                      </a:endParaRPr>
                    </a:p>
                  </a:txBody>
                  <a:tcPr anchor="ctr" anchorCtr="1"/>
                </a:tc>
                <a:extLst>
                  <a:ext uri="{0D108BD9-81ED-4DB2-BD59-A6C34878D82A}">
                    <a16:rowId xmlns:a16="http://schemas.microsoft.com/office/drawing/2014/main" val="2637415299"/>
                  </a:ext>
                </a:extLst>
              </a:tr>
            </a:tbl>
          </a:graphicData>
        </a:graphic>
      </p:graphicFrame>
    </p:spTree>
    <p:extLst>
      <p:ext uri="{BB962C8B-B14F-4D97-AF65-F5344CB8AC3E}">
        <p14:creationId xmlns:p14="http://schemas.microsoft.com/office/powerpoint/2010/main" val="4038798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5768366" y="1973132"/>
            <a:ext cx="3699447" cy="1423689"/>
          </a:xfrm>
          <a:prstGeom prst="rect">
            <a:avLst/>
          </a:prstGeom>
          <a:solidFill>
            <a:srgbClr val="FFF2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6"/>
          <p:cNvSpPr>
            <a:spLocks noChangeArrowheads="1"/>
          </p:cNvSpPr>
          <p:nvPr/>
        </p:nvSpPr>
        <p:spPr bwMode="auto">
          <a:xfrm>
            <a:off x="430208" y="1347766"/>
            <a:ext cx="5338158" cy="27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ja-JP" sz="1400" dirty="0" smtClean="0">
                <a:solidFill>
                  <a:schemeClr val="tx1"/>
                </a:solidFill>
                <a:latin typeface="ＭＳ Ｐ明朝" panose="02020600040205080304" pitchFamily="18" charset="-128"/>
                <a:ea typeface="ＭＳ Ｐ明朝" panose="02020600040205080304" pitchFamily="18" charset="-128"/>
              </a:rPr>
              <a:t>パートナーシップ</a:t>
            </a:r>
            <a:r>
              <a:rPr lang="ja-JP" altLang="ja-JP" sz="1400" dirty="0">
                <a:solidFill>
                  <a:schemeClr val="tx1"/>
                </a:solidFill>
                <a:latin typeface="ＭＳ Ｐ明朝" panose="02020600040205080304" pitchFamily="18" charset="-128"/>
                <a:ea typeface="ＭＳ Ｐ明朝" panose="02020600040205080304" pitchFamily="18" charset="-128"/>
              </a:rPr>
              <a:t>（市町等の行政、事業者、大学、</a:t>
            </a:r>
            <a:r>
              <a:rPr lang="en-US" altLang="ja-JP" sz="1400" dirty="0">
                <a:solidFill>
                  <a:schemeClr val="tx1"/>
                </a:solidFill>
                <a:latin typeface="ＭＳ Ｐ明朝" panose="02020600040205080304" pitchFamily="18" charset="-128"/>
                <a:ea typeface="ＭＳ Ｐ明朝" panose="02020600040205080304" pitchFamily="18" charset="-128"/>
              </a:rPr>
              <a:t>NPO</a:t>
            </a:r>
            <a:r>
              <a:rPr lang="ja-JP" altLang="ja-JP" sz="1400" dirty="0">
                <a:solidFill>
                  <a:schemeClr val="tx1"/>
                </a:solidFill>
                <a:latin typeface="ＭＳ Ｐ明朝" panose="02020600040205080304" pitchFamily="18" charset="-128"/>
                <a:ea typeface="ＭＳ Ｐ明朝" panose="02020600040205080304" pitchFamily="18" charset="-128"/>
              </a:rPr>
              <a:t>等）と</a:t>
            </a:r>
            <a:r>
              <a:rPr lang="ja-JP" altLang="ja-JP" sz="1400" dirty="0" smtClean="0">
                <a:solidFill>
                  <a:schemeClr val="tx1"/>
                </a:solidFill>
                <a:latin typeface="ＭＳ Ｐ明朝" panose="02020600040205080304" pitchFamily="18" charset="-128"/>
                <a:ea typeface="ＭＳ Ｐ明朝" panose="02020600040205080304" pitchFamily="18" charset="-128"/>
              </a:rPr>
              <a:t>の連携</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lang="ja-JP" altLang="ja-JP" sz="1400" dirty="0" smtClean="0">
                <a:solidFill>
                  <a:schemeClr val="tx1"/>
                </a:solidFill>
                <a:latin typeface="ＭＳ Ｐ明朝" panose="02020600040205080304" pitchFamily="18" charset="-128"/>
                <a:ea typeface="ＭＳ Ｐ明朝" panose="02020600040205080304" pitchFamily="18" charset="-128"/>
              </a:rPr>
              <a:t>事業</a:t>
            </a:r>
            <a:r>
              <a:rPr lang="ja-JP" altLang="en-US" sz="1400" dirty="0" smtClean="0">
                <a:solidFill>
                  <a:schemeClr val="tx1"/>
                </a:solidFill>
                <a:latin typeface="ＭＳ Ｐ明朝" panose="02020600040205080304" pitchFamily="18" charset="-128"/>
                <a:ea typeface="ＭＳ Ｐ明朝" panose="02020600040205080304" pitchFamily="18" charset="-128"/>
              </a:rPr>
              <a:t>を推進し、</a:t>
            </a:r>
            <a:r>
              <a:rPr lang="ja-JP" altLang="ja-JP" sz="1400" dirty="0" smtClean="0">
                <a:solidFill>
                  <a:schemeClr val="tx1"/>
                </a:solidFill>
                <a:latin typeface="ＭＳ Ｐ明朝" panose="02020600040205080304" pitchFamily="18" charset="-128"/>
                <a:ea typeface="ＭＳ Ｐ明朝" panose="02020600040205080304" pitchFamily="18" charset="-128"/>
              </a:rPr>
              <a:t>お住まい</a:t>
            </a:r>
            <a:r>
              <a:rPr lang="ja-JP" altLang="ja-JP" sz="1400" dirty="0">
                <a:solidFill>
                  <a:schemeClr val="tx1"/>
                </a:solidFill>
                <a:latin typeface="ＭＳ Ｐ明朝" panose="02020600040205080304" pitchFamily="18" charset="-128"/>
                <a:ea typeface="ＭＳ Ｐ明朝" panose="02020600040205080304" pitchFamily="18" charset="-128"/>
              </a:rPr>
              <a:t>の方への暮らし</a:t>
            </a:r>
            <a:r>
              <a:rPr lang="ja-JP" altLang="ja-JP" sz="1400" dirty="0" smtClean="0">
                <a:solidFill>
                  <a:schemeClr val="tx1"/>
                </a:solidFill>
                <a:latin typeface="ＭＳ Ｐ明朝" panose="02020600040205080304" pitchFamily="18" charset="-128"/>
                <a:ea typeface="ＭＳ Ｐ明朝" panose="02020600040205080304" pitchFamily="18" charset="-128"/>
              </a:rPr>
              <a:t>・生活</a:t>
            </a:r>
            <a:r>
              <a:rPr lang="ja-JP" altLang="ja-JP" sz="1400" dirty="0">
                <a:solidFill>
                  <a:schemeClr val="tx1"/>
                </a:solidFill>
                <a:latin typeface="ＭＳ Ｐ明朝" panose="02020600040205080304" pitchFamily="18" charset="-128"/>
                <a:ea typeface="ＭＳ Ｐ明朝" panose="02020600040205080304" pitchFamily="18" charset="-128"/>
              </a:rPr>
              <a:t>に関わる新たな</a:t>
            </a:r>
            <a:r>
              <a:rPr lang="ja-JP" altLang="ja-JP" sz="1400" dirty="0" smtClean="0">
                <a:solidFill>
                  <a:schemeClr val="tx1"/>
                </a:solidFill>
                <a:latin typeface="ＭＳ Ｐ明朝" panose="02020600040205080304" pitchFamily="18" charset="-128"/>
                <a:ea typeface="ＭＳ Ｐ明朝" panose="02020600040205080304" pitchFamily="18" charset="-128"/>
              </a:rPr>
              <a:t>価値の</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lang="ja-JP" altLang="ja-JP" sz="1400" dirty="0" smtClean="0">
                <a:solidFill>
                  <a:schemeClr val="tx1"/>
                </a:solidFill>
                <a:latin typeface="ＭＳ Ｐ明朝" panose="02020600040205080304" pitchFamily="18" charset="-128"/>
                <a:ea typeface="ＭＳ Ｐ明朝" panose="02020600040205080304" pitchFamily="18" charset="-128"/>
              </a:rPr>
              <a:t>創出</a:t>
            </a:r>
            <a:r>
              <a:rPr lang="ja-JP" altLang="ja-JP" sz="1400" dirty="0">
                <a:solidFill>
                  <a:schemeClr val="tx1"/>
                </a:solidFill>
                <a:latin typeface="ＭＳ Ｐ明朝" panose="02020600040205080304" pitchFamily="18" charset="-128"/>
                <a:ea typeface="ＭＳ Ｐ明朝" panose="02020600040205080304" pitchFamily="18" charset="-128"/>
              </a:rPr>
              <a:t>に繋がる事業を</a:t>
            </a:r>
            <a:r>
              <a:rPr lang="ja-JP" altLang="ja-JP" sz="1400" dirty="0" smtClean="0">
                <a:solidFill>
                  <a:schemeClr val="tx1"/>
                </a:solidFill>
                <a:latin typeface="ＭＳ Ｐ明朝" panose="02020600040205080304" pitchFamily="18" charset="-128"/>
                <a:ea typeface="ＭＳ Ｐ明朝" panose="02020600040205080304" pitchFamily="18" charset="-128"/>
              </a:rPr>
              <a:t>導き出</a:t>
            </a:r>
            <a:r>
              <a:rPr lang="ja-JP" altLang="en-US" sz="1400" dirty="0" smtClean="0">
                <a:solidFill>
                  <a:schemeClr val="tx1"/>
                </a:solidFill>
                <a:latin typeface="ＭＳ Ｐ明朝" panose="02020600040205080304" pitchFamily="18" charset="-128"/>
                <a:ea typeface="ＭＳ Ｐ明朝" panose="02020600040205080304" pitchFamily="18" charset="-128"/>
              </a:rPr>
              <a:t>します</a:t>
            </a:r>
            <a:r>
              <a:rPr lang="ja-JP" altLang="ja-JP" sz="1400" dirty="0" smtClean="0">
                <a:solidFill>
                  <a:schemeClr val="tx1"/>
                </a:solidFill>
                <a:latin typeface="ＭＳ Ｐ明朝" panose="02020600040205080304" pitchFamily="18" charset="-128"/>
                <a:ea typeface="ＭＳ Ｐ明朝" panose="02020600040205080304" pitchFamily="18" charset="-128"/>
              </a:rPr>
              <a:t>。</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algn="l">
              <a:lnSpc>
                <a:spcPts val="300"/>
              </a:lnSpc>
              <a:spcBef>
                <a:spcPct val="15000"/>
              </a:spcBef>
              <a:buClr>
                <a:srgbClr val="99CC00"/>
              </a:buClr>
            </a:pPr>
            <a:endParaRPr lang="en-US" altLang="ja-JP" sz="1400" dirty="0" smtClean="0">
              <a:solidFill>
                <a:schemeClr val="tx1"/>
              </a:solidFill>
              <a:latin typeface="ＭＳ Ｐゴシック" panose="020B0600070205080204" pitchFamily="50" charset="-128"/>
            </a:endParaRPr>
          </a:p>
          <a:p>
            <a:pPr algn="l"/>
            <a:r>
              <a:rPr lang="ja-JP" altLang="en-US" sz="1400" b="1" dirty="0" smtClean="0">
                <a:solidFill>
                  <a:schemeClr val="bg1">
                    <a:lumMod val="65000"/>
                  </a:schemeClr>
                </a:solidFill>
                <a:latin typeface="ＭＳ Ｐゴシック" panose="020B0600070205080204" pitchFamily="50" charset="-128"/>
              </a:rPr>
              <a:t>●</a:t>
            </a:r>
            <a:r>
              <a:rPr lang="ja-JP" altLang="en-US" sz="1400" b="1" dirty="0" smtClean="0">
                <a:solidFill>
                  <a:srgbClr val="00B0F0"/>
                </a:solidFill>
                <a:latin typeface="ＭＳ Ｐゴシック" panose="020B0600070205080204" pitchFamily="50" charset="-128"/>
              </a:rPr>
              <a:t> </a:t>
            </a:r>
            <a:r>
              <a:rPr lang="ja-JP" altLang="ja-JP" sz="1400" b="1" dirty="0" smtClean="0">
                <a:solidFill>
                  <a:schemeClr val="tx1"/>
                </a:solidFill>
                <a:latin typeface="ＭＳ Ｐゴシック" panose="020B0600070205080204" pitchFamily="50" charset="-128"/>
              </a:rPr>
              <a:t>連携デスク</a:t>
            </a:r>
            <a:r>
              <a:rPr lang="ja-JP" altLang="en-US" sz="1400" b="1" dirty="0" smtClean="0">
                <a:solidFill>
                  <a:schemeClr val="tx1"/>
                </a:solidFill>
                <a:latin typeface="ＭＳ Ｐゴシック" panose="020B0600070205080204" pitchFamily="50" charset="-128"/>
              </a:rPr>
              <a:t>の設置</a:t>
            </a:r>
            <a:endParaRPr lang="ja-JP" altLang="ja-JP" sz="1400" dirty="0">
              <a:solidFill>
                <a:schemeClr val="tx1"/>
              </a:solidFill>
              <a:latin typeface="ＭＳ Ｐゴシック" panose="020B0600070205080204" pitchFamily="50" charset="-128"/>
            </a:endParaRPr>
          </a:p>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ja-JP" sz="1400" dirty="0" smtClean="0">
                <a:solidFill>
                  <a:schemeClr val="tx1"/>
                </a:solidFill>
                <a:latin typeface="ＭＳ Ｐ明朝" panose="02020600040205080304" pitchFamily="18" charset="-128"/>
                <a:ea typeface="ＭＳ Ｐ明朝" panose="02020600040205080304" pitchFamily="18" charset="-128"/>
              </a:rPr>
              <a:t>部署</a:t>
            </a:r>
            <a:r>
              <a:rPr lang="ja-JP" altLang="ja-JP" sz="1400" dirty="0">
                <a:solidFill>
                  <a:schemeClr val="tx1"/>
                </a:solidFill>
                <a:latin typeface="ＭＳ Ｐ明朝" panose="02020600040205080304" pitchFamily="18" charset="-128"/>
                <a:ea typeface="ＭＳ Ｐ明朝" panose="02020600040205080304" pitchFamily="18" charset="-128"/>
              </a:rPr>
              <a:t>横断型の一元窓口として、パートナーからの連携事業に</a:t>
            </a:r>
            <a:r>
              <a:rPr lang="ja-JP" altLang="ja-JP" sz="1400" dirty="0" smtClean="0">
                <a:solidFill>
                  <a:schemeClr val="tx1"/>
                </a:solidFill>
                <a:latin typeface="ＭＳ Ｐ明朝" panose="02020600040205080304" pitchFamily="18" charset="-128"/>
                <a:ea typeface="ＭＳ Ｐ明朝" panose="02020600040205080304" pitchFamily="18" charset="-128"/>
              </a:rPr>
              <a:t>関する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r>
              <a:rPr lang="ja-JP" altLang="ja-JP" sz="1400" dirty="0" smtClean="0">
                <a:solidFill>
                  <a:schemeClr val="tx1"/>
                </a:solidFill>
                <a:latin typeface="ＭＳ Ｐ明朝" panose="02020600040205080304" pitchFamily="18" charset="-128"/>
                <a:ea typeface="ＭＳ Ｐ明朝" panose="02020600040205080304" pitchFamily="18" charset="-128"/>
              </a:rPr>
              <a:t>相談</a:t>
            </a:r>
            <a:r>
              <a:rPr lang="ja-JP" altLang="ja-JP" sz="1400" dirty="0">
                <a:solidFill>
                  <a:schemeClr val="tx1"/>
                </a:solidFill>
                <a:latin typeface="ＭＳ Ｐ明朝" panose="02020600040205080304" pitchFamily="18" charset="-128"/>
                <a:ea typeface="ＭＳ Ｐ明朝" panose="02020600040205080304" pitchFamily="18" charset="-128"/>
              </a:rPr>
              <a:t>・提案を</a:t>
            </a:r>
            <a:r>
              <a:rPr lang="ja-JP" altLang="ja-JP" sz="1400" dirty="0" smtClean="0">
                <a:solidFill>
                  <a:schemeClr val="tx1"/>
                </a:solidFill>
                <a:latin typeface="ＭＳ Ｐ明朝" panose="02020600040205080304" pitchFamily="18" charset="-128"/>
                <a:ea typeface="ＭＳ Ｐ明朝" panose="02020600040205080304" pitchFamily="18" charset="-128"/>
              </a:rPr>
              <a:t>受け</a:t>
            </a:r>
            <a:r>
              <a:rPr lang="ja-JP" altLang="en-US" sz="1400" dirty="0" smtClean="0">
                <a:solidFill>
                  <a:schemeClr val="tx1"/>
                </a:solidFill>
                <a:latin typeface="ＭＳ Ｐ明朝" panose="02020600040205080304" pitchFamily="18" charset="-128"/>
                <a:ea typeface="ＭＳ Ｐ明朝" panose="02020600040205080304" pitchFamily="18" charset="-128"/>
              </a:rPr>
              <a:t>、各部署と共に取り組みを推進します。</a:t>
            </a:r>
            <a:endParaRPr lang="en-US" altLang="ja-JP" sz="1400" dirty="0" smtClean="0">
              <a:solidFill>
                <a:schemeClr val="tx1"/>
              </a:solidFill>
              <a:latin typeface="ＭＳ Ｐゴシック" panose="020B0600070205080204" pitchFamily="50" charset="-128"/>
            </a:endParaRPr>
          </a:p>
          <a:p>
            <a:pPr algn="l">
              <a:lnSpc>
                <a:spcPts val="600"/>
              </a:lnSpc>
            </a:pPr>
            <a:endParaRPr lang="en-US" altLang="ja-JP" sz="1400" dirty="0">
              <a:solidFill>
                <a:srgbClr val="00B0F0"/>
              </a:solidFill>
              <a:latin typeface="ＭＳ Ｐゴシック" panose="020B0600070205080204" pitchFamily="50" charset="-128"/>
            </a:endParaRPr>
          </a:p>
          <a:p>
            <a:pPr algn="l"/>
            <a:r>
              <a:rPr lang="ja-JP" altLang="en-US" sz="1400" dirty="0" smtClean="0">
                <a:solidFill>
                  <a:schemeClr val="bg1">
                    <a:lumMod val="65000"/>
                  </a:schemeClr>
                </a:solidFill>
                <a:latin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rPr>
              <a:t>実証</a:t>
            </a:r>
            <a:r>
              <a:rPr lang="ja-JP" altLang="en-US" sz="1400" b="1" dirty="0">
                <a:solidFill>
                  <a:schemeClr val="tx1"/>
                </a:solidFill>
                <a:latin typeface="ＭＳ Ｐゴシック" panose="020B0600070205080204" pitchFamily="50" charset="-128"/>
              </a:rPr>
              <a:t>実験のフィールド提供</a:t>
            </a:r>
          </a:p>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　社会的課題や行政</a:t>
            </a:r>
            <a:r>
              <a:rPr lang="ja-JP" altLang="en-US" sz="1400" dirty="0">
                <a:solidFill>
                  <a:schemeClr val="tx1"/>
                </a:solidFill>
                <a:latin typeface="ＭＳ Ｐ明朝" panose="02020600040205080304" pitchFamily="18" charset="-128"/>
                <a:ea typeface="ＭＳ Ｐ明朝" panose="02020600040205080304" pitchFamily="18" charset="-128"/>
              </a:rPr>
              <a:t>課題の</a:t>
            </a:r>
            <a:r>
              <a:rPr lang="ja-JP" altLang="en-US" sz="1400" dirty="0" smtClean="0">
                <a:solidFill>
                  <a:schemeClr val="tx1"/>
                </a:solidFill>
                <a:latin typeface="ＭＳ Ｐ明朝" panose="02020600040205080304" pitchFamily="18" charset="-128"/>
                <a:ea typeface="ＭＳ Ｐ明朝" panose="02020600040205080304" pitchFamily="18" charset="-128"/>
              </a:rPr>
              <a:t>解決、事業</a:t>
            </a:r>
            <a:r>
              <a:rPr lang="ja-JP" altLang="en-US" sz="1400" dirty="0">
                <a:solidFill>
                  <a:schemeClr val="tx1"/>
                </a:solidFill>
                <a:latin typeface="ＭＳ Ｐ明朝" panose="02020600040205080304" pitchFamily="18" charset="-128"/>
                <a:ea typeface="ＭＳ Ｐ明朝" panose="02020600040205080304" pitchFamily="18" charset="-128"/>
              </a:rPr>
              <a:t>機会の</a:t>
            </a:r>
            <a:r>
              <a:rPr lang="ja-JP" altLang="en-US" sz="1400" dirty="0" smtClean="0">
                <a:solidFill>
                  <a:schemeClr val="tx1"/>
                </a:solidFill>
                <a:latin typeface="ＭＳ Ｐ明朝" panose="02020600040205080304" pitchFamily="18" charset="-128"/>
                <a:ea typeface="ＭＳ Ｐ明朝" panose="02020600040205080304" pitchFamily="18" charset="-128"/>
              </a:rPr>
              <a:t>創出のための実証実験</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のフィールドを提供します。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endParaRPr lang="ja-JP" altLang="ja-JP" sz="1400" dirty="0"/>
          </a:p>
        </p:txBody>
      </p:sp>
      <p:cxnSp>
        <p:nvCxnSpPr>
          <p:cNvPr id="25" name="直線矢印コネクタ 24"/>
          <p:cNvCxnSpPr/>
          <p:nvPr/>
        </p:nvCxnSpPr>
        <p:spPr>
          <a:xfrm>
            <a:off x="7002390" y="2952378"/>
            <a:ext cx="34919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746"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CA9DF0E7-62FF-4CE6-BB3A-3E6A7DDEB1A2}" type="slidenum">
              <a:rPr lang="en-US" altLang="ja-JP" sz="1700" smtClean="0"/>
              <a:pPr algn="r"/>
              <a:t>27</a:t>
            </a:fld>
            <a:endParaRPr lang="en-US" altLang="ja-JP" sz="1700" dirty="0" smtClean="0"/>
          </a:p>
        </p:txBody>
      </p:sp>
      <p:sp>
        <p:nvSpPr>
          <p:cNvPr id="11" name="角丸四角形 30"/>
          <p:cNvSpPr>
            <a:spLocks noChangeArrowheads="1"/>
          </p:cNvSpPr>
          <p:nvPr/>
        </p:nvSpPr>
        <p:spPr bwMode="auto">
          <a:xfrm>
            <a:off x="430207" y="3892692"/>
            <a:ext cx="9037606" cy="409575"/>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（３）広報活動</a:t>
            </a: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（コミュニケーション）</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31752" name="正方形/長方形 6"/>
          <p:cNvSpPr>
            <a:spLocks noChangeArrowheads="1"/>
          </p:cNvSpPr>
          <p:nvPr/>
        </p:nvSpPr>
        <p:spPr bwMode="auto">
          <a:xfrm>
            <a:off x="413484" y="4317725"/>
            <a:ext cx="535488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様々なステークホルダーとの双方向のコミュニケーションを通じて、</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コーポレートブランド価値のさらなる向上をめざします。</a:t>
            </a:r>
            <a:endParaRPr kumimoji="1" lang="ja-JP" altLang="en-US" sz="1400" dirty="0">
              <a:solidFill>
                <a:schemeClr val="tx1"/>
              </a:solidFill>
              <a:latin typeface="ＭＳ Ｐゴシック" panose="020B0600070205080204" pitchFamily="50" charset="-128"/>
            </a:endParaRPr>
          </a:p>
        </p:txBody>
      </p:sp>
      <p:sp>
        <p:nvSpPr>
          <p:cNvPr id="9" name="Rectangle 4"/>
          <p:cNvSpPr txBox="1">
            <a:spLocks noChangeArrowheads="1"/>
          </p:cNvSpPr>
          <p:nvPr/>
        </p:nvSpPr>
        <p:spPr bwMode="auto">
          <a:xfrm>
            <a:off x="1" y="33338"/>
            <a:ext cx="266404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solidFill>
                  <a:schemeClr val="tx1"/>
                </a:solidFill>
                <a:latin typeface="メイリオ" panose="020B0604030504040204" pitchFamily="50" charset="-128"/>
                <a:ea typeface="メイリオ" panose="020B0604030504040204" pitchFamily="50" charset="-128"/>
              </a:rPr>
              <a:t>　３．</a:t>
            </a:r>
            <a:r>
              <a:rPr lang="en-US" altLang="ja-JP" sz="2200" kern="0" dirty="0" smtClean="0">
                <a:solidFill>
                  <a:schemeClr val="tx1"/>
                </a:solidFill>
                <a:latin typeface="メイリオ" panose="020B0604030504040204" pitchFamily="50" charset="-128"/>
                <a:ea typeface="メイリオ" panose="020B0604030504040204" pitchFamily="50" charset="-128"/>
              </a:rPr>
              <a:t>ESG</a:t>
            </a:r>
            <a:r>
              <a:rPr lang="ja-JP" altLang="en-US" sz="2200" kern="0" dirty="0" smtClean="0">
                <a:solidFill>
                  <a:schemeClr val="tx1"/>
                </a:solidFill>
                <a:latin typeface="メイリオ" panose="020B0604030504040204" pitchFamily="50" charset="-128"/>
                <a:ea typeface="メイリオ" panose="020B0604030504040204" pitchFamily="50" charset="-128"/>
              </a:rPr>
              <a:t>経営</a:t>
            </a:r>
            <a:endParaRPr kumimoji="0" lang="ja-JP" altLang="en-US" sz="2200" kern="0" dirty="0" smtClean="0">
              <a:solidFill>
                <a:schemeClr val="tx1"/>
              </a:solidFill>
              <a:latin typeface="メイリオ" panose="020B0604030504040204" pitchFamily="50" charset="-128"/>
              <a:ea typeface="メイリオ" panose="020B0604030504040204" pitchFamily="50" charset="-128"/>
            </a:endParaRPr>
          </a:p>
        </p:txBody>
      </p:sp>
      <p:sp>
        <p:nvSpPr>
          <p:cNvPr id="12" name="角丸四角形 30"/>
          <p:cNvSpPr>
            <a:spLocks noChangeArrowheads="1"/>
          </p:cNvSpPr>
          <p:nvPr/>
        </p:nvSpPr>
        <p:spPr bwMode="auto">
          <a:xfrm>
            <a:off x="430206" y="900633"/>
            <a:ext cx="9037607" cy="409575"/>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（２）連携事業の推進（パートナーシップ）</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0"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14" name="正方形/長方形 13"/>
          <p:cNvSpPr/>
          <p:nvPr/>
        </p:nvSpPr>
        <p:spPr>
          <a:xfrm>
            <a:off x="7151196" y="2050856"/>
            <a:ext cx="2303729" cy="1261240"/>
          </a:xfrm>
          <a:prstGeom prst="rect">
            <a:avLst/>
          </a:prstGeom>
          <a:no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884836" y="2452353"/>
            <a:ext cx="1116285" cy="653788"/>
          </a:xfrm>
          <a:prstGeom prst="roundRect">
            <a:avLst>
              <a:gd name="adj" fmla="val 153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a:solidFill>
                  <a:schemeClr val="tx1"/>
                </a:solidFill>
              </a:rPr>
              <a:t>パートナ</a:t>
            </a:r>
            <a:r>
              <a:rPr lang="ja-JP" altLang="en-US" sz="1400" b="1" dirty="0" smtClean="0">
                <a:solidFill>
                  <a:schemeClr val="tx1"/>
                </a:solidFill>
              </a:rPr>
              <a:t>ー</a:t>
            </a:r>
            <a:endParaRPr lang="ja-JP" altLang="en-US" sz="1400" b="1" dirty="0">
              <a:solidFill>
                <a:schemeClr val="tx1"/>
              </a:solidFill>
            </a:endParaRPr>
          </a:p>
        </p:txBody>
      </p:sp>
      <p:sp>
        <p:nvSpPr>
          <p:cNvPr id="18" name="角丸四角形 17"/>
          <p:cNvSpPr/>
          <p:nvPr/>
        </p:nvSpPr>
        <p:spPr>
          <a:xfrm>
            <a:off x="7385601" y="2467996"/>
            <a:ext cx="845212" cy="65378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連携</a:t>
            </a:r>
            <a:endParaRPr lang="en-US" altLang="ja-JP" sz="1400" b="1" dirty="0" smtClean="0">
              <a:solidFill>
                <a:schemeClr val="tx1"/>
              </a:solidFill>
            </a:endParaRPr>
          </a:p>
          <a:p>
            <a:pPr algn="ctr"/>
            <a:r>
              <a:rPr lang="ja-JP" altLang="en-US" sz="1400" b="1" dirty="0" smtClean="0">
                <a:solidFill>
                  <a:schemeClr val="tx1"/>
                </a:solidFill>
              </a:rPr>
              <a:t>デスク</a:t>
            </a:r>
            <a:endParaRPr lang="ja-JP" altLang="en-US" sz="1400" b="1" dirty="0">
              <a:solidFill>
                <a:schemeClr val="tx1"/>
              </a:solidFill>
            </a:endParaRPr>
          </a:p>
        </p:txBody>
      </p:sp>
      <p:sp>
        <p:nvSpPr>
          <p:cNvPr id="19" name="角丸四角形 18"/>
          <p:cNvSpPr/>
          <p:nvPr/>
        </p:nvSpPr>
        <p:spPr>
          <a:xfrm>
            <a:off x="7913139" y="1974592"/>
            <a:ext cx="896411" cy="3601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400" b="1" dirty="0">
                <a:solidFill>
                  <a:schemeClr val="tx1"/>
                </a:solidFill>
              </a:rPr>
              <a:t>公社</a:t>
            </a:r>
          </a:p>
        </p:txBody>
      </p:sp>
      <p:sp>
        <p:nvSpPr>
          <p:cNvPr id="20" name="角丸四角形 19"/>
          <p:cNvSpPr/>
          <p:nvPr/>
        </p:nvSpPr>
        <p:spPr>
          <a:xfrm>
            <a:off x="6683624" y="2198445"/>
            <a:ext cx="1004714" cy="366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dirty="0" smtClean="0">
                <a:solidFill>
                  <a:schemeClr val="tx1"/>
                </a:solidFill>
              </a:rPr>
              <a:t>相談・提案</a:t>
            </a:r>
            <a:endParaRPr lang="ja-JP" altLang="en-US" sz="1200" dirty="0">
              <a:solidFill>
                <a:schemeClr val="tx1"/>
              </a:solidFill>
            </a:endParaRPr>
          </a:p>
        </p:txBody>
      </p:sp>
      <p:cxnSp>
        <p:nvCxnSpPr>
          <p:cNvPr id="21" name="直線矢印コネクタ 20"/>
          <p:cNvCxnSpPr/>
          <p:nvPr/>
        </p:nvCxnSpPr>
        <p:spPr>
          <a:xfrm flipH="1">
            <a:off x="6974090" y="2564608"/>
            <a:ext cx="35421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8530891" y="2455806"/>
            <a:ext cx="838780" cy="66597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担当</a:t>
            </a:r>
            <a:endParaRPr lang="en-US" altLang="ja-JP" sz="1400" b="1" dirty="0" smtClean="0">
              <a:solidFill>
                <a:schemeClr val="tx1"/>
              </a:solidFill>
            </a:endParaRPr>
          </a:p>
          <a:p>
            <a:pPr algn="ctr"/>
            <a:r>
              <a:rPr lang="ja-JP" altLang="en-US" sz="1400" b="1" dirty="0" smtClean="0">
                <a:solidFill>
                  <a:schemeClr val="tx1"/>
                </a:solidFill>
              </a:rPr>
              <a:t>部署</a:t>
            </a:r>
            <a:endParaRPr lang="ja-JP" altLang="en-US" sz="1400" b="1" dirty="0">
              <a:solidFill>
                <a:schemeClr val="tx1"/>
              </a:solidFill>
            </a:endParaRPr>
          </a:p>
        </p:txBody>
      </p:sp>
      <p:sp>
        <p:nvSpPr>
          <p:cNvPr id="23" name="角丸四角形 22"/>
          <p:cNvSpPr/>
          <p:nvPr/>
        </p:nvSpPr>
        <p:spPr>
          <a:xfrm>
            <a:off x="6868008" y="2890628"/>
            <a:ext cx="645705" cy="422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dirty="0" smtClean="0">
                <a:solidFill>
                  <a:schemeClr val="tx1"/>
                </a:solidFill>
              </a:rPr>
              <a:t>回 答</a:t>
            </a:r>
            <a:endParaRPr lang="ja-JP" altLang="en-US" sz="1200" dirty="0">
              <a:solidFill>
                <a:schemeClr val="tx1"/>
              </a:solidFill>
            </a:endParaRPr>
          </a:p>
        </p:txBody>
      </p:sp>
      <p:sp>
        <p:nvSpPr>
          <p:cNvPr id="24" name="角丸四角形 23"/>
          <p:cNvSpPr/>
          <p:nvPr/>
        </p:nvSpPr>
        <p:spPr>
          <a:xfrm>
            <a:off x="7876462" y="2404130"/>
            <a:ext cx="1004714" cy="3793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dirty="0">
                <a:solidFill>
                  <a:schemeClr val="tx1"/>
                </a:solidFill>
              </a:rPr>
              <a:t>調整</a:t>
            </a:r>
            <a:endParaRPr lang="en-US" altLang="ja-JP" sz="1200" dirty="0" smtClean="0">
              <a:solidFill>
                <a:schemeClr val="tx1"/>
              </a:solidFill>
            </a:endParaRPr>
          </a:p>
        </p:txBody>
      </p:sp>
      <p:cxnSp>
        <p:nvCxnSpPr>
          <p:cNvPr id="29" name="直線矢印コネクタ 28"/>
          <p:cNvCxnSpPr>
            <a:stCxn id="18" idx="3"/>
            <a:endCxn id="22" idx="1"/>
          </p:cNvCxnSpPr>
          <p:nvPr/>
        </p:nvCxnSpPr>
        <p:spPr>
          <a:xfrm flipV="1">
            <a:off x="8230813" y="2788795"/>
            <a:ext cx="300078" cy="609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906048" y="4737664"/>
            <a:ext cx="3670767" cy="2128274"/>
          </a:xfrm>
          <a:prstGeom prst="rect">
            <a:avLst/>
          </a:prstGeom>
          <a:solidFill>
            <a:srgbClr val="FFF2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598500" y="5597000"/>
            <a:ext cx="1109628" cy="54993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地域</a:t>
            </a:r>
            <a:endParaRPr lang="en-US" altLang="ja-JP" sz="1400" b="1" dirty="0" smtClean="0">
              <a:solidFill>
                <a:schemeClr val="tx1"/>
              </a:solidFill>
            </a:endParaRPr>
          </a:p>
          <a:p>
            <a:pPr algn="ctr"/>
            <a:r>
              <a:rPr lang="ja-JP" altLang="en-US" sz="1400" b="1" dirty="0" smtClean="0">
                <a:solidFill>
                  <a:schemeClr val="tx1"/>
                </a:solidFill>
              </a:rPr>
              <a:t>まちづくり</a:t>
            </a:r>
            <a:endParaRPr lang="ja-JP" altLang="en-US" sz="1400" b="1" dirty="0">
              <a:solidFill>
                <a:schemeClr val="tx1"/>
              </a:solidFill>
            </a:endParaRPr>
          </a:p>
        </p:txBody>
      </p:sp>
      <p:sp>
        <p:nvSpPr>
          <p:cNvPr id="30" name="角丸四角形 29"/>
          <p:cNvSpPr/>
          <p:nvPr/>
        </p:nvSpPr>
        <p:spPr>
          <a:xfrm>
            <a:off x="5976399" y="5600411"/>
            <a:ext cx="753415" cy="540563"/>
          </a:xfrm>
          <a:prstGeom prst="roundRect">
            <a:avLst>
              <a:gd name="adj" fmla="val 153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賃貸</a:t>
            </a:r>
            <a:endParaRPr lang="en-US" altLang="ja-JP" sz="1400" b="1" dirty="0" smtClean="0">
              <a:solidFill>
                <a:schemeClr val="tx1"/>
              </a:solidFill>
            </a:endParaRPr>
          </a:p>
          <a:p>
            <a:pPr algn="ctr"/>
            <a:r>
              <a:rPr lang="ja-JP" altLang="en-US" sz="1400" b="1" dirty="0" smtClean="0">
                <a:solidFill>
                  <a:schemeClr val="tx1"/>
                </a:solidFill>
              </a:rPr>
              <a:t>住宅</a:t>
            </a:r>
            <a:endParaRPr lang="ja-JP" altLang="en-US" sz="1400" b="1" dirty="0">
              <a:solidFill>
                <a:schemeClr val="tx1"/>
              </a:solidFill>
            </a:endParaRPr>
          </a:p>
        </p:txBody>
      </p:sp>
      <p:sp>
        <p:nvSpPr>
          <p:cNvPr id="31" name="角丸四角形 30"/>
          <p:cNvSpPr/>
          <p:nvPr/>
        </p:nvSpPr>
        <p:spPr>
          <a:xfrm>
            <a:off x="6828838" y="5600411"/>
            <a:ext cx="679245" cy="53757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企業</a:t>
            </a:r>
            <a:endParaRPr lang="en-US" altLang="ja-JP" sz="1400" b="1" dirty="0" smtClean="0">
              <a:solidFill>
                <a:schemeClr val="tx1"/>
              </a:solidFill>
            </a:endParaRPr>
          </a:p>
          <a:p>
            <a:pPr algn="ctr"/>
            <a:r>
              <a:rPr lang="ja-JP" altLang="en-US" sz="1400" b="1" dirty="0" smtClean="0">
                <a:solidFill>
                  <a:schemeClr val="tx1"/>
                </a:solidFill>
              </a:rPr>
              <a:t>情報</a:t>
            </a:r>
            <a:endParaRPr lang="ja-JP" altLang="en-US" sz="1400" b="1" dirty="0">
              <a:solidFill>
                <a:schemeClr val="tx1"/>
              </a:solidFill>
            </a:endParaRPr>
          </a:p>
        </p:txBody>
      </p:sp>
      <p:sp>
        <p:nvSpPr>
          <p:cNvPr id="32" name="正方形/長方形 6"/>
          <p:cNvSpPr>
            <a:spLocks noChangeArrowheads="1"/>
          </p:cNvSpPr>
          <p:nvPr/>
        </p:nvSpPr>
        <p:spPr bwMode="auto">
          <a:xfrm>
            <a:off x="431715" y="4910264"/>
            <a:ext cx="5475843" cy="21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b="1" dirty="0" smtClean="0">
                <a:solidFill>
                  <a:schemeClr val="bg1">
                    <a:lumMod val="65000"/>
                  </a:schemeClr>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公社賃貸住宅</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『SMALIO』</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の認知度</a:t>
            </a:r>
            <a:r>
              <a:rPr kumimoji="1" lang="ja-JP" altLang="en-US" sz="1400" dirty="0">
                <a:solidFill>
                  <a:schemeClr val="tx1"/>
                </a:solidFill>
                <a:latin typeface="ＭＳ Ｐ明朝" panose="02020600040205080304" pitchFamily="18" charset="-128"/>
                <a:ea typeface="ＭＳ Ｐ明朝" panose="02020600040205080304" pitchFamily="18" charset="-128"/>
              </a:rPr>
              <a:t>向上、広報誌「すまいる</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」（顧客満足度向上）</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b="1" dirty="0" smtClean="0">
                <a:solidFill>
                  <a:schemeClr val="bg1">
                    <a:lumMod val="65000"/>
                  </a:schemeClr>
                </a:solidFill>
                <a:latin typeface="ＭＳ Ｐゴシック" panose="020B0600070205080204" pitchFamily="50" charset="-128"/>
              </a:rPr>
              <a:t>●</a:t>
            </a:r>
            <a:r>
              <a:rPr kumimoji="1" lang="ja-JP" altLang="en-US" sz="1400" b="1" dirty="0" smtClean="0">
                <a:solidFill>
                  <a:schemeClr val="tx1"/>
                </a:solidFill>
                <a:latin typeface="ＭＳ Ｐゴシック" panose="020B0600070205080204" pitchFamily="50" charset="-128"/>
              </a:rPr>
              <a:t> 企業情報</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ブランド構築、メディアリレーションズ、リクルート（採用）活動</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chemeClr val="accent1"/>
              </a:buClr>
            </a:pPr>
            <a:r>
              <a:rPr kumimoji="1" lang="ja-JP" altLang="en-US" sz="1400" b="1" dirty="0" smtClean="0">
                <a:solidFill>
                  <a:schemeClr val="bg1">
                    <a:lumMod val="65000"/>
                  </a:schemeClr>
                </a:solidFill>
                <a:latin typeface="ＭＳ Ｐゴシック" panose="020B0600070205080204" pitchFamily="50" charset="-128"/>
              </a:rPr>
              <a:t>●</a:t>
            </a:r>
            <a:r>
              <a:rPr kumimoji="1" lang="ja-JP" altLang="en-US" sz="1400" b="1" dirty="0" smtClean="0">
                <a:solidFill>
                  <a:schemeClr val="tx1"/>
                </a:solidFill>
                <a:latin typeface="ＭＳ Ｐゴシック" panose="020B0600070205080204" pitchFamily="50" charset="-128"/>
              </a:rPr>
              <a:t> 地域まちづくり</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chemeClr val="accent1"/>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行政との連携・地域コミュニティ活性化、ニュータウン再生の取組発信</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chemeClr val="accent1"/>
              </a:buClr>
            </a:pPr>
            <a:r>
              <a:rPr kumimoji="1" lang="ja-JP" altLang="en-US" sz="1400" b="1" dirty="0" smtClean="0">
                <a:solidFill>
                  <a:schemeClr val="bg1">
                    <a:lumMod val="65000"/>
                  </a:schemeClr>
                </a:solidFill>
                <a:latin typeface="ＭＳ Ｐゴシック" panose="020B0600070205080204" pitchFamily="50" charset="-128"/>
              </a:rPr>
              <a:t>● </a:t>
            </a:r>
            <a:r>
              <a:rPr kumimoji="1" lang="ja-JP" altLang="en-US" sz="1400" b="1" dirty="0" smtClean="0">
                <a:solidFill>
                  <a:schemeClr val="tx1"/>
                </a:solidFill>
                <a:latin typeface="ＭＳ Ｐゴシック" panose="020B0600070205080204" pitchFamily="50" charset="-128"/>
              </a:rPr>
              <a:t>社内広報</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chemeClr val="accent1"/>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社内報「窓」、職員エンゲージメントの向上</a:t>
            </a:r>
            <a:endParaRPr kumimoji="1" lang="ja-JP" altLang="en-US" sz="1400" dirty="0">
              <a:solidFill>
                <a:schemeClr val="tx1"/>
              </a:solidFill>
              <a:latin typeface="ＭＳ Ｐ明朝" panose="02020600040205080304" pitchFamily="18" charset="-128"/>
              <a:ea typeface="ＭＳ Ｐ明朝" panose="02020600040205080304" pitchFamily="18" charset="-128"/>
            </a:endParaRPr>
          </a:p>
        </p:txBody>
      </p:sp>
      <p:sp>
        <p:nvSpPr>
          <p:cNvPr id="33" name="角丸四角形 32"/>
          <p:cNvSpPr/>
          <p:nvPr/>
        </p:nvSpPr>
        <p:spPr>
          <a:xfrm>
            <a:off x="8798545" y="5588540"/>
            <a:ext cx="682156" cy="540563"/>
          </a:xfrm>
          <a:prstGeom prst="roundRect">
            <a:avLst>
              <a:gd name="adj" fmla="val 153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社内</a:t>
            </a:r>
            <a:endParaRPr lang="en-US" altLang="ja-JP" sz="1400" b="1" dirty="0" smtClean="0">
              <a:solidFill>
                <a:schemeClr val="tx1"/>
              </a:solidFill>
            </a:endParaRPr>
          </a:p>
          <a:p>
            <a:pPr algn="ctr"/>
            <a:r>
              <a:rPr lang="ja-JP" altLang="en-US" sz="1400" b="1" dirty="0" smtClean="0">
                <a:solidFill>
                  <a:schemeClr val="tx1"/>
                </a:solidFill>
              </a:rPr>
              <a:t>広報</a:t>
            </a:r>
            <a:endParaRPr lang="ja-JP" altLang="en-US" sz="1400" b="1" dirty="0">
              <a:solidFill>
                <a:schemeClr val="tx1"/>
              </a:solidFill>
            </a:endParaRPr>
          </a:p>
        </p:txBody>
      </p:sp>
      <p:sp>
        <p:nvSpPr>
          <p:cNvPr id="34" name="角丸四角形 33"/>
          <p:cNvSpPr/>
          <p:nvPr/>
        </p:nvSpPr>
        <p:spPr>
          <a:xfrm>
            <a:off x="6250147" y="4898263"/>
            <a:ext cx="2982570" cy="362491"/>
          </a:xfrm>
          <a:prstGeom prst="roundRect">
            <a:avLst>
              <a:gd name="adj" fmla="val 153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コーポレートブランド価値の向上</a:t>
            </a:r>
            <a:endParaRPr lang="ja-JP" altLang="en-US" sz="1400" b="1" dirty="0">
              <a:solidFill>
                <a:schemeClr val="tx1"/>
              </a:solidFill>
            </a:endParaRPr>
          </a:p>
        </p:txBody>
      </p:sp>
      <p:cxnSp>
        <p:nvCxnSpPr>
          <p:cNvPr id="3" name="直線コネクタ 2"/>
          <p:cNvCxnSpPr/>
          <p:nvPr/>
        </p:nvCxnSpPr>
        <p:spPr>
          <a:xfrm flipV="1">
            <a:off x="7614568" y="5254642"/>
            <a:ext cx="0" cy="194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30" idx="0"/>
          </p:cNvCxnSpPr>
          <p:nvPr/>
        </p:nvCxnSpPr>
        <p:spPr>
          <a:xfrm rot="5400000" flipH="1" flipV="1">
            <a:off x="6977452" y="4815110"/>
            <a:ext cx="160957" cy="1409647"/>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33" idx="0"/>
          </p:cNvCxnSpPr>
          <p:nvPr/>
        </p:nvCxnSpPr>
        <p:spPr>
          <a:xfrm rot="16200000" flipV="1">
            <a:off x="8317093" y="4766010"/>
            <a:ext cx="149086" cy="1495974"/>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36" name="二等辺三角形 35"/>
          <p:cNvSpPr/>
          <p:nvPr/>
        </p:nvSpPr>
        <p:spPr>
          <a:xfrm>
            <a:off x="6841840" y="6183790"/>
            <a:ext cx="1799181" cy="160696"/>
          </a:xfrm>
          <a:prstGeom prst="triangl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6250147" y="6437833"/>
            <a:ext cx="2982570" cy="341715"/>
          </a:xfrm>
          <a:prstGeom prst="roundRect">
            <a:avLst>
              <a:gd name="adj" fmla="val 153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smtClean="0">
                <a:solidFill>
                  <a:schemeClr val="tx1"/>
                </a:solidFill>
              </a:rPr>
              <a:t>広報活動（企業活動）</a:t>
            </a:r>
            <a:endParaRPr lang="ja-JP" altLang="en-US" sz="1400" b="1" dirty="0">
              <a:solidFill>
                <a:schemeClr val="tx1"/>
              </a:solidFill>
            </a:endParaRPr>
          </a:p>
        </p:txBody>
      </p:sp>
      <p:cxnSp>
        <p:nvCxnSpPr>
          <p:cNvPr id="39" name="直線コネクタ 38"/>
          <p:cNvCxnSpPr>
            <a:stCxn id="31" idx="0"/>
          </p:cNvCxnSpPr>
          <p:nvPr/>
        </p:nvCxnSpPr>
        <p:spPr>
          <a:xfrm flipH="1" flipV="1">
            <a:off x="7167204" y="5432087"/>
            <a:ext cx="1257" cy="168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28" idx="0"/>
          </p:cNvCxnSpPr>
          <p:nvPr/>
        </p:nvCxnSpPr>
        <p:spPr>
          <a:xfrm flipV="1">
            <a:off x="8153314" y="5429264"/>
            <a:ext cx="0" cy="167736"/>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40" name="表 39"/>
          <p:cNvGraphicFramePr>
            <a:graphicFrameLocks noGrp="1"/>
          </p:cNvGraphicFramePr>
          <p:nvPr>
            <p:extLst>
              <p:ext uri="{D42A27DB-BD31-4B8C-83A1-F6EECF244321}">
                <p14:modId xmlns:p14="http://schemas.microsoft.com/office/powerpoint/2010/main" val="4220424298"/>
              </p:ext>
            </p:extLst>
          </p:nvPr>
        </p:nvGraphicFramePr>
        <p:xfrm>
          <a:off x="7002390" y="992509"/>
          <a:ext cx="2372121" cy="541968"/>
        </p:xfrm>
        <a:graphic>
          <a:graphicData uri="http://schemas.openxmlformats.org/drawingml/2006/table">
            <a:tbl>
              <a:tblPr firstRow="1" bandRow="1">
                <a:tableStyleId>{00A15C55-8517-42AA-B614-E9B94910E393}</a:tableStyleId>
              </a:tblPr>
              <a:tblGrid>
                <a:gridCol w="2372121">
                  <a:extLst>
                    <a:ext uri="{9D8B030D-6E8A-4147-A177-3AD203B41FA5}">
                      <a16:colId xmlns:a16="http://schemas.microsoft.com/office/drawing/2014/main" val="609703379"/>
                    </a:ext>
                  </a:extLst>
                </a:gridCol>
              </a:tblGrid>
              <a:tr h="232580">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連携事業の新規取組</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82888">
                <a:tc>
                  <a:txBody>
                    <a:bodyPr/>
                    <a:lstStyle/>
                    <a:p>
                      <a:pPr algn="ctr"/>
                      <a:r>
                        <a:rPr kumimoji="1" lang="en-US" altLang="ja-JP" sz="1100" dirty="0" smtClean="0"/>
                        <a:t>30</a:t>
                      </a:r>
                      <a:r>
                        <a:rPr kumimoji="1" lang="ja-JP" altLang="en-US" sz="1100" dirty="0" smtClean="0"/>
                        <a:t>件（</a:t>
                      </a:r>
                      <a:r>
                        <a:rPr kumimoji="1" lang="en-US" altLang="ja-JP" sz="1100" dirty="0" smtClean="0"/>
                        <a:t>R13</a:t>
                      </a:r>
                      <a:r>
                        <a:rPr kumimoji="1" lang="ja-JP" altLang="en-US" sz="1100" dirty="0" smtClean="0"/>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4259995211"/>
              </p:ext>
            </p:extLst>
          </p:nvPr>
        </p:nvGraphicFramePr>
        <p:xfrm>
          <a:off x="7002390" y="3971636"/>
          <a:ext cx="2372121" cy="518337"/>
        </p:xfrm>
        <a:graphic>
          <a:graphicData uri="http://schemas.openxmlformats.org/drawingml/2006/table">
            <a:tbl>
              <a:tblPr firstRow="1" bandRow="1">
                <a:tableStyleId>{00A15C55-8517-42AA-B614-E9B94910E393}</a:tableStyleId>
              </a:tblPr>
              <a:tblGrid>
                <a:gridCol w="2372121">
                  <a:extLst>
                    <a:ext uri="{9D8B030D-6E8A-4147-A177-3AD203B41FA5}">
                      <a16:colId xmlns:a16="http://schemas.microsoft.com/office/drawing/2014/main" val="609703379"/>
                    </a:ext>
                  </a:extLst>
                </a:gridCol>
              </a:tblGrid>
              <a:tr h="224754">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企業認知度</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59257">
                <a:tc>
                  <a:txBody>
                    <a:bodyPr/>
                    <a:lstStyle/>
                    <a:p>
                      <a:pPr algn="ctr"/>
                      <a:r>
                        <a:rPr kumimoji="1" lang="en-US" altLang="ja-JP" sz="1100" dirty="0" smtClean="0"/>
                        <a:t>50%</a:t>
                      </a:r>
                      <a:r>
                        <a:rPr kumimoji="1" lang="ja-JP" altLang="en-US" sz="1100" dirty="0" smtClean="0"/>
                        <a:t>以上（</a:t>
                      </a:r>
                      <a:r>
                        <a:rPr kumimoji="1" lang="en-US" altLang="ja-JP" sz="1100" dirty="0" smtClean="0"/>
                        <a:t>R13</a:t>
                      </a:r>
                      <a:r>
                        <a:rPr kumimoji="1" lang="ja-JP" altLang="en-US" sz="1100" dirty="0" smtClean="0"/>
                        <a:t>年度末）</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6"/>
          <p:cNvSpPr>
            <a:spLocks noChangeArrowheads="1"/>
          </p:cNvSpPr>
          <p:nvPr/>
        </p:nvSpPr>
        <p:spPr bwMode="auto">
          <a:xfrm>
            <a:off x="584653" y="2249783"/>
            <a:ext cx="8879167"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0000"/>
              </a:lnSpc>
              <a:spcBef>
                <a:spcPct val="15000"/>
              </a:spcBef>
              <a:buClr>
                <a:srgbClr val="99CC00"/>
              </a:buClr>
            </a:pPr>
            <a:r>
              <a:rPr lang="ja-JP" altLang="en-US" sz="1400" b="1" dirty="0" smtClean="0">
                <a:solidFill>
                  <a:schemeClr val="bg1">
                    <a:lumMod val="65000"/>
                  </a:schemeClr>
                </a:solidFill>
              </a:rPr>
              <a:t>●</a:t>
            </a:r>
            <a:r>
              <a:rPr lang="ja-JP" altLang="en-US" sz="1400" b="1" dirty="0" smtClean="0">
                <a:solidFill>
                  <a:schemeClr val="tx1"/>
                </a:solidFill>
              </a:rPr>
              <a:t> 健康経営の推進</a:t>
            </a:r>
            <a:endParaRPr lang="en-US" altLang="ja-JP" sz="1400" b="1" dirty="0" smtClean="0">
              <a:solidFill>
                <a:schemeClr val="tx1"/>
              </a:solidFill>
            </a:endParaRPr>
          </a:p>
          <a:p>
            <a:pPr algn="l">
              <a:lnSpc>
                <a:spcPct val="100000"/>
              </a:lnSpc>
              <a:spcBef>
                <a:spcPct val="15000"/>
              </a:spcBef>
              <a:buClr>
                <a:srgbClr val="99CC00"/>
              </a:buClr>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健康経営優良法人認定に向けた</a:t>
            </a:r>
            <a:r>
              <a:rPr lang="ja-JP" altLang="en-US" sz="1400" dirty="0" smtClean="0">
                <a:solidFill>
                  <a:schemeClr val="tx1"/>
                </a:solidFill>
                <a:latin typeface="ＭＳ Ｐ明朝" panose="02020600040205080304" pitchFamily="18" charset="-128"/>
                <a:ea typeface="ＭＳ Ｐ明朝" panose="02020600040205080304" pitchFamily="18" charset="-128"/>
              </a:rPr>
              <a:t>取り組み</a:t>
            </a:r>
            <a:r>
              <a:rPr lang="ja-JP" altLang="en-US" sz="1400" dirty="0">
                <a:solidFill>
                  <a:schemeClr val="tx1"/>
                </a:solidFill>
                <a:latin typeface="ＭＳ Ｐ明朝" panose="02020600040205080304" pitchFamily="18" charset="-128"/>
                <a:ea typeface="ＭＳ Ｐ明朝" panose="02020600040205080304" pitchFamily="18" charset="-128"/>
              </a:rPr>
              <a:t>の継続</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・職員</a:t>
            </a:r>
            <a:r>
              <a:rPr lang="ja-JP" altLang="en-US" sz="1400" dirty="0">
                <a:solidFill>
                  <a:schemeClr val="tx1"/>
                </a:solidFill>
                <a:latin typeface="ＭＳ Ｐ明朝" panose="02020600040205080304" pitchFamily="18" charset="-128"/>
                <a:ea typeface="ＭＳ Ｐ明朝" panose="02020600040205080304" pitchFamily="18" charset="-128"/>
              </a:rPr>
              <a:t>意識調査「パルスサーベイ</a:t>
            </a:r>
            <a:r>
              <a:rPr lang="ja-JP" altLang="en-US" sz="1400" dirty="0" smtClean="0">
                <a:solidFill>
                  <a:schemeClr val="tx1"/>
                </a:solidFill>
                <a:latin typeface="ＭＳ Ｐ明朝" panose="02020600040205080304" pitchFamily="18" charset="-128"/>
                <a:ea typeface="ＭＳ Ｐ明朝" panose="02020600040205080304" pitchFamily="18" charset="-128"/>
              </a:rPr>
              <a:t>」の活用による各職場での健康管理の徹底</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・社内コミュニケーションの活性化による風</a:t>
            </a:r>
            <a:r>
              <a:rPr lang="ja-JP" altLang="en-US" sz="1400" dirty="0">
                <a:solidFill>
                  <a:schemeClr val="tx1"/>
                </a:solidFill>
                <a:latin typeface="ＭＳ Ｐ明朝" panose="02020600040205080304" pitchFamily="18" charset="-128"/>
                <a:ea typeface="ＭＳ Ｐ明朝" panose="02020600040205080304" pitchFamily="18" charset="-128"/>
              </a:rPr>
              <a:t>通しの</a:t>
            </a:r>
            <a:r>
              <a:rPr lang="ja-JP" altLang="en-US" sz="1400" dirty="0" smtClean="0">
                <a:solidFill>
                  <a:schemeClr val="tx1"/>
                </a:solidFill>
                <a:latin typeface="ＭＳ Ｐ明朝" panose="02020600040205080304" pitchFamily="18" charset="-128"/>
                <a:ea typeface="ＭＳ Ｐ明朝" panose="02020600040205080304" pitchFamily="18" charset="-128"/>
              </a:rPr>
              <a:t>良い職場環境づくりの推進</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ja-JP" altLang="en-US" sz="1400" b="1" dirty="0">
                <a:solidFill>
                  <a:schemeClr val="bg1">
                    <a:lumMod val="65000"/>
                  </a:schemeClr>
                </a:solidFill>
              </a:rPr>
              <a:t>●</a:t>
            </a:r>
            <a:r>
              <a:rPr lang="ja-JP" altLang="en-US" sz="1400" b="1" dirty="0">
                <a:solidFill>
                  <a:schemeClr val="tx1"/>
                </a:solidFill>
              </a:rPr>
              <a:t> </a:t>
            </a:r>
            <a:r>
              <a:rPr lang="ja-JP" altLang="en-US" sz="1400" b="1" dirty="0" smtClean="0">
                <a:solidFill>
                  <a:schemeClr val="tx1"/>
                </a:solidFill>
              </a:rPr>
              <a:t>ワーク・ライフ・マネジメントの推進</a:t>
            </a:r>
            <a:endParaRPr lang="en-US" altLang="ja-JP" sz="1400" b="1" dirty="0">
              <a:solidFill>
                <a:schemeClr val="tx1"/>
              </a:solidFill>
            </a:endParaRPr>
          </a:p>
          <a:p>
            <a:pPr algn="l">
              <a:lnSpc>
                <a:spcPct val="100000"/>
              </a:lnSpc>
              <a:spcBef>
                <a:spcPct val="15000"/>
              </a:spcBef>
              <a:buClr>
                <a:srgbClr val="99CC00"/>
              </a:buClr>
            </a:pPr>
            <a:r>
              <a:rPr lang="ja-JP" altLang="en-US"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・ライフステージに</a:t>
            </a:r>
            <a:r>
              <a:rPr lang="ja-JP" altLang="en-US" sz="1400" dirty="0">
                <a:solidFill>
                  <a:schemeClr val="tx1"/>
                </a:solidFill>
                <a:latin typeface="ＭＳ Ｐ明朝" panose="02020600040205080304" pitchFamily="18" charset="-128"/>
                <a:ea typeface="ＭＳ Ｐ明朝" panose="02020600040205080304" pitchFamily="18" charset="-128"/>
              </a:rPr>
              <a:t>応じて</a:t>
            </a:r>
            <a:r>
              <a:rPr lang="ja-JP" altLang="en-US" sz="1400" dirty="0" smtClean="0">
                <a:solidFill>
                  <a:schemeClr val="tx1"/>
                </a:solidFill>
                <a:latin typeface="ＭＳ Ｐ明朝" panose="02020600040205080304" pitchFamily="18" charset="-128"/>
                <a:ea typeface="ＭＳ Ｐ明朝" panose="02020600040205080304" pitchFamily="18" charset="-128"/>
              </a:rPr>
              <a:t>、職員自身が仕事と生活の双方の充実を積極的に</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en-US" altLang="ja-JP" sz="1400" dirty="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マネジメントし、相乗効果を発揮できる取り組みや制度の充実を推進</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ja-JP" altLang="en-US" sz="1400" b="1" dirty="0" smtClean="0">
                <a:solidFill>
                  <a:schemeClr val="bg1">
                    <a:lumMod val="65000"/>
                  </a:schemeClr>
                </a:solidFill>
              </a:rPr>
              <a:t>●</a:t>
            </a:r>
            <a:r>
              <a:rPr lang="ja-JP" altLang="en-US" sz="1400" b="1" dirty="0" smtClean="0">
                <a:solidFill>
                  <a:schemeClr val="tx1"/>
                </a:solidFill>
              </a:rPr>
              <a:t> 多様な人材が活躍できる職場環境の</a:t>
            </a:r>
            <a:r>
              <a:rPr lang="ja-JP" altLang="en-US" sz="1400" b="1" dirty="0">
                <a:solidFill>
                  <a:schemeClr val="tx1"/>
                </a:solidFill>
              </a:rPr>
              <a:t>整備</a:t>
            </a:r>
            <a:endParaRPr lang="en-US" altLang="ja-JP" sz="1400" b="1" dirty="0" smtClean="0">
              <a:solidFill>
                <a:schemeClr val="tx1"/>
              </a:solidFill>
            </a:endParaRPr>
          </a:p>
          <a:p>
            <a:pPr algn="l">
              <a:lnSpc>
                <a:spcPct val="100000"/>
              </a:lnSpc>
              <a:spcBef>
                <a:spcPct val="15000"/>
              </a:spcBef>
              <a:buClr>
                <a:srgbClr val="99CC00"/>
              </a:buClr>
            </a:pPr>
            <a:r>
              <a:rPr lang="ja-JP" altLang="en-US" sz="1400" b="1" dirty="0">
                <a:solidFill>
                  <a:schemeClr val="tx1"/>
                </a:solidFill>
              </a:rPr>
              <a:t>　</a:t>
            </a:r>
            <a:r>
              <a:rPr lang="ja-JP" altLang="en-US" sz="1400" b="1" dirty="0" smtClean="0">
                <a:solidFill>
                  <a:schemeClr val="tx1"/>
                </a:solidFill>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・性別、年齢、国籍、障がいの有無等に関わらず、多様な人材を受け入れ、その能力や個性を最大限発揮できる</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　　職場環境の整備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ja-JP" altLang="en-US" sz="1400" dirty="0">
                <a:solidFill>
                  <a:schemeClr val="tx1"/>
                </a:solidFill>
                <a:latin typeface="ＭＳ Ｐ明朝" panose="02020600040205080304" pitchFamily="18" charset="-128"/>
                <a:ea typeface="ＭＳ Ｐ明朝" panose="02020600040205080304" pitchFamily="18" charset="-128"/>
              </a:rPr>
              <a:t>　　 ・女性職員が長期的に活躍し、躊躇なくキャリアアップに挑戦できる雇用環境を整備</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en-US" altLang="ja-JP" sz="1400" dirty="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 ・研修制度の充実や継続的な意識改革を促し、女性管理職の増加を</a:t>
            </a:r>
            <a:r>
              <a:rPr lang="ja-JP" altLang="en-US" sz="1400" dirty="0" smtClean="0">
                <a:solidFill>
                  <a:schemeClr val="tx1"/>
                </a:solidFill>
                <a:latin typeface="ＭＳ Ｐ明朝" panose="02020600040205080304" pitchFamily="18" charset="-128"/>
                <a:ea typeface="ＭＳ Ｐ明朝" panose="02020600040205080304" pitchFamily="18" charset="-128"/>
              </a:rPr>
              <a:t>推進</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0000"/>
              </a:lnSpc>
              <a:spcBef>
                <a:spcPct val="15000"/>
              </a:spcBef>
              <a:buClr>
                <a:srgbClr val="99CC00"/>
              </a:buClr>
            </a:pPr>
            <a:r>
              <a:rPr lang="en-US" altLang="ja-JP" sz="1400" dirty="0">
                <a:solidFill>
                  <a:schemeClr val="tx1"/>
                </a:solidFill>
                <a:latin typeface="ＭＳ Ｐ明朝" panose="02020600040205080304" pitchFamily="18" charset="-128"/>
                <a:ea typeface="ＭＳ Ｐ明朝" panose="02020600040205080304" pitchFamily="18" charset="-128"/>
              </a:rPr>
              <a:t> </a:t>
            </a:r>
            <a:r>
              <a:rPr lang="en-US" altLang="ja-JP" sz="1400" dirty="0" smtClean="0">
                <a:solidFill>
                  <a:schemeClr val="tx1"/>
                </a:solidFill>
                <a:latin typeface="ＭＳ Ｐ明朝" panose="02020600040205080304" pitchFamily="18" charset="-128"/>
                <a:ea typeface="ＭＳ Ｐ明朝" panose="02020600040205080304" pitchFamily="18" charset="-128"/>
              </a:rPr>
              <a:t>   </a:t>
            </a:r>
            <a:r>
              <a:rPr lang="ja-JP" altLang="en-US" sz="1400" dirty="0">
                <a:solidFill>
                  <a:schemeClr val="tx1"/>
                </a:solidFill>
                <a:latin typeface="ＭＳ Ｐ明朝" panose="02020600040205080304" pitchFamily="18" charset="-128"/>
                <a:ea typeface="ＭＳ Ｐ明朝" panose="02020600040205080304" pitchFamily="18" charset="-128"/>
              </a:rPr>
              <a:t> ・</a:t>
            </a:r>
            <a:r>
              <a:rPr lang="ja-JP" altLang="en-US" sz="1400" dirty="0" smtClean="0">
                <a:solidFill>
                  <a:schemeClr val="tx1"/>
                </a:solidFill>
                <a:latin typeface="ＭＳ Ｐ明朝" panose="02020600040205080304" pitchFamily="18" charset="-128"/>
                <a:ea typeface="ＭＳ Ｐ明朝" panose="02020600040205080304" pitchFamily="18" charset="-128"/>
              </a:rPr>
              <a:t>テレワークや勤務時間の柔軟化など多様</a:t>
            </a:r>
            <a:r>
              <a:rPr lang="ja-JP" altLang="en-US" sz="1400" dirty="0">
                <a:solidFill>
                  <a:schemeClr val="tx1"/>
                </a:solidFill>
                <a:latin typeface="ＭＳ Ｐ明朝" panose="02020600040205080304" pitchFamily="18" charset="-128"/>
                <a:ea typeface="ＭＳ Ｐ明朝" panose="02020600040205080304" pitchFamily="18" charset="-128"/>
              </a:rPr>
              <a:t>な</a:t>
            </a:r>
            <a:r>
              <a:rPr lang="ja-JP" altLang="en-US" sz="1400" dirty="0" smtClean="0">
                <a:solidFill>
                  <a:schemeClr val="tx1"/>
                </a:solidFill>
                <a:latin typeface="ＭＳ Ｐ明朝" panose="02020600040205080304" pitchFamily="18" charset="-128"/>
                <a:ea typeface="ＭＳ Ｐ明朝" panose="02020600040205080304" pitchFamily="18" charset="-128"/>
              </a:rPr>
              <a:t>働き方を実現する環境の整備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31746"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marR="0" lvl="0" indent="0" algn="r" defTabSz="914400" rtl="0" eaLnBrk="0" fontAlgn="ctr" latinLnBrk="0" hangingPunct="0">
              <a:lnSpc>
                <a:spcPct val="115000"/>
              </a:lnSpc>
              <a:spcBef>
                <a:spcPct val="0"/>
              </a:spcBef>
              <a:spcAft>
                <a:spcPct val="0"/>
              </a:spcAft>
              <a:buClrTx/>
              <a:buSzTx/>
              <a:buFontTx/>
              <a:buNone/>
              <a:tabLst/>
              <a:defRPr/>
            </a:pPr>
            <a:fld id="{CA9DF0E7-62FF-4CE6-BB3A-3E6A7DDEB1A2}" type="slidenum">
              <a:rPr kumimoji="0" lang="en-US" altLang="ja-JP" sz="17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0" fontAlgn="ctr" latinLnBrk="0" hangingPunct="0">
                <a:lnSpc>
                  <a:spcPct val="115000"/>
                </a:lnSpc>
                <a:spcBef>
                  <a:spcPct val="0"/>
                </a:spcBef>
                <a:spcAft>
                  <a:spcPct val="0"/>
                </a:spcAft>
                <a:buClrTx/>
                <a:buSzTx/>
                <a:buFontTx/>
                <a:buNone/>
                <a:tabLst/>
                <a:defRPr/>
              </a:pPr>
              <a:t>28</a:t>
            </a:fld>
            <a:endParaRPr kumimoji="0" lang="en-US" altLang="ja-JP" sz="1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sp>
        <p:nvSpPr>
          <p:cNvPr id="11" name="角丸四角形 30"/>
          <p:cNvSpPr>
            <a:spLocks noChangeArrowheads="1"/>
          </p:cNvSpPr>
          <p:nvPr/>
        </p:nvSpPr>
        <p:spPr bwMode="auto">
          <a:xfrm>
            <a:off x="431799" y="963166"/>
            <a:ext cx="8891449" cy="409575"/>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（４</a:t>
            </a:r>
            <a:r>
              <a:rPr lang="ja-JP" altLang="en-US" sz="1600" b="1" dirty="0" smtClean="0">
                <a:solidFill>
                  <a:prstClr val="black"/>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働き方改革</a:t>
            </a:r>
            <a:r>
              <a:rPr kumimoji="0" lang="ja-JP" altLang="en-US" sz="1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の推進</a:t>
            </a:r>
            <a:endParaRPr kumimoji="0" lang="ja-JP" altLang="en-US" sz="16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endParaRPr>
          </a:p>
        </p:txBody>
      </p:sp>
      <p:sp>
        <p:nvSpPr>
          <p:cNvPr id="9" name="Rectangle 4"/>
          <p:cNvSpPr txBox="1">
            <a:spLocks noChangeArrowheads="1"/>
          </p:cNvSpPr>
          <p:nvPr/>
        </p:nvSpPr>
        <p:spPr bwMode="auto">
          <a:xfrm>
            <a:off x="1" y="33338"/>
            <a:ext cx="266404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marL="0" marR="0" lvl="0" indent="0" algn="l" defTabSz="987425" rtl="0" eaLnBrk="1" fontAlgn="base" latinLnBrk="0" hangingPunct="1">
              <a:lnSpc>
                <a:spcPct val="100000"/>
              </a:lnSpc>
              <a:spcBef>
                <a:spcPct val="0"/>
              </a:spcBef>
              <a:spcAft>
                <a:spcPct val="0"/>
              </a:spcAft>
              <a:buClrTx/>
              <a:buSzTx/>
              <a:buFontTx/>
              <a:buNone/>
              <a:tabLst/>
              <a:defRPr/>
            </a:pPr>
            <a:r>
              <a:rPr kumimoji="1" lang="ja-JP" altLang="en-US" sz="22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　３．</a:t>
            </a:r>
            <a:r>
              <a:rPr kumimoji="1" lang="en-US" altLang="ja-JP" sz="22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ESG</a:t>
            </a:r>
            <a:r>
              <a:rPr kumimoji="1" lang="ja-JP" altLang="en-US" sz="22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経営</a:t>
            </a:r>
            <a:endParaRPr kumimoji="0" lang="ja-JP" altLang="en-US" sz="22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4"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503104" rtl="0" eaLnBrk="1" fontAlgn="auto" latinLnBrk="0" hangingPunct="1">
              <a:lnSpc>
                <a:spcPct val="90000"/>
              </a:lnSpc>
              <a:spcBef>
                <a:spcPct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自立</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した経営体の確立に向け</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j-cs"/>
              </a:rPr>
              <a:t>、さら</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なる経営基盤等の強化</a:t>
            </a:r>
          </a:p>
        </p:txBody>
      </p:sp>
      <p:sp>
        <p:nvSpPr>
          <p:cNvPr id="15" name="テキスト ボックス 2"/>
          <p:cNvSpPr txBox="1">
            <a:spLocks noChangeArrowheads="1"/>
          </p:cNvSpPr>
          <p:nvPr/>
        </p:nvSpPr>
        <p:spPr bwMode="auto">
          <a:xfrm>
            <a:off x="7170285" y="4160030"/>
            <a:ext cx="2159993"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05000"/>
              </a:lnSpc>
              <a:spcBef>
                <a:spcPct val="15000"/>
              </a:spcBef>
              <a:buClr>
                <a:srgbClr val="99CC00"/>
              </a:buClr>
            </a:pPr>
            <a:r>
              <a:rPr kumimoji="1" lang="ja-JP" altLang="en-US" dirty="0" smtClean="0">
                <a:solidFill>
                  <a:schemeClr val="tx1"/>
                </a:solidFill>
                <a:latin typeface="ＭＳ Ｐゴシック" panose="020B0600070205080204" pitchFamily="50" charset="-128"/>
              </a:rPr>
              <a:t>健康経営優良法人に認定</a:t>
            </a:r>
            <a:endParaRPr kumimoji="1" lang="en-US" altLang="ja-JP" dirty="0">
              <a:solidFill>
                <a:schemeClr val="tx1"/>
              </a:solidFill>
              <a:latin typeface="ＭＳ Ｐゴシック" panose="020B0600070205080204" pitchFamily="50" charset="-128"/>
            </a:endParaRPr>
          </a:p>
        </p:txBody>
      </p:sp>
      <p:sp>
        <p:nvSpPr>
          <p:cNvPr id="16" name="正方形/長方形 6"/>
          <p:cNvSpPr>
            <a:spLocks noChangeArrowheads="1"/>
          </p:cNvSpPr>
          <p:nvPr/>
        </p:nvSpPr>
        <p:spPr bwMode="auto">
          <a:xfrm>
            <a:off x="685814" y="1482708"/>
            <a:ext cx="8679457" cy="6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ts val="2000"/>
              </a:lnSpc>
              <a:spcBef>
                <a:spcPct val="15000"/>
              </a:spcBef>
              <a:buClr>
                <a:srgbClr val="99CC00"/>
              </a:buClr>
            </a:pPr>
            <a:r>
              <a:rPr lang="ja-JP" altLang="en-US" sz="1400" dirty="0" smtClean="0">
                <a:latin typeface="ＭＳ Ｐ明朝" panose="02020600040205080304" pitchFamily="18" charset="-128"/>
                <a:ea typeface="ＭＳ Ｐ明朝" panose="02020600040205080304" pitchFamily="18" charset="-128"/>
              </a:rPr>
              <a:t>　職員</a:t>
            </a:r>
            <a:r>
              <a:rPr lang="ja-JP" altLang="en-US" sz="1400" dirty="0">
                <a:latin typeface="ＭＳ Ｐ明朝" panose="02020600040205080304" pitchFamily="18" charset="-128"/>
                <a:ea typeface="ＭＳ Ｐ明朝" panose="02020600040205080304" pitchFamily="18" charset="-128"/>
              </a:rPr>
              <a:t>一人ひとりが心身ともに健康で、多様な人材が、その能力や個性を最大限発揮できる職場環境づくりを</a:t>
            </a:r>
          </a:p>
          <a:p>
            <a:pPr algn="just">
              <a:lnSpc>
                <a:spcPts val="2000"/>
              </a:lnSpc>
              <a:spcBef>
                <a:spcPct val="15000"/>
              </a:spcBef>
              <a:buClr>
                <a:srgbClr val="99CC00"/>
              </a:buClr>
            </a:pPr>
            <a:r>
              <a:rPr lang="ja-JP" altLang="en-US" sz="1400" dirty="0">
                <a:latin typeface="ＭＳ Ｐ明朝" panose="02020600040205080304" pitchFamily="18" charset="-128"/>
                <a:ea typeface="ＭＳ Ｐ明朝" panose="02020600040205080304" pitchFamily="18" charset="-128"/>
              </a:rPr>
              <a:t>推進します。</a:t>
            </a:r>
            <a:endParaRPr lang="en-US" altLang="ja-JP" sz="1400" dirty="0">
              <a:latin typeface="ＭＳ Ｐ明朝" panose="02020600040205080304" pitchFamily="18" charset="-128"/>
              <a:ea typeface="ＭＳ Ｐ明朝" panose="02020600040205080304" pitchFamily="18" charset="-128"/>
            </a:endParaRPr>
          </a:p>
        </p:txBody>
      </p:sp>
      <p:pic>
        <p:nvPicPr>
          <p:cNvPr id="2" name="図 1"/>
          <p:cNvPicPr>
            <a:picLocks noChangeAspect="1"/>
          </p:cNvPicPr>
          <p:nvPr/>
        </p:nvPicPr>
        <p:blipFill>
          <a:blip r:embed="rId2"/>
          <a:stretch>
            <a:fillRect/>
          </a:stretch>
        </p:blipFill>
        <p:spPr>
          <a:xfrm>
            <a:off x="7033678" y="2214856"/>
            <a:ext cx="2316681" cy="1853345"/>
          </a:xfrm>
          <a:prstGeom prst="rect">
            <a:avLst/>
          </a:prstGeom>
        </p:spPr>
      </p:pic>
    </p:spTree>
    <p:extLst>
      <p:ext uri="{BB962C8B-B14F-4D97-AF65-F5344CB8AC3E}">
        <p14:creationId xmlns:p14="http://schemas.microsoft.com/office/powerpoint/2010/main" val="190151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idx="4294967295"/>
          </p:nvPr>
        </p:nvSpPr>
        <p:spPr>
          <a:xfrm>
            <a:off x="0" y="100448"/>
            <a:ext cx="9718675" cy="735012"/>
          </a:xfrm>
        </p:spPr>
        <p:txBody>
          <a:bodyPr/>
          <a:lstStyle/>
          <a:p>
            <a:pPr eaLnBrk="1" hangingPunct="1"/>
            <a:r>
              <a:rPr lang="ja-JP" altLang="en-US" sz="2400" dirty="0" smtClean="0">
                <a:latin typeface="ＭＳ Ｐゴシック" pitchFamily="50" charset="-128"/>
                <a:ea typeface="ＭＳ Ｐゴシック" pitchFamily="50" charset="-128"/>
              </a:rPr>
              <a:t>　</a:t>
            </a:r>
            <a:r>
              <a:rPr lang="ja-JP" altLang="en-US" sz="2400" b="1" dirty="0" smtClean="0">
                <a:latin typeface="メイリオ" panose="020B0604030504040204" pitchFamily="50" charset="-128"/>
                <a:ea typeface="メイリオ" panose="020B0604030504040204" pitchFamily="50" charset="-128"/>
              </a:rPr>
              <a:t>はじめに</a:t>
            </a:r>
          </a:p>
        </p:txBody>
      </p:sp>
      <p:sp>
        <p:nvSpPr>
          <p:cNvPr id="7170" name="Rectangle 8"/>
          <p:cNvSpPr>
            <a:spLocks noGrp="1" noChangeArrowheads="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24D6AFFC-1F2B-4040-8BC8-570C3E13D247}" type="slidenum">
              <a:rPr lang="en-US" altLang="ja-JP" sz="1700" smtClean="0"/>
              <a:pPr algn="r"/>
              <a:t>2</a:t>
            </a:fld>
            <a:endParaRPr lang="en-US" altLang="ja-JP" sz="1700" dirty="0" smtClean="0"/>
          </a:p>
        </p:txBody>
      </p:sp>
      <p:sp>
        <p:nvSpPr>
          <p:cNvPr id="7171" name="Text Box 46"/>
          <p:cNvSpPr txBox="1">
            <a:spLocks noChangeArrowheads="1"/>
          </p:cNvSpPr>
          <p:nvPr/>
        </p:nvSpPr>
        <p:spPr bwMode="auto">
          <a:xfrm>
            <a:off x="402465" y="1012032"/>
            <a:ext cx="9217025" cy="576103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tabLst>
                <a:tab pos="3314700" algn="l"/>
              </a:tabLst>
              <a:defRPr sz="1000">
                <a:solidFill>
                  <a:srgbClr val="000000"/>
                </a:solidFill>
                <a:latin typeface="Arial" charset="0"/>
                <a:ea typeface="ＭＳ Ｐゴシック" pitchFamily="50" charset="-128"/>
              </a:defRPr>
            </a:lvl1pPr>
            <a:lvl2pPr marL="742950" indent="-285750">
              <a:tabLst>
                <a:tab pos="3314700" algn="l"/>
              </a:tabLst>
              <a:defRPr sz="1000">
                <a:solidFill>
                  <a:srgbClr val="000000"/>
                </a:solidFill>
                <a:latin typeface="Arial" charset="0"/>
                <a:ea typeface="ＭＳ Ｐゴシック" pitchFamily="50" charset="-128"/>
              </a:defRPr>
            </a:lvl2pPr>
            <a:lvl3pPr marL="1143000" indent="-228600">
              <a:tabLst>
                <a:tab pos="3314700" algn="l"/>
              </a:tabLst>
              <a:defRPr sz="1000">
                <a:solidFill>
                  <a:srgbClr val="000000"/>
                </a:solidFill>
                <a:latin typeface="Arial" charset="0"/>
                <a:ea typeface="ＭＳ Ｐゴシック" pitchFamily="50" charset="-128"/>
              </a:defRPr>
            </a:lvl3pPr>
            <a:lvl4pPr marL="1600200" indent="-228600">
              <a:tabLst>
                <a:tab pos="3314700" algn="l"/>
              </a:tabLst>
              <a:defRPr sz="1000">
                <a:solidFill>
                  <a:srgbClr val="000000"/>
                </a:solidFill>
                <a:latin typeface="Arial" charset="0"/>
                <a:ea typeface="ＭＳ Ｐゴシック" pitchFamily="50" charset="-128"/>
              </a:defRPr>
            </a:lvl4pPr>
            <a:lvl5pPr marL="2057400" indent="-228600">
              <a:tabLst>
                <a:tab pos="3314700" algn="l"/>
              </a:tabLst>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9pPr>
          </a:lstStyle>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大阪府</a:t>
            </a:r>
            <a:r>
              <a:rPr lang="ja-JP" altLang="en-US" sz="1300" dirty="0">
                <a:solidFill>
                  <a:schemeClr val="tx1"/>
                </a:solidFill>
                <a:latin typeface="メイリオ" panose="020B0604030504040204" pitchFamily="50" charset="-128"/>
                <a:ea typeface="メイリオ" panose="020B0604030504040204" pitchFamily="50" charset="-128"/>
              </a:rPr>
              <a:t>住宅供給公社は</a:t>
            </a:r>
            <a:r>
              <a:rPr lang="ja-JP" altLang="en-US" sz="1300" dirty="0" smtClean="0">
                <a:solidFill>
                  <a:schemeClr val="tx1"/>
                </a:solidFill>
                <a:latin typeface="メイリオ" panose="020B0604030504040204" pitchFamily="50" charset="-128"/>
                <a:ea typeface="メイリオ" panose="020B0604030504040204" pitchFamily="50" charset="-128"/>
              </a:rPr>
              <a:t>、平成</a:t>
            </a:r>
            <a:r>
              <a:rPr lang="en-US" altLang="ja-JP" sz="1300" dirty="0" smtClean="0">
                <a:solidFill>
                  <a:schemeClr val="tx1"/>
                </a:solidFill>
                <a:latin typeface="メイリオ" panose="020B0604030504040204" pitchFamily="50" charset="-128"/>
                <a:ea typeface="メイリオ" panose="020B0604030504040204" pitchFamily="50" charset="-128"/>
              </a:rPr>
              <a:t>20</a:t>
            </a:r>
            <a:r>
              <a:rPr lang="ja-JP" altLang="en-US" sz="1300" dirty="0" smtClean="0">
                <a:solidFill>
                  <a:schemeClr val="tx1"/>
                </a:solidFill>
                <a:latin typeface="メイリオ" panose="020B0604030504040204" pitchFamily="50" charset="-128"/>
                <a:ea typeface="メイリオ" panose="020B0604030504040204" pitchFamily="50" charset="-128"/>
              </a:rPr>
              <a:t>年</a:t>
            </a:r>
            <a:r>
              <a:rPr lang="ja-JP" altLang="en-US" sz="1300" dirty="0">
                <a:solidFill>
                  <a:schemeClr val="tx1"/>
                </a:solidFill>
                <a:latin typeface="メイリオ" panose="020B0604030504040204" pitchFamily="50" charset="-128"/>
                <a:ea typeface="メイリオ" panose="020B0604030504040204" pitchFamily="50" charset="-128"/>
              </a:rPr>
              <a:t>に大阪府の「公社のあり方検討会」の提言等で示された方向性を踏まえ、</a:t>
            </a:r>
            <a:r>
              <a:rPr lang="ja-JP" altLang="en-US" sz="1300" dirty="0" smtClean="0">
                <a:solidFill>
                  <a:schemeClr val="tx1"/>
                </a:solidFill>
                <a:latin typeface="メイリオ" panose="020B0604030504040204" pitchFamily="50" charset="-128"/>
                <a:ea typeface="メイリオ" panose="020B0604030504040204" pitchFamily="50" charset="-128"/>
              </a:rPr>
              <a:t>大阪府の</a:t>
            </a:r>
            <a:r>
              <a:rPr lang="ja-JP" altLang="en-US" sz="1300" dirty="0">
                <a:solidFill>
                  <a:schemeClr val="tx1"/>
                </a:solidFill>
                <a:latin typeface="メイリオ" panose="020B0604030504040204" pitchFamily="50" charset="-128"/>
                <a:ea typeface="メイリオ" panose="020B0604030504040204" pitchFamily="50" charset="-128"/>
              </a:rPr>
              <a:t>政策を補完する役割を担いつつ、資金調達力等を備えた自立した経営体</a:t>
            </a:r>
            <a:r>
              <a:rPr lang="ja-JP" altLang="en-US" sz="1300" dirty="0" smtClean="0">
                <a:solidFill>
                  <a:schemeClr val="tx1"/>
                </a:solidFill>
                <a:latin typeface="メイリオ" panose="020B0604030504040204" pitchFamily="50" charset="-128"/>
                <a:ea typeface="メイリオ" panose="020B0604030504040204" pitchFamily="50" charset="-128"/>
              </a:rPr>
              <a:t>をめざし</a:t>
            </a:r>
            <a:r>
              <a:rPr lang="ja-JP" altLang="en-US" sz="1300" dirty="0">
                <a:solidFill>
                  <a:schemeClr val="tx1"/>
                </a:solidFill>
                <a:latin typeface="メイリオ" panose="020B0604030504040204" pitchFamily="50" charset="-128"/>
                <a:ea typeface="メイリオ" panose="020B0604030504040204" pitchFamily="50" charset="-128"/>
              </a:rPr>
              <a:t>「自立化</a:t>
            </a:r>
            <a:r>
              <a:rPr lang="ja-JP" altLang="en-US" sz="1300" dirty="0" smtClean="0">
                <a:solidFill>
                  <a:schemeClr val="tx1"/>
                </a:solidFill>
                <a:latin typeface="メイリオ" panose="020B0604030504040204" pitchFamily="50" charset="-128"/>
                <a:ea typeface="メイリオ" panose="020B0604030504040204" pitchFamily="50" charset="-128"/>
              </a:rPr>
              <a:t>に向けた</a:t>
            </a:r>
            <a:r>
              <a:rPr lang="en-US" altLang="ja-JP" sz="1300" dirty="0" smtClean="0">
                <a:solidFill>
                  <a:schemeClr val="tx1"/>
                </a:solidFill>
                <a:latin typeface="メイリオ" panose="020B0604030504040204" pitchFamily="50" charset="-128"/>
                <a:ea typeface="メイリオ" panose="020B0604030504040204" pitchFamily="50" charset="-128"/>
              </a:rPr>
              <a:t>10</a:t>
            </a:r>
            <a:r>
              <a:rPr lang="ja-JP" altLang="en-US" sz="1300" dirty="0" smtClean="0">
                <a:solidFill>
                  <a:schemeClr val="tx1"/>
                </a:solidFill>
                <a:latin typeface="メイリオ" panose="020B0604030504040204" pitchFamily="50" charset="-128"/>
                <a:ea typeface="メイリオ" panose="020B0604030504040204" pitchFamily="50" charset="-128"/>
              </a:rPr>
              <a:t>年</a:t>
            </a:r>
            <a:r>
              <a:rPr lang="ja-JP" altLang="en-US" sz="1300" dirty="0">
                <a:solidFill>
                  <a:schemeClr val="tx1"/>
                </a:solidFill>
                <a:latin typeface="メイリオ" panose="020B0604030504040204" pitchFamily="50" charset="-128"/>
                <a:ea typeface="メイリオ" panose="020B0604030504040204" pitchFamily="50" charset="-128"/>
              </a:rPr>
              <a:t>の取り組み」を策定</a:t>
            </a:r>
            <a:r>
              <a:rPr lang="ja-JP" altLang="en-US" sz="1300" dirty="0" smtClean="0">
                <a:solidFill>
                  <a:schemeClr val="tx1"/>
                </a:solidFill>
                <a:latin typeface="メイリオ" panose="020B0604030504040204" pitchFamily="50" charset="-128"/>
                <a:ea typeface="メイリオ" panose="020B0604030504040204" pitchFamily="50" charset="-128"/>
              </a:rPr>
              <a:t>しました</a:t>
            </a:r>
            <a:r>
              <a:rPr lang="ja-JP" altLang="en-US" sz="1300" dirty="0">
                <a:solidFill>
                  <a:schemeClr val="tx1"/>
                </a:solidFill>
                <a:latin typeface="メイリオ" panose="020B0604030504040204" pitchFamily="50" charset="-128"/>
                <a:ea typeface="メイリオ" panose="020B0604030504040204" pitchFamily="50" charset="-128"/>
              </a:rPr>
              <a:t>。当計画では、当面の間</a:t>
            </a:r>
            <a:r>
              <a:rPr lang="ja-JP" altLang="en-US" sz="1300" dirty="0" smtClean="0">
                <a:solidFill>
                  <a:schemeClr val="tx1"/>
                </a:solidFill>
                <a:latin typeface="メイリオ" panose="020B0604030504040204" pitchFamily="50" charset="-128"/>
                <a:ea typeface="メイリオ" panose="020B0604030504040204" pitchFamily="50" charset="-128"/>
              </a:rPr>
              <a:t>は公社賃貸住宅の建替え</a:t>
            </a:r>
            <a:r>
              <a:rPr lang="ja-JP" altLang="en-US" sz="1300" dirty="0">
                <a:solidFill>
                  <a:schemeClr val="tx1"/>
                </a:solidFill>
                <a:latin typeface="メイリオ" panose="020B0604030504040204" pitchFamily="50" charset="-128"/>
                <a:ea typeface="メイリオ" panose="020B0604030504040204" pitchFamily="50" charset="-128"/>
              </a:rPr>
              <a:t>の凍結等でコスト</a:t>
            </a:r>
            <a:r>
              <a:rPr lang="ja-JP" altLang="en-US" sz="1300" dirty="0" smtClean="0">
                <a:solidFill>
                  <a:schemeClr val="tx1"/>
                </a:solidFill>
                <a:latin typeface="メイリオ" panose="020B0604030504040204" pitchFamily="50" charset="-128"/>
                <a:ea typeface="メイリオ" panose="020B0604030504040204" pitchFamily="50" charset="-128"/>
              </a:rPr>
              <a:t>削減を</a:t>
            </a:r>
            <a:r>
              <a:rPr lang="ja-JP" altLang="en-US" sz="1300" dirty="0">
                <a:solidFill>
                  <a:schemeClr val="tx1"/>
                </a:solidFill>
                <a:latin typeface="メイリオ" panose="020B0604030504040204" pitchFamily="50" charset="-128"/>
                <a:ea typeface="メイリオ" panose="020B0604030504040204" pitchFamily="50" charset="-128"/>
              </a:rPr>
              <a:t>行い、平成</a:t>
            </a:r>
            <a:r>
              <a:rPr lang="en-US" altLang="ja-JP" sz="1300" dirty="0" smtClean="0">
                <a:solidFill>
                  <a:schemeClr val="tx1"/>
                </a:solidFill>
                <a:latin typeface="メイリオ" panose="020B0604030504040204" pitchFamily="50" charset="-128"/>
                <a:ea typeface="メイリオ" panose="020B0604030504040204" pitchFamily="50" charset="-128"/>
              </a:rPr>
              <a:t>29</a:t>
            </a:r>
            <a:r>
              <a:rPr lang="ja-JP" altLang="en-US" sz="1300" dirty="0" smtClean="0">
                <a:solidFill>
                  <a:schemeClr val="tx1"/>
                </a:solidFill>
                <a:latin typeface="メイリオ" panose="020B0604030504040204" pitchFamily="50" charset="-128"/>
                <a:ea typeface="メイリオ" panose="020B0604030504040204" pitchFamily="50" charset="-128"/>
              </a:rPr>
              <a:t>年度</a:t>
            </a:r>
            <a:r>
              <a:rPr lang="ja-JP" altLang="en-US" sz="1300" dirty="0">
                <a:solidFill>
                  <a:schemeClr val="tx1"/>
                </a:solidFill>
                <a:latin typeface="メイリオ" panose="020B0604030504040204" pitchFamily="50" charset="-128"/>
                <a:ea typeface="メイリオ" panose="020B0604030504040204" pitchFamily="50" charset="-128"/>
              </a:rPr>
              <a:t>末の借入金残高の目標を</a:t>
            </a:r>
            <a:r>
              <a:rPr lang="en-US" altLang="ja-JP" sz="1300" dirty="0" smtClean="0">
                <a:solidFill>
                  <a:schemeClr val="tx1"/>
                </a:solidFill>
                <a:latin typeface="メイリオ" panose="020B0604030504040204" pitchFamily="50" charset="-128"/>
                <a:ea typeface="メイリオ" panose="020B0604030504040204" pitchFamily="50" charset="-128"/>
              </a:rPr>
              <a:t>1,500</a:t>
            </a:r>
            <a:r>
              <a:rPr lang="ja-JP" altLang="en-US" sz="1300" dirty="0" smtClean="0">
                <a:solidFill>
                  <a:schemeClr val="tx1"/>
                </a:solidFill>
                <a:latin typeface="メイリオ" panose="020B0604030504040204" pitchFamily="50" charset="-128"/>
                <a:ea typeface="メイリオ" panose="020B0604030504040204" pitchFamily="50" charset="-128"/>
              </a:rPr>
              <a:t>億</a:t>
            </a:r>
            <a:r>
              <a:rPr lang="ja-JP" altLang="en-US" sz="1300" dirty="0">
                <a:solidFill>
                  <a:schemeClr val="tx1"/>
                </a:solidFill>
                <a:latin typeface="メイリオ" panose="020B0604030504040204" pitchFamily="50" charset="-128"/>
                <a:ea typeface="メイリオ" panose="020B0604030504040204" pitchFamily="50" charset="-128"/>
              </a:rPr>
              <a:t>円以下</a:t>
            </a:r>
            <a:r>
              <a:rPr lang="ja-JP" altLang="en-US" sz="1300" dirty="0" smtClean="0">
                <a:solidFill>
                  <a:schemeClr val="tx1"/>
                </a:solidFill>
                <a:latin typeface="メイリオ" panose="020B0604030504040204" pitchFamily="50" charset="-128"/>
                <a:ea typeface="メイリオ" panose="020B0604030504040204" pitchFamily="50" charset="-128"/>
              </a:rPr>
              <a:t>としました。</a:t>
            </a:r>
            <a:endParaRPr lang="ja-JP" altLang="en-US" sz="1300" dirty="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その後、平成</a:t>
            </a:r>
            <a:r>
              <a:rPr lang="en-US" altLang="ja-JP" sz="1300" dirty="0" smtClean="0">
                <a:solidFill>
                  <a:schemeClr val="tx1"/>
                </a:solidFill>
                <a:latin typeface="メイリオ" panose="020B0604030504040204" pitchFamily="50" charset="-128"/>
                <a:ea typeface="メイリオ" panose="020B0604030504040204" pitchFamily="50" charset="-128"/>
              </a:rPr>
              <a:t>24</a:t>
            </a:r>
            <a:r>
              <a:rPr lang="ja-JP" altLang="en-US" sz="1300" dirty="0" smtClean="0">
                <a:solidFill>
                  <a:schemeClr val="tx1"/>
                </a:solidFill>
                <a:latin typeface="メイリオ" panose="020B0604030504040204" pitchFamily="50" charset="-128"/>
                <a:ea typeface="メイリオ" panose="020B0604030504040204" pitchFamily="50" charset="-128"/>
              </a:rPr>
              <a:t>年</a:t>
            </a:r>
            <a:r>
              <a:rPr lang="ja-JP" altLang="en-US" sz="1300" dirty="0">
                <a:solidFill>
                  <a:schemeClr val="tx1"/>
                </a:solidFill>
                <a:latin typeface="メイリオ" panose="020B0604030504040204" pitchFamily="50" charset="-128"/>
                <a:ea typeface="メイリオ" panose="020B0604030504040204" pitchFamily="50" charset="-128"/>
              </a:rPr>
              <a:t>には「自立化に向けた</a:t>
            </a:r>
            <a:r>
              <a:rPr lang="en-US" altLang="ja-JP" sz="1300" dirty="0" smtClean="0">
                <a:solidFill>
                  <a:schemeClr val="tx1"/>
                </a:solidFill>
                <a:latin typeface="メイリオ" panose="020B0604030504040204" pitchFamily="50" charset="-128"/>
                <a:ea typeface="メイリオ" panose="020B0604030504040204" pitchFamily="50" charset="-128"/>
              </a:rPr>
              <a:t>10</a:t>
            </a:r>
            <a:r>
              <a:rPr lang="ja-JP" altLang="en-US" sz="1300" dirty="0" smtClean="0">
                <a:solidFill>
                  <a:schemeClr val="tx1"/>
                </a:solidFill>
                <a:latin typeface="メイリオ" panose="020B0604030504040204" pitchFamily="50" charset="-128"/>
                <a:ea typeface="メイリオ" panose="020B0604030504040204" pitchFamily="50" charset="-128"/>
              </a:rPr>
              <a:t>年</a:t>
            </a:r>
            <a:r>
              <a:rPr lang="ja-JP" altLang="en-US" sz="1300" dirty="0">
                <a:solidFill>
                  <a:schemeClr val="tx1"/>
                </a:solidFill>
                <a:latin typeface="メイリオ" panose="020B0604030504040204" pitchFamily="50" charset="-128"/>
                <a:ea typeface="メイリオ" panose="020B0604030504040204" pitchFamily="50" charset="-128"/>
              </a:rPr>
              <a:t>の取り組み」を引き継ぎ「経営計画（平成</a:t>
            </a:r>
            <a:r>
              <a:rPr lang="en-US" altLang="ja-JP" sz="1300" dirty="0" smtClean="0">
                <a:solidFill>
                  <a:schemeClr val="tx1"/>
                </a:solidFill>
                <a:latin typeface="メイリオ" panose="020B0604030504040204" pitchFamily="50" charset="-128"/>
                <a:ea typeface="メイリオ" panose="020B0604030504040204" pitchFamily="50" charset="-128"/>
              </a:rPr>
              <a:t>24</a:t>
            </a:r>
            <a:r>
              <a:rPr lang="ja-JP" altLang="en-US" sz="1300" dirty="0" smtClean="0">
                <a:solidFill>
                  <a:schemeClr val="tx1"/>
                </a:solidFill>
                <a:latin typeface="メイリオ" panose="020B0604030504040204" pitchFamily="50" charset="-128"/>
                <a:ea typeface="メイリオ" panose="020B0604030504040204" pitchFamily="50" charset="-128"/>
              </a:rPr>
              <a:t>年度～令和</a:t>
            </a:r>
            <a:r>
              <a:rPr lang="en-US" altLang="ja-JP" sz="1300" dirty="0" smtClean="0">
                <a:solidFill>
                  <a:schemeClr val="tx1"/>
                </a:solidFill>
                <a:latin typeface="メイリオ" panose="020B0604030504040204" pitchFamily="50" charset="-128"/>
                <a:ea typeface="メイリオ" panose="020B0604030504040204" pitchFamily="50" charset="-128"/>
              </a:rPr>
              <a:t>3</a:t>
            </a:r>
            <a:r>
              <a:rPr lang="ja-JP" altLang="en-US" sz="1300" dirty="0" smtClean="0">
                <a:solidFill>
                  <a:schemeClr val="tx1"/>
                </a:solidFill>
                <a:latin typeface="メイリオ" panose="020B0604030504040204" pitchFamily="50" charset="-128"/>
                <a:ea typeface="メイリオ" panose="020B0604030504040204" pitchFamily="50" charset="-128"/>
              </a:rPr>
              <a:t>年度</a:t>
            </a:r>
            <a:r>
              <a:rPr lang="ja-JP" altLang="en-US" sz="1300" dirty="0">
                <a:solidFill>
                  <a:schemeClr val="tx1"/>
                </a:solidFill>
                <a:latin typeface="メイリオ" panose="020B0604030504040204" pitchFamily="50" charset="-128"/>
                <a:ea typeface="メイリオ" panose="020B0604030504040204" pitchFamily="50" charset="-128"/>
              </a:rPr>
              <a:t>）」を策定し、借入金の縮減を重点目標として経営改善を行って</a:t>
            </a:r>
            <a:r>
              <a:rPr lang="ja-JP" altLang="en-US" sz="1300" dirty="0" smtClean="0">
                <a:solidFill>
                  <a:schemeClr val="tx1"/>
                </a:solidFill>
                <a:latin typeface="メイリオ" panose="020B0604030504040204" pitchFamily="50" charset="-128"/>
                <a:ea typeface="メイリオ" panose="020B0604030504040204" pitchFamily="50" charset="-128"/>
              </a:rPr>
              <a:t>きました。その</a:t>
            </a:r>
            <a:r>
              <a:rPr lang="ja-JP" altLang="en-US" sz="1300" dirty="0">
                <a:solidFill>
                  <a:schemeClr val="tx1"/>
                </a:solidFill>
                <a:latin typeface="メイリオ" panose="020B0604030504040204" pitchFamily="50" charset="-128"/>
                <a:ea typeface="メイリオ" panose="020B0604030504040204" pitchFamily="50" charset="-128"/>
              </a:rPr>
              <a:t>結果</a:t>
            </a:r>
            <a:r>
              <a:rPr lang="ja-JP" altLang="en-US" sz="1300" dirty="0" smtClean="0">
                <a:solidFill>
                  <a:schemeClr val="tx1"/>
                </a:solidFill>
                <a:latin typeface="メイリオ" panose="020B0604030504040204" pitchFamily="50" charset="-128"/>
                <a:ea typeface="メイリオ" panose="020B0604030504040204" pitchFamily="50" charset="-128"/>
              </a:rPr>
              <a:t>、令和</a:t>
            </a:r>
            <a:r>
              <a:rPr lang="en-US" altLang="ja-JP" sz="1300" dirty="0" smtClean="0">
                <a:solidFill>
                  <a:schemeClr val="tx1"/>
                </a:solidFill>
                <a:latin typeface="メイリオ" panose="020B0604030504040204" pitchFamily="50" charset="-128"/>
                <a:ea typeface="メイリオ" panose="020B0604030504040204" pitchFamily="50" charset="-128"/>
              </a:rPr>
              <a:t>3</a:t>
            </a:r>
            <a:r>
              <a:rPr lang="ja-JP" altLang="en-US" sz="1300" dirty="0" smtClean="0">
                <a:solidFill>
                  <a:schemeClr val="tx1"/>
                </a:solidFill>
                <a:latin typeface="メイリオ" panose="020B0604030504040204" pitchFamily="50" charset="-128"/>
                <a:ea typeface="メイリオ" panose="020B0604030504040204" pitchFamily="50" charset="-128"/>
              </a:rPr>
              <a:t>年度</a:t>
            </a:r>
            <a:r>
              <a:rPr lang="ja-JP" altLang="en-US" sz="1300" dirty="0">
                <a:solidFill>
                  <a:schemeClr val="tx1"/>
                </a:solidFill>
                <a:latin typeface="メイリオ" panose="020B0604030504040204" pitchFamily="50" charset="-128"/>
                <a:ea typeface="メイリオ" panose="020B0604030504040204" pitchFamily="50" charset="-128"/>
              </a:rPr>
              <a:t>末に借入金残高</a:t>
            </a:r>
            <a:r>
              <a:rPr lang="en-US" altLang="ja-JP" sz="1300" dirty="0" smtClean="0">
                <a:solidFill>
                  <a:schemeClr val="tx1"/>
                </a:solidFill>
                <a:latin typeface="メイリオ" panose="020B0604030504040204" pitchFamily="50" charset="-128"/>
                <a:ea typeface="メイリオ" panose="020B0604030504040204" pitchFamily="50" charset="-128"/>
              </a:rPr>
              <a:t>1,400</a:t>
            </a:r>
            <a:r>
              <a:rPr lang="ja-JP" altLang="en-US" sz="1300" dirty="0" smtClean="0">
                <a:solidFill>
                  <a:schemeClr val="tx1"/>
                </a:solidFill>
                <a:latin typeface="メイリオ" panose="020B0604030504040204" pitchFamily="50" charset="-128"/>
                <a:ea typeface="メイリオ" panose="020B0604030504040204" pitchFamily="50" charset="-128"/>
              </a:rPr>
              <a:t>億</a:t>
            </a:r>
            <a:r>
              <a:rPr lang="ja-JP" altLang="en-US" sz="1300" dirty="0">
                <a:solidFill>
                  <a:schemeClr val="tx1"/>
                </a:solidFill>
                <a:latin typeface="メイリオ" panose="020B0604030504040204" pitchFamily="50" charset="-128"/>
                <a:ea typeface="メイリオ" panose="020B0604030504040204" pitchFamily="50" charset="-128"/>
              </a:rPr>
              <a:t>円</a:t>
            </a:r>
            <a:r>
              <a:rPr lang="ja-JP" altLang="en-US" sz="1300" dirty="0" smtClean="0">
                <a:solidFill>
                  <a:schemeClr val="tx1"/>
                </a:solidFill>
                <a:latin typeface="メイリオ" panose="020B0604030504040204" pitchFamily="50" charset="-128"/>
                <a:ea typeface="メイリオ" panose="020B0604030504040204" pitchFamily="50" charset="-128"/>
              </a:rPr>
              <a:t>以下と</a:t>
            </a:r>
            <a:r>
              <a:rPr lang="ja-JP" altLang="en-US" sz="1300" dirty="0">
                <a:solidFill>
                  <a:schemeClr val="tx1"/>
                </a:solidFill>
                <a:latin typeface="メイリオ" panose="020B0604030504040204" pitchFamily="50" charset="-128"/>
                <a:ea typeface="メイリオ" panose="020B0604030504040204" pitchFamily="50" charset="-128"/>
              </a:rPr>
              <a:t>する目標は平成</a:t>
            </a:r>
            <a:r>
              <a:rPr lang="en-US" altLang="ja-JP" sz="1300" dirty="0" smtClean="0">
                <a:solidFill>
                  <a:schemeClr val="tx1"/>
                </a:solidFill>
                <a:latin typeface="メイリオ" panose="020B0604030504040204" pitchFamily="50" charset="-128"/>
                <a:ea typeface="メイリオ" panose="020B0604030504040204" pitchFamily="50" charset="-128"/>
              </a:rPr>
              <a:t>30</a:t>
            </a:r>
            <a:r>
              <a:rPr lang="ja-JP" altLang="en-US" sz="1300" dirty="0" smtClean="0">
                <a:solidFill>
                  <a:schemeClr val="tx1"/>
                </a:solidFill>
                <a:latin typeface="メイリオ" panose="020B0604030504040204" pitchFamily="50" charset="-128"/>
                <a:ea typeface="メイリオ" panose="020B0604030504040204" pitchFamily="50" charset="-128"/>
              </a:rPr>
              <a:t>年度</a:t>
            </a:r>
            <a:r>
              <a:rPr lang="ja-JP" altLang="en-US" sz="1300" dirty="0">
                <a:solidFill>
                  <a:schemeClr val="tx1"/>
                </a:solidFill>
                <a:latin typeface="メイリオ" panose="020B0604030504040204" pitchFamily="50" charset="-128"/>
                <a:ea typeface="メイリオ" panose="020B0604030504040204" pitchFamily="50" charset="-128"/>
              </a:rPr>
              <a:t>末に達成</a:t>
            </a:r>
            <a:r>
              <a:rPr lang="ja-JP" altLang="en-US" sz="1300" dirty="0" smtClean="0">
                <a:solidFill>
                  <a:schemeClr val="tx1"/>
                </a:solidFill>
                <a:latin typeface="メイリオ" panose="020B0604030504040204" pitchFamily="50" charset="-128"/>
                <a:ea typeface="メイリオ" panose="020B0604030504040204" pitchFamily="50" charset="-128"/>
              </a:rPr>
              <a:t>し、当期純利益は</a:t>
            </a:r>
            <a:r>
              <a:rPr lang="en-US" altLang="ja-JP" sz="1300" dirty="0" smtClean="0">
                <a:solidFill>
                  <a:schemeClr val="tx1"/>
                </a:solidFill>
                <a:latin typeface="メイリオ" panose="020B0604030504040204" pitchFamily="50" charset="-128"/>
                <a:ea typeface="メイリオ" panose="020B0604030504040204" pitchFamily="50" charset="-128"/>
              </a:rPr>
              <a:t>15</a:t>
            </a:r>
            <a:r>
              <a:rPr lang="ja-JP" altLang="en-US" sz="1300" dirty="0">
                <a:solidFill>
                  <a:schemeClr val="tx1"/>
                </a:solidFill>
                <a:latin typeface="メイリオ" panose="020B0604030504040204" pitchFamily="50" charset="-128"/>
                <a:ea typeface="メイリオ" panose="020B0604030504040204" pitchFamily="50" charset="-128"/>
              </a:rPr>
              <a:t>期連続で</a:t>
            </a:r>
            <a:r>
              <a:rPr lang="ja-JP" altLang="en-US" sz="1300" dirty="0" smtClean="0">
                <a:solidFill>
                  <a:schemeClr val="tx1"/>
                </a:solidFill>
                <a:latin typeface="メイリオ" panose="020B0604030504040204" pitchFamily="50" charset="-128"/>
                <a:ea typeface="メイリオ" panose="020B0604030504040204" pitchFamily="50" charset="-128"/>
              </a:rPr>
              <a:t>黒字の見込みです。</a:t>
            </a:r>
            <a:endParaRPr lang="ja-JP" altLang="en-US" sz="1300" dirty="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一方で、借入金</a:t>
            </a:r>
            <a:r>
              <a:rPr lang="ja-JP" altLang="en-US" sz="1300" dirty="0">
                <a:solidFill>
                  <a:schemeClr val="tx1"/>
                </a:solidFill>
                <a:latin typeface="メイリオ" panose="020B0604030504040204" pitchFamily="50" charset="-128"/>
                <a:ea typeface="メイリオ" panose="020B0604030504040204" pitchFamily="50" charset="-128"/>
              </a:rPr>
              <a:t>の縮減を優先したことにより、公社賃貸住宅ストックへの投資が抑制</a:t>
            </a:r>
            <a:r>
              <a:rPr lang="ja-JP" altLang="en-US" sz="1300" dirty="0" smtClean="0">
                <a:solidFill>
                  <a:schemeClr val="tx1"/>
                </a:solidFill>
                <a:latin typeface="メイリオ" panose="020B0604030504040204" pitchFamily="50" charset="-128"/>
                <a:ea typeface="メイリオ" panose="020B0604030504040204" pitchFamily="50" charset="-128"/>
              </a:rPr>
              <a:t>され、設備等</a:t>
            </a:r>
            <a:r>
              <a:rPr lang="ja-JP" altLang="en-US" sz="1300" dirty="0">
                <a:solidFill>
                  <a:schemeClr val="tx1"/>
                </a:solidFill>
                <a:latin typeface="メイリオ" panose="020B0604030504040204" pitchFamily="50" charset="-128"/>
                <a:ea typeface="メイリオ" panose="020B0604030504040204" pitchFamily="50" charset="-128"/>
              </a:rPr>
              <a:t>の老朽化や時代のニーズへの対応の遅れによる空家の増加など負の影響も危惧</a:t>
            </a:r>
            <a:r>
              <a:rPr lang="ja-JP" altLang="en-US" sz="1300" dirty="0" smtClean="0">
                <a:solidFill>
                  <a:schemeClr val="tx1"/>
                </a:solidFill>
                <a:latin typeface="メイリオ" panose="020B0604030504040204" pitchFamily="50" charset="-128"/>
                <a:ea typeface="メイリオ" panose="020B0604030504040204" pitchFamily="50" charset="-128"/>
              </a:rPr>
              <a:t>される状況</a:t>
            </a:r>
            <a:r>
              <a:rPr lang="ja-JP" altLang="en-US" sz="1300" dirty="0">
                <a:solidFill>
                  <a:schemeClr val="tx1"/>
                </a:solidFill>
                <a:latin typeface="メイリオ" panose="020B0604030504040204" pitchFamily="50" charset="-128"/>
                <a:ea typeface="メイリオ" panose="020B0604030504040204" pitchFamily="50" charset="-128"/>
              </a:rPr>
              <a:t>に</a:t>
            </a:r>
            <a:r>
              <a:rPr lang="ja-JP" altLang="en-US" sz="1300" dirty="0" smtClean="0">
                <a:solidFill>
                  <a:schemeClr val="tx1"/>
                </a:solidFill>
                <a:latin typeface="メイリオ" panose="020B0604030504040204" pitchFamily="50" charset="-128"/>
                <a:ea typeface="メイリオ" panose="020B0604030504040204" pitchFamily="50" charset="-128"/>
              </a:rPr>
              <a:t>ありました。</a:t>
            </a:r>
            <a:endParaRPr lang="ja-JP" altLang="en-US" sz="1300" dirty="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この</a:t>
            </a:r>
            <a:r>
              <a:rPr lang="ja-JP" altLang="en-US" sz="1300" dirty="0">
                <a:solidFill>
                  <a:schemeClr val="tx1"/>
                </a:solidFill>
                <a:latin typeface="メイリオ" panose="020B0604030504040204" pitchFamily="50" charset="-128"/>
                <a:ea typeface="メイリオ" panose="020B0604030504040204" pitchFamily="50" charset="-128"/>
              </a:rPr>
              <a:t>ため、令和</a:t>
            </a:r>
            <a:r>
              <a:rPr lang="en-US" altLang="ja-JP" sz="1300" dirty="0">
                <a:solidFill>
                  <a:schemeClr val="tx1"/>
                </a:solidFill>
                <a:latin typeface="メイリオ" panose="020B0604030504040204" pitchFamily="50" charset="-128"/>
                <a:ea typeface="メイリオ" panose="020B0604030504040204" pitchFamily="50" charset="-128"/>
              </a:rPr>
              <a:t>2</a:t>
            </a:r>
            <a:r>
              <a:rPr lang="ja-JP" altLang="en-US" sz="1300" dirty="0">
                <a:solidFill>
                  <a:schemeClr val="tx1"/>
                </a:solidFill>
                <a:latin typeface="メイリオ" panose="020B0604030504040204" pitchFamily="50" charset="-128"/>
                <a:ea typeface="メイリオ" panose="020B0604030504040204" pitchFamily="50" charset="-128"/>
              </a:rPr>
              <a:t>年度に</a:t>
            </a:r>
            <a:r>
              <a:rPr lang="ja-JP" altLang="en-US" sz="1300" dirty="0" smtClean="0">
                <a:solidFill>
                  <a:schemeClr val="tx1"/>
                </a:solidFill>
                <a:latin typeface="メイリオ" panose="020B0604030504040204" pitchFamily="50" charset="-128"/>
                <a:ea typeface="メイリオ" panose="020B0604030504040204" pitchFamily="50" charset="-128"/>
              </a:rPr>
              <a:t>は「</a:t>
            </a:r>
            <a:r>
              <a:rPr lang="ja-JP" altLang="en-US" sz="1300" dirty="0">
                <a:solidFill>
                  <a:schemeClr val="tx1"/>
                </a:solidFill>
                <a:latin typeface="メイリオ" panose="020B0604030504040204" pitchFamily="50" charset="-128"/>
                <a:ea typeface="メイリオ" panose="020B0604030504040204" pitchFamily="50" charset="-128"/>
              </a:rPr>
              <a:t>大阪府住宅供給公社における今後の事業展開検討委員会」において</a:t>
            </a:r>
            <a:r>
              <a:rPr lang="ja-JP" altLang="en-US" sz="1300" dirty="0" smtClean="0">
                <a:solidFill>
                  <a:schemeClr val="tx1"/>
                </a:solidFill>
                <a:latin typeface="メイリオ" panose="020B0604030504040204" pitchFamily="50" charset="-128"/>
                <a:ea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rPr>
              <a:t>経営計画（平成</a:t>
            </a:r>
            <a:r>
              <a:rPr lang="en-US" altLang="ja-JP" sz="1300" dirty="0" smtClean="0">
                <a:solidFill>
                  <a:schemeClr val="tx1"/>
                </a:solidFill>
                <a:latin typeface="メイリオ" panose="020B0604030504040204" pitchFamily="50" charset="-128"/>
                <a:ea typeface="メイリオ" panose="020B0604030504040204" pitchFamily="50" charset="-128"/>
              </a:rPr>
              <a:t>24</a:t>
            </a:r>
            <a:r>
              <a:rPr lang="ja-JP" altLang="en-US" sz="1300" dirty="0" smtClean="0">
                <a:solidFill>
                  <a:schemeClr val="tx1"/>
                </a:solidFill>
                <a:latin typeface="メイリオ" panose="020B0604030504040204" pitchFamily="50" charset="-128"/>
                <a:ea typeface="メイリオ" panose="020B0604030504040204" pitchFamily="50" charset="-128"/>
              </a:rPr>
              <a:t>年度～令和</a:t>
            </a:r>
            <a:r>
              <a:rPr lang="en-US" altLang="ja-JP" sz="1300" dirty="0">
                <a:solidFill>
                  <a:schemeClr val="tx1"/>
                </a:solidFill>
                <a:latin typeface="メイリオ" panose="020B0604030504040204" pitchFamily="50" charset="-128"/>
                <a:ea typeface="メイリオ" panose="020B0604030504040204" pitchFamily="50" charset="-128"/>
              </a:rPr>
              <a:t>3</a:t>
            </a:r>
            <a:r>
              <a:rPr lang="ja-JP" altLang="en-US" sz="1300" dirty="0">
                <a:solidFill>
                  <a:schemeClr val="tx1"/>
                </a:solidFill>
                <a:latin typeface="メイリオ" panose="020B0604030504040204" pitchFamily="50" charset="-128"/>
                <a:ea typeface="メイリオ" panose="020B0604030504040204" pitchFamily="50" charset="-128"/>
              </a:rPr>
              <a:t>年度）」</a:t>
            </a:r>
            <a:r>
              <a:rPr lang="ja-JP" altLang="en-US" sz="1300" dirty="0" smtClean="0">
                <a:solidFill>
                  <a:schemeClr val="tx1"/>
                </a:solidFill>
                <a:latin typeface="メイリオ" panose="020B0604030504040204" pitchFamily="50" charset="-128"/>
                <a:ea typeface="メイリオ" panose="020B0604030504040204" pitchFamily="50" charset="-128"/>
              </a:rPr>
              <a:t>の成果と問題点を検証するとともに、今後</a:t>
            </a:r>
            <a:r>
              <a:rPr lang="ja-JP" altLang="en-US" sz="1300" dirty="0">
                <a:solidFill>
                  <a:schemeClr val="tx1"/>
                </a:solidFill>
                <a:latin typeface="メイリオ" panose="020B0604030504040204" pitchFamily="50" charset="-128"/>
                <a:ea typeface="メイリオ" panose="020B0604030504040204" pitchFamily="50" charset="-128"/>
              </a:rPr>
              <a:t>の事業展開の在り方について検討</a:t>
            </a:r>
            <a:r>
              <a:rPr lang="ja-JP" altLang="en-US" sz="1300" dirty="0" smtClean="0">
                <a:solidFill>
                  <a:schemeClr val="tx1"/>
                </a:solidFill>
                <a:latin typeface="メイリオ" panose="020B0604030504040204" pitchFamily="50" charset="-128"/>
                <a:ea typeface="メイリオ" panose="020B0604030504040204" pitchFamily="50" charset="-128"/>
              </a:rPr>
              <a:t>した結果、</a:t>
            </a:r>
            <a:endParaRPr lang="en-US" altLang="ja-JP" sz="1300" dirty="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・住宅市場の中で、団地の持つ強みを最大限活かしながら、多様な住まい手のニーズに沿ったハード・ソフトの両面</a:t>
            </a:r>
            <a:endParaRPr lang="en-US" altLang="ja-JP" sz="13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a:solidFill>
                  <a:schemeClr val="tx1"/>
                </a:solidFill>
                <a:latin typeface="メイリオ" panose="020B0604030504040204" pitchFamily="50" charset="-128"/>
                <a:ea typeface="メイリオ" panose="020B0604030504040204" pitchFamily="50" charset="-128"/>
              </a:rPr>
              <a:t>　</a:t>
            </a:r>
            <a:r>
              <a:rPr lang="ja-JP" altLang="en-US" sz="1300" dirty="0" smtClean="0">
                <a:solidFill>
                  <a:schemeClr val="tx1"/>
                </a:solidFill>
                <a:latin typeface="メイリオ" panose="020B0604030504040204" pitchFamily="50" charset="-128"/>
                <a:ea typeface="メイリオ" panose="020B0604030504040204" pitchFamily="50" charset="-128"/>
              </a:rPr>
              <a:t>　からのサービス提供によるくらしの</a:t>
            </a:r>
            <a:r>
              <a:rPr lang="ja-JP" altLang="en-US" sz="1300" dirty="0">
                <a:solidFill>
                  <a:schemeClr val="tx1"/>
                </a:solidFill>
                <a:latin typeface="メイリオ" panose="020B0604030504040204" pitchFamily="50" charset="-128"/>
                <a:ea typeface="メイリオ" panose="020B0604030504040204" pitchFamily="50" charset="-128"/>
              </a:rPr>
              <a:t>支援をめざすべき</a:t>
            </a:r>
            <a:endParaRPr lang="en-US" altLang="ja-JP" sz="13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・団地が地域の社会的課題に対応した複合的機能を有するものとしていくことや、住宅政策の課題</a:t>
            </a:r>
            <a:r>
              <a:rPr lang="ja-JP" altLang="en-US" sz="1300" dirty="0">
                <a:solidFill>
                  <a:schemeClr val="tx1"/>
                </a:solidFill>
                <a:latin typeface="メイリオ" panose="020B0604030504040204" pitchFamily="50" charset="-128"/>
                <a:ea typeface="メイリオ" panose="020B0604030504040204" pitchFamily="50" charset="-128"/>
              </a:rPr>
              <a:t>に対して</a:t>
            </a:r>
            <a:r>
              <a:rPr lang="ja-JP" altLang="en-US" sz="1300" dirty="0" smtClean="0">
                <a:solidFill>
                  <a:schemeClr val="tx1"/>
                </a:solidFill>
                <a:latin typeface="メイリオ" panose="020B0604030504040204" pitchFamily="50" charset="-128"/>
                <a:ea typeface="メイリオ" panose="020B0604030504040204" pitchFamily="50" charset="-128"/>
              </a:rPr>
              <a:t>公的機関</a:t>
            </a:r>
            <a:endParaRPr lang="en-US" altLang="ja-JP" sz="13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a:solidFill>
                  <a:schemeClr val="tx1"/>
                </a:solidFill>
                <a:latin typeface="メイリオ" panose="020B0604030504040204" pitchFamily="50" charset="-128"/>
                <a:ea typeface="メイリオ" panose="020B0604030504040204" pitchFamily="50" charset="-128"/>
              </a:rPr>
              <a:t>　</a:t>
            </a:r>
            <a:r>
              <a:rPr lang="ja-JP" altLang="en-US" sz="1300" dirty="0" smtClean="0">
                <a:solidFill>
                  <a:schemeClr val="tx1"/>
                </a:solidFill>
                <a:latin typeface="メイリオ" panose="020B0604030504040204" pitchFamily="50" charset="-128"/>
                <a:ea typeface="メイリオ" panose="020B0604030504040204" pitchFamily="50" charset="-128"/>
              </a:rPr>
              <a:t>　でしかできない住まい手の立場に立った取り組みをしていくことで、府民に役立つ公社として</a:t>
            </a:r>
            <a:r>
              <a:rPr lang="ja-JP" altLang="en-US" sz="1300" dirty="0">
                <a:solidFill>
                  <a:schemeClr val="tx1"/>
                </a:solidFill>
                <a:latin typeface="メイリオ" panose="020B0604030504040204" pitchFamily="50" charset="-128"/>
                <a:ea typeface="メイリオ" panose="020B0604030504040204" pitchFamily="50" charset="-128"/>
              </a:rPr>
              <a:t>発展をめざすべき</a:t>
            </a:r>
            <a:endParaRPr lang="en-US" altLang="ja-JP" sz="13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とされました。</a:t>
            </a:r>
            <a:endParaRPr lang="en-US" altLang="ja-JP" sz="1300" dirty="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300" dirty="0" smtClean="0">
                <a:solidFill>
                  <a:schemeClr val="tx1"/>
                </a:solidFill>
                <a:latin typeface="メイリオ" panose="020B0604030504040204" pitchFamily="50" charset="-128"/>
                <a:ea typeface="メイリオ" panose="020B0604030504040204" pitchFamily="50" charset="-128"/>
              </a:rPr>
              <a:t>　本計画は、「</a:t>
            </a:r>
            <a:r>
              <a:rPr lang="ja-JP" altLang="en-US" sz="1300" dirty="0">
                <a:solidFill>
                  <a:schemeClr val="tx1"/>
                </a:solidFill>
                <a:latin typeface="メイリオ" panose="020B0604030504040204" pitchFamily="50" charset="-128"/>
                <a:ea typeface="メイリオ" panose="020B0604030504040204" pitchFamily="50" charset="-128"/>
              </a:rPr>
              <a:t>経営理念</a:t>
            </a:r>
            <a:r>
              <a:rPr lang="ja-JP" altLang="en-US" sz="1300" dirty="0" smtClean="0">
                <a:solidFill>
                  <a:schemeClr val="tx1"/>
                </a:solidFill>
                <a:latin typeface="メイリオ" panose="020B0604030504040204" pitchFamily="50" charset="-128"/>
                <a:ea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rPr>
              <a:t>将来ビジョン</a:t>
            </a:r>
            <a:r>
              <a:rPr lang="en-US" altLang="ja-JP" sz="1300" dirty="0" smtClean="0">
                <a:solidFill>
                  <a:schemeClr val="tx1"/>
                </a:solidFill>
                <a:latin typeface="メイリオ" panose="020B0604030504040204" pitchFamily="50" charset="-128"/>
                <a:ea typeface="メイリオ" panose="020B0604030504040204" pitchFamily="50" charset="-128"/>
              </a:rPr>
              <a:t>2050 </a:t>
            </a:r>
            <a:r>
              <a:rPr lang="ja-JP" altLang="en-US" sz="1300" dirty="0" smtClean="0">
                <a:solidFill>
                  <a:schemeClr val="tx1"/>
                </a:solidFill>
                <a:latin typeface="メイリオ" panose="020B0604030504040204" pitchFamily="50" charset="-128"/>
                <a:ea typeface="メイリオ" panose="020B0604030504040204" pitchFamily="50" charset="-128"/>
              </a:rPr>
              <a:t>～</a:t>
            </a:r>
            <a:r>
              <a:rPr lang="en-US" altLang="ja-JP" sz="1300" dirty="0" smtClean="0">
                <a:solidFill>
                  <a:schemeClr val="tx1"/>
                </a:solidFill>
                <a:latin typeface="メイリオ" panose="020B0604030504040204" pitchFamily="50" charset="-128"/>
                <a:ea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rPr>
              <a:t>住宅</a:t>
            </a:r>
            <a:r>
              <a:rPr lang="en-US" altLang="ja-JP" sz="1300" dirty="0" smtClean="0">
                <a:solidFill>
                  <a:schemeClr val="tx1"/>
                </a:solidFill>
                <a:latin typeface="メイリオ" panose="020B0604030504040204" pitchFamily="50" charset="-128"/>
                <a:ea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rPr>
              <a:t>供給公社から</a:t>
            </a:r>
            <a:r>
              <a:rPr lang="en-US" altLang="ja-JP" sz="1300" dirty="0" smtClean="0">
                <a:solidFill>
                  <a:schemeClr val="tx1"/>
                </a:solidFill>
                <a:latin typeface="メイリオ" panose="020B0604030504040204" pitchFamily="50" charset="-128"/>
                <a:ea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rPr>
              <a:t>生活</a:t>
            </a:r>
            <a:r>
              <a:rPr lang="en-US" altLang="ja-JP" sz="1300" dirty="0" smtClean="0">
                <a:solidFill>
                  <a:schemeClr val="tx1"/>
                </a:solidFill>
                <a:latin typeface="メイリオ" panose="020B0604030504040204" pitchFamily="50" charset="-128"/>
                <a:ea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rPr>
              <a:t>供給公社へ</a:t>
            </a:r>
            <a:r>
              <a:rPr lang="ja-JP" altLang="en-US" sz="1300" dirty="0">
                <a:solidFill>
                  <a:schemeClr val="tx1"/>
                </a:solidFill>
                <a:latin typeface="メイリオ" panose="020B0604030504040204" pitchFamily="50" charset="-128"/>
                <a:ea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rPr>
              <a:t>」（令和元年</a:t>
            </a:r>
            <a:r>
              <a:rPr lang="en-US" altLang="ja-JP" sz="1300" dirty="0" smtClean="0">
                <a:solidFill>
                  <a:schemeClr val="tx1"/>
                </a:solidFill>
                <a:latin typeface="メイリオ" panose="020B0604030504040204" pitchFamily="50" charset="-128"/>
                <a:ea typeface="メイリオ" panose="020B0604030504040204" pitchFamily="50" charset="-128"/>
              </a:rPr>
              <a:t>12</a:t>
            </a:r>
            <a:r>
              <a:rPr lang="ja-JP" altLang="en-US" sz="1300" dirty="0" smtClean="0">
                <a:solidFill>
                  <a:schemeClr val="tx1"/>
                </a:solidFill>
                <a:latin typeface="メイリオ" panose="020B0604030504040204" pitchFamily="50" charset="-128"/>
                <a:ea typeface="メイリオ" panose="020B0604030504040204" pitchFamily="50" charset="-128"/>
              </a:rPr>
              <a:t>月策定）、「</a:t>
            </a:r>
            <a:r>
              <a:rPr lang="ja-JP" altLang="en-US" sz="1300" dirty="0">
                <a:solidFill>
                  <a:schemeClr val="tx1"/>
                </a:solidFill>
                <a:latin typeface="メイリオ" panose="020B0604030504040204" pitchFamily="50" charset="-128"/>
                <a:ea typeface="メイリオ" panose="020B0604030504040204" pitchFamily="50" charset="-128"/>
              </a:rPr>
              <a:t>大阪府住宅供給公社における今後の事業</a:t>
            </a:r>
            <a:r>
              <a:rPr lang="ja-JP" altLang="en-US" sz="1300" dirty="0" smtClean="0">
                <a:solidFill>
                  <a:schemeClr val="tx1"/>
                </a:solidFill>
                <a:latin typeface="メイリオ" panose="020B0604030504040204" pitchFamily="50" charset="-128"/>
                <a:ea typeface="メイリオ" panose="020B0604030504040204" pitchFamily="50" charset="-128"/>
              </a:rPr>
              <a:t>展開 意見書」（令和</a:t>
            </a:r>
            <a:r>
              <a:rPr lang="en-US" altLang="ja-JP" sz="1300" dirty="0" smtClean="0">
                <a:solidFill>
                  <a:schemeClr val="tx1"/>
                </a:solidFill>
                <a:latin typeface="メイリオ" panose="020B0604030504040204" pitchFamily="50" charset="-128"/>
                <a:ea typeface="メイリオ" panose="020B0604030504040204" pitchFamily="50" charset="-128"/>
              </a:rPr>
              <a:t>3</a:t>
            </a:r>
            <a:r>
              <a:rPr lang="ja-JP" altLang="en-US" sz="1300" dirty="0" smtClean="0">
                <a:solidFill>
                  <a:schemeClr val="tx1"/>
                </a:solidFill>
                <a:latin typeface="メイリオ" panose="020B0604030504040204" pitchFamily="50" charset="-128"/>
                <a:ea typeface="メイリオ" panose="020B0604030504040204" pitchFamily="50" charset="-128"/>
              </a:rPr>
              <a:t>年</a:t>
            </a:r>
            <a:r>
              <a:rPr lang="en-US" altLang="ja-JP" sz="1300" dirty="0" smtClean="0">
                <a:solidFill>
                  <a:schemeClr val="tx1"/>
                </a:solidFill>
                <a:latin typeface="メイリオ" panose="020B0604030504040204" pitchFamily="50" charset="-128"/>
                <a:ea typeface="メイリオ" panose="020B0604030504040204" pitchFamily="50" charset="-128"/>
              </a:rPr>
              <a:t>3</a:t>
            </a:r>
            <a:r>
              <a:rPr lang="ja-JP" altLang="en-US" sz="1300" smtClean="0">
                <a:solidFill>
                  <a:schemeClr val="tx1"/>
                </a:solidFill>
                <a:latin typeface="メイリオ" panose="020B0604030504040204" pitchFamily="50" charset="-128"/>
                <a:ea typeface="メイリオ" panose="020B0604030504040204" pitchFamily="50" charset="-128"/>
              </a:rPr>
              <a:t>月）を基に「</a:t>
            </a:r>
            <a:r>
              <a:rPr lang="ja-JP" altLang="en-US" sz="1300" dirty="0" smtClean="0">
                <a:solidFill>
                  <a:schemeClr val="tx1"/>
                </a:solidFill>
                <a:latin typeface="メイリオ" panose="020B0604030504040204" pitchFamily="50" charset="-128"/>
                <a:ea typeface="メイリオ" panose="020B0604030504040204" pitchFamily="50" charset="-128"/>
              </a:rPr>
              <a:t>住まうビジョン・大阪</a:t>
            </a:r>
            <a:r>
              <a:rPr lang="ja-JP" altLang="en-US" sz="1300" dirty="0">
                <a:solidFill>
                  <a:schemeClr val="tx1"/>
                </a:solidFill>
                <a:latin typeface="メイリオ" panose="020B0604030504040204" pitchFamily="50" charset="-128"/>
                <a:ea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rPr>
              <a:t>令和</a:t>
            </a:r>
            <a:r>
              <a:rPr lang="en-US" altLang="ja-JP" sz="1300" dirty="0" smtClean="0">
                <a:solidFill>
                  <a:schemeClr val="tx1"/>
                </a:solidFill>
                <a:latin typeface="メイリオ" panose="020B0604030504040204" pitchFamily="50" charset="-128"/>
                <a:ea typeface="メイリオ" panose="020B0604030504040204" pitchFamily="50" charset="-128"/>
              </a:rPr>
              <a:t>3</a:t>
            </a:r>
            <a:r>
              <a:rPr lang="ja-JP" altLang="en-US" sz="1300" dirty="0" smtClean="0">
                <a:solidFill>
                  <a:schemeClr val="tx1"/>
                </a:solidFill>
                <a:latin typeface="メイリオ" panose="020B0604030504040204" pitchFamily="50" charset="-128"/>
                <a:ea typeface="メイリオ" panose="020B0604030504040204" pitchFamily="50" charset="-128"/>
              </a:rPr>
              <a:t>年</a:t>
            </a:r>
            <a:r>
              <a:rPr lang="en-US" altLang="ja-JP" sz="1300" dirty="0" smtClean="0">
                <a:solidFill>
                  <a:schemeClr val="tx1"/>
                </a:solidFill>
                <a:latin typeface="メイリオ" panose="020B0604030504040204" pitchFamily="50" charset="-128"/>
                <a:ea typeface="メイリオ" panose="020B0604030504040204" pitchFamily="50" charset="-128"/>
              </a:rPr>
              <a:t>12</a:t>
            </a:r>
            <a:r>
              <a:rPr lang="ja-JP" altLang="en-US" sz="1300" dirty="0" smtClean="0">
                <a:solidFill>
                  <a:schemeClr val="tx1"/>
                </a:solidFill>
                <a:latin typeface="メイリオ" panose="020B0604030504040204" pitchFamily="50" charset="-128"/>
                <a:ea typeface="メイリオ" panose="020B0604030504040204" pitchFamily="50" charset="-128"/>
              </a:rPr>
              <a:t>月改定）</a:t>
            </a:r>
            <a:r>
              <a:rPr lang="ja-JP" altLang="en-US" sz="1300" dirty="0">
                <a:solidFill>
                  <a:schemeClr val="tx1"/>
                </a:solidFill>
                <a:latin typeface="メイリオ" panose="020B0604030504040204" pitchFamily="50" charset="-128"/>
                <a:ea typeface="メイリオ" panose="020B0604030504040204" pitchFamily="50" charset="-128"/>
              </a:rPr>
              <a:t>等</a:t>
            </a:r>
            <a:r>
              <a:rPr lang="ja-JP" altLang="en-US" sz="1300" dirty="0" smtClean="0">
                <a:solidFill>
                  <a:schemeClr val="tx1"/>
                </a:solidFill>
                <a:latin typeface="メイリオ" panose="020B0604030504040204" pitchFamily="50" charset="-128"/>
                <a:ea typeface="メイリオ" panose="020B0604030504040204" pitchFamily="50" charset="-128"/>
              </a:rPr>
              <a:t>の大阪府の関連計画を踏まえ、大阪府の住宅・まちづくり政策への貢献と自立した経営体の確立に向け、取り組みを推進するための中期</a:t>
            </a:r>
            <a:r>
              <a:rPr lang="ja-JP" altLang="en-US" sz="1300" dirty="0">
                <a:solidFill>
                  <a:schemeClr val="tx1"/>
                </a:solidFill>
                <a:latin typeface="メイリオ" panose="020B0604030504040204" pitchFamily="50" charset="-128"/>
                <a:ea typeface="メイリオ" panose="020B0604030504040204" pitchFamily="50" charset="-128"/>
              </a:rPr>
              <a:t>の経営</a:t>
            </a:r>
            <a:r>
              <a:rPr lang="ja-JP" altLang="en-US" sz="1300" dirty="0" smtClean="0">
                <a:solidFill>
                  <a:schemeClr val="tx1"/>
                </a:solidFill>
                <a:latin typeface="メイリオ" panose="020B0604030504040204" pitchFamily="50" charset="-128"/>
                <a:ea typeface="メイリオ" panose="020B0604030504040204" pitchFamily="50" charset="-128"/>
              </a:rPr>
              <a:t>計画として策定します。</a:t>
            </a:r>
            <a:endParaRPr lang="en-US" altLang="ja-JP" sz="1300" dirty="0" smtClean="0">
              <a:solidFill>
                <a:schemeClr val="tx1"/>
              </a:solidFill>
              <a:latin typeface="メイリオ" panose="020B0604030504040204" pitchFamily="50" charset="-128"/>
              <a:ea typeface="メイリオ" panose="020B0604030504040204" pitchFamily="50" charset="-128"/>
            </a:endParaRPr>
          </a:p>
        </p:txBody>
      </p:sp>
      <p:sp>
        <p:nvSpPr>
          <p:cNvPr id="2" name="大かっこ 1"/>
          <p:cNvSpPr/>
          <p:nvPr/>
        </p:nvSpPr>
        <p:spPr>
          <a:xfrm>
            <a:off x="654493" y="4032498"/>
            <a:ext cx="8778307" cy="1098816"/>
          </a:xfrm>
          <a:prstGeom prst="bracketPair">
            <a:avLst>
              <a:gd name="adj" fmla="val 7805"/>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CA9DF0E7-62FF-4CE6-BB3A-3E6A7DDEB1A2}" type="slidenum">
              <a:rPr lang="en-US" altLang="ja-JP" sz="1700" smtClean="0"/>
              <a:pPr algn="r"/>
              <a:t>29</a:t>
            </a:fld>
            <a:endParaRPr lang="en-US" altLang="ja-JP" sz="1700" dirty="0" smtClean="0"/>
          </a:p>
        </p:txBody>
      </p:sp>
      <p:sp>
        <p:nvSpPr>
          <p:cNvPr id="9" name="Rectangle 4"/>
          <p:cNvSpPr txBox="1">
            <a:spLocks noChangeArrowheads="1"/>
          </p:cNvSpPr>
          <p:nvPr/>
        </p:nvSpPr>
        <p:spPr bwMode="auto">
          <a:xfrm>
            <a:off x="1" y="33338"/>
            <a:ext cx="266404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solidFill>
                  <a:schemeClr val="tx1"/>
                </a:solidFill>
                <a:latin typeface="メイリオ" panose="020B0604030504040204" pitchFamily="50" charset="-128"/>
                <a:ea typeface="メイリオ" panose="020B0604030504040204" pitchFamily="50" charset="-128"/>
              </a:rPr>
              <a:t>　３．</a:t>
            </a:r>
            <a:r>
              <a:rPr lang="en-US" altLang="ja-JP" sz="2200" kern="0" dirty="0" smtClean="0">
                <a:solidFill>
                  <a:schemeClr val="tx1"/>
                </a:solidFill>
                <a:latin typeface="メイリオ" panose="020B0604030504040204" pitchFamily="50" charset="-128"/>
                <a:ea typeface="メイリオ" panose="020B0604030504040204" pitchFamily="50" charset="-128"/>
              </a:rPr>
              <a:t>ESG</a:t>
            </a:r>
            <a:r>
              <a:rPr lang="ja-JP" altLang="en-US" sz="2200" kern="0" dirty="0" smtClean="0">
                <a:solidFill>
                  <a:schemeClr val="tx1"/>
                </a:solidFill>
                <a:latin typeface="メイリオ" panose="020B0604030504040204" pitchFamily="50" charset="-128"/>
                <a:ea typeface="メイリオ" panose="020B0604030504040204" pitchFamily="50" charset="-128"/>
              </a:rPr>
              <a:t>経営</a:t>
            </a:r>
            <a:endParaRPr kumimoji="0" lang="ja-JP" altLang="en-US" sz="2200" kern="0" dirty="0" smtClean="0">
              <a:solidFill>
                <a:schemeClr val="tx1"/>
              </a:solidFill>
              <a:latin typeface="メイリオ" panose="020B0604030504040204" pitchFamily="50" charset="-128"/>
              <a:ea typeface="メイリオ" panose="020B0604030504040204" pitchFamily="50" charset="-128"/>
            </a:endParaRPr>
          </a:p>
        </p:txBody>
      </p:sp>
      <p:sp>
        <p:nvSpPr>
          <p:cNvPr id="6" name="角丸四角形 30"/>
          <p:cNvSpPr>
            <a:spLocks noChangeArrowheads="1"/>
          </p:cNvSpPr>
          <p:nvPr/>
        </p:nvSpPr>
        <p:spPr bwMode="auto">
          <a:xfrm>
            <a:off x="430632" y="926870"/>
            <a:ext cx="8881494" cy="409575"/>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（５）</a:t>
            </a:r>
            <a:r>
              <a:rPr lang="en-US" altLang="ja-JP"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DX</a:t>
            </a:r>
            <a:r>
              <a:rPr lang="ja-JP" altLang="en-US" sz="16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（デジタルトランスフォーメーション）の推進</a:t>
            </a:r>
            <a:endParaRPr lang="ja-JP" altLang="en-US" sz="16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0" name="正方形/長方形 6"/>
          <p:cNvSpPr>
            <a:spLocks noChangeArrowheads="1"/>
          </p:cNvSpPr>
          <p:nvPr/>
        </p:nvSpPr>
        <p:spPr bwMode="auto">
          <a:xfrm>
            <a:off x="597938" y="1358035"/>
            <a:ext cx="8663805"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ts val="2000"/>
              </a:lnSpc>
              <a:spcBef>
                <a:spcPct val="15000"/>
              </a:spcBef>
              <a:buClr>
                <a:srgbClr val="99CC00"/>
              </a:buClr>
            </a:pPr>
            <a:r>
              <a:rPr lang="ja-JP" altLang="en-US" sz="1400" dirty="0" smtClean="0">
                <a:solidFill>
                  <a:schemeClr val="tx1"/>
                </a:solidFill>
                <a:latin typeface="ＭＳ Ｐ明朝" panose="02020600040205080304" pitchFamily="18" charset="-128"/>
                <a:ea typeface="ＭＳ Ｐ明朝" panose="02020600040205080304" pitchFamily="18" charset="-128"/>
              </a:rPr>
              <a:t>　新技術の導入等のデジタル化により、組織・業務の在り方を変革し、入居者サービスの向上と職員の働き方の改革に努めます。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14"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
        <p:nvSpPr>
          <p:cNvPr id="16" name="Text Box 46"/>
          <p:cNvSpPr txBox="1">
            <a:spLocks noChangeArrowheads="1"/>
          </p:cNvSpPr>
          <p:nvPr/>
        </p:nvSpPr>
        <p:spPr bwMode="auto">
          <a:xfrm>
            <a:off x="612599" y="1914983"/>
            <a:ext cx="7015833"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solidFill>
                  <a:schemeClr val="tx1"/>
                </a:solidFill>
                <a:latin typeface="ＭＳ Ｐゴシック" panose="020B0600070205080204" pitchFamily="50" charset="-128"/>
              </a:rPr>
              <a:t>①　デジタル化による入居者サービスの向上</a:t>
            </a:r>
            <a:endParaRPr kumimoji="1" lang="ja-JP" altLang="en-US" sz="1600" b="1" dirty="0">
              <a:solidFill>
                <a:schemeClr val="tx1"/>
              </a:solidFill>
              <a:latin typeface="ＭＳ Ｐゴシック" panose="020B0600070205080204" pitchFamily="50" charset="-128"/>
            </a:endParaRPr>
          </a:p>
        </p:txBody>
      </p:sp>
      <p:sp>
        <p:nvSpPr>
          <p:cNvPr id="17" name="正方形/長方形 6"/>
          <p:cNvSpPr>
            <a:spLocks noChangeArrowheads="1"/>
          </p:cNvSpPr>
          <p:nvPr/>
        </p:nvSpPr>
        <p:spPr bwMode="auto">
          <a:xfrm>
            <a:off x="697684" y="2262718"/>
            <a:ext cx="5290180" cy="298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15000"/>
              </a:spcBef>
              <a:buClr>
                <a:srgbClr val="99CC00"/>
              </a:buClr>
            </a:pPr>
            <a:r>
              <a:rPr kumimoji="1" lang="ja-JP" altLang="en-US" sz="1400" b="1" dirty="0" smtClean="0">
                <a:solidFill>
                  <a:schemeClr val="bg1">
                    <a:lumMod val="65000"/>
                  </a:schemeClr>
                </a:solidFill>
                <a:latin typeface="ＭＳ Ｐゴシック" panose="020B0600070205080204" pitchFamily="50" charset="-128"/>
              </a:rPr>
              <a:t>●</a:t>
            </a:r>
            <a:r>
              <a:rPr kumimoji="1" lang="ja-JP" altLang="en-US" sz="1400" b="1" dirty="0" smtClean="0">
                <a:solidFill>
                  <a:schemeClr val="tx1"/>
                </a:solidFill>
                <a:latin typeface="ＭＳ Ｐゴシック" panose="020B0600070205080204" pitchFamily="50" charset="-128"/>
              </a:rPr>
              <a:t> オンライン手続きの推進</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rgbClr val="99CC00"/>
              </a:buClr>
            </a:pPr>
            <a:r>
              <a:rPr kumimoji="1" lang="ja-JP" altLang="en-US" sz="1400" dirty="0" smtClean="0">
                <a:solidFill>
                  <a:srgbClr val="FF0000"/>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・オンライン入居申込・資格審査（電子契約サービスの導入）</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b="1" dirty="0" smtClean="0">
                <a:solidFill>
                  <a:schemeClr val="bg1">
                    <a:lumMod val="65000"/>
                  </a:schemeClr>
                </a:solidFill>
                <a:latin typeface="ＭＳ Ｐゴシック" panose="020B0600070205080204" pitchFamily="50" charset="-128"/>
              </a:rPr>
              <a:t>●</a:t>
            </a:r>
            <a:r>
              <a:rPr kumimoji="1" lang="ja-JP" altLang="en-US" sz="1400" b="1" dirty="0" smtClean="0">
                <a:solidFill>
                  <a:schemeClr val="tx1"/>
                </a:solidFill>
                <a:latin typeface="ＭＳ Ｐゴシック" panose="020B0600070205080204" pitchFamily="50" charset="-128"/>
              </a:rPr>
              <a:t> 窓口のデジタル化</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24</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時間チャットボット問合せ対応</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・オンライン内覧対応、支払</a:t>
            </a:r>
            <a:r>
              <a:rPr kumimoji="1" lang="ja-JP" altLang="en-US" sz="1400" dirty="0">
                <a:solidFill>
                  <a:schemeClr val="tx1"/>
                </a:solidFill>
                <a:latin typeface="ＭＳ Ｐ明朝" panose="02020600040205080304" pitchFamily="18" charset="-128"/>
                <a:ea typeface="ＭＳ Ｐ明朝" panose="02020600040205080304" pitchFamily="18" charset="-128"/>
              </a:rPr>
              <a:t>のキャッシュレス</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対応</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b="1" dirty="0">
                <a:solidFill>
                  <a:schemeClr val="bg1">
                    <a:lumMod val="65000"/>
                  </a:schemeClr>
                </a:solidFill>
                <a:latin typeface="ＭＳ Ｐゴシック" panose="020B0600070205080204" pitchFamily="50" charset="-128"/>
              </a:rPr>
              <a:t>●</a:t>
            </a:r>
            <a:r>
              <a:rPr kumimoji="1" lang="ja-JP" altLang="en-US" sz="1400" b="1" dirty="0">
                <a:solidFill>
                  <a:schemeClr val="tx1"/>
                </a:solidFill>
                <a:latin typeface="ＭＳ Ｐゴシック" panose="020B0600070205080204" pitchFamily="50" charset="-128"/>
              </a:rPr>
              <a:t> 団地</a:t>
            </a:r>
            <a:r>
              <a:rPr kumimoji="1" lang="ja-JP" altLang="en-US" sz="1400" b="1" dirty="0" smtClean="0">
                <a:solidFill>
                  <a:schemeClr val="tx1"/>
                </a:solidFill>
                <a:latin typeface="ＭＳ Ｐゴシック" panose="020B0600070205080204" pitchFamily="50" charset="-128"/>
              </a:rPr>
              <a:t>のデジタル化</a:t>
            </a:r>
            <a:endParaRPr kumimoji="1" lang="en-US" altLang="ja-JP" sz="1400" b="1" dirty="0" smtClean="0">
              <a:solidFill>
                <a:schemeClr val="tx1"/>
              </a:solidFill>
              <a:latin typeface="ＭＳ Ｐゴシック" panose="020B0600070205080204" pitchFamily="50" charset="-128"/>
            </a:endParaRP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・モデルルーム等のスマートキー化</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a:solidFill>
                  <a:schemeClr val="tx1"/>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・入居者向けイベント等のオンライン化</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・団地</a:t>
            </a:r>
            <a:r>
              <a:rPr kumimoji="1" lang="ja-JP" altLang="en-US" sz="1400" dirty="0">
                <a:solidFill>
                  <a:schemeClr val="tx1"/>
                </a:solidFill>
                <a:latin typeface="ＭＳ Ｐ明朝" panose="02020600040205080304" pitchFamily="18" charset="-128"/>
                <a:ea typeface="ＭＳ Ｐ明朝" panose="02020600040205080304" pitchFamily="18" charset="-128"/>
              </a:rPr>
              <a:t>自治会との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オンラインコミュニケーション</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ts val="400"/>
              </a:lnSpc>
              <a:spcBef>
                <a:spcPct val="15000"/>
              </a:spcBef>
              <a:buClr>
                <a:srgbClr val="99CC00"/>
              </a:buClr>
            </a:pP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r>
              <a:rPr kumimoji="1"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デジタル</a:t>
            </a:r>
            <a:r>
              <a:rPr lang="ja-JP" altLang="en-US" sz="1200" dirty="0">
                <a:solidFill>
                  <a:schemeClr val="tx1"/>
                </a:solidFill>
                <a:latin typeface="ＭＳ Ｐ明朝" panose="02020600040205080304" pitchFamily="18" charset="-128"/>
                <a:ea typeface="ＭＳ Ｐ明朝" panose="02020600040205080304" pitchFamily="18" charset="-128"/>
              </a:rPr>
              <a:t>に不慣れな方へは従来のサービスを継続</a:t>
            </a:r>
            <a:r>
              <a:rPr lang="ja-JP" altLang="en-US" sz="1200" dirty="0" smtClean="0">
                <a:solidFill>
                  <a:schemeClr val="tx1"/>
                </a:solidFill>
                <a:latin typeface="ＭＳ Ｐ明朝" panose="02020600040205080304" pitchFamily="18" charset="-128"/>
                <a:ea typeface="ＭＳ Ｐ明朝" panose="02020600040205080304" pitchFamily="18" charset="-128"/>
              </a:rPr>
              <a:t>します。</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lgn="l">
              <a:lnSpc>
                <a:spcPct val="105000"/>
              </a:lnSpc>
              <a:spcBef>
                <a:spcPct val="15000"/>
              </a:spcBef>
              <a:buClr>
                <a:srgbClr val="99CC00"/>
              </a:buClr>
            </a:pPr>
            <a:endParaRPr kumimoji="1"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18" name="Text Box 46"/>
          <p:cNvSpPr txBox="1">
            <a:spLocks noChangeArrowheads="1"/>
          </p:cNvSpPr>
          <p:nvPr/>
        </p:nvSpPr>
        <p:spPr bwMode="auto">
          <a:xfrm>
            <a:off x="618831" y="4904264"/>
            <a:ext cx="3507917"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solidFill>
                  <a:schemeClr val="tx1"/>
                </a:solidFill>
                <a:latin typeface="ＭＳ Ｐゴシック" panose="020B0600070205080204" pitchFamily="50" charset="-128"/>
              </a:rPr>
              <a:t>②　</a:t>
            </a:r>
            <a:r>
              <a:rPr lang="ja-JP" altLang="en-US" sz="1600" b="1" dirty="0">
                <a:solidFill>
                  <a:schemeClr val="tx1"/>
                </a:solidFill>
                <a:latin typeface="ＭＳ Ｐゴシック" panose="020B0600070205080204" pitchFamily="50" charset="-128"/>
              </a:rPr>
              <a:t>データの基盤整備と活用</a:t>
            </a:r>
          </a:p>
        </p:txBody>
      </p:sp>
      <p:sp>
        <p:nvSpPr>
          <p:cNvPr id="19" name="Text Box 46"/>
          <p:cNvSpPr txBox="1">
            <a:spLocks noChangeArrowheads="1"/>
          </p:cNvSpPr>
          <p:nvPr/>
        </p:nvSpPr>
        <p:spPr bwMode="auto">
          <a:xfrm>
            <a:off x="618831" y="5702633"/>
            <a:ext cx="5121548"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solidFill>
                  <a:schemeClr val="tx1"/>
                </a:solidFill>
                <a:latin typeface="ＭＳ Ｐゴシック" panose="020B0600070205080204" pitchFamily="50" charset="-128"/>
              </a:rPr>
              <a:t>③　職員の働き方を改革するスマートワークの実践</a:t>
            </a:r>
            <a:endParaRPr lang="ja-JP" altLang="en-US" sz="1600" b="1" dirty="0">
              <a:solidFill>
                <a:schemeClr val="tx1"/>
              </a:solidFill>
              <a:latin typeface="ＭＳ Ｐゴシック" panose="020B0600070205080204" pitchFamily="50" charset="-128"/>
            </a:endParaRPr>
          </a:p>
        </p:txBody>
      </p:sp>
      <p:sp>
        <p:nvSpPr>
          <p:cNvPr id="20" name="Text Box 46"/>
          <p:cNvSpPr txBox="1">
            <a:spLocks noChangeArrowheads="1"/>
          </p:cNvSpPr>
          <p:nvPr/>
        </p:nvSpPr>
        <p:spPr bwMode="auto">
          <a:xfrm>
            <a:off x="612599" y="6294870"/>
            <a:ext cx="3186921"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b="1" dirty="0" smtClean="0">
                <a:solidFill>
                  <a:schemeClr val="tx1"/>
                </a:solidFill>
                <a:latin typeface="ＭＳ Ｐゴシック" panose="020B0600070205080204" pitchFamily="50" charset="-128"/>
              </a:rPr>
              <a:t>④　デジタル人材の育成</a:t>
            </a:r>
            <a:endParaRPr lang="ja-JP" altLang="en-US" sz="1600" b="1" dirty="0">
              <a:solidFill>
                <a:schemeClr val="tx1"/>
              </a:solidFill>
              <a:latin typeface="ＭＳ Ｐゴシック" panose="020B0600070205080204" pitchFamily="50" charset="-128"/>
            </a:endParaRPr>
          </a:p>
        </p:txBody>
      </p:sp>
      <p:sp>
        <p:nvSpPr>
          <p:cNvPr id="21" name="正方形/長方形 6"/>
          <p:cNvSpPr>
            <a:spLocks noChangeArrowheads="1"/>
          </p:cNvSpPr>
          <p:nvPr/>
        </p:nvSpPr>
        <p:spPr bwMode="auto">
          <a:xfrm>
            <a:off x="728878" y="5189704"/>
            <a:ext cx="8945686"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　団地</a:t>
            </a:r>
            <a:r>
              <a:rPr lang="ja-JP" altLang="en-US" sz="1400" dirty="0">
                <a:solidFill>
                  <a:schemeClr val="tx1"/>
                </a:solidFill>
                <a:latin typeface="ＭＳ Ｐ明朝" panose="02020600040205080304" pitchFamily="18" charset="-128"/>
                <a:ea typeface="ＭＳ Ｐ明朝" panose="02020600040205080304" pitchFamily="18" charset="-128"/>
              </a:rPr>
              <a:t>に関する</a:t>
            </a:r>
            <a:r>
              <a:rPr lang="ja-JP" altLang="en-US" sz="1400" dirty="0" smtClean="0">
                <a:solidFill>
                  <a:schemeClr val="tx1"/>
                </a:solidFill>
                <a:latin typeface="ＭＳ Ｐ明朝" panose="02020600040205080304" pitchFamily="18" charset="-128"/>
                <a:ea typeface="ＭＳ Ｐ明朝" panose="02020600040205080304" pitchFamily="18" charset="-128"/>
              </a:rPr>
              <a:t>入居者、</a:t>
            </a:r>
            <a:r>
              <a:rPr lang="ja-JP" altLang="en-US" sz="1400" dirty="0">
                <a:solidFill>
                  <a:schemeClr val="tx1"/>
                </a:solidFill>
                <a:latin typeface="ＭＳ Ｐ明朝" panose="02020600040205080304" pitchFamily="18" charset="-128"/>
                <a:ea typeface="ＭＳ Ｐ明朝" panose="02020600040205080304" pitchFamily="18" charset="-128"/>
              </a:rPr>
              <a:t>団地・エリア</a:t>
            </a:r>
            <a:r>
              <a:rPr lang="ja-JP" altLang="en-US" sz="1400" dirty="0" smtClean="0">
                <a:solidFill>
                  <a:schemeClr val="tx1"/>
                </a:solidFill>
                <a:latin typeface="ＭＳ Ｐ明朝" panose="02020600040205080304" pitchFamily="18" charset="-128"/>
                <a:ea typeface="ＭＳ Ｐ明朝" panose="02020600040205080304" pitchFamily="18" charset="-128"/>
              </a:rPr>
              <a:t>、修繕、財務等</a:t>
            </a:r>
            <a:r>
              <a:rPr lang="ja-JP" altLang="en-US" sz="1400" dirty="0">
                <a:solidFill>
                  <a:schemeClr val="tx1"/>
                </a:solidFill>
                <a:latin typeface="ＭＳ Ｐ明朝" panose="02020600040205080304" pitchFamily="18" charset="-128"/>
                <a:ea typeface="ＭＳ Ｐ明朝" panose="02020600040205080304" pitchFamily="18" charset="-128"/>
              </a:rPr>
              <a:t>の</a:t>
            </a:r>
            <a:r>
              <a:rPr lang="ja-JP" altLang="en-US" sz="1400" dirty="0" smtClean="0">
                <a:solidFill>
                  <a:schemeClr val="tx1"/>
                </a:solidFill>
                <a:latin typeface="ＭＳ Ｐ明朝" panose="02020600040205080304" pitchFamily="18" charset="-128"/>
                <a:ea typeface="ＭＳ Ｐ明朝" panose="02020600040205080304" pitchFamily="18" charset="-128"/>
              </a:rPr>
              <a:t>情報を一元化し、各種分析（見える化）によるニーズ把握に</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努めます。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24" name="正方形/長方形 6"/>
          <p:cNvSpPr>
            <a:spLocks noChangeArrowheads="1"/>
          </p:cNvSpPr>
          <p:nvPr/>
        </p:nvSpPr>
        <p:spPr bwMode="auto">
          <a:xfrm>
            <a:off x="674100" y="6006156"/>
            <a:ext cx="7191754"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　ペーパーレス化とテレワークを推進し、時間や場所にとらわれない職場環境を実現します。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sp>
        <p:nvSpPr>
          <p:cNvPr id="25" name="正方形/長方形 6"/>
          <p:cNvSpPr>
            <a:spLocks noChangeArrowheads="1"/>
          </p:cNvSpPr>
          <p:nvPr/>
        </p:nvSpPr>
        <p:spPr bwMode="auto">
          <a:xfrm>
            <a:off x="674100" y="6574432"/>
            <a:ext cx="7191754"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　職員の</a:t>
            </a:r>
            <a:r>
              <a:rPr lang="en-US" altLang="ja-JP" sz="1400" dirty="0" smtClean="0">
                <a:solidFill>
                  <a:schemeClr val="tx1"/>
                </a:solidFill>
                <a:latin typeface="ＭＳ Ｐ明朝" panose="02020600040205080304" pitchFamily="18" charset="-128"/>
                <a:ea typeface="ＭＳ Ｐ明朝" panose="02020600040205080304" pitchFamily="18" charset="-128"/>
              </a:rPr>
              <a:t>IT</a:t>
            </a:r>
            <a:r>
              <a:rPr lang="ja-JP" altLang="en-US" sz="1400" dirty="0" smtClean="0">
                <a:solidFill>
                  <a:schemeClr val="tx1"/>
                </a:solidFill>
                <a:latin typeface="ＭＳ Ｐ明朝" panose="02020600040205080304" pitchFamily="18" charset="-128"/>
                <a:ea typeface="ＭＳ Ｐ明朝" panose="02020600040205080304" pitchFamily="18" charset="-128"/>
              </a:rPr>
              <a:t>スキルと情報リテラシーを高め、デジタル技術の活用を各事業・業務に広めます。</a:t>
            </a:r>
            <a:endParaRPr lang="en-US" altLang="ja-JP" sz="1400" dirty="0" smtClean="0">
              <a:solidFill>
                <a:schemeClr val="tx1"/>
              </a:solidFill>
              <a:latin typeface="ＭＳ Ｐ明朝" panose="02020600040205080304" pitchFamily="18" charset="-128"/>
              <a:ea typeface="ＭＳ Ｐ明朝" panose="02020600040205080304" pitchFamily="18" charset="-128"/>
            </a:endParaRPr>
          </a:p>
        </p:txBody>
      </p:sp>
      <p:pic>
        <p:nvPicPr>
          <p:cNvPr id="4" name="図 3"/>
          <p:cNvPicPr>
            <a:picLocks noChangeAspect="1"/>
          </p:cNvPicPr>
          <p:nvPr/>
        </p:nvPicPr>
        <p:blipFill>
          <a:blip r:embed="rId2"/>
          <a:stretch>
            <a:fillRect/>
          </a:stretch>
        </p:blipFill>
        <p:spPr>
          <a:xfrm>
            <a:off x="5131685" y="2187107"/>
            <a:ext cx="4322439" cy="2298391"/>
          </a:xfrm>
          <a:prstGeom prst="rect">
            <a:avLst/>
          </a:prstGeom>
        </p:spPr>
      </p:pic>
    </p:spTree>
    <p:extLst>
      <p:ext uri="{BB962C8B-B14F-4D97-AF65-F5344CB8AC3E}">
        <p14:creationId xmlns:p14="http://schemas.microsoft.com/office/powerpoint/2010/main" val="3279246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16B23EAF-4C35-4BFB-A5BD-896B2177ED46}" type="slidenum">
              <a:rPr lang="en-US" altLang="ja-JP" sz="1700" smtClean="0"/>
              <a:pPr algn="r"/>
              <a:t>30</a:t>
            </a:fld>
            <a:endParaRPr lang="en-US" altLang="ja-JP" sz="1700" smtClean="0"/>
          </a:p>
        </p:txBody>
      </p:sp>
      <p:sp>
        <p:nvSpPr>
          <p:cNvPr id="30725" name="Text Box 46"/>
          <p:cNvSpPr txBox="1">
            <a:spLocks noChangeArrowheads="1"/>
          </p:cNvSpPr>
          <p:nvPr/>
        </p:nvSpPr>
        <p:spPr bwMode="auto">
          <a:xfrm>
            <a:off x="551091" y="1609284"/>
            <a:ext cx="8593677" cy="515951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15000"/>
              </a:spcBef>
              <a:buClr>
                <a:srgbClr val="99CC00"/>
              </a:buClr>
              <a:defRPr/>
            </a:pPr>
            <a:r>
              <a:rPr kumimoji="1" lang="ja-JP" altLang="en-US" sz="1400" dirty="0" smtClean="0">
                <a:latin typeface="ＭＳ Ｐ明朝" pitchFamily="18" charset="-128"/>
                <a:ea typeface="ＭＳ Ｐ明朝" pitchFamily="18" charset="-128"/>
              </a:rPr>
              <a:t>　理事長</a:t>
            </a:r>
            <a:r>
              <a:rPr kumimoji="1" lang="ja-JP" altLang="en-US" sz="1400" dirty="0">
                <a:latin typeface="ＭＳ Ｐ明朝" pitchFamily="18" charset="-128"/>
                <a:ea typeface="ＭＳ Ｐ明朝" pitchFamily="18" charset="-128"/>
              </a:rPr>
              <a:t>を内部統制責任者とし、引き続き公正な職務の執行、それに関する情報の保存・管理、危機管理、財務</a:t>
            </a:r>
            <a:r>
              <a:rPr kumimoji="1" lang="ja-JP" altLang="en-US" sz="1400" dirty="0" smtClean="0">
                <a:latin typeface="ＭＳ Ｐ明朝" pitchFamily="18" charset="-128"/>
                <a:ea typeface="ＭＳ Ｐ明朝" pitchFamily="18" charset="-128"/>
              </a:rPr>
              <a:t>の</a:t>
            </a:r>
            <a:endParaRPr kumimoji="1" lang="en-US" altLang="ja-JP" sz="1400" dirty="0" smtClean="0">
              <a:latin typeface="ＭＳ Ｐ明朝" pitchFamily="18" charset="-128"/>
              <a:ea typeface="ＭＳ Ｐ明朝" pitchFamily="18" charset="-128"/>
            </a:endParaRPr>
          </a:p>
          <a:p>
            <a:pPr algn="just">
              <a:lnSpc>
                <a:spcPct val="105000"/>
              </a:lnSpc>
              <a:spcBef>
                <a:spcPct val="15000"/>
              </a:spcBef>
              <a:buClr>
                <a:srgbClr val="99CC00"/>
              </a:buClr>
              <a:defRPr/>
            </a:pPr>
            <a:r>
              <a:rPr kumimoji="1" lang="ja-JP" altLang="en-US" sz="1400" dirty="0" smtClean="0">
                <a:latin typeface="ＭＳ Ｐ明朝" pitchFamily="18" charset="-128"/>
                <a:ea typeface="ＭＳ Ｐ明朝" pitchFamily="18" charset="-128"/>
              </a:rPr>
              <a:t>信頼性</a:t>
            </a:r>
            <a:r>
              <a:rPr kumimoji="1" lang="ja-JP" altLang="en-US" sz="1400" dirty="0">
                <a:latin typeface="ＭＳ Ｐ明朝" pitchFamily="18" charset="-128"/>
                <a:ea typeface="ＭＳ Ｐ明朝" pitchFamily="18" charset="-128"/>
              </a:rPr>
              <a:t>を確保する</a:t>
            </a:r>
            <a:r>
              <a:rPr kumimoji="1" lang="ja-JP" altLang="en-US" sz="1400" dirty="0" smtClean="0">
                <a:ea typeface="ＭＳ Ｐ明朝" pitchFamily="18" charset="-128"/>
              </a:rPr>
              <a:t>体制を確立します。</a:t>
            </a:r>
            <a:r>
              <a:rPr kumimoji="1" lang="en-US" altLang="ja-JP" sz="1400" dirty="0">
                <a:ea typeface="ＭＳ Ｐ明朝" pitchFamily="18" charset="-128"/>
              </a:rPr>
              <a:t>※</a:t>
            </a:r>
            <a:r>
              <a:rPr kumimoji="1" lang="ja-JP" altLang="en-US" sz="1400" dirty="0">
                <a:ea typeface="ＭＳ Ｐ明朝" pitchFamily="18" charset="-128"/>
              </a:rPr>
              <a:t>「大阪府住宅供給公社</a:t>
            </a:r>
            <a:r>
              <a:rPr kumimoji="1" lang="ja-JP" altLang="en-US" sz="1400" dirty="0">
                <a:latin typeface="ＭＳ Ｐ明朝" pitchFamily="18" charset="-128"/>
                <a:ea typeface="ＭＳ Ｐ明朝" pitchFamily="18" charset="-128"/>
              </a:rPr>
              <a:t>内部統制に関する基本</a:t>
            </a:r>
            <a:r>
              <a:rPr kumimoji="1" lang="ja-JP" altLang="en-US" sz="1400" dirty="0" smtClean="0">
                <a:latin typeface="ＭＳ Ｐ明朝" pitchFamily="18" charset="-128"/>
                <a:ea typeface="ＭＳ Ｐ明朝" pitchFamily="18" charset="-128"/>
              </a:rPr>
              <a:t>方針」（</a:t>
            </a:r>
            <a:r>
              <a:rPr kumimoji="1" lang="ja-JP" altLang="en-US" sz="1400" dirty="0">
                <a:latin typeface="ＭＳ Ｐ明朝" pitchFamily="18" charset="-128"/>
                <a:ea typeface="ＭＳ Ｐ明朝" pitchFamily="18" charset="-128"/>
              </a:rPr>
              <a:t>平成</a:t>
            </a:r>
            <a:r>
              <a:rPr kumimoji="1" lang="en-US" altLang="ja-JP" sz="1400" dirty="0">
                <a:latin typeface="ＭＳ Ｐ明朝" pitchFamily="18" charset="-128"/>
                <a:ea typeface="ＭＳ Ｐ明朝" pitchFamily="18" charset="-128"/>
              </a:rPr>
              <a:t>23</a:t>
            </a:r>
            <a:r>
              <a:rPr kumimoji="1" lang="ja-JP" altLang="en-US" sz="1400" dirty="0">
                <a:latin typeface="ＭＳ Ｐ明朝" pitchFamily="18" charset="-128"/>
                <a:ea typeface="ＭＳ Ｐ明朝" pitchFamily="18" charset="-128"/>
              </a:rPr>
              <a:t>年</a:t>
            </a:r>
            <a:r>
              <a:rPr kumimoji="1" lang="en-US" altLang="ja-JP" sz="1400" dirty="0">
                <a:latin typeface="ＭＳ Ｐ明朝" pitchFamily="18" charset="-128"/>
                <a:ea typeface="ＭＳ Ｐ明朝" pitchFamily="18" charset="-128"/>
              </a:rPr>
              <a:t>6</a:t>
            </a:r>
            <a:r>
              <a:rPr kumimoji="1" lang="ja-JP" altLang="en-US" sz="1400" dirty="0">
                <a:latin typeface="ＭＳ Ｐ明朝" pitchFamily="18" charset="-128"/>
                <a:ea typeface="ＭＳ Ｐ明朝" pitchFamily="18" charset="-128"/>
              </a:rPr>
              <a:t>月策定</a:t>
            </a:r>
            <a:r>
              <a:rPr kumimoji="1" lang="ja-JP" altLang="en-US" sz="1400" dirty="0" smtClean="0">
                <a:latin typeface="ＭＳ Ｐ明朝" pitchFamily="18" charset="-128"/>
                <a:ea typeface="ＭＳ Ｐ明朝" pitchFamily="18" charset="-128"/>
              </a:rPr>
              <a:t>）</a:t>
            </a:r>
            <a:endParaRPr kumimoji="1" lang="ja-JP" altLang="en-US" sz="1400" dirty="0">
              <a:latin typeface="ＭＳ Ｐ明朝" pitchFamily="18" charset="-128"/>
              <a:ea typeface="ＭＳ Ｐ明朝" pitchFamily="18" charset="-128"/>
            </a:endParaRPr>
          </a:p>
          <a:p>
            <a:pPr marL="0" indent="0" algn="just">
              <a:lnSpc>
                <a:spcPts val="900"/>
              </a:lnSpc>
              <a:spcBef>
                <a:spcPct val="50000"/>
              </a:spcBef>
              <a:buClr>
                <a:srgbClr val="99CC00"/>
              </a:buClr>
              <a:defRPr/>
            </a:pPr>
            <a:endParaRPr kumimoji="1" lang="en-US" altLang="ja-JP" sz="1400" dirty="0" smtClean="0">
              <a:latin typeface="ＭＳ Ｐゴシック" pitchFamily="50" charset="-128"/>
            </a:endParaRPr>
          </a:p>
          <a:p>
            <a:pPr marL="0" indent="0" algn="just">
              <a:lnSpc>
                <a:spcPct val="105000"/>
              </a:lnSpc>
              <a:spcBef>
                <a:spcPct val="50000"/>
              </a:spcBef>
              <a:buClr>
                <a:srgbClr val="99CC00"/>
              </a:buClr>
              <a:defRPr/>
            </a:pPr>
            <a:r>
              <a:rPr kumimoji="1" lang="ja-JP" altLang="en-US" sz="1400" dirty="0" smtClean="0">
                <a:solidFill>
                  <a:schemeClr val="bg1">
                    <a:lumMod val="65000"/>
                  </a:schemeClr>
                </a:solidFill>
                <a:latin typeface="ＭＳ Ｐゴシック" pitchFamily="50" charset="-128"/>
              </a:rPr>
              <a:t>●</a:t>
            </a:r>
            <a:r>
              <a:rPr kumimoji="1" lang="ja-JP" altLang="en-US" sz="1400" dirty="0" smtClean="0">
                <a:latin typeface="ＭＳ Ｐゴシック" pitchFamily="50" charset="-128"/>
              </a:rPr>
              <a:t> </a:t>
            </a:r>
            <a:r>
              <a:rPr kumimoji="1" lang="ja-JP" altLang="en-US" sz="1400" b="1" dirty="0">
                <a:latin typeface="ＭＳ Ｐゴシック" pitchFamily="50" charset="-128"/>
              </a:rPr>
              <a:t>統治機能の拡充</a:t>
            </a:r>
          </a:p>
          <a:p>
            <a:pPr marL="0" indent="0" algn="just">
              <a:lnSpc>
                <a:spcPct val="105000"/>
              </a:lnSpc>
              <a:spcBef>
                <a:spcPct val="15000"/>
              </a:spcBef>
              <a:buClr>
                <a:srgbClr val="99CC00"/>
              </a:buClr>
              <a:defRPr/>
            </a:pPr>
            <a:r>
              <a:rPr kumimoji="1" lang="ja-JP" altLang="en-US" sz="1400" dirty="0">
                <a:latin typeface="ＭＳ Ｐゴシック" pitchFamily="50" charset="-128"/>
              </a:rPr>
              <a:t>  </a:t>
            </a:r>
            <a:r>
              <a:rPr kumimoji="1" lang="ja-JP" altLang="en-US" sz="1400" dirty="0" smtClean="0">
                <a:latin typeface="ＭＳ Ｐ明朝" pitchFamily="18" charset="-128"/>
                <a:ea typeface="ＭＳ Ｐ明朝" pitchFamily="18" charset="-128"/>
              </a:rPr>
              <a:t>理事会</a:t>
            </a:r>
            <a:r>
              <a:rPr kumimoji="1" lang="ja-JP" altLang="en-US" sz="1400" dirty="0">
                <a:latin typeface="ＭＳ Ｐ明朝" pitchFamily="18" charset="-128"/>
                <a:ea typeface="ＭＳ Ｐ明朝" pitchFamily="18" charset="-128"/>
              </a:rPr>
              <a:t>、経営会議による意思決定過程を明確化</a:t>
            </a:r>
            <a:r>
              <a:rPr kumimoji="1" lang="ja-JP" altLang="en-US" sz="1400" dirty="0" smtClean="0">
                <a:latin typeface="ＭＳ Ｐ明朝" pitchFamily="18" charset="-128"/>
                <a:ea typeface="ＭＳ Ｐ明朝" pitchFamily="18" charset="-128"/>
              </a:rPr>
              <a:t>し、透明性</a:t>
            </a:r>
            <a:r>
              <a:rPr kumimoji="1" lang="ja-JP" altLang="en-US" sz="1400" dirty="0">
                <a:latin typeface="ＭＳ Ｐ明朝" pitchFamily="18" charset="-128"/>
                <a:ea typeface="ＭＳ Ｐ明朝" pitchFamily="18" charset="-128"/>
              </a:rPr>
              <a:t>、公平性を引き続き確保します。また職員自らによる業務プロセスの</a:t>
            </a:r>
            <a:r>
              <a:rPr kumimoji="1" lang="ja-JP" altLang="en-US" sz="1400" dirty="0" smtClean="0">
                <a:latin typeface="ＭＳ Ｐ明朝" pitchFamily="18" charset="-128"/>
                <a:ea typeface="ＭＳ Ｐ明朝" pitchFamily="18" charset="-128"/>
              </a:rPr>
              <a:t>再点検に加え</a:t>
            </a:r>
            <a:r>
              <a:rPr kumimoji="1" lang="ja-JP" altLang="en-US" sz="1400" dirty="0">
                <a:latin typeface="ＭＳ Ｐ明朝" pitchFamily="18" charset="-128"/>
                <a:ea typeface="ＭＳ Ｐ明朝" pitchFamily="18" charset="-128"/>
              </a:rPr>
              <a:t>、外部監査法人による監査体制と併せた重層的な内部統制システムにより、会計情報の信用性の確保や統治機能の拡充</a:t>
            </a:r>
            <a:r>
              <a:rPr kumimoji="1" lang="ja-JP" altLang="en-US" sz="1400" dirty="0" smtClean="0">
                <a:latin typeface="ＭＳ Ｐ明朝" pitchFamily="18" charset="-128"/>
                <a:ea typeface="ＭＳ Ｐ明朝" pitchFamily="18" charset="-128"/>
              </a:rPr>
              <a:t>を図ります。 </a:t>
            </a:r>
            <a:endParaRPr kumimoji="1" lang="en-US" altLang="ja-JP" sz="1400" dirty="0" smtClean="0">
              <a:latin typeface="ＭＳ Ｐ明朝" pitchFamily="18" charset="-128"/>
              <a:ea typeface="ＭＳ Ｐ明朝" pitchFamily="18" charset="-128"/>
            </a:endParaRPr>
          </a:p>
          <a:p>
            <a:pPr marL="0" indent="0" algn="just">
              <a:lnSpc>
                <a:spcPct val="105000"/>
              </a:lnSpc>
              <a:spcBef>
                <a:spcPct val="15000"/>
              </a:spcBef>
              <a:buClr>
                <a:srgbClr val="99CC00"/>
              </a:buClr>
              <a:defRPr/>
            </a:pPr>
            <a:endParaRPr kumimoji="1" lang="en-US" altLang="ja-JP" sz="1400" dirty="0">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400" dirty="0" smtClean="0">
                <a:solidFill>
                  <a:schemeClr val="bg1">
                    <a:lumMod val="65000"/>
                  </a:schemeClr>
                </a:solidFill>
                <a:latin typeface="ＭＳ Ｐゴシック" pitchFamily="50" charset="-128"/>
              </a:rPr>
              <a:t>●</a:t>
            </a:r>
            <a:r>
              <a:rPr kumimoji="1" lang="ja-JP" altLang="en-US" sz="1400" dirty="0" smtClean="0">
                <a:latin typeface="ＭＳ Ｐゴシック" pitchFamily="50" charset="-128"/>
              </a:rPr>
              <a:t> </a:t>
            </a:r>
            <a:r>
              <a:rPr kumimoji="1" lang="ja-JP" altLang="en-US" sz="1400" b="1" dirty="0">
                <a:latin typeface="ＭＳ Ｐゴシック" pitchFamily="50" charset="-128"/>
              </a:rPr>
              <a:t>個人情報保護の徹底</a:t>
            </a:r>
          </a:p>
          <a:p>
            <a:pPr marL="0" indent="0" algn="just">
              <a:lnSpc>
                <a:spcPct val="105000"/>
              </a:lnSpc>
              <a:spcBef>
                <a:spcPct val="15000"/>
              </a:spcBef>
              <a:buClr>
                <a:srgbClr val="99CC00"/>
              </a:buClr>
              <a:defRPr/>
            </a:pPr>
            <a:r>
              <a:rPr kumimoji="1" lang="ja-JP" altLang="en-US" sz="1400" dirty="0">
                <a:latin typeface="ＭＳ Ｐゴシック" pitchFamily="50" charset="-128"/>
              </a:rPr>
              <a:t>  </a:t>
            </a:r>
            <a:r>
              <a:rPr kumimoji="1" lang="ja-JP" altLang="en-US" sz="1400" dirty="0" smtClean="0">
                <a:latin typeface="ＭＳ Ｐ明朝" pitchFamily="18" charset="-128"/>
                <a:ea typeface="ＭＳ Ｐ明朝" pitchFamily="18" charset="-128"/>
              </a:rPr>
              <a:t>「個人情報保護マニュアル」に基づき、今後</a:t>
            </a:r>
            <a:r>
              <a:rPr kumimoji="1" lang="ja-JP" altLang="en-US" sz="1400" dirty="0">
                <a:latin typeface="ＭＳ Ｐ明朝" pitchFamily="18" charset="-128"/>
                <a:ea typeface="ＭＳ Ｐ明朝" pitchFamily="18" charset="-128"/>
              </a:rPr>
              <a:t>も個人情報の適正な</a:t>
            </a:r>
            <a:r>
              <a:rPr kumimoji="1" lang="ja-JP" altLang="en-US" sz="1400" dirty="0" smtClean="0">
                <a:latin typeface="ＭＳ Ｐ明朝" pitchFamily="18" charset="-128"/>
                <a:ea typeface="ＭＳ Ｐ明朝" pitchFamily="18" charset="-128"/>
              </a:rPr>
              <a:t>取扱い</a:t>
            </a:r>
            <a:r>
              <a:rPr kumimoji="1" lang="ja-JP" altLang="en-US" sz="1400" dirty="0">
                <a:latin typeface="ＭＳ Ｐ明朝" pitchFamily="18" charset="-128"/>
                <a:ea typeface="ＭＳ Ｐ明朝" pitchFamily="18" charset="-128"/>
              </a:rPr>
              <a:t>に</a:t>
            </a:r>
            <a:r>
              <a:rPr kumimoji="1" lang="ja-JP" altLang="en-US" sz="1400" dirty="0" smtClean="0">
                <a:latin typeface="ＭＳ Ｐ明朝" pitchFamily="18" charset="-128"/>
                <a:ea typeface="ＭＳ Ｐ明朝" pitchFamily="18" charset="-128"/>
              </a:rPr>
              <a:t>ついて全職員</a:t>
            </a:r>
            <a:r>
              <a:rPr kumimoji="1" lang="ja-JP" altLang="en-US" sz="1400" dirty="0">
                <a:latin typeface="ＭＳ Ｐ明朝" pitchFamily="18" charset="-128"/>
                <a:ea typeface="ＭＳ Ｐ明朝" pitchFamily="18" charset="-128"/>
              </a:rPr>
              <a:t>に周知、徹底を図っていきます。また、</a:t>
            </a:r>
            <a:r>
              <a:rPr kumimoji="1" lang="ja-JP" altLang="en-US" sz="1400" dirty="0" smtClean="0">
                <a:latin typeface="ＭＳ Ｐ明朝" pitchFamily="18" charset="-128"/>
                <a:ea typeface="ＭＳ Ｐ明朝" pitchFamily="18" charset="-128"/>
              </a:rPr>
              <a:t>マイナンバー</a:t>
            </a:r>
            <a:r>
              <a:rPr kumimoji="1" lang="ja-JP" altLang="en-US" sz="1400" dirty="0">
                <a:latin typeface="ＭＳ Ｐ明朝" pitchFamily="18" charset="-128"/>
                <a:ea typeface="ＭＳ Ｐ明朝" pitchFamily="18" charset="-128"/>
              </a:rPr>
              <a:t>を含む特定個人情報については、厳重な保管、委託先の</a:t>
            </a:r>
            <a:r>
              <a:rPr kumimoji="1" lang="ja-JP" altLang="en-US" sz="1400" dirty="0" smtClean="0">
                <a:latin typeface="ＭＳ Ｐ明朝" pitchFamily="18" charset="-128"/>
                <a:ea typeface="ＭＳ Ｐ明朝" pitchFamily="18" charset="-128"/>
              </a:rPr>
              <a:t>適切</a:t>
            </a:r>
            <a:r>
              <a:rPr kumimoji="1" lang="ja-JP" altLang="en-US" sz="1400" dirty="0">
                <a:latin typeface="ＭＳ Ｐ明朝" pitchFamily="18" charset="-128"/>
                <a:ea typeface="ＭＳ Ｐ明朝" pitchFamily="18" charset="-128"/>
              </a:rPr>
              <a:t>な監督</a:t>
            </a:r>
            <a:r>
              <a:rPr kumimoji="1" lang="ja-JP" altLang="en-US" sz="1400" dirty="0" smtClean="0">
                <a:latin typeface="ＭＳ Ｐ明朝" pitchFamily="18" charset="-128"/>
                <a:ea typeface="ＭＳ Ｐ明朝" pitchFamily="18" charset="-128"/>
              </a:rPr>
              <a:t>など安全</a:t>
            </a:r>
            <a:r>
              <a:rPr kumimoji="1" lang="ja-JP" altLang="en-US" sz="1400" dirty="0">
                <a:latin typeface="ＭＳ Ｐ明朝" pitchFamily="18" charset="-128"/>
                <a:ea typeface="ＭＳ Ｐ明朝" pitchFamily="18" charset="-128"/>
              </a:rPr>
              <a:t>管理措置の徹底に</a:t>
            </a:r>
            <a:r>
              <a:rPr kumimoji="1" lang="ja-JP" altLang="en-US" sz="1400" dirty="0" smtClean="0">
                <a:latin typeface="ＭＳ Ｐ明朝" pitchFamily="18" charset="-128"/>
                <a:ea typeface="ＭＳ Ｐ明朝" pitchFamily="18" charset="-128"/>
              </a:rPr>
              <a:t>努めます。</a:t>
            </a:r>
            <a:endParaRPr kumimoji="1" lang="en-US" altLang="ja-JP" sz="1400" dirty="0" smtClean="0">
              <a:latin typeface="ＭＳ Ｐ明朝" pitchFamily="18" charset="-128"/>
              <a:ea typeface="ＭＳ Ｐ明朝" pitchFamily="18" charset="-128"/>
            </a:endParaRPr>
          </a:p>
          <a:p>
            <a:pPr marL="0" indent="0" algn="just">
              <a:lnSpc>
                <a:spcPct val="105000"/>
              </a:lnSpc>
              <a:spcBef>
                <a:spcPct val="15000"/>
              </a:spcBef>
              <a:buClr>
                <a:srgbClr val="99CC00"/>
              </a:buClr>
              <a:defRPr/>
            </a:pPr>
            <a:endParaRPr kumimoji="1" lang="en-US" altLang="ja-JP" sz="1400" u="sng" dirty="0">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400" dirty="0" smtClean="0">
                <a:solidFill>
                  <a:schemeClr val="bg1">
                    <a:lumMod val="65000"/>
                  </a:schemeClr>
                </a:solidFill>
                <a:latin typeface="ＭＳ Ｐゴシック" pitchFamily="50" charset="-128"/>
              </a:rPr>
              <a:t>●</a:t>
            </a:r>
            <a:r>
              <a:rPr kumimoji="1" lang="ja-JP" altLang="en-US" sz="1400" dirty="0" smtClean="0">
                <a:latin typeface="ＭＳ Ｐゴシック" pitchFamily="50" charset="-128"/>
              </a:rPr>
              <a:t> </a:t>
            </a:r>
            <a:r>
              <a:rPr kumimoji="1" lang="ja-JP" altLang="en-US" sz="1400" b="1" dirty="0">
                <a:latin typeface="ＭＳ Ｐゴシック" pitchFamily="50" charset="-128"/>
              </a:rPr>
              <a:t>危機管理等の充実</a:t>
            </a:r>
          </a:p>
          <a:p>
            <a:pPr marL="0" indent="0" algn="just">
              <a:lnSpc>
                <a:spcPct val="105000"/>
              </a:lnSpc>
              <a:spcBef>
                <a:spcPct val="15000"/>
              </a:spcBef>
              <a:buClr>
                <a:srgbClr val="99CC00"/>
              </a:buClr>
              <a:defRPr/>
            </a:pPr>
            <a:r>
              <a:rPr kumimoji="1" lang="ja-JP" altLang="en-US" sz="1400" dirty="0">
                <a:latin typeface="ＭＳ Ｐゴシック" pitchFamily="50" charset="-128"/>
              </a:rPr>
              <a:t>  </a:t>
            </a:r>
            <a:r>
              <a:rPr kumimoji="1" lang="ja-JP" altLang="en-US" sz="1400" dirty="0" smtClean="0">
                <a:latin typeface="ＭＳ Ｐ明朝" pitchFamily="18" charset="-128"/>
                <a:ea typeface="ＭＳ Ｐ明朝" pitchFamily="18" charset="-128"/>
              </a:rPr>
              <a:t>自然</a:t>
            </a:r>
            <a:r>
              <a:rPr kumimoji="1" lang="ja-JP" altLang="en-US" sz="1400" dirty="0">
                <a:latin typeface="ＭＳ Ｐ明朝" pitchFamily="18" charset="-128"/>
                <a:ea typeface="ＭＳ Ｐ明朝" pitchFamily="18" charset="-128"/>
              </a:rPr>
              <a:t>災害や危険事象の発生に対し、迅速・確実な</a:t>
            </a:r>
            <a:r>
              <a:rPr kumimoji="1" lang="ja-JP" altLang="en-US" sz="1400" dirty="0" smtClean="0">
                <a:latin typeface="ＭＳ Ｐ明朝" pitchFamily="18" charset="-128"/>
                <a:ea typeface="ＭＳ Ｐ明朝" pitchFamily="18" charset="-128"/>
              </a:rPr>
              <a:t>連絡及び迅速</a:t>
            </a:r>
            <a:r>
              <a:rPr kumimoji="1" lang="ja-JP" altLang="en-US" sz="1400" dirty="0">
                <a:latin typeface="ＭＳ Ｐ明朝" pitchFamily="18" charset="-128"/>
                <a:ea typeface="ＭＳ Ｐ明朝" pitchFamily="18" charset="-128"/>
              </a:rPr>
              <a:t>な意思決定のもと役職員全員が的確に行動</a:t>
            </a:r>
            <a:r>
              <a:rPr kumimoji="1" lang="ja-JP" altLang="en-US" sz="1400" dirty="0" smtClean="0">
                <a:latin typeface="ＭＳ Ｐ明朝" pitchFamily="18" charset="-128"/>
                <a:ea typeface="ＭＳ Ｐ明朝" pitchFamily="18" charset="-128"/>
              </a:rPr>
              <a:t>するため、緊急</a:t>
            </a:r>
            <a:r>
              <a:rPr kumimoji="1" lang="ja-JP" altLang="en-US" sz="1400" dirty="0">
                <a:latin typeface="ＭＳ Ｐ明朝" pitchFamily="18" charset="-128"/>
                <a:ea typeface="ＭＳ Ｐ明朝" pitchFamily="18" charset="-128"/>
              </a:rPr>
              <a:t>対応体制</a:t>
            </a:r>
            <a:r>
              <a:rPr kumimoji="1" lang="ja-JP" altLang="en-US" sz="1400" dirty="0" smtClean="0">
                <a:latin typeface="ＭＳ Ｐ明朝" pitchFamily="18" charset="-128"/>
                <a:ea typeface="ＭＳ Ｐ明朝" pitchFamily="18" charset="-128"/>
              </a:rPr>
              <a:t>、活動手順の明確化等、危機</a:t>
            </a:r>
            <a:r>
              <a:rPr kumimoji="1" lang="ja-JP" altLang="en-US" sz="1400" dirty="0">
                <a:latin typeface="ＭＳ Ｐ明朝" pitchFamily="18" charset="-128"/>
                <a:ea typeface="ＭＳ Ｐ明朝" pitchFamily="18" charset="-128"/>
              </a:rPr>
              <a:t>管理</a:t>
            </a:r>
            <a:r>
              <a:rPr kumimoji="1" lang="ja-JP" altLang="en-US" sz="1400" dirty="0" smtClean="0">
                <a:latin typeface="ＭＳ Ｐ明朝" pitchFamily="18" charset="-128"/>
                <a:ea typeface="ＭＳ Ｐ明朝" pitchFamily="18" charset="-128"/>
              </a:rPr>
              <a:t>体制の充実</a:t>
            </a:r>
            <a:r>
              <a:rPr kumimoji="1" lang="ja-JP" altLang="en-US" sz="1400" dirty="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強化に努めます。</a:t>
            </a:r>
            <a:endParaRPr kumimoji="1" lang="en-US" altLang="ja-JP" sz="1400" dirty="0" smtClean="0">
              <a:latin typeface="ＭＳ Ｐ明朝" pitchFamily="18" charset="-128"/>
              <a:ea typeface="ＭＳ Ｐ明朝" pitchFamily="18" charset="-128"/>
            </a:endParaRPr>
          </a:p>
          <a:p>
            <a:pPr marL="0" indent="0" algn="just">
              <a:lnSpc>
                <a:spcPts val="500"/>
              </a:lnSpc>
              <a:spcBef>
                <a:spcPct val="15000"/>
              </a:spcBef>
              <a:buClr>
                <a:srgbClr val="99CC00"/>
              </a:buClr>
              <a:defRPr/>
            </a:pPr>
            <a:endParaRPr kumimoji="1" lang="ja-JP" altLang="en-US" sz="1400" dirty="0">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400" dirty="0" smtClean="0">
                <a:latin typeface="ＭＳ Ｐ明朝" pitchFamily="18" charset="-128"/>
                <a:ea typeface="ＭＳ Ｐ明朝" pitchFamily="18" charset="-128"/>
              </a:rPr>
              <a:t>　</a:t>
            </a:r>
            <a:r>
              <a:rPr kumimoji="1" lang="ja-JP" altLang="en-US" sz="1400" dirty="0"/>
              <a:t>・</a:t>
            </a:r>
            <a:r>
              <a:rPr kumimoji="1" lang="ja-JP" altLang="en-US" sz="1400" dirty="0" smtClean="0"/>
              <a:t> </a:t>
            </a:r>
            <a:r>
              <a:rPr kumimoji="1" lang="ja-JP" altLang="en-US" sz="1400" dirty="0">
                <a:latin typeface="ＭＳ Ｐ明朝" pitchFamily="18" charset="-128"/>
                <a:ea typeface="ＭＳ Ｐ明朝" pitchFamily="18" charset="-128"/>
              </a:rPr>
              <a:t>事業継続</a:t>
            </a:r>
            <a:r>
              <a:rPr kumimoji="1" lang="ja-JP" altLang="en-US" sz="1400" dirty="0" smtClean="0">
                <a:latin typeface="ＭＳ Ｐ明朝" pitchFamily="18" charset="-128"/>
                <a:ea typeface="ＭＳ Ｐ明朝" pitchFamily="18" charset="-128"/>
              </a:rPr>
              <a:t>計画</a:t>
            </a:r>
            <a:r>
              <a:rPr kumimoji="1" lang="en-US" altLang="ja-JP" sz="1400" dirty="0" smtClean="0">
                <a:latin typeface="ＭＳ Ｐ明朝" pitchFamily="18" charset="-128"/>
                <a:ea typeface="ＭＳ Ｐ明朝" pitchFamily="18" charset="-128"/>
              </a:rPr>
              <a:t>(BCP)</a:t>
            </a:r>
            <a:r>
              <a:rPr kumimoji="1" lang="ja-JP" altLang="en-US" sz="1400" dirty="0" smtClean="0">
                <a:latin typeface="ＭＳ Ｐ明朝" pitchFamily="18" charset="-128"/>
                <a:ea typeface="ＭＳ Ｐ明朝" pitchFamily="18" charset="-128"/>
              </a:rPr>
              <a:t>の継続的な見直しと周知徹底</a:t>
            </a:r>
            <a:endParaRPr kumimoji="1" lang="ja-JP" altLang="en-US" sz="1400" dirty="0">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400" dirty="0" smtClean="0">
                <a:latin typeface="ＭＳ Ｐ明朝" pitchFamily="18" charset="-128"/>
                <a:ea typeface="ＭＳ Ｐ明朝" pitchFamily="18" charset="-128"/>
              </a:rPr>
              <a:t>　・</a:t>
            </a:r>
            <a:r>
              <a:rPr kumimoji="1" lang="ja-JP" altLang="en-US" sz="1400" dirty="0" smtClean="0"/>
              <a:t> </a:t>
            </a:r>
            <a:r>
              <a:rPr kumimoji="1" lang="ja-JP" altLang="en-US" sz="1400" dirty="0">
                <a:latin typeface="ＭＳ Ｐ明朝" pitchFamily="18" charset="-128"/>
                <a:ea typeface="ＭＳ Ｐ明朝" pitchFamily="18" charset="-128"/>
              </a:rPr>
              <a:t>大阪府</a:t>
            </a:r>
            <a:r>
              <a:rPr kumimoji="1" lang="ja-JP" altLang="en-US" sz="1400" dirty="0" smtClean="0">
                <a:latin typeface="ＭＳ Ｐ明朝" pitchFamily="18" charset="-128"/>
                <a:ea typeface="ＭＳ Ｐ明朝" pitchFamily="18" charset="-128"/>
              </a:rPr>
              <a:t>と</a:t>
            </a:r>
            <a:r>
              <a:rPr kumimoji="1" lang="ja-JP" altLang="en-US" sz="1400" dirty="0">
                <a:latin typeface="ＭＳ Ｐ明朝" pitchFamily="18" charset="-128"/>
                <a:ea typeface="ＭＳ Ｐ明朝" pitchFamily="18" charset="-128"/>
              </a:rPr>
              <a:t>連携</a:t>
            </a:r>
            <a:r>
              <a:rPr kumimoji="1" lang="ja-JP" altLang="en-US" sz="1400" dirty="0" smtClean="0">
                <a:latin typeface="ＭＳ Ｐ明朝" pitchFamily="18" charset="-128"/>
                <a:ea typeface="ＭＳ Ｐ明朝" pitchFamily="18" charset="-128"/>
              </a:rPr>
              <a:t>した</a:t>
            </a:r>
            <a:r>
              <a:rPr kumimoji="1" lang="ja-JP" altLang="en-US" sz="1400" dirty="0">
                <a:latin typeface="ＭＳ Ｐ明朝" pitchFamily="18" charset="-128"/>
                <a:ea typeface="ＭＳ Ｐ明朝" pitchFamily="18" charset="-128"/>
              </a:rPr>
              <a:t>訓練</a:t>
            </a:r>
            <a:r>
              <a:rPr kumimoji="1" lang="ja-JP" altLang="en-US" sz="1400" dirty="0" smtClean="0">
                <a:latin typeface="ＭＳ Ｐ明朝" pitchFamily="18" charset="-128"/>
                <a:ea typeface="ＭＳ Ｐ明朝" pitchFamily="18" charset="-128"/>
              </a:rPr>
              <a:t>の継続的実施</a:t>
            </a:r>
            <a:endParaRPr kumimoji="1" lang="ja-JP" altLang="en-US" sz="1400" dirty="0">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400" dirty="0" smtClean="0">
                <a:latin typeface="ＭＳ Ｐ明朝" pitchFamily="18" charset="-128"/>
                <a:ea typeface="ＭＳ Ｐ明朝" pitchFamily="18" charset="-128"/>
              </a:rPr>
              <a:t>　・</a:t>
            </a:r>
            <a:r>
              <a:rPr kumimoji="1" lang="ja-JP" altLang="en-US" sz="1400" dirty="0" smtClean="0"/>
              <a:t> </a:t>
            </a:r>
            <a:r>
              <a:rPr kumimoji="1" lang="ja-JP" altLang="en-US" sz="1400" dirty="0">
                <a:latin typeface="ＭＳ Ｐ明朝" pitchFamily="18" charset="-128"/>
                <a:ea typeface="ＭＳ Ｐ明朝" pitchFamily="18" charset="-128"/>
              </a:rPr>
              <a:t>防災面から</a:t>
            </a:r>
            <a:r>
              <a:rPr kumimoji="1" lang="ja-JP" altLang="en-US" sz="1400" dirty="0" smtClean="0">
                <a:latin typeface="ＭＳ Ｐ明朝" pitchFamily="18" charset="-128"/>
                <a:ea typeface="ＭＳ Ｐ明朝" pitchFamily="18" charset="-128"/>
              </a:rPr>
              <a:t>の</a:t>
            </a:r>
            <a:r>
              <a:rPr kumimoji="1" lang="ja-JP" altLang="en-US" sz="1400" dirty="0">
                <a:latin typeface="ＭＳ Ｐ明朝" pitchFamily="18" charset="-128"/>
                <a:ea typeface="ＭＳ Ｐ明朝" pitchFamily="18" charset="-128"/>
              </a:rPr>
              <a:t>人材育成</a:t>
            </a:r>
            <a:r>
              <a:rPr kumimoji="1" lang="ja-JP" altLang="en-US" sz="1400" dirty="0" smtClean="0">
                <a:latin typeface="ＭＳ Ｐ明朝" pitchFamily="18" charset="-128"/>
                <a:ea typeface="ＭＳ Ｐ明朝" pitchFamily="18" charset="-128"/>
              </a:rPr>
              <a:t>や防災グッズ等の備蓄</a:t>
            </a:r>
            <a:endParaRPr kumimoji="1" lang="ja-JP" altLang="en-US" sz="1400" dirty="0">
              <a:latin typeface="ＭＳ Ｐ明朝" pitchFamily="18" charset="-128"/>
              <a:ea typeface="ＭＳ Ｐ明朝" pitchFamily="18" charset="-128"/>
            </a:endParaRPr>
          </a:p>
        </p:txBody>
      </p:sp>
      <p:sp>
        <p:nvSpPr>
          <p:cNvPr id="10" name="角丸四角形 30"/>
          <p:cNvSpPr>
            <a:spLocks noChangeArrowheads="1"/>
          </p:cNvSpPr>
          <p:nvPr/>
        </p:nvSpPr>
        <p:spPr bwMode="auto">
          <a:xfrm>
            <a:off x="385762" y="991841"/>
            <a:ext cx="9090550" cy="393952"/>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6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（６）内部</a:t>
            </a:r>
            <a:r>
              <a:rPr lang="ja-JP" altLang="en-US" sz="1600" b="1" dirty="0">
                <a:effectLst>
                  <a:outerShdw blurRad="38100" dist="38100" dir="2700000" algn="tl">
                    <a:srgbClr val="FFFFFF"/>
                  </a:outerShdw>
                </a:effectLst>
                <a:latin typeface="メイリオ" panose="020B0604030504040204" pitchFamily="50" charset="-128"/>
                <a:ea typeface="メイリオ" panose="020B0604030504040204" pitchFamily="50" charset="-128"/>
              </a:rPr>
              <a:t>統制の強化</a:t>
            </a:r>
          </a:p>
        </p:txBody>
      </p:sp>
      <p:sp>
        <p:nvSpPr>
          <p:cNvPr id="11" name="Rectangle 4"/>
          <p:cNvSpPr txBox="1">
            <a:spLocks noChangeArrowheads="1"/>
          </p:cNvSpPr>
          <p:nvPr/>
        </p:nvSpPr>
        <p:spPr bwMode="auto">
          <a:xfrm>
            <a:off x="1" y="33338"/>
            <a:ext cx="288007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solidFill>
                  <a:schemeClr val="tx1"/>
                </a:solidFill>
                <a:latin typeface="メイリオ" panose="020B0604030504040204" pitchFamily="50" charset="-128"/>
                <a:ea typeface="メイリオ" panose="020B0604030504040204" pitchFamily="50" charset="-128"/>
              </a:rPr>
              <a:t>　３．</a:t>
            </a:r>
            <a:r>
              <a:rPr lang="en-US" altLang="ja-JP" sz="2200" kern="0" dirty="0" smtClean="0">
                <a:solidFill>
                  <a:schemeClr val="tx1"/>
                </a:solidFill>
                <a:latin typeface="メイリオ" panose="020B0604030504040204" pitchFamily="50" charset="-128"/>
                <a:ea typeface="メイリオ" panose="020B0604030504040204" pitchFamily="50" charset="-128"/>
              </a:rPr>
              <a:t>ESG</a:t>
            </a:r>
            <a:r>
              <a:rPr lang="ja-JP" altLang="en-US" sz="2200" kern="0" dirty="0" smtClean="0">
                <a:solidFill>
                  <a:schemeClr val="tx1"/>
                </a:solidFill>
                <a:latin typeface="メイリオ" panose="020B0604030504040204" pitchFamily="50" charset="-128"/>
                <a:ea typeface="メイリオ" panose="020B0604030504040204" pitchFamily="50" charset="-128"/>
              </a:rPr>
              <a:t>経営</a:t>
            </a:r>
            <a:endParaRPr kumimoji="0" lang="ja-JP" altLang="en-US" sz="2200" kern="0" dirty="0" smtClean="0">
              <a:solidFill>
                <a:schemeClr val="tx1"/>
              </a:solidFill>
              <a:latin typeface="メイリオ" panose="020B0604030504040204" pitchFamily="50" charset="-128"/>
              <a:ea typeface="メイリオ" panose="020B0604030504040204" pitchFamily="50" charset="-128"/>
            </a:endParaRPr>
          </a:p>
        </p:txBody>
      </p:sp>
      <p:sp>
        <p:nvSpPr>
          <p:cNvPr id="12"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自立</a:t>
            </a:r>
            <a:r>
              <a:rPr lang="ja-JP" altLang="en-US" sz="1000" b="0" dirty="0"/>
              <a:t>した経営体の確立に向け</a:t>
            </a:r>
            <a:r>
              <a:rPr lang="ja-JP" altLang="en-US" sz="1000" b="0" dirty="0" smtClean="0"/>
              <a:t>、さら</a:t>
            </a:r>
            <a:r>
              <a:rPr lang="ja-JP" altLang="en-US" sz="1000" b="0" dirty="0"/>
              <a:t>なる経営基盤等の強化</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1"/>
          <p:cNvSpPr>
            <a:spLocks noGrp="1"/>
          </p:cNvSpPr>
          <p:nvPr>
            <p:ph type="sldNum" sz="quarter" idx="4294967295"/>
          </p:nvPr>
        </p:nvSpPr>
        <p:spPr>
          <a:xfrm>
            <a:off x="7733055" y="667385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E04391F-19E5-4D8F-B354-AE7E8CF05EBF}" type="slidenum">
              <a:rPr lang="en-US" altLang="ja-JP" sz="1700" smtClean="0"/>
              <a:pPr algn="r"/>
              <a:t>31</a:t>
            </a:fld>
            <a:endParaRPr lang="en-US" altLang="ja-JP" sz="1700" dirty="0" smtClean="0"/>
          </a:p>
        </p:txBody>
      </p:sp>
      <p:sp>
        <p:nvSpPr>
          <p:cNvPr id="10" name="Rectangle 4"/>
          <p:cNvSpPr txBox="1">
            <a:spLocks noChangeArrowheads="1"/>
          </p:cNvSpPr>
          <p:nvPr/>
        </p:nvSpPr>
        <p:spPr bwMode="auto">
          <a:xfrm>
            <a:off x="-1660" y="-22064"/>
            <a:ext cx="97186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99" tIns="49349" rIns="98699" bIns="49349" anchor="b"/>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defRPr/>
            </a:pPr>
            <a:r>
              <a:rPr lang="ja-JP" altLang="en-US" sz="2400" kern="0" dirty="0" smtClean="0">
                <a:latin typeface="ＭＳ Ｐゴシック" charset="-128"/>
                <a:ea typeface="ＭＳ Ｐゴシック" charset="-128"/>
              </a:rPr>
              <a:t>　</a:t>
            </a:r>
            <a:r>
              <a:rPr lang="ja-JP" altLang="en-US" sz="2400" kern="0" dirty="0" smtClean="0">
                <a:latin typeface="メイリオ" panose="020B0604030504040204" pitchFamily="50" charset="-128"/>
                <a:ea typeface="メイリオ" panose="020B0604030504040204" pitchFamily="50" charset="-128"/>
              </a:rPr>
              <a:t>経営の基本方針</a:t>
            </a:r>
          </a:p>
        </p:txBody>
      </p:sp>
      <p:grpSp>
        <p:nvGrpSpPr>
          <p:cNvPr id="6" name="Group 28"/>
          <p:cNvGrpSpPr>
            <a:grpSpLocks/>
          </p:cNvGrpSpPr>
          <p:nvPr/>
        </p:nvGrpSpPr>
        <p:grpSpPr bwMode="auto">
          <a:xfrm>
            <a:off x="-4763" y="0"/>
            <a:ext cx="10080626" cy="6624638"/>
            <a:chOff x="-3" y="0"/>
            <a:chExt cx="6350" cy="4173"/>
          </a:xfrm>
        </p:grpSpPr>
        <p:sp>
          <p:nvSpPr>
            <p:cNvPr id="7" name="Rectangle 3"/>
            <p:cNvSpPr>
              <a:spLocks noChangeArrowheads="1"/>
            </p:cNvSpPr>
            <p:nvPr/>
          </p:nvSpPr>
          <p:spPr bwMode="auto">
            <a:xfrm>
              <a:off x="-3" y="0"/>
              <a:ext cx="6350" cy="417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nvGrpSpPr>
            <p:cNvPr id="8" name="Group 27"/>
            <p:cNvGrpSpPr>
              <a:grpSpLocks/>
            </p:cNvGrpSpPr>
            <p:nvPr/>
          </p:nvGrpSpPr>
          <p:grpSpPr bwMode="auto">
            <a:xfrm>
              <a:off x="-3" y="1487"/>
              <a:ext cx="6350" cy="1281"/>
              <a:chOff x="-3" y="1487"/>
              <a:chExt cx="6350" cy="1281"/>
            </a:xfrm>
          </p:grpSpPr>
          <p:grpSp>
            <p:nvGrpSpPr>
              <p:cNvPr id="11" name="Group 10"/>
              <p:cNvGrpSpPr>
                <a:grpSpLocks noChangeAspect="1"/>
              </p:cNvGrpSpPr>
              <p:nvPr/>
            </p:nvGrpSpPr>
            <p:grpSpPr bwMode="auto">
              <a:xfrm>
                <a:off x="0" y="1487"/>
                <a:ext cx="6347" cy="122"/>
                <a:chOff x="215" y="283"/>
                <a:chExt cx="5807" cy="136"/>
              </a:xfrm>
            </p:grpSpPr>
            <p:grpSp>
              <p:nvGrpSpPr>
                <p:cNvPr id="17" name="Group 11"/>
                <p:cNvGrpSpPr>
                  <a:grpSpLocks noChangeAspect="1"/>
                </p:cNvGrpSpPr>
                <p:nvPr/>
              </p:nvGrpSpPr>
              <p:grpSpPr bwMode="auto">
                <a:xfrm>
                  <a:off x="215" y="283"/>
                  <a:ext cx="5807" cy="90"/>
                  <a:chOff x="215" y="782"/>
                  <a:chExt cx="5807" cy="91"/>
                </a:xfrm>
              </p:grpSpPr>
              <p:sp>
                <p:nvSpPr>
                  <p:cNvPr id="22" name="Rectangle 12"/>
                  <p:cNvSpPr>
                    <a:spLocks noChangeAspect="1" noChangeArrowheads="1"/>
                  </p:cNvSpPr>
                  <p:nvPr/>
                </p:nvSpPr>
                <p:spPr bwMode="auto">
                  <a:xfrm>
                    <a:off x="215" y="782"/>
                    <a:ext cx="4038" cy="91"/>
                  </a:xfrm>
                  <a:prstGeom prst="rect">
                    <a:avLst/>
                  </a:prstGeom>
                  <a:solidFill>
                    <a:srgbClr val="55852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23" name="Rectangle 13"/>
                  <p:cNvSpPr>
                    <a:spLocks noChangeAspect="1" noChangeArrowheads="1"/>
                  </p:cNvSpPr>
                  <p:nvPr/>
                </p:nvSpPr>
                <p:spPr bwMode="auto">
                  <a:xfrm>
                    <a:off x="4253" y="782"/>
                    <a:ext cx="1769" cy="91"/>
                  </a:xfrm>
                  <a:prstGeom prst="rect">
                    <a:avLst/>
                  </a:prstGeom>
                  <a:gradFill rotWithShape="1">
                    <a:gsLst>
                      <a:gs pos="0">
                        <a:srgbClr val="558525"/>
                      </a:gs>
                      <a:gs pos="100000">
                        <a:srgbClr val="9ED46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grpSp>
              <p:nvGrpSpPr>
                <p:cNvPr id="18" name="Group 14"/>
                <p:cNvGrpSpPr>
                  <a:grpSpLocks noChangeAspect="1"/>
                </p:cNvGrpSpPr>
                <p:nvPr/>
              </p:nvGrpSpPr>
              <p:grpSpPr bwMode="auto">
                <a:xfrm>
                  <a:off x="215" y="373"/>
                  <a:ext cx="4400" cy="46"/>
                  <a:chOff x="215" y="782"/>
                  <a:chExt cx="5807" cy="91"/>
                </a:xfrm>
              </p:grpSpPr>
              <p:sp>
                <p:nvSpPr>
                  <p:cNvPr id="20" name="Rectangle 15"/>
                  <p:cNvSpPr>
                    <a:spLocks noChangeAspect="1" noChangeArrowheads="1"/>
                  </p:cNvSpPr>
                  <p:nvPr/>
                </p:nvSpPr>
                <p:spPr bwMode="auto">
                  <a:xfrm>
                    <a:off x="215" y="782"/>
                    <a:ext cx="4038" cy="91"/>
                  </a:xfrm>
                  <a:prstGeom prst="rect">
                    <a:avLst/>
                  </a:prstGeom>
                  <a:solidFill>
                    <a:srgbClr val="66A0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21" name="Rectangle 16"/>
                  <p:cNvSpPr>
                    <a:spLocks noChangeAspect="1" noChangeArrowheads="1"/>
                  </p:cNvSpPr>
                  <p:nvPr/>
                </p:nvSpPr>
                <p:spPr bwMode="auto">
                  <a:xfrm>
                    <a:off x="4253" y="782"/>
                    <a:ext cx="1769" cy="91"/>
                  </a:xfrm>
                  <a:prstGeom prst="rect">
                    <a:avLst/>
                  </a:prstGeom>
                  <a:gradFill rotWithShape="1">
                    <a:gsLst>
                      <a:gs pos="0">
                        <a:srgbClr val="66A02C"/>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sp>
              <p:nvSpPr>
                <p:cNvPr id="19" name="Line 17"/>
                <p:cNvSpPr>
                  <a:spLocks noChangeAspect="1" noChangeShapeType="1"/>
                </p:cNvSpPr>
                <p:nvPr/>
              </p:nvSpPr>
              <p:spPr bwMode="auto">
                <a:xfrm>
                  <a:off x="215" y="373"/>
                  <a:ext cx="5807"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grpSp>
            <p:nvGrpSpPr>
              <p:cNvPr id="12" name="Group 18"/>
              <p:cNvGrpSpPr>
                <a:grpSpLocks noChangeAspect="1"/>
              </p:cNvGrpSpPr>
              <p:nvPr/>
            </p:nvGrpSpPr>
            <p:grpSpPr bwMode="auto">
              <a:xfrm>
                <a:off x="-3" y="2744"/>
                <a:ext cx="6347" cy="24"/>
                <a:chOff x="215" y="872"/>
                <a:chExt cx="5807" cy="27"/>
              </a:xfrm>
            </p:grpSpPr>
            <p:grpSp>
              <p:nvGrpSpPr>
                <p:cNvPr id="13" name="Group 19"/>
                <p:cNvGrpSpPr>
                  <a:grpSpLocks noChangeAspect="1"/>
                </p:cNvGrpSpPr>
                <p:nvPr/>
              </p:nvGrpSpPr>
              <p:grpSpPr bwMode="auto">
                <a:xfrm>
                  <a:off x="215" y="872"/>
                  <a:ext cx="5807" cy="27"/>
                  <a:chOff x="215" y="782"/>
                  <a:chExt cx="5807" cy="91"/>
                </a:xfrm>
              </p:grpSpPr>
              <p:sp>
                <p:nvSpPr>
                  <p:cNvPr id="15" name="Rectangle 20"/>
                  <p:cNvSpPr>
                    <a:spLocks noChangeAspect="1" noChangeArrowheads="1"/>
                  </p:cNvSpPr>
                  <p:nvPr/>
                </p:nvSpPr>
                <p:spPr bwMode="auto">
                  <a:xfrm>
                    <a:off x="215" y="782"/>
                    <a:ext cx="4038" cy="91"/>
                  </a:xfrm>
                  <a:prstGeom prst="rect">
                    <a:avLst/>
                  </a:prstGeom>
                  <a:solidFill>
                    <a:srgbClr val="9ED46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16" name="Rectangle 21"/>
                  <p:cNvSpPr>
                    <a:spLocks noChangeAspect="1" noChangeArrowheads="1"/>
                  </p:cNvSpPr>
                  <p:nvPr/>
                </p:nvSpPr>
                <p:spPr bwMode="auto">
                  <a:xfrm>
                    <a:off x="4253" y="782"/>
                    <a:ext cx="1769" cy="91"/>
                  </a:xfrm>
                  <a:prstGeom prst="rect">
                    <a:avLst/>
                  </a:prstGeom>
                  <a:gradFill rotWithShape="1">
                    <a:gsLst>
                      <a:gs pos="0">
                        <a:srgbClr val="9ED468"/>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sp>
              <p:nvSpPr>
                <p:cNvPr id="14" name="Line 22"/>
                <p:cNvSpPr>
                  <a:spLocks noChangeAspect="1" noChangeShapeType="1"/>
                </p:cNvSpPr>
                <p:nvPr/>
              </p:nvSpPr>
              <p:spPr bwMode="auto">
                <a:xfrm flipH="1">
                  <a:off x="215" y="872"/>
                  <a:ext cx="5807"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grpSp>
      </p:grpSp>
      <p:sp>
        <p:nvSpPr>
          <p:cNvPr id="25" name="Text Box 24"/>
          <p:cNvSpPr txBox="1">
            <a:spLocks noChangeAspect="1" noChangeArrowheads="1"/>
          </p:cNvSpPr>
          <p:nvPr/>
        </p:nvSpPr>
        <p:spPr bwMode="auto">
          <a:xfrm>
            <a:off x="144463" y="1951038"/>
            <a:ext cx="605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547" rIns="0" bIns="45547" anchor="ctr">
            <a:spAutoFit/>
          </a:bodyPr>
          <a:lstStyle>
            <a:lvl1pPr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0000"/>
              </a:lnSpc>
            </a:pPr>
            <a:r>
              <a:rPr lang="ja-JP" altLang="en-US" sz="1600" b="1" dirty="0">
                <a:ea typeface="ＭＳ ゴシック" pitchFamily="49" charset="-128"/>
              </a:rPr>
              <a:t>経営の基本方針</a:t>
            </a:r>
            <a:endParaRPr lang="en-US" altLang="en-US" sz="1600" b="1" dirty="0">
              <a:ea typeface="ＭＳ ゴシック" pitchFamily="49" charset="-128"/>
            </a:endParaRPr>
          </a:p>
        </p:txBody>
      </p:sp>
      <p:sp>
        <p:nvSpPr>
          <p:cNvPr id="24" name="Text Box 23"/>
          <p:cNvSpPr txBox="1">
            <a:spLocks noChangeAspect="1" noChangeArrowheads="1"/>
          </p:cNvSpPr>
          <p:nvPr/>
        </p:nvSpPr>
        <p:spPr bwMode="auto">
          <a:xfrm>
            <a:off x="-38100" y="3101976"/>
            <a:ext cx="10067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547" rIns="0" bIns="45547" anchor="ctr">
            <a:spAutoFit/>
          </a:bodyPr>
          <a:lstStyle>
            <a:lvl1pPr marL="812800" indent="-812800"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10000"/>
              </a:lnSpc>
              <a:spcBef>
                <a:spcPct val="30000"/>
              </a:spcBef>
            </a:pPr>
            <a:r>
              <a:rPr lang="ja-JP" altLang="en-US" sz="3200" dirty="0">
                <a:ea typeface="ＭＳ ゴシック" pitchFamily="49" charset="-128"/>
              </a:rPr>
              <a:t>数値</a:t>
            </a:r>
            <a:r>
              <a:rPr lang="ja-JP" altLang="en-US" sz="3200" dirty="0" smtClean="0">
                <a:ea typeface="ＭＳ ゴシック" pitchFamily="49" charset="-128"/>
              </a:rPr>
              <a:t>目標と</a:t>
            </a:r>
            <a:r>
              <a:rPr lang="ja-JP" altLang="en-US" sz="3200" dirty="0">
                <a:ea typeface="ＭＳ ゴシック" pitchFamily="49" charset="-128"/>
              </a:rPr>
              <a:t>業績の見通し</a:t>
            </a:r>
          </a:p>
        </p:txBody>
      </p:sp>
    </p:spTree>
    <p:extLst>
      <p:ext uri="{BB962C8B-B14F-4D97-AF65-F5344CB8AC3E}">
        <p14:creationId xmlns:p14="http://schemas.microsoft.com/office/powerpoint/2010/main" val="4046781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16621054"/>
              </p:ext>
            </p:extLst>
          </p:nvPr>
        </p:nvGraphicFramePr>
        <p:xfrm>
          <a:off x="503808" y="1713789"/>
          <a:ext cx="9073008" cy="4797339"/>
        </p:xfrm>
        <a:graphic>
          <a:graphicData uri="http://schemas.openxmlformats.org/drawingml/2006/table">
            <a:tbl>
              <a:tblPr firstRow="1" bandRow="1">
                <a:tableStyleId>{21E4AEA4-8DFA-4A89-87EB-49C32662AFE0}</a:tableStyleId>
              </a:tblPr>
              <a:tblGrid>
                <a:gridCol w="508087">
                  <a:extLst>
                    <a:ext uri="{9D8B030D-6E8A-4147-A177-3AD203B41FA5}">
                      <a16:colId xmlns:a16="http://schemas.microsoft.com/office/drawing/2014/main" val="3952235011"/>
                    </a:ext>
                  </a:extLst>
                </a:gridCol>
                <a:gridCol w="2084201">
                  <a:extLst>
                    <a:ext uri="{9D8B030D-6E8A-4147-A177-3AD203B41FA5}">
                      <a16:colId xmlns:a16="http://schemas.microsoft.com/office/drawing/2014/main" val="3757413350"/>
                    </a:ext>
                  </a:extLst>
                </a:gridCol>
                <a:gridCol w="1872208">
                  <a:extLst>
                    <a:ext uri="{9D8B030D-6E8A-4147-A177-3AD203B41FA5}">
                      <a16:colId xmlns:a16="http://schemas.microsoft.com/office/drawing/2014/main" val="1304387414"/>
                    </a:ext>
                  </a:extLst>
                </a:gridCol>
                <a:gridCol w="1773197">
                  <a:extLst>
                    <a:ext uri="{9D8B030D-6E8A-4147-A177-3AD203B41FA5}">
                      <a16:colId xmlns:a16="http://schemas.microsoft.com/office/drawing/2014/main" val="1022447921"/>
                    </a:ext>
                  </a:extLst>
                </a:gridCol>
                <a:gridCol w="2835315">
                  <a:extLst>
                    <a:ext uri="{9D8B030D-6E8A-4147-A177-3AD203B41FA5}">
                      <a16:colId xmlns:a16="http://schemas.microsoft.com/office/drawing/2014/main" val="124050951"/>
                    </a:ext>
                  </a:extLst>
                </a:gridCol>
              </a:tblGrid>
              <a:tr h="300834">
                <a:tc gridSpan="2">
                  <a:txBody>
                    <a:bodyPr/>
                    <a:lstStyle/>
                    <a:p>
                      <a:pPr algn="ctr"/>
                      <a:r>
                        <a:rPr kumimoji="1" lang="ja-JP" altLang="en-US" sz="1400" dirty="0" smtClean="0">
                          <a:solidFill>
                            <a:schemeClr val="tx1"/>
                          </a:solidFill>
                        </a:rPr>
                        <a:t>成 果 測 定 指 標</a:t>
                      </a:r>
                      <a:endParaRPr kumimoji="1" lang="ja-JP" altLang="en-US" sz="1400" dirty="0">
                        <a:solidFill>
                          <a:schemeClr val="tx1"/>
                        </a:solidFill>
                      </a:endParaRPr>
                    </a:p>
                  </a:txBody>
                  <a:tcPr anchor="ctr" anchorCtr="1"/>
                </a:tc>
                <a:tc hMerge="1">
                  <a:txBody>
                    <a:bodyPr/>
                    <a:lstStyle/>
                    <a:p>
                      <a:endParaRPr kumimoji="1" lang="ja-JP" altLang="en-US" dirty="0"/>
                    </a:p>
                  </a:txBody>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u="none" strike="noStrike" cap="none" normalizeH="0" baseline="0" dirty="0" smtClean="0">
                          <a:ln>
                            <a:noFill/>
                          </a:ln>
                          <a:solidFill>
                            <a:schemeClr val="tx1"/>
                          </a:solidFill>
                          <a:effectLst/>
                        </a:rPr>
                        <a:t>現状</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u="none" strike="noStrike" cap="none" normalizeH="0" baseline="0" dirty="0" smtClean="0">
                          <a:ln>
                            <a:noFill/>
                          </a:ln>
                          <a:solidFill>
                            <a:schemeClr val="tx1"/>
                          </a:solidFill>
                          <a:effectLst/>
                        </a:rPr>
                        <a:t>目標</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u="none" strike="noStrike" cap="none" normalizeH="0" baseline="0" dirty="0" smtClean="0">
                          <a:ln>
                            <a:noFill/>
                          </a:ln>
                          <a:solidFill>
                            <a:schemeClr val="tx1"/>
                          </a:solidFill>
                          <a:effectLst/>
                        </a:rPr>
                        <a:t>主な施策</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extLst>
                  <a:ext uri="{0D108BD9-81ED-4DB2-BD59-A6C34878D82A}">
                    <a16:rowId xmlns:a16="http://schemas.microsoft.com/office/drawing/2014/main" val="4128296217"/>
                  </a:ext>
                </a:extLst>
              </a:tr>
              <a:tr h="622177">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①</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管理戸数</a:t>
                      </a:r>
                      <a:endPar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21,373</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戸</a:t>
                      </a:r>
                      <a:endPar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R2</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2</a:t>
                      </a:r>
                      <a:r>
                        <a:rPr kumimoji="1"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万戸以下（</a:t>
                      </a:r>
                      <a:r>
                        <a:rPr kumimoji="1"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R13</a:t>
                      </a:r>
                      <a:r>
                        <a:rPr kumimoji="1"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 ・ストック（団地）の再編等</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17995" marR="17995" marT="0" marB="0" anchor="ctr" horzOverflow="overflow"/>
                </a:tc>
                <a:extLst>
                  <a:ext uri="{0D108BD9-81ED-4DB2-BD59-A6C34878D82A}">
                    <a16:rowId xmlns:a16="http://schemas.microsoft.com/office/drawing/2014/main" val="4116644384"/>
                  </a:ext>
                </a:extLst>
              </a:tr>
              <a:tr h="585283">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②</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耐震化率</a:t>
                      </a:r>
                      <a:endPar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93.8%</a:t>
                      </a: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95%</a:t>
                      </a:r>
                      <a:r>
                        <a:rPr kumimoji="0"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a:t>
                      </a:r>
                      <a:r>
                        <a:rPr kumimoji="0"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R7</a:t>
                      </a:r>
                      <a:r>
                        <a:rPr kumimoji="0"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 </a:t>
                      </a:r>
                      <a:endParaRPr kumimoji="0"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97%</a:t>
                      </a:r>
                      <a:r>
                        <a:rPr kumimoji="0"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a:t>
                      </a:r>
                      <a:r>
                        <a:rPr kumimoji="0" lang="en-US" altLang="ja-JP"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R13</a:t>
                      </a:r>
                      <a:r>
                        <a:rPr kumimoji="0" lang="ja-JP" altLang="en-US" sz="140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 ・耐震改修</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2271032148"/>
                  </a:ext>
                </a:extLst>
              </a:tr>
              <a:tr h="883065">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③</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住宅稼働率</a:t>
                      </a:r>
                      <a:b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br>
                      <a:r>
                        <a:rPr kumimoji="0" lang="ja-JP" altLang="en-US"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ja-JP"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ja-JP" altLang="en-US"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契約家賃収入／満室時家賃</a:t>
                      </a:r>
                      <a:r>
                        <a:rPr kumimoji="0" lang="en-US" altLang="ja-JP"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ja-JP" altLang="en-US"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93.1%</a:t>
                      </a: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92%</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以上（</a:t>
                      </a: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l"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（入居促進）</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・営業力の強化、効果的な広告</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（退去抑制）</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・お客様満足度の向上</a:t>
                      </a:r>
                    </a:p>
                  </a:txBody>
                  <a:tcPr marL="0" marR="179962" marT="0" marB="0" anchor="ctr" horzOverflow="overflow"/>
                </a:tc>
                <a:extLst>
                  <a:ext uri="{0D108BD9-81ED-4DB2-BD59-A6C34878D82A}">
                    <a16:rowId xmlns:a16="http://schemas.microsoft.com/office/drawing/2014/main" val="3825791825"/>
                  </a:ext>
                </a:extLst>
              </a:tr>
              <a:tr h="685604">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④</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経常損益</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11.6</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億円</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黒字（利益）を確保</a:t>
                      </a:r>
                      <a:endParaRPr kumimoji="0" lang="zh-TW"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l" defTabSz="503104"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・賃貸住宅事業の収益向上</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503104"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・新たな事業領域での活動</a:t>
                      </a:r>
                    </a:p>
                  </a:txBody>
                  <a:tcPr marL="0" marR="179962" marT="0" marB="0" anchor="ctr" horzOverflow="overflow"/>
                </a:tc>
                <a:extLst>
                  <a:ext uri="{0D108BD9-81ED-4DB2-BD59-A6C34878D82A}">
                    <a16:rowId xmlns:a16="http://schemas.microsoft.com/office/drawing/2014/main" val="3662507771"/>
                  </a:ext>
                </a:extLst>
              </a:tr>
              <a:tr h="711856">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⑤</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ストックへの投資</a:t>
                      </a:r>
                      <a:endPar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125</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億円</a:t>
                      </a:r>
                      <a:endPar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H24</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250</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億円</a:t>
                      </a:r>
                      <a:endPar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R4</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zh-TW"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・建替え、長期有効活用、耐震改修</a:t>
                      </a:r>
                    </a:p>
                  </a:txBody>
                  <a:tcPr marL="17995" marR="17995" marT="0" marB="0" anchor="ctr" horzOverflow="overflow"/>
                </a:tc>
                <a:extLst>
                  <a:ext uri="{0D108BD9-81ED-4DB2-BD59-A6C34878D82A}">
                    <a16:rowId xmlns:a16="http://schemas.microsoft.com/office/drawing/2014/main" val="845502358"/>
                  </a:ext>
                </a:extLst>
              </a:tr>
              <a:tr h="1004554">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⑥</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借入金残高</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US" altLang="ja-JP"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ja-JP" altLang="en-US"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実質残高</a:t>
                      </a:r>
                      <a:r>
                        <a:rPr kumimoji="0" lang="en-US" altLang="ja-JP" sz="11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ja-JP" altLang="en-US" sz="11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1,261</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億円</a:t>
                      </a:r>
                      <a:endPar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1"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zh-TW"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1,200</a:t>
                      </a:r>
                      <a:r>
                        <a:rPr kumimoji="1" lang="zh-TW"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億円以下 （</a:t>
                      </a:r>
                      <a:r>
                        <a:rPr kumimoji="1" lang="en-US" altLang="zh-TW"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R8</a:t>
                      </a:r>
                      <a:r>
                        <a:rPr kumimoji="1" lang="zh-TW"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zh-TW"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1,100</a:t>
                      </a:r>
                      <a:r>
                        <a:rPr kumimoji="1" lang="zh-TW"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億円以下（</a:t>
                      </a:r>
                      <a:r>
                        <a:rPr kumimoji="1" lang="en-US" altLang="zh-TW"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1" lang="zh-TW"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zh-TW"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・安定的で有利な資金の確保</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SDGs</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債による資金調達</a:t>
                      </a:r>
                    </a:p>
                  </a:txBody>
                  <a:tcPr marL="17995" marR="17995" marT="0" marB="0" anchor="ctr" horzOverflow="overflow"/>
                </a:tc>
                <a:extLst>
                  <a:ext uri="{0D108BD9-81ED-4DB2-BD59-A6C34878D82A}">
                    <a16:rowId xmlns:a16="http://schemas.microsoft.com/office/drawing/2014/main" val="4060959752"/>
                  </a:ext>
                </a:extLst>
              </a:tr>
            </a:tbl>
          </a:graphicData>
        </a:graphic>
      </p:graphicFrame>
      <p:sp>
        <p:nvSpPr>
          <p:cNvPr id="33794" name="Rectangle 8"/>
          <p:cNvSpPr>
            <a:spLocks noGrp="1" noChangeArrowheads="1"/>
          </p:cNvSpPr>
          <p:nvPr>
            <p:ph type="sldNum" sz="quarter" idx="4294967295"/>
          </p:nvPr>
        </p:nvSpPr>
        <p:spPr>
          <a:xfrm>
            <a:off x="7727950" y="6507163"/>
            <a:ext cx="2352675" cy="382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9D932736-6A5A-4576-A1B9-1B0E62050F7B}" type="slidenum">
              <a:rPr lang="en-US" altLang="ja-JP" sz="1700" smtClean="0"/>
              <a:pPr algn="r"/>
              <a:t>32</a:t>
            </a:fld>
            <a:endParaRPr lang="en-US" altLang="ja-JP" sz="1700" dirty="0" smtClean="0"/>
          </a:p>
        </p:txBody>
      </p:sp>
      <p:sp>
        <p:nvSpPr>
          <p:cNvPr id="33795" name="Rectangle 4"/>
          <p:cNvSpPr>
            <a:spLocks noGrp="1" noChangeArrowheads="1"/>
          </p:cNvSpPr>
          <p:nvPr>
            <p:ph type="title" idx="4294967295"/>
          </p:nvPr>
        </p:nvSpPr>
        <p:spPr>
          <a:xfrm>
            <a:off x="0" y="148100"/>
            <a:ext cx="2952080" cy="735012"/>
          </a:xfrm>
        </p:spPr>
        <p:txBody>
          <a:bodyPr lIns="98699" tIns="49349" rIns="98699" bIns="49349">
            <a:normAutofit/>
          </a:bodyPr>
          <a:lstStyle/>
          <a:p>
            <a:r>
              <a:rPr lang="ja-JP" altLang="en-US" sz="2200" dirty="0" smtClean="0"/>
              <a:t>　１．</a:t>
            </a:r>
            <a:r>
              <a:rPr lang="ja-JP" altLang="en-US" sz="2200" dirty="0"/>
              <a:t>数値目標</a:t>
            </a:r>
          </a:p>
        </p:txBody>
      </p:sp>
      <p:sp>
        <p:nvSpPr>
          <p:cNvPr id="6"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数値目標と業績の見通し</a:t>
            </a:r>
            <a:endParaRPr lang="ja-JP" altLang="en-US" sz="1000" b="0" dirty="0"/>
          </a:p>
        </p:txBody>
      </p:sp>
      <p:sp>
        <p:nvSpPr>
          <p:cNvPr id="7" name="Text Box 46"/>
          <p:cNvSpPr txBox="1">
            <a:spLocks noChangeArrowheads="1"/>
          </p:cNvSpPr>
          <p:nvPr/>
        </p:nvSpPr>
        <p:spPr bwMode="auto">
          <a:xfrm>
            <a:off x="359792" y="1302890"/>
            <a:ext cx="2470922"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dirty="0">
                <a:solidFill>
                  <a:schemeClr val="bg1">
                    <a:lumMod val="65000"/>
                  </a:schemeClr>
                </a:solidFill>
                <a:ea typeface="ＭＳ ゴシック" pitchFamily="49" charset="-128"/>
              </a:rPr>
              <a:t>■</a:t>
            </a:r>
            <a:r>
              <a:rPr lang="ja-JP" altLang="en-US" sz="1600" dirty="0" smtClean="0">
                <a:solidFill>
                  <a:schemeClr val="tx1"/>
                </a:solidFill>
                <a:ea typeface="ＭＳ ゴシック" pitchFamily="49" charset="-128"/>
              </a:rPr>
              <a:t> </a:t>
            </a:r>
            <a:r>
              <a:rPr lang="ja-JP" altLang="en-US" sz="1600" b="1" dirty="0" smtClean="0">
                <a:solidFill>
                  <a:schemeClr val="tx1"/>
                </a:solidFill>
                <a:ea typeface="ＭＳ ゴシック" pitchFamily="49" charset="-128"/>
              </a:rPr>
              <a:t>数値目標（重点）</a:t>
            </a:r>
            <a:endParaRPr lang="ja-JP" altLang="en-US" sz="1600" b="1" dirty="0">
              <a:solidFill>
                <a:schemeClr val="tx1"/>
              </a:solidFill>
              <a:ea typeface="ＭＳ ゴシック" pitchFamily="49" charset="-128"/>
            </a:endParaRPr>
          </a:p>
        </p:txBody>
      </p:sp>
      <p:sp>
        <p:nvSpPr>
          <p:cNvPr id="9" name="正方形/長方形 6"/>
          <p:cNvSpPr>
            <a:spLocks noChangeArrowheads="1"/>
          </p:cNvSpPr>
          <p:nvPr/>
        </p:nvSpPr>
        <p:spPr bwMode="auto">
          <a:xfrm>
            <a:off x="369281" y="888451"/>
            <a:ext cx="5498029"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ts val="2000"/>
              </a:lnSpc>
              <a:spcBef>
                <a:spcPct val="15000"/>
              </a:spcBef>
              <a:buClr>
                <a:srgbClr val="99CC00"/>
              </a:buClr>
            </a:pPr>
            <a:r>
              <a:rPr lang="ja-JP" altLang="en-US" sz="1400" dirty="0" smtClean="0">
                <a:solidFill>
                  <a:schemeClr val="tx1"/>
                </a:solidFill>
                <a:latin typeface="ＭＳ Ｐ明朝" panose="02020600040205080304" pitchFamily="18" charset="-128"/>
                <a:ea typeface="ＭＳ Ｐ明朝" panose="02020600040205080304" pitchFamily="18" charset="-128"/>
              </a:rPr>
              <a:t>本計画の成果の達成に向けた指標</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数値目標）を設定します。</a:t>
            </a:r>
            <a:endParaRPr lang="en-US" altLang="ja-JP" sz="1400" dirty="0">
              <a:solidFill>
                <a:schemeClr val="tx1"/>
              </a:solidFill>
              <a:latin typeface="ＭＳ Ｐ明朝" panose="02020600040205080304" pitchFamily="18" charset="-128"/>
              <a:ea typeface="ＭＳ Ｐ明朝" panose="02020600040205080304" pitchFamily="18"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561C465C-CBBD-455E-A691-A37A73006C7E}" type="slidenum">
              <a:rPr lang="en-US" altLang="ja-JP" sz="1700" smtClean="0"/>
              <a:pPr algn="r"/>
              <a:t>33</a:t>
            </a:fld>
            <a:endParaRPr lang="en-US" altLang="ja-JP" sz="1700" dirty="0" smtClean="0"/>
          </a:p>
        </p:txBody>
      </p:sp>
      <p:sp>
        <p:nvSpPr>
          <p:cNvPr id="14" name="Text Box 46"/>
          <p:cNvSpPr txBox="1">
            <a:spLocks noChangeArrowheads="1"/>
          </p:cNvSpPr>
          <p:nvPr/>
        </p:nvSpPr>
        <p:spPr bwMode="auto">
          <a:xfrm>
            <a:off x="411410" y="728315"/>
            <a:ext cx="1518874"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dirty="0">
                <a:solidFill>
                  <a:schemeClr val="bg1">
                    <a:lumMod val="65000"/>
                  </a:schemeClr>
                </a:solidFill>
                <a:ea typeface="ＭＳ ゴシック" pitchFamily="49" charset="-128"/>
              </a:rPr>
              <a:t>■</a:t>
            </a:r>
            <a:r>
              <a:rPr lang="ja-JP" altLang="en-US" sz="1600" dirty="0" smtClean="0">
                <a:solidFill>
                  <a:schemeClr val="tx1"/>
                </a:solidFill>
                <a:ea typeface="ＭＳ ゴシック" pitchFamily="49" charset="-128"/>
              </a:rPr>
              <a:t> </a:t>
            </a:r>
            <a:r>
              <a:rPr lang="ja-JP" altLang="en-US" sz="1600" b="1" dirty="0" smtClean="0">
                <a:solidFill>
                  <a:schemeClr val="tx1"/>
                </a:solidFill>
                <a:ea typeface="ＭＳ ゴシック" pitchFamily="49" charset="-128"/>
              </a:rPr>
              <a:t>数値目標</a:t>
            </a:r>
            <a:endParaRPr lang="ja-JP" altLang="en-US" sz="1600" b="1" dirty="0">
              <a:solidFill>
                <a:schemeClr val="tx1"/>
              </a:solidFill>
              <a:ea typeface="ＭＳ ゴシック" pitchFamily="49" charset="-128"/>
            </a:endParaRPr>
          </a:p>
        </p:txBody>
      </p:sp>
      <p:sp>
        <p:nvSpPr>
          <p:cNvPr id="19"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数値目標と業績の見通し</a:t>
            </a:r>
            <a:endParaRPr lang="ja-JP" altLang="en-US" sz="1000" b="0" dirty="0"/>
          </a:p>
        </p:txBody>
      </p:sp>
      <p:sp>
        <p:nvSpPr>
          <p:cNvPr id="16" name="Rectangle 4"/>
          <p:cNvSpPr txBox="1">
            <a:spLocks noChangeArrowheads="1"/>
          </p:cNvSpPr>
          <p:nvPr/>
        </p:nvSpPr>
        <p:spPr>
          <a:xfrm>
            <a:off x="0" y="148100"/>
            <a:ext cx="2952080" cy="735012"/>
          </a:xfrm>
          <a:prstGeom prst="rect">
            <a:avLst/>
          </a:prstGeom>
        </p:spPr>
        <p:txBody>
          <a:bodyPr vert="horz" lIns="98699" tIns="49349" rIns="98699" bIns="49349"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2200" dirty="0" smtClean="0"/>
              <a:t>　１．数値目標</a:t>
            </a:r>
          </a:p>
        </p:txBody>
      </p:sp>
      <p:graphicFrame>
        <p:nvGraphicFramePr>
          <p:cNvPr id="7" name="表 6"/>
          <p:cNvGraphicFramePr>
            <a:graphicFrameLocks noGrp="1"/>
          </p:cNvGraphicFramePr>
          <p:nvPr>
            <p:extLst>
              <p:ext uri="{D42A27DB-BD31-4B8C-83A1-F6EECF244321}">
                <p14:modId xmlns:p14="http://schemas.microsoft.com/office/powerpoint/2010/main" val="1239385275"/>
              </p:ext>
            </p:extLst>
          </p:nvPr>
        </p:nvGraphicFramePr>
        <p:xfrm>
          <a:off x="575815" y="1088677"/>
          <a:ext cx="8928993" cy="5393087"/>
        </p:xfrm>
        <a:graphic>
          <a:graphicData uri="http://schemas.openxmlformats.org/drawingml/2006/table">
            <a:tbl>
              <a:tblPr firstRow="1" bandRow="1">
                <a:tableStyleId>{00A15C55-8517-42AA-B614-E9B94910E393}</a:tableStyleId>
              </a:tblPr>
              <a:tblGrid>
                <a:gridCol w="500022">
                  <a:extLst>
                    <a:ext uri="{9D8B030D-6E8A-4147-A177-3AD203B41FA5}">
                      <a16:colId xmlns:a16="http://schemas.microsoft.com/office/drawing/2014/main" val="3952235011"/>
                    </a:ext>
                  </a:extLst>
                </a:gridCol>
                <a:gridCol w="2236283">
                  <a:extLst>
                    <a:ext uri="{9D8B030D-6E8A-4147-A177-3AD203B41FA5}">
                      <a16:colId xmlns:a16="http://schemas.microsoft.com/office/drawing/2014/main" val="3757413350"/>
                    </a:ext>
                  </a:extLst>
                </a:gridCol>
                <a:gridCol w="1800200">
                  <a:extLst>
                    <a:ext uri="{9D8B030D-6E8A-4147-A177-3AD203B41FA5}">
                      <a16:colId xmlns:a16="http://schemas.microsoft.com/office/drawing/2014/main" val="1304387414"/>
                    </a:ext>
                  </a:extLst>
                </a:gridCol>
                <a:gridCol w="1817778">
                  <a:extLst>
                    <a:ext uri="{9D8B030D-6E8A-4147-A177-3AD203B41FA5}">
                      <a16:colId xmlns:a16="http://schemas.microsoft.com/office/drawing/2014/main" val="1022447921"/>
                    </a:ext>
                  </a:extLst>
                </a:gridCol>
                <a:gridCol w="2574710">
                  <a:extLst>
                    <a:ext uri="{9D8B030D-6E8A-4147-A177-3AD203B41FA5}">
                      <a16:colId xmlns:a16="http://schemas.microsoft.com/office/drawing/2014/main" val="124050951"/>
                    </a:ext>
                  </a:extLst>
                </a:gridCol>
              </a:tblGrid>
              <a:tr h="343503">
                <a:tc gridSpan="2">
                  <a:txBody>
                    <a:bodyPr/>
                    <a:lstStyle/>
                    <a:p>
                      <a:pPr algn="ctr"/>
                      <a:r>
                        <a:rPr kumimoji="1" lang="ja-JP" altLang="en-US" sz="1400" dirty="0" smtClean="0">
                          <a:solidFill>
                            <a:schemeClr val="tx1"/>
                          </a:solidFill>
                        </a:rPr>
                        <a:t>成 果 測 定 指 標</a:t>
                      </a:r>
                      <a:endParaRPr kumimoji="1" lang="ja-JP" altLang="en-US" sz="1400" dirty="0">
                        <a:solidFill>
                          <a:schemeClr val="tx1"/>
                        </a:solidFill>
                      </a:endParaRPr>
                    </a:p>
                  </a:txBody>
                  <a:tcPr anchor="ctr" anchorCtr="1"/>
                </a:tc>
                <a:tc hMerge="1">
                  <a:txBody>
                    <a:bodyPr/>
                    <a:lstStyle/>
                    <a:p>
                      <a:endParaRPr kumimoji="1" lang="ja-JP" altLang="en-US" dirty="0"/>
                    </a:p>
                  </a:txBody>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u="none" strike="noStrike" cap="none" normalizeH="0" baseline="0" dirty="0" smtClean="0">
                          <a:ln>
                            <a:noFill/>
                          </a:ln>
                          <a:solidFill>
                            <a:schemeClr val="tx1"/>
                          </a:solidFill>
                          <a:effectLst/>
                        </a:rPr>
                        <a:t>現状</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u="none" strike="noStrike" cap="none" normalizeH="0" baseline="0" dirty="0" smtClean="0">
                          <a:ln>
                            <a:noFill/>
                          </a:ln>
                          <a:solidFill>
                            <a:schemeClr val="tx1"/>
                          </a:solidFill>
                          <a:effectLst/>
                        </a:rPr>
                        <a:t>目標</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u="none" strike="noStrike" cap="none" normalizeH="0" baseline="0" dirty="0" smtClean="0">
                          <a:ln>
                            <a:noFill/>
                          </a:ln>
                          <a:solidFill>
                            <a:schemeClr val="tx1"/>
                          </a:solidFill>
                          <a:effectLst/>
                        </a:rPr>
                        <a:t>主な施策</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extLst>
                  <a:ext uri="{0D108BD9-81ED-4DB2-BD59-A6C34878D82A}">
                    <a16:rowId xmlns:a16="http://schemas.microsoft.com/office/drawing/2014/main" val="4128296217"/>
                  </a:ext>
                </a:extLst>
              </a:tr>
              <a:tr h="472167">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①</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子育て・高齢者世帯</a:t>
                      </a:r>
                      <a:endParaRPr kumimoji="1"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入居件数</a:t>
                      </a:r>
                    </a:p>
                  </a:txBody>
                  <a:tcPr marL="10801" marR="18000" marT="0" marB="0" anchor="ctr" horzOverflow="overflow"/>
                </a:tc>
                <a:tc>
                  <a:txBody>
                    <a:bodyPr/>
                    <a:lstStyle/>
                    <a:p>
                      <a:pPr marL="0" marR="0" lvl="0" indent="0" algn="ctr" defTabSz="900113"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574</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件</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年（</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5,500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件（～</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550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件</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年</a:t>
                      </a: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・セーフティネット機能の整備</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・子育てしやすい居住環境の実現</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4116644384"/>
                  </a:ext>
                </a:extLst>
              </a:tr>
              <a:tr h="429243">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②</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コミュニティイベント回数</a:t>
                      </a: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9</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回（</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100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回（～</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回</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年</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きずなづくり応援プロジェクト</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2271032148"/>
                  </a:ext>
                </a:extLst>
              </a:tr>
              <a:tr h="528993">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③</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モニター付インターホン</a:t>
                      </a:r>
                      <a:endPar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設置戸数</a:t>
                      </a:r>
                      <a:endPar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186</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戸（</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4,000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戸（～</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400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戸</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年</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・住戸リノベーション、計画修繕</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108932657"/>
                  </a:ext>
                </a:extLst>
              </a:tr>
              <a:tr h="535416">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④</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住戸リノベーション</a:t>
                      </a:r>
                      <a:endParaRPr kumimoji="0"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実施戸数</a:t>
                      </a:r>
                    </a:p>
                  </a:txBody>
                  <a:tcPr marL="10801" marR="18000" marT="0" marB="0" anchor="ctr" horzOverflow="overflow"/>
                </a:tc>
                <a:tc>
                  <a:txBody>
                    <a:bodyPr/>
                    <a:lstStyle/>
                    <a:p>
                      <a:pPr marL="0" marR="0" lvl="0" indent="0" algn="ctr" defTabSz="987425"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186</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戸（</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2,500</a:t>
                      </a: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戸（～</a:t>
                      </a:r>
                      <a:r>
                        <a:rPr kumimoji="0"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250</a:t>
                      </a: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戸</a:t>
                      </a:r>
                      <a:r>
                        <a:rPr kumimoji="0"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年</a:t>
                      </a:r>
                      <a:endParaRPr kumimoji="0" lang="en-US" altLang="ja-JP"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17995" marR="17995" marT="0" marB="0" anchor="ctr" horzOverflow="overflow"/>
                </a:tc>
                <a:tc>
                  <a:txBody>
                    <a:bodyPr/>
                    <a:lstStyle/>
                    <a:p>
                      <a:pPr marL="0" marR="0" lvl="0" indent="0" algn="l"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・多様なニーズに対応した住まい</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1" lang="ja-JP" altLang="en-US" sz="120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の提供</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marL="17995" marR="17995" marT="0" marB="0" anchor="ctr" horzOverflow="overflow"/>
                </a:tc>
                <a:extLst>
                  <a:ext uri="{0D108BD9-81ED-4DB2-BD59-A6C34878D82A}">
                    <a16:rowId xmlns:a16="http://schemas.microsoft.com/office/drawing/2014/main" val="845502358"/>
                  </a:ext>
                </a:extLst>
              </a:tr>
              <a:tr h="362169">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⑤</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ZEH-M Oriented</a:t>
                      </a: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供給</a:t>
                      </a:r>
                      <a:endPar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団地（～</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・建替高層団地</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4060959752"/>
                  </a:ext>
                </a:extLst>
              </a:tr>
              <a:tr h="362169">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⑥</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共用部照明の</a:t>
                      </a:r>
                      <a:r>
                        <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LED</a:t>
                      </a: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化</a:t>
                      </a:r>
                      <a:endPar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53%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見込）</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100%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・計画修繕</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2720838178"/>
                  </a:ext>
                </a:extLst>
              </a:tr>
              <a:tr h="412203">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⑦</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屋外環境整備</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9</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団地（～</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・駐車場、プレイロット、オープン</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baseline="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スペース等の整備</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4025549604"/>
                  </a:ext>
                </a:extLst>
              </a:tr>
              <a:tr h="312134">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⑧</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接遇・対応満足度</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96.2%</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R2</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defRPr/>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95%</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以上を維持</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・接遇向上委員会等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1526602605"/>
                  </a:ext>
                </a:extLst>
              </a:tr>
              <a:tr h="446554">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⑨</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CO2</a:t>
                      </a: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排出量</a:t>
                      </a:r>
                      <a:endPar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50%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削減（</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R12</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zh-TW" sz="1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4,244 </a:t>
                      </a:r>
                      <a:r>
                        <a:rPr kumimoji="0"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0" lang="en-US" altLang="zh-TW" sz="1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2,122[t-CO2]</a:t>
                      </a:r>
                      <a:endParaRPr kumimoji="0" lang="zh-TW" altLang="en-US" sz="1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rowSpan="2">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・再生可能エネルギーの利用拡大</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・省エネルギーの推進</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a:txBody>
                  <a:tcPr marL="17995" marR="17995" marT="0" marB="0" anchor="ctr" horzOverflow="overflow"/>
                </a:tc>
                <a:extLst>
                  <a:ext uri="{0D108BD9-81ED-4DB2-BD59-A6C34878D82A}">
                    <a16:rowId xmlns:a16="http://schemas.microsoft.com/office/drawing/2014/main" val="2599327211"/>
                  </a:ext>
                </a:extLst>
              </a:tr>
              <a:tr h="349226">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⑩</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ja-JP" altLang="en-US"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再エネ電力利用割合</a:t>
                      </a:r>
                      <a:endParaRPr kumimoji="0" lang="en-US" altLang="ja-JP" sz="140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ja-JP" sz="140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10801" marR="18000" marT="0" marB="0" anchor="ctr" horzOverflow="overflow"/>
                </a:tc>
                <a:tc>
                  <a:txBody>
                    <a:bodyPr/>
                    <a:lstStyle/>
                    <a:p>
                      <a:pPr marL="0" marR="0" lvl="0" indent="0" algn="ctr" defTabSz="914400" rtl="0" eaLnBrk="0" fontAlgn="ctr" latinLnBrk="0" hangingPunct="0">
                        <a:lnSpc>
                          <a:spcPct val="100000"/>
                        </a:lnSpc>
                        <a:spcBef>
                          <a:spcPct val="0"/>
                        </a:spcBef>
                        <a:spcAft>
                          <a:spcPct val="0"/>
                        </a:spcAft>
                        <a:buClr>
                          <a:srgbClr val="5BCC00"/>
                        </a:buClr>
                        <a:buSzTx/>
                        <a:buFont typeface="Wingdings" pitchFamily="2" charset="2"/>
                        <a:buNone/>
                        <a:tabLst/>
                      </a:pP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50%</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に高める（</a:t>
                      </a:r>
                      <a:r>
                        <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R12</a:t>
                      </a: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0"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vMerge="1">
                  <a:txBody>
                    <a:body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1" lang="ja-JP" altLang="en-US" sz="1400" dirty="0" smtClean="0">
                        <a:solidFill>
                          <a:schemeClr val="tx1"/>
                        </a:solidFill>
                        <a:latin typeface="ＭＳ Ｐゴシック" panose="020B0600070205080204" pitchFamily="50" charset="-128"/>
                        <a:ea typeface="ＭＳ Ｐゴシック" panose="020B0600070205080204" pitchFamily="50" charset="-128"/>
                      </a:endParaRPr>
                    </a:p>
                  </a:txBody>
                  <a:tcPr marL="17995" marR="17995" marT="0" marB="0" anchor="ctr" horzOverflow="overflow"/>
                </a:tc>
                <a:extLst>
                  <a:ext uri="{0D108BD9-81ED-4DB2-BD59-A6C34878D82A}">
                    <a16:rowId xmlns:a16="http://schemas.microsoft.com/office/drawing/2014/main" val="3541297821"/>
                  </a:ext>
                </a:extLst>
              </a:tr>
              <a:tr h="489494">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⑪</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連携事業の新規取組</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US" altLang="ja-JP" sz="140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   ―</a:t>
                      </a:r>
                    </a:p>
                  </a:txBody>
                  <a:tcPr marL="0" marR="179962"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30</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件（～</a:t>
                      </a: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3</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件</a:t>
                      </a: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年</a:t>
                      </a: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・連携デスクの設置</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424996870"/>
                  </a:ext>
                </a:extLst>
              </a:tr>
              <a:tr h="349816">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⑫</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ja-JP" altLang="en-US" sz="14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企業認知度</a:t>
                      </a:r>
                    </a:p>
                  </a:txBody>
                  <a:tcPr marL="10801" marR="18000"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28%</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R2</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50%</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以上（</a:t>
                      </a: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R13</a:t>
                      </a:r>
                      <a:r>
                        <a:rPr kumimoji="1" lang="ja-JP" altLang="en-US"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rPr>
                        <a:t>）</a:t>
                      </a: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179962" marT="0" marB="0" anchor="ctr" horzOverflow="overflow"/>
                </a:tc>
                <a:tc>
                  <a:txBody>
                    <a:bodyPr/>
                    <a:lstStyle/>
                    <a:p>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 ・メディアリレーション等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0" marR="179962" marT="0" marB="0" anchor="ctr" horzOverflow="overflow"/>
                </a:tc>
                <a:extLst>
                  <a:ext uri="{0D108BD9-81ED-4DB2-BD59-A6C34878D82A}">
                    <a16:rowId xmlns:a16="http://schemas.microsoft.com/office/drawing/2014/main" val="3583304503"/>
                  </a:ext>
                </a:extLst>
              </a:tr>
            </a:tbl>
          </a:graphicData>
        </a:graphic>
      </p:graphicFrame>
      <p:sp>
        <p:nvSpPr>
          <p:cNvPr id="8" name="テキスト ボックス 1"/>
          <p:cNvSpPr txBox="1">
            <a:spLocks noChangeArrowheads="1"/>
          </p:cNvSpPr>
          <p:nvPr/>
        </p:nvSpPr>
        <p:spPr bwMode="auto">
          <a:xfrm>
            <a:off x="6180812" y="6688661"/>
            <a:ext cx="2494050" cy="2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r>
              <a:rPr kumimoji="1" lang="en-US" altLang="ja-JP" sz="900" dirty="0" smtClean="0">
                <a:solidFill>
                  <a:schemeClr val="tx1"/>
                </a:solidFill>
              </a:rPr>
              <a:t>※ </a:t>
            </a:r>
            <a:r>
              <a:rPr kumimoji="1" lang="ja-JP" altLang="en-US" sz="900" dirty="0" smtClean="0">
                <a:solidFill>
                  <a:schemeClr val="tx1"/>
                </a:solidFill>
              </a:rPr>
              <a:t>⑨⑩の基準年度は</a:t>
            </a:r>
            <a:r>
              <a:rPr kumimoji="1" lang="en-US" altLang="ja-JP" sz="900" dirty="0" smtClean="0">
                <a:solidFill>
                  <a:schemeClr val="tx1"/>
                </a:solidFill>
              </a:rPr>
              <a:t>2013</a:t>
            </a:r>
            <a:r>
              <a:rPr kumimoji="1" lang="ja-JP" altLang="en-US" sz="900" dirty="0" smtClean="0">
                <a:solidFill>
                  <a:schemeClr val="tx1"/>
                </a:solidFill>
              </a:rPr>
              <a:t>（</a:t>
            </a:r>
            <a:r>
              <a:rPr kumimoji="1" lang="en-US" altLang="ja-JP" sz="900" dirty="0" smtClean="0">
                <a:solidFill>
                  <a:schemeClr val="tx1"/>
                </a:solidFill>
              </a:rPr>
              <a:t>H25</a:t>
            </a:r>
            <a:r>
              <a:rPr kumimoji="1" lang="ja-JP" altLang="en-US" sz="900" dirty="0" smtClean="0">
                <a:solidFill>
                  <a:schemeClr val="tx1"/>
                </a:solidFill>
              </a:rPr>
              <a:t>）年度です。</a:t>
            </a:r>
            <a:endParaRPr kumimoji="1" lang="ja-JP" altLang="en-US" sz="900" dirty="0">
              <a:solidFill>
                <a:schemeClr val="tx1"/>
              </a:solidFill>
            </a:endParaRPr>
          </a:p>
        </p:txBody>
      </p:sp>
      <p:sp>
        <p:nvSpPr>
          <p:cNvPr id="9" name="テキスト ボックス 1"/>
          <p:cNvSpPr txBox="1">
            <a:spLocks noChangeArrowheads="1"/>
          </p:cNvSpPr>
          <p:nvPr/>
        </p:nvSpPr>
        <p:spPr bwMode="auto">
          <a:xfrm>
            <a:off x="6100140" y="6481763"/>
            <a:ext cx="3714725" cy="2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r>
              <a:rPr kumimoji="1" lang="en-US" altLang="ja-JP" sz="900" dirty="0" smtClean="0">
                <a:solidFill>
                  <a:schemeClr val="tx1"/>
                </a:solidFill>
              </a:rPr>
              <a:t>※ </a:t>
            </a:r>
            <a:r>
              <a:rPr kumimoji="1" lang="ja-JP" altLang="en-US" sz="900" dirty="0" smtClean="0">
                <a:solidFill>
                  <a:schemeClr val="tx1"/>
                </a:solidFill>
              </a:rPr>
              <a:t>①～⑤の</a:t>
            </a:r>
            <a:r>
              <a:rPr kumimoji="1" lang="ja-JP" altLang="en-US" sz="900" dirty="0">
                <a:solidFill>
                  <a:schemeClr val="tx1"/>
                </a:solidFill>
              </a:rPr>
              <a:t>各年度</a:t>
            </a:r>
            <a:r>
              <a:rPr kumimoji="1" lang="ja-JP" altLang="en-US" sz="900" dirty="0" smtClean="0">
                <a:solidFill>
                  <a:schemeClr val="tx1"/>
                </a:solidFill>
              </a:rPr>
              <a:t>目標値は事業</a:t>
            </a:r>
            <a:r>
              <a:rPr kumimoji="1" lang="ja-JP" altLang="en-US" sz="900" dirty="0">
                <a:solidFill>
                  <a:schemeClr val="tx1"/>
                </a:solidFill>
              </a:rPr>
              <a:t>の実施状況等により変動します。</a:t>
            </a:r>
          </a:p>
        </p:txBody>
      </p:sp>
    </p:spTree>
    <p:extLst>
      <p:ext uri="{BB962C8B-B14F-4D97-AF65-F5344CB8AC3E}">
        <p14:creationId xmlns:p14="http://schemas.microsoft.com/office/powerpoint/2010/main" val="3395181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0FC50AAE-3A16-4E11-9547-54234DA8A957}" type="slidenum">
              <a:rPr lang="en-US" altLang="ja-JP" sz="1700" smtClean="0"/>
              <a:pPr algn="r"/>
              <a:t>34</a:t>
            </a:fld>
            <a:endParaRPr lang="en-US" altLang="ja-JP" sz="1700" dirty="0" smtClean="0"/>
          </a:p>
        </p:txBody>
      </p:sp>
      <p:sp>
        <p:nvSpPr>
          <p:cNvPr id="34820" name="Rectangle 4"/>
          <p:cNvSpPr>
            <a:spLocks noGrp="1" noChangeArrowheads="1"/>
          </p:cNvSpPr>
          <p:nvPr>
            <p:ph type="title" idx="4294967295"/>
          </p:nvPr>
        </p:nvSpPr>
        <p:spPr>
          <a:xfrm>
            <a:off x="1" y="147588"/>
            <a:ext cx="2880072" cy="735012"/>
          </a:xfrm>
        </p:spPr>
        <p:txBody>
          <a:bodyPr lIns="98699" tIns="49349" rIns="98699" bIns="49349">
            <a:normAutofit/>
          </a:bodyPr>
          <a:lstStyle/>
          <a:p>
            <a:pPr eaLnBrk="1" hangingPunct="1"/>
            <a:r>
              <a:rPr lang="ja-JP" altLang="en-US" sz="2200" dirty="0" smtClean="0"/>
              <a:t>　２．業績の見通し</a:t>
            </a:r>
          </a:p>
        </p:txBody>
      </p:sp>
      <p:sp>
        <p:nvSpPr>
          <p:cNvPr id="34865" name="Text Box 46"/>
          <p:cNvSpPr txBox="1">
            <a:spLocks noChangeArrowheads="1"/>
          </p:cNvSpPr>
          <p:nvPr/>
        </p:nvSpPr>
        <p:spPr bwMode="auto">
          <a:xfrm>
            <a:off x="431800" y="1006154"/>
            <a:ext cx="3960439" cy="36036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dirty="0" smtClean="0">
                <a:solidFill>
                  <a:schemeClr val="bg1">
                    <a:lumMod val="65000"/>
                  </a:schemeClr>
                </a:solidFill>
                <a:ea typeface="ＭＳ ゴシック" pitchFamily="49" charset="-128"/>
              </a:rPr>
              <a:t>■</a:t>
            </a:r>
            <a:r>
              <a:rPr lang="ja-JP" altLang="en-US" sz="1600" b="1" dirty="0">
                <a:ea typeface="ＭＳ ゴシック" pitchFamily="49" charset="-128"/>
              </a:rPr>
              <a:t>経常</a:t>
            </a:r>
            <a:r>
              <a:rPr lang="ja-JP" altLang="en-US" sz="1600" b="1" dirty="0" smtClean="0">
                <a:ea typeface="ＭＳ ゴシック" pitchFamily="49" charset="-128"/>
              </a:rPr>
              <a:t>損益と実質借入金残高の見通し</a:t>
            </a:r>
            <a:endParaRPr lang="ja-JP" altLang="en-US" sz="1600" b="1" dirty="0">
              <a:ea typeface="ＭＳ ゴシック" pitchFamily="49" charset="-128"/>
            </a:endParaRPr>
          </a:p>
        </p:txBody>
      </p:sp>
      <p:sp>
        <p:nvSpPr>
          <p:cNvPr id="34862" name="Rectangle 62"/>
          <p:cNvSpPr>
            <a:spLocks noChangeArrowheads="1"/>
          </p:cNvSpPr>
          <p:nvPr/>
        </p:nvSpPr>
        <p:spPr bwMode="auto">
          <a:xfrm>
            <a:off x="7879876" y="1409966"/>
            <a:ext cx="1296988" cy="215900"/>
          </a:xfrm>
          <a:prstGeom prst="rect">
            <a:avLst/>
          </a:prstGeom>
          <a:noFill/>
          <a:ln>
            <a:noFill/>
          </a:ln>
          <a:effectLst>
            <a:prstShdw prst="shdw17" dist="17961" dir="2700000">
              <a:srgbClr val="00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8699" tIns="49349" rIns="98699" bIns="49349" anchor="ctr"/>
          <a:lstStyle>
            <a:lvl1pPr marL="180975" indent="-180975"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eaLnBrk="1" fontAlgn="base" hangingPunct="1">
              <a:lnSpc>
                <a:spcPct val="100000"/>
              </a:lnSpc>
              <a:buClr>
                <a:srgbClr val="5BCC00"/>
              </a:buClr>
              <a:buFont typeface="Wingdings" pitchFamily="2" charset="2"/>
              <a:buNone/>
            </a:pPr>
            <a:r>
              <a:rPr lang="ja-JP" altLang="en-US" sz="1200" dirty="0">
                <a:ea typeface="ＭＳ ゴシック" pitchFamily="49" charset="-128"/>
              </a:rPr>
              <a:t>（単位：億円）</a:t>
            </a:r>
          </a:p>
        </p:txBody>
      </p:sp>
      <p:sp>
        <p:nvSpPr>
          <p:cNvPr id="13" name="Rectangle 4"/>
          <p:cNvSpPr txBox="1">
            <a:spLocks noChangeArrowheads="1"/>
          </p:cNvSpPr>
          <p:nvPr/>
        </p:nvSpPr>
        <p:spPr>
          <a:xfrm>
            <a:off x="42905" y="-59555"/>
            <a:ext cx="3773271"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数値目標と業績の見通し</a:t>
            </a:r>
            <a:endParaRPr lang="ja-JP" altLang="en-US" sz="1000" b="0" dirty="0"/>
          </a:p>
        </p:txBody>
      </p:sp>
      <p:graphicFrame>
        <p:nvGraphicFramePr>
          <p:cNvPr id="14" name="Group 78"/>
          <p:cNvGraphicFramePr>
            <a:graphicFrameLocks noGrp="1"/>
          </p:cNvGraphicFramePr>
          <p:nvPr>
            <p:extLst>
              <p:ext uri="{D42A27DB-BD31-4B8C-83A1-F6EECF244321}">
                <p14:modId xmlns:p14="http://schemas.microsoft.com/office/powerpoint/2010/main" val="2504823801"/>
              </p:ext>
            </p:extLst>
          </p:nvPr>
        </p:nvGraphicFramePr>
        <p:xfrm>
          <a:off x="904874" y="1649988"/>
          <a:ext cx="7999413" cy="1582340"/>
        </p:xfrm>
        <a:graphic>
          <a:graphicData uri="http://schemas.openxmlformats.org/drawingml/2006/table">
            <a:tbl>
              <a:tblPr/>
              <a:tblGrid>
                <a:gridCol w="1751423">
                  <a:extLst>
                    <a:ext uri="{9D8B030D-6E8A-4147-A177-3AD203B41FA5}">
                      <a16:colId xmlns:a16="http://schemas.microsoft.com/office/drawing/2014/main" val="20000"/>
                    </a:ext>
                  </a:extLst>
                </a:gridCol>
                <a:gridCol w="624799">
                  <a:extLst>
                    <a:ext uri="{9D8B030D-6E8A-4147-A177-3AD203B41FA5}">
                      <a16:colId xmlns:a16="http://schemas.microsoft.com/office/drawing/2014/main" val="20002"/>
                    </a:ext>
                  </a:extLst>
                </a:gridCol>
                <a:gridCol w="624799">
                  <a:extLst>
                    <a:ext uri="{9D8B030D-6E8A-4147-A177-3AD203B41FA5}">
                      <a16:colId xmlns:a16="http://schemas.microsoft.com/office/drawing/2014/main" val="20003"/>
                    </a:ext>
                  </a:extLst>
                </a:gridCol>
                <a:gridCol w="624799">
                  <a:extLst>
                    <a:ext uri="{9D8B030D-6E8A-4147-A177-3AD203B41FA5}">
                      <a16:colId xmlns:a16="http://schemas.microsoft.com/office/drawing/2014/main" val="20004"/>
                    </a:ext>
                  </a:extLst>
                </a:gridCol>
                <a:gridCol w="600204">
                  <a:extLst>
                    <a:ext uri="{9D8B030D-6E8A-4147-A177-3AD203B41FA5}">
                      <a16:colId xmlns:a16="http://schemas.microsoft.com/office/drawing/2014/main" val="20005"/>
                    </a:ext>
                  </a:extLst>
                </a:gridCol>
                <a:gridCol w="649394">
                  <a:extLst>
                    <a:ext uri="{9D8B030D-6E8A-4147-A177-3AD203B41FA5}">
                      <a16:colId xmlns:a16="http://schemas.microsoft.com/office/drawing/2014/main" val="20006"/>
                    </a:ext>
                  </a:extLst>
                </a:gridCol>
                <a:gridCol w="624799">
                  <a:extLst>
                    <a:ext uri="{9D8B030D-6E8A-4147-A177-3AD203B41FA5}">
                      <a16:colId xmlns:a16="http://schemas.microsoft.com/office/drawing/2014/main" val="20007"/>
                    </a:ext>
                  </a:extLst>
                </a:gridCol>
                <a:gridCol w="624799">
                  <a:extLst>
                    <a:ext uri="{9D8B030D-6E8A-4147-A177-3AD203B41FA5}">
                      <a16:colId xmlns:a16="http://schemas.microsoft.com/office/drawing/2014/main" val="20008"/>
                    </a:ext>
                  </a:extLst>
                </a:gridCol>
                <a:gridCol w="624799">
                  <a:extLst>
                    <a:ext uri="{9D8B030D-6E8A-4147-A177-3AD203B41FA5}">
                      <a16:colId xmlns:a16="http://schemas.microsoft.com/office/drawing/2014/main" val="20009"/>
                    </a:ext>
                  </a:extLst>
                </a:gridCol>
                <a:gridCol w="624799">
                  <a:extLst>
                    <a:ext uri="{9D8B030D-6E8A-4147-A177-3AD203B41FA5}">
                      <a16:colId xmlns:a16="http://schemas.microsoft.com/office/drawing/2014/main" val="20010"/>
                    </a:ext>
                  </a:extLst>
                </a:gridCol>
                <a:gridCol w="624799">
                  <a:extLst>
                    <a:ext uri="{9D8B030D-6E8A-4147-A177-3AD203B41FA5}">
                      <a16:colId xmlns:a16="http://schemas.microsoft.com/office/drawing/2014/main" val="20011"/>
                    </a:ext>
                  </a:extLst>
                </a:gridCol>
              </a:tblGrid>
              <a:tr h="521828">
                <a:tc>
                  <a:txBody>
                    <a:body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17995" marR="17995" marT="0" marB="0" anchor="ctr" horzOverflow="overflow">
                    <a:lnL cap="flat">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R4</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400" b="0" i="0" u="none" strike="noStrike" cap="none" normalizeH="0" baseline="0" dirty="0" smtClean="0">
                          <a:ln>
                            <a:noFill/>
                          </a:ln>
                          <a:solidFill>
                            <a:srgbClr val="000000"/>
                          </a:solidFill>
                          <a:effectLst/>
                          <a:latin typeface="+mn-lt"/>
                          <a:ea typeface="ＭＳ Ｐゴシック" panose="020B0600070205080204" pitchFamily="50" charset="-128"/>
                        </a:rPr>
                        <a:t>R5</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R6</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400" b="0" i="0" u="none" strike="noStrike" cap="none" normalizeH="0" baseline="0" dirty="0" smtClean="0">
                          <a:ln>
                            <a:noFill/>
                          </a:ln>
                          <a:solidFill>
                            <a:srgbClr val="000000"/>
                          </a:solidFill>
                          <a:effectLst/>
                          <a:latin typeface="+mn-lt"/>
                          <a:ea typeface="ＭＳ Ｐゴシック" panose="020B0600070205080204" pitchFamily="50" charset="-128"/>
                        </a:rPr>
                        <a:t>R7</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R9</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R10</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400" b="0" i="0" u="none" strike="noStrike" cap="none" normalizeH="0" baseline="0" dirty="0" smtClean="0">
                          <a:ln>
                            <a:noFill/>
                          </a:ln>
                          <a:solidFill>
                            <a:srgbClr val="000000"/>
                          </a:solidFill>
                          <a:effectLst/>
                          <a:latin typeface="+mn-lt"/>
                          <a:ea typeface="ＭＳ Ｐゴシック" panose="020B0600070205080204" pitchFamily="50" charset="-128"/>
                        </a:rPr>
                        <a:t>R11</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R12</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mn-lt"/>
                          <a:ea typeface="ＭＳ Ｐゴシック" pitchFamily="50" charset="-128"/>
                        </a:rPr>
                        <a:t>R13</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566204">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経常損益</a:t>
                      </a:r>
                    </a:p>
                  </a:txBody>
                  <a:tcPr marL="10801" marR="18000" marT="0" marB="0" anchor="ctr" horzOverflow="overflow">
                    <a:lnL cap="flat">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49804"/>
                      </a:srgb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5</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10</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11</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11</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7</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13</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6</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7</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extLst>
                  <a:ext uri="{0D108BD9-81ED-4DB2-BD59-A6C34878D82A}">
                    <a16:rowId xmlns:a16="http://schemas.microsoft.com/office/drawing/2014/main" val="10001"/>
                  </a:ext>
                </a:extLst>
              </a:tr>
              <a:tr h="494308">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400" b="0" i="0" u="none" strike="noStrike" cap="none" normalizeH="0" baseline="0" dirty="0" smtClean="0">
                          <a:ln>
                            <a:noFill/>
                          </a:ln>
                          <a:solidFill>
                            <a:srgbClr val="000000"/>
                          </a:solidFill>
                          <a:effectLst/>
                          <a:latin typeface="Arial" charset="0"/>
                          <a:ea typeface="ＭＳ Ｐゴシック" pitchFamily="50" charset="-128"/>
                        </a:rPr>
                        <a:t>　実質借入金残高</a:t>
                      </a:r>
                    </a:p>
                  </a:txBody>
                  <a:tcPr marL="10801" marR="18000" marT="0" marB="0" anchor="ctr" horzOverflow="overflow">
                    <a:lnL cap="flat">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49804"/>
                      </a:srgb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1,235</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1,254</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1,241</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1,208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1,179</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1,164</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1,135</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1,123</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1,098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tc>
                  <a:txBody>
                    <a:bodyPr/>
                    <a:lstStyle/>
                    <a:p>
                      <a:pPr marL="0" marR="0" lvl="0" indent="0" algn="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400" b="0" i="0" u="none" strike="noStrike" cap="none" normalizeH="0" baseline="0" dirty="0" smtClean="0">
                          <a:ln>
                            <a:noFill/>
                          </a:ln>
                          <a:solidFill>
                            <a:srgbClr val="000000"/>
                          </a:solidFill>
                          <a:effectLst/>
                          <a:latin typeface="Arial" charset="0"/>
                          <a:ea typeface="ＭＳ Ｐゴシック" pitchFamily="50" charset="-128"/>
                        </a:rPr>
                        <a:t>1,089</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lumMod val="10000"/>
                        <a:lumOff val="90000"/>
                      </a:schemeClr>
                    </a:solidFill>
                  </a:tcPr>
                </a:tc>
                <a:extLst>
                  <a:ext uri="{0D108BD9-81ED-4DB2-BD59-A6C34878D82A}">
                    <a16:rowId xmlns:a16="http://schemas.microsoft.com/office/drawing/2014/main" val="10002"/>
                  </a:ext>
                </a:extLst>
              </a:tr>
            </a:tbl>
          </a:graphicData>
        </a:graphic>
      </p:graphicFrame>
      <p:sp>
        <p:nvSpPr>
          <p:cNvPr id="10" name="Rectangle 1196"/>
          <p:cNvSpPr>
            <a:spLocks noChangeArrowheads="1"/>
          </p:cNvSpPr>
          <p:nvPr/>
        </p:nvSpPr>
        <p:spPr bwMode="auto">
          <a:xfrm>
            <a:off x="3024088" y="3231537"/>
            <a:ext cx="6048673" cy="506413"/>
          </a:xfrm>
          <a:prstGeom prst="rect">
            <a:avLst/>
          </a:prstGeom>
          <a:noFill/>
          <a:ln>
            <a:noFill/>
          </a:ln>
          <a:effectLst>
            <a:prstShdw prst="shdw17" dist="17961" dir="2700000">
              <a:srgbClr val="00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8710" tIns="49355" rIns="98710" bIns="49355" anchor="ctr"/>
          <a:lstStyle>
            <a:lvl1pPr marL="88900" indent="-88900"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0000"/>
              </a:lnSpc>
              <a:buClr>
                <a:srgbClr val="5BCC00"/>
              </a:buClr>
              <a:buFont typeface="Wingdings" pitchFamily="2" charset="2"/>
              <a:buNone/>
            </a:pPr>
            <a:r>
              <a:rPr lang="en-US" altLang="ja-JP" dirty="0">
                <a:ea typeface="ＭＳ ゴシック" pitchFamily="49" charset="-128"/>
              </a:rPr>
              <a:t>※</a:t>
            </a:r>
            <a:r>
              <a:rPr lang="ja-JP" altLang="en-US" dirty="0"/>
              <a:t>各年度の見通しは事業の実施状況等により変動します</a:t>
            </a:r>
            <a:r>
              <a:rPr lang="ja-JP" altLang="en-US" dirty="0" smtClean="0"/>
              <a:t>。</a:t>
            </a:r>
            <a:r>
              <a:rPr lang="ja-JP" altLang="en-US" dirty="0" smtClean="0">
                <a:ea typeface="ＭＳ ゴシック" pitchFamily="49" charset="-128"/>
              </a:rPr>
              <a:t>表示</a:t>
            </a:r>
            <a:r>
              <a:rPr lang="ja-JP" altLang="en-US" dirty="0">
                <a:ea typeface="ＭＳ ゴシック" pitchFamily="49" charset="-128"/>
              </a:rPr>
              <a:t>未満単位を四捨五入</a:t>
            </a:r>
            <a:r>
              <a:rPr lang="ja-JP" altLang="en-US" dirty="0" smtClean="0">
                <a:ea typeface="ＭＳ ゴシック" pitchFamily="49" charset="-128"/>
              </a:rPr>
              <a:t>して表示しています。</a:t>
            </a:r>
            <a:endParaRPr lang="en-US" altLang="ja-JP" dirty="0" smtClean="0">
              <a:ea typeface="ＭＳ ゴシック" pitchFamily="49" charset="-128"/>
            </a:endParaRPr>
          </a:p>
          <a:p>
            <a:pPr algn="l" eaLnBrk="1" fontAlgn="base" hangingPunct="1">
              <a:lnSpc>
                <a:spcPct val="100000"/>
              </a:lnSpc>
              <a:buClr>
                <a:srgbClr val="5BCC00"/>
              </a:buClr>
              <a:buFont typeface="Wingdings" pitchFamily="2" charset="2"/>
              <a:buNone/>
            </a:pPr>
            <a:r>
              <a:rPr lang="en-US" altLang="ja-JP" dirty="0">
                <a:ea typeface="ＭＳ ゴシック" pitchFamily="49" charset="-128"/>
              </a:rPr>
              <a:t>※</a:t>
            </a:r>
            <a:r>
              <a:rPr lang="ja-JP" altLang="en-US" dirty="0" smtClean="0">
                <a:ea typeface="ＭＳ ゴシック" pitchFamily="49" charset="-128"/>
              </a:rPr>
              <a:t>実質</a:t>
            </a:r>
            <a:r>
              <a:rPr lang="ja-JP" altLang="en-US" dirty="0">
                <a:ea typeface="ＭＳ ゴシック" pitchFamily="49" charset="-128"/>
              </a:rPr>
              <a:t>借入金</a:t>
            </a:r>
            <a:r>
              <a:rPr lang="ja-JP" altLang="en-US" dirty="0" smtClean="0">
                <a:ea typeface="ＭＳ ゴシック" pitchFamily="49" charset="-128"/>
              </a:rPr>
              <a:t>残高は、形式</a:t>
            </a:r>
            <a:r>
              <a:rPr lang="ja-JP" altLang="en-US" dirty="0">
                <a:ea typeface="ＭＳ ゴシック" pitchFamily="49" charset="-128"/>
              </a:rPr>
              <a:t>借入金</a:t>
            </a:r>
            <a:r>
              <a:rPr lang="ja-JP" altLang="en-US" dirty="0" smtClean="0">
                <a:ea typeface="ＭＳ ゴシック" pitchFamily="49" charset="-128"/>
              </a:rPr>
              <a:t>残高から現金</a:t>
            </a:r>
            <a:r>
              <a:rPr lang="ja-JP" altLang="en-US" dirty="0">
                <a:ea typeface="ＭＳ ゴシック" pitchFamily="49" charset="-128"/>
              </a:rPr>
              <a:t>預金</a:t>
            </a:r>
            <a:r>
              <a:rPr lang="ja-JP" altLang="en-US" dirty="0" smtClean="0">
                <a:ea typeface="ＭＳ ゴシック" pitchFamily="49" charset="-128"/>
              </a:rPr>
              <a:t>等を差し引いたものです。</a:t>
            </a:r>
            <a:endParaRPr lang="ja-JP" altLang="en-US" dirty="0">
              <a:ea typeface="ＭＳ ゴシック" pitchFamily="49" charset="-128"/>
            </a:endParaRPr>
          </a:p>
        </p:txBody>
      </p:sp>
      <p:sp>
        <p:nvSpPr>
          <p:cNvPr id="2" name="テキスト ボックス 1"/>
          <p:cNvSpPr txBox="1"/>
          <p:nvPr/>
        </p:nvSpPr>
        <p:spPr>
          <a:xfrm>
            <a:off x="1394149" y="3893055"/>
            <a:ext cx="765844" cy="410882"/>
          </a:xfrm>
          <a:prstGeom prst="rect">
            <a:avLst/>
          </a:prstGeom>
          <a:solidFill>
            <a:srgbClr val="5B9BD5"/>
          </a:solidFill>
        </p:spPr>
        <p:txBody>
          <a:bodyPr vert="horz" wrap="square" rtlCol="0" anchor="ctr" anchorCtr="1">
            <a:spAutoFit/>
          </a:bodyPr>
          <a:lstStyle/>
          <a:p>
            <a:r>
              <a:rPr kumimoji="1" lang="ja-JP" altLang="en-US" sz="900" b="1" dirty="0" smtClean="0">
                <a:latin typeface="+mn-ea"/>
                <a:ea typeface="+mn-ea"/>
              </a:rPr>
              <a:t>借入金残高</a:t>
            </a:r>
            <a:endParaRPr kumimoji="1" lang="en-US" altLang="ja-JP" sz="900" b="1" dirty="0" smtClean="0">
              <a:latin typeface="+mn-ea"/>
              <a:ea typeface="+mn-ea"/>
            </a:endParaRPr>
          </a:p>
          <a:p>
            <a:r>
              <a:rPr kumimoji="1" lang="en-US" altLang="ja-JP" sz="900" b="1" dirty="0" smtClean="0">
                <a:latin typeface="+mn-ea"/>
                <a:ea typeface="+mn-ea"/>
              </a:rPr>
              <a:t>[</a:t>
            </a:r>
            <a:r>
              <a:rPr kumimoji="1" lang="ja-JP" altLang="en-US" sz="900" b="1" dirty="0" smtClean="0">
                <a:latin typeface="+mn-ea"/>
                <a:ea typeface="+mn-ea"/>
              </a:rPr>
              <a:t>億円</a:t>
            </a:r>
            <a:r>
              <a:rPr kumimoji="1" lang="en-US" altLang="ja-JP" sz="900" b="1" dirty="0" smtClean="0">
                <a:latin typeface="+mn-ea"/>
                <a:ea typeface="+mn-ea"/>
              </a:rPr>
              <a:t>]</a:t>
            </a:r>
            <a:endParaRPr kumimoji="1" lang="ja-JP" altLang="en-US" sz="900" b="1" dirty="0">
              <a:latin typeface="+mn-ea"/>
              <a:ea typeface="+mn-ea"/>
            </a:endParaRPr>
          </a:p>
        </p:txBody>
      </p:sp>
      <p:sp>
        <p:nvSpPr>
          <p:cNvPr id="12" name="テキスト ボックス 11"/>
          <p:cNvSpPr txBox="1"/>
          <p:nvPr/>
        </p:nvSpPr>
        <p:spPr>
          <a:xfrm>
            <a:off x="7848623" y="3893055"/>
            <a:ext cx="698689" cy="410882"/>
          </a:xfrm>
          <a:prstGeom prst="rect">
            <a:avLst/>
          </a:prstGeom>
          <a:solidFill>
            <a:schemeClr val="accent2"/>
          </a:solidFill>
        </p:spPr>
        <p:txBody>
          <a:bodyPr vert="horz" wrap="square" rtlCol="0" anchor="ctr" anchorCtr="1">
            <a:spAutoFit/>
          </a:bodyPr>
          <a:lstStyle/>
          <a:p>
            <a:r>
              <a:rPr kumimoji="1" lang="ja-JP" altLang="en-US" sz="900" b="1" dirty="0" smtClean="0">
                <a:latin typeface="+mn-ea"/>
                <a:ea typeface="+mn-ea"/>
              </a:rPr>
              <a:t>経常損益</a:t>
            </a:r>
            <a:endParaRPr kumimoji="1" lang="en-US" altLang="ja-JP" sz="900" b="1" dirty="0" smtClean="0">
              <a:latin typeface="+mn-ea"/>
              <a:ea typeface="+mn-ea"/>
            </a:endParaRPr>
          </a:p>
          <a:p>
            <a:r>
              <a:rPr kumimoji="1" lang="en-US" altLang="ja-JP" sz="900" b="1" dirty="0" smtClean="0">
                <a:latin typeface="+mn-ea"/>
                <a:ea typeface="+mn-ea"/>
              </a:rPr>
              <a:t>[</a:t>
            </a:r>
            <a:r>
              <a:rPr kumimoji="1" lang="ja-JP" altLang="en-US" sz="900" b="1" dirty="0" smtClean="0">
                <a:latin typeface="+mn-ea"/>
                <a:ea typeface="+mn-ea"/>
              </a:rPr>
              <a:t>億円</a:t>
            </a:r>
            <a:r>
              <a:rPr kumimoji="1" lang="en-US" altLang="ja-JP" sz="900" b="1" dirty="0" smtClean="0">
                <a:latin typeface="+mn-ea"/>
                <a:ea typeface="+mn-ea"/>
              </a:rPr>
              <a:t>]</a:t>
            </a:r>
            <a:endParaRPr kumimoji="1" lang="ja-JP" altLang="en-US" sz="900" b="1" dirty="0">
              <a:latin typeface="+mn-ea"/>
              <a:ea typeface="+mn-ea"/>
            </a:endParaRPr>
          </a:p>
        </p:txBody>
      </p:sp>
      <p:pic>
        <p:nvPicPr>
          <p:cNvPr id="3" name="図 2"/>
          <p:cNvPicPr>
            <a:picLocks noChangeAspect="1"/>
          </p:cNvPicPr>
          <p:nvPr/>
        </p:nvPicPr>
        <p:blipFill>
          <a:blip r:embed="rId2"/>
          <a:stretch>
            <a:fillRect/>
          </a:stretch>
        </p:blipFill>
        <p:spPr>
          <a:xfrm>
            <a:off x="1341862" y="3893055"/>
            <a:ext cx="7236579" cy="2658086"/>
          </a:xfrm>
          <a:prstGeom prst="rect">
            <a:avLst/>
          </a:prstGeom>
        </p:spPr>
      </p:pic>
    </p:spTree>
    <p:extLst>
      <p:ext uri="{BB962C8B-B14F-4D97-AF65-F5344CB8AC3E}">
        <p14:creationId xmlns:p14="http://schemas.microsoft.com/office/powerpoint/2010/main" val="547658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175395"/>
            <a:ext cx="3456136" cy="735012"/>
          </a:xfrm>
        </p:spPr>
        <p:txBody>
          <a:bodyPr>
            <a:normAutofit/>
          </a:bodyPr>
          <a:lstStyle/>
          <a:p>
            <a:pPr eaLnBrk="1" hangingPunct="1"/>
            <a:r>
              <a:rPr lang="ja-JP" altLang="en-US" sz="2200" dirty="0" smtClean="0"/>
              <a:t>　２．業績</a:t>
            </a:r>
            <a:r>
              <a:rPr kumimoji="0" lang="ja-JP" altLang="en-US" sz="2200" dirty="0" smtClean="0"/>
              <a:t>の見通し</a:t>
            </a:r>
          </a:p>
        </p:txBody>
      </p:sp>
      <p:sp>
        <p:nvSpPr>
          <p:cNvPr id="35843" name="スライド番号プレースホルダ 5"/>
          <p:cNvSpPr>
            <a:spLocks noGrp="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BD115B74-76C8-473F-81A3-005A7CD3C7B7}" type="slidenum">
              <a:rPr lang="en-US" altLang="ja-JP" sz="1700" smtClean="0"/>
              <a:pPr algn="r"/>
              <a:t>35</a:t>
            </a:fld>
            <a:endParaRPr lang="en-US" altLang="ja-JP" sz="1700" smtClean="0"/>
          </a:p>
        </p:txBody>
      </p:sp>
      <p:sp>
        <p:nvSpPr>
          <p:cNvPr id="36045" name="Text Box 46"/>
          <p:cNvSpPr txBox="1">
            <a:spLocks noChangeArrowheads="1"/>
          </p:cNvSpPr>
          <p:nvPr/>
        </p:nvSpPr>
        <p:spPr bwMode="auto">
          <a:xfrm>
            <a:off x="503808" y="921388"/>
            <a:ext cx="4256856" cy="36036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dirty="0">
                <a:solidFill>
                  <a:schemeClr val="bg1">
                    <a:lumMod val="65000"/>
                  </a:schemeClr>
                </a:solidFill>
                <a:ea typeface="ＭＳ ゴシック" pitchFamily="49" charset="-128"/>
              </a:rPr>
              <a:t>■</a:t>
            </a:r>
            <a:r>
              <a:rPr lang="ja-JP" altLang="en-US" sz="1600" dirty="0">
                <a:ea typeface="ＭＳ ゴシック" pitchFamily="49" charset="-128"/>
              </a:rPr>
              <a:t> </a:t>
            </a:r>
            <a:r>
              <a:rPr lang="ja-JP" altLang="en-US" sz="1600" b="1" dirty="0">
                <a:ea typeface="ＭＳ ゴシック" pitchFamily="49" charset="-128"/>
              </a:rPr>
              <a:t>損益の</a:t>
            </a:r>
            <a:r>
              <a:rPr lang="ja-JP" altLang="en-US" sz="1600" b="1" dirty="0" smtClean="0">
                <a:ea typeface="ＭＳ ゴシック" pitchFamily="49" charset="-128"/>
              </a:rPr>
              <a:t>見通し</a:t>
            </a:r>
            <a:endParaRPr lang="ja-JP" altLang="en-US" sz="1600" b="1" dirty="0">
              <a:ea typeface="ＭＳ ゴシック" pitchFamily="49" charset="-128"/>
            </a:endParaRPr>
          </a:p>
        </p:txBody>
      </p:sp>
      <p:sp>
        <p:nvSpPr>
          <p:cNvPr id="35845" name="Rectangle 1195"/>
          <p:cNvSpPr>
            <a:spLocks noChangeArrowheads="1"/>
          </p:cNvSpPr>
          <p:nvPr/>
        </p:nvSpPr>
        <p:spPr bwMode="auto">
          <a:xfrm>
            <a:off x="7980363" y="1160312"/>
            <a:ext cx="1295400" cy="215900"/>
          </a:xfrm>
          <a:prstGeom prst="rect">
            <a:avLst/>
          </a:prstGeom>
          <a:noFill/>
          <a:ln>
            <a:noFill/>
          </a:ln>
          <a:effectLst>
            <a:prstShdw prst="shdw17" dist="17961" dir="2700000">
              <a:srgbClr val="00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8710" tIns="49355" rIns="98710" bIns="49355" anchor="ctr"/>
          <a:lstStyle>
            <a:lvl1pPr marL="180975" indent="-180975"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eaLnBrk="1" fontAlgn="base" hangingPunct="1">
              <a:lnSpc>
                <a:spcPct val="100000"/>
              </a:lnSpc>
              <a:buClr>
                <a:srgbClr val="5BCC00"/>
              </a:buClr>
              <a:buFont typeface="Wingdings" pitchFamily="2" charset="2"/>
              <a:buNone/>
            </a:pPr>
            <a:r>
              <a:rPr lang="ja-JP" altLang="en-US" sz="1200" dirty="0">
                <a:ea typeface="ＭＳ ゴシック" pitchFamily="49" charset="-128"/>
              </a:rPr>
              <a:t>（単位：億円）</a:t>
            </a:r>
          </a:p>
        </p:txBody>
      </p:sp>
      <p:sp>
        <p:nvSpPr>
          <p:cNvPr id="35846" name="Rectangle 1196"/>
          <p:cNvSpPr>
            <a:spLocks noChangeArrowheads="1"/>
          </p:cNvSpPr>
          <p:nvPr/>
        </p:nvSpPr>
        <p:spPr bwMode="auto">
          <a:xfrm>
            <a:off x="2650470" y="6385349"/>
            <a:ext cx="7056437" cy="506413"/>
          </a:xfrm>
          <a:prstGeom prst="rect">
            <a:avLst/>
          </a:prstGeom>
          <a:noFill/>
          <a:ln>
            <a:noFill/>
          </a:ln>
          <a:effectLst>
            <a:prstShdw prst="shdw17" dist="17961" dir="2700000">
              <a:srgbClr val="00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8710" tIns="49355" rIns="98710" bIns="49355" anchor="ctr"/>
          <a:lstStyle>
            <a:lvl1pPr marL="88900" indent="-88900"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0000"/>
              </a:lnSpc>
              <a:buClr>
                <a:srgbClr val="5BCC00"/>
              </a:buClr>
              <a:buFont typeface="Wingdings" pitchFamily="2" charset="2"/>
              <a:buNone/>
            </a:pPr>
            <a:r>
              <a:rPr lang="en-US" altLang="ja-JP" dirty="0">
                <a:ea typeface="ＭＳ ゴシック" pitchFamily="49" charset="-128"/>
              </a:rPr>
              <a:t>※</a:t>
            </a:r>
            <a:r>
              <a:rPr lang="ja-JP" altLang="en-US" dirty="0"/>
              <a:t>各年度の見通しは事業の実施状況等により変動します。</a:t>
            </a:r>
          </a:p>
          <a:p>
            <a:pPr algn="l" eaLnBrk="1" fontAlgn="base" hangingPunct="1">
              <a:lnSpc>
                <a:spcPct val="100000"/>
              </a:lnSpc>
              <a:buClr>
                <a:srgbClr val="5BCC00"/>
              </a:buClr>
              <a:buFont typeface="Wingdings" pitchFamily="2" charset="2"/>
              <a:buNone/>
            </a:pPr>
            <a:r>
              <a:rPr lang="ja-JP" altLang="en-US" dirty="0">
                <a:ea typeface="ＭＳ ゴシック" pitchFamily="49" charset="-128"/>
              </a:rPr>
              <a:t>　計数については、表示未満単位を四捨五入し、端数調整をしていないため、合計等に一致しない場合があります。</a:t>
            </a:r>
          </a:p>
          <a:p>
            <a:pPr algn="l" eaLnBrk="1" fontAlgn="base" hangingPunct="1">
              <a:lnSpc>
                <a:spcPct val="100000"/>
              </a:lnSpc>
              <a:buClr>
                <a:srgbClr val="5BCC00"/>
              </a:buClr>
              <a:buFont typeface="Wingdings" pitchFamily="2" charset="2"/>
              <a:buNone/>
            </a:pPr>
            <a:r>
              <a:rPr lang="ja-JP" altLang="en-US" dirty="0">
                <a:ea typeface="ＭＳ ゴシック" pitchFamily="49" charset="-128"/>
              </a:rPr>
              <a:t>　また、四捨五入して単位に満たない場合は「</a:t>
            </a:r>
            <a:r>
              <a:rPr lang="en-US" altLang="ja-JP" dirty="0">
                <a:ea typeface="ＭＳ ゴシック" pitchFamily="49" charset="-128"/>
              </a:rPr>
              <a:t>0</a:t>
            </a:r>
            <a:r>
              <a:rPr lang="ja-JP" altLang="en-US" dirty="0">
                <a:ea typeface="ＭＳ ゴシック" pitchFamily="49" charset="-128"/>
              </a:rPr>
              <a:t>」と表示しています。</a:t>
            </a:r>
          </a:p>
        </p:txBody>
      </p:sp>
      <p:sp>
        <p:nvSpPr>
          <p:cNvPr id="16" name="Rectangle 4"/>
          <p:cNvSpPr txBox="1">
            <a:spLocks noChangeArrowheads="1"/>
          </p:cNvSpPr>
          <p:nvPr/>
        </p:nvSpPr>
        <p:spPr>
          <a:xfrm>
            <a:off x="42905" y="-59555"/>
            <a:ext cx="211708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数値目標と業績の見通し</a:t>
            </a:r>
            <a:endParaRPr lang="ja-JP" altLang="en-US" sz="1000" b="0" dirty="0"/>
          </a:p>
        </p:txBody>
      </p:sp>
      <p:sp>
        <p:nvSpPr>
          <p:cNvPr id="13" name="Text Box 46"/>
          <p:cNvSpPr txBox="1">
            <a:spLocks noChangeArrowheads="1"/>
          </p:cNvSpPr>
          <p:nvPr/>
        </p:nvSpPr>
        <p:spPr bwMode="auto">
          <a:xfrm>
            <a:off x="483975" y="3508902"/>
            <a:ext cx="4745038" cy="36036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r>
              <a:rPr lang="ja-JP" altLang="en-US" sz="1600" dirty="0">
                <a:solidFill>
                  <a:schemeClr val="bg1">
                    <a:lumMod val="65000"/>
                  </a:schemeClr>
                </a:solidFill>
                <a:ea typeface="ＭＳ ゴシック" pitchFamily="49" charset="-128"/>
              </a:rPr>
              <a:t>■</a:t>
            </a:r>
            <a:r>
              <a:rPr lang="ja-JP" altLang="en-US" sz="1600" dirty="0">
                <a:ea typeface="ＭＳ ゴシック" pitchFamily="49" charset="-128"/>
              </a:rPr>
              <a:t> </a:t>
            </a:r>
            <a:r>
              <a:rPr lang="ja-JP" altLang="en-US" sz="1600" b="1" dirty="0">
                <a:ea typeface="ＭＳ ゴシック" pitchFamily="49" charset="-128"/>
              </a:rPr>
              <a:t>キャッシュフローの</a:t>
            </a:r>
            <a:r>
              <a:rPr lang="ja-JP" altLang="en-US" sz="1600" b="1" dirty="0" smtClean="0">
                <a:ea typeface="ＭＳ ゴシック" pitchFamily="49" charset="-128"/>
              </a:rPr>
              <a:t>見通し</a:t>
            </a:r>
            <a:endParaRPr lang="ja-JP" altLang="en-US" sz="1600" b="1" dirty="0">
              <a:ea typeface="ＭＳ ゴシック" pitchFamily="49" charset="-128"/>
            </a:endParaRPr>
          </a:p>
        </p:txBody>
      </p:sp>
      <p:sp>
        <p:nvSpPr>
          <p:cNvPr id="14" name="Rectangle 152"/>
          <p:cNvSpPr>
            <a:spLocks noChangeArrowheads="1"/>
          </p:cNvSpPr>
          <p:nvPr/>
        </p:nvSpPr>
        <p:spPr bwMode="auto">
          <a:xfrm>
            <a:off x="7980363" y="3707889"/>
            <a:ext cx="1295400" cy="215900"/>
          </a:xfrm>
          <a:prstGeom prst="rect">
            <a:avLst/>
          </a:prstGeom>
          <a:noFill/>
          <a:ln>
            <a:noFill/>
          </a:ln>
          <a:effectLst>
            <a:prstShdw prst="shdw17" dist="17961" dir="2700000">
              <a:srgbClr val="00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8710" tIns="49355" rIns="98710" bIns="49355" anchor="ctr"/>
          <a:lstStyle>
            <a:lvl1pPr marL="180975" indent="-180975"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eaLnBrk="1" fontAlgn="base" hangingPunct="1">
              <a:lnSpc>
                <a:spcPct val="100000"/>
              </a:lnSpc>
              <a:buClr>
                <a:srgbClr val="5BCC00"/>
              </a:buClr>
              <a:buFont typeface="Wingdings" pitchFamily="2" charset="2"/>
              <a:buNone/>
            </a:pPr>
            <a:r>
              <a:rPr lang="ja-JP" altLang="en-US" sz="1200" dirty="0">
                <a:ea typeface="ＭＳ ゴシック" pitchFamily="49" charset="-128"/>
              </a:rPr>
              <a:t>（単位：億円）</a:t>
            </a:r>
          </a:p>
        </p:txBody>
      </p:sp>
      <p:graphicFrame>
        <p:nvGraphicFramePr>
          <p:cNvPr id="17" name="Group 3471"/>
          <p:cNvGraphicFramePr>
            <a:graphicFrameLocks noGrp="1"/>
          </p:cNvGraphicFramePr>
          <p:nvPr>
            <p:extLst>
              <p:ext uri="{D42A27DB-BD31-4B8C-83A1-F6EECF244321}">
                <p14:modId xmlns:p14="http://schemas.microsoft.com/office/powerpoint/2010/main" val="3364751853"/>
              </p:ext>
            </p:extLst>
          </p:nvPr>
        </p:nvGraphicFramePr>
        <p:xfrm>
          <a:off x="929985" y="1376212"/>
          <a:ext cx="8108946" cy="1965325"/>
        </p:xfrm>
        <a:graphic>
          <a:graphicData uri="http://schemas.openxmlformats.org/drawingml/2006/table">
            <a:tbl>
              <a:tblPr/>
              <a:tblGrid>
                <a:gridCol w="214320">
                  <a:extLst>
                    <a:ext uri="{9D8B030D-6E8A-4147-A177-3AD203B41FA5}">
                      <a16:colId xmlns:a16="http://schemas.microsoft.com/office/drawing/2014/main" val="20000"/>
                    </a:ext>
                  </a:extLst>
                </a:gridCol>
                <a:gridCol w="549293">
                  <a:extLst>
                    <a:ext uri="{9D8B030D-6E8A-4147-A177-3AD203B41FA5}">
                      <a16:colId xmlns:a16="http://schemas.microsoft.com/office/drawing/2014/main" val="20001"/>
                    </a:ext>
                  </a:extLst>
                </a:gridCol>
                <a:gridCol w="876328">
                  <a:extLst>
                    <a:ext uri="{9D8B030D-6E8A-4147-A177-3AD203B41FA5}">
                      <a16:colId xmlns:a16="http://schemas.microsoft.com/office/drawing/2014/main" val="20002"/>
                    </a:ext>
                  </a:extLst>
                </a:gridCol>
                <a:gridCol w="630390">
                  <a:extLst>
                    <a:ext uri="{9D8B030D-6E8A-4147-A177-3AD203B41FA5}">
                      <a16:colId xmlns:a16="http://schemas.microsoft.com/office/drawing/2014/main" val="20003"/>
                    </a:ext>
                  </a:extLst>
                </a:gridCol>
                <a:gridCol w="630390">
                  <a:extLst>
                    <a:ext uri="{9D8B030D-6E8A-4147-A177-3AD203B41FA5}">
                      <a16:colId xmlns:a16="http://schemas.microsoft.com/office/drawing/2014/main" val="20004"/>
                    </a:ext>
                  </a:extLst>
                </a:gridCol>
                <a:gridCol w="630390">
                  <a:extLst>
                    <a:ext uri="{9D8B030D-6E8A-4147-A177-3AD203B41FA5}">
                      <a16:colId xmlns:a16="http://schemas.microsoft.com/office/drawing/2014/main" val="20005"/>
                    </a:ext>
                  </a:extLst>
                </a:gridCol>
                <a:gridCol w="630390">
                  <a:extLst>
                    <a:ext uri="{9D8B030D-6E8A-4147-A177-3AD203B41FA5}">
                      <a16:colId xmlns:a16="http://schemas.microsoft.com/office/drawing/2014/main" val="20006"/>
                    </a:ext>
                  </a:extLst>
                </a:gridCol>
                <a:gridCol w="630390">
                  <a:extLst>
                    <a:ext uri="{9D8B030D-6E8A-4147-A177-3AD203B41FA5}">
                      <a16:colId xmlns:a16="http://schemas.microsoft.com/office/drawing/2014/main" val="20007"/>
                    </a:ext>
                  </a:extLst>
                </a:gridCol>
                <a:gridCol w="630390">
                  <a:extLst>
                    <a:ext uri="{9D8B030D-6E8A-4147-A177-3AD203B41FA5}">
                      <a16:colId xmlns:a16="http://schemas.microsoft.com/office/drawing/2014/main" val="20008"/>
                    </a:ext>
                  </a:extLst>
                </a:gridCol>
                <a:gridCol w="630390">
                  <a:extLst>
                    <a:ext uri="{9D8B030D-6E8A-4147-A177-3AD203B41FA5}">
                      <a16:colId xmlns:a16="http://schemas.microsoft.com/office/drawing/2014/main" val="20009"/>
                    </a:ext>
                  </a:extLst>
                </a:gridCol>
                <a:gridCol w="630390">
                  <a:extLst>
                    <a:ext uri="{9D8B030D-6E8A-4147-A177-3AD203B41FA5}">
                      <a16:colId xmlns:a16="http://schemas.microsoft.com/office/drawing/2014/main" val="20010"/>
                    </a:ext>
                  </a:extLst>
                </a:gridCol>
                <a:gridCol w="630390">
                  <a:extLst>
                    <a:ext uri="{9D8B030D-6E8A-4147-A177-3AD203B41FA5}">
                      <a16:colId xmlns:a16="http://schemas.microsoft.com/office/drawing/2014/main" val="20011"/>
                    </a:ext>
                  </a:extLst>
                </a:gridCol>
                <a:gridCol w="630390">
                  <a:extLst>
                    <a:ext uri="{9D8B030D-6E8A-4147-A177-3AD203B41FA5}">
                      <a16:colId xmlns:a16="http://schemas.microsoft.com/office/drawing/2014/main" val="20012"/>
                    </a:ext>
                  </a:extLst>
                </a:gridCol>
                <a:gridCol w="165105">
                  <a:extLst>
                    <a:ext uri="{9D8B030D-6E8A-4147-A177-3AD203B41FA5}">
                      <a16:colId xmlns:a16="http://schemas.microsoft.com/office/drawing/2014/main" val="20013"/>
                    </a:ext>
                  </a:extLst>
                </a:gridCol>
              </a:tblGrid>
              <a:tr h="387428">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1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R4</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200" b="0" i="0" u="none" strike="noStrike" cap="none" normalizeH="0" baseline="0" dirty="0" smtClean="0">
                          <a:ln>
                            <a:noFill/>
                          </a:ln>
                          <a:solidFill>
                            <a:srgbClr val="000000"/>
                          </a:solidFill>
                          <a:effectLst/>
                          <a:latin typeface="+mn-lt"/>
                          <a:ea typeface="ＭＳ Ｐゴシック" panose="020B0600070205080204" pitchFamily="50" charset="-128"/>
                        </a:rPr>
                        <a:t>R5</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R6</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200" b="0" i="0" u="none" strike="noStrike" cap="none" normalizeH="0" baseline="0" dirty="0" smtClean="0">
                          <a:ln>
                            <a:noFill/>
                          </a:ln>
                          <a:solidFill>
                            <a:srgbClr val="000000"/>
                          </a:solidFill>
                          <a:effectLst/>
                          <a:latin typeface="+mn-lt"/>
                          <a:ea typeface="ＭＳ Ｐゴシック" panose="020B0600070205080204" pitchFamily="50" charset="-128"/>
                        </a:rPr>
                        <a:t>R7</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R9</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R10</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200" b="0" i="0" u="none" strike="noStrike" cap="none" normalizeH="0" baseline="0" dirty="0" smtClean="0">
                          <a:ln>
                            <a:noFill/>
                          </a:ln>
                          <a:solidFill>
                            <a:srgbClr val="000000"/>
                          </a:solidFill>
                          <a:effectLst/>
                          <a:latin typeface="+mn-lt"/>
                          <a:ea typeface="ＭＳ Ｐゴシック" panose="020B0600070205080204" pitchFamily="50" charset="-128"/>
                        </a:rPr>
                        <a:t>R11</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R12</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R13</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41349">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　</a:t>
                      </a:r>
                      <a:r>
                        <a:rPr kumimoji="1" lang="ja-JP" altLang="en-US" sz="1200" b="0" i="0" u="none" strike="noStrike" cap="none" normalizeH="0" baseline="0" dirty="0" smtClean="0">
                          <a:ln>
                            <a:noFill/>
                          </a:ln>
                          <a:solidFill>
                            <a:srgbClr val="000000"/>
                          </a:solidFill>
                          <a:effectLst/>
                          <a:latin typeface="Arial" charset="0"/>
                          <a:ea typeface="ＭＳ Ｐゴシック" pitchFamily="50" charset="-128"/>
                        </a:rPr>
                        <a:t>事業損益</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a:noFill/>
                    </a:lnB>
                    <a:lnTlToBr>
                      <a:noFill/>
                    </a:lnTlToBr>
                    <a:lnBlToTr>
                      <a:noFill/>
                    </a:lnBlToTr>
                    <a:solidFill>
                      <a:srgbClr val="00CC00">
                        <a:alpha val="50195"/>
                      </a:srgb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25471">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a:noFill/>
                    </a:lnT>
                    <a:lnB>
                      <a:noFill/>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smtClean="0">
                          <a:ln>
                            <a:noFill/>
                          </a:ln>
                          <a:solidFill>
                            <a:srgbClr val="000000"/>
                          </a:solidFill>
                          <a:effectLst/>
                          <a:latin typeface="Arial" charset="0"/>
                          <a:ea typeface="ＭＳ Ｐゴシック" pitchFamily="50" charset="-128"/>
                        </a:rPr>
                        <a:t>賃貸管理事業損益</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8920">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a:noFill/>
                    </a:lnT>
                    <a:lnB>
                      <a:noFill/>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分譲事業損益</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3883">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a:noFill/>
                    </a:lnT>
                    <a:lnB>
                      <a:noFill/>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その他事業損益</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8920">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a:noFill/>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smtClean="0">
                          <a:ln>
                            <a:noFill/>
                          </a:ln>
                          <a:solidFill>
                            <a:srgbClr val="000000"/>
                          </a:solidFill>
                          <a:effectLst/>
                          <a:latin typeface="Arial" charset="0"/>
                          <a:ea typeface="ＭＳ Ｐゴシック" pitchFamily="50" charset="-128"/>
                        </a:rPr>
                        <a:t>一般管理費</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5471">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smtClean="0">
                          <a:ln>
                            <a:noFill/>
                          </a:ln>
                          <a:solidFill>
                            <a:srgbClr val="000000"/>
                          </a:solidFill>
                          <a:effectLst/>
                          <a:latin typeface="Arial" charset="0"/>
                          <a:ea typeface="ＭＳ Ｐゴシック" pitchFamily="50" charset="-128"/>
                        </a:rPr>
                        <a:t>　その他経常損益</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3883">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dirty="0" smtClean="0">
                          <a:ln>
                            <a:noFill/>
                          </a:ln>
                          <a:solidFill>
                            <a:srgbClr val="000000"/>
                          </a:solidFill>
                          <a:effectLst/>
                          <a:latin typeface="Arial" charset="0"/>
                          <a:ea typeface="ＭＳ Ｐゴシック" pitchFamily="50" charset="-128"/>
                        </a:rPr>
                        <a:t>　経常損益</a:t>
                      </a: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8002" marB="18002"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18" name="Group 843"/>
          <p:cNvGraphicFramePr>
            <a:graphicFrameLocks noGrp="1"/>
          </p:cNvGraphicFramePr>
          <p:nvPr>
            <p:extLst>
              <p:ext uri="{D42A27DB-BD31-4B8C-83A1-F6EECF244321}">
                <p14:modId xmlns:p14="http://schemas.microsoft.com/office/powerpoint/2010/main" val="2691860417"/>
              </p:ext>
            </p:extLst>
          </p:nvPr>
        </p:nvGraphicFramePr>
        <p:xfrm>
          <a:off x="929985" y="3923789"/>
          <a:ext cx="8054978" cy="2379309"/>
        </p:xfrm>
        <a:graphic>
          <a:graphicData uri="http://schemas.openxmlformats.org/drawingml/2006/table">
            <a:tbl>
              <a:tblPr/>
              <a:tblGrid>
                <a:gridCol w="215900">
                  <a:extLst>
                    <a:ext uri="{9D8B030D-6E8A-4147-A177-3AD203B41FA5}">
                      <a16:colId xmlns:a16="http://schemas.microsoft.com/office/drawing/2014/main" val="20000"/>
                    </a:ext>
                  </a:extLst>
                </a:gridCol>
                <a:gridCol w="468313">
                  <a:extLst>
                    <a:ext uri="{9D8B030D-6E8A-4147-A177-3AD203B41FA5}">
                      <a16:colId xmlns:a16="http://schemas.microsoft.com/office/drawing/2014/main" val="20001"/>
                    </a:ext>
                  </a:extLst>
                </a:gridCol>
                <a:gridCol w="881063">
                  <a:extLst>
                    <a:ext uri="{9D8B030D-6E8A-4147-A177-3AD203B41FA5}">
                      <a16:colId xmlns:a16="http://schemas.microsoft.com/office/drawing/2014/main" val="20002"/>
                    </a:ext>
                  </a:extLst>
                </a:gridCol>
                <a:gridCol w="649288">
                  <a:extLst>
                    <a:ext uri="{9D8B030D-6E8A-4147-A177-3AD203B41FA5}">
                      <a16:colId xmlns:a16="http://schemas.microsoft.com/office/drawing/2014/main" val="20003"/>
                    </a:ext>
                  </a:extLst>
                </a:gridCol>
                <a:gridCol w="639763">
                  <a:extLst>
                    <a:ext uri="{9D8B030D-6E8A-4147-A177-3AD203B41FA5}">
                      <a16:colId xmlns:a16="http://schemas.microsoft.com/office/drawing/2014/main" val="20004"/>
                    </a:ext>
                  </a:extLst>
                </a:gridCol>
                <a:gridCol w="620713">
                  <a:extLst>
                    <a:ext uri="{9D8B030D-6E8A-4147-A177-3AD203B41FA5}">
                      <a16:colId xmlns:a16="http://schemas.microsoft.com/office/drawing/2014/main" val="20005"/>
                    </a:ext>
                  </a:extLst>
                </a:gridCol>
                <a:gridCol w="627063">
                  <a:extLst>
                    <a:ext uri="{9D8B030D-6E8A-4147-A177-3AD203B41FA5}">
                      <a16:colId xmlns:a16="http://schemas.microsoft.com/office/drawing/2014/main" val="20006"/>
                    </a:ext>
                  </a:extLst>
                </a:gridCol>
                <a:gridCol w="628650">
                  <a:extLst>
                    <a:ext uri="{9D8B030D-6E8A-4147-A177-3AD203B41FA5}">
                      <a16:colId xmlns:a16="http://schemas.microsoft.com/office/drawing/2014/main" val="20007"/>
                    </a:ext>
                  </a:extLst>
                </a:gridCol>
                <a:gridCol w="638175">
                  <a:extLst>
                    <a:ext uri="{9D8B030D-6E8A-4147-A177-3AD203B41FA5}">
                      <a16:colId xmlns:a16="http://schemas.microsoft.com/office/drawing/2014/main" val="20008"/>
                    </a:ext>
                  </a:extLst>
                </a:gridCol>
                <a:gridCol w="647700">
                  <a:extLst>
                    <a:ext uri="{9D8B030D-6E8A-4147-A177-3AD203B41FA5}">
                      <a16:colId xmlns:a16="http://schemas.microsoft.com/office/drawing/2014/main" val="20009"/>
                    </a:ext>
                  </a:extLst>
                </a:gridCol>
                <a:gridCol w="628650">
                  <a:extLst>
                    <a:ext uri="{9D8B030D-6E8A-4147-A177-3AD203B41FA5}">
                      <a16:colId xmlns:a16="http://schemas.microsoft.com/office/drawing/2014/main" val="20010"/>
                    </a:ext>
                  </a:extLst>
                </a:gridCol>
                <a:gridCol w="59055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gridCol w="209550">
                  <a:extLst>
                    <a:ext uri="{9D8B030D-6E8A-4147-A177-3AD203B41FA5}">
                      <a16:colId xmlns:a16="http://schemas.microsoft.com/office/drawing/2014/main" val="20013"/>
                    </a:ext>
                  </a:extLst>
                </a:gridCol>
              </a:tblGrid>
              <a:tr h="363309">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1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R4</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200" b="0" i="0" u="none" strike="noStrike" cap="none" normalizeH="0" baseline="0" dirty="0" smtClean="0">
                          <a:ln>
                            <a:noFill/>
                          </a:ln>
                          <a:solidFill>
                            <a:srgbClr val="000000"/>
                          </a:solidFill>
                          <a:effectLst/>
                          <a:latin typeface="+mn-lt"/>
                          <a:ea typeface="ＭＳ Ｐゴシック" panose="020B0600070205080204" pitchFamily="50" charset="-128"/>
                        </a:rPr>
                        <a:t>R5</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R6</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200" b="0" i="0" u="none" strike="noStrike" cap="none" normalizeH="0" baseline="0" dirty="0" smtClean="0">
                          <a:ln>
                            <a:noFill/>
                          </a:ln>
                          <a:solidFill>
                            <a:srgbClr val="000000"/>
                          </a:solidFill>
                          <a:effectLst/>
                          <a:latin typeface="+mn-lt"/>
                          <a:ea typeface="ＭＳ Ｐゴシック" panose="020B0600070205080204" pitchFamily="50" charset="-128"/>
                        </a:rPr>
                        <a:t>R7</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R8</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R9</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R10</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1" lang="en-US" altLang="ja-JP" sz="1200" b="0" i="0" u="none" strike="noStrike" cap="none" normalizeH="0" baseline="0" dirty="0" smtClean="0">
                          <a:ln>
                            <a:noFill/>
                          </a:ln>
                          <a:solidFill>
                            <a:srgbClr val="000000"/>
                          </a:solidFill>
                          <a:effectLst/>
                          <a:latin typeface="+mn-lt"/>
                          <a:ea typeface="ＭＳ Ｐゴシック" panose="020B0600070205080204" pitchFamily="50" charset="-128"/>
                        </a:rPr>
                        <a:t>R11</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R12</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87425" rtl="0" eaLnBrk="0" fontAlgn="base" latinLnBrk="0" hangingPunct="0">
                        <a:lnSpc>
                          <a:spcPct val="100000"/>
                        </a:lnSpc>
                        <a:spcBef>
                          <a:spcPct val="0"/>
                        </a:spcBef>
                        <a:spcAft>
                          <a:spcPct val="0"/>
                        </a:spcAft>
                        <a:buClr>
                          <a:schemeClr val="accent1"/>
                        </a:buClr>
                        <a:buSzTx/>
                        <a:buFont typeface="Wingdings" pitchFamily="2" charset="2"/>
                        <a:buNone/>
                        <a:tabLst/>
                      </a:pPr>
                      <a:r>
                        <a:rPr kumimoji="1" lang="en-US" altLang="ja-JP" sz="1200" b="0" i="0" u="none" strike="noStrike" cap="none" normalizeH="0" baseline="0" dirty="0" smtClean="0">
                          <a:ln>
                            <a:noFill/>
                          </a:ln>
                          <a:solidFill>
                            <a:srgbClr val="000000"/>
                          </a:solidFill>
                          <a:effectLst/>
                          <a:latin typeface="+mn-lt"/>
                          <a:ea typeface="ＭＳ Ｐゴシック" pitchFamily="50" charset="-128"/>
                        </a:rPr>
                        <a:t>R13</a:t>
                      </a:r>
                    </a:p>
                  </a:txBody>
                  <a:tcPr marL="17995" marR="17995" marT="0" marB="0"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52000">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dirty="0" smtClean="0">
                          <a:ln>
                            <a:noFill/>
                          </a:ln>
                          <a:solidFill>
                            <a:srgbClr val="000000"/>
                          </a:solidFill>
                          <a:effectLst/>
                          <a:latin typeface="Arial" charset="0"/>
                          <a:ea typeface="ＭＳ Ｐゴシック" pitchFamily="50" charset="-128"/>
                        </a:rPr>
                        <a:t>　 事業活動による収支</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a:noFill/>
                    </a:lnB>
                    <a:lnTlToBr>
                      <a:noFill/>
                    </a:lnTlToBr>
                    <a:lnBlToTr>
                      <a:noFill/>
                    </a:lnBlToTr>
                    <a:solidFill>
                      <a:srgbClr val="00CC00">
                        <a:alpha val="50195"/>
                      </a:srgb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38</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52000">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a:noFill/>
                    </a:lnT>
                    <a:lnB>
                      <a:noFill/>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smtClean="0">
                          <a:ln>
                            <a:noFill/>
                          </a:ln>
                          <a:solidFill>
                            <a:srgbClr val="000000"/>
                          </a:solidFill>
                          <a:effectLst/>
                          <a:latin typeface="Arial" charset="0"/>
                          <a:ea typeface="ＭＳ Ｐゴシック" pitchFamily="50" charset="-128"/>
                        </a:rPr>
                        <a:t>賃貸住宅等管理収支</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75</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78</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80</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78</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000">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a:noFill/>
                    </a:lnT>
                    <a:lnB>
                      <a:noFill/>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その他事業等収支</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5</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2000">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a:noFill/>
                    </a:lnT>
                    <a:lnB>
                      <a:noFill/>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分譲事業等収入</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000">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a:noFill/>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gridSpan="2">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100" b="0" i="0" u="none" strike="noStrike" cap="none" normalizeH="0" baseline="0" dirty="0" smtClean="0">
                          <a:ln>
                            <a:noFill/>
                          </a:ln>
                          <a:solidFill>
                            <a:srgbClr val="000000"/>
                          </a:solidFill>
                          <a:effectLst/>
                          <a:latin typeface="Arial" charset="0"/>
                          <a:ea typeface="ＭＳ Ｐゴシック" pitchFamily="50" charset="-128"/>
                        </a:rPr>
                        <a:t>事務経費、支払利息等</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2000">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smtClean="0">
                          <a:ln>
                            <a:noFill/>
                          </a:ln>
                          <a:solidFill>
                            <a:srgbClr val="000000"/>
                          </a:solidFill>
                          <a:effectLst/>
                          <a:latin typeface="Arial" charset="0"/>
                          <a:ea typeface="ＭＳ Ｐゴシック" pitchFamily="50" charset="-128"/>
                        </a:rPr>
                        <a:t>　 投資活動による収支</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65</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252000">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dirty="0" smtClean="0">
                          <a:ln>
                            <a:noFill/>
                          </a:ln>
                          <a:solidFill>
                            <a:srgbClr val="000000"/>
                          </a:solidFill>
                          <a:effectLst/>
                          <a:latin typeface="Arial" charset="0"/>
                          <a:ea typeface="ＭＳ Ｐゴシック" pitchFamily="50" charset="-128"/>
                        </a:rPr>
                        <a:t>　 財務活動による収支</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00CC00">
                        <a:alpha val="50195"/>
                      </a:srgb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252000">
                <a:tc gridSpan="3">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r>
                        <a:rPr kumimoji="1" lang="ja-JP" altLang="en-US" sz="1200" b="0" i="0" u="none" strike="noStrike" cap="none" normalizeH="0" baseline="0" dirty="0" smtClean="0">
                          <a:ln>
                            <a:noFill/>
                          </a:ln>
                          <a:solidFill>
                            <a:srgbClr val="000000"/>
                          </a:solidFill>
                          <a:effectLst/>
                          <a:latin typeface="Arial" charset="0"/>
                          <a:ea typeface="ＭＳ Ｐゴシック" pitchFamily="50" charset="-128"/>
                        </a:rPr>
                        <a:t>　資金収支合計</a:t>
                      </a: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26</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23</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7</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19</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8</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24</a:t>
                      </a:r>
                    </a:p>
                  </a:txBody>
                  <a:tcPr marL="0" marR="0" marT="0" marB="0" anchor="ctr">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lgn="l" defTabSz="987425" fontAlgn="base">
                        <a:spcBef>
                          <a:spcPct val="20000"/>
                        </a:spcBef>
                        <a:buClr>
                          <a:schemeClr val="accent1"/>
                        </a:buClr>
                        <a:buFont typeface="Wingdings" pitchFamily="2" charset="2"/>
                        <a:defRPr kumimoji="1" sz="2400">
                          <a:solidFill>
                            <a:srgbClr val="000000"/>
                          </a:solidFill>
                          <a:latin typeface="Arial" charset="0"/>
                        </a:defRPr>
                      </a:lvl1pPr>
                      <a:lvl2pPr marL="742950" indent="-285750" algn="l" defTabSz="987425" fontAlgn="base">
                        <a:spcBef>
                          <a:spcPct val="20000"/>
                        </a:spcBef>
                        <a:buClr>
                          <a:schemeClr val="hlink"/>
                        </a:buClr>
                        <a:buFont typeface="Wingdings" pitchFamily="2" charset="2"/>
                        <a:defRPr kumimoji="1" sz="2200">
                          <a:solidFill>
                            <a:srgbClr val="000000"/>
                          </a:solidFill>
                          <a:latin typeface="Arial" charset="0"/>
                        </a:defRPr>
                      </a:lvl2pPr>
                      <a:lvl3pPr marL="1143000" indent="-228600" algn="l" defTabSz="987425" fontAlgn="base">
                        <a:spcBef>
                          <a:spcPct val="20000"/>
                        </a:spcBef>
                        <a:buClr>
                          <a:schemeClr val="accent1"/>
                        </a:buClr>
                        <a:buFont typeface="Wingdings" pitchFamily="2" charset="2"/>
                        <a:defRPr kumimoji="1" sz="2000">
                          <a:solidFill>
                            <a:srgbClr val="000000"/>
                          </a:solidFill>
                          <a:latin typeface="Arial" charset="0"/>
                        </a:defRPr>
                      </a:lvl3pPr>
                      <a:lvl4pPr marL="1600200" indent="-228600" algn="l" defTabSz="987425" fontAlgn="base">
                        <a:spcBef>
                          <a:spcPct val="20000"/>
                        </a:spcBef>
                        <a:buClr>
                          <a:schemeClr val="hlink"/>
                        </a:buClr>
                        <a:buFont typeface="Wingdings" pitchFamily="2" charset="2"/>
                        <a:defRPr kumimoji="1" sz="1900">
                          <a:solidFill>
                            <a:srgbClr val="000000"/>
                          </a:solidFill>
                          <a:latin typeface="Arial" charset="0"/>
                        </a:defRPr>
                      </a:lvl4pPr>
                      <a:lvl5pPr marL="2057400" indent="-228600" algn="l" defTabSz="987425" fontAlgn="base">
                        <a:spcBef>
                          <a:spcPct val="20000"/>
                        </a:spcBef>
                        <a:buClr>
                          <a:schemeClr val="accent1"/>
                        </a:buClr>
                        <a:buFont typeface="Wingdings" pitchFamily="2" charset="2"/>
                        <a:defRPr kumimoji="1" sz="1900">
                          <a:solidFill>
                            <a:srgbClr val="000000"/>
                          </a:solidFill>
                          <a:latin typeface="Arial" charset="0"/>
                        </a:defRPr>
                      </a:lvl5pPr>
                      <a:lvl6pPr marL="25146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6pPr>
                      <a:lvl7pPr marL="29718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7pPr>
                      <a:lvl8pPr marL="34290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8pPr>
                      <a:lvl9pPr marL="3886200" indent="-228600" defTabSz="987425" eaLnBrk="0" fontAlgn="base" hangingPunct="0">
                        <a:spcBef>
                          <a:spcPct val="20000"/>
                        </a:spcBef>
                        <a:spcAft>
                          <a:spcPct val="0"/>
                        </a:spcAft>
                        <a:buClr>
                          <a:schemeClr val="accent1"/>
                        </a:buClr>
                        <a:buFont typeface="Wingdings" pitchFamily="2" charset="2"/>
                        <a:defRPr kumimoji="1" sz="1900">
                          <a:solidFill>
                            <a:srgbClr val="000000"/>
                          </a:solidFill>
                          <a:latin typeface="Arial" charset="0"/>
                        </a:defRPr>
                      </a:lvl9pPr>
                    </a:lstStyle>
                    <a:p>
                      <a:pPr marL="0" marR="0" lvl="0" indent="0" algn="l" defTabSz="987425" rtl="0" eaLnBrk="0" fontAlgn="base" latinLnBrk="0" hangingPunct="0">
                        <a:lnSpc>
                          <a:spcPct val="100000"/>
                        </a:lnSpc>
                        <a:spcBef>
                          <a:spcPct val="20000"/>
                        </a:spcBef>
                        <a:spcAft>
                          <a:spcPct val="0"/>
                        </a:spcAft>
                        <a:buClr>
                          <a:schemeClr val="accent1"/>
                        </a:buClr>
                        <a:buSzTx/>
                        <a:buFont typeface="Wingdings" pitchFamily="2" charset="2"/>
                        <a:buNone/>
                        <a:tabLst/>
                      </a:pPr>
                      <a:endParaRPr kumimoji="1" lang="ja-JP" altLang="en-US" sz="1200" b="0" i="0" u="none" strike="noStrike" cap="none" normalizeH="0" baseline="0" dirty="0" smtClean="0">
                        <a:ln>
                          <a:noFill/>
                        </a:ln>
                        <a:solidFill>
                          <a:srgbClr val="000000"/>
                        </a:solidFill>
                        <a:effectLst/>
                        <a:latin typeface="Arial" charset="0"/>
                        <a:ea typeface="ＭＳ Ｐゴシック" pitchFamily="50" charset="-128"/>
                      </a:endParaRPr>
                    </a:p>
                  </a:txBody>
                  <a:tcPr marL="0" marR="0" marT="17998" marB="17998" anchor="ctr" horzOverflow="overflow">
                    <a:lnL>
                      <a:noFill/>
                    </a:lnL>
                    <a:lnR>
                      <a:noFill/>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51341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216" y="265341"/>
            <a:ext cx="3454102" cy="735012"/>
          </a:xfrm>
          <a:prstGeom prst="rect">
            <a:avLst/>
          </a:prstGeom>
        </p:spPr>
        <p:txBody>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メイリオ" panose="020B0604030504040204" pitchFamily="50" charset="-128"/>
                <a:ea typeface="メイリオ" panose="020B0604030504040204" pitchFamily="50" charset="-128"/>
              </a:rPr>
              <a:t>　用語の解説</a:t>
            </a:r>
            <a:endParaRPr kumimoji="0" lang="ja-JP" altLang="en-US" sz="2200" kern="0" dirty="0" smtClean="0">
              <a:latin typeface="メイリオ" panose="020B0604030504040204" pitchFamily="50" charset="-128"/>
              <a:ea typeface="メイリオ" panose="020B0604030504040204" pitchFamily="50" charset="-128"/>
            </a:endParaRPr>
          </a:p>
        </p:txBody>
      </p:sp>
      <p:sp>
        <p:nvSpPr>
          <p:cNvPr id="4"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561C465C-CBBD-455E-A691-A37A73006C7E}" type="slidenum">
              <a:rPr lang="en-US" altLang="ja-JP" sz="1700" smtClean="0"/>
              <a:pPr algn="r"/>
              <a:t>36</a:t>
            </a:fld>
            <a:endParaRPr lang="en-US" altLang="ja-JP" sz="1700" dirty="0" smtClean="0"/>
          </a:p>
        </p:txBody>
      </p:sp>
      <p:sp>
        <p:nvSpPr>
          <p:cNvPr id="7" name="Text Box 46"/>
          <p:cNvSpPr txBox="1">
            <a:spLocks noChangeArrowheads="1"/>
          </p:cNvSpPr>
          <p:nvPr/>
        </p:nvSpPr>
        <p:spPr bwMode="auto">
          <a:xfrm>
            <a:off x="287784" y="920092"/>
            <a:ext cx="4536504" cy="5561671"/>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indent="0">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ja-JP" altLang="en-US" sz="1200" b="1" dirty="0" err="1" smtClean="0">
                <a:solidFill>
                  <a:schemeClr val="tx1"/>
                </a:solidFill>
                <a:latin typeface="ＭＳ Ｐ明朝" pitchFamily="18" charset="-128"/>
                <a:ea typeface="ＭＳ Ｐ明朝" pitchFamily="18" charset="-128"/>
              </a:rPr>
              <a:t>か</a:t>
            </a:r>
            <a:r>
              <a:rPr kumimoji="1" lang="ja-JP" altLang="en-US" sz="1200" b="1" dirty="0" smtClean="0">
                <a:solidFill>
                  <a:schemeClr val="tx1"/>
                </a:solidFill>
                <a:latin typeface="ＭＳ Ｐ明朝" pitchFamily="18" charset="-128"/>
                <a:ea typeface="ＭＳ Ｐ明朝" pitchFamily="18" charset="-128"/>
              </a:rPr>
              <a:t>行＞</a:t>
            </a:r>
            <a:endParaRPr kumimoji="1" lang="en-US" altLang="ja-JP" sz="1200" b="1"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きずなづくり</a:t>
            </a:r>
            <a:r>
              <a:rPr kumimoji="1" lang="ja-JP" altLang="en-US" sz="1200" b="1" dirty="0">
                <a:solidFill>
                  <a:schemeClr val="tx1"/>
                </a:solidFill>
                <a:latin typeface="ＭＳ Ｐ明朝" pitchFamily="18" charset="-128"/>
                <a:ea typeface="ＭＳ Ｐ明朝" pitchFamily="18" charset="-128"/>
              </a:rPr>
              <a:t>応援</a:t>
            </a:r>
            <a:r>
              <a:rPr kumimoji="1" lang="ja-JP" altLang="en-US" sz="1200" b="1" dirty="0" smtClean="0">
                <a:solidFill>
                  <a:schemeClr val="tx1"/>
                </a:solidFill>
                <a:latin typeface="ＭＳ Ｐ明朝" pitchFamily="18" charset="-128"/>
                <a:ea typeface="ＭＳ Ｐ明朝" pitchFamily="18" charset="-128"/>
              </a:rPr>
              <a:t>プロジェクト</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自治会</a:t>
            </a:r>
            <a:r>
              <a:rPr kumimoji="1" lang="ja-JP" altLang="en-US" sz="1050" dirty="0">
                <a:solidFill>
                  <a:schemeClr val="tx1"/>
                </a:solidFill>
                <a:latin typeface="ＭＳ Ｐ明朝" pitchFamily="18" charset="-128"/>
                <a:ea typeface="ＭＳ Ｐ明朝" pitchFamily="18" charset="-128"/>
              </a:rPr>
              <a:t>等と協働で団地内コミュニティの</a:t>
            </a:r>
            <a:r>
              <a:rPr kumimoji="1" lang="ja-JP" altLang="en-US" sz="1050" dirty="0" smtClean="0">
                <a:solidFill>
                  <a:schemeClr val="tx1"/>
                </a:solidFill>
                <a:latin typeface="ＭＳ Ｐ明朝" pitchFamily="18" charset="-128"/>
                <a:ea typeface="ＭＳ Ｐ明朝" pitchFamily="18" charset="-128"/>
              </a:rPr>
              <a:t>活性化のきっかけづくり及び</a:t>
            </a:r>
            <a:r>
              <a:rPr kumimoji="1" lang="ja-JP" altLang="en-US" sz="1050" dirty="0">
                <a:solidFill>
                  <a:schemeClr val="tx1"/>
                </a:solidFill>
                <a:latin typeface="ＭＳ Ｐ明朝" pitchFamily="18" charset="-128"/>
                <a:ea typeface="ＭＳ Ｐ明朝" pitchFamily="18" charset="-128"/>
              </a:rPr>
              <a:t>防災コミュニティ活動の充実を</a:t>
            </a:r>
            <a:r>
              <a:rPr kumimoji="1" lang="ja-JP" altLang="en-US" sz="1050" dirty="0" smtClean="0">
                <a:solidFill>
                  <a:schemeClr val="tx1"/>
                </a:solidFill>
                <a:latin typeface="ＭＳ Ｐ明朝" pitchFamily="18" charset="-128"/>
                <a:ea typeface="ＭＳ Ｐ明朝" pitchFamily="18" charset="-128"/>
              </a:rPr>
              <a:t>図るイベント。</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・居住</a:t>
            </a:r>
            <a:r>
              <a:rPr kumimoji="1" lang="ja-JP" altLang="en-US" sz="1200" b="1" dirty="0">
                <a:solidFill>
                  <a:schemeClr val="tx1"/>
                </a:solidFill>
                <a:latin typeface="ＭＳ Ｐ明朝" pitchFamily="18" charset="-128"/>
                <a:ea typeface="ＭＳ Ｐ明朝" pitchFamily="18" charset="-128"/>
              </a:rPr>
              <a:t>支援法人</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住宅</a:t>
            </a:r>
            <a:r>
              <a:rPr kumimoji="1" lang="ja-JP" altLang="en-US" sz="1050" dirty="0">
                <a:solidFill>
                  <a:schemeClr val="tx1"/>
                </a:solidFill>
                <a:latin typeface="ＭＳ Ｐ明朝" pitchFamily="18" charset="-128"/>
                <a:ea typeface="ＭＳ Ｐ明朝" pitchFamily="18" charset="-128"/>
              </a:rPr>
              <a:t>セーフティネット法に基づき、住宅確保要配慮者の⺠間賃貸住宅への円滑な⼊居の促進を図るため、住宅確保要配慮者に対し家賃債務保証の提供、賃貸住宅への入居に係る住宅情報の提供・相談、見守り</a:t>
            </a:r>
            <a:r>
              <a:rPr kumimoji="1" lang="ja-JP" altLang="en-US" sz="1050" dirty="0" smtClean="0">
                <a:solidFill>
                  <a:schemeClr val="tx1"/>
                </a:solidFill>
                <a:latin typeface="ＭＳ Ｐ明朝" pitchFamily="18" charset="-128"/>
                <a:ea typeface="ＭＳ Ｐ明朝" pitchFamily="18" charset="-128"/>
              </a:rPr>
              <a:t>などの</a:t>
            </a:r>
            <a:r>
              <a:rPr kumimoji="1" lang="ja-JP" altLang="en-US" sz="1050" dirty="0">
                <a:solidFill>
                  <a:schemeClr val="tx1"/>
                </a:solidFill>
                <a:latin typeface="ＭＳ Ｐ明朝" pitchFamily="18" charset="-128"/>
                <a:ea typeface="ＭＳ Ｐ明朝" pitchFamily="18" charset="-128"/>
              </a:rPr>
              <a:t>生活支援等を実施する法人として都道府県が指定するもの</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近</a:t>
            </a:r>
            <a:r>
              <a:rPr kumimoji="1" lang="ja-JP" altLang="en-US" sz="1200" b="1" dirty="0">
                <a:solidFill>
                  <a:schemeClr val="tx1"/>
                </a:solidFill>
                <a:latin typeface="ＭＳ Ｐ明朝" pitchFamily="18" charset="-128"/>
                <a:ea typeface="ＭＳ Ｐ明朝" pitchFamily="18" charset="-128"/>
              </a:rPr>
              <a:t>居応援</a:t>
            </a:r>
            <a:r>
              <a:rPr kumimoji="1" lang="ja-JP" altLang="en-US" sz="1200" b="1" dirty="0" smtClean="0">
                <a:solidFill>
                  <a:schemeClr val="tx1"/>
                </a:solidFill>
                <a:latin typeface="ＭＳ Ｐ明朝" pitchFamily="18" charset="-128"/>
                <a:ea typeface="ＭＳ Ｐ明朝" pitchFamily="18" charset="-128"/>
              </a:rPr>
              <a:t>制度</a:t>
            </a:r>
            <a:r>
              <a:rPr kumimoji="1" lang="en-US" altLang="ja-JP" sz="1200" b="1" dirty="0" smtClean="0">
                <a:solidFill>
                  <a:schemeClr val="tx1"/>
                </a:solidFill>
                <a:latin typeface="ＭＳ Ｐ明朝" pitchFamily="18" charset="-128"/>
                <a:ea typeface="ＭＳ Ｐ明朝" pitchFamily="18" charset="-128"/>
              </a:rPr>
              <a:t>』</a:t>
            </a: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子育て世帯及び高齢者世帯等並びにその世帯を支援する世帯が近くに居住（近居）するための応援制度。</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くらし</a:t>
            </a:r>
            <a:r>
              <a:rPr kumimoji="1" lang="ja-JP" altLang="en-US" sz="1200" b="1" dirty="0">
                <a:solidFill>
                  <a:schemeClr val="tx1"/>
                </a:solidFill>
                <a:latin typeface="ＭＳ Ｐ明朝" pitchFamily="18" charset="-128"/>
                <a:ea typeface="ＭＳ Ｐ明朝" pitchFamily="18" charset="-128"/>
              </a:rPr>
              <a:t>の法律</a:t>
            </a:r>
            <a:r>
              <a:rPr kumimoji="1" lang="ja-JP" altLang="en-US" sz="1200" b="1" dirty="0" smtClean="0">
                <a:solidFill>
                  <a:schemeClr val="tx1"/>
                </a:solidFill>
                <a:latin typeface="ＭＳ Ｐ明朝" pitchFamily="18" charset="-128"/>
                <a:ea typeface="ＭＳ Ｐ明朝" pitchFamily="18" charset="-128"/>
              </a:rPr>
              <a:t>セミナー</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団地</a:t>
            </a:r>
            <a:r>
              <a:rPr kumimoji="1" lang="ja-JP" altLang="en-US" sz="1050" dirty="0">
                <a:solidFill>
                  <a:schemeClr val="tx1"/>
                </a:solidFill>
                <a:latin typeface="ＭＳ Ｐ明朝" pitchFamily="18" charset="-128"/>
                <a:ea typeface="ＭＳ Ｐ明朝" pitchFamily="18" charset="-128"/>
              </a:rPr>
              <a:t>や地域にお住まいの高齢者</a:t>
            </a:r>
            <a:r>
              <a:rPr kumimoji="1" lang="ja-JP" altLang="en-US" sz="1050" dirty="0" smtClean="0">
                <a:solidFill>
                  <a:schemeClr val="tx1"/>
                </a:solidFill>
                <a:latin typeface="ＭＳ Ｐ明朝" pitchFamily="18" charset="-128"/>
                <a:ea typeface="ＭＳ Ｐ明朝" pitchFamily="18" charset="-128"/>
              </a:rPr>
              <a:t>等に、 </a:t>
            </a:r>
            <a:r>
              <a:rPr kumimoji="1" lang="ja-JP" altLang="en-US" sz="1050" dirty="0">
                <a:solidFill>
                  <a:schemeClr val="tx1"/>
                </a:solidFill>
                <a:latin typeface="ＭＳ Ｐ明朝" pitchFamily="18" charset="-128"/>
                <a:ea typeface="ＭＳ Ｐ明朝" pitchFamily="18" charset="-128"/>
              </a:rPr>
              <a:t>安心して住み続けていただくために身近に起こりうる法律・金融トラブル（遺言・相続、 成年後見制度、 </a:t>
            </a:r>
            <a:r>
              <a:rPr kumimoji="1" lang="ja-JP" altLang="en-US" sz="1050" dirty="0" smtClean="0">
                <a:solidFill>
                  <a:schemeClr val="tx1"/>
                </a:solidFill>
                <a:latin typeface="ＭＳ Ｐ明朝" pitchFamily="18" charset="-128"/>
                <a:ea typeface="ＭＳ Ｐ明朝" pitchFamily="18" charset="-128"/>
              </a:rPr>
              <a:t>特殊詐欺など</a:t>
            </a:r>
            <a:r>
              <a:rPr kumimoji="1" lang="ja-JP" altLang="en-US" sz="1050" dirty="0">
                <a:solidFill>
                  <a:schemeClr val="tx1"/>
                </a:solidFill>
                <a:latin typeface="ＭＳ Ｐ明朝" pitchFamily="18" charset="-128"/>
                <a:ea typeface="ＭＳ Ｐ明朝" pitchFamily="18" charset="-128"/>
              </a:rPr>
              <a:t>）に巻き込まれないように支援</a:t>
            </a:r>
            <a:r>
              <a:rPr kumimoji="1" lang="ja-JP" altLang="en-US" sz="1050" dirty="0" smtClean="0">
                <a:solidFill>
                  <a:schemeClr val="tx1"/>
                </a:solidFill>
                <a:latin typeface="ＭＳ Ｐ明朝" pitchFamily="18" charset="-128"/>
                <a:ea typeface="ＭＳ Ｐ明朝" pitchFamily="18" charset="-128"/>
              </a:rPr>
              <a:t>するためのセミナー。</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・グループホーム</a:t>
            </a:r>
            <a:endParaRPr kumimoji="1" lang="en-US" altLang="ja-JP" sz="1200" b="1"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介護</a:t>
            </a:r>
            <a:r>
              <a:rPr kumimoji="1" lang="ja-JP" altLang="en-US" sz="1050" dirty="0">
                <a:solidFill>
                  <a:schemeClr val="tx1"/>
                </a:solidFill>
                <a:latin typeface="ＭＳ Ｐ明朝" pitchFamily="18" charset="-128"/>
                <a:ea typeface="ＭＳ Ｐ明朝" pitchFamily="18" charset="-128"/>
              </a:rPr>
              <a:t>保険法に基づく認知症高齢者</a:t>
            </a:r>
            <a:r>
              <a:rPr kumimoji="1" lang="ja-JP" altLang="en-US" sz="1050" dirty="0" smtClean="0">
                <a:solidFill>
                  <a:schemeClr val="tx1"/>
                </a:solidFill>
                <a:latin typeface="ＭＳ Ｐ明朝" pitchFamily="18" charset="-128"/>
                <a:ea typeface="ＭＳ Ｐ明朝" pitchFamily="18" charset="-128"/>
              </a:rPr>
              <a:t>グループホームと</a:t>
            </a:r>
            <a:r>
              <a:rPr kumimoji="1" lang="ja-JP" altLang="en-US" sz="1050" dirty="0">
                <a:solidFill>
                  <a:schemeClr val="tx1"/>
                </a:solidFill>
                <a:latin typeface="ＭＳ Ｐ明朝" pitchFamily="18" charset="-128"/>
                <a:ea typeface="ＭＳ Ｐ明朝" pitchFamily="18" charset="-128"/>
              </a:rPr>
              <a:t>、障害者総合支援法に基づくグループホームが</a:t>
            </a:r>
            <a:r>
              <a:rPr kumimoji="1" lang="ja-JP" altLang="en-US" sz="1050" dirty="0" smtClean="0">
                <a:solidFill>
                  <a:schemeClr val="tx1"/>
                </a:solidFill>
                <a:latin typeface="ＭＳ Ｐ明朝" pitchFamily="18" charset="-128"/>
                <a:ea typeface="ＭＳ Ｐ明朝" pitchFamily="18" charset="-128"/>
              </a:rPr>
              <a:t>ある</a:t>
            </a:r>
            <a:r>
              <a:rPr kumimoji="1" lang="ja-JP" altLang="en-US" sz="1050" dirty="0">
                <a:solidFill>
                  <a:schemeClr val="tx1"/>
                </a:solidFill>
                <a:latin typeface="ＭＳ Ｐ明朝" pitchFamily="18" charset="-128"/>
                <a:ea typeface="ＭＳ Ｐ明朝" pitchFamily="18" charset="-128"/>
              </a:rPr>
              <a:t>。認知症高齢者グループホームは、認知症のため</a:t>
            </a:r>
            <a:r>
              <a:rPr kumimoji="1" lang="ja-JP" altLang="en-US" sz="1050" dirty="0" smtClean="0">
                <a:solidFill>
                  <a:schemeClr val="tx1"/>
                </a:solidFill>
                <a:latin typeface="ＭＳ Ｐ明朝" pitchFamily="18" charset="-128"/>
                <a:ea typeface="ＭＳ Ｐ明朝" pitchFamily="18" charset="-128"/>
              </a:rPr>
              <a:t>の介護</a:t>
            </a:r>
            <a:r>
              <a:rPr kumimoji="1" lang="ja-JP" altLang="en-US" sz="1050" dirty="0">
                <a:solidFill>
                  <a:schemeClr val="tx1"/>
                </a:solidFill>
                <a:latin typeface="ＭＳ Ｐ明朝" pitchFamily="18" charset="-128"/>
                <a:ea typeface="ＭＳ Ｐ明朝" pitchFamily="18" charset="-128"/>
              </a:rPr>
              <a:t>を必要とする方が少人数で共同生活を営む</a:t>
            </a:r>
            <a:r>
              <a:rPr kumimoji="1" lang="ja-JP" altLang="en-US" sz="1050" dirty="0" smtClean="0">
                <a:solidFill>
                  <a:schemeClr val="tx1"/>
                </a:solidFill>
                <a:latin typeface="ＭＳ Ｐ明朝" pitchFamily="18" charset="-128"/>
                <a:ea typeface="ＭＳ Ｐ明朝" pitchFamily="18" charset="-128"/>
              </a:rPr>
              <a:t>住居（</a:t>
            </a:r>
            <a:r>
              <a:rPr kumimoji="1" lang="ja-JP" altLang="en-US" sz="1050" dirty="0">
                <a:solidFill>
                  <a:schemeClr val="tx1"/>
                </a:solidFill>
                <a:latin typeface="ＭＳ Ｐ明朝" pitchFamily="18" charset="-128"/>
                <a:ea typeface="ＭＳ Ｐ明朝" pitchFamily="18" charset="-128"/>
              </a:rPr>
              <a:t>グループホーム）において介護を行うサービス。</a:t>
            </a:r>
            <a:r>
              <a:rPr kumimoji="1" lang="ja-JP" altLang="en-US" sz="1050" dirty="0" smtClean="0">
                <a:solidFill>
                  <a:schemeClr val="tx1"/>
                </a:solidFill>
                <a:latin typeface="ＭＳ Ｐ明朝" pitchFamily="18" charset="-128"/>
                <a:ea typeface="ＭＳ Ｐ明朝" pitchFamily="18" charset="-128"/>
              </a:rPr>
              <a:t>障害者</a:t>
            </a:r>
            <a:r>
              <a:rPr kumimoji="1" lang="ja-JP" altLang="en-US" sz="1050" dirty="0">
                <a:solidFill>
                  <a:schemeClr val="tx1"/>
                </a:solidFill>
                <a:latin typeface="ＭＳ Ｐ明朝" pitchFamily="18" charset="-128"/>
                <a:ea typeface="ＭＳ Ｐ明朝" pitchFamily="18" charset="-128"/>
              </a:rPr>
              <a:t>総合支援法に基づくグループホームは、主と</a:t>
            </a:r>
            <a:r>
              <a:rPr kumimoji="1" lang="ja-JP" altLang="en-US" sz="1050" dirty="0" smtClean="0">
                <a:solidFill>
                  <a:schemeClr val="tx1"/>
                </a:solidFill>
                <a:latin typeface="ＭＳ Ｐ明朝" pitchFamily="18" charset="-128"/>
                <a:ea typeface="ＭＳ Ｐ明朝" pitchFamily="18" charset="-128"/>
              </a:rPr>
              <a:t>して夜間</a:t>
            </a:r>
            <a:r>
              <a:rPr kumimoji="1" lang="ja-JP" altLang="en-US" sz="1050" dirty="0">
                <a:solidFill>
                  <a:schemeClr val="tx1"/>
                </a:solidFill>
                <a:latin typeface="ＭＳ Ｐ明朝" pitchFamily="18" charset="-128"/>
                <a:ea typeface="ＭＳ Ｐ明朝" pitchFamily="18" charset="-128"/>
              </a:rPr>
              <a:t>において、共同生活を営む住居で、相談、入浴</a:t>
            </a:r>
            <a:r>
              <a:rPr kumimoji="1" lang="ja-JP" altLang="en-US" sz="1050" dirty="0" smtClean="0">
                <a:solidFill>
                  <a:schemeClr val="tx1"/>
                </a:solidFill>
                <a:latin typeface="ＭＳ Ｐ明朝" pitchFamily="18" charset="-128"/>
                <a:ea typeface="ＭＳ Ｐ明朝" pitchFamily="18" charset="-128"/>
              </a:rPr>
              <a:t>、排せつ</a:t>
            </a:r>
            <a:r>
              <a:rPr kumimoji="1" lang="ja-JP" altLang="en-US" sz="1050" dirty="0">
                <a:solidFill>
                  <a:schemeClr val="tx1"/>
                </a:solidFill>
                <a:latin typeface="ＭＳ Ｐ明朝" pitchFamily="18" charset="-128"/>
                <a:ea typeface="ＭＳ Ｐ明朝" pitchFamily="18" charset="-128"/>
              </a:rPr>
              <a:t>又は食事の介護その他日常生活上の支援を</a:t>
            </a:r>
            <a:r>
              <a:rPr kumimoji="1" lang="ja-JP" altLang="en-US" sz="1050" dirty="0" smtClean="0">
                <a:solidFill>
                  <a:schemeClr val="tx1"/>
                </a:solidFill>
                <a:latin typeface="ＭＳ Ｐ明朝" pitchFamily="18" charset="-128"/>
                <a:ea typeface="ＭＳ Ｐ明朝" pitchFamily="18" charset="-128"/>
              </a:rPr>
              <a:t>行うサービス。</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・高齢者</a:t>
            </a:r>
            <a:r>
              <a:rPr kumimoji="1" lang="ja-JP" altLang="en-US" sz="1200" b="1" dirty="0">
                <a:solidFill>
                  <a:schemeClr val="tx1"/>
                </a:solidFill>
                <a:latin typeface="ＭＳ Ｐ明朝" pitchFamily="18" charset="-128"/>
                <a:ea typeface="ＭＳ Ｐ明朝" pitchFamily="18" charset="-128"/>
              </a:rPr>
              <a:t>見守りネットワーク</a:t>
            </a: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高齢者の方が安心して暮らし続けられるよう、地域住民と事業所、行政など関係機関が協力し、地域全体で高齢者を見守り支えあっていくもの</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ja-JP" altLang="en-US" sz="1200" b="1" dirty="0">
                <a:solidFill>
                  <a:schemeClr val="tx1"/>
                </a:solidFill>
                <a:latin typeface="ＭＳ Ｐ明朝" pitchFamily="18" charset="-128"/>
                <a:ea typeface="ＭＳ Ｐ明朝" pitchFamily="18" charset="-128"/>
              </a:rPr>
              <a:t>子育て支援事業所</a:t>
            </a: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子育て中の親子が気軽に集い、相互交流や子育ての不安・悩みを相談できる場</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a:solidFill>
                <a:schemeClr val="tx1"/>
              </a:solidFill>
              <a:latin typeface="ＭＳ Ｐ明朝" pitchFamily="18" charset="-128"/>
              <a:ea typeface="ＭＳ Ｐ明朝" pitchFamily="18" charset="-128"/>
            </a:endParaRPr>
          </a:p>
        </p:txBody>
      </p:sp>
      <p:sp>
        <p:nvSpPr>
          <p:cNvPr id="8" name="Text Box 46"/>
          <p:cNvSpPr txBox="1">
            <a:spLocks noChangeArrowheads="1"/>
          </p:cNvSpPr>
          <p:nvPr/>
        </p:nvSpPr>
        <p:spPr bwMode="auto">
          <a:xfrm>
            <a:off x="4968304" y="969085"/>
            <a:ext cx="4680520" cy="6015741"/>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indent="0">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ja-JP" altLang="en-US" sz="1200" b="1" dirty="0" err="1">
                <a:solidFill>
                  <a:schemeClr val="tx1"/>
                </a:solidFill>
                <a:latin typeface="ＭＳ Ｐ明朝" pitchFamily="18" charset="-128"/>
                <a:ea typeface="ＭＳ Ｐ明朝" pitchFamily="18" charset="-128"/>
              </a:rPr>
              <a:t>さ</a:t>
            </a:r>
            <a:r>
              <a:rPr kumimoji="1" lang="ja-JP" altLang="en-US" sz="1200" b="1" dirty="0">
                <a:solidFill>
                  <a:schemeClr val="tx1"/>
                </a:solidFill>
                <a:latin typeface="ＭＳ Ｐ明朝" pitchFamily="18" charset="-128"/>
                <a:ea typeface="ＭＳ Ｐ明朝" pitchFamily="18" charset="-128"/>
              </a:rPr>
              <a:t>行＞</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・シェアオフィス</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１つのオフィス</a:t>
            </a:r>
            <a:r>
              <a:rPr kumimoji="1" lang="ja-JP" altLang="en-US" sz="1050" dirty="0">
                <a:solidFill>
                  <a:schemeClr val="tx1"/>
                </a:solidFill>
                <a:latin typeface="ＭＳ Ｐ明朝" pitchFamily="18" charset="-128"/>
                <a:ea typeface="ＭＳ Ｐ明朝" pitchFamily="18" charset="-128"/>
              </a:rPr>
              <a:t>空間や設備を</a:t>
            </a:r>
            <a:r>
              <a:rPr kumimoji="1" lang="ja-JP" altLang="en-US" sz="1050" dirty="0" smtClean="0">
                <a:solidFill>
                  <a:schemeClr val="tx1"/>
                </a:solidFill>
                <a:latin typeface="ＭＳ Ｐ明朝" pitchFamily="18" charset="-128"/>
                <a:ea typeface="ＭＳ Ｐ明朝" pitchFamily="18" charset="-128"/>
              </a:rPr>
              <a:t>、複数の企業</a:t>
            </a:r>
            <a:r>
              <a:rPr kumimoji="1" lang="ja-JP" altLang="en-US" sz="1050" dirty="0">
                <a:solidFill>
                  <a:schemeClr val="tx1"/>
                </a:solidFill>
                <a:latin typeface="ＭＳ Ｐ明朝" pitchFamily="18" charset="-128"/>
                <a:ea typeface="ＭＳ Ｐ明朝" pitchFamily="18" charset="-128"/>
              </a:rPr>
              <a:t>や</a:t>
            </a:r>
            <a:r>
              <a:rPr kumimoji="1" lang="ja-JP" altLang="en-US" sz="1050" dirty="0" smtClean="0">
                <a:solidFill>
                  <a:schemeClr val="tx1"/>
                </a:solidFill>
                <a:latin typeface="ＭＳ Ｐ明朝" pitchFamily="18" charset="-128"/>
                <a:ea typeface="ＭＳ Ｐ明朝" pitchFamily="18" charset="-128"/>
              </a:rPr>
              <a:t>個人でシェアして利用する貸しオフィス</a:t>
            </a:r>
            <a:r>
              <a:rPr kumimoji="1" lang="ja-JP" altLang="en-US" sz="1050" dirty="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・シェアサイクル</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専用</a:t>
            </a:r>
            <a:r>
              <a:rPr kumimoji="1" lang="ja-JP" altLang="en-US" sz="1050" dirty="0" smtClean="0">
                <a:solidFill>
                  <a:schemeClr val="tx1"/>
                </a:solidFill>
                <a:latin typeface="ＭＳ Ｐ明朝" pitchFamily="18" charset="-128"/>
                <a:ea typeface="ＭＳ Ｐ明朝" pitchFamily="18" charset="-128"/>
              </a:rPr>
              <a:t>ラックにある電動</a:t>
            </a:r>
            <a:r>
              <a:rPr kumimoji="1" lang="ja-JP" altLang="en-US" sz="1050" dirty="0">
                <a:solidFill>
                  <a:schemeClr val="tx1"/>
                </a:solidFill>
                <a:latin typeface="ＭＳ Ｐ明朝" pitchFamily="18" charset="-128"/>
                <a:ea typeface="ＭＳ Ｐ明朝" pitchFamily="18" charset="-128"/>
              </a:rPr>
              <a:t>アシスト</a:t>
            </a:r>
            <a:r>
              <a:rPr kumimoji="1" lang="ja-JP" altLang="en-US" sz="1050" dirty="0" smtClean="0">
                <a:solidFill>
                  <a:schemeClr val="tx1"/>
                </a:solidFill>
                <a:latin typeface="ＭＳ Ｐ明朝" pitchFamily="18" charset="-128"/>
                <a:ea typeface="ＭＳ Ｐ明朝" pitchFamily="18" charset="-128"/>
              </a:rPr>
              <a:t>自転車を</a:t>
            </a:r>
            <a:r>
              <a:rPr kumimoji="1" lang="ja-JP" altLang="en-US" sz="1050" dirty="0">
                <a:solidFill>
                  <a:schemeClr val="tx1"/>
                </a:solidFill>
                <a:latin typeface="ＭＳ Ｐ明朝" pitchFamily="18" charset="-128"/>
                <a:ea typeface="ＭＳ Ｐ明朝" pitchFamily="18" charset="-128"/>
              </a:rPr>
              <a:t>、いつでもどこでもスマホアプリ</a:t>
            </a:r>
            <a:r>
              <a:rPr kumimoji="1" lang="ja-JP" altLang="en-US" sz="1050" dirty="0" smtClean="0">
                <a:solidFill>
                  <a:schemeClr val="tx1"/>
                </a:solidFill>
                <a:latin typeface="ＭＳ Ｐ明朝" pitchFamily="18" charset="-128"/>
                <a:ea typeface="ＭＳ Ｐ明朝" pitchFamily="18" charset="-128"/>
              </a:rPr>
              <a:t>から貸出</a:t>
            </a:r>
            <a:r>
              <a:rPr kumimoji="1" lang="ja-JP" altLang="en-US" sz="1050" dirty="0">
                <a:solidFill>
                  <a:schemeClr val="tx1"/>
                </a:solidFill>
                <a:latin typeface="ＭＳ Ｐ明朝" pitchFamily="18" charset="-128"/>
                <a:ea typeface="ＭＳ Ｐ明朝" pitchFamily="18" charset="-128"/>
              </a:rPr>
              <a:t>・返却ができる</a:t>
            </a:r>
            <a:r>
              <a:rPr kumimoji="1" lang="ja-JP" altLang="en-US" sz="1050" dirty="0" smtClean="0">
                <a:solidFill>
                  <a:schemeClr val="tx1"/>
                </a:solidFill>
                <a:latin typeface="ＭＳ Ｐ明朝" pitchFamily="18" charset="-128"/>
                <a:ea typeface="ＭＳ Ｐ明朝" pitchFamily="18" charset="-128"/>
              </a:rPr>
              <a:t>サービス。</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・住宅</a:t>
            </a:r>
            <a:r>
              <a:rPr kumimoji="1" lang="ja-JP" altLang="en-US" sz="1200" b="1" dirty="0">
                <a:solidFill>
                  <a:schemeClr val="tx1"/>
                </a:solidFill>
                <a:latin typeface="ＭＳ Ｐ明朝" pitchFamily="18" charset="-128"/>
                <a:ea typeface="ＭＳ Ｐ明朝" pitchFamily="18" charset="-128"/>
              </a:rPr>
              <a:t>確保要配慮者</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住宅</a:t>
            </a:r>
            <a:r>
              <a:rPr kumimoji="1" lang="ja-JP" altLang="en-US" sz="1050" dirty="0">
                <a:solidFill>
                  <a:schemeClr val="tx1"/>
                </a:solidFill>
                <a:latin typeface="ＭＳ Ｐ明朝" pitchFamily="18" charset="-128"/>
                <a:ea typeface="ＭＳ Ｐ明朝" pitchFamily="18" charset="-128"/>
              </a:rPr>
              <a:t>セーフティネット法に位置付けられた、低額</a:t>
            </a:r>
            <a:r>
              <a:rPr kumimoji="1" lang="ja-JP" altLang="en-US" sz="1050" dirty="0" smtClean="0">
                <a:solidFill>
                  <a:schemeClr val="tx1"/>
                </a:solidFill>
                <a:latin typeface="ＭＳ Ｐ明朝" pitchFamily="18" charset="-128"/>
                <a:ea typeface="ＭＳ Ｐ明朝" pitchFamily="18" charset="-128"/>
              </a:rPr>
              <a:t>所得者</a:t>
            </a:r>
            <a:r>
              <a:rPr kumimoji="1" lang="ja-JP" altLang="en-US" sz="1050" dirty="0">
                <a:solidFill>
                  <a:schemeClr val="tx1"/>
                </a:solidFill>
                <a:latin typeface="ＭＳ Ｐ明朝" pitchFamily="18" charset="-128"/>
                <a:ea typeface="ＭＳ Ｐ明朝" pitchFamily="18" charset="-128"/>
              </a:rPr>
              <a:t>、被災者、高齢者、</a:t>
            </a:r>
            <a:r>
              <a:rPr kumimoji="1" lang="ja-JP" altLang="en-US" sz="1050" dirty="0" err="1">
                <a:solidFill>
                  <a:schemeClr val="tx1"/>
                </a:solidFill>
                <a:latin typeface="ＭＳ Ｐ明朝" pitchFamily="18" charset="-128"/>
                <a:ea typeface="ＭＳ Ｐ明朝" pitchFamily="18" charset="-128"/>
              </a:rPr>
              <a:t>障がい</a:t>
            </a:r>
            <a:r>
              <a:rPr kumimoji="1" lang="ja-JP" altLang="en-US" sz="1050" dirty="0">
                <a:solidFill>
                  <a:schemeClr val="tx1"/>
                </a:solidFill>
                <a:latin typeface="ＭＳ Ｐ明朝" pitchFamily="18" charset="-128"/>
                <a:ea typeface="ＭＳ Ｐ明朝" pitchFamily="18" charset="-128"/>
              </a:rPr>
              <a:t>者、子どもを養育</a:t>
            </a:r>
            <a:r>
              <a:rPr kumimoji="1" lang="ja-JP" altLang="en-US" sz="1050" dirty="0" smtClean="0">
                <a:solidFill>
                  <a:schemeClr val="tx1"/>
                </a:solidFill>
                <a:latin typeface="ＭＳ Ｐ明朝" pitchFamily="18" charset="-128"/>
                <a:ea typeface="ＭＳ Ｐ明朝" pitchFamily="18" charset="-128"/>
              </a:rPr>
              <a:t>する者</a:t>
            </a:r>
            <a:r>
              <a:rPr kumimoji="1" lang="ja-JP" altLang="en-US" sz="1050" dirty="0">
                <a:solidFill>
                  <a:schemeClr val="tx1"/>
                </a:solidFill>
                <a:latin typeface="ＭＳ Ｐ明朝" pitchFamily="18" charset="-128"/>
                <a:ea typeface="ＭＳ Ｐ明朝" pitchFamily="18" charset="-128"/>
              </a:rPr>
              <a:t>、その他住宅の確保に特に配慮を要する者</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住文化</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住宅と住生活に関わる文化を表す言葉。</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・職員エンゲージメント</a:t>
            </a:r>
            <a:endParaRPr kumimoji="1" lang="en-US" altLang="ja-JP" sz="1200" b="1"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社員の会社に対する愛着度を示す指標。組織の目標達成に向け自らの力を発揮しようとする自発的な意欲を醸成すること。</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・人材</a:t>
            </a:r>
            <a:r>
              <a:rPr kumimoji="1" lang="ja-JP" altLang="en-US" sz="1200" b="1" dirty="0">
                <a:solidFill>
                  <a:schemeClr val="tx1"/>
                </a:solidFill>
                <a:latin typeface="ＭＳ Ｐ明朝" pitchFamily="18" charset="-128"/>
                <a:ea typeface="ＭＳ Ｐ明朝" pitchFamily="18" charset="-128"/>
              </a:rPr>
              <a:t>ポートフォリオ</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企業の事業活動のために</a:t>
            </a:r>
            <a:r>
              <a:rPr kumimoji="1" lang="ja-JP" altLang="en-US" sz="1050" dirty="0">
                <a:solidFill>
                  <a:schemeClr val="tx1"/>
                </a:solidFill>
                <a:latin typeface="ＭＳ Ｐ明朝" pitchFamily="18" charset="-128"/>
                <a:ea typeface="ＭＳ Ｐ明朝" pitchFamily="18" charset="-128"/>
              </a:rPr>
              <a:t>、どのような能力を有した人材が、どのタイミングで、どの程度必要になるかを予測し分析したもの</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スマリオ</a:t>
            </a:r>
            <a:r>
              <a:rPr kumimoji="1" lang="ja-JP" altLang="en-US" sz="1200" b="1" dirty="0">
                <a:solidFill>
                  <a:schemeClr val="tx1"/>
                </a:solidFill>
                <a:latin typeface="ＭＳ Ｐ明朝" pitchFamily="18" charset="-128"/>
                <a:ea typeface="ＭＳ Ｐ明朝" pitchFamily="18" charset="-128"/>
              </a:rPr>
              <a:t>の</a:t>
            </a:r>
            <a:r>
              <a:rPr kumimoji="1" lang="ja-JP" altLang="en-US" sz="1200" b="1" dirty="0" smtClean="0">
                <a:solidFill>
                  <a:schemeClr val="tx1"/>
                </a:solidFill>
                <a:latin typeface="ＭＳ Ｐ明朝" pitchFamily="18" charset="-128"/>
                <a:ea typeface="ＭＳ Ｐ明朝" pitchFamily="18" charset="-128"/>
              </a:rPr>
              <a:t>学割</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学生を対象とした家賃</a:t>
            </a:r>
            <a:r>
              <a:rPr kumimoji="1" lang="ja-JP" altLang="en-US" sz="1050" dirty="0">
                <a:solidFill>
                  <a:schemeClr val="tx1"/>
                </a:solidFill>
                <a:latin typeface="ＭＳ Ｐ明朝" pitchFamily="18" charset="-128"/>
                <a:ea typeface="ＭＳ Ｐ明朝" pitchFamily="18" charset="-128"/>
              </a:rPr>
              <a:t>割引</a:t>
            </a:r>
            <a:r>
              <a:rPr kumimoji="1" lang="ja-JP" altLang="en-US" sz="1050" dirty="0" smtClean="0">
                <a:solidFill>
                  <a:schemeClr val="tx1"/>
                </a:solidFill>
                <a:latin typeface="ＭＳ Ｐ明朝" pitchFamily="18" charset="-128"/>
                <a:ea typeface="ＭＳ Ｐ明朝" pitchFamily="18" charset="-128"/>
              </a:rPr>
              <a:t>制度。（泉北</a:t>
            </a:r>
            <a:r>
              <a:rPr kumimoji="1" lang="ja-JP" altLang="en-US" sz="1050" dirty="0">
                <a:solidFill>
                  <a:schemeClr val="tx1"/>
                </a:solidFill>
                <a:latin typeface="ＭＳ Ｐ明朝" pitchFamily="18" charset="-128"/>
                <a:ea typeface="ＭＳ Ｐ明朝" pitchFamily="18" charset="-128"/>
              </a:rPr>
              <a:t>ニュータウン内の全ての中層</a:t>
            </a:r>
            <a:r>
              <a:rPr kumimoji="1" lang="ja-JP" altLang="en-US" sz="1050" dirty="0" smtClean="0">
                <a:solidFill>
                  <a:schemeClr val="tx1"/>
                </a:solidFill>
                <a:latin typeface="ＭＳ Ｐ明朝" pitchFamily="18" charset="-128"/>
                <a:ea typeface="ＭＳ Ｐ明朝" pitchFamily="18" charset="-128"/>
              </a:rPr>
              <a:t>団地が対象）</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・スマートシティ</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都市の抱える諸課題に対して、</a:t>
            </a:r>
            <a:r>
              <a:rPr kumimoji="1" lang="en-US" altLang="ja-JP" sz="1050" dirty="0">
                <a:solidFill>
                  <a:schemeClr val="tx1"/>
                </a:solidFill>
                <a:latin typeface="ＭＳ Ｐ明朝" pitchFamily="18" charset="-128"/>
                <a:ea typeface="ＭＳ Ｐ明朝" pitchFamily="18" charset="-128"/>
              </a:rPr>
              <a:t>ICT </a:t>
            </a:r>
            <a:r>
              <a:rPr kumimoji="1" lang="ja-JP" altLang="en-US" sz="1050" dirty="0">
                <a:solidFill>
                  <a:schemeClr val="tx1"/>
                </a:solidFill>
                <a:latin typeface="ＭＳ Ｐ明朝" pitchFamily="18" charset="-128"/>
                <a:ea typeface="ＭＳ Ｐ明朝" pitchFamily="18" charset="-128"/>
              </a:rPr>
              <a:t>等の新技術を活用しつつ、マネジメント（計画、整備、管理・運営等）が行われ、全体最適化が図られる持続可能な都市又は地区</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・ゼロエミッション車</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en-US" altLang="ja-JP" sz="1050" dirty="0" err="1">
                <a:solidFill>
                  <a:schemeClr val="tx1"/>
                </a:solidFill>
                <a:latin typeface="ＭＳ Ｐ明朝" pitchFamily="18" charset="-128"/>
                <a:ea typeface="ＭＳ Ｐ明朝" pitchFamily="18" charset="-128"/>
              </a:rPr>
              <a:t>ZEV:Zero</a:t>
            </a:r>
            <a:r>
              <a:rPr kumimoji="1" lang="en-US" altLang="ja-JP" sz="1050" dirty="0">
                <a:solidFill>
                  <a:schemeClr val="tx1"/>
                </a:solidFill>
                <a:latin typeface="ＭＳ Ｐ明朝" pitchFamily="18" charset="-128"/>
                <a:ea typeface="ＭＳ Ｐ明朝" pitchFamily="18" charset="-128"/>
              </a:rPr>
              <a:t> Emission Vehicle</a:t>
            </a:r>
            <a:r>
              <a:rPr kumimoji="1" lang="ja-JP" altLang="en-US" sz="1050" dirty="0" err="1">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走行時に</a:t>
            </a:r>
            <a:r>
              <a:rPr kumimoji="1" lang="en-US" altLang="ja-JP" sz="1050" dirty="0">
                <a:solidFill>
                  <a:schemeClr val="tx1"/>
                </a:solidFill>
                <a:latin typeface="ＭＳ Ｐ明朝" pitchFamily="18" charset="-128"/>
                <a:ea typeface="ＭＳ Ｐ明朝" pitchFamily="18" charset="-128"/>
              </a:rPr>
              <a:t>CO2</a:t>
            </a:r>
            <a:r>
              <a:rPr kumimoji="1" lang="ja-JP" altLang="en-US" sz="1050" dirty="0">
                <a:solidFill>
                  <a:schemeClr val="tx1"/>
                </a:solidFill>
                <a:latin typeface="ＭＳ Ｐ明朝" pitchFamily="18" charset="-128"/>
                <a:ea typeface="ＭＳ Ｐ明朝" pitchFamily="18" charset="-128"/>
              </a:rPr>
              <a:t>等の排出ガスを出さない電気自動車（</a:t>
            </a:r>
            <a:r>
              <a:rPr kumimoji="1" lang="en-US" altLang="ja-JP" sz="1050" dirty="0">
                <a:solidFill>
                  <a:schemeClr val="tx1"/>
                </a:solidFill>
                <a:latin typeface="ＭＳ Ｐ明朝" pitchFamily="18" charset="-128"/>
                <a:ea typeface="ＭＳ Ｐ明朝" pitchFamily="18" charset="-128"/>
              </a:rPr>
              <a:t>EV</a:t>
            </a:r>
            <a:r>
              <a:rPr kumimoji="1" lang="ja-JP" altLang="en-US" sz="1050" dirty="0">
                <a:solidFill>
                  <a:schemeClr val="tx1"/>
                </a:solidFill>
                <a:latin typeface="ＭＳ Ｐ明朝" pitchFamily="18" charset="-128"/>
                <a:ea typeface="ＭＳ Ｐ明朝" pitchFamily="18" charset="-128"/>
              </a:rPr>
              <a:t>）、燃料電池自動車（</a:t>
            </a:r>
            <a:r>
              <a:rPr kumimoji="1" lang="en-US" altLang="ja-JP" sz="1050" dirty="0">
                <a:solidFill>
                  <a:schemeClr val="tx1"/>
                </a:solidFill>
                <a:latin typeface="ＭＳ Ｐ明朝" pitchFamily="18" charset="-128"/>
                <a:ea typeface="ＭＳ Ｐ明朝" pitchFamily="18" charset="-128"/>
              </a:rPr>
              <a:t>FCV</a:t>
            </a:r>
            <a:r>
              <a:rPr kumimoji="1" lang="ja-JP" altLang="en-US" sz="1050" dirty="0">
                <a:solidFill>
                  <a:schemeClr val="tx1"/>
                </a:solidFill>
                <a:latin typeface="ＭＳ Ｐ明朝" pitchFamily="18" charset="-128"/>
                <a:ea typeface="ＭＳ Ｐ明朝" pitchFamily="18" charset="-128"/>
              </a:rPr>
              <a:t>）及びプラグイン・ハイブリッド自動車（</a:t>
            </a:r>
            <a:r>
              <a:rPr kumimoji="1" lang="en-US" altLang="ja-JP" sz="1050" dirty="0">
                <a:solidFill>
                  <a:schemeClr val="tx1"/>
                </a:solidFill>
                <a:latin typeface="ＭＳ Ｐ明朝" pitchFamily="18" charset="-128"/>
                <a:ea typeface="ＭＳ Ｐ明朝" pitchFamily="18" charset="-128"/>
              </a:rPr>
              <a:t>PHV</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a:solidFill>
                  <a:schemeClr val="tx1"/>
                </a:solidFill>
                <a:latin typeface="ＭＳ Ｐ明朝" pitchFamily="18" charset="-128"/>
                <a:ea typeface="ＭＳ Ｐ明朝" pitchFamily="18" charset="-128"/>
              </a:rPr>
              <a:t>※PHV</a:t>
            </a:r>
            <a:r>
              <a:rPr kumimoji="1" lang="ja-JP" altLang="en-US" sz="1050" dirty="0">
                <a:solidFill>
                  <a:schemeClr val="tx1"/>
                </a:solidFill>
                <a:latin typeface="ＭＳ Ｐ明朝" pitchFamily="18" charset="-128"/>
                <a:ea typeface="ＭＳ Ｐ明朝" pitchFamily="18" charset="-128"/>
              </a:rPr>
              <a:t>は</a:t>
            </a:r>
            <a:r>
              <a:rPr kumimoji="1" lang="en-US" altLang="ja-JP" sz="1050" dirty="0">
                <a:solidFill>
                  <a:schemeClr val="tx1"/>
                </a:solidFill>
                <a:latin typeface="ＭＳ Ｐ明朝" pitchFamily="18" charset="-128"/>
                <a:ea typeface="ＭＳ Ｐ明朝" pitchFamily="18" charset="-128"/>
              </a:rPr>
              <a:t>EV</a:t>
            </a:r>
            <a:r>
              <a:rPr kumimoji="1" lang="ja-JP" altLang="en-US" sz="1050" dirty="0">
                <a:solidFill>
                  <a:schemeClr val="tx1"/>
                </a:solidFill>
                <a:latin typeface="ＭＳ Ｐ明朝" pitchFamily="18" charset="-128"/>
                <a:ea typeface="ＭＳ Ｐ明朝" pitchFamily="18" charset="-128"/>
              </a:rPr>
              <a:t>モード走行</a:t>
            </a:r>
            <a:r>
              <a:rPr kumimoji="1" lang="ja-JP" altLang="en-US" sz="1050" dirty="0" smtClean="0">
                <a:solidFill>
                  <a:schemeClr val="tx1"/>
                </a:solidFill>
                <a:latin typeface="ＭＳ Ｐ明朝" pitchFamily="18" charset="-128"/>
                <a:ea typeface="ＭＳ Ｐ明朝" pitchFamily="18" charset="-128"/>
              </a:rPr>
              <a:t>時</a:t>
            </a:r>
            <a:endParaRPr kumimoji="1" lang="en-US" altLang="ja-JP" sz="1050" dirty="0">
              <a:solidFill>
                <a:schemeClr val="tx1"/>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20644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6"/>
          <p:cNvSpPr txBox="1">
            <a:spLocks noChangeArrowheads="1"/>
          </p:cNvSpPr>
          <p:nvPr/>
        </p:nvSpPr>
        <p:spPr bwMode="auto">
          <a:xfrm>
            <a:off x="327563" y="912005"/>
            <a:ext cx="4496726" cy="59934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indent="0">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ja-JP" altLang="en-US" sz="1200" b="1" dirty="0" err="1">
                <a:solidFill>
                  <a:schemeClr val="tx1"/>
                </a:solidFill>
                <a:latin typeface="ＭＳ Ｐ明朝" pitchFamily="18" charset="-128"/>
                <a:ea typeface="ＭＳ Ｐ明朝" pitchFamily="18" charset="-128"/>
              </a:rPr>
              <a:t>た</a:t>
            </a:r>
            <a:r>
              <a:rPr kumimoji="1" lang="ja-JP" altLang="en-US" sz="1200" b="1" dirty="0">
                <a:solidFill>
                  <a:schemeClr val="tx1"/>
                </a:solidFill>
                <a:latin typeface="ＭＳ Ｐ明朝" pitchFamily="18" charset="-128"/>
                <a:ea typeface="ＭＳ Ｐ明朝" pitchFamily="18" charset="-128"/>
              </a:rPr>
              <a:t>行＞</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・地域</a:t>
            </a:r>
            <a:r>
              <a:rPr kumimoji="1" lang="ja-JP" altLang="en-US" sz="1200" b="1" dirty="0">
                <a:solidFill>
                  <a:schemeClr val="tx1"/>
                </a:solidFill>
                <a:latin typeface="ＭＳ Ｐ明朝" pitchFamily="18" charset="-128"/>
                <a:ea typeface="ＭＳ Ｐ明朝" pitchFamily="18" charset="-128"/>
              </a:rPr>
              <a:t>包括ケアシステム</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要介護状態となっても、住み慣れた地域で自分らしい生活を最後まで続けることができるように、医療・介護・予防・住まい・生活支援が一体的に提供される地域内での助け合う体制。</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・チャットボット</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あらかじめ想定された質問に対して自動で回答する無人チャット機能</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茶山</a:t>
            </a:r>
            <a:r>
              <a:rPr kumimoji="1" lang="ja-JP" altLang="en-US" sz="1200" b="1" dirty="0">
                <a:solidFill>
                  <a:schemeClr val="tx1"/>
                </a:solidFill>
                <a:latin typeface="ＭＳ Ｐ明朝" pitchFamily="18" charset="-128"/>
                <a:ea typeface="ＭＳ Ｐ明朝" pitchFamily="18" charset="-128"/>
              </a:rPr>
              <a:t>台と</a:t>
            </a:r>
            <a:r>
              <a:rPr kumimoji="1" lang="ja-JP" altLang="en-US" sz="1200" b="1" dirty="0" smtClean="0">
                <a:solidFill>
                  <a:schemeClr val="tx1"/>
                </a:solidFill>
                <a:latin typeface="ＭＳ Ｐ明朝" pitchFamily="18" charset="-128"/>
                <a:ea typeface="ＭＳ Ｐ明朝" pitchFamily="18" charset="-128"/>
              </a:rPr>
              <a:t>しょかん</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a:solidFill>
                  <a:schemeClr val="tx1"/>
                </a:solidFill>
                <a:latin typeface="ＭＳ Ｐ明朝" pitchFamily="18" charset="-128"/>
                <a:ea typeface="ＭＳ Ｐ明朝" pitchFamily="18" charset="-128"/>
              </a:rPr>
              <a:t>NPO</a:t>
            </a:r>
            <a:r>
              <a:rPr kumimoji="1" lang="ja-JP" altLang="en-US" sz="1050" dirty="0">
                <a:solidFill>
                  <a:schemeClr val="tx1"/>
                </a:solidFill>
                <a:latin typeface="ＭＳ Ｐ明朝" pitchFamily="18" charset="-128"/>
                <a:ea typeface="ＭＳ Ｐ明朝" pitchFamily="18" charset="-128"/>
              </a:rPr>
              <a:t>法人</a:t>
            </a:r>
            <a:r>
              <a:rPr kumimoji="1" lang="en-US" altLang="ja-JP" sz="1050" dirty="0">
                <a:solidFill>
                  <a:schemeClr val="tx1"/>
                </a:solidFill>
                <a:latin typeface="ＭＳ Ｐ明朝" pitchFamily="18" charset="-128"/>
                <a:ea typeface="ＭＳ Ｐ明朝" pitchFamily="18" charset="-128"/>
              </a:rPr>
              <a:t>SEIN</a:t>
            </a:r>
            <a:r>
              <a:rPr kumimoji="1" lang="ja-JP" altLang="en-US" sz="1050" dirty="0">
                <a:solidFill>
                  <a:schemeClr val="tx1"/>
                </a:solidFill>
                <a:latin typeface="ＭＳ Ｐ明朝" pitchFamily="18" charset="-128"/>
                <a:ea typeface="ＭＳ Ｐ明朝" pitchFamily="18" charset="-128"/>
              </a:rPr>
              <a:t>（サイン）と連携し、団地の集会所を多世代が交流する</a:t>
            </a:r>
            <a:r>
              <a:rPr kumimoji="1" lang="ja-JP" altLang="en-US" sz="1050" dirty="0" smtClean="0">
                <a:solidFill>
                  <a:schemeClr val="tx1"/>
                </a:solidFill>
                <a:latin typeface="ＭＳ Ｐ明朝" pitchFamily="18" charset="-128"/>
                <a:ea typeface="ＭＳ Ｐ明朝" pitchFamily="18" charset="-128"/>
              </a:rPr>
              <a:t>持ち寄り</a:t>
            </a:r>
            <a:r>
              <a:rPr kumimoji="1" lang="ja-JP" altLang="en-US" sz="1050" dirty="0">
                <a:solidFill>
                  <a:schemeClr val="tx1"/>
                </a:solidFill>
                <a:latin typeface="ＭＳ Ｐ明朝" pitchFamily="18" charset="-128"/>
                <a:ea typeface="ＭＳ Ｐ明朝" pitchFamily="18" charset="-128"/>
              </a:rPr>
              <a:t>型の「小さな</a:t>
            </a:r>
            <a:r>
              <a:rPr kumimoji="1" lang="ja-JP" altLang="en-US" sz="1050" dirty="0" err="1">
                <a:solidFill>
                  <a:schemeClr val="tx1"/>
                </a:solidFill>
                <a:latin typeface="ＭＳ Ｐ明朝" pitchFamily="18" charset="-128"/>
                <a:ea typeface="ＭＳ Ｐ明朝" pitchFamily="18" charset="-128"/>
              </a:rPr>
              <a:t>としょ</a:t>
            </a:r>
            <a:r>
              <a:rPr kumimoji="1" lang="ja-JP" altLang="en-US" sz="1050" dirty="0">
                <a:solidFill>
                  <a:schemeClr val="tx1"/>
                </a:solidFill>
                <a:latin typeface="ＭＳ Ｐ明朝" pitchFamily="18" charset="-128"/>
                <a:ea typeface="ＭＳ Ｐ明朝" pitchFamily="18" charset="-128"/>
              </a:rPr>
              <a:t>かん」として</a:t>
            </a:r>
            <a:r>
              <a:rPr kumimoji="1" lang="ja-JP" altLang="en-US" sz="1050" dirty="0" smtClean="0">
                <a:solidFill>
                  <a:schemeClr val="tx1"/>
                </a:solidFill>
                <a:latin typeface="ＭＳ Ｐ明朝" pitchFamily="18" charset="-128"/>
                <a:ea typeface="ＭＳ Ｐ明朝" pitchFamily="18" charset="-128"/>
              </a:rPr>
              <a:t>活用。</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err="1" smtClean="0">
                <a:solidFill>
                  <a:schemeClr val="tx1"/>
                </a:solidFill>
                <a:latin typeface="ＭＳ Ｐ明朝" pitchFamily="18" charset="-128"/>
                <a:ea typeface="ＭＳ Ｐ明朝" pitchFamily="18" charset="-128"/>
              </a:rPr>
              <a:t>ちゃや</a:t>
            </a:r>
            <a:r>
              <a:rPr kumimoji="1" lang="ja-JP" altLang="en-US" sz="1200" b="1" dirty="0" smtClean="0">
                <a:solidFill>
                  <a:schemeClr val="tx1"/>
                </a:solidFill>
                <a:latin typeface="ＭＳ Ｐ明朝" pitchFamily="18" charset="-128"/>
                <a:ea typeface="ＭＳ Ｐ明朝" pitchFamily="18" charset="-128"/>
              </a:rPr>
              <a:t>マルシェ</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団地や地域にお住まいの方々への買い物</a:t>
            </a:r>
            <a:r>
              <a:rPr kumimoji="1" lang="ja-JP" altLang="en-US" sz="1050" dirty="0" smtClean="0">
                <a:solidFill>
                  <a:schemeClr val="tx1"/>
                </a:solidFill>
                <a:latin typeface="ＭＳ Ｐ明朝" pitchFamily="18" charset="-128"/>
                <a:ea typeface="ＭＳ Ｐ明朝" pitchFamily="18" charset="-128"/>
              </a:rPr>
              <a:t>支援</a:t>
            </a:r>
            <a:r>
              <a:rPr kumimoji="1" lang="ja-JP" altLang="en-US" sz="1050" dirty="0">
                <a:solidFill>
                  <a:schemeClr val="tx1"/>
                </a:solidFill>
                <a:latin typeface="ＭＳ Ｐ明朝" pitchFamily="18" charset="-128"/>
                <a:ea typeface="ＭＳ Ｐ明朝" pitchFamily="18" charset="-128"/>
              </a:rPr>
              <a:t>と人々が集う憩いの場所づくりのために</a:t>
            </a:r>
            <a:r>
              <a:rPr kumimoji="1" lang="ja-JP" altLang="en-US" sz="1050" dirty="0" smtClean="0">
                <a:solidFill>
                  <a:schemeClr val="tx1"/>
                </a:solidFill>
                <a:latin typeface="ＭＳ Ｐ明朝" pitchFamily="18" charset="-128"/>
                <a:ea typeface="ＭＳ Ｐ明朝" pitchFamily="18" charset="-128"/>
              </a:rPr>
              <a:t>、地元</a:t>
            </a:r>
            <a:r>
              <a:rPr kumimoji="1" lang="ja-JP" altLang="en-US" sz="1050" dirty="0">
                <a:solidFill>
                  <a:schemeClr val="tx1"/>
                </a:solidFill>
                <a:latin typeface="ＭＳ Ｐ明朝" pitchFamily="18" charset="-128"/>
                <a:ea typeface="ＭＳ Ｐ明朝" pitchFamily="18" charset="-128"/>
              </a:rPr>
              <a:t>の青果を週に</a:t>
            </a:r>
            <a:r>
              <a:rPr kumimoji="1" lang="ja-JP" altLang="en-US" sz="1050" dirty="0" smtClean="0">
                <a:solidFill>
                  <a:schemeClr val="tx1"/>
                </a:solidFill>
                <a:latin typeface="ＭＳ Ｐ明朝" pitchFamily="18" charset="-128"/>
                <a:ea typeface="ＭＳ Ｐ明朝" pitchFamily="18" charset="-128"/>
              </a:rPr>
              <a:t>１回団地内で販売。</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・テレワーク</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smtClean="0">
                <a:solidFill>
                  <a:schemeClr val="tx1"/>
                </a:solidFill>
                <a:latin typeface="ＭＳ Ｐ明朝" pitchFamily="18" charset="-128"/>
                <a:ea typeface="ＭＳ Ｐ明朝" pitchFamily="18" charset="-128"/>
              </a:rPr>
              <a:t>　</a:t>
            </a:r>
            <a:r>
              <a:rPr kumimoji="1" lang="en-US" altLang="ja-JP" sz="1050" smtClean="0">
                <a:solidFill>
                  <a:schemeClr val="tx1"/>
                </a:solidFill>
                <a:latin typeface="ＭＳ Ｐ明朝" pitchFamily="18" charset="-128"/>
                <a:ea typeface="ＭＳ Ｐ明朝" pitchFamily="18" charset="-128"/>
              </a:rPr>
              <a:t>ICT </a:t>
            </a:r>
            <a:r>
              <a:rPr kumimoji="1" lang="ja-JP" altLang="en-US" sz="1050" dirty="0">
                <a:solidFill>
                  <a:schemeClr val="tx1"/>
                </a:solidFill>
                <a:latin typeface="ＭＳ Ｐ明朝" pitchFamily="18" charset="-128"/>
                <a:ea typeface="ＭＳ Ｐ明朝" pitchFamily="18" charset="-128"/>
              </a:rPr>
              <a:t>を活用した、場所や時間に</a:t>
            </a:r>
            <a:r>
              <a:rPr kumimoji="1" lang="ja-JP" altLang="en-US" sz="1050" dirty="0" smtClean="0">
                <a:solidFill>
                  <a:schemeClr val="tx1"/>
                </a:solidFill>
                <a:latin typeface="ＭＳ Ｐ明朝" pitchFamily="18" charset="-128"/>
                <a:ea typeface="ＭＳ Ｐ明朝" pitchFamily="18" charset="-128"/>
              </a:rPr>
              <a:t>とらわれない</a:t>
            </a:r>
            <a:r>
              <a:rPr kumimoji="1" lang="ja-JP" altLang="en-US" sz="1050" dirty="0">
                <a:solidFill>
                  <a:schemeClr val="tx1"/>
                </a:solidFill>
                <a:latin typeface="ＭＳ Ｐ明朝" pitchFamily="18" charset="-128"/>
                <a:ea typeface="ＭＳ Ｐ明朝" pitchFamily="18" charset="-128"/>
              </a:rPr>
              <a:t>柔軟な働き方のこと。働く場所によって</a:t>
            </a:r>
            <a:r>
              <a:rPr kumimoji="1" lang="ja-JP" altLang="en-US" sz="1050" dirty="0" smtClean="0">
                <a:solidFill>
                  <a:schemeClr val="tx1"/>
                </a:solidFill>
                <a:latin typeface="ＭＳ Ｐ明朝" pitchFamily="18" charset="-128"/>
                <a:ea typeface="ＭＳ Ｐ明朝" pitchFamily="18" charset="-128"/>
              </a:rPr>
              <a:t>、自宅</a:t>
            </a:r>
            <a:r>
              <a:rPr kumimoji="1" lang="ja-JP" altLang="en-US" sz="1050" dirty="0">
                <a:solidFill>
                  <a:schemeClr val="tx1"/>
                </a:solidFill>
                <a:latin typeface="ＭＳ Ｐ明朝" pitchFamily="18" charset="-128"/>
                <a:ea typeface="ＭＳ Ｐ明朝" pitchFamily="18" charset="-128"/>
              </a:rPr>
              <a:t>利用型テレワーク（在宅勤務）、</a:t>
            </a:r>
            <a:r>
              <a:rPr kumimoji="1" lang="ja-JP" altLang="en-US" sz="1050" dirty="0" smtClean="0">
                <a:solidFill>
                  <a:schemeClr val="tx1"/>
                </a:solidFill>
                <a:latin typeface="ＭＳ Ｐ明朝" pitchFamily="18" charset="-128"/>
                <a:ea typeface="ＭＳ Ｐ明朝" pitchFamily="18" charset="-128"/>
              </a:rPr>
              <a:t>モバイルワーク</a:t>
            </a:r>
            <a:r>
              <a:rPr kumimoji="1" lang="ja-JP" altLang="en-US" sz="1050" dirty="0">
                <a:solidFill>
                  <a:schemeClr val="tx1"/>
                </a:solidFill>
                <a:latin typeface="ＭＳ Ｐ明朝" pitchFamily="18" charset="-128"/>
                <a:ea typeface="ＭＳ Ｐ明朝" pitchFamily="18" charset="-128"/>
              </a:rPr>
              <a:t>、施設利用型テレワーク（サテライトオフィス</a:t>
            </a:r>
            <a:r>
              <a:rPr kumimoji="1" lang="ja-JP" altLang="en-US" sz="1050" dirty="0" smtClean="0">
                <a:solidFill>
                  <a:schemeClr val="tx1"/>
                </a:solidFill>
                <a:latin typeface="ＭＳ Ｐ明朝" pitchFamily="18" charset="-128"/>
                <a:ea typeface="ＭＳ Ｐ明朝" pitchFamily="18" charset="-128"/>
              </a:rPr>
              <a:t>勤務など</a:t>
            </a:r>
            <a:r>
              <a:rPr kumimoji="1" lang="ja-JP" altLang="en-US" sz="1050" dirty="0">
                <a:solidFill>
                  <a:schemeClr val="tx1"/>
                </a:solidFill>
                <a:latin typeface="ＭＳ Ｐ明朝" pitchFamily="18" charset="-128"/>
                <a:ea typeface="ＭＳ Ｐ明朝" pitchFamily="18" charset="-128"/>
              </a:rPr>
              <a:t>）に</a:t>
            </a:r>
            <a:r>
              <a:rPr kumimoji="1" lang="ja-JP" altLang="en-US" sz="1050" dirty="0" smtClean="0">
                <a:solidFill>
                  <a:schemeClr val="tx1"/>
                </a:solidFill>
                <a:latin typeface="ＭＳ Ｐ明朝" pitchFamily="18" charset="-128"/>
                <a:ea typeface="ＭＳ Ｐ明朝" pitchFamily="18" charset="-128"/>
              </a:rPr>
              <a:t>分けられる。</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endParaRPr kumimoji="1" lang="en-US" altLang="ja-JP" sz="1050" dirty="0">
              <a:solidFill>
                <a:schemeClr val="tx1"/>
              </a:solidFill>
              <a:latin typeface="ＭＳ Ｐ明朝" pitchFamily="18" charset="-128"/>
              <a:ea typeface="ＭＳ Ｐ明朝" pitchFamily="18" charset="-128"/>
            </a:endParaRPr>
          </a:p>
          <a:p>
            <a:pPr marL="0" indent="0">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＜な行＞</a:t>
            </a: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ニコイチ</a:t>
            </a:r>
            <a:r>
              <a:rPr kumimoji="1" lang="en-US" altLang="ja-JP" sz="1200" b="1" dirty="0" smtClean="0">
                <a:solidFill>
                  <a:schemeClr val="tx1"/>
                </a:solidFill>
                <a:latin typeface="ＭＳ Ｐ明朝" pitchFamily="18" charset="-128"/>
                <a:ea typeface="ＭＳ Ｐ明朝" pitchFamily="18" charset="-128"/>
              </a:rPr>
              <a:t>』</a:t>
            </a:r>
            <a:endParaRPr kumimoji="1" lang="ja-JP" altLang="en-US"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若年世帯や子育て世帯等へゆとりある質の高いくらしを提案するため、隣接する“</a:t>
            </a:r>
            <a:r>
              <a:rPr kumimoji="1" lang="en-US" altLang="ja-JP" sz="1050" dirty="0">
                <a:solidFill>
                  <a:schemeClr val="tx1"/>
                </a:solidFill>
                <a:latin typeface="ＭＳ Ｐ明朝" pitchFamily="18" charset="-128"/>
                <a:ea typeface="ＭＳ Ｐ明朝" pitchFamily="18" charset="-128"/>
              </a:rPr>
              <a:t>2</a:t>
            </a:r>
            <a:r>
              <a:rPr kumimoji="1" lang="ja-JP" altLang="en-US" sz="1050" dirty="0">
                <a:solidFill>
                  <a:schemeClr val="tx1"/>
                </a:solidFill>
                <a:latin typeface="ＭＳ Ｐ明朝" pitchFamily="18" charset="-128"/>
                <a:ea typeface="ＭＳ Ｐ明朝" pitchFamily="18" charset="-128"/>
              </a:rPr>
              <a:t>戸をひとつ”に繋げるリノベーション住宅。設計・施工を民間事業者に広く公募することで、多様なライフスタイルと創意工夫に満ちたプランを実現。</a:t>
            </a:r>
          </a:p>
          <a:p>
            <a:pPr marL="0" indent="0" algn="just">
              <a:lnSpc>
                <a:spcPct val="105000"/>
              </a:lnSpc>
              <a:spcBef>
                <a:spcPct val="15000"/>
              </a:spcBef>
              <a:buClr>
                <a:srgbClr val="99CC00"/>
              </a:buClr>
              <a:defRPr/>
            </a:pPr>
            <a:endParaRPr kumimoji="1" lang="en-US" altLang="ja-JP" sz="1200" b="1" dirty="0">
              <a:solidFill>
                <a:schemeClr val="tx1"/>
              </a:solidFill>
              <a:latin typeface="ＭＳ Ｐ明朝" pitchFamily="18" charset="-128"/>
              <a:ea typeface="ＭＳ Ｐ明朝" pitchFamily="18" charset="-128"/>
            </a:endParaRPr>
          </a:p>
          <a:p>
            <a:pPr marL="0" indent="0">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＜は行＞</a:t>
            </a:r>
          </a:p>
          <a:p>
            <a:pPr marL="0" indent="0" algn="just">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・ハウスシェアリング</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親族以外の友人等と同居できる制度。</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・複数戸賃貸</a:t>
            </a:r>
            <a:r>
              <a:rPr kumimoji="1" lang="ja-JP" altLang="en-US" sz="1200" b="1" dirty="0" smtClean="0">
                <a:solidFill>
                  <a:schemeClr val="tx1"/>
                </a:solidFill>
                <a:latin typeface="ＭＳ Ｐ明朝" pitchFamily="18" charset="-128"/>
                <a:ea typeface="ＭＳ Ｐ明朝" pitchFamily="18" charset="-128"/>
              </a:rPr>
              <a:t>制度</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ニコカリ</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多様なライフスタイルに対応した居住環境の向上を目的に</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世帯</a:t>
            </a:r>
            <a:r>
              <a:rPr kumimoji="1" lang="ja-JP" altLang="en-US" sz="1050" dirty="0">
                <a:solidFill>
                  <a:schemeClr val="tx1"/>
                </a:solidFill>
                <a:latin typeface="ＭＳ Ｐ明朝" pitchFamily="18" charset="-128"/>
                <a:ea typeface="ＭＳ Ｐ明朝" pitchFamily="18" charset="-128"/>
              </a:rPr>
              <a:t>が</a:t>
            </a:r>
            <a:r>
              <a:rPr kumimoji="1" lang="en-US" altLang="ja-JP" sz="1050" dirty="0">
                <a:solidFill>
                  <a:schemeClr val="tx1"/>
                </a:solidFill>
                <a:latin typeface="ＭＳ Ｐ明朝" pitchFamily="18" charset="-128"/>
                <a:ea typeface="ＭＳ Ｐ明朝" pitchFamily="18" charset="-128"/>
              </a:rPr>
              <a:t>2</a:t>
            </a:r>
            <a:r>
              <a:rPr kumimoji="1" lang="ja-JP" altLang="en-US" sz="1050" dirty="0">
                <a:solidFill>
                  <a:schemeClr val="tx1"/>
                </a:solidFill>
                <a:latin typeface="ＭＳ Ｐ明朝" pitchFamily="18" charset="-128"/>
                <a:ea typeface="ＭＳ Ｐ明朝" pitchFamily="18" charset="-128"/>
              </a:rPr>
              <a:t>住戸を借りられる制度。</a:t>
            </a:r>
            <a:endParaRPr kumimoji="1" lang="en-US" altLang="ja-JP" sz="1050" b="1" dirty="0">
              <a:solidFill>
                <a:schemeClr val="tx1"/>
              </a:solidFill>
              <a:latin typeface="ＭＳ Ｐ明朝" pitchFamily="18" charset="-128"/>
              <a:ea typeface="ＭＳ Ｐ明朝" pitchFamily="18" charset="-128"/>
            </a:endParaRPr>
          </a:p>
          <a:p>
            <a:pPr marL="0" indent="0" algn="l">
              <a:lnSpc>
                <a:spcPct val="105000"/>
              </a:lnSpc>
              <a:spcBef>
                <a:spcPct val="15000"/>
              </a:spcBef>
              <a:buClr>
                <a:srgbClr val="99CC00"/>
              </a:buClr>
              <a:defRPr/>
            </a:pPr>
            <a:endParaRPr kumimoji="1" lang="ja-JP" altLang="en-US" sz="1200" dirty="0">
              <a:latin typeface="ＭＳ Ｐ明朝" pitchFamily="18" charset="-128"/>
              <a:ea typeface="ＭＳ Ｐ明朝" pitchFamily="18" charset="-128"/>
            </a:endParaRPr>
          </a:p>
        </p:txBody>
      </p:sp>
      <p:sp>
        <p:nvSpPr>
          <p:cNvPr id="3" name="Rectangle 2"/>
          <p:cNvSpPr txBox="1">
            <a:spLocks noChangeArrowheads="1"/>
          </p:cNvSpPr>
          <p:nvPr/>
        </p:nvSpPr>
        <p:spPr>
          <a:xfrm>
            <a:off x="-18216" y="265341"/>
            <a:ext cx="3454102" cy="735012"/>
          </a:xfrm>
          <a:prstGeom prst="rect">
            <a:avLst/>
          </a:prstGeom>
        </p:spPr>
        <p:txBody>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メイリオ" panose="020B0604030504040204" pitchFamily="50" charset="-128"/>
                <a:ea typeface="メイリオ" panose="020B0604030504040204" pitchFamily="50" charset="-128"/>
              </a:rPr>
              <a:t>　用語の解説</a:t>
            </a:r>
            <a:endParaRPr kumimoji="0" lang="ja-JP" altLang="en-US" sz="2200" kern="0" dirty="0" smtClean="0">
              <a:latin typeface="メイリオ" panose="020B0604030504040204" pitchFamily="50" charset="-128"/>
              <a:ea typeface="メイリオ" panose="020B0604030504040204" pitchFamily="50" charset="-128"/>
            </a:endParaRPr>
          </a:p>
        </p:txBody>
      </p:sp>
      <p:sp>
        <p:nvSpPr>
          <p:cNvPr id="4"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561C465C-CBBD-455E-A691-A37A73006C7E}" type="slidenum">
              <a:rPr lang="en-US" altLang="ja-JP" sz="1700" smtClean="0"/>
              <a:pPr algn="r"/>
              <a:t>37</a:t>
            </a:fld>
            <a:endParaRPr lang="en-US" altLang="ja-JP" sz="1700" dirty="0" smtClean="0"/>
          </a:p>
        </p:txBody>
      </p:sp>
      <p:sp>
        <p:nvSpPr>
          <p:cNvPr id="5" name="Text Box 46"/>
          <p:cNvSpPr txBox="1">
            <a:spLocks noChangeArrowheads="1"/>
          </p:cNvSpPr>
          <p:nvPr/>
        </p:nvSpPr>
        <p:spPr bwMode="auto">
          <a:xfrm>
            <a:off x="4979940" y="912004"/>
            <a:ext cx="4670529" cy="614482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indent="0">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ja-JP" altLang="en-US" sz="1200" b="1" dirty="0" err="1">
                <a:solidFill>
                  <a:schemeClr val="tx1"/>
                </a:solidFill>
                <a:latin typeface="ＭＳ Ｐ明朝" pitchFamily="18" charset="-128"/>
                <a:ea typeface="ＭＳ Ｐ明朝" pitchFamily="18" charset="-128"/>
              </a:rPr>
              <a:t>ま</a:t>
            </a:r>
            <a:r>
              <a:rPr kumimoji="1" lang="ja-JP" altLang="en-US" sz="1200" b="1" dirty="0">
                <a:solidFill>
                  <a:schemeClr val="tx1"/>
                </a:solidFill>
                <a:latin typeface="ＭＳ Ｐ明朝" pitchFamily="18" charset="-128"/>
                <a:ea typeface="ＭＳ Ｐ明朝" pitchFamily="18" charset="-128"/>
              </a:rPr>
              <a:t>行＞</a:t>
            </a: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まち</a:t>
            </a:r>
            <a:r>
              <a:rPr kumimoji="1" lang="ja-JP" altLang="en-US" sz="1200" b="1" dirty="0">
                <a:solidFill>
                  <a:schemeClr val="tx1"/>
                </a:solidFill>
                <a:latin typeface="ＭＳ Ｐ明朝" pitchFamily="18" charset="-128"/>
                <a:ea typeface="ＭＳ Ｐ明朝" pitchFamily="18" charset="-128"/>
              </a:rPr>
              <a:t>かど</a:t>
            </a:r>
            <a:r>
              <a:rPr kumimoji="1" lang="ja-JP" altLang="en-US" sz="1200" b="1" dirty="0" smtClean="0">
                <a:solidFill>
                  <a:schemeClr val="tx1"/>
                </a:solidFill>
                <a:latin typeface="ＭＳ Ｐ明朝" pitchFamily="18" charset="-128"/>
                <a:ea typeface="ＭＳ Ｐ明朝" pitchFamily="18" charset="-128"/>
              </a:rPr>
              <a:t>保健室</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大阪府が進めるスマートエイジング・シティの具体化に向け、社会医療法</a:t>
            </a:r>
            <a:r>
              <a:rPr kumimoji="1" lang="ja-JP" altLang="en-US" sz="1050" dirty="0" smtClean="0">
                <a:solidFill>
                  <a:schemeClr val="tx1"/>
                </a:solidFill>
                <a:latin typeface="ＭＳ Ｐ明朝" pitchFamily="18" charset="-128"/>
                <a:ea typeface="ＭＳ Ｐ明朝" pitchFamily="18" charset="-128"/>
              </a:rPr>
              <a:t>人生長会</a:t>
            </a:r>
            <a:r>
              <a:rPr kumimoji="1" lang="ja-JP" altLang="en-US" sz="1050" dirty="0">
                <a:solidFill>
                  <a:schemeClr val="tx1"/>
                </a:solidFill>
                <a:latin typeface="ＭＳ Ｐ明朝" pitchFamily="18" charset="-128"/>
                <a:ea typeface="ＭＳ Ｐ明朝" pitchFamily="18" charset="-128"/>
              </a:rPr>
              <a:t>・帝塚山学院大学等と連携し、団地や地域にお住まいの方が健康</a:t>
            </a:r>
            <a:r>
              <a:rPr kumimoji="1" lang="ja-JP" altLang="en-US" sz="1050" dirty="0" smtClean="0">
                <a:solidFill>
                  <a:schemeClr val="tx1"/>
                </a:solidFill>
                <a:latin typeface="ＭＳ Ｐ明朝" pitchFamily="18" charset="-128"/>
                <a:ea typeface="ＭＳ Ｐ明朝" pitchFamily="18" charset="-128"/>
              </a:rPr>
              <a:t>に長く暮らせること</a:t>
            </a:r>
            <a:r>
              <a:rPr kumimoji="1" lang="ja-JP" altLang="en-US" sz="1050" dirty="0">
                <a:solidFill>
                  <a:schemeClr val="tx1"/>
                </a:solidFill>
                <a:latin typeface="ＭＳ Ｐ明朝" pitchFamily="18" charset="-128"/>
                <a:ea typeface="ＭＳ Ｐ明朝" pitchFamily="18" charset="-128"/>
              </a:rPr>
              <a:t>を目的と</a:t>
            </a:r>
            <a:r>
              <a:rPr kumimoji="1" lang="ja-JP" altLang="en-US" sz="1050" dirty="0" smtClean="0">
                <a:solidFill>
                  <a:schemeClr val="tx1"/>
                </a:solidFill>
                <a:latin typeface="ＭＳ Ｐ明朝" pitchFamily="18" charset="-128"/>
                <a:ea typeface="ＭＳ Ｐ明朝" pitchFamily="18" charset="-128"/>
              </a:rPr>
              <a:t>した専門</a:t>
            </a:r>
            <a:r>
              <a:rPr kumimoji="1" lang="ja-JP" altLang="en-US" sz="1050" dirty="0">
                <a:solidFill>
                  <a:schemeClr val="tx1"/>
                </a:solidFill>
                <a:latin typeface="ＭＳ Ｐ明朝" pitchFamily="18" charset="-128"/>
                <a:ea typeface="ＭＳ Ｐ明朝" pitchFamily="18" charset="-128"/>
              </a:rPr>
              <a:t>職による健康講話や健康</a:t>
            </a:r>
            <a:r>
              <a:rPr kumimoji="1" lang="ja-JP" altLang="en-US" sz="1050" dirty="0" smtClean="0">
                <a:solidFill>
                  <a:schemeClr val="tx1"/>
                </a:solidFill>
                <a:latin typeface="ＭＳ Ｐ明朝" pitchFamily="18" charset="-128"/>
                <a:ea typeface="ＭＳ Ｐ明朝" pitchFamily="18" charset="-128"/>
              </a:rPr>
              <a:t>相談。</a:t>
            </a:r>
            <a:endParaRPr kumimoji="1" lang="ja-JP" altLang="en-US"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まち</a:t>
            </a:r>
            <a:r>
              <a:rPr kumimoji="1" lang="ja-JP" altLang="en-US" sz="1200" b="1" dirty="0">
                <a:solidFill>
                  <a:schemeClr val="tx1"/>
                </a:solidFill>
                <a:latin typeface="ＭＳ Ｐ明朝" pitchFamily="18" charset="-128"/>
                <a:ea typeface="ＭＳ Ｐ明朝" pitchFamily="18" charset="-128"/>
              </a:rPr>
              <a:t>の</a:t>
            </a:r>
            <a:r>
              <a:rPr kumimoji="1" lang="ja-JP" altLang="en-US" sz="1200" b="1" dirty="0" smtClean="0">
                <a:solidFill>
                  <a:schemeClr val="tx1"/>
                </a:solidFill>
                <a:latin typeface="ＭＳ Ｐ明朝" pitchFamily="18" charset="-128"/>
                <a:ea typeface="ＭＳ Ｐ明朝" pitchFamily="18" charset="-128"/>
              </a:rPr>
              <a:t>保健室</a:t>
            </a:r>
            <a:r>
              <a:rPr kumimoji="1" lang="en-US" altLang="ja-JP" sz="1200" b="1" dirty="0" smtClean="0">
                <a:solidFill>
                  <a:schemeClr val="tx1"/>
                </a:solidFill>
                <a:latin typeface="ＭＳ Ｐ明朝" pitchFamily="18" charset="-128"/>
                <a:ea typeface="ＭＳ Ｐ明朝" pitchFamily="18" charset="-128"/>
              </a:rPr>
              <a:t>』</a:t>
            </a:r>
            <a:endParaRPr kumimoji="1" lang="ja-JP" altLang="en-US"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公益社団法人大阪府看護協会の協力のもと、</a:t>
            </a:r>
            <a:r>
              <a:rPr kumimoji="1" lang="ja-JP" altLang="en-US" sz="1050" dirty="0" smtClean="0">
                <a:solidFill>
                  <a:schemeClr val="tx1"/>
                </a:solidFill>
                <a:latin typeface="ＭＳ Ｐ明朝" pitchFamily="18" charset="-128"/>
                <a:ea typeface="ＭＳ Ｐ明朝" pitchFamily="18" charset="-128"/>
              </a:rPr>
              <a:t>助産師</a:t>
            </a:r>
            <a:r>
              <a:rPr kumimoji="1" lang="ja-JP" altLang="en-US" sz="1050" dirty="0">
                <a:solidFill>
                  <a:schemeClr val="tx1"/>
                </a:solidFill>
                <a:latin typeface="ＭＳ Ｐ明朝" pitchFamily="18" charset="-128"/>
                <a:ea typeface="ＭＳ Ｐ明朝" pitchFamily="18" charset="-128"/>
              </a:rPr>
              <a:t>による子育て相談や、看護専門職による健康</a:t>
            </a:r>
            <a:r>
              <a:rPr kumimoji="1" lang="ja-JP" altLang="en-US" sz="1050" dirty="0" smtClean="0">
                <a:solidFill>
                  <a:schemeClr val="tx1"/>
                </a:solidFill>
                <a:latin typeface="ＭＳ Ｐ明朝" pitchFamily="18" charset="-128"/>
                <a:ea typeface="ＭＳ Ｐ明朝" pitchFamily="18" charset="-128"/>
              </a:rPr>
              <a:t>相談等。</a:t>
            </a:r>
            <a:endParaRPr kumimoji="1" lang="ja-JP" altLang="en-US"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・メディアリレーションズ</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メディア（新聞</a:t>
            </a:r>
            <a:r>
              <a:rPr kumimoji="1" lang="ja-JP" altLang="en-US" sz="1050" dirty="0">
                <a:solidFill>
                  <a:schemeClr val="tx1"/>
                </a:solidFill>
                <a:latin typeface="ＭＳ Ｐ明朝" pitchFamily="18" charset="-128"/>
                <a:ea typeface="ＭＳ Ｐ明朝" pitchFamily="18" charset="-128"/>
              </a:rPr>
              <a:t>、テレビ、ラジオ、雑誌、</a:t>
            </a:r>
            <a:r>
              <a:rPr kumimoji="1" lang="ja-JP" altLang="en-US" sz="1050" dirty="0" smtClean="0">
                <a:solidFill>
                  <a:schemeClr val="tx1"/>
                </a:solidFill>
                <a:latin typeface="ＭＳ Ｐ明朝" pitchFamily="18" charset="-128"/>
                <a:ea typeface="ＭＳ Ｐ明朝" pitchFamily="18" charset="-128"/>
              </a:rPr>
              <a:t>ネットメディア等）の</a:t>
            </a:r>
            <a:r>
              <a:rPr kumimoji="1" lang="ja-JP" altLang="en-US" sz="1050" dirty="0">
                <a:solidFill>
                  <a:schemeClr val="tx1"/>
                </a:solidFill>
                <a:latin typeface="ＭＳ Ｐ明朝" pitchFamily="18" charset="-128"/>
                <a:ea typeface="ＭＳ Ｐ明朝" pitchFamily="18" charset="-128"/>
              </a:rPr>
              <a:t>記者・担当者と信頼関係を築く</a:t>
            </a:r>
            <a:r>
              <a:rPr kumimoji="1" lang="ja-JP" altLang="en-US" sz="1050" dirty="0" smtClean="0">
                <a:solidFill>
                  <a:schemeClr val="tx1"/>
                </a:solidFill>
                <a:latin typeface="ＭＳ Ｐ明朝" pitchFamily="18" charset="-128"/>
                <a:ea typeface="ＭＳ Ｐ明朝" pitchFamily="18" charset="-128"/>
              </a:rPr>
              <a:t>ことでメディア</a:t>
            </a:r>
            <a:r>
              <a:rPr kumimoji="1" lang="ja-JP" altLang="en-US" sz="1050" dirty="0">
                <a:solidFill>
                  <a:schemeClr val="tx1"/>
                </a:solidFill>
                <a:latin typeface="ＭＳ Ｐ明朝" pitchFamily="18" charset="-128"/>
                <a:ea typeface="ＭＳ Ｐ明朝" pitchFamily="18" charset="-128"/>
              </a:rPr>
              <a:t>への露出を</a:t>
            </a:r>
            <a:r>
              <a:rPr kumimoji="1" lang="ja-JP" altLang="en-US" sz="1050" dirty="0" smtClean="0">
                <a:solidFill>
                  <a:schemeClr val="tx1"/>
                </a:solidFill>
                <a:latin typeface="ＭＳ Ｐ明朝" pitchFamily="18" charset="-128"/>
                <a:ea typeface="ＭＳ Ｐ明朝" pitchFamily="18" charset="-128"/>
              </a:rPr>
              <a:t>増やし認知度</a:t>
            </a:r>
            <a:r>
              <a:rPr kumimoji="1" lang="ja-JP" altLang="en-US" sz="1050" dirty="0">
                <a:solidFill>
                  <a:schemeClr val="tx1"/>
                </a:solidFill>
                <a:latin typeface="ＭＳ Ｐ明朝" pitchFamily="18" charset="-128"/>
                <a:ea typeface="ＭＳ Ｐ明朝" pitchFamily="18" charset="-128"/>
              </a:rPr>
              <a:t>を</a:t>
            </a:r>
            <a:r>
              <a:rPr kumimoji="1" lang="ja-JP" altLang="en-US" sz="1050" dirty="0" smtClean="0">
                <a:solidFill>
                  <a:schemeClr val="tx1"/>
                </a:solidFill>
                <a:latin typeface="ＭＳ Ｐ明朝" pitchFamily="18" charset="-128"/>
                <a:ea typeface="ＭＳ Ｐ明朝" pitchFamily="18" charset="-128"/>
              </a:rPr>
              <a:t>広めること。</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ts val="800"/>
              </a:lnSpc>
              <a:spcBef>
                <a:spcPct val="15000"/>
              </a:spcBef>
              <a:buClr>
                <a:srgbClr val="99CC00"/>
              </a:buClr>
              <a:defRPr/>
            </a:pPr>
            <a:endParaRPr kumimoji="1" lang="en-US" altLang="ja-JP" sz="1050" dirty="0">
              <a:solidFill>
                <a:schemeClr val="tx1"/>
              </a:solidFill>
              <a:latin typeface="ＭＳ Ｐ明朝" pitchFamily="18" charset="-128"/>
              <a:ea typeface="ＭＳ Ｐ明朝" pitchFamily="18" charset="-128"/>
            </a:endParaRPr>
          </a:p>
          <a:p>
            <a:pPr marL="0" indent="0">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＜や行＞</a:t>
            </a: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やまわけキッチン</a:t>
            </a:r>
            <a:r>
              <a:rPr kumimoji="1" lang="en-US" altLang="ja-JP" sz="1200" b="1" dirty="0" smtClean="0">
                <a:solidFill>
                  <a:schemeClr val="tx1"/>
                </a:solidFill>
                <a:latin typeface="ＭＳ Ｐ明朝" pitchFamily="18" charset="-128"/>
                <a:ea typeface="ＭＳ Ｐ明朝" pitchFamily="18" charset="-128"/>
              </a:rPr>
              <a:t>』</a:t>
            </a:r>
            <a:endParaRPr kumimoji="1" lang="ja-JP" altLang="en-US"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NPO</a:t>
            </a:r>
            <a:r>
              <a:rPr kumimoji="1" lang="ja-JP" altLang="en-US" sz="1050" dirty="0">
                <a:solidFill>
                  <a:schemeClr val="tx1"/>
                </a:solidFill>
                <a:latin typeface="ＭＳ Ｐ明朝" pitchFamily="18" charset="-128"/>
                <a:ea typeface="ＭＳ Ｐ明朝" pitchFamily="18" charset="-128"/>
              </a:rPr>
              <a:t>法人</a:t>
            </a:r>
            <a:r>
              <a:rPr kumimoji="1" lang="en-US" altLang="ja-JP" sz="1050" dirty="0">
                <a:solidFill>
                  <a:schemeClr val="tx1"/>
                </a:solidFill>
                <a:latin typeface="ＭＳ Ｐ明朝" pitchFamily="18" charset="-128"/>
                <a:ea typeface="ＭＳ Ｐ明朝" pitchFamily="18" charset="-128"/>
              </a:rPr>
              <a:t>SEIN</a:t>
            </a:r>
            <a:r>
              <a:rPr kumimoji="1" lang="ja-JP" altLang="en-US" sz="1050" dirty="0">
                <a:solidFill>
                  <a:schemeClr val="tx1"/>
                </a:solidFill>
                <a:latin typeface="ＭＳ Ｐ明朝" pitchFamily="18" charset="-128"/>
                <a:ea typeface="ＭＳ Ｐ明朝" pitchFamily="18" charset="-128"/>
              </a:rPr>
              <a:t>（サイン）と連携し</a:t>
            </a:r>
            <a:r>
              <a:rPr kumimoji="1" lang="ja-JP" altLang="en-US" sz="1050" dirty="0" smtClean="0">
                <a:solidFill>
                  <a:schemeClr val="tx1"/>
                </a:solidFill>
                <a:latin typeface="ＭＳ Ｐ明朝" pitchFamily="18" charset="-128"/>
                <a:ea typeface="ＭＳ Ｐ明朝" pitchFamily="18" charset="-128"/>
              </a:rPr>
              <a:t>、団地</a:t>
            </a:r>
            <a:r>
              <a:rPr kumimoji="1" lang="ja-JP" altLang="en-US" sz="1050" dirty="0">
                <a:solidFill>
                  <a:schemeClr val="tx1"/>
                </a:solidFill>
                <a:latin typeface="ＭＳ Ｐ明朝" pitchFamily="18" charset="-128"/>
                <a:ea typeface="ＭＳ Ｐ明朝" pitchFamily="18" charset="-128"/>
              </a:rPr>
              <a:t>の</a:t>
            </a:r>
            <a:r>
              <a:rPr kumimoji="1" lang="en-US" altLang="ja-JP" sz="1050" dirty="0">
                <a:solidFill>
                  <a:schemeClr val="tx1"/>
                </a:solidFill>
                <a:latin typeface="ＭＳ Ｐ明朝" pitchFamily="18" charset="-128"/>
                <a:ea typeface="ＭＳ Ｐ明朝" pitchFamily="18" charset="-128"/>
              </a:rPr>
              <a:t>1</a:t>
            </a:r>
            <a:r>
              <a:rPr kumimoji="1" lang="ja-JP" altLang="en-US" sz="1050" dirty="0">
                <a:solidFill>
                  <a:schemeClr val="tx1"/>
                </a:solidFill>
                <a:latin typeface="ＭＳ Ｐ明朝" pitchFamily="18" charset="-128"/>
                <a:ea typeface="ＭＳ Ｐ明朝" pitchFamily="18" charset="-128"/>
              </a:rPr>
              <a:t>室を活用した</a:t>
            </a:r>
            <a:r>
              <a:rPr kumimoji="1" lang="ja-JP" altLang="en-US" sz="1050" dirty="0" smtClean="0">
                <a:solidFill>
                  <a:schemeClr val="tx1"/>
                </a:solidFill>
                <a:latin typeface="ＭＳ Ｐ明朝" pitchFamily="18" charset="-128"/>
                <a:ea typeface="ＭＳ Ｐ明朝" pitchFamily="18" charset="-128"/>
              </a:rPr>
              <a:t>総菜店で</a:t>
            </a:r>
            <a:r>
              <a:rPr kumimoji="1" lang="ja-JP" altLang="en-US" sz="1050" dirty="0">
                <a:solidFill>
                  <a:schemeClr val="tx1"/>
                </a:solidFill>
                <a:latin typeface="ＭＳ Ｐ明朝" pitchFamily="18" charset="-128"/>
                <a:ea typeface="ＭＳ Ｐ明朝" pitchFamily="18" charset="-128"/>
              </a:rPr>
              <a:t>、総菜や地元野菜等の</a:t>
            </a:r>
            <a:r>
              <a:rPr kumimoji="1" lang="ja-JP" altLang="en-US" sz="1050" dirty="0" smtClean="0">
                <a:solidFill>
                  <a:schemeClr val="tx1"/>
                </a:solidFill>
                <a:latin typeface="ＭＳ Ｐ明朝" pitchFamily="18" charset="-128"/>
                <a:ea typeface="ＭＳ Ｐ明朝" pitchFamily="18" charset="-128"/>
              </a:rPr>
              <a:t>販売</a:t>
            </a:r>
            <a:r>
              <a:rPr kumimoji="1" lang="ja-JP" altLang="en-US" sz="1050" dirty="0">
                <a:solidFill>
                  <a:schemeClr val="tx1"/>
                </a:solidFill>
                <a:latin typeface="ＭＳ Ｐ明朝" pitchFamily="18" charset="-128"/>
                <a:ea typeface="ＭＳ Ｐ明朝" pitchFamily="18" charset="-128"/>
              </a:rPr>
              <a:t>、お弁当の配達、ランチの提供</a:t>
            </a:r>
            <a:r>
              <a:rPr kumimoji="1" lang="ja-JP" altLang="en-US" sz="1050" dirty="0" smtClean="0">
                <a:solidFill>
                  <a:schemeClr val="tx1"/>
                </a:solidFill>
                <a:latin typeface="ＭＳ Ｐ明朝" pitchFamily="18" charset="-128"/>
                <a:ea typeface="ＭＳ Ｐ明朝" pitchFamily="18" charset="-128"/>
              </a:rPr>
              <a:t>を実施。若年層</a:t>
            </a:r>
            <a:r>
              <a:rPr kumimoji="1" lang="ja-JP" altLang="en-US" sz="1050" dirty="0">
                <a:solidFill>
                  <a:schemeClr val="tx1"/>
                </a:solidFill>
                <a:latin typeface="ＭＳ Ｐ明朝" pitchFamily="18" charset="-128"/>
                <a:ea typeface="ＭＳ Ｐ明朝" pitchFamily="18" charset="-128"/>
              </a:rPr>
              <a:t>から高齢者までの</a:t>
            </a:r>
            <a:r>
              <a:rPr kumimoji="1" lang="ja-JP" altLang="en-US" sz="1050" dirty="0" smtClean="0">
                <a:solidFill>
                  <a:schemeClr val="tx1"/>
                </a:solidFill>
                <a:latin typeface="ＭＳ Ｐ明朝" pitchFamily="18" charset="-128"/>
                <a:ea typeface="ＭＳ Ｐ明朝" pitchFamily="18" charset="-128"/>
              </a:rPr>
              <a:t>多世代</a:t>
            </a:r>
            <a:r>
              <a:rPr kumimoji="1" lang="ja-JP" altLang="en-US" sz="1050" dirty="0">
                <a:solidFill>
                  <a:schemeClr val="tx1"/>
                </a:solidFill>
                <a:latin typeface="ＭＳ Ｐ明朝" pitchFamily="18" charset="-128"/>
                <a:ea typeface="ＭＳ Ｐ明朝" pitchFamily="18" charset="-128"/>
              </a:rPr>
              <a:t>のつながりの場を提供して</a:t>
            </a:r>
            <a:r>
              <a:rPr kumimoji="1" lang="ja-JP" altLang="en-US" sz="1050" dirty="0" smtClean="0">
                <a:solidFill>
                  <a:schemeClr val="tx1"/>
                </a:solidFill>
                <a:latin typeface="ＭＳ Ｐ明朝" pitchFamily="18" charset="-128"/>
                <a:ea typeface="ＭＳ Ｐ明朝" pitchFamily="18" charset="-128"/>
              </a:rPr>
              <a:t>コミュニティ活性化</a:t>
            </a:r>
            <a:r>
              <a:rPr kumimoji="1" lang="ja-JP" altLang="en-US" sz="1050" dirty="0">
                <a:solidFill>
                  <a:schemeClr val="tx1"/>
                </a:solidFill>
                <a:latin typeface="ＭＳ Ｐ明朝" pitchFamily="18" charset="-128"/>
                <a:ea typeface="ＭＳ Ｐ明朝" pitchFamily="18" charset="-128"/>
              </a:rPr>
              <a:t>を</a:t>
            </a:r>
            <a:r>
              <a:rPr kumimoji="1" lang="ja-JP" altLang="en-US" sz="1050" dirty="0" smtClean="0">
                <a:solidFill>
                  <a:schemeClr val="tx1"/>
                </a:solidFill>
                <a:latin typeface="ＭＳ Ｐ明朝" pitchFamily="18" charset="-128"/>
                <a:ea typeface="ＭＳ Ｐ明朝" pitchFamily="18" charset="-128"/>
              </a:rPr>
              <a:t>図る。</a:t>
            </a:r>
            <a:endParaRPr kumimoji="1" lang="ja-JP" altLang="en-US"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・予約型</a:t>
            </a:r>
            <a:r>
              <a:rPr kumimoji="1" lang="ja-JP" altLang="en-US" sz="1200" b="1" dirty="0">
                <a:solidFill>
                  <a:schemeClr val="tx1"/>
                </a:solidFill>
                <a:latin typeface="ＭＳ Ｐ明朝" pitchFamily="18" charset="-128"/>
                <a:ea typeface="ＭＳ Ｐ明朝" pitchFamily="18" charset="-128"/>
              </a:rPr>
              <a:t>駐車場</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予約</a:t>
            </a:r>
            <a:r>
              <a:rPr kumimoji="1" lang="ja-JP" altLang="en-US" sz="1050" dirty="0">
                <a:solidFill>
                  <a:schemeClr val="tx1"/>
                </a:solidFill>
                <a:latin typeface="ＭＳ Ｐ明朝" pitchFamily="18" charset="-128"/>
                <a:ea typeface="ＭＳ Ｐ明朝" pitchFamily="18" charset="-128"/>
              </a:rPr>
              <a:t>サイトなどを通じて、使用したい駐車場の空区画の日時を事前に予約し、その時間に駐車できる</a:t>
            </a:r>
            <a:r>
              <a:rPr kumimoji="1" lang="ja-JP" altLang="en-US" sz="1050" dirty="0" smtClean="0">
                <a:solidFill>
                  <a:schemeClr val="tx1"/>
                </a:solidFill>
                <a:latin typeface="ＭＳ Ｐ明朝" pitchFamily="18" charset="-128"/>
                <a:ea typeface="ＭＳ Ｐ明朝" pitchFamily="18" charset="-128"/>
              </a:rPr>
              <a:t>サービス。</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ts val="900"/>
              </a:lnSpc>
              <a:spcBef>
                <a:spcPct val="15000"/>
              </a:spcBef>
              <a:buClr>
                <a:srgbClr val="99CC00"/>
              </a:buClr>
              <a:defRPr/>
            </a:pPr>
            <a:endParaRPr kumimoji="1" lang="en-US" altLang="ja-JP" sz="1050" dirty="0">
              <a:solidFill>
                <a:schemeClr val="tx1"/>
              </a:solidFill>
              <a:latin typeface="ＭＳ Ｐ明朝" pitchFamily="18" charset="-128"/>
              <a:ea typeface="ＭＳ Ｐ明朝" pitchFamily="18" charset="-128"/>
            </a:endParaRPr>
          </a:p>
          <a:p>
            <a:pPr marL="0" indent="0">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a:t>
            </a:r>
            <a:r>
              <a:rPr kumimoji="1" lang="ja-JP" altLang="en-US" sz="1200" b="1" dirty="0" err="1">
                <a:solidFill>
                  <a:schemeClr val="tx1"/>
                </a:solidFill>
                <a:latin typeface="ＭＳ Ｐ明朝" pitchFamily="18" charset="-128"/>
                <a:ea typeface="ＭＳ Ｐ明朝" pitchFamily="18" charset="-128"/>
              </a:rPr>
              <a:t>わ</a:t>
            </a:r>
            <a:r>
              <a:rPr kumimoji="1" lang="ja-JP" altLang="en-US" sz="1200" b="1" dirty="0">
                <a:solidFill>
                  <a:schemeClr val="tx1"/>
                </a:solidFill>
                <a:latin typeface="ＭＳ Ｐ明朝" pitchFamily="18" charset="-128"/>
                <a:ea typeface="ＭＳ Ｐ明朝" pitchFamily="18" charset="-128"/>
              </a:rPr>
              <a:t>行＞</a:t>
            </a: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・ワーク</a:t>
            </a:r>
            <a:r>
              <a:rPr kumimoji="1" lang="ja-JP" altLang="en-US" sz="1200" b="1" dirty="0">
                <a:solidFill>
                  <a:schemeClr val="tx1"/>
                </a:solidFill>
                <a:latin typeface="ＭＳ Ｐ明朝" pitchFamily="18" charset="-128"/>
                <a:ea typeface="ＭＳ Ｐ明朝" pitchFamily="18" charset="-128"/>
              </a:rPr>
              <a:t>・ライフ・マネジメント</a:t>
            </a: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仕事</a:t>
            </a:r>
            <a:r>
              <a:rPr kumimoji="1" lang="ja-JP" altLang="en-US" sz="1050" dirty="0">
                <a:solidFill>
                  <a:schemeClr val="tx1"/>
                </a:solidFill>
                <a:latin typeface="ＭＳ Ｐ明朝" pitchFamily="18" charset="-128"/>
                <a:ea typeface="ＭＳ Ｐ明朝" pitchFamily="18" charset="-128"/>
              </a:rPr>
              <a:t>（ワーク）と生活（ライフ）の時間配分だけを意識するのではなく、ライフステージに応じて</a:t>
            </a:r>
            <a:r>
              <a:rPr kumimoji="1" lang="ja-JP" altLang="en-US" sz="1050" dirty="0" smtClean="0">
                <a:solidFill>
                  <a:schemeClr val="tx1"/>
                </a:solidFill>
                <a:latin typeface="ＭＳ Ｐ明朝" pitchFamily="18" charset="-128"/>
                <a:ea typeface="ＭＳ Ｐ明朝" pitchFamily="18" charset="-128"/>
              </a:rPr>
              <a:t>、双方</a:t>
            </a:r>
            <a:r>
              <a:rPr kumimoji="1" lang="ja-JP" altLang="en-US" sz="1050" dirty="0">
                <a:solidFill>
                  <a:schemeClr val="tx1"/>
                </a:solidFill>
                <a:latin typeface="ＭＳ Ｐ明朝" pitchFamily="18" charset="-128"/>
                <a:ea typeface="ＭＳ Ｐ明朝" pitchFamily="18" charset="-128"/>
              </a:rPr>
              <a:t>の充実を自ら積極的にマネジメントし、相乗効果を発揮すること。 </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ts val="800"/>
              </a:lnSpc>
              <a:spcBef>
                <a:spcPct val="15000"/>
              </a:spcBef>
              <a:buClr>
                <a:srgbClr val="99CC00"/>
              </a:buClr>
              <a:defRPr/>
            </a:pPr>
            <a:endParaRPr kumimoji="1" lang="en-US" altLang="ja-JP" sz="1050" dirty="0">
              <a:solidFill>
                <a:schemeClr val="tx1"/>
              </a:solidFill>
              <a:latin typeface="ＭＳ Ｐ明朝" pitchFamily="18" charset="-128"/>
              <a:ea typeface="ＭＳ Ｐ明朝" pitchFamily="18" charset="-128"/>
            </a:endParaRPr>
          </a:p>
          <a:p>
            <a:pPr marL="0" indent="0">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＜ら行＞</a:t>
            </a: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ja-JP" altLang="en-US" sz="1200" b="1" dirty="0" smtClean="0">
                <a:solidFill>
                  <a:schemeClr val="tx1"/>
                </a:solidFill>
                <a:latin typeface="ＭＳ Ｐ明朝" pitchFamily="18" charset="-128"/>
                <a:ea typeface="ＭＳ Ｐ明朝" pitchFamily="18" charset="-128"/>
              </a:rPr>
              <a:t>リノベ</a:t>
            </a:r>
            <a:r>
              <a:rPr kumimoji="1" lang="en-US" altLang="ja-JP" sz="1200" b="1" dirty="0">
                <a:solidFill>
                  <a:schemeClr val="tx1"/>
                </a:solidFill>
                <a:latin typeface="ＭＳ Ｐ明朝" pitchFamily="18" charset="-128"/>
                <a:ea typeface="ＭＳ Ｐ明朝" pitchFamily="18" charset="-128"/>
              </a:rPr>
              <a:t>45</a:t>
            </a:r>
            <a:r>
              <a:rPr kumimoji="1" lang="ja-JP" altLang="en-US" sz="1200" b="1" dirty="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55』</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若年夫婦や単身世帯が</a:t>
            </a:r>
            <a:r>
              <a:rPr kumimoji="1" lang="en-US" altLang="ja-JP" sz="1050" dirty="0">
                <a:solidFill>
                  <a:schemeClr val="tx1"/>
                </a:solidFill>
                <a:latin typeface="ＭＳ Ｐ明朝" pitchFamily="18" charset="-128"/>
                <a:ea typeface="ＭＳ Ｐ明朝" pitchFamily="18" charset="-128"/>
              </a:rPr>
              <a:t>45</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や</a:t>
            </a:r>
            <a:r>
              <a:rPr kumimoji="1" lang="en-US" altLang="ja-JP" sz="1050" dirty="0" smtClean="0">
                <a:solidFill>
                  <a:schemeClr val="tx1"/>
                </a:solidFill>
                <a:latin typeface="ＭＳ Ｐ明朝" pitchFamily="18" charset="-128"/>
                <a:ea typeface="ＭＳ Ｐ明朝" pitchFamily="18" charset="-128"/>
              </a:rPr>
              <a:t>55</a:t>
            </a:r>
            <a:r>
              <a:rPr kumimoji="1" lang="ja-JP" altLang="en-US" sz="1050" dirty="0" smtClean="0">
                <a:solidFill>
                  <a:schemeClr val="tx1"/>
                </a:solidFill>
                <a:latin typeface="ＭＳ Ｐ明朝" pitchFamily="18" charset="-128"/>
                <a:ea typeface="ＭＳ Ｐ明朝" pitchFamily="18" charset="-128"/>
              </a:rPr>
              <a:t>㎡の</a:t>
            </a:r>
            <a:r>
              <a:rPr kumimoji="1" lang="ja-JP" altLang="en-US" sz="1050" dirty="0">
                <a:solidFill>
                  <a:schemeClr val="tx1"/>
                </a:solidFill>
                <a:latin typeface="ＭＳ Ｐ明朝" pitchFamily="18" charset="-128"/>
                <a:ea typeface="ＭＳ Ｐ明朝" pitchFamily="18" charset="-128"/>
              </a:rPr>
              <a:t>限られた空間</a:t>
            </a:r>
            <a:r>
              <a:rPr kumimoji="1" lang="ja-JP" altLang="en-US" sz="1050" dirty="0" smtClean="0">
                <a:solidFill>
                  <a:schemeClr val="tx1"/>
                </a:solidFill>
                <a:latin typeface="ＭＳ Ｐ明朝" pitchFamily="18" charset="-128"/>
                <a:ea typeface="ＭＳ Ｐ明朝" pitchFamily="18" charset="-128"/>
              </a:rPr>
              <a:t>でも快適</a:t>
            </a:r>
            <a:r>
              <a:rPr kumimoji="1" lang="ja-JP" altLang="en-US" sz="1050" dirty="0">
                <a:solidFill>
                  <a:schemeClr val="tx1"/>
                </a:solidFill>
                <a:latin typeface="ＭＳ Ｐ明朝" pitchFamily="18" charset="-128"/>
                <a:ea typeface="ＭＳ Ｐ明朝" pitchFamily="18" charset="-128"/>
              </a:rPr>
              <a:t>に暮らせるよう設計・施工された</a:t>
            </a:r>
            <a:r>
              <a:rPr kumimoji="1" lang="ja-JP" altLang="en-US" sz="1050" dirty="0" smtClean="0">
                <a:solidFill>
                  <a:schemeClr val="tx1"/>
                </a:solidFill>
                <a:latin typeface="ＭＳ Ｐ明朝" pitchFamily="18" charset="-128"/>
                <a:ea typeface="ＭＳ Ｐ明朝" pitchFamily="18" charset="-128"/>
              </a:rPr>
              <a:t>デザイン性の</a:t>
            </a:r>
            <a:r>
              <a:rPr kumimoji="1" lang="ja-JP" altLang="en-US" sz="1050" dirty="0">
                <a:solidFill>
                  <a:schemeClr val="tx1"/>
                </a:solidFill>
                <a:latin typeface="ＭＳ Ｐ明朝" pitchFamily="18" charset="-128"/>
                <a:ea typeface="ＭＳ Ｐ明朝" pitchFamily="18" charset="-128"/>
              </a:rPr>
              <a:t>高いリノベーション</a:t>
            </a:r>
            <a:r>
              <a:rPr kumimoji="1" lang="ja-JP" altLang="en-US" sz="1050" dirty="0" smtClean="0">
                <a:solidFill>
                  <a:schemeClr val="tx1"/>
                </a:solidFill>
                <a:latin typeface="ＭＳ Ｐ明朝" pitchFamily="18" charset="-128"/>
                <a:ea typeface="ＭＳ Ｐ明朝" pitchFamily="18" charset="-128"/>
              </a:rPr>
              <a:t>住宅。</a:t>
            </a:r>
            <a:endParaRPr kumimoji="1" lang="en-US" altLang="ja-JP" sz="1050" dirty="0">
              <a:solidFill>
                <a:schemeClr val="tx1"/>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304107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216" y="265341"/>
            <a:ext cx="3454102" cy="735012"/>
          </a:xfrm>
          <a:prstGeom prst="rect">
            <a:avLst/>
          </a:prstGeom>
        </p:spPr>
        <p:txBody>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メイリオ" panose="020B0604030504040204" pitchFamily="50" charset="-128"/>
                <a:ea typeface="メイリオ" panose="020B0604030504040204" pitchFamily="50" charset="-128"/>
              </a:rPr>
              <a:t>　用語の解説</a:t>
            </a:r>
            <a:endParaRPr kumimoji="0" lang="ja-JP" altLang="en-US" sz="2200" kern="0" dirty="0" smtClean="0">
              <a:latin typeface="メイリオ" panose="020B0604030504040204" pitchFamily="50" charset="-128"/>
              <a:ea typeface="メイリオ" panose="020B0604030504040204" pitchFamily="50" charset="-128"/>
            </a:endParaRPr>
          </a:p>
        </p:txBody>
      </p:sp>
      <p:sp>
        <p:nvSpPr>
          <p:cNvPr id="4"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561C465C-CBBD-455E-A691-A37A73006C7E}" type="slidenum">
              <a:rPr lang="en-US" altLang="ja-JP" sz="1700" smtClean="0"/>
              <a:pPr algn="r"/>
              <a:t>38</a:t>
            </a:fld>
            <a:endParaRPr lang="en-US" altLang="ja-JP" sz="1700" dirty="0" smtClean="0"/>
          </a:p>
        </p:txBody>
      </p:sp>
      <p:sp>
        <p:nvSpPr>
          <p:cNvPr id="7" name="Text Box 46"/>
          <p:cNvSpPr txBox="1">
            <a:spLocks noChangeArrowheads="1"/>
          </p:cNvSpPr>
          <p:nvPr/>
        </p:nvSpPr>
        <p:spPr bwMode="auto">
          <a:xfrm>
            <a:off x="378296" y="993553"/>
            <a:ext cx="4445992" cy="587238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indent="0">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a:t>
            </a:r>
            <a:r>
              <a:rPr kumimoji="1" lang="ja-JP" altLang="en-US" sz="1200" b="1" dirty="0" smtClean="0">
                <a:solidFill>
                  <a:schemeClr val="tx1"/>
                </a:solidFill>
                <a:latin typeface="ＭＳ Ｐ明朝" pitchFamily="18" charset="-128"/>
                <a:ea typeface="ＭＳ Ｐ明朝" pitchFamily="18" charset="-128"/>
              </a:rPr>
              <a:t>から</a:t>
            </a:r>
            <a:r>
              <a:rPr kumimoji="1" lang="en-US" altLang="ja-JP" sz="1200" b="1" dirty="0" smtClean="0">
                <a:solidFill>
                  <a:schemeClr val="tx1"/>
                </a:solidFill>
                <a:latin typeface="ＭＳ Ｐ明朝" pitchFamily="18" charset="-128"/>
                <a:ea typeface="ＭＳ Ｐ明朝" pitchFamily="18" charset="-128"/>
              </a:rPr>
              <a:t>Z</a:t>
            </a:r>
            <a:r>
              <a:rPr kumimoji="1" lang="ja-JP" altLang="en-US" sz="1200" b="1" dirty="0" smtClean="0">
                <a:solidFill>
                  <a:schemeClr val="tx1"/>
                </a:solidFill>
                <a:latin typeface="ＭＳ Ｐ明朝" pitchFamily="18" charset="-128"/>
                <a:ea typeface="ＭＳ Ｐ明朝" pitchFamily="18" charset="-128"/>
              </a:rPr>
              <a:t>＞</a:t>
            </a:r>
            <a:endParaRPr kumimoji="1" lang="en-US" altLang="ja-JP" sz="1200" b="1"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DX</a:t>
            </a: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Digital </a:t>
            </a:r>
            <a:r>
              <a:rPr kumimoji="1" lang="en-US" altLang="ja-JP" sz="1050" dirty="0">
                <a:solidFill>
                  <a:schemeClr val="tx1"/>
                </a:solidFill>
                <a:latin typeface="ＭＳ Ｐ明朝" pitchFamily="18" charset="-128"/>
                <a:ea typeface="ＭＳ Ｐ明朝" pitchFamily="18" charset="-128"/>
              </a:rPr>
              <a:t>Transformation </a:t>
            </a:r>
            <a:r>
              <a:rPr kumimoji="1" lang="ja-JP" altLang="en-US" sz="1050" dirty="0">
                <a:solidFill>
                  <a:schemeClr val="tx1"/>
                </a:solidFill>
                <a:latin typeface="ＭＳ Ｐ明朝" pitchFamily="18" charset="-128"/>
                <a:ea typeface="ＭＳ Ｐ明朝" pitchFamily="18" charset="-128"/>
              </a:rPr>
              <a:t>の略。一般的には進化</a:t>
            </a:r>
            <a:r>
              <a:rPr kumimoji="1" lang="ja-JP" altLang="en-US" sz="1050" dirty="0" smtClean="0">
                <a:solidFill>
                  <a:schemeClr val="tx1"/>
                </a:solidFill>
                <a:latin typeface="ＭＳ Ｐ明朝" pitchFamily="18" charset="-128"/>
                <a:ea typeface="ＭＳ Ｐ明朝" pitchFamily="18" charset="-128"/>
              </a:rPr>
              <a:t>したデジタル</a:t>
            </a:r>
            <a:r>
              <a:rPr kumimoji="1" lang="ja-JP" altLang="en-US" sz="1050" dirty="0">
                <a:solidFill>
                  <a:schemeClr val="tx1"/>
                </a:solidFill>
                <a:latin typeface="ＭＳ Ｐ明朝" pitchFamily="18" charset="-128"/>
                <a:ea typeface="ＭＳ Ｐ明朝" pitchFamily="18" charset="-128"/>
              </a:rPr>
              <a:t>技術を浸透させることで人々の生活をより</a:t>
            </a:r>
            <a:r>
              <a:rPr kumimoji="1" lang="ja-JP" altLang="en-US" sz="1050" dirty="0" smtClean="0">
                <a:solidFill>
                  <a:schemeClr val="tx1"/>
                </a:solidFill>
                <a:latin typeface="ＭＳ Ｐ明朝" pitchFamily="18" charset="-128"/>
                <a:ea typeface="ＭＳ Ｐ明朝" pitchFamily="18" charset="-128"/>
              </a:rPr>
              <a:t>良い</a:t>
            </a:r>
            <a:r>
              <a:rPr kumimoji="1" lang="ja-JP" altLang="en-US" sz="1050" dirty="0">
                <a:solidFill>
                  <a:schemeClr val="tx1"/>
                </a:solidFill>
                <a:latin typeface="ＭＳ Ｐ明朝" pitchFamily="18" charset="-128"/>
                <a:ea typeface="ＭＳ Ｐ明朝" pitchFamily="18" charset="-128"/>
              </a:rPr>
              <a:t>ものへと変革するという概念。交通、医療、</a:t>
            </a:r>
            <a:r>
              <a:rPr kumimoji="1" lang="ja-JP" altLang="en-US" sz="1050" dirty="0" smtClean="0">
                <a:solidFill>
                  <a:schemeClr val="tx1"/>
                </a:solidFill>
                <a:latin typeface="ＭＳ Ｐ明朝" pitchFamily="18" charset="-128"/>
                <a:ea typeface="ＭＳ Ｐ明朝" pitchFamily="18" charset="-128"/>
              </a:rPr>
              <a:t>エネルギー</a:t>
            </a:r>
            <a:r>
              <a:rPr kumimoji="1" lang="ja-JP" altLang="en-US" sz="1050" dirty="0">
                <a:solidFill>
                  <a:schemeClr val="tx1"/>
                </a:solidFill>
                <a:latin typeface="ＭＳ Ｐ明朝" pitchFamily="18" charset="-128"/>
                <a:ea typeface="ＭＳ Ｐ明朝" pitchFamily="18" charset="-128"/>
              </a:rPr>
              <a:t>、商業、行政、オフィスなど、あらゆる都市</a:t>
            </a:r>
            <a:r>
              <a:rPr kumimoji="1" lang="ja-JP" altLang="en-US" sz="1050" dirty="0" smtClean="0">
                <a:solidFill>
                  <a:schemeClr val="tx1"/>
                </a:solidFill>
                <a:latin typeface="ＭＳ Ｐ明朝" pitchFamily="18" charset="-128"/>
                <a:ea typeface="ＭＳ Ｐ明朝" pitchFamily="18" charset="-128"/>
              </a:rPr>
              <a:t>機能の</a:t>
            </a:r>
            <a:r>
              <a:rPr kumimoji="1" lang="en-US" altLang="ja-JP" sz="1050" dirty="0">
                <a:solidFill>
                  <a:schemeClr val="tx1"/>
                </a:solidFill>
                <a:latin typeface="ＭＳ Ｐ明朝" pitchFamily="18" charset="-128"/>
                <a:ea typeface="ＭＳ Ｐ明朝" pitchFamily="18" charset="-128"/>
              </a:rPr>
              <a:t>DX </a:t>
            </a:r>
            <a:r>
              <a:rPr kumimoji="1" lang="ja-JP" altLang="en-US" sz="1050" dirty="0">
                <a:solidFill>
                  <a:schemeClr val="tx1"/>
                </a:solidFill>
                <a:latin typeface="ＭＳ Ｐ明朝" pitchFamily="18" charset="-128"/>
                <a:ea typeface="ＭＳ Ｐ明朝" pitchFamily="18" charset="-128"/>
              </a:rPr>
              <a:t>化を通じたスマートシティなどの</a:t>
            </a:r>
            <a:r>
              <a:rPr kumimoji="1" lang="ja-JP" altLang="en-US" sz="1050" dirty="0" smtClean="0">
                <a:solidFill>
                  <a:schemeClr val="tx1"/>
                </a:solidFill>
                <a:latin typeface="ＭＳ Ｐ明朝" pitchFamily="18" charset="-128"/>
                <a:ea typeface="ＭＳ Ｐ明朝" pitchFamily="18" charset="-128"/>
              </a:rPr>
              <a:t>取り組み</a:t>
            </a:r>
            <a:r>
              <a:rPr kumimoji="1" lang="ja-JP" altLang="en-US" sz="1050" dirty="0">
                <a:solidFill>
                  <a:schemeClr val="tx1"/>
                </a:solidFill>
                <a:latin typeface="ＭＳ Ｐ明朝" pitchFamily="18" charset="-128"/>
                <a:ea typeface="ＭＳ Ｐ明朝" pitchFamily="18" charset="-128"/>
              </a:rPr>
              <a:t>が</a:t>
            </a:r>
            <a:r>
              <a:rPr kumimoji="1" lang="ja-JP" altLang="en-US" sz="1050" dirty="0" smtClean="0">
                <a:solidFill>
                  <a:schemeClr val="tx1"/>
                </a:solidFill>
                <a:latin typeface="ＭＳ Ｐ明朝" pitchFamily="18" charset="-128"/>
                <a:ea typeface="ＭＳ Ｐ明朝" pitchFamily="18" charset="-128"/>
              </a:rPr>
              <a:t>進みつつ</a:t>
            </a:r>
            <a:r>
              <a:rPr kumimoji="1" lang="ja-JP" altLang="en-US" sz="1050" dirty="0">
                <a:solidFill>
                  <a:schemeClr val="tx1"/>
                </a:solidFill>
                <a:latin typeface="ＭＳ Ｐ明朝" pitchFamily="18" charset="-128"/>
                <a:ea typeface="ＭＳ Ｐ明朝" pitchFamily="18" charset="-128"/>
              </a:rPr>
              <a:t>ある</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DIY</a:t>
            </a:r>
            <a:r>
              <a:rPr kumimoji="1" lang="ja-JP" altLang="en-US" sz="1200" b="1" dirty="0">
                <a:solidFill>
                  <a:schemeClr val="tx1"/>
                </a:solidFill>
                <a:latin typeface="ＭＳ Ｐ明朝" pitchFamily="18" charset="-128"/>
                <a:ea typeface="ＭＳ Ｐ明朝" pitchFamily="18" charset="-128"/>
              </a:rPr>
              <a:t>住戸</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原状回復</a:t>
            </a:r>
            <a:r>
              <a:rPr kumimoji="1" lang="ja-JP" altLang="en-US" sz="1050" dirty="0">
                <a:solidFill>
                  <a:schemeClr val="tx1"/>
                </a:solidFill>
                <a:latin typeface="ＭＳ Ｐ明朝" pitchFamily="18" charset="-128"/>
                <a:ea typeface="ＭＳ Ｐ明朝" pitchFamily="18" charset="-128"/>
              </a:rPr>
              <a:t>義務を緩和し、簡単な</a:t>
            </a:r>
            <a:r>
              <a:rPr kumimoji="1" lang="en-US" altLang="ja-JP" sz="1050" dirty="0" smtClean="0">
                <a:solidFill>
                  <a:schemeClr val="tx1"/>
                </a:solidFill>
                <a:latin typeface="ＭＳ Ｐ明朝" pitchFamily="18" charset="-128"/>
                <a:ea typeface="ＭＳ Ｐ明朝" pitchFamily="18" charset="-128"/>
              </a:rPr>
              <a:t>DIY</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Do </a:t>
            </a:r>
            <a:r>
              <a:rPr kumimoji="1" lang="en-US" altLang="ja-JP" sz="1050" dirty="0">
                <a:solidFill>
                  <a:schemeClr val="tx1"/>
                </a:solidFill>
                <a:latin typeface="ＭＳ Ｐ明朝" pitchFamily="18" charset="-128"/>
                <a:ea typeface="ＭＳ Ｐ明朝" pitchFamily="18" charset="-128"/>
              </a:rPr>
              <a:t>it yourself </a:t>
            </a:r>
            <a:r>
              <a:rPr kumimoji="1" lang="ja-JP" altLang="en-US" sz="1050" dirty="0">
                <a:solidFill>
                  <a:schemeClr val="tx1"/>
                </a:solidFill>
                <a:latin typeface="ＭＳ Ｐ明朝" pitchFamily="18" charset="-128"/>
                <a:ea typeface="ＭＳ Ｐ明朝" pitchFamily="18" charset="-128"/>
              </a:rPr>
              <a:t>の</a:t>
            </a:r>
            <a:r>
              <a:rPr kumimoji="1" lang="ja-JP" altLang="en-US" sz="1050" dirty="0" smtClean="0">
                <a:solidFill>
                  <a:schemeClr val="tx1"/>
                </a:solidFill>
                <a:latin typeface="ＭＳ Ｐ明朝" pitchFamily="18" charset="-128"/>
                <a:ea typeface="ＭＳ Ｐ明朝" pitchFamily="18" charset="-128"/>
              </a:rPr>
              <a:t>略、自らの手で日曜大工等を行うこと）で室内をある程度自由に改装して自分</a:t>
            </a:r>
            <a:r>
              <a:rPr kumimoji="1" lang="ja-JP" altLang="en-US" sz="1050" dirty="0">
                <a:solidFill>
                  <a:schemeClr val="tx1"/>
                </a:solidFill>
                <a:latin typeface="ＭＳ Ｐ明朝" pitchFamily="18" charset="-128"/>
                <a:ea typeface="ＭＳ Ｐ明朝" pitchFamily="18" charset="-128"/>
              </a:rPr>
              <a:t>好みの住まいづくりが</a:t>
            </a:r>
            <a:r>
              <a:rPr kumimoji="1" lang="ja-JP" altLang="en-US" sz="1050" dirty="0" smtClean="0">
                <a:solidFill>
                  <a:schemeClr val="tx1"/>
                </a:solidFill>
                <a:latin typeface="ＭＳ Ｐ明朝" pitchFamily="18" charset="-128"/>
                <a:ea typeface="ＭＳ Ｐ明朝" pitchFamily="18" charset="-128"/>
              </a:rPr>
              <a:t>できる住戸。</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『DIY</a:t>
            </a:r>
            <a:r>
              <a:rPr kumimoji="1" lang="ja-JP" altLang="en-US" sz="1200" b="1" dirty="0">
                <a:solidFill>
                  <a:schemeClr val="tx1"/>
                </a:solidFill>
                <a:latin typeface="ＭＳ Ｐ明朝" pitchFamily="18" charset="-128"/>
                <a:ea typeface="ＭＳ Ｐ明朝" pitchFamily="18" charset="-128"/>
              </a:rPr>
              <a:t>の</a:t>
            </a:r>
            <a:r>
              <a:rPr kumimoji="1" lang="ja-JP" altLang="en-US" sz="1200" b="1" dirty="0" smtClean="0">
                <a:solidFill>
                  <a:schemeClr val="tx1"/>
                </a:solidFill>
                <a:latin typeface="ＭＳ Ｐ明朝" pitchFamily="18" charset="-128"/>
                <a:ea typeface="ＭＳ Ｐ明朝" pitchFamily="18" charset="-128"/>
              </a:rPr>
              <a:t>いえ</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株式会社カザールホームと連携</a:t>
            </a:r>
            <a:r>
              <a:rPr kumimoji="1" lang="ja-JP" altLang="en-US" sz="1050" dirty="0" smtClean="0">
                <a:solidFill>
                  <a:schemeClr val="tx1"/>
                </a:solidFill>
                <a:latin typeface="ＭＳ Ｐ明朝" pitchFamily="18" charset="-128"/>
                <a:ea typeface="ＭＳ Ｐ明朝" pitchFamily="18" charset="-128"/>
              </a:rPr>
              <a:t>して団地の</a:t>
            </a:r>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smtClean="0">
                <a:solidFill>
                  <a:schemeClr val="tx1"/>
                </a:solidFill>
                <a:latin typeface="ＭＳ Ｐ明朝" pitchFamily="18" charset="-128"/>
                <a:ea typeface="ＭＳ Ｐ明朝" pitchFamily="18" charset="-128"/>
              </a:rPr>
              <a:t>室を活用して開設。賃貸</a:t>
            </a:r>
            <a:r>
              <a:rPr kumimoji="1" lang="ja-JP" altLang="en-US" sz="1050" dirty="0">
                <a:solidFill>
                  <a:schemeClr val="tx1"/>
                </a:solidFill>
                <a:latin typeface="ＭＳ Ｐ明朝" pitchFamily="18" charset="-128"/>
                <a:ea typeface="ＭＳ Ｐ明朝" pitchFamily="18" charset="-128"/>
              </a:rPr>
              <a:t>住宅で気軽に</a:t>
            </a:r>
            <a:r>
              <a:rPr kumimoji="1" lang="en-US" altLang="ja-JP" sz="1050" dirty="0">
                <a:solidFill>
                  <a:schemeClr val="tx1"/>
                </a:solidFill>
                <a:latin typeface="ＭＳ Ｐ明朝" pitchFamily="18" charset="-128"/>
                <a:ea typeface="ＭＳ Ｐ明朝" pitchFamily="18" charset="-128"/>
              </a:rPr>
              <a:t>DIY</a:t>
            </a:r>
            <a:r>
              <a:rPr kumimoji="1" lang="ja-JP" altLang="en-US" sz="1050" dirty="0">
                <a:solidFill>
                  <a:schemeClr val="tx1"/>
                </a:solidFill>
                <a:latin typeface="ＭＳ Ｐ明朝" pitchFamily="18" charset="-128"/>
                <a:ea typeface="ＭＳ Ｐ明朝" pitchFamily="18" charset="-128"/>
              </a:rPr>
              <a:t>ができる「</a:t>
            </a:r>
            <a:r>
              <a:rPr kumimoji="1" lang="ja-JP" altLang="en-US" sz="1050" dirty="0" smtClean="0">
                <a:solidFill>
                  <a:schemeClr val="tx1"/>
                </a:solidFill>
                <a:latin typeface="ＭＳ Ｐ明朝" pitchFamily="18" charset="-128"/>
                <a:ea typeface="ＭＳ Ｐ明朝" pitchFamily="18" charset="-128"/>
              </a:rPr>
              <a:t>つくろう</a:t>
            </a:r>
            <a:r>
              <a:rPr kumimoji="1" lang="ja-JP" altLang="en-US" sz="1050" dirty="0">
                <a:solidFill>
                  <a:schemeClr val="tx1"/>
                </a:solidFill>
                <a:latin typeface="ＭＳ Ｐ明朝" pitchFamily="18" charset="-128"/>
                <a:ea typeface="ＭＳ Ｐ明朝" pitchFamily="18" charset="-128"/>
              </a:rPr>
              <a:t>家」サービスの利用促進に向けた</a:t>
            </a:r>
            <a:r>
              <a:rPr kumimoji="1" lang="ja-JP" altLang="en-US" sz="1050" dirty="0" smtClean="0">
                <a:solidFill>
                  <a:schemeClr val="tx1"/>
                </a:solidFill>
                <a:latin typeface="ＭＳ Ｐ明朝" pitchFamily="18" charset="-128"/>
                <a:ea typeface="ＭＳ Ｐ明朝" pitchFamily="18" charset="-128"/>
              </a:rPr>
              <a:t>ワークショップ</a:t>
            </a:r>
            <a:r>
              <a:rPr kumimoji="1" lang="ja-JP" altLang="en-US" sz="1050" dirty="0">
                <a:solidFill>
                  <a:schemeClr val="tx1"/>
                </a:solidFill>
                <a:latin typeface="ＭＳ Ｐ明朝" pitchFamily="18" charset="-128"/>
                <a:ea typeface="ＭＳ Ｐ明朝" pitchFamily="18" charset="-128"/>
              </a:rPr>
              <a:t>等を</a:t>
            </a:r>
            <a:r>
              <a:rPr kumimoji="1" lang="ja-JP" altLang="en-US" sz="1050" dirty="0" smtClean="0">
                <a:solidFill>
                  <a:schemeClr val="tx1"/>
                </a:solidFill>
                <a:latin typeface="ＭＳ Ｐ明朝" pitchFamily="18" charset="-128"/>
                <a:ea typeface="ＭＳ Ｐ明朝" pitchFamily="18" charset="-128"/>
              </a:rPr>
              <a:t>開催し、</a:t>
            </a:r>
            <a:r>
              <a:rPr kumimoji="1" lang="en-US" altLang="ja-JP" sz="1050" dirty="0" smtClean="0">
                <a:solidFill>
                  <a:schemeClr val="tx1"/>
                </a:solidFill>
                <a:latin typeface="ＭＳ Ｐ明朝" pitchFamily="18" charset="-128"/>
                <a:ea typeface="ＭＳ Ｐ明朝" pitchFamily="18" charset="-128"/>
              </a:rPr>
              <a:t>DIY</a:t>
            </a:r>
            <a:r>
              <a:rPr kumimoji="1" lang="ja-JP" altLang="en-US" sz="1050" dirty="0">
                <a:solidFill>
                  <a:schemeClr val="tx1"/>
                </a:solidFill>
                <a:latin typeface="ＭＳ Ｐ明朝" pitchFamily="18" charset="-128"/>
                <a:ea typeface="ＭＳ Ｐ明朝" pitchFamily="18" charset="-128"/>
              </a:rPr>
              <a:t>を通じた多世代の交流や</a:t>
            </a:r>
            <a:r>
              <a:rPr kumimoji="1" lang="ja-JP" altLang="en-US" sz="1050" dirty="0" smtClean="0">
                <a:solidFill>
                  <a:schemeClr val="tx1"/>
                </a:solidFill>
                <a:latin typeface="ＭＳ Ｐ明朝" pitchFamily="18" charset="-128"/>
                <a:ea typeface="ＭＳ Ｐ明朝" pitchFamily="18" charset="-128"/>
              </a:rPr>
              <a:t>高齢者の</a:t>
            </a:r>
            <a:r>
              <a:rPr kumimoji="1" lang="ja-JP" altLang="en-US" sz="1050" dirty="0">
                <a:solidFill>
                  <a:schemeClr val="tx1"/>
                </a:solidFill>
                <a:latin typeface="ＭＳ Ｐ明朝" pitchFamily="18" charset="-128"/>
                <a:ea typeface="ＭＳ Ｐ明朝" pitchFamily="18" charset="-128"/>
              </a:rPr>
              <a:t>生きがいと居場所づくりの</a:t>
            </a:r>
            <a:r>
              <a:rPr kumimoji="1" lang="ja-JP" altLang="en-US" sz="1050" dirty="0" smtClean="0">
                <a:solidFill>
                  <a:schemeClr val="tx1"/>
                </a:solidFill>
                <a:latin typeface="ＭＳ Ｐ明朝" pitchFamily="18" charset="-128"/>
                <a:ea typeface="ＭＳ Ｐ明朝" pitchFamily="18" charset="-128"/>
              </a:rPr>
              <a:t>場。</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1" dirty="0">
                <a:solidFill>
                  <a:schemeClr val="tx1"/>
                </a:solidFill>
                <a:latin typeface="ＭＳ Ｐ明朝" panose="02020600040205080304" pitchFamily="18" charset="-128"/>
                <a:ea typeface="ＭＳ Ｐ明朝" panose="02020600040205080304" pitchFamily="18" charset="-128"/>
              </a:rPr>
              <a:t>ESG</a:t>
            </a:r>
            <a:r>
              <a:rPr kumimoji="1" lang="ja-JP" altLang="en-US" sz="1200" b="1" dirty="0">
                <a:solidFill>
                  <a:schemeClr val="tx1"/>
                </a:solidFill>
                <a:latin typeface="ＭＳ Ｐ明朝" panose="02020600040205080304" pitchFamily="18" charset="-128"/>
                <a:ea typeface="ＭＳ Ｐ明朝" panose="02020600040205080304" pitchFamily="18" charset="-128"/>
              </a:rPr>
              <a:t>経営</a:t>
            </a:r>
          </a:p>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　従来</a:t>
            </a:r>
            <a:r>
              <a:rPr kumimoji="1" lang="ja-JP" altLang="en-US" sz="1050" dirty="0">
                <a:solidFill>
                  <a:schemeClr val="tx1"/>
                </a:solidFill>
                <a:latin typeface="ＭＳ Ｐ明朝" pitchFamily="18" charset="-128"/>
                <a:ea typeface="ＭＳ Ｐ明朝" pitchFamily="18" charset="-128"/>
              </a:rPr>
              <a:t>の財務情報だけでなく、環境（</a:t>
            </a:r>
            <a:r>
              <a:rPr kumimoji="1" lang="en-US" altLang="ja-JP" sz="1050" dirty="0">
                <a:solidFill>
                  <a:schemeClr val="tx1"/>
                </a:solidFill>
                <a:latin typeface="ＭＳ Ｐ明朝" pitchFamily="18" charset="-128"/>
                <a:ea typeface="ＭＳ Ｐ明朝" pitchFamily="18" charset="-128"/>
              </a:rPr>
              <a:t>Environment</a:t>
            </a:r>
            <a:r>
              <a:rPr kumimoji="1" lang="ja-JP" altLang="en-US" sz="1050" dirty="0">
                <a:solidFill>
                  <a:schemeClr val="tx1"/>
                </a:solidFill>
                <a:latin typeface="ＭＳ Ｐ明朝" pitchFamily="18" charset="-128"/>
                <a:ea typeface="ＭＳ Ｐ明朝" pitchFamily="18" charset="-128"/>
              </a:rPr>
              <a:t>）・社会（</a:t>
            </a:r>
            <a:r>
              <a:rPr kumimoji="1" lang="en-US" altLang="ja-JP" sz="1050" dirty="0">
                <a:solidFill>
                  <a:schemeClr val="tx1"/>
                </a:solidFill>
                <a:latin typeface="ＭＳ Ｐ明朝" pitchFamily="18" charset="-128"/>
                <a:ea typeface="ＭＳ Ｐ明朝" pitchFamily="18" charset="-128"/>
              </a:rPr>
              <a:t>Social</a:t>
            </a:r>
            <a:r>
              <a:rPr kumimoji="1" lang="ja-JP" altLang="en-US" sz="1050" dirty="0">
                <a:solidFill>
                  <a:schemeClr val="tx1"/>
                </a:solidFill>
                <a:latin typeface="ＭＳ Ｐ明朝" pitchFamily="18" charset="-128"/>
                <a:ea typeface="ＭＳ Ｐ明朝" pitchFamily="18" charset="-128"/>
              </a:rPr>
              <a:t>）・ガバナンス</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Governance</a:t>
            </a:r>
            <a:r>
              <a:rPr kumimoji="1" lang="ja-JP" altLang="en-US" sz="1050" dirty="0">
                <a:solidFill>
                  <a:schemeClr val="tx1"/>
                </a:solidFill>
                <a:latin typeface="ＭＳ Ｐ明朝" pitchFamily="18" charset="-128"/>
                <a:ea typeface="ＭＳ Ｐ明朝" pitchFamily="18" charset="-128"/>
              </a:rPr>
              <a:t>）要素も考慮した企業経営の概念</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a:solidFill>
                  <a:schemeClr val="tx1"/>
                </a:solidFill>
                <a:latin typeface="ＭＳ Ｐ明朝" pitchFamily="18" charset="-128"/>
                <a:ea typeface="ＭＳ Ｐ明朝" pitchFamily="18" charset="-128"/>
              </a:rPr>
              <a:t>・</a:t>
            </a:r>
            <a:r>
              <a:rPr kumimoji="1" lang="en-US" altLang="ja-JP" sz="1200" b="1" dirty="0" err="1">
                <a:solidFill>
                  <a:schemeClr val="tx1"/>
                </a:solidFill>
                <a:latin typeface="ＭＳ Ｐ明朝" pitchFamily="18" charset="-128"/>
                <a:ea typeface="ＭＳ Ｐ明朝" pitchFamily="18" charset="-128"/>
              </a:rPr>
              <a:t>MaaS</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en-US" altLang="ja-JP" sz="1050" dirty="0">
                <a:solidFill>
                  <a:schemeClr val="tx1"/>
                </a:solidFill>
                <a:latin typeface="ＭＳ Ｐ明朝" pitchFamily="18" charset="-128"/>
                <a:ea typeface="ＭＳ Ｐ明朝" pitchFamily="18" charset="-128"/>
              </a:rPr>
              <a:t>Mobility as a Service </a:t>
            </a:r>
            <a:r>
              <a:rPr kumimoji="1" lang="ja-JP" altLang="en-US" sz="1050" dirty="0">
                <a:solidFill>
                  <a:schemeClr val="tx1"/>
                </a:solidFill>
                <a:latin typeface="ＭＳ Ｐ明朝" pitchFamily="18" charset="-128"/>
                <a:ea typeface="ＭＳ Ｐ明朝" pitchFamily="18" charset="-128"/>
              </a:rPr>
              <a:t>の略。</a:t>
            </a:r>
            <a:r>
              <a:rPr kumimoji="1" lang="ja-JP" altLang="en-US" sz="1050" dirty="0" smtClean="0">
                <a:solidFill>
                  <a:schemeClr val="tx1"/>
                </a:solidFill>
                <a:latin typeface="ＭＳ Ｐ明朝" pitchFamily="18" charset="-128"/>
                <a:ea typeface="ＭＳ Ｐ明朝" pitchFamily="18" charset="-128"/>
              </a:rPr>
              <a:t>地域住民や旅行者一人の</a:t>
            </a:r>
            <a:r>
              <a:rPr kumimoji="1" lang="ja-JP" altLang="en-US" sz="1050" dirty="0">
                <a:solidFill>
                  <a:schemeClr val="tx1"/>
                </a:solidFill>
                <a:latin typeface="ＭＳ Ｐ明朝" pitchFamily="18" charset="-128"/>
                <a:ea typeface="ＭＳ Ｐ明朝" pitchFamily="18" charset="-128"/>
              </a:rPr>
              <a:t>トリップ単位での移動ニーズに対応して、複数の公共交通やそれ以外の移動サービスを最適に組み合わせて検索・予約・決済等を一括で行うサービスであり</a:t>
            </a:r>
            <a:r>
              <a:rPr kumimoji="1" lang="ja-JP" altLang="en-US" sz="1050" dirty="0" smtClean="0">
                <a:solidFill>
                  <a:schemeClr val="tx1"/>
                </a:solidFill>
                <a:latin typeface="ＭＳ Ｐ明朝" pitchFamily="18" charset="-128"/>
                <a:ea typeface="ＭＳ Ｐ明朝" pitchFamily="18" charset="-128"/>
              </a:rPr>
              <a:t>、観光</a:t>
            </a:r>
            <a:r>
              <a:rPr kumimoji="1" lang="ja-JP" altLang="en-US" sz="1050" dirty="0">
                <a:solidFill>
                  <a:schemeClr val="tx1"/>
                </a:solidFill>
                <a:latin typeface="ＭＳ Ｐ明朝" pitchFamily="18" charset="-128"/>
                <a:ea typeface="ＭＳ Ｐ明朝" pitchFamily="18" charset="-128"/>
              </a:rPr>
              <a:t>や医療等の目的地における交通以外のサービス等との連携により、移動の利便性向上や地域の課題解決にも資する重要な手段となるもの。</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smtClean="0">
                <a:solidFill>
                  <a:schemeClr val="tx1"/>
                </a:solidFill>
                <a:latin typeface="ＭＳ Ｐ明朝" pitchFamily="18" charset="-128"/>
                <a:ea typeface="ＭＳ Ｐ明朝" pitchFamily="18" charset="-128"/>
              </a:rPr>
              <a:t>『</a:t>
            </a:r>
            <a:r>
              <a:rPr kumimoji="1" lang="en-US" altLang="ja-JP" sz="1200" b="1" dirty="0" err="1" smtClean="0">
                <a:solidFill>
                  <a:schemeClr val="tx1"/>
                </a:solidFill>
                <a:latin typeface="ＭＳ Ｐ明朝" pitchFamily="18" charset="-128"/>
                <a:ea typeface="ＭＳ Ｐ明朝" pitchFamily="18" charset="-128"/>
              </a:rPr>
              <a:t>Mimalio</a:t>
            </a:r>
            <a:r>
              <a:rPr kumimoji="1" lang="ja-JP" altLang="en-US" sz="1200" b="1" dirty="0" smtClean="0">
                <a:solidFill>
                  <a:schemeClr val="tx1"/>
                </a:solidFill>
                <a:latin typeface="ＭＳ Ｐ明朝" pitchFamily="18" charset="-128"/>
                <a:ea typeface="ＭＳ Ｐ明朝" pitchFamily="18" charset="-128"/>
              </a:rPr>
              <a:t>（ミマリオ）</a:t>
            </a:r>
            <a:r>
              <a:rPr kumimoji="1" lang="en-US" altLang="ja-JP" sz="1200" b="1" dirty="0" smtClean="0">
                <a:solidFill>
                  <a:schemeClr val="tx1"/>
                </a:solidFill>
                <a:latin typeface="ＭＳ Ｐ明朝" pitchFamily="18" charset="-128"/>
                <a:ea typeface="ＭＳ Ｐ明朝" pitchFamily="18" charset="-128"/>
              </a:rPr>
              <a:t>』</a:t>
            </a:r>
            <a:endParaRPr kumimoji="1" lang="en-US" altLang="ja-JP" sz="1200" b="1"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民間企業（株式会社</a:t>
            </a:r>
            <a:r>
              <a:rPr kumimoji="1" lang="en-US" altLang="ja-JP" sz="1050" dirty="0">
                <a:solidFill>
                  <a:schemeClr val="tx1"/>
                </a:solidFill>
                <a:latin typeface="ＭＳ Ｐ明朝" pitchFamily="18" charset="-128"/>
                <a:ea typeface="ＭＳ Ｐ明朝" pitchFamily="18" charset="-128"/>
              </a:rPr>
              <a:t>Roots</a:t>
            </a:r>
            <a:r>
              <a:rPr kumimoji="1" lang="ja-JP" altLang="en-US" sz="1050" dirty="0" err="1">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京セラコミュニケーションシステム株式会社）と</a:t>
            </a:r>
            <a:r>
              <a:rPr kumimoji="1" lang="ja-JP" altLang="en-US" sz="1050" dirty="0" smtClean="0">
                <a:solidFill>
                  <a:schemeClr val="tx1"/>
                </a:solidFill>
                <a:latin typeface="ＭＳ Ｐ明朝" pitchFamily="18" charset="-128"/>
                <a:ea typeface="ＭＳ Ｐ明朝" pitchFamily="18" charset="-128"/>
              </a:rPr>
              <a:t>連携して</a:t>
            </a:r>
            <a:r>
              <a:rPr kumimoji="1" lang="ja-JP" altLang="en-US" sz="1050" dirty="0">
                <a:solidFill>
                  <a:schemeClr val="tx1"/>
                </a:solidFill>
                <a:latin typeface="ＭＳ Ｐ明朝" pitchFamily="18" charset="-128"/>
                <a:ea typeface="ＭＳ Ｐ明朝" pitchFamily="18" charset="-128"/>
              </a:rPr>
              <a:t>構築した、振動センサデバイスと</a:t>
            </a:r>
            <a:r>
              <a:rPr kumimoji="1" lang="en-US" altLang="ja-JP" sz="1050" dirty="0" err="1">
                <a:solidFill>
                  <a:schemeClr val="tx1"/>
                </a:solidFill>
                <a:latin typeface="ＭＳ Ｐ明朝" pitchFamily="18" charset="-128"/>
                <a:ea typeface="ＭＳ Ｐ明朝" pitchFamily="18" charset="-128"/>
              </a:rPr>
              <a:t>IoT</a:t>
            </a:r>
            <a:r>
              <a:rPr kumimoji="1" lang="ja-JP" altLang="en-US" sz="1050" dirty="0">
                <a:solidFill>
                  <a:schemeClr val="tx1"/>
                </a:solidFill>
                <a:latin typeface="ＭＳ Ｐ明朝" pitchFamily="18" charset="-128"/>
                <a:ea typeface="ＭＳ Ｐ明朝" pitchFamily="18" charset="-128"/>
              </a:rPr>
              <a:t>ネットワークを使った高齢者等見守り</a:t>
            </a:r>
            <a:r>
              <a:rPr kumimoji="1" lang="ja-JP" altLang="en-US" sz="1050" dirty="0" smtClean="0">
                <a:solidFill>
                  <a:schemeClr val="tx1"/>
                </a:solidFill>
                <a:latin typeface="ＭＳ Ｐ明朝" pitchFamily="18" charset="-128"/>
                <a:ea typeface="ＭＳ Ｐ明朝" pitchFamily="18" charset="-128"/>
              </a:rPr>
              <a:t>支援サービス。</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1" dirty="0">
                <a:solidFill>
                  <a:schemeClr val="tx1"/>
                </a:solidFill>
                <a:latin typeface="ＭＳ Ｐ明朝" panose="02020600040205080304" pitchFamily="18" charset="-128"/>
                <a:ea typeface="ＭＳ Ｐ明朝" panose="02020600040205080304" pitchFamily="18" charset="-128"/>
              </a:rPr>
              <a:t>SDGs</a:t>
            </a:r>
            <a:endParaRPr kumimoji="1" lang="ja-JP" altLang="en-US" sz="1200" b="1" dirty="0">
              <a:solidFill>
                <a:schemeClr val="tx1"/>
              </a:solidFill>
              <a:latin typeface="ＭＳ Ｐ明朝" panose="02020600040205080304" pitchFamily="18" charset="-128"/>
              <a:ea typeface="ＭＳ Ｐ明朝" panose="02020600040205080304"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en-US" altLang="ja-JP" sz="1050" dirty="0">
                <a:solidFill>
                  <a:schemeClr val="tx1"/>
                </a:solidFill>
                <a:latin typeface="ＭＳ Ｐ明朝" pitchFamily="18" charset="-128"/>
                <a:ea typeface="ＭＳ Ｐ明朝" pitchFamily="18" charset="-128"/>
              </a:rPr>
              <a:t>Sustainable Development Goals </a:t>
            </a:r>
            <a:r>
              <a:rPr kumimoji="1" lang="ja-JP" altLang="en-US" sz="1050" dirty="0">
                <a:solidFill>
                  <a:schemeClr val="tx1"/>
                </a:solidFill>
                <a:latin typeface="ＭＳ Ｐ明朝" pitchFamily="18" charset="-128"/>
                <a:ea typeface="ＭＳ Ｐ明朝" pitchFamily="18" charset="-128"/>
              </a:rPr>
              <a:t>の略。平成</a:t>
            </a:r>
            <a:r>
              <a:rPr kumimoji="1" lang="en-US" altLang="ja-JP" sz="1050" dirty="0" smtClean="0">
                <a:solidFill>
                  <a:schemeClr val="tx1"/>
                </a:solidFill>
                <a:latin typeface="ＭＳ Ｐ明朝" pitchFamily="18" charset="-128"/>
                <a:ea typeface="ＭＳ Ｐ明朝" pitchFamily="18" charset="-128"/>
              </a:rPr>
              <a:t>27</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9</a:t>
            </a:r>
            <a:r>
              <a:rPr kumimoji="1" lang="ja-JP" altLang="en-US" sz="1050" dirty="0" smtClean="0">
                <a:solidFill>
                  <a:schemeClr val="tx1"/>
                </a:solidFill>
                <a:latin typeface="ＭＳ Ｐ明朝" pitchFamily="18" charset="-128"/>
                <a:ea typeface="ＭＳ Ｐ明朝" pitchFamily="18" charset="-128"/>
              </a:rPr>
              <a:t>月</a:t>
            </a:r>
            <a:r>
              <a:rPr kumimoji="1" lang="ja-JP" altLang="en-US" sz="1050" dirty="0">
                <a:solidFill>
                  <a:schemeClr val="tx1"/>
                </a:solidFill>
                <a:latin typeface="ＭＳ Ｐ明朝" pitchFamily="18" charset="-128"/>
                <a:ea typeface="ＭＳ Ｐ明朝" pitchFamily="18" charset="-128"/>
              </a:rPr>
              <a:t>の国連サミット</a:t>
            </a:r>
            <a:r>
              <a:rPr kumimoji="1" lang="ja-JP" altLang="en-US" sz="1050" dirty="0" smtClean="0">
                <a:solidFill>
                  <a:schemeClr val="tx1"/>
                </a:solidFill>
                <a:latin typeface="ＭＳ Ｐ明朝" pitchFamily="18" charset="-128"/>
                <a:ea typeface="ＭＳ Ｐ明朝" pitchFamily="18" charset="-128"/>
              </a:rPr>
              <a:t>において</a:t>
            </a:r>
            <a:endParaRPr kumimoji="1" lang="en-US" altLang="ja-JP" sz="1050" dirty="0" smtClean="0">
              <a:solidFill>
                <a:schemeClr val="tx1"/>
              </a:solidFill>
              <a:latin typeface="ＭＳ Ｐ明朝" pitchFamily="18" charset="-128"/>
              <a:ea typeface="ＭＳ Ｐ明朝" pitchFamily="18" charset="-128"/>
            </a:endParaRPr>
          </a:p>
        </p:txBody>
      </p:sp>
      <p:sp>
        <p:nvSpPr>
          <p:cNvPr id="5" name="Text Box 46"/>
          <p:cNvSpPr txBox="1">
            <a:spLocks noChangeArrowheads="1"/>
          </p:cNvSpPr>
          <p:nvPr/>
        </p:nvSpPr>
        <p:spPr bwMode="auto">
          <a:xfrm>
            <a:off x="5021420" y="1145363"/>
            <a:ext cx="4555396" cy="382324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89978" bIns="45709"/>
          <a:lstStyle>
            <a:lvl1pPr marL="209550" indent="-209550">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marL="0" indent="0" algn="just">
              <a:lnSpc>
                <a:spcPct val="105000"/>
              </a:lnSpc>
              <a:spcBef>
                <a:spcPct val="15000"/>
              </a:spcBef>
              <a:buClr>
                <a:srgbClr val="99CC00"/>
              </a:buClr>
              <a:defRPr/>
            </a:pPr>
            <a:r>
              <a:rPr kumimoji="1" lang="ja-JP" altLang="en-US" sz="1050" dirty="0" smtClean="0">
                <a:solidFill>
                  <a:schemeClr val="tx1"/>
                </a:solidFill>
                <a:latin typeface="ＭＳ Ｐ明朝" pitchFamily="18" charset="-128"/>
                <a:ea typeface="ＭＳ Ｐ明朝" pitchFamily="18" charset="-128"/>
              </a:rPr>
              <a:t>全会</a:t>
            </a:r>
            <a:r>
              <a:rPr kumimoji="1" lang="ja-JP" altLang="en-US" sz="1050" dirty="0">
                <a:solidFill>
                  <a:schemeClr val="tx1"/>
                </a:solidFill>
                <a:latin typeface="ＭＳ Ｐ明朝" pitchFamily="18" charset="-128"/>
                <a:ea typeface="ＭＳ Ｐ明朝" pitchFamily="18" charset="-128"/>
              </a:rPr>
              <a:t>一致で採択された国際目標。「誰一人取り残さない」持続可能で</a:t>
            </a:r>
            <a:r>
              <a:rPr kumimoji="1" lang="ja-JP" altLang="en-US" sz="1050" dirty="0" smtClean="0">
                <a:solidFill>
                  <a:schemeClr val="tx1"/>
                </a:solidFill>
                <a:latin typeface="ＭＳ Ｐ明朝" pitchFamily="18" charset="-128"/>
                <a:ea typeface="ＭＳ Ｐ明朝" pitchFamily="18" charset="-128"/>
              </a:rPr>
              <a:t>多様性と包摂性</a:t>
            </a:r>
            <a:r>
              <a:rPr kumimoji="1" lang="ja-JP" altLang="en-US" sz="1050" dirty="0">
                <a:solidFill>
                  <a:schemeClr val="tx1"/>
                </a:solidFill>
                <a:latin typeface="ＭＳ Ｐ明朝" pitchFamily="18" charset="-128"/>
                <a:ea typeface="ＭＳ Ｐ明朝" pitchFamily="18" charset="-128"/>
              </a:rPr>
              <a:t>のある社会の実現のため、令和</a:t>
            </a:r>
            <a:r>
              <a:rPr kumimoji="1" lang="en-US" altLang="ja-JP" sz="1050" dirty="0" smtClean="0">
                <a:solidFill>
                  <a:schemeClr val="tx1"/>
                </a:solidFill>
                <a:latin typeface="ＭＳ Ｐ明朝" pitchFamily="18" charset="-128"/>
                <a:ea typeface="ＭＳ Ｐ明朝" pitchFamily="18" charset="-128"/>
              </a:rPr>
              <a:t>12</a:t>
            </a:r>
            <a:r>
              <a:rPr kumimoji="1" lang="ja-JP" altLang="en-US" sz="1050" dirty="0" smtClean="0">
                <a:solidFill>
                  <a:schemeClr val="tx1"/>
                </a:solidFill>
                <a:latin typeface="ＭＳ Ｐ明朝" pitchFamily="18" charset="-128"/>
                <a:ea typeface="ＭＳ Ｐ明朝" pitchFamily="18" charset="-128"/>
              </a:rPr>
              <a:t>年</a:t>
            </a:r>
            <a:r>
              <a:rPr kumimoji="1" lang="ja-JP" altLang="en-US" sz="1050" dirty="0">
                <a:solidFill>
                  <a:schemeClr val="tx1"/>
                </a:solidFill>
                <a:latin typeface="ＭＳ Ｐ明朝" pitchFamily="18" charset="-128"/>
                <a:ea typeface="ＭＳ Ｐ明朝" pitchFamily="18" charset="-128"/>
              </a:rPr>
              <a:t>（</a:t>
            </a:r>
            <a:r>
              <a:rPr kumimoji="1" lang="en-US" altLang="ja-JP" sz="1050" dirty="0">
                <a:solidFill>
                  <a:schemeClr val="tx1"/>
                </a:solidFill>
                <a:latin typeface="ＭＳ Ｐ明朝" pitchFamily="18" charset="-128"/>
                <a:ea typeface="ＭＳ Ｐ明朝" pitchFamily="18" charset="-128"/>
              </a:rPr>
              <a:t>2030</a:t>
            </a:r>
            <a:r>
              <a:rPr kumimoji="1" lang="ja-JP" altLang="en-US" sz="1050" dirty="0">
                <a:solidFill>
                  <a:schemeClr val="tx1"/>
                </a:solidFill>
                <a:latin typeface="ＭＳ Ｐ明朝" pitchFamily="18" charset="-128"/>
                <a:ea typeface="ＭＳ Ｐ明朝" pitchFamily="18" charset="-128"/>
              </a:rPr>
              <a:t>）年を年限とする</a:t>
            </a:r>
            <a:r>
              <a:rPr kumimoji="1" lang="en-US" altLang="ja-JP" sz="1050" dirty="0">
                <a:solidFill>
                  <a:schemeClr val="tx1"/>
                </a:solidFill>
                <a:latin typeface="ＭＳ Ｐ明朝" pitchFamily="18" charset="-128"/>
                <a:ea typeface="ＭＳ Ｐ明朝" pitchFamily="18" charset="-128"/>
              </a:rPr>
              <a:t>17</a:t>
            </a:r>
            <a:r>
              <a:rPr kumimoji="1" lang="ja-JP" altLang="en-US" sz="1050" dirty="0">
                <a:solidFill>
                  <a:schemeClr val="tx1"/>
                </a:solidFill>
                <a:latin typeface="ＭＳ Ｐ明朝" pitchFamily="18" charset="-128"/>
                <a:ea typeface="ＭＳ Ｐ明朝" pitchFamily="18" charset="-128"/>
              </a:rPr>
              <a:t>の国際目標で、その下に、</a:t>
            </a:r>
            <a:r>
              <a:rPr kumimoji="1" lang="en-US" altLang="ja-JP" sz="1050" dirty="0" smtClean="0">
                <a:solidFill>
                  <a:schemeClr val="tx1"/>
                </a:solidFill>
                <a:latin typeface="ＭＳ Ｐ明朝" pitchFamily="18" charset="-128"/>
                <a:ea typeface="ＭＳ Ｐ明朝" pitchFamily="18" charset="-128"/>
              </a:rPr>
              <a:t>169</a:t>
            </a:r>
            <a:r>
              <a:rPr kumimoji="1" lang="ja-JP" altLang="en-US" sz="1050" dirty="0" smtClean="0">
                <a:solidFill>
                  <a:schemeClr val="tx1"/>
                </a:solidFill>
                <a:latin typeface="ＭＳ Ｐ明朝" pitchFamily="18" charset="-128"/>
                <a:ea typeface="ＭＳ Ｐ明朝" pitchFamily="18" charset="-128"/>
              </a:rPr>
              <a:t>の</a:t>
            </a:r>
            <a:r>
              <a:rPr kumimoji="1" lang="ja-JP" altLang="en-US" sz="1050" dirty="0">
                <a:solidFill>
                  <a:schemeClr val="tx1"/>
                </a:solidFill>
                <a:latin typeface="ＭＳ Ｐ明朝" pitchFamily="18" charset="-128"/>
                <a:ea typeface="ＭＳ Ｐ明朝" pitchFamily="18" charset="-128"/>
              </a:rPr>
              <a:t>ターゲット、</a:t>
            </a:r>
            <a:r>
              <a:rPr kumimoji="1" lang="en-US" altLang="ja-JP" sz="1050" dirty="0">
                <a:solidFill>
                  <a:schemeClr val="tx1"/>
                </a:solidFill>
                <a:latin typeface="ＭＳ Ｐ明朝" pitchFamily="18" charset="-128"/>
                <a:ea typeface="ＭＳ Ｐ明朝" pitchFamily="18" charset="-128"/>
              </a:rPr>
              <a:t>232</a:t>
            </a:r>
            <a:r>
              <a:rPr kumimoji="1" lang="ja-JP" altLang="en-US" sz="1050" dirty="0">
                <a:solidFill>
                  <a:schemeClr val="tx1"/>
                </a:solidFill>
                <a:latin typeface="ＭＳ Ｐ明朝" pitchFamily="18" charset="-128"/>
                <a:ea typeface="ＭＳ Ｐ明朝" pitchFamily="18" charset="-128"/>
              </a:rPr>
              <a:t>の指標が定められている。発展途上国のみならず、先進国自身が取り組むべき課題であること、また、自治体を含めた様々なステークホルダーが取り組むべき目標とされている。</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a:solidFill>
                  <a:schemeClr val="tx1"/>
                </a:solidFill>
                <a:latin typeface="ＭＳ Ｐ明朝" pitchFamily="18" charset="-128"/>
                <a:ea typeface="ＭＳ Ｐ明朝" pitchFamily="18" charset="-128"/>
              </a:rPr>
              <a:t>SEO</a:t>
            </a: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en-US" altLang="ja-JP" sz="1050" smtClean="0">
                <a:solidFill>
                  <a:schemeClr val="tx1"/>
                </a:solidFill>
                <a:latin typeface="ＭＳ Ｐ明朝" pitchFamily="18" charset="-128"/>
                <a:ea typeface="ＭＳ Ｐ明朝" pitchFamily="18" charset="-128"/>
              </a:rPr>
              <a:t>Search </a:t>
            </a:r>
            <a:r>
              <a:rPr kumimoji="1" lang="en-US" altLang="ja-JP" sz="1050" dirty="0">
                <a:solidFill>
                  <a:schemeClr val="tx1"/>
                </a:solidFill>
                <a:latin typeface="ＭＳ Ｐ明朝" pitchFamily="18" charset="-128"/>
                <a:ea typeface="ＭＳ Ｐ明朝" pitchFamily="18" charset="-128"/>
              </a:rPr>
              <a:t>Engine Optimization</a:t>
            </a:r>
            <a:r>
              <a:rPr kumimoji="1" lang="ja-JP" altLang="en-US" sz="1050" dirty="0">
                <a:solidFill>
                  <a:schemeClr val="tx1"/>
                </a:solidFill>
                <a:latin typeface="ＭＳ Ｐ明朝" pitchFamily="18" charset="-128"/>
                <a:ea typeface="ＭＳ Ｐ明朝" pitchFamily="18" charset="-128"/>
              </a:rPr>
              <a:t>の略。検索エンジンの検索結果の上位にサイトが表示されるよう工夫（最適化）すること。</a:t>
            </a:r>
            <a:endParaRPr kumimoji="1" lang="en-US" altLang="ja-JP" sz="1050" dirty="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1" dirty="0" smtClean="0">
                <a:solidFill>
                  <a:schemeClr val="tx1"/>
                </a:solidFill>
                <a:latin typeface="ＭＳ Ｐ明朝" panose="02020600040205080304" pitchFamily="18" charset="-128"/>
                <a:ea typeface="ＭＳ Ｐ明朝" panose="02020600040205080304" pitchFamily="18" charset="-128"/>
              </a:rPr>
              <a:t>『SMALIO</a:t>
            </a:r>
            <a:r>
              <a:rPr kumimoji="1" lang="ja-JP" altLang="en-US" sz="1200" b="1" dirty="0">
                <a:solidFill>
                  <a:schemeClr val="tx1"/>
                </a:solidFill>
                <a:latin typeface="ＭＳ Ｐ明朝" panose="02020600040205080304" pitchFamily="18" charset="-128"/>
                <a:ea typeface="ＭＳ Ｐ明朝" panose="02020600040205080304" pitchFamily="18" charset="-128"/>
              </a:rPr>
              <a:t>（スマリオ</a:t>
            </a:r>
            <a:r>
              <a:rPr kumimoji="1" lang="ja-JP" altLang="en-US" sz="1200" b="1"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1" dirty="0" smtClean="0">
                <a:solidFill>
                  <a:schemeClr val="tx1"/>
                </a:solidFill>
                <a:latin typeface="ＭＳ Ｐ明朝" panose="02020600040205080304" pitchFamily="18" charset="-128"/>
                <a:ea typeface="ＭＳ Ｐ明朝" panose="02020600040205080304" pitchFamily="18" charset="-128"/>
              </a:rPr>
              <a:t>』</a:t>
            </a: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新たなブランド価値の創造と認知度向上をめざし、公社賃貸住宅を包括するマスターブランド</a:t>
            </a:r>
            <a:r>
              <a:rPr kumimoji="1" lang="ja-JP" altLang="en-US" sz="1050" dirty="0" smtClean="0">
                <a:solidFill>
                  <a:schemeClr val="tx1"/>
                </a:solidFill>
                <a:latin typeface="ＭＳ Ｐ明朝" pitchFamily="18" charset="-128"/>
                <a:ea typeface="ＭＳ Ｐ明朝" pitchFamily="18" charset="-128"/>
              </a:rPr>
              <a:t>名称。ブランドメッセージは「</a:t>
            </a:r>
            <a:r>
              <a:rPr kumimoji="1" lang="en-US" altLang="ja-JP" sz="1050" dirty="0">
                <a:solidFill>
                  <a:schemeClr val="tx1"/>
                </a:solidFill>
                <a:latin typeface="ＭＳ Ｐ明朝" pitchFamily="18" charset="-128"/>
                <a:ea typeface="ＭＳ Ｐ明朝" pitchFamily="18" charset="-128"/>
              </a:rPr>
              <a:t>SMART LIFE OSAKA </a:t>
            </a:r>
            <a:r>
              <a:rPr kumimoji="1" lang="ja-JP" altLang="en-US" sz="1050" dirty="0" smtClean="0">
                <a:solidFill>
                  <a:schemeClr val="tx1"/>
                </a:solidFill>
                <a:latin typeface="ＭＳ Ｐ明朝" pitchFamily="18" charset="-128"/>
                <a:ea typeface="ＭＳ Ｐ明朝" pitchFamily="18" charset="-128"/>
              </a:rPr>
              <a:t>自分</a:t>
            </a:r>
            <a:r>
              <a:rPr kumimoji="1" lang="ja-JP" altLang="en-US" sz="1050" dirty="0">
                <a:solidFill>
                  <a:schemeClr val="tx1"/>
                </a:solidFill>
                <a:latin typeface="ＭＳ Ｐ明朝" pitchFamily="18" charset="-128"/>
                <a:ea typeface="ＭＳ Ｐ明朝" pitchFamily="18" charset="-128"/>
              </a:rPr>
              <a:t>らしく、ゆとりあるくらし</a:t>
            </a:r>
            <a:r>
              <a:rPr kumimoji="1" lang="ja-JP" altLang="en-US" sz="1050" dirty="0" smtClean="0">
                <a:solidFill>
                  <a:schemeClr val="tx1"/>
                </a:solidFill>
                <a:latin typeface="ＭＳ Ｐ明朝" pitchFamily="18" charset="-128"/>
                <a:ea typeface="ＭＳ Ｐ明朝" pitchFamily="18" charset="-128"/>
              </a:rPr>
              <a:t>」で一人一人</a:t>
            </a:r>
            <a:r>
              <a:rPr kumimoji="1" lang="ja-JP" altLang="en-US" sz="1050" dirty="0">
                <a:solidFill>
                  <a:schemeClr val="tx1"/>
                </a:solidFill>
                <a:latin typeface="ＭＳ Ｐ明朝" pitchFamily="18" charset="-128"/>
                <a:ea typeface="ＭＳ Ｐ明朝" pitchFamily="18" charset="-128"/>
              </a:rPr>
              <a:t>のライフスタイルに応じて、どんな人にも自分らしい笑顔あふれるくらしを</a:t>
            </a:r>
            <a:r>
              <a:rPr kumimoji="1" lang="ja-JP" altLang="en-US" sz="1050" dirty="0" smtClean="0">
                <a:solidFill>
                  <a:schemeClr val="tx1"/>
                </a:solidFill>
                <a:latin typeface="ＭＳ Ｐ明朝" pitchFamily="18" charset="-128"/>
                <a:ea typeface="ＭＳ Ｐ明朝" pitchFamily="18" charset="-128"/>
              </a:rPr>
              <a:t>お届けする。</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200" b="1" dirty="0" smtClean="0">
                <a:solidFill>
                  <a:schemeClr val="tx1"/>
                </a:solidFill>
                <a:latin typeface="ＭＳ Ｐ明朝" pitchFamily="18" charset="-128"/>
                <a:ea typeface="ＭＳ Ｐ明朝" pitchFamily="18" charset="-128"/>
              </a:rPr>
              <a:t>・</a:t>
            </a:r>
            <a:r>
              <a:rPr kumimoji="1" lang="en-US" altLang="ja-JP" sz="1200" b="1" dirty="0">
                <a:solidFill>
                  <a:schemeClr val="tx1"/>
                </a:solidFill>
                <a:latin typeface="ＭＳ Ｐ明朝" pitchFamily="18" charset="-128"/>
                <a:ea typeface="ＭＳ Ｐ明朝" pitchFamily="18" charset="-128"/>
              </a:rPr>
              <a:t>ZEH-M Oriented</a:t>
            </a: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国が定めた</a:t>
            </a:r>
            <a:r>
              <a:rPr kumimoji="1" lang="en-US" altLang="ja-JP" sz="1050" dirty="0" smtClean="0">
                <a:solidFill>
                  <a:schemeClr val="tx1"/>
                </a:solidFill>
                <a:latin typeface="ＭＳ Ｐ明朝" pitchFamily="18" charset="-128"/>
                <a:ea typeface="ＭＳ Ｐ明朝" pitchFamily="18" charset="-128"/>
              </a:rPr>
              <a:t>ZEH-M</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Net </a:t>
            </a:r>
            <a:r>
              <a:rPr kumimoji="1" lang="en-US" altLang="ja-JP" sz="1050" dirty="0">
                <a:solidFill>
                  <a:schemeClr val="tx1"/>
                </a:solidFill>
                <a:latin typeface="ＭＳ Ｐ明朝" pitchFamily="18" charset="-128"/>
                <a:ea typeface="ＭＳ Ｐ明朝" pitchFamily="18" charset="-128"/>
              </a:rPr>
              <a:t>Zero Energy </a:t>
            </a:r>
            <a:r>
              <a:rPr kumimoji="1" lang="en-US" altLang="ja-JP" sz="1050" dirty="0" smtClean="0">
                <a:solidFill>
                  <a:schemeClr val="tx1"/>
                </a:solidFill>
                <a:latin typeface="ＭＳ Ｐ明朝" pitchFamily="18" charset="-128"/>
                <a:ea typeface="ＭＳ Ｐ明朝" pitchFamily="18" charset="-128"/>
              </a:rPr>
              <a:t>House</a:t>
            </a:r>
            <a:r>
              <a:rPr kumimoji="1" lang="ja-JP" altLang="en-US" sz="1050" dirty="0" smtClean="0">
                <a:solidFill>
                  <a:schemeClr val="tx1"/>
                </a:solidFill>
                <a:latin typeface="ＭＳ Ｐ明朝" pitchFamily="18" charset="-128"/>
                <a:ea typeface="ＭＳ Ｐ明朝" pitchFamily="18" charset="-128"/>
              </a:rPr>
              <a:t>マンションの略</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）の</a:t>
            </a:r>
            <a:r>
              <a:rPr kumimoji="1" lang="ja-JP" altLang="en-US" sz="1050" dirty="0">
                <a:solidFill>
                  <a:schemeClr val="tx1"/>
                </a:solidFill>
                <a:latin typeface="ＭＳ Ｐ明朝" pitchFamily="18" charset="-128"/>
                <a:ea typeface="ＭＳ Ｐ明朝" pitchFamily="18" charset="-128"/>
              </a:rPr>
              <a:t>評価基準のタイプのうち</a:t>
            </a:r>
            <a:r>
              <a:rPr kumimoji="1" lang="ja-JP" altLang="en-US" sz="1050" dirty="0" smtClean="0">
                <a:solidFill>
                  <a:schemeClr val="tx1"/>
                </a:solidFill>
                <a:latin typeface="ＭＳ Ｐ明朝" pitchFamily="18" charset="-128"/>
                <a:ea typeface="ＭＳ Ｐ明朝" pitchFamily="18" charset="-128"/>
              </a:rPr>
              <a:t>、共用部</a:t>
            </a:r>
            <a:r>
              <a:rPr kumimoji="1" lang="ja-JP" altLang="en-US" sz="1050" dirty="0">
                <a:solidFill>
                  <a:schemeClr val="tx1"/>
                </a:solidFill>
                <a:latin typeface="ＭＳ Ｐ明朝" pitchFamily="18" charset="-128"/>
                <a:ea typeface="ＭＳ Ｐ明朝" pitchFamily="18" charset="-128"/>
              </a:rPr>
              <a:t>を含むマンション全体での一次エネルギー</a:t>
            </a:r>
            <a:r>
              <a:rPr kumimoji="1" lang="ja-JP" altLang="en-US" sz="1050" dirty="0" smtClean="0">
                <a:solidFill>
                  <a:schemeClr val="tx1"/>
                </a:solidFill>
                <a:latin typeface="ＭＳ Ｐ明朝" pitchFamily="18" charset="-128"/>
                <a:ea typeface="ＭＳ Ｐ明朝" pitchFamily="18" charset="-128"/>
              </a:rPr>
              <a:t>消費量を</a:t>
            </a:r>
            <a:r>
              <a:rPr kumimoji="1" lang="en-US" altLang="ja-JP" sz="1050" dirty="0">
                <a:solidFill>
                  <a:schemeClr val="tx1"/>
                </a:solidFill>
                <a:latin typeface="ＭＳ Ｐ明朝" pitchFamily="18" charset="-128"/>
                <a:ea typeface="ＭＳ Ｐ明朝" pitchFamily="18" charset="-128"/>
              </a:rPr>
              <a:t>20</a:t>
            </a:r>
            <a:r>
              <a:rPr kumimoji="1" lang="ja-JP" altLang="en-US" sz="1050" dirty="0">
                <a:solidFill>
                  <a:schemeClr val="tx1"/>
                </a:solidFill>
                <a:latin typeface="ＭＳ Ｐ明朝" pitchFamily="18" charset="-128"/>
                <a:ea typeface="ＭＳ Ｐ明朝" pitchFamily="18" charset="-128"/>
              </a:rPr>
              <a:t>％以上削減すること</a:t>
            </a:r>
            <a:r>
              <a:rPr kumimoji="1" lang="ja-JP" altLang="en-US" sz="1050" dirty="0" smtClean="0">
                <a:solidFill>
                  <a:schemeClr val="tx1"/>
                </a:solidFill>
                <a:latin typeface="ＭＳ Ｐ明朝" pitchFamily="18" charset="-128"/>
                <a:ea typeface="ＭＳ Ｐ明朝" pitchFamily="18" charset="-128"/>
              </a:rPr>
              <a:t>をめざしたマンション。</a:t>
            </a:r>
            <a:endParaRPr kumimoji="1" lang="en-US" altLang="ja-JP" sz="1050" dirty="0" smtClean="0">
              <a:solidFill>
                <a:schemeClr val="tx1"/>
              </a:solidFill>
              <a:latin typeface="ＭＳ Ｐ明朝" pitchFamily="18" charset="-128"/>
              <a:ea typeface="ＭＳ Ｐ明朝" pitchFamily="18" charset="-128"/>
            </a:endParaRPr>
          </a:p>
          <a:p>
            <a:pPr marL="0" indent="0" algn="just">
              <a:lnSpc>
                <a:spcPct val="105000"/>
              </a:lnSpc>
              <a:spcBef>
                <a:spcPct val="15000"/>
              </a:spcBef>
              <a:buClr>
                <a:srgbClr val="99CC00"/>
              </a:buClr>
              <a:defRPr/>
            </a:pPr>
            <a:r>
              <a:rPr kumimoji="1" lang="ja-JP" altLang="en-US" sz="1050" dirty="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a:solidFill>
                  <a:schemeClr val="tx1"/>
                </a:solidFill>
                <a:latin typeface="ＭＳ Ｐ明朝" pitchFamily="18" charset="-128"/>
                <a:ea typeface="ＭＳ Ｐ明朝" pitchFamily="18" charset="-128"/>
              </a:rPr>
              <a:t>断熱性能などを大幅に向上させるとともに、高効率な設備システムの導入によって室内環境の質を維持しながら大幅な省エネルギーを</a:t>
            </a:r>
            <a:r>
              <a:rPr kumimoji="1" lang="ja-JP" altLang="en-US" sz="1050" dirty="0" smtClean="0">
                <a:solidFill>
                  <a:schemeClr val="tx1"/>
                </a:solidFill>
                <a:latin typeface="ＭＳ Ｐ明朝" pitchFamily="18" charset="-128"/>
                <a:ea typeface="ＭＳ Ｐ明朝" pitchFamily="18" charset="-128"/>
              </a:rPr>
              <a:t>実現</a:t>
            </a:r>
            <a:endParaRPr kumimoji="1" lang="ja-JP" altLang="en-US" sz="1050" dirty="0">
              <a:solidFill>
                <a:schemeClr val="tx1"/>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387494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1"/>
          <p:cNvSpPr>
            <a:spLocks noGrp="1"/>
          </p:cNvSpPr>
          <p:nvPr>
            <p:ph type="sldNum" sz="quarter" idx="4294967295"/>
          </p:nvPr>
        </p:nvSpPr>
        <p:spPr>
          <a:xfrm>
            <a:off x="7727950" y="667287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E04391F-19E5-4D8F-B354-AE7E8CF05EBF}" type="slidenum">
              <a:rPr lang="en-US" altLang="ja-JP" sz="1700" smtClean="0"/>
              <a:pPr algn="r"/>
              <a:t>3</a:t>
            </a:fld>
            <a:endParaRPr lang="en-US" altLang="ja-JP" sz="1700" dirty="0" smtClean="0"/>
          </a:p>
        </p:txBody>
      </p:sp>
      <p:sp>
        <p:nvSpPr>
          <p:cNvPr id="10" name="Rectangle 4"/>
          <p:cNvSpPr txBox="1">
            <a:spLocks noChangeArrowheads="1"/>
          </p:cNvSpPr>
          <p:nvPr/>
        </p:nvSpPr>
        <p:spPr bwMode="auto">
          <a:xfrm>
            <a:off x="-69521" y="909"/>
            <a:ext cx="97186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99" tIns="49349" rIns="98699" bIns="49349" anchor="b"/>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defRPr/>
            </a:pPr>
            <a:r>
              <a:rPr lang="ja-JP" altLang="en-US" sz="2400" kern="0" dirty="0" smtClean="0">
                <a:latin typeface="メイリオ" panose="020B0604030504040204" pitchFamily="50" charset="-128"/>
                <a:ea typeface="メイリオ" panose="020B0604030504040204" pitchFamily="50" charset="-128"/>
              </a:rPr>
              <a:t>　経営理念</a:t>
            </a:r>
            <a:r>
              <a:rPr lang="ja-JP" altLang="en-US" sz="2400" kern="0" dirty="0" smtClean="0">
                <a:solidFill>
                  <a:schemeClr val="tx1"/>
                </a:solidFill>
                <a:latin typeface="メイリオ" panose="020B0604030504040204" pitchFamily="50" charset="-128"/>
                <a:ea typeface="メイリオ" panose="020B0604030504040204" pitchFamily="50" charset="-128"/>
              </a:rPr>
              <a:t>と将来ビジョン</a:t>
            </a:r>
          </a:p>
        </p:txBody>
      </p:sp>
      <p:sp>
        <p:nvSpPr>
          <p:cNvPr id="15" name="角丸四角形 30"/>
          <p:cNvSpPr>
            <a:spLocks noChangeArrowheads="1"/>
          </p:cNvSpPr>
          <p:nvPr/>
        </p:nvSpPr>
        <p:spPr bwMode="auto">
          <a:xfrm>
            <a:off x="292238" y="936185"/>
            <a:ext cx="9284577" cy="423613"/>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2000" b="1" dirty="0" smtClean="0">
                <a:effectLst>
                  <a:outerShdw blurRad="38100" dist="38100" dir="2700000" algn="tl">
                    <a:srgbClr val="FFFFFF"/>
                  </a:outerShdw>
                </a:effectLst>
                <a:latin typeface="メイリオ" panose="020B0604030504040204" pitchFamily="50" charset="-128"/>
                <a:ea typeface="メイリオ" panose="020B0604030504040204" pitchFamily="50" charset="-128"/>
              </a:rPr>
              <a:t>　経 営 理 念</a:t>
            </a:r>
            <a:endParaRPr lang="ja-JP" altLang="en-US" sz="2000" b="1" dirty="0">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7" name="フリーフォーム 6"/>
          <p:cNvSpPr/>
          <p:nvPr/>
        </p:nvSpPr>
        <p:spPr>
          <a:xfrm>
            <a:off x="7186561" y="3971777"/>
            <a:ext cx="2390254" cy="619920"/>
          </a:xfrm>
          <a:custGeom>
            <a:avLst/>
            <a:gdLst>
              <a:gd name="connsiteX0" fmla="*/ 0 w 2941390"/>
              <a:gd name="connsiteY0" fmla="*/ 103322 h 619920"/>
              <a:gd name="connsiteX1" fmla="*/ 103322 w 2941390"/>
              <a:gd name="connsiteY1" fmla="*/ 0 h 619920"/>
              <a:gd name="connsiteX2" fmla="*/ 2838068 w 2941390"/>
              <a:gd name="connsiteY2" fmla="*/ 0 h 619920"/>
              <a:gd name="connsiteX3" fmla="*/ 2941390 w 2941390"/>
              <a:gd name="connsiteY3" fmla="*/ 103322 h 619920"/>
              <a:gd name="connsiteX4" fmla="*/ 2941390 w 2941390"/>
              <a:gd name="connsiteY4" fmla="*/ 516598 h 619920"/>
              <a:gd name="connsiteX5" fmla="*/ 2838068 w 2941390"/>
              <a:gd name="connsiteY5" fmla="*/ 619920 h 619920"/>
              <a:gd name="connsiteX6" fmla="*/ 103322 w 2941390"/>
              <a:gd name="connsiteY6" fmla="*/ 619920 h 619920"/>
              <a:gd name="connsiteX7" fmla="*/ 0 w 2941390"/>
              <a:gd name="connsiteY7" fmla="*/ 516598 h 619920"/>
              <a:gd name="connsiteX8" fmla="*/ 0 w 294139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1390" h="619920">
                <a:moveTo>
                  <a:pt x="0" y="103322"/>
                </a:moveTo>
                <a:cubicBezTo>
                  <a:pt x="0" y="46259"/>
                  <a:pt x="46259" y="0"/>
                  <a:pt x="103322" y="0"/>
                </a:cubicBezTo>
                <a:lnTo>
                  <a:pt x="2838068" y="0"/>
                </a:lnTo>
                <a:cubicBezTo>
                  <a:pt x="2895131" y="0"/>
                  <a:pt x="2941390" y="46259"/>
                  <a:pt x="2941390" y="103322"/>
                </a:cubicBezTo>
                <a:lnTo>
                  <a:pt x="2941390" y="516598"/>
                </a:lnTo>
                <a:cubicBezTo>
                  <a:pt x="2941390" y="573661"/>
                  <a:pt x="2895131" y="619920"/>
                  <a:pt x="2838068" y="619920"/>
                </a:cubicBezTo>
                <a:lnTo>
                  <a:pt x="103322" y="619920"/>
                </a:lnTo>
                <a:cubicBezTo>
                  <a:pt x="46259" y="619920"/>
                  <a:pt x="0" y="573661"/>
                  <a:pt x="0" y="516598"/>
                </a:cubicBezTo>
                <a:lnTo>
                  <a:pt x="0" y="103322"/>
                </a:lnTo>
                <a:close/>
              </a:path>
            </a:pathLst>
          </a:custGeom>
          <a:no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12372" tIns="30262" rIns="112372" bIns="30262" numCol="1" spcCol="1270" anchor="ctr" anchorCtr="0">
            <a:noAutofit/>
          </a:bodyPr>
          <a:lstStyle/>
          <a:p>
            <a:pPr lvl="0" algn="l" defTabSz="711200">
              <a:lnSpc>
                <a:spcPts val="1100"/>
              </a:lnSpc>
              <a:spcBef>
                <a:spcPct val="0"/>
              </a:spcBef>
              <a:spcAft>
                <a:spcPct val="35000"/>
              </a:spcAft>
            </a:pPr>
            <a:r>
              <a:rPr kumimoji="1" lang="ja-JP" altLang="en-US" sz="1600" b="1" kern="1200" baseline="0" dirty="0" smtClean="0">
                <a:solidFill>
                  <a:srgbClr val="FF6600"/>
                </a:solidFill>
                <a:latin typeface="Meiryo UI" panose="020B0604030504040204" pitchFamily="50" charset="-128"/>
                <a:ea typeface="Meiryo UI" panose="020B0604030504040204" pitchFamily="50" charset="-128"/>
              </a:rPr>
              <a:t>１．“住宅”の</a:t>
            </a:r>
            <a:r>
              <a:rPr kumimoji="1" lang="ja-JP" altLang="en-US" sz="1600" b="1" kern="1200" dirty="0" smtClean="0">
                <a:solidFill>
                  <a:srgbClr val="FF6600"/>
                </a:solidFill>
                <a:latin typeface="Meiryo UI" panose="020B0604030504040204" pitchFamily="50" charset="-128"/>
                <a:ea typeface="Meiryo UI" panose="020B0604030504040204" pitchFamily="50" charset="-128"/>
              </a:rPr>
              <a:t>供給から</a:t>
            </a:r>
            <a:endParaRPr kumimoji="1" lang="en-US" altLang="ja-JP" sz="1600" b="1" kern="1200" dirty="0" smtClean="0">
              <a:solidFill>
                <a:srgbClr val="FF6600"/>
              </a:solidFill>
              <a:latin typeface="Meiryo UI" panose="020B0604030504040204" pitchFamily="50" charset="-128"/>
              <a:ea typeface="Meiryo UI" panose="020B0604030504040204" pitchFamily="50" charset="-128"/>
            </a:endParaRPr>
          </a:p>
          <a:p>
            <a:pPr lvl="0" algn="l" defTabSz="711200">
              <a:lnSpc>
                <a:spcPts val="1100"/>
              </a:lnSpc>
              <a:spcBef>
                <a:spcPct val="0"/>
              </a:spcBef>
              <a:spcAft>
                <a:spcPct val="35000"/>
              </a:spcAft>
            </a:pPr>
            <a:r>
              <a:rPr kumimoji="1" lang="ja-JP" altLang="en-US" sz="1600" b="1" kern="1200" dirty="0" smtClean="0">
                <a:solidFill>
                  <a:srgbClr val="FF6600"/>
                </a:solidFill>
                <a:latin typeface="Meiryo UI" panose="020B0604030504040204" pitchFamily="50" charset="-128"/>
                <a:ea typeface="Meiryo UI" panose="020B0604030504040204" pitchFamily="50" charset="-128"/>
              </a:rPr>
              <a:t>　　　“生活”の</a:t>
            </a:r>
            <a:r>
              <a:rPr kumimoji="1" lang="ja-JP" altLang="en-US" sz="1600" b="1" dirty="0">
                <a:solidFill>
                  <a:srgbClr val="FF6600"/>
                </a:solidFill>
                <a:latin typeface="Meiryo UI" panose="020B0604030504040204" pitchFamily="50" charset="-128"/>
                <a:ea typeface="Meiryo UI" panose="020B0604030504040204" pitchFamily="50" charset="-128"/>
              </a:rPr>
              <a:t>提供</a:t>
            </a:r>
            <a:r>
              <a:rPr kumimoji="1" lang="ja-JP" altLang="en-US" sz="1600" b="1" kern="1200" dirty="0" smtClean="0">
                <a:solidFill>
                  <a:srgbClr val="FF6600"/>
                </a:solidFill>
                <a:latin typeface="Meiryo UI" panose="020B0604030504040204" pitchFamily="50" charset="-128"/>
                <a:ea typeface="Meiryo UI" panose="020B0604030504040204" pitchFamily="50" charset="-128"/>
              </a:rPr>
              <a:t>へ</a:t>
            </a:r>
            <a:endParaRPr kumimoji="1" lang="ja-JP" altLang="en-US" sz="1600" b="1" kern="1200" dirty="0">
              <a:solidFill>
                <a:srgbClr val="FF6600"/>
              </a:solidFill>
              <a:latin typeface="Meiryo UI" panose="020B0604030504040204" pitchFamily="50" charset="-128"/>
              <a:ea typeface="Meiryo UI" panose="020B0604030504040204" pitchFamily="50" charset="-128"/>
            </a:endParaRPr>
          </a:p>
        </p:txBody>
      </p:sp>
      <p:sp>
        <p:nvSpPr>
          <p:cNvPr id="8" name="フリーフォーム 7"/>
          <p:cNvSpPr/>
          <p:nvPr/>
        </p:nvSpPr>
        <p:spPr>
          <a:xfrm>
            <a:off x="7205285" y="4752932"/>
            <a:ext cx="2155508" cy="619920"/>
          </a:xfrm>
          <a:custGeom>
            <a:avLst/>
            <a:gdLst>
              <a:gd name="connsiteX0" fmla="*/ 0 w 2948791"/>
              <a:gd name="connsiteY0" fmla="*/ 103322 h 619920"/>
              <a:gd name="connsiteX1" fmla="*/ 103322 w 2948791"/>
              <a:gd name="connsiteY1" fmla="*/ 0 h 619920"/>
              <a:gd name="connsiteX2" fmla="*/ 2845469 w 2948791"/>
              <a:gd name="connsiteY2" fmla="*/ 0 h 619920"/>
              <a:gd name="connsiteX3" fmla="*/ 2948791 w 2948791"/>
              <a:gd name="connsiteY3" fmla="*/ 103322 h 619920"/>
              <a:gd name="connsiteX4" fmla="*/ 2948791 w 2948791"/>
              <a:gd name="connsiteY4" fmla="*/ 516598 h 619920"/>
              <a:gd name="connsiteX5" fmla="*/ 2845469 w 2948791"/>
              <a:gd name="connsiteY5" fmla="*/ 619920 h 619920"/>
              <a:gd name="connsiteX6" fmla="*/ 103322 w 2948791"/>
              <a:gd name="connsiteY6" fmla="*/ 619920 h 619920"/>
              <a:gd name="connsiteX7" fmla="*/ 0 w 2948791"/>
              <a:gd name="connsiteY7" fmla="*/ 516598 h 619920"/>
              <a:gd name="connsiteX8" fmla="*/ 0 w 2948791"/>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8791" h="619920">
                <a:moveTo>
                  <a:pt x="0" y="103322"/>
                </a:moveTo>
                <a:cubicBezTo>
                  <a:pt x="0" y="46259"/>
                  <a:pt x="46259" y="0"/>
                  <a:pt x="103322" y="0"/>
                </a:cubicBezTo>
                <a:lnTo>
                  <a:pt x="2845469" y="0"/>
                </a:lnTo>
                <a:cubicBezTo>
                  <a:pt x="2902532" y="0"/>
                  <a:pt x="2948791" y="46259"/>
                  <a:pt x="2948791" y="103322"/>
                </a:cubicBezTo>
                <a:lnTo>
                  <a:pt x="2948791" y="516598"/>
                </a:lnTo>
                <a:cubicBezTo>
                  <a:pt x="2948791" y="573661"/>
                  <a:pt x="2902532" y="619920"/>
                  <a:pt x="2845469" y="619920"/>
                </a:cubicBezTo>
                <a:lnTo>
                  <a:pt x="103322" y="619920"/>
                </a:lnTo>
                <a:cubicBezTo>
                  <a:pt x="46259" y="619920"/>
                  <a:pt x="0" y="573661"/>
                  <a:pt x="0" y="516598"/>
                </a:cubicBezTo>
                <a:lnTo>
                  <a:pt x="0" y="103322"/>
                </a:lnTo>
                <a:close/>
              </a:path>
            </a:pathLst>
          </a:custGeom>
          <a:noFill/>
          <a:ln>
            <a:noFill/>
          </a:ln>
        </p:spPr>
        <p:style>
          <a:lnRef idx="2">
            <a:schemeClr val="lt1">
              <a:hueOff val="0"/>
              <a:satOff val="0"/>
              <a:lumOff val="0"/>
              <a:alphaOff val="0"/>
            </a:schemeClr>
          </a:lnRef>
          <a:fillRef idx="1">
            <a:scrgbClr r="0" g="0" b="0"/>
          </a:fillRef>
          <a:effectRef idx="0">
            <a:schemeClr val="accent4">
              <a:hueOff val="5197846"/>
              <a:satOff val="-23984"/>
              <a:lumOff val="883"/>
              <a:alphaOff val="0"/>
            </a:schemeClr>
          </a:effectRef>
          <a:fontRef idx="minor">
            <a:schemeClr val="lt1"/>
          </a:fontRef>
        </p:style>
        <p:txBody>
          <a:bodyPr spcFirstLastPara="0" vert="horz" wrap="square" lIns="112372" tIns="30262" rIns="112372" bIns="30262" numCol="1" spcCol="1270" anchor="ctr" anchorCtr="0">
            <a:noAutofit/>
          </a:bodyPr>
          <a:lstStyle/>
          <a:p>
            <a:pPr lvl="0" algn="l" defTabSz="711200">
              <a:lnSpc>
                <a:spcPts val="1100"/>
              </a:lnSpc>
              <a:spcBef>
                <a:spcPct val="0"/>
              </a:spcBef>
              <a:spcAft>
                <a:spcPct val="35000"/>
              </a:spcAft>
            </a:pPr>
            <a:r>
              <a:rPr kumimoji="1" lang="ja-JP" altLang="en-US" sz="1600" b="1" kern="1200" dirty="0" smtClean="0">
                <a:solidFill>
                  <a:srgbClr val="FF6600"/>
                </a:solidFill>
                <a:latin typeface="Meiryo UI" panose="020B0604030504040204" pitchFamily="50" charset="-128"/>
                <a:ea typeface="Meiryo UI" panose="020B0604030504040204" pitchFamily="50" charset="-128"/>
              </a:rPr>
              <a:t>２．「団地」から</a:t>
            </a:r>
            <a:endParaRPr kumimoji="1" lang="en-US" altLang="ja-JP" sz="1600" b="1" kern="1200" dirty="0" smtClean="0">
              <a:solidFill>
                <a:srgbClr val="FF6600"/>
              </a:solidFill>
              <a:latin typeface="Meiryo UI" panose="020B0604030504040204" pitchFamily="50" charset="-128"/>
              <a:ea typeface="Meiryo UI" panose="020B0604030504040204" pitchFamily="50" charset="-128"/>
            </a:endParaRPr>
          </a:p>
          <a:p>
            <a:pPr lvl="0" algn="l" defTabSz="711200">
              <a:lnSpc>
                <a:spcPts val="1100"/>
              </a:lnSpc>
              <a:spcBef>
                <a:spcPct val="0"/>
              </a:spcBef>
              <a:spcAft>
                <a:spcPct val="35000"/>
              </a:spcAft>
            </a:pPr>
            <a:r>
              <a:rPr kumimoji="1" lang="ja-JP" altLang="en-US" sz="1600" b="1" kern="1200" dirty="0" smtClean="0">
                <a:solidFill>
                  <a:srgbClr val="FF6600"/>
                </a:solidFill>
                <a:latin typeface="Meiryo UI" panose="020B0604030504040204" pitchFamily="50" charset="-128"/>
                <a:ea typeface="Meiryo UI" panose="020B0604030504040204" pitchFamily="50" charset="-128"/>
              </a:rPr>
              <a:t>　　　「地域・まち</a:t>
            </a:r>
            <a:r>
              <a:rPr kumimoji="1" lang="ja-JP" altLang="en-US" sz="1600" b="1" dirty="0" smtClean="0">
                <a:solidFill>
                  <a:srgbClr val="FF6600"/>
                </a:solidFill>
                <a:latin typeface="Meiryo UI" panose="020B0604030504040204" pitchFamily="50" charset="-128"/>
                <a:ea typeface="Meiryo UI" panose="020B0604030504040204" pitchFamily="50" charset="-128"/>
              </a:rPr>
              <a:t>」</a:t>
            </a:r>
            <a:r>
              <a:rPr kumimoji="1" lang="ja-JP" altLang="en-US" sz="1600" b="1" kern="1200" dirty="0" smtClean="0">
                <a:solidFill>
                  <a:srgbClr val="FF6600"/>
                </a:solidFill>
                <a:latin typeface="Meiryo UI" panose="020B0604030504040204" pitchFamily="50" charset="-128"/>
                <a:ea typeface="Meiryo UI" panose="020B0604030504040204" pitchFamily="50" charset="-128"/>
              </a:rPr>
              <a:t>へ</a:t>
            </a:r>
            <a:endParaRPr kumimoji="1" lang="ja-JP" altLang="en-US" sz="1600" b="1" kern="1200" dirty="0">
              <a:solidFill>
                <a:srgbClr val="FF6600"/>
              </a:solidFill>
              <a:latin typeface="Meiryo UI" panose="020B0604030504040204" pitchFamily="50" charset="-128"/>
              <a:ea typeface="Meiryo UI" panose="020B0604030504040204" pitchFamily="50" charset="-128"/>
            </a:endParaRPr>
          </a:p>
        </p:txBody>
      </p:sp>
      <p:sp>
        <p:nvSpPr>
          <p:cNvPr id="9" name="フリーフォーム 8"/>
          <p:cNvSpPr/>
          <p:nvPr/>
        </p:nvSpPr>
        <p:spPr>
          <a:xfrm>
            <a:off x="7251315" y="5488444"/>
            <a:ext cx="2253493" cy="619920"/>
          </a:xfrm>
          <a:custGeom>
            <a:avLst/>
            <a:gdLst>
              <a:gd name="connsiteX0" fmla="*/ 0 w 2962158"/>
              <a:gd name="connsiteY0" fmla="*/ 103322 h 619920"/>
              <a:gd name="connsiteX1" fmla="*/ 103322 w 2962158"/>
              <a:gd name="connsiteY1" fmla="*/ 0 h 619920"/>
              <a:gd name="connsiteX2" fmla="*/ 2858836 w 2962158"/>
              <a:gd name="connsiteY2" fmla="*/ 0 h 619920"/>
              <a:gd name="connsiteX3" fmla="*/ 2962158 w 2962158"/>
              <a:gd name="connsiteY3" fmla="*/ 103322 h 619920"/>
              <a:gd name="connsiteX4" fmla="*/ 2962158 w 2962158"/>
              <a:gd name="connsiteY4" fmla="*/ 516598 h 619920"/>
              <a:gd name="connsiteX5" fmla="*/ 2858836 w 2962158"/>
              <a:gd name="connsiteY5" fmla="*/ 619920 h 619920"/>
              <a:gd name="connsiteX6" fmla="*/ 103322 w 2962158"/>
              <a:gd name="connsiteY6" fmla="*/ 619920 h 619920"/>
              <a:gd name="connsiteX7" fmla="*/ 0 w 2962158"/>
              <a:gd name="connsiteY7" fmla="*/ 516598 h 619920"/>
              <a:gd name="connsiteX8" fmla="*/ 0 w 2962158"/>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158" h="619920">
                <a:moveTo>
                  <a:pt x="0" y="103322"/>
                </a:moveTo>
                <a:cubicBezTo>
                  <a:pt x="0" y="46259"/>
                  <a:pt x="46259" y="0"/>
                  <a:pt x="103322" y="0"/>
                </a:cubicBezTo>
                <a:lnTo>
                  <a:pt x="2858836" y="0"/>
                </a:lnTo>
                <a:cubicBezTo>
                  <a:pt x="2915899" y="0"/>
                  <a:pt x="2962158" y="46259"/>
                  <a:pt x="2962158" y="103322"/>
                </a:cubicBezTo>
                <a:lnTo>
                  <a:pt x="2962158" y="516598"/>
                </a:lnTo>
                <a:cubicBezTo>
                  <a:pt x="2962158" y="573661"/>
                  <a:pt x="2915899" y="619920"/>
                  <a:pt x="2858836" y="619920"/>
                </a:cubicBezTo>
                <a:lnTo>
                  <a:pt x="103322" y="619920"/>
                </a:lnTo>
                <a:cubicBezTo>
                  <a:pt x="46259" y="619920"/>
                  <a:pt x="0" y="573661"/>
                  <a:pt x="0" y="516598"/>
                </a:cubicBezTo>
                <a:lnTo>
                  <a:pt x="0" y="103322"/>
                </a:lnTo>
                <a:close/>
              </a:path>
            </a:pathLst>
          </a:custGeom>
          <a:noFill/>
          <a:ln>
            <a:noFill/>
          </a:ln>
        </p:spPr>
        <p:style>
          <a:lnRef idx="2">
            <a:scrgbClr r="0" g="0" b="0"/>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112372" tIns="30262" rIns="112372" bIns="30262"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rgbClr val="FF6600"/>
                </a:solidFill>
                <a:latin typeface="Meiryo UI" panose="020B0604030504040204" pitchFamily="50" charset="-128"/>
                <a:ea typeface="Meiryo UI" panose="020B0604030504040204" pitchFamily="50" charset="-128"/>
              </a:rPr>
              <a:t>３．公社単独から</a:t>
            </a:r>
            <a:endParaRPr kumimoji="1" lang="en-US" altLang="ja-JP" sz="1600" b="1" kern="1200" dirty="0" smtClean="0">
              <a:solidFill>
                <a:srgbClr val="FF6600"/>
              </a:solidFill>
              <a:latin typeface="Meiryo UI" panose="020B0604030504040204" pitchFamily="50" charset="-128"/>
              <a:ea typeface="Meiryo UI" panose="020B0604030504040204" pitchFamily="50" charset="-128"/>
            </a:endParaRPr>
          </a:p>
          <a:p>
            <a:pPr lvl="0" algn="l" defTabSz="711200">
              <a:lnSpc>
                <a:spcPts val="1100"/>
              </a:lnSpc>
              <a:spcBef>
                <a:spcPct val="0"/>
              </a:spcBef>
              <a:spcAft>
                <a:spcPct val="35000"/>
              </a:spcAft>
            </a:pPr>
            <a:r>
              <a:rPr kumimoji="1" lang="ja-JP" altLang="en-US" sz="1600" b="1" kern="1200" dirty="0" smtClean="0">
                <a:solidFill>
                  <a:srgbClr val="FF6600"/>
                </a:solidFill>
                <a:latin typeface="Meiryo UI" panose="020B0604030504040204" pitchFamily="50" charset="-128"/>
                <a:ea typeface="Meiryo UI" panose="020B0604030504040204" pitchFamily="50" charset="-128"/>
              </a:rPr>
              <a:t>　　　パートナーシップへ</a:t>
            </a:r>
            <a:endParaRPr kumimoji="1" lang="ja-JP" altLang="en-US" sz="1600" b="1" kern="1200" dirty="0">
              <a:solidFill>
                <a:srgbClr val="FF6600"/>
              </a:solidFill>
              <a:latin typeface="Meiryo UI" panose="020B0604030504040204" pitchFamily="50" charset="-128"/>
              <a:ea typeface="Meiryo UI" panose="020B0604030504040204" pitchFamily="50" charset="-128"/>
            </a:endParaRPr>
          </a:p>
        </p:txBody>
      </p:sp>
      <p:sp>
        <p:nvSpPr>
          <p:cNvPr id="12" name="二等辺三角形 11"/>
          <p:cNvSpPr/>
          <p:nvPr/>
        </p:nvSpPr>
        <p:spPr>
          <a:xfrm rot="5400000">
            <a:off x="4217949" y="4838030"/>
            <a:ext cx="940517" cy="355217"/>
          </a:xfrm>
          <a:prstGeom prst="triangle">
            <a:avLst/>
          </a:prstGeom>
          <a:solidFill>
            <a:srgbClr val="009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200903" y="4766582"/>
            <a:ext cx="997689" cy="446276"/>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実現に</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向けて</a:t>
            </a:r>
            <a:endParaRPr kumimoji="1" lang="ja-JP" altLang="en-US" b="1" dirty="0">
              <a:latin typeface="Meiryo UI" panose="020B0604030504040204" pitchFamily="50" charset="-128"/>
              <a:ea typeface="Meiryo UI" panose="020B0604030504040204" pitchFamily="50" charset="-128"/>
            </a:endParaRPr>
          </a:p>
        </p:txBody>
      </p:sp>
      <p:sp>
        <p:nvSpPr>
          <p:cNvPr id="14" name="角丸四角形 13"/>
          <p:cNvSpPr/>
          <p:nvPr/>
        </p:nvSpPr>
        <p:spPr>
          <a:xfrm>
            <a:off x="4920707" y="3868408"/>
            <a:ext cx="2298649" cy="23555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185589" y="3443861"/>
            <a:ext cx="1885699" cy="375487"/>
          </a:xfrm>
          <a:prstGeom prst="rect">
            <a:avLst/>
          </a:prstGeom>
          <a:noFill/>
          <a:ln>
            <a:solidFill>
              <a:schemeClr val="bg1"/>
            </a:solidFill>
          </a:ln>
        </p:spPr>
        <p:txBody>
          <a:bodyPr wrap="square" anchor="b">
            <a:spAutoFit/>
          </a:bodyPr>
          <a:lstStyle/>
          <a:p>
            <a:pPr algn="ctr"/>
            <a:r>
              <a:rPr lang="ja-JP" altLang="en-US" sz="1600" b="1" dirty="0" smtClean="0">
                <a:latin typeface="Meiryo UI" panose="020B0604030504040204" pitchFamily="50" charset="-128"/>
                <a:ea typeface="Meiryo UI" panose="020B0604030504040204" pitchFamily="50" charset="-128"/>
              </a:rPr>
              <a:t>団地</a:t>
            </a:r>
            <a:r>
              <a:rPr lang="ja-JP" altLang="en-US" sz="1600" b="1" dirty="0">
                <a:latin typeface="Meiryo UI" panose="020B0604030504040204" pitchFamily="50" charset="-128"/>
                <a:ea typeface="Meiryo UI" panose="020B0604030504040204" pitchFamily="50" charset="-128"/>
              </a:rPr>
              <a:t>活用</a:t>
            </a:r>
            <a:r>
              <a:rPr lang="ja-JP" altLang="en-US" sz="1600" b="1" dirty="0" smtClean="0">
                <a:latin typeface="Meiryo UI" panose="020B0604030504040204" pitchFamily="50" charset="-128"/>
                <a:ea typeface="Meiryo UI" panose="020B0604030504040204" pitchFamily="50" charset="-128"/>
              </a:rPr>
              <a:t>の考え方</a:t>
            </a:r>
            <a:endParaRPr lang="ja-JP" altLang="en-US" sz="1600" b="1" dirty="0">
              <a:latin typeface="メイリオ" panose="020B0604030504040204" pitchFamily="50" charset="-128"/>
              <a:ea typeface="メイリオ" panose="020B0604030504040204" pitchFamily="50" charset="-128"/>
            </a:endParaRPr>
          </a:p>
        </p:txBody>
      </p:sp>
      <p:sp>
        <p:nvSpPr>
          <p:cNvPr id="17" name="角丸四角形 16"/>
          <p:cNvSpPr/>
          <p:nvPr/>
        </p:nvSpPr>
        <p:spPr>
          <a:xfrm>
            <a:off x="7260176" y="3868408"/>
            <a:ext cx="2244632" cy="23555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83797" y="7090317"/>
            <a:ext cx="2844919" cy="529200"/>
          </a:xfrm>
          <a:prstGeom prst="rect">
            <a:avLst/>
          </a:pr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フリーフォーム 19"/>
          <p:cNvSpPr/>
          <p:nvPr/>
        </p:nvSpPr>
        <p:spPr>
          <a:xfrm>
            <a:off x="4988396" y="4770262"/>
            <a:ext cx="2082892" cy="619920"/>
          </a:xfrm>
          <a:custGeom>
            <a:avLst/>
            <a:gdLst>
              <a:gd name="connsiteX0" fmla="*/ 0 w 2703218"/>
              <a:gd name="connsiteY0" fmla="*/ 103322 h 619920"/>
              <a:gd name="connsiteX1" fmla="*/ 103322 w 2703218"/>
              <a:gd name="connsiteY1" fmla="*/ 0 h 619920"/>
              <a:gd name="connsiteX2" fmla="*/ 2599896 w 2703218"/>
              <a:gd name="connsiteY2" fmla="*/ 0 h 619920"/>
              <a:gd name="connsiteX3" fmla="*/ 2703218 w 2703218"/>
              <a:gd name="connsiteY3" fmla="*/ 103322 h 619920"/>
              <a:gd name="connsiteX4" fmla="*/ 2703218 w 2703218"/>
              <a:gd name="connsiteY4" fmla="*/ 516598 h 619920"/>
              <a:gd name="connsiteX5" fmla="*/ 2599896 w 2703218"/>
              <a:gd name="connsiteY5" fmla="*/ 619920 h 619920"/>
              <a:gd name="connsiteX6" fmla="*/ 103322 w 2703218"/>
              <a:gd name="connsiteY6" fmla="*/ 619920 h 619920"/>
              <a:gd name="connsiteX7" fmla="*/ 0 w 2703218"/>
              <a:gd name="connsiteY7" fmla="*/ 516598 h 619920"/>
              <a:gd name="connsiteX8" fmla="*/ 0 w 2703218"/>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218" h="619920">
                <a:moveTo>
                  <a:pt x="0" y="103322"/>
                </a:moveTo>
                <a:cubicBezTo>
                  <a:pt x="0" y="46259"/>
                  <a:pt x="46259" y="0"/>
                  <a:pt x="103322" y="0"/>
                </a:cubicBezTo>
                <a:lnTo>
                  <a:pt x="2599896" y="0"/>
                </a:lnTo>
                <a:cubicBezTo>
                  <a:pt x="2656959" y="0"/>
                  <a:pt x="2703218" y="46259"/>
                  <a:pt x="2703218" y="103322"/>
                </a:cubicBezTo>
                <a:lnTo>
                  <a:pt x="2703218" y="516598"/>
                </a:lnTo>
                <a:cubicBezTo>
                  <a:pt x="2703218" y="573661"/>
                  <a:pt x="2656959" y="619920"/>
                  <a:pt x="2599896" y="619920"/>
                </a:cubicBezTo>
                <a:lnTo>
                  <a:pt x="103322" y="619920"/>
                </a:lnTo>
                <a:cubicBezTo>
                  <a:pt x="46259" y="619920"/>
                  <a:pt x="0" y="573661"/>
                  <a:pt x="0" y="516598"/>
                </a:cubicBezTo>
                <a:lnTo>
                  <a:pt x="0" y="103322"/>
                </a:lnTo>
                <a:close/>
              </a:path>
            </a:pathLst>
          </a:custGeom>
          <a:no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5534" tIns="30262" rIns="105534" bIns="30262"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rgbClr val="009A53"/>
                </a:solidFill>
                <a:latin typeface="Meiryo UI" panose="020B0604030504040204" pitchFamily="50" charset="-128"/>
                <a:ea typeface="Meiryo UI" panose="020B0604030504040204" pitchFamily="50" charset="-128"/>
              </a:rPr>
              <a:t>２．ストックの長期</a:t>
            </a:r>
            <a:endParaRPr kumimoji="1" lang="en-US" altLang="ja-JP" sz="1600" b="1" kern="1200" dirty="0" smtClean="0">
              <a:solidFill>
                <a:srgbClr val="009A53"/>
              </a:solidFill>
              <a:latin typeface="Meiryo UI" panose="020B0604030504040204" pitchFamily="50" charset="-128"/>
              <a:ea typeface="Meiryo UI" panose="020B0604030504040204" pitchFamily="50" charset="-128"/>
            </a:endParaRPr>
          </a:p>
          <a:p>
            <a:pPr lvl="0" algn="l" defTabSz="711200">
              <a:lnSpc>
                <a:spcPct val="90000"/>
              </a:lnSpc>
              <a:spcBef>
                <a:spcPct val="0"/>
              </a:spcBef>
              <a:spcAft>
                <a:spcPct val="35000"/>
              </a:spcAft>
            </a:pPr>
            <a:r>
              <a:rPr kumimoji="1" lang="ja-JP" altLang="en-US" sz="1600" b="1" dirty="0">
                <a:solidFill>
                  <a:srgbClr val="009A53"/>
                </a:solidFill>
                <a:latin typeface="Meiryo UI" panose="020B0604030504040204" pitchFamily="50" charset="-128"/>
                <a:ea typeface="Meiryo UI" panose="020B0604030504040204" pitchFamily="50" charset="-128"/>
              </a:rPr>
              <a:t>　</a:t>
            </a:r>
            <a:r>
              <a:rPr kumimoji="1" lang="ja-JP" altLang="en-US" sz="1600" b="1" dirty="0" smtClean="0">
                <a:solidFill>
                  <a:srgbClr val="009A53"/>
                </a:solidFill>
                <a:latin typeface="Meiryo UI" panose="020B0604030504040204" pitchFamily="50" charset="-128"/>
                <a:ea typeface="Meiryo UI" panose="020B0604030504040204" pitchFamily="50" charset="-128"/>
              </a:rPr>
              <a:t>　　</a:t>
            </a:r>
            <a:r>
              <a:rPr kumimoji="1" lang="ja-JP" altLang="en-US" sz="1600" b="1" kern="1200" dirty="0" smtClean="0">
                <a:solidFill>
                  <a:srgbClr val="009A53"/>
                </a:solidFill>
                <a:latin typeface="Meiryo UI" panose="020B0604030504040204" pitchFamily="50" charset="-128"/>
                <a:ea typeface="Meiryo UI" panose="020B0604030504040204" pitchFamily="50" charset="-128"/>
              </a:rPr>
              <a:t>有効活用</a:t>
            </a:r>
            <a:endParaRPr kumimoji="1" lang="ja-JP" altLang="en-US" sz="1600" b="1" kern="1200" dirty="0">
              <a:solidFill>
                <a:srgbClr val="009A53"/>
              </a:solidFill>
              <a:latin typeface="Meiryo UI" panose="020B0604030504040204" pitchFamily="50" charset="-128"/>
              <a:ea typeface="Meiryo UI" panose="020B0604030504040204" pitchFamily="50" charset="-128"/>
            </a:endParaRPr>
          </a:p>
        </p:txBody>
      </p:sp>
      <p:sp>
        <p:nvSpPr>
          <p:cNvPr id="21" name="フリーフォーム 20"/>
          <p:cNvSpPr/>
          <p:nvPr/>
        </p:nvSpPr>
        <p:spPr>
          <a:xfrm>
            <a:off x="4995195" y="5498509"/>
            <a:ext cx="2082976" cy="619920"/>
          </a:xfrm>
          <a:custGeom>
            <a:avLst/>
            <a:gdLst>
              <a:gd name="connsiteX0" fmla="*/ 0 w 2701193"/>
              <a:gd name="connsiteY0" fmla="*/ 103322 h 619920"/>
              <a:gd name="connsiteX1" fmla="*/ 103322 w 2701193"/>
              <a:gd name="connsiteY1" fmla="*/ 0 h 619920"/>
              <a:gd name="connsiteX2" fmla="*/ 2597871 w 2701193"/>
              <a:gd name="connsiteY2" fmla="*/ 0 h 619920"/>
              <a:gd name="connsiteX3" fmla="*/ 2701193 w 2701193"/>
              <a:gd name="connsiteY3" fmla="*/ 103322 h 619920"/>
              <a:gd name="connsiteX4" fmla="*/ 2701193 w 2701193"/>
              <a:gd name="connsiteY4" fmla="*/ 516598 h 619920"/>
              <a:gd name="connsiteX5" fmla="*/ 2597871 w 2701193"/>
              <a:gd name="connsiteY5" fmla="*/ 619920 h 619920"/>
              <a:gd name="connsiteX6" fmla="*/ 103322 w 2701193"/>
              <a:gd name="connsiteY6" fmla="*/ 619920 h 619920"/>
              <a:gd name="connsiteX7" fmla="*/ 0 w 2701193"/>
              <a:gd name="connsiteY7" fmla="*/ 516598 h 619920"/>
              <a:gd name="connsiteX8" fmla="*/ 0 w 2701193"/>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193" h="619920">
                <a:moveTo>
                  <a:pt x="0" y="103322"/>
                </a:moveTo>
                <a:cubicBezTo>
                  <a:pt x="0" y="46259"/>
                  <a:pt x="46259" y="0"/>
                  <a:pt x="103322" y="0"/>
                </a:cubicBezTo>
                <a:lnTo>
                  <a:pt x="2597871" y="0"/>
                </a:lnTo>
                <a:cubicBezTo>
                  <a:pt x="2654934" y="0"/>
                  <a:pt x="2701193" y="46259"/>
                  <a:pt x="2701193" y="103322"/>
                </a:cubicBezTo>
                <a:lnTo>
                  <a:pt x="2701193" y="516598"/>
                </a:lnTo>
                <a:cubicBezTo>
                  <a:pt x="2701193" y="573661"/>
                  <a:pt x="2654934" y="619920"/>
                  <a:pt x="2597871" y="619920"/>
                </a:cubicBezTo>
                <a:lnTo>
                  <a:pt x="103322" y="619920"/>
                </a:lnTo>
                <a:cubicBezTo>
                  <a:pt x="46259" y="619920"/>
                  <a:pt x="0" y="573661"/>
                  <a:pt x="0" y="516598"/>
                </a:cubicBezTo>
                <a:lnTo>
                  <a:pt x="0" y="103322"/>
                </a:lnTo>
                <a:close/>
              </a:path>
            </a:pathLst>
          </a:custGeom>
          <a:no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05534" tIns="30262" rIns="105534" bIns="30262"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rgbClr val="009A53"/>
                </a:solidFill>
                <a:latin typeface="Meiryo UI" panose="020B0604030504040204" pitchFamily="50" charset="-128"/>
                <a:ea typeface="Meiryo UI" panose="020B0604030504040204" pitchFamily="50" charset="-128"/>
              </a:rPr>
              <a:t>３．団地で地域・</a:t>
            </a:r>
            <a:endParaRPr kumimoji="1" lang="en-US" altLang="ja-JP" sz="1600" b="1" kern="1200" dirty="0" smtClean="0">
              <a:solidFill>
                <a:srgbClr val="009A53"/>
              </a:solidFill>
              <a:latin typeface="Meiryo UI" panose="020B0604030504040204" pitchFamily="50" charset="-128"/>
              <a:ea typeface="Meiryo UI" panose="020B0604030504040204" pitchFamily="50" charset="-128"/>
            </a:endParaRPr>
          </a:p>
          <a:p>
            <a:pPr lvl="0" algn="l" defTabSz="711200">
              <a:lnSpc>
                <a:spcPct val="90000"/>
              </a:lnSpc>
              <a:spcBef>
                <a:spcPct val="0"/>
              </a:spcBef>
              <a:spcAft>
                <a:spcPct val="35000"/>
              </a:spcAft>
            </a:pPr>
            <a:r>
              <a:rPr kumimoji="1" lang="ja-JP" altLang="en-US" sz="1600" b="1" dirty="0">
                <a:solidFill>
                  <a:srgbClr val="009A53"/>
                </a:solidFill>
                <a:latin typeface="Meiryo UI" panose="020B0604030504040204" pitchFamily="50" charset="-128"/>
                <a:ea typeface="Meiryo UI" panose="020B0604030504040204" pitchFamily="50" charset="-128"/>
              </a:rPr>
              <a:t>　</a:t>
            </a:r>
            <a:r>
              <a:rPr kumimoji="1" lang="ja-JP" altLang="en-US" sz="1600" b="1" dirty="0" smtClean="0">
                <a:solidFill>
                  <a:srgbClr val="009A53"/>
                </a:solidFill>
                <a:latin typeface="Meiryo UI" panose="020B0604030504040204" pitchFamily="50" charset="-128"/>
                <a:ea typeface="Meiryo UI" panose="020B0604030504040204" pitchFamily="50" charset="-128"/>
              </a:rPr>
              <a:t>　　</a:t>
            </a:r>
            <a:r>
              <a:rPr kumimoji="1" lang="ja-JP" altLang="en-US" sz="1600" b="1" kern="1200" dirty="0" smtClean="0">
                <a:solidFill>
                  <a:srgbClr val="009A53"/>
                </a:solidFill>
                <a:latin typeface="Meiryo UI" panose="020B0604030504040204" pitchFamily="50" charset="-128"/>
                <a:ea typeface="Meiryo UI" panose="020B0604030504040204" pitchFamily="50" charset="-128"/>
              </a:rPr>
              <a:t>まちを活性化</a:t>
            </a:r>
            <a:endParaRPr kumimoji="1" lang="ja-JP" altLang="en-US" sz="1600" b="1" kern="1200" dirty="0">
              <a:solidFill>
                <a:srgbClr val="009A53"/>
              </a:solidFill>
              <a:latin typeface="Meiryo UI" panose="020B0604030504040204" pitchFamily="50" charset="-128"/>
              <a:ea typeface="Meiryo UI" panose="020B0604030504040204" pitchFamily="50" charset="-128"/>
            </a:endParaRPr>
          </a:p>
        </p:txBody>
      </p:sp>
      <p:sp>
        <p:nvSpPr>
          <p:cNvPr id="22" name="角丸四角形 21"/>
          <p:cNvSpPr/>
          <p:nvPr/>
        </p:nvSpPr>
        <p:spPr>
          <a:xfrm>
            <a:off x="441416" y="3971979"/>
            <a:ext cx="4008412" cy="619515"/>
          </a:xfrm>
          <a:prstGeom prst="roundRect">
            <a:avLst/>
          </a:prstGeom>
          <a:noFill/>
          <a:ln w="25400">
            <a:solidFill>
              <a:srgbClr val="B74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400" b="1" dirty="0" smtClean="0">
                <a:solidFill>
                  <a:srgbClr val="B74917"/>
                </a:solidFill>
                <a:latin typeface="Meiryo UI" panose="020B0604030504040204" pitchFamily="50" charset="-128"/>
                <a:ea typeface="Meiryo UI" panose="020B0604030504040204" pitchFamily="50" charset="-128"/>
              </a:rPr>
              <a:t>１．“生涯住み続けられる”住環境の実現</a:t>
            </a:r>
            <a:endParaRPr kumimoji="1" lang="ja-JP" altLang="en-US" sz="1400" b="1" dirty="0">
              <a:solidFill>
                <a:srgbClr val="B74917"/>
              </a:solidFill>
              <a:latin typeface="Meiryo UI" panose="020B0604030504040204" pitchFamily="50" charset="-128"/>
              <a:ea typeface="Meiryo UI" panose="020B0604030504040204" pitchFamily="50" charset="-128"/>
            </a:endParaRPr>
          </a:p>
        </p:txBody>
      </p:sp>
      <p:sp>
        <p:nvSpPr>
          <p:cNvPr id="23" name="角丸四角形 22"/>
          <p:cNvSpPr/>
          <p:nvPr/>
        </p:nvSpPr>
        <p:spPr>
          <a:xfrm>
            <a:off x="433817" y="4713668"/>
            <a:ext cx="4011712" cy="636218"/>
          </a:xfrm>
          <a:prstGeom prst="roundRect">
            <a:avLst/>
          </a:prstGeom>
          <a:noFill/>
          <a:ln w="25400">
            <a:solidFill>
              <a:srgbClr val="105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105743"/>
                </a:solidFill>
                <a:latin typeface="メイリオ" panose="020B0604030504040204" pitchFamily="50" charset="-128"/>
                <a:ea typeface="メイリオ" panose="020B0604030504040204" pitchFamily="50" charset="-128"/>
              </a:rPr>
              <a:t>２</a:t>
            </a:r>
            <a:r>
              <a:rPr kumimoji="1" lang="ja-JP" altLang="en-US" sz="1400" b="1" dirty="0" smtClean="0">
                <a:solidFill>
                  <a:srgbClr val="105743"/>
                </a:solidFill>
                <a:latin typeface="メイリオ" panose="020B0604030504040204" pitchFamily="50" charset="-128"/>
                <a:ea typeface="メイリオ" panose="020B0604030504040204" pitchFamily="50" charset="-128"/>
              </a:rPr>
              <a:t>．“住まう価値”が持続するまちづくりの実現</a:t>
            </a:r>
            <a:endParaRPr kumimoji="1" lang="ja-JP" altLang="en-US" sz="1400" b="1" dirty="0">
              <a:solidFill>
                <a:srgbClr val="105743"/>
              </a:solidFill>
              <a:latin typeface="メイリオ" panose="020B0604030504040204" pitchFamily="50" charset="-128"/>
              <a:ea typeface="メイリオ" panose="020B0604030504040204" pitchFamily="50" charset="-128"/>
            </a:endParaRPr>
          </a:p>
        </p:txBody>
      </p:sp>
      <p:sp>
        <p:nvSpPr>
          <p:cNvPr id="24" name="角丸四角形 23"/>
          <p:cNvSpPr/>
          <p:nvPr/>
        </p:nvSpPr>
        <p:spPr>
          <a:xfrm>
            <a:off x="439818" y="5484711"/>
            <a:ext cx="4005711" cy="710435"/>
          </a:xfrm>
          <a:prstGeom prst="roundRect">
            <a:avLst/>
          </a:prstGeom>
          <a:noFill/>
          <a:ln w="25400">
            <a:solidFill>
              <a:srgbClr val="8D59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400" b="1" dirty="0" smtClean="0">
                <a:solidFill>
                  <a:srgbClr val="8D5908"/>
                </a:solidFill>
                <a:latin typeface="Meiryo UI" panose="020B0604030504040204" pitchFamily="50" charset="-128"/>
                <a:ea typeface="Meiryo UI" panose="020B0604030504040204" pitchFamily="50" charset="-128"/>
              </a:rPr>
              <a:t>３．“日本の将来をリードする団地”として</a:t>
            </a:r>
            <a:endParaRPr kumimoji="1" lang="en-US" altLang="ja-JP" sz="1400" b="1" dirty="0" smtClean="0">
              <a:solidFill>
                <a:srgbClr val="8D5908"/>
              </a:solidFill>
              <a:latin typeface="Meiryo UI" panose="020B0604030504040204" pitchFamily="50" charset="-128"/>
              <a:ea typeface="Meiryo UI" panose="020B0604030504040204" pitchFamily="50" charset="-128"/>
            </a:endParaRPr>
          </a:p>
          <a:p>
            <a:pPr algn="l"/>
            <a:r>
              <a:rPr kumimoji="1" lang="ja-JP" altLang="en-US" sz="1400" b="1" dirty="0" smtClean="0">
                <a:solidFill>
                  <a:srgbClr val="8D5908"/>
                </a:solidFill>
                <a:latin typeface="Meiryo UI" panose="020B0604030504040204" pitchFamily="50" charset="-128"/>
                <a:ea typeface="Meiryo UI" panose="020B0604030504040204" pitchFamily="50" charset="-128"/>
              </a:rPr>
              <a:t>　　　社会的課題を解決</a:t>
            </a:r>
            <a:endParaRPr kumimoji="1" lang="en-US" altLang="ja-JP" sz="1400" b="1" dirty="0" smtClean="0">
              <a:solidFill>
                <a:srgbClr val="8D5908"/>
              </a:solidFill>
              <a:latin typeface="Meiryo UI" panose="020B0604030504040204" pitchFamily="50" charset="-128"/>
              <a:ea typeface="Meiryo UI" panose="020B0604030504040204" pitchFamily="50" charset="-128"/>
            </a:endParaRPr>
          </a:p>
        </p:txBody>
      </p:sp>
      <p:sp>
        <p:nvSpPr>
          <p:cNvPr id="25" name="Rectangle 84"/>
          <p:cNvSpPr>
            <a:spLocks noChangeArrowheads="1"/>
          </p:cNvSpPr>
          <p:nvPr/>
        </p:nvSpPr>
        <p:spPr bwMode="auto">
          <a:xfrm>
            <a:off x="441416" y="3508408"/>
            <a:ext cx="3988248" cy="360000"/>
          </a:xfrm>
          <a:prstGeom prst="rect">
            <a:avLst/>
          </a:prstGeom>
          <a:solidFill>
            <a:srgbClr val="009A53"/>
          </a:solidFill>
          <a:ln>
            <a:noFill/>
          </a:ln>
          <a:extLst/>
        </p:spPr>
        <p:txBody>
          <a:bodyPr wrap="none" lIns="77965" tIns="0" rIns="77965" bIns="0" anchor="ctr"/>
          <a:lstStyle>
            <a:lvl1pPr eaLnBrk="0" hangingPunct="0">
              <a:lnSpc>
                <a:spcPct val="110000"/>
              </a:lnSpc>
              <a:spcBef>
                <a:spcPts val="300"/>
              </a:spcBef>
              <a:buClr>
                <a:schemeClr val="accent1"/>
              </a:buClr>
              <a:buSzPct val="80000"/>
              <a:buFont typeface="Wingdings" pitchFamily="2" charset="2"/>
              <a:defRPr kumimoji="1" sz="1100">
                <a:solidFill>
                  <a:schemeClr val="tx1"/>
                </a:solidFill>
                <a:latin typeface="Arial" charset="0"/>
                <a:ea typeface="ＭＳ Ｐゴシック" charset="-128"/>
              </a:defRPr>
            </a:lvl1pPr>
            <a:lvl2pPr marL="742950" indent="-285750" eaLnBrk="0" hangingPunct="0">
              <a:lnSpc>
                <a:spcPct val="110000"/>
              </a:lnSpc>
              <a:spcBef>
                <a:spcPts val="300"/>
              </a:spcBef>
              <a:buClr>
                <a:srgbClr val="000000"/>
              </a:buClr>
              <a:buSzPct val="80000"/>
              <a:buFont typeface="Wingdings" pitchFamily="2" charset="2"/>
              <a:buChar char="n"/>
              <a:defRPr kumimoji="1" sz="1100">
                <a:solidFill>
                  <a:schemeClr val="tx1"/>
                </a:solidFill>
                <a:latin typeface="Arial" charset="0"/>
                <a:ea typeface="ＭＳ Ｐゴシック" charset="-128"/>
              </a:defRPr>
            </a:lvl2pPr>
            <a:lvl3pPr marL="1143000" indent="-228600" eaLnBrk="0" hangingPunct="0">
              <a:lnSpc>
                <a:spcPct val="110000"/>
              </a:lnSpc>
              <a:spcBef>
                <a:spcPts val="300"/>
              </a:spcBef>
              <a:buClr>
                <a:srgbClr val="000000"/>
              </a:buClr>
              <a:buSzPct val="80000"/>
              <a:buFont typeface="Arial" charset="0"/>
              <a:buChar char="―"/>
              <a:defRPr kumimoji="1" sz="1100">
                <a:solidFill>
                  <a:schemeClr val="tx1"/>
                </a:solidFill>
                <a:latin typeface="Arial" charset="0"/>
                <a:ea typeface="ＭＳ Ｐゴシック" charset="-128"/>
              </a:defRPr>
            </a:lvl3pPr>
            <a:lvl4pPr marL="1600200" indent="-228600"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4pPr>
            <a:lvl5pPr marL="2057400" indent="-228600" eaLnBrk="0" hangingPunct="0">
              <a:lnSpc>
                <a:spcPct val="110000"/>
              </a:lnSpc>
              <a:spcBef>
                <a:spcPts val="300"/>
              </a:spcBef>
              <a:buClr>
                <a:srgbClr val="000000"/>
              </a:buClr>
              <a:buFont typeface="Arial" charset="0"/>
              <a:buChar char="–"/>
              <a:defRPr kumimoji="1" sz="1100">
                <a:solidFill>
                  <a:schemeClr val="tx1"/>
                </a:solidFill>
                <a:latin typeface="Arial" charset="0"/>
                <a:ea typeface="ＭＳ Ｐゴシック" charset="-128"/>
              </a:defRPr>
            </a:lvl5pPr>
            <a:lvl6pPr marL="25146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6pPr>
            <a:lvl7pPr marL="29718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7pPr>
            <a:lvl8pPr marL="34290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8pPr>
            <a:lvl9pPr marL="3886200" indent="-228600" eaLnBrk="0" fontAlgn="base" hangingPunct="0">
              <a:lnSpc>
                <a:spcPct val="110000"/>
              </a:lnSpc>
              <a:spcBef>
                <a:spcPts val="300"/>
              </a:spcBef>
              <a:spcAft>
                <a:spcPct val="0"/>
              </a:spcAft>
              <a:buClr>
                <a:srgbClr val="000000"/>
              </a:buClr>
              <a:buFont typeface="Arial" charset="0"/>
              <a:buChar char="–"/>
              <a:defRPr kumimoji="1" sz="1100">
                <a:solidFill>
                  <a:schemeClr val="tx1"/>
                </a:solidFill>
                <a:latin typeface="Arial" charset="0"/>
                <a:ea typeface="ＭＳ Ｐゴシック" charset="-128"/>
              </a:defRPr>
            </a:lvl9pPr>
          </a:lstStyle>
          <a:p>
            <a:pPr eaLnBrk="1" fontAlgn="ctr">
              <a:lnSpc>
                <a:spcPct val="100000"/>
              </a:lnSpc>
              <a:spcBef>
                <a:spcPct val="0"/>
              </a:spcBef>
              <a:buClrTx/>
              <a:buSzTx/>
              <a:buFontTx/>
              <a:buNone/>
            </a:pPr>
            <a:r>
              <a:rPr lang="ja-JP" altLang="en-US" sz="1600" b="1" dirty="0">
                <a:solidFill>
                  <a:schemeClr val="bg1"/>
                </a:solidFill>
                <a:latin typeface="メイリオ" panose="020B0604030504040204" pitchFamily="50" charset="-128"/>
                <a:ea typeface="メイリオ" panose="020B0604030504040204" pitchFamily="50" charset="-128"/>
                <a:cs typeface="Arial" charset="0"/>
              </a:rPr>
              <a:t>　</a:t>
            </a:r>
            <a:r>
              <a:rPr lang="ja-JP" altLang="en-US" sz="1600" b="1" dirty="0" smtClean="0">
                <a:solidFill>
                  <a:schemeClr val="bg1"/>
                </a:solidFill>
                <a:latin typeface="メイリオ" panose="020B0604030504040204" pitchFamily="50" charset="-128"/>
                <a:ea typeface="メイリオ" panose="020B0604030504040204" pitchFamily="50" charset="-128"/>
                <a:cs typeface="Arial" charset="0"/>
              </a:rPr>
              <a:t>公社がめざす将来像</a:t>
            </a:r>
            <a:endParaRPr lang="ja-JP" altLang="en-US" sz="1600" b="1" dirty="0">
              <a:solidFill>
                <a:schemeClr val="bg1"/>
              </a:solidFill>
              <a:latin typeface="メイリオ" panose="020B0604030504040204" pitchFamily="50" charset="-128"/>
              <a:ea typeface="メイリオ" panose="020B0604030504040204" pitchFamily="50" charset="-128"/>
              <a:cs typeface="Arial" charset="0"/>
            </a:endParaRPr>
          </a:p>
        </p:txBody>
      </p:sp>
      <p:sp>
        <p:nvSpPr>
          <p:cNvPr id="26" name="フリーフォーム 25"/>
          <p:cNvSpPr/>
          <p:nvPr/>
        </p:nvSpPr>
        <p:spPr>
          <a:xfrm>
            <a:off x="4973965" y="3982507"/>
            <a:ext cx="2330865" cy="619920"/>
          </a:xfrm>
          <a:custGeom>
            <a:avLst/>
            <a:gdLst>
              <a:gd name="connsiteX0" fmla="*/ 0 w 2696434"/>
              <a:gd name="connsiteY0" fmla="*/ 103322 h 619920"/>
              <a:gd name="connsiteX1" fmla="*/ 103322 w 2696434"/>
              <a:gd name="connsiteY1" fmla="*/ 0 h 619920"/>
              <a:gd name="connsiteX2" fmla="*/ 2593112 w 2696434"/>
              <a:gd name="connsiteY2" fmla="*/ 0 h 619920"/>
              <a:gd name="connsiteX3" fmla="*/ 2696434 w 2696434"/>
              <a:gd name="connsiteY3" fmla="*/ 103322 h 619920"/>
              <a:gd name="connsiteX4" fmla="*/ 2696434 w 2696434"/>
              <a:gd name="connsiteY4" fmla="*/ 516598 h 619920"/>
              <a:gd name="connsiteX5" fmla="*/ 2593112 w 2696434"/>
              <a:gd name="connsiteY5" fmla="*/ 619920 h 619920"/>
              <a:gd name="connsiteX6" fmla="*/ 103322 w 2696434"/>
              <a:gd name="connsiteY6" fmla="*/ 619920 h 619920"/>
              <a:gd name="connsiteX7" fmla="*/ 0 w 2696434"/>
              <a:gd name="connsiteY7" fmla="*/ 516598 h 619920"/>
              <a:gd name="connsiteX8" fmla="*/ 0 w 269643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434" h="619920">
                <a:moveTo>
                  <a:pt x="0" y="103322"/>
                </a:moveTo>
                <a:cubicBezTo>
                  <a:pt x="0" y="46259"/>
                  <a:pt x="46259" y="0"/>
                  <a:pt x="103322" y="0"/>
                </a:cubicBezTo>
                <a:lnTo>
                  <a:pt x="2593112" y="0"/>
                </a:lnTo>
                <a:cubicBezTo>
                  <a:pt x="2650175" y="0"/>
                  <a:pt x="2696434" y="46259"/>
                  <a:pt x="2696434" y="103322"/>
                </a:cubicBezTo>
                <a:lnTo>
                  <a:pt x="2696434" y="516598"/>
                </a:lnTo>
                <a:cubicBezTo>
                  <a:pt x="2696434" y="573661"/>
                  <a:pt x="2650175" y="619920"/>
                  <a:pt x="2593112" y="619920"/>
                </a:cubicBezTo>
                <a:lnTo>
                  <a:pt x="103322" y="619920"/>
                </a:lnTo>
                <a:cubicBezTo>
                  <a:pt x="46259" y="619920"/>
                  <a:pt x="0" y="573661"/>
                  <a:pt x="0" y="516598"/>
                </a:cubicBezTo>
                <a:lnTo>
                  <a:pt x="0" y="103322"/>
                </a:lnTo>
                <a:close/>
              </a:path>
            </a:pathLst>
          </a:custGeom>
          <a:no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5534" tIns="30262" rIns="105534" bIns="30262" numCol="1" spcCol="1270" anchor="ctr" anchorCtr="0">
            <a:noAutofit/>
          </a:bodyPr>
          <a:lstStyle/>
          <a:p>
            <a:pPr lvl="0" algn="l" defTabSz="711200">
              <a:lnSpc>
                <a:spcPts val="1100"/>
              </a:lnSpc>
              <a:spcBef>
                <a:spcPct val="0"/>
              </a:spcBef>
              <a:spcAft>
                <a:spcPct val="35000"/>
              </a:spcAft>
            </a:pPr>
            <a:r>
              <a:rPr kumimoji="1" lang="ja-JP" altLang="en-US" sz="1600" b="1" kern="1200" dirty="0" smtClean="0">
                <a:solidFill>
                  <a:srgbClr val="009A53"/>
                </a:solidFill>
                <a:latin typeface="Meiryo UI" panose="020B0604030504040204" pitchFamily="50" charset="-128"/>
                <a:ea typeface="Meiryo UI" panose="020B0604030504040204" pitchFamily="50" charset="-128"/>
              </a:rPr>
              <a:t>１．建替え等による</a:t>
            </a:r>
            <a:endParaRPr kumimoji="1" lang="en-US" altLang="ja-JP" sz="1600" b="1" kern="1200" dirty="0" smtClean="0">
              <a:solidFill>
                <a:srgbClr val="009A53"/>
              </a:solidFill>
              <a:latin typeface="Meiryo UI" panose="020B0604030504040204" pitchFamily="50" charset="-128"/>
              <a:ea typeface="Meiryo UI" panose="020B0604030504040204" pitchFamily="50" charset="-128"/>
            </a:endParaRPr>
          </a:p>
          <a:p>
            <a:pPr lvl="0" algn="l" defTabSz="711200">
              <a:lnSpc>
                <a:spcPts val="1100"/>
              </a:lnSpc>
              <a:spcBef>
                <a:spcPct val="0"/>
              </a:spcBef>
              <a:spcAft>
                <a:spcPct val="35000"/>
              </a:spcAft>
            </a:pPr>
            <a:r>
              <a:rPr kumimoji="1" lang="ja-JP" altLang="en-US" sz="1600" b="1" kern="1200" dirty="0" smtClean="0">
                <a:solidFill>
                  <a:srgbClr val="009A53"/>
                </a:solidFill>
                <a:latin typeface="Meiryo UI" panose="020B0604030504040204" pitchFamily="50" charset="-128"/>
                <a:ea typeface="Meiryo UI" panose="020B0604030504040204" pitchFamily="50" charset="-128"/>
              </a:rPr>
              <a:t>　　　新しい価値の創造</a:t>
            </a:r>
            <a:endParaRPr kumimoji="1" lang="ja-JP" altLang="en-US" sz="1600" b="1" kern="1200" dirty="0">
              <a:solidFill>
                <a:srgbClr val="009A53"/>
              </a:solidFill>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a:blip r:embed="rId2"/>
          <a:stretch>
            <a:fillRect/>
          </a:stretch>
        </p:blipFill>
        <p:spPr>
          <a:xfrm>
            <a:off x="433817" y="1499896"/>
            <a:ext cx="4356000" cy="1088214"/>
          </a:xfrm>
          <a:prstGeom prst="rect">
            <a:avLst/>
          </a:prstGeom>
        </p:spPr>
      </p:pic>
      <p:pic>
        <p:nvPicPr>
          <p:cNvPr id="28" name="Picture 2" descr="ロ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395" y="1788881"/>
            <a:ext cx="3855951" cy="684000"/>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30"/>
          <p:cNvSpPr>
            <a:spLocks noChangeArrowheads="1"/>
          </p:cNvSpPr>
          <p:nvPr/>
        </p:nvSpPr>
        <p:spPr bwMode="auto">
          <a:xfrm>
            <a:off x="292239" y="2887748"/>
            <a:ext cx="9284576" cy="432068"/>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p>
            <a:pPr algn="l">
              <a:lnSpc>
                <a:spcPct val="100000"/>
              </a:lnSpc>
              <a:defRPr/>
            </a:pPr>
            <a:r>
              <a:rPr lang="ja-JP" altLang="en-US" sz="1400" b="1" dirty="0" smtClean="0">
                <a:solidFill>
                  <a:srgbClr val="FF0000"/>
                </a:solidFill>
                <a:effectLst>
                  <a:outerShdw blurRad="38100" dist="38100" dir="2700000" algn="tl">
                    <a:srgbClr val="FFFFFF"/>
                  </a:outerShdw>
                </a:effectLst>
              </a:rPr>
              <a:t>　</a:t>
            </a:r>
            <a:r>
              <a:rPr lang="en-US" altLang="ja-JP" sz="20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20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将来ビジョン</a:t>
            </a:r>
            <a:r>
              <a:rPr lang="en-US" altLang="ja-JP" sz="20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2050</a:t>
            </a:r>
            <a:r>
              <a:rPr lang="ja-JP" altLang="en-US"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　～</a:t>
            </a:r>
            <a:r>
              <a:rPr lang="en-US" altLang="ja-JP"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住宅</a:t>
            </a:r>
            <a:r>
              <a:rPr lang="en-US" altLang="ja-JP"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供給公社から</a:t>
            </a:r>
            <a:r>
              <a:rPr lang="en-US" altLang="ja-JP"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生活</a:t>
            </a:r>
            <a:r>
              <a:rPr lang="en-US" altLang="ja-JP"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r>
              <a:rPr lang="ja-JP" altLang="en-US" sz="18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供給公社へ～</a:t>
            </a:r>
            <a:r>
              <a:rPr lang="en-US" altLang="ja-JP" sz="2000" b="1" dirty="0" smtClean="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a:t>
            </a:r>
            <a:endParaRPr lang="ja-JP" altLang="en-US" sz="2000" b="1" dirty="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p:txBody>
      </p:sp>
      <p:sp>
        <p:nvSpPr>
          <p:cNvPr id="18" name="正方形/長方形 17"/>
          <p:cNvSpPr/>
          <p:nvPr/>
        </p:nvSpPr>
        <p:spPr>
          <a:xfrm>
            <a:off x="7651778" y="3508408"/>
            <a:ext cx="1452565" cy="338554"/>
          </a:xfrm>
          <a:prstGeom prst="rect">
            <a:avLst/>
          </a:prstGeom>
          <a:noFill/>
          <a:ln>
            <a:solidFill>
              <a:schemeClr val="bg1"/>
            </a:solidFill>
          </a:ln>
        </p:spPr>
        <p:txBody>
          <a:bodyPr wrap="square" anchor="b">
            <a:spAutoFit/>
          </a:bodyPr>
          <a:lstStyle/>
          <a:p>
            <a:pPr algn="ctr"/>
            <a:r>
              <a:rPr lang="ja-JP" altLang="en-US" sz="1600" b="1" dirty="0" smtClean="0">
                <a:latin typeface="メイリオ" panose="020B0604030504040204" pitchFamily="50" charset="-128"/>
                <a:ea typeface="メイリオ" panose="020B0604030504040204" pitchFamily="50" charset="-128"/>
              </a:rPr>
              <a:t>事業方針</a:t>
            </a:r>
            <a:endParaRPr lang="ja-JP" altLang="en-US" sz="16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59791" y="2736354"/>
            <a:ext cx="9237453" cy="2088232"/>
          </a:xfrm>
          <a:prstGeom prst="roundRect">
            <a:avLst>
              <a:gd name="adj" fmla="val 4020"/>
            </a:avLst>
          </a:prstGeom>
          <a:solidFill>
            <a:srgbClr val="FFC000">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1" name="Text Box 46"/>
          <p:cNvSpPr txBox="1">
            <a:spLocks noChangeArrowheads="1"/>
          </p:cNvSpPr>
          <p:nvPr/>
        </p:nvSpPr>
        <p:spPr bwMode="auto">
          <a:xfrm>
            <a:off x="308213" y="936154"/>
            <a:ext cx="9289032" cy="605653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lstStyle>
            <a:lvl1pPr>
              <a:tabLst>
                <a:tab pos="3314700" algn="l"/>
              </a:tabLst>
              <a:defRPr sz="1000">
                <a:solidFill>
                  <a:srgbClr val="000000"/>
                </a:solidFill>
                <a:latin typeface="Arial" charset="0"/>
                <a:ea typeface="ＭＳ Ｐゴシック" pitchFamily="50" charset="-128"/>
              </a:defRPr>
            </a:lvl1pPr>
            <a:lvl2pPr marL="742950" indent="-285750">
              <a:tabLst>
                <a:tab pos="3314700" algn="l"/>
              </a:tabLst>
              <a:defRPr sz="1000">
                <a:solidFill>
                  <a:srgbClr val="000000"/>
                </a:solidFill>
                <a:latin typeface="Arial" charset="0"/>
                <a:ea typeface="ＭＳ Ｐゴシック" pitchFamily="50" charset="-128"/>
              </a:defRPr>
            </a:lvl2pPr>
            <a:lvl3pPr marL="1143000" indent="-228600">
              <a:tabLst>
                <a:tab pos="3314700" algn="l"/>
              </a:tabLst>
              <a:defRPr sz="1000">
                <a:solidFill>
                  <a:srgbClr val="000000"/>
                </a:solidFill>
                <a:latin typeface="Arial" charset="0"/>
                <a:ea typeface="ＭＳ Ｐゴシック" pitchFamily="50" charset="-128"/>
              </a:defRPr>
            </a:lvl3pPr>
            <a:lvl4pPr marL="1600200" indent="-228600">
              <a:tabLst>
                <a:tab pos="3314700" algn="l"/>
              </a:tabLst>
              <a:defRPr sz="1000">
                <a:solidFill>
                  <a:srgbClr val="000000"/>
                </a:solidFill>
                <a:latin typeface="Arial" charset="0"/>
                <a:ea typeface="ＭＳ Ｐゴシック" pitchFamily="50" charset="-128"/>
              </a:defRPr>
            </a:lvl4pPr>
            <a:lvl5pPr marL="2057400" indent="-228600">
              <a:tabLst>
                <a:tab pos="3314700" algn="l"/>
              </a:tabLst>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tabLst>
                <a:tab pos="3314700" algn="l"/>
              </a:tabLst>
              <a:defRPr sz="1000">
                <a:solidFill>
                  <a:srgbClr val="000000"/>
                </a:solidFill>
                <a:latin typeface="Arial" charset="0"/>
                <a:ea typeface="ＭＳ Ｐゴシック" pitchFamily="50" charset="-128"/>
              </a:defRPr>
            </a:lvl9pPr>
          </a:lstStyle>
          <a:p>
            <a:pPr algn="just" fontAlgn="base">
              <a:lnSpc>
                <a:spcPct val="130000"/>
              </a:lnSpc>
              <a:spcBef>
                <a:spcPct val="20000"/>
              </a:spcBef>
            </a:pPr>
            <a:r>
              <a:rPr lang="ja-JP" altLang="en-US" sz="1800" dirty="0" smtClean="0">
                <a:solidFill>
                  <a:schemeClr val="tx1"/>
                </a:solidFill>
                <a:latin typeface="メイリオ" panose="020B0604030504040204" pitchFamily="50" charset="-128"/>
                <a:ea typeface="メイリオ" panose="020B0604030504040204" pitchFamily="50" charset="-128"/>
              </a:rPr>
              <a:t>「将来ビジョン</a:t>
            </a:r>
            <a:r>
              <a:rPr lang="en-US" altLang="ja-JP" sz="1800" dirty="0" smtClean="0">
                <a:solidFill>
                  <a:schemeClr val="tx1"/>
                </a:solidFill>
                <a:latin typeface="メイリオ" panose="020B0604030504040204" pitchFamily="50" charset="-128"/>
                <a:ea typeface="メイリオ" panose="020B0604030504040204" pitchFamily="50" charset="-128"/>
              </a:rPr>
              <a:t>2050</a:t>
            </a:r>
            <a:r>
              <a:rPr lang="ja-JP" altLang="en-US" sz="1800" dirty="0" smtClean="0">
                <a:solidFill>
                  <a:schemeClr val="tx1"/>
                </a:solidFill>
                <a:latin typeface="メイリオ" panose="020B0604030504040204" pitchFamily="50" charset="-128"/>
                <a:ea typeface="メイリオ" panose="020B0604030504040204" pitchFamily="50" charset="-128"/>
              </a:rPr>
              <a:t>」に掲げる</a:t>
            </a:r>
            <a:r>
              <a:rPr lang="en-US" altLang="ja-JP" sz="1800" dirty="0" smtClean="0">
                <a:solidFill>
                  <a:schemeClr val="tx1"/>
                </a:solidFill>
                <a:latin typeface="メイリオ" panose="020B0604030504040204" pitchFamily="50" charset="-128"/>
                <a:ea typeface="メイリオ" panose="020B0604030504040204" pitchFamily="50" charset="-128"/>
              </a:rPr>
              <a:t>”</a:t>
            </a:r>
            <a:r>
              <a:rPr lang="ja-JP" altLang="en-US" sz="1800" dirty="0" smtClean="0">
                <a:solidFill>
                  <a:schemeClr val="tx1"/>
                </a:solidFill>
                <a:latin typeface="メイリオ" panose="020B0604030504040204" pitchFamily="50" charset="-128"/>
                <a:ea typeface="メイリオ" panose="020B0604030504040204" pitchFamily="50" charset="-128"/>
              </a:rPr>
              <a:t>公社がめざす将来像</a:t>
            </a:r>
            <a:r>
              <a:rPr lang="en-US" altLang="ja-JP" sz="1800" dirty="0" smtClean="0">
                <a:solidFill>
                  <a:schemeClr val="tx1"/>
                </a:solidFill>
                <a:latin typeface="メイリオ" panose="020B0604030504040204" pitchFamily="50" charset="-128"/>
                <a:ea typeface="メイリオ" panose="020B0604030504040204" pitchFamily="50" charset="-128"/>
              </a:rPr>
              <a:t>”</a:t>
            </a:r>
            <a:r>
              <a:rPr lang="ja-JP" altLang="en-US" sz="1800" dirty="0" smtClean="0">
                <a:solidFill>
                  <a:schemeClr val="tx1"/>
                </a:solidFill>
                <a:latin typeface="メイリオ" panose="020B0604030504040204" pitchFamily="50" charset="-128"/>
                <a:ea typeface="メイリオ" panose="020B0604030504040204" pitchFamily="50" charset="-128"/>
              </a:rPr>
              <a:t>の実現に向け、安定した事業運営のための投資を行い、公的機関としての役割を果たすと共に経営基盤の強化を進めることで、企業の社会的・経済的価値</a:t>
            </a:r>
            <a:r>
              <a:rPr lang="ja-JP" altLang="en-US" sz="1800" dirty="0">
                <a:solidFill>
                  <a:schemeClr val="tx1"/>
                </a:solidFill>
                <a:latin typeface="メイリオ" panose="020B0604030504040204" pitchFamily="50" charset="-128"/>
                <a:ea typeface="メイリオ" panose="020B0604030504040204" pitchFamily="50" charset="-128"/>
              </a:rPr>
              <a:t>の更なる</a:t>
            </a:r>
            <a:r>
              <a:rPr lang="ja-JP" altLang="en-US" sz="1800" dirty="0" smtClean="0">
                <a:solidFill>
                  <a:schemeClr val="tx1"/>
                </a:solidFill>
                <a:latin typeface="メイリオ" panose="020B0604030504040204" pitchFamily="50" charset="-128"/>
                <a:ea typeface="メイリオ" panose="020B0604030504040204" pitchFamily="50" charset="-128"/>
              </a:rPr>
              <a:t>向上を図り、全ての事業活動を通じて</a:t>
            </a:r>
            <a:r>
              <a:rPr lang="en-US" altLang="ja-JP" sz="1800" dirty="0" smtClean="0">
                <a:solidFill>
                  <a:schemeClr val="tx1"/>
                </a:solidFill>
                <a:latin typeface="メイリオ" panose="020B0604030504040204" pitchFamily="50" charset="-128"/>
                <a:ea typeface="メイリオ" panose="020B0604030504040204" pitchFamily="50" charset="-128"/>
              </a:rPr>
              <a:t>SDGs</a:t>
            </a:r>
            <a:r>
              <a:rPr lang="ja-JP" altLang="en-US" sz="1800" dirty="0" smtClean="0">
                <a:solidFill>
                  <a:schemeClr val="tx1"/>
                </a:solidFill>
                <a:latin typeface="メイリオ" panose="020B0604030504040204" pitchFamily="50" charset="-128"/>
                <a:ea typeface="メイリオ" panose="020B0604030504040204" pitchFamily="50" charset="-128"/>
              </a:rPr>
              <a:t>の実現に貢献</a:t>
            </a:r>
            <a:r>
              <a:rPr lang="ja-JP" altLang="en-US" sz="1800" dirty="0">
                <a:solidFill>
                  <a:schemeClr val="tx1"/>
                </a:solidFill>
                <a:latin typeface="メイリオ" panose="020B0604030504040204" pitchFamily="50" charset="-128"/>
                <a:ea typeface="メイリオ" panose="020B0604030504040204" pitchFamily="50" charset="-128"/>
              </a:rPr>
              <a:t>し、安心・快適で新たな日常に対応した</a:t>
            </a:r>
            <a:r>
              <a:rPr lang="ja-JP" altLang="en-US" sz="1800" dirty="0" smtClean="0">
                <a:solidFill>
                  <a:schemeClr val="tx1"/>
                </a:solidFill>
                <a:latin typeface="メイリオ" panose="020B0604030504040204" pitchFamily="50" charset="-128"/>
                <a:ea typeface="メイリオ" panose="020B0604030504040204" pitchFamily="50" charset="-128"/>
              </a:rPr>
              <a:t>住まいを実現します。</a:t>
            </a:r>
            <a:endParaRPr lang="en-US" altLang="ja-JP" sz="18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endParaRPr lang="en-US" altLang="ja-JP" sz="1800" dirty="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800" dirty="0" smtClean="0">
                <a:solidFill>
                  <a:schemeClr val="tx1"/>
                </a:solidFill>
                <a:latin typeface="メイリオ" panose="020B0604030504040204" pitchFamily="50" charset="-128"/>
                <a:ea typeface="メイリオ" panose="020B0604030504040204" pitchFamily="50" charset="-128"/>
              </a:rPr>
              <a:t> ＜視点＞</a:t>
            </a:r>
            <a:endParaRPr lang="en-US" altLang="ja-JP" sz="18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50000"/>
              </a:lnSpc>
              <a:spcBef>
                <a:spcPct val="20000"/>
              </a:spcBef>
            </a:pPr>
            <a:r>
              <a:rPr lang="ja-JP" altLang="en-US" sz="1700" dirty="0" smtClean="0">
                <a:solidFill>
                  <a:schemeClr val="tx1"/>
                </a:solidFill>
                <a:latin typeface="メイリオ" panose="020B0604030504040204" pitchFamily="50" charset="-128"/>
                <a:ea typeface="メイリオ" panose="020B0604030504040204" pitchFamily="50" charset="-128"/>
              </a:rPr>
              <a:t>　▪経営</a:t>
            </a:r>
            <a:r>
              <a:rPr lang="ja-JP" altLang="en-US" sz="1700" dirty="0">
                <a:solidFill>
                  <a:schemeClr val="tx1"/>
                </a:solidFill>
                <a:latin typeface="メイリオ" panose="020B0604030504040204" pitchFamily="50" charset="-128"/>
                <a:ea typeface="メイリオ" panose="020B0604030504040204" pitchFamily="50" charset="-128"/>
              </a:rPr>
              <a:t>資源</a:t>
            </a:r>
            <a:r>
              <a:rPr lang="ja-JP" altLang="en-US" sz="1700" dirty="0" smtClean="0">
                <a:solidFill>
                  <a:schemeClr val="tx1"/>
                </a:solidFill>
                <a:latin typeface="メイリオ" panose="020B0604030504040204" pitchFamily="50" charset="-128"/>
                <a:ea typeface="メイリオ" panose="020B0604030504040204" pitchFamily="50" charset="-128"/>
              </a:rPr>
              <a:t>（既存ストック、人材、資金）の最大限</a:t>
            </a:r>
            <a:r>
              <a:rPr lang="ja-JP" altLang="en-US" sz="1700" dirty="0">
                <a:solidFill>
                  <a:schemeClr val="tx1"/>
                </a:solidFill>
                <a:latin typeface="メイリオ" panose="020B0604030504040204" pitchFamily="50" charset="-128"/>
                <a:ea typeface="メイリオ" panose="020B0604030504040204" pitchFamily="50" charset="-128"/>
              </a:rPr>
              <a:t>の活用と新たなブランド価値の創造</a:t>
            </a:r>
            <a:endParaRPr lang="en-US" altLang="ja-JP" sz="1700" b="1" dirty="0">
              <a:solidFill>
                <a:schemeClr val="tx1"/>
              </a:solidFill>
              <a:latin typeface="メイリオ" panose="020B0604030504040204" pitchFamily="50" charset="-128"/>
              <a:ea typeface="メイリオ" panose="020B0604030504040204" pitchFamily="50" charset="-128"/>
            </a:endParaRPr>
          </a:p>
          <a:p>
            <a:pPr algn="just" fontAlgn="base">
              <a:lnSpc>
                <a:spcPct val="150000"/>
              </a:lnSpc>
              <a:spcBef>
                <a:spcPct val="20000"/>
              </a:spcBef>
            </a:pPr>
            <a:r>
              <a:rPr lang="ja-JP" altLang="en-US" sz="1700" dirty="0" smtClean="0">
                <a:solidFill>
                  <a:schemeClr val="tx1"/>
                </a:solidFill>
                <a:latin typeface="メイリオ" panose="020B0604030504040204" pitchFamily="50" charset="-128"/>
                <a:ea typeface="メイリオ" panose="020B0604030504040204" pitchFamily="50" charset="-128"/>
              </a:rPr>
              <a:t>　▪住宅・まちづくりと環境・健康・福祉領域との連携　</a:t>
            </a:r>
            <a:endParaRPr lang="en-US" altLang="ja-JP" sz="17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50000"/>
              </a:lnSpc>
              <a:spcBef>
                <a:spcPct val="20000"/>
              </a:spcBef>
            </a:pPr>
            <a:r>
              <a:rPr lang="ja-JP" altLang="en-US" sz="1700" dirty="0" smtClean="0">
                <a:solidFill>
                  <a:schemeClr val="tx1"/>
                </a:solidFill>
                <a:latin typeface="メイリオ" panose="020B0604030504040204" pitchFamily="50" charset="-128"/>
                <a:ea typeface="メイリオ" panose="020B0604030504040204" pitchFamily="50" charset="-128"/>
              </a:rPr>
              <a:t>　▪あらゆるステークホルダーからの信頼を</a:t>
            </a:r>
            <a:r>
              <a:rPr lang="ja-JP" altLang="en-US" sz="1700" dirty="0">
                <a:solidFill>
                  <a:schemeClr val="tx1"/>
                </a:solidFill>
                <a:latin typeface="メイリオ" panose="020B0604030504040204" pitchFamily="50" charset="-128"/>
                <a:ea typeface="メイリオ" panose="020B0604030504040204" pitchFamily="50" charset="-128"/>
              </a:rPr>
              <a:t>得る</a:t>
            </a:r>
            <a:r>
              <a:rPr lang="ja-JP" altLang="en-US" sz="1700" dirty="0" smtClean="0">
                <a:solidFill>
                  <a:schemeClr val="tx1"/>
                </a:solidFill>
                <a:latin typeface="メイリオ" panose="020B0604030504040204" pitchFamily="50" charset="-128"/>
                <a:ea typeface="メイリオ" panose="020B0604030504040204" pitchFamily="50" charset="-128"/>
              </a:rPr>
              <a:t>パートナーシップの構築と働き方</a:t>
            </a:r>
            <a:r>
              <a:rPr lang="ja-JP" altLang="en-US" sz="1700" dirty="0">
                <a:solidFill>
                  <a:schemeClr val="tx1"/>
                </a:solidFill>
                <a:latin typeface="メイリオ" panose="020B0604030504040204" pitchFamily="50" charset="-128"/>
                <a:ea typeface="メイリオ" panose="020B0604030504040204" pitchFamily="50" charset="-128"/>
              </a:rPr>
              <a:t>改革の</a:t>
            </a:r>
            <a:r>
              <a:rPr lang="ja-JP" altLang="en-US" sz="1700" dirty="0" smtClean="0">
                <a:solidFill>
                  <a:schemeClr val="tx1"/>
                </a:solidFill>
                <a:latin typeface="メイリオ" panose="020B0604030504040204" pitchFamily="50" charset="-128"/>
                <a:ea typeface="メイリオ" panose="020B0604030504040204" pitchFamily="50" charset="-128"/>
              </a:rPr>
              <a:t>推進</a:t>
            </a:r>
            <a:endParaRPr lang="en-US" altLang="ja-JP" sz="17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endParaRPr lang="en-US" altLang="ja-JP" sz="1700" dirty="0" smtClean="0">
              <a:solidFill>
                <a:srgbClr val="FF0000"/>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500" dirty="0" smtClean="0">
                <a:solidFill>
                  <a:schemeClr val="tx1"/>
                </a:solidFill>
                <a:latin typeface="メイリオ" panose="020B0604030504040204" pitchFamily="50" charset="-128"/>
                <a:ea typeface="メイリオ" panose="020B0604030504040204" pitchFamily="50" charset="-128"/>
              </a:rPr>
              <a:t>（計画期間）</a:t>
            </a:r>
            <a:endParaRPr lang="en-US" altLang="ja-JP" sz="15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400" dirty="0" smtClean="0">
                <a:solidFill>
                  <a:schemeClr val="tx1"/>
                </a:solidFill>
                <a:latin typeface="メイリオ" panose="020B0604030504040204" pitchFamily="50" charset="-128"/>
                <a:ea typeface="メイリオ" panose="020B0604030504040204" pitchFamily="50" charset="-128"/>
              </a:rPr>
              <a:t>　 令和</a:t>
            </a:r>
            <a:r>
              <a:rPr lang="en-US" altLang="ja-JP" sz="1400" dirty="0">
                <a:solidFill>
                  <a:schemeClr val="tx1"/>
                </a:solidFill>
                <a:latin typeface="メイリオ" panose="020B0604030504040204" pitchFamily="50" charset="-128"/>
                <a:ea typeface="メイリオ" panose="020B0604030504040204" pitchFamily="50" charset="-128"/>
              </a:rPr>
              <a:t>4</a:t>
            </a:r>
            <a:r>
              <a:rPr lang="ja-JP" altLang="en-US" sz="1400" dirty="0">
                <a:solidFill>
                  <a:schemeClr val="tx1"/>
                </a:solidFill>
                <a:latin typeface="メイリオ" panose="020B0604030504040204" pitchFamily="50" charset="-128"/>
                <a:ea typeface="メイリオ" panose="020B0604030504040204" pitchFamily="50" charset="-128"/>
              </a:rPr>
              <a:t>年度から令和</a:t>
            </a:r>
            <a:r>
              <a:rPr lang="en-US" altLang="ja-JP" sz="1400" dirty="0">
                <a:solidFill>
                  <a:schemeClr val="tx1"/>
                </a:solidFill>
                <a:latin typeface="メイリオ" panose="020B0604030504040204" pitchFamily="50" charset="-128"/>
                <a:ea typeface="メイリオ" panose="020B0604030504040204" pitchFamily="50" charset="-128"/>
              </a:rPr>
              <a:t>13</a:t>
            </a:r>
            <a:r>
              <a:rPr lang="ja-JP" altLang="en-US" sz="1400" dirty="0">
                <a:solidFill>
                  <a:schemeClr val="tx1"/>
                </a:solidFill>
                <a:latin typeface="メイリオ" panose="020B0604030504040204" pitchFamily="50" charset="-128"/>
                <a:ea typeface="メイリオ" panose="020B0604030504040204" pitchFamily="50" charset="-128"/>
              </a:rPr>
              <a:t>年度までの</a:t>
            </a:r>
            <a:r>
              <a:rPr lang="en-US" altLang="ja-JP" sz="1400" dirty="0">
                <a:solidFill>
                  <a:schemeClr val="tx1"/>
                </a:solidFill>
                <a:latin typeface="メイリオ" panose="020B0604030504040204" pitchFamily="50" charset="-128"/>
                <a:ea typeface="メイリオ" panose="020B0604030504040204" pitchFamily="50" charset="-128"/>
              </a:rPr>
              <a:t>10</a:t>
            </a:r>
            <a:r>
              <a:rPr lang="ja-JP" altLang="en-US" sz="1400" dirty="0" smtClean="0">
                <a:solidFill>
                  <a:schemeClr val="tx1"/>
                </a:solidFill>
                <a:latin typeface="メイリオ" panose="020B0604030504040204" pitchFamily="50" charset="-128"/>
                <a:ea typeface="メイリオ" panose="020B0604030504040204" pitchFamily="50" charset="-128"/>
              </a:rPr>
              <a:t>年間を計画期間と</a:t>
            </a:r>
            <a:r>
              <a:rPr lang="ja-JP" altLang="en-US" sz="1400" dirty="0">
                <a:solidFill>
                  <a:schemeClr val="tx1"/>
                </a:solidFill>
                <a:latin typeface="メイリオ" panose="020B0604030504040204" pitchFamily="50" charset="-128"/>
                <a:ea typeface="メイリオ" panose="020B0604030504040204" pitchFamily="50" charset="-128"/>
              </a:rPr>
              <a:t>します</a:t>
            </a:r>
            <a:r>
              <a:rPr lang="ja-JP" altLang="en-US" sz="1400" dirty="0" smtClean="0">
                <a:solidFill>
                  <a:schemeClr val="tx1"/>
                </a:solidFill>
                <a:latin typeface="メイリオ" panose="020B0604030504040204" pitchFamily="50" charset="-128"/>
                <a:ea typeface="メイリオ" panose="020B0604030504040204" pitchFamily="50" charset="-128"/>
              </a:rPr>
              <a:t>。なお</a:t>
            </a:r>
            <a:r>
              <a:rPr lang="ja-JP" altLang="en-US" sz="1400" dirty="0">
                <a:solidFill>
                  <a:schemeClr val="tx1"/>
                </a:solidFill>
                <a:latin typeface="メイリオ" panose="020B0604030504040204" pitchFamily="50" charset="-128"/>
                <a:ea typeface="メイリオ" panose="020B0604030504040204" pitchFamily="50" charset="-128"/>
              </a:rPr>
              <a:t>、計画の達成状況の評価や社会・</a:t>
            </a:r>
            <a:r>
              <a:rPr lang="ja-JP" altLang="en-US" sz="1400" dirty="0" smtClean="0">
                <a:solidFill>
                  <a:schemeClr val="tx1"/>
                </a:solidFill>
                <a:latin typeface="メイリオ" panose="020B0604030504040204" pitchFamily="50" charset="-128"/>
                <a:ea typeface="メイリオ" panose="020B0604030504040204" pitchFamily="50" charset="-128"/>
              </a:rPr>
              <a:t>経済</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algn="just" fontAlgn="base">
              <a:lnSpc>
                <a:spcPct val="130000"/>
              </a:lnSpc>
              <a:spcBef>
                <a:spcPct val="20000"/>
              </a:spcBef>
            </a:pP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rPr>
              <a:t>の</a:t>
            </a:r>
            <a:r>
              <a:rPr lang="ja-JP" altLang="en-US" sz="1400" dirty="0">
                <a:solidFill>
                  <a:schemeClr val="tx1"/>
                </a:solidFill>
                <a:latin typeface="メイリオ" panose="020B0604030504040204" pitchFamily="50" charset="-128"/>
                <a:ea typeface="メイリオ" panose="020B0604030504040204" pitchFamily="50" charset="-128"/>
              </a:rPr>
              <a:t>変化、大阪府の</a:t>
            </a:r>
            <a:r>
              <a:rPr lang="ja-JP" altLang="en-US" sz="1400" dirty="0" smtClean="0">
                <a:solidFill>
                  <a:schemeClr val="tx1"/>
                </a:solidFill>
                <a:latin typeface="メイリオ" panose="020B0604030504040204" pitchFamily="50" charset="-128"/>
                <a:ea typeface="メイリオ" panose="020B0604030504040204" pitchFamily="50" charset="-128"/>
              </a:rPr>
              <a:t>住宅・まちづくり政策</a:t>
            </a:r>
            <a:r>
              <a:rPr lang="ja-JP" altLang="en-US" sz="1400" dirty="0">
                <a:solidFill>
                  <a:schemeClr val="tx1"/>
                </a:solidFill>
                <a:latin typeface="メイリオ" panose="020B0604030504040204" pitchFamily="50" charset="-128"/>
                <a:ea typeface="メイリオ" panose="020B0604030504040204" pitchFamily="50" charset="-128"/>
              </a:rPr>
              <a:t>の方向性などから</a:t>
            </a:r>
            <a:r>
              <a:rPr lang="ja-JP" altLang="en-US" sz="1400" dirty="0" smtClean="0">
                <a:solidFill>
                  <a:schemeClr val="tx1"/>
                </a:solidFill>
                <a:latin typeface="メイリオ" panose="020B0604030504040204" pitchFamily="50" charset="-128"/>
                <a:ea typeface="メイリオ" panose="020B0604030504040204" pitchFamily="50" charset="-128"/>
              </a:rPr>
              <a:t>、概ね</a:t>
            </a:r>
            <a:r>
              <a:rPr lang="en-US" altLang="ja-JP" sz="1400" dirty="0" smtClean="0">
                <a:solidFill>
                  <a:schemeClr val="tx1"/>
                </a:solidFill>
                <a:latin typeface="メイリオ" panose="020B0604030504040204" pitchFamily="50" charset="-128"/>
                <a:ea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rPr>
              <a:t>年を</a:t>
            </a:r>
            <a:r>
              <a:rPr lang="ja-JP" altLang="en-US" sz="1400" dirty="0" smtClean="0">
                <a:solidFill>
                  <a:schemeClr val="tx1"/>
                </a:solidFill>
                <a:latin typeface="メイリオ" panose="020B0604030504040204" pitchFamily="50" charset="-128"/>
                <a:ea typeface="メイリオ" panose="020B0604030504040204" pitchFamily="50" charset="-128"/>
              </a:rPr>
              <a:t>基本に計画</a:t>
            </a:r>
            <a:r>
              <a:rPr lang="ja-JP" altLang="en-US" sz="1400" dirty="0">
                <a:solidFill>
                  <a:schemeClr val="tx1"/>
                </a:solidFill>
                <a:latin typeface="メイリオ" panose="020B0604030504040204" pitchFamily="50" charset="-128"/>
                <a:ea typeface="メイリオ" panose="020B0604030504040204" pitchFamily="50" charset="-128"/>
              </a:rPr>
              <a:t>の見直しを行います。</a:t>
            </a:r>
          </a:p>
          <a:p>
            <a:pPr algn="just" fontAlgn="base">
              <a:lnSpc>
                <a:spcPct val="130000"/>
              </a:lnSpc>
              <a:spcBef>
                <a:spcPct val="20000"/>
              </a:spcBef>
            </a:pPr>
            <a:endParaRPr lang="en-US" altLang="ja-JP" sz="1800" dirty="0" smtClean="0">
              <a:solidFill>
                <a:schemeClr val="tx1"/>
              </a:solidFill>
              <a:latin typeface="メイリオ" panose="020B0604030504040204" pitchFamily="50" charset="-128"/>
              <a:ea typeface="メイリオ" panose="020B0604030504040204" pitchFamily="50" charset="-128"/>
            </a:endParaRPr>
          </a:p>
        </p:txBody>
      </p:sp>
      <p:sp>
        <p:nvSpPr>
          <p:cNvPr id="7172" name="Rectangle 5"/>
          <p:cNvSpPr>
            <a:spLocks noGrp="1" noChangeArrowheads="1"/>
          </p:cNvSpPr>
          <p:nvPr>
            <p:ph type="title" idx="4294967295"/>
          </p:nvPr>
        </p:nvSpPr>
        <p:spPr>
          <a:xfrm>
            <a:off x="0" y="100448"/>
            <a:ext cx="9718675" cy="735012"/>
          </a:xfrm>
        </p:spPr>
        <p:txBody>
          <a:bodyPr/>
          <a:lstStyle/>
          <a:p>
            <a:pPr eaLnBrk="1" hangingPunct="1"/>
            <a:r>
              <a:rPr lang="ja-JP" altLang="en-US" sz="2400" dirty="0" smtClean="0">
                <a:latin typeface="ＭＳ Ｐゴシック" pitchFamily="50" charset="-128"/>
                <a:ea typeface="ＭＳ Ｐゴシック" pitchFamily="50" charset="-128"/>
              </a:rPr>
              <a:t>　</a:t>
            </a:r>
            <a:r>
              <a:rPr lang="ja-JP" altLang="en-US" sz="2400" b="1" dirty="0" smtClean="0">
                <a:latin typeface="メイリオ" panose="020B0604030504040204" pitchFamily="50" charset="-128"/>
                <a:ea typeface="メイリオ" panose="020B0604030504040204" pitchFamily="50" charset="-128"/>
              </a:rPr>
              <a:t>経営のスタンス・考え方</a:t>
            </a:r>
          </a:p>
        </p:txBody>
      </p:sp>
      <p:sp>
        <p:nvSpPr>
          <p:cNvPr id="7170" name="Rectangle 8"/>
          <p:cNvSpPr>
            <a:spLocks noGrp="1" noChangeArrowheads="1"/>
          </p:cNvSpPr>
          <p:nvPr>
            <p:ph type="sldNum" sz="quarter" idx="4294967295"/>
          </p:nvPr>
        </p:nvSpPr>
        <p:spPr>
          <a:xfrm>
            <a:off x="7980363" y="6532563"/>
            <a:ext cx="2100262" cy="481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24D6AFFC-1F2B-4040-8BC8-570C3E13D247}" type="slidenum">
              <a:rPr lang="en-US" altLang="ja-JP" sz="1700" smtClean="0"/>
              <a:pPr algn="r"/>
              <a:t>4</a:t>
            </a:fld>
            <a:endParaRPr lang="en-US" altLang="ja-JP" sz="1700" dirty="0" smtClean="0"/>
          </a:p>
        </p:txBody>
      </p:sp>
    </p:spTree>
    <p:extLst>
      <p:ext uri="{BB962C8B-B14F-4D97-AF65-F5344CB8AC3E}">
        <p14:creationId xmlns:p14="http://schemas.microsoft.com/office/powerpoint/2010/main" val="2824493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1"/>
          <p:cNvSpPr>
            <a:spLocks noGrp="1"/>
          </p:cNvSpPr>
          <p:nvPr>
            <p:ph type="sldNum" sz="quarter" idx="4294967295"/>
          </p:nvPr>
        </p:nvSpPr>
        <p:spPr>
          <a:xfrm>
            <a:off x="7733055" y="667385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E04391F-19E5-4D8F-B354-AE7E8CF05EBF}" type="slidenum">
              <a:rPr lang="en-US" altLang="ja-JP" sz="1700" smtClean="0"/>
              <a:pPr algn="r"/>
              <a:t>5</a:t>
            </a:fld>
            <a:endParaRPr lang="en-US" altLang="ja-JP" sz="1700" dirty="0" smtClean="0"/>
          </a:p>
        </p:txBody>
      </p:sp>
      <p:sp>
        <p:nvSpPr>
          <p:cNvPr id="10" name="Rectangle 4"/>
          <p:cNvSpPr txBox="1">
            <a:spLocks noChangeArrowheads="1"/>
          </p:cNvSpPr>
          <p:nvPr/>
        </p:nvSpPr>
        <p:spPr bwMode="auto">
          <a:xfrm>
            <a:off x="-1660" y="-22064"/>
            <a:ext cx="97186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99" tIns="49349" rIns="98699" bIns="49349" anchor="b"/>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defRPr/>
            </a:pPr>
            <a:r>
              <a:rPr lang="ja-JP" altLang="en-US" sz="2400" kern="0" dirty="0" smtClean="0">
                <a:latin typeface="ＭＳ Ｐゴシック" charset="-128"/>
                <a:ea typeface="ＭＳ Ｐゴシック" charset="-128"/>
              </a:rPr>
              <a:t>　</a:t>
            </a:r>
            <a:r>
              <a:rPr lang="ja-JP" altLang="en-US" sz="2400" kern="0" dirty="0" smtClean="0">
                <a:latin typeface="メイリオ" panose="020B0604030504040204" pitchFamily="50" charset="-128"/>
                <a:ea typeface="メイリオ" panose="020B0604030504040204" pitchFamily="50" charset="-128"/>
              </a:rPr>
              <a:t>経営の基本方針</a:t>
            </a:r>
          </a:p>
        </p:txBody>
      </p:sp>
      <p:sp>
        <p:nvSpPr>
          <p:cNvPr id="3" name="角丸四角形 2"/>
          <p:cNvSpPr/>
          <p:nvPr/>
        </p:nvSpPr>
        <p:spPr bwMode="auto">
          <a:xfrm>
            <a:off x="521996" y="1222169"/>
            <a:ext cx="8902880" cy="2594305"/>
          </a:xfrm>
          <a:prstGeom prst="roundRect">
            <a:avLst>
              <a:gd name="adj" fmla="val 7063"/>
            </a:avLst>
          </a:prstGeom>
          <a:solidFill>
            <a:srgbClr val="D1FFD1"/>
          </a:solidFill>
          <a:ln w="12700" cap="flat" cmpd="sng" algn="ctr">
            <a:solidFill>
              <a:schemeClr val="accent2"/>
            </a:solidFill>
            <a:prstDash val="solid"/>
            <a:round/>
            <a:headEnd type="none" w="med" len="med"/>
            <a:tailEnd type="none" w="med" len="med"/>
          </a:ln>
          <a:effectLst>
            <a:outerShdw dist="35921" dir="2700000" algn="ctr" rotWithShape="0">
              <a:schemeClr val="accent2"/>
            </a:outerShdw>
          </a:effectLst>
        </p:spPr>
        <p:txBody>
          <a:bodyPr vert="horz" wrap="square" lIns="98734" tIns="49367" rIns="98734" bIns="49367" numCol="1" rtlCol="0" anchor="t" anchorCtr="0" compatLnSpc="1">
            <a:prstTxWarp prst="textNoShape">
              <a:avLst/>
            </a:prstTxWarp>
          </a:bodyPr>
          <a:lstStyle/>
          <a:p>
            <a:pPr marL="180975" indent="-180975" algn="l" defTabSz="987425" eaLnBrk="1" fontAlgn="base" hangingPunct="1">
              <a:lnSpc>
                <a:spcPct val="100000"/>
              </a:lnSpc>
              <a:buClr>
                <a:srgbClr val="5BCC00"/>
              </a:buClr>
            </a:pPr>
            <a:endParaRPr kumimoji="1" lang="en-US" altLang="ja-JP"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en-US" altLang="ja-JP"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大阪府</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20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住宅・まちづくり政策へ</a:t>
            </a:r>
            <a:r>
              <a:rPr kumimoji="1" lang="ja-JP" altLang="en-US" sz="20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貢献</a:t>
            </a:r>
            <a:endParaRPr kumimoji="1" lang="en-US" altLang="ja-JP"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１</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．住宅ストックや民間の力を活かし</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の変化に応じた暮らし方を</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提供</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２</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．公的機関として信用力を活かした住宅・まちづくり施策の</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推進</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endPar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a:t>
            </a:r>
            <a:r>
              <a:rPr lang="ja-JP" altLang="en-US" sz="1800" dirty="0" smtClean="0">
                <a:solidFill>
                  <a:schemeClr val="tx1"/>
                </a:solidFill>
                <a:latin typeface="メイリオ" panose="020B0604030504040204" pitchFamily="50" charset="-128"/>
                <a:ea typeface="メイリオ" panose="020B0604030504040204" pitchFamily="50" charset="-128"/>
              </a:rPr>
              <a:t>知識</a:t>
            </a:r>
            <a:r>
              <a:rPr lang="ja-JP" altLang="en-US" sz="1800" dirty="0">
                <a:solidFill>
                  <a:schemeClr val="tx1"/>
                </a:solidFill>
                <a:latin typeface="メイリオ" panose="020B0604030504040204" pitchFamily="50" charset="-128"/>
                <a:ea typeface="メイリオ" panose="020B0604030504040204" pitchFamily="50" charset="-128"/>
              </a:rPr>
              <a:t>と経験を活かした住宅・まちづくり施策の推進</a:t>
            </a:r>
          </a:p>
          <a:p>
            <a:pPr marL="180975" indent="-180975" algn="l" defTabSz="987425" eaLnBrk="1" fontAlgn="base" hangingPunct="1">
              <a:lnSpc>
                <a:spcPct val="100000"/>
              </a:lnSpc>
              <a:buClr>
                <a:srgbClr val="5BCC00"/>
              </a:buClr>
            </a:pPr>
            <a:endPar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bwMode="auto">
          <a:xfrm>
            <a:off x="521996" y="3816474"/>
            <a:ext cx="8902880" cy="2665289"/>
          </a:xfrm>
          <a:prstGeom prst="roundRect">
            <a:avLst>
              <a:gd name="adj" fmla="val 7123"/>
            </a:avLst>
          </a:prstGeom>
          <a:solidFill>
            <a:srgbClr val="D1FFD1"/>
          </a:solidFill>
          <a:ln w="12700" cap="flat" cmpd="sng" algn="ctr">
            <a:solidFill>
              <a:schemeClr val="accent2"/>
            </a:solidFill>
            <a:prstDash val="solid"/>
            <a:round/>
            <a:headEnd type="none" w="med" len="med"/>
            <a:tailEnd type="none" w="med" len="med"/>
          </a:ln>
          <a:effectLst>
            <a:outerShdw dist="35921" dir="2700000" algn="ctr" rotWithShape="0">
              <a:schemeClr val="accent2"/>
            </a:outerShdw>
          </a:effectLst>
        </p:spPr>
        <p:txBody>
          <a:bodyPr vert="horz" wrap="square" lIns="98734" tIns="49367" rIns="98734" bIns="49367" numCol="1" rtlCol="0" anchor="t" anchorCtr="0" compatLnSpc="1">
            <a:prstTxWarp prst="textNoShape">
              <a:avLst/>
            </a:prstTxWarp>
          </a:bodyPr>
          <a:lstStyle/>
          <a:p>
            <a:pPr marL="180975" indent="-180975" defTabSz="987425" eaLnBrk="1" fontAlgn="base" hangingPunct="1">
              <a:lnSpc>
                <a:spcPct val="100000"/>
              </a:lnSpc>
              <a:buClr>
                <a:srgbClr val="5BCC00"/>
              </a:buClr>
            </a:pPr>
            <a:endPar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en-US" altLang="ja-JP"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Ⅱ</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自立した経営体の確立に</a:t>
            </a:r>
            <a:r>
              <a:rPr kumimoji="1" lang="ja-JP" altLang="en-US" sz="2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向け、さら</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なる経営基盤等の強化</a:t>
            </a:r>
          </a:p>
          <a:p>
            <a:pPr marL="180975" indent="-180975" algn="l" defTabSz="987425" eaLnBrk="1" fontAlgn="base" hangingPunct="1">
              <a:lnSpc>
                <a:spcPct val="100000"/>
              </a:lnSpc>
              <a:buClr>
                <a:srgbClr val="5BCC00"/>
              </a:buClr>
            </a:pP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１．経営・財務基盤の強化</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２．組織体制の強化・人材戦略</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gn="l" defTabSz="987425" eaLnBrk="1" fontAlgn="base" hangingPunct="1">
              <a:lnSpc>
                <a:spcPct val="100000"/>
              </a:lnSpc>
              <a:buClr>
                <a:srgbClr val="5BCC00"/>
              </a:buClr>
            </a:pPr>
            <a:r>
              <a:rPr kumimoji="1"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a:t>
            </a:r>
            <a:r>
              <a:rPr kumimoji="1"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ESG</a:t>
            </a:r>
            <a:r>
              <a:rPr kumimoji="1"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a:t>
            </a:r>
            <a:endParaRPr kumimoji="1"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2598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1"/>
          <p:cNvSpPr>
            <a:spLocks noGrp="1"/>
          </p:cNvSpPr>
          <p:nvPr>
            <p:ph type="sldNum" sz="quarter" idx="4294967295"/>
          </p:nvPr>
        </p:nvSpPr>
        <p:spPr>
          <a:xfrm>
            <a:off x="7733055" y="6673850"/>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8E04391F-19E5-4D8F-B354-AE7E8CF05EBF}" type="slidenum">
              <a:rPr lang="en-US" altLang="ja-JP" sz="1700" smtClean="0"/>
              <a:pPr algn="r"/>
              <a:t>6</a:t>
            </a:fld>
            <a:endParaRPr lang="en-US" altLang="ja-JP" sz="1700" dirty="0" smtClean="0"/>
          </a:p>
        </p:txBody>
      </p:sp>
      <p:sp>
        <p:nvSpPr>
          <p:cNvPr id="10" name="Rectangle 4"/>
          <p:cNvSpPr txBox="1">
            <a:spLocks noChangeArrowheads="1"/>
          </p:cNvSpPr>
          <p:nvPr/>
        </p:nvSpPr>
        <p:spPr bwMode="auto">
          <a:xfrm>
            <a:off x="-1660" y="-22064"/>
            <a:ext cx="97186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99" tIns="49349" rIns="98699" bIns="49349" anchor="b"/>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defRPr/>
            </a:pPr>
            <a:r>
              <a:rPr lang="ja-JP" altLang="en-US" sz="2400" kern="0" dirty="0" smtClean="0">
                <a:latin typeface="ＭＳ Ｐゴシック" charset="-128"/>
                <a:ea typeface="ＭＳ Ｐゴシック" charset="-128"/>
              </a:rPr>
              <a:t>　</a:t>
            </a:r>
            <a:r>
              <a:rPr lang="ja-JP" altLang="en-US" sz="2400" kern="0" dirty="0" smtClean="0">
                <a:latin typeface="メイリオ" panose="020B0604030504040204" pitchFamily="50" charset="-128"/>
                <a:ea typeface="メイリオ" panose="020B0604030504040204" pitchFamily="50" charset="-128"/>
              </a:rPr>
              <a:t>経営の基本方針</a:t>
            </a:r>
          </a:p>
        </p:txBody>
      </p:sp>
      <p:grpSp>
        <p:nvGrpSpPr>
          <p:cNvPr id="6" name="Group 28"/>
          <p:cNvGrpSpPr>
            <a:grpSpLocks/>
          </p:cNvGrpSpPr>
          <p:nvPr/>
        </p:nvGrpSpPr>
        <p:grpSpPr bwMode="auto">
          <a:xfrm>
            <a:off x="-4763" y="0"/>
            <a:ext cx="10080626" cy="6624638"/>
            <a:chOff x="-3" y="0"/>
            <a:chExt cx="6350" cy="4173"/>
          </a:xfrm>
        </p:grpSpPr>
        <p:sp>
          <p:nvSpPr>
            <p:cNvPr id="7" name="Rectangle 3"/>
            <p:cNvSpPr>
              <a:spLocks noChangeArrowheads="1"/>
            </p:cNvSpPr>
            <p:nvPr/>
          </p:nvSpPr>
          <p:spPr bwMode="auto">
            <a:xfrm>
              <a:off x="-3" y="0"/>
              <a:ext cx="6350" cy="417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nvGrpSpPr>
            <p:cNvPr id="8" name="Group 27"/>
            <p:cNvGrpSpPr>
              <a:grpSpLocks/>
            </p:cNvGrpSpPr>
            <p:nvPr/>
          </p:nvGrpSpPr>
          <p:grpSpPr bwMode="auto">
            <a:xfrm>
              <a:off x="-3" y="1487"/>
              <a:ext cx="6350" cy="1281"/>
              <a:chOff x="-3" y="1487"/>
              <a:chExt cx="6350" cy="1281"/>
            </a:xfrm>
          </p:grpSpPr>
          <p:grpSp>
            <p:nvGrpSpPr>
              <p:cNvPr id="11" name="Group 10"/>
              <p:cNvGrpSpPr>
                <a:grpSpLocks noChangeAspect="1"/>
              </p:cNvGrpSpPr>
              <p:nvPr/>
            </p:nvGrpSpPr>
            <p:grpSpPr bwMode="auto">
              <a:xfrm>
                <a:off x="0" y="1487"/>
                <a:ext cx="6347" cy="122"/>
                <a:chOff x="215" y="283"/>
                <a:chExt cx="5807" cy="136"/>
              </a:xfrm>
            </p:grpSpPr>
            <p:grpSp>
              <p:nvGrpSpPr>
                <p:cNvPr id="17" name="Group 11"/>
                <p:cNvGrpSpPr>
                  <a:grpSpLocks noChangeAspect="1"/>
                </p:cNvGrpSpPr>
                <p:nvPr/>
              </p:nvGrpSpPr>
              <p:grpSpPr bwMode="auto">
                <a:xfrm>
                  <a:off x="215" y="283"/>
                  <a:ext cx="5807" cy="90"/>
                  <a:chOff x="215" y="782"/>
                  <a:chExt cx="5807" cy="91"/>
                </a:xfrm>
              </p:grpSpPr>
              <p:sp>
                <p:nvSpPr>
                  <p:cNvPr id="22" name="Rectangle 12"/>
                  <p:cNvSpPr>
                    <a:spLocks noChangeAspect="1" noChangeArrowheads="1"/>
                  </p:cNvSpPr>
                  <p:nvPr/>
                </p:nvSpPr>
                <p:spPr bwMode="auto">
                  <a:xfrm>
                    <a:off x="215" y="782"/>
                    <a:ext cx="4038" cy="91"/>
                  </a:xfrm>
                  <a:prstGeom prst="rect">
                    <a:avLst/>
                  </a:prstGeom>
                  <a:solidFill>
                    <a:srgbClr val="55852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23" name="Rectangle 13"/>
                  <p:cNvSpPr>
                    <a:spLocks noChangeAspect="1" noChangeArrowheads="1"/>
                  </p:cNvSpPr>
                  <p:nvPr/>
                </p:nvSpPr>
                <p:spPr bwMode="auto">
                  <a:xfrm>
                    <a:off x="4253" y="782"/>
                    <a:ext cx="1769" cy="91"/>
                  </a:xfrm>
                  <a:prstGeom prst="rect">
                    <a:avLst/>
                  </a:prstGeom>
                  <a:gradFill rotWithShape="1">
                    <a:gsLst>
                      <a:gs pos="0">
                        <a:srgbClr val="558525"/>
                      </a:gs>
                      <a:gs pos="100000">
                        <a:srgbClr val="9ED468"/>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grpSp>
              <p:nvGrpSpPr>
                <p:cNvPr id="18" name="Group 14"/>
                <p:cNvGrpSpPr>
                  <a:grpSpLocks noChangeAspect="1"/>
                </p:cNvGrpSpPr>
                <p:nvPr/>
              </p:nvGrpSpPr>
              <p:grpSpPr bwMode="auto">
                <a:xfrm>
                  <a:off x="215" y="373"/>
                  <a:ext cx="4400" cy="46"/>
                  <a:chOff x="215" y="782"/>
                  <a:chExt cx="5807" cy="91"/>
                </a:xfrm>
              </p:grpSpPr>
              <p:sp>
                <p:nvSpPr>
                  <p:cNvPr id="20" name="Rectangle 15"/>
                  <p:cNvSpPr>
                    <a:spLocks noChangeAspect="1" noChangeArrowheads="1"/>
                  </p:cNvSpPr>
                  <p:nvPr/>
                </p:nvSpPr>
                <p:spPr bwMode="auto">
                  <a:xfrm>
                    <a:off x="215" y="782"/>
                    <a:ext cx="4038" cy="91"/>
                  </a:xfrm>
                  <a:prstGeom prst="rect">
                    <a:avLst/>
                  </a:prstGeom>
                  <a:solidFill>
                    <a:srgbClr val="66A02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21" name="Rectangle 16"/>
                  <p:cNvSpPr>
                    <a:spLocks noChangeAspect="1" noChangeArrowheads="1"/>
                  </p:cNvSpPr>
                  <p:nvPr/>
                </p:nvSpPr>
                <p:spPr bwMode="auto">
                  <a:xfrm>
                    <a:off x="4253" y="782"/>
                    <a:ext cx="1769" cy="91"/>
                  </a:xfrm>
                  <a:prstGeom prst="rect">
                    <a:avLst/>
                  </a:prstGeom>
                  <a:gradFill rotWithShape="1">
                    <a:gsLst>
                      <a:gs pos="0">
                        <a:srgbClr val="66A02C"/>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sp>
              <p:nvSpPr>
                <p:cNvPr id="19" name="Line 17"/>
                <p:cNvSpPr>
                  <a:spLocks noChangeAspect="1" noChangeShapeType="1"/>
                </p:cNvSpPr>
                <p:nvPr/>
              </p:nvSpPr>
              <p:spPr bwMode="auto">
                <a:xfrm>
                  <a:off x="215" y="373"/>
                  <a:ext cx="5807"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grpSp>
            <p:nvGrpSpPr>
              <p:cNvPr id="12" name="Group 18"/>
              <p:cNvGrpSpPr>
                <a:grpSpLocks noChangeAspect="1"/>
              </p:cNvGrpSpPr>
              <p:nvPr/>
            </p:nvGrpSpPr>
            <p:grpSpPr bwMode="auto">
              <a:xfrm>
                <a:off x="-3" y="2744"/>
                <a:ext cx="6347" cy="24"/>
                <a:chOff x="215" y="872"/>
                <a:chExt cx="5807" cy="27"/>
              </a:xfrm>
            </p:grpSpPr>
            <p:grpSp>
              <p:nvGrpSpPr>
                <p:cNvPr id="13" name="Group 19"/>
                <p:cNvGrpSpPr>
                  <a:grpSpLocks noChangeAspect="1"/>
                </p:cNvGrpSpPr>
                <p:nvPr/>
              </p:nvGrpSpPr>
              <p:grpSpPr bwMode="auto">
                <a:xfrm>
                  <a:off x="215" y="872"/>
                  <a:ext cx="5807" cy="27"/>
                  <a:chOff x="215" y="782"/>
                  <a:chExt cx="5807" cy="91"/>
                </a:xfrm>
              </p:grpSpPr>
              <p:sp>
                <p:nvSpPr>
                  <p:cNvPr id="15" name="Rectangle 20"/>
                  <p:cNvSpPr>
                    <a:spLocks noChangeAspect="1" noChangeArrowheads="1"/>
                  </p:cNvSpPr>
                  <p:nvPr/>
                </p:nvSpPr>
                <p:spPr bwMode="auto">
                  <a:xfrm>
                    <a:off x="215" y="782"/>
                    <a:ext cx="4038" cy="91"/>
                  </a:xfrm>
                  <a:prstGeom prst="rect">
                    <a:avLst/>
                  </a:prstGeom>
                  <a:solidFill>
                    <a:srgbClr val="9ED46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sp>
                <p:nvSpPr>
                  <p:cNvPr id="16" name="Rectangle 21"/>
                  <p:cNvSpPr>
                    <a:spLocks noChangeAspect="1" noChangeArrowheads="1"/>
                  </p:cNvSpPr>
                  <p:nvPr/>
                </p:nvSpPr>
                <p:spPr bwMode="auto">
                  <a:xfrm>
                    <a:off x="4253" y="782"/>
                    <a:ext cx="1769" cy="91"/>
                  </a:xfrm>
                  <a:prstGeom prst="rect">
                    <a:avLst/>
                  </a:prstGeom>
                  <a:gradFill rotWithShape="1">
                    <a:gsLst>
                      <a:gs pos="0">
                        <a:srgbClr val="9ED468"/>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endParaRPr lang="ja-JP" altLang="en-US"/>
                  </a:p>
                </p:txBody>
              </p:sp>
            </p:grpSp>
            <p:sp>
              <p:nvSpPr>
                <p:cNvPr id="14" name="Line 22"/>
                <p:cNvSpPr>
                  <a:spLocks noChangeAspect="1" noChangeShapeType="1"/>
                </p:cNvSpPr>
                <p:nvPr/>
              </p:nvSpPr>
              <p:spPr bwMode="auto">
                <a:xfrm flipH="1">
                  <a:off x="215" y="872"/>
                  <a:ext cx="5807" cy="0"/>
                </a:xfrm>
                <a:prstGeom prst="line">
                  <a:avLst/>
                </a:prstGeom>
                <a:noFill/>
                <a:ln w="19050">
                  <a:solidFill>
                    <a:srgbClr val="21693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grpSp>
        </p:grpSp>
      </p:grpSp>
      <p:sp>
        <p:nvSpPr>
          <p:cNvPr id="24" name="Text Box 22"/>
          <p:cNvSpPr txBox="1">
            <a:spLocks noChangeAspect="1" noChangeArrowheads="1"/>
          </p:cNvSpPr>
          <p:nvPr/>
        </p:nvSpPr>
        <p:spPr bwMode="auto">
          <a:xfrm>
            <a:off x="686121" y="3108878"/>
            <a:ext cx="8602663" cy="63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547" rIns="0" bIns="45547" anchor="ctr">
            <a:spAutoFit/>
          </a:bodyPr>
          <a:lstStyle>
            <a:lvl1pPr marL="812800" indent="-812800"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nSpc>
                <a:spcPct val="110000"/>
              </a:lnSpc>
              <a:spcBef>
                <a:spcPct val="30000"/>
              </a:spcBef>
            </a:pPr>
            <a:r>
              <a:rPr kumimoji="1" lang="en-US" altLang="ja-JP" sz="3200" dirty="0" smtClean="0">
                <a:solidFill>
                  <a:schemeClr val="bg1">
                    <a:lumMod val="10000"/>
                  </a:schemeClr>
                </a:solidFill>
                <a:latin typeface="ＭＳ Ｐゴシック" pitchFamily="50" charset="-128"/>
              </a:rPr>
              <a:t>Ⅰ</a:t>
            </a:r>
            <a:r>
              <a:rPr kumimoji="1" lang="ja-JP" altLang="en-US" sz="3200" dirty="0">
                <a:solidFill>
                  <a:schemeClr val="bg1">
                    <a:lumMod val="10000"/>
                  </a:schemeClr>
                </a:solidFill>
                <a:ea typeface="ＭＳ ゴシック" pitchFamily="49" charset="-128"/>
              </a:rPr>
              <a:t>　</a:t>
            </a:r>
            <a:r>
              <a:rPr kumimoji="1" lang="ja-JP" altLang="en-US" sz="3200" dirty="0" smtClean="0">
                <a:solidFill>
                  <a:schemeClr val="bg1">
                    <a:lumMod val="10000"/>
                  </a:schemeClr>
                </a:solidFill>
                <a:ea typeface="ＭＳ ゴシック" pitchFamily="49" charset="-128"/>
              </a:rPr>
              <a:t>大阪府の住宅・まちづくり政策への貢献</a:t>
            </a:r>
            <a:endParaRPr lang="en-US" altLang="en-US" sz="3200" dirty="0">
              <a:solidFill>
                <a:schemeClr val="bg1">
                  <a:lumMod val="10000"/>
                </a:schemeClr>
              </a:solidFill>
              <a:ea typeface="ＭＳ ゴシック" pitchFamily="49" charset="-128"/>
            </a:endParaRPr>
          </a:p>
        </p:txBody>
      </p:sp>
      <p:sp>
        <p:nvSpPr>
          <p:cNvPr id="25" name="Text Box 24"/>
          <p:cNvSpPr txBox="1">
            <a:spLocks noChangeAspect="1" noChangeArrowheads="1"/>
          </p:cNvSpPr>
          <p:nvPr/>
        </p:nvSpPr>
        <p:spPr bwMode="auto">
          <a:xfrm>
            <a:off x="144463" y="1951038"/>
            <a:ext cx="605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547" rIns="0" bIns="45547" anchor="ctr">
            <a:spAutoFit/>
          </a:bodyPr>
          <a:lstStyle>
            <a:lvl1pPr defTabSz="987425">
              <a:defRPr sz="1000">
                <a:solidFill>
                  <a:srgbClr val="000000"/>
                </a:solidFill>
                <a:latin typeface="Arial" charset="0"/>
                <a:ea typeface="ＭＳ Ｐゴシック" pitchFamily="50" charset="-128"/>
              </a:defRPr>
            </a:lvl1pPr>
            <a:lvl2pPr marL="742950" indent="-285750" defTabSz="987425">
              <a:defRPr sz="1000">
                <a:solidFill>
                  <a:srgbClr val="000000"/>
                </a:solidFill>
                <a:latin typeface="Arial" charset="0"/>
                <a:ea typeface="ＭＳ Ｐゴシック" pitchFamily="50" charset="-128"/>
              </a:defRPr>
            </a:lvl2pPr>
            <a:lvl3pPr marL="1143000" indent="-228600" defTabSz="987425">
              <a:defRPr sz="1000">
                <a:solidFill>
                  <a:srgbClr val="000000"/>
                </a:solidFill>
                <a:latin typeface="Arial" charset="0"/>
                <a:ea typeface="ＭＳ Ｐゴシック" pitchFamily="50" charset="-128"/>
              </a:defRPr>
            </a:lvl3pPr>
            <a:lvl4pPr marL="1600200" indent="-228600" defTabSz="987425">
              <a:defRPr sz="1000">
                <a:solidFill>
                  <a:srgbClr val="000000"/>
                </a:solidFill>
                <a:latin typeface="Arial" charset="0"/>
                <a:ea typeface="ＭＳ Ｐゴシック" pitchFamily="50" charset="-128"/>
              </a:defRPr>
            </a:lvl4pPr>
            <a:lvl5pPr marL="2057400" indent="-228600" defTabSz="987425">
              <a:defRPr sz="1000">
                <a:solidFill>
                  <a:srgbClr val="000000"/>
                </a:solidFill>
                <a:latin typeface="Arial" charset="0"/>
                <a:ea typeface="ＭＳ Ｐゴシック" pitchFamily="50" charset="-128"/>
              </a:defRPr>
            </a:lvl5pPr>
            <a:lvl6pPr marL="25146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defTabSz="987425"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eaLnBrk="1" fontAlgn="base" hangingPunct="1">
              <a:lnSpc>
                <a:spcPct val="100000"/>
              </a:lnSpc>
            </a:pPr>
            <a:r>
              <a:rPr lang="ja-JP" altLang="en-US" sz="1600" b="1" dirty="0">
                <a:ea typeface="ＭＳ ゴシック" pitchFamily="49" charset="-128"/>
              </a:rPr>
              <a:t>経営の基本方針</a:t>
            </a:r>
            <a:endParaRPr lang="en-US" altLang="en-US" sz="1600" b="1" dirty="0">
              <a:ea typeface="ＭＳ ゴシック" pitchFamily="49" charset="-128"/>
            </a:endParaRPr>
          </a:p>
        </p:txBody>
      </p:sp>
    </p:spTree>
    <p:extLst>
      <p:ext uri="{BB962C8B-B14F-4D97-AF65-F5344CB8AC3E}">
        <p14:creationId xmlns:p14="http://schemas.microsoft.com/office/powerpoint/2010/main" val="4238467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CFD454B8-4FA3-4E3C-8370-B4F0BFEAAEB1}" type="slidenum">
              <a:rPr lang="en-US" altLang="ja-JP" sz="1700" smtClean="0"/>
              <a:pPr algn="r"/>
              <a:t>7</a:t>
            </a:fld>
            <a:endParaRPr lang="en-US" altLang="ja-JP" sz="1700" dirty="0" smtClean="0"/>
          </a:p>
        </p:txBody>
      </p:sp>
      <p:sp>
        <p:nvSpPr>
          <p:cNvPr id="11267" name="Rectangle 4"/>
          <p:cNvSpPr>
            <a:spLocks noGrp="1" noChangeArrowheads="1"/>
          </p:cNvSpPr>
          <p:nvPr>
            <p:ph type="title" idx="4294967295"/>
          </p:nvPr>
        </p:nvSpPr>
        <p:spPr>
          <a:xfrm>
            <a:off x="-143794" y="282819"/>
            <a:ext cx="9936163" cy="512762"/>
          </a:xfrm>
        </p:spPr>
        <p:txBody>
          <a:bodyPr/>
          <a:lstStyle/>
          <a:p>
            <a:pPr eaLnBrk="1" hangingPunct="1"/>
            <a:r>
              <a:rPr lang="ja-JP" altLang="en-US" sz="2200" dirty="0" smtClean="0">
                <a:latin typeface="ＭＳ Ｐゴシック" pitchFamily="50" charset="-128"/>
                <a:ea typeface="ＭＳ Ｐゴシック" pitchFamily="50" charset="-128"/>
              </a:rPr>
              <a:t>　</a:t>
            </a:r>
            <a:r>
              <a:rPr lang="ja-JP" altLang="en-US" sz="2200" dirty="0" smtClean="0">
                <a:latin typeface="メイリオ" panose="020B0604030504040204" pitchFamily="50" charset="-128"/>
                <a:ea typeface="メイリオ" panose="020B0604030504040204" pitchFamily="50" charset="-128"/>
              </a:rPr>
              <a:t>１</a:t>
            </a:r>
            <a:r>
              <a:rPr lang="ja-JP" altLang="en-US" sz="2200" dirty="0">
                <a:latin typeface="メイリオ" panose="020B0604030504040204" pitchFamily="50" charset="-128"/>
                <a:ea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rPr>
              <a:t>住宅</a:t>
            </a:r>
            <a:r>
              <a:rPr lang="ja-JP" altLang="en-US" sz="2200" dirty="0">
                <a:latin typeface="メイリオ" panose="020B0604030504040204" pitchFamily="50" charset="-128"/>
                <a:ea typeface="メイリオ" panose="020B0604030504040204" pitchFamily="50" charset="-128"/>
              </a:rPr>
              <a:t>ストックや民間の力を活かし、社会の変化に応じた暮らし方を提供</a:t>
            </a:r>
          </a:p>
        </p:txBody>
      </p:sp>
      <p:sp>
        <p:nvSpPr>
          <p:cNvPr id="11268" name="角丸四角形 30"/>
          <p:cNvSpPr>
            <a:spLocks noChangeArrowheads="1"/>
          </p:cNvSpPr>
          <p:nvPr/>
        </p:nvSpPr>
        <p:spPr bwMode="auto">
          <a:xfrm>
            <a:off x="312909" y="881401"/>
            <a:ext cx="9350354" cy="393377"/>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0000"/>
              </a:lnSpc>
            </a:pPr>
            <a:r>
              <a:rPr lang="ja-JP" altLang="en-US" sz="1600" b="1" dirty="0" smtClean="0">
                <a:latin typeface="メイリオ" panose="020B0604030504040204" pitchFamily="50" charset="-128"/>
                <a:ea typeface="メイリオ" panose="020B0604030504040204" pitchFamily="50" charset="-128"/>
              </a:rPr>
              <a:t>（１）</a:t>
            </a:r>
            <a:r>
              <a:rPr lang="ja-JP" altLang="en-US" sz="1600" b="1" dirty="0">
                <a:latin typeface="メイリオ" panose="020B0604030504040204" pitchFamily="50" charset="-128"/>
                <a:ea typeface="メイリオ" panose="020B0604030504040204" pitchFamily="50" charset="-128"/>
              </a:rPr>
              <a:t>誰</a:t>
            </a:r>
            <a:r>
              <a:rPr lang="ja-JP" altLang="en-US" sz="1600" b="1" dirty="0" smtClean="0">
                <a:latin typeface="メイリオ" panose="020B0604030504040204" pitchFamily="50" charset="-128"/>
                <a:ea typeface="メイリオ" panose="020B0604030504040204" pitchFamily="50" charset="-128"/>
              </a:rPr>
              <a:t>もが暮らしやすい環境整備</a:t>
            </a:r>
            <a:endParaRPr lang="ja-JP" altLang="en-US" sz="1600" b="1" dirty="0">
              <a:latin typeface="メイリオ" panose="020B0604030504040204" pitchFamily="50" charset="-128"/>
              <a:ea typeface="メイリオ" panose="020B0604030504040204" pitchFamily="50" charset="-128"/>
            </a:endParaRPr>
          </a:p>
        </p:txBody>
      </p:sp>
      <p:sp>
        <p:nvSpPr>
          <p:cNvPr id="11269" name="Text Box 46"/>
          <p:cNvSpPr txBox="1">
            <a:spLocks noChangeArrowheads="1"/>
          </p:cNvSpPr>
          <p:nvPr/>
        </p:nvSpPr>
        <p:spPr bwMode="auto">
          <a:xfrm>
            <a:off x="667675" y="6080849"/>
            <a:ext cx="8995587" cy="98283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40000"/>
              </a:spcBef>
              <a:buClr>
                <a:schemeClr val="accent1"/>
              </a:buClr>
            </a:pPr>
            <a:r>
              <a:rPr lang="ja-JP" altLang="en-US" sz="1400" dirty="0">
                <a:solidFill>
                  <a:schemeClr val="tx1"/>
                </a:solidFill>
                <a:latin typeface="ＭＳ Ｐ明朝" pitchFamily="18" charset="-128"/>
                <a:ea typeface="ＭＳ Ｐ明朝" pitchFamily="18" charset="-128"/>
              </a:rPr>
              <a:t>高齢期に必要な性能を備えた住宅・サービスの提供と施設の</a:t>
            </a:r>
            <a:r>
              <a:rPr lang="ja-JP" altLang="en-US" sz="1400" dirty="0" smtClean="0">
                <a:solidFill>
                  <a:schemeClr val="tx1"/>
                </a:solidFill>
                <a:latin typeface="ＭＳ Ｐ明朝" pitchFamily="18" charset="-128"/>
                <a:ea typeface="ＭＳ Ｐ明朝" pitchFamily="18" charset="-128"/>
              </a:rPr>
              <a:t>整備を促進します。</a:t>
            </a:r>
            <a:endParaRPr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40000"/>
              </a:spcBef>
              <a:buClr>
                <a:schemeClr val="accent1"/>
              </a:buClr>
            </a:pPr>
            <a:r>
              <a:rPr lang="ja-JP" altLang="en-US" sz="1400" dirty="0">
                <a:solidFill>
                  <a:schemeClr val="tx1"/>
                </a:solidFill>
                <a:latin typeface="ＭＳ Ｐ明朝" pitchFamily="18" charset="-128"/>
                <a:ea typeface="ＭＳ Ｐ明朝" pitchFamily="18" charset="-128"/>
              </a:rPr>
              <a:t>・多様な間取りやバリアフリー化された</a:t>
            </a:r>
            <a:r>
              <a:rPr lang="ja-JP" altLang="en-US" sz="1400" dirty="0" smtClean="0">
                <a:solidFill>
                  <a:schemeClr val="tx1"/>
                </a:solidFill>
                <a:latin typeface="ＭＳ Ｐ明朝" pitchFamily="18" charset="-128"/>
                <a:ea typeface="ＭＳ Ｐ明朝" pitchFamily="18" charset="-128"/>
              </a:rPr>
              <a:t>住宅、高齢者等の見守り支援サービス</a:t>
            </a:r>
            <a:r>
              <a:rPr lang="en-US" altLang="ja-JP" sz="1400" dirty="0" smtClean="0">
                <a:solidFill>
                  <a:schemeClr val="tx1"/>
                </a:solidFill>
                <a:latin typeface="ＭＳ Ｐ明朝" pitchFamily="18" charset="-128"/>
                <a:ea typeface="ＭＳ Ｐ明朝" pitchFamily="18" charset="-128"/>
              </a:rPr>
              <a:t>『</a:t>
            </a:r>
            <a:r>
              <a:rPr lang="en-US" altLang="ja-JP" sz="1400" dirty="0" err="1" smtClean="0">
                <a:solidFill>
                  <a:schemeClr val="tx1"/>
                </a:solidFill>
                <a:latin typeface="ＭＳ Ｐ明朝" pitchFamily="18" charset="-128"/>
                <a:ea typeface="ＭＳ Ｐ明朝" pitchFamily="18" charset="-128"/>
              </a:rPr>
              <a:t>Mimalio</a:t>
            </a:r>
            <a:r>
              <a:rPr lang="ja-JP" altLang="en-US" sz="1400" dirty="0" smtClean="0">
                <a:solidFill>
                  <a:schemeClr val="tx1"/>
                </a:solidFill>
                <a:latin typeface="ＭＳ Ｐ明朝" pitchFamily="18" charset="-128"/>
                <a:ea typeface="ＭＳ Ｐ明朝" pitchFamily="18" charset="-128"/>
              </a:rPr>
              <a:t>（ミマリオ）</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の提供</a:t>
            </a:r>
            <a:endParaRPr lang="en-US" altLang="ja-JP" sz="1400" dirty="0" smtClean="0">
              <a:solidFill>
                <a:schemeClr val="tx1"/>
              </a:solidFill>
              <a:latin typeface="ＭＳ Ｐ明朝" pitchFamily="18" charset="-128"/>
              <a:ea typeface="ＭＳ Ｐ明朝" pitchFamily="18" charset="-128"/>
            </a:endParaRPr>
          </a:p>
          <a:p>
            <a:pPr algn="just">
              <a:lnSpc>
                <a:spcPct val="105000"/>
              </a:lnSpc>
              <a:spcBef>
                <a:spcPct val="40000"/>
              </a:spcBef>
              <a:buClr>
                <a:schemeClr val="accent1"/>
              </a:buClr>
            </a:pPr>
            <a:r>
              <a:rPr lang="ja-JP" altLang="en-US" sz="1400" dirty="0" smtClean="0">
                <a:solidFill>
                  <a:schemeClr val="tx1"/>
                </a:solidFill>
                <a:latin typeface="ＭＳ Ｐ明朝" pitchFamily="18" charset="-128"/>
                <a:ea typeface="ＭＳ Ｐ明朝" pitchFamily="18" charset="-128"/>
              </a:rPr>
              <a:t>・グループホーム運営事</a:t>
            </a:r>
            <a:r>
              <a:rPr lang="ja-JP" altLang="en-US" sz="1400" dirty="0">
                <a:solidFill>
                  <a:schemeClr val="tx1"/>
                </a:solidFill>
                <a:latin typeface="ＭＳ Ｐ明朝" pitchFamily="18" charset="-128"/>
                <a:ea typeface="ＭＳ Ｐ明朝" pitchFamily="18" charset="-128"/>
              </a:rPr>
              <a:t>業者へ住宅の一部を</a:t>
            </a:r>
            <a:r>
              <a:rPr lang="ja-JP" altLang="en-US" sz="1400" dirty="0" smtClean="0">
                <a:solidFill>
                  <a:schemeClr val="tx1"/>
                </a:solidFill>
                <a:latin typeface="ＭＳ Ｐ明朝" pitchFamily="18" charset="-128"/>
                <a:ea typeface="ＭＳ Ｐ明朝" pitchFamily="18" charset="-128"/>
              </a:rPr>
              <a:t>提供</a:t>
            </a:r>
            <a:endParaRPr lang="en-US" altLang="ja-JP" sz="1400" dirty="0">
              <a:solidFill>
                <a:schemeClr val="tx1"/>
              </a:solidFill>
              <a:latin typeface="ＭＳ Ｐ明朝" pitchFamily="18" charset="-128"/>
              <a:ea typeface="ＭＳ Ｐ明朝" pitchFamily="18" charset="-128"/>
            </a:endParaRPr>
          </a:p>
        </p:txBody>
      </p:sp>
      <p:sp>
        <p:nvSpPr>
          <p:cNvPr id="11273" name="正方形/長方形 1"/>
          <p:cNvSpPr>
            <a:spLocks noChangeArrowheads="1"/>
          </p:cNvSpPr>
          <p:nvPr/>
        </p:nvSpPr>
        <p:spPr bwMode="auto">
          <a:xfrm>
            <a:off x="406400" y="1359852"/>
            <a:ext cx="6938168"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kumimoji="1" lang="ja-JP" altLang="en-US" sz="1600" b="1" dirty="0" smtClean="0"/>
              <a:t>①　住宅確保要配慮者が安心して暮らせるセーフティネット機能の整備</a:t>
            </a:r>
            <a:endParaRPr kumimoji="1" lang="en-US" altLang="ja-JP" sz="1600" b="1" dirty="0"/>
          </a:p>
        </p:txBody>
      </p:sp>
      <p:sp>
        <p:nvSpPr>
          <p:cNvPr id="11279" name="正方形/長方形 5"/>
          <p:cNvSpPr>
            <a:spLocks noChangeArrowheads="1"/>
          </p:cNvSpPr>
          <p:nvPr/>
        </p:nvSpPr>
        <p:spPr bwMode="auto">
          <a:xfrm>
            <a:off x="406400" y="5781525"/>
            <a:ext cx="530946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600" b="1" dirty="0" smtClean="0"/>
              <a:t>②　高齢者や</a:t>
            </a:r>
            <a:r>
              <a:rPr lang="ja-JP" altLang="en-US" sz="1600" b="1" dirty="0" err="1" smtClean="0"/>
              <a:t>障がい</a:t>
            </a:r>
            <a:r>
              <a:rPr lang="ja-JP" altLang="en-US" sz="1600" b="1" dirty="0" smtClean="0"/>
              <a:t>者等が安心して暮らせる住まいの提供</a:t>
            </a:r>
            <a:endParaRPr lang="ja-JP" altLang="en-US" sz="1600" b="1" dirty="0">
              <a:solidFill>
                <a:schemeClr val="bg2"/>
              </a:solidFill>
            </a:endParaRPr>
          </a:p>
        </p:txBody>
      </p:sp>
      <p:sp>
        <p:nvSpPr>
          <p:cNvPr id="19" name="Rectangle 4"/>
          <p:cNvSpPr txBox="1">
            <a:spLocks noChangeArrowheads="1"/>
          </p:cNvSpPr>
          <p:nvPr/>
        </p:nvSpPr>
        <p:spPr>
          <a:xfrm>
            <a:off x="42905" y="-59555"/>
            <a:ext cx="4893939"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sp>
        <p:nvSpPr>
          <p:cNvPr id="21" name="正方形/長方形 2"/>
          <p:cNvSpPr>
            <a:spLocks noChangeArrowheads="1"/>
          </p:cNvSpPr>
          <p:nvPr/>
        </p:nvSpPr>
        <p:spPr bwMode="auto">
          <a:xfrm>
            <a:off x="605524" y="1640974"/>
            <a:ext cx="876512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kumimoji="1" lang="ja-JP" altLang="en-US" sz="1400" dirty="0" smtClean="0">
                <a:latin typeface="ＭＳ Ｐ明朝" pitchFamily="18" charset="-128"/>
                <a:ea typeface="ＭＳ Ｐ明朝" pitchFamily="18" charset="-128"/>
              </a:rPr>
              <a:t>　フェアハウジング（入居拒否しない住宅）の推進と、収入に応じた適正な負担の範囲内で住宅確保</a:t>
            </a:r>
            <a:r>
              <a:rPr kumimoji="1" lang="ja-JP" altLang="en-US" sz="1400" dirty="0">
                <a:latin typeface="ＭＳ Ｐ明朝" pitchFamily="18" charset="-128"/>
                <a:ea typeface="ＭＳ Ｐ明朝" pitchFamily="18" charset="-128"/>
              </a:rPr>
              <a:t>を</a:t>
            </a:r>
            <a:r>
              <a:rPr kumimoji="1" lang="ja-JP" altLang="en-US" sz="1400" dirty="0">
                <a:solidFill>
                  <a:schemeClr val="tx1"/>
                </a:solidFill>
                <a:latin typeface="ＭＳ Ｐ明朝" pitchFamily="18" charset="-128"/>
                <a:ea typeface="ＭＳ Ｐ明朝" pitchFamily="18" charset="-128"/>
              </a:rPr>
              <a:t>図る</a:t>
            </a:r>
            <a:r>
              <a:rPr kumimoji="1" lang="ja-JP" altLang="en-US" sz="1400" dirty="0" smtClean="0">
                <a:solidFill>
                  <a:schemeClr val="tx1"/>
                </a:solidFill>
                <a:latin typeface="ＭＳ Ｐ明朝" pitchFamily="18" charset="-128"/>
                <a:ea typeface="ＭＳ Ｐ明朝" pitchFamily="18" charset="-128"/>
              </a:rPr>
              <a:t>アフォー</a:t>
            </a:r>
            <a:endParaRPr kumimoji="1" lang="en-US" altLang="ja-JP" sz="1400" dirty="0" smtClean="0">
              <a:solidFill>
                <a:schemeClr val="tx1"/>
              </a:solidFill>
              <a:latin typeface="ＭＳ Ｐ明朝" pitchFamily="18" charset="-128"/>
              <a:ea typeface="ＭＳ Ｐ明朝" pitchFamily="18" charset="-128"/>
            </a:endParaRPr>
          </a:p>
          <a:p>
            <a:pPr algn="l">
              <a:lnSpc>
                <a:spcPct val="105000"/>
              </a:lnSpc>
              <a:spcBef>
                <a:spcPct val="40000"/>
              </a:spcBef>
              <a:buClr>
                <a:schemeClr val="accent1"/>
              </a:buClr>
            </a:pPr>
            <a:r>
              <a:rPr kumimoji="1" lang="ja-JP" altLang="en-US" sz="1400" dirty="0" smtClean="0">
                <a:solidFill>
                  <a:schemeClr val="tx1"/>
                </a:solidFill>
                <a:latin typeface="ＭＳ Ｐ明朝" pitchFamily="18" charset="-128"/>
                <a:ea typeface="ＭＳ Ｐ明朝" pitchFamily="18" charset="-128"/>
              </a:rPr>
              <a:t>ダブル住宅（低廉</a:t>
            </a:r>
            <a:r>
              <a:rPr kumimoji="1" lang="ja-JP" altLang="en-US" sz="1400" dirty="0">
                <a:solidFill>
                  <a:schemeClr val="tx1"/>
                </a:solidFill>
                <a:latin typeface="ＭＳ Ｐ明朝" pitchFamily="18" charset="-128"/>
                <a:ea typeface="ＭＳ Ｐ明朝" pitchFamily="18" charset="-128"/>
              </a:rPr>
              <a:t>な家賃で質を備えた</a:t>
            </a:r>
            <a:r>
              <a:rPr kumimoji="1" lang="ja-JP" altLang="en-US" sz="1400" dirty="0" smtClean="0">
                <a:solidFill>
                  <a:schemeClr val="tx1"/>
                </a:solidFill>
                <a:latin typeface="ＭＳ Ｐ明朝" pitchFamily="18" charset="-128"/>
                <a:ea typeface="ＭＳ Ｐ明朝" pitchFamily="18" charset="-128"/>
              </a:rPr>
              <a:t>住宅）の供給を維持し、居住</a:t>
            </a:r>
            <a:r>
              <a:rPr kumimoji="1" lang="ja-JP" altLang="en-US" sz="1400" dirty="0" smtClean="0">
                <a:latin typeface="ＭＳ Ｐ明朝" pitchFamily="18" charset="-128"/>
                <a:ea typeface="ＭＳ Ｐ明朝" pitchFamily="18" charset="-128"/>
              </a:rPr>
              <a:t>の安定確保を図ります。</a:t>
            </a:r>
            <a:endParaRPr kumimoji="1" lang="en-US" altLang="ja-JP" sz="1400" dirty="0" smtClean="0">
              <a:latin typeface="ＭＳ Ｐ明朝" pitchFamily="18" charset="-128"/>
              <a:ea typeface="ＭＳ Ｐ明朝" pitchFamily="18"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30260122"/>
              </p:ext>
            </p:extLst>
          </p:nvPr>
        </p:nvGraphicFramePr>
        <p:xfrm>
          <a:off x="940400" y="2514250"/>
          <a:ext cx="7992888" cy="3235484"/>
        </p:xfrm>
        <a:graphic>
          <a:graphicData uri="http://schemas.openxmlformats.org/drawingml/2006/table">
            <a:tbl>
              <a:tblPr firstRow="1" bandRow="1">
                <a:tableStyleId>{93296810-A885-4BE3-A3E7-6D5BEEA58F35}</a:tableStyleId>
              </a:tblPr>
              <a:tblGrid>
                <a:gridCol w="2636829">
                  <a:extLst>
                    <a:ext uri="{9D8B030D-6E8A-4147-A177-3AD203B41FA5}">
                      <a16:colId xmlns:a16="http://schemas.microsoft.com/office/drawing/2014/main" val="2365553280"/>
                    </a:ext>
                  </a:extLst>
                </a:gridCol>
                <a:gridCol w="3051803">
                  <a:extLst>
                    <a:ext uri="{9D8B030D-6E8A-4147-A177-3AD203B41FA5}">
                      <a16:colId xmlns:a16="http://schemas.microsoft.com/office/drawing/2014/main" val="831976845"/>
                    </a:ext>
                  </a:extLst>
                </a:gridCol>
                <a:gridCol w="2304256">
                  <a:extLst>
                    <a:ext uri="{9D8B030D-6E8A-4147-A177-3AD203B41FA5}">
                      <a16:colId xmlns:a16="http://schemas.microsoft.com/office/drawing/2014/main" val="2906650935"/>
                    </a:ext>
                  </a:extLst>
                </a:gridCol>
              </a:tblGrid>
              <a:tr h="296565">
                <a:tc>
                  <a:txBody>
                    <a:bodyPr/>
                    <a:lstStyle/>
                    <a:p>
                      <a:pPr algn="ctr"/>
                      <a:r>
                        <a:rPr kumimoji="1" lang="ja-JP" altLang="en-US" sz="1050" b="0" dirty="0" smtClean="0">
                          <a:latin typeface="ＭＳ Ｐ明朝" panose="02020600040205080304" pitchFamily="18" charset="-128"/>
                          <a:ea typeface="ＭＳ Ｐ明朝" panose="02020600040205080304" pitchFamily="18" charset="-128"/>
                        </a:rPr>
                        <a:t>名称</a:t>
                      </a:r>
                      <a:endParaRPr kumimoji="1" lang="ja-JP" altLang="en-US" sz="1050" b="0" dirty="0">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050" b="0" dirty="0" smtClean="0">
                          <a:latin typeface="ＭＳ Ｐ明朝" panose="02020600040205080304" pitchFamily="18" charset="-128"/>
                          <a:ea typeface="ＭＳ Ｐ明朝" panose="02020600040205080304" pitchFamily="18" charset="-128"/>
                        </a:rPr>
                        <a:t>概要</a:t>
                      </a:r>
                      <a:endParaRPr kumimoji="1" lang="ja-JP" altLang="en-US" sz="1050" b="0" dirty="0">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050" b="0" dirty="0" smtClean="0">
                          <a:latin typeface="ＭＳ Ｐ明朝" panose="02020600040205080304" pitchFamily="18" charset="-128"/>
                          <a:ea typeface="ＭＳ Ｐ明朝" panose="02020600040205080304" pitchFamily="18" charset="-128"/>
                        </a:rPr>
                        <a:t>対象</a:t>
                      </a:r>
                      <a:endParaRPr kumimoji="1" lang="ja-JP" altLang="en-US" sz="1050" b="0" dirty="0">
                        <a:latin typeface="ＭＳ Ｐ明朝" panose="02020600040205080304" pitchFamily="18" charset="-128"/>
                        <a:ea typeface="ＭＳ Ｐ明朝" panose="02020600040205080304" pitchFamily="18" charset="-128"/>
                      </a:endParaRPr>
                    </a:p>
                  </a:txBody>
                  <a:tcPr anchor="ctr" anchorCtr="1">
                    <a:solidFill>
                      <a:srgbClr val="33CC33"/>
                    </a:solidFill>
                  </a:tcPr>
                </a:tc>
                <a:extLst>
                  <a:ext uri="{0D108BD9-81ED-4DB2-BD59-A6C34878D82A}">
                    <a16:rowId xmlns:a16="http://schemas.microsoft.com/office/drawing/2014/main" val="3537087449"/>
                  </a:ext>
                </a:extLst>
              </a:tr>
              <a:tr h="463238">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高齢者向け優良賃貸住宅</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一定の所得以下の高齢者世帯に対して</a:t>
                      </a:r>
                      <a:endParaRPr kumimoji="1" lang="en-US" altLang="ja-JP" sz="1200" dirty="0" smtClean="0">
                        <a:latin typeface="ＭＳ Ｐ明朝" panose="02020600040205080304" pitchFamily="18" charset="-128"/>
                        <a:ea typeface="ＭＳ Ｐ明朝" panose="02020600040205080304" pitchFamily="18" charset="-128"/>
                      </a:endParaRPr>
                    </a:p>
                    <a:p>
                      <a:pPr algn="l"/>
                      <a:r>
                        <a:rPr kumimoji="1" lang="ja-JP" altLang="en-US" sz="1200" dirty="0" smtClean="0">
                          <a:latin typeface="ＭＳ Ｐ明朝" panose="02020600040205080304" pitchFamily="18" charset="-128"/>
                          <a:ea typeface="ＭＳ Ｐ明朝" panose="02020600040205080304" pitchFamily="18" charset="-128"/>
                        </a:rPr>
                        <a:t>家賃の一部を一定期間補助</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r>
                        <a:rPr kumimoji="1" lang="en-US" altLang="ja-JP" sz="1200" dirty="0" smtClean="0">
                          <a:latin typeface="ＭＳ Ｐ明朝" panose="02020600040205080304" pitchFamily="18" charset="-128"/>
                          <a:ea typeface="ＭＳ Ｐ明朝" panose="02020600040205080304" pitchFamily="18" charset="-128"/>
                        </a:rPr>
                        <a:t>27</a:t>
                      </a:r>
                      <a:r>
                        <a:rPr kumimoji="1" lang="ja-JP" altLang="en-US" sz="1200" dirty="0" smtClean="0">
                          <a:latin typeface="ＭＳ Ｐ明朝" panose="02020600040205080304" pitchFamily="18" charset="-128"/>
                          <a:ea typeface="ＭＳ Ｐ明朝" panose="02020600040205080304" pitchFamily="18" charset="-128"/>
                        </a:rPr>
                        <a:t>団地（約</a:t>
                      </a:r>
                      <a:r>
                        <a:rPr kumimoji="1" lang="en-US" altLang="ja-JP" sz="1200" dirty="0" smtClean="0">
                          <a:latin typeface="ＭＳ Ｐ明朝" panose="02020600040205080304" pitchFamily="18" charset="-128"/>
                          <a:ea typeface="ＭＳ Ｐ明朝" panose="02020600040205080304" pitchFamily="18" charset="-128"/>
                        </a:rPr>
                        <a:t>1,800</a:t>
                      </a:r>
                      <a:r>
                        <a:rPr kumimoji="1" lang="ja-JP" altLang="en-US" sz="1200" dirty="0" smtClean="0">
                          <a:latin typeface="ＭＳ Ｐ明朝" panose="02020600040205080304" pitchFamily="18" charset="-128"/>
                          <a:ea typeface="ＭＳ Ｐ明朝" panose="02020600040205080304" pitchFamily="18" charset="-128"/>
                        </a:rPr>
                        <a:t>戸）</a:t>
                      </a:r>
                    </a:p>
                  </a:txBody>
                  <a:tcPr anchor="ctr" anchorCtr="1"/>
                </a:tc>
                <a:extLst>
                  <a:ext uri="{0D108BD9-81ED-4DB2-BD59-A6C34878D82A}">
                    <a16:rowId xmlns:a16="http://schemas.microsoft.com/office/drawing/2014/main" val="3207072923"/>
                  </a:ext>
                </a:extLst>
              </a:tr>
              <a:tr h="463238">
                <a:tc>
                  <a:txBody>
                    <a:bodyPr/>
                    <a:lstStyle/>
                    <a:p>
                      <a:pPr algn="ctr"/>
                      <a:r>
                        <a:rPr kumimoji="1" lang="en-US" altLang="zh-TW" sz="1200" dirty="0" smtClean="0">
                          <a:latin typeface="ＭＳ Ｐ明朝" panose="02020600040205080304" pitchFamily="18" charset="-128"/>
                          <a:ea typeface="ＭＳ Ｐ明朝" panose="02020600040205080304" pitchFamily="18" charset="-128"/>
                        </a:rPr>
                        <a:t>1</a:t>
                      </a:r>
                      <a:r>
                        <a:rPr kumimoji="1" lang="zh-TW" altLang="en-US" sz="1200" dirty="0" smtClean="0">
                          <a:latin typeface="ＭＳ Ｐ明朝" panose="02020600040205080304" pitchFamily="18" charset="-128"/>
                          <a:ea typeface="ＭＳ Ｐ明朝" panose="02020600040205080304" pitchFamily="18" charset="-128"/>
                        </a:rPr>
                        <a:t>階住宅優先制度</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高齢者等世帯は優先して入居申込を受付</a:t>
                      </a:r>
                      <a:endParaRPr kumimoji="1" lang="en-US" altLang="ja-JP" sz="1200" dirty="0" smtClean="0">
                        <a:latin typeface="ＭＳ Ｐ明朝" panose="02020600040205080304" pitchFamily="18" charset="-128"/>
                        <a:ea typeface="ＭＳ Ｐ明朝" panose="02020600040205080304" pitchFamily="18" charset="-128"/>
                      </a:endParaRPr>
                    </a:p>
                    <a:p>
                      <a:pPr algn="l"/>
                      <a:r>
                        <a:rPr kumimoji="1" lang="ja-JP" altLang="en-US" sz="1200" dirty="0" smtClean="0">
                          <a:latin typeface="ＭＳ Ｐ明朝" panose="02020600040205080304" pitchFamily="18" charset="-128"/>
                          <a:ea typeface="ＭＳ Ｐ明朝" panose="02020600040205080304" pitchFamily="18" charset="-128"/>
                        </a:rPr>
                        <a:t>（募集開始から</a:t>
                      </a:r>
                      <a:r>
                        <a:rPr kumimoji="1" lang="en-US" altLang="ja-JP" sz="1200" dirty="0" smtClean="0">
                          <a:latin typeface="ＭＳ Ｐ明朝" panose="02020600040205080304" pitchFamily="18" charset="-128"/>
                          <a:ea typeface="ＭＳ Ｐ明朝" panose="02020600040205080304" pitchFamily="18" charset="-128"/>
                        </a:rPr>
                        <a:t>7</a:t>
                      </a:r>
                      <a:r>
                        <a:rPr kumimoji="1" lang="ja-JP" altLang="en-US" sz="1200" dirty="0" smtClean="0">
                          <a:latin typeface="ＭＳ Ｐ明朝" panose="02020600040205080304" pitchFamily="18" charset="-128"/>
                          <a:ea typeface="ＭＳ Ｐ明朝" panose="02020600040205080304" pitchFamily="18" charset="-128"/>
                        </a:rPr>
                        <a:t>日間）</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pPr algn="ctr"/>
                      <a:r>
                        <a:rPr kumimoji="1" lang="en-US" altLang="ja-JP" sz="1200" dirty="0" smtClean="0">
                          <a:latin typeface="ＭＳ Ｐ明朝" panose="02020600040205080304" pitchFamily="18" charset="-128"/>
                          <a:ea typeface="ＭＳ Ｐ明朝" panose="02020600040205080304" pitchFamily="18" charset="-128"/>
                        </a:rPr>
                        <a:t>37</a:t>
                      </a:r>
                      <a:r>
                        <a:rPr kumimoji="1" lang="ja-JP" altLang="en-US" sz="1200" dirty="0" smtClean="0">
                          <a:latin typeface="ＭＳ Ｐ明朝" panose="02020600040205080304" pitchFamily="18" charset="-128"/>
                          <a:ea typeface="ＭＳ Ｐ明朝" panose="02020600040205080304" pitchFamily="18" charset="-128"/>
                        </a:rPr>
                        <a:t>団地（約</a:t>
                      </a:r>
                      <a:r>
                        <a:rPr kumimoji="1" lang="en-US" altLang="ja-JP" sz="1200" dirty="0" smtClean="0">
                          <a:latin typeface="ＭＳ Ｐ明朝" panose="02020600040205080304" pitchFamily="18" charset="-128"/>
                          <a:ea typeface="ＭＳ Ｐ明朝" panose="02020600040205080304" pitchFamily="18" charset="-128"/>
                        </a:rPr>
                        <a:t>2,100</a:t>
                      </a:r>
                      <a:r>
                        <a:rPr kumimoji="1" lang="ja-JP" altLang="en-US" sz="1200" dirty="0" smtClean="0">
                          <a:latin typeface="ＭＳ Ｐ明朝" panose="02020600040205080304" pitchFamily="18" charset="-128"/>
                          <a:ea typeface="ＭＳ Ｐ明朝" panose="02020600040205080304" pitchFamily="18" charset="-128"/>
                        </a:rPr>
                        <a:t>戸）</a:t>
                      </a:r>
                      <a:endParaRPr kumimoji="1" lang="en-US" altLang="ja-JP" sz="1200" dirty="0" smtClean="0">
                        <a:latin typeface="ＭＳ Ｐ明朝" panose="02020600040205080304" pitchFamily="18" charset="-128"/>
                        <a:ea typeface="ＭＳ Ｐ明朝" panose="02020600040205080304" pitchFamily="18" charset="-128"/>
                      </a:endParaRPr>
                    </a:p>
                    <a:p>
                      <a:pPr algn="ctr"/>
                      <a:r>
                        <a:rPr kumimoji="1" lang="en-US" altLang="ja-JP" sz="1100" dirty="0" smtClean="0">
                          <a:latin typeface="ＭＳ Ｐ明朝" panose="02020600040205080304" pitchFamily="18" charset="-128"/>
                          <a:ea typeface="ＭＳ Ｐ明朝" panose="02020600040205080304" pitchFamily="18" charset="-128"/>
                        </a:rPr>
                        <a:t>※1</a:t>
                      </a:r>
                      <a:r>
                        <a:rPr kumimoji="1" lang="ja-JP" altLang="en-US" sz="1100" dirty="0" smtClean="0">
                          <a:latin typeface="ＭＳ Ｐ明朝" panose="02020600040205080304" pitchFamily="18" charset="-128"/>
                          <a:ea typeface="ＭＳ Ｐ明朝" panose="02020600040205080304" pitchFamily="18" charset="-128"/>
                        </a:rPr>
                        <a:t>階住戸</a:t>
                      </a:r>
                      <a:endParaRPr kumimoji="1" lang="ja-JP" altLang="en-US" sz="1100" dirty="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803043259"/>
                  </a:ext>
                </a:extLst>
              </a:tr>
              <a:tr h="330245">
                <a:tc>
                  <a:txBody>
                    <a:bodyPr/>
                    <a:lstStyle/>
                    <a:p>
                      <a:pPr algn="ctr"/>
                      <a:r>
                        <a:rPr kumimoji="1" lang="ja-JP" altLang="en-US" sz="1200" smtClean="0">
                          <a:latin typeface="ＭＳ Ｐ明朝" panose="02020600040205080304" pitchFamily="18" charset="-128"/>
                          <a:ea typeface="ＭＳ Ｐ明朝" panose="02020600040205080304" pitchFamily="18" charset="-128"/>
                        </a:rPr>
                        <a:t>機関保証制度</a:t>
                      </a:r>
                      <a:endParaRPr kumimoji="1" lang="ja-JP" altLang="en-US" sz="1200" dirty="0" smtClean="0">
                        <a:latin typeface="ＭＳ Ｐ明朝" panose="02020600040205080304" pitchFamily="18" charset="-128"/>
                        <a:ea typeface="ＭＳ Ｐ明朝" panose="02020600040205080304" pitchFamily="18" charset="-128"/>
                      </a:endParaRP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保証人に代わる機関保証サービスを活用</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r>
                        <a:rPr kumimoji="1" lang="ja-JP" altLang="en-US" sz="1200" dirty="0" smtClean="0">
                          <a:latin typeface="ＭＳ Ｐ明朝" panose="02020600040205080304" pitchFamily="18" charset="-128"/>
                          <a:ea typeface="ＭＳ Ｐ明朝" panose="02020600040205080304" pitchFamily="18" charset="-128"/>
                        </a:rPr>
                        <a:t>全住宅</a:t>
                      </a:r>
                      <a:endParaRPr kumimoji="1" lang="ja-JP" altLang="en-US" sz="1200" dirty="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785459905"/>
                  </a:ext>
                </a:extLst>
              </a:tr>
              <a:tr h="463238">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高齢者世帯の収入基準</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収入以外の貯蓄基準（家賃の</a:t>
                      </a:r>
                      <a:r>
                        <a:rPr kumimoji="1" lang="en-US" altLang="ja-JP" sz="1200" dirty="0" smtClean="0">
                          <a:latin typeface="ＭＳ Ｐ明朝" panose="02020600040205080304" pitchFamily="18" charset="-128"/>
                          <a:ea typeface="ＭＳ Ｐ明朝" panose="02020600040205080304" pitchFamily="18" charset="-128"/>
                        </a:rPr>
                        <a:t>100</a:t>
                      </a:r>
                      <a:r>
                        <a:rPr kumimoji="1" lang="ja-JP" altLang="en-US" sz="1200" dirty="0" smtClean="0">
                          <a:latin typeface="ＭＳ Ｐ明朝" panose="02020600040205080304" pitchFamily="18" charset="-128"/>
                          <a:ea typeface="ＭＳ Ｐ明朝" panose="02020600040205080304" pitchFamily="18" charset="-128"/>
                        </a:rPr>
                        <a:t>倍以上）</a:t>
                      </a:r>
                      <a:endParaRPr kumimoji="1" lang="en-US" altLang="ja-JP" sz="1200" dirty="0" smtClean="0">
                        <a:latin typeface="ＭＳ Ｐ明朝" panose="02020600040205080304" pitchFamily="18" charset="-128"/>
                        <a:ea typeface="ＭＳ Ｐ明朝" panose="02020600040205080304" pitchFamily="18" charset="-128"/>
                      </a:endParaRPr>
                    </a:p>
                    <a:p>
                      <a:pPr algn="l"/>
                      <a:r>
                        <a:rPr kumimoji="1" lang="ja-JP" altLang="en-US" sz="1200" dirty="0" smtClean="0">
                          <a:latin typeface="ＭＳ Ｐ明朝" panose="02020600040205080304" pitchFamily="18" charset="-128"/>
                          <a:ea typeface="ＭＳ Ｐ明朝" panose="02020600040205080304" pitchFamily="18" charset="-128"/>
                        </a:rPr>
                        <a:t>を設定</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r>
                        <a:rPr kumimoji="1" lang="ja-JP" altLang="en-US" sz="1200" dirty="0" smtClean="0">
                          <a:latin typeface="ＭＳ Ｐ明朝" panose="02020600040205080304" pitchFamily="18" charset="-128"/>
                          <a:ea typeface="ＭＳ Ｐ明朝" panose="02020600040205080304" pitchFamily="18" charset="-128"/>
                        </a:rPr>
                        <a:t>全住宅</a:t>
                      </a:r>
                      <a:endParaRPr kumimoji="1" lang="ja-JP" altLang="en-US" sz="1200" dirty="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754205798"/>
                  </a:ext>
                </a:extLst>
              </a:tr>
              <a:tr h="463238">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性的マイノリティの方の</a:t>
                      </a:r>
                      <a:endParaRPr kumimoji="1" lang="en-US" altLang="ja-JP" sz="1200" dirty="0" smtClean="0">
                        <a:latin typeface="ＭＳ Ｐ明朝" panose="02020600040205080304" pitchFamily="18" charset="-128"/>
                        <a:ea typeface="ＭＳ Ｐ明朝" panose="02020600040205080304" pitchFamily="18" charset="-128"/>
                      </a:endParaRPr>
                    </a:p>
                    <a:p>
                      <a:pPr algn="ctr"/>
                      <a:r>
                        <a:rPr kumimoji="1" lang="ja-JP" altLang="en-US" sz="1200" dirty="0" smtClean="0">
                          <a:latin typeface="ＭＳ Ｐ明朝" panose="02020600040205080304" pitchFamily="18" charset="-128"/>
                          <a:ea typeface="ＭＳ Ｐ明朝" panose="02020600040205080304" pitchFamily="18" charset="-128"/>
                        </a:rPr>
                        <a:t>入居資格要件</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パートナーシップ関係にある方は婚姻関係と同様と判断</a:t>
                      </a:r>
                      <a:endParaRPr kumimoji="1" lang="ja-JP" altLang="en-US" sz="1200" dirty="0">
                        <a:latin typeface="ＭＳ Ｐ明朝" panose="02020600040205080304" pitchFamily="18" charset="-128"/>
                        <a:ea typeface="ＭＳ Ｐ明朝" panose="02020600040205080304" pitchFamily="18" charset="-128"/>
                      </a:endParaRPr>
                    </a:p>
                  </a:txBody>
                  <a:tcPr anchor="ctr"/>
                </a:tc>
                <a:tc>
                  <a:txBody>
                    <a:bodyPr/>
                    <a:lstStyle/>
                    <a:p>
                      <a:r>
                        <a:rPr kumimoji="1" lang="ja-JP" altLang="en-US" sz="1200" dirty="0" smtClean="0">
                          <a:latin typeface="ＭＳ Ｐ明朝" panose="02020600040205080304" pitchFamily="18" charset="-128"/>
                          <a:ea typeface="ＭＳ Ｐ明朝" panose="02020600040205080304" pitchFamily="18" charset="-128"/>
                        </a:rPr>
                        <a:t>全住宅</a:t>
                      </a:r>
                      <a:endParaRPr kumimoji="1" lang="ja-JP" altLang="en-US" sz="1200" dirty="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605545541"/>
                  </a:ext>
                </a:extLst>
              </a:tr>
              <a:tr h="463238">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アフォーダブル住宅</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低廉な家賃（</a:t>
                      </a:r>
                      <a:r>
                        <a:rPr kumimoji="1" lang="en-US" altLang="ja-JP" sz="1200" dirty="0" smtClean="0">
                          <a:latin typeface="ＭＳ Ｐ明朝" panose="02020600040205080304" pitchFamily="18" charset="-128"/>
                          <a:ea typeface="ＭＳ Ｐ明朝" panose="02020600040205080304" pitchFamily="18" charset="-128"/>
                        </a:rPr>
                        <a:t>5</a:t>
                      </a:r>
                      <a:r>
                        <a:rPr kumimoji="1" lang="ja-JP" altLang="en-US" sz="1200" dirty="0" smtClean="0">
                          <a:latin typeface="ＭＳ Ｐ明朝" panose="02020600040205080304" pitchFamily="18" charset="-128"/>
                          <a:ea typeface="ＭＳ Ｐ明朝" panose="02020600040205080304" pitchFamily="18" charset="-128"/>
                        </a:rPr>
                        <a:t>万円未満）で質（専有面積</a:t>
                      </a:r>
                      <a:endParaRPr kumimoji="1" lang="en-US" altLang="ja-JP" sz="1200" dirty="0" smtClean="0">
                        <a:latin typeface="ＭＳ Ｐ明朝" panose="02020600040205080304" pitchFamily="18" charset="-128"/>
                        <a:ea typeface="ＭＳ Ｐ明朝" panose="02020600040205080304" pitchFamily="18" charset="-128"/>
                      </a:endParaRPr>
                    </a:p>
                    <a:p>
                      <a:pPr algn="l"/>
                      <a:r>
                        <a:rPr kumimoji="1" lang="en-US" altLang="ja-JP" sz="1200" dirty="0" smtClean="0">
                          <a:latin typeface="ＭＳ Ｐ明朝" panose="02020600040205080304" pitchFamily="18" charset="-128"/>
                          <a:ea typeface="ＭＳ Ｐ明朝" panose="02020600040205080304" pitchFamily="18" charset="-128"/>
                        </a:rPr>
                        <a:t>25㎡</a:t>
                      </a:r>
                      <a:r>
                        <a:rPr kumimoji="1" lang="ja-JP" altLang="en-US" sz="1200" dirty="0" smtClean="0">
                          <a:latin typeface="ＭＳ Ｐ明朝" panose="02020600040205080304" pitchFamily="18" charset="-128"/>
                          <a:ea typeface="ＭＳ Ｐ明朝" panose="02020600040205080304" pitchFamily="18" charset="-128"/>
                        </a:rPr>
                        <a:t>以上、耐震性有）を備えた住宅</a:t>
                      </a:r>
                    </a:p>
                  </a:txBody>
                  <a:tcPr anchor="ctr"/>
                </a:tc>
                <a:tc>
                  <a:txBody>
                    <a:bodyPr/>
                    <a:lstStyle/>
                    <a:p>
                      <a:r>
                        <a:rPr kumimoji="1" lang="en-US" altLang="ja-JP" sz="1200" dirty="0" smtClean="0">
                          <a:latin typeface="ＭＳ Ｐ明朝" panose="02020600040205080304" pitchFamily="18" charset="-128"/>
                          <a:ea typeface="ＭＳ Ｐ明朝" panose="02020600040205080304" pitchFamily="18" charset="-128"/>
                        </a:rPr>
                        <a:t>70</a:t>
                      </a:r>
                      <a:r>
                        <a:rPr kumimoji="1" lang="ja-JP" altLang="en-US" sz="1200" dirty="0" smtClean="0">
                          <a:latin typeface="ＭＳ Ｐ明朝" panose="02020600040205080304" pitchFamily="18" charset="-128"/>
                          <a:ea typeface="ＭＳ Ｐ明朝" panose="02020600040205080304" pitchFamily="18" charset="-128"/>
                        </a:rPr>
                        <a:t>団地（約</a:t>
                      </a:r>
                      <a:r>
                        <a:rPr kumimoji="1" lang="en-US" altLang="ja-JP" sz="1200" dirty="0" smtClean="0">
                          <a:latin typeface="ＭＳ Ｐ明朝" panose="02020600040205080304" pitchFamily="18" charset="-128"/>
                          <a:ea typeface="ＭＳ Ｐ明朝" panose="02020600040205080304" pitchFamily="18" charset="-128"/>
                        </a:rPr>
                        <a:t>12,000</a:t>
                      </a:r>
                      <a:r>
                        <a:rPr kumimoji="1" lang="ja-JP" altLang="en-US" sz="1200" dirty="0" smtClean="0">
                          <a:latin typeface="ＭＳ Ｐ明朝" panose="02020600040205080304" pitchFamily="18" charset="-128"/>
                          <a:ea typeface="ＭＳ Ｐ明朝" panose="02020600040205080304" pitchFamily="18" charset="-128"/>
                        </a:rPr>
                        <a:t>戸）</a:t>
                      </a:r>
                      <a:endParaRPr kumimoji="1" lang="en-US" altLang="ja-JP" sz="1200" dirty="0" smtClean="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724913201"/>
                  </a:ext>
                </a:extLst>
              </a:tr>
              <a:tr h="292484">
                <a:tc>
                  <a:txBody>
                    <a:bodyPr/>
                    <a:lstStyle/>
                    <a:p>
                      <a:pPr algn="ctr"/>
                      <a:r>
                        <a:rPr kumimoji="1" lang="ja-JP" altLang="en-US" sz="1200" dirty="0" smtClean="0">
                          <a:solidFill>
                            <a:schemeClr val="tx1"/>
                          </a:solidFill>
                          <a:latin typeface="ＭＳ Ｐ明朝" panose="02020600040205080304" pitchFamily="18" charset="-128"/>
                          <a:ea typeface="ＭＳ Ｐ明朝" panose="02020600040205080304" pitchFamily="18" charset="-128"/>
                        </a:rPr>
                        <a:t>被災者への住宅提供</a:t>
                      </a:r>
                    </a:p>
                  </a:txBody>
                  <a:tcPr anchor="ctr" anchorCtr="1"/>
                </a:tc>
                <a:tc>
                  <a:txBody>
                    <a:bodyPr/>
                    <a:lstStyle/>
                    <a:p>
                      <a:pPr algn="l"/>
                      <a:r>
                        <a:rPr kumimoji="1" lang="ja-JP" altLang="en-US" sz="1200" dirty="0" smtClean="0">
                          <a:solidFill>
                            <a:schemeClr val="tx1"/>
                          </a:solidFill>
                          <a:latin typeface="ＭＳ Ｐ明朝" panose="02020600040205080304" pitchFamily="18" charset="-128"/>
                          <a:ea typeface="ＭＳ Ｐ明朝" panose="02020600040205080304" pitchFamily="18" charset="-128"/>
                        </a:rPr>
                        <a:t>大規模災害発生時における応急仮設住宅</a:t>
                      </a:r>
                    </a:p>
                  </a:txBody>
                  <a:tcPr anchor="ctr"/>
                </a:tc>
                <a:tc>
                  <a:txBody>
                    <a:bodyPr/>
                    <a:lstStyle/>
                    <a:p>
                      <a:r>
                        <a:rPr kumimoji="1" lang="ja-JP" altLang="en-US" sz="1200" dirty="0" smtClean="0">
                          <a:solidFill>
                            <a:schemeClr val="tx1"/>
                          </a:solidFill>
                          <a:latin typeface="ＭＳ Ｐ明朝" panose="02020600040205080304" pitchFamily="18" charset="-128"/>
                          <a:ea typeface="ＭＳ Ｐ明朝" panose="02020600040205080304" pitchFamily="18" charset="-128"/>
                        </a:rPr>
                        <a:t>自治体からの要請に基づく</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499315208"/>
                  </a:ext>
                </a:extLst>
              </a:tr>
            </a:tbl>
          </a:graphicData>
        </a:graphic>
      </p:graphicFrame>
      <p:sp>
        <p:nvSpPr>
          <p:cNvPr id="14" name="正方形/長方形 4"/>
          <p:cNvSpPr>
            <a:spLocks noChangeArrowheads="1"/>
          </p:cNvSpPr>
          <p:nvPr/>
        </p:nvSpPr>
        <p:spPr bwMode="auto">
          <a:xfrm>
            <a:off x="887591" y="2252691"/>
            <a:ext cx="314915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400" b="1" dirty="0" smtClean="0">
                <a:latin typeface="ＭＳ Ｐ明朝" pitchFamily="18" charset="-128"/>
                <a:ea typeface="ＭＳ Ｐ明朝" pitchFamily="18" charset="-128"/>
              </a:rPr>
              <a:t>居住の安定確保に向けた取り組み</a:t>
            </a:r>
            <a:endParaRPr lang="ja-JP" altLang="en-US" sz="1400" b="1" dirty="0">
              <a:latin typeface="ＭＳ Ｐ明朝" pitchFamily="18" charset="-128"/>
              <a:ea typeface="ＭＳ Ｐ明朝" pitchFamily="18" charset="-128"/>
            </a:endParaRPr>
          </a:p>
        </p:txBody>
      </p:sp>
      <p:sp>
        <p:nvSpPr>
          <p:cNvPr id="12" name="正方形/長方形 4"/>
          <p:cNvSpPr>
            <a:spLocks noChangeArrowheads="1"/>
          </p:cNvSpPr>
          <p:nvPr/>
        </p:nvSpPr>
        <p:spPr bwMode="auto">
          <a:xfrm>
            <a:off x="7047978" y="2285007"/>
            <a:ext cx="217241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en-US" altLang="ja-JP" dirty="0" smtClean="0">
                <a:latin typeface="ＭＳ Ｐ明朝" pitchFamily="18" charset="-128"/>
                <a:ea typeface="ＭＳ Ｐ明朝" pitchFamily="18" charset="-128"/>
              </a:rPr>
              <a:t>※</a:t>
            </a:r>
            <a:r>
              <a:rPr lang="ja-JP" altLang="en-US" dirty="0" smtClean="0">
                <a:latin typeface="ＭＳ Ｐ明朝" pitchFamily="18" charset="-128"/>
                <a:ea typeface="ＭＳ Ｐ明朝" pitchFamily="18" charset="-128"/>
              </a:rPr>
              <a:t>対象団地・戸数は</a:t>
            </a:r>
            <a:r>
              <a:rPr lang="en-US" altLang="ja-JP" dirty="0" smtClean="0">
                <a:latin typeface="ＭＳ Ｐ明朝" pitchFamily="18" charset="-128"/>
                <a:ea typeface="ＭＳ Ｐ明朝" pitchFamily="18" charset="-128"/>
              </a:rPr>
              <a:t>R4.3.31</a:t>
            </a:r>
            <a:r>
              <a:rPr lang="ja-JP" altLang="en-US" dirty="0" smtClean="0">
                <a:latin typeface="ＭＳ Ｐ明朝" pitchFamily="18" charset="-128"/>
                <a:ea typeface="ＭＳ Ｐ明朝" pitchFamily="18" charset="-128"/>
              </a:rPr>
              <a:t>時点</a:t>
            </a:r>
            <a:endParaRPr lang="ja-JP" altLang="en-US" b="1"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sldNum" sz="quarter" idx="4294967295"/>
          </p:nvPr>
        </p:nvSpPr>
        <p:spPr>
          <a:xfrm>
            <a:off x="7727950" y="6481763"/>
            <a:ext cx="23526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0000"/>
                </a:solidFill>
                <a:latin typeface="Arial" charset="0"/>
                <a:ea typeface="ＭＳ Ｐゴシック" pitchFamily="50" charset="-128"/>
              </a:defRPr>
            </a:lvl1pPr>
            <a:lvl2pPr marL="741363" indent="-284163">
              <a:defRPr sz="1000">
                <a:solidFill>
                  <a:srgbClr val="000000"/>
                </a:solidFill>
                <a:latin typeface="Arial" charset="0"/>
                <a:ea typeface="ＭＳ Ｐゴシック" pitchFamily="50" charset="-128"/>
              </a:defRPr>
            </a:lvl2pPr>
            <a:lvl3pPr marL="1141413" indent="-227013">
              <a:defRPr sz="1000">
                <a:solidFill>
                  <a:srgbClr val="000000"/>
                </a:solidFill>
                <a:latin typeface="Arial" charset="0"/>
                <a:ea typeface="ＭＳ Ｐゴシック" pitchFamily="50" charset="-128"/>
              </a:defRPr>
            </a:lvl3pPr>
            <a:lvl4pPr marL="1598613" indent="-227013">
              <a:defRPr sz="1000">
                <a:solidFill>
                  <a:srgbClr val="000000"/>
                </a:solidFill>
                <a:latin typeface="Arial" charset="0"/>
                <a:ea typeface="ＭＳ Ｐゴシック" pitchFamily="50" charset="-128"/>
              </a:defRPr>
            </a:lvl4pPr>
            <a:lvl5pPr marL="2055813" indent="-227013">
              <a:defRPr sz="1000">
                <a:solidFill>
                  <a:srgbClr val="000000"/>
                </a:solidFill>
                <a:latin typeface="Arial" charset="0"/>
                <a:ea typeface="ＭＳ Ｐゴシック" pitchFamily="50" charset="-128"/>
              </a:defRPr>
            </a:lvl5pPr>
            <a:lvl6pPr marL="25130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02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74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4613" indent="-227013"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r"/>
            <a:fld id="{9A3DABE6-A364-4025-9F7A-072B09C2E30A}" type="slidenum">
              <a:rPr lang="en-US" altLang="ja-JP" sz="1700" smtClean="0"/>
              <a:pPr algn="r"/>
              <a:t>8</a:t>
            </a:fld>
            <a:endParaRPr lang="en-US" altLang="ja-JP" sz="1700" smtClean="0"/>
          </a:p>
        </p:txBody>
      </p:sp>
      <p:sp>
        <p:nvSpPr>
          <p:cNvPr id="8" name="Rectangle 4"/>
          <p:cNvSpPr txBox="1">
            <a:spLocks noChangeArrowheads="1"/>
          </p:cNvSpPr>
          <p:nvPr/>
        </p:nvSpPr>
        <p:spPr bwMode="auto">
          <a:xfrm>
            <a:off x="-127824" y="254709"/>
            <a:ext cx="10129336" cy="5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722" tIns="49361" rIns="98722" bIns="49361" numCol="1" anchor="b" anchorCtr="0" compatLnSpc="1">
            <a:prstTxWarp prst="textNoShape">
              <a:avLst/>
            </a:prstTxWarp>
          </a:bodyPr>
          <a:lstStyle>
            <a:lvl1pPr algn="l" defTabSz="987425" rtl="0" eaLnBrk="0" fontAlgn="base" hangingPunct="0">
              <a:spcBef>
                <a:spcPct val="0"/>
              </a:spcBef>
              <a:spcAft>
                <a:spcPct val="0"/>
              </a:spcAft>
              <a:defRPr kumimoji="1" sz="2800" b="1">
                <a:solidFill>
                  <a:srgbClr val="000000"/>
                </a:solidFill>
                <a:latin typeface="+mj-lt"/>
                <a:ea typeface="+mj-ea"/>
                <a:cs typeface="+mj-cs"/>
              </a:defRPr>
            </a:lvl1pPr>
            <a:lvl2pPr algn="l" defTabSz="987425" rtl="0" eaLnBrk="0" fontAlgn="base" hangingPunct="0">
              <a:spcBef>
                <a:spcPct val="0"/>
              </a:spcBef>
              <a:spcAft>
                <a:spcPct val="0"/>
              </a:spcAft>
              <a:defRPr kumimoji="1" sz="2800" b="1">
                <a:solidFill>
                  <a:srgbClr val="000000"/>
                </a:solidFill>
                <a:latin typeface="Arial" charset="0"/>
              </a:defRPr>
            </a:lvl2pPr>
            <a:lvl3pPr algn="l" defTabSz="987425" rtl="0" eaLnBrk="0" fontAlgn="base" hangingPunct="0">
              <a:spcBef>
                <a:spcPct val="0"/>
              </a:spcBef>
              <a:spcAft>
                <a:spcPct val="0"/>
              </a:spcAft>
              <a:defRPr kumimoji="1" sz="2800" b="1">
                <a:solidFill>
                  <a:srgbClr val="000000"/>
                </a:solidFill>
                <a:latin typeface="Arial" charset="0"/>
              </a:defRPr>
            </a:lvl3pPr>
            <a:lvl4pPr algn="l" defTabSz="987425" rtl="0" eaLnBrk="0" fontAlgn="base" hangingPunct="0">
              <a:spcBef>
                <a:spcPct val="0"/>
              </a:spcBef>
              <a:spcAft>
                <a:spcPct val="0"/>
              </a:spcAft>
              <a:defRPr kumimoji="1" sz="2800" b="1">
                <a:solidFill>
                  <a:srgbClr val="000000"/>
                </a:solidFill>
                <a:latin typeface="Arial" charset="0"/>
              </a:defRPr>
            </a:lvl4pPr>
            <a:lvl5pPr algn="l" defTabSz="987425" rtl="0" eaLnBrk="0" fontAlgn="base" hangingPunct="0">
              <a:spcBef>
                <a:spcPct val="0"/>
              </a:spcBef>
              <a:spcAft>
                <a:spcPct val="0"/>
              </a:spcAft>
              <a:defRPr kumimoji="1" sz="2800" b="1">
                <a:solidFill>
                  <a:srgbClr val="000000"/>
                </a:solidFill>
                <a:latin typeface="Arial" charset="0"/>
              </a:defRPr>
            </a:lvl5pPr>
            <a:lvl6pPr marL="457200" algn="l" defTabSz="987425" rtl="0" fontAlgn="base">
              <a:spcBef>
                <a:spcPct val="0"/>
              </a:spcBef>
              <a:spcAft>
                <a:spcPct val="0"/>
              </a:spcAft>
              <a:defRPr kumimoji="1" sz="2800">
                <a:solidFill>
                  <a:srgbClr val="000000"/>
                </a:solidFill>
                <a:latin typeface="Arial" charset="0"/>
              </a:defRPr>
            </a:lvl6pPr>
            <a:lvl7pPr marL="914400" algn="l" defTabSz="987425" rtl="0" fontAlgn="base">
              <a:spcBef>
                <a:spcPct val="0"/>
              </a:spcBef>
              <a:spcAft>
                <a:spcPct val="0"/>
              </a:spcAft>
              <a:defRPr kumimoji="1" sz="2800">
                <a:solidFill>
                  <a:srgbClr val="000000"/>
                </a:solidFill>
                <a:latin typeface="Arial" charset="0"/>
              </a:defRPr>
            </a:lvl7pPr>
            <a:lvl8pPr marL="1371600" algn="l" defTabSz="987425" rtl="0" fontAlgn="base">
              <a:spcBef>
                <a:spcPct val="0"/>
              </a:spcBef>
              <a:spcAft>
                <a:spcPct val="0"/>
              </a:spcAft>
              <a:defRPr kumimoji="1" sz="2800">
                <a:solidFill>
                  <a:srgbClr val="000000"/>
                </a:solidFill>
                <a:latin typeface="Arial" charset="0"/>
              </a:defRPr>
            </a:lvl8pPr>
            <a:lvl9pPr marL="1828800" algn="l" defTabSz="987425" rtl="0" fontAlgn="base">
              <a:spcBef>
                <a:spcPct val="0"/>
              </a:spcBef>
              <a:spcAft>
                <a:spcPct val="0"/>
              </a:spcAft>
              <a:defRPr kumimoji="1" sz="2800">
                <a:solidFill>
                  <a:srgbClr val="000000"/>
                </a:solidFill>
                <a:latin typeface="Arial" charset="0"/>
              </a:defRPr>
            </a:lvl9pPr>
          </a:lstStyle>
          <a:p>
            <a:pPr eaLnBrk="1" hangingPunct="1">
              <a:lnSpc>
                <a:spcPct val="100000"/>
              </a:lnSpc>
            </a:pPr>
            <a:r>
              <a:rPr lang="ja-JP" altLang="en-US" sz="2200" kern="0" dirty="0" smtClean="0">
                <a:latin typeface="ＭＳ Ｐゴシック" pitchFamily="50" charset="-128"/>
                <a:ea typeface="ＭＳ Ｐゴシック" pitchFamily="50" charset="-128"/>
              </a:rPr>
              <a:t>　</a:t>
            </a:r>
            <a:r>
              <a:rPr lang="ja-JP" altLang="en-US" sz="2200" kern="0" dirty="0" smtClean="0">
                <a:latin typeface="メイリオ" panose="020B0604030504040204" pitchFamily="50" charset="-128"/>
                <a:ea typeface="メイリオ" panose="020B0604030504040204" pitchFamily="50" charset="-128"/>
              </a:rPr>
              <a:t>１．住宅ストックや民間の力を活かし、社会の変化に応じた暮らし方を提供</a:t>
            </a:r>
            <a:endParaRPr lang="ja-JP" altLang="en-US" sz="2200" kern="0" dirty="0">
              <a:latin typeface="メイリオ" panose="020B0604030504040204" pitchFamily="50" charset="-128"/>
              <a:ea typeface="メイリオ" panose="020B0604030504040204" pitchFamily="50" charset="-128"/>
            </a:endParaRPr>
          </a:p>
        </p:txBody>
      </p:sp>
      <p:sp>
        <p:nvSpPr>
          <p:cNvPr id="19" name="Text Box 46"/>
          <p:cNvSpPr txBox="1">
            <a:spLocks noChangeArrowheads="1"/>
          </p:cNvSpPr>
          <p:nvPr/>
        </p:nvSpPr>
        <p:spPr bwMode="auto">
          <a:xfrm>
            <a:off x="665568" y="5242686"/>
            <a:ext cx="8714829" cy="1539616"/>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18" tIns="45709" rIns="91418" bIns="45709"/>
          <a:lstStyle>
            <a:lvl1pPr marL="180975" indent="-180975">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just">
              <a:lnSpc>
                <a:spcPct val="105000"/>
              </a:lnSpc>
              <a:spcBef>
                <a:spcPct val="40000"/>
              </a:spcBef>
              <a:buClr>
                <a:schemeClr val="accent1"/>
              </a:buClr>
            </a:pPr>
            <a:r>
              <a:rPr kumimoji="1" lang="ja-JP" altLang="en-US" sz="1400" dirty="0" smtClean="0">
                <a:solidFill>
                  <a:schemeClr val="tx1"/>
                </a:solidFill>
                <a:latin typeface="ＭＳ Ｐ明朝" panose="02020600040205080304" pitchFamily="18" charset="-128"/>
                <a:ea typeface="ＭＳ Ｐ明朝" panose="02020600040205080304" pitchFamily="18" charset="-128"/>
              </a:rPr>
              <a:t>　働き方やライフスタイルの変化、テレワークの進展、職住近接・融合のニーズ等に対応した居住環境を実現します。　</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just">
              <a:lnSpc>
                <a:spcPct val="105000"/>
              </a:lnSpc>
              <a:spcBef>
                <a:spcPct val="40000"/>
              </a:spcBef>
              <a:buClr>
                <a:schemeClr val="accent1"/>
              </a:buClr>
            </a:pPr>
            <a:r>
              <a:rPr kumimoji="1" lang="ja-JP" altLang="en-US" sz="1400" dirty="0" smtClean="0">
                <a:solidFill>
                  <a:schemeClr val="bg1">
                    <a:lumMod val="65000"/>
                  </a:schemeClr>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・事務所利用可能な住宅やテレワーク対応住宅</a:t>
            </a:r>
            <a:r>
              <a:rPr kumimoji="1" lang="ja-JP" altLang="en-US" sz="1400" dirty="0">
                <a:solidFill>
                  <a:schemeClr val="tx1"/>
                </a:solidFill>
                <a:latin typeface="ＭＳ Ｐ明朝" panose="02020600040205080304" pitchFamily="18" charset="-128"/>
                <a:ea typeface="ＭＳ Ｐ明朝" panose="02020600040205080304" pitchFamily="18" charset="-128"/>
              </a:rPr>
              <a:t>（</a:t>
            </a:r>
            <a:r>
              <a:rPr kumimoji="1" lang="en-US" altLang="ja-JP" sz="1400" dirty="0">
                <a:solidFill>
                  <a:schemeClr val="tx1"/>
                </a:solidFill>
                <a:latin typeface="ＭＳ Ｐ明朝" panose="02020600040205080304" pitchFamily="18" charset="-128"/>
                <a:ea typeface="ＭＳ Ｐ明朝" panose="02020600040205080304" pitchFamily="18" charset="-128"/>
              </a:rPr>
              <a:t>Wi-Fi</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環境等）</a:t>
            </a:r>
            <a:r>
              <a:rPr kumimoji="1" lang="ja-JP" altLang="en-US" sz="1400" dirty="0">
                <a:solidFill>
                  <a:schemeClr val="tx1"/>
                </a:solidFill>
                <a:latin typeface="ＭＳ Ｐ明朝" panose="02020600040205080304" pitchFamily="18" charset="-128"/>
                <a:ea typeface="ＭＳ Ｐ明朝" panose="02020600040205080304" pitchFamily="18" charset="-128"/>
              </a:rPr>
              <a:t>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供給</a:t>
            </a:r>
            <a:endParaRPr kumimoji="1" lang="en-US" altLang="ja-JP" sz="1400" dirty="0" smtClean="0">
              <a:solidFill>
                <a:schemeClr val="tx1"/>
              </a:solidFill>
              <a:latin typeface="ＭＳ Ｐ明朝" panose="02020600040205080304" pitchFamily="18" charset="-128"/>
              <a:ea typeface="ＭＳ Ｐ明朝" panose="02020600040205080304" pitchFamily="18" charset="-128"/>
            </a:endParaRPr>
          </a:p>
          <a:p>
            <a:pPr algn="just">
              <a:lnSpc>
                <a:spcPct val="105000"/>
              </a:lnSpc>
              <a:spcBef>
                <a:spcPct val="40000"/>
              </a:spcBef>
              <a:buClr>
                <a:schemeClr val="accent1"/>
              </a:buClr>
            </a:pPr>
            <a:r>
              <a:rPr kumimoji="1" lang="ja-JP" altLang="en-US" sz="1400" dirty="0" smtClean="0">
                <a:solidFill>
                  <a:srgbClr val="00B0F0"/>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・団地内への</a:t>
            </a:r>
            <a:r>
              <a:rPr lang="ja-JP" altLang="en-US" sz="1400" dirty="0" smtClean="0">
                <a:solidFill>
                  <a:schemeClr val="tx1"/>
                </a:solidFill>
                <a:latin typeface="ＭＳ Ｐ明朝" panose="02020600040205080304" pitchFamily="18" charset="-128"/>
                <a:ea typeface="ＭＳ Ｐ明朝" panose="02020600040205080304" pitchFamily="18" charset="-128"/>
              </a:rPr>
              <a:t>シェアサイクル</a:t>
            </a:r>
            <a:r>
              <a:rPr lang="ja-JP" altLang="en-US" sz="1400" dirty="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latin typeface="ＭＳ Ｐ明朝" panose="02020600040205080304" pitchFamily="18" charset="-128"/>
                <a:ea typeface="ＭＳ Ｐ明朝" panose="02020600040205080304" pitchFamily="18" charset="-128"/>
              </a:rPr>
              <a:t>キッチンカーの導入（地元市と連携）</a:t>
            </a:r>
            <a:endParaRPr lang="en-US" altLang="ja-JP" sz="1400" dirty="0">
              <a:solidFill>
                <a:schemeClr val="tx1"/>
              </a:solidFill>
              <a:latin typeface="ＭＳ Ｐ明朝" panose="02020600040205080304" pitchFamily="18" charset="-128"/>
              <a:ea typeface="ＭＳ Ｐ明朝" panose="02020600040205080304" pitchFamily="18" charset="-128"/>
            </a:endParaRPr>
          </a:p>
          <a:p>
            <a:pPr algn="just">
              <a:lnSpc>
                <a:spcPct val="105000"/>
              </a:lnSpc>
              <a:spcBef>
                <a:spcPct val="40000"/>
              </a:spcBef>
              <a:buClr>
                <a:schemeClr val="accent1"/>
              </a:buClr>
            </a:pPr>
            <a:r>
              <a:rPr kumimoji="1" lang="ja-JP" altLang="en-US" sz="1400" dirty="0" smtClean="0">
                <a:solidFill>
                  <a:schemeClr val="bg1">
                    <a:lumMod val="65000"/>
                  </a:schemeClr>
                </a:solidFill>
                <a:latin typeface="ＭＳ Ｐ明朝" panose="02020600040205080304" pitchFamily="18" charset="-128"/>
                <a:ea typeface="ＭＳ Ｐ明朝" panose="02020600040205080304" pitchFamily="18" charset="-128"/>
              </a:rPr>
              <a:t>　</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・移住</a:t>
            </a:r>
            <a:r>
              <a:rPr kumimoji="1" lang="ja-JP" altLang="en-US" sz="1400" dirty="0">
                <a:solidFill>
                  <a:schemeClr val="tx1"/>
                </a:solidFill>
                <a:latin typeface="ＭＳ Ｐ明朝" panose="02020600040205080304" pitchFamily="18" charset="-128"/>
                <a:ea typeface="ＭＳ Ｐ明朝" panose="02020600040205080304" pitchFamily="18" charset="-128"/>
              </a:rPr>
              <a:t>や定住を促進するための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取り組み（空家等を活用したシェアオフィス</a:t>
            </a:r>
            <a:r>
              <a:rPr kumimoji="1" lang="ja-JP" altLang="en-US" sz="1400" dirty="0">
                <a:solidFill>
                  <a:schemeClr val="tx1"/>
                </a:solidFill>
                <a:latin typeface="ＭＳ Ｐ明朝" panose="02020600040205080304" pitchFamily="18" charset="-128"/>
                <a:ea typeface="ＭＳ Ｐ明朝" panose="02020600040205080304" pitchFamily="18" charset="-128"/>
              </a:rPr>
              <a:t>の</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整備等）</a:t>
            </a:r>
            <a:endParaRPr kumimoji="1" lang="en-US" altLang="ja-JP" sz="1400" dirty="0">
              <a:solidFill>
                <a:schemeClr val="tx1"/>
              </a:solidFill>
              <a:latin typeface="ＭＳ Ｐ明朝" panose="02020600040205080304" pitchFamily="18" charset="-128"/>
              <a:ea typeface="ＭＳ Ｐ明朝" panose="02020600040205080304" pitchFamily="18" charset="-128"/>
            </a:endParaRPr>
          </a:p>
        </p:txBody>
      </p:sp>
      <p:sp>
        <p:nvSpPr>
          <p:cNvPr id="20" name="正方形/長方形 5"/>
          <p:cNvSpPr>
            <a:spLocks noChangeArrowheads="1"/>
          </p:cNvSpPr>
          <p:nvPr/>
        </p:nvSpPr>
        <p:spPr bwMode="auto">
          <a:xfrm>
            <a:off x="431800" y="4857618"/>
            <a:ext cx="451918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600" b="1" dirty="0">
                <a:solidFill>
                  <a:schemeClr val="tx1"/>
                </a:solidFill>
              </a:rPr>
              <a:t>④</a:t>
            </a:r>
            <a:r>
              <a:rPr lang="ja-JP" altLang="en-US" sz="1600" b="1" dirty="0" smtClean="0">
                <a:solidFill>
                  <a:schemeClr val="tx1"/>
                </a:solidFill>
              </a:rPr>
              <a:t>　新たなライフスタイルを支える身近なまちづくり</a:t>
            </a:r>
            <a:endParaRPr lang="ja-JP" altLang="en-US" sz="1600" b="1" dirty="0">
              <a:solidFill>
                <a:schemeClr val="tx1"/>
              </a:solidFill>
            </a:endParaRPr>
          </a:p>
        </p:txBody>
      </p:sp>
      <p:sp>
        <p:nvSpPr>
          <p:cNvPr id="22" name="角丸四角形 30"/>
          <p:cNvSpPr>
            <a:spLocks noChangeArrowheads="1"/>
          </p:cNvSpPr>
          <p:nvPr/>
        </p:nvSpPr>
        <p:spPr bwMode="auto">
          <a:xfrm>
            <a:off x="324504" y="906736"/>
            <a:ext cx="9316864" cy="393377"/>
          </a:xfrm>
          <a:prstGeom prst="roundRect">
            <a:avLst>
              <a:gd name="adj" fmla="val 16667"/>
            </a:avLst>
          </a:prstGeom>
          <a:solidFill>
            <a:schemeClr val="bg1">
              <a:lumMod val="85000"/>
            </a:schemeClr>
          </a:solidFill>
          <a:ln w="28575" algn="ctr">
            <a:solidFill>
              <a:schemeClr val="bg2"/>
            </a:solidFill>
            <a:round/>
            <a:headEnd/>
            <a:tailEnd/>
          </a:ln>
        </p:spPr>
        <p:txBody>
          <a:bodyPr lIns="89978" tIns="0" rIns="89978" bIns="0" anchor="ct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0000"/>
              </a:lnSpc>
            </a:pPr>
            <a:r>
              <a:rPr lang="ja-JP" altLang="en-US" sz="1600" b="1" dirty="0" smtClean="0">
                <a:latin typeface="メイリオ" panose="020B0604030504040204" pitchFamily="50" charset="-128"/>
                <a:ea typeface="メイリオ" panose="020B0604030504040204" pitchFamily="50" charset="-128"/>
              </a:rPr>
              <a:t>（１</a:t>
            </a:r>
            <a:r>
              <a:rPr lang="ja-JP" altLang="en-US" sz="1600" b="1" dirty="0">
                <a:latin typeface="メイリオ" panose="020B0604030504040204" pitchFamily="50" charset="-128"/>
                <a:ea typeface="メイリオ" panose="020B0604030504040204" pitchFamily="50" charset="-128"/>
              </a:rPr>
              <a:t>）誰もが暮らしやすい環境整備</a:t>
            </a:r>
          </a:p>
        </p:txBody>
      </p:sp>
      <p:sp>
        <p:nvSpPr>
          <p:cNvPr id="24" name="Rectangle 4"/>
          <p:cNvSpPr txBox="1">
            <a:spLocks noChangeArrowheads="1"/>
          </p:cNvSpPr>
          <p:nvPr/>
        </p:nvSpPr>
        <p:spPr>
          <a:xfrm>
            <a:off x="42905" y="-59555"/>
            <a:ext cx="2837167" cy="512762"/>
          </a:xfrm>
          <a:prstGeom prst="rect">
            <a:avLst/>
          </a:prstGeom>
        </p:spPr>
        <p:txBody>
          <a:bodyPr vert="horz" lIns="91440" tIns="45720" rIns="91440" bIns="45720" rtlCol="0" anchor="ctr">
            <a:normAutofit/>
          </a:bodyPr>
          <a:lstStyle>
            <a:lvl1pPr algn="l" defTabSz="503104" rtl="0" eaLnBrk="1" latinLnBrk="0" hangingPunct="1">
              <a:lnSpc>
                <a:spcPct val="90000"/>
              </a:lnSpc>
              <a:spcBef>
                <a:spcPct val="0"/>
              </a:spcBef>
              <a:buNone/>
              <a:defRPr kumimoji="1" sz="2216" b="1" kern="1200">
                <a:solidFill>
                  <a:schemeClr val="tx1"/>
                </a:solidFill>
                <a:latin typeface="メイリオ" panose="020B0604030504040204" pitchFamily="50" charset="-128"/>
                <a:ea typeface="メイリオ" panose="020B0604030504040204" pitchFamily="50" charset="-128"/>
                <a:cs typeface="+mj-cs"/>
              </a:defRPr>
            </a:lvl1pPr>
          </a:lstStyle>
          <a:p>
            <a:pPr fontAlgn="auto">
              <a:spcAft>
                <a:spcPts val="0"/>
              </a:spcAft>
            </a:pPr>
            <a:r>
              <a:rPr lang="ja-JP" altLang="en-US" sz="1000" b="0" dirty="0" smtClean="0"/>
              <a:t>大阪府の住宅・まちづくり政策への貢献</a:t>
            </a:r>
            <a:endParaRPr lang="ja-JP" altLang="en-US" sz="1000" b="0" dirty="0"/>
          </a:p>
        </p:txBody>
      </p:sp>
      <p:graphicFrame>
        <p:nvGraphicFramePr>
          <p:cNvPr id="25" name="表 24"/>
          <p:cNvGraphicFramePr>
            <a:graphicFrameLocks noGrp="1"/>
          </p:cNvGraphicFramePr>
          <p:nvPr>
            <p:extLst>
              <p:ext uri="{D42A27DB-BD31-4B8C-83A1-F6EECF244321}">
                <p14:modId xmlns:p14="http://schemas.microsoft.com/office/powerpoint/2010/main" val="1877385500"/>
              </p:ext>
            </p:extLst>
          </p:nvPr>
        </p:nvGraphicFramePr>
        <p:xfrm>
          <a:off x="1019429" y="2404586"/>
          <a:ext cx="7952340" cy="2046640"/>
        </p:xfrm>
        <a:graphic>
          <a:graphicData uri="http://schemas.openxmlformats.org/drawingml/2006/table">
            <a:tbl>
              <a:tblPr firstRow="1" bandRow="1">
                <a:tableStyleId>{93296810-A885-4BE3-A3E7-6D5BEEA58F35}</a:tableStyleId>
              </a:tblPr>
              <a:tblGrid>
                <a:gridCol w="2623452">
                  <a:extLst>
                    <a:ext uri="{9D8B030D-6E8A-4147-A177-3AD203B41FA5}">
                      <a16:colId xmlns:a16="http://schemas.microsoft.com/office/drawing/2014/main" val="2365553280"/>
                    </a:ext>
                  </a:extLst>
                </a:gridCol>
                <a:gridCol w="3072849">
                  <a:extLst>
                    <a:ext uri="{9D8B030D-6E8A-4147-A177-3AD203B41FA5}">
                      <a16:colId xmlns:a16="http://schemas.microsoft.com/office/drawing/2014/main" val="831976845"/>
                    </a:ext>
                  </a:extLst>
                </a:gridCol>
                <a:gridCol w="2256039">
                  <a:extLst>
                    <a:ext uri="{9D8B030D-6E8A-4147-A177-3AD203B41FA5}">
                      <a16:colId xmlns:a16="http://schemas.microsoft.com/office/drawing/2014/main" val="2906650935"/>
                    </a:ext>
                  </a:extLst>
                </a:gridCol>
              </a:tblGrid>
              <a:tr h="367017">
                <a:tc>
                  <a:txBody>
                    <a:bodyPr/>
                    <a:lstStyle/>
                    <a:p>
                      <a:pPr algn="ctr"/>
                      <a:r>
                        <a:rPr kumimoji="1" lang="ja-JP" altLang="en-US" sz="1050" b="0" dirty="0" smtClean="0">
                          <a:latin typeface="ＭＳ Ｐ明朝" panose="02020600040205080304" pitchFamily="18" charset="-128"/>
                          <a:ea typeface="ＭＳ Ｐ明朝" panose="02020600040205080304" pitchFamily="18" charset="-128"/>
                        </a:rPr>
                        <a:t>名称</a:t>
                      </a:r>
                      <a:endParaRPr kumimoji="1" lang="ja-JP" altLang="en-US" sz="1050" b="0" dirty="0">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050" b="0" dirty="0" smtClean="0">
                          <a:latin typeface="ＭＳ Ｐ明朝" panose="02020600040205080304" pitchFamily="18" charset="-128"/>
                          <a:ea typeface="ＭＳ Ｐ明朝" panose="02020600040205080304" pitchFamily="18" charset="-128"/>
                        </a:rPr>
                        <a:t>概要</a:t>
                      </a:r>
                      <a:endParaRPr kumimoji="1" lang="ja-JP" altLang="en-US" sz="1050" b="0" dirty="0">
                        <a:latin typeface="ＭＳ Ｐ明朝" panose="02020600040205080304" pitchFamily="18" charset="-128"/>
                        <a:ea typeface="ＭＳ Ｐ明朝" panose="02020600040205080304" pitchFamily="18" charset="-128"/>
                      </a:endParaRPr>
                    </a:p>
                  </a:txBody>
                  <a:tcPr anchor="ctr" anchorCtr="1">
                    <a:solidFill>
                      <a:srgbClr val="33CC33"/>
                    </a:solidFill>
                  </a:tcPr>
                </a:tc>
                <a:tc>
                  <a:txBody>
                    <a:bodyPr/>
                    <a:lstStyle/>
                    <a:p>
                      <a:pPr algn="ctr"/>
                      <a:r>
                        <a:rPr kumimoji="1" lang="ja-JP" altLang="en-US" sz="1050" b="0" dirty="0" smtClean="0">
                          <a:latin typeface="ＭＳ Ｐ明朝" panose="02020600040205080304" pitchFamily="18" charset="-128"/>
                          <a:ea typeface="ＭＳ Ｐ明朝" panose="02020600040205080304" pitchFamily="18" charset="-128"/>
                        </a:rPr>
                        <a:t>対象</a:t>
                      </a:r>
                      <a:endParaRPr kumimoji="1" lang="ja-JP" altLang="en-US" sz="1050" b="0" dirty="0">
                        <a:latin typeface="ＭＳ Ｐ明朝" panose="02020600040205080304" pitchFamily="18" charset="-128"/>
                        <a:ea typeface="ＭＳ Ｐ明朝" panose="02020600040205080304" pitchFamily="18" charset="-128"/>
                      </a:endParaRPr>
                    </a:p>
                  </a:txBody>
                  <a:tcPr anchor="ctr" anchorCtr="1">
                    <a:solidFill>
                      <a:srgbClr val="33CC33"/>
                    </a:solidFill>
                  </a:tcPr>
                </a:tc>
                <a:extLst>
                  <a:ext uri="{0D108BD9-81ED-4DB2-BD59-A6C34878D82A}">
                    <a16:rowId xmlns:a16="http://schemas.microsoft.com/office/drawing/2014/main" val="3537087449"/>
                  </a:ext>
                </a:extLst>
              </a:tr>
              <a:tr h="612823">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若年・子育て世帯向け家賃補助制度</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家賃</a:t>
                      </a:r>
                      <a:r>
                        <a:rPr kumimoji="1" lang="en-US" altLang="ja-JP" sz="1200" dirty="0" smtClean="0">
                          <a:latin typeface="ＭＳ Ｐ明朝" panose="02020600040205080304" pitchFamily="18" charset="-128"/>
                          <a:ea typeface="ＭＳ Ｐ明朝" panose="02020600040205080304" pitchFamily="18" charset="-128"/>
                        </a:rPr>
                        <a:t>10%</a:t>
                      </a:r>
                      <a:r>
                        <a:rPr kumimoji="1" lang="ja-JP" altLang="en-US" sz="1200" dirty="0" smtClean="0">
                          <a:latin typeface="ＭＳ Ｐ明朝" panose="02020600040205080304" pitchFamily="18" charset="-128"/>
                          <a:ea typeface="ＭＳ Ｐ明朝" panose="02020600040205080304" pitchFamily="18" charset="-128"/>
                        </a:rPr>
                        <a:t>を</a:t>
                      </a:r>
                      <a:r>
                        <a:rPr kumimoji="1" lang="en-US" altLang="ja-JP" sz="1200" dirty="0" smtClean="0">
                          <a:latin typeface="ＭＳ Ｐ明朝" panose="02020600040205080304" pitchFamily="18" charset="-128"/>
                          <a:ea typeface="ＭＳ Ｐ明朝" panose="02020600040205080304" pitchFamily="18" charset="-128"/>
                        </a:rPr>
                        <a:t>3</a:t>
                      </a:r>
                      <a:r>
                        <a:rPr kumimoji="1" lang="ja-JP" altLang="en-US" sz="1200" dirty="0" smtClean="0">
                          <a:latin typeface="ＭＳ Ｐ明朝" panose="02020600040205080304" pitchFamily="18" charset="-128"/>
                          <a:ea typeface="ＭＳ Ｐ明朝" panose="02020600040205080304" pitchFamily="18" charset="-128"/>
                        </a:rPr>
                        <a:t>年間補助</a:t>
                      </a:r>
                    </a:p>
                  </a:txBody>
                  <a:tcPr anchor="ctr"/>
                </a:tc>
                <a:tc>
                  <a:txBody>
                    <a:bodyPr/>
                    <a:lstStyle/>
                    <a:p>
                      <a:pPr algn="ctr"/>
                      <a:r>
                        <a:rPr kumimoji="1" lang="en-US" altLang="ja-JP" sz="1200" smtClean="0">
                          <a:latin typeface="ＭＳ Ｐ明朝" panose="02020600040205080304" pitchFamily="18" charset="-128"/>
                          <a:ea typeface="ＭＳ Ｐ明朝" panose="02020600040205080304" pitchFamily="18" charset="-128"/>
                        </a:rPr>
                        <a:t>46</a:t>
                      </a:r>
                      <a:r>
                        <a:rPr kumimoji="1" lang="ja-JP" altLang="en-US" sz="1200" smtClean="0">
                          <a:latin typeface="ＭＳ Ｐ明朝" panose="02020600040205080304" pitchFamily="18" charset="-128"/>
                          <a:ea typeface="ＭＳ Ｐ明朝" panose="02020600040205080304" pitchFamily="18" charset="-128"/>
                        </a:rPr>
                        <a:t>団地</a:t>
                      </a:r>
                      <a:r>
                        <a:rPr kumimoji="1" lang="ja-JP" altLang="en-US" sz="1200" dirty="0" smtClean="0">
                          <a:latin typeface="ＭＳ Ｐ明朝" panose="02020600040205080304" pitchFamily="18" charset="-128"/>
                          <a:ea typeface="ＭＳ Ｐ明朝" panose="02020600040205080304" pitchFamily="18" charset="-128"/>
                        </a:rPr>
                        <a:t>（約</a:t>
                      </a:r>
                      <a:r>
                        <a:rPr kumimoji="1" lang="en-US" altLang="ja-JP" sz="1200" dirty="0" smtClean="0">
                          <a:latin typeface="ＭＳ Ｐ明朝" panose="02020600040205080304" pitchFamily="18" charset="-128"/>
                          <a:ea typeface="ＭＳ Ｐ明朝" panose="02020600040205080304" pitchFamily="18" charset="-128"/>
                        </a:rPr>
                        <a:t>4,000</a:t>
                      </a:r>
                      <a:r>
                        <a:rPr kumimoji="1" lang="ja-JP" altLang="en-US" sz="1200" dirty="0" smtClean="0">
                          <a:latin typeface="ＭＳ Ｐ明朝" panose="02020600040205080304" pitchFamily="18" charset="-128"/>
                          <a:ea typeface="ＭＳ Ｐ明朝" panose="02020600040205080304" pitchFamily="18" charset="-128"/>
                        </a:rPr>
                        <a:t>戸）</a:t>
                      </a:r>
                      <a:endParaRPr kumimoji="1" lang="en-US" altLang="ja-JP" sz="1200" dirty="0" smtClean="0">
                        <a:latin typeface="ＭＳ Ｐ明朝" panose="02020600040205080304" pitchFamily="18" charset="-128"/>
                        <a:ea typeface="ＭＳ Ｐ明朝" panose="02020600040205080304" pitchFamily="18" charset="-128"/>
                      </a:endParaRPr>
                    </a:p>
                    <a:p>
                      <a:pPr algn="ctr"/>
                      <a:r>
                        <a:rPr kumimoji="1" lang="en-US" altLang="ja-JP" sz="1100" dirty="0" smtClean="0">
                          <a:latin typeface="ＭＳ Ｐ明朝" panose="02020600040205080304" pitchFamily="18" charset="-128"/>
                          <a:ea typeface="ＭＳ Ｐ明朝" panose="02020600040205080304" pitchFamily="18" charset="-128"/>
                        </a:rPr>
                        <a:t>※4</a:t>
                      </a:r>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5</a:t>
                      </a:r>
                      <a:r>
                        <a:rPr kumimoji="1" lang="ja-JP" altLang="en-US" sz="1100" dirty="0" smtClean="0">
                          <a:latin typeface="ＭＳ Ｐ明朝" panose="02020600040205080304" pitchFamily="18" charset="-128"/>
                          <a:ea typeface="ＭＳ Ｐ明朝" panose="02020600040205080304" pitchFamily="18" charset="-128"/>
                        </a:rPr>
                        <a:t>階住戸</a:t>
                      </a:r>
                    </a:p>
                  </a:txBody>
                  <a:tcPr anchor="ctr" anchorCtr="1"/>
                </a:tc>
                <a:extLst>
                  <a:ext uri="{0D108BD9-81ED-4DB2-BD59-A6C34878D82A}">
                    <a16:rowId xmlns:a16="http://schemas.microsoft.com/office/drawing/2014/main" val="3207072923"/>
                  </a:ext>
                </a:extLst>
              </a:tr>
              <a:tr h="201731">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新婚・子育て世帯向け優先募集</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新築住宅の募集時に、新婚・子育て世帯の</a:t>
                      </a:r>
                      <a:endParaRPr kumimoji="1" lang="en-US" altLang="ja-JP" sz="1200" dirty="0" smtClean="0">
                        <a:latin typeface="ＭＳ Ｐ明朝" panose="02020600040205080304" pitchFamily="18" charset="-128"/>
                        <a:ea typeface="ＭＳ Ｐ明朝" panose="02020600040205080304" pitchFamily="18" charset="-128"/>
                      </a:endParaRPr>
                    </a:p>
                    <a:p>
                      <a:pPr algn="l"/>
                      <a:r>
                        <a:rPr kumimoji="1" lang="ja-JP" altLang="en-US" sz="1200" dirty="0" smtClean="0">
                          <a:latin typeface="ＭＳ Ｐ明朝" panose="02020600040205080304" pitchFamily="18" charset="-128"/>
                          <a:ea typeface="ＭＳ Ｐ明朝" panose="02020600040205080304" pitchFamily="18" charset="-128"/>
                        </a:rPr>
                        <a:t>当選倍率を優遇</a:t>
                      </a:r>
                    </a:p>
                  </a:txBody>
                  <a:tcPr anchor="ctr"/>
                </a:tc>
                <a:tc>
                  <a:txBody>
                    <a:bodyPr/>
                    <a:lstStyle/>
                    <a:p>
                      <a:r>
                        <a:rPr kumimoji="1" lang="ja-JP" altLang="en-US" sz="1200" dirty="0" smtClean="0">
                          <a:latin typeface="ＭＳ Ｐ明朝" panose="02020600040205080304" pitchFamily="18" charset="-128"/>
                          <a:ea typeface="ＭＳ Ｐ明朝" panose="02020600040205080304" pitchFamily="18" charset="-128"/>
                        </a:rPr>
                        <a:t>新築住宅</a:t>
                      </a:r>
                      <a:endParaRPr kumimoji="1" lang="ja-JP" altLang="en-US" sz="1200" dirty="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754205798"/>
                  </a:ext>
                </a:extLst>
              </a:tr>
              <a:tr h="334786">
                <a:tc>
                  <a:txBody>
                    <a:bodyPr/>
                    <a:lstStyle/>
                    <a:p>
                      <a:pPr algn="ctr"/>
                      <a:r>
                        <a:rPr kumimoji="1" lang="ja-JP" altLang="en-US" sz="1200" dirty="0" smtClean="0">
                          <a:latin typeface="ＭＳ Ｐ明朝" panose="02020600040205080304" pitchFamily="18" charset="-128"/>
                          <a:ea typeface="ＭＳ Ｐ明朝" panose="02020600040205080304" pitchFamily="18" charset="-128"/>
                        </a:rPr>
                        <a:t>ゆったり住宅優先制度</a:t>
                      </a:r>
                    </a:p>
                  </a:txBody>
                  <a:tcPr anchor="ctr" anchorCtr="1"/>
                </a:tc>
                <a:tc>
                  <a:txBody>
                    <a:bodyPr/>
                    <a:lstStyle/>
                    <a:p>
                      <a:pPr algn="l"/>
                      <a:r>
                        <a:rPr kumimoji="1" lang="ja-JP" altLang="en-US" sz="1200" dirty="0" smtClean="0">
                          <a:latin typeface="ＭＳ Ｐ明朝" panose="02020600040205080304" pitchFamily="18" charset="-128"/>
                          <a:ea typeface="ＭＳ Ｐ明朝" panose="02020600040205080304" pitchFamily="18" charset="-128"/>
                        </a:rPr>
                        <a:t>新婚・子育て世帯は優先して入居申込を受付</a:t>
                      </a:r>
                      <a:endParaRPr kumimoji="1" lang="en-US" altLang="ja-JP" sz="1200" dirty="0" smtClean="0">
                        <a:latin typeface="ＭＳ Ｐ明朝" panose="02020600040205080304" pitchFamily="18" charset="-128"/>
                        <a:ea typeface="ＭＳ Ｐ明朝" panose="02020600040205080304" pitchFamily="18" charset="-128"/>
                      </a:endParaRPr>
                    </a:p>
                    <a:p>
                      <a:pPr algn="l"/>
                      <a:r>
                        <a:rPr kumimoji="1" lang="ja-JP" altLang="en-US" sz="1200" dirty="0" smtClean="0">
                          <a:latin typeface="ＭＳ Ｐ明朝" panose="02020600040205080304" pitchFamily="18" charset="-128"/>
                          <a:ea typeface="ＭＳ Ｐ明朝" panose="02020600040205080304" pitchFamily="18" charset="-128"/>
                        </a:rPr>
                        <a:t>（募集開始から</a:t>
                      </a:r>
                      <a:r>
                        <a:rPr kumimoji="1" lang="en-US" altLang="ja-JP" sz="1200" dirty="0" smtClean="0">
                          <a:latin typeface="ＭＳ Ｐ明朝" panose="02020600040205080304" pitchFamily="18" charset="-128"/>
                          <a:ea typeface="ＭＳ Ｐ明朝" panose="02020600040205080304" pitchFamily="18" charset="-128"/>
                        </a:rPr>
                        <a:t>7</a:t>
                      </a:r>
                      <a:r>
                        <a:rPr kumimoji="1" lang="ja-JP" altLang="en-US" sz="1200" dirty="0" smtClean="0">
                          <a:latin typeface="ＭＳ Ｐ明朝" panose="02020600040205080304" pitchFamily="18" charset="-128"/>
                          <a:ea typeface="ＭＳ Ｐ明朝" panose="02020600040205080304" pitchFamily="18" charset="-128"/>
                        </a:rPr>
                        <a:t>日間）</a:t>
                      </a:r>
                    </a:p>
                  </a:txBody>
                  <a:tcPr anchor="ctr"/>
                </a:tc>
                <a:tc>
                  <a:txBody>
                    <a:bodyPr/>
                    <a:lstStyle/>
                    <a:p>
                      <a:pPr algn="ctr"/>
                      <a:r>
                        <a:rPr kumimoji="1" lang="en-US" altLang="ja-JP" sz="1200" dirty="0" smtClean="0">
                          <a:latin typeface="ＭＳ Ｐ明朝" panose="02020600040205080304" pitchFamily="18" charset="-128"/>
                          <a:ea typeface="ＭＳ Ｐ明朝" panose="02020600040205080304" pitchFamily="18" charset="-128"/>
                        </a:rPr>
                        <a:t>23</a:t>
                      </a:r>
                      <a:r>
                        <a:rPr kumimoji="1" lang="ja-JP" altLang="en-US" sz="1200" dirty="0" smtClean="0">
                          <a:latin typeface="ＭＳ Ｐ明朝" panose="02020600040205080304" pitchFamily="18" charset="-128"/>
                          <a:ea typeface="ＭＳ Ｐ明朝" panose="02020600040205080304" pitchFamily="18" charset="-128"/>
                        </a:rPr>
                        <a:t>団地（約</a:t>
                      </a:r>
                      <a:r>
                        <a:rPr kumimoji="1" lang="en-US" altLang="ja-JP" sz="1200" dirty="0" smtClean="0">
                          <a:latin typeface="ＭＳ Ｐ明朝" panose="02020600040205080304" pitchFamily="18" charset="-128"/>
                          <a:ea typeface="ＭＳ Ｐ明朝" panose="02020600040205080304" pitchFamily="18" charset="-128"/>
                        </a:rPr>
                        <a:t>1,700</a:t>
                      </a:r>
                      <a:r>
                        <a:rPr kumimoji="1" lang="ja-JP" altLang="en-US" sz="1200" dirty="0" smtClean="0">
                          <a:latin typeface="ＭＳ Ｐ明朝" panose="02020600040205080304" pitchFamily="18" charset="-128"/>
                          <a:ea typeface="ＭＳ Ｐ明朝" panose="02020600040205080304" pitchFamily="18" charset="-128"/>
                        </a:rPr>
                        <a:t>戸）</a:t>
                      </a:r>
                      <a:endParaRPr kumimoji="1" lang="en-US" altLang="ja-JP" sz="1200" dirty="0" smtClean="0">
                        <a:latin typeface="ＭＳ Ｐ明朝" panose="02020600040205080304" pitchFamily="18" charset="-128"/>
                        <a:ea typeface="ＭＳ Ｐ明朝" panose="02020600040205080304" pitchFamily="18" charset="-128"/>
                      </a:endParaRPr>
                    </a:p>
                    <a:p>
                      <a:pPr algn="ctr"/>
                      <a:r>
                        <a:rPr kumimoji="1" lang="en-US" altLang="ja-JP" sz="1100" dirty="0" smtClean="0">
                          <a:latin typeface="ＭＳ Ｐ明朝" panose="02020600040205080304" pitchFamily="18" charset="-128"/>
                          <a:ea typeface="ＭＳ Ｐ明朝" panose="02020600040205080304" pitchFamily="18" charset="-128"/>
                        </a:rPr>
                        <a:t>※</a:t>
                      </a:r>
                      <a:r>
                        <a:rPr kumimoji="1" lang="ja-JP" altLang="en-US" sz="1100" dirty="0" smtClean="0">
                          <a:latin typeface="ＭＳ Ｐ明朝" panose="02020600040205080304" pitchFamily="18" charset="-128"/>
                          <a:ea typeface="ＭＳ Ｐ明朝" panose="02020600040205080304" pitchFamily="18" charset="-128"/>
                        </a:rPr>
                        <a:t>駅・小学校</a:t>
                      </a:r>
                      <a:r>
                        <a:rPr kumimoji="1" lang="en-US" altLang="ja-JP" sz="1100" dirty="0" smtClean="0">
                          <a:latin typeface="ＭＳ Ｐ明朝" panose="02020600040205080304" pitchFamily="18" charset="-128"/>
                          <a:ea typeface="ＭＳ Ｐ明朝" panose="02020600040205080304" pitchFamily="18" charset="-128"/>
                        </a:rPr>
                        <a:t>10</a:t>
                      </a:r>
                      <a:r>
                        <a:rPr kumimoji="1" lang="ja-JP" altLang="en-US" sz="1100" dirty="0" smtClean="0">
                          <a:latin typeface="ＭＳ Ｐ明朝" panose="02020600040205080304" pitchFamily="18" charset="-128"/>
                          <a:ea typeface="ＭＳ Ｐ明朝" panose="02020600040205080304" pitchFamily="18" charset="-128"/>
                        </a:rPr>
                        <a:t>分以内</a:t>
                      </a:r>
                      <a:endParaRPr kumimoji="1" lang="en-US" altLang="ja-JP" sz="1100" dirty="0" smtClean="0">
                        <a:latin typeface="ＭＳ Ｐ明朝" panose="02020600040205080304" pitchFamily="18" charset="-128"/>
                        <a:ea typeface="ＭＳ Ｐ明朝" panose="02020600040205080304" pitchFamily="18" charset="-128"/>
                      </a:endParaRPr>
                    </a:p>
                    <a:p>
                      <a:pPr algn="ctr"/>
                      <a:r>
                        <a:rPr kumimoji="1" lang="en-US" altLang="ja-JP" sz="1100" dirty="0" smtClean="0">
                          <a:latin typeface="ＭＳ Ｐ明朝" panose="02020600040205080304" pitchFamily="18" charset="-128"/>
                          <a:ea typeface="ＭＳ Ｐ明朝" panose="02020600040205080304" pitchFamily="18" charset="-128"/>
                        </a:rPr>
                        <a:t>※50</a:t>
                      </a:r>
                      <a:r>
                        <a:rPr kumimoji="1" lang="ja-JP" altLang="en-US" sz="1100" dirty="0" smtClean="0">
                          <a:latin typeface="ＭＳ Ｐ明朝" panose="02020600040205080304" pitchFamily="18" charset="-128"/>
                          <a:ea typeface="ＭＳ Ｐ明朝" panose="02020600040205080304" pitchFamily="18" charset="-128"/>
                        </a:rPr>
                        <a:t>㎡・</a:t>
                      </a:r>
                      <a:r>
                        <a:rPr kumimoji="1" lang="en-US" altLang="ja-JP" sz="1100" dirty="0" smtClean="0">
                          <a:latin typeface="ＭＳ Ｐ明朝" panose="02020600040205080304" pitchFamily="18" charset="-128"/>
                          <a:ea typeface="ＭＳ Ｐ明朝" panose="02020600040205080304" pitchFamily="18" charset="-128"/>
                        </a:rPr>
                        <a:t>2</a:t>
                      </a:r>
                      <a:r>
                        <a:rPr kumimoji="1" lang="ja-JP" altLang="en-US" sz="1100" dirty="0" smtClean="0">
                          <a:latin typeface="ＭＳ Ｐ明朝" panose="02020600040205080304" pitchFamily="18" charset="-128"/>
                          <a:ea typeface="ＭＳ Ｐ明朝" panose="02020600040205080304" pitchFamily="18" charset="-128"/>
                        </a:rPr>
                        <a:t>居室以上</a:t>
                      </a:r>
                      <a:endParaRPr kumimoji="1" lang="en-US" altLang="ja-JP" sz="1100" dirty="0" smtClean="0">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3724913201"/>
                  </a:ext>
                </a:extLst>
              </a:tr>
            </a:tbl>
          </a:graphicData>
        </a:graphic>
      </p:graphicFrame>
      <p:sp>
        <p:nvSpPr>
          <p:cNvPr id="26" name="正方形/長方形 1"/>
          <p:cNvSpPr>
            <a:spLocks noChangeArrowheads="1"/>
          </p:cNvSpPr>
          <p:nvPr/>
        </p:nvSpPr>
        <p:spPr bwMode="auto">
          <a:xfrm>
            <a:off x="431800" y="1389388"/>
            <a:ext cx="5220768"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kumimoji="1" lang="ja-JP" altLang="en-US" sz="1600" b="1" dirty="0" smtClean="0"/>
              <a:t>③　子どもを産み育てやすい住まいの実現</a:t>
            </a:r>
            <a:endParaRPr kumimoji="1" lang="en-US" altLang="ja-JP" sz="1600" b="1" dirty="0"/>
          </a:p>
        </p:txBody>
      </p:sp>
      <p:sp>
        <p:nvSpPr>
          <p:cNvPr id="28" name="正方形/長方形 4"/>
          <p:cNvSpPr>
            <a:spLocks noChangeArrowheads="1"/>
          </p:cNvSpPr>
          <p:nvPr/>
        </p:nvSpPr>
        <p:spPr bwMode="auto">
          <a:xfrm>
            <a:off x="959709" y="2127017"/>
            <a:ext cx="314915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ja-JP" altLang="en-US" sz="1400" b="1" dirty="0" smtClean="0">
                <a:latin typeface="ＭＳ Ｐ明朝" pitchFamily="18" charset="-128"/>
                <a:ea typeface="ＭＳ Ｐ明朝" pitchFamily="18" charset="-128"/>
              </a:rPr>
              <a:t>子育て世帯等支援の取り組み</a:t>
            </a:r>
            <a:endParaRPr lang="ja-JP" altLang="en-US" sz="1400" b="1" dirty="0">
              <a:latin typeface="ＭＳ Ｐ明朝" pitchFamily="18" charset="-128"/>
              <a:ea typeface="ＭＳ Ｐ明朝" pitchFamily="18" charset="-128"/>
            </a:endParaRPr>
          </a:p>
        </p:txBody>
      </p:sp>
      <p:sp>
        <p:nvSpPr>
          <p:cNvPr id="14" name="正方形/長方形 4"/>
          <p:cNvSpPr>
            <a:spLocks noChangeArrowheads="1"/>
          </p:cNvSpPr>
          <p:nvPr/>
        </p:nvSpPr>
        <p:spPr bwMode="auto">
          <a:xfrm>
            <a:off x="7128544" y="2176133"/>
            <a:ext cx="217241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lang="en-US" altLang="ja-JP" dirty="0" smtClean="0">
                <a:latin typeface="ＭＳ Ｐ明朝" pitchFamily="18" charset="-128"/>
                <a:ea typeface="ＭＳ Ｐ明朝" pitchFamily="18" charset="-128"/>
              </a:rPr>
              <a:t>※</a:t>
            </a:r>
            <a:r>
              <a:rPr lang="ja-JP" altLang="en-US" dirty="0" smtClean="0">
                <a:latin typeface="ＭＳ Ｐ明朝" pitchFamily="18" charset="-128"/>
                <a:ea typeface="ＭＳ Ｐ明朝" pitchFamily="18" charset="-128"/>
              </a:rPr>
              <a:t>対象団地・戸数は</a:t>
            </a:r>
            <a:r>
              <a:rPr lang="en-US" altLang="ja-JP" dirty="0" smtClean="0">
                <a:latin typeface="ＭＳ Ｐ明朝" pitchFamily="18" charset="-128"/>
                <a:ea typeface="ＭＳ Ｐ明朝" pitchFamily="18" charset="-128"/>
              </a:rPr>
              <a:t>R4.3.31</a:t>
            </a:r>
            <a:r>
              <a:rPr lang="ja-JP" altLang="en-US" dirty="0" smtClean="0">
                <a:latin typeface="ＭＳ Ｐ明朝" pitchFamily="18" charset="-128"/>
                <a:ea typeface="ＭＳ Ｐ明朝" pitchFamily="18" charset="-128"/>
              </a:rPr>
              <a:t>時点</a:t>
            </a:r>
            <a:endParaRPr lang="ja-JP" altLang="en-US" b="1" dirty="0">
              <a:latin typeface="ＭＳ Ｐ明朝" pitchFamily="18" charset="-128"/>
              <a:ea typeface="ＭＳ Ｐ明朝" pitchFamily="18" charset="-128"/>
            </a:endParaRPr>
          </a:p>
        </p:txBody>
      </p:sp>
      <p:sp>
        <p:nvSpPr>
          <p:cNvPr id="12" name="正方形/長方形 2"/>
          <p:cNvSpPr>
            <a:spLocks noChangeArrowheads="1"/>
          </p:cNvSpPr>
          <p:nvPr/>
        </p:nvSpPr>
        <p:spPr bwMode="auto">
          <a:xfrm>
            <a:off x="740377" y="1745909"/>
            <a:ext cx="8900991"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0000"/>
                </a:solidFill>
                <a:latin typeface="Arial" charset="0"/>
                <a:ea typeface="ＭＳ Ｐゴシック" pitchFamily="50" charset="-128"/>
              </a:defRPr>
            </a:lvl1pPr>
            <a:lvl2pPr marL="742950" indent="-285750">
              <a:defRPr sz="1000">
                <a:solidFill>
                  <a:srgbClr val="000000"/>
                </a:solidFill>
                <a:latin typeface="Arial" charset="0"/>
                <a:ea typeface="ＭＳ Ｐゴシック" pitchFamily="50" charset="-128"/>
              </a:defRPr>
            </a:lvl2pPr>
            <a:lvl3pPr marL="1143000" indent="-228600">
              <a:defRPr sz="1000">
                <a:solidFill>
                  <a:srgbClr val="000000"/>
                </a:solidFill>
                <a:latin typeface="Arial" charset="0"/>
                <a:ea typeface="ＭＳ Ｐゴシック" pitchFamily="50" charset="-128"/>
              </a:defRPr>
            </a:lvl3pPr>
            <a:lvl4pPr marL="1600200" indent="-228600">
              <a:defRPr sz="1000">
                <a:solidFill>
                  <a:srgbClr val="000000"/>
                </a:solidFill>
                <a:latin typeface="Arial" charset="0"/>
                <a:ea typeface="ＭＳ Ｐゴシック" pitchFamily="50" charset="-128"/>
              </a:defRPr>
            </a:lvl4pPr>
            <a:lvl5pPr marL="2057400" indent="-228600">
              <a:defRPr sz="1000">
                <a:solidFill>
                  <a:srgbClr val="000000"/>
                </a:solidFill>
                <a:latin typeface="Arial" charset="0"/>
                <a:ea typeface="ＭＳ Ｐゴシック" pitchFamily="50" charset="-128"/>
              </a:defRPr>
            </a:lvl5pPr>
            <a:lvl6pPr marL="25146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6pPr>
            <a:lvl7pPr marL="29718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7pPr>
            <a:lvl8pPr marL="34290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8pPr>
            <a:lvl9pPr marL="3886200" indent="-228600" algn="ctr" eaLnBrk="0" fontAlgn="ctr" hangingPunct="0">
              <a:lnSpc>
                <a:spcPct val="115000"/>
              </a:lnSpc>
              <a:spcBef>
                <a:spcPct val="0"/>
              </a:spcBef>
              <a:spcAft>
                <a:spcPct val="0"/>
              </a:spcAft>
              <a:defRPr sz="1000">
                <a:solidFill>
                  <a:srgbClr val="000000"/>
                </a:solidFill>
                <a:latin typeface="Arial" charset="0"/>
                <a:ea typeface="ＭＳ Ｐゴシック" pitchFamily="50" charset="-128"/>
              </a:defRPr>
            </a:lvl9pPr>
          </a:lstStyle>
          <a:p>
            <a:pPr algn="l">
              <a:lnSpc>
                <a:spcPct val="105000"/>
              </a:lnSpc>
              <a:spcBef>
                <a:spcPct val="40000"/>
              </a:spcBef>
              <a:buClr>
                <a:schemeClr val="accent1"/>
              </a:buClr>
            </a:pPr>
            <a:r>
              <a:rPr kumimoji="1" lang="ja-JP" altLang="en-US" sz="1400" dirty="0" smtClean="0">
                <a:latin typeface="ＭＳ Ｐ明朝" pitchFamily="18" charset="-128"/>
                <a:ea typeface="ＭＳ Ｐ明朝" pitchFamily="18" charset="-128"/>
              </a:rPr>
              <a:t>子育て世帯等への負担軽減制度の導入と良質な賃貸住宅の確保により、子育てしやすい居住環境を実現します。</a:t>
            </a:r>
            <a:endParaRPr kumimoji="1" lang="en-US" altLang="ja-JP" sz="1400" dirty="0" smtClean="0">
              <a:latin typeface="ＭＳ Ｐ明朝" pitchFamily="18" charset="-128"/>
              <a:ea typeface="ＭＳ Ｐ明朝" pitchFamily="18"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606826014"/>
              </p:ext>
            </p:extLst>
          </p:nvPr>
        </p:nvGraphicFramePr>
        <p:xfrm>
          <a:off x="6696496" y="985455"/>
          <a:ext cx="2846677" cy="542640"/>
        </p:xfrm>
        <a:graphic>
          <a:graphicData uri="http://schemas.openxmlformats.org/drawingml/2006/table">
            <a:tbl>
              <a:tblPr firstRow="1" bandRow="1">
                <a:tableStyleId>{00A15C55-8517-42AA-B614-E9B94910E393}</a:tableStyleId>
              </a:tblPr>
              <a:tblGrid>
                <a:gridCol w="2846677">
                  <a:extLst>
                    <a:ext uri="{9D8B030D-6E8A-4147-A177-3AD203B41FA5}">
                      <a16:colId xmlns:a16="http://schemas.microsoft.com/office/drawing/2014/main" val="609703379"/>
                    </a:ext>
                  </a:extLst>
                </a:gridCol>
              </a:tblGrid>
              <a:tr h="232003">
                <a:tc>
                  <a:txBody>
                    <a:bodyPr/>
                    <a:lstStyle/>
                    <a:p>
                      <a:pPr algn="ctr"/>
                      <a:r>
                        <a:rPr kumimoji="1" lang="en-US" altLang="ja-JP" sz="1100" dirty="0" smtClean="0">
                          <a:solidFill>
                            <a:schemeClr val="tx1"/>
                          </a:solidFill>
                        </a:rPr>
                        <a:t>【</a:t>
                      </a:r>
                      <a:r>
                        <a:rPr kumimoji="1" lang="ja-JP" altLang="en-US" sz="1100" dirty="0" smtClean="0">
                          <a:solidFill>
                            <a:schemeClr val="tx1"/>
                          </a:solidFill>
                        </a:rPr>
                        <a:t>数値目標</a:t>
                      </a:r>
                      <a:r>
                        <a:rPr kumimoji="1" lang="en-US" altLang="ja-JP" sz="1100" dirty="0" smtClean="0">
                          <a:solidFill>
                            <a:schemeClr val="tx1"/>
                          </a:solidFill>
                        </a:rPr>
                        <a:t>】</a:t>
                      </a:r>
                      <a:r>
                        <a:rPr kumimoji="1" lang="ja-JP" altLang="en-US" sz="1100" dirty="0" smtClean="0">
                          <a:solidFill>
                            <a:schemeClr val="tx1"/>
                          </a:solidFill>
                        </a:rPr>
                        <a:t>子育て・高齢者世帯入居件数</a:t>
                      </a:r>
                      <a:endParaRPr kumimoji="1" lang="ja-JP" altLang="en-US" sz="1100" b="0" dirty="0" smtClean="0">
                        <a:solidFill>
                          <a:schemeClr val="tx1"/>
                        </a:solidFill>
                      </a:endParaRPr>
                    </a:p>
                  </a:txBody>
                  <a:tcPr anchor="ctr" anchorCtr="1"/>
                </a:tc>
                <a:extLst>
                  <a:ext uri="{0D108BD9-81ED-4DB2-BD59-A6C34878D82A}">
                    <a16:rowId xmlns:a16="http://schemas.microsoft.com/office/drawing/2014/main" val="1410887007"/>
                  </a:ext>
                </a:extLst>
              </a:tr>
              <a:tr h="283560">
                <a:tc>
                  <a:txBody>
                    <a:bodyPr/>
                    <a:lstStyle/>
                    <a:p>
                      <a:pPr algn="ctr"/>
                      <a:r>
                        <a:rPr kumimoji="1" lang="en-US" altLang="ja-JP" sz="1100" dirty="0" smtClean="0">
                          <a:solidFill>
                            <a:schemeClr val="tx1"/>
                          </a:solidFill>
                        </a:rPr>
                        <a:t>5,500</a:t>
                      </a:r>
                      <a:r>
                        <a:rPr kumimoji="1" lang="ja-JP" altLang="en-US" sz="1100" dirty="0" smtClean="0">
                          <a:solidFill>
                            <a:schemeClr val="tx1"/>
                          </a:solidFill>
                        </a:rPr>
                        <a:t>件</a:t>
                      </a:r>
                      <a:r>
                        <a:rPr kumimoji="1" lang="ja-JP" altLang="en-US" sz="1100" dirty="0" smtClean="0"/>
                        <a:t>（</a:t>
                      </a:r>
                      <a:r>
                        <a:rPr kumimoji="1" lang="en-US" altLang="ja-JP" sz="1100" dirty="0" smtClean="0"/>
                        <a:t>R13</a:t>
                      </a:r>
                      <a:r>
                        <a:rPr kumimoji="1" lang="ja-JP" altLang="en-US" sz="1100" dirty="0" smtClean="0"/>
                        <a:t>年度まで）</a:t>
                      </a:r>
                      <a:endParaRPr kumimoji="1" lang="ja-JP" altLang="en-US" sz="1100" b="0" dirty="0" smtClean="0">
                        <a:solidFill>
                          <a:schemeClr val="tx1"/>
                        </a:solidFill>
                        <a:latin typeface="ＭＳ Ｐ明朝" panose="02020600040205080304" pitchFamily="18" charset="-128"/>
                        <a:ea typeface="ＭＳ Ｐ明朝" panose="02020600040205080304" pitchFamily="18" charset="-128"/>
                      </a:endParaRPr>
                    </a:p>
                  </a:txBody>
                  <a:tcPr anchor="ctr" anchorCtr="1"/>
                </a:tc>
                <a:extLst>
                  <a:ext uri="{0D108BD9-81ED-4DB2-BD59-A6C34878D82A}">
                    <a16:rowId xmlns:a16="http://schemas.microsoft.com/office/drawing/2014/main" val="2637415299"/>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33"/>
            </a:gs>
            <a:gs pos="50000">
              <a:srgbClr val="FFFFFF"/>
            </a:gs>
            <a:gs pos="100000">
              <a:srgbClr val="CCFF33"/>
            </a:gs>
          </a:gsLst>
          <a:lin ang="5400000" scaled="1"/>
        </a:gradFill>
        <a:ln w="12700" cap="flat" cmpd="sng" algn="ctr">
          <a:solidFill>
            <a:schemeClr val="accent2"/>
          </a:solidFill>
          <a:prstDash val="solid"/>
          <a:round/>
          <a:headEnd type="none" w="med" len="med"/>
          <a:tailEnd type="none" w="med" len="med"/>
        </a:ln>
        <a:effectLst>
          <a:outerShdw dist="35921" dir="2700000" algn="ctr" rotWithShape="0">
            <a:schemeClr val="accent2"/>
          </a:outerShdw>
        </a:effectLst>
      </a:spPr>
      <a:bodyPr vert="horz" wrap="square" lIns="98734" tIns="49367" rIns="98734" bIns="49367" numCol="1" anchor="t" anchorCtr="0" compatLnSpc="1">
        <a:prstTxWarp prst="textNoShape">
          <a:avLst/>
        </a:prstTxWarp>
      </a:bodyPr>
      <a:lstStyle>
        <a:defPPr marL="180975" marR="0" indent="-180975" algn="l" defTabSz="987425" rtl="0" eaLnBrk="1" fontAlgn="base" latinLnBrk="0" hangingPunct="1">
          <a:lnSpc>
            <a:spcPct val="100000"/>
          </a:lnSpc>
          <a:spcBef>
            <a:spcPct val="0"/>
          </a:spcBef>
          <a:spcAft>
            <a:spcPct val="0"/>
          </a:spcAft>
          <a:buClr>
            <a:srgbClr val="5BCC00"/>
          </a:buClr>
          <a:buSzTx/>
          <a:buFont typeface="Wingdings" pitchFamily="2" charset="2"/>
          <a:buNone/>
          <a:tabLst/>
          <a:defRPr kumimoji="0" lang="ja-JP" altLang="en-US" sz="2000" b="0" i="0" u="none" strike="noStrike" cap="none" normalizeH="0" baseline="0" smtClean="0">
            <a:ln>
              <a:noFill/>
            </a:ln>
            <a:solidFill>
              <a:srgbClr val="000000"/>
            </a:solidFill>
            <a:effectLst/>
            <a:latin typeface="Arial" charset="0"/>
            <a:ea typeface="ＭＳ ゴシック" pitchFamily="49" charset="-128"/>
          </a:defRPr>
        </a:defPPr>
      </a:lstStyle>
    </a:spDef>
    <a:lnDef>
      <a:spPr bwMode="auto">
        <a:xfrm>
          <a:off x="0" y="0"/>
          <a:ext cx="1" cy="1"/>
        </a:xfrm>
        <a:custGeom>
          <a:avLst/>
          <a:gdLst/>
          <a:ahLst/>
          <a:cxnLst/>
          <a:rect l="0" t="0" r="0" b="0"/>
          <a:pathLst/>
        </a:custGeom>
        <a:gradFill rotWithShape="1">
          <a:gsLst>
            <a:gs pos="0">
              <a:srgbClr val="CCFF33"/>
            </a:gs>
            <a:gs pos="50000">
              <a:srgbClr val="FFFFFF"/>
            </a:gs>
            <a:gs pos="100000">
              <a:srgbClr val="CCFF33"/>
            </a:gs>
          </a:gsLst>
          <a:lin ang="5400000" scaled="1"/>
        </a:gradFill>
        <a:ln w="12700" cap="flat" cmpd="sng" algn="ctr">
          <a:solidFill>
            <a:schemeClr val="accent2"/>
          </a:solidFill>
          <a:prstDash val="solid"/>
          <a:round/>
          <a:headEnd type="none" w="med" len="med"/>
          <a:tailEnd type="none" w="med" len="med"/>
        </a:ln>
        <a:effectLst>
          <a:outerShdw dist="35921" dir="2700000" algn="ctr" rotWithShape="0">
            <a:schemeClr val="accent2"/>
          </a:outerShdw>
        </a:effectLst>
      </a:spPr>
      <a:bodyPr vert="horz" wrap="square" lIns="98734" tIns="49367" rIns="98734" bIns="49367" numCol="1" anchor="t" anchorCtr="0" compatLnSpc="1">
        <a:prstTxWarp prst="textNoShape">
          <a:avLst/>
        </a:prstTxWarp>
      </a:bodyPr>
      <a:lstStyle>
        <a:defPPr marL="180975" marR="0" indent="-180975" algn="l" defTabSz="987425" rtl="0" eaLnBrk="1" fontAlgn="base" latinLnBrk="0" hangingPunct="1">
          <a:lnSpc>
            <a:spcPct val="100000"/>
          </a:lnSpc>
          <a:spcBef>
            <a:spcPct val="0"/>
          </a:spcBef>
          <a:spcAft>
            <a:spcPct val="0"/>
          </a:spcAft>
          <a:buClr>
            <a:srgbClr val="5BCC00"/>
          </a:buClr>
          <a:buSzTx/>
          <a:buFont typeface="Wingdings" pitchFamily="2" charset="2"/>
          <a:buNone/>
          <a:tabLst/>
          <a:defRPr kumimoji="0" lang="ja-JP" altLang="en-US" sz="2000" b="0" i="0" u="none" strike="noStrike" cap="none" normalizeH="0" baseline="0" smtClean="0">
            <a:ln>
              <a:noFill/>
            </a:ln>
            <a:solidFill>
              <a:srgbClr val="000000"/>
            </a:solidFill>
            <a:effectLst/>
            <a:latin typeface="Arial" charset="0"/>
            <a:ea typeface="ＭＳ ゴシック" pitchFamily="49" charset="-128"/>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11877</Words>
  <Application>Microsoft Office PowerPoint</Application>
  <PresentationFormat>ユーザー設定</PresentationFormat>
  <Paragraphs>1244</Paragraphs>
  <Slides>39</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39</vt:i4>
      </vt:variant>
    </vt:vector>
  </HeadingPairs>
  <TitlesOfParts>
    <vt:vector size="53" baseType="lpstr">
      <vt:lpstr>HGｺﾞｼｯｸM</vt:lpstr>
      <vt:lpstr>Meiryo UI</vt:lpstr>
      <vt:lpstr>ＭＳ Ｐゴシック</vt:lpstr>
      <vt:lpstr>ＭＳ Ｐ明朝</vt:lpstr>
      <vt:lpstr>ＭＳ ゴシック</vt:lpstr>
      <vt:lpstr>メイリオ</vt:lpstr>
      <vt:lpstr>游ゴシック</vt:lpstr>
      <vt:lpstr>Arial</vt:lpstr>
      <vt:lpstr>Calibri</vt:lpstr>
      <vt:lpstr>Wingdings</vt:lpstr>
      <vt:lpstr>Axis</vt:lpstr>
      <vt:lpstr>2_Office テーマ</vt:lpstr>
      <vt:lpstr>1_デザインの設定</vt:lpstr>
      <vt:lpstr>デザインの設定</vt:lpstr>
      <vt:lpstr>中期経営計画 （令和4年度～令和13年度）</vt:lpstr>
      <vt:lpstr>　目　　次</vt:lpstr>
      <vt:lpstr>　はじめに</vt:lpstr>
      <vt:lpstr>PowerPoint プレゼンテーション</vt:lpstr>
      <vt:lpstr>　経営のスタンス・考え方</vt:lpstr>
      <vt:lpstr>PowerPoint プレゼンテーション</vt:lpstr>
      <vt:lpstr>PowerPoint プレゼンテーション</vt:lpstr>
      <vt:lpstr>　１．住宅ストックや民間の力を活かし、社会の変化に応じた暮らし方を提供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１．経営・財務基盤の強化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１．数値目標</vt:lpstr>
      <vt:lpstr>PowerPoint プレゼンテーション</vt:lpstr>
      <vt:lpstr>　２．業績の見通し</vt:lpstr>
      <vt:lpstr>　２．業績の見通し</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2022-03-08T08:35:38Z</dcterms:created>
  <dcterms:modified xsi:type="dcterms:W3CDTF">2022-03-08T08:35:46Z</dcterms:modified>
</cp:coreProperties>
</file>