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92" r:id="rId1"/>
  </p:sldMasterIdLst>
  <p:notesMasterIdLst>
    <p:notesMasterId r:id="rId3"/>
  </p:notesMasterIdLst>
  <p:sldIdLst>
    <p:sldId id="274" r:id="rId2"/>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0E9"/>
    <a:srgbClr val="F8CCBE"/>
    <a:srgbClr val="F2FD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926" autoAdjust="0"/>
    <p:restoredTop sz="94706" autoAdjust="0"/>
  </p:normalViewPr>
  <p:slideViewPr>
    <p:cSldViewPr snapToGrid="0">
      <p:cViewPr varScale="1">
        <p:scale>
          <a:sx n="105" d="100"/>
          <a:sy n="105" d="100"/>
        </p:scale>
        <p:origin x="-114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6" cy="498693"/>
          </a:xfrm>
          <a:prstGeom prst="rect">
            <a:avLst/>
          </a:prstGeom>
        </p:spPr>
        <p:txBody>
          <a:bodyPr vert="horz" lIns="91544" tIns="45771" rIns="91544" bIns="4577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6" cy="498693"/>
          </a:xfrm>
          <a:prstGeom prst="rect">
            <a:avLst/>
          </a:prstGeom>
        </p:spPr>
        <p:txBody>
          <a:bodyPr vert="horz" lIns="91544" tIns="45771" rIns="91544" bIns="45771" rtlCol="0"/>
          <a:lstStyle>
            <a:lvl1pPr algn="r">
              <a:defRPr sz="1200"/>
            </a:lvl1pPr>
          </a:lstStyle>
          <a:p>
            <a:fld id="{03EB78C3-0D1E-44DD-8AF8-8D984CC301E4}" type="datetimeFigureOut">
              <a:rPr kumimoji="1" lang="ja-JP" altLang="en-US" smtClean="0"/>
              <a:t>2022/3/1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544" tIns="45771" rIns="91544" bIns="45771" rtlCol="0" anchor="ctr"/>
          <a:lstStyle/>
          <a:p>
            <a:endParaRPr lang="ja-JP" altLang="en-US"/>
          </a:p>
        </p:txBody>
      </p:sp>
      <p:sp>
        <p:nvSpPr>
          <p:cNvPr id="5" name="ノート プレースホルダー 4"/>
          <p:cNvSpPr>
            <a:spLocks noGrp="1"/>
          </p:cNvSpPr>
          <p:nvPr>
            <p:ph type="body" sz="quarter" idx="3"/>
          </p:nvPr>
        </p:nvSpPr>
        <p:spPr>
          <a:xfrm>
            <a:off x="680721" y="4783308"/>
            <a:ext cx="5445760" cy="3913615"/>
          </a:xfrm>
          <a:prstGeom prst="rect">
            <a:avLst/>
          </a:prstGeom>
        </p:spPr>
        <p:txBody>
          <a:bodyPr vert="horz" lIns="91544" tIns="45771" rIns="91544" bIns="4577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6" cy="498692"/>
          </a:xfrm>
          <a:prstGeom prst="rect">
            <a:avLst/>
          </a:prstGeom>
        </p:spPr>
        <p:txBody>
          <a:bodyPr vert="horz" lIns="91544" tIns="45771" rIns="91544" bIns="4577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544" tIns="45771" rIns="91544" bIns="45771" rtlCol="0" anchor="b"/>
          <a:lstStyle>
            <a:lvl1pPr algn="r">
              <a:defRPr sz="1200"/>
            </a:lvl1pPr>
          </a:lstStyle>
          <a:p>
            <a:fld id="{F952169B-0089-4362-9FA5-96074AB3061A}" type="slidenum">
              <a:rPr kumimoji="1" lang="ja-JP" altLang="en-US" smtClean="0"/>
              <a:t>‹#›</a:t>
            </a:fld>
            <a:endParaRPr kumimoji="1" lang="ja-JP" altLang="en-US"/>
          </a:p>
        </p:txBody>
      </p:sp>
    </p:spTree>
    <p:extLst>
      <p:ext uri="{BB962C8B-B14F-4D97-AF65-F5344CB8AC3E}">
        <p14:creationId xmlns:p14="http://schemas.microsoft.com/office/powerpoint/2010/main" val="344957520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4CA7B0A-B130-4E9F-AA84-B8E8EC206F8F}" type="datetime1">
              <a:rPr lang="en-US" altLang="ja-JP" smtClean="0"/>
              <a:t>3/1/2022</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47575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FEA9110-033C-4DC0-AA7E-D7E1F561D03D}" type="datetime1">
              <a:rPr lang="en-US" altLang="ja-JP" smtClean="0"/>
              <a:t>3/1/2022</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pPr/>
              <a:t>‹#›</a:t>
            </a:fld>
            <a:endParaRPr lang="en-US"/>
          </a:p>
        </p:txBody>
      </p:sp>
    </p:spTree>
    <p:extLst>
      <p:ext uri="{BB962C8B-B14F-4D97-AF65-F5344CB8AC3E}">
        <p14:creationId xmlns:p14="http://schemas.microsoft.com/office/powerpoint/2010/main" val="375668620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5C968D3-FB03-4CDF-ADFE-EF4B32777EB5}" type="datetime1">
              <a:rPr lang="en-US" altLang="ja-JP" smtClean="0"/>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219546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627276-22BA-4DBE-B4BF-B93D297A7DF9}" type="datetime1">
              <a:rPr lang="en-US" altLang="ja-JP" smtClean="0"/>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70875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046CBF4-88EC-4404-A5B7-F3C9B4102D77}" type="datetime1">
              <a:rPr lang="en-US" altLang="ja-JP" smtClean="0"/>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713547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03A75F5-0C45-4481-A6CE-8D905F3B6818}" type="datetime1">
              <a:rPr lang="en-US" altLang="ja-JP" smtClean="0"/>
              <a:t>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989591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B3CD96C-4AEB-4A67-AF28-4787E25EBC9A}" type="datetime1">
              <a:rPr lang="en-US" altLang="ja-JP" smtClean="0"/>
              <a:t>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22797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560AF6D-D955-451B-A954-A681011D70AC}" type="datetime1">
              <a:rPr lang="en-US" altLang="ja-JP" smtClean="0"/>
              <a:t>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51472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F7AFE4-2967-4BC0-A0A5-DEA694F0058C}" type="datetime1">
              <a:rPr lang="en-US" altLang="ja-JP" smtClean="0"/>
              <a:t>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473907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FEA9110-033C-4DC0-AA7E-D7E1F561D03D}" type="datetime1">
              <a:rPr lang="en-US" altLang="ja-JP" smtClean="0"/>
              <a:t>3/1/2022</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850FF-6169-4056-8077-06FFA93A5366}" type="slidenum">
              <a:rPr lang="en-US" smtClean="0"/>
              <a:pPr/>
              <a:t>‹#›</a:t>
            </a:fld>
            <a:endParaRPr lang="en-US"/>
          </a:p>
        </p:txBody>
      </p:sp>
    </p:spTree>
    <p:extLst>
      <p:ext uri="{BB962C8B-B14F-4D97-AF65-F5344CB8AC3E}">
        <p14:creationId xmlns:p14="http://schemas.microsoft.com/office/powerpoint/2010/main" val="186413386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AFA2D4F-F45C-421B-B29F-226F5F775033}" type="datetime1">
              <a:rPr lang="en-US" altLang="ja-JP" smtClean="0"/>
              <a:t>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91394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EA9110-033C-4DC0-AA7E-D7E1F561D03D}" type="datetime1">
              <a:rPr lang="en-US" altLang="ja-JP" smtClean="0"/>
              <a:t>3/1/2022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543806"/>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emf"/><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em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emf"/><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5979E9B1-BA16-4E09-A0C1-4135E84C0055}"/>
              </a:ext>
            </a:extLst>
          </p:cNvPr>
          <p:cNvPicPr>
            <a:picLocks noChangeAspect="1"/>
          </p:cNvPicPr>
          <p:nvPr/>
        </p:nvPicPr>
        <p:blipFill>
          <a:blip r:embed="rId2"/>
          <a:stretch>
            <a:fillRect/>
          </a:stretch>
        </p:blipFill>
        <p:spPr>
          <a:xfrm>
            <a:off x="768183" y="2155899"/>
            <a:ext cx="10711600" cy="4249280"/>
          </a:xfrm>
          <a:prstGeom prst="rect">
            <a:avLst/>
          </a:prstGeom>
        </p:spPr>
      </p:pic>
      <p:sp>
        <p:nvSpPr>
          <p:cNvPr id="4" name="テキスト ボックス 3">
            <a:extLst>
              <a:ext uri="{FF2B5EF4-FFF2-40B4-BE49-F238E27FC236}">
                <a16:creationId xmlns:a16="http://schemas.microsoft.com/office/drawing/2014/main" id="{5903D6CF-A016-4BE4-90AF-92E0CF212AD6}"/>
              </a:ext>
            </a:extLst>
          </p:cNvPr>
          <p:cNvSpPr txBox="1"/>
          <p:nvPr/>
        </p:nvSpPr>
        <p:spPr>
          <a:xfrm>
            <a:off x="1802244" y="223480"/>
            <a:ext cx="8276625" cy="374571"/>
          </a:xfrm>
          <a:prstGeom prst="roundRect">
            <a:avLst/>
          </a:prstGeom>
          <a:solidFill>
            <a:schemeClr val="bg2">
              <a:lumMod val="75000"/>
            </a:schemeClr>
          </a:solidFill>
          <a:ln w="12700" cmpd="dbl">
            <a:noFill/>
          </a:ln>
        </p:spPr>
        <p:txBody>
          <a:bodyPr wrap="none" rtlCol="0">
            <a:spAutoFit/>
          </a:bodyPr>
          <a:lstStyle/>
          <a:p>
            <a:r>
              <a:rPr kumimoji="1" lang="ja-JP" altLang="en-US" sz="1600" dirty="0">
                <a:ln>
                  <a:solidFill>
                    <a:schemeClr val="tx1"/>
                  </a:solidFill>
                </a:ln>
              </a:rPr>
              <a:t>公益財団法人　大阪府漁業振興基金中期経営</a:t>
            </a:r>
            <a:r>
              <a:rPr kumimoji="1" lang="ja-JP" altLang="en-US" sz="1600">
                <a:ln>
                  <a:solidFill>
                    <a:schemeClr val="tx1"/>
                  </a:solidFill>
                </a:ln>
              </a:rPr>
              <a:t>計画（案</a:t>
            </a:r>
            <a:r>
              <a:rPr kumimoji="1" lang="ja-JP" altLang="en-US" sz="1600" dirty="0">
                <a:ln>
                  <a:solidFill>
                    <a:schemeClr val="tx1"/>
                  </a:solidFill>
                </a:ln>
              </a:rPr>
              <a:t>）</a:t>
            </a:r>
            <a:r>
              <a:rPr kumimoji="1" lang="en-US" altLang="ja-JP" sz="1600" dirty="0">
                <a:ln>
                  <a:solidFill>
                    <a:schemeClr val="tx1"/>
                  </a:solidFill>
                </a:ln>
              </a:rPr>
              <a:t>【2022</a:t>
            </a:r>
            <a:r>
              <a:rPr kumimoji="1" lang="ja-JP" altLang="en-US" sz="1600" dirty="0">
                <a:ln>
                  <a:solidFill>
                    <a:schemeClr val="tx1"/>
                  </a:solidFill>
                </a:ln>
              </a:rPr>
              <a:t>年度～</a:t>
            </a:r>
            <a:r>
              <a:rPr kumimoji="1" lang="en-US" altLang="ja-JP" sz="1600" dirty="0">
                <a:ln>
                  <a:solidFill>
                    <a:schemeClr val="tx1"/>
                  </a:solidFill>
                </a:ln>
              </a:rPr>
              <a:t>2026</a:t>
            </a:r>
            <a:r>
              <a:rPr kumimoji="1" lang="ja-JP" altLang="en-US" sz="1600" dirty="0">
                <a:ln>
                  <a:solidFill>
                    <a:schemeClr val="tx1"/>
                  </a:solidFill>
                </a:ln>
              </a:rPr>
              <a:t>年度</a:t>
            </a:r>
            <a:r>
              <a:rPr kumimoji="1" lang="en-US" altLang="ja-JP" sz="1600" dirty="0">
                <a:ln>
                  <a:solidFill>
                    <a:schemeClr val="tx1"/>
                  </a:solidFill>
                </a:ln>
              </a:rPr>
              <a:t>】</a:t>
            </a:r>
            <a:r>
              <a:rPr kumimoji="1" lang="ja-JP" altLang="en-US" sz="1600" dirty="0">
                <a:ln>
                  <a:solidFill>
                    <a:schemeClr val="tx1"/>
                  </a:solidFill>
                </a:ln>
              </a:rPr>
              <a:t>概要</a:t>
            </a:r>
          </a:p>
        </p:txBody>
      </p:sp>
      <p:sp>
        <p:nvSpPr>
          <p:cNvPr id="5" name="テキスト ボックス 4">
            <a:extLst>
              <a:ext uri="{FF2B5EF4-FFF2-40B4-BE49-F238E27FC236}">
                <a16:creationId xmlns:a16="http://schemas.microsoft.com/office/drawing/2014/main" id="{C38FA695-4AC5-4A1E-B65D-5495BDC80BB8}"/>
              </a:ext>
            </a:extLst>
          </p:cNvPr>
          <p:cNvSpPr txBox="1"/>
          <p:nvPr/>
        </p:nvSpPr>
        <p:spPr>
          <a:xfrm>
            <a:off x="10618867" y="223480"/>
            <a:ext cx="944776" cy="338554"/>
          </a:xfrm>
          <a:prstGeom prst="rect">
            <a:avLst/>
          </a:prstGeom>
          <a:solidFill>
            <a:srgbClr val="002060"/>
          </a:solidFill>
          <a:ln>
            <a:noFill/>
          </a:ln>
        </p:spPr>
        <p:txBody>
          <a:bodyPr wrap="square" rtlCol="0">
            <a:spAutoFit/>
          </a:bodyPr>
          <a:lstStyle/>
          <a:p>
            <a:pPr algn="ctr"/>
            <a:r>
              <a:rPr kumimoji="1" lang="ja-JP" altLang="en-US" sz="1600" b="1">
                <a:solidFill>
                  <a:schemeClr val="bg1"/>
                </a:solidFill>
                <a:latin typeface="Meiryo UI" panose="020B0604030504040204" pitchFamily="50" charset="-128"/>
                <a:ea typeface="Meiryo UI" panose="020B0604030504040204" pitchFamily="50" charset="-128"/>
              </a:rPr>
              <a:t>資料３</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6E168D22-7C07-4187-952D-A2E7462D7C8E}"/>
              </a:ext>
            </a:extLst>
          </p:cNvPr>
          <p:cNvSpPr/>
          <p:nvPr/>
        </p:nvSpPr>
        <p:spPr>
          <a:xfrm>
            <a:off x="1017510" y="831127"/>
            <a:ext cx="5113197" cy="125226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15">
            <a:extLst>
              <a:ext uri="{FF2B5EF4-FFF2-40B4-BE49-F238E27FC236}">
                <a16:creationId xmlns:a16="http://schemas.microsoft.com/office/drawing/2014/main" id="{66012167-2B1D-4C6B-B19A-2E4EA50967F8}"/>
              </a:ext>
            </a:extLst>
          </p:cNvPr>
          <p:cNvSpPr/>
          <p:nvPr/>
        </p:nvSpPr>
        <p:spPr>
          <a:xfrm>
            <a:off x="6417022" y="831126"/>
            <a:ext cx="4930984" cy="125226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a:extLst>
              <a:ext uri="{FF2B5EF4-FFF2-40B4-BE49-F238E27FC236}">
                <a16:creationId xmlns:a16="http://schemas.microsoft.com/office/drawing/2014/main" id="{3BF31074-2FC5-4636-8513-47F282D07B0C}"/>
              </a:ext>
            </a:extLst>
          </p:cNvPr>
          <p:cNvSpPr/>
          <p:nvPr/>
        </p:nvSpPr>
        <p:spPr>
          <a:xfrm>
            <a:off x="6417022" y="2350593"/>
            <a:ext cx="5006795" cy="39715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正方形/長方形 22">
            <a:extLst>
              <a:ext uri="{FF2B5EF4-FFF2-40B4-BE49-F238E27FC236}">
                <a16:creationId xmlns:a16="http://schemas.microsoft.com/office/drawing/2014/main" id="{09D6210C-F683-4CC5-8473-A49670C42245}"/>
              </a:ext>
            </a:extLst>
          </p:cNvPr>
          <p:cNvSpPr/>
          <p:nvPr/>
        </p:nvSpPr>
        <p:spPr>
          <a:xfrm>
            <a:off x="1030590" y="2334521"/>
            <a:ext cx="5100117" cy="9452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正方形/長方形 34">
            <a:extLst>
              <a:ext uri="{FF2B5EF4-FFF2-40B4-BE49-F238E27FC236}">
                <a16:creationId xmlns:a16="http://schemas.microsoft.com/office/drawing/2014/main" id="{711321B4-14DC-4AD3-A86F-CA567FCE89FB}"/>
              </a:ext>
            </a:extLst>
          </p:cNvPr>
          <p:cNvSpPr/>
          <p:nvPr/>
        </p:nvSpPr>
        <p:spPr>
          <a:xfrm>
            <a:off x="1017511" y="3426699"/>
            <a:ext cx="5138739" cy="28954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テキスト ボックス 35">
            <a:extLst>
              <a:ext uri="{FF2B5EF4-FFF2-40B4-BE49-F238E27FC236}">
                <a16:creationId xmlns:a16="http://schemas.microsoft.com/office/drawing/2014/main" id="{C42A28D6-B6CC-49A3-B3F6-C12B9B88406A}"/>
              </a:ext>
            </a:extLst>
          </p:cNvPr>
          <p:cNvSpPr txBox="1"/>
          <p:nvPr/>
        </p:nvSpPr>
        <p:spPr>
          <a:xfrm>
            <a:off x="1111866" y="6457700"/>
            <a:ext cx="9980032" cy="261610"/>
          </a:xfrm>
          <a:prstGeom prst="rect">
            <a:avLst/>
          </a:prstGeom>
          <a:noFill/>
        </p:spPr>
        <p:txBody>
          <a:bodyPr wrap="square" rtlCol="0">
            <a:spAutoFit/>
          </a:bodyPr>
          <a:lstStyle/>
          <a:p>
            <a:r>
              <a:rPr kumimoji="1" lang="en-US" altLang="ja-JP" sz="1100" dirty="0"/>
              <a:t>※</a:t>
            </a:r>
            <a:r>
              <a:rPr lang="ja-JP" altLang="en-US" sz="1100" dirty="0"/>
              <a:t>計画の進捗管理については、毎年度理事会及び評議員会に取組み状況を報告し、計画の達成状況を評価する。</a:t>
            </a:r>
            <a:endParaRPr kumimoji="1" lang="ja-JP" altLang="en-US" sz="1100" dirty="0"/>
          </a:p>
        </p:txBody>
      </p:sp>
      <p:sp>
        <p:nvSpPr>
          <p:cNvPr id="39" name="テキスト ボックス 38">
            <a:extLst>
              <a:ext uri="{FF2B5EF4-FFF2-40B4-BE49-F238E27FC236}">
                <a16:creationId xmlns:a16="http://schemas.microsoft.com/office/drawing/2014/main" id="{E82292E0-EE23-4C34-B097-C58D650D2A5A}"/>
              </a:ext>
            </a:extLst>
          </p:cNvPr>
          <p:cNvSpPr txBox="1"/>
          <p:nvPr/>
        </p:nvSpPr>
        <p:spPr>
          <a:xfrm>
            <a:off x="1001556" y="884192"/>
            <a:ext cx="4946993" cy="707886"/>
          </a:xfrm>
          <a:prstGeom prst="rect">
            <a:avLst/>
          </a:prstGeom>
          <a:noFill/>
        </p:spPr>
        <p:txBody>
          <a:bodyPr wrap="square" rtlCol="0">
            <a:spAutoFit/>
          </a:bodyPr>
          <a:lstStyle/>
          <a:p>
            <a:r>
              <a:rPr kumimoji="1" lang="ja-JP" altLang="en-US" sz="1000" dirty="0"/>
              <a:t>■法人の性格</a:t>
            </a:r>
            <a:endParaRPr kumimoji="1" lang="en-US" altLang="ja-JP" sz="1000" dirty="0"/>
          </a:p>
          <a:p>
            <a:r>
              <a:rPr lang="ja-JP" altLang="en-US" sz="1000" dirty="0"/>
              <a:t>　    当法人は、関西国際空港関連事業の実施に伴い、大阪府、大阪府漁業協同組合</a:t>
            </a:r>
            <a:endParaRPr lang="en-US" altLang="ja-JP" sz="1000" dirty="0"/>
          </a:p>
          <a:p>
            <a:r>
              <a:rPr lang="ja-JP" altLang="en-US" sz="1000" dirty="0"/>
              <a:t>    </a:t>
            </a:r>
            <a:r>
              <a:rPr kumimoji="1" lang="ja-JP" altLang="en-US" sz="1000" dirty="0"/>
              <a:t>連合会、関西国際空港株式会社、大阪湾広域臨海環境整備センターが基本財産を　</a:t>
            </a:r>
            <a:endParaRPr kumimoji="1" lang="en-US" altLang="ja-JP" sz="1000" dirty="0"/>
          </a:p>
          <a:p>
            <a:r>
              <a:rPr kumimoji="1" lang="ja-JP" altLang="en-US" sz="1000" dirty="0"/>
              <a:t>    出捐し、</a:t>
            </a:r>
            <a:r>
              <a:rPr kumimoji="1" lang="en-US" altLang="ja-JP" sz="1000" dirty="0"/>
              <a:t>1987</a:t>
            </a:r>
            <a:r>
              <a:rPr kumimoji="1" lang="ja-JP" altLang="en-US" sz="1000" dirty="0"/>
              <a:t>年に財団法人として設立された。</a:t>
            </a:r>
            <a:r>
              <a:rPr kumimoji="1" lang="en-US" altLang="ja-JP" sz="1000" dirty="0"/>
              <a:t>2011</a:t>
            </a:r>
            <a:r>
              <a:rPr kumimoji="1" lang="ja-JP" altLang="en-US" sz="1000" dirty="0"/>
              <a:t>年４月に公益財団法人へ移行。</a:t>
            </a:r>
          </a:p>
        </p:txBody>
      </p:sp>
      <p:sp>
        <p:nvSpPr>
          <p:cNvPr id="40" name="テキスト ボックス 39">
            <a:extLst>
              <a:ext uri="{FF2B5EF4-FFF2-40B4-BE49-F238E27FC236}">
                <a16:creationId xmlns:a16="http://schemas.microsoft.com/office/drawing/2014/main" id="{0D1A9E20-C07A-4E5D-A46E-F8B254882EF7}"/>
              </a:ext>
            </a:extLst>
          </p:cNvPr>
          <p:cNvSpPr txBox="1"/>
          <p:nvPr/>
        </p:nvSpPr>
        <p:spPr>
          <a:xfrm>
            <a:off x="990923" y="1504788"/>
            <a:ext cx="5057795" cy="553998"/>
          </a:xfrm>
          <a:prstGeom prst="rect">
            <a:avLst/>
          </a:prstGeom>
          <a:noFill/>
        </p:spPr>
        <p:txBody>
          <a:bodyPr wrap="none" rtlCol="0">
            <a:spAutoFit/>
          </a:bodyPr>
          <a:lstStyle/>
          <a:p>
            <a:r>
              <a:rPr kumimoji="1" lang="ja-JP" altLang="en-US" sz="1000" dirty="0"/>
              <a:t>■法人の役割</a:t>
            </a:r>
            <a:endParaRPr kumimoji="1" lang="en-US" altLang="ja-JP" sz="1000" dirty="0"/>
          </a:p>
          <a:p>
            <a:r>
              <a:rPr lang="ja-JP" altLang="en-US" sz="1000" dirty="0"/>
              <a:t>　・大阪府漁業の振興と漁業協同組合等の経営安定、漁業者の生活向上等への寄与</a:t>
            </a:r>
            <a:endParaRPr lang="en-US" altLang="ja-JP" sz="1000" dirty="0"/>
          </a:p>
          <a:p>
            <a:r>
              <a:rPr kumimoji="1" lang="ja-JP" altLang="en-US" sz="1000" dirty="0"/>
              <a:t>　・公益法人として、府民への水産物の安定供給・大阪湾の海域環境の保全に貢献</a:t>
            </a:r>
          </a:p>
        </p:txBody>
      </p:sp>
      <p:sp>
        <p:nvSpPr>
          <p:cNvPr id="41" name="テキスト ボックス 40">
            <a:extLst>
              <a:ext uri="{FF2B5EF4-FFF2-40B4-BE49-F238E27FC236}">
                <a16:creationId xmlns:a16="http://schemas.microsoft.com/office/drawing/2014/main" id="{267863F2-2FF8-4C67-B19A-EE8358B0770F}"/>
              </a:ext>
            </a:extLst>
          </p:cNvPr>
          <p:cNvSpPr txBox="1"/>
          <p:nvPr/>
        </p:nvSpPr>
        <p:spPr>
          <a:xfrm>
            <a:off x="6407853" y="903632"/>
            <a:ext cx="4544834" cy="553998"/>
          </a:xfrm>
          <a:prstGeom prst="rect">
            <a:avLst/>
          </a:prstGeom>
          <a:noFill/>
        </p:spPr>
        <p:txBody>
          <a:bodyPr wrap="none" rtlCol="0">
            <a:spAutoFit/>
          </a:bodyPr>
          <a:lstStyle/>
          <a:p>
            <a:r>
              <a:rPr kumimoji="1" lang="ja-JP" altLang="en-US" sz="1000" dirty="0"/>
              <a:t>■法人の主な事業</a:t>
            </a:r>
            <a:endParaRPr kumimoji="1" lang="en-US" altLang="ja-JP" sz="1000" dirty="0"/>
          </a:p>
          <a:p>
            <a:r>
              <a:rPr lang="ja-JP" altLang="en-US" sz="1000" dirty="0"/>
              <a:t>　  ・水産</a:t>
            </a:r>
            <a:r>
              <a:rPr kumimoji="1" lang="ja-JP" altLang="en-US" sz="1000" dirty="0"/>
              <a:t>資源の維持増大を図る種苗生産・放流事業等公益目的事業</a:t>
            </a:r>
            <a:endParaRPr kumimoji="1" lang="en-US" altLang="ja-JP" sz="1000" dirty="0"/>
          </a:p>
          <a:p>
            <a:r>
              <a:rPr lang="ja-JP" altLang="en-US" sz="1000" dirty="0"/>
              <a:t>　  ・研修会等漁業者の育成活動や漁業協同組合の経営安定化を図る助成事業</a:t>
            </a:r>
            <a:endParaRPr kumimoji="1" lang="ja-JP" altLang="en-US" sz="1000" dirty="0"/>
          </a:p>
        </p:txBody>
      </p:sp>
      <p:sp>
        <p:nvSpPr>
          <p:cNvPr id="42" name="テキスト ボックス 41">
            <a:extLst>
              <a:ext uri="{FF2B5EF4-FFF2-40B4-BE49-F238E27FC236}">
                <a16:creationId xmlns:a16="http://schemas.microsoft.com/office/drawing/2014/main" id="{6E3D9156-3029-4C36-89D8-0FB78640695D}"/>
              </a:ext>
            </a:extLst>
          </p:cNvPr>
          <p:cNvSpPr txBox="1"/>
          <p:nvPr/>
        </p:nvSpPr>
        <p:spPr>
          <a:xfrm>
            <a:off x="6399684" y="1370813"/>
            <a:ext cx="4818130" cy="707886"/>
          </a:xfrm>
          <a:prstGeom prst="rect">
            <a:avLst/>
          </a:prstGeom>
          <a:noFill/>
        </p:spPr>
        <p:txBody>
          <a:bodyPr wrap="square" rtlCol="0">
            <a:spAutoFit/>
          </a:bodyPr>
          <a:lstStyle/>
          <a:p>
            <a:r>
              <a:rPr kumimoji="1" lang="ja-JP" altLang="en-US" sz="1000" dirty="0"/>
              <a:t>■運営体制及び財務状況</a:t>
            </a:r>
            <a:endParaRPr kumimoji="1" lang="en-US" altLang="ja-JP" sz="1000" dirty="0"/>
          </a:p>
          <a:p>
            <a:r>
              <a:rPr lang="ja-JP" altLang="en-US" sz="1000" dirty="0"/>
              <a:t>　　大阪府など他団体から補助</a:t>
            </a:r>
            <a:r>
              <a:rPr lang="ja-JP" altLang="en-US" sz="1000" dirty="0">
                <a:solidFill>
                  <a:schemeClr val="tx2"/>
                </a:solidFill>
              </a:rPr>
              <a:t>金</a:t>
            </a:r>
            <a:r>
              <a:rPr lang="ja-JP" altLang="en-US" sz="1000" dirty="0"/>
              <a:t>等を受けず、</a:t>
            </a:r>
            <a:r>
              <a:rPr lang="en-US" altLang="ja-JP" sz="1000" dirty="0"/>
              <a:t> 55</a:t>
            </a:r>
            <a:r>
              <a:rPr lang="ja-JP" altLang="en-US" sz="1000" dirty="0"/>
              <a:t>億円の基本財産の運用益のみが</a:t>
            </a:r>
            <a:endParaRPr lang="en-US" altLang="ja-JP" sz="1000" dirty="0"/>
          </a:p>
          <a:p>
            <a:r>
              <a:rPr lang="ja-JP" altLang="en-US" sz="1000" dirty="0"/>
              <a:t>    事業費の財源。府からの派遣１名及び嘱託員３名と限られた人員のもと</a:t>
            </a:r>
            <a:r>
              <a:rPr kumimoji="1" lang="ja-JP" altLang="en-US" sz="1000" dirty="0"/>
              <a:t>栽培</a:t>
            </a:r>
            <a:endParaRPr kumimoji="1" lang="en-US" altLang="ja-JP" sz="1000" dirty="0"/>
          </a:p>
          <a:p>
            <a:r>
              <a:rPr kumimoji="1" lang="ja-JP" altLang="en-US" sz="1000" dirty="0"/>
              <a:t>    事業等各種事業を実施。　⇒　低金利下における安定的な事業運営が課題</a:t>
            </a:r>
          </a:p>
        </p:txBody>
      </p:sp>
      <p:sp>
        <p:nvSpPr>
          <p:cNvPr id="43" name="テキスト ボックス 42">
            <a:extLst>
              <a:ext uri="{FF2B5EF4-FFF2-40B4-BE49-F238E27FC236}">
                <a16:creationId xmlns:a16="http://schemas.microsoft.com/office/drawing/2014/main" id="{FB8F9FB1-3A7B-410D-9FDE-13CABFC27DCA}"/>
              </a:ext>
            </a:extLst>
          </p:cNvPr>
          <p:cNvSpPr txBox="1"/>
          <p:nvPr/>
        </p:nvSpPr>
        <p:spPr>
          <a:xfrm>
            <a:off x="1005018" y="2485859"/>
            <a:ext cx="5057795" cy="707886"/>
          </a:xfrm>
          <a:prstGeom prst="rect">
            <a:avLst/>
          </a:prstGeom>
          <a:noFill/>
        </p:spPr>
        <p:txBody>
          <a:bodyPr wrap="square" rtlCol="0">
            <a:spAutoFit/>
          </a:bodyPr>
          <a:lstStyle/>
          <a:p>
            <a:r>
              <a:rPr kumimoji="1" lang="ja-JP" altLang="en-US" sz="1000" dirty="0"/>
              <a:t>■目的　</a:t>
            </a:r>
            <a:endParaRPr kumimoji="1" lang="en-US" altLang="ja-JP" sz="1000" dirty="0"/>
          </a:p>
          <a:p>
            <a:r>
              <a:rPr kumimoji="1" lang="ja-JP" altLang="en-US" sz="1000" dirty="0"/>
              <a:t>　　</a:t>
            </a:r>
            <a:r>
              <a:rPr lang="ja-JP" altLang="en-US" sz="1000" dirty="0"/>
              <a:t>前計画に引き続き、大阪湾の水産資源の維持増大等公益目的事業や漁業協同組合</a:t>
            </a:r>
            <a:endParaRPr lang="en-US" altLang="ja-JP" sz="1000" dirty="0"/>
          </a:p>
          <a:p>
            <a:r>
              <a:rPr lang="ja-JP" altLang="en-US" sz="1000" dirty="0"/>
              <a:t>　 等への助成事業の確実な実施に向け、５か年の中期経営計画を策定する。</a:t>
            </a:r>
            <a:endParaRPr lang="en-US" altLang="ja-JP" sz="1000" dirty="0"/>
          </a:p>
          <a:p>
            <a:r>
              <a:rPr kumimoji="1" lang="ja-JP" altLang="en-US" sz="1000" dirty="0"/>
              <a:t>■計画期間　</a:t>
            </a:r>
            <a:r>
              <a:rPr kumimoji="1" lang="en-US" altLang="ja-JP" sz="1000" dirty="0"/>
              <a:t>2022</a:t>
            </a:r>
            <a:r>
              <a:rPr kumimoji="1" lang="ja-JP" altLang="en-US" sz="1000" dirty="0"/>
              <a:t>年度（令和４年度）から</a:t>
            </a:r>
            <a:r>
              <a:rPr kumimoji="1" lang="en-US" altLang="ja-JP" sz="1000" dirty="0"/>
              <a:t>2026</a:t>
            </a:r>
            <a:r>
              <a:rPr kumimoji="1" lang="ja-JP" altLang="en-US" sz="1000" dirty="0"/>
              <a:t>年度（令和８年度）</a:t>
            </a:r>
          </a:p>
        </p:txBody>
      </p:sp>
      <p:sp>
        <p:nvSpPr>
          <p:cNvPr id="44" name="テキスト ボックス 43">
            <a:extLst>
              <a:ext uri="{FF2B5EF4-FFF2-40B4-BE49-F238E27FC236}">
                <a16:creationId xmlns:a16="http://schemas.microsoft.com/office/drawing/2014/main" id="{416C2FEE-9A76-4DD0-BC8A-D5F916D1C2A6}"/>
              </a:ext>
            </a:extLst>
          </p:cNvPr>
          <p:cNvSpPr txBox="1"/>
          <p:nvPr/>
        </p:nvSpPr>
        <p:spPr>
          <a:xfrm>
            <a:off x="875924" y="3581014"/>
            <a:ext cx="5434828" cy="3016210"/>
          </a:xfrm>
          <a:prstGeom prst="rect">
            <a:avLst/>
          </a:prstGeom>
          <a:noFill/>
        </p:spPr>
        <p:txBody>
          <a:bodyPr wrap="square" rtlCol="0">
            <a:spAutoFit/>
          </a:bodyPr>
          <a:lstStyle/>
          <a:p>
            <a:r>
              <a:rPr kumimoji="1" lang="ja-JP" altLang="en-US" sz="1000" dirty="0"/>
              <a:t>　■基本的な考え方　</a:t>
            </a:r>
            <a:endParaRPr kumimoji="1" lang="en-US" altLang="ja-JP" sz="1000" dirty="0"/>
          </a:p>
          <a:p>
            <a:r>
              <a:rPr lang="ja-JP" altLang="en-US" sz="1000" dirty="0"/>
              <a:t>　 　①今計画期間中は原則として基本財産の取崩しは行わない。ただし、毎年度の収</a:t>
            </a:r>
            <a:endParaRPr lang="en-US" altLang="ja-JP" sz="1000" dirty="0"/>
          </a:p>
          <a:p>
            <a:r>
              <a:rPr lang="ja-JP" altLang="en-US" sz="1000" dirty="0"/>
              <a:t>　　  　支状況等を踏まえ、概ね３年目に計画の見直しを行う。</a:t>
            </a:r>
            <a:endParaRPr lang="en-US" altLang="ja-JP" sz="1000" dirty="0"/>
          </a:p>
          <a:p>
            <a:r>
              <a:rPr lang="ja-JP" altLang="en-US" sz="1000" dirty="0"/>
              <a:t>　　 ②限られた収入の中で、近年の実績や必要性を考慮した予算編成を行う。</a:t>
            </a:r>
            <a:endParaRPr lang="en-US" altLang="ja-JP" sz="1000" dirty="0"/>
          </a:p>
          <a:p>
            <a:r>
              <a:rPr kumimoji="1" lang="ja-JP" altLang="en-US" sz="1000" dirty="0"/>
              <a:t>　　 ③法人の安定的な運営を図るために、新たな財源の確保や運用方法の見直し等に</a:t>
            </a:r>
            <a:endParaRPr kumimoji="1" lang="en-US" altLang="ja-JP" sz="1000" dirty="0"/>
          </a:p>
          <a:p>
            <a:r>
              <a:rPr lang="ja-JP" altLang="en-US" sz="1000" dirty="0"/>
              <a:t>　  　　ついて大阪府など関係団体と協議しながら</a:t>
            </a:r>
            <a:r>
              <a:rPr kumimoji="1" lang="ja-JP" altLang="en-US" sz="1000" dirty="0"/>
              <a:t>検討</a:t>
            </a:r>
            <a:r>
              <a:rPr lang="ja-JP" altLang="en-US" sz="1000" dirty="0"/>
              <a:t>を進める。</a:t>
            </a:r>
            <a:endParaRPr lang="en-US" altLang="ja-JP" sz="1000" dirty="0"/>
          </a:p>
          <a:p>
            <a:r>
              <a:rPr kumimoji="1" lang="ja-JP" altLang="en-US" sz="1000" dirty="0"/>
              <a:t>　■事業ごとの取組み方向</a:t>
            </a:r>
            <a:endParaRPr kumimoji="1" lang="en-US" altLang="ja-JP" sz="1000" dirty="0"/>
          </a:p>
          <a:p>
            <a:r>
              <a:rPr lang="ja-JP" altLang="en-US" sz="1000" dirty="0"/>
              <a:t>　　 ①栽培漁業の着実な推進（栽培漁業推進事業）</a:t>
            </a:r>
            <a:endParaRPr lang="en-US" altLang="ja-JP" sz="1000" dirty="0"/>
          </a:p>
          <a:p>
            <a:r>
              <a:rPr kumimoji="1" lang="ja-JP" altLang="en-US" sz="1000" dirty="0"/>
              <a:t>　　　大阪府が策定する第８次栽培漁業基本計画に基づき、キジハタなど計画魚種の</a:t>
            </a:r>
            <a:endParaRPr kumimoji="1" lang="en-US" altLang="ja-JP" sz="1000" dirty="0"/>
          </a:p>
          <a:p>
            <a:r>
              <a:rPr lang="ja-JP" altLang="en-US" sz="1000" dirty="0"/>
              <a:t>　　　</a:t>
            </a:r>
            <a:r>
              <a:rPr kumimoji="1" lang="ja-JP" altLang="en-US" sz="1000" dirty="0"/>
              <a:t>種苗生産</a:t>
            </a:r>
            <a:r>
              <a:rPr lang="ja-JP" altLang="en-US" sz="1000" dirty="0"/>
              <a:t>及び</a:t>
            </a:r>
            <a:r>
              <a:rPr kumimoji="1" lang="ja-JP" altLang="en-US" sz="1000" dirty="0"/>
              <a:t>放流数の目標を達成する。また、その成果等を広く一般に発信する。</a:t>
            </a:r>
            <a:endParaRPr kumimoji="1" lang="en-US" altLang="ja-JP" sz="1000" dirty="0"/>
          </a:p>
          <a:p>
            <a:r>
              <a:rPr lang="ja-JP" altLang="en-US" sz="1000" dirty="0"/>
              <a:t>　　 ②海域環境保全、資源管理、食育推進等の取組みに対する支援（公益目的事業等）</a:t>
            </a:r>
            <a:endParaRPr lang="en-US" altLang="ja-JP" sz="1000" dirty="0"/>
          </a:p>
          <a:p>
            <a:r>
              <a:rPr lang="ja-JP" altLang="en-US" sz="1000" dirty="0"/>
              <a:t>　　　</a:t>
            </a:r>
            <a:r>
              <a:rPr lang="en-US" altLang="ja-JP" sz="1000" dirty="0"/>
              <a:t>SDG</a:t>
            </a:r>
            <a:r>
              <a:rPr lang="ja-JP" altLang="en-US" sz="1000" dirty="0"/>
              <a:t>ｓなど時代の要請に応じた取組みや海域環境の保全に有効な取組み、漁業</a:t>
            </a:r>
            <a:endParaRPr lang="en-US" altLang="ja-JP" sz="1000" dirty="0"/>
          </a:p>
          <a:p>
            <a:r>
              <a:rPr lang="ja-JP" altLang="en-US" sz="1000" dirty="0"/>
              <a:t>　　　経営改善や人材育成など、より事業効果の高いものについて助成を行っていく。</a:t>
            </a:r>
            <a:endParaRPr lang="en-US" altLang="ja-JP" sz="1000" dirty="0"/>
          </a:p>
          <a:p>
            <a:r>
              <a:rPr lang="ja-JP" altLang="en-US" sz="1000" dirty="0"/>
              <a:t>　　 ③安定的な法人運営の実現</a:t>
            </a:r>
            <a:endParaRPr lang="en-US" altLang="ja-JP" sz="1000" dirty="0"/>
          </a:p>
          <a:p>
            <a:r>
              <a:rPr lang="ja-JP" altLang="en-US" sz="1000" dirty="0"/>
              <a:t>　　　継続的に事業を実施できるよう事業費を抑制するとともに、余剰種苗の継続的</a:t>
            </a:r>
            <a:endParaRPr lang="en-US" altLang="ja-JP" sz="1000" dirty="0"/>
          </a:p>
          <a:p>
            <a:r>
              <a:rPr lang="ja-JP" altLang="en-US" sz="1000" dirty="0"/>
              <a:t>　　　収益を確保していく。</a:t>
            </a:r>
            <a:endParaRPr lang="en-US" altLang="ja-JP" sz="1000" dirty="0"/>
          </a:p>
          <a:p>
            <a:endParaRPr lang="en-US" altLang="ja-JP" sz="1000" dirty="0"/>
          </a:p>
          <a:p>
            <a:endParaRPr lang="en-US" altLang="ja-JP" sz="1000" dirty="0"/>
          </a:p>
          <a:p>
            <a:r>
              <a:rPr kumimoji="1" lang="ja-JP" altLang="en-US" sz="1000" dirty="0"/>
              <a:t>　　　</a:t>
            </a:r>
          </a:p>
        </p:txBody>
      </p:sp>
      <p:sp>
        <p:nvSpPr>
          <p:cNvPr id="50" name="Rectangle 4">
            <a:extLst>
              <a:ext uri="{FF2B5EF4-FFF2-40B4-BE49-F238E27FC236}">
                <a16:creationId xmlns:a16="http://schemas.microsoft.com/office/drawing/2014/main" id="{D914E423-BEF3-4CF5-B887-460444E7E846}"/>
              </a:ext>
            </a:extLst>
          </p:cNvPr>
          <p:cNvSpPr>
            <a:spLocks noChangeArrowheads="1"/>
          </p:cNvSpPr>
          <p:nvPr/>
        </p:nvSpPr>
        <p:spPr bwMode="auto">
          <a:xfrm flipV="1">
            <a:off x="17802242" y="3448641"/>
            <a:ext cx="4175069" cy="536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dirty="0"/>
          </a:p>
        </p:txBody>
      </p:sp>
      <p:grpSp>
        <p:nvGrpSpPr>
          <p:cNvPr id="57" name="グループ化 56">
            <a:extLst>
              <a:ext uri="{FF2B5EF4-FFF2-40B4-BE49-F238E27FC236}">
                <a16:creationId xmlns:a16="http://schemas.microsoft.com/office/drawing/2014/main" id="{95EBF7B3-6760-4E42-A04F-B48C6FCCDA62}"/>
              </a:ext>
            </a:extLst>
          </p:cNvPr>
          <p:cNvGrpSpPr/>
          <p:nvPr/>
        </p:nvGrpSpPr>
        <p:grpSpPr>
          <a:xfrm>
            <a:off x="6430803" y="2767528"/>
            <a:ext cx="4880466" cy="2447074"/>
            <a:chOff x="6889969" y="2676391"/>
            <a:chExt cx="5043647" cy="2447074"/>
          </a:xfrm>
        </p:grpSpPr>
        <p:sp>
          <p:nvSpPr>
            <p:cNvPr id="33" name="テキスト ボックス 32">
              <a:extLst>
                <a:ext uri="{FF2B5EF4-FFF2-40B4-BE49-F238E27FC236}">
                  <a16:creationId xmlns:a16="http://schemas.microsoft.com/office/drawing/2014/main" id="{E51BF9C1-70AE-4780-9318-68640A786125}"/>
                </a:ext>
              </a:extLst>
            </p:cNvPr>
            <p:cNvSpPr txBox="1"/>
            <p:nvPr/>
          </p:nvSpPr>
          <p:spPr>
            <a:xfrm>
              <a:off x="9666090" y="3109471"/>
              <a:ext cx="2267526" cy="553998"/>
            </a:xfrm>
            <a:prstGeom prst="rect">
              <a:avLst/>
            </a:prstGeom>
            <a:noFill/>
          </p:spPr>
          <p:txBody>
            <a:bodyPr wrap="square" rtlCol="0">
              <a:spAutoFit/>
            </a:bodyPr>
            <a:lstStyle/>
            <a:p>
              <a:r>
                <a:rPr kumimoji="1" lang="ja-JP" altLang="en-US" sz="1000" dirty="0"/>
                <a:t>①採択事業の選定件数</a:t>
              </a:r>
              <a:endParaRPr kumimoji="1" lang="en-US" altLang="ja-JP" sz="1000" dirty="0"/>
            </a:p>
            <a:p>
              <a:r>
                <a:rPr kumimoji="1" lang="ja-JP" altLang="en-US" sz="1000" dirty="0"/>
                <a:t>（</a:t>
              </a:r>
              <a:r>
                <a:rPr kumimoji="1" lang="en-US" altLang="ja-JP" sz="1000" dirty="0"/>
                <a:t>2026</a:t>
              </a:r>
              <a:r>
                <a:rPr kumimoji="1" lang="ja-JP" altLang="en-US" sz="1000" dirty="0"/>
                <a:t>年度：</a:t>
              </a:r>
              <a:r>
                <a:rPr kumimoji="1" lang="en-US" altLang="ja-JP" sz="1000" dirty="0"/>
                <a:t>15</a:t>
              </a:r>
              <a:r>
                <a:rPr kumimoji="1" lang="ja-JP" altLang="en-US" sz="1000" dirty="0"/>
                <a:t>件）</a:t>
              </a:r>
              <a:endParaRPr kumimoji="1" lang="en-US" altLang="ja-JP" sz="1000" dirty="0"/>
            </a:p>
            <a:p>
              <a:r>
                <a:rPr kumimoji="1" lang="ja-JP" altLang="en-US" sz="1000" dirty="0"/>
                <a:t>　</a:t>
              </a:r>
              <a:endParaRPr kumimoji="1" lang="en-US" altLang="ja-JP" sz="1000" dirty="0"/>
            </a:p>
          </p:txBody>
        </p:sp>
        <p:sp>
          <p:nvSpPr>
            <p:cNvPr id="34" name="テキスト ボックス 33">
              <a:extLst>
                <a:ext uri="{FF2B5EF4-FFF2-40B4-BE49-F238E27FC236}">
                  <a16:creationId xmlns:a16="http://schemas.microsoft.com/office/drawing/2014/main" id="{FA950F02-97D6-445C-91F1-9CAE971AEE30}"/>
                </a:ext>
              </a:extLst>
            </p:cNvPr>
            <p:cNvSpPr txBox="1"/>
            <p:nvPr/>
          </p:nvSpPr>
          <p:spPr>
            <a:xfrm>
              <a:off x="7754204" y="4569467"/>
              <a:ext cx="3966142" cy="553998"/>
            </a:xfrm>
            <a:prstGeom prst="rect">
              <a:avLst/>
            </a:prstGeom>
            <a:noFill/>
          </p:spPr>
          <p:txBody>
            <a:bodyPr wrap="square" rtlCol="0">
              <a:spAutoFit/>
            </a:bodyPr>
            <a:lstStyle/>
            <a:p>
              <a:r>
                <a:rPr lang="ja-JP" altLang="en-US" sz="1000" dirty="0"/>
                <a:t>①各種事業の見直し等による事業費の抑制</a:t>
              </a:r>
              <a:endParaRPr lang="en-US" altLang="ja-JP" sz="1000" dirty="0"/>
            </a:p>
            <a:p>
              <a:r>
                <a:rPr lang="ja-JP" altLang="en-US" sz="1000" dirty="0"/>
                <a:t>　（</a:t>
              </a:r>
              <a:r>
                <a:rPr lang="en-US" altLang="ja-JP" sz="1000" dirty="0"/>
                <a:t>2021</a:t>
              </a:r>
              <a:r>
                <a:rPr lang="ja-JP" altLang="en-US" sz="1000" dirty="0"/>
                <a:t>年度：</a:t>
              </a:r>
              <a:r>
                <a:rPr lang="en-US" altLang="ja-JP" sz="1000" dirty="0"/>
                <a:t>129,000</a:t>
              </a:r>
              <a:r>
                <a:rPr lang="ja-JP" altLang="en-US" sz="1000" dirty="0"/>
                <a:t>千円（見込）⇒</a:t>
              </a:r>
              <a:r>
                <a:rPr lang="en-US" altLang="ja-JP" sz="1000" dirty="0"/>
                <a:t>2026</a:t>
              </a:r>
              <a:r>
                <a:rPr lang="ja-JP" altLang="en-US" sz="1000" dirty="0"/>
                <a:t>年度：</a:t>
              </a:r>
              <a:r>
                <a:rPr lang="en-US" altLang="ja-JP" sz="1000" dirty="0"/>
                <a:t>126,500</a:t>
              </a:r>
              <a:r>
                <a:rPr lang="ja-JP" altLang="en-US" sz="1000" dirty="0"/>
                <a:t>千円）</a:t>
              </a:r>
              <a:endParaRPr lang="en-US" altLang="ja-JP" sz="1000" dirty="0"/>
            </a:p>
            <a:p>
              <a:r>
                <a:rPr lang="ja-JP" altLang="en-US" sz="1000" dirty="0"/>
                <a:t>②</a:t>
              </a:r>
              <a:r>
                <a:rPr kumimoji="1" lang="ja-JP" altLang="en-US" sz="1000" dirty="0"/>
                <a:t>余剰種苗の継続的収益確保（年間：</a:t>
              </a:r>
              <a:r>
                <a:rPr kumimoji="1" lang="en-US" altLang="ja-JP" sz="1000" dirty="0"/>
                <a:t>21,000</a:t>
              </a:r>
              <a:r>
                <a:rPr lang="ja-JP" altLang="en-US" sz="1000" dirty="0"/>
                <a:t>千円）</a:t>
              </a:r>
              <a:endParaRPr kumimoji="1" lang="ja-JP" altLang="en-US" sz="1000" dirty="0"/>
            </a:p>
          </p:txBody>
        </p:sp>
        <p:sp>
          <p:nvSpPr>
            <p:cNvPr id="47" name="テキスト ボックス 46">
              <a:extLst>
                <a:ext uri="{FF2B5EF4-FFF2-40B4-BE49-F238E27FC236}">
                  <a16:creationId xmlns:a16="http://schemas.microsoft.com/office/drawing/2014/main" id="{2BE59E04-CB38-49F9-9EB8-7836885EADB9}"/>
                </a:ext>
              </a:extLst>
            </p:cNvPr>
            <p:cNvSpPr txBox="1"/>
            <p:nvPr/>
          </p:nvSpPr>
          <p:spPr>
            <a:xfrm>
              <a:off x="7790921" y="4093537"/>
              <a:ext cx="1514380" cy="230832"/>
            </a:xfrm>
            <a:prstGeom prst="rect">
              <a:avLst/>
            </a:prstGeom>
            <a:noFill/>
          </p:spPr>
          <p:txBody>
            <a:bodyPr wrap="square" rtlCol="0">
              <a:spAutoFit/>
            </a:bodyPr>
            <a:lstStyle/>
            <a:p>
              <a:r>
                <a:rPr lang="en-US" altLang="ja-JP" sz="900" dirty="0"/>
                <a:t>【</a:t>
              </a:r>
              <a:r>
                <a:rPr lang="ja-JP" altLang="en-US" sz="900" dirty="0"/>
                <a:t>キジハタと放流風景</a:t>
              </a:r>
              <a:r>
                <a:rPr lang="en-US" altLang="ja-JP" sz="900" dirty="0"/>
                <a:t>】</a:t>
              </a:r>
              <a:endParaRPr kumimoji="1" lang="ja-JP" altLang="en-US" sz="900" dirty="0"/>
            </a:p>
          </p:txBody>
        </p:sp>
        <p:sp>
          <p:nvSpPr>
            <p:cNvPr id="53" name="テキスト ボックス 52">
              <a:extLst>
                <a:ext uri="{FF2B5EF4-FFF2-40B4-BE49-F238E27FC236}">
                  <a16:creationId xmlns:a16="http://schemas.microsoft.com/office/drawing/2014/main" id="{49640E52-A11F-48C8-9910-8A12F9A9A160}"/>
                </a:ext>
              </a:extLst>
            </p:cNvPr>
            <p:cNvSpPr txBox="1"/>
            <p:nvPr/>
          </p:nvSpPr>
          <p:spPr>
            <a:xfrm>
              <a:off x="9573527" y="2676391"/>
              <a:ext cx="2360089" cy="430887"/>
            </a:xfrm>
            <a:prstGeom prst="rect">
              <a:avLst/>
            </a:prstGeom>
            <a:solidFill>
              <a:schemeClr val="tx1"/>
            </a:solidFill>
            <a:ln>
              <a:noFill/>
            </a:ln>
          </p:spPr>
          <p:txBody>
            <a:bodyPr wrap="square" rtlCol="0">
              <a:spAutoFit/>
            </a:bodyPr>
            <a:lstStyle/>
            <a:p>
              <a:r>
                <a:rPr lang="ja-JP" altLang="en-US" sz="1100" dirty="0">
                  <a:solidFill>
                    <a:schemeClr val="bg1"/>
                  </a:solidFill>
                </a:rPr>
                <a:t>海域環境保全、資源管理、</a:t>
              </a:r>
              <a:endParaRPr lang="en-US" altLang="ja-JP" sz="1100" dirty="0">
                <a:solidFill>
                  <a:schemeClr val="bg1"/>
                </a:solidFill>
              </a:endParaRPr>
            </a:p>
            <a:p>
              <a:r>
                <a:rPr lang="ja-JP" altLang="en-US" sz="1100" dirty="0">
                  <a:solidFill>
                    <a:schemeClr val="bg1"/>
                  </a:solidFill>
                </a:rPr>
                <a:t>食育推進等の取組みに対する支援</a:t>
              </a:r>
              <a:endParaRPr kumimoji="1" lang="ja-JP" altLang="en-US" sz="1100" dirty="0">
                <a:solidFill>
                  <a:schemeClr val="bg1"/>
                </a:solidFill>
              </a:endParaRPr>
            </a:p>
          </p:txBody>
        </p:sp>
        <p:sp>
          <p:nvSpPr>
            <p:cNvPr id="54" name="テキスト ボックス 53">
              <a:extLst>
                <a:ext uri="{FF2B5EF4-FFF2-40B4-BE49-F238E27FC236}">
                  <a16:creationId xmlns:a16="http://schemas.microsoft.com/office/drawing/2014/main" id="{E813F19C-E8EF-45C2-BC25-A7D0A9C846D1}"/>
                </a:ext>
              </a:extLst>
            </p:cNvPr>
            <p:cNvSpPr txBox="1"/>
            <p:nvPr/>
          </p:nvSpPr>
          <p:spPr>
            <a:xfrm>
              <a:off x="9782396" y="4117816"/>
              <a:ext cx="945176" cy="230832"/>
            </a:xfrm>
            <a:prstGeom prst="rect">
              <a:avLst/>
            </a:prstGeom>
            <a:noFill/>
          </p:spPr>
          <p:txBody>
            <a:bodyPr wrap="square" rtlCol="0">
              <a:spAutoFit/>
            </a:bodyPr>
            <a:lstStyle/>
            <a:p>
              <a:pPr algn="ctr"/>
              <a:r>
                <a:rPr lang="en-US" altLang="ja-JP" sz="900" dirty="0"/>
                <a:t>【</a:t>
              </a:r>
              <a:r>
                <a:rPr lang="ja-JP" altLang="en-US" sz="900" dirty="0"/>
                <a:t>海岸清掃</a:t>
              </a:r>
              <a:r>
                <a:rPr lang="en-US" altLang="ja-JP" sz="900" dirty="0"/>
                <a:t>】</a:t>
              </a:r>
              <a:endParaRPr kumimoji="1" lang="ja-JP" altLang="en-US" sz="900" dirty="0"/>
            </a:p>
          </p:txBody>
        </p:sp>
        <p:sp>
          <p:nvSpPr>
            <p:cNvPr id="55" name="テキスト ボックス 54">
              <a:extLst>
                <a:ext uri="{FF2B5EF4-FFF2-40B4-BE49-F238E27FC236}">
                  <a16:creationId xmlns:a16="http://schemas.microsoft.com/office/drawing/2014/main" id="{D8FD2ACC-574A-4365-B597-5B6CC9021014}"/>
                </a:ext>
              </a:extLst>
            </p:cNvPr>
            <p:cNvSpPr txBox="1"/>
            <p:nvPr/>
          </p:nvSpPr>
          <p:spPr>
            <a:xfrm>
              <a:off x="10814018" y="4118554"/>
              <a:ext cx="922199" cy="230832"/>
            </a:xfrm>
            <a:prstGeom prst="rect">
              <a:avLst/>
            </a:prstGeom>
            <a:noFill/>
          </p:spPr>
          <p:txBody>
            <a:bodyPr wrap="square" rtlCol="0">
              <a:spAutoFit/>
            </a:bodyPr>
            <a:lstStyle/>
            <a:p>
              <a:pPr algn="ctr"/>
              <a:r>
                <a:rPr lang="en-US" altLang="ja-JP" sz="900" dirty="0"/>
                <a:t>【</a:t>
              </a:r>
              <a:r>
                <a:rPr lang="ja-JP" altLang="en-US" sz="900" dirty="0"/>
                <a:t>海底耕耘</a:t>
              </a:r>
              <a:r>
                <a:rPr lang="en-US" altLang="ja-JP" sz="900" dirty="0"/>
                <a:t>】</a:t>
              </a:r>
              <a:endParaRPr kumimoji="1" lang="ja-JP" altLang="en-US" sz="900" dirty="0"/>
            </a:p>
          </p:txBody>
        </p:sp>
        <p:sp>
          <p:nvSpPr>
            <p:cNvPr id="56" name="テキスト ボックス 55">
              <a:extLst>
                <a:ext uri="{FF2B5EF4-FFF2-40B4-BE49-F238E27FC236}">
                  <a16:creationId xmlns:a16="http://schemas.microsoft.com/office/drawing/2014/main" id="{86FAEA45-3C9D-434C-9D22-C4C87BF98C6E}"/>
                </a:ext>
              </a:extLst>
            </p:cNvPr>
            <p:cNvSpPr txBox="1"/>
            <p:nvPr/>
          </p:nvSpPr>
          <p:spPr>
            <a:xfrm>
              <a:off x="8449476" y="4327501"/>
              <a:ext cx="1736373" cy="261610"/>
            </a:xfrm>
            <a:prstGeom prst="rect">
              <a:avLst/>
            </a:prstGeom>
            <a:solidFill>
              <a:schemeClr val="tx1"/>
            </a:solidFill>
            <a:ln>
              <a:noFill/>
            </a:ln>
          </p:spPr>
          <p:txBody>
            <a:bodyPr wrap="none" rtlCol="0">
              <a:spAutoFit/>
            </a:bodyPr>
            <a:lstStyle/>
            <a:p>
              <a:r>
                <a:rPr lang="ja-JP" altLang="en-US" sz="1100" dirty="0">
                  <a:solidFill>
                    <a:schemeClr val="bg1"/>
                  </a:solidFill>
                </a:rPr>
                <a:t>安定的な法人運営の実現</a:t>
              </a:r>
              <a:endParaRPr kumimoji="1" lang="ja-JP" altLang="en-US" sz="1100" dirty="0">
                <a:solidFill>
                  <a:schemeClr val="bg1"/>
                </a:solidFill>
              </a:endParaRPr>
            </a:p>
          </p:txBody>
        </p:sp>
        <p:sp>
          <p:nvSpPr>
            <p:cNvPr id="52" name="テキスト ボックス 51">
              <a:extLst>
                <a:ext uri="{FF2B5EF4-FFF2-40B4-BE49-F238E27FC236}">
                  <a16:creationId xmlns:a16="http://schemas.microsoft.com/office/drawing/2014/main" id="{755D0447-C8E0-44C1-98D3-06C2DC44F140}"/>
                </a:ext>
              </a:extLst>
            </p:cNvPr>
            <p:cNvSpPr txBox="1"/>
            <p:nvPr/>
          </p:nvSpPr>
          <p:spPr>
            <a:xfrm>
              <a:off x="6986971" y="2690700"/>
              <a:ext cx="1595309" cy="261610"/>
            </a:xfrm>
            <a:prstGeom prst="rect">
              <a:avLst/>
            </a:prstGeom>
            <a:solidFill>
              <a:schemeClr val="tx1"/>
            </a:solidFill>
            <a:ln>
              <a:noFill/>
            </a:ln>
          </p:spPr>
          <p:txBody>
            <a:bodyPr wrap="none" rtlCol="0">
              <a:spAutoFit/>
            </a:bodyPr>
            <a:lstStyle/>
            <a:p>
              <a:r>
                <a:rPr kumimoji="1" lang="ja-JP" altLang="en-US" sz="1100" dirty="0">
                  <a:solidFill>
                    <a:schemeClr val="bg1"/>
                  </a:solidFill>
                </a:rPr>
                <a:t>栽培漁業の着実な推進</a:t>
              </a:r>
            </a:p>
          </p:txBody>
        </p:sp>
        <p:sp>
          <p:nvSpPr>
            <p:cNvPr id="32" name="テキスト ボックス 31">
              <a:extLst>
                <a:ext uri="{FF2B5EF4-FFF2-40B4-BE49-F238E27FC236}">
                  <a16:creationId xmlns:a16="http://schemas.microsoft.com/office/drawing/2014/main" id="{5F11DF0F-E5D8-4446-B9D3-C9A8333E3DE8}"/>
                </a:ext>
              </a:extLst>
            </p:cNvPr>
            <p:cNvSpPr txBox="1"/>
            <p:nvPr/>
          </p:nvSpPr>
          <p:spPr>
            <a:xfrm>
              <a:off x="6889969" y="2947107"/>
              <a:ext cx="2904296" cy="707886"/>
            </a:xfrm>
            <a:prstGeom prst="rect">
              <a:avLst/>
            </a:prstGeom>
            <a:noFill/>
          </p:spPr>
          <p:txBody>
            <a:bodyPr wrap="square" rtlCol="0">
              <a:spAutoFit/>
            </a:bodyPr>
            <a:lstStyle/>
            <a:p>
              <a:r>
                <a:rPr kumimoji="1" lang="ja-JP" altLang="en-US" sz="1000" dirty="0"/>
                <a:t>①放流目標の達成（</a:t>
              </a:r>
              <a:r>
                <a:rPr kumimoji="1" lang="en-US" altLang="ja-JP" sz="1000" dirty="0"/>
                <a:t>2026</a:t>
              </a:r>
              <a:r>
                <a:rPr kumimoji="1" lang="ja-JP" altLang="en-US" sz="1000" dirty="0"/>
                <a:t>年度：</a:t>
              </a:r>
              <a:r>
                <a:rPr kumimoji="1" lang="en-US" altLang="ja-JP" sz="1000" dirty="0"/>
                <a:t>310</a:t>
              </a:r>
              <a:r>
                <a:rPr kumimoji="1" lang="ja-JP" altLang="en-US" sz="1000" dirty="0"/>
                <a:t>千尾）</a:t>
              </a:r>
              <a:endParaRPr kumimoji="1" lang="en-US" altLang="ja-JP" sz="1000" dirty="0"/>
            </a:p>
            <a:p>
              <a:r>
                <a:rPr lang="ja-JP" altLang="en-US" sz="1000" dirty="0"/>
                <a:t>②稚魚歩留まり達成率の維持（年間：</a:t>
              </a:r>
              <a:r>
                <a:rPr lang="en-US" altLang="ja-JP" sz="1000" dirty="0"/>
                <a:t>135</a:t>
              </a:r>
              <a:r>
                <a:rPr lang="ja-JP" altLang="en-US" sz="1000" dirty="0"/>
                <a:t>％）　　　　</a:t>
              </a:r>
              <a:endParaRPr lang="en-US" altLang="ja-JP" sz="1000" dirty="0"/>
            </a:p>
            <a:p>
              <a:r>
                <a:rPr kumimoji="1" lang="ja-JP" altLang="en-US" sz="1000" dirty="0"/>
                <a:t>③栽培漁業の発信</a:t>
              </a:r>
              <a:endParaRPr kumimoji="1" lang="en-US" altLang="ja-JP" sz="1000" dirty="0"/>
            </a:p>
            <a:p>
              <a:r>
                <a:rPr kumimoji="1" lang="ja-JP" altLang="en-US" sz="1000" dirty="0"/>
                <a:t>（目標：報道提供・</a:t>
              </a:r>
              <a:r>
                <a:rPr kumimoji="1" lang="en-US" altLang="ja-JP" sz="1000" dirty="0"/>
                <a:t>HP</a:t>
              </a:r>
              <a:r>
                <a:rPr kumimoji="1" lang="ja-JP" altLang="en-US" sz="1000" dirty="0"/>
                <a:t>等、年間：</a:t>
              </a:r>
              <a:r>
                <a:rPr kumimoji="1" lang="en-US" altLang="ja-JP" sz="1000" dirty="0"/>
                <a:t>20</a:t>
              </a:r>
              <a:r>
                <a:rPr kumimoji="1" lang="ja-JP" altLang="en-US" sz="1000" dirty="0"/>
                <a:t>回）</a:t>
              </a:r>
            </a:p>
          </p:txBody>
        </p:sp>
      </p:grpSp>
      <p:sp>
        <p:nvSpPr>
          <p:cNvPr id="59" name="テキスト ボックス 58">
            <a:extLst>
              <a:ext uri="{FF2B5EF4-FFF2-40B4-BE49-F238E27FC236}">
                <a16:creationId xmlns:a16="http://schemas.microsoft.com/office/drawing/2014/main" id="{E2EE9F7A-8DBD-4C70-BBDF-334835B26C7B}"/>
              </a:ext>
            </a:extLst>
          </p:cNvPr>
          <p:cNvSpPr txBox="1"/>
          <p:nvPr/>
        </p:nvSpPr>
        <p:spPr>
          <a:xfrm>
            <a:off x="6390129" y="5175276"/>
            <a:ext cx="825867" cy="246221"/>
          </a:xfrm>
          <a:prstGeom prst="rect">
            <a:avLst/>
          </a:prstGeom>
          <a:noFill/>
        </p:spPr>
        <p:txBody>
          <a:bodyPr wrap="none" rtlCol="0">
            <a:spAutoFit/>
          </a:bodyPr>
          <a:lstStyle/>
          <a:p>
            <a:r>
              <a:rPr kumimoji="1" lang="ja-JP" altLang="en-US" sz="1000" dirty="0"/>
              <a:t>■収支計画</a:t>
            </a:r>
            <a:endParaRPr kumimoji="1" lang="en-US" altLang="ja-JP" sz="1000" dirty="0"/>
          </a:p>
        </p:txBody>
      </p:sp>
      <p:sp>
        <p:nvSpPr>
          <p:cNvPr id="60" name="正方形/長方形 59">
            <a:extLst>
              <a:ext uri="{FF2B5EF4-FFF2-40B4-BE49-F238E27FC236}">
                <a16:creationId xmlns:a16="http://schemas.microsoft.com/office/drawing/2014/main" id="{305DAE01-EA3A-47C4-A50C-41A4B9A402D5}"/>
              </a:ext>
            </a:extLst>
          </p:cNvPr>
          <p:cNvSpPr/>
          <p:nvPr/>
        </p:nvSpPr>
        <p:spPr>
          <a:xfrm>
            <a:off x="6492238" y="2706911"/>
            <a:ext cx="4855768" cy="2469999"/>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8" name="テキスト ボックス 57">
            <a:extLst>
              <a:ext uri="{FF2B5EF4-FFF2-40B4-BE49-F238E27FC236}">
                <a16:creationId xmlns:a16="http://schemas.microsoft.com/office/drawing/2014/main" id="{C1AEF686-8D32-4797-9C30-DF242D0476C1}"/>
              </a:ext>
            </a:extLst>
          </p:cNvPr>
          <p:cNvSpPr txBox="1"/>
          <p:nvPr/>
        </p:nvSpPr>
        <p:spPr>
          <a:xfrm>
            <a:off x="6405980" y="2511189"/>
            <a:ext cx="825867" cy="246221"/>
          </a:xfrm>
          <a:prstGeom prst="rect">
            <a:avLst/>
          </a:prstGeom>
          <a:noFill/>
        </p:spPr>
        <p:txBody>
          <a:bodyPr wrap="none" rtlCol="0">
            <a:spAutoFit/>
          </a:bodyPr>
          <a:lstStyle/>
          <a:p>
            <a:r>
              <a:rPr kumimoji="1" lang="ja-JP" altLang="en-US" sz="1000" dirty="0"/>
              <a:t>■事業目標</a:t>
            </a:r>
            <a:endParaRPr kumimoji="1" lang="en-US" altLang="ja-JP" sz="1000" dirty="0"/>
          </a:p>
        </p:txBody>
      </p:sp>
      <p:sp>
        <p:nvSpPr>
          <p:cNvPr id="64" name="テキスト ボックス 63">
            <a:extLst>
              <a:ext uri="{FF2B5EF4-FFF2-40B4-BE49-F238E27FC236}">
                <a16:creationId xmlns:a16="http://schemas.microsoft.com/office/drawing/2014/main" id="{A7FF6FB8-8F2F-4A5B-B69D-F923768EACE3}"/>
              </a:ext>
            </a:extLst>
          </p:cNvPr>
          <p:cNvSpPr txBox="1"/>
          <p:nvPr/>
        </p:nvSpPr>
        <p:spPr>
          <a:xfrm>
            <a:off x="10465589" y="5183486"/>
            <a:ext cx="902811" cy="215444"/>
          </a:xfrm>
          <a:prstGeom prst="rect">
            <a:avLst/>
          </a:prstGeom>
          <a:noFill/>
        </p:spPr>
        <p:txBody>
          <a:bodyPr wrap="none" rtlCol="0">
            <a:spAutoFit/>
          </a:bodyPr>
          <a:lstStyle/>
          <a:p>
            <a:r>
              <a:rPr kumimoji="1" lang="ja-JP" altLang="en-US" sz="800" dirty="0"/>
              <a:t>（単位：千円）</a:t>
            </a:r>
            <a:endParaRPr kumimoji="1" lang="en-US" altLang="ja-JP" sz="800" dirty="0"/>
          </a:p>
        </p:txBody>
      </p:sp>
      <p:pic>
        <p:nvPicPr>
          <p:cNvPr id="68" name="図 67">
            <a:extLst>
              <a:ext uri="{FF2B5EF4-FFF2-40B4-BE49-F238E27FC236}">
                <a16:creationId xmlns:a16="http://schemas.microsoft.com/office/drawing/2014/main" id="{114C434C-85A2-4ABF-B9DF-A7082E5EA9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5572" y="3802387"/>
            <a:ext cx="1139549" cy="421016"/>
          </a:xfrm>
          <a:prstGeom prst="rect">
            <a:avLst/>
          </a:prstGeom>
        </p:spPr>
      </p:pic>
      <p:pic>
        <p:nvPicPr>
          <p:cNvPr id="18" name="図 17"/>
          <p:cNvPicPr>
            <a:picLocks noChangeAspect="1"/>
          </p:cNvPicPr>
          <p:nvPr/>
        </p:nvPicPr>
        <p:blipFill>
          <a:blip r:embed="rId4"/>
          <a:stretch>
            <a:fillRect/>
          </a:stretch>
        </p:blipFill>
        <p:spPr>
          <a:xfrm>
            <a:off x="6474371" y="5366722"/>
            <a:ext cx="4922166" cy="907773"/>
          </a:xfrm>
          <a:prstGeom prst="rect">
            <a:avLst/>
          </a:prstGeom>
        </p:spPr>
      </p:pic>
      <p:pic>
        <p:nvPicPr>
          <p:cNvPr id="3" name="図 2">
            <a:extLst>
              <a:ext uri="{FF2B5EF4-FFF2-40B4-BE49-F238E27FC236}">
                <a16:creationId xmlns:a16="http://schemas.microsoft.com/office/drawing/2014/main" id="{5886C567-5EB9-4081-8D25-629B5730B606}"/>
              </a:ext>
            </a:extLst>
          </p:cNvPr>
          <p:cNvPicPr>
            <a:picLocks noChangeAspect="1"/>
          </p:cNvPicPr>
          <p:nvPr/>
        </p:nvPicPr>
        <p:blipFill>
          <a:blip r:embed="rId5"/>
          <a:stretch>
            <a:fillRect/>
          </a:stretch>
        </p:blipFill>
        <p:spPr>
          <a:xfrm>
            <a:off x="6187197" y="3015917"/>
            <a:ext cx="213378" cy="792549"/>
          </a:xfrm>
          <a:prstGeom prst="rect">
            <a:avLst/>
          </a:prstGeom>
        </p:spPr>
      </p:pic>
      <p:pic>
        <p:nvPicPr>
          <p:cNvPr id="13" name="図 12">
            <a:extLst>
              <a:ext uri="{FF2B5EF4-FFF2-40B4-BE49-F238E27FC236}">
                <a16:creationId xmlns:a16="http://schemas.microsoft.com/office/drawing/2014/main" id="{E59748E9-91F6-4D83-A952-597701474454}"/>
              </a:ext>
            </a:extLst>
          </p:cNvPr>
          <p:cNvPicPr>
            <a:picLocks noChangeAspect="1"/>
          </p:cNvPicPr>
          <p:nvPr/>
        </p:nvPicPr>
        <p:blipFill>
          <a:blip r:embed="rId6"/>
          <a:stretch>
            <a:fillRect/>
          </a:stretch>
        </p:blipFill>
        <p:spPr>
          <a:xfrm>
            <a:off x="2372861" y="652032"/>
            <a:ext cx="2182557" cy="377985"/>
          </a:xfrm>
          <a:prstGeom prst="rect">
            <a:avLst/>
          </a:prstGeom>
        </p:spPr>
      </p:pic>
      <p:pic>
        <p:nvPicPr>
          <p:cNvPr id="15" name="図 14">
            <a:extLst>
              <a:ext uri="{FF2B5EF4-FFF2-40B4-BE49-F238E27FC236}">
                <a16:creationId xmlns:a16="http://schemas.microsoft.com/office/drawing/2014/main" id="{C0A8ED3E-25D8-41CF-B0B6-3AF84739773B}"/>
              </a:ext>
            </a:extLst>
          </p:cNvPr>
          <p:cNvPicPr>
            <a:picLocks noChangeAspect="1"/>
          </p:cNvPicPr>
          <p:nvPr/>
        </p:nvPicPr>
        <p:blipFill>
          <a:blip r:embed="rId7"/>
          <a:stretch>
            <a:fillRect/>
          </a:stretch>
        </p:blipFill>
        <p:spPr>
          <a:xfrm>
            <a:off x="7791235" y="651045"/>
            <a:ext cx="2182557" cy="377985"/>
          </a:xfrm>
          <a:prstGeom prst="rect">
            <a:avLst/>
          </a:prstGeom>
        </p:spPr>
      </p:pic>
      <p:pic>
        <p:nvPicPr>
          <p:cNvPr id="17" name="図 16">
            <a:extLst>
              <a:ext uri="{FF2B5EF4-FFF2-40B4-BE49-F238E27FC236}">
                <a16:creationId xmlns:a16="http://schemas.microsoft.com/office/drawing/2014/main" id="{98D2436E-14C2-477E-9617-197BFC101A8B}"/>
              </a:ext>
            </a:extLst>
          </p:cNvPr>
          <p:cNvPicPr>
            <a:picLocks noChangeAspect="1"/>
          </p:cNvPicPr>
          <p:nvPr/>
        </p:nvPicPr>
        <p:blipFill>
          <a:blip r:embed="rId8"/>
          <a:stretch>
            <a:fillRect/>
          </a:stretch>
        </p:blipFill>
        <p:spPr>
          <a:xfrm>
            <a:off x="2428541" y="2212839"/>
            <a:ext cx="2182557" cy="377985"/>
          </a:xfrm>
          <a:prstGeom prst="rect">
            <a:avLst/>
          </a:prstGeom>
        </p:spPr>
      </p:pic>
      <p:pic>
        <p:nvPicPr>
          <p:cNvPr id="19" name="図 18">
            <a:extLst>
              <a:ext uri="{FF2B5EF4-FFF2-40B4-BE49-F238E27FC236}">
                <a16:creationId xmlns:a16="http://schemas.microsoft.com/office/drawing/2014/main" id="{9A35969C-9640-42D2-BB30-77CCDB9EABD7}"/>
              </a:ext>
            </a:extLst>
          </p:cNvPr>
          <p:cNvPicPr>
            <a:picLocks noChangeAspect="1"/>
          </p:cNvPicPr>
          <p:nvPr/>
        </p:nvPicPr>
        <p:blipFill>
          <a:blip r:embed="rId9"/>
          <a:stretch>
            <a:fillRect/>
          </a:stretch>
        </p:blipFill>
        <p:spPr>
          <a:xfrm>
            <a:off x="2442636" y="3314864"/>
            <a:ext cx="2182557" cy="377985"/>
          </a:xfrm>
          <a:prstGeom prst="rect">
            <a:avLst/>
          </a:prstGeom>
        </p:spPr>
      </p:pic>
      <p:pic>
        <p:nvPicPr>
          <p:cNvPr id="21" name="図 20">
            <a:extLst>
              <a:ext uri="{FF2B5EF4-FFF2-40B4-BE49-F238E27FC236}">
                <a16:creationId xmlns:a16="http://schemas.microsoft.com/office/drawing/2014/main" id="{8975A25B-137C-4136-BC84-17A16607F9A7}"/>
              </a:ext>
            </a:extLst>
          </p:cNvPr>
          <p:cNvPicPr>
            <a:picLocks noChangeAspect="1"/>
          </p:cNvPicPr>
          <p:nvPr/>
        </p:nvPicPr>
        <p:blipFill>
          <a:blip r:embed="rId10"/>
          <a:stretch>
            <a:fillRect/>
          </a:stretch>
        </p:blipFill>
        <p:spPr>
          <a:xfrm>
            <a:off x="6946865" y="2212839"/>
            <a:ext cx="3871296" cy="377985"/>
          </a:xfrm>
          <a:prstGeom prst="rect">
            <a:avLst/>
          </a:prstGeom>
        </p:spPr>
      </p:pic>
      <p:pic>
        <p:nvPicPr>
          <p:cNvPr id="2" name="図 1">
            <a:extLst>
              <a:ext uri="{FF2B5EF4-FFF2-40B4-BE49-F238E27FC236}">
                <a16:creationId xmlns:a16="http://schemas.microsoft.com/office/drawing/2014/main" id="{3CDA834B-2823-429E-84E4-3C378EA4F973}"/>
              </a:ext>
            </a:extLst>
          </p:cNvPr>
          <p:cNvPicPr>
            <a:picLocks noChangeAspect="1"/>
          </p:cNvPicPr>
          <p:nvPr/>
        </p:nvPicPr>
        <p:blipFill>
          <a:blip r:embed="rId11"/>
          <a:stretch>
            <a:fillRect/>
          </a:stretch>
        </p:blipFill>
        <p:spPr>
          <a:xfrm>
            <a:off x="6570706" y="3771461"/>
            <a:ext cx="804742" cy="621846"/>
          </a:xfrm>
          <a:prstGeom prst="rect">
            <a:avLst/>
          </a:prstGeom>
        </p:spPr>
      </p:pic>
      <p:pic>
        <p:nvPicPr>
          <p:cNvPr id="6" name="図 5">
            <a:extLst>
              <a:ext uri="{FF2B5EF4-FFF2-40B4-BE49-F238E27FC236}">
                <a16:creationId xmlns:a16="http://schemas.microsoft.com/office/drawing/2014/main" id="{BB6DCE5B-5CC0-453D-9651-F2ED941416D3}"/>
              </a:ext>
            </a:extLst>
          </p:cNvPr>
          <p:cNvPicPr>
            <a:picLocks noChangeAspect="1"/>
          </p:cNvPicPr>
          <p:nvPr/>
        </p:nvPicPr>
        <p:blipFill>
          <a:blip r:embed="rId12"/>
          <a:stretch>
            <a:fillRect/>
          </a:stretch>
        </p:blipFill>
        <p:spPr>
          <a:xfrm>
            <a:off x="9286712" y="3619109"/>
            <a:ext cx="801624" cy="563880"/>
          </a:xfrm>
          <a:prstGeom prst="rect">
            <a:avLst/>
          </a:prstGeom>
        </p:spPr>
      </p:pic>
      <p:pic>
        <p:nvPicPr>
          <p:cNvPr id="7" name="図 6">
            <a:extLst>
              <a:ext uri="{FF2B5EF4-FFF2-40B4-BE49-F238E27FC236}">
                <a16:creationId xmlns:a16="http://schemas.microsoft.com/office/drawing/2014/main" id="{0C1E31E1-D935-4E49-AB99-7CA8FF97BAC6}"/>
              </a:ext>
            </a:extLst>
          </p:cNvPr>
          <p:cNvPicPr>
            <a:picLocks noChangeAspect="1"/>
          </p:cNvPicPr>
          <p:nvPr/>
        </p:nvPicPr>
        <p:blipFill>
          <a:blip r:embed="rId13"/>
          <a:stretch>
            <a:fillRect/>
          </a:stretch>
        </p:blipFill>
        <p:spPr>
          <a:xfrm>
            <a:off x="10252868" y="3619109"/>
            <a:ext cx="851916" cy="563880"/>
          </a:xfrm>
          <a:prstGeom prst="rect">
            <a:avLst/>
          </a:prstGeom>
        </p:spPr>
      </p:pic>
    </p:spTree>
    <p:extLst>
      <p:ext uri="{BB962C8B-B14F-4D97-AF65-F5344CB8AC3E}">
        <p14:creationId xmlns:p14="http://schemas.microsoft.com/office/powerpoint/2010/main" val="2154455956"/>
      </p:ext>
    </p:extLst>
  </p:cSld>
  <p:clrMapOvr>
    <a:masterClrMapping/>
  </p:clrMapOvr>
</p:sld>
</file>

<file path=ppt/theme/theme1.xml><?xml version="1.0" encoding="utf-8"?>
<a:theme xmlns:a="http://schemas.openxmlformats.org/drawingml/2006/main" name="Office Theme">
  <a:themeElements>
    <a:clrScheme name="青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801</Words>
  <Application>Microsoft Office PowerPoint</Application>
  <PresentationFormat>ワイド画面</PresentationFormat>
  <Paragraphs>60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Theme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2022-03-01T04:58:12Z</dcterms:created>
  <dcterms:modified xsi:type="dcterms:W3CDTF">2022-03-01T04:59:03Z</dcterms:modified>
</cp:coreProperties>
</file>