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8067" r:id="rId1"/>
    <p:sldMasterId id="2147488054" r:id="rId2"/>
    <p:sldMasterId id="2147484045" r:id="rId3"/>
  </p:sldMasterIdLst>
  <p:notesMasterIdLst>
    <p:notesMasterId r:id="rId13"/>
  </p:notesMasterIdLst>
  <p:handoutMasterIdLst>
    <p:handoutMasterId r:id="rId14"/>
  </p:handoutMasterIdLst>
  <p:sldIdLst>
    <p:sldId id="844" r:id="rId4"/>
    <p:sldId id="892" r:id="rId5"/>
    <p:sldId id="872" r:id="rId6"/>
    <p:sldId id="877" r:id="rId7"/>
    <p:sldId id="904" r:id="rId8"/>
    <p:sldId id="894" r:id="rId9"/>
    <p:sldId id="905" r:id="rId10"/>
    <p:sldId id="906" r:id="rId11"/>
    <p:sldId id="891" r:id="rId12"/>
  </p:sldIdLst>
  <p:sldSz cx="10080625" cy="7200900"/>
  <p:notesSz cx="6807200" cy="9939338"/>
  <p:defaultTextStyle>
    <a:defPPr>
      <a:defRPr lang="ja-JP"/>
    </a:defPPr>
    <a:lvl1pPr algn="ctr" rtl="0" eaLnBrk="0" fontAlgn="ctr" hangingPunct="0">
      <a:lnSpc>
        <a:spcPct val="115000"/>
      </a:lnSpc>
      <a:spcBef>
        <a:spcPct val="0"/>
      </a:spcBef>
      <a:spcAft>
        <a:spcPct val="0"/>
      </a:spcAft>
      <a:defRPr sz="1000" kern="1200">
        <a:solidFill>
          <a:srgbClr val="000000"/>
        </a:solidFill>
        <a:latin typeface="Arial" charset="0"/>
        <a:ea typeface="ＭＳ Ｐゴシック" pitchFamily="50" charset="-128"/>
        <a:cs typeface="+mn-cs"/>
      </a:defRPr>
    </a:lvl1pPr>
    <a:lvl2pPr marL="457200" algn="ctr" rtl="0" eaLnBrk="0" fontAlgn="ctr" hangingPunct="0">
      <a:lnSpc>
        <a:spcPct val="115000"/>
      </a:lnSpc>
      <a:spcBef>
        <a:spcPct val="0"/>
      </a:spcBef>
      <a:spcAft>
        <a:spcPct val="0"/>
      </a:spcAft>
      <a:defRPr sz="1000" kern="1200">
        <a:solidFill>
          <a:srgbClr val="000000"/>
        </a:solidFill>
        <a:latin typeface="Arial" charset="0"/>
        <a:ea typeface="ＭＳ Ｐゴシック" pitchFamily="50" charset="-128"/>
        <a:cs typeface="+mn-cs"/>
      </a:defRPr>
    </a:lvl2pPr>
    <a:lvl3pPr marL="914400" algn="ctr" rtl="0" eaLnBrk="0" fontAlgn="ctr" hangingPunct="0">
      <a:lnSpc>
        <a:spcPct val="115000"/>
      </a:lnSpc>
      <a:spcBef>
        <a:spcPct val="0"/>
      </a:spcBef>
      <a:spcAft>
        <a:spcPct val="0"/>
      </a:spcAft>
      <a:defRPr sz="1000" kern="1200">
        <a:solidFill>
          <a:srgbClr val="000000"/>
        </a:solidFill>
        <a:latin typeface="Arial" charset="0"/>
        <a:ea typeface="ＭＳ Ｐゴシック" pitchFamily="50" charset="-128"/>
        <a:cs typeface="+mn-cs"/>
      </a:defRPr>
    </a:lvl3pPr>
    <a:lvl4pPr marL="1371600" algn="ctr" rtl="0" eaLnBrk="0" fontAlgn="ctr" hangingPunct="0">
      <a:lnSpc>
        <a:spcPct val="115000"/>
      </a:lnSpc>
      <a:spcBef>
        <a:spcPct val="0"/>
      </a:spcBef>
      <a:spcAft>
        <a:spcPct val="0"/>
      </a:spcAft>
      <a:defRPr sz="1000" kern="1200">
        <a:solidFill>
          <a:srgbClr val="000000"/>
        </a:solidFill>
        <a:latin typeface="Arial" charset="0"/>
        <a:ea typeface="ＭＳ Ｐゴシック" pitchFamily="50" charset="-128"/>
        <a:cs typeface="+mn-cs"/>
      </a:defRPr>
    </a:lvl4pPr>
    <a:lvl5pPr marL="1828800" algn="ctr" rtl="0" eaLnBrk="0" fontAlgn="ctr" hangingPunct="0">
      <a:lnSpc>
        <a:spcPct val="115000"/>
      </a:lnSpc>
      <a:spcBef>
        <a:spcPct val="0"/>
      </a:spcBef>
      <a:spcAft>
        <a:spcPct val="0"/>
      </a:spcAft>
      <a:defRPr sz="1000" kern="1200">
        <a:solidFill>
          <a:srgbClr val="000000"/>
        </a:solidFill>
        <a:latin typeface="Arial" charset="0"/>
        <a:ea typeface="ＭＳ Ｐゴシック" pitchFamily="50" charset="-128"/>
        <a:cs typeface="+mn-cs"/>
      </a:defRPr>
    </a:lvl5pPr>
    <a:lvl6pPr marL="2286000" algn="l" defTabSz="914400" rtl="0" eaLnBrk="1" latinLnBrk="0" hangingPunct="1">
      <a:defRPr sz="1000" kern="1200">
        <a:solidFill>
          <a:srgbClr val="000000"/>
        </a:solidFill>
        <a:latin typeface="Arial" charset="0"/>
        <a:ea typeface="ＭＳ Ｐゴシック" pitchFamily="50" charset="-128"/>
        <a:cs typeface="+mn-cs"/>
      </a:defRPr>
    </a:lvl6pPr>
    <a:lvl7pPr marL="2743200" algn="l" defTabSz="914400" rtl="0" eaLnBrk="1" latinLnBrk="0" hangingPunct="1">
      <a:defRPr sz="1000" kern="1200">
        <a:solidFill>
          <a:srgbClr val="000000"/>
        </a:solidFill>
        <a:latin typeface="Arial" charset="0"/>
        <a:ea typeface="ＭＳ Ｐゴシック" pitchFamily="50" charset="-128"/>
        <a:cs typeface="+mn-cs"/>
      </a:defRPr>
    </a:lvl7pPr>
    <a:lvl8pPr marL="3200400" algn="l" defTabSz="914400" rtl="0" eaLnBrk="1" latinLnBrk="0" hangingPunct="1">
      <a:defRPr sz="1000" kern="1200">
        <a:solidFill>
          <a:srgbClr val="000000"/>
        </a:solidFill>
        <a:latin typeface="Arial" charset="0"/>
        <a:ea typeface="ＭＳ Ｐゴシック" pitchFamily="50" charset="-128"/>
        <a:cs typeface="+mn-cs"/>
      </a:defRPr>
    </a:lvl8pPr>
    <a:lvl9pPr marL="3657600" algn="l" defTabSz="914400" rtl="0" eaLnBrk="1" latinLnBrk="0" hangingPunct="1">
      <a:defRPr sz="1000" kern="1200">
        <a:solidFill>
          <a:srgbClr val="000000"/>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590">
          <p15:clr>
            <a:srgbClr val="A4A3A4"/>
          </p15:clr>
        </p15:guide>
        <p15:guide id="2" orient="horz" pos="1089">
          <p15:clr>
            <a:srgbClr val="A4A3A4"/>
          </p15:clr>
        </p15:guide>
        <p15:guide id="3" orient="horz" pos="4264">
          <p15:clr>
            <a:srgbClr val="A4A3A4"/>
          </p15:clr>
        </p15:guide>
        <p15:guide id="4" pos="92">
          <p15:clr>
            <a:srgbClr val="A4A3A4"/>
          </p15:clr>
        </p15:guide>
        <p15:guide id="5" pos="6258">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FF9900"/>
    <a:srgbClr val="FFC000"/>
    <a:srgbClr val="C5E8D8"/>
    <a:srgbClr val="00CC66"/>
    <a:srgbClr val="FFF2CC"/>
    <a:srgbClr val="D1FFD1"/>
    <a:srgbClr val="00CC00"/>
    <a:srgbClr val="F2F2F2"/>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38" autoAdjust="0"/>
    <p:restoredTop sz="94333" autoAdjust="0"/>
  </p:normalViewPr>
  <p:slideViewPr>
    <p:cSldViewPr snapToObjects="1">
      <p:cViewPr varScale="1">
        <p:scale>
          <a:sx n="67" d="100"/>
          <a:sy n="67" d="100"/>
        </p:scale>
        <p:origin x="1632" y="72"/>
      </p:cViewPr>
      <p:guideLst>
        <p:guide orient="horz" pos="590"/>
        <p:guide orient="horz" pos="1089"/>
        <p:guide orient="horz" pos="4264"/>
        <p:guide pos="92"/>
        <p:guide pos="6258"/>
      </p:guideLst>
    </p:cSldViewPr>
  </p:slideViewPr>
  <p:outlineViewPr>
    <p:cViewPr>
      <p:scale>
        <a:sx n="33" d="100"/>
        <a:sy n="33" d="100"/>
      </p:scale>
      <p:origin x="0" y="3042"/>
    </p:cViewPr>
  </p:outlineViewPr>
  <p:notesTextViewPr>
    <p:cViewPr>
      <p:scale>
        <a:sx n="100" d="100"/>
        <a:sy n="100" d="100"/>
      </p:scale>
      <p:origin x="0" y="0"/>
    </p:cViewPr>
  </p:notesTextViewPr>
  <p:sorterViewPr>
    <p:cViewPr>
      <p:scale>
        <a:sx n="33" d="100"/>
        <a:sy n="33" d="100"/>
      </p:scale>
      <p:origin x="0" y="0"/>
    </p:cViewPr>
  </p:sorterViewPr>
  <p:notesViewPr>
    <p:cSldViewPr snapToObjects="1">
      <p:cViewPr varScale="1">
        <p:scale>
          <a:sx n="49" d="100"/>
          <a:sy n="49" d="100"/>
        </p:scale>
        <p:origin x="2916" y="42"/>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3586" name="Rectangle 2"/>
          <p:cNvSpPr>
            <a:spLocks noGrp="1" noChangeArrowheads="1"/>
          </p:cNvSpPr>
          <p:nvPr>
            <p:ph type="hdr" sz="quarter"/>
          </p:nvPr>
        </p:nvSpPr>
        <p:spPr bwMode="auto">
          <a:xfrm>
            <a:off x="18" y="0"/>
            <a:ext cx="2949575" cy="49530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l"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323587" name="Rectangle 3"/>
          <p:cNvSpPr>
            <a:spLocks noGrp="1" noChangeArrowheads="1"/>
          </p:cNvSpPr>
          <p:nvPr>
            <p:ph type="dt" sz="quarter" idx="1"/>
          </p:nvPr>
        </p:nvSpPr>
        <p:spPr bwMode="auto">
          <a:xfrm>
            <a:off x="3856057" y="0"/>
            <a:ext cx="2949575" cy="49530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r"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323588" name="Rectangle 4"/>
          <p:cNvSpPr>
            <a:spLocks noGrp="1" noChangeArrowheads="1"/>
          </p:cNvSpPr>
          <p:nvPr>
            <p:ph type="ftr" sz="quarter" idx="2"/>
          </p:nvPr>
        </p:nvSpPr>
        <p:spPr bwMode="auto">
          <a:xfrm>
            <a:off x="18" y="9440864"/>
            <a:ext cx="2949575" cy="496887"/>
          </a:xfrm>
          <a:prstGeom prst="rect">
            <a:avLst/>
          </a:prstGeom>
          <a:noFill/>
          <a:ln w="9525">
            <a:noFill/>
            <a:miter lim="800000"/>
            <a:headEnd/>
            <a:tailEnd/>
          </a:ln>
          <a:effectLst/>
        </p:spPr>
        <p:txBody>
          <a:bodyPr vert="horz" wrap="square" lIns="91214" tIns="45605" rIns="91214" bIns="45605" numCol="1" anchor="b" anchorCtr="0" compatLnSpc="1">
            <a:prstTxWarp prst="textNoShape">
              <a:avLst/>
            </a:prstTxWarp>
          </a:bodyPr>
          <a:lstStyle>
            <a:lvl1pPr algn="l"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323589" name="Rectangle 5"/>
          <p:cNvSpPr>
            <a:spLocks noGrp="1" noChangeArrowheads="1"/>
          </p:cNvSpPr>
          <p:nvPr>
            <p:ph type="sldNum" sz="quarter" idx="3"/>
          </p:nvPr>
        </p:nvSpPr>
        <p:spPr bwMode="auto">
          <a:xfrm>
            <a:off x="3856057" y="9440864"/>
            <a:ext cx="2949575" cy="496887"/>
          </a:xfrm>
          <a:prstGeom prst="rect">
            <a:avLst/>
          </a:prstGeom>
          <a:noFill/>
          <a:ln w="9525">
            <a:noFill/>
            <a:miter lim="800000"/>
            <a:headEnd/>
            <a:tailEnd/>
          </a:ln>
          <a:effectLst/>
        </p:spPr>
        <p:txBody>
          <a:bodyPr vert="horz" wrap="square" lIns="91214" tIns="45605" rIns="91214" bIns="45605" numCol="1" anchor="b" anchorCtr="0" compatLnSpc="1">
            <a:prstTxWarp prst="textNoShape">
              <a:avLst/>
            </a:prstTxWarp>
          </a:bodyPr>
          <a:lstStyle>
            <a:lvl1pPr algn="r"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fld id="{36862BD1-C8A7-4B6E-B0F2-6C6C39AC59D8}" type="slidenum">
              <a:rPr lang="en-US" altLang="ja-JP"/>
              <a:pPr>
                <a:defRPr/>
              </a:pPr>
              <a:t>‹#›</a:t>
            </a:fld>
            <a:endParaRPr lang="en-US" altLang="ja-JP"/>
          </a:p>
        </p:txBody>
      </p:sp>
    </p:spTree>
    <p:extLst>
      <p:ext uri="{BB962C8B-B14F-4D97-AF65-F5344CB8AC3E}">
        <p14:creationId xmlns:p14="http://schemas.microsoft.com/office/powerpoint/2010/main" val="15986245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3170" name="Rectangle 2"/>
          <p:cNvSpPr>
            <a:spLocks noGrp="1" noChangeArrowheads="1"/>
          </p:cNvSpPr>
          <p:nvPr>
            <p:ph type="hdr" sz="quarter"/>
          </p:nvPr>
        </p:nvSpPr>
        <p:spPr bwMode="auto">
          <a:xfrm>
            <a:off x="18" y="0"/>
            <a:ext cx="2949575" cy="49530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l"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263171" name="Rectangle 3"/>
          <p:cNvSpPr>
            <a:spLocks noGrp="1" noChangeArrowheads="1"/>
          </p:cNvSpPr>
          <p:nvPr>
            <p:ph type="dt" idx="1"/>
          </p:nvPr>
        </p:nvSpPr>
        <p:spPr bwMode="auto">
          <a:xfrm>
            <a:off x="3856057" y="0"/>
            <a:ext cx="2949575" cy="495300"/>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lvl1pPr algn="r"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44036" name="Rectangle 4"/>
          <p:cNvSpPr>
            <a:spLocks noGrp="1" noRot="1" noChangeAspect="1" noChangeArrowheads="1" noTextEdit="1"/>
          </p:cNvSpPr>
          <p:nvPr>
            <p:ph type="sldImg" idx="2"/>
          </p:nvPr>
        </p:nvSpPr>
        <p:spPr bwMode="auto">
          <a:xfrm>
            <a:off x="800100" y="746125"/>
            <a:ext cx="52133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3173" name="Rectangle 5"/>
          <p:cNvSpPr>
            <a:spLocks noGrp="1" noChangeArrowheads="1"/>
          </p:cNvSpPr>
          <p:nvPr>
            <p:ph type="body" sz="quarter" idx="3"/>
          </p:nvPr>
        </p:nvSpPr>
        <p:spPr bwMode="auto">
          <a:xfrm>
            <a:off x="681038" y="4721240"/>
            <a:ext cx="5445125" cy="4471988"/>
          </a:xfrm>
          <a:prstGeom prst="rect">
            <a:avLst/>
          </a:prstGeom>
          <a:noFill/>
          <a:ln w="9525">
            <a:noFill/>
            <a:miter lim="800000"/>
            <a:headEnd/>
            <a:tailEnd/>
          </a:ln>
          <a:effectLst/>
        </p:spPr>
        <p:txBody>
          <a:bodyPr vert="horz" wrap="square" lIns="91214" tIns="45605" rIns="91214" bIns="4560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63174" name="Rectangle 6"/>
          <p:cNvSpPr>
            <a:spLocks noGrp="1" noChangeArrowheads="1"/>
          </p:cNvSpPr>
          <p:nvPr>
            <p:ph type="ftr" sz="quarter" idx="4"/>
          </p:nvPr>
        </p:nvSpPr>
        <p:spPr bwMode="auto">
          <a:xfrm>
            <a:off x="18" y="9440864"/>
            <a:ext cx="2949575" cy="496887"/>
          </a:xfrm>
          <a:prstGeom prst="rect">
            <a:avLst/>
          </a:prstGeom>
          <a:noFill/>
          <a:ln w="9525">
            <a:noFill/>
            <a:miter lim="800000"/>
            <a:headEnd/>
            <a:tailEnd/>
          </a:ln>
          <a:effectLst/>
        </p:spPr>
        <p:txBody>
          <a:bodyPr vert="horz" wrap="square" lIns="91214" tIns="45605" rIns="91214" bIns="45605" numCol="1" anchor="b" anchorCtr="0" compatLnSpc="1">
            <a:prstTxWarp prst="textNoShape">
              <a:avLst/>
            </a:prstTxWarp>
          </a:bodyPr>
          <a:lstStyle>
            <a:lvl1pPr algn="l"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endParaRPr lang="en-US" altLang="ja-JP"/>
          </a:p>
        </p:txBody>
      </p:sp>
      <p:sp>
        <p:nvSpPr>
          <p:cNvPr id="263175" name="Rectangle 7"/>
          <p:cNvSpPr>
            <a:spLocks noGrp="1" noChangeArrowheads="1"/>
          </p:cNvSpPr>
          <p:nvPr>
            <p:ph type="sldNum" sz="quarter" idx="5"/>
          </p:nvPr>
        </p:nvSpPr>
        <p:spPr bwMode="auto">
          <a:xfrm>
            <a:off x="3856057" y="9440864"/>
            <a:ext cx="2949575" cy="496887"/>
          </a:xfrm>
          <a:prstGeom prst="rect">
            <a:avLst/>
          </a:prstGeom>
          <a:noFill/>
          <a:ln w="9525">
            <a:noFill/>
            <a:miter lim="800000"/>
            <a:headEnd/>
            <a:tailEnd/>
          </a:ln>
          <a:effectLst/>
        </p:spPr>
        <p:txBody>
          <a:bodyPr vert="horz" wrap="square" lIns="91214" tIns="45605" rIns="91214" bIns="45605" numCol="1" anchor="b" anchorCtr="0" compatLnSpc="1">
            <a:prstTxWarp prst="textNoShape">
              <a:avLst/>
            </a:prstTxWarp>
          </a:bodyPr>
          <a:lstStyle>
            <a:lvl1pPr algn="r" eaLnBrk="1" fontAlgn="base" hangingPunct="1">
              <a:lnSpc>
                <a:spcPct val="100000"/>
              </a:lnSpc>
              <a:buClrTx/>
              <a:buFontTx/>
              <a:buNone/>
              <a:defRPr kumimoji="1" sz="1200">
                <a:solidFill>
                  <a:schemeClr val="tx1"/>
                </a:solidFill>
                <a:latin typeface="Arial" charset="0"/>
                <a:ea typeface="ＭＳ Ｐゴシック" pitchFamily="50" charset="-128"/>
              </a:defRPr>
            </a:lvl1pPr>
          </a:lstStyle>
          <a:p>
            <a:pPr>
              <a:defRPr/>
            </a:pPr>
            <a:fld id="{308A7591-DE21-4055-B440-751E350AACD4}" type="slidenum">
              <a:rPr lang="en-US" altLang="ja-JP"/>
              <a:pPr>
                <a:defRPr/>
              </a:pPr>
              <a:t>‹#›</a:t>
            </a:fld>
            <a:endParaRPr lang="en-US" altLang="ja-JP"/>
          </a:p>
        </p:txBody>
      </p:sp>
    </p:spTree>
    <p:extLst>
      <p:ext uri="{BB962C8B-B14F-4D97-AF65-F5344CB8AC3E}">
        <p14:creationId xmlns:p14="http://schemas.microsoft.com/office/powerpoint/2010/main" val="156473308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08A7591-DE21-4055-B440-751E350AACD4}" type="slidenum">
              <a:rPr lang="en-US" altLang="ja-JP" smtClean="0"/>
              <a:pPr>
                <a:defRPr/>
              </a:pPr>
              <a:t>0</a:t>
            </a:fld>
            <a:endParaRPr lang="en-US" altLang="ja-JP"/>
          </a:p>
        </p:txBody>
      </p:sp>
    </p:spTree>
    <p:extLst>
      <p:ext uri="{BB962C8B-B14F-4D97-AF65-F5344CB8AC3E}">
        <p14:creationId xmlns:p14="http://schemas.microsoft.com/office/powerpoint/2010/main" val="200188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見出しユーザー設定レイアウト">
    <p:spTree>
      <p:nvGrpSpPr>
        <p:cNvPr id="1" name=""/>
        <p:cNvGrpSpPr/>
        <p:nvPr/>
      </p:nvGrpSpPr>
      <p:grpSpPr>
        <a:xfrm>
          <a:off x="0" y="0"/>
          <a:ext cx="0" cy="0"/>
          <a:chOff x="0" y="0"/>
          <a:chExt cx="0" cy="0"/>
        </a:xfrm>
      </p:grpSpPr>
      <p:sp>
        <p:nvSpPr>
          <p:cNvPr id="6" name="スライド番号プレースホルダー 4"/>
          <p:cNvSpPr>
            <a:spLocks noGrp="1"/>
          </p:cNvSpPr>
          <p:nvPr>
            <p:ph type="sldNum" sz="quarter" idx="12"/>
          </p:nvPr>
        </p:nvSpPr>
        <p:spPr>
          <a:xfrm>
            <a:off x="3906903" y="6817160"/>
            <a:ext cx="2266820" cy="383740"/>
          </a:xfrm>
          <a:prstGeom prst="rect">
            <a:avLst/>
          </a:prstGeom>
        </p:spPr>
        <p:txBody>
          <a:bodyPr anchor="ctr"/>
          <a:lstStyle>
            <a:lvl1pPr algn="ctr">
              <a:defRPr sz="831"/>
            </a:lvl1pPr>
          </a:lstStyle>
          <a:p>
            <a:fld id="{53052AB3-3C55-48CE-BBB6-3540072A6268}" type="slidenum">
              <a:rPr kumimoji="1" lang="ja-JP" altLang="en-US" smtClean="0"/>
              <a:pPr/>
              <a:t>‹#›</a:t>
            </a:fld>
            <a:endParaRPr kumimoji="1" lang="ja-JP" altLang="en-US" dirty="0"/>
          </a:p>
        </p:txBody>
      </p:sp>
    </p:spTree>
    <p:extLst>
      <p:ext uri="{BB962C8B-B14F-4D97-AF65-F5344CB8AC3E}">
        <p14:creationId xmlns:p14="http://schemas.microsoft.com/office/powerpoint/2010/main" val="10060103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6438" y="5040313"/>
            <a:ext cx="6048375" cy="59531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76438" y="642938"/>
            <a:ext cx="604837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76438" y="5635625"/>
            <a:ext cx="604837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58545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1811241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10438" y="288925"/>
            <a:ext cx="2266950" cy="61436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4825" y="288925"/>
            <a:ext cx="6653213" cy="61436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26435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0" y="2236788"/>
            <a:ext cx="8569325" cy="154305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12888" y="4079875"/>
            <a:ext cx="7056437" cy="1841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93B6D32-E552-42B2-BC99-8308803988C3}" type="slidenum">
              <a:rPr lang="ja-JP" altLang="en-US"/>
              <a:pPr>
                <a:defRPr/>
              </a:pPr>
              <a:t>‹#›</a:t>
            </a:fld>
            <a:endParaRPr lang="ja-JP" altLang="en-US"/>
          </a:p>
        </p:txBody>
      </p:sp>
    </p:spTree>
    <p:extLst>
      <p:ext uri="{BB962C8B-B14F-4D97-AF65-F5344CB8AC3E}">
        <p14:creationId xmlns:p14="http://schemas.microsoft.com/office/powerpoint/2010/main" val="2306435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8FFEBC1-001A-4523-A572-D0E562ED5168}" type="slidenum">
              <a:rPr lang="ja-JP" altLang="en-US"/>
              <a:pPr>
                <a:defRPr/>
              </a:pPr>
              <a:t>‹#›</a:t>
            </a:fld>
            <a:endParaRPr lang="ja-JP" altLang="en-US"/>
          </a:p>
        </p:txBody>
      </p:sp>
    </p:spTree>
    <p:extLst>
      <p:ext uri="{BB962C8B-B14F-4D97-AF65-F5344CB8AC3E}">
        <p14:creationId xmlns:p14="http://schemas.microsoft.com/office/powerpoint/2010/main" val="980245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925" y="4627563"/>
            <a:ext cx="8567738" cy="1430337"/>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96925" y="3052763"/>
            <a:ext cx="8567738" cy="15748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F96363C-B398-4C1F-802B-117758271BB2}" type="slidenum">
              <a:rPr lang="ja-JP" altLang="en-US"/>
              <a:pPr>
                <a:defRPr/>
              </a:pPr>
              <a:t>‹#›</a:t>
            </a:fld>
            <a:endParaRPr lang="ja-JP" altLang="en-US"/>
          </a:p>
        </p:txBody>
      </p:sp>
    </p:spTree>
    <p:extLst>
      <p:ext uri="{BB962C8B-B14F-4D97-AF65-F5344CB8AC3E}">
        <p14:creationId xmlns:p14="http://schemas.microsoft.com/office/powerpoint/2010/main" val="192637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04825" y="1679575"/>
            <a:ext cx="445928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116513" y="1679575"/>
            <a:ext cx="446087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7004351-6E3E-4A62-90B5-721B4D3E3D0D}" type="slidenum">
              <a:rPr lang="ja-JP" altLang="en-US"/>
              <a:pPr>
                <a:defRPr/>
              </a:pPr>
              <a:t>‹#›</a:t>
            </a:fld>
            <a:endParaRPr lang="ja-JP" altLang="en-US"/>
          </a:p>
        </p:txBody>
      </p:sp>
    </p:spTree>
    <p:extLst>
      <p:ext uri="{BB962C8B-B14F-4D97-AF65-F5344CB8AC3E}">
        <p14:creationId xmlns:p14="http://schemas.microsoft.com/office/powerpoint/2010/main" val="871765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04825" y="1611313"/>
            <a:ext cx="445293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04825" y="2284413"/>
            <a:ext cx="445293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121275" y="1611313"/>
            <a:ext cx="4456113"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121275" y="2284413"/>
            <a:ext cx="4456113"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F01CBBA5-72D3-45F2-A57A-3D85FF8FA5C6}" type="slidenum">
              <a:rPr lang="ja-JP" altLang="en-US"/>
              <a:pPr>
                <a:defRPr/>
              </a:pPr>
              <a:t>‹#›</a:t>
            </a:fld>
            <a:endParaRPr lang="ja-JP" altLang="en-US"/>
          </a:p>
        </p:txBody>
      </p:sp>
    </p:spTree>
    <p:extLst>
      <p:ext uri="{BB962C8B-B14F-4D97-AF65-F5344CB8AC3E}">
        <p14:creationId xmlns:p14="http://schemas.microsoft.com/office/powerpoint/2010/main" val="410782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43CEF401-05E8-44D9-8120-049162915AD9}" type="slidenum">
              <a:rPr lang="ja-JP" altLang="en-US"/>
              <a:pPr>
                <a:defRPr/>
              </a:pPr>
              <a:t>‹#›</a:t>
            </a:fld>
            <a:endParaRPr lang="ja-JP" altLang="en-US"/>
          </a:p>
        </p:txBody>
      </p:sp>
    </p:spTree>
    <p:extLst>
      <p:ext uri="{BB962C8B-B14F-4D97-AF65-F5344CB8AC3E}">
        <p14:creationId xmlns:p14="http://schemas.microsoft.com/office/powerpoint/2010/main" val="13325522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5572C7-201F-48F8-AC1B-CF678549B23E}" type="slidenum">
              <a:rPr lang="ja-JP" altLang="en-US"/>
              <a:pPr>
                <a:defRPr/>
              </a:pPr>
              <a:t>‹#›</a:t>
            </a:fld>
            <a:endParaRPr lang="ja-JP" altLang="en-US"/>
          </a:p>
        </p:txBody>
      </p:sp>
    </p:spTree>
    <p:extLst>
      <p:ext uri="{BB962C8B-B14F-4D97-AF65-F5344CB8AC3E}">
        <p14:creationId xmlns:p14="http://schemas.microsoft.com/office/powerpoint/2010/main" val="387258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0" y="2236788"/>
            <a:ext cx="8569325" cy="15430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12888" y="4079875"/>
            <a:ext cx="7056437" cy="1841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447940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825" y="287338"/>
            <a:ext cx="3316288" cy="12192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941763" y="287338"/>
            <a:ext cx="56356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04825" y="1506538"/>
            <a:ext cx="3316288"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EE41FC0-7753-4D86-8503-6A3478FD1C80}" type="slidenum">
              <a:rPr lang="ja-JP" altLang="en-US"/>
              <a:pPr>
                <a:defRPr/>
              </a:pPr>
              <a:t>‹#›</a:t>
            </a:fld>
            <a:endParaRPr lang="ja-JP" altLang="en-US"/>
          </a:p>
        </p:txBody>
      </p:sp>
    </p:spTree>
    <p:extLst>
      <p:ext uri="{BB962C8B-B14F-4D97-AF65-F5344CB8AC3E}">
        <p14:creationId xmlns:p14="http://schemas.microsoft.com/office/powerpoint/2010/main" val="1569133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6438" y="5040313"/>
            <a:ext cx="6048375" cy="595312"/>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76438" y="642938"/>
            <a:ext cx="6048375" cy="43211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76438" y="5635625"/>
            <a:ext cx="604837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723FE82-0B83-45DC-A375-F9BD55E48D9B}" type="slidenum">
              <a:rPr lang="ja-JP" altLang="en-US"/>
              <a:pPr>
                <a:defRPr/>
              </a:pPr>
              <a:t>‹#›</a:t>
            </a:fld>
            <a:endParaRPr lang="ja-JP" altLang="en-US"/>
          </a:p>
        </p:txBody>
      </p:sp>
    </p:spTree>
    <p:extLst>
      <p:ext uri="{BB962C8B-B14F-4D97-AF65-F5344CB8AC3E}">
        <p14:creationId xmlns:p14="http://schemas.microsoft.com/office/powerpoint/2010/main" val="30055716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A7367ED-6EE3-471C-BD3C-6E37C7757F7B}" type="slidenum">
              <a:rPr lang="ja-JP" altLang="en-US"/>
              <a:pPr>
                <a:defRPr/>
              </a:pPr>
              <a:t>‹#›</a:t>
            </a:fld>
            <a:endParaRPr lang="ja-JP" altLang="en-US"/>
          </a:p>
        </p:txBody>
      </p:sp>
    </p:spTree>
    <p:extLst>
      <p:ext uri="{BB962C8B-B14F-4D97-AF65-F5344CB8AC3E}">
        <p14:creationId xmlns:p14="http://schemas.microsoft.com/office/powerpoint/2010/main" val="677389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10438" y="288925"/>
            <a:ext cx="2266950" cy="61436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04825" y="288925"/>
            <a:ext cx="6653213" cy="61436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1F461D5-160D-4BAA-9C12-A9E27C490FE7}" type="slidenum">
              <a:rPr lang="ja-JP" altLang="en-US"/>
              <a:pPr>
                <a:defRPr/>
              </a:pPr>
              <a:t>‹#›</a:t>
            </a:fld>
            <a:endParaRPr lang="ja-JP" altLang="en-US"/>
          </a:p>
        </p:txBody>
      </p:sp>
    </p:spTree>
    <p:extLst>
      <p:ext uri="{BB962C8B-B14F-4D97-AF65-F5344CB8AC3E}">
        <p14:creationId xmlns:p14="http://schemas.microsoft.com/office/powerpoint/2010/main" val="110906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8606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925" y="4627563"/>
            <a:ext cx="8567738" cy="1430337"/>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96925" y="3052763"/>
            <a:ext cx="8567738" cy="15748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151562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4825" y="1679575"/>
            <a:ext cx="445928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16513" y="1679575"/>
            <a:ext cx="446087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104268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04825" y="1611313"/>
            <a:ext cx="445293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04825" y="2284413"/>
            <a:ext cx="445293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21275" y="1611313"/>
            <a:ext cx="4456113"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21275" y="2284413"/>
            <a:ext cx="4456113"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74807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4784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3738911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825" y="287338"/>
            <a:ext cx="3316288" cy="12192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941763" y="287338"/>
            <a:ext cx="56356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04825" y="1506538"/>
            <a:ext cx="3316288"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28263043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57452" y="1063926"/>
            <a:ext cx="8694539" cy="456890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grpSp>
        <p:nvGrpSpPr>
          <p:cNvPr id="13" name="グループ化 12"/>
          <p:cNvGrpSpPr/>
          <p:nvPr userDrawn="1"/>
        </p:nvGrpSpPr>
        <p:grpSpPr>
          <a:xfrm>
            <a:off x="-2805" y="0"/>
            <a:ext cx="10080625" cy="722457"/>
            <a:chOff x="272479" y="-1570223"/>
            <a:chExt cx="9361041" cy="687388"/>
          </a:xfrm>
        </p:grpSpPr>
        <p:sp>
          <p:nvSpPr>
            <p:cNvPr id="14" name="Rectangle 692"/>
            <p:cNvSpPr>
              <a:spLocks noChangeAspect="1" noChangeArrowheads="1"/>
            </p:cNvSpPr>
            <p:nvPr userDrawn="1"/>
          </p:nvSpPr>
          <p:spPr bwMode="auto">
            <a:xfrm>
              <a:off x="272480" y="-1530535"/>
              <a:ext cx="9361040" cy="647700"/>
            </a:xfrm>
            <a:prstGeom prst="rect">
              <a:avLst/>
            </a:prstGeom>
            <a:gradFill flip="none" rotWithShape="1">
              <a:gsLst>
                <a:gs pos="10000">
                  <a:srgbClr val="E4F4ED"/>
                </a:gs>
                <a:gs pos="0">
                  <a:srgbClr val="BFE6D4"/>
                </a:gs>
                <a:gs pos="100000">
                  <a:srgbClr val="FFFFFF"/>
                </a:gs>
              </a:gsLst>
              <a:lin ang="0" scaled="1"/>
              <a:tileRect/>
            </a:gradFill>
            <a:ln>
              <a:noFill/>
            </a:ln>
            <a:extLst/>
          </p:spPr>
          <p:txBody>
            <a:bodyPr wrap="none" lIns="0" tIns="0" rIns="0" bIns="0" anchor="ctr"/>
            <a:lstStyle>
              <a:lvl1pPr eaLnBrk="0" hangingPunct="0">
                <a:defRPr kumimoji="1" sz="1100">
                  <a:solidFill>
                    <a:srgbClr val="000000"/>
                  </a:solidFill>
                  <a:latin typeface="Arial" charset="0"/>
                  <a:ea typeface="ＭＳ Ｐゴシック" charset="-128"/>
                </a:defRPr>
              </a:lvl1pPr>
              <a:lvl2pPr marL="742950" indent="-285750" eaLnBrk="0" hangingPunct="0">
                <a:defRPr kumimoji="1" sz="1100">
                  <a:solidFill>
                    <a:srgbClr val="000000"/>
                  </a:solidFill>
                  <a:latin typeface="Arial" charset="0"/>
                  <a:ea typeface="ＭＳ Ｐゴシック" charset="-128"/>
                </a:defRPr>
              </a:lvl2pPr>
              <a:lvl3pPr marL="1143000" indent="-228600" eaLnBrk="0" hangingPunct="0">
                <a:defRPr kumimoji="1" sz="1100">
                  <a:solidFill>
                    <a:srgbClr val="000000"/>
                  </a:solidFill>
                  <a:latin typeface="Arial" charset="0"/>
                  <a:ea typeface="ＭＳ Ｐゴシック" charset="-128"/>
                </a:defRPr>
              </a:lvl3pPr>
              <a:lvl4pPr marL="1600200" indent="-228600" eaLnBrk="0" hangingPunct="0">
                <a:defRPr kumimoji="1" sz="1100">
                  <a:solidFill>
                    <a:srgbClr val="000000"/>
                  </a:solidFill>
                  <a:latin typeface="Arial" charset="0"/>
                  <a:ea typeface="ＭＳ Ｐゴシック" charset="-128"/>
                </a:defRPr>
              </a:lvl4pPr>
              <a:lvl5pPr marL="2057400" indent="-228600" eaLnBrk="0" hangingPunct="0">
                <a:defRPr kumimoji="1" sz="1100">
                  <a:solidFill>
                    <a:srgbClr val="000000"/>
                  </a:solidFill>
                  <a:latin typeface="Arial" charset="0"/>
                  <a:ea typeface="ＭＳ Ｐゴシック" charset="-128"/>
                </a:defRPr>
              </a:lvl5pPr>
              <a:lvl6pPr marL="2514600" indent="-228600" eaLnBrk="0" fontAlgn="base" hangingPunct="0">
                <a:spcBef>
                  <a:spcPct val="0"/>
                </a:spcBef>
                <a:spcAft>
                  <a:spcPct val="0"/>
                </a:spcAft>
                <a:defRPr kumimoji="1" sz="1100">
                  <a:solidFill>
                    <a:srgbClr val="000000"/>
                  </a:solidFill>
                  <a:latin typeface="Arial" charset="0"/>
                  <a:ea typeface="ＭＳ Ｐゴシック" charset="-128"/>
                </a:defRPr>
              </a:lvl6pPr>
              <a:lvl7pPr marL="2971800" indent="-228600" eaLnBrk="0" fontAlgn="base" hangingPunct="0">
                <a:spcBef>
                  <a:spcPct val="0"/>
                </a:spcBef>
                <a:spcAft>
                  <a:spcPct val="0"/>
                </a:spcAft>
                <a:defRPr kumimoji="1" sz="1100">
                  <a:solidFill>
                    <a:srgbClr val="000000"/>
                  </a:solidFill>
                  <a:latin typeface="Arial" charset="0"/>
                  <a:ea typeface="ＭＳ Ｐゴシック" charset="-128"/>
                </a:defRPr>
              </a:lvl7pPr>
              <a:lvl8pPr marL="3429000" indent="-228600" eaLnBrk="0" fontAlgn="base" hangingPunct="0">
                <a:spcBef>
                  <a:spcPct val="0"/>
                </a:spcBef>
                <a:spcAft>
                  <a:spcPct val="0"/>
                </a:spcAft>
                <a:defRPr kumimoji="1" sz="1100">
                  <a:solidFill>
                    <a:srgbClr val="000000"/>
                  </a:solidFill>
                  <a:latin typeface="Arial" charset="0"/>
                  <a:ea typeface="ＭＳ Ｐゴシック" charset="-128"/>
                </a:defRPr>
              </a:lvl8pPr>
              <a:lvl9pPr marL="3886200" indent="-228600" eaLnBrk="0" fontAlgn="base" hangingPunct="0">
                <a:spcBef>
                  <a:spcPct val="0"/>
                </a:spcBef>
                <a:spcAft>
                  <a:spcPct val="0"/>
                </a:spcAft>
                <a:defRPr kumimoji="1" sz="1100">
                  <a:solidFill>
                    <a:srgbClr val="000000"/>
                  </a:solidFill>
                  <a:latin typeface="Arial" charset="0"/>
                  <a:ea typeface="ＭＳ Ｐゴシック" charset="-128"/>
                </a:defRPr>
              </a:lvl9pPr>
            </a:lstStyle>
            <a:p>
              <a:pPr marL="0" marR="0" lvl="0" indent="0" algn="l" defTabSz="316657" rtl="0" eaLnBrk="1" fontAlgn="auto" latinLnBrk="0" hangingPunct="0">
                <a:lnSpc>
                  <a:spcPct val="100000"/>
                </a:lnSpc>
                <a:spcBef>
                  <a:spcPct val="50000"/>
                </a:spcBef>
                <a:spcAft>
                  <a:spcPts val="0"/>
                </a:spcAft>
                <a:buClrTx/>
                <a:buSzTx/>
                <a:buFontTx/>
                <a:buNone/>
                <a:tabLst/>
                <a:defRPr/>
              </a:pPr>
              <a:endParaRPr kumimoji="1" lang="ja-JP" altLang="en-US" sz="650" b="0" i="0" u="none" strike="noStrike" kern="1200" cap="none" spc="0" normalizeH="0" baseline="0" noProof="0" smtClean="0">
                <a:ln>
                  <a:noFill/>
                </a:ln>
                <a:solidFill>
                  <a:srgbClr val="000000"/>
                </a:solidFill>
                <a:effectLst/>
                <a:uLnTx/>
                <a:uFillTx/>
                <a:latin typeface="Arial" charset="0"/>
                <a:ea typeface="ＭＳ Ｐゴシック" charset="-128"/>
                <a:cs typeface="+mn-cs"/>
              </a:endParaRPr>
            </a:p>
          </p:txBody>
        </p:sp>
        <p:sp>
          <p:nvSpPr>
            <p:cNvPr id="15" name="Rectangle 663"/>
            <p:cNvSpPr>
              <a:spLocks noChangeArrowheads="1"/>
            </p:cNvSpPr>
            <p:nvPr userDrawn="1"/>
          </p:nvSpPr>
          <p:spPr bwMode="auto">
            <a:xfrm>
              <a:off x="272479" y="-1570223"/>
              <a:ext cx="9358436" cy="45719"/>
            </a:xfrm>
            <a:prstGeom prst="rect">
              <a:avLst/>
            </a:prstGeom>
            <a:gradFill rotWithShape="1">
              <a:gsLst>
                <a:gs pos="0">
                  <a:srgbClr val="009A53"/>
                </a:gs>
                <a:gs pos="100000">
                  <a:srgbClr val="73C8A1"/>
                </a:gs>
              </a:gsLst>
              <a:lin ang="0" scaled="1"/>
            </a:gradFill>
            <a:ln>
              <a:noFill/>
            </a:ln>
            <a:extLst/>
          </p:spPr>
          <p:txBody>
            <a:bodyPr wrap="none" lIns="0" tIns="0" rIns="0" bIns="0" anchor="ctr"/>
            <a:lstStyle>
              <a:lvl1pPr eaLnBrk="0" hangingPunct="0">
                <a:defRPr kumimoji="1" sz="1100">
                  <a:solidFill>
                    <a:srgbClr val="000000"/>
                  </a:solidFill>
                  <a:latin typeface="Arial" charset="0"/>
                  <a:ea typeface="ＭＳ Ｐゴシック" charset="-128"/>
                </a:defRPr>
              </a:lvl1pPr>
              <a:lvl2pPr marL="742950" indent="-285750" eaLnBrk="0" hangingPunct="0">
                <a:defRPr kumimoji="1" sz="1100">
                  <a:solidFill>
                    <a:srgbClr val="000000"/>
                  </a:solidFill>
                  <a:latin typeface="Arial" charset="0"/>
                  <a:ea typeface="ＭＳ Ｐゴシック" charset="-128"/>
                </a:defRPr>
              </a:lvl2pPr>
              <a:lvl3pPr marL="1143000" indent="-228600" eaLnBrk="0" hangingPunct="0">
                <a:defRPr kumimoji="1" sz="1100">
                  <a:solidFill>
                    <a:srgbClr val="000000"/>
                  </a:solidFill>
                  <a:latin typeface="Arial" charset="0"/>
                  <a:ea typeface="ＭＳ Ｐゴシック" charset="-128"/>
                </a:defRPr>
              </a:lvl3pPr>
              <a:lvl4pPr marL="1600200" indent="-228600" eaLnBrk="0" hangingPunct="0">
                <a:defRPr kumimoji="1" sz="1100">
                  <a:solidFill>
                    <a:srgbClr val="000000"/>
                  </a:solidFill>
                  <a:latin typeface="Arial" charset="0"/>
                  <a:ea typeface="ＭＳ Ｐゴシック" charset="-128"/>
                </a:defRPr>
              </a:lvl4pPr>
              <a:lvl5pPr marL="2057400" indent="-228600" eaLnBrk="0" hangingPunct="0">
                <a:defRPr kumimoji="1" sz="1100">
                  <a:solidFill>
                    <a:srgbClr val="000000"/>
                  </a:solidFill>
                  <a:latin typeface="Arial" charset="0"/>
                  <a:ea typeface="ＭＳ Ｐゴシック" charset="-128"/>
                </a:defRPr>
              </a:lvl5pPr>
              <a:lvl6pPr marL="2514600" indent="-228600" eaLnBrk="0" fontAlgn="base" hangingPunct="0">
                <a:spcBef>
                  <a:spcPct val="0"/>
                </a:spcBef>
                <a:spcAft>
                  <a:spcPct val="0"/>
                </a:spcAft>
                <a:defRPr kumimoji="1" sz="1100">
                  <a:solidFill>
                    <a:srgbClr val="000000"/>
                  </a:solidFill>
                  <a:latin typeface="Arial" charset="0"/>
                  <a:ea typeface="ＭＳ Ｐゴシック" charset="-128"/>
                </a:defRPr>
              </a:lvl6pPr>
              <a:lvl7pPr marL="2971800" indent="-228600" eaLnBrk="0" fontAlgn="base" hangingPunct="0">
                <a:spcBef>
                  <a:spcPct val="0"/>
                </a:spcBef>
                <a:spcAft>
                  <a:spcPct val="0"/>
                </a:spcAft>
                <a:defRPr kumimoji="1" sz="1100">
                  <a:solidFill>
                    <a:srgbClr val="000000"/>
                  </a:solidFill>
                  <a:latin typeface="Arial" charset="0"/>
                  <a:ea typeface="ＭＳ Ｐゴシック" charset="-128"/>
                </a:defRPr>
              </a:lvl7pPr>
              <a:lvl8pPr marL="3429000" indent="-228600" eaLnBrk="0" fontAlgn="base" hangingPunct="0">
                <a:spcBef>
                  <a:spcPct val="0"/>
                </a:spcBef>
                <a:spcAft>
                  <a:spcPct val="0"/>
                </a:spcAft>
                <a:defRPr kumimoji="1" sz="1100">
                  <a:solidFill>
                    <a:srgbClr val="000000"/>
                  </a:solidFill>
                  <a:latin typeface="Arial" charset="0"/>
                  <a:ea typeface="ＭＳ Ｐゴシック" charset="-128"/>
                </a:defRPr>
              </a:lvl8pPr>
              <a:lvl9pPr marL="3886200" indent="-228600" eaLnBrk="0" fontAlgn="base" hangingPunct="0">
                <a:spcBef>
                  <a:spcPct val="0"/>
                </a:spcBef>
                <a:spcAft>
                  <a:spcPct val="0"/>
                </a:spcAft>
                <a:defRPr kumimoji="1" sz="1100">
                  <a:solidFill>
                    <a:srgbClr val="000000"/>
                  </a:solidFill>
                  <a:latin typeface="Arial" charset="0"/>
                  <a:ea typeface="ＭＳ Ｐゴシック" charset="-128"/>
                </a:defRPr>
              </a:lvl9pPr>
            </a:lstStyle>
            <a:p>
              <a:pPr marL="0" marR="0" lvl="0" indent="0" algn="l" defTabSz="316657" rtl="0" eaLnBrk="1" fontAlgn="auto" latinLnBrk="0" hangingPunct="0">
                <a:lnSpc>
                  <a:spcPct val="100000"/>
                </a:lnSpc>
                <a:spcBef>
                  <a:spcPct val="50000"/>
                </a:spcBef>
                <a:spcAft>
                  <a:spcPts val="0"/>
                </a:spcAft>
                <a:buClrTx/>
                <a:buSzTx/>
                <a:buFontTx/>
                <a:buNone/>
                <a:tabLst/>
                <a:defRPr/>
              </a:pPr>
              <a:endParaRPr kumimoji="1" lang="ja-JP" altLang="en-US" sz="650" b="0" i="0" u="none" strike="noStrike" kern="1200" cap="none" spc="0" normalizeH="0" baseline="0" noProof="0" smtClean="0">
                <a:ln>
                  <a:noFill/>
                </a:ln>
                <a:solidFill>
                  <a:srgbClr val="000000"/>
                </a:solidFill>
                <a:effectLst/>
                <a:uLnTx/>
                <a:uFillTx/>
                <a:latin typeface="Arial" charset="0"/>
                <a:ea typeface="ＭＳ Ｐゴシック" charset="-128"/>
                <a:cs typeface="+mn-cs"/>
              </a:endParaRPr>
            </a:p>
          </p:txBody>
        </p:sp>
      </p:grpSp>
      <p:sp>
        <p:nvSpPr>
          <p:cNvPr id="2" name="Title Placeholder 1"/>
          <p:cNvSpPr>
            <a:spLocks noGrp="1"/>
          </p:cNvSpPr>
          <p:nvPr>
            <p:ph type="title"/>
          </p:nvPr>
        </p:nvSpPr>
        <p:spPr>
          <a:xfrm>
            <a:off x="431800" y="234701"/>
            <a:ext cx="6552728" cy="642575"/>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10" name="スライド番号プレースホルダー 4"/>
          <p:cNvSpPr>
            <a:spLocks noGrp="1"/>
          </p:cNvSpPr>
          <p:nvPr>
            <p:ph type="sldNum" sz="quarter" idx="4"/>
          </p:nvPr>
        </p:nvSpPr>
        <p:spPr>
          <a:xfrm>
            <a:off x="8424688" y="6625290"/>
            <a:ext cx="2266820" cy="383740"/>
          </a:xfrm>
          <a:prstGeom prst="rect">
            <a:avLst/>
          </a:prstGeom>
        </p:spPr>
        <p:txBody>
          <a:bodyPr anchor="ctr"/>
          <a:lstStyle>
            <a:lvl1pPr algn="ctr">
              <a:defRPr sz="831"/>
            </a:lvl1pPr>
          </a:lstStyle>
          <a:p>
            <a:fld id="{53052AB3-3C55-48CE-BBB6-3540072A6268}" type="slidenum">
              <a:rPr kumimoji="1" lang="ja-JP" altLang="en-US" smtClean="0"/>
              <a:pPr/>
              <a:t>‹#›</a:t>
            </a:fld>
            <a:endParaRPr kumimoji="1" lang="ja-JP" altLang="en-US" dirty="0"/>
          </a:p>
        </p:txBody>
      </p:sp>
    </p:spTree>
    <p:extLst>
      <p:ext uri="{BB962C8B-B14F-4D97-AF65-F5344CB8AC3E}">
        <p14:creationId xmlns:p14="http://schemas.microsoft.com/office/powerpoint/2010/main" val="4253157527"/>
      </p:ext>
    </p:extLst>
  </p:cSld>
  <p:clrMap bg1="lt1" tx1="dk1" bg2="lt2" tx2="dk2" accent1="accent1" accent2="accent2" accent3="accent3" accent4="accent4" accent5="accent5" accent6="accent6" hlink="hlink" folHlink="folHlink"/>
  <p:sldLayoutIdLst>
    <p:sldLayoutId id="2147488068" r:id="rId1"/>
  </p:sldLayoutIdLst>
  <p:timing>
    <p:tnLst>
      <p:par>
        <p:cTn id="1" dur="indefinite" restart="never" nodeType="tmRoot"/>
      </p:par>
    </p:tnLst>
  </p:timing>
  <p:hf hdr="0" ftr="0" dt="0"/>
  <p:txStyles>
    <p:title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125776" indent="-125776" algn="l" defTabSz="503104" rtl="0" eaLnBrk="1" latinLnBrk="0" hangingPunct="1">
        <a:lnSpc>
          <a:spcPct val="90000"/>
        </a:lnSpc>
        <a:spcBef>
          <a:spcPts val="550"/>
        </a:spcBef>
        <a:buFont typeface="Arial" panose="020B0604020202020204" pitchFamily="34" charset="0"/>
        <a:buChar char="•"/>
        <a:defRPr kumimoji="1" sz="1540" kern="1200">
          <a:solidFill>
            <a:schemeClr val="tx1"/>
          </a:solidFill>
          <a:latin typeface="メイリオ" panose="020B0604030504040204" pitchFamily="50" charset="-128"/>
          <a:ea typeface="メイリオ" panose="020B0604030504040204" pitchFamily="50" charset="-128"/>
          <a:cs typeface="+mn-cs"/>
        </a:defRPr>
      </a:lvl1pPr>
      <a:lvl2pPr marL="377328" indent="-125776" algn="l" defTabSz="503104" rtl="0" eaLnBrk="1" latinLnBrk="0" hangingPunct="1">
        <a:lnSpc>
          <a:spcPct val="90000"/>
        </a:lnSpc>
        <a:spcBef>
          <a:spcPts val="275"/>
        </a:spcBef>
        <a:buFont typeface="Arial" panose="020B0604020202020204" pitchFamily="34" charset="0"/>
        <a:buChar char="•"/>
        <a:defRPr kumimoji="1" sz="1321" kern="1200">
          <a:solidFill>
            <a:schemeClr val="tx1"/>
          </a:solidFill>
          <a:latin typeface="メイリオ" panose="020B0604030504040204" pitchFamily="50" charset="-128"/>
          <a:ea typeface="メイリオ" panose="020B0604030504040204" pitchFamily="50" charset="-128"/>
          <a:cs typeface="+mn-cs"/>
        </a:defRPr>
      </a:lvl2pPr>
      <a:lvl3pPr marL="628880" indent="-125776" algn="l" defTabSz="503104" rtl="0" eaLnBrk="1" latinLnBrk="0" hangingPunct="1">
        <a:lnSpc>
          <a:spcPct val="90000"/>
        </a:lnSpc>
        <a:spcBef>
          <a:spcPts val="275"/>
        </a:spcBef>
        <a:buFont typeface="Arial" panose="020B0604020202020204" pitchFamily="34" charset="0"/>
        <a:buChar char="•"/>
        <a:defRPr kumimoji="1" sz="1101" kern="1200">
          <a:solidFill>
            <a:schemeClr val="tx1"/>
          </a:solidFill>
          <a:latin typeface="メイリオ" panose="020B0604030504040204" pitchFamily="50" charset="-128"/>
          <a:ea typeface="メイリオ" panose="020B0604030504040204" pitchFamily="50" charset="-128"/>
          <a:cs typeface="+mn-cs"/>
        </a:defRPr>
      </a:lvl3pPr>
      <a:lvl4pPr marL="880432"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メイリオ" panose="020B0604030504040204" pitchFamily="50" charset="-128"/>
          <a:ea typeface="メイリオ" panose="020B0604030504040204" pitchFamily="50" charset="-128"/>
          <a:cs typeface="+mn-cs"/>
        </a:defRPr>
      </a:lvl4pPr>
      <a:lvl5pPr marL="1131985"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メイリオ" panose="020B0604030504040204" pitchFamily="50" charset="-128"/>
          <a:ea typeface="メイリオ" panose="020B0604030504040204" pitchFamily="50" charset="-128"/>
          <a:cs typeface="+mn-cs"/>
        </a:defRPr>
      </a:lvl5pPr>
      <a:lvl6pPr marL="1383536"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mn-lt"/>
          <a:ea typeface="+mn-ea"/>
          <a:cs typeface="+mn-cs"/>
        </a:defRPr>
      </a:lvl6pPr>
      <a:lvl7pPr marL="1635089"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mn-lt"/>
          <a:ea typeface="+mn-ea"/>
          <a:cs typeface="+mn-cs"/>
        </a:defRPr>
      </a:lvl7pPr>
      <a:lvl8pPr marL="1886641"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mn-lt"/>
          <a:ea typeface="+mn-ea"/>
          <a:cs typeface="+mn-cs"/>
        </a:defRPr>
      </a:lvl8pPr>
      <a:lvl9pPr marL="2138193" indent="-125776" algn="l" defTabSz="503104" rtl="0" eaLnBrk="1" latinLnBrk="0" hangingPunct="1">
        <a:lnSpc>
          <a:spcPct val="90000"/>
        </a:lnSpc>
        <a:spcBef>
          <a:spcPts val="275"/>
        </a:spcBef>
        <a:buFont typeface="Arial" panose="020B0604020202020204" pitchFamily="34" charset="0"/>
        <a:buChar char="•"/>
        <a:defRPr kumimoji="1" sz="990" kern="1200">
          <a:solidFill>
            <a:schemeClr val="tx1"/>
          </a:solidFill>
          <a:latin typeface="+mn-lt"/>
          <a:ea typeface="+mn-ea"/>
          <a:cs typeface="+mn-cs"/>
        </a:defRPr>
      </a:lvl9pPr>
    </p:bodyStyle>
    <p:otherStyle>
      <a:defPPr>
        <a:defRPr lang="en-US"/>
      </a:defPPr>
      <a:lvl1pPr marL="0" algn="l" defTabSz="503104" rtl="0" eaLnBrk="1" latinLnBrk="0" hangingPunct="1">
        <a:defRPr kumimoji="1" sz="990" kern="1200">
          <a:solidFill>
            <a:schemeClr val="tx1"/>
          </a:solidFill>
          <a:latin typeface="+mn-lt"/>
          <a:ea typeface="+mn-ea"/>
          <a:cs typeface="+mn-cs"/>
        </a:defRPr>
      </a:lvl1pPr>
      <a:lvl2pPr marL="251552" algn="l" defTabSz="503104" rtl="0" eaLnBrk="1" latinLnBrk="0" hangingPunct="1">
        <a:defRPr kumimoji="1" sz="990" kern="1200">
          <a:solidFill>
            <a:schemeClr val="tx1"/>
          </a:solidFill>
          <a:latin typeface="+mn-lt"/>
          <a:ea typeface="+mn-ea"/>
          <a:cs typeface="+mn-cs"/>
        </a:defRPr>
      </a:lvl2pPr>
      <a:lvl3pPr marL="503104" algn="l" defTabSz="503104" rtl="0" eaLnBrk="1" latinLnBrk="0" hangingPunct="1">
        <a:defRPr kumimoji="1" sz="990" kern="1200">
          <a:solidFill>
            <a:schemeClr val="tx1"/>
          </a:solidFill>
          <a:latin typeface="+mn-lt"/>
          <a:ea typeface="+mn-ea"/>
          <a:cs typeface="+mn-cs"/>
        </a:defRPr>
      </a:lvl3pPr>
      <a:lvl4pPr marL="754656" algn="l" defTabSz="503104" rtl="0" eaLnBrk="1" latinLnBrk="0" hangingPunct="1">
        <a:defRPr kumimoji="1" sz="990" kern="1200">
          <a:solidFill>
            <a:schemeClr val="tx1"/>
          </a:solidFill>
          <a:latin typeface="+mn-lt"/>
          <a:ea typeface="+mn-ea"/>
          <a:cs typeface="+mn-cs"/>
        </a:defRPr>
      </a:lvl4pPr>
      <a:lvl5pPr marL="1006209" algn="l" defTabSz="503104" rtl="0" eaLnBrk="1" latinLnBrk="0" hangingPunct="1">
        <a:defRPr kumimoji="1" sz="990" kern="1200">
          <a:solidFill>
            <a:schemeClr val="tx1"/>
          </a:solidFill>
          <a:latin typeface="+mn-lt"/>
          <a:ea typeface="+mn-ea"/>
          <a:cs typeface="+mn-cs"/>
        </a:defRPr>
      </a:lvl5pPr>
      <a:lvl6pPr marL="1257760" algn="l" defTabSz="503104" rtl="0" eaLnBrk="1" latinLnBrk="0" hangingPunct="1">
        <a:defRPr kumimoji="1" sz="990" kern="1200">
          <a:solidFill>
            <a:schemeClr val="tx1"/>
          </a:solidFill>
          <a:latin typeface="+mn-lt"/>
          <a:ea typeface="+mn-ea"/>
          <a:cs typeface="+mn-cs"/>
        </a:defRPr>
      </a:lvl6pPr>
      <a:lvl7pPr marL="1509313" algn="l" defTabSz="503104" rtl="0" eaLnBrk="1" latinLnBrk="0" hangingPunct="1">
        <a:defRPr kumimoji="1" sz="990" kern="1200">
          <a:solidFill>
            <a:schemeClr val="tx1"/>
          </a:solidFill>
          <a:latin typeface="+mn-lt"/>
          <a:ea typeface="+mn-ea"/>
          <a:cs typeface="+mn-cs"/>
        </a:defRPr>
      </a:lvl7pPr>
      <a:lvl8pPr marL="1760865" algn="l" defTabSz="503104" rtl="0" eaLnBrk="1" latinLnBrk="0" hangingPunct="1">
        <a:defRPr kumimoji="1" sz="990" kern="1200">
          <a:solidFill>
            <a:schemeClr val="tx1"/>
          </a:solidFill>
          <a:latin typeface="+mn-lt"/>
          <a:ea typeface="+mn-ea"/>
          <a:cs typeface="+mn-cs"/>
        </a:defRPr>
      </a:lvl8pPr>
      <a:lvl9pPr marL="2012416" algn="l" defTabSz="503104" rtl="0" eaLnBrk="1" latinLnBrk="0" hangingPunct="1">
        <a:defRPr kumimoji="1" sz="9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4825" y="288925"/>
            <a:ext cx="9072563" cy="12001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04825" y="1679575"/>
            <a:ext cx="9072563" cy="4752975"/>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04825" y="6673850"/>
            <a:ext cx="2351088" cy="3841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444875" y="6673850"/>
            <a:ext cx="319087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224713" y="6673850"/>
            <a:ext cx="235267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6995CA4E-C453-4B2A-82BD-EA8B878309A8}" type="slidenum">
              <a:rPr kumimoji="1" lang="ja-JP" altLang="en-US" smtClean="0"/>
              <a:t>‹#›</a:t>
            </a:fld>
            <a:endParaRPr kumimoji="1" lang="ja-JP" altLang="en-US"/>
          </a:p>
        </p:txBody>
      </p:sp>
    </p:spTree>
    <p:extLst>
      <p:ext uri="{BB962C8B-B14F-4D97-AF65-F5344CB8AC3E}">
        <p14:creationId xmlns:p14="http://schemas.microsoft.com/office/powerpoint/2010/main" val="121311988"/>
      </p:ext>
    </p:extLst>
  </p:cSld>
  <p:clrMap bg1="lt1" tx1="dk1" bg2="lt2" tx2="dk2" accent1="accent1" accent2="accent2" accent3="accent3" accent4="accent4" accent5="accent5" accent6="accent6" hlink="hlink" folHlink="folHlink"/>
  <p:sldLayoutIdLst>
    <p:sldLayoutId id="2147488055" r:id="rId1"/>
    <p:sldLayoutId id="2147488056" r:id="rId2"/>
    <p:sldLayoutId id="2147488057" r:id="rId3"/>
    <p:sldLayoutId id="2147488058" r:id="rId4"/>
    <p:sldLayoutId id="2147488059" r:id="rId5"/>
    <p:sldLayoutId id="2147488060" r:id="rId6"/>
    <p:sldLayoutId id="2147488061" r:id="rId7"/>
    <p:sldLayoutId id="2147488062" r:id="rId8"/>
    <p:sldLayoutId id="2147488063" r:id="rId9"/>
    <p:sldLayoutId id="2147488064" r:id="rId10"/>
    <p:sldLayoutId id="214748806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504825" y="288925"/>
            <a:ext cx="9072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504825" y="1679575"/>
            <a:ext cx="907256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504825" y="6673850"/>
            <a:ext cx="2351088" cy="384175"/>
          </a:xfrm>
          <a:prstGeom prst="rect">
            <a:avLst/>
          </a:prstGeom>
        </p:spPr>
        <p:txBody>
          <a:bodyPr vert="horz" lIns="91440" tIns="45720" rIns="91440" bIns="45720" rtlCol="0" anchor="ctr"/>
          <a:lstStyle>
            <a:lvl1pPr algn="l">
              <a:defRPr kumimoji="1" sz="1200">
                <a:solidFill>
                  <a:schemeClr val="tx1">
                    <a:tint val="75000"/>
                  </a:schemeClr>
                </a:solidFill>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3"/>
          </p:nvPr>
        </p:nvSpPr>
        <p:spPr>
          <a:xfrm>
            <a:off x="3444875" y="6673850"/>
            <a:ext cx="3190875" cy="384175"/>
          </a:xfrm>
          <a:prstGeom prst="rect">
            <a:avLst/>
          </a:prstGeom>
        </p:spPr>
        <p:txBody>
          <a:bodyPr vert="horz" lIns="91440" tIns="45720" rIns="91440" bIns="45720" rtlCol="0" anchor="ctr"/>
          <a:lstStyle>
            <a:lvl1pPr algn="ctr">
              <a:defRPr kumimoji="1" sz="1200">
                <a:solidFill>
                  <a:schemeClr val="tx1">
                    <a:tint val="75000"/>
                  </a:schemeClr>
                </a:solidFill>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4"/>
          </p:nvPr>
        </p:nvSpPr>
        <p:spPr>
          <a:xfrm>
            <a:off x="7224713" y="6673850"/>
            <a:ext cx="2352675" cy="384175"/>
          </a:xfrm>
          <a:prstGeom prst="rect">
            <a:avLst/>
          </a:prstGeom>
        </p:spPr>
        <p:txBody>
          <a:bodyPr vert="horz" lIns="91440" tIns="45720" rIns="91440" bIns="45720" rtlCol="0" anchor="ctr"/>
          <a:lstStyle>
            <a:lvl1pPr algn="r">
              <a:defRPr kumimoji="1" sz="1200">
                <a:solidFill>
                  <a:schemeClr val="tx1">
                    <a:tint val="75000"/>
                  </a:schemeClr>
                </a:solidFill>
                <a:latin typeface="Arial" charset="0"/>
                <a:ea typeface="ＭＳ Ｐゴシック" pitchFamily="50" charset="-128"/>
              </a:defRPr>
            </a:lvl1pPr>
          </a:lstStyle>
          <a:p>
            <a:pPr>
              <a:defRPr/>
            </a:pPr>
            <a:fld id="{61E7909C-463C-4F3A-9025-DF91D4B67F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40" r:id="rId1"/>
    <p:sldLayoutId id="2147488041" r:id="rId2"/>
    <p:sldLayoutId id="2147488042" r:id="rId3"/>
    <p:sldLayoutId id="2147488043" r:id="rId4"/>
    <p:sldLayoutId id="2147488044" r:id="rId5"/>
    <p:sldLayoutId id="2147488045" r:id="rId6"/>
    <p:sldLayoutId id="2147488046" r:id="rId7"/>
    <p:sldLayoutId id="2147488047" r:id="rId8"/>
    <p:sldLayoutId id="2147488048" r:id="rId9"/>
    <p:sldLayoutId id="2147488049" r:id="rId10"/>
    <p:sldLayoutId id="214748805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noChangeArrowheads="1"/>
          </p:cNvSpPr>
          <p:nvPr>
            <p:ph type="sldNum" sz="quarter" idx="4294967295"/>
          </p:nvPr>
        </p:nvSpPr>
        <p:spPr>
          <a:xfrm>
            <a:off x="7727950" y="6481763"/>
            <a:ext cx="2352675" cy="384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1363" indent="-284163">
              <a:defRPr sz="1000">
                <a:solidFill>
                  <a:srgbClr val="000000"/>
                </a:solidFill>
                <a:latin typeface="Arial" charset="0"/>
                <a:ea typeface="ＭＳ Ｐゴシック" pitchFamily="50" charset="-128"/>
              </a:defRPr>
            </a:lvl2pPr>
            <a:lvl3pPr marL="1141413" indent="-227013">
              <a:defRPr sz="1000">
                <a:solidFill>
                  <a:srgbClr val="000000"/>
                </a:solidFill>
                <a:latin typeface="Arial" charset="0"/>
                <a:ea typeface="ＭＳ Ｐゴシック" pitchFamily="50" charset="-128"/>
              </a:defRPr>
            </a:lvl3pPr>
            <a:lvl4pPr marL="1598613" indent="-227013">
              <a:defRPr sz="1000">
                <a:solidFill>
                  <a:srgbClr val="000000"/>
                </a:solidFill>
                <a:latin typeface="Arial" charset="0"/>
                <a:ea typeface="ＭＳ Ｐゴシック" pitchFamily="50" charset="-128"/>
              </a:defRPr>
            </a:lvl4pPr>
            <a:lvl5pPr marL="2055813" indent="-227013">
              <a:defRPr sz="1000">
                <a:solidFill>
                  <a:srgbClr val="000000"/>
                </a:solidFill>
                <a:latin typeface="Arial" charset="0"/>
                <a:ea typeface="ＭＳ Ｐゴシック" pitchFamily="50" charset="-128"/>
              </a:defRPr>
            </a:lvl5pPr>
            <a:lvl6pPr marL="25130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02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74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46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1</a:t>
            </a:r>
          </a:p>
        </p:txBody>
      </p:sp>
      <p:sp>
        <p:nvSpPr>
          <p:cNvPr id="8" name="Rectangle 4"/>
          <p:cNvSpPr txBox="1">
            <a:spLocks noChangeArrowheads="1"/>
          </p:cNvSpPr>
          <p:nvPr/>
        </p:nvSpPr>
        <p:spPr bwMode="auto">
          <a:xfrm>
            <a:off x="-127824" y="196740"/>
            <a:ext cx="1012933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latin typeface="ＭＳ Ｐゴシック" pitchFamily="50" charset="-128"/>
                <a:ea typeface="ＭＳ Ｐゴシック" pitchFamily="50" charset="-128"/>
              </a:rPr>
              <a:t>　</a:t>
            </a:r>
            <a:r>
              <a:rPr lang="ja-JP" altLang="en-US" sz="2200" kern="0" dirty="0" smtClean="0">
                <a:latin typeface="メイリオ" panose="020B0604030504040204" pitchFamily="50" charset="-128"/>
                <a:ea typeface="メイリオ" panose="020B0604030504040204" pitchFamily="50" charset="-128"/>
              </a:rPr>
              <a:t>１．住宅ストックや民間の力を活かし、社会の変化に応じた暮らし方を提供</a:t>
            </a:r>
            <a:endParaRPr lang="ja-JP" altLang="en-US" sz="2200" kern="0" dirty="0">
              <a:latin typeface="メイリオ" panose="020B0604030504040204" pitchFamily="50" charset="-128"/>
              <a:ea typeface="メイリオ" panose="020B0604030504040204" pitchFamily="50" charset="-128"/>
            </a:endParaRPr>
          </a:p>
        </p:txBody>
      </p:sp>
      <p:sp>
        <p:nvSpPr>
          <p:cNvPr id="19" name="Text Box 46"/>
          <p:cNvSpPr txBox="1">
            <a:spLocks noChangeArrowheads="1"/>
          </p:cNvSpPr>
          <p:nvPr/>
        </p:nvSpPr>
        <p:spPr bwMode="auto">
          <a:xfrm>
            <a:off x="665568" y="5242686"/>
            <a:ext cx="8714829" cy="1539616"/>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91418"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just">
              <a:lnSpc>
                <a:spcPct val="105000"/>
              </a:lnSpc>
              <a:spcBef>
                <a:spcPct val="40000"/>
              </a:spcBef>
              <a:buClr>
                <a:schemeClr val="accent1"/>
              </a:buClr>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　働き方やライフスタイルの変化、テレワークの進展、職住近接・融合のニーズ等に対応した居住環境を実現します。　</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just">
              <a:lnSpc>
                <a:spcPct val="105000"/>
              </a:lnSpc>
              <a:spcBef>
                <a:spcPct val="40000"/>
              </a:spcBef>
              <a:buClr>
                <a:schemeClr val="accent1"/>
              </a:buClr>
            </a:pPr>
            <a:r>
              <a:rPr kumimoji="1" lang="ja-JP" altLang="en-US" sz="1400" dirty="0" smtClean="0">
                <a:solidFill>
                  <a:schemeClr val="bg1">
                    <a:lumMod val="65000"/>
                  </a:schemeClr>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・事務所利用可能な住宅やテレワーク対応住宅</a:t>
            </a:r>
            <a:r>
              <a:rPr kumimoji="1" lang="ja-JP" altLang="en-US" sz="1400" dirty="0">
                <a:solidFill>
                  <a:schemeClr val="tx1"/>
                </a:solidFill>
                <a:latin typeface="ＭＳ Ｐ明朝" panose="02020600040205080304" pitchFamily="18" charset="-128"/>
                <a:ea typeface="ＭＳ Ｐ明朝" panose="02020600040205080304" pitchFamily="18" charset="-128"/>
              </a:rPr>
              <a:t>（</a:t>
            </a:r>
            <a:r>
              <a:rPr kumimoji="1" lang="en-US" altLang="ja-JP" sz="1400" dirty="0">
                <a:solidFill>
                  <a:schemeClr val="tx1"/>
                </a:solidFill>
                <a:latin typeface="ＭＳ Ｐ明朝" panose="02020600040205080304" pitchFamily="18" charset="-128"/>
                <a:ea typeface="ＭＳ Ｐ明朝" panose="02020600040205080304" pitchFamily="18" charset="-128"/>
              </a:rPr>
              <a:t>Wi-Fi</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環境等）</a:t>
            </a:r>
            <a:r>
              <a:rPr kumimoji="1" lang="ja-JP" altLang="en-US" sz="1400" dirty="0">
                <a:solidFill>
                  <a:schemeClr val="tx1"/>
                </a:solidFill>
                <a:latin typeface="ＭＳ Ｐ明朝" panose="02020600040205080304" pitchFamily="18" charset="-128"/>
                <a:ea typeface="ＭＳ Ｐ明朝" panose="02020600040205080304" pitchFamily="18" charset="-128"/>
              </a:rPr>
              <a:t>の</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供給</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just">
              <a:lnSpc>
                <a:spcPct val="105000"/>
              </a:lnSpc>
              <a:spcBef>
                <a:spcPct val="40000"/>
              </a:spcBef>
              <a:buClr>
                <a:schemeClr val="accent1"/>
              </a:buClr>
            </a:pPr>
            <a:r>
              <a:rPr kumimoji="1" lang="ja-JP" altLang="en-US" sz="1400" dirty="0" smtClean="0">
                <a:solidFill>
                  <a:srgbClr val="00B0F0"/>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・団地内への</a:t>
            </a:r>
            <a:r>
              <a:rPr lang="ja-JP" altLang="en-US" sz="1400" dirty="0" smtClean="0">
                <a:solidFill>
                  <a:schemeClr val="tx1"/>
                </a:solidFill>
                <a:latin typeface="ＭＳ Ｐ明朝" panose="02020600040205080304" pitchFamily="18" charset="-128"/>
                <a:ea typeface="ＭＳ Ｐ明朝" panose="02020600040205080304" pitchFamily="18" charset="-128"/>
              </a:rPr>
              <a:t>シェアサイクル</a:t>
            </a:r>
            <a:r>
              <a:rPr lang="ja-JP" altLang="en-US" sz="1400" dirty="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キッチンカーの導入（地元市と連携）</a:t>
            </a:r>
            <a:endParaRPr lang="en-US" altLang="ja-JP" sz="1400" dirty="0">
              <a:solidFill>
                <a:schemeClr val="tx1"/>
              </a:solidFill>
              <a:latin typeface="ＭＳ Ｐ明朝" panose="02020600040205080304" pitchFamily="18" charset="-128"/>
              <a:ea typeface="ＭＳ Ｐ明朝" panose="02020600040205080304" pitchFamily="18" charset="-128"/>
            </a:endParaRPr>
          </a:p>
          <a:p>
            <a:pPr algn="just">
              <a:lnSpc>
                <a:spcPct val="105000"/>
              </a:lnSpc>
              <a:spcBef>
                <a:spcPct val="40000"/>
              </a:spcBef>
              <a:buClr>
                <a:schemeClr val="accent1"/>
              </a:buClr>
            </a:pPr>
            <a:r>
              <a:rPr kumimoji="1" lang="ja-JP" altLang="en-US" sz="1400" dirty="0" smtClean="0">
                <a:solidFill>
                  <a:schemeClr val="bg1">
                    <a:lumMod val="65000"/>
                  </a:schemeClr>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・移住</a:t>
            </a:r>
            <a:r>
              <a:rPr kumimoji="1" lang="ja-JP" altLang="en-US" sz="1400" dirty="0">
                <a:solidFill>
                  <a:schemeClr val="tx1"/>
                </a:solidFill>
                <a:latin typeface="ＭＳ Ｐ明朝" panose="02020600040205080304" pitchFamily="18" charset="-128"/>
                <a:ea typeface="ＭＳ Ｐ明朝" panose="02020600040205080304" pitchFamily="18" charset="-128"/>
              </a:rPr>
              <a:t>や定住を促進するための</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取り組み（空家等を活用したシェアオフィス</a:t>
            </a:r>
            <a:r>
              <a:rPr kumimoji="1" lang="ja-JP" altLang="en-US" sz="1400" dirty="0">
                <a:solidFill>
                  <a:schemeClr val="tx1"/>
                </a:solidFill>
                <a:latin typeface="ＭＳ Ｐ明朝" panose="02020600040205080304" pitchFamily="18" charset="-128"/>
                <a:ea typeface="ＭＳ Ｐ明朝" panose="02020600040205080304" pitchFamily="18" charset="-128"/>
              </a:rPr>
              <a:t>の</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整備等）</a:t>
            </a:r>
            <a:endParaRPr kumimoji="1" lang="en-US" altLang="ja-JP" sz="1400" dirty="0">
              <a:solidFill>
                <a:schemeClr val="tx1"/>
              </a:solidFill>
              <a:latin typeface="ＭＳ Ｐ明朝" panose="02020600040205080304" pitchFamily="18" charset="-128"/>
              <a:ea typeface="ＭＳ Ｐ明朝" panose="02020600040205080304" pitchFamily="18" charset="-128"/>
            </a:endParaRPr>
          </a:p>
        </p:txBody>
      </p:sp>
      <p:sp>
        <p:nvSpPr>
          <p:cNvPr id="20" name="正方形/長方形 5"/>
          <p:cNvSpPr>
            <a:spLocks noChangeArrowheads="1"/>
          </p:cNvSpPr>
          <p:nvPr/>
        </p:nvSpPr>
        <p:spPr bwMode="auto">
          <a:xfrm>
            <a:off x="431800" y="4857618"/>
            <a:ext cx="4519186"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lang="ja-JP" altLang="en-US" sz="1600" b="1" dirty="0">
                <a:solidFill>
                  <a:schemeClr val="tx1"/>
                </a:solidFill>
              </a:rPr>
              <a:t>④</a:t>
            </a:r>
            <a:r>
              <a:rPr lang="ja-JP" altLang="en-US" sz="1600" b="1" dirty="0" smtClean="0">
                <a:solidFill>
                  <a:schemeClr val="tx1"/>
                </a:solidFill>
              </a:rPr>
              <a:t>　新たなライフスタイルを支える身近なまちづくり</a:t>
            </a:r>
            <a:endParaRPr lang="ja-JP" altLang="en-US" sz="1600" b="1" dirty="0">
              <a:solidFill>
                <a:schemeClr val="tx1"/>
              </a:solidFill>
            </a:endParaRPr>
          </a:p>
        </p:txBody>
      </p:sp>
      <p:sp>
        <p:nvSpPr>
          <p:cNvPr id="22" name="角丸四角形 30"/>
          <p:cNvSpPr>
            <a:spLocks noChangeArrowheads="1"/>
          </p:cNvSpPr>
          <p:nvPr/>
        </p:nvSpPr>
        <p:spPr bwMode="auto">
          <a:xfrm>
            <a:off x="324504" y="906736"/>
            <a:ext cx="9316864" cy="393377"/>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0000"/>
              </a:lnSpc>
            </a:pPr>
            <a:r>
              <a:rPr lang="ja-JP" altLang="en-US" sz="1600" b="1" dirty="0" smtClean="0">
                <a:latin typeface="メイリオ" panose="020B0604030504040204" pitchFamily="50" charset="-128"/>
                <a:ea typeface="メイリオ" panose="020B0604030504040204" pitchFamily="50" charset="-128"/>
              </a:rPr>
              <a:t>（１</a:t>
            </a:r>
            <a:r>
              <a:rPr lang="ja-JP" altLang="en-US" sz="1600" b="1" dirty="0">
                <a:latin typeface="メイリオ" panose="020B0604030504040204" pitchFamily="50" charset="-128"/>
                <a:ea typeface="メイリオ" panose="020B0604030504040204" pitchFamily="50" charset="-128"/>
              </a:rPr>
              <a:t>）誰もが暮らしやすい環境整備</a:t>
            </a:r>
          </a:p>
        </p:txBody>
      </p:sp>
      <p:sp>
        <p:nvSpPr>
          <p:cNvPr id="24"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graphicFrame>
        <p:nvGraphicFramePr>
          <p:cNvPr id="25" name="表 24"/>
          <p:cNvGraphicFramePr>
            <a:graphicFrameLocks noGrp="1"/>
          </p:cNvGraphicFramePr>
          <p:nvPr>
            <p:extLst>
              <p:ext uri="{D42A27DB-BD31-4B8C-83A1-F6EECF244321}">
                <p14:modId xmlns:p14="http://schemas.microsoft.com/office/powerpoint/2010/main" val="1877385500"/>
              </p:ext>
            </p:extLst>
          </p:nvPr>
        </p:nvGraphicFramePr>
        <p:xfrm>
          <a:off x="1019429" y="2404586"/>
          <a:ext cx="7952340" cy="2046640"/>
        </p:xfrm>
        <a:graphic>
          <a:graphicData uri="http://schemas.openxmlformats.org/drawingml/2006/table">
            <a:tbl>
              <a:tblPr firstRow="1" bandRow="1">
                <a:tableStyleId>{93296810-A885-4BE3-A3E7-6D5BEEA58F35}</a:tableStyleId>
              </a:tblPr>
              <a:tblGrid>
                <a:gridCol w="2623452">
                  <a:extLst>
                    <a:ext uri="{9D8B030D-6E8A-4147-A177-3AD203B41FA5}">
                      <a16:colId xmlns:a16="http://schemas.microsoft.com/office/drawing/2014/main" val="2365553280"/>
                    </a:ext>
                  </a:extLst>
                </a:gridCol>
                <a:gridCol w="3072849">
                  <a:extLst>
                    <a:ext uri="{9D8B030D-6E8A-4147-A177-3AD203B41FA5}">
                      <a16:colId xmlns:a16="http://schemas.microsoft.com/office/drawing/2014/main" val="831976845"/>
                    </a:ext>
                  </a:extLst>
                </a:gridCol>
                <a:gridCol w="2256039">
                  <a:extLst>
                    <a:ext uri="{9D8B030D-6E8A-4147-A177-3AD203B41FA5}">
                      <a16:colId xmlns:a16="http://schemas.microsoft.com/office/drawing/2014/main" val="2906650935"/>
                    </a:ext>
                  </a:extLst>
                </a:gridCol>
              </a:tblGrid>
              <a:tr h="367017">
                <a:tc>
                  <a:txBody>
                    <a:bodyPr/>
                    <a:lstStyle/>
                    <a:p>
                      <a:pPr algn="ctr"/>
                      <a:r>
                        <a:rPr kumimoji="1" lang="ja-JP" altLang="en-US" sz="1050" b="0" dirty="0" smtClean="0">
                          <a:latin typeface="ＭＳ Ｐ明朝" panose="02020600040205080304" pitchFamily="18" charset="-128"/>
                          <a:ea typeface="ＭＳ Ｐ明朝" panose="02020600040205080304" pitchFamily="18" charset="-128"/>
                        </a:rPr>
                        <a:t>名称</a:t>
                      </a:r>
                      <a:endParaRPr kumimoji="1" lang="ja-JP" altLang="en-US" sz="1050" b="0" dirty="0">
                        <a:latin typeface="ＭＳ Ｐ明朝" panose="02020600040205080304" pitchFamily="18" charset="-128"/>
                        <a:ea typeface="ＭＳ Ｐ明朝" panose="02020600040205080304" pitchFamily="18" charset="-128"/>
                      </a:endParaRPr>
                    </a:p>
                  </a:txBody>
                  <a:tcPr anchor="ctr" anchorCtr="1">
                    <a:solidFill>
                      <a:srgbClr val="33CC33"/>
                    </a:solidFill>
                  </a:tcPr>
                </a:tc>
                <a:tc>
                  <a:txBody>
                    <a:bodyPr/>
                    <a:lstStyle/>
                    <a:p>
                      <a:pPr algn="ctr"/>
                      <a:r>
                        <a:rPr kumimoji="1" lang="ja-JP" altLang="en-US" sz="1050" b="0" dirty="0" smtClean="0">
                          <a:latin typeface="ＭＳ Ｐ明朝" panose="02020600040205080304" pitchFamily="18" charset="-128"/>
                          <a:ea typeface="ＭＳ Ｐ明朝" panose="02020600040205080304" pitchFamily="18" charset="-128"/>
                        </a:rPr>
                        <a:t>概要</a:t>
                      </a:r>
                      <a:endParaRPr kumimoji="1" lang="ja-JP" altLang="en-US" sz="1050" b="0" dirty="0">
                        <a:latin typeface="ＭＳ Ｐ明朝" panose="02020600040205080304" pitchFamily="18" charset="-128"/>
                        <a:ea typeface="ＭＳ Ｐ明朝" panose="02020600040205080304" pitchFamily="18" charset="-128"/>
                      </a:endParaRPr>
                    </a:p>
                  </a:txBody>
                  <a:tcPr anchor="ctr" anchorCtr="1">
                    <a:solidFill>
                      <a:srgbClr val="33CC33"/>
                    </a:solidFill>
                  </a:tcPr>
                </a:tc>
                <a:tc>
                  <a:txBody>
                    <a:bodyPr/>
                    <a:lstStyle/>
                    <a:p>
                      <a:pPr algn="ctr"/>
                      <a:r>
                        <a:rPr kumimoji="1" lang="ja-JP" altLang="en-US" sz="1050" b="0" dirty="0" smtClean="0">
                          <a:latin typeface="ＭＳ Ｐ明朝" panose="02020600040205080304" pitchFamily="18" charset="-128"/>
                          <a:ea typeface="ＭＳ Ｐ明朝" panose="02020600040205080304" pitchFamily="18" charset="-128"/>
                        </a:rPr>
                        <a:t>対象</a:t>
                      </a:r>
                      <a:endParaRPr kumimoji="1" lang="ja-JP" altLang="en-US" sz="1050" b="0" dirty="0">
                        <a:latin typeface="ＭＳ Ｐ明朝" panose="02020600040205080304" pitchFamily="18" charset="-128"/>
                        <a:ea typeface="ＭＳ Ｐ明朝" panose="02020600040205080304" pitchFamily="18" charset="-128"/>
                      </a:endParaRPr>
                    </a:p>
                  </a:txBody>
                  <a:tcPr anchor="ctr" anchorCtr="1">
                    <a:solidFill>
                      <a:srgbClr val="33CC33"/>
                    </a:solidFill>
                  </a:tcPr>
                </a:tc>
                <a:extLst>
                  <a:ext uri="{0D108BD9-81ED-4DB2-BD59-A6C34878D82A}">
                    <a16:rowId xmlns:a16="http://schemas.microsoft.com/office/drawing/2014/main" val="3537087449"/>
                  </a:ext>
                </a:extLst>
              </a:tr>
              <a:tr h="612823">
                <a:tc>
                  <a:txBody>
                    <a:bodyPr/>
                    <a:lstStyle/>
                    <a:p>
                      <a:pPr algn="ctr"/>
                      <a:r>
                        <a:rPr kumimoji="1" lang="ja-JP" altLang="en-US" sz="1200" dirty="0" smtClean="0">
                          <a:latin typeface="ＭＳ Ｐ明朝" panose="02020600040205080304" pitchFamily="18" charset="-128"/>
                          <a:ea typeface="ＭＳ Ｐ明朝" panose="02020600040205080304" pitchFamily="18" charset="-128"/>
                        </a:rPr>
                        <a:t>若年・子育て世帯向け家賃補助制度</a:t>
                      </a:r>
                    </a:p>
                  </a:txBody>
                  <a:tcPr anchor="ctr" anchorCtr="1"/>
                </a:tc>
                <a:tc>
                  <a:txBody>
                    <a:bodyPr/>
                    <a:lstStyle/>
                    <a:p>
                      <a:pPr algn="l"/>
                      <a:r>
                        <a:rPr kumimoji="1" lang="ja-JP" altLang="en-US" sz="1200" dirty="0" smtClean="0">
                          <a:latin typeface="ＭＳ Ｐ明朝" panose="02020600040205080304" pitchFamily="18" charset="-128"/>
                          <a:ea typeface="ＭＳ Ｐ明朝" panose="02020600040205080304" pitchFamily="18" charset="-128"/>
                        </a:rPr>
                        <a:t>家賃</a:t>
                      </a:r>
                      <a:r>
                        <a:rPr kumimoji="1" lang="en-US" altLang="ja-JP" sz="1200" dirty="0" smtClean="0">
                          <a:latin typeface="ＭＳ Ｐ明朝" panose="02020600040205080304" pitchFamily="18" charset="-128"/>
                          <a:ea typeface="ＭＳ Ｐ明朝" panose="02020600040205080304" pitchFamily="18" charset="-128"/>
                        </a:rPr>
                        <a:t>10%</a:t>
                      </a:r>
                      <a:r>
                        <a:rPr kumimoji="1" lang="ja-JP" altLang="en-US" sz="1200" dirty="0" smtClean="0">
                          <a:latin typeface="ＭＳ Ｐ明朝" panose="02020600040205080304" pitchFamily="18" charset="-128"/>
                          <a:ea typeface="ＭＳ Ｐ明朝" panose="02020600040205080304" pitchFamily="18" charset="-128"/>
                        </a:rPr>
                        <a:t>を</a:t>
                      </a:r>
                      <a:r>
                        <a:rPr kumimoji="1" lang="en-US" altLang="ja-JP" sz="1200" dirty="0" smtClean="0">
                          <a:latin typeface="ＭＳ Ｐ明朝" panose="02020600040205080304" pitchFamily="18" charset="-128"/>
                          <a:ea typeface="ＭＳ Ｐ明朝" panose="02020600040205080304" pitchFamily="18" charset="-128"/>
                        </a:rPr>
                        <a:t>3</a:t>
                      </a:r>
                      <a:r>
                        <a:rPr kumimoji="1" lang="ja-JP" altLang="en-US" sz="1200" dirty="0" smtClean="0">
                          <a:latin typeface="ＭＳ Ｐ明朝" panose="02020600040205080304" pitchFamily="18" charset="-128"/>
                          <a:ea typeface="ＭＳ Ｐ明朝" panose="02020600040205080304" pitchFamily="18" charset="-128"/>
                        </a:rPr>
                        <a:t>年間補助</a:t>
                      </a:r>
                    </a:p>
                  </a:txBody>
                  <a:tcPr anchor="ctr"/>
                </a:tc>
                <a:tc>
                  <a:txBody>
                    <a:bodyPr/>
                    <a:lstStyle/>
                    <a:p>
                      <a:pPr algn="ctr"/>
                      <a:r>
                        <a:rPr kumimoji="1" lang="en-US" altLang="ja-JP" sz="1200" smtClean="0">
                          <a:latin typeface="ＭＳ Ｐ明朝" panose="02020600040205080304" pitchFamily="18" charset="-128"/>
                          <a:ea typeface="ＭＳ Ｐ明朝" panose="02020600040205080304" pitchFamily="18" charset="-128"/>
                        </a:rPr>
                        <a:t>46</a:t>
                      </a:r>
                      <a:r>
                        <a:rPr kumimoji="1" lang="ja-JP" altLang="en-US" sz="1200" smtClean="0">
                          <a:latin typeface="ＭＳ Ｐ明朝" panose="02020600040205080304" pitchFamily="18" charset="-128"/>
                          <a:ea typeface="ＭＳ Ｐ明朝" panose="02020600040205080304" pitchFamily="18" charset="-128"/>
                        </a:rPr>
                        <a:t>団地</a:t>
                      </a:r>
                      <a:r>
                        <a:rPr kumimoji="1" lang="ja-JP" altLang="en-US" sz="1200" dirty="0" smtClean="0">
                          <a:latin typeface="ＭＳ Ｐ明朝" panose="02020600040205080304" pitchFamily="18" charset="-128"/>
                          <a:ea typeface="ＭＳ Ｐ明朝" panose="02020600040205080304" pitchFamily="18" charset="-128"/>
                        </a:rPr>
                        <a:t>（約</a:t>
                      </a:r>
                      <a:r>
                        <a:rPr kumimoji="1" lang="en-US" altLang="ja-JP" sz="1200" dirty="0" smtClean="0">
                          <a:latin typeface="ＭＳ Ｐ明朝" panose="02020600040205080304" pitchFamily="18" charset="-128"/>
                          <a:ea typeface="ＭＳ Ｐ明朝" panose="02020600040205080304" pitchFamily="18" charset="-128"/>
                        </a:rPr>
                        <a:t>4,000</a:t>
                      </a:r>
                      <a:r>
                        <a:rPr kumimoji="1" lang="ja-JP" altLang="en-US" sz="1200" dirty="0" smtClean="0">
                          <a:latin typeface="ＭＳ Ｐ明朝" panose="02020600040205080304" pitchFamily="18" charset="-128"/>
                          <a:ea typeface="ＭＳ Ｐ明朝" panose="02020600040205080304" pitchFamily="18" charset="-128"/>
                        </a:rPr>
                        <a:t>戸）</a:t>
                      </a:r>
                      <a:endParaRPr kumimoji="1" lang="en-US" altLang="ja-JP" sz="1200" dirty="0" smtClean="0">
                        <a:latin typeface="ＭＳ Ｐ明朝" panose="02020600040205080304" pitchFamily="18" charset="-128"/>
                        <a:ea typeface="ＭＳ Ｐ明朝" panose="02020600040205080304" pitchFamily="18" charset="-128"/>
                      </a:endParaRPr>
                    </a:p>
                    <a:p>
                      <a:pPr algn="ctr"/>
                      <a:r>
                        <a:rPr kumimoji="1" lang="en-US" altLang="ja-JP" sz="1100" dirty="0" smtClean="0">
                          <a:latin typeface="ＭＳ Ｐ明朝" panose="02020600040205080304" pitchFamily="18" charset="-128"/>
                          <a:ea typeface="ＭＳ Ｐ明朝" panose="02020600040205080304" pitchFamily="18" charset="-128"/>
                        </a:rPr>
                        <a:t>※4</a:t>
                      </a:r>
                      <a:r>
                        <a:rPr kumimoji="1" lang="ja-JP" altLang="en-US" sz="1100" dirty="0" smtClean="0">
                          <a:latin typeface="ＭＳ Ｐ明朝" panose="02020600040205080304" pitchFamily="18" charset="-128"/>
                          <a:ea typeface="ＭＳ Ｐ明朝" panose="02020600040205080304" pitchFamily="18" charset="-128"/>
                        </a:rPr>
                        <a:t>・</a:t>
                      </a:r>
                      <a:r>
                        <a:rPr kumimoji="1" lang="en-US" altLang="ja-JP" sz="1100" dirty="0" smtClean="0">
                          <a:latin typeface="ＭＳ Ｐ明朝" panose="02020600040205080304" pitchFamily="18" charset="-128"/>
                          <a:ea typeface="ＭＳ Ｐ明朝" panose="02020600040205080304" pitchFamily="18" charset="-128"/>
                        </a:rPr>
                        <a:t>5</a:t>
                      </a:r>
                      <a:r>
                        <a:rPr kumimoji="1" lang="ja-JP" altLang="en-US" sz="1100" dirty="0" smtClean="0">
                          <a:latin typeface="ＭＳ Ｐ明朝" panose="02020600040205080304" pitchFamily="18" charset="-128"/>
                          <a:ea typeface="ＭＳ Ｐ明朝" panose="02020600040205080304" pitchFamily="18" charset="-128"/>
                        </a:rPr>
                        <a:t>階住戸</a:t>
                      </a:r>
                    </a:p>
                  </a:txBody>
                  <a:tcPr anchor="ctr" anchorCtr="1"/>
                </a:tc>
                <a:extLst>
                  <a:ext uri="{0D108BD9-81ED-4DB2-BD59-A6C34878D82A}">
                    <a16:rowId xmlns:a16="http://schemas.microsoft.com/office/drawing/2014/main" val="3207072923"/>
                  </a:ext>
                </a:extLst>
              </a:tr>
              <a:tr h="201731">
                <a:tc>
                  <a:txBody>
                    <a:bodyPr/>
                    <a:lstStyle/>
                    <a:p>
                      <a:pPr algn="ctr"/>
                      <a:r>
                        <a:rPr kumimoji="1" lang="ja-JP" altLang="en-US" sz="1200" dirty="0" smtClean="0">
                          <a:latin typeface="ＭＳ Ｐ明朝" panose="02020600040205080304" pitchFamily="18" charset="-128"/>
                          <a:ea typeface="ＭＳ Ｐ明朝" panose="02020600040205080304" pitchFamily="18" charset="-128"/>
                        </a:rPr>
                        <a:t>新婚・子育て世帯向け優先募集</a:t>
                      </a:r>
                    </a:p>
                  </a:txBody>
                  <a:tcPr anchor="ctr" anchorCtr="1"/>
                </a:tc>
                <a:tc>
                  <a:txBody>
                    <a:bodyPr/>
                    <a:lstStyle/>
                    <a:p>
                      <a:pPr algn="l"/>
                      <a:r>
                        <a:rPr kumimoji="1" lang="ja-JP" altLang="en-US" sz="1200" dirty="0" smtClean="0">
                          <a:latin typeface="ＭＳ Ｐ明朝" panose="02020600040205080304" pitchFamily="18" charset="-128"/>
                          <a:ea typeface="ＭＳ Ｐ明朝" panose="02020600040205080304" pitchFamily="18" charset="-128"/>
                        </a:rPr>
                        <a:t>新築住宅の募集時に、新婚・子育て世帯の</a:t>
                      </a:r>
                      <a:endParaRPr kumimoji="1" lang="en-US" altLang="ja-JP" sz="1200" dirty="0" smtClean="0">
                        <a:latin typeface="ＭＳ Ｐ明朝" panose="02020600040205080304" pitchFamily="18" charset="-128"/>
                        <a:ea typeface="ＭＳ Ｐ明朝" panose="02020600040205080304" pitchFamily="18" charset="-128"/>
                      </a:endParaRPr>
                    </a:p>
                    <a:p>
                      <a:pPr algn="l"/>
                      <a:r>
                        <a:rPr kumimoji="1" lang="ja-JP" altLang="en-US" sz="1200" dirty="0" smtClean="0">
                          <a:latin typeface="ＭＳ Ｐ明朝" panose="02020600040205080304" pitchFamily="18" charset="-128"/>
                          <a:ea typeface="ＭＳ Ｐ明朝" panose="02020600040205080304" pitchFamily="18" charset="-128"/>
                        </a:rPr>
                        <a:t>当選倍率を優遇</a:t>
                      </a:r>
                    </a:p>
                  </a:txBody>
                  <a:tcPr anchor="ctr"/>
                </a:tc>
                <a:tc>
                  <a:txBody>
                    <a:bodyPr/>
                    <a:lstStyle/>
                    <a:p>
                      <a:r>
                        <a:rPr kumimoji="1" lang="ja-JP" altLang="en-US" sz="1200" dirty="0" smtClean="0">
                          <a:latin typeface="ＭＳ Ｐ明朝" panose="02020600040205080304" pitchFamily="18" charset="-128"/>
                          <a:ea typeface="ＭＳ Ｐ明朝" panose="02020600040205080304" pitchFamily="18" charset="-128"/>
                        </a:rPr>
                        <a:t>新築住宅</a:t>
                      </a:r>
                      <a:endParaRPr kumimoji="1" lang="ja-JP" altLang="en-US" sz="1200" dirty="0">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3754205798"/>
                  </a:ext>
                </a:extLst>
              </a:tr>
              <a:tr h="334786">
                <a:tc>
                  <a:txBody>
                    <a:bodyPr/>
                    <a:lstStyle/>
                    <a:p>
                      <a:pPr algn="ctr"/>
                      <a:r>
                        <a:rPr kumimoji="1" lang="ja-JP" altLang="en-US" sz="1200" dirty="0" smtClean="0">
                          <a:latin typeface="ＭＳ Ｐ明朝" panose="02020600040205080304" pitchFamily="18" charset="-128"/>
                          <a:ea typeface="ＭＳ Ｐ明朝" panose="02020600040205080304" pitchFamily="18" charset="-128"/>
                        </a:rPr>
                        <a:t>ゆったり住宅優先制度</a:t>
                      </a:r>
                    </a:p>
                  </a:txBody>
                  <a:tcPr anchor="ctr" anchorCtr="1"/>
                </a:tc>
                <a:tc>
                  <a:txBody>
                    <a:bodyPr/>
                    <a:lstStyle/>
                    <a:p>
                      <a:pPr algn="l"/>
                      <a:r>
                        <a:rPr kumimoji="1" lang="ja-JP" altLang="en-US" sz="1200" dirty="0" smtClean="0">
                          <a:latin typeface="ＭＳ Ｐ明朝" panose="02020600040205080304" pitchFamily="18" charset="-128"/>
                          <a:ea typeface="ＭＳ Ｐ明朝" panose="02020600040205080304" pitchFamily="18" charset="-128"/>
                        </a:rPr>
                        <a:t>新婚・子育て世帯は優先して入居申込を受付</a:t>
                      </a:r>
                      <a:endParaRPr kumimoji="1" lang="en-US" altLang="ja-JP" sz="1200" dirty="0" smtClean="0">
                        <a:latin typeface="ＭＳ Ｐ明朝" panose="02020600040205080304" pitchFamily="18" charset="-128"/>
                        <a:ea typeface="ＭＳ Ｐ明朝" panose="02020600040205080304" pitchFamily="18" charset="-128"/>
                      </a:endParaRPr>
                    </a:p>
                    <a:p>
                      <a:pPr algn="l"/>
                      <a:r>
                        <a:rPr kumimoji="1" lang="ja-JP" altLang="en-US" sz="1200" dirty="0" smtClean="0">
                          <a:latin typeface="ＭＳ Ｐ明朝" panose="02020600040205080304" pitchFamily="18" charset="-128"/>
                          <a:ea typeface="ＭＳ Ｐ明朝" panose="02020600040205080304" pitchFamily="18" charset="-128"/>
                        </a:rPr>
                        <a:t>（募集開始から</a:t>
                      </a:r>
                      <a:r>
                        <a:rPr kumimoji="1" lang="en-US" altLang="ja-JP" sz="1200" dirty="0" smtClean="0">
                          <a:latin typeface="ＭＳ Ｐ明朝" panose="02020600040205080304" pitchFamily="18" charset="-128"/>
                          <a:ea typeface="ＭＳ Ｐ明朝" panose="02020600040205080304" pitchFamily="18" charset="-128"/>
                        </a:rPr>
                        <a:t>7</a:t>
                      </a:r>
                      <a:r>
                        <a:rPr kumimoji="1" lang="ja-JP" altLang="en-US" sz="1200" dirty="0" smtClean="0">
                          <a:latin typeface="ＭＳ Ｐ明朝" panose="02020600040205080304" pitchFamily="18" charset="-128"/>
                          <a:ea typeface="ＭＳ Ｐ明朝" panose="02020600040205080304" pitchFamily="18" charset="-128"/>
                        </a:rPr>
                        <a:t>日間）</a:t>
                      </a:r>
                    </a:p>
                  </a:txBody>
                  <a:tcPr anchor="ctr"/>
                </a:tc>
                <a:tc>
                  <a:txBody>
                    <a:bodyPr/>
                    <a:lstStyle/>
                    <a:p>
                      <a:pPr algn="ctr"/>
                      <a:r>
                        <a:rPr kumimoji="1" lang="en-US" altLang="ja-JP" sz="1200" dirty="0" smtClean="0">
                          <a:latin typeface="ＭＳ Ｐ明朝" panose="02020600040205080304" pitchFamily="18" charset="-128"/>
                          <a:ea typeface="ＭＳ Ｐ明朝" panose="02020600040205080304" pitchFamily="18" charset="-128"/>
                        </a:rPr>
                        <a:t>23</a:t>
                      </a:r>
                      <a:r>
                        <a:rPr kumimoji="1" lang="ja-JP" altLang="en-US" sz="1200" dirty="0" smtClean="0">
                          <a:latin typeface="ＭＳ Ｐ明朝" panose="02020600040205080304" pitchFamily="18" charset="-128"/>
                          <a:ea typeface="ＭＳ Ｐ明朝" panose="02020600040205080304" pitchFamily="18" charset="-128"/>
                        </a:rPr>
                        <a:t>団地（約</a:t>
                      </a:r>
                      <a:r>
                        <a:rPr kumimoji="1" lang="en-US" altLang="ja-JP" sz="1200" dirty="0" smtClean="0">
                          <a:latin typeface="ＭＳ Ｐ明朝" panose="02020600040205080304" pitchFamily="18" charset="-128"/>
                          <a:ea typeface="ＭＳ Ｐ明朝" panose="02020600040205080304" pitchFamily="18" charset="-128"/>
                        </a:rPr>
                        <a:t>1,700</a:t>
                      </a:r>
                      <a:r>
                        <a:rPr kumimoji="1" lang="ja-JP" altLang="en-US" sz="1200" dirty="0" smtClean="0">
                          <a:latin typeface="ＭＳ Ｐ明朝" panose="02020600040205080304" pitchFamily="18" charset="-128"/>
                          <a:ea typeface="ＭＳ Ｐ明朝" panose="02020600040205080304" pitchFamily="18" charset="-128"/>
                        </a:rPr>
                        <a:t>戸）</a:t>
                      </a:r>
                      <a:endParaRPr kumimoji="1" lang="en-US" altLang="ja-JP" sz="1200" dirty="0" smtClean="0">
                        <a:latin typeface="ＭＳ Ｐ明朝" panose="02020600040205080304" pitchFamily="18" charset="-128"/>
                        <a:ea typeface="ＭＳ Ｐ明朝" panose="02020600040205080304" pitchFamily="18" charset="-128"/>
                      </a:endParaRPr>
                    </a:p>
                    <a:p>
                      <a:pPr algn="ctr"/>
                      <a:r>
                        <a:rPr kumimoji="1" lang="en-US" altLang="ja-JP" sz="1100" dirty="0" smtClean="0">
                          <a:latin typeface="ＭＳ Ｐ明朝" panose="02020600040205080304" pitchFamily="18" charset="-128"/>
                          <a:ea typeface="ＭＳ Ｐ明朝" panose="02020600040205080304" pitchFamily="18" charset="-128"/>
                        </a:rPr>
                        <a:t>※</a:t>
                      </a:r>
                      <a:r>
                        <a:rPr kumimoji="1" lang="ja-JP" altLang="en-US" sz="1100" dirty="0" smtClean="0">
                          <a:latin typeface="ＭＳ Ｐ明朝" panose="02020600040205080304" pitchFamily="18" charset="-128"/>
                          <a:ea typeface="ＭＳ Ｐ明朝" panose="02020600040205080304" pitchFamily="18" charset="-128"/>
                        </a:rPr>
                        <a:t>駅・小学校</a:t>
                      </a:r>
                      <a:r>
                        <a:rPr kumimoji="1" lang="en-US" altLang="ja-JP" sz="1100" dirty="0" smtClean="0">
                          <a:latin typeface="ＭＳ Ｐ明朝" panose="02020600040205080304" pitchFamily="18" charset="-128"/>
                          <a:ea typeface="ＭＳ Ｐ明朝" panose="02020600040205080304" pitchFamily="18" charset="-128"/>
                        </a:rPr>
                        <a:t>10</a:t>
                      </a:r>
                      <a:r>
                        <a:rPr kumimoji="1" lang="ja-JP" altLang="en-US" sz="1100" dirty="0" smtClean="0">
                          <a:latin typeface="ＭＳ Ｐ明朝" panose="02020600040205080304" pitchFamily="18" charset="-128"/>
                          <a:ea typeface="ＭＳ Ｐ明朝" panose="02020600040205080304" pitchFamily="18" charset="-128"/>
                        </a:rPr>
                        <a:t>分以内</a:t>
                      </a:r>
                      <a:endParaRPr kumimoji="1" lang="en-US" altLang="ja-JP" sz="1100" dirty="0" smtClean="0">
                        <a:latin typeface="ＭＳ Ｐ明朝" panose="02020600040205080304" pitchFamily="18" charset="-128"/>
                        <a:ea typeface="ＭＳ Ｐ明朝" panose="02020600040205080304" pitchFamily="18" charset="-128"/>
                      </a:endParaRPr>
                    </a:p>
                    <a:p>
                      <a:pPr algn="ctr"/>
                      <a:r>
                        <a:rPr kumimoji="1" lang="en-US" altLang="ja-JP" sz="1100" dirty="0" smtClean="0">
                          <a:latin typeface="ＭＳ Ｐ明朝" panose="02020600040205080304" pitchFamily="18" charset="-128"/>
                          <a:ea typeface="ＭＳ Ｐ明朝" panose="02020600040205080304" pitchFamily="18" charset="-128"/>
                        </a:rPr>
                        <a:t>※50</a:t>
                      </a:r>
                      <a:r>
                        <a:rPr kumimoji="1" lang="ja-JP" altLang="en-US" sz="1100" dirty="0" smtClean="0">
                          <a:latin typeface="ＭＳ Ｐ明朝" panose="02020600040205080304" pitchFamily="18" charset="-128"/>
                          <a:ea typeface="ＭＳ Ｐ明朝" panose="02020600040205080304" pitchFamily="18" charset="-128"/>
                        </a:rPr>
                        <a:t>㎡・</a:t>
                      </a:r>
                      <a:r>
                        <a:rPr kumimoji="1" lang="en-US" altLang="ja-JP" sz="1100" dirty="0" smtClean="0">
                          <a:latin typeface="ＭＳ Ｐ明朝" panose="02020600040205080304" pitchFamily="18" charset="-128"/>
                          <a:ea typeface="ＭＳ Ｐ明朝" panose="02020600040205080304" pitchFamily="18" charset="-128"/>
                        </a:rPr>
                        <a:t>2</a:t>
                      </a:r>
                      <a:r>
                        <a:rPr kumimoji="1" lang="ja-JP" altLang="en-US" sz="1100" dirty="0" smtClean="0">
                          <a:latin typeface="ＭＳ Ｐ明朝" panose="02020600040205080304" pitchFamily="18" charset="-128"/>
                          <a:ea typeface="ＭＳ Ｐ明朝" panose="02020600040205080304" pitchFamily="18" charset="-128"/>
                        </a:rPr>
                        <a:t>居室以上</a:t>
                      </a:r>
                      <a:endParaRPr kumimoji="1" lang="en-US" altLang="ja-JP" sz="1100" dirty="0" smtClean="0">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3724913201"/>
                  </a:ext>
                </a:extLst>
              </a:tr>
            </a:tbl>
          </a:graphicData>
        </a:graphic>
      </p:graphicFrame>
      <p:sp>
        <p:nvSpPr>
          <p:cNvPr id="26" name="正方形/長方形 1"/>
          <p:cNvSpPr>
            <a:spLocks noChangeArrowheads="1"/>
          </p:cNvSpPr>
          <p:nvPr/>
        </p:nvSpPr>
        <p:spPr bwMode="auto">
          <a:xfrm>
            <a:off x="431800" y="1389388"/>
            <a:ext cx="522076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kumimoji="1" lang="ja-JP" altLang="en-US" sz="1600" b="1" dirty="0" smtClean="0"/>
              <a:t>③　子どもを産み育てやすい住まいの実現</a:t>
            </a:r>
            <a:endParaRPr kumimoji="1" lang="en-US" altLang="ja-JP" sz="1600" b="1" dirty="0"/>
          </a:p>
        </p:txBody>
      </p:sp>
      <p:sp>
        <p:nvSpPr>
          <p:cNvPr id="28" name="正方形/長方形 4"/>
          <p:cNvSpPr>
            <a:spLocks noChangeArrowheads="1"/>
          </p:cNvSpPr>
          <p:nvPr/>
        </p:nvSpPr>
        <p:spPr bwMode="auto">
          <a:xfrm>
            <a:off x="959709" y="2127017"/>
            <a:ext cx="3149153" cy="318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lang="ja-JP" altLang="en-US" sz="1400" b="1" dirty="0" smtClean="0">
                <a:latin typeface="ＭＳ Ｐ明朝" pitchFamily="18" charset="-128"/>
                <a:ea typeface="ＭＳ Ｐ明朝" pitchFamily="18" charset="-128"/>
              </a:rPr>
              <a:t>子育て世帯等支援の取り組み</a:t>
            </a:r>
            <a:endParaRPr lang="ja-JP" altLang="en-US" sz="1400" b="1" dirty="0">
              <a:latin typeface="ＭＳ Ｐ明朝" pitchFamily="18" charset="-128"/>
              <a:ea typeface="ＭＳ Ｐ明朝" pitchFamily="18" charset="-128"/>
            </a:endParaRPr>
          </a:p>
        </p:txBody>
      </p:sp>
      <p:sp>
        <p:nvSpPr>
          <p:cNvPr id="14" name="正方形/長方形 4"/>
          <p:cNvSpPr>
            <a:spLocks noChangeArrowheads="1"/>
          </p:cNvSpPr>
          <p:nvPr/>
        </p:nvSpPr>
        <p:spPr bwMode="auto">
          <a:xfrm>
            <a:off x="7128544" y="2176133"/>
            <a:ext cx="217241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lang="en-US" altLang="ja-JP" dirty="0" smtClean="0">
                <a:latin typeface="ＭＳ Ｐ明朝" pitchFamily="18" charset="-128"/>
                <a:ea typeface="ＭＳ Ｐ明朝" pitchFamily="18" charset="-128"/>
              </a:rPr>
              <a:t>※</a:t>
            </a:r>
            <a:r>
              <a:rPr lang="ja-JP" altLang="en-US" dirty="0" smtClean="0">
                <a:latin typeface="ＭＳ Ｐ明朝" pitchFamily="18" charset="-128"/>
                <a:ea typeface="ＭＳ Ｐ明朝" pitchFamily="18" charset="-128"/>
              </a:rPr>
              <a:t>対象団地・戸数は</a:t>
            </a:r>
            <a:r>
              <a:rPr lang="en-US" altLang="ja-JP" dirty="0" smtClean="0">
                <a:latin typeface="ＭＳ Ｐ明朝" pitchFamily="18" charset="-128"/>
                <a:ea typeface="ＭＳ Ｐ明朝" pitchFamily="18" charset="-128"/>
              </a:rPr>
              <a:t>R4.3.31</a:t>
            </a:r>
            <a:r>
              <a:rPr lang="ja-JP" altLang="en-US" dirty="0" smtClean="0">
                <a:latin typeface="ＭＳ Ｐ明朝" pitchFamily="18" charset="-128"/>
                <a:ea typeface="ＭＳ Ｐ明朝" pitchFamily="18" charset="-128"/>
              </a:rPr>
              <a:t>時点</a:t>
            </a:r>
            <a:endParaRPr lang="ja-JP" altLang="en-US" b="1" dirty="0">
              <a:latin typeface="ＭＳ Ｐ明朝" pitchFamily="18" charset="-128"/>
              <a:ea typeface="ＭＳ Ｐ明朝" pitchFamily="18" charset="-128"/>
            </a:endParaRPr>
          </a:p>
        </p:txBody>
      </p:sp>
      <p:sp>
        <p:nvSpPr>
          <p:cNvPr id="12" name="正方形/長方形 2"/>
          <p:cNvSpPr>
            <a:spLocks noChangeArrowheads="1"/>
          </p:cNvSpPr>
          <p:nvPr/>
        </p:nvSpPr>
        <p:spPr bwMode="auto">
          <a:xfrm>
            <a:off x="740377" y="1745909"/>
            <a:ext cx="8900991" cy="318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kumimoji="1" lang="ja-JP" altLang="en-US" sz="1400" dirty="0" smtClean="0">
                <a:latin typeface="ＭＳ Ｐ明朝" pitchFamily="18" charset="-128"/>
                <a:ea typeface="ＭＳ Ｐ明朝" pitchFamily="18" charset="-128"/>
              </a:rPr>
              <a:t>子育て世帯等への負担軽減制度の導入と良質な賃貸住宅の確保により、子育てしやすい居住環境を実現します。</a:t>
            </a:r>
            <a:endParaRPr kumimoji="1" lang="en-US" altLang="ja-JP" sz="1400" dirty="0" smtClean="0">
              <a:latin typeface="ＭＳ Ｐ明朝" pitchFamily="18" charset="-128"/>
              <a:ea typeface="ＭＳ Ｐ明朝"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348154628"/>
              </p:ext>
            </p:extLst>
          </p:nvPr>
        </p:nvGraphicFramePr>
        <p:xfrm>
          <a:off x="6533720" y="1134461"/>
          <a:ext cx="2846677" cy="542640"/>
        </p:xfrm>
        <a:graphic>
          <a:graphicData uri="http://schemas.openxmlformats.org/drawingml/2006/table">
            <a:tbl>
              <a:tblPr firstRow="1" bandRow="1">
                <a:tableStyleId>{00A15C55-8517-42AA-B614-E9B94910E393}</a:tableStyleId>
              </a:tblPr>
              <a:tblGrid>
                <a:gridCol w="2846677">
                  <a:extLst>
                    <a:ext uri="{9D8B030D-6E8A-4147-A177-3AD203B41FA5}">
                      <a16:colId xmlns:a16="http://schemas.microsoft.com/office/drawing/2014/main" val="609703379"/>
                    </a:ext>
                  </a:extLst>
                </a:gridCol>
              </a:tblGrid>
              <a:tr h="232003">
                <a:tc>
                  <a:txBody>
                    <a:bodyPr/>
                    <a:lstStyle/>
                    <a:p>
                      <a:pPr algn="ctr"/>
                      <a:r>
                        <a:rPr kumimoji="1" lang="en-US" altLang="ja-JP" sz="1100" dirty="0" smtClean="0">
                          <a:solidFill>
                            <a:schemeClr val="tx1"/>
                          </a:solidFill>
                        </a:rPr>
                        <a:t>【</a:t>
                      </a:r>
                      <a:r>
                        <a:rPr kumimoji="1" lang="ja-JP" altLang="en-US" sz="1100" dirty="0" smtClean="0">
                          <a:solidFill>
                            <a:schemeClr val="tx1"/>
                          </a:solidFill>
                        </a:rPr>
                        <a:t>数値目標</a:t>
                      </a:r>
                      <a:r>
                        <a:rPr kumimoji="1" lang="en-US" altLang="ja-JP" sz="1100" dirty="0" smtClean="0">
                          <a:solidFill>
                            <a:schemeClr val="tx1"/>
                          </a:solidFill>
                        </a:rPr>
                        <a:t>】</a:t>
                      </a:r>
                      <a:r>
                        <a:rPr kumimoji="1" lang="ja-JP" altLang="en-US" sz="1100" dirty="0" smtClean="0">
                          <a:solidFill>
                            <a:schemeClr val="tx1"/>
                          </a:solidFill>
                        </a:rPr>
                        <a:t>子育て・高齢者世帯入居件数</a:t>
                      </a:r>
                      <a:endParaRPr kumimoji="1" lang="ja-JP" altLang="en-US" sz="1100" b="0" dirty="0" smtClean="0">
                        <a:solidFill>
                          <a:schemeClr val="tx1"/>
                        </a:solidFill>
                      </a:endParaRPr>
                    </a:p>
                  </a:txBody>
                  <a:tcPr anchor="ctr" anchorCtr="1"/>
                </a:tc>
                <a:extLst>
                  <a:ext uri="{0D108BD9-81ED-4DB2-BD59-A6C34878D82A}">
                    <a16:rowId xmlns:a16="http://schemas.microsoft.com/office/drawing/2014/main" val="1410887007"/>
                  </a:ext>
                </a:extLst>
              </a:tr>
              <a:tr h="283560">
                <a:tc>
                  <a:txBody>
                    <a:bodyPr/>
                    <a:lstStyle/>
                    <a:p>
                      <a:pPr algn="ctr"/>
                      <a:r>
                        <a:rPr kumimoji="1" lang="en-US" altLang="ja-JP" sz="1100" dirty="0" smtClean="0">
                          <a:solidFill>
                            <a:srgbClr val="FF0000"/>
                          </a:solidFill>
                        </a:rPr>
                        <a:t>6,000</a:t>
                      </a:r>
                      <a:r>
                        <a:rPr kumimoji="1" lang="ja-JP" altLang="en-US" sz="1100" dirty="0" smtClean="0">
                          <a:solidFill>
                            <a:srgbClr val="FF0000"/>
                          </a:solidFill>
                        </a:rPr>
                        <a:t>件</a:t>
                      </a:r>
                      <a:r>
                        <a:rPr kumimoji="1" lang="ja-JP" altLang="en-US" sz="1100" dirty="0" smtClean="0">
                          <a:solidFill>
                            <a:schemeClr val="tx1"/>
                          </a:solidFill>
                        </a:rPr>
                        <a:t>（</a:t>
                      </a:r>
                      <a:r>
                        <a:rPr kumimoji="1" lang="en-US" altLang="ja-JP" sz="1100" dirty="0" smtClean="0">
                          <a:solidFill>
                            <a:schemeClr val="tx1"/>
                          </a:solidFill>
                        </a:rPr>
                        <a:t>R13</a:t>
                      </a:r>
                      <a:r>
                        <a:rPr kumimoji="1" lang="ja-JP" altLang="en-US" sz="1100" dirty="0" smtClean="0">
                          <a:solidFill>
                            <a:schemeClr val="tx1"/>
                          </a:solidFill>
                        </a:rPr>
                        <a:t>年度まで）</a:t>
                      </a:r>
                      <a:endParaRPr kumimoji="1" lang="ja-JP" altLang="en-US" sz="1100" b="0" dirty="0" smtClean="0">
                        <a:solidFill>
                          <a:schemeClr val="tx1"/>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16" name="正方形/長方形 15"/>
          <p:cNvSpPr>
            <a:spLocks/>
          </p:cNvSpPr>
          <p:nvPr/>
        </p:nvSpPr>
        <p:spPr>
          <a:xfrm>
            <a:off x="6052054" y="635028"/>
            <a:ext cx="2368808"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後（目標値修正）</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7" name="正方形/長方形 16"/>
          <p:cNvSpPr>
            <a:spLocks/>
          </p:cNvSpPr>
          <p:nvPr/>
        </p:nvSpPr>
        <p:spPr>
          <a:xfrm>
            <a:off x="8614622" y="635028"/>
            <a:ext cx="1206818"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altLang="en-US"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別紙４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46"/>
          <p:cNvSpPr txBox="1">
            <a:spLocks noChangeArrowheads="1"/>
          </p:cNvSpPr>
          <p:nvPr/>
        </p:nvSpPr>
        <p:spPr bwMode="auto">
          <a:xfrm>
            <a:off x="559768" y="1246397"/>
            <a:ext cx="9017048" cy="290585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15000"/>
              </a:spcBef>
              <a:buClr>
                <a:schemeClr val="accent1"/>
              </a:buClr>
              <a:buFont typeface="Wingdings" pitchFamily="2" charset="2"/>
              <a:buNone/>
            </a:pPr>
            <a:r>
              <a:rPr kumimoji="1" lang="ja-JP" altLang="en-US" sz="1400" dirty="0" smtClean="0">
                <a:solidFill>
                  <a:schemeClr val="bg1">
                    <a:lumMod val="65000"/>
                  </a:schemeClr>
                </a:solidFill>
                <a:ea typeface="ＭＳ Ｐ明朝" pitchFamily="18" charset="-128"/>
              </a:rPr>
              <a:t>●</a:t>
            </a:r>
            <a:r>
              <a:rPr kumimoji="1" lang="ja-JP" altLang="en-US" sz="1400" dirty="0" smtClean="0">
                <a:ea typeface="ＭＳ Ｐ明朝" pitchFamily="18" charset="-128"/>
              </a:rPr>
              <a:t> </a:t>
            </a:r>
            <a:r>
              <a:rPr kumimoji="1" lang="en-US" altLang="ja-JP" sz="1400" dirty="0" smtClean="0">
                <a:ea typeface="ＭＳ Ｐ明朝" pitchFamily="18" charset="-128"/>
              </a:rPr>
              <a:t>Osaka</a:t>
            </a:r>
            <a:r>
              <a:rPr kumimoji="1" lang="ja-JP" altLang="en-US" sz="1400" b="1" dirty="0" smtClean="0">
                <a:latin typeface="ＭＳ Ｐゴシック" pitchFamily="50" charset="-128"/>
              </a:rPr>
              <a:t>あんしん</a:t>
            </a:r>
            <a:r>
              <a:rPr kumimoji="1" lang="ja-JP" altLang="en-US" sz="1400" b="1" dirty="0">
                <a:latin typeface="ＭＳ Ｐゴシック" pitchFamily="50" charset="-128"/>
              </a:rPr>
              <a:t>住まい推進協</a:t>
            </a:r>
            <a:r>
              <a:rPr kumimoji="1" lang="ja-JP" altLang="en-US" sz="1400" b="1" dirty="0" smtClean="0">
                <a:latin typeface="ＭＳ Ｐゴシック" pitchFamily="50" charset="-128"/>
              </a:rPr>
              <a:t>議会</a:t>
            </a:r>
            <a:endParaRPr kumimoji="1" lang="ja-JP" altLang="en-US" sz="1400" b="1" dirty="0">
              <a:solidFill>
                <a:srgbClr val="FF0000"/>
              </a:solidFill>
              <a:latin typeface="HGｺﾞｼｯｸM" panose="020B0609000000000000" pitchFamily="49" charset="-128"/>
              <a:ea typeface="HGｺﾞｼｯｸM" panose="020B0609000000000000" pitchFamily="49"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　住宅情報の提供等を公民</a:t>
            </a:r>
            <a:r>
              <a:rPr kumimoji="1" lang="ja-JP" altLang="en-US" sz="1400" dirty="0">
                <a:solidFill>
                  <a:srgbClr val="FF0000"/>
                </a:solidFill>
                <a:latin typeface="ＭＳ Ｐ明朝" pitchFamily="18" charset="-128"/>
                <a:ea typeface="ＭＳ Ｐ明朝" pitchFamily="18" charset="-128"/>
              </a:rPr>
              <a:t>協働で</a:t>
            </a:r>
            <a:r>
              <a:rPr kumimoji="1" lang="ja-JP" altLang="en-US" sz="1400" dirty="0" smtClean="0">
                <a:solidFill>
                  <a:srgbClr val="FF0000"/>
                </a:solidFill>
                <a:latin typeface="ＭＳ Ｐ明朝" pitchFamily="18" charset="-128"/>
                <a:ea typeface="ＭＳ Ｐ明朝" pitchFamily="18" charset="-128"/>
              </a:rPr>
              <a:t>取り組むため、大阪府と</a:t>
            </a:r>
            <a:r>
              <a:rPr kumimoji="1" lang="ja-JP" altLang="en-US" sz="1400" dirty="0">
                <a:solidFill>
                  <a:srgbClr val="FF0000"/>
                </a:solidFill>
                <a:latin typeface="ＭＳ Ｐ明朝" pitchFamily="18" charset="-128"/>
                <a:ea typeface="ＭＳ Ｐ明朝" pitchFamily="18" charset="-128"/>
              </a:rPr>
              <a:t>共</a:t>
            </a:r>
            <a:r>
              <a:rPr kumimoji="1" lang="ja-JP" altLang="en-US" sz="1400" dirty="0" smtClean="0">
                <a:solidFill>
                  <a:srgbClr val="FF0000"/>
                </a:solidFill>
                <a:latin typeface="ＭＳ Ｐ明朝" pitchFamily="18" charset="-128"/>
                <a:ea typeface="ＭＳ Ｐ明朝" pitchFamily="18" charset="-128"/>
              </a:rPr>
              <a:t>に</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事務局として運営を行います。</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・セーフティネット住宅制度の広報・登録代行入力</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・居住支援法人、不動産関係団体等とのセミナー開催</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・市町村と連携した住まい探し相談への対応</a:t>
            </a:r>
            <a:endParaRPr kumimoji="1" lang="en-US" altLang="ja-JP" sz="1400" dirty="0" smtClean="0">
              <a:solidFill>
                <a:srgbClr val="FF0000"/>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b="1" dirty="0" smtClean="0">
                <a:solidFill>
                  <a:schemeClr val="bg1">
                    <a:lumMod val="65000"/>
                  </a:schemeClr>
                </a:solidFill>
                <a:latin typeface="ＭＳ Ｐゴシック" panose="020B0600070205080204" pitchFamily="50" charset="-128"/>
              </a:rPr>
              <a:t>●</a:t>
            </a:r>
            <a:r>
              <a:rPr kumimoji="1" lang="ja-JP" altLang="en-US" sz="1400" b="1" dirty="0" smtClean="0">
                <a:latin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rPr>
              <a:t>居住支援の取り組みの発展</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　住宅</a:t>
            </a:r>
            <a:r>
              <a:rPr kumimoji="1" lang="ja-JP" altLang="en-US" sz="1400" dirty="0">
                <a:solidFill>
                  <a:schemeClr val="tx1"/>
                </a:solidFill>
                <a:latin typeface="ＭＳ Ｐ明朝" pitchFamily="18" charset="-128"/>
                <a:ea typeface="ＭＳ Ｐ明朝" pitchFamily="18" charset="-128"/>
              </a:rPr>
              <a:t>の種類</a:t>
            </a:r>
            <a:r>
              <a:rPr kumimoji="1" lang="ja-JP" altLang="en-US" sz="1400" dirty="0" smtClean="0">
                <a:solidFill>
                  <a:schemeClr val="tx1"/>
                </a:solidFill>
                <a:latin typeface="ＭＳ Ｐ明朝" pitchFamily="18" charset="-128"/>
                <a:ea typeface="ＭＳ Ｐ明朝" pitchFamily="18" charset="-128"/>
              </a:rPr>
              <a:t>に関わらず</a:t>
            </a:r>
            <a:r>
              <a:rPr kumimoji="1" lang="ja-JP" altLang="en-US" sz="1400" dirty="0">
                <a:solidFill>
                  <a:schemeClr val="tx1"/>
                </a:solidFill>
                <a:latin typeface="ＭＳ Ｐ明朝" pitchFamily="18" charset="-128"/>
                <a:ea typeface="ＭＳ Ｐ明朝" pitchFamily="18" charset="-128"/>
              </a:rPr>
              <a:t>、住宅確保要配慮者へ</a:t>
            </a:r>
            <a:r>
              <a:rPr kumimoji="1" lang="ja-JP" altLang="en-US" sz="1400" dirty="0" smtClean="0">
                <a:solidFill>
                  <a:schemeClr val="tx1"/>
                </a:solidFill>
                <a:latin typeface="ＭＳ Ｐ明朝" pitchFamily="18" charset="-128"/>
                <a:ea typeface="ＭＳ Ｐ明朝" pitchFamily="18" charset="-128"/>
              </a:rPr>
              <a:t>の支援</a:t>
            </a:r>
            <a:r>
              <a:rPr kumimoji="1" lang="ja-JP" altLang="en-US" sz="1400" dirty="0">
                <a:solidFill>
                  <a:schemeClr val="tx1"/>
                </a:solidFill>
                <a:latin typeface="ＭＳ Ｐ明朝" pitchFamily="18" charset="-128"/>
                <a:ea typeface="ＭＳ Ｐ明朝" pitchFamily="18" charset="-128"/>
              </a:rPr>
              <a:t>を</a:t>
            </a:r>
            <a:r>
              <a:rPr kumimoji="1" lang="ja-JP" altLang="en-US" sz="1400" dirty="0" smtClean="0">
                <a:solidFill>
                  <a:schemeClr val="tx1"/>
                </a:solidFill>
                <a:latin typeface="ＭＳ Ｐ明朝" pitchFamily="18" charset="-128"/>
                <a:ea typeface="ＭＳ Ｐ明朝" pitchFamily="18" charset="-128"/>
              </a:rPr>
              <a:t>居住支援</a:t>
            </a:r>
            <a:r>
              <a:rPr kumimoji="1" lang="ja-JP" altLang="en-US" sz="1400" dirty="0">
                <a:solidFill>
                  <a:schemeClr val="tx1"/>
                </a:solidFill>
                <a:latin typeface="ＭＳ Ｐ明朝" pitchFamily="18" charset="-128"/>
                <a:ea typeface="ＭＳ Ｐ明朝" pitchFamily="18" charset="-128"/>
              </a:rPr>
              <a:t>法人等と連携して</a:t>
            </a:r>
            <a:r>
              <a:rPr kumimoji="1" lang="ja-JP" altLang="en-US" sz="1400" dirty="0" smtClean="0">
                <a:solidFill>
                  <a:schemeClr val="tx1"/>
                </a:solidFill>
                <a:latin typeface="ＭＳ Ｐ明朝" pitchFamily="18" charset="-128"/>
                <a:ea typeface="ＭＳ Ｐ明朝" pitchFamily="18" charset="-128"/>
              </a:rPr>
              <a:t>実施します。</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・外国人</a:t>
            </a:r>
            <a:r>
              <a:rPr kumimoji="1" lang="ja-JP" altLang="en-US" sz="1400" dirty="0">
                <a:solidFill>
                  <a:schemeClr val="tx1"/>
                </a:solidFill>
                <a:latin typeface="ＭＳ Ｐ明朝" pitchFamily="18" charset="-128"/>
                <a:ea typeface="ＭＳ Ｐ明朝" pitchFamily="18" charset="-128"/>
              </a:rPr>
              <a:t>の暮らし支援</a:t>
            </a:r>
            <a:r>
              <a:rPr kumimoji="1" lang="ja-JP" altLang="en-US" sz="1400" dirty="0" smtClean="0">
                <a:solidFill>
                  <a:schemeClr val="tx1"/>
                </a:solidFill>
                <a:latin typeface="ＭＳ Ｐ明朝" pitchFamily="18" charset="-128"/>
                <a:ea typeface="ＭＳ Ｐ明朝" pitchFamily="18" charset="-128"/>
              </a:rPr>
              <a:t>や事務委任（家財</a:t>
            </a:r>
            <a:r>
              <a:rPr kumimoji="1" lang="ja-JP" altLang="en-US" sz="1400" dirty="0">
                <a:solidFill>
                  <a:schemeClr val="tx1"/>
                </a:solidFill>
                <a:latin typeface="ＭＳ Ｐ明朝" pitchFamily="18" charset="-128"/>
                <a:ea typeface="ＭＳ Ｐ明朝" pitchFamily="18" charset="-128"/>
              </a:rPr>
              <a:t>処分・遺品整理</a:t>
            </a:r>
            <a:r>
              <a:rPr kumimoji="1" lang="ja-JP" altLang="en-US" sz="1400" dirty="0" smtClean="0">
                <a:solidFill>
                  <a:schemeClr val="tx1"/>
                </a:solidFill>
                <a:latin typeface="ＭＳ Ｐ明朝" pitchFamily="18" charset="-128"/>
                <a:ea typeface="ＭＳ Ｐ明朝" pitchFamily="18" charset="-128"/>
              </a:rPr>
              <a:t>等）に関するセミナー開催</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・子育て世帯を対象とした家賃補助制度の実施</a:t>
            </a:r>
            <a:endParaRPr kumimoji="1" lang="en-US" altLang="ja-JP" sz="1400" dirty="0" smtClean="0">
              <a:solidFill>
                <a:srgbClr val="FF0000"/>
              </a:solidFill>
              <a:latin typeface="ＭＳ Ｐ明朝" pitchFamily="18" charset="-128"/>
              <a:ea typeface="ＭＳ Ｐ明朝" pitchFamily="18" charset="-128"/>
            </a:endParaRPr>
          </a:p>
          <a:p>
            <a:pPr algn="l">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・空家を活用した孤立や孤食を防止する等の場づくりや、ネットワーク機器を使用した高齢者見守りサービスの拡充</a:t>
            </a:r>
            <a:endParaRPr kumimoji="1" lang="en-US" altLang="ja-JP" sz="1400" dirty="0" smtClean="0">
              <a:solidFill>
                <a:srgbClr val="FF0000"/>
              </a:solidFill>
              <a:latin typeface="ＭＳ Ｐ明朝" pitchFamily="18" charset="-128"/>
              <a:ea typeface="ＭＳ Ｐ明朝" pitchFamily="18" charset="-128"/>
            </a:endParaRPr>
          </a:p>
        </p:txBody>
      </p:sp>
      <p:sp>
        <p:nvSpPr>
          <p:cNvPr id="123" name="正方形/長方形 122"/>
          <p:cNvSpPr/>
          <p:nvPr/>
        </p:nvSpPr>
        <p:spPr>
          <a:xfrm>
            <a:off x="504980" y="4652634"/>
            <a:ext cx="8622292" cy="2354491"/>
          </a:xfrm>
          <a:prstGeom prst="rect">
            <a:avLst/>
          </a:prstGeom>
        </p:spPr>
        <p:txBody>
          <a:bodyPr wrap="square">
            <a:spAutoFit/>
          </a:bodyPr>
          <a:lstStyle/>
          <a:p>
            <a:pPr algn="l">
              <a:lnSpc>
                <a:spcPct val="105000"/>
              </a:lnSpc>
              <a:spcBef>
                <a:spcPct val="40000"/>
              </a:spcBef>
              <a:buClr>
                <a:schemeClr val="accent1"/>
              </a:buClr>
              <a:buFont typeface="Wingdings" pitchFamily="2" charset="2"/>
              <a:buNone/>
            </a:pPr>
            <a:r>
              <a:rPr kumimoji="1" lang="ja-JP" altLang="en-US" sz="1400" b="1" dirty="0"/>
              <a:t> </a:t>
            </a:r>
            <a:r>
              <a:rPr kumimoji="1" lang="ja-JP" altLang="en-US" sz="1400" b="1" dirty="0">
                <a:solidFill>
                  <a:schemeClr val="bg1">
                    <a:lumMod val="65000"/>
                  </a:schemeClr>
                </a:solidFill>
              </a:rPr>
              <a:t>●</a:t>
            </a:r>
            <a:r>
              <a:rPr kumimoji="1" lang="ja-JP" altLang="en-US" sz="1400" b="1" dirty="0"/>
              <a:t> 大阪府分譲マンション管理・</a:t>
            </a:r>
            <a:r>
              <a:rPr kumimoji="1" lang="ja-JP" altLang="en-US" sz="1400" b="1" dirty="0" smtClean="0"/>
              <a:t>建替えサポートシステム</a:t>
            </a:r>
            <a:r>
              <a:rPr kumimoji="1" lang="ja-JP" altLang="en-US" sz="1400" b="1" dirty="0"/>
              <a:t>推進協</a:t>
            </a:r>
            <a:r>
              <a:rPr kumimoji="1" lang="ja-JP" altLang="en-US" sz="1400" b="1" dirty="0" smtClean="0"/>
              <a:t>議会</a:t>
            </a:r>
            <a:endParaRPr kumimoji="1" lang="ja-JP" altLang="en-US" sz="1400" b="1" dirty="0"/>
          </a:p>
          <a:p>
            <a:pPr algn="just">
              <a:lnSpc>
                <a:spcPct val="105000"/>
              </a:lnSpc>
              <a:spcBef>
                <a:spcPct val="15000"/>
              </a:spcBef>
              <a:buClr>
                <a:schemeClr val="accent1"/>
              </a:buClr>
              <a:buFont typeface="Wingdings" pitchFamily="2" charset="2"/>
              <a:buNone/>
            </a:pPr>
            <a:r>
              <a:rPr kumimoji="1" lang="ja-JP" altLang="en-US" sz="1400" dirty="0">
                <a:solidFill>
                  <a:srgbClr val="FF0000"/>
                </a:solidFill>
                <a:ea typeface="ＭＳ Ｐ明朝" pitchFamily="18" charset="-128"/>
              </a:rPr>
              <a:t>　</a:t>
            </a:r>
            <a:r>
              <a:rPr kumimoji="1" lang="ja-JP" altLang="en-US" sz="1400" dirty="0" smtClean="0">
                <a:solidFill>
                  <a:srgbClr val="FF0000"/>
                </a:solidFill>
                <a:ea typeface="ＭＳ Ｐ明朝" pitchFamily="18" charset="-128"/>
              </a:rPr>
              <a:t>協議会の構成団体として、分譲</a:t>
            </a:r>
            <a:r>
              <a:rPr kumimoji="1" lang="ja-JP" altLang="en-US" sz="1400" dirty="0">
                <a:solidFill>
                  <a:srgbClr val="FF0000"/>
                </a:solidFill>
                <a:ea typeface="ＭＳ Ｐ明朝" pitchFamily="18" charset="-128"/>
              </a:rPr>
              <a:t>マンション管理組合の</a:t>
            </a:r>
            <a:r>
              <a:rPr kumimoji="1" lang="ja-JP" altLang="en-US" sz="1400" dirty="0" smtClean="0">
                <a:solidFill>
                  <a:srgbClr val="FF0000"/>
                </a:solidFill>
                <a:ea typeface="ＭＳ Ｐ明朝" pitchFamily="18" charset="-128"/>
              </a:rPr>
              <a:t>活動を支援します。</a:t>
            </a:r>
            <a:endParaRPr kumimoji="1" lang="en-US" altLang="ja-JP" sz="1400" dirty="0" smtClean="0">
              <a:solidFill>
                <a:srgbClr val="FF0000"/>
              </a:solidFill>
              <a:ea typeface="ＭＳ Ｐ明朝" pitchFamily="18" charset="-128"/>
            </a:endParaRPr>
          </a:p>
          <a:p>
            <a:pPr algn="just">
              <a:lnSpc>
                <a:spcPct val="105000"/>
              </a:lnSpc>
              <a:spcBef>
                <a:spcPct val="15000"/>
              </a:spcBef>
              <a:buClr>
                <a:schemeClr val="accent1"/>
              </a:buClr>
              <a:buFont typeface="Wingdings" pitchFamily="2" charset="2"/>
              <a:buNone/>
            </a:pPr>
            <a:r>
              <a:rPr kumimoji="1" lang="ja-JP" altLang="en-US" sz="1400" dirty="0" smtClean="0">
                <a:solidFill>
                  <a:srgbClr val="FF0000"/>
                </a:solidFill>
                <a:ea typeface="ＭＳ Ｐ明朝" pitchFamily="18" charset="-128"/>
              </a:rPr>
              <a:t>・管理状況の分析とアドバイス、アドバイザー</a:t>
            </a:r>
            <a:r>
              <a:rPr kumimoji="1" lang="ja-JP" altLang="en-US" sz="1400" dirty="0">
                <a:solidFill>
                  <a:srgbClr val="FF0000"/>
                </a:solidFill>
                <a:ea typeface="ＭＳ Ｐ明朝" pitchFamily="18" charset="-128"/>
              </a:rPr>
              <a:t>の</a:t>
            </a:r>
            <a:r>
              <a:rPr kumimoji="1" lang="ja-JP" altLang="en-US" sz="1400" dirty="0" smtClean="0">
                <a:solidFill>
                  <a:srgbClr val="FF0000"/>
                </a:solidFill>
                <a:ea typeface="ＭＳ Ｐ明朝" pitchFamily="18" charset="-128"/>
              </a:rPr>
              <a:t>派遣（相談対応）、分譲マンションセミナーの開催</a:t>
            </a:r>
            <a:endParaRPr kumimoji="1" lang="en-US" altLang="ja-JP" sz="1400" dirty="0" smtClean="0">
              <a:solidFill>
                <a:srgbClr val="FF0000"/>
              </a:solidFill>
              <a:ea typeface="ＭＳ Ｐ明朝" pitchFamily="18" charset="-128"/>
            </a:endParaRPr>
          </a:p>
          <a:p>
            <a:pPr algn="just">
              <a:lnSpc>
                <a:spcPct val="105000"/>
              </a:lnSpc>
              <a:spcBef>
                <a:spcPct val="15000"/>
              </a:spcBef>
              <a:buClr>
                <a:schemeClr val="accent1"/>
              </a:buClr>
              <a:buFont typeface="Wingdings" pitchFamily="2" charset="2"/>
              <a:buNone/>
            </a:pPr>
            <a:r>
              <a:rPr kumimoji="1" lang="ja-JP" altLang="en-US" sz="1400" b="1" dirty="0" smtClean="0"/>
              <a:t> </a:t>
            </a:r>
            <a:r>
              <a:rPr kumimoji="1" lang="ja-JP" altLang="en-US" sz="1400" b="1" dirty="0">
                <a:solidFill>
                  <a:schemeClr val="bg1">
                    <a:lumMod val="65000"/>
                  </a:schemeClr>
                </a:solidFill>
              </a:rPr>
              <a:t>●</a:t>
            </a:r>
            <a:r>
              <a:rPr kumimoji="1" lang="ja-JP" altLang="en-US" sz="1400" b="1" dirty="0"/>
              <a:t> </a:t>
            </a:r>
            <a:r>
              <a:rPr kumimoji="1" lang="ja-JP" altLang="en-US" sz="1400" b="1" dirty="0" smtClean="0"/>
              <a:t>分譲マンション管理適正化に向けた支援業務</a:t>
            </a:r>
            <a:endParaRPr kumimoji="1" lang="en-US" altLang="ja-JP" sz="1400" b="1" dirty="0" smtClean="0"/>
          </a:p>
          <a:p>
            <a:pPr algn="just">
              <a:lnSpc>
                <a:spcPct val="105000"/>
              </a:lnSpc>
              <a:spcBef>
                <a:spcPct val="15000"/>
              </a:spcBef>
              <a:buClr>
                <a:schemeClr val="accent1"/>
              </a:buClr>
            </a:pPr>
            <a:r>
              <a:rPr kumimoji="1" lang="ja-JP" altLang="en-US" sz="1400" dirty="0" smtClean="0">
                <a:solidFill>
                  <a:schemeClr val="tx1"/>
                </a:solidFill>
                <a:ea typeface="ＭＳ Ｐ明朝" pitchFamily="18" charset="-128"/>
              </a:rPr>
              <a:t>　高経年化、世帯主の高齢化が進む分譲マンションの管理適正化に向け、施策の実施主体である市（市域）・大阪府（町村域）</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通じた支援</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行います</a:t>
            </a:r>
            <a:r>
              <a:rPr kumimoji="1" lang="ja-JP" altLang="en-US" sz="1400" dirty="0">
                <a:solidFill>
                  <a:schemeClr val="tx1"/>
                </a:solidFill>
                <a:ea typeface="ＭＳ Ｐ明朝" pitchFamily="18" charset="-128"/>
              </a:rPr>
              <a:t>。</a:t>
            </a:r>
          </a:p>
          <a:p>
            <a:pPr algn="just">
              <a:lnSpc>
                <a:spcPct val="105000"/>
              </a:lnSpc>
              <a:spcBef>
                <a:spcPct val="15000"/>
              </a:spcBef>
              <a:buClr>
                <a:schemeClr val="accent1"/>
              </a:buClr>
            </a:pPr>
            <a:r>
              <a:rPr kumimoji="1" lang="ja-JP" altLang="en-US" sz="1400" dirty="0">
                <a:solidFill>
                  <a:schemeClr val="tx1"/>
                </a:solidFill>
                <a:ea typeface="ＭＳ Ｐ明朝" pitchFamily="18" charset="-128"/>
              </a:rPr>
              <a:t>・</a:t>
            </a:r>
            <a:r>
              <a:rPr kumimoji="1" lang="ja-JP" altLang="en-US" sz="1400" dirty="0" smtClean="0">
                <a:solidFill>
                  <a:schemeClr val="tx1"/>
                </a:solidFill>
                <a:ea typeface="ＭＳ Ｐ明朝" pitchFamily="18" charset="-128"/>
              </a:rPr>
              <a:t>マンション管理適正化法に基づく管理計画認定マンションの</a:t>
            </a:r>
            <a:r>
              <a:rPr kumimoji="1" lang="ja-JP" altLang="en-US" sz="1400" dirty="0" smtClean="0">
                <a:solidFill>
                  <a:srgbClr val="FF0000"/>
                </a:solidFill>
                <a:ea typeface="ＭＳ Ｐ明朝" pitchFamily="18" charset="-128"/>
              </a:rPr>
              <a:t>認定事務サポートや</a:t>
            </a:r>
            <a:r>
              <a:rPr kumimoji="1" lang="ja-JP" altLang="en-US" sz="1400" dirty="0" smtClean="0">
                <a:solidFill>
                  <a:schemeClr val="tx1"/>
                </a:solidFill>
                <a:ea typeface="ＭＳ Ｐ明朝" pitchFamily="18" charset="-128"/>
              </a:rPr>
              <a:t>修繕に関する企画又は実施の調整に関する業務</a:t>
            </a:r>
            <a:endParaRPr kumimoji="1" lang="en-US" altLang="ja-JP" sz="1400" dirty="0" smtClean="0">
              <a:solidFill>
                <a:schemeClr val="tx1"/>
              </a:solidFill>
              <a:ea typeface="ＭＳ Ｐ明朝" pitchFamily="18" charset="-128"/>
            </a:endParaRPr>
          </a:p>
          <a:p>
            <a:pPr algn="just">
              <a:lnSpc>
                <a:spcPct val="105000"/>
              </a:lnSpc>
              <a:spcBef>
                <a:spcPct val="15000"/>
              </a:spcBef>
              <a:buClr>
                <a:schemeClr val="accent1"/>
              </a:buClr>
            </a:pPr>
            <a:r>
              <a:rPr kumimoji="1" lang="ja-JP" altLang="en-US" sz="1400" dirty="0">
                <a:solidFill>
                  <a:schemeClr val="tx1"/>
                </a:solidFill>
                <a:ea typeface="ＭＳ Ｐ明朝" pitchFamily="18" charset="-128"/>
              </a:rPr>
              <a:t>・分譲マンションの</a:t>
            </a:r>
            <a:r>
              <a:rPr kumimoji="1" lang="ja-JP" altLang="en-US" sz="1400" dirty="0">
                <a:solidFill>
                  <a:srgbClr val="FF0000"/>
                </a:solidFill>
                <a:ea typeface="ＭＳ Ｐ明朝" pitchFamily="18" charset="-128"/>
              </a:rPr>
              <a:t>管理</a:t>
            </a:r>
            <a:r>
              <a:rPr kumimoji="1" lang="ja-JP" altLang="en-US" sz="1400" dirty="0" smtClean="0">
                <a:solidFill>
                  <a:srgbClr val="FF0000"/>
                </a:solidFill>
                <a:ea typeface="ＭＳ Ｐ明朝" pitchFamily="18" charset="-128"/>
              </a:rPr>
              <a:t>状況に応じた情報発信（公社分譲）や</a:t>
            </a:r>
            <a:r>
              <a:rPr kumimoji="1" lang="ja-JP" altLang="en-US" sz="1400" dirty="0" smtClean="0">
                <a:solidFill>
                  <a:schemeClr val="tx1"/>
                </a:solidFill>
                <a:ea typeface="ＭＳ Ｐ明朝" pitchFamily="18" charset="-128"/>
              </a:rPr>
              <a:t>建替工事期間の仮住居としての公社賃貸住宅の活用</a:t>
            </a:r>
            <a:endParaRPr kumimoji="1" lang="en-US" altLang="ja-JP" sz="1400" dirty="0" smtClean="0">
              <a:solidFill>
                <a:schemeClr val="tx1"/>
              </a:solidFill>
              <a:ea typeface="ＭＳ Ｐ明朝" pitchFamily="18" charset="-128"/>
            </a:endParaRPr>
          </a:p>
        </p:txBody>
      </p:sp>
      <p:sp>
        <p:nvSpPr>
          <p:cNvPr id="2" name="正方形/長方形 1"/>
          <p:cNvSpPr/>
          <p:nvPr/>
        </p:nvSpPr>
        <p:spPr>
          <a:xfrm>
            <a:off x="5472360" y="1271359"/>
            <a:ext cx="3888432" cy="1815358"/>
          </a:xfrm>
          <a:prstGeom prst="rect">
            <a:avLst/>
          </a:prstGeom>
          <a:solidFill>
            <a:srgbClr val="FFF2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30" name="スライド番号プレースホルダー 1"/>
          <p:cNvSpPr>
            <a:spLocks noGrp="1"/>
          </p:cNvSpPr>
          <p:nvPr>
            <p:ph type="sldNum" sz="quarter" idx="4294967295"/>
          </p:nvPr>
        </p:nvSpPr>
        <p:spPr>
          <a:xfrm>
            <a:off x="7980363" y="6532563"/>
            <a:ext cx="2100262" cy="4810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2</a:t>
            </a:r>
          </a:p>
        </p:txBody>
      </p:sp>
      <p:sp>
        <p:nvSpPr>
          <p:cNvPr id="4" name="角丸四角形 30"/>
          <p:cNvSpPr>
            <a:spLocks noChangeArrowheads="1"/>
          </p:cNvSpPr>
          <p:nvPr/>
        </p:nvSpPr>
        <p:spPr bwMode="auto">
          <a:xfrm>
            <a:off x="477464" y="853916"/>
            <a:ext cx="8811320" cy="395552"/>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latin typeface="メイリオ" panose="020B0604030504040204" pitchFamily="50" charset="-128"/>
                <a:ea typeface="メイリオ" panose="020B0604030504040204" pitchFamily="50" charset="-128"/>
              </a:rPr>
              <a:t>（１）住宅</a:t>
            </a:r>
            <a:r>
              <a:rPr lang="ja-JP" altLang="en-US" sz="1600" b="1" dirty="0">
                <a:solidFill>
                  <a:schemeClr val="tx1"/>
                </a:solidFill>
                <a:latin typeface="メイリオ" panose="020B0604030504040204" pitchFamily="50" charset="-128"/>
                <a:ea typeface="メイリオ" panose="020B0604030504040204" pitchFamily="50" charset="-128"/>
              </a:rPr>
              <a:t>確保要配慮者の居住支援</a:t>
            </a:r>
          </a:p>
        </p:txBody>
      </p:sp>
      <p:sp>
        <p:nvSpPr>
          <p:cNvPr id="6" name="Rectangle 4"/>
          <p:cNvSpPr txBox="1">
            <a:spLocks noChangeArrowheads="1"/>
          </p:cNvSpPr>
          <p:nvPr/>
        </p:nvSpPr>
        <p:spPr bwMode="auto">
          <a:xfrm>
            <a:off x="0" y="255416"/>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solidFill>
                  <a:schemeClr val="tx1"/>
                </a:solidFill>
                <a:latin typeface="ＭＳ Ｐゴシック" pitchFamily="50" charset="-128"/>
                <a:ea typeface="ＭＳ Ｐゴシック" pitchFamily="50" charset="-128"/>
              </a:rPr>
              <a:t>　</a:t>
            </a:r>
            <a:r>
              <a:rPr lang="en-US" altLang="ja-JP" sz="2200" kern="0" dirty="0">
                <a:solidFill>
                  <a:schemeClr val="tx1"/>
                </a:solidFill>
                <a:latin typeface="メイリオ" panose="020B0604030504040204" pitchFamily="50" charset="-128"/>
                <a:ea typeface="メイリオ" panose="020B0604030504040204" pitchFamily="50" charset="-128"/>
              </a:rPr>
              <a:t>2</a:t>
            </a:r>
            <a:r>
              <a:rPr lang="ja-JP" altLang="en-US" sz="2200" kern="0" dirty="0" err="1" smtClean="0">
                <a:solidFill>
                  <a:schemeClr val="tx1"/>
                </a:solidFill>
                <a:latin typeface="メイリオ" panose="020B0604030504040204" pitchFamily="50" charset="-128"/>
                <a:ea typeface="メイリオ" panose="020B0604030504040204" pitchFamily="50" charset="-128"/>
              </a:rPr>
              <a:t>．</a:t>
            </a:r>
            <a:r>
              <a:rPr lang="ja-JP" altLang="en-US" sz="2200" kern="0" dirty="0" smtClean="0">
                <a:solidFill>
                  <a:schemeClr val="tx1"/>
                </a:solidFill>
                <a:latin typeface="メイリオ" panose="020B0604030504040204" pitchFamily="50" charset="-128"/>
                <a:ea typeface="メイリオ" panose="020B0604030504040204" pitchFamily="50" charset="-128"/>
              </a:rPr>
              <a:t>公的機関として信用力を活かした住宅・まちづくり施策の推進</a:t>
            </a:r>
            <a:endParaRPr lang="ja-JP" altLang="en-US" sz="2200" kern="0" dirty="0">
              <a:solidFill>
                <a:schemeClr val="tx1"/>
              </a:solidFill>
              <a:latin typeface="メイリオ" panose="020B0604030504040204" pitchFamily="50" charset="-128"/>
              <a:ea typeface="メイリオ" panose="020B0604030504040204" pitchFamily="50" charset="-128"/>
            </a:endParaRPr>
          </a:p>
        </p:txBody>
      </p:sp>
      <p:sp>
        <p:nvSpPr>
          <p:cNvPr id="11"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sp>
        <p:nvSpPr>
          <p:cNvPr id="17" name="正方形/長方形 16"/>
          <p:cNvSpPr/>
          <p:nvPr/>
        </p:nvSpPr>
        <p:spPr>
          <a:xfrm>
            <a:off x="5616376" y="1337017"/>
            <a:ext cx="3672408" cy="1185860"/>
          </a:xfrm>
          <a:prstGeom prst="rect">
            <a:avLst/>
          </a:prstGeom>
          <a:noFill/>
          <a:ln w="9525">
            <a:solidFill>
              <a:schemeClr val="bg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8057036" y="1669111"/>
            <a:ext cx="1075545" cy="45614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不動産関係</a:t>
            </a:r>
            <a:endParaRPr lang="en-US" altLang="ja-JP" sz="1400" b="1" dirty="0" smtClean="0">
              <a:solidFill>
                <a:schemeClr val="tx1"/>
              </a:solidFill>
            </a:endParaRPr>
          </a:p>
          <a:p>
            <a:pPr algn="ctr"/>
            <a:r>
              <a:rPr lang="ja-JP" altLang="en-US" sz="1400" b="1" dirty="0" smtClean="0">
                <a:solidFill>
                  <a:schemeClr val="tx1"/>
                </a:solidFill>
              </a:rPr>
              <a:t>団体等</a:t>
            </a:r>
            <a:endParaRPr lang="ja-JP" altLang="en-US" sz="1400" b="1" dirty="0">
              <a:solidFill>
                <a:schemeClr val="tx1"/>
              </a:solidFill>
            </a:endParaRPr>
          </a:p>
        </p:txBody>
      </p:sp>
      <p:sp>
        <p:nvSpPr>
          <p:cNvPr id="19" name="角丸四角形 18"/>
          <p:cNvSpPr/>
          <p:nvPr/>
        </p:nvSpPr>
        <p:spPr>
          <a:xfrm>
            <a:off x="6008188" y="2767950"/>
            <a:ext cx="3015983" cy="293666"/>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住宅確保要配慮者</a:t>
            </a:r>
            <a:endParaRPr lang="ja-JP" altLang="en-US" sz="1400" b="1" dirty="0">
              <a:solidFill>
                <a:schemeClr val="tx1"/>
              </a:solidFill>
            </a:endParaRPr>
          </a:p>
        </p:txBody>
      </p:sp>
      <p:sp>
        <p:nvSpPr>
          <p:cNvPr id="20" name="角丸四角形 19"/>
          <p:cNvSpPr/>
          <p:nvPr/>
        </p:nvSpPr>
        <p:spPr>
          <a:xfrm>
            <a:off x="5797455" y="1687778"/>
            <a:ext cx="976907" cy="456145"/>
          </a:xfrm>
          <a:prstGeom prst="roundRect">
            <a:avLst>
              <a:gd name="adj" fmla="val 15356"/>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大阪府</a:t>
            </a:r>
            <a:endParaRPr lang="en-US" altLang="ja-JP" sz="1400" b="1" dirty="0" smtClean="0">
              <a:solidFill>
                <a:schemeClr val="tx1"/>
              </a:solidFill>
            </a:endParaRPr>
          </a:p>
          <a:p>
            <a:pPr algn="ctr"/>
            <a:r>
              <a:rPr lang="ja-JP" altLang="en-US" sz="1400" b="1" dirty="0" smtClean="0">
                <a:solidFill>
                  <a:schemeClr val="tx1"/>
                </a:solidFill>
              </a:rPr>
              <a:t>・市町村</a:t>
            </a:r>
            <a:endParaRPr lang="ja-JP" altLang="en-US" sz="1400" b="1" dirty="0">
              <a:solidFill>
                <a:schemeClr val="tx1"/>
              </a:solidFill>
            </a:endParaRPr>
          </a:p>
        </p:txBody>
      </p:sp>
      <p:sp>
        <p:nvSpPr>
          <p:cNvPr id="21" name="角丸四角形 20"/>
          <p:cNvSpPr/>
          <p:nvPr/>
        </p:nvSpPr>
        <p:spPr>
          <a:xfrm>
            <a:off x="7067570" y="1611158"/>
            <a:ext cx="738034" cy="35037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公社</a:t>
            </a:r>
            <a:endParaRPr lang="ja-JP" altLang="en-US" sz="1400" b="1" dirty="0">
              <a:solidFill>
                <a:schemeClr val="tx1"/>
              </a:solidFill>
            </a:endParaRPr>
          </a:p>
        </p:txBody>
      </p:sp>
      <p:sp>
        <p:nvSpPr>
          <p:cNvPr id="23" name="角丸四角形 22"/>
          <p:cNvSpPr/>
          <p:nvPr/>
        </p:nvSpPr>
        <p:spPr>
          <a:xfrm>
            <a:off x="5752611" y="1287292"/>
            <a:ext cx="3271560"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altLang="ja-JP" sz="1400" b="1" dirty="0" smtClean="0">
                <a:solidFill>
                  <a:schemeClr val="tx1"/>
                </a:solidFill>
              </a:rPr>
              <a:t>Osaka</a:t>
            </a:r>
            <a:r>
              <a:rPr lang="ja-JP" altLang="en-US" sz="1400" b="1" dirty="0" smtClean="0">
                <a:solidFill>
                  <a:schemeClr val="tx1"/>
                </a:solidFill>
              </a:rPr>
              <a:t>あんしん</a:t>
            </a:r>
            <a:r>
              <a:rPr lang="ja-JP" altLang="en-US" sz="1400" b="1" dirty="0">
                <a:solidFill>
                  <a:schemeClr val="tx1"/>
                </a:solidFill>
              </a:rPr>
              <a:t>住まい推進協議会</a:t>
            </a:r>
          </a:p>
        </p:txBody>
      </p:sp>
      <p:sp>
        <p:nvSpPr>
          <p:cNvPr id="24" name="角丸四角形 23"/>
          <p:cNvSpPr/>
          <p:nvPr/>
        </p:nvSpPr>
        <p:spPr>
          <a:xfrm>
            <a:off x="6610122" y="2159557"/>
            <a:ext cx="1765156" cy="336049"/>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居住支援法人</a:t>
            </a:r>
            <a:endParaRPr lang="ja-JP" altLang="en-US" sz="1400" b="1" dirty="0">
              <a:solidFill>
                <a:schemeClr val="tx1"/>
              </a:solidFill>
            </a:endParaRPr>
          </a:p>
        </p:txBody>
      </p:sp>
      <p:sp>
        <p:nvSpPr>
          <p:cNvPr id="25" name="角丸四角形 24"/>
          <p:cNvSpPr/>
          <p:nvPr/>
        </p:nvSpPr>
        <p:spPr>
          <a:xfrm>
            <a:off x="8016937" y="2463503"/>
            <a:ext cx="1004714"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支援</a:t>
            </a:r>
            <a:endParaRPr lang="ja-JP" altLang="en-US" sz="1200" dirty="0">
              <a:solidFill>
                <a:schemeClr val="tx1"/>
              </a:solidFill>
            </a:endParaRPr>
          </a:p>
        </p:txBody>
      </p:sp>
      <p:sp>
        <p:nvSpPr>
          <p:cNvPr id="26" name="角丸四角形 25"/>
          <p:cNvSpPr/>
          <p:nvPr/>
        </p:nvSpPr>
        <p:spPr>
          <a:xfrm>
            <a:off x="6419893" y="2463503"/>
            <a:ext cx="976575"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入居支援等</a:t>
            </a:r>
            <a:endParaRPr lang="ja-JP" altLang="en-US" sz="1200" dirty="0">
              <a:solidFill>
                <a:schemeClr val="tx1"/>
              </a:solidFill>
            </a:endParaRPr>
          </a:p>
        </p:txBody>
      </p:sp>
      <p:cxnSp>
        <p:nvCxnSpPr>
          <p:cNvPr id="22532" name="直線矢印コネクタ 22531"/>
          <p:cNvCxnSpPr/>
          <p:nvPr/>
        </p:nvCxnSpPr>
        <p:spPr>
          <a:xfrm flipH="1">
            <a:off x="7436587" y="2495606"/>
            <a:ext cx="6396" cy="2723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a:off x="8246682" y="2529327"/>
            <a:ext cx="0" cy="23451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21" idx="2"/>
          </p:cNvCxnSpPr>
          <p:nvPr/>
        </p:nvCxnSpPr>
        <p:spPr>
          <a:xfrm flipH="1">
            <a:off x="7436021" y="1961533"/>
            <a:ext cx="566" cy="257354"/>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角丸四角形 109"/>
          <p:cNvSpPr/>
          <p:nvPr/>
        </p:nvSpPr>
        <p:spPr>
          <a:xfrm>
            <a:off x="6610122" y="1897108"/>
            <a:ext cx="1020327"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rPr>
              <a:t>連携</a:t>
            </a:r>
          </a:p>
        </p:txBody>
      </p:sp>
      <p:sp>
        <p:nvSpPr>
          <p:cNvPr id="122" name="角丸四角形 30"/>
          <p:cNvSpPr>
            <a:spLocks noChangeArrowheads="1"/>
          </p:cNvSpPr>
          <p:nvPr/>
        </p:nvSpPr>
        <p:spPr bwMode="auto">
          <a:xfrm>
            <a:off x="477464" y="4219021"/>
            <a:ext cx="8802950" cy="366843"/>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（２）分譲マンションの管理の適正化</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cxnSp>
        <p:nvCxnSpPr>
          <p:cNvPr id="27" name="直線矢印コネクタ 26"/>
          <p:cNvCxnSpPr>
            <a:stCxn id="18" idx="2"/>
          </p:cNvCxnSpPr>
          <p:nvPr/>
        </p:nvCxnSpPr>
        <p:spPr>
          <a:xfrm flipH="1">
            <a:off x="8258189" y="2125256"/>
            <a:ext cx="336620" cy="168075"/>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2"/>
          </p:cNvCxnSpPr>
          <p:nvPr/>
        </p:nvCxnSpPr>
        <p:spPr>
          <a:xfrm>
            <a:off x="6285909" y="2143923"/>
            <a:ext cx="448705" cy="19983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21" idx="1"/>
          </p:cNvCxnSpPr>
          <p:nvPr/>
        </p:nvCxnSpPr>
        <p:spPr>
          <a:xfrm>
            <a:off x="6784043" y="1784650"/>
            <a:ext cx="283527"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V="1">
            <a:off x="7774052" y="1842586"/>
            <a:ext cx="331358"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9" name="表 28"/>
          <p:cNvGraphicFramePr>
            <a:graphicFrameLocks noGrp="1"/>
          </p:cNvGraphicFramePr>
          <p:nvPr>
            <p:extLst>
              <p:ext uri="{D42A27DB-BD31-4B8C-83A1-F6EECF244321}">
                <p14:modId xmlns:p14="http://schemas.microsoft.com/office/powerpoint/2010/main" val="1977077666"/>
              </p:ext>
            </p:extLst>
          </p:nvPr>
        </p:nvGraphicFramePr>
        <p:xfrm>
          <a:off x="6285908" y="4263012"/>
          <a:ext cx="2909771" cy="562033"/>
        </p:xfrm>
        <a:graphic>
          <a:graphicData uri="http://schemas.openxmlformats.org/drawingml/2006/table">
            <a:tbl>
              <a:tblPr firstRow="1" bandRow="1">
                <a:tableStyleId>{00A15C55-8517-42AA-B614-E9B94910E393}</a:tableStyleId>
              </a:tblPr>
              <a:tblGrid>
                <a:gridCol w="2909771">
                  <a:extLst>
                    <a:ext uri="{9D8B030D-6E8A-4147-A177-3AD203B41FA5}">
                      <a16:colId xmlns:a16="http://schemas.microsoft.com/office/drawing/2014/main" val="609703379"/>
                    </a:ext>
                  </a:extLst>
                </a:gridCol>
              </a:tblGrid>
              <a:tr h="247870">
                <a:tc>
                  <a:txBody>
                    <a:bodyPr/>
                    <a:lstStyle/>
                    <a:p>
                      <a:pPr algn="ctr"/>
                      <a:r>
                        <a:rPr kumimoji="1" lang="en-US" altLang="ja-JP" sz="1100" dirty="0" smtClean="0">
                          <a:solidFill>
                            <a:srgbClr val="FF0000"/>
                          </a:solidFill>
                        </a:rPr>
                        <a:t>【</a:t>
                      </a:r>
                      <a:r>
                        <a:rPr kumimoji="1" lang="ja-JP" altLang="en-US" sz="1100" dirty="0" smtClean="0">
                          <a:solidFill>
                            <a:srgbClr val="FF0000"/>
                          </a:solidFill>
                        </a:rPr>
                        <a:t>数値目標</a:t>
                      </a:r>
                      <a:r>
                        <a:rPr kumimoji="1" lang="en-US" altLang="ja-JP" sz="1100" dirty="0" smtClean="0">
                          <a:solidFill>
                            <a:srgbClr val="FF0000"/>
                          </a:solidFill>
                        </a:rPr>
                        <a:t>】</a:t>
                      </a:r>
                      <a:r>
                        <a:rPr kumimoji="1" lang="ja-JP" altLang="en-US" sz="1100" dirty="0" smtClean="0">
                          <a:solidFill>
                            <a:srgbClr val="FF0000"/>
                          </a:solidFill>
                        </a:rPr>
                        <a:t>分譲マンション管理勉強会</a:t>
                      </a:r>
                      <a:endParaRPr kumimoji="1" lang="ja-JP" altLang="en-US" sz="1100" b="0" dirty="0" smtClean="0">
                        <a:solidFill>
                          <a:srgbClr val="FF0000"/>
                        </a:solidFill>
                      </a:endParaRPr>
                    </a:p>
                  </a:txBody>
                  <a:tcPr anchor="ctr" anchorCtr="1"/>
                </a:tc>
                <a:extLst>
                  <a:ext uri="{0D108BD9-81ED-4DB2-BD59-A6C34878D82A}">
                    <a16:rowId xmlns:a16="http://schemas.microsoft.com/office/drawing/2014/main" val="1410887007"/>
                  </a:ext>
                </a:extLst>
              </a:tr>
              <a:tr h="302953">
                <a:tc>
                  <a:txBody>
                    <a:bodyPr/>
                    <a:lstStyle/>
                    <a:p>
                      <a:pPr algn="ctr"/>
                      <a:r>
                        <a:rPr kumimoji="1" lang="en-US" altLang="ja-JP" sz="1100" dirty="0" smtClean="0">
                          <a:solidFill>
                            <a:srgbClr val="FF0000"/>
                          </a:solidFill>
                        </a:rPr>
                        <a:t>50</a:t>
                      </a:r>
                      <a:r>
                        <a:rPr kumimoji="1" lang="ja-JP" altLang="en-US" sz="1100" dirty="0" smtClean="0">
                          <a:solidFill>
                            <a:srgbClr val="FF0000"/>
                          </a:solidFill>
                        </a:rPr>
                        <a:t>回（</a:t>
                      </a:r>
                      <a:r>
                        <a:rPr kumimoji="1" lang="en-US" altLang="ja-JP" sz="1100" dirty="0" smtClean="0">
                          <a:solidFill>
                            <a:srgbClr val="FF0000"/>
                          </a:solidFill>
                        </a:rPr>
                        <a:t>R13</a:t>
                      </a:r>
                      <a:r>
                        <a:rPr kumimoji="1" lang="ja-JP" altLang="en-US" sz="1100" dirty="0" smtClean="0">
                          <a:solidFill>
                            <a:srgbClr val="FF0000"/>
                          </a:solidFill>
                        </a:rPr>
                        <a:t>年度まで）</a:t>
                      </a:r>
                      <a:endParaRPr kumimoji="1" lang="ja-JP" altLang="en-US" sz="1100" b="0" dirty="0" smtClean="0">
                        <a:solidFill>
                          <a:srgbClr val="FF0000"/>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30" name="正方形/長方形 29"/>
          <p:cNvSpPr>
            <a:spLocks/>
          </p:cNvSpPr>
          <p:nvPr/>
        </p:nvSpPr>
        <p:spPr>
          <a:xfrm>
            <a:off x="6945396" y="775597"/>
            <a:ext cx="2335017" cy="475650"/>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a:t>
            </a:r>
            <a:r>
              <a:rPr lang="en-US" sz="1400" b="1" kern="100"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kern="1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（目標値追加）</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201188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p:cNvSpPr>
            <a:spLocks noGrp="1"/>
          </p:cNvSpPr>
          <p:nvPr>
            <p:ph type="sldNum" sz="quarter" idx="4294967295"/>
          </p:nvPr>
        </p:nvSpPr>
        <p:spPr>
          <a:xfrm>
            <a:off x="7980363" y="6532563"/>
            <a:ext cx="2100262" cy="4810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a:t>3</a:t>
            </a:r>
            <a:endParaRPr lang="en-US" altLang="ja-JP" sz="1700" dirty="0" smtClean="0"/>
          </a:p>
        </p:txBody>
      </p:sp>
      <p:sp>
        <p:nvSpPr>
          <p:cNvPr id="4" name="角丸四角形 30"/>
          <p:cNvSpPr>
            <a:spLocks noChangeArrowheads="1"/>
          </p:cNvSpPr>
          <p:nvPr/>
        </p:nvSpPr>
        <p:spPr bwMode="auto">
          <a:xfrm>
            <a:off x="538046" y="931340"/>
            <a:ext cx="8773858" cy="426938"/>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（３）住情報</a:t>
            </a:r>
            <a:r>
              <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の</a:t>
            </a: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提供や住宅市場の環境整備</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22533" name="Text Box 46"/>
          <p:cNvSpPr txBox="1">
            <a:spLocks noChangeArrowheads="1"/>
          </p:cNvSpPr>
          <p:nvPr/>
        </p:nvSpPr>
        <p:spPr bwMode="auto">
          <a:xfrm>
            <a:off x="538046" y="1528520"/>
            <a:ext cx="6332806" cy="2156089"/>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15000"/>
              </a:spcBef>
              <a:buClr>
                <a:schemeClr val="accent1"/>
              </a:buClr>
              <a:buFont typeface="Wingdings" pitchFamily="2" charset="2"/>
              <a:buNone/>
            </a:pPr>
            <a:r>
              <a:rPr kumimoji="1" lang="ja-JP" altLang="en-US" sz="1400" dirty="0" smtClean="0">
                <a:solidFill>
                  <a:schemeClr val="bg1">
                    <a:lumMod val="65000"/>
                  </a:schemeClr>
                </a:solidFill>
                <a:ea typeface="ＭＳ Ｐ明朝" pitchFamily="18" charset="-128"/>
              </a:rPr>
              <a:t>●</a:t>
            </a:r>
            <a:r>
              <a:rPr kumimoji="1" lang="ja-JP" altLang="en-US" sz="1400" dirty="0" smtClean="0">
                <a:solidFill>
                  <a:schemeClr val="tx1"/>
                </a:solidFill>
                <a:ea typeface="ＭＳ Ｐ明朝" pitchFamily="18" charset="-128"/>
              </a:rPr>
              <a:t> </a:t>
            </a:r>
            <a:r>
              <a:rPr kumimoji="1" lang="ja-JP" altLang="en-US" sz="1400" b="1" dirty="0" smtClean="0">
                <a:solidFill>
                  <a:schemeClr val="tx1"/>
                </a:solidFill>
                <a:latin typeface="ＭＳ Ｐゴシック" pitchFamily="50" charset="-128"/>
              </a:rPr>
              <a:t>住情報の</a:t>
            </a:r>
            <a:r>
              <a:rPr kumimoji="1" lang="ja-JP" altLang="en-US" sz="1400" b="1" dirty="0">
                <a:solidFill>
                  <a:schemeClr val="tx1"/>
                </a:solidFill>
                <a:latin typeface="ＭＳ Ｐゴシック" pitchFamily="50" charset="-128"/>
              </a:rPr>
              <a:t>提供</a:t>
            </a:r>
            <a:endParaRPr kumimoji="1" lang="ja-JP" altLang="en-US" sz="1400" b="1" dirty="0">
              <a:solidFill>
                <a:schemeClr val="tx1"/>
              </a:solidFill>
              <a:latin typeface="HGｺﾞｼｯｸM" panose="020B0609000000000000" pitchFamily="49" charset="-128"/>
              <a:ea typeface="HGｺﾞｼｯｸM" panose="020B0609000000000000" pitchFamily="49" charset="-128"/>
            </a:endParaRPr>
          </a:p>
          <a:p>
            <a:pPr algn="just">
              <a:lnSpc>
                <a:spcPct val="105000"/>
              </a:lnSpc>
              <a:spcBef>
                <a:spcPct val="15000"/>
              </a:spcBef>
              <a:buClr>
                <a:schemeClr val="accent1"/>
              </a:buClr>
            </a:pPr>
            <a:r>
              <a:rPr kumimoji="1" lang="ja-JP" altLang="en-US" sz="1400" dirty="0" smtClean="0">
                <a:solidFill>
                  <a:schemeClr val="tx1"/>
                </a:solidFill>
                <a:latin typeface="ＭＳ Ｐ明朝" pitchFamily="18" charset="-128"/>
                <a:ea typeface="ＭＳ Ｐ明朝" pitchFamily="18" charset="-128"/>
              </a:rPr>
              <a:t>　現在</a:t>
            </a:r>
            <a:r>
              <a:rPr kumimoji="1" lang="ja-JP" altLang="en-US" sz="1400" dirty="0">
                <a:solidFill>
                  <a:schemeClr val="tx1"/>
                </a:solidFill>
                <a:latin typeface="ＭＳ Ｐ明朝" pitchFamily="18" charset="-128"/>
                <a:ea typeface="ＭＳ Ｐ明朝" pitchFamily="18" charset="-128"/>
              </a:rPr>
              <a:t>の住まい手や将来の住まい手となる子ども</a:t>
            </a:r>
            <a:r>
              <a:rPr kumimoji="1" lang="ja-JP" altLang="en-US" sz="1400" dirty="0" smtClean="0">
                <a:solidFill>
                  <a:schemeClr val="tx1"/>
                </a:solidFill>
                <a:latin typeface="ＭＳ Ｐ明朝" pitchFamily="18" charset="-128"/>
                <a:ea typeface="ＭＳ Ｐ明朝" pitchFamily="18" charset="-128"/>
              </a:rPr>
              <a:t>などが</a:t>
            </a:r>
            <a:r>
              <a:rPr kumimoji="1" lang="ja-JP" altLang="en-US" sz="1400" dirty="0">
                <a:solidFill>
                  <a:schemeClr val="tx1"/>
                </a:solidFill>
                <a:latin typeface="ＭＳ Ｐ明朝" pitchFamily="18" charset="-128"/>
                <a:ea typeface="ＭＳ Ｐ明朝" pitchFamily="18" charset="-128"/>
              </a:rPr>
              <a:t>自ら</a:t>
            </a:r>
            <a:r>
              <a:rPr kumimoji="1" lang="ja-JP" altLang="en-US" sz="1400" dirty="0" smtClean="0">
                <a:solidFill>
                  <a:schemeClr val="tx1"/>
                </a:solidFill>
                <a:latin typeface="ＭＳ Ｐ明朝" pitchFamily="18" charset="-128"/>
                <a:ea typeface="ＭＳ Ｐ明朝" pitchFamily="18" charset="-128"/>
              </a:rPr>
              <a:t>住まいやまちに対する</a:t>
            </a:r>
            <a:endParaRPr kumimoji="1" lang="en-US" altLang="ja-JP" sz="1400" dirty="0" smtClean="0">
              <a:solidFill>
                <a:schemeClr val="tx1"/>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chemeClr val="tx1"/>
                </a:solidFill>
                <a:latin typeface="ＭＳ Ｐ明朝" pitchFamily="18" charset="-128"/>
                <a:ea typeface="ＭＳ Ｐ明朝" pitchFamily="18" charset="-128"/>
              </a:rPr>
              <a:t>関心</a:t>
            </a:r>
            <a:r>
              <a:rPr kumimoji="1" lang="ja-JP" altLang="en-US" sz="1400" dirty="0">
                <a:solidFill>
                  <a:schemeClr val="tx1"/>
                </a:solidFill>
                <a:latin typeface="ＭＳ Ｐ明朝" pitchFamily="18" charset="-128"/>
                <a:ea typeface="ＭＳ Ｐ明朝" pitchFamily="18" charset="-128"/>
              </a:rPr>
              <a:t>と理解を深め</a:t>
            </a:r>
            <a:r>
              <a:rPr kumimoji="1" lang="ja-JP" altLang="en-US" sz="1400" dirty="0" smtClean="0">
                <a:solidFill>
                  <a:schemeClr val="tx1"/>
                </a:solidFill>
                <a:latin typeface="ＭＳ Ｐ明朝" pitchFamily="18" charset="-128"/>
                <a:ea typeface="ＭＳ Ｐ明朝" pitchFamily="18" charset="-128"/>
              </a:rPr>
              <a:t>、住まい・まちづくりの担い手として主体的に取り組み、多世代が</a:t>
            </a:r>
            <a:endParaRPr kumimoji="1" lang="en-US" altLang="ja-JP" sz="1400" dirty="0" smtClean="0">
              <a:solidFill>
                <a:schemeClr val="tx1"/>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chemeClr val="tx1"/>
                </a:solidFill>
                <a:latin typeface="ＭＳ Ｐ明朝" pitchFamily="18" charset="-128"/>
                <a:ea typeface="ＭＳ Ｐ明朝" pitchFamily="18" charset="-128"/>
              </a:rPr>
              <a:t>安心</a:t>
            </a:r>
            <a:r>
              <a:rPr kumimoji="1" lang="ja-JP" altLang="en-US" sz="1400" dirty="0">
                <a:solidFill>
                  <a:schemeClr val="tx1"/>
                </a:solidFill>
                <a:latin typeface="ＭＳ Ｐ明朝" pitchFamily="18" charset="-128"/>
                <a:ea typeface="ＭＳ Ｐ明朝" pitchFamily="18" charset="-128"/>
              </a:rPr>
              <a:t>・快適に</a:t>
            </a:r>
            <a:r>
              <a:rPr kumimoji="1" lang="ja-JP" altLang="en-US" sz="1400" dirty="0" smtClean="0">
                <a:solidFill>
                  <a:schemeClr val="tx1"/>
                </a:solidFill>
                <a:latin typeface="ＭＳ Ｐ明朝" pitchFamily="18" charset="-128"/>
                <a:ea typeface="ＭＳ Ｐ明朝" pitchFamily="18" charset="-128"/>
              </a:rPr>
              <a:t>暮らせるよう住情報の発信と学習機会の提供を行います。</a:t>
            </a:r>
            <a:endParaRPr kumimoji="1" lang="en-US" altLang="ja-JP" sz="1400" dirty="0" smtClean="0">
              <a:solidFill>
                <a:schemeClr val="tx1"/>
              </a:solidFill>
              <a:latin typeface="ＭＳ Ｐ明朝" pitchFamily="18" charset="-128"/>
              <a:ea typeface="ＭＳ Ｐ明朝" pitchFamily="18" charset="-128"/>
            </a:endParaRPr>
          </a:p>
          <a:p>
            <a:pPr algn="just">
              <a:lnSpc>
                <a:spcPts val="600"/>
              </a:lnSpc>
              <a:spcBef>
                <a:spcPct val="15000"/>
              </a:spcBef>
              <a:buClr>
                <a:schemeClr val="accent1"/>
              </a:buClr>
            </a:pPr>
            <a:endParaRPr kumimoji="1" lang="en-US" altLang="ja-JP" sz="1400" dirty="0" smtClean="0">
              <a:solidFill>
                <a:schemeClr val="tx1"/>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chemeClr val="tx1"/>
                </a:solidFill>
                <a:latin typeface="ＭＳ Ｐ明朝" pitchFamily="18" charset="-128"/>
                <a:ea typeface="ＭＳ Ｐ明朝" pitchFamily="18" charset="-128"/>
              </a:rPr>
              <a:t>・高経年団地を舞台とした住文化</a:t>
            </a:r>
            <a:endParaRPr kumimoji="1" lang="en-US" altLang="ja-JP" sz="1400" dirty="0" smtClean="0">
              <a:solidFill>
                <a:schemeClr val="tx1"/>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a:solidFill>
                  <a:schemeClr val="tx1"/>
                </a:solidFill>
                <a:latin typeface="ＭＳ Ｐ明朝" pitchFamily="18" charset="-128"/>
                <a:ea typeface="ＭＳ Ｐ明朝" pitchFamily="18" charset="-128"/>
              </a:rPr>
              <a:t>・行政による住宅</a:t>
            </a:r>
            <a:r>
              <a:rPr kumimoji="1" lang="ja-JP" altLang="en-US" sz="1400">
                <a:solidFill>
                  <a:schemeClr val="tx1"/>
                </a:solidFill>
                <a:latin typeface="ＭＳ Ｐ明朝" pitchFamily="18" charset="-128"/>
                <a:ea typeface="ＭＳ Ｐ明朝" pitchFamily="18" charset="-128"/>
              </a:rPr>
              <a:t>統計</a:t>
            </a:r>
            <a:r>
              <a:rPr kumimoji="1" lang="ja-JP" altLang="en-US" sz="1400" smtClean="0">
                <a:solidFill>
                  <a:schemeClr val="tx1"/>
                </a:solidFill>
                <a:latin typeface="ＭＳ Ｐ明朝" pitchFamily="18" charset="-128"/>
                <a:ea typeface="ＭＳ Ｐ明朝" pitchFamily="18" charset="-128"/>
              </a:rPr>
              <a:t>調査結果</a:t>
            </a:r>
            <a:endParaRPr kumimoji="1" lang="en-US" altLang="ja-JP" sz="1400" dirty="0">
              <a:solidFill>
                <a:schemeClr val="tx1"/>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a:solidFill>
                  <a:schemeClr val="tx1"/>
                </a:solidFill>
                <a:latin typeface="ＭＳ Ｐ明朝" pitchFamily="18" charset="-128"/>
                <a:ea typeface="ＭＳ Ｐ明朝" pitchFamily="18" charset="-128"/>
              </a:rPr>
              <a:t>・住まいの</a:t>
            </a:r>
            <a:r>
              <a:rPr kumimoji="1" lang="ja-JP" altLang="en-US" sz="1400" dirty="0" smtClean="0">
                <a:solidFill>
                  <a:schemeClr val="tx1"/>
                </a:solidFill>
                <a:latin typeface="ＭＳ Ｐ明朝" pitchFamily="18" charset="-128"/>
                <a:ea typeface="ＭＳ Ｐ明朝" pitchFamily="18" charset="-128"/>
              </a:rPr>
              <a:t>知識（</a:t>
            </a:r>
            <a:r>
              <a:rPr kumimoji="1" lang="en-US" altLang="ja-JP" sz="1400" dirty="0" smtClean="0">
                <a:solidFill>
                  <a:schemeClr val="tx1"/>
                </a:solidFill>
                <a:latin typeface="ＭＳ Ｐ明朝" pitchFamily="18" charset="-128"/>
                <a:ea typeface="ＭＳ Ｐ明朝" pitchFamily="18" charset="-128"/>
              </a:rPr>
              <a:t>DIY</a:t>
            </a:r>
            <a:r>
              <a:rPr kumimoji="1" lang="ja-JP" altLang="en-US" sz="1400" dirty="0" smtClean="0">
                <a:solidFill>
                  <a:schemeClr val="tx1"/>
                </a:solidFill>
                <a:latin typeface="ＭＳ Ｐ明朝" pitchFamily="18" charset="-128"/>
                <a:ea typeface="ＭＳ Ｐ明朝" pitchFamily="18" charset="-128"/>
              </a:rPr>
              <a:t>作業や設備メンテナンスの方法、住宅性能表示制度など</a:t>
            </a:r>
            <a:r>
              <a:rPr kumimoji="1" lang="ja-JP" altLang="en-US" sz="1400" dirty="0">
                <a:solidFill>
                  <a:schemeClr val="tx1"/>
                </a:solidFill>
                <a:latin typeface="ＭＳ Ｐ明朝" pitchFamily="18" charset="-128"/>
                <a:ea typeface="ＭＳ Ｐ明朝" pitchFamily="18" charset="-128"/>
              </a:rPr>
              <a:t>）</a:t>
            </a:r>
            <a:endParaRPr kumimoji="1" lang="en-US" altLang="ja-JP" sz="1400" dirty="0" smtClean="0">
              <a:solidFill>
                <a:schemeClr val="tx1"/>
              </a:solidFill>
              <a:latin typeface="ＭＳ Ｐ明朝" pitchFamily="18" charset="-128"/>
              <a:ea typeface="ＭＳ Ｐ明朝" pitchFamily="18" charset="-128"/>
            </a:endParaRPr>
          </a:p>
        </p:txBody>
      </p:sp>
      <p:sp>
        <p:nvSpPr>
          <p:cNvPr id="6" name="Rectangle 4"/>
          <p:cNvSpPr txBox="1">
            <a:spLocks noChangeArrowheads="1"/>
          </p:cNvSpPr>
          <p:nvPr/>
        </p:nvSpPr>
        <p:spPr bwMode="auto">
          <a:xfrm>
            <a:off x="0" y="207197"/>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solidFill>
                  <a:schemeClr val="tx1"/>
                </a:solidFill>
                <a:latin typeface="ＭＳ Ｐゴシック" pitchFamily="50" charset="-128"/>
                <a:ea typeface="ＭＳ Ｐゴシック" pitchFamily="50" charset="-128"/>
              </a:rPr>
              <a:t>　</a:t>
            </a:r>
            <a:r>
              <a:rPr lang="en-US" altLang="ja-JP" sz="2200" kern="0" dirty="0">
                <a:solidFill>
                  <a:schemeClr val="tx1"/>
                </a:solidFill>
                <a:latin typeface="メイリオ" panose="020B0604030504040204" pitchFamily="50" charset="-128"/>
                <a:ea typeface="メイリオ" panose="020B0604030504040204" pitchFamily="50" charset="-128"/>
              </a:rPr>
              <a:t>2</a:t>
            </a:r>
            <a:r>
              <a:rPr lang="ja-JP" altLang="en-US" sz="2200" kern="0" dirty="0" err="1" smtClean="0">
                <a:solidFill>
                  <a:schemeClr val="tx1"/>
                </a:solidFill>
                <a:latin typeface="メイリオ" panose="020B0604030504040204" pitchFamily="50" charset="-128"/>
                <a:ea typeface="メイリオ" panose="020B0604030504040204" pitchFamily="50" charset="-128"/>
              </a:rPr>
              <a:t>．</a:t>
            </a:r>
            <a:r>
              <a:rPr lang="ja-JP" altLang="en-US" sz="2200" kern="0" dirty="0" smtClean="0">
                <a:solidFill>
                  <a:schemeClr val="tx1"/>
                </a:solidFill>
                <a:latin typeface="メイリオ" panose="020B0604030504040204" pitchFamily="50" charset="-128"/>
                <a:ea typeface="メイリオ" panose="020B0604030504040204" pitchFamily="50" charset="-128"/>
              </a:rPr>
              <a:t>公的機関として信用力を活かした住宅・まちづくり施策の推進</a:t>
            </a:r>
            <a:endParaRPr lang="ja-JP" altLang="en-US" sz="2200" kern="0" dirty="0">
              <a:solidFill>
                <a:schemeClr val="tx1"/>
              </a:solidFill>
              <a:latin typeface="メイリオ" panose="020B0604030504040204" pitchFamily="50" charset="-128"/>
              <a:ea typeface="メイリオ" panose="020B0604030504040204" pitchFamily="50" charset="-128"/>
            </a:endParaRPr>
          </a:p>
        </p:txBody>
      </p:sp>
      <p:sp>
        <p:nvSpPr>
          <p:cNvPr id="8"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sp>
        <p:nvSpPr>
          <p:cNvPr id="11" name="Text Box 46"/>
          <p:cNvSpPr txBox="1">
            <a:spLocks noChangeArrowheads="1"/>
          </p:cNvSpPr>
          <p:nvPr/>
        </p:nvSpPr>
        <p:spPr bwMode="auto">
          <a:xfrm>
            <a:off x="531331" y="3878921"/>
            <a:ext cx="8685569" cy="959584"/>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just">
              <a:lnSpc>
                <a:spcPct val="105000"/>
              </a:lnSpc>
              <a:spcBef>
                <a:spcPct val="15000"/>
              </a:spcBef>
              <a:buClr>
                <a:schemeClr val="accent1"/>
              </a:buClr>
            </a:pPr>
            <a:r>
              <a:rPr kumimoji="1" lang="ja-JP" altLang="en-US" sz="1400" dirty="0" smtClean="0">
                <a:solidFill>
                  <a:schemeClr val="bg1">
                    <a:lumMod val="65000"/>
                  </a:schemeClr>
                </a:solidFill>
                <a:latin typeface="ＭＳ Ｐゴシック" panose="020B0600070205080204" pitchFamily="50" charset="-128"/>
              </a:rPr>
              <a:t>●</a:t>
            </a:r>
            <a:r>
              <a:rPr kumimoji="1" lang="ja-JP" altLang="en-US" sz="1400" dirty="0" smtClean="0">
                <a:latin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rPr>
              <a:t>住宅</a:t>
            </a:r>
            <a:r>
              <a:rPr kumimoji="1" lang="ja-JP" altLang="en-US" sz="1400" b="1" dirty="0">
                <a:solidFill>
                  <a:schemeClr val="tx1"/>
                </a:solidFill>
                <a:latin typeface="ＭＳ Ｐゴシック" panose="020B0600070205080204" pitchFamily="50" charset="-128"/>
              </a:rPr>
              <a:t>市場の</a:t>
            </a:r>
            <a:r>
              <a:rPr kumimoji="1" lang="ja-JP" altLang="en-US" sz="1400" b="1" dirty="0" smtClean="0">
                <a:solidFill>
                  <a:schemeClr val="tx1"/>
                </a:solidFill>
                <a:latin typeface="ＭＳ Ｐゴシック" panose="020B0600070205080204" pitchFamily="50" charset="-128"/>
              </a:rPr>
              <a:t>環境整備</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chemeClr val="accent1"/>
              </a:buClr>
            </a:pPr>
            <a:r>
              <a:rPr kumimoji="1" lang="ja-JP" altLang="en-US" sz="1400" dirty="0" smtClean="0">
                <a:solidFill>
                  <a:schemeClr val="tx1"/>
                </a:solidFill>
                <a:ea typeface="ＭＳ Ｐ明朝" pitchFamily="18" charset="-128"/>
              </a:rPr>
              <a:t>　空家の適正管理及び空家対策によるまちづくりの推進の</a:t>
            </a:r>
            <a:r>
              <a:rPr kumimoji="1" lang="ja-JP" altLang="en-US" sz="1400" dirty="0">
                <a:solidFill>
                  <a:schemeClr val="tx1"/>
                </a:solidFill>
                <a:ea typeface="ＭＳ Ｐ明朝" pitchFamily="18" charset="-128"/>
              </a:rPr>
              <a:t>ため、市町村と各地域における課題を共有</a:t>
            </a:r>
            <a:r>
              <a:rPr kumimoji="1" lang="ja-JP" altLang="en-US" sz="1400" dirty="0" smtClean="0">
                <a:solidFill>
                  <a:schemeClr val="tx1"/>
                </a:solidFill>
                <a:ea typeface="ＭＳ Ｐ明朝" pitchFamily="18" charset="-128"/>
              </a:rPr>
              <a:t>し、「</a:t>
            </a:r>
            <a:r>
              <a:rPr kumimoji="1" lang="ja-JP" altLang="en-US" sz="1400" dirty="0">
                <a:solidFill>
                  <a:schemeClr val="tx1"/>
                </a:solidFill>
                <a:ea typeface="ＭＳ Ｐ明朝" pitchFamily="18" charset="-128"/>
              </a:rPr>
              <a:t>大阪</a:t>
            </a:r>
            <a:r>
              <a:rPr kumimoji="1" lang="ja-JP" altLang="en-US" sz="1400" dirty="0" smtClean="0">
                <a:solidFill>
                  <a:schemeClr val="tx1"/>
                </a:solidFill>
                <a:ea typeface="ＭＳ Ｐ明朝" pitchFamily="18" charset="-128"/>
              </a:rPr>
              <a:t>の</a:t>
            </a:r>
            <a:endParaRPr kumimoji="1" lang="en-US" altLang="ja-JP" sz="1400" dirty="0" smtClean="0">
              <a:solidFill>
                <a:schemeClr val="tx1"/>
              </a:solidFill>
              <a:ea typeface="ＭＳ Ｐ明朝" pitchFamily="18" charset="-128"/>
            </a:endParaRPr>
          </a:p>
          <a:p>
            <a:pPr algn="l">
              <a:lnSpc>
                <a:spcPct val="105000"/>
              </a:lnSpc>
              <a:spcBef>
                <a:spcPct val="15000"/>
              </a:spcBef>
              <a:buClr>
                <a:schemeClr val="accent1"/>
              </a:buClr>
            </a:pPr>
            <a:r>
              <a:rPr kumimoji="1" lang="ja-JP" altLang="en-US" sz="1400" dirty="0" smtClean="0">
                <a:solidFill>
                  <a:schemeClr val="tx1"/>
                </a:solidFill>
                <a:ea typeface="ＭＳ Ｐ明朝" pitchFamily="18" charset="-128"/>
              </a:rPr>
              <a:t>住まい</a:t>
            </a:r>
            <a:r>
              <a:rPr kumimoji="1" lang="ja-JP" altLang="en-US" sz="1400" dirty="0">
                <a:solidFill>
                  <a:schemeClr val="tx1"/>
                </a:solidFill>
                <a:ea typeface="ＭＳ Ｐ明朝" pitchFamily="18" charset="-128"/>
              </a:rPr>
              <a:t>活性化</a:t>
            </a:r>
            <a:r>
              <a:rPr kumimoji="1" lang="ja-JP" altLang="en-US" sz="1400" dirty="0" smtClean="0">
                <a:solidFill>
                  <a:schemeClr val="tx1"/>
                </a:solidFill>
                <a:ea typeface="ＭＳ Ｐ明朝" pitchFamily="18" charset="-128"/>
              </a:rPr>
              <a:t>フォーラム</a:t>
            </a:r>
            <a:r>
              <a:rPr kumimoji="1" lang="ja-JP" altLang="en-US" sz="1400" dirty="0">
                <a:solidFill>
                  <a:schemeClr val="tx1"/>
                </a:solidFill>
                <a:ea typeface="ＭＳ Ｐ明朝" pitchFamily="18" charset="-128"/>
              </a:rPr>
              <a:t>」の構成団体として</a:t>
            </a:r>
            <a:r>
              <a:rPr kumimoji="1" lang="ja-JP" altLang="en-US" sz="1400" dirty="0" smtClean="0">
                <a:solidFill>
                  <a:schemeClr val="tx1"/>
                </a:solidFill>
                <a:ea typeface="ＭＳ Ｐ明朝" pitchFamily="18" charset="-128"/>
              </a:rPr>
              <a:t>、既存</a:t>
            </a:r>
            <a:r>
              <a:rPr kumimoji="1" lang="ja-JP" altLang="en-US" sz="1400" dirty="0">
                <a:solidFill>
                  <a:schemeClr val="tx1"/>
                </a:solidFill>
                <a:ea typeface="ＭＳ Ｐ明朝" pitchFamily="18" charset="-128"/>
              </a:rPr>
              <a:t>住宅の</a:t>
            </a:r>
            <a:r>
              <a:rPr kumimoji="1" lang="ja-JP" altLang="en-US" sz="1400" dirty="0" smtClean="0">
                <a:solidFill>
                  <a:schemeClr val="tx1"/>
                </a:solidFill>
                <a:ea typeface="ＭＳ Ｐ明朝" pitchFamily="18" charset="-128"/>
              </a:rPr>
              <a:t>流通やリノベーション市場の活性化</a:t>
            </a:r>
            <a:r>
              <a:rPr kumimoji="1" lang="ja-JP" altLang="en-US" sz="1400" dirty="0">
                <a:solidFill>
                  <a:schemeClr val="tx1"/>
                </a:solidFill>
                <a:ea typeface="ＭＳ Ｐ明朝" pitchFamily="18" charset="-128"/>
              </a:rPr>
              <a:t>等</a:t>
            </a:r>
            <a:r>
              <a:rPr kumimoji="1" lang="ja-JP" altLang="en-US" sz="1400" dirty="0" smtClean="0">
                <a:solidFill>
                  <a:schemeClr val="tx1"/>
                </a:solidFill>
                <a:ea typeface="ＭＳ Ｐ明朝" pitchFamily="18" charset="-128"/>
              </a:rPr>
              <a:t>に取り組みます。</a:t>
            </a:r>
            <a:endParaRPr kumimoji="1" lang="en-US" altLang="ja-JP" sz="1400" dirty="0">
              <a:solidFill>
                <a:schemeClr val="tx1"/>
              </a:solidFill>
              <a:ea typeface="ＭＳ Ｐ明朝" pitchFamily="18" charset="-128"/>
            </a:endParaRPr>
          </a:p>
        </p:txBody>
      </p:sp>
      <p:pic>
        <p:nvPicPr>
          <p:cNvPr id="2" name="図 1"/>
          <p:cNvPicPr>
            <a:picLocks noChangeAspect="1"/>
          </p:cNvPicPr>
          <p:nvPr/>
        </p:nvPicPr>
        <p:blipFill>
          <a:blip r:embed="rId2"/>
          <a:stretch>
            <a:fillRect/>
          </a:stretch>
        </p:blipFill>
        <p:spPr>
          <a:xfrm>
            <a:off x="6803038" y="1707748"/>
            <a:ext cx="2508866" cy="1718501"/>
          </a:xfrm>
          <a:prstGeom prst="rect">
            <a:avLst/>
          </a:prstGeom>
        </p:spPr>
      </p:pic>
      <p:sp>
        <p:nvSpPr>
          <p:cNvPr id="10" name="テキスト ボックス 2"/>
          <p:cNvSpPr txBox="1">
            <a:spLocks noChangeArrowheads="1"/>
          </p:cNvSpPr>
          <p:nvPr/>
        </p:nvSpPr>
        <p:spPr bwMode="auto">
          <a:xfrm>
            <a:off x="6818646" y="3390879"/>
            <a:ext cx="2493258" cy="25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ct val="105000"/>
              </a:lnSpc>
              <a:spcBef>
                <a:spcPct val="50000"/>
              </a:spcBef>
              <a:buClr>
                <a:schemeClr val="accent1"/>
              </a:buClr>
              <a:buFont typeface="Wingdings" pitchFamily="2" charset="2"/>
              <a:buNone/>
            </a:pPr>
            <a:r>
              <a:rPr kumimoji="1" lang="ja-JP" altLang="en-US" dirty="0" smtClean="0">
                <a:solidFill>
                  <a:schemeClr val="tx1"/>
                </a:solidFill>
                <a:latin typeface="ＭＳ Ｐゴシック" panose="020B0600070205080204" pitchFamily="50" charset="-128"/>
              </a:rPr>
              <a:t>金岡東プレハブ分譲住宅室内（</a:t>
            </a:r>
            <a:r>
              <a:rPr kumimoji="1" lang="en-US" altLang="ja-JP" dirty="0" smtClean="0">
                <a:solidFill>
                  <a:schemeClr val="tx1"/>
                </a:solidFill>
                <a:latin typeface="ＭＳ Ｐゴシック" panose="020B0600070205080204" pitchFamily="50" charset="-128"/>
              </a:rPr>
              <a:t>1967</a:t>
            </a:r>
            <a:r>
              <a:rPr kumimoji="1" lang="ja-JP" altLang="en-US" dirty="0" smtClean="0">
                <a:solidFill>
                  <a:schemeClr val="tx1"/>
                </a:solidFill>
                <a:latin typeface="ＭＳ Ｐゴシック" panose="020B0600070205080204" pitchFamily="50" charset="-128"/>
              </a:rPr>
              <a:t>年）</a:t>
            </a:r>
            <a:endParaRPr kumimoji="1" lang="en-US" altLang="ja-JP" dirty="0">
              <a:solidFill>
                <a:schemeClr val="bg1"/>
              </a:solidFill>
              <a:latin typeface="ＭＳ Ｐゴシック" panose="020B060007020508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663159740"/>
              </p:ext>
            </p:extLst>
          </p:nvPr>
        </p:nvGraphicFramePr>
        <p:xfrm>
          <a:off x="6552480" y="1065491"/>
          <a:ext cx="2664420" cy="602431"/>
        </p:xfrm>
        <a:graphic>
          <a:graphicData uri="http://schemas.openxmlformats.org/drawingml/2006/table">
            <a:tbl>
              <a:tblPr firstRow="1" bandRow="1">
                <a:tableStyleId>{00A15C55-8517-42AA-B614-E9B94910E393}</a:tableStyleId>
              </a:tblPr>
              <a:tblGrid>
                <a:gridCol w="2664420">
                  <a:extLst>
                    <a:ext uri="{9D8B030D-6E8A-4147-A177-3AD203B41FA5}">
                      <a16:colId xmlns:a16="http://schemas.microsoft.com/office/drawing/2014/main" val="609703379"/>
                    </a:ext>
                  </a:extLst>
                </a:gridCol>
              </a:tblGrid>
              <a:tr h="301845">
                <a:tc>
                  <a:txBody>
                    <a:bodyPr/>
                    <a:lstStyle/>
                    <a:p>
                      <a:pPr algn="ctr"/>
                      <a:r>
                        <a:rPr kumimoji="1" lang="en-US" altLang="ja-JP" sz="1050" dirty="0" smtClean="0">
                          <a:solidFill>
                            <a:srgbClr val="FF0000"/>
                          </a:solidFill>
                        </a:rPr>
                        <a:t>【</a:t>
                      </a:r>
                      <a:r>
                        <a:rPr kumimoji="1" lang="ja-JP" altLang="en-US" sz="1050" dirty="0" smtClean="0">
                          <a:solidFill>
                            <a:srgbClr val="FF0000"/>
                          </a:solidFill>
                        </a:rPr>
                        <a:t>数値目標</a:t>
                      </a:r>
                      <a:r>
                        <a:rPr kumimoji="1" lang="en-US" altLang="ja-JP" sz="1050" dirty="0" smtClean="0">
                          <a:solidFill>
                            <a:srgbClr val="FF0000"/>
                          </a:solidFill>
                        </a:rPr>
                        <a:t>】</a:t>
                      </a:r>
                      <a:r>
                        <a:rPr kumimoji="1" lang="ja-JP" altLang="en-US" sz="1050" dirty="0" smtClean="0">
                          <a:solidFill>
                            <a:srgbClr val="FF0000"/>
                          </a:solidFill>
                        </a:rPr>
                        <a:t>住まいコンテンツの発信</a:t>
                      </a:r>
                      <a:endParaRPr kumimoji="1" lang="ja-JP" altLang="en-US" sz="1050" b="0" dirty="0" smtClean="0">
                        <a:solidFill>
                          <a:srgbClr val="FF0000"/>
                        </a:solidFill>
                      </a:endParaRPr>
                    </a:p>
                  </a:txBody>
                  <a:tcPr anchor="ctr" anchorCtr="1"/>
                </a:tc>
                <a:extLst>
                  <a:ext uri="{0D108BD9-81ED-4DB2-BD59-A6C34878D82A}">
                    <a16:rowId xmlns:a16="http://schemas.microsoft.com/office/drawing/2014/main" val="1410887007"/>
                  </a:ext>
                </a:extLst>
              </a:tr>
              <a:tr h="300586">
                <a:tc>
                  <a:txBody>
                    <a:bodyPr/>
                    <a:lstStyle/>
                    <a:p>
                      <a:pPr algn="ctr"/>
                      <a:r>
                        <a:rPr kumimoji="1" lang="en-US" altLang="ja-JP" sz="1100" dirty="0" smtClean="0">
                          <a:solidFill>
                            <a:srgbClr val="FF0000"/>
                          </a:solidFill>
                        </a:rPr>
                        <a:t>100</a:t>
                      </a:r>
                      <a:r>
                        <a:rPr kumimoji="1" lang="ja-JP" altLang="en-US" sz="1100" dirty="0" smtClean="0">
                          <a:solidFill>
                            <a:srgbClr val="FF0000"/>
                          </a:solidFill>
                        </a:rPr>
                        <a:t>本（</a:t>
                      </a:r>
                      <a:r>
                        <a:rPr kumimoji="1" lang="en-US" altLang="ja-JP" sz="1100" dirty="0" smtClean="0">
                          <a:solidFill>
                            <a:srgbClr val="FF0000"/>
                          </a:solidFill>
                        </a:rPr>
                        <a:t>R13</a:t>
                      </a:r>
                      <a:r>
                        <a:rPr kumimoji="1" lang="ja-JP" altLang="en-US" sz="1100" dirty="0" smtClean="0">
                          <a:solidFill>
                            <a:srgbClr val="FF0000"/>
                          </a:solidFill>
                        </a:rPr>
                        <a:t>年度まで）</a:t>
                      </a:r>
                      <a:endParaRPr kumimoji="1" lang="ja-JP" altLang="en-US" sz="1100" b="0" dirty="0" smtClean="0">
                        <a:solidFill>
                          <a:srgbClr val="FF0000"/>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13" name="正方形/長方形 12"/>
          <p:cNvSpPr>
            <a:spLocks/>
          </p:cNvSpPr>
          <p:nvPr/>
        </p:nvSpPr>
        <p:spPr>
          <a:xfrm>
            <a:off x="7488584" y="650535"/>
            <a:ext cx="2246900"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後（目標値追加）</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Grp="1" noChangeArrowheads="1"/>
          </p:cNvSpPr>
          <p:nvPr>
            <p:ph type="sldNum" sz="quarter" idx="4294967295"/>
          </p:nvPr>
        </p:nvSpPr>
        <p:spPr>
          <a:xfrm>
            <a:off x="7727950" y="6481763"/>
            <a:ext cx="2352675" cy="384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1363" indent="-284163">
              <a:defRPr sz="1000">
                <a:solidFill>
                  <a:srgbClr val="000000"/>
                </a:solidFill>
                <a:latin typeface="Arial" charset="0"/>
                <a:ea typeface="ＭＳ Ｐゴシック" pitchFamily="50" charset="-128"/>
              </a:defRPr>
            </a:lvl2pPr>
            <a:lvl3pPr marL="1141413" indent="-227013">
              <a:defRPr sz="1000">
                <a:solidFill>
                  <a:srgbClr val="000000"/>
                </a:solidFill>
                <a:latin typeface="Arial" charset="0"/>
                <a:ea typeface="ＭＳ Ｐゴシック" pitchFamily="50" charset="-128"/>
              </a:defRPr>
            </a:lvl3pPr>
            <a:lvl4pPr marL="1598613" indent="-227013">
              <a:defRPr sz="1000">
                <a:solidFill>
                  <a:srgbClr val="000000"/>
                </a:solidFill>
                <a:latin typeface="Arial" charset="0"/>
                <a:ea typeface="ＭＳ Ｐゴシック" pitchFamily="50" charset="-128"/>
              </a:defRPr>
            </a:lvl4pPr>
            <a:lvl5pPr marL="2055813" indent="-227013">
              <a:defRPr sz="1000">
                <a:solidFill>
                  <a:srgbClr val="000000"/>
                </a:solidFill>
                <a:latin typeface="Arial" charset="0"/>
                <a:ea typeface="ＭＳ Ｐゴシック" pitchFamily="50" charset="-128"/>
              </a:defRPr>
            </a:lvl5pPr>
            <a:lvl6pPr marL="25130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02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74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46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4</a:t>
            </a:r>
          </a:p>
        </p:txBody>
      </p:sp>
      <p:sp>
        <p:nvSpPr>
          <p:cNvPr id="13315" name="Text Box 46"/>
          <p:cNvSpPr txBox="1">
            <a:spLocks noChangeArrowheads="1"/>
          </p:cNvSpPr>
          <p:nvPr/>
        </p:nvSpPr>
        <p:spPr bwMode="auto">
          <a:xfrm>
            <a:off x="619596" y="5558870"/>
            <a:ext cx="8697663" cy="1307068"/>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buFont typeface="Wingdings" pitchFamily="2" charset="2"/>
              <a:buNone/>
            </a:pPr>
            <a:r>
              <a:rPr kumimoji="1" lang="ja-JP" altLang="en-US" sz="1400" dirty="0">
                <a:solidFill>
                  <a:schemeClr val="tx1"/>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大阪府及び各市町村からの受託業務を拡大します。</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 府（市・町）営住宅や府（市・町・村）有施設の建替・改修等の工事監理・建築設計業務</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 </a:t>
            </a:r>
            <a:r>
              <a:rPr kumimoji="1" lang="zh-TW" altLang="en-US" sz="1400" dirty="0" smtClean="0">
                <a:solidFill>
                  <a:schemeClr val="tx1"/>
                </a:solidFill>
                <a:latin typeface="ＭＳ Ｐ明朝" panose="02020600040205080304" pitchFamily="18" charset="-128"/>
                <a:ea typeface="ＭＳ Ｐ明朝" panose="02020600040205080304" pitchFamily="18" charset="-128"/>
              </a:rPr>
              <a:t>特定</a:t>
            </a:r>
            <a:r>
              <a:rPr kumimoji="1" lang="zh-TW" altLang="en-US" sz="1400" dirty="0">
                <a:solidFill>
                  <a:schemeClr val="tx1"/>
                </a:solidFill>
                <a:latin typeface="ＭＳ Ｐ明朝" panose="02020600040205080304" pitchFamily="18" charset="-128"/>
                <a:ea typeface="ＭＳ Ｐ明朝" panose="02020600040205080304" pitchFamily="18" charset="-128"/>
              </a:rPr>
              <a:t>優良賃貸</a:t>
            </a:r>
            <a:r>
              <a:rPr kumimoji="1" lang="zh-TW" altLang="en-US" sz="1400" dirty="0" smtClean="0">
                <a:solidFill>
                  <a:schemeClr val="tx1"/>
                </a:solidFill>
                <a:latin typeface="ＭＳ Ｐ明朝" panose="02020600040205080304" pitchFamily="18" charset="-128"/>
                <a:ea typeface="ＭＳ Ｐ明朝" panose="02020600040205080304" pitchFamily="18" charset="-128"/>
              </a:rPr>
              <a:t>住宅</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a:t>
            </a:r>
            <a:r>
              <a:rPr kumimoji="1" lang="ja-JP" altLang="en-US" sz="1400" dirty="0">
                <a:solidFill>
                  <a:schemeClr val="tx1"/>
                </a:solidFill>
                <a:latin typeface="ＭＳ Ｐ明朝" panose="02020600040205080304" pitchFamily="18" charset="-128"/>
                <a:ea typeface="ＭＳ Ｐ明朝" panose="02020600040205080304" pitchFamily="18" charset="-128"/>
              </a:rPr>
              <a:t>高齢者向け</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優良賃貸住宅の審査業務</a:t>
            </a:r>
            <a:r>
              <a:rPr kumimoji="1" lang="ja-JP" altLang="en-US" sz="1400" dirty="0">
                <a:solidFill>
                  <a:schemeClr val="tx1"/>
                </a:solidFill>
                <a:latin typeface="ＭＳ Ｐ明朝" panose="02020600040205080304" pitchFamily="18" charset="-128"/>
                <a:ea typeface="ＭＳ Ｐ明朝" panose="02020600040205080304" pitchFamily="18" charset="-128"/>
              </a:rPr>
              <a:t>（大阪府から受託</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a:t>
            </a:r>
            <a:endParaRPr kumimoji="1" lang="en-US" altLang="ja-JP" sz="1400" dirty="0">
              <a:solidFill>
                <a:schemeClr val="tx1"/>
              </a:solidFill>
              <a:latin typeface="ＭＳ Ｐ明朝" panose="02020600040205080304" pitchFamily="18" charset="-128"/>
              <a:ea typeface="ＭＳ Ｐ明朝" panose="02020600040205080304" pitchFamily="18" charset="-128"/>
            </a:endParaRPr>
          </a:p>
        </p:txBody>
      </p:sp>
      <p:sp>
        <p:nvSpPr>
          <p:cNvPr id="198674" name="角丸四角形 30"/>
          <p:cNvSpPr>
            <a:spLocks noChangeArrowheads="1"/>
          </p:cNvSpPr>
          <p:nvPr/>
        </p:nvSpPr>
        <p:spPr bwMode="auto">
          <a:xfrm>
            <a:off x="417689" y="916114"/>
            <a:ext cx="8899570" cy="376237"/>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effectLst>
                  <a:outerShdw blurRad="38100" dist="38100" dir="2700000" algn="tl">
                    <a:srgbClr val="FFFFFF"/>
                  </a:outerShdw>
                </a:effectLst>
                <a:latin typeface="メイリオ" panose="020B0604030504040204" pitchFamily="50" charset="-128"/>
                <a:ea typeface="メイリオ" panose="020B0604030504040204" pitchFamily="50" charset="-128"/>
              </a:rPr>
              <a:t>（１</a:t>
            </a:r>
            <a:r>
              <a:rPr lang="ja-JP" altLang="en-US" sz="1600" b="1" dirty="0">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技術力を活かした市町村からの受託</a:t>
            </a: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業務</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3" name="正方形/長方形 2"/>
          <p:cNvSpPr/>
          <p:nvPr/>
        </p:nvSpPr>
        <p:spPr>
          <a:xfrm>
            <a:off x="611188" y="1359169"/>
            <a:ext cx="8426450" cy="1255728"/>
          </a:xfrm>
          <a:prstGeom prst="rect">
            <a:avLst/>
          </a:prstGeom>
        </p:spPr>
        <p:txBody>
          <a:bodyPr wrap="square">
            <a:spAutoFit/>
          </a:bodyPr>
          <a:lstStyle/>
          <a:p>
            <a:pPr algn="l">
              <a:lnSpc>
                <a:spcPct val="105000"/>
              </a:lnSpc>
              <a:spcBef>
                <a:spcPct val="40000"/>
              </a:spcBef>
              <a:buClr>
                <a:schemeClr val="accent1"/>
              </a:buClr>
              <a:buFont typeface="Wingdings" pitchFamily="2" charset="2"/>
              <a:buNone/>
            </a:pPr>
            <a:r>
              <a:rPr kumimoji="1" lang="ja-JP" altLang="en-US" sz="1400" dirty="0" smtClean="0">
                <a:solidFill>
                  <a:srgbClr val="FF0000"/>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市</a:t>
            </a:r>
            <a:r>
              <a:rPr kumimoji="1" lang="ja-JP" altLang="en-US" sz="1400" dirty="0">
                <a:solidFill>
                  <a:schemeClr val="tx1"/>
                </a:solidFill>
                <a:latin typeface="ＭＳ Ｐ明朝" panose="02020600040205080304" pitchFamily="18" charset="-128"/>
                <a:ea typeface="ＭＳ Ｐ明朝" panose="02020600040205080304" pitchFamily="18" charset="-128"/>
              </a:rPr>
              <a:t>町営住宅等の建替えや維持管理</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など、公共施設の老朽化等に対応する</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buFont typeface="Wingdings" pitchFamily="2" charset="2"/>
              <a:buNone/>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技術職員が不足している市町村への支援方策の検討を行います。</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buFont typeface="Wingdings" pitchFamily="2" charset="2"/>
              <a:buNone/>
            </a:pPr>
            <a:r>
              <a:rPr kumimoji="1" lang="ja-JP" altLang="en-US" sz="1400" dirty="0" smtClean="0">
                <a:solidFill>
                  <a:schemeClr val="tx1"/>
                </a:solidFill>
                <a:ea typeface="ＭＳ Ｐ明朝" pitchFamily="18" charset="-128"/>
              </a:rPr>
              <a:t>　・市町営住宅の計画修繕業務（管理代行制度等）</a:t>
            </a:r>
            <a:endParaRPr kumimoji="1" lang="en-US" altLang="ja-JP" sz="1400" dirty="0" smtClean="0">
              <a:solidFill>
                <a:schemeClr val="tx1"/>
              </a:solidFill>
              <a:ea typeface="ＭＳ Ｐ明朝" pitchFamily="18" charset="-128"/>
            </a:endParaRPr>
          </a:p>
          <a:p>
            <a:pPr algn="l">
              <a:lnSpc>
                <a:spcPct val="105000"/>
              </a:lnSpc>
              <a:spcBef>
                <a:spcPct val="40000"/>
              </a:spcBef>
              <a:buClr>
                <a:schemeClr val="accent1"/>
              </a:buClr>
              <a:buFont typeface="Wingdings" pitchFamily="2" charset="2"/>
              <a:buNone/>
            </a:pPr>
            <a:r>
              <a:rPr kumimoji="1" lang="ja-JP" altLang="en-US" sz="1400" dirty="0" smtClean="0">
                <a:ea typeface="ＭＳ Ｐ明朝" pitchFamily="18" charset="-128"/>
              </a:rPr>
              <a:t>　・その他市（町・村）有施設の</a:t>
            </a:r>
            <a:r>
              <a:rPr kumimoji="1" lang="ja-JP" altLang="en-US" sz="1400" dirty="0" smtClean="0">
                <a:solidFill>
                  <a:schemeClr val="tx1"/>
                </a:solidFill>
                <a:ea typeface="ＭＳ Ｐ明朝" pitchFamily="18" charset="-128"/>
              </a:rPr>
              <a:t>発注者</a:t>
            </a:r>
            <a:r>
              <a:rPr kumimoji="1" lang="ja-JP" altLang="en-US" sz="1400" dirty="0">
                <a:solidFill>
                  <a:schemeClr val="tx1"/>
                </a:solidFill>
                <a:ea typeface="ＭＳ Ｐ明朝" pitchFamily="18" charset="-128"/>
              </a:rPr>
              <a:t>技術</a:t>
            </a:r>
            <a:r>
              <a:rPr kumimoji="1" lang="ja-JP" altLang="en-US" sz="1400" dirty="0" smtClean="0">
                <a:solidFill>
                  <a:schemeClr val="tx1"/>
                </a:solidFill>
                <a:ea typeface="ＭＳ Ｐ明朝" pitchFamily="18" charset="-128"/>
              </a:rPr>
              <a:t>支援</a:t>
            </a:r>
            <a:endParaRPr kumimoji="1" lang="en-US" altLang="ja-JP" sz="1400" dirty="0">
              <a:solidFill>
                <a:schemeClr val="tx1"/>
              </a:solidFill>
              <a:ea typeface="ＭＳ Ｐ明朝" pitchFamily="18" charset="-128"/>
            </a:endParaRPr>
          </a:p>
        </p:txBody>
      </p:sp>
      <p:sp>
        <p:nvSpPr>
          <p:cNvPr id="13328" name="正方形/長方形 4"/>
          <p:cNvSpPr>
            <a:spLocks noChangeArrowheads="1"/>
          </p:cNvSpPr>
          <p:nvPr/>
        </p:nvSpPr>
        <p:spPr bwMode="auto">
          <a:xfrm>
            <a:off x="619596" y="3662580"/>
            <a:ext cx="875811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buFont typeface="Wingdings" pitchFamily="2" charset="2"/>
              <a:buNone/>
            </a:pPr>
            <a:r>
              <a:rPr kumimoji="1" lang="ja-JP" altLang="en-US" sz="1400" dirty="0" smtClean="0">
                <a:ea typeface="ＭＳ Ｐ明朝" pitchFamily="18" charset="-128"/>
              </a:rPr>
              <a:t>　府営</a:t>
            </a:r>
            <a:r>
              <a:rPr kumimoji="1" lang="ja-JP" altLang="en-US" sz="1400" dirty="0">
                <a:ea typeface="ＭＳ Ｐ明朝" pitchFamily="18" charset="-128"/>
              </a:rPr>
              <a:t>住宅の計画修繕業務を行う管理代行者として、長年の技術と経験の蓄積を活かし大阪府内すべての府営住宅の計画修繕を適正に行います</a:t>
            </a:r>
            <a:r>
              <a:rPr kumimoji="1" lang="ja-JP" altLang="en-US" sz="1400" dirty="0" smtClean="0">
                <a:ea typeface="ＭＳ Ｐ明朝" pitchFamily="18" charset="-128"/>
              </a:rPr>
              <a:t>。</a:t>
            </a:r>
            <a:endParaRPr kumimoji="1" lang="en-US" altLang="ja-JP" sz="1400" dirty="0" smtClean="0">
              <a:ea typeface="ＭＳ Ｐ明朝" pitchFamily="18" charset="-128"/>
            </a:endParaRPr>
          </a:p>
          <a:p>
            <a:pPr algn="l">
              <a:lnSpc>
                <a:spcPct val="105000"/>
              </a:lnSpc>
              <a:spcBef>
                <a:spcPct val="40000"/>
              </a:spcBef>
              <a:buClr>
                <a:schemeClr val="accent1"/>
              </a:buClr>
              <a:buFont typeface="Wingdings" pitchFamily="2" charset="2"/>
              <a:buNone/>
            </a:pPr>
            <a:r>
              <a:rPr kumimoji="1" lang="ja-JP" altLang="en-US" sz="1400" dirty="0" smtClean="0">
                <a:ea typeface="ＭＳ Ｐ明朝" pitchFamily="18" charset="-128"/>
              </a:rPr>
              <a:t>　・計画</a:t>
            </a:r>
            <a:r>
              <a:rPr kumimoji="1" lang="ja-JP" altLang="en-US" sz="1400" dirty="0">
                <a:ea typeface="ＭＳ Ｐ明朝" pitchFamily="18" charset="-128"/>
              </a:rPr>
              <a:t>修繕</a:t>
            </a:r>
            <a:r>
              <a:rPr kumimoji="1" lang="ja-JP" altLang="en-US" sz="1400" dirty="0" smtClean="0">
                <a:ea typeface="ＭＳ Ｐ明朝" pitchFamily="18" charset="-128"/>
              </a:rPr>
              <a:t>業務 ：外装吹</a:t>
            </a:r>
            <a:r>
              <a:rPr kumimoji="1" lang="ja-JP" altLang="en-US" sz="1400" dirty="0">
                <a:ea typeface="ＭＳ Ｐ明朝" pitchFamily="18" charset="-128"/>
              </a:rPr>
              <a:t>替、屋上防水改修、電気設備改修・高置水槽改修、配管改修等</a:t>
            </a:r>
          </a:p>
          <a:p>
            <a:pPr algn="l">
              <a:lnSpc>
                <a:spcPct val="105000"/>
              </a:lnSpc>
              <a:spcBef>
                <a:spcPct val="40000"/>
              </a:spcBef>
              <a:buClr>
                <a:schemeClr val="accent1"/>
              </a:buClr>
              <a:buFont typeface="Wingdings" pitchFamily="2" charset="2"/>
              <a:buNone/>
            </a:pPr>
            <a:r>
              <a:rPr kumimoji="1" lang="ja-JP" altLang="en-US" sz="1400" dirty="0" smtClean="0">
                <a:latin typeface="ＭＳ Ｐ明朝" panose="02020600040205080304" pitchFamily="18" charset="-128"/>
                <a:ea typeface="ＭＳ Ｐ明朝" panose="02020600040205080304" pitchFamily="18" charset="-128"/>
              </a:rPr>
              <a:t>　・住宅数</a:t>
            </a:r>
            <a:r>
              <a:rPr kumimoji="1" lang="ja-JP" altLang="en-US" sz="1400" dirty="0">
                <a:latin typeface="ＭＳ Ｐ明朝" panose="02020600040205080304" pitchFamily="18" charset="-128"/>
                <a:ea typeface="ＭＳ Ｐ明朝" panose="02020600040205080304" pitchFamily="18" charset="-128"/>
              </a:rPr>
              <a:t>、</a:t>
            </a:r>
            <a:r>
              <a:rPr kumimoji="1" lang="ja-JP" altLang="en-US" sz="1400" dirty="0" smtClean="0">
                <a:latin typeface="ＭＳ Ｐ明朝" panose="02020600040205080304" pitchFamily="18" charset="-128"/>
                <a:ea typeface="ＭＳ Ｐ明朝" panose="02020600040205080304" pitchFamily="18" charset="-128"/>
              </a:rPr>
              <a:t>戸数  ：大阪</a:t>
            </a:r>
            <a:r>
              <a:rPr kumimoji="1" lang="ja-JP" altLang="en-US" sz="1400" dirty="0">
                <a:latin typeface="ＭＳ Ｐ明朝" panose="02020600040205080304" pitchFamily="18" charset="-128"/>
                <a:ea typeface="ＭＳ Ｐ明朝" panose="02020600040205080304" pitchFamily="18" charset="-128"/>
              </a:rPr>
              <a:t>府内すべての府営住宅</a:t>
            </a:r>
            <a:r>
              <a:rPr kumimoji="1" lang="en-US" altLang="ja-JP" sz="1400" dirty="0" smtClean="0">
                <a:latin typeface="ＭＳ Ｐ明朝" panose="02020600040205080304" pitchFamily="18" charset="-128"/>
                <a:ea typeface="ＭＳ Ｐ明朝" panose="02020600040205080304" pitchFamily="18" charset="-128"/>
              </a:rPr>
              <a:t>308</a:t>
            </a:r>
            <a:r>
              <a:rPr kumimoji="1" lang="ja-JP" altLang="en-US" sz="1400" dirty="0" smtClean="0">
                <a:latin typeface="ＭＳ Ｐ明朝" panose="02020600040205080304" pitchFamily="18" charset="-128"/>
                <a:ea typeface="ＭＳ Ｐ明朝" panose="02020600040205080304" pitchFamily="18" charset="-128"/>
              </a:rPr>
              <a:t>住宅</a:t>
            </a:r>
            <a:r>
              <a:rPr kumimoji="1" lang="ja-JP" altLang="en-US" sz="1400" dirty="0">
                <a:latin typeface="ＭＳ Ｐ明朝" panose="02020600040205080304" pitchFamily="18" charset="-128"/>
                <a:ea typeface="ＭＳ Ｐ明朝" panose="02020600040205080304" pitchFamily="18" charset="-128"/>
              </a:rPr>
              <a:t>　</a:t>
            </a:r>
            <a:r>
              <a:rPr kumimoji="1" lang="en-US" altLang="ja-JP" sz="1400" dirty="0" smtClean="0">
                <a:latin typeface="ＭＳ Ｐ明朝" panose="02020600040205080304" pitchFamily="18" charset="-128"/>
                <a:ea typeface="ＭＳ Ｐ明朝" panose="02020600040205080304" pitchFamily="18" charset="-128"/>
              </a:rPr>
              <a:t>117,317</a:t>
            </a:r>
            <a:r>
              <a:rPr kumimoji="1" lang="ja-JP" altLang="en-US" sz="1400" dirty="0" smtClean="0">
                <a:latin typeface="ＭＳ Ｐ明朝" panose="02020600040205080304" pitchFamily="18" charset="-128"/>
                <a:ea typeface="ＭＳ Ｐ明朝" panose="02020600040205080304" pitchFamily="18" charset="-128"/>
              </a:rPr>
              <a:t>戸（令和</a:t>
            </a:r>
            <a:r>
              <a:rPr kumimoji="1" lang="en-US" altLang="ja-JP" sz="1400" dirty="0" smtClean="0">
                <a:latin typeface="ＭＳ Ｐ明朝" panose="02020600040205080304" pitchFamily="18" charset="-128"/>
                <a:ea typeface="ＭＳ Ｐ明朝" panose="02020600040205080304" pitchFamily="18" charset="-128"/>
              </a:rPr>
              <a:t>2</a:t>
            </a:r>
            <a:r>
              <a:rPr kumimoji="1" lang="ja-JP" altLang="en-US" sz="1400" dirty="0" smtClean="0">
                <a:latin typeface="ＭＳ Ｐ明朝" panose="02020600040205080304" pitchFamily="18" charset="-128"/>
                <a:ea typeface="ＭＳ Ｐ明朝" panose="02020600040205080304" pitchFamily="18" charset="-128"/>
              </a:rPr>
              <a:t>年度</a:t>
            </a:r>
            <a:r>
              <a:rPr kumimoji="1" lang="ja-JP" altLang="en-US" sz="1400" dirty="0">
                <a:latin typeface="ＭＳ Ｐ明朝" panose="02020600040205080304" pitchFamily="18" charset="-128"/>
                <a:ea typeface="ＭＳ Ｐ明朝" panose="02020600040205080304" pitchFamily="18" charset="-128"/>
              </a:rPr>
              <a:t>末時点</a:t>
            </a:r>
            <a:r>
              <a:rPr kumimoji="1" lang="ja-JP" altLang="en-US" sz="1400" dirty="0" smtClean="0">
                <a:latin typeface="ＭＳ Ｐ明朝" panose="02020600040205080304" pitchFamily="18" charset="-128"/>
                <a:ea typeface="ＭＳ Ｐ明朝" panose="02020600040205080304" pitchFamily="18" charset="-128"/>
              </a:rPr>
              <a:t>）</a:t>
            </a:r>
            <a:endParaRPr kumimoji="1" lang="ja-JP" altLang="en-US" sz="1400" dirty="0">
              <a:latin typeface="ＭＳ Ｐ明朝" panose="02020600040205080304" pitchFamily="18" charset="-128"/>
              <a:ea typeface="ＭＳ Ｐ明朝" panose="02020600040205080304" pitchFamily="18" charset="-128"/>
            </a:endParaRPr>
          </a:p>
        </p:txBody>
      </p:sp>
      <p:sp>
        <p:nvSpPr>
          <p:cNvPr id="16" name="Rectangle 4"/>
          <p:cNvSpPr txBox="1">
            <a:spLocks noChangeArrowheads="1"/>
          </p:cNvSpPr>
          <p:nvPr/>
        </p:nvSpPr>
        <p:spPr bwMode="auto">
          <a:xfrm>
            <a:off x="0" y="255416"/>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latin typeface="ＭＳ Ｐゴシック" pitchFamily="50" charset="-128"/>
                <a:ea typeface="ＭＳ Ｐゴシック" pitchFamily="50" charset="-128"/>
              </a:rPr>
              <a:t>　</a:t>
            </a:r>
            <a:r>
              <a:rPr lang="en-US" altLang="ja-JP" sz="2200" kern="0" dirty="0" smtClean="0">
                <a:solidFill>
                  <a:schemeClr val="tx1"/>
                </a:solidFill>
                <a:latin typeface="メイリオ" panose="020B0604030504040204" pitchFamily="50" charset="-128"/>
                <a:ea typeface="メイリオ" panose="020B0604030504040204" pitchFamily="50" charset="-128"/>
              </a:rPr>
              <a:t>3</a:t>
            </a:r>
            <a:r>
              <a:rPr lang="ja-JP" altLang="en-US" sz="2200" kern="0" dirty="0" err="1" smtClean="0">
                <a:solidFill>
                  <a:schemeClr val="tx1"/>
                </a:solidFill>
                <a:latin typeface="メイリオ" panose="020B0604030504040204" pitchFamily="50" charset="-128"/>
                <a:ea typeface="メイリオ" panose="020B0604030504040204" pitchFamily="50" charset="-128"/>
              </a:rPr>
              <a:t>．</a:t>
            </a:r>
            <a:r>
              <a:rPr lang="ja-JP" altLang="en-US" sz="2200" kern="0" dirty="0" smtClean="0">
                <a:solidFill>
                  <a:schemeClr val="tx1"/>
                </a:solidFill>
                <a:latin typeface="メイリオ" panose="020B0604030504040204" pitchFamily="50" charset="-128"/>
                <a:ea typeface="メイリオ" panose="020B0604030504040204" pitchFamily="50" charset="-128"/>
              </a:rPr>
              <a:t>知識と経験を活かした住宅・まちづくり施策の推進</a:t>
            </a:r>
            <a:endParaRPr lang="ja-JP" altLang="en-US" sz="2200" kern="0" dirty="0">
              <a:solidFill>
                <a:schemeClr val="tx1"/>
              </a:solidFill>
              <a:latin typeface="メイリオ" panose="020B0604030504040204" pitchFamily="50" charset="-128"/>
              <a:ea typeface="メイリオ" panose="020B0604030504040204" pitchFamily="50" charset="-128"/>
            </a:endParaRPr>
          </a:p>
        </p:txBody>
      </p:sp>
      <p:sp>
        <p:nvSpPr>
          <p:cNvPr id="15" name="角丸四角形 30"/>
          <p:cNvSpPr>
            <a:spLocks noChangeArrowheads="1"/>
          </p:cNvSpPr>
          <p:nvPr/>
        </p:nvSpPr>
        <p:spPr bwMode="auto">
          <a:xfrm>
            <a:off x="417691" y="3180173"/>
            <a:ext cx="8899569" cy="376237"/>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effectLst>
                  <a:outerShdw blurRad="38100" dist="38100" dir="2700000" algn="tl">
                    <a:srgbClr val="FFFFFF"/>
                  </a:outerShdw>
                </a:effectLst>
                <a:latin typeface="メイリオ" panose="020B0604030504040204" pitchFamily="50" charset="-128"/>
                <a:ea typeface="メイリオ" panose="020B0604030504040204" pitchFamily="50" charset="-128"/>
              </a:rPr>
              <a:t>（２）</a:t>
            </a:r>
            <a:r>
              <a:rPr kumimoji="1" lang="ja-JP" altLang="en-US" sz="1600" b="1" dirty="0">
                <a:latin typeface="メイリオ" panose="020B0604030504040204" pitchFamily="50" charset="-128"/>
                <a:ea typeface="メイリオ" panose="020B0604030504040204" pitchFamily="50" charset="-128"/>
              </a:rPr>
              <a:t>府営住宅</a:t>
            </a:r>
            <a:r>
              <a:rPr kumimoji="1" lang="ja-JP" altLang="en-US" sz="1600" b="1" dirty="0" smtClean="0">
                <a:latin typeface="メイリオ" panose="020B0604030504040204" pitchFamily="50" charset="-128"/>
                <a:ea typeface="メイリオ" panose="020B0604030504040204" pitchFamily="50" charset="-128"/>
              </a:rPr>
              <a:t>の計画修繕業務（管理代行制度）</a:t>
            </a:r>
            <a:endParaRPr kumimoji="1" lang="en-US" altLang="ja-JP" sz="1600" b="1" dirty="0">
              <a:latin typeface="メイリオ" panose="020B0604030504040204" pitchFamily="50" charset="-128"/>
              <a:ea typeface="メイリオ" panose="020B0604030504040204" pitchFamily="50" charset="-128"/>
            </a:endParaRPr>
          </a:p>
        </p:txBody>
      </p:sp>
      <p:sp>
        <p:nvSpPr>
          <p:cNvPr id="18" name="角丸四角形 30"/>
          <p:cNvSpPr>
            <a:spLocks noChangeArrowheads="1"/>
          </p:cNvSpPr>
          <p:nvPr/>
        </p:nvSpPr>
        <p:spPr bwMode="auto">
          <a:xfrm>
            <a:off x="417691" y="5066451"/>
            <a:ext cx="8899568" cy="376237"/>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（３</a:t>
            </a:r>
            <a:r>
              <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）その他受託業務の拡大</a:t>
            </a:r>
          </a:p>
        </p:txBody>
      </p:sp>
      <p:sp>
        <p:nvSpPr>
          <p:cNvPr id="10"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5705" y="1579026"/>
            <a:ext cx="2168582" cy="1445360"/>
          </a:xfrm>
          <a:prstGeom prst="rect">
            <a:avLst/>
          </a:prstGeom>
        </p:spPr>
      </p:pic>
      <p:sp>
        <p:nvSpPr>
          <p:cNvPr id="13" name="テキスト ボックス 2"/>
          <p:cNvSpPr txBox="1">
            <a:spLocks noChangeArrowheads="1"/>
          </p:cNvSpPr>
          <p:nvPr/>
        </p:nvSpPr>
        <p:spPr bwMode="auto">
          <a:xfrm>
            <a:off x="8419065" y="2682160"/>
            <a:ext cx="551898" cy="25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ct val="105000"/>
              </a:lnSpc>
              <a:spcBef>
                <a:spcPct val="50000"/>
              </a:spcBef>
              <a:buClr>
                <a:schemeClr val="accent1"/>
              </a:buClr>
              <a:buFont typeface="Wingdings" pitchFamily="2" charset="2"/>
              <a:buNone/>
            </a:pPr>
            <a:r>
              <a:rPr kumimoji="1" lang="en-US" altLang="ja-JP" dirty="0" smtClean="0">
                <a:solidFill>
                  <a:schemeClr val="bg1"/>
                </a:solidFill>
                <a:latin typeface="ＭＳ Ｐゴシック" panose="020B0600070205080204" pitchFamily="50" charset="-128"/>
              </a:rPr>
              <a:t>IMAGE</a:t>
            </a:r>
            <a:endParaRPr kumimoji="1" lang="en-US" altLang="ja-JP" dirty="0">
              <a:solidFill>
                <a:schemeClr val="bg1"/>
              </a:solidFill>
              <a:latin typeface="ＭＳ Ｐゴシック" panose="020B0600070205080204" pitchFamily="50" charset="-128"/>
            </a:endParaRPr>
          </a:p>
        </p:txBody>
      </p:sp>
      <p:sp>
        <p:nvSpPr>
          <p:cNvPr id="14" name="テキスト ボックス 2"/>
          <p:cNvSpPr txBox="1">
            <a:spLocks noChangeArrowheads="1"/>
          </p:cNvSpPr>
          <p:nvPr/>
        </p:nvSpPr>
        <p:spPr bwMode="auto">
          <a:xfrm>
            <a:off x="6871963" y="2986506"/>
            <a:ext cx="2013737" cy="25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ct val="105000"/>
              </a:lnSpc>
              <a:spcBef>
                <a:spcPct val="50000"/>
              </a:spcBef>
              <a:buClr>
                <a:schemeClr val="accent1"/>
              </a:buClr>
              <a:buFont typeface="Wingdings" pitchFamily="2" charset="2"/>
              <a:buNone/>
            </a:pPr>
            <a:r>
              <a:rPr kumimoji="1" lang="ja-JP" altLang="en-US" dirty="0" smtClean="0">
                <a:solidFill>
                  <a:schemeClr val="tx1"/>
                </a:solidFill>
                <a:latin typeface="ＭＳ Ｐゴシック" panose="020B0600070205080204" pitchFamily="50" charset="-128"/>
              </a:rPr>
              <a:t>技術支援（イメージ）</a:t>
            </a:r>
            <a:endParaRPr kumimoji="1" lang="en-US" altLang="ja-JP" dirty="0">
              <a:solidFill>
                <a:schemeClr val="bg1"/>
              </a:solidFill>
              <a:latin typeface="ＭＳ Ｐゴシック" panose="020B060007020508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802168304"/>
              </p:ext>
            </p:extLst>
          </p:nvPr>
        </p:nvGraphicFramePr>
        <p:xfrm>
          <a:off x="6552481" y="906871"/>
          <a:ext cx="2764778" cy="587334"/>
        </p:xfrm>
        <a:graphic>
          <a:graphicData uri="http://schemas.openxmlformats.org/drawingml/2006/table">
            <a:tbl>
              <a:tblPr firstRow="1" bandRow="1">
                <a:tableStyleId>{00A15C55-8517-42AA-B614-E9B94910E393}</a:tableStyleId>
              </a:tblPr>
              <a:tblGrid>
                <a:gridCol w="2764778">
                  <a:extLst>
                    <a:ext uri="{9D8B030D-6E8A-4147-A177-3AD203B41FA5}">
                      <a16:colId xmlns:a16="http://schemas.microsoft.com/office/drawing/2014/main" val="609703379"/>
                    </a:ext>
                  </a:extLst>
                </a:gridCol>
              </a:tblGrid>
              <a:tr h="264300">
                <a:tc>
                  <a:txBody>
                    <a:bodyPr/>
                    <a:lstStyle/>
                    <a:p>
                      <a:pPr algn="ctr"/>
                      <a:r>
                        <a:rPr kumimoji="1" lang="en-US" altLang="ja-JP" sz="1100" dirty="0" smtClean="0">
                          <a:solidFill>
                            <a:srgbClr val="FF0000"/>
                          </a:solidFill>
                        </a:rPr>
                        <a:t>【</a:t>
                      </a:r>
                      <a:r>
                        <a:rPr kumimoji="1" lang="ja-JP" altLang="en-US" sz="1100" dirty="0" smtClean="0">
                          <a:solidFill>
                            <a:srgbClr val="FF0000"/>
                          </a:solidFill>
                        </a:rPr>
                        <a:t>数値目標</a:t>
                      </a:r>
                      <a:r>
                        <a:rPr kumimoji="1" lang="en-US" altLang="ja-JP" sz="1100" dirty="0" smtClean="0">
                          <a:solidFill>
                            <a:srgbClr val="FF0000"/>
                          </a:solidFill>
                        </a:rPr>
                        <a:t>】</a:t>
                      </a:r>
                      <a:r>
                        <a:rPr kumimoji="1" lang="ja-JP" altLang="en-US" sz="1100" dirty="0" smtClean="0">
                          <a:solidFill>
                            <a:srgbClr val="FF0000"/>
                          </a:solidFill>
                        </a:rPr>
                        <a:t>技術支援新規営業件数</a:t>
                      </a:r>
                      <a:endParaRPr kumimoji="1" lang="en-US" altLang="ja-JP" sz="1100" dirty="0" smtClean="0">
                        <a:solidFill>
                          <a:srgbClr val="FF0000"/>
                        </a:solidFill>
                      </a:endParaRPr>
                    </a:p>
                  </a:txBody>
                  <a:tcPr anchor="ctr" anchorCtr="1"/>
                </a:tc>
                <a:extLst>
                  <a:ext uri="{0D108BD9-81ED-4DB2-BD59-A6C34878D82A}">
                    <a16:rowId xmlns:a16="http://schemas.microsoft.com/office/drawing/2014/main" val="1410887007"/>
                  </a:ext>
                </a:extLst>
              </a:tr>
              <a:tr h="323034">
                <a:tc>
                  <a:txBody>
                    <a:bodyPr/>
                    <a:lstStyle/>
                    <a:p>
                      <a:pPr algn="ctr"/>
                      <a:r>
                        <a:rPr kumimoji="1" lang="en-US" altLang="ja-JP" sz="1100" dirty="0" smtClean="0">
                          <a:solidFill>
                            <a:srgbClr val="FF0000"/>
                          </a:solidFill>
                        </a:rPr>
                        <a:t>40</a:t>
                      </a:r>
                      <a:r>
                        <a:rPr kumimoji="1" lang="ja-JP" altLang="en-US" sz="1100" dirty="0" smtClean="0">
                          <a:solidFill>
                            <a:srgbClr val="FF0000"/>
                          </a:solidFill>
                        </a:rPr>
                        <a:t>件（</a:t>
                      </a:r>
                      <a:r>
                        <a:rPr kumimoji="1" lang="en-US" altLang="ja-JP" sz="1100" dirty="0" smtClean="0">
                          <a:solidFill>
                            <a:srgbClr val="FF0000"/>
                          </a:solidFill>
                        </a:rPr>
                        <a:t>R13</a:t>
                      </a:r>
                      <a:r>
                        <a:rPr kumimoji="1" lang="ja-JP" altLang="en-US" sz="1100" dirty="0" smtClean="0">
                          <a:solidFill>
                            <a:srgbClr val="FF0000"/>
                          </a:solidFill>
                        </a:rPr>
                        <a:t>年度まで）</a:t>
                      </a:r>
                      <a:endParaRPr kumimoji="1" lang="ja-JP" altLang="en-US" sz="1100" b="0" dirty="0" smtClean="0">
                        <a:solidFill>
                          <a:srgbClr val="FF0000"/>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19" name="正方形/長方形 18"/>
          <p:cNvSpPr>
            <a:spLocks/>
          </p:cNvSpPr>
          <p:nvPr/>
        </p:nvSpPr>
        <p:spPr>
          <a:xfrm>
            <a:off x="7484979" y="419434"/>
            <a:ext cx="2246900"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後（目標値追加）</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6"/>
          <p:cNvSpPr>
            <a:spLocks noChangeArrowheads="1"/>
          </p:cNvSpPr>
          <p:nvPr/>
        </p:nvSpPr>
        <p:spPr bwMode="auto">
          <a:xfrm>
            <a:off x="584653" y="2249783"/>
            <a:ext cx="8879167" cy="377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0000"/>
              </a:lnSpc>
              <a:spcBef>
                <a:spcPct val="15000"/>
              </a:spcBef>
              <a:buClr>
                <a:srgbClr val="99CC00"/>
              </a:buClr>
            </a:pPr>
            <a:r>
              <a:rPr lang="ja-JP" altLang="en-US" sz="1400" b="1" dirty="0" smtClean="0">
                <a:solidFill>
                  <a:schemeClr val="bg1">
                    <a:lumMod val="65000"/>
                  </a:schemeClr>
                </a:solidFill>
              </a:rPr>
              <a:t>●</a:t>
            </a:r>
            <a:r>
              <a:rPr lang="ja-JP" altLang="en-US" sz="1400" b="1" dirty="0" smtClean="0">
                <a:solidFill>
                  <a:schemeClr val="tx1"/>
                </a:solidFill>
              </a:rPr>
              <a:t> 健康経営の推進</a:t>
            </a:r>
            <a:endParaRPr lang="en-US" altLang="ja-JP" sz="1400" b="1" dirty="0" smtClean="0">
              <a:solidFill>
                <a:schemeClr val="tx1"/>
              </a:solidFill>
            </a:endParaRPr>
          </a:p>
          <a:p>
            <a:pPr algn="l">
              <a:lnSpc>
                <a:spcPct val="100000"/>
              </a:lnSpc>
              <a:spcBef>
                <a:spcPct val="15000"/>
              </a:spcBef>
              <a:buClr>
                <a:srgbClr val="99CC00"/>
              </a:buClr>
            </a:pP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a:solidFill>
                  <a:schemeClr val="tx1"/>
                </a:solidFill>
                <a:latin typeface="ＭＳ Ｐ明朝" panose="02020600040205080304" pitchFamily="18" charset="-128"/>
                <a:ea typeface="ＭＳ Ｐ明朝" panose="02020600040205080304" pitchFamily="18" charset="-128"/>
              </a:rPr>
              <a:t>健康経営優良法人認定に向けた</a:t>
            </a:r>
            <a:r>
              <a:rPr lang="ja-JP" altLang="en-US" sz="1400" dirty="0" smtClean="0">
                <a:solidFill>
                  <a:schemeClr val="tx1"/>
                </a:solidFill>
                <a:latin typeface="ＭＳ Ｐ明朝" panose="02020600040205080304" pitchFamily="18" charset="-128"/>
                <a:ea typeface="ＭＳ Ｐ明朝" panose="02020600040205080304" pitchFamily="18" charset="-128"/>
              </a:rPr>
              <a:t>取り組み</a:t>
            </a:r>
            <a:r>
              <a:rPr lang="ja-JP" altLang="en-US" sz="1400" dirty="0">
                <a:solidFill>
                  <a:schemeClr val="tx1"/>
                </a:solidFill>
                <a:latin typeface="ＭＳ Ｐ明朝" panose="02020600040205080304" pitchFamily="18" charset="-128"/>
                <a:ea typeface="ＭＳ Ｐ明朝" panose="02020600040205080304" pitchFamily="18" charset="-128"/>
              </a:rPr>
              <a:t>の継続</a:t>
            </a:r>
            <a:endParaRPr lang="en-US" altLang="ja-JP" sz="1400" dirty="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  ・職員</a:t>
            </a:r>
            <a:r>
              <a:rPr lang="ja-JP" altLang="en-US" sz="1400" dirty="0">
                <a:solidFill>
                  <a:schemeClr val="tx1"/>
                </a:solidFill>
                <a:latin typeface="ＭＳ Ｐ明朝" panose="02020600040205080304" pitchFamily="18" charset="-128"/>
                <a:ea typeface="ＭＳ Ｐ明朝" panose="02020600040205080304" pitchFamily="18" charset="-128"/>
              </a:rPr>
              <a:t>意識調査「パルスサーベイ</a:t>
            </a:r>
            <a:r>
              <a:rPr lang="ja-JP" altLang="en-US" sz="1400" dirty="0" smtClean="0">
                <a:solidFill>
                  <a:schemeClr val="tx1"/>
                </a:solidFill>
                <a:latin typeface="ＭＳ Ｐ明朝" panose="02020600040205080304" pitchFamily="18" charset="-128"/>
                <a:ea typeface="ＭＳ Ｐ明朝" panose="02020600040205080304" pitchFamily="18" charset="-128"/>
              </a:rPr>
              <a:t>」の活用による各職場での健康管理の徹底</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　 ・社内コミュニケーションの活性化による風</a:t>
            </a:r>
            <a:r>
              <a:rPr lang="ja-JP" altLang="en-US" sz="1400" dirty="0">
                <a:solidFill>
                  <a:schemeClr val="tx1"/>
                </a:solidFill>
                <a:latin typeface="ＭＳ Ｐ明朝" panose="02020600040205080304" pitchFamily="18" charset="-128"/>
                <a:ea typeface="ＭＳ Ｐ明朝" panose="02020600040205080304" pitchFamily="18" charset="-128"/>
              </a:rPr>
              <a:t>通しの</a:t>
            </a:r>
            <a:r>
              <a:rPr lang="ja-JP" altLang="en-US" sz="1400" dirty="0" smtClean="0">
                <a:solidFill>
                  <a:schemeClr val="tx1"/>
                </a:solidFill>
                <a:latin typeface="ＭＳ Ｐ明朝" panose="02020600040205080304" pitchFamily="18" charset="-128"/>
                <a:ea typeface="ＭＳ Ｐ明朝" panose="02020600040205080304" pitchFamily="18" charset="-128"/>
              </a:rPr>
              <a:t>良い職場環境づくりの推進</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b="1" dirty="0">
                <a:solidFill>
                  <a:schemeClr val="bg1">
                    <a:lumMod val="65000"/>
                  </a:schemeClr>
                </a:solidFill>
              </a:rPr>
              <a:t>●</a:t>
            </a:r>
            <a:r>
              <a:rPr lang="ja-JP" altLang="en-US" sz="1400" b="1" dirty="0">
                <a:solidFill>
                  <a:schemeClr val="tx1"/>
                </a:solidFill>
              </a:rPr>
              <a:t> </a:t>
            </a:r>
            <a:r>
              <a:rPr lang="ja-JP" altLang="en-US" sz="1400" b="1" dirty="0" smtClean="0">
                <a:solidFill>
                  <a:schemeClr val="tx1"/>
                </a:solidFill>
              </a:rPr>
              <a:t>ワーク・ライフ・マネジメントの推進</a:t>
            </a:r>
            <a:endParaRPr lang="en-US" altLang="ja-JP" sz="1400" b="1" dirty="0">
              <a:solidFill>
                <a:schemeClr val="tx1"/>
              </a:solidFill>
            </a:endParaRPr>
          </a:p>
          <a:p>
            <a:pPr algn="l">
              <a:lnSpc>
                <a:spcPct val="100000"/>
              </a:lnSpc>
              <a:spcBef>
                <a:spcPct val="15000"/>
              </a:spcBef>
              <a:buClr>
                <a:srgbClr val="99CC00"/>
              </a:buClr>
            </a:pPr>
            <a:r>
              <a:rPr lang="ja-JP" altLang="en-US"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・ライフステージに</a:t>
            </a:r>
            <a:r>
              <a:rPr lang="ja-JP" altLang="en-US" sz="1400" dirty="0">
                <a:solidFill>
                  <a:schemeClr val="tx1"/>
                </a:solidFill>
                <a:latin typeface="ＭＳ Ｐ明朝" panose="02020600040205080304" pitchFamily="18" charset="-128"/>
                <a:ea typeface="ＭＳ Ｐ明朝" panose="02020600040205080304" pitchFamily="18" charset="-128"/>
              </a:rPr>
              <a:t>応じて</a:t>
            </a:r>
            <a:r>
              <a:rPr lang="ja-JP" altLang="en-US" sz="1400" dirty="0" smtClean="0">
                <a:solidFill>
                  <a:schemeClr val="tx1"/>
                </a:solidFill>
                <a:latin typeface="ＭＳ Ｐ明朝" panose="02020600040205080304" pitchFamily="18" charset="-128"/>
                <a:ea typeface="ＭＳ Ｐ明朝" panose="02020600040205080304" pitchFamily="18" charset="-128"/>
              </a:rPr>
              <a:t>、職員自身が仕事と生活の双方の充実を積極的に</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en-US" altLang="ja-JP" sz="1400" dirty="0">
                <a:solidFill>
                  <a:schemeClr val="tx1"/>
                </a:solidFill>
                <a:latin typeface="ＭＳ Ｐ明朝" panose="02020600040205080304" pitchFamily="18" charset="-128"/>
                <a:ea typeface="ＭＳ Ｐ明朝" panose="02020600040205080304" pitchFamily="18" charset="-128"/>
              </a:rPr>
              <a:t> </a:t>
            </a:r>
            <a:r>
              <a:rPr lang="en-US" altLang="ja-JP"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マネジメントし、相乗効果を発揮できる取り組みや制度の充実を推進</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b="1" dirty="0" smtClean="0">
                <a:solidFill>
                  <a:schemeClr val="bg1">
                    <a:lumMod val="65000"/>
                  </a:schemeClr>
                </a:solidFill>
              </a:rPr>
              <a:t>●</a:t>
            </a:r>
            <a:r>
              <a:rPr lang="ja-JP" altLang="en-US" sz="1400" b="1" dirty="0" smtClean="0">
                <a:solidFill>
                  <a:schemeClr val="tx1"/>
                </a:solidFill>
              </a:rPr>
              <a:t> 多様な人材が活躍できる職場環境の</a:t>
            </a:r>
            <a:r>
              <a:rPr lang="ja-JP" altLang="en-US" sz="1400" b="1" dirty="0">
                <a:solidFill>
                  <a:schemeClr val="tx1"/>
                </a:solidFill>
              </a:rPr>
              <a:t>整備</a:t>
            </a:r>
            <a:endParaRPr lang="en-US" altLang="ja-JP" sz="1400" b="1" dirty="0" smtClean="0">
              <a:solidFill>
                <a:schemeClr val="tx1"/>
              </a:solidFill>
            </a:endParaRPr>
          </a:p>
          <a:p>
            <a:pPr algn="l">
              <a:lnSpc>
                <a:spcPct val="100000"/>
              </a:lnSpc>
              <a:spcBef>
                <a:spcPct val="15000"/>
              </a:spcBef>
              <a:buClr>
                <a:srgbClr val="99CC00"/>
              </a:buClr>
            </a:pPr>
            <a:r>
              <a:rPr lang="ja-JP" altLang="en-US" sz="1400" b="1" dirty="0">
                <a:solidFill>
                  <a:schemeClr val="tx1"/>
                </a:solidFill>
              </a:rPr>
              <a:t>　</a:t>
            </a:r>
            <a:r>
              <a:rPr lang="ja-JP" altLang="en-US" sz="1400" b="1" dirty="0" smtClean="0">
                <a:solidFill>
                  <a:schemeClr val="tx1"/>
                </a:solidFill>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・性別、年齢、国籍、障がいの有無等に関わらず、多様な人材を受け入れ、その能力や個性を最大限発揮できる</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　　職場環境の整備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ja-JP" altLang="en-US" sz="1400" dirty="0">
                <a:solidFill>
                  <a:schemeClr val="tx1"/>
                </a:solidFill>
                <a:latin typeface="ＭＳ Ｐ明朝" panose="02020600040205080304" pitchFamily="18" charset="-128"/>
                <a:ea typeface="ＭＳ Ｐ明朝" panose="02020600040205080304" pitchFamily="18" charset="-128"/>
              </a:rPr>
              <a:t>　　 ・女性職員が長期的に活躍し、躊躇なくキャリアアップに挑戦できる雇用環境を整備</a:t>
            </a:r>
            <a:endParaRPr lang="en-US" altLang="ja-JP" sz="1400" dirty="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en-US" altLang="ja-JP" sz="1400" dirty="0">
                <a:solidFill>
                  <a:schemeClr val="tx1"/>
                </a:solidFill>
                <a:latin typeface="ＭＳ Ｐ明朝" panose="02020600040205080304" pitchFamily="18" charset="-128"/>
                <a:ea typeface="ＭＳ Ｐ明朝" panose="02020600040205080304" pitchFamily="18" charset="-128"/>
              </a:rPr>
              <a:t>    </a:t>
            </a:r>
            <a:r>
              <a:rPr lang="ja-JP" altLang="en-US" sz="1400" dirty="0">
                <a:solidFill>
                  <a:schemeClr val="tx1"/>
                </a:solidFill>
                <a:latin typeface="ＭＳ Ｐ明朝" panose="02020600040205080304" pitchFamily="18" charset="-128"/>
                <a:ea typeface="ＭＳ Ｐ明朝" panose="02020600040205080304" pitchFamily="18" charset="-128"/>
              </a:rPr>
              <a:t> ・研修制度の充実や継続的な意識改革を促し、女性管理職の増加を</a:t>
            </a:r>
            <a:r>
              <a:rPr lang="ja-JP" altLang="en-US" sz="1400" dirty="0" smtClean="0">
                <a:solidFill>
                  <a:schemeClr val="tx1"/>
                </a:solidFill>
                <a:latin typeface="ＭＳ Ｐ明朝" panose="02020600040205080304" pitchFamily="18" charset="-128"/>
                <a:ea typeface="ＭＳ Ｐ明朝" panose="02020600040205080304" pitchFamily="18" charset="-128"/>
              </a:rPr>
              <a:t>推進</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0000"/>
              </a:lnSpc>
              <a:spcBef>
                <a:spcPct val="15000"/>
              </a:spcBef>
              <a:buClr>
                <a:srgbClr val="99CC00"/>
              </a:buClr>
            </a:pPr>
            <a:r>
              <a:rPr lang="en-US" altLang="ja-JP" sz="1400" dirty="0">
                <a:solidFill>
                  <a:schemeClr val="tx1"/>
                </a:solidFill>
                <a:latin typeface="ＭＳ Ｐ明朝" panose="02020600040205080304" pitchFamily="18" charset="-128"/>
                <a:ea typeface="ＭＳ Ｐ明朝" panose="02020600040205080304" pitchFamily="18" charset="-128"/>
              </a:rPr>
              <a:t> </a:t>
            </a:r>
            <a:r>
              <a:rPr lang="en-US" altLang="ja-JP" sz="1400" dirty="0" smtClean="0">
                <a:solidFill>
                  <a:schemeClr val="tx1"/>
                </a:solidFill>
                <a:latin typeface="ＭＳ Ｐ明朝" panose="02020600040205080304" pitchFamily="18" charset="-128"/>
                <a:ea typeface="ＭＳ Ｐ明朝" panose="02020600040205080304" pitchFamily="18" charset="-128"/>
              </a:rPr>
              <a:t>   </a:t>
            </a:r>
            <a:r>
              <a:rPr lang="ja-JP" altLang="en-US" sz="1400" dirty="0">
                <a:solidFill>
                  <a:schemeClr val="tx1"/>
                </a:solidFill>
                <a:latin typeface="ＭＳ Ｐ明朝" panose="02020600040205080304" pitchFamily="18" charset="-128"/>
                <a:ea typeface="ＭＳ Ｐ明朝" panose="02020600040205080304" pitchFamily="18" charset="-128"/>
              </a:rPr>
              <a:t> ・</a:t>
            </a:r>
            <a:r>
              <a:rPr lang="ja-JP" altLang="en-US" sz="1400" dirty="0" smtClean="0">
                <a:solidFill>
                  <a:schemeClr val="tx1"/>
                </a:solidFill>
                <a:latin typeface="ＭＳ Ｐ明朝" panose="02020600040205080304" pitchFamily="18" charset="-128"/>
                <a:ea typeface="ＭＳ Ｐ明朝" panose="02020600040205080304" pitchFamily="18" charset="-128"/>
              </a:rPr>
              <a:t>テレワークや勤務時間の柔軟化など多様</a:t>
            </a:r>
            <a:r>
              <a:rPr lang="ja-JP" altLang="en-US" sz="1400" dirty="0">
                <a:solidFill>
                  <a:schemeClr val="tx1"/>
                </a:solidFill>
                <a:latin typeface="ＭＳ Ｐ明朝" panose="02020600040205080304" pitchFamily="18" charset="-128"/>
                <a:ea typeface="ＭＳ Ｐ明朝" panose="02020600040205080304" pitchFamily="18" charset="-128"/>
              </a:rPr>
              <a:t>な</a:t>
            </a:r>
            <a:r>
              <a:rPr lang="ja-JP" altLang="en-US" sz="1400" dirty="0" smtClean="0">
                <a:solidFill>
                  <a:schemeClr val="tx1"/>
                </a:solidFill>
                <a:latin typeface="ＭＳ Ｐ明朝" panose="02020600040205080304" pitchFamily="18" charset="-128"/>
                <a:ea typeface="ＭＳ Ｐ明朝" panose="02020600040205080304" pitchFamily="18" charset="-128"/>
              </a:rPr>
              <a:t>働き方を実現する環境の整備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sp>
        <p:nvSpPr>
          <p:cNvPr id="31746" name="Rectangle 8"/>
          <p:cNvSpPr>
            <a:spLocks noGrp="1" noChangeArrowheads="1"/>
          </p:cNvSpPr>
          <p:nvPr>
            <p:ph type="sldNum" sz="quarter" idx="4294967295"/>
          </p:nvPr>
        </p:nvSpPr>
        <p:spPr>
          <a:xfrm>
            <a:off x="7727950" y="6481763"/>
            <a:ext cx="2352675" cy="384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1363" indent="-284163">
              <a:defRPr sz="1000">
                <a:solidFill>
                  <a:srgbClr val="000000"/>
                </a:solidFill>
                <a:latin typeface="Arial" charset="0"/>
                <a:ea typeface="ＭＳ Ｐゴシック" pitchFamily="50" charset="-128"/>
              </a:defRPr>
            </a:lvl2pPr>
            <a:lvl3pPr marL="1141413" indent="-227013">
              <a:defRPr sz="1000">
                <a:solidFill>
                  <a:srgbClr val="000000"/>
                </a:solidFill>
                <a:latin typeface="Arial" charset="0"/>
                <a:ea typeface="ＭＳ Ｐゴシック" pitchFamily="50" charset="-128"/>
              </a:defRPr>
            </a:lvl3pPr>
            <a:lvl4pPr marL="1598613" indent="-227013">
              <a:defRPr sz="1000">
                <a:solidFill>
                  <a:srgbClr val="000000"/>
                </a:solidFill>
                <a:latin typeface="Arial" charset="0"/>
                <a:ea typeface="ＭＳ Ｐゴシック" pitchFamily="50" charset="-128"/>
              </a:defRPr>
            </a:lvl4pPr>
            <a:lvl5pPr marL="2055813" indent="-227013">
              <a:defRPr sz="1000">
                <a:solidFill>
                  <a:srgbClr val="000000"/>
                </a:solidFill>
                <a:latin typeface="Arial" charset="0"/>
                <a:ea typeface="ＭＳ Ｐゴシック" pitchFamily="50" charset="-128"/>
              </a:defRPr>
            </a:lvl5pPr>
            <a:lvl6pPr marL="25130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02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74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46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marL="0" marR="0" lvl="0" indent="0" algn="r" defTabSz="914400" rtl="0" eaLnBrk="0" fontAlgn="ctr" latinLnBrk="0" hangingPunct="0">
              <a:lnSpc>
                <a:spcPct val="115000"/>
              </a:lnSpc>
              <a:spcBef>
                <a:spcPct val="0"/>
              </a:spcBef>
              <a:spcAft>
                <a:spcPct val="0"/>
              </a:spcAft>
              <a:buClrTx/>
              <a:buSzTx/>
              <a:buFontTx/>
              <a:buNone/>
              <a:tabLst/>
              <a:defRPr/>
            </a:pPr>
            <a:r>
              <a:rPr kumimoji="0" lang="en-US" altLang="ja-JP" sz="1700" b="0" i="0" u="none" strike="noStrike" kern="1200" cap="none" spc="0" normalizeH="0" baseline="0" noProof="0" dirty="0" smtClean="0">
                <a:ln>
                  <a:noFill/>
                </a:ln>
                <a:solidFill>
                  <a:srgbClr val="000000"/>
                </a:solidFill>
                <a:effectLst/>
                <a:uLnTx/>
                <a:uFillTx/>
                <a:latin typeface="Arial" charset="0"/>
                <a:ea typeface="ＭＳ Ｐゴシック" pitchFamily="50" charset="-128"/>
                <a:cs typeface="+mn-cs"/>
              </a:rPr>
              <a:t>5</a:t>
            </a:r>
          </a:p>
        </p:txBody>
      </p:sp>
      <p:sp>
        <p:nvSpPr>
          <p:cNvPr id="11" name="角丸四角形 30"/>
          <p:cNvSpPr>
            <a:spLocks noChangeArrowheads="1"/>
          </p:cNvSpPr>
          <p:nvPr/>
        </p:nvSpPr>
        <p:spPr bwMode="auto">
          <a:xfrm>
            <a:off x="431799" y="963166"/>
            <a:ext cx="8891449" cy="409575"/>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outerShdw blurRad="38100" dist="38100" dir="2700000" algn="tl">
                    <a:srgbClr val="FFFFFF"/>
                  </a:outerShdw>
                </a:effectLst>
                <a:uLnTx/>
                <a:uFillTx/>
                <a:latin typeface="メイリオ" panose="020B0604030504040204" pitchFamily="50" charset="-128"/>
                <a:ea typeface="メイリオ" panose="020B0604030504040204" pitchFamily="50" charset="-128"/>
                <a:cs typeface="+mn-cs"/>
              </a:rPr>
              <a:t>（４</a:t>
            </a:r>
            <a:r>
              <a:rPr lang="ja-JP" altLang="en-US" sz="1600" b="1" dirty="0" smtClean="0">
                <a:solidFill>
                  <a:prstClr val="black"/>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働き方改革</a:t>
            </a:r>
            <a:r>
              <a:rPr kumimoji="0" lang="ja-JP" altLang="en-US" sz="16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メイリオ" panose="020B0604030504040204" pitchFamily="50" charset="-128"/>
                <a:ea typeface="メイリオ" panose="020B0604030504040204" pitchFamily="50" charset="-128"/>
                <a:cs typeface="+mn-cs"/>
              </a:rPr>
              <a:t>の推進</a:t>
            </a:r>
            <a:endParaRPr kumimoji="0" lang="ja-JP" altLang="en-US" sz="1600" b="1" i="0" u="none" strike="noStrike" kern="1200" cap="none" spc="0" normalizeH="0" baseline="0" noProof="0" dirty="0">
              <a:ln>
                <a:noFill/>
              </a:ln>
              <a:solidFill>
                <a:schemeClr val="tx1"/>
              </a:solidFill>
              <a:effectLst>
                <a:outerShdw blurRad="38100" dist="38100" dir="2700000" algn="tl">
                  <a:srgbClr val="FFFFFF"/>
                </a:outerShdw>
              </a:effectLst>
              <a:uLnTx/>
              <a:uFillTx/>
              <a:latin typeface="メイリオ" panose="020B0604030504040204" pitchFamily="50" charset="-128"/>
              <a:ea typeface="メイリオ" panose="020B0604030504040204" pitchFamily="50" charset="-128"/>
              <a:cs typeface="+mn-cs"/>
            </a:endParaRPr>
          </a:p>
        </p:txBody>
      </p:sp>
      <p:sp>
        <p:nvSpPr>
          <p:cNvPr id="9" name="Rectangle 4"/>
          <p:cNvSpPr txBox="1">
            <a:spLocks noChangeArrowheads="1"/>
          </p:cNvSpPr>
          <p:nvPr/>
        </p:nvSpPr>
        <p:spPr bwMode="auto">
          <a:xfrm>
            <a:off x="1" y="33338"/>
            <a:ext cx="2664048"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marL="0" marR="0" lvl="0" indent="0" algn="l" defTabSz="987425" rtl="0" eaLnBrk="1" fontAlgn="base" latinLnBrk="0" hangingPunct="1">
              <a:lnSpc>
                <a:spcPct val="100000"/>
              </a:lnSpc>
              <a:spcBef>
                <a:spcPct val="0"/>
              </a:spcBef>
              <a:spcAft>
                <a:spcPct val="0"/>
              </a:spcAft>
              <a:buClrTx/>
              <a:buSzTx/>
              <a:buFontTx/>
              <a:buNone/>
              <a:tabLst/>
              <a:defRPr/>
            </a:pPr>
            <a:r>
              <a:rPr kumimoji="1" lang="ja-JP" altLang="en-US" sz="2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　３．</a:t>
            </a:r>
            <a:r>
              <a:rPr kumimoji="1" lang="en-US" altLang="ja-JP" sz="2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ESG</a:t>
            </a:r>
            <a:r>
              <a:rPr kumimoji="1" lang="ja-JP" altLang="en-US" sz="2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経営</a:t>
            </a:r>
            <a:endParaRPr kumimoji="0" lang="ja-JP" altLang="en-US" sz="22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4" name="Rectangle 4"/>
          <p:cNvSpPr txBox="1">
            <a:spLocks noChangeArrowheads="1"/>
          </p:cNvSpPr>
          <p:nvPr/>
        </p:nvSpPr>
        <p:spPr>
          <a:xfrm>
            <a:off x="42905" y="-59555"/>
            <a:ext cx="3773271"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marL="0" marR="0" lvl="0" indent="0" algn="l" defTabSz="503104" rtl="0" eaLnBrk="1" fontAlgn="auto" latinLnBrk="0" hangingPunct="1">
              <a:lnSpc>
                <a:spcPct val="90000"/>
              </a:lnSpc>
              <a:spcBef>
                <a:spcPct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自立</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した経営体の確立に向け</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、さら</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なる経営基盤等の強化</a:t>
            </a:r>
          </a:p>
        </p:txBody>
      </p:sp>
      <p:sp>
        <p:nvSpPr>
          <p:cNvPr id="15" name="テキスト ボックス 2"/>
          <p:cNvSpPr txBox="1">
            <a:spLocks noChangeArrowheads="1"/>
          </p:cNvSpPr>
          <p:nvPr/>
        </p:nvSpPr>
        <p:spPr bwMode="auto">
          <a:xfrm>
            <a:off x="7170285" y="4160030"/>
            <a:ext cx="2159993" cy="25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ct val="105000"/>
              </a:lnSpc>
              <a:spcBef>
                <a:spcPct val="15000"/>
              </a:spcBef>
              <a:buClr>
                <a:srgbClr val="99CC00"/>
              </a:buClr>
            </a:pPr>
            <a:r>
              <a:rPr kumimoji="1" lang="ja-JP" altLang="en-US" dirty="0" smtClean="0">
                <a:solidFill>
                  <a:schemeClr val="tx1"/>
                </a:solidFill>
                <a:latin typeface="ＭＳ Ｐゴシック" panose="020B0600070205080204" pitchFamily="50" charset="-128"/>
              </a:rPr>
              <a:t>健康経営優良法人に認定</a:t>
            </a:r>
            <a:endParaRPr kumimoji="1" lang="en-US" altLang="ja-JP" dirty="0">
              <a:solidFill>
                <a:schemeClr val="tx1"/>
              </a:solidFill>
              <a:latin typeface="ＭＳ Ｐゴシック" panose="020B0600070205080204"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548" y="2327824"/>
            <a:ext cx="2293943" cy="1829693"/>
          </a:xfrm>
          <a:prstGeom prst="rect">
            <a:avLst/>
          </a:prstGeom>
          <a:ln>
            <a:solidFill>
              <a:schemeClr val="tx1"/>
            </a:solidFill>
          </a:ln>
        </p:spPr>
      </p:pic>
      <p:sp>
        <p:nvSpPr>
          <p:cNvPr id="16" name="正方形/長方形 6"/>
          <p:cNvSpPr>
            <a:spLocks noChangeArrowheads="1"/>
          </p:cNvSpPr>
          <p:nvPr/>
        </p:nvSpPr>
        <p:spPr bwMode="auto">
          <a:xfrm>
            <a:off x="685814" y="1573580"/>
            <a:ext cx="8530961" cy="60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just">
              <a:lnSpc>
                <a:spcPts val="2000"/>
              </a:lnSpc>
              <a:spcBef>
                <a:spcPct val="15000"/>
              </a:spcBef>
              <a:buClr>
                <a:srgbClr val="99CC00"/>
              </a:buClr>
            </a:pPr>
            <a:r>
              <a:rPr lang="ja-JP" altLang="en-US" sz="1400" dirty="0" smtClean="0">
                <a:latin typeface="ＭＳ Ｐ明朝" panose="02020600040205080304" pitchFamily="18" charset="-128"/>
                <a:ea typeface="ＭＳ Ｐ明朝" panose="02020600040205080304" pitchFamily="18" charset="-128"/>
              </a:rPr>
              <a:t>　職員</a:t>
            </a:r>
            <a:r>
              <a:rPr lang="ja-JP" altLang="en-US" sz="1400" dirty="0">
                <a:latin typeface="ＭＳ Ｐ明朝" panose="02020600040205080304" pitchFamily="18" charset="-128"/>
                <a:ea typeface="ＭＳ Ｐ明朝" panose="02020600040205080304" pitchFamily="18" charset="-128"/>
              </a:rPr>
              <a:t>一人ひとりが心身ともに健康で、多様な人材が、その能力や個性を最大限発揮できる職場環境づくり</a:t>
            </a:r>
            <a:r>
              <a:rPr lang="ja-JP" altLang="en-US" sz="1400" dirty="0" smtClean="0">
                <a:latin typeface="ＭＳ Ｐ明朝" panose="02020600040205080304" pitchFamily="18" charset="-128"/>
                <a:ea typeface="ＭＳ Ｐ明朝" panose="02020600040205080304" pitchFamily="18" charset="-128"/>
              </a:rPr>
              <a:t>を推進</a:t>
            </a:r>
            <a:r>
              <a:rPr lang="ja-JP" altLang="en-US" sz="1400" dirty="0">
                <a:latin typeface="ＭＳ Ｐ明朝" panose="02020600040205080304" pitchFamily="18" charset="-128"/>
                <a:ea typeface="ＭＳ Ｐ明朝" panose="02020600040205080304" pitchFamily="18" charset="-128"/>
              </a:rPr>
              <a:t>します。</a:t>
            </a:r>
            <a:endParaRPr lang="en-US" altLang="ja-JP" sz="1400" dirty="0">
              <a:latin typeface="ＭＳ Ｐ明朝" panose="02020600040205080304" pitchFamily="18" charset="-128"/>
              <a:ea typeface="ＭＳ Ｐ明朝" panose="02020600040205080304" pitchFamily="18"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518179185"/>
              </p:ext>
            </p:extLst>
          </p:nvPr>
        </p:nvGraphicFramePr>
        <p:xfrm>
          <a:off x="6624488" y="1023101"/>
          <a:ext cx="2685149" cy="518160"/>
        </p:xfrm>
        <a:graphic>
          <a:graphicData uri="http://schemas.openxmlformats.org/drawingml/2006/table">
            <a:tbl>
              <a:tblPr firstRow="1" bandRow="1">
                <a:tableStyleId>{00A15C55-8517-42AA-B614-E9B94910E393}</a:tableStyleId>
              </a:tblPr>
              <a:tblGrid>
                <a:gridCol w="2685149">
                  <a:extLst>
                    <a:ext uri="{9D8B030D-6E8A-4147-A177-3AD203B41FA5}">
                      <a16:colId xmlns:a16="http://schemas.microsoft.com/office/drawing/2014/main" val="609703379"/>
                    </a:ext>
                  </a:extLst>
                </a:gridCol>
              </a:tblGrid>
              <a:tr h="211099">
                <a:tc>
                  <a:txBody>
                    <a:bodyPr/>
                    <a:lstStyle/>
                    <a:p>
                      <a:pPr algn="ctr"/>
                      <a:r>
                        <a:rPr kumimoji="1" lang="en-US" altLang="ja-JP" sz="1100" dirty="0" smtClean="0">
                          <a:solidFill>
                            <a:srgbClr val="FF0000"/>
                          </a:solidFill>
                        </a:rPr>
                        <a:t>【</a:t>
                      </a:r>
                      <a:r>
                        <a:rPr kumimoji="1" lang="ja-JP" altLang="en-US" sz="1100" dirty="0" smtClean="0">
                          <a:solidFill>
                            <a:srgbClr val="FF0000"/>
                          </a:solidFill>
                        </a:rPr>
                        <a:t>数値目標</a:t>
                      </a:r>
                      <a:r>
                        <a:rPr kumimoji="1" lang="en-US" altLang="ja-JP" sz="1100" dirty="0" smtClean="0">
                          <a:solidFill>
                            <a:srgbClr val="FF0000"/>
                          </a:solidFill>
                        </a:rPr>
                        <a:t>】</a:t>
                      </a:r>
                      <a:r>
                        <a:rPr kumimoji="1" lang="ja-JP" altLang="en-US" sz="1100" dirty="0" smtClean="0">
                          <a:solidFill>
                            <a:srgbClr val="FF0000"/>
                          </a:solidFill>
                        </a:rPr>
                        <a:t>健康経営優良法人認定</a:t>
                      </a:r>
                      <a:endParaRPr kumimoji="1" lang="ja-JP" altLang="en-US" sz="1100" b="0" dirty="0" smtClean="0">
                        <a:solidFill>
                          <a:srgbClr val="FF0000"/>
                        </a:solidFill>
                      </a:endParaRPr>
                    </a:p>
                  </a:txBody>
                  <a:tcPr anchor="ctr" anchorCtr="1"/>
                </a:tc>
                <a:extLst>
                  <a:ext uri="{0D108BD9-81ED-4DB2-BD59-A6C34878D82A}">
                    <a16:rowId xmlns:a16="http://schemas.microsoft.com/office/drawing/2014/main" val="1410887007"/>
                  </a:ext>
                </a:extLst>
              </a:tr>
              <a:tr h="258011">
                <a:tc>
                  <a:txBody>
                    <a:bodyPr/>
                    <a:lstStyle/>
                    <a:p>
                      <a:pPr algn="ctr"/>
                      <a:r>
                        <a:rPr kumimoji="1" lang="ja-JP" altLang="en-US" sz="1100" dirty="0" smtClean="0">
                          <a:solidFill>
                            <a:srgbClr val="FF0000"/>
                          </a:solidFill>
                        </a:rPr>
                        <a:t>認定を維持（</a:t>
                      </a:r>
                      <a:r>
                        <a:rPr kumimoji="1" lang="en-US" altLang="ja-JP" sz="1100" dirty="0" smtClean="0">
                          <a:solidFill>
                            <a:srgbClr val="FF0000"/>
                          </a:solidFill>
                        </a:rPr>
                        <a:t>R13</a:t>
                      </a:r>
                      <a:r>
                        <a:rPr kumimoji="1" lang="ja-JP" altLang="en-US" sz="1100" dirty="0" smtClean="0">
                          <a:solidFill>
                            <a:srgbClr val="FF0000"/>
                          </a:solidFill>
                        </a:rPr>
                        <a:t>年度まで）</a:t>
                      </a:r>
                      <a:endParaRPr kumimoji="1" lang="ja-JP" altLang="en-US" sz="1100" b="0" dirty="0" smtClean="0">
                        <a:solidFill>
                          <a:srgbClr val="FF0000"/>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13" name="正方形/長方形 12"/>
          <p:cNvSpPr>
            <a:spLocks/>
          </p:cNvSpPr>
          <p:nvPr/>
        </p:nvSpPr>
        <p:spPr>
          <a:xfrm>
            <a:off x="7344568" y="428737"/>
            <a:ext cx="2246900"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後（目標値追加）</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901513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8"/>
          <p:cNvSpPr>
            <a:spLocks noGrp="1" noChangeArrowheads="1"/>
          </p:cNvSpPr>
          <p:nvPr>
            <p:ph type="sldNum" sz="quarter" idx="4294967295"/>
          </p:nvPr>
        </p:nvSpPr>
        <p:spPr>
          <a:xfrm>
            <a:off x="7727950" y="6481763"/>
            <a:ext cx="2352675" cy="384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1363" indent="-284163">
              <a:defRPr sz="1000">
                <a:solidFill>
                  <a:srgbClr val="000000"/>
                </a:solidFill>
                <a:latin typeface="Arial" charset="0"/>
                <a:ea typeface="ＭＳ Ｐゴシック" pitchFamily="50" charset="-128"/>
              </a:defRPr>
            </a:lvl2pPr>
            <a:lvl3pPr marL="1141413" indent="-227013">
              <a:defRPr sz="1000">
                <a:solidFill>
                  <a:srgbClr val="000000"/>
                </a:solidFill>
                <a:latin typeface="Arial" charset="0"/>
                <a:ea typeface="ＭＳ Ｐゴシック" pitchFamily="50" charset="-128"/>
              </a:defRPr>
            </a:lvl3pPr>
            <a:lvl4pPr marL="1598613" indent="-227013">
              <a:defRPr sz="1000">
                <a:solidFill>
                  <a:srgbClr val="000000"/>
                </a:solidFill>
                <a:latin typeface="Arial" charset="0"/>
                <a:ea typeface="ＭＳ Ｐゴシック" pitchFamily="50" charset="-128"/>
              </a:defRPr>
            </a:lvl4pPr>
            <a:lvl5pPr marL="2055813" indent="-227013">
              <a:defRPr sz="1000">
                <a:solidFill>
                  <a:srgbClr val="000000"/>
                </a:solidFill>
                <a:latin typeface="Arial" charset="0"/>
                <a:ea typeface="ＭＳ Ｐゴシック" pitchFamily="50" charset="-128"/>
              </a:defRPr>
            </a:lvl5pPr>
            <a:lvl6pPr marL="25130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02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74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46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6</a:t>
            </a:r>
          </a:p>
        </p:txBody>
      </p:sp>
      <p:sp>
        <p:nvSpPr>
          <p:cNvPr id="9" name="Rectangle 4"/>
          <p:cNvSpPr txBox="1">
            <a:spLocks noChangeArrowheads="1"/>
          </p:cNvSpPr>
          <p:nvPr/>
        </p:nvSpPr>
        <p:spPr bwMode="auto">
          <a:xfrm>
            <a:off x="1" y="33338"/>
            <a:ext cx="2664048"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solidFill>
                  <a:schemeClr val="tx1"/>
                </a:solidFill>
                <a:latin typeface="メイリオ" panose="020B0604030504040204" pitchFamily="50" charset="-128"/>
                <a:ea typeface="メイリオ" panose="020B0604030504040204" pitchFamily="50" charset="-128"/>
              </a:rPr>
              <a:t>　３．</a:t>
            </a:r>
            <a:r>
              <a:rPr lang="en-US" altLang="ja-JP" sz="2200" kern="0" dirty="0" smtClean="0">
                <a:solidFill>
                  <a:schemeClr val="tx1"/>
                </a:solidFill>
                <a:latin typeface="メイリオ" panose="020B0604030504040204" pitchFamily="50" charset="-128"/>
                <a:ea typeface="メイリオ" panose="020B0604030504040204" pitchFamily="50" charset="-128"/>
              </a:rPr>
              <a:t>ESG</a:t>
            </a:r>
            <a:r>
              <a:rPr lang="ja-JP" altLang="en-US" sz="2200" kern="0" dirty="0" smtClean="0">
                <a:solidFill>
                  <a:schemeClr val="tx1"/>
                </a:solidFill>
                <a:latin typeface="メイリオ" panose="020B0604030504040204" pitchFamily="50" charset="-128"/>
                <a:ea typeface="メイリオ" panose="020B0604030504040204" pitchFamily="50" charset="-128"/>
              </a:rPr>
              <a:t>経営</a:t>
            </a:r>
            <a:endParaRPr kumimoji="0" lang="ja-JP" altLang="en-US" sz="2200" kern="0" dirty="0" smtClean="0">
              <a:solidFill>
                <a:schemeClr val="tx1"/>
              </a:solidFill>
              <a:latin typeface="メイリオ" panose="020B0604030504040204" pitchFamily="50" charset="-128"/>
              <a:ea typeface="メイリオ" panose="020B0604030504040204" pitchFamily="50" charset="-128"/>
            </a:endParaRPr>
          </a:p>
        </p:txBody>
      </p:sp>
      <p:sp>
        <p:nvSpPr>
          <p:cNvPr id="6" name="角丸四角形 30"/>
          <p:cNvSpPr>
            <a:spLocks noChangeArrowheads="1"/>
          </p:cNvSpPr>
          <p:nvPr/>
        </p:nvSpPr>
        <p:spPr bwMode="auto">
          <a:xfrm>
            <a:off x="430632" y="926870"/>
            <a:ext cx="8881494" cy="409575"/>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（５）</a:t>
            </a:r>
            <a:r>
              <a:rPr lang="en-US" altLang="ja-JP"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DX</a:t>
            </a: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（デジタルトランスフォーメーション）の推進</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10" name="正方形/長方形 6"/>
          <p:cNvSpPr>
            <a:spLocks noChangeArrowheads="1"/>
          </p:cNvSpPr>
          <p:nvPr/>
        </p:nvSpPr>
        <p:spPr bwMode="auto">
          <a:xfrm>
            <a:off x="597938" y="1401694"/>
            <a:ext cx="8663805" cy="60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ts val="2000"/>
              </a:lnSpc>
              <a:spcBef>
                <a:spcPct val="15000"/>
              </a:spcBef>
              <a:buClr>
                <a:srgbClr val="99CC00"/>
              </a:buClr>
            </a:pPr>
            <a:r>
              <a:rPr lang="ja-JP" altLang="en-US" sz="1400" dirty="0" smtClean="0">
                <a:solidFill>
                  <a:schemeClr val="tx1"/>
                </a:solidFill>
                <a:latin typeface="ＭＳ Ｐ明朝" panose="02020600040205080304" pitchFamily="18" charset="-128"/>
                <a:ea typeface="ＭＳ Ｐ明朝" panose="02020600040205080304" pitchFamily="18" charset="-128"/>
              </a:rPr>
              <a:t>　新技術の導入等のデジタル化により、組織・業務の在り方を変革し、入居者サービスの向上と職員の働き方の改革に努めます。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sp>
        <p:nvSpPr>
          <p:cNvPr id="14" name="Rectangle 4"/>
          <p:cNvSpPr txBox="1">
            <a:spLocks noChangeArrowheads="1"/>
          </p:cNvSpPr>
          <p:nvPr/>
        </p:nvSpPr>
        <p:spPr>
          <a:xfrm>
            <a:off x="42905" y="-59555"/>
            <a:ext cx="3773271"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自立</a:t>
            </a:r>
            <a:r>
              <a:rPr lang="ja-JP" altLang="en-US" sz="1000" b="0" dirty="0"/>
              <a:t>した経営体の確立に向け</a:t>
            </a:r>
            <a:r>
              <a:rPr lang="ja-JP" altLang="en-US" sz="1000" b="0" dirty="0" smtClean="0"/>
              <a:t>、さら</a:t>
            </a:r>
            <a:r>
              <a:rPr lang="ja-JP" altLang="en-US" sz="1000" b="0" dirty="0"/>
              <a:t>なる経営基盤等の強化</a:t>
            </a:r>
          </a:p>
        </p:txBody>
      </p:sp>
      <p:sp>
        <p:nvSpPr>
          <p:cNvPr id="16" name="Text Box 46"/>
          <p:cNvSpPr txBox="1">
            <a:spLocks noChangeArrowheads="1"/>
          </p:cNvSpPr>
          <p:nvPr/>
        </p:nvSpPr>
        <p:spPr bwMode="auto">
          <a:xfrm>
            <a:off x="612599" y="1914983"/>
            <a:ext cx="7015833" cy="36036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29" tIns="45714" rIns="91429" bIns="45714"/>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600" b="1" dirty="0" smtClean="0">
                <a:solidFill>
                  <a:schemeClr val="tx1"/>
                </a:solidFill>
                <a:latin typeface="ＭＳ Ｐゴシック" panose="020B0600070205080204" pitchFamily="50" charset="-128"/>
              </a:rPr>
              <a:t>①　デジタル化による入居者サービスの向上</a:t>
            </a:r>
            <a:endParaRPr kumimoji="1" lang="ja-JP" altLang="en-US" sz="1600" b="1" dirty="0">
              <a:solidFill>
                <a:schemeClr val="tx1"/>
              </a:solidFill>
              <a:latin typeface="ＭＳ Ｐゴシック" panose="020B0600070205080204" pitchFamily="50" charset="-128"/>
            </a:endParaRPr>
          </a:p>
        </p:txBody>
      </p:sp>
      <p:sp>
        <p:nvSpPr>
          <p:cNvPr id="17" name="正方形/長方形 6"/>
          <p:cNvSpPr>
            <a:spLocks noChangeArrowheads="1"/>
          </p:cNvSpPr>
          <p:nvPr/>
        </p:nvSpPr>
        <p:spPr bwMode="auto">
          <a:xfrm>
            <a:off x="697684" y="2262718"/>
            <a:ext cx="5290180" cy="298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15000"/>
              </a:spcBef>
              <a:buClr>
                <a:srgbClr val="99CC00"/>
              </a:buClr>
            </a:pPr>
            <a:r>
              <a:rPr kumimoji="1" lang="ja-JP" altLang="en-US" sz="1400" b="1" dirty="0" smtClean="0">
                <a:solidFill>
                  <a:schemeClr val="bg1">
                    <a:lumMod val="65000"/>
                  </a:schemeClr>
                </a:solidFill>
                <a:latin typeface="ＭＳ Ｐゴシック" panose="020B0600070205080204" pitchFamily="50" charset="-128"/>
              </a:rPr>
              <a:t>●</a:t>
            </a:r>
            <a:r>
              <a:rPr kumimoji="1" lang="ja-JP" altLang="en-US" sz="1400" b="1" dirty="0" smtClean="0">
                <a:solidFill>
                  <a:schemeClr val="tx1"/>
                </a:solidFill>
                <a:latin typeface="ＭＳ Ｐゴシック" panose="020B0600070205080204" pitchFamily="50" charset="-128"/>
              </a:rPr>
              <a:t> オンライン手続きの推進</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rgbClr val="99CC00"/>
              </a:buClr>
            </a:pPr>
            <a:r>
              <a:rPr kumimoji="1" lang="ja-JP" altLang="en-US" sz="1400" dirty="0" smtClean="0">
                <a:solidFill>
                  <a:srgbClr val="FF0000"/>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・オンライン入居申込・資格審査（電子契約サービスの導入）</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ja-JP" altLang="en-US" sz="1400" b="1" dirty="0" smtClean="0">
                <a:solidFill>
                  <a:schemeClr val="bg1">
                    <a:lumMod val="65000"/>
                  </a:schemeClr>
                </a:solidFill>
                <a:latin typeface="ＭＳ Ｐゴシック" panose="020B0600070205080204" pitchFamily="50" charset="-128"/>
              </a:rPr>
              <a:t>●</a:t>
            </a:r>
            <a:r>
              <a:rPr kumimoji="1" lang="ja-JP" altLang="en-US" sz="1400" b="1" dirty="0" smtClean="0">
                <a:solidFill>
                  <a:schemeClr val="tx1"/>
                </a:solidFill>
                <a:latin typeface="ＭＳ Ｐゴシック" panose="020B0600070205080204" pitchFamily="50" charset="-128"/>
              </a:rPr>
              <a:t> 窓口のデジタル化</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rgbClr val="99CC00"/>
              </a:buClr>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　・</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24</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時間チャットボット問合せ対応</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ja-JP" altLang="en-US" sz="1400" dirty="0">
                <a:solidFill>
                  <a:schemeClr val="tx1"/>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・オンライン内覧対応、支払</a:t>
            </a:r>
            <a:r>
              <a:rPr kumimoji="1" lang="ja-JP" altLang="en-US" sz="1400" dirty="0">
                <a:solidFill>
                  <a:schemeClr val="tx1"/>
                </a:solidFill>
                <a:latin typeface="ＭＳ Ｐ明朝" panose="02020600040205080304" pitchFamily="18" charset="-128"/>
                <a:ea typeface="ＭＳ Ｐ明朝" panose="02020600040205080304" pitchFamily="18" charset="-128"/>
              </a:rPr>
              <a:t>のキャッシュレス</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対応</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ja-JP" altLang="en-US" sz="1400" b="1" dirty="0">
                <a:solidFill>
                  <a:schemeClr val="bg1">
                    <a:lumMod val="65000"/>
                  </a:schemeClr>
                </a:solidFill>
                <a:latin typeface="ＭＳ Ｐゴシック" panose="020B0600070205080204" pitchFamily="50" charset="-128"/>
              </a:rPr>
              <a:t>●</a:t>
            </a:r>
            <a:r>
              <a:rPr kumimoji="1" lang="ja-JP" altLang="en-US" sz="1400" b="1" dirty="0">
                <a:solidFill>
                  <a:schemeClr val="tx1"/>
                </a:solidFill>
                <a:latin typeface="ＭＳ Ｐゴシック" panose="020B0600070205080204" pitchFamily="50" charset="-128"/>
              </a:rPr>
              <a:t> 団地</a:t>
            </a:r>
            <a:r>
              <a:rPr kumimoji="1" lang="ja-JP" altLang="en-US" sz="1400" b="1" dirty="0" smtClean="0">
                <a:solidFill>
                  <a:schemeClr val="tx1"/>
                </a:solidFill>
                <a:latin typeface="ＭＳ Ｐゴシック" panose="020B0600070205080204" pitchFamily="50" charset="-128"/>
              </a:rPr>
              <a:t>のデジタル化</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rgbClr val="99CC00"/>
              </a:buClr>
            </a:pPr>
            <a:r>
              <a:rPr kumimoji="1" lang="ja-JP" altLang="en-US" sz="1400" dirty="0">
                <a:solidFill>
                  <a:schemeClr val="tx1"/>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・モデルルーム等のスマートキー化</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ja-JP" altLang="en-US" sz="1400" dirty="0">
                <a:solidFill>
                  <a:schemeClr val="tx1"/>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・入居者向けイベント等のオンライン化</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ja-JP" altLang="en-US" sz="1400" dirty="0" smtClean="0">
                <a:solidFill>
                  <a:schemeClr val="tx1"/>
                </a:solidFill>
                <a:latin typeface="ＭＳ Ｐ明朝" panose="02020600040205080304" pitchFamily="18" charset="-128"/>
                <a:ea typeface="ＭＳ Ｐ明朝" panose="02020600040205080304" pitchFamily="18" charset="-128"/>
              </a:rPr>
              <a:t>　・団地</a:t>
            </a:r>
            <a:r>
              <a:rPr kumimoji="1" lang="ja-JP" altLang="en-US" sz="1400" dirty="0">
                <a:solidFill>
                  <a:schemeClr val="tx1"/>
                </a:solidFill>
                <a:latin typeface="ＭＳ Ｐ明朝" panose="02020600040205080304" pitchFamily="18" charset="-128"/>
                <a:ea typeface="ＭＳ Ｐ明朝" panose="02020600040205080304" pitchFamily="18" charset="-128"/>
              </a:rPr>
              <a:t>自治会との</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オンラインコミュニケーション</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ts val="400"/>
              </a:lnSpc>
              <a:spcBef>
                <a:spcPct val="15000"/>
              </a:spcBef>
              <a:buClr>
                <a:srgbClr val="99CC00"/>
              </a:buClr>
            </a:pP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r>
              <a:rPr kumimoji="1"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デジタル</a:t>
            </a:r>
            <a:r>
              <a:rPr lang="ja-JP" altLang="en-US" sz="1200" dirty="0">
                <a:solidFill>
                  <a:schemeClr val="tx1"/>
                </a:solidFill>
                <a:latin typeface="ＭＳ Ｐ明朝" panose="02020600040205080304" pitchFamily="18" charset="-128"/>
                <a:ea typeface="ＭＳ Ｐ明朝" panose="02020600040205080304" pitchFamily="18" charset="-128"/>
              </a:rPr>
              <a:t>に不慣れな方へは従来のサービスを継続</a:t>
            </a:r>
            <a:r>
              <a:rPr lang="ja-JP" altLang="en-US" sz="1200" dirty="0" smtClean="0">
                <a:solidFill>
                  <a:schemeClr val="tx1"/>
                </a:solidFill>
                <a:latin typeface="ＭＳ Ｐ明朝" panose="02020600040205080304" pitchFamily="18" charset="-128"/>
                <a:ea typeface="ＭＳ Ｐ明朝" panose="02020600040205080304" pitchFamily="18" charset="-128"/>
              </a:rPr>
              <a:t>します。</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15000"/>
              </a:spcBef>
              <a:buClr>
                <a:srgbClr val="99CC00"/>
              </a:buClr>
            </a:pPr>
            <a:endParaRPr kumimoji="1" lang="en-US" altLang="ja-JP" sz="1400" dirty="0">
              <a:solidFill>
                <a:schemeClr val="tx1"/>
              </a:solidFill>
              <a:latin typeface="ＭＳ Ｐ明朝" panose="02020600040205080304" pitchFamily="18" charset="-128"/>
              <a:ea typeface="ＭＳ Ｐ明朝" panose="02020600040205080304" pitchFamily="18" charset="-128"/>
            </a:endParaRPr>
          </a:p>
        </p:txBody>
      </p:sp>
      <p:sp>
        <p:nvSpPr>
          <p:cNvPr id="18" name="Text Box 46"/>
          <p:cNvSpPr txBox="1">
            <a:spLocks noChangeArrowheads="1"/>
          </p:cNvSpPr>
          <p:nvPr/>
        </p:nvSpPr>
        <p:spPr bwMode="auto">
          <a:xfrm>
            <a:off x="618831" y="4904264"/>
            <a:ext cx="3507917" cy="36036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29" tIns="45714" rIns="91429" bIns="45714"/>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600" b="1" dirty="0" smtClean="0">
                <a:solidFill>
                  <a:schemeClr val="tx1"/>
                </a:solidFill>
                <a:latin typeface="ＭＳ Ｐゴシック" panose="020B0600070205080204" pitchFamily="50" charset="-128"/>
              </a:rPr>
              <a:t>②　</a:t>
            </a:r>
            <a:r>
              <a:rPr lang="ja-JP" altLang="en-US" sz="1600" b="1" dirty="0">
                <a:solidFill>
                  <a:schemeClr val="tx1"/>
                </a:solidFill>
                <a:latin typeface="ＭＳ Ｐゴシック" panose="020B0600070205080204" pitchFamily="50" charset="-128"/>
              </a:rPr>
              <a:t>データの基盤整備と活用</a:t>
            </a:r>
          </a:p>
        </p:txBody>
      </p:sp>
      <p:sp>
        <p:nvSpPr>
          <p:cNvPr id="19" name="Text Box 46"/>
          <p:cNvSpPr txBox="1">
            <a:spLocks noChangeArrowheads="1"/>
          </p:cNvSpPr>
          <p:nvPr/>
        </p:nvSpPr>
        <p:spPr bwMode="auto">
          <a:xfrm>
            <a:off x="618831" y="5702633"/>
            <a:ext cx="5121548" cy="36036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29" tIns="45714" rIns="91429" bIns="45714"/>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600" b="1" dirty="0" smtClean="0">
                <a:solidFill>
                  <a:schemeClr val="tx1"/>
                </a:solidFill>
                <a:latin typeface="ＭＳ Ｐゴシック" panose="020B0600070205080204" pitchFamily="50" charset="-128"/>
              </a:rPr>
              <a:t>③　職員の働き方を改革するスマートワークの実践</a:t>
            </a:r>
            <a:endParaRPr lang="ja-JP" altLang="en-US" sz="1600" b="1" dirty="0">
              <a:solidFill>
                <a:schemeClr val="tx1"/>
              </a:solidFill>
              <a:latin typeface="ＭＳ Ｐゴシック" panose="020B0600070205080204" pitchFamily="50" charset="-128"/>
            </a:endParaRPr>
          </a:p>
        </p:txBody>
      </p:sp>
      <p:sp>
        <p:nvSpPr>
          <p:cNvPr id="20" name="Text Box 46"/>
          <p:cNvSpPr txBox="1">
            <a:spLocks noChangeArrowheads="1"/>
          </p:cNvSpPr>
          <p:nvPr/>
        </p:nvSpPr>
        <p:spPr bwMode="auto">
          <a:xfrm>
            <a:off x="612599" y="6294870"/>
            <a:ext cx="3186921" cy="36036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29" tIns="45714" rIns="91429" bIns="45714"/>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600" b="1" dirty="0" smtClean="0">
                <a:solidFill>
                  <a:schemeClr val="tx1"/>
                </a:solidFill>
                <a:latin typeface="ＭＳ Ｐゴシック" panose="020B0600070205080204" pitchFamily="50" charset="-128"/>
              </a:rPr>
              <a:t>④　デジタル人材の育成</a:t>
            </a:r>
            <a:endParaRPr lang="ja-JP" altLang="en-US" sz="1600" b="1" dirty="0">
              <a:solidFill>
                <a:schemeClr val="tx1"/>
              </a:solidFill>
              <a:latin typeface="ＭＳ Ｐゴシック" panose="020B0600070205080204" pitchFamily="50" charset="-128"/>
            </a:endParaRPr>
          </a:p>
        </p:txBody>
      </p:sp>
      <p:sp>
        <p:nvSpPr>
          <p:cNvPr id="21" name="正方形/長方形 6"/>
          <p:cNvSpPr>
            <a:spLocks noChangeArrowheads="1"/>
          </p:cNvSpPr>
          <p:nvPr/>
        </p:nvSpPr>
        <p:spPr bwMode="auto">
          <a:xfrm>
            <a:off x="728878" y="5189704"/>
            <a:ext cx="8945686" cy="58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400" dirty="0" smtClean="0">
                <a:solidFill>
                  <a:schemeClr val="tx1"/>
                </a:solidFill>
                <a:latin typeface="ＭＳ Ｐ明朝" panose="02020600040205080304" pitchFamily="18" charset="-128"/>
                <a:ea typeface="ＭＳ Ｐ明朝" panose="02020600040205080304" pitchFamily="18" charset="-128"/>
              </a:rPr>
              <a:t>　団地</a:t>
            </a:r>
            <a:r>
              <a:rPr lang="ja-JP" altLang="en-US" sz="1400" dirty="0">
                <a:solidFill>
                  <a:schemeClr val="tx1"/>
                </a:solidFill>
                <a:latin typeface="ＭＳ Ｐ明朝" panose="02020600040205080304" pitchFamily="18" charset="-128"/>
                <a:ea typeface="ＭＳ Ｐ明朝" panose="02020600040205080304" pitchFamily="18" charset="-128"/>
              </a:rPr>
              <a:t>に関する</a:t>
            </a:r>
            <a:r>
              <a:rPr lang="ja-JP" altLang="en-US" sz="1400" dirty="0" smtClean="0">
                <a:solidFill>
                  <a:schemeClr val="tx1"/>
                </a:solidFill>
                <a:latin typeface="ＭＳ Ｐ明朝" panose="02020600040205080304" pitchFamily="18" charset="-128"/>
                <a:ea typeface="ＭＳ Ｐ明朝" panose="02020600040205080304" pitchFamily="18" charset="-128"/>
              </a:rPr>
              <a:t>入居者、</a:t>
            </a:r>
            <a:r>
              <a:rPr lang="ja-JP" altLang="en-US" sz="1400" dirty="0">
                <a:solidFill>
                  <a:schemeClr val="tx1"/>
                </a:solidFill>
                <a:latin typeface="ＭＳ Ｐ明朝" panose="02020600040205080304" pitchFamily="18" charset="-128"/>
                <a:ea typeface="ＭＳ Ｐ明朝" panose="02020600040205080304" pitchFamily="18" charset="-128"/>
              </a:rPr>
              <a:t>団地・エリア</a:t>
            </a:r>
            <a:r>
              <a:rPr lang="ja-JP" altLang="en-US" sz="1400" dirty="0" smtClean="0">
                <a:solidFill>
                  <a:schemeClr val="tx1"/>
                </a:solidFill>
                <a:latin typeface="ＭＳ Ｐ明朝" panose="02020600040205080304" pitchFamily="18" charset="-128"/>
                <a:ea typeface="ＭＳ Ｐ明朝" panose="02020600040205080304" pitchFamily="18" charset="-128"/>
              </a:rPr>
              <a:t>、修繕、財務等</a:t>
            </a:r>
            <a:r>
              <a:rPr lang="ja-JP" altLang="en-US" sz="1400" dirty="0">
                <a:solidFill>
                  <a:schemeClr val="tx1"/>
                </a:solidFill>
                <a:latin typeface="ＭＳ Ｐ明朝" panose="02020600040205080304" pitchFamily="18" charset="-128"/>
                <a:ea typeface="ＭＳ Ｐ明朝" panose="02020600040205080304" pitchFamily="18" charset="-128"/>
              </a:rPr>
              <a:t>の</a:t>
            </a:r>
            <a:r>
              <a:rPr lang="ja-JP" altLang="en-US" sz="1400" dirty="0" smtClean="0">
                <a:solidFill>
                  <a:schemeClr val="tx1"/>
                </a:solidFill>
                <a:latin typeface="ＭＳ Ｐ明朝" panose="02020600040205080304" pitchFamily="18" charset="-128"/>
                <a:ea typeface="ＭＳ Ｐ明朝" panose="02020600040205080304" pitchFamily="18" charset="-128"/>
              </a:rPr>
              <a:t>情報を一元化し、各種分析（見える化）によるニーズ把握に</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r>
              <a:rPr lang="ja-JP" altLang="en-US" sz="1400" dirty="0" smtClean="0">
                <a:solidFill>
                  <a:schemeClr val="tx1"/>
                </a:solidFill>
                <a:latin typeface="ＭＳ Ｐ明朝" panose="02020600040205080304" pitchFamily="18" charset="-128"/>
                <a:ea typeface="ＭＳ Ｐ明朝" panose="02020600040205080304" pitchFamily="18" charset="-128"/>
              </a:rPr>
              <a:t>努めます。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grpSp>
        <p:nvGrpSpPr>
          <p:cNvPr id="3" name="グループ化 2"/>
          <p:cNvGrpSpPr/>
          <p:nvPr/>
        </p:nvGrpSpPr>
        <p:grpSpPr>
          <a:xfrm>
            <a:off x="5017625" y="2218967"/>
            <a:ext cx="4319178" cy="2296574"/>
            <a:chOff x="5097151" y="2433023"/>
            <a:chExt cx="4319178" cy="2296574"/>
          </a:xfrm>
        </p:grpSpPr>
        <p:sp>
          <p:nvSpPr>
            <p:cNvPr id="2" name="楕円 1"/>
            <p:cNvSpPr/>
            <p:nvPr/>
          </p:nvSpPr>
          <p:spPr>
            <a:xfrm>
              <a:off x="5141583" y="3126451"/>
              <a:ext cx="2505319" cy="1603146"/>
            </a:xfrm>
            <a:prstGeom prst="ellipse">
              <a:avLst/>
            </a:prstGeom>
            <a:solidFill>
              <a:srgbClr val="00CC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6735528" y="3123527"/>
              <a:ext cx="2578292" cy="1593935"/>
            </a:xfrm>
            <a:prstGeom prst="ellipse">
              <a:avLst/>
            </a:prstGeom>
            <a:solidFill>
              <a:srgbClr val="FFC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097151" y="3767639"/>
              <a:ext cx="2054429" cy="658642"/>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デジタル移行</a:t>
              </a:r>
              <a:endParaRPr kumimoji="1" lang="en-US" altLang="ja-JP" sz="1600" b="1" dirty="0" smtClean="0">
                <a:latin typeface="メイリオ" panose="020B0604030504040204" pitchFamily="50" charset="-128"/>
                <a:ea typeface="メイリオ" panose="020B0604030504040204" pitchFamily="50" charset="-128"/>
              </a:endParaRPr>
            </a:p>
            <a:p>
              <a:r>
                <a:rPr kumimoji="1" lang="en-US" altLang="ja-JP" sz="1600" b="1" dirty="0" smtClean="0">
                  <a:latin typeface="メイリオ" panose="020B0604030504040204" pitchFamily="50" charset="-128"/>
                  <a:ea typeface="メイリオ" panose="020B0604030504040204" pitchFamily="50" charset="-128"/>
                </a:rPr>
                <a:t>Digitalization</a:t>
              </a:r>
              <a:endParaRPr kumimoji="1" lang="ja-JP" altLang="en-US" sz="1600" b="1"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7361900" y="3758437"/>
              <a:ext cx="2054429" cy="658642"/>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企業風土の変革</a:t>
              </a:r>
              <a:endParaRPr kumimoji="1" lang="en-US" altLang="ja-JP" sz="1600" b="1" dirty="0" smtClean="0">
                <a:latin typeface="メイリオ" panose="020B0604030504040204" pitchFamily="50" charset="-128"/>
                <a:ea typeface="メイリオ" panose="020B0604030504040204" pitchFamily="50" charset="-128"/>
              </a:endParaRPr>
            </a:p>
            <a:p>
              <a:r>
                <a:rPr kumimoji="1" lang="en-US" altLang="ja-JP" sz="1600" b="1" dirty="0" smtClean="0">
                  <a:latin typeface="メイリオ" panose="020B0604030504040204" pitchFamily="50" charset="-128"/>
                  <a:ea typeface="メイリオ" panose="020B0604030504040204" pitchFamily="50" charset="-128"/>
                </a:rPr>
                <a:t>Transformation</a:t>
              </a:r>
              <a:endParaRPr kumimoji="1" lang="ja-JP" altLang="en-US" sz="1600" b="1" dirty="0">
                <a:latin typeface="メイリオ" panose="020B0604030504040204" pitchFamily="50" charset="-128"/>
                <a:ea typeface="メイリオ" panose="020B0604030504040204" pitchFamily="50" charset="-128"/>
              </a:endParaRPr>
            </a:p>
          </p:txBody>
        </p:sp>
        <p:sp>
          <p:nvSpPr>
            <p:cNvPr id="22" name="楕円 21"/>
            <p:cNvSpPr/>
            <p:nvPr/>
          </p:nvSpPr>
          <p:spPr>
            <a:xfrm>
              <a:off x="5910082" y="2433023"/>
              <a:ext cx="2685611" cy="1386856"/>
            </a:xfrm>
            <a:prstGeom prst="ellipse">
              <a:avLst/>
            </a:prstGeom>
            <a:solidFill>
              <a:schemeClr val="accent2">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633019" y="3452032"/>
              <a:ext cx="1152792" cy="658642"/>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DX</a:t>
              </a:r>
            </a:p>
            <a:p>
              <a:r>
                <a:rPr kumimoji="1" lang="ja-JP" altLang="en-US" sz="1600" b="1" dirty="0" smtClean="0">
                  <a:latin typeface="メイリオ" panose="020B0604030504040204" pitchFamily="50" charset="-128"/>
                  <a:ea typeface="メイリオ" panose="020B0604030504040204" pitchFamily="50" charset="-128"/>
                </a:rPr>
                <a:t>実現</a:t>
              </a:r>
              <a:endParaRPr kumimoji="1" lang="ja-JP" altLang="en-US" sz="16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225672" y="2635587"/>
              <a:ext cx="2054429" cy="658642"/>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新しい価値の創出</a:t>
              </a:r>
              <a:endParaRPr kumimoji="1" lang="en-US" altLang="ja-JP" sz="1600" b="1" dirty="0" smtClean="0">
                <a:latin typeface="メイリオ" panose="020B0604030504040204" pitchFamily="50" charset="-128"/>
                <a:ea typeface="メイリオ" panose="020B0604030504040204" pitchFamily="50" charset="-128"/>
              </a:endParaRPr>
            </a:p>
            <a:p>
              <a:r>
                <a:rPr kumimoji="1" lang="en-US" altLang="ja-JP" sz="1600" b="1" dirty="0" smtClean="0">
                  <a:latin typeface="メイリオ" panose="020B0604030504040204" pitchFamily="50" charset="-128"/>
                  <a:ea typeface="メイリオ" panose="020B0604030504040204" pitchFamily="50" charset="-128"/>
                </a:rPr>
                <a:t>Innovation</a:t>
              </a:r>
              <a:endParaRPr kumimoji="1" lang="ja-JP" altLang="en-US" sz="1600" b="1" dirty="0">
                <a:latin typeface="メイリオ" panose="020B0604030504040204" pitchFamily="50" charset="-128"/>
                <a:ea typeface="メイリオ" panose="020B0604030504040204" pitchFamily="50" charset="-128"/>
              </a:endParaRPr>
            </a:p>
          </p:txBody>
        </p:sp>
      </p:grpSp>
      <p:sp>
        <p:nvSpPr>
          <p:cNvPr id="24" name="正方形/長方形 6"/>
          <p:cNvSpPr>
            <a:spLocks noChangeArrowheads="1"/>
          </p:cNvSpPr>
          <p:nvPr/>
        </p:nvSpPr>
        <p:spPr bwMode="auto">
          <a:xfrm>
            <a:off x="674100" y="6006156"/>
            <a:ext cx="7191754" cy="340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400" dirty="0" smtClean="0">
                <a:solidFill>
                  <a:schemeClr val="tx1"/>
                </a:solidFill>
                <a:latin typeface="ＭＳ Ｐ明朝" panose="02020600040205080304" pitchFamily="18" charset="-128"/>
                <a:ea typeface="ＭＳ Ｐ明朝" panose="02020600040205080304" pitchFamily="18" charset="-128"/>
              </a:rPr>
              <a:t>　ペーパーレス化とテレワークを推進し、時間や場所にとらわれない職場環境を実現します。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sp>
        <p:nvSpPr>
          <p:cNvPr id="25" name="正方形/長方形 6"/>
          <p:cNvSpPr>
            <a:spLocks noChangeArrowheads="1"/>
          </p:cNvSpPr>
          <p:nvPr/>
        </p:nvSpPr>
        <p:spPr bwMode="auto">
          <a:xfrm>
            <a:off x="674100" y="6574432"/>
            <a:ext cx="7191754" cy="340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r>
              <a:rPr lang="ja-JP" altLang="en-US" sz="1400" dirty="0" smtClean="0">
                <a:solidFill>
                  <a:schemeClr val="tx1"/>
                </a:solidFill>
                <a:latin typeface="ＭＳ Ｐ明朝" panose="02020600040205080304" pitchFamily="18" charset="-128"/>
                <a:ea typeface="ＭＳ Ｐ明朝" panose="02020600040205080304" pitchFamily="18" charset="-128"/>
              </a:rPr>
              <a:t>　職員の</a:t>
            </a:r>
            <a:r>
              <a:rPr lang="en-US" altLang="ja-JP" sz="1400" dirty="0" smtClean="0">
                <a:solidFill>
                  <a:schemeClr val="tx1"/>
                </a:solidFill>
                <a:latin typeface="ＭＳ Ｐ明朝" panose="02020600040205080304" pitchFamily="18" charset="-128"/>
                <a:ea typeface="ＭＳ Ｐ明朝" panose="02020600040205080304" pitchFamily="18" charset="-128"/>
              </a:rPr>
              <a:t>IT</a:t>
            </a:r>
            <a:r>
              <a:rPr lang="ja-JP" altLang="en-US" sz="1400" dirty="0" smtClean="0">
                <a:solidFill>
                  <a:schemeClr val="tx1"/>
                </a:solidFill>
                <a:latin typeface="ＭＳ Ｐ明朝" panose="02020600040205080304" pitchFamily="18" charset="-128"/>
                <a:ea typeface="ＭＳ Ｐ明朝" panose="02020600040205080304" pitchFamily="18" charset="-128"/>
              </a:rPr>
              <a:t>スキルと情報リテラシーを高め、デジタル技術の活用を各事業・業務に広めます。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2062094823"/>
              </p:ext>
            </p:extLst>
          </p:nvPr>
        </p:nvGraphicFramePr>
        <p:xfrm>
          <a:off x="6553492" y="853132"/>
          <a:ext cx="2783311" cy="587078"/>
        </p:xfrm>
        <a:graphic>
          <a:graphicData uri="http://schemas.openxmlformats.org/drawingml/2006/table">
            <a:tbl>
              <a:tblPr firstRow="1" bandRow="1">
                <a:tableStyleId>{00A15C55-8517-42AA-B614-E9B94910E393}</a:tableStyleId>
              </a:tblPr>
              <a:tblGrid>
                <a:gridCol w="2783311">
                  <a:extLst>
                    <a:ext uri="{9D8B030D-6E8A-4147-A177-3AD203B41FA5}">
                      <a16:colId xmlns:a16="http://schemas.microsoft.com/office/drawing/2014/main" val="609703379"/>
                    </a:ext>
                  </a:extLst>
                </a:gridCol>
              </a:tblGrid>
              <a:tr h="293539">
                <a:tc>
                  <a:txBody>
                    <a:bodyPr/>
                    <a:lstStyle/>
                    <a:p>
                      <a:pPr algn="ctr"/>
                      <a:r>
                        <a:rPr kumimoji="1" lang="en-US" altLang="ja-JP" sz="1100" dirty="0" smtClean="0">
                          <a:solidFill>
                            <a:srgbClr val="FF0000"/>
                          </a:solidFill>
                        </a:rPr>
                        <a:t>【</a:t>
                      </a:r>
                      <a:r>
                        <a:rPr kumimoji="1" lang="ja-JP" altLang="en-US" sz="1100" dirty="0" smtClean="0">
                          <a:solidFill>
                            <a:srgbClr val="FF0000"/>
                          </a:solidFill>
                        </a:rPr>
                        <a:t>数値目標</a:t>
                      </a:r>
                      <a:r>
                        <a:rPr kumimoji="1" lang="en-US" altLang="ja-JP" sz="1100" dirty="0" smtClean="0">
                          <a:solidFill>
                            <a:srgbClr val="FF0000"/>
                          </a:solidFill>
                        </a:rPr>
                        <a:t>】</a:t>
                      </a:r>
                      <a:r>
                        <a:rPr kumimoji="1" lang="ja-JP" altLang="en-US" sz="1100" dirty="0" smtClean="0">
                          <a:solidFill>
                            <a:srgbClr val="FF0000"/>
                          </a:solidFill>
                        </a:rPr>
                        <a:t>デジタル人材研修受講率</a:t>
                      </a:r>
                      <a:endParaRPr kumimoji="1" lang="ja-JP" altLang="en-US" sz="1100" b="0" dirty="0" smtClean="0">
                        <a:solidFill>
                          <a:srgbClr val="FF0000"/>
                        </a:solidFill>
                      </a:endParaRPr>
                    </a:p>
                  </a:txBody>
                  <a:tcPr anchor="ctr" anchorCtr="1"/>
                </a:tc>
                <a:extLst>
                  <a:ext uri="{0D108BD9-81ED-4DB2-BD59-A6C34878D82A}">
                    <a16:rowId xmlns:a16="http://schemas.microsoft.com/office/drawing/2014/main" val="1410887007"/>
                  </a:ext>
                </a:extLst>
              </a:tr>
              <a:tr h="293539">
                <a:tc>
                  <a:txBody>
                    <a:bodyPr/>
                    <a:lstStyle/>
                    <a:p>
                      <a:pPr marL="0" marR="0" lvl="0" indent="0" algn="ctr" defTabSz="503104"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0000"/>
                          </a:solidFill>
                        </a:rPr>
                        <a:t>100</a:t>
                      </a:r>
                      <a:r>
                        <a:rPr kumimoji="1" lang="en-US" altLang="zh-TW" sz="1100" dirty="0" smtClean="0">
                          <a:solidFill>
                            <a:srgbClr val="FF0000"/>
                          </a:solidFill>
                        </a:rPr>
                        <a:t>%</a:t>
                      </a:r>
                      <a:r>
                        <a:rPr kumimoji="1" lang="ja-JP" altLang="en-US" sz="1100" dirty="0" smtClean="0">
                          <a:solidFill>
                            <a:srgbClr val="FF0000"/>
                          </a:solidFill>
                          <a:latin typeface="+mn-lt"/>
                        </a:rPr>
                        <a:t>（</a:t>
                      </a:r>
                      <a:r>
                        <a:rPr kumimoji="1" lang="en-US" altLang="ja-JP" sz="1100" dirty="0" smtClean="0">
                          <a:solidFill>
                            <a:srgbClr val="FF0000"/>
                          </a:solidFill>
                          <a:latin typeface="+mn-lt"/>
                        </a:rPr>
                        <a:t>R13</a:t>
                      </a:r>
                      <a:r>
                        <a:rPr kumimoji="1" lang="ja-JP" altLang="en-US" sz="1100" dirty="0" smtClean="0">
                          <a:solidFill>
                            <a:srgbClr val="FF0000"/>
                          </a:solidFill>
                          <a:latin typeface="+mn-lt"/>
                        </a:rPr>
                        <a:t>年度まで）</a:t>
                      </a:r>
                      <a:endParaRPr kumimoji="1" lang="ja-JP" altLang="en-US" sz="1100" b="0" dirty="0" smtClean="0">
                        <a:solidFill>
                          <a:srgbClr val="FF0000"/>
                        </a:solidFill>
                        <a:latin typeface="+mn-lt"/>
                      </a:endParaRPr>
                    </a:p>
                  </a:txBody>
                  <a:tcPr anchor="ctr" anchorCtr="1"/>
                </a:tc>
                <a:extLst>
                  <a:ext uri="{0D108BD9-81ED-4DB2-BD59-A6C34878D82A}">
                    <a16:rowId xmlns:a16="http://schemas.microsoft.com/office/drawing/2014/main" val="2637415299"/>
                  </a:ext>
                </a:extLst>
              </a:tr>
            </a:tbl>
          </a:graphicData>
        </a:graphic>
      </p:graphicFrame>
      <p:sp>
        <p:nvSpPr>
          <p:cNvPr id="27" name="正方形/長方形 26"/>
          <p:cNvSpPr>
            <a:spLocks/>
          </p:cNvSpPr>
          <p:nvPr/>
        </p:nvSpPr>
        <p:spPr>
          <a:xfrm>
            <a:off x="7392717" y="374690"/>
            <a:ext cx="2246900"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後（目標値追加）</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279246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472360" y="1281735"/>
            <a:ext cx="3888432" cy="1956725"/>
          </a:xfrm>
          <a:prstGeom prst="rect">
            <a:avLst/>
          </a:prstGeom>
          <a:solidFill>
            <a:srgbClr val="FFF2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30" name="スライド番号プレースホルダー 1"/>
          <p:cNvSpPr>
            <a:spLocks noGrp="1"/>
          </p:cNvSpPr>
          <p:nvPr>
            <p:ph type="sldNum" sz="quarter" idx="4294967295"/>
          </p:nvPr>
        </p:nvSpPr>
        <p:spPr>
          <a:xfrm>
            <a:off x="7980363" y="6532563"/>
            <a:ext cx="2100262" cy="4810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7</a:t>
            </a:r>
          </a:p>
        </p:txBody>
      </p:sp>
      <p:sp>
        <p:nvSpPr>
          <p:cNvPr id="4" name="角丸四角形 30"/>
          <p:cNvSpPr>
            <a:spLocks noChangeArrowheads="1"/>
          </p:cNvSpPr>
          <p:nvPr/>
        </p:nvSpPr>
        <p:spPr bwMode="auto">
          <a:xfrm>
            <a:off x="477464" y="896852"/>
            <a:ext cx="8811320" cy="426938"/>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latin typeface="メイリオ" panose="020B0604030504040204" pitchFamily="50" charset="-128"/>
                <a:ea typeface="メイリオ" panose="020B0604030504040204" pitchFamily="50" charset="-128"/>
              </a:rPr>
              <a:t>（１）住宅</a:t>
            </a:r>
            <a:r>
              <a:rPr lang="ja-JP" altLang="en-US" sz="1600" b="1" dirty="0">
                <a:solidFill>
                  <a:schemeClr val="tx1"/>
                </a:solidFill>
                <a:latin typeface="メイリオ" panose="020B0604030504040204" pitchFamily="50" charset="-128"/>
                <a:ea typeface="メイリオ" panose="020B0604030504040204" pitchFamily="50" charset="-128"/>
              </a:rPr>
              <a:t>確保要配慮者の居住支援</a:t>
            </a:r>
          </a:p>
        </p:txBody>
      </p:sp>
      <p:sp>
        <p:nvSpPr>
          <p:cNvPr id="22533" name="Text Box 46"/>
          <p:cNvSpPr txBox="1">
            <a:spLocks noChangeArrowheads="1"/>
          </p:cNvSpPr>
          <p:nvPr/>
        </p:nvSpPr>
        <p:spPr bwMode="auto">
          <a:xfrm>
            <a:off x="559767" y="1367796"/>
            <a:ext cx="8945041" cy="2816950"/>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15000"/>
              </a:spcBef>
              <a:buClr>
                <a:schemeClr val="accent1"/>
              </a:buClr>
              <a:buFont typeface="Wingdings" pitchFamily="2" charset="2"/>
              <a:buNone/>
            </a:pPr>
            <a:r>
              <a:rPr kumimoji="1" lang="ja-JP" altLang="en-US" sz="1400" dirty="0" smtClean="0">
                <a:solidFill>
                  <a:schemeClr val="bg1">
                    <a:lumMod val="65000"/>
                  </a:schemeClr>
                </a:solidFill>
                <a:ea typeface="ＭＳ Ｐ明朝" pitchFamily="18" charset="-128"/>
              </a:rPr>
              <a:t>●</a:t>
            </a:r>
            <a:r>
              <a:rPr kumimoji="1" lang="ja-JP" altLang="en-US" sz="1400" dirty="0" smtClean="0">
                <a:ea typeface="ＭＳ Ｐ明朝" pitchFamily="18" charset="-128"/>
              </a:rPr>
              <a:t> </a:t>
            </a:r>
            <a:r>
              <a:rPr kumimoji="1" lang="en-US" altLang="ja-JP" sz="1400" dirty="0" smtClean="0">
                <a:ea typeface="ＭＳ Ｐ明朝" pitchFamily="18" charset="-128"/>
              </a:rPr>
              <a:t>Osaka</a:t>
            </a:r>
            <a:r>
              <a:rPr kumimoji="1" lang="ja-JP" altLang="en-US" sz="1400" b="1" dirty="0" smtClean="0">
                <a:latin typeface="ＭＳ Ｐゴシック" pitchFamily="50" charset="-128"/>
              </a:rPr>
              <a:t>あんしん</a:t>
            </a:r>
            <a:r>
              <a:rPr kumimoji="1" lang="ja-JP" altLang="en-US" sz="1400" b="1" dirty="0">
                <a:latin typeface="ＭＳ Ｐゴシック" pitchFamily="50" charset="-128"/>
              </a:rPr>
              <a:t>住まい推進協</a:t>
            </a:r>
            <a:r>
              <a:rPr kumimoji="1" lang="ja-JP" altLang="en-US" sz="1400" b="1" dirty="0" smtClean="0">
                <a:latin typeface="ＭＳ Ｐゴシック" pitchFamily="50" charset="-128"/>
              </a:rPr>
              <a:t>議会</a:t>
            </a:r>
            <a:endParaRPr kumimoji="1" lang="ja-JP" altLang="en-US" sz="1400" b="1" dirty="0">
              <a:solidFill>
                <a:srgbClr val="FF0000"/>
              </a:solidFill>
              <a:latin typeface="HGｺﾞｼｯｸM" panose="020B0609000000000000" pitchFamily="49" charset="-128"/>
              <a:ea typeface="HGｺﾞｼｯｸM" panose="020B0609000000000000" pitchFamily="49" charset="-128"/>
            </a:endParaRPr>
          </a:p>
          <a:p>
            <a:pPr algn="just">
              <a:lnSpc>
                <a:spcPct val="105000"/>
              </a:lnSpc>
              <a:spcBef>
                <a:spcPct val="15000"/>
              </a:spcBef>
              <a:buClr>
                <a:schemeClr val="accent1"/>
              </a:buClr>
            </a:pPr>
            <a:r>
              <a:rPr kumimoji="1" lang="ja-JP" altLang="en-US" sz="1400" dirty="0" smtClean="0">
                <a:latin typeface="ＭＳ Ｐ明朝" pitchFamily="18" charset="-128"/>
                <a:ea typeface="ＭＳ Ｐ明朝" pitchFamily="18" charset="-128"/>
              </a:rPr>
              <a:t>　住宅確保要配慮者の居住の安定確保に向けて、住宅情報</a:t>
            </a:r>
            <a:endParaRPr kumimoji="1" lang="en-US" altLang="ja-JP" sz="1400" dirty="0" smtClean="0">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latin typeface="ＭＳ Ｐ明朝" pitchFamily="18" charset="-128"/>
                <a:ea typeface="ＭＳ Ｐ明朝" pitchFamily="18" charset="-128"/>
              </a:rPr>
              <a:t>の提供等を公民</a:t>
            </a:r>
            <a:r>
              <a:rPr kumimoji="1" lang="ja-JP" altLang="en-US" sz="1400" dirty="0">
                <a:latin typeface="ＭＳ Ｐ明朝" pitchFamily="18" charset="-128"/>
                <a:ea typeface="ＭＳ Ｐ明朝" pitchFamily="18" charset="-128"/>
              </a:rPr>
              <a:t>協働で</a:t>
            </a:r>
            <a:r>
              <a:rPr kumimoji="1" lang="ja-JP" altLang="en-US" sz="1400" dirty="0" smtClean="0">
                <a:latin typeface="ＭＳ Ｐ明朝" pitchFamily="18" charset="-128"/>
                <a:ea typeface="ＭＳ Ｐ明朝" pitchFamily="18" charset="-128"/>
              </a:rPr>
              <a:t>取り組むために設立された「</a:t>
            </a:r>
            <a:r>
              <a:rPr kumimoji="1" lang="en-US" altLang="ja-JP" sz="1400" dirty="0" smtClean="0">
                <a:latin typeface="ＭＳ Ｐ明朝" pitchFamily="18" charset="-128"/>
                <a:ea typeface="ＭＳ Ｐ明朝" pitchFamily="18" charset="-128"/>
              </a:rPr>
              <a:t>Osaka</a:t>
            </a:r>
          </a:p>
          <a:p>
            <a:pPr algn="just">
              <a:lnSpc>
                <a:spcPct val="105000"/>
              </a:lnSpc>
              <a:spcBef>
                <a:spcPct val="15000"/>
              </a:spcBef>
              <a:buClr>
                <a:schemeClr val="accent1"/>
              </a:buClr>
            </a:pPr>
            <a:r>
              <a:rPr kumimoji="1" lang="ja-JP" altLang="en-US" sz="1400" dirty="0" smtClean="0">
                <a:latin typeface="ＭＳ Ｐ明朝" pitchFamily="18" charset="-128"/>
                <a:ea typeface="ＭＳ Ｐ明朝" pitchFamily="18" charset="-128"/>
              </a:rPr>
              <a:t>あんしん</a:t>
            </a:r>
            <a:r>
              <a:rPr kumimoji="1" lang="ja-JP" altLang="en-US" sz="1400" dirty="0">
                <a:latin typeface="ＭＳ Ｐ明朝" pitchFamily="18" charset="-128"/>
                <a:ea typeface="ＭＳ Ｐ明朝" pitchFamily="18" charset="-128"/>
              </a:rPr>
              <a:t>住まい推進協議会」</a:t>
            </a:r>
            <a:r>
              <a:rPr kumimoji="1" lang="ja-JP" altLang="en-US" sz="1400" dirty="0" smtClean="0">
                <a:latin typeface="ＭＳ Ｐ明朝" pitchFamily="18" charset="-128"/>
                <a:ea typeface="ＭＳ Ｐ明朝" pitchFamily="18" charset="-128"/>
              </a:rPr>
              <a:t>において、大阪府と</a:t>
            </a:r>
            <a:r>
              <a:rPr kumimoji="1" lang="ja-JP" altLang="en-US" sz="1400" dirty="0">
                <a:latin typeface="ＭＳ Ｐ明朝" pitchFamily="18" charset="-128"/>
                <a:ea typeface="ＭＳ Ｐ明朝" pitchFamily="18" charset="-128"/>
              </a:rPr>
              <a:t>共</a:t>
            </a:r>
            <a:r>
              <a:rPr kumimoji="1" lang="ja-JP" altLang="en-US" sz="1400" dirty="0" smtClean="0">
                <a:latin typeface="ＭＳ Ｐ明朝" pitchFamily="18" charset="-128"/>
                <a:ea typeface="ＭＳ Ｐ明朝" pitchFamily="18" charset="-128"/>
              </a:rPr>
              <a:t>に事務局</a:t>
            </a:r>
            <a:endParaRPr kumimoji="1" lang="en-US" altLang="ja-JP" sz="1400" dirty="0" smtClean="0">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latin typeface="ＭＳ Ｐ明朝" pitchFamily="18" charset="-128"/>
                <a:ea typeface="ＭＳ Ｐ明朝" pitchFamily="18" charset="-128"/>
              </a:rPr>
              <a:t>として運営を行います。</a:t>
            </a:r>
            <a:r>
              <a:rPr kumimoji="1" lang="ja-JP" altLang="en-US" sz="1200" dirty="0">
                <a:ea typeface="ＭＳ Ｐ明朝" pitchFamily="18" charset="-128"/>
              </a:rPr>
              <a:t>　</a:t>
            </a:r>
            <a:endParaRPr kumimoji="1" lang="en-US" altLang="ja-JP" sz="1200" dirty="0" smtClean="0">
              <a:ea typeface="ＭＳ Ｐ明朝" pitchFamily="18" charset="-128"/>
            </a:endParaRPr>
          </a:p>
          <a:p>
            <a:pPr algn="just">
              <a:lnSpc>
                <a:spcPts val="800"/>
              </a:lnSpc>
              <a:spcBef>
                <a:spcPct val="15000"/>
              </a:spcBef>
              <a:buClr>
                <a:schemeClr val="accent1"/>
              </a:buClr>
            </a:pPr>
            <a:endParaRPr kumimoji="1" lang="en-US" altLang="ja-JP" sz="1200" dirty="0" smtClean="0">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b="1" dirty="0">
                <a:solidFill>
                  <a:schemeClr val="bg1">
                    <a:lumMod val="65000"/>
                  </a:schemeClr>
                </a:solidFill>
                <a:latin typeface="ＭＳ Ｐゴシック" panose="020B0600070205080204" pitchFamily="50" charset="-128"/>
              </a:rPr>
              <a:t>●</a:t>
            </a:r>
            <a:r>
              <a:rPr kumimoji="1" lang="ja-JP" altLang="en-US" sz="1400" b="1" dirty="0">
                <a:latin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rPr>
              <a:t>居住支援の取り組みの発展</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　公的</a:t>
            </a:r>
            <a:r>
              <a:rPr kumimoji="1" lang="ja-JP" altLang="en-US" sz="1400" dirty="0">
                <a:solidFill>
                  <a:schemeClr val="tx1"/>
                </a:solidFill>
                <a:latin typeface="ＭＳ Ｐ明朝" pitchFamily="18" charset="-128"/>
                <a:ea typeface="ＭＳ Ｐ明朝" pitchFamily="18" charset="-128"/>
              </a:rPr>
              <a:t>賃貸住宅、民間賃貸住宅や持ち家など住宅の種類</a:t>
            </a:r>
            <a:r>
              <a:rPr kumimoji="1" lang="ja-JP" altLang="en-US" sz="1400" dirty="0" smtClean="0">
                <a:solidFill>
                  <a:schemeClr val="tx1"/>
                </a:solidFill>
                <a:latin typeface="ＭＳ Ｐ明朝" pitchFamily="18" charset="-128"/>
                <a:ea typeface="ＭＳ Ｐ明朝" pitchFamily="18" charset="-128"/>
              </a:rPr>
              <a:t>に</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関わらず</a:t>
            </a:r>
            <a:r>
              <a:rPr kumimoji="1" lang="ja-JP" altLang="en-US" sz="1400" dirty="0">
                <a:solidFill>
                  <a:schemeClr val="tx1"/>
                </a:solidFill>
                <a:latin typeface="ＭＳ Ｐ明朝" pitchFamily="18" charset="-128"/>
                <a:ea typeface="ＭＳ Ｐ明朝" pitchFamily="18" charset="-128"/>
              </a:rPr>
              <a:t>、住宅確保要配慮者への一体的な居住支援を</a:t>
            </a:r>
            <a:r>
              <a:rPr kumimoji="1" lang="ja-JP" altLang="en-US" sz="1400" dirty="0" smtClean="0">
                <a:solidFill>
                  <a:schemeClr val="tx1"/>
                </a:solidFill>
                <a:latin typeface="ＭＳ Ｐ明朝" pitchFamily="18" charset="-128"/>
                <a:ea typeface="ＭＳ Ｐ明朝" pitchFamily="18" charset="-128"/>
              </a:rPr>
              <a:t>居住支援</a:t>
            </a:r>
            <a:r>
              <a:rPr kumimoji="1" lang="ja-JP" altLang="en-US" sz="1400" dirty="0">
                <a:solidFill>
                  <a:schemeClr val="tx1"/>
                </a:solidFill>
                <a:latin typeface="ＭＳ Ｐ明朝" pitchFamily="18" charset="-128"/>
                <a:ea typeface="ＭＳ Ｐ明朝" pitchFamily="18" charset="-128"/>
              </a:rPr>
              <a:t>法人等と連携して</a:t>
            </a:r>
            <a:r>
              <a:rPr kumimoji="1" lang="ja-JP" altLang="en-US" sz="1400" dirty="0" smtClean="0">
                <a:solidFill>
                  <a:schemeClr val="tx1"/>
                </a:solidFill>
                <a:latin typeface="ＭＳ Ｐ明朝" pitchFamily="18" charset="-128"/>
                <a:ea typeface="ＭＳ Ｐ明朝" pitchFamily="18" charset="-128"/>
              </a:rPr>
              <a:t>実施します。</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・外国人</a:t>
            </a:r>
            <a:r>
              <a:rPr kumimoji="1" lang="ja-JP" altLang="en-US" sz="1400" dirty="0">
                <a:solidFill>
                  <a:schemeClr val="tx1"/>
                </a:solidFill>
                <a:latin typeface="ＭＳ Ｐ明朝" pitchFamily="18" charset="-128"/>
                <a:ea typeface="ＭＳ Ｐ明朝" pitchFamily="18" charset="-128"/>
              </a:rPr>
              <a:t>の暮らし支援</a:t>
            </a:r>
            <a:r>
              <a:rPr kumimoji="1" lang="ja-JP" altLang="en-US" sz="1400" dirty="0" smtClean="0">
                <a:solidFill>
                  <a:schemeClr val="tx1"/>
                </a:solidFill>
                <a:latin typeface="ＭＳ Ｐ明朝" pitchFamily="18" charset="-128"/>
                <a:ea typeface="ＭＳ Ｐ明朝" pitchFamily="18" charset="-128"/>
              </a:rPr>
              <a:t>や事務委任（家財</a:t>
            </a:r>
            <a:r>
              <a:rPr kumimoji="1" lang="ja-JP" altLang="en-US" sz="1400" dirty="0">
                <a:solidFill>
                  <a:schemeClr val="tx1"/>
                </a:solidFill>
                <a:latin typeface="ＭＳ Ｐ明朝" pitchFamily="18" charset="-128"/>
                <a:ea typeface="ＭＳ Ｐ明朝" pitchFamily="18" charset="-128"/>
              </a:rPr>
              <a:t>処分・遺品整理</a:t>
            </a:r>
            <a:r>
              <a:rPr kumimoji="1" lang="ja-JP" altLang="en-US" sz="1400" dirty="0" smtClean="0">
                <a:solidFill>
                  <a:schemeClr val="tx1"/>
                </a:solidFill>
                <a:latin typeface="ＭＳ Ｐ明朝" pitchFamily="18" charset="-128"/>
                <a:ea typeface="ＭＳ Ｐ明朝" pitchFamily="18" charset="-128"/>
              </a:rPr>
              <a:t>等）に関するセミナー開催</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pPr>
            <a:r>
              <a:rPr kumimoji="1" lang="ja-JP" altLang="en-US" sz="1400" dirty="0" smtClean="0">
                <a:solidFill>
                  <a:schemeClr val="tx1"/>
                </a:solidFill>
                <a:latin typeface="ＭＳ Ｐ明朝" pitchFamily="18" charset="-128"/>
                <a:ea typeface="ＭＳ Ｐ明朝" pitchFamily="18" charset="-128"/>
              </a:rPr>
              <a:t>・</a:t>
            </a:r>
            <a:r>
              <a:rPr kumimoji="1" lang="ja-JP" altLang="en-US" sz="1400" dirty="0">
                <a:solidFill>
                  <a:schemeClr val="tx1"/>
                </a:solidFill>
                <a:latin typeface="ＭＳ Ｐ明朝" pitchFamily="18" charset="-128"/>
                <a:ea typeface="ＭＳ Ｐ明朝" pitchFamily="18" charset="-128"/>
              </a:rPr>
              <a:t>居住支援法人との連携（高齢者の見守り活動拠点としての住宅ストックの活用等</a:t>
            </a:r>
            <a:r>
              <a:rPr kumimoji="1" lang="ja-JP" altLang="en-US" sz="1400" dirty="0" smtClean="0">
                <a:solidFill>
                  <a:schemeClr val="tx1"/>
                </a:solidFill>
                <a:latin typeface="ＭＳ Ｐ明朝" pitchFamily="18" charset="-128"/>
                <a:ea typeface="ＭＳ Ｐ明朝" pitchFamily="18" charset="-128"/>
              </a:rPr>
              <a:t>）</a:t>
            </a:r>
            <a:endParaRPr kumimoji="1" lang="en-US" altLang="ja-JP" sz="1400" dirty="0">
              <a:solidFill>
                <a:schemeClr val="tx1"/>
              </a:solidFill>
              <a:latin typeface="ＭＳ Ｐ明朝" pitchFamily="18" charset="-128"/>
              <a:ea typeface="ＭＳ Ｐ明朝" pitchFamily="18" charset="-128"/>
            </a:endParaRPr>
          </a:p>
        </p:txBody>
      </p:sp>
      <p:sp>
        <p:nvSpPr>
          <p:cNvPr id="6" name="Rectangle 4"/>
          <p:cNvSpPr txBox="1">
            <a:spLocks noChangeArrowheads="1"/>
          </p:cNvSpPr>
          <p:nvPr/>
        </p:nvSpPr>
        <p:spPr bwMode="auto">
          <a:xfrm>
            <a:off x="0" y="255416"/>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solidFill>
                  <a:schemeClr val="tx1"/>
                </a:solidFill>
                <a:latin typeface="ＭＳ Ｐゴシック" pitchFamily="50" charset="-128"/>
                <a:ea typeface="ＭＳ Ｐゴシック" pitchFamily="50" charset="-128"/>
              </a:rPr>
              <a:t>　</a:t>
            </a:r>
            <a:r>
              <a:rPr lang="en-US" altLang="ja-JP" sz="2200" kern="0" dirty="0">
                <a:solidFill>
                  <a:schemeClr val="tx1"/>
                </a:solidFill>
                <a:latin typeface="メイリオ" panose="020B0604030504040204" pitchFamily="50" charset="-128"/>
                <a:ea typeface="メイリオ" panose="020B0604030504040204" pitchFamily="50" charset="-128"/>
              </a:rPr>
              <a:t>2</a:t>
            </a:r>
            <a:r>
              <a:rPr lang="ja-JP" altLang="en-US" sz="2200" kern="0" dirty="0" err="1" smtClean="0">
                <a:solidFill>
                  <a:schemeClr val="tx1"/>
                </a:solidFill>
                <a:latin typeface="メイリオ" panose="020B0604030504040204" pitchFamily="50" charset="-128"/>
                <a:ea typeface="メイリオ" panose="020B0604030504040204" pitchFamily="50" charset="-128"/>
              </a:rPr>
              <a:t>．</a:t>
            </a:r>
            <a:r>
              <a:rPr lang="ja-JP" altLang="en-US" sz="2200" kern="0" dirty="0" smtClean="0">
                <a:solidFill>
                  <a:schemeClr val="tx1"/>
                </a:solidFill>
                <a:latin typeface="メイリオ" panose="020B0604030504040204" pitchFamily="50" charset="-128"/>
                <a:ea typeface="メイリオ" panose="020B0604030504040204" pitchFamily="50" charset="-128"/>
              </a:rPr>
              <a:t>公的機関として信用力を活かした住宅・まちづくり施策の推進</a:t>
            </a:r>
            <a:endParaRPr lang="ja-JP" altLang="en-US" sz="2200" kern="0" dirty="0">
              <a:solidFill>
                <a:schemeClr val="tx1"/>
              </a:solidFill>
              <a:latin typeface="メイリオ" panose="020B0604030504040204" pitchFamily="50" charset="-128"/>
              <a:ea typeface="メイリオ" panose="020B0604030504040204" pitchFamily="50" charset="-128"/>
            </a:endParaRPr>
          </a:p>
        </p:txBody>
      </p:sp>
      <p:sp>
        <p:nvSpPr>
          <p:cNvPr id="11"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sp>
        <p:nvSpPr>
          <p:cNvPr id="17" name="正方形/長方形 16"/>
          <p:cNvSpPr/>
          <p:nvPr/>
        </p:nvSpPr>
        <p:spPr>
          <a:xfrm>
            <a:off x="5616376" y="1470135"/>
            <a:ext cx="3672408" cy="1185860"/>
          </a:xfrm>
          <a:prstGeom prst="rect">
            <a:avLst/>
          </a:prstGeom>
          <a:noFill/>
          <a:ln w="9525">
            <a:solidFill>
              <a:schemeClr val="bg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8057036" y="1765548"/>
            <a:ext cx="1075545" cy="45614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不動産関係</a:t>
            </a:r>
            <a:endParaRPr lang="en-US" altLang="ja-JP" sz="1400" b="1" dirty="0" smtClean="0">
              <a:solidFill>
                <a:schemeClr val="tx1"/>
              </a:solidFill>
            </a:endParaRPr>
          </a:p>
          <a:p>
            <a:pPr algn="ctr"/>
            <a:r>
              <a:rPr lang="ja-JP" altLang="en-US" sz="1400" b="1" dirty="0" smtClean="0">
                <a:solidFill>
                  <a:schemeClr val="tx1"/>
                </a:solidFill>
              </a:rPr>
              <a:t>団体等</a:t>
            </a:r>
            <a:endParaRPr lang="ja-JP" altLang="en-US" sz="1400" b="1" dirty="0">
              <a:solidFill>
                <a:schemeClr val="tx1"/>
              </a:solidFill>
            </a:endParaRPr>
          </a:p>
        </p:txBody>
      </p:sp>
      <p:sp>
        <p:nvSpPr>
          <p:cNvPr id="19" name="角丸四角形 18"/>
          <p:cNvSpPr/>
          <p:nvPr/>
        </p:nvSpPr>
        <p:spPr>
          <a:xfrm>
            <a:off x="6008188" y="2864387"/>
            <a:ext cx="3015983" cy="293666"/>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住宅確保要配慮者</a:t>
            </a:r>
            <a:endParaRPr lang="ja-JP" altLang="en-US" sz="1400" b="1" dirty="0">
              <a:solidFill>
                <a:schemeClr val="tx1"/>
              </a:solidFill>
            </a:endParaRPr>
          </a:p>
        </p:txBody>
      </p:sp>
      <p:sp>
        <p:nvSpPr>
          <p:cNvPr id="20" name="角丸四角形 19"/>
          <p:cNvSpPr/>
          <p:nvPr/>
        </p:nvSpPr>
        <p:spPr>
          <a:xfrm>
            <a:off x="5797455" y="1784215"/>
            <a:ext cx="976907" cy="456145"/>
          </a:xfrm>
          <a:prstGeom prst="roundRect">
            <a:avLst>
              <a:gd name="adj" fmla="val 15356"/>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大阪府</a:t>
            </a:r>
            <a:endParaRPr lang="en-US" altLang="ja-JP" sz="1400" b="1" dirty="0" smtClean="0">
              <a:solidFill>
                <a:schemeClr val="tx1"/>
              </a:solidFill>
            </a:endParaRPr>
          </a:p>
          <a:p>
            <a:pPr algn="ctr"/>
            <a:r>
              <a:rPr lang="ja-JP" altLang="en-US" sz="1400" b="1" dirty="0" smtClean="0">
                <a:solidFill>
                  <a:schemeClr val="tx1"/>
                </a:solidFill>
              </a:rPr>
              <a:t>・市町村</a:t>
            </a:r>
            <a:endParaRPr lang="ja-JP" altLang="en-US" sz="1400" b="1" dirty="0">
              <a:solidFill>
                <a:schemeClr val="tx1"/>
              </a:solidFill>
            </a:endParaRPr>
          </a:p>
        </p:txBody>
      </p:sp>
      <p:sp>
        <p:nvSpPr>
          <p:cNvPr id="21" name="角丸四角形 20"/>
          <p:cNvSpPr/>
          <p:nvPr/>
        </p:nvSpPr>
        <p:spPr>
          <a:xfrm>
            <a:off x="7067570" y="1707595"/>
            <a:ext cx="738034" cy="35037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公社</a:t>
            </a:r>
            <a:endParaRPr lang="ja-JP" altLang="en-US" sz="1400" b="1" dirty="0">
              <a:solidFill>
                <a:schemeClr val="tx1"/>
              </a:solidFill>
            </a:endParaRPr>
          </a:p>
        </p:txBody>
      </p:sp>
      <p:sp>
        <p:nvSpPr>
          <p:cNvPr id="23" name="角丸四角形 22"/>
          <p:cNvSpPr/>
          <p:nvPr/>
        </p:nvSpPr>
        <p:spPr>
          <a:xfrm>
            <a:off x="5752611" y="1383729"/>
            <a:ext cx="3271560"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altLang="ja-JP" sz="1400" b="1" dirty="0" smtClean="0">
                <a:solidFill>
                  <a:schemeClr val="tx1"/>
                </a:solidFill>
              </a:rPr>
              <a:t>Osaka</a:t>
            </a:r>
            <a:r>
              <a:rPr lang="ja-JP" altLang="en-US" sz="1400" b="1" dirty="0" smtClean="0">
                <a:solidFill>
                  <a:schemeClr val="tx1"/>
                </a:solidFill>
              </a:rPr>
              <a:t>あんしん</a:t>
            </a:r>
            <a:r>
              <a:rPr lang="ja-JP" altLang="en-US" sz="1400" b="1" dirty="0">
                <a:solidFill>
                  <a:schemeClr val="tx1"/>
                </a:solidFill>
              </a:rPr>
              <a:t>住まい推進協議会</a:t>
            </a:r>
          </a:p>
        </p:txBody>
      </p:sp>
      <p:sp>
        <p:nvSpPr>
          <p:cNvPr id="24" name="角丸四角形 23"/>
          <p:cNvSpPr/>
          <p:nvPr/>
        </p:nvSpPr>
        <p:spPr>
          <a:xfrm>
            <a:off x="6610122" y="2255994"/>
            <a:ext cx="1765156" cy="336049"/>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居住支援法人</a:t>
            </a:r>
            <a:endParaRPr lang="ja-JP" altLang="en-US" sz="1400" b="1" dirty="0">
              <a:solidFill>
                <a:schemeClr val="tx1"/>
              </a:solidFill>
            </a:endParaRPr>
          </a:p>
        </p:txBody>
      </p:sp>
      <p:sp>
        <p:nvSpPr>
          <p:cNvPr id="25" name="角丸四角形 24"/>
          <p:cNvSpPr/>
          <p:nvPr/>
        </p:nvSpPr>
        <p:spPr>
          <a:xfrm>
            <a:off x="8075247" y="2581065"/>
            <a:ext cx="1004714"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支援</a:t>
            </a:r>
            <a:endParaRPr lang="ja-JP" altLang="en-US" sz="1200" dirty="0">
              <a:solidFill>
                <a:schemeClr val="tx1"/>
              </a:solidFill>
            </a:endParaRPr>
          </a:p>
        </p:txBody>
      </p:sp>
      <p:sp>
        <p:nvSpPr>
          <p:cNvPr id="26" name="角丸四角形 25"/>
          <p:cNvSpPr/>
          <p:nvPr/>
        </p:nvSpPr>
        <p:spPr>
          <a:xfrm>
            <a:off x="6419893" y="2559940"/>
            <a:ext cx="976575"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入居支援等</a:t>
            </a:r>
            <a:endParaRPr lang="ja-JP" altLang="en-US" sz="1200" dirty="0">
              <a:solidFill>
                <a:schemeClr val="tx1"/>
              </a:solidFill>
            </a:endParaRPr>
          </a:p>
        </p:txBody>
      </p:sp>
      <p:cxnSp>
        <p:nvCxnSpPr>
          <p:cNvPr id="22532" name="直線矢印コネクタ 22531"/>
          <p:cNvCxnSpPr/>
          <p:nvPr/>
        </p:nvCxnSpPr>
        <p:spPr>
          <a:xfrm flipH="1">
            <a:off x="7436587" y="2592043"/>
            <a:ext cx="6396" cy="2723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a:off x="8265718" y="2655995"/>
            <a:ext cx="0" cy="23451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21" idx="2"/>
          </p:cNvCxnSpPr>
          <p:nvPr/>
        </p:nvCxnSpPr>
        <p:spPr>
          <a:xfrm flipH="1">
            <a:off x="7436021" y="2057970"/>
            <a:ext cx="566" cy="257354"/>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角丸四角形 109"/>
          <p:cNvSpPr/>
          <p:nvPr/>
        </p:nvSpPr>
        <p:spPr>
          <a:xfrm>
            <a:off x="6610122" y="1954839"/>
            <a:ext cx="1020327"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rPr>
              <a:t>連携</a:t>
            </a:r>
          </a:p>
        </p:txBody>
      </p:sp>
      <p:sp>
        <p:nvSpPr>
          <p:cNvPr id="122" name="角丸四角形 30"/>
          <p:cNvSpPr>
            <a:spLocks noChangeArrowheads="1"/>
          </p:cNvSpPr>
          <p:nvPr/>
        </p:nvSpPr>
        <p:spPr bwMode="auto">
          <a:xfrm>
            <a:off x="485834" y="4246261"/>
            <a:ext cx="8814164" cy="426938"/>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（２）分譲マンションの管理の適正化</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123" name="正方形/長方形 122"/>
          <p:cNvSpPr/>
          <p:nvPr/>
        </p:nvSpPr>
        <p:spPr>
          <a:xfrm>
            <a:off x="504980" y="4734714"/>
            <a:ext cx="8574981" cy="2213939"/>
          </a:xfrm>
          <a:prstGeom prst="rect">
            <a:avLst/>
          </a:prstGeom>
        </p:spPr>
        <p:txBody>
          <a:bodyPr wrap="square">
            <a:spAutoFit/>
          </a:bodyPr>
          <a:lstStyle/>
          <a:p>
            <a:pPr algn="l">
              <a:lnSpc>
                <a:spcPct val="105000"/>
              </a:lnSpc>
              <a:spcBef>
                <a:spcPct val="40000"/>
              </a:spcBef>
              <a:buClr>
                <a:schemeClr val="accent1"/>
              </a:buClr>
              <a:buFont typeface="Wingdings" pitchFamily="2" charset="2"/>
              <a:buNone/>
            </a:pPr>
            <a:r>
              <a:rPr kumimoji="1" lang="ja-JP" altLang="en-US" sz="1400" b="1" dirty="0"/>
              <a:t> </a:t>
            </a:r>
            <a:r>
              <a:rPr kumimoji="1" lang="ja-JP" altLang="en-US" sz="1400" b="1" dirty="0">
                <a:solidFill>
                  <a:schemeClr val="bg1">
                    <a:lumMod val="65000"/>
                  </a:schemeClr>
                </a:solidFill>
              </a:rPr>
              <a:t>●</a:t>
            </a:r>
            <a:r>
              <a:rPr kumimoji="1" lang="ja-JP" altLang="en-US" sz="1400" b="1" dirty="0"/>
              <a:t> 大阪府分譲マンション管理・</a:t>
            </a:r>
            <a:r>
              <a:rPr kumimoji="1" lang="ja-JP" altLang="en-US" sz="1400" b="1" dirty="0" smtClean="0"/>
              <a:t>建替えサポートシステム</a:t>
            </a:r>
            <a:r>
              <a:rPr kumimoji="1" lang="ja-JP" altLang="en-US" sz="1400" b="1" dirty="0"/>
              <a:t>推進協</a:t>
            </a:r>
            <a:r>
              <a:rPr kumimoji="1" lang="ja-JP" altLang="en-US" sz="1400" b="1" dirty="0" smtClean="0"/>
              <a:t>議会</a:t>
            </a:r>
            <a:endParaRPr kumimoji="1" lang="ja-JP" altLang="en-US" sz="1400" b="1" dirty="0"/>
          </a:p>
          <a:p>
            <a:pPr algn="just">
              <a:lnSpc>
                <a:spcPct val="105000"/>
              </a:lnSpc>
              <a:spcBef>
                <a:spcPct val="15000"/>
              </a:spcBef>
              <a:buClr>
                <a:schemeClr val="accent1"/>
              </a:buClr>
              <a:buFont typeface="Wingdings" pitchFamily="2" charset="2"/>
              <a:buNone/>
            </a:pPr>
            <a:r>
              <a:rPr kumimoji="1" lang="ja-JP" altLang="en-US" sz="1400" dirty="0">
                <a:ea typeface="ＭＳ Ｐ明朝" pitchFamily="18" charset="-128"/>
              </a:rPr>
              <a:t>　</a:t>
            </a:r>
            <a:r>
              <a:rPr kumimoji="1" lang="ja-JP" altLang="en-US" sz="1400" dirty="0" smtClean="0">
                <a:ea typeface="ＭＳ Ｐ明朝" pitchFamily="18" charset="-128"/>
              </a:rPr>
              <a:t>「</a:t>
            </a:r>
            <a:r>
              <a:rPr kumimoji="1" lang="ja-JP" altLang="en-US" sz="1400" dirty="0">
                <a:ea typeface="ＭＳ Ｐ明朝" pitchFamily="18" charset="-128"/>
              </a:rPr>
              <a:t>大阪府分譲マンション管理・建替えサポートシステム推進協議会」の構成団体として、専門アドバイザーの派遣、セミナー開催等の分譲マンション管理組合の活動を支援します</a:t>
            </a:r>
            <a:r>
              <a:rPr kumimoji="1" lang="ja-JP" altLang="en-US" sz="1400" dirty="0" smtClean="0">
                <a:ea typeface="ＭＳ Ｐ明朝" pitchFamily="18" charset="-128"/>
              </a:rPr>
              <a:t>。</a:t>
            </a:r>
            <a:endParaRPr kumimoji="1" lang="en-US" altLang="ja-JP" sz="1400" dirty="0" smtClean="0">
              <a:ea typeface="ＭＳ Ｐ明朝" pitchFamily="18" charset="-128"/>
            </a:endParaRPr>
          </a:p>
          <a:p>
            <a:pPr algn="just">
              <a:lnSpc>
                <a:spcPts val="500"/>
              </a:lnSpc>
              <a:spcBef>
                <a:spcPct val="15000"/>
              </a:spcBef>
              <a:buClr>
                <a:schemeClr val="accent1"/>
              </a:buClr>
              <a:buFont typeface="Wingdings" pitchFamily="2" charset="2"/>
              <a:buNone/>
            </a:pPr>
            <a:endParaRPr kumimoji="1" lang="en-US" altLang="ja-JP" sz="1400" dirty="0" smtClean="0">
              <a:ea typeface="ＭＳ Ｐ明朝" pitchFamily="18" charset="-128"/>
            </a:endParaRPr>
          </a:p>
          <a:p>
            <a:pPr algn="l">
              <a:lnSpc>
                <a:spcPct val="105000"/>
              </a:lnSpc>
              <a:spcBef>
                <a:spcPct val="40000"/>
              </a:spcBef>
              <a:buClr>
                <a:schemeClr val="accent1"/>
              </a:buClr>
              <a:buFont typeface="Wingdings" pitchFamily="2" charset="2"/>
              <a:buNone/>
            </a:pPr>
            <a:r>
              <a:rPr kumimoji="1" lang="ja-JP" altLang="en-US" sz="1400" b="1" dirty="0"/>
              <a:t> </a:t>
            </a:r>
            <a:r>
              <a:rPr kumimoji="1" lang="ja-JP" altLang="en-US" sz="1400" b="1" dirty="0">
                <a:solidFill>
                  <a:schemeClr val="bg1">
                    <a:lumMod val="65000"/>
                  </a:schemeClr>
                </a:solidFill>
              </a:rPr>
              <a:t>●</a:t>
            </a:r>
            <a:r>
              <a:rPr kumimoji="1" lang="ja-JP" altLang="en-US" sz="1400" b="1" dirty="0"/>
              <a:t> </a:t>
            </a:r>
            <a:r>
              <a:rPr kumimoji="1" lang="ja-JP" altLang="en-US" sz="1400" b="1" dirty="0" smtClean="0"/>
              <a:t>分譲マンション管理適正化に向けた支援業務</a:t>
            </a:r>
            <a:endParaRPr kumimoji="1" lang="en-US" altLang="ja-JP" sz="1400" b="1" dirty="0" smtClean="0"/>
          </a:p>
          <a:p>
            <a:pPr algn="just">
              <a:lnSpc>
                <a:spcPct val="105000"/>
              </a:lnSpc>
              <a:spcBef>
                <a:spcPct val="15000"/>
              </a:spcBef>
              <a:buClr>
                <a:schemeClr val="accent1"/>
              </a:buClr>
            </a:pPr>
            <a:r>
              <a:rPr kumimoji="1" lang="ja-JP" altLang="en-US" sz="1400" dirty="0" smtClean="0">
                <a:solidFill>
                  <a:schemeClr val="tx1"/>
                </a:solidFill>
                <a:ea typeface="ＭＳ Ｐ明朝" pitchFamily="18" charset="-128"/>
              </a:rPr>
              <a:t>　高経年化、世帯主の高齢化が進む分譲マンションの管理適正化に向け、施策の実施主体である市（市域）・大阪府（町村域）</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通じた支援</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行います</a:t>
            </a:r>
            <a:r>
              <a:rPr kumimoji="1" lang="ja-JP" altLang="en-US" sz="1400" dirty="0">
                <a:solidFill>
                  <a:schemeClr val="tx1"/>
                </a:solidFill>
                <a:ea typeface="ＭＳ Ｐ明朝" pitchFamily="18" charset="-128"/>
              </a:rPr>
              <a:t>。</a:t>
            </a:r>
          </a:p>
          <a:p>
            <a:pPr algn="just">
              <a:lnSpc>
                <a:spcPct val="105000"/>
              </a:lnSpc>
              <a:spcBef>
                <a:spcPct val="15000"/>
              </a:spcBef>
              <a:buClr>
                <a:schemeClr val="accent1"/>
              </a:buClr>
            </a:pPr>
            <a:r>
              <a:rPr kumimoji="1" lang="ja-JP" altLang="en-US" sz="1400" dirty="0">
                <a:solidFill>
                  <a:schemeClr val="tx1"/>
                </a:solidFill>
                <a:ea typeface="ＭＳ Ｐ明朝" pitchFamily="18" charset="-128"/>
              </a:rPr>
              <a:t>・</a:t>
            </a:r>
            <a:r>
              <a:rPr kumimoji="1" lang="ja-JP" altLang="en-US" sz="1400" dirty="0" smtClean="0">
                <a:solidFill>
                  <a:schemeClr val="tx1"/>
                </a:solidFill>
                <a:ea typeface="ＭＳ Ｐ明朝" pitchFamily="18" charset="-128"/>
              </a:rPr>
              <a:t>マンション管理適正化法に基づく管理計画認定マンションの修繕に関する企画又は実施の調整に関する業務</a:t>
            </a:r>
            <a:endParaRPr kumimoji="1" lang="en-US" altLang="ja-JP" sz="1400" dirty="0" smtClean="0">
              <a:solidFill>
                <a:schemeClr val="tx1"/>
              </a:solidFill>
              <a:ea typeface="ＭＳ Ｐ明朝" pitchFamily="18" charset="-128"/>
            </a:endParaRPr>
          </a:p>
          <a:p>
            <a:pPr algn="just">
              <a:lnSpc>
                <a:spcPct val="105000"/>
              </a:lnSpc>
              <a:spcBef>
                <a:spcPct val="15000"/>
              </a:spcBef>
              <a:buClr>
                <a:schemeClr val="accent1"/>
              </a:buClr>
            </a:pPr>
            <a:r>
              <a:rPr kumimoji="1" lang="ja-JP" altLang="en-US" sz="1400" dirty="0" smtClean="0">
                <a:solidFill>
                  <a:schemeClr val="tx1"/>
                </a:solidFill>
                <a:ea typeface="ＭＳ Ｐ明朝" pitchFamily="18" charset="-128"/>
              </a:rPr>
              <a:t>・分譲マンションの建替工事期間の仮住居としての公社賃貸住宅の活用</a:t>
            </a:r>
            <a:endParaRPr kumimoji="1" lang="en-US" altLang="ja-JP" sz="1400" dirty="0" smtClean="0">
              <a:solidFill>
                <a:schemeClr val="tx1"/>
              </a:solidFill>
              <a:ea typeface="ＭＳ Ｐ明朝" pitchFamily="18" charset="-128"/>
            </a:endParaRPr>
          </a:p>
        </p:txBody>
      </p:sp>
      <p:cxnSp>
        <p:nvCxnSpPr>
          <p:cNvPr id="27" name="直線矢印コネクタ 26"/>
          <p:cNvCxnSpPr>
            <a:stCxn id="18" idx="2"/>
          </p:cNvCxnSpPr>
          <p:nvPr/>
        </p:nvCxnSpPr>
        <p:spPr>
          <a:xfrm flipH="1">
            <a:off x="8258189" y="2221693"/>
            <a:ext cx="336620" cy="168075"/>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2"/>
          </p:cNvCxnSpPr>
          <p:nvPr/>
        </p:nvCxnSpPr>
        <p:spPr>
          <a:xfrm>
            <a:off x="6285909" y="2240360"/>
            <a:ext cx="448705" cy="19983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21" idx="1"/>
          </p:cNvCxnSpPr>
          <p:nvPr/>
        </p:nvCxnSpPr>
        <p:spPr>
          <a:xfrm>
            <a:off x="6784043" y="1881087"/>
            <a:ext cx="283527"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V="1">
            <a:off x="7774052" y="1939023"/>
            <a:ext cx="331358"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p:cNvSpPr>
            <a:spLocks/>
          </p:cNvSpPr>
          <p:nvPr/>
        </p:nvSpPr>
        <p:spPr>
          <a:xfrm>
            <a:off x="8636000" y="466264"/>
            <a:ext cx="1300856" cy="467230"/>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841286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46"/>
          <p:cNvSpPr txBox="1">
            <a:spLocks noChangeArrowheads="1"/>
          </p:cNvSpPr>
          <p:nvPr/>
        </p:nvSpPr>
        <p:spPr bwMode="auto">
          <a:xfrm>
            <a:off x="559768" y="1246397"/>
            <a:ext cx="9017048" cy="2905853"/>
          </a:xfrm>
          <a:prstGeom prst="rect">
            <a:avLst/>
          </a:prstGeom>
          <a:noFill/>
          <a:ln>
            <a:noFill/>
          </a:ln>
          <a:effectLst>
            <a:prstShdw prst="shdw17" dist="17961" dir="2700000">
              <a:srgbClr val="999999"/>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418" tIns="45709" rIns="53994" bIns="45709"/>
          <a:lstStyle>
            <a:lvl1pPr marL="180975" indent="-180975">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15000"/>
              </a:spcBef>
              <a:buClr>
                <a:schemeClr val="accent1"/>
              </a:buClr>
              <a:buFont typeface="Wingdings" pitchFamily="2" charset="2"/>
              <a:buNone/>
            </a:pPr>
            <a:r>
              <a:rPr kumimoji="1" lang="ja-JP" altLang="en-US" sz="1400" dirty="0" smtClean="0">
                <a:solidFill>
                  <a:schemeClr val="bg1">
                    <a:lumMod val="65000"/>
                  </a:schemeClr>
                </a:solidFill>
                <a:ea typeface="ＭＳ Ｐ明朝" pitchFamily="18" charset="-128"/>
              </a:rPr>
              <a:t>●</a:t>
            </a:r>
            <a:r>
              <a:rPr kumimoji="1" lang="ja-JP" altLang="en-US" sz="1400" dirty="0" smtClean="0">
                <a:ea typeface="ＭＳ Ｐ明朝" pitchFamily="18" charset="-128"/>
              </a:rPr>
              <a:t> </a:t>
            </a:r>
            <a:r>
              <a:rPr kumimoji="1" lang="en-US" altLang="ja-JP" sz="1400" dirty="0" smtClean="0">
                <a:ea typeface="ＭＳ Ｐ明朝" pitchFamily="18" charset="-128"/>
              </a:rPr>
              <a:t>Osaka</a:t>
            </a:r>
            <a:r>
              <a:rPr kumimoji="1" lang="ja-JP" altLang="en-US" sz="1400" b="1" dirty="0" smtClean="0">
                <a:latin typeface="ＭＳ Ｐゴシック" pitchFamily="50" charset="-128"/>
              </a:rPr>
              <a:t>あんしん</a:t>
            </a:r>
            <a:r>
              <a:rPr kumimoji="1" lang="ja-JP" altLang="en-US" sz="1400" b="1" dirty="0">
                <a:latin typeface="ＭＳ Ｐゴシック" pitchFamily="50" charset="-128"/>
              </a:rPr>
              <a:t>住まい推進協</a:t>
            </a:r>
            <a:r>
              <a:rPr kumimoji="1" lang="ja-JP" altLang="en-US" sz="1400" b="1" dirty="0" smtClean="0">
                <a:latin typeface="ＭＳ Ｐゴシック" pitchFamily="50" charset="-128"/>
              </a:rPr>
              <a:t>議会</a:t>
            </a:r>
            <a:endParaRPr kumimoji="1" lang="ja-JP" altLang="en-US" sz="1400" b="1" dirty="0">
              <a:solidFill>
                <a:srgbClr val="FF0000"/>
              </a:solidFill>
              <a:latin typeface="HGｺﾞｼｯｸM" panose="020B0609000000000000" pitchFamily="49" charset="-128"/>
              <a:ea typeface="HGｺﾞｼｯｸM" panose="020B0609000000000000" pitchFamily="49"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　住宅情報の提供等を公民</a:t>
            </a:r>
            <a:r>
              <a:rPr kumimoji="1" lang="ja-JP" altLang="en-US" sz="1400" dirty="0">
                <a:solidFill>
                  <a:srgbClr val="FF0000"/>
                </a:solidFill>
                <a:latin typeface="ＭＳ Ｐ明朝" pitchFamily="18" charset="-128"/>
                <a:ea typeface="ＭＳ Ｐ明朝" pitchFamily="18" charset="-128"/>
              </a:rPr>
              <a:t>協働で</a:t>
            </a:r>
            <a:r>
              <a:rPr kumimoji="1" lang="ja-JP" altLang="en-US" sz="1400" dirty="0" smtClean="0">
                <a:solidFill>
                  <a:srgbClr val="FF0000"/>
                </a:solidFill>
                <a:latin typeface="ＭＳ Ｐ明朝" pitchFamily="18" charset="-128"/>
                <a:ea typeface="ＭＳ Ｐ明朝" pitchFamily="18" charset="-128"/>
              </a:rPr>
              <a:t>取り組むため、大阪府と</a:t>
            </a:r>
            <a:r>
              <a:rPr kumimoji="1" lang="ja-JP" altLang="en-US" sz="1400" dirty="0">
                <a:solidFill>
                  <a:srgbClr val="FF0000"/>
                </a:solidFill>
                <a:latin typeface="ＭＳ Ｐ明朝" pitchFamily="18" charset="-128"/>
                <a:ea typeface="ＭＳ Ｐ明朝" pitchFamily="18" charset="-128"/>
              </a:rPr>
              <a:t>共</a:t>
            </a:r>
            <a:r>
              <a:rPr kumimoji="1" lang="ja-JP" altLang="en-US" sz="1400" dirty="0" smtClean="0">
                <a:solidFill>
                  <a:srgbClr val="FF0000"/>
                </a:solidFill>
                <a:latin typeface="ＭＳ Ｐ明朝" pitchFamily="18" charset="-128"/>
                <a:ea typeface="ＭＳ Ｐ明朝" pitchFamily="18" charset="-128"/>
              </a:rPr>
              <a:t>に</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事務局として運営を行います。</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・セーフティネット住宅制度の広報・登録代行入力</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・居住支援法人、不動産関係団体等とのセミナー開催</a:t>
            </a:r>
            <a:endParaRPr kumimoji="1" lang="en-US" altLang="ja-JP" sz="1400" dirty="0" smtClean="0">
              <a:solidFill>
                <a:srgbClr val="FF0000"/>
              </a:solidFill>
              <a:latin typeface="ＭＳ Ｐ明朝" pitchFamily="18" charset="-128"/>
              <a:ea typeface="ＭＳ Ｐ明朝" pitchFamily="18" charset="-128"/>
            </a:endParaRPr>
          </a:p>
          <a:p>
            <a:pPr algn="just">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・市町村と連携した住まい探し相談への対応</a:t>
            </a:r>
            <a:endParaRPr kumimoji="1" lang="en-US" altLang="ja-JP" sz="1400" dirty="0" smtClean="0">
              <a:solidFill>
                <a:srgbClr val="FF0000"/>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b="1" dirty="0" smtClean="0">
                <a:solidFill>
                  <a:schemeClr val="bg1">
                    <a:lumMod val="65000"/>
                  </a:schemeClr>
                </a:solidFill>
                <a:latin typeface="ＭＳ Ｐゴシック" panose="020B0600070205080204" pitchFamily="50" charset="-128"/>
              </a:rPr>
              <a:t>●</a:t>
            </a:r>
            <a:r>
              <a:rPr kumimoji="1" lang="ja-JP" altLang="en-US" sz="1400" b="1" dirty="0" smtClean="0">
                <a:latin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rPr>
              <a:t>居住支援の取り組みの発展</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　住宅</a:t>
            </a:r>
            <a:r>
              <a:rPr kumimoji="1" lang="ja-JP" altLang="en-US" sz="1400" dirty="0">
                <a:solidFill>
                  <a:schemeClr val="tx1"/>
                </a:solidFill>
                <a:latin typeface="ＭＳ Ｐ明朝" pitchFamily="18" charset="-128"/>
                <a:ea typeface="ＭＳ Ｐ明朝" pitchFamily="18" charset="-128"/>
              </a:rPr>
              <a:t>の種類</a:t>
            </a:r>
            <a:r>
              <a:rPr kumimoji="1" lang="ja-JP" altLang="en-US" sz="1400" dirty="0" smtClean="0">
                <a:solidFill>
                  <a:schemeClr val="tx1"/>
                </a:solidFill>
                <a:latin typeface="ＭＳ Ｐ明朝" pitchFamily="18" charset="-128"/>
                <a:ea typeface="ＭＳ Ｐ明朝" pitchFamily="18" charset="-128"/>
              </a:rPr>
              <a:t>に関わらず</a:t>
            </a:r>
            <a:r>
              <a:rPr kumimoji="1" lang="ja-JP" altLang="en-US" sz="1400" dirty="0">
                <a:solidFill>
                  <a:schemeClr val="tx1"/>
                </a:solidFill>
                <a:latin typeface="ＭＳ Ｐ明朝" pitchFamily="18" charset="-128"/>
                <a:ea typeface="ＭＳ Ｐ明朝" pitchFamily="18" charset="-128"/>
              </a:rPr>
              <a:t>、住宅確保要配慮者へ</a:t>
            </a:r>
            <a:r>
              <a:rPr kumimoji="1" lang="ja-JP" altLang="en-US" sz="1400" dirty="0" smtClean="0">
                <a:solidFill>
                  <a:schemeClr val="tx1"/>
                </a:solidFill>
                <a:latin typeface="ＭＳ Ｐ明朝" pitchFamily="18" charset="-128"/>
                <a:ea typeface="ＭＳ Ｐ明朝" pitchFamily="18" charset="-128"/>
              </a:rPr>
              <a:t>の支援</a:t>
            </a:r>
            <a:r>
              <a:rPr kumimoji="1" lang="ja-JP" altLang="en-US" sz="1400" dirty="0">
                <a:solidFill>
                  <a:schemeClr val="tx1"/>
                </a:solidFill>
                <a:latin typeface="ＭＳ Ｐ明朝" pitchFamily="18" charset="-128"/>
                <a:ea typeface="ＭＳ Ｐ明朝" pitchFamily="18" charset="-128"/>
              </a:rPr>
              <a:t>を</a:t>
            </a:r>
            <a:r>
              <a:rPr kumimoji="1" lang="ja-JP" altLang="en-US" sz="1400" dirty="0" smtClean="0">
                <a:solidFill>
                  <a:schemeClr val="tx1"/>
                </a:solidFill>
                <a:latin typeface="ＭＳ Ｐ明朝" pitchFamily="18" charset="-128"/>
                <a:ea typeface="ＭＳ Ｐ明朝" pitchFamily="18" charset="-128"/>
              </a:rPr>
              <a:t>居住支援</a:t>
            </a:r>
            <a:r>
              <a:rPr kumimoji="1" lang="ja-JP" altLang="en-US" sz="1400" dirty="0">
                <a:solidFill>
                  <a:schemeClr val="tx1"/>
                </a:solidFill>
                <a:latin typeface="ＭＳ Ｐ明朝" pitchFamily="18" charset="-128"/>
                <a:ea typeface="ＭＳ Ｐ明朝" pitchFamily="18" charset="-128"/>
              </a:rPr>
              <a:t>法人等と連携して</a:t>
            </a:r>
            <a:r>
              <a:rPr kumimoji="1" lang="ja-JP" altLang="en-US" sz="1400" dirty="0" smtClean="0">
                <a:solidFill>
                  <a:schemeClr val="tx1"/>
                </a:solidFill>
                <a:latin typeface="ＭＳ Ｐ明朝" pitchFamily="18" charset="-128"/>
                <a:ea typeface="ＭＳ Ｐ明朝" pitchFamily="18" charset="-128"/>
              </a:rPr>
              <a:t>実施します。</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buFont typeface="Wingdings" pitchFamily="2" charset="2"/>
              <a:buNone/>
            </a:pPr>
            <a:r>
              <a:rPr kumimoji="1" lang="ja-JP" altLang="en-US" sz="1400" dirty="0" smtClean="0">
                <a:solidFill>
                  <a:schemeClr val="tx1"/>
                </a:solidFill>
                <a:latin typeface="ＭＳ Ｐ明朝" pitchFamily="18" charset="-128"/>
                <a:ea typeface="ＭＳ Ｐ明朝" pitchFamily="18" charset="-128"/>
              </a:rPr>
              <a:t>・外国人</a:t>
            </a:r>
            <a:r>
              <a:rPr kumimoji="1" lang="ja-JP" altLang="en-US" sz="1400" dirty="0">
                <a:solidFill>
                  <a:schemeClr val="tx1"/>
                </a:solidFill>
                <a:latin typeface="ＭＳ Ｐ明朝" pitchFamily="18" charset="-128"/>
                <a:ea typeface="ＭＳ Ｐ明朝" pitchFamily="18" charset="-128"/>
              </a:rPr>
              <a:t>の暮らし支援</a:t>
            </a:r>
            <a:r>
              <a:rPr kumimoji="1" lang="ja-JP" altLang="en-US" sz="1400" dirty="0" smtClean="0">
                <a:solidFill>
                  <a:schemeClr val="tx1"/>
                </a:solidFill>
                <a:latin typeface="ＭＳ Ｐ明朝" pitchFamily="18" charset="-128"/>
                <a:ea typeface="ＭＳ Ｐ明朝" pitchFamily="18" charset="-128"/>
              </a:rPr>
              <a:t>や事務委任（家財</a:t>
            </a:r>
            <a:r>
              <a:rPr kumimoji="1" lang="ja-JP" altLang="en-US" sz="1400" dirty="0">
                <a:solidFill>
                  <a:schemeClr val="tx1"/>
                </a:solidFill>
                <a:latin typeface="ＭＳ Ｐ明朝" pitchFamily="18" charset="-128"/>
                <a:ea typeface="ＭＳ Ｐ明朝" pitchFamily="18" charset="-128"/>
              </a:rPr>
              <a:t>処分・遺品整理</a:t>
            </a:r>
            <a:r>
              <a:rPr kumimoji="1" lang="ja-JP" altLang="en-US" sz="1400" dirty="0" smtClean="0">
                <a:solidFill>
                  <a:schemeClr val="tx1"/>
                </a:solidFill>
                <a:latin typeface="ＭＳ Ｐ明朝" pitchFamily="18" charset="-128"/>
                <a:ea typeface="ＭＳ Ｐ明朝" pitchFamily="18" charset="-128"/>
              </a:rPr>
              <a:t>等）に関するセミナー開催</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・子育て世帯を対象とした家賃補助制度の実施</a:t>
            </a:r>
            <a:endParaRPr kumimoji="1" lang="en-US" altLang="ja-JP" sz="1400" dirty="0" smtClean="0">
              <a:solidFill>
                <a:srgbClr val="FF0000"/>
              </a:solidFill>
              <a:latin typeface="ＭＳ Ｐ明朝" pitchFamily="18" charset="-128"/>
              <a:ea typeface="ＭＳ Ｐ明朝" pitchFamily="18" charset="-128"/>
            </a:endParaRPr>
          </a:p>
          <a:p>
            <a:pPr algn="l">
              <a:lnSpc>
                <a:spcPct val="105000"/>
              </a:lnSpc>
              <a:spcBef>
                <a:spcPct val="15000"/>
              </a:spcBef>
              <a:buClr>
                <a:schemeClr val="accent1"/>
              </a:buClr>
            </a:pPr>
            <a:r>
              <a:rPr kumimoji="1" lang="ja-JP" altLang="en-US" sz="1400" dirty="0" smtClean="0">
                <a:solidFill>
                  <a:srgbClr val="FF0000"/>
                </a:solidFill>
                <a:latin typeface="ＭＳ Ｐ明朝" pitchFamily="18" charset="-128"/>
                <a:ea typeface="ＭＳ Ｐ明朝" pitchFamily="18" charset="-128"/>
              </a:rPr>
              <a:t>・空家を活用した孤立や孤食を防止する等の場づくりや、ネットワーク機器を使用した高齢者見守りサービスの拡充</a:t>
            </a:r>
            <a:endParaRPr kumimoji="1" lang="en-US" altLang="ja-JP" sz="1400" dirty="0" smtClean="0">
              <a:solidFill>
                <a:srgbClr val="FF0000"/>
              </a:solidFill>
              <a:latin typeface="ＭＳ Ｐ明朝" pitchFamily="18" charset="-128"/>
              <a:ea typeface="ＭＳ Ｐ明朝" pitchFamily="18" charset="-128"/>
            </a:endParaRPr>
          </a:p>
        </p:txBody>
      </p:sp>
      <p:sp>
        <p:nvSpPr>
          <p:cNvPr id="123" name="正方形/長方形 122"/>
          <p:cNvSpPr/>
          <p:nvPr/>
        </p:nvSpPr>
        <p:spPr>
          <a:xfrm>
            <a:off x="504980" y="4652634"/>
            <a:ext cx="8622292" cy="2354491"/>
          </a:xfrm>
          <a:prstGeom prst="rect">
            <a:avLst/>
          </a:prstGeom>
        </p:spPr>
        <p:txBody>
          <a:bodyPr wrap="square">
            <a:spAutoFit/>
          </a:bodyPr>
          <a:lstStyle/>
          <a:p>
            <a:pPr algn="l">
              <a:lnSpc>
                <a:spcPct val="105000"/>
              </a:lnSpc>
              <a:spcBef>
                <a:spcPct val="40000"/>
              </a:spcBef>
              <a:buClr>
                <a:schemeClr val="accent1"/>
              </a:buClr>
              <a:buFont typeface="Wingdings" pitchFamily="2" charset="2"/>
              <a:buNone/>
            </a:pPr>
            <a:r>
              <a:rPr kumimoji="1" lang="ja-JP" altLang="en-US" sz="1400" b="1" dirty="0"/>
              <a:t> </a:t>
            </a:r>
            <a:r>
              <a:rPr kumimoji="1" lang="ja-JP" altLang="en-US" sz="1400" b="1" dirty="0">
                <a:solidFill>
                  <a:schemeClr val="bg1">
                    <a:lumMod val="65000"/>
                  </a:schemeClr>
                </a:solidFill>
              </a:rPr>
              <a:t>●</a:t>
            </a:r>
            <a:r>
              <a:rPr kumimoji="1" lang="ja-JP" altLang="en-US" sz="1400" b="1" dirty="0"/>
              <a:t> 大阪府分譲マンション管理・</a:t>
            </a:r>
            <a:r>
              <a:rPr kumimoji="1" lang="ja-JP" altLang="en-US" sz="1400" b="1" dirty="0" smtClean="0"/>
              <a:t>建替えサポートシステム</a:t>
            </a:r>
            <a:r>
              <a:rPr kumimoji="1" lang="ja-JP" altLang="en-US" sz="1400" b="1" dirty="0"/>
              <a:t>推進協</a:t>
            </a:r>
            <a:r>
              <a:rPr kumimoji="1" lang="ja-JP" altLang="en-US" sz="1400" b="1" dirty="0" smtClean="0"/>
              <a:t>議会</a:t>
            </a:r>
            <a:endParaRPr kumimoji="1" lang="ja-JP" altLang="en-US" sz="1400" b="1" dirty="0"/>
          </a:p>
          <a:p>
            <a:pPr algn="just">
              <a:lnSpc>
                <a:spcPct val="105000"/>
              </a:lnSpc>
              <a:spcBef>
                <a:spcPct val="15000"/>
              </a:spcBef>
              <a:buClr>
                <a:schemeClr val="accent1"/>
              </a:buClr>
              <a:buFont typeface="Wingdings" pitchFamily="2" charset="2"/>
              <a:buNone/>
            </a:pPr>
            <a:r>
              <a:rPr kumimoji="1" lang="ja-JP" altLang="en-US" sz="1400" dirty="0">
                <a:solidFill>
                  <a:srgbClr val="FF0000"/>
                </a:solidFill>
                <a:ea typeface="ＭＳ Ｐ明朝" pitchFamily="18" charset="-128"/>
              </a:rPr>
              <a:t>　</a:t>
            </a:r>
            <a:r>
              <a:rPr kumimoji="1" lang="ja-JP" altLang="en-US" sz="1400" dirty="0" smtClean="0">
                <a:solidFill>
                  <a:srgbClr val="FF0000"/>
                </a:solidFill>
                <a:ea typeface="ＭＳ Ｐ明朝" pitchFamily="18" charset="-128"/>
              </a:rPr>
              <a:t>協議会の構成団体として、分譲</a:t>
            </a:r>
            <a:r>
              <a:rPr kumimoji="1" lang="ja-JP" altLang="en-US" sz="1400" dirty="0">
                <a:solidFill>
                  <a:srgbClr val="FF0000"/>
                </a:solidFill>
                <a:ea typeface="ＭＳ Ｐ明朝" pitchFamily="18" charset="-128"/>
              </a:rPr>
              <a:t>マンション管理組合の</a:t>
            </a:r>
            <a:r>
              <a:rPr kumimoji="1" lang="ja-JP" altLang="en-US" sz="1400" dirty="0" smtClean="0">
                <a:solidFill>
                  <a:srgbClr val="FF0000"/>
                </a:solidFill>
                <a:ea typeface="ＭＳ Ｐ明朝" pitchFamily="18" charset="-128"/>
              </a:rPr>
              <a:t>活動を支援します。</a:t>
            </a:r>
            <a:endParaRPr kumimoji="1" lang="en-US" altLang="ja-JP" sz="1400" dirty="0" smtClean="0">
              <a:solidFill>
                <a:srgbClr val="FF0000"/>
              </a:solidFill>
              <a:ea typeface="ＭＳ Ｐ明朝" pitchFamily="18" charset="-128"/>
            </a:endParaRPr>
          </a:p>
          <a:p>
            <a:pPr algn="just">
              <a:lnSpc>
                <a:spcPct val="105000"/>
              </a:lnSpc>
              <a:spcBef>
                <a:spcPct val="15000"/>
              </a:spcBef>
              <a:buClr>
                <a:schemeClr val="accent1"/>
              </a:buClr>
              <a:buFont typeface="Wingdings" pitchFamily="2" charset="2"/>
              <a:buNone/>
            </a:pPr>
            <a:r>
              <a:rPr kumimoji="1" lang="ja-JP" altLang="en-US" sz="1400" dirty="0" smtClean="0">
                <a:solidFill>
                  <a:srgbClr val="FF0000"/>
                </a:solidFill>
                <a:ea typeface="ＭＳ Ｐ明朝" pitchFamily="18" charset="-128"/>
              </a:rPr>
              <a:t>・管理状況の分析とアドバイス、アドバイザー</a:t>
            </a:r>
            <a:r>
              <a:rPr kumimoji="1" lang="ja-JP" altLang="en-US" sz="1400" dirty="0">
                <a:solidFill>
                  <a:srgbClr val="FF0000"/>
                </a:solidFill>
                <a:ea typeface="ＭＳ Ｐ明朝" pitchFamily="18" charset="-128"/>
              </a:rPr>
              <a:t>の</a:t>
            </a:r>
            <a:r>
              <a:rPr kumimoji="1" lang="ja-JP" altLang="en-US" sz="1400" dirty="0" smtClean="0">
                <a:solidFill>
                  <a:srgbClr val="FF0000"/>
                </a:solidFill>
                <a:ea typeface="ＭＳ Ｐ明朝" pitchFamily="18" charset="-128"/>
              </a:rPr>
              <a:t>派遣（相談対応）、分譲マンションセミナーの開催</a:t>
            </a:r>
            <a:endParaRPr kumimoji="1" lang="en-US" altLang="ja-JP" sz="1400" dirty="0" smtClean="0">
              <a:solidFill>
                <a:srgbClr val="FF0000"/>
              </a:solidFill>
              <a:ea typeface="ＭＳ Ｐ明朝" pitchFamily="18" charset="-128"/>
            </a:endParaRPr>
          </a:p>
          <a:p>
            <a:pPr algn="just">
              <a:lnSpc>
                <a:spcPct val="105000"/>
              </a:lnSpc>
              <a:spcBef>
                <a:spcPct val="15000"/>
              </a:spcBef>
              <a:buClr>
                <a:schemeClr val="accent1"/>
              </a:buClr>
              <a:buFont typeface="Wingdings" pitchFamily="2" charset="2"/>
              <a:buNone/>
            </a:pPr>
            <a:r>
              <a:rPr kumimoji="1" lang="ja-JP" altLang="en-US" sz="1400" b="1" dirty="0" smtClean="0"/>
              <a:t> </a:t>
            </a:r>
            <a:r>
              <a:rPr kumimoji="1" lang="ja-JP" altLang="en-US" sz="1400" b="1" dirty="0">
                <a:solidFill>
                  <a:schemeClr val="bg1">
                    <a:lumMod val="65000"/>
                  </a:schemeClr>
                </a:solidFill>
              </a:rPr>
              <a:t>●</a:t>
            </a:r>
            <a:r>
              <a:rPr kumimoji="1" lang="ja-JP" altLang="en-US" sz="1400" b="1" dirty="0"/>
              <a:t> </a:t>
            </a:r>
            <a:r>
              <a:rPr kumimoji="1" lang="ja-JP" altLang="en-US" sz="1400" b="1" dirty="0" smtClean="0"/>
              <a:t>分譲マンション管理適正化に向けた支援業務</a:t>
            </a:r>
            <a:endParaRPr kumimoji="1" lang="en-US" altLang="ja-JP" sz="1400" b="1" dirty="0" smtClean="0"/>
          </a:p>
          <a:p>
            <a:pPr algn="just">
              <a:lnSpc>
                <a:spcPct val="105000"/>
              </a:lnSpc>
              <a:spcBef>
                <a:spcPct val="15000"/>
              </a:spcBef>
              <a:buClr>
                <a:schemeClr val="accent1"/>
              </a:buClr>
            </a:pPr>
            <a:r>
              <a:rPr kumimoji="1" lang="ja-JP" altLang="en-US" sz="1400" dirty="0" smtClean="0">
                <a:solidFill>
                  <a:schemeClr val="tx1"/>
                </a:solidFill>
                <a:ea typeface="ＭＳ Ｐ明朝" pitchFamily="18" charset="-128"/>
              </a:rPr>
              <a:t>　高経年化、世帯主の高齢化が進む分譲マンションの管理適正化に向け、施策の実施主体である市（市域）・大阪府（町村域）</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通じた支援</a:t>
            </a:r>
            <a:r>
              <a:rPr kumimoji="1" lang="ja-JP" altLang="en-US" sz="1400" dirty="0">
                <a:solidFill>
                  <a:schemeClr val="tx1"/>
                </a:solidFill>
                <a:ea typeface="ＭＳ Ｐ明朝" pitchFamily="18" charset="-128"/>
              </a:rPr>
              <a:t>を</a:t>
            </a:r>
            <a:r>
              <a:rPr kumimoji="1" lang="ja-JP" altLang="en-US" sz="1400" dirty="0" smtClean="0">
                <a:solidFill>
                  <a:schemeClr val="tx1"/>
                </a:solidFill>
                <a:ea typeface="ＭＳ Ｐ明朝" pitchFamily="18" charset="-128"/>
              </a:rPr>
              <a:t>行います</a:t>
            </a:r>
            <a:r>
              <a:rPr kumimoji="1" lang="ja-JP" altLang="en-US" sz="1400" dirty="0">
                <a:solidFill>
                  <a:schemeClr val="tx1"/>
                </a:solidFill>
                <a:ea typeface="ＭＳ Ｐ明朝" pitchFamily="18" charset="-128"/>
              </a:rPr>
              <a:t>。</a:t>
            </a:r>
          </a:p>
          <a:p>
            <a:pPr algn="just">
              <a:lnSpc>
                <a:spcPct val="105000"/>
              </a:lnSpc>
              <a:spcBef>
                <a:spcPct val="15000"/>
              </a:spcBef>
              <a:buClr>
                <a:schemeClr val="accent1"/>
              </a:buClr>
            </a:pPr>
            <a:r>
              <a:rPr kumimoji="1" lang="ja-JP" altLang="en-US" sz="1400" dirty="0">
                <a:solidFill>
                  <a:schemeClr val="tx1"/>
                </a:solidFill>
                <a:ea typeface="ＭＳ Ｐ明朝" pitchFamily="18" charset="-128"/>
              </a:rPr>
              <a:t>・</a:t>
            </a:r>
            <a:r>
              <a:rPr kumimoji="1" lang="ja-JP" altLang="en-US" sz="1400" dirty="0" smtClean="0">
                <a:solidFill>
                  <a:schemeClr val="tx1"/>
                </a:solidFill>
                <a:ea typeface="ＭＳ Ｐ明朝" pitchFamily="18" charset="-128"/>
              </a:rPr>
              <a:t>マンション管理適正化法に基づく管理計画認定マンションの</a:t>
            </a:r>
            <a:r>
              <a:rPr kumimoji="1" lang="ja-JP" altLang="en-US" sz="1400" dirty="0" smtClean="0">
                <a:solidFill>
                  <a:srgbClr val="FF0000"/>
                </a:solidFill>
                <a:ea typeface="ＭＳ Ｐ明朝" pitchFamily="18" charset="-128"/>
              </a:rPr>
              <a:t>認定事務サポートや</a:t>
            </a:r>
            <a:r>
              <a:rPr kumimoji="1" lang="ja-JP" altLang="en-US" sz="1400" dirty="0" smtClean="0">
                <a:solidFill>
                  <a:schemeClr val="tx1"/>
                </a:solidFill>
                <a:ea typeface="ＭＳ Ｐ明朝" pitchFamily="18" charset="-128"/>
              </a:rPr>
              <a:t>修繕に関する企画又は実施の調整に関する業務</a:t>
            </a:r>
            <a:endParaRPr kumimoji="1" lang="en-US" altLang="ja-JP" sz="1400" dirty="0" smtClean="0">
              <a:solidFill>
                <a:schemeClr val="tx1"/>
              </a:solidFill>
              <a:ea typeface="ＭＳ Ｐ明朝" pitchFamily="18" charset="-128"/>
            </a:endParaRPr>
          </a:p>
          <a:p>
            <a:pPr algn="just">
              <a:lnSpc>
                <a:spcPct val="105000"/>
              </a:lnSpc>
              <a:spcBef>
                <a:spcPct val="15000"/>
              </a:spcBef>
              <a:buClr>
                <a:schemeClr val="accent1"/>
              </a:buClr>
            </a:pPr>
            <a:r>
              <a:rPr kumimoji="1" lang="ja-JP" altLang="en-US" sz="1400" dirty="0">
                <a:solidFill>
                  <a:schemeClr val="tx1"/>
                </a:solidFill>
                <a:ea typeface="ＭＳ Ｐ明朝" pitchFamily="18" charset="-128"/>
              </a:rPr>
              <a:t>・分譲マンションの</a:t>
            </a:r>
            <a:r>
              <a:rPr kumimoji="1" lang="ja-JP" altLang="en-US" sz="1400" dirty="0">
                <a:solidFill>
                  <a:srgbClr val="FF0000"/>
                </a:solidFill>
                <a:ea typeface="ＭＳ Ｐ明朝" pitchFamily="18" charset="-128"/>
              </a:rPr>
              <a:t>管理</a:t>
            </a:r>
            <a:r>
              <a:rPr kumimoji="1" lang="ja-JP" altLang="en-US" sz="1400" dirty="0" smtClean="0">
                <a:solidFill>
                  <a:srgbClr val="FF0000"/>
                </a:solidFill>
                <a:ea typeface="ＭＳ Ｐ明朝" pitchFamily="18" charset="-128"/>
              </a:rPr>
              <a:t>状況に応じた情報発信（公社分譲）や</a:t>
            </a:r>
            <a:r>
              <a:rPr kumimoji="1" lang="ja-JP" altLang="en-US" sz="1400" dirty="0" smtClean="0">
                <a:solidFill>
                  <a:schemeClr val="tx1"/>
                </a:solidFill>
                <a:ea typeface="ＭＳ Ｐ明朝" pitchFamily="18" charset="-128"/>
              </a:rPr>
              <a:t>建替工事期間の仮住居としての公社賃貸住宅の活用</a:t>
            </a:r>
            <a:endParaRPr kumimoji="1" lang="en-US" altLang="ja-JP" sz="1400" dirty="0" smtClean="0">
              <a:solidFill>
                <a:schemeClr val="tx1"/>
              </a:solidFill>
              <a:ea typeface="ＭＳ Ｐ明朝" pitchFamily="18" charset="-128"/>
            </a:endParaRPr>
          </a:p>
        </p:txBody>
      </p:sp>
      <p:sp>
        <p:nvSpPr>
          <p:cNvPr id="2" name="正方形/長方形 1"/>
          <p:cNvSpPr/>
          <p:nvPr/>
        </p:nvSpPr>
        <p:spPr>
          <a:xfrm>
            <a:off x="5472360" y="1271359"/>
            <a:ext cx="3888432" cy="1815358"/>
          </a:xfrm>
          <a:prstGeom prst="rect">
            <a:avLst/>
          </a:prstGeom>
          <a:solidFill>
            <a:srgbClr val="FFF2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30" name="スライド番号プレースホルダー 1"/>
          <p:cNvSpPr>
            <a:spLocks noGrp="1"/>
          </p:cNvSpPr>
          <p:nvPr>
            <p:ph type="sldNum" sz="quarter" idx="4294967295"/>
          </p:nvPr>
        </p:nvSpPr>
        <p:spPr>
          <a:xfrm>
            <a:off x="7980363" y="6532563"/>
            <a:ext cx="2100262" cy="4810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8</a:t>
            </a:r>
          </a:p>
        </p:txBody>
      </p:sp>
      <p:sp>
        <p:nvSpPr>
          <p:cNvPr id="4" name="角丸四角形 30"/>
          <p:cNvSpPr>
            <a:spLocks noChangeArrowheads="1"/>
          </p:cNvSpPr>
          <p:nvPr/>
        </p:nvSpPr>
        <p:spPr bwMode="auto">
          <a:xfrm>
            <a:off x="477464" y="853916"/>
            <a:ext cx="8811320" cy="395552"/>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latin typeface="メイリオ" panose="020B0604030504040204" pitchFamily="50" charset="-128"/>
                <a:ea typeface="メイリオ" panose="020B0604030504040204" pitchFamily="50" charset="-128"/>
              </a:rPr>
              <a:t>（１）住宅</a:t>
            </a:r>
            <a:r>
              <a:rPr lang="ja-JP" altLang="en-US" sz="1600" b="1" dirty="0">
                <a:solidFill>
                  <a:schemeClr val="tx1"/>
                </a:solidFill>
                <a:latin typeface="メイリオ" panose="020B0604030504040204" pitchFamily="50" charset="-128"/>
                <a:ea typeface="メイリオ" panose="020B0604030504040204" pitchFamily="50" charset="-128"/>
              </a:rPr>
              <a:t>確保要配慮者の居住支援</a:t>
            </a:r>
          </a:p>
        </p:txBody>
      </p:sp>
      <p:sp>
        <p:nvSpPr>
          <p:cNvPr id="6" name="Rectangle 4"/>
          <p:cNvSpPr txBox="1">
            <a:spLocks noChangeArrowheads="1"/>
          </p:cNvSpPr>
          <p:nvPr/>
        </p:nvSpPr>
        <p:spPr bwMode="auto">
          <a:xfrm>
            <a:off x="0" y="255416"/>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solidFill>
                  <a:schemeClr val="tx1"/>
                </a:solidFill>
                <a:latin typeface="ＭＳ Ｐゴシック" pitchFamily="50" charset="-128"/>
                <a:ea typeface="ＭＳ Ｐゴシック" pitchFamily="50" charset="-128"/>
              </a:rPr>
              <a:t>　</a:t>
            </a:r>
            <a:r>
              <a:rPr lang="en-US" altLang="ja-JP" sz="2200" kern="0" dirty="0">
                <a:solidFill>
                  <a:schemeClr val="tx1"/>
                </a:solidFill>
                <a:latin typeface="メイリオ" panose="020B0604030504040204" pitchFamily="50" charset="-128"/>
                <a:ea typeface="メイリオ" panose="020B0604030504040204" pitchFamily="50" charset="-128"/>
              </a:rPr>
              <a:t>2</a:t>
            </a:r>
            <a:r>
              <a:rPr lang="ja-JP" altLang="en-US" sz="2200" kern="0" dirty="0" err="1" smtClean="0">
                <a:solidFill>
                  <a:schemeClr val="tx1"/>
                </a:solidFill>
                <a:latin typeface="メイリオ" panose="020B0604030504040204" pitchFamily="50" charset="-128"/>
                <a:ea typeface="メイリオ" panose="020B0604030504040204" pitchFamily="50" charset="-128"/>
              </a:rPr>
              <a:t>．</a:t>
            </a:r>
            <a:r>
              <a:rPr lang="ja-JP" altLang="en-US" sz="2200" kern="0" dirty="0" smtClean="0">
                <a:solidFill>
                  <a:schemeClr val="tx1"/>
                </a:solidFill>
                <a:latin typeface="メイリオ" panose="020B0604030504040204" pitchFamily="50" charset="-128"/>
                <a:ea typeface="メイリオ" panose="020B0604030504040204" pitchFamily="50" charset="-128"/>
              </a:rPr>
              <a:t>公的機関として信用力を活かした住宅・まちづくり施策の推進</a:t>
            </a:r>
            <a:endParaRPr lang="ja-JP" altLang="en-US" sz="2200" kern="0" dirty="0">
              <a:solidFill>
                <a:schemeClr val="tx1"/>
              </a:solidFill>
              <a:latin typeface="メイリオ" panose="020B0604030504040204" pitchFamily="50" charset="-128"/>
              <a:ea typeface="メイリオ" panose="020B0604030504040204" pitchFamily="50" charset="-128"/>
            </a:endParaRPr>
          </a:p>
        </p:txBody>
      </p:sp>
      <p:sp>
        <p:nvSpPr>
          <p:cNvPr id="11"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sp>
        <p:nvSpPr>
          <p:cNvPr id="17" name="正方形/長方形 16"/>
          <p:cNvSpPr/>
          <p:nvPr/>
        </p:nvSpPr>
        <p:spPr>
          <a:xfrm>
            <a:off x="5616376" y="1337017"/>
            <a:ext cx="3672408" cy="1185860"/>
          </a:xfrm>
          <a:prstGeom prst="rect">
            <a:avLst/>
          </a:prstGeom>
          <a:noFill/>
          <a:ln w="9525">
            <a:solidFill>
              <a:schemeClr val="bg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8057036" y="1669111"/>
            <a:ext cx="1075545" cy="45614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不動産関係</a:t>
            </a:r>
            <a:endParaRPr lang="en-US" altLang="ja-JP" sz="1400" b="1" dirty="0" smtClean="0">
              <a:solidFill>
                <a:schemeClr val="tx1"/>
              </a:solidFill>
            </a:endParaRPr>
          </a:p>
          <a:p>
            <a:pPr algn="ctr"/>
            <a:r>
              <a:rPr lang="ja-JP" altLang="en-US" sz="1400" b="1" dirty="0" smtClean="0">
                <a:solidFill>
                  <a:schemeClr val="tx1"/>
                </a:solidFill>
              </a:rPr>
              <a:t>団体等</a:t>
            </a:r>
            <a:endParaRPr lang="ja-JP" altLang="en-US" sz="1400" b="1" dirty="0">
              <a:solidFill>
                <a:schemeClr val="tx1"/>
              </a:solidFill>
            </a:endParaRPr>
          </a:p>
        </p:txBody>
      </p:sp>
      <p:sp>
        <p:nvSpPr>
          <p:cNvPr id="19" name="角丸四角形 18"/>
          <p:cNvSpPr/>
          <p:nvPr/>
        </p:nvSpPr>
        <p:spPr>
          <a:xfrm>
            <a:off x="6008188" y="2767950"/>
            <a:ext cx="3015983" cy="293666"/>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住宅確保要配慮者</a:t>
            </a:r>
            <a:endParaRPr lang="ja-JP" altLang="en-US" sz="1400" b="1" dirty="0">
              <a:solidFill>
                <a:schemeClr val="tx1"/>
              </a:solidFill>
            </a:endParaRPr>
          </a:p>
        </p:txBody>
      </p:sp>
      <p:sp>
        <p:nvSpPr>
          <p:cNvPr id="20" name="角丸四角形 19"/>
          <p:cNvSpPr/>
          <p:nvPr/>
        </p:nvSpPr>
        <p:spPr>
          <a:xfrm>
            <a:off x="5797455" y="1687778"/>
            <a:ext cx="976907" cy="456145"/>
          </a:xfrm>
          <a:prstGeom prst="roundRect">
            <a:avLst>
              <a:gd name="adj" fmla="val 15356"/>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大阪府</a:t>
            </a:r>
            <a:endParaRPr lang="en-US" altLang="ja-JP" sz="1400" b="1" dirty="0" smtClean="0">
              <a:solidFill>
                <a:schemeClr val="tx1"/>
              </a:solidFill>
            </a:endParaRPr>
          </a:p>
          <a:p>
            <a:pPr algn="ctr"/>
            <a:r>
              <a:rPr lang="ja-JP" altLang="en-US" sz="1400" b="1" dirty="0" smtClean="0">
                <a:solidFill>
                  <a:schemeClr val="tx1"/>
                </a:solidFill>
              </a:rPr>
              <a:t>・市町村</a:t>
            </a:r>
            <a:endParaRPr lang="ja-JP" altLang="en-US" sz="1400" b="1" dirty="0">
              <a:solidFill>
                <a:schemeClr val="tx1"/>
              </a:solidFill>
            </a:endParaRPr>
          </a:p>
        </p:txBody>
      </p:sp>
      <p:sp>
        <p:nvSpPr>
          <p:cNvPr id="21" name="角丸四角形 20"/>
          <p:cNvSpPr/>
          <p:nvPr/>
        </p:nvSpPr>
        <p:spPr>
          <a:xfrm>
            <a:off x="7067570" y="1611158"/>
            <a:ext cx="738034" cy="35037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公社</a:t>
            </a:r>
            <a:endParaRPr lang="ja-JP" altLang="en-US" sz="1400" b="1" dirty="0">
              <a:solidFill>
                <a:schemeClr val="tx1"/>
              </a:solidFill>
            </a:endParaRPr>
          </a:p>
        </p:txBody>
      </p:sp>
      <p:sp>
        <p:nvSpPr>
          <p:cNvPr id="23" name="角丸四角形 22"/>
          <p:cNvSpPr/>
          <p:nvPr/>
        </p:nvSpPr>
        <p:spPr>
          <a:xfrm>
            <a:off x="5752611" y="1287292"/>
            <a:ext cx="3271560"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altLang="ja-JP" sz="1400" b="1" dirty="0" smtClean="0">
                <a:solidFill>
                  <a:schemeClr val="tx1"/>
                </a:solidFill>
              </a:rPr>
              <a:t>Osaka</a:t>
            </a:r>
            <a:r>
              <a:rPr lang="ja-JP" altLang="en-US" sz="1400" b="1" dirty="0" smtClean="0">
                <a:solidFill>
                  <a:schemeClr val="tx1"/>
                </a:solidFill>
              </a:rPr>
              <a:t>あんしん</a:t>
            </a:r>
            <a:r>
              <a:rPr lang="ja-JP" altLang="en-US" sz="1400" b="1" dirty="0">
                <a:solidFill>
                  <a:schemeClr val="tx1"/>
                </a:solidFill>
              </a:rPr>
              <a:t>住まい推進協議会</a:t>
            </a:r>
          </a:p>
        </p:txBody>
      </p:sp>
      <p:sp>
        <p:nvSpPr>
          <p:cNvPr id="24" name="角丸四角形 23"/>
          <p:cNvSpPr/>
          <p:nvPr/>
        </p:nvSpPr>
        <p:spPr>
          <a:xfrm>
            <a:off x="6610122" y="2159557"/>
            <a:ext cx="1765156" cy="336049"/>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400" b="1" dirty="0" smtClean="0">
                <a:solidFill>
                  <a:schemeClr val="tx1"/>
                </a:solidFill>
              </a:rPr>
              <a:t>居住支援法人</a:t>
            </a:r>
            <a:endParaRPr lang="ja-JP" altLang="en-US" sz="1400" b="1" dirty="0">
              <a:solidFill>
                <a:schemeClr val="tx1"/>
              </a:solidFill>
            </a:endParaRPr>
          </a:p>
        </p:txBody>
      </p:sp>
      <p:sp>
        <p:nvSpPr>
          <p:cNvPr id="25" name="角丸四角形 24"/>
          <p:cNvSpPr/>
          <p:nvPr/>
        </p:nvSpPr>
        <p:spPr>
          <a:xfrm>
            <a:off x="8016937" y="2463503"/>
            <a:ext cx="1004714"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支援</a:t>
            </a:r>
            <a:endParaRPr lang="ja-JP" altLang="en-US" sz="1200" dirty="0">
              <a:solidFill>
                <a:schemeClr val="tx1"/>
              </a:solidFill>
            </a:endParaRPr>
          </a:p>
        </p:txBody>
      </p:sp>
      <p:sp>
        <p:nvSpPr>
          <p:cNvPr id="26" name="角丸四角形 25"/>
          <p:cNvSpPr/>
          <p:nvPr/>
        </p:nvSpPr>
        <p:spPr>
          <a:xfrm>
            <a:off x="6419893" y="2463503"/>
            <a:ext cx="976575"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rPr>
              <a:t>入居支援等</a:t>
            </a:r>
            <a:endParaRPr lang="ja-JP" altLang="en-US" sz="1200" dirty="0">
              <a:solidFill>
                <a:schemeClr val="tx1"/>
              </a:solidFill>
            </a:endParaRPr>
          </a:p>
        </p:txBody>
      </p:sp>
      <p:cxnSp>
        <p:nvCxnSpPr>
          <p:cNvPr id="22532" name="直線矢印コネクタ 22531"/>
          <p:cNvCxnSpPr/>
          <p:nvPr/>
        </p:nvCxnSpPr>
        <p:spPr>
          <a:xfrm flipH="1">
            <a:off x="7436587" y="2495606"/>
            <a:ext cx="6396" cy="2723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a:off x="8246682" y="2529327"/>
            <a:ext cx="0" cy="23451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21" idx="2"/>
          </p:cNvCxnSpPr>
          <p:nvPr/>
        </p:nvCxnSpPr>
        <p:spPr>
          <a:xfrm flipH="1">
            <a:off x="7436021" y="1961533"/>
            <a:ext cx="566" cy="257354"/>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角丸四角形 109"/>
          <p:cNvSpPr/>
          <p:nvPr/>
        </p:nvSpPr>
        <p:spPr>
          <a:xfrm>
            <a:off x="6610122" y="1897108"/>
            <a:ext cx="1020327" cy="3661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rPr>
              <a:t>連携</a:t>
            </a:r>
          </a:p>
        </p:txBody>
      </p:sp>
      <p:sp>
        <p:nvSpPr>
          <p:cNvPr id="122" name="角丸四角形 30"/>
          <p:cNvSpPr>
            <a:spLocks noChangeArrowheads="1"/>
          </p:cNvSpPr>
          <p:nvPr/>
        </p:nvSpPr>
        <p:spPr bwMode="auto">
          <a:xfrm>
            <a:off x="477464" y="4219021"/>
            <a:ext cx="8802950" cy="366843"/>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（２）分譲マンションの管理の適正化</a:t>
            </a:r>
            <a:endParaRPr lang="ja-JP" altLang="en-US" sz="16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cxnSp>
        <p:nvCxnSpPr>
          <p:cNvPr id="27" name="直線矢印コネクタ 26"/>
          <p:cNvCxnSpPr>
            <a:stCxn id="18" idx="2"/>
          </p:cNvCxnSpPr>
          <p:nvPr/>
        </p:nvCxnSpPr>
        <p:spPr>
          <a:xfrm flipH="1">
            <a:off x="8258189" y="2125256"/>
            <a:ext cx="336620" cy="168075"/>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2"/>
          </p:cNvCxnSpPr>
          <p:nvPr/>
        </p:nvCxnSpPr>
        <p:spPr>
          <a:xfrm>
            <a:off x="6285909" y="2143923"/>
            <a:ext cx="448705" cy="19983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21" idx="1"/>
          </p:cNvCxnSpPr>
          <p:nvPr/>
        </p:nvCxnSpPr>
        <p:spPr>
          <a:xfrm>
            <a:off x="6784043" y="1784650"/>
            <a:ext cx="283527"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flipV="1">
            <a:off x="7774052" y="1842586"/>
            <a:ext cx="331358" cy="1696"/>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9" name="表 28"/>
          <p:cNvGraphicFramePr>
            <a:graphicFrameLocks noGrp="1"/>
          </p:cNvGraphicFramePr>
          <p:nvPr>
            <p:extLst/>
          </p:nvPr>
        </p:nvGraphicFramePr>
        <p:xfrm>
          <a:off x="6285908" y="4263012"/>
          <a:ext cx="2909771" cy="562033"/>
        </p:xfrm>
        <a:graphic>
          <a:graphicData uri="http://schemas.openxmlformats.org/drawingml/2006/table">
            <a:tbl>
              <a:tblPr firstRow="1" bandRow="1">
                <a:tableStyleId>{00A15C55-8517-42AA-B614-E9B94910E393}</a:tableStyleId>
              </a:tblPr>
              <a:tblGrid>
                <a:gridCol w="2909771">
                  <a:extLst>
                    <a:ext uri="{9D8B030D-6E8A-4147-A177-3AD203B41FA5}">
                      <a16:colId xmlns:a16="http://schemas.microsoft.com/office/drawing/2014/main" val="609703379"/>
                    </a:ext>
                  </a:extLst>
                </a:gridCol>
              </a:tblGrid>
              <a:tr h="247870">
                <a:tc>
                  <a:txBody>
                    <a:bodyPr/>
                    <a:lstStyle/>
                    <a:p>
                      <a:pPr algn="ctr"/>
                      <a:r>
                        <a:rPr kumimoji="1" lang="en-US" altLang="ja-JP" sz="1100" dirty="0" smtClean="0">
                          <a:solidFill>
                            <a:srgbClr val="FF0000"/>
                          </a:solidFill>
                        </a:rPr>
                        <a:t>【</a:t>
                      </a:r>
                      <a:r>
                        <a:rPr kumimoji="1" lang="ja-JP" altLang="en-US" sz="1100" dirty="0" smtClean="0">
                          <a:solidFill>
                            <a:srgbClr val="FF0000"/>
                          </a:solidFill>
                        </a:rPr>
                        <a:t>数値目標</a:t>
                      </a:r>
                      <a:r>
                        <a:rPr kumimoji="1" lang="en-US" altLang="ja-JP" sz="1100" dirty="0" smtClean="0">
                          <a:solidFill>
                            <a:srgbClr val="FF0000"/>
                          </a:solidFill>
                        </a:rPr>
                        <a:t>】</a:t>
                      </a:r>
                      <a:r>
                        <a:rPr kumimoji="1" lang="ja-JP" altLang="en-US" sz="1100" dirty="0" smtClean="0">
                          <a:solidFill>
                            <a:srgbClr val="FF0000"/>
                          </a:solidFill>
                        </a:rPr>
                        <a:t>分譲マンション管理勉強会</a:t>
                      </a:r>
                      <a:endParaRPr kumimoji="1" lang="ja-JP" altLang="en-US" sz="1100" b="0" dirty="0" smtClean="0">
                        <a:solidFill>
                          <a:srgbClr val="FF0000"/>
                        </a:solidFill>
                      </a:endParaRPr>
                    </a:p>
                  </a:txBody>
                  <a:tcPr anchor="ctr" anchorCtr="1"/>
                </a:tc>
                <a:extLst>
                  <a:ext uri="{0D108BD9-81ED-4DB2-BD59-A6C34878D82A}">
                    <a16:rowId xmlns:a16="http://schemas.microsoft.com/office/drawing/2014/main" val="1410887007"/>
                  </a:ext>
                </a:extLst>
              </a:tr>
              <a:tr h="302953">
                <a:tc>
                  <a:txBody>
                    <a:bodyPr/>
                    <a:lstStyle/>
                    <a:p>
                      <a:pPr algn="ctr"/>
                      <a:r>
                        <a:rPr kumimoji="1" lang="en-US" altLang="ja-JP" sz="1100" dirty="0" smtClean="0">
                          <a:solidFill>
                            <a:srgbClr val="FF0000"/>
                          </a:solidFill>
                        </a:rPr>
                        <a:t>50</a:t>
                      </a:r>
                      <a:r>
                        <a:rPr kumimoji="1" lang="ja-JP" altLang="en-US" sz="1100" dirty="0" smtClean="0">
                          <a:solidFill>
                            <a:srgbClr val="FF0000"/>
                          </a:solidFill>
                        </a:rPr>
                        <a:t>回（</a:t>
                      </a:r>
                      <a:r>
                        <a:rPr kumimoji="1" lang="en-US" altLang="ja-JP" sz="1100" dirty="0" smtClean="0">
                          <a:solidFill>
                            <a:srgbClr val="FF0000"/>
                          </a:solidFill>
                        </a:rPr>
                        <a:t>R13</a:t>
                      </a:r>
                      <a:r>
                        <a:rPr kumimoji="1" lang="ja-JP" altLang="en-US" sz="1100" dirty="0" smtClean="0">
                          <a:solidFill>
                            <a:srgbClr val="FF0000"/>
                          </a:solidFill>
                        </a:rPr>
                        <a:t>年度まで）</a:t>
                      </a:r>
                      <a:endParaRPr kumimoji="1" lang="ja-JP" altLang="en-US" sz="1100" b="0" dirty="0" smtClean="0">
                        <a:solidFill>
                          <a:srgbClr val="FF0000"/>
                        </a:solidFill>
                        <a:latin typeface="ＭＳ Ｐ明朝" panose="02020600040205080304" pitchFamily="18" charset="-128"/>
                        <a:ea typeface="ＭＳ Ｐ明朝" panose="02020600040205080304" pitchFamily="18" charset="-128"/>
                      </a:endParaRPr>
                    </a:p>
                  </a:txBody>
                  <a:tcPr anchor="ctr" anchorCtr="1"/>
                </a:tc>
                <a:extLst>
                  <a:ext uri="{0D108BD9-81ED-4DB2-BD59-A6C34878D82A}">
                    <a16:rowId xmlns:a16="http://schemas.microsoft.com/office/drawing/2014/main" val="2637415299"/>
                  </a:ext>
                </a:extLst>
              </a:tr>
            </a:tbl>
          </a:graphicData>
        </a:graphic>
      </p:graphicFrame>
      <p:sp>
        <p:nvSpPr>
          <p:cNvPr id="30" name="正方形/長方形 29"/>
          <p:cNvSpPr>
            <a:spLocks/>
          </p:cNvSpPr>
          <p:nvPr/>
        </p:nvSpPr>
        <p:spPr>
          <a:xfrm>
            <a:off x="8661146" y="471569"/>
            <a:ext cx="1300856" cy="475650"/>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754545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sldNum" sz="quarter" idx="4294967295"/>
          </p:nvPr>
        </p:nvSpPr>
        <p:spPr>
          <a:xfrm>
            <a:off x="7727950" y="6481763"/>
            <a:ext cx="2352675" cy="384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rgbClr val="000000"/>
                </a:solidFill>
                <a:latin typeface="Arial" charset="0"/>
                <a:ea typeface="ＭＳ Ｐゴシック" pitchFamily="50" charset="-128"/>
              </a:defRPr>
            </a:lvl1pPr>
            <a:lvl2pPr marL="741363" indent="-284163">
              <a:defRPr sz="1000">
                <a:solidFill>
                  <a:srgbClr val="000000"/>
                </a:solidFill>
                <a:latin typeface="Arial" charset="0"/>
                <a:ea typeface="ＭＳ Ｐゴシック" pitchFamily="50" charset="-128"/>
              </a:defRPr>
            </a:lvl2pPr>
            <a:lvl3pPr marL="1141413" indent="-227013">
              <a:defRPr sz="1000">
                <a:solidFill>
                  <a:srgbClr val="000000"/>
                </a:solidFill>
                <a:latin typeface="Arial" charset="0"/>
                <a:ea typeface="ＭＳ Ｐゴシック" pitchFamily="50" charset="-128"/>
              </a:defRPr>
            </a:lvl3pPr>
            <a:lvl4pPr marL="1598613" indent="-227013">
              <a:defRPr sz="1000">
                <a:solidFill>
                  <a:srgbClr val="000000"/>
                </a:solidFill>
                <a:latin typeface="Arial" charset="0"/>
                <a:ea typeface="ＭＳ Ｐゴシック" pitchFamily="50" charset="-128"/>
              </a:defRPr>
            </a:lvl4pPr>
            <a:lvl5pPr marL="2055813" indent="-227013">
              <a:defRPr sz="1000">
                <a:solidFill>
                  <a:srgbClr val="000000"/>
                </a:solidFill>
                <a:latin typeface="Arial" charset="0"/>
                <a:ea typeface="ＭＳ Ｐゴシック" pitchFamily="50" charset="-128"/>
              </a:defRPr>
            </a:lvl5pPr>
            <a:lvl6pPr marL="25130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02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74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4613" indent="-227013"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r"/>
            <a:r>
              <a:rPr lang="en-US" altLang="ja-JP" sz="1700" dirty="0" smtClean="0"/>
              <a:t>9</a:t>
            </a:r>
          </a:p>
        </p:txBody>
      </p:sp>
      <p:sp>
        <p:nvSpPr>
          <p:cNvPr id="196630" name="角丸四角形 30"/>
          <p:cNvSpPr>
            <a:spLocks noChangeArrowheads="1"/>
          </p:cNvSpPr>
          <p:nvPr/>
        </p:nvSpPr>
        <p:spPr bwMode="auto">
          <a:xfrm>
            <a:off x="385762" y="941814"/>
            <a:ext cx="9047037" cy="367666"/>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600" b="1" dirty="0" smtClean="0">
                <a:effectLst>
                  <a:outerShdw blurRad="38100" dist="38100" dir="2700000" algn="tl">
                    <a:srgbClr val="FFFFFF"/>
                  </a:outerShdw>
                </a:effectLst>
                <a:latin typeface="メイリオ" panose="020B0604030504040204" pitchFamily="50" charset="-128"/>
                <a:ea typeface="メイリオ" panose="020B0604030504040204" pitchFamily="50" charset="-128"/>
              </a:rPr>
              <a:t>（２）地域</a:t>
            </a:r>
            <a:r>
              <a:rPr lang="ja-JP" altLang="en-US" sz="1600" b="1" dirty="0">
                <a:effectLst>
                  <a:outerShdw blurRad="38100" dist="38100" dir="2700000" algn="tl">
                    <a:srgbClr val="FFFFFF"/>
                  </a:outerShdw>
                </a:effectLst>
                <a:latin typeface="メイリオ" panose="020B0604030504040204" pitchFamily="50" charset="-128"/>
                <a:ea typeface="メイリオ" panose="020B0604030504040204" pitchFamily="50" charset="-128"/>
              </a:rPr>
              <a:t>のまちづくりと</a:t>
            </a:r>
            <a:r>
              <a:rPr lang="ja-JP" altLang="en-US" sz="1600" b="1" dirty="0" smtClean="0">
                <a:effectLst>
                  <a:outerShdw blurRad="38100" dist="38100" dir="2700000" algn="tl">
                    <a:srgbClr val="FFFFFF"/>
                  </a:outerShdw>
                </a:effectLst>
                <a:latin typeface="メイリオ" panose="020B0604030504040204" pitchFamily="50" charset="-128"/>
                <a:ea typeface="メイリオ" panose="020B0604030504040204" pitchFamily="50" charset="-128"/>
              </a:rPr>
              <a:t>コミュニティ活性化</a:t>
            </a:r>
            <a:endParaRPr lang="ja-JP" altLang="en-US" sz="1600" b="1" dirty="0">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12293" name="正方形/長方形 2"/>
          <p:cNvSpPr>
            <a:spLocks noChangeArrowheads="1"/>
          </p:cNvSpPr>
          <p:nvPr/>
        </p:nvSpPr>
        <p:spPr bwMode="auto">
          <a:xfrm>
            <a:off x="538589" y="1692212"/>
            <a:ext cx="8966219" cy="5249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ts val="1500"/>
              </a:lnSpc>
              <a:spcBef>
                <a:spcPct val="40000"/>
              </a:spcBef>
              <a:buClr>
                <a:schemeClr val="accent1"/>
              </a:buClr>
            </a:pPr>
            <a:r>
              <a:rPr lang="ja-JP" altLang="en-US" sz="1400" dirty="0" smtClean="0">
                <a:solidFill>
                  <a:schemeClr val="tx1"/>
                </a:solidFill>
                <a:latin typeface="ＭＳ Ｐ明朝" panose="02020600040205080304" pitchFamily="18" charset="-128"/>
                <a:ea typeface="ＭＳ Ｐ明朝" panose="02020600040205080304" pitchFamily="18" charset="-128"/>
              </a:rPr>
              <a:t>　地元</a:t>
            </a:r>
            <a:r>
              <a:rPr lang="ja-JP" altLang="en-US" sz="1400" dirty="0">
                <a:solidFill>
                  <a:schemeClr val="tx1"/>
                </a:solidFill>
                <a:latin typeface="ＭＳ Ｐ明朝" panose="02020600040205080304" pitchFamily="18" charset="-128"/>
                <a:ea typeface="ＭＳ Ｐ明朝" panose="02020600040205080304" pitchFamily="18" charset="-128"/>
              </a:rPr>
              <a:t>自治体や</a:t>
            </a:r>
            <a:r>
              <a:rPr lang="ja-JP" altLang="en-US" sz="1400" dirty="0" smtClean="0">
                <a:solidFill>
                  <a:schemeClr val="tx1"/>
                </a:solidFill>
                <a:latin typeface="ＭＳ Ｐ明朝" panose="02020600040205080304" pitchFamily="18" charset="-128"/>
                <a:ea typeface="ＭＳ Ｐ明朝" panose="02020600040205080304" pitchFamily="18" charset="-128"/>
              </a:rPr>
              <a:t>自治会・</a:t>
            </a:r>
            <a:r>
              <a:rPr lang="en-US" altLang="ja-JP" sz="1400" dirty="0" smtClean="0">
                <a:solidFill>
                  <a:schemeClr val="tx1"/>
                </a:solidFill>
                <a:latin typeface="ＭＳ Ｐ明朝" panose="02020600040205080304" pitchFamily="18" charset="-128"/>
                <a:ea typeface="ＭＳ Ｐ明朝" panose="02020600040205080304" pitchFamily="18" charset="-128"/>
              </a:rPr>
              <a:t>NPO</a:t>
            </a:r>
            <a:r>
              <a:rPr lang="ja-JP" altLang="en-US" sz="1400" dirty="0" smtClean="0">
                <a:solidFill>
                  <a:schemeClr val="tx1"/>
                </a:solidFill>
                <a:latin typeface="ＭＳ Ｐ明朝" panose="02020600040205080304" pitchFamily="18" charset="-128"/>
                <a:ea typeface="ＭＳ Ｐ明朝" panose="02020600040205080304" pitchFamily="18" charset="-128"/>
              </a:rPr>
              <a:t>等</a:t>
            </a:r>
            <a:r>
              <a:rPr lang="ja-JP" altLang="en-US" sz="1400" dirty="0">
                <a:solidFill>
                  <a:schemeClr val="tx1"/>
                </a:solidFill>
                <a:latin typeface="ＭＳ Ｐ明朝" panose="02020600040205080304" pitchFamily="18" charset="-128"/>
                <a:ea typeface="ＭＳ Ｐ明朝" panose="02020600040205080304" pitchFamily="18" charset="-128"/>
              </a:rPr>
              <a:t>の地域関係者との連携・協力により、それぞれの地域に必要な機能・サービスを導入し</a:t>
            </a:r>
            <a:r>
              <a:rPr lang="ja-JP" altLang="en-US" sz="1400" dirty="0" smtClean="0">
                <a:solidFill>
                  <a:schemeClr val="tx1"/>
                </a:solidFill>
                <a:latin typeface="ＭＳ Ｐ明朝" panose="02020600040205080304" pitchFamily="18" charset="-128"/>
                <a:ea typeface="ＭＳ Ｐ明朝" panose="02020600040205080304" pitchFamily="18" charset="-128"/>
              </a:rPr>
              <a:t>、多様</a:t>
            </a:r>
            <a:r>
              <a:rPr lang="ja-JP" altLang="en-US" sz="1400" dirty="0">
                <a:solidFill>
                  <a:schemeClr val="tx1"/>
                </a:solidFill>
                <a:latin typeface="ＭＳ Ｐ明朝" panose="02020600040205080304" pitchFamily="18" charset="-128"/>
                <a:ea typeface="ＭＳ Ｐ明朝" panose="02020600040205080304" pitchFamily="18" charset="-128"/>
              </a:rPr>
              <a:t>な世代がつながり交流する住まい・まちづくりを</a:t>
            </a:r>
            <a:r>
              <a:rPr lang="ja-JP" altLang="en-US" sz="1400" dirty="0" smtClean="0">
                <a:solidFill>
                  <a:schemeClr val="tx1"/>
                </a:solidFill>
                <a:latin typeface="ＭＳ Ｐ明朝" panose="02020600040205080304" pitchFamily="18" charset="-128"/>
                <a:ea typeface="ＭＳ Ｐ明朝" panose="02020600040205080304" pitchFamily="18" charset="-128"/>
              </a:rPr>
              <a:t>行います。</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lang="ja-JP" altLang="en-US" sz="1400" dirty="0" smtClean="0">
                <a:solidFill>
                  <a:schemeClr val="bg1">
                    <a:lumMod val="65000"/>
                  </a:schemeClr>
                </a:solidFill>
                <a:latin typeface="ＭＳ Ｐゴシック" panose="020B0600070205080204" pitchFamily="50" charset="-128"/>
              </a:rPr>
              <a:t>● </a:t>
            </a:r>
            <a:r>
              <a:rPr lang="ja-JP" altLang="en-US" sz="1400" b="1" dirty="0" smtClean="0">
                <a:solidFill>
                  <a:schemeClr val="tx1"/>
                </a:solidFill>
                <a:latin typeface="ＭＳ Ｐゴシック" panose="020B0600070205080204" pitchFamily="50" charset="-128"/>
              </a:rPr>
              <a:t>医療・介護・健康・子育てサービス</a:t>
            </a:r>
            <a:r>
              <a:rPr lang="ja-JP" altLang="en-US" sz="1400" b="1" dirty="0">
                <a:solidFill>
                  <a:schemeClr val="tx1"/>
                </a:solidFill>
                <a:latin typeface="ＭＳ Ｐゴシック" panose="020B0600070205080204" pitchFamily="50" charset="-128"/>
              </a:rPr>
              <a:t>の</a:t>
            </a:r>
            <a:r>
              <a:rPr lang="ja-JP" altLang="en-US" sz="1400" b="1" dirty="0" smtClean="0">
                <a:solidFill>
                  <a:schemeClr val="tx1"/>
                </a:solidFill>
                <a:latin typeface="ＭＳ Ｐゴシック" panose="020B0600070205080204" pitchFamily="50" charset="-128"/>
              </a:rPr>
              <a:t>導入による団地の多機能化</a:t>
            </a:r>
            <a:endParaRPr lang="en-US" altLang="ja-JP" sz="1400" b="1" dirty="0" smtClean="0">
              <a:solidFill>
                <a:schemeClr val="tx1"/>
              </a:solidFill>
              <a:latin typeface="ＭＳ Ｐゴシック" panose="020B0600070205080204" pitchFamily="50" charset="-128"/>
            </a:endParaRPr>
          </a:p>
          <a:p>
            <a:pPr algn="l">
              <a:lnSpc>
                <a:spcPct val="105000"/>
              </a:lnSpc>
              <a:spcBef>
                <a:spcPct val="40000"/>
              </a:spcBef>
              <a:buClr>
                <a:schemeClr val="accent1"/>
              </a:buClr>
            </a:pPr>
            <a:r>
              <a:rPr lang="ja-JP" altLang="en-US" sz="1400" dirty="0" smtClean="0">
                <a:solidFill>
                  <a:schemeClr val="tx1"/>
                </a:solidFill>
                <a:latin typeface="ＭＳ Ｐ明朝" pitchFamily="18" charset="-128"/>
                <a:ea typeface="ＭＳ Ｐ明朝" pitchFamily="18" charset="-128"/>
              </a:rPr>
              <a:t>・</a:t>
            </a:r>
            <a:r>
              <a:rPr lang="en-US" altLang="ja-JP" sz="1400" dirty="0" smtClean="0">
                <a:solidFill>
                  <a:schemeClr val="tx1"/>
                </a:solidFill>
                <a:latin typeface="ＭＳ Ｐ明朝" pitchFamily="18" charset="-128"/>
                <a:ea typeface="ＭＳ Ｐ明朝" pitchFamily="18" charset="-128"/>
              </a:rPr>
              <a:t>『</a:t>
            </a:r>
            <a:r>
              <a:rPr lang="ja-JP" altLang="en-US" sz="1400" dirty="0" smtClean="0">
                <a:solidFill>
                  <a:schemeClr val="tx1"/>
                </a:solidFill>
                <a:latin typeface="ＭＳ Ｐ明朝" pitchFamily="18" charset="-128"/>
                <a:ea typeface="ＭＳ Ｐ明朝" pitchFamily="18" charset="-128"/>
              </a:rPr>
              <a:t>まち</a:t>
            </a:r>
            <a:r>
              <a:rPr lang="ja-JP" altLang="en-US" sz="1400" dirty="0">
                <a:solidFill>
                  <a:schemeClr val="tx1"/>
                </a:solidFill>
                <a:latin typeface="ＭＳ Ｐ明朝" pitchFamily="18" charset="-128"/>
                <a:ea typeface="ＭＳ Ｐ明朝" pitchFamily="18" charset="-128"/>
              </a:rPr>
              <a:t>の</a:t>
            </a:r>
            <a:r>
              <a:rPr lang="ja-JP" altLang="en-US" sz="1400" dirty="0" smtClean="0">
                <a:solidFill>
                  <a:schemeClr val="tx1"/>
                </a:solidFill>
                <a:latin typeface="ＭＳ Ｐ明朝" pitchFamily="18" charset="-128"/>
                <a:ea typeface="ＭＳ Ｐ明朝" pitchFamily="18" charset="-128"/>
              </a:rPr>
              <a:t>保健室</a:t>
            </a:r>
            <a:r>
              <a:rPr lang="en-US" altLang="ja-JP" sz="1400" dirty="0" smtClean="0">
                <a:solidFill>
                  <a:schemeClr val="tx1"/>
                </a:solidFill>
                <a:latin typeface="ＭＳ Ｐ明朝" pitchFamily="18" charset="-128"/>
                <a:ea typeface="ＭＳ Ｐ明朝" pitchFamily="18" charset="-128"/>
              </a:rPr>
              <a:t>』</a:t>
            </a:r>
            <a:r>
              <a:rPr lang="ja-JP" altLang="en-US" sz="1400" dirty="0" smtClean="0">
                <a:solidFill>
                  <a:schemeClr val="tx1"/>
                </a:solidFill>
                <a:latin typeface="ＭＳ Ｐ明朝" pitchFamily="18" charset="-128"/>
                <a:ea typeface="ＭＳ Ｐ明朝" pitchFamily="18" charset="-128"/>
              </a:rPr>
              <a:t>の開催　</a:t>
            </a:r>
            <a:r>
              <a:rPr lang="en-US" altLang="ja-JP" sz="1400" dirty="0" smtClean="0">
                <a:solidFill>
                  <a:schemeClr val="tx1"/>
                </a:solidFill>
                <a:latin typeface="ＭＳ Ｐ明朝" pitchFamily="18" charset="-128"/>
                <a:ea typeface="ＭＳ Ｐ明朝" pitchFamily="18" charset="-128"/>
              </a:rPr>
              <a:t>【</a:t>
            </a:r>
            <a:r>
              <a:rPr lang="ja-JP" altLang="en-US" sz="1400" dirty="0" smtClean="0">
                <a:solidFill>
                  <a:schemeClr val="tx1"/>
                </a:solidFill>
                <a:latin typeface="ＭＳ Ｐ明朝" pitchFamily="18" charset="-128"/>
                <a:ea typeface="ＭＳ Ｐ明朝" pitchFamily="18" charset="-128"/>
              </a:rPr>
              <a:t>大阪府</a:t>
            </a:r>
            <a:r>
              <a:rPr lang="ja-JP" altLang="en-US" sz="1400" dirty="0">
                <a:solidFill>
                  <a:schemeClr val="tx1"/>
                </a:solidFill>
                <a:latin typeface="ＭＳ Ｐ明朝" pitchFamily="18" charset="-128"/>
                <a:ea typeface="ＭＳ Ｐ明朝" pitchFamily="18" charset="-128"/>
              </a:rPr>
              <a:t>看護</a:t>
            </a:r>
            <a:r>
              <a:rPr lang="ja-JP" altLang="en-US" sz="1400" dirty="0" smtClean="0">
                <a:solidFill>
                  <a:schemeClr val="tx1"/>
                </a:solidFill>
                <a:latin typeface="ＭＳ Ｐ明朝" pitchFamily="18" charset="-128"/>
                <a:ea typeface="ＭＳ Ｐ明朝" pitchFamily="18" charset="-128"/>
              </a:rPr>
              <a:t>協会</a:t>
            </a:r>
            <a:r>
              <a:rPr lang="en-US" altLang="ja-JP" sz="1400" dirty="0">
                <a:solidFill>
                  <a:schemeClr val="tx1"/>
                </a:solidFill>
                <a:latin typeface="ＭＳ Ｐ明朝" pitchFamily="18" charset="-128"/>
                <a:ea typeface="ＭＳ Ｐ明朝" pitchFamily="18" charset="-128"/>
              </a:rPr>
              <a:t>】</a:t>
            </a:r>
            <a:endParaRPr lang="en-US" altLang="ja-JP" sz="1400" dirty="0" smtClean="0">
              <a:solidFill>
                <a:schemeClr val="tx1"/>
              </a:solidFill>
              <a:latin typeface="ＭＳ Ｐ明朝" pitchFamily="18" charset="-128"/>
              <a:ea typeface="ＭＳ Ｐ明朝" pitchFamily="18" charset="-128"/>
            </a:endParaRPr>
          </a:p>
          <a:p>
            <a:pPr algn="l">
              <a:lnSpc>
                <a:spcPct val="105000"/>
              </a:lnSpc>
              <a:spcBef>
                <a:spcPct val="40000"/>
              </a:spcBef>
              <a:buClr>
                <a:schemeClr val="accent1"/>
              </a:buClr>
            </a:pPr>
            <a:r>
              <a:rPr lang="ja-JP" altLang="en-US" sz="1400" dirty="0">
                <a:solidFill>
                  <a:schemeClr val="tx1"/>
                </a:solidFill>
                <a:latin typeface="ＭＳ Ｐ明朝" panose="02020600040205080304" pitchFamily="18" charset="-128"/>
                <a:ea typeface="ＭＳ Ｐ明朝" panose="02020600040205080304" pitchFamily="18" charset="-128"/>
              </a:rPr>
              <a:t>・住まい（団地）を中心とした地域包括ケアシステムの実現に</a:t>
            </a:r>
            <a:r>
              <a:rPr lang="ja-JP" altLang="en-US" sz="1400" dirty="0" smtClean="0">
                <a:solidFill>
                  <a:schemeClr val="tx1"/>
                </a:solidFill>
                <a:latin typeface="ＭＳ Ｐ明朝" panose="02020600040205080304" pitchFamily="18" charset="-128"/>
                <a:ea typeface="ＭＳ Ｐ明朝" panose="02020600040205080304" pitchFamily="18" charset="-128"/>
              </a:rPr>
              <a:t>向けた地域</a:t>
            </a:r>
            <a:r>
              <a:rPr lang="ja-JP" altLang="en-US" sz="1400" dirty="0">
                <a:solidFill>
                  <a:schemeClr val="tx1"/>
                </a:solidFill>
                <a:latin typeface="ＭＳ Ｐ明朝" panose="02020600040205080304" pitchFamily="18" charset="-128"/>
                <a:ea typeface="ＭＳ Ｐ明朝" panose="02020600040205080304" pitchFamily="18" charset="-128"/>
              </a:rPr>
              <a:t>課題</a:t>
            </a:r>
            <a:r>
              <a:rPr lang="ja-JP" altLang="en-US" sz="1400" dirty="0" smtClean="0">
                <a:solidFill>
                  <a:schemeClr val="tx1"/>
                </a:solidFill>
                <a:latin typeface="ＭＳ Ｐ明朝" panose="02020600040205080304" pitchFamily="18" charset="-128"/>
                <a:ea typeface="ＭＳ Ｐ明朝" panose="02020600040205080304" pitchFamily="18" charset="-128"/>
              </a:rPr>
              <a:t>の</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lang="ja-JP" altLang="en-US" sz="1400" dirty="0" smtClean="0">
                <a:solidFill>
                  <a:schemeClr val="tx1"/>
                </a:solidFill>
                <a:latin typeface="ＭＳ Ｐ明朝" panose="02020600040205080304" pitchFamily="18" charset="-128"/>
                <a:ea typeface="ＭＳ Ｐ明朝" panose="02020600040205080304" pitchFamily="18" charset="-128"/>
              </a:rPr>
              <a:t>把握等　</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地域包括支援センター</a:t>
            </a:r>
            <a:r>
              <a:rPr lang="en-US" altLang="ja-JP" sz="1400" dirty="0" smtClean="0">
                <a:solidFill>
                  <a:schemeClr val="tx1"/>
                </a:solidFill>
                <a:latin typeface="ＭＳ Ｐ明朝" panose="02020600040205080304" pitchFamily="18" charset="-128"/>
                <a:ea typeface="ＭＳ Ｐ明朝" panose="02020600040205080304" pitchFamily="18" charset="-128"/>
              </a:rPr>
              <a:t>】</a:t>
            </a:r>
          </a:p>
          <a:p>
            <a:pPr algn="l">
              <a:lnSpc>
                <a:spcPct val="105000"/>
              </a:lnSpc>
              <a:spcBef>
                <a:spcPct val="40000"/>
              </a:spcBef>
              <a:buClr>
                <a:schemeClr val="accent1"/>
              </a:buClr>
            </a:pPr>
            <a:r>
              <a:rPr lang="ja-JP" altLang="en-US" sz="1400" dirty="0" smtClean="0">
                <a:solidFill>
                  <a:schemeClr val="tx1"/>
                </a:solidFill>
                <a:latin typeface="ＭＳ Ｐ明朝" pitchFamily="18" charset="-128"/>
                <a:ea typeface="ＭＳ Ｐ明朝" pitchFamily="18" charset="-128"/>
              </a:rPr>
              <a:t>・高齢者</a:t>
            </a:r>
            <a:r>
              <a:rPr lang="ja-JP" altLang="en-US" sz="1400" dirty="0">
                <a:solidFill>
                  <a:schemeClr val="tx1"/>
                </a:solidFill>
                <a:latin typeface="ＭＳ Ｐ明朝" panose="02020600040205080304" pitchFamily="18" charset="-128"/>
                <a:ea typeface="ＭＳ Ｐ明朝" panose="02020600040205080304" pitchFamily="18" charset="-128"/>
              </a:rPr>
              <a:t>見守りネットワークへの</a:t>
            </a:r>
            <a:r>
              <a:rPr lang="ja-JP" altLang="en-US" sz="1400" dirty="0" smtClean="0">
                <a:solidFill>
                  <a:schemeClr val="tx1"/>
                </a:solidFill>
                <a:latin typeface="ＭＳ Ｐ明朝" panose="02020600040205080304" pitchFamily="18" charset="-128"/>
                <a:ea typeface="ＭＳ Ｐ明朝" panose="02020600040205080304" pitchFamily="18" charset="-128"/>
              </a:rPr>
              <a:t>参加　</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地元市、社会福祉協議会等</a:t>
            </a:r>
            <a:r>
              <a:rPr lang="en-US" altLang="ja-JP" sz="1400" dirty="0" smtClean="0">
                <a:solidFill>
                  <a:schemeClr val="tx1"/>
                </a:solidFill>
                <a:latin typeface="ＭＳ Ｐ明朝" panose="02020600040205080304" pitchFamily="18" charset="-128"/>
                <a:ea typeface="ＭＳ Ｐ明朝" panose="02020600040205080304" pitchFamily="18" charset="-128"/>
              </a:rPr>
              <a:t>】</a:t>
            </a:r>
          </a:p>
          <a:p>
            <a:pPr algn="l">
              <a:lnSpc>
                <a:spcPct val="105000"/>
              </a:lnSpc>
              <a:spcBef>
                <a:spcPct val="40000"/>
              </a:spcBef>
              <a:buClr>
                <a:schemeClr val="accent1"/>
              </a:buClr>
            </a:pPr>
            <a:r>
              <a:rPr lang="ja-JP" altLang="en-US" sz="1400" dirty="0">
                <a:solidFill>
                  <a:schemeClr val="tx1"/>
                </a:solidFill>
                <a:latin typeface="ＭＳ Ｐ明朝" panose="02020600040205080304" pitchFamily="18" charset="-128"/>
                <a:ea typeface="ＭＳ Ｐ明朝" panose="02020600040205080304" pitchFamily="18" charset="-128"/>
              </a:rPr>
              <a:t>・子育て支援事業所の併設　</a:t>
            </a:r>
            <a:r>
              <a:rPr lang="en-US" altLang="ja-JP" sz="1400" dirty="0">
                <a:solidFill>
                  <a:schemeClr val="tx1"/>
                </a:solidFill>
                <a:latin typeface="ＭＳ Ｐ明朝" panose="02020600040205080304" pitchFamily="18" charset="-128"/>
                <a:ea typeface="ＭＳ Ｐ明朝" panose="02020600040205080304" pitchFamily="18" charset="-128"/>
              </a:rPr>
              <a:t>【</a:t>
            </a:r>
            <a:r>
              <a:rPr lang="ja-JP" altLang="en-US" sz="1400" dirty="0">
                <a:solidFill>
                  <a:schemeClr val="tx1"/>
                </a:solidFill>
                <a:latin typeface="ＭＳ Ｐ明朝" panose="02020600040205080304" pitchFamily="18" charset="-128"/>
                <a:ea typeface="ＭＳ Ｐ明朝" panose="02020600040205080304" pitchFamily="18" charset="-128"/>
              </a:rPr>
              <a:t>地元市</a:t>
            </a:r>
            <a:r>
              <a:rPr lang="en-US" altLang="ja-JP" sz="1400" dirty="0" smtClean="0">
                <a:solidFill>
                  <a:schemeClr val="tx1"/>
                </a:solidFill>
                <a:latin typeface="ＭＳ Ｐ明朝" panose="02020600040205080304" pitchFamily="18" charset="-128"/>
                <a:ea typeface="ＭＳ Ｐ明朝" panose="02020600040205080304" pitchFamily="18" charset="-128"/>
              </a:rPr>
              <a:t>】</a:t>
            </a:r>
          </a:p>
          <a:p>
            <a:pPr algn="l">
              <a:lnSpc>
                <a:spcPct val="105000"/>
              </a:lnSpc>
              <a:spcBef>
                <a:spcPct val="40000"/>
              </a:spcBef>
              <a:buClr>
                <a:schemeClr val="accent1"/>
              </a:buClr>
            </a:pPr>
            <a:r>
              <a:rPr lang="ja-JP" altLang="en-US" sz="1400" dirty="0" smtClean="0">
                <a:solidFill>
                  <a:srgbClr val="FF0000"/>
                </a:solidFill>
                <a:latin typeface="ＭＳ Ｐ明朝" panose="02020600040205080304" pitchFamily="18" charset="-128"/>
                <a:ea typeface="ＭＳ Ｐ明朝" panose="02020600040205080304" pitchFamily="18" charset="-128"/>
              </a:rPr>
              <a:t>・空室や集会所を活用した家庭的保育事業や、</a:t>
            </a:r>
            <a:r>
              <a:rPr lang="en-US" altLang="ja-JP" sz="1400" dirty="0" smtClean="0">
                <a:solidFill>
                  <a:srgbClr val="FF0000"/>
                </a:solidFill>
                <a:latin typeface="ＭＳ Ｐ明朝" panose="02020600040205080304" pitchFamily="18" charset="-128"/>
                <a:ea typeface="ＭＳ Ｐ明朝" panose="02020600040205080304" pitchFamily="18" charset="-128"/>
              </a:rPr>
              <a:t>NPO</a:t>
            </a:r>
            <a:r>
              <a:rPr lang="ja-JP" altLang="en-US" sz="1400" dirty="0" smtClean="0">
                <a:solidFill>
                  <a:srgbClr val="FF0000"/>
                </a:solidFill>
                <a:latin typeface="ＭＳ Ｐ明朝" panose="02020600040205080304" pitchFamily="18" charset="-128"/>
                <a:ea typeface="ＭＳ Ｐ明朝" panose="02020600040205080304" pitchFamily="18" charset="-128"/>
              </a:rPr>
              <a:t>・自治会等との子育て支援</a:t>
            </a:r>
            <a:endParaRPr lang="en-US" altLang="ja-JP" sz="1400" dirty="0" smtClean="0">
              <a:solidFill>
                <a:srgbClr val="FF0000"/>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lang="ja-JP" altLang="en-US" sz="1400" dirty="0" smtClean="0">
                <a:solidFill>
                  <a:srgbClr val="FF0000"/>
                </a:solidFill>
                <a:latin typeface="ＭＳ Ｐ明朝" panose="02020600040205080304" pitchFamily="18" charset="-128"/>
                <a:ea typeface="ＭＳ Ｐ明朝" panose="02020600040205080304" pitchFamily="18" charset="-128"/>
              </a:rPr>
              <a:t>活動の導入検討</a:t>
            </a:r>
            <a:r>
              <a:rPr lang="en-US" altLang="ja-JP" sz="1400" dirty="0">
                <a:solidFill>
                  <a:srgbClr val="FF0000"/>
                </a:solidFill>
                <a:latin typeface="ＭＳ Ｐ明朝" panose="02020600040205080304" pitchFamily="18" charset="-128"/>
                <a:ea typeface="ＭＳ Ｐ明朝" panose="02020600040205080304" pitchFamily="18" charset="-128"/>
              </a:rPr>
              <a:t>【</a:t>
            </a:r>
            <a:r>
              <a:rPr lang="ja-JP" altLang="en-US" sz="1400" dirty="0">
                <a:solidFill>
                  <a:srgbClr val="FF0000"/>
                </a:solidFill>
                <a:latin typeface="ＭＳ Ｐ明朝" panose="02020600040205080304" pitchFamily="18" charset="-128"/>
                <a:ea typeface="ＭＳ Ｐ明朝" panose="02020600040205080304" pitchFamily="18" charset="-128"/>
              </a:rPr>
              <a:t>地元</a:t>
            </a:r>
            <a:r>
              <a:rPr lang="ja-JP" altLang="en-US" sz="1400" dirty="0" smtClean="0">
                <a:solidFill>
                  <a:srgbClr val="FF0000"/>
                </a:solidFill>
                <a:latin typeface="ＭＳ Ｐ明朝" panose="02020600040205080304" pitchFamily="18" charset="-128"/>
                <a:ea typeface="ＭＳ Ｐ明朝" panose="02020600040205080304" pitchFamily="18" charset="-128"/>
              </a:rPr>
              <a:t>市・</a:t>
            </a:r>
            <a:r>
              <a:rPr lang="en-US" altLang="ja-JP" sz="1400" dirty="0" smtClean="0">
                <a:solidFill>
                  <a:srgbClr val="FF0000"/>
                </a:solidFill>
                <a:latin typeface="ＭＳ Ｐ明朝" panose="02020600040205080304" pitchFamily="18" charset="-128"/>
                <a:ea typeface="ＭＳ Ｐ明朝" panose="02020600040205080304" pitchFamily="18" charset="-128"/>
              </a:rPr>
              <a:t>NPO</a:t>
            </a:r>
            <a:r>
              <a:rPr lang="ja-JP" altLang="en-US" sz="1400" dirty="0" smtClean="0">
                <a:solidFill>
                  <a:srgbClr val="FF0000"/>
                </a:solidFill>
                <a:latin typeface="ＭＳ Ｐ明朝" panose="02020600040205080304" pitchFamily="18" charset="-128"/>
                <a:ea typeface="ＭＳ Ｐ明朝" panose="02020600040205080304" pitchFamily="18" charset="-128"/>
              </a:rPr>
              <a:t>法人等</a:t>
            </a:r>
            <a:r>
              <a:rPr lang="en-US" altLang="ja-JP" sz="1400" dirty="0" smtClean="0">
                <a:solidFill>
                  <a:srgbClr val="FF0000"/>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a:solidFill>
                  <a:schemeClr val="tx1"/>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a:solidFill>
                  <a:schemeClr val="tx1"/>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：連携</a:t>
            </a:r>
            <a:r>
              <a:rPr lang="ja-JP" altLang="en-US" sz="1200" dirty="0" smtClean="0">
                <a:solidFill>
                  <a:schemeClr val="tx1"/>
                </a:solidFill>
                <a:latin typeface="ＭＳ Ｐ明朝" panose="02020600040205080304" pitchFamily="18" charset="-128"/>
                <a:ea typeface="ＭＳ Ｐ明朝" panose="02020600040205080304" pitchFamily="18" charset="-128"/>
              </a:rPr>
              <a:t>主体</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lang="ja-JP" altLang="en-US" sz="1400" dirty="0" smtClean="0">
                <a:solidFill>
                  <a:schemeClr val="bg1">
                    <a:lumMod val="65000"/>
                  </a:schemeClr>
                </a:solidFill>
                <a:latin typeface="ＭＳ Ｐゴシック" panose="020B0600070205080204" pitchFamily="50" charset="-128"/>
              </a:rPr>
              <a:t>● </a:t>
            </a:r>
            <a:r>
              <a:rPr lang="ja-JP" altLang="en-US" sz="1400" b="1" dirty="0" smtClean="0">
                <a:solidFill>
                  <a:schemeClr val="tx1"/>
                </a:solidFill>
                <a:latin typeface="ＭＳ Ｐゴシック" panose="020B0600070205080204" pitchFamily="50" charset="-128"/>
              </a:rPr>
              <a:t>多様な世代がつながり交流するコミュニティの形成</a:t>
            </a:r>
            <a:endParaRPr lang="en-US" altLang="ja-JP" sz="1400" b="1" dirty="0" smtClean="0">
              <a:solidFill>
                <a:schemeClr val="tx1"/>
              </a:solidFill>
              <a:latin typeface="ＭＳ Ｐゴシック" panose="020B0600070205080204" pitchFamily="50" charset="-128"/>
            </a:endParaRPr>
          </a:p>
          <a:p>
            <a:pPr algn="l">
              <a:lnSpc>
                <a:spcPct val="105000"/>
              </a:lnSpc>
              <a:spcBef>
                <a:spcPct val="40000"/>
              </a:spcBef>
              <a:buClr>
                <a:schemeClr val="accent1"/>
              </a:buClr>
            </a:pPr>
            <a:r>
              <a:rPr lang="ja-JP" altLang="en-US" sz="1400" dirty="0" smtClean="0">
                <a:solidFill>
                  <a:schemeClr val="tx1"/>
                </a:solidFill>
                <a:latin typeface="ＭＳ Ｐ明朝" panose="02020600040205080304" pitchFamily="18" charset="-128"/>
                <a:ea typeface="ＭＳ Ｐ明朝" panose="02020600040205080304" pitchFamily="18" charset="-128"/>
              </a:rPr>
              <a:t>・</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きずなづくり</a:t>
            </a:r>
            <a:r>
              <a:rPr lang="ja-JP" altLang="en-US" sz="1400" dirty="0">
                <a:solidFill>
                  <a:schemeClr val="tx1"/>
                </a:solidFill>
                <a:latin typeface="ＭＳ Ｐ明朝" panose="02020600040205080304" pitchFamily="18" charset="-128"/>
                <a:ea typeface="ＭＳ Ｐ明朝" panose="02020600040205080304" pitchFamily="18" charset="-128"/>
              </a:rPr>
              <a:t>応援</a:t>
            </a:r>
            <a:r>
              <a:rPr lang="ja-JP" altLang="en-US" sz="1400" dirty="0" smtClean="0">
                <a:solidFill>
                  <a:schemeClr val="tx1"/>
                </a:solidFill>
                <a:latin typeface="ＭＳ Ｐ明朝" panose="02020600040205080304" pitchFamily="18" charset="-128"/>
                <a:ea typeface="ＭＳ Ｐ明朝" panose="02020600040205080304" pitchFamily="18" charset="-128"/>
              </a:rPr>
              <a:t>プロジェクト</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err="1" smtClean="0">
                <a:solidFill>
                  <a:schemeClr val="tx1"/>
                </a:solidFill>
                <a:latin typeface="ＭＳ Ｐ明朝" panose="02020600040205080304" pitchFamily="18" charset="-128"/>
                <a:ea typeface="ＭＳ Ｐ明朝" panose="02020600040205080304" pitchFamily="18" charset="-128"/>
              </a:rPr>
              <a:t>、</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くらし</a:t>
            </a:r>
            <a:r>
              <a:rPr lang="ja-JP" altLang="en-US" sz="1400" dirty="0">
                <a:solidFill>
                  <a:schemeClr val="tx1"/>
                </a:solidFill>
                <a:latin typeface="ＭＳ Ｐ明朝" panose="02020600040205080304" pitchFamily="18" charset="-128"/>
                <a:ea typeface="ＭＳ Ｐ明朝" panose="02020600040205080304" pitchFamily="18" charset="-128"/>
              </a:rPr>
              <a:t>の法律</a:t>
            </a:r>
            <a:r>
              <a:rPr lang="ja-JP" altLang="en-US" sz="1400" dirty="0" smtClean="0">
                <a:solidFill>
                  <a:schemeClr val="tx1"/>
                </a:solidFill>
                <a:latin typeface="ＭＳ Ｐ明朝" panose="02020600040205080304" pitchFamily="18" charset="-128"/>
                <a:ea typeface="ＭＳ Ｐ明朝" panose="02020600040205080304" pitchFamily="18" charset="-128"/>
              </a:rPr>
              <a:t>セミナー</a:t>
            </a:r>
            <a:r>
              <a:rPr lang="en-US" altLang="ja-JP" sz="1400" dirty="0" smtClean="0">
                <a:solidFill>
                  <a:schemeClr val="tx1"/>
                </a:solidFill>
                <a:latin typeface="ＭＳ Ｐ明朝" panose="02020600040205080304" pitchFamily="18" charset="-128"/>
                <a:ea typeface="ＭＳ Ｐ明朝" panose="02020600040205080304" pitchFamily="18" charset="-128"/>
              </a:rPr>
              <a:t>』</a:t>
            </a:r>
            <a:r>
              <a:rPr lang="ja-JP" altLang="en-US" sz="1400" dirty="0" smtClean="0">
                <a:solidFill>
                  <a:schemeClr val="tx1"/>
                </a:solidFill>
                <a:latin typeface="ＭＳ Ｐ明朝" panose="02020600040205080304" pitchFamily="18" charset="-128"/>
                <a:ea typeface="ＭＳ Ｐ明朝" panose="02020600040205080304" pitchFamily="18" charset="-128"/>
              </a:rPr>
              <a:t>等のイベントの実施</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a:p>
            <a:pPr algn="l">
              <a:lnSpc>
                <a:spcPct val="105000"/>
              </a:lnSpc>
              <a:spcBef>
                <a:spcPct val="40000"/>
              </a:spcBef>
              <a:buClr>
                <a:schemeClr val="accent1"/>
              </a:buClr>
            </a:pPr>
            <a:r>
              <a:rPr lang="ja-JP" altLang="en-US" sz="1400" dirty="0" smtClean="0">
                <a:solidFill>
                  <a:schemeClr val="tx1"/>
                </a:solidFill>
                <a:latin typeface="ＭＳ Ｐ明朝" pitchFamily="18" charset="-128"/>
                <a:ea typeface="ＭＳ Ｐ明朝" pitchFamily="18" charset="-128"/>
              </a:rPr>
              <a:t>・集い</a:t>
            </a:r>
            <a:r>
              <a:rPr lang="ja-JP" altLang="en-US" sz="1400" dirty="0">
                <a:solidFill>
                  <a:schemeClr val="tx1"/>
                </a:solidFill>
                <a:latin typeface="ＭＳ Ｐ明朝" pitchFamily="18" charset="-128"/>
                <a:ea typeface="ＭＳ Ｐ明朝" pitchFamily="18" charset="-128"/>
              </a:rPr>
              <a:t>、交流する居場所（サロン）と</a:t>
            </a:r>
            <a:r>
              <a:rPr lang="ja-JP" altLang="en-US" sz="1400" dirty="0" smtClean="0">
                <a:solidFill>
                  <a:schemeClr val="tx1"/>
                </a:solidFill>
                <a:latin typeface="ＭＳ Ｐ明朝" pitchFamily="18" charset="-128"/>
                <a:ea typeface="ＭＳ Ｐ明朝" pitchFamily="18" charset="-128"/>
              </a:rPr>
              <a:t>なる集会施設（コミュニティスペース）の設置</a:t>
            </a:r>
            <a:endParaRPr lang="en-US" altLang="ja-JP" sz="1400" dirty="0" smtClean="0">
              <a:solidFill>
                <a:schemeClr val="tx1"/>
              </a:solidFill>
              <a:latin typeface="ＭＳ Ｐ明朝" pitchFamily="18" charset="-128"/>
              <a:ea typeface="ＭＳ Ｐ明朝" pitchFamily="18" charset="-128"/>
            </a:endParaRPr>
          </a:p>
          <a:p>
            <a:pPr algn="l">
              <a:lnSpc>
                <a:spcPct val="105000"/>
              </a:lnSpc>
              <a:spcBef>
                <a:spcPct val="50000"/>
              </a:spcBef>
              <a:buClr>
                <a:schemeClr val="accent1"/>
              </a:buClr>
            </a:pPr>
            <a:r>
              <a:rPr kumimoji="1" lang="ja-JP" altLang="en-US" sz="1400" dirty="0">
                <a:solidFill>
                  <a:schemeClr val="tx1"/>
                </a:solidFill>
                <a:latin typeface="ＭＳ Ｐ明朝" pitchFamily="18" charset="-128"/>
                <a:ea typeface="ＭＳ Ｐ明朝" pitchFamily="18" charset="-128"/>
              </a:rPr>
              <a:t>・支援が必要な入居者のため</a:t>
            </a:r>
            <a:r>
              <a:rPr kumimoji="1" lang="ja-JP" altLang="en-US" sz="1400" dirty="0" smtClean="0">
                <a:solidFill>
                  <a:schemeClr val="tx1"/>
                </a:solidFill>
                <a:latin typeface="ＭＳ Ｐ明朝" pitchFamily="18" charset="-128"/>
                <a:ea typeface="ＭＳ Ｐ明朝" pitchFamily="18" charset="-128"/>
              </a:rPr>
              <a:t>の支援員の</a:t>
            </a:r>
            <a:r>
              <a:rPr kumimoji="1" lang="ja-JP" altLang="en-US" sz="1400" dirty="0">
                <a:solidFill>
                  <a:schemeClr val="tx1"/>
                </a:solidFill>
                <a:latin typeface="ＭＳ Ｐ明朝" pitchFamily="18" charset="-128"/>
                <a:ea typeface="ＭＳ Ｐ明朝" pitchFamily="18" charset="-128"/>
              </a:rPr>
              <a:t>設置</a:t>
            </a:r>
          </a:p>
          <a:p>
            <a:pPr algn="l">
              <a:lnSpc>
                <a:spcPct val="105000"/>
              </a:lnSpc>
              <a:spcBef>
                <a:spcPct val="50000"/>
              </a:spcBef>
              <a:buClr>
                <a:schemeClr val="accent1"/>
              </a:buClr>
            </a:pPr>
            <a:r>
              <a:rPr kumimoji="1" lang="ja-JP" altLang="en-US" sz="1400" dirty="0" smtClean="0">
                <a:solidFill>
                  <a:schemeClr val="bg1">
                    <a:lumMod val="65000"/>
                  </a:schemeClr>
                </a:solidFill>
                <a:latin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rPr>
              <a:t>三世代同居や近居、生活状況に応じた円滑</a:t>
            </a:r>
            <a:r>
              <a:rPr kumimoji="1" lang="ja-JP" altLang="en-US" sz="1400" b="1" dirty="0">
                <a:solidFill>
                  <a:schemeClr val="tx1"/>
                </a:solidFill>
                <a:latin typeface="ＭＳ Ｐゴシック" panose="020B0600070205080204" pitchFamily="50" charset="-128"/>
              </a:rPr>
              <a:t>な</a:t>
            </a:r>
            <a:r>
              <a:rPr kumimoji="1" lang="ja-JP" altLang="en-US" sz="1400" b="1" dirty="0" smtClean="0">
                <a:solidFill>
                  <a:schemeClr val="tx1"/>
                </a:solidFill>
                <a:latin typeface="ＭＳ Ｐゴシック" panose="020B0600070205080204" pitchFamily="50" charset="-128"/>
              </a:rPr>
              <a:t>住み替えを推進</a:t>
            </a:r>
            <a:endParaRPr kumimoji="1" lang="en-US" altLang="ja-JP" sz="1400" b="1" dirty="0" smtClean="0">
              <a:solidFill>
                <a:schemeClr val="tx1"/>
              </a:solidFill>
              <a:latin typeface="ＭＳ Ｐゴシック" panose="020B0600070205080204" pitchFamily="50" charset="-128"/>
            </a:endParaRPr>
          </a:p>
          <a:p>
            <a:pPr algn="l">
              <a:lnSpc>
                <a:spcPct val="105000"/>
              </a:lnSpc>
              <a:spcBef>
                <a:spcPct val="50000"/>
              </a:spcBef>
              <a:buClr>
                <a:schemeClr val="accent1"/>
              </a:buClr>
            </a:pPr>
            <a:r>
              <a:rPr kumimoji="1" lang="ja-JP" altLang="en-US" sz="1400" dirty="0" smtClean="0">
                <a:solidFill>
                  <a:schemeClr val="tx1"/>
                </a:solidFill>
                <a:latin typeface="ＭＳ Ｐ明朝" pitchFamily="18" charset="-128"/>
                <a:ea typeface="ＭＳ Ｐ明朝" pitchFamily="18" charset="-128"/>
              </a:rPr>
              <a:t>・学生向け</a:t>
            </a:r>
            <a:r>
              <a:rPr kumimoji="1" lang="ja-JP" altLang="en-US" sz="1400" dirty="0">
                <a:solidFill>
                  <a:schemeClr val="tx1"/>
                </a:solidFill>
                <a:latin typeface="ＭＳ Ｐ明朝" pitchFamily="18" charset="-128"/>
                <a:ea typeface="ＭＳ Ｐ明朝" pitchFamily="18" charset="-128"/>
              </a:rPr>
              <a:t>宿舎</a:t>
            </a:r>
            <a:r>
              <a:rPr kumimoji="1" lang="ja-JP" altLang="en-US" sz="1400" dirty="0" smtClean="0">
                <a:solidFill>
                  <a:schemeClr val="tx1"/>
                </a:solidFill>
                <a:latin typeface="ＭＳ Ｐ明朝" pitchFamily="18" charset="-128"/>
                <a:ea typeface="ＭＳ Ｐ明朝" pitchFamily="18" charset="-128"/>
              </a:rPr>
              <a:t>等のハウスシェアリング（家族</a:t>
            </a:r>
            <a:r>
              <a:rPr kumimoji="1" lang="ja-JP" altLang="en-US" sz="1400" dirty="0">
                <a:solidFill>
                  <a:schemeClr val="tx1"/>
                </a:solidFill>
                <a:latin typeface="ＭＳ Ｐ明朝" pitchFamily="18" charset="-128"/>
                <a:ea typeface="ＭＳ Ｐ明朝" pitchFamily="18" charset="-128"/>
              </a:rPr>
              <a:t>居住にとらわれない</a:t>
            </a:r>
            <a:r>
              <a:rPr kumimoji="1" lang="ja-JP" altLang="en-US" sz="1400" dirty="0" smtClean="0">
                <a:solidFill>
                  <a:schemeClr val="tx1"/>
                </a:solidFill>
                <a:latin typeface="ＭＳ Ｐ明朝" pitchFamily="18" charset="-128"/>
                <a:ea typeface="ＭＳ Ｐ明朝" pitchFamily="18" charset="-128"/>
              </a:rPr>
              <a:t>住まい方）の推進</a:t>
            </a:r>
            <a:endParaRPr kumimoji="1" lang="en-US" altLang="ja-JP" sz="1400" dirty="0" smtClean="0">
              <a:solidFill>
                <a:schemeClr val="tx1"/>
              </a:solidFill>
              <a:latin typeface="ＭＳ Ｐ明朝" pitchFamily="18" charset="-128"/>
              <a:ea typeface="ＭＳ Ｐ明朝" pitchFamily="18" charset="-128"/>
            </a:endParaRPr>
          </a:p>
          <a:p>
            <a:pPr algn="l">
              <a:lnSpc>
                <a:spcPct val="105000"/>
              </a:lnSpc>
              <a:spcBef>
                <a:spcPct val="50000"/>
              </a:spcBef>
              <a:buClr>
                <a:schemeClr val="accent1"/>
              </a:buClr>
            </a:pPr>
            <a:r>
              <a:rPr kumimoji="1" lang="ja-JP" altLang="en-US" sz="1400" dirty="0" smtClean="0">
                <a:solidFill>
                  <a:schemeClr val="tx1"/>
                </a:solidFill>
                <a:latin typeface="ＭＳ Ｐ明朝" pitchFamily="18" charset="-128"/>
                <a:ea typeface="ＭＳ Ｐ明朝" pitchFamily="18" charset="-128"/>
              </a:rPr>
              <a:t>・</a:t>
            </a:r>
            <a:r>
              <a:rPr kumimoji="1" lang="en-US" altLang="ja-JP" sz="1400" dirty="0" smtClean="0">
                <a:solidFill>
                  <a:schemeClr val="tx1"/>
                </a:solidFill>
                <a:latin typeface="ＭＳ Ｐ明朝" pitchFamily="18" charset="-128"/>
                <a:ea typeface="ＭＳ Ｐ明朝" pitchFamily="18" charset="-128"/>
              </a:rPr>
              <a:t>『</a:t>
            </a:r>
            <a:r>
              <a:rPr kumimoji="1" lang="ja-JP" altLang="en-US" sz="1400" dirty="0" smtClean="0">
                <a:solidFill>
                  <a:schemeClr val="tx1"/>
                </a:solidFill>
                <a:latin typeface="ＭＳ Ｐ明朝" pitchFamily="18" charset="-128"/>
                <a:ea typeface="ＭＳ Ｐ明朝" pitchFamily="18" charset="-128"/>
              </a:rPr>
              <a:t>近</a:t>
            </a:r>
            <a:r>
              <a:rPr kumimoji="1" lang="ja-JP" altLang="en-US" sz="1400" dirty="0">
                <a:solidFill>
                  <a:schemeClr val="tx1"/>
                </a:solidFill>
                <a:latin typeface="ＭＳ Ｐ明朝" pitchFamily="18" charset="-128"/>
                <a:ea typeface="ＭＳ Ｐ明朝" pitchFamily="18" charset="-128"/>
              </a:rPr>
              <a:t>居応援</a:t>
            </a:r>
            <a:r>
              <a:rPr kumimoji="1" lang="ja-JP" altLang="en-US" sz="1400" dirty="0" smtClean="0">
                <a:solidFill>
                  <a:schemeClr val="tx1"/>
                </a:solidFill>
                <a:latin typeface="ＭＳ Ｐ明朝" pitchFamily="18" charset="-128"/>
                <a:ea typeface="ＭＳ Ｐ明朝" pitchFamily="18" charset="-128"/>
              </a:rPr>
              <a:t>制度</a:t>
            </a:r>
            <a:r>
              <a:rPr kumimoji="1" lang="en-US" altLang="ja-JP" sz="1400" dirty="0" smtClean="0">
                <a:solidFill>
                  <a:schemeClr val="tx1"/>
                </a:solidFill>
                <a:latin typeface="ＭＳ Ｐ明朝" pitchFamily="18" charset="-128"/>
                <a:ea typeface="ＭＳ Ｐ明朝" pitchFamily="18" charset="-128"/>
              </a:rPr>
              <a:t>』</a:t>
            </a:r>
            <a:r>
              <a:rPr kumimoji="1" lang="ja-JP" altLang="en-US" sz="1400" dirty="0" smtClean="0">
                <a:solidFill>
                  <a:schemeClr val="tx1"/>
                </a:solidFill>
                <a:latin typeface="ＭＳ Ｐ明朝" pitchFamily="18" charset="-128"/>
                <a:ea typeface="ＭＳ Ｐ明朝" pitchFamily="18" charset="-128"/>
              </a:rPr>
              <a:t>や、</a:t>
            </a:r>
            <a:r>
              <a:rPr kumimoji="1" lang="zh-TW" altLang="en-US" sz="1400" dirty="0" smtClean="0">
                <a:solidFill>
                  <a:schemeClr val="tx1"/>
                </a:solidFill>
                <a:latin typeface="ＭＳ Ｐ明朝" pitchFamily="18" charset="-128"/>
                <a:ea typeface="ＭＳ Ｐ明朝" pitchFamily="18" charset="-128"/>
              </a:rPr>
              <a:t>複</a:t>
            </a:r>
            <a:r>
              <a:rPr kumimoji="1" lang="zh-TW" altLang="en-US" sz="1400" dirty="0">
                <a:solidFill>
                  <a:schemeClr val="tx1"/>
                </a:solidFill>
                <a:latin typeface="ＭＳ Ｐ明朝" pitchFamily="18" charset="-128"/>
                <a:ea typeface="ＭＳ Ｐ明朝" pitchFamily="18" charset="-128"/>
              </a:rPr>
              <a:t>数戸</a:t>
            </a:r>
            <a:r>
              <a:rPr kumimoji="1" lang="zh-TW" altLang="en-US" sz="1400" dirty="0" smtClean="0">
                <a:solidFill>
                  <a:schemeClr val="tx1"/>
                </a:solidFill>
                <a:latin typeface="ＭＳ Ｐ明朝" pitchFamily="18" charset="-128"/>
                <a:ea typeface="ＭＳ Ｐ明朝" pitchFamily="18" charset="-128"/>
              </a:rPr>
              <a:t>賃貸</a:t>
            </a:r>
            <a:r>
              <a:rPr kumimoji="1" lang="ja-JP" altLang="en-US" sz="1400" dirty="0" smtClean="0">
                <a:solidFill>
                  <a:schemeClr val="tx1"/>
                </a:solidFill>
                <a:latin typeface="ＭＳ Ｐ明朝" pitchFamily="18" charset="-128"/>
                <a:ea typeface="ＭＳ Ｐ明朝" pitchFamily="18" charset="-128"/>
              </a:rPr>
              <a:t>制度</a:t>
            </a:r>
            <a:r>
              <a:rPr kumimoji="1" lang="en-US" altLang="ja-JP" sz="1400" dirty="0" smtClean="0">
                <a:solidFill>
                  <a:schemeClr val="tx1"/>
                </a:solidFill>
                <a:latin typeface="ＭＳ Ｐ明朝" pitchFamily="18" charset="-128"/>
                <a:ea typeface="ＭＳ Ｐ明朝" pitchFamily="18" charset="-128"/>
              </a:rPr>
              <a:t>『</a:t>
            </a:r>
            <a:r>
              <a:rPr lang="ja-JP" altLang="en-US" sz="1400" dirty="0" smtClean="0">
                <a:solidFill>
                  <a:schemeClr val="tx1"/>
                </a:solidFill>
                <a:latin typeface="ＭＳ Ｐ明朝" pitchFamily="18" charset="-128"/>
                <a:ea typeface="ＭＳ Ｐ明朝" pitchFamily="18" charset="-128"/>
              </a:rPr>
              <a:t>ニコカリ</a:t>
            </a:r>
            <a:r>
              <a:rPr lang="en-US" altLang="ja-JP" sz="1400" dirty="0" smtClean="0">
                <a:solidFill>
                  <a:schemeClr val="tx1"/>
                </a:solidFill>
                <a:latin typeface="ＭＳ Ｐ明朝" pitchFamily="18" charset="-128"/>
                <a:ea typeface="ＭＳ Ｐ明朝" pitchFamily="18" charset="-128"/>
              </a:rPr>
              <a:t>』</a:t>
            </a:r>
            <a:r>
              <a:rPr lang="ja-JP" altLang="en-US" sz="1400" dirty="0" smtClean="0">
                <a:solidFill>
                  <a:schemeClr val="tx1"/>
                </a:solidFill>
                <a:latin typeface="ＭＳ Ｐ明朝" pitchFamily="18" charset="-128"/>
                <a:ea typeface="ＭＳ Ｐ明朝" pitchFamily="18" charset="-128"/>
              </a:rPr>
              <a:t>の実施</a:t>
            </a:r>
            <a:endParaRPr lang="en-US" altLang="ja-JP" sz="1400" dirty="0" smtClean="0">
              <a:solidFill>
                <a:schemeClr val="tx1"/>
              </a:solidFill>
              <a:latin typeface="ＭＳ Ｐ明朝" pitchFamily="18" charset="-128"/>
              <a:ea typeface="ＭＳ Ｐ明朝" pitchFamily="18" charset="-128"/>
            </a:endParaRPr>
          </a:p>
        </p:txBody>
      </p:sp>
      <p:sp>
        <p:nvSpPr>
          <p:cNvPr id="12301" name="正方形/長方形 2"/>
          <p:cNvSpPr>
            <a:spLocks noChangeArrowheads="1"/>
          </p:cNvSpPr>
          <p:nvPr/>
        </p:nvSpPr>
        <p:spPr bwMode="auto">
          <a:xfrm>
            <a:off x="427487" y="1361686"/>
            <a:ext cx="7925193"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gn="l">
              <a:lnSpc>
                <a:spcPct val="105000"/>
              </a:lnSpc>
              <a:spcBef>
                <a:spcPct val="40000"/>
              </a:spcBef>
              <a:buClr>
                <a:schemeClr val="accent1"/>
              </a:buClr>
            </a:pPr>
            <a:r>
              <a:rPr lang="ja-JP" altLang="en-US" sz="1600" b="1" dirty="0" smtClean="0"/>
              <a:t>②　支え合いで多世代が共生する持続可能で豊かなコミュニティの形成</a:t>
            </a:r>
            <a:endParaRPr lang="en-US" altLang="ja-JP" sz="1600" b="1" dirty="0">
              <a:solidFill>
                <a:schemeClr val="tx1"/>
              </a:solidFill>
              <a:latin typeface="HGｺﾞｼｯｸM" panose="020B0609000000000000" pitchFamily="49" charset="-128"/>
              <a:ea typeface="HGｺﾞｼｯｸM" panose="020B0609000000000000" pitchFamily="49" charset="-128"/>
            </a:endParaRPr>
          </a:p>
        </p:txBody>
      </p:sp>
      <p:sp>
        <p:nvSpPr>
          <p:cNvPr id="13" name="Rectangle 4"/>
          <p:cNvSpPr txBox="1">
            <a:spLocks noChangeArrowheads="1"/>
          </p:cNvSpPr>
          <p:nvPr/>
        </p:nvSpPr>
        <p:spPr bwMode="auto">
          <a:xfrm>
            <a:off x="-59148" y="193593"/>
            <a:ext cx="9936856" cy="51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722" tIns="49361" rIns="98722" bIns="49361" numCol="1" anchor="b" anchorCtr="0" compatLnSpc="1">
            <a:prstTxWarp prst="textNoShape">
              <a:avLst/>
            </a:prstTxWarp>
          </a:bodyPr>
          <a:lstStyle>
            <a:lvl1pPr algn="l" defTabSz="987425" rtl="0" eaLnBrk="0" fontAlgn="base" hangingPunct="0">
              <a:spcBef>
                <a:spcPct val="0"/>
              </a:spcBef>
              <a:spcAft>
                <a:spcPct val="0"/>
              </a:spcAft>
              <a:defRPr kumimoji="1" sz="2800" b="1">
                <a:solidFill>
                  <a:srgbClr val="000000"/>
                </a:solidFill>
                <a:latin typeface="+mj-lt"/>
                <a:ea typeface="+mj-ea"/>
                <a:cs typeface="+mj-cs"/>
              </a:defRPr>
            </a:lvl1pPr>
            <a:lvl2pPr algn="l" defTabSz="987425" rtl="0" eaLnBrk="0" fontAlgn="base" hangingPunct="0">
              <a:spcBef>
                <a:spcPct val="0"/>
              </a:spcBef>
              <a:spcAft>
                <a:spcPct val="0"/>
              </a:spcAft>
              <a:defRPr kumimoji="1" sz="2800" b="1">
                <a:solidFill>
                  <a:srgbClr val="000000"/>
                </a:solidFill>
                <a:latin typeface="Arial" charset="0"/>
              </a:defRPr>
            </a:lvl2pPr>
            <a:lvl3pPr algn="l" defTabSz="987425" rtl="0" eaLnBrk="0" fontAlgn="base" hangingPunct="0">
              <a:spcBef>
                <a:spcPct val="0"/>
              </a:spcBef>
              <a:spcAft>
                <a:spcPct val="0"/>
              </a:spcAft>
              <a:defRPr kumimoji="1" sz="2800" b="1">
                <a:solidFill>
                  <a:srgbClr val="000000"/>
                </a:solidFill>
                <a:latin typeface="Arial" charset="0"/>
              </a:defRPr>
            </a:lvl3pPr>
            <a:lvl4pPr algn="l" defTabSz="987425" rtl="0" eaLnBrk="0" fontAlgn="base" hangingPunct="0">
              <a:spcBef>
                <a:spcPct val="0"/>
              </a:spcBef>
              <a:spcAft>
                <a:spcPct val="0"/>
              </a:spcAft>
              <a:defRPr kumimoji="1" sz="2800" b="1">
                <a:solidFill>
                  <a:srgbClr val="000000"/>
                </a:solidFill>
                <a:latin typeface="Arial" charset="0"/>
              </a:defRPr>
            </a:lvl4pPr>
            <a:lvl5pPr algn="l" defTabSz="987425" rtl="0" eaLnBrk="0" fontAlgn="base" hangingPunct="0">
              <a:spcBef>
                <a:spcPct val="0"/>
              </a:spcBef>
              <a:spcAft>
                <a:spcPct val="0"/>
              </a:spcAft>
              <a:defRPr kumimoji="1" sz="2800" b="1">
                <a:solidFill>
                  <a:srgbClr val="000000"/>
                </a:solidFill>
                <a:latin typeface="Arial" charset="0"/>
              </a:defRPr>
            </a:lvl5pPr>
            <a:lvl6pPr marL="457200" algn="l" defTabSz="987425" rtl="0" fontAlgn="base">
              <a:spcBef>
                <a:spcPct val="0"/>
              </a:spcBef>
              <a:spcAft>
                <a:spcPct val="0"/>
              </a:spcAft>
              <a:defRPr kumimoji="1" sz="2800">
                <a:solidFill>
                  <a:srgbClr val="000000"/>
                </a:solidFill>
                <a:latin typeface="Arial" charset="0"/>
              </a:defRPr>
            </a:lvl6pPr>
            <a:lvl7pPr marL="914400" algn="l" defTabSz="987425" rtl="0" fontAlgn="base">
              <a:spcBef>
                <a:spcPct val="0"/>
              </a:spcBef>
              <a:spcAft>
                <a:spcPct val="0"/>
              </a:spcAft>
              <a:defRPr kumimoji="1" sz="2800">
                <a:solidFill>
                  <a:srgbClr val="000000"/>
                </a:solidFill>
                <a:latin typeface="Arial" charset="0"/>
              </a:defRPr>
            </a:lvl7pPr>
            <a:lvl8pPr marL="1371600" algn="l" defTabSz="987425" rtl="0" fontAlgn="base">
              <a:spcBef>
                <a:spcPct val="0"/>
              </a:spcBef>
              <a:spcAft>
                <a:spcPct val="0"/>
              </a:spcAft>
              <a:defRPr kumimoji="1" sz="2800">
                <a:solidFill>
                  <a:srgbClr val="000000"/>
                </a:solidFill>
                <a:latin typeface="Arial" charset="0"/>
              </a:defRPr>
            </a:lvl8pPr>
            <a:lvl9pPr marL="1828800" algn="l" defTabSz="987425" rtl="0" fontAlgn="base">
              <a:spcBef>
                <a:spcPct val="0"/>
              </a:spcBef>
              <a:spcAft>
                <a:spcPct val="0"/>
              </a:spcAft>
              <a:defRPr kumimoji="1" sz="2800">
                <a:solidFill>
                  <a:srgbClr val="000000"/>
                </a:solidFill>
                <a:latin typeface="Arial" charset="0"/>
              </a:defRPr>
            </a:lvl9pPr>
          </a:lstStyle>
          <a:p>
            <a:pPr eaLnBrk="1" hangingPunct="1">
              <a:lnSpc>
                <a:spcPct val="100000"/>
              </a:lnSpc>
            </a:pPr>
            <a:r>
              <a:rPr lang="ja-JP" altLang="en-US" sz="2200" kern="0" dirty="0" smtClean="0">
                <a:latin typeface="ＭＳ Ｐゴシック" pitchFamily="50" charset="-128"/>
                <a:ea typeface="ＭＳ Ｐゴシック" pitchFamily="50" charset="-128"/>
              </a:rPr>
              <a:t>　</a:t>
            </a:r>
            <a:r>
              <a:rPr lang="ja-JP" altLang="en-US" sz="2200" kern="0" dirty="0" smtClean="0">
                <a:latin typeface="メイリオ" panose="020B0604030504040204" pitchFamily="50" charset="-128"/>
                <a:ea typeface="メイリオ" panose="020B0604030504040204" pitchFamily="50" charset="-128"/>
              </a:rPr>
              <a:t>１．住宅ストックや民間の力を活かし、社会の変化に応じた暮らし方を提供</a:t>
            </a:r>
            <a:endParaRPr lang="ja-JP" altLang="en-US" sz="2200" kern="0" dirty="0">
              <a:latin typeface="メイリオ" panose="020B0604030504040204" pitchFamily="50" charset="-128"/>
              <a:ea typeface="メイリオ" panose="020B0604030504040204" pitchFamily="50" charset="-128"/>
            </a:endParaRPr>
          </a:p>
        </p:txBody>
      </p:sp>
      <p:sp>
        <p:nvSpPr>
          <p:cNvPr id="9" name="Rectangle 4"/>
          <p:cNvSpPr txBox="1">
            <a:spLocks noChangeArrowheads="1"/>
          </p:cNvSpPr>
          <p:nvPr/>
        </p:nvSpPr>
        <p:spPr>
          <a:xfrm>
            <a:off x="42905" y="-59555"/>
            <a:ext cx="2837167" cy="512762"/>
          </a:xfrm>
          <a:prstGeom prst="rect">
            <a:avLst/>
          </a:prstGeom>
        </p:spPr>
        <p:txBody>
          <a:bodyPr vert="horz" lIns="91440" tIns="45720" rIns="91440" bIns="45720" rtlCol="0" anchor="ctr">
            <a:normAutofit/>
          </a:bodyPr>
          <a:lstStyle>
            <a:lvl1pPr algn="l" defTabSz="503104" rtl="0" eaLnBrk="1" latinLnBrk="0" hangingPunct="1">
              <a:lnSpc>
                <a:spcPct val="90000"/>
              </a:lnSpc>
              <a:spcBef>
                <a:spcPct val="0"/>
              </a:spcBef>
              <a:buNone/>
              <a:defRPr kumimoji="1" sz="2216" b="1" kern="1200">
                <a:solidFill>
                  <a:schemeClr val="tx1"/>
                </a:solidFill>
                <a:latin typeface="メイリオ" panose="020B0604030504040204" pitchFamily="50" charset="-128"/>
                <a:ea typeface="メイリオ" panose="020B0604030504040204" pitchFamily="50" charset="-128"/>
                <a:cs typeface="+mj-cs"/>
              </a:defRPr>
            </a:lvl1pPr>
          </a:lstStyle>
          <a:p>
            <a:pPr fontAlgn="auto">
              <a:spcAft>
                <a:spcPts val="0"/>
              </a:spcAft>
            </a:pPr>
            <a:r>
              <a:rPr lang="ja-JP" altLang="en-US" sz="1000" b="0" dirty="0" smtClean="0"/>
              <a:t>大阪府の住宅・まちづくり政策への貢献</a:t>
            </a:r>
            <a:endParaRPr lang="ja-JP" altLang="en-US" sz="1000" b="0" dirty="0"/>
          </a:p>
        </p:txBody>
      </p:sp>
      <p:sp>
        <p:nvSpPr>
          <p:cNvPr id="10" name="テキスト ボックス 2"/>
          <p:cNvSpPr txBox="1">
            <a:spLocks noChangeArrowheads="1"/>
          </p:cNvSpPr>
          <p:nvPr/>
        </p:nvSpPr>
        <p:spPr bwMode="auto">
          <a:xfrm>
            <a:off x="7021758" y="3868140"/>
            <a:ext cx="2013737" cy="38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ts val="800"/>
              </a:lnSpc>
              <a:spcBef>
                <a:spcPct val="50000"/>
              </a:spcBef>
              <a:buClr>
                <a:schemeClr val="accent1"/>
              </a:buClr>
              <a:buFont typeface="Wingdings" pitchFamily="2" charset="2"/>
              <a:buNone/>
            </a:pPr>
            <a:r>
              <a:rPr kumimoji="1" lang="ja-JP" altLang="en-US" dirty="0" smtClean="0">
                <a:solidFill>
                  <a:schemeClr val="tx1"/>
                </a:solidFill>
                <a:latin typeface="ＭＳ Ｐゴシック" panose="020B0600070205080204" pitchFamily="50" charset="-128"/>
              </a:rPr>
              <a:t>子育て支援事業所を併設</a:t>
            </a:r>
            <a:endParaRPr kumimoji="1" lang="en-US" altLang="ja-JP" dirty="0" smtClean="0">
              <a:solidFill>
                <a:schemeClr val="tx1"/>
              </a:solidFill>
              <a:latin typeface="ＭＳ Ｐゴシック" panose="020B0600070205080204" pitchFamily="50" charset="-128"/>
            </a:endParaRPr>
          </a:p>
          <a:p>
            <a:pPr>
              <a:lnSpc>
                <a:spcPts val="800"/>
              </a:lnSpc>
              <a:spcBef>
                <a:spcPct val="50000"/>
              </a:spcBef>
              <a:buClr>
                <a:schemeClr val="accent1"/>
              </a:buClr>
              <a:buFont typeface="Wingdings" pitchFamily="2" charset="2"/>
              <a:buNone/>
            </a:pPr>
            <a:r>
              <a:rPr kumimoji="1" lang="ja-JP" altLang="en-US" dirty="0" smtClean="0">
                <a:solidFill>
                  <a:schemeClr val="tx1"/>
                </a:solidFill>
                <a:latin typeface="ＭＳ Ｐゴシック" panose="020B0600070205080204" pitchFamily="50" charset="-128"/>
              </a:rPr>
              <a:t>（</a:t>
            </a:r>
            <a:r>
              <a:rPr kumimoji="1" lang="en-US" altLang="ja-JP" dirty="0" smtClean="0">
                <a:solidFill>
                  <a:schemeClr val="tx1"/>
                </a:solidFill>
                <a:latin typeface="ＭＳ Ｐゴシック" panose="020B0600070205080204" pitchFamily="50" charset="-128"/>
              </a:rPr>
              <a:t>OPH</a:t>
            </a:r>
            <a:r>
              <a:rPr kumimoji="1" lang="ja-JP" altLang="en-US" dirty="0" smtClean="0">
                <a:solidFill>
                  <a:schemeClr val="tx1"/>
                </a:solidFill>
                <a:latin typeface="ＭＳ Ｐゴシック" panose="020B0600070205080204" pitchFamily="50" charset="-128"/>
              </a:rPr>
              <a:t>石橋テラス）</a:t>
            </a:r>
            <a:r>
              <a:rPr kumimoji="1" lang="ja-JP" altLang="en-US" dirty="0">
                <a:solidFill>
                  <a:schemeClr val="bg1"/>
                </a:solidFill>
                <a:latin typeface="ＭＳ Ｐゴシック" panose="020B0600070205080204" pitchFamily="50" charset="-128"/>
              </a:rPr>
              <a:t>　</a:t>
            </a:r>
            <a:endParaRPr kumimoji="1" lang="en-US" altLang="ja-JP" dirty="0">
              <a:solidFill>
                <a:schemeClr val="bg1"/>
              </a:solidFill>
              <a:latin typeface="ＭＳ Ｐゴシック" panose="020B0600070205080204" pitchFamily="50" charset="-128"/>
            </a:endParaRPr>
          </a:p>
        </p:txBody>
      </p:sp>
      <p:pic>
        <p:nvPicPr>
          <p:cNvPr id="2" name="図 1"/>
          <p:cNvPicPr>
            <a:picLocks noChangeAspect="1"/>
          </p:cNvPicPr>
          <p:nvPr/>
        </p:nvPicPr>
        <p:blipFill>
          <a:blip r:embed="rId2"/>
          <a:stretch>
            <a:fillRect/>
          </a:stretch>
        </p:blipFill>
        <p:spPr>
          <a:xfrm>
            <a:off x="7254216" y="4661646"/>
            <a:ext cx="1625014" cy="1608682"/>
          </a:xfrm>
          <a:prstGeom prst="rect">
            <a:avLst/>
          </a:prstGeom>
        </p:spPr>
      </p:pic>
      <p:sp>
        <p:nvSpPr>
          <p:cNvPr id="14" name="テキスト ボックス 2"/>
          <p:cNvSpPr txBox="1">
            <a:spLocks noChangeArrowheads="1"/>
          </p:cNvSpPr>
          <p:nvPr/>
        </p:nvSpPr>
        <p:spPr bwMode="auto">
          <a:xfrm>
            <a:off x="7059855" y="6270328"/>
            <a:ext cx="2013737" cy="25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defRPr sz="1000">
                <a:solidFill>
                  <a:srgbClr val="000000"/>
                </a:solidFill>
                <a:latin typeface="Arial" charset="0"/>
                <a:ea typeface="ＭＳ Ｐゴシック" pitchFamily="50" charset="-128"/>
              </a:defRPr>
            </a:lvl1pPr>
            <a:lvl2pPr marL="742950" indent="-285750">
              <a:defRPr sz="1000">
                <a:solidFill>
                  <a:srgbClr val="000000"/>
                </a:solidFill>
                <a:latin typeface="Arial" charset="0"/>
                <a:ea typeface="ＭＳ Ｐゴシック" pitchFamily="50" charset="-128"/>
              </a:defRPr>
            </a:lvl2pPr>
            <a:lvl3pPr marL="1143000" indent="-228600">
              <a:defRPr sz="1000">
                <a:solidFill>
                  <a:srgbClr val="000000"/>
                </a:solidFill>
                <a:latin typeface="Arial" charset="0"/>
                <a:ea typeface="ＭＳ Ｐゴシック" pitchFamily="50" charset="-128"/>
              </a:defRPr>
            </a:lvl3pPr>
            <a:lvl4pPr marL="1600200" indent="-228600">
              <a:defRPr sz="1000">
                <a:solidFill>
                  <a:srgbClr val="000000"/>
                </a:solidFill>
                <a:latin typeface="Arial" charset="0"/>
                <a:ea typeface="ＭＳ Ｐゴシック" pitchFamily="50" charset="-128"/>
              </a:defRPr>
            </a:lvl4pPr>
            <a:lvl5pPr marL="2057400" indent="-228600">
              <a:defRPr sz="1000">
                <a:solidFill>
                  <a:srgbClr val="000000"/>
                </a:solidFill>
                <a:latin typeface="Arial" charset="0"/>
                <a:ea typeface="ＭＳ Ｐゴシック" pitchFamily="50" charset="-128"/>
              </a:defRPr>
            </a:lvl5pPr>
            <a:lvl6pPr marL="25146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6pPr>
            <a:lvl7pPr marL="29718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7pPr>
            <a:lvl8pPr marL="34290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8pPr>
            <a:lvl9pPr marL="3886200" indent="-228600" algn="ctr" eaLnBrk="0" fontAlgn="ctr" hangingPunct="0">
              <a:lnSpc>
                <a:spcPct val="115000"/>
              </a:lnSpc>
              <a:spcBef>
                <a:spcPct val="0"/>
              </a:spcBef>
              <a:spcAft>
                <a:spcPct val="0"/>
              </a:spcAft>
              <a:defRPr sz="1000">
                <a:solidFill>
                  <a:srgbClr val="000000"/>
                </a:solidFill>
                <a:latin typeface="Arial" charset="0"/>
                <a:ea typeface="ＭＳ Ｐゴシック" pitchFamily="50" charset="-128"/>
              </a:defRPr>
            </a:lvl9pPr>
          </a:lstStyle>
          <a:p>
            <a:pPr>
              <a:lnSpc>
                <a:spcPct val="105000"/>
              </a:lnSpc>
              <a:spcBef>
                <a:spcPct val="50000"/>
              </a:spcBef>
              <a:buClr>
                <a:schemeClr val="accent1"/>
              </a:buClr>
              <a:buFont typeface="Wingdings" pitchFamily="2" charset="2"/>
              <a:buNone/>
            </a:pPr>
            <a:r>
              <a:rPr kumimoji="1" lang="ja-JP" altLang="en-US" dirty="0" smtClean="0">
                <a:solidFill>
                  <a:schemeClr val="tx1"/>
                </a:solidFill>
                <a:latin typeface="ＭＳ Ｐゴシック" panose="020B0600070205080204" pitchFamily="50" charset="-128"/>
              </a:rPr>
              <a:t>堺市高齢者見守りネットワーク</a:t>
            </a:r>
            <a:endParaRPr kumimoji="1" lang="en-US" altLang="ja-JP" dirty="0">
              <a:solidFill>
                <a:schemeClr val="bg1"/>
              </a:solidFill>
              <a:latin typeface="ＭＳ Ｐゴシック" panose="020B0600070205080204"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2173" y="2160616"/>
            <a:ext cx="2276699" cy="1707524"/>
          </a:xfrm>
          <a:prstGeom prst="rect">
            <a:avLst/>
          </a:prstGeom>
        </p:spPr>
      </p:pic>
      <p:graphicFrame>
        <p:nvGraphicFramePr>
          <p:cNvPr id="15" name="表 14"/>
          <p:cNvGraphicFramePr>
            <a:graphicFrameLocks noGrp="1"/>
          </p:cNvGraphicFramePr>
          <p:nvPr>
            <p:extLst>
              <p:ext uri="{D42A27DB-BD31-4B8C-83A1-F6EECF244321}">
                <p14:modId xmlns:p14="http://schemas.microsoft.com/office/powerpoint/2010/main" val="3301674017"/>
              </p:ext>
            </p:extLst>
          </p:nvPr>
        </p:nvGraphicFramePr>
        <p:xfrm>
          <a:off x="6724441" y="1112662"/>
          <a:ext cx="2708358" cy="530485"/>
        </p:xfrm>
        <a:graphic>
          <a:graphicData uri="http://schemas.openxmlformats.org/drawingml/2006/table">
            <a:tbl>
              <a:tblPr firstRow="1" bandRow="1">
                <a:tableStyleId>{00A15C55-8517-42AA-B614-E9B94910E393}</a:tableStyleId>
              </a:tblPr>
              <a:tblGrid>
                <a:gridCol w="2708358">
                  <a:extLst>
                    <a:ext uri="{9D8B030D-6E8A-4147-A177-3AD203B41FA5}">
                      <a16:colId xmlns:a16="http://schemas.microsoft.com/office/drawing/2014/main" val="609703379"/>
                    </a:ext>
                  </a:extLst>
                </a:gridCol>
              </a:tblGrid>
              <a:tr h="222059">
                <a:tc>
                  <a:txBody>
                    <a:bodyPr/>
                    <a:lstStyle/>
                    <a:p>
                      <a:pPr algn="ctr"/>
                      <a:r>
                        <a:rPr kumimoji="1" lang="en-US" altLang="ja-JP" sz="1100" dirty="0" smtClean="0">
                          <a:solidFill>
                            <a:schemeClr val="tx1"/>
                          </a:solidFill>
                        </a:rPr>
                        <a:t>【</a:t>
                      </a:r>
                      <a:r>
                        <a:rPr kumimoji="1" lang="ja-JP" altLang="en-US" sz="1100" dirty="0" smtClean="0">
                          <a:solidFill>
                            <a:schemeClr val="tx1"/>
                          </a:solidFill>
                        </a:rPr>
                        <a:t>数値目標</a:t>
                      </a:r>
                      <a:r>
                        <a:rPr kumimoji="1" lang="en-US" altLang="ja-JP" sz="1100" dirty="0" smtClean="0">
                          <a:solidFill>
                            <a:schemeClr val="tx1"/>
                          </a:solidFill>
                        </a:rPr>
                        <a:t>】</a:t>
                      </a:r>
                      <a:r>
                        <a:rPr kumimoji="1" lang="ja-JP" altLang="en-US" sz="1100" dirty="0" smtClean="0">
                          <a:solidFill>
                            <a:schemeClr val="tx1"/>
                          </a:solidFill>
                        </a:rPr>
                        <a:t>コミュニティイベント回数</a:t>
                      </a:r>
                      <a:endParaRPr kumimoji="1" lang="ja-JP" altLang="en-US" sz="1100" b="0" dirty="0" smtClean="0">
                        <a:solidFill>
                          <a:schemeClr val="tx1"/>
                        </a:solidFill>
                      </a:endParaRPr>
                    </a:p>
                  </a:txBody>
                  <a:tcPr anchor="ctr" anchorCtr="1"/>
                </a:tc>
                <a:extLst>
                  <a:ext uri="{0D108BD9-81ED-4DB2-BD59-A6C34878D82A}">
                    <a16:rowId xmlns:a16="http://schemas.microsoft.com/office/drawing/2014/main" val="1410887007"/>
                  </a:ext>
                </a:extLst>
              </a:tr>
              <a:tr h="271405">
                <a:tc>
                  <a:txBody>
                    <a:bodyPr/>
                    <a:lstStyle/>
                    <a:p>
                      <a:pPr algn="ctr"/>
                      <a:r>
                        <a:rPr kumimoji="1" lang="en-US" altLang="ja-JP" sz="1100" dirty="0" smtClean="0"/>
                        <a:t>100</a:t>
                      </a:r>
                      <a:r>
                        <a:rPr kumimoji="1" lang="ja-JP" altLang="en-US" sz="1100" dirty="0" smtClean="0"/>
                        <a:t>回（</a:t>
                      </a:r>
                      <a:r>
                        <a:rPr kumimoji="1" lang="en-US" altLang="ja-JP" sz="1100" dirty="0" smtClean="0"/>
                        <a:t>R13</a:t>
                      </a:r>
                      <a:r>
                        <a:rPr kumimoji="1" lang="ja-JP" altLang="en-US" sz="1100" dirty="0" smtClean="0"/>
                        <a:t>年度まで）</a:t>
                      </a:r>
                    </a:p>
                  </a:txBody>
                  <a:tcPr anchor="ctr" anchorCtr="1"/>
                </a:tc>
                <a:extLst>
                  <a:ext uri="{0D108BD9-81ED-4DB2-BD59-A6C34878D82A}">
                    <a16:rowId xmlns:a16="http://schemas.microsoft.com/office/drawing/2014/main" val="2637415299"/>
                  </a:ext>
                </a:extLst>
              </a:tr>
            </a:tbl>
          </a:graphicData>
        </a:graphic>
      </p:graphicFrame>
      <p:sp>
        <p:nvSpPr>
          <p:cNvPr id="16" name="正方形/長方形 15"/>
          <p:cNvSpPr>
            <a:spLocks/>
          </p:cNvSpPr>
          <p:nvPr/>
        </p:nvSpPr>
        <p:spPr>
          <a:xfrm>
            <a:off x="8423164" y="666074"/>
            <a:ext cx="1300856" cy="443595"/>
          </a:xfrm>
          <a:prstGeom prst="rect">
            <a:avLst/>
          </a:prstGeom>
          <a:solidFill>
            <a:srgbClr val="00206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2500"/>
              </a:lnSpc>
              <a:spcAft>
                <a:spcPts val="0"/>
              </a:spcAft>
            </a:pPr>
            <a:r>
              <a:rPr lang="ja-JP" sz="1400" b="1" kern="100" dirty="0" smtClean="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修正</a:t>
            </a:r>
            <a:r>
              <a:rPr lang="ja-JP" altLang="en-US" sz="1400" b="1" kern="100" dirty="0" smtClean="0">
                <a:solidFill>
                  <a:srgbClr val="FFFFFF"/>
                </a:solidFill>
                <a:latin typeface="游明朝" panose="02020400000000000000" pitchFamily="18" charset="-128"/>
                <a:ea typeface="Meiryo UI" panose="020B0604030504040204" pitchFamily="50" charset="-128"/>
                <a:cs typeface="Meiryo UI" panose="020B0604030504040204" pitchFamily="50" charset="-128"/>
              </a:rPr>
              <a:t>後</a:t>
            </a:r>
            <a:r>
              <a:rPr lang="en-US" sz="1400" b="1" kern="100" dirty="0">
                <a:solidFill>
                  <a:srgbClr val="FFFFFF"/>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725096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2937</Words>
  <Application>Microsoft Office PowerPoint</Application>
  <PresentationFormat>ユーザー設定</PresentationFormat>
  <Paragraphs>270</Paragraphs>
  <Slides>9</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9</vt:i4>
      </vt:variant>
    </vt:vector>
  </HeadingPairs>
  <TitlesOfParts>
    <vt:vector size="23" baseType="lpstr">
      <vt:lpstr>HGｺﾞｼｯｸM</vt:lpstr>
      <vt:lpstr>Meiryo UI</vt:lpstr>
      <vt:lpstr>ＭＳ Ｐゴシック</vt:lpstr>
      <vt:lpstr>ＭＳ Ｐ明朝</vt:lpstr>
      <vt:lpstr>メイリオ</vt:lpstr>
      <vt:lpstr>游ゴシック</vt:lpstr>
      <vt:lpstr>游明朝</vt:lpstr>
      <vt:lpstr>Arial</vt:lpstr>
      <vt:lpstr>Calibri</vt:lpstr>
      <vt:lpstr>Times New Roman</vt:lpstr>
      <vt:lpstr>Wingdings</vt:lpstr>
      <vt:lpstr>2_Office テーマ</vt:lpstr>
      <vt:lpstr>1_デザインの設定</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2022-03-17T00:38:06Z</dcterms:created>
  <dcterms:modified xsi:type="dcterms:W3CDTF">2022-03-17T00:38:12Z</dcterms:modified>
</cp:coreProperties>
</file>